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71" r:id="rId8"/>
    <p:sldId id="262" r:id="rId9"/>
    <p:sldId id="266" r:id="rId10"/>
    <p:sldId id="267" r:id="rId11"/>
    <p:sldId id="276" r:id="rId12"/>
    <p:sldId id="277" r:id="rId13"/>
    <p:sldId id="263" r:id="rId14"/>
    <p:sldId id="268" r:id="rId15"/>
    <p:sldId id="272" r:id="rId16"/>
    <p:sldId id="264" r:id="rId17"/>
    <p:sldId id="269" r:id="rId18"/>
    <p:sldId id="270" r:id="rId19"/>
    <p:sldId id="273" r:id="rId20"/>
    <p:sldId id="274" r:id="rId21"/>
    <p:sldId id="280" r:id="rId22"/>
    <p:sldId id="281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9" r:id="rId37"/>
    <p:sldId id="300" r:id="rId38"/>
    <p:sldId id="301" r:id="rId39"/>
    <p:sldId id="302" r:id="rId40"/>
    <p:sldId id="294" r:id="rId41"/>
    <p:sldId id="293" r:id="rId42"/>
    <p:sldId id="295" r:id="rId43"/>
    <p:sldId id="296" r:id="rId44"/>
    <p:sldId id="297" r:id="rId45"/>
    <p:sldId id="298" r:id="rId46"/>
    <p:sldId id="303" r:id="rId47"/>
    <p:sldId id="304" r:id="rId48"/>
    <p:sldId id="261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4771F-63BB-E350-26A1-3CF7F9F49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9BE9B-10DA-5E99-A75A-10258699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D8FC7-36A0-BAC2-D830-9A4B707E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8C1AD-28CF-FB9D-115F-AA9F5936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E0358-C88B-1774-BC69-0649178A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E4F4E-5A3E-FF7D-A41A-543389E8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57A40-880B-5551-8724-D23F066CD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873E7-515E-9B50-1181-62F213C2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5FD4E-6AEA-6F81-4FCB-7EAD308B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A93DB-120C-8469-F195-1764D8FE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764DDE-D684-03FE-682B-D6A390BF4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D4B2A-448A-D920-A808-07F27F6CD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8191-D653-EDF6-97B4-8264C3A0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5218F-E70F-F141-ACDC-DE92355B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81620-D49A-27D2-8DBB-33531FCB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1AB93-D5C4-9446-C22F-4799F8AD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EFD3B-63CA-5D9A-AABB-6EF4A74B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3C721-0D8F-B0DD-7CBE-DF410374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17E0D-833E-9F51-FB27-55575184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2B434-8B2C-BDD9-0B8D-7B008576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0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DC6C8-4954-6D01-1F9E-CD74A90E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66D57-617E-5842-1564-562082B9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C63A5-CB4B-1AE9-6E86-7750C311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9CD2A-837E-30DB-CD2A-DA2459F4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D4FC2-56A0-D69F-EBBB-73C40BC1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1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13288-B670-9620-6E24-B289F3EC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1FAE7-4E2C-52B8-677E-B2C349D7F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29B91-BA53-9D7D-CC75-11E80004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C38DD-19DD-1E6A-69E1-22EF04A6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40A76-2F48-8FD1-A45D-00788955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D5471-8D39-0DDD-1F2B-0CD2B3B0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7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B4AA2-3DBE-97DA-25A3-AC7843EC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BB143-87A2-A104-BB2F-5CC42A11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38B545-FAD8-9CF5-E34E-9F0FF378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0B4B17-3CA4-4BC4-ECB7-5BADDB4E5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F3EEE2-8447-5E17-5748-F8B53254B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321660-9A5C-0EC0-BF0A-F759FCEE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1B138-CD1D-D4A2-C73F-BE48DCD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AA236C-9FB8-2D40-3B3E-E3023365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4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E34AA-999A-CA6A-5446-6E5F1C0E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627BD1-56CD-82A2-77AE-691C0B92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BDDF57-366B-F442-E19D-DE700D1C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0AFD23-459E-1441-7DC2-AE948CCF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3CC060-2243-679F-461F-B8551816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72900E-69A8-78ED-D4FF-1905DCFD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02469-B3B4-CD61-6167-BD21DBA2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97AEB-AB1E-F7A3-5CD9-BED14BDE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672D4-B59A-ED91-60EA-25FFF008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F5A9C9-98FC-4054-88D0-BBD9F9BE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FCF35-0F97-A8D4-19A1-C78D0D69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C0106-5633-6EF6-5FC1-D641515F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58906-2E6C-FC4E-A00D-156B8545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8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DB2B7-3CE3-99F4-A5CE-F722A95C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5319D-DB30-D935-8326-205E5E041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675ED-68F7-54A8-716E-F8C4902C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93C57-3026-C281-CB2C-B6C32A05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47111-F61D-B2D0-35BC-868A02B9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70D2D-9923-9024-3A76-AA228C8E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6C4E49-FC67-CD76-F13F-391053D9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1EB64-2105-66A8-8ECF-1FF186C9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F230A-C66B-5ACA-D1FD-52487155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300CC-2CC8-46B2-845D-A8F8489C4224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5FF32-B898-D437-18FB-D947E6D96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7704B-1421-98E6-E2C4-9C01704F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9F72-0CC3-4A5A-8456-7BF33E21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F318D-655E-37EA-A2B1-DE2E76126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树状数组、并查集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5AEA0A-AE64-D7AA-578B-8ED40849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2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维护前缀和：判断条件是否有矛盾</a:t>
            </a:r>
            <a:endParaRPr lang="en-US" altLang="zh-CN" dirty="0"/>
          </a:p>
          <a:p>
            <a:r>
              <a:rPr lang="zh-CN" altLang="en-US" dirty="0"/>
              <a:t>维护最大值：路径上的最值</a:t>
            </a:r>
          </a:p>
        </p:txBody>
      </p:sp>
    </p:spTree>
    <p:extLst>
      <p:ext uri="{BB962C8B-B14F-4D97-AF65-F5344CB8AC3E}">
        <p14:creationId xmlns:p14="http://schemas.microsoft.com/office/powerpoint/2010/main" val="4590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1182 </a:t>
            </a:r>
            <a:r>
              <a:rPr lang="zh-CN" altLang="en-US" dirty="0"/>
              <a:t>食物链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35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1182 </a:t>
            </a:r>
            <a:r>
              <a:rPr lang="zh-CN" altLang="en-US" dirty="0"/>
              <a:t>食物链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(sum[x] += sum[pre[x]])%=3;</a:t>
            </a:r>
          </a:p>
          <a:p>
            <a:r>
              <a:rPr lang="en-US" altLang="zh-CN" dirty="0"/>
              <a:t>sum[px] =( (-sum[x] + sum[y] + s)%3 + 3)%3;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1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可删除并查集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做法其实是动态开点的并查集</a:t>
            </a:r>
            <a:endParaRPr lang="en-US" altLang="zh-CN" dirty="0"/>
          </a:p>
          <a:p>
            <a:r>
              <a:rPr lang="zh-CN" altLang="en-US" dirty="0"/>
              <a:t>如果一个点要从集合里面删除，那就新建一个点，再把被删的点的信息都关联到新点上来</a:t>
            </a:r>
          </a:p>
        </p:txBody>
      </p:sp>
    </p:spTree>
    <p:extLst>
      <p:ext uri="{BB962C8B-B14F-4D97-AF65-F5344CB8AC3E}">
        <p14:creationId xmlns:p14="http://schemas.microsoft.com/office/powerpoint/2010/main" val="356711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可删除并查集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void del(int x) {</a:t>
            </a:r>
          </a:p>
          <a:p>
            <a:r>
              <a:rPr lang="es-ES" altLang="zh-CN" dirty="0"/>
              <a:t>    f[x]=pos;</a:t>
            </a:r>
          </a:p>
          <a:p>
            <a:r>
              <a:rPr lang="es-ES" altLang="zh-CN" dirty="0"/>
              <a:t>    pre[pos]=pos;</a:t>
            </a:r>
          </a:p>
          <a:p>
            <a:r>
              <a:rPr lang="es-ES" altLang="zh-CN" dirty="0"/>
              <a:t>    pos++;</a:t>
            </a:r>
          </a:p>
          <a:p>
            <a:r>
              <a:rPr lang="es-E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3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uva11987 Almost Union-Find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初始给定</a:t>
            </a:r>
            <a:r>
              <a:rPr lang="en-US" altLang="zh-CN" dirty="0"/>
              <a:t>n</a:t>
            </a:r>
            <a:r>
              <a:rPr lang="zh-CN" altLang="en-US" dirty="0"/>
              <a:t>个集合：</a:t>
            </a:r>
            <a:r>
              <a:rPr lang="en-US" altLang="zh-CN" dirty="0"/>
              <a:t>{1},{2},…,{n}</a:t>
            </a:r>
            <a:r>
              <a:rPr lang="zh-CN" altLang="en-US" dirty="0"/>
              <a:t>，要求支持三种操作：</a:t>
            </a:r>
          </a:p>
          <a:p>
            <a:r>
              <a:rPr lang="en-US" altLang="zh-CN" dirty="0"/>
              <a:t>"1 p q"</a:t>
            </a:r>
            <a:r>
              <a:rPr lang="zh-CN" altLang="en-US" dirty="0"/>
              <a:t>：若</a:t>
            </a:r>
            <a:r>
              <a:rPr lang="en-US" altLang="zh-CN" dirty="0" err="1"/>
              <a:t>p,q</a:t>
            </a:r>
            <a:r>
              <a:rPr lang="zh-CN" altLang="en-US" dirty="0"/>
              <a:t>不在同一集合，将它们所在的集合合并成一个</a:t>
            </a:r>
          </a:p>
          <a:p>
            <a:r>
              <a:rPr lang="en-US" altLang="zh-CN" dirty="0"/>
              <a:t>"2 p q"</a:t>
            </a:r>
            <a:r>
              <a:rPr lang="zh-CN" altLang="en-US" dirty="0"/>
              <a:t>：若</a:t>
            </a:r>
            <a:r>
              <a:rPr lang="en-US" altLang="zh-CN" dirty="0" err="1"/>
              <a:t>p,q</a:t>
            </a:r>
            <a:r>
              <a:rPr lang="zh-CN" altLang="en-US" dirty="0"/>
              <a:t>不在同一集合，将元素</a:t>
            </a:r>
            <a:r>
              <a:rPr lang="en-US" altLang="zh-CN" dirty="0"/>
              <a:t>p</a:t>
            </a:r>
            <a:r>
              <a:rPr lang="zh-CN" altLang="en-US" dirty="0"/>
              <a:t>移动到</a:t>
            </a:r>
            <a:r>
              <a:rPr lang="en-US" altLang="zh-CN" dirty="0"/>
              <a:t>q</a:t>
            </a:r>
            <a:r>
              <a:rPr lang="zh-CN" altLang="en-US" dirty="0"/>
              <a:t>所在的集合</a:t>
            </a:r>
          </a:p>
          <a:p>
            <a:r>
              <a:rPr lang="en-US" altLang="zh-CN" dirty="0"/>
              <a:t>"3 p"   </a:t>
            </a:r>
            <a:r>
              <a:rPr lang="zh-CN" altLang="en-US" dirty="0"/>
              <a:t>：询问</a:t>
            </a:r>
            <a:r>
              <a:rPr lang="en-US" altLang="zh-CN" dirty="0"/>
              <a:t>p</a:t>
            </a:r>
            <a:r>
              <a:rPr lang="zh-CN" altLang="en-US" dirty="0"/>
              <a:t>所在集合的元素个数及元素和</a:t>
            </a:r>
          </a:p>
          <a:p>
            <a:r>
              <a:rPr lang="zh-CN" altLang="en-US" dirty="0"/>
              <a:t>总共</a:t>
            </a:r>
            <a:r>
              <a:rPr lang="en-US" altLang="zh-CN" dirty="0"/>
              <a:t>m</a:t>
            </a:r>
            <a:r>
              <a:rPr lang="zh-CN" altLang="en-US" dirty="0"/>
              <a:t>个操作，</a:t>
            </a:r>
            <a:r>
              <a:rPr lang="en-US" altLang="zh-CN" dirty="0"/>
              <a:t>1&lt;=n</a:t>
            </a:r>
            <a:r>
              <a:rPr lang="zh-CN" altLang="en-US" dirty="0"/>
              <a:t>，</a:t>
            </a:r>
            <a:r>
              <a:rPr lang="en-US" altLang="zh-CN" dirty="0"/>
              <a:t>m&lt;=10^5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68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E9C2-2AE0-4EEA-8839-F2401F09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带撤销并查集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1DE32-8A71-476F-A077-2BBEF448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用一个栈来存储都改了哪些信息，然后撤销的时候改回去</a:t>
            </a:r>
            <a:endParaRPr lang="en-US" altLang="zh-CN" dirty="0"/>
          </a:p>
          <a:p>
            <a:r>
              <a:rPr lang="zh-CN" altLang="en-US" dirty="0"/>
              <a:t>不能路径压缩（修改的信息太多），只能按秩合并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10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E9C2-2AE0-4EEA-8839-F2401F09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带撤销并查集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E8BD93-23EC-457C-B0D1-F028066E0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8898" r="10177" b="13681"/>
          <a:stretch/>
        </p:blipFill>
        <p:spPr>
          <a:xfrm>
            <a:off x="838200" y="1690688"/>
            <a:ext cx="7400925" cy="4778796"/>
          </a:xfrm>
        </p:spPr>
      </p:pic>
    </p:spTree>
    <p:extLst>
      <p:ext uri="{BB962C8B-B14F-4D97-AF65-F5344CB8AC3E}">
        <p14:creationId xmlns:p14="http://schemas.microsoft.com/office/powerpoint/2010/main" val="88144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E9C2-2AE0-4EEA-8839-F2401F09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带撤销并查集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9159E-4289-4278-A97E-B2969881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分块、莫队等需要回退，但是回退数量有限</a:t>
            </a:r>
            <a:endParaRPr lang="en-US" altLang="zh-CN" dirty="0"/>
          </a:p>
          <a:p>
            <a:r>
              <a:rPr lang="zh-CN" altLang="en-US" dirty="0"/>
              <a:t>分治</a:t>
            </a:r>
          </a:p>
        </p:txBody>
      </p:sp>
    </p:spTree>
    <p:extLst>
      <p:ext uri="{BB962C8B-B14F-4D97-AF65-F5344CB8AC3E}">
        <p14:creationId xmlns:p14="http://schemas.microsoft.com/office/powerpoint/2010/main" val="341971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E9C2-2AE0-4EEA-8839-F2401F09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813F Bipartite Checking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9159E-4289-4278-A97E-B2969881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给定一张含有</a:t>
            </a:r>
            <a:r>
              <a:rPr lang="en-US" altLang="zh-CN" dirty="0"/>
              <a:t>n</a:t>
            </a:r>
            <a:r>
              <a:rPr lang="zh-CN" altLang="en-US" dirty="0"/>
              <a:t>个点的无向图，一开始图中没有任何边。依次给出</a:t>
            </a:r>
            <a:r>
              <a:rPr lang="en-US" altLang="zh-CN" dirty="0"/>
              <a:t>q</a:t>
            </a:r>
            <a:r>
              <a:rPr lang="zh-CN" altLang="en-US" dirty="0"/>
              <a:t>次操作，每次操作给出两个点“</a:t>
            </a:r>
            <a:r>
              <a:rPr lang="en-US" altLang="zh-CN" dirty="0"/>
              <a:t>x y”</a:t>
            </a:r>
            <a:r>
              <a:rPr lang="zh-CN" altLang="en-US" dirty="0"/>
              <a:t>，若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之间没有边相连，则连上这条边，否则移除这条边。</a:t>
            </a:r>
            <a:endParaRPr lang="en-US" altLang="zh-CN" dirty="0"/>
          </a:p>
          <a:p>
            <a:r>
              <a:rPr lang="zh-CN" altLang="en-US" dirty="0"/>
              <a:t>对于每次操作，你都要判断执行这一次操作之后，整张图是否为二分图。</a:t>
            </a:r>
            <a:endParaRPr lang="en-US" altLang="zh-CN" dirty="0"/>
          </a:p>
          <a:p>
            <a:r>
              <a:rPr lang="en-US" altLang="zh-CN" dirty="0"/>
              <a:t>2 &lt;= </a:t>
            </a:r>
            <a:r>
              <a:rPr lang="en-US" altLang="zh-CN" dirty="0" err="1"/>
              <a:t>n,q</a:t>
            </a:r>
            <a:r>
              <a:rPr lang="en-US" altLang="zh-CN" dirty="0"/>
              <a:t> &lt;= 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80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57665-83BC-603A-B7E7-D1D0E62C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2B4A-86A2-AF41-BF88-C939F9AD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并查集路径压缩、按秩合并的应用场景和算法流程</a:t>
            </a:r>
            <a:endParaRPr lang="en-US" altLang="zh-CN" dirty="0"/>
          </a:p>
          <a:p>
            <a:r>
              <a:rPr lang="zh-CN" altLang="en-US" dirty="0"/>
              <a:t>单点修改、区间查询的树状数组的应用场景和算法流程</a:t>
            </a:r>
            <a:endParaRPr lang="en-US" altLang="zh-CN" dirty="0"/>
          </a:p>
          <a:p>
            <a:r>
              <a:rPr lang="zh-CN" altLang="en-US" dirty="0"/>
              <a:t>带权并查集</a:t>
            </a:r>
            <a:endParaRPr lang="en-US" altLang="zh-CN" dirty="0"/>
          </a:p>
          <a:p>
            <a:r>
              <a:rPr lang="zh-CN" altLang="en-US" dirty="0"/>
              <a:t>可删除和可撤销的并查集</a:t>
            </a:r>
            <a:endParaRPr lang="en-US" altLang="zh-CN" dirty="0"/>
          </a:p>
          <a:p>
            <a:r>
              <a:rPr lang="zh-CN" altLang="en-US" dirty="0"/>
              <a:t>并查集维护抽象的等价关系</a:t>
            </a:r>
            <a:endParaRPr lang="en-US" altLang="zh-CN" dirty="0"/>
          </a:p>
          <a:p>
            <a:r>
              <a:rPr lang="zh-CN" altLang="en-US"/>
              <a:t>并查集“连边”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583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E9C2-2AE0-4EEA-8839-F2401F09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813F Bipartite Checking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9159E-4289-4278-A97E-B2969881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边存在的时间是连续的一段区间</a:t>
            </a:r>
            <a:endParaRPr lang="en-US" altLang="zh-CN" dirty="0"/>
          </a:p>
          <a:p>
            <a:r>
              <a:rPr lang="zh-CN" altLang="en-US" dirty="0"/>
              <a:t>线段树分治</a:t>
            </a:r>
            <a:endParaRPr lang="en-US" altLang="zh-CN" dirty="0"/>
          </a:p>
          <a:p>
            <a:r>
              <a:rPr lang="zh-CN" altLang="en-US" dirty="0"/>
              <a:t>按照边存在的时间把边放到值域是时间的线段树里面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 err="1"/>
              <a:t>dfs</a:t>
            </a:r>
            <a:r>
              <a:rPr lang="zh-CN" altLang="en-US" dirty="0"/>
              <a:t>这棵线段树，把该结点中存储的操作加入，离开的时候撤销掉这些操作，在底层计算答案即可</a:t>
            </a:r>
            <a:endParaRPr lang="en-US" altLang="zh-CN" dirty="0"/>
          </a:p>
          <a:p>
            <a:r>
              <a:rPr lang="zh-CN" altLang="en-US" dirty="0"/>
              <a:t>判断二分图用染色来判断</a:t>
            </a:r>
          </a:p>
        </p:txBody>
      </p:sp>
    </p:spTree>
    <p:extLst>
      <p:ext uri="{BB962C8B-B14F-4D97-AF65-F5344CB8AC3E}">
        <p14:creationId xmlns:p14="http://schemas.microsoft.com/office/powerpoint/2010/main" val="280638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Ural 1671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给定一个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个点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条边的无向图，给定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次删边操作，求删后连通块的数量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pt-BR" altLang="zh-CN" b="0" i="0" dirty="0">
                <a:solidFill>
                  <a:srgbClr val="2C3E50"/>
                </a:solidFill>
                <a:effectLst/>
                <a:latin typeface="PingFang SC"/>
              </a:rPr>
              <a:t>2 ≤ N ≤ 100000; 1 ≤ M ≤ 100000</a:t>
            </a:r>
            <a:endParaRPr lang="en-US" altLang="zh-CN" dirty="0">
              <a:solidFill>
                <a:srgbClr val="333333"/>
              </a:solidFill>
              <a:latin typeface="Lato"/>
            </a:endParaRPr>
          </a:p>
          <a:p>
            <a:r>
              <a:rPr lang="en-US" altLang="zh-CN" b="0" i="0" dirty="0">
                <a:solidFill>
                  <a:srgbClr val="2C3E50"/>
                </a:solidFill>
                <a:effectLst/>
                <a:latin typeface="PingFang SC"/>
              </a:rPr>
              <a:t>1 ≤ Q ≤ 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57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Ural 1671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离线，倒过来做，连边就让连通块数量减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76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abc120d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个点的无向图，给</a:t>
            </a:r>
            <a:r>
              <a:rPr lang="en-US" altLang="zh-CN" dirty="0"/>
              <a:t>m</a:t>
            </a:r>
            <a:r>
              <a:rPr lang="zh-CN" altLang="en-US" dirty="0"/>
              <a:t>条边，然后按顺序删掉边，求每一次删掉之后有多少对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不连通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2≤N≤1e5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1≤M≤1e5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JXc-TeX-main-R"/>
              </a:rPr>
              <a:t>1≤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JXc-TeX-math-I"/>
              </a:rPr>
              <a:t>Ai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JXc-TeX-main-R"/>
              </a:rPr>
              <a:t>&lt;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JXc-TeX-math-I"/>
              </a:rPr>
              <a:t>Bi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JXc-TeX-math-I"/>
              </a:rPr>
              <a:t>N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3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abc120d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离线，倒过来做，每次连边会让两个连通块互相连通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zh-CN" altLang="en-US" dirty="0"/>
              <a:t>并查集维护一下连通块的</a:t>
            </a:r>
            <a:r>
              <a:rPr lang="en-US" altLang="zh-CN" dirty="0"/>
              <a:t>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575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zoj</a:t>
            </a:r>
            <a:r>
              <a:rPr lang="en-US" altLang="zh-CN" dirty="0"/>
              <a:t> 3261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无向图，假设有编号从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开始的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个点，每个点都有一个非负权值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p[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o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现在有没有重边的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条边和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个操作。对于操作有两种类型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destroy a 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表示摧毁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o"/>
              </a:rPr>
              <a:t>a,b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点之间的边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query 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表示从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出发能到的点中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权值最大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在权值最大前提下编号最小的点。如果这个点的权值小于等于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的权值输出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。</a:t>
            </a:r>
          </a:p>
          <a:p>
            <a:r>
              <a:rPr lang="pt-BR" altLang="zh-CN" b="0" i="0" dirty="0">
                <a:solidFill>
                  <a:srgbClr val="4D4D4D"/>
                </a:solidFill>
                <a:effectLst/>
                <a:latin typeface="-apple-system"/>
              </a:rPr>
              <a:t>1&lt;=n&lt;=10000,p[i]&lt;=1000000000,0&lt;=M&lt;=20000,0&lt;=Q&lt;=50000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62178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zoj</a:t>
            </a:r>
            <a:r>
              <a:rPr lang="en-US" altLang="zh-CN" dirty="0"/>
              <a:t> 3261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无向图能走到的点就是一个连通块内的点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离线，倒过来做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再维护一下连通块内最大值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40848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1456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个商品，卖出第</a:t>
            </a:r>
            <a:r>
              <a:rPr lang="en-US" altLang="zh-CN" dirty="0" err="1"/>
              <a:t>i</a:t>
            </a:r>
            <a:r>
              <a:rPr lang="zh-CN" altLang="en-US" dirty="0"/>
              <a:t>个商品会获得</a:t>
            </a:r>
            <a:r>
              <a:rPr lang="en-US" altLang="zh-CN" dirty="0"/>
              <a:t>vi</a:t>
            </a:r>
            <a:r>
              <a:rPr lang="zh-CN" altLang="en-US" dirty="0"/>
              <a:t>的利润，但是第</a:t>
            </a:r>
            <a:r>
              <a:rPr lang="en-US" altLang="zh-CN" dirty="0" err="1"/>
              <a:t>i</a:t>
            </a:r>
            <a:r>
              <a:rPr lang="zh-CN" altLang="en-US" dirty="0"/>
              <a:t>件商品会在第</a:t>
            </a:r>
            <a:r>
              <a:rPr lang="en-US" altLang="zh-CN" dirty="0"/>
              <a:t>di</a:t>
            </a:r>
            <a:r>
              <a:rPr lang="zh-CN" altLang="en-US" dirty="0"/>
              <a:t>天过期</a:t>
            </a:r>
            <a:endParaRPr lang="en-US" altLang="zh-CN" dirty="0"/>
          </a:p>
          <a:p>
            <a:r>
              <a:rPr lang="zh-CN" altLang="en-US" dirty="0"/>
              <a:t>问最大获利</a:t>
            </a:r>
            <a:endParaRPr lang="en-US" altLang="zh-CN" dirty="0"/>
          </a:p>
          <a:p>
            <a:r>
              <a:rPr lang="zh-CN" altLang="en-US" dirty="0"/>
              <a:t>所有数</a:t>
            </a:r>
            <a:r>
              <a:rPr lang="en-US" altLang="zh-CN" dirty="0"/>
              <a:t>&lt;=10000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303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1456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贪心，按利润排序，然后能卖尽量卖</a:t>
            </a:r>
            <a:endParaRPr lang="en-US" altLang="zh-CN" dirty="0"/>
          </a:p>
          <a:p>
            <a:r>
              <a:rPr lang="zh-CN" altLang="en-US" dirty="0"/>
              <a:t>用并查集维护第一个不冲突的时间</a:t>
            </a:r>
            <a:endParaRPr lang="en-US" altLang="zh-CN" dirty="0"/>
          </a:p>
          <a:p>
            <a:r>
              <a:rPr lang="fr-FR" altLang="zh-CN" dirty="0"/>
              <a:t>int t=find(node[i].d);</a:t>
            </a:r>
          </a:p>
          <a:p>
            <a:r>
              <a:rPr lang="fr-FR" altLang="zh-CN" dirty="0"/>
              <a:t>if(t&gt;0) {</a:t>
            </a:r>
          </a:p>
          <a:p>
            <a:r>
              <a:rPr lang="fr-FR" altLang="zh-CN" dirty="0"/>
              <a:t>    ans+=node[i].p; </a:t>
            </a:r>
          </a:p>
          <a:p>
            <a:r>
              <a:rPr lang="fr-FR" altLang="zh-CN" dirty="0"/>
              <a:t>    F[t]=t-1;</a:t>
            </a:r>
          </a:p>
          <a:p>
            <a:r>
              <a:rPr lang="fr-FR" altLang="zh-CN" dirty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31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agc107c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n*n</a:t>
            </a:r>
            <a:r>
              <a:rPr lang="zh-CN" altLang="en-US" dirty="0"/>
              <a:t>的矩阵，矩阵内的数是</a:t>
            </a:r>
            <a:r>
              <a:rPr lang="en-US" altLang="zh-CN" dirty="0"/>
              <a:t>1-n^2</a:t>
            </a:r>
            <a:r>
              <a:rPr lang="zh-CN" altLang="en-US" dirty="0"/>
              <a:t>恰好出现一次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k</a:t>
            </a:r>
            <a:r>
              <a:rPr lang="zh-CN" altLang="en-US" dirty="0"/>
              <a:t>，如果有</a:t>
            </a:r>
            <a:r>
              <a:rPr lang="en-US" altLang="zh-CN" dirty="0"/>
              <a:t>a(</a:t>
            </a:r>
            <a:r>
              <a:rPr lang="en-US" altLang="zh-CN" dirty="0" err="1"/>
              <a:t>i,x</a:t>
            </a:r>
            <a:r>
              <a:rPr lang="en-US" altLang="zh-CN" dirty="0"/>
              <a:t>)+a(</a:t>
            </a:r>
            <a:r>
              <a:rPr lang="en-US" altLang="zh-CN" dirty="0" err="1"/>
              <a:t>i,y</a:t>
            </a:r>
            <a:r>
              <a:rPr lang="en-US" altLang="zh-CN" dirty="0"/>
              <a:t>)&lt;=k</a:t>
            </a:r>
            <a:r>
              <a:rPr lang="zh-CN" altLang="en-US" dirty="0"/>
              <a:t>，就可以交换第</a:t>
            </a:r>
            <a:r>
              <a:rPr lang="en-US" altLang="zh-CN" dirty="0"/>
              <a:t>x</a:t>
            </a:r>
            <a:r>
              <a:rPr lang="zh-CN" altLang="en-US" dirty="0"/>
              <a:t>列和第</a:t>
            </a:r>
            <a:r>
              <a:rPr lang="en-US" altLang="zh-CN" dirty="0"/>
              <a:t>y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/>
              <a:t>如果有</a:t>
            </a:r>
            <a:r>
              <a:rPr lang="en-US" altLang="zh-CN" dirty="0"/>
              <a:t>a(</a:t>
            </a:r>
            <a:r>
              <a:rPr lang="en-US" altLang="zh-CN" dirty="0" err="1"/>
              <a:t>x,i</a:t>
            </a:r>
            <a:r>
              <a:rPr lang="en-US" altLang="zh-CN" dirty="0"/>
              <a:t>)+a(</a:t>
            </a:r>
            <a:r>
              <a:rPr lang="en-US" altLang="zh-CN" dirty="0" err="1"/>
              <a:t>y,i</a:t>
            </a:r>
            <a:r>
              <a:rPr lang="en-US" altLang="zh-CN" dirty="0"/>
              <a:t>)&lt;=k</a:t>
            </a:r>
            <a:r>
              <a:rPr lang="zh-CN" altLang="en-US" dirty="0"/>
              <a:t>，就可以交换第</a:t>
            </a:r>
            <a:r>
              <a:rPr lang="en-US" altLang="zh-CN" dirty="0"/>
              <a:t>x</a:t>
            </a:r>
            <a:r>
              <a:rPr lang="zh-CN" altLang="en-US" dirty="0"/>
              <a:t>行和第</a:t>
            </a:r>
            <a:r>
              <a:rPr lang="en-US" altLang="zh-CN" dirty="0"/>
              <a:t>y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问能得到的不同矩阵的数量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b="0" i="0" dirty="0">
                <a:solidFill>
                  <a:srgbClr val="333333"/>
                </a:solidFill>
                <a:effectLst/>
                <a:latin typeface="Lato"/>
              </a:rPr>
              <a:t>1≤N≤50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b="0" i="0" dirty="0">
                <a:solidFill>
                  <a:srgbClr val="333333"/>
                </a:solidFill>
                <a:effectLst/>
                <a:latin typeface="MJXc-TeX-main-R"/>
              </a:rPr>
              <a:t>1≤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MJXc-TeX-math-I"/>
              </a:rPr>
              <a:t>K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MJXc-TeX-main-R"/>
              </a:rPr>
              <a:t>≤2×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MJXc-TeX-math-I"/>
              </a:rPr>
              <a:t>N^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MJXc-TeX-main-R"/>
              </a:rPr>
              <a:t>2</a:t>
            </a:r>
            <a:endParaRPr lang="pt-BR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67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EFE7-A9E5-4BE2-ACA7-58AFF770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1697-2A28-4834-8D52-8B09524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路径压缩，平均</a:t>
            </a:r>
            <a:r>
              <a:rPr lang="en-US" altLang="zh-CN" dirty="0"/>
              <a:t>O(n*alpha(n))</a:t>
            </a:r>
            <a:r>
              <a:rPr lang="zh-CN" altLang="en-US" dirty="0"/>
              <a:t>，最坏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int find(int x) {</a:t>
            </a:r>
          </a:p>
          <a:p>
            <a:r>
              <a:rPr lang="en-US" altLang="zh-CN" dirty="0"/>
              <a:t>    if (x != parent[x])</a:t>
            </a:r>
          </a:p>
          <a:p>
            <a:r>
              <a:rPr lang="en-US" altLang="zh-CN" dirty="0"/>
              <a:t>        parent[x] = find(parent[x]); </a:t>
            </a:r>
          </a:p>
          <a:p>
            <a:r>
              <a:rPr lang="en-US" altLang="zh-CN" dirty="0"/>
              <a:t>    return parent[x];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804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arc107c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行和</a:t>
            </a:r>
            <a:r>
              <a:rPr lang="en-US" altLang="zh-CN" dirty="0"/>
              <a:t>y</a:t>
            </a:r>
            <a:r>
              <a:rPr lang="zh-CN" altLang="en-US" dirty="0"/>
              <a:t>行可交换，那么就有两种方案</a:t>
            </a:r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可交换，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可交换，那么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间接也可以交换：</a:t>
            </a:r>
            <a:endParaRPr lang="en-US" altLang="zh-CN" dirty="0"/>
          </a:p>
          <a:p>
            <a:r>
              <a:rPr lang="en-US" altLang="zh-CN" dirty="0"/>
              <a:t>x-y-z</a:t>
            </a:r>
          </a:p>
          <a:p>
            <a:r>
              <a:rPr lang="en-US" altLang="zh-CN" dirty="0"/>
              <a:t>x-z-y</a:t>
            </a:r>
          </a:p>
          <a:p>
            <a:r>
              <a:rPr lang="en-US" altLang="zh-CN" dirty="0"/>
              <a:t>z-x-y</a:t>
            </a:r>
          </a:p>
          <a:p>
            <a:r>
              <a:rPr lang="en-US" altLang="zh-CN" dirty="0"/>
              <a:t>z-y-x</a:t>
            </a:r>
          </a:p>
          <a:p>
            <a:r>
              <a:rPr lang="zh-CN" altLang="en-US" dirty="0"/>
              <a:t>因此它们两两可交换，有</a:t>
            </a:r>
            <a:r>
              <a:rPr lang="en-US" altLang="zh-CN" dirty="0"/>
              <a:t>6</a:t>
            </a:r>
            <a:r>
              <a:rPr lang="zh-CN" altLang="en-US" dirty="0"/>
              <a:t>种方案</a:t>
            </a:r>
            <a:endParaRPr lang="en-US" altLang="zh-CN" dirty="0"/>
          </a:p>
          <a:p>
            <a:r>
              <a:rPr lang="zh-CN" altLang="en-US" dirty="0"/>
              <a:t>进一步可以推广为若干行之间交换的贡献。列同理。</a:t>
            </a:r>
          </a:p>
        </p:txBody>
      </p:sp>
    </p:spTree>
    <p:extLst>
      <p:ext uri="{BB962C8B-B14F-4D97-AF65-F5344CB8AC3E}">
        <p14:creationId xmlns:p14="http://schemas.microsoft.com/office/powerpoint/2010/main" val="4282210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agc107c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所以就是并查集维护一下可交换的行列的集合大小</a:t>
            </a:r>
          </a:p>
        </p:txBody>
      </p:sp>
    </p:spTree>
    <p:extLst>
      <p:ext uri="{BB962C8B-B14F-4D97-AF65-F5344CB8AC3E}">
        <p14:creationId xmlns:p14="http://schemas.microsoft.com/office/powerpoint/2010/main" val="16845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个不同的球放进</a:t>
            </a:r>
            <a:r>
              <a:rPr lang="en-US" altLang="zh-CN" dirty="0"/>
              <a:t>m</a:t>
            </a:r>
            <a:r>
              <a:rPr lang="zh-CN" altLang="en-US" dirty="0"/>
              <a:t>个不同的盒子里面</a:t>
            </a:r>
            <a:endParaRPr lang="en-US" altLang="zh-CN" dirty="0"/>
          </a:p>
          <a:p>
            <a:r>
              <a:rPr lang="zh-CN" altLang="en-US" dirty="0"/>
              <a:t>每个球只能放</a:t>
            </a:r>
            <a:r>
              <a:rPr lang="en-US" altLang="zh-CN" dirty="0"/>
              <a:t>ai</a:t>
            </a:r>
            <a:r>
              <a:rPr lang="zh-CN" altLang="en-US" dirty="0"/>
              <a:t>或者</a:t>
            </a:r>
            <a:r>
              <a:rPr lang="en-US" altLang="zh-CN" dirty="0"/>
              <a:t>bi</a:t>
            </a:r>
            <a:r>
              <a:rPr lang="zh-CN" altLang="en-US" dirty="0"/>
              <a:t>两个盒子</a:t>
            </a:r>
            <a:endParaRPr lang="en-US" altLang="zh-CN" dirty="0"/>
          </a:p>
          <a:p>
            <a:r>
              <a:rPr lang="zh-CN" altLang="en-US" dirty="0"/>
              <a:t>问方案数</a:t>
            </a:r>
            <a:endParaRPr lang="en-US" altLang="zh-CN" dirty="0"/>
          </a:p>
          <a:p>
            <a:r>
              <a:rPr lang="en-US" altLang="zh-CN" dirty="0"/>
              <a:t>1&lt;</a:t>
            </a:r>
            <a:r>
              <a:rPr lang="en-US" altLang="zh-CN" dirty="0" err="1"/>
              <a:t>n,m</a:t>
            </a:r>
            <a:r>
              <a:rPr lang="en-US" altLang="zh-CN" dirty="0"/>
              <a:t>&lt;200000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429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每个球所备选的两个盒子连接连一条边</a:t>
            </a:r>
          </a:p>
          <a:p>
            <a:r>
              <a:rPr lang="zh-CN" altLang="en-US" dirty="0"/>
              <a:t>这样就形成了一张图</a:t>
            </a:r>
          </a:p>
          <a:p>
            <a:r>
              <a:rPr lang="zh-CN" altLang="en-US" dirty="0"/>
              <a:t>我们单独处理每个连通图，把答案乘起来就行</a:t>
            </a:r>
          </a:p>
          <a:p>
            <a:r>
              <a:rPr lang="zh-CN" altLang="en-US" dirty="0"/>
              <a:t>于是现在只考虑连通图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7980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假如形成了一棵含</a:t>
            </a:r>
            <a:r>
              <a:rPr lang="en-US" altLang="zh-CN" dirty="0"/>
              <a:t>a</a:t>
            </a:r>
            <a:r>
              <a:rPr lang="zh-CN" altLang="en-US" dirty="0"/>
              <a:t>个节点的树，那么答案为</a:t>
            </a:r>
            <a:r>
              <a:rPr lang="en-US" altLang="zh-CN" dirty="0"/>
              <a:t>a</a:t>
            </a:r>
            <a:r>
              <a:rPr lang="zh-CN" altLang="en-US" dirty="0"/>
              <a:t>，这可以通过指定这棵树的哪一个节点不放球，这样其余所有边的选择就全部确定了来得到答案</a:t>
            </a:r>
          </a:p>
          <a:p>
            <a:r>
              <a:rPr lang="zh-CN" altLang="en-US" dirty="0"/>
              <a:t>假如形成了一个仅含一个自环的图，那么答案为</a:t>
            </a:r>
            <a:r>
              <a:rPr lang="en-US" altLang="zh-CN" dirty="0"/>
              <a:t>1</a:t>
            </a:r>
            <a:r>
              <a:rPr lang="zh-CN" altLang="en-US" dirty="0"/>
              <a:t>，这是因为自环所在点已确定，其余点也都确定了</a:t>
            </a:r>
          </a:p>
          <a:p>
            <a:r>
              <a:rPr lang="zh-CN" altLang="en-US" dirty="0"/>
              <a:t>假如形成了一个仅含一个环但不是自环的图，那么答案为</a:t>
            </a:r>
            <a:r>
              <a:rPr lang="en-US" altLang="zh-CN" dirty="0"/>
              <a:t>2</a:t>
            </a:r>
            <a:r>
              <a:rPr lang="zh-CN" altLang="en-US" dirty="0"/>
              <a:t>，对于这棵带花树，我们取环上的任意一条边做决策，其方案有二，这条边的决策定了之后，整个环就定了，那么整颗带花树的点也都定了</a:t>
            </a:r>
          </a:p>
          <a:p>
            <a:r>
              <a:rPr lang="zh-CN" altLang="en-US" dirty="0"/>
              <a:t>假如形成了含两个及以上环的，换言之，边数多于点数的，答案显然为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20826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可以用并查集实现处理联通块，判环，判多个环</a:t>
            </a:r>
            <a:endParaRPr lang="en-US" altLang="zh-CN" dirty="0"/>
          </a:p>
          <a:p>
            <a:r>
              <a:rPr lang="zh-CN" altLang="en-US" dirty="0"/>
              <a:t>当然也可以</a:t>
            </a:r>
            <a:r>
              <a:rPr lang="en-US" altLang="zh-CN" dirty="0" err="1"/>
              <a:t>dfs</a:t>
            </a:r>
            <a:r>
              <a:rPr lang="zh-CN" altLang="en-US" dirty="0"/>
              <a:t>一下这个图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2071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[APIO2011]</a:t>
            </a:r>
            <a:r>
              <a:rPr lang="zh-CN" altLang="en-US" dirty="0"/>
              <a:t>方格染色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在一个</a:t>
            </a:r>
            <a:r>
              <a:rPr lang="en-US" altLang="zh-CN" b="0" i="1" dirty="0" err="1">
                <a:effectLst/>
                <a:latin typeface="KaTeX_Math"/>
              </a:rPr>
              <a:t>n</a:t>
            </a:r>
            <a:r>
              <a:rPr lang="en-US" altLang="zh-CN" b="0" i="0" dirty="0" err="1">
                <a:effectLst/>
                <a:latin typeface="KaTeX_Main"/>
              </a:rPr>
              <a:t>×</a:t>
            </a:r>
            <a:r>
              <a:rPr lang="en-US" altLang="zh-CN" b="0" i="1" dirty="0" err="1">
                <a:effectLst/>
                <a:latin typeface="KaTeX_Math"/>
              </a:rPr>
              <a:t>m</a:t>
            </a:r>
            <a:r>
              <a:rPr lang="zh-CN" altLang="en-US" b="0" i="0" dirty="0">
                <a:effectLst/>
                <a:latin typeface="-apple-system"/>
              </a:rPr>
              <a:t>的方格中的数字不是</a:t>
            </a:r>
            <a:r>
              <a:rPr lang="en-US" altLang="zh-CN" b="0" i="0" dirty="0">
                <a:effectLst/>
                <a:latin typeface="KaTeX_Main"/>
              </a:rPr>
              <a:t>0</a:t>
            </a:r>
            <a:r>
              <a:rPr lang="zh-CN" altLang="en-US" b="0" i="0" dirty="0">
                <a:effectLst/>
                <a:latin typeface="-apple-system"/>
              </a:rPr>
              <a:t>就是</a:t>
            </a:r>
            <a:r>
              <a:rPr lang="en-US" altLang="zh-CN" b="0" i="0" dirty="0">
                <a:effectLst/>
                <a:latin typeface="KaTeX_Main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，现在知道一部分（</a:t>
            </a:r>
            <a:r>
              <a:rPr lang="en-US" altLang="zh-CN" b="0" i="0" dirty="0">
                <a:effectLst/>
                <a:latin typeface="-apple-system"/>
              </a:rPr>
              <a:t>k</a:t>
            </a:r>
            <a:r>
              <a:rPr lang="zh-CN" altLang="en-US" b="0" i="0" dirty="0">
                <a:effectLst/>
                <a:latin typeface="-apple-system"/>
              </a:rPr>
              <a:t>个）数字，问有多少种方式使得每个</a:t>
            </a:r>
            <a:r>
              <a:rPr lang="en-US" altLang="zh-CN" b="0" i="0" dirty="0">
                <a:effectLst/>
                <a:latin typeface="KaTeX_Main"/>
              </a:rPr>
              <a:t>2×2</a:t>
            </a:r>
            <a:r>
              <a:rPr lang="zh-CN" altLang="en-US" b="0" i="0" dirty="0">
                <a:effectLst/>
                <a:latin typeface="-apple-system"/>
              </a:rPr>
              <a:t>大小的方格内的数字的异或和为</a:t>
            </a:r>
            <a:r>
              <a:rPr lang="en-US" altLang="zh-CN" b="0" i="0" dirty="0">
                <a:effectLst/>
                <a:latin typeface="KaTeX_Main"/>
              </a:rPr>
              <a:t>1</a:t>
            </a:r>
          </a:p>
          <a:p>
            <a:r>
              <a:rPr lang="en-US" altLang="zh-CN" b="0" i="0" dirty="0">
                <a:effectLst/>
                <a:latin typeface="KaTeX_Main"/>
              </a:rPr>
              <a:t>2</a:t>
            </a:r>
            <a:r>
              <a:rPr lang="en-US" altLang="zh-CN" b="0" i="0" dirty="0">
                <a:effectLst/>
                <a:latin typeface="KaTeX_AMS"/>
              </a:rPr>
              <a:t>⩽</a:t>
            </a:r>
            <a:r>
              <a:rPr lang="en-US" altLang="zh-CN" b="0" i="1" dirty="0">
                <a:effectLst/>
                <a:latin typeface="KaTeX_Math"/>
              </a:rPr>
              <a:t>n</a:t>
            </a:r>
            <a:r>
              <a:rPr lang="en-US" altLang="zh-CN" b="0" i="0" dirty="0">
                <a:effectLst/>
                <a:latin typeface="KaTeX_Main"/>
              </a:rPr>
              <a:t>,</a:t>
            </a:r>
            <a:r>
              <a:rPr lang="en-US" altLang="zh-CN" b="0" i="1" dirty="0">
                <a:effectLst/>
                <a:latin typeface="KaTeX_Math"/>
              </a:rPr>
              <a:t>m</a:t>
            </a:r>
            <a:r>
              <a:rPr lang="en-US" altLang="zh-CN" b="0" i="0" dirty="0">
                <a:effectLst/>
                <a:latin typeface="KaTeX_AMS"/>
              </a:rPr>
              <a:t>⩽</a:t>
            </a:r>
            <a:r>
              <a:rPr lang="en-US" altLang="zh-CN" b="0" i="0" dirty="0">
                <a:effectLst/>
                <a:latin typeface="KaTeX_Main"/>
              </a:rPr>
              <a:t>1e5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KaTeX_Main"/>
              </a:rPr>
              <a:t>0</a:t>
            </a:r>
            <a:r>
              <a:rPr lang="en-US" altLang="zh-CN" b="0" i="0" dirty="0">
                <a:effectLst/>
                <a:latin typeface="KaTeX_AMS"/>
              </a:rPr>
              <a:t>⩽</a:t>
            </a:r>
            <a:r>
              <a:rPr lang="en-US" altLang="zh-CN" b="0" i="1" dirty="0">
                <a:effectLst/>
                <a:latin typeface="KaTeX_Math"/>
              </a:rPr>
              <a:t>k</a:t>
            </a:r>
            <a:r>
              <a:rPr lang="en-US" altLang="zh-CN" b="0" i="0" dirty="0">
                <a:effectLst/>
                <a:latin typeface="KaTeX_AMS"/>
              </a:rPr>
              <a:t>⩽</a:t>
            </a:r>
            <a:r>
              <a:rPr lang="en-US" altLang="zh-CN" b="0" i="0" dirty="0">
                <a:effectLst/>
                <a:latin typeface="KaTeX_Main"/>
              </a:rPr>
              <a:t>1e5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721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[APIO2011]</a:t>
            </a:r>
            <a:r>
              <a:rPr lang="zh-CN" altLang="en-US" dirty="0"/>
              <a:t>方格染色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通过手玩样例可以发现</a:t>
            </a:r>
            <a:endParaRPr lang="en-US" altLang="zh-CN" dirty="0"/>
          </a:p>
          <a:p>
            <a:r>
              <a:rPr lang="da-DK" altLang="zh-CN" dirty="0"/>
              <a:t>g[1][1] ^ g[i][1] ^ g[1][j] ^ g[i][j] = [i mod 2 == 0 &amp;&amp; j mod 2 == 0]</a:t>
            </a:r>
            <a:endParaRPr lang="en-US" altLang="zh-CN" dirty="0"/>
          </a:p>
          <a:p>
            <a:r>
              <a:rPr lang="zh-CN" altLang="en-US" dirty="0"/>
              <a:t>所以只要确定了第一行和第一列，就确定了这个表格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246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[APIO2011]</a:t>
            </a:r>
            <a:r>
              <a:rPr lang="zh-CN" altLang="en-US" dirty="0"/>
              <a:t>方格染色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通过手玩样例可以发现</a:t>
            </a:r>
            <a:endParaRPr lang="en-US" altLang="zh-CN" dirty="0"/>
          </a:p>
          <a:p>
            <a:r>
              <a:rPr lang="da-DK" altLang="zh-CN" dirty="0"/>
              <a:t>g[1][1] ^ g[i][1] ^ g[1][j] ^ g[i][j] = [i mod 2 == 0 &amp;&amp; j mod 2 == 0]</a:t>
            </a:r>
            <a:endParaRPr lang="en-US" altLang="zh-CN" dirty="0"/>
          </a:p>
          <a:p>
            <a:r>
              <a:rPr lang="zh-CN" altLang="en-US" dirty="0"/>
              <a:t>所以只要确定了第一行和第一列，就确定了这个表格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270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[APIO2011]</a:t>
            </a:r>
            <a:r>
              <a:rPr lang="zh-CN" altLang="en-US" dirty="0"/>
              <a:t>方格染色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于是我们可以枚举</a:t>
            </a:r>
            <a:r>
              <a:rPr lang="en-US" altLang="zh-CN" dirty="0"/>
              <a:t>g[1][1]</a:t>
            </a:r>
            <a:r>
              <a:rPr lang="zh-CN" altLang="en-US" dirty="0"/>
              <a:t>的状态，通过已知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来判断</a:t>
            </a:r>
            <a:r>
              <a:rPr lang="en-US" altLang="zh-CN" dirty="0"/>
              <a:t>g[1][j]</a:t>
            </a:r>
            <a:r>
              <a:rPr lang="zh-CN" altLang="en-US" dirty="0"/>
              <a:t>和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][1]</a:t>
            </a:r>
            <a:r>
              <a:rPr lang="zh-CN" altLang="en-US" dirty="0"/>
              <a:t>是否相等，这样形成了若干组有且仅有两个选项的约束关系</a:t>
            </a:r>
            <a:endParaRPr lang="en-US" altLang="zh-CN" dirty="0"/>
          </a:p>
          <a:p>
            <a:r>
              <a:rPr lang="zh-CN" altLang="en-US" dirty="0"/>
              <a:t>用并查集维护这种约束关系，可以拆点也可以</a:t>
            </a:r>
            <a:r>
              <a:rPr lang="en-US" altLang="zh-CN" dirty="0"/>
              <a:t>mod2</a:t>
            </a:r>
            <a:r>
              <a:rPr lang="zh-CN" altLang="en-US" dirty="0"/>
              <a:t>带权并查集</a:t>
            </a:r>
            <a:endParaRPr lang="en-US" altLang="zh-CN" dirty="0"/>
          </a:p>
          <a:p>
            <a:r>
              <a:rPr lang="zh-CN" altLang="en-US" dirty="0"/>
              <a:t>连通块内有一个取值定了，其他的取值也定了</a:t>
            </a:r>
            <a:endParaRPr lang="en-US" altLang="zh-CN" dirty="0"/>
          </a:p>
          <a:p>
            <a:r>
              <a:rPr lang="zh-CN" altLang="en-US" dirty="0"/>
              <a:t>还要用并查集判是否无解</a:t>
            </a:r>
            <a:endParaRPr lang="en-US" altLang="zh-CN" dirty="0"/>
          </a:p>
          <a:p>
            <a:r>
              <a:rPr lang="zh-CN" altLang="en-US" dirty="0"/>
              <a:t>如果有解，答案就是</a:t>
            </a:r>
            <a:r>
              <a:rPr lang="en-US" altLang="zh-CN" dirty="0"/>
              <a:t>2^(</a:t>
            </a:r>
            <a:r>
              <a:rPr lang="zh-CN" altLang="en-US" dirty="0"/>
              <a:t>连通块数量</a:t>
            </a:r>
            <a:r>
              <a:rPr lang="en-US" altLang="zh-CN"/>
              <a:t>-1)</a:t>
            </a:r>
            <a:r>
              <a:rPr lang="zh-CN" altLang="en-US"/>
              <a:t>，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r>
              <a:rPr lang="zh-CN" altLang="en-US" dirty="0"/>
              <a:t>是</a:t>
            </a:r>
            <a:r>
              <a:rPr lang="en-US" altLang="zh-CN" dirty="0"/>
              <a:t>g[1][1]</a:t>
            </a:r>
            <a:r>
              <a:rPr lang="zh-CN" altLang="en-US" dirty="0"/>
              <a:t>的状态是我们枚举的，算已知的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47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EFE7-A9E5-4BE2-ACA7-58AFF770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1697-2A28-4834-8D52-8B09524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启发式合并（按秩合并、按大小合并），平均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，最坏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void unite(int </a:t>
            </a:r>
            <a:r>
              <a:rPr lang="en-US" altLang="zh-CN" dirty="0" err="1"/>
              <a:t>x,int</a:t>
            </a:r>
            <a:r>
              <a:rPr lang="en-US" altLang="zh-CN" dirty="0"/>
              <a:t> y) {</a:t>
            </a:r>
          </a:p>
          <a:p>
            <a:r>
              <a:rPr lang="en-US" altLang="zh-CN" dirty="0"/>
              <a:t>    x=find(x); y=find(y);</a:t>
            </a:r>
          </a:p>
          <a:p>
            <a:r>
              <a:rPr lang="en-US" altLang="zh-CN" dirty="0"/>
              <a:t>    if(x==y) return;</a:t>
            </a:r>
          </a:p>
          <a:p>
            <a:r>
              <a:rPr lang="en-US" altLang="zh-CN" dirty="0"/>
              <a:t>    if(rank[x]&lt;rank[y])</a:t>
            </a:r>
          </a:p>
          <a:p>
            <a:r>
              <a:rPr lang="en-US" altLang="zh-CN" dirty="0"/>
              <a:t>        parent[x]=y;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else {</a:t>
            </a:r>
          </a:p>
          <a:p>
            <a:r>
              <a:rPr lang="en-US" altLang="zh-CN" dirty="0"/>
              <a:t>        parent[y]=x;</a:t>
            </a:r>
          </a:p>
          <a:p>
            <a:r>
              <a:rPr lang="en-US" altLang="zh-CN" dirty="0"/>
              <a:t>        if(rank[x]==rank[y]) rank[x]++;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21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关押罪犯 </a:t>
            </a:r>
            <a:r>
              <a:rPr lang="en-US" altLang="zh-CN" dirty="0"/>
              <a:t>NOIP2010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个人，</a:t>
            </a:r>
            <a:r>
              <a:rPr lang="en-US" altLang="zh-CN" dirty="0"/>
              <a:t>m</a:t>
            </a:r>
            <a:r>
              <a:rPr lang="zh-CN" altLang="en-US" dirty="0"/>
              <a:t>对矛盾关系</a:t>
            </a:r>
            <a:r>
              <a:rPr lang="en-US" altLang="zh-CN" dirty="0"/>
              <a:t>,</a:t>
            </a:r>
            <a:r>
              <a:rPr lang="zh-CN" altLang="en-US" dirty="0"/>
              <a:t>每对关系分别涉及到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两人</a:t>
            </a:r>
            <a:r>
              <a:rPr lang="en-US" altLang="zh-CN" dirty="0"/>
              <a:t>,</a:t>
            </a:r>
            <a:r>
              <a:rPr lang="zh-CN" altLang="en-US" dirty="0"/>
              <a:t>矛盾值为</a:t>
            </a:r>
            <a:r>
              <a:rPr lang="en-US" altLang="zh-CN" dirty="0"/>
              <a:t>w</a:t>
            </a:r>
          </a:p>
          <a:p>
            <a:r>
              <a:rPr lang="zh-CN" altLang="en-US" dirty="0"/>
              <a:t>请你判断分配这些人到两个集合中，能否避免冲突</a:t>
            </a:r>
          </a:p>
          <a:p>
            <a:r>
              <a:rPr lang="zh-CN" altLang="en-US" dirty="0"/>
              <a:t>如能避免请输出</a:t>
            </a:r>
            <a:r>
              <a:rPr lang="en-US" altLang="zh-CN" dirty="0"/>
              <a:t>0</a:t>
            </a:r>
            <a:r>
              <a:rPr lang="zh-CN" altLang="en-US" dirty="0"/>
              <a:t>，如果冲突不可避免，请输出最小的发生的最大的矛盾值</a:t>
            </a:r>
            <a:endParaRPr lang="en-US" altLang="zh-CN" dirty="0"/>
          </a:p>
          <a:p>
            <a:r>
              <a:rPr lang="en-US" altLang="zh-CN" b="0" i="1" dirty="0">
                <a:effectLst/>
                <a:latin typeface="KaTeX_Math"/>
              </a:rPr>
              <a:t>N</a:t>
            </a:r>
            <a:r>
              <a:rPr lang="en-US" altLang="zh-CN" b="0" i="0" dirty="0">
                <a:effectLst/>
                <a:latin typeface="KaTeX_Main"/>
              </a:rPr>
              <a:t>≤20000,</a:t>
            </a:r>
            <a:r>
              <a:rPr lang="en-US" altLang="zh-CN" b="0" i="1" dirty="0">
                <a:effectLst/>
                <a:latin typeface="KaTeX_Math"/>
              </a:rPr>
              <a:t>M</a:t>
            </a:r>
            <a:r>
              <a:rPr lang="en-US" altLang="zh-CN" b="0" i="0" dirty="0">
                <a:effectLst/>
                <a:latin typeface="KaTeX_Main"/>
              </a:rPr>
              <a:t>≤100000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843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关押罪犯 </a:t>
            </a:r>
            <a:r>
              <a:rPr lang="en-US" altLang="zh-CN" dirty="0"/>
              <a:t>NOIP2010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从大到小对边排序，然后判断图是不是二分图</a:t>
            </a:r>
            <a:endParaRPr lang="en-US" altLang="zh-CN" dirty="0"/>
          </a:p>
          <a:p>
            <a:r>
              <a:rPr lang="zh-CN" altLang="en-US" dirty="0"/>
              <a:t>如果不是了，就说明这是最小的发生的最大的矛盾值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具体实现可以拆点也可以权值并查集在</a:t>
            </a:r>
            <a:r>
              <a:rPr lang="en-US" altLang="zh-CN" dirty="0"/>
              <a:t>mod2</a:t>
            </a:r>
            <a:r>
              <a:rPr lang="zh-CN" altLang="en-US" dirty="0"/>
              <a:t>意义下做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4914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奶酪 </a:t>
            </a:r>
            <a:r>
              <a:rPr lang="en-US" altLang="zh-CN" dirty="0"/>
              <a:t>NOIP2017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1604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奶酪 </a:t>
            </a:r>
            <a:r>
              <a:rPr lang="en-US" altLang="zh-CN" dirty="0"/>
              <a:t>NOIP2017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如果两个球相切或者相交，就连边</a:t>
            </a:r>
            <a:endParaRPr lang="en-US" altLang="zh-CN" dirty="0"/>
          </a:p>
          <a:p>
            <a:r>
              <a:rPr lang="zh-CN" altLang="en-US" dirty="0"/>
              <a:t>然后就是如果有球和顶面、底面相切或者相交，就连边</a:t>
            </a:r>
            <a:endParaRPr lang="en-US" altLang="zh-CN" dirty="0"/>
          </a:p>
          <a:p>
            <a:r>
              <a:rPr lang="zh-CN" altLang="en-US" dirty="0"/>
              <a:t>并查集判一下顶面和底面是否连通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2282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ABC131F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二维坐标系上有</a:t>
            </a:r>
            <a:r>
              <a:rPr lang="en-US" altLang="zh-CN" dirty="0"/>
              <a:t>n</a:t>
            </a:r>
            <a:r>
              <a:rPr lang="zh-CN" altLang="en-US" dirty="0"/>
              <a:t>个点，第</a:t>
            </a:r>
            <a:r>
              <a:rPr lang="en-US" altLang="zh-CN" dirty="0" err="1"/>
              <a:t>i</a:t>
            </a:r>
            <a:r>
              <a:rPr lang="zh-CN" altLang="en-US" dirty="0"/>
              <a:t>个点的坐标横纵坐标为</a:t>
            </a:r>
            <a:r>
              <a:rPr lang="en-US" altLang="zh-CN" dirty="0"/>
              <a:t>x(</a:t>
            </a:r>
            <a:r>
              <a:rPr lang="en-US" altLang="zh-CN" dirty="0" err="1"/>
              <a:t>i</a:t>
            </a:r>
            <a:r>
              <a:rPr lang="en-US" altLang="zh-CN" dirty="0"/>
              <a:t>),y(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一次操作你可以选择</a:t>
            </a:r>
            <a:r>
              <a:rPr lang="en-US" altLang="zh-CN" dirty="0"/>
              <a:t>4</a:t>
            </a:r>
            <a:r>
              <a:rPr lang="zh-CN" altLang="en-US" dirty="0"/>
              <a:t>个数</a:t>
            </a:r>
            <a:r>
              <a:rPr lang="en-US" altLang="zh-CN" dirty="0" err="1"/>
              <a:t>a,b,c,d</a:t>
            </a:r>
            <a:r>
              <a:rPr lang="zh-CN" altLang="en-US" dirty="0"/>
              <a:t>，如果坐标系中有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a,d</a:t>
            </a:r>
            <a:r>
              <a:rPr lang="en-US" altLang="zh-CN" dirty="0"/>
              <a:t>),(</a:t>
            </a:r>
            <a:r>
              <a:rPr lang="en-US" altLang="zh-CN" dirty="0" err="1"/>
              <a:t>c,b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</a:t>
            </a:r>
            <a:r>
              <a:rPr lang="zh-CN" altLang="en-US" dirty="0"/>
              <a:t>中的三个，</a:t>
            </a:r>
          </a:p>
          <a:p>
            <a:r>
              <a:rPr lang="zh-CN" altLang="en-US" dirty="0"/>
              <a:t>那么就向坐标系中添加第四个。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问最多能进行多少次操作。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/>
              <a:t>n&lt;=1e5</a:t>
            </a:r>
            <a:r>
              <a:rPr lang="zh-CN" altLang="en-US" dirty="0"/>
              <a:t>，给定的</a:t>
            </a:r>
            <a:r>
              <a:rPr lang="en-US" altLang="zh-CN" dirty="0"/>
              <a:t>n</a:t>
            </a:r>
            <a:r>
              <a:rPr lang="zh-CN" altLang="en-US" dirty="0"/>
              <a:t>个点互不相同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66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ABC131F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对于每个坐标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xi</a:t>
            </a:r>
            <a:r>
              <a:rPr lang="zh-CN" altLang="en-US" dirty="0"/>
              <a:t>向</a:t>
            </a:r>
            <a:r>
              <a:rPr lang="en-US" altLang="zh-CN" dirty="0" err="1"/>
              <a:t>yi+n</a:t>
            </a:r>
            <a:r>
              <a:rPr lang="zh-CN" altLang="en-US" dirty="0"/>
              <a:t>连边，形成一个二分图</a:t>
            </a:r>
            <a:endParaRPr lang="en-US" altLang="zh-CN" dirty="0"/>
          </a:p>
          <a:p>
            <a:r>
              <a:rPr lang="zh-CN" altLang="en-US" dirty="0"/>
              <a:t>然后后续添加点就是对这个二分图的每个分量补成完全二分图</a:t>
            </a:r>
            <a:endParaRPr lang="en-US" altLang="zh-CN" dirty="0"/>
          </a:p>
          <a:p>
            <a:r>
              <a:rPr lang="zh-CN" altLang="en-US" dirty="0"/>
              <a:t>并查集维护一下二分图的边的个数，两个部的点的个数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4947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CC88-920D-44C5-A6F7-80758B45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35D0-15EB-44DD-ADC4-E04DFEB9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8475" cy="4351338"/>
          </a:xfrm>
        </p:spPr>
        <p:txBody>
          <a:bodyPr/>
          <a:lstStyle/>
          <a:p>
            <a:r>
              <a:rPr lang="zh-CN" altLang="en-US" dirty="0"/>
              <a:t>单点修改，区间查询</a:t>
            </a:r>
            <a:endParaRPr lang="en-US" altLang="zh-CN" dirty="0"/>
          </a:p>
          <a:p>
            <a:r>
              <a:rPr lang="en-US" altLang="zh-CN" dirty="0"/>
              <a:t>ci</a:t>
            </a:r>
            <a:r>
              <a:rPr lang="zh-CN" altLang="en-US" dirty="0"/>
              <a:t>维护的是</a:t>
            </a:r>
            <a:r>
              <a:rPr lang="en-US" altLang="zh-CN" dirty="0"/>
              <a:t>[</a:t>
            </a:r>
            <a:r>
              <a:rPr lang="en-US" altLang="zh-CN" dirty="0" err="1"/>
              <a:t>i-lowbit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)+1,i]</a:t>
            </a:r>
            <a:r>
              <a:rPr lang="zh-CN" altLang="en-US" dirty="0"/>
              <a:t>这一段的和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每次减去</a:t>
            </a:r>
            <a:r>
              <a:rPr lang="en-US" altLang="zh-CN" dirty="0" err="1"/>
              <a:t>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，把过程中的和加起来，就可以得到</a:t>
            </a:r>
            <a:r>
              <a:rPr lang="en-US" altLang="zh-CN" dirty="0"/>
              <a:t>1-i</a:t>
            </a:r>
            <a:r>
              <a:rPr lang="zh-CN" altLang="en-US" dirty="0"/>
              <a:t>这一段的和</a:t>
            </a:r>
            <a:endParaRPr lang="en-US" altLang="zh-CN" dirty="0"/>
          </a:p>
          <a:p>
            <a:r>
              <a:rPr lang="en-US" altLang="zh-CN" dirty="0" err="1"/>
              <a:t>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的最末尾一个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区间和就用</a:t>
            </a:r>
            <a:r>
              <a:rPr lang="en-US" altLang="zh-CN" dirty="0"/>
              <a:t>sum(r)-sum(l-1)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77D76-9F5A-4A44-AB03-4EA5578A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05" y="1825625"/>
            <a:ext cx="2813195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43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CC88-920D-44C5-A6F7-80758B45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35D0-15EB-44DD-ADC4-E04DFEB9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/>
          <a:lstStyle/>
          <a:p>
            <a:r>
              <a:rPr lang="zh-CN" altLang="en-US" dirty="0"/>
              <a:t>区间修改，区间查询</a:t>
            </a:r>
            <a:endParaRPr lang="en-US" altLang="zh-CN" dirty="0"/>
          </a:p>
          <a:p>
            <a:r>
              <a:rPr lang="zh-CN" altLang="en-US" dirty="0"/>
              <a:t>维护</a:t>
            </a:r>
            <a:r>
              <a:rPr lang="en-US" altLang="zh-CN" dirty="0"/>
              <a:t>a</a:t>
            </a:r>
            <a:r>
              <a:rPr lang="zh-CN" altLang="en-US" dirty="0"/>
              <a:t>的差分</a:t>
            </a:r>
            <a:r>
              <a:rPr lang="en-US" altLang="zh-CN" dirty="0"/>
              <a:t>b</a:t>
            </a:r>
          </a:p>
          <a:p>
            <a:r>
              <a:rPr lang="zh-CN" altLang="en-US" b="0" i="0" dirty="0">
                <a:effectLst/>
                <a:latin typeface="Fira Sans"/>
              </a:rPr>
              <a:t>因此只需要用两个树状数组分别维护</a:t>
            </a:r>
            <a:r>
              <a:rPr lang="en-US" altLang="zh-CN" b="0" i="0" dirty="0">
                <a:effectLst/>
                <a:latin typeface="Fira Sans"/>
              </a:rPr>
              <a:t>sum(bi)</a:t>
            </a:r>
            <a:r>
              <a:rPr lang="zh-CN" altLang="en-US" b="0" i="0" dirty="0">
                <a:effectLst/>
                <a:latin typeface="Fira Sans"/>
              </a:rPr>
              <a:t>和</a:t>
            </a:r>
            <a:r>
              <a:rPr lang="en-US" altLang="zh-CN" b="0" i="0" dirty="0">
                <a:effectLst/>
                <a:latin typeface="Fira Sans"/>
              </a:rPr>
              <a:t>sum(bi*</a:t>
            </a:r>
            <a:r>
              <a:rPr lang="en-US" altLang="zh-CN" b="0" i="0" dirty="0" err="1">
                <a:effectLst/>
                <a:latin typeface="Fira Sans"/>
              </a:rPr>
              <a:t>i</a:t>
            </a:r>
            <a:r>
              <a:rPr lang="en-US" altLang="zh-CN" b="0" i="0" dirty="0">
                <a:effectLst/>
                <a:latin typeface="Fira Sans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000119-0343-42A4-8805-C1EE84A6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1825625"/>
            <a:ext cx="4095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80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CC88-920D-44C5-A6F7-80758B45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35D0-15EB-44DD-ADC4-E04DFEB9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zh-CN" altLang="en-US" dirty="0"/>
              <a:t>区间修改，区间查询</a:t>
            </a:r>
            <a:endParaRPr lang="en-US" altLang="zh-CN" dirty="0"/>
          </a:p>
          <a:p>
            <a:r>
              <a:rPr lang="zh-CN" altLang="en-US" dirty="0"/>
              <a:t>维护</a:t>
            </a:r>
            <a:r>
              <a:rPr lang="en-US" altLang="zh-CN" dirty="0"/>
              <a:t>a</a:t>
            </a:r>
            <a:r>
              <a:rPr lang="zh-CN" altLang="en-US" dirty="0"/>
              <a:t>的差分</a:t>
            </a:r>
            <a:r>
              <a:rPr lang="en-US" altLang="zh-CN" dirty="0"/>
              <a:t>b</a:t>
            </a:r>
          </a:p>
          <a:p>
            <a:r>
              <a:rPr lang="zh-CN" altLang="en-US" b="0" i="0" dirty="0">
                <a:effectLst/>
                <a:latin typeface="Fira Sans"/>
              </a:rPr>
              <a:t>因此只需要用两个树状数组分别维护</a:t>
            </a:r>
            <a:r>
              <a:rPr lang="en-US" altLang="zh-CN" b="0" i="0" dirty="0">
                <a:effectLst/>
                <a:latin typeface="Fira Sans"/>
              </a:rPr>
              <a:t>sum(bi)</a:t>
            </a:r>
            <a:r>
              <a:rPr lang="zh-CN" altLang="en-US" b="0" i="0" dirty="0">
                <a:effectLst/>
                <a:latin typeface="Fira Sans"/>
              </a:rPr>
              <a:t>和</a:t>
            </a:r>
            <a:r>
              <a:rPr lang="en-US" altLang="zh-CN" b="0" i="0" dirty="0">
                <a:effectLst/>
                <a:latin typeface="Fira Sans"/>
              </a:rPr>
              <a:t>sum(bi*</a:t>
            </a:r>
            <a:r>
              <a:rPr lang="en-US" altLang="zh-CN" b="0" i="0" dirty="0" err="1">
                <a:effectLst/>
                <a:latin typeface="Fira Sans"/>
              </a:rPr>
              <a:t>i</a:t>
            </a:r>
            <a:r>
              <a:rPr lang="en-US" altLang="zh-CN" b="0" i="0" dirty="0">
                <a:effectLst/>
                <a:latin typeface="Fira Sans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7AED9E-37B7-4777-94CA-0E8530B8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89" y="1027906"/>
            <a:ext cx="7258423" cy="5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1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1771-7991-464A-82B3-68B12D6D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55B6D-BF65-436C-BBD9-DED0C148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注意到普通树状数组都是维护的前缀和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F([</a:t>
            </a:r>
            <a:r>
              <a:rPr lang="en-US" altLang="zh-CN" dirty="0" err="1"/>
              <a:t>s,e</a:t>
            </a:r>
            <a:r>
              <a:rPr lang="en-US" altLang="zh-CN" dirty="0"/>
              <a:t>])</a:t>
            </a:r>
            <a:r>
              <a:rPr lang="zh-CN" altLang="en-US" dirty="0"/>
              <a:t>可以由</a:t>
            </a:r>
            <a:r>
              <a:rPr lang="en-US" altLang="zh-CN" dirty="0"/>
              <a:t>F([1,s-1])</a:t>
            </a:r>
            <a:r>
              <a:rPr lang="zh-CN" altLang="en-US" dirty="0"/>
              <a:t>和</a:t>
            </a:r>
            <a:r>
              <a:rPr lang="en-US" altLang="zh-CN" dirty="0"/>
              <a:t>F([1,e])</a:t>
            </a:r>
            <a:r>
              <a:rPr lang="zh-CN" altLang="en-US" dirty="0"/>
              <a:t>推导出来，才有可能用树状数组求</a:t>
            </a:r>
            <a:r>
              <a:rPr lang="en-US" altLang="zh-CN" dirty="0"/>
              <a:t>F([</a:t>
            </a:r>
            <a:r>
              <a:rPr lang="en-US" altLang="zh-CN" dirty="0" err="1"/>
              <a:t>s,e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也就是说这些元素可交换，且有逆元</a:t>
            </a:r>
            <a:endParaRPr lang="en-US" altLang="zh-CN" dirty="0"/>
          </a:p>
          <a:p>
            <a:r>
              <a:rPr lang="zh-CN" altLang="en-US" dirty="0"/>
              <a:t>也就是说构成一个</a:t>
            </a:r>
            <a:r>
              <a:rPr lang="en-US" altLang="zh-CN" dirty="0" err="1"/>
              <a:t>abel</a:t>
            </a:r>
            <a:r>
              <a:rPr lang="zh-CN" altLang="en-US" dirty="0"/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1262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EFE7-A9E5-4BE2-ACA7-58AFF770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1697-2A28-4834-8D52-8B09524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启发式合并（按秩合并、按大小合并），平均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，最坏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void unite(int </a:t>
            </a:r>
            <a:r>
              <a:rPr lang="en-US" altLang="zh-CN" dirty="0" err="1"/>
              <a:t>x,int</a:t>
            </a:r>
            <a:r>
              <a:rPr lang="en-US" altLang="zh-CN" dirty="0"/>
              <a:t> y) {</a:t>
            </a:r>
          </a:p>
          <a:p>
            <a:r>
              <a:rPr lang="en-US" altLang="zh-CN" dirty="0"/>
              <a:t>    x=find(x); y=find(y);</a:t>
            </a:r>
          </a:p>
          <a:p>
            <a:r>
              <a:rPr lang="en-US" altLang="zh-CN" dirty="0"/>
              <a:t>    if(x==y) return;</a:t>
            </a:r>
          </a:p>
          <a:p>
            <a:r>
              <a:rPr lang="en-US" altLang="zh-CN" dirty="0"/>
              <a:t>    if(size[x]&gt;size[y])</a:t>
            </a:r>
          </a:p>
          <a:p>
            <a:r>
              <a:rPr lang="en-US" altLang="zh-CN" dirty="0"/>
              <a:t>        swap(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fa[x]=y;</a:t>
            </a:r>
          </a:p>
          <a:p>
            <a:r>
              <a:rPr lang="en-US" altLang="zh-CN" dirty="0"/>
              <a:t>    size[y]+=size[x];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813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1771-7991-464A-82B3-68B12D6D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55B6D-BF65-436C-BBD9-DED0C148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例如，普通树状数组不能做单点更新，区间求最大值。</a:t>
            </a:r>
          </a:p>
          <a:p>
            <a:r>
              <a:rPr lang="zh-CN" altLang="en-US" dirty="0"/>
              <a:t>但如果区间总是从</a:t>
            </a:r>
            <a:r>
              <a:rPr lang="en-US" altLang="zh-CN" dirty="0"/>
              <a:t>1</a:t>
            </a:r>
            <a:r>
              <a:rPr lang="zh-CN" altLang="en-US" dirty="0"/>
              <a:t>开始，则可以。</a:t>
            </a:r>
            <a:endParaRPr lang="en-US" altLang="zh-CN" dirty="0"/>
          </a:p>
          <a:p>
            <a:r>
              <a:rPr lang="zh-CN" altLang="en-US" dirty="0"/>
              <a:t>如求最长上升子序列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元素结尾的</a:t>
            </a:r>
            <a:r>
              <a:rPr lang="en-US" altLang="zh-CN" dirty="0"/>
              <a:t>LIS</a:t>
            </a:r>
            <a:r>
              <a:rPr lang="zh-CN" altLang="en-US" dirty="0"/>
              <a:t>长度</a:t>
            </a:r>
            <a:endParaRPr lang="en-US" altLang="zh-CN" dirty="0"/>
          </a:p>
          <a:p>
            <a:r>
              <a:rPr lang="zh-CN" altLang="en-US" dirty="0"/>
              <a:t>转移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]=max(f[j])+1 </a:t>
            </a:r>
            <a:r>
              <a:rPr lang="zh-CN" altLang="en-US" dirty="0"/>
              <a:t>其中</a:t>
            </a:r>
            <a:r>
              <a:rPr lang="en-US" altLang="zh-CN" dirty="0"/>
              <a:t>1&lt;=j&lt;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A[j]&lt;A[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这就可以用树状数组了</a:t>
            </a:r>
          </a:p>
        </p:txBody>
      </p:sp>
    </p:spTree>
    <p:extLst>
      <p:ext uri="{BB962C8B-B14F-4D97-AF65-F5344CB8AC3E}">
        <p14:creationId xmlns:p14="http://schemas.microsoft.com/office/powerpoint/2010/main" val="2509633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D5CCB-CD2B-4A71-A995-F4A15D0A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E2DDB-1509-47E4-B10E-D5E2027B8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3550" cy="4351338"/>
          </a:xfrm>
        </p:spPr>
        <p:txBody>
          <a:bodyPr/>
          <a:lstStyle/>
          <a:p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维护的是</a:t>
            </a:r>
            <a:r>
              <a:rPr lang="en-US" altLang="zh-CN" dirty="0"/>
              <a:t>(</a:t>
            </a:r>
            <a:r>
              <a:rPr lang="en-US" altLang="zh-CN" dirty="0" err="1"/>
              <a:t>i-lowbit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)+1,j-lowbit(j)+1),(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这个矩形内的和</a:t>
            </a:r>
            <a:endParaRPr lang="en-US" altLang="zh-CN" dirty="0"/>
          </a:p>
          <a:p>
            <a:r>
              <a:rPr lang="zh-CN" altLang="en-US" dirty="0"/>
              <a:t>然后区间求和就是四个矩形容斥一下</a:t>
            </a:r>
            <a:endParaRPr lang="en-US" altLang="zh-CN" dirty="0"/>
          </a:p>
          <a:p>
            <a:r>
              <a:rPr lang="zh-CN" altLang="en-US" dirty="0"/>
              <a:t>如果是区间加</a:t>
            </a:r>
            <a:r>
              <a:rPr lang="en-US" altLang="zh-CN" dirty="0"/>
              <a:t>+</a:t>
            </a:r>
            <a:r>
              <a:rPr lang="zh-CN" altLang="en-US" dirty="0"/>
              <a:t>单点查询</a:t>
            </a:r>
            <a:r>
              <a:rPr lang="en-US" altLang="zh-CN" dirty="0"/>
              <a:t>/</a:t>
            </a:r>
            <a:r>
              <a:rPr lang="zh-CN" altLang="en-US" dirty="0"/>
              <a:t>区间查询，还是维护差分数组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100607-FE85-42A6-9644-207B9246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017" y="1825625"/>
            <a:ext cx="4527783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62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E939F-D33B-4306-94C5-81CCEBB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DB119-75D0-4DFF-BF49-6B398FCF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我们在值域上建立一个树状数组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ci</a:t>
            </a:r>
            <a:r>
              <a:rPr lang="zh-CN" altLang="en-US" dirty="0"/>
              <a:t>代表值域区间</a:t>
            </a:r>
            <a:r>
              <a:rPr lang="en-US" altLang="zh-CN" dirty="0"/>
              <a:t>[</a:t>
            </a:r>
            <a:r>
              <a:rPr lang="en-US" altLang="zh-CN" dirty="0" err="1"/>
              <a:t>i−lowbit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)+1,i]</a:t>
            </a:r>
            <a:r>
              <a:rPr lang="zh-CN" altLang="en-US" dirty="0"/>
              <a:t>中元素的个数。</a:t>
            </a:r>
            <a:endParaRPr lang="en-US" altLang="zh-CN" dirty="0"/>
          </a:p>
          <a:p>
            <a:r>
              <a:rPr lang="zh-CN" altLang="en-US" dirty="0"/>
              <a:t>值域线段树</a:t>
            </a:r>
            <a:r>
              <a:rPr lang="en-US" altLang="zh-CN" dirty="0"/>
              <a:t>/</a:t>
            </a:r>
            <a:r>
              <a:rPr lang="zh-CN" altLang="en-US" dirty="0"/>
              <a:t>树状数组就可以实现普通平衡树的功能了</a:t>
            </a:r>
            <a:endParaRPr lang="en-US" altLang="zh-CN" dirty="0"/>
          </a:p>
          <a:p>
            <a:r>
              <a:rPr lang="zh-CN" altLang="en-US" dirty="0"/>
              <a:t>但是当值域过大的时候，线段树可以动态开点，树状数组只能离线离散化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815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E939F-D33B-4306-94C5-81CCEBB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DB119-75D0-4DFF-BF49-6B398FCF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删除元素，查询</a:t>
            </a:r>
            <a:r>
              <a:rPr lang="en-US" altLang="zh-CN" dirty="0"/>
              <a:t>rank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ED8176-C7A5-4E6E-A5EF-FABA890F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92" y="2346264"/>
            <a:ext cx="4184865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6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E939F-D33B-4306-94C5-81CCEBB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DB119-75D0-4DFF-BF49-6B398FCF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kth</a:t>
            </a:r>
          </a:p>
          <a:p>
            <a:r>
              <a:rPr lang="zh-CN" altLang="en-US" dirty="0"/>
              <a:t>利用倍增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B8F44B-9323-4754-BCCD-7E05679D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53" y="1825625"/>
            <a:ext cx="4813547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93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E939F-D33B-4306-94C5-81CCEBB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DB119-75D0-4DFF-BF49-6B398FCF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8000" cy="4351338"/>
          </a:xfrm>
        </p:spPr>
        <p:txBody>
          <a:bodyPr/>
          <a:lstStyle/>
          <a:p>
            <a:r>
              <a:rPr lang="zh-CN" altLang="en-US" dirty="0"/>
              <a:t>前驱后继</a:t>
            </a:r>
            <a:endParaRPr lang="en-US" altLang="zh-CN" dirty="0"/>
          </a:p>
          <a:p>
            <a:r>
              <a:rPr lang="zh-CN" altLang="en-US" dirty="0"/>
              <a:t>要注意考虑元素重复的情况</a:t>
            </a:r>
            <a:endParaRPr lang="en-US" altLang="zh-CN" dirty="0"/>
          </a:p>
          <a:p>
            <a:r>
              <a:rPr lang="zh-CN" altLang="en-US" dirty="0"/>
              <a:t>前驱只需要查询排名比它小</a:t>
            </a:r>
            <a:r>
              <a:rPr lang="en-US" altLang="zh-CN" dirty="0"/>
              <a:t>1</a:t>
            </a:r>
            <a:r>
              <a:rPr lang="zh-CN" altLang="en-US" dirty="0"/>
              <a:t>的数即可</a:t>
            </a:r>
            <a:endParaRPr lang="en-US" altLang="zh-CN" dirty="0"/>
          </a:p>
          <a:p>
            <a:r>
              <a:rPr lang="zh-CN" altLang="en-US" dirty="0"/>
              <a:t>后继只需要查询比它大</a:t>
            </a:r>
            <a:r>
              <a:rPr lang="en-US" altLang="zh-CN" dirty="0"/>
              <a:t>1</a:t>
            </a:r>
            <a:r>
              <a:rPr lang="zh-CN" altLang="en-US" dirty="0"/>
              <a:t>的数的排名即可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B3569D-2C0B-4C8D-9018-E251C583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777" y="1825625"/>
            <a:ext cx="3372023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EFE7-A9E5-4BE2-ACA7-58AFF770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1697-2A28-4834-8D52-8B09524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路径压缩+启发式合并（按秩合并、按大小合并），最坏</a:t>
            </a:r>
            <a:r>
              <a:rPr lang="en-US" altLang="zh-CN" dirty="0"/>
              <a:t>O(n*alpha(n))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62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EFE7-A9E5-4BE2-ACA7-58AFF770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1697-2A28-4834-8D52-8B09524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 err="1"/>
              <a:t>kruskal</a:t>
            </a:r>
            <a:r>
              <a:rPr lang="zh-CN" altLang="en-US" dirty="0"/>
              <a:t>、</a:t>
            </a:r>
            <a:r>
              <a:rPr lang="en-US" altLang="zh-CN" dirty="0" err="1"/>
              <a:t>tarjan</a:t>
            </a:r>
            <a:endParaRPr lang="en-US" altLang="zh-CN" dirty="0"/>
          </a:p>
          <a:p>
            <a:r>
              <a:rPr lang="zh-CN" altLang="en-US" dirty="0"/>
              <a:t>连通性：</a:t>
            </a:r>
            <a:r>
              <a:rPr lang="en-US" altLang="zh-CN" dirty="0" err="1"/>
              <a:t>kruskal</a:t>
            </a:r>
            <a:r>
              <a:rPr lang="en-US" altLang="zh-CN" dirty="0"/>
              <a:t>=&gt;</a:t>
            </a:r>
            <a:r>
              <a:rPr lang="en-US" altLang="zh-CN" dirty="0" err="1"/>
              <a:t>kruskal</a:t>
            </a:r>
            <a:r>
              <a:rPr lang="zh-CN" altLang="en-US" dirty="0"/>
              <a:t>重构树，注意加边的顺序</a:t>
            </a:r>
            <a:endParaRPr lang="en-US" altLang="zh-CN" dirty="0"/>
          </a:p>
          <a:p>
            <a:r>
              <a:rPr lang="zh-CN" altLang="en-US" dirty="0"/>
              <a:t>非图论背景向图论模型的转化</a:t>
            </a:r>
            <a:endParaRPr lang="en-US" altLang="zh-CN" dirty="0"/>
          </a:p>
          <a:p>
            <a:r>
              <a:rPr lang="zh-CN" altLang="en-US" dirty="0"/>
              <a:t>优化连边</a:t>
            </a:r>
          </a:p>
        </p:txBody>
      </p:sp>
    </p:spTree>
    <p:extLst>
      <p:ext uri="{BB962C8B-B14F-4D97-AF65-F5344CB8AC3E}">
        <p14:creationId xmlns:p14="http://schemas.microsoft.com/office/powerpoint/2010/main" val="240936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find(int x) {</a:t>
            </a:r>
          </a:p>
          <a:p>
            <a:r>
              <a:rPr lang="en-US" altLang="zh-CN" dirty="0"/>
              <a:t>    if (x == pre[x])  return x;</a:t>
            </a:r>
          </a:p>
          <a:p>
            <a:r>
              <a:rPr lang="en-US" altLang="zh-CN" dirty="0"/>
              <a:t>    else {</a:t>
            </a:r>
          </a:p>
          <a:p>
            <a:r>
              <a:rPr lang="en-US" altLang="zh-CN" dirty="0"/>
              <a:t>        int root = find(pre[x]);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sum[x] += sum[pre[x]];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return pre[x] = root;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2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px = find(x);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py</a:t>
            </a:r>
            <a:r>
              <a:rPr lang="en-US" altLang="zh-CN" dirty="0"/>
              <a:t> = find(y);</a:t>
            </a:r>
          </a:p>
          <a:p>
            <a:r>
              <a:rPr lang="en-US" altLang="zh-CN" dirty="0"/>
              <a:t>if (px != </a:t>
            </a:r>
            <a:r>
              <a:rPr lang="en-US" altLang="zh-CN" dirty="0" err="1"/>
              <a:t>py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pre[px] = </a:t>
            </a:r>
            <a:r>
              <a:rPr lang="en-US" altLang="zh-CN" dirty="0" err="1"/>
              <a:t>py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sum[px] = -sum[x] + sum[y] + s;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158476-07CD-487A-BDF4-38BBFB3F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23" y="1189831"/>
            <a:ext cx="7196277" cy="223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2932</Words>
  <Application>Microsoft Office PowerPoint</Application>
  <PresentationFormat>宽屏</PresentationFormat>
  <Paragraphs>261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-apple-system</vt:lpstr>
      <vt:lpstr>KaTeX_AMS</vt:lpstr>
      <vt:lpstr>KaTeX_Main</vt:lpstr>
      <vt:lpstr>KaTeX_Math</vt:lpstr>
      <vt:lpstr>MJXc-TeX-main-R</vt:lpstr>
      <vt:lpstr>MJXc-TeX-math-I</vt:lpstr>
      <vt:lpstr>PingFang SC</vt:lpstr>
      <vt:lpstr>等线</vt:lpstr>
      <vt:lpstr>等线 Light</vt:lpstr>
      <vt:lpstr>Arial</vt:lpstr>
      <vt:lpstr>Fira Sans</vt:lpstr>
      <vt:lpstr>Lato</vt:lpstr>
      <vt:lpstr>Office 主题​​</vt:lpstr>
      <vt:lpstr>树状数组、并查集</vt:lpstr>
      <vt:lpstr>知识点</vt:lpstr>
      <vt:lpstr>普通并查集</vt:lpstr>
      <vt:lpstr>普通并查集</vt:lpstr>
      <vt:lpstr>普通并查集</vt:lpstr>
      <vt:lpstr>普通并查集</vt:lpstr>
      <vt:lpstr>普通并查集</vt:lpstr>
      <vt:lpstr>带权并查集</vt:lpstr>
      <vt:lpstr>带权并查集</vt:lpstr>
      <vt:lpstr>带权并查集</vt:lpstr>
      <vt:lpstr>poj 1182 食物链</vt:lpstr>
      <vt:lpstr>poj 1182 食物链</vt:lpstr>
      <vt:lpstr>可删除并查集</vt:lpstr>
      <vt:lpstr>可删除并查集</vt:lpstr>
      <vt:lpstr>uva11987 Almost Union-Find</vt:lpstr>
      <vt:lpstr>带撤销并查集</vt:lpstr>
      <vt:lpstr>带撤销并查集</vt:lpstr>
      <vt:lpstr>带撤销并查集</vt:lpstr>
      <vt:lpstr>Codeforces 813F Bipartite Checking</vt:lpstr>
      <vt:lpstr>Codeforces 813F Bipartite Checking</vt:lpstr>
      <vt:lpstr>Ural 1671</vt:lpstr>
      <vt:lpstr>Ural 1671</vt:lpstr>
      <vt:lpstr>abc120d</vt:lpstr>
      <vt:lpstr>abc120d</vt:lpstr>
      <vt:lpstr>zoj 3261</vt:lpstr>
      <vt:lpstr>zoj 3261</vt:lpstr>
      <vt:lpstr>POJ 1456</vt:lpstr>
      <vt:lpstr>POJ 1456</vt:lpstr>
      <vt:lpstr>agc107c</vt:lpstr>
      <vt:lpstr>arc107c</vt:lpstr>
      <vt:lpstr>agc107c</vt:lpstr>
      <vt:lpstr>pkucampus 2019 ball</vt:lpstr>
      <vt:lpstr>pkucampus 2019 ball</vt:lpstr>
      <vt:lpstr>pkucampus 2019 ball</vt:lpstr>
      <vt:lpstr>pkucampus 2019 ball</vt:lpstr>
      <vt:lpstr>[APIO2011]方格染色</vt:lpstr>
      <vt:lpstr>[APIO2011]方格染色</vt:lpstr>
      <vt:lpstr>[APIO2011]方格染色</vt:lpstr>
      <vt:lpstr>[APIO2011]方格染色</vt:lpstr>
      <vt:lpstr>关押罪犯 NOIP2010</vt:lpstr>
      <vt:lpstr>关押罪犯 NOIP2010</vt:lpstr>
      <vt:lpstr>奶酪 NOIP2017</vt:lpstr>
      <vt:lpstr>奶酪 NOIP2017</vt:lpstr>
      <vt:lpstr>ABC131F</vt:lpstr>
      <vt:lpstr>ABC131F</vt:lpstr>
      <vt:lpstr>普通树状数组</vt:lpstr>
      <vt:lpstr>普通树状数组</vt:lpstr>
      <vt:lpstr>普通树状数组</vt:lpstr>
      <vt:lpstr>普通树状数组</vt:lpstr>
      <vt:lpstr>普通树状数组</vt:lpstr>
      <vt:lpstr>二维树状数组</vt:lpstr>
      <vt:lpstr>值域树状数组</vt:lpstr>
      <vt:lpstr>值域树状数组</vt:lpstr>
      <vt:lpstr>值域树状数组</vt:lpstr>
      <vt:lpstr>值域树状数组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树状数组、并查集</dc:title>
  <dc:creator>You Lingyun</dc:creator>
  <cp:lastModifiedBy>You Lingyun</cp:lastModifiedBy>
  <cp:revision>4</cp:revision>
  <dcterms:created xsi:type="dcterms:W3CDTF">2023-07-05T12:37:40Z</dcterms:created>
  <dcterms:modified xsi:type="dcterms:W3CDTF">2023-07-05T13:58:34Z</dcterms:modified>
</cp:coreProperties>
</file>