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A4FCD-BC36-4D5E-B0BC-50F89B264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54443-6261-4614-B297-08FE08A0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F22A3-2293-4244-88E5-43EAE428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EE5C6-1481-4E3C-9597-D2462158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E0E1E-64C0-41E7-937E-125C752C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9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0939C-038E-43FE-A4A6-BBE7C6A7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049CB-1A0A-4228-BAA7-C68CD679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6E244-3670-4394-B3E7-2348B391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3888-88AA-4315-A09C-20E78E43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9AFC-8C62-4D5B-A248-4E50B28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3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89DC4C-280D-4D5C-98C2-EEC000B3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C072A-19B8-444E-BF98-296982CC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E2D94-C3E2-4CFE-BFAE-CEB73D10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0C03B-49DF-4B0B-8925-EDCFD724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22BBF-ECBD-4BA1-AAAE-564DAA80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0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51F59-DB14-42E8-AFDB-9DE6C3AF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3B6BD-2BDE-4237-9944-DAD111A7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9196C-E9B5-46D3-9EFE-5AA16A5A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06F93-3F99-49BC-83B8-4462376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42D01-0BFC-401D-9188-E68FB38D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9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C71E7-90F9-439C-B7B0-045FC28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8504B-264B-4556-953C-70657044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F11E7-BE83-4C98-95B5-F90F280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5E5BB-10EF-4099-BC6F-604F22A3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5E607-3A3C-4506-8248-A6A6A7CD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3FED9-8D57-4F25-B04B-68CA1194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AF229-BAAC-4140-A54F-5751E4BB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5FB77-D221-4073-BAEA-65330742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471B2-5731-4625-BE8F-7F62379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D080F-A975-4C1F-9EFB-1568236E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0BC4D-FF75-48C5-9980-DBABE22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2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46E9-33AA-462D-984B-2F479C90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CDFD4-CED1-4205-9F64-A16002FE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ACC38B-EB5F-4974-B83E-2878CEF1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876F1-431E-44EC-A31C-9D16C3772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F0867-D6F7-44E8-A80B-597B4D1CE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155A24-86FA-4E2D-A99B-655F0AA3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04599-817E-4B65-9804-42212D01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DD10C-89BD-48C9-8F02-7466D4A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99989-A62D-432D-B18B-90656D73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A1C64-C6BF-49DB-A1F7-010A375C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CD304-21B9-4BF3-BE09-926E507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960E0A-2871-4828-830C-96996823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9CF83-9BEE-4580-AE71-7438E02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96C3C-4036-47B2-BF41-530411C5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295B6-9537-46C9-A98A-67C7C019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9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FF5A7-2700-4B9F-A3B4-C7F000A4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E387E-61D0-4248-802A-5DE10676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CF40B-E187-460D-AE61-EF8887A5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A277C-C66F-43B1-9777-7865D6D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F0F50-B279-41E9-8ED0-DF599F4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91451-6867-4480-B817-1CABA187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8ABA-BAEC-43F6-86EA-FAACC6E9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D70D8F-8E20-4520-A99B-988524EF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D92D2-FA7D-4EC8-8AA2-6819A148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D6FCF-0648-4C1F-ADAC-F2910FFC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3B70F-19A6-42E4-9BE8-39C150F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00893-32DE-4176-AA7C-0F1A7F57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4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93C08D-515D-49BD-890E-31CFB0AA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B86E0-E4D3-4AFB-9CDD-A7A21752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63F60-991E-4D3C-893F-96FED55B2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981-B391-4EC7-A200-D0792513286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4E515-5B47-4BD4-B2EE-0505DC99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0211C-A0BB-47FB-A0A3-5FEDCD42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8D4D-A553-4AD2-A5CB-AB7D33C6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41174-B911-45AB-A330-CC3E8738A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FBA419-16B0-402F-ADBF-AA2F953DC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3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删除元素，查询</a:t>
            </a:r>
            <a:r>
              <a:rPr lang="en-US" altLang="zh-CN" dirty="0"/>
              <a:t>rank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D8176-C7A5-4E6E-A5EF-FABA890F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92" y="2346264"/>
            <a:ext cx="4184865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kth</a:t>
            </a:r>
          </a:p>
          <a:p>
            <a:r>
              <a:rPr lang="zh-CN" altLang="en-US" dirty="0"/>
              <a:t>利用倍增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B8F44B-9323-4754-BCCD-7E05679D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53" y="1825625"/>
            <a:ext cx="4813547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351338"/>
          </a:xfrm>
        </p:spPr>
        <p:txBody>
          <a:bodyPr/>
          <a:lstStyle/>
          <a:p>
            <a:r>
              <a:rPr lang="zh-CN" altLang="en-US" dirty="0"/>
              <a:t>前驱后继</a:t>
            </a:r>
            <a:endParaRPr lang="en-US" altLang="zh-CN" dirty="0"/>
          </a:p>
          <a:p>
            <a:r>
              <a:rPr lang="zh-CN" altLang="en-US" dirty="0"/>
              <a:t>要注意考虑元素重复的情况</a:t>
            </a:r>
            <a:endParaRPr lang="en-US" altLang="zh-CN" dirty="0"/>
          </a:p>
          <a:p>
            <a:r>
              <a:rPr lang="zh-CN" altLang="en-US" dirty="0"/>
              <a:t>前驱只需要查询排名比它小</a:t>
            </a:r>
            <a:r>
              <a:rPr lang="en-US" altLang="zh-CN" dirty="0"/>
              <a:t>1</a:t>
            </a:r>
            <a:r>
              <a:rPr lang="zh-CN" altLang="en-US" dirty="0"/>
              <a:t>的数即可</a:t>
            </a:r>
            <a:endParaRPr lang="en-US" altLang="zh-CN" dirty="0"/>
          </a:p>
          <a:p>
            <a:r>
              <a:rPr lang="zh-CN" altLang="en-US" dirty="0"/>
              <a:t>后继只需要查询比它大</a:t>
            </a:r>
            <a:r>
              <a:rPr lang="en-US" altLang="zh-CN" dirty="0"/>
              <a:t>1</a:t>
            </a:r>
            <a:r>
              <a:rPr lang="zh-CN" altLang="en-US" dirty="0"/>
              <a:t>的数的排名即可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B3569D-2C0B-4C8D-9018-E251C583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777" y="1825625"/>
            <a:ext cx="3372023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891F3-421E-4738-8730-694EDBC8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441EF-94F7-4E8D-9438-EC57FFDC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  <a:endParaRPr lang="en-US" altLang="zh-CN" dirty="0"/>
          </a:p>
          <a:p>
            <a:r>
              <a:rPr lang="zh-CN" altLang="en-US" dirty="0"/>
              <a:t>二维树状数组</a:t>
            </a:r>
            <a:endParaRPr lang="en-US" altLang="zh-CN" dirty="0"/>
          </a:p>
          <a:p>
            <a:r>
              <a:rPr lang="zh-CN" altLang="en-US" dirty="0"/>
              <a:t>值域树状数组</a:t>
            </a:r>
            <a:endParaRPr lang="en-US" altLang="zh-CN" dirty="0"/>
          </a:p>
          <a:p>
            <a:r>
              <a:rPr lang="zh-CN" altLang="en-US" dirty="0"/>
              <a:t>最值树状数组</a:t>
            </a:r>
            <a:endParaRPr lang="en-US" altLang="zh-CN" dirty="0"/>
          </a:p>
          <a:p>
            <a:r>
              <a:rPr lang="zh-CN" altLang="en-US" dirty="0"/>
              <a:t>分治结构</a:t>
            </a:r>
          </a:p>
        </p:txBody>
      </p:sp>
    </p:spTree>
    <p:extLst>
      <p:ext uri="{BB962C8B-B14F-4D97-AF65-F5344CB8AC3E}">
        <p14:creationId xmlns:p14="http://schemas.microsoft.com/office/powerpoint/2010/main" val="11620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475" cy="4351338"/>
          </a:xfrm>
        </p:spPr>
        <p:txBody>
          <a:bodyPr/>
          <a:lstStyle/>
          <a:p>
            <a:r>
              <a:rPr lang="zh-CN" altLang="en-US" dirty="0"/>
              <a:t>单点修改，区间查询</a:t>
            </a:r>
            <a:endParaRPr lang="en-US" altLang="zh-CN" dirty="0"/>
          </a:p>
          <a:p>
            <a:r>
              <a:rPr lang="en-US" altLang="zh-CN" dirty="0"/>
              <a:t>ci</a:t>
            </a:r>
            <a:r>
              <a:rPr lang="zh-CN" altLang="en-US" dirty="0"/>
              <a:t>维护的是</a:t>
            </a:r>
            <a:r>
              <a:rPr lang="en-US" altLang="zh-CN" dirty="0"/>
              <a:t>[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</a:t>
            </a:r>
            <a:r>
              <a:rPr lang="zh-CN" altLang="en-US" dirty="0"/>
              <a:t>这一段的和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每次减去</a:t>
            </a:r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，把过程中的和加起来，就可以得到</a:t>
            </a:r>
            <a:r>
              <a:rPr lang="en-US" altLang="zh-CN" dirty="0"/>
              <a:t>1-i</a:t>
            </a:r>
            <a:r>
              <a:rPr lang="zh-CN" altLang="en-US" dirty="0"/>
              <a:t>这一段的和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的最末尾一个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区间和就用</a:t>
            </a:r>
            <a:r>
              <a:rPr lang="en-US" altLang="zh-CN" dirty="0"/>
              <a:t>sum(r)-sum(l-1)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77D76-9F5A-4A44-AB03-4EA5578A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05" y="1825625"/>
            <a:ext cx="2813195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/>
              <a:t>a</a:t>
            </a:r>
            <a:r>
              <a:rPr lang="zh-CN" altLang="en-US" dirty="0"/>
              <a:t>的差分</a:t>
            </a:r>
            <a:r>
              <a:rPr lang="en-US" altLang="zh-CN" dirty="0"/>
              <a:t>b</a:t>
            </a:r>
          </a:p>
          <a:p>
            <a:r>
              <a:rPr lang="zh-CN" altLang="en-US" b="0" i="0" dirty="0">
                <a:effectLst/>
                <a:latin typeface="Fira Sans"/>
              </a:rPr>
              <a:t>因此只需要用两个树状数组分别维护</a:t>
            </a:r>
            <a:r>
              <a:rPr lang="en-US" altLang="zh-CN" b="0" i="0" dirty="0">
                <a:effectLst/>
                <a:latin typeface="Fira Sans"/>
              </a:rPr>
              <a:t>sum(bi)</a:t>
            </a:r>
            <a:r>
              <a:rPr lang="zh-CN" altLang="en-US" b="0" i="0" dirty="0">
                <a:effectLst/>
                <a:latin typeface="Fira Sans"/>
              </a:rPr>
              <a:t>和</a:t>
            </a:r>
            <a:r>
              <a:rPr lang="en-US" altLang="zh-CN" b="0" i="0" dirty="0">
                <a:effectLst/>
                <a:latin typeface="Fira Sans"/>
              </a:rPr>
              <a:t>sum(bi*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en-US" altLang="zh-CN" b="0" i="0" dirty="0">
                <a:effectLst/>
                <a:latin typeface="Fira Sans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000119-0343-42A4-8805-C1EE84A6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825625"/>
            <a:ext cx="409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8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CC88-920D-44C5-A6F7-80758B4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35D0-15EB-44DD-ADC4-E04DFEB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zh-CN" altLang="en-US" dirty="0"/>
              <a:t>区间修改，区间查询</a:t>
            </a:r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/>
              <a:t>a</a:t>
            </a:r>
            <a:r>
              <a:rPr lang="zh-CN" altLang="en-US" dirty="0"/>
              <a:t>的差分</a:t>
            </a:r>
            <a:r>
              <a:rPr lang="en-US" altLang="zh-CN" dirty="0"/>
              <a:t>b</a:t>
            </a:r>
          </a:p>
          <a:p>
            <a:r>
              <a:rPr lang="zh-CN" altLang="en-US" b="0" i="0" dirty="0">
                <a:effectLst/>
                <a:latin typeface="Fira Sans"/>
              </a:rPr>
              <a:t>因此只需要用两个树状数组分别维护</a:t>
            </a:r>
            <a:r>
              <a:rPr lang="en-US" altLang="zh-CN" b="0" i="0" dirty="0">
                <a:effectLst/>
                <a:latin typeface="Fira Sans"/>
              </a:rPr>
              <a:t>sum(bi)</a:t>
            </a:r>
            <a:r>
              <a:rPr lang="zh-CN" altLang="en-US" b="0" i="0" dirty="0">
                <a:effectLst/>
                <a:latin typeface="Fira Sans"/>
              </a:rPr>
              <a:t>和</a:t>
            </a:r>
            <a:r>
              <a:rPr lang="en-US" altLang="zh-CN" b="0" i="0" dirty="0">
                <a:effectLst/>
                <a:latin typeface="Fira Sans"/>
              </a:rPr>
              <a:t>sum(bi*</a:t>
            </a:r>
            <a:r>
              <a:rPr lang="en-US" altLang="zh-CN" b="0" i="0" dirty="0" err="1">
                <a:effectLst/>
                <a:latin typeface="Fira Sans"/>
              </a:rPr>
              <a:t>i</a:t>
            </a:r>
            <a:r>
              <a:rPr lang="en-US" altLang="zh-CN" b="0" i="0" dirty="0">
                <a:effectLst/>
                <a:latin typeface="Fira Sans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AED9E-37B7-4777-94CA-0E8530B8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89" y="1027906"/>
            <a:ext cx="7258423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1771-7991-464A-82B3-68B12D6D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5B6D-BF65-436C-BBD9-DED0C148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注意到普通树状数组都是维护的前缀和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F([</a:t>
            </a:r>
            <a:r>
              <a:rPr lang="en-US" altLang="zh-CN" dirty="0" err="1"/>
              <a:t>s,e</a:t>
            </a:r>
            <a:r>
              <a:rPr lang="en-US" altLang="zh-CN" dirty="0"/>
              <a:t>])</a:t>
            </a:r>
            <a:r>
              <a:rPr lang="zh-CN" altLang="en-US" dirty="0"/>
              <a:t>可以由</a:t>
            </a:r>
            <a:r>
              <a:rPr lang="en-US" altLang="zh-CN" dirty="0"/>
              <a:t>F([1,s-1])</a:t>
            </a:r>
            <a:r>
              <a:rPr lang="zh-CN" altLang="en-US" dirty="0"/>
              <a:t>和</a:t>
            </a:r>
            <a:r>
              <a:rPr lang="en-US" altLang="zh-CN" dirty="0"/>
              <a:t>F([1,e])</a:t>
            </a:r>
            <a:r>
              <a:rPr lang="zh-CN" altLang="en-US" dirty="0"/>
              <a:t>推导出来，才有可能用树状数组求</a:t>
            </a:r>
            <a:r>
              <a:rPr lang="en-US" altLang="zh-CN" dirty="0"/>
              <a:t>F([</a:t>
            </a:r>
            <a:r>
              <a:rPr lang="en-US" altLang="zh-CN" dirty="0" err="1"/>
              <a:t>s,e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也就是说这些元素可交换，且有逆元</a:t>
            </a:r>
            <a:endParaRPr lang="en-US" altLang="zh-CN" dirty="0"/>
          </a:p>
          <a:p>
            <a:r>
              <a:rPr lang="zh-CN" altLang="en-US" dirty="0"/>
              <a:t>也就是说构成一个</a:t>
            </a:r>
            <a:r>
              <a:rPr lang="en-US" altLang="zh-CN" dirty="0" err="1"/>
              <a:t>abel</a:t>
            </a:r>
            <a:r>
              <a:rPr lang="zh-CN" altLang="en-US" dirty="0"/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126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B1771-7991-464A-82B3-68B12D6D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5B6D-BF65-436C-BBD9-DED0C148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例如，普通树状数组不能做单点更新，区间求最大值。</a:t>
            </a:r>
          </a:p>
          <a:p>
            <a:r>
              <a:rPr lang="zh-CN" altLang="en-US" dirty="0"/>
              <a:t>但如果区间总是从</a:t>
            </a:r>
            <a:r>
              <a:rPr lang="en-US" altLang="zh-CN" dirty="0"/>
              <a:t>1</a:t>
            </a:r>
            <a:r>
              <a:rPr lang="zh-CN" altLang="en-US" dirty="0"/>
              <a:t>开始，则可以。</a:t>
            </a:r>
            <a:endParaRPr lang="en-US" altLang="zh-CN" dirty="0"/>
          </a:p>
          <a:p>
            <a:r>
              <a:rPr lang="zh-CN" altLang="en-US" dirty="0"/>
              <a:t>如求最长上升子序列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元素结尾的</a:t>
            </a:r>
            <a:r>
              <a:rPr lang="en-US" altLang="zh-CN" dirty="0"/>
              <a:t>LIS</a:t>
            </a:r>
            <a:r>
              <a:rPr lang="zh-CN" altLang="en-US" dirty="0"/>
              <a:t>长度</a:t>
            </a:r>
            <a:endParaRPr lang="en-US" altLang="zh-CN" dirty="0"/>
          </a:p>
          <a:p>
            <a:r>
              <a:rPr lang="zh-CN" altLang="en-US" dirty="0"/>
              <a:t>转移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]=max(f[j])+1 </a:t>
            </a:r>
            <a:r>
              <a:rPr lang="zh-CN" altLang="en-US" dirty="0"/>
              <a:t>其中</a:t>
            </a:r>
            <a:r>
              <a:rPr lang="en-US" altLang="zh-CN" dirty="0"/>
              <a:t>1&lt;=j&lt;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A[j]&lt;A[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这就可以用树状数组了</a:t>
            </a:r>
          </a:p>
        </p:txBody>
      </p:sp>
    </p:spTree>
    <p:extLst>
      <p:ext uri="{BB962C8B-B14F-4D97-AF65-F5344CB8AC3E}">
        <p14:creationId xmlns:p14="http://schemas.microsoft.com/office/powerpoint/2010/main" val="250963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D5CCB-CD2B-4A71-A995-F4A15D0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E2DDB-1509-47E4-B10E-D5E2027B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351338"/>
          </a:xfrm>
        </p:spPr>
        <p:txBody>
          <a:bodyPr/>
          <a:lstStyle/>
          <a:p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维护的是</a:t>
            </a:r>
            <a:r>
              <a:rPr lang="en-US" altLang="zh-CN" dirty="0"/>
              <a:t>(</a:t>
            </a:r>
            <a:r>
              <a:rPr lang="en-US" altLang="zh-CN" dirty="0" err="1"/>
              <a:t>i-lowbit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)+1,j-lowbit(j)+1),(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这个矩形内的和</a:t>
            </a:r>
            <a:endParaRPr lang="en-US" altLang="zh-CN" dirty="0"/>
          </a:p>
          <a:p>
            <a:r>
              <a:rPr lang="zh-CN" altLang="en-US" dirty="0"/>
              <a:t>然后区间求和就是四个矩形容斥一下</a:t>
            </a:r>
            <a:endParaRPr lang="en-US" altLang="zh-CN" dirty="0"/>
          </a:p>
          <a:p>
            <a:r>
              <a:rPr lang="zh-CN" altLang="en-US" dirty="0"/>
              <a:t>如果是区间加</a:t>
            </a:r>
            <a:r>
              <a:rPr lang="en-US" altLang="zh-CN" dirty="0"/>
              <a:t>+</a:t>
            </a:r>
            <a:r>
              <a:rPr lang="zh-CN" altLang="en-US" dirty="0"/>
              <a:t>单点查询</a:t>
            </a:r>
            <a:r>
              <a:rPr lang="en-US" altLang="zh-CN" dirty="0"/>
              <a:t>/</a:t>
            </a:r>
            <a:r>
              <a:rPr lang="zh-CN" altLang="en-US" dirty="0"/>
              <a:t>区间查询，还是维护差分数组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00607-FE85-42A6-9644-207B9246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017" y="1825625"/>
            <a:ext cx="4527783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939F-D33B-4306-94C5-81CCEBB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值域树状数组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B119-75D0-4DFF-BF49-6B398FCF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我们在值域上建立一个树状数组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ci</a:t>
            </a:r>
            <a:r>
              <a:rPr lang="zh-CN" altLang="en-US" dirty="0"/>
              <a:t>代表值域区间</a:t>
            </a:r>
            <a:r>
              <a:rPr lang="en-US" altLang="zh-CN" dirty="0"/>
              <a:t>[</a:t>
            </a:r>
            <a:r>
              <a:rPr lang="en-US" altLang="zh-CN" dirty="0" err="1"/>
              <a:t>i−lowbit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)+1,i]</a:t>
            </a:r>
            <a:r>
              <a:rPr lang="zh-CN" altLang="en-US" dirty="0"/>
              <a:t>中元素的个数。</a:t>
            </a:r>
            <a:endParaRPr lang="en-US" altLang="zh-CN" dirty="0"/>
          </a:p>
          <a:p>
            <a:r>
              <a:rPr lang="zh-CN" altLang="en-US" dirty="0"/>
              <a:t>值域线段树</a:t>
            </a:r>
            <a:r>
              <a:rPr lang="en-US" altLang="zh-CN" dirty="0"/>
              <a:t>/</a:t>
            </a:r>
            <a:r>
              <a:rPr lang="zh-CN" altLang="en-US" dirty="0"/>
              <a:t>树状数组就可以实现普通平衡树的功能了</a:t>
            </a:r>
            <a:endParaRPr lang="en-US" altLang="zh-CN" dirty="0"/>
          </a:p>
          <a:p>
            <a:r>
              <a:rPr lang="zh-CN" altLang="en-US" dirty="0"/>
              <a:t>但是当值域过大的时候，线段树可以动态开点，树状数组只能离线离散化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81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493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Fira Sans</vt:lpstr>
      <vt:lpstr>Office 主题​​</vt:lpstr>
      <vt:lpstr>树状数组</vt:lpstr>
      <vt:lpstr>内容</vt:lpstr>
      <vt:lpstr>普通树状数组</vt:lpstr>
      <vt:lpstr>普通树状数组</vt:lpstr>
      <vt:lpstr>普通树状数组</vt:lpstr>
      <vt:lpstr>普通树状数组</vt:lpstr>
      <vt:lpstr>普通树状数组</vt:lpstr>
      <vt:lpstr>二维树状数组</vt:lpstr>
      <vt:lpstr>值域树状数组</vt:lpstr>
      <vt:lpstr>值域树状数组</vt:lpstr>
      <vt:lpstr>值域树状数组</vt:lpstr>
      <vt:lpstr>值域树状数组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</dc:title>
  <dc:creator>You Lingyun</dc:creator>
  <cp:lastModifiedBy>You Lingyun</cp:lastModifiedBy>
  <cp:revision>14</cp:revision>
  <dcterms:created xsi:type="dcterms:W3CDTF">2021-08-19T00:45:49Z</dcterms:created>
  <dcterms:modified xsi:type="dcterms:W3CDTF">2023-01-27T08:59:38Z</dcterms:modified>
</cp:coreProperties>
</file>