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9" r:id="rId4"/>
    <p:sldId id="260" r:id="rId5"/>
    <p:sldId id="264" r:id="rId6"/>
    <p:sldId id="265" r:id="rId7"/>
    <p:sldId id="270" r:id="rId8"/>
    <p:sldId id="271" r:id="rId9"/>
    <p:sldId id="272" r:id="rId10"/>
    <p:sldId id="273" r:id="rId11"/>
    <p:sldId id="274" r:id="rId12"/>
    <p:sldId id="323" r:id="rId13"/>
    <p:sldId id="324" r:id="rId14"/>
    <p:sldId id="294" r:id="rId15"/>
    <p:sldId id="298" r:id="rId16"/>
    <p:sldId id="303" r:id="rId17"/>
    <p:sldId id="299" r:id="rId19"/>
    <p:sldId id="300" r:id="rId20"/>
    <p:sldId id="301" r:id="rId21"/>
    <p:sldId id="302" r:id="rId22"/>
    <p:sldId id="304" r:id="rId23"/>
    <p:sldId id="263" r:id="rId24"/>
    <p:sldId id="325" r:id="rId25"/>
    <p:sldId id="326" r:id="rId26"/>
    <p:sldId id="266" r:id="rId27"/>
    <p:sldId id="306" r:id="rId28"/>
    <p:sldId id="307" r:id="rId29"/>
    <p:sldId id="308" r:id="rId30"/>
    <p:sldId id="309" r:id="rId31"/>
    <p:sldId id="275" r:id="rId32"/>
    <p:sldId id="276" r:id="rId33"/>
    <p:sldId id="277" r:id="rId34"/>
    <p:sldId id="278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58" r:id="rId49"/>
    <p:sldId id="359" r:id="rId50"/>
    <p:sldId id="360" r:id="rId51"/>
    <p:sldId id="361" r:id="rId52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Lingyun" initials="Y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8" autoAdjust="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1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4E89-4280-4F0E-8402-DB9BBBC9AF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22E6-FD52-4A6E-982C-47C1022CC1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 浅谈生成函数在掷骰子问题上的应用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22E6-FD52-4A6E-982C-47C1022CC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 浅谈生成函数在掷骰子问题上的应用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22E6-FD52-4A6E-982C-47C1022CC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 浅谈生成函数在掷骰子问题上的应用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22E6-FD52-4A6E-982C-47C1022CC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DF9C-F164-406B-9EB5-B6C3BED10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26C6-8BC3-412A-B41A-2B9498E7E3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概率期望题目选讲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当然</a:t>
            </a:r>
            <a:r>
              <a:rPr lang="en-US" altLang="zh-CN" dirty="0"/>
              <a:t>h</a:t>
            </a:r>
            <a:r>
              <a:rPr lang="zh-CN" altLang="en-US" dirty="0"/>
              <a:t>这个五维状态肯定是开不下的，开得下也会</a:t>
            </a:r>
            <a:r>
              <a:rPr lang="en-US" altLang="zh-CN" dirty="0"/>
              <a:t>TLE</a:t>
            </a:r>
            <a:endParaRPr lang="en-US" altLang="zh-CN" dirty="0"/>
          </a:p>
          <a:p>
            <a:r>
              <a:rPr lang="zh-CN" altLang="en-US" dirty="0"/>
              <a:t>注意到后面两维可以直接合起来，设</a:t>
            </a:r>
            <a:r>
              <a:rPr lang="en-US" altLang="zh-CN" dirty="0" err="1"/>
              <a:t>hs</a:t>
            </a:r>
            <a:r>
              <a:rPr lang="en-US" altLang="zh-CN" dirty="0"/>
              <a:t>(</a:t>
            </a:r>
            <a:r>
              <a:rPr lang="en-US" altLang="zh-CN" dirty="0" err="1"/>
              <a:t>i,x,y</a:t>
            </a:r>
            <a:r>
              <a:rPr lang="en-US" altLang="zh-CN" dirty="0"/>
              <a:t>)=\sum_{</a:t>
            </a:r>
            <a:r>
              <a:rPr lang="en-US" altLang="zh-CN" dirty="0" err="1"/>
              <a:t>a,b</a:t>
            </a:r>
            <a:r>
              <a:rPr lang="en-US" altLang="zh-CN" dirty="0"/>
              <a:t>} h(</a:t>
            </a:r>
            <a:r>
              <a:rPr lang="en-US" altLang="zh-CN" dirty="0" err="1"/>
              <a:t>i,x,y,a,b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代码实现的时候直接用</a:t>
            </a:r>
            <a:r>
              <a:rPr lang="en-US" altLang="zh-CN" dirty="0" err="1"/>
              <a:t>hs</a:t>
            </a:r>
            <a:r>
              <a:rPr lang="zh-CN" altLang="en-US" dirty="0"/>
              <a:t>，五维压缩成三维，转移是</a:t>
            </a:r>
            <a:r>
              <a:rPr lang="en-US" altLang="zh-CN" dirty="0"/>
              <a:t>3D/1D</a:t>
            </a:r>
            <a:r>
              <a:rPr lang="zh-CN" altLang="en-US" dirty="0"/>
              <a:t>的，所以复杂度</a:t>
            </a:r>
            <a:r>
              <a:rPr lang="en-US" altLang="zh-CN" dirty="0"/>
              <a:t>O(n^4)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给国与赌场</a:t>
            </a:r>
            <a:endParaRPr lang="zh-CN" altLang="en-US" dirty="0"/>
          </a:p>
        </p:txBody>
      </p:sp>
      <p:pic>
        <p:nvPicPr>
          <p:cNvPr id="5" name="内容占位符 4" descr="图形用户界面, 文本, 应用程序, 电子邮件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5268" cy="46647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给国与赌场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现推一下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luogu1393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031" y="18561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字符集为</a:t>
            </a:r>
            <a:r>
              <a:rPr lang="el-GR" altLang="zh-CN" dirty="0"/>
              <a:t>Σ</a:t>
            </a:r>
            <a:r>
              <a:rPr lang="zh-CN" altLang="en-US" dirty="0"/>
              <a:t>的情况下，随机生成一个长度为</a:t>
            </a:r>
            <a:r>
              <a:rPr lang="en-US" altLang="zh-CN" dirty="0"/>
              <a:t>n</a:t>
            </a:r>
            <a:r>
              <a:rPr lang="zh-CN" altLang="en-US" dirty="0"/>
              <a:t>的字符串</a:t>
            </a:r>
            <a:endParaRPr lang="en-US" altLang="zh-CN" dirty="0"/>
          </a:p>
          <a:p>
            <a:r>
              <a:rPr lang="zh-CN" altLang="en-US" dirty="0"/>
              <a:t>再给一个匹配串</a:t>
            </a:r>
            <a:r>
              <a:rPr lang="en-US" altLang="zh-CN" dirty="0"/>
              <a:t>s</a:t>
            </a:r>
            <a:r>
              <a:rPr lang="zh-CN" altLang="en-US" dirty="0"/>
              <a:t>，问生成的这个字符串包含给定的匹配串的概率</a:t>
            </a:r>
            <a:endParaRPr lang="en-US" altLang="zh-CN" dirty="0"/>
          </a:p>
          <a:p>
            <a:r>
              <a:rPr lang="en-US" altLang="zh-CN" dirty="0"/>
              <a:t>|</a:t>
            </a:r>
            <a:r>
              <a:rPr lang="el-GR" altLang="zh-CN" dirty="0"/>
              <a:t>Σ</a:t>
            </a:r>
            <a:r>
              <a:rPr lang="en-US" altLang="zh-CN" dirty="0"/>
              <a:t>|&lt;=1e8</a:t>
            </a:r>
            <a:r>
              <a:rPr lang="zh-CN" altLang="en-US" dirty="0"/>
              <a:t>，</a:t>
            </a:r>
            <a:r>
              <a:rPr lang="en-US" altLang="zh-CN" dirty="0"/>
              <a:t>|s|&lt;=1e5</a:t>
            </a:r>
            <a:r>
              <a:rPr lang="zh-CN" altLang="en-US" dirty="0"/>
              <a:t>，</a:t>
            </a:r>
            <a:r>
              <a:rPr lang="en-US" altLang="zh-CN" dirty="0"/>
              <a:t>|s|&lt;=n&lt;=|s|+1e5</a:t>
            </a:r>
            <a:endParaRPr lang="en-US" altLang="zh-CN" dirty="0"/>
          </a:p>
          <a:p>
            <a:r>
              <a:rPr lang="zh-CN" altLang="en-US" dirty="0"/>
              <a:t>答案模</a:t>
            </a:r>
            <a:r>
              <a:rPr lang="en-US" altLang="zh-CN" dirty="0"/>
              <a:t>998244353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luogu1393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031" y="18561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表示随机生成到第</a:t>
            </a:r>
            <a:r>
              <a:rPr lang="en-US" altLang="zh-CN" dirty="0" err="1"/>
              <a:t>i</a:t>
            </a:r>
            <a:r>
              <a:rPr lang="zh-CN" altLang="en-US" dirty="0"/>
              <a:t>个字符，恰好生成出来一个给定的字符串</a:t>
            </a:r>
            <a:r>
              <a:rPr lang="en-US" altLang="zh-CN" dirty="0"/>
              <a:t>s</a:t>
            </a:r>
            <a:r>
              <a:rPr lang="zh-CN" altLang="en-US" dirty="0"/>
              <a:t>（即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-|s|+1,i]</a:t>
            </a:r>
            <a:r>
              <a:rPr lang="zh-CN" altLang="en-US" dirty="0"/>
              <a:t>这段恰好是</a:t>
            </a:r>
            <a:r>
              <a:rPr lang="en-US" altLang="zh-CN" dirty="0"/>
              <a:t>s</a:t>
            </a:r>
            <a:r>
              <a:rPr lang="zh-CN" altLang="en-US" dirty="0"/>
              <a:t>第一次出现）的方案数</a:t>
            </a:r>
            <a:endParaRPr lang="en-US" altLang="zh-CN" dirty="0"/>
          </a:p>
          <a:p>
            <a:r>
              <a:rPr lang="zh-CN" altLang="en-US" dirty="0"/>
              <a:t>转移就是容斥一下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]=|</a:t>
            </a:r>
            <a:r>
              <a:rPr lang="el-GR" altLang="zh-CN" dirty="0"/>
              <a:t>Σ</a:t>
            </a:r>
            <a:r>
              <a:rPr lang="en-US" altLang="zh-CN" dirty="0"/>
              <a:t>|</a:t>
            </a:r>
            <a:r>
              <a:rPr lang="en-US" altLang="zh-CN" baseline="30000" dirty="0" err="1"/>
              <a:t>i</a:t>
            </a:r>
            <a:r>
              <a:rPr lang="en-US" altLang="zh-CN" dirty="0"/>
              <a:t>-\sum_{j&lt;=</a:t>
            </a:r>
            <a:r>
              <a:rPr lang="en-US" altLang="zh-CN" dirty="0" err="1"/>
              <a:t>i</a:t>
            </a:r>
            <a:r>
              <a:rPr lang="en-US" altLang="zh-CN" dirty="0"/>
              <a:t>-|s|}f[j]-\sum_{t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border}f[</a:t>
            </a:r>
            <a:r>
              <a:rPr lang="en-US" altLang="zh-CN" dirty="0" err="1"/>
              <a:t>i</a:t>
            </a:r>
            <a:r>
              <a:rPr lang="en-US" altLang="zh-CN" dirty="0"/>
              <a:t>-|s|+|t|]</a:t>
            </a:r>
            <a:endParaRPr lang="en-US" altLang="zh-CN" dirty="0"/>
          </a:p>
          <a:p>
            <a:r>
              <a:rPr lang="en-US" altLang="zh-CN" dirty="0"/>
              <a:t>\sum_{j&lt;=</a:t>
            </a:r>
            <a:r>
              <a:rPr lang="en-US" altLang="zh-CN" dirty="0" err="1"/>
              <a:t>i</a:t>
            </a:r>
            <a:r>
              <a:rPr lang="en-US" altLang="zh-CN" dirty="0"/>
              <a:t>-|s|}f[j]</a:t>
            </a:r>
            <a:r>
              <a:rPr lang="zh-CN" altLang="en-US" dirty="0"/>
              <a:t>是一个前缀和的形式可以优化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可以划分成</a:t>
            </a:r>
            <a:r>
              <a:rPr lang="en-US" altLang="zh-CN" dirty="0"/>
              <a:t>O(</a:t>
            </a:r>
            <a:r>
              <a:rPr lang="en-US" altLang="zh-CN" dirty="0" err="1"/>
              <a:t>log|s</a:t>
            </a:r>
            <a:r>
              <a:rPr lang="en-US" altLang="zh-CN" dirty="0"/>
              <a:t>|)</a:t>
            </a:r>
            <a:r>
              <a:rPr lang="zh-CN" altLang="en-US" dirty="0"/>
              <a:t>个等差序列，所以</a:t>
            </a:r>
            <a:r>
              <a:rPr lang="en-US" altLang="zh-CN" dirty="0"/>
              <a:t>\sum_{t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border}f[</a:t>
            </a:r>
            <a:r>
              <a:rPr lang="en-US" altLang="zh-CN" dirty="0" err="1"/>
              <a:t>i</a:t>
            </a:r>
            <a:r>
              <a:rPr lang="en-US" altLang="zh-CN" dirty="0"/>
              <a:t>-|s|+|t|]</a:t>
            </a:r>
            <a:r>
              <a:rPr lang="zh-CN" altLang="en-US" dirty="0"/>
              <a:t>可以划分成</a:t>
            </a:r>
            <a:r>
              <a:rPr lang="en-US" altLang="zh-CN" dirty="0"/>
              <a:t>O(</a:t>
            </a:r>
            <a:r>
              <a:rPr lang="en-US" altLang="zh-CN" dirty="0" err="1"/>
              <a:t>log|s</a:t>
            </a:r>
            <a:r>
              <a:rPr lang="en-US" altLang="zh-CN" dirty="0"/>
              <a:t>|)</a:t>
            </a:r>
            <a:r>
              <a:rPr lang="zh-CN" altLang="en-US" dirty="0"/>
              <a:t>个等差下标求和的形式从而也可以前缀和优化。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O((n-|s|)</a:t>
            </a:r>
            <a:r>
              <a:rPr lang="en-US" altLang="zh-CN" dirty="0" err="1"/>
              <a:t>log|s</a:t>
            </a:r>
            <a:r>
              <a:rPr lang="en-US" altLang="zh-CN" dirty="0"/>
              <a:t>|)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luogu4548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和上个题题意差不多</a:t>
            </a:r>
            <a:endParaRPr lang="en-US" altLang="zh-CN" dirty="0"/>
          </a:p>
          <a:p>
            <a:r>
              <a:rPr lang="zh-CN" altLang="en-US" dirty="0"/>
              <a:t>但是求的是期望生成多长的长度后必定包含字符串</a:t>
            </a:r>
            <a:r>
              <a:rPr lang="en-US" altLang="zh-CN" dirty="0"/>
              <a:t>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luogu4548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0635" y="2821612"/>
            <a:ext cx="8097380" cy="24196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luogu4548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320" y="1690688"/>
            <a:ext cx="5172797" cy="45916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luogu4548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8345065" cy="2962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6154"/>
            <a:ext cx="8097380" cy="13432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luogu4548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706801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3450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的序列，一些位置未确定（是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的几率各占</a:t>
            </a:r>
            <a:r>
              <a:rPr lang="en-US" altLang="zh-CN" dirty="0"/>
              <a:t>50%</a:t>
            </a:r>
            <a:r>
              <a:rPr lang="zh-CN" altLang="en-US" dirty="0"/>
              <a:t>）。对于一个</a:t>
            </a:r>
            <a:r>
              <a:rPr lang="en-US" altLang="zh-CN" dirty="0"/>
              <a:t>01</a:t>
            </a:r>
            <a:r>
              <a:rPr lang="zh-CN" altLang="en-US" dirty="0"/>
              <a:t>序列，连续</a:t>
            </a:r>
            <a:r>
              <a:rPr lang="en-US" altLang="zh-CN" dirty="0"/>
              <a:t>x</a:t>
            </a:r>
            <a:r>
              <a:rPr lang="zh-CN" altLang="en-US" dirty="0"/>
              <a:t>长度的</a:t>
            </a:r>
            <a:r>
              <a:rPr lang="en-US" altLang="zh-CN" dirty="0"/>
              <a:t>0</a:t>
            </a:r>
            <a:r>
              <a:rPr lang="zh-CN" altLang="en-US" dirty="0"/>
              <a:t>会得到</a:t>
            </a:r>
            <a:r>
              <a:rPr lang="en-US" altLang="zh-CN" dirty="0"/>
              <a:t>x^2</a:t>
            </a:r>
            <a:r>
              <a:rPr lang="zh-CN" altLang="en-US" dirty="0"/>
              <a:t>的收益，请问最终得到的序列的期望收益是多少？</a:t>
            </a:r>
            <a:endParaRPr lang="en-US" altLang="zh-CN" dirty="0"/>
          </a:p>
          <a:p>
            <a:r>
              <a:rPr lang="en-US" altLang="zh-CN" dirty="0"/>
              <a:t>n&lt;=300000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luogu1393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也可以从概率生成函数的角度来做</a:t>
            </a:r>
            <a:r>
              <a:rPr lang="en-US" altLang="zh-CN" dirty="0"/>
              <a:t>1393</a:t>
            </a:r>
            <a:endParaRPr lang="en-US" altLang="zh-CN" dirty="0"/>
          </a:p>
          <a:p>
            <a:r>
              <a:rPr lang="zh-CN" altLang="en-US" dirty="0"/>
              <a:t>多项式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次项系数表示长度为</a:t>
            </a:r>
            <a:r>
              <a:rPr lang="en-US" altLang="zh-CN" dirty="0" err="1"/>
              <a:t>i</a:t>
            </a:r>
            <a:r>
              <a:rPr lang="zh-CN" altLang="en-US" dirty="0"/>
              <a:t>时还没结束的概率</a:t>
            </a:r>
            <a:endParaRPr lang="en-US" altLang="zh-CN" dirty="0"/>
          </a:p>
          <a:p>
            <a:r>
              <a:rPr lang="zh-CN" altLang="en-US" dirty="0"/>
              <a:t>可以算出长度为</a:t>
            </a:r>
            <a:r>
              <a:rPr lang="en-US" altLang="zh-CN" dirty="0"/>
              <a:t>n</a:t>
            </a:r>
            <a:r>
              <a:rPr lang="zh-CN" altLang="en-US" dirty="0"/>
              <a:t>时还没结束的概率，就可以推算出</a:t>
            </a:r>
            <a:r>
              <a:rPr lang="en-US" altLang="zh-CN" dirty="0"/>
              <a:t>&lt;=n</a:t>
            </a:r>
            <a:r>
              <a:rPr lang="zh-CN" altLang="en-US" dirty="0"/>
              <a:t>时结束的概率</a:t>
            </a:r>
            <a:endParaRPr lang="en-US" altLang="zh-CN" dirty="0"/>
          </a:p>
          <a:p>
            <a:r>
              <a:rPr lang="zh-CN" altLang="en-US" dirty="0"/>
              <a:t>多项式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可以用多项式求逆求出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P(A)&gt;0</a:t>
            </a:r>
            <a:endParaRPr lang="en-US" altLang="zh-CN" dirty="0"/>
          </a:p>
          <a:p>
            <a:r>
              <a:rPr lang="zh-CN" altLang="en-US" dirty="0"/>
              <a:t>称</a:t>
            </a:r>
            <a:r>
              <a:rPr lang="en-US" altLang="zh-CN" dirty="0"/>
              <a:t>P(A∩B)/P(A)</a:t>
            </a:r>
            <a:r>
              <a:rPr lang="zh-CN" altLang="en-US" dirty="0"/>
              <a:t>为已知</a:t>
            </a:r>
            <a:r>
              <a:rPr lang="en-US" altLang="zh-CN" dirty="0"/>
              <a:t>A</a:t>
            </a:r>
            <a:r>
              <a:rPr lang="zh-CN" altLang="en-US" dirty="0"/>
              <a:t>发生的情况下，</a:t>
            </a:r>
            <a:r>
              <a:rPr lang="en-US" altLang="zh-CN" dirty="0"/>
              <a:t>B</a:t>
            </a:r>
            <a:r>
              <a:rPr lang="zh-CN" altLang="en-US" dirty="0"/>
              <a:t>的条件概率，记为</a:t>
            </a:r>
            <a:r>
              <a:rPr lang="en-US" altLang="zh-CN" dirty="0"/>
              <a:t>P(B|A)</a:t>
            </a:r>
            <a:endParaRPr lang="en-US" altLang="zh-CN" dirty="0"/>
          </a:p>
          <a:p>
            <a:r>
              <a:rPr lang="zh-CN" altLang="en-US" dirty="0"/>
              <a:t>按照定义计算条件概率</a:t>
            </a:r>
            <a:endParaRPr lang="en-US" altLang="zh-CN" dirty="0"/>
          </a:p>
          <a:p>
            <a:r>
              <a:rPr lang="zh-CN" altLang="en-US"/>
              <a:t>可以理解为“重新分配权重”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P(AB)=P(A)P(B|A)</a:t>
            </a:r>
            <a:endParaRPr lang="en-US" altLang="zh-CN" dirty="0"/>
          </a:p>
          <a:p>
            <a:r>
              <a:rPr lang="zh-CN" altLang="en-US" dirty="0"/>
              <a:t>由定义可以立即得到</a:t>
            </a:r>
            <a:endParaRPr lang="en-US" altLang="zh-CN" dirty="0"/>
          </a:p>
          <a:p>
            <a:r>
              <a:rPr lang="zh-CN" altLang="en-US" dirty="0"/>
              <a:t>推广：</a:t>
            </a:r>
            <a:r>
              <a:rPr lang="en-US" altLang="zh-CN" dirty="0"/>
              <a:t>P(A</a:t>
            </a:r>
            <a:r>
              <a:rPr lang="en-US" altLang="zh-CN" baseline="-25000" dirty="0"/>
              <a:t>1</a:t>
            </a:r>
            <a:r>
              <a:rPr lang="en-US" altLang="zh-CN" dirty="0"/>
              <a:t>∩...∩A</a:t>
            </a:r>
            <a:r>
              <a:rPr lang="en-US" altLang="zh-CN" baseline="-25000" dirty="0"/>
              <a:t>n</a:t>
            </a:r>
            <a:r>
              <a:rPr lang="en-US" altLang="zh-CN" dirty="0"/>
              <a:t>)=P(A</a:t>
            </a:r>
            <a:r>
              <a:rPr lang="en-US" altLang="zh-CN" baseline="-25000" dirty="0"/>
              <a:t>1</a:t>
            </a:r>
            <a:r>
              <a:rPr lang="en-US" altLang="zh-CN" dirty="0"/>
              <a:t>)P(A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)P(A</a:t>
            </a:r>
            <a:r>
              <a:rPr lang="en-US" altLang="zh-CN" baseline="-25000" dirty="0"/>
              <a:t>3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∩A</a:t>
            </a:r>
            <a:r>
              <a:rPr lang="en-US" altLang="zh-CN" baseline="-25000" dirty="0"/>
              <a:t>2</a:t>
            </a:r>
            <a:r>
              <a:rPr lang="en-US" altLang="zh-CN" dirty="0"/>
              <a:t>)...P(A</a:t>
            </a:r>
            <a:r>
              <a:rPr lang="en-US" altLang="zh-CN" baseline="-25000" dirty="0"/>
              <a:t>n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∩...∩A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7675"/>
            <a:ext cx="10078857" cy="6630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乘法公式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678751" cy="58586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,...,B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是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的一个分割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P(A)=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推导：</a:t>
                </a:r>
                <a:endParaRPr lang="en-US" altLang="zh-CN" b="0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,...,A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两两不交，则</a:t>
                </a:r>
                <a:r>
                  <a:rPr lang="en-US" altLang="zh-CN" dirty="0"/>
                  <a:t>P(A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∪...∪A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)=P(A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)+...+P(A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r>
                  <a:rPr lang="en-US" altLang="zh-CN" dirty="0"/>
                  <a:t>A=AB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∪...∪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AB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两两不交</a:t>
                </a:r>
                <a:endParaRPr lang="en-US" altLang="zh-CN" dirty="0"/>
              </a:p>
              <a:p>
                <a:r>
                  <a:rPr lang="zh-CN" altLang="en-US" dirty="0"/>
                  <a:t>然后用乘法公式</a:t>
                </a:r>
                <a:r>
                  <a:rPr lang="en-US" altLang="zh-CN" dirty="0"/>
                  <a:t>P(</a:t>
                </a:r>
                <a:r>
                  <a:rPr lang="en-US" altLang="zh-CN" dirty="0" err="1"/>
                  <a:t>AB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)=P(B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)P(</a:t>
                </a:r>
                <a:r>
                  <a:rPr lang="en-US" altLang="zh-CN" dirty="0" err="1"/>
                  <a:t>A|B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0"/>
            <a:ext cx="9515476" cy="685647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,...,B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是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的一个分割，</a:t>
                </a:r>
                <a:r>
                  <a:rPr lang="en-US" altLang="zh-CN" dirty="0"/>
                  <a:t>P(A)&gt;0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推导：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先验概率是以全事件为背景下</a:t>
            </a:r>
            <a:r>
              <a:rPr lang="en-US" altLang="zh-CN" dirty="0"/>
              <a:t>,A</a:t>
            </a:r>
            <a:r>
              <a:rPr lang="zh-CN" altLang="en-US" dirty="0"/>
              <a:t>事件发生的概率，</a:t>
            </a:r>
            <a:r>
              <a:rPr lang="en-US" altLang="zh-CN" dirty="0"/>
              <a:t>P(A|Ω)</a:t>
            </a:r>
            <a:endParaRPr lang="en-US" altLang="zh-CN" dirty="0"/>
          </a:p>
          <a:p>
            <a:r>
              <a:rPr lang="zh-CN" altLang="en-US" dirty="0"/>
              <a:t>后验概率是以新事件</a:t>
            </a:r>
            <a:r>
              <a:rPr lang="en-US" altLang="zh-CN" dirty="0"/>
              <a:t>B</a:t>
            </a:r>
            <a:r>
              <a:rPr lang="zh-CN" altLang="en-US" dirty="0"/>
              <a:t>为背景下</a:t>
            </a:r>
            <a:r>
              <a:rPr lang="en-US" altLang="zh-CN" dirty="0"/>
              <a:t>,A</a:t>
            </a:r>
            <a:r>
              <a:rPr lang="zh-CN" altLang="en-US" dirty="0"/>
              <a:t>事件发生的概率， </a:t>
            </a:r>
            <a:r>
              <a:rPr lang="en-US" altLang="zh-CN" dirty="0"/>
              <a:t>P(A|B)</a:t>
            </a:r>
            <a:endParaRPr lang="en-US" altLang="zh-CN" dirty="0"/>
          </a:p>
          <a:p>
            <a:r>
              <a:rPr lang="zh-CN" altLang="en-US" dirty="0"/>
              <a:t>全事件一般是统计获得的，或者是我们的常识，所以称为先验概率，没有试验前的概率</a:t>
            </a:r>
            <a:endParaRPr lang="zh-CN" altLang="en-US" dirty="0"/>
          </a:p>
          <a:p>
            <a:r>
              <a:rPr lang="zh-CN" altLang="en-US" dirty="0"/>
              <a:t>新事件一般是试验，如试验</a:t>
            </a:r>
            <a:r>
              <a:rPr lang="en-US" altLang="zh-CN" dirty="0"/>
              <a:t>B</a:t>
            </a:r>
            <a:r>
              <a:rPr lang="zh-CN" altLang="en-US" dirty="0"/>
              <a:t>，此时的事件背景从全事件变成了</a:t>
            </a:r>
            <a:r>
              <a:rPr lang="en-US" altLang="zh-CN" dirty="0"/>
              <a:t>B</a:t>
            </a:r>
            <a:r>
              <a:rPr lang="zh-CN" altLang="en-US" dirty="0"/>
              <a:t>，该事件</a:t>
            </a:r>
            <a:r>
              <a:rPr lang="en-US" altLang="zh-CN" dirty="0"/>
              <a:t>B</a:t>
            </a:r>
            <a:r>
              <a:rPr lang="zh-CN" altLang="en-US" dirty="0"/>
              <a:t>可能对</a:t>
            </a:r>
            <a:r>
              <a:rPr lang="en-US" altLang="zh-CN" dirty="0"/>
              <a:t>A</a:t>
            </a:r>
            <a:r>
              <a:rPr lang="zh-CN" altLang="en-US" dirty="0"/>
              <a:t>的概率有影响，那么需要对</a:t>
            </a:r>
            <a:r>
              <a:rPr lang="en-US" altLang="zh-CN" dirty="0"/>
              <a:t>A</a:t>
            </a:r>
            <a:r>
              <a:rPr lang="zh-CN" altLang="en-US" dirty="0"/>
              <a:t>现在的概率进行一个修正，从</a:t>
            </a:r>
            <a:r>
              <a:rPr lang="en-US" altLang="zh-CN" dirty="0"/>
              <a:t>P(A|Ω)</a:t>
            </a:r>
            <a:r>
              <a:rPr lang="zh-CN" altLang="en-US" dirty="0"/>
              <a:t>变成 </a:t>
            </a:r>
            <a:r>
              <a:rPr lang="en-US" altLang="zh-CN" dirty="0"/>
              <a:t>P(A|B)</a:t>
            </a:r>
            <a:endParaRPr lang="zh-CN" altLang="en-US" dirty="0"/>
          </a:p>
          <a:p>
            <a:r>
              <a:rPr lang="zh-CN" altLang="en-US" dirty="0"/>
              <a:t>所以称 </a:t>
            </a:r>
            <a:r>
              <a:rPr lang="en-US" altLang="zh-CN" dirty="0"/>
              <a:t>P(A|B)</a:t>
            </a:r>
            <a:r>
              <a:rPr lang="zh-CN" altLang="en-US" dirty="0"/>
              <a:t>为后验概率，也就是试验</a:t>
            </a:r>
            <a:r>
              <a:rPr lang="en-US" altLang="zh-CN" dirty="0"/>
              <a:t>(</a:t>
            </a:r>
            <a:r>
              <a:rPr lang="zh-CN" altLang="en-US" dirty="0"/>
              <a:t>事件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</a:t>
            </a:r>
            <a:r>
              <a:rPr lang="zh-CN" altLang="en-US" dirty="0"/>
              <a:t>后的概率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如果我们把事件</a:t>
            </a:r>
            <a:r>
              <a:rPr lang="en-US" altLang="zh-CN" dirty="0"/>
              <a:t>A</a:t>
            </a:r>
            <a:r>
              <a:rPr lang="zh-CN" altLang="en-US" dirty="0"/>
              <a:t>看做</a:t>
            </a:r>
            <a:r>
              <a:rPr lang="en-US" altLang="zh-CN" dirty="0"/>
              <a:t>'</a:t>
            </a:r>
            <a:r>
              <a:rPr lang="zh-CN" altLang="en-US" dirty="0"/>
              <a:t>结果</a:t>
            </a:r>
            <a:r>
              <a:rPr lang="en-US" altLang="zh-CN" dirty="0"/>
              <a:t>’</a:t>
            </a:r>
            <a:endParaRPr lang="en-US" altLang="zh-CN" dirty="0"/>
          </a:p>
          <a:p>
            <a:r>
              <a:rPr lang="zh-CN" altLang="en-US" dirty="0"/>
              <a:t>把诸事件</a:t>
            </a:r>
            <a:r>
              <a:rPr lang="en-US" altLang="zh-CN" dirty="0"/>
              <a:t>B1,B2...</a:t>
            </a:r>
            <a:r>
              <a:rPr lang="zh-CN" altLang="en-US" dirty="0"/>
              <a:t>看做导致这个结果的可能的</a:t>
            </a:r>
            <a:r>
              <a:rPr lang="en-US" altLang="zh-CN" dirty="0"/>
              <a:t>'</a:t>
            </a:r>
            <a:r>
              <a:rPr lang="zh-CN" altLang="en-US" dirty="0"/>
              <a:t>原因</a:t>
            </a:r>
            <a:r>
              <a:rPr lang="en-US" altLang="zh-CN" dirty="0"/>
              <a:t>’</a:t>
            </a:r>
            <a:endParaRPr lang="en-US" altLang="zh-CN" dirty="0"/>
          </a:p>
          <a:p>
            <a:r>
              <a:rPr lang="zh-CN" altLang="en-US" dirty="0"/>
              <a:t>则可以形象地把全概率公式看做成为</a:t>
            </a:r>
            <a:r>
              <a:rPr lang="en-US" altLang="zh-CN" dirty="0"/>
              <a:t>'</a:t>
            </a:r>
            <a:r>
              <a:rPr lang="zh-CN" altLang="en-US" dirty="0"/>
              <a:t>由原因推结果</a:t>
            </a:r>
            <a:r>
              <a:rPr lang="en-US" altLang="zh-CN" dirty="0"/>
              <a:t>’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是显明的，</a:t>
            </a:r>
            <a:r>
              <a:rPr lang="en-US" altLang="zh-CN" dirty="0"/>
              <a:t>B</a:t>
            </a:r>
            <a:r>
              <a:rPr lang="zh-CN" altLang="en-US" dirty="0"/>
              <a:t>是隐藏的</a:t>
            </a:r>
            <a:endParaRPr lang="en-US" altLang="zh-CN" dirty="0"/>
          </a:p>
          <a:p>
            <a:r>
              <a:rPr lang="zh-CN" altLang="en-US" dirty="0"/>
              <a:t>而贝叶斯公式是</a:t>
            </a:r>
            <a:r>
              <a:rPr lang="en-US" altLang="zh-CN" dirty="0"/>
              <a:t>‘</a:t>
            </a:r>
            <a:r>
              <a:rPr lang="zh-CN" altLang="en-US" dirty="0"/>
              <a:t>由结果推原因</a:t>
            </a:r>
            <a:r>
              <a:rPr lang="en-US" altLang="zh-CN" dirty="0"/>
              <a:t>‘</a:t>
            </a:r>
            <a:r>
              <a:rPr lang="zh-CN" altLang="en-US" dirty="0"/>
              <a:t>：现在有一个</a:t>
            </a:r>
            <a:r>
              <a:rPr lang="en-US" altLang="zh-CN" dirty="0"/>
              <a:t>’</a:t>
            </a:r>
            <a:r>
              <a:rPr lang="zh-CN" altLang="en-US" dirty="0"/>
              <a:t>结果</a:t>
            </a:r>
            <a:r>
              <a:rPr lang="en-US" altLang="zh-CN" dirty="0"/>
              <a:t>‘A</a:t>
            </a:r>
            <a:r>
              <a:rPr lang="zh-CN" altLang="en-US" dirty="0"/>
              <a:t>已经发生，在众多可能的</a:t>
            </a:r>
            <a:r>
              <a:rPr lang="en-US" altLang="zh-CN" dirty="0"/>
              <a:t>’</a:t>
            </a:r>
            <a:r>
              <a:rPr lang="zh-CN" altLang="en-US" dirty="0"/>
              <a:t>原因</a:t>
            </a:r>
            <a:r>
              <a:rPr lang="en-US" altLang="zh-CN" dirty="0"/>
              <a:t>‘</a:t>
            </a:r>
            <a:r>
              <a:rPr lang="zh-CN" altLang="en-US" dirty="0"/>
              <a:t>中，求这些’原因</a:t>
            </a:r>
            <a:r>
              <a:rPr lang="en-US" altLang="zh-CN" dirty="0"/>
              <a:t>’</a:t>
            </a:r>
            <a:r>
              <a:rPr lang="zh-CN" altLang="en-US" dirty="0"/>
              <a:t>导致了结果</a:t>
            </a:r>
            <a:r>
              <a:rPr lang="en-US" altLang="zh-CN" dirty="0"/>
              <a:t>A</a:t>
            </a:r>
            <a:r>
              <a:rPr lang="zh-CN" altLang="en-US" dirty="0"/>
              <a:t>的概率分别是多少，概率最大那个‘原因’就最可能导致结果</a:t>
            </a:r>
            <a:r>
              <a:rPr lang="en-US" altLang="zh-CN" dirty="0"/>
              <a:t>A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3450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这个题如果一段一段的处理，实际上并不是很好做，因为我们没有办法记录庞大的状态。</a:t>
            </a:r>
            <a:endParaRPr lang="en-US" altLang="zh-CN" dirty="0"/>
          </a:p>
          <a:p>
            <a:r>
              <a:rPr lang="zh-CN" altLang="en-US" dirty="0"/>
              <a:t>类似于流量</a:t>
            </a:r>
            <a:r>
              <a:rPr lang="en-US" altLang="zh-CN" dirty="0"/>
              <a:t>x</a:t>
            </a:r>
            <a:r>
              <a:rPr lang="zh-CN" altLang="en-US" dirty="0"/>
              <a:t>，费用</a:t>
            </a:r>
            <a:r>
              <a:rPr lang="en-US" altLang="zh-CN" dirty="0"/>
              <a:t>x^2</a:t>
            </a:r>
            <a:r>
              <a:rPr lang="zh-CN" altLang="en-US" dirty="0"/>
              <a:t>的费用流，根据期望的线性性质，我们可以单独算每个字符的贡献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为以</a:t>
            </a:r>
            <a:r>
              <a:rPr lang="en-US" altLang="zh-CN" dirty="0" err="1"/>
              <a:t>i</a:t>
            </a:r>
            <a:r>
              <a:rPr lang="zh-CN" altLang="en-US" dirty="0"/>
              <a:t>结尾的连续的</a:t>
            </a:r>
            <a:r>
              <a:rPr lang="en-US" altLang="zh-CN" dirty="0"/>
              <a:t>0</a:t>
            </a:r>
            <a:r>
              <a:rPr lang="zh-CN" altLang="en-US" dirty="0"/>
              <a:t>的期望长度，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个字符，转移如下：</a:t>
            </a:r>
            <a:endParaRPr lang="en-US" altLang="zh-CN" dirty="0"/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]=1</a:t>
            </a:r>
            <a:r>
              <a:rPr lang="zh-CN" altLang="en-US" dirty="0"/>
              <a:t>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对答案的贡献为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)=0</a:t>
            </a:r>
            <a:endParaRPr lang="en-US" altLang="zh-CN" dirty="0"/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  <a:r>
              <a:rPr lang="zh-CN" altLang="en-US" dirty="0"/>
              <a:t>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对答案的贡献为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l(i-1)+1</a:t>
            </a:r>
            <a:r>
              <a:rPr lang="zh-CN" altLang="en-US" dirty="0"/>
              <a:t>，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)=l(i-1)+1</a:t>
            </a:r>
            <a:endParaRPr lang="en-US" altLang="zh-CN" dirty="0"/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]=?</a:t>
            </a:r>
            <a:r>
              <a:rPr lang="zh-CN" altLang="en-US" dirty="0"/>
              <a:t>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对答案的贡献为</a:t>
            </a:r>
            <a:r>
              <a:rPr lang="en-US" altLang="zh-CN" dirty="0"/>
              <a:t>(2</a:t>
            </a:r>
            <a:r>
              <a:rPr lang="zh-CN" altLang="en-US" dirty="0"/>
              <a:t>*</a:t>
            </a:r>
            <a:r>
              <a:rPr lang="en-US" altLang="zh-CN" dirty="0"/>
              <a:t>l(i-1)+1)/2</a:t>
            </a:r>
            <a:r>
              <a:rPr lang="zh-CN" altLang="en-US" dirty="0"/>
              <a:t>，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/>
              <a:t>)=(l</a:t>
            </a:r>
            <a:r>
              <a:rPr lang="en-US" altLang="zh-CN" dirty="0"/>
              <a:t>(i-1</a:t>
            </a:r>
            <a:r>
              <a:rPr lang="en-US" altLang="zh-CN"/>
              <a:t>)+1)/2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-1"/>
            <a:ext cx="8582025" cy="6857207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可以看到一次阳性检查就把甲患病的概率从</a:t>
            </a:r>
            <a:r>
              <a:rPr lang="en-US" altLang="zh-CN" dirty="0"/>
              <a:t>0.001</a:t>
            </a:r>
            <a:r>
              <a:rPr lang="zh-CN" altLang="en-US" dirty="0"/>
              <a:t>提升到了</a:t>
            </a:r>
            <a:r>
              <a:rPr lang="en-US" altLang="zh-CN" dirty="0"/>
              <a:t>0.087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0.087</a:t>
            </a:r>
            <a:r>
              <a:rPr lang="zh-CN" altLang="en-US" dirty="0"/>
              <a:t>很低，但是还可以复查，多检查几遍</a:t>
            </a:r>
            <a:endParaRPr lang="en-US" altLang="zh-CN" dirty="0"/>
          </a:p>
          <a:p>
            <a:r>
              <a:rPr lang="zh-CN" altLang="en-US" dirty="0"/>
              <a:t>练习：如果甲检查两次，都是阳性，求患病概率？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逆概率公式（</a:t>
            </a:r>
            <a:r>
              <a:rPr lang="en-US" altLang="zh-CN" dirty="0"/>
              <a:t>Bayes</a:t>
            </a:r>
            <a:r>
              <a:rPr lang="zh-CN" altLang="en-US" dirty="0"/>
              <a:t>公式）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可以看到一次阳性检查就把甲患病的概率从</a:t>
            </a:r>
            <a:r>
              <a:rPr lang="en-US" altLang="zh-CN" dirty="0"/>
              <a:t>0.001</a:t>
            </a:r>
            <a:r>
              <a:rPr lang="zh-CN" altLang="en-US" dirty="0"/>
              <a:t>提升到了</a:t>
            </a:r>
            <a:r>
              <a:rPr lang="en-US" altLang="zh-CN" dirty="0"/>
              <a:t>0.087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0.087</a:t>
            </a:r>
            <a:r>
              <a:rPr lang="zh-CN" altLang="en-US" dirty="0"/>
              <a:t>很低，但是还可以复查，多检查几遍</a:t>
            </a:r>
            <a:endParaRPr lang="en-US" altLang="zh-CN" dirty="0"/>
          </a:p>
          <a:p>
            <a:r>
              <a:rPr lang="zh-CN" altLang="en-US" dirty="0"/>
              <a:t>练习：如果甲检查两次，都是阳性，求患病概率？</a:t>
            </a:r>
            <a:endParaRPr lang="en-US" altLang="zh-CN" dirty="0"/>
          </a:p>
          <a:p>
            <a:r>
              <a:rPr lang="en-US" altLang="zh-CN" dirty="0"/>
              <a:t>P(A|T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)=P(A)P(T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|A)/(P(A)P(T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|A)+P(A</a:t>
            </a:r>
            <a:r>
              <a:rPr lang="en-US" altLang="zh-CN" baseline="30000" dirty="0"/>
              <a:t>c</a:t>
            </a:r>
            <a:r>
              <a:rPr lang="en-US" altLang="zh-CN" dirty="0"/>
              <a:t>)P(T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30000" dirty="0"/>
              <a:t>c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|A)=(1-0.05)^2</a:t>
            </a:r>
            <a:r>
              <a:rPr lang="zh-CN" altLang="en-US" dirty="0"/>
              <a:t>，</a:t>
            </a:r>
            <a:r>
              <a:rPr lang="en-US" altLang="zh-CN" dirty="0"/>
              <a:t>P(T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|A</a:t>
            </a:r>
            <a:r>
              <a:rPr lang="en-US" altLang="zh-CN" baseline="30000" dirty="0"/>
              <a:t>c</a:t>
            </a:r>
            <a:r>
              <a:rPr lang="en-US" altLang="zh-CN" dirty="0"/>
              <a:t>)=0.01^2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P(A|T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)=0.95^2*p/(0.95^2*p+0.01^2*(1-p))=9025p/(9024p+1)≈0.900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1825625"/>
            <a:ext cx="10523791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3728587" cy="5678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519"/>
            <a:ext cx="8517890" cy="38464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一个袋子里有</a:t>
            </a:r>
            <a:r>
              <a:rPr lang="en-US" altLang="zh-CN" dirty="0"/>
              <a:t>n</a:t>
            </a:r>
            <a:r>
              <a:rPr lang="zh-CN" altLang="en-US" dirty="0"/>
              <a:t>个球，球的颜色只有红和蓝，红色球的数目为</a:t>
            </a:r>
            <a:r>
              <a:rPr lang="en-US" altLang="zh-CN" dirty="0"/>
              <a:t>0~n</a:t>
            </a:r>
            <a:r>
              <a:rPr lang="zh-CN" altLang="en-US" dirty="0"/>
              <a:t>的概率都是相等的。</a:t>
            </a:r>
            <a:endParaRPr lang="en-US" altLang="zh-CN" dirty="0"/>
          </a:p>
          <a:p>
            <a:r>
              <a:rPr lang="zh-CN" altLang="en-US" dirty="0"/>
              <a:t>现在已经从里面取出了</a:t>
            </a:r>
            <a:r>
              <a:rPr lang="en-US" altLang="zh-CN" dirty="0"/>
              <a:t>p</a:t>
            </a:r>
            <a:r>
              <a:rPr lang="zh-CN" altLang="en-US" dirty="0"/>
              <a:t>个球，其中</a:t>
            </a:r>
            <a:r>
              <a:rPr lang="en-US" altLang="zh-CN" dirty="0"/>
              <a:t>q</a:t>
            </a:r>
            <a:r>
              <a:rPr lang="zh-CN" altLang="en-US" dirty="0"/>
              <a:t>个是红色，求下一个取出的球是红色的概率。</a:t>
            </a:r>
            <a:endParaRPr lang="en-US" altLang="zh-CN" dirty="0"/>
          </a:p>
          <a:p>
            <a:r>
              <a:rPr lang="en-US" altLang="zh-CN" dirty="0"/>
              <a:t>0&lt;=q&lt;=p&lt;n&lt;=100000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R</a:t>
                </a:r>
                <a:r>
                  <a:rPr lang="en-US" altLang="zh-CN" baseline="-25000" dirty="0"/>
                  <a:t>r</a:t>
                </a:r>
                <a:r>
                  <a:rPr lang="zh-CN" altLang="en-US" dirty="0"/>
                  <a:t>表示袋子里有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个红球的事件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表示取出了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个球，其中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个是红色的事件</a:t>
                </a:r>
                <a:endParaRPr lang="en-US" altLang="zh-CN" dirty="0"/>
              </a:p>
              <a:p>
                <a:r>
                  <a:rPr lang="zh-CN" altLang="en-US" dirty="0"/>
                  <a:t>然后用贝叶斯公式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3093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R</a:t>
            </a:r>
            <a:r>
              <a:rPr lang="zh-CN" altLang="en-US" dirty="0"/>
              <a:t>和小</a:t>
            </a:r>
            <a:r>
              <a:rPr lang="en-US" altLang="zh-CN" dirty="0"/>
              <a:t>B</a:t>
            </a:r>
            <a:r>
              <a:rPr lang="zh-CN" altLang="en-US" dirty="0"/>
              <a:t>一共玩了</a:t>
            </a:r>
            <a:r>
              <a:rPr lang="en-US" altLang="zh-CN" dirty="0"/>
              <a:t>n</a:t>
            </a:r>
            <a:r>
              <a:rPr lang="zh-CN" altLang="en-US" dirty="0"/>
              <a:t>局游戏，第一局小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pi</a:t>
            </a:r>
            <a:r>
              <a:rPr lang="zh-CN" altLang="en-US" dirty="0"/>
              <a:t>，没有平局，对于第</a:t>
            </a:r>
            <a:r>
              <a:rPr lang="en-US" altLang="zh-CN" dirty="0" err="1"/>
              <a:t>i</a:t>
            </a:r>
            <a:r>
              <a:rPr lang="zh-CN" altLang="en-US" dirty="0"/>
              <a:t>局游戏：</a:t>
            </a:r>
            <a:endParaRPr lang="zh-CN" altLang="en-US" dirty="0"/>
          </a:p>
          <a:p>
            <a:r>
              <a:rPr lang="zh-CN" altLang="en-US" dirty="0"/>
              <a:t>如果第</a:t>
            </a:r>
            <a:r>
              <a:rPr lang="en-US" altLang="zh-CN" dirty="0"/>
              <a:t>i−1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获胜，那么第</a:t>
            </a:r>
            <a:r>
              <a:rPr lang="en-US" altLang="zh-CN" dirty="0" err="1"/>
              <a:t>i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pi</a:t>
            </a:r>
            <a:r>
              <a:rPr lang="zh-CN" altLang="en-US" dirty="0"/>
              <a:t>，小</a:t>
            </a:r>
            <a:r>
              <a:rPr lang="en-US" altLang="zh-CN" dirty="0"/>
              <a:t>B</a:t>
            </a:r>
            <a:r>
              <a:rPr lang="zh-CN" altLang="en-US" dirty="0"/>
              <a:t>获胜的概率为</a:t>
            </a:r>
            <a:r>
              <a:rPr lang="en-US" altLang="zh-CN" dirty="0"/>
              <a:t>1−pi</a:t>
            </a:r>
            <a:endParaRPr lang="en-US" altLang="zh-CN" dirty="0"/>
          </a:p>
          <a:p>
            <a:r>
              <a:rPr lang="zh-CN" altLang="en-US" dirty="0"/>
              <a:t>如果第</a:t>
            </a:r>
            <a:r>
              <a:rPr lang="en-US" altLang="zh-CN" dirty="0"/>
              <a:t>i−1</a:t>
            </a:r>
            <a:r>
              <a:rPr lang="zh-CN" altLang="en-US" dirty="0"/>
              <a:t>局游戏小</a:t>
            </a:r>
            <a:r>
              <a:rPr lang="en-US" altLang="zh-CN" dirty="0"/>
              <a:t>B</a:t>
            </a:r>
            <a:r>
              <a:rPr lang="zh-CN" altLang="en-US" dirty="0"/>
              <a:t>获胜，那么第</a:t>
            </a:r>
            <a:r>
              <a:rPr lang="en-US" altLang="zh-CN" dirty="0" err="1"/>
              <a:t>i</a:t>
            </a:r>
            <a:r>
              <a:rPr lang="zh-CN" altLang="en-US" dirty="0"/>
              <a:t>局游戏小</a:t>
            </a:r>
            <a:r>
              <a:rPr lang="en-US" altLang="zh-CN" dirty="0"/>
              <a:t>R</a:t>
            </a:r>
            <a:r>
              <a:rPr lang="zh-CN" altLang="en-US" dirty="0"/>
              <a:t>获胜的概率为</a:t>
            </a:r>
            <a:r>
              <a:rPr lang="en-US" altLang="zh-CN" dirty="0"/>
              <a:t>qi</a:t>
            </a:r>
            <a:r>
              <a:rPr lang="zh-CN" altLang="en-US" dirty="0"/>
              <a:t>，小</a:t>
            </a:r>
            <a:r>
              <a:rPr lang="en-US" altLang="zh-CN" dirty="0"/>
              <a:t>B</a:t>
            </a:r>
            <a:r>
              <a:rPr lang="zh-CN" altLang="en-US" dirty="0"/>
              <a:t>获胜的概率为</a:t>
            </a:r>
            <a:r>
              <a:rPr lang="en-US" altLang="zh-CN" dirty="0"/>
              <a:t>1−qi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次两种操作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1 add </a:t>
            </a:r>
            <a:r>
              <a:rPr lang="en-US" altLang="zh-CN" dirty="0" err="1"/>
              <a:t>i</a:t>
            </a:r>
            <a:r>
              <a:rPr lang="en-US" altLang="zh-CN" dirty="0"/>
              <a:t> c </a:t>
            </a:r>
            <a:r>
              <a:rPr lang="zh-CN" altLang="en-US" dirty="0"/>
              <a:t>加入第</a:t>
            </a:r>
            <a:r>
              <a:rPr lang="en-US" altLang="zh-CN" dirty="0" err="1"/>
              <a:t>i</a:t>
            </a:r>
            <a:r>
              <a:rPr lang="zh-CN" altLang="en-US" dirty="0"/>
              <a:t>局游戏的结果；</a:t>
            </a:r>
            <a:endParaRPr lang="zh-CN" altLang="en-US" dirty="0"/>
          </a:p>
          <a:p>
            <a:r>
              <a:rPr lang="zh-CN" altLang="en-US" dirty="0"/>
              <a:t>​</a:t>
            </a:r>
            <a:r>
              <a:rPr lang="en-US" altLang="zh-CN" dirty="0"/>
              <a:t>2 del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忘记第</a:t>
            </a:r>
            <a:r>
              <a:rPr lang="en-US" altLang="zh-CN" dirty="0" err="1"/>
              <a:t>i</a:t>
            </a:r>
            <a:r>
              <a:rPr lang="zh-CN" altLang="en-US" dirty="0"/>
              <a:t>局游戏的结果；</a:t>
            </a:r>
            <a:endParaRPr lang="zh-CN" altLang="en-US" dirty="0"/>
          </a:p>
          <a:p>
            <a:r>
              <a:rPr lang="zh-CN" altLang="en-US" dirty="0"/>
              <a:t>每次操作后都要输出</a:t>
            </a:r>
            <a:r>
              <a:rPr lang="en-US" altLang="zh-CN" dirty="0"/>
              <a:t>n</a:t>
            </a:r>
            <a:r>
              <a:rPr lang="zh-CN" altLang="en-US" dirty="0"/>
              <a:t>次游戏小</a:t>
            </a:r>
            <a:r>
              <a:rPr lang="en-US" altLang="zh-CN" dirty="0"/>
              <a:t>R</a:t>
            </a:r>
            <a:r>
              <a:rPr lang="zh-CN" altLang="en-US" dirty="0"/>
              <a:t>获胜局数的期望；</a:t>
            </a:r>
            <a:endParaRPr lang="zh-CN" altLang="en-US" dirty="0"/>
          </a:p>
          <a:p>
            <a:r>
              <a:rPr lang="en-US" altLang="zh-CN" dirty="0"/>
              <a:t>1≤n,m≤200000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设当前已知条件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为事件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endParaRPr lang="en-US" altLang="zh-CN" baseline="-25000" dirty="0"/>
              </a:p>
              <a:p>
                <a:r>
                  <a:rPr lang="zh-CN" altLang="en-US" dirty="0"/>
                  <a:t>那么答案是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CF148D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袋子里有</a:t>
            </a:r>
            <a:r>
              <a:rPr lang="en-US" altLang="zh-CN" dirty="0"/>
              <a:t>n</a:t>
            </a:r>
            <a:r>
              <a:rPr lang="zh-CN" altLang="en-US" dirty="0"/>
              <a:t>只白鼠和</a:t>
            </a:r>
            <a:r>
              <a:rPr lang="en-US" altLang="zh-CN" dirty="0"/>
              <a:t>m</a:t>
            </a:r>
            <a:r>
              <a:rPr lang="zh-CN" altLang="en-US" dirty="0"/>
              <a:t>只黑鼠</a:t>
            </a:r>
            <a:r>
              <a:rPr lang="en-US" altLang="zh-CN" dirty="0"/>
              <a:t>,A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轮流从袋子里抓，谁先抓到白色谁就赢。</a:t>
            </a:r>
            <a:r>
              <a:rPr lang="en-US" altLang="zh-CN" dirty="0"/>
              <a:t>A</a:t>
            </a:r>
            <a:r>
              <a:rPr lang="zh-CN" altLang="en-US" dirty="0"/>
              <a:t>每次随机抓一只，</a:t>
            </a:r>
            <a:r>
              <a:rPr lang="en-US" altLang="zh-CN" dirty="0"/>
              <a:t>B</a:t>
            </a:r>
            <a:r>
              <a:rPr lang="zh-CN" altLang="en-US" dirty="0"/>
              <a:t>每次随机抓完一只之后会有另一只随机老鼠跑出来。如果两个人都没有抓到白色则</a:t>
            </a:r>
            <a:r>
              <a:rPr lang="en-US" altLang="zh-CN" dirty="0"/>
              <a:t>B</a:t>
            </a:r>
            <a:r>
              <a:rPr lang="zh-CN" altLang="en-US" dirty="0"/>
              <a:t>赢。</a:t>
            </a:r>
            <a:r>
              <a:rPr lang="en-US" altLang="zh-CN" dirty="0"/>
              <a:t>A</a:t>
            </a:r>
            <a:r>
              <a:rPr lang="zh-CN" altLang="en-US" dirty="0"/>
              <a:t>先抓，问</a:t>
            </a:r>
            <a:r>
              <a:rPr lang="en-US" altLang="zh-CN" dirty="0"/>
              <a:t>A</a:t>
            </a:r>
            <a:r>
              <a:rPr lang="zh-CN" altLang="en-US" dirty="0"/>
              <a:t>赢的概率。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&lt;j</a:t>
                </a:r>
                <a:r>
                  <a:rPr lang="en-US" altLang="zh-CN" baseline="-25000" dirty="0"/>
                  <a:t>t+1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  <a:p>
                <a:r>
                  <a:rPr lang="zh-CN" altLang="en-US" dirty="0"/>
                  <a:t>由乘法公式，有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由题意，这一盘的输赢只和上一盘有关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类似地有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设当前已知条件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为事件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endParaRPr lang="en-US" altLang="zh-CN" baseline="-25000" dirty="0"/>
              </a:p>
              <a:p>
                <a:r>
                  <a:rPr lang="zh-CN" altLang="en-US" dirty="0"/>
                  <a:t>那么答案是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j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&lt;j</a:t>
                </a:r>
                <a:r>
                  <a:rPr lang="en-US" altLang="zh-CN" baseline="-25000" dirty="0"/>
                  <a:t>t+1</a:t>
                </a:r>
                <a:r>
                  <a:rPr lang="en-US" altLang="zh-CN" dirty="0"/>
                  <a:t>&lt;...&lt;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  <a:p>
                <a:r>
                  <a:rPr lang="zh-CN" altLang="en-US" dirty="0"/>
                  <a:t>所以已知条件把整个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轮游戏分成若干个区间</a:t>
                </a:r>
                <a:endParaRPr lang="en-US" altLang="zh-CN" dirty="0"/>
              </a:p>
              <a:p>
                <a:r>
                  <a:rPr lang="zh-CN" altLang="en-US" dirty="0"/>
                  <a:t>每个区间的贡献是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P(l+1|l)</a:t>
                </a:r>
                <a:r>
                  <a:rPr lang="zh-CN" altLang="en-US" dirty="0"/>
                  <a:t>表示在第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赢的条件下，第</a:t>
                </a:r>
                <a:r>
                  <a:rPr lang="en-US" altLang="zh-CN" dirty="0"/>
                  <a:t>l+1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赢的概率</a:t>
                </a:r>
                <a:endParaRPr lang="en-US" altLang="zh-CN" dirty="0"/>
              </a:p>
              <a:p>
                <a:r>
                  <a:rPr lang="zh-CN" altLang="en-US" dirty="0"/>
                  <a:t>显然</a:t>
                </a:r>
                <a:r>
                  <a:rPr lang="en-US" altLang="zh-CN" dirty="0"/>
                  <a:t>P(l+1|l)=p(l+1)</a:t>
                </a:r>
                <a:endParaRPr lang="en-US" altLang="zh-CN" dirty="0"/>
              </a:p>
              <a:p>
                <a:r>
                  <a:rPr lang="zh-CN" altLang="en-US" dirty="0"/>
                  <a:t>考虑计算</a:t>
                </a:r>
                <a:r>
                  <a:rPr lang="en-US" altLang="zh-CN" dirty="0"/>
                  <a:t>P(l+2|l)</a:t>
                </a:r>
                <a:endParaRPr lang="en-US" altLang="zh-CN" dirty="0"/>
              </a:p>
              <a:p>
                <a:r>
                  <a:rPr lang="en-US" altLang="zh-CN" dirty="0"/>
                  <a:t>P(l+2|l)=P(l+2|l+1)*P(l+1|l)+P(l+2|!(l+1))*P(!(l+1)|l)=p(l+2)*p(l+1)+q(l+2)*(1-p(l+1))</a:t>
                </a:r>
                <a:endParaRPr lang="en-US" altLang="zh-CN" dirty="0"/>
              </a:p>
              <a:p>
                <a:r>
                  <a:rPr lang="zh-CN" altLang="en-US" dirty="0"/>
                  <a:t>再考虑计算</a:t>
                </a:r>
                <a:r>
                  <a:rPr lang="en-US" altLang="zh-CN" dirty="0"/>
                  <a:t>P(l+2|!l),P(!(l+2)|l),P(!(l+2)|!l)</a:t>
                </a:r>
                <a:r>
                  <a:rPr lang="zh-CN" altLang="en-US" dirty="0"/>
                  <a:t>，可以发现就是两个矩阵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l+1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l+2</a:t>
                </a:r>
                <a:r>
                  <a:rPr lang="zh-CN" altLang="en-US" dirty="0"/>
                  <a:t>乘起来的结果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用一个线段树维护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矩阵，分母就是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矩阵从</a:t>
                </a:r>
                <a:r>
                  <a:rPr lang="en-US" altLang="zh-CN" dirty="0" err="1"/>
                  <a:t>j</a:t>
                </a:r>
                <a:r>
                  <a:rPr lang="en-US" altLang="zh-CN" baseline="-25000" dirty="0" err="1"/>
                  <a:t>t</a:t>
                </a:r>
                <a:r>
                  <a:rPr lang="zh-CN" altLang="en-US" dirty="0"/>
                  <a:t>一直乘到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t+1</a:t>
                </a:r>
                <a:endParaRPr lang="en-US" altLang="zh-CN" baseline="-25000" dirty="0"/>
              </a:p>
              <a:p>
                <a:r>
                  <a:rPr lang="zh-CN" altLang="en-US" dirty="0"/>
                  <a:t>分子就是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矩阵乘到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这个位置的时候，只乘第二列的元素</a:t>
                </a:r>
                <a:endParaRPr lang="en-US" altLang="zh-CN" dirty="0"/>
              </a:p>
              <a:p>
                <a:r>
                  <a:rPr lang="zh-CN" altLang="en-US" dirty="0"/>
                  <a:t>换言之就是令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，乘到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这个位置的时候把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矩阵换成</a:t>
                </a:r>
                <a:r>
                  <a:rPr lang="en-US" altLang="zh-CN" dirty="0"/>
                  <a:t>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分子也是可以用线段树维护的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baseline="-25000" dirty="0"/>
              <a:t>x</a:t>
            </a:r>
            <a:r>
              <a:rPr lang="en-US" altLang="zh-CN" dirty="0"/>
              <a:t>=B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+A</a:t>
            </a:r>
            <a:r>
              <a:rPr lang="en-US" altLang="zh-CN" baseline="-25000" dirty="0" err="1"/>
              <a:t>l</a:t>
            </a:r>
            <a:r>
              <a:rPr lang="en-US" altLang="zh-CN" dirty="0"/>
              <a:t>*B</a:t>
            </a:r>
            <a:r>
              <a:rPr lang="en-US" altLang="zh-CN" baseline="-25000" dirty="0"/>
              <a:t>r</a:t>
            </a:r>
            <a:endParaRPr lang="en-US" altLang="zh-CN" baseline="-25000" dirty="0"/>
          </a:p>
          <a:p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=A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是线段树上的节点，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是左右子节点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299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实现的时候可以考虑加两个哨兵节点，然后一开始是一整个区间，算答案</a:t>
            </a:r>
            <a:endParaRPr lang="en-US" altLang="zh-CN" dirty="0"/>
          </a:p>
          <a:p>
            <a:r>
              <a:rPr lang="zh-CN" altLang="en-US" dirty="0"/>
              <a:t>加一个点</a:t>
            </a:r>
            <a:r>
              <a:rPr lang="en-US" altLang="zh-CN" dirty="0"/>
              <a:t>x</a:t>
            </a:r>
            <a:r>
              <a:rPr lang="zh-CN" altLang="en-US" dirty="0"/>
              <a:t>进来，设这个点的前驱后继是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，那么答案先减去区间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的贡献，再加上</a:t>
            </a:r>
            <a:r>
              <a:rPr lang="en-US" altLang="zh-CN" dirty="0"/>
              <a:t>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x,r</a:t>
            </a:r>
            <a:r>
              <a:rPr lang="en-US" altLang="zh-CN" dirty="0"/>
              <a:t>)</a:t>
            </a:r>
            <a:r>
              <a:rPr lang="zh-CN" altLang="en-US" dirty="0"/>
              <a:t>的贡献</a:t>
            </a:r>
            <a:endParaRPr lang="en-US" altLang="zh-CN" dirty="0"/>
          </a:p>
          <a:p>
            <a:r>
              <a:rPr lang="zh-CN" altLang="en-US" dirty="0"/>
              <a:t>删除一个点</a:t>
            </a:r>
            <a:r>
              <a:rPr lang="en-US" altLang="zh-CN" dirty="0"/>
              <a:t>x</a:t>
            </a:r>
            <a:r>
              <a:rPr lang="zh-CN" altLang="en-US" dirty="0"/>
              <a:t>，设这个点的前驱后继是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，那么答案先减去</a:t>
            </a:r>
            <a:r>
              <a:rPr lang="en-US" altLang="zh-CN" dirty="0"/>
              <a:t>(</a:t>
            </a:r>
            <a:r>
              <a:rPr lang="en-US" altLang="zh-CN" dirty="0" err="1"/>
              <a:t>l,x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x,r</a:t>
            </a:r>
            <a:r>
              <a:rPr lang="en-US" altLang="zh-CN" dirty="0"/>
              <a:t>)</a:t>
            </a:r>
            <a:r>
              <a:rPr lang="zh-CN" altLang="en-US" dirty="0"/>
              <a:t>的贡献，再加上区间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的贡献</a:t>
            </a:r>
            <a:endParaRPr lang="en-US" altLang="zh-CN" dirty="0"/>
          </a:p>
          <a:p>
            <a:r>
              <a:rPr lang="zh-CN" altLang="en-US" dirty="0"/>
              <a:t>区间的贡献用线段树查询，具体方法已经讲过了</a:t>
            </a:r>
            <a:endParaRPr lang="en-US" altLang="zh-CN" dirty="0"/>
          </a:p>
          <a:p>
            <a:r>
              <a:rPr lang="zh-CN" altLang="en-US" dirty="0"/>
              <a:t>前驱后继用一个</a:t>
            </a:r>
            <a:r>
              <a:rPr lang="en-US" altLang="zh-CN" dirty="0"/>
              <a:t>set</a:t>
            </a:r>
            <a:r>
              <a:rPr lang="zh-CN" altLang="en-US" dirty="0"/>
              <a:t>维护</a:t>
            </a:r>
            <a:endParaRPr lang="en-US" altLang="zh-CN" dirty="0"/>
          </a:p>
          <a:p>
            <a:r>
              <a:rPr lang="zh-CN" altLang="en-US" dirty="0"/>
              <a:t>上面的讨论都没有考虑区间端点，还要考虑端点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离散随机变量的数学期望的性质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线性：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aX+bY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)=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aE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(X)+</a:t>
                </a:r>
                <a:r>
                  <a:rPr lang="en-US" altLang="zh-CN" dirty="0" err="1">
                    <a:latin typeface="+mn-ea"/>
                    <a:cs typeface="Cascadia Mono" panose="020B0609020000020004" pitchFamily="49" charset="0"/>
                  </a:rPr>
                  <a:t>bE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(Y)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马尔可夫不等式：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设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X&gt;=0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存在，则对任意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C&gt;0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，有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P(X&gt;=C)&lt;=E(X)/C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例如，取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C=2E(X)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，有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P(X&gt;=2E(X))&lt;=1/2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证明：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endParaRPr lang="zh-CN" altLang="en-US" dirty="0">
                  <a:latin typeface="+mn-ea"/>
                  <a:cs typeface="Cascadia Mono" panose="020B060902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-17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离散随机变量的函数的数学期望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定义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Y=f(X)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注意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E(f(X))</a:t>
                </a:r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不一定等于</a:t>
                </a:r>
                <a:r>
                  <a:rPr lang="en-US" altLang="zh-CN" dirty="0">
                    <a:latin typeface="+mn-ea"/>
                    <a:cs typeface="Cascadia Mono" panose="020B0609020000020004" pitchFamily="49" charset="0"/>
                  </a:rPr>
                  <a:t>f(E(X))</a:t>
                </a:r>
                <a:endParaRPr lang="en-US" altLang="zh-CN" dirty="0">
                  <a:latin typeface="+mn-ea"/>
                  <a:cs typeface="Cascadia Mono" panose="020B0609020000020004" pitchFamily="49" charset="0"/>
                </a:endParaRPr>
              </a:p>
              <a:p>
                <a:r>
                  <a:rPr lang="zh-CN" altLang="en-US" dirty="0">
                    <a:latin typeface="+mn-ea"/>
                    <a:cs typeface="Cascadia Mono" panose="020B0609020000020004" pitchFamily="49" charset="0"/>
                  </a:rPr>
                  <a:t>如果是一一映射是相等的</a:t>
                </a:r>
                <a:endParaRPr lang="zh-CN" altLang="en-US" dirty="0">
                  <a:latin typeface="+mn-ea"/>
                  <a:cs typeface="Cascadia Mono" panose="020B060902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离散随机变量的方差及其他数字特征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定义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D(X)=E((X-E(X))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为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X</a:t>
            </a:r>
            <a:r>
              <a:rPr lang="zh-CN" altLang="en-US" dirty="0">
                <a:latin typeface="+mn-ea"/>
                <a:cs typeface="Cascadia Mono" panose="020B0609020000020004" pitchFamily="49" charset="0"/>
              </a:rPr>
              <a:t>的方差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D(X)=E(X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)-E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(X)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+mn-ea"/>
                <a:cs typeface="Cascadia Mono" panose="020B0609020000020004" pitchFamily="49" charset="0"/>
              </a:rPr>
              <a:t>D(</a:t>
            </a:r>
            <a:r>
              <a:rPr lang="en-US" altLang="zh-CN" dirty="0" err="1">
                <a:latin typeface="+mn-ea"/>
                <a:cs typeface="Cascadia Mono" panose="020B0609020000020004" pitchFamily="49" charset="0"/>
              </a:rPr>
              <a:t>aX+b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)=a</a:t>
            </a:r>
            <a:r>
              <a:rPr lang="en-US" altLang="zh-CN" baseline="30000" dirty="0">
                <a:latin typeface="+mn-ea"/>
                <a:cs typeface="Cascadia Mono" panose="020B0609020000020004" pitchFamily="49" charset="0"/>
              </a:rPr>
              <a:t>2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D(X)</a:t>
            </a:r>
            <a:endParaRPr lang="en-US" altLang="zh-CN" dirty="0">
              <a:latin typeface="+mn-ea"/>
              <a:cs typeface="Cascadia Mono" panose="020B0609020000020004" pitchFamily="49" charset="0"/>
            </a:endParaRPr>
          </a:p>
          <a:p>
            <a:r>
              <a:rPr lang="zh-CN" altLang="en-US" dirty="0">
                <a:latin typeface="+mn-ea"/>
                <a:cs typeface="Cascadia Mono" panose="020B0609020000020004" pitchFamily="49" charset="0"/>
              </a:rPr>
              <a:t>二项分布的方差：</a:t>
            </a:r>
            <a:r>
              <a:rPr lang="en-US" altLang="zh-CN" dirty="0">
                <a:latin typeface="+mn-ea"/>
                <a:cs typeface="Cascadia Mono" panose="020B0609020000020004" pitchFamily="49" charset="0"/>
              </a:rPr>
              <a:t>np(1-p)</a:t>
            </a:r>
            <a:endParaRPr lang="zh-CN" altLang="en-US" dirty="0">
              <a:latin typeface="+mn-ea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离散随机变量的方差及其他数字特征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切比雪夫不等式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D(X)</a:t>
            </a:r>
            <a:r>
              <a:rPr lang="zh-CN" altLang="en-US" dirty="0"/>
              <a:t>存在，则对所有的</a:t>
            </a:r>
            <a:r>
              <a:rPr lang="el-GR" altLang="zh-CN" dirty="0"/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，有</a:t>
            </a:r>
            <a:endParaRPr lang="en-US" altLang="zh-CN" dirty="0"/>
          </a:p>
          <a:p>
            <a:r>
              <a:rPr lang="en-US" altLang="zh-CN" dirty="0"/>
              <a:t>P(|X-E(X)|&gt;=</a:t>
            </a:r>
            <a:r>
              <a:rPr lang="el-GR" altLang="zh-CN" dirty="0"/>
              <a:t>ε</a:t>
            </a:r>
            <a:r>
              <a:rPr lang="en-US" altLang="zh-CN" dirty="0"/>
              <a:t>)&lt;=D(X)/</a:t>
            </a:r>
            <a:r>
              <a:rPr lang="el-GR" altLang="zh-CN" dirty="0"/>
              <a:t>ε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Y=(X-E(X))</a:t>
            </a:r>
            <a:r>
              <a:rPr lang="en-US" altLang="zh-CN" baseline="30000" dirty="0"/>
              <a:t>2</a:t>
            </a:r>
            <a:r>
              <a:rPr lang="zh-CN" altLang="en-US" dirty="0"/>
              <a:t>用马尔可夫不等式（</a:t>
            </a:r>
            <a:r>
              <a:rPr lang="en-US" altLang="zh-CN" dirty="0"/>
              <a:t>E(Y)=D(X)</a:t>
            </a:r>
            <a:r>
              <a:rPr lang="zh-CN" altLang="en-US" dirty="0"/>
              <a:t>）可以立即得到</a:t>
            </a:r>
            <a:endParaRPr lang="en-US" altLang="zh-CN" dirty="0"/>
          </a:p>
          <a:p>
            <a:r>
              <a:rPr lang="zh-CN" altLang="en-US" dirty="0"/>
              <a:t>理解：方差越小，</a:t>
            </a:r>
            <a:r>
              <a:rPr lang="en-US" altLang="zh-CN" dirty="0"/>
              <a:t>X</a:t>
            </a:r>
            <a:r>
              <a:rPr lang="zh-CN" altLang="en-US" dirty="0"/>
              <a:t>偏离</a:t>
            </a:r>
            <a:r>
              <a:rPr lang="en-US" altLang="zh-CN" dirty="0"/>
              <a:t>E(X)</a:t>
            </a:r>
            <a:r>
              <a:rPr lang="zh-CN" altLang="en-US" dirty="0"/>
              <a:t>的概率越小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CF148D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假设现在有</a:t>
            </a:r>
            <a:r>
              <a:rPr lang="en-US" altLang="zh-CN" dirty="0"/>
              <a:t>a</a:t>
            </a:r>
            <a:r>
              <a:rPr lang="zh-CN" altLang="en-US" dirty="0"/>
              <a:t>只白鼠和</a:t>
            </a:r>
            <a:r>
              <a:rPr lang="en-US" altLang="zh-CN" dirty="0"/>
              <a:t>b</a:t>
            </a:r>
            <a:r>
              <a:rPr lang="zh-CN" altLang="en-US" dirty="0"/>
              <a:t>只黑鼠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f(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表示这种状态下</a:t>
            </a:r>
            <a:r>
              <a:rPr lang="en-US" altLang="zh-CN" dirty="0"/>
              <a:t>A</a:t>
            </a:r>
            <a:r>
              <a:rPr lang="zh-CN" altLang="en-US" dirty="0"/>
              <a:t>赢的概率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抓到白鼠，那直接赢了，概率是</a:t>
            </a:r>
            <a:r>
              <a:rPr lang="en-US" altLang="zh-CN" dirty="0"/>
              <a:t>a/(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抓到黑鼠，</a:t>
            </a:r>
            <a:r>
              <a:rPr lang="en-US" altLang="zh-CN" dirty="0"/>
              <a:t>B</a:t>
            </a:r>
            <a:r>
              <a:rPr lang="zh-CN" altLang="en-US" dirty="0"/>
              <a:t>抓到黑鼠，跑了白鼠，概率是</a:t>
            </a:r>
            <a:r>
              <a:rPr lang="en-US" altLang="zh-CN" dirty="0"/>
              <a:t>b/(</a:t>
            </a:r>
            <a:r>
              <a:rPr lang="en-US" altLang="zh-CN" dirty="0" err="1"/>
              <a:t>a+b</a:t>
            </a:r>
            <a:r>
              <a:rPr lang="en-US" altLang="zh-CN" dirty="0"/>
              <a:t>)*(b-1)/(a+b-1)*a/(a+b-2)*f(a-1,b-2)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抓到黑鼠，</a:t>
            </a:r>
            <a:r>
              <a:rPr lang="en-US" altLang="zh-CN" dirty="0"/>
              <a:t>B</a:t>
            </a:r>
            <a:r>
              <a:rPr lang="zh-CN" altLang="en-US" dirty="0"/>
              <a:t>抓到黑鼠，跑了黑鼠，概率是</a:t>
            </a:r>
            <a:r>
              <a:rPr lang="en-US" altLang="zh-CN" dirty="0"/>
              <a:t>b/(</a:t>
            </a:r>
            <a:r>
              <a:rPr lang="en-US" altLang="zh-CN" dirty="0" err="1"/>
              <a:t>a+b</a:t>
            </a:r>
            <a:r>
              <a:rPr lang="en-US" altLang="zh-CN" dirty="0"/>
              <a:t>)*(b-1)/(a+b-1)*(b-2)/(a+b-2)*f(a,b-3)</a:t>
            </a:r>
            <a:endParaRPr lang="en-US" altLang="zh-CN" dirty="0"/>
          </a:p>
          <a:p>
            <a:r>
              <a:rPr lang="zh-CN" altLang="en-US" dirty="0"/>
              <a:t>把这三者加起来就是</a:t>
            </a:r>
            <a:r>
              <a:rPr lang="en-US" altLang="zh-CN" dirty="0"/>
              <a:t>f(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天，每一天都会随机选上下左右的一个方向走一格</a:t>
            </a:r>
            <a:endParaRPr lang="en-US" altLang="zh-CN" dirty="0"/>
          </a:p>
          <a:p>
            <a:r>
              <a:rPr lang="zh-CN" altLang="en-US" dirty="0"/>
              <a:t>给出选这</a:t>
            </a:r>
            <a:r>
              <a:rPr lang="en-US" altLang="zh-CN" dirty="0"/>
              <a:t>4</a:t>
            </a:r>
            <a:r>
              <a:rPr lang="zh-CN" altLang="en-US" dirty="0"/>
              <a:t>个方向的概率，问</a:t>
            </a:r>
            <a:r>
              <a:rPr lang="en-US" altLang="zh-CN" dirty="0"/>
              <a:t>n</a:t>
            </a:r>
            <a:r>
              <a:rPr lang="zh-CN" altLang="en-US" dirty="0"/>
              <a:t>天走过不同格子的方差</a:t>
            </a:r>
            <a:endParaRPr lang="en-US" altLang="zh-CN" dirty="0"/>
          </a:p>
          <a:p>
            <a:r>
              <a:rPr lang="en-US" altLang="zh-CN" dirty="0"/>
              <a:t>n&lt;=100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首先我们需要知道</a:t>
            </a:r>
            <a:r>
              <a:rPr lang="en-US" altLang="zh-CN" dirty="0"/>
              <a:t>D(x)=E(x^2)-E^2(x)</a:t>
            </a:r>
            <a:endParaRPr lang="en-US" altLang="zh-CN" dirty="0"/>
          </a:p>
          <a:p>
            <a:r>
              <a:rPr lang="en-US" altLang="zh-CN" dirty="0"/>
              <a:t>D(x)=E((x-E(x))^2)=E(x^2)+E(E^2(x))-2*E(x*E(x))=E(x^2)-E^2(x)</a:t>
            </a:r>
            <a:endParaRPr lang="en-US" altLang="zh-CN" dirty="0"/>
          </a:p>
          <a:p>
            <a:r>
              <a:rPr lang="zh-CN" altLang="en-US" dirty="0"/>
              <a:t>再考虑一下怎么算</a:t>
            </a:r>
            <a:r>
              <a:rPr lang="en-US" altLang="zh-CN" dirty="0"/>
              <a:t>E(x)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f(</a:t>
            </a:r>
            <a:r>
              <a:rPr lang="en-US" altLang="zh-CN" dirty="0" err="1"/>
              <a:t>i,x,y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天第一次到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的概率，</a:t>
            </a:r>
            <a:r>
              <a:rPr lang="en-US" altLang="zh-CN" dirty="0"/>
              <a:t>g(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天到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的概率，那么</a:t>
            </a:r>
            <a:r>
              <a:rPr lang="en-US" altLang="zh-CN" dirty="0"/>
              <a:t>g</a:t>
            </a:r>
            <a:r>
              <a:rPr lang="zh-CN" altLang="en-US" dirty="0"/>
              <a:t>可以用组合数学算，</a:t>
            </a:r>
            <a:r>
              <a:rPr lang="en-US" altLang="zh-CN" dirty="0"/>
              <a:t>f</a:t>
            </a:r>
            <a:r>
              <a:rPr lang="zh-CN" altLang="en-US" dirty="0"/>
              <a:t>可以由</a:t>
            </a:r>
            <a:r>
              <a:rPr lang="en-US" altLang="zh-CN" dirty="0"/>
              <a:t>g</a:t>
            </a:r>
            <a:r>
              <a:rPr lang="zh-CN" altLang="en-US" dirty="0"/>
              <a:t>容斥得到</a:t>
            </a:r>
            <a:endParaRPr lang="en-US" altLang="zh-CN" dirty="0"/>
          </a:p>
          <a:p>
            <a:r>
              <a:rPr lang="en-US" altLang="zh-CN" dirty="0"/>
              <a:t>E(x)</a:t>
            </a:r>
            <a:r>
              <a:rPr lang="zh-CN" altLang="en-US" dirty="0"/>
              <a:t>就是</a:t>
            </a:r>
            <a:r>
              <a:rPr lang="en-US" altLang="zh-CN" dirty="0"/>
              <a:t>f(</a:t>
            </a:r>
            <a:r>
              <a:rPr lang="en-US" altLang="zh-CN" dirty="0" err="1"/>
              <a:t>i,x,y</a:t>
            </a:r>
            <a:r>
              <a:rPr lang="en-US" altLang="zh-CN" dirty="0"/>
              <a:t>)</a:t>
            </a:r>
            <a:r>
              <a:rPr lang="zh-CN" altLang="en-US" dirty="0"/>
              <a:t>在三个维度上求和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再考虑一下怎么算</a:t>
            </a:r>
            <a:r>
              <a:rPr lang="en-US" altLang="zh-CN" dirty="0"/>
              <a:t>E(x^2)</a:t>
            </a:r>
            <a:endParaRPr lang="en-US" altLang="zh-CN" dirty="0"/>
          </a:p>
          <a:p>
            <a:r>
              <a:rPr lang="en-US" altLang="zh-CN" dirty="0"/>
              <a:t>E(x^2)=E(2*C(x,2)+x)=2*E(C(x,2))+E(x)</a:t>
            </a:r>
            <a:endParaRPr lang="en-US" altLang="zh-CN" dirty="0"/>
          </a:p>
          <a:p>
            <a:r>
              <a:rPr lang="zh-CN" altLang="en-US" dirty="0"/>
              <a:t>所以只需要算</a:t>
            </a:r>
            <a:r>
              <a:rPr lang="en-US" altLang="zh-CN" dirty="0"/>
              <a:t>E(C(x,2))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表示的是：走过的不同格子的数目</a:t>
            </a:r>
            <a:endParaRPr lang="en-US" altLang="zh-CN" dirty="0"/>
          </a:p>
          <a:p>
            <a:r>
              <a:rPr lang="en-US" altLang="zh-CN" dirty="0"/>
              <a:t>C(x,2)</a:t>
            </a:r>
            <a:r>
              <a:rPr lang="zh-CN" altLang="en-US" dirty="0"/>
              <a:t>表示的是：从走过的不同格子中，选两个格子的方案数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h(</a:t>
            </a:r>
            <a:r>
              <a:rPr lang="en-US" altLang="zh-CN" dirty="0" err="1"/>
              <a:t>i,x,y,a,b</a:t>
            </a:r>
            <a:r>
              <a:rPr lang="en-US" altLang="zh-CN" dirty="0"/>
              <a:t>)</a:t>
            </a:r>
            <a:r>
              <a:rPr lang="zh-CN" altLang="en-US" dirty="0"/>
              <a:t>表示的是第</a:t>
            </a:r>
            <a:r>
              <a:rPr lang="en-US" altLang="zh-CN" dirty="0" err="1"/>
              <a:t>i</a:t>
            </a:r>
            <a:r>
              <a:rPr lang="zh-CN" altLang="en-US" dirty="0"/>
              <a:t>天第一次到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，且之前到过</a:t>
            </a:r>
            <a:r>
              <a:rPr lang="en-US" altLang="zh-CN" dirty="0"/>
              <a:t>(a-</a:t>
            </a:r>
            <a:r>
              <a:rPr lang="en-US" altLang="zh-CN" dirty="0" err="1"/>
              <a:t>x,b</a:t>
            </a:r>
            <a:r>
              <a:rPr lang="en-US" altLang="zh-CN" dirty="0"/>
              <a:t>-y)</a:t>
            </a:r>
            <a:r>
              <a:rPr lang="zh-CN" altLang="en-US" dirty="0"/>
              <a:t>的概率</a:t>
            </a:r>
            <a:endParaRPr lang="en-US" altLang="zh-CN" dirty="0"/>
          </a:p>
          <a:p>
            <a:r>
              <a:rPr lang="en-US" altLang="zh-CN" dirty="0"/>
              <a:t>E(C(x,2))</a:t>
            </a:r>
            <a:r>
              <a:rPr lang="zh-CN" altLang="en-US" dirty="0"/>
              <a:t>就是对</a:t>
            </a:r>
            <a:r>
              <a:rPr lang="en-US" altLang="zh-CN" dirty="0"/>
              <a:t>h</a:t>
            </a:r>
            <a:r>
              <a:rPr lang="zh-CN" altLang="en-US" dirty="0"/>
              <a:t>的五个维度求和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211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考虑一下怎么算</a:t>
            </a:r>
            <a:r>
              <a:rPr lang="en-US" altLang="zh-CN" dirty="0"/>
              <a:t>h(</a:t>
            </a:r>
            <a:r>
              <a:rPr lang="en-US" altLang="zh-CN" dirty="0" err="1"/>
              <a:t>i,x,y,a,b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先考虑</a:t>
            </a:r>
            <a:r>
              <a:rPr lang="en-US" altLang="zh-CN" dirty="0"/>
              <a:t>\</a:t>
            </a:r>
            <a:r>
              <a:rPr lang="en-US" altLang="zh-CN" dirty="0" err="1"/>
              <a:t>sum_j</a:t>
            </a:r>
            <a:r>
              <a:rPr lang="en-US" altLang="zh-CN" dirty="0"/>
              <a:t> f(</a:t>
            </a:r>
            <a:r>
              <a:rPr lang="en-US" altLang="zh-CN" dirty="0" err="1"/>
              <a:t>j,a</a:t>
            </a:r>
            <a:r>
              <a:rPr lang="en-US" altLang="zh-CN" dirty="0"/>
              <a:t>-</a:t>
            </a:r>
            <a:r>
              <a:rPr lang="en-US" altLang="zh-CN" dirty="0" err="1"/>
              <a:t>x,b</a:t>
            </a:r>
            <a:r>
              <a:rPr lang="en-US" altLang="zh-CN" dirty="0"/>
              <a:t>-y)*f(</a:t>
            </a:r>
            <a:r>
              <a:rPr lang="en-US" altLang="zh-CN" dirty="0" err="1"/>
              <a:t>i-j,x,y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表示在第</a:t>
            </a:r>
            <a:r>
              <a:rPr lang="en-US" altLang="zh-CN" dirty="0"/>
              <a:t>j</a:t>
            </a:r>
            <a:r>
              <a:rPr lang="zh-CN" altLang="en-US" dirty="0"/>
              <a:t>天第一次到</a:t>
            </a:r>
            <a:r>
              <a:rPr lang="en-US" altLang="zh-CN" dirty="0"/>
              <a:t>(a-</a:t>
            </a:r>
            <a:r>
              <a:rPr lang="en-US" altLang="zh-CN" dirty="0" err="1"/>
              <a:t>x,b</a:t>
            </a:r>
            <a:r>
              <a:rPr lang="en-US" altLang="zh-CN" dirty="0"/>
              <a:t>-y)</a:t>
            </a:r>
            <a:r>
              <a:rPr lang="zh-CN" altLang="en-US" dirty="0"/>
              <a:t>，然后在第</a:t>
            </a:r>
            <a:r>
              <a:rPr lang="en-US" altLang="zh-CN" dirty="0" err="1"/>
              <a:t>i</a:t>
            </a:r>
            <a:r>
              <a:rPr lang="zh-CN" altLang="en-US" dirty="0"/>
              <a:t>天到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，且在</a:t>
            </a:r>
            <a:r>
              <a:rPr lang="en-US" altLang="zh-CN" dirty="0"/>
              <a:t>[j+1,i]</a:t>
            </a:r>
            <a:r>
              <a:rPr lang="zh-CN" altLang="en-US" dirty="0"/>
              <a:t>这一段时间内是第一次到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的概率</a:t>
            </a:r>
            <a:endParaRPr lang="en-US" altLang="zh-CN" dirty="0"/>
          </a:p>
          <a:p>
            <a:r>
              <a:rPr lang="zh-CN" altLang="en-US" dirty="0"/>
              <a:t>所以还多算了一种情况是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)-&gt;(a-</a:t>
            </a:r>
            <a:r>
              <a:rPr lang="en-US" altLang="zh-CN" dirty="0" err="1"/>
              <a:t>x,b</a:t>
            </a:r>
            <a:r>
              <a:rPr lang="en-US" altLang="zh-CN" dirty="0"/>
              <a:t>-y)-&gt;(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再减去</a:t>
            </a:r>
            <a:r>
              <a:rPr lang="en-US" altLang="zh-CN" dirty="0"/>
              <a:t>\</a:t>
            </a:r>
            <a:r>
              <a:rPr lang="en-US" altLang="zh-CN" dirty="0" err="1"/>
              <a:t>sum_j</a:t>
            </a:r>
            <a:r>
              <a:rPr lang="en-US" altLang="zh-CN" dirty="0"/>
              <a:t> h(j,-x,-</a:t>
            </a:r>
            <a:r>
              <a:rPr lang="en-US" altLang="zh-CN" dirty="0" err="1"/>
              <a:t>y,a</a:t>
            </a:r>
            <a:r>
              <a:rPr lang="en-US" altLang="zh-CN" dirty="0"/>
              <a:t>-</a:t>
            </a:r>
            <a:r>
              <a:rPr lang="en-US" altLang="zh-CN" dirty="0" err="1"/>
              <a:t>x,b</a:t>
            </a:r>
            <a:r>
              <a:rPr lang="en-US" altLang="zh-CN" dirty="0"/>
              <a:t>-y)*f(</a:t>
            </a:r>
            <a:r>
              <a:rPr lang="en-US" altLang="zh-CN" dirty="0" err="1"/>
              <a:t>i-j,x,y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kyZDM2ZTRiY2ZiZDlkNjJjYTI0NTY4NTIxNGEwY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7161</Words>
  <Application>WPS 演示</Application>
  <PresentationFormat>宽屏</PresentationFormat>
  <Paragraphs>318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Cambria Math</vt:lpstr>
      <vt:lpstr>Cascadia Mono</vt:lpstr>
      <vt:lpstr>Office 主题​​</vt:lpstr>
      <vt:lpstr>概率期望题目选讲</vt:lpstr>
      <vt:lpstr>BZOJ 3450</vt:lpstr>
      <vt:lpstr>BZOJ 3450</vt:lpstr>
      <vt:lpstr>CF148D</vt:lpstr>
      <vt:lpstr>CF148D</vt:lpstr>
      <vt:lpstr>UOJ 211</vt:lpstr>
      <vt:lpstr>UOJ 211</vt:lpstr>
      <vt:lpstr>UOJ 211</vt:lpstr>
      <vt:lpstr>UOJ 211</vt:lpstr>
      <vt:lpstr>UOJ 211</vt:lpstr>
      <vt:lpstr>给国与赌场</vt:lpstr>
      <vt:lpstr>给国与赌场</vt:lpstr>
      <vt:lpstr>luogu1393</vt:lpstr>
      <vt:lpstr>luogu1393</vt:lpstr>
      <vt:lpstr>luogu4548</vt:lpstr>
      <vt:lpstr>luogu4548</vt:lpstr>
      <vt:lpstr>luogu4548</vt:lpstr>
      <vt:lpstr>luogu4548</vt:lpstr>
      <vt:lpstr>luogu4548</vt:lpstr>
      <vt:lpstr>luogu1393</vt:lpstr>
      <vt:lpstr>条件概率</vt:lpstr>
      <vt:lpstr>乘法公式</vt:lpstr>
      <vt:lpstr>乘法公式</vt:lpstr>
      <vt:lpstr>乘法公式</vt:lpstr>
      <vt:lpstr>全概率公式</vt:lpstr>
      <vt:lpstr>全概率公式</vt:lpstr>
      <vt:lpstr>逆概率公式（Bayes公式）</vt:lpstr>
      <vt:lpstr>逆概率公式（Bayes公式）</vt:lpstr>
      <vt:lpstr>逆概率公式（Bayes公式）</vt:lpstr>
      <vt:lpstr>逆概率公式（Bayes公式）</vt:lpstr>
      <vt:lpstr>逆概率公式（Bayes公式）</vt:lpstr>
      <vt:lpstr>逆概率公式（Bayes公式）</vt:lpstr>
      <vt:lpstr>垃圾邮件模型</vt:lpstr>
      <vt:lpstr>垃圾邮件模型</vt:lpstr>
      <vt:lpstr>BZOJ 3093</vt:lpstr>
      <vt:lpstr>BZOJ 3093</vt:lpstr>
      <vt:lpstr>BZOJ 3093</vt:lpstr>
      <vt:lpstr>UOJ 299</vt:lpstr>
      <vt:lpstr>UOJ 299</vt:lpstr>
      <vt:lpstr>UOJ 299</vt:lpstr>
      <vt:lpstr>UOJ 299</vt:lpstr>
      <vt:lpstr>UOJ 299</vt:lpstr>
      <vt:lpstr>UOJ 299</vt:lpstr>
      <vt:lpstr>UOJ 299</vt:lpstr>
      <vt:lpstr>UOJ 299</vt:lpstr>
      <vt:lpstr>离散随机变量的数学期望的性质</vt:lpstr>
      <vt:lpstr>离散随机变量的函数的数学期望</vt:lpstr>
      <vt:lpstr>离散随机变量的方差及其他数字特征</vt:lpstr>
      <vt:lpstr>离散随机变量的方差及其他数字特征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概率期望DP选讲</dc:title>
  <dc:creator>You Lingyun</dc:creator>
  <cp:lastModifiedBy>Administrator</cp:lastModifiedBy>
  <cp:revision>53</cp:revision>
  <dcterms:created xsi:type="dcterms:W3CDTF">2021-11-16T08:49:00Z</dcterms:created>
  <dcterms:modified xsi:type="dcterms:W3CDTF">2023-05-20T01:14:31Z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0861251CF54B4BC9A9193CB824F549FB_12</vt:lpwstr>
  </property>
  <property fmtid="{D5CDD505-2E9C-101B-9397-08002B2CF9AE}" pid="3" name="KSOProductBuildVer">
    <vt:lpwstr>2052-11.1.0.14309</vt:lpwstr>
  </property>
</Properties>
</file>