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77" r:id="rId4"/>
    <p:sldId id="423" r:id="rId5"/>
    <p:sldId id="428" r:id="rId6"/>
    <p:sldId id="424" r:id="rId7"/>
    <p:sldId id="432" r:id="rId8"/>
    <p:sldId id="425" r:id="rId9"/>
    <p:sldId id="426" r:id="rId10"/>
    <p:sldId id="436" r:id="rId11"/>
    <p:sldId id="437" r:id="rId12"/>
    <p:sldId id="438" r:id="rId13"/>
    <p:sldId id="439" r:id="rId14"/>
    <p:sldId id="451" r:id="rId15"/>
    <p:sldId id="452" r:id="rId16"/>
    <p:sldId id="440" r:id="rId17"/>
    <p:sldId id="441" r:id="rId18"/>
    <p:sldId id="469" r:id="rId19"/>
    <p:sldId id="446" r:id="rId20"/>
    <p:sldId id="447" r:id="rId21"/>
    <p:sldId id="448" r:id="rId22"/>
    <p:sldId id="453" r:id="rId23"/>
    <p:sldId id="443" r:id="rId24"/>
    <p:sldId id="444" r:id="rId25"/>
    <p:sldId id="449" r:id="rId26"/>
    <p:sldId id="450" r:id="rId27"/>
    <p:sldId id="465" r:id="rId28"/>
    <p:sldId id="468" r:id="rId29"/>
    <p:sldId id="471" r:id="rId30"/>
    <p:sldId id="472" r:id="rId31"/>
    <p:sldId id="473" r:id="rId32"/>
    <p:sldId id="474" r:id="rId33"/>
    <p:sldId id="435" r:id="rId34"/>
    <p:sldId id="445" r:id="rId35"/>
    <p:sldId id="470" r:id="rId36"/>
  </p:sldIdLst>
  <p:sldSz cx="12192000" cy="6858000"/>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12.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274320"/>
            <a:ext cx="10928386" cy="757646"/>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024128" y="1528354"/>
            <a:ext cx="10928386" cy="5216670"/>
          </a:xfrm>
        </p:spPr>
        <p:txBody>
          <a:bodyPr/>
          <a:lstStyle>
            <a:lvl1pPr marL="0" indent="0">
              <a:lnSpc>
                <a:spcPct val="120000"/>
              </a:lnSpc>
              <a:spcBef>
                <a:spcPts val="0"/>
              </a:spcBef>
              <a:spcAft>
                <a:spcPts val="0"/>
              </a:spcAft>
              <a:defRPr/>
            </a:lvl1pPr>
            <a:lvl2pPr marL="0" indent="0">
              <a:lnSpc>
                <a:spcPct val="120000"/>
              </a:lnSpc>
              <a:spcBef>
                <a:spcPts val="0"/>
              </a:spcBef>
              <a:spcAft>
                <a:spcPts val="0"/>
              </a:spcAft>
              <a:defRPr/>
            </a:lvl2pPr>
            <a:lvl3pPr marL="0" indent="0">
              <a:lnSpc>
                <a:spcPct val="120000"/>
              </a:lnSpc>
              <a:spcBef>
                <a:spcPts val="0"/>
              </a:spcBef>
              <a:spcAft>
                <a:spcPts val="0"/>
              </a:spcAft>
              <a:defRPr/>
            </a:lvl3pPr>
            <a:lvl4pPr marL="0" indent="0">
              <a:lnSpc>
                <a:spcPct val="120000"/>
              </a:lnSpc>
              <a:spcBef>
                <a:spcPts val="0"/>
              </a:spcBef>
              <a:spcAft>
                <a:spcPts val="0"/>
              </a:spcAft>
              <a:defRPr/>
            </a:lvl4pPr>
            <a:lvl5pPr marL="0" indent="0">
              <a:lnSpc>
                <a:spcPct val="120000"/>
              </a:lnSpc>
              <a:spcBef>
                <a:spcPts val="0"/>
              </a:spcBef>
              <a:spcAft>
                <a:spcPts val="0"/>
              </a:spcAft>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endParaRPr lang="zh-CN" altLang="en-US"/>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13E23E-5CD6-4ACE-8508-C24C931A7251}" type="slidenum">
              <a:rPr lang="zh-CN" altLang="en-US" smtClean="0"/>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13E23E-5CD6-4ACE-8508-C24C931A7251}" type="slidenum">
              <a:rPr lang="zh-CN" altLang="en-US" smtClean="0"/>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概率期望</a:t>
            </a:r>
            <a:endParaRPr lang="zh-CN" altLang="en-US" dirty="0"/>
          </a:p>
        </p:txBody>
      </p:sp>
      <p:sp>
        <p:nvSpPr>
          <p:cNvPr id="3" name="副标题 2"/>
          <p:cNvSpPr>
            <a:spLocks noGrp="1"/>
          </p:cNvSpPr>
          <p:nvPr>
            <p:ph type="subTitle" idx="1"/>
          </p:nvPr>
        </p:nvSpPr>
        <p:spPr/>
        <p:txBody>
          <a:bodyPr/>
          <a:lstStyle/>
          <a:p>
            <a:pPr algn="ctr"/>
            <a:r>
              <a:rPr lang="zh-CN" altLang="en-US"/>
              <a:t>林锦</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2</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dirty="0">
                <a:sym typeface="+mn-ea"/>
              </a:rPr>
              <a:t>首先我们想办法算出第</a:t>
            </a:r>
            <a:r>
              <a:rPr lang="en-US" altLang="zh-CN" dirty="0">
                <a:sym typeface="+mn-ea"/>
              </a:rPr>
              <a:t>i</a:t>
            </a:r>
            <a:r>
              <a:rPr lang="zh-CN" altLang="en-US" dirty="0">
                <a:sym typeface="+mn-ea"/>
              </a:rPr>
              <a:t>个数由</a:t>
            </a:r>
            <a:r>
              <a:rPr lang="en-US" altLang="zh-CN" dirty="0">
                <a:sym typeface="+mn-ea"/>
              </a:rPr>
              <a:t>1</a:t>
            </a:r>
            <a:r>
              <a:rPr lang="zh-CN" altLang="en-US" dirty="0">
                <a:sym typeface="+mn-ea"/>
              </a:rPr>
              <a:t>开头的概率</a:t>
            </a:r>
            <a:r>
              <a:rPr lang="en-US" altLang="zh-CN" dirty="0">
                <a:sym typeface="+mn-ea"/>
              </a:rPr>
              <a:t>p[i]</a:t>
            </a:r>
            <a:r>
              <a:rPr lang="zh-CN" altLang="en-US" dirty="0">
                <a:sym typeface="+mn-ea"/>
              </a:rPr>
              <a:t>。显然第</a:t>
            </a:r>
            <a:r>
              <a:rPr lang="en-US" altLang="zh-CN" dirty="0">
                <a:sym typeface="+mn-ea"/>
              </a:rPr>
              <a:t>i</a:t>
            </a:r>
            <a:r>
              <a:rPr lang="zh-CN" altLang="en-US" dirty="0">
                <a:sym typeface="+mn-ea"/>
              </a:rPr>
              <a:t>个数的选择是一个古典模型，分母是</a:t>
            </a:r>
            <a:r>
              <a:rPr lang="en-US" altLang="zh-CN" dirty="0">
                <a:sym typeface="+mn-ea"/>
              </a:rPr>
              <a:t>R</a:t>
            </a:r>
            <a:r>
              <a:rPr lang="en-US" altLang="zh-CN" baseline="-25000" dirty="0">
                <a:sym typeface="+mn-ea"/>
              </a:rPr>
              <a:t>i</a:t>
            </a:r>
            <a:r>
              <a:rPr lang="en-US" altLang="zh-CN" dirty="0">
                <a:sym typeface="+mn-ea"/>
              </a:rPr>
              <a:t>-L</a:t>
            </a:r>
            <a:r>
              <a:rPr lang="en-US" altLang="zh-CN" baseline="-25000" dirty="0">
                <a:sym typeface="+mn-ea"/>
              </a:rPr>
              <a:t>i</a:t>
            </a:r>
            <a:r>
              <a:rPr lang="en-US" altLang="zh-CN" dirty="0">
                <a:sym typeface="+mn-ea"/>
              </a:rPr>
              <a:t>+1</a:t>
            </a:r>
            <a:r>
              <a:rPr lang="zh-CN" altLang="en-US" dirty="0">
                <a:sym typeface="+mn-ea"/>
              </a:rPr>
              <a:t>，分子是区间内由</a:t>
            </a:r>
            <a:r>
              <a:rPr lang="en-US" altLang="zh-CN" dirty="0">
                <a:sym typeface="+mn-ea"/>
              </a:rPr>
              <a:t>1</a:t>
            </a:r>
            <a:r>
              <a:rPr lang="zh-CN" altLang="en-US" dirty="0">
                <a:sym typeface="+mn-ea"/>
              </a:rPr>
              <a:t>开头的数的个数。我们可以用差分转化为</a:t>
            </a:r>
            <a:r>
              <a:rPr lang="en-US" altLang="zh-CN" dirty="0">
                <a:sym typeface="+mn-ea"/>
              </a:rPr>
              <a:t>[0,R</a:t>
            </a:r>
            <a:r>
              <a:rPr lang="en-US" altLang="zh-CN" baseline="-25000" dirty="0">
                <a:sym typeface="+mn-ea"/>
              </a:rPr>
              <a:t>i</a:t>
            </a:r>
            <a:r>
              <a:rPr lang="en-US" altLang="zh-CN" dirty="0">
                <a:sym typeface="+mn-ea"/>
              </a:rPr>
              <a:t>]</a:t>
            </a:r>
            <a:r>
              <a:rPr lang="zh-CN" altLang="en-US" dirty="0">
                <a:sym typeface="+mn-ea"/>
              </a:rPr>
              <a:t>中由</a:t>
            </a:r>
            <a:r>
              <a:rPr lang="en-US" altLang="zh-CN" dirty="0">
                <a:sym typeface="+mn-ea"/>
              </a:rPr>
              <a:t>1</a:t>
            </a:r>
            <a:r>
              <a:rPr lang="zh-CN" altLang="en-US" dirty="0">
                <a:sym typeface="+mn-ea"/>
              </a:rPr>
              <a:t>开头的个数减去</a:t>
            </a:r>
            <a:r>
              <a:rPr lang="en-US" altLang="zh-CN" dirty="0">
                <a:sym typeface="+mn-ea"/>
              </a:rPr>
              <a:t>[0,L</a:t>
            </a:r>
            <a:r>
              <a:rPr lang="en-US" altLang="zh-CN" baseline="-25000" dirty="0">
                <a:sym typeface="+mn-ea"/>
              </a:rPr>
              <a:t>i</a:t>
            </a:r>
            <a:r>
              <a:rPr lang="en-US" altLang="zh-CN" dirty="0">
                <a:sym typeface="+mn-ea"/>
              </a:rPr>
              <a:t>-1]</a:t>
            </a:r>
            <a:r>
              <a:rPr lang="zh-CN" altLang="en-US" dirty="0">
                <a:sym typeface="+mn-ea"/>
              </a:rPr>
              <a:t>中由</a:t>
            </a:r>
            <a:r>
              <a:rPr lang="en-US" altLang="zh-CN" dirty="0">
                <a:sym typeface="+mn-ea"/>
              </a:rPr>
              <a:t>1</a:t>
            </a:r>
            <a:r>
              <a:rPr lang="zh-CN" altLang="en-US" dirty="0">
                <a:sym typeface="+mn-ea"/>
              </a:rPr>
              <a:t>开头的个数。具体来说我们可以枚举开头这个</a:t>
            </a:r>
            <a:r>
              <a:rPr lang="en-US" altLang="zh-CN" dirty="0">
                <a:sym typeface="+mn-ea"/>
              </a:rPr>
              <a:t>1</a:t>
            </a:r>
            <a:r>
              <a:rPr lang="zh-CN" altLang="en-US" dirty="0">
                <a:sym typeface="+mn-ea"/>
              </a:rPr>
              <a:t>的位置，也就是这个由</a:t>
            </a:r>
            <a:r>
              <a:rPr lang="en-US" altLang="zh-CN" dirty="0">
                <a:sym typeface="+mn-ea"/>
              </a:rPr>
              <a:t>1</a:t>
            </a:r>
            <a:r>
              <a:rPr lang="zh-CN" altLang="en-US" dirty="0">
                <a:sym typeface="+mn-ea"/>
              </a:rPr>
              <a:t>开头的数的长度。</a:t>
            </a:r>
            <a:endParaRPr lang="zh-CN" altLang="en-US" dirty="0">
              <a:sym typeface="+mn-ea"/>
            </a:endParaRPr>
          </a:p>
          <a:p>
            <a:pPr>
              <a:buNone/>
            </a:pPr>
            <a:endParaRPr lang="zh-CN" altLang="en-US" dirty="0">
              <a:sym typeface="+mn-ea"/>
            </a:endParaRPr>
          </a:p>
          <a:p>
            <a:pPr>
              <a:buNone/>
            </a:pPr>
            <a:r>
              <a:rPr lang="zh-CN" altLang="en-US" dirty="0">
                <a:sym typeface="+mn-ea"/>
              </a:rPr>
              <a:t>得到</a:t>
            </a:r>
            <a:r>
              <a:rPr lang="en-US" altLang="zh-CN" dirty="0">
                <a:sym typeface="+mn-ea"/>
              </a:rPr>
              <a:t>p[i]</a:t>
            </a:r>
            <a:r>
              <a:rPr lang="zh-CN" altLang="en-US" dirty="0">
                <a:sym typeface="+mn-ea"/>
              </a:rPr>
              <a:t>后，我们跑一个</a:t>
            </a:r>
            <a:r>
              <a:rPr lang="en-US" altLang="zh-CN" dirty="0">
                <a:sym typeface="+mn-ea"/>
              </a:rPr>
              <a:t>dp[i][j]</a:t>
            </a:r>
            <a:r>
              <a:rPr lang="zh-CN" altLang="en-US" dirty="0">
                <a:sym typeface="+mn-ea"/>
              </a:rPr>
              <a:t>，表示前</a:t>
            </a:r>
            <a:r>
              <a:rPr lang="en-US" altLang="zh-CN" dirty="0">
                <a:sym typeface="+mn-ea"/>
              </a:rPr>
              <a:t>i</a:t>
            </a:r>
            <a:r>
              <a:rPr lang="zh-CN" altLang="en-US" dirty="0">
                <a:sym typeface="+mn-ea"/>
              </a:rPr>
              <a:t>个数中有</a:t>
            </a:r>
            <a:r>
              <a:rPr lang="en-US" altLang="zh-CN" dirty="0">
                <a:sym typeface="+mn-ea"/>
              </a:rPr>
              <a:t>j</a:t>
            </a:r>
            <a:r>
              <a:rPr lang="zh-CN" altLang="en-US" dirty="0">
                <a:sym typeface="+mn-ea"/>
              </a:rPr>
              <a:t>个数由</a:t>
            </a:r>
            <a:r>
              <a:rPr lang="en-US" altLang="zh-CN" dirty="0">
                <a:sym typeface="+mn-ea"/>
              </a:rPr>
              <a:t>1</a:t>
            </a:r>
            <a:r>
              <a:rPr lang="zh-CN" altLang="en-US" dirty="0">
                <a:sym typeface="+mn-ea"/>
              </a:rPr>
              <a:t>开头的概率，这个</a:t>
            </a:r>
            <a:r>
              <a:rPr lang="en-US" altLang="zh-CN" dirty="0">
                <a:sym typeface="+mn-ea"/>
              </a:rPr>
              <a:t>dp</a:t>
            </a:r>
            <a:r>
              <a:rPr lang="zh-CN" altLang="en-US" dirty="0">
                <a:sym typeface="+mn-ea"/>
              </a:rPr>
              <a:t>类似于例题</a:t>
            </a:r>
            <a:r>
              <a:rPr lang="en-US" altLang="zh-CN" dirty="0">
                <a:sym typeface="+mn-ea"/>
              </a:rPr>
              <a:t>1</a:t>
            </a:r>
            <a:r>
              <a:rPr lang="zh-CN" altLang="en-US" dirty="0">
                <a:sym typeface="+mn-ea"/>
              </a:rPr>
              <a:t>的做法</a:t>
            </a:r>
            <a:r>
              <a:rPr lang="en-US" altLang="zh-CN" dirty="0">
                <a:sym typeface="+mn-ea"/>
              </a:rPr>
              <a:t>2</a:t>
            </a:r>
            <a:r>
              <a:rPr lang="zh-CN" altLang="en-US" dirty="0">
                <a:sym typeface="+mn-ea"/>
              </a:rPr>
              <a:t>。</a:t>
            </a:r>
            <a:endParaRPr lang="zh-CN" altLang="en-US" dirty="0">
              <a:sym typeface="+mn-ea"/>
            </a:endParaRPr>
          </a:p>
          <a:p>
            <a:pPr>
              <a:buNone/>
            </a:pPr>
            <a:endParaRPr lang="zh-CN" altLang="en-US" dirty="0">
              <a:sym typeface="+mn-ea"/>
            </a:endParaRPr>
          </a:p>
          <a:p>
            <a:pPr>
              <a:buNone/>
            </a:pPr>
            <a:r>
              <a:rPr lang="zh-CN" altLang="en-US" dirty="0">
                <a:sym typeface="+mn-ea"/>
              </a:rPr>
              <a:t>最终答案就是</a:t>
            </a:r>
            <a:r>
              <a:rPr lang="en-US" altLang="zh-CN" dirty="0">
                <a:sym typeface="+mn-ea"/>
              </a:rPr>
              <a:t>∑dp[n][j]</a:t>
            </a:r>
            <a:r>
              <a:rPr lang="zh-CN" altLang="en-US" dirty="0">
                <a:sym typeface="+mn-ea"/>
              </a:rPr>
              <a:t>，其中</a:t>
            </a:r>
            <a:r>
              <a:rPr lang="en-US" altLang="zh-CN" dirty="0">
                <a:sym typeface="+mn-ea"/>
              </a:rPr>
              <a:t>j&gt;=K%*N</a:t>
            </a:r>
            <a:r>
              <a:rPr lang="zh-CN" altLang="en-US" dirty="0">
                <a:sym typeface="+mn-ea"/>
              </a:rPr>
              <a:t>。</a:t>
            </a:r>
            <a:endParaRPr lang="zh-CN" altLang="en-US" dirty="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3</a:t>
            </a:r>
            <a:r>
              <a:rPr lang="zh-CN" altLang="en-US" sz="3600" dirty="0"/>
              <a:t>：</a:t>
            </a:r>
            <a:r>
              <a:rPr lang="en-US" altLang="zh-CN" sz="3600" dirty="0"/>
              <a:t>cf</a:t>
            </a:r>
            <a:r>
              <a:rPr lang="en-US" altLang="zh-CN" sz="3600" dirty="0">
                <a:sym typeface="+mn-ea"/>
              </a:rPr>
              <a:t>_148D_Bag of mice</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dirty="0"/>
              <a:t>袋子里</a:t>
            </a:r>
            <a:r>
              <a:rPr lang="zh-CN" dirty="0"/>
              <a:t>有</a:t>
            </a:r>
            <a:r>
              <a:rPr dirty="0"/>
              <a:t>w只白鼠和b只黑鼠 ，A和B轮流从袋子里抓，谁先抓到白色谁就赢。A每次随机抓一只，B每次随机抓完一只之后</a:t>
            </a:r>
            <a:r>
              <a:rPr lang="zh-CN" dirty="0"/>
              <a:t>还</a:t>
            </a:r>
            <a:r>
              <a:rPr dirty="0"/>
              <a:t>会有另一只随机老鼠跑出来。如果两个人都没有抓到白色则B赢。A先抓，问A赢的概率</a:t>
            </a:r>
            <a:r>
              <a:rPr lang="zh-CN" altLang="en-US" dirty="0"/>
              <a:t>。</a:t>
            </a:r>
            <a:endParaRPr lang="zh-CN" altLang="en-US" dirty="0"/>
          </a:p>
          <a:p>
            <a:pPr>
              <a:buNone/>
            </a:pPr>
            <a:r>
              <a:rPr lang="zh-CN" altLang="en-US" dirty="0"/>
              <a:t>数据范围：</a:t>
            </a:r>
            <a:endParaRPr lang="zh-CN" altLang="en-US" dirty="0"/>
          </a:p>
          <a:p>
            <a:pPr>
              <a:buNone/>
            </a:pPr>
            <a:r>
              <a:rPr lang="en-US" altLang="zh-CN" dirty="0"/>
              <a:t>	</a:t>
            </a:r>
            <a:r>
              <a:rPr lang="en-US" dirty="0"/>
              <a:t>0</a:t>
            </a:r>
            <a:r>
              <a:rPr lang="en-US" altLang="zh-CN" dirty="0"/>
              <a:t>&lt;=w,b&lt;=1000</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4182110"/>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1 3</a:t>
                      </a:r>
                      <a:endParaRPr lang="en-US" altLang="zh-CN"/>
                    </a:p>
                  </a:txBody>
                  <a:tcPr/>
                </a:tc>
                <a:tc>
                  <a:txBody>
                    <a:bodyPr/>
                    <a:p>
                      <a:pPr>
                        <a:buNone/>
                      </a:pPr>
                      <a:r>
                        <a:rPr lang="en-US" altLang="zh-CN"/>
                        <a:t>0.500000000</a:t>
                      </a:r>
                      <a:endParaRPr lang="en-US" altLang="zh-CN"/>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3</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ym typeface="+mn-ea"/>
              </a:rPr>
              <a:t>先考虑以两人各抓一只（并额外跑掉一只）为一轮，</a:t>
            </a:r>
            <a:r>
              <a:rPr lang="en-US" altLang="zh-CN" dirty="0">
                <a:sym typeface="+mn-ea"/>
              </a:rPr>
              <a:t>dp[i][x][y]</a:t>
            </a:r>
            <a:r>
              <a:rPr lang="zh-CN" altLang="en-US" dirty="0">
                <a:sym typeface="+mn-ea"/>
              </a:rPr>
              <a:t>表示第</a:t>
            </a:r>
            <a:r>
              <a:rPr lang="en-US" altLang="zh-CN" dirty="0">
                <a:sym typeface="+mn-ea"/>
              </a:rPr>
              <a:t>i</a:t>
            </a:r>
            <a:r>
              <a:rPr lang="zh-CN" altLang="en-US" dirty="0">
                <a:sym typeface="+mn-ea"/>
              </a:rPr>
              <a:t>轮过后还剩</a:t>
            </a:r>
            <a:r>
              <a:rPr lang="en-US" altLang="zh-CN" dirty="0">
                <a:sym typeface="+mn-ea"/>
              </a:rPr>
              <a:t>x</a:t>
            </a:r>
            <a:r>
              <a:rPr lang="zh-CN" altLang="en-US" dirty="0">
                <a:sym typeface="+mn-ea"/>
              </a:rPr>
              <a:t>只白鼠，</a:t>
            </a:r>
            <a:r>
              <a:rPr lang="en-US" altLang="zh-CN" dirty="0">
                <a:sym typeface="+mn-ea"/>
              </a:rPr>
              <a:t>y</a:t>
            </a:r>
            <a:r>
              <a:rPr lang="zh-CN" altLang="en-US" dirty="0">
                <a:sym typeface="+mn-ea"/>
              </a:rPr>
              <a:t>只黑鼠的概率。</a:t>
            </a:r>
            <a:r>
              <a:rPr lang="en-US" altLang="zh-CN" dirty="0">
                <a:sym typeface="+mn-ea"/>
              </a:rPr>
              <a:t>A</a:t>
            </a:r>
            <a:r>
              <a:rPr lang="zh-CN" altLang="en-US" dirty="0">
                <a:sym typeface="+mn-ea"/>
              </a:rPr>
              <a:t>想获胜显然只能在任何一轮之后以</a:t>
            </a:r>
            <a:r>
              <a:rPr lang="en-US" altLang="zh-CN" dirty="0">
                <a:sym typeface="+mn-ea"/>
              </a:rPr>
              <a:t>x/(x+y)</a:t>
            </a:r>
            <a:r>
              <a:rPr lang="zh-CN" altLang="en-US" dirty="0">
                <a:sym typeface="+mn-ea"/>
              </a:rPr>
              <a:t>的概率抓住一只白鼠，所以答案为</a:t>
            </a:r>
            <a:r>
              <a:rPr lang="en-US" altLang="zh-CN" dirty="0">
                <a:sym typeface="+mn-ea"/>
              </a:rPr>
              <a:t>∑dp[i][x][y]*x/(x+y)</a:t>
            </a:r>
            <a:r>
              <a:rPr lang="zh-CN" altLang="en-US" dirty="0">
                <a:sym typeface="+mn-ea"/>
              </a:rPr>
              <a:t>。</a:t>
            </a:r>
            <a:endParaRPr lang="zh-CN" altLang="en-US" dirty="0">
              <a:sym typeface="+mn-ea"/>
            </a:endParaRPr>
          </a:p>
          <a:p>
            <a:pPr>
              <a:buNone/>
            </a:pPr>
            <a:endParaRPr lang="zh-CN" altLang="en-US" dirty="0">
              <a:sym typeface="+mn-ea"/>
            </a:endParaRPr>
          </a:p>
          <a:p>
            <a:pPr>
              <a:buNone/>
            </a:pPr>
            <a:r>
              <a:rPr lang="zh-CN" altLang="en-US" dirty="0">
                <a:sym typeface="+mn-ea"/>
              </a:rPr>
              <a:t>考虑这个</a:t>
            </a:r>
            <a:r>
              <a:rPr lang="en-US" altLang="zh-CN" dirty="0">
                <a:sym typeface="+mn-ea"/>
              </a:rPr>
              <a:t>dp</a:t>
            </a:r>
            <a:r>
              <a:rPr lang="zh-CN" altLang="en-US" dirty="0">
                <a:sym typeface="+mn-ea"/>
              </a:rPr>
              <a:t>如何转移，发现想要游戏继续进行下去，只有两种情况：</a:t>
            </a:r>
            <a:r>
              <a:rPr lang="en-US" altLang="zh-CN" dirty="0">
                <a:sym typeface="+mn-ea"/>
              </a:rPr>
              <a:t>(1)A</a:t>
            </a:r>
            <a:r>
              <a:rPr lang="zh-CN" altLang="en-US" dirty="0">
                <a:sym typeface="+mn-ea"/>
              </a:rPr>
              <a:t>抓黑，</a:t>
            </a:r>
            <a:r>
              <a:rPr lang="en-US" altLang="zh-CN" dirty="0">
                <a:sym typeface="+mn-ea"/>
              </a:rPr>
              <a:t>B</a:t>
            </a:r>
            <a:r>
              <a:rPr lang="zh-CN" altLang="en-US" dirty="0">
                <a:sym typeface="+mn-ea"/>
              </a:rPr>
              <a:t>抓黑，跑了一只黑，概率为</a:t>
            </a:r>
            <a:r>
              <a:rPr lang="en-US" altLang="zh-CN" dirty="0">
                <a:sym typeface="+mn-ea"/>
              </a:rPr>
              <a:t>(y/(x+y))*</a:t>
            </a:r>
            <a:r>
              <a:rPr lang="en-US" altLang="zh-CN" dirty="0">
                <a:sym typeface="+mn-ea"/>
              </a:rPr>
              <a:t>((y-1)/(x+y-1))*((y-2)/(x+y-2))</a:t>
            </a:r>
            <a:r>
              <a:rPr lang="zh-CN" altLang="en-US" dirty="0">
                <a:sym typeface="+mn-ea"/>
              </a:rPr>
              <a:t>，转移至</a:t>
            </a:r>
            <a:r>
              <a:rPr lang="en-US" altLang="zh-CN" dirty="0">
                <a:sym typeface="+mn-ea"/>
              </a:rPr>
              <a:t>dp[x][y-3]</a:t>
            </a:r>
            <a:r>
              <a:rPr lang="zh-CN" altLang="en-US" dirty="0">
                <a:sym typeface="+mn-ea"/>
              </a:rPr>
              <a:t>；</a:t>
            </a:r>
            <a:r>
              <a:rPr lang="en-US" altLang="zh-CN" dirty="0">
                <a:sym typeface="+mn-ea"/>
              </a:rPr>
              <a:t>(2)A</a:t>
            </a:r>
            <a:r>
              <a:rPr lang="zh-CN" altLang="en-US" dirty="0">
                <a:sym typeface="+mn-ea"/>
              </a:rPr>
              <a:t>抓</a:t>
            </a:r>
            <a:r>
              <a:rPr lang="en-US" altLang="zh-CN" dirty="0">
                <a:sym typeface="+mn-ea"/>
              </a:rPr>
              <a:t>A</a:t>
            </a:r>
            <a:r>
              <a:rPr lang="zh-CN" altLang="en-US" dirty="0">
                <a:sym typeface="+mn-ea"/>
              </a:rPr>
              <a:t>，</a:t>
            </a:r>
            <a:r>
              <a:rPr lang="en-US" altLang="zh-CN" dirty="0">
                <a:sym typeface="+mn-ea"/>
              </a:rPr>
              <a:t>B</a:t>
            </a:r>
            <a:r>
              <a:rPr lang="zh-CN" altLang="en-US" dirty="0">
                <a:sym typeface="+mn-ea"/>
              </a:rPr>
              <a:t>抓黑，跑了一只白，概率</a:t>
            </a:r>
            <a:r>
              <a:rPr lang="zh-CN" altLang="en-US" dirty="0">
                <a:sym typeface="+mn-ea"/>
              </a:rPr>
              <a:t>为</a:t>
            </a:r>
            <a:r>
              <a:rPr lang="en-US" altLang="zh-CN" dirty="0">
                <a:sym typeface="+mn-ea"/>
              </a:rPr>
              <a:t>(y/(x+y))*((y-1)/(x+y-1))*(x/(x+y-2))</a:t>
            </a:r>
            <a:r>
              <a:rPr lang="zh-CN" altLang="en-US" dirty="0">
                <a:sym typeface="+mn-ea"/>
              </a:rPr>
              <a:t>，转移至</a:t>
            </a:r>
            <a:r>
              <a:rPr lang="en-US" altLang="zh-CN" dirty="0">
                <a:sym typeface="+mn-ea"/>
              </a:rPr>
              <a:t>dp[x-1][y-2]</a:t>
            </a:r>
            <a:r>
              <a:rPr lang="zh-CN" altLang="en-US" dirty="0">
                <a:sym typeface="+mn-ea"/>
              </a:rPr>
              <a:t>。</a:t>
            </a:r>
            <a:r>
              <a:rPr lang="zh-CN" altLang="en-US" dirty="0">
                <a:sym typeface="+mn-ea"/>
              </a:rPr>
              <a:t>为什么只有这两种情况呢，因为其他情况下</a:t>
            </a:r>
            <a:r>
              <a:rPr lang="en-US" altLang="zh-CN" dirty="0">
                <a:sym typeface="+mn-ea"/>
              </a:rPr>
              <a:t>A</a:t>
            </a:r>
            <a:r>
              <a:rPr lang="zh-CN" altLang="en-US" dirty="0">
                <a:sym typeface="+mn-ea"/>
              </a:rPr>
              <a:t>一定赢不了。</a:t>
            </a:r>
            <a:endParaRPr lang="zh-CN" altLang="en-US" dirty="0">
              <a:sym typeface="+mn-ea"/>
            </a:endParaRPr>
          </a:p>
          <a:p>
            <a:pPr>
              <a:buNone/>
            </a:pPr>
            <a:endParaRPr lang="zh-CN" altLang="en-US" dirty="0">
              <a:sym typeface="+mn-ea"/>
            </a:endParaRPr>
          </a:p>
          <a:p>
            <a:pPr>
              <a:buNone/>
            </a:pPr>
            <a:r>
              <a:rPr lang="zh-CN" altLang="en-US" dirty="0">
                <a:sym typeface="+mn-ea"/>
              </a:rPr>
              <a:t>这个</a:t>
            </a:r>
            <a:r>
              <a:rPr lang="en-US" altLang="zh-CN" dirty="0">
                <a:sym typeface="+mn-ea"/>
              </a:rPr>
              <a:t>dp</a:t>
            </a:r>
            <a:r>
              <a:rPr lang="zh-CN" altLang="en-US" dirty="0">
                <a:sym typeface="+mn-ea"/>
              </a:rPr>
              <a:t>看起来是</a:t>
            </a:r>
            <a:r>
              <a:rPr lang="en-US" altLang="zh-CN" dirty="0">
                <a:sym typeface="+mn-ea"/>
              </a:rPr>
              <a:t>o(w*b*(w+b))</a:t>
            </a:r>
            <a:r>
              <a:rPr lang="zh-CN" altLang="en-US" dirty="0">
                <a:sym typeface="+mn-ea"/>
              </a:rPr>
              <a:t>的复杂度，但是不难发现</a:t>
            </a:r>
            <a:r>
              <a:rPr lang="en-US" altLang="zh-CN" dirty="0">
                <a:sym typeface="+mn-ea"/>
              </a:rPr>
              <a:t>x+y=w+b-3i</a:t>
            </a:r>
            <a:r>
              <a:rPr lang="zh-CN" altLang="en-US" dirty="0">
                <a:sym typeface="+mn-ea"/>
              </a:rPr>
              <a:t>始终成立，所以我们数组可以不开第一维，并且第</a:t>
            </a:r>
            <a:r>
              <a:rPr lang="en-US" altLang="zh-CN" dirty="0">
                <a:sym typeface="+mn-ea"/>
              </a:rPr>
              <a:t>i</a:t>
            </a:r>
            <a:r>
              <a:rPr lang="zh-CN" altLang="en-US" dirty="0">
                <a:sym typeface="+mn-ea"/>
              </a:rPr>
              <a:t>轮只需要考虑</a:t>
            </a:r>
            <a:r>
              <a:rPr lang="en-US" altLang="zh-CN" dirty="0">
                <a:sym typeface="+mn-ea"/>
              </a:rPr>
              <a:t>x+y=w+b-3i</a:t>
            </a:r>
            <a:r>
              <a:rPr lang="zh-CN" altLang="en-US" dirty="0">
                <a:sym typeface="+mn-ea"/>
              </a:rPr>
              <a:t>的情况就行了。复杂度降低到</a:t>
            </a:r>
            <a:r>
              <a:rPr lang="en-US" altLang="zh-CN" dirty="0">
                <a:sym typeface="+mn-ea"/>
              </a:rPr>
              <a:t>o((w+b)*(w+b))</a:t>
            </a:r>
            <a:r>
              <a:rPr lang="zh-CN" altLang="en-US" dirty="0">
                <a:sym typeface="+mn-ea"/>
              </a:rPr>
              <a:t>。</a:t>
            </a:r>
            <a:endParaRPr lang="zh-CN" altLang="en-US"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4</a:t>
            </a:r>
            <a:r>
              <a:rPr lang="zh-CN" altLang="en-US" sz="3600" dirty="0"/>
              <a:t>：</a:t>
            </a:r>
            <a:r>
              <a:rPr lang="en-US" altLang="zh-CN" sz="3600" dirty="0"/>
              <a:t>cf</a:t>
            </a:r>
            <a:r>
              <a:rPr lang="en-US" altLang="zh-CN" sz="3600" dirty="0">
                <a:sym typeface="+mn-ea"/>
              </a:rPr>
              <a:t>_442B_Andrey and Problem</a:t>
            </a:r>
            <a:endParaRPr lang="zh-CN" altLang="en-US"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zh-CN" dirty="0"/>
              <a:t>有</a:t>
            </a:r>
            <a:r>
              <a:rPr lang="en-US" altLang="zh-CN" dirty="0"/>
              <a:t>n</a:t>
            </a:r>
            <a:r>
              <a:rPr lang="zh-CN" altLang="en-US" dirty="0"/>
              <a:t>道题，第</a:t>
            </a:r>
            <a:r>
              <a:rPr lang="en-US" altLang="zh-CN" dirty="0"/>
              <a:t>i</a:t>
            </a:r>
            <a:r>
              <a:rPr lang="zh-CN" altLang="en-US" dirty="0"/>
              <a:t>道题有</a:t>
            </a:r>
            <a:r>
              <a:rPr lang="en-US" altLang="zh-CN" dirty="0"/>
              <a:t>p</a:t>
            </a:r>
            <a:r>
              <a:rPr lang="en-US" altLang="zh-CN" baseline="-25000" dirty="0"/>
              <a:t>i</a:t>
            </a:r>
            <a:r>
              <a:rPr lang="zh-CN" altLang="en-US" dirty="0"/>
              <a:t>的概率答对，你从中选择一些题目，求最优方案下恰好答对</a:t>
            </a:r>
            <a:r>
              <a:rPr lang="en-US" altLang="zh-CN" dirty="0"/>
              <a:t>1</a:t>
            </a:r>
            <a:r>
              <a:rPr lang="zh-CN" altLang="en-US" dirty="0"/>
              <a:t>道题的概率是多少。</a:t>
            </a:r>
            <a:endParaRPr lang="zh-CN" altLang="en-US" dirty="0"/>
          </a:p>
          <a:p>
            <a:pPr>
              <a:buNone/>
            </a:pPr>
            <a:r>
              <a:rPr lang="zh-CN" altLang="en-US" dirty="0"/>
              <a:t>数据范围：</a:t>
            </a:r>
            <a:endParaRPr lang="zh-CN" altLang="en-US" dirty="0"/>
          </a:p>
          <a:p>
            <a:pPr>
              <a:buNone/>
            </a:pPr>
            <a:r>
              <a:rPr lang="en-US" altLang="zh-CN" dirty="0"/>
              <a:t>	1&lt;=n&lt;=100</a:t>
            </a:r>
            <a:r>
              <a:rPr lang="zh-CN" altLang="en-US" dirty="0"/>
              <a:t>。</a:t>
            </a:r>
            <a:r>
              <a:rPr lang="en-US" altLang="zh-CN" dirty="0"/>
              <a:t>0&lt;=p</a:t>
            </a:r>
            <a:r>
              <a:rPr lang="en-US" altLang="zh-CN" baseline="-25000" dirty="0"/>
              <a:t>i</a:t>
            </a:r>
            <a:r>
              <a:rPr lang="en-US" altLang="zh-CN" dirty="0"/>
              <a:t>&lt;=1</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370776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2</a:t>
                      </a:r>
                      <a:endParaRPr lang="en-US" altLang="zh-CN"/>
                    </a:p>
                    <a:p>
                      <a:pPr>
                        <a:buNone/>
                      </a:pPr>
                      <a:r>
                        <a:rPr lang="en-US" altLang="zh-CN"/>
                        <a:t>0.1 0.2</a:t>
                      </a:r>
                      <a:endParaRPr lang="en-US" altLang="zh-CN"/>
                    </a:p>
                  </a:txBody>
                  <a:tcPr/>
                </a:tc>
                <a:tc>
                  <a:txBody>
                    <a:bodyPr/>
                    <a:p>
                      <a:pPr>
                        <a:buNone/>
                      </a:pPr>
                      <a:r>
                        <a:rPr lang="en-US" altLang="zh-CN"/>
                        <a:t>0.260000000000</a:t>
                      </a:r>
                      <a:endParaRPr lang="en-US" altLang="zh-CN"/>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4</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ym typeface="+mn-ea"/>
              </a:rPr>
              <a:t>先考虑</a:t>
            </a:r>
            <a:r>
              <a:rPr lang="zh-CN" dirty="0">
                <a:sym typeface="+mn-ea"/>
              </a:rPr>
              <a:t>如何计算某个方案下恰好答对</a:t>
            </a:r>
            <a:r>
              <a:rPr lang="en-US" altLang="zh-CN" dirty="0">
                <a:sym typeface="+mn-ea"/>
              </a:rPr>
              <a:t>1</a:t>
            </a:r>
            <a:r>
              <a:rPr lang="zh-CN" altLang="en-US" dirty="0">
                <a:sym typeface="+mn-ea"/>
              </a:rPr>
              <a:t>道题的概率。假设我们选了</a:t>
            </a:r>
            <a:r>
              <a:rPr lang="en-US" altLang="zh-CN" dirty="0">
                <a:sym typeface="+mn-ea"/>
              </a:rPr>
              <a:t>a[1],a[2],...,a[m]</a:t>
            </a:r>
            <a:r>
              <a:rPr lang="zh-CN" altLang="en-US" dirty="0">
                <a:sym typeface="+mn-ea"/>
              </a:rPr>
              <a:t>这</a:t>
            </a:r>
            <a:r>
              <a:rPr lang="en-US" altLang="zh-CN" dirty="0">
                <a:sym typeface="+mn-ea"/>
              </a:rPr>
              <a:t>m</a:t>
            </a:r>
            <a:r>
              <a:rPr lang="zh-CN" altLang="en-US" dirty="0">
                <a:sym typeface="+mn-ea"/>
              </a:rPr>
              <a:t>道题，那么恰好对一道题的概率等于</a:t>
            </a:r>
            <a:r>
              <a:rPr lang="en-US" altLang="zh-CN" dirty="0">
                <a:sym typeface="+mn-ea"/>
              </a:rPr>
              <a:t>∑p</a:t>
            </a:r>
            <a:r>
              <a:rPr lang="en-US" altLang="zh-CN" baseline="-25000" dirty="0">
                <a:sym typeface="+mn-ea"/>
              </a:rPr>
              <a:t>a[i]</a:t>
            </a:r>
            <a:r>
              <a:rPr lang="en-US" altLang="zh-CN" dirty="0">
                <a:sym typeface="+mn-ea"/>
              </a:rPr>
              <a:t>*</a:t>
            </a:r>
            <a:r>
              <a:rPr lang="en-US" altLang="zh-CN" dirty="0">
                <a:sym typeface="+mn-ea"/>
              </a:rPr>
              <a:t>∏(1-p</a:t>
            </a:r>
            <a:r>
              <a:rPr lang="en-US" altLang="zh-CN" baseline="-25000" dirty="0">
                <a:sym typeface="+mn-ea"/>
              </a:rPr>
              <a:t>a[j]</a:t>
            </a:r>
            <a:r>
              <a:rPr lang="en-US" altLang="zh-CN" dirty="0">
                <a:sym typeface="+mn-ea"/>
              </a:rPr>
              <a:t>)</a:t>
            </a:r>
            <a:r>
              <a:rPr lang="zh-CN" altLang="en-US" dirty="0">
                <a:sym typeface="+mn-ea"/>
              </a:rPr>
              <a:t>，其中</a:t>
            </a:r>
            <a:r>
              <a:rPr lang="en-US" altLang="zh-CN" dirty="0">
                <a:sym typeface="+mn-ea"/>
              </a:rPr>
              <a:t>1&lt;=i&lt;=m,1&lt;=j&lt;=m</a:t>
            </a:r>
            <a:r>
              <a:rPr lang="zh-CN" altLang="en-US" dirty="0">
                <a:sym typeface="+mn-ea"/>
              </a:rPr>
              <a:t>且</a:t>
            </a:r>
            <a:r>
              <a:rPr lang="en-US" altLang="zh-CN" dirty="0">
                <a:sym typeface="+mn-ea"/>
              </a:rPr>
              <a:t>j≠i</a:t>
            </a:r>
            <a:r>
              <a:rPr lang="zh-CN" altLang="en-US" dirty="0">
                <a:sym typeface="+mn-ea"/>
              </a:rPr>
              <a:t>。整理后等于</a:t>
            </a:r>
            <a:r>
              <a:rPr lang="en-US" altLang="zh-CN" dirty="0">
                <a:sym typeface="+mn-ea"/>
              </a:rPr>
              <a:t>∏(1-p</a:t>
            </a:r>
            <a:r>
              <a:rPr lang="en-US" altLang="zh-CN" baseline="-25000" dirty="0">
                <a:sym typeface="+mn-ea"/>
              </a:rPr>
              <a:t>a[i]</a:t>
            </a:r>
            <a:r>
              <a:rPr lang="en-US" altLang="zh-CN" dirty="0">
                <a:sym typeface="+mn-ea"/>
              </a:rPr>
              <a:t>)*∑(p</a:t>
            </a:r>
            <a:r>
              <a:rPr lang="en-US" altLang="zh-CN" baseline="-25000" dirty="0">
                <a:sym typeface="+mn-ea"/>
              </a:rPr>
              <a:t>a[i]</a:t>
            </a:r>
            <a:r>
              <a:rPr lang="en-US" altLang="zh-CN" dirty="0">
                <a:sym typeface="+mn-ea"/>
              </a:rPr>
              <a:t>/(1-p</a:t>
            </a:r>
            <a:r>
              <a:rPr lang="en-US" altLang="zh-CN" baseline="-25000" dirty="0">
                <a:sym typeface="+mn-ea"/>
              </a:rPr>
              <a:t>a[i]</a:t>
            </a:r>
            <a:r>
              <a:rPr lang="en-US" altLang="zh-CN" dirty="0">
                <a:sym typeface="+mn-ea"/>
              </a:rPr>
              <a:t>))</a:t>
            </a:r>
            <a:r>
              <a:rPr lang="zh-CN" altLang="en-US" dirty="0">
                <a:sym typeface="+mn-ea"/>
              </a:rPr>
              <a:t>，其中两个</a:t>
            </a:r>
            <a:r>
              <a:rPr lang="en-US" altLang="zh-CN" dirty="0">
                <a:sym typeface="+mn-ea"/>
              </a:rPr>
              <a:t>i</a:t>
            </a:r>
            <a:r>
              <a:rPr lang="zh-CN" altLang="en-US" dirty="0">
                <a:sym typeface="+mn-ea"/>
              </a:rPr>
              <a:t>都是</a:t>
            </a:r>
            <a:r>
              <a:rPr lang="en-US" altLang="zh-CN" dirty="0">
                <a:sym typeface="+mn-ea"/>
              </a:rPr>
              <a:t>1&lt;=i&lt;=m</a:t>
            </a:r>
            <a:r>
              <a:rPr lang="zh-CN" altLang="en-US" dirty="0">
                <a:sym typeface="+mn-ea"/>
              </a:rPr>
              <a:t>。</a:t>
            </a:r>
            <a:endParaRPr lang="zh-CN" altLang="en-US" dirty="0">
              <a:sym typeface="+mn-ea"/>
            </a:endParaRPr>
          </a:p>
          <a:p>
            <a:pPr>
              <a:buNone/>
            </a:pPr>
            <a:endParaRPr lang="zh-CN" altLang="en-US" dirty="0">
              <a:sym typeface="+mn-ea"/>
            </a:endParaRPr>
          </a:p>
          <a:p>
            <a:pPr>
              <a:buNone/>
            </a:pPr>
            <a:r>
              <a:rPr lang="zh-CN" altLang="en-US" dirty="0">
                <a:sym typeface="+mn-ea"/>
              </a:rPr>
              <a:t>假定所有的</a:t>
            </a:r>
            <a:r>
              <a:rPr lang="en-US" altLang="zh-CN" dirty="0">
                <a:sym typeface="+mn-ea"/>
              </a:rPr>
              <a:t>p</a:t>
            </a:r>
            <a:r>
              <a:rPr lang="en-US" altLang="zh-CN" baseline="-25000" dirty="0">
                <a:sym typeface="+mn-ea"/>
              </a:rPr>
              <a:t>i</a:t>
            </a:r>
            <a:r>
              <a:rPr lang="en-US" altLang="zh-CN" dirty="0">
                <a:sym typeface="+mn-ea"/>
              </a:rPr>
              <a:t>&lt;1</a:t>
            </a:r>
            <a:r>
              <a:rPr lang="zh-CN" altLang="en-US" dirty="0">
                <a:sym typeface="+mn-ea"/>
              </a:rPr>
              <a:t>，否则选一道</a:t>
            </a:r>
            <a:r>
              <a:rPr lang="en-US" altLang="zh-CN" dirty="0">
                <a:sym typeface="+mn-ea"/>
              </a:rPr>
              <a:t>p</a:t>
            </a:r>
            <a:r>
              <a:rPr lang="en-US" altLang="zh-CN" baseline="-25000" dirty="0">
                <a:sym typeface="+mn-ea"/>
              </a:rPr>
              <a:t>i</a:t>
            </a:r>
            <a:r>
              <a:rPr lang="en-US" altLang="zh-CN" dirty="0">
                <a:sym typeface="+mn-ea"/>
              </a:rPr>
              <a:t>=1</a:t>
            </a:r>
            <a:r>
              <a:rPr lang="zh-CN" altLang="en-US" dirty="0">
                <a:sym typeface="+mn-ea"/>
              </a:rPr>
              <a:t>的题即可。设</a:t>
            </a:r>
            <a:r>
              <a:rPr lang="en-US" dirty="0">
                <a:sym typeface="+mn-ea"/>
              </a:rPr>
              <a:t>P=</a:t>
            </a:r>
            <a:r>
              <a:rPr lang="en-US" altLang="zh-CN" dirty="0">
                <a:sym typeface="+mn-ea"/>
              </a:rPr>
              <a:t>∏(1-p</a:t>
            </a:r>
            <a:r>
              <a:rPr lang="en-US" altLang="zh-CN" baseline="-25000" dirty="0">
                <a:sym typeface="+mn-ea"/>
              </a:rPr>
              <a:t>a[i]</a:t>
            </a:r>
            <a:r>
              <a:rPr lang="en-US" altLang="zh-CN" dirty="0">
                <a:sym typeface="+mn-ea"/>
              </a:rPr>
              <a:t>)</a:t>
            </a:r>
            <a:r>
              <a:rPr lang="zh-CN" altLang="en-US" dirty="0">
                <a:sym typeface="+mn-ea"/>
              </a:rPr>
              <a:t>，</a:t>
            </a:r>
            <a:r>
              <a:rPr lang="en-US" altLang="zh-CN" dirty="0">
                <a:sym typeface="+mn-ea"/>
              </a:rPr>
              <a:t>S=∑(p</a:t>
            </a:r>
            <a:r>
              <a:rPr lang="en-US" altLang="zh-CN" baseline="-25000" dirty="0">
                <a:sym typeface="+mn-ea"/>
              </a:rPr>
              <a:t>a[i]</a:t>
            </a:r>
            <a:r>
              <a:rPr lang="en-US" altLang="zh-CN" dirty="0">
                <a:sym typeface="+mn-ea"/>
              </a:rPr>
              <a:t>/(1-p</a:t>
            </a:r>
            <a:r>
              <a:rPr lang="en-US" altLang="zh-CN" baseline="-25000" dirty="0">
                <a:sym typeface="+mn-ea"/>
              </a:rPr>
              <a:t>a[i]</a:t>
            </a:r>
            <a:r>
              <a:rPr lang="en-US" altLang="zh-CN" dirty="0">
                <a:sym typeface="+mn-ea"/>
              </a:rPr>
              <a:t>))</a:t>
            </a:r>
            <a:r>
              <a:rPr lang="zh-CN" altLang="en-US" dirty="0">
                <a:sym typeface="+mn-ea"/>
              </a:rPr>
              <a:t>，考虑第</a:t>
            </a:r>
            <a:r>
              <a:rPr lang="en-US" altLang="zh-CN" dirty="0">
                <a:sym typeface="+mn-ea"/>
              </a:rPr>
              <a:t>m+1</a:t>
            </a:r>
            <a:r>
              <a:rPr lang="zh-CN" altLang="en-US" dirty="0">
                <a:sym typeface="+mn-ea"/>
              </a:rPr>
              <a:t>道题选择</a:t>
            </a:r>
            <a:r>
              <a:rPr lang="en-US" altLang="zh-CN" dirty="0">
                <a:sym typeface="+mn-ea"/>
              </a:rPr>
              <a:t>x</a:t>
            </a:r>
            <a:r>
              <a:rPr lang="zh-CN" altLang="en-US" dirty="0">
                <a:sym typeface="+mn-ea"/>
              </a:rPr>
              <a:t>，那么恰好对一道题的概率的变化量</a:t>
            </a:r>
            <a:r>
              <a:rPr lang="en-US" altLang="zh-CN" dirty="0">
                <a:sym typeface="+mn-ea"/>
              </a:rPr>
              <a:t>δ=P*(1-p</a:t>
            </a:r>
            <a:r>
              <a:rPr lang="en-US" altLang="zh-CN" baseline="-25000" dirty="0">
                <a:sym typeface="+mn-ea"/>
              </a:rPr>
              <a:t>x</a:t>
            </a:r>
            <a:r>
              <a:rPr lang="en-US" altLang="zh-CN" dirty="0">
                <a:sym typeface="+mn-ea"/>
              </a:rPr>
              <a:t>)*(S+p</a:t>
            </a:r>
            <a:r>
              <a:rPr lang="en-US" altLang="zh-CN" baseline="-25000" dirty="0">
                <a:sym typeface="+mn-ea"/>
              </a:rPr>
              <a:t>x</a:t>
            </a:r>
            <a:r>
              <a:rPr lang="en-US" altLang="zh-CN" dirty="0">
                <a:sym typeface="+mn-ea"/>
              </a:rPr>
              <a:t>/(1-p</a:t>
            </a:r>
            <a:r>
              <a:rPr lang="en-US" altLang="zh-CN" baseline="-25000" dirty="0">
                <a:sym typeface="+mn-ea"/>
              </a:rPr>
              <a:t>x</a:t>
            </a:r>
            <a:r>
              <a:rPr lang="en-US" altLang="zh-CN" dirty="0">
                <a:sym typeface="+mn-ea"/>
              </a:rPr>
              <a:t>))-PS=PS+Pp</a:t>
            </a:r>
            <a:r>
              <a:rPr lang="en-US" altLang="zh-CN" baseline="-25000" dirty="0">
                <a:sym typeface="+mn-ea"/>
              </a:rPr>
              <a:t>x</a:t>
            </a:r>
            <a:r>
              <a:rPr lang="en-US" altLang="zh-CN" dirty="0">
                <a:sym typeface="+mn-ea"/>
              </a:rPr>
              <a:t>/(1-p</a:t>
            </a:r>
            <a:r>
              <a:rPr lang="en-US" altLang="zh-CN" baseline="-25000" dirty="0">
                <a:sym typeface="+mn-ea"/>
              </a:rPr>
              <a:t>x</a:t>
            </a:r>
            <a:r>
              <a:rPr lang="en-US" altLang="zh-CN" dirty="0">
                <a:sym typeface="+mn-ea"/>
              </a:rPr>
              <a:t>)-PSp</a:t>
            </a:r>
            <a:r>
              <a:rPr lang="en-US" altLang="zh-CN" baseline="-25000" dirty="0">
                <a:sym typeface="+mn-ea"/>
              </a:rPr>
              <a:t>x</a:t>
            </a:r>
            <a:r>
              <a:rPr lang="en-US" altLang="zh-CN" dirty="0">
                <a:sym typeface="+mn-ea"/>
              </a:rPr>
              <a:t>-Pp</a:t>
            </a:r>
            <a:r>
              <a:rPr lang="en-US" altLang="zh-CN" baseline="-25000" dirty="0">
                <a:sym typeface="+mn-ea"/>
              </a:rPr>
              <a:t>x</a:t>
            </a:r>
            <a:r>
              <a:rPr lang="en-US" altLang="zh-CN" baseline="30000" dirty="0">
                <a:sym typeface="+mn-ea"/>
              </a:rPr>
              <a:t>2</a:t>
            </a:r>
            <a:r>
              <a:rPr lang="en-US" altLang="zh-CN" dirty="0">
                <a:sym typeface="+mn-ea"/>
              </a:rPr>
              <a:t>/(1-p</a:t>
            </a:r>
            <a:r>
              <a:rPr lang="en-US" altLang="zh-CN" baseline="-25000" dirty="0">
                <a:sym typeface="+mn-ea"/>
              </a:rPr>
              <a:t>x</a:t>
            </a:r>
            <a:r>
              <a:rPr lang="en-US" altLang="zh-CN" dirty="0">
                <a:sym typeface="+mn-ea"/>
              </a:rPr>
              <a:t>)-PS=</a:t>
            </a:r>
            <a:r>
              <a:rPr lang="en-US" altLang="zh-CN" dirty="0">
                <a:solidFill>
                  <a:srgbClr val="FF0000"/>
                </a:solidFill>
                <a:sym typeface="+mn-ea"/>
              </a:rPr>
              <a:t>Pp</a:t>
            </a:r>
            <a:r>
              <a:rPr lang="en-US" altLang="zh-CN" baseline="-25000" dirty="0">
                <a:solidFill>
                  <a:srgbClr val="FF0000"/>
                </a:solidFill>
                <a:sym typeface="+mn-ea"/>
              </a:rPr>
              <a:t>x</a:t>
            </a:r>
            <a:r>
              <a:rPr lang="en-US" altLang="zh-CN" dirty="0">
                <a:sym typeface="+mn-ea"/>
              </a:rPr>
              <a:t>/(1-p</a:t>
            </a:r>
            <a:r>
              <a:rPr lang="en-US" altLang="zh-CN" baseline="-25000" dirty="0">
                <a:sym typeface="+mn-ea"/>
              </a:rPr>
              <a:t>x</a:t>
            </a:r>
            <a:r>
              <a:rPr lang="en-US" altLang="zh-CN" dirty="0">
                <a:sym typeface="+mn-ea"/>
              </a:rPr>
              <a:t>)-</a:t>
            </a:r>
            <a:r>
              <a:rPr lang="en-US" altLang="zh-CN" dirty="0">
                <a:solidFill>
                  <a:srgbClr val="FF0000"/>
                </a:solidFill>
                <a:sym typeface="+mn-ea"/>
              </a:rPr>
              <a:t>P</a:t>
            </a:r>
            <a:r>
              <a:rPr lang="en-US" altLang="zh-CN" dirty="0">
                <a:sym typeface="+mn-ea"/>
              </a:rPr>
              <a:t>S</a:t>
            </a:r>
            <a:r>
              <a:rPr lang="en-US" altLang="zh-CN" dirty="0">
                <a:solidFill>
                  <a:srgbClr val="FF0000"/>
                </a:solidFill>
                <a:sym typeface="+mn-ea"/>
              </a:rPr>
              <a:t>p</a:t>
            </a:r>
            <a:r>
              <a:rPr lang="en-US" altLang="zh-CN" baseline="-25000" dirty="0">
                <a:solidFill>
                  <a:srgbClr val="FF0000"/>
                </a:solidFill>
                <a:sym typeface="+mn-ea"/>
              </a:rPr>
              <a:t>x</a:t>
            </a:r>
            <a:r>
              <a:rPr lang="en-US" altLang="zh-CN" dirty="0">
                <a:sym typeface="+mn-ea"/>
              </a:rPr>
              <a:t>-</a:t>
            </a:r>
            <a:r>
              <a:rPr lang="en-US" altLang="zh-CN" dirty="0">
                <a:solidFill>
                  <a:srgbClr val="FF0000"/>
                </a:solidFill>
                <a:sym typeface="+mn-ea"/>
              </a:rPr>
              <a:t>Pp</a:t>
            </a:r>
            <a:r>
              <a:rPr lang="en-US" altLang="zh-CN" baseline="-25000" dirty="0">
                <a:solidFill>
                  <a:srgbClr val="FF0000"/>
                </a:solidFill>
                <a:sym typeface="+mn-ea"/>
              </a:rPr>
              <a:t>x</a:t>
            </a:r>
            <a:r>
              <a:rPr lang="en-US" altLang="zh-CN" baseline="30000" dirty="0">
                <a:sym typeface="+mn-ea"/>
              </a:rPr>
              <a:t>2</a:t>
            </a:r>
            <a:r>
              <a:rPr lang="en-US" altLang="zh-CN" dirty="0">
                <a:sym typeface="+mn-ea"/>
              </a:rPr>
              <a:t>/(1-p</a:t>
            </a:r>
            <a:r>
              <a:rPr lang="en-US" altLang="zh-CN" baseline="-25000" dirty="0">
                <a:sym typeface="+mn-ea"/>
              </a:rPr>
              <a:t>x</a:t>
            </a:r>
            <a:r>
              <a:rPr lang="en-US" altLang="zh-CN" dirty="0">
                <a:sym typeface="+mn-ea"/>
              </a:rPr>
              <a:t>)=Pp</a:t>
            </a:r>
            <a:r>
              <a:rPr lang="en-US" altLang="zh-CN" baseline="-25000" dirty="0">
                <a:sym typeface="+mn-ea"/>
              </a:rPr>
              <a:t>x</a:t>
            </a:r>
            <a:r>
              <a:rPr lang="en-US" altLang="zh-CN" dirty="0">
                <a:sym typeface="+mn-ea"/>
              </a:rPr>
              <a:t>*</a:t>
            </a:r>
            <a:endParaRPr lang="en-US" altLang="zh-CN" dirty="0">
              <a:sym typeface="+mn-ea"/>
            </a:endParaRPr>
          </a:p>
          <a:p>
            <a:pPr>
              <a:buNone/>
            </a:pPr>
            <a:r>
              <a:rPr lang="en-US" altLang="zh-CN" dirty="0">
                <a:sym typeface="+mn-ea"/>
              </a:rPr>
              <a:t>(</a:t>
            </a:r>
            <a:r>
              <a:rPr lang="en-US" altLang="zh-CN" dirty="0">
                <a:solidFill>
                  <a:srgbClr val="00B0F0"/>
                </a:solidFill>
                <a:sym typeface="+mn-ea"/>
              </a:rPr>
              <a:t>1/(1-p</a:t>
            </a:r>
            <a:r>
              <a:rPr lang="en-US" altLang="zh-CN" baseline="-25000" dirty="0">
                <a:solidFill>
                  <a:srgbClr val="00B0F0"/>
                </a:solidFill>
                <a:sym typeface="+mn-ea"/>
              </a:rPr>
              <a:t>x</a:t>
            </a:r>
            <a:r>
              <a:rPr lang="en-US" altLang="zh-CN" dirty="0">
                <a:solidFill>
                  <a:srgbClr val="00B0F0"/>
                </a:solidFill>
                <a:sym typeface="+mn-ea"/>
              </a:rPr>
              <a:t>)</a:t>
            </a:r>
            <a:r>
              <a:rPr lang="en-US" altLang="zh-CN" dirty="0">
                <a:sym typeface="+mn-ea"/>
              </a:rPr>
              <a:t>-S</a:t>
            </a:r>
            <a:r>
              <a:rPr lang="en-US" altLang="zh-CN" dirty="0">
                <a:solidFill>
                  <a:srgbClr val="00B0F0"/>
                </a:solidFill>
                <a:sym typeface="+mn-ea"/>
              </a:rPr>
              <a:t>-p</a:t>
            </a:r>
            <a:r>
              <a:rPr lang="en-US" altLang="zh-CN" baseline="-25000" dirty="0">
                <a:solidFill>
                  <a:srgbClr val="00B0F0"/>
                </a:solidFill>
                <a:sym typeface="+mn-ea"/>
              </a:rPr>
              <a:t>x</a:t>
            </a:r>
            <a:r>
              <a:rPr lang="en-US" altLang="zh-CN" dirty="0">
                <a:solidFill>
                  <a:srgbClr val="00B0F0"/>
                </a:solidFill>
                <a:sym typeface="+mn-ea"/>
              </a:rPr>
              <a:t>/(1-p</a:t>
            </a:r>
            <a:r>
              <a:rPr lang="en-US" altLang="zh-CN" baseline="-25000" dirty="0">
                <a:solidFill>
                  <a:srgbClr val="00B0F0"/>
                </a:solidFill>
                <a:sym typeface="+mn-ea"/>
              </a:rPr>
              <a:t>x</a:t>
            </a:r>
            <a:r>
              <a:rPr lang="en-US" altLang="zh-CN" dirty="0">
                <a:solidFill>
                  <a:srgbClr val="00B0F0"/>
                </a:solidFill>
                <a:sym typeface="+mn-ea"/>
              </a:rPr>
              <a:t>)</a:t>
            </a:r>
            <a:r>
              <a:rPr lang="en-US" altLang="zh-CN" dirty="0">
                <a:sym typeface="+mn-ea"/>
              </a:rPr>
              <a:t>)=Pp</a:t>
            </a:r>
            <a:r>
              <a:rPr lang="en-US" altLang="zh-CN" baseline="-25000" dirty="0">
                <a:sym typeface="+mn-ea"/>
              </a:rPr>
              <a:t>x</a:t>
            </a:r>
            <a:r>
              <a:rPr lang="en-US" altLang="zh-CN" dirty="0">
                <a:sym typeface="+mn-ea"/>
              </a:rPr>
              <a:t>*(1-S)</a:t>
            </a:r>
            <a:r>
              <a:rPr lang="zh-CN" altLang="en-US" dirty="0">
                <a:sym typeface="+mn-ea"/>
              </a:rPr>
              <a:t>。也就是说，</a:t>
            </a:r>
            <a:r>
              <a:rPr lang="en-US" altLang="zh-CN" dirty="0">
                <a:sym typeface="+mn-ea"/>
              </a:rPr>
              <a:t>δ</a:t>
            </a:r>
            <a:r>
              <a:rPr lang="zh-CN" altLang="en-US" dirty="0">
                <a:sym typeface="+mn-ea"/>
              </a:rPr>
              <a:t>的符号其实与</a:t>
            </a:r>
            <a:r>
              <a:rPr lang="en-US" altLang="zh-CN" dirty="0">
                <a:sym typeface="+mn-ea"/>
              </a:rPr>
              <a:t>p</a:t>
            </a:r>
            <a:r>
              <a:rPr lang="en-US" altLang="zh-CN" baseline="-25000" dirty="0">
                <a:sym typeface="+mn-ea"/>
              </a:rPr>
              <a:t>x</a:t>
            </a:r>
            <a:r>
              <a:rPr lang="zh-CN" altLang="en-US" dirty="0">
                <a:sym typeface="+mn-ea"/>
              </a:rPr>
              <a:t>的大小无关，只和</a:t>
            </a:r>
            <a:r>
              <a:rPr lang="en-US" altLang="zh-CN" dirty="0">
                <a:sym typeface="+mn-ea"/>
              </a:rPr>
              <a:t>1-S</a:t>
            </a:r>
            <a:r>
              <a:rPr lang="zh-CN" altLang="en-US" dirty="0">
                <a:sym typeface="+mn-ea"/>
              </a:rPr>
              <a:t>的符号有关。当</a:t>
            </a:r>
            <a:r>
              <a:rPr lang="en-US" altLang="zh-CN" dirty="0">
                <a:sym typeface="+mn-ea"/>
              </a:rPr>
              <a:t>S&lt;1</a:t>
            </a:r>
            <a:r>
              <a:rPr lang="zh-CN" altLang="en-US" dirty="0">
                <a:sym typeface="+mn-ea"/>
              </a:rPr>
              <a:t>时，我们比较第</a:t>
            </a:r>
            <a:r>
              <a:rPr lang="en-US" altLang="zh-CN" dirty="0">
                <a:sym typeface="+mn-ea"/>
              </a:rPr>
              <a:t>m</a:t>
            </a:r>
            <a:r>
              <a:rPr lang="zh-CN" altLang="en-US" dirty="0">
                <a:sym typeface="+mn-ea"/>
              </a:rPr>
              <a:t>道题选</a:t>
            </a:r>
            <a:r>
              <a:rPr lang="en-US" altLang="zh-CN" dirty="0">
                <a:sym typeface="+mn-ea"/>
              </a:rPr>
              <a:t>x</a:t>
            </a:r>
            <a:r>
              <a:rPr lang="zh-CN" altLang="en-US" dirty="0">
                <a:sym typeface="+mn-ea"/>
              </a:rPr>
              <a:t>还是选</a:t>
            </a:r>
            <a:r>
              <a:rPr lang="en-US" altLang="zh-CN" dirty="0">
                <a:sym typeface="+mn-ea"/>
              </a:rPr>
              <a:t>y</a:t>
            </a:r>
            <a:r>
              <a:rPr lang="zh-CN" altLang="en-US" dirty="0">
                <a:sym typeface="+mn-ea"/>
              </a:rPr>
              <a:t>，</a:t>
            </a:r>
            <a:r>
              <a:rPr lang="en-US" altLang="zh-CN" dirty="0">
                <a:sym typeface="+mn-ea"/>
              </a:rPr>
              <a:t>P*(1-p</a:t>
            </a:r>
            <a:r>
              <a:rPr lang="en-US" altLang="zh-CN" baseline="-25000" dirty="0">
                <a:sym typeface="+mn-ea"/>
              </a:rPr>
              <a:t>x</a:t>
            </a:r>
            <a:r>
              <a:rPr lang="en-US" altLang="zh-CN" dirty="0">
                <a:sym typeface="+mn-ea"/>
              </a:rPr>
              <a:t>)*(S+p</a:t>
            </a:r>
            <a:r>
              <a:rPr lang="en-US" altLang="zh-CN" baseline="-25000" dirty="0">
                <a:sym typeface="+mn-ea"/>
              </a:rPr>
              <a:t>x</a:t>
            </a:r>
            <a:r>
              <a:rPr lang="en-US" altLang="zh-CN" dirty="0">
                <a:sym typeface="+mn-ea"/>
              </a:rPr>
              <a:t>/(1-p</a:t>
            </a:r>
            <a:r>
              <a:rPr lang="en-US" altLang="zh-CN" baseline="-25000" dirty="0">
                <a:sym typeface="+mn-ea"/>
              </a:rPr>
              <a:t>x</a:t>
            </a:r>
            <a:r>
              <a:rPr lang="en-US" altLang="zh-CN" dirty="0">
                <a:sym typeface="+mn-ea"/>
              </a:rPr>
              <a:t>))-P*(1-p</a:t>
            </a:r>
            <a:r>
              <a:rPr lang="en-US" altLang="zh-CN" baseline="-25000" dirty="0">
                <a:sym typeface="+mn-ea"/>
              </a:rPr>
              <a:t>y</a:t>
            </a:r>
            <a:r>
              <a:rPr lang="en-US" altLang="zh-CN" dirty="0">
                <a:sym typeface="+mn-ea"/>
              </a:rPr>
              <a:t>)*(S+p</a:t>
            </a:r>
            <a:r>
              <a:rPr lang="en-US" altLang="zh-CN" baseline="-25000" dirty="0">
                <a:sym typeface="+mn-ea"/>
              </a:rPr>
              <a:t>y</a:t>
            </a:r>
            <a:r>
              <a:rPr lang="en-US" altLang="zh-CN" dirty="0">
                <a:sym typeface="+mn-ea"/>
              </a:rPr>
              <a:t>/(1-p</a:t>
            </a:r>
            <a:r>
              <a:rPr lang="en-US" altLang="zh-CN" baseline="-25000" dirty="0">
                <a:sym typeface="+mn-ea"/>
              </a:rPr>
              <a:t>y</a:t>
            </a:r>
            <a:r>
              <a:rPr lang="en-US" altLang="zh-CN" dirty="0">
                <a:sym typeface="+mn-ea"/>
              </a:rPr>
              <a:t>))=P*[(1-p</a:t>
            </a:r>
            <a:r>
              <a:rPr lang="en-US" altLang="zh-CN" baseline="-25000" dirty="0">
                <a:sym typeface="+mn-ea"/>
              </a:rPr>
              <a:t>x</a:t>
            </a:r>
            <a:r>
              <a:rPr lang="en-US" altLang="zh-CN" dirty="0">
                <a:sym typeface="+mn-ea"/>
              </a:rPr>
              <a:t>)*(S+p</a:t>
            </a:r>
            <a:r>
              <a:rPr lang="en-US" altLang="zh-CN" baseline="-25000" dirty="0">
                <a:sym typeface="+mn-ea"/>
              </a:rPr>
              <a:t>x</a:t>
            </a:r>
            <a:r>
              <a:rPr lang="en-US" altLang="zh-CN" dirty="0">
                <a:sym typeface="+mn-ea"/>
              </a:rPr>
              <a:t>/(1-p</a:t>
            </a:r>
            <a:r>
              <a:rPr lang="en-US" altLang="zh-CN" baseline="-25000" dirty="0">
                <a:sym typeface="+mn-ea"/>
              </a:rPr>
              <a:t>x</a:t>
            </a:r>
            <a:r>
              <a:rPr lang="en-US" altLang="zh-CN" dirty="0">
                <a:sym typeface="+mn-ea"/>
              </a:rPr>
              <a:t>))-(1-p</a:t>
            </a:r>
            <a:r>
              <a:rPr lang="en-US" altLang="zh-CN" baseline="-25000" dirty="0">
                <a:sym typeface="+mn-ea"/>
              </a:rPr>
              <a:t>y</a:t>
            </a:r>
            <a:r>
              <a:rPr lang="en-US" altLang="zh-CN" dirty="0">
                <a:sym typeface="+mn-ea"/>
              </a:rPr>
              <a:t>)*(S+p</a:t>
            </a:r>
            <a:r>
              <a:rPr lang="en-US" altLang="zh-CN" baseline="-25000" dirty="0">
                <a:sym typeface="+mn-ea"/>
              </a:rPr>
              <a:t>y</a:t>
            </a:r>
            <a:r>
              <a:rPr lang="en-US" altLang="zh-CN" dirty="0">
                <a:sym typeface="+mn-ea"/>
              </a:rPr>
              <a:t>/(1-p</a:t>
            </a:r>
            <a:r>
              <a:rPr lang="en-US" altLang="zh-CN" baseline="-25000" dirty="0">
                <a:sym typeface="+mn-ea"/>
              </a:rPr>
              <a:t>y</a:t>
            </a:r>
            <a:r>
              <a:rPr lang="en-US" altLang="zh-CN" dirty="0">
                <a:sym typeface="+mn-ea"/>
              </a:rPr>
              <a:t>))]</a:t>
            </a:r>
            <a:endParaRPr lang="en-US" altLang="zh-CN" dirty="0">
              <a:sym typeface="+mn-ea"/>
            </a:endParaRPr>
          </a:p>
          <a:p>
            <a:pPr>
              <a:buNone/>
            </a:pPr>
            <a:r>
              <a:rPr lang="en-US" altLang="zh-CN" dirty="0">
                <a:sym typeface="+mn-ea"/>
              </a:rPr>
              <a:t>=P*[S*((1-p</a:t>
            </a:r>
            <a:r>
              <a:rPr lang="en-US" altLang="zh-CN" baseline="-25000" dirty="0">
                <a:sym typeface="+mn-ea"/>
              </a:rPr>
              <a:t>x</a:t>
            </a:r>
            <a:r>
              <a:rPr lang="en-US" altLang="zh-CN" dirty="0">
                <a:sym typeface="+mn-ea"/>
              </a:rPr>
              <a:t>)-(1-p</a:t>
            </a:r>
            <a:r>
              <a:rPr lang="en-US" altLang="zh-CN" baseline="-25000" dirty="0">
                <a:sym typeface="+mn-ea"/>
              </a:rPr>
              <a:t>y</a:t>
            </a:r>
            <a:r>
              <a:rPr lang="en-US" altLang="zh-CN" dirty="0">
                <a:sym typeface="+mn-ea"/>
              </a:rPr>
              <a:t>))+p</a:t>
            </a:r>
            <a:r>
              <a:rPr lang="en-US" altLang="zh-CN" baseline="-25000" dirty="0">
                <a:sym typeface="+mn-ea"/>
              </a:rPr>
              <a:t>x</a:t>
            </a:r>
            <a:r>
              <a:rPr lang="en-US" altLang="zh-CN" dirty="0">
                <a:sym typeface="+mn-ea"/>
              </a:rPr>
              <a:t>-p</a:t>
            </a:r>
            <a:r>
              <a:rPr lang="en-US" altLang="zh-CN" baseline="-25000" dirty="0">
                <a:sym typeface="+mn-ea"/>
              </a:rPr>
              <a:t>y</a:t>
            </a:r>
            <a:r>
              <a:rPr lang="en-US" altLang="zh-CN" dirty="0">
                <a:sym typeface="+mn-ea"/>
              </a:rPr>
              <a:t>]=P*[S*(p</a:t>
            </a:r>
            <a:r>
              <a:rPr lang="en-US" altLang="zh-CN" baseline="-25000" dirty="0">
                <a:sym typeface="+mn-ea"/>
              </a:rPr>
              <a:t>y</a:t>
            </a:r>
            <a:r>
              <a:rPr lang="en-US" altLang="zh-CN" dirty="0">
                <a:sym typeface="+mn-ea"/>
              </a:rPr>
              <a:t>-p</a:t>
            </a:r>
            <a:r>
              <a:rPr lang="en-US" altLang="zh-CN" baseline="-25000" dirty="0">
                <a:sym typeface="+mn-ea"/>
              </a:rPr>
              <a:t>x</a:t>
            </a:r>
            <a:r>
              <a:rPr lang="en-US" altLang="zh-CN" dirty="0">
                <a:sym typeface="+mn-ea"/>
              </a:rPr>
              <a:t>)+p</a:t>
            </a:r>
            <a:r>
              <a:rPr lang="en-US" altLang="zh-CN" baseline="-25000" dirty="0">
                <a:sym typeface="+mn-ea"/>
              </a:rPr>
              <a:t>x</a:t>
            </a:r>
            <a:r>
              <a:rPr lang="en-US" altLang="zh-CN" dirty="0">
                <a:sym typeface="+mn-ea"/>
              </a:rPr>
              <a:t>-p</a:t>
            </a:r>
            <a:r>
              <a:rPr lang="en-US" altLang="zh-CN" baseline="-25000" dirty="0">
                <a:sym typeface="+mn-ea"/>
              </a:rPr>
              <a:t>y</a:t>
            </a:r>
            <a:r>
              <a:rPr lang="en-US" altLang="zh-CN" dirty="0">
                <a:sym typeface="+mn-ea"/>
              </a:rPr>
              <a:t>]=P*(p</a:t>
            </a:r>
            <a:r>
              <a:rPr lang="en-US" altLang="zh-CN" baseline="-25000" dirty="0">
                <a:sym typeface="+mn-ea"/>
              </a:rPr>
              <a:t>x</a:t>
            </a:r>
            <a:r>
              <a:rPr lang="en-US" altLang="zh-CN" dirty="0">
                <a:sym typeface="+mn-ea"/>
              </a:rPr>
              <a:t>-p</a:t>
            </a:r>
            <a:r>
              <a:rPr lang="en-US" altLang="zh-CN" baseline="-25000" dirty="0">
                <a:sym typeface="+mn-ea"/>
              </a:rPr>
              <a:t>y</a:t>
            </a:r>
            <a:r>
              <a:rPr lang="en-US" altLang="zh-CN" dirty="0">
                <a:sym typeface="+mn-ea"/>
              </a:rPr>
              <a:t>)*(1-S)</a:t>
            </a:r>
            <a:r>
              <a:rPr lang="zh-CN" altLang="en-US" dirty="0">
                <a:sym typeface="+mn-ea"/>
              </a:rPr>
              <a:t>，因为</a:t>
            </a:r>
            <a:r>
              <a:rPr lang="en-US" altLang="zh-CN" dirty="0">
                <a:sym typeface="+mn-ea"/>
              </a:rPr>
              <a:t>S&lt;1</a:t>
            </a:r>
            <a:r>
              <a:rPr lang="zh-CN" altLang="en-US" dirty="0">
                <a:sym typeface="+mn-ea"/>
              </a:rPr>
              <a:t>所以当</a:t>
            </a:r>
            <a:r>
              <a:rPr lang="en-US" altLang="zh-CN" dirty="0">
                <a:sym typeface="+mn-ea"/>
              </a:rPr>
              <a:t>p</a:t>
            </a:r>
            <a:r>
              <a:rPr lang="en-US" altLang="zh-CN" baseline="-25000" dirty="0">
                <a:sym typeface="+mn-ea"/>
              </a:rPr>
              <a:t>x</a:t>
            </a:r>
            <a:r>
              <a:rPr lang="en-US" altLang="zh-CN" dirty="0">
                <a:sym typeface="+mn-ea"/>
              </a:rPr>
              <a:t>&gt;p</a:t>
            </a:r>
            <a:r>
              <a:rPr lang="en-US" altLang="zh-CN" baseline="-25000" dirty="0">
                <a:sym typeface="+mn-ea"/>
              </a:rPr>
              <a:t>y</a:t>
            </a:r>
            <a:r>
              <a:rPr lang="zh-CN" altLang="en-US" dirty="0">
                <a:sym typeface="+mn-ea"/>
              </a:rPr>
              <a:t>时，选</a:t>
            </a:r>
            <a:r>
              <a:rPr lang="en-US" altLang="zh-CN" dirty="0">
                <a:sym typeface="+mn-ea"/>
              </a:rPr>
              <a:t>p</a:t>
            </a:r>
            <a:r>
              <a:rPr lang="en-US" altLang="zh-CN" baseline="-25000" dirty="0">
                <a:sym typeface="+mn-ea"/>
              </a:rPr>
              <a:t>x</a:t>
            </a:r>
            <a:r>
              <a:rPr lang="zh-CN" altLang="en-US" dirty="0">
                <a:sym typeface="+mn-ea"/>
              </a:rPr>
              <a:t>能让恰好对一道题的概率更大，也就是说当多选一题能让方案更优时，最优选择就是</a:t>
            </a:r>
            <a:r>
              <a:rPr lang="en-US" altLang="zh-CN" dirty="0">
                <a:sym typeface="+mn-ea"/>
              </a:rPr>
              <a:t>p</a:t>
            </a:r>
            <a:r>
              <a:rPr lang="en-US" altLang="zh-CN" baseline="-25000" dirty="0">
                <a:sym typeface="+mn-ea"/>
              </a:rPr>
              <a:t>i</a:t>
            </a:r>
            <a:r>
              <a:rPr lang="zh-CN" altLang="en-US" dirty="0">
                <a:sym typeface="+mn-ea"/>
              </a:rPr>
              <a:t>最大的那道题，所以最优方案是</a:t>
            </a:r>
            <a:r>
              <a:rPr lang="en-US" altLang="zh-CN" dirty="0">
                <a:sym typeface="+mn-ea"/>
              </a:rPr>
              <a:t>p</a:t>
            </a:r>
            <a:r>
              <a:rPr lang="en-US" altLang="zh-CN" baseline="-25000" dirty="0">
                <a:sym typeface="+mn-ea"/>
              </a:rPr>
              <a:t>i</a:t>
            </a:r>
            <a:r>
              <a:rPr lang="zh-CN" altLang="en-US" dirty="0">
                <a:sym typeface="+mn-ea"/>
              </a:rPr>
              <a:t>最大的一些题，贪心选即可。</a:t>
            </a:r>
            <a:endParaRPr lang="zh-CN" altLang="en-US"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spc="0" dirty="0">
                <a:solidFill>
                  <a:schemeClr val="tx1"/>
                </a:solidFill>
                <a:latin typeface="+mn-lt"/>
                <a:ea typeface="+mn-ea"/>
                <a:cs typeface="+mn-cs"/>
                <a:sym typeface="+mn-ea"/>
              </a:rPr>
              <a:t>期望</a:t>
            </a:r>
            <a:r>
              <a:rPr lang="en-US" altLang="zh-CN" cap="none" spc="0" dirty="0">
                <a:solidFill>
                  <a:schemeClr val="tx1"/>
                </a:solidFill>
                <a:latin typeface="+mn-lt"/>
                <a:ea typeface="+mn-ea"/>
                <a:cs typeface="+mn-cs"/>
                <a:sym typeface="+mn-ea"/>
              </a:rPr>
              <a:t>_</a:t>
            </a:r>
            <a:r>
              <a:rPr lang="zh-CN" cap="none" spc="0" dirty="0">
                <a:solidFill>
                  <a:schemeClr val="tx1"/>
                </a:solidFill>
                <a:latin typeface="+mn-lt"/>
                <a:ea typeface="+mn-ea"/>
                <a:cs typeface="+mn-cs"/>
                <a:sym typeface="+mn-ea"/>
              </a:rPr>
              <a:t>基本定义</a:t>
            </a:r>
            <a:endParaRPr lang="zh-CN" cap="none" spc="0" dirty="0">
              <a:solidFill>
                <a:schemeClr val="tx1"/>
              </a:solidFill>
              <a:latin typeface="+mn-lt"/>
              <a:ea typeface="+mn-ea"/>
              <a:cs typeface="+mn-cs"/>
              <a:sym typeface="+mn-ea"/>
            </a:endParaRPr>
          </a:p>
        </p:txBody>
      </p:sp>
      <p:sp>
        <p:nvSpPr>
          <p:cNvPr id="3" name="内容占位符 2"/>
          <p:cNvSpPr>
            <a:spLocks noGrp="1"/>
          </p:cNvSpPr>
          <p:nvPr>
            <p:ph idx="1"/>
          </p:nvPr>
        </p:nvSpPr>
        <p:spPr/>
        <p:txBody>
          <a:bodyPr/>
          <a:lstStyle/>
          <a:p>
            <a:pPr algn="l">
              <a:buSzTx/>
              <a:buNone/>
            </a:pPr>
            <a:r>
              <a:rPr lang="zh-CN" dirty="0">
                <a:solidFill>
                  <a:srgbClr val="FF0000"/>
                </a:solidFill>
                <a:sym typeface="+mn-ea"/>
              </a:rPr>
              <a:t>随机变量</a:t>
            </a:r>
            <a:r>
              <a:rPr lang="zh-CN" dirty="0">
                <a:sym typeface="+mn-ea"/>
              </a:rPr>
              <a:t>是一个从样本空间</a:t>
            </a:r>
            <a:r>
              <a:rPr lang="en-US" altLang="zh-CN" dirty="0">
                <a:sym typeface="+mn-ea"/>
              </a:rPr>
              <a:t>S</a:t>
            </a:r>
            <a:r>
              <a:rPr lang="zh-CN" dirty="0">
                <a:sym typeface="+mn-ea"/>
              </a:rPr>
              <a:t>到实数集</a:t>
            </a:r>
            <a:r>
              <a:rPr lang="en-US" altLang="zh-CN" dirty="0">
                <a:sym typeface="+mn-ea"/>
              </a:rPr>
              <a:t>R</a:t>
            </a:r>
            <a:r>
              <a:rPr lang="zh-CN" dirty="0">
                <a:sym typeface="+mn-ea"/>
              </a:rPr>
              <a:t>的映射</a:t>
            </a:r>
            <a:r>
              <a:rPr lang="en-US" altLang="zh-CN" dirty="0">
                <a:sym typeface="+mn-ea"/>
              </a:rPr>
              <a:t>X</a:t>
            </a:r>
            <a:r>
              <a:rPr lang="zh-CN" altLang="en-US" dirty="0">
                <a:sym typeface="+mn-ea"/>
              </a:rPr>
              <a:t>，</a:t>
            </a:r>
            <a:r>
              <a:rPr lang="zh-CN" dirty="0">
                <a:sym typeface="+mn-ea"/>
              </a:rPr>
              <a:t>可以直观理解为：当随机实验</a:t>
            </a:r>
            <a:r>
              <a:rPr lang="en-US" altLang="zh-CN" dirty="0">
                <a:sym typeface="+mn-ea"/>
              </a:rPr>
              <a:t>E</a:t>
            </a:r>
            <a:r>
              <a:rPr lang="zh-CN" dirty="0">
                <a:sym typeface="+mn-ea"/>
              </a:rPr>
              <a:t>取结果</a:t>
            </a:r>
            <a:r>
              <a:rPr lang="en-US" altLang="zh-CN" dirty="0">
                <a:sym typeface="+mn-ea"/>
              </a:rPr>
              <a:t>A</a:t>
            </a:r>
            <a:endParaRPr lang="zh-CN" dirty="0">
              <a:sym typeface="+mn-ea"/>
            </a:endParaRPr>
          </a:p>
          <a:p>
            <a:pPr algn="l">
              <a:buSzTx/>
              <a:buNone/>
            </a:pPr>
            <a:r>
              <a:rPr lang="zh-CN" dirty="0">
                <a:sym typeface="+mn-ea"/>
              </a:rPr>
              <a:t>时，该随机变量取值</a:t>
            </a:r>
            <a:r>
              <a:rPr lang="en-US" altLang="zh-CN" dirty="0">
                <a:sym typeface="+mn-ea"/>
              </a:rPr>
              <a:t>a</a:t>
            </a:r>
            <a:r>
              <a:rPr lang="zh-CN" altLang="en-US" dirty="0">
                <a:sym typeface="+mn-ea"/>
              </a:rPr>
              <a:t>，记作</a:t>
            </a:r>
            <a:r>
              <a:rPr lang="en-US" altLang="zh-CN" dirty="0">
                <a:sym typeface="+mn-ea"/>
              </a:rPr>
              <a:t>X(A)=a</a:t>
            </a:r>
            <a:r>
              <a:rPr lang="zh-CN" dirty="0">
                <a:sym typeface="+mn-ea"/>
              </a:rPr>
              <a:t>。此时的概率记作</a:t>
            </a:r>
            <a:r>
              <a:rPr lang="en-US" altLang="zh-CN" dirty="0">
                <a:sym typeface="+mn-ea"/>
              </a:rPr>
              <a:t>P(X=a)</a:t>
            </a:r>
            <a:r>
              <a:rPr lang="zh-CN" altLang="en-US" dirty="0">
                <a:sym typeface="+mn-ea"/>
              </a:rPr>
              <a:t>。</a:t>
            </a:r>
            <a:endParaRPr lang="zh-CN" altLang="en-US" dirty="0">
              <a:sym typeface="+mn-ea"/>
            </a:endParaRPr>
          </a:p>
          <a:p>
            <a:pPr algn="l">
              <a:buSzTx/>
              <a:buNone/>
            </a:pPr>
            <a:endParaRPr lang="zh-CN" altLang="en-US" dirty="0">
              <a:sym typeface="+mn-ea"/>
            </a:endParaRPr>
          </a:p>
          <a:p>
            <a:pPr algn="l">
              <a:buSzTx/>
              <a:buNone/>
            </a:pPr>
            <a:r>
              <a:rPr lang="zh-CN" altLang="en-US" dirty="0">
                <a:sym typeface="+mn-ea"/>
              </a:rPr>
              <a:t>以下用</a:t>
            </a:r>
            <a:r>
              <a:rPr lang="en-US" altLang="zh-CN" dirty="0">
                <a:sym typeface="+mn-ea"/>
              </a:rPr>
              <a:t>I</a:t>
            </a:r>
            <a:r>
              <a:rPr lang="zh-CN" altLang="en-US" dirty="0">
                <a:sym typeface="+mn-ea"/>
              </a:rPr>
              <a:t>(</a:t>
            </a:r>
            <a:r>
              <a:rPr lang="en-US" altLang="zh-CN" dirty="0">
                <a:sym typeface="+mn-ea"/>
              </a:rPr>
              <a:t>X</a:t>
            </a:r>
            <a:r>
              <a:rPr lang="zh-CN" altLang="en-US" dirty="0">
                <a:sym typeface="+mn-ea"/>
              </a:rPr>
              <a:t>)表示随机变量</a:t>
            </a:r>
            <a:r>
              <a:rPr lang="en-US" altLang="zh-CN" dirty="0">
                <a:sym typeface="+mn-ea"/>
              </a:rPr>
              <a:t>X</a:t>
            </a:r>
            <a:r>
              <a:rPr lang="zh-CN" altLang="en-US" dirty="0">
                <a:sym typeface="+mn-ea"/>
              </a:rPr>
              <a:t>的取值范围。即，如果把</a:t>
            </a:r>
            <a:r>
              <a:rPr lang="en-US" altLang="zh-CN" dirty="0">
                <a:sym typeface="+mn-ea"/>
              </a:rPr>
              <a:t>X</a:t>
            </a:r>
            <a:r>
              <a:rPr lang="zh-CN" altLang="en-US" dirty="0">
                <a:sym typeface="+mn-ea"/>
              </a:rPr>
              <a:t>看做一个映射，则</a:t>
            </a:r>
            <a:r>
              <a:rPr lang="en-US" altLang="zh-CN" dirty="0">
                <a:sym typeface="+mn-ea"/>
              </a:rPr>
              <a:t>I</a:t>
            </a:r>
            <a:r>
              <a:rPr lang="zh-CN" altLang="en-US" dirty="0">
                <a:sym typeface="+mn-ea"/>
              </a:rPr>
              <a:t>(</a:t>
            </a:r>
            <a:r>
              <a:rPr lang="en-US" altLang="zh-CN" dirty="0">
                <a:sym typeface="+mn-ea"/>
              </a:rPr>
              <a:t>X</a:t>
            </a:r>
            <a:r>
              <a:rPr lang="zh-CN" altLang="en-US" dirty="0">
                <a:sym typeface="+mn-ea"/>
              </a:rPr>
              <a:t>)是它的值域。我们称两个随机变量</a:t>
            </a:r>
            <a:r>
              <a:rPr lang="en-US" altLang="zh-CN" dirty="0">
                <a:solidFill>
                  <a:srgbClr val="FF0000"/>
                </a:solidFill>
                <a:sym typeface="+mn-ea"/>
              </a:rPr>
              <a:t>X,Y</a:t>
            </a:r>
            <a:r>
              <a:rPr lang="zh-CN" altLang="en-US" dirty="0">
                <a:solidFill>
                  <a:srgbClr val="FF0000"/>
                </a:solidFill>
                <a:sym typeface="+mn-ea"/>
              </a:rPr>
              <a:t>独立</a:t>
            </a:r>
            <a:r>
              <a:rPr lang="zh-CN" altLang="en-US" dirty="0">
                <a:sym typeface="+mn-ea"/>
              </a:rPr>
              <a:t>，当</a:t>
            </a:r>
            <a:r>
              <a:rPr lang="en-US" altLang="zh-CN" dirty="0">
                <a:solidFill>
                  <a:srgbClr val="FF0000"/>
                </a:solidFill>
                <a:sym typeface="+mn-ea"/>
              </a:rPr>
              <a:t>P</a:t>
            </a:r>
            <a:r>
              <a:rPr lang="zh-CN" altLang="en-US" dirty="0">
                <a:solidFill>
                  <a:srgbClr val="FF0000"/>
                </a:solidFill>
                <a:sym typeface="+mn-ea"/>
              </a:rPr>
              <a:t>((</a:t>
            </a:r>
            <a:r>
              <a:rPr lang="en-US" altLang="zh-CN" dirty="0">
                <a:solidFill>
                  <a:srgbClr val="FF0000"/>
                </a:solidFill>
                <a:sym typeface="+mn-ea"/>
              </a:rPr>
              <a:t>X=a</a:t>
            </a:r>
            <a:r>
              <a:rPr lang="zh-CN" altLang="en-US" dirty="0">
                <a:solidFill>
                  <a:srgbClr val="FF0000"/>
                </a:solidFill>
                <a:sym typeface="+mn-ea"/>
              </a:rPr>
              <a:t>)∩(</a:t>
            </a:r>
            <a:r>
              <a:rPr lang="en-US" altLang="zh-CN" dirty="0">
                <a:solidFill>
                  <a:srgbClr val="FF0000"/>
                </a:solidFill>
                <a:sym typeface="+mn-ea"/>
              </a:rPr>
              <a:t>Y</a:t>
            </a:r>
            <a:r>
              <a:rPr lang="zh-CN" altLang="en-US" dirty="0">
                <a:solidFill>
                  <a:srgbClr val="FF0000"/>
                </a:solidFill>
                <a:sym typeface="+mn-ea"/>
              </a:rPr>
              <a:t>=</a:t>
            </a:r>
            <a:r>
              <a:rPr lang="en-US" altLang="zh-CN" dirty="0">
                <a:solidFill>
                  <a:srgbClr val="FF0000"/>
                </a:solidFill>
                <a:sym typeface="+mn-ea"/>
              </a:rPr>
              <a:t>b</a:t>
            </a:r>
            <a:r>
              <a:rPr lang="zh-CN" altLang="en-US" dirty="0">
                <a:solidFill>
                  <a:srgbClr val="FF0000"/>
                </a:solidFill>
                <a:sym typeface="+mn-ea"/>
              </a:rPr>
              <a:t>))=</a:t>
            </a:r>
            <a:r>
              <a:rPr lang="en-US" altLang="zh-CN" dirty="0">
                <a:solidFill>
                  <a:srgbClr val="FF0000"/>
                </a:solidFill>
                <a:sym typeface="+mn-ea"/>
              </a:rPr>
              <a:t>P</a:t>
            </a:r>
            <a:r>
              <a:rPr lang="zh-CN" altLang="en-US" dirty="0">
                <a:solidFill>
                  <a:srgbClr val="FF0000"/>
                </a:solidFill>
                <a:sym typeface="+mn-ea"/>
              </a:rPr>
              <a:t>(</a:t>
            </a:r>
            <a:r>
              <a:rPr lang="en-US" altLang="zh-CN" dirty="0">
                <a:solidFill>
                  <a:srgbClr val="FF0000"/>
                </a:solidFill>
                <a:sym typeface="+mn-ea"/>
              </a:rPr>
              <a:t>X</a:t>
            </a:r>
            <a:r>
              <a:rPr lang="zh-CN" altLang="en-US" dirty="0">
                <a:solidFill>
                  <a:srgbClr val="FF0000"/>
                </a:solidFill>
                <a:sym typeface="+mn-ea"/>
              </a:rPr>
              <a:t>=</a:t>
            </a:r>
            <a:r>
              <a:rPr lang="en-US" altLang="zh-CN" dirty="0">
                <a:solidFill>
                  <a:srgbClr val="FF0000"/>
                </a:solidFill>
                <a:sym typeface="+mn-ea"/>
              </a:rPr>
              <a:t>a</a:t>
            </a:r>
            <a:r>
              <a:rPr lang="zh-CN" altLang="en-US" dirty="0">
                <a:solidFill>
                  <a:srgbClr val="FF0000"/>
                </a:solidFill>
                <a:sym typeface="+mn-ea"/>
              </a:rPr>
              <a:t>)</a:t>
            </a:r>
            <a:r>
              <a:rPr lang="en-US" altLang="zh-CN" dirty="0">
                <a:solidFill>
                  <a:srgbClr val="FF0000"/>
                </a:solidFill>
                <a:sym typeface="+mn-ea"/>
              </a:rPr>
              <a:t>*P</a:t>
            </a:r>
            <a:r>
              <a:rPr lang="zh-CN" altLang="en-US" dirty="0">
                <a:solidFill>
                  <a:srgbClr val="FF0000"/>
                </a:solidFill>
                <a:sym typeface="+mn-ea"/>
              </a:rPr>
              <a:t>(</a:t>
            </a:r>
            <a:r>
              <a:rPr lang="en-US" altLang="zh-CN" dirty="0">
                <a:solidFill>
                  <a:srgbClr val="FF0000"/>
                </a:solidFill>
                <a:sym typeface="+mn-ea"/>
              </a:rPr>
              <a:t>Y</a:t>
            </a:r>
            <a:r>
              <a:rPr lang="zh-CN" altLang="en-US" dirty="0">
                <a:solidFill>
                  <a:srgbClr val="FF0000"/>
                </a:solidFill>
                <a:sym typeface="+mn-ea"/>
              </a:rPr>
              <a:t>=</a:t>
            </a:r>
            <a:r>
              <a:rPr lang="en-US" altLang="zh-CN" dirty="0">
                <a:solidFill>
                  <a:srgbClr val="FF0000"/>
                </a:solidFill>
                <a:sym typeface="+mn-ea"/>
              </a:rPr>
              <a:t>b</a:t>
            </a:r>
            <a:r>
              <a:rPr lang="zh-CN" altLang="en-US" dirty="0">
                <a:solidFill>
                  <a:srgbClr val="FF0000"/>
                </a:solidFill>
                <a:sym typeface="+mn-ea"/>
              </a:rPr>
              <a:t>)</a:t>
            </a:r>
            <a:r>
              <a:rPr lang="zh-CN" altLang="en-US" dirty="0">
                <a:sym typeface="+mn-ea"/>
              </a:rPr>
              <a:t>。类似的，多个随机变量也可能是独立的，此时这些随机变量中任选一些出来也是独立的，同样不能反推。</a:t>
            </a:r>
            <a:endParaRPr lang="zh-CN" altLang="en-US" dirty="0">
              <a:sym typeface="+mn-ea"/>
            </a:endParaRPr>
          </a:p>
          <a:p>
            <a:pPr algn="l">
              <a:buSzTx/>
              <a:buNone/>
            </a:pPr>
            <a:endParaRPr lang="zh-CN" altLang="en-US" dirty="0">
              <a:sym typeface="+mn-ea"/>
            </a:endParaRPr>
          </a:p>
          <a:p>
            <a:pPr algn="l">
              <a:buSzTx/>
              <a:buNone/>
            </a:pPr>
            <a:r>
              <a:rPr lang="zh-CN" altLang="en-US" dirty="0">
                <a:sym typeface="+mn-ea"/>
              </a:rPr>
              <a:t>一个随机变量被称为</a:t>
            </a:r>
            <a:r>
              <a:rPr lang="zh-CN" altLang="en-US" dirty="0">
                <a:solidFill>
                  <a:srgbClr val="FF0000"/>
                </a:solidFill>
                <a:sym typeface="+mn-ea"/>
              </a:rPr>
              <a:t>离散型随机变量</a:t>
            </a:r>
            <a:r>
              <a:rPr lang="zh-CN" altLang="en-US" dirty="0">
                <a:sym typeface="+mn-ea"/>
              </a:rPr>
              <a:t>，当它的</a:t>
            </a:r>
            <a:r>
              <a:rPr lang="zh-CN" altLang="en-US" dirty="0">
                <a:solidFill>
                  <a:srgbClr val="FF0000"/>
                </a:solidFill>
                <a:sym typeface="+mn-ea"/>
              </a:rPr>
              <a:t>值域大小有限</a:t>
            </a:r>
            <a:r>
              <a:rPr lang="zh-CN" altLang="en-US" dirty="0">
                <a:sym typeface="+mn-ea"/>
              </a:rPr>
              <a:t>或者为</a:t>
            </a:r>
            <a:r>
              <a:rPr lang="zh-CN" altLang="en-US" dirty="0">
                <a:solidFill>
                  <a:srgbClr val="FF0000"/>
                </a:solidFill>
                <a:sym typeface="+mn-ea"/>
              </a:rPr>
              <a:t>可列无穷大</a:t>
            </a:r>
            <a:r>
              <a:rPr lang="zh-CN" altLang="en-US" dirty="0">
                <a:sym typeface="+mn-ea"/>
              </a:rPr>
              <a:t>。离散型随机变量的期望是其每个取值乘以该取值对应概率的总和，记为</a:t>
            </a:r>
            <a:r>
              <a:rPr lang="en-US" altLang="zh-CN" dirty="0">
                <a:sym typeface="+mn-ea"/>
              </a:rPr>
              <a:t>E</a:t>
            </a:r>
            <a:r>
              <a:rPr lang="zh-CN" altLang="en-US" dirty="0">
                <a:sym typeface="+mn-ea"/>
              </a:rPr>
              <a:t>(</a:t>
            </a:r>
            <a:r>
              <a:rPr lang="en-US" altLang="zh-CN" dirty="0">
                <a:sym typeface="+mn-ea"/>
              </a:rPr>
              <a:t>X</a:t>
            </a:r>
            <a:r>
              <a:rPr lang="zh-CN" altLang="en-US" dirty="0">
                <a:sym typeface="+mn-ea"/>
              </a:rPr>
              <a:t>)</a:t>
            </a:r>
            <a:r>
              <a:rPr lang="en-US" altLang="zh-CN" dirty="0">
                <a:sym typeface="+mn-ea"/>
              </a:rPr>
              <a:t>=∑a*P(X=a)</a:t>
            </a:r>
            <a:r>
              <a:rPr lang="zh-CN" altLang="en-US" dirty="0">
                <a:sym typeface="+mn-ea"/>
              </a:rPr>
              <a:t>。</a:t>
            </a:r>
            <a:endParaRPr lang="zh-CN" altLang="en-US"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spc="0" dirty="0">
                <a:solidFill>
                  <a:schemeClr val="tx1"/>
                </a:solidFill>
                <a:latin typeface="+mn-lt"/>
                <a:ea typeface="+mn-ea"/>
                <a:cs typeface="+mn-cs"/>
                <a:sym typeface="+mn-ea"/>
              </a:rPr>
              <a:t>期望</a:t>
            </a:r>
            <a:r>
              <a:rPr lang="en-US" altLang="zh-CN" cap="none" spc="0" dirty="0">
                <a:solidFill>
                  <a:schemeClr val="tx1"/>
                </a:solidFill>
                <a:latin typeface="+mn-lt"/>
                <a:ea typeface="+mn-ea"/>
                <a:cs typeface="+mn-cs"/>
                <a:sym typeface="+mn-ea"/>
              </a:rPr>
              <a:t>_</a:t>
            </a:r>
            <a:r>
              <a:rPr lang="zh-CN" cap="none" spc="0" dirty="0">
                <a:solidFill>
                  <a:schemeClr val="tx1"/>
                </a:solidFill>
                <a:latin typeface="+mn-lt"/>
                <a:ea typeface="+mn-ea"/>
                <a:cs typeface="+mn-cs"/>
                <a:sym typeface="+mn-ea"/>
              </a:rPr>
              <a:t>性质</a:t>
            </a:r>
            <a:r>
              <a:rPr lang="en-US" altLang="zh-CN" cap="none" spc="0" dirty="0">
                <a:solidFill>
                  <a:schemeClr val="tx1"/>
                </a:solidFill>
                <a:latin typeface="+mn-lt"/>
                <a:ea typeface="+mn-ea"/>
                <a:cs typeface="+mn-cs"/>
                <a:sym typeface="+mn-ea"/>
              </a:rPr>
              <a:t>(1)</a:t>
            </a:r>
            <a:endParaRPr lang="en-US" altLang="zh-CN" cap="none" spc="0" dirty="0">
              <a:solidFill>
                <a:schemeClr val="tx1"/>
              </a:solidFill>
              <a:latin typeface="+mn-lt"/>
              <a:ea typeface="+mn-ea"/>
              <a:cs typeface="+mn-cs"/>
              <a:sym typeface="+mn-ea"/>
            </a:endParaRPr>
          </a:p>
        </p:txBody>
      </p:sp>
      <p:sp>
        <p:nvSpPr>
          <p:cNvPr id="3" name="内容占位符 2"/>
          <p:cNvSpPr>
            <a:spLocks noGrp="1"/>
          </p:cNvSpPr>
          <p:nvPr>
            <p:ph idx="1"/>
          </p:nvPr>
        </p:nvSpPr>
        <p:spPr/>
        <p:txBody>
          <a:bodyPr/>
          <a:lstStyle/>
          <a:p>
            <a:pPr algn="l">
              <a:buSzTx/>
              <a:buNone/>
            </a:pPr>
            <a:r>
              <a:rPr lang="zh-CN" dirty="0">
                <a:solidFill>
                  <a:srgbClr val="FF0000"/>
                </a:solidFill>
                <a:sym typeface="+mn-ea"/>
              </a:rPr>
              <a:t>全期望公式</a:t>
            </a:r>
            <a:r>
              <a:rPr lang="zh-CN" dirty="0">
                <a:sym typeface="+mn-ea"/>
              </a:rPr>
              <a:t>：</a:t>
            </a:r>
            <a:r>
              <a:rPr lang="en-US" altLang="zh-CN" dirty="0">
                <a:sym typeface="+mn-ea"/>
              </a:rPr>
              <a:t>E</a:t>
            </a:r>
            <a:r>
              <a:rPr lang="zh-CN" dirty="0">
                <a:sym typeface="+mn-ea"/>
              </a:rPr>
              <a:t>(</a:t>
            </a:r>
            <a:r>
              <a:rPr lang="en-US" altLang="zh-CN" dirty="0">
                <a:sym typeface="+mn-ea"/>
              </a:rPr>
              <a:t>Y</a:t>
            </a:r>
            <a:r>
              <a:rPr lang="zh-CN" dirty="0">
                <a:sym typeface="+mn-ea"/>
              </a:rPr>
              <a:t>)=∑</a:t>
            </a:r>
            <a:r>
              <a:rPr lang="en-US" altLang="zh-CN" dirty="0">
                <a:sym typeface="+mn-ea"/>
              </a:rPr>
              <a:t>P</a:t>
            </a:r>
            <a:r>
              <a:rPr lang="zh-CN" dirty="0">
                <a:sym typeface="+mn-ea"/>
              </a:rPr>
              <a:t>(</a:t>
            </a:r>
            <a:r>
              <a:rPr lang="en-US" altLang="zh-CN" dirty="0">
                <a:sym typeface="+mn-ea"/>
              </a:rPr>
              <a:t>X</a:t>
            </a:r>
            <a:r>
              <a:rPr lang="zh-CN" dirty="0">
                <a:sym typeface="+mn-ea"/>
              </a:rPr>
              <a:t>=</a:t>
            </a:r>
            <a:r>
              <a:rPr lang="en-US" altLang="zh-CN" dirty="0">
                <a:sym typeface="+mn-ea"/>
              </a:rPr>
              <a:t>a</a:t>
            </a:r>
            <a:r>
              <a:rPr lang="zh-CN" dirty="0">
                <a:sym typeface="+mn-ea"/>
              </a:rPr>
              <a:t>)</a:t>
            </a:r>
            <a:r>
              <a:rPr lang="en-US" altLang="zh-CN" dirty="0">
                <a:sym typeface="+mn-ea"/>
              </a:rPr>
              <a:t>*E</a:t>
            </a:r>
            <a:r>
              <a:rPr lang="zh-CN" dirty="0">
                <a:sym typeface="+mn-ea"/>
              </a:rPr>
              <a:t>(</a:t>
            </a:r>
            <a:r>
              <a:rPr lang="en-US" altLang="zh-CN" dirty="0">
                <a:sym typeface="+mn-ea"/>
              </a:rPr>
              <a:t>Y|</a:t>
            </a:r>
            <a:r>
              <a:rPr lang="zh-CN" dirty="0">
                <a:sym typeface="+mn-ea"/>
              </a:rPr>
              <a:t>(</a:t>
            </a:r>
            <a:r>
              <a:rPr lang="en-US" altLang="zh-CN" dirty="0">
                <a:sym typeface="+mn-ea"/>
              </a:rPr>
              <a:t>X</a:t>
            </a:r>
            <a:r>
              <a:rPr lang="zh-CN" dirty="0">
                <a:sym typeface="+mn-ea"/>
              </a:rPr>
              <a:t>=</a:t>
            </a:r>
            <a:r>
              <a:rPr lang="en-US" altLang="zh-CN" dirty="0">
                <a:sym typeface="+mn-ea"/>
              </a:rPr>
              <a:t>a</a:t>
            </a:r>
            <a:r>
              <a:rPr lang="zh-CN" dirty="0">
                <a:sym typeface="+mn-ea"/>
              </a:rPr>
              <a:t>))</a:t>
            </a:r>
            <a:r>
              <a:rPr lang="zh-CN" altLang="en-US" dirty="0">
                <a:sym typeface="+mn-ea"/>
              </a:rPr>
              <a:t>，其中</a:t>
            </a:r>
            <a:r>
              <a:rPr lang="en-US" altLang="zh-CN" dirty="0">
                <a:sym typeface="+mn-ea"/>
              </a:rPr>
              <a:t>X</a:t>
            </a:r>
            <a:r>
              <a:rPr lang="zh-CN" altLang="en-US" dirty="0">
                <a:sym typeface="+mn-ea"/>
              </a:rPr>
              <a:t>,</a:t>
            </a:r>
            <a:r>
              <a:rPr lang="en-US" altLang="zh-CN" dirty="0">
                <a:sym typeface="+mn-ea"/>
              </a:rPr>
              <a:t>Y</a:t>
            </a:r>
            <a:r>
              <a:rPr lang="zh-CN" altLang="en-US" dirty="0">
                <a:sym typeface="+mn-ea"/>
              </a:rPr>
              <a:t>是随机变量（不要求相互独立），</a:t>
            </a:r>
            <a:r>
              <a:rPr lang="en-US" altLang="zh-CN" dirty="0">
                <a:sym typeface="+mn-ea"/>
              </a:rPr>
              <a:t>E</a:t>
            </a:r>
            <a:r>
              <a:rPr lang="zh-CN" altLang="en-US" dirty="0">
                <a:sym typeface="+mn-ea"/>
              </a:rPr>
              <a:t>(</a:t>
            </a:r>
            <a:r>
              <a:rPr lang="en-US" altLang="zh-CN" dirty="0">
                <a:sym typeface="+mn-ea"/>
              </a:rPr>
              <a:t>Y|A</a:t>
            </a:r>
            <a:r>
              <a:rPr lang="zh-CN" altLang="en-US" dirty="0">
                <a:sym typeface="+mn-ea"/>
              </a:rPr>
              <a:t>)是在事件</a:t>
            </a:r>
            <a:r>
              <a:rPr lang="en-US" altLang="zh-CN" dirty="0">
                <a:sym typeface="+mn-ea"/>
              </a:rPr>
              <a:t>A</a:t>
            </a:r>
            <a:r>
              <a:rPr lang="zh-CN" altLang="en-US" dirty="0">
                <a:sym typeface="+mn-ea"/>
              </a:rPr>
              <a:t>成立的前提下</a:t>
            </a:r>
            <a:r>
              <a:rPr lang="en-US" altLang="zh-CN" dirty="0">
                <a:sym typeface="+mn-ea"/>
              </a:rPr>
              <a:t>Y</a:t>
            </a:r>
            <a:r>
              <a:rPr lang="zh-CN" altLang="en-US" dirty="0">
                <a:sym typeface="+mn-ea"/>
              </a:rPr>
              <a:t>的期望（即“条件期望”）。</a:t>
            </a:r>
            <a:endParaRPr lang="zh-CN" altLang="en-US" dirty="0">
              <a:sym typeface="+mn-ea"/>
            </a:endParaRPr>
          </a:p>
          <a:p>
            <a:pPr algn="l">
              <a:buSzTx/>
              <a:buNone/>
            </a:pPr>
            <a:endParaRPr lang="zh-CN" altLang="en-US" dirty="0">
              <a:sym typeface="+mn-ea"/>
            </a:endParaRPr>
          </a:p>
          <a:p>
            <a:pPr algn="l">
              <a:buSzTx/>
              <a:buNone/>
            </a:pPr>
            <a:r>
              <a:rPr lang="zh-CN" altLang="en-US" dirty="0">
                <a:solidFill>
                  <a:srgbClr val="FF0000"/>
                </a:solidFill>
                <a:sym typeface="+mn-ea"/>
              </a:rPr>
              <a:t>期望的线性性</a:t>
            </a:r>
            <a:r>
              <a:rPr lang="zh-CN" altLang="en-US" dirty="0">
                <a:sym typeface="+mn-ea"/>
              </a:rPr>
              <a:t>：对于任意两个随机变量</a:t>
            </a:r>
            <a:r>
              <a:rPr lang="en-US" altLang="zh-CN" dirty="0">
                <a:sym typeface="+mn-ea"/>
              </a:rPr>
              <a:t>X,Y</a:t>
            </a:r>
            <a:r>
              <a:rPr lang="zh-CN" altLang="en-US" dirty="0">
                <a:sym typeface="+mn-ea"/>
              </a:rPr>
              <a:t>（不要求相互独立），有</a:t>
            </a:r>
            <a:r>
              <a:rPr lang="en-US" altLang="zh-CN" dirty="0">
                <a:sym typeface="+mn-ea"/>
              </a:rPr>
              <a:t>E</a:t>
            </a:r>
            <a:r>
              <a:rPr lang="zh-CN" altLang="en-US" dirty="0">
                <a:sym typeface="+mn-ea"/>
              </a:rPr>
              <a:t>(</a:t>
            </a:r>
            <a:r>
              <a:rPr lang="en-US" altLang="zh-CN" dirty="0">
                <a:sym typeface="+mn-ea"/>
              </a:rPr>
              <a:t>X</a:t>
            </a:r>
            <a:r>
              <a:rPr lang="zh-CN" altLang="en-US" dirty="0">
                <a:sym typeface="+mn-ea"/>
              </a:rPr>
              <a:t>+</a:t>
            </a:r>
            <a:r>
              <a:rPr lang="en-US" altLang="zh-CN" dirty="0">
                <a:sym typeface="+mn-ea"/>
              </a:rPr>
              <a:t>Y</a:t>
            </a:r>
            <a:r>
              <a:rPr lang="zh-CN" altLang="en-US" dirty="0">
                <a:sym typeface="+mn-ea"/>
              </a:rPr>
              <a:t>)=</a:t>
            </a:r>
            <a:r>
              <a:rPr lang="en-US" altLang="zh-CN" dirty="0">
                <a:sym typeface="+mn-ea"/>
              </a:rPr>
              <a:t>E</a:t>
            </a:r>
            <a:r>
              <a:rPr lang="zh-CN" altLang="en-US" dirty="0">
                <a:sym typeface="+mn-ea"/>
              </a:rPr>
              <a:t>(</a:t>
            </a:r>
            <a:r>
              <a:rPr lang="en-US" altLang="zh-CN" dirty="0">
                <a:sym typeface="+mn-ea"/>
              </a:rPr>
              <a:t>X</a:t>
            </a:r>
            <a:r>
              <a:rPr lang="zh-CN" altLang="en-US" dirty="0">
                <a:sym typeface="+mn-ea"/>
              </a:rPr>
              <a:t>)+</a:t>
            </a:r>
            <a:r>
              <a:rPr lang="en-US" altLang="zh-CN" dirty="0">
                <a:sym typeface="+mn-ea"/>
              </a:rPr>
              <a:t>E</a:t>
            </a:r>
            <a:r>
              <a:rPr lang="zh-CN" altLang="en-US" dirty="0">
                <a:sym typeface="+mn-ea"/>
              </a:rPr>
              <a:t>(</a:t>
            </a:r>
            <a:r>
              <a:rPr lang="en-US" altLang="zh-CN" dirty="0">
                <a:sym typeface="+mn-ea"/>
              </a:rPr>
              <a:t>Y</a:t>
            </a:r>
            <a:r>
              <a:rPr lang="zh-CN" altLang="en-US" dirty="0">
                <a:sym typeface="+mn-ea"/>
              </a:rPr>
              <a:t>)。利用这个性质，可以将一个变量拆分成若干个变量，分别求这些变量的期望值，最后相加得到所求变量的值。</a:t>
            </a:r>
            <a:endParaRPr lang="zh-CN" altLang="en-US" dirty="0">
              <a:sym typeface="+mn-ea"/>
            </a:endParaRPr>
          </a:p>
          <a:p>
            <a:pPr algn="l">
              <a:buSzTx/>
              <a:buNone/>
            </a:pPr>
            <a:r>
              <a:rPr lang="zh-CN" altLang="en-US" dirty="0">
                <a:sym typeface="+mn-ea"/>
              </a:rPr>
              <a:t>证明：</a:t>
            </a:r>
            <a:r>
              <a:rPr lang="en-US" altLang="zh-CN" dirty="0">
                <a:sym typeface="+mn-ea"/>
              </a:rPr>
              <a:t>E(X+Y)=∑∑(i+j)*P((X=i)∩(Y=j))</a:t>
            </a:r>
            <a:endParaRPr lang="en-US" altLang="zh-CN" dirty="0">
              <a:sym typeface="+mn-ea"/>
            </a:endParaRPr>
          </a:p>
          <a:p>
            <a:pPr algn="l">
              <a:buSzTx/>
              <a:buNone/>
            </a:pPr>
            <a:r>
              <a:rPr lang="en-US" altLang="zh-CN" dirty="0">
                <a:sym typeface="+mn-ea"/>
              </a:rPr>
              <a:t>=</a:t>
            </a:r>
            <a:r>
              <a:rPr lang="en-US" altLang="zh-CN" dirty="0">
                <a:sym typeface="+mn-ea"/>
              </a:rPr>
              <a:t>∑∑j*P((X=i)∩(Y=j))+∑∑i*P((X=i)∩(Y=j))</a:t>
            </a:r>
            <a:endParaRPr lang="en-US" altLang="zh-CN" dirty="0">
              <a:sym typeface="+mn-ea"/>
            </a:endParaRPr>
          </a:p>
          <a:p>
            <a:pPr algn="l">
              <a:buSzTx/>
              <a:buNone/>
            </a:pPr>
            <a:r>
              <a:rPr lang="en-US" altLang="zh-CN" dirty="0">
                <a:sym typeface="+mn-ea"/>
              </a:rPr>
              <a:t>=∑P(X=i)*∑[j*P((X=i)∩(Y=j))/P(X=i)]+∑P(Y=j)*</a:t>
            </a:r>
            <a:r>
              <a:rPr lang="en-US" altLang="zh-CN" dirty="0">
                <a:sym typeface="+mn-ea"/>
              </a:rPr>
              <a:t>∑[i*P((X=i)∩(Y=j))/P(Y=j)]</a:t>
            </a:r>
            <a:endParaRPr lang="en-US" altLang="zh-CN" dirty="0">
              <a:sym typeface="+mn-ea"/>
            </a:endParaRPr>
          </a:p>
          <a:p>
            <a:pPr algn="l">
              <a:buSzTx/>
              <a:buNone/>
            </a:pPr>
            <a:r>
              <a:rPr lang="en-US" altLang="zh-CN" dirty="0">
                <a:sym typeface="+mn-ea"/>
              </a:rPr>
              <a:t>=∑P(X=i)*E(Y|(X=i))+∑P(Y=j)*E(X|(Y=j))</a:t>
            </a:r>
            <a:r>
              <a:rPr lang="zh-CN" altLang="en-US" dirty="0">
                <a:sym typeface="+mn-ea"/>
              </a:rPr>
              <a:t>，根据全期望公式可得</a:t>
            </a:r>
            <a:r>
              <a:rPr lang="en-US" altLang="zh-CN" dirty="0">
                <a:sym typeface="+mn-ea"/>
              </a:rPr>
              <a:t>=E(X)+E(Y)</a:t>
            </a:r>
            <a:r>
              <a:rPr lang="zh-CN" altLang="en-US" dirty="0">
                <a:sym typeface="+mn-ea"/>
              </a:rPr>
              <a:t>。</a:t>
            </a:r>
            <a:endParaRPr lang="zh-CN" altLang="en-US"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spc="0" dirty="0">
                <a:solidFill>
                  <a:schemeClr val="tx1"/>
                </a:solidFill>
                <a:latin typeface="+mn-lt"/>
                <a:ea typeface="+mn-ea"/>
                <a:cs typeface="+mn-cs"/>
                <a:sym typeface="+mn-ea"/>
              </a:rPr>
              <a:t>期望</a:t>
            </a:r>
            <a:r>
              <a:rPr lang="en-US" altLang="zh-CN" cap="none" spc="0" dirty="0">
                <a:solidFill>
                  <a:schemeClr val="tx1"/>
                </a:solidFill>
                <a:latin typeface="+mn-lt"/>
                <a:ea typeface="+mn-ea"/>
                <a:cs typeface="+mn-cs"/>
                <a:sym typeface="+mn-ea"/>
              </a:rPr>
              <a:t>_</a:t>
            </a:r>
            <a:r>
              <a:rPr lang="zh-CN" cap="none" spc="0" dirty="0">
                <a:solidFill>
                  <a:schemeClr val="tx1"/>
                </a:solidFill>
                <a:latin typeface="+mn-lt"/>
                <a:ea typeface="+mn-ea"/>
                <a:cs typeface="+mn-cs"/>
                <a:sym typeface="+mn-ea"/>
              </a:rPr>
              <a:t>性质</a:t>
            </a:r>
            <a:r>
              <a:rPr lang="en-US" altLang="zh-CN" cap="none" spc="0" dirty="0">
                <a:solidFill>
                  <a:schemeClr val="tx1"/>
                </a:solidFill>
                <a:latin typeface="+mn-lt"/>
                <a:ea typeface="+mn-ea"/>
                <a:cs typeface="+mn-cs"/>
                <a:sym typeface="+mn-ea"/>
              </a:rPr>
              <a:t>(2)</a:t>
            </a:r>
            <a:endParaRPr lang="en-US" altLang="zh-CN" cap="none" spc="0" dirty="0">
              <a:solidFill>
                <a:schemeClr val="tx1"/>
              </a:solidFill>
              <a:latin typeface="+mn-lt"/>
              <a:ea typeface="+mn-ea"/>
              <a:cs typeface="+mn-cs"/>
              <a:sym typeface="+mn-ea"/>
            </a:endParaRPr>
          </a:p>
        </p:txBody>
      </p:sp>
      <p:sp>
        <p:nvSpPr>
          <p:cNvPr id="3" name="内容占位符 2"/>
          <p:cNvSpPr>
            <a:spLocks noGrp="1"/>
          </p:cNvSpPr>
          <p:nvPr>
            <p:ph idx="1"/>
          </p:nvPr>
        </p:nvSpPr>
        <p:spPr/>
        <p:txBody>
          <a:bodyPr/>
          <a:lstStyle/>
          <a:p>
            <a:pPr algn="l">
              <a:buSzTx/>
              <a:buNone/>
            </a:pPr>
            <a:r>
              <a:rPr lang="en-US" dirty="0">
                <a:sym typeface="+mn-ea"/>
              </a:rPr>
              <a:t>E(a*X)=a*E(X)</a:t>
            </a:r>
            <a:r>
              <a:rPr lang="zh-CN" altLang="en-US" dirty="0">
                <a:sym typeface="+mn-ea"/>
              </a:rPr>
              <a:t>，这里</a:t>
            </a:r>
            <a:r>
              <a:rPr lang="en-US" altLang="zh-CN" dirty="0">
                <a:sym typeface="+mn-ea"/>
              </a:rPr>
              <a:t>a</a:t>
            </a:r>
            <a:r>
              <a:rPr lang="zh-CN" altLang="en-US" dirty="0">
                <a:sym typeface="+mn-ea"/>
              </a:rPr>
              <a:t>为常数。</a:t>
            </a:r>
            <a:endParaRPr lang="zh-CN" altLang="en-US" dirty="0">
              <a:sym typeface="+mn-ea"/>
            </a:endParaRPr>
          </a:p>
          <a:p>
            <a:pPr algn="l">
              <a:buSzTx/>
              <a:buNone/>
            </a:pPr>
            <a:endParaRPr lang="zh-CN" altLang="en-US" dirty="0">
              <a:sym typeface="+mn-ea"/>
            </a:endParaRPr>
          </a:p>
          <a:p>
            <a:pPr algn="l">
              <a:buSzTx/>
              <a:buNone/>
            </a:pPr>
            <a:r>
              <a:rPr lang="zh-CN" altLang="en-US" dirty="0">
                <a:sym typeface="+mn-ea"/>
              </a:rPr>
              <a:t>推广</a:t>
            </a:r>
            <a:r>
              <a:rPr lang="en-US" altLang="zh-CN" dirty="0">
                <a:sym typeface="+mn-ea"/>
              </a:rPr>
              <a:t>1</a:t>
            </a:r>
            <a:r>
              <a:rPr lang="zh-CN" altLang="en-US" dirty="0">
                <a:sym typeface="+mn-ea"/>
              </a:rPr>
              <a:t>：</a:t>
            </a:r>
            <a:r>
              <a:rPr lang="en-US" altLang="zh-CN" dirty="0">
                <a:sym typeface="+mn-ea"/>
              </a:rPr>
              <a:t>E(a)=</a:t>
            </a:r>
            <a:r>
              <a:rPr lang="en-US" altLang="zh-CN" dirty="0">
                <a:sym typeface="+mn-ea"/>
              </a:rPr>
              <a:t>a</a:t>
            </a:r>
            <a:r>
              <a:rPr lang="zh-CN" altLang="en-US" dirty="0">
                <a:sym typeface="+mn-ea"/>
              </a:rPr>
              <a:t>。</a:t>
            </a:r>
            <a:endParaRPr lang="zh-CN" altLang="en-US" dirty="0">
              <a:sym typeface="+mn-ea"/>
            </a:endParaRPr>
          </a:p>
          <a:p>
            <a:pPr algn="l">
              <a:buSzTx/>
              <a:buNone/>
            </a:pPr>
            <a:endParaRPr lang="zh-CN" altLang="en-US" dirty="0">
              <a:sym typeface="+mn-ea"/>
            </a:endParaRPr>
          </a:p>
          <a:p>
            <a:pPr algn="l">
              <a:buSzTx/>
              <a:buNone/>
            </a:pPr>
            <a:r>
              <a:rPr lang="zh-CN" altLang="en-US" dirty="0">
                <a:sym typeface="+mn-ea"/>
              </a:rPr>
              <a:t>推广</a:t>
            </a:r>
            <a:r>
              <a:rPr lang="en-US" altLang="zh-CN" dirty="0">
                <a:sym typeface="+mn-ea"/>
              </a:rPr>
              <a:t>2</a:t>
            </a:r>
            <a:r>
              <a:rPr lang="zh-CN" altLang="en-US" dirty="0">
                <a:sym typeface="+mn-ea"/>
              </a:rPr>
              <a:t>：</a:t>
            </a:r>
            <a:r>
              <a:rPr lang="en-US" altLang="zh-CN" dirty="0">
                <a:sym typeface="+mn-ea"/>
              </a:rPr>
              <a:t>E(∑a</a:t>
            </a:r>
            <a:r>
              <a:rPr lang="en-US" altLang="zh-CN" baseline="-25000" dirty="0">
                <a:sym typeface="+mn-ea"/>
              </a:rPr>
              <a:t>i</a:t>
            </a:r>
            <a:r>
              <a:rPr lang="en-US" altLang="zh-CN" dirty="0">
                <a:sym typeface="+mn-ea"/>
              </a:rPr>
              <a:t>*X</a:t>
            </a:r>
            <a:r>
              <a:rPr lang="en-US" altLang="zh-CN" baseline="-25000" dirty="0">
                <a:sym typeface="+mn-ea"/>
              </a:rPr>
              <a:t>i</a:t>
            </a:r>
            <a:r>
              <a:rPr lang="en-US" altLang="zh-CN" dirty="0">
                <a:sym typeface="+mn-ea"/>
              </a:rPr>
              <a:t>)=∑a</a:t>
            </a:r>
            <a:r>
              <a:rPr lang="en-US" altLang="zh-CN" baseline="-25000" dirty="0">
                <a:sym typeface="+mn-ea"/>
              </a:rPr>
              <a:t>i</a:t>
            </a:r>
            <a:r>
              <a:rPr lang="en-US" altLang="zh-CN" dirty="0">
                <a:sym typeface="+mn-ea"/>
              </a:rPr>
              <a:t>*E(X</a:t>
            </a:r>
            <a:r>
              <a:rPr lang="en-US" altLang="zh-CN" baseline="-25000" dirty="0">
                <a:sym typeface="+mn-ea"/>
              </a:rPr>
              <a:t>i</a:t>
            </a:r>
            <a:r>
              <a:rPr lang="en-US" altLang="zh-CN" dirty="0">
                <a:sym typeface="+mn-ea"/>
              </a:rPr>
              <a:t>)</a:t>
            </a:r>
            <a:r>
              <a:rPr lang="zh-CN" altLang="en-US" dirty="0">
                <a:sym typeface="+mn-ea"/>
              </a:rPr>
              <a:t>。</a:t>
            </a:r>
            <a:endParaRPr lang="zh-CN" altLang="en-US" dirty="0">
              <a:sym typeface="+mn-ea"/>
            </a:endParaRPr>
          </a:p>
          <a:p>
            <a:pPr algn="l">
              <a:buSzTx/>
              <a:buNone/>
            </a:pPr>
            <a:endParaRPr lang="zh-CN" altLang="en-US" dirty="0">
              <a:sym typeface="+mn-ea"/>
            </a:endParaRPr>
          </a:p>
          <a:p>
            <a:pPr algn="l">
              <a:buSzTx/>
              <a:buNone/>
            </a:pPr>
            <a:r>
              <a:rPr lang="zh-CN" altLang="en-US" dirty="0">
                <a:sym typeface="+mn-ea"/>
              </a:rPr>
              <a:t>如果</a:t>
            </a:r>
            <a:r>
              <a:rPr lang="en-US" altLang="zh-CN" dirty="0">
                <a:solidFill>
                  <a:srgbClr val="FF0000"/>
                </a:solidFill>
                <a:sym typeface="+mn-ea"/>
              </a:rPr>
              <a:t>X</a:t>
            </a:r>
            <a:r>
              <a:rPr lang="zh-CN" altLang="en-US" dirty="0">
                <a:solidFill>
                  <a:srgbClr val="FF0000"/>
                </a:solidFill>
                <a:sym typeface="+mn-ea"/>
              </a:rPr>
              <a:t>和</a:t>
            </a:r>
            <a:r>
              <a:rPr lang="en-US" altLang="zh-CN" dirty="0">
                <a:solidFill>
                  <a:srgbClr val="FF0000"/>
                </a:solidFill>
                <a:sym typeface="+mn-ea"/>
              </a:rPr>
              <a:t>Y</a:t>
            </a:r>
            <a:r>
              <a:rPr lang="zh-CN" altLang="en-US" dirty="0">
                <a:solidFill>
                  <a:srgbClr val="FF0000"/>
                </a:solidFill>
                <a:sym typeface="+mn-ea"/>
              </a:rPr>
              <a:t>是两个独立的随机变量</a:t>
            </a:r>
            <a:r>
              <a:rPr lang="zh-CN" altLang="en-US" dirty="0">
                <a:sym typeface="+mn-ea"/>
              </a:rPr>
              <a:t>，那么</a:t>
            </a:r>
            <a:r>
              <a:rPr lang="en-US" altLang="zh-CN" dirty="0">
                <a:sym typeface="+mn-ea"/>
              </a:rPr>
              <a:t>E(X*Y)=E(X)*E(Y)</a:t>
            </a:r>
            <a:r>
              <a:rPr lang="zh-CN" altLang="en-US" dirty="0">
                <a:sym typeface="+mn-ea"/>
              </a:rPr>
              <a:t>。</a:t>
            </a:r>
            <a:endParaRPr lang="zh-CN" altLang="en-US" dirty="0">
              <a:sym typeface="+mn-ea"/>
            </a:endParaRPr>
          </a:p>
          <a:p>
            <a:pPr algn="l">
              <a:buSzTx/>
              <a:buNone/>
            </a:pPr>
            <a:r>
              <a:rPr lang="zh-CN" altLang="en-US" dirty="0">
                <a:sym typeface="+mn-ea"/>
              </a:rPr>
              <a:t>证明：</a:t>
            </a:r>
            <a:r>
              <a:rPr lang="en-US" altLang="zh-CN" dirty="0">
                <a:sym typeface="+mn-ea"/>
              </a:rPr>
              <a:t>E(X)*E(Y)=(∑i*P(X=i))*(∑j*P(Y=j))=∑∑i*j*P(X=i)*P(Y=j)</a:t>
            </a:r>
            <a:r>
              <a:rPr lang="zh-CN" altLang="en-US" dirty="0">
                <a:sym typeface="+mn-ea"/>
              </a:rPr>
              <a:t>。因为</a:t>
            </a:r>
            <a:r>
              <a:rPr lang="en-US" altLang="zh-CN" dirty="0">
                <a:sym typeface="+mn-ea"/>
              </a:rPr>
              <a:t>X</a:t>
            </a:r>
            <a:r>
              <a:rPr lang="zh-CN" altLang="en-US" dirty="0">
                <a:sym typeface="+mn-ea"/>
              </a:rPr>
              <a:t>和</a:t>
            </a:r>
            <a:r>
              <a:rPr lang="en-US" altLang="zh-CN" dirty="0">
                <a:sym typeface="+mn-ea"/>
              </a:rPr>
              <a:t>Y</a:t>
            </a:r>
            <a:r>
              <a:rPr lang="zh-CN" altLang="en-US" dirty="0">
                <a:sym typeface="+mn-ea"/>
              </a:rPr>
              <a:t>是两个独立的随机变量，所以</a:t>
            </a:r>
            <a:r>
              <a:rPr lang="en-US" altLang="zh-CN" dirty="0">
                <a:sym typeface="+mn-ea"/>
              </a:rPr>
              <a:t>P(X=i)*P(Y=j)=P(X=i∩Y=j)</a:t>
            </a:r>
            <a:r>
              <a:rPr lang="zh-CN" altLang="en-US" dirty="0">
                <a:sym typeface="+mn-ea"/>
              </a:rPr>
              <a:t>，所以</a:t>
            </a:r>
            <a:r>
              <a:rPr lang="en-US" altLang="zh-CN" dirty="0">
                <a:sym typeface="+mn-ea"/>
              </a:rPr>
              <a:t>E(X)*E(Y)</a:t>
            </a:r>
            <a:endParaRPr lang="en-US" altLang="zh-CN" dirty="0">
              <a:sym typeface="+mn-ea"/>
            </a:endParaRPr>
          </a:p>
          <a:p>
            <a:pPr algn="l">
              <a:buSzTx/>
              <a:buNone/>
            </a:pPr>
            <a:r>
              <a:rPr lang="en-US" altLang="zh-CN" dirty="0">
                <a:sym typeface="+mn-ea"/>
              </a:rPr>
              <a:t>=∑∑i*j*P(X=i∩Y=j)=E(X*Y)</a:t>
            </a:r>
            <a:r>
              <a:rPr lang="zh-CN" altLang="en-US" dirty="0">
                <a:sym typeface="+mn-ea"/>
              </a:rPr>
              <a:t>。</a:t>
            </a:r>
            <a:endParaRPr lang="zh-CN" altLang="en-US" dirty="0">
              <a:sym typeface="+mn-ea"/>
            </a:endParaRPr>
          </a:p>
          <a:p>
            <a:pPr algn="l">
              <a:buSzTx/>
              <a:buNone/>
            </a:pPr>
            <a:endParaRPr lang="zh-CN" altLang="en-US" dirty="0">
              <a:sym typeface="+mn-ea"/>
            </a:endParaRPr>
          </a:p>
          <a:p>
            <a:pPr algn="l">
              <a:buSzTx/>
              <a:buNone/>
            </a:pPr>
            <a:r>
              <a:rPr lang="zh-CN" altLang="en-US" dirty="0">
                <a:solidFill>
                  <a:srgbClr val="FF0000"/>
                </a:solidFill>
                <a:sym typeface="+mn-ea"/>
              </a:rPr>
              <a:t>易错</a:t>
            </a:r>
            <a:r>
              <a:rPr lang="zh-CN" altLang="en-US" dirty="0">
                <a:sym typeface="+mn-ea"/>
              </a:rPr>
              <a:t>：</a:t>
            </a:r>
            <a:r>
              <a:rPr lang="en-US" altLang="zh-CN" dirty="0">
                <a:sym typeface="+mn-ea"/>
              </a:rPr>
              <a:t>(1)E(X</a:t>
            </a:r>
            <a:r>
              <a:rPr lang="en-US" altLang="zh-CN" baseline="30000" dirty="0">
                <a:sym typeface="+mn-ea"/>
              </a:rPr>
              <a:t>2</a:t>
            </a:r>
            <a:r>
              <a:rPr lang="en-US" altLang="zh-CN" dirty="0">
                <a:sym typeface="+mn-ea"/>
              </a:rPr>
              <a:t>)≠E(X)</a:t>
            </a:r>
            <a:r>
              <a:rPr lang="en-US" altLang="zh-CN" baseline="30000" dirty="0">
                <a:sym typeface="+mn-ea"/>
              </a:rPr>
              <a:t>2</a:t>
            </a:r>
            <a:r>
              <a:rPr lang="zh-CN" altLang="en-US" dirty="0">
                <a:sym typeface="+mn-ea"/>
              </a:rPr>
              <a:t>；</a:t>
            </a:r>
            <a:r>
              <a:rPr lang="en-US" altLang="zh-CN" dirty="0">
                <a:sym typeface="+mn-ea"/>
              </a:rPr>
              <a:t>(2)E(1/X)≠1/E(X)</a:t>
            </a:r>
            <a:r>
              <a:rPr lang="zh-CN" altLang="en-US" dirty="0">
                <a:sym typeface="+mn-ea"/>
              </a:rPr>
              <a:t>；</a:t>
            </a:r>
            <a:r>
              <a:rPr lang="en-US" altLang="zh-CN" dirty="0">
                <a:sym typeface="+mn-ea"/>
              </a:rPr>
              <a:t>(3)E(max(X,Y))≠max(E(X),E(Y))</a:t>
            </a:r>
            <a:r>
              <a:rPr lang="zh-CN" altLang="en-US" dirty="0">
                <a:sym typeface="+mn-ea"/>
              </a:rPr>
              <a:t>。</a:t>
            </a:r>
            <a:endParaRPr lang="zh-CN" altLang="en-US"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5</a:t>
            </a:r>
            <a:r>
              <a:rPr lang="zh-CN" altLang="en-US" sz="3600" dirty="0"/>
              <a:t>：</a:t>
            </a:r>
            <a:r>
              <a:rPr lang="en-US" altLang="zh-CN" sz="3600" dirty="0"/>
              <a:t>cf</a:t>
            </a:r>
            <a:r>
              <a:rPr lang="en-US" altLang="zh-CN" sz="3600" dirty="0">
                <a:sym typeface="+mn-ea"/>
              </a:rPr>
              <a:t>_30C_Shooting Gallery</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zh-CN" altLang="en-US" dirty="0"/>
              <a:t>有</a:t>
            </a:r>
            <a:r>
              <a:rPr lang="en-US" altLang="zh-CN" dirty="0"/>
              <a:t>n</a:t>
            </a:r>
            <a:r>
              <a:rPr lang="zh-CN" altLang="en-US" dirty="0"/>
              <a:t>个靶子，第</a:t>
            </a:r>
            <a:r>
              <a:rPr lang="en-US" altLang="zh-CN" dirty="0"/>
              <a:t>i</a:t>
            </a:r>
            <a:r>
              <a:rPr lang="zh-CN" altLang="en-US" dirty="0"/>
              <a:t>个靶子只在</a:t>
            </a:r>
            <a:r>
              <a:rPr lang="en-US" altLang="zh-CN" dirty="0"/>
              <a:t>t</a:t>
            </a:r>
            <a:r>
              <a:rPr lang="en-US" altLang="zh-CN" baseline="-25000" dirty="0"/>
              <a:t>i</a:t>
            </a:r>
            <a:r>
              <a:rPr lang="zh-CN" altLang="en-US" dirty="0"/>
              <a:t>时刻出现在坐标</a:t>
            </a:r>
            <a:r>
              <a:rPr lang="en-US" altLang="zh-CN" dirty="0"/>
              <a:t>(x</a:t>
            </a:r>
            <a:r>
              <a:rPr lang="en-US" altLang="zh-CN" baseline="-25000" dirty="0"/>
              <a:t>i</a:t>
            </a:r>
            <a:r>
              <a:rPr lang="en-US" altLang="zh-CN" dirty="0"/>
              <a:t>,y</a:t>
            </a:r>
            <a:r>
              <a:rPr lang="en-US" altLang="zh-CN" baseline="-25000" dirty="0"/>
              <a:t>i</a:t>
            </a:r>
            <a:r>
              <a:rPr lang="en-US" altLang="zh-CN" dirty="0"/>
              <a:t>)</a:t>
            </a:r>
            <a:r>
              <a:rPr lang="zh-CN" altLang="en-US" dirty="0"/>
              <a:t>处，如果此时枪口瞄准这个坐标则有</a:t>
            </a:r>
            <a:r>
              <a:rPr lang="en-US" altLang="zh-CN" dirty="0"/>
              <a:t>p</a:t>
            </a:r>
            <a:r>
              <a:rPr lang="en-US" altLang="zh-CN" baseline="-25000" dirty="0"/>
              <a:t>i</a:t>
            </a:r>
            <a:r>
              <a:rPr lang="zh-CN" altLang="en-US" dirty="0"/>
              <a:t>的概率击中。初始时枪口可以对准任意坐标，每秒枪口最多移动</a:t>
            </a:r>
            <a:r>
              <a:rPr lang="en-US" altLang="zh-CN" dirty="0"/>
              <a:t>1</a:t>
            </a:r>
            <a:r>
              <a:rPr lang="zh-CN" altLang="en-US" dirty="0"/>
              <a:t>单位距离，枪口的移动可以向任意方向，可以在任意时刻移动或停止。求击中次数的期望最大值。</a:t>
            </a:r>
            <a:endParaRPr lang="zh-CN" altLang="en-US" dirty="0"/>
          </a:p>
          <a:p>
            <a:pPr>
              <a:buNone/>
            </a:pPr>
            <a:r>
              <a:rPr lang="zh-CN" altLang="en-US" dirty="0"/>
              <a:t>数据范围：</a:t>
            </a:r>
            <a:endParaRPr lang="zh-CN" altLang="en-US" dirty="0"/>
          </a:p>
          <a:p>
            <a:pPr>
              <a:buNone/>
            </a:pPr>
            <a:r>
              <a:rPr lang="en-US" altLang="zh-CN" dirty="0"/>
              <a:t>	</a:t>
            </a:r>
            <a:r>
              <a:rPr lang="en-US" dirty="0"/>
              <a:t>1</a:t>
            </a:r>
            <a:r>
              <a:rPr lang="en-US" altLang="zh-CN" dirty="0"/>
              <a:t>&lt;=n&lt;=1000</a:t>
            </a:r>
            <a:r>
              <a:rPr lang="zh-CN" altLang="en-US" dirty="0"/>
              <a:t>。</a:t>
            </a:r>
            <a:r>
              <a:rPr lang="en-US" altLang="zh-CN" dirty="0"/>
              <a:t>-1000&lt;=x</a:t>
            </a:r>
            <a:r>
              <a:rPr lang="en-US" altLang="zh-CN" baseline="-25000" dirty="0"/>
              <a:t>i</a:t>
            </a:r>
            <a:r>
              <a:rPr lang="en-US" altLang="zh-CN" dirty="0"/>
              <a:t>,y</a:t>
            </a:r>
            <a:r>
              <a:rPr lang="en-US" altLang="zh-CN" baseline="-25000" dirty="0"/>
              <a:t>i</a:t>
            </a:r>
            <a:r>
              <a:rPr lang="en-US" altLang="zh-CN" dirty="0"/>
              <a:t>&lt;=1000</a:t>
            </a:r>
            <a:r>
              <a:rPr lang="zh-CN" altLang="en-US" dirty="0"/>
              <a:t>。</a:t>
            </a:r>
            <a:r>
              <a:rPr lang="en-US" altLang="zh-CN" dirty="0"/>
              <a:t>0&lt;=t</a:t>
            </a:r>
            <a:r>
              <a:rPr lang="en-US" altLang="zh-CN" baseline="-25000" dirty="0"/>
              <a:t>i</a:t>
            </a:r>
            <a:r>
              <a:rPr lang="en-US" altLang="zh-CN" dirty="0"/>
              <a:t>&lt;=1e9</a:t>
            </a:r>
            <a:r>
              <a:rPr lang="zh-CN" altLang="en-US" dirty="0"/>
              <a:t>。</a:t>
            </a:r>
            <a:r>
              <a:rPr lang="en-US" altLang="zh-CN" dirty="0"/>
              <a:t>0&lt;=p</a:t>
            </a:r>
            <a:r>
              <a:rPr lang="en-US" altLang="zh-CN" baseline="-25000" dirty="0"/>
              <a:t>i</a:t>
            </a:r>
            <a:r>
              <a:rPr lang="en-US" altLang="zh-CN" dirty="0"/>
              <a:t>&lt;=1</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4182110"/>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2</a:t>
                      </a:r>
                      <a:endParaRPr lang="en-US" altLang="zh-CN"/>
                    </a:p>
                    <a:p>
                      <a:pPr>
                        <a:buNone/>
                      </a:pPr>
                      <a:r>
                        <a:rPr lang="en-US" altLang="zh-CN"/>
                        <a:t>0 0 0 0.6</a:t>
                      </a:r>
                      <a:endParaRPr lang="en-US" altLang="zh-CN"/>
                    </a:p>
                    <a:p>
                      <a:pPr>
                        <a:buNone/>
                      </a:pPr>
                      <a:r>
                        <a:rPr lang="en-US" altLang="zh-CN"/>
                        <a:t>5 0 5 0.7</a:t>
                      </a:r>
                      <a:endParaRPr lang="en-US" altLang="zh-CN"/>
                    </a:p>
                  </a:txBody>
                  <a:tcPr/>
                </a:tc>
                <a:tc>
                  <a:txBody>
                    <a:bodyPr/>
                    <a:p>
                      <a:pPr>
                        <a:buNone/>
                      </a:pPr>
                      <a:r>
                        <a:rPr lang="en-US" altLang="zh-CN"/>
                        <a:t>1.3000000000</a:t>
                      </a:r>
                      <a:endParaRPr lang="en-US" altLang="zh-CN"/>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5</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ym typeface="+mn-ea"/>
              </a:rPr>
              <a:t>如果瞄准了第</a:t>
            </a:r>
            <a:r>
              <a:rPr lang="en-US" altLang="zh-CN" dirty="0">
                <a:sym typeface="+mn-ea"/>
              </a:rPr>
              <a:t>i</a:t>
            </a:r>
            <a:r>
              <a:rPr lang="zh-CN" altLang="en-US" dirty="0">
                <a:sym typeface="+mn-ea"/>
              </a:rPr>
              <a:t>个靶子，且仅考虑第</a:t>
            </a:r>
            <a:r>
              <a:rPr lang="en-US" altLang="zh-CN" dirty="0">
                <a:sym typeface="+mn-ea"/>
              </a:rPr>
              <a:t>i</a:t>
            </a:r>
            <a:r>
              <a:rPr lang="zh-CN" altLang="en-US" dirty="0">
                <a:sym typeface="+mn-ea"/>
              </a:rPr>
              <a:t>个靶子，那么击中次数期望为</a:t>
            </a:r>
            <a:r>
              <a:rPr lang="en-US" altLang="zh-CN" dirty="0">
                <a:sym typeface="+mn-ea"/>
              </a:rPr>
              <a:t>E=0*(1-p</a:t>
            </a:r>
            <a:r>
              <a:rPr lang="en-US" altLang="zh-CN" baseline="-25000" dirty="0">
                <a:sym typeface="+mn-ea"/>
              </a:rPr>
              <a:t>i</a:t>
            </a:r>
            <a:r>
              <a:rPr lang="en-US" altLang="zh-CN" dirty="0">
                <a:sym typeface="+mn-ea"/>
              </a:rPr>
              <a:t>)+1*p</a:t>
            </a:r>
            <a:r>
              <a:rPr lang="en-US" altLang="zh-CN" baseline="-25000" dirty="0">
                <a:sym typeface="+mn-ea"/>
              </a:rPr>
              <a:t>i</a:t>
            </a:r>
            <a:r>
              <a:rPr lang="en-US" altLang="zh-CN" dirty="0">
                <a:sym typeface="+mn-ea"/>
              </a:rPr>
              <a:t>=p</a:t>
            </a:r>
            <a:r>
              <a:rPr lang="en-US" altLang="zh-CN" baseline="-25000" dirty="0">
                <a:sym typeface="+mn-ea"/>
              </a:rPr>
              <a:t>i</a:t>
            </a:r>
            <a:r>
              <a:rPr lang="zh-CN" altLang="en-US" dirty="0">
                <a:sym typeface="+mn-ea"/>
              </a:rPr>
              <a:t>。如果瞄准了</a:t>
            </a:r>
            <a:r>
              <a:rPr lang="en-US" altLang="zh-CN" dirty="0">
                <a:sym typeface="+mn-ea"/>
              </a:rPr>
              <a:t>f[1],f[2],...,f[m]</a:t>
            </a:r>
            <a:r>
              <a:rPr lang="zh-CN" altLang="en-US" dirty="0">
                <a:sym typeface="+mn-ea"/>
              </a:rPr>
              <a:t>这</a:t>
            </a:r>
            <a:r>
              <a:rPr lang="en-US" altLang="zh-CN" dirty="0">
                <a:sym typeface="+mn-ea"/>
              </a:rPr>
              <a:t>m</a:t>
            </a:r>
            <a:r>
              <a:rPr lang="zh-CN" altLang="en-US" dirty="0">
                <a:sym typeface="+mn-ea"/>
              </a:rPr>
              <a:t>个靶子，那么击中次数期望等于每个靶子的期望相加，即</a:t>
            </a:r>
            <a:r>
              <a:rPr lang="en-US" altLang="zh-CN" dirty="0">
                <a:sym typeface="+mn-ea"/>
              </a:rPr>
              <a:t>p</a:t>
            </a:r>
            <a:r>
              <a:rPr lang="en-US" altLang="zh-CN" baseline="-25000" dirty="0">
                <a:sym typeface="+mn-ea"/>
              </a:rPr>
              <a:t>f[1]</a:t>
            </a:r>
            <a:r>
              <a:rPr lang="en-US" altLang="zh-CN" dirty="0">
                <a:sym typeface="+mn-ea"/>
              </a:rPr>
              <a:t>+p</a:t>
            </a:r>
            <a:r>
              <a:rPr lang="en-US" altLang="zh-CN" baseline="-25000" dirty="0">
                <a:sym typeface="+mn-ea"/>
              </a:rPr>
              <a:t>f[2]</a:t>
            </a:r>
            <a:r>
              <a:rPr lang="en-US" altLang="zh-CN" dirty="0">
                <a:sym typeface="+mn-ea"/>
              </a:rPr>
              <a:t>+...+p</a:t>
            </a:r>
            <a:r>
              <a:rPr lang="en-US" altLang="zh-CN" baseline="-25000" dirty="0">
                <a:sym typeface="+mn-ea"/>
              </a:rPr>
              <a:t>f[m]</a:t>
            </a:r>
            <a:r>
              <a:rPr lang="zh-CN" altLang="en-US" dirty="0">
                <a:sym typeface="+mn-ea"/>
              </a:rPr>
              <a:t>，问题则转化为求一个</a:t>
            </a:r>
            <a:r>
              <a:rPr lang="zh-CN" altLang="en-US" dirty="0">
                <a:sym typeface="+mn-ea"/>
              </a:rPr>
              <a:t>选择</a:t>
            </a:r>
            <a:r>
              <a:rPr lang="zh-CN" altLang="en-US" dirty="0">
                <a:sym typeface="+mn-ea"/>
              </a:rPr>
              <a:t>靶子方案，使得选中的靶子可以在对应的时间被瞄准，且</a:t>
            </a:r>
            <a:r>
              <a:rPr lang="en-US" altLang="zh-CN" dirty="0">
                <a:sym typeface="+mn-ea"/>
              </a:rPr>
              <a:t>p</a:t>
            </a:r>
            <a:r>
              <a:rPr lang="en-US" altLang="zh-CN" baseline="-25000" dirty="0">
                <a:sym typeface="+mn-ea"/>
              </a:rPr>
              <a:t>f[i]</a:t>
            </a:r>
            <a:r>
              <a:rPr lang="zh-CN" altLang="en-US" dirty="0">
                <a:sym typeface="+mn-ea"/>
              </a:rPr>
              <a:t>之和最大。</a:t>
            </a:r>
            <a:endParaRPr lang="zh-CN" altLang="en-US" dirty="0">
              <a:sym typeface="+mn-ea"/>
            </a:endParaRPr>
          </a:p>
          <a:p>
            <a:pPr>
              <a:buNone/>
            </a:pPr>
            <a:endParaRPr lang="zh-CN" altLang="en-US" dirty="0">
              <a:sym typeface="+mn-ea"/>
            </a:endParaRPr>
          </a:p>
          <a:p>
            <a:pPr>
              <a:buNone/>
            </a:pPr>
            <a:r>
              <a:rPr lang="zh-CN" altLang="en-US" dirty="0">
                <a:sym typeface="+mn-ea"/>
              </a:rPr>
              <a:t>将靶子按照</a:t>
            </a:r>
            <a:r>
              <a:rPr lang="en-US" altLang="zh-CN" dirty="0">
                <a:sym typeface="+mn-ea"/>
              </a:rPr>
              <a:t>t</a:t>
            </a:r>
            <a:r>
              <a:rPr lang="en-US" altLang="zh-CN" baseline="-25000" dirty="0">
                <a:sym typeface="+mn-ea"/>
              </a:rPr>
              <a:t>i</a:t>
            </a:r>
            <a:r>
              <a:rPr lang="zh-CN" altLang="en-US" dirty="0">
                <a:sym typeface="+mn-ea"/>
              </a:rPr>
              <a:t>排序，用</a:t>
            </a:r>
            <a:r>
              <a:rPr lang="en-US" altLang="zh-CN" dirty="0">
                <a:sym typeface="+mn-ea"/>
              </a:rPr>
              <a:t>dp[i]</a:t>
            </a:r>
            <a:r>
              <a:rPr lang="zh-CN" altLang="en-US" dirty="0">
                <a:sym typeface="+mn-ea"/>
              </a:rPr>
              <a:t>表示选择了第</a:t>
            </a:r>
            <a:r>
              <a:rPr lang="en-US" altLang="zh-CN" dirty="0">
                <a:sym typeface="+mn-ea"/>
              </a:rPr>
              <a:t>i</a:t>
            </a:r>
            <a:r>
              <a:rPr lang="zh-CN" altLang="en-US" dirty="0">
                <a:sym typeface="+mn-ea"/>
              </a:rPr>
              <a:t>个靶子</a:t>
            </a:r>
            <a:r>
              <a:rPr lang="en-US" altLang="zh-CN" dirty="0">
                <a:sym typeface="+mn-ea"/>
              </a:rPr>
              <a:t>(</a:t>
            </a:r>
            <a:r>
              <a:rPr lang="zh-CN" altLang="en-US" dirty="0">
                <a:sym typeface="+mn-ea"/>
              </a:rPr>
              <a:t>因为按顺序所以也是最后一个选择的靶子</a:t>
            </a:r>
            <a:r>
              <a:rPr lang="en-US" altLang="zh-CN" dirty="0">
                <a:sym typeface="+mn-ea"/>
              </a:rPr>
              <a:t>)</a:t>
            </a:r>
            <a:r>
              <a:rPr lang="zh-CN" altLang="en-US" dirty="0">
                <a:sym typeface="+mn-ea"/>
              </a:rPr>
              <a:t>的最优方案的</a:t>
            </a:r>
            <a:r>
              <a:rPr lang="en-US" altLang="zh-CN" dirty="0">
                <a:sym typeface="+mn-ea"/>
              </a:rPr>
              <a:t>p</a:t>
            </a:r>
            <a:r>
              <a:rPr lang="en-US" altLang="zh-CN" baseline="-25000" dirty="0">
                <a:sym typeface="+mn-ea"/>
              </a:rPr>
              <a:t>f[i]</a:t>
            </a:r>
            <a:r>
              <a:rPr lang="zh-CN" altLang="en-US" dirty="0">
                <a:sym typeface="+mn-ea"/>
              </a:rPr>
              <a:t>之和，转移时考虑所有满足</a:t>
            </a:r>
            <a:r>
              <a:rPr lang="en-US" altLang="zh-CN" dirty="0">
                <a:sym typeface="+mn-ea"/>
              </a:rPr>
              <a:t>t</a:t>
            </a:r>
            <a:r>
              <a:rPr lang="en-US" altLang="zh-CN" baseline="-25000" dirty="0">
                <a:sym typeface="+mn-ea"/>
              </a:rPr>
              <a:t>i</a:t>
            </a:r>
            <a:r>
              <a:rPr lang="en-US" altLang="zh-CN" dirty="0">
                <a:sym typeface="+mn-ea"/>
              </a:rPr>
              <a:t>-t</a:t>
            </a:r>
            <a:r>
              <a:rPr lang="en-US" altLang="zh-CN" baseline="-25000" dirty="0">
                <a:sym typeface="+mn-ea"/>
              </a:rPr>
              <a:t>j</a:t>
            </a:r>
            <a:r>
              <a:rPr lang="en-US" altLang="zh-CN" dirty="0">
                <a:sym typeface="+mn-ea"/>
              </a:rPr>
              <a:t>&gt;=dis(i,j)</a:t>
            </a:r>
            <a:r>
              <a:rPr lang="zh-CN" altLang="en-US" dirty="0">
                <a:sym typeface="+mn-ea"/>
              </a:rPr>
              <a:t>的靶子</a:t>
            </a:r>
            <a:r>
              <a:rPr lang="en-US" altLang="zh-CN" dirty="0">
                <a:sym typeface="+mn-ea"/>
              </a:rPr>
              <a:t>j</a:t>
            </a:r>
            <a:r>
              <a:rPr lang="zh-CN" altLang="en-US" dirty="0">
                <a:sym typeface="+mn-ea"/>
              </a:rPr>
              <a:t>，从</a:t>
            </a:r>
            <a:r>
              <a:rPr lang="en-US" altLang="zh-CN" dirty="0">
                <a:sym typeface="+mn-ea"/>
              </a:rPr>
              <a:t>dp[j]</a:t>
            </a:r>
            <a:r>
              <a:rPr lang="zh-CN" altLang="en-US" dirty="0">
                <a:sym typeface="+mn-ea"/>
              </a:rPr>
              <a:t>中选出一个最大的，加上</a:t>
            </a:r>
            <a:r>
              <a:rPr lang="en-US" altLang="zh-CN" dirty="0">
                <a:sym typeface="+mn-ea"/>
              </a:rPr>
              <a:t>p</a:t>
            </a:r>
            <a:r>
              <a:rPr lang="en-US" altLang="zh-CN" baseline="-25000" dirty="0">
                <a:sym typeface="+mn-ea"/>
              </a:rPr>
              <a:t>i</a:t>
            </a:r>
            <a:r>
              <a:rPr lang="zh-CN" altLang="en-US" dirty="0">
                <a:sym typeface="+mn-ea"/>
              </a:rPr>
              <a:t>。</a:t>
            </a:r>
            <a:endParaRPr lang="zh-CN" altLang="en-US" dirty="0">
              <a:sym typeface="+mn-ea"/>
            </a:endParaRPr>
          </a:p>
          <a:p>
            <a:pPr>
              <a:buNone/>
            </a:pPr>
            <a:endParaRPr lang="en-US" altLang="zh-CN" dirty="0">
              <a:sym typeface="+mn-ea"/>
            </a:endParaRPr>
          </a:p>
          <a:p>
            <a:pPr>
              <a:buNone/>
            </a:pPr>
            <a:r>
              <a:rPr lang="zh-CN" altLang="en-US" dirty="0">
                <a:sym typeface="+mn-ea"/>
              </a:rPr>
              <a:t>答案则是</a:t>
            </a:r>
            <a:r>
              <a:rPr lang="en-US" altLang="zh-CN" dirty="0">
                <a:sym typeface="+mn-ea"/>
              </a:rPr>
              <a:t>max{dp[i]}</a:t>
            </a:r>
            <a:r>
              <a:rPr lang="zh-CN" altLang="en-US" dirty="0">
                <a:sym typeface="+mn-ea"/>
              </a:rPr>
              <a:t>。</a:t>
            </a:r>
            <a:endParaRPr lang="zh-CN" altLang="en-US"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spc="0" dirty="0">
                <a:solidFill>
                  <a:schemeClr val="tx1"/>
                </a:solidFill>
                <a:latin typeface="+mn-lt"/>
                <a:ea typeface="+mn-ea"/>
                <a:cs typeface="+mn-cs"/>
                <a:sym typeface="+mn-ea"/>
              </a:rPr>
              <a:t>概率</a:t>
            </a:r>
            <a:r>
              <a:rPr lang="en-US" altLang="zh-CN" cap="none" spc="0" dirty="0">
                <a:solidFill>
                  <a:schemeClr val="tx1"/>
                </a:solidFill>
                <a:latin typeface="+mn-lt"/>
                <a:ea typeface="+mn-ea"/>
                <a:cs typeface="+mn-cs"/>
                <a:sym typeface="+mn-ea"/>
              </a:rPr>
              <a:t>_</a:t>
            </a:r>
            <a:r>
              <a:rPr lang="zh-CN" altLang="en-US" cap="none" spc="0" dirty="0">
                <a:solidFill>
                  <a:schemeClr val="tx1"/>
                </a:solidFill>
                <a:latin typeface="+mn-lt"/>
                <a:ea typeface="+mn-ea"/>
                <a:cs typeface="+mn-cs"/>
                <a:sym typeface="+mn-ea"/>
              </a:rPr>
              <a:t>基本定义</a:t>
            </a:r>
            <a:r>
              <a:rPr lang="en-US" altLang="zh-CN" cap="none" spc="0" dirty="0">
                <a:solidFill>
                  <a:schemeClr val="tx1"/>
                </a:solidFill>
                <a:latin typeface="+mn-lt"/>
                <a:ea typeface="+mn-ea"/>
                <a:cs typeface="+mn-cs"/>
                <a:sym typeface="+mn-ea"/>
              </a:rPr>
              <a:t>(1)</a:t>
            </a:r>
            <a:endParaRPr lang="en-US" altLang="zh-CN" cap="none" spc="0" dirty="0">
              <a:solidFill>
                <a:schemeClr val="tx1"/>
              </a:solidFill>
              <a:latin typeface="+mn-lt"/>
              <a:ea typeface="+mn-ea"/>
              <a:cs typeface="+mn-cs"/>
              <a:sym typeface="+mn-ea"/>
            </a:endParaRPr>
          </a:p>
        </p:txBody>
      </p:sp>
      <p:sp>
        <p:nvSpPr>
          <p:cNvPr id="3" name="内容占位符 2"/>
          <p:cNvSpPr>
            <a:spLocks noGrp="1"/>
          </p:cNvSpPr>
          <p:nvPr>
            <p:ph idx="1"/>
          </p:nvPr>
        </p:nvSpPr>
        <p:spPr/>
        <p:txBody>
          <a:bodyPr/>
          <a:lstStyle/>
          <a:p>
            <a:pPr algn="l">
              <a:buSzTx/>
              <a:buNone/>
            </a:pPr>
            <a:r>
              <a:rPr lang="zh-CN" dirty="0">
                <a:sym typeface="+mn-ea"/>
              </a:rPr>
              <a:t>在一次随机试验E中可能发生的不能再细分的结果被称为</a:t>
            </a:r>
            <a:r>
              <a:rPr lang="zh-CN" dirty="0">
                <a:solidFill>
                  <a:srgbClr val="FF0000"/>
                </a:solidFill>
                <a:sym typeface="+mn-ea"/>
              </a:rPr>
              <a:t>单位事件</a:t>
            </a:r>
            <a:r>
              <a:rPr lang="zh-CN" dirty="0">
                <a:sym typeface="+mn-ea"/>
              </a:rPr>
              <a:t>。在随机试验中可能发生的所有单位事件的集合称为</a:t>
            </a:r>
            <a:r>
              <a:rPr lang="zh-CN" dirty="0">
                <a:solidFill>
                  <a:srgbClr val="FF0000"/>
                </a:solidFill>
                <a:sym typeface="+mn-ea"/>
              </a:rPr>
              <a:t>事件空间</a:t>
            </a:r>
            <a:r>
              <a:rPr lang="zh-CN" dirty="0">
                <a:sym typeface="+mn-ea"/>
              </a:rPr>
              <a:t>(或称</a:t>
            </a:r>
            <a:r>
              <a:rPr lang="zh-CN" dirty="0">
                <a:solidFill>
                  <a:srgbClr val="FF0000"/>
                </a:solidFill>
                <a:sym typeface="+mn-ea"/>
              </a:rPr>
              <a:t>样本空间</a:t>
            </a:r>
            <a:r>
              <a:rPr lang="zh-CN" dirty="0">
                <a:sym typeface="+mn-ea"/>
              </a:rPr>
              <a:t>)，用</a:t>
            </a:r>
            <a:r>
              <a:rPr lang="zh-CN" dirty="0">
                <a:solidFill>
                  <a:srgbClr val="FF0000"/>
                </a:solidFill>
                <a:sym typeface="+mn-ea"/>
              </a:rPr>
              <a:t>S</a:t>
            </a:r>
            <a:r>
              <a:rPr lang="zh-CN" dirty="0">
                <a:sym typeface="+mn-ea"/>
              </a:rPr>
              <a:t>来表示。</a:t>
            </a:r>
            <a:endParaRPr lang="zh-CN" dirty="0">
              <a:sym typeface="+mn-ea"/>
            </a:endParaRPr>
          </a:p>
          <a:p>
            <a:pPr algn="l">
              <a:buSzTx/>
              <a:buNone/>
            </a:pPr>
            <a:endParaRPr lang="zh-CN" dirty="0">
              <a:sym typeface="+mn-ea"/>
            </a:endParaRPr>
          </a:p>
          <a:p>
            <a:pPr algn="l">
              <a:buSzTx/>
              <a:buNone/>
            </a:pPr>
            <a:r>
              <a:rPr lang="zh-CN" dirty="0">
                <a:sym typeface="+mn-ea"/>
              </a:rPr>
              <a:t>也就是说，进行一次随机试验</a:t>
            </a:r>
            <a:r>
              <a:rPr lang="en-US" altLang="zh-CN" dirty="0">
                <a:sym typeface="+mn-ea"/>
              </a:rPr>
              <a:t>E</a:t>
            </a:r>
            <a:r>
              <a:rPr lang="zh-CN" dirty="0">
                <a:sym typeface="+mn-ea"/>
              </a:rPr>
              <a:t>，其结果一定符合</a:t>
            </a:r>
            <a:r>
              <a:rPr lang="en-US" altLang="zh-CN" dirty="0">
                <a:sym typeface="+mn-ea"/>
              </a:rPr>
              <a:t>S</a:t>
            </a:r>
            <a:r>
              <a:rPr lang="zh-CN" dirty="0">
                <a:sym typeface="+mn-ea"/>
              </a:rPr>
              <a:t>中的恰好一个元素，不可能是零个或多个。例如在一次掷骰子的随机试验中，如果用获得的点数来表示单位事件，那么一共可能出现6个单位事件，则事件空间可以表示为</a:t>
            </a:r>
            <a:r>
              <a:rPr lang="en-US" altLang="zh-CN" dirty="0">
                <a:sym typeface="+mn-ea"/>
              </a:rPr>
              <a:t>S</a:t>
            </a:r>
            <a:r>
              <a:rPr lang="zh-CN" dirty="0">
                <a:sym typeface="+mn-ea"/>
              </a:rPr>
              <a:t>={1,2,3,4,5,6}。</a:t>
            </a:r>
            <a:endParaRPr lang="zh-CN" dirty="0">
              <a:sym typeface="+mn-ea"/>
            </a:endParaRPr>
          </a:p>
          <a:p>
            <a:pPr algn="l">
              <a:buSzTx/>
              <a:buNone/>
            </a:pPr>
            <a:endParaRPr lang="zh-CN" dirty="0">
              <a:sym typeface="+mn-ea"/>
            </a:endParaRPr>
          </a:p>
          <a:p>
            <a:pPr algn="l">
              <a:buSzTx/>
              <a:buNone/>
            </a:pPr>
            <a:r>
              <a:rPr lang="zh-CN" dirty="0">
                <a:sym typeface="+mn-ea"/>
              </a:rPr>
              <a:t>一个</a:t>
            </a:r>
            <a:r>
              <a:rPr lang="zh-CN" dirty="0">
                <a:solidFill>
                  <a:srgbClr val="FF0000"/>
                </a:solidFill>
                <a:sym typeface="+mn-ea"/>
              </a:rPr>
              <a:t>随机事件</a:t>
            </a:r>
            <a:r>
              <a:rPr lang="zh-CN" dirty="0">
                <a:sym typeface="+mn-ea"/>
              </a:rPr>
              <a:t>是事件空间</a:t>
            </a:r>
            <a:r>
              <a:rPr lang="en-US" altLang="zh-CN" dirty="0">
                <a:sym typeface="+mn-ea"/>
              </a:rPr>
              <a:t>S</a:t>
            </a:r>
            <a:r>
              <a:rPr lang="zh-CN" dirty="0">
                <a:sym typeface="+mn-ea"/>
              </a:rPr>
              <a:t>的子集，它由事件空间</a:t>
            </a:r>
            <a:r>
              <a:rPr lang="en-US" altLang="zh-CN" dirty="0">
                <a:sym typeface="+mn-ea"/>
              </a:rPr>
              <a:t>S</a:t>
            </a:r>
            <a:r>
              <a:rPr lang="zh-CN" dirty="0">
                <a:sym typeface="+mn-ea"/>
              </a:rPr>
              <a:t>中的单位元素构成，用大写字母</a:t>
            </a:r>
            <a:r>
              <a:rPr lang="en-US" altLang="zh-CN" dirty="0">
                <a:sym typeface="+mn-ea"/>
              </a:rPr>
              <a:t>A,B</a:t>
            </a:r>
            <a:r>
              <a:rPr lang="zh-CN" dirty="0">
                <a:sym typeface="+mn-ea"/>
              </a:rPr>
              <a:t>,</a:t>
            </a:r>
            <a:endParaRPr lang="zh-CN" dirty="0">
              <a:sym typeface="+mn-ea"/>
            </a:endParaRPr>
          </a:p>
          <a:p>
            <a:pPr algn="l">
              <a:buSzTx/>
              <a:buNone/>
            </a:pPr>
            <a:r>
              <a:rPr lang="en-US" altLang="zh-CN" dirty="0">
                <a:sym typeface="+mn-ea"/>
              </a:rPr>
              <a:t>C,</a:t>
            </a:r>
            <a:r>
              <a:rPr lang="zh-CN" dirty="0">
                <a:sym typeface="+mn-ea"/>
              </a:rPr>
              <a:t>…表示。例如在掷两个骰子的随机试验中，设随机事件</a:t>
            </a:r>
            <a:r>
              <a:rPr lang="en-US" altLang="zh-CN" dirty="0">
                <a:sym typeface="+mn-ea"/>
              </a:rPr>
              <a:t>A为“获得的点数和大于10”，则A可以由下面3个单位事件组成：A={(5,6),(6,5),(6,6)}。</a:t>
            </a:r>
            <a:endParaRPr lang="zh-CN" altLang="en-US"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6</a:t>
            </a:r>
            <a:r>
              <a:rPr lang="zh-CN" altLang="en-US" sz="3600" dirty="0"/>
              <a:t>：</a:t>
            </a:r>
            <a:r>
              <a:rPr lang="en-US" altLang="zh-CN" sz="3600" dirty="0"/>
              <a:t>cf</a:t>
            </a:r>
            <a:r>
              <a:rPr lang="en-US" altLang="zh-CN" sz="3600" dirty="0">
                <a:sym typeface="+mn-ea"/>
              </a:rPr>
              <a:t>_513C_</a:t>
            </a:r>
            <a:r>
              <a:rPr lang="en-US" altLang="zh-CN" sz="3600" dirty="0">
                <a:sym typeface="+mn-ea"/>
              </a:rPr>
              <a:t>Second price auction</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en-US" dirty="0"/>
              <a:t>n</a:t>
            </a:r>
            <a:r>
              <a:rPr lang="zh-CN" altLang="en-US" dirty="0"/>
              <a:t>个人参加拍卖，第</a:t>
            </a:r>
            <a:r>
              <a:rPr lang="en-US" altLang="zh-CN" dirty="0"/>
              <a:t>i</a:t>
            </a:r>
            <a:r>
              <a:rPr lang="zh-CN" altLang="en-US" dirty="0"/>
              <a:t>个人会在</a:t>
            </a:r>
            <a:r>
              <a:rPr lang="en-US" altLang="zh-CN" dirty="0"/>
              <a:t>[L</a:t>
            </a:r>
            <a:r>
              <a:rPr lang="en-US" altLang="zh-CN" baseline="-25000" dirty="0"/>
              <a:t>i</a:t>
            </a:r>
            <a:r>
              <a:rPr lang="en-US" altLang="zh-CN" dirty="0"/>
              <a:t>,R</a:t>
            </a:r>
            <a:r>
              <a:rPr lang="en-US" altLang="zh-CN" baseline="-25000" dirty="0"/>
              <a:t>i</a:t>
            </a:r>
            <a:r>
              <a:rPr lang="en-US" altLang="zh-CN" dirty="0"/>
              <a:t>]</a:t>
            </a:r>
            <a:r>
              <a:rPr lang="zh-CN" altLang="en-US" dirty="0"/>
              <a:t>等概率选择一个整数作为自己的出价，求第二高的出价的期望。</a:t>
            </a:r>
            <a:endParaRPr lang="zh-CN" altLang="en-US" dirty="0"/>
          </a:p>
          <a:p>
            <a:pPr>
              <a:buNone/>
            </a:pPr>
            <a:r>
              <a:rPr lang="zh-CN" altLang="en-US" dirty="0"/>
              <a:t>数据范围：</a:t>
            </a:r>
            <a:endParaRPr lang="zh-CN" altLang="en-US" dirty="0"/>
          </a:p>
          <a:p>
            <a:pPr>
              <a:buNone/>
            </a:pPr>
            <a:r>
              <a:rPr lang="en-US" altLang="zh-CN" dirty="0"/>
              <a:t>	</a:t>
            </a:r>
            <a:r>
              <a:rPr lang="en-US" dirty="0"/>
              <a:t>2</a:t>
            </a:r>
            <a:r>
              <a:rPr lang="en-US" altLang="zh-CN" dirty="0"/>
              <a:t>&lt;=n&lt;=5</a:t>
            </a:r>
            <a:r>
              <a:rPr lang="zh-CN" altLang="en-US" dirty="0"/>
              <a:t>。</a:t>
            </a:r>
            <a:r>
              <a:rPr lang="en-US" altLang="zh-CN" dirty="0"/>
              <a:t>1</a:t>
            </a:r>
            <a:r>
              <a:rPr lang="en-US" altLang="zh-CN" dirty="0"/>
              <a:t>&lt;=L</a:t>
            </a:r>
            <a:r>
              <a:rPr lang="en-US" altLang="zh-CN" baseline="-25000" dirty="0"/>
              <a:t>i</a:t>
            </a:r>
            <a:r>
              <a:rPr lang="en-US" altLang="zh-CN" dirty="0"/>
              <a:t>&lt;=R</a:t>
            </a:r>
            <a:r>
              <a:rPr lang="en-US" altLang="zh-CN" baseline="-25000" dirty="0"/>
              <a:t>i</a:t>
            </a:r>
            <a:r>
              <a:rPr lang="en-US" altLang="zh-CN" dirty="0"/>
              <a:t>&lt;=10000</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375602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3</a:t>
                      </a:r>
                      <a:endParaRPr lang="en-US" altLang="zh-CN"/>
                    </a:p>
                    <a:p>
                      <a:pPr>
                        <a:buNone/>
                      </a:pPr>
                      <a:r>
                        <a:rPr lang="en-US" altLang="zh-CN"/>
                        <a:t>4 7</a:t>
                      </a:r>
                      <a:endParaRPr lang="en-US" altLang="zh-CN"/>
                    </a:p>
                    <a:p>
                      <a:pPr>
                        <a:buNone/>
                      </a:pPr>
                      <a:r>
                        <a:rPr lang="en-US" altLang="zh-CN"/>
                        <a:t>8 10</a:t>
                      </a:r>
                      <a:endParaRPr lang="en-US" altLang="zh-CN"/>
                    </a:p>
                    <a:p>
                      <a:pPr>
                        <a:buNone/>
                      </a:pPr>
                      <a:r>
                        <a:rPr lang="en-US" altLang="zh-CN"/>
                        <a:t>5 5</a:t>
                      </a:r>
                      <a:endParaRPr lang="en-US" altLang="zh-CN"/>
                    </a:p>
                  </a:txBody>
                  <a:tcPr/>
                </a:tc>
                <a:tc>
                  <a:txBody>
                    <a:bodyPr/>
                    <a:p>
                      <a:pPr>
                        <a:buNone/>
                      </a:pPr>
                      <a:r>
                        <a:rPr lang="en-US" altLang="zh-CN"/>
                        <a:t>5.7500000000</a:t>
                      </a:r>
                      <a:endParaRPr lang="en-US" altLang="zh-CN"/>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6</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ym typeface="+mn-ea"/>
              </a:rPr>
              <a:t>设</a:t>
            </a:r>
            <a:r>
              <a:rPr lang="en-US" altLang="zh-CN" dirty="0">
                <a:sym typeface="+mn-ea"/>
              </a:rPr>
              <a:t>p[x]</a:t>
            </a:r>
            <a:r>
              <a:rPr lang="zh-CN" altLang="en-US" dirty="0">
                <a:sym typeface="+mn-ea"/>
              </a:rPr>
              <a:t>为第二高出价为</a:t>
            </a:r>
            <a:r>
              <a:rPr lang="en-US" altLang="zh-CN" dirty="0">
                <a:sym typeface="+mn-ea"/>
              </a:rPr>
              <a:t>x</a:t>
            </a:r>
            <a:r>
              <a:rPr lang="zh-CN" altLang="en-US" dirty="0">
                <a:sym typeface="+mn-ea"/>
              </a:rPr>
              <a:t>的概率，</a:t>
            </a:r>
            <a:r>
              <a:rPr lang="en-US" altLang="zh-CN" dirty="0">
                <a:sym typeface="+mn-ea"/>
              </a:rPr>
              <a:t>f[x]</a:t>
            </a:r>
            <a:r>
              <a:rPr lang="zh-CN" altLang="en-US" dirty="0">
                <a:sym typeface="+mn-ea"/>
              </a:rPr>
              <a:t>为第二高出价不低于</a:t>
            </a:r>
            <a:r>
              <a:rPr lang="en-US" altLang="zh-CN" dirty="0">
                <a:sym typeface="+mn-ea"/>
              </a:rPr>
              <a:t>x</a:t>
            </a:r>
            <a:r>
              <a:rPr lang="zh-CN" altLang="en-US" dirty="0">
                <a:sym typeface="+mn-ea"/>
              </a:rPr>
              <a:t>的概率，不难发现存在</a:t>
            </a:r>
            <a:r>
              <a:rPr lang="en-US" altLang="zh-CN" dirty="0">
                <a:sym typeface="+mn-ea"/>
              </a:rPr>
              <a:t>p[x]=f[x]-f[x+1]</a:t>
            </a:r>
            <a:r>
              <a:rPr lang="zh-CN" altLang="en-US" dirty="0">
                <a:sym typeface="+mn-ea"/>
              </a:rPr>
              <a:t>。</a:t>
            </a:r>
            <a:endParaRPr lang="zh-CN" altLang="en-US" dirty="0">
              <a:sym typeface="+mn-ea"/>
            </a:endParaRPr>
          </a:p>
          <a:p>
            <a:pPr>
              <a:buNone/>
            </a:pPr>
            <a:endParaRPr lang="zh-CN" altLang="en-US" dirty="0">
              <a:sym typeface="+mn-ea"/>
            </a:endParaRPr>
          </a:p>
          <a:p>
            <a:pPr>
              <a:buNone/>
            </a:pPr>
            <a:r>
              <a:rPr lang="zh-CN" altLang="en-US" dirty="0">
                <a:sym typeface="+mn-ea"/>
              </a:rPr>
              <a:t>考虑先枚举</a:t>
            </a:r>
            <a:r>
              <a:rPr lang="en-US" altLang="zh-CN" dirty="0">
                <a:sym typeface="+mn-ea"/>
              </a:rPr>
              <a:t>x</a:t>
            </a:r>
            <a:r>
              <a:rPr lang="zh-CN" altLang="en-US" dirty="0">
                <a:sym typeface="+mn-ea"/>
              </a:rPr>
              <a:t>，然后用</a:t>
            </a:r>
            <a:r>
              <a:rPr lang="en-US" altLang="zh-CN" dirty="0">
                <a:sym typeface="+mn-ea"/>
              </a:rPr>
              <a:t>dp[i][j]</a:t>
            </a:r>
            <a:r>
              <a:rPr lang="zh-CN" altLang="en-US" dirty="0">
                <a:sym typeface="+mn-ea"/>
              </a:rPr>
              <a:t>表示前</a:t>
            </a:r>
            <a:r>
              <a:rPr lang="en-US" altLang="zh-CN" dirty="0">
                <a:sym typeface="+mn-ea"/>
              </a:rPr>
              <a:t>i</a:t>
            </a:r>
            <a:r>
              <a:rPr lang="zh-CN" altLang="en-US" dirty="0">
                <a:sym typeface="+mn-ea"/>
              </a:rPr>
              <a:t>个人里有</a:t>
            </a:r>
            <a:r>
              <a:rPr lang="en-US" altLang="zh-CN" dirty="0">
                <a:sym typeface="+mn-ea"/>
              </a:rPr>
              <a:t>j</a:t>
            </a:r>
            <a:r>
              <a:rPr lang="zh-CN" altLang="en-US" dirty="0">
                <a:sym typeface="+mn-ea"/>
              </a:rPr>
              <a:t>个人的出价不低于</a:t>
            </a:r>
            <a:r>
              <a:rPr lang="en-US" altLang="zh-CN" dirty="0">
                <a:sym typeface="+mn-ea"/>
              </a:rPr>
              <a:t>x</a:t>
            </a:r>
            <a:r>
              <a:rPr lang="zh-CN" altLang="en-US" dirty="0">
                <a:sym typeface="+mn-ea"/>
              </a:rPr>
              <a:t>的概率，则</a:t>
            </a:r>
            <a:r>
              <a:rPr lang="en-US" altLang="zh-CN" dirty="0">
                <a:sym typeface="+mn-ea"/>
              </a:rPr>
              <a:t>p[x]=∑dp[n][j]</a:t>
            </a:r>
            <a:r>
              <a:rPr lang="zh-CN" altLang="en-US" dirty="0">
                <a:sym typeface="+mn-ea"/>
              </a:rPr>
              <a:t>，其中</a:t>
            </a:r>
            <a:r>
              <a:rPr lang="en-US" altLang="zh-CN" dirty="0">
                <a:sym typeface="+mn-ea"/>
              </a:rPr>
              <a:t>j&gt;=2</a:t>
            </a:r>
            <a:r>
              <a:rPr lang="zh-CN" altLang="en-US" dirty="0">
                <a:sym typeface="+mn-ea"/>
              </a:rPr>
              <a:t>。</a:t>
            </a:r>
            <a:endParaRPr lang="zh-CN" altLang="en-US" dirty="0">
              <a:sym typeface="+mn-ea"/>
            </a:endParaRPr>
          </a:p>
          <a:p>
            <a:pPr>
              <a:buNone/>
            </a:pPr>
            <a:endParaRPr lang="zh-CN" altLang="en-US" dirty="0">
              <a:sym typeface="+mn-ea"/>
            </a:endParaRPr>
          </a:p>
          <a:p>
            <a:pPr>
              <a:buNone/>
            </a:pPr>
            <a:r>
              <a:rPr lang="zh-CN" altLang="en-US" dirty="0">
                <a:sym typeface="+mn-ea"/>
              </a:rPr>
              <a:t>答案就是</a:t>
            </a:r>
            <a:r>
              <a:rPr lang="en-US" altLang="zh-CN" dirty="0">
                <a:sym typeface="+mn-ea"/>
              </a:rPr>
              <a:t>∑i*p[i]</a:t>
            </a:r>
            <a:r>
              <a:rPr lang="zh-CN" altLang="en-US" dirty="0">
                <a:sym typeface="+mn-ea"/>
              </a:rPr>
              <a:t>。</a:t>
            </a:r>
            <a:endParaRPr lang="zh-CN" altLang="en-US"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7</a:t>
            </a:r>
            <a:r>
              <a:rPr lang="zh-CN" altLang="en-US" sz="3600" dirty="0"/>
              <a:t>：</a:t>
            </a:r>
            <a:r>
              <a:rPr lang="en-US" altLang="zh-CN" sz="3600" dirty="0"/>
              <a:t>cf</a:t>
            </a:r>
            <a:r>
              <a:rPr lang="en-US" altLang="zh-CN" sz="3600" dirty="0">
                <a:sym typeface="+mn-ea"/>
              </a:rPr>
              <a:t>_261B_Maxim and Restaurant</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zh-CN" dirty="0"/>
              <a:t>有</a:t>
            </a:r>
            <a:r>
              <a:rPr lang="en-US" altLang="zh-CN" dirty="0"/>
              <a:t>n</a:t>
            </a:r>
            <a:r>
              <a:rPr lang="zh-CN" altLang="en-US" dirty="0"/>
              <a:t>个客人以随机顺序前往饭店吃饭，</a:t>
            </a:r>
            <a:r>
              <a:rPr lang="zh-CN" altLang="en-US" dirty="0">
                <a:sym typeface="+mn-ea"/>
              </a:rPr>
              <a:t>第</a:t>
            </a:r>
            <a:r>
              <a:rPr lang="en-US" altLang="zh-CN" dirty="0">
                <a:sym typeface="+mn-ea"/>
              </a:rPr>
              <a:t>i</a:t>
            </a:r>
            <a:r>
              <a:rPr lang="zh-CN" altLang="en-US" dirty="0">
                <a:sym typeface="+mn-ea"/>
              </a:rPr>
              <a:t>个客人占用空间为</a:t>
            </a:r>
            <a:r>
              <a:rPr lang="en-US" altLang="zh-CN" dirty="0">
                <a:sym typeface="+mn-ea"/>
              </a:rPr>
              <a:t>a</a:t>
            </a:r>
            <a:r>
              <a:rPr lang="en-US" altLang="zh-CN" baseline="-25000" dirty="0">
                <a:sym typeface="+mn-ea"/>
              </a:rPr>
              <a:t>i</a:t>
            </a:r>
            <a:r>
              <a:rPr lang="zh-CN" altLang="en-US" dirty="0">
                <a:sym typeface="+mn-ea"/>
              </a:rPr>
              <a:t>，饭店总空间为</a:t>
            </a:r>
            <a:r>
              <a:rPr lang="en-US" altLang="zh-CN" dirty="0">
                <a:sym typeface="+mn-ea"/>
              </a:rPr>
              <a:t>p</a:t>
            </a:r>
            <a:r>
              <a:rPr lang="zh-CN" altLang="en-US" dirty="0">
                <a:sym typeface="+mn-ea"/>
              </a:rPr>
              <a:t>，如果一名客人前往饭店时空间不足以继续容纳他，那么之后其他客人也无法进入饭店，求进入饭店的客人的数量期望</a:t>
            </a:r>
            <a:r>
              <a:rPr lang="zh-CN" altLang="en-US" dirty="0"/>
              <a:t>。</a:t>
            </a:r>
            <a:endParaRPr lang="zh-CN" altLang="en-US" dirty="0"/>
          </a:p>
          <a:p>
            <a:pPr>
              <a:buNone/>
            </a:pPr>
            <a:r>
              <a:rPr lang="zh-CN" altLang="en-US" dirty="0"/>
              <a:t>数据范围：</a:t>
            </a:r>
            <a:endParaRPr lang="zh-CN" altLang="en-US" dirty="0"/>
          </a:p>
          <a:p>
            <a:pPr>
              <a:buNone/>
            </a:pPr>
            <a:r>
              <a:rPr lang="en-US" altLang="zh-CN" dirty="0"/>
              <a:t>	</a:t>
            </a:r>
            <a:r>
              <a:rPr lang="en-US" dirty="0"/>
              <a:t>1</a:t>
            </a:r>
            <a:r>
              <a:rPr lang="en-US" altLang="zh-CN" dirty="0"/>
              <a:t>&lt;=n,a</a:t>
            </a:r>
            <a:r>
              <a:rPr lang="en-US" altLang="zh-CN" baseline="-25000" dirty="0"/>
              <a:t>i</a:t>
            </a:r>
            <a:r>
              <a:rPr lang="en-US" altLang="zh-CN" dirty="0"/>
              <a:t>,p&lt;=1000</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4182110"/>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3</a:t>
                      </a:r>
                      <a:endParaRPr lang="en-US" altLang="zh-CN"/>
                    </a:p>
                    <a:p>
                      <a:pPr>
                        <a:buNone/>
                      </a:pPr>
                      <a:r>
                        <a:rPr lang="en-US" altLang="zh-CN"/>
                        <a:t>1 2 3</a:t>
                      </a:r>
                      <a:endParaRPr lang="en-US" altLang="zh-CN"/>
                    </a:p>
                    <a:p>
                      <a:pPr>
                        <a:buNone/>
                      </a:pPr>
                      <a:r>
                        <a:rPr lang="en-US" altLang="zh-CN"/>
                        <a:t>3</a:t>
                      </a:r>
                      <a:endParaRPr lang="en-US" altLang="zh-CN"/>
                    </a:p>
                  </a:txBody>
                  <a:tcPr/>
                </a:tc>
                <a:tc>
                  <a:txBody>
                    <a:bodyPr/>
                    <a:p>
                      <a:pPr>
                        <a:buNone/>
                      </a:pPr>
                      <a:r>
                        <a:rPr lang="en-US" altLang="zh-CN"/>
                        <a:t>1.3333333333</a:t>
                      </a:r>
                      <a:endParaRPr lang="en-US" altLang="zh-CN"/>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7</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ym typeface="+mn-ea"/>
              </a:rPr>
              <a:t>每个顺序出现的概率都是</a:t>
            </a:r>
            <a:r>
              <a:rPr lang="en-US" altLang="zh-CN" dirty="0">
                <a:sym typeface="+mn-ea"/>
              </a:rPr>
              <a:t>1/n!</a:t>
            </a:r>
            <a:r>
              <a:rPr lang="zh-CN" altLang="en-US" dirty="0">
                <a:sym typeface="+mn-ea"/>
              </a:rPr>
              <a:t>，考虑一个顺序进了</a:t>
            </a:r>
            <a:r>
              <a:rPr lang="en-US" altLang="zh-CN" dirty="0">
                <a:sym typeface="+mn-ea"/>
              </a:rPr>
              <a:t>i</a:t>
            </a:r>
            <a:r>
              <a:rPr lang="zh-CN" altLang="en-US" dirty="0">
                <a:sym typeface="+mn-ea"/>
              </a:rPr>
              <a:t>个客人，第</a:t>
            </a:r>
            <a:r>
              <a:rPr lang="en-US" altLang="zh-CN" dirty="0">
                <a:sym typeface="+mn-ea"/>
              </a:rPr>
              <a:t>i+1</a:t>
            </a:r>
            <a:r>
              <a:rPr lang="zh-CN" altLang="en-US" dirty="0">
                <a:sym typeface="+mn-ea"/>
              </a:rPr>
              <a:t>个客人空间不够，不难发现前</a:t>
            </a:r>
            <a:r>
              <a:rPr lang="en-US" altLang="zh-CN" dirty="0">
                <a:sym typeface="+mn-ea"/>
              </a:rPr>
              <a:t>i</a:t>
            </a:r>
            <a:r>
              <a:rPr lang="zh-CN" altLang="en-US" dirty="0">
                <a:sym typeface="+mn-ea"/>
              </a:rPr>
              <a:t>个客人的其他</a:t>
            </a:r>
            <a:r>
              <a:rPr lang="en-US" altLang="zh-CN" dirty="0">
                <a:sym typeface="+mn-ea"/>
              </a:rPr>
              <a:t>i!</a:t>
            </a:r>
            <a:r>
              <a:rPr lang="zh-CN" altLang="en-US" dirty="0">
                <a:sym typeface="+mn-ea"/>
              </a:rPr>
              <a:t>种顺序，和后</a:t>
            </a:r>
            <a:r>
              <a:rPr lang="en-US" altLang="zh-CN" dirty="0">
                <a:sym typeface="+mn-ea"/>
              </a:rPr>
              <a:t>(n-i-1)</a:t>
            </a:r>
            <a:r>
              <a:rPr lang="zh-CN" altLang="en-US" dirty="0">
                <a:sym typeface="+mn-ea"/>
              </a:rPr>
              <a:t>个客人的</a:t>
            </a:r>
            <a:r>
              <a:rPr lang="en-US" altLang="zh-CN" dirty="0">
                <a:sym typeface="+mn-ea"/>
              </a:rPr>
              <a:t>(n-i-1)!</a:t>
            </a:r>
            <a:r>
              <a:rPr lang="zh-CN" altLang="en-US" dirty="0">
                <a:sym typeface="+mn-ea"/>
              </a:rPr>
              <a:t>种顺序并不影响进的客人的数量，即这</a:t>
            </a:r>
            <a:r>
              <a:rPr lang="en-US" altLang="zh-CN" dirty="0">
                <a:sym typeface="+mn-ea"/>
              </a:rPr>
              <a:t>i!*(n-i-1)!</a:t>
            </a:r>
            <a:r>
              <a:rPr lang="zh-CN" altLang="en-US" dirty="0">
                <a:sym typeface="+mn-ea"/>
              </a:rPr>
              <a:t>种顺序都是进</a:t>
            </a:r>
            <a:r>
              <a:rPr lang="en-US" altLang="zh-CN" dirty="0">
                <a:sym typeface="+mn-ea"/>
              </a:rPr>
              <a:t>i</a:t>
            </a:r>
            <a:r>
              <a:rPr lang="zh-CN" altLang="en-US" dirty="0">
                <a:sym typeface="+mn-ea"/>
              </a:rPr>
              <a:t>个客人的。</a:t>
            </a:r>
            <a:endParaRPr lang="zh-CN" altLang="en-US" dirty="0">
              <a:sym typeface="+mn-ea"/>
            </a:endParaRPr>
          </a:p>
          <a:p>
            <a:pPr>
              <a:buNone/>
            </a:pPr>
            <a:endParaRPr lang="zh-CN" altLang="en-US" dirty="0">
              <a:sym typeface="+mn-ea"/>
            </a:endParaRPr>
          </a:p>
          <a:p>
            <a:pPr>
              <a:buNone/>
            </a:pPr>
            <a:r>
              <a:rPr lang="zh-CN" altLang="en-US" dirty="0">
                <a:sym typeface="+mn-ea"/>
              </a:rPr>
              <a:t>考虑枚举这正好被卡住的第</a:t>
            </a:r>
            <a:r>
              <a:rPr lang="en-US" altLang="zh-CN" dirty="0">
                <a:sym typeface="+mn-ea"/>
              </a:rPr>
              <a:t>t</a:t>
            </a:r>
            <a:r>
              <a:rPr lang="en-US" altLang="zh-CN" dirty="0">
                <a:sym typeface="+mn-ea"/>
              </a:rPr>
              <a:t>+1</a:t>
            </a:r>
            <a:r>
              <a:rPr lang="zh-CN" altLang="en-US" dirty="0">
                <a:sym typeface="+mn-ea"/>
              </a:rPr>
              <a:t>个客人为第</a:t>
            </a:r>
            <a:r>
              <a:rPr lang="en-US" altLang="zh-CN" dirty="0">
                <a:sym typeface="+mn-ea"/>
              </a:rPr>
              <a:t>b[t+1]</a:t>
            </a:r>
            <a:r>
              <a:rPr lang="zh-CN" altLang="en-US" dirty="0">
                <a:sym typeface="+mn-ea"/>
              </a:rPr>
              <a:t>号，在他之前进入饭店的客人分别为</a:t>
            </a:r>
            <a:r>
              <a:rPr lang="en-US" altLang="zh-CN" dirty="0">
                <a:sym typeface="+mn-ea"/>
              </a:rPr>
              <a:t>b[1],b[2],...,b[t]</a:t>
            </a:r>
            <a:r>
              <a:rPr lang="zh-CN" altLang="en-US" dirty="0">
                <a:sym typeface="+mn-ea"/>
              </a:rPr>
              <a:t>号，则需要满足</a:t>
            </a:r>
            <a:r>
              <a:rPr lang="en-US" altLang="zh-CN" dirty="0">
                <a:sym typeface="+mn-ea"/>
              </a:rPr>
              <a:t>p-a</a:t>
            </a:r>
            <a:r>
              <a:rPr lang="en-US" altLang="zh-CN" baseline="-25000" dirty="0">
                <a:sym typeface="+mn-ea"/>
              </a:rPr>
              <a:t>b[t+1]</a:t>
            </a:r>
            <a:r>
              <a:rPr lang="en-US" altLang="zh-CN" dirty="0">
                <a:sym typeface="+mn-ea"/>
              </a:rPr>
              <a:t>&lt;∑a</a:t>
            </a:r>
            <a:r>
              <a:rPr lang="en-US" altLang="zh-CN" baseline="-25000" dirty="0">
                <a:sym typeface="+mn-ea"/>
              </a:rPr>
              <a:t>b[i]</a:t>
            </a:r>
            <a:r>
              <a:rPr lang="en-US" altLang="zh-CN" dirty="0">
                <a:sym typeface="+mn-ea"/>
              </a:rPr>
              <a:t>&lt;=p</a:t>
            </a:r>
            <a:r>
              <a:rPr lang="zh-CN" altLang="en-US" dirty="0">
                <a:sym typeface="+mn-ea"/>
              </a:rPr>
              <a:t>其中</a:t>
            </a:r>
            <a:r>
              <a:rPr lang="en-US" altLang="zh-CN" dirty="0">
                <a:sym typeface="+mn-ea"/>
              </a:rPr>
              <a:t>1&lt;=i&lt;=t</a:t>
            </a:r>
            <a:r>
              <a:rPr lang="zh-CN" altLang="en-US" dirty="0">
                <a:sym typeface="+mn-ea"/>
              </a:rPr>
              <a:t>。设</a:t>
            </a:r>
            <a:r>
              <a:rPr lang="en-US" altLang="zh-CN" dirty="0">
                <a:sym typeface="+mn-ea"/>
              </a:rPr>
              <a:t>dp[i][j][k]</a:t>
            </a:r>
            <a:r>
              <a:rPr lang="zh-CN" altLang="en-US" dirty="0">
                <a:sym typeface="+mn-ea"/>
              </a:rPr>
              <a:t>表示在前</a:t>
            </a:r>
            <a:r>
              <a:rPr lang="en-US" altLang="zh-CN" dirty="0">
                <a:sym typeface="+mn-ea"/>
              </a:rPr>
              <a:t>i</a:t>
            </a:r>
            <a:r>
              <a:rPr lang="zh-CN" altLang="en-US" dirty="0">
                <a:sym typeface="+mn-ea"/>
              </a:rPr>
              <a:t>号客人中选</a:t>
            </a:r>
            <a:r>
              <a:rPr lang="en-US" altLang="zh-CN" dirty="0">
                <a:sym typeface="+mn-ea"/>
              </a:rPr>
              <a:t>j</a:t>
            </a:r>
            <a:r>
              <a:rPr lang="zh-CN" altLang="en-US" dirty="0">
                <a:sym typeface="+mn-ea"/>
              </a:rPr>
              <a:t>个，总空间为</a:t>
            </a:r>
            <a:r>
              <a:rPr lang="en-US" altLang="zh-CN" dirty="0">
                <a:sym typeface="+mn-ea"/>
              </a:rPr>
              <a:t>k</a:t>
            </a:r>
            <a:r>
              <a:rPr lang="zh-CN" altLang="en-US" dirty="0">
                <a:sym typeface="+mn-ea"/>
              </a:rPr>
              <a:t>的方案，对于</a:t>
            </a:r>
            <a:r>
              <a:rPr lang="en-US" altLang="zh-CN" dirty="0">
                <a:sym typeface="+mn-ea"/>
              </a:rPr>
              <a:t>p-a</a:t>
            </a:r>
            <a:r>
              <a:rPr lang="en-US" altLang="zh-CN" baseline="-25000" dirty="0">
                <a:sym typeface="+mn-ea"/>
              </a:rPr>
              <a:t>b[t+1]</a:t>
            </a:r>
            <a:r>
              <a:rPr lang="en-US" altLang="zh-CN" dirty="0">
                <a:sym typeface="+mn-ea"/>
              </a:rPr>
              <a:t>&lt;k&lt;=p</a:t>
            </a:r>
            <a:r>
              <a:rPr lang="zh-CN" altLang="en-US" dirty="0">
                <a:sym typeface="+mn-ea"/>
              </a:rPr>
              <a:t>的每个</a:t>
            </a:r>
            <a:r>
              <a:rPr lang="en-US" altLang="zh-CN" dirty="0">
                <a:sym typeface="+mn-ea"/>
              </a:rPr>
              <a:t>dp[n][t][k]</a:t>
            </a:r>
            <a:r>
              <a:rPr lang="zh-CN" altLang="en-US" dirty="0">
                <a:sym typeface="+mn-ea"/>
              </a:rPr>
              <a:t>，都对应进入</a:t>
            </a:r>
            <a:r>
              <a:rPr lang="en-US" altLang="zh-CN" dirty="0">
                <a:sym typeface="+mn-ea"/>
              </a:rPr>
              <a:t>t</a:t>
            </a:r>
            <a:r>
              <a:rPr lang="zh-CN" altLang="en-US" dirty="0">
                <a:sym typeface="+mn-ea"/>
              </a:rPr>
              <a:t>个客人的</a:t>
            </a:r>
            <a:r>
              <a:rPr lang="en-US" altLang="zh-CN" dirty="0">
                <a:sym typeface="+mn-ea"/>
              </a:rPr>
              <a:t>t</a:t>
            </a:r>
            <a:r>
              <a:rPr lang="en-US" altLang="zh-CN" dirty="0">
                <a:sym typeface="+mn-ea"/>
              </a:rPr>
              <a:t>!*(n-t-1)!</a:t>
            </a:r>
            <a:r>
              <a:rPr lang="zh-CN" altLang="en-US" dirty="0">
                <a:sym typeface="+mn-ea"/>
              </a:rPr>
              <a:t>种顺序。</a:t>
            </a:r>
            <a:endParaRPr lang="zh-CN" altLang="en-US" dirty="0">
              <a:sym typeface="+mn-ea"/>
            </a:endParaRPr>
          </a:p>
          <a:p>
            <a:pPr>
              <a:buNone/>
            </a:pPr>
            <a:endParaRPr lang="en-US" altLang="zh-CN" dirty="0">
              <a:sym typeface="+mn-ea"/>
            </a:endParaRPr>
          </a:p>
          <a:p>
            <a:pPr>
              <a:buNone/>
            </a:pPr>
            <a:r>
              <a:rPr lang="zh-CN" altLang="en-US" dirty="0">
                <a:solidFill>
                  <a:srgbClr val="FF0000"/>
                </a:solidFill>
                <a:sym typeface="+mn-ea"/>
              </a:rPr>
              <a:t>注意</a:t>
            </a:r>
            <a:r>
              <a:rPr lang="zh-CN" altLang="en-US" dirty="0">
                <a:sym typeface="+mn-ea"/>
              </a:rPr>
              <a:t>：</a:t>
            </a:r>
            <a:r>
              <a:rPr lang="en-US" altLang="zh-CN" dirty="0">
                <a:sym typeface="+mn-ea"/>
              </a:rPr>
              <a:t>(1)</a:t>
            </a:r>
            <a:r>
              <a:rPr lang="zh-CN" altLang="en-US" dirty="0">
                <a:sym typeface="+mn-ea"/>
              </a:rPr>
              <a:t>枚举时我们只枚举</a:t>
            </a:r>
            <a:r>
              <a:rPr lang="en-US" altLang="zh-CN" dirty="0">
                <a:sym typeface="+mn-ea"/>
              </a:rPr>
              <a:t>b[t+1]</a:t>
            </a:r>
            <a:r>
              <a:rPr lang="zh-CN" altLang="en-US" dirty="0">
                <a:sym typeface="+mn-ea"/>
              </a:rPr>
              <a:t>是几号客人，而不管</a:t>
            </a:r>
            <a:r>
              <a:rPr lang="en-US" altLang="zh-CN" dirty="0">
                <a:sym typeface="+mn-ea"/>
              </a:rPr>
              <a:t>t</a:t>
            </a:r>
            <a:r>
              <a:rPr lang="zh-CN" altLang="en-US" dirty="0">
                <a:sym typeface="+mn-ea"/>
              </a:rPr>
              <a:t>是多少，</a:t>
            </a:r>
            <a:r>
              <a:rPr lang="en-US" altLang="zh-CN" dirty="0">
                <a:sym typeface="+mn-ea"/>
              </a:rPr>
              <a:t>t</a:t>
            </a:r>
            <a:r>
              <a:rPr lang="zh-CN" altLang="en-US" dirty="0">
                <a:sym typeface="+mn-ea"/>
              </a:rPr>
              <a:t>是跑完</a:t>
            </a:r>
            <a:r>
              <a:rPr lang="en-US" altLang="zh-CN" dirty="0">
                <a:sym typeface="+mn-ea"/>
              </a:rPr>
              <a:t>dp</a:t>
            </a:r>
            <a:r>
              <a:rPr lang="zh-CN" altLang="en-US" dirty="0">
                <a:sym typeface="+mn-ea"/>
              </a:rPr>
              <a:t>之后再枚举的；</a:t>
            </a:r>
            <a:r>
              <a:rPr lang="en-US" altLang="zh-CN" dirty="0">
                <a:sym typeface="+mn-ea"/>
              </a:rPr>
              <a:t>(2)</a:t>
            </a:r>
            <a:r>
              <a:rPr lang="zh-CN" altLang="en-US" dirty="0">
                <a:sym typeface="+mn-ea"/>
              </a:rPr>
              <a:t>一定是先枚举正好被卡住的</a:t>
            </a:r>
            <a:r>
              <a:rPr lang="en-US" altLang="zh-CN" dirty="0">
                <a:sym typeface="+mn-ea"/>
              </a:rPr>
              <a:t>b[t+1]</a:t>
            </a:r>
            <a:r>
              <a:rPr lang="zh-CN" altLang="en-US" dirty="0">
                <a:sym typeface="+mn-ea"/>
              </a:rPr>
              <a:t>，对于每个被卡住的客人再对剩下</a:t>
            </a:r>
            <a:r>
              <a:rPr lang="en-US" altLang="zh-CN" dirty="0">
                <a:sym typeface="+mn-ea"/>
              </a:rPr>
              <a:t>n-1</a:t>
            </a:r>
            <a:r>
              <a:rPr lang="zh-CN" altLang="en-US" dirty="0">
                <a:sym typeface="+mn-ea"/>
              </a:rPr>
              <a:t>个客人跑</a:t>
            </a:r>
            <a:r>
              <a:rPr lang="en-US" altLang="zh-CN" dirty="0">
                <a:sym typeface="+mn-ea"/>
              </a:rPr>
              <a:t>dp</a:t>
            </a:r>
            <a:r>
              <a:rPr lang="zh-CN" altLang="en-US" dirty="0">
                <a:sym typeface="+mn-ea"/>
              </a:rPr>
              <a:t>，因为被卡住的客人有可能编号小于之前进入饭店的客人。</a:t>
            </a:r>
            <a:endParaRPr lang="zh-CN" altLang="en-US"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8</a:t>
            </a:r>
            <a:r>
              <a:rPr lang="zh-CN" altLang="en-US" sz="3600" dirty="0"/>
              <a:t>：</a:t>
            </a:r>
            <a:r>
              <a:rPr lang="en-US" altLang="zh-CN" sz="3600" dirty="0"/>
              <a:t>cf</a:t>
            </a:r>
            <a:r>
              <a:rPr lang="en-US" altLang="zh-CN" sz="3600" dirty="0">
                <a:sym typeface="+mn-ea"/>
              </a:rPr>
              <a:t>_846F_Random Query</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dirty="0"/>
              <a:t>给定长度为n的序列a。您要随机地选取两个数l,r∈[1,n]，如果l&gt;r，则交换 l,r。求</a:t>
            </a:r>
            <a:r>
              <a:rPr lang="en-US" dirty="0"/>
              <a:t>a</a:t>
            </a:r>
            <a:r>
              <a:rPr lang="en-US" baseline="-25000" dirty="0"/>
              <a:t>l</a:t>
            </a:r>
            <a:r>
              <a:rPr lang="en-US" dirty="0"/>
              <a:t>~a</a:t>
            </a:r>
            <a:r>
              <a:rPr lang="en-US" baseline="-25000" dirty="0"/>
              <a:t>r</a:t>
            </a:r>
            <a:r>
              <a:rPr dirty="0"/>
              <a:t>中</a:t>
            </a:r>
            <a:r>
              <a:rPr lang="zh-CN" dirty="0"/>
              <a:t>数字种类</a:t>
            </a:r>
            <a:r>
              <a:rPr dirty="0"/>
              <a:t>的期望</a:t>
            </a:r>
            <a:r>
              <a:rPr lang="zh-CN" altLang="en-US" dirty="0"/>
              <a:t>。</a:t>
            </a:r>
            <a:endParaRPr lang="zh-CN" altLang="en-US" dirty="0"/>
          </a:p>
          <a:p>
            <a:pPr>
              <a:buNone/>
            </a:pPr>
            <a:r>
              <a:rPr lang="zh-CN" altLang="en-US" dirty="0"/>
              <a:t>数据范围：</a:t>
            </a:r>
            <a:endParaRPr lang="zh-CN" altLang="en-US" dirty="0"/>
          </a:p>
          <a:p>
            <a:pPr>
              <a:buNone/>
            </a:pPr>
            <a:r>
              <a:rPr lang="en-US" altLang="zh-CN" dirty="0"/>
              <a:t>	</a:t>
            </a:r>
            <a:r>
              <a:rPr lang="en-US" dirty="0"/>
              <a:t>1</a:t>
            </a:r>
            <a:r>
              <a:rPr lang="en-US" altLang="zh-CN" dirty="0"/>
              <a:t>&lt;=n&lt;=1e6</a:t>
            </a:r>
            <a:r>
              <a:rPr lang="zh-CN" altLang="en-US" dirty="0"/>
              <a:t>。</a:t>
            </a:r>
            <a:r>
              <a:rPr lang="en-US" altLang="zh-CN" dirty="0"/>
              <a:t>1&lt;=a</a:t>
            </a:r>
            <a:r>
              <a:rPr lang="en-US" altLang="zh-CN" baseline="-25000" dirty="0"/>
              <a:t>i</a:t>
            </a:r>
            <a:r>
              <a:rPr lang="en-US" altLang="zh-CN" dirty="0"/>
              <a:t>&lt;=1e6</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370776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2</a:t>
                      </a:r>
                      <a:endParaRPr lang="en-US" altLang="zh-CN"/>
                    </a:p>
                    <a:p>
                      <a:pPr>
                        <a:buNone/>
                      </a:pPr>
                      <a:r>
                        <a:rPr lang="en-US" altLang="zh-CN"/>
                        <a:t>1 2</a:t>
                      </a:r>
                      <a:endParaRPr lang="en-US" altLang="zh-CN"/>
                    </a:p>
                  </a:txBody>
                  <a:tcPr/>
                </a:tc>
                <a:tc>
                  <a:txBody>
                    <a:bodyPr/>
                    <a:p>
                      <a:pPr>
                        <a:buNone/>
                      </a:pPr>
                      <a:r>
                        <a:rPr lang="en-US" altLang="zh-CN"/>
                        <a:t>1.500000</a:t>
                      </a:r>
                      <a:endParaRPr lang="en-US" altLang="zh-CN"/>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8</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ym typeface="+mn-ea"/>
              </a:rPr>
              <a:t>对于有序数对</a:t>
            </a:r>
            <a:r>
              <a:rPr lang="en-US" altLang="zh-CN" dirty="0">
                <a:sym typeface="+mn-ea"/>
              </a:rPr>
              <a:t>(l,r)</a:t>
            </a:r>
            <a:r>
              <a:rPr lang="zh-CN" altLang="en-US" dirty="0">
                <a:sym typeface="+mn-ea"/>
              </a:rPr>
              <a:t>，其中</a:t>
            </a:r>
            <a:r>
              <a:rPr lang="en-US" altLang="zh-CN" dirty="0">
                <a:sym typeface="+mn-ea"/>
              </a:rPr>
              <a:t>l&lt;=r</a:t>
            </a:r>
            <a:r>
              <a:rPr lang="zh-CN" altLang="en-US" dirty="0">
                <a:sym typeface="+mn-ea"/>
              </a:rPr>
              <a:t>，如果</a:t>
            </a:r>
            <a:r>
              <a:rPr lang="en-US" altLang="zh-CN" dirty="0">
                <a:sym typeface="+mn-ea"/>
              </a:rPr>
              <a:t>l=r</a:t>
            </a:r>
            <a:r>
              <a:rPr lang="zh-CN" altLang="en-US" dirty="0">
                <a:sym typeface="+mn-ea"/>
              </a:rPr>
              <a:t>则被选出来的概率是</a:t>
            </a:r>
            <a:r>
              <a:rPr lang="en-US" altLang="zh-CN" dirty="0">
                <a:sym typeface="+mn-ea"/>
              </a:rPr>
              <a:t>1/n</a:t>
            </a:r>
            <a:r>
              <a:rPr lang="en-US" altLang="zh-CN" baseline="30000" dirty="0">
                <a:sym typeface="+mn-ea"/>
              </a:rPr>
              <a:t>2</a:t>
            </a:r>
            <a:r>
              <a:rPr lang="zh-CN" altLang="en-US" dirty="0">
                <a:sym typeface="+mn-ea"/>
              </a:rPr>
              <a:t>，否则概率为</a:t>
            </a:r>
            <a:r>
              <a:rPr lang="en-US" altLang="zh-CN" dirty="0">
                <a:sym typeface="+mn-ea"/>
              </a:rPr>
              <a:t>2/n</a:t>
            </a:r>
            <a:r>
              <a:rPr lang="en-US" altLang="zh-CN" baseline="30000" dirty="0">
                <a:sym typeface="+mn-ea"/>
              </a:rPr>
              <a:t>2</a:t>
            </a:r>
            <a:r>
              <a:rPr lang="zh-CN" altLang="en-US" dirty="0">
                <a:sym typeface="+mn-ea"/>
              </a:rPr>
              <a:t>。而</a:t>
            </a:r>
            <a:r>
              <a:rPr lang="en-US" altLang="zh-CN" dirty="0">
                <a:sym typeface="+mn-ea"/>
              </a:rPr>
              <a:t>l=r</a:t>
            </a:r>
            <a:r>
              <a:rPr lang="zh-CN" altLang="en-US" dirty="0">
                <a:sym typeface="+mn-ea"/>
              </a:rPr>
              <a:t>时区间内的数字种类数一定是</a:t>
            </a:r>
            <a:r>
              <a:rPr lang="en-US" altLang="zh-CN" dirty="0">
                <a:sym typeface="+mn-ea"/>
              </a:rPr>
              <a:t>1</a:t>
            </a:r>
            <a:r>
              <a:rPr lang="zh-CN" altLang="en-US" dirty="0">
                <a:sym typeface="+mn-ea"/>
              </a:rPr>
              <a:t>，所以不妨把每个非空区间被选的概率都看成</a:t>
            </a:r>
            <a:r>
              <a:rPr lang="en-US" altLang="zh-CN" dirty="0">
                <a:sym typeface="+mn-ea"/>
              </a:rPr>
              <a:t>2/n</a:t>
            </a:r>
            <a:r>
              <a:rPr lang="en-US" altLang="zh-CN" baseline="30000" dirty="0">
                <a:sym typeface="+mn-ea"/>
              </a:rPr>
              <a:t>2</a:t>
            </a:r>
            <a:r>
              <a:rPr lang="zh-CN" altLang="en-US" dirty="0">
                <a:sym typeface="+mn-ea"/>
              </a:rPr>
              <a:t>，最后再把</a:t>
            </a:r>
            <a:r>
              <a:rPr lang="en-US" altLang="zh-CN" dirty="0">
                <a:sym typeface="+mn-ea"/>
              </a:rPr>
              <a:t>l=r</a:t>
            </a:r>
            <a:r>
              <a:rPr lang="zh-CN" altLang="en-US" dirty="0">
                <a:sym typeface="+mn-ea"/>
              </a:rPr>
              <a:t>的多算的部分减去即可。</a:t>
            </a:r>
            <a:endParaRPr lang="zh-CN" altLang="en-US" dirty="0">
              <a:sym typeface="+mn-ea"/>
            </a:endParaRPr>
          </a:p>
          <a:p>
            <a:pPr>
              <a:buNone/>
            </a:pPr>
            <a:endParaRPr lang="zh-CN" altLang="en-US" dirty="0">
              <a:sym typeface="+mn-ea"/>
            </a:endParaRPr>
          </a:p>
          <a:p>
            <a:pPr>
              <a:buNone/>
            </a:pPr>
            <a:r>
              <a:rPr lang="zh-CN" altLang="en-US" dirty="0">
                <a:sym typeface="+mn-ea"/>
              </a:rPr>
              <a:t>数字种类数的期望可以看成每种数字出现在区间内的期望，这样我们就可以分别对每种数字进行计算。如果一个数字在区间内多次出现，我们只在最左边的那个位置进行计算。考虑对于数字</a:t>
            </a:r>
            <a:r>
              <a:rPr lang="en-US" altLang="zh-CN" dirty="0">
                <a:sym typeface="+mn-ea"/>
              </a:rPr>
              <a:t>a</a:t>
            </a:r>
            <a:r>
              <a:rPr lang="en-US" altLang="zh-CN" baseline="-25000" dirty="0">
                <a:sym typeface="+mn-ea"/>
              </a:rPr>
              <a:t>i</a:t>
            </a:r>
            <a:r>
              <a:rPr lang="zh-CN" altLang="en-US" dirty="0">
                <a:sym typeface="+mn-ea"/>
              </a:rPr>
              <a:t>，他左边的最后一次出现在位置</a:t>
            </a:r>
            <a:r>
              <a:rPr lang="en-US" altLang="zh-CN" dirty="0">
                <a:sym typeface="+mn-ea"/>
              </a:rPr>
              <a:t>j</a:t>
            </a:r>
            <a:r>
              <a:rPr lang="zh-CN" altLang="en-US" dirty="0">
                <a:sym typeface="+mn-ea"/>
              </a:rPr>
              <a:t>，则对于所有</a:t>
            </a:r>
            <a:r>
              <a:rPr lang="en-US" altLang="zh-CN" dirty="0">
                <a:sym typeface="+mn-ea"/>
              </a:rPr>
              <a:t>j&lt;l&lt;=i</a:t>
            </a:r>
            <a:r>
              <a:rPr lang="zh-CN" altLang="en-US" dirty="0">
                <a:sym typeface="+mn-ea"/>
              </a:rPr>
              <a:t>且</a:t>
            </a:r>
            <a:r>
              <a:rPr lang="en-US" altLang="zh-CN" dirty="0">
                <a:sym typeface="+mn-ea"/>
              </a:rPr>
              <a:t>r&gt;i</a:t>
            </a:r>
            <a:r>
              <a:rPr lang="zh-CN" altLang="en-US" dirty="0">
                <a:sym typeface="+mn-ea"/>
              </a:rPr>
              <a:t>的区间，他都贡献</a:t>
            </a:r>
            <a:r>
              <a:rPr lang="en-US" altLang="zh-CN" dirty="0">
                <a:sym typeface="+mn-ea"/>
              </a:rPr>
              <a:t>1</a:t>
            </a:r>
            <a:r>
              <a:rPr lang="zh-CN" altLang="en-US" dirty="0">
                <a:sym typeface="+mn-ea"/>
              </a:rPr>
              <a:t>种数字，所以第</a:t>
            </a:r>
            <a:r>
              <a:rPr lang="en-US" altLang="zh-CN" dirty="0">
                <a:sym typeface="+mn-ea"/>
              </a:rPr>
              <a:t>i</a:t>
            </a:r>
            <a:r>
              <a:rPr lang="zh-CN" altLang="en-US" dirty="0">
                <a:sym typeface="+mn-ea"/>
              </a:rPr>
              <a:t>个位置对答案的贡献是</a:t>
            </a:r>
            <a:r>
              <a:rPr lang="en-US" altLang="zh-CN" dirty="0">
                <a:sym typeface="+mn-ea"/>
              </a:rPr>
              <a:t>2/n</a:t>
            </a:r>
            <a:r>
              <a:rPr lang="en-US" altLang="zh-CN" baseline="30000" dirty="0">
                <a:sym typeface="+mn-ea"/>
              </a:rPr>
              <a:t>2</a:t>
            </a:r>
            <a:r>
              <a:rPr lang="en-US" altLang="zh-CN" dirty="0">
                <a:sym typeface="+mn-ea"/>
              </a:rPr>
              <a:t>*(i-j)*(n-i+1)</a:t>
            </a:r>
            <a:r>
              <a:rPr lang="zh-CN" altLang="en-US" dirty="0">
                <a:sym typeface="+mn-ea"/>
              </a:rPr>
              <a:t>。</a:t>
            </a:r>
            <a:endParaRPr lang="zh-CN" altLang="en-US" dirty="0">
              <a:sym typeface="+mn-ea"/>
            </a:endParaRPr>
          </a:p>
          <a:p>
            <a:pPr>
              <a:buNone/>
            </a:pPr>
            <a:endParaRPr lang="zh-CN" altLang="en-US" dirty="0">
              <a:sym typeface="+mn-ea"/>
            </a:endParaRPr>
          </a:p>
          <a:p>
            <a:pPr>
              <a:buNone/>
            </a:pPr>
            <a:r>
              <a:rPr lang="zh-CN" altLang="en-US" dirty="0">
                <a:sym typeface="+mn-ea"/>
              </a:rPr>
              <a:t>记得要把</a:t>
            </a:r>
            <a:r>
              <a:rPr lang="en-US" altLang="zh-CN" dirty="0">
                <a:sym typeface="+mn-ea"/>
              </a:rPr>
              <a:t>l=r</a:t>
            </a:r>
            <a:r>
              <a:rPr lang="zh-CN" altLang="en-US" dirty="0">
                <a:sym typeface="+mn-ea"/>
              </a:rPr>
              <a:t>的区间多算的部分去掉。</a:t>
            </a:r>
            <a:endParaRPr lang="zh-CN" altLang="en-US"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9</a:t>
            </a:r>
            <a:r>
              <a:rPr lang="zh-CN" altLang="en-US" sz="3600" dirty="0"/>
              <a:t>：</a:t>
            </a:r>
            <a:r>
              <a:rPr lang="en-US" altLang="zh-CN" sz="3600" dirty="0"/>
              <a:t>cf</a:t>
            </a:r>
            <a:r>
              <a:rPr lang="en-US" altLang="zh-CN" sz="3600" dirty="0">
                <a:sym typeface="+mn-ea"/>
              </a:rPr>
              <a:t>_235B_Let's Play Osu!</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zh-CN" altLang="en-US" dirty="0"/>
              <a:t>有</a:t>
            </a:r>
            <a:r>
              <a:rPr lang="en-US" altLang="zh-CN" dirty="0"/>
              <a:t>n</a:t>
            </a:r>
            <a:r>
              <a:rPr lang="zh-CN" altLang="en-US" dirty="0"/>
              <a:t>个字符，第</a:t>
            </a:r>
            <a:r>
              <a:rPr lang="en-US" altLang="zh-CN" dirty="0"/>
              <a:t>i</a:t>
            </a:r>
            <a:r>
              <a:rPr lang="zh-CN" altLang="en-US" dirty="0"/>
              <a:t>个字符有</a:t>
            </a:r>
            <a:r>
              <a:rPr lang="en-US" altLang="zh-CN" dirty="0"/>
              <a:t>p</a:t>
            </a:r>
            <a:r>
              <a:rPr lang="en-US" altLang="zh-CN" baseline="-25000" dirty="0"/>
              <a:t>i</a:t>
            </a:r>
            <a:r>
              <a:rPr lang="zh-CN" altLang="en-US" dirty="0"/>
              <a:t>的概率是</a:t>
            </a:r>
            <a:r>
              <a:rPr lang="en-US" altLang="zh-CN" dirty="0"/>
              <a:t>‘O’</a:t>
            </a:r>
            <a:r>
              <a:rPr lang="zh-CN" altLang="en-US" dirty="0"/>
              <a:t>，</a:t>
            </a:r>
            <a:r>
              <a:rPr lang="en-US" altLang="zh-CN" dirty="0"/>
              <a:t>1-p</a:t>
            </a:r>
            <a:r>
              <a:rPr lang="en-US" altLang="zh-CN" baseline="-25000" dirty="0"/>
              <a:t>i</a:t>
            </a:r>
            <a:r>
              <a:rPr lang="zh-CN" altLang="en-US" dirty="0"/>
              <a:t>的概率是</a:t>
            </a:r>
            <a:r>
              <a:rPr lang="en-US" altLang="zh-CN" dirty="0"/>
              <a:t>‘X’</a:t>
            </a:r>
            <a:r>
              <a:rPr lang="zh-CN" altLang="en-US" dirty="0"/>
              <a:t>。总得分为每一连续极大</a:t>
            </a:r>
            <a:r>
              <a:rPr lang="en-US" altLang="zh-CN" dirty="0"/>
              <a:t>‘O’</a:t>
            </a:r>
            <a:r>
              <a:rPr lang="zh-CN" altLang="en-US" dirty="0">
                <a:sym typeface="+mn-ea"/>
              </a:rPr>
              <a:t>段的长度平方之和。求得分的期望。</a:t>
            </a:r>
            <a:endParaRPr lang="zh-CN" altLang="en-US" dirty="0"/>
          </a:p>
          <a:p>
            <a:pPr>
              <a:buNone/>
            </a:pPr>
            <a:r>
              <a:rPr lang="zh-CN" altLang="en-US" dirty="0"/>
              <a:t>数据范围：</a:t>
            </a:r>
            <a:endParaRPr lang="zh-CN" altLang="en-US" dirty="0"/>
          </a:p>
          <a:p>
            <a:pPr>
              <a:buNone/>
            </a:pPr>
            <a:r>
              <a:rPr lang="en-US" altLang="zh-CN" dirty="0"/>
              <a:t>	1&lt;=n&lt;=1e5</a:t>
            </a:r>
            <a:r>
              <a:rPr lang="zh-CN" altLang="en-US" dirty="0"/>
              <a:t>。</a:t>
            </a:r>
            <a:r>
              <a:rPr lang="en-US" altLang="zh-CN" dirty="0"/>
              <a:t>0&lt;=p</a:t>
            </a:r>
            <a:r>
              <a:rPr lang="en-US" altLang="zh-CN" baseline="-25000" dirty="0"/>
              <a:t>i</a:t>
            </a:r>
            <a:r>
              <a:rPr lang="en-US" altLang="zh-CN" dirty="0"/>
              <a:t>&lt;=1</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370776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3</a:t>
                      </a:r>
                      <a:endParaRPr lang="en-US" altLang="zh-CN"/>
                    </a:p>
                    <a:p>
                      <a:pPr>
                        <a:buNone/>
                      </a:pPr>
                      <a:r>
                        <a:rPr lang="en-US" altLang="zh-CN"/>
                        <a:t>0.5 0.5 0.5</a:t>
                      </a:r>
                      <a:endParaRPr lang="en-US" altLang="zh-CN"/>
                    </a:p>
                  </a:txBody>
                  <a:tcPr/>
                </a:tc>
                <a:tc>
                  <a:txBody>
                    <a:bodyPr/>
                    <a:p>
                      <a:pPr>
                        <a:buNone/>
                      </a:pPr>
                      <a:r>
                        <a:rPr lang="en-US" altLang="zh-CN"/>
                        <a:t>2.750000000000000</a:t>
                      </a:r>
                      <a:endParaRPr lang="en-US" altLang="zh-CN"/>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9</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ym typeface="+mn-ea"/>
              </a:rPr>
              <a:t>考虑一个</a:t>
            </a:r>
            <a:r>
              <a:rPr lang="zh-CN" altLang="en-US" dirty="0">
                <a:sym typeface="+mn-ea"/>
              </a:rPr>
              <a:t>连续极大</a:t>
            </a:r>
            <a:r>
              <a:rPr lang="en-US" altLang="zh-CN" dirty="0">
                <a:sym typeface="+mn-ea"/>
              </a:rPr>
              <a:t>‘O’</a:t>
            </a:r>
            <a:r>
              <a:rPr lang="zh-CN" altLang="en-US" dirty="0">
                <a:sym typeface="+mn-ea"/>
              </a:rPr>
              <a:t>段，长度从</a:t>
            </a:r>
            <a:r>
              <a:rPr lang="en-US" altLang="zh-CN" dirty="0">
                <a:sym typeface="+mn-ea"/>
              </a:rPr>
              <a:t>i</a:t>
            </a:r>
            <a:r>
              <a:rPr lang="zh-CN" altLang="en-US" dirty="0">
                <a:sym typeface="+mn-ea"/>
              </a:rPr>
              <a:t>变为</a:t>
            </a:r>
            <a:r>
              <a:rPr lang="en-US" altLang="zh-CN" dirty="0">
                <a:sym typeface="+mn-ea"/>
              </a:rPr>
              <a:t>i+1</a:t>
            </a:r>
            <a:r>
              <a:rPr lang="zh-CN" altLang="en-US" dirty="0">
                <a:sym typeface="+mn-ea"/>
              </a:rPr>
              <a:t>时，分值的变化量为</a:t>
            </a:r>
            <a:r>
              <a:rPr lang="en-US" altLang="zh-CN" dirty="0">
                <a:sym typeface="+mn-ea"/>
              </a:rPr>
              <a:t>(i+1)</a:t>
            </a:r>
            <a:r>
              <a:rPr lang="en-US" altLang="zh-CN" baseline="30000" dirty="0">
                <a:sym typeface="+mn-ea"/>
              </a:rPr>
              <a:t>2</a:t>
            </a:r>
            <a:r>
              <a:rPr lang="en-US" altLang="zh-CN" dirty="0">
                <a:sym typeface="+mn-ea"/>
              </a:rPr>
              <a:t>-i</a:t>
            </a:r>
            <a:r>
              <a:rPr lang="en-US" altLang="zh-CN" baseline="30000" dirty="0">
                <a:sym typeface="+mn-ea"/>
              </a:rPr>
              <a:t>2</a:t>
            </a:r>
            <a:r>
              <a:rPr lang="en-US" altLang="zh-CN" dirty="0">
                <a:sym typeface="+mn-ea"/>
              </a:rPr>
              <a:t>=2i+1</a:t>
            </a:r>
            <a:r>
              <a:rPr lang="zh-CN" altLang="en-US" dirty="0">
                <a:sym typeface="+mn-ea"/>
              </a:rPr>
              <a:t>，所以我们可以把一个</a:t>
            </a:r>
            <a:r>
              <a:rPr lang="zh-CN" altLang="en-US" dirty="0">
                <a:sym typeface="+mn-ea"/>
              </a:rPr>
              <a:t>连续极大</a:t>
            </a:r>
            <a:r>
              <a:rPr lang="en-US" altLang="zh-CN" dirty="0">
                <a:sym typeface="+mn-ea"/>
              </a:rPr>
              <a:t>‘O’</a:t>
            </a:r>
            <a:r>
              <a:rPr lang="zh-CN" altLang="en-US" dirty="0">
                <a:sym typeface="+mn-ea"/>
              </a:rPr>
              <a:t>段的分数，分配到其中每一个位置上，段内第</a:t>
            </a:r>
            <a:r>
              <a:rPr lang="en-US" altLang="zh-CN" dirty="0">
                <a:sym typeface="+mn-ea"/>
              </a:rPr>
              <a:t>i+1</a:t>
            </a:r>
            <a:r>
              <a:rPr lang="zh-CN" altLang="en-US" dirty="0">
                <a:sym typeface="+mn-ea"/>
              </a:rPr>
              <a:t>个位置得分为</a:t>
            </a:r>
            <a:r>
              <a:rPr lang="en-US" altLang="zh-CN" dirty="0">
                <a:sym typeface="+mn-ea"/>
              </a:rPr>
              <a:t>2i+1</a:t>
            </a:r>
            <a:r>
              <a:rPr lang="zh-CN" altLang="en-US" dirty="0">
                <a:sym typeface="+mn-ea"/>
              </a:rPr>
              <a:t>。重新分配分数后，我们就可以对字符串的每一位求得分期望，然后加起来。</a:t>
            </a:r>
            <a:endParaRPr lang="zh-CN" altLang="en-US" dirty="0">
              <a:sym typeface="+mn-ea"/>
            </a:endParaRPr>
          </a:p>
          <a:p>
            <a:pPr>
              <a:buNone/>
            </a:pPr>
            <a:endParaRPr lang="zh-CN" altLang="en-US" dirty="0">
              <a:sym typeface="+mn-ea"/>
            </a:endParaRPr>
          </a:p>
          <a:p>
            <a:pPr>
              <a:buNone/>
            </a:pPr>
            <a:r>
              <a:rPr lang="zh-CN" altLang="en-US" dirty="0">
                <a:sym typeface="+mn-ea"/>
              </a:rPr>
              <a:t>设</a:t>
            </a:r>
            <a:r>
              <a:rPr lang="en-US" altLang="zh-CN" dirty="0">
                <a:sym typeface="+mn-ea"/>
              </a:rPr>
              <a:t>P(i,j)</a:t>
            </a:r>
            <a:r>
              <a:rPr lang="zh-CN" altLang="en-US" dirty="0">
                <a:sym typeface="+mn-ea"/>
              </a:rPr>
              <a:t>只考虑前</a:t>
            </a:r>
            <a:r>
              <a:rPr lang="en-US" altLang="zh-CN" dirty="0">
                <a:sym typeface="+mn-ea"/>
              </a:rPr>
              <a:t>i</a:t>
            </a:r>
            <a:r>
              <a:rPr lang="zh-CN" altLang="en-US" dirty="0">
                <a:sym typeface="+mn-ea"/>
              </a:rPr>
              <a:t>位，以第</a:t>
            </a:r>
            <a:r>
              <a:rPr lang="en-US" altLang="zh-CN" dirty="0">
                <a:sym typeface="+mn-ea"/>
              </a:rPr>
              <a:t>i</a:t>
            </a:r>
            <a:r>
              <a:rPr lang="zh-CN" altLang="en-US" dirty="0">
                <a:sym typeface="+mn-ea"/>
              </a:rPr>
              <a:t>位结尾的连续极大</a:t>
            </a:r>
            <a:r>
              <a:rPr lang="en-US" altLang="zh-CN" dirty="0">
                <a:sym typeface="+mn-ea"/>
              </a:rPr>
              <a:t>‘O’</a:t>
            </a:r>
            <a:r>
              <a:rPr lang="zh-CN" altLang="en-US" dirty="0">
                <a:sym typeface="+mn-ea"/>
              </a:rPr>
              <a:t>段长度为</a:t>
            </a:r>
            <a:r>
              <a:rPr lang="en-US" altLang="zh-CN" dirty="0">
                <a:sym typeface="+mn-ea"/>
              </a:rPr>
              <a:t>j</a:t>
            </a:r>
            <a:r>
              <a:rPr lang="zh-CN" altLang="en-US" dirty="0">
                <a:sym typeface="+mn-ea"/>
              </a:rPr>
              <a:t>的概率，</a:t>
            </a:r>
            <a:r>
              <a:rPr lang="en-US" altLang="zh-CN" dirty="0">
                <a:sym typeface="+mn-ea"/>
              </a:rPr>
              <a:t>dp[i]</a:t>
            </a:r>
            <a:r>
              <a:rPr lang="zh-CN" altLang="en-US" dirty="0">
                <a:sym typeface="+mn-ea"/>
              </a:rPr>
              <a:t>为只考虑前</a:t>
            </a:r>
            <a:r>
              <a:rPr lang="en-US" altLang="zh-CN" dirty="0">
                <a:sym typeface="+mn-ea"/>
              </a:rPr>
              <a:t>i</a:t>
            </a:r>
            <a:r>
              <a:rPr lang="zh-CN" altLang="en-US" dirty="0">
                <a:sym typeface="+mn-ea"/>
              </a:rPr>
              <a:t>位，以第</a:t>
            </a:r>
            <a:r>
              <a:rPr lang="en-US" altLang="zh-CN" dirty="0">
                <a:sym typeface="+mn-ea"/>
              </a:rPr>
              <a:t>i</a:t>
            </a:r>
            <a:r>
              <a:rPr lang="zh-CN" altLang="en-US" dirty="0">
                <a:sym typeface="+mn-ea"/>
              </a:rPr>
              <a:t>位结尾的连续极大</a:t>
            </a:r>
            <a:r>
              <a:rPr lang="en-US" altLang="zh-CN" dirty="0">
                <a:sym typeface="+mn-ea"/>
              </a:rPr>
              <a:t>‘O’</a:t>
            </a:r>
            <a:r>
              <a:rPr lang="zh-CN" altLang="en-US" dirty="0">
                <a:sym typeface="+mn-ea"/>
              </a:rPr>
              <a:t>段的长度的期望，则</a:t>
            </a:r>
            <a:r>
              <a:rPr lang="en-US" altLang="zh-CN" dirty="0">
                <a:sym typeface="+mn-ea"/>
              </a:rPr>
              <a:t>dp[i+1]=∑(j+1)*P(i+1,j+1)</a:t>
            </a:r>
            <a:r>
              <a:rPr lang="zh-CN" altLang="en-US" dirty="0">
                <a:sym typeface="+mn-ea"/>
              </a:rPr>
              <a:t>，其中</a:t>
            </a:r>
            <a:r>
              <a:rPr lang="en-US" altLang="zh-CN" dirty="0">
                <a:sym typeface="+mn-ea"/>
              </a:rPr>
              <a:t>0&lt;=j&lt;=i</a:t>
            </a:r>
            <a:r>
              <a:rPr lang="zh-CN" altLang="en-US" dirty="0">
                <a:sym typeface="+mn-ea"/>
              </a:rPr>
              <a:t>。</a:t>
            </a:r>
            <a:r>
              <a:rPr lang="en-US" altLang="zh-CN" dirty="0">
                <a:sym typeface="+mn-ea"/>
              </a:rPr>
              <a:t>∑(j+1)*P(i+1,j+1)=∑j*P(i+1,j+1)+</a:t>
            </a:r>
            <a:r>
              <a:rPr lang="en-US" altLang="zh-CN" dirty="0">
                <a:solidFill>
                  <a:srgbClr val="FF0000"/>
                </a:solidFill>
                <a:sym typeface="+mn-ea"/>
              </a:rPr>
              <a:t>∑P(i+1,j+1)</a:t>
            </a:r>
            <a:r>
              <a:rPr lang="en-US" altLang="zh-CN" dirty="0">
                <a:sym typeface="+mn-ea"/>
              </a:rPr>
              <a:t>=∑j*P(i,j)*p</a:t>
            </a:r>
            <a:r>
              <a:rPr lang="en-US" altLang="zh-CN" baseline="-25000" dirty="0">
                <a:sym typeface="+mn-ea"/>
              </a:rPr>
              <a:t>i</a:t>
            </a:r>
            <a:endParaRPr lang="en-US" altLang="zh-CN" dirty="0">
              <a:sym typeface="+mn-ea"/>
            </a:endParaRPr>
          </a:p>
          <a:p>
            <a:pPr>
              <a:buNone/>
            </a:pPr>
            <a:r>
              <a:rPr lang="en-US" altLang="zh-CN" dirty="0">
                <a:sym typeface="+mn-ea"/>
              </a:rPr>
              <a:t>+</a:t>
            </a:r>
            <a:r>
              <a:rPr lang="en-US" altLang="zh-CN" dirty="0">
                <a:solidFill>
                  <a:srgbClr val="FF0000"/>
                </a:solidFill>
                <a:sym typeface="+mn-ea"/>
              </a:rPr>
              <a:t>p</a:t>
            </a:r>
            <a:r>
              <a:rPr lang="en-US" altLang="zh-CN" baseline="-25000" dirty="0">
                <a:solidFill>
                  <a:srgbClr val="FF0000"/>
                </a:solidFill>
                <a:sym typeface="+mn-ea"/>
              </a:rPr>
              <a:t>i</a:t>
            </a:r>
            <a:r>
              <a:rPr lang="en-US" altLang="zh-CN" dirty="0">
                <a:solidFill>
                  <a:schemeClr val="tx1"/>
                </a:solidFill>
                <a:sym typeface="+mn-ea"/>
              </a:rPr>
              <a:t>=</a:t>
            </a:r>
            <a:r>
              <a:rPr lang="en-US" altLang="zh-CN" dirty="0">
                <a:sym typeface="+mn-ea"/>
              </a:rPr>
              <a:t>p</a:t>
            </a:r>
            <a:r>
              <a:rPr lang="en-US" altLang="zh-CN" baseline="-25000" dirty="0">
                <a:sym typeface="+mn-ea"/>
              </a:rPr>
              <a:t>i</a:t>
            </a:r>
            <a:r>
              <a:rPr lang="en-US" altLang="zh-CN" dirty="0">
                <a:sym typeface="+mn-ea"/>
              </a:rPr>
              <a:t>*</a:t>
            </a:r>
            <a:r>
              <a:rPr lang="en-US" altLang="zh-CN" dirty="0">
                <a:solidFill>
                  <a:srgbClr val="00B0F0"/>
                </a:solidFill>
                <a:sym typeface="+mn-ea"/>
              </a:rPr>
              <a:t>∑j*P(i,j)</a:t>
            </a:r>
            <a:r>
              <a:rPr lang="en-US" altLang="zh-CN" dirty="0">
                <a:solidFill>
                  <a:schemeClr val="tx1"/>
                </a:solidFill>
                <a:sym typeface="+mn-ea"/>
              </a:rPr>
              <a:t>+p</a:t>
            </a:r>
            <a:r>
              <a:rPr lang="en-US" altLang="zh-CN" baseline="-25000" dirty="0">
                <a:solidFill>
                  <a:schemeClr val="tx1"/>
                </a:solidFill>
                <a:sym typeface="+mn-ea"/>
              </a:rPr>
              <a:t>i</a:t>
            </a:r>
            <a:r>
              <a:rPr lang="en-US" altLang="zh-CN" dirty="0">
                <a:solidFill>
                  <a:schemeClr val="tx1"/>
                </a:solidFill>
                <a:sym typeface="+mn-ea"/>
              </a:rPr>
              <a:t>=p</a:t>
            </a:r>
            <a:r>
              <a:rPr lang="en-US" altLang="zh-CN" baseline="-25000" dirty="0">
                <a:solidFill>
                  <a:schemeClr val="tx1"/>
                </a:solidFill>
                <a:sym typeface="+mn-ea"/>
              </a:rPr>
              <a:t>i</a:t>
            </a:r>
            <a:r>
              <a:rPr lang="en-US" altLang="zh-CN" dirty="0">
                <a:solidFill>
                  <a:schemeClr val="tx1"/>
                </a:solidFill>
                <a:sym typeface="+mn-ea"/>
              </a:rPr>
              <a:t>*(dp[i]+1)</a:t>
            </a:r>
            <a:r>
              <a:rPr lang="zh-CN" altLang="en-US" dirty="0">
                <a:solidFill>
                  <a:schemeClr val="tx1"/>
                </a:solidFill>
                <a:sym typeface="+mn-ea"/>
              </a:rPr>
              <a:t>。</a:t>
            </a:r>
            <a:endParaRPr lang="zh-CN" altLang="en-US" dirty="0">
              <a:solidFill>
                <a:schemeClr val="tx1"/>
              </a:solidFill>
              <a:sym typeface="+mn-ea"/>
            </a:endParaRPr>
          </a:p>
          <a:p>
            <a:pPr>
              <a:buNone/>
            </a:pPr>
            <a:endParaRPr lang="zh-CN" altLang="en-US" dirty="0">
              <a:solidFill>
                <a:schemeClr val="tx1"/>
              </a:solidFill>
              <a:sym typeface="+mn-ea"/>
            </a:endParaRPr>
          </a:p>
          <a:p>
            <a:pPr>
              <a:buNone/>
            </a:pPr>
            <a:r>
              <a:rPr lang="zh-CN" altLang="en-US" dirty="0">
                <a:solidFill>
                  <a:schemeClr val="tx1"/>
                </a:solidFill>
                <a:sym typeface="+mn-ea"/>
              </a:rPr>
              <a:t>那么第</a:t>
            </a:r>
            <a:r>
              <a:rPr lang="en-US" altLang="zh-CN" dirty="0">
                <a:solidFill>
                  <a:schemeClr val="tx1"/>
                </a:solidFill>
                <a:sym typeface="+mn-ea"/>
              </a:rPr>
              <a:t>i</a:t>
            </a:r>
            <a:r>
              <a:rPr lang="zh-CN" altLang="en-US" dirty="0">
                <a:solidFill>
                  <a:schemeClr val="tx1"/>
                </a:solidFill>
                <a:sym typeface="+mn-ea"/>
              </a:rPr>
              <a:t>位得分的期望就等于</a:t>
            </a:r>
            <a:r>
              <a:rPr lang="en-US" altLang="zh-CN" dirty="0">
                <a:solidFill>
                  <a:schemeClr val="tx1"/>
                </a:solidFill>
                <a:sym typeface="+mn-ea"/>
              </a:rPr>
              <a:t>p[i]*(2*dp[i-1]+1)</a:t>
            </a:r>
            <a:r>
              <a:rPr lang="zh-CN" altLang="en-US" dirty="0">
                <a:solidFill>
                  <a:schemeClr val="tx1"/>
                </a:solidFill>
                <a:sym typeface="+mn-ea"/>
              </a:rPr>
              <a:t>。</a:t>
            </a:r>
            <a:endParaRPr lang="zh-CN" altLang="en-US" dirty="0">
              <a:solidFill>
                <a:schemeClr val="tx1"/>
              </a:solidFill>
              <a:sym typeface="+mn-ea"/>
            </a:endParaRPr>
          </a:p>
          <a:p>
            <a:pPr>
              <a:buNone/>
            </a:pPr>
            <a:endParaRPr lang="zh-CN" altLang="en-US" dirty="0">
              <a:solidFill>
                <a:schemeClr val="tx1"/>
              </a:solidFill>
              <a:sym typeface="+mn-ea"/>
            </a:endParaRPr>
          </a:p>
          <a:p>
            <a:pPr>
              <a:buNone/>
            </a:pPr>
            <a:r>
              <a:rPr lang="zh-CN" altLang="en-US" dirty="0">
                <a:solidFill>
                  <a:schemeClr val="tx1"/>
                </a:solidFill>
                <a:sym typeface="+mn-ea"/>
              </a:rPr>
              <a:t>注意：不能用</a:t>
            </a:r>
            <a:r>
              <a:rPr lang="en-US" altLang="zh-CN" dirty="0">
                <a:solidFill>
                  <a:schemeClr val="tx1"/>
                </a:solidFill>
                <a:sym typeface="+mn-ea"/>
              </a:rPr>
              <a:t>2*dp[i]-1</a:t>
            </a:r>
            <a:r>
              <a:rPr lang="zh-CN" altLang="en-US" dirty="0">
                <a:solidFill>
                  <a:schemeClr val="tx1"/>
                </a:solidFill>
                <a:sym typeface="+mn-ea"/>
              </a:rPr>
              <a:t>去算，因为那个得分的计算公式，不能对</a:t>
            </a:r>
            <a:r>
              <a:rPr lang="en-US" altLang="zh-CN" dirty="0">
                <a:solidFill>
                  <a:schemeClr val="tx1"/>
                </a:solidFill>
                <a:sym typeface="+mn-ea"/>
              </a:rPr>
              <a:t>i+1=0</a:t>
            </a:r>
            <a:r>
              <a:rPr lang="zh-CN" altLang="en-US" dirty="0">
                <a:solidFill>
                  <a:schemeClr val="tx1"/>
                </a:solidFill>
                <a:sym typeface="+mn-ea"/>
              </a:rPr>
              <a:t>生效。</a:t>
            </a:r>
            <a:endParaRPr lang="zh-CN" altLang="en-US" dirty="0">
              <a:solidFill>
                <a:schemeClr val="tx1"/>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10</a:t>
            </a:r>
            <a:r>
              <a:rPr lang="zh-CN" altLang="en-US" sz="3600" dirty="0"/>
              <a:t>：</a:t>
            </a:r>
            <a:r>
              <a:rPr lang="en-US" altLang="zh-CN" sz="3600" dirty="0"/>
              <a:t>cf</a:t>
            </a:r>
            <a:r>
              <a:rPr lang="en-US" altLang="zh-CN" sz="3600" dirty="0">
                <a:sym typeface="+mn-ea"/>
              </a:rPr>
              <a:t>_859D_Third Month Insanity</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zh-CN" altLang="en-US" dirty="0"/>
              <a:t>有</a:t>
            </a:r>
            <a:r>
              <a:rPr lang="en-US" dirty="0"/>
              <a:t>2</a:t>
            </a:r>
            <a:r>
              <a:rPr lang="en-US" baseline="30000" dirty="0"/>
              <a:t>n</a:t>
            </a:r>
            <a:r>
              <a:rPr lang="zh-CN" altLang="en-US" dirty="0"/>
              <a:t>个选手编号分别从</a:t>
            </a:r>
            <a:r>
              <a:rPr lang="en-US" altLang="zh-CN" dirty="0"/>
              <a:t>0</a:t>
            </a:r>
            <a:r>
              <a:rPr lang="zh-CN" altLang="en-US" dirty="0"/>
              <a:t>到</a:t>
            </a:r>
            <a:r>
              <a:rPr lang="en-US" altLang="zh-CN" dirty="0"/>
              <a:t>2</a:t>
            </a:r>
            <a:r>
              <a:rPr lang="en-US" altLang="zh-CN" baseline="30000" dirty="0"/>
              <a:t>n</a:t>
            </a:r>
            <a:r>
              <a:rPr lang="en-US" altLang="zh-CN" dirty="0"/>
              <a:t>-1</a:t>
            </a:r>
            <a:r>
              <a:rPr lang="zh-CN" altLang="en-US" dirty="0"/>
              <a:t>，进行</a:t>
            </a:r>
            <a:r>
              <a:rPr lang="en-US" altLang="zh-CN" dirty="0"/>
              <a:t>n</a:t>
            </a:r>
            <a:r>
              <a:rPr lang="zh-CN" altLang="en-US" dirty="0"/>
              <a:t>轮的淘汰赛，每一轮会先将现存选手按编号从小到大排序，然后编号第</a:t>
            </a:r>
            <a:r>
              <a:rPr lang="en-US" altLang="zh-CN" dirty="0"/>
              <a:t>1</a:t>
            </a:r>
            <a:r>
              <a:rPr lang="zh-CN" altLang="en-US" dirty="0"/>
              <a:t>小的和编号第二小的对战，编号第</a:t>
            </a:r>
            <a:r>
              <a:rPr lang="en-US" altLang="zh-CN" dirty="0"/>
              <a:t>3</a:t>
            </a:r>
            <a:r>
              <a:rPr lang="zh-CN" altLang="en-US" dirty="0"/>
              <a:t>小的和编号第</a:t>
            </a:r>
            <a:r>
              <a:rPr lang="en-US" altLang="zh-CN" dirty="0"/>
              <a:t>4</a:t>
            </a:r>
            <a:r>
              <a:rPr lang="zh-CN" altLang="en-US" dirty="0"/>
              <a:t>小的对战，</a:t>
            </a:r>
            <a:r>
              <a:rPr lang="en-US" altLang="zh-CN" dirty="0"/>
              <a:t>...</a:t>
            </a:r>
            <a:r>
              <a:rPr lang="zh-CN" altLang="en-US" dirty="0"/>
              <a:t>以此类推，</a:t>
            </a:r>
            <a:r>
              <a:rPr lang="zh-CN" altLang="en-US" dirty="0">
                <a:sym typeface="+mn-ea"/>
              </a:rPr>
              <a:t>获胜的继续参加下一轮。给出任意两名选手对战的胜率，请你在所有比赛开始前，预测每一轮的每一场比赛的胜者，成功预测第</a:t>
            </a:r>
            <a:r>
              <a:rPr lang="en-US" altLang="zh-CN" dirty="0">
                <a:sym typeface="+mn-ea"/>
              </a:rPr>
              <a:t>i</a:t>
            </a:r>
            <a:r>
              <a:rPr lang="zh-CN" altLang="en-US" dirty="0">
                <a:sym typeface="+mn-ea"/>
              </a:rPr>
              <a:t>轮的结果每一场可得</a:t>
            </a:r>
            <a:r>
              <a:rPr lang="en-US" altLang="zh-CN" dirty="0">
                <a:sym typeface="+mn-ea"/>
              </a:rPr>
              <a:t>2</a:t>
            </a:r>
            <a:r>
              <a:rPr lang="en-US" altLang="zh-CN" baseline="30000" dirty="0">
                <a:sym typeface="+mn-ea"/>
              </a:rPr>
              <a:t>i-1</a:t>
            </a:r>
            <a:r>
              <a:rPr lang="zh-CN" altLang="en-US" dirty="0">
                <a:sym typeface="+mn-ea"/>
              </a:rPr>
              <a:t>分，求得分的期望。你的预测必须是一个可能的比赛过程。</a:t>
            </a:r>
            <a:endParaRPr lang="zh-CN" altLang="en-US" dirty="0"/>
          </a:p>
          <a:p>
            <a:pPr>
              <a:buNone/>
            </a:pPr>
            <a:r>
              <a:rPr lang="zh-CN" altLang="en-US" dirty="0"/>
              <a:t>数据范围：</a:t>
            </a:r>
            <a:endParaRPr lang="zh-CN" altLang="en-US" dirty="0"/>
          </a:p>
          <a:p>
            <a:pPr>
              <a:buNone/>
            </a:pPr>
            <a:r>
              <a:rPr lang="en-US" altLang="zh-CN" dirty="0"/>
              <a:t>	1&lt;=n&lt;=</a:t>
            </a:r>
            <a:r>
              <a:rPr lang="en-US" dirty="0"/>
              <a:t>6</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4900930"/>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2</a:t>
                      </a:r>
                      <a:endParaRPr lang="en-US" altLang="zh-CN"/>
                    </a:p>
                    <a:p>
                      <a:pPr>
                        <a:buNone/>
                      </a:pPr>
                      <a:r>
                        <a:rPr lang="en-US" altLang="zh-CN"/>
                        <a:t>0 40 100 100</a:t>
                      </a:r>
                      <a:endParaRPr lang="en-US" altLang="zh-CN"/>
                    </a:p>
                    <a:p>
                      <a:pPr>
                        <a:buNone/>
                      </a:pPr>
                      <a:r>
                        <a:rPr lang="en-US" altLang="zh-CN"/>
                        <a:t>60 0 40 40</a:t>
                      </a:r>
                      <a:endParaRPr lang="en-US" altLang="zh-CN"/>
                    </a:p>
                    <a:p>
                      <a:pPr>
                        <a:buNone/>
                      </a:pPr>
                      <a:r>
                        <a:rPr lang="en-US" altLang="zh-CN"/>
                        <a:t>0 60 0 45</a:t>
                      </a:r>
                      <a:endParaRPr lang="en-US" altLang="zh-CN"/>
                    </a:p>
                    <a:p>
                      <a:pPr>
                        <a:buNone/>
                      </a:pPr>
                      <a:r>
                        <a:rPr lang="en-US" altLang="zh-CN"/>
                        <a:t>0 60 55 0</a:t>
                      </a:r>
                      <a:endParaRPr lang="en-US" altLang="zh-CN"/>
                    </a:p>
                  </a:txBody>
                  <a:tcPr/>
                </a:tc>
                <a:tc>
                  <a:txBody>
                    <a:bodyPr/>
                    <a:p>
                      <a:pPr>
                        <a:buNone/>
                      </a:pPr>
                      <a:r>
                        <a:rPr lang="en-US" altLang="zh-CN"/>
                        <a:t>1.75</a:t>
                      </a:r>
                      <a:endParaRPr lang="en-US" altLang="zh-CN"/>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10</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dirty="0">
                <a:sym typeface="+mn-ea"/>
              </a:rPr>
              <a:t>如果把比赛过程画出来，会发现是一棵满二叉树，</a:t>
            </a:r>
            <a:r>
              <a:rPr lang="en-US" altLang="zh-CN" dirty="0">
                <a:sym typeface="+mn-ea"/>
              </a:rPr>
              <a:t>0~2</a:t>
            </a:r>
            <a:r>
              <a:rPr lang="en-US" altLang="zh-CN" baseline="30000" dirty="0">
                <a:sym typeface="+mn-ea"/>
              </a:rPr>
              <a:t>n</a:t>
            </a:r>
            <a:r>
              <a:rPr lang="en-US" altLang="zh-CN" dirty="0">
                <a:sym typeface="+mn-ea"/>
              </a:rPr>
              <a:t>-1</a:t>
            </a:r>
            <a:r>
              <a:rPr lang="zh-CN" altLang="en-US" dirty="0">
                <a:sym typeface="+mn-ea"/>
              </a:rPr>
              <a:t>号选手一开始位于叶子。所以每个子树内的冠军只会在这颗子树的叶子中产生。用</a:t>
            </a:r>
            <a:r>
              <a:rPr lang="en-US" altLang="zh-CN" dirty="0">
                <a:sym typeface="+mn-ea"/>
              </a:rPr>
              <a:t>dp[i][j]</a:t>
            </a:r>
            <a:r>
              <a:rPr lang="zh-CN" altLang="en-US" dirty="0">
                <a:sym typeface="+mn-ea"/>
              </a:rPr>
              <a:t>表示选手</a:t>
            </a:r>
            <a:r>
              <a:rPr lang="en-US" altLang="zh-CN" dirty="0">
                <a:sym typeface="+mn-ea"/>
              </a:rPr>
              <a:t>i</a:t>
            </a:r>
            <a:r>
              <a:rPr lang="zh-CN" altLang="en-US" dirty="0">
                <a:sym typeface="+mn-ea"/>
              </a:rPr>
              <a:t>获得第</a:t>
            </a:r>
            <a:r>
              <a:rPr lang="en-US" altLang="zh-CN" dirty="0">
                <a:sym typeface="+mn-ea"/>
              </a:rPr>
              <a:t>j</a:t>
            </a:r>
            <a:r>
              <a:rPr lang="zh-CN" altLang="en-US" dirty="0">
                <a:sym typeface="+mn-ea"/>
              </a:rPr>
              <a:t>轮胜利的概率，则</a:t>
            </a:r>
            <a:r>
              <a:rPr lang="en-US" altLang="zh-CN" dirty="0">
                <a:sym typeface="+mn-ea"/>
              </a:rPr>
              <a:t>dp[i][j]=dp[i][j-1]*∑dp[k][j-1]*w[i][k]</a:t>
            </a:r>
            <a:r>
              <a:rPr lang="zh-CN" altLang="en-US" dirty="0">
                <a:sym typeface="+mn-ea"/>
              </a:rPr>
              <a:t>，其中</a:t>
            </a:r>
            <a:r>
              <a:rPr lang="en-US" altLang="zh-CN" dirty="0">
                <a:sym typeface="+mn-ea"/>
              </a:rPr>
              <a:t>k</a:t>
            </a:r>
            <a:r>
              <a:rPr lang="zh-CN" altLang="en-US" dirty="0">
                <a:sym typeface="+mn-ea"/>
              </a:rPr>
              <a:t>是可能成为</a:t>
            </a:r>
            <a:r>
              <a:rPr lang="en-US" altLang="zh-CN" dirty="0">
                <a:sym typeface="+mn-ea"/>
              </a:rPr>
              <a:t>i</a:t>
            </a:r>
            <a:r>
              <a:rPr lang="zh-CN" altLang="en-US" dirty="0">
                <a:sym typeface="+mn-ea"/>
              </a:rPr>
              <a:t>第</a:t>
            </a:r>
            <a:r>
              <a:rPr lang="en-US" altLang="zh-CN" dirty="0">
                <a:sym typeface="+mn-ea"/>
              </a:rPr>
              <a:t>j</a:t>
            </a:r>
            <a:r>
              <a:rPr lang="zh-CN" altLang="en-US" dirty="0">
                <a:sym typeface="+mn-ea"/>
              </a:rPr>
              <a:t>轮对手的所有选手，</a:t>
            </a:r>
            <a:r>
              <a:rPr lang="en-US" altLang="zh-CN" dirty="0">
                <a:sym typeface="+mn-ea"/>
              </a:rPr>
              <a:t>w[i][k]</a:t>
            </a:r>
            <a:r>
              <a:rPr lang="zh-CN" altLang="en-US" dirty="0">
                <a:sym typeface="+mn-ea"/>
              </a:rPr>
              <a:t>表示</a:t>
            </a:r>
            <a:r>
              <a:rPr lang="en-US" altLang="zh-CN" dirty="0">
                <a:sym typeface="+mn-ea"/>
              </a:rPr>
              <a:t>i</a:t>
            </a:r>
            <a:r>
              <a:rPr lang="zh-CN" altLang="en-US" dirty="0">
                <a:sym typeface="+mn-ea"/>
              </a:rPr>
              <a:t>战胜</a:t>
            </a:r>
            <a:r>
              <a:rPr lang="en-US" altLang="zh-CN" dirty="0">
                <a:sym typeface="+mn-ea"/>
              </a:rPr>
              <a:t>k</a:t>
            </a:r>
            <a:r>
              <a:rPr lang="zh-CN" altLang="en-US" dirty="0">
                <a:sym typeface="+mn-ea"/>
              </a:rPr>
              <a:t>的概率。这个部分的复杂度是</a:t>
            </a:r>
            <a:r>
              <a:rPr lang="en-US" altLang="zh-CN" dirty="0">
                <a:sym typeface="+mn-ea"/>
              </a:rPr>
              <a:t>o(2</a:t>
            </a:r>
            <a:r>
              <a:rPr lang="en-US" altLang="zh-CN" baseline="30000" dirty="0">
                <a:sym typeface="+mn-ea"/>
              </a:rPr>
              <a:t>2n</a:t>
            </a:r>
            <a:r>
              <a:rPr lang="en-US" altLang="zh-CN" dirty="0">
                <a:sym typeface="+mn-ea"/>
              </a:rPr>
              <a:t>)</a:t>
            </a:r>
            <a:r>
              <a:rPr lang="zh-CN" altLang="en-US" dirty="0">
                <a:sym typeface="+mn-ea"/>
              </a:rPr>
              <a:t>。</a:t>
            </a:r>
            <a:endParaRPr lang="zh-CN" altLang="en-US" dirty="0">
              <a:sym typeface="+mn-ea"/>
            </a:endParaRPr>
          </a:p>
          <a:p>
            <a:pPr>
              <a:buNone/>
            </a:pPr>
            <a:endParaRPr lang="zh-CN" altLang="en-US" dirty="0">
              <a:solidFill>
                <a:schemeClr val="tx1"/>
              </a:solidFill>
              <a:sym typeface="+mn-ea"/>
            </a:endParaRPr>
          </a:p>
          <a:p>
            <a:pPr>
              <a:buNone/>
            </a:pPr>
            <a:r>
              <a:rPr lang="zh-CN" altLang="en-US" dirty="0">
                <a:solidFill>
                  <a:schemeClr val="tx1"/>
                </a:solidFill>
                <a:sym typeface="+mn-ea"/>
              </a:rPr>
              <a:t>由于预测必须保持连贯性，所以如果预测选手</a:t>
            </a:r>
            <a:r>
              <a:rPr lang="en-US" altLang="zh-CN" dirty="0">
                <a:solidFill>
                  <a:schemeClr val="tx1"/>
                </a:solidFill>
                <a:sym typeface="+mn-ea"/>
              </a:rPr>
              <a:t>i</a:t>
            </a:r>
            <a:r>
              <a:rPr lang="zh-CN" altLang="en-US" dirty="0">
                <a:solidFill>
                  <a:schemeClr val="tx1"/>
                </a:solidFill>
                <a:sym typeface="+mn-ea"/>
              </a:rPr>
              <a:t>会赢得第</a:t>
            </a:r>
            <a:r>
              <a:rPr lang="en-US" altLang="zh-CN" dirty="0">
                <a:solidFill>
                  <a:schemeClr val="tx1"/>
                </a:solidFill>
                <a:sym typeface="+mn-ea"/>
              </a:rPr>
              <a:t>j</a:t>
            </a:r>
            <a:r>
              <a:rPr lang="zh-CN" altLang="en-US" dirty="0">
                <a:solidFill>
                  <a:schemeClr val="tx1"/>
                </a:solidFill>
                <a:sym typeface="+mn-ea"/>
              </a:rPr>
              <a:t>轮，那么前</a:t>
            </a:r>
            <a:r>
              <a:rPr lang="en-US" altLang="zh-CN" dirty="0">
                <a:solidFill>
                  <a:schemeClr val="tx1"/>
                </a:solidFill>
                <a:sym typeface="+mn-ea"/>
              </a:rPr>
              <a:t>j-1</a:t>
            </a:r>
            <a:r>
              <a:rPr lang="zh-CN" altLang="en-US" dirty="0">
                <a:solidFill>
                  <a:schemeClr val="tx1"/>
                </a:solidFill>
                <a:sym typeface="+mn-ea"/>
              </a:rPr>
              <a:t>轮也要预测选手</a:t>
            </a:r>
            <a:r>
              <a:rPr lang="en-US" altLang="zh-CN" dirty="0">
                <a:solidFill>
                  <a:schemeClr val="tx1"/>
                </a:solidFill>
                <a:sym typeface="+mn-ea"/>
              </a:rPr>
              <a:t>i</a:t>
            </a:r>
            <a:r>
              <a:rPr lang="zh-CN" altLang="en-US" dirty="0">
                <a:solidFill>
                  <a:schemeClr val="tx1"/>
                </a:solidFill>
                <a:sym typeface="+mn-ea"/>
              </a:rPr>
              <a:t>赢，我们用</a:t>
            </a:r>
            <a:r>
              <a:rPr lang="en-US" altLang="zh-CN" dirty="0">
                <a:solidFill>
                  <a:schemeClr val="tx1"/>
                </a:solidFill>
                <a:sym typeface="+mn-ea"/>
              </a:rPr>
              <a:t>e[i][j]</a:t>
            </a:r>
            <a:r>
              <a:rPr lang="zh-CN" altLang="en-US" dirty="0">
                <a:solidFill>
                  <a:schemeClr val="tx1"/>
                </a:solidFill>
                <a:sym typeface="+mn-ea"/>
              </a:rPr>
              <a:t>表示最优方案下预测</a:t>
            </a:r>
            <a:r>
              <a:rPr lang="zh-CN" altLang="en-US" dirty="0">
                <a:sym typeface="+mn-ea"/>
              </a:rPr>
              <a:t>选手</a:t>
            </a:r>
            <a:r>
              <a:rPr lang="en-US" altLang="zh-CN" dirty="0">
                <a:sym typeface="+mn-ea"/>
              </a:rPr>
              <a:t>i</a:t>
            </a:r>
            <a:r>
              <a:rPr lang="zh-CN" altLang="en-US" dirty="0">
                <a:sym typeface="+mn-ea"/>
              </a:rPr>
              <a:t>赢得第</a:t>
            </a:r>
            <a:r>
              <a:rPr lang="en-US" altLang="zh-CN" dirty="0">
                <a:sym typeface="+mn-ea"/>
              </a:rPr>
              <a:t>j</a:t>
            </a:r>
            <a:r>
              <a:rPr lang="zh-CN" altLang="en-US" dirty="0">
                <a:sym typeface="+mn-ea"/>
              </a:rPr>
              <a:t>轮的正确预测次数期望，那么</a:t>
            </a:r>
            <a:r>
              <a:rPr lang="en-US" altLang="zh-CN" dirty="0">
                <a:sym typeface="+mn-ea"/>
              </a:rPr>
              <a:t>e[i][j]=e[i][j-1]+max{e[k][j-1]}+dp[i][j]*2</a:t>
            </a:r>
            <a:r>
              <a:rPr lang="en-US" altLang="zh-CN" baseline="30000" dirty="0">
                <a:sym typeface="+mn-ea"/>
              </a:rPr>
              <a:t>j-1</a:t>
            </a:r>
            <a:r>
              <a:rPr lang="zh-CN" altLang="en-US" dirty="0">
                <a:sym typeface="+mn-ea"/>
              </a:rPr>
              <a:t>。</a:t>
            </a:r>
            <a:endParaRPr lang="zh-CN" altLang="en-US" dirty="0">
              <a:sym typeface="+mn-ea"/>
            </a:endParaRPr>
          </a:p>
          <a:p>
            <a:pPr>
              <a:buNone/>
            </a:pPr>
            <a:endParaRPr lang="zh-CN" altLang="en-US" dirty="0">
              <a:solidFill>
                <a:schemeClr val="tx1"/>
              </a:solidFill>
              <a:sym typeface="+mn-ea"/>
            </a:endParaRPr>
          </a:p>
          <a:p>
            <a:pPr>
              <a:buNone/>
            </a:pPr>
            <a:r>
              <a:rPr lang="zh-CN" altLang="en-US" dirty="0">
                <a:solidFill>
                  <a:schemeClr val="tx1"/>
                </a:solidFill>
                <a:sym typeface="+mn-ea"/>
              </a:rPr>
              <a:t>最终答案就是</a:t>
            </a:r>
            <a:r>
              <a:rPr lang="en-US" altLang="zh-CN" dirty="0">
                <a:solidFill>
                  <a:schemeClr val="tx1"/>
                </a:solidFill>
                <a:sym typeface="+mn-ea"/>
              </a:rPr>
              <a:t>max{dp[i][n]}</a:t>
            </a:r>
            <a:r>
              <a:rPr lang="zh-CN" altLang="en-US" dirty="0">
                <a:solidFill>
                  <a:schemeClr val="tx1"/>
                </a:solidFill>
                <a:sym typeface="+mn-ea"/>
              </a:rPr>
              <a:t>。</a:t>
            </a:r>
            <a:endParaRPr lang="zh-CN" altLang="en-US" dirty="0">
              <a:solidFill>
                <a:schemeClr val="tx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spc="0" dirty="0">
                <a:solidFill>
                  <a:schemeClr val="tx1"/>
                </a:solidFill>
                <a:latin typeface="+mn-lt"/>
                <a:ea typeface="+mn-ea"/>
                <a:cs typeface="+mn-cs"/>
                <a:sym typeface="+mn-ea"/>
              </a:rPr>
              <a:t>概率</a:t>
            </a:r>
            <a:r>
              <a:rPr lang="en-US" altLang="zh-CN" cap="none" spc="0" dirty="0">
                <a:solidFill>
                  <a:schemeClr val="tx1"/>
                </a:solidFill>
                <a:latin typeface="+mn-lt"/>
                <a:ea typeface="+mn-ea"/>
                <a:cs typeface="+mn-cs"/>
                <a:sym typeface="+mn-ea"/>
              </a:rPr>
              <a:t>_</a:t>
            </a:r>
            <a:r>
              <a:rPr lang="zh-CN" cap="none" spc="0" dirty="0">
                <a:solidFill>
                  <a:schemeClr val="tx1"/>
                </a:solidFill>
                <a:latin typeface="+mn-lt"/>
                <a:ea typeface="+mn-ea"/>
                <a:cs typeface="+mn-cs"/>
                <a:sym typeface="+mn-ea"/>
              </a:rPr>
              <a:t>事件的运算</a:t>
            </a:r>
            <a:endParaRPr lang="zh-CN" cap="none" spc="0" dirty="0">
              <a:solidFill>
                <a:schemeClr val="tx1"/>
              </a:solidFill>
              <a:latin typeface="+mn-lt"/>
              <a:ea typeface="+mn-ea"/>
              <a:cs typeface="+mn-cs"/>
              <a:sym typeface="+mn-ea"/>
            </a:endParaRPr>
          </a:p>
        </p:txBody>
      </p:sp>
      <p:sp>
        <p:nvSpPr>
          <p:cNvPr id="3" name="内容占位符 2"/>
          <p:cNvSpPr>
            <a:spLocks noGrp="1"/>
          </p:cNvSpPr>
          <p:nvPr>
            <p:ph idx="1"/>
          </p:nvPr>
        </p:nvSpPr>
        <p:spPr/>
        <p:txBody>
          <a:bodyPr/>
          <a:lstStyle/>
          <a:p>
            <a:pPr algn="l">
              <a:buSzTx/>
              <a:buNone/>
            </a:pPr>
            <a:r>
              <a:rPr lang="zh-CN" altLang="en-US" dirty="0">
                <a:sym typeface="+mn-ea"/>
              </a:rPr>
              <a:t>这里我们</a:t>
            </a:r>
            <a:r>
              <a:rPr lang="en-US" altLang="zh-CN" dirty="0">
                <a:sym typeface="+mn-ea"/>
              </a:rPr>
              <a:t>把事件当作集合来对待</a:t>
            </a:r>
            <a:r>
              <a:rPr lang="zh-CN" altLang="en-US" dirty="0">
                <a:sym typeface="+mn-ea"/>
              </a:rPr>
              <a:t>，事件的运算也可以使用集合的运算进行：</a:t>
            </a:r>
            <a:r>
              <a:rPr lang="en-US" altLang="zh-CN" dirty="0">
                <a:sym typeface="+mn-ea"/>
              </a:rPr>
              <a:t>(1)</a:t>
            </a:r>
            <a:r>
              <a:rPr lang="zh-CN" altLang="en-US" dirty="0">
                <a:solidFill>
                  <a:srgbClr val="FF0000"/>
                </a:solidFill>
                <a:sym typeface="+mn-ea"/>
              </a:rPr>
              <a:t>和事件</a:t>
            </a:r>
            <a:r>
              <a:rPr lang="zh-CN" altLang="en-US" dirty="0">
                <a:sym typeface="+mn-ea"/>
              </a:rPr>
              <a:t>：</a:t>
            </a:r>
            <a:endParaRPr lang="zh-CN" dirty="0">
              <a:sym typeface="+mn-ea"/>
            </a:endParaRPr>
          </a:p>
          <a:p>
            <a:pPr algn="l">
              <a:buSzTx/>
              <a:buNone/>
            </a:pPr>
            <a:r>
              <a:rPr lang="zh-CN" dirty="0">
                <a:sym typeface="+mn-ea"/>
              </a:rPr>
              <a:t>相当于并集，若干个事件中只要其中之一发生，就算发生了它们的和事件，记作</a:t>
            </a:r>
            <a:r>
              <a:rPr lang="en-US" altLang="zh-CN" dirty="0">
                <a:sym typeface="+mn-ea"/>
              </a:rPr>
              <a:t>A+B</a:t>
            </a:r>
            <a:r>
              <a:rPr lang="zh-CN" dirty="0">
                <a:sym typeface="+mn-ea"/>
              </a:rPr>
              <a:t>；</a:t>
            </a:r>
            <a:r>
              <a:rPr lang="en-US" altLang="zh-CN" dirty="0">
                <a:sym typeface="+mn-ea"/>
              </a:rPr>
              <a:t>(2)</a:t>
            </a:r>
            <a:r>
              <a:rPr lang="zh-CN" altLang="en-US" dirty="0">
                <a:solidFill>
                  <a:srgbClr val="FF0000"/>
                </a:solidFill>
                <a:sym typeface="+mn-ea"/>
              </a:rPr>
              <a:t>并事件</a:t>
            </a:r>
            <a:r>
              <a:rPr lang="zh-CN" altLang="en-US" dirty="0">
                <a:sym typeface="+mn-ea"/>
              </a:rPr>
              <a:t>：相当于交集，若干个事件必须全部发生，才算发生了它们的积事件</a:t>
            </a:r>
            <a:r>
              <a:rPr lang="en-US" altLang="zh-CN" dirty="0">
                <a:sym typeface="+mn-ea"/>
              </a:rPr>
              <a:t>A*B</a:t>
            </a:r>
            <a:r>
              <a:rPr lang="zh-CN" altLang="en-US" dirty="0">
                <a:sym typeface="+mn-ea"/>
              </a:rPr>
              <a:t>；</a:t>
            </a:r>
            <a:r>
              <a:rPr lang="en-US" altLang="zh-CN" dirty="0">
                <a:sym typeface="+mn-ea"/>
              </a:rPr>
              <a:t>(3)</a:t>
            </a:r>
            <a:r>
              <a:rPr lang="zh-CN" altLang="en-US" dirty="0">
                <a:solidFill>
                  <a:srgbClr val="FF0000"/>
                </a:solidFill>
                <a:sym typeface="+mn-ea"/>
              </a:rPr>
              <a:t>事件的包含</a:t>
            </a:r>
            <a:r>
              <a:rPr lang="zh-CN" altLang="en-US" dirty="0">
                <a:sym typeface="+mn-ea"/>
              </a:rPr>
              <a:t>：如果事件</a:t>
            </a:r>
            <a:r>
              <a:rPr lang="en-US" altLang="zh-CN" dirty="0">
                <a:sym typeface="+mn-ea"/>
              </a:rPr>
              <a:t>A</a:t>
            </a:r>
            <a:r>
              <a:rPr lang="zh-CN" altLang="en-US" dirty="0">
                <a:sym typeface="+mn-ea"/>
              </a:rPr>
              <a:t>发生时必定发生事件</a:t>
            </a:r>
            <a:r>
              <a:rPr lang="en-US" altLang="zh-CN" dirty="0">
                <a:sym typeface="+mn-ea"/>
              </a:rPr>
              <a:t>B</a:t>
            </a:r>
            <a:r>
              <a:rPr lang="zh-CN" altLang="en-US" dirty="0">
                <a:sym typeface="+mn-ea"/>
              </a:rPr>
              <a:t>，称</a:t>
            </a:r>
            <a:r>
              <a:rPr lang="zh-CN" altLang="en-US" dirty="0">
                <a:solidFill>
                  <a:srgbClr val="FF0000"/>
                </a:solidFill>
                <a:sym typeface="+mn-ea"/>
              </a:rPr>
              <a:t>事件</a:t>
            </a:r>
            <a:r>
              <a:rPr lang="en-US" altLang="zh-CN" dirty="0">
                <a:solidFill>
                  <a:srgbClr val="FF0000"/>
                </a:solidFill>
                <a:sym typeface="+mn-ea"/>
              </a:rPr>
              <a:t>B</a:t>
            </a:r>
            <a:r>
              <a:rPr lang="zh-CN" altLang="en-US" dirty="0">
                <a:solidFill>
                  <a:srgbClr val="FF0000"/>
                </a:solidFill>
                <a:sym typeface="+mn-ea"/>
              </a:rPr>
              <a:t>包含事件</a:t>
            </a:r>
            <a:r>
              <a:rPr lang="en-US" altLang="zh-CN" dirty="0">
                <a:solidFill>
                  <a:srgbClr val="FF0000"/>
                </a:solidFill>
                <a:sym typeface="+mn-ea"/>
              </a:rPr>
              <a:t>A</a:t>
            </a:r>
            <a:r>
              <a:rPr lang="zh-CN" altLang="en-US" dirty="0">
                <a:sym typeface="+mn-ea"/>
              </a:rPr>
              <a:t>，记作</a:t>
            </a:r>
            <a:r>
              <a:rPr lang="en-US" altLang="zh-CN" dirty="0">
                <a:solidFill>
                  <a:srgbClr val="FF0000"/>
                </a:solidFill>
                <a:sym typeface="+mn-ea"/>
              </a:rPr>
              <a:t>A⊆B</a:t>
            </a:r>
            <a:r>
              <a:rPr lang="zh-CN" altLang="en-US" dirty="0">
                <a:sym typeface="+mn-ea"/>
              </a:rPr>
              <a:t>；</a:t>
            </a:r>
            <a:r>
              <a:rPr lang="en-US" altLang="zh-CN" dirty="0">
                <a:sym typeface="+mn-ea"/>
              </a:rPr>
              <a:t>(4)</a:t>
            </a:r>
            <a:r>
              <a:rPr lang="zh-CN" altLang="en-US" dirty="0">
                <a:solidFill>
                  <a:srgbClr val="FF0000"/>
                </a:solidFill>
                <a:sym typeface="+mn-ea"/>
              </a:rPr>
              <a:t>对立事件</a:t>
            </a:r>
            <a:r>
              <a:rPr lang="zh-CN" altLang="en-US" dirty="0">
                <a:sym typeface="+mn-ea"/>
              </a:rPr>
              <a:t>：事件</a:t>
            </a:r>
            <a:r>
              <a:rPr lang="en-US" altLang="zh-CN" dirty="0">
                <a:sym typeface="+mn-ea"/>
              </a:rPr>
              <a:t>A</a:t>
            </a:r>
            <a:r>
              <a:rPr lang="zh-CN" altLang="en-US" dirty="0">
                <a:sym typeface="+mn-ea"/>
              </a:rPr>
              <a:t>不发生也是一种事件，记作</a:t>
            </a:r>
            <a:r>
              <a:rPr lang="en-US" altLang="zh-CN" dirty="0">
                <a:sym typeface="+mn-ea"/>
              </a:rPr>
              <a:t>~A</a:t>
            </a:r>
            <a:r>
              <a:rPr lang="zh-CN" altLang="en-US" dirty="0">
                <a:effectLst/>
                <a:sym typeface="+mn-ea"/>
              </a:rPr>
              <a:t>，</a:t>
            </a:r>
            <a:r>
              <a:rPr lang="en-US" altLang="zh-CN" dirty="0">
                <a:solidFill>
                  <a:srgbClr val="FF0000"/>
                </a:solidFill>
                <a:effectLst/>
                <a:sym typeface="+mn-ea"/>
              </a:rPr>
              <a:t>A+~A=S</a:t>
            </a:r>
            <a:r>
              <a:rPr lang="zh-CN" altLang="en-US" dirty="0">
                <a:solidFill>
                  <a:srgbClr val="FF0000"/>
                </a:solidFill>
                <a:effectLst/>
                <a:sym typeface="+mn-ea"/>
              </a:rPr>
              <a:t>，</a:t>
            </a:r>
            <a:r>
              <a:rPr lang="en-US" altLang="zh-CN" dirty="0">
                <a:solidFill>
                  <a:srgbClr val="FF0000"/>
                </a:solidFill>
                <a:effectLst/>
                <a:sym typeface="+mn-ea"/>
              </a:rPr>
              <a:t>A*~A=∅</a:t>
            </a:r>
            <a:r>
              <a:rPr lang="zh-CN" altLang="en-US" dirty="0">
                <a:sym typeface="+mn-ea"/>
              </a:rPr>
              <a:t>；</a:t>
            </a:r>
            <a:r>
              <a:rPr lang="en-US" altLang="zh-CN" dirty="0">
                <a:sym typeface="+mn-ea"/>
              </a:rPr>
              <a:t>(5)</a:t>
            </a:r>
            <a:r>
              <a:rPr lang="zh-CN" altLang="en-US" dirty="0">
                <a:solidFill>
                  <a:srgbClr val="FF0000"/>
                </a:solidFill>
                <a:sym typeface="+mn-ea"/>
              </a:rPr>
              <a:t>事件的差</a:t>
            </a:r>
            <a:r>
              <a:rPr lang="zh-CN" altLang="en-US" dirty="0">
                <a:sym typeface="+mn-ea"/>
              </a:rPr>
              <a:t>：</a:t>
            </a:r>
            <a:r>
              <a:rPr lang="en-US" altLang="zh-CN" dirty="0">
                <a:sym typeface="+mn-ea"/>
              </a:rPr>
              <a:t>A</a:t>
            </a:r>
            <a:r>
              <a:rPr lang="zh-CN" altLang="en-US" dirty="0">
                <a:sym typeface="+mn-ea"/>
              </a:rPr>
              <a:t>发生但</a:t>
            </a:r>
            <a:r>
              <a:rPr lang="en-US" altLang="zh-CN" dirty="0">
                <a:sym typeface="+mn-ea"/>
              </a:rPr>
              <a:t>B</a:t>
            </a:r>
            <a:r>
              <a:rPr lang="zh-CN" altLang="en-US" dirty="0">
                <a:sym typeface="+mn-ea"/>
              </a:rPr>
              <a:t>不发生也是一种事件，记作</a:t>
            </a:r>
            <a:r>
              <a:rPr lang="en-US" altLang="zh-CN" dirty="0">
                <a:sym typeface="+mn-ea"/>
              </a:rPr>
              <a:t>A-B</a:t>
            </a:r>
            <a:r>
              <a:rPr lang="zh-CN" altLang="en-US" dirty="0">
                <a:sym typeface="+mn-ea"/>
              </a:rPr>
              <a:t>，</a:t>
            </a:r>
            <a:r>
              <a:rPr lang="en-US" altLang="zh-CN" dirty="0">
                <a:solidFill>
                  <a:srgbClr val="FF0000"/>
                </a:solidFill>
                <a:sym typeface="+mn-ea"/>
              </a:rPr>
              <a:t>P(A-B)=P(A)-P(A*B)=P(A*~B)</a:t>
            </a:r>
            <a:r>
              <a:rPr lang="zh-CN" altLang="en-US" dirty="0">
                <a:sym typeface="+mn-ea"/>
              </a:rPr>
              <a:t>。</a:t>
            </a:r>
            <a:endParaRPr lang="zh-CN" altLang="en-US" dirty="0">
              <a:sym typeface="+mn-ea"/>
            </a:endParaRPr>
          </a:p>
          <a:p>
            <a:pPr algn="l">
              <a:buSzTx/>
              <a:buNone/>
            </a:pPr>
            <a:endParaRPr lang="zh-CN" altLang="en-US" dirty="0">
              <a:sym typeface="+mn-ea"/>
            </a:endParaRPr>
          </a:p>
          <a:p>
            <a:pPr algn="l">
              <a:buSzTx/>
              <a:buNone/>
            </a:pPr>
            <a:r>
              <a:rPr lang="zh-CN" altLang="en-US" dirty="0">
                <a:sym typeface="+mn-ea"/>
              </a:rPr>
              <a:t>事件的</a:t>
            </a:r>
            <a:r>
              <a:rPr lang="zh-CN" altLang="en-US" dirty="0">
                <a:solidFill>
                  <a:srgbClr val="FF0000"/>
                </a:solidFill>
                <a:sym typeface="+mn-ea"/>
              </a:rPr>
              <a:t>运算律</a:t>
            </a:r>
            <a:r>
              <a:rPr lang="zh-CN" altLang="en-US" dirty="0">
                <a:sym typeface="+mn-ea"/>
              </a:rPr>
              <a:t>：</a:t>
            </a:r>
            <a:r>
              <a:rPr lang="en-US" altLang="zh-CN" dirty="0">
                <a:sym typeface="+mn-ea"/>
              </a:rPr>
              <a:t>(1)</a:t>
            </a:r>
            <a:r>
              <a:rPr lang="zh-CN" altLang="en-US" dirty="0">
                <a:solidFill>
                  <a:srgbClr val="FF0000"/>
                </a:solidFill>
                <a:sym typeface="+mn-ea"/>
              </a:rPr>
              <a:t>交换律</a:t>
            </a:r>
            <a:r>
              <a:rPr lang="zh-CN" altLang="en-US" dirty="0">
                <a:sym typeface="+mn-ea"/>
              </a:rPr>
              <a:t>：</a:t>
            </a:r>
            <a:r>
              <a:rPr lang="en-US" altLang="zh-CN" dirty="0">
                <a:sym typeface="+mn-ea"/>
              </a:rPr>
              <a:t>A*B=B*A</a:t>
            </a:r>
            <a:r>
              <a:rPr lang="zh-CN" altLang="en-US" dirty="0">
                <a:sym typeface="+mn-ea"/>
              </a:rPr>
              <a:t>，</a:t>
            </a:r>
            <a:r>
              <a:rPr lang="en-US" altLang="zh-CN" dirty="0">
                <a:sym typeface="+mn-ea"/>
              </a:rPr>
              <a:t>A+B=B+A</a:t>
            </a:r>
            <a:r>
              <a:rPr lang="zh-CN" altLang="en-US" dirty="0">
                <a:sym typeface="+mn-ea"/>
              </a:rPr>
              <a:t>；</a:t>
            </a:r>
            <a:r>
              <a:rPr lang="en-US" altLang="zh-CN" dirty="0">
                <a:sym typeface="+mn-ea"/>
              </a:rPr>
              <a:t>(2)</a:t>
            </a:r>
            <a:r>
              <a:rPr lang="zh-CN" altLang="en-US" dirty="0">
                <a:solidFill>
                  <a:srgbClr val="FF0000"/>
                </a:solidFill>
                <a:sym typeface="+mn-ea"/>
              </a:rPr>
              <a:t>结合律</a:t>
            </a:r>
            <a:r>
              <a:rPr lang="zh-CN" altLang="en-US" dirty="0">
                <a:sym typeface="+mn-ea"/>
              </a:rPr>
              <a:t>：</a:t>
            </a:r>
            <a:r>
              <a:rPr lang="en-US" altLang="zh-CN" dirty="0">
                <a:sym typeface="+mn-ea"/>
              </a:rPr>
              <a:t>(A*B)*C=A*(B*C)</a:t>
            </a:r>
            <a:r>
              <a:rPr lang="zh-CN" altLang="en-US" dirty="0">
                <a:sym typeface="+mn-ea"/>
              </a:rPr>
              <a:t>；</a:t>
            </a:r>
            <a:r>
              <a:rPr lang="en-US" altLang="zh-CN" dirty="0">
                <a:sym typeface="+mn-ea"/>
              </a:rPr>
              <a:t>(3)</a:t>
            </a:r>
            <a:r>
              <a:rPr lang="zh-CN" altLang="en-US" dirty="0">
                <a:solidFill>
                  <a:srgbClr val="FF0000"/>
                </a:solidFill>
                <a:sym typeface="+mn-ea"/>
              </a:rPr>
              <a:t>分配律</a:t>
            </a:r>
            <a:r>
              <a:rPr lang="zh-CN" altLang="en-US" dirty="0">
                <a:sym typeface="+mn-ea"/>
              </a:rPr>
              <a:t>：</a:t>
            </a:r>
            <a:r>
              <a:rPr lang="en-US" altLang="zh-CN" dirty="0">
                <a:sym typeface="+mn-ea"/>
              </a:rPr>
              <a:t>A*(B+C)=(A*B)+(A*C)</a:t>
            </a:r>
            <a:r>
              <a:rPr lang="zh-CN" altLang="en-US" dirty="0">
                <a:sym typeface="+mn-ea"/>
              </a:rPr>
              <a:t>，</a:t>
            </a:r>
            <a:r>
              <a:rPr lang="en-US" altLang="zh-CN" dirty="0">
                <a:sym typeface="+mn-ea"/>
              </a:rPr>
              <a:t>A*(B-C)=(A*B)-(A*C)</a:t>
            </a:r>
            <a:r>
              <a:rPr lang="zh-CN" altLang="en-US" dirty="0">
                <a:sym typeface="+mn-ea"/>
              </a:rPr>
              <a:t>。</a:t>
            </a:r>
            <a:endParaRPr lang="zh-CN" altLang="en-US" dirty="0">
              <a:sym typeface="+mn-ea"/>
            </a:endParaRPr>
          </a:p>
          <a:p>
            <a:pPr algn="l">
              <a:buSzTx/>
              <a:buNone/>
            </a:pPr>
            <a:endParaRPr lang="en-US" altLang="zh-CN" dirty="0">
              <a:sym typeface="+mn-ea"/>
            </a:endParaRPr>
          </a:p>
          <a:p>
            <a:pPr algn="l">
              <a:buSzTx/>
              <a:buNone/>
            </a:pPr>
            <a:r>
              <a:rPr lang="zh-CN" altLang="en-US" dirty="0">
                <a:solidFill>
                  <a:srgbClr val="FF0000"/>
                </a:solidFill>
                <a:sym typeface="+mn-ea"/>
              </a:rPr>
              <a:t>易错</a:t>
            </a:r>
            <a:r>
              <a:rPr lang="zh-CN" altLang="en-US" dirty="0">
                <a:sym typeface="+mn-ea"/>
              </a:rPr>
              <a:t>：</a:t>
            </a:r>
            <a:r>
              <a:rPr lang="en-US" altLang="zh-CN" dirty="0">
                <a:sym typeface="+mn-ea"/>
              </a:rPr>
              <a:t>(1)A</a:t>
            </a:r>
            <a:r>
              <a:rPr lang="en-US" altLang="zh-CN" dirty="0">
                <a:sym typeface="+mn-ea"/>
              </a:rPr>
              <a:t>+A≠2A</a:t>
            </a:r>
            <a:r>
              <a:rPr lang="zh-CN" altLang="en-US" dirty="0">
                <a:sym typeface="+mn-ea"/>
              </a:rPr>
              <a:t>；</a:t>
            </a:r>
            <a:r>
              <a:rPr lang="en-US" altLang="zh-CN" dirty="0">
                <a:sym typeface="+mn-ea"/>
              </a:rPr>
              <a:t>(2)A*A≠A</a:t>
            </a:r>
            <a:r>
              <a:rPr lang="en-US" altLang="zh-CN" baseline="30000" dirty="0">
                <a:sym typeface="+mn-ea"/>
              </a:rPr>
              <a:t>2</a:t>
            </a:r>
            <a:r>
              <a:rPr lang="zh-CN" altLang="en-US" dirty="0">
                <a:sym typeface="+mn-ea"/>
              </a:rPr>
              <a:t>；</a:t>
            </a:r>
            <a:r>
              <a:rPr lang="en-US" altLang="zh-CN" dirty="0">
                <a:sym typeface="+mn-ea"/>
              </a:rPr>
              <a:t>(3)A-B=∅</a:t>
            </a:r>
            <a:r>
              <a:rPr lang="zh-CN" altLang="en-US" dirty="0">
                <a:sym typeface="+mn-ea"/>
              </a:rPr>
              <a:t>不能推出</a:t>
            </a:r>
            <a:r>
              <a:rPr lang="en-US" altLang="zh-CN" dirty="0">
                <a:sym typeface="+mn-ea"/>
              </a:rPr>
              <a:t>A=B</a:t>
            </a:r>
            <a:r>
              <a:rPr lang="zh-CN" altLang="en-US" dirty="0">
                <a:sym typeface="+mn-ea"/>
              </a:rPr>
              <a:t>或</a:t>
            </a:r>
            <a:r>
              <a:rPr lang="en-US" altLang="zh-CN" dirty="0">
                <a:sym typeface="+mn-ea"/>
              </a:rPr>
              <a:t>B-A=∅</a:t>
            </a:r>
            <a:r>
              <a:rPr lang="zh-CN" altLang="en-US" dirty="0">
                <a:sym typeface="+mn-ea"/>
              </a:rPr>
              <a:t>；</a:t>
            </a:r>
            <a:r>
              <a:rPr lang="en-US" altLang="zh-CN" dirty="0">
                <a:sym typeface="+mn-ea"/>
              </a:rPr>
              <a:t>(4)(A-B)+B≠A</a:t>
            </a:r>
            <a:r>
              <a:rPr lang="zh-CN" altLang="en-US" dirty="0">
                <a:sym typeface="+mn-ea"/>
              </a:rPr>
              <a:t>。</a:t>
            </a:r>
            <a:endParaRPr lang="zh-CN" altLang="en-US" dirty="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11</a:t>
            </a:r>
            <a:r>
              <a:rPr lang="zh-CN" altLang="en-US" sz="3600" dirty="0"/>
              <a:t>：</a:t>
            </a:r>
            <a:r>
              <a:rPr lang="en-US" altLang="zh-CN" sz="3600" dirty="0"/>
              <a:t>cf</a:t>
            </a:r>
            <a:r>
              <a:rPr lang="en-US" altLang="zh-CN" sz="3600" dirty="0">
                <a:sym typeface="+mn-ea"/>
              </a:rPr>
              <a:t>_1265E_Beautiful Mirrors</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zh-CN" altLang="en-US" dirty="0"/>
              <a:t>有</a:t>
            </a:r>
            <a:r>
              <a:rPr lang="en-US" altLang="zh-CN" dirty="0"/>
              <a:t>N</a:t>
            </a:r>
            <a:r>
              <a:rPr lang="zh-CN" altLang="en-US" dirty="0"/>
              <a:t>面镜子，第</a:t>
            </a:r>
            <a:r>
              <a:rPr lang="en-US" altLang="zh-CN" dirty="0"/>
              <a:t>i</a:t>
            </a:r>
            <a:r>
              <a:rPr lang="zh-CN" altLang="en-US" dirty="0"/>
              <a:t>面镜子有</a:t>
            </a:r>
            <a:r>
              <a:rPr lang="en-US" altLang="zh-CN" dirty="0"/>
              <a:t>p</a:t>
            </a:r>
            <a:r>
              <a:rPr lang="en-US" altLang="zh-CN" baseline="-25000" dirty="0"/>
              <a:t>i</a:t>
            </a:r>
            <a:r>
              <a:rPr lang="en-US" altLang="zh-CN" dirty="0"/>
              <a:t>%</a:t>
            </a:r>
            <a:r>
              <a:rPr lang="zh-CN" altLang="en-US" dirty="0"/>
              <a:t>的概率回答</a:t>
            </a:r>
            <a:r>
              <a:rPr lang="en-US" altLang="zh-CN" dirty="0"/>
              <a:t>“</a:t>
            </a:r>
            <a:r>
              <a:rPr lang="zh-CN" altLang="en-US" dirty="0"/>
              <a:t>美</a:t>
            </a:r>
            <a:r>
              <a:rPr lang="en-US" altLang="zh-CN" dirty="0"/>
              <a:t>”</a:t>
            </a:r>
            <a:r>
              <a:rPr lang="zh-CN" altLang="en-US" dirty="0"/>
              <a:t>，每天问一面镜子，假设今天问的是第</a:t>
            </a:r>
            <a:r>
              <a:rPr lang="en-US" altLang="zh-CN" dirty="0"/>
              <a:t>i</a:t>
            </a:r>
            <a:r>
              <a:rPr lang="zh-CN" altLang="en-US" dirty="0"/>
              <a:t>面镜子，如果镜子回答</a:t>
            </a:r>
            <a:r>
              <a:rPr lang="en-US" altLang="zh-CN" dirty="0"/>
              <a:t>“</a:t>
            </a:r>
            <a:r>
              <a:rPr lang="zh-CN" altLang="en-US" dirty="0"/>
              <a:t>美</a:t>
            </a:r>
            <a:r>
              <a:rPr lang="en-US" altLang="zh-CN" dirty="0"/>
              <a:t>”</a:t>
            </a:r>
            <a:r>
              <a:rPr lang="zh-CN" altLang="en-US" dirty="0"/>
              <a:t>，明天就会问第</a:t>
            </a:r>
            <a:r>
              <a:rPr lang="en-US" altLang="zh-CN" dirty="0"/>
              <a:t>i+1</a:t>
            </a:r>
            <a:r>
              <a:rPr lang="zh-CN" altLang="en-US" dirty="0"/>
              <a:t>面镜子，否则明天会重新从</a:t>
            </a:r>
            <a:r>
              <a:rPr lang="zh-CN" dirty="0"/>
              <a:t>第</a:t>
            </a:r>
            <a:r>
              <a:rPr lang="en-US" altLang="zh-CN" dirty="0"/>
              <a:t>1</a:t>
            </a:r>
            <a:r>
              <a:rPr lang="zh-CN" altLang="en-US" dirty="0"/>
              <a:t>面镜子开始问</a:t>
            </a:r>
            <a:r>
              <a:rPr lang="zh-CN" altLang="en-US" dirty="0">
                <a:sym typeface="+mn-ea"/>
              </a:rPr>
              <a:t>。求到第</a:t>
            </a:r>
            <a:r>
              <a:rPr lang="en-US" altLang="zh-CN" dirty="0">
                <a:sym typeface="+mn-ea"/>
              </a:rPr>
              <a:t>N</a:t>
            </a:r>
            <a:r>
              <a:rPr lang="zh-CN" altLang="en-US" dirty="0">
                <a:sym typeface="+mn-ea"/>
              </a:rPr>
              <a:t>面镜子回答</a:t>
            </a:r>
            <a:r>
              <a:rPr lang="en-US" altLang="zh-CN" dirty="0">
                <a:sym typeface="+mn-ea"/>
              </a:rPr>
              <a:t>“</a:t>
            </a:r>
            <a:r>
              <a:rPr lang="zh-CN" altLang="en-US" dirty="0">
                <a:sym typeface="+mn-ea"/>
              </a:rPr>
              <a:t>美</a:t>
            </a:r>
            <a:r>
              <a:rPr lang="en-US" altLang="zh-CN" dirty="0">
                <a:sym typeface="+mn-ea"/>
              </a:rPr>
              <a:t>”</a:t>
            </a:r>
            <a:r>
              <a:rPr lang="zh-CN" altLang="en-US" dirty="0">
                <a:sym typeface="+mn-ea"/>
              </a:rPr>
              <a:t>所经过的期望天数。第一天会询问第</a:t>
            </a:r>
            <a:r>
              <a:rPr lang="en-US" altLang="zh-CN" dirty="0">
                <a:sym typeface="+mn-ea"/>
              </a:rPr>
              <a:t>1</a:t>
            </a:r>
            <a:r>
              <a:rPr lang="zh-CN" altLang="en-US" dirty="0">
                <a:sym typeface="+mn-ea"/>
              </a:rPr>
              <a:t>面镜子。</a:t>
            </a:r>
            <a:endParaRPr lang="zh-CN" altLang="en-US" dirty="0"/>
          </a:p>
          <a:p>
            <a:pPr>
              <a:buNone/>
            </a:pPr>
            <a:r>
              <a:rPr lang="zh-CN" altLang="en-US" dirty="0"/>
              <a:t>数据范围：</a:t>
            </a:r>
            <a:endParaRPr lang="zh-CN" altLang="en-US" dirty="0"/>
          </a:p>
          <a:p>
            <a:pPr>
              <a:buNone/>
            </a:pPr>
            <a:r>
              <a:rPr lang="en-US" altLang="zh-CN" dirty="0"/>
              <a:t>	1&lt;=N&lt;=</a:t>
            </a:r>
            <a:r>
              <a:rPr lang="en-US" dirty="0"/>
              <a:t>2e5</a:t>
            </a:r>
            <a:r>
              <a:rPr lang="zh-CN" altLang="en-US" dirty="0"/>
              <a:t>。</a:t>
            </a:r>
            <a:r>
              <a:rPr lang="en-US" altLang="zh-CN" dirty="0"/>
              <a:t>1&lt;=p</a:t>
            </a:r>
            <a:r>
              <a:rPr lang="en-US" altLang="zh-CN" baseline="-25000" dirty="0"/>
              <a:t>i</a:t>
            </a:r>
            <a:r>
              <a:rPr lang="en-US" altLang="zh-CN" dirty="0"/>
              <a:t>&lt;=100</a:t>
            </a:r>
            <a:r>
              <a:rPr lang="zh-CN" altLang="en-US" dirty="0"/>
              <a:t>。</a:t>
            </a:r>
            <a:endParaRPr lang="zh-CN" altLang="en-US" dirty="0"/>
          </a:p>
          <a:p>
            <a:pPr>
              <a:buNone/>
            </a:pPr>
            <a:r>
              <a:rPr lang="zh-CN" altLang="en-US" dirty="0"/>
              <a:t>样例：</a:t>
            </a:r>
            <a:endParaRPr lang="zh-CN" altLang="en-US" dirty="0"/>
          </a:p>
        </p:txBody>
      </p:sp>
      <p:graphicFrame>
        <p:nvGraphicFramePr>
          <p:cNvPr id="4" name="表格 3"/>
          <p:cNvGraphicFramePr/>
          <p:nvPr>
            <p:custDataLst>
              <p:tags r:id="rId1"/>
            </p:custDataLst>
          </p:nvPr>
        </p:nvGraphicFramePr>
        <p:xfrm>
          <a:off x="1829435" y="414591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1</a:t>
                      </a:r>
                      <a:endParaRPr lang="en-US" altLang="zh-CN"/>
                    </a:p>
                    <a:p>
                      <a:pPr>
                        <a:buNone/>
                      </a:pPr>
                      <a:r>
                        <a:rPr lang="en-US" altLang="zh-CN"/>
                        <a:t>50</a:t>
                      </a:r>
                      <a:endParaRPr lang="en-US" altLang="zh-CN"/>
                    </a:p>
                  </a:txBody>
                  <a:tcPr/>
                </a:tc>
                <a:tc>
                  <a:txBody>
                    <a:bodyPr/>
                    <a:p>
                      <a:pPr>
                        <a:buNone/>
                      </a:pPr>
                      <a:r>
                        <a:rPr lang="en-US" altLang="zh-CN"/>
                        <a:t>2</a:t>
                      </a:r>
                      <a:endParaRPr lang="en-US" altLang="zh-CN"/>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11</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olidFill>
                  <a:schemeClr val="tx1"/>
                </a:solidFill>
                <a:sym typeface="+mn-ea"/>
              </a:rPr>
              <a:t>设如果从第</a:t>
            </a:r>
            <a:r>
              <a:rPr lang="en-US" altLang="zh-CN" dirty="0">
                <a:solidFill>
                  <a:schemeClr val="tx1"/>
                </a:solidFill>
                <a:sym typeface="+mn-ea"/>
              </a:rPr>
              <a:t>i</a:t>
            </a:r>
            <a:r>
              <a:rPr lang="zh-CN" altLang="en-US" dirty="0">
                <a:solidFill>
                  <a:schemeClr val="tx1"/>
                </a:solidFill>
                <a:sym typeface="+mn-ea"/>
              </a:rPr>
              <a:t>面镜子开始问，完成任务</a:t>
            </a:r>
            <a:r>
              <a:rPr lang="zh-CN" altLang="en-US" dirty="0">
                <a:sym typeface="+mn-ea"/>
              </a:rPr>
              <a:t>经过天数</a:t>
            </a:r>
            <a:r>
              <a:rPr lang="zh-CN" altLang="en-US" dirty="0">
                <a:solidFill>
                  <a:schemeClr val="tx1"/>
                </a:solidFill>
                <a:sym typeface="+mn-ea"/>
              </a:rPr>
              <a:t>的期望为</a:t>
            </a:r>
            <a:r>
              <a:rPr lang="en-US" altLang="zh-CN" dirty="0">
                <a:solidFill>
                  <a:schemeClr val="tx1"/>
                </a:solidFill>
                <a:sym typeface="+mn-ea"/>
              </a:rPr>
              <a:t>dp[i]</a:t>
            </a:r>
            <a:r>
              <a:rPr lang="zh-CN" altLang="en-US" dirty="0">
                <a:solidFill>
                  <a:schemeClr val="tx1"/>
                </a:solidFill>
                <a:sym typeface="+mn-ea"/>
              </a:rPr>
              <a:t>。显然有</a:t>
            </a:r>
            <a:r>
              <a:rPr lang="en-US" altLang="zh-CN" dirty="0">
                <a:solidFill>
                  <a:schemeClr val="tx1"/>
                </a:solidFill>
                <a:sym typeface="+mn-ea"/>
              </a:rPr>
              <a:t>dp[i]=p</a:t>
            </a:r>
            <a:r>
              <a:rPr lang="en-US" altLang="zh-CN" baseline="-25000" dirty="0">
                <a:solidFill>
                  <a:schemeClr val="tx1"/>
                </a:solidFill>
                <a:sym typeface="+mn-ea"/>
              </a:rPr>
              <a:t>i</a:t>
            </a:r>
            <a:r>
              <a:rPr lang="en-US" altLang="zh-CN" dirty="0">
                <a:solidFill>
                  <a:schemeClr val="tx1"/>
                </a:solidFill>
                <a:sym typeface="+mn-ea"/>
              </a:rPr>
              <a:t>/100*</a:t>
            </a:r>
            <a:endParaRPr lang="en-US" altLang="zh-CN" dirty="0">
              <a:solidFill>
                <a:schemeClr val="tx1"/>
              </a:solidFill>
              <a:sym typeface="+mn-ea"/>
            </a:endParaRPr>
          </a:p>
          <a:p>
            <a:pPr>
              <a:buNone/>
            </a:pPr>
            <a:r>
              <a:rPr lang="en-US" altLang="zh-CN" dirty="0">
                <a:solidFill>
                  <a:schemeClr val="tx1"/>
                </a:solidFill>
                <a:sym typeface="+mn-ea"/>
              </a:rPr>
              <a:t>(dp[i+1]+1)+(100-p</a:t>
            </a:r>
            <a:r>
              <a:rPr lang="en-US" altLang="zh-CN" baseline="-25000" dirty="0">
                <a:solidFill>
                  <a:schemeClr val="tx1"/>
                </a:solidFill>
                <a:sym typeface="+mn-ea"/>
              </a:rPr>
              <a:t>i</a:t>
            </a:r>
            <a:r>
              <a:rPr lang="en-US" altLang="zh-CN" dirty="0">
                <a:solidFill>
                  <a:schemeClr val="tx1"/>
                </a:solidFill>
                <a:sym typeface="+mn-ea"/>
              </a:rPr>
              <a:t>)/100*(dp[1]+1)=</a:t>
            </a:r>
            <a:r>
              <a:rPr lang="en-US" altLang="zh-CN" dirty="0">
                <a:sym typeface="+mn-ea"/>
              </a:rPr>
              <a:t>p</a:t>
            </a:r>
            <a:r>
              <a:rPr lang="en-US" altLang="zh-CN" baseline="-25000" dirty="0">
                <a:sym typeface="+mn-ea"/>
              </a:rPr>
              <a:t>i</a:t>
            </a:r>
            <a:r>
              <a:rPr lang="en-US" altLang="zh-CN" dirty="0">
                <a:sym typeface="+mn-ea"/>
              </a:rPr>
              <a:t>/100*dp[i+1]+(100-p</a:t>
            </a:r>
            <a:r>
              <a:rPr lang="en-US" altLang="zh-CN" baseline="-25000" dirty="0">
                <a:sym typeface="+mn-ea"/>
              </a:rPr>
              <a:t>i</a:t>
            </a:r>
            <a:r>
              <a:rPr lang="en-US" altLang="zh-CN" dirty="0">
                <a:sym typeface="+mn-ea"/>
              </a:rPr>
              <a:t>)/100*dp[1]+1</a:t>
            </a:r>
            <a:r>
              <a:rPr lang="zh-CN" altLang="en-US" dirty="0">
                <a:solidFill>
                  <a:schemeClr val="tx1"/>
                </a:solidFill>
                <a:sym typeface="+mn-ea"/>
              </a:rPr>
              <a:t>。我们不知道到</a:t>
            </a:r>
            <a:r>
              <a:rPr lang="en-US" altLang="zh-CN" dirty="0">
                <a:solidFill>
                  <a:schemeClr val="tx1"/>
                </a:solidFill>
                <a:sym typeface="+mn-ea"/>
              </a:rPr>
              <a:t>dp[1]</a:t>
            </a:r>
            <a:r>
              <a:rPr lang="zh-CN" altLang="en-US" dirty="0">
                <a:solidFill>
                  <a:schemeClr val="tx1"/>
                </a:solidFill>
                <a:sym typeface="+mn-ea"/>
              </a:rPr>
              <a:t>，只知道</a:t>
            </a:r>
            <a:r>
              <a:rPr lang="en-US" altLang="zh-CN" dirty="0">
                <a:solidFill>
                  <a:schemeClr val="tx1"/>
                </a:solidFill>
                <a:sym typeface="+mn-ea"/>
              </a:rPr>
              <a:t>dp[n+1]=0</a:t>
            </a:r>
            <a:r>
              <a:rPr lang="zh-CN" altLang="en-US" dirty="0">
                <a:solidFill>
                  <a:schemeClr val="tx1"/>
                </a:solidFill>
                <a:sym typeface="+mn-ea"/>
              </a:rPr>
              <a:t>。将</a:t>
            </a:r>
            <a:r>
              <a:rPr lang="en-US" altLang="zh-CN" dirty="0">
                <a:solidFill>
                  <a:schemeClr val="tx1"/>
                </a:solidFill>
                <a:sym typeface="+mn-ea"/>
              </a:rPr>
              <a:t>i=1</a:t>
            </a:r>
            <a:r>
              <a:rPr lang="zh-CN" altLang="en-US" dirty="0">
                <a:solidFill>
                  <a:schemeClr val="tx1"/>
                </a:solidFill>
                <a:sym typeface="+mn-ea"/>
              </a:rPr>
              <a:t>代入得</a:t>
            </a:r>
            <a:r>
              <a:rPr lang="en-US" altLang="zh-CN" dirty="0">
                <a:solidFill>
                  <a:schemeClr val="tx1"/>
                </a:solidFill>
                <a:sym typeface="+mn-ea"/>
              </a:rPr>
              <a:t>dp[1]=</a:t>
            </a:r>
            <a:r>
              <a:rPr lang="en-US" altLang="zh-CN" dirty="0">
                <a:sym typeface="+mn-ea"/>
              </a:rPr>
              <a:t>p</a:t>
            </a:r>
            <a:r>
              <a:rPr lang="en-US" altLang="zh-CN" baseline="-25000" dirty="0">
                <a:sym typeface="+mn-ea"/>
              </a:rPr>
              <a:t>1</a:t>
            </a:r>
            <a:r>
              <a:rPr lang="en-US" altLang="zh-CN" dirty="0">
                <a:sym typeface="+mn-ea"/>
              </a:rPr>
              <a:t>/100*dp[2]</a:t>
            </a:r>
            <a:endParaRPr lang="en-US" altLang="zh-CN" dirty="0">
              <a:sym typeface="+mn-ea"/>
            </a:endParaRPr>
          </a:p>
          <a:p>
            <a:pPr>
              <a:buNone/>
            </a:pPr>
            <a:r>
              <a:rPr lang="en-US" altLang="zh-CN" dirty="0">
                <a:sym typeface="+mn-ea"/>
              </a:rPr>
              <a:t>+(100-p</a:t>
            </a:r>
            <a:r>
              <a:rPr lang="en-US" altLang="zh-CN" baseline="-25000" dirty="0">
                <a:sym typeface="+mn-ea"/>
              </a:rPr>
              <a:t>1</a:t>
            </a:r>
            <a:r>
              <a:rPr lang="en-US" altLang="zh-CN" dirty="0">
                <a:sym typeface="+mn-ea"/>
              </a:rPr>
              <a:t>)/100*dp[1]+1</a:t>
            </a:r>
            <a:r>
              <a:rPr lang="zh-CN" altLang="en-US" dirty="0">
                <a:sym typeface="+mn-ea"/>
              </a:rPr>
              <a:t>整理得</a:t>
            </a:r>
            <a:r>
              <a:rPr lang="en-US" altLang="zh-CN" dirty="0">
                <a:sym typeface="+mn-ea"/>
              </a:rPr>
              <a:t>dp[1]=dp[2]+100/p</a:t>
            </a:r>
            <a:r>
              <a:rPr lang="en-US" altLang="zh-CN" baseline="-25000" dirty="0">
                <a:sym typeface="+mn-ea"/>
              </a:rPr>
              <a:t>1</a:t>
            </a:r>
            <a:r>
              <a:rPr lang="zh-CN" altLang="en-US" dirty="0">
                <a:sym typeface="+mn-ea"/>
              </a:rPr>
              <a:t>。之后可以将</a:t>
            </a:r>
            <a:r>
              <a:rPr lang="en-US" altLang="zh-CN" dirty="0">
                <a:sym typeface="+mn-ea"/>
              </a:rPr>
              <a:t>dp[1]</a:t>
            </a:r>
            <a:r>
              <a:rPr lang="zh-CN" altLang="en-US" dirty="0">
                <a:sym typeface="+mn-ea"/>
              </a:rPr>
              <a:t>与</a:t>
            </a:r>
            <a:r>
              <a:rPr lang="en-US" altLang="zh-CN" dirty="0">
                <a:sym typeface="+mn-ea"/>
              </a:rPr>
              <a:t>dp[i-1]</a:t>
            </a:r>
            <a:r>
              <a:rPr lang="zh-CN" altLang="en-US" dirty="0">
                <a:sym typeface="+mn-ea"/>
              </a:rPr>
              <a:t>的关系代入到</a:t>
            </a:r>
            <a:r>
              <a:rPr lang="en-US" altLang="zh-CN" dirty="0">
                <a:sym typeface="+mn-ea"/>
              </a:rPr>
              <a:t>dp[i]=p</a:t>
            </a:r>
            <a:r>
              <a:rPr lang="en-US" altLang="zh-CN" baseline="-25000" dirty="0">
                <a:sym typeface="+mn-ea"/>
              </a:rPr>
              <a:t>i</a:t>
            </a:r>
            <a:r>
              <a:rPr lang="en-US" altLang="zh-CN" dirty="0">
                <a:sym typeface="+mn-ea"/>
              </a:rPr>
              <a:t>/100*dp[i+1]+(100-p</a:t>
            </a:r>
            <a:r>
              <a:rPr lang="en-US" altLang="zh-CN" baseline="-25000" dirty="0">
                <a:sym typeface="+mn-ea"/>
              </a:rPr>
              <a:t>i</a:t>
            </a:r>
            <a:r>
              <a:rPr lang="en-US" altLang="zh-CN" dirty="0">
                <a:sym typeface="+mn-ea"/>
              </a:rPr>
              <a:t>)/100*dp[1]+1</a:t>
            </a:r>
            <a:r>
              <a:rPr lang="zh-CN" altLang="en-US" dirty="0">
                <a:sym typeface="+mn-ea"/>
              </a:rPr>
              <a:t>中，最后能解出只含有</a:t>
            </a:r>
            <a:r>
              <a:rPr lang="en-US" altLang="zh-CN" dirty="0">
                <a:sym typeface="+mn-ea"/>
              </a:rPr>
              <a:t>dp[1]</a:t>
            </a:r>
            <a:r>
              <a:rPr lang="zh-CN" altLang="en-US" dirty="0">
                <a:sym typeface="+mn-ea"/>
              </a:rPr>
              <a:t>和</a:t>
            </a:r>
            <a:r>
              <a:rPr lang="en-US" altLang="zh-CN" dirty="0">
                <a:sym typeface="+mn-ea"/>
              </a:rPr>
              <a:t>p</a:t>
            </a:r>
            <a:r>
              <a:rPr lang="zh-CN" altLang="en-US" dirty="0">
                <a:sym typeface="+mn-ea"/>
              </a:rPr>
              <a:t>的式子。这种做法相对比较繁琐。一般来说代入几次就可以观察出规律。</a:t>
            </a:r>
            <a:endParaRPr lang="zh-CN" altLang="en-US" dirty="0">
              <a:sym typeface="+mn-ea"/>
            </a:endParaRPr>
          </a:p>
          <a:p>
            <a:pPr>
              <a:buNone/>
            </a:pPr>
            <a:endParaRPr lang="zh-CN" altLang="en-US" dirty="0">
              <a:solidFill>
                <a:schemeClr val="tx1"/>
              </a:solidFill>
              <a:sym typeface="+mn-ea"/>
            </a:endParaRPr>
          </a:p>
          <a:p>
            <a:pPr>
              <a:buNone/>
            </a:pPr>
            <a:r>
              <a:rPr lang="zh-CN" altLang="en-US" dirty="0">
                <a:solidFill>
                  <a:schemeClr val="tx1"/>
                </a:solidFill>
                <a:sym typeface="+mn-ea"/>
              </a:rPr>
              <a:t>另一种思路相对要简单一些。设第一次遇到第</a:t>
            </a:r>
            <a:r>
              <a:rPr lang="en-US" altLang="zh-CN" dirty="0">
                <a:solidFill>
                  <a:schemeClr val="tx1"/>
                </a:solidFill>
                <a:sym typeface="+mn-ea"/>
              </a:rPr>
              <a:t>i</a:t>
            </a:r>
            <a:r>
              <a:rPr lang="zh-CN" altLang="en-US" dirty="0">
                <a:solidFill>
                  <a:schemeClr val="tx1"/>
                </a:solidFill>
                <a:sym typeface="+mn-ea"/>
              </a:rPr>
              <a:t>面镜子回答</a:t>
            </a:r>
            <a:r>
              <a:rPr lang="en-US" altLang="zh-CN" dirty="0">
                <a:solidFill>
                  <a:schemeClr val="tx1"/>
                </a:solidFill>
                <a:sym typeface="+mn-ea"/>
              </a:rPr>
              <a:t>“</a:t>
            </a:r>
            <a:r>
              <a:rPr lang="zh-CN" altLang="en-US" dirty="0">
                <a:solidFill>
                  <a:schemeClr val="tx1"/>
                </a:solidFill>
                <a:sym typeface="+mn-ea"/>
              </a:rPr>
              <a:t>美</a:t>
            </a:r>
            <a:r>
              <a:rPr lang="en-US" altLang="zh-CN" dirty="0">
                <a:solidFill>
                  <a:schemeClr val="tx1"/>
                </a:solidFill>
                <a:sym typeface="+mn-ea"/>
              </a:rPr>
              <a:t>”</a:t>
            </a:r>
            <a:r>
              <a:rPr lang="zh-CN" altLang="en-US" dirty="0">
                <a:solidFill>
                  <a:schemeClr val="tx1"/>
                </a:solidFill>
                <a:sym typeface="+mn-ea"/>
              </a:rPr>
              <a:t>时经过天数的期望为</a:t>
            </a:r>
            <a:r>
              <a:rPr lang="en-US" altLang="zh-CN" dirty="0">
                <a:solidFill>
                  <a:schemeClr val="tx1"/>
                </a:solidFill>
                <a:sym typeface="+mn-ea"/>
              </a:rPr>
              <a:t>dp[i]</a:t>
            </a:r>
            <a:r>
              <a:rPr lang="zh-CN" altLang="en-US" dirty="0">
                <a:solidFill>
                  <a:schemeClr val="tx1"/>
                </a:solidFill>
                <a:sym typeface="+mn-ea"/>
              </a:rPr>
              <a:t>，那么</a:t>
            </a:r>
            <a:r>
              <a:rPr lang="en-US" altLang="zh-CN" dirty="0">
                <a:solidFill>
                  <a:schemeClr val="tx1"/>
                </a:solidFill>
                <a:sym typeface="+mn-ea"/>
              </a:rPr>
              <a:t>dp[i]=p</a:t>
            </a:r>
            <a:r>
              <a:rPr lang="en-US" altLang="zh-CN" baseline="-25000" dirty="0">
                <a:solidFill>
                  <a:schemeClr val="tx1"/>
                </a:solidFill>
                <a:sym typeface="+mn-ea"/>
              </a:rPr>
              <a:t>i</a:t>
            </a:r>
            <a:r>
              <a:rPr lang="en-US" altLang="zh-CN" dirty="0">
                <a:solidFill>
                  <a:schemeClr val="tx1"/>
                </a:solidFill>
                <a:sym typeface="+mn-ea"/>
              </a:rPr>
              <a:t>/100*(dp[i-1]+1)+(100-p</a:t>
            </a:r>
            <a:r>
              <a:rPr lang="en-US" altLang="zh-CN" baseline="-25000" dirty="0">
                <a:solidFill>
                  <a:schemeClr val="tx1"/>
                </a:solidFill>
                <a:sym typeface="+mn-ea"/>
              </a:rPr>
              <a:t>i</a:t>
            </a:r>
            <a:r>
              <a:rPr lang="en-US" altLang="zh-CN" dirty="0">
                <a:solidFill>
                  <a:schemeClr val="tx1"/>
                </a:solidFill>
                <a:sym typeface="+mn-ea"/>
              </a:rPr>
              <a:t>)/100*(dp[i-1]+1+dp[i])</a:t>
            </a:r>
            <a:endParaRPr lang="en-US" altLang="zh-CN" dirty="0">
              <a:solidFill>
                <a:schemeClr val="tx1"/>
              </a:solidFill>
              <a:sym typeface="+mn-ea"/>
            </a:endParaRPr>
          </a:p>
          <a:p>
            <a:pPr>
              <a:buNone/>
            </a:pPr>
            <a:r>
              <a:rPr lang="en-US" altLang="zh-CN" dirty="0">
                <a:solidFill>
                  <a:schemeClr val="tx1"/>
                </a:solidFill>
                <a:sym typeface="+mn-ea"/>
              </a:rPr>
              <a:t>=</a:t>
            </a:r>
            <a:r>
              <a:rPr lang="en-US" altLang="zh-CN" dirty="0">
                <a:sym typeface="+mn-ea"/>
              </a:rPr>
              <a:t>dp[i-1]+1+(100-p</a:t>
            </a:r>
            <a:r>
              <a:rPr lang="en-US" altLang="zh-CN" baseline="-25000" dirty="0">
                <a:sym typeface="+mn-ea"/>
              </a:rPr>
              <a:t>i</a:t>
            </a:r>
            <a:r>
              <a:rPr lang="en-US" altLang="zh-CN" dirty="0">
                <a:sym typeface="+mn-ea"/>
              </a:rPr>
              <a:t>)/100*dp[i]</a:t>
            </a:r>
            <a:r>
              <a:rPr lang="zh-CN" altLang="en-US" dirty="0">
                <a:sym typeface="+mn-ea"/>
              </a:rPr>
              <a:t>，整理得</a:t>
            </a:r>
            <a:r>
              <a:rPr lang="en-US" altLang="zh-CN" dirty="0">
                <a:sym typeface="+mn-ea"/>
              </a:rPr>
              <a:t>dp[i]=100/p</a:t>
            </a:r>
            <a:r>
              <a:rPr lang="en-US" altLang="zh-CN" baseline="-25000" dirty="0">
                <a:sym typeface="+mn-ea"/>
              </a:rPr>
              <a:t>i</a:t>
            </a:r>
            <a:r>
              <a:rPr lang="en-US" altLang="zh-CN" dirty="0">
                <a:sym typeface="+mn-ea"/>
              </a:rPr>
              <a:t>*(dp[i-1]+1)</a:t>
            </a:r>
            <a:r>
              <a:rPr lang="zh-CN" altLang="en-US" dirty="0">
                <a:sym typeface="+mn-ea"/>
              </a:rPr>
              <a:t>。初始值为</a:t>
            </a:r>
            <a:r>
              <a:rPr lang="en-US" altLang="zh-CN" dirty="0">
                <a:sym typeface="+mn-ea"/>
              </a:rPr>
              <a:t>dp[0]=0</a:t>
            </a:r>
            <a:r>
              <a:rPr lang="zh-CN" altLang="en-US" dirty="0">
                <a:sym typeface="+mn-ea"/>
              </a:rPr>
              <a:t>。答案就是</a:t>
            </a:r>
            <a:r>
              <a:rPr lang="en-US" altLang="zh-CN" dirty="0">
                <a:sym typeface="+mn-ea"/>
              </a:rPr>
              <a:t>dp[n]</a:t>
            </a:r>
            <a:r>
              <a:rPr lang="zh-CN" altLang="en-US" dirty="0">
                <a:sym typeface="+mn-ea"/>
              </a:rPr>
              <a:t>。</a:t>
            </a:r>
            <a:endParaRPr lang="zh-CN" altLang="en-US" dirty="0">
              <a:solidFill>
                <a:schemeClr val="tx1"/>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课后习题</a:t>
            </a:r>
            <a:endParaRPr lang="zh-CN" dirty="0"/>
          </a:p>
        </p:txBody>
      </p:sp>
      <p:sp>
        <p:nvSpPr>
          <p:cNvPr id="3" name="内容占位符 2"/>
          <p:cNvSpPr>
            <a:spLocks noGrp="1"/>
          </p:cNvSpPr>
          <p:nvPr>
            <p:ph idx="1"/>
          </p:nvPr>
        </p:nvSpPr>
        <p:spPr/>
        <p:txBody>
          <a:bodyPr>
            <a:normAutofit lnSpcReduction="10000"/>
          </a:bodyPr>
          <a:lstStyle/>
          <a:p>
            <a:pPr>
              <a:buNone/>
            </a:pPr>
            <a:r>
              <a:rPr lang="en-US" dirty="0"/>
              <a:t>CF_</a:t>
            </a:r>
            <a:r>
              <a:rPr lang="en-US" altLang="zh-CN" dirty="0">
                <a:sym typeface="+mn-ea"/>
              </a:rPr>
              <a:t>476B</a:t>
            </a:r>
            <a:r>
              <a:rPr lang="en-US" dirty="0"/>
              <a:t>_</a:t>
            </a:r>
            <a:r>
              <a:rPr lang="en-US" altLang="zh-CN" dirty="0">
                <a:sym typeface="+mn-ea"/>
              </a:rPr>
              <a:t>Dreamoon and WiFi</a:t>
            </a:r>
            <a:endParaRPr lang="en-US" altLang="zh-CN" dirty="0">
              <a:sym typeface="+mn-ea"/>
            </a:endParaRPr>
          </a:p>
          <a:p>
            <a:pPr>
              <a:buNone/>
            </a:pPr>
            <a:endParaRPr lang="en-US" altLang="zh-CN" dirty="0">
              <a:sym typeface="+mn-ea"/>
            </a:endParaRPr>
          </a:p>
          <a:p>
            <a:pPr>
              <a:buNone/>
            </a:pPr>
            <a:r>
              <a:rPr lang="en-US" altLang="zh-CN" dirty="0">
                <a:sym typeface="+mn-ea"/>
              </a:rPr>
              <a:t>CF_107B_Basketball Team</a:t>
            </a:r>
            <a:endParaRPr lang="en-US" altLang="zh-CN" dirty="0">
              <a:sym typeface="+mn-ea"/>
            </a:endParaRPr>
          </a:p>
          <a:p>
            <a:pPr>
              <a:buNone/>
            </a:pPr>
            <a:endParaRPr lang="en-US" dirty="0"/>
          </a:p>
          <a:p>
            <a:pPr>
              <a:buNone/>
            </a:pPr>
            <a:r>
              <a:rPr lang="en-US" dirty="0"/>
              <a:t>CF_930B_Game with String</a:t>
            </a:r>
            <a:endParaRPr lang="en-US" dirty="0"/>
          </a:p>
          <a:p>
            <a:pPr>
              <a:buNone/>
            </a:pPr>
            <a:endParaRPr lang="en-US" dirty="0"/>
          </a:p>
          <a:p>
            <a:pPr>
              <a:buNone/>
            </a:pPr>
            <a:r>
              <a:rPr lang="en-US" dirty="0"/>
              <a:t>CF_453A_Little Pony and Expected Maximum</a:t>
            </a:r>
            <a:endParaRPr lang="en-US" dirty="0"/>
          </a:p>
          <a:p>
            <a:pPr>
              <a:buNone/>
            </a:pPr>
            <a:endParaRPr lang="en-US" dirty="0"/>
          </a:p>
          <a:p>
            <a:pPr>
              <a:buNone/>
            </a:pPr>
            <a:r>
              <a:rPr lang="en-US" dirty="0"/>
              <a:t>CF_518D_Ilya and Escalator</a:t>
            </a:r>
            <a:endParaRPr lang="en-US" dirty="0"/>
          </a:p>
          <a:p>
            <a:pPr>
              <a:buNone/>
            </a:pPr>
            <a:endParaRPr lang="en-US" dirty="0"/>
          </a:p>
          <a:p>
            <a:pPr>
              <a:buNone/>
            </a:pPr>
            <a:r>
              <a:rPr lang="en-US" altLang="zh-CN" dirty="0">
                <a:sym typeface="+mn-ea"/>
              </a:rPr>
              <a:t>CF_1543C_Need for Pink Slips</a:t>
            </a:r>
            <a:endParaRPr lang="en-US" altLang="zh-CN" dirty="0">
              <a:sym typeface="+mn-ea"/>
            </a:endParaRP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课后习题</a:t>
            </a:r>
            <a:r>
              <a:rPr lang="en-US" altLang="zh-CN" dirty="0"/>
              <a:t>(2)</a:t>
            </a:r>
            <a:endParaRPr lang="en-US" altLang="zh-CN" dirty="0"/>
          </a:p>
        </p:txBody>
      </p:sp>
      <p:sp>
        <p:nvSpPr>
          <p:cNvPr id="3" name="内容占位符 2"/>
          <p:cNvSpPr>
            <a:spLocks noGrp="1"/>
          </p:cNvSpPr>
          <p:nvPr>
            <p:ph idx="1"/>
          </p:nvPr>
        </p:nvSpPr>
        <p:spPr/>
        <p:txBody>
          <a:bodyPr>
            <a:normAutofit lnSpcReduction="10000"/>
          </a:bodyPr>
          <a:lstStyle/>
          <a:p>
            <a:pPr>
              <a:buNone/>
            </a:pPr>
            <a:r>
              <a:rPr lang="en-US" dirty="0"/>
              <a:t>CF_935D_Fafa and Ancient Alphabet</a:t>
            </a:r>
            <a:endParaRPr lang="en-US" dirty="0"/>
          </a:p>
          <a:p>
            <a:pPr>
              <a:buNone/>
            </a:pPr>
            <a:endParaRPr lang="en-US" dirty="0"/>
          </a:p>
          <a:p>
            <a:pPr>
              <a:buNone/>
            </a:pPr>
            <a:r>
              <a:rPr lang="en-US" dirty="0"/>
              <a:t>CF_109B_Lucky Probability</a:t>
            </a:r>
            <a:endParaRPr lang="en-US" dirty="0"/>
          </a:p>
          <a:p>
            <a:pPr>
              <a:buNone/>
            </a:pPr>
            <a:endParaRPr lang="en-US" dirty="0"/>
          </a:p>
          <a:p>
            <a:pPr>
              <a:buNone/>
            </a:pPr>
            <a:r>
              <a:rPr lang="en-US" dirty="0"/>
              <a:t>CF_</a:t>
            </a:r>
            <a:r>
              <a:rPr lang="en-US" altLang="zh-CN" dirty="0">
                <a:sym typeface="+mn-ea"/>
              </a:rPr>
              <a:t>16E</a:t>
            </a:r>
            <a:r>
              <a:rPr lang="en-US" dirty="0"/>
              <a:t>_</a:t>
            </a:r>
            <a:r>
              <a:rPr lang="en-US" altLang="zh-CN" dirty="0">
                <a:sym typeface="+mn-ea"/>
              </a:rPr>
              <a:t>Fish</a:t>
            </a:r>
            <a:endParaRPr lang="en-US" altLang="zh-CN" dirty="0">
              <a:sym typeface="+mn-ea"/>
            </a:endParaRPr>
          </a:p>
          <a:p>
            <a:pPr>
              <a:buNone/>
            </a:pPr>
            <a:endParaRPr lang="en-US" altLang="zh-CN" dirty="0">
              <a:sym typeface="+mn-ea"/>
            </a:endParaRPr>
          </a:p>
          <a:p>
            <a:pPr>
              <a:buNone/>
            </a:pPr>
            <a:r>
              <a:rPr lang="en-US" altLang="zh-CN" dirty="0">
                <a:sym typeface="+mn-ea"/>
              </a:rPr>
              <a:t>CF_1753C_Wish I Knew How to Sort</a:t>
            </a:r>
            <a:endParaRPr lang="en-US" altLang="zh-CN" dirty="0">
              <a:sym typeface="+mn-ea"/>
            </a:endParaRPr>
          </a:p>
          <a:p>
            <a:pPr>
              <a:buNone/>
            </a:pPr>
            <a:endParaRPr lang="en-US" altLang="zh-CN" dirty="0">
              <a:sym typeface="+mn-ea"/>
            </a:endParaRPr>
          </a:p>
          <a:p>
            <a:pPr>
              <a:buNone/>
            </a:pPr>
            <a:r>
              <a:rPr lang="en-US" altLang="zh-CN" dirty="0">
                <a:sym typeface="+mn-ea"/>
              </a:rPr>
              <a:t>CF_513C_Second price auction</a:t>
            </a:r>
            <a:endParaRPr lang="en-US" altLang="zh-CN" dirty="0">
              <a:sym typeface="+mn-ea"/>
            </a:endParaRPr>
          </a:p>
          <a:p>
            <a:pPr>
              <a:buNone/>
            </a:pPr>
            <a:endParaRPr lang="en-US" dirty="0"/>
          </a:p>
          <a:p>
            <a:pPr>
              <a:buNone/>
            </a:pPr>
            <a:r>
              <a:rPr lang="en-US" dirty="0"/>
              <a:t>CF_1612E_Messages</a:t>
            </a:r>
            <a:endParaRPr lang="en-US" dirty="0"/>
          </a:p>
          <a:p>
            <a:pPr>
              <a:buNone/>
            </a:pPr>
            <a:endParaRPr lang="en-US" dirty="0"/>
          </a:p>
          <a:p>
            <a:pPr>
              <a:buNone/>
            </a:pPr>
            <a:r>
              <a:rPr lang="en-US" dirty="0"/>
              <a:t>CF_204C_Little Elephant and Furik and Rubik</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课后习题</a:t>
            </a:r>
            <a:r>
              <a:rPr lang="en-US" altLang="zh-CN" dirty="0"/>
              <a:t>(3)</a:t>
            </a:r>
            <a:endParaRPr lang="en-US" altLang="zh-CN" dirty="0"/>
          </a:p>
        </p:txBody>
      </p:sp>
      <p:sp>
        <p:nvSpPr>
          <p:cNvPr id="3" name="内容占位符 2"/>
          <p:cNvSpPr>
            <a:spLocks noGrp="1"/>
          </p:cNvSpPr>
          <p:nvPr>
            <p:ph idx="1"/>
          </p:nvPr>
        </p:nvSpPr>
        <p:spPr/>
        <p:txBody>
          <a:bodyPr>
            <a:normAutofit lnSpcReduction="10000"/>
          </a:bodyPr>
          <a:lstStyle/>
          <a:p>
            <a:pPr>
              <a:buNone/>
            </a:pPr>
            <a:r>
              <a:rPr lang="en-US" dirty="0"/>
              <a:t>CF_839C_Journey</a:t>
            </a:r>
            <a:endParaRPr lang="en-US" dirty="0"/>
          </a:p>
          <a:p>
            <a:pPr>
              <a:buNone/>
            </a:pPr>
            <a:endParaRPr lang="en-US" dirty="0"/>
          </a:p>
          <a:p>
            <a:pPr>
              <a:buNone/>
            </a:pPr>
            <a:r>
              <a:rPr lang="en-US" dirty="0"/>
              <a:t>CF_1778D_Flexible String Revisit</a:t>
            </a:r>
            <a:endParaRPr lang="en-US" dirty="0"/>
          </a:p>
          <a:p>
            <a:pPr>
              <a:buNone/>
            </a:pPr>
            <a:endParaRPr lang="en-US" dirty="0"/>
          </a:p>
          <a:p>
            <a:pPr>
              <a:buNone/>
            </a:pPr>
            <a:r>
              <a:rPr lang="en-US" dirty="0"/>
              <a:t>CF_912D_Fishes</a:t>
            </a:r>
            <a:endParaRPr lang="en-US" dirty="0"/>
          </a:p>
          <a:p>
            <a:pPr>
              <a:buNone/>
            </a:pPr>
            <a:endParaRPr lang="en-US" dirty="0"/>
          </a:p>
          <a:p>
            <a:pPr>
              <a:buNone/>
            </a:pPr>
            <a:r>
              <a:rPr lang="en-US" dirty="0"/>
              <a:t>CF_268E_Playlist</a:t>
            </a:r>
            <a:endParaRPr lang="en-US" dirty="0"/>
          </a:p>
          <a:p>
            <a:pPr>
              <a:buNone/>
            </a:pPr>
            <a:endParaRPr lang="en-US" dirty="0"/>
          </a:p>
          <a:p>
            <a:pPr>
              <a:buNone/>
            </a:pPr>
            <a:r>
              <a:rPr lang="en-US" dirty="0"/>
              <a:t>CF_1525E_Assimilation IV</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spc="0" dirty="0">
                <a:solidFill>
                  <a:schemeClr val="tx1"/>
                </a:solidFill>
                <a:latin typeface="+mn-lt"/>
                <a:ea typeface="+mn-ea"/>
                <a:cs typeface="+mn-cs"/>
                <a:sym typeface="+mn-ea"/>
              </a:rPr>
              <a:t>概率</a:t>
            </a:r>
            <a:r>
              <a:rPr lang="en-US" altLang="zh-CN" cap="none" spc="0" dirty="0">
                <a:solidFill>
                  <a:schemeClr val="tx1"/>
                </a:solidFill>
                <a:latin typeface="+mn-lt"/>
                <a:ea typeface="+mn-ea"/>
                <a:cs typeface="+mn-cs"/>
                <a:sym typeface="+mn-ea"/>
              </a:rPr>
              <a:t>_</a:t>
            </a:r>
            <a:r>
              <a:rPr lang="zh-CN" altLang="en-US" cap="none" spc="0" dirty="0">
                <a:solidFill>
                  <a:schemeClr val="tx1"/>
                </a:solidFill>
                <a:latin typeface="+mn-lt"/>
                <a:ea typeface="+mn-ea"/>
                <a:cs typeface="+mn-cs"/>
                <a:sym typeface="+mn-ea"/>
              </a:rPr>
              <a:t>基本定义</a:t>
            </a:r>
            <a:r>
              <a:rPr lang="en-US" altLang="zh-CN" cap="none" spc="0" dirty="0">
                <a:solidFill>
                  <a:schemeClr val="tx1"/>
                </a:solidFill>
                <a:latin typeface="+mn-lt"/>
                <a:ea typeface="+mn-ea"/>
                <a:cs typeface="+mn-cs"/>
                <a:sym typeface="+mn-ea"/>
              </a:rPr>
              <a:t>(2)</a:t>
            </a:r>
            <a:endParaRPr lang="en-US" altLang="zh-CN" cap="none" spc="0" dirty="0">
              <a:solidFill>
                <a:schemeClr val="tx1"/>
              </a:solidFill>
              <a:latin typeface="+mn-lt"/>
              <a:ea typeface="+mn-ea"/>
              <a:cs typeface="+mn-cs"/>
              <a:sym typeface="+mn-ea"/>
            </a:endParaRPr>
          </a:p>
        </p:txBody>
      </p:sp>
      <p:sp>
        <p:nvSpPr>
          <p:cNvPr id="3" name="内容占位符 2"/>
          <p:cNvSpPr>
            <a:spLocks noGrp="1"/>
          </p:cNvSpPr>
          <p:nvPr>
            <p:ph idx="1"/>
          </p:nvPr>
        </p:nvSpPr>
        <p:spPr/>
        <p:txBody>
          <a:bodyPr/>
          <a:lstStyle/>
          <a:p>
            <a:pPr algn="l">
              <a:buSzTx/>
              <a:buNone/>
            </a:pPr>
            <a:r>
              <a:rPr dirty="0">
                <a:sym typeface="+mn-ea"/>
              </a:rPr>
              <a:t>设</a:t>
            </a:r>
            <a:r>
              <a:rPr lang="en-US" dirty="0">
                <a:sym typeface="+mn-ea"/>
              </a:rPr>
              <a:t>E</a:t>
            </a:r>
            <a:r>
              <a:rPr dirty="0">
                <a:sym typeface="+mn-ea"/>
              </a:rPr>
              <a:t>为随机试验，</a:t>
            </a:r>
            <a:r>
              <a:rPr lang="en-US" dirty="0">
                <a:sym typeface="+mn-ea"/>
              </a:rPr>
              <a:t>S</a:t>
            </a:r>
            <a:r>
              <a:rPr dirty="0">
                <a:sym typeface="+mn-ea"/>
              </a:rPr>
              <a:t>为它的样本空间。对于</a:t>
            </a:r>
            <a:r>
              <a:rPr lang="en-US" dirty="0">
                <a:sym typeface="+mn-ea"/>
              </a:rPr>
              <a:t>E</a:t>
            </a:r>
            <a:r>
              <a:rPr dirty="0">
                <a:sym typeface="+mn-ea"/>
              </a:rPr>
              <a:t>的每一个事件</a:t>
            </a:r>
            <a:r>
              <a:rPr lang="en-US" dirty="0">
                <a:sym typeface="+mn-ea"/>
              </a:rPr>
              <a:t>A</a:t>
            </a:r>
            <a:r>
              <a:rPr dirty="0">
                <a:sym typeface="+mn-ea"/>
              </a:rPr>
              <a:t>赋予一个实数称为事件</a:t>
            </a:r>
            <a:r>
              <a:rPr lang="en-US" dirty="0">
                <a:sym typeface="+mn-ea"/>
              </a:rPr>
              <a:t>A</a:t>
            </a:r>
            <a:r>
              <a:rPr dirty="0">
                <a:sym typeface="+mn-ea"/>
              </a:rPr>
              <a:t>的概率</a:t>
            </a:r>
            <a:r>
              <a:rPr lang="zh-CN" dirty="0">
                <a:sym typeface="+mn-ea"/>
              </a:rPr>
              <a:t>，</a:t>
            </a:r>
            <a:r>
              <a:rPr dirty="0">
                <a:sym typeface="+mn-ea"/>
              </a:rPr>
              <a:t>记为</a:t>
            </a:r>
            <a:r>
              <a:rPr lang="en-US" dirty="0">
                <a:solidFill>
                  <a:srgbClr val="FF0000"/>
                </a:solidFill>
                <a:sym typeface="+mn-ea"/>
              </a:rPr>
              <a:t>P(A)</a:t>
            </a:r>
            <a:r>
              <a:rPr dirty="0">
                <a:sym typeface="+mn-ea"/>
              </a:rPr>
              <a:t>。</a:t>
            </a:r>
            <a:r>
              <a:rPr lang="en-US" dirty="0">
                <a:sym typeface="+mn-ea"/>
              </a:rPr>
              <a:t>P(A)</a:t>
            </a:r>
            <a:r>
              <a:rPr dirty="0">
                <a:sym typeface="+mn-ea"/>
              </a:rPr>
              <a:t>满足</a:t>
            </a:r>
            <a:r>
              <a:rPr lang="zh-CN" dirty="0">
                <a:sym typeface="+mn-ea"/>
              </a:rPr>
              <a:t>以</a:t>
            </a:r>
            <a:r>
              <a:rPr dirty="0">
                <a:sym typeface="+mn-ea"/>
              </a:rPr>
              <a:t>下公理：</a:t>
            </a:r>
            <a:r>
              <a:rPr lang="en-US" dirty="0">
                <a:sym typeface="+mn-ea"/>
              </a:rPr>
              <a:t>(1)</a:t>
            </a:r>
            <a:r>
              <a:rPr dirty="0">
                <a:sym typeface="+mn-ea"/>
              </a:rPr>
              <a:t>非负性：</a:t>
            </a:r>
            <a:r>
              <a:rPr lang="en-US" dirty="0">
                <a:solidFill>
                  <a:srgbClr val="FF0000"/>
                </a:solidFill>
                <a:sym typeface="+mn-ea"/>
              </a:rPr>
              <a:t>0&lt;=P(A)&lt;=1</a:t>
            </a:r>
            <a:r>
              <a:rPr lang="zh-CN" altLang="en-US" dirty="0">
                <a:sym typeface="+mn-ea"/>
              </a:rPr>
              <a:t>。</a:t>
            </a:r>
            <a:r>
              <a:rPr lang="en-US" altLang="zh-CN" dirty="0">
                <a:sym typeface="+mn-ea"/>
              </a:rPr>
              <a:t>(2)</a:t>
            </a:r>
            <a:r>
              <a:rPr dirty="0">
                <a:sym typeface="+mn-ea"/>
              </a:rPr>
              <a:t>规范性：</a:t>
            </a:r>
            <a:r>
              <a:rPr lang="en-US" dirty="0">
                <a:solidFill>
                  <a:srgbClr val="FF0000"/>
                </a:solidFill>
                <a:sym typeface="+mn-ea"/>
              </a:rPr>
              <a:t>P(S)=1</a:t>
            </a:r>
            <a:r>
              <a:rPr dirty="0">
                <a:sym typeface="+mn-ea"/>
              </a:rPr>
              <a:t>。</a:t>
            </a:r>
            <a:r>
              <a:rPr lang="en-US" dirty="0">
                <a:sym typeface="+mn-ea"/>
              </a:rPr>
              <a:t>(3)</a:t>
            </a:r>
            <a:r>
              <a:rPr dirty="0">
                <a:sym typeface="+mn-ea"/>
              </a:rPr>
              <a:t>可加性：</a:t>
            </a:r>
            <a:r>
              <a:rPr lang="zh-CN" dirty="0">
                <a:solidFill>
                  <a:srgbClr val="FF0000"/>
                </a:solidFill>
                <a:sym typeface="+mn-ea"/>
              </a:rPr>
              <a:t>如果</a:t>
            </a:r>
            <a:r>
              <a:rPr lang="en-US" altLang="zh-CN" dirty="0">
                <a:solidFill>
                  <a:srgbClr val="FF0000"/>
                </a:solidFill>
                <a:sym typeface="+mn-ea"/>
              </a:rPr>
              <a:t>A</a:t>
            </a:r>
            <a:r>
              <a:rPr dirty="0">
                <a:solidFill>
                  <a:srgbClr val="FF0000"/>
                </a:solidFill>
                <a:sym typeface="+mn-ea"/>
              </a:rPr>
              <a:t>∩</a:t>
            </a:r>
            <a:r>
              <a:rPr lang="en-US" dirty="0">
                <a:solidFill>
                  <a:srgbClr val="FF0000"/>
                </a:solidFill>
                <a:sym typeface="+mn-ea"/>
              </a:rPr>
              <a:t>B</a:t>
            </a:r>
            <a:r>
              <a:rPr dirty="0">
                <a:solidFill>
                  <a:srgbClr val="FF0000"/>
                </a:solidFill>
                <a:sym typeface="+mn-ea"/>
              </a:rPr>
              <a:t>=</a:t>
            </a:r>
            <a:r>
              <a:rPr lang="en-US" dirty="0">
                <a:solidFill>
                  <a:srgbClr val="FF0000"/>
                </a:solidFill>
                <a:sym typeface="+mn-ea"/>
              </a:rPr>
              <a:t>∅</a:t>
            </a:r>
            <a:r>
              <a:rPr dirty="0">
                <a:sym typeface="+mn-ea"/>
              </a:rPr>
              <a:t>, 则</a:t>
            </a:r>
            <a:r>
              <a:rPr lang="en-US" dirty="0">
                <a:solidFill>
                  <a:srgbClr val="FF0000"/>
                </a:solidFill>
                <a:sym typeface="+mn-ea"/>
              </a:rPr>
              <a:t>P</a:t>
            </a:r>
            <a:r>
              <a:rPr dirty="0">
                <a:solidFill>
                  <a:srgbClr val="FF0000"/>
                </a:solidFill>
                <a:sym typeface="+mn-ea"/>
              </a:rPr>
              <a:t>(</a:t>
            </a:r>
            <a:r>
              <a:rPr lang="en-US" dirty="0">
                <a:solidFill>
                  <a:srgbClr val="FF0000"/>
                </a:solidFill>
                <a:sym typeface="+mn-ea"/>
              </a:rPr>
              <a:t>A</a:t>
            </a:r>
            <a:r>
              <a:rPr dirty="0">
                <a:solidFill>
                  <a:srgbClr val="FF0000"/>
                </a:solidFill>
                <a:sym typeface="+mn-ea"/>
              </a:rPr>
              <a:t>∪</a:t>
            </a:r>
            <a:r>
              <a:rPr lang="en-US" dirty="0">
                <a:solidFill>
                  <a:srgbClr val="FF0000"/>
                </a:solidFill>
                <a:sym typeface="+mn-ea"/>
              </a:rPr>
              <a:t>B</a:t>
            </a:r>
            <a:r>
              <a:rPr dirty="0">
                <a:solidFill>
                  <a:srgbClr val="FF0000"/>
                </a:solidFill>
                <a:sym typeface="+mn-ea"/>
              </a:rPr>
              <a:t>)=</a:t>
            </a:r>
            <a:r>
              <a:rPr lang="en-US" dirty="0">
                <a:solidFill>
                  <a:srgbClr val="FF0000"/>
                </a:solidFill>
                <a:sym typeface="+mn-ea"/>
              </a:rPr>
              <a:t>P(A)</a:t>
            </a:r>
            <a:r>
              <a:rPr dirty="0">
                <a:solidFill>
                  <a:srgbClr val="FF0000"/>
                </a:solidFill>
                <a:sym typeface="+mn-ea"/>
              </a:rPr>
              <a:t>+</a:t>
            </a:r>
            <a:r>
              <a:rPr lang="en-US" dirty="0">
                <a:solidFill>
                  <a:srgbClr val="FF0000"/>
                </a:solidFill>
                <a:sym typeface="+mn-ea"/>
              </a:rPr>
              <a:t>P(B)</a:t>
            </a:r>
            <a:r>
              <a:rPr dirty="0">
                <a:sym typeface="+mn-ea"/>
              </a:rPr>
              <a:t>。由</a:t>
            </a:r>
            <a:r>
              <a:rPr lang="en-US" dirty="0">
                <a:sym typeface="+mn-ea"/>
              </a:rPr>
              <a:t>(S,P)</a:t>
            </a:r>
            <a:r>
              <a:rPr dirty="0">
                <a:sym typeface="+mn-ea"/>
              </a:rPr>
              <a:t>构成的这样一个系统称为一个</a:t>
            </a:r>
            <a:r>
              <a:rPr dirty="0">
                <a:solidFill>
                  <a:srgbClr val="FF0000"/>
                </a:solidFill>
                <a:sym typeface="+mn-ea"/>
              </a:rPr>
              <a:t>概率空间</a:t>
            </a:r>
            <a:r>
              <a:rPr dirty="0">
                <a:sym typeface="+mn-ea"/>
              </a:rPr>
              <a:t>。</a:t>
            </a:r>
            <a:endParaRPr dirty="0">
              <a:sym typeface="+mn-ea"/>
            </a:endParaRPr>
          </a:p>
          <a:p>
            <a:pPr algn="l">
              <a:buSzTx/>
              <a:buNone/>
            </a:pPr>
            <a:endParaRPr lang="zh-CN" altLang="en-US" dirty="0">
              <a:sym typeface="+mn-ea"/>
            </a:endParaRPr>
          </a:p>
          <a:p>
            <a:pPr algn="l">
              <a:buSzTx/>
              <a:buNone/>
            </a:pPr>
            <a:r>
              <a:rPr lang="zh-CN" altLang="en-US" dirty="0">
                <a:sym typeface="+mn-ea"/>
              </a:rPr>
              <a:t>如果一个试验满足两个条件：</a:t>
            </a:r>
            <a:r>
              <a:rPr lang="en-US" altLang="zh-CN" dirty="0">
                <a:sym typeface="+mn-ea"/>
              </a:rPr>
              <a:t>(1)</a:t>
            </a:r>
            <a:r>
              <a:rPr lang="zh-CN" altLang="en-US" dirty="0">
                <a:sym typeface="+mn-ea"/>
              </a:rPr>
              <a:t>试验只有</a:t>
            </a:r>
            <a:r>
              <a:rPr lang="zh-CN" altLang="en-US" dirty="0">
                <a:solidFill>
                  <a:srgbClr val="FF0000"/>
                </a:solidFill>
                <a:sym typeface="+mn-ea"/>
              </a:rPr>
              <a:t>有限个</a:t>
            </a:r>
            <a:r>
              <a:rPr lang="zh-CN" altLang="en-US" dirty="0">
                <a:sym typeface="+mn-ea"/>
              </a:rPr>
              <a:t>基本结果。</a:t>
            </a:r>
            <a:r>
              <a:rPr lang="en-US" altLang="zh-CN" dirty="0">
                <a:sym typeface="+mn-ea"/>
              </a:rPr>
              <a:t>(2)</a:t>
            </a:r>
            <a:r>
              <a:rPr lang="zh-CN" altLang="en-US" dirty="0">
                <a:sym typeface="+mn-ea"/>
              </a:rPr>
              <a:t>试验的每个基本结果出现的</a:t>
            </a:r>
            <a:r>
              <a:rPr lang="zh-CN" altLang="en-US" dirty="0">
                <a:solidFill>
                  <a:srgbClr val="FF0000"/>
                </a:solidFill>
                <a:sym typeface="+mn-ea"/>
              </a:rPr>
              <a:t>可能性是一样的</a:t>
            </a:r>
            <a:r>
              <a:rPr lang="zh-CN" altLang="en-US" dirty="0">
                <a:sym typeface="+mn-ea"/>
              </a:rPr>
              <a:t>。这样的试验便是</a:t>
            </a:r>
            <a:r>
              <a:rPr lang="zh-CN" altLang="en-US" dirty="0">
                <a:solidFill>
                  <a:srgbClr val="FF0000"/>
                </a:solidFill>
                <a:sym typeface="+mn-ea"/>
              </a:rPr>
              <a:t>古典试验</a:t>
            </a:r>
            <a:r>
              <a:rPr lang="zh-CN" altLang="en-US" dirty="0">
                <a:sym typeface="+mn-ea"/>
              </a:rPr>
              <a:t>。对于古典试验中的事件</a:t>
            </a:r>
            <a:r>
              <a:rPr lang="en-US" altLang="zh-CN" dirty="0">
                <a:sym typeface="+mn-ea"/>
              </a:rPr>
              <a:t>A</a:t>
            </a:r>
            <a:r>
              <a:rPr lang="zh-CN" altLang="en-US" dirty="0">
                <a:sym typeface="+mn-ea"/>
              </a:rPr>
              <a:t>，它的概率定义为</a:t>
            </a:r>
            <a:r>
              <a:rPr lang="en-US" altLang="zh-CN" dirty="0">
                <a:solidFill>
                  <a:srgbClr val="FF0000"/>
                </a:solidFill>
                <a:sym typeface="+mn-ea"/>
              </a:rPr>
              <a:t>P(A)</a:t>
            </a:r>
            <a:r>
              <a:rPr lang="zh-CN" altLang="en-US" dirty="0">
                <a:solidFill>
                  <a:srgbClr val="FF0000"/>
                </a:solidFill>
                <a:sym typeface="+mn-ea"/>
              </a:rPr>
              <a:t>=</a:t>
            </a:r>
            <a:r>
              <a:rPr lang="en-US" altLang="zh-CN" dirty="0">
                <a:solidFill>
                  <a:srgbClr val="FF0000"/>
                </a:solidFill>
                <a:sym typeface="+mn-ea"/>
              </a:rPr>
              <a:t>m/n</a:t>
            </a:r>
            <a:r>
              <a:rPr lang="zh-CN" altLang="en-US" dirty="0">
                <a:sym typeface="+mn-ea"/>
              </a:rPr>
              <a:t>，其中</a:t>
            </a:r>
            <a:r>
              <a:rPr lang="en-US" altLang="zh-CN" dirty="0">
                <a:sym typeface="+mn-ea"/>
              </a:rPr>
              <a:t>n</a:t>
            </a:r>
            <a:r>
              <a:rPr lang="zh-CN" altLang="en-US" dirty="0">
                <a:sym typeface="+mn-ea"/>
              </a:rPr>
              <a:t>表示该试验中所有可能出现的基本结果的总数目，</a:t>
            </a:r>
            <a:r>
              <a:rPr lang="en-US" altLang="zh-CN" dirty="0">
                <a:sym typeface="+mn-ea"/>
              </a:rPr>
              <a:t>m</a:t>
            </a:r>
            <a:r>
              <a:rPr lang="zh-CN" altLang="en-US" dirty="0">
                <a:sym typeface="+mn-ea"/>
              </a:rPr>
              <a:t>表示事件</a:t>
            </a:r>
            <a:r>
              <a:rPr lang="en-US" altLang="zh-CN" dirty="0">
                <a:sym typeface="+mn-ea"/>
              </a:rPr>
              <a:t>A</a:t>
            </a:r>
            <a:r>
              <a:rPr lang="zh-CN" altLang="en-US" dirty="0">
                <a:sym typeface="+mn-ea"/>
              </a:rPr>
              <a:t>包含的试验基本结果数。</a:t>
            </a:r>
            <a:endParaRPr lang="zh-CN" altLang="en-US" dirty="0">
              <a:sym typeface="+mn-ea"/>
            </a:endParaRPr>
          </a:p>
          <a:p>
            <a:pPr algn="l">
              <a:buSzTx/>
              <a:buNone/>
            </a:pPr>
            <a:endParaRPr lang="zh-CN" altLang="en-US"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spc="0" dirty="0">
                <a:solidFill>
                  <a:schemeClr val="tx1"/>
                </a:solidFill>
                <a:latin typeface="+mn-lt"/>
                <a:ea typeface="+mn-ea"/>
                <a:cs typeface="+mn-cs"/>
                <a:sym typeface="+mn-ea"/>
              </a:rPr>
              <a:t>概率</a:t>
            </a:r>
            <a:r>
              <a:rPr lang="en-US" altLang="zh-CN" cap="none" spc="0" dirty="0">
                <a:solidFill>
                  <a:schemeClr val="tx1"/>
                </a:solidFill>
                <a:latin typeface="+mn-lt"/>
                <a:ea typeface="+mn-ea"/>
                <a:cs typeface="+mn-cs"/>
                <a:sym typeface="+mn-ea"/>
              </a:rPr>
              <a:t>_</a:t>
            </a:r>
            <a:r>
              <a:rPr lang="zh-CN" cap="none" spc="0" dirty="0">
                <a:solidFill>
                  <a:schemeClr val="tx1"/>
                </a:solidFill>
                <a:latin typeface="+mn-lt"/>
                <a:ea typeface="+mn-ea"/>
                <a:cs typeface="+mn-cs"/>
                <a:sym typeface="+mn-ea"/>
              </a:rPr>
              <a:t>常见计算公式</a:t>
            </a:r>
            <a:r>
              <a:rPr lang="en-US" altLang="zh-CN" cap="none" spc="0" dirty="0">
                <a:solidFill>
                  <a:schemeClr val="tx1"/>
                </a:solidFill>
                <a:latin typeface="+mn-lt"/>
                <a:ea typeface="+mn-ea"/>
                <a:cs typeface="+mn-cs"/>
                <a:sym typeface="+mn-ea"/>
              </a:rPr>
              <a:t>(1)</a:t>
            </a:r>
            <a:endParaRPr lang="en-US" altLang="zh-CN" cap="none" spc="0" dirty="0">
              <a:solidFill>
                <a:schemeClr val="tx1"/>
              </a:solidFill>
              <a:latin typeface="+mn-lt"/>
              <a:ea typeface="+mn-ea"/>
              <a:cs typeface="+mn-cs"/>
              <a:sym typeface="+mn-ea"/>
            </a:endParaRPr>
          </a:p>
        </p:txBody>
      </p:sp>
      <p:sp>
        <p:nvSpPr>
          <p:cNvPr id="3" name="内容占位符 2"/>
          <p:cNvSpPr>
            <a:spLocks noGrp="1"/>
          </p:cNvSpPr>
          <p:nvPr>
            <p:ph idx="1"/>
          </p:nvPr>
        </p:nvSpPr>
        <p:spPr/>
        <p:txBody>
          <a:bodyPr>
            <a:normAutofit/>
          </a:bodyPr>
          <a:lstStyle/>
          <a:p>
            <a:pPr algn="l">
              <a:buSzTx/>
              <a:buNone/>
            </a:pPr>
            <a:r>
              <a:rPr dirty="0">
                <a:solidFill>
                  <a:srgbClr val="FF0000"/>
                </a:solidFill>
                <a:sym typeface="+mn-ea"/>
              </a:rPr>
              <a:t>广义加法公式</a:t>
            </a:r>
            <a:r>
              <a:rPr dirty="0">
                <a:sym typeface="+mn-ea"/>
              </a:rPr>
              <a:t>：对于任意两个事件</a:t>
            </a:r>
            <a:r>
              <a:rPr lang="en-US" dirty="0">
                <a:sym typeface="+mn-ea"/>
              </a:rPr>
              <a:t>A</a:t>
            </a:r>
            <a:r>
              <a:rPr lang="zh-CN" altLang="en-US" dirty="0">
                <a:sym typeface="+mn-ea"/>
              </a:rPr>
              <a:t>和</a:t>
            </a:r>
            <a:r>
              <a:rPr lang="en-US" altLang="zh-CN" dirty="0">
                <a:sym typeface="+mn-ea"/>
              </a:rPr>
              <a:t>B</a:t>
            </a:r>
            <a:r>
              <a:rPr dirty="0">
                <a:sym typeface="+mn-ea"/>
              </a:rPr>
              <a:t>，</a:t>
            </a:r>
            <a:r>
              <a:rPr lang="en-US" dirty="0">
                <a:solidFill>
                  <a:srgbClr val="FF0000"/>
                </a:solidFill>
                <a:sym typeface="+mn-ea"/>
              </a:rPr>
              <a:t>P</a:t>
            </a:r>
            <a:r>
              <a:rPr dirty="0">
                <a:solidFill>
                  <a:srgbClr val="FF0000"/>
                </a:solidFill>
                <a:sym typeface="+mn-ea"/>
              </a:rPr>
              <a:t>(</a:t>
            </a:r>
            <a:r>
              <a:rPr lang="en-US" dirty="0">
                <a:solidFill>
                  <a:srgbClr val="FF0000"/>
                </a:solidFill>
                <a:sym typeface="+mn-ea"/>
              </a:rPr>
              <a:t>A</a:t>
            </a:r>
            <a:r>
              <a:rPr dirty="0">
                <a:solidFill>
                  <a:srgbClr val="FF0000"/>
                </a:solidFill>
                <a:sym typeface="+mn-ea"/>
              </a:rPr>
              <a:t>∪</a:t>
            </a:r>
            <a:r>
              <a:rPr lang="en-US" dirty="0">
                <a:solidFill>
                  <a:srgbClr val="FF0000"/>
                </a:solidFill>
                <a:sym typeface="+mn-ea"/>
              </a:rPr>
              <a:t>B</a:t>
            </a:r>
            <a:r>
              <a:rPr dirty="0">
                <a:solidFill>
                  <a:srgbClr val="FF0000"/>
                </a:solidFill>
                <a:sym typeface="+mn-ea"/>
              </a:rPr>
              <a:t>)=</a:t>
            </a:r>
            <a:r>
              <a:rPr lang="en-US" dirty="0">
                <a:solidFill>
                  <a:srgbClr val="FF0000"/>
                </a:solidFill>
                <a:sym typeface="+mn-ea"/>
              </a:rPr>
              <a:t>P</a:t>
            </a:r>
            <a:r>
              <a:rPr dirty="0">
                <a:solidFill>
                  <a:srgbClr val="FF0000"/>
                </a:solidFill>
                <a:sym typeface="+mn-ea"/>
              </a:rPr>
              <a:t>(</a:t>
            </a:r>
            <a:r>
              <a:rPr lang="en-US" dirty="0">
                <a:solidFill>
                  <a:srgbClr val="FF0000"/>
                </a:solidFill>
                <a:sym typeface="+mn-ea"/>
              </a:rPr>
              <a:t>A</a:t>
            </a:r>
            <a:r>
              <a:rPr dirty="0">
                <a:solidFill>
                  <a:srgbClr val="FF0000"/>
                </a:solidFill>
                <a:sym typeface="+mn-ea"/>
              </a:rPr>
              <a:t>)+</a:t>
            </a:r>
            <a:r>
              <a:rPr lang="en-US" dirty="0">
                <a:solidFill>
                  <a:srgbClr val="FF0000"/>
                </a:solidFill>
                <a:sym typeface="+mn-ea"/>
              </a:rPr>
              <a:t>P</a:t>
            </a:r>
            <a:r>
              <a:rPr dirty="0">
                <a:solidFill>
                  <a:srgbClr val="FF0000"/>
                </a:solidFill>
                <a:sym typeface="+mn-ea"/>
              </a:rPr>
              <a:t>(</a:t>
            </a:r>
            <a:r>
              <a:rPr lang="en-US" dirty="0">
                <a:solidFill>
                  <a:srgbClr val="FF0000"/>
                </a:solidFill>
                <a:sym typeface="+mn-ea"/>
              </a:rPr>
              <a:t>B</a:t>
            </a:r>
            <a:r>
              <a:rPr dirty="0">
                <a:solidFill>
                  <a:srgbClr val="FF0000"/>
                </a:solidFill>
                <a:sym typeface="+mn-ea"/>
              </a:rPr>
              <a:t>)−</a:t>
            </a:r>
            <a:r>
              <a:rPr lang="en-US" dirty="0">
                <a:solidFill>
                  <a:srgbClr val="FF0000"/>
                </a:solidFill>
                <a:sym typeface="+mn-ea"/>
              </a:rPr>
              <a:t>P</a:t>
            </a:r>
            <a:r>
              <a:rPr dirty="0">
                <a:solidFill>
                  <a:srgbClr val="FF0000"/>
                </a:solidFill>
                <a:sym typeface="+mn-ea"/>
              </a:rPr>
              <a:t>(</a:t>
            </a:r>
            <a:r>
              <a:rPr lang="en-US" dirty="0">
                <a:solidFill>
                  <a:srgbClr val="FF0000"/>
                </a:solidFill>
                <a:sym typeface="+mn-ea"/>
              </a:rPr>
              <a:t>A</a:t>
            </a:r>
            <a:r>
              <a:rPr dirty="0">
                <a:solidFill>
                  <a:srgbClr val="FF0000"/>
                </a:solidFill>
                <a:sym typeface="+mn-ea"/>
              </a:rPr>
              <a:t>∩</a:t>
            </a:r>
            <a:r>
              <a:rPr lang="en-US" dirty="0">
                <a:solidFill>
                  <a:srgbClr val="FF0000"/>
                </a:solidFill>
                <a:sym typeface="+mn-ea"/>
              </a:rPr>
              <a:t>B</a:t>
            </a:r>
            <a:r>
              <a:rPr dirty="0">
                <a:solidFill>
                  <a:srgbClr val="FF0000"/>
                </a:solidFill>
                <a:sym typeface="+mn-ea"/>
              </a:rPr>
              <a:t>)</a:t>
            </a:r>
            <a:r>
              <a:rPr lang="zh-CN" dirty="0">
                <a:sym typeface="+mn-ea"/>
              </a:rPr>
              <a:t>。这个公式可以推广到多个事件，形式上就是</a:t>
            </a:r>
            <a:r>
              <a:rPr lang="zh-CN" dirty="0">
                <a:solidFill>
                  <a:srgbClr val="FF0000"/>
                </a:solidFill>
                <a:sym typeface="+mn-ea"/>
              </a:rPr>
              <a:t>容斥</a:t>
            </a:r>
            <a:r>
              <a:rPr lang="zh-CN" dirty="0">
                <a:sym typeface="+mn-ea"/>
              </a:rPr>
              <a:t>。</a:t>
            </a:r>
            <a:endParaRPr lang="zh-CN" dirty="0">
              <a:sym typeface="+mn-ea"/>
            </a:endParaRPr>
          </a:p>
          <a:p>
            <a:pPr algn="l">
              <a:buSzTx/>
              <a:buNone/>
            </a:pPr>
            <a:endParaRPr lang="zh-CN" dirty="0">
              <a:sym typeface="+mn-ea"/>
            </a:endParaRPr>
          </a:p>
          <a:p>
            <a:pPr algn="l">
              <a:buSzTx/>
              <a:buNone/>
            </a:pPr>
            <a:r>
              <a:rPr lang="zh-CN" dirty="0">
                <a:solidFill>
                  <a:srgbClr val="FF0000"/>
                </a:solidFill>
                <a:sym typeface="+mn-ea"/>
              </a:rPr>
              <a:t>条件概率</a:t>
            </a:r>
            <a:r>
              <a:rPr lang="zh-CN" dirty="0">
                <a:sym typeface="+mn-ea"/>
              </a:rPr>
              <a:t>：记</a:t>
            </a:r>
            <a:r>
              <a:rPr lang="en-US" altLang="zh-CN" dirty="0">
                <a:sym typeface="+mn-ea"/>
              </a:rPr>
              <a:t>P(B|A)</a:t>
            </a:r>
            <a:r>
              <a:rPr lang="zh-CN" dirty="0">
                <a:sym typeface="+mn-ea"/>
              </a:rPr>
              <a:t>表示在</a:t>
            </a:r>
            <a:r>
              <a:rPr lang="en-US" altLang="zh-CN" dirty="0">
                <a:sym typeface="+mn-ea"/>
              </a:rPr>
              <a:t>A</a:t>
            </a:r>
            <a:r>
              <a:rPr lang="zh-CN" dirty="0">
                <a:sym typeface="+mn-ea"/>
              </a:rPr>
              <a:t>事件发生的前提下，</a:t>
            </a:r>
            <a:r>
              <a:rPr lang="en-US" altLang="zh-CN" dirty="0">
                <a:sym typeface="+mn-ea"/>
              </a:rPr>
              <a:t>B</a:t>
            </a:r>
            <a:r>
              <a:rPr lang="zh-CN" dirty="0">
                <a:sym typeface="+mn-ea"/>
              </a:rPr>
              <a:t>事件发生的概率。则</a:t>
            </a:r>
            <a:r>
              <a:rPr lang="en-US" altLang="zh-CN" dirty="0">
                <a:sym typeface="+mn-ea"/>
              </a:rPr>
              <a:t>P(B|A)</a:t>
            </a:r>
            <a:r>
              <a:rPr lang="zh-CN" dirty="0">
                <a:sym typeface="+mn-ea"/>
              </a:rPr>
              <a:t>=</a:t>
            </a:r>
            <a:r>
              <a:rPr lang="en-US" altLang="zh-CN" dirty="0">
                <a:sym typeface="+mn-ea"/>
              </a:rPr>
              <a:t>P</a:t>
            </a:r>
            <a:r>
              <a:rPr lang="zh-CN" dirty="0">
                <a:sym typeface="+mn-ea"/>
              </a:rPr>
              <a:t>(</a:t>
            </a:r>
            <a:r>
              <a:rPr lang="en-US" altLang="zh-CN" dirty="0">
                <a:sym typeface="+mn-ea"/>
              </a:rPr>
              <a:t>A∩B</a:t>
            </a:r>
            <a:r>
              <a:rPr lang="zh-CN" dirty="0">
                <a:sym typeface="+mn-ea"/>
              </a:rPr>
              <a:t>)</a:t>
            </a:r>
            <a:endParaRPr lang="zh-CN" dirty="0">
              <a:sym typeface="+mn-ea"/>
            </a:endParaRPr>
          </a:p>
          <a:p>
            <a:pPr algn="l">
              <a:buSzTx/>
              <a:buNone/>
            </a:pPr>
            <a:r>
              <a:rPr lang="en-US" altLang="zh-CN" dirty="0">
                <a:sym typeface="+mn-ea"/>
              </a:rPr>
              <a:t>/P</a:t>
            </a:r>
            <a:r>
              <a:rPr lang="zh-CN" dirty="0">
                <a:sym typeface="+mn-ea"/>
              </a:rPr>
              <a:t>(</a:t>
            </a:r>
            <a:r>
              <a:rPr lang="en-US" altLang="zh-CN" dirty="0">
                <a:sym typeface="+mn-ea"/>
              </a:rPr>
              <a:t>A</a:t>
            </a:r>
            <a:r>
              <a:rPr lang="zh-CN" dirty="0">
                <a:sym typeface="+mn-ea"/>
              </a:rPr>
              <a:t>)(其中</a:t>
            </a:r>
            <a:r>
              <a:rPr lang="en-US" altLang="zh-CN" dirty="0">
                <a:sym typeface="+mn-ea"/>
              </a:rPr>
              <a:t>P</a:t>
            </a:r>
            <a:r>
              <a:rPr lang="zh-CN" dirty="0">
                <a:sym typeface="+mn-ea"/>
              </a:rPr>
              <a:t>(</a:t>
            </a:r>
            <a:r>
              <a:rPr lang="en-US" altLang="zh-CN" dirty="0">
                <a:sym typeface="+mn-ea"/>
              </a:rPr>
              <a:t>A∩B</a:t>
            </a:r>
            <a:r>
              <a:rPr lang="zh-CN" dirty="0">
                <a:sym typeface="+mn-ea"/>
              </a:rPr>
              <a:t>)也可写为</a:t>
            </a:r>
            <a:r>
              <a:rPr lang="en-US" altLang="zh-CN" dirty="0">
                <a:sym typeface="+mn-ea"/>
              </a:rPr>
              <a:t>P(AB)</a:t>
            </a:r>
            <a:r>
              <a:rPr lang="zh-CN" dirty="0">
                <a:sym typeface="+mn-ea"/>
              </a:rPr>
              <a:t>，表示事件</a:t>
            </a:r>
            <a:r>
              <a:rPr lang="en-US" altLang="zh-CN" dirty="0">
                <a:sym typeface="+mn-ea"/>
              </a:rPr>
              <a:t>A</a:t>
            </a:r>
            <a:r>
              <a:rPr lang="zh-CN" dirty="0">
                <a:sym typeface="+mn-ea"/>
              </a:rPr>
              <a:t>和事件</a:t>
            </a:r>
            <a:r>
              <a:rPr lang="en-US" altLang="zh-CN" dirty="0">
                <a:sym typeface="+mn-ea"/>
              </a:rPr>
              <a:t>B</a:t>
            </a:r>
            <a:r>
              <a:rPr lang="zh-CN" dirty="0">
                <a:sym typeface="+mn-ea"/>
              </a:rPr>
              <a:t>同时发生的概率)。</a:t>
            </a:r>
            <a:endParaRPr lang="zh-CN" dirty="0">
              <a:sym typeface="+mn-ea"/>
            </a:endParaRPr>
          </a:p>
          <a:p>
            <a:pPr algn="l">
              <a:buSzTx/>
              <a:buNone/>
            </a:pPr>
            <a:endParaRPr lang="zh-CN" dirty="0">
              <a:sym typeface="+mn-ea"/>
            </a:endParaRPr>
          </a:p>
          <a:p>
            <a:pPr algn="l">
              <a:buSzTx/>
              <a:buNone/>
            </a:pPr>
            <a:r>
              <a:rPr lang="zh-CN" dirty="0">
                <a:solidFill>
                  <a:srgbClr val="FF0000"/>
                </a:solidFill>
                <a:sym typeface="+mn-ea"/>
              </a:rPr>
              <a:t>乘法公式</a:t>
            </a:r>
            <a:r>
              <a:rPr lang="zh-CN" dirty="0">
                <a:sym typeface="+mn-ea"/>
              </a:rPr>
              <a:t>：</a:t>
            </a:r>
            <a:r>
              <a:rPr lang="en-US" altLang="zh-CN" dirty="0">
                <a:sym typeface="+mn-ea"/>
              </a:rPr>
              <a:t>P</a:t>
            </a:r>
            <a:r>
              <a:rPr lang="zh-CN" dirty="0">
                <a:sym typeface="+mn-ea"/>
              </a:rPr>
              <a:t>(</a:t>
            </a:r>
            <a:r>
              <a:rPr lang="en-US" altLang="zh-CN" dirty="0">
                <a:sym typeface="+mn-ea"/>
              </a:rPr>
              <a:t>AB</a:t>
            </a:r>
            <a:r>
              <a:rPr lang="zh-CN" dirty="0">
                <a:sym typeface="+mn-ea"/>
              </a:rPr>
              <a:t>)=</a:t>
            </a:r>
            <a:r>
              <a:rPr lang="en-US" altLang="zh-CN" dirty="0">
                <a:sym typeface="+mn-ea"/>
              </a:rPr>
              <a:t>P</a:t>
            </a:r>
            <a:r>
              <a:rPr lang="zh-CN" dirty="0">
                <a:sym typeface="+mn-ea"/>
              </a:rPr>
              <a:t>(</a:t>
            </a:r>
            <a:r>
              <a:rPr lang="en-US" altLang="zh-CN" dirty="0">
                <a:sym typeface="+mn-ea"/>
              </a:rPr>
              <a:t>A</a:t>
            </a:r>
            <a:r>
              <a:rPr lang="zh-CN" dirty="0">
                <a:sym typeface="+mn-ea"/>
              </a:rPr>
              <a:t>)</a:t>
            </a:r>
            <a:r>
              <a:rPr lang="en-US" altLang="zh-CN" dirty="0">
                <a:sym typeface="+mn-ea"/>
              </a:rPr>
              <a:t>*P(B|A</a:t>
            </a:r>
            <a:r>
              <a:rPr lang="zh-CN" dirty="0">
                <a:sym typeface="+mn-ea"/>
              </a:rPr>
              <a:t>)=</a:t>
            </a:r>
            <a:r>
              <a:rPr lang="en-US" altLang="zh-CN" dirty="0">
                <a:sym typeface="+mn-ea"/>
              </a:rPr>
              <a:t>P</a:t>
            </a:r>
            <a:r>
              <a:rPr lang="zh-CN" dirty="0">
                <a:sym typeface="+mn-ea"/>
              </a:rPr>
              <a:t>(</a:t>
            </a:r>
            <a:r>
              <a:rPr lang="en-US" altLang="zh-CN" dirty="0">
                <a:sym typeface="+mn-ea"/>
              </a:rPr>
              <a:t>B</a:t>
            </a:r>
            <a:r>
              <a:rPr lang="zh-CN" dirty="0">
                <a:sym typeface="+mn-ea"/>
              </a:rPr>
              <a:t>)</a:t>
            </a:r>
            <a:r>
              <a:rPr lang="en-US" altLang="zh-CN" dirty="0">
                <a:sym typeface="+mn-ea"/>
              </a:rPr>
              <a:t>*P</a:t>
            </a:r>
            <a:r>
              <a:rPr lang="zh-CN" dirty="0">
                <a:sym typeface="+mn-ea"/>
              </a:rPr>
              <a:t>(</a:t>
            </a:r>
            <a:r>
              <a:rPr lang="en-US" altLang="zh-CN" dirty="0">
                <a:sym typeface="+mn-ea"/>
              </a:rPr>
              <a:t>A|B</a:t>
            </a:r>
            <a:r>
              <a:rPr lang="zh-CN" dirty="0">
                <a:sym typeface="+mn-ea"/>
              </a:rPr>
              <a:t>)。</a:t>
            </a:r>
            <a:endParaRPr lang="zh-CN" dirty="0">
              <a:sym typeface="+mn-ea"/>
            </a:endParaRPr>
          </a:p>
          <a:p>
            <a:pPr algn="l">
              <a:buSzTx/>
              <a:buNone/>
            </a:pPr>
            <a:endParaRPr lang="zh-CN" dirty="0">
              <a:sym typeface="+mn-ea"/>
            </a:endParaRPr>
          </a:p>
          <a:p>
            <a:pPr algn="l">
              <a:buSzTx/>
              <a:buNone/>
            </a:pPr>
            <a:r>
              <a:rPr lang="zh-CN" dirty="0">
                <a:solidFill>
                  <a:srgbClr val="FF0000"/>
                </a:solidFill>
                <a:sym typeface="+mn-ea"/>
              </a:rPr>
              <a:t>事件的独立性</a:t>
            </a:r>
            <a:r>
              <a:rPr lang="zh-CN" dirty="0">
                <a:sym typeface="+mn-ea"/>
              </a:rPr>
              <a:t>：如果</a:t>
            </a:r>
            <a:r>
              <a:rPr lang="en-US" altLang="zh-CN" dirty="0">
                <a:solidFill>
                  <a:srgbClr val="FF0000"/>
                </a:solidFill>
                <a:sym typeface="+mn-ea"/>
              </a:rPr>
              <a:t>P(A*B)=P(A)*P(B)</a:t>
            </a:r>
            <a:r>
              <a:rPr lang="zh-CN" altLang="en-US" dirty="0">
                <a:sym typeface="+mn-ea"/>
              </a:rPr>
              <a:t>，我们称事件</a:t>
            </a:r>
            <a:r>
              <a:rPr lang="en-US" altLang="zh-CN" dirty="0">
                <a:sym typeface="+mn-ea"/>
              </a:rPr>
              <a:t>A</a:t>
            </a:r>
            <a:r>
              <a:rPr lang="zh-CN" altLang="en-US" dirty="0">
                <a:sym typeface="+mn-ea"/>
              </a:rPr>
              <a:t>和</a:t>
            </a:r>
            <a:r>
              <a:rPr lang="en-US" altLang="zh-CN" dirty="0">
                <a:sym typeface="+mn-ea"/>
              </a:rPr>
              <a:t>B</a:t>
            </a:r>
            <a:r>
              <a:rPr lang="zh-CN" altLang="en-US" dirty="0">
                <a:sym typeface="+mn-ea"/>
              </a:rPr>
              <a:t>是独立的</a:t>
            </a:r>
            <a:r>
              <a:rPr lang="zh-CN" dirty="0">
                <a:sym typeface="+mn-ea"/>
              </a:rPr>
              <a:t>。如果多个事件是独立的，那么这些事件两两独立，并且从中选出部分事件或将其中部分事件替换为对立事件也是独立的，但是</a:t>
            </a:r>
            <a:r>
              <a:rPr lang="zh-CN" dirty="0">
                <a:solidFill>
                  <a:srgbClr val="FF0000"/>
                </a:solidFill>
                <a:sym typeface="+mn-ea"/>
              </a:rPr>
              <a:t>反过来不能成立</a:t>
            </a:r>
            <a:r>
              <a:rPr lang="zh-CN" dirty="0">
                <a:sym typeface="+mn-ea"/>
              </a:rPr>
              <a:t>。比如：</a:t>
            </a:r>
            <a:r>
              <a:rPr lang="en-US" altLang="zh-CN" dirty="0">
                <a:sym typeface="+mn-ea"/>
              </a:rPr>
              <a:t>4</a:t>
            </a:r>
            <a:r>
              <a:rPr lang="zh-CN" altLang="en-US" dirty="0">
                <a:sym typeface="+mn-ea"/>
              </a:rPr>
              <a:t>个球，前</a:t>
            </a:r>
            <a:r>
              <a:rPr lang="en-US" altLang="zh-CN" dirty="0">
                <a:sym typeface="+mn-ea"/>
              </a:rPr>
              <a:t>3</a:t>
            </a:r>
            <a:r>
              <a:rPr lang="zh-CN" altLang="en-US" dirty="0">
                <a:sym typeface="+mn-ea"/>
              </a:rPr>
              <a:t>个球上分别写有</a:t>
            </a:r>
            <a:r>
              <a:rPr lang="en-US" altLang="zh-CN" dirty="0">
                <a:sym typeface="+mn-ea"/>
              </a:rPr>
              <a:t>1</a:t>
            </a:r>
            <a:r>
              <a:rPr lang="zh-CN" altLang="en-US" dirty="0">
                <a:sym typeface="+mn-ea"/>
              </a:rPr>
              <a:t>、</a:t>
            </a:r>
            <a:r>
              <a:rPr lang="en-US" altLang="zh-CN" dirty="0">
                <a:sym typeface="+mn-ea"/>
              </a:rPr>
              <a:t>2</a:t>
            </a:r>
            <a:r>
              <a:rPr lang="zh-CN" altLang="en-US" dirty="0">
                <a:sym typeface="+mn-ea"/>
              </a:rPr>
              <a:t>、</a:t>
            </a:r>
            <a:r>
              <a:rPr lang="en-US" altLang="zh-CN" dirty="0">
                <a:sym typeface="+mn-ea"/>
              </a:rPr>
              <a:t>3</a:t>
            </a:r>
            <a:r>
              <a:rPr lang="zh-CN" altLang="en-US" dirty="0">
                <a:sym typeface="+mn-ea"/>
              </a:rPr>
              <a:t>，第</a:t>
            </a:r>
            <a:r>
              <a:rPr lang="en-US" altLang="zh-CN" dirty="0">
                <a:sym typeface="+mn-ea"/>
              </a:rPr>
              <a:t>4</a:t>
            </a:r>
            <a:r>
              <a:rPr lang="zh-CN" altLang="en-US" dirty="0">
                <a:sym typeface="+mn-ea"/>
              </a:rPr>
              <a:t>个球上同时写了</a:t>
            </a:r>
            <a:r>
              <a:rPr lang="en-US" altLang="zh-CN" dirty="0">
                <a:sym typeface="+mn-ea"/>
              </a:rPr>
              <a:t>1</a:t>
            </a:r>
            <a:r>
              <a:rPr lang="zh-CN" altLang="en-US" dirty="0">
                <a:sym typeface="+mn-ea"/>
              </a:rPr>
              <a:t>、</a:t>
            </a:r>
            <a:r>
              <a:rPr lang="en-US" altLang="zh-CN" dirty="0">
                <a:sym typeface="+mn-ea"/>
              </a:rPr>
              <a:t>2</a:t>
            </a:r>
            <a:r>
              <a:rPr lang="zh-CN" altLang="en-US" dirty="0">
                <a:sym typeface="+mn-ea"/>
              </a:rPr>
              <a:t>、</a:t>
            </a:r>
            <a:r>
              <a:rPr lang="en-US" altLang="zh-CN" dirty="0">
                <a:sym typeface="+mn-ea"/>
              </a:rPr>
              <a:t>3</a:t>
            </a:r>
            <a:r>
              <a:rPr lang="zh-CN" altLang="en-US" dirty="0">
                <a:sym typeface="+mn-ea"/>
              </a:rPr>
              <a:t>，从中抽一个。</a:t>
            </a:r>
            <a:endParaRPr lang="zh-CN" dirty="0">
              <a:sym typeface="+mn-ea"/>
            </a:endParaRPr>
          </a:p>
          <a:p>
            <a:pPr algn="l">
              <a:buSzTx/>
              <a:buNone/>
            </a:pPr>
            <a:endParaRPr lang="zh-CN" dirty="0">
              <a:sym typeface="+mn-ea"/>
            </a:endParaRPr>
          </a:p>
          <a:p>
            <a:pPr algn="l">
              <a:buSzTx/>
              <a:buNone/>
            </a:pPr>
            <a:endParaRPr lang="zh-CN"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spc="0" dirty="0">
                <a:solidFill>
                  <a:schemeClr val="tx1"/>
                </a:solidFill>
                <a:latin typeface="+mn-lt"/>
                <a:ea typeface="+mn-ea"/>
                <a:cs typeface="+mn-cs"/>
                <a:sym typeface="+mn-ea"/>
              </a:rPr>
              <a:t>概率</a:t>
            </a:r>
            <a:r>
              <a:rPr lang="en-US" altLang="zh-CN" cap="none" spc="0" dirty="0">
                <a:solidFill>
                  <a:schemeClr val="tx1"/>
                </a:solidFill>
                <a:latin typeface="+mn-lt"/>
                <a:ea typeface="+mn-ea"/>
                <a:cs typeface="+mn-cs"/>
                <a:sym typeface="+mn-ea"/>
              </a:rPr>
              <a:t>_</a:t>
            </a:r>
            <a:r>
              <a:rPr lang="zh-CN" cap="none" spc="0" dirty="0">
                <a:solidFill>
                  <a:schemeClr val="tx1"/>
                </a:solidFill>
                <a:latin typeface="+mn-lt"/>
                <a:ea typeface="+mn-ea"/>
                <a:cs typeface="+mn-cs"/>
                <a:sym typeface="+mn-ea"/>
              </a:rPr>
              <a:t>常见计算公式</a:t>
            </a:r>
            <a:r>
              <a:rPr lang="en-US" altLang="zh-CN" cap="none" spc="0" dirty="0">
                <a:solidFill>
                  <a:schemeClr val="tx1"/>
                </a:solidFill>
                <a:latin typeface="+mn-lt"/>
                <a:ea typeface="+mn-ea"/>
                <a:cs typeface="+mn-cs"/>
                <a:sym typeface="+mn-ea"/>
              </a:rPr>
              <a:t>(2)</a:t>
            </a:r>
            <a:endParaRPr lang="en-US" altLang="zh-CN" cap="none" spc="0" dirty="0">
              <a:solidFill>
                <a:schemeClr val="tx1"/>
              </a:solidFill>
              <a:latin typeface="+mn-lt"/>
              <a:ea typeface="+mn-ea"/>
              <a:cs typeface="+mn-cs"/>
              <a:sym typeface="+mn-ea"/>
            </a:endParaRPr>
          </a:p>
        </p:txBody>
      </p:sp>
      <p:sp>
        <p:nvSpPr>
          <p:cNvPr id="3" name="内容占位符 2"/>
          <p:cNvSpPr>
            <a:spLocks noGrp="1"/>
          </p:cNvSpPr>
          <p:nvPr>
            <p:ph idx="1"/>
          </p:nvPr>
        </p:nvSpPr>
        <p:spPr/>
        <p:txBody>
          <a:bodyPr>
            <a:normAutofit/>
          </a:bodyPr>
          <a:lstStyle/>
          <a:p>
            <a:pPr algn="l">
              <a:buSzTx/>
              <a:buNone/>
            </a:pPr>
            <a:r>
              <a:rPr lang="zh-CN" dirty="0">
                <a:solidFill>
                  <a:srgbClr val="FF0000"/>
                </a:solidFill>
                <a:sym typeface="+mn-ea"/>
              </a:rPr>
              <a:t>全概率公式</a:t>
            </a:r>
            <a:r>
              <a:rPr lang="zh-CN" dirty="0">
                <a:sym typeface="+mn-ea"/>
              </a:rPr>
              <a:t>：若事件</a:t>
            </a:r>
            <a:r>
              <a:rPr lang="en-US" altLang="zh-CN" dirty="0">
                <a:sym typeface="+mn-ea"/>
              </a:rPr>
              <a:t>A</a:t>
            </a:r>
            <a:r>
              <a:rPr lang="en-US" altLang="zh-CN" baseline="-25000" dirty="0">
                <a:sym typeface="+mn-ea"/>
              </a:rPr>
              <a:t>1</a:t>
            </a:r>
            <a:r>
              <a:rPr lang="zh-CN" dirty="0">
                <a:sym typeface="+mn-ea"/>
              </a:rPr>
              <a:t>,</a:t>
            </a:r>
            <a:r>
              <a:rPr lang="en-US" altLang="zh-CN" dirty="0">
                <a:sym typeface="+mn-ea"/>
              </a:rPr>
              <a:t>A</a:t>
            </a:r>
            <a:r>
              <a:rPr lang="en-US" altLang="zh-CN" baseline="-25000" dirty="0">
                <a:sym typeface="+mn-ea"/>
              </a:rPr>
              <a:t>2</a:t>
            </a:r>
            <a:r>
              <a:rPr lang="zh-CN" dirty="0">
                <a:sym typeface="+mn-ea"/>
              </a:rPr>
              <a:t>,</a:t>
            </a:r>
            <a:r>
              <a:rPr lang="en-US" altLang="zh-CN" dirty="0">
                <a:sym typeface="+mn-ea"/>
              </a:rPr>
              <a:t>A</a:t>
            </a:r>
            <a:r>
              <a:rPr lang="en-US" altLang="zh-CN" baseline="-25000" dirty="0">
                <a:sym typeface="+mn-ea"/>
              </a:rPr>
              <a:t>3</a:t>
            </a:r>
            <a:r>
              <a:rPr lang="en-US" altLang="zh-CN" dirty="0">
                <a:sym typeface="+mn-ea"/>
              </a:rPr>
              <a:t>,</a:t>
            </a:r>
            <a:r>
              <a:rPr lang="zh-CN" dirty="0">
                <a:sym typeface="+mn-ea"/>
              </a:rPr>
              <a:t>…,</a:t>
            </a:r>
            <a:r>
              <a:rPr lang="en-US" altLang="zh-CN" dirty="0">
                <a:sym typeface="+mn-ea"/>
              </a:rPr>
              <a:t>A</a:t>
            </a:r>
            <a:r>
              <a:rPr lang="en-US" altLang="zh-CN" baseline="-25000" dirty="0">
                <a:sym typeface="+mn-ea"/>
              </a:rPr>
              <a:t>n</a:t>
            </a:r>
            <a:r>
              <a:rPr lang="zh-CN" dirty="0">
                <a:sym typeface="+mn-ea"/>
              </a:rPr>
              <a:t>构成一组</a:t>
            </a:r>
            <a:r>
              <a:rPr lang="zh-CN" dirty="0">
                <a:solidFill>
                  <a:srgbClr val="FF0000"/>
                </a:solidFill>
                <a:sym typeface="+mn-ea"/>
              </a:rPr>
              <a:t>完备的事件</a:t>
            </a:r>
            <a:r>
              <a:rPr lang="en-US" altLang="zh-CN" dirty="0">
                <a:solidFill>
                  <a:schemeClr val="tx1"/>
                </a:solidFill>
                <a:sym typeface="+mn-ea"/>
              </a:rPr>
              <a:t>(</a:t>
            </a:r>
            <a:r>
              <a:rPr lang="zh-CN" altLang="en-US" dirty="0">
                <a:solidFill>
                  <a:schemeClr val="tx1"/>
                </a:solidFill>
                <a:sym typeface="+mn-ea"/>
              </a:rPr>
              <a:t>①两两对立②合起来构成样本空间</a:t>
            </a:r>
            <a:r>
              <a:rPr lang="en-US" altLang="zh-CN" dirty="0">
                <a:solidFill>
                  <a:schemeClr val="tx1"/>
                </a:solidFill>
                <a:sym typeface="+mn-ea"/>
              </a:rPr>
              <a:t>S)</a:t>
            </a:r>
            <a:r>
              <a:rPr lang="zh-CN" dirty="0">
                <a:sym typeface="+mn-ea"/>
              </a:rPr>
              <a:t>且都有正概率，即</a:t>
            </a:r>
            <a:r>
              <a:rPr lang="zh-CN" dirty="0">
                <a:solidFill>
                  <a:srgbClr val="FF0000"/>
                </a:solidFill>
                <a:sym typeface="+mn-ea"/>
              </a:rPr>
              <a:t>∀</a:t>
            </a:r>
            <a:r>
              <a:rPr lang="en-US" altLang="zh-CN" dirty="0">
                <a:solidFill>
                  <a:srgbClr val="FF0000"/>
                </a:solidFill>
                <a:sym typeface="+mn-ea"/>
              </a:rPr>
              <a:t>i,j</a:t>
            </a:r>
            <a:r>
              <a:rPr lang="zh-CN" altLang="en-US" dirty="0">
                <a:solidFill>
                  <a:srgbClr val="FF0000"/>
                </a:solidFill>
                <a:sym typeface="+mn-ea"/>
              </a:rPr>
              <a:t>，</a:t>
            </a:r>
            <a:r>
              <a:rPr lang="en-US" altLang="zh-CN" dirty="0">
                <a:solidFill>
                  <a:srgbClr val="FF0000"/>
                </a:solidFill>
                <a:sym typeface="+mn-ea"/>
              </a:rPr>
              <a:t>A</a:t>
            </a:r>
            <a:r>
              <a:rPr lang="en-US" altLang="zh-CN" baseline="-25000" dirty="0">
                <a:solidFill>
                  <a:srgbClr val="FF0000"/>
                </a:solidFill>
                <a:sym typeface="+mn-ea"/>
              </a:rPr>
              <a:t>i</a:t>
            </a:r>
            <a:r>
              <a:rPr lang="zh-CN" dirty="0">
                <a:solidFill>
                  <a:srgbClr val="FF0000"/>
                </a:solidFill>
                <a:sym typeface="+mn-ea"/>
              </a:rPr>
              <a:t>∩</a:t>
            </a:r>
            <a:r>
              <a:rPr lang="en-US" altLang="zh-CN" dirty="0">
                <a:solidFill>
                  <a:srgbClr val="FF0000"/>
                </a:solidFill>
                <a:sym typeface="+mn-ea"/>
              </a:rPr>
              <a:t>A</a:t>
            </a:r>
            <a:r>
              <a:rPr lang="en-US" altLang="zh-CN" baseline="-25000" dirty="0">
                <a:solidFill>
                  <a:srgbClr val="FF0000"/>
                </a:solidFill>
                <a:sym typeface="+mn-ea"/>
              </a:rPr>
              <a:t>j</a:t>
            </a:r>
            <a:r>
              <a:rPr lang="zh-CN" dirty="0">
                <a:solidFill>
                  <a:srgbClr val="FF0000"/>
                </a:solidFill>
                <a:sym typeface="+mn-ea"/>
              </a:rPr>
              <a:t>=∅且∑</a:t>
            </a:r>
            <a:r>
              <a:rPr lang="en-US" altLang="zh-CN" dirty="0">
                <a:solidFill>
                  <a:srgbClr val="FF0000"/>
                </a:solidFill>
                <a:sym typeface="+mn-ea"/>
              </a:rPr>
              <a:t>A</a:t>
            </a:r>
            <a:r>
              <a:rPr lang="en-US" altLang="zh-CN" baseline="-25000" dirty="0">
                <a:solidFill>
                  <a:srgbClr val="FF0000"/>
                </a:solidFill>
                <a:sym typeface="+mn-ea"/>
              </a:rPr>
              <a:t>i</a:t>
            </a:r>
            <a:r>
              <a:rPr lang="zh-CN" dirty="0">
                <a:solidFill>
                  <a:srgbClr val="FF0000"/>
                </a:solidFill>
                <a:sym typeface="+mn-ea"/>
              </a:rPr>
              <a:t>=</a:t>
            </a:r>
            <a:r>
              <a:rPr lang="en-US" altLang="zh-CN" dirty="0">
                <a:solidFill>
                  <a:srgbClr val="FF0000"/>
                </a:solidFill>
                <a:sym typeface="+mn-ea"/>
              </a:rPr>
              <a:t>1</a:t>
            </a:r>
            <a:r>
              <a:rPr lang="zh-CN" dirty="0">
                <a:sym typeface="+mn-ea"/>
              </a:rPr>
              <a:t>，则有</a:t>
            </a:r>
            <a:r>
              <a:rPr lang="en-US" altLang="zh-CN" dirty="0">
                <a:sym typeface="+mn-ea"/>
              </a:rPr>
              <a:t>P</a:t>
            </a:r>
            <a:r>
              <a:rPr lang="zh-CN" dirty="0">
                <a:sym typeface="+mn-ea"/>
              </a:rPr>
              <a:t>(</a:t>
            </a:r>
            <a:r>
              <a:rPr lang="en-US" altLang="zh-CN" dirty="0">
                <a:sym typeface="+mn-ea"/>
              </a:rPr>
              <a:t>B</a:t>
            </a:r>
            <a:r>
              <a:rPr lang="zh-CN" dirty="0">
                <a:sym typeface="+mn-ea"/>
              </a:rPr>
              <a:t>)=∑</a:t>
            </a:r>
            <a:r>
              <a:rPr lang="en-US" altLang="zh-CN" dirty="0">
                <a:sym typeface="+mn-ea"/>
              </a:rPr>
              <a:t>P</a:t>
            </a:r>
            <a:r>
              <a:rPr lang="zh-CN" dirty="0">
                <a:sym typeface="+mn-ea"/>
              </a:rPr>
              <a:t>(</a:t>
            </a:r>
            <a:r>
              <a:rPr lang="en-US" altLang="zh-CN" dirty="0">
                <a:sym typeface="+mn-ea"/>
              </a:rPr>
              <a:t>A</a:t>
            </a:r>
            <a:r>
              <a:rPr lang="en-US" altLang="zh-CN" baseline="-25000" dirty="0">
                <a:sym typeface="+mn-ea"/>
              </a:rPr>
              <a:t>i</a:t>
            </a:r>
            <a:r>
              <a:rPr lang="zh-CN" dirty="0">
                <a:sym typeface="+mn-ea"/>
              </a:rPr>
              <a:t>)</a:t>
            </a:r>
            <a:r>
              <a:rPr lang="en-US" altLang="zh-CN" dirty="0">
                <a:sym typeface="+mn-ea"/>
              </a:rPr>
              <a:t>*P</a:t>
            </a:r>
            <a:r>
              <a:rPr lang="zh-CN" dirty="0">
                <a:sym typeface="+mn-ea"/>
              </a:rPr>
              <a:t>(</a:t>
            </a:r>
            <a:r>
              <a:rPr lang="en-US" altLang="zh-CN" dirty="0">
                <a:sym typeface="+mn-ea"/>
              </a:rPr>
              <a:t>B|A</a:t>
            </a:r>
            <a:r>
              <a:rPr lang="en-US" altLang="zh-CN" baseline="-25000" dirty="0">
                <a:sym typeface="+mn-ea"/>
              </a:rPr>
              <a:t>i</a:t>
            </a:r>
            <a:r>
              <a:rPr lang="zh-CN" dirty="0">
                <a:sym typeface="+mn-ea"/>
              </a:rPr>
              <a:t>)。</a:t>
            </a:r>
            <a:endParaRPr lang="zh-CN" dirty="0">
              <a:sym typeface="+mn-ea"/>
            </a:endParaRPr>
          </a:p>
          <a:p>
            <a:pPr algn="l">
              <a:buSzTx/>
              <a:buNone/>
            </a:pPr>
            <a:endParaRPr lang="zh-CN" dirty="0">
              <a:sym typeface="+mn-ea"/>
            </a:endParaRPr>
          </a:p>
          <a:p>
            <a:pPr algn="l">
              <a:buSzTx/>
              <a:buNone/>
            </a:pPr>
            <a:r>
              <a:rPr lang="zh-CN" dirty="0">
                <a:solidFill>
                  <a:srgbClr val="FF0000"/>
                </a:solidFill>
                <a:sym typeface="+mn-ea"/>
              </a:rPr>
              <a:t>贝叶斯公式</a:t>
            </a:r>
            <a:r>
              <a:rPr lang="zh-CN" dirty="0">
                <a:sym typeface="+mn-ea"/>
              </a:rPr>
              <a:t>：</a:t>
            </a:r>
            <a:r>
              <a:rPr lang="en-US" altLang="zh-CN" dirty="0">
                <a:sym typeface="+mn-ea"/>
              </a:rPr>
              <a:t>P(B</a:t>
            </a:r>
            <a:r>
              <a:rPr lang="en-US" altLang="zh-CN" baseline="-25000" dirty="0">
                <a:sym typeface="+mn-ea"/>
              </a:rPr>
              <a:t>i</a:t>
            </a:r>
            <a:r>
              <a:rPr lang="en-US" altLang="zh-CN" dirty="0">
                <a:sym typeface="+mn-ea"/>
              </a:rPr>
              <a:t>|A)=[P(B</a:t>
            </a:r>
            <a:r>
              <a:rPr lang="en-US" altLang="zh-CN" baseline="-25000" dirty="0">
                <a:sym typeface="+mn-ea"/>
              </a:rPr>
              <a:t>i</a:t>
            </a:r>
            <a:r>
              <a:rPr lang="en-US" altLang="zh-CN" dirty="0">
                <a:sym typeface="+mn-ea"/>
              </a:rPr>
              <a:t>)*P(A|B</a:t>
            </a:r>
            <a:r>
              <a:rPr lang="en-US" altLang="zh-CN" baseline="-25000" dirty="0">
                <a:sym typeface="+mn-ea"/>
              </a:rPr>
              <a:t>i</a:t>
            </a:r>
            <a:r>
              <a:rPr lang="en-US" altLang="zh-CN" dirty="0">
                <a:sym typeface="+mn-ea"/>
              </a:rPr>
              <a:t>)]/∑[P(B</a:t>
            </a:r>
            <a:r>
              <a:rPr lang="en-US" altLang="zh-CN" baseline="-25000" dirty="0">
                <a:sym typeface="+mn-ea"/>
              </a:rPr>
              <a:t>j</a:t>
            </a:r>
            <a:r>
              <a:rPr lang="en-US" altLang="zh-CN" dirty="0">
                <a:sym typeface="+mn-ea"/>
              </a:rPr>
              <a:t>)*P(A|B</a:t>
            </a:r>
            <a:r>
              <a:rPr lang="en-US" altLang="zh-CN" baseline="-25000" dirty="0">
                <a:sym typeface="+mn-ea"/>
              </a:rPr>
              <a:t>j</a:t>
            </a:r>
            <a:r>
              <a:rPr lang="en-US" altLang="zh-CN" dirty="0">
                <a:sym typeface="+mn-ea"/>
              </a:rPr>
              <a:t>)]</a:t>
            </a:r>
            <a:r>
              <a:rPr lang="zh-CN" altLang="en-US" dirty="0">
                <a:sym typeface="+mn-ea"/>
              </a:rPr>
              <a:t>，其中</a:t>
            </a:r>
            <a:r>
              <a:rPr lang="zh-CN" dirty="0">
                <a:sym typeface="+mn-ea"/>
              </a:rPr>
              <a:t>事件</a:t>
            </a:r>
            <a:r>
              <a:rPr lang="en-US" altLang="zh-CN" dirty="0">
                <a:sym typeface="+mn-ea"/>
              </a:rPr>
              <a:t>B</a:t>
            </a:r>
            <a:r>
              <a:rPr lang="en-US" altLang="zh-CN" baseline="-25000" dirty="0">
                <a:sym typeface="+mn-ea"/>
              </a:rPr>
              <a:t>1</a:t>
            </a:r>
            <a:r>
              <a:rPr lang="zh-CN" dirty="0">
                <a:sym typeface="+mn-ea"/>
              </a:rPr>
              <a:t>,</a:t>
            </a:r>
            <a:r>
              <a:rPr lang="en-US" altLang="zh-CN" dirty="0">
                <a:sym typeface="+mn-ea"/>
              </a:rPr>
              <a:t>B</a:t>
            </a:r>
            <a:r>
              <a:rPr lang="en-US" altLang="zh-CN" baseline="-25000" dirty="0">
                <a:sym typeface="+mn-ea"/>
              </a:rPr>
              <a:t>2</a:t>
            </a:r>
            <a:r>
              <a:rPr lang="zh-CN" dirty="0">
                <a:sym typeface="+mn-ea"/>
              </a:rPr>
              <a:t>,</a:t>
            </a:r>
            <a:r>
              <a:rPr lang="en-US" altLang="zh-CN" dirty="0">
                <a:sym typeface="+mn-ea"/>
              </a:rPr>
              <a:t>B</a:t>
            </a:r>
            <a:r>
              <a:rPr lang="en-US" altLang="zh-CN" baseline="-25000" dirty="0">
                <a:sym typeface="+mn-ea"/>
              </a:rPr>
              <a:t>3</a:t>
            </a:r>
            <a:r>
              <a:rPr lang="en-US" altLang="zh-CN" dirty="0">
                <a:sym typeface="+mn-ea"/>
              </a:rPr>
              <a:t>,</a:t>
            </a:r>
            <a:r>
              <a:rPr lang="zh-CN" dirty="0">
                <a:sym typeface="+mn-ea"/>
              </a:rPr>
              <a:t>…,</a:t>
            </a:r>
            <a:r>
              <a:rPr lang="en-US" altLang="zh-CN" dirty="0">
                <a:sym typeface="+mn-ea"/>
              </a:rPr>
              <a:t>B</a:t>
            </a:r>
            <a:r>
              <a:rPr lang="en-US" altLang="zh-CN" baseline="-25000" dirty="0">
                <a:sym typeface="+mn-ea"/>
              </a:rPr>
              <a:t>n</a:t>
            </a:r>
            <a:r>
              <a:rPr lang="zh-CN" dirty="0">
                <a:sym typeface="+mn-ea"/>
              </a:rPr>
              <a:t>构成一组</a:t>
            </a:r>
            <a:r>
              <a:rPr lang="zh-CN" dirty="0">
                <a:solidFill>
                  <a:schemeClr val="tx1"/>
                </a:solidFill>
                <a:sym typeface="+mn-ea"/>
              </a:rPr>
              <a:t>完备的事件</a:t>
            </a:r>
            <a:r>
              <a:rPr lang="zh-CN" dirty="0">
                <a:sym typeface="+mn-ea"/>
              </a:rPr>
              <a:t>且都有正概率。</a:t>
            </a:r>
            <a:endParaRPr lang="zh-CN" dirty="0">
              <a:sym typeface="+mn-ea"/>
            </a:endParaRPr>
          </a:p>
          <a:p>
            <a:pPr algn="l">
              <a:buSzTx/>
              <a:buNone/>
            </a:pPr>
            <a:r>
              <a:rPr lang="zh-CN" dirty="0">
                <a:sym typeface="+mn-ea"/>
              </a:rPr>
              <a:t>证明：根据全概率公式，</a:t>
            </a:r>
            <a:r>
              <a:rPr lang="en-US" altLang="zh-CN" dirty="0">
                <a:sym typeface="+mn-ea"/>
              </a:rPr>
              <a:t>∑[P(B</a:t>
            </a:r>
            <a:r>
              <a:rPr lang="en-US" altLang="zh-CN" baseline="-25000" dirty="0">
                <a:sym typeface="+mn-ea"/>
              </a:rPr>
              <a:t>j</a:t>
            </a:r>
            <a:r>
              <a:rPr lang="en-US" altLang="zh-CN" dirty="0">
                <a:sym typeface="+mn-ea"/>
              </a:rPr>
              <a:t>)*P(A|B</a:t>
            </a:r>
            <a:r>
              <a:rPr lang="en-US" altLang="zh-CN" baseline="-25000" dirty="0">
                <a:sym typeface="+mn-ea"/>
              </a:rPr>
              <a:t>j</a:t>
            </a:r>
            <a:r>
              <a:rPr lang="en-US" altLang="zh-CN" dirty="0">
                <a:sym typeface="+mn-ea"/>
              </a:rPr>
              <a:t>)]=P(A)</a:t>
            </a:r>
            <a:r>
              <a:rPr lang="zh-CN" altLang="en-US" dirty="0">
                <a:sym typeface="+mn-ea"/>
              </a:rPr>
              <a:t>，所以将右式的分母乘到左边可得</a:t>
            </a:r>
            <a:endParaRPr lang="zh-CN" altLang="en-US" dirty="0">
              <a:sym typeface="+mn-ea"/>
            </a:endParaRPr>
          </a:p>
          <a:p>
            <a:pPr algn="l">
              <a:buSzTx/>
              <a:buNone/>
            </a:pPr>
            <a:r>
              <a:rPr lang="en-US" altLang="zh-CN" dirty="0">
                <a:sym typeface="+mn-ea"/>
              </a:rPr>
              <a:t>P(B</a:t>
            </a:r>
            <a:r>
              <a:rPr lang="en-US" altLang="zh-CN" baseline="-25000" dirty="0">
                <a:sym typeface="+mn-ea"/>
              </a:rPr>
              <a:t>i</a:t>
            </a:r>
            <a:r>
              <a:rPr lang="en-US" altLang="zh-CN" dirty="0">
                <a:sym typeface="+mn-ea"/>
              </a:rPr>
              <a:t>|A)*P(A)=P(B</a:t>
            </a:r>
            <a:r>
              <a:rPr lang="en-US" altLang="zh-CN" baseline="-25000" dirty="0">
                <a:sym typeface="+mn-ea"/>
              </a:rPr>
              <a:t>i</a:t>
            </a:r>
            <a:r>
              <a:rPr lang="en-US" altLang="zh-CN" dirty="0">
                <a:sym typeface="+mn-ea"/>
              </a:rPr>
              <a:t>)*P(A|B</a:t>
            </a:r>
            <a:r>
              <a:rPr lang="en-US" altLang="zh-CN" baseline="-25000" dirty="0">
                <a:sym typeface="+mn-ea"/>
              </a:rPr>
              <a:t>i</a:t>
            </a:r>
            <a:r>
              <a:rPr lang="en-US" altLang="zh-CN" dirty="0">
                <a:sym typeface="+mn-ea"/>
              </a:rPr>
              <a:t>)</a:t>
            </a:r>
            <a:r>
              <a:rPr lang="zh-CN" altLang="en-US" dirty="0">
                <a:sym typeface="+mn-ea"/>
              </a:rPr>
              <a:t>，等式两边都等价于</a:t>
            </a:r>
            <a:r>
              <a:rPr lang="en-US" altLang="zh-CN" dirty="0">
                <a:sym typeface="+mn-ea"/>
              </a:rPr>
              <a:t>P(A*B</a:t>
            </a:r>
            <a:r>
              <a:rPr lang="en-US" altLang="zh-CN" baseline="-25000" dirty="0">
                <a:sym typeface="+mn-ea"/>
              </a:rPr>
              <a:t>i</a:t>
            </a:r>
            <a:r>
              <a:rPr lang="en-US" altLang="zh-CN" dirty="0">
                <a:sym typeface="+mn-ea"/>
              </a:rPr>
              <a:t>)</a:t>
            </a:r>
            <a:r>
              <a:rPr lang="zh-CN" altLang="en-US" dirty="0">
                <a:sym typeface="+mn-ea"/>
              </a:rPr>
              <a:t>，得证。</a:t>
            </a:r>
            <a:endParaRPr lang="zh-CN" dirty="0">
              <a:sym typeface="+mn-ea"/>
            </a:endParaRPr>
          </a:p>
          <a:p>
            <a:pPr algn="l">
              <a:buSzTx/>
              <a:buNone/>
            </a:pPr>
            <a:endParaRPr lang="zh-CN" dirty="0">
              <a:sym typeface="+mn-ea"/>
            </a:endParaRPr>
          </a:p>
          <a:p>
            <a:pPr algn="l">
              <a:buSzTx/>
              <a:buNone/>
            </a:pPr>
            <a:endParaRPr lang="zh-CN"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1</a:t>
            </a:r>
            <a:r>
              <a:rPr lang="zh-CN" altLang="en-US" sz="3600" dirty="0"/>
              <a:t>：</a:t>
            </a:r>
            <a:r>
              <a:rPr lang="en-US" altLang="zh-CN" sz="3600" dirty="0"/>
              <a:t>cf</a:t>
            </a:r>
            <a:r>
              <a:rPr lang="en-US" altLang="zh-CN" sz="3600" dirty="0">
                <a:sym typeface="+mn-ea"/>
              </a:rPr>
              <a:t>_1461C_Random Events</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zh-CN" altLang="en-US" dirty="0"/>
              <a:t>给定长度为</a:t>
            </a:r>
            <a:r>
              <a:rPr lang="en-US" altLang="zh-CN" dirty="0"/>
              <a:t>n</a:t>
            </a:r>
            <a:r>
              <a:rPr lang="zh-CN" altLang="en-US" dirty="0"/>
              <a:t>的排列</a:t>
            </a:r>
            <a:r>
              <a:rPr lang="en-US" altLang="zh-CN" dirty="0"/>
              <a:t>a</a:t>
            </a:r>
            <a:r>
              <a:rPr lang="en-US" altLang="zh-CN" baseline="-25000" dirty="0"/>
              <a:t>i</a:t>
            </a:r>
            <a:r>
              <a:rPr lang="zh-CN" altLang="en-US" dirty="0"/>
              <a:t>，和</a:t>
            </a:r>
            <a:r>
              <a:rPr lang="en-US" altLang="zh-CN" dirty="0"/>
              <a:t>m</a:t>
            </a:r>
            <a:r>
              <a:rPr lang="zh-CN" altLang="en-US" dirty="0"/>
              <a:t>个操作，第</a:t>
            </a:r>
            <a:r>
              <a:rPr lang="en-US" altLang="zh-CN" dirty="0"/>
              <a:t>i</a:t>
            </a:r>
            <a:r>
              <a:rPr lang="zh-CN" altLang="en-US" dirty="0"/>
              <a:t>个操作有</a:t>
            </a:r>
            <a:r>
              <a:rPr lang="en-US" altLang="zh-CN" dirty="0"/>
              <a:t>p</a:t>
            </a:r>
            <a:r>
              <a:rPr lang="en-US" altLang="zh-CN" baseline="-25000" dirty="0"/>
              <a:t>i</a:t>
            </a:r>
            <a:r>
              <a:rPr lang="zh-CN" altLang="en-US" dirty="0"/>
              <a:t>的概率将</a:t>
            </a:r>
            <a:r>
              <a:rPr lang="en-US" altLang="zh-CN" dirty="0"/>
              <a:t>[1,r</a:t>
            </a:r>
            <a:r>
              <a:rPr lang="en-US" altLang="zh-CN" baseline="-25000" dirty="0"/>
              <a:t>i</a:t>
            </a:r>
            <a:r>
              <a:rPr lang="en-US" altLang="zh-CN" dirty="0"/>
              <a:t>]</a:t>
            </a:r>
            <a:r>
              <a:rPr lang="zh-CN" altLang="en-US" dirty="0"/>
              <a:t>进行排序，求最终排列是有序的概率。</a:t>
            </a:r>
            <a:endParaRPr lang="zh-CN" altLang="en-US" dirty="0"/>
          </a:p>
          <a:p>
            <a:pPr>
              <a:buNone/>
            </a:pPr>
            <a:r>
              <a:rPr lang="zh-CN" altLang="en-US" dirty="0"/>
              <a:t>数据范围：</a:t>
            </a:r>
            <a:endParaRPr lang="zh-CN" altLang="en-US" dirty="0"/>
          </a:p>
          <a:p>
            <a:pPr>
              <a:buNone/>
            </a:pPr>
            <a:r>
              <a:rPr lang="en-US" altLang="zh-CN" dirty="0"/>
              <a:t>	T</a:t>
            </a:r>
            <a:r>
              <a:rPr lang="zh-CN" altLang="en-US" dirty="0"/>
              <a:t>组数据。</a:t>
            </a:r>
            <a:r>
              <a:rPr lang="en-US" altLang="zh-CN" dirty="0"/>
              <a:t>T&lt;=100</a:t>
            </a:r>
            <a:r>
              <a:rPr lang="zh-CN" altLang="en-US" dirty="0"/>
              <a:t>。</a:t>
            </a:r>
            <a:r>
              <a:rPr lang="en-US" altLang="zh-CN" dirty="0"/>
              <a:t>1&lt;=n,m&lt;=1e5</a:t>
            </a:r>
            <a:r>
              <a:rPr lang="zh-CN" altLang="en-US" dirty="0"/>
              <a:t>。</a:t>
            </a:r>
            <a:r>
              <a:rPr lang="en-US" altLang="zh-CN" dirty="0"/>
              <a:t>1&lt;=r</a:t>
            </a:r>
            <a:r>
              <a:rPr lang="en-US" altLang="zh-CN" baseline="-25000" dirty="0"/>
              <a:t>i</a:t>
            </a:r>
            <a:r>
              <a:rPr lang="en-US" altLang="zh-CN" dirty="0"/>
              <a:t>&lt;=n</a:t>
            </a:r>
            <a:r>
              <a:rPr lang="zh-CN" altLang="en-US" dirty="0"/>
              <a:t>。</a:t>
            </a:r>
            <a:r>
              <a:rPr lang="en-US" altLang="zh-CN" dirty="0"/>
              <a:t>0&lt;=p</a:t>
            </a:r>
            <a:r>
              <a:rPr lang="en-US" altLang="zh-CN" baseline="-25000" dirty="0"/>
              <a:t>i</a:t>
            </a:r>
            <a:r>
              <a:rPr lang="en-US" altLang="zh-CN" dirty="0"/>
              <a:t>&lt;=1</a:t>
            </a:r>
            <a:r>
              <a:rPr lang="zh-CN" altLang="en-US" dirty="0"/>
              <a:t>。</a:t>
            </a:r>
            <a:endParaRPr lang="zh-CN" altLang="en-US" dirty="0"/>
          </a:p>
          <a:p>
            <a:pPr>
              <a:buNone/>
            </a:pPr>
            <a:r>
              <a:rPr lang="zh-CN" altLang="en-US" dirty="0"/>
              <a:t>样例：</a:t>
            </a:r>
            <a:endParaRPr lang="zh-CN" altLang="en-US" dirty="0"/>
          </a:p>
          <a:p>
            <a:pPr>
              <a:buNone/>
            </a:pPr>
            <a:endParaRPr lang="zh-CN" altLang="en-US" dirty="0"/>
          </a:p>
        </p:txBody>
      </p:sp>
      <p:graphicFrame>
        <p:nvGraphicFramePr>
          <p:cNvPr id="4" name="表格 3"/>
          <p:cNvGraphicFramePr/>
          <p:nvPr>
            <p:custDataLst>
              <p:tags r:id="rId1"/>
            </p:custDataLst>
          </p:nvPr>
        </p:nvGraphicFramePr>
        <p:xfrm>
          <a:off x="1829435" y="3801110"/>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1</a:t>
                      </a:r>
                      <a:endParaRPr lang="en-US" altLang="zh-CN"/>
                    </a:p>
                    <a:p>
                      <a:pPr>
                        <a:buNone/>
                      </a:pPr>
                      <a:r>
                        <a:rPr lang="en-US" altLang="zh-CN"/>
                        <a:t>4 3</a:t>
                      </a:r>
                      <a:endParaRPr lang="en-US" altLang="zh-CN"/>
                    </a:p>
                    <a:p>
                      <a:pPr>
                        <a:buNone/>
                      </a:pPr>
                      <a:r>
                        <a:rPr lang="en-US" altLang="zh-CN"/>
                        <a:t>4 3 2 1</a:t>
                      </a:r>
                      <a:endParaRPr lang="en-US" altLang="zh-CN"/>
                    </a:p>
                    <a:p>
                      <a:pPr>
                        <a:buNone/>
                      </a:pPr>
                      <a:r>
                        <a:rPr lang="en-US" altLang="zh-CN"/>
                        <a:t>1 0.3</a:t>
                      </a:r>
                      <a:endParaRPr lang="en-US" altLang="zh-CN"/>
                    </a:p>
                    <a:p>
                      <a:pPr>
                        <a:buNone/>
                      </a:pPr>
                      <a:r>
                        <a:rPr lang="en-US" altLang="zh-CN"/>
                        <a:t>3 1</a:t>
                      </a:r>
                      <a:endParaRPr lang="en-US" altLang="zh-CN"/>
                    </a:p>
                    <a:p>
                      <a:pPr>
                        <a:buNone/>
                      </a:pPr>
                      <a:r>
                        <a:rPr lang="en-US" altLang="zh-CN"/>
                        <a:t>4 0.6</a:t>
                      </a:r>
                      <a:endParaRPr lang="en-US" altLang="zh-CN"/>
                    </a:p>
                  </a:txBody>
                  <a:tcPr/>
                </a:tc>
                <a:tc>
                  <a:txBody>
                    <a:bodyPr/>
                    <a:p>
                      <a:pPr>
                        <a:buNone/>
                      </a:pPr>
                      <a:r>
                        <a:rPr lang="en-US" altLang="zh-CN"/>
                        <a:t>0.600000</a:t>
                      </a:r>
                      <a:endParaRPr lang="en-US" altLang="zh-CN"/>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1</a:t>
            </a:r>
            <a:r>
              <a:rPr lang="zh-CN" altLang="en-US" dirty="0"/>
              <a:t>：</a:t>
            </a:r>
            <a:r>
              <a:rPr lang="zh-CN" dirty="0"/>
              <a:t>分析</a:t>
            </a:r>
            <a:endParaRPr lang="en-US" altLang="zh-CN" dirty="0"/>
          </a:p>
        </p:txBody>
      </p:sp>
      <p:sp>
        <p:nvSpPr>
          <p:cNvPr id="3" name="内容占位符 2"/>
          <p:cNvSpPr>
            <a:spLocks noGrp="1"/>
          </p:cNvSpPr>
          <p:nvPr>
            <p:ph idx="1"/>
          </p:nvPr>
        </p:nvSpPr>
        <p:spPr/>
        <p:txBody>
          <a:bodyPr>
            <a:normAutofit lnSpcReduction="10000"/>
          </a:bodyPr>
          <a:lstStyle/>
          <a:p>
            <a:pPr>
              <a:buNone/>
            </a:pPr>
            <a:r>
              <a:rPr lang="zh-CN" altLang="en-US" dirty="0">
                <a:sym typeface="+mn-ea"/>
              </a:rPr>
              <a:t>不难发现由于每次排序的都是前缀，所以最后的结果实际上取决于成功进行的</a:t>
            </a:r>
            <a:r>
              <a:rPr lang="en-US" altLang="zh-CN" dirty="0">
                <a:sym typeface="+mn-ea"/>
              </a:rPr>
              <a:t>r</a:t>
            </a:r>
            <a:r>
              <a:rPr lang="en-US" altLang="zh-CN" baseline="-25000" dirty="0">
                <a:sym typeface="+mn-ea"/>
              </a:rPr>
              <a:t>i</a:t>
            </a:r>
            <a:r>
              <a:rPr lang="zh-CN" altLang="en-US" dirty="0">
                <a:sym typeface="+mn-ea"/>
              </a:rPr>
              <a:t>最大的那次操作。</a:t>
            </a:r>
            <a:endParaRPr lang="zh-CN" altLang="en-US" dirty="0">
              <a:sym typeface="+mn-ea"/>
            </a:endParaRPr>
          </a:p>
          <a:p>
            <a:pPr>
              <a:buNone/>
            </a:pPr>
            <a:endParaRPr lang="zh-CN" altLang="en-US" dirty="0">
              <a:sym typeface="+mn-ea"/>
            </a:endParaRPr>
          </a:p>
          <a:p>
            <a:pPr>
              <a:buNone/>
            </a:pPr>
            <a:r>
              <a:rPr lang="zh-CN" altLang="en-US" dirty="0">
                <a:sym typeface="+mn-ea"/>
              </a:rPr>
              <a:t>我们可以预处理出哪些操作如果成功进行能达到使排列有序的效果，那么答案就是这些事件的并。</a:t>
            </a:r>
            <a:endParaRPr lang="zh-CN" altLang="en-US" dirty="0">
              <a:sym typeface="+mn-ea"/>
            </a:endParaRPr>
          </a:p>
          <a:p>
            <a:pPr>
              <a:buNone/>
            </a:pPr>
            <a:endParaRPr lang="zh-CN" altLang="en-US" dirty="0">
              <a:sym typeface="+mn-ea"/>
            </a:endParaRPr>
          </a:p>
          <a:p>
            <a:pPr>
              <a:buNone/>
            </a:pPr>
            <a:r>
              <a:rPr lang="zh-CN" altLang="en-US" dirty="0">
                <a:sym typeface="+mn-ea"/>
              </a:rPr>
              <a:t>因为这些事件是可能同时发生的，所以原本要用容斥去求发生任意一件的概率，但是我们可以通过求对立事件即这些事件都不发生的概率来求答案。</a:t>
            </a:r>
            <a:endParaRPr lang="zh-CN" altLang="en-US" dirty="0">
              <a:sym typeface="+mn-ea"/>
            </a:endParaRPr>
          </a:p>
          <a:p>
            <a:pPr>
              <a:buNone/>
            </a:pPr>
            <a:endParaRPr lang="en-US" altLang="zh-CN" dirty="0">
              <a:sym typeface="+mn-ea"/>
            </a:endParaRPr>
          </a:p>
          <a:p>
            <a:pPr>
              <a:buNone/>
            </a:pPr>
            <a:r>
              <a:rPr lang="zh-CN" altLang="en-US" dirty="0">
                <a:sym typeface="+mn-ea"/>
              </a:rPr>
              <a:t>我们也可以将前</a:t>
            </a:r>
            <a:r>
              <a:rPr lang="en-US" altLang="zh-CN" dirty="0">
                <a:sym typeface="+mn-ea"/>
              </a:rPr>
              <a:t>i</a:t>
            </a:r>
            <a:r>
              <a:rPr lang="zh-CN" altLang="en-US" dirty="0">
                <a:sym typeface="+mn-ea"/>
              </a:rPr>
              <a:t>个事件任意发生一个看成一个大的事件，与第</a:t>
            </a:r>
            <a:r>
              <a:rPr lang="en-US" altLang="zh-CN" dirty="0">
                <a:sym typeface="+mn-ea"/>
              </a:rPr>
              <a:t>i+1</a:t>
            </a:r>
            <a:r>
              <a:rPr lang="zh-CN" altLang="en-US" dirty="0">
                <a:sym typeface="+mn-ea"/>
              </a:rPr>
              <a:t>个事件取并，这样也可以计算出答案。</a:t>
            </a:r>
            <a:endParaRPr lang="zh-CN" altLang="en-US"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sz="3600" dirty="0"/>
              <a:t>例题</a:t>
            </a:r>
            <a:r>
              <a:rPr lang="en-US" altLang="zh-CN" sz="3600" dirty="0"/>
              <a:t>2</a:t>
            </a:r>
            <a:r>
              <a:rPr lang="zh-CN" altLang="en-US" sz="3600" dirty="0"/>
              <a:t>：</a:t>
            </a:r>
            <a:r>
              <a:rPr lang="en-US" altLang="zh-CN" sz="3600" dirty="0"/>
              <a:t>cf</a:t>
            </a:r>
            <a:r>
              <a:rPr lang="en-US" altLang="zh-CN" sz="3600" dirty="0">
                <a:sym typeface="+mn-ea"/>
              </a:rPr>
              <a:t>_54C_First Digit Law</a:t>
            </a:r>
            <a:endParaRPr lang="en-US" altLang="zh-CN"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lang="zh-CN" altLang="en-US" dirty="0"/>
              <a:t>给定</a:t>
            </a:r>
            <a:r>
              <a:rPr lang="en-US" dirty="0"/>
              <a:t>N</a:t>
            </a:r>
            <a:r>
              <a:rPr lang="zh-CN" altLang="en-US" dirty="0"/>
              <a:t>个区间</a:t>
            </a:r>
            <a:r>
              <a:rPr lang="en-US" altLang="zh-CN" dirty="0"/>
              <a:t>[L</a:t>
            </a:r>
            <a:r>
              <a:rPr lang="en-US" altLang="zh-CN" baseline="-25000" dirty="0"/>
              <a:t>i</a:t>
            </a:r>
            <a:r>
              <a:rPr lang="en-US" altLang="zh-CN" dirty="0"/>
              <a:t>,r</a:t>
            </a:r>
            <a:r>
              <a:rPr lang="en-US" altLang="zh-CN" baseline="-25000" dirty="0"/>
              <a:t>i</a:t>
            </a:r>
            <a:r>
              <a:rPr lang="en-US" altLang="zh-CN" dirty="0"/>
              <a:t>]</a:t>
            </a:r>
            <a:r>
              <a:rPr lang="zh-CN" altLang="en-US" dirty="0"/>
              <a:t>，对于第</a:t>
            </a:r>
            <a:r>
              <a:rPr lang="en-US" altLang="zh-CN" dirty="0"/>
              <a:t>i</a:t>
            </a:r>
            <a:r>
              <a:rPr lang="zh-CN" altLang="en-US" dirty="0"/>
              <a:t>个区间等概率从区间中取出一个整数，求取出的数中至少有</a:t>
            </a:r>
            <a:r>
              <a:rPr lang="en-US" altLang="zh-CN" dirty="0"/>
              <a:t>K%</a:t>
            </a:r>
            <a:r>
              <a:rPr lang="zh-CN" altLang="en-US" dirty="0"/>
              <a:t>是由</a:t>
            </a:r>
            <a:r>
              <a:rPr lang="en-US" altLang="zh-CN" dirty="0"/>
              <a:t>1</a:t>
            </a:r>
            <a:r>
              <a:rPr lang="zh-CN" altLang="en-US" dirty="0"/>
              <a:t>开头的概率。</a:t>
            </a:r>
            <a:endParaRPr lang="zh-CN" altLang="en-US" dirty="0"/>
          </a:p>
          <a:p>
            <a:pPr>
              <a:buNone/>
            </a:pPr>
            <a:r>
              <a:rPr lang="zh-CN" altLang="en-US" dirty="0"/>
              <a:t>数据范围：</a:t>
            </a:r>
            <a:endParaRPr lang="zh-CN" altLang="en-US" dirty="0"/>
          </a:p>
          <a:p>
            <a:pPr>
              <a:buNone/>
            </a:pPr>
            <a:r>
              <a:rPr lang="en-US" altLang="zh-CN" dirty="0"/>
              <a:t>	1&lt;=N&lt;=1000</a:t>
            </a:r>
            <a:r>
              <a:rPr lang="zh-CN" altLang="en-US" dirty="0"/>
              <a:t>。</a:t>
            </a:r>
            <a:r>
              <a:rPr lang="en-US" altLang="zh-CN" dirty="0"/>
              <a:t>1&lt;=L</a:t>
            </a:r>
            <a:r>
              <a:rPr lang="en-US" altLang="zh-CN" baseline="-25000" dirty="0"/>
              <a:t>i</a:t>
            </a:r>
            <a:r>
              <a:rPr lang="en-US" altLang="zh-CN" dirty="0"/>
              <a:t>&lt;=R</a:t>
            </a:r>
            <a:r>
              <a:rPr lang="en-US" altLang="zh-CN" baseline="-25000" dirty="0"/>
              <a:t>i</a:t>
            </a:r>
            <a:r>
              <a:rPr lang="en-US" altLang="zh-CN" dirty="0"/>
              <a:t>&lt;=1e18</a:t>
            </a:r>
            <a:r>
              <a:rPr lang="zh-CN" altLang="en-US" dirty="0"/>
              <a:t>。</a:t>
            </a:r>
            <a:r>
              <a:rPr lang="en-US" altLang="zh-CN" dirty="0"/>
              <a:t>0&lt;=K&lt;=100</a:t>
            </a:r>
            <a:r>
              <a:rPr lang="zh-CN" altLang="en-US" dirty="0"/>
              <a:t>。</a:t>
            </a:r>
            <a:endParaRPr lang="zh-CN" altLang="en-US" dirty="0"/>
          </a:p>
          <a:p>
            <a:pPr>
              <a:buNone/>
            </a:pPr>
            <a:r>
              <a:rPr lang="zh-CN" altLang="en-US" dirty="0"/>
              <a:t>样例：</a:t>
            </a:r>
            <a:endParaRPr lang="zh-CN" altLang="en-US" dirty="0"/>
          </a:p>
          <a:p>
            <a:pPr>
              <a:buNone/>
            </a:pPr>
            <a:endParaRPr lang="zh-CN" altLang="en-US" dirty="0"/>
          </a:p>
        </p:txBody>
      </p:sp>
      <p:graphicFrame>
        <p:nvGraphicFramePr>
          <p:cNvPr id="4" name="表格 3"/>
          <p:cNvGraphicFramePr/>
          <p:nvPr>
            <p:custDataLst>
              <p:tags r:id="rId1"/>
            </p:custDataLst>
          </p:nvPr>
        </p:nvGraphicFramePr>
        <p:xfrm>
          <a:off x="1829435" y="3801110"/>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输入</a:t>
                      </a:r>
                      <a:endParaRPr lang="zh-CN" altLang="en-US"/>
                    </a:p>
                  </a:txBody>
                  <a:tcPr/>
                </a:tc>
                <a:tc>
                  <a:txBody>
                    <a:bodyPr/>
                    <a:p>
                      <a:pPr>
                        <a:buNone/>
                      </a:pPr>
                      <a:r>
                        <a:rPr lang="zh-CN" altLang="en-US"/>
                        <a:t>输出</a:t>
                      </a:r>
                      <a:endParaRPr lang="zh-CN" altLang="en-US"/>
                    </a:p>
                  </a:txBody>
                  <a:tcPr/>
                </a:tc>
              </a:tr>
              <a:tr h="381000">
                <a:tc>
                  <a:txBody>
                    <a:bodyPr/>
                    <a:p>
                      <a:pPr>
                        <a:buNone/>
                      </a:pPr>
                      <a:r>
                        <a:rPr lang="en-US" altLang="zh-CN"/>
                        <a:t>2</a:t>
                      </a:r>
                      <a:endParaRPr lang="en-US" altLang="zh-CN"/>
                    </a:p>
                    <a:p>
                      <a:pPr>
                        <a:buNone/>
                      </a:pPr>
                      <a:r>
                        <a:rPr lang="en-US" altLang="zh-CN"/>
                        <a:t>1 2</a:t>
                      </a:r>
                      <a:endParaRPr lang="en-US" altLang="zh-CN"/>
                    </a:p>
                    <a:p>
                      <a:pPr>
                        <a:buNone/>
                      </a:pPr>
                      <a:r>
                        <a:rPr lang="en-US" altLang="zh-CN"/>
                        <a:t>9 11</a:t>
                      </a:r>
                      <a:endParaRPr lang="en-US" altLang="zh-CN"/>
                    </a:p>
                    <a:p>
                      <a:pPr>
                        <a:buNone/>
                      </a:pPr>
                      <a:r>
                        <a:rPr lang="en-US" altLang="zh-CN"/>
                        <a:t>50</a:t>
                      </a:r>
                      <a:endParaRPr lang="en-US" altLang="zh-CN"/>
                    </a:p>
                  </a:txBody>
                  <a:tcPr/>
                </a:tc>
                <a:tc>
                  <a:txBody>
                    <a:bodyPr/>
                    <a:p>
                      <a:pPr>
                        <a:buNone/>
                      </a:pPr>
                      <a:r>
                        <a:rPr lang="en-US" altLang="zh-CN"/>
                        <a:t>0.833333333333333</a:t>
                      </a:r>
                      <a:endParaRPr lang="en-US" altLang="zh-CN"/>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280e8a5a-5c87-4758-af68-2343d80e3d6e}"/>
</p:tagLst>
</file>

<file path=ppt/tags/tag10.xml><?xml version="1.0" encoding="utf-8"?>
<p:tagLst xmlns:p="http://schemas.openxmlformats.org/presentationml/2006/main">
  <p:tag name="KSO_WM_UNIT_TABLE_BEAUTIFY" val="smartTable{280e8a5a-5c87-4758-af68-2343d80e3d6e}"/>
</p:tagLst>
</file>

<file path=ppt/tags/tag11.xml><?xml version="1.0" encoding="utf-8"?>
<p:tagLst xmlns:p="http://schemas.openxmlformats.org/presentationml/2006/main">
  <p:tag name="KSO_WM_UNIT_TABLE_BEAUTIFY" val="smartTable{280e8a5a-5c87-4758-af68-2343d80e3d6e}"/>
</p:tagLst>
</file>

<file path=ppt/tags/tag12.xml><?xml version="1.0" encoding="utf-8"?>
<p:tagLst xmlns:p="http://schemas.openxmlformats.org/presentationml/2006/main">
  <p:tag name="KSO_WPP_MARK_KEY" val="ecacf4c8-e630-41e4-845f-f4cef9c9b19c"/>
  <p:tag name="COMMONDATA" val="eyJoZGlkIjoiMGQyNmMzNzQ2ODMxNjQwYzVmMGU0MjhhNWM2NTI0NTAifQ=="/>
</p:tagLst>
</file>

<file path=ppt/tags/tag2.xml><?xml version="1.0" encoding="utf-8"?>
<p:tagLst xmlns:p="http://schemas.openxmlformats.org/presentationml/2006/main">
  <p:tag name="KSO_WM_UNIT_TABLE_BEAUTIFY" val="smartTable{280e8a5a-5c87-4758-af68-2343d80e3d6e}"/>
</p:tagLst>
</file>

<file path=ppt/tags/tag3.xml><?xml version="1.0" encoding="utf-8"?>
<p:tagLst xmlns:p="http://schemas.openxmlformats.org/presentationml/2006/main">
  <p:tag name="KSO_WM_UNIT_TABLE_BEAUTIFY" val="smartTable{280e8a5a-5c87-4758-af68-2343d80e3d6e}"/>
</p:tagLst>
</file>

<file path=ppt/tags/tag4.xml><?xml version="1.0" encoding="utf-8"?>
<p:tagLst xmlns:p="http://schemas.openxmlformats.org/presentationml/2006/main">
  <p:tag name="KSO_WM_UNIT_TABLE_BEAUTIFY" val="smartTable{280e8a5a-5c87-4758-af68-2343d80e3d6e}"/>
</p:tagLst>
</file>

<file path=ppt/tags/tag5.xml><?xml version="1.0" encoding="utf-8"?>
<p:tagLst xmlns:p="http://schemas.openxmlformats.org/presentationml/2006/main">
  <p:tag name="KSO_WM_UNIT_TABLE_BEAUTIFY" val="smartTable{280e8a5a-5c87-4758-af68-2343d80e3d6e}"/>
</p:tagLst>
</file>

<file path=ppt/tags/tag6.xml><?xml version="1.0" encoding="utf-8"?>
<p:tagLst xmlns:p="http://schemas.openxmlformats.org/presentationml/2006/main">
  <p:tag name="KSO_WM_UNIT_TABLE_BEAUTIFY" val="smartTable{280e8a5a-5c87-4758-af68-2343d80e3d6e}"/>
</p:tagLst>
</file>

<file path=ppt/tags/tag7.xml><?xml version="1.0" encoding="utf-8"?>
<p:tagLst xmlns:p="http://schemas.openxmlformats.org/presentationml/2006/main">
  <p:tag name="KSO_WM_UNIT_TABLE_BEAUTIFY" val="smartTable{280e8a5a-5c87-4758-af68-2343d80e3d6e}"/>
</p:tagLst>
</file>

<file path=ppt/tags/tag8.xml><?xml version="1.0" encoding="utf-8"?>
<p:tagLst xmlns:p="http://schemas.openxmlformats.org/presentationml/2006/main">
  <p:tag name="KSO_WM_UNIT_TABLE_BEAUTIFY" val="smartTable{280e8a5a-5c87-4758-af68-2343d80e3d6e}"/>
</p:tagLst>
</file>

<file path=ppt/tags/tag9.xml><?xml version="1.0" encoding="utf-8"?>
<p:tagLst xmlns:p="http://schemas.openxmlformats.org/presentationml/2006/main">
  <p:tag name="KSO_WM_UNIT_TABLE_BEAUTIFY" val="smartTable{280e8a5a-5c87-4758-af68-2343d80e3d6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自定义 8">
      <a:majorFont>
        <a:latin typeface="Consolas"/>
        <a:ea typeface="华文仿宋"/>
        <a:cs typeface=""/>
      </a:majorFont>
      <a:minorFont>
        <a:latin typeface="Consolas"/>
        <a:ea typeface="华文仿宋"/>
        <a:cs typeface=""/>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9049</Words>
  <Application>WPS 演示</Application>
  <PresentationFormat>宽屏</PresentationFormat>
  <Paragraphs>423</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宋体</vt:lpstr>
      <vt:lpstr>Wingdings</vt:lpstr>
      <vt:lpstr>Tw Cen MT</vt:lpstr>
      <vt:lpstr>Wingdings 3</vt:lpstr>
      <vt:lpstr>华文仿宋</vt:lpstr>
      <vt:lpstr>Consolas</vt:lpstr>
      <vt:lpstr>微软雅黑</vt:lpstr>
      <vt:lpstr>Arial Unicode MS</vt:lpstr>
      <vt:lpstr>Calibri</vt:lpstr>
      <vt:lpstr>积分</vt:lpstr>
      <vt:lpstr>概率期望</vt:lpstr>
      <vt:lpstr>概率_基本定义(1)</vt:lpstr>
      <vt:lpstr>概率_事件的运算</vt:lpstr>
      <vt:lpstr>概率_基本定义(2)</vt:lpstr>
      <vt:lpstr>概率_常见计算公式(1)</vt:lpstr>
      <vt:lpstr>概率_常见计算公式(2)</vt:lpstr>
      <vt:lpstr>例题1：cf_1461C_Random Events</vt:lpstr>
      <vt:lpstr>例题1：分析</vt:lpstr>
      <vt:lpstr>例题2：cf_54C_First Digit Law</vt:lpstr>
      <vt:lpstr>例题2：分析</vt:lpstr>
      <vt:lpstr>例题3：cf_148D_Bag of mice</vt:lpstr>
      <vt:lpstr>例题3：分析</vt:lpstr>
      <vt:lpstr>例题4：cf_442B_Andrey and Problem</vt:lpstr>
      <vt:lpstr>例题4：分析</vt:lpstr>
      <vt:lpstr>期望_基本定义</vt:lpstr>
      <vt:lpstr>期望_性质</vt:lpstr>
      <vt:lpstr>期望_性质</vt:lpstr>
      <vt:lpstr>例题5：cf_30C_Shooting Gallery</vt:lpstr>
      <vt:lpstr>例题5：分析</vt:lpstr>
      <vt:lpstr>例题6：cf_513C_Second price auction</vt:lpstr>
      <vt:lpstr>例题6：分析</vt:lpstr>
      <vt:lpstr>例题7：cf_261B_Maxim and Restaurant</vt:lpstr>
      <vt:lpstr>例题7：分析</vt:lpstr>
      <vt:lpstr>例题8：cf_846F_Random Query</vt:lpstr>
      <vt:lpstr>例题8：分析</vt:lpstr>
      <vt:lpstr>例题9：cf_235B_Let's Play Osu!</vt:lpstr>
      <vt:lpstr>例题8：分析</vt:lpstr>
      <vt:lpstr>例题9：cf_235B_Let's Play Osu!</vt:lpstr>
      <vt:lpstr>例题9：分析</vt:lpstr>
      <vt:lpstr>例题10：cf_859D_Third Month Insanity</vt:lpstr>
      <vt:lpstr>例题10：分析</vt:lpstr>
      <vt:lpstr>课后习题</vt:lpstr>
      <vt:lpstr>课后习题(2)</vt:lpstr>
      <vt:lpstr>课后习题(2)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讲题PPT模板</dc:title>
  <dc:creator>Stella</dc:creator>
  <cp:lastModifiedBy>LINJIN</cp:lastModifiedBy>
  <cp:revision>433</cp:revision>
  <dcterms:created xsi:type="dcterms:W3CDTF">2019-09-24T12:39:00Z</dcterms:created>
  <dcterms:modified xsi:type="dcterms:W3CDTF">2023-07-07T12:17:28Z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691B6C8C7274402CAC6A901897EDDD13</vt:lpwstr>
  </property>
</Properties>
</file>