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75" r:id="rId9"/>
    <p:sldId id="276" r:id="rId10"/>
    <p:sldId id="277" r:id="rId11"/>
    <p:sldId id="263" r:id="rId12"/>
    <p:sldId id="264" r:id="rId13"/>
    <p:sldId id="265" r:id="rId14"/>
    <p:sldId id="270" r:id="rId15"/>
    <p:sldId id="266" r:id="rId16"/>
    <p:sldId id="267" r:id="rId17"/>
    <p:sldId id="268" r:id="rId18"/>
    <p:sldId id="269" r:id="rId19"/>
    <p:sldId id="271" r:id="rId20"/>
    <p:sldId id="272" r:id="rId21"/>
    <p:sldId id="273" r:id="rId22"/>
    <p:sldId id="274" r:id="rId23"/>
    <p:sldId id="279" r:id="rId24"/>
    <p:sldId id="280" r:id="rId25"/>
    <p:sldId id="281" r:id="rId26"/>
    <p:sldId id="282" r:id="rId27"/>
    <p:sldId id="283" r:id="rId28"/>
    <p:sldId id="28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457B-118D-2924-1104-7AA1DEFAAD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5D6E1FE-0931-DF39-1639-C16DCA4A4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91749C7-BACF-D87E-3827-5F7577540D75}"/>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5" name="页脚占位符 4">
            <a:extLst>
              <a:ext uri="{FF2B5EF4-FFF2-40B4-BE49-F238E27FC236}">
                <a16:creationId xmlns:a16="http://schemas.microsoft.com/office/drawing/2014/main" id="{BF61A178-FAA7-5CDE-8E70-94C739D6DB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52A22F-FDB0-38DF-889E-F2D94061FA26}"/>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130331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5A5AF-ED44-FB43-B919-CC614D8A3D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5F2519-3621-65A1-9556-C2D0ADC49A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1B422A-6F02-3EEE-CAB9-FCC866FEAC96}"/>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5" name="页脚占位符 4">
            <a:extLst>
              <a:ext uri="{FF2B5EF4-FFF2-40B4-BE49-F238E27FC236}">
                <a16:creationId xmlns:a16="http://schemas.microsoft.com/office/drawing/2014/main" id="{1886ED8F-ACC5-771E-7998-A58E9D7FAA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A7856A-F9D7-19BD-F802-F5A0B02CC4C8}"/>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413667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D1FD04-2A40-A7BE-4BAF-7798B841863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9F3C9EF-54B6-C4A7-6F92-EB392EB08D1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CC75C2-F5CD-803E-08BF-B731183D1070}"/>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5" name="页脚占位符 4">
            <a:extLst>
              <a:ext uri="{FF2B5EF4-FFF2-40B4-BE49-F238E27FC236}">
                <a16:creationId xmlns:a16="http://schemas.microsoft.com/office/drawing/2014/main" id="{C757520A-2B5D-8DD4-4FF8-FBFDE6CE38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44B4E3-9553-99B2-1589-58C25DE69432}"/>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181109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6E618-277A-FD21-41D7-D1FCBE3F80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3F1713-51E4-5E32-6780-F0DE31E54DF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A52E5A-1ACF-B13F-BD2C-F6EAC79713C5}"/>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5" name="页脚占位符 4">
            <a:extLst>
              <a:ext uri="{FF2B5EF4-FFF2-40B4-BE49-F238E27FC236}">
                <a16:creationId xmlns:a16="http://schemas.microsoft.com/office/drawing/2014/main" id="{15AE29C3-51C5-E043-E314-3EF22CB6F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61EE36-1FA9-C7A0-FE40-4DCB4974EC25}"/>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125398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CCFFD-6425-E4D2-4CC0-110DB3762D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7BA713-28AA-9727-BD1A-9BD79614F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B23A135-1901-8DCF-42D7-2D5828F215EF}"/>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5" name="页脚占位符 4">
            <a:extLst>
              <a:ext uri="{FF2B5EF4-FFF2-40B4-BE49-F238E27FC236}">
                <a16:creationId xmlns:a16="http://schemas.microsoft.com/office/drawing/2014/main" id="{6FF32346-0EB9-1E9C-7D51-BAA5874A4B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4CA872-3EDC-8D6A-2886-ABB62AE05E83}"/>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26961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BFF7B-9C56-8AA5-36FB-3010A0BD6D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946478-7EAD-C786-AF20-0630C1BEF0C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60A66E-F22A-6882-748A-026B436F263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4C10E1B-57B8-E776-55B2-28F2F00D7D9C}"/>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6" name="页脚占位符 5">
            <a:extLst>
              <a:ext uri="{FF2B5EF4-FFF2-40B4-BE49-F238E27FC236}">
                <a16:creationId xmlns:a16="http://schemas.microsoft.com/office/drawing/2014/main" id="{9F9A2096-A732-CF28-94A5-F36A85E762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B7B953-677F-065C-D4BF-DCA5B92FA53B}"/>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231214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2D99E-A41E-1CC3-E131-849D7B79573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9DE446-607D-7E87-BD84-1652C45E8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21D64D8-6156-A66D-7767-59F0CBCE6E2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43F441-D92D-D5CA-7568-99D3BCBEF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2D49E65-B06B-F005-215D-676BB93A279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219DF6-D7CD-B646-0658-4D8765DDD77E}"/>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8" name="页脚占位符 7">
            <a:extLst>
              <a:ext uri="{FF2B5EF4-FFF2-40B4-BE49-F238E27FC236}">
                <a16:creationId xmlns:a16="http://schemas.microsoft.com/office/drawing/2014/main" id="{6893F763-7FA0-CD75-811B-24189E984E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33A48B8-1E48-1517-CF06-98FB26CD1AE0}"/>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325294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2FE37-7B48-E23F-320D-552C2EAAB2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F5568-C97B-BAFA-85D5-6F06AE59888F}"/>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4" name="页脚占位符 3">
            <a:extLst>
              <a:ext uri="{FF2B5EF4-FFF2-40B4-BE49-F238E27FC236}">
                <a16:creationId xmlns:a16="http://schemas.microsoft.com/office/drawing/2014/main" id="{0C17C595-2534-BDFC-C45E-F034BE30EF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39E959-B8EA-DBA7-DC59-9BB0875F12FE}"/>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174150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B5AE3F-57A8-E81E-23F9-9C3132555E4C}"/>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3" name="页脚占位符 2">
            <a:extLst>
              <a:ext uri="{FF2B5EF4-FFF2-40B4-BE49-F238E27FC236}">
                <a16:creationId xmlns:a16="http://schemas.microsoft.com/office/drawing/2014/main" id="{EC6B44CE-5AF3-FC17-AD9F-2C99648A8A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AAFC16-991E-D3C2-E197-B6655ACFBCB4}"/>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318122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A5BFF-6DA7-425F-8CFB-E525BB1DE5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D71CAD-AED8-703A-C68F-9D210E667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800359-489C-E676-6BBB-B7FAB8317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82C891-0EAC-9B7F-4381-4F7E339DF0AB}"/>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6" name="页脚占位符 5">
            <a:extLst>
              <a:ext uri="{FF2B5EF4-FFF2-40B4-BE49-F238E27FC236}">
                <a16:creationId xmlns:a16="http://schemas.microsoft.com/office/drawing/2014/main" id="{DD5CA05D-3A7C-39AC-E45D-1BD5D9A0E3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1C886-10F7-D556-1FA1-ED23B8017FEC}"/>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355385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E3A6C-EE6E-394F-2CDF-5B4349D391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BEA99C7-EB51-46E8-45AC-A30A42BBE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72A2E63-AE3D-48E7-2553-711289BEF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2F82A4-A04A-B814-1FFD-B210E585ADF1}"/>
              </a:ext>
            </a:extLst>
          </p:cNvPr>
          <p:cNvSpPr>
            <a:spLocks noGrp="1"/>
          </p:cNvSpPr>
          <p:nvPr>
            <p:ph type="dt" sz="half" idx="10"/>
          </p:nvPr>
        </p:nvSpPr>
        <p:spPr/>
        <p:txBody>
          <a:bodyPr/>
          <a:lstStyle/>
          <a:p>
            <a:fld id="{E01A3A89-B62C-4FF6-BF2D-BA54C4CDA2FA}" type="datetimeFigureOut">
              <a:rPr lang="zh-CN" altLang="en-US" smtClean="0"/>
              <a:t>2022/9/24</a:t>
            </a:fld>
            <a:endParaRPr lang="zh-CN" altLang="en-US"/>
          </a:p>
        </p:txBody>
      </p:sp>
      <p:sp>
        <p:nvSpPr>
          <p:cNvPr id="6" name="页脚占位符 5">
            <a:extLst>
              <a:ext uri="{FF2B5EF4-FFF2-40B4-BE49-F238E27FC236}">
                <a16:creationId xmlns:a16="http://schemas.microsoft.com/office/drawing/2014/main" id="{5CCB1D52-441E-7B14-B415-0DFCBCF779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64E4FF-78D9-457F-0364-8B9E93F4E984}"/>
              </a:ext>
            </a:extLst>
          </p:cNvPr>
          <p:cNvSpPr>
            <a:spLocks noGrp="1"/>
          </p:cNvSpPr>
          <p:nvPr>
            <p:ph type="sldNum" sz="quarter" idx="12"/>
          </p:nvPr>
        </p:nvSpPr>
        <p:spPr/>
        <p:txBody>
          <a:body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408465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C47C09-1CD1-C203-735F-98A184A72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37DCDA-DFC1-CCC3-A768-5543FA8A2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BBA432-1AD9-B267-A22F-47527B931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A3A89-B62C-4FF6-BF2D-BA54C4CDA2FA}" type="datetimeFigureOut">
              <a:rPr lang="zh-CN" altLang="en-US" smtClean="0"/>
              <a:t>2022/9/24</a:t>
            </a:fld>
            <a:endParaRPr lang="zh-CN" altLang="en-US"/>
          </a:p>
        </p:txBody>
      </p:sp>
      <p:sp>
        <p:nvSpPr>
          <p:cNvPr id="5" name="页脚占位符 4">
            <a:extLst>
              <a:ext uri="{FF2B5EF4-FFF2-40B4-BE49-F238E27FC236}">
                <a16:creationId xmlns:a16="http://schemas.microsoft.com/office/drawing/2014/main" id="{F54966D3-7CF5-466A-C1FD-38D815EAC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13B6E3-07C8-AF01-D908-7DEDFA343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5017C-8015-4521-85B3-0FC6DA9A78E1}" type="slidenum">
              <a:rPr lang="zh-CN" altLang="en-US" smtClean="0"/>
              <a:t>‹#›</a:t>
            </a:fld>
            <a:endParaRPr lang="zh-CN" altLang="en-US"/>
          </a:p>
        </p:txBody>
      </p:sp>
    </p:spTree>
    <p:extLst>
      <p:ext uri="{BB962C8B-B14F-4D97-AF65-F5344CB8AC3E}">
        <p14:creationId xmlns:p14="http://schemas.microsoft.com/office/powerpoint/2010/main" val="3468541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957A3-A025-1764-6AF2-CC7BB84F2FDD}"/>
              </a:ext>
            </a:extLst>
          </p:cNvPr>
          <p:cNvSpPr>
            <a:spLocks noGrp="1"/>
          </p:cNvSpPr>
          <p:nvPr>
            <p:ph type="ctrTitle"/>
          </p:nvPr>
        </p:nvSpPr>
        <p:spPr/>
        <p:txBody>
          <a:bodyPr/>
          <a:lstStyle/>
          <a:p>
            <a:r>
              <a:rPr lang="zh-CN" altLang="en-US" dirty="0"/>
              <a:t>深度优先搜索</a:t>
            </a:r>
          </a:p>
        </p:txBody>
      </p:sp>
      <p:sp>
        <p:nvSpPr>
          <p:cNvPr id="3" name="副标题 2">
            <a:extLst>
              <a:ext uri="{FF2B5EF4-FFF2-40B4-BE49-F238E27FC236}">
                <a16:creationId xmlns:a16="http://schemas.microsoft.com/office/drawing/2014/main" id="{39E6BF60-A960-D440-7F60-46924912B12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1998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F5527-9AF6-43EF-4320-B0CECE3A7C0A}"/>
              </a:ext>
            </a:extLst>
          </p:cNvPr>
          <p:cNvSpPr>
            <a:spLocks noGrp="1"/>
          </p:cNvSpPr>
          <p:nvPr>
            <p:ph type="title"/>
          </p:nvPr>
        </p:nvSpPr>
        <p:spPr/>
        <p:txBody>
          <a:bodyPr/>
          <a:lstStyle/>
          <a:p>
            <a:r>
              <a:rPr lang="en-US" altLang="zh-CN" dirty="0"/>
              <a:t>[NOI1999] </a:t>
            </a:r>
            <a:r>
              <a:rPr lang="zh-CN" altLang="en-US" dirty="0"/>
              <a:t>生日蛋糕</a:t>
            </a:r>
          </a:p>
        </p:txBody>
      </p:sp>
      <p:sp>
        <p:nvSpPr>
          <p:cNvPr id="3" name="内容占位符 2">
            <a:extLst>
              <a:ext uri="{FF2B5EF4-FFF2-40B4-BE49-F238E27FC236}">
                <a16:creationId xmlns:a16="http://schemas.microsoft.com/office/drawing/2014/main" id="{D9E64DC3-3114-831E-E7EF-546BDA238022}"/>
              </a:ext>
            </a:extLst>
          </p:cNvPr>
          <p:cNvSpPr>
            <a:spLocks noGrp="1"/>
          </p:cNvSpPr>
          <p:nvPr>
            <p:ph idx="1"/>
          </p:nvPr>
        </p:nvSpPr>
        <p:spPr/>
        <p:txBody>
          <a:bodyPr>
            <a:normAutofit/>
          </a:bodyPr>
          <a:lstStyle/>
          <a:p>
            <a:r>
              <a:rPr lang="zh-CN" altLang="en-US" dirty="0"/>
              <a:t>可行性剪枝</a:t>
            </a:r>
            <a:endParaRPr lang="en-US" altLang="zh-CN" dirty="0"/>
          </a:p>
          <a:p>
            <a:pPr lvl="1"/>
            <a:r>
              <a:rPr lang="zh-CN" altLang="en-US" dirty="0"/>
              <a:t>当前的体积</a:t>
            </a:r>
            <a:r>
              <a:rPr lang="en-US" altLang="zh-CN" dirty="0"/>
              <a:t>+</a:t>
            </a:r>
            <a:r>
              <a:rPr lang="zh-CN" altLang="en-US" dirty="0"/>
              <a:t>之后的最大体积</a:t>
            </a:r>
            <a:r>
              <a:rPr lang="en-US" altLang="zh-CN" dirty="0"/>
              <a:t>&lt;</a:t>
            </a:r>
            <a:r>
              <a:rPr lang="zh-CN" altLang="en-US" dirty="0"/>
              <a:t>体积总数，</a:t>
            </a:r>
            <a:r>
              <a:rPr lang="en-US" altLang="zh-CN" dirty="0"/>
              <a:t>return</a:t>
            </a:r>
          </a:p>
          <a:p>
            <a:pPr lvl="1"/>
            <a:r>
              <a:rPr lang="zh-CN" altLang="en-US" dirty="0"/>
              <a:t>当前的体积</a:t>
            </a:r>
            <a:r>
              <a:rPr lang="en-US" altLang="zh-CN" dirty="0"/>
              <a:t>&gt;=</a:t>
            </a:r>
            <a:r>
              <a:rPr lang="zh-CN" altLang="en-US" dirty="0"/>
              <a:t>体积总数，</a:t>
            </a:r>
            <a:r>
              <a:rPr lang="en-US" altLang="zh-CN" dirty="0"/>
              <a:t>return</a:t>
            </a:r>
          </a:p>
          <a:p>
            <a:pPr lvl="1"/>
            <a:r>
              <a:rPr lang="zh-CN" altLang="en-US" dirty="0"/>
              <a:t>每次枚举</a:t>
            </a:r>
            <a:r>
              <a:rPr lang="en-US" altLang="zh-CN" dirty="0"/>
              <a:t>Ri</a:t>
            </a:r>
            <a:r>
              <a:rPr lang="zh-CN" altLang="en-US" dirty="0"/>
              <a:t>和</a:t>
            </a:r>
            <a:r>
              <a:rPr lang="en-US" altLang="zh-CN" dirty="0"/>
              <a:t>Hi</a:t>
            </a:r>
            <a:r>
              <a:rPr lang="zh-CN" altLang="en-US" dirty="0"/>
              <a:t>的时候，最小值不是</a:t>
            </a:r>
            <a:r>
              <a:rPr lang="en-US" altLang="zh-CN" dirty="0"/>
              <a:t>1</a:t>
            </a:r>
            <a:r>
              <a:rPr lang="zh-CN" altLang="en-US" dirty="0"/>
              <a:t>，而是还剩下的层数，因为每一层的半径和高都要比下一层的小</a:t>
            </a:r>
            <a:r>
              <a:rPr lang="en-US" altLang="zh-CN" dirty="0"/>
              <a:t>1</a:t>
            </a:r>
          </a:p>
          <a:p>
            <a:r>
              <a:rPr lang="zh-CN" altLang="en-US" dirty="0"/>
              <a:t>最优性剪枝</a:t>
            </a:r>
            <a:endParaRPr lang="en-US" altLang="zh-CN" dirty="0"/>
          </a:p>
          <a:p>
            <a:pPr lvl="1"/>
            <a:r>
              <a:rPr lang="zh-CN" altLang="en-US" dirty="0"/>
              <a:t>当前的面积</a:t>
            </a:r>
            <a:r>
              <a:rPr lang="en-US" altLang="zh-CN" dirty="0"/>
              <a:t>+</a:t>
            </a:r>
            <a:r>
              <a:rPr lang="zh-CN" altLang="en-US" dirty="0"/>
              <a:t>之后的最小面积</a:t>
            </a:r>
            <a:r>
              <a:rPr lang="en-US" altLang="zh-CN" dirty="0"/>
              <a:t>&gt;</a:t>
            </a:r>
            <a:r>
              <a:rPr lang="zh-CN" altLang="en-US" dirty="0"/>
              <a:t>现在已求出的的最小面积，</a:t>
            </a:r>
            <a:r>
              <a:rPr lang="en-US" altLang="zh-CN" dirty="0"/>
              <a:t>return</a:t>
            </a:r>
          </a:p>
        </p:txBody>
      </p:sp>
    </p:spTree>
    <p:extLst>
      <p:ext uri="{BB962C8B-B14F-4D97-AF65-F5344CB8AC3E}">
        <p14:creationId xmlns:p14="http://schemas.microsoft.com/office/powerpoint/2010/main" val="392325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E0B20-9BA8-A2DE-F9E6-69A439540FC1}"/>
              </a:ext>
            </a:extLst>
          </p:cNvPr>
          <p:cNvSpPr>
            <a:spLocks noGrp="1"/>
          </p:cNvSpPr>
          <p:nvPr>
            <p:ph type="title"/>
          </p:nvPr>
        </p:nvSpPr>
        <p:spPr/>
        <p:txBody>
          <a:bodyPr/>
          <a:lstStyle/>
          <a:p>
            <a:r>
              <a:rPr lang="zh-CN" altLang="en-US" dirty="0"/>
              <a:t>剪枝的原则</a:t>
            </a:r>
          </a:p>
        </p:txBody>
      </p:sp>
      <p:sp>
        <p:nvSpPr>
          <p:cNvPr id="3" name="内容占位符 2">
            <a:extLst>
              <a:ext uri="{FF2B5EF4-FFF2-40B4-BE49-F238E27FC236}">
                <a16:creationId xmlns:a16="http://schemas.microsoft.com/office/drawing/2014/main" id="{7D66D4AC-27EC-FCDC-54AB-920D1415ABF0}"/>
              </a:ext>
            </a:extLst>
          </p:cNvPr>
          <p:cNvSpPr>
            <a:spLocks noGrp="1"/>
          </p:cNvSpPr>
          <p:nvPr>
            <p:ph idx="1"/>
          </p:nvPr>
        </p:nvSpPr>
        <p:spPr/>
        <p:txBody>
          <a:bodyPr/>
          <a:lstStyle/>
          <a:p>
            <a:r>
              <a:rPr lang="zh-CN" altLang="en-US" dirty="0"/>
              <a:t>正确性</a:t>
            </a:r>
            <a:endParaRPr lang="en-US" altLang="zh-CN" dirty="0"/>
          </a:p>
          <a:p>
            <a:pPr lvl="1"/>
            <a:r>
              <a:rPr lang="zh-CN" altLang="en-US" dirty="0"/>
              <a:t>不能把最后的答案剪掉了</a:t>
            </a:r>
            <a:endParaRPr lang="en-US" altLang="zh-CN" dirty="0"/>
          </a:p>
          <a:p>
            <a:r>
              <a:rPr lang="zh-CN" altLang="en-US" dirty="0"/>
              <a:t>高效性</a:t>
            </a:r>
            <a:endParaRPr lang="en-US" altLang="zh-CN" dirty="0"/>
          </a:p>
          <a:p>
            <a:pPr lvl="1"/>
            <a:r>
              <a:rPr lang="zh-CN" altLang="en-US" dirty="0"/>
              <a:t>判断的速度要快，否则得不偿失</a:t>
            </a:r>
          </a:p>
        </p:txBody>
      </p:sp>
    </p:spTree>
    <p:extLst>
      <p:ext uri="{BB962C8B-B14F-4D97-AF65-F5344CB8AC3E}">
        <p14:creationId xmlns:p14="http://schemas.microsoft.com/office/powerpoint/2010/main" val="171624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6C2E2-E77A-B0E2-D99F-44824B0B62D4}"/>
              </a:ext>
            </a:extLst>
          </p:cNvPr>
          <p:cNvSpPr>
            <a:spLocks noGrp="1"/>
          </p:cNvSpPr>
          <p:nvPr>
            <p:ph type="title"/>
          </p:nvPr>
        </p:nvSpPr>
        <p:spPr/>
        <p:txBody>
          <a:bodyPr/>
          <a:lstStyle/>
          <a:p>
            <a:r>
              <a:rPr lang="zh-CN" altLang="en-US" dirty="0"/>
              <a:t>缩小搜索范围</a:t>
            </a:r>
          </a:p>
        </p:txBody>
      </p:sp>
      <p:sp>
        <p:nvSpPr>
          <p:cNvPr id="3" name="内容占位符 2">
            <a:extLst>
              <a:ext uri="{FF2B5EF4-FFF2-40B4-BE49-F238E27FC236}">
                <a16:creationId xmlns:a16="http://schemas.microsoft.com/office/drawing/2014/main" id="{50C0F57A-CFCA-BA96-0410-387211700C1E}"/>
              </a:ext>
            </a:extLst>
          </p:cNvPr>
          <p:cNvSpPr>
            <a:spLocks noGrp="1"/>
          </p:cNvSpPr>
          <p:nvPr>
            <p:ph idx="1"/>
          </p:nvPr>
        </p:nvSpPr>
        <p:spPr/>
        <p:txBody>
          <a:bodyPr/>
          <a:lstStyle/>
          <a:p>
            <a:r>
              <a:rPr lang="zh-CN" altLang="en-US" dirty="0"/>
              <a:t>由于搜索一般是指数级的算法</a:t>
            </a:r>
            <a:endParaRPr lang="en-US" altLang="zh-CN" dirty="0"/>
          </a:p>
          <a:p>
            <a:r>
              <a:rPr lang="zh-CN" altLang="en-US" dirty="0"/>
              <a:t>那么缩小搜索范围对优化复杂度有很大的帮助</a:t>
            </a:r>
            <a:endParaRPr lang="en-US" altLang="zh-CN" dirty="0"/>
          </a:p>
          <a:p>
            <a:r>
              <a:rPr lang="zh-CN" altLang="en-US" dirty="0"/>
              <a:t>缩小搜索范围的一般性思路：</a:t>
            </a:r>
            <a:endParaRPr lang="en-US" altLang="zh-CN" dirty="0"/>
          </a:p>
          <a:p>
            <a:pPr lvl="1"/>
            <a:r>
              <a:rPr lang="zh-CN" altLang="en-US" dirty="0"/>
              <a:t>如果有</a:t>
            </a:r>
            <a:r>
              <a:rPr lang="en-US" altLang="zh-CN" dirty="0"/>
              <a:t>n</a:t>
            </a:r>
            <a:r>
              <a:rPr lang="zh-CN" altLang="en-US" dirty="0"/>
              <a:t>个需要枚举的对象，那么按照之前的搜索思路，应该要</a:t>
            </a:r>
            <a:r>
              <a:rPr lang="en-US" altLang="zh-CN" dirty="0" err="1"/>
              <a:t>dfs</a:t>
            </a:r>
            <a:r>
              <a:rPr lang="en-US" altLang="zh-CN" dirty="0"/>
              <a:t> n</a:t>
            </a:r>
            <a:r>
              <a:rPr lang="zh-CN" altLang="en-US" dirty="0"/>
              <a:t>层</a:t>
            </a:r>
            <a:endParaRPr lang="en-US" altLang="zh-CN" dirty="0"/>
          </a:p>
          <a:p>
            <a:pPr lvl="1"/>
            <a:r>
              <a:rPr lang="zh-CN" altLang="en-US" dirty="0"/>
              <a:t>但是如果这</a:t>
            </a:r>
            <a:r>
              <a:rPr lang="en-US" altLang="zh-CN" dirty="0"/>
              <a:t>n</a:t>
            </a:r>
            <a:r>
              <a:rPr lang="zh-CN" altLang="en-US" dirty="0"/>
              <a:t>个对象之间有一些关系，那么有可能某些对象被确定下来后，另外一些对象也随之被确定下来了，这样就可以缩小搜索范围</a:t>
            </a:r>
            <a:endParaRPr lang="en-US" altLang="zh-CN" dirty="0"/>
          </a:p>
          <a:p>
            <a:pPr lvl="1"/>
            <a:r>
              <a:rPr lang="zh-CN" altLang="en-US" dirty="0"/>
              <a:t>如：开关灯问题，虫食算问题等等</a:t>
            </a:r>
          </a:p>
          <a:p>
            <a:r>
              <a:rPr lang="zh-CN" altLang="en-US" dirty="0"/>
              <a:t>另一个能极大地缩小搜索范围的方法是</a:t>
            </a:r>
            <a:r>
              <a:rPr lang="en-US" altLang="zh-CN" dirty="0"/>
              <a:t>meet-in-the-middle</a:t>
            </a:r>
          </a:p>
          <a:p>
            <a:pPr lvl="1"/>
            <a:r>
              <a:rPr lang="zh-CN" altLang="en-US" dirty="0"/>
              <a:t>比较复杂，这里先不讲了</a:t>
            </a:r>
            <a:endParaRPr lang="en-US" altLang="zh-CN" dirty="0"/>
          </a:p>
        </p:txBody>
      </p:sp>
    </p:spTree>
    <p:extLst>
      <p:ext uri="{BB962C8B-B14F-4D97-AF65-F5344CB8AC3E}">
        <p14:creationId xmlns:p14="http://schemas.microsoft.com/office/powerpoint/2010/main" val="399268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539E9-F6C5-23F1-FD9E-1240856BC0C2}"/>
              </a:ext>
            </a:extLst>
          </p:cNvPr>
          <p:cNvSpPr>
            <a:spLocks noGrp="1"/>
          </p:cNvSpPr>
          <p:nvPr>
            <p:ph type="title"/>
          </p:nvPr>
        </p:nvSpPr>
        <p:spPr/>
        <p:txBody>
          <a:bodyPr/>
          <a:lstStyle/>
          <a:p>
            <a:r>
              <a:rPr lang="zh-CN" altLang="en-US" dirty="0"/>
              <a:t>改变搜索次序</a:t>
            </a:r>
          </a:p>
        </p:txBody>
      </p:sp>
      <p:sp>
        <p:nvSpPr>
          <p:cNvPr id="3" name="内容占位符 2">
            <a:extLst>
              <a:ext uri="{FF2B5EF4-FFF2-40B4-BE49-F238E27FC236}">
                <a16:creationId xmlns:a16="http://schemas.microsoft.com/office/drawing/2014/main" id="{EC9F116B-0164-C76E-80C0-21289670CC9E}"/>
              </a:ext>
            </a:extLst>
          </p:cNvPr>
          <p:cNvSpPr>
            <a:spLocks noGrp="1"/>
          </p:cNvSpPr>
          <p:nvPr>
            <p:ph idx="1"/>
          </p:nvPr>
        </p:nvSpPr>
        <p:spPr/>
        <p:txBody>
          <a:bodyPr/>
          <a:lstStyle/>
          <a:p>
            <a:r>
              <a:rPr lang="zh-CN" altLang="en-US" dirty="0"/>
              <a:t>这个方法往往和最优性剪枝相配合</a:t>
            </a:r>
            <a:endParaRPr lang="en-US" altLang="zh-CN" dirty="0"/>
          </a:p>
          <a:p>
            <a:r>
              <a:rPr lang="en-US" altLang="zh-CN" dirty="0" err="1"/>
              <a:t>dfs</a:t>
            </a:r>
            <a:r>
              <a:rPr lang="zh-CN" altLang="en-US" dirty="0"/>
              <a:t>的搜索顺序是往深层走，一直走到一个解</a:t>
            </a:r>
            <a:endParaRPr lang="en-US" altLang="zh-CN" dirty="0"/>
          </a:p>
          <a:p>
            <a:r>
              <a:rPr lang="zh-CN" altLang="en-US" dirty="0"/>
              <a:t>如果一开始就找到一个很优的解，那么用这个很优的解去剪枝，就可以剪掉多数情况，使得程序运行速度变快</a:t>
            </a:r>
            <a:endParaRPr lang="en-US" altLang="zh-CN" dirty="0"/>
          </a:p>
          <a:p>
            <a:r>
              <a:rPr lang="zh-CN" altLang="en-US" dirty="0"/>
              <a:t>如果很优的解很晚才出现，那么程序运行速度就会变慢</a:t>
            </a:r>
            <a:endParaRPr lang="en-US" altLang="zh-CN" dirty="0"/>
          </a:p>
          <a:p>
            <a:r>
              <a:rPr lang="zh-CN" altLang="en-US" dirty="0"/>
              <a:t>所以可以尝试改变搜索次序</a:t>
            </a:r>
            <a:endParaRPr lang="en-US" altLang="zh-CN" dirty="0"/>
          </a:p>
          <a:p>
            <a:r>
              <a:rPr lang="zh-CN" altLang="en-US" dirty="0"/>
              <a:t>原则是我们要先搜索更易剪枝的信息，但是这个很多情况下都是玄学，只能自己造数据试一下</a:t>
            </a:r>
          </a:p>
        </p:txBody>
      </p:sp>
    </p:spTree>
    <p:extLst>
      <p:ext uri="{BB962C8B-B14F-4D97-AF65-F5344CB8AC3E}">
        <p14:creationId xmlns:p14="http://schemas.microsoft.com/office/powerpoint/2010/main" val="66378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539E9-F6C5-23F1-FD9E-1240856BC0C2}"/>
              </a:ext>
            </a:extLst>
          </p:cNvPr>
          <p:cNvSpPr>
            <a:spLocks noGrp="1"/>
          </p:cNvSpPr>
          <p:nvPr>
            <p:ph type="title"/>
          </p:nvPr>
        </p:nvSpPr>
        <p:spPr/>
        <p:txBody>
          <a:bodyPr/>
          <a:lstStyle/>
          <a:p>
            <a:r>
              <a:rPr lang="zh-CN" altLang="en-US" dirty="0"/>
              <a:t>改变搜索次序</a:t>
            </a:r>
          </a:p>
        </p:txBody>
      </p:sp>
      <p:sp>
        <p:nvSpPr>
          <p:cNvPr id="3" name="内容占位符 2">
            <a:extLst>
              <a:ext uri="{FF2B5EF4-FFF2-40B4-BE49-F238E27FC236}">
                <a16:creationId xmlns:a16="http://schemas.microsoft.com/office/drawing/2014/main" id="{EC9F116B-0164-C76E-80C0-21289670CC9E}"/>
              </a:ext>
            </a:extLst>
          </p:cNvPr>
          <p:cNvSpPr>
            <a:spLocks noGrp="1"/>
          </p:cNvSpPr>
          <p:nvPr>
            <p:ph idx="1"/>
          </p:nvPr>
        </p:nvSpPr>
        <p:spPr/>
        <p:txBody>
          <a:bodyPr/>
          <a:lstStyle/>
          <a:p>
            <a:r>
              <a:rPr lang="zh-CN" altLang="en-US" dirty="0"/>
              <a:t>这个方法也和解的存在性搜索问题（搜索一组解就退出）相配合</a:t>
            </a:r>
            <a:endParaRPr lang="en-US" altLang="zh-CN" dirty="0"/>
          </a:p>
          <a:p>
            <a:r>
              <a:rPr lang="en-US" altLang="zh-CN" dirty="0" err="1"/>
              <a:t>dfs</a:t>
            </a:r>
            <a:r>
              <a:rPr lang="zh-CN" altLang="en-US" dirty="0"/>
              <a:t>的搜索顺序是往深层走，一直走到一个解</a:t>
            </a:r>
            <a:endParaRPr lang="en-US" altLang="zh-CN" dirty="0"/>
          </a:p>
          <a:p>
            <a:r>
              <a:rPr lang="zh-CN" altLang="en-US" dirty="0"/>
              <a:t>改变搜索次序的目的是更早的搜到一个合法解</a:t>
            </a:r>
            <a:endParaRPr lang="en-US" altLang="zh-CN" dirty="0"/>
          </a:p>
        </p:txBody>
      </p:sp>
    </p:spTree>
    <p:extLst>
      <p:ext uri="{BB962C8B-B14F-4D97-AF65-F5344CB8AC3E}">
        <p14:creationId xmlns:p14="http://schemas.microsoft.com/office/powerpoint/2010/main" val="135234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E8FC-3268-3F79-8E2F-1D32E8B6ED9E}"/>
              </a:ext>
            </a:extLst>
          </p:cNvPr>
          <p:cNvSpPr>
            <a:spLocks noGrp="1"/>
          </p:cNvSpPr>
          <p:nvPr>
            <p:ph type="title"/>
          </p:nvPr>
        </p:nvSpPr>
        <p:spPr/>
        <p:txBody>
          <a:bodyPr/>
          <a:lstStyle/>
          <a:p>
            <a:r>
              <a:rPr lang="zh-CN" altLang="en-US" dirty="0"/>
              <a:t>洛谷</a:t>
            </a:r>
            <a:r>
              <a:rPr lang="en-US" altLang="zh-CN" dirty="0"/>
              <a:t>1120</a:t>
            </a:r>
            <a:endParaRPr lang="zh-CN" altLang="en-US" dirty="0"/>
          </a:p>
        </p:txBody>
      </p:sp>
      <p:sp>
        <p:nvSpPr>
          <p:cNvPr id="3" name="内容占位符 2">
            <a:extLst>
              <a:ext uri="{FF2B5EF4-FFF2-40B4-BE49-F238E27FC236}">
                <a16:creationId xmlns:a16="http://schemas.microsoft.com/office/drawing/2014/main" id="{05FF422D-99BD-0A2E-16A0-0F49F2BC64F2}"/>
              </a:ext>
            </a:extLst>
          </p:cNvPr>
          <p:cNvSpPr>
            <a:spLocks noGrp="1"/>
          </p:cNvSpPr>
          <p:nvPr>
            <p:ph idx="1"/>
          </p:nvPr>
        </p:nvSpPr>
        <p:spPr/>
        <p:txBody>
          <a:bodyPr/>
          <a:lstStyle/>
          <a:p>
            <a:r>
              <a:rPr lang="zh-CN" altLang="en-US" dirty="0"/>
              <a:t>乔治有 </a:t>
            </a:r>
            <a:r>
              <a:rPr lang="en-US" altLang="zh-CN" dirty="0"/>
              <a:t>n </a:t>
            </a:r>
            <a:r>
              <a:rPr lang="zh-CN" altLang="en-US" dirty="0"/>
              <a:t>根同样长的小木棍，他把这些木棍随意砍成几段，直到每段的长都不超过 </a:t>
            </a:r>
            <a:r>
              <a:rPr lang="en-US" altLang="zh-CN" dirty="0"/>
              <a:t>50</a:t>
            </a:r>
            <a:r>
              <a:rPr lang="zh-CN" altLang="en-US" dirty="0"/>
              <a:t>。现在他想把小木棍拼接成原来的样子，但是却忘记了自己开始时有多少根木棍和它们的长度。给出每段小木棍的长度 </a:t>
            </a:r>
            <a:r>
              <a:rPr lang="en-US" altLang="zh-CN" dirty="0"/>
              <a:t>ai</a:t>
            </a:r>
            <a:r>
              <a:rPr lang="zh-CN" altLang="en-US" dirty="0"/>
              <a:t>，帮他找出原始木棍的最小可能长度。</a:t>
            </a:r>
            <a:endParaRPr lang="en-US" altLang="zh-CN" dirty="0"/>
          </a:p>
          <a:p>
            <a:r>
              <a:rPr lang="en-US" altLang="zh-CN" dirty="0"/>
              <a:t>n&lt;=65</a:t>
            </a:r>
            <a:endParaRPr lang="zh-CN" altLang="en-US" dirty="0"/>
          </a:p>
        </p:txBody>
      </p:sp>
    </p:spTree>
    <p:extLst>
      <p:ext uri="{BB962C8B-B14F-4D97-AF65-F5344CB8AC3E}">
        <p14:creationId xmlns:p14="http://schemas.microsoft.com/office/powerpoint/2010/main" val="29373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E8FC-3268-3F79-8E2F-1D32E8B6ED9E}"/>
              </a:ext>
            </a:extLst>
          </p:cNvPr>
          <p:cNvSpPr>
            <a:spLocks noGrp="1"/>
          </p:cNvSpPr>
          <p:nvPr>
            <p:ph type="title"/>
          </p:nvPr>
        </p:nvSpPr>
        <p:spPr/>
        <p:txBody>
          <a:bodyPr/>
          <a:lstStyle/>
          <a:p>
            <a:r>
              <a:rPr lang="zh-CN" altLang="en-US" dirty="0"/>
              <a:t>洛谷</a:t>
            </a:r>
            <a:r>
              <a:rPr lang="en-US" altLang="zh-CN" dirty="0"/>
              <a:t>1120</a:t>
            </a:r>
            <a:endParaRPr lang="zh-CN" altLang="en-US" dirty="0"/>
          </a:p>
        </p:txBody>
      </p:sp>
      <p:sp>
        <p:nvSpPr>
          <p:cNvPr id="3" name="内容占位符 2">
            <a:extLst>
              <a:ext uri="{FF2B5EF4-FFF2-40B4-BE49-F238E27FC236}">
                <a16:creationId xmlns:a16="http://schemas.microsoft.com/office/drawing/2014/main" id="{05FF422D-99BD-0A2E-16A0-0F49F2BC64F2}"/>
              </a:ext>
            </a:extLst>
          </p:cNvPr>
          <p:cNvSpPr>
            <a:spLocks noGrp="1"/>
          </p:cNvSpPr>
          <p:nvPr>
            <p:ph idx="1"/>
          </p:nvPr>
        </p:nvSpPr>
        <p:spPr/>
        <p:txBody>
          <a:bodyPr/>
          <a:lstStyle/>
          <a:p>
            <a:r>
              <a:rPr lang="zh-CN" altLang="en-US" dirty="0"/>
              <a:t>题意：</a:t>
            </a:r>
            <a:r>
              <a:rPr lang="zh-CN" altLang="en-US" b="0" i="0" dirty="0">
                <a:solidFill>
                  <a:srgbClr val="000000"/>
                </a:solidFill>
                <a:effectLst/>
                <a:latin typeface="PingFang SC"/>
              </a:rPr>
              <a:t>给定一个多重数集，将其划分为若干子集，保证存在至少一种划分方式使得各子集中元素之和相等，求上述和的最小值。</a:t>
            </a:r>
            <a:endParaRPr lang="zh-CN" altLang="en-US" dirty="0"/>
          </a:p>
        </p:txBody>
      </p:sp>
    </p:spTree>
    <p:extLst>
      <p:ext uri="{BB962C8B-B14F-4D97-AF65-F5344CB8AC3E}">
        <p14:creationId xmlns:p14="http://schemas.microsoft.com/office/powerpoint/2010/main" val="247561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E8FC-3268-3F79-8E2F-1D32E8B6ED9E}"/>
              </a:ext>
            </a:extLst>
          </p:cNvPr>
          <p:cNvSpPr>
            <a:spLocks noGrp="1"/>
          </p:cNvSpPr>
          <p:nvPr>
            <p:ph type="title"/>
          </p:nvPr>
        </p:nvSpPr>
        <p:spPr/>
        <p:txBody>
          <a:bodyPr/>
          <a:lstStyle/>
          <a:p>
            <a:r>
              <a:rPr lang="zh-CN" altLang="en-US" dirty="0"/>
              <a:t>洛谷</a:t>
            </a:r>
            <a:r>
              <a:rPr lang="en-US" altLang="zh-CN" dirty="0"/>
              <a:t>1120</a:t>
            </a:r>
            <a:endParaRPr lang="zh-CN" altLang="en-US" dirty="0"/>
          </a:p>
        </p:txBody>
      </p:sp>
      <p:sp>
        <p:nvSpPr>
          <p:cNvPr id="3" name="内容占位符 2">
            <a:extLst>
              <a:ext uri="{FF2B5EF4-FFF2-40B4-BE49-F238E27FC236}">
                <a16:creationId xmlns:a16="http://schemas.microsoft.com/office/drawing/2014/main" id="{05FF422D-99BD-0A2E-16A0-0F49F2BC64F2}"/>
              </a:ext>
            </a:extLst>
          </p:cNvPr>
          <p:cNvSpPr>
            <a:spLocks noGrp="1"/>
          </p:cNvSpPr>
          <p:nvPr>
            <p:ph idx="1"/>
          </p:nvPr>
        </p:nvSpPr>
        <p:spPr/>
        <p:txBody>
          <a:bodyPr/>
          <a:lstStyle/>
          <a:p>
            <a:r>
              <a:rPr lang="zh-CN" altLang="en-US" dirty="0"/>
              <a:t>题意：</a:t>
            </a:r>
            <a:r>
              <a:rPr lang="zh-CN" altLang="en-US" b="0" i="0" dirty="0">
                <a:solidFill>
                  <a:srgbClr val="000000"/>
                </a:solidFill>
                <a:effectLst/>
                <a:latin typeface="PingFang SC"/>
              </a:rPr>
              <a:t>给定一个多重数集，将其划分为若干子集，使得各子集中元素之和相等，求上述和的最小值。</a:t>
            </a:r>
            <a:endParaRPr lang="en-US" altLang="zh-CN" b="0" i="0" dirty="0">
              <a:solidFill>
                <a:srgbClr val="000000"/>
              </a:solidFill>
              <a:effectLst/>
              <a:latin typeface="PingFang SC"/>
            </a:endParaRPr>
          </a:p>
          <a:p>
            <a:endParaRPr lang="en-US" altLang="zh-CN" dirty="0">
              <a:solidFill>
                <a:srgbClr val="000000"/>
              </a:solidFill>
              <a:latin typeface="PingFang SC"/>
            </a:endParaRPr>
          </a:p>
          <a:p>
            <a:r>
              <a:rPr lang="zh-CN" altLang="en-US" dirty="0"/>
              <a:t>思路：先枚举确定一个数</a:t>
            </a:r>
            <a:r>
              <a:rPr lang="en-US" altLang="zh-CN" dirty="0"/>
              <a:t>L</a:t>
            </a:r>
            <a:r>
              <a:rPr lang="zh-CN" altLang="en-US" dirty="0"/>
              <a:t>，然后用搜索的方法验证是否存在一种分配方法使得每个子集的元素和都是</a:t>
            </a:r>
            <a:r>
              <a:rPr lang="en-US" altLang="zh-CN" dirty="0"/>
              <a:t>L</a:t>
            </a:r>
          </a:p>
          <a:p>
            <a:r>
              <a:rPr lang="en-US" altLang="zh-CN" dirty="0"/>
              <a:t>L</a:t>
            </a:r>
            <a:r>
              <a:rPr lang="zh-CN" altLang="en-US" dirty="0"/>
              <a:t>的顺序？从小到大试，这样的话找到解就可以马上退出了。</a:t>
            </a:r>
            <a:endParaRPr lang="en-US" altLang="zh-CN" dirty="0"/>
          </a:p>
          <a:p>
            <a:r>
              <a:rPr lang="en-US" altLang="zh-CN" dirty="0"/>
              <a:t>L</a:t>
            </a:r>
            <a:r>
              <a:rPr lang="zh-CN" altLang="en-US" dirty="0"/>
              <a:t>的范围？</a:t>
            </a:r>
            <a:endParaRPr lang="en-US" altLang="zh-CN" dirty="0"/>
          </a:p>
          <a:p>
            <a:pPr lvl="1"/>
            <a:r>
              <a:rPr lang="en-US" altLang="zh-CN" dirty="0"/>
              <a:t>L</a:t>
            </a:r>
            <a:r>
              <a:rPr lang="zh-CN" altLang="en-US" dirty="0"/>
              <a:t>不小于</a:t>
            </a:r>
            <a:r>
              <a:rPr lang="en-US" altLang="zh-CN" dirty="0"/>
              <a:t>ai</a:t>
            </a:r>
            <a:r>
              <a:rPr lang="zh-CN" altLang="en-US" dirty="0"/>
              <a:t>的最大值</a:t>
            </a:r>
            <a:endParaRPr lang="en-US" altLang="zh-CN" dirty="0"/>
          </a:p>
          <a:p>
            <a:pPr lvl="1"/>
            <a:r>
              <a:rPr lang="en-US" altLang="zh-CN" dirty="0"/>
              <a:t>L</a:t>
            </a:r>
            <a:r>
              <a:rPr lang="zh-CN" altLang="en-US" dirty="0"/>
              <a:t>是</a:t>
            </a:r>
            <a:r>
              <a:rPr lang="en-US" altLang="zh-CN" dirty="0"/>
              <a:t>sum(ai)</a:t>
            </a:r>
            <a:r>
              <a:rPr lang="zh-CN" altLang="en-US" dirty="0"/>
              <a:t>的因子</a:t>
            </a:r>
          </a:p>
        </p:txBody>
      </p:sp>
    </p:spTree>
    <p:extLst>
      <p:ext uri="{BB962C8B-B14F-4D97-AF65-F5344CB8AC3E}">
        <p14:creationId xmlns:p14="http://schemas.microsoft.com/office/powerpoint/2010/main" val="287773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E8FC-3268-3F79-8E2F-1D32E8B6ED9E}"/>
              </a:ext>
            </a:extLst>
          </p:cNvPr>
          <p:cNvSpPr>
            <a:spLocks noGrp="1"/>
          </p:cNvSpPr>
          <p:nvPr>
            <p:ph type="title"/>
          </p:nvPr>
        </p:nvSpPr>
        <p:spPr/>
        <p:txBody>
          <a:bodyPr/>
          <a:lstStyle/>
          <a:p>
            <a:r>
              <a:rPr lang="zh-CN" altLang="en-US" dirty="0"/>
              <a:t>洛谷</a:t>
            </a:r>
            <a:r>
              <a:rPr lang="en-US" altLang="zh-CN" dirty="0"/>
              <a:t>1120</a:t>
            </a:r>
            <a:endParaRPr lang="zh-CN" altLang="en-US" dirty="0"/>
          </a:p>
        </p:txBody>
      </p:sp>
      <p:sp>
        <p:nvSpPr>
          <p:cNvPr id="3" name="内容占位符 2">
            <a:extLst>
              <a:ext uri="{FF2B5EF4-FFF2-40B4-BE49-F238E27FC236}">
                <a16:creationId xmlns:a16="http://schemas.microsoft.com/office/drawing/2014/main" id="{05FF422D-99BD-0A2E-16A0-0F49F2BC64F2}"/>
              </a:ext>
            </a:extLst>
          </p:cNvPr>
          <p:cNvSpPr>
            <a:spLocks noGrp="1"/>
          </p:cNvSpPr>
          <p:nvPr>
            <p:ph idx="1"/>
          </p:nvPr>
        </p:nvSpPr>
        <p:spPr/>
        <p:txBody>
          <a:bodyPr/>
          <a:lstStyle/>
          <a:p>
            <a:r>
              <a:rPr lang="zh-CN" altLang="en-US" dirty="0"/>
              <a:t>用搜索的方法验证是否存在一种分配方法使得每个子集的元素和都是</a:t>
            </a:r>
            <a:r>
              <a:rPr lang="en-US" altLang="zh-CN" dirty="0"/>
              <a:t>L</a:t>
            </a:r>
          </a:p>
          <a:p>
            <a:r>
              <a:rPr lang="zh-CN" altLang="en-US" dirty="0"/>
              <a:t>设</a:t>
            </a:r>
            <a:r>
              <a:rPr lang="en-US" altLang="zh-CN" dirty="0" err="1"/>
              <a:t>dfs</a:t>
            </a:r>
            <a:r>
              <a:rPr lang="en-US" altLang="zh-CN" dirty="0"/>
              <a:t>(int </a:t>
            </a:r>
            <a:r>
              <a:rPr lang="en-US" altLang="zh-CN" dirty="0" err="1"/>
              <a:t>k,int</a:t>
            </a:r>
            <a:r>
              <a:rPr lang="en-US" altLang="zh-CN" dirty="0"/>
              <a:t> rest)</a:t>
            </a:r>
            <a:r>
              <a:rPr lang="zh-CN" altLang="en-US" dirty="0"/>
              <a:t>，</a:t>
            </a:r>
            <a:r>
              <a:rPr lang="en-US" altLang="zh-CN" dirty="0"/>
              <a:t>k</a:t>
            </a:r>
            <a:r>
              <a:rPr lang="zh-CN" altLang="en-US" dirty="0"/>
              <a:t>表示正在拼第几根原来的长棍，</a:t>
            </a:r>
            <a:r>
              <a:rPr lang="en-US" altLang="zh-CN" dirty="0"/>
              <a:t>rest</a:t>
            </a:r>
            <a:r>
              <a:rPr lang="zh-CN" altLang="en-US" dirty="0"/>
              <a:t>表示当前在拼的长棍还有多少长度未拼</a:t>
            </a:r>
            <a:endParaRPr lang="en-US" altLang="zh-CN" dirty="0"/>
          </a:p>
          <a:p>
            <a:r>
              <a:rPr lang="zh-CN" altLang="en-US" dirty="0"/>
              <a:t>并不需要搜到全部解，找到一组解后可以马上退出</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543150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E8FC-3268-3F79-8E2F-1D32E8B6ED9E}"/>
              </a:ext>
            </a:extLst>
          </p:cNvPr>
          <p:cNvSpPr>
            <a:spLocks noGrp="1"/>
          </p:cNvSpPr>
          <p:nvPr>
            <p:ph type="title"/>
          </p:nvPr>
        </p:nvSpPr>
        <p:spPr/>
        <p:txBody>
          <a:bodyPr/>
          <a:lstStyle/>
          <a:p>
            <a:r>
              <a:rPr lang="zh-CN" altLang="en-US" dirty="0"/>
              <a:t>洛谷</a:t>
            </a:r>
            <a:r>
              <a:rPr lang="en-US" altLang="zh-CN" dirty="0"/>
              <a:t>1120</a:t>
            </a:r>
            <a:endParaRPr lang="zh-CN" altLang="en-US" dirty="0"/>
          </a:p>
        </p:txBody>
      </p:sp>
      <p:sp>
        <p:nvSpPr>
          <p:cNvPr id="3" name="内容占位符 2">
            <a:extLst>
              <a:ext uri="{FF2B5EF4-FFF2-40B4-BE49-F238E27FC236}">
                <a16:creationId xmlns:a16="http://schemas.microsoft.com/office/drawing/2014/main" id="{05FF422D-99BD-0A2E-16A0-0F49F2BC64F2}"/>
              </a:ext>
            </a:extLst>
          </p:cNvPr>
          <p:cNvSpPr>
            <a:spLocks noGrp="1"/>
          </p:cNvSpPr>
          <p:nvPr>
            <p:ph idx="1"/>
          </p:nvPr>
        </p:nvSpPr>
        <p:spPr/>
        <p:txBody>
          <a:bodyPr/>
          <a:lstStyle/>
          <a:p>
            <a:r>
              <a:rPr lang="zh-CN" altLang="en-US" dirty="0"/>
              <a:t>设</a:t>
            </a:r>
            <a:r>
              <a:rPr lang="en-US" altLang="zh-CN" dirty="0" err="1"/>
              <a:t>dfs</a:t>
            </a:r>
            <a:r>
              <a:rPr lang="en-US" altLang="zh-CN" dirty="0"/>
              <a:t>(int </a:t>
            </a:r>
            <a:r>
              <a:rPr lang="en-US" altLang="zh-CN" dirty="0" err="1"/>
              <a:t>k,int</a:t>
            </a:r>
            <a:r>
              <a:rPr lang="en-US" altLang="zh-CN" dirty="0"/>
              <a:t> rest)</a:t>
            </a:r>
            <a:r>
              <a:rPr lang="zh-CN" altLang="en-US" dirty="0"/>
              <a:t>，</a:t>
            </a:r>
            <a:r>
              <a:rPr lang="en-US" altLang="zh-CN" dirty="0"/>
              <a:t>k</a:t>
            </a:r>
            <a:r>
              <a:rPr lang="zh-CN" altLang="en-US" dirty="0"/>
              <a:t>表示正在拼第几根原来的长棍，</a:t>
            </a:r>
            <a:r>
              <a:rPr lang="en-US" altLang="zh-CN" dirty="0"/>
              <a:t>rest</a:t>
            </a:r>
            <a:r>
              <a:rPr lang="zh-CN" altLang="en-US" dirty="0"/>
              <a:t>表示当前在拼的长棍还有多少长度未拼</a:t>
            </a:r>
            <a:endParaRPr lang="en-US" altLang="zh-CN" dirty="0"/>
          </a:p>
          <a:p>
            <a:r>
              <a:rPr lang="zh-CN" altLang="en-US" dirty="0"/>
              <a:t>考虑如何安排搜索顺序使得更早的搜到解</a:t>
            </a:r>
            <a:endParaRPr lang="en-US" altLang="zh-CN" dirty="0"/>
          </a:p>
          <a:p>
            <a:r>
              <a:rPr lang="zh-CN" altLang="en-US" dirty="0"/>
              <a:t>设</a:t>
            </a:r>
            <a:r>
              <a:rPr lang="en-US" altLang="zh-CN" dirty="0"/>
              <a:t>vis[</a:t>
            </a:r>
            <a:r>
              <a:rPr lang="en-US" altLang="zh-CN" dirty="0" err="1"/>
              <a:t>i</a:t>
            </a:r>
            <a:r>
              <a:rPr lang="en-US" altLang="zh-CN" dirty="0"/>
              <a:t>]</a:t>
            </a:r>
            <a:r>
              <a:rPr lang="zh-CN" altLang="en-US" dirty="0"/>
              <a:t>表示第</a:t>
            </a:r>
            <a:r>
              <a:rPr lang="en-US" altLang="zh-CN" dirty="0" err="1"/>
              <a:t>i</a:t>
            </a:r>
            <a:r>
              <a:rPr lang="zh-CN" altLang="en-US" dirty="0"/>
              <a:t>根短棍用过没有</a:t>
            </a:r>
            <a:endParaRPr lang="en-US" altLang="zh-CN" dirty="0"/>
          </a:p>
          <a:p>
            <a:r>
              <a:rPr lang="zh-CN" altLang="en-US" dirty="0"/>
              <a:t>那么在枚举拼哪根短棍上去的时候，由于内部的顺序不影响拼的结果，我们可以强制规定编号小的木棍要先拼</a:t>
            </a:r>
            <a:endParaRPr lang="en-US" altLang="zh-CN" dirty="0"/>
          </a:p>
          <a:p>
            <a:r>
              <a:rPr lang="zh-CN" altLang="en-US" dirty="0"/>
              <a:t>那么</a:t>
            </a:r>
            <a:r>
              <a:rPr lang="en-US" altLang="zh-CN" dirty="0" err="1"/>
              <a:t>dfs</a:t>
            </a:r>
            <a:r>
              <a:rPr lang="zh-CN" altLang="en-US" dirty="0"/>
              <a:t>的状态变为</a:t>
            </a:r>
            <a:r>
              <a:rPr lang="en-US" altLang="zh-CN" dirty="0" err="1"/>
              <a:t>dfs</a:t>
            </a:r>
            <a:r>
              <a:rPr lang="en-US" altLang="zh-CN" dirty="0"/>
              <a:t>(int </a:t>
            </a:r>
            <a:r>
              <a:rPr lang="en-US" altLang="zh-CN" dirty="0" err="1"/>
              <a:t>k,int</a:t>
            </a:r>
            <a:r>
              <a:rPr lang="en-US" altLang="zh-CN" dirty="0"/>
              <a:t> </a:t>
            </a:r>
            <a:r>
              <a:rPr lang="en-US" altLang="zh-CN" dirty="0" err="1"/>
              <a:t>rest,int</a:t>
            </a:r>
            <a:r>
              <a:rPr lang="zh-CN" altLang="en-US" dirty="0"/>
              <a:t> </a:t>
            </a:r>
            <a:r>
              <a:rPr lang="en-US" altLang="zh-CN" dirty="0"/>
              <a:t>last)</a:t>
            </a:r>
            <a:r>
              <a:rPr lang="zh-CN" altLang="en-US" dirty="0"/>
              <a:t>，</a:t>
            </a:r>
            <a:r>
              <a:rPr lang="en-US" altLang="zh-CN" dirty="0"/>
              <a:t>last</a:t>
            </a:r>
            <a:r>
              <a:rPr lang="zh-CN" altLang="en-US" dirty="0"/>
              <a:t>表示当前拼第</a:t>
            </a:r>
            <a:r>
              <a:rPr lang="en-US" altLang="zh-CN" dirty="0"/>
              <a:t>k</a:t>
            </a:r>
            <a:r>
              <a:rPr lang="zh-CN" altLang="en-US" dirty="0"/>
              <a:t>根长棍时，用到的最后一根短棍的编号</a:t>
            </a:r>
            <a:endParaRPr lang="en-US" altLang="zh-CN" dirty="0"/>
          </a:p>
          <a:p>
            <a:r>
              <a:rPr lang="zh-CN" altLang="en-US" dirty="0"/>
              <a:t>枚举拼哪根短棍上去的时候，就从</a:t>
            </a:r>
            <a:r>
              <a:rPr lang="en-US" altLang="zh-CN" dirty="0"/>
              <a:t>last+1</a:t>
            </a:r>
            <a:r>
              <a:rPr lang="zh-CN" altLang="en-US" dirty="0"/>
              <a:t>开始枚举</a:t>
            </a:r>
            <a:endParaRPr lang="en-US" altLang="zh-CN" dirty="0"/>
          </a:p>
          <a:p>
            <a:endParaRPr lang="en-US" altLang="zh-CN" dirty="0"/>
          </a:p>
        </p:txBody>
      </p:sp>
    </p:spTree>
    <p:extLst>
      <p:ext uri="{BB962C8B-B14F-4D97-AF65-F5344CB8AC3E}">
        <p14:creationId xmlns:p14="http://schemas.microsoft.com/office/powerpoint/2010/main" val="416147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0CF4E-3DE3-6A38-DCAC-619BCAD54A04}"/>
              </a:ext>
            </a:extLst>
          </p:cNvPr>
          <p:cNvSpPr>
            <a:spLocks noGrp="1"/>
          </p:cNvSpPr>
          <p:nvPr>
            <p:ph type="title"/>
          </p:nvPr>
        </p:nvSpPr>
        <p:spPr/>
        <p:txBody>
          <a:bodyPr/>
          <a:lstStyle/>
          <a:p>
            <a:r>
              <a:rPr lang="en-US" altLang="zh-CN" dirty="0"/>
              <a:t>DFS</a:t>
            </a:r>
            <a:endParaRPr lang="zh-CN" altLang="en-US" dirty="0"/>
          </a:p>
        </p:txBody>
      </p:sp>
      <p:sp>
        <p:nvSpPr>
          <p:cNvPr id="3" name="内容占位符 2">
            <a:extLst>
              <a:ext uri="{FF2B5EF4-FFF2-40B4-BE49-F238E27FC236}">
                <a16:creationId xmlns:a16="http://schemas.microsoft.com/office/drawing/2014/main" id="{5DF74E91-AF98-4AFB-6895-8F392BDD4265}"/>
              </a:ext>
            </a:extLst>
          </p:cNvPr>
          <p:cNvSpPr>
            <a:spLocks noGrp="1"/>
          </p:cNvSpPr>
          <p:nvPr>
            <p:ph idx="1"/>
          </p:nvPr>
        </p:nvSpPr>
        <p:spPr/>
        <p:txBody>
          <a:bodyPr/>
          <a:lstStyle/>
          <a:p>
            <a:r>
              <a:rPr lang="zh-CN" altLang="en-US" dirty="0"/>
              <a:t>在</a:t>
            </a:r>
            <a:r>
              <a:rPr lang="zh-CN" altLang="en-US"/>
              <a:t>搜索这个方面</a:t>
            </a:r>
            <a:r>
              <a:rPr lang="zh-CN" altLang="en-US" dirty="0"/>
              <a:t>，指的是利用递归函数方便地实现暴力枚举</a:t>
            </a:r>
            <a:endParaRPr lang="en-US" altLang="zh-CN" dirty="0"/>
          </a:p>
          <a:p>
            <a:r>
              <a:rPr lang="zh-CN" altLang="en-US" dirty="0"/>
              <a:t>在图论方面，指的是利用递归函数对图进行遍历</a:t>
            </a:r>
            <a:endParaRPr lang="en-US" altLang="zh-CN" dirty="0"/>
          </a:p>
          <a:p>
            <a:endParaRPr lang="zh-CN" altLang="en-US" dirty="0"/>
          </a:p>
        </p:txBody>
      </p:sp>
    </p:spTree>
    <p:extLst>
      <p:ext uri="{BB962C8B-B14F-4D97-AF65-F5344CB8AC3E}">
        <p14:creationId xmlns:p14="http://schemas.microsoft.com/office/powerpoint/2010/main" val="1025426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E8FC-3268-3F79-8E2F-1D32E8B6ED9E}"/>
              </a:ext>
            </a:extLst>
          </p:cNvPr>
          <p:cNvSpPr>
            <a:spLocks noGrp="1"/>
          </p:cNvSpPr>
          <p:nvPr>
            <p:ph type="title"/>
          </p:nvPr>
        </p:nvSpPr>
        <p:spPr/>
        <p:txBody>
          <a:bodyPr/>
          <a:lstStyle/>
          <a:p>
            <a:r>
              <a:rPr lang="zh-CN" altLang="en-US" dirty="0"/>
              <a:t>洛谷</a:t>
            </a:r>
            <a:r>
              <a:rPr lang="en-US" altLang="zh-CN" dirty="0"/>
              <a:t>1120</a:t>
            </a:r>
            <a:endParaRPr lang="zh-CN" altLang="en-US" dirty="0"/>
          </a:p>
        </p:txBody>
      </p:sp>
      <p:sp>
        <p:nvSpPr>
          <p:cNvPr id="3" name="内容占位符 2">
            <a:extLst>
              <a:ext uri="{FF2B5EF4-FFF2-40B4-BE49-F238E27FC236}">
                <a16:creationId xmlns:a16="http://schemas.microsoft.com/office/drawing/2014/main" id="{05FF422D-99BD-0A2E-16A0-0F49F2BC64F2}"/>
              </a:ext>
            </a:extLst>
          </p:cNvPr>
          <p:cNvSpPr>
            <a:spLocks noGrp="1"/>
          </p:cNvSpPr>
          <p:nvPr>
            <p:ph idx="1"/>
          </p:nvPr>
        </p:nvSpPr>
        <p:spPr/>
        <p:txBody>
          <a:bodyPr/>
          <a:lstStyle/>
          <a:p>
            <a:r>
              <a:rPr lang="zh-CN" altLang="en-US" dirty="0"/>
              <a:t>考虑如何安排搜索顺序使得更早的搜到解</a:t>
            </a:r>
            <a:endParaRPr lang="en-US" altLang="zh-CN" dirty="0"/>
          </a:p>
          <a:p>
            <a:r>
              <a:rPr lang="zh-CN" altLang="en-US" dirty="0"/>
              <a:t>考虑木棍的顺序，显然可以任意重排木棍的顺序不影响解</a:t>
            </a:r>
            <a:endParaRPr lang="en-US" altLang="zh-CN" dirty="0"/>
          </a:p>
          <a:p>
            <a:r>
              <a:rPr lang="zh-CN" altLang="en-US" dirty="0"/>
              <a:t>那么考虑如何重排木棍的顺序，使得解尽早出来</a:t>
            </a:r>
            <a:endParaRPr lang="en-US" altLang="zh-CN" dirty="0"/>
          </a:p>
          <a:p>
            <a:r>
              <a:rPr lang="zh-CN" altLang="en-US" dirty="0"/>
              <a:t>我们应该把短棍从大到小排序，这样枚举拼哪根短棍上去的时候，优先枚举到的是更长的，这是因为</a:t>
            </a:r>
            <a:r>
              <a:rPr lang="zh-CN" altLang="en-US" b="0" i="0" dirty="0">
                <a:effectLst/>
                <a:latin typeface="-apple-system"/>
              </a:rPr>
              <a:t>一根长木棍肯定比几根短木棍拼成同样长度的用处小，即短的木棍可以更灵活组合，如果先用短木棍，那么需要很多根连续的短木棍接上一根长木棍才能拼成一根原来的长棍，那么短木棍都用了后，剩下了大量长木棍，拼起来就不如短木棍灵活，更难接出原始长度，找到解的速度就更慢</a:t>
            </a:r>
            <a:endParaRPr lang="en-US" altLang="zh-CN" dirty="0"/>
          </a:p>
          <a:p>
            <a:endParaRPr lang="en-US" altLang="zh-CN" dirty="0"/>
          </a:p>
        </p:txBody>
      </p:sp>
    </p:spTree>
    <p:extLst>
      <p:ext uri="{BB962C8B-B14F-4D97-AF65-F5344CB8AC3E}">
        <p14:creationId xmlns:p14="http://schemas.microsoft.com/office/powerpoint/2010/main" val="121471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E8FC-3268-3F79-8E2F-1D32E8B6ED9E}"/>
              </a:ext>
            </a:extLst>
          </p:cNvPr>
          <p:cNvSpPr>
            <a:spLocks noGrp="1"/>
          </p:cNvSpPr>
          <p:nvPr>
            <p:ph type="title"/>
          </p:nvPr>
        </p:nvSpPr>
        <p:spPr/>
        <p:txBody>
          <a:bodyPr/>
          <a:lstStyle/>
          <a:p>
            <a:r>
              <a:rPr lang="zh-CN" altLang="en-US" dirty="0"/>
              <a:t>洛谷</a:t>
            </a:r>
            <a:r>
              <a:rPr lang="en-US" altLang="zh-CN" dirty="0"/>
              <a:t>1120</a:t>
            </a:r>
            <a:endParaRPr lang="zh-CN" altLang="en-US" dirty="0"/>
          </a:p>
        </p:txBody>
      </p:sp>
      <p:sp>
        <p:nvSpPr>
          <p:cNvPr id="3" name="内容占位符 2">
            <a:extLst>
              <a:ext uri="{FF2B5EF4-FFF2-40B4-BE49-F238E27FC236}">
                <a16:creationId xmlns:a16="http://schemas.microsoft.com/office/drawing/2014/main" id="{05FF422D-99BD-0A2E-16A0-0F49F2BC64F2}"/>
              </a:ext>
            </a:extLst>
          </p:cNvPr>
          <p:cNvSpPr>
            <a:spLocks noGrp="1"/>
          </p:cNvSpPr>
          <p:nvPr>
            <p:ph idx="1"/>
          </p:nvPr>
        </p:nvSpPr>
        <p:spPr/>
        <p:txBody>
          <a:bodyPr/>
          <a:lstStyle/>
          <a:p>
            <a:r>
              <a:rPr lang="zh-CN" altLang="en-US" dirty="0"/>
              <a:t>可行性剪枝</a:t>
            </a:r>
            <a:endParaRPr lang="en-US" altLang="zh-CN" dirty="0"/>
          </a:p>
          <a:p>
            <a:r>
              <a:rPr lang="zh-CN" altLang="en-US" dirty="0"/>
              <a:t>找到解马上退出</a:t>
            </a:r>
            <a:endParaRPr lang="en-US" altLang="zh-CN" dirty="0"/>
          </a:p>
          <a:p>
            <a:r>
              <a:rPr lang="zh-CN" altLang="en-US" dirty="0"/>
              <a:t>只找不超过</a:t>
            </a:r>
            <a:r>
              <a:rPr lang="en-US" altLang="zh-CN" dirty="0"/>
              <a:t>rest</a:t>
            </a:r>
            <a:r>
              <a:rPr lang="zh-CN" altLang="en-US" dirty="0"/>
              <a:t>的最长的短棍</a:t>
            </a:r>
            <a:endParaRPr lang="en-US" altLang="zh-CN" dirty="0"/>
          </a:p>
          <a:p>
            <a:pPr lvl="1"/>
            <a:r>
              <a:rPr lang="zh-CN" altLang="en-US" dirty="0"/>
              <a:t>由于短棍都</a:t>
            </a:r>
            <a:r>
              <a:rPr lang="en-US" altLang="zh-CN" dirty="0"/>
              <a:t>sort</a:t>
            </a:r>
            <a:r>
              <a:rPr lang="zh-CN" altLang="en-US" dirty="0"/>
              <a:t>过了所以可以二分查找</a:t>
            </a:r>
          </a:p>
          <a:p>
            <a:r>
              <a:rPr lang="zh-CN" altLang="en-US" dirty="0"/>
              <a:t>把相同长度的木棍合在一起</a:t>
            </a:r>
            <a:endParaRPr lang="en-US" altLang="zh-CN" dirty="0"/>
          </a:p>
          <a:p>
            <a:pPr lvl="1"/>
            <a:r>
              <a:rPr lang="zh-CN" altLang="en-US" dirty="0"/>
              <a:t>具体实现的时候，一种实现方法是，不用</a:t>
            </a:r>
            <a:r>
              <a:rPr lang="en-US" altLang="zh-CN" dirty="0"/>
              <a:t>vis</a:t>
            </a:r>
            <a:r>
              <a:rPr lang="zh-CN" altLang="en-US" dirty="0"/>
              <a:t>数组，而是用</a:t>
            </a:r>
            <a:r>
              <a:rPr lang="en-US" altLang="zh-CN" dirty="0" err="1"/>
              <a:t>cnt</a:t>
            </a:r>
            <a:r>
              <a:rPr lang="zh-CN" altLang="en-US" dirty="0"/>
              <a:t>数组，</a:t>
            </a:r>
            <a:r>
              <a:rPr lang="en-US" altLang="zh-CN" dirty="0" err="1"/>
              <a:t>cnt</a:t>
            </a:r>
            <a:r>
              <a:rPr lang="en-US" altLang="zh-CN" dirty="0"/>
              <a:t>[x]</a:t>
            </a:r>
            <a:r>
              <a:rPr lang="zh-CN" altLang="en-US" dirty="0"/>
              <a:t>表示</a:t>
            </a:r>
            <a:r>
              <a:rPr lang="en-US" altLang="zh-CN" dirty="0"/>
              <a:t>x</a:t>
            </a:r>
            <a:r>
              <a:rPr lang="zh-CN" altLang="en-US" dirty="0"/>
              <a:t>这个长度的短棍还剩多少根，</a:t>
            </a:r>
            <a:r>
              <a:rPr lang="en-US" altLang="zh-CN" dirty="0"/>
              <a:t>next[x]</a:t>
            </a:r>
            <a:r>
              <a:rPr lang="zh-CN" altLang="en-US" dirty="0"/>
              <a:t>表示</a:t>
            </a:r>
            <a:r>
              <a:rPr lang="en-US" altLang="zh-CN" dirty="0"/>
              <a:t>x</a:t>
            </a:r>
            <a:r>
              <a:rPr lang="zh-CN" altLang="en-US" dirty="0"/>
              <a:t>这个长度的短棍的下一个是多长</a:t>
            </a:r>
            <a:endParaRPr lang="en-US" altLang="zh-CN" dirty="0"/>
          </a:p>
          <a:p>
            <a:pPr lvl="1"/>
            <a:r>
              <a:rPr lang="zh-CN" altLang="en-US" dirty="0"/>
              <a:t>合在一起的原因是，两个相同长度的木棍没必要都搜一次</a:t>
            </a:r>
            <a:endParaRPr lang="en-US" altLang="zh-CN" dirty="0"/>
          </a:p>
        </p:txBody>
      </p:sp>
    </p:spTree>
    <p:extLst>
      <p:ext uri="{BB962C8B-B14F-4D97-AF65-F5344CB8AC3E}">
        <p14:creationId xmlns:p14="http://schemas.microsoft.com/office/powerpoint/2010/main" val="254296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E8FC-3268-3F79-8E2F-1D32E8B6ED9E}"/>
              </a:ext>
            </a:extLst>
          </p:cNvPr>
          <p:cNvSpPr>
            <a:spLocks noGrp="1"/>
          </p:cNvSpPr>
          <p:nvPr>
            <p:ph type="title"/>
          </p:nvPr>
        </p:nvSpPr>
        <p:spPr/>
        <p:txBody>
          <a:bodyPr/>
          <a:lstStyle/>
          <a:p>
            <a:r>
              <a:rPr lang="zh-CN" altLang="en-US" dirty="0"/>
              <a:t>洛谷</a:t>
            </a:r>
            <a:r>
              <a:rPr lang="en-US" altLang="zh-CN" dirty="0"/>
              <a:t>1120</a:t>
            </a:r>
            <a:endParaRPr lang="zh-CN" altLang="en-US" dirty="0"/>
          </a:p>
        </p:txBody>
      </p:sp>
      <p:sp>
        <p:nvSpPr>
          <p:cNvPr id="3" name="内容占位符 2">
            <a:extLst>
              <a:ext uri="{FF2B5EF4-FFF2-40B4-BE49-F238E27FC236}">
                <a16:creationId xmlns:a16="http://schemas.microsoft.com/office/drawing/2014/main" id="{05FF422D-99BD-0A2E-16A0-0F49F2BC64F2}"/>
              </a:ext>
            </a:extLst>
          </p:cNvPr>
          <p:cNvSpPr>
            <a:spLocks noGrp="1"/>
          </p:cNvSpPr>
          <p:nvPr>
            <p:ph idx="1"/>
          </p:nvPr>
        </p:nvSpPr>
        <p:spPr/>
        <p:txBody>
          <a:bodyPr/>
          <a:lstStyle/>
          <a:p>
            <a:r>
              <a:rPr lang="zh-CN" altLang="en-US" dirty="0"/>
              <a:t>可行性剪枝</a:t>
            </a:r>
            <a:endParaRPr lang="en-US" altLang="zh-CN" dirty="0"/>
          </a:p>
          <a:p>
            <a:r>
              <a:rPr lang="zh-CN" altLang="en-US" dirty="0"/>
              <a:t>如果当前拼上</a:t>
            </a:r>
            <a:r>
              <a:rPr lang="en-US" altLang="zh-CN" dirty="0"/>
              <a:t>a[</a:t>
            </a:r>
            <a:r>
              <a:rPr lang="en-US" altLang="zh-CN" dirty="0" err="1"/>
              <a:t>i</a:t>
            </a:r>
            <a:r>
              <a:rPr lang="en-US" altLang="zh-CN" dirty="0"/>
              <a:t>]</a:t>
            </a:r>
            <a:r>
              <a:rPr lang="zh-CN" altLang="en-US" dirty="0"/>
              <a:t>这根短棍恰好能拼到</a:t>
            </a:r>
            <a:r>
              <a:rPr lang="en-US" altLang="zh-CN" dirty="0"/>
              <a:t>L</a:t>
            </a:r>
            <a:r>
              <a:rPr lang="zh-CN" altLang="en-US" dirty="0"/>
              <a:t>，但是之后拼其他</a:t>
            </a:r>
            <a:r>
              <a:rPr lang="en-US" altLang="zh-CN" dirty="0"/>
              <a:t>L</a:t>
            </a:r>
            <a:r>
              <a:rPr lang="zh-CN" altLang="en-US" dirty="0"/>
              <a:t>失败了，那么直接</a:t>
            </a:r>
            <a:r>
              <a:rPr lang="en-US" altLang="zh-CN" dirty="0"/>
              <a:t>return</a:t>
            </a:r>
            <a:r>
              <a:rPr lang="zh-CN" altLang="en-US" dirty="0"/>
              <a:t>，不用继续枚举</a:t>
            </a:r>
            <a:r>
              <a:rPr lang="en-US" altLang="zh-CN" dirty="0"/>
              <a:t>a[j](j&gt;</a:t>
            </a:r>
            <a:r>
              <a:rPr lang="en-US" altLang="zh-CN" dirty="0" err="1"/>
              <a:t>i</a:t>
            </a:r>
            <a:r>
              <a:rPr lang="en-US" altLang="zh-CN" dirty="0"/>
              <a:t>)</a:t>
            </a:r>
          </a:p>
          <a:p>
            <a:pPr lvl="1"/>
            <a:r>
              <a:rPr lang="zh-CN" altLang="en-US" dirty="0"/>
              <a:t>因为后面在当前层搜索无非也就是用几根短棍拼</a:t>
            </a:r>
            <a:r>
              <a:rPr lang="en-US" altLang="zh-CN" dirty="0"/>
              <a:t>a[</a:t>
            </a:r>
            <a:r>
              <a:rPr lang="en-US" altLang="zh-CN" dirty="0" err="1"/>
              <a:t>i</a:t>
            </a:r>
            <a:r>
              <a:rPr lang="en-US" altLang="zh-CN" dirty="0"/>
              <a:t>]</a:t>
            </a:r>
            <a:r>
              <a:rPr lang="zh-CN" altLang="en-US" dirty="0"/>
              <a:t>的长度，在后续拼其他</a:t>
            </a:r>
            <a:r>
              <a:rPr lang="en-US" altLang="zh-CN" dirty="0"/>
              <a:t>L</a:t>
            </a:r>
            <a:r>
              <a:rPr lang="zh-CN" altLang="en-US" dirty="0"/>
              <a:t>的时候更会失败</a:t>
            </a:r>
            <a:endParaRPr lang="en-US" altLang="zh-CN" dirty="0"/>
          </a:p>
          <a:p>
            <a:r>
              <a:rPr lang="zh-CN" altLang="en-US" dirty="0"/>
              <a:t>如果拼当前这个</a:t>
            </a:r>
            <a:r>
              <a:rPr lang="en-US" altLang="zh-CN" dirty="0"/>
              <a:t>L</a:t>
            </a:r>
            <a:r>
              <a:rPr lang="zh-CN" altLang="en-US" dirty="0"/>
              <a:t>的时候第一个短棍选的是</a:t>
            </a:r>
            <a:r>
              <a:rPr lang="en-US" altLang="zh-CN" dirty="0"/>
              <a:t>a[</a:t>
            </a:r>
            <a:r>
              <a:rPr lang="en-US" altLang="zh-CN" dirty="0" err="1"/>
              <a:t>i</a:t>
            </a:r>
            <a:r>
              <a:rPr lang="en-US" altLang="zh-CN" dirty="0"/>
              <a:t>]</a:t>
            </a:r>
            <a:r>
              <a:rPr lang="zh-CN" altLang="en-US" dirty="0"/>
              <a:t>，但是之后拼其他</a:t>
            </a:r>
            <a:r>
              <a:rPr lang="en-US" altLang="zh-CN" dirty="0"/>
              <a:t>L</a:t>
            </a:r>
            <a:r>
              <a:rPr lang="zh-CN" altLang="en-US" dirty="0"/>
              <a:t>失败了，那么直接</a:t>
            </a:r>
            <a:r>
              <a:rPr lang="en-US" altLang="zh-CN" dirty="0"/>
              <a:t>return</a:t>
            </a:r>
            <a:r>
              <a:rPr lang="zh-CN" altLang="en-US" dirty="0"/>
              <a:t>，不用继续枚举</a:t>
            </a:r>
            <a:r>
              <a:rPr lang="en-US" altLang="zh-CN" dirty="0"/>
              <a:t>a[j](j&gt;</a:t>
            </a:r>
            <a:r>
              <a:rPr lang="en-US" altLang="zh-CN" dirty="0" err="1"/>
              <a:t>i</a:t>
            </a:r>
            <a:r>
              <a:rPr lang="en-US" altLang="zh-CN" dirty="0"/>
              <a:t>)</a:t>
            </a:r>
          </a:p>
          <a:p>
            <a:pPr lvl="1"/>
            <a:r>
              <a:rPr lang="zh-CN" altLang="en-US" dirty="0"/>
              <a:t>和上面的理由差不多，这说明</a:t>
            </a:r>
            <a:r>
              <a:rPr lang="en-US" altLang="zh-CN" dirty="0"/>
              <a:t>a[</a:t>
            </a:r>
            <a:r>
              <a:rPr lang="en-US" altLang="zh-CN" dirty="0" err="1"/>
              <a:t>i</a:t>
            </a:r>
            <a:r>
              <a:rPr lang="en-US" altLang="zh-CN" dirty="0"/>
              <a:t>]</a:t>
            </a:r>
            <a:r>
              <a:rPr lang="zh-CN" altLang="en-US" dirty="0"/>
              <a:t>不能作为第一根棍子，那就是说明前面出了问题，这里就没必要继续拼下去了</a:t>
            </a:r>
            <a:endParaRPr lang="en-US" altLang="zh-CN" dirty="0"/>
          </a:p>
        </p:txBody>
      </p:sp>
    </p:spTree>
    <p:extLst>
      <p:ext uri="{BB962C8B-B14F-4D97-AF65-F5344CB8AC3E}">
        <p14:creationId xmlns:p14="http://schemas.microsoft.com/office/powerpoint/2010/main" val="2894147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898DB-0E5D-8345-616C-497687A4D964}"/>
              </a:ext>
            </a:extLst>
          </p:cNvPr>
          <p:cNvSpPr>
            <a:spLocks noGrp="1"/>
          </p:cNvSpPr>
          <p:nvPr>
            <p:ph type="title"/>
          </p:nvPr>
        </p:nvSpPr>
        <p:spPr/>
        <p:txBody>
          <a:bodyPr/>
          <a:lstStyle/>
          <a:p>
            <a:r>
              <a:rPr lang="en-US" altLang="zh-CN" dirty="0"/>
              <a:t>2020</a:t>
            </a:r>
            <a:r>
              <a:rPr lang="zh-CN" altLang="en-US" dirty="0"/>
              <a:t>杭电多校</a:t>
            </a:r>
            <a:r>
              <a:rPr lang="en-US" altLang="zh-CN" dirty="0"/>
              <a:t>Round2T10</a:t>
            </a:r>
            <a:endParaRPr lang="zh-CN" altLang="en-US" dirty="0"/>
          </a:p>
        </p:txBody>
      </p:sp>
      <p:pic>
        <p:nvPicPr>
          <p:cNvPr id="5" name="内容占位符 4">
            <a:extLst>
              <a:ext uri="{FF2B5EF4-FFF2-40B4-BE49-F238E27FC236}">
                <a16:creationId xmlns:a16="http://schemas.microsoft.com/office/drawing/2014/main" id="{88800C6D-5E5C-AB76-0B07-3A228E9BD82A}"/>
              </a:ext>
            </a:extLst>
          </p:cNvPr>
          <p:cNvPicPr>
            <a:picLocks noGrp="1" noChangeAspect="1"/>
          </p:cNvPicPr>
          <p:nvPr>
            <p:ph idx="1"/>
          </p:nvPr>
        </p:nvPicPr>
        <p:blipFill>
          <a:blip r:embed="rId2"/>
          <a:stretch>
            <a:fillRect/>
          </a:stretch>
        </p:blipFill>
        <p:spPr>
          <a:xfrm>
            <a:off x="838200" y="1793271"/>
            <a:ext cx="10515600" cy="4416046"/>
          </a:xfrm>
        </p:spPr>
      </p:pic>
      <p:pic>
        <p:nvPicPr>
          <p:cNvPr id="7" name="图片 6">
            <a:extLst>
              <a:ext uri="{FF2B5EF4-FFF2-40B4-BE49-F238E27FC236}">
                <a16:creationId xmlns:a16="http://schemas.microsoft.com/office/drawing/2014/main" id="{DE00E27F-7F93-56BB-B36D-3F5DB476B520}"/>
              </a:ext>
            </a:extLst>
          </p:cNvPr>
          <p:cNvPicPr>
            <a:picLocks noChangeAspect="1"/>
          </p:cNvPicPr>
          <p:nvPr/>
        </p:nvPicPr>
        <p:blipFill>
          <a:blip r:embed="rId3"/>
          <a:stretch>
            <a:fillRect/>
          </a:stretch>
        </p:blipFill>
        <p:spPr>
          <a:xfrm>
            <a:off x="3114259" y="5780632"/>
            <a:ext cx="5963482" cy="428685"/>
          </a:xfrm>
          <a:prstGeom prst="rect">
            <a:avLst/>
          </a:prstGeom>
        </p:spPr>
      </p:pic>
    </p:spTree>
    <p:extLst>
      <p:ext uri="{BB962C8B-B14F-4D97-AF65-F5344CB8AC3E}">
        <p14:creationId xmlns:p14="http://schemas.microsoft.com/office/powerpoint/2010/main" val="2069883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E8FC-3268-3F79-8E2F-1D32E8B6ED9E}"/>
              </a:ext>
            </a:extLst>
          </p:cNvPr>
          <p:cNvSpPr>
            <a:spLocks noGrp="1"/>
          </p:cNvSpPr>
          <p:nvPr>
            <p:ph type="title"/>
          </p:nvPr>
        </p:nvSpPr>
        <p:spPr/>
        <p:txBody>
          <a:bodyPr/>
          <a:lstStyle/>
          <a:p>
            <a:r>
              <a:rPr lang="en-US" altLang="zh-CN" dirty="0"/>
              <a:t>2020</a:t>
            </a:r>
            <a:r>
              <a:rPr lang="zh-CN" altLang="en-US" dirty="0"/>
              <a:t>杭电多校</a:t>
            </a:r>
            <a:r>
              <a:rPr lang="en-US" altLang="zh-CN" dirty="0"/>
              <a:t>Round2T10</a:t>
            </a:r>
            <a:endParaRPr lang="zh-CN" altLang="en-US" dirty="0"/>
          </a:p>
        </p:txBody>
      </p:sp>
      <p:sp>
        <p:nvSpPr>
          <p:cNvPr id="3" name="内容占位符 2">
            <a:extLst>
              <a:ext uri="{FF2B5EF4-FFF2-40B4-BE49-F238E27FC236}">
                <a16:creationId xmlns:a16="http://schemas.microsoft.com/office/drawing/2014/main" id="{05FF422D-99BD-0A2E-16A0-0F49F2BC64F2}"/>
              </a:ext>
            </a:extLst>
          </p:cNvPr>
          <p:cNvSpPr>
            <a:spLocks noGrp="1"/>
          </p:cNvSpPr>
          <p:nvPr>
            <p:ph idx="1"/>
          </p:nvPr>
        </p:nvSpPr>
        <p:spPr/>
        <p:txBody>
          <a:bodyPr/>
          <a:lstStyle/>
          <a:p>
            <a:endParaRPr lang="en-US" altLang="zh-CN" dirty="0"/>
          </a:p>
        </p:txBody>
      </p:sp>
      <p:pic>
        <p:nvPicPr>
          <p:cNvPr id="5" name="图片 4">
            <a:extLst>
              <a:ext uri="{FF2B5EF4-FFF2-40B4-BE49-F238E27FC236}">
                <a16:creationId xmlns:a16="http://schemas.microsoft.com/office/drawing/2014/main" id="{B325DFFA-2F4C-F861-7F42-D9A89AEBCBA7}"/>
              </a:ext>
            </a:extLst>
          </p:cNvPr>
          <p:cNvPicPr>
            <a:picLocks noChangeAspect="1"/>
          </p:cNvPicPr>
          <p:nvPr/>
        </p:nvPicPr>
        <p:blipFill>
          <a:blip r:embed="rId2"/>
          <a:stretch>
            <a:fillRect/>
          </a:stretch>
        </p:blipFill>
        <p:spPr>
          <a:xfrm>
            <a:off x="838200" y="1825625"/>
            <a:ext cx="9039047" cy="4351338"/>
          </a:xfrm>
          <a:prstGeom prst="rect">
            <a:avLst/>
          </a:prstGeom>
        </p:spPr>
      </p:pic>
    </p:spTree>
    <p:extLst>
      <p:ext uri="{BB962C8B-B14F-4D97-AF65-F5344CB8AC3E}">
        <p14:creationId xmlns:p14="http://schemas.microsoft.com/office/powerpoint/2010/main" val="211551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3A2D4-3F63-9EF6-4411-4229BB19C7BD}"/>
              </a:ext>
            </a:extLst>
          </p:cNvPr>
          <p:cNvSpPr>
            <a:spLocks noGrp="1"/>
          </p:cNvSpPr>
          <p:nvPr>
            <p:ph type="title"/>
          </p:nvPr>
        </p:nvSpPr>
        <p:spPr/>
        <p:txBody>
          <a:bodyPr/>
          <a:lstStyle/>
          <a:p>
            <a:r>
              <a:rPr lang="en-US" altLang="zh-CN" dirty="0"/>
              <a:t>CQOI2016 </a:t>
            </a:r>
            <a:r>
              <a:rPr lang="zh-CN" altLang="en-US" dirty="0"/>
              <a:t>伪光滑数</a:t>
            </a:r>
          </a:p>
        </p:txBody>
      </p:sp>
      <p:sp>
        <p:nvSpPr>
          <p:cNvPr id="3" name="内容占位符 2">
            <a:extLst>
              <a:ext uri="{FF2B5EF4-FFF2-40B4-BE49-F238E27FC236}">
                <a16:creationId xmlns:a16="http://schemas.microsoft.com/office/drawing/2014/main" id="{19FB66E4-E488-D267-1E4F-CC7A668F2055}"/>
              </a:ext>
            </a:extLst>
          </p:cNvPr>
          <p:cNvSpPr>
            <a:spLocks noGrp="1"/>
          </p:cNvSpPr>
          <p:nvPr>
            <p:ph idx="1"/>
          </p:nvPr>
        </p:nvSpPr>
        <p:spPr/>
        <p:txBody>
          <a:bodyPr/>
          <a:lstStyle/>
          <a:p>
            <a:r>
              <a:rPr lang="zh-CN" altLang="en-US" dirty="0"/>
              <a:t>若一个大于</a:t>
            </a:r>
            <a:r>
              <a:rPr lang="en-US" altLang="zh-CN" dirty="0"/>
              <a:t>1</a:t>
            </a:r>
            <a:r>
              <a:rPr lang="zh-CN" altLang="en-US" dirty="0"/>
              <a:t>的整数</a:t>
            </a:r>
            <a:r>
              <a:rPr lang="en-US" altLang="zh-CN" dirty="0"/>
              <a:t>M</a:t>
            </a:r>
            <a:r>
              <a:rPr lang="zh-CN" altLang="en-US" dirty="0"/>
              <a:t>的质因数分解有</a:t>
            </a:r>
            <a:r>
              <a:rPr lang="en-US" altLang="zh-CN" dirty="0"/>
              <a:t>k</a:t>
            </a:r>
            <a:r>
              <a:rPr lang="zh-CN" altLang="en-US" dirty="0"/>
              <a:t>项，其最大的质因子为</a:t>
            </a:r>
            <a:r>
              <a:rPr lang="en-US" altLang="zh-CN" dirty="0"/>
              <a:t>Ak</a:t>
            </a:r>
            <a:r>
              <a:rPr lang="zh-CN" altLang="en-US" dirty="0"/>
              <a:t>，并且满足</a:t>
            </a:r>
            <a:r>
              <a:rPr lang="en-US" altLang="zh-CN" dirty="0" err="1"/>
              <a:t>Ak^k</a:t>
            </a:r>
            <a:r>
              <a:rPr lang="en-US" altLang="zh-CN" dirty="0"/>
              <a:t>&lt;=N</a:t>
            </a:r>
            <a:r>
              <a:rPr lang="zh-CN" altLang="en-US" dirty="0"/>
              <a:t>，</a:t>
            </a:r>
            <a:r>
              <a:rPr lang="en-US" altLang="zh-CN" dirty="0"/>
              <a:t>Ak&lt;128</a:t>
            </a:r>
            <a:r>
              <a:rPr lang="zh-CN" altLang="en-US" dirty="0"/>
              <a:t>，我们就称整数</a:t>
            </a:r>
            <a:r>
              <a:rPr lang="en-US" altLang="zh-CN" dirty="0"/>
              <a:t>M</a:t>
            </a:r>
            <a:r>
              <a:rPr lang="zh-CN" altLang="en-US" dirty="0"/>
              <a:t>为</a:t>
            </a:r>
            <a:r>
              <a:rPr lang="en-US" altLang="zh-CN" dirty="0"/>
              <a:t>N-</a:t>
            </a:r>
            <a:r>
              <a:rPr lang="zh-CN" altLang="en-US" dirty="0"/>
              <a:t>伪光滑数。</a:t>
            </a:r>
          </a:p>
          <a:p>
            <a:r>
              <a:rPr lang="zh-CN" altLang="en-US" dirty="0"/>
              <a:t>现在给出</a:t>
            </a:r>
            <a:r>
              <a:rPr lang="en-US" altLang="zh-CN" dirty="0"/>
              <a:t>N</a:t>
            </a:r>
            <a:r>
              <a:rPr lang="zh-CN" altLang="en-US" dirty="0"/>
              <a:t>，求所有整数中，第</a:t>
            </a:r>
            <a:r>
              <a:rPr lang="en-US" altLang="zh-CN" dirty="0"/>
              <a:t>K</a:t>
            </a:r>
            <a:r>
              <a:rPr lang="zh-CN" altLang="en-US" dirty="0"/>
              <a:t>大的</a:t>
            </a:r>
            <a:r>
              <a:rPr lang="en-US" altLang="zh-CN" dirty="0"/>
              <a:t>N-</a:t>
            </a:r>
            <a:r>
              <a:rPr lang="zh-CN" altLang="en-US" dirty="0"/>
              <a:t>伪光滑数</a:t>
            </a:r>
          </a:p>
          <a:p>
            <a:r>
              <a:rPr lang="en-US" altLang="zh-CN" dirty="0"/>
              <a:t>2≤N≤10^18</a:t>
            </a:r>
            <a:r>
              <a:rPr lang="zh-CN" altLang="en-US" dirty="0"/>
              <a:t>，</a:t>
            </a:r>
            <a:r>
              <a:rPr lang="en-US" altLang="zh-CN" dirty="0"/>
              <a:t>1≤K≤800000</a:t>
            </a:r>
          </a:p>
          <a:p>
            <a:endParaRPr lang="zh-CN" altLang="en-US" dirty="0"/>
          </a:p>
        </p:txBody>
      </p:sp>
    </p:spTree>
    <p:extLst>
      <p:ext uri="{BB962C8B-B14F-4D97-AF65-F5344CB8AC3E}">
        <p14:creationId xmlns:p14="http://schemas.microsoft.com/office/powerpoint/2010/main" val="621472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3A2D4-3F63-9EF6-4411-4229BB19C7BD}"/>
              </a:ext>
            </a:extLst>
          </p:cNvPr>
          <p:cNvSpPr>
            <a:spLocks noGrp="1"/>
          </p:cNvSpPr>
          <p:nvPr>
            <p:ph type="title"/>
          </p:nvPr>
        </p:nvSpPr>
        <p:spPr/>
        <p:txBody>
          <a:bodyPr/>
          <a:lstStyle/>
          <a:p>
            <a:r>
              <a:rPr lang="en-US" altLang="zh-CN" dirty="0"/>
              <a:t>CQOI2016 </a:t>
            </a:r>
            <a:r>
              <a:rPr lang="zh-CN" altLang="en-US" dirty="0"/>
              <a:t>伪光滑数</a:t>
            </a:r>
          </a:p>
        </p:txBody>
      </p:sp>
      <p:sp>
        <p:nvSpPr>
          <p:cNvPr id="3" name="内容占位符 2">
            <a:extLst>
              <a:ext uri="{FF2B5EF4-FFF2-40B4-BE49-F238E27FC236}">
                <a16:creationId xmlns:a16="http://schemas.microsoft.com/office/drawing/2014/main" id="{19FB66E4-E488-D267-1E4F-CC7A668F2055}"/>
              </a:ext>
            </a:extLst>
          </p:cNvPr>
          <p:cNvSpPr>
            <a:spLocks noGrp="1"/>
          </p:cNvSpPr>
          <p:nvPr>
            <p:ph idx="1"/>
          </p:nvPr>
        </p:nvSpPr>
        <p:spPr/>
        <p:txBody>
          <a:bodyPr>
            <a:normAutofit/>
          </a:bodyPr>
          <a:lstStyle/>
          <a:p>
            <a:r>
              <a:rPr lang="zh-CN" altLang="en-US" dirty="0"/>
              <a:t>考虑搜索</a:t>
            </a:r>
            <a:endParaRPr lang="en-US" altLang="zh-CN" dirty="0"/>
          </a:p>
          <a:p>
            <a:r>
              <a:rPr lang="zh-CN" altLang="en-US" dirty="0"/>
              <a:t>先把</a:t>
            </a:r>
            <a:r>
              <a:rPr lang="en-US" altLang="zh-CN" dirty="0"/>
              <a:t>128</a:t>
            </a:r>
            <a:r>
              <a:rPr lang="zh-CN" altLang="en-US" dirty="0"/>
              <a:t>内的质数打表打出来</a:t>
            </a:r>
          </a:p>
          <a:p>
            <a:r>
              <a:rPr lang="zh-CN" altLang="en-US" dirty="0"/>
              <a:t>对于一个质数</a:t>
            </a:r>
            <a:r>
              <a:rPr lang="en-US" altLang="zh-CN" dirty="0"/>
              <a:t>p</a:t>
            </a:r>
            <a:r>
              <a:rPr lang="zh-CN" altLang="en-US" dirty="0"/>
              <a:t>，我们让它成为最大的质因子，那么就可以求出来这个质数</a:t>
            </a:r>
            <a:r>
              <a:rPr lang="en-US" altLang="zh-CN" dirty="0"/>
              <a:t>p</a:t>
            </a:r>
            <a:r>
              <a:rPr lang="zh-CN" altLang="en-US" dirty="0"/>
              <a:t>可以选的次数，记作</a:t>
            </a:r>
            <a:r>
              <a:rPr lang="en-US" altLang="zh-CN" dirty="0"/>
              <a:t>x</a:t>
            </a:r>
            <a:r>
              <a:rPr lang="zh-CN" altLang="en-US" dirty="0"/>
              <a:t>（即满足</a:t>
            </a:r>
            <a:r>
              <a:rPr lang="en-US" altLang="zh-CN" dirty="0" err="1"/>
              <a:t>p^x</a:t>
            </a:r>
            <a:r>
              <a:rPr lang="en-US" altLang="zh-CN" dirty="0"/>
              <a:t>&lt;=N</a:t>
            </a:r>
            <a:r>
              <a:rPr lang="zh-CN" altLang="en-US" dirty="0"/>
              <a:t>，</a:t>
            </a:r>
            <a:r>
              <a:rPr lang="en-US" altLang="zh-CN" dirty="0"/>
              <a:t>p^(x+1)&gt;N</a:t>
            </a:r>
            <a:r>
              <a:rPr lang="zh-CN" altLang="en-US" dirty="0"/>
              <a:t>）</a:t>
            </a:r>
          </a:p>
          <a:p>
            <a:r>
              <a:rPr lang="zh-CN" altLang="en-US" dirty="0"/>
              <a:t>然后质数</a:t>
            </a:r>
            <a:r>
              <a:rPr lang="en-US" altLang="zh-CN" dirty="0"/>
              <a:t>p</a:t>
            </a:r>
            <a:r>
              <a:rPr lang="zh-CN" altLang="en-US" dirty="0"/>
              <a:t>必须选一次，剩下</a:t>
            </a:r>
            <a:r>
              <a:rPr lang="en-US" altLang="zh-CN" dirty="0"/>
              <a:t>x-1</a:t>
            </a:r>
            <a:r>
              <a:rPr lang="zh-CN" altLang="en-US" dirty="0"/>
              <a:t>次可以选任意的小于等于</a:t>
            </a:r>
            <a:r>
              <a:rPr lang="en-US" altLang="zh-CN" dirty="0"/>
              <a:t>p</a:t>
            </a:r>
            <a:r>
              <a:rPr lang="zh-CN" altLang="en-US" dirty="0"/>
              <a:t>的质数，规定一个顺序（质数的选择从大到小），就可以开始搜了</a:t>
            </a:r>
          </a:p>
          <a:p>
            <a:r>
              <a:rPr lang="zh-CN" altLang="en-US" dirty="0"/>
              <a:t>然后每搜出来一个数就放进数组里面，最后</a:t>
            </a:r>
            <a:r>
              <a:rPr lang="en-US" altLang="zh-CN" dirty="0"/>
              <a:t>sort</a:t>
            </a:r>
            <a:r>
              <a:rPr lang="zh-CN" altLang="en-US" dirty="0"/>
              <a:t>一下，去个重，就得到答案了</a:t>
            </a:r>
          </a:p>
        </p:txBody>
      </p:sp>
    </p:spTree>
    <p:extLst>
      <p:ext uri="{BB962C8B-B14F-4D97-AF65-F5344CB8AC3E}">
        <p14:creationId xmlns:p14="http://schemas.microsoft.com/office/powerpoint/2010/main" val="3681264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3A2D4-3F63-9EF6-4411-4229BB19C7BD}"/>
              </a:ext>
            </a:extLst>
          </p:cNvPr>
          <p:cNvSpPr>
            <a:spLocks noGrp="1"/>
          </p:cNvSpPr>
          <p:nvPr>
            <p:ph type="title"/>
          </p:nvPr>
        </p:nvSpPr>
        <p:spPr/>
        <p:txBody>
          <a:bodyPr/>
          <a:lstStyle/>
          <a:p>
            <a:r>
              <a:rPr lang="en-US" altLang="zh-CN" dirty="0"/>
              <a:t>CQOI2016 </a:t>
            </a:r>
            <a:r>
              <a:rPr lang="zh-CN" altLang="en-US" dirty="0"/>
              <a:t>伪光滑数</a:t>
            </a:r>
          </a:p>
        </p:txBody>
      </p:sp>
      <p:sp>
        <p:nvSpPr>
          <p:cNvPr id="3" name="内容占位符 2">
            <a:extLst>
              <a:ext uri="{FF2B5EF4-FFF2-40B4-BE49-F238E27FC236}">
                <a16:creationId xmlns:a16="http://schemas.microsoft.com/office/drawing/2014/main" id="{19FB66E4-E488-D267-1E4F-CC7A668F2055}"/>
              </a:ext>
            </a:extLst>
          </p:cNvPr>
          <p:cNvSpPr>
            <a:spLocks noGrp="1"/>
          </p:cNvSpPr>
          <p:nvPr>
            <p:ph idx="1"/>
          </p:nvPr>
        </p:nvSpPr>
        <p:spPr/>
        <p:txBody>
          <a:bodyPr>
            <a:normAutofit/>
          </a:bodyPr>
          <a:lstStyle/>
          <a:p>
            <a:r>
              <a:rPr lang="zh-CN" altLang="en-US" dirty="0"/>
              <a:t>设</a:t>
            </a:r>
            <a:r>
              <a:rPr lang="en-US" altLang="zh-CN" dirty="0"/>
              <a:t>p</a:t>
            </a:r>
            <a:r>
              <a:rPr lang="zh-CN" altLang="en-US" dirty="0"/>
              <a:t>是第</a:t>
            </a:r>
            <a:r>
              <a:rPr lang="en-US" altLang="zh-CN" dirty="0"/>
              <a:t>t</a:t>
            </a:r>
            <a:r>
              <a:rPr lang="zh-CN" altLang="en-US" dirty="0"/>
              <a:t>个质数，次数是</a:t>
            </a:r>
            <a:r>
              <a:rPr lang="en-US" altLang="zh-CN" dirty="0"/>
              <a:t>x</a:t>
            </a:r>
            <a:r>
              <a:rPr lang="zh-CN" altLang="en-US" dirty="0"/>
              <a:t>，则可以搜出来</a:t>
            </a:r>
            <a:r>
              <a:rPr lang="en-US" altLang="zh-CN" dirty="0"/>
              <a:t>O(</a:t>
            </a:r>
            <a:r>
              <a:rPr lang="en-US" altLang="zh-CN" dirty="0" err="1"/>
              <a:t>t^x</a:t>
            </a:r>
            <a:r>
              <a:rPr lang="en-US" altLang="zh-CN" dirty="0"/>
              <a:t>)</a:t>
            </a:r>
            <a:r>
              <a:rPr lang="zh-CN" altLang="en-US" dirty="0"/>
              <a:t>个数，搜出来的数太多，而题目只需要我们回答最前面的一部分（前</a:t>
            </a:r>
            <a:r>
              <a:rPr lang="en-US" altLang="zh-CN" dirty="0"/>
              <a:t>k</a:t>
            </a:r>
            <a:r>
              <a:rPr lang="zh-CN" altLang="en-US" dirty="0"/>
              <a:t>个）</a:t>
            </a:r>
            <a:endParaRPr lang="en-US" altLang="zh-CN" dirty="0"/>
          </a:p>
          <a:p>
            <a:r>
              <a:rPr lang="zh-CN" altLang="en-US" dirty="0"/>
              <a:t>考虑剪枝</a:t>
            </a:r>
          </a:p>
          <a:p>
            <a:r>
              <a:rPr lang="zh-CN" altLang="en-US" dirty="0"/>
              <a:t>可以发现伪光滑数的答案有单调性，若</a:t>
            </a:r>
            <a:r>
              <a:rPr lang="en-US" altLang="zh-CN" dirty="0"/>
              <a:t>R&gt;L</a:t>
            </a:r>
            <a:r>
              <a:rPr lang="zh-CN" altLang="en-US" dirty="0"/>
              <a:t>，则第</a:t>
            </a:r>
            <a:r>
              <a:rPr lang="en-US" altLang="zh-CN" dirty="0"/>
              <a:t>k</a:t>
            </a:r>
            <a:r>
              <a:rPr lang="zh-CN" altLang="en-US" dirty="0"/>
              <a:t>大的</a:t>
            </a:r>
            <a:r>
              <a:rPr lang="en-US" altLang="zh-CN" dirty="0"/>
              <a:t>R-</a:t>
            </a:r>
            <a:r>
              <a:rPr lang="zh-CN" altLang="en-US" dirty="0"/>
              <a:t>伪光滑数肯定大于等于第</a:t>
            </a:r>
            <a:r>
              <a:rPr lang="en-US" altLang="zh-CN" dirty="0"/>
              <a:t>k</a:t>
            </a:r>
            <a:r>
              <a:rPr lang="zh-CN" altLang="en-US" dirty="0"/>
              <a:t>大的</a:t>
            </a:r>
            <a:r>
              <a:rPr lang="en-US" altLang="zh-CN" dirty="0"/>
              <a:t>L-</a:t>
            </a:r>
            <a:r>
              <a:rPr lang="zh-CN" altLang="en-US" dirty="0"/>
              <a:t>伪光滑数</a:t>
            </a:r>
          </a:p>
        </p:txBody>
      </p:sp>
    </p:spTree>
    <p:extLst>
      <p:ext uri="{BB962C8B-B14F-4D97-AF65-F5344CB8AC3E}">
        <p14:creationId xmlns:p14="http://schemas.microsoft.com/office/powerpoint/2010/main" val="766806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3A2D4-3F63-9EF6-4411-4229BB19C7BD}"/>
              </a:ext>
            </a:extLst>
          </p:cNvPr>
          <p:cNvSpPr>
            <a:spLocks noGrp="1"/>
          </p:cNvSpPr>
          <p:nvPr>
            <p:ph type="title"/>
          </p:nvPr>
        </p:nvSpPr>
        <p:spPr/>
        <p:txBody>
          <a:bodyPr/>
          <a:lstStyle/>
          <a:p>
            <a:r>
              <a:rPr lang="en-US" altLang="zh-CN" dirty="0"/>
              <a:t>CQOI2016 </a:t>
            </a:r>
            <a:r>
              <a:rPr lang="zh-CN" altLang="en-US" dirty="0"/>
              <a:t>伪光滑数</a:t>
            </a:r>
          </a:p>
        </p:txBody>
      </p:sp>
      <p:sp>
        <p:nvSpPr>
          <p:cNvPr id="3" name="内容占位符 2">
            <a:extLst>
              <a:ext uri="{FF2B5EF4-FFF2-40B4-BE49-F238E27FC236}">
                <a16:creationId xmlns:a16="http://schemas.microsoft.com/office/drawing/2014/main" id="{19FB66E4-E488-D267-1E4F-CC7A668F2055}"/>
              </a:ext>
            </a:extLst>
          </p:cNvPr>
          <p:cNvSpPr>
            <a:spLocks noGrp="1"/>
          </p:cNvSpPr>
          <p:nvPr>
            <p:ph idx="1"/>
          </p:nvPr>
        </p:nvSpPr>
        <p:spPr/>
        <p:txBody>
          <a:bodyPr>
            <a:normAutofit lnSpcReduction="10000"/>
          </a:bodyPr>
          <a:lstStyle/>
          <a:p>
            <a:r>
              <a:rPr lang="zh-CN" altLang="en-US" dirty="0"/>
              <a:t>具体实现</a:t>
            </a:r>
          </a:p>
          <a:p>
            <a:r>
              <a:rPr lang="zh-CN" altLang="en-US" dirty="0"/>
              <a:t>有一种方法是把这些伪光滑数分段打表在代码里面用来剪枝就可以水过此题</a:t>
            </a:r>
            <a:endParaRPr lang="en-US" altLang="zh-CN" dirty="0"/>
          </a:p>
          <a:p>
            <a:pPr lvl="1"/>
            <a:r>
              <a:rPr lang="zh-CN" altLang="en-US" dirty="0"/>
              <a:t>比如说现在想求前</a:t>
            </a:r>
            <a:r>
              <a:rPr lang="en-US" altLang="zh-CN" dirty="0"/>
              <a:t>800000</a:t>
            </a:r>
            <a:r>
              <a:rPr lang="zh-CN" altLang="en-US" dirty="0"/>
              <a:t>个</a:t>
            </a:r>
            <a:r>
              <a:rPr lang="en-US" altLang="zh-CN" dirty="0"/>
              <a:t>1e18-</a:t>
            </a:r>
            <a:r>
              <a:rPr lang="zh-CN" altLang="en-US" dirty="0"/>
              <a:t>伪光滑数，直接搜会超时。在搜的时候如果发现接下来全部选最大的质数还是没有第</a:t>
            </a:r>
            <a:r>
              <a:rPr lang="en-US" altLang="zh-CN" dirty="0"/>
              <a:t>800000</a:t>
            </a:r>
            <a:r>
              <a:rPr lang="zh-CN" altLang="en-US" dirty="0"/>
              <a:t>个</a:t>
            </a:r>
            <a:r>
              <a:rPr lang="en-US" altLang="zh-CN" dirty="0"/>
              <a:t>1e17-</a:t>
            </a:r>
            <a:r>
              <a:rPr lang="zh-CN" altLang="en-US" dirty="0"/>
              <a:t>伪光滑数大，就可以剪枝了。</a:t>
            </a:r>
          </a:p>
          <a:p>
            <a:pPr lvl="1"/>
            <a:r>
              <a:rPr lang="zh-CN" altLang="en-US" dirty="0"/>
              <a:t>第</a:t>
            </a:r>
            <a:r>
              <a:rPr lang="en-US" altLang="zh-CN" dirty="0"/>
              <a:t>800000</a:t>
            </a:r>
            <a:r>
              <a:rPr lang="zh-CN" altLang="en-US" dirty="0"/>
              <a:t>个</a:t>
            </a:r>
            <a:r>
              <a:rPr lang="en-US" altLang="zh-CN" dirty="0"/>
              <a:t>1e17-</a:t>
            </a:r>
            <a:r>
              <a:rPr lang="zh-CN" altLang="en-US" dirty="0"/>
              <a:t>伪光滑数也求不出来，还是超时，所以又跑去求第</a:t>
            </a:r>
            <a:r>
              <a:rPr lang="en-US" altLang="zh-CN" dirty="0"/>
              <a:t>800000</a:t>
            </a:r>
            <a:r>
              <a:rPr lang="zh-CN" altLang="en-US" dirty="0"/>
              <a:t>个</a:t>
            </a:r>
            <a:r>
              <a:rPr lang="en-US" altLang="zh-CN" dirty="0"/>
              <a:t>1e16-</a:t>
            </a:r>
            <a:r>
              <a:rPr lang="zh-CN" altLang="en-US" dirty="0"/>
              <a:t>伪光滑数。以此类推。</a:t>
            </a:r>
            <a:endParaRPr lang="en-US" altLang="zh-CN" dirty="0"/>
          </a:p>
          <a:p>
            <a:r>
              <a:rPr lang="zh-CN" altLang="en-US" dirty="0"/>
              <a:t>或者利用伪光滑数的答案有单调性，二分来求解也可以</a:t>
            </a:r>
            <a:endParaRPr lang="en-US" altLang="zh-CN" dirty="0"/>
          </a:p>
          <a:p>
            <a:pPr lvl="1"/>
            <a:r>
              <a:rPr lang="zh-CN" altLang="en-US" dirty="0"/>
              <a:t>问在所有的</a:t>
            </a:r>
            <a:r>
              <a:rPr lang="en-US" altLang="zh-CN" dirty="0"/>
              <a:t>1e18-</a:t>
            </a:r>
            <a:r>
              <a:rPr lang="zh-CN" altLang="en-US" dirty="0"/>
              <a:t>伪光滑数中，比</a:t>
            </a:r>
            <a:r>
              <a:rPr lang="en-US" altLang="zh-CN" dirty="0"/>
              <a:t>x</a:t>
            </a:r>
            <a:r>
              <a:rPr lang="zh-CN" altLang="en-US" dirty="0"/>
              <a:t>大的数有多少个？</a:t>
            </a:r>
            <a:endParaRPr lang="en-US" altLang="zh-CN" dirty="0"/>
          </a:p>
          <a:p>
            <a:pPr lvl="1"/>
            <a:r>
              <a:rPr lang="zh-CN" altLang="en-US" dirty="0"/>
              <a:t>然后</a:t>
            </a:r>
            <a:r>
              <a:rPr lang="en-US" altLang="zh-CN" dirty="0"/>
              <a:t>x</a:t>
            </a:r>
            <a:r>
              <a:rPr lang="zh-CN" altLang="en-US" dirty="0"/>
              <a:t>就可以作为剪枝的值了。</a:t>
            </a:r>
          </a:p>
          <a:p>
            <a:endParaRPr lang="zh-CN" altLang="en-US" dirty="0"/>
          </a:p>
        </p:txBody>
      </p:sp>
    </p:spTree>
    <p:extLst>
      <p:ext uri="{BB962C8B-B14F-4D97-AF65-F5344CB8AC3E}">
        <p14:creationId xmlns:p14="http://schemas.microsoft.com/office/powerpoint/2010/main" val="176536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84B6B-4727-1A7A-0EBC-D73D6C1CD4A0}"/>
              </a:ext>
            </a:extLst>
          </p:cNvPr>
          <p:cNvSpPr>
            <a:spLocks noGrp="1"/>
          </p:cNvSpPr>
          <p:nvPr>
            <p:ph type="title"/>
          </p:nvPr>
        </p:nvSpPr>
        <p:spPr/>
        <p:txBody>
          <a:bodyPr/>
          <a:lstStyle/>
          <a:p>
            <a:r>
              <a:rPr lang="zh-CN" altLang="en-US" dirty="0"/>
              <a:t>一些常见的模型</a:t>
            </a:r>
          </a:p>
        </p:txBody>
      </p:sp>
      <p:sp>
        <p:nvSpPr>
          <p:cNvPr id="3" name="内容占位符 2">
            <a:extLst>
              <a:ext uri="{FF2B5EF4-FFF2-40B4-BE49-F238E27FC236}">
                <a16:creationId xmlns:a16="http://schemas.microsoft.com/office/drawing/2014/main" id="{B67FD37B-9637-2A4B-E0EE-90458788E601}"/>
              </a:ext>
            </a:extLst>
          </p:cNvPr>
          <p:cNvSpPr>
            <a:spLocks noGrp="1"/>
          </p:cNvSpPr>
          <p:nvPr>
            <p:ph idx="1"/>
          </p:nvPr>
        </p:nvSpPr>
        <p:spPr/>
        <p:txBody>
          <a:bodyPr/>
          <a:lstStyle/>
          <a:p>
            <a:r>
              <a:rPr lang="zh-CN" altLang="en-US" dirty="0"/>
              <a:t>生成分拆方案</a:t>
            </a:r>
            <a:endParaRPr lang="en-US" altLang="zh-CN" dirty="0"/>
          </a:p>
          <a:p>
            <a:r>
              <a:rPr lang="zh-CN" altLang="en-US" dirty="0"/>
              <a:t>生成排列方案</a:t>
            </a:r>
            <a:endParaRPr lang="en-US" altLang="zh-CN" dirty="0"/>
          </a:p>
          <a:p>
            <a:r>
              <a:rPr lang="zh-CN" altLang="en-US" dirty="0"/>
              <a:t>生成组合方案</a:t>
            </a:r>
            <a:endParaRPr lang="en-US" altLang="zh-CN" dirty="0"/>
          </a:p>
        </p:txBody>
      </p:sp>
    </p:spTree>
    <p:extLst>
      <p:ext uri="{BB962C8B-B14F-4D97-AF65-F5344CB8AC3E}">
        <p14:creationId xmlns:p14="http://schemas.microsoft.com/office/powerpoint/2010/main" val="409981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84B6B-4727-1A7A-0EBC-D73D6C1CD4A0}"/>
              </a:ext>
            </a:extLst>
          </p:cNvPr>
          <p:cNvSpPr>
            <a:spLocks noGrp="1"/>
          </p:cNvSpPr>
          <p:nvPr>
            <p:ph type="title"/>
          </p:nvPr>
        </p:nvSpPr>
        <p:spPr/>
        <p:txBody>
          <a:bodyPr/>
          <a:lstStyle/>
          <a:p>
            <a:r>
              <a:rPr lang="zh-CN" altLang="en-US" dirty="0"/>
              <a:t>回溯</a:t>
            </a:r>
          </a:p>
        </p:txBody>
      </p:sp>
      <p:sp>
        <p:nvSpPr>
          <p:cNvPr id="3" name="内容占位符 2">
            <a:extLst>
              <a:ext uri="{FF2B5EF4-FFF2-40B4-BE49-F238E27FC236}">
                <a16:creationId xmlns:a16="http://schemas.microsoft.com/office/drawing/2014/main" id="{B67FD37B-9637-2A4B-E0EE-90458788E601}"/>
              </a:ext>
            </a:extLst>
          </p:cNvPr>
          <p:cNvSpPr>
            <a:spLocks noGrp="1"/>
          </p:cNvSpPr>
          <p:nvPr>
            <p:ph idx="1"/>
          </p:nvPr>
        </p:nvSpPr>
        <p:spPr/>
        <p:txBody>
          <a:bodyPr/>
          <a:lstStyle/>
          <a:p>
            <a:r>
              <a:rPr lang="zh-CN" altLang="en-US" dirty="0"/>
              <a:t>为了搜索的方便，在搜索过程中修改状态以及还原</a:t>
            </a:r>
            <a:endParaRPr lang="en-US" altLang="zh-CN" dirty="0"/>
          </a:p>
        </p:txBody>
      </p:sp>
    </p:spTree>
    <p:extLst>
      <p:ext uri="{BB962C8B-B14F-4D97-AF65-F5344CB8AC3E}">
        <p14:creationId xmlns:p14="http://schemas.microsoft.com/office/powerpoint/2010/main" val="341902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84B6B-4727-1A7A-0EBC-D73D6C1CD4A0}"/>
              </a:ext>
            </a:extLst>
          </p:cNvPr>
          <p:cNvSpPr>
            <a:spLocks noGrp="1"/>
          </p:cNvSpPr>
          <p:nvPr>
            <p:ph type="title"/>
          </p:nvPr>
        </p:nvSpPr>
        <p:spPr/>
        <p:txBody>
          <a:bodyPr/>
          <a:lstStyle/>
          <a:p>
            <a:r>
              <a:rPr lang="zh-CN" altLang="en-US" dirty="0"/>
              <a:t>搜索优化的思路</a:t>
            </a:r>
          </a:p>
        </p:txBody>
      </p:sp>
      <p:sp>
        <p:nvSpPr>
          <p:cNvPr id="3" name="内容占位符 2">
            <a:extLst>
              <a:ext uri="{FF2B5EF4-FFF2-40B4-BE49-F238E27FC236}">
                <a16:creationId xmlns:a16="http://schemas.microsoft.com/office/drawing/2014/main" id="{B67FD37B-9637-2A4B-E0EE-90458788E601}"/>
              </a:ext>
            </a:extLst>
          </p:cNvPr>
          <p:cNvSpPr>
            <a:spLocks noGrp="1"/>
          </p:cNvSpPr>
          <p:nvPr>
            <p:ph idx="1"/>
          </p:nvPr>
        </p:nvSpPr>
        <p:spPr/>
        <p:txBody>
          <a:bodyPr/>
          <a:lstStyle/>
          <a:p>
            <a:r>
              <a:rPr lang="zh-CN" altLang="en-US" dirty="0"/>
              <a:t>剪枝</a:t>
            </a:r>
            <a:endParaRPr lang="en-US" altLang="zh-CN" dirty="0"/>
          </a:p>
          <a:p>
            <a:pPr lvl="1"/>
            <a:r>
              <a:rPr lang="zh-CN" altLang="en-US" dirty="0"/>
              <a:t>可行性剪枝</a:t>
            </a:r>
            <a:endParaRPr lang="en-US" altLang="zh-CN" dirty="0"/>
          </a:p>
          <a:p>
            <a:pPr lvl="1"/>
            <a:r>
              <a:rPr lang="zh-CN" altLang="en-US" dirty="0"/>
              <a:t>最优性剪枝</a:t>
            </a:r>
          </a:p>
          <a:p>
            <a:r>
              <a:rPr lang="zh-CN" altLang="en-US" dirty="0"/>
              <a:t>缩小搜索范围</a:t>
            </a:r>
            <a:endParaRPr lang="en-US" altLang="zh-CN" dirty="0"/>
          </a:p>
          <a:p>
            <a:r>
              <a:rPr lang="zh-CN" altLang="en-US" dirty="0"/>
              <a:t>改变搜索次序</a:t>
            </a:r>
            <a:endParaRPr lang="en-US" altLang="zh-CN" dirty="0"/>
          </a:p>
        </p:txBody>
      </p:sp>
    </p:spTree>
    <p:extLst>
      <p:ext uri="{BB962C8B-B14F-4D97-AF65-F5344CB8AC3E}">
        <p14:creationId xmlns:p14="http://schemas.microsoft.com/office/powerpoint/2010/main" val="187665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E0B20-9BA8-A2DE-F9E6-69A439540FC1}"/>
              </a:ext>
            </a:extLst>
          </p:cNvPr>
          <p:cNvSpPr>
            <a:spLocks noGrp="1"/>
          </p:cNvSpPr>
          <p:nvPr>
            <p:ph type="title"/>
          </p:nvPr>
        </p:nvSpPr>
        <p:spPr/>
        <p:txBody>
          <a:bodyPr/>
          <a:lstStyle/>
          <a:p>
            <a:r>
              <a:rPr lang="zh-CN" altLang="en-US" dirty="0"/>
              <a:t>可行性剪枝</a:t>
            </a:r>
          </a:p>
        </p:txBody>
      </p:sp>
      <p:sp>
        <p:nvSpPr>
          <p:cNvPr id="3" name="内容占位符 2">
            <a:extLst>
              <a:ext uri="{FF2B5EF4-FFF2-40B4-BE49-F238E27FC236}">
                <a16:creationId xmlns:a16="http://schemas.microsoft.com/office/drawing/2014/main" id="{7D66D4AC-27EC-FCDC-54AB-920D1415ABF0}"/>
              </a:ext>
            </a:extLst>
          </p:cNvPr>
          <p:cNvSpPr>
            <a:spLocks noGrp="1"/>
          </p:cNvSpPr>
          <p:nvPr>
            <p:ph idx="1"/>
          </p:nvPr>
        </p:nvSpPr>
        <p:spPr/>
        <p:txBody>
          <a:bodyPr/>
          <a:lstStyle/>
          <a:p>
            <a:r>
              <a:rPr lang="zh-CN" altLang="en-US" dirty="0"/>
              <a:t>在搜索的过程中，如果考虑最好（最坏）情况下，还是不能得到解，那就可以提前退出当前的搜索过程了。</a:t>
            </a:r>
            <a:endParaRPr lang="en-US" altLang="zh-CN" dirty="0"/>
          </a:p>
          <a:p>
            <a:r>
              <a:rPr lang="zh-CN" altLang="en-US" dirty="0"/>
              <a:t>例：生成分拆方案</a:t>
            </a:r>
          </a:p>
        </p:txBody>
      </p:sp>
    </p:spTree>
    <p:extLst>
      <p:ext uri="{BB962C8B-B14F-4D97-AF65-F5344CB8AC3E}">
        <p14:creationId xmlns:p14="http://schemas.microsoft.com/office/powerpoint/2010/main" val="406657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E0B20-9BA8-A2DE-F9E6-69A439540FC1}"/>
              </a:ext>
            </a:extLst>
          </p:cNvPr>
          <p:cNvSpPr>
            <a:spLocks noGrp="1"/>
          </p:cNvSpPr>
          <p:nvPr>
            <p:ph type="title"/>
          </p:nvPr>
        </p:nvSpPr>
        <p:spPr/>
        <p:txBody>
          <a:bodyPr/>
          <a:lstStyle/>
          <a:p>
            <a:r>
              <a:rPr lang="zh-CN" altLang="en-US" dirty="0"/>
              <a:t>最优性剪枝</a:t>
            </a:r>
          </a:p>
        </p:txBody>
      </p:sp>
      <p:sp>
        <p:nvSpPr>
          <p:cNvPr id="3" name="内容占位符 2">
            <a:extLst>
              <a:ext uri="{FF2B5EF4-FFF2-40B4-BE49-F238E27FC236}">
                <a16:creationId xmlns:a16="http://schemas.microsoft.com/office/drawing/2014/main" id="{7D66D4AC-27EC-FCDC-54AB-920D1415ABF0}"/>
              </a:ext>
            </a:extLst>
          </p:cNvPr>
          <p:cNvSpPr>
            <a:spLocks noGrp="1"/>
          </p:cNvSpPr>
          <p:nvPr>
            <p:ph idx="1"/>
          </p:nvPr>
        </p:nvSpPr>
        <p:spPr/>
        <p:txBody>
          <a:bodyPr/>
          <a:lstStyle/>
          <a:p>
            <a:r>
              <a:rPr lang="zh-CN" altLang="en-US" dirty="0"/>
              <a:t>在搜索的过程中，如果已经搜索出解了，那么就把这个解先保存下来</a:t>
            </a:r>
            <a:endParaRPr lang="en-US" altLang="zh-CN" dirty="0"/>
          </a:p>
          <a:p>
            <a:r>
              <a:rPr lang="zh-CN" altLang="en-US" dirty="0"/>
              <a:t>在后续搜索的过程中，如果当前搜索到中途的时候，已经发现这个解不如目前搜索出的解，或者考虑后续最好（或最坏）情况下，这个解不如目前搜索出的解，就可以提前退出当前的搜索过程了</a:t>
            </a:r>
            <a:endParaRPr lang="en-US" altLang="zh-CN" dirty="0"/>
          </a:p>
          <a:p>
            <a:r>
              <a:rPr lang="zh-CN" altLang="en-US" dirty="0"/>
              <a:t>最优性剪枝的应用范围：题目要求最优解而不是求所有的解</a:t>
            </a:r>
            <a:endParaRPr lang="en-US" altLang="zh-CN" dirty="0"/>
          </a:p>
          <a:p>
            <a:r>
              <a:rPr lang="zh-CN" altLang="en-US" dirty="0"/>
              <a:t>最优性剪枝的技巧：可以先用一些方法（错误的贪心或者手工估计），得到一个解的上界（或下界），然后在这个的基础上搜索</a:t>
            </a:r>
          </a:p>
        </p:txBody>
      </p:sp>
    </p:spTree>
    <p:extLst>
      <p:ext uri="{BB962C8B-B14F-4D97-AF65-F5344CB8AC3E}">
        <p14:creationId xmlns:p14="http://schemas.microsoft.com/office/powerpoint/2010/main" val="184603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F5527-9AF6-43EF-4320-B0CECE3A7C0A}"/>
              </a:ext>
            </a:extLst>
          </p:cNvPr>
          <p:cNvSpPr>
            <a:spLocks noGrp="1"/>
          </p:cNvSpPr>
          <p:nvPr>
            <p:ph type="title"/>
          </p:nvPr>
        </p:nvSpPr>
        <p:spPr/>
        <p:txBody>
          <a:bodyPr/>
          <a:lstStyle/>
          <a:p>
            <a:r>
              <a:rPr lang="en-US" altLang="zh-CN" dirty="0"/>
              <a:t>[NOI1999] </a:t>
            </a:r>
            <a:r>
              <a:rPr lang="zh-CN" altLang="en-US" dirty="0"/>
              <a:t>生日蛋糕</a:t>
            </a:r>
          </a:p>
        </p:txBody>
      </p:sp>
      <p:sp>
        <p:nvSpPr>
          <p:cNvPr id="3" name="内容占位符 2">
            <a:extLst>
              <a:ext uri="{FF2B5EF4-FFF2-40B4-BE49-F238E27FC236}">
                <a16:creationId xmlns:a16="http://schemas.microsoft.com/office/drawing/2014/main" id="{D9E64DC3-3114-831E-E7EF-546BDA238022}"/>
              </a:ext>
            </a:extLst>
          </p:cNvPr>
          <p:cNvSpPr>
            <a:spLocks noGrp="1"/>
          </p:cNvSpPr>
          <p:nvPr>
            <p:ph idx="1"/>
          </p:nvPr>
        </p:nvSpPr>
        <p:spPr/>
        <p:txBody>
          <a:bodyPr>
            <a:normAutofit/>
          </a:bodyPr>
          <a:lstStyle/>
          <a:p>
            <a:r>
              <a:rPr lang="en-US" altLang="zh-CN" dirty="0"/>
              <a:t>7 </a:t>
            </a:r>
            <a:r>
              <a:rPr lang="zh-CN" altLang="en-US" dirty="0"/>
              <a:t>月 </a:t>
            </a:r>
            <a:r>
              <a:rPr lang="en-US" altLang="zh-CN" dirty="0"/>
              <a:t>17 </a:t>
            </a:r>
            <a:r>
              <a:rPr lang="zh-CN" altLang="en-US" dirty="0"/>
              <a:t>日是 </a:t>
            </a:r>
            <a:r>
              <a:rPr lang="en-US" altLang="zh-CN" dirty="0" err="1"/>
              <a:t>Mr.W</a:t>
            </a:r>
            <a:r>
              <a:rPr lang="en-US" altLang="zh-CN" dirty="0"/>
              <a:t> </a:t>
            </a:r>
            <a:r>
              <a:rPr lang="zh-CN" altLang="en-US" dirty="0"/>
              <a:t>的生日，</a:t>
            </a:r>
            <a:r>
              <a:rPr lang="en-US" altLang="zh-CN" dirty="0"/>
              <a:t>ACM-THU </a:t>
            </a:r>
            <a:r>
              <a:rPr lang="zh-CN" altLang="en-US" dirty="0"/>
              <a:t>为此要制作一个体积为 </a:t>
            </a:r>
            <a:r>
              <a:rPr lang="en-US" altLang="zh-CN" dirty="0"/>
              <a:t>N</a:t>
            </a:r>
            <a:r>
              <a:rPr lang="el-GR" altLang="zh-CN" dirty="0"/>
              <a:t>π</a:t>
            </a:r>
            <a:r>
              <a:rPr lang="en-US" altLang="zh-CN" dirty="0"/>
              <a:t> </a:t>
            </a:r>
            <a:r>
              <a:rPr lang="zh-CN" altLang="en-US" dirty="0"/>
              <a:t>的 </a:t>
            </a:r>
            <a:r>
              <a:rPr lang="en-US" altLang="zh-CN" dirty="0"/>
              <a:t>M </a:t>
            </a:r>
            <a:r>
              <a:rPr lang="zh-CN" altLang="en-US" dirty="0"/>
              <a:t>层生日蛋糕，每层都是一个圆柱体。</a:t>
            </a:r>
          </a:p>
          <a:p>
            <a:r>
              <a:rPr lang="zh-CN" altLang="en-US" dirty="0"/>
              <a:t>设从下往上数第 </a:t>
            </a:r>
            <a:r>
              <a:rPr lang="en-US" altLang="zh-CN" dirty="0" err="1"/>
              <a:t>i</a:t>
            </a:r>
            <a:r>
              <a:rPr lang="en-US" altLang="zh-CN" dirty="0"/>
              <a:t> </a:t>
            </a:r>
            <a:r>
              <a:rPr lang="zh-CN" altLang="en-US" dirty="0"/>
              <a:t>层蛋糕是半径为 </a:t>
            </a:r>
            <a:r>
              <a:rPr lang="en-US" altLang="zh-CN" dirty="0"/>
              <a:t>Ri</a:t>
            </a:r>
            <a:r>
              <a:rPr lang="zh-CN" altLang="en-US" dirty="0"/>
              <a:t>，高度为 </a:t>
            </a:r>
            <a:r>
              <a:rPr lang="en-US" altLang="zh-CN" dirty="0"/>
              <a:t>Hi </a:t>
            </a:r>
            <a:r>
              <a:rPr lang="zh-CN" altLang="en-US" dirty="0"/>
              <a:t>的圆柱。要求 </a:t>
            </a:r>
            <a:r>
              <a:rPr lang="en-US" altLang="zh-CN" dirty="0"/>
              <a:t>Ri &gt; Ri+1$ </a:t>
            </a:r>
            <a:r>
              <a:rPr lang="zh-CN" altLang="en-US" dirty="0"/>
              <a:t>且 </a:t>
            </a:r>
            <a:r>
              <a:rPr lang="en-US" altLang="zh-CN" dirty="0"/>
              <a:t>Hi &gt; Hi+1</a:t>
            </a:r>
            <a:r>
              <a:rPr lang="zh-CN" altLang="en-US" dirty="0"/>
              <a:t>。</a:t>
            </a:r>
          </a:p>
          <a:p>
            <a:r>
              <a:rPr lang="zh-CN" altLang="en-US" dirty="0"/>
              <a:t>由于要在蛋糕上抹奶油，为尽可能节约经费，我们希望蛋糕外表面（最下一层的下底面除外）的面积 </a:t>
            </a:r>
            <a:r>
              <a:rPr lang="en-US" altLang="zh-CN" dirty="0"/>
              <a:t>Q </a:t>
            </a:r>
            <a:r>
              <a:rPr lang="zh-CN" altLang="en-US" dirty="0"/>
              <a:t>最小。</a:t>
            </a:r>
          </a:p>
          <a:p>
            <a:r>
              <a:rPr lang="zh-CN" altLang="en-US" dirty="0"/>
              <a:t>请编程对给出的 </a:t>
            </a:r>
            <a:r>
              <a:rPr lang="en-US" altLang="zh-CN" dirty="0"/>
              <a:t>N </a:t>
            </a:r>
            <a:r>
              <a:rPr lang="zh-CN" altLang="en-US" dirty="0"/>
              <a:t>和 </a:t>
            </a:r>
            <a:r>
              <a:rPr lang="en-US" altLang="zh-CN" dirty="0"/>
              <a:t>M</a:t>
            </a:r>
            <a:r>
              <a:rPr lang="zh-CN" altLang="en-US" dirty="0"/>
              <a:t>，找出蛋糕的制作方案（适当的 </a:t>
            </a:r>
            <a:r>
              <a:rPr lang="en-US" altLang="zh-CN" dirty="0"/>
              <a:t>Ri </a:t>
            </a:r>
            <a:r>
              <a:rPr lang="zh-CN" altLang="en-US" dirty="0"/>
              <a:t>和 </a:t>
            </a:r>
            <a:r>
              <a:rPr lang="en-US" altLang="zh-CN" dirty="0"/>
              <a:t>Hi </a:t>
            </a:r>
            <a:r>
              <a:rPr lang="zh-CN" altLang="en-US" dirty="0"/>
              <a:t>的值），使 </a:t>
            </a:r>
            <a:r>
              <a:rPr lang="en-US" altLang="zh-CN" dirty="0"/>
              <a:t>S=Q/</a:t>
            </a:r>
            <a:r>
              <a:rPr lang="el-GR" altLang="zh-CN" dirty="0"/>
              <a:t>π</a:t>
            </a:r>
            <a:r>
              <a:rPr lang="en-US" altLang="zh-CN" dirty="0"/>
              <a:t> </a:t>
            </a:r>
            <a:r>
              <a:rPr lang="zh-CN" altLang="en-US" dirty="0"/>
              <a:t>最小。除 </a:t>
            </a:r>
            <a:r>
              <a:rPr lang="en-US" altLang="zh-CN" dirty="0"/>
              <a:t>Q </a:t>
            </a:r>
            <a:r>
              <a:rPr lang="zh-CN" altLang="en-US" dirty="0"/>
              <a:t>外，以上所有数据皆为正整数</a:t>
            </a:r>
            <a:endParaRPr lang="en-US" altLang="zh-CN" dirty="0"/>
          </a:p>
          <a:p>
            <a:r>
              <a:rPr lang="en-US" altLang="zh-CN" dirty="0"/>
              <a:t>N&lt;=20000,M&lt;=15</a:t>
            </a:r>
            <a:endParaRPr lang="zh-CN" altLang="en-US" dirty="0"/>
          </a:p>
        </p:txBody>
      </p:sp>
    </p:spTree>
    <p:extLst>
      <p:ext uri="{BB962C8B-B14F-4D97-AF65-F5344CB8AC3E}">
        <p14:creationId xmlns:p14="http://schemas.microsoft.com/office/powerpoint/2010/main" val="83245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F5527-9AF6-43EF-4320-B0CECE3A7C0A}"/>
              </a:ext>
            </a:extLst>
          </p:cNvPr>
          <p:cNvSpPr>
            <a:spLocks noGrp="1"/>
          </p:cNvSpPr>
          <p:nvPr>
            <p:ph type="title"/>
          </p:nvPr>
        </p:nvSpPr>
        <p:spPr/>
        <p:txBody>
          <a:bodyPr/>
          <a:lstStyle/>
          <a:p>
            <a:r>
              <a:rPr lang="en-US" altLang="zh-CN" dirty="0"/>
              <a:t>[NOI1999] </a:t>
            </a:r>
            <a:r>
              <a:rPr lang="zh-CN" altLang="en-US" dirty="0"/>
              <a:t>生日蛋糕</a:t>
            </a:r>
          </a:p>
        </p:txBody>
      </p:sp>
      <p:sp>
        <p:nvSpPr>
          <p:cNvPr id="3" name="内容占位符 2">
            <a:extLst>
              <a:ext uri="{FF2B5EF4-FFF2-40B4-BE49-F238E27FC236}">
                <a16:creationId xmlns:a16="http://schemas.microsoft.com/office/drawing/2014/main" id="{D9E64DC3-3114-831E-E7EF-546BDA238022}"/>
              </a:ext>
            </a:extLst>
          </p:cNvPr>
          <p:cNvSpPr>
            <a:spLocks noGrp="1"/>
          </p:cNvSpPr>
          <p:nvPr>
            <p:ph idx="1"/>
          </p:nvPr>
        </p:nvSpPr>
        <p:spPr/>
        <p:txBody>
          <a:bodyPr>
            <a:normAutofit/>
          </a:bodyPr>
          <a:lstStyle/>
          <a:p>
            <a:r>
              <a:rPr lang="en-US" altLang="zh-CN" dirty="0"/>
              <a:t>N=\sum Ri^2Hi</a:t>
            </a:r>
          </a:p>
          <a:p>
            <a:r>
              <a:rPr lang="en-US" altLang="zh-CN" dirty="0"/>
              <a:t>Q/</a:t>
            </a:r>
            <a:r>
              <a:rPr lang="el-GR" altLang="zh-CN" dirty="0"/>
              <a:t>π</a:t>
            </a:r>
            <a:r>
              <a:rPr lang="en-US" altLang="zh-CN" dirty="0"/>
              <a:t>=R1^2+\sum 2RiHi</a:t>
            </a:r>
            <a:endParaRPr lang="zh-CN" altLang="en-US" dirty="0"/>
          </a:p>
        </p:txBody>
      </p:sp>
    </p:spTree>
    <p:extLst>
      <p:ext uri="{BB962C8B-B14F-4D97-AF65-F5344CB8AC3E}">
        <p14:creationId xmlns:p14="http://schemas.microsoft.com/office/powerpoint/2010/main" val="30200381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2124</Words>
  <Application>Microsoft Office PowerPoint</Application>
  <PresentationFormat>宽屏</PresentationFormat>
  <Paragraphs>132</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-apple-system</vt:lpstr>
      <vt:lpstr>PingFang SC</vt:lpstr>
      <vt:lpstr>等线</vt:lpstr>
      <vt:lpstr>等线 Light</vt:lpstr>
      <vt:lpstr>Arial</vt:lpstr>
      <vt:lpstr>Office 主题​​</vt:lpstr>
      <vt:lpstr>深度优先搜索</vt:lpstr>
      <vt:lpstr>DFS</vt:lpstr>
      <vt:lpstr>一些常见的模型</vt:lpstr>
      <vt:lpstr>回溯</vt:lpstr>
      <vt:lpstr>搜索优化的思路</vt:lpstr>
      <vt:lpstr>可行性剪枝</vt:lpstr>
      <vt:lpstr>最优性剪枝</vt:lpstr>
      <vt:lpstr>[NOI1999] 生日蛋糕</vt:lpstr>
      <vt:lpstr>[NOI1999] 生日蛋糕</vt:lpstr>
      <vt:lpstr>[NOI1999] 生日蛋糕</vt:lpstr>
      <vt:lpstr>剪枝的原则</vt:lpstr>
      <vt:lpstr>缩小搜索范围</vt:lpstr>
      <vt:lpstr>改变搜索次序</vt:lpstr>
      <vt:lpstr>改变搜索次序</vt:lpstr>
      <vt:lpstr>洛谷1120</vt:lpstr>
      <vt:lpstr>洛谷1120</vt:lpstr>
      <vt:lpstr>洛谷1120</vt:lpstr>
      <vt:lpstr>洛谷1120</vt:lpstr>
      <vt:lpstr>洛谷1120</vt:lpstr>
      <vt:lpstr>洛谷1120</vt:lpstr>
      <vt:lpstr>洛谷1120</vt:lpstr>
      <vt:lpstr>洛谷1120</vt:lpstr>
      <vt:lpstr>2020杭电多校Round2T10</vt:lpstr>
      <vt:lpstr>2020杭电多校Round2T10</vt:lpstr>
      <vt:lpstr>CQOI2016 伪光滑数</vt:lpstr>
      <vt:lpstr>CQOI2016 伪光滑数</vt:lpstr>
      <vt:lpstr>CQOI2016 伪光滑数</vt:lpstr>
      <vt:lpstr>CQOI2016 伪光滑数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深度优先搜索</dc:title>
  <dc:creator>You Lingyun</dc:creator>
  <cp:lastModifiedBy>You Lingyun</cp:lastModifiedBy>
  <cp:revision>42</cp:revision>
  <dcterms:created xsi:type="dcterms:W3CDTF">2022-09-24T04:23:23Z</dcterms:created>
  <dcterms:modified xsi:type="dcterms:W3CDTF">2022-09-24T07:10:40Z</dcterms:modified>
</cp:coreProperties>
</file>