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B356B-F887-4B98-AE2E-11B48D6999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38620F-2F31-4A14-9B2E-9262AD2DB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1B5BA9-0B41-46A9-8929-DF1278EC2748}"/>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2FA55E1F-6179-4CD3-A2CE-DA5297BA18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1A8139-E134-4AFB-97D9-09512941F662}"/>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353587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91D86-1089-4DFB-B045-2B621B004D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452D71-2176-4D43-8790-A2A21DF00A1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B5BFBF-EDF0-461B-A5FA-31024FB7E904}"/>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62B311A9-3ED6-4E76-88C8-3A5118CE9E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37C933-AFAE-49C0-AE16-998C23EFFF23}"/>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412144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852E4A-7637-4BD6-9927-EA0C182121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5F0399-7122-4943-8A1C-A026684998A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F058EA-F386-437A-8B8D-D06C7DA20EEE}"/>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260C0B31-8EDC-4CB0-AFBB-F830468658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829D08-8D1B-4217-B832-D70388EBECCB}"/>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236490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E86DF-26B9-4415-8EF2-F68691596A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351D10-8840-4CD9-ADD2-FFEE0D97F2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E20A8A-E583-4990-8CB0-2CAD6C9DC1D5}"/>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B9BC4D79-FA0A-4D63-843C-DF18AF3E83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CACD8C-616C-49AE-AD2D-675AD0610C0D}"/>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326453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F8229-40F8-4B9C-80BD-EDBCB743A8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18FE5C-8BFC-49C0-9FD5-EAD668BE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5D6FDA-032E-4FF2-BC6A-FBF2FCB004B2}"/>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3110338E-49C2-4A6B-A49C-751B7499A2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D9D715-108A-4DEE-862B-69E3818B12ED}"/>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137186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A3E82-3201-4EDB-9865-D7A2A362F7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DF28E5-D9CD-4850-8FC2-DDF3926B78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6B69D9C-C4DD-4FF0-97FE-79639CB018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E1A7163-65B5-47C0-A60F-D4A817AE5522}"/>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F912657B-5BEF-42D4-9D5E-62FD096C22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2B4E13-717D-40D7-9BDF-F42E42865ECB}"/>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19936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80B5A-5B6B-48E6-A943-838E686DB1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4151C4-D557-44CC-8F3E-C4310D2C6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D29DA28-2071-4DB3-B23C-696FDA1BD1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87A41E-7E32-4B36-8843-EC524CD8E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2CA361-D6C3-4CA6-8CF5-F86149B985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38CB67-84F7-42CB-ABBB-E8D17758DC9B}"/>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8" name="页脚占位符 7">
            <a:extLst>
              <a:ext uri="{FF2B5EF4-FFF2-40B4-BE49-F238E27FC236}">
                <a16:creationId xmlns:a16="http://schemas.microsoft.com/office/drawing/2014/main" id="{51A3AB8A-2D64-4B57-8A69-76CEBC50E6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025F43-83D7-42B2-86A1-96EC23BA6A2A}"/>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58356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65D0-1806-4A7D-BD14-3928225F2D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4BEB83-41A3-4866-9E8F-3FBCBC758DF7}"/>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4" name="页脚占位符 3">
            <a:extLst>
              <a:ext uri="{FF2B5EF4-FFF2-40B4-BE49-F238E27FC236}">
                <a16:creationId xmlns:a16="http://schemas.microsoft.com/office/drawing/2014/main" id="{AE6C601F-A03A-48AA-9283-56F7DD5C89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BF5CC4D-EBED-4791-B9FE-ED5BC5BC15F5}"/>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413777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14C2C6-03E2-41C0-86AF-9C83585F9CF4}"/>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3" name="页脚占位符 2">
            <a:extLst>
              <a:ext uri="{FF2B5EF4-FFF2-40B4-BE49-F238E27FC236}">
                <a16:creationId xmlns:a16="http://schemas.microsoft.com/office/drawing/2014/main" id="{9D9638EE-FE08-42D8-8E4A-13264D1584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470D219-D5E5-44A9-AE33-17E9AF05DBB7}"/>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142452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4C05A-7021-4153-B6EB-580A290294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C0C262-DDBF-48C1-8DD7-500836689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8A577BB-CF76-49A4-A0E9-256C5AB11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43D591-420A-459B-9DEC-DBD5696F7329}"/>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C3C6B4C8-3DF7-4930-9603-D16F09AB8D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1633AA-3F5E-4CFB-848C-C12BB2725838}"/>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55407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588FE-DB7F-4945-84FC-9DBB1FFDA6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053704-63C7-4FE8-9015-46EDEE8C2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B640A52-C7A8-42BF-A5C9-769E0AA0A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9B6F0A-C8AE-4AC7-9E82-4A6BC9F8EE17}"/>
              </a:ext>
            </a:extLst>
          </p:cNvPr>
          <p:cNvSpPr>
            <a:spLocks noGrp="1"/>
          </p:cNvSpPr>
          <p:nvPr>
            <p:ph type="dt" sz="half" idx="10"/>
          </p:nvPr>
        </p:nvSpPr>
        <p:spPr/>
        <p:txBody>
          <a:bodyPr/>
          <a:lstStyle/>
          <a:p>
            <a:fld id="{B59917B5-A152-41EF-BA2F-DCF42330C597}" type="datetimeFigureOut">
              <a:rPr lang="zh-CN" altLang="en-US" smtClean="0"/>
              <a:t>2021/11/9</a:t>
            </a:fld>
            <a:endParaRPr lang="zh-CN" altLang="en-US"/>
          </a:p>
        </p:txBody>
      </p:sp>
      <p:sp>
        <p:nvSpPr>
          <p:cNvPr id="6" name="页脚占位符 5">
            <a:extLst>
              <a:ext uri="{FF2B5EF4-FFF2-40B4-BE49-F238E27FC236}">
                <a16:creationId xmlns:a16="http://schemas.microsoft.com/office/drawing/2014/main" id="{CFB8BF9C-9D0A-4233-9EDC-082701C27B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659D01-12BE-4A84-9362-EEC61F193DC5}"/>
              </a:ext>
            </a:extLst>
          </p:cNvPr>
          <p:cNvSpPr>
            <a:spLocks noGrp="1"/>
          </p:cNvSpPr>
          <p:nvPr>
            <p:ph type="sldNum" sz="quarter" idx="12"/>
          </p:nvPr>
        </p:nvSpPr>
        <p:spPr/>
        <p:txBody>
          <a:body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63921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091DE5-FCEF-4F48-9BFD-905F8F588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F7C254-34EE-4D6F-BD35-3CC99113C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B860BE-C1E2-46EF-B907-6F02C06F3B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917B5-A152-41EF-BA2F-DCF42330C597}"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5C141B27-1F89-43CF-A756-7BE200D1D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FFFB6A7-7FF7-4DFC-8A2A-E6FF70624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7281E-B3C3-4D48-9467-E5472C4B805B}" type="slidenum">
              <a:rPr lang="zh-CN" altLang="en-US" smtClean="0"/>
              <a:t>‹#›</a:t>
            </a:fld>
            <a:endParaRPr lang="zh-CN" altLang="en-US"/>
          </a:p>
        </p:txBody>
      </p:sp>
    </p:spTree>
    <p:extLst>
      <p:ext uri="{BB962C8B-B14F-4D97-AF65-F5344CB8AC3E}">
        <p14:creationId xmlns:p14="http://schemas.microsoft.com/office/powerpoint/2010/main" val="273842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C2228-BD66-4805-ABB8-878CB1C65119}"/>
              </a:ext>
            </a:extLst>
          </p:cNvPr>
          <p:cNvSpPr>
            <a:spLocks noGrp="1"/>
          </p:cNvSpPr>
          <p:nvPr>
            <p:ph type="ctrTitle"/>
          </p:nvPr>
        </p:nvSpPr>
        <p:spPr/>
        <p:txBody>
          <a:bodyPr/>
          <a:lstStyle/>
          <a:p>
            <a:r>
              <a:rPr lang="zh-CN" altLang="en-US" dirty="0"/>
              <a:t>点分治</a:t>
            </a:r>
          </a:p>
        </p:txBody>
      </p:sp>
      <p:sp>
        <p:nvSpPr>
          <p:cNvPr id="3" name="副标题 2">
            <a:extLst>
              <a:ext uri="{FF2B5EF4-FFF2-40B4-BE49-F238E27FC236}">
                <a16:creationId xmlns:a16="http://schemas.microsoft.com/office/drawing/2014/main" id="{A33CED59-7AC1-45B2-AD4E-88703300064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050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png"/>
          <p:cNvPicPr>
            <a:picLocks noChangeAspect="1"/>
          </p:cNvPicPr>
          <p:nvPr/>
        </p:nvPicPr>
        <p:blipFill>
          <a:blip r:embed="rId2"/>
          <a:stretch>
            <a:fillRect/>
          </a:stretch>
        </p:blipFill>
        <p:spPr>
          <a:xfrm>
            <a:off x="2666977" y="2094169"/>
            <a:ext cx="6562525" cy="4314372"/>
          </a:xfrm>
          <a:prstGeom prst="rect">
            <a:avLst/>
          </a:prstGeom>
        </p:spPr>
      </p:pic>
      <p:sp>
        <p:nvSpPr>
          <p:cNvPr id="3" name="内容占位符 2"/>
          <p:cNvSpPr>
            <a:spLocks noGrp="1"/>
          </p:cNvSpPr>
          <p:nvPr>
            <p:ph idx="1"/>
          </p:nvPr>
        </p:nvSpPr>
        <p:spPr>
          <a:xfrm>
            <a:off x="2024034" y="571480"/>
            <a:ext cx="8229600" cy="1857388"/>
          </a:xfrm>
        </p:spPr>
        <p:txBody>
          <a:bodyPr>
            <a:normAutofit/>
          </a:bodyPr>
          <a:lstStyle/>
          <a:p>
            <a:r>
              <a:rPr lang="zh-CN" altLang="en-US" dirty="0"/>
              <a:t>类似地，遍历子树四并进行检查，再将该子树的</a:t>
            </a:r>
            <a:r>
              <a:rPr lang="en-US" altLang="zh-CN" dirty="0" err="1"/>
              <a:t>dis</a:t>
            </a:r>
            <a:r>
              <a:rPr lang="zh-CN" altLang="en-US" dirty="0"/>
              <a:t>存入</a:t>
            </a:r>
            <a:r>
              <a:rPr lang="en-US" altLang="zh-CN" dirty="0"/>
              <a:t>S</a:t>
            </a:r>
            <a:r>
              <a:rPr lang="zh-CN" altLang="en-US" dirty="0"/>
              <a:t>中。至此，所有经过点</a:t>
            </a:r>
            <a:r>
              <a:rPr lang="en-US" altLang="zh-CN" dirty="0"/>
              <a:t>u</a:t>
            </a:r>
            <a:r>
              <a:rPr lang="zh-CN" altLang="en-US" dirty="0"/>
              <a:t>的路径已统计完毕，共找到一条长度为</a:t>
            </a:r>
            <a:r>
              <a:rPr lang="en-US" altLang="zh-CN" dirty="0"/>
              <a:t>6</a:t>
            </a:r>
            <a:r>
              <a:rPr lang="zh-CN" altLang="en-US" dirty="0"/>
              <a:t>的路径。</a:t>
            </a:r>
          </a:p>
          <a:p>
            <a:endParaRPr lang="zh-CN" altLang="en-US" dirty="0"/>
          </a:p>
        </p:txBody>
      </p:sp>
      <p:sp>
        <p:nvSpPr>
          <p:cNvPr id="5" name="TextBox 4"/>
          <p:cNvSpPr txBox="1"/>
          <p:nvPr/>
        </p:nvSpPr>
        <p:spPr>
          <a:xfrm>
            <a:off x="2095472" y="5857893"/>
            <a:ext cx="8072494" cy="584775"/>
          </a:xfrm>
          <a:prstGeom prst="rect">
            <a:avLst/>
          </a:prstGeom>
          <a:noFill/>
        </p:spPr>
        <p:txBody>
          <a:bodyPr wrap="square" rtlCol="0">
            <a:spAutoFit/>
          </a:bodyPr>
          <a:lstStyle/>
          <a:p>
            <a:r>
              <a:rPr lang="zh-CN" altLang="en-US" sz="3200" dirty="0"/>
              <a:t>插入子树四的</a:t>
            </a:r>
            <a:r>
              <a:rPr lang="en-US" altLang="zh-CN" sz="3200" dirty="0" err="1"/>
              <a:t>dis</a:t>
            </a:r>
            <a:r>
              <a:rPr lang="zh-CN" altLang="en-US" sz="3200" dirty="0"/>
              <a:t>值后</a:t>
            </a:r>
            <a:r>
              <a:rPr lang="en-US" altLang="zh-CN" sz="3200" dirty="0"/>
              <a:t>S={0,1,3,4,5,7,8,9,12,17}</a:t>
            </a:r>
            <a:endParaRPr lang="zh-CN" alt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png"/>
          <p:cNvPicPr>
            <a:picLocks noChangeAspect="1"/>
          </p:cNvPicPr>
          <p:nvPr/>
        </p:nvPicPr>
        <p:blipFill>
          <a:blip r:embed="rId2"/>
          <a:stretch>
            <a:fillRect/>
          </a:stretch>
        </p:blipFill>
        <p:spPr>
          <a:xfrm>
            <a:off x="2738414" y="2143116"/>
            <a:ext cx="6217938" cy="4087832"/>
          </a:xfrm>
          <a:prstGeom prst="rect">
            <a:avLst/>
          </a:prstGeom>
        </p:spPr>
      </p:pic>
      <p:sp>
        <p:nvSpPr>
          <p:cNvPr id="3" name="内容占位符 2"/>
          <p:cNvSpPr>
            <a:spLocks noGrp="1"/>
          </p:cNvSpPr>
          <p:nvPr>
            <p:ph idx="1"/>
          </p:nvPr>
        </p:nvSpPr>
        <p:spPr>
          <a:xfrm>
            <a:off x="1952596" y="642920"/>
            <a:ext cx="8229600" cy="1928825"/>
          </a:xfrm>
        </p:spPr>
        <p:txBody>
          <a:bodyPr/>
          <a:lstStyle/>
          <a:p>
            <a:r>
              <a:rPr lang="zh-CN" altLang="en-US" dirty="0"/>
              <a:t>下面清空</a:t>
            </a:r>
            <a:r>
              <a:rPr lang="en-US" altLang="zh-CN" dirty="0"/>
              <a:t>S</a:t>
            </a:r>
            <a:r>
              <a:rPr lang="zh-CN" altLang="en-US" dirty="0"/>
              <a:t>。删除点</a:t>
            </a:r>
            <a:r>
              <a:rPr lang="en-US" altLang="zh-CN" dirty="0"/>
              <a:t>u</a:t>
            </a:r>
            <a:r>
              <a:rPr lang="zh-CN" altLang="en-US" dirty="0"/>
              <a:t>和它的邻接边，对得到的子树分别进行以上过程。。。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7.png"/>
          <p:cNvPicPr>
            <a:picLocks noChangeAspect="1"/>
          </p:cNvPicPr>
          <p:nvPr/>
        </p:nvPicPr>
        <p:blipFill>
          <a:blip r:embed="rId2"/>
          <a:stretch>
            <a:fillRect/>
          </a:stretch>
        </p:blipFill>
        <p:spPr>
          <a:xfrm>
            <a:off x="2738415" y="2047205"/>
            <a:ext cx="6368435" cy="4186773"/>
          </a:xfrm>
          <a:prstGeom prst="rect">
            <a:avLst/>
          </a:prstGeom>
        </p:spPr>
      </p:pic>
      <p:sp>
        <p:nvSpPr>
          <p:cNvPr id="5" name="TextBox 4"/>
          <p:cNvSpPr txBox="1"/>
          <p:nvPr/>
        </p:nvSpPr>
        <p:spPr>
          <a:xfrm>
            <a:off x="3238480" y="5929331"/>
            <a:ext cx="3429024" cy="584775"/>
          </a:xfrm>
          <a:prstGeom prst="rect">
            <a:avLst/>
          </a:prstGeom>
          <a:noFill/>
        </p:spPr>
        <p:txBody>
          <a:bodyPr wrap="square" rtlCol="0">
            <a:spAutoFit/>
          </a:bodyPr>
          <a:lstStyle/>
          <a:p>
            <a:r>
              <a:rPr lang="en-US" altLang="zh-CN" sz="3200" dirty="0"/>
              <a:t>S={0,4}</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785796"/>
            <a:ext cx="8229600" cy="1500197"/>
          </a:xfrm>
        </p:spPr>
        <p:txBody>
          <a:bodyPr/>
          <a:lstStyle/>
          <a:p>
            <a:r>
              <a:rPr lang="zh-CN" altLang="en-US" dirty="0"/>
              <a:t>遍历下一个子树得到</a:t>
            </a:r>
            <a:r>
              <a:rPr lang="en-US" altLang="zh-CN" dirty="0" err="1"/>
              <a:t>dis</a:t>
            </a:r>
            <a:r>
              <a:rPr lang="zh-CN" altLang="en-US" dirty="0"/>
              <a:t>值</a:t>
            </a:r>
            <a:r>
              <a:rPr lang="en-US" altLang="zh-CN" dirty="0"/>
              <a:t>2</a:t>
            </a:r>
            <a:r>
              <a:rPr lang="zh-CN" altLang="en-US" dirty="0"/>
              <a:t>，</a:t>
            </a:r>
            <a:r>
              <a:rPr lang="en-US" altLang="zh-CN" dirty="0"/>
              <a:t>S</a:t>
            </a:r>
            <a:r>
              <a:rPr lang="zh-CN" altLang="en-US" dirty="0"/>
              <a:t>中找到了</a:t>
            </a:r>
            <a:r>
              <a:rPr lang="en-US" altLang="zh-CN" dirty="0"/>
              <a:t>4</a:t>
            </a:r>
            <a:r>
              <a:rPr lang="zh-CN" altLang="en-US" dirty="0"/>
              <a:t>，这意味着又找到了一条长度为</a:t>
            </a:r>
            <a:r>
              <a:rPr lang="en-US" altLang="zh-CN" dirty="0"/>
              <a:t>4</a:t>
            </a:r>
            <a:r>
              <a:rPr lang="zh-CN" altLang="en-US" dirty="0"/>
              <a:t>的路径。</a:t>
            </a:r>
          </a:p>
        </p:txBody>
      </p:sp>
      <p:pic>
        <p:nvPicPr>
          <p:cNvPr id="4" name="图片 3" descr="8.png"/>
          <p:cNvPicPr>
            <a:picLocks noChangeAspect="1"/>
          </p:cNvPicPr>
          <p:nvPr/>
        </p:nvPicPr>
        <p:blipFill>
          <a:blip r:embed="rId2"/>
          <a:stretch>
            <a:fillRect/>
          </a:stretch>
        </p:blipFill>
        <p:spPr>
          <a:xfrm>
            <a:off x="2881290" y="2143116"/>
            <a:ext cx="6193804" cy="40719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8282" y="285728"/>
            <a:ext cx="8715436" cy="6357958"/>
          </a:xfrm>
        </p:spPr>
        <p:txBody>
          <a:bodyPr>
            <a:normAutofit/>
          </a:bodyPr>
          <a:lstStyle/>
          <a:p>
            <a:r>
              <a:rPr lang="zh-CN" altLang="en-US" dirty="0"/>
              <a:t>继续对其他子树调用该分治过程，即可得到所有路径的信息。</a:t>
            </a:r>
            <a:endParaRPr lang="en-US" altLang="zh-CN" dirty="0"/>
          </a:p>
          <a:p>
            <a:r>
              <a:rPr lang="zh-CN" altLang="en-US" dirty="0"/>
              <a:t>事实上，如果我们在平衡树中还保留了每个元素的个数，利用乘法和加法原理我们可以求出整棵树中一共有多少条长度为</a:t>
            </a:r>
            <a:r>
              <a:rPr lang="en-US" altLang="zh-CN" dirty="0"/>
              <a:t>K</a:t>
            </a:r>
            <a:r>
              <a:rPr lang="zh-CN" altLang="en-US" dirty="0"/>
              <a:t>的路径。</a:t>
            </a:r>
            <a:endParaRPr lang="en-US" altLang="zh-CN" dirty="0"/>
          </a:p>
          <a:p>
            <a:r>
              <a:rPr lang="zh-CN" altLang="en-US" dirty="0"/>
              <a:t>由于前面的分析，递归过程的复杂度为</a:t>
            </a:r>
            <a:r>
              <a:rPr lang="en-US" altLang="zh-CN" dirty="0"/>
              <a:t>O(</a:t>
            </a:r>
            <a:r>
              <a:rPr lang="en-US" altLang="zh-CN" dirty="0" err="1"/>
              <a:t>nlogn</a:t>
            </a:r>
            <a:r>
              <a:rPr lang="en-US" altLang="zh-CN" dirty="0"/>
              <a:t>)</a:t>
            </a:r>
            <a:r>
              <a:rPr lang="zh-CN" altLang="en-US" dirty="0"/>
              <a:t>，平衡树插入元素和查询是否有一个元素的复杂度均为</a:t>
            </a:r>
            <a:r>
              <a:rPr lang="en-US" altLang="zh-CN" dirty="0"/>
              <a:t>O(</a:t>
            </a:r>
            <a:r>
              <a:rPr lang="en-US" altLang="zh-CN" dirty="0" err="1"/>
              <a:t>logn</a:t>
            </a:r>
            <a:r>
              <a:rPr lang="en-US" altLang="zh-CN" dirty="0"/>
              <a:t>)</a:t>
            </a:r>
            <a:r>
              <a:rPr lang="zh-CN" altLang="en-US" dirty="0"/>
              <a:t>，所以算法复杂度为</a:t>
            </a:r>
            <a:r>
              <a:rPr lang="en-US" altLang="zh-CN" dirty="0"/>
              <a:t>O(nlog^2n),</a:t>
            </a:r>
            <a:r>
              <a:rPr lang="zh-CN" altLang="en-US" dirty="0"/>
              <a:t>这道题中</a:t>
            </a:r>
            <a:r>
              <a:rPr lang="en-US" altLang="zh-CN" dirty="0"/>
              <a:t>N</a:t>
            </a:r>
            <a:r>
              <a:rPr lang="zh-CN" altLang="en-US" dirty="0"/>
              <a:t>不超过</a:t>
            </a:r>
            <a:r>
              <a:rPr lang="en-US" altLang="zh-CN" dirty="0"/>
              <a:t>10000</a:t>
            </a:r>
            <a:r>
              <a:rPr lang="zh-CN" altLang="en-US" dirty="0"/>
              <a:t>，故可以高效解决。</a:t>
            </a:r>
            <a:endParaRPr lang="en-US" altLang="zh-CN" dirty="0"/>
          </a:p>
          <a:p>
            <a:r>
              <a:rPr lang="zh-CN" altLang="en-US" dirty="0"/>
              <a:t>事实上，用</a:t>
            </a:r>
            <a:r>
              <a:rPr lang="en-US" altLang="zh-CN" dirty="0"/>
              <a:t>hash</a:t>
            </a:r>
            <a:r>
              <a:rPr lang="zh-CN" altLang="en-US" dirty="0"/>
              <a:t>表替代平衡树可以更高效地解决这个问题。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IOI2014 race</a:t>
            </a:r>
            <a:endParaRPr lang="zh-CN" altLang="en-US" dirty="0"/>
          </a:p>
        </p:txBody>
      </p:sp>
      <p:sp>
        <p:nvSpPr>
          <p:cNvPr id="3" name="内容占位符 2"/>
          <p:cNvSpPr>
            <a:spLocks noGrp="1"/>
          </p:cNvSpPr>
          <p:nvPr>
            <p:ph idx="1"/>
          </p:nvPr>
        </p:nvSpPr>
        <p:spPr/>
        <p:txBody>
          <a:bodyPr/>
          <a:lstStyle/>
          <a:p>
            <a:r>
              <a:rPr lang="zh-CN" altLang="en-US" dirty="0"/>
              <a:t>题意：给出一棵树，边带权。求长度为</a:t>
            </a:r>
            <a:r>
              <a:rPr lang="en-US" altLang="zh-CN" dirty="0"/>
              <a:t>K</a:t>
            </a:r>
            <a:r>
              <a:rPr lang="zh-CN" altLang="en-US" dirty="0"/>
              <a:t>且边数最小的路径。不存在则输出</a:t>
            </a:r>
            <a:r>
              <a:rPr lang="en-US" altLang="zh-CN" dirty="0"/>
              <a:t>-1</a:t>
            </a:r>
            <a:r>
              <a:rPr lang="zh-CN" altLang="en-US" dirty="0"/>
              <a:t>。</a:t>
            </a:r>
            <a:endParaRPr lang="en-US" altLang="zh-CN" dirty="0"/>
          </a:p>
          <a:p>
            <a:r>
              <a:rPr lang="zh-CN" altLang="en-US" dirty="0"/>
              <a:t>数据范围：</a:t>
            </a:r>
            <a:r>
              <a:rPr lang="en-US" altLang="zh-CN" dirty="0"/>
              <a:t>N&lt;=20W, K&lt;=100W.</a:t>
            </a:r>
          </a:p>
          <a:p>
            <a:endParaRPr lang="en-US" altLang="zh-CN" dirty="0"/>
          </a:p>
          <a:p>
            <a:endParaRPr lang="en-US" altLang="zh-CN" dirty="0"/>
          </a:p>
          <a:p>
            <a:r>
              <a:rPr lang="zh-CN" altLang="en-US" dirty="0"/>
              <a:t>题目与上一题非常接近。是否可以沿用上一题的做法？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714356"/>
            <a:ext cx="8229600" cy="5857916"/>
          </a:xfrm>
        </p:spPr>
        <p:txBody>
          <a:bodyPr>
            <a:normAutofit/>
          </a:bodyPr>
          <a:lstStyle/>
          <a:p>
            <a:r>
              <a:rPr lang="zh-CN" altLang="en-US" dirty="0"/>
              <a:t>答案是肯定的。平衡树中每个元素为</a:t>
            </a:r>
            <a:r>
              <a:rPr lang="en-US" altLang="zh-CN" dirty="0"/>
              <a:t>pair</a:t>
            </a:r>
            <a:r>
              <a:rPr lang="zh-CN" altLang="en-US" dirty="0"/>
              <a:t>，</a:t>
            </a:r>
            <a:r>
              <a:rPr lang="en-US" altLang="zh-CN" dirty="0"/>
              <a:t>first</a:t>
            </a:r>
            <a:r>
              <a:rPr lang="zh-CN" altLang="en-US" dirty="0"/>
              <a:t>表示到重心的距离，即</a:t>
            </a:r>
            <a:r>
              <a:rPr lang="en-US" altLang="zh-CN" dirty="0" err="1"/>
              <a:t>dis</a:t>
            </a:r>
            <a:r>
              <a:rPr lang="zh-CN" altLang="en-US" dirty="0"/>
              <a:t>值，</a:t>
            </a:r>
            <a:r>
              <a:rPr lang="en-US" altLang="zh-CN" dirty="0"/>
              <a:t>second</a:t>
            </a:r>
            <a:r>
              <a:rPr lang="zh-CN" altLang="en-US" dirty="0"/>
              <a:t>表示到重心的边数，即</a:t>
            </a:r>
            <a:r>
              <a:rPr lang="en-US" altLang="zh-CN" dirty="0" err="1"/>
              <a:t>dep</a:t>
            </a:r>
            <a:r>
              <a:rPr lang="zh-CN" altLang="en-US" dirty="0"/>
              <a:t>值。</a:t>
            </a:r>
            <a:endParaRPr lang="en-US" altLang="zh-CN" dirty="0"/>
          </a:p>
          <a:p>
            <a:r>
              <a:rPr lang="zh-CN" altLang="en-US" dirty="0"/>
              <a:t>但是这道题中</a:t>
            </a:r>
            <a:r>
              <a:rPr lang="en-US" altLang="zh-CN" dirty="0"/>
              <a:t>N</a:t>
            </a:r>
            <a:r>
              <a:rPr lang="zh-CN" altLang="en-US" dirty="0"/>
              <a:t>达到了</a:t>
            </a:r>
            <a:r>
              <a:rPr lang="en-US" altLang="zh-CN" dirty="0"/>
              <a:t>20W</a:t>
            </a:r>
            <a:r>
              <a:rPr lang="zh-CN" altLang="en-US" dirty="0"/>
              <a:t>，如果常数因子过大，</a:t>
            </a:r>
            <a:r>
              <a:rPr lang="en-US" altLang="zh-CN" dirty="0"/>
              <a:t>O(nlog^2n)</a:t>
            </a:r>
            <a:r>
              <a:rPr lang="zh-CN" altLang="en-US" dirty="0"/>
              <a:t>的算法可能会超时。</a:t>
            </a:r>
            <a:endParaRPr lang="en-US" altLang="zh-CN" dirty="0"/>
          </a:p>
          <a:p>
            <a:r>
              <a:rPr lang="zh-CN" altLang="en-US" dirty="0"/>
              <a:t>观察到</a:t>
            </a:r>
            <a:r>
              <a:rPr lang="en-US" altLang="zh-CN" dirty="0"/>
              <a:t>K&lt;=100W</a:t>
            </a:r>
            <a:r>
              <a:rPr lang="zh-CN" altLang="en-US" dirty="0"/>
              <a:t>。</a:t>
            </a:r>
            <a:endParaRPr lang="en-US" altLang="zh-CN" dirty="0"/>
          </a:p>
          <a:p>
            <a:r>
              <a:rPr lang="zh-CN" altLang="en-US" dirty="0"/>
              <a:t>于是我们可以开一个</a:t>
            </a:r>
            <a:r>
              <a:rPr lang="en-US" altLang="zh-CN" dirty="0"/>
              <a:t>100W</a:t>
            </a:r>
            <a:r>
              <a:rPr lang="zh-CN" altLang="en-US" dirty="0"/>
              <a:t>的数组</a:t>
            </a:r>
            <a:r>
              <a:rPr lang="en-US" altLang="zh-CN" dirty="0"/>
              <a:t>best[</a:t>
            </a:r>
            <a:r>
              <a:rPr lang="en-US" altLang="zh-CN" dirty="0" err="1"/>
              <a:t>i</a:t>
            </a:r>
            <a:r>
              <a:rPr lang="en-US" altLang="zh-CN" dirty="0"/>
              <a:t>]</a:t>
            </a:r>
            <a:r>
              <a:rPr lang="zh-CN" altLang="en-US" dirty="0"/>
              <a:t>记录长度为</a:t>
            </a:r>
            <a:r>
              <a:rPr lang="en-US" altLang="zh-CN" dirty="0" err="1"/>
              <a:t>i</a:t>
            </a:r>
            <a:r>
              <a:rPr lang="zh-CN" altLang="en-US" dirty="0"/>
              <a:t>的路径的最少的边数，用类似</a:t>
            </a:r>
            <a:r>
              <a:rPr lang="en-US" altLang="zh-CN" dirty="0"/>
              <a:t>DP</a:t>
            </a:r>
            <a:r>
              <a:rPr lang="zh-CN" altLang="en-US" dirty="0"/>
              <a:t>的方法进行转移。但是清空这个数组时需要再遍历一遍子树，将遇到的点的</a:t>
            </a:r>
            <a:r>
              <a:rPr lang="en-US" altLang="zh-CN" dirty="0" err="1"/>
              <a:t>dis</a:t>
            </a:r>
            <a:r>
              <a:rPr lang="zh-CN" altLang="en-US" dirty="0"/>
              <a:t>值重置，而不能暴力地</a:t>
            </a:r>
            <a:r>
              <a:rPr lang="en-US" altLang="zh-CN" dirty="0" err="1"/>
              <a:t>memset</a:t>
            </a:r>
            <a:r>
              <a:rPr lang="zh-CN" altLang="en-US" dirty="0"/>
              <a:t>，否则会超时。</a:t>
            </a:r>
            <a:endParaRPr lang="en-US" altLang="zh-CN" dirty="0"/>
          </a:p>
          <a:p>
            <a:r>
              <a:rPr lang="zh-CN" altLang="en-US" dirty="0"/>
              <a:t>总的时间复杂度：</a:t>
            </a:r>
            <a:r>
              <a:rPr lang="en-US" altLang="zh-CN" dirty="0"/>
              <a:t>O(</a:t>
            </a:r>
            <a:r>
              <a:rPr lang="en-US" altLang="zh-CN" dirty="0" err="1"/>
              <a:t>nlogn</a:t>
            </a:r>
            <a:r>
              <a:rPr lang="en-US" altLang="zh-CN" dirty="0"/>
              <a:t>)</a:t>
            </a:r>
            <a:r>
              <a:rPr lang="zh-CN" altLang="en-US" dirty="0"/>
              <a:t>。</a:t>
            </a: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POJ1741 Tree</a:t>
            </a:r>
            <a:endParaRPr lang="zh-CN" altLang="en-US" dirty="0"/>
          </a:p>
        </p:txBody>
      </p:sp>
      <p:sp>
        <p:nvSpPr>
          <p:cNvPr id="3" name="内容占位符 2"/>
          <p:cNvSpPr>
            <a:spLocks noGrp="1"/>
          </p:cNvSpPr>
          <p:nvPr>
            <p:ph idx="1"/>
          </p:nvPr>
        </p:nvSpPr>
        <p:spPr>
          <a:xfrm>
            <a:off x="838200" y="1600200"/>
            <a:ext cx="10515600" cy="4900634"/>
          </a:xfrm>
        </p:spPr>
        <p:txBody>
          <a:bodyPr>
            <a:normAutofit/>
          </a:bodyPr>
          <a:lstStyle/>
          <a:p>
            <a:r>
              <a:rPr lang="zh-CN" altLang="en-US" dirty="0"/>
              <a:t>题意：给定一棵树，边带权，求树中有多少条长度不超过</a:t>
            </a:r>
            <a:r>
              <a:rPr lang="en-US" altLang="zh-CN" dirty="0"/>
              <a:t>K</a:t>
            </a:r>
            <a:r>
              <a:rPr lang="zh-CN" altLang="en-US" dirty="0"/>
              <a:t>的路径。</a:t>
            </a:r>
            <a:endParaRPr lang="en-US" altLang="zh-CN" dirty="0"/>
          </a:p>
          <a:p>
            <a:r>
              <a:rPr lang="zh-CN" altLang="en-US" dirty="0"/>
              <a:t>数据范围：</a:t>
            </a:r>
            <a:r>
              <a:rPr lang="en-US" altLang="zh-CN" dirty="0"/>
              <a:t>N&lt;=1W</a:t>
            </a:r>
            <a:r>
              <a:rPr lang="zh-CN" altLang="en-US" dirty="0"/>
              <a:t>，</a:t>
            </a:r>
            <a:r>
              <a:rPr lang="en-US" altLang="zh-CN" dirty="0"/>
              <a:t>K&lt;=1000W</a:t>
            </a:r>
            <a:r>
              <a:rPr lang="zh-CN" altLang="en-US" dirty="0"/>
              <a:t>。</a:t>
            </a:r>
            <a:endParaRPr lang="en-US" altLang="zh-CN" dirty="0"/>
          </a:p>
          <a:p>
            <a:endParaRPr lang="en-US" altLang="zh-CN" dirty="0"/>
          </a:p>
          <a:p>
            <a:r>
              <a:rPr lang="zh-CN" altLang="en-US" dirty="0"/>
              <a:t>依然可以照搬第一题的模式，加上经典的平衡树操作，即利用</a:t>
            </a:r>
            <a:r>
              <a:rPr lang="en-US" altLang="zh-CN" dirty="0"/>
              <a:t>size</a:t>
            </a:r>
            <a:r>
              <a:rPr lang="zh-CN" altLang="en-US" dirty="0"/>
              <a:t>信息</a:t>
            </a:r>
            <a:r>
              <a:rPr lang="en-US" altLang="zh-CN" dirty="0" err="1"/>
              <a:t>logn</a:t>
            </a:r>
            <a:r>
              <a:rPr lang="zh-CN" altLang="en-US" dirty="0"/>
              <a:t>时间内统计共有多少数</a:t>
            </a:r>
            <a:r>
              <a:rPr lang="en-US" altLang="zh-CN" dirty="0"/>
              <a:t>&lt;=</a:t>
            </a:r>
            <a:r>
              <a:rPr lang="zh-CN" altLang="en-US" dirty="0"/>
              <a:t>某个特定的值。得到一个新节点的</a:t>
            </a:r>
            <a:r>
              <a:rPr lang="en-US" altLang="zh-CN" dirty="0" err="1"/>
              <a:t>dis</a:t>
            </a:r>
            <a:r>
              <a:rPr lang="zh-CN" altLang="en-US" dirty="0"/>
              <a:t>值后在平衡树中查询，并累加进答案即可。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4034" y="285728"/>
            <a:ext cx="8229600" cy="6572272"/>
          </a:xfrm>
        </p:spPr>
        <p:txBody>
          <a:bodyPr>
            <a:normAutofit/>
          </a:bodyPr>
          <a:lstStyle/>
          <a:p>
            <a:r>
              <a:rPr lang="zh-CN" altLang="en-US" dirty="0"/>
              <a:t>这里再介绍一种之前提到过的，针对这种计数类路径信息问题的特殊解法，可以避免使用平衡树</a:t>
            </a:r>
            <a:r>
              <a:rPr lang="en-US" altLang="zh-CN" dirty="0"/>
              <a:t>/hash</a:t>
            </a:r>
            <a:r>
              <a:rPr lang="zh-CN" altLang="en-US" dirty="0"/>
              <a:t>表等数据结构。</a:t>
            </a:r>
            <a:endParaRPr lang="en-US" altLang="zh-CN" dirty="0"/>
          </a:p>
          <a:p>
            <a:r>
              <a:rPr lang="zh-CN" altLang="en-US" dirty="0"/>
              <a:t>定义</a:t>
            </a:r>
            <a:r>
              <a:rPr lang="en-US" altLang="zh-CN" dirty="0"/>
              <a:t>cal(</a:t>
            </a:r>
            <a:r>
              <a:rPr lang="en-US" altLang="zh-CN" dirty="0" err="1"/>
              <a:t>u,x</a:t>
            </a:r>
            <a:r>
              <a:rPr lang="en-US" altLang="zh-CN" dirty="0"/>
              <a:t>)</a:t>
            </a:r>
            <a:r>
              <a:rPr lang="zh-CN" altLang="en-US" dirty="0"/>
              <a:t>函数，其实现如下：</a:t>
            </a:r>
            <a:endParaRPr lang="en-US" altLang="zh-CN" dirty="0"/>
          </a:p>
          <a:p>
            <a:r>
              <a:rPr lang="zh-CN" altLang="en-US" dirty="0"/>
              <a:t>遍历</a:t>
            </a:r>
            <a:r>
              <a:rPr lang="en-US" altLang="zh-CN" dirty="0"/>
              <a:t>u</a:t>
            </a:r>
            <a:r>
              <a:rPr lang="zh-CN" altLang="en-US" dirty="0"/>
              <a:t>统辖的所有子树，得到</a:t>
            </a:r>
            <a:r>
              <a:rPr lang="en-US" altLang="zh-CN" dirty="0" err="1"/>
              <a:t>dis</a:t>
            </a:r>
            <a:r>
              <a:rPr lang="zh-CN" altLang="en-US" dirty="0"/>
              <a:t>数组，将</a:t>
            </a:r>
            <a:r>
              <a:rPr lang="en-US" altLang="zh-CN" dirty="0" err="1"/>
              <a:t>dis</a:t>
            </a:r>
            <a:r>
              <a:rPr lang="zh-CN" altLang="en-US" dirty="0"/>
              <a:t>值排序后利用线性扫描法求出数组中和不超过</a:t>
            </a:r>
            <a:r>
              <a:rPr lang="en-US" altLang="zh-CN" dirty="0"/>
              <a:t>x</a:t>
            </a:r>
            <a:r>
              <a:rPr lang="zh-CN" altLang="en-US" dirty="0"/>
              <a:t>的数对个数并返回。</a:t>
            </a:r>
            <a:endParaRPr lang="en-US" altLang="zh-CN" dirty="0"/>
          </a:p>
          <a:p>
            <a:r>
              <a:rPr lang="zh-CN" altLang="en-US" dirty="0"/>
              <a:t>容易发现这样会统计在</a:t>
            </a:r>
            <a:r>
              <a:rPr lang="en-US" altLang="zh-CN" dirty="0"/>
              <a:t>u</a:t>
            </a:r>
            <a:r>
              <a:rPr lang="zh-CN" altLang="en-US" dirty="0"/>
              <a:t>的同一个子树中的点对，由于</a:t>
            </a:r>
            <a:r>
              <a:rPr lang="en-US" altLang="zh-CN" dirty="0"/>
              <a:t>u</a:t>
            </a:r>
            <a:r>
              <a:rPr lang="zh-CN" altLang="en-US" dirty="0"/>
              <a:t>连接这个子树的边被经过了两遍，显然是不合法的。</a:t>
            </a:r>
            <a:endParaRPr lang="en-US" altLang="zh-CN" dirty="0"/>
          </a:p>
          <a:p>
            <a:r>
              <a:rPr lang="zh-CN" altLang="en-US" dirty="0"/>
              <a:t>设重心为</a:t>
            </a:r>
            <a:r>
              <a:rPr lang="en-US" altLang="zh-CN" dirty="0"/>
              <a:t>r,  vi</a:t>
            </a:r>
            <a:r>
              <a:rPr lang="zh-CN" altLang="en-US" dirty="0"/>
              <a:t>为</a:t>
            </a:r>
            <a:r>
              <a:rPr lang="en-US" altLang="zh-CN" dirty="0"/>
              <a:t>r</a:t>
            </a:r>
            <a:r>
              <a:rPr lang="zh-CN" altLang="en-US" dirty="0"/>
              <a:t>的邻接点。</a:t>
            </a:r>
            <a:endParaRPr lang="en-US" altLang="zh-CN" dirty="0"/>
          </a:p>
          <a:p>
            <a:r>
              <a:rPr lang="zh-CN" altLang="en-US" dirty="0"/>
              <a:t>则经过重心的长度为</a:t>
            </a:r>
            <a:r>
              <a:rPr lang="en-US" altLang="zh-CN" dirty="0"/>
              <a:t>K</a:t>
            </a:r>
            <a:r>
              <a:rPr lang="zh-CN" altLang="en-US" dirty="0"/>
              <a:t>的路径条数实际为：</a:t>
            </a:r>
            <a:r>
              <a:rPr lang="en-US" altLang="zh-CN" dirty="0"/>
              <a:t>cal(</a:t>
            </a:r>
            <a:r>
              <a:rPr lang="en-US" altLang="zh-CN" dirty="0" err="1"/>
              <a:t>r,K</a:t>
            </a:r>
            <a:r>
              <a:rPr lang="en-US" altLang="zh-CN" dirty="0"/>
              <a:t>) - </a:t>
            </a:r>
            <a:r>
              <a:rPr lang="zh-CN" altLang="en-US" dirty="0"/>
              <a:t>∑</a:t>
            </a:r>
            <a:r>
              <a:rPr lang="en-US" altLang="zh-CN" dirty="0"/>
              <a:t>cal(vi,K-2*</a:t>
            </a:r>
            <a:r>
              <a:rPr lang="en-US" altLang="zh-CN" dirty="0" err="1"/>
              <a:t>dis</a:t>
            </a:r>
            <a:r>
              <a:rPr lang="en-US" altLang="zh-CN" dirty="0"/>
              <a:t>(</a:t>
            </a:r>
            <a:r>
              <a:rPr lang="en-US" altLang="zh-CN" dirty="0" err="1"/>
              <a:t>r,vi</a:t>
            </a:r>
            <a:r>
              <a:rPr lang="en-US" altLang="zh-CN" dirty="0"/>
              <a:t>))</a:t>
            </a:r>
            <a:r>
              <a:rPr lang="zh-CN" altLang="en-US" dirty="0"/>
              <a:t>。实现过程中将大大简化代码量，但这种方法存在一定局限性。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2015</a:t>
            </a:r>
            <a:r>
              <a:rPr lang="zh-CN" altLang="en-US" dirty="0"/>
              <a:t>年重庆省队互测 路径中位数</a:t>
            </a:r>
          </a:p>
        </p:txBody>
      </p:sp>
      <p:sp>
        <p:nvSpPr>
          <p:cNvPr id="3" name="内容占位符 2"/>
          <p:cNvSpPr>
            <a:spLocks noGrp="1"/>
          </p:cNvSpPr>
          <p:nvPr>
            <p:ph idx="1"/>
          </p:nvPr>
        </p:nvSpPr>
        <p:spPr>
          <a:xfrm>
            <a:off x="838200" y="1285860"/>
            <a:ext cx="10515600" cy="4929222"/>
          </a:xfrm>
        </p:spPr>
        <p:txBody>
          <a:bodyPr>
            <a:normAutofit/>
          </a:bodyPr>
          <a:lstStyle/>
          <a:p>
            <a:pPr marL="0" indent="0">
              <a:buNone/>
            </a:pPr>
            <a:endParaRPr lang="en-US" altLang="zh-CN" dirty="0"/>
          </a:p>
          <a:p>
            <a:r>
              <a:rPr lang="zh-CN" altLang="en-US" dirty="0"/>
              <a:t>给定一棵树，节点带权，求边数为</a:t>
            </a:r>
            <a:r>
              <a:rPr lang="en-US" altLang="zh-CN" dirty="0"/>
              <a:t>L</a:t>
            </a:r>
            <a:r>
              <a:rPr lang="zh-CN" altLang="en-US" dirty="0"/>
              <a:t>的路径上点权的最大中位数。保证</a:t>
            </a:r>
            <a:r>
              <a:rPr lang="en-US" altLang="zh-CN" dirty="0"/>
              <a:t>L</a:t>
            </a:r>
            <a:r>
              <a:rPr lang="zh-CN" altLang="en-US" dirty="0"/>
              <a:t>为偶数（有奇数个节点），且有解。</a:t>
            </a:r>
            <a:r>
              <a:rPr lang="en-US" altLang="zh-CN" dirty="0"/>
              <a:t>N&lt;=10W</a:t>
            </a:r>
            <a:r>
              <a:rPr lang="zh-CN" altLang="en-US" dirty="0"/>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268FB-30F7-4989-8A11-FA423C4BA10B}"/>
              </a:ext>
            </a:extLst>
          </p:cNvPr>
          <p:cNvSpPr>
            <a:spLocks noGrp="1"/>
          </p:cNvSpPr>
          <p:nvPr>
            <p:ph type="title"/>
          </p:nvPr>
        </p:nvSpPr>
        <p:spPr/>
        <p:txBody>
          <a:bodyPr/>
          <a:lstStyle/>
          <a:p>
            <a:r>
              <a:rPr lang="zh-CN" altLang="en-US" dirty="0"/>
              <a:t>点分治</a:t>
            </a:r>
          </a:p>
        </p:txBody>
      </p:sp>
      <p:sp>
        <p:nvSpPr>
          <p:cNvPr id="3" name="内容占位符 2">
            <a:extLst>
              <a:ext uri="{FF2B5EF4-FFF2-40B4-BE49-F238E27FC236}">
                <a16:creationId xmlns:a16="http://schemas.microsoft.com/office/drawing/2014/main" id="{B1891DD4-6B80-4E28-8CC0-80F5468468F0}"/>
              </a:ext>
            </a:extLst>
          </p:cNvPr>
          <p:cNvSpPr>
            <a:spLocks noGrp="1"/>
          </p:cNvSpPr>
          <p:nvPr>
            <p:ph idx="1"/>
          </p:nvPr>
        </p:nvSpPr>
        <p:spPr/>
        <p:txBody>
          <a:bodyPr/>
          <a:lstStyle/>
          <a:p>
            <a:r>
              <a:rPr lang="zh-CN" altLang="en-US" dirty="0"/>
              <a:t>在涉及要统计整棵树的路径问题时，由于每条路径由两个点确定，常规做法复杂度为</a:t>
            </a:r>
            <a:r>
              <a:rPr lang="en-US" altLang="zh-CN" dirty="0"/>
              <a:t>O(n^2)</a:t>
            </a:r>
            <a:r>
              <a:rPr lang="zh-CN" altLang="en-US" dirty="0"/>
              <a:t>。而点分治通过特殊的分治技巧，可将复杂度降为</a:t>
            </a:r>
            <a:r>
              <a:rPr lang="en-US" altLang="zh-CN" dirty="0"/>
              <a:t>O(</a:t>
            </a:r>
            <a:r>
              <a:rPr lang="en-US" altLang="zh-CN" dirty="0" err="1"/>
              <a:t>nlogn</a:t>
            </a:r>
            <a:r>
              <a:rPr lang="en-US" altLang="zh-CN" dirty="0"/>
              <a:t>?)</a:t>
            </a:r>
            <a:r>
              <a:rPr lang="zh-CN" altLang="en-US" dirty="0"/>
              <a:t>级别，</a:t>
            </a:r>
            <a:r>
              <a:rPr lang="en-US" altLang="zh-CN" dirty="0"/>
              <a:t>?</a:t>
            </a:r>
            <a:r>
              <a:rPr lang="zh-CN" altLang="en-US" dirty="0"/>
              <a:t>表示你需要额外维护的数据结构的复杂度。</a:t>
            </a:r>
          </a:p>
          <a:p>
            <a:r>
              <a:rPr lang="zh-CN" altLang="en-US" dirty="0"/>
              <a:t>核心：统计所有路径</a:t>
            </a:r>
            <a:r>
              <a:rPr lang="en-US" altLang="zh-CN" dirty="0"/>
              <a:t>-&gt;</a:t>
            </a:r>
            <a:r>
              <a:rPr lang="zh-CN" altLang="en-US" dirty="0"/>
              <a:t>统计经过一个点的路径</a:t>
            </a:r>
          </a:p>
          <a:p>
            <a:endParaRPr lang="zh-CN" altLang="en-US" dirty="0"/>
          </a:p>
        </p:txBody>
      </p:sp>
    </p:spTree>
    <p:extLst>
      <p:ext uri="{BB962C8B-B14F-4D97-AF65-F5344CB8AC3E}">
        <p14:creationId xmlns:p14="http://schemas.microsoft.com/office/powerpoint/2010/main" val="824970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000109"/>
            <a:ext cx="8229600" cy="5126055"/>
          </a:xfrm>
        </p:spPr>
        <p:txBody>
          <a:bodyPr/>
          <a:lstStyle/>
          <a:p>
            <a:r>
              <a:rPr lang="zh-CN" altLang="en-US" dirty="0"/>
              <a:t>枚举中位数，然后对点权为枚举值的点统计是否有经过它的长度为</a:t>
            </a:r>
            <a:r>
              <a:rPr lang="en-US" altLang="zh-CN" dirty="0"/>
              <a:t>L</a:t>
            </a:r>
            <a:r>
              <a:rPr lang="zh-CN" altLang="en-US" dirty="0"/>
              <a:t>的路径且路径上是否有超过一半的点点权大于它。具体统计方式可以用点分治。正确性显然。</a:t>
            </a:r>
            <a:endParaRPr lang="en-US" altLang="zh-CN" dirty="0"/>
          </a:p>
          <a:p>
            <a:r>
              <a:rPr lang="zh-CN" altLang="en-US" dirty="0"/>
              <a:t>但是直接枚举显然是会超时的。</a:t>
            </a:r>
            <a:endParaRPr lang="en-US" altLang="zh-CN" dirty="0"/>
          </a:p>
          <a:p>
            <a:r>
              <a:rPr lang="zh-CN" altLang="en-US" dirty="0"/>
              <a:t>注意到中位数有单调性：如果</a:t>
            </a:r>
            <a:r>
              <a:rPr lang="en-US" altLang="zh-CN" dirty="0"/>
              <a:t>x</a:t>
            </a:r>
            <a:r>
              <a:rPr lang="zh-CN" altLang="en-US" dirty="0"/>
              <a:t>不能做中位数，那么所有大于</a:t>
            </a:r>
            <a:r>
              <a:rPr lang="en-US" altLang="zh-CN" dirty="0"/>
              <a:t>x</a:t>
            </a:r>
            <a:r>
              <a:rPr lang="zh-CN" altLang="en-US" dirty="0"/>
              <a:t>的数都不能做中位数。</a:t>
            </a:r>
            <a:endParaRPr lang="en-US" altLang="zh-CN" dirty="0"/>
          </a:p>
          <a:p>
            <a:r>
              <a:rPr lang="zh-CN" altLang="en-US" dirty="0"/>
              <a:t>所以可以二分答案。</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785795"/>
            <a:ext cx="8229600" cy="5340369"/>
          </a:xfrm>
        </p:spPr>
        <p:txBody>
          <a:bodyPr/>
          <a:lstStyle/>
          <a:p>
            <a:r>
              <a:rPr lang="en-US" altLang="zh-CN" dirty="0"/>
              <a:t>Check</a:t>
            </a:r>
            <a:r>
              <a:rPr lang="zh-CN" altLang="en-US" dirty="0"/>
              <a:t>的具体规则：每次得到一个</a:t>
            </a:r>
            <a:r>
              <a:rPr lang="en-US" altLang="zh-CN" dirty="0"/>
              <a:t>mid</a:t>
            </a:r>
            <a:r>
              <a:rPr lang="zh-CN" altLang="en-US" dirty="0"/>
              <a:t>，我们查找是否存在一条长度为</a:t>
            </a:r>
            <a:r>
              <a:rPr lang="en-US" altLang="zh-CN" dirty="0"/>
              <a:t>L</a:t>
            </a:r>
            <a:r>
              <a:rPr lang="zh-CN" altLang="en-US" dirty="0"/>
              <a:t>的路径，使得这条路径上有至少有</a:t>
            </a:r>
            <a:r>
              <a:rPr lang="en-US" altLang="zh-CN" dirty="0"/>
              <a:t>(mid+1)/2</a:t>
            </a:r>
            <a:r>
              <a:rPr lang="zh-CN" altLang="en-US" dirty="0"/>
              <a:t>个点的点权大于等于</a:t>
            </a:r>
            <a:r>
              <a:rPr lang="en-US" altLang="zh-CN" dirty="0"/>
              <a:t>mid</a:t>
            </a:r>
            <a:r>
              <a:rPr lang="zh-CN" altLang="en-US" dirty="0"/>
              <a:t>，如果成立，则说明有</a:t>
            </a:r>
            <a:r>
              <a:rPr lang="en-US" altLang="zh-CN" dirty="0"/>
              <a:t>&gt;=mid</a:t>
            </a:r>
            <a:r>
              <a:rPr lang="zh-CN" altLang="en-US" dirty="0"/>
              <a:t>的答案。</a:t>
            </a:r>
            <a:endParaRPr lang="en-US" altLang="zh-CN" dirty="0"/>
          </a:p>
          <a:p>
            <a:endParaRPr lang="en-US" altLang="zh-CN" dirty="0"/>
          </a:p>
          <a:p>
            <a:r>
              <a:rPr lang="zh-CN" altLang="en-US" dirty="0"/>
              <a:t>考虑通过点分治转化为判定是否存在一个经过某个点的满足上述条件的路径。</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571480"/>
            <a:ext cx="8229600" cy="6000792"/>
          </a:xfrm>
        </p:spPr>
        <p:txBody>
          <a:bodyPr>
            <a:normAutofit/>
          </a:bodyPr>
          <a:lstStyle/>
          <a:p>
            <a:r>
              <a:rPr lang="zh-CN" altLang="en-US" dirty="0"/>
              <a:t>设</a:t>
            </a:r>
            <a:r>
              <a:rPr lang="en-US" altLang="zh-CN" dirty="0"/>
              <a:t>t</a:t>
            </a:r>
            <a:r>
              <a:rPr lang="zh-CN" altLang="en-US" dirty="0"/>
              <a:t>为经过</a:t>
            </a:r>
            <a:r>
              <a:rPr lang="en-US" altLang="zh-CN" dirty="0"/>
              <a:t>u</a:t>
            </a:r>
            <a:r>
              <a:rPr lang="zh-CN" altLang="en-US" dirty="0"/>
              <a:t>，长度为</a:t>
            </a:r>
            <a:r>
              <a:rPr lang="en-US" altLang="zh-CN" dirty="0"/>
              <a:t>L</a:t>
            </a:r>
            <a:r>
              <a:rPr lang="zh-CN" altLang="en-US" dirty="0"/>
              <a:t>的路径上最多有多少点点权</a:t>
            </a:r>
            <a:r>
              <a:rPr lang="en-US" altLang="zh-CN" dirty="0"/>
              <a:t>&gt;=mid</a:t>
            </a:r>
            <a:r>
              <a:rPr lang="zh-CN" altLang="en-US" dirty="0"/>
              <a:t>。</a:t>
            </a:r>
            <a:endParaRPr lang="en-US" altLang="zh-CN" dirty="0"/>
          </a:p>
          <a:p>
            <a:r>
              <a:rPr lang="zh-CN" altLang="en-US" dirty="0"/>
              <a:t>维护数组</a:t>
            </a:r>
            <a:r>
              <a:rPr lang="en-US" altLang="zh-CN" dirty="0"/>
              <a:t>f1[</a:t>
            </a:r>
            <a:r>
              <a:rPr lang="en-US" altLang="zh-CN" dirty="0" err="1"/>
              <a:t>i</a:t>
            </a:r>
            <a:r>
              <a:rPr lang="en-US" altLang="zh-CN" dirty="0"/>
              <a:t>]</a:t>
            </a:r>
            <a:r>
              <a:rPr lang="zh-CN" altLang="en-US" dirty="0"/>
              <a:t>表示遍历过的点的</a:t>
            </a:r>
            <a:r>
              <a:rPr lang="en-US" altLang="zh-CN" dirty="0" err="1"/>
              <a:t>dep</a:t>
            </a:r>
            <a:r>
              <a:rPr lang="zh-CN" altLang="en-US" dirty="0"/>
              <a:t>值为</a:t>
            </a:r>
            <a:r>
              <a:rPr lang="en-US" altLang="zh-CN" dirty="0" err="1"/>
              <a:t>i</a:t>
            </a:r>
            <a:r>
              <a:rPr lang="zh-CN" altLang="en-US" dirty="0"/>
              <a:t>时最多经历了多少</a:t>
            </a:r>
            <a:r>
              <a:rPr lang="en-US" altLang="zh-CN" dirty="0"/>
              <a:t>&gt;=mid</a:t>
            </a:r>
            <a:r>
              <a:rPr lang="zh-CN" altLang="en-US" dirty="0"/>
              <a:t>的点。</a:t>
            </a:r>
            <a:r>
              <a:rPr lang="en-US" altLang="zh-CN" dirty="0"/>
              <a:t>f2[</a:t>
            </a:r>
            <a:r>
              <a:rPr lang="en-US" altLang="zh-CN" dirty="0" err="1"/>
              <a:t>i</a:t>
            </a:r>
            <a:r>
              <a:rPr lang="en-US" altLang="zh-CN" dirty="0"/>
              <a:t>]</a:t>
            </a:r>
            <a:r>
              <a:rPr lang="zh-CN" altLang="en-US" dirty="0"/>
              <a:t>表示当前遍历子树中的此信息，然后枚举</a:t>
            </a:r>
            <a:r>
              <a:rPr lang="en-US" altLang="zh-CN" dirty="0"/>
              <a:t>x</a:t>
            </a:r>
            <a:r>
              <a:rPr lang="zh-CN" altLang="en-US" dirty="0"/>
              <a:t>，用</a:t>
            </a:r>
            <a:r>
              <a:rPr lang="en-US" altLang="zh-CN" dirty="0"/>
              <a:t>f1[x]+f2[L-x]</a:t>
            </a:r>
            <a:r>
              <a:rPr lang="zh-CN" altLang="en-US" dirty="0"/>
              <a:t>来更新</a:t>
            </a:r>
            <a:r>
              <a:rPr lang="en-US" altLang="zh-CN" dirty="0"/>
              <a:t>t</a:t>
            </a:r>
            <a:r>
              <a:rPr lang="zh-CN" altLang="en-US" dirty="0"/>
              <a:t>，看</a:t>
            </a:r>
            <a:r>
              <a:rPr lang="en-US" altLang="zh-CN" dirty="0"/>
              <a:t>t</a:t>
            </a:r>
            <a:r>
              <a:rPr lang="zh-CN" altLang="en-US" dirty="0"/>
              <a:t>是否超过</a:t>
            </a:r>
            <a:r>
              <a:rPr lang="en-US" altLang="zh-CN" dirty="0"/>
              <a:t>(L+2)/2</a:t>
            </a:r>
            <a:r>
              <a:rPr lang="zh-CN" altLang="en-US" dirty="0"/>
              <a:t>即可。然后用</a:t>
            </a:r>
            <a:r>
              <a:rPr lang="en-US" altLang="zh-CN" dirty="0"/>
              <a:t>f2</a:t>
            </a:r>
            <a:r>
              <a:rPr lang="zh-CN" altLang="en-US" dirty="0"/>
              <a:t>数组来更新</a:t>
            </a:r>
            <a:r>
              <a:rPr lang="en-US" altLang="zh-CN" dirty="0"/>
              <a:t>f1</a:t>
            </a:r>
            <a:r>
              <a:rPr lang="zh-CN" altLang="en-US" dirty="0"/>
              <a:t>数组。</a:t>
            </a:r>
            <a:endParaRPr lang="en-US" altLang="zh-CN" dirty="0"/>
          </a:p>
          <a:p>
            <a:r>
              <a:rPr lang="zh-CN" altLang="en-US" dirty="0"/>
              <a:t>时间复杂度</a:t>
            </a:r>
            <a:r>
              <a:rPr lang="en-US" altLang="zh-CN" dirty="0"/>
              <a:t>O(nlog^2n)</a:t>
            </a:r>
            <a:r>
              <a:rPr lang="zh-CN" altLang="en-US" dirty="0"/>
              <a:t>，实践发现常数较大。</a:t>
            </a:r>
            <a:endParaRPr lang="en-US" altLang="zh-CN" dirty="0"/>
          </a:p>
          <a:p>
            <a:r>
              <a:rPr lang="zh-CN" altLang="en-US" dirty="0"/>
              <a:t>优化：所有重心可以一开始求出来避免多次求重心；当前重心管辖子树大小小于</a:t>
            </a:r>
            <a:r>
              <a:rPr lang="en-US" altLang="zh-CN" dirty="0"/>
              <a:t>L</a:t>
            </a:r>
            <a:r>
              <a:rPr lang="zh-CN" altLang="en-US" dirty="0"/>
              <a:t>时可以直接退出。</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C5DD7-6774-4E2B-9F11-8AF0C0007975}"/>
              </a:ext>
            </a:extLst>
          </p:cNvPr>
          <p:cNvSpPr>
            <a:spLocks noGrp="1"/>
          </p:cNvSpPr>
          <p:nvPr>
            <p:ph type="title"/>
          </p:nvPr>
        </p:nvSpPr>
        <p:spPr/>
        <p:txBody>
          <a:bodyPr/>
          <a:lstStyle/>
          <a:p>
            <a:r>
              <a:rPr lang="en-US" altLang="zh-CN" dirty="0"/>
              <a:t>HDU 6643</a:t>
            </a:r>
            <a:endParaRPr lang="zh-CN" altLang="en-US" dirty="0"/>
          </a:p>
        </p:txBody>
      </p:sp>
      <p:sp>
        <p:nvSpPr>
          <p:cNvPr id="3" name="内容占位符 2">
            <a:extLst>
              <a:ext uri="{FF2B5EF4-FFF2-40B4-BE49-F238E27FC236}">
                <a16:creationId xmlns:a16="http://schemas.microsoft.com/office/drawing/2014/main" id="{67967B3B-46BF-41B5-ACB7-95556FC11B1A}"/>
              </a:ext>
            </a:extLst>
          </p:cNvPr>
          <p:cNvSpPr>
            <a:spLocks noGrp="1"/>
          </p:cNvSpPr>
          <p:nvPr>
            <p:ph idx="1"/>
          </p:nvPr>
        </p:nvSpPr>
        <p:spPr/>
        <p:txBody>
          <a:bodyPr/>
          <a:lstStyle/>
          <a:p>
            <a:r>
              <a:rPr lang="zh-CN" altLang="en-US" dirty="0"/>
              <a:t>给定带点权的树，问多少个连通块，其乘积</a:t>
            </a:r>
            <a:r>
              <a:rPr lang="en-US" altLang="zh-CN" dirty="0"/>
              <a:t>&lt;=M</a:t>
            </a:r>
          </a:p>
          <a:p>
            <a:r>
              <a:rPr lang="en-US" altLang="zh-CN" dirty="0"/>
              <a:t>N&lt;=2000</a:t>
            </a:r>
            <a:r>
              <a:rPr lang="zh-CN" altLang="en-US" dirty="0"/>
              <a:t>，</a:t>
            </a:r>
            <a:r>
              <a:rPr lang="en-US" altLang="zh-CN" dirty="0"/>
              <a:t>M&lt;1e6</a:t>
            </a:r>
            <a:endParaRPr lang="zh-CN" altLang="en-US" dirty="0"/>
          </a:p>
        </p:txBody>
      </p:sp>
    </p:spTree>
    <p:extLst>
      <p:ext uri="{BB962C8B-B14F-4D97-AF65-F5344CB8AC3E}">
        <p14:creationId xmlns:p14="http://schemas.microsoft.com/office/powerpoint/2010/main" val="701585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C5DD7-6774-4E2B-9F11-8AF0C0007975}"/>
              </a:ext>
            </a:extLst>
          </p:cNvPr>
          <p:cNvSpPr>
            <a:spLocks noGrp="1"/>
          </p:cNvSpPr>
          <p:nvPr>
            <p:ph type="title"/>
          </p:nvPr>
        </p:nvSpPr>
        <p:spPr/>
        <p:txBody>
          <a:bodyPr/>
          <a:lstStyle/>
          <a:p>
            <a:r>
              <a:rPr lang="en-US" altLang="zh-CN" dirty="0"/>
              <a:t>HDU 6643</a:t>
            </a:r>
            <a:endParaRPr lang="zh-CN" altLang="en-US" dirty="0"/>
          </a:p>
        </p:txBody>
      </p:sp>
      <p:sp>
        <p:nvSpPr>
          <p:cNvPr id="3" name="内容占位符 2">
            <a:extLst>
              <a:ext uri="{FF2B5EF4-FFF2-40B4-BE49-F238E27FC236}">
                <a16:creationId xmlns:a16="http://schemas.microsoft.com/office/drawing/2014/main" id="{67967B3B-46BF-41B5-ACB7-95556FC11B1A}"/>
              </a:ext>
            </a:extLst>
          </p:cNvPr>
          <p:cNvSpPr>
            <a:spLocks noGrp="1"/>
          </p:cNvSpPr>
          <p:nvPr>
            <p:ph idx="1"/>
          </p:nvPr>
        </p:nvSpPr>
        <p:spPr/>
        <p:txBody>
          <a:bodyPr/>
          <a:lstStyle/>
          <a:p>
            <a:r>
              <a:rPr lang="zh-CN" altLang="en-US" dirty="0"/>
              <a:t>取一个根，将这棵树转化为有根树，考虑连通块包含根节点的情况，那么对于一个点来说，如果它选了，它的父亲就必须选。</a:t>
            </a:r>
            <a:endParaRPr lang="en-US" altLang="zh-CN" dirty="0"/>
          </a:p>
          <a:p>
            <a:r>
              <a:rPr lang="zh-CN" altLang="en-US" dirty="0"/>
              <a:t>如果不包含根，那就去掉这个根，变成若干棵树的子问题。取重心作为根进行点分治</a:t>
            </a:r>
            <a:endParaRPr lang="en-US" altLang="zh-CN" dirty="0"/>
          </a:p>
          <a:p>
            <a:endParaRPr lang="zh-CN" altLang="en-US" dirty="0"/>
          </a:p>
        </p:txBody>
      </p:sp>
    </p:spTree>
    <p:extLst>
      <p:ext uri="{BB962C8B-B14F-4D97-AF65-F5344CB8AC3E}">
        <p14:creationId xmlns:p14="http://schemas.microsoft.com/office/powerpoint/2010/main" val="42750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C5DD7-6774-4E2B-9F11-8AF0C0007975}"/>
              </a:ext>
            </a:extLst>
          </p:cNvPr>
          <p:cNvSpPr>
            <a:spLocks noGrp="1"/>
          </p:cNvSpPr>
          <p:nvPr>
            <p:ph type="title"/>
          </p:nvPr>
        </p:nvSpPr>
        <p:spPr/>
        <p:txBody>
          <a:bodyPr/>
          <a:lstStyle/>
          <a:p>
            <a:r>
              <a:rPr lang="en-US" altLang="zh-CN" dirty="0"/>
              <a:t>HDU 6643</a:t>
            </a:r>
            <a:endParaRPr lang="zh-CN" altLang="en-US" dirty="0"/>
          </a:p>
        </p:txBody>
      </p:sp>
      <p:sp>
        <p:nvSpPr>
          <p:cNvPr id="3" name="内容占位符 2">
            <a:extLst>
              <a:ext uri="{FF2B5EF4-FFF2-40B4-BE49-F238E27FC236}">
                <a16:creationId xmlns:a16="http://schemas.microsoft.com/office/drawing/2014/main" id="{67967B3B-46BF-41B5-ACB7-95556FC11B1A}"/>
              </a:ext>
            </a:extLst>
          </p:cNvPr>
          <p:cNvSpPr>
            <a:spLocks noGrp="1"/>
          </p:cNvSpPr>
          <p:nvPr>
            <p:ph idx="1"/>
          </p:nvPr>
        </p:nvSpPr>
        <p:spPr/>
        <p:txBody>
          <a:bodyPr/>
          <a:lstStyle/>
          <a:p>
            <a:r>
              <a:rPr lang="zh-CN" altLang="en-US" dirty="0"/>
              <a:t>除了点分治以外，每次对单个树做背包，可以先把这个树的</a:t>
            </a:r>
            <a:r>
              <a:rPr lang="en-US" altLang="zh-CN" dirty="0" err="1"/>
              <a:t>dfs</a:t>
            </a:r>
            <a:r>
              <a:rPr lang="zh-CN" altLang="en-US" dirty="0"/>
              <a:t>序求出来，转化为序列背包</a:t>
            </a:r>
            <a:endParaRPr lang="en-US" altLang="zh-CN" dirty="0"/>
          </a:p>
          <a:p>
            <a:r>
              <a:rPr lang="en-US" altLang="zh-CN" dirty="0" err="1"/>
              <a:t>dfs</a:t>
            </a:r>
            <a:r>
              <a:rPr lang="zh-CN" altLang="en-US" dirty="0"/>
              <a:t>序上如果选这个点直接从前一个转移过来，如果不选就跳过自己的子树来转移</a:t>
            </a:r>
            <a:endParaRPr lang="en-US" altLang="zh-CN" dirty="0"/>
          </a:p>
          <a:p>
            <a:endParaRPr lang="zh-CN" altLang="en-US" dirty="0"/>
          </a:p>
        </p:txBody>
      </p:sp>
    </p:spTree>
    <p:extLst>
      <p:ext uri="{BB962C8B-B14F-4D97-AF65-F5344CB8AC3E}">
        <p14:creationId xmlns:p14="http://schemas.microsoft.com/office/powerpoint/2010/main" val="369105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C5DD7-6774-4E2B-9F11-8AF0C0007975}"/>
              </a:ext>
            </a:extLst>
          </p:cNvPr>
          <p:cNvSpPr>
            <a:spLocks noGrp="1"/>
          </p:cNvSpPr>
          <p:nvPr>
            <p:ph type="title"/>
          </p:nvPr>
        </p:nvSpPr>
        <p:spPr/>
        <p:txBody>
          <a:bodyPr/>
          <a:lstStyle/>
          <a:p>
            <a:r>
              <a:rPr lang="en-US" altLang="zh-CN" dirty="0"/>
              <a:t>HDU 6643</a:t>
            </a:r>
            <a:endParaRPr lang="zh-CN" altLang="en-US" dirty="0"/>
          </a:p>
        </p:txBody>
      </p:sp>
      <p:sp>
        <p:nvSpPr>
          <p:cNvPr id="3" name="内容占位符 2">
            <a:extLst>
              <a:ext uri="{FF2B5EF4-FFF2-40B4-BE49-F238E27FC236}">
                <a16:creationId xmlns:a16="http://schemas.microsoft.com/office/drawing/2014/main" id="{67967B3B-46BF-41B5-ACB7-95556FC11B1A}"/>
              </a:ext>
            </a:extLst>
          </p:cNvPr>
          <p:cNvSpPr>
            <a:spLocks noGrp="1"/>
          </p:cNvSpPr>
          <p:nvPr>
            <p:ph idx="1"/>
          </p:nvPr>
        </p:nvSpPr>
        <p:spPr/>
        <p:txBody>
          <a:bodyPr>
            <a:normAutofit fontScale="92500"/>
          </a:bodyPr>
          <a:lstStyle/>
          <a:p>
            <a:r>
              <a:rPr lang="zh-CN" altLang="en-US" dirty="0"/>
              <a:t>考虑这个背包怎么做。如果直接令 </a:t>
            </a:r>
            <a:r>
              <a:rPr lang="en-US" altLang="zh-CN" dirty="0" err="1"/>
              <a:t>dp</a:t>
            </a:r>
            <a:r>
              <a:rPr lang="en-US" altLang="zh-CN" dirty="0"/>
              <a:t>[</a:t>
            </a:r>
            <a:r>
              <a:rPr lang="en-US" altLang="zh-CN" dirty="0" err="1"/>
              <a:t>i</a:t>
            </a:r>
            <a:r>
              <a:rPr lang="en-US" altLang="zh-CN" dirty="0"/>
              <a:t>][j] </a:t>
            </a:r>
            <a:r>
              <a:rPr lang="zh-CN" altLang="en-US" dirty="0"/>
              <a:t>表示前 </a:t>
            </a:r>
            <a:r>
              <a:rPr lang="en-US" altLang="zh-CN" dirty="0" err="1"/>
              <a:t>i</a:t>
            </a:r>
            <a:r>
              <a:rPr lang="en-US" altLang="zh-CN" dirty="0"/>
              <a:t> </a:t>
            </a:r>
            <a:r>
              <a:rPr lang="zh-CN" altLang="en-US" dirty="0"/>
              <a:t>个数构成的乘积为 </a:t>
            </a:r>
            <a:r>
              <a:rPr lang="en-US" altLang="zh-CN" dirty="0"/>
              <a:t>j </a:t>
            </a:r>
            <a:r>
              <a:rPr lang="zh-CN" altLang="en-US" dirty="0"/>
              <a:t>的方案数的话，时间复杂度为 </a:t>
            </a:r>
            <a:r>
              <a:rPr lang="en-US" altLang="zh-CN" dirty="0"/>
              <a:t>O(nm) </a:t>
            </a:r>
            <a:r>
              <a:rPr lang="zh-CN" altLang="en-US" dirty="0"/>
              <a:t>还有点分治的 </a:t>
            </a:r>
            <a:r>
              <a:rPr lang="en-US" altLang="zh-CN" dirty="0"/>
              <a:t>log </a:t>
            </a:r>
            <a:r>
              <a:rPr lang="zh-CN" altLang="en-US" dirty="0"/>
              <a:t>无法接受。</a:t>
            </a:r>
            <a:endParaRPr lang="en-US" altLang="zh-CN" dirty="0"/>
          </a:p>
          <a:p>
            <a:r>
              <a:rPr lang="zh-CN" altLang="en-US" dirty="0"/>
              <a:t>不过可以发现，题目要求的只是乘上一些数以后 ≤</a:t>
            </a:r>
            <a:r>
              <a:rPr lang="en-US" altLang="zh-CN" dirty="0"/>
              <a:t>m</a:t>
            </a:r>
            <a:r>
              <a:rPr lang="zh-CN" altLang="en-US" dirty="0"/>
              <a:t>，我们只关心一个数后面会不会乘到 </a:t>
            </a:r>
            <a:r>
              <a:rPr lang="en-US" altLang="zh-CN" dirty="0"/>
              <a:t>m </a:t>
            </a:r>
            <a:r>
              <a:rPr lang="zh-CN" altLang="en-US" dirty="0"/>
              <a:t>以上。所以，如果 ⌊</a:t>
            </a:r>
            <a:r>
              <a:rPr lang="en-US" altLang="zh-CN" dirty="0"/>
              <a:t>m/a⌋=⌊m/b⌋ </a:t>
            </a:r>
            <a:r>
              <a:rPr lang="zh-CN" altLang="en-US" dirty="0"/>
              <a:t>的话，其实 </a:t>
            </a:r>
            <a:r>
              <a:rPr lang="en-US" altLang="zh-CN" dirty="0"/>
              <a:t>a </a:t>
            </a:r>
            <a:r>
              <a:rPr lang="zh-CN" altLang="en-US" dirty="0"/>
              <a:t>和 </a:t>
            </a:r>
            <a:r>
              <a:rPr lang="en-US" altLang="zh-CN" dirty="0"/>
              <a:t>b </a:t>
            </a:r>
            <a:r>
              <a:rPr lang="zh-CN" altLang="en-US" dirty="0"/>
              <a:t>是没有区别的，因为只要这个东西一样，后面要乘到大于 </a:t>
            </a:r>
            <a:r>
              <a:rPr lang="en-US" altLang="zh-CN" dirty="0"/>
              <a:t>m </a:t>
            </a:r>
            <a:r>
              <a:rPr lang="zh-CN" altLang="en-US" dirty="0"/>
              <a:t>所需要的乘积也是一样的。</a:t>
            </a:r>
            <a:endParaRPr lang="en-US" altLang="zh-CN" dirty="0"/>
          </a:p>
          <a:p>
            <a:r>
              <a:rPr lang="zh-CN" altLang="en-US" dirty="0"/>
              <a:t>我们可以把乘积</a:t>
            </a:r>
            <a:r>
              <a:rPr lang="en-US" altLang="zh-CN" dirty="0"/>
              <a:t>&lt;sqrt(M)</a:t>
            </a:r>
            <a:r>
              <a:rPr lang="zh-CN" altLang="en-US" dirty="0"/>
              <a:t>的和</a:t>
            </a:r>
            <a:r>
              <a:rPr lang="en-US" altLang="zh-CN" dirty="0"/>
              <a:t>&gt;=sqrt(M)</a:t>
            </a:r>
            <a:r>
              <a:rPr lang="zh-CN" altLang="en-US" dirty="0"/>
              <a:t>的分开保存，设</a:t>
            </a:r>
            <a:r>
              <a:rPr lang="en-US" altLang="zh-CN" dirty="0"/>
              <a:t>f[</a:t>
            </a:r>
            <a:r>
              <a:rPr lang="en-US" altLang="zh-CN" dirty="0" err="1"/>
              <a:t>i</a:t>
            </a:r>
            <a:r>
              <a:rPr lang="en-US" altLang="zh-CN" dirty="0"/>
              <a:t>][⌊m/j⌋]</a:t>
            </a:r>
            <a:r>
              <a:rPr lang="zh-CN" altLang="en-US" dirty="0"/>
              <a:t>表示考虑了</a:t>
            </a:r>
            <a:r>
              <a:rPr lang="en-US" altLang="zh-CN" dirty="0"/>
              <a:t>DFS</a:t>
            </a:r>
            <a:r>
              <a:rPr lang="zh-CN" altLang="en-US" dirty="0"/>
              <a:t>序的前</a:t>
            </a:r>
            <a:r>
              <a:rPr lang="en-US" altLang="zh-CN" dirty="0" err="1"/>
              <a:t>i</a:t>
            </a:r>
            <a:r>
              <a:rPr lang="zh-CN" altLang="en-US" dirty="0"/>
              <a:t>项，目前连通块点权乘积为</a:t>
            </a:r>
            <a:r>
              <a:rPr lang="en-US" altLang="zh-CN" dirty="0"/>
              <a:t>j</a:t>
            </a:r>
            <a:r>
              <a:rPr lang="zh-CN" altLang="en-US" dirty="0"/>
              <a:t>的方案数。因为当</a:t>
            </a:r>
            <a:r>
              <a:rPr lang="en-US" altLang="zh-CN" dirty="0" err="1"/>
              <a:t>j≥sqrt</a:t>
            </a:r>
            <a:r>
              <a:rPr lang="en-US" altLang="zh-CN" dirty="0"/>
              <a:t>(m)</a:t>
            </a:r>
            <a:r>
              <a:rPr lang="zh-CN" altLang="en-US" dirty="0"/>
              <a:t>时⌊</a:t>
            </a:r>
            <a:r>
              <a:rPr lang="en-US" altLang="zh-CN" dirty="0"/>
              <a:t>m/j⌋</a:t>
            </a:r>
            <a:r>
              <a:rPr lang="zh-CN" altLang="en-US" dirty="0"/>
              <a:t>只有</a:t>
            </a:r>
            <a:r>
              <a:rPr lang="en-US" altLang="zh-CN" dirty="0"/>
              <a:t>O(sqrt(m))</a:t>
            </a:r>
            <a:r>
              <a:rPr lang="zh-CN" altLang="en-US" dirty="0"/>
              <a:t>种取值，所以状态数为</a:t>
            </a:r>
            <a:r>
              <a:rPr lang="en-US" altLang="zh-CN" dirty="0"/>
              <a:t>O(</a:t>
            </a:r>
            <a:r>
              <a:rPr lang="en-US" altLang="zh-CN" dirty="0" err="1"/>
              <a:t>nsqrt</a:t>
            </a:r>
            <a:r>
              <a:rPr lang="en-US" altLang="zh-CN" dirty="0"/>
              <a:t>(m))</a:t>
            </a:r>
            <a:r>
              <a:rPr lang="zh-CN" altLang="en-US" dirty="0"/>
              <a:t>。注意到⌊</a:t>
            </a:r>
            <a:r>
              <a:rPr lang="en-US" altLang="zh-CN" dirty="0"/>
              <a:t>m/(</a:t>
            </a:r>
            <a:r>
              <a:rPr lang="en-US" altLang="zh-CN" dirty="0" err="1"/>
              <a:t>jk</a:t>
            </a:r>
            <a:r>
              <a:rPr lang="en-US" altLang="zh-CN" dirty="0"/>
              <a:t>)⌋=⌊⌊m/j⌋/k⌋</a:t>
            </a:r>
            <a:r>
              <a:rPr lang="zh-CN" altLang="en-US" dirty="0"/>
              <a:t>，所以可以转移。时间复杂度</a:t>
            </a:r>
            <a:r>
              <a:rPr lang="en-US" altLang="zh-CN" dirty="0"/>
              <a:t>O(</a:t>
            </a:r>
            <a:r>
              <a:rPr lang="en-US" altLang="zh-CN" dirty="0" err="1"/>
              <a:t>nsqrt</a:t>
            </a:r>
            <a:r>
              <a:rPr lang="en-US" altLang="zh-CN" dirty="0"/>
              <a:t>(m)</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375071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51076-FADE-4B3B-B51C-90D1A3C58DF7}"/>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C0239E31-E5E3-4A33-B723-A4DABAAF4ED4}"/>
              </a:ext>
            </a:extLst>
          </p:cNvPr>
          <p:cNvSpPr>
            <a:spLocks noGrp="1"/>
          </p:cNvSpPr>
          <p:nvPr>
            <p:ph idx="1"/>
          </p:nvPr>
        </p:nvSpPr>
        <p:spPr/>
        <p:txBody>
          <a:bodyPr/>
          <a:lstStyle/>
          <a:p>
            <a:r>
              <a:rPr lang="zh-CN" altLang="en-US" dirty="0"/>
              <a:t>每个节点邻接边所连接的子树大小的最大值记为这个节点的权重，权重最小的一个点为树的重心。</a:t>
            </a:r>
          </a:p>
          <a:p>
            <a:r>
              <a:rPr lang="zh-CN" altLang="en-US" dirty="0"/>
              <a:t>对于一棵树，其重心的邻接边所连接的最大一个子树大小不超过整棵树节点数的一半。</a:t>
            </a:r>
          </a:p>
          <a:p>
            <a:endParaRPr lang="zh-CN" altLang="en-US" dirty="0"/>
          </a:p>
        </p:txBody>
      </p:sp>
    </p:spTree>
    <p:extLst>
      <p:ext uri="{BB962C8B-B14F-4D97-AF65-F5344CB8AC3E}">
        <p14:creationId xmlns:p14="http://schemas.microsoft.com/office/powerpoint/2010/main" val="45745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51076-FADE-4B3B-B51C-90D1A3C58DF7}"/>
              </a:ext>
            </a:extLst>
          </p:cNvPr>
          <p:cNvSpPr>
            <a:spLocks noGrp="1"/>
          </p:cNvSpPr>
          <p:nvPr>
            <p:ph type="title"/>
          </p:nvPr>
        </p:nvSpPr>
        <p:spPr/>
        <p:txBody>
          <a:bodyPr/>
          <a:lstStyle/>
          <a:p>
            <a:r>
              <a:rPr lang="zh-CN" altLang="en-US" dirty="0"/>
              <a:t>点分治</a:t>
            </a:r>
          </a:p>
        </p:txBody>
      </p:sp>
      <p:sp>
        <p:nvSpPr>
          <p:cNvPr id="3" name="内容占位符 2">
            <a:extLst>
              <a:ext uri="{FF2B5EF4-FFF2-40B4-BE49-F238E27FC236}">
                <a16:creationId xmlns:a16="http://schemas.microsoft.com/office/drawing/2014/main" id="{C0239E31-E5E3-4A33-B723-A4DABAAF4ED4}"/>
              </a:ext>
            </a:extLst>
          </p:cNvPr>
          <p:cNvSpPr>
            <a:spLocks noGrp="1"/>
          </p:cNvSpPr>
          <p:nvPr>
            <p:ph idx="1"/>
          </p:nvPr>
        </p:nvSpPr>
        <p:spPr/>
        <p:txBody>
          <a:bodyPr/>
          <a:lstStyle/>
          <a:p>
            <a:r>
              <a:rPr lang="zh-CN" altLang="en-US" dirty="0"/>
              <a:t>对于一棵树，每次选取其重心，然后将重心删去形成若干子树，对任一子树递归执行以上过程，至多</a:t>
            </a:r>
            <a:r>
              <a:rPr lang="en-US" altLang="zh-CN" dirty="0"/>
              <a:t>O(</a:t>
            </a:r>
            <a:r>
              <a:rPr lang="en-US" altLang="zh-CN" dirty="0" err="1"/>
              <a:t>logn</a:t>
            </a:r>
            <a:r>
              <a:rPr lang="en-US" altLang="zh-CN" dirty="0"/>
              <a:t>)</a:t>
            </a:r>
            <a:r>
              <a:rPr lang="zh-CN" altLang="en-US" dirty="0"/>
              <a:t>次后得到空树。</a:t>
            </a:r>
            <a:endParaRPr lang="en-US" altLang="zh-CN" dirty="0"/>
          </a:p>
          <a:p>
            <a:r>
              <a:rPr lang="zh-CN" altLang="en-US" dirty="0"/>
              <a:t>也就是说，每次找重心并删去形成若干子树，将当前重心与每个子树重心连接形成递归树，递归树深度不超过</a:t>
            </a:r>
            <a:r>
              <a:rPr lang="en-US" altLang="zh-CN" dirty="0" err="1"/>
              <a:t>logn</a:t>
            </a:r>
            <a:r>
              <a:rPr lang="zh-CN" altLang="en-US" dirty="0"/>
              <a:t>。递归树中每层的操作均为找原树的子树的重心，建立递归树的每层需要遍历原树的每个节点一次且仅一次，故形成这个递归树的复杂度为</a:t>
            </a:r>
            <a:r>
              <a:rPr lang="en-US" altLang="zh-CN" dirty="0"/>
              <a:t>O(</a:t>
            </a:r>
            <a:r>
              <a:rPr lang="en-US" altLang="zh-CN" dirty="0" err="1"/>
              <a:t>nlogn</a:t>
            </a:r>
            <a:r>
              <a:rPr lang="en-US" altLang="zh-CN" dirty="0"/>
              <a:t>).</a:t>
            </a:r>
          </a:p>
          <a:p>
            <a:r>
              <a:rPr lang="zh-CN" altLang="en-US" dirty="0"/>
              <a:t>点分治就是在这个递归树建立过程中每次统计当前重心管辖的子树中经过当前重心的所有路径。</a:t>
            </a:r>
            <a:endParaRPr lang="en-US" altLang="zh-CN" dirty="0"/>
          </a:p>
          <a:p>
            <a:endParaRPr lang="zh-CN" altLang="en-US" dirty="0"/>
          </a:p>
        </p:txBody>
      </p:sp>
    </p:spTree>
    <p:extLst>
      <p:ext uri="{BB962C8B-B14F-4D97-AF65-F5344CB8AC3E}">
        <p14:creationId xmlns:p14="http://schemas.microsoft.com/office/powerpoint/2010/main" val="172162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POJ2114 </a:t>
            </a:r>
            <a:r>
              <a:rPr lang="en-US" altLang="zh-CN" dirty="0" err="1"/>
              <a:t>Boatherds</a:t>
            </a:r>
            <a:endParaRPr lang="zh-CN" altLang="en-US" dirty="0"/>
          </a:p>
        </p:txBody>
      </p:sp>
      <p:sp>
        <p:nvSpPr>
          <p:cNvPr id="3" name="内容占位符 2"/>
          <p:cNvSpPr>
            <a:spLocks noGrp="1"/>
          </p:cNvSpPr>
          <p:nvPr>
            <p:ph idx="1"/>
          </p:nvPr>
        </p:nvSpPr>
        <p:spPr>
          <a:xfrm>
            <a:off x="838199" y="1714488"/>
            <a:ext cx="10515599" cy="4857760"/>
          </a:xfrm>
        </p:spPr>
        <p:txBody>
          <a:bodyPr>
            <a:normAutofit/>
          </a:bodyPr>
          <a:lstStyle/>
          <a:p>
            <a:r>
              <a:rPr lang="zh-CN" altLang="en-US" dirty="0"/>
              <a:t>题意：给一棵树，边带权，求这棵树中是否有长度恰好为</a:t>
            </a:r>
            <a:r>
              <a:rPr lang="en-US" altLang="zh-CN" dirty="0"/>
              <a:t>K</a:t>
            </a:r>
            <a:r>
              <a:rPr lang="zh-CN" altLang="en-US" dirty="0"/>
              <a:t>的路径。</a:t>
            </a:r>
            <a:endParaRPr lang="en-US" altLang="zh-CN" dirty="0"/>
          </a:p>
          <a:p>
            <a:r>
              <a:rPr lang="en-US" altLang="zh-CN" dirty="0"/>
              <a:t>N&lt;=1W, K&lt;=1000W</a:t>
            </a:r>
            <a:r>
              <a:rPr lang="zh-CN" altLang="en-US" dirty="0"/>
              <a:t>。</a:t>
            </a:r>
            <a:endParaRPr lang="en-US" altLang="zh-CN" dirty="0"/>
          </a:p>
          <a:p>
            <a:r>
              <a:rPr lang="zh-CN" altLang="en-US" dirty="0"/>
              <a:t>树分治的思想：转化为求是否有经过某一个点的路径长度为</a:t>
            </a:r>
            <a:r>
              <a:rPr lang="en-US" altLang="zh-CN" dirty="0"/>
              <a:t>K</a:t>
            </a:r>
            <a:r>
              <a:rPr lang="zh-CN" altLang="en-US" dirty="0"/>
              <a:t>。</a:t>
            </a:r>
            <a:endParaRPr lang="en-US" altLang="zh-CN" dirty="0"/>
          </a:p>
          <a:p>
            <a:r>
              <a:rPr lang="zh-CN" altLang="en-US" dirty="0"/>
              <a:t>在点分治解决这类问题中，通常有两种方法：得到所有信息后减去不合法的方案数（只适用于计数类）；顺序扫描法（通用）。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png"/>
          <p:cNvPicPr>
            <a:picLocks noChangeAspect="1"/>
          </p:cNvPicPr>
          <p:nvPr/>
        </p:nvPicPr>
        <p:blipFill>
          <a:blip r:embed="rId2"/>
          <a:stretch>
            <a:fillRect/>
          </a:stretch>
        </p:blipFill>
        <p:spPr>
          <a:xfrm>
            <a:off x="2735402" y="2143117"/>
            <a:ext cx="6562002" cy="4314029"/>
          </a:xfrm>
          <a:prstGeom prst="rect">
            <a:avLst/>
          </a:prstGeom>
        </p:spPr>
      </p:pic>
      <p:sp>
        <p:nvSpPr>
          <p:cNvPr id="3" name="内容占位符 2"/>
          <p:cNvSpPr>
            <a:spLocks noGrp="1"/>
          </p:cNvSpPr>
          <p:nvPr>
            <p:ph idx="1"/>
          </p:nvPr>
        </p:nvSpPr>
        <p:spPr>
          <a:xfrm>
            <a:off x="1952596" y="428606"/>
            <a:ext cx="8229600" cy="2428891"/>
          </a:xfrm>
        </p:spPr>
        <p:txBody>
          <a:bodyPr>
            <a:normAutofit/>
          </a:bodyPr>
          <a:lstStyle/>
          <a:p>
            <a:r>
              <a:rPr lang="zh-CN" altLang="en-US" dirty="0"/>
              <a:t>假设</a:t>
            </a:r>
            <a:r>
              <a:rPr lang="en-US" altLang="zh-CN" dirty="0"/>
              <a:t>N=10</a:t>
            </a:r>
            <a:r>
              <a:rPr lang="zh-CN" altLang="en-US" dirty="0"/>
              <a:t>，</a:t>
            </a:r>
            <a:r>
              <a:rPr lang="en-US" altLang="zh-CN" dirty="0"/>
              <a:t>K=6.</a:t>
            </a:r>
          </a:p>
          <a:p>
            <a:r>
              <a:rPr lang="zh-CN" altLang="en-US" dirty="0"/>
              <a:t>辅助数据结构：维护整数的平衡树</a:t>
            </a:r>
            <a:r>
              <a:rPr lang="en-US" altLang="zh-CN" dirty="0"/>
              <a:t>S</a:t>
            </a:r>
            <a:r>
              <a:rPr lang="zh-CN" altLang="en-US" dirty="0"/>
              <a:t>。</a:t>
            </a:r>
            <a:endParaRPr lang="en-US" altLang="zh-CN" dirty="0"/>
          </a:p>
          <a:p>
            <a:r>
              <a:rPr lang="zh-CN" altLang="en-US" dirty="0"/>
              <a:t>第一步：通过简单的树</a:t>
            </a:r>
            <a:r>
              <a:rPr lang="en-US" altLang="zh-CN" dirty="0"/>
              <a:t>DP</a:t>
            </a:r>
            <a:r>
              <a:rPr lang="zh-CN" altLang="en-US" dirty="0"/>
              <a:t>求得树的重心</a:t>
            </a:r>
            <a:r>
              <a:rPr lang="en-US" altLang="zh-CN" dirty="0"/>
              <a:t>u</a:t>
            </a:r>
            <a:r>
              <a:rPr lang="zh-CN" altLang="en-US" dirty="0"/>
              <a:t>，图中标为红色。向</a:t>
            </a:r>
            <a:r>
              <a:rPr lang="en-US" altLang="zh-CN" dirty="0"/>
              <a:t>S</a:t>
            </a:r>
            <a:r>
              <a:rPr lang="zh-CN" altLang="en-US" dirty="0"/>
              <a:t>中添加元素</a:t>
            </a:r>
            <a:r>
              <a:rPr lang="en-US" altLang="zh-CN" dirty="0"/>
              <a:t>0</a:t>
            </a:r>
            <a:r>
              <a:rPr lang="zh-CN" altLang="en-US" dirty="0"/>
              <a:t>表示一端为</a:t>
            </a:r>
            <a:r>
              <a:rPr lang="en-US" altLang="zh-CN" dirty="0"/>
              <a:t>u</a:t>
            </a:r>
            <a:r>
              <a:rPr lang="zh-CN" altLang="en-US" dirty="0"/>
              <a:t>的路径。</a:t>
            </a:r>
          </a:p>
        </p:txBody>
      </p:sp>
      <p:sp>
        <p:nvSpPr>
          <p:cNvPr id="5" name="TextBox 4"/>
          <p:cNvSpPr txBox="1"/>
          <p:nvPr/>
        </p:nvSpPr>
        <p:spPr>
          <a:xfrm>
            <a:off x="2166910" y="6000768"/>
            <a:ext cx="6786610" cy="523220"/>
          </a:xfrm>
          <a:prstGeom prst="rect">
            <a:avLst/>
          </a:prstGeom>
          <a:noFill/>
        </p:spPr>
        <p:txBody>
          <a:bodyPr wrap="square" rtlCol="0">
            <a:spAutoFit/>
          </a:bodyPr>
          <a:lstStyle/>
          <a:p>
            <a:r>
              <a:rPr lang="en-US" altLang="zh-CN" sz="2800" dirty="0"/>
              <a:t>  S={0}</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png"/>
          <p:cNvPicPr>
            <a:picLocks noChangeAspect="1"/>
          </p:cNvPicPr>
          <p:nvPr/>
        </p:nvPicPr>
        <p:blipFill>
          <a:blip r:embed="rId2"/>
          <a:stretch>
            <a:fillRect/>
          </a:stretch>
        </p:blipFill>
        <p:spPr>
          <a:xfrm>
            <a:off x="2738415" y="2143117"/>
            <a:ext cx="6482571" cy="4261807"/>
          </a:xfrm>
          <a:prstGeom prst="rect">
            <a:avLst/>
          </a:prstGeom>
        </p:spPr>
      </p:pic>
      <p:sp>
        <p:nvSpPr>
          <p:cNvPr id="3" name="内容占位符 2"/>
          <p:cNvSpPr>
            <a:spLocks noGrp="1"/>
          </p:cNvSpPr>
          <p:nvPr>
            <p:ph idx="1"/>
          </p:nvPr>
        </p:nvSpPr>
        <p:spPr>
          <a:xfrm>
            <a:off x="1952596" y="428605"/>
            <a:ext cx="8229600" cy="2500330"/>
          </a:xfrm>
        </p:spPr>
        <p:txBody>
          <a:bodyPr>
            <a:normAutofit/>
          </a:bodyPr>
          <a:lstStyle/>
          <a:p>
            <a:r>
              <a:rPr lang="zh-CN" altLang="en-US" dirty="0"/>
              <a:t>依次遍历子树。</a:t>
            </a:r>
            <a:endParaRPr lang="en-US" altLang="zh-CN" dirty="0"/>
          </a:p>
          <a:p>
            <a:r>
              <a:rPr lang="zh-CN" altLang="en-US" dirty="0"/>
              <a:t>先进入子树一，求出每个点到</a:t>
            </a:r>
            <a:r>
              <a:rPr lang="en-US" altLang="zh-CN" dirty="0"/>
              <a:t>u</a:t>
            </a:r>
            <a:r>
              <a:rPr lang="zh-CN" altLang="en-US" dirty="0"/>
              <a:t>的距离</a:t>
            </a:r>
            <a:r>
              <a:rPr lang="en-US" altLang="zh-CN" dirty="0" err="1"/>
              <a:t>dis</a:t>
            </a:r>
            <a:r>
              <a:rPr lang="en-US" altLang="zh-CN" dirty="0"/>
              <a:t>[</a:t>
            </a:r>
            <a:r>
              <a:rPr lang="en-US" altLang="zh-CN" dirty="0" err="1"/>
              <a:t>i</a:t>
            </a:r>
            <a:r>
              <a:rPr lang="en-US" altLang="zh-CN" dirty="0"/>
              <a:t>]</a:t>
            </a:r>
            <a:r>
              <a:rPr lang="zh-CN" altLang="en-US" dirty="0"/>
              <a:t>，检查</a:t>
            </a:r>
            <a:r>
              <a:rPr lang="en-US" altLang="zh-CN" dirty="0"/>
              <a:t>K-</a:t>
            </a:r>
            <a:r>
              <a:rPr lang="en-US" altLang="zh-CN" dirty="0" err="1"/>
              <a:t>dis</a:t>
            </a:r>
            <a:r>
              <a:rPr lang="en-US" altLang="zh-CN" dirty="0"/>
              <a:t>[</a:t>
            </a:r>
            <a:r>
              <a:rPr lang="en-US" altLang="zh-CN" dirty="0" err="1"/>
              <a:t>i</a:t>
            </a:r>
            <a:r>
              <a:rPr lang="en-US" altLang="zh-CN" dirty="0"/>
              <a:t>]</a:t>
            </a:r>
            <a:r>
              <a:rPr lang="zh-CN" altLang="en-US" dirty="0"/>
              <a:t>是否属于</a:t>
            </a:r>
            <a:r>
              <a:rPr lang="en-US" altLang="zh-CN" dirty="0"/>
              <a:t>S</a:t>
            </a:r>
            <a:r>
              <a:rPr lang="zh-CN" altLang="en-US" dirty="0"/>
              <a:t>，如果存在，算法结束。否则将该子树的</a:t>
            </a:r>
            <a:r>
              <a:rPr lang="en-US" altLang="zh-CN" dirty="0" err="1"/>
              <a:t>dis</a:t>
            </a:r>
            <a:r>
              <a:rPr lang="zh-CN" altLang="en-US" dirty="0"/>
              <a:t>值全部存入</a:t>
            </a:r>
            <a:r>
              <a:rPr lang="en-US" altLang="zh-CN" dirty="0"/>
              <a:t>S</a:t>
            </a:r>
            <a:r>
              <a:rPr lang="zh-CN" altLang="en-US" dirty="0"/>
              <a:t>。</a:t>
            </a:r>
            <a:endParaRPr lang="en-US" altLang="zh-CN" dirty="0"/>
          </a:p>
          <a:p>
            <a:r>
              <a:rPr lang="en-US" altLang="zh-CN" dirty="0" err="1"/>
              <a:t>dis</a:t>
            </a:r>
            <a:r>
              <a:rPr lang="zh-CN" altLang="en-US" dirty="0"/>
              <a:t>值</a:t>
            </a:r>
            <a:r>
              <a:rPr lang="en-US" altLang="zh-CN" dirty="0"/>
              <a:t> : 3,5,7</a:t>
            </a:r>
            <a:r>
              <a:rPr lang="zh-CN" altLang="en-US" dirty="0"/>
              <a:t>，检查发现</a:t>
            </a:r>
            <a:r>
              <a:rPr lang="en-US" altLang="zh-CN" dirty="0"/>
              <a:t>3,1,-1</a:t>
            </a:r>
            <a:r>
              <a:rPr lang="zh-CN" altLang="en-US" dirty="0"/>
              <a:t>都不在</a:t>
            </a:r>
            <a:r>
              <a:rPr lang="en-US" altLang="zh-CN" dirty="0"/>
              <a:t>S</a:t>
            </a:r>
            <a:r>
              <a:rPr lang="zh-CN" altLang="en-US" dirty="0"/>
              <a:t>中。</a:t>
            </a:r>
          </a:p>
        </p:txBody>
      </p:sp>
      <p:sp>
        <p:nvSpPr>
          <p:cNvPr id="5" name="TextBox 4"/>
          <p:cNvSpPr txBox="1"/>
          <p:nvPr/>
        </p:nvSpPr>
        <p:spPr>
          <a:xfrm>
            <a:off x="2524100" y="5857893"/>
            <a:ext cx="7572428" cy="584775"/>
          </a:xfrm>
          <a:prstGeom prst="rect">
            <a:avLst/>
          </a:prstGeom>
          <a:noFill/>
        </p:spPr>
        <p:txBody>
          <a:bodyPr wrap="square" rtlCol="0">
            <a:spAutoFit/>
          </a:bodyPr>
          <a:lstStyle/>
          <a:p>
            <a:r>
              <a:rPr lang="zh-CN" altLang="en-US" sz="3200" dirty="0"/>
              <a:t>插入子树一的所有</a:t>
            </a:r>
            <a:r>
              <a:rPr lang="en-US" altLang="zh-CN" sz="3200" dirty="0" err="1"/>
              <a:t>dis</a:t>
            </a:r>
            <a:r>
              <a:rPr lang="zh-CN" altLang="en-US" sz="3200" dirty="0"/>
              <a:t>值后</a:t>
            </a:r>
            <a:r>
              <a:rPr lang="en-US" altLang="zh-CN" sz="3200" dirty="0"/>
              <a:t> S = {0,3,5,7}</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png"/>
          <p:cNvPicPr>
            <a:picLocks noChangeAspect="1"/>
          </p:cNvPicPr>
          <p:nvPr/>
        </p:nvPicPr>
        <p:blipFill>
          <a:blip r:embed="rId2"/>
          <a:stretch>
            <a:fillRect/>
          </a:stretch>
        </p:blipFill>
        <p:spPr>
          <a:xfrm>
            <a:off x="2738414" y="2169570"/>
            <a:ext cx="6306036" cy="4145749"/>
          </a:xfrm>
          <a:prstGeom prst="rect">
            <a:avLst/>
          </a:prstGeom>
        </p:spPr>
      </p:pic>
      <p:sp>
        <p:nvSpPr>
          <p:cNvPr id="3" name="内容占位符 2"/>
          <p:cNvSpPr>
            <a:spLocks noGrp="1"/>
          </p:cNvSpPr>
          <p:nvPr>
            <p:ph idx="1"/>
          </p:nvPr>
        </p:nvSpPr>
        <p:spPr>
          <a:xfrm>
            <a:off x="1981200" y="500044"/>
            <a:ext cx="8229600" cy="2357453"/>
          </a:xfrm>
        </p:spPr>
        <p:txBody>
          <a:bodyPr>
            <a:normAutofit/>
          </a:bodyPr>
          <a:lstStyle/>
          <a:p>
            <a:r>
              <a:rPr lang="zh-CN" altLang="en-US" dirty="0"/>
              <a:t>由于子树一中没有找到，遍历子树二。方法相同。</a:t>
            </a:r>
            <a:endParaRPr lang="en-US" altLang="zh-CN" dirty="0"/>
          </a:p>
          <a:p>
            <a:r>
              <a:rPr lang="zh-CN" altLang="en-US" dirty="0"/>
              <a:t>子树二的</a:t>
            </a:r>
            <a:r>
              <a:rPr lang="en-US" altLang="zh-CN" dirty="0" err="1"/>
              <a:t>dis</a:t>
            </a:r>
            <a:r>
              <a:rPr lang="zh-CN" altLang="en-US" dirty="0"/>
              <a:t>值：</a:t>
            </a:r>
            <a:r>
              <a:rPr lang="en-US" altLang="zh-CN" dirty="0"/>
              <a:t>1,8</a:t>
            </a:r>
            <a:r>
              <a:rPr lang="zh-CN" altLang="en-US" dirty="0"/>
              <a:t>，经检查</a:t>
            </a:r>
            <a:r>
              <a:rPr lang="en-US" altLang="zh-CN" dirty="0"/>
              <a:t>5</a:t>
            </a:r>
            <a:r>
              <a:rPr lang="zh-CN" altLang="en-US" dirty="0"/>
              <a:t>已在集合中，故存在长度</a:t>
            </a:r>
            <a:r>
              <a:rPr lang="en-US" altLang="zh-CN" dirty="0"/>
              <a:t>K=6</a:t>
            </a:r>
            <a:r>
              <a:rPr lang="zh-CN" altLang="en-US" dirty="0"/>
              <a:t>的路径。算法可以结束，但这里继续演示整个树分治过程。</a:t>
            </a:r>
          </a:p>
        </p:txBody>
      </p:sp>
      <p:sp>
        <p:nvSpPr>
          <p:cNvPr id="5" name="TextBox 4"/>
          <p:cNvSpPr txBox="1"/>
          <p:nvPr/>
        </p:nvSpPr>
        <p:spPr>
          <a:xfrm>
            <a:off x="2595538" y="5929331"/>
            <a:ext cx="6572296" cy="584775"/>
          </a:xfrm>
          <a:prstGeom prst="rect">
            <a:avLst/>
          </a:prstGeom>
          <a:noFill/>
        </p:spPr>
        <p:txBody>
          <a:bodyPr wrap="square" rtlCol="0">
            <a:spAutoFit/>
          </a:bodyPr>
          <a:lstStyle/>
          <a:p>
            <a:r>
              <a:rPr lang="zh-CN" altLang="en-US" sz="3200" dirty="0"/>
              <a:t>插入子树</a:t>
            </a:r>
            <a:r>
              <a:rPr lang="en-US" altLang="zh-CN" sz="3200" dirty="0"/>
              <a:t>2</a:t>
            </a:r>
            <a:r>
              <a:rPr lang="zh-CN" altLang="en-US" sz="3200" dirty="0"/>
              <a:t>的</a:t>
            </a:r>
            <a:r>
              <a:rPr lang="en-US" altLang="zh-CN" sz="3200" dirty="0" err="1"/>
              <a:t>dis</a:t>
            </a:r>
            <a:r>
              <a:rPr lang="zh-CN" altLang="en-US" sz="3200" dirty="0"/>
              <a:t>值后</a:t>
            </a:r>
            <a:r>
              <a:rPr lang="en-US" altLang="zh-CN" sz="3200" dirty="0"/>
              <a:t>S={0,1,3,5,7,8}</a:t>
            </a:r>
            <a:endParaRPr lang="zh-CN"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2596" y="714356"/>
            <a:ext cx="8229600" cy="2614618"/>
          </a:xfrm>
        </p:spPr>
        <p:txBody>
          <a:bodyPr/>
          <a:lstStyle/>
          <a:p>
            <a:r>
              <a:rPr lang="zh-CN" altLang="en-US" dirty="0"/>
              <a:t>类似地，遍历子树三并进行检查，再将该子树的</a:t>
            </a:r>
            <a:r>
              <a:rPr lang="en-US" altLang="zh-CN" dirty="0" err="1"/>
              <a:t>dis</a:t>
            </a:r>
            <a:r>
              <a:rPr lang="zh-CN" altLang="en-US" dirty="0"/>
              <a:t>存入</a:t>
            </a:r>
            <a:r>
              <a:rPr lang="en-US" altLang="zh-CN" dirty="0"/>
              <a:t>S</a:t>
            </a:r>
            <a:r>
              <a:rPr lang="zh-CN" altLang="en-US" dirty="0"/>
              <a:t>中。</a:t>
            </a:r>
          </a:p>
        </p:txBody>
      </p:sp>
      <p:pic>
        <p:nvPicPr>
          <p:cNvPr id="4" name="图片 3" descr="4.png"/>
          <p:cNvPicPr>
            <a:picLocks noChangeAspect="1"/>
          </p:cNvPicPr>
          <p:nvPr/>
        </p:nvPicPr>
        <p:blipFill>
          <a:blip r:embed="rId2"/>
          <a:stretch>
            <a:fillRect/>
          </a:stretch>
        </p:blipFill>
        <p:spPr>
          <a:xfrm>
            <a:off x="2738414" y="2143116"/>
            <a:ext cx="6415220" cy="4217530"/>
          </a:xfrm>
          <a:prstGeom prst="rect">
            <a:avLst/>
          </a:prstGeom>
        </p:spPr>
      </p:pic>
      <p:sp>
        <p:nvSpPr>
          <p:cNvPr id="5" name="TextBox 4"/>
          <p:cNvSpPr txBox="1"/>
          <p:nvPr/>
        </p:nvSpPr>
        <p:spPr>
          <a:xfrm>
            <a:off x="2595538" y="5857893"/>
            <a:ext cx="7500990" cy="584775"/>
          </a:xfrm>
          <a:prstGeom prst="rect">
            <a:avLst/>
          </a:prstGeom>
          <a:noFill/>
        </p:spPr>
        <p:txBody>
          <a:bodyPr wrap="square" rtlCol="0">
            <a:spAutoFit/>
          </a:bodyPr>
          <a:lstStyle/>
          <a:p>
            <a:r>
              <a:rPr lang="zh-CN" altLang="en-US" sz="3200" dirty="0"/>
              <a:t>插入子树三的</a:t>
            </a:r>
            <a:r>
              <a:rPr lang="en-US" altLang="zh-CN" sz="3200" dirty="0" err="1"/>
              <a:t>dis</a:t>
            </a:r>
            <a:r>
              <a:rPr lang="zh-CN" altLang="en-US" sz="3200" dirty="0"/>
              <a:t>值后</a:t>
            </a:r>
            <a:r>
              <a:rPr lang="en-US" altLang="zh-CN" sz="3200" dirty="0"/>
              <a:t>S={0,1,3,5,7,8,9,17}</a:t>
            </a:r>
            <a:endParaRPr lang="zh-CN" altLang="en-US" sz="32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2099</Words>
  <Application>Microsoft Office PowerPoint</Application>
  <PresentationFormat>宽屏</PresentationFormat>
  <Paragraphs>87</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点分治</vt:lpstr>
      <vt:lpstr>点分治</vt:lpstr>
      <vt:lpstr>树的重心</vt:lpstr>
      <vt:lpstr>点分治</vt:lpstr>
      <vt:lpstr>POJ2114 Boatherds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IOI2014 race</vt:lpstr>
      <vt:lpstr>PowerPoint 演示文稿</vt:lpstr>
      <vt:lpstr>POJ1741 Tree</vt:lpstr>
      <vt:lpstr>PowerPoint 演示文稿</vt:lpstr>
      <vt:lpstr>2015年重庆省队互测 路径中位数</vt:lpstr>
      <vt:lpstr>PowerPoint 演示文稿</vt:lpstr>
      <vt:lpstr>PowerPoint 演示文稿</vt:lpstr>
      <vt:lpstr>PowerPoint 演示文稿</vt:lpstr>
      <vt:lpstr>HDU 6643</vt:lpstr>
      <vt:lpstr>HDU 6643</vt:lpstr>
      <vt:lpstr>HDU 6643</vt:lpstr>
      <vt:lpstr>HDU 6643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点分治</dc:title>
  <dc:creator>You Lingyun</dc:creator>
  <cp:lastModifiedBy>You Lingyun</cp:lastModifiedBy>
  <cp:revision>11</cp:revision>
  <dcterms:created xsi:type="dcterms:W3CDTF">2021-11-08T16:20:03Z</dcterms:created>
  <dcterms:modified xsi:type="dcterms:W3CDTF">2021-11-08T17:56:39Z</dcterms:modified>
</cp:coreProperties>
</file>