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8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4" r:id="rId24"/>
    <p:sldId id="295" r:id="rId25"/>
    <p:sldId id="296" r:id="rId26"/>
    <p:sldId id="293" r:id="rId27"/>
    <p:sldId id="481" r:id="rId28"/>
    <p:sldId id="480" r:id="rId29"/>
    <p:sldId id="297" r:id="rId30"/>
    <p:sldId id="479" r:id="rId31"/>
    <p:sldId id="482" r:id="rId32"/>
    <p:sldId id="483" r:id="rId33"/>
    <p:sldId id="48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8EFB-BC9A-428F-99F6-590EEECEA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716F93-9972-4B2D-8899-04E117A00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2C4CE-2C47-40EA-A31B-6AA43DC7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673BC-B58A-44AE-827F-780FDEC3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92909-42B7-4231-9068-BC06F94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6B17-21BD-43BD-A7DD-3C513FCE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456B4-5E87-4E9B-B880-076A472C4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76A-5539-4F82-A045-C3A4055F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41BD1-2B84-4D69-97A0-795291CC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10E3F-5BBC-4199-8A71-77D9BCF9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3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4F4E2-542B-4449-93ED-8690FF147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1D0DC-8909-49E4-9413-2AEDE45B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34D54-9D4F-4491-90FB-A729A336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5B14D-55AE-4F85-B5B5-EBC7FFC4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D971D-E0AF-4FED-AFFF-E83F09F5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6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60AA8-62BF-4517-96F8-0EB87910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ACC1C-BAA9-49F6-BD93-5F81E989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A9949-420C-4B48-BA34-8E372F91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8D141-776A-4DAB-8468-022B687A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F5517-ECB9-40CE-AE63-AEFBFF26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0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A2F8-0380-4633-8DB3-2CE618A2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987AE-8AF0-4C5F-A41B-73A961D4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F4A52-EE49-4C0F-A1EF-E2761D8C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50D71-EC49-4AE1-88CE-A26F6E8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884C6-AACD-4E32-96FE-BDB62D1C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0FF8-73E3-4A7B-89F2-7F066EF3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87F62-D0DA-4FA9-8D3C-2522A64DE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40C45-5723-4D83-9457-2CDEE091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E4C10-3C46-4F6F-AE9F-03E9A636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3E509-EE33-4D93-ADF3-7D187BFB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CEEBF-AFAA-49B3-AA9C-63CB9F3B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1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977B8-F660-481A-AB85-B7513EBE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25D1-F387-4BCD-8121-F77EC3EE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36623-FA34-490A-B52C-5B052B44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81A7E0-5DAC-411E-9332-2B2EA6DD7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E7F4A1-F8B8-425E-99DB-EC1FAB36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EDD52F-37C7-4204-AB53-BB0B4922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739C84-AA28-4834-B0AB-97B287E4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FF358-83F5-446D-88AA-FC1F17C7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3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828B6-A2E1-4466-9ACD-DDB301BD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1F3ABC-8F66-476F-8A70-80F6E793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462E4-3143-4E2F-84BC-D316F4F6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75A7E2-AEB4-4A9E-B4F1-5F8CAC54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CB92B-8266-4DBD-A5B7-8AB24FF4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6B5EC6-0078-4DA1-963C-95C4380D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CFA91-D115-4ABD-85DA-B4857F74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F41D-A54E-4691-B25F-ADDC9CDA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941CE-25D4-43FD-9809-09542C2E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137BB-8EFC-4D1F-8E51-2A4DF7B35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2E7BE-7C75-46AE-A841-72EC41B7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259BD-1A28-4EB0-A3B9-A8882512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46166-C1FF-4515-9FA8-5451B5FE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93EC-83F2-4588-9410-D246264E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DD686-FE01-4458-A18E-413AF5E78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632BE-F1E5-4F51-9587-A1DEF43F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BB0C8-8E63-48FB-BB89-B60180A2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5B0CC-911D-4232-B0CF-B0C25E9C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82960-30EF-47DB-BABD-0889D75F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8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412E1-3A39-4C30-91DC-FEFAF4C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C95D3-580E-4A52-9BD6-8F6B4A42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18959-D8A7-4837-889E-F7AD3FAC8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2E2E-5328-4B3D-B58B-6760BAF985E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E0A1D-3837-4D5C-848F-F730E4666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ADFC1-5965-4067-9839-2CAC7BEF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9.xml"/><Relationship Id="rId7" Type="http://schemas.openxmlformats.org/officeDocument/2006/relationships/image" Target="../media/image1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4.xml"/><Relationship Id="rId7" Type="http://schemas.openxmlformats.org/officeDocument/2006/relationships/image" Target="../media/image36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14B1B-E9A3-484A-9ED7-81D5E60F3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生成函数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920C4-3EBD-4584-9D6D-3466B527C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假设背包有无穷种物品，每种物品的体积为</a:t>
            </a:r>
            <a:r>
              <a:rPr lang="en-US" altLang="zh-CN" dirty="0" err="1"/>
              <a:t>i</a:t>
            </a:r>
            <a:r>
              <a:rPr lang="zh-CN" altLang="en-US" dirty="0"/>
              <a:t>，个数也无限</a:t>
            </a:r>
            <a:endParaRPr lang="en-US" altLang="zh-CN" dirty="0"/>
          </a:p>
          <a:p>
            <a:r>
              <a:rPr lang="zh-CN" altLang="en-US" dirty="0"/>
              <a:t>那么就可以求出把一个正整数拆分成其他正整数和的方案数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5=4+1=2+3=1+1+3=1+2+2=1+1+1+2=1+1+1+1+1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7</a:t>
            </a:r>
            <a:r>
              <a:rPr lang="zh-CN" altLang="en-US" dirty="0"/>
              <a:t>种方案数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的正整数拆分的方案数记作</a:t>
            </a:r>
            <a:r>
              <a:rPr lang="en-US" altLang="zh-CN" dirty="0"/>
              <a:t>p(n)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也叫分拆数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76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不难得到</a:t>
            </a:r>
            <a:r>
              <a:rPr lang="en-US" altLang="zh-CN" dirty="0"/>
              <a:t>p(n)</a:t>
            </a:r>
            <a:r>
              <a:rPr lang="zh-CN" altLang="en-US" dirty="0"/>
              <a:t>的生成函数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两边取对数，有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mod x^(n+1)</a:t>
            </a:r>
            <a:r>
              <a:rPr lang="zh-CN" altLang="en-US" dirty="0"/>
              <a:t>意义下可以把无穷乘积和无穷和变为有限的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求右边的麦克劳林展式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E792F-8CCB-41C4-A6F8-5EA0C73A41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2319291"/>
            <a:ext cx="5094094" cy="326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2AC033-3913-4D9F-854C-AA61206F4A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3405429"/>
            <a:ext cx="3128381" cy="315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C1B1A2-D6EC-4A5E-9918-15E41ADD5C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4427360"/>
            <a:ext cx="3099430" cy="2864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970803-DB43-4343-90B9-4637A0FDCE7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1" y="5455641"/>
            <a:ext cx="9505529" cy="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和式                    可以在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的时间复杂度内处理出来</a:t>
            </a:r>
            <a:endParaRPr lang="en-US" altLang="zh-CN" dirty="0"/>
          </a:p>
          <a:p>
            <a:r>
              <a:rPr lang="zh-CN" altLang="en-US" dirty="0"/>
              <a:t>然后再对其求多项式</a:t>
            </a:r>
            <a:r>
              <a:rPr lang="en-US" altLang="zh-CN" dirty="0"/>
              <a:t>exp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总的时间复杂度仍为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DAAB2D-87CE-45C0-9ECD-2635FFE8F7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4" y="1825625"/>
            <a:ext cx="1836192" cy="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也叫</a:t>
            </a:r>
            <a:r>
              <a:rPr lang="en-US" altLang="zh-CN" dirty="0"/>
              <a:t>EGF</a:t>
            </a:r>
          </a:p>
          <a:p>
            <a:r>
              <a:rPr lang="zh-CN" altLang="en-US" dirty="0"/>
              <a:t>一个函数</a:t>
            </a:r>
            <a:r>
              <a:rPr lang="en-US" altLang="zh-CN" dirty="0"/>
              <a:t>F</a:t>
            </a:r>
            <a:r>
              <a:rPr lang="zh-CN" altLang="en-US" dirty="0"/>
              <a:t>的麦克劳林展式的各系数对应一个数列</a:t>
            </a:r>
            <a:r>
              <a:rPr lang="en-US" altLang="zh-CN" dirty="0"/>
              <a:t>f</a:t>
            </a:r>
          </a:p>
          <a:p>
            <a:endParaRPr lang="en-US" altLang="zh-CN" dirty="0"/>
          </a:p>
          <a:p>
            <a:r>
              <a:rPr lang="zh-CN" altLang="en-US" dirty="0"/>
              <a:t>叫指数生成函数的原因是</a:t>
            </a:r>
            <a:r>
              <a:rPr lang="en-US" altLang="zh-CN" dirty="0" err="1"/>
              <a:t>e^x</a:t>
            </a:r>
            <a:r>
              <a:rPr lang="zh-CN" altLang="en-US" dirty="0"/>
              <a:t>对应序列</a:t>
            </a:r>
            <a:r>
              <a:rPr lang="en-US" altLang="zh-CN" dirty="0"/>
              <a:t>(1,1,…,1,…)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9C9823-811C-4D5D-B4ED-7B3F14B5D5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8" y="2825316"/>
            <a:ext cx="2145524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两个函数的线性组合对应于两个序列的线性组合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一次积分对应于右移一个序列一项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一次求导对应于左移一个序列一项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9348A2-5D7C-4F66-B402-10667FD23A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9" y="2824087"/>
            <a:ext cx="3907047" cy="633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A4E9F9-F9BD-441F-9B49-38C8988136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3832697"/>
            <a:ext cx="2887619" cy="516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AE5D42-CB53-427C-9EE9-0F3EE546B5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9" y="4899497"/>
            <a:ext cx="2473144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两个函数的乘积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故有</a:t>
            </a:r>
            <a:endParaRPr lang="en-US" altLang="zh-CN" dirty="0"/>
          </a:p>
          <a:p>
            <a:r>
              <a:rPr lang="zh-CN" altLang="en-US" dirty="0"/>
              <a:t>也把序列</a:t>
            </a:r>
            <a:r>
              <a:rPr lang="en-US" altLang="zh-CN" dirty="0"/>
              <a:t>h</a:t>
            </a:r>
            <a:r>
              <a:rPr lang="zh-CN" altLang="en-US" dirty="0"/>
              <a:t>叫做序列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的二项卷积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4B4CF69-C159-42EE-9667-4C0124C9CA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3" y="2806334"/>
            <a:ext cx="9397331" cy="5897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68969FD-9A54-49BB-AF04-A567309017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70" y="3304962"/>
            <a:ext cx="5315045" cy="5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我们再来考虑</a:t>
            </a:r>
            <a:r>
              <a:rPr lang="en-US" altLang="zh-CN" dirty="0"/>
              <a:t>EGF</a:t>
            </a:r>
            <a:r>
              <a:rPr lang="zh-CN" altLang="en-US" dirty="0"/>
              <a:t>的组合性质</a:t>
            </a:r>
            <a:endParaRPr lang="en-US" altLang="zh-CN" dirty="0"/>
          </a:p>
          <a:p>
            <a:r>
              <a:rPr lang="en-US" altLang="zh-CN" dirty="0"/>
              <a:t>OGF</a:t>
            </a:r>
            <a:r>
              <a:rPr lang="zh-CN" altLang="en-US" dirty="0"/>
              <a:t>考虑的是多重集的组合问题</a:t>
            </a:r>
            <a:endParaRPr lang="en-US" altLang="zh-CN" dirty="0"/>
          </a:p>
          <a:p>
            <a:r>
              <a:rPr lang="en-US" altLang="zh-CN" dirty="0"/>
              <a:t>EGF</a:t>
            </a:r>
            <a:r>
              <a:rPr lang="zh-CN" altLang="en-US" dirty="0"/>
              <a:t>考虑的是多重集的排列问题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2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有时我们需要考虑带标号的组合对象，如标号图</a:t>
            </a:r>
            <a:endParaRPr lang="en-US" altLang="zh-CN" dirty="0"/>
          </a:p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个点的图标号，取定点的下标就是</a:t>
            </a:r>
            <a:r>
              <a:rPr lang="en-US" altLang="zh-CN" dirty="0"/>
              <a:t>1,2,…,n</a:t>
            </a:r>
          </a:p>
        </p:txBody>
      </p:sp>
    </p:spTree>
    <p:extLst>
      <p:ext uri="{BB962C8B-B14F-4D97-AF65-F5344CB8AC3E}">
        <p14:creationId xmlns:p14="http://schemas.microsoft.com/office/powerpoint/2010/main" val="56289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把两个带标号的对象拼接起来</a:t>
            </a:r>
            <a:endParaRPr lang="en-US" altLang="zh-CN" dirty="0"/>
          </a:p>
          <a:p>
            <a:r>
              <a:rPr lang="zh-CN" altLang="en-US" dirty="0"/>
              <a:t>大小是原来两个对象的大小之和</a:t>
            </a:r>
            <a:endParaRPr lang="en-US" altLang="zh-CN" dirty="0"/>
          </a:p>
          <a:p>
            <a:r>
              <a:rPr lang="zh-CN" altLang="en-US" dirty="0"/>
              <a:t>需要保持标号的原有相对顺序</a:t>
            </a:r>
            <a:endParaRPr lang="en-US" altLang="zh-CN" dirty="0"/>
          </a:p>
          <a:p>
            <a:r>
              <a:rPr lang="zh-CN" altLang="en-US" dirty="0"/>
              <a:t>所以也是一个多重集排列的问题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79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对于一个带标号组合对象构成的集合</a:t>
            </a:r>
            <a:r>
              <a:rPr lang="en-US" altLang="zh-CN" dirty="0"/>
              <a:t>A</a:t>
            </a:r>
            <a:r>
              <a:rPr lang="zh-CN" altLang="en-US" dirty="0"/>
              <a:t>，定义                        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EGF</a:t>
            </a:r>
          </a:p>
          <a:p>
            <a:r>
              <a:rPr lang="zh-CN" altLang="en-US" dirty="0"/>
              <a:t>有两个组合对象构成的集合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的并集（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那么有</a:t>
            </a:r>
            <a:r>
              <a:rPr lang="en-US" altLang="zh-CN" dirty="0"/>
              <a:t>C(x)=A(x)+B(x)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中两两元素的拼接</a:t>
            </a:r>
            <a:endParaRPr lang="en-US" altLang="zh-CN" dirty="0"/>
          </a:p>
          <a:p>
            <a:r>
              <a:rPr lang="zh-CN" altLang="en-US" dirty="0"/>
              <a:t>那么有</a:t>
            </a:r>
            <a:r>
              <a:rPr lang="en-US" altLang="zh-CN" dirty="0"/>
              <a:t>D(x)=A(x)B(x)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489CC0-20C5-4259-8E58-2B3DA0EEEE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77" y="1825625"/>
            <a:ext cx="2204953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7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也叫</a:t>
            </a:r>
            <a:r>
              <a:rPr lang="en-US" altLang="zh-CN" dirty="0"/>
              <a:t>OGF</a:t>
            </a:r>
          </a:p>
          <a:p>
            <a:r>
              <a:rPr lang="zh-CN" altLang="en-US" dirty="0"/>
              <a:t>用函数生成数列</a:t>
            </a:r>
            <a:endParaRPr lang="en-US" altLang="zh-CN" dirty="0"/>
          </a:p>
          <a:p>
            <a:r>
              <a:rPr lang="zh-CN" altLang="en-US" dirty="0"/>
              <a:t>一个函数</a:t>
            </a:r>
            <a:r>
              <a:rPr lang="en-US" altLang="zh-CN" dirty="0"/>
              <a:t>F</a:t>
            </a:r>
            <a:r>
              <a:rPr lang="zh-CN" altLang="en-US" dirty="0"/>
              <a:t>的麦克劳林展式的各系数对应一个数列</a:t>
            </a:r>
            <a:r>
              <a:rPr lang="en-US" altLang="zh-CN" dirty="0"/>
              <a:t>f</a:t>
            </a:r>
          </a:p>
          <a:p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x+1</a:t>
            </a:r>
            <a:r>
              <a:rPr lang="zh-CN" altLang="en-US" dirty="0"/>
              <a:t>对应于</a:t>
            </a:r>
            <a:r>
              <a:rPr lang="en-US" altLang="zh-CN" dirty="0"/>
              <a:t>(1,1,0,…,0,…)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对应于</a:t>
            </a:r>
            <a:r>
              <a:rPr lang="en-US" altLang="zh-CN" dirty="0"/>
              <a:t>(1,1,…,1,…)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A5E2DC-8A7C-482B-8EFE-484C47ABE5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4320818"/>
            <a:ext cx="580571" cy="515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402A5D-4956-473C-AEE0-B1FDF00E4D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3366854"/>
            <a:ext cx="2931200" cy="4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7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有一个带标号组合对象构成的集合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定义           是</a:t>
            </a:r>
            <a:r>
              <a:rPr lang="en-US" altLang="zh-CN" dirty="0"/>
              <a:t>A</a:t>
            </a:r>
            <a:r>
              <a:rPr lang="zh-CN" altLang="en-US" dirty="0"/>
              <a:t>中元素任意拼接组成的集合（拼接时考虑顺序）</a:t>
            </a:r>
            <a:endParaRPr lang="en-US" altLang="zh-CN" dirty="0"/>
          </a:p>
          <a:p>
            <a:r>
              <a:rPr lang="zh-CN" altLang="en-US" dirty="0"/>
              <a:t>           的</a:t>
            </a:r>
            <a:r>
              <a:rPr lang="en-US" altLang="zh-CN" dirty="0"/>
              <a:t>EGF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92AE1F-2A63-4954-8B38-65B30AE935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41" y="2424591"/>
            <a:ext cx="985600" cy="317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0264DC-301D-4FB8-B714-2805D522E2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73" y="3630377"/>
            <a:ext cx="6844952" cy="57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EF43DC-588A-4619-B3B8-F6713CE523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73" y="2953161"/>
            <a:ext cx="985600" cy="3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有一个带标号组合对象构成的集合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定义           是</a:t>
            </a:r>
            <a:r>
              <a:rPr lang="en-US" altLang="zh-CN" dirty="0"/>
              <a:t>A</a:t>
            </a:r>
            <a:r>
              <a:rPr lang="zh-CN" altLang="en-US" dirty="0"/>
              <a:t>中元素任意拼接组成的集合（拼接时不考虑顺序）</a:t>
            </a:r>
            <a:endParaRPr lang="en-US" altLang="zh-CN" dirty="0"/>
          </a:p>
          <a:p>
            <a:r>
              <a:rPr lang="zh-CN" altLang="en-US" dirty="0"/>
              <a:t>          的</a:t>
            </a:r>
            <a:r>
              <a:rPr lang="en-US" altLang="zh-CN" dirty="0"/>
              <a:t>EGF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A58503-E61F-48DF-9571-66152F046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42" y="2424591"/>
            <a:ext cx="913067" cy="3029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08F4BFD-F331-4A47-894D-1B365F9AA8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1" y="3762842"/>
            <a:ext cx="6438094" cy="5561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99C042-59FF-439A-87B3-F578145FD7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1" y="2942249"/>
            <a:ext cx="913067" cy="3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一个带标号的简单无向图是若干个连通分量不考虑顺序拼接成的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是简单无向图的</a:t>
            </a:r>
            <a:r>
              <a:rPr lang="en-US" altLang="zh-CN" dirty="0"/>
              <a:t>EGF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是简单连通图的</a:t>
            </a:r>
            <a:r>
              <a:rPr lang="en-US" altLang="zh-CN" dirty="0"/>
              <a:t>EGF</a:t>
            </a:r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E72672-71B8-4537-A3FB-9EE1D782F5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4" y="2797019"/>
            <a:ext cx="3846096" cy="516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88D03B-3D9F-4327-A6BB-045B96A1BF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08" y="3429000"/>
            <a:ext cx="2289067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2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又如集合划分问题</a:t>
            </a:r>
            <a:endParaRPr lang="en-US" altLang="zh-CN" dirty="0"/>
          </a:p>
          <a:p>
            <a:r>
              <a:rPr lang="zh-CN" altLang="en-US" dirty="0"/>
              <a:t>集合</a:t>
            </a:r>
            <a:r>
              <a:rPr lang="en-US" altLang="zh-CN" dirty="0"/>
              <a:t>S</a:t>
            </a:r>
            <a:r>
              <a:rPr lang="zh-CN" altLang="en-US" dirty="0"/>
              <a:t>的一个划分是把</a:t>
            </a:r>
            <a:r>
              <a:rPr lang="en-US" altLang="zh-CN" dirty="0"/>
              <a:t>S</a:t>
            </a:r>
            <a:r>
              <a:rPr lang="zh-CN" altLang="en-US" dirty="0"/>
              <a:t>分成两两不相交的非空子集，并且它们的并是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个元素的集合</a:t>
            </a:r>
            <a:r>
              <a:rPr lang="en-US" altLang="zh-CN" dirty="0"/>
              <a:t>{a, b, c}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种不同的划分方法：</a:t>
            </a:r>
          </a:p>
          <a:p>
            <a:r>
              <a:rPr lang="en-US" altLang="zh-CN" dirty="0"/>
              <a:t>{{a}, {b}, {c}}</a:t>
            </a:r>
          </a:p>
          <a:p>
            <a:r>
              <a:rPr lang="en-US" altLang="zh-CN" dirty="0"/>
              <a:t>{{a}, {b, c}}</a:t>
            </a:r>
          </a:p>
          <a:p>
            <a:r>
              <a:rPr lang="en-US" altLang="zh-CN" dirty="0"/>
              <a:t>{{b}, {a, c}}</a:t>
            </a:r>
          </a:p>
          <a:p>
            <a:r>
              <a:rPr lang="en-US" altLang="zh-CN" dirty="0"/>
              <a:t>{{c}, {a, b}}</a:t>
            </a:r>
          </a:p>
          <a:p>
            <a:r>
              <a:rPr lang="en-US" altLang="zh-CN" dirty="0"/>
              <a:t>{{a, b, c}}</a:t>
            </a:r>
          </a:p>
        </p:txBody>
      </p:sp>
    </p:spTree>
    <p:extLst>
      <p:ext uri="{BB962C8B-B14F-4D97-AF65-F5344CB8AC3E}">
        <p14:creationId xmlns:p14="http://schemas.microsoft.com/office/powerpoint/2010/main" val="3131081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划分的结果是由若干个子集无序拼接起来的</a:t>
            </a:r>
            <a:endParaRPr lang="en-US" altLang="zh-CN" dirty="0"/>
          </a:p>
          <a:p>
            <a:r>
              <a:rPr lang="zh-CN" altLang="en-US" dirty="0"/>
              <a:t>对于一个集合而言，不能选空集</a:t>
            </a:r>
            <a:endParaRPr lang="en-US" altLang="zh-CN" dirty="0"/>
          </a:p>
          <a:p>
            <a:r>
              <a:rPr lang="zh-CN" altLang="en-US" dirty="0"/>
              <a:t>分出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,2</a:t>
            </a:r>
            <a:r>
              <a:rPr lang="zh-CN" altLang="en-US" dirty="0"/>
              <a:t>个</a:t>
            </a:r>
            <a:r>
              <a:rPr lang="en-US" altLang="zh-CN" dirty="0"/>
              <a:t>,…,n</a:t>
            </a:r>
            <a:r>
              <a:rPr lang="zh-CN" altLang="en-US" dirty="0"/>
              <a:t>个</a:t>
            </a:r>
            <a:r>
              <a:rPr lang="en-US" altLang="zh-CN" dirty="0"/>
              <a:t>,…</a:t>
            </a:r>
            <a:r>
              <a:rPr lang="zh-CN" altLang="en-US" dirty="0"/>
              <a:t>的方案数都只有一种，只表示从集合中分出这么多个元素，然后在拼接的时候指定标号</a:t>
            </a:r>
            <a:endParaRPr lang="en-US" altLang="zh-CN" dirty="0"/>
          </a:p>
          <a:p>
            <a:r>
              <a:rPr lang="zh-CN" altLang="en-US" dirty="0"/>
              <a:t>故一个集合分出元素的</a:t>
            </a:r>
            <a:r>
              <a:rPr lang="en-US" altLang="zh-CN" dirty="0"/>
              <a:t>EGF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集合的划分的</a:t>
            </a:r>
            <a:r>
              <a:rPr lang="en-US" altLang="zh-CN" dirty="0"/>
              <a:t>EGF</a:t>
            </a:r>
            <a:r>
              <a:rPr lang="zh-CN" altLang="en-US" dirty="0"/>
              <a:t>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AC8E7D-6548-4733-B0BA-8DFE47C443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18" y="3821645"/>
            <a:ext cx="910933" cy="241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735081-F1A3-4C58-9B5E-767B77EA93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63" y="4284763"/>
            <a:ext cx="780800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26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bell</a:t>
            </a:r>
            <a:r>
              <a:rPr lang="zh-CN" altLang="en-US" dirty="0"/>
              <a:t>数</a:t>
            </a:r>
            <a:r>
              <a:rPr lang="en-US" altLang="zh-CN" dirty="0"/>
              <a:t>Bn</a:t>
            </a:r>
            <a:r>
              <a:rPr lang="zh-CN" altLang="en-US" dirty="0"/>
              <a:t>是基数为</a:t>
            </a:r>
            <a:r>
              <a:rPr lang="en-US" altLang="zh-CN" dirty="0"/>
              <a:t>n</a:t>
            </a:r>
            <a:r>
              <a:rPr lang="zh-CN" altLang="en-US" dirty="0"/>
              <a:t>的集合划分数目。</a:t>
            </a:r>
            <a:endParaRPr lang="en-US" altLang="zh-CN" dirty="0"/>
          </a:p>
          <a:p>
            <a:r>
              <a:rPr lang="zh-CN" altLang="en-US" dirty="0"/>
              <a:t>之前我们推导出了</a:t>
            </a:r>
            <a:r>
              <a:rPr lang="en-US" altLang="zh-CN" dirty="0"/>
              <a:t>Bn</a:t>
            </a:r>
            <a:r>
              <a:rPr lang="zh-CN" altLang="en-US" dirty="0"/>
              <a:t>的</a:t>
            </a:r>
            <a:r>
              <a:rPr lang="en-US" altLang="zh-CN" dirty="0"/>
              <a:t>EGF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可以快速求前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bell</a:t>
            </a:r>
            <a:r>
              <a:rPr lang="zh-CN" altLang="en-US" dirty="0"/>
              <a:t>数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503178-0FCC-4E52-93D9-696B1C2545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00" y="2372805"/>
            <a:ext cx="780800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9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第二类</a:t>
            </a:r>
            <a:r>
              <a:rPr lang="en-US" altLang="zh-CN" dirty="0"/>
              <a:t>Stirling</a:t>
            </a:r>
            <a:r>
              <a:rPr lang="zh-CN" altLang="en-US" dirty="0"/>
              <a:t>数</a:t>
            </a:r>
            <a:endParaRPr lang="en-US" altLang="zh-CN" dirty="0"/>
          </a:p>
          <a:p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表示将</a:t>
            </a:r>
            <a:r>
              <a:rPr lang="en-US" altLang="zh-CN" dirty="0"/>
              <a:t>n</a:t>
            </a:r>
            <a:r>
              <a:rPr lang="zh-CN" altLang="en-US" dirty="0"/>
              <a:t>个不同的元素划分成</a:t>
            </a:r>
            <a:r>
              <a:rPr lang="en-US" altLang="zh-CN" dirty="0"/>
              <a:t>m</a:t>
            </a:r>
            <a:r>
              <a:rPr lang="zh-CN" altLang="en-US" dirty="0"/>
              <a:t>个集合的方案数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879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第二类</a:t>
            </a:r>
            <a:r>
              <a:rPr lang="en-US" altLang="zh-CN" dirty="0"/>
              <a:t>Stirling</a:t>
            </a:r>
            <a:r>
              <a:rPr lang="zh-CN" altLang="en-US" dirty="0"/>
              <a:t>数</a:t>
            </a:r>
            <a:endParaRPr lang="en-US" altLang="zh-CN" dirty="0"/>
          </a:p>
          <a:p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表示将</a:t>
            </a:r>
            <a:r>
              <a:rPr lang="en-US" altLang="zh-CN" dirty="0"/>
              <a:t>n</a:t>
            </a:r>
            <a:r>
              <a:rPr lang="zh-CN" altLang="en-US" dirty="0"/>
              <a:t>个不同的元素划分成</a:t>
            </a:r>
            <a:r>
              <a:rPr lang="en-US" altLang="zh-CN" dirty="0"/>
              <a:t>m</a:t>
            </a:r>
            <a:r>
              <a:rPr lang="zh-CN" altLang="en-US" dirty="0"/>
              <a:t>个集合的方案数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6E19D1-1EF9-279D-7D06-984D6F00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64" y="0"/>
            <a:ext cx="8553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9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第二类</a:t>
            </a:r>
            <a:r>
              <a:rPr lang="en-US" altLang="zh-CN" dirty="0"/>
              <a:t>Stirling</a:t>
            </a:r>
            <a:r>
              <a:rPr lang="zh-CN" altLang="en-US" dirty="0"/>
              <a:t>数</a:t>
            </a:r>
            <a:endParaRPr lang="en-US" altLang="zh-CN" dirty="0"/>
          </a:p>
          <a:p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表示将</a:t>
            </a:r>
            <a:r>
              <a:rPr lang="en-US" altLang="zh-CN" dirty="0"/>
              <a:t>n</a:t>
            </a:r>
            <a:r>
              <a:rPr lang="zh-CN" altLang="en-US" dirty="0"/>
              <a:t>个不同的元素划分成</a:t>
            </a:r>
            <a:r>
              <a:rPr lang="en-US" altLang="zh-CN" dirty="0"/>
              <a:t>m</a:t>
            </a:r>
            <a:r>
              <a:rPr lang="zh-CN" altLang="en-US" dirty="0"/>
              <a:t>个集合的方案数</a:t>
            </a:r>
            <a:endParaRPr lang="en-US" altLang="zh-CN" dirty="0"/>
          </a:p>
          <a:p>
            <a:r>
              <a:rPr lang="zh-CN" altLang="en-US" dirty="0"/>
              <a:t>显然</a:t>
            </a:r>
            <a:endParaRPr lang="en-US" altLang="zh-CN" dirty="0"/>
          </a:p>
          <a:p>
            <a:r>
              <a:rPr lang="zh-CN" altLang="en-US" dirty="0"/>
              <a:t>并且我们可以写出第二类</a:t>
            </a:r>
            <a:r>
              <a:rPr lang="en-US" altLang="zh-CN" dirty="0"/>
              <a:t>Stirling</a:t>
            </a:r>
            <a:r>
              <a:rPr lang="zh-CN" altLang="en-US" dirty="0"/>
              <a:t>数的</a:t>
            </a:r>
            <a:r>
              <a:rPr lang="en-US" altLang="zh-CN" dirty="0"/>
              <a:t>EGF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m</a:t>
            </a:r>
            <a:r>
              <a:rPr lang="zh-CN" altLang="en-US" dirty="0"/>
              <a:t>是一个定值，那么有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46E479-49DD-48D4-8328-BFB4D51832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4" y="2912862"/>
            <a:ext cx="2929066" cy="396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292A83-D759-4628-B79D-8A01EE0732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1" y="4396899"/>
            <a:ext cx="6048001" cy="7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9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endParaRPr lang="en-US" altLang="zh-CN" dirty="0"/>
          </a:p>
          <a:p>
            <a:r>
              <a:rPr lang="zh-CN" altLang="en-US" dirty="0"/>
              <a:t>不难求得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m!</a:t>
            </a:r>
            <a:r>
              <a:rPr lang="zh-CN" altLang="en-US" dirty="0"/>
              <a:t>放到和式里面，有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这是一个卷积的形式，给定</a:t>
            </a:r>
            <a:r>
              <a:rPr lang="en-US" altLang="zh-CN" dirty="0"/>
              <a:t>n</a:t>
            </a:r>
            <a:r>
              <a:rPr lang="zh-CN" altLang="en-US" dirty="0"/>
              <a:t>，可以快速算出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)(1&lt;=m&lt;=n)</a:t>
            </a:r>
          </a:p>
          <a:p>
            <a:r>
              <a:rPr lang="zh-CN" altLang="en-US" dirty="0"/>
              <a:t>给定</a:t>
            </a:r>
            <a:r>
              <a:rPr lang="en-US" altLang="zh-CN" dirty="0"/>
              <a:t>m</a:t>
            </a:r>
            <a:r>
              <a:rPr lang="zh-CN" altLang="en-US" dirty="0"/>
              <a:t>，用                                              可以快速算出前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这就是</a:t>
            </a:r>
            <a:r>
              <a:rPr lang="en-US" altLang="zh-CN" dirty="0" err="1"/>
              <a:t>luogu</a:t>
            </a:r>
            <a:r>
              <a:rPr lang="zh-CN" altLang="en-US" dirty="0"/>
              <a:t>板题第二类斯特林数 行</a:t>
            </a:r>
            <a:r>
              <a:rPr lang="en-US" altLang="zh-CN" dirty="0"/>
              <a:t>/</a:t>
            </a:r>
            <a:r>
              <a:rPr lang="zh-CN" altLang="en-US" dirty="0"/>
              <a:t>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AAB55E-877B-40E3-AFAF-2849EBCE9D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5" y="1761709"/>
            <a:ext cx="4320000" cy="5379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AB963A-3346-40D3-A7FB-72042DA11C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77" y="2299614"/>
            <a:ext cx="3832381" cy="515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9074ED-8C9F-4319-9BE1-15DD17432F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18" y="3288651"/>
            <a:ext cx="3219810" cy="62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6AB72A-534F-451F-9A78-E4FB2E614C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75" y="4313200"/>
            <a:ext cx="4320000" cy="5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两个函数的线性组合对应于两个序列的线性组合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乘以</a:t>
            </a:r>
            <a:r>
              <a:rPr lang="en-US" altLang="zh-CN" dirty="0" err="1"/>
              <a:t>x^m</a:t>
            </a:r>
            <a:r>
              <a:rPr lang="zh-CN" altLang="en-US" dirty="0"/>
              <a:t>对应于右移一个序列</a:t>
            </a:r>
            <a:r>
              <a:rPr lang="en-US" altLang="zh-CN" dirty="0"/>
              <a:t>m</a:t>
            </a:r>
            <a:r>
              <a:rPr lang="zh-CN" altLang="en-US" dirty="0"/>
              <a:t>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B836201-3354-4113-A8CF-6654081062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9" y="2824087"/>
            <a:ext cx="3855238" cy="5333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9B4C255-62EC-47D2-B6F4-26F64AC0BA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3832697"/>
            <a:ext cx="2474667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8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速度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E150A7-DC3B-100B-DA28-F6304F22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1690688"/>
            <a:ext cx="1095527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11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F959F5-7A5B-D6A7-C897-851898BE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0"/>
            <a:ext cx="938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7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E44CFC-C214-86ED-7086-EDE0BB3B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1" y="-5225"/>
            <a:ext cx="11637257" cy="64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7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9EEEDD-79E4-3C15-C5EB-612CE4F6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385602"/>
            <a:ext cx="1092670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变量代换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94A068D-CCBC-4C17-950B-B72D9659B6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8" y="2806330"/>
            <a:ext cx="2310095" cy="53333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2DB99F4-55DB-4471-BAD8-567CD97155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9" y="3873130"/>
            <a:ext cx="2867809" cy="5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C93EE03-916E-4029-9D2D-667EACD64F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0" y="4451800"/>
            <a:ext cx="2169905" cy="5333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C4F1965-6FEB-4E91-A3E9-550CD18984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8" y="5410445"/>
            <a:ext cx="2704762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9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函数的乘积对应序列的卷积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序列的前缀和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D6F3A9-36FA-44A9-A1F9-91C8DEDBAE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0" y="2806331"/>
            <a:ext cx="3570285" cy="54704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EAA1091-5C20-48E5-B9D0-C5418E2623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9" y="3873130"/>
            <a:ext cx="2997333" cy="6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1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现在我们考虑</a:t>
            </a:r>
            <a:r>
              <a:rPr lang="en-US" altLang="zh-CN" dirty="0"/>
              <a:t>OGF</a:t>
            </a:r>
            <a:r>
              <a:rPr lang="zh-CN" altLang="en-US" dirty="0"/>
              <a:t>的组合意义</a:t>
            </a:r>
            <a:endParaRPr lang="en-US" altLang="zh-CN" dirty="0"/>
          </a:p>
          <a:p>
            <a:r>
              <a:rPr lang="zh-CN" altLang="en-US" dirty="0"/>
              <a:t>有一个组合对象构成的集合</a:t>
            </a:r>
            <a:r>
              <a:rPr lang="en-US" altLang="zh-CN" dirty="0"/>
              <a:t>A</a:t>
            </a:r>
            <a:r>
              <a:rPr lang="zh-CN" altLang="en-US" dirty="0"/>
              <a:t>，每个元素有各自的“大小”</a:t>
            </a:r>
            <a:r>
              <a:rPr lang="en-US" altLang="zh-CN" dirty="0"/>
              <a:t>|a|</a:t>
            </a:r>
          </a:p>
          <a:p>
            <a:r>
              <a:rPr lang="zh-CN" altLang="en-US" dirty="0"/>
              <a:t>对于给定的</a:t>
            </a:r>
            <a:r>
              <a:rPr lang="en-US" altLang="zh-CN" dirty="0"/>
              <a:t>n</a:t>
            </a:r>
            <a:r>
              <a:rPr lang="zh-CN" altLang="en-US" dirty="0"/>
              <a:t>，大小为</a:t>
            </a:r>
            <a:r>
              <a:rPr lang="en-US" altLang="zh-CN" dirty="0"/>
              <a:t>n</a:t>
            </a:r>
            <a:r>
              <a:rPr lang="zh-CN" altLang="en-US" dirty="0"/>
              <a:t>的元素数目是有限的，设为</a:t>
            </a:r>
            <a:r>
              <a:rPr lang="en-US" altLang="zh-CN" dirty="0"/>
              <a:t>An</a:t>
            </a:r>
          </a:p>
          <a:p>
            <a:r>
              <a:rPr lang="zh-CN" altLang="en-US" dirty="0"/>
              <a:t>具体来说，</a:t>
            </a:r>
            <a:r>
              <a:rPr lang="en-US" altLang="zh-CN" dirty="0"/>
              <a:t>A</a:t>
            </a:r>
            <a:r>
              <a:rPr lang="zh-CN" altLang="en-US" dirty="0"/>
              <a:t>可以表示所有满足题意的方案，</a:t>
            </a:r>
            <a:r>
              <a:rPr lang="en-US" altLang="zh-CN" dirty="0"/>
              <a:t>A</a:t>
            </a:r>
            <a:r>
              <a:rPr lang="zh-CN" altLang="en-US" dirty="0"/>
              <a:t>中的某个元素表示满足题意的一种方案，方案的“大小”表示这个方案的某种规模，</a:t>
            </a:r>
            <a:r>
              <a:rPr lang="en-US" altLang="zh-CN" dirty="0"/>
              <a:t>An</a:t>
            </a:r>
            <a:r>
              <a:rPr lang="zh-CN" altLang="en-US" dirty="0"/>
              <a:t>表示规模为</a:t>
            </a:r>
            <a:r>
              <a:rPr lang="en-US" altLang="zh-CN" dirty="0"/>
              <a:t>n</a:t>
            </a:r>
            <a:r>
              <a:rPr lang="zh-CN" altLang="en-US" dirty="0"/>
              <a:t>的方案数。</a:t>
            </a:r>
            <a:endParaRPr lang="en-US" altLang="zh-CN" dirty="0"/>
          </a:p>
          <a:p>
            <a:r>
              <a:rPr lang="zh-CN" altLang="en-US" dirty="0"/>
              <a:t>可以定义                    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F2AACC-BD57-4D72-BB01-9EC6BA8FE9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44" y="4688396"/>
            <a:ext cx="1857524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有两个组合对象构成的集合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的并集（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那么有</a:t>
            </a:r>
            <a:r>
              <a:rPr lang="en-US" altLang="zh-CN" dirty="0"/>
              <a:t>C(x)=A(x)+B(x)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的笛卡尔积</a:t>
            </a:r>
            <a:endParaRPr lang="en-US" altLang="zh-CN" dirty="0"/>
          </a:p>
          <a:p>
            <a:r>
              <a:rPr lang="zh-CN" altLang="en-US" dirty="0"/>
              <a:t>定义有序对</a:t>
            </a:r>
            <a:r>
              <a:rPr lang="en-US" altLang="zh-CN" dirty="0"/>
              <a:t>d=(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的大小</a:t>
            </a:r>
            <a:r>
              <a:rPr lang="en-US" altLang="zh-CN" dirty="0"/>
              <a:t>|d|=|a|+|b|</a:t>
            </a:r>
          </a:p>
          <a:p>
            <a:r>
              <a:rPr lang="zh-CN" altLang="en-US" dirty="0"/>
              <a:t>那么有</a:t>
            </a:r>
            <a:r>
              <a:rPr lang="en-US" altLang="zh-CN" dirty="0"/>
              <a:t>D(x)=A(x)B(x)</a:t>
            </a:r>
          </a:p>
        </p:txBody>
      </p:sp>
    </p:spTree>
    <p:extLst>
      <p:ext uri="{BB962C8B-B14F-4D97-AF65-F5344CB8AC3E}">
        <p14:creationId xmlns:p14="http://schemas.microsoft.com/office/powerpoint/2010/main" val="223300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有一个组合对象构成的集合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定义           是</a:t>
            </a:r>
            <a:r>
              <a:rPr lang="en-US" altLang="zh-CN" dirty="0"/>
              <a:t>A</a:t>
            </a:r>
            <a:r>
              <a:rPr lang="zh-CN" altLang="en-US" dirty="0"/>
              <a:t>中元素排成的序列（</a:t>
            </a:r>
            <a:r>
              <a:rPr lang="en-US" altLang="zh-CN" dirty="0"/>
              <a:t>n</a:t>
            </a:r>
            <a:r>
              <a:rPr lang="zh-CN" altLang="en-US" dirty="0"/>
              <a:t>元笛卡尔积）组成的集合</a:t>
            </a:r>
            <a:endParaRPr lang="en-US" altLang="zh-CN" dirty="0"/>
          </a:p>
          <a:p>
            <a:r>
              <a:rPr lang="zh-CN" altLang="en-US" dirty="0"/>
              <a:t>一个序列的大小定义为各元素大小之和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A={“0”,”1”}</a:t>
            </a:r>
            <a:r>
              <a:rPr lang="zh-CN" altLang="en-US" dirty="0"/>
              <a:t>，          表示</a:t>
            </a:r>
            <a:r>
              <a:rPr lang="en-US" altLang="zh-CN" dirty="0"/>
              <a:t>01</a:t>
            </a:r>
            <a:r>
              <a:rPr lang="zh-CN" altLang="en-US" dirty="0"/>
              <a:t>串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的</a:t>
            </a:r>
            <a:r>
              <a:rPr lang="en-US" altLang="zh-CN" dirty="0"/>
              <a:t>OGF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7FCB6A-01EA-484D-AAD3-C6BAB3C75C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41" y="2424591"/>
            <a:ext cx="985600" cy="31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92FB03-FBC9-4382-99DC-2805409F3B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35" y="3472645"/>
            <a:ext cx="985600" cy="3178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899138-6F8B-46C2-B7AA-45EEEDCD7C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1" y="4257015"/>
            <a:ext cx="6844952" cy="576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DACCA5-A080-458D-BE3C-BFF80FE307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1" y="3939148"/>
            <a:ext cx="985600" cy="3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背包计数问题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种物品，每种物品有容量</a:t>
            </a:r>
            <a:r>
              <a:rPr lang="en-US" altLang="zh-CN" dirty="0"/>
              <a:t>vi</a:t>
            </a:r>
            <a:r>
              <a:rPr lang="zh-CN" altLang="en-US" dirty="0"/>
              <a:t>和数量</a:t>
            </a:r>
            <a:r>
              <a:rPr lang="en-US" altLang="zh-CN" dirty="0" err="1"/>
              <a:t>ni</a:t>
            </a:r>
            <a:endParaRPr lang="en-US" altLang="zh-CN" dirty="0"/>
          </a:p>
          <a:p>
            <a:r>
              <a:rPr lang="zh-CN" altLang="en-US" dirty="0"/>
              <a:t>问组合出容量为</a:t>
            </a:r>
            <a:r>
              <a:rPr lang="en-US" altLang="zh-CN" dirty="0"/>
              <a:t>V</a:t>
            </a:r>
            <a:r>
              <a:rPr lang="zh-CN" altLang="en-US" dirty="0"/>
              <a:t>的方案数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044388-97ED-4B98-9BF3-3BAEAF7139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5" y="3429000"/>
            <a:ext cx="6715427" cy="3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35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285.7143"/>
  <p:tag name="LATEXADDIN" val="\documentclass{article}&#10;\usepackage{amsmath}&#10;\pagestyle{empty}&#10;\begin{document}&#10;&#10;$\dfrac{1}{1-x}$&#10;&#10;&#10;\end{document}"/>
  <p:tag name="IGUANATEXSIZE" val="20"/>
  <p:tag name="IGUANATEXCURSOR" val="9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.9583"/>
  <p:tag name="ORIGINALWIDTH" val="1475.066"/>
  <p:tag name="LATEXADDIN" val="\documentclass{article}&#10;\usepackage{amsmath}&#10;\pagestyle{empty}&#10;\begin{document}&#10;&#10;$$\dfrac{1}{1-x}F(x)=\sum_{n}(\sum_{k\le n}f_k)x^n$$&#10;&#10;&#10;\end{document}"/>
  <p:tag name="IGUANATEXSIZE" val="20"/>
  <p:tag name="IGUANATEXCURSOR" val="12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914.1357"/>
  <p:tag name="LATEXADDIN" val="\documentclass{article}&#10;\usepackage{amsmath}&#10;\pagestyle{empty}&#10;\begin{document}&#10;&#10;$$A(x)=\sum_{n}A_nx^n$$&#10;&#10;&#10;\end{document}"/>
  <p:tag name="IGUANATEXSIZE" val="20"/>
  <p:tag name="IGUANATEXCURSOR" val="10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3368.579"/>
  <p:tag name="LATEXADDIN" val="\documentclass{article}&#10;\usepackage{amsmath}&#10;\pagestyle{empty}&#10;\begin{document}&#10;&#10;$SEQ_A(x)=1+A(x)+A^2(x)+\cdots+A^n(x)+\cdots=\dfrac{1}{1-A(x)}$&#10;&#10;&#10;\end{document}"/>
  <p:tag name="IGUANATEXSIZE" val="20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3304.837"/>
  <p:tag name="LATEXADDIN" val="\documentclass{article}&#10;\usepackage{amsmath}&#10;\pagestyle{empty}&#10;\begin{document}&#10;&#10;$F(x)=\prod_{i=1}^{k}(1+x^{v_i}+x^{2v_i}+\cdots+x^{n_iv_i})=\prod_{i=1}^{k}\frac{x^{(n_i+1)v_i}-1}{x^{v_i}-1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2506.937"/>
  <p:tag name="LATEXADDIN" val="\documentclass{article}&#10;\usepackage{amsmath}&#10;\pagestyle{empty}&#10;\begin{document}&#10;&#10;$F(x)=\prod_{i=1}^{+\infty}(1+x^{i}+x^{2i}+\cdots)=\prod_{i=1}^{+\infty}\frac{1}{1-x^i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539.557"/>
  <p:tag name="LATEXADDIN" val="\documentclass{article}&#10;\usepackage{amsmath}&#10;\pagestyle{empty}&#10;\begin{document}&#10;&#10;$\ln F(x)=-\sum_{i=1}^{+\infty}\ln{(1-x^i)}$&#10;&#10;&#10;\end{document}"/>
  <p:tag name="IGUANATEXSIZE" val="20"/>
  <p:tag name="IGUANATEXCURSOR" val="12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525.309"/>
  <p:tag name="LATEXADDIN" val="\documentclass{article}&#10;\usepackage{amsmath}&#10;\pagestyle{empty}&#10;\begin{document}&#10;&#10;$\ln F(x)=-\sum_{i=1}^{n}\ln{(1-x^i)}$&#10;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030.371"/>
  <p:tag name="LATEXADDIN" val="\documentclass{article}&#10;\usepackage{amsmath}&#10;\pagestyle{empty}&#10;\begin{document}&#10;&#10;$F(x)=\sum_{n=0}^{+\infty}f_nx^n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.7236"/>
  <p:tag name="ORIGINALWIDTH" val="4677.915"/>
  <p:tag name="LATEXADDIN" val="\documentclass{article}&#10;\usepackage{amsmath}&#10;\pagestyle{empty}&#10;\begin{document}&#10;&#10;$\ln F(x)=-\sum_{i=1}^{n}\ln{(1-x^i)}=\sum_{i=1}^{n}\sum_{j=1}^{+\infty}\frac{x^{ij}}{j}=\sum_{j=1}^{+\infty}\frac{1}{j}\sum_{i=1}^{n}x^{ij}=\sum_{j=1}^{n}\frac{1}{j}\sum_{i=1}^{\lfloor \frac{n}{j} \rfloor}x^{ij}$&#10;&#10;&#10;\end{document}"/>
  <p:tag name="IGUANATEXSIZE" val="20"/>
  <p:tag name="IGUANATEXCURSOR" val="28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.7236"/>
  <p:tag name="ORIGINALWIDTH" val="903.637"/>
  <p:tag name="LATEXADDIN" val="\documentclass{article}&#10;\usepackage{amsmath}&#10;\pagestyle{empty}&#10;\begin{document}&#10;&#10;$\sum_{j=1}^{n}\frac{1}{j}\sum_{i=1}^{\lfloor \frac{n}{j} \rfloor}x^{ij}$&#10;&#10;&#10;\end{document}"/>
  <p:tag name="IGUANATEXSIZE" val="20"/>
  <p:tag name="IGUANATEXCURSOR" val="8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055.868"/>
  <p:tag name="LATEXADDIN" val="\documentclass{article}&#10;\usepackage{amsmath}&#10;\pagestyle{empty}&#10;\begin{document}&#10;&#10;$F(x)=\sum_{n=0}^{+\infty}f_n\dfrac{x^n}{n!}$&#10;&#10;&#10;\end{document}"/>
  <p:tag name="IGUANATEXSIZE" val="20"/>
  <p:tag name="IGUANATEXCURSOR" val="12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922.76"/>
  <p:tag name="LATEXADDIN" val="\documentclass{article}&#10;\usepackage{amsmath}&#10;\pagestyle{empty}&#10;\begin{document}&#10;&#10;$$aF(x)+bG(x)=\sum_{n}(af_n+bg_n)\dfrac{x^n}{n!}$$&#10;&#10;&#10;\end{document}"/>
  <p:tag name="IGUANATEXSIZE" val="20"/>
  <p:tag name="IGUANATEXCURSOR" val="12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421.072"/>
  <p:tag name="LATEXADDIN" val="\documentclass{article}&#10;\usepackage{amsmath}&#10;\pagestyle{empty}&#10;\begin{document}&#10;&#10;$\int F(x)dx=\sum_{n=1}^{+\infty}f_{n-1}\dfrac{x^n}{n!}$&#10;&#10;&#10;\end{document}"/>
  <p:tag name="IGUANATEXSIZE" val="20"/>
  <p:tag name="IGUANATEXCURSOR" val="13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217.098"/>
  <p:tag name="LATEXADDIN" val="\documentclass{article}&#10;\usepackage{amsmath}&#10;\pagestyle{empty}&#10;\begin{document}&#10;&#10;$F'(x)=\sum_{n=0}^{+\infty}f_{n+1}\dfrac{x^n}{n!}$&#10;&#10;&#10;\end{document}"/>
  <p:tag name="IGUANATEXSIZE" val="20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4624.672"/>
  <p:tag name="LATEXADDIN" val="\documentclass{article}&#10;\usepackage{amsmath}&#10;\pagestyle{empty}&#10;\begin{document}&#10;&#10;$H(x)=F(x)G(x)=\sum_{n=0}^{+\infty}(\sum_{k=0}^{n}\dfrac{f_kg_{n-k}}{k!(n-k)!})x^n=\sum_{n=0}^{+\infty}(\sum_{k=0}^{n}\dfrac{n!}{k!(n-k)!}f_kg_{n-k})\dfrac{x^n}{n!}$&#10;&#10;&#10;\end{document}"/>
  <p:tag name="IGUANATEXSIZE" val="20"/>
  <p:tag name="IGUANATEXCURSOR" val="20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2615.673"/>
  <p:tag name="LATEXADDIN" val="\documentclass{article}&#10;\usepackage{amsmath}&#10;\pagestyle{empty}&#10;\begin{document}&#10;&#10;$h_n=\sum_{k=0}^{n}f_kg_{n-k}\dfrac{n!}{k!(n-k)!}=\sum_{k=0}^{n}C_n^kf_kg_{n-k}$&#10;&#10;&#10;\end{document}"/>
  <p:tag name="IGUANATEXSIZE" val="20"/>
  <p:tag name="IGUANATEXCURSOR" val="8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085.114"/>
  <p:tag name="LATEXADDIN" val="\documentclass{article}&#10;\usepackage{amsmath}&#10;\pagestyle{empty}&#10;\begin{document}&#10;$A(x)=\sum_{n=0}^{+\infty}A_n\dfrac{x^n}{n!}$&#10;&#10;&#10;\end{document}"/>
  <p:tag name="IGUANATEXSIZE" val="20"/>
  <p:tag name="IGUANATEXCURSOR" val="12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897.263"/>
  <p:tag name="LATEXADDIN" val="\documentclass{article}&#10;\usepackage{amsmath}&#10;\pagestyle{empty}&#10;\begin{document}&#10;&#10;$$aF(x)+bG(x)=\sum_{n}(af_n+bg_n)x^n$$&#10;&#10;&#10;\end{document}"/>
  <p:tag name="IGUANATEXSIZE" val="20"/>
  <p:tag name="IGUANATEXCURSOR" val="11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3368.579"/>
  <p:tag name="LATEXADDIN" val="\documentclass{article}&#10;\usepackage{amsmath}&#10;\pagestyle{empty}&#10;\begin{document}&#10;&#10;$SEQ_A(x)=1+A(x)+A^2(x)+\cdots+A^n(x)+\cdots=\dfrac{1}{1-A(x)}$&#10;&#10;&#10;\end{document}"/>
  <p:tag name="IGUANATEXSIZE" val="20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20.9598"/>
  <p:tag name="LATEXADDIN" val="\documentclass{article}&#10;\usepackage{amsmath}&#10;\pagestyle{empty}&#10;\begin{document}&#10;&#10;$SET_A$&#10;&#10;&#10;\end{document}"/>
  <p:tag name="IGUANATEXSIZE" val="28"/>
  <p:tag name="IGUANATEXCURSOR" val="8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3168.354"/>
  <p:tag name="LATEXADDIN" val="\documentclass{article}&#10;\usepackage{amsmath}&#10;\pagestyle{empty}&#10;\begin{document}&#10;&#10;$SET_A(x)=1+A(x)+\dfrac{A^2(x)}{2}+\cdots+\dfrac{A^n(x)}{n!}+\cdots=e^{A(x)}$&#10;&#10;&#10;\end{document}"/>
  <p:tag name="IGUANATEXSIZE" val="20"/>
  <p:tag name="IGUANATEXCURSOR" val="8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20.9598"/>
  <p:tag name="LATEXADDIN" val="\documentclass{article}&#10;\usepackage{amsmath}&#10;\pagestyle{empty}&#10;\begin{document}&#10;&#10;$SET_A$&#10;&#10;&#10;\end{document}"/>
  <p:tag name="IGUANATEXSIZE" val="28"/>
  <p:tag name="IGUANATEXCURSOR" val="8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892.763"/>
  <p:tag name="LATEXADDIN" val="\documentclass{article}&#10;\usepackage{amsmath}&#10;\pagestyle{empty}&#10;\begin{document}&#10;&#10;$G(x)=\sum_{n=0}^{+\infty}2^{C_n^2}\dfrac{x^n}{n!},e^{C(x)}=G(x)$&#10;&#10;&#10;\end{document}"/>
  <p:tag name="IGUANATEXSIZE" val="20"/>
  <p:tag name="IGUANATEXCURSOR" val="14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4.6495"/>
  <p:tag name="LATEXADDIN" val="\documentclass{article}&#10;\usepackage{amsmath}&#10;\pagestyle{empty}&#10;\begin{document}&#10;&#10;$C(x)=\ln {G(x)}$&#10;&#10;&#10;\end{document}"/>
  <p:tag name="IGUANATEXSIZE" val="28"/>
  <p:tag name="IGUANATEXCURSOR" val="9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20.21"/>
  <p:tag name="LATEXADDIN" val="\documentclass{article}&#10;\usepackage{amsmath}&#10;\pagestyle{empty}&#10;\begin{document}&#10;&#10;$e^x-1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74.4657"/>
  <p:tag name="LATEXADDIN" val="\documentclass{article}&#10;\usepackage{amsmath}&#10;\pagestyle{empty}&#10;\begin{document}&#10;&#10;$e^{e^x-1}$&#10;&#10;&#10;\end{document}"/>
  <p:tag name="IGUANATEXSIZE" val="28"/>
  <p:tag name="IGUANATEXCURSOR" val="9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74.4657"/>
  <p:tag name="LATEXADDIN" val="\documentclass{article}&#10;\usepackage{amsmath}&#10;\pagestyle{empty}&#10;\begin{document}&#10;&#10;$e^{e^x-1}$&#10;&#10;&#10;\end{document}"/>
  <p:tag name="IGUANATEXSIZE" val="28"/>
  <p:tag name="IGUANATEXCURSOR" val="9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217.848"/>
  <p:tag name="LATEXADDIN" val="\documentclass{article}&#10;\usepackage{amsmath}&#10;\pagestyle{empty}&#10;\begin{document}&#10;&#10;$$x^mF(x)=\sum_{n}f_{n-m}x^n$$&#10;&#10;&#10;\end{document}"/>
  <p:tag name="IGUANATEXSIZE" val="20"/>
  <p:tag name="IGUANATEXCURSOR" val="11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029.621"/>
  <p:tag name="LATEXADDIN" val="\documentclass{article}&#10;\usepackage{amsmath}&#10;\pagestyle{empty}&#10;\begin{document}&#10;&#10;$B_n=\sum_{k=1}^{n}S(n,k)$&#10;&#10;&#10;\end{document}"/>
  <p:tag name="IGUANATEXSIZE" val="28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125.984"/>
  <p:tag name="LATEXADDIN" val="\documentclass{article}&#10;\usepackage{amsmath}&#10;\pagestyle{empty}&#10;\begin{document}&#10;&#10;$\sum_{n=0}^{+\infty}a_n\dfrac{x^n}{n!}=\dfrac{(e^x-1)^m}{m!},a_n=S(n,m)$&#10;&#10;&#10;\end{document}"/>
  <p:tag name="IGUANATEXSIZE" val="28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125.984"/>
  <p:tag name="LATEXADDIN" val="\documentclass{article}&#10;\usepackage{amsmath}&#10;\pagestyle{empty}&#10;\begin{document}&#10;&#10;$\sum_{n=0}^{+\infty}a_n\dfrac{x^n}{n!}=\dfrac{(e^x-1)^m}{m!},a_n=S(n,m)$&#10;&#10;&#10;\end{document}"/>
  <p:tag name="IGUANATEXSIZE" val="20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86.014"/>
  <p:tag name="LATEXADDIN" val="\documentclass{article}&#10;\usepackage{amsmath}&#10;\pagestyle{empty}&#10;\begin{document}&#10;&#10;$S(n,m)=\dfrac{1}{m!}\sum_{k=0}^{m}(-1)^{m-k}C_m^kk^n$&#10;&#10;&#10;\end{document}"/>
  <p:tag name="IGUANATEXSIZE" val="20"/>
  <p:tag name="IGUANATEXCURSOR" val="13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1584.552"/>
  <p:tag name="LATEXADDIN" val="\documentclass{article}&#10;\usepackage{amsmath}&#10;\pagestyle{empty}&#10;\begin{document}&#10;&#10;$S(n,m)=\sum_{k=0}^{m}\dfrac{(-1)^{m-k}}{(m-k)!}\dfrac{k^n}{k!}$&#10;&#10;&#10;\end{document}"/>
  <p:tag name="IGUANATEXSIZE" val="20"/>
  <p:tag name="IGUANATEXCURSOR" val="14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125.984"/>
  <p:tag name="LATEXADDIN" val="\documentclass{article}&#10;\usepackage{amsmath}&#10;\pagestyle{empty}&#10;\begin{document}&#10;&#10;$\sum_{n=0}^{+\infty}a_n\dfrac{x^n}{n!}=\dfrac{(e^x-1)^m}{m!},a_n=S(n,m)$&#10;&#10;&#10;\end{document}"/>
  <p:tag name="IGUANATEXSIZE" val="20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136.858"/>
  <p:tag name="LATEXADDIN" val="\documentclass{article}&#10;\usepackage{amsmath}&#10;\pagestyle{empty}&#10;\begin{document}&#10;&#10;$$F(cx)=\sum_{n}(c^nf_n)x^n$$&#10;&#10;&#10;\end{document}"/>
  <p:tag name="IGUANATEXSIZE" val="20"/>
  <p:tag name="IGUANATEXCURSOR" val="8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411.323"/>
  <p:tag name="LATEXADDIN" val="\documentclass{article}&#10;\usepackage{amsmath}&#10;\pagestyle{empty}&#10;\begin{document}&#10;&#10;$$F'(x)=\sum_{n}(n+1)f_{n+1}x^n$$&#10;&#10;&#10;\end{document}"/>
  <p:tag name="IGUANATEXSIZE" val="20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067.867"/>
  <p:tag name="LATEXADDIN" val="\documentclass{article}&#10;\usepackage{amsmath}&#10;\pagestyle{empty}&#10;\begin{document}&#10;&#10;$$xF'(x)=\sum_{n}nf_{n}x^n$$&#10;&#10;&#10;\end{document}"/>
  <p:tag name="IGUANATEXSIZE" val="20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7.4578"/>
  <p:tag name="ORIGINALWIDTH" val="1331.084"/>
  <p:tag name="LATEXADDIN" val="\documentclass{article}&#10;\usepackage{amsmath}&#10;\pagestyle{empty}&#10;\begin{document}&#10;&#10;$$\int F(x) dx =\sum_{n\ge 1}\dfrac{f_{n-1}}{n}x^n$$&#10;&#10;&#10;\end{document}"/>
  <p:tag name="IGUANATEXSIZE" val="20"/>
  <p:tag name="IGUANATEXCURSOR" val="11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757.03"/>
  <p:tag name="LATEXADDIN" val="\documentclass{article}&#10;\usepackage{amsmath}&#10;\pagestyle{empty}&#10;\begin{document}&#10;&#10;$$F(x)G(x)=\sum_{n}(\sum_{k}(f_kg_{n-k}))x^n$$&#10;&#10;&#10;\end{document}"/>
  <p:tag name="IGUANATEXSIZE" val="20"/>
  <p:tag name="IGUANATEXCURSOR" val="12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1271</Words>
  <Application>Microsoft Office PowerPoint</Application>
  <PresentationFormat>宽屏</PresentationFormat>
  <Paragraphs>165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多项式和生成函数</dc:title>
  <dc:creator>You Lingyun</dc:creator>
  <cp:lastModifiedBy>You Lingyun</cp:lastModifiedBy>
  <cp:revision>3</cp:revision>
  <dcterms:created xsi:type="dcterms:W3CDTF">2022-01-02T06:43:17Z</dcterms:created>
  <dcterms:modified xsi:type="dcterms:W3CDTF">2023-01-27T04:06:37Z</dcterms:modified>
</cp:coreProperties>
</file>