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05" r:id="rId5"/>
    <p:sldId id="306" r:id="rId6"/>
    <p:sldId id="308" r:id="rId7"/>
    <p:sldId id="309" r:id="rId8"/>
    <p:sldId id="310" r:id="rId9"/>
    <p:sldId id="311" r:id="rId10"/>
    <p:sldId id="312" r:id="rId11"/>
    <p:sldId id="335" r:id="rId12"/>
    <p:sldId id="259" r:id="rId13"/>
    <p:sldId id="267" r:id="rId14"/>
    <p:sldId id="260" r:id="rId15"/>
    <p:sldId id="262" r:id="rId16"/>
    <p:sldId id="261" r:id="rId17"/>
    <p:sldId id="263" r:id="rId18"/>
    <p:sldId id="264" r:id="rId19"/>
    <p:sldId id="316" r:id="rId20"/>
    <p:sldId id="317" r:id="rId21"/>
    <p:sldId id="318" r:id="rId22"/>
    <p:sldId id="319" r:id="rId23"/>
    <p:sldId id="265" r:id="rId24"/>
    <p:sldId id="336" r:id="rId25"/>
    <p:sldId id="313" r:id="rId26"/>
    <p:sldId id="334" r:id="rId27"/>
    <p:sldId id="266" r:id="rId28"/>
    <p:sldId id="320" r:id="rId29"/>
    <p:sldId id="321" r:id="rId30"/>
    <p:sldId id="322" r:id="rId31"/>
    <p:sldId id="323" r:id="rId32"/>
    <p:sldId id="324" r:id="rId33"/>
    <p:sldId id="325" r:id="rId34"/>
    <p:sldId id="314" r:id="rId35"/>
    <p:sldId id="326" r:id="rId36"/>
    <p:sldId id="327" r:id="rId37"/>
    <p:sldId id="328" r:id="rId38"/>
    <p:sldId id="329" r:id="rId39"/>
    <p:sldId id="330" r:id="rId40"/>
    <p:sldId id="331" r:id="rId41"/>
    <p:sldId id="332" r:id="rId42"/>
    <p:sldId id="33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F9B305-7873-4FB2-9BAC-C85AE4F83E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4F9D35-BADE-4ADC-A8B3-CC31374948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9B305-7873-4FB2-9BAC-C85AE4F83EA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F9D35-BADE-4ADC-A8B3-CC313749480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生成树</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又如最小</a:t>
            </a:r>
            <a:r>
              <a:rPr lang="en-US" altLang="zh-CN" dirty="0"/>
              <a:t>and</a:t>
            </a:r>
            <a:r>
              <a:rPr lang="zh-CN" altLang="en-US" dirty="0"/>
              <a:t>生成树（</a:t>
            </a:r>
            <a:r>
              <a:rPr lang="en-US" altLang="zh-CN" dirty="0"/>
              <a:t>UOJ176</a:t>
            </a:r>
            <a:r>
              <a:rPr lang="zh-CN" altLang="en-US" dirty="0"/>
              <a:t>）</a:t>
            </a:r>
            <a:endParaRPr lang="en-US" altLang="zh-CN" dirty="0"/>
          </a:p>
          <a:p>
            <a:r>
              <a:rPr lang="en-US" altLang="zh-CN" dirty="0" err="1"/>
              <a:t>Boruvka</a:t>
            </a:r>
            <a:r>
              <a:rPr lang="zh-CN" altLang="en-US" dirty="0"/>
              <a:t>的话，</a:t>
            </a:r>
            <a:r>
              <a:rPr lang="en-US" altLang="zh-CN" dirty="0"/>
              <a:t>and</a:t>
            </a:r>
            <a:r>
              <a:rPr lang="zh-CN" altLang="en-US" dirty="0"/>
              <a:t>的话可能会在</a:t>
            </a:r>
            <a:r>
              <a:rPr lang="en-US" altLang="zh-CN" dirty="0" err="1"/>
              <a:t>trie</a:t>
            </a:r>
            <a:r>
              <a:rPr lang="zh-CN" altLang="en-US" dirty="0"/>
              <a:t>上往两个方向走</a:t>
            </a:r>
            <a:endParaRPr lang="en-US" altLang="zh-CN" dirty="0"/>
          </a:p>
          <a:p>
            <a:r>
              <a:rPr lang="zh-CN" altLang="en-US" dirty="0"/>
              <a:t>为了复杂度的正确，需要自底向上合并</a:t>
            </a:r>
            <a:r>
              <a:rPr lang="en-US" altLang="zh-CN" dirty="0" err="1"/>
              <a:t>trie</a:t>
            </a:r>
            <a:r>
              <a:rPr lang="zh-CN" altLang="en-US" dirty="0"/>
              <a:t>，</a:t>
            </a:r>
            <a:r>
              <a:rPr lang="en-US" altLang="zh-CN" dirty="0" err="1"/>
              <a:t>ch</a:t>
            </a:r>
            <a:r>
              <a:rPr lang="en-US" altLang="zh-CN" dirty="0"/>
              <a:t>[x][0]=merge(</a:t>
            </a:r>
            <a:r>
              <a:rPr lang="en-US" altLang="zh-CN" dirty="0" err="1"/>
              <a:t>ch</a:t>
            </a:r>
            <a:r>
              <a:rPr lang="en-US" altLang="zh-CN" dirty="0"/>
              <a:t>[x][0],</a:t>
            </a:r>
            <a:r>
              <a:rPr lang="en-US" altLang="zh-CN" dirty="0" err="1"/>
              <a:t>ch</a:t>
            </a:r>
            <a:r>
              <a:rPr lang="en-US" altLang="zh-CN" dirty="0"/>
              <a:t>[x][1])</a:t>
            </a:r>
            <a:endParaRPr lang="en-US" altLang="zh-CN" dirty="0"/>
          </a:p>
          <a:p>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en-US" altLang="zh-CN" dirty="0"/>
              <a:t>Kruskal</a:t>
            </a:r>
            <a:r>
              <a:rPr lang="zh-CN" altLang="en-US" dirty="0"/>
              <a:t>成立的条件是生成树问题满足拟阵</a:t>
            </a:r>
            <a:endParaRPr lang="zh-CN" altLang="en-US" dirty="0"/>
          </a:p>
          <a:p>
            <a:r>
              <a:rPr lang="zh-CN" altLang="en-US" dirty="0"/>
              <a:t>拟阵贪心的性质：</a:t>
            </a:r>
            <a:endParaRPr lang="zh-CN" altLang="en-US" dirty="0"/>
          </a:p>
          <a:p>
            <a:r>
              <a:rPr lang="zh-CN" altLang="en-US" dirty="0"/>
              <a:t>不管以什么顺序把物品（边）添加进选择的集合，都是可行的，区别在于权值不优</a:t>
            </a:r>
            <a:endParaRPr lang="en-US" altLang="zh-CN" dirty="0"/>
          </a:p>
          <a:p>
            <a:r>
              <a:rPr lang="zh-CN" altLang="en-US" dirty="0"/>
              <a:t>选择的集合的大小是固定的（在生成树中为</a:t>
            </a:r>
            <a:r>
              <a:rPr lang="en-US" altLang="zh-CN" dirty="0"/>
              <a:t>n-1</a:t>
            </a:r>
            <a:r>
              <a:rPr lang="zh-CN" altLang="en-US" dirty="0"/>
              <a:t>）</a:t>
            </a:r>
            <a:endParaRPr lang="en-US" altLang="zh-CN" dirty="0"/>
          </a:p>
          <a:p>
            <a:r>
              <a:rPr lang="zh-CN" altLang="en-US" dirty="0"/>
              <a:t>若</a:t>
            </a:r>
            <a:r>
              <a:rPr lang="en-US" altLang="zh-CN" dirty="0"/>
              <a:t>T1,T2</a:t>
            </a:r>
            <a:r>
              <a:rPr lang="zh-CN" altLang="en-US" dirty="0"/>
              <a:t>都是最小生成树，则</a:t>
            </a:r>
            <a:r>
              <a:rPr lang="en-US" altLang="zh-CN" dirty="0"/>
              <a:t>T1,T2</a:t>
            </a:r>
            <a:r>
              <a:rPr lang="zh-CN" altLang="en-US" dirty="0"/>
              <a:t>的各边权是相同的（可能连接的边不同），换句话说，若边权各不相同，则最小生成树唯一</a:t>
            </a:r>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树结构的性质：</a:t>
            </a:r>
            <a:endParaRPr lang="en-US" altLang="zh-CN" dirty="0"/>
          </a:p>
          <a:p>
            <a:r>
              <a:rPr lang="zh-CN" altLang="en-US" dirty="0"/>
              <a:t>往生成树上加一条边就形成一个环，假设是</a:t>
            </a:r>
            <a:r>
              <a:rPr lang="en-US" altLang="zh-CN" dirty="0"/>
              <a:t>(</a:t>
            </a:r>
            <a:r>
              <a:rPr lang="en-US" altLang="zh-CN" dirty="0" err="1"/>
              <a:t>u,v</a:t>
            </a:r>
            <a:r>
              <a:rPr lang="en-US" altLang="zh-CN" dirty="0"/>
              <a:t>)</a:t>
            </a:r>
            <a:r>
              <a:rPr lang="zh-CN" altLang="en-US" dirty="0"/>
              <a:t>加边，那么就形成</a:t>
            </a:r>
            <a:r>
              <a:rPr lang="en-US" altLang="zh-CN" dirty="0"/>
              <a:t>(u,…,</a:t>
            </a:r>
            <a:r>
              <a:rPr lang="en-US" altLang="zh-CN" dirty="0" err="1"/>
              <a:t>lca</a:t>
            </a:r>
            <a:r>
              <a:rPr lang="en-US" altLang="zh-CN" dirty="0"/>
              <a:t>(</a:t>
            </a:r>
            <a:r>
              <a:rPr lang="en-US" altLang="zh-CN" dirty="0" err="1"/>
              <a:t>u,v</a:t>
            </a:r>
            <a:r>
              <a:rPr lang="en-US" altLang="zh-CN" dirty="0"/>
              <a:t>),…,</a:t>
            </a:r>
            <a:r>
              <a:rPr lang="en-US" altLang="zh-CN" dirty="0" err="1"/>
              <a:t>v,u</a:t>
            </a:r>
            <a:r>
              <a:rPr lang="en-US" altLang="zh-CN" dirty="0"/>
              <a:t>)</a:t>
            </a:r>
            <a:r>
              <a:rPr lang="zh-CN" altLang="en-US" dirty="0"/>
              <a:t>这个环</a:t>
            </a:r>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常见模板变式</a:t>
            </a:r>
            <a:endParaRPr lang="zh-CN" altLang="en-US" dirty="0"/>
          </a:p>
        </p:txBody>
      </p:sp>
      <p:sp>
        <p:nvSpPr>
          <p:cNvPr id="3" name="内容占位符 2"/>
          <p:cNvSpPr>
            <a:spLocks noGrp="1"/>
          </p:cNvSpPr>
          <p:nvPr>
            <p:ph idx="1"/>
          </p:nvPr>
        </p:nvSpPr>
        <p:spPr/>
        <p:txBody>
          <a:bodyPr/>
          <a:lstStyle/>
          <a:p>
            <a:r>
              <a:rPr lang="zh-CN" altLang="en-US" dirty="0"/>
              <a:t>最大边最小的生成树</a:t>
            </a:r>
            <a:endParaRPr lang="en-US" altLang="zh-CN" dirty="0"/>
          </a:p>
          <a:p>
            <a:r>
              <a:rPr lang="zh-CN" altLang="en-US" dirty="0"/>
              <a:t>最小差值生成树</a:t>
            </a:r>
            <a:endParaRPr lang="en-US" altLang="zh-CN" dirty="0"/>
          </a:p>
          <a:p>
            <a:r>
              <a:rPr lang="zh-CN" altLang="en-US" dirty="0"/>
              <a:t>次小生成树</a:t>
            </a:r>
            <a:endParaRPr lang="en-US" altLang="zh-CN"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常见模板变式</a:t>
            </a:r>
            <a:endParaRPr lang="zh-CN" altLang="en-US" dirty="0"/>
          </a:p>
        </p:txBody>
      </p:sp>
      <p:sp>
        <p:nvSpPr>
          <p:cNvPr id="3" name="内容占位符 2"/>
          <p:cNvSpPr>
            <a:spLocks noGrp="1"/>
          </p:cNvSpPr>
          <p:nvPr>
            <p:ph idx="1"/>
          </p:nvPr>
        </p:nvSpPr>
        <p:spPr/>
        <p:txBody>
          <a:bodyPr/>
          <a:lstStyle/>
          <a:p>
            <a:r>
              <a:rPr lang="zh-CN" altLang="en-US" dirty="0"/>
              <a:t>最优比率生成树</a:t>
            </a:r>
            <a:endParaRPr lang="en-US" altLang="zh-CN" dirty="0"/>
          </a:p>
          <a:p>
            <a:r>
              <a:rPr lang="zh-CN" altLang="en-US" dirty="0"/>
              <a:t>恰有</a:t>
            </a:r>
            <a:r>
              <a:rPr lang="en-US" altLang="zh-CN" dirty="0"/>
              <a:t>k</a:t>
            </a:r>
            <a:r>
              <a:rPr lang="zh-CN" altLang="en-US" dirty="0"/>
              <a:t>条黑边，</a:t>
            </a:r>
            <a:r>
              <a:rPr lang="en-US" altLang="zh-CN" dirty="0"/>
              <a:t>n-k-1</a:t>
            </a:r>
            <a:r>
              <a:rPr lang="zh-CN" altLang="en-US" dirty="0"/>
              <a:t>条白边的</a:t>
            </a:r>
            <a:r>
              <a:rPr lang="en-US" altLang="zh-CN" dirty="0"/>
              <a:t>MST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常见模板变式</a:t>
            </a:r>
            <a:endParaRPr lang="zh-CN" altLang="en-US" dirty="0"/>
          </a:p>
        </p:txBody>
      </p:sp>
      <p:sp>
        <p:nvSpPr>
          <p:cNvPr id="3" name="内容占位符 2"/>
          <p:cNvSpPr>
            <a:spLocks noGrp="1"/>
          </p:cNvSpPr>
          <p:nvPr>
            <p:ph idx="1"/>
          </p:nvPr>
        </p:nvSpPr>
        <p:spPr/>
        <p:txBody>
          <a:bodyPr/>
          <a:lstStyle/>
          <a:p>
            <a:r>
              <a:rPr lang="zh-CN" altLang="en-US" dirty="0"/>
              <a:t>曼哈顿距离</a:t>
            </a:r>
            <a:r>
              <a:rPr lang="en-US" altLang="zh-CN" dirty="0"/>
              <a:t>MST</a:t>
            </a:r>
            <a:endParaRPr lang="en-US" altLang="zh-CN" dirty="0"/>
          </a:p>
          <a:p>
            <a:r>
              <a:rPr lang="zh-CN" altLang="en-US" dirty="0"/>
              <a:t>切比雪夫距离</a:t>
            </a:r>
            <a:r>
              <a:rPr lang="en-US" altLang="zh-CN" dirty="0"/>
              <a:t>MST</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常见模板变式</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最小乘积生成树</a:t>
            </a:r>
            <a:endParaRPr lang="zh-CN" altLang="en-US" dirty="0"/>
          </a:p>
          <a:p>
            <a:r>
              <a:rPr lang="en-US" altLang="zh-CN" dirty="0"/>
              <a:t>*</a:t>
            </a:r>
            <a:r>
              <a:rPr lang="zh-CN" altLang="en-US" dirty="0"/>
              <a:t>最小方差生成树</a:t>
            </a:r>
            <a:endParaRPr lang="en-US" altLang="zh-CN" dirty="0"/>
          </a:p>
          <a:p>
            <a:r>
              <a:rPr lang="en-US" altLang="zh-CN" dirty="0"/>
              <a:t>*</a:t>
            </a:r>
            <a:r>
              <a:rPr lang="zh-CN" altLang="en-US"/>
              <a:t>最小欧氏距离生成树</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常见模板变式</a:t>
            </a:r>
            <a:endParaRPr lang="zh-CN" altLang="en-US" dirty="0"/>
          </a:p>
        </p:txBody>
      </p:sp>
      <p:sp>
        <p:nvSpPr>
          <p:cNvPr id="3" name="内容占位符 2"/>
          <p:cNvSpPr>
            <a:spLocks noGrp="1"/>
          </p:cNvSpPr>
          <p:nvPr>
            <p:ph idx="1"/>
          </p:nvPr>
        </p:nvSpPr>
        <p:spPr/>
        <p:txBody>
          <a:bodyPr/>
          <a:lstStyle/>
          <a:p>
            <a:r>
              <a:rPr lang="zh-CN" altLang="en-US" dirty="0"/>
              <a:t>情况比较简单的方案数计算</a:t>
            </a:r>
            <a:endParaRPr lang="en-US" altLang="zh-CN" dirty="0"/>
          </a:p>
          <a:p>
            <a:r>
              <a:rPr lang="en-US" altLang="zh-CN" dirty="0"/>
              <a:t>*</a:t>
            </a:r>
            <a:r>
              <a:rPr lang="zh-CN" altLang="en-US" dirty="0"/>
              <a:t>通用方法计算</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 1016</a:t>
            </a:r>
            <a:endParaRPr lang="zh-CN" altLang="en-US" dirty="0"/>
          </a:p>
        </p:txBody>
      </p:sp>
      <p:sp>
        <p:nvSpPr>
          <p:cNvPr id="3" name="内容占位符 2"/>
          <p:cNvSpPr>
            <a:spLocks noGrp="1"/>
          </p:cNvSpPr>
          <p:nvPr>
            <p:ph idx="1"/>
          </p:nvPr>
        </p:nvSpPr>
        <p:spPr/>
        <p:txBody>
          <a:bodyPr/>
          <a:lstStyle/>
          <a:p>
            <a:r>
              <a:rPr lang="zh-CN" altLang="en-US" dirty="0"/>
              <a:t>求一个图中最小生成树的个数</a:t>
            </a:r>
            <a:endParaRPr lang="en-US" altLang="zh-CN" dirty="0"/>
          </a:p>
          <a:p>
            <a:r>
              <a:rPr lang="pt-BR" altLang="zh-CN" dirty="0"/>
              <a:t>1&lt;=n&lt;=100; 1&lt;=m&lt;=1000</a:t>
            </a:r>
            <a:r>
              <a:rPr lang="en-US" altLang="zh-CN" dirty="0"/>
              <a:t>;</a:t>
            </a:r>
            <a:r>
              <a:rPr lang="zh-CN" altLang="en-US" dirty="0"/>
              <a:t>具有相同权值的边不会超过</a:t>
            </a:r>
            <a:r>
              <a:rPr lang="en-US" altLang="zh-CN" dirty="0"/>
              <a:t>10</a:t>
            </a:r>
            <a:r>
              <a:rPr lang="zh-CN" altLang="en-US" dirty="0"/>
              <a:t>条</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 1016</a:t>
            </a:r>
            <a:endParaRPr lang="zh-CN" altLang="en-US" dirty="0"/>
          </a:p>
        </p:txBody>
      </p:sp>
      <p:sp>
        <p:nvSpPr>
          <p:cNvPr id="3" name="内容占位符 2"/>
          <p:cNvSpPr>
            <a:spLocks noGrp="1"/>
          </p:cNvSpPr>
          <p:nvPr>
            <p:ph idx="1"/>
          </p:nvPr>
        </p:nvSpPr>
        <p:spPr/>
        <p:txBody>
          <a:bodyPr/>
          <a:lstStyle/>
          <a:p>
            <a:r>
              <a:rPr lang="zh-CN" altLang="en-US" dirty="0"/>
              <a:t>若</a:t>
            </a:r>
            <a:r>
              <a:rPr lang="en-US" altLang="zh-CN" dirty="0"/>
              <a:t>T1,T2</a:t>
            </a:r>
            <a:r>
              <a:rPr lang="zh-CN" altLang="en-US" dirty="0"/>
              <a:t>都是最小生成树，则</a:t>
            </a:r>
            <a:r>
              <a:rPr lang="en-US" altLang="zh-CN" dirty="0"/>
              <a:t>T1,T2</a:t>
            </a:r>
            <a:r>
              <a:rPr lang="zh-CN" altLang="en-US" dirty="0"/>
              <a:t>的各边权是相同的</a:t>
            </a:r>
            <a:endParaRPr lang="en-US" altLang="zh-CN" dirty="0"/>
          </a:p>
          <a:p>
            <a:r>
              <a:rPr lang="zh-CN" altLang="en-US" dirty="0"/>
              <a:t>在选边时统计每种不同权值的边各用了多少条</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endParaRPr lang="zh-CN" altLang="en-US" dirty="0"/>
          </a:p>
        </p:txBody>
      </p:sp>
      <p:sp>
        <p:nvSpPr>
          <p:cNvPr id="3" name="内容占位符 2"/>
          <p:cNvSpPr>
            <a:spLocks noGrp="1"/>
          </p:cNvSpPr>
          <p:nvPr>
            <p:ph idx="1"/>
          </p:nvPr>
        </p:nvSpPr>
        <p:spPr/>
        <p:txBody>
          <a:bodyPr/>
          <a:lstStyle/>
          <a:p>
            <a:r>
              <a:rPr lang="en-US" altLang="zh-CN" dirty="0"/>
              <a:t>Prim</a:t>
            </a:r>
            <a:endParaRPr lang="en-US" altLang="zh-CN" dirty="0"/>
          </a:p>
          <a:p>
            <a:r>
              <a:rPr lang="en-US" altLang="zh-CN" dirty="0"/>
              <a:t>Kruskal</a:t>
            </a:r>
            <a:r>
              <a:rPr lang="zh-CN" altLang="en-US" dirty="0"/>
              <a:t>以及重构树</a:t>
            </a:r>
            <a:endParaRPr lang="en-US" altLang="zh-CN" dirty="0"/>
          </a:p>
          <a:p>
            <a:r>
              <a:rPr lang="en-US" altLang="zh-CN" dirty="0" err="1"/>
              <a:t>Boruvka</a:t>
            </a:r>
            <a:endParaRPr lang="en-US" altLang="zh-CN" dirty="0"/>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 1016</a:t>
            </a:r>
            <a:endParaRPr lang="zh-CN" altLang="en-US" dirty="0"/>
          </a:p>
        </p:txBody>
      </p:sp>
      <p:sp>
        <p:nvSpPr>
          <p:cNvPr id="3" name="内容占位符 2"/>
          <p:cNvSpPr>
            <a:spLocks noGrp="1"/>
          </p:cNvSpPr>
          <p:nvPr>
            <p:ph idx="1"/>
          </p:nvPr>
        </p:nvSpPr>
        <p:spPr/>
        <p:txBody>
          <a:bodyPr/>
          <a:lstStyle/>
          <a:p>
            <a:r>
              <a:rPr lang="zh-CN" altLang="en-US" dirty="0"/>
              <a:t>若</a:t>
            </a:r>
            <a:r>
              <a:rPr lang="en-US" altLang="zh-CN" dirty="0"/>
              <a:t>T1,T2</a:t>
            </a:r>
            <a:r>
              <a:rPr lang="zh-CN" altLang="en-US" dirty="0"/>
              <a:t>都是最小生成树，则</a:t>
            </a:r>
            <a:r>
              <a:rPr lang="en-US" altLang="zh-CN" dirty="0"/>
              <a:t>T1,T2</a:t>
            </a:r>
            <a:r>
              <a:rPr lang="zh-CN" altLang="en-US" dirty="0"/>
              <a:t>的各边权是相同的</a:t>
            </a:r>
            <a:endParaRPr lang="en-US" altLang="zh-CN" dirty="0"/>
          </a:p>
          <a:p>
            <a:r>
              <a:rPr lang="zh-CN" altLang="en-US" dirty="0"/>
              <a:t>在选边时统计每种不同权值的边各用了多少条</a:t>
            </a:r>
            <a:endParaRPr lang="en-US" altLang="zh-CN" dirty="0"/>
          </a:p>
          <a:p>
            <a:r>
              <a:rPr lang="zh-CN" altLang="en-US" dirty="0"/>
              <a:t>然后爆搜求出在所有该权值的边中选这么多条能达到目的的方案有多少种</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 1016</a:t>
            </a:r>
            <a:endParaRPr lang="zh-CN" altLang="en-US" dirty="0"/>
          </a:p>
        </p:txBody>
      </p:sp>
      <p:sp>
        <p:nvSpPr>
          <p:cNvPr id="3" name="内容占位符 2"/>
          <p:cNvSpPr>
            <a:spLocks noGrp="1"/>
          </p:cNvSpPr>
          <p:nvPr>
            <p:ph idx="1"/>
          </p:nvPr>
        </p:nvSpPr>
        <p:spPr/>
        <p:txBody>
          <a:bodyPr/>
          <a:lstStyle/>
          <a:p>
            <a:r>
              <a:rPr lang="zh-CN" altLang="en-US" dirty="0"/>
              <a:t>若</a:t>
            </a:r>
            <a:r>
              <a:rPr lang="en-US" altLang="zh-CN" dirty="0"/>
              <a:t>T1,T2</a:t>
            </a:r>
            <a:r>
              <a:rPr lang="zh-CN" altLang="en-US" dirty="0"/>
              <a:t>都是最小生成树，则</a:t>
            </a:r>
            <a:r>
              <a:rPr lang="en-US" altLang="zh-CN" dirty="0"/>
              <a:t>T1,T2</a:t>
            </a:r>
            <a:r>
              <a:rPr lang="zh-CN" altLang="en-US" dirty="0"/>
              <a:t>的各边权是相同的</a:t>
            </a:r>
            <a:endParaRPr lang="en-US" altLang="zh-CN" dirty="0"/>
          </a:p>
          <a:p>
            <a:r>
              <a:rPr lang="zh-CN" altLang="en-US" dirty="0"/>
              <a:t>在选边时统计每种不同权值的边各用了多少条</a:t>
            </a:r>
            <a:endParaRPr lang="en-US" altLang="zh-CN" dirty="0"/>
          </a:p>
          <a:p>
            <a:r>
              <a:rPr lang="zh-CN" altLang="en-US" dirty="0"/>
              <a:t>然后爆搜求出在所有该权值的边中选这么多条能达到目的的方案有多少种</a:t>
            </a:r>
            <a:endParaRPr lang="en-US" altLang="zh-CN" dirty="0"/>
          </a:p>
          <a:p>
            <a:r>
              <a:rPr lang="zh-CN" altLang="en-US" dirty="0"/>
              <a:t>最后乘法原理乘起来即可</a:t>
            </a:r>
            <a:endParaRPr lang="en-US" altLang="zh-CN" dirty="0"/>
          </a:p>
          <a:p>
            <a:r>
              <a:rPr lang="zh-CN" altLang="en-US" dirty="0"/>
              <a:t>也可以用矩阵树定理</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graphicFrame>
        <p:nvGraphicFramePr>
          <p:cNvPr id="4" name="表格 3"/>
          <p:cNvGraphicFramePr>
            <a:graphicFrameLocks noGrp="1"/>
          </p:cNvGraphicFramePr>
          <p:nvPr/>
        </p:nvGraphicFramePr>
        <p:xfrm>
          <a:off x="2214748" y="0"/>
          <a:ext cx="8205847" cy="6858002"/>
        </p:xfrm>
        <a:graphic>
          <a:graphicData uri="http://schemas.openxmlformats.org/drawingml/2006/table">
            <a:tbl>
              <a:tblPr>
                <a:tableStyleId>{5C22544A-7EE6-4342-B048-85BDC9FD1C3A}</a:tableStyleId>
              </a:tblPr>
              <a:tblGrid>
                <a:gridCol w="3784432"/>
                <a:gridCol w="3447205"/>
                <a:gridCol w="974210"/>
              </a:tblGrid>
              <a:tr h="457427">
                <a:tc>
                  <a:txBody>
                    <a:bodyPr/>
                    <a:lstStyle/>
                    <a:p>
                      <a:pPr algn="l" fontAlgn="ctr"/>
                      <a:r>
                        <a:rPr lang="zh-CN" altLang="en-US" sz="900" u="none" strike="noStrike">
                          <a:effectLst/>
                        </a:rPr>
                        <a:t>「</a:t>
                      </a:r>
                      <a:r>
                        <a:rPr lang="en-US" altLang="zh-CN" sz="900" u="none" strike="noStrike">
                          <a:effectLst/>
                        </a:rPr>
                        <a:t>THUPC 2022 </a:t>
                      </a:r>
                      <a:r>
                        <a:rPr lang="zh-CN" altLang="en-US" sz="900" u="none" strike="noStrike">
                          <a:effectLst/>
                        </a:rPr>
                        <a:t>初赛」最小公倍树</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LOJ6807 OJ46852</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altLang="zh-CN" sz="900" u="none" strike="noStrike">
                          <a:effectLst/>
                        </a:rPr>
                        <a:t>mst</a:t>
                      </a:r>
                      <a:r>
                        <a:rPr lang="zh-CN" altLang="en-US" sz="900" u="none" strike="noStrike">
                          <a:effectLst/>
                        </a:rPr>
                        <a:t>、思维、数学</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zh-CN" altLang="en-US" sz="900" u="none" strike="noStrike">
                          <a:effectLst/>
                        </a:rPr>
                        <a:t>色</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OJ46791</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altLang="zh-CN" sz="900" u="none" strike="noStrike">
                          <a:effectLst/>
                        </a:rPr>
                        <a:t>mst</a:t>
                      </a:r>
                      <a:r>
                        <a:rPr lang="zh-CN" altLang="en-US" sz="900" u="none" strike="noStrike">
                          <a:effectLst/>
                        </a:rPr>
                        <a:t>、思维、性质</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906351">
                <a:tc>
                  <a:txBody>
                    <a:bodyPr/>
                    <a:lstStyle/>
                    <a:p>
                      <a:pPr algn="l" fontAlgn="ctr"/>
                      <a:r>
                        <a:rPr lang="en-US" sz="900" u="none" strike="noStrike">
                          <a:effectLst/>
                        </a:rPr>
                        <a:t>DFS Trees</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CF1707C OJ48156</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altLang="zh-CN" sz="900" u="none" strike="noStrike">
                          <a:effectLst/>
                        </a:rPr>
                        <a:t>mst</a:t>
                      </a:r>
                      <a:r>
                        <a:rPr lang="zh-CN" altLang="en-US" sz="900" u="none" strike="noStrike">
                          <a:effectLst/>
                        </a:rPr>
                        <a:t>、</a:t>
                      </a:r>
                      <a:r>
                        <a:rPr lang="en-US" altLang="zh-CN" sz="900" u="none" strike="noStrike">
                          <a:effectLst/>
                        </a:rPr>
                        <a:t>dfs</a:t>
                      </a:r>
                      <a:r>
                        <a:rPr lang="zh-CN" altLang="en-US" sz="900" u="none" strike="noStrike">
                          <a:effectLst/>
                        </a:rPr>
                        <a:t>树、树上差分、较简单</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681888">
                <a:tc>
                  <a:txBody>
                    <a:bodyPr/>
                    <a:lstStyle/>
                    <a:p>
                      <a:pPr algn="l" fontAlgn="ctr"/>
                      <a:r>
                        <a:rPr lang="en-US" sz="900" u="none" strike="noStrike">
                          <a:effectLst/>
                        </a:rPr>
                        <a:t>Minimum spanning tree for each edge</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CF609E OJ35181</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altLang="zh-CN" sz="900" u="none" strike="noStrike">
                          <a:effectLst/>
                        </a:rPr>
                        <a:t>mst</a:t>
                      </a:r>
                      <a:r>
                        <a:rPr lang="zh-CN" altLang="en-US" sz="900" u="none" strike="noStrike">
                          <a:effectLst/>
                        </a:rPr>
                        <a:t>、树上路径、较简单</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en-US" sz="900" u="none" strike="noStrike">
                          <a:effectLst/>
                        </a:rPr>
                        <a:t>Power Tree</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CF1120D OJ32853</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mst、dfs</a:t>
                      </a:r>
                      <a:r>
                        <a:rPr lang="zh-CN" altLang="en-US" sz="900" u="none" strike="noStrike">
                          <a:effectLst/>
                        </a:rPr>
                        <a:t>序、转化</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en-US" sz="900" u="none" strike="noStrike">
                          <a:effectLst/>
                        </a:rPr>
                        <a:t>Another Minimum Spanning Tree</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UVALive3662 OJ29212 BZOJ2177</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zh-CN" altLang="en-US" sz="900" u="none" strike="noStrike">
                          <a:effectLst/>
                        </a:rPr>
                        <a:t>曼哈顿距离</a:t>
                      </a:r>
                      <a:r>
                        <a:rPr lang="en-US" sz="900" u="none" strike="noStrike">
                          <a:effectLst/>
                        </a:rPr>
                        <a:t>mst</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en-US" sz="900" u="none" strike="noStrike">
                          <a:effectLst/>
                        </a:rPr>
                        <a:t>Built?</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arc076b OJ28263</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mst、</a:t>
                      </a:r>
                      <a:r>
                        <a:rPr lang="zh-CN" altLang="en-US" sz="900" u="none" strike="noStrike">
                          <a:effectLst/>
                        </a:rPr>
                        <a:t>较简单</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zh-CN" altLang="en-US" sz="900" u="none" strike="noStrike">
                          <a:effectLst/>
                        </a:rPr>
                        <a:t>沙漠之王</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poj2728 OJ19531</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zh-CN" altLang="en-US" sz="900" u="none" strike="noStrike">
                          <a:effectLst/>
                        </a:rPr>
                        <a:t>最优比率生成树</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en-US" sz="900" u="none" strike="noStrike">
                          <a:effectLst/>
                        </a:rPr>
                        <a:t>Kuglarz</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BZOJ3714 OJ17714</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altLang="zh-CN" sz="900" u="none" strike="noStrike">
                          <a:effectLst/>
                        </a:rPr>
                        <a:t>mst</a:t>
                      </a:r>
                      <a:r>
                        <a:rPr lang="zh-CN" altLang="en-US" sz="900" u="none" strike="noStrike">
                          <a:effectLst/>
                        </a:rPr>
                        <a:t>、建模、较简单</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zh-CN" altLang="en-US" sz="900" u="none" strike="noStrike">
                          <a:effectLst/>
                        </a:rPr>
                        <a:t>免费道路</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BZOJ3624 OJ17624</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mst、wqs</a:t>
                      </a:r>
                      <a:r>
                        <a:rPr lang="zh-CN" altLang="en-US" sz="900" u="none" strike="noStrike">
                          <a:effectLst/>
                        </a:rPr>
                        <a:t>二分</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zh-CN" altLang="en-US" sz="900" u="none" strike="noStrike">
                          <a:effectLst/>
                        </a:rPr>
                        <a:t>异国情调的</a:t>
                      </a:r>
                      <a:r>
                        <a:rPr lang="en-US" altLang="zh-CN" sz="900" u="none" strike="noStrike">
                          <a:effectLst/>
                        </a:rPr>
                        <a:t>……</a:t>
                      </a:r>
                      <a:r>
                        <a:rPr lang="zh-CN" altLang="en-US" sz="900" u="none" strike="noStrike">
                          <a:effectLst/>
                        </a:rPr>
                        <a:t>古城</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LOJ6631 OJ5577</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altLang="zh-CN" sz="900" u="none" strike="noStrike">
                          <a:effectLst/>
                        </a:rPr>
                        <a:t>mst</a:t>
                      </a:r>
                      <a:r>
                        <a:rPr lang="zh-CN" altLang="en-US" sz="900" u="none" strike="noStrike">
                          <a:effectLst/>
                        </a:rPr>
                        <a:t>、差分、前缀和</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238066">
                <a:tc>
                  <a:txBody>
                    <a:bodyPr/>
                    <a:lstStyle/>
                    <a:p>
                      <a:pPr algn="l" fontAlgn="ctr"/>
                      <a:r>
                        <a:rPr lang="zh-CN" altLang="en-US" sz="900" u="none" strike="noStrike">
                          <a:effectLst/>
                        </a:rPr>
                        <a:t>城市建设</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HNOI2010 OJ16001</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mst、</a:t>
                      </a:r>
                      <a:r>
                        <a:rPr lang="zh-CN" altLang="en-US" sz="900" u="none" strike="noStrike">
                          <a:effectLst/>
                        </a:rPr>
                        <a:t>分治</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en-US" sz="900" u="none" strike="noStrike">
                          <a:effectLst/>
                        </a:rPr>
                        <a:t>XOR MST</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CF888G OJ33967</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boruvka、trie</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r>
              <a:tr h="457427">
                <a:tc>
                  <a:txBody>
                    <a:bodyPr/>
                    <a:lstStyle/>
                    <a:p>
                      <a:pPr algn="l" fontAlgn="ctr"/>
                      <a:r>
                        <a:rPr lang="zh-CN" altLang="en-US" sz="900" u="none" strike="noStrike">
                          <a:effectLst/>
                        </a:rPr>
                        <a:t>新年的繁荣</a:t>
                      </a:r>
                      <a:endParaRPr lang="zh-CN" alt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a:effectLst/>
                        </a:rPr>
                        <a:t>UOJ 176</a:t>
                      </a:r>
                      <a:endParaRPr lang="en-US" sz="900" b="0" i="0" u="none" strike="noStrike">
                        <a:solidFill>
                          <a:srgbClr val="000000"/>
                        </a:solidFill>
                        <a:effectLst/>
                        <a:latin typeface="等线" panose="02010600030101010101" charset="-122"/>
                        <a:ea typeface="等线" panose="02010600030101010101" charset="-122"/>
                      </a:endParaRPr>
                    </a:p>
                  </a:txBody>
                  <a:tcPr marL="5395" marR="5395" marT="5395" marB="0" anchor="ctr"/>
                </a:tc>
                <a:tc>
                  <a:txBody>
                    <a:bodyPr/>
                    <a:lstStyle/>
                    <a:p>
                      <a:pPr algn="l" fontAlgn="ctr"/>
                      <a:r>
                        <a:rPr lang="en-US" sz="900" u="none" strike="noStrike" dirty="0" err="1">
                          <a:effectLst/>
                        </a:rPr>
                        <a:t>boruvka、trie</a:t>
                      </a:r>
                      <a:r>
                        <a:rPr lang="zh-CN" altLang="en-US" sz="900" u="none" strike="noStrike" dirty="0">
                          <a:effectLst/>
                        </a:rPr>
                        <a:t>合并</a:t>
                      </a:r>
                      <a:endParaRPr lang="zh-CN" altLang="en-US" sz="900" b="0" i="0" u="none" strike="noStrike" dirty="0">
                        <a:solidFill>
                          <a:srgbClr val="000000"/>
                        </a:solidFill>
                        <a:effectLst/>
                        <a:latin typeface="等线" panose="02010600030101010101" charset="-122"/>
                        <a:ea typeface="等线" panose="02010600030101010101" charset="-122"/>
                      </a:endParaRPr>
                    </a:p>
                  </a:txBody>
                  <a:tcPr marL="5395" marR="5395" marT="5395" marB="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题目选讲</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CF1120D</a:t>
            </a:r>
            <a:endParaRPr lang="zh-CN" altLang="en-US" dirty="0"/>
          </a:p>
        </p:txBody>
      </p:sp>
      <p:sp>
        <p:nvSpPr>
          <p:cNvPr id="3" name="内容占位符 2"/>
          <p:cNvSpPr>
            <a:spLocks noGrp="1"/>
          </p:cNvSpPr>
          <p:nvPr>
            <p:ph idx="1"/>
          </p:nvPr>
        </p:nvSpPr>
        <p:spPr/>
        <p:txBody>
          <a:bodyPr/>
          <a:lstStyle/>
          <a:p>
            <a:r>
              <a:rPr lang="zh-CN" altLang="en-US" dirty="0"/>
              <a:t>给出一棵树，根是</a:t>
            </a:r>
            <a:r>
              <a:rPr lang="en-US" altLang="zh-CN" dirty="0"/>
              <a:t>1</a:t>
            </a:r>
            <a:endParaRPr lang="en-US" altLang="zh-CN" dirty="0"/>
          </a:p>
          <a:p>
            <a:r>
              <a:rPr lang="zh-CN" altLang="en-US" dirty="0"/>
              <a:t>如果你选了一个点，你可以给它的子树加上任意一个数</a:t>
            </a:r>
            <a:endParaRPr lang="en-US" altLang="zh-CN" dirty="0"/>
          </a:p>
          <a:p>
            <a:r>
              <a:rPr lang="zh-CN" altLang="en-US" dirty="0"/>
              <a:t>选这个点的代价是</a:t>
            </a:r>
            <a:r>
              <a:rPr lang="en-US" altLang="zh-CN" dirty="0"/>
              <a:t>w[</a:t>
            </a:r>
            <a:r>
              <a:rPr lang="en-US" altLang="zh-CN" dirty="0" err="1"/>
              <a:t>i</a:t>
            </a:r>
            <a:r>
              <a:rPr lang="en-US" altLang="zh-CN" dirty="0"/>
              <a:t>]</a:t>
            </a:r>
            <a:endParaRPr lang="en-US" altLang="zh-CN" dirty="0"/>
          </a:p>
          <a:p>
            <a:r>
              <a:rPr lang="zh-CN" altLang="en-US" dirty="0"/>
              <a:t>问最小代价，使得无论每个点的初始值是多少，都存在一种方法，通过选点</a:t>
            </a:r>
            <a:r>
              <a:rPr lang="en-US" altLang="zh-CN" dirty="0"/>
              <a:t>——</a:t>
            </a:r>
            <a:r>
              <a:rPr lang="zh-CN" altLang="en-US" dirty="0"/>
              <a:t>子树加的方式把每个点的值改成</a:t>
            </a:r>
            <a:r>
              <a:rPr lang="en-US" altLang="zh-CN" dirty="0"/>
              <a:t>0</a:t>
            </a:r>
            <a:endParaRPr lang="en-US" altLang="zh-CN" dirty="0"/>
          </a:p>
          <a:p>
            <a:r>
              <a:rPr lang="en-US" altLang="zh-CN" dirty="0"/>
              <a:t>n&lt;=2e5</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CF1120D</a:t>
            </a:r>
            <a:endParaRPr lang="zh-CN" altLang="en-US" dirty="0"/>
          </a:p>
        </p:txBody>
      </p:sp>
      <p:sp>
        <p:nvSpPr>
          <p:cNvPr id="3" name="内容占位符 2"/>
          <p:cNvSpPr>
            <a:spLocks noGrp="1"/>
          </p:cNvSpPr>
          <p:nvPr>
            <p:ph idx="1"/>
          </p:nvPr>
        </p:nvSpPr>
        <p:spPr/>
        <p:txBody>
          <a:bodyPr/>
          <a:lstStyle/>
          <a:p>
            <a:r>
              <a:rPr lang="zh-CN" altLang="en-US" dirty="0"/>
              <a:t>子树加显然可以用</a:t>
            </a:r>
            <a:r>
              <a:rPr lang="en-US" altLang="zh-CN" dirty="0" err="1"/>
              <a:t>dfs</a:t>
            </a:r>
            <a:r>
              <a:rPr lang="zh-CN" altLang="en-US" dirty="0"/>
              <a:t>序变成区间加</a:t>
            </a:r>
            <a:endParaRPr lang="en-US" altLang="zh-CN" dirty="0"/>
          </a:p>
          <a:p>
            <a:r>
              <a:rPr lang="zh-CN" altLang="en-US" dirty="0"/>
              <a:t>任意初值都可以变成</a:t>
            </a:r>
            <a:r>
              <a:rPr lang="en-US" altLang="zh-CN" dirty="0"/>
              <a:t>0</a:t>
            </a:r>
            <a:r>
              <a:rPr lang="zh-CN" altLang="en-US" dirty="0"/>
              <a:t>等价于我们选择的区间的组合可以改到每个独立的数</a:t>
            </a:r>
            <a:endParaRPr lang="en-US" altLang="zh-CN" dirty="0"/>
          </a:p>
          <a:p>
            <a:r>
              <a:rPr lang="zh-CN" altLang="en-US" dirty="0"/>
              <a:t>所以问题就变成选择一些区间，区间有选择的代价，通过组合可以改到每个独立的数</a:t>
            </a:r>
            <a:endParaRPr lang="en-US" altLang="zh-CN" dirty="0"/>
          </a:p>
          <a:p>
            <a:r>
              <a:rPr lang="zh-CN" altLang="en-US" dirty="0"/>
              <a:t>这就变成和</a:t>
            </a:r>
            <a:r>
              <a:rPr lang="en-US" altLang="zh-CN" dirty="0"/>
              <a:t>BZOJ3714</a:t>
            </a:r>
            <a:r>
              <a:rPr lang="zh-CN" altLang="en-US" dirty="0"/>
              <a:t>很像的东西了</a:t>
            </a:r>
            <a:endParaRPr lang="en-US" altLang="zh-CN" dirty="0"/>
          </a:p>
          <a:p>
            <a:r>
              <a:rPr lang="zh-CN" altLang="en-US" dirty="0"/>
              <a:t>就是对于区间</a:t>
            </a:r>
            <a:r>
              <a:rPr lang="en-US" altLang="zh-CN" dirty="0"/>
              <a:t>[</a:t>
            </a:r>
            <a:r>
              <a:rPr lang="en-US" altLang="zh-CN" dirty="0" err="1"/>
              <a:t>l,r</a:t>
            </a:r>
            <a:r>
              <a:rPr lang="en-US" altLang="zh-CN" dirty="0"/>
              <a:t>]</a:t>
            </a:r>
            <a:r>
              <a:rPr lang="zh-CN" altLang="en-US" dirty="0"/>
              <a:t>，给</a:t>
            </a:r>
            <a:r>
              <a:rPr lang="en-US" altLang="zh-CN" dirty="0"/>
              <a:t>[l,r+1]</a:t>
            </a:r>
            <a:r>
              <a:rPr lang="zh-CN" altLang="en-US" dirty="0"/>
              <a:t>连边，边权为区间的代价，然后求</a:t>
            </a:r>
            <a:r>
              <a:rPr lang="en-US" altLang="zh-CN" dirty="0" err="1"/>
              <a:t>mst</a:t>
            </a:r>
            <a:r>
              <a:rPr lang="zh-CN" altLang="en-US" dirty="0"/>
              <a:t>即为答案</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条边的连通无向图，图有边权，每个点有一个颜色。</a:t>
            </a:r>
            <a:endParaRPr lang="zh-CN" altLang="en-US" dirty="0"/>
          </a:p>
          <a:p>
            <a:r>
              <a:rPr lang="zh-CN" altLang="en-US" dirty="0"/>
              <a:t>有</a:t>
            </a:r>
            <a:r>
              <a:rPr lang="en-US" altLang="zh-CN" dirty="0"/>
              <a:t>q</a:t>
            </a:r>
            <a:r>
              <a:rPr lang="zh-CN" altLang="en-US" dirty="0"/>
              <a:t>次操作，每次操作改变某一点颜色。</a:t>
            </a:r>
            <a:endParaRPr lang="zh-CN" altLang="en-US" dirty="0"/>
          </a:p>
          <a:p>
            <a:r>
              <a:rPr lang="zh-CN" altLang="en-US" dirty="0"/>
              <a:t>每次操作后求图中不同颜色点的最短距离。</a:t>
            </a:r>
            <a:endParaRPr lang="zh-CN" altLang="en-US" dirty="0"/>
          </a:p>
          <a:p>
            <a:r>
              <a:rPr lang="zh-CN" altLang="en-US" dirty="0"/>
              <a:t>保证图中点颜色至少存在两种。</a:t>
            </a:r>
            <a:endParaRPr lang="en-US" altLang="zh-CN" dirty="0"/>
          </a:p>
          <a:p>
            <a:r>
              <a:rPr lang="en-US" altLang="zh-CN" dirty="0"/>
              <a:t>n&lt;=2e5,m&lt;=3e5,q&lt;=2e5</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lstStyle/>
          <a:p>
            <a:r>
              <a:rPr lang="zh-CN" altLang="en-US" dirty="0"/>
              <a:t>答案一定是某条边的权值</a:t>
            </a:r>
            <a:endParaRPr lang="en-US" altLang="zh-CN" dirty="0"/>
          </a:p>
          <a:p>
            <a:r>
              <a:rPr lang="zh-CN" altLang="en-US" dirty="0"/>
              <a:t>显然</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lstStyle/>
          <a:p>
            <a:r>
              <a:rPr lang="zh-CN" altLang="en-US" dirty="0"/>
              <a:t>答案一定是某条边的权值</a:t>
            </a:r>
            <a:endParaRPr lang="en-US" altLang="zh-CN" dirty="0"/>
          </a:p>
          <a:p>
            <a:r>
              <a:rPr lang="zh-CN" altLang="en-US" dirty="0"/>
              <a:t>这条边一定在</a:t>
            </a:r>
            <a:r>
              <a:rPr lang="en-US" altLang="zh-CN" dirty="0" err="1"/>
              <a:t>mst</a:t>
            </a:r>
            <a:r>
              <a:rPr lang="zh-CN" altLang="en-US" dirty="0"/>
              <a:t>上</a:t>
            </a:r>
            <a:endParaRPr lang="en-US" altLang="zh-CN" dirty="0"/>
          </a:p>
          <a:p>
            <a:r>
              <a:rPr lang="zh-CN" altLang="en-US" dirty="0"/>
              <a:t>考虑</a:t>
            </a:r>
            <a:r>
              <a:rPr lang="en-US" altLang="zh-CN" dirty="0" err="1"/>
              <a:t>kruskal</a:t>
            </a:r>
            <a:r>
              <a:rPr lang="zh-CN" altLang="en-US" dirty="0"/>
              <a:t>加边，也比较显然，形成生成树以后，一定有不同颜色的点相互连接，否则不连通</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lstStyle/>
          <a:p>
            <a:r>
              <a:rPr lang="zh-CN" altLang="en-US" dirty="0"/>
              <a:t>答案一定是某条边的权值</a:t>
            </a:r>
            <a:endParaRPr lang="en-US" altLang="zh-CN" dirty="0"/>
          </a:p>
          <a:p>
            <a:r>
              <a:rPr lang="zh-CN" altLang="en-US" dirty="0"/>
              <a:t>这条边一定在</a:t>
            </a:r>
            <a:r>
              <a:rPr lang="en-US" altLang="zh-CN" dirty="0" err="1"/>
              <a:t>mst</a:t>
            </a:r>
            <a:r>
              <a:rPr lang="zh-CN" altLang="en-US" dirty="0"/>
              <a:t>上</a:t>
            </a:r>
            <a:endParaRPr lang="en-US" altLang="zh-CN" dirty="0"/>
          </a:p>
          <a:p>
            <a:r>
              <a:rPr lang="zh-CN" altLang="en-US" dirty="0"/>
              <a:t>根据上面两个结论可以想出基于根号分治的</a:t>
            </a:r>
            <a:r>
              <a:rPr lang="en-US" altLang="zh-CN" dirty="0"/>
              <a:t>O(</a:t>
            </a:r>
            <a:r>
              <a:rPr lang="en-US" altLang="zh-CN" dirty="0" err="1"/>
              <a:t>qsqrt</a:t>
            </a:r>
            <a:r>
              <a:rPr lang="en-US" altLang="zh-CN" dirty="0"/>
              <a:t>(n)log(n))</a:t>
            </a:r>
            <a:r>
              <a:rPr lang="zh-CN" altLang="en-US" dirty="0"/>
              <a:t>做法</a:t>
            </a:r>
            <a:endParaRPr lang="en-US" altLang="zh-CN" dirty="0"/>
          </a:p>
          <a:p>
            <a:r>
              <a:rPr lang="zh-CN" altLang="en-US" dirty="0"/>
              <a:t>但是和正解关系不大</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lstStyle/>
          <a:p>
            <a:r>
              <a:rPr lang="zh-CN" altLang="en-US" dirty="0"/>
              <a:t>定义</a:t>
            </a:r>
            <a:r>
              <a:rPr lang="en-US" altLang="zh-CN" dirty="0"/>
              <a:t>E’</a:t>
            </a:r>
            <a:r>
              <a:rPr lang="zh-CN" altLang="en-US" dirty="0"/>
              <a:t>为我们当前找到的最小生成森林的边。</a:t>
            </a:r>
            <a:endParaRPr lang="en-US" altLang="zh-CN" dirty="0"/>
          </a:p>
          <a:p>
            <a:r>
              <a:rPr lang="zh-CN" altLang="en-US" dirty="0"/>
              <a:t>在算法执行过程中，我们逐步向</a:t>
            </a:r>
            <a:r>
              <a:rPr lang="en-US" altLang="zh-CN" dirty="0"/>
              <a:t>E’</a:t>
            </a:r>
            <a:r>
              <a:rPr lang="zh-CN" altLang="en-US" dirty="0"/>
              <a:t>加边，定义</a:t>
            </a:r>
            <a:r>
              <a:rPr lang="zh-CN" altLang="en-US" b="1" dirty="0"/>
              <a:t>连通块</a:t>
            </a:r>
            <a:r>
              <a:rPr lang="zh-CN" altLang="en-US" dirty="0"/>
              <a:t>表示一个点集</a:t>
            </a:r>
            <a:r>
              <a:rPr lang="en-US" altLang="zh-CN" dirty="0"/>
              <a:t>V’ \in V</a:t>
            </a:r>
            <a:r>
              <a:rPr lang="zh-CN" altLang="en-US" dirty="0"/>
              <a:t>，且这个点集中的任意两个点</a:t>
            </a:r>
            <a:r>
              <a:rPr lang="en-US" altLang="zh-CN" dirty="0" err="1"/>
              <a:t>u,v</a:t>
            </a:r>
            <a:r>
              <a:rPr lang="zh-CN" altLang="en-US" dirty="0"/>
              <a:t>， 在</a:t>
            </a:r>
            <a:r>
              <a:rPr lang="en-US" altLang="zh-CN" dirty="0"/>
              <a:t>E’</a:t>
            </a:r>
            <a:r>
              <a:rPr lang="zh-CN" altLang="en-US" dirty="0"/>
              <a:t>中的边构成的子图上是连通的（互相可达）。</a:t>
            </a:r>
            <a:endParaRPr lang="en-US" altLang="zh-CN" dirty="0"/>
          </a:p>
          <a:p>
            <a:r>
              <a:rPr lang="zh-CN" altLang="en-US" dirty="0"/>
              <a:t>定义一个连通块的</a:t>
            </a:r>
            <a:r>
              <a:rPr lang="zh-CN" altLang="en-US" b="1" dirty="0"/>
              <a:t>最小边</a:t>
            </a:r>
            <a:r>
              <a:rPr lang="zh-CN" altLang="en-US" dirty="0"/>
              <a:t>为它连向其它连通块的边中权值最小的那一条。</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lstStyle/>
          <a:p>
            <a:r>
              <a:rPr lang="zh-CN" altLang="en-US" dirty="0"/>
              <a:t>答案一定是某条边的权值</a:t>
            </a:r>
            <a:endParaRPr lang="en-US" altLang="zh-CN" dirty="0"/>
          </a:p>
          <a:p>
            <a:r>
              <a:rPr lang="zh-CN" altLang="en-US" dirty="0"/>
              <a:t>这条边一定在</a:t>
            </a:r>
            <a:r>
              <a:rPr lang="en-US" altLang="zh-CN" dirty="0" err="1"/>
              <a:t>mst</a:t>
            </a:r>
            <a:r>
              <a:rPr lang="zh-CN" altLang="en-US" dirty="0"/>
              <a:t>上</a:t>
            </a:r>
            <a:endParaRPr lang="en-US" altLang="zh-CN" dirty="0"/>
          </a:p>
          <a:p>
            <a:r>
              <a:rPr lang="zh-CN" altLang="en-US" dirty="0"/>
              <a:t>根据上面两个结论可以想出基于根号分治的</a:t>
            </a:r>
            <a:r>
              <a:rPr lang="en-US" altLang="zh-CN" dirty="0"/>
              <a:t>O(</a:t>
            </a:r>
            <a:r>
              <a:rPr lang="en-US" altLang="zh-CN" dirty="0" err="1"/>
              <a:t>qsqrt</a:t>
            </a:r>
            <a:r>
              <a:rPr lang="en-US" altLang="zh-CN" dirty="0"/>
              <a:t>(n)log(n))</a:t>
            </a:r>
            <a:r>
              <a:rPr lang="zh-CN" altLang="en-US" dirty="0"/>
              <a:t>做法</a:t>
            </a:r>
            <a:endParaRPr lang="en-US" altLang="zh-CN" dirty="0"/>
          </a:p>
          <a:p>
            <a:r>
              <a:rPr lang="zh-CN" altLang="en-US" dirty="0"/>
              <a:t>暴力就是先求出</a:t>
            </a:r>
            <a:r>
              <a:rPr lang="en-US" altLang="zh-CN" dirty="0" err="1"/>
              <a:t>mst</a:t>
            </a:r>
            <a:r>
              <a:rPr lang="zh-CN" altLang="en-US" dirty="0"/>
              <a:t>，拿一个</a:t>
            </a:r>
            <a:r>
              <a:rPr lang="en-US" altLang="zh-CN" dirty="0"/>
              <a:t>multiset</a:t>
            </a:r>
            <a:r>
              <a:rPr lang="zh-CN" altLang="en-US" dirty="0"/>
              <a:t>存放连接不同颜色的点的边权。然后改一个点的颜色就是把这个点和它的所有相同颜色邻接点的边从集合中删去，再这个点和它的不同色邻接点的边加入集合</a:t>
            </a:r>
            <a:endParaRPr lang="en-US" altLang="zh-CN" dirty="0"/>
          </a:p>
          <a:p>
            <a:r>
              <a:rPr lang="zh-CN" altLang="en-US" dirty="0"/>
              <a:t>容易发现这个做法依赖于点的度数</a:t>
            </a:r>
            <a:endParaRPr lang="en-US" altLang="zh-CN" dirty="0"/>
          </a:p>
          <a:p>
            <a:r>
              <a:rPr lang="zh-CN" altLang="en-US" dirty="0"/>
              <a:t>但是和正解关系不大</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lstStyle/>
          <a:p>
            <a:r>
              <a:rPr lang="zh-CN" altLang="en-US" dirty="0"/>
              <a:t>答案一定是某条边的权值</a:t>
            </a:r>
            <a:endParaRPr lang="en-US" altLang="zh-CN" dirty="0"/>
          </a:p>
          <a:p>
            <a:r>
              <a:rPr lang="zh-CN" altLang="en-US" dirty="0"/>
              <a:t>这条边一定在</a:t>
            </a:r>
            <a:r>
              <a:rPr lang="en-US" altLang="zh-CN" dirty="0" err="1"/>
              <a:t>mst</a:t>
            </a:r>
            <a:r>
              <a:rPr lang="zh-CN" altLang="en-US" dirty="0"/>
              <a:t>上</a:t>
            </a:r>
            <a:endParaRPr lang="en-US" altLang="zh-CN" dirty="0"/>
          </a:p>
          <a:p>
            <a:r>
              <a:rPr lang="zh-CN" altLang="en-US" dirty="0"/>
              <a:t>根据上面两个结论可以想出基于分块的</a:t>
            </a:r>
            <a:r>
              <a:rPr lang="en-US" altLang="zh-CN" dirty="0"/>
              <a:t>O(</a:t>
            </a:r>
            <a:r>
              <a:rPr lang="en-US" altLang="zh-CN" dirty="0" err="1"/>
              <a:t>qsqrt</a:t>
            </a:r>
            <a:r>
              <a:rPr lang="en-US" altLang="zh-CN" dirty="0"/>
              <a:t>(n)log(n))</a:t>
            </a:r>
            <a:r>
              <a:rPr lang="zh-CN" altLang="en-US" dirty="0"/>
              <a:t>做法</a:t>
            </a:r>
            <a:endParaRPr lang="en-US" altLang="zh-CN" dirty="0"/>
          </a:p>
          <a:p>
            <a:r>
              <a:rPr lang="zh-CN" altLang="en-US" dirty="0"/>
              <a:t>所以对点的度数讨论，如果度数</a:t>
            </a:r>
            <a:r>
              <a:rPr lang="en-US" altLang="zh-CN" dirty="0"/>
              <a:t>&lt;=sqrt(n)</a:t>
            </a:r>
            <a:r>
              <a:rPr lang="zh-CN" altLang="en-US" dirty="0"/>
              <a:t>就还是原样</a:t>
            </a:r>
            <a:endParaRPr lang="en-US" altLang="zh-CN" dirty="0"/>
          </a:p>
          <a:p>
            <a:r>
              <a:rPr lang="en-US" altLang="zh-CN" dirty="0"/>
              <a:t>&gt;sqrt(n)</a:t>
            </a:r>
            <a:r>
              <a:rPr lang="zh-CN" altLang="en-US" dirty="0"/>
              <a:t>就对每个这样的点维护颜色的桶，</a:t>
            </a:r>
            <a:r>
              <a:rPr lang="en-US" altLang="zh-CN" dirty="0"/>
              <a:t>b[</a:t>
            </a:r>
            <a:r>
              <a:rPr lang="en-US" altLang="zh-CN" dirty="0" err="1"/>
              <a:t>i</a:t>
            </a:r>
            <a:r>
              <a:rPr lang="en-US" altLang="zh-CN" dirty="0"/>
              <a:t>][j]</a:t>
            </a:r>
            <a:r>
              <a:rPr lang="zh-CN" altLang="en-US" dirty="0"/>
              <a:t>表示点</a:t>
            </a:r>
            <a:r>
              <a:rPr lang="en-US" altLang="zh-CN" dirty="0" err="1"/>
              <a:t>i</a:t>
            </a:r>
            <a:r>
              <a:rPr lang="zh-CN" altLang="en-US" dirty="0"/>
              <a:t>的邻接点颜色为</a:t>
            </a:r>
            <a:r>
              <a:rPr lang="en-US" altLang="zh-CN" dirty="0"/>
              <a:t>j</a:t>
            </a:r>
            <a:r>
              <a:rPr lang="zh-CN" altLang="en-US" dirty="0"/>
              <a:t>的边权最小值、次小值之类的（或者线段树啥的）</a:t>
            </a:r>
            <a:endParaRPr lang="en-US" altLang="zh-CN" dirty="0"/>
          </a:p>
          <a:p>
            <a:r>
              <a:rPr lang="zh-CN" altLang="en-US" dirty="0"/>
              <a:t>每次每个点颜色变了之后要维护</a:t>
            </a:r>
            <a:r>
              <a:rPr lang="en-US" altLang="zh-CN" dirty="0"/>
              <a:t>b[</a:t>
            </a:r>
            <a:r>
              <a:rPr lang="en-US" altLang="zh-CN" dirty="0" err="1"/>
              <a:t>i</a:t>
            </a:r>
            <a:r>
              <a:rPr lang="en-US" altLang="zh-CN" dirty="0"/>
              <a:t>][~]</a:t>
            </a:r>
            <a:r>
              <a:rPr lang="zh-CN" altLang="en-US" dirty="0"/>
              <a:t>数组</a:t>
            </a:r>
            <a:endParaRPr lang="en-US" altLang="zh-CN" dirty="0"/>
          </a:p>
          <a:p>
            <a:r>
              <a:rPr lang="zh-CN" altLang="en-US" dirty="0"/>
              <a:t>但是和正解关系不大</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OJ46791</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考虑我们已经将可选边的集合缩成了树的形式，就可以利用这个结构来思考。</a:t>
            </a:r>
            <a:endParaRPr lang="en-US" altLang="zh-CN" dirty="0"/>
          </a:p>
          <a:p>
            <a:r>
              <a:rPr lang="zh-CN" altLang="en-US" dirty="0"/>
              <a:t>对于每个点维护其所有儿子的最小边权集合（不同颜色的儿子分开维护，每个颜色都开一个</a:t>
            </a:r>
            <a:r>
              <a:rPr lang="en-US" altLang="zh-CN" dirty="0"/>
              <a:t>multiset</a:t>
            </a:r>
            <a:r>
              <a:rPr lang="zh-CN" altLang="en-US" dirty="0"/>
              <a:t>）</a:t>
            </a:r>
            <a:endParaRPr lang="zh-CN" altLang="en-US" dirty="0"/>
          </a:p>
          <a:p>
            <a:r>
              <a:rPr lang="zh-CN" altLang="en-US" dirty="0"/>
              <a:t>在全局中维护每个点异色最小儿子边的集合，即对于每个点的一堆</a:t>
            </a:r>
            <a:r>
              <a:rPr lang="en-US" altLang="zh-CN" dirty="0"/>
              <a:t>multiset</a:t>
            </a:r>
            <a:r>
              <a:rPr lang="zh-CN" altLang="en-US" dirty="0"/>
              <a:t>，只要颜色和这个点不同，就把最小值扔到全局里面</a:t>
            </a:r>
            <a:endParaRPr lang="zh-CN" altLang="en-US" dirty="0"/>
          </a:p>
          <a:p>
            <a:r>
              <a:rPr lang="zh-CN" altLang="en-US" dirty="0"/>
              <a:t>当修改点</a:t>
            </a:r>
            <a:r>
              <a:rPr lang="en-US" altLang="zh-CN" dirty="0"/>
              <a:t>x</a:t>
            </a:r>
            <a:r>
              <a:rPr lang="zh-CN" altLang="en-US" dirty="0"/>
              <a:t>的颜色时，更新储存在父亲上关于它的信息，更新全局集合；假设</a:t>
            </a:r>
            <a:r>
              <a:rPr lang="en-US" altLang="zh-CN" dirty="0"/>
              <a:t>x</a:t>
            </a:r>
            <a:r>
              <a:rPr lang="zh-CN" altLang="en-US" dirty="0"/>
              <a:t>的颜色从</a:t>
            </a:r>
            <a:r>
              <a:rPr lang="en-US" altLang="zh-CN" dirty="0"/>
              <a:t>y</a:t>
            </a:r>
            <a:r>
              <a:rPr lang="zh-CN" altLang="en-US" dirty="0"/>
              <a:t>改变到</a:t>
            </a:r>
            <a:r>
              <a:rPr lang="en-US" altLang="zh-CN" dirty="0"/>
              <a:t>z</a:t>
            </a:r>
            <a:r>
              <a:rPr lang="zh-CN" altLang="en-US" dirty="0"/>
              <a:t>，那么</a:t>
            </a:r>
            <a:r>
              <a:rPr lang="en-US" altLang="zh-CN" dirty="0"/>
              <a:t>x</a:t>
            </a:r>
            <a:r>
              <a:rPr lang="zh-CN" altLang="en-US" dirty="0"/>
              <a:t>的异色儿子边就应该加上为</a:t>
            </a:r>
            <a:r>
              <a:rPr lang="en-US" altLang="zh-CN" dirty="0"/>
              <a:t>y</a:t>
            </a:r>
            <a:r>
              <a:rPr lang="zh-CN" altLang="en-US" dirty="0"/>
              <a:t>颜色的儿子，删掉为</a:t>
            </a:r>
            <a:r>
              <a:rPr lang="en-US" altLang="zh-CN" dirty="0"/>
              <a:t>z</a:t>
            </a:r>
            <a:r>
              <a:rPr lang="zh-CN" altLang="en-US" dirty="0"/>
              <a:t>颜色的儿子，据此更新全局集合</a:t>
            </a:r>
            <a:endParaRPr lang="en-US" altLang="zh-CN" dirty="0"/>
          </a:p>
          <a:p>
            <a:r>
              <a:rPr lang="zh-CN" altLang="en-US" dirty="0"/>
              <a:t>时间复杂度</a:t>
            </a:r>
            <a:r>
              <a:rPr lang="en-US" altLang="zh-CN" dirty="0"/>
              <a:t>O(</a:t>
            </a:r>
            <a:r>
              <a:rPr lang="en-US" altLang="zh-CN" dirty="0" err="1"/>
              <a:t>qlogn</a:t>
            </a:r>
            <a:r>
              <a:rPr lang="en-US" altLang="zh-CN" dirty="0"/>
              <a:t>)</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lstStyle/>
          <a:p>
            <a:r>
              <a:rPr lang="zh-CN" altLang="en-US" dirty="0"/>
              <a:t>有一个</a:t>
            </a:r>
            <a:r>
              <a:rPr lang="en-US" altLang="zh-CN" dirty="0"/>
              <a:t>n</a:t>
            </a:r>
            <a:r>
              <a:rPr lang="zh-CN" altLang="en-US" dirty="0"/>
              <a:t>个点</a:t>
            </a:r>
            <a:r>
              <a:rPr lang="en-US" altLang="zh-CN" dirty="0"/>
              <a:t>m</a:t>
            </a:r>
            <a:r>
              <a:rPr lang="zh-CN" altLang="en-US" dirty="0"/>
              <a:t>条边的连通无向图</a:t>
            </a:r>
            <a:endParaRPr lang="en-US" altLang="zh-CN" dirty="0"/>
          </a:p>
          <a:p>
            <a:r>
              <a:rPr lang="en-US" altLang="zh-CN" dirty="0"/>
              <a:t>q</a:t>
            </a:r>
            <a:r>
              <a:rPr lang="zh-CN" altLang="en-US" dirty="0"/>
              <a:t>次询问，每次改一条边的边权，求</a:t>
            </a:r>
            <a:r>
              <a:rPr lang="en-US" altLang="zh-CN" dirty="0" err="1"/>
              <a:t>mst</a:t>
            </a:r>
            <a:endParaRPr lang="en-US" altLang="zh-CN" dirty="0"/>
          </a:p>
          <a:p>
            <a:r>
              <a:rPr lang="en-US" altLang="zh-CN" dirty="0"/>
              <a:t>n&lt;=20000,m,q&lt;=50000</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lstStyle/>
          <a:p>
            <a:r>
              <a:rPr lang="zh-CN" altLang="en-US" dirty="0"/>
              <a:t>显然可以用线段树分治</a:t>
            </a:r>
            <a:r>
              <a:rPr lang="en-US" altLang="zh-CN" dirty="0"/>
              <a:t>+</a:t>
            </a:r>
            <a:r>
              <a:rPr lang="en-US" altLang="zh-CN" dirty="0" err="1"/>
              <a:t>lct</a:t>
            </a:r>
            <a:r>
              <a:rPr lang="zh-CN" altLang="en-US" dirty="0"/>
              <a:t>大力搞，但是写起来太麻烦了</a:t>
            </a:r>
            <a:endParaRPr lang="en-US" altLang="zh-CN" dirty="0"/>
          </a:p>
          <a:p>
            <a:r>
              <a:rPr lang="zh-CN" altLang="en-US" dirty="0"/>
              <a:t>考虑直接线段树分治哪里有问题，显然是往下走的时候边权不是有序的不能直接用并查集加进去</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lstStyle/>
          <a:p>
            <a:r>
              <a:rPr lang="zh-CN" altLang="en-US" dirty="0"/>
              <a:t>显然可以用线段树分治</a:t>
            </a:r>
            <a:r>
              <a:rPr lang="en-US" altLang="zh-CN" dirty="0"/>
              <a:t>+</a:t>
            </a:r>
            <a:r>
              <a:rPr lang="en-US" altLang="zh-CN" dirty="0" err="1"/>
              <a:t>lct</a:t>
            </a:r>
            <a:r>
              <a:rPr lang="zh-CN" altLang="en-US" dirty="0"/>
              <a:t>大力搞，但是写起来太麻烦了</a:t>
            </a:r>
            <a:endParaRPr lang="en-US" altLang="zh-CN" dirty="0"/>
          </a:p>
          <a:p>
            <a:r>
              <a:rPr lang="zh-CN" altLang="en-US" dirty="0"/>
              <a:t>考虑直接线段树分治哪里有问题，显然是往下走的时候边权不是有序的不能直接用并查集加进去</a:t>
            </a:r>
            <a:endParaRPr lang="en-US" altLang="zh-CN" dirty="0"/>
          </a:p>
          <a:p>
            <a:r>
              <a:rPr lang="zh-CN" altLang="en-US" dirty="0"/>
              <a:t>假设现在在线段树上一个点</a:t>
            </a:r>
            <a:r>
              <a:rPr lang="en-US" altLang="zh-CN" dirty="0"/>
              <a:t>x</a:t>
            </a:r>
            <a:r>
              <a:rPr lang="zh-CN" altLang="en-US" dirty="0"/>
              <a:t>，考虑点</a:t>
            </a:r>
            <a:r>
              <a:rPr lang="en-US" altLang="zh-CN" dirty="0"/>
              <a:t>x</a:t>
            </a:r>
            <a:r>
              <a:rPr lang="zh-CN" altLang="en-US" dirty="0"/>
              <a:t>上面挂的边和点</a:t>
            </a:r>
            <a:r>
              <a:rPr lang="en-US" altLang="zh-CN" dirty="0"/>
              <a:t>x</a:t>
            </a:r>
            <a:r>
              <a:rPr lang="zh-CN" altLang="en-US" dirty="0"/>
              <a:t>的祖先挂的边</a:t>
            </a:r>
            <a:endParaRPr lang="en-US" altLang="zh-CN" dirty="0"/>
          </a:p>
          <a:p>
            <a:r>
              <a:rPr lang="zh-CN" altLang="en-US" dirty="0"/>
              <a:t>如果我们做</a:t>
            </a:r>
            <a:r>
              <a:rPr lang="en-US" altLang="zh-CN" dirty="0" err="1"/>
              <a:t>kruskal</a:t>
            </a:r>
            <a:r>
              <a:rPr lang="zh-CN" altLang="en-US" dirty="0"/>
              <a:t>的时候，点</a:t>
            </a:r>
            <a:r>
              <a:rPr lang="en-US" altLang="zh-CN" dirty="0"/>
              <a:t>x</a:t>
            </a:r>
            <a:r>
              <a:rPr lang="zh-CN" altLang="en-US" dirty="0"/>
              <a:t>上面挂的边后加进去，点</a:t>
            </a:r>
            <a:r>
              <a:rPr lang="en-US" altLang="zh-CN" dirty="0"/>
              <a:t>x</a:t>
            </a:r>
            <a:r>
              <a:rPr lang="zh-CN" altLang="en-US" dirty="0"/>
              <a:t>的祖先挂的边先加进去，还有一些点</a:t>
            </a:r>
            <a:r>
              <a:rPr lang="en-US" altLang="zh-CN" dirty="0"/>
              <a:t>x</a:t>
            </a:r>
            <a:r>
              <a:rPr lang="zh-CN" altLang="en-US" dirty="0"/>
              <a:t>的祖先的边不是生成树上的边，那就说明按照正常边权排序，这些边也一定不是生成树上的边</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lstStyle/>
          <a:p>
            <a:r>
              <a:rPr lang="zh-CN" altLang="en-US" dirty="0"/>
              <a:t>显然可以用线段树分治</a:t>
            </a:r>
            <a:r>
              <a:rPr lang="en-US" altLang="zh-CN" dirty="0"/>
              <a:t>+</a:t>
            </a:r>
            <a:r>
              <a:rPr lang="en-US" altLang="zh-CN" dirty="0" err="1"/>
              <a:t>lct</a:t>
            </a:r>
            <a:r>
              <a:rPr lang="zh-CN" altLang="en-US" dirty="0"/>
              <a:t>大力搞，但是写起来太麻烦了</a:t>
            </a:r>
            <a:endParaRPr lang="en-US" altLang="zh-CN" dirty="0"/>
          </a:p>
          <a:p>
            <a:r>
              <a:rPr lang="zh-CN" altLang="en-US" dirty="0"/>
              <a:t>考虑直接线段树分治哪里有问题，显然是往下走的时候边权不是有序的不能直接用并查集加进去</a:t>
            </a:r>
            <a:endParaRPr lang="en-US" altLang="zh-CN" dirty="0"/>
          </a:p>
          <a:p>
            <a:r>
              <a:rPr lang="zh-CN" altLang="en-US" dirty="0"/>
              <a:t>假设现在在线段树上一个点</a:t>
            </a:r>
            <a:r>
              <a:rPr lang="en-US" altLang="zh-CN" dirty="0"/>
              <a:t>x</a:t>
            </a:r>
            <a:r>
              <a:rPr lang="zh-CN" altLang="en-US" dirty="0"/>
              <a:t>，考虑点</a:t>
            </a:r>
            <a:r>
              <a:rPr lang="en-US" altLang="zh-CN" dirty="0"/>
              <a:t>x</a:t>
            </a:r>
            <a:r>
              <a:rPr lang="zh-CN" altLang="en-US" dirty="0"/>
              <a:t>上面挂的边和点</a:t>
            </a:r>
            <a:r>
              <a:rPr lang="en-US" altLang="zh-CN" dirty="0"/>
              <a:t>x</a:t>
            </a:r>
            <a:r>
              <a:rPr lang="zh-CN" altLang="en-US" dirty="0"/>
              <a:t>的祖先挂的边</a:t>
            </a:r>
            <a:endParaRPr lang="en-US" altLang="zh-CN" dirty="0"/>
          </a:p>
          <a:p>
            <a:r>
              <a:rPr lang="zh-CN" altLang="en-US" dirty="0"/>
              <a:t>同理，点</a:t>
            </a:r>
            <a:r>
              <a:rPr lang="en-US" altLang="zh-CN" dirty="0"/>
              <a:t>x</a:t>
            </a:r>
            <a:r>
              <a:rPr lang="zh-CN" altLang="en-US" dirty="0"/>
              <a:t>上面挂的边先加进去，点</a:t>
            </a:r>
            <a:r>
              <a:rPr lang="en-US" altLang="zh-CN" dirty="0"/>
              <a:t>x</a:t>
            </a:r>
            <a:r>
              <a:rPr lang="zh-CN" altLang="en-US" dirty="0"/>
              <a:t>的祖先挂的边后加进去，还有一些点</a:t>
            </a:r>
            <a:r>
              <a:rPr lang="en-US" altLang="zh-CN" dirty="0"/>
              <a:t>x</a:t>
            </a:r>
            <a:r>
              <a:rPr lang="zh-CN" altLang="en-US" dirty="0"/>
              <a:t>的祖先的边是生成树上的边，那就说明按照正常边权排序，这些边也一定是生成树上的边</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lstStyle/>
          <a:p>
            <a:r>
              <a:rPr lang="zh-CN" altLang="en-US" dirty="0"/>
              <a:t>这样我们就处理出来了往下走到</a:t>
            </a:r>
            <a:r>
              <a:rPr lang="en-US" altLang="zh-CN" dirty="0"/>
              <a:t>x</a:t>
            </a:r>
            <a:r>
              <a:rPr lang="zh-CN" altLang="en-US" dirty="0"/>
              <a:t>的时候，点</a:t>
            </a:r>
            <a:r>
              <a:rPr lang="en-US" altLang="zh-CN" dirty="0"/>
              <a:t>x</a:t>
            </a:r>
            <a:r>
              <a:rPr lang="zh-CN" altLang="en-US" dirty="0"/>
              <a:t>祖先挂的边哪些是一定在生成树上的，哪些是一定不在生成树上的，从</a:t>
            </a:r>
            <a:r>
              <a:rPr lang="en-US" altLang="zh-CN" dirty="0"/>
              <a:t>x</a:t>
            </a:r>
            <a:r>
              <a:rPr lang="zh-CN" altLang="en-US" dirty="0"/>
              <a:t>往下走的时候就不用再考虑这些边了。点</a:t>
            </a:r>
            <a:r>
              <a:rPr lang="en-US" altLang="zh-CN" dirty="0"/>
              <a:t>x</a:t>
            </a:r>
            <a:r>
              <a:rPr lang="zh-CN" altLang="en-US" dirty="0"/>
              <a:t>祖先挂的边去掉这些边以后就还剩不知道在不在生成树上的边，所以接下来只用考虑点</a:t>
            </a:r>
            <a:r>
              <a:rPr lang="en-US" altLang="zh-CN" dirty="0"/>
              <a:t>x</a:t>
            </a:r>
            <a:r>
              <a:rPr lang="zh-CN" altLang="en-US" dirty="0"/>
              <a:t>上挂的边还有（点</a:t>
            </a:r>
            <a:r>
              <a:rPr lang="en-US" altLang="zh-CN" dirty="0"/>
              <a:t>x</a:t>
            </a:r>
            <a:r>
              <a:rPr lang="zh-CN" altLang="en-US" dirty="0"/>
              <a:t>的祖先挂的不知道在不在生成树上的边）</a:t>
            </a:r>
            <a:endParaRPr lang="en-US" altLang="zh-CN" dirty="0"/>
          </a:p>
          <a:p>
            <a:r>
              <a:rPr lang="zh-CN" altLang="en-US" dirty="0"/>
              <a:t>但是直接线段树分治这样做，把边存在的时间拆成线段树上</a:t>
            </a:r>
            <a:r>
              <a:rPr lang="en-US" altLang="zh-CN" dirty="0"/>
              <a:t>log</a:t>
            </a:r>
            <a:r>
              <a:rPr lang="zh-CN" altLang="en-US" dirty="0"/>
              <a:t>个区间，复杂度可能有点问题</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lstStyle/>
          <a:p>
            <a:r>
              <a:rPr lang="zh-CN" altLang="en-US" dirty="0"/>
              <a:t>具体实现还是对时间分治</a:t>
            </a:r>
            <a:endParaRPr lang="en-US" altLang="zh-CN" dirty="0"/>
          </a:p>
          <a:p>
            <a:r>
              <a:rPr lang="zh-CN" altLang="en-US" dirty="0"/>
              <a:t>先预处理出每条边的时间</a:t>
            </a:r>
            <a:r>
              <a:rPr lang="en-US" altLang="zh-CN" dirty="0"/>
              <a:t>[</a:t>
            </a:r>
            <a:r>
              <a:rPr lang="en-US" altLang="zh-CN" dirty="0" err="1"/>
              <a:t>ei.l,ei.r</a:t>
            </a:r>
            <a:r>
              <a:rPr lang="en-US" altLang="zh-CN" dirty="0"/>
              <a:t>]</a:t>
            </a:r>
            <a:endParaRPr lang="en-US" altLang="zh-CN" dirty="0"/>
          </a:p>
          <a:p>
            <a:r>
              <a:rPr lang="zh-CN" altLang="en-US" dirty="0"/>
              <a:t>考虑对时间</a:t>
            </a:r>
            <a:r>
              <a:rPr lang="en-US" altLang="zh-CN" dirty="0"/>
              <a:t>[1,q]</a:t>
            </a:r>
            <a:r>
              <a:rPr lang="zh-CN" altLang="en-US" dirty="0"/>
              <a:t>分治，假设现在做的区间是</a:t>
            </a:r>
            <a:r>
              <a:rPr lang="en-US" altLang="zh-CN" dirty="0"/>
              <a:t>[</a:t>
            </a:r>
            <a:r>
              <a:rPr lang="en-US" altLang="zh-CN" dirty="0" err="1"/>
              <a:t>l,r</a:t>
            </a:r>
            <a:r>
              <a:rPr lang="en-US" altLang="zh-CN" dirty="0"/>
              <a:t>]</a:t>
            </a:r>
            <a:endParaRPr lang="en-US" altLang="zh-CN" dirty="0"/>
          </a:p>
          <a:p>
            <a:r>
              <a:rPr lang="zh-CN" altLang="en-US" dirty="0"/>
              <a:t>我们考虑，将分治区间 </a:t>
            </a:r>
            <a:r>
              <a:rPr lang="en-US" altLang="zh-CN" dirty="0"/>
              <a:t>[</a:t>
            </a:r>
            <a:r>
              <a:rPr lang="en-US" altLang="zh-CN" dirty="0" err="1"/>
              <a:t>l,r</a:t>
            </a:r>
            <a:r>
              <a:rPr lang="en-US" altLang="zh-CN" dirty="0"/>
              <a:t>] </a:t>
            </a:r>
            <a:r>
              <a:rPr lang="zh-CN" altLang="en-US" dirty="0"/>
              <a:t>的有用边数减少，例如可以尝试减少至 </a:t>
            </a:r>
            <a:r>
              <a:rPr lang="en-US" altLang="zh-CN" dirty="0"/>
              <a:t>O(r-l) </a:t>
            </a:r>
            <a:r>
              <a:rPr lang="zh-CN" altLang="en-US" dirty="0"/>
              <a:t>级别，这样每个区间求一次 </a:t>
            </a:r>
            <a:r>
              <a:rPr lang="en-US" altLang="zh-CN" dirty="0" err="1"/>
              <a:t>kruskal</a:t>
            </a:r>
            <a:r>
              <a:rPr lang="en-US" altLang="zh-CN" dirty="0"/>
              <a:t> </a:t>
            </a:r>
            <a:r>
              <a:rPr lang="zh-CN" altLang="en-US" dirty="0"/>
              <a:t>也是可以接受的</a:t>
            </a:r>
            <a:endParaRPr lang="en-US" altLang="zh-CN" dirty="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normAutofit/>
          </a:bodyPr>
          <a:lstStyle/>
          <a:p>
            <a:r>
              <a:rPr lang="zh-CN" altLang="en-US" dirty="0"/>
              <a:t>显然，当我们的分治区间是</a:t>
            </a:r>
            <a:r>
              <a:rPr lang="en-US" altLang="zh-CN" dirty="0"/>
              <a:t>[</a:t>
            </a:r>
            <a:r>
              <a:rPr lang="en-US" altLang="zh-CN" dirty="0" err="1"/>
              <a:t>l,r</a:t>
            </a:r>
            <a:r>
              <a:rPr lang="en-US" altLang="zh-CN" dirty="0"/>
              <a:t>]</a:t>
            </a:r>
            <a:r>
              <a:rPr lang="zh-CN" altLang="en-US" dirty="0"/>
              <a:t>时，只用考虑和</a:t>
            </a:r>
            <a:r>
              <a:rPr lang="en-US" altLang="zh-CN" dirty="0"/>
              <a:t>[</a:t>
            </a:r>
            <a:r>
              <a:rPr lang="en-US" altLang="zh-CN" dirty="0" err="1"/>
              <a:t>l,r</a:t>
            </a:r>
            <a:r>
              <a:rPr lang="en-US" altLang="zh-CN" dirty="0"/>
              <a:t>]</a:t>
            </a:r>
            <a:r>
              <a:rPr lang="zh-CN" altLang="en-US" dirty="0"/>
              <a:t>有交集的那些边。这些边分为两类，第一类是完全包住区间</a:t>
            </a:r>
            <a:r>
              <a:rPr lang="en-US" altLang="zh-CN" dirty="0"/>
              <a:t>[</a:t>
            </a:r>
            <a:r>
              <a:rPr lang="en-US" altLang="zh-CN" dirty="0" err="1"/>
              <a:t>l,r</a:t>
            </a:r>
            <a:r>
              <a:rPr lang="en-US" altLang="zh-CN" dirty="0"/>
              <a:t>]</a:t>
            </a:r>
            <a:r>
              <a:rPr lang="zh-CN" altLang="en-US" dirty="0"/>
              <a:t>的，第二类是剩余情况。显然第二类边会在继续分治的过程中对整个图的</a:t>
            </a:r>
            <a:r>
              <a:rPr lang="en-US" altLang="zh-CN" dirty="0"/>
              <a:t>MST</a:t>
            </a:r>
            <a:r>
              <a:rPr lang="zh-CN" altLang="en-US" dirty="0"/>
              <a:t>有影响，反之第一类边在继续分治的过程中是稳定的</a:t>
            </a:r>
            <a:endParaRPr lang="en-US" altLang="zh-CN" dirty="0"/>
          </a:p>
          <a:p>
            <a:r>
              <a:rPr lang="zh-CN" altLang="en-US" dirty="0"/>
              <a:t>按照之前的方法，求出稳定的这些边里面，哪些是一定在生成树上，哪些一定不在，就可以减少稳定的边的规模</a:t>
            </a:r>
            <a:endParaRPr lang="en-US" altLang="zh-CN" dirty="0"/>
          </a:p>
          <a:p>
            <a:r>
              <a:rPr lang="zh-CN" altLang="en-US" dirty="0"/>
              <a:t>然后往下分治的时候就只用考虑不知道在不在生成树上的稳定的边和时间和第二类边了</a:t>
            </a:r>
            <a:endParaRPr lang="en-US" altLang="zh-CN" dirty="0"/>
          </a:p>
          <a:p>
            <a:r>
              <a:rPr lang="zh-CN" altLang="en-US" dirty="0"/>
              <a:t>当然别忘了把一定在生成树上的稳定边加入并查集中并且统计答案，还要使用可撤销的并查集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初始时，</a:t>
            </a:r>
            <a:r>
              <a:rPr lang="en-US" altLang="zh-CN" dirty="0"/>
              <a:t>E’</a:t>
            </a:r>
            <a:r>
              <a:rPr lang="zh-CN" altLang="en-US" dirty="0"/>
              <a:t>为空集，每个点各自是一个连通块：</a:t>
            </a:r>
            <a:endParaRPr lang="en-US" altLang="zh-CN" dirty="0"/>
          </a:p>
          <a:p>
            <a:r>
              <a:rPr lang="zh-CN" altLang="en-US" b="0" i="0" dirty="0">
                <a:effectLst/>
                <a:latin typeface="Fira Sans" panose="020B0503050000020004" pitchFamily="34" charset="0"/>
              </a:rPr>
              <a:t>第一步：计算每个点分别属于哪个连通块。将每个连通块都设为“没有最小边”。</a:t>
            </a:r>
            <a:endParaRPr lang="zh-CN" altLang="en-US" b="0" i="0" dirty="0">
              <a:effectLst/>
              <a:latin typeface="Fira Sans" panose="020B0503050000020004" pitchFamily="34" charset="0"/>
            </a:endParaRPr>
          </a:p>
          <a:p>
            <a:r>
              <a:rPr lang="zh-CN" altLang="en-US" dirty="0"/>
              <a:t>第二步：</a:t>
            </a:r>
            <a:r>
              <a:rPr lang="zh-CN" altLang="en-US" b="0" i="0" dirty="0">
                <a:effectLst/>
                <a:latin typeface="Fira Sans" panose="020B0503050000020004" pitchFamily="34" charset="0"/>
              </a:rPr>
              <a:t>遍历每条边</a:t>
            </a:r>
            <a:r>
              <a:rPr lang="en-US" altLang="zh-CN" b="0" i="0" dirty="0">
                <a:effectLst/>
              </a:rPr>
              <a:t>(</a:t>
            </a:r>
            <a:r>
              <a:rPr lang="en-US" altLang="zh-CN" b="0" i="0" dirty="0" err="1">
                <a:effectLst/>
              </a:rPr>
              <a:t>u,v</a:t>
            </a:r>
            <a:r>
              <a:rPr lang="en-US" altLang="zh-CN" b="0" i="0" dirty="0">
                <a:effectLst/>
              </a:rPr>
              <a:t>)</a:t>
            </a:r>
            <a:r>
              <a:rPr lang="zh-CN" altLang="en-US" b="0" i="0" dirty="0">
                <a:effectLst/>
                <a:latin typeface="Fira Sans" panose="020B0503050000020004" pitchFamily="34" charset="0"/>
              </a:rPr>
              <a:t>，如果</a:t>
            </a:r>
            <a:r>
              <a:rPr lang="en-US" altLang="zh-CN" b="0" i="0" dirty="0">
                <a:effectLst/>
                <a:latin typeface="+mn-ea"/>
              </a:rPr>
              <a:t>u</a:t>
            </a:r>
            <a:r>
              <a:rPr lang="zh-CN" altLang="en-US" b="0" i="0" dirty="0">
                <a:effectLst/>
                <a:latin typeface="Fira Sans" panose="020B0503050000020004" pitchFamily="34" charset="0"/>
              </a:rPr>
              <a:t>和</a:t>
            </a:r>
            <a:r>
              <a:rPr lang="en-US" altLang="zh-CN" b="0" i="0" dirty="0">
                <a:effectLst/>
                <a:latin typeface="+mn-ea"/>
              </a:rPr>
              <a:t>v</a:t>
            </a:r>
            <a:r>
              <a:rPr lang="zh-CN" altLang="en-US" b="0" i="0" dirty="0">
                <a:effectLst/>
                <a:latin typeface="Fira Sans" panose="020B0503050000020004" pitchFamily="34" charset="0"/>
              </a:rPr>
              <a:t>不在同一个连通块，就用这条边的边权分别更新</a:t>
            </a:r>
            <a:r>
              <a:rPr lang="en-US" altLang="zh-CN" b="0" i="0" dirty="0">
                <a:effectLst/>
                <a:latin typeface="+mn-ea"/>
              </a:rPr>
              <a:t>u</a:t>
            </a:r>
            <a:r>
              <a:rPr lang="zh-CN" altLang="en-US" b="0" i="0" dirty="0">
                <a:effectLst/>
                <a:latin typeface="Fira Sans" panose="020B0503050000020004" pitchFamily="34" charset="0"/>
              </a:rPr>
              <a:t>和</a:t>
            </a:r>
            <a:r>
              <a:rPr lang="en-US" altLang="zh-CN" b="0" i="0" dirty="0">
                <a:effectLst/>
                <a:latin typeface="+mn-ea"/>
              </a:rPr>
              <a:t>v</a:t>
            </a:r>
            <a:r>
              <a:rPr lang="zh-CN" altLang="en-US" b="0" i="0" dirty="0">
                <a:effectLst/>
                <a:latin typeface="Fira Sans" panose="020B0503050000020004" pitchFamily="34" charset="0"/>
              </a:rPr>
              <a:t>所在连通块的最小边。</a:t>
            </a:r>
            <a:endParaRPr lang="zh-CN" altLang="en-US" b="0" i="0" dirty="0">
              <a:effectLst/>
              <a:latin typeface="Fira Sans" panose="020B0503050000020004" pitchFamily="34" charset="0"/>
            </a:endParaRPr>
          </a:p>
          <a:p>
            <a:r>
              <a:rPr lang="zh-CN" altLang="en-US" dirty="0"/>
              <a:t>第三步：如果所有连通块都没有最小边，退出程序，此时的</a:t>
            </a:r>
            <a:r>
              <a:rPr lang="en-US" altLang="zh-CN" dirty="0"/>
              <a:t>E’</a:t>
            </a:r>
            <a:r>
              <a:rPr lang="zh-CN" altLang="en-US" dirty="0"/>
              <a:t>就是原图最小生成森林的边集。否则，将每个有最小边的连通块的最小边加入</a:t>
            </a:r>
            <a:r>
              <a:rPr lang="en-US" altLang="zh-CN" dirty="0"/>
              <a:t>E’</a:t>
            </a:r>
            <a:r>
              <a:rPr lang="zh-CN" altLang="en-US" dirty="0"/>
              <a:t>，返回第一步。</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normAutofit/>
          </a:bodyPr>
          <a:lstStyle/>
          <a:p>
            <a:r>
              <a:rPr lang="zh-CN" altLang="en-US" dirty="0"/>
              <a:t>分析一下复杂度</a:t>
            </a:r>
            <a:endParaRPr lang="en-US" altLang="zh-CN" dirty="0"/>
          </a:p>
          <a:p>
            <a:r>
              <a:rPr lang="zh-CN" altLang="en-US" dirty="0"/>
              <a:t>考虑对于区间</a:t>
            </a:r>
            <a:r>
              <a:rPr lang="en-US" altLang="zh-CN" dirty="0"/>
              <a:t>[</a:t>
            </a:r>
            <a:r>
              <a:rPr lang="en-US" altLang="zh-CN" dirty="0" err="1"/>
              <a:t>l,r</a:t>
            </a:r>
            <a:r>
              <a:rPr lang="en-US" altLang="zh-CN" dirty="0"/>
              <a:t>]</a:t>
            </a:r>
            <a:r>
              <a:rPr lang="zh-CN" altLang="en-US" dirty="0"/>
              <a:t>有一个图，边集</a:t>
            </a:r>
            <a:r>
              <a:rPr lang="en-US" altLang="zh-CN" dirty="0"/>
              <a:t>E1</a:t>
            </a:r>
            <a:r>
              <a:rPr lang="zh-CN" altLang="en-US" dirty="0"/>
              <a:t>存放完全包住区间</a:t>
            </a:r>
            <a:r>
              <a:rPr lang="en-US" altLang="zh-CN" dirty="0"/>
              <a:t>[</a:t>
            </a:r>
            <a:r>
              <a:rPr lang="en-US" altLang="zh-CN" dirty="0" err="1"/>
              <a:t>l,r</a:t>
            </a:r>
            <a:r>
              <a:rPr lang="en-US" altLang="zh-CN" dirty="0"/>
              <a:t>]</a:t>
            </a:r>
            <a:r>
              <a:rPr lang="zh-CN" altLang="en-US" dirty="0"/>
              <a:t>的边，边集</a:t>
            </a:r>
            <a:r>
              <a:rPr lang="en-US" altLang="zh-CN" dirty="0"/>
              <a:t>E2</a:t>
            </a:r>
            <a:r>
              <a:rPr lang="zh-CN" altLang="en-US" dirty="0"/>
              <a:t>存放其他和</a:t>
            </a:r>
            <a:r>
              <a:rPr lang="en-US" altLang="zh-CN" dirty="0"/>
              <a:t>[</a:t>
            </a:r>
            <a:r>
              <a:rPr lang="en-US" altLang="zh-CN" dirty="0" err="1"/>
              <a:t>l,r</a:t>
            </a:r>
            <a:r>
              <a:rPr lang="en-US" altLang="zh-CN" dirty="0"/>
              <a:t>]</a:t>
            </a:r>
            <a:r>
              <a:rPr lang="zh-CN" altLang="en-US" dirty="0"/>
              <a:t>相交的边，那么先对</a:t>
            </a:r>
            <a:r>
              <a:rPr lang="en-US" altLang="zh-CN" dirty="0"/>
              <a:t>E1</a:t>
            </a:r>
            <a:r>
              <a:rPr lang="zh-CN" altLang="en-US" dirty="0"/>
              <a:t>做</a:t>
            </a:r>
            <a:r>
              <a:rPr lang="en-US" altLang="zh-CN" dirty="0" err="1"/>
              <a:t>kruskal</a:t>
            </a:r>
            <a:r>
              <a:rPr lang="zh-CN" altLang="en-US" dirty="0"/>
              <a:t>最多有</a:t>
            </a:r>
            <a:r>
              <a:rPr lang="en-US" altLang="zh-CN" dirty="0"/>
              <a:t>n-1</a:t>
            </a:r>
            <a:r>
              <a:rPr lang="zh-CN" altLang="en-US" dirty="0"/>
              <a:t>条树边</a:t>
            </a:r>
            <a:endParaRPr lang="en-US" altLang="zh-CN" dirty="0"/>
          </a:p>
          <a:p>
            <a:r>
              <a:rPr lang="zh-CN" altLang="en-US" dirty="0"/>
              <a:t>先加入</a:t>
            </a:r>
            <a:r>
              <a:rPr lang="en-US" altLang="zh-CN" dirty="0"/>
              <a:t>E2</a:t>
            </a:r>
            <a:r>
              <a:rPr lang="zh-CN" altLang="en-US" dirty="0"/>
              <a:t>再加入</a:t>
            </a:r>
            <a:r>
              <a:rPr lang="en-US" altLang="zh-CN" dirty="0"/>
              <a:t>E1</a:t>
            </a:r>
            <a:r>
              <a:rPr lang="zh-CN" altLang="en-US" dirty="0"/>
              <a:t>，</a:t>
            </a:r>
            <a:r>
              <a:rPr lang="en-US" altLang="zh-CN" dirty="0"/>
              <a:t>E1</a:t>
            </a:r>
            <a:r>
              <a:rPr lang="zh-CN" altLang="en-US" dirty="0"/>
              <a:t>的树边至少有</a:t>
            </a:r>
            <a:r>
              <a:rPr lang="en-US" altLang="zh-CN" dirty="0"/>
              <a:t>n-1-|E2|</a:t>
            </a:r>
            <a:r>
              <a:rPr lang="zh-CN" altLang="en-US" dirty="0"/>
              <a:t>条</a:t>
            </a:r>
            <a:endParaRPr lang="en-US" altLang="zh-CN" dirty="0"/>
          </a:p>
          <a:p>
            <a:r>
              <a:rPr lang="zh-CN" altLang="en-US" dirty="0"/>
              <a:t>所以不能确定的边数为</a:t>
            </a:r>
            <a:r>
              <a:rPr lang="en-US" altLang="zh-CN" dirty="0"/>
              <a:t>(&lt;=n-1)-(&gt;=n-1-|E2|)&lt;=|E2|</a:t>
            </a:r>
            <a:endParaRPr lang="en-US" altLang="zh-CN" dirty="0"/>
          </a:p>
          <a:p>
            <a:r>
              <a:rPr lang="zh-CN" altLang="en-US" dirty="0"/>
              <a:t>所以还需要继续考虑的边数为</a:t>
            </a:r>
            <a:r>
              <a:rPr lang="en-US" altLang="zh-CN" dirty="0"/>
              <a:t>2|E2|</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HNOI2010 </a:t>
            </a:r>
            <a:r>
              <a:rPr lang="zh-CN" altLang="en-US" dirty="0"/>
              <a:t>城市建设</a:t>
            </a:r>
            <a:endParaRPr lang="zh-CN" altLang="en-US" dirty="0"/>
          </a:p>
        </p:txBody>
      </p:sp>
      <p:sp>
        <p:nvSpPr>
          <p:cNvPr id="3" name="内容占位符 2"/>
          <p:cNvSpPr>
            <a:spLocks noGrp="1"/>
          </p:cNvSpPr>
          <p:nvPr>
            <p:ph idx="1"/>
          </p:nvPr>
        </p:nvSpPr>
        <p:spPr/>
        <p:txBody>
          <a:bodyPr>
            <a:normAutofit/>
          </a:bodyPr>
          <a:lstStyle/>
          <a:p>
            <a:r>
              <a:rPr lang="zh-CN" altLang="en-US" dirty="0"/>
              <a:t>考虑现在已经在递归的第</a:t>
            </a:r>
            <a:r>
              <a:rPr lang="en-US" altLang="zh-CN" dirty="0"/>
              <a:t>k</a:t>
            </a:r>
            <a:r>
              <a:rPr lang="zh-CN" altLang="en-US" dirty="0"/>
              <a:t>层，</a:t>
            </a:r>
            <a:r>
              <a:rPr lang="en-US" altLang="zh-CN" dirty="0"/>
              <a:t>[1,q]</a:t>
            </a:r>
            <a:r>
              <a:rPr lang="zh-CN" altLang="en-US" dirty="0"/>
              <a:t>被拆成了</a:t>
            </a:r>
            <a:r>
              <a:rPr lang="en-US" altLang="zh-CN" dirty="0"/>
              <a:t>2^k</a:t>
            </a:r>
            <a:r>
              <a:rPr lang="zh-CN" altLang="en-US" dirty="0"/>
              <a:t>个区间，考虑对这些区间的</a:t>
            </a:r>
            <a:r>
              <a:rPr lang="en-US" altLang="zh-CN" dirty="0"/>
              <a:t>2|E2|</a:t>
            </a:r>
            <a:r>
              <a:rPr lang="zh-CN" altLang="en-US" dirty="0"/>
              <a:t>求和，就可以得到第</a:t>
            </a:r>
            <a:r>
              <a:rPr lang="en-US" altLang="zh-CN" dirty="0"/>
              <a:t>k</a:t>
            </a:r>
            <a:r>
              <a:rPr lang="zh-CN" altLang="en-US" dirty="0"/>
              <a:t>层递归完了以后给第</a:t>
            </a:r>
            <a:r>
              <a:rPr lang="en-US" altLang="zh-CN" dirty="0"/>
              <a:t>k+1</a:t>
            </a:r>
            <a:r>
              <a:rPr lang="zh-CN" altLang="en-US" dirty="0"/>
              <a:t>层递归的边数规模，显然这个求和求出来是</a:t>
            </a:r>
            <a:r>
              <a:rPr lang="en-US" altLang="zh-CN" dirty="0"/>
              <a:t>4(</a:t>
            </a:r>
            <a:r>
              <a:rPr lang="en-US" altLang="zh-CN" dirty="0" err="1"/>
              <a:t>m+q</a:t>
            </a:r>
            <a:r>
              <a:rPr lang="en-US" altLang="zh-CN" dirty="0"/>
              <a:t>)</a:t>
            </a:r>
            <a:endParaRPr lang="en-US" altLang="zh-CN" dirty="0"/>
          </a:p>
          <a:p>
            <a:r>
              <a:rPr lang="zh-CN" altLang="en-US" dirty="0"/>
              <a:t>由于</a:t>
            </a:r>
            <a:r>
              <a:rPr lang="en-US" altLang="zh-CN" dirty="0"/>
              <a:t>4(</a:t>
            </a:r>
            <a:r>
              <a:rPr lang="en-US" altLang="zh-CN" dirty="0" err="1"/>
              <a:t>m+q</a:t>
            </a:r>
            <a:r>
              <a:rPr lang="en-US" altLang="zh-CN" dirty="0"/>
              <a:t>)</a:t>
            </a:r>
            <a:r>
              <a:rPr lang="zh-CN" altLang="en-US" dirty="0"/>
              <a:t>是一个定值，所以每一层工作量都是</a:t>
            </a:r>
            <a:r>
              <a:rPr lang="en-US" altLang="zh-CN" dirty="0"/>
              <a:t>O((</a:t>
            </a:r>
            <a:r>
              <a:rPr lang="en-US" altLang="zh-CN" dirty="0" err="1"/>
              <a:t>m+q</a:t>
            </a:r>
            <a:r>
              <a:rPr lang="en-US" altLang="zh-CN" dirty="0"/>
              <a:t>)</a:t>
            </a:r>
            <a:r>
              <a:rPr lang="en-US" altLang="zh-CN" dirty="0" err="1"/>
              <a:t>logn</a:t>
            </a:r>
            <a:r>
              <a:rPr lang="en-US" altLang="zh-CN" dirty="0"/>
              <a:t>)</a:t>
            </a:r>
            <a:endParaRPr lang="en-US" altLang="zh-CN" dirty="0"/>
          </a:p>
          <a:p>
            <a:r>
              <a:rPr lang="zh-CN" altLang="en-US" dirty="0"/>
              <a:t>递归显然</a:t>
            </a:r>
            <a:r>
              <a:rPr lang="en-US" altLang="zh-CN" dirty="0" err="1"/>
              <a:t>logq</a:t>
            </a:r>
            <a:r>
              <a:rPr lang="zh-CN" altLang="en-US" dirty="0"/>
              <a:t>层，所以总的复杂度是</a:t>
            </a:r>
            <a:r>
              <a:rPr lang="en-US" altLang="zh-CN" dirty="0"/>
              <a:t>O((</a:t>
            </a:r>
            <a:r>
              <a:rPr lang="en-US" altLang="zh-CN" dirty="0" err="1"/>
              <a:t>m+q</a:t>
            </a:r>
            <a:r>
              <a:rPr lang="en-US" altLang="zh-CN" dirty="0"/>
              <a:t>)</a:t>
            </a:r>
            <a:r>
              <a:rPr lang="en-US" altLang="zh-CN" dirty="0" err="1"/>
              <a:t>lognlogq</a:t>
            </a:r>
            <a:r>
              <a:rPr lang="en-US" altLang="zh-CN"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当原图连通时，每次迭代连通块数量至少减半，算法只会迭代不超过</a:t>
            </a:r>
            <a:r>
              <a:rPr lang="en-US" altLang="zh-CN" dirty="0" err="1"/>
              <a:t>logV</a:t>
            </a:r>
            <a:r>
              <a:rPr lang="zh-CN" altLang="en-US" dirty="0"/>
              <a:t>次，而原图不连通时相当于多个子问题，因此算法复杂度是</a:t>
            </a:r>
            <a:r>
              <a:rPr lang="en-US" altLang="zh-CN" dirty="0"/>
              <a:t>O(</a:t>
            </a:r>
            <a:r>
              <a:rPr lang="en-US" altLang="zh-CN" dirty="0" err="1"/>
              <a:t>ElogV</a:t>
            </a:r>
            <a:r>
              <a:rPr lang="en-US" altLang="zh-CN" dirty="0"/>
              <a:t>)</a:t>
            </a:r>
            <a:r>
              <a:rPr lang="zh-CN" altLang="en-US" dirty="0"/>
              <a:t>的。</a:t>
            </a:r>
            <a:endParaRPr lang="en-US" altLang="zh-CN" dirty="0"/>
          </a:p>
          <a:p>
            <a:r>
              <a:rPr lang="en-US" altLang="zh-CN" dirty="0" err="1"/>
              <a:t>boruvka</a:t>
            </a:r>
            <a:r>
              <a:rPr lang="zh-CN" altLang="en-US" dirty="0"/>
              <a:t>的优点是对于边权依靠点来计算的情况，如</a:t>
            </a:r>
            <a:r>
              <a:rPr lang="en-US" altLang="zh-CN" dirty="0"/>
              <a:t>w(e(</a:t>
            </a:r>
            <a:r>
              <a:rPr lang="en-US" altLang="zh-CN" dirty="0" err="1"/>
              <a:t>x,y</a:t>
            </a:r>
            <a:r>
              <a:rPr lang="en-US" altLang="zh-CN" dirty="0"/>
              <a:t>))=f(</a:t>
            </a:r>
            <a:r>
              <a:rPr lang="en-US" altLang="zh-CN" dirty="0" err="1"/>
              <a:t>x,y</a:t>
            </a:r>
            <a:r>
              <a:rPr lang="en-US" altLang="zh-CN" dirty="0"/>
              <a:t>)</a:t>
            </a:r>
            <a:r>
              <a:rPr lang="zh-CN" altLang="en-US" dirty="0"/>
              <a:t>的情况，固定点</a:t>
            </a:r>
            <a:r>
              <a:rPr lang="en-US" altLang="zh-CN" dirty="0"/>
              <a:t>u</a:t>
            </a:r>
            <a:r>
              <a:rPr lang="zh-CN" altLang="en-US" dirty="0"/>
              <a:t>，找点</a:t>
            </a:r>
            <a:r>
              <a:rPr lang="en-US" altLang="zh-CN" dirty="0"/>
              <a:t>u</a:t>
            </a:r>
            <a:r>
              <a:rPr lang="zh-CN" altLang="en-US" dirty="0"/>
              <a:t>所在连通块外一点</a:t>
            </a:r>
            <a:r>
              <a:rPr lang="en-US" altLang="zh-CN" dirty="0"/>
              <a:t>v</a:t>
            </a:r>
            <a:r>
              <a:rPr lang="zh-CN" altLang="en-US" dirty="0"/>
              <a:t>使得</a:t>
            </a:r>
            <a:r>
              <a:rPr lang="en-US" altLang="zh-CN" dirty="0"/>
              <a:t>f(</a:t>
            </a:r>
            <a:r>
              <a:rPr lang="en-US" altLang="zh-CN" dirty="0" err="1"/>
              <a:t>u,v</a:t>
            </a:r>
            <a:r>
              <a:rPr lang="en-US" altLang="zh-CN" dirty="0"/>
              <a:t>)</a:t>
            </a:r>
            <a:r>
              <a:rPr lang="zh-CN" altLang="en-US" dirty="0"/>
              <a:t>取到最小值往往是不用暴力枚举的</a:t>
            </a:r>
            <a:endParaRPr lang="en-US" altLang="zh-CN" dirty="0"/>
          </a:p>
          <a:p>
            <a:r>
              <a:rPr lang="zh-CN" altLang="en-US" dirty="0"/>
              <a:t>如最小</a:t>
            </a:r>
            <a:r>
              <a:rPr lang="en-US" altLang="zh-CN" dirty="0" err="1"/>
              <a:t>xor</a:t>
            </a:r>
            <a:r>
              <a:rPr lang="zh-CN" altLang="en-US" dirty="0"/>
              <a:t>生成树，用</a:t>
            </a:r>
            <a:r>
              <a:rPr lang="en-US" altLang="zh-CN" dirty="0" err="1"/>
              <a:t>boruvka</a:t>
            </a:r>
            <a:r>
              <a:rPr lang="zh-CN" altLang="en-US" dirty="0"/>
              <a:t>可以简化成</a:t>
            </a:r>
            <a:endParaRPr lang="en-US" altLang="zh-CN" dirty="0"/>
          </a:p>
          <a:p>
            <a:r>
              <a:rPr lang="zh-CN" altLang="en-US" dirty="0"/>
              <a:t>有</a:t>
            </a:r>
            <a:r>
              <a:rPr lang="en-US" altLang="zh-CN" dirty="0"/>
              <a:t>n</a:t>
            </a:r>
            <a:r>
              <a:rPr lang="zh-CN" altLang="en-US" dirty="0"/>
              <a:t>个数，每个数有一个颜色，对于每个数</a:t>
            </a:r>
            <a:r>
              <a:rPr lang="en-US" altLang="zh-CN" dirty="0"/>
              <a:t>a</a:t>
            </a:r>
            <a:r>
              <a:rPr lang="zh-CN" altLang="en-US" dirty="0"/>
              <a:t>求出一个异色的数</a:t>
            </a:r>
            <a:r>
              <a:rPr lang="en-US" altLang="zh-CN" dirty="0"/>
              <a:t>b</a:t>
            </a:r>
            <a:r>
              <a:rPr lang="zh-CN" altLang="en-US" dirty="0"/>
              <a:t>，使得</a:t>
            </a:r>
            <a:r>
              <a:rPr lang="en-US" altLang="zh-CN" dirty="0"/>
              <a:t>a </a:t>
            </a:r>
            <a:r>
              <a:rPr lang="en-US" altLang="zh-CN" dirty="0" err="1"/>
              <a:t>xor</a:t>
            </a:r>
            <a:r>
              <a:rPr lang="en-US" altLang="zh-CN" dirty="0"/>
              <a:t> b</a:t>
            </a:r>
            <a:r>
              <a:rPr lang="zh-CN" altLang="en-US" dirty="0"/>
              <a:t>最大。点的颜色会发生改变。</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如最小</a:t>
            </a:r>
            <a:r>
              <a:rPr lang="en-US" altLang="zh-CN" dirty="0" err="1"/>
              <a:t>xor</a:t>
            </a:r>
            <a:r>
              <a:rPr lang="zh-CN" altLang="en-US" dirty="0"/>
              <a:t>生成树（</a:t>
            </a:r>
            <a:r>
              <a:rPr lang="en-US" altLang="zh-CN" dirty="0"/>
              <a:t>CF888G</a:t>
            </a:r>
            <a:r>
              <a:rPr lang="zh-CN" altLang="en-US" dirty="0"/>
              <a:t>），用</a:t>
            </a:r>
            <a:r>
              <a:rPr lang="en-US" altLang="zh-CN" dirty="0" err="1"/>
              <a:t>boruvka</a:t>
            </a:r>
            <a:r>
              <a:rPr lang="zh-CN" altLang="en-US" dirty="0"/>
              <a:t>可以简化成</a:t>
            </a:r>
            <a:endParaRPr lang="en-US" altLang="zh-CN" dirty="0"/>
          </a:p>
          <a:p>
            <a:r>
              <a:rPr lang="zh-CN" altLang="en-US" dirty="0"/>
              <a:t>有</a:t>
            </a:r>
            <a:r>
              <a:rPr lang="en-US" altLang="zh-CN" dirty="0"/>
              <a:t>n</a:t>
            </a:r>
            <a:r>
              <a:rPr lang="zh-CN" altLang="en-US" dirty="0"/>
              <a:t>个数，每个数有一个颜色，对于每个数</a:t>
            </a:r>
            <a:r>
              <a:rPr lang="en-US" altLang="zh-CN" dirty="0"/>
              <a:t>a</a:t>
            </a:r>
            <a:r>
              <a:rPr lang="zh-CN" altLang="en-US" dirty="0"/>
              <a:t>求出一个异色的数</a:t>
            </a:r>
            <a:r>
              <a:rPr lang="en-US" altLang="zh-CN" dirty="0"/>
              <a:t>b</a:t>
            </a:r>
            <a:r>
              <a:rPr lang="zh-CN" altLang="en-US" dirty="0"/>
              <a:t>，使得</a:t>
            </a:r>
            <a:r>
              <a:rPr lang="en-US" altLang="zh-CN" dirty="0"/>
              <a:t>a </a:t>
            </a:r>
            <a:r>
              <a:rPr lang="en-US" altLang="zh-CN" dirty="0" err="1"/>
              <a:t>xor</a:t>
            </a:r>
            <a:r>
              <a:rPr lang="en-US" altLang="zh-CN" dirty="0"/>
              <a:t> b</a:t>
            </a:r>
            <a:r>
              <a:rPr lang="zh-CN" altLang="en-US" dirty="0"/>
              <a:t>最小。点的颜色会发生改变。</a:t>
            </a:r>
            <a:endParaRPr lang="en-US" altLang="zh-CN" dirty="0"/>
          </a:p>
          <a:p>
            <a:r>
              <a:rPr lang="zh-CN" altLang="en-US" dirty="0"/>
              <a:t>如果没有颜色的限制，那直接在</a:t>
            </a:r>
            <a:r>
              <a:rPr lang="en-US" altLang="zh-CN" dirty="0" err="1"/>
              <a:t>trie</a:t>
            </a:r>
            <a:r>
              <a:rPr lang="zh-CN" altLang="en-US" dirty="0"/>
              <a:t>上面查询就可以了</a:t>
            </a:r>
            <a:endParaRPr lang="en-US" altLang="zh-CN" dirty="0"/>
          </a:p>
          <a:p>
            <a:r>
              <a:rPr lang="zh-CN" altLang="en-US" dirty="0"/>
              <a:t>现在有颜色的限制，在</a:t>
            </a:r>
            <a:r>
              <a:rPr lang="en-US" altLang="zh-CN" dirty="0" err="1"/>
              <a:t>trie</a:t>
            </a:r>
            <a:r>
              <a:rPr lang="zh-CN" altLang="en-US" dirty="0"/>
              <a:t>树上维护子树颜色的最大值和最小值</a:t>
            </a:r>
            <a:endParaRPr lang="en-US" altLang="zh-CN" dirty="0"/>
          </a:p>
          <a:p>
            <a:r>
              <a:rPr lang="zh-CN" altLang="en-US" dirty="0"/>
              <a:t>这样就可以知道是否有除了当前查询的颜色以外的其他颜色</a:t>
            </a:r>
            <a:endParaRPr lang="en-US" altLang="zh-CN" dirty="0"/>
          </a:p>
          <a:p>
            <a:r>
              <a:rPr lang="zh-CN" altLang="en-US" dirty="0"/>
              <a:t>如果有其他颜色就往对应的儿子走就行了</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如最小</a:t>
            </a:r>
            <a:r>
              <a:rPr lang="en-US" altLang="zh-CN" dirty="0" err="1"/>
              <a:t>xor</a:t>
            </a:r>
            <a:r>
              <a:rPr lang="zh-CN" altLang="en-US" dirty="0"/>
              <a:t>生成树，用</a:t>
            </a:r>
            <a:r>
              <a:rPr lang="en-US" altLang="zh-CN" dirty="0" err="1"/>
              <a:t>boruvka</a:t>
            </a:r>
            <a:r>
              <a:rPr lang="zh-CN" altLang="en-US" dirty="0"/>
              <a:t>可以简化成</a:t>
            </a:r>
            <a:endParaRPr lang="en-US" altLang="zh-CN" dirty="0"/>
          </a:p>
          <a:p>
            <a:r>
              <a:rPr lang="zh-CN" altLang="en-US" dirty="0"/>
              <a:t>有</a:t>
            </a:r>
            <a:r>
              <a:rPr lang="en-US" altLang="zh-CN" dirty="0"/>
              <a:t>n</a:t>
            </a:r>
            <a:r>
              <a:rPr lang="zh-CN" altLang="en-US" dirty="0"/>
              <a:t>个数，每个数有一个颜色，对于每个数</a:t>
            </a:r>
            <a:r>
              <a:rPr lang="en-US" altLang="zh-CN" dirty="0"/>
              <a:t>a</a:t>
            </a:r>
            <a:r>
              <a:rPr lang="zh-CN" altLang="en-US" dirty="0"/>
              <a:t>求出一个异色的数</a:t>
            </a:r>
            <a:r>
              <a:rPr lang="en-US" altLang="zh-CN" dirty="0"/>
              <a:t>b</a:t>
            </a:r>
            <a:r>
              <a:rPr lang="zh-CN" altLang="en-US" dirty="0"/>
              <a:t>，使得</a:t>
            </a:r>
            <a:r>
              <a:rPr lang="en-US" altLang="zh-CN" dirty="0"/>
              <a:t>a </a:t>
            </a:r>
            <a:r>
              <a:rPr lang="en-US" altLang="zh-CN" dirty="0" err="1"/>
              <a:t>xor</a:t>
            </a:r>
            <a:r>
              <a:rPr lang="en-US" altLang="zh-CN" dirty="0"/>
              <a:t> b</a:t>
            </a:r>
            <a:r>
              <a:rPr lang="zh-CN" altLang="en-US" dirty="0"/>
              <a:t>最小。点的颜色会发生改变。</a:t>
            </a:r>
            <a:endParaRPr lang="en-US" altLang="zh-CN" dirty="0"/>
          </a:p>
          <a:p>
            <a:r>
              <a:rPr lang="zh-CN" altLang="en-US" dirty="0"/>
              <a:t>还有个问题是点的颜色会变</a:t>
            </a:r>
            <a:endParaRPr lang="en-US" altLang="zh-CN" dirty="0"/>
          </a:p>
          <a:p>
            <a:r>
              <a:rPr lang="zh-CN" altLang="en-US" dirty="0"/>
              <a:t>显然每个点的颜色只会变</a:t>
            </a:r>
            <a:r>
              <a:rPr lang="en-US" altLang="zh-CN" dirty="0" err="1"/>
              <a:t>logV</a:t>
            </a:r>
            <a:r>
              <a:rPr lang="zh-CN" altLang="en-US" dirty="0"/>
              <a:t>次，所以</a:t>
            </a:r>
            <a:r>
              <a:rPr lang="en-US" altLang="zh-CN" dirty="0" err="1"/>
              <a:t>boruvka</a:t>
            </a:r>
            <a:r>
              <a:rPr lang="zh-CN" altLang="en-US" dirty="0"/>
              <a:t>的每次循环都要重新建</a:t>
            </a:r>
            <a:r>
              <a:rPr lang="en-US" altLang="zh-CN" dirty="0" err="1"/>
              <a:t>trie</a:t>
            </a:r>
            <a:r>
              <a:rPr lang="zh-CN" altLang="en-US" dirty="0"/>
              <a:t>，时间复杂度两个</a:t>
            </a:r>
            <a:r>
              <a:rPr lang="en-US" altLang="zh-CN" dirty="0"/>
              <a:t>log</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如最小</a:t>
            </a:r>
            <a:r>
              <a:rPr lang="en-US" altLang="zh-CN" dirty="0" err="1"/>
              <a:t>xor</a:t>
            </a:r>
            <a:r>
              <a:rPr lang="zh-CN" altLang="en-US" dirty="0"/>
              <a:t>生成树</a:t>
            </a:r>
            <a:endParaRPr lang="en-US" altLang="zh-CN" dirty="0"/>
          </a:p>
          <a:p>
            <a:r>
              <a:rPr lang="zh-CN" altLang="en-US" dirty="0"/>
              <a:t>由于这是最小，所以有一个特殊的性质，也可以不用</a:t>
            </a:r>
            <a:r>
              <a:rPr lang="en-US" altLang="zh-CN" dirty="0" err="1"/>
              <a:t>boruvka</a:t>
            </a:r>
            <a:r>
              <a:rPr lang="zh-CN" altLang="en-US" dirty="0"/>
              <a:t>做</a:t>
            </a:r>
            <a:endParaRPr lang="en-US" altLang="zh-CN" dirty="0"/>
          </a:p>
          <a:p>
            <a:r>
              <a:rPr lang="zh-CN" altLang="en-US" dirty="0"/>
              <a:t>对于所有数来说，存在第</a:t>
            </a:r>
            <a:r>
              <a:rPr lang="en-US" altLang="zh-CN" dirty="0"/>
              <a:t>k</a:t>
            </a:r>
            <a:r>
              <a:rPr lang="zh-CN" altLang="en-US" dirty="0"/>
              <a:t>位为</a:t>
            </a:r>
            <a:r>
              <a:rPr lang="en-US" altLang="zh-CN" dirty="0"/>
              <a:t>0</a:t>
            </a:r>
            <a:r>
              <a:rPr lang="zh-CN" altLang="en-US" dirty="0"/>
              <a:t>的数，也存在第</a:t>
            </a:r>
            <a:r>
              <a:rPr lang="en-US" altLang="zh-CN" dirty="0"/>
              <a:t>k</a:t>
            </a:r>
            <a:r>
              <a:rPr lang="zh-CN" altLang="en-US" dirty="0"/>
              <a:t>位为</a:t>
            </a:r>
            <a:r>
              <a:rPr lang="en-US" altLang="zh-CN" dirty="0"/>
              <a:t>1</a:t>
            </a:r>
            <a:r>
              <a:rPr lang="zh-CN" altLang="en-US" dirty="0"/>
              <a:t>的数，且</a:t>
            </a:r>
            <a:r>
              <a:rPr lang="en-US" altLang="zh-CN" dirty="0"/>
              <a:t>k</a:t>
            </a:r>
            <a:r>
              <a:rPr lang="zh-CN" altLang="en-US" dirty="0"/>
              <a:t>是极大的。</a:t>
            </a:r>
            <a:endParaRPr lang="en-US" altLang="zh-CN" dirty="0"/>
          </a:p>
          <a:p>
            <a:r>
              <a:rPr lang="zh-CN" altLang="en-US" dirty="0"/>
              <a:t>那么最优的连边方法显然是：第</a:t>
            </a:r>
            <a:r>
              <a:rPr lang="en-US" altLang="zh-CN" dirty="0"/>
              <a:t>k</a:t>
            </a:r>
            <a:r>
              <a:rPr lang="zh-CN" altLang="en-US" dirty="0"/>
              <a:t>位为</a:t>
            </a:r>
            <a:r>
              <a:rPr lang="en-US" altLang="zh-CN" dirty="0"/>
              <a:t>1</a:t>
            </a:r>
            <a:r>
              <a:rPr lang="zh-CN" altLang="en-US" dirty="0"/>
              <a:t>的数之间连成一个生成树，第</a:t>
            </a:r>
            <a:r>
              <a:rPr lang="en-US" altLang="zh-CN" dirty="0"/>
              <a:t>k</a:t>
            </a:r>
            <a:r>
              <a:rPr lang="zh-CN" altLang="en-US" dirty="0"/>
              <a:t>位为</a:t>
            </a:r>
            <a:r>
              <a:rPr lang="en-US" altLang="zh-CN" dirty="0"/>
              <a:t>0</a:t>
            </a:r>
            <a:r>
              <a:rPr lang="zh-CN" altLang="en-US" dirty="0"/>
              <a:t>的数之间连成一个生成树，然后在这两个点集之间连一条边。</a:t>
            </a:r>
            <a:endParaRPr lang="en-US" altLang="zh-CN" dirty="0"/>
          </a:p>
          <a:p>
            <a:r>
              <a:rPr lang="zh-CN" altLang="en-US" dirty="0"/>
              <a:t>可以发现这个问题变成了两个子问题，所以可以直接递归下去。</a:t>
            </a:r>
            <a:endParaRPr lang="en-US" altLang="zh-CN" dirty="0"/>
          </a:p>
          <a:p>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boruvka</a:t>
            </a:r>
            <a:endParaRPr lang="zh-CN" altLang="en-US" dirty="0"/>
          </a:p>
        </p:txBody>
      </p:sp>
      <p:sp>
        <p:nvSpPr>
          <p:cNvPr id="3" name="内容占位符 2"/>
          <p:cNvSpPr>
            <a:spLocks noGrp="1"/>
          </p:cNvSpPr>
          <p:nvPr>
            <p:ph idx="1"/>
          </p:nvPr>
        </p:nvSpPr>
        <p:spPr/>
        <p:txBody>
          <a:bodyPr>
            <a:normAutofit/>
          </a:bodyPr>
          <a:lstStyle/>
          <a:p>
            <a:r>
              <a:rPr lang="zh-CN" altLang="en-US" dirty="0"/>
              <a:t>如最小</a:t>
            </a:r>
            <a:r>
              <a:rPr lang="en-US" altLang="zh-CN" dirty="0" err="1"/>
              <a:t>xor</a:t>
            </a:r>
            <a:r>
              <a:rPr lang="zh-CN" altLang="en-US" dirty="0"/>
              <a:t>生成树</a:t>
            </a:r>
            <a:endParaRPr lang="en-US" altLang="zh-CN" dirty="0"/>
          </a:p>
          <a:p>
            <a:r>
              <a:rPr lang="zh-CN" altLang="en-US" dirty="0"/>
              <a:t>具体实现就是先用第</a:t>
            </a:r>
            <a:r>
              <a:rPr lang="en-US" altLang="zh-CN" dirty="0"/>
              <a:t>k</a:t>
            </a:r>
            <a:r>
              <a:rPr lang="zh-CN" altLang="en-US" dirty="0"/>
              <a:t>位为</a:t>
            </a:r>
            <a:r>
              <a:rPr lang="en-US" altLang="zh-CN" dirty="0"/>
              <a:t>0</a:t>
            </a:r>
            <a:r>
              <a:rPr lang="zh-CN" altLang="en-US" dirty="0"/>
              <a:t>的数建好</a:t>
            </a:r>
            <a:r>
              <a:rPr lang="en-US" altLang="zh-CN" dirty="0" err="1"/>
              <a:t>trie</a:t>
            </a:r>
            <a:endParaRPr lang="en-US" altLang="zh-CN" dirty="0"/>
          </a:p>
          <a:p>
            <a:r>
              <a:rPr lang="zh-CN" altLang="en-US" dirty="0"/>
              <a:t>再用第</a:t>
            </a:r>
            <a:r>
              <a:rPr lang="en-US" altLang="zh-CN" dirty="0"/>
              <a:t>k</a:t>
            </a:r>
            <a:r>
              <a:rPr lang="zh-CN" altLang="en-US" dirty="0"/>
              <a:t>位为</a:t>
            </a:r>
            <a:r>
              <a:rPr lang="en-US" altLang="zh-CN" dirty="0"/>
              <a:t>1</a:t>
            </a:r>
            <a:r>
              <a:rPr lang="zh-CN" altLang="en-US" dirty="0"/>
              <a:t>的数在</a:t>
            </a:r>
            <a:r>
              <a:rPr lang="en-US" altLang="zh-CN" dirty="0" err="1"/>
              <a:t>trie</a:t>
            </a:r>
            <a:r>
              <a:rPr lang="zh-CN" altLang="en-US" dirty="0"/>
              <a:t>上查</a:t>
            </a:r>
            <a:endParaRPr lang="en-US" altLang="zh-CN" dirty="0"/>
          </a:p>
          <a:p>
            <a:r>
              <a:rPr lang="zh-CN" altLang="en-US" dirty="0"/>
              <a:t>找到最小的权更新答案</a:t>
            </a:r>
            <a:endParaRPr lang="en-US" altLang="zh-CN" dirty="0"/>
          </a:p>
          <a:p>
            <a:r>
              <a:rPr lang="zh-CN" altLang="en-US" dirty="0"/>
              <a:t>再把第</a:t>
            </a:r>
            <a:r>
              <a:rPr lang="en-US" altLang="zh-CN" dirty="0"/>
              <a:t>k</a:t>
            </a:r>
            <a:r>
              <a:rPr lang="zh-CN" altLang="en-US" dirty="0"/>
              <a:t>位为</a:t>
            </a:r>
            <a:r>
              <a:rPr lang="en-US" altLang="zh-CN" dirty="0"/>
              <a:t>1</a:t>
            </a:r>
            <a:r>
              <a:rPr lang="zh-CN" altLang="en-US" dirty="0"/>
              <a:t>的数添加到之前的</a:t>
            </a:r>
            <a:r>
              <a:rPr lang="en-US" altLang="zh-CN" dirty="0" err="1"/>
              <a:t>trie</a:t>
            </a:r>
            <a:r>
              <a:rPr lang="zh-CN" altLang="en-US" dirty="0"/>
              <a:t>上，这里添加是启发式合并</a:t>
            </a:r>
            <a:endParaRPr lang="en-US" altLang="zh-CN" dirty="0"/>
          </a:p>
          <a:p>
            <a:r>
              <a:rPr lang="zh-CN" altLang="en-US" dirty="0"/>
              <a:t>启发式合并</a:t>
            </a:r>
            <a:r>
              <a:rPr lang="en-US" altLang="zh-CN" dirty="0"/>
              <a:t>+</a:t>
            </a:r>
            <a:r>
              <a:rPr lang="en-US" altLang="zh-CN" dirty="0" err="1"/>
              <a:t>trie</a:t>
            </a:r>
            <a:r>
              <a:rPr lang="zh-CN" altLang="en-US" dirty="0"/>
              <a:t>，也是两个</a:t>
            </a:r>
            <a:r>
              <a:rPr lang="en-US" altLang="zh-CN" dirty="0"/>
              <a:t>log</a:t>
            </a:r>
            <a:r>
              <a:rPr lang="zh-CN" altLang="en-US" dirty="0"/>
              <a:t>，但常数小</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5143</Words>
  <Application>WPS 演示</Application>
  <PresentationFormat>宽屏</PresentationFormat>
  <Paragraphs>353</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Fira Sans</vt:lpstr>
      <vt:lpstr>DejaVu Math TeX Gyre</vt:lpstr>
      <vt:lpstr>等线 Light</vt:lpstr>
      <vt:lpstr>等线</vt:lpstr>
      <vt:lpstr>微软雅黑</vt:lpstr>
      <vt:lpstr>Arial Unicode MS</vt:lpstr>
      <vt:lpstr>Calibri</vt:lpstr>
      <vt:lpstr>Office 主题​​</vt:lpstr>
      <vt:lpstr>生成树</vt:lpstr>
      <vt:lpstr>算法</vt:lpstr>
      <vt:lpstr>boruvka</vt:lpstr>
      <vt:lpstr>boruvka</vt:lpstr>
      <vt:lpstr>boruvka</vt:lpstr>
      <vt:lpstr>boruvka</vt:lpstr>
      <vt:lpstr>boruvka</vt:lpstr>
      <vt:lpstr>boruvka</vt:lpstr>
      <vt:lpstr>boruvka</vt:lpstr>
      <vt:lpstr>boruvka</vt:lpstr>
      <vt:lpstr>性质</vt:lpstr>
      <vt:lpstr>性质</vt:lpstr>
      <vt:lpstr>常见模板变式</vt:lpstr>
      <vt:lpstr>常见模板变式</vt:lpstr>
      <vt:lpstr>常见模板变式</vt:lpstr>
      <vt:lpstr>常见模板变式</vt:lpstr>
      <vt:lpstr>常见模板变式</vt:lpstr>
      <vt:lpstr>BZOJ 1016</vt:lpstr>
      <vt:lpstr>BZOJ 1016</vt:lpstr>
      <vt:lpstr>BZOJ 1016</vt:lpstr>
      <vt:lpstr>BZOJ 1016</vt:lpstr>
      <vt:lpstr>PowerPoint 演示文稿</vt:lpstr>
      <vt:lpstr>题目选讲</vt:lpstr>
      <vt:lpstr>CF1120D</vt:lpstr>
      <vt:lpstr>CF1120D</vt:lpstr>
      <vt:lpstr>OJ46791</vt:lpstr>
      <vt:lpstr>OJ46791</vt:lpstr>
      <vt:lpstr>OJ46791</vt:lpstr>
      <vt:lpstr>OJ46791</vt:lpstr>
      <vt:lpstr>OJ46791</vt:lpstr>
      <vt:lpstr>OJ46791</vt:lpstr>
      <vt:lpstr>OJ46791</vt:lpstr>
      <vt:lpstr>HNOI2010 城市建设</vt:lpstr>
      <vt:lpstr>HNOI2010 城市建设</vt:lpstr>
      <vt:lpstr>HNOI2010 城市建设</vt:lpstr>
      <vt:lpstr>HNOI2010 城市建设</vt:lpstr>
      <vt:lpstr>HNOI2010 城市建设</vt:lpstr>
      <vt:lpstr>HNOI2010 城市建设</vt:lpstr>
      <vt:lpstr>HNOI2010 城市建设</vt:lpstr>
      <vt:lpstr>HNOI2010 城市建设</vt:lpstr>
      <vt:lpstr>HNOI2010 城市建设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生成树</dc:title>
  <dc:creator>You Lingyun</dc:creator>
  <cp:lastModifiedBy>BZ</cp:lastModifiedBy>
  <cp:revision>36</cp:revision>
  <dcterms:created xsi:type="dcterms:W3CDTF">2023-07-18T03:47:00Z</dcterms:created>
  <dcterms:modified xsi:type="dcterms:W3CDTF">2023-07-19T07:19:51Z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507340D4C44A4977B169C765495CB87A</vt:lpwstr>
  </property>
  <property fmtid="{D5CDD505-2E9C-101B-9397-08002B2CF9AE}" pid="3" name="KSOProductBuildVer">
    <vt:lpwstr>2052-11.1.0.11830</vt:lpwstr>
  </property>
</Properties>
</file>