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2" r:id="rId24"/>
    <p:sldId id="303" r:id="rId25"/>
    <p:sldId id="299" r:id="rId26"/>
    <p:sldId id="300" r:id="rId27"/>
    <p:sldId id="301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8" r:id="rId44"/>
    <p:sldId id="286" r:id="rId45"/>
    <p:sldId id="287" r:id="rId46"/>
    <p:sldId id="290" r:id="rId47"/>
    <p:sldId id="289" r:id="rId48"/>
    <p:sldId id="291" r:id="rId49"/>
    <p:sldId id="292" r:id="rId50"/>
    <p:sldId id="293" r:id="rId51"/>
    <p:sldId id="294" r:id="rId52"/>
    <p:sldId id="295" r:id="rId53"/>
    <p:sldId id="297" r:id="rId54"/>
    <p:sldId id="296" r:id="rId55"/>
    <p:sldId id="298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06F6D-A21E-4045-84BF-258B31CB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982D-F3D5-4A5E-BF4F-8D8F7E6DC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38588-5FEF-46FD-B368-4EA49C6E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8C84A-F6B4-4F99-A4B4-72836636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36C79-B869-44F8-8423-9A4D0BDA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1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A73B3-E896-41DF-946F-840B4C2F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BC7A3-7401-4D5D-960C-25B12C9F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DA7CC-09A1-484C-867B-4EF5E5D1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ED90F-2573-476F-992D-28EAD905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B076B-3A00-490D-945E-0A652BB6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78CD6-8085-4846-B3B4-707A0E8B6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A1BCE-92EA-45B3-8D14-4BF2BC60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AAD08-EB9B-4939-A2B3-B1F03452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924A2-A10D-42B0-9CC4-B8393A68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B94A6-7A0C-45FC-B89B-425200E3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AABF0-3A42-4EEA-B2C0-F71867A1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6616F-6D84-4CC9-9C07-9864C74C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BC8A6-BDB2-4B40-A6E5-AA8FACC3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C011A-3DB2-4D34-8F65-28D5082E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DEF5C-4AB8-4B9B-89D7-F69EC4E5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27B85-D4D0-430B-9A56-12F73964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DD980-9568-472C-823E-84992659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30304-F417-474D-AFB4-67DD7108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14A66-2DCD-4668-8DDF-B6987CC9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FF863-3298-4469-A75B-27869DE1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4D346-BA02-4804-A60C-D1E5E293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CD540-E8ED-470A-BBD1-727FBF046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83CC1-CDD8-47D7-8CBB-65E03239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981BC-3B2E-4F63-BCBF-DC4C20EF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0E206-190F-4EAC-9B04-E6DFEAF3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13323-B7BE-402E-B918-BA6CF4A0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2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62C58-E2D7-4CA0-B566-8BB0E8F3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E744C-CBCE-4E4A-86D0-2BC7FCBC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5AD11-0875-4099-B366-CF2AF63E9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14B3D7-B2B1-4802-9825-A6D100E65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2AE25-7741-450E-B335-00F94E1F3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D5E39-D6EF-406E-B0CF-65A1D374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B0DD68-1DD3-45D7-B604-68BD9E3E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94B8B-3A65-4D9D-9B42-10051F2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D999C-E6BD-4312-9088-2CD90B54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670CE7-B056-4F37-B697-EB122849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043EF-57F0-4C04-9A05-1C0DCB92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C55CC-5579-4EBD-B1F7-5304B4D9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9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A0FC72-746E-480D-9CBD-7DD71D89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92C8A-B5F6-4756-B19C-6EEE4537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E0F9F-C0E1-4003-989A-28A17C24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8ACCE-C285-4C86-898F-41FD53E8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B3F48-72B0-4869-A1EF-19BBC2F4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AB5C4-0106-45F3-A4D7-F246AC16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2D2FA-13DD-4EDA-8051-39EE7287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F8688-41CD-4755-99A8-A52344B8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34D91-2ED6-4409-A293-C9EE2393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0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19CF6-9619-42CC-B961-80A1E64B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F6A56-8CA5-47B0-9818-AE276B0F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E6464-03B7-431E-A397-1E2171234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EB7E7-9805-4F1E-BD8D-54D6B623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A3E07-323D-4A9B-9F3E-C1B7E00F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8E0A6-ECA9-4D19-9747-87708DE9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6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649C43-956A-487F-9F1C-2B53C13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F31A0-4C56-4525-B804-18410ED3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75015-259B-45B2-B5B7-8146C4F6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4101-310C-445D-AE38-14E7B48844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0CFDE-4ABF-49A4-A502-C2684E36F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42392-B3C9-4B78-A772-3E4DEA62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932D-316F-4226-AABE-F28C23B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F2C1C-6F75-4459-96F9-BD6524BFA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有限离散概率理论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4EB6D-B74B-46DC-91B3-2993D5FF7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9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乘法公式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2C1432B-D0BF-41CA-B67D-44148E84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AA2F9D-0C6B-4371-A7AC-BCD6B5DD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75"/>
            <a:ext cx="10078857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乘法公式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2C1432B-D0BF-41CA-B67D-44148E84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177818-464B-4756-90B1-5D024827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678751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0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事件独立性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P(A∩B)=P(A)P(B)</a:t>
            </a:r>
            <a:r>
              <a:rPr lang="zh-CN" altLang="en-US" dirty="0"/>
              <a:t>，则称事件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相互独立</a:t>
            </a:r>
            <a:endParaRPr lang="en-US" altLang="zh-CN" dirty="0"/>
          </a:p>
          <a:p>
            <a:r>
              <a:rPr lang="zh-CN" altLang="en-US" dirty="0"/>
              <a:t>直观含义：</a:t>
            </a:r>
            <a:r>
              <a:rPr lang="en-US" altLang="zh-CN" dirty="0"/>
              <a:t>A</a:t>
            </a:r>
            <a:r>
              <a:rPr lang="zh-CN" altLang="en-US" dirty="0"/>
              <a:t>发生与否不改变</a:t>
            </a:r>
            <a:r>
              <a:rPr lang="en-US" altLang="zh-CN" dirty="0"/>
              <a:t>B</a:t>
            </a:r>
            <a:r>
              <a:rPr lang="zh-CN" altLang="en-US" dirty="0"/>
              <a:t>的概率，即</a:t>
            </a:r>
            <a:r>
              <a:rPr lang="en-US" altLang="zh-CN" dirty="0"/>
              <a:t>P(B|A)=P(B)</a:t>
            </a:r>
          </a:p>
          <a:p>
            <a:r>
              <a:rPr lang="zh-CN" altLang="en-US" dirty="0"/>
              <a:t>推论：若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独立，则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r>
              <a:rPr lang="zh-CN" altLang="en-US" dirty="0"/>
              <a:t>独立，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zh-CN" altLang="en-US" dirty="0"/>
              <a:t>独立，</a:t>
            </a:r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zh-CN" altLang="en-US" dirty="0"/>
              <a:t>与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r>
              <a:rPr lang="zh-CN" altLang="en-US" dirty="0"/>
              <a:t>独立</a:t>
            </a:r>
            <a:endParaRPr lang="en-US" altLang="zh-CN" dirty="0"/>
          </a:p>
          <a:p>
            <a:r>
              <a:rPr lang="zh-CN" altLang="en-US" dirty="0"/>
              <a:t>证明：</a:t>
            </a:r>
            <a:endParaRPr lang="en-US" altLang="zh-CN" dirty="0"/>
          </a:p>
          <a:p>
            <a:r>
              <a:rPr lang="en-US" altLang="zh-CN" dirty="0"/>
              <a:t>P(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c</a:t>
            </a:r>
            <a:r>
              <a:rPr lang="en-US" altLang="zh-CN" dirty="0" err="1"/>
              <a:t>B</a:t>
            </a:r>
            <a:r>
              <a:rPr lang="en-US" altLang="zh-CN" dirty="0"/>
              <a:t>)=P(B/A)=P(B)-P(AB)=P(B)-P(A)P(B)=P(B)(1-P(A))=P(B)P(A</a:t>
            </a:r>
            <a:r>
              <a:rPr lang="en-US" altLang="zh-CN" baseline="30000" dirty="0"/>
              <a:t>c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9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事件独立性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E2AB7-46BE-479D-BD8A-757C7EC5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689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事件独立性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/>
              <a:t>A,B,C</a:t>
            </a:r>
            <a:r>
              <a:rPr lang="zh-CN" altLang="en-US" dirty="0"/>
              <a:t>相互独立指的是</a:t>
            </a:r>
            <a:endParaRPr lang="en-US" altLang="zh-CN" dirty="0"/>
          </a:p>
          <a:p>
            <a:r>
              <a:rPr lang="en-US" altLang="zh-CN" dirty="0"/>
              <a:t>P(AB)=P(A)P(B)</a:t>
            </a:r>
            <a:r>
              <a:rPr lang="zh-CN" altLang="en-US" dirty="0"/>
              <a:t>，</a:t>
            </a:r>
            <a:r>
              <a:rPr lang="en-US" altLang="zh-CN" dirty="0"/>
              <a:t>P(BC)=P(B)P(C)</a:t>
            </a:r>
            <a:r>
              <a:rPr lang="zh-CN" altLang="en-US" dirty="0"/>
              <a:t>，</a:t>
            </a:r>
            <a:r>
              <a:rPr lang="en-US" altLang="zh-CN" dirty="0"/>
              <a:t>P(AC)=P(A)P(C)</a:t>
            </a:r>
            <a:r>
              <a:rPr lang="zh-CN" altLang="en-US" dirty="0"/>
              <a:t>，</a:t>
            </a:r>
            <a:r>
              <a:rPr lang="en-US" altLang="zh-CN" dirty="0"/>
              <a:t>P(ABC)=P(A)P(B)P(C)</a:t>
            </a:r>
          </a:p>
          <a:p>
            <a:r>
              <a:rPr lang="zh-CN" altLang="en-US" dirty="0"/>
              <a:t>注意两两独立不一定相互独立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个事件相互独立可以做类似定义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17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全概率公式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10EB6-DF1F-4913-A628-157DD5528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,...,B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是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的一个分割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>P(A)=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推导：</a:t>
                </a:r>
                <a:endParaRPr lang="en-US" altLang="zh-CN" b="0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,...,A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两两不交，则</a:t>
                </a:r>
                <a:r>
                  <a:rPr lang="en-US" altLang="zh-CN" dirty="0"/>
                  <a:t>P(A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∪...∪A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)=P(A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)+...+P(A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A=AB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∪...∪</a:t>
                </a:r>
                <a:r>
                  <a:rPr lang="en-US" altLang="zh-CN" dirty="0" err="1"/>
                  <a:t>AB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AB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</a:t>
                </a:r>
                <a:r>
                  <a:rPr lang="en-US" altLang="zh-CN" dirty="0" err="1"/>
                  <a:t>AB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两两不交</a:t>
                </a:r>
                <a:endParaRPr lang="en-US" altLang="zh-CN" dirty="0"/>
              </a:p>
              <a:p>
                <a:r>
                  <a:rPr lang="zh-CN" altLang="en-US" dirty="0"/>
                  <a:t>然后用乘法公式</a:t>
                </a:r>
                <a:r>
                  <a:rPr lang="en-US" altLang="zh-CN" dirty="0"/>
                  <a:t>P(</a:t>
                </a:r>
                <a:r>
                  <a:rPr lang="en-US" altLang="zh-CN" dirty="0" err="1"/>
                  <a:t>AB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)=P(B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)P(</a:t>
                </a:r>
                <a:r>
                  <a:rPr lang="en-US" altLang="zh-CN" dirty="0" err="1"/>
                  <a:t>A|B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10EB6-DF1F-4913-A628-157DD5528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64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全概率公式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D23038-8D42-4A22-8908-CB3416F4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9515476" cy="6856478"/>
          </a:xfrm>
        </p:spPr>
      </p:pic>
    </p:spTree>
    <p:extLst>
      <p:ext uri="{BB962C8B-B14F-4D97-AF65-F5344CB8AC3E}">
        <p14:creationId xmlns:p14="http://schemas.microsoft.com/office/powerpoint/2010/main" val="297912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10EB6-DF1F-4913-A628-157DD5528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,...,B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是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的一个分割，</a:t>
                </a:r>
                <a:r>
                  <a:rPr lang="en-US" altLang="zh-CN" dirty="0"/>
                  <a:t>P(A)&gt;0</a:t>
                </a:r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推导：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10EB6-DF1F-4913-A628-157DD5528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8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先验概率是以全事件为背景下</a:t>
            </a:r>
            <a:r>
              <a:rPr lang="en-US" altLang="zh-CN" dirty="0"/>
              <a:t>,A</a:t>
            </a:r>
            <a:r>
              <a:rPr lang="zh-CN" altLang="en-US" dirty="0"/>
              <a:t>事件发生的概率，</a:t>
            </a:r>
            <a:r>
              <a:rPr lang="en-US" altLang="zh-CN" dirty="0"/>
              <a:t>P(A|Ω)</a:t>
            </a:r>
          </a:p>
          <a:p>
            <a:r>
              <a:rPr lang="zh-CN" altLang="en-US" dirty="0"/>
              <a:t>后验概率是以新事件</a:t>
            </a:r>
            <a:r>
              <a:rPr lang="en-US" altLang="zh-CN" dirty="0"/>
              <a:t>B</a:t>
            </a:r>
            <a:r>
              <a:rPr lang="zh-CN" altLang="en-US" dirty="0"/>
              <a:t>为背景下</a:t>
            </a:r>
            <a:r>
              <a:rPr lang="en-US" altLang="zh-CN" dirty="0"/>
              <a:t>,A</a:t>
            </a:r>
            <a:r>
              <a:rPr lang="zh-CN" altLang="en-US" dirty="0"/>
              <a:t>事件发生的概率， </a:t>
            </a:r>
            <a:r>
              <a:rPr lang="en-US" altLang="zh-CN" dirty="0"/>
              <a:t>P(A|B)</a:t>
            </a:r>
          </a:p>
          <a:p>
            <a:r>
              <a:rPr lang="zh-CN" altLang="en-US" dirty="0"/>
              <a:t>全事件一般是统计获得的，或者是我们的常识，所以称为先验概率，没有试验前的概率</a:t>
            </a:r>
          </a:p>
          <a:p>
            <a:r>
              <a:rPr lang="zh-CN" altLang="en-US" dirty="0"/>
              <a:t>新事件一般是试验，如试验</a:t>
            </a:r>
            <a:r>
              <a:rPr lang="en-US" altLang="zh-CN" dirty="0"/>
              <a:t>B</a:t>
            </a:r>
            <a:r>
              <a:rPr lang="zh-CN" altLang="en-US" dirty="0"/>
              <a:t>，此时的事件背景从全事件变成了</a:t>
            </a:r>
            <a:r>
              <a:rPr lang="en-US" altLang="zh-CN" dirty="0"/>
              <a:t>B</a:t>
            </a:r>
            <a:r>
              <a:rPr lang="zh-CN" altLang="en-US" dirty="0"/>
              <a:t>，该事件</a:t>
            </a:r>
            <a:r>
              <a:rPr lang="en-US" altLang="zh-CN" dirty="0"/>
              <a:t>B</a:t>
            </a:r>
            <a:r>
              <a:rPr lang="zh-CN" altLang="en-US" dirty="0"/>
              <a:t>可能对</a:t>
            </a:r>
            <a:r>
              <a:rPr lang="en-US" altLang="zh-CN" dirty="0"/>
              <a:t>A</a:t>
            </a:r>
            <a:r>
              <a:rPr lang="zh-CN" altLang="en-US" dirty="0"/>
              <a:t>的概率有影响，那么需要对</a:t>
            </a:r>
            <a:r>
              <a:rPr lang="en-US" altLang="zh-CN" dirty="0"/>
              <a:t>A</a:t>
            </a:r>
            <a:r>
              <a:rPr lang="zh-CN" altLang="en-US" dirty="0"/>
              <a:t>现在的概率进行一个修正，从</a:t>
            </a:r>
            <a:r>
              <a:rPr lang="en-US" altLang="zh-CN" dirty="0"/>
              <a:t>P(A|Ω)</a:t>
            </a:r>
            <a:r>
              <a:rPr lang="zh-CN" altLang="en-US" dirty="0"/>
              <a:t>变成 </a:t>
            </a:r>
            <a:r>
              <a:rPr lang="en-US" altLang="zh-CN" dirty="0"/>
              <a:t>P(A|B)</a:t>
            </a:r>
            <a:endParaRPr lang="zh-CN" altLang="en-US" dirty="0"/>
          </a:p>
          <a:p>
            <a:r>
              <a:rPr lang="zh-CN" altLang="en-US" dirty="0"/>
              <a:t>所以称 </a:t>
            </a:r>
            <a:r>
              <a:rPr lang="en-US" altLang="zh-CN" dirty="0"/>
              <a:t>P(A|B)</a:t>
            </a:r>
            <a:r>
              <a:rPr lang="zh-CN" altLang="en-US" dirty="0"/>
              <a:t>为后验概率，也就是试验</a:t>
            </a:r>
            <a:r>
              <a:rPr lang="en-US" altLang="zh-CN" dirty="0"/>
              <a:t>(</a:t>
            </a:r>
            <a:r>
              <a:rPr lang="zh-CN" altLang="en-US" dirty="0"/>
              <a:t>事件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r>
              <a:rPr lang="en-US" altLang="zh-CN" dirty="0"/>
              <a:t>)</a:t>
            </a:r>
            <a:r>
              <a:rPr lang="zh-CN" altLang="en-US" dirty="0"/>
              <a:t>后的概率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72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如果我们把事件</a:t>
            </a:r>
            <a:r>
              <a:rPr lang="en-US" altLang="zh-CN" dirty="0"/>
              <a:t>A</a:t>
            </a:r>
            <a:r>
              <a:rPr lang="zh-CN" altLang="en-US" dirty="0"/>
              <a:t>看做</a:t>
            </a:r>
            <a:r>
              <a:rPr lang="en-US" altLang="zh-CN" dirty="0"/>
              <a:t>'</a:t>
            </a:r>
            <a:r>
              <a:rPr lang="zh-CN" altLang="en-US" dirty="0"/>
              <a:t>结果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把诸事件</a:t>
            </a:r>
            <a:r>
              <a:rPr lang="en-US" altLang="zh-CN" dirty="0"/>
              <a:t>B1,B2...</a:t>
            </a:r>
            <a:r>
              <a:rPr lang="zh-CN" altLang="en-US" dirty="0"/>
              <a:t>看做导致这个结果的可能的</a:t>
            </a:r>
            <a:r>
              <a:rPr lang="en-US" altLang="zh-CN" dirty="0"/>
              <a:t>'</a:t>
            </a:r>
            <a:r>
              <a:rPr lang="zh-CN" altLang="en-US" dirty="0"/>
              <a:t>原因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则可以形象地把全概率公式看做成为</a:t>
            </a:r>
            <a:r>
              <a:rPr lang="en-US" altLang="zh-CN" dirty="0"/>
              <a:t>'</a:t>
            </a:r>
            <a:r>
              <a:rPr lang="zh-CN" altLang="en-US" dirty="0"/>
              <a:t>由原因推结果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是显明的，</a:t>
            </a:r>
            <a:r>
              <a:rPr lang="en-US" altLang="zh-CN" dirty="0"/>
              <a:t>B</a:t>
            </a:r>
            <a:r>
              <a:rPr lang="zh-CN" altLang="en-US" dirty="0"/>
              <a:t>是隐藏的</a:t>
            </a:r>
            <a:endParaRPr lang="en-US" altLang="zh-CN" dirty="0"/>
          </a:p>
          <a:p>
            <a:r>
              <a:rPr lang="zh-CN" altLang="en-US" dirty="0"/>
              <a:t>而贝叶斯公式是</a:t>
            </a:r>
            <a:r>
              <a:rPr lang="en-US" altLang="zh-CN" dirty="0"/>
              <a:t>‘</a:t>
            </a:r>
            <a:r>
              <a:rPr lang="zh-CN" altLang="en-US" dirty="0"/>
              <a:t>由结果推原因</a:t>
            </a:r>
            <a:r>
              <a:rPr lang="en-US" altLang="zh-CN" dirty="0"/>
              <a:t>‘</a:t>
            </a:r>
            <a:r>
              <a:rPr lang="zh-CN" altLang="en-US" dirty="0"/>
              <a:t>：现在有一个</a:t>
            </a:r>
            <a:r>
              <a:rPr lang="en-US" altLang="zh-CN" dirty="0"/>
              <a:t>’</a:t>
            </a:r>
            <a:r>
              <a:rPr lang="zh-CN" altLang="en-US" dirty="0"/>
              <a:t>结果</a:t>
            </a:r>
            <a:r>
              <a:rPr lang="en-US" altLang="zh-CN" dirty="0"/>
              <a:t>‘A</a:t>
            </a:r>
            <a:r>
              <a:rPr lang="zh-CN" altLang="en-US" dirty="0"/>
              <a:t>已经发生，在众多可能的</a:t>
            </a:r>
            <a:r>
              <a:rPr lang="en-US" altLang="zh-CN" dirty="0"/>
              <a:t>’</a:t>
            </a:r>
            <a:r>
              <a:rPr lang="zh-CN" altLang="en-US" dirty="0"/>
              <a:t>原因</a:t>
            </a:r>
            <a:r>
              <a:rPr lang="en-US" altLang="zh-CN" dirty="0"/>
              <a:t>‘</a:t>
            </a:r>
            <a:r>
              <a:rPr lang="zh-CN" altLang="en-US" dirty="0"/>
              <a:t>中，求这些’原因</a:t>
            </a:r>
            <a:r>
              <a:rPr lang="en-US" altLang="zh-CN" dirty="0"/>
              <a:t>’</a:t>
            </a:r>
            <a:r>
              <a:rPr lang="zh-CN" altLang="en-US" dirty="0"/>
              <a:t>导致了结果</a:t>
            </a:r>
            <a:r>
              <a:rPr lang="en-US" altLang="zh-CN" dirty="0"/>
              <a:t>A</a:t>
            </a:r>
            <a:r>
              <a:rPr lang="zh-CN" altLang="en-US" dirty="0"/>
              <a:t>的概率分别是多少，概率最大那个‘原因’就最可能导致结果</a:t>
            </a:r>
            <a:r>
              <a:rPr lang="en-US" altLang="zh-C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50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2379-27C0-47AB-BA3B-43A9EE6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999B-DF2F-4748-875E-02C5CDA7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样本：试验结果，元素，记为</a:t>
            </a:r>
            <a:r>
              <a:rPr lang="el-GR" altLang="zh-CN" dirty="0"/>
              <a:t>ω</a:t>
            </a:r>
            <a:endParaRPr lang="en-US" altLang="zh-CN" dirty="0"/>
          </a:p>
          <a:p>
            <a:r>
              <a:rPr lang="zh-CN" altLang="en-US" dirty="0"/>
              <a:t>样本空间：所有试验结果组成的集合，记为</a:t>
            </a:r>
            <a:r>
              <a:rPr lang="el-GR" altLang="zh-CN" dirty="0"/>
              <a:t>Ω</a:t>
            </a:r>
            <a:endParaRPr lang="en-US" altLang="zh-CN" dirty="0"/>
          </a:p>
          <a:p>
            <a:r>
              <a:rPr lang="zh-CN" altLang="en-US" dirty="0"/>
              <a:t>事件：部分试验结果，</a:t>
            </a:r>
            <a:r>
              <a:rPr lang="el-GR" altLang="zh-CN" dirty="0"/>
              <a:t>Ω</a:t>
            </a:r>
            <a:r>
              <a:rPr lang="zh-CN" altLang="en-US" dirty="0"/>
              <a:t>的子集，记为</a:t>
            </a:r>
            <a:r>
              <a:rPr lang="en-US" altLang="zh-CN" dirty="0"/>
              <a:t>A,B,...</a:t>
            </a:r>
          </a:p>
          <a:p>
            <a:r>
              <a:rPr lang="zh-CN" altLang="en-US" dirty="0"/>
              <a:t>空集</a:t>
            </a:r>
            <a:r>
              <a:rPr lang="en-US" altLang="zh-CN" dirty="0"/>
              <a:t>Ø</a:t>
            </a:r>
          </a:p>
          <a:p>
            <a:r>
              <a:rPr lang="zh-CN" altLang="en-US" dirty="0"/>
              <a:t>事件发生：本次试验结果</a:t>
            </a:r>
            <a:r>
              <a:rPr lang="el-GR" altLang="zh-CN" dirty="0"/>
              <a:t>ω∈</a:t>
            </a:r>
            <a:r>
              <a:rPr lang="en-US" altLang="zh-C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150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FE7F51-67AC-4CDE-9806-2ADF0BAF6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-1"/>
            <a:ext cx="8582025" cy="6857207"/>
          </a:xfrm>
        </p:spPr>
      </p:pic>
    </p:spTree>
    <p:extLst>
      <p:ext uri="{BB962C8B-B14F-4D97-AF65-F5344CB8AC3E}">
        <p14:creationId xmlns:p14="http://schemas.microsoft.com/office/powerpoint/2010/main" val="112155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可以看到一次阳性检查就把甲患病的概率从</a:t>
            </a:r>
            <a:r>
              <a:rPr lang="en-US" altLang="zh-CN" dirty="0"/>
              <a:t>0.001</a:t>
            </a:r>
            <a:r>
              <a:rPr lang="zh-CN" altLang="en-US" dirty="0"/>
              <a:t>提升到了</a:t>
            </a:r>
            <a:r>
              <a:rPr lang="en-US" altLang="zh-CN" dirty="0"/>
              <a:t>0.087</a:t>
            </a:r>
          </a:p>
          <a:p>
            <a:r>
              <a:rPr lang="zh-CN" altLang="en-US" dirty="0"/>
              <a:t>虽然</a:t>
            </a:r>
            <a:r>
              <a:rPr lang="en-US" altLang="zh-CN" dirty="0"/>
              <a:t>0.087</a:t>
            </a:r>
            <a:r>
              <a:rPr lang="zh-CN" altLang="en-US" dirty="0"/>
              <a:t>很低，但是还可以复查，多检查几遍</a:t>
            </a:r>
            <a:endParaRPr lang="en-US" altLang="zh-CN" dirty="0"/>
          </a:p>
          <a:p>
            <a:r>
              <a:rPr lang="zh-CN" altLang="en-US" dirty="0"/>
              <a:t>练习：如果甲检查两次，都是阳性，求患病概率？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58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可以看到一次阳性检查就把甲患病的概率从</a:t>
            </a:r>
            <a:r>
              <a:rPr lang="en-US" altLang="zh-CN" dirty="0"/>
              <a:t>0.001</a:t>
            </a:r>
            <a:r>
              <a:rPr lang="zh-CN" altLang="en-US" dirty="0"/>
              <a:t>提升到了</a:t>
            </a:r>
            <a:r>
              <a:rPr lang="en-US" altLang="zh-CN" dirty="0"/>
              <a:t>0.087</a:t>
            </a:r>
          </a:p>
          <a:p>
            <a:r>
              <a:rPr lang="zh-CN" altLang="en-US" dirty="0"/>
              <a:t>虽然</a:t>
            </a:r>
            <a:r>
              <a:rPr lang="en-US" altLang="zh-CN" dirty="0"/>
              <a:t>0.087</a:t>
            </a:r>
            <a:r>
              <a:rPr lang="zh-CN" altLang="en-US" dirty="0"/>
              <a:t>很低，但是还可以复查，多检查几遍</a:t>
            </a:r>
            <a:endParaRPr lang="en-US" altLang="zh-CN" dirty="0"/>
          </a:p>
          <a:p>
            <a:r>
              <a:rPr lang="zh-CN" altLang="en-US" dirty="0"/>
              <a:t>练习：如果甲检查两次，都是阳性，求患病概率？</a:t>
            </a:r>
            <a:endParaRPr lang="en-US" altLang="zh-CN" dirty="0"/>
          </a:p>
          <a:p>
            <a:r>
              <a:rPr lang="en-US" altLang="zh-CN" dirty="0"/>
              <a:t>P(A|T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)=P(A)P(T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|A)/(P(A)P(T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|A)+P(A</a:t>
            </a:r>
            <a:r>
              <a:rPr lang="en-US" altLang="zh-CN" baseline="30000" dirty="0"/>
              <a:t>c</a:t>
            </a:r>
            <a:r>
              <a:rPr lang="en-US" altLang="zh-CN" dirty="0"/>
              <a:t>)P(T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</a:t>
            </a:r>
            <a:r>
              <a:rPr lang="en-US" altLang="zh-CN" baseline="30000" dirty="0"/>
              <a:t>c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|A)=(1-0.05)^2</a:t>
            </a:r>
            <a:r>
              <a:rPr lang="zh-CN" altLang="en-US" dirty="0"/>
              <a:t>，</a:t>
            </a:r>
            <a:r>
              <a:rPr lang="en-US" altLang="zh-CN" dirty="0"/>
              <a:t>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</a:t>
            </a:r>
            <a:r>
              <a:rPr lang="en-US" altLang="zh-CN" baseline="30000" dirty="0"/>
              <a:t>c</a:t>
            </a:r>
            <a:r>
              <a:rPr lang="en-US" altLang="zh-CN" dirty="0"/>
              <a:t>)=0.01^2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P(A|T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)=0.95^2*p/(0.95^2*p+0.01^2*(1-p))=9025p/(9024p+1)≈0.900</a:t>
            </a:r>
          </a:p>
        </p:txBody>
      </p:sp>
    </p:spTree>
    <p:extLst>
      <p:ext uri="{BB962C8B-B14F-4D97-AF65-F5344CB8AC3E}">
        <p14:creationId xmlns:p14="http://schemas.microsoft.com/office/powerpoint/2010/main" val="406732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6B41E-F25F-4D7B-B422-5C21A439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E9D3E-5D9C-4318-8410-A7291FA8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B62AA-C079-46F4-B8D2-699DC777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23791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53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6B41E-F25F-4D7B-B422-5C21A439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E9D3E-5D9C-4318-8410-A7291FA8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3282D6-FCC7-4893-A3A9-ED12C6FB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728587" cy="567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E78518-78E7-4B79-84FA-B0FBBF6E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0519"/>
            <a:ext cx="8517890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5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A7DA3-547E-46CB-97AA-11BB3871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3093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8DB4E-FF43-4393-BBB8-C664882C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一个袋子里有</a:t>
            </a:r>
            <a:r>
              <a:rPr lang="en-US" altLang="zh-CN" dirty="0"/>
              <a:t>n</a:t>
            </a:r>
            <a:r>
              <a:rPr lang="zh-CN" altLang="en-US" dirty="0"/>
              <a:t>个球，球的颜色只有红和蓝，红色球的数目为</a:t>
            </a:r>
            <a:r>
              <a:rPr lang="en-US" altLang="zh-CN" dirty="0"/>
              <a:t>0~n</a:t>
            </a:r>
            <a:r>
              <a:rPr lang="zh-CN" altLang="en-US" dirty="0"/>
              <a:t>的概率都是相等的。</a:t>
            </a:r>
            <a:endParaRPr lang="en-US" altLang="zh-CN" dirty="0"/>
          </a:p>
          <a:p>
            <a:r>
              <a:rPr lang="zh-CN" altLang="en-US" dirty="0"/>
              <a:t>现在已经从里面取出了</a:t>
            </a:r>
            <a:r>
              <a:rPr lang="en-US" altLang="zh-CN" dirty="0"/>
              <a:t>p</a:t>
            </a:r>
            <a:r>
              <a:rPr lang="zh-CN" altLang="en-US" dirty="0"/>
              <a:t>个球，其中</a:t>
            </a:r>
            <a:r>
              <a:rPr lang="en-US" altLang="zh-CN" dirty="0"/>
              <a:t>q</a:t>
            </a:r>
            <a:r>
              <a:rPr lang="zh-CN" altLang="en-US" dirty="0"/>
              <a:t>个是红色，求下一个取出的球是红色的概率。</a:t>
            </a:r>
            <a:endParaRPr lang="en-US" altLang="zh-CN" dirty="0"/>
          </a:p>
          <a:p>
            <a:r>
              <a:rPr lang="en-US" altLang="zh-CN" dirty="0"/>
              <a:t>0&lt;=q&lt;=p&lt;n&lt;=100000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06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A7DA3-547E-46CB-97AA-11BB3871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3093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8DB4E-FF43-4393-BBB8-C664882CB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R</a:t>
                </a:r>
                <a:r>
                  <a:rPr lang="en-US" altLang="zh-CN" baseline="-25000" dirty="0"/>
                  <a:t>r</a:t>
                </a:r>
                <a:r>
                  <a:rPr lang="zh-CN" altLang="en-US" dirty="0"/>
                  <a:t>表示袋子里有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个红球的事件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表示取出了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个球，其中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个是红色的事件</a:t>
                </a:r>
                <a:endParaRPr lang="en-US" altLang="zh-CN" dirty="0"/>
              </a:p>
              <a:p>
                <a:r>
                  <a:rPr lang="zh-CN" altLang="en-US" dirty="0"/>
                  <a:t>然后用贝叶斯公式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8DB4E-FF43-4393-BBB8-C664882CB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9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A7DA3-547E-46CB-97AA-11BB3871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3093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8DB4E-FF43-4393-BBB8-C664882CB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8DB4E-FF43-4393-BBB8-C664882CB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67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46354-E2A6-4C97-B591-B2671931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小</a:t>
            </a:r>
            <a:r>
              <a:rPr lang="en-US" altLang="zh-CN" dirty="0"/>
              <a:t>R</a:t>
            </a:r>
            <a:r>
              <a:rPr lang="zh-CN" altLang="en-US" dirty="0"/>
              <a:t>和小</a:t>
            </a:r>
            <a:r>
              <a:rPr lang="en-US" altLang="zh-CN" dirty="0"/>
              <a:t>B</a:t>
            </a:r>
            <a:r>
              <a:rPr lang="zh-CN" altLang="en-US" dirty="0"/>
              <a:t>一共玩了</a:t>
            </a:r>
            <a:r>
              <a:rPr lang="en-US" altLang="zh-CN" dirty="0"/>
              <a:t>n</a:t>
            </a:r>
            <a:r>
              <a:rPr lang="zh-CN" altLang="en-US" dirty="0"/>
              <a:t>局游戏，第一局小</a:t>
            </a:r>
            <a:r>
              <a:rPr lang="en-US" altLang="zh-CN" dirty="0"/>
              <a:t>R</a:t>
            </a:r>
            <a:r>
              <a:rPr lang="zh-CN" altLang="en-US" dirty="0"/>
              <a:t>获胜的概率为</a:t>
            </a:r>
            <a:r>
              <a:rPr lang="en-US" altLang="zh-CN" dirty="0"/>
              <a:t>pi</a:t>
            </a:r>
            <a:r>
              <a:rPr lang="zh-CN" altLang="en-US" dirty="0"/>
              <a:t>，没有平局，对于第</a:t>
            </a:r>
            <a:r>
              <a:rPr lang="en-US" altLang="zh-CN" dirty="0" err="1"/>
              <a:t>i</a:t>
            </a:r>
            <a:r>
              <a:rPr lang="zh-CN" altLang="en-US" dirty="0"/>
              <a:t>局游戏：</a:t>
            </a:r>
          </a:p>
          <a:p>
            <a:r>
              <a:rPr lang="zh-CN" altLang="en-US" dirty="0"/>
              <a:t>如果第</a:t>
            </a:r>
            <a:r>
              <a:rPr lang="en-US" altLang="zh-CN" dirty="0"/>
              <a:t>i−1</a:t>
            </a:r>
            <a:r>
              <a:rPr lang="zh-CN" altLang="en-US" dirty="0"/>
              <a:t>局游戏小</a:t>
            </a:r>
            <a:r>
              <a:rPr lang="en-US" altLang="zh-CN" dirty="0"/>
              <a:t>R</a:t>
            </a:r>
            <a:r>
              <a:rPr lang="zh-CN" altLang="en-US" dirty="0"/>
              <a:t>获胜，那么第</a:t>
            </a:r>
            <a:r>
              <a:rPr lang="en-US" altLang="zh-CN" dirty="0" err="1"/>
              <a:t>i</a:t>
            </a:r>
            <a:r>
              <a:rPr lang="zh-CN" altLang="en-US" dirty="0"/>
              <a:t>局游戏小</a:t>
            </a:r>
            <a:r>
              <a:rPr lang="en-US" altLang="zh-CN" dirty="0"/>
              <a:t>R</a:t>
            </a:r>
            <a:r>
              <a:rPr lang="zh-CN" altLang="en-US" dirty="0"/>
              <a:t>获胜的概率为</a:t>
            </a:r>
            <a:r>
              <a:rPr lang="en-US" altLang="zh-CN" dirty="0"/>
              <a:t>pi</a:t>
            </a:r>
            <a:r>
              <a:rPr lang="zh-CN" altLang="en-US" dirty="0"/>
              <a:t>，小</a:t>
            </a:r>
            <a:r>
              <a:rPr lang="en-US" altLang="zh-CN" dirty="0"/>
              <a:t>B</a:t>
            </a:r>
            <a:r>
              <a:rPr lang="zh-CN" altLang="en-US" dirty="0"/>
              <a:t>获胜的概率为</a:t>
            </a:r>
            <a:r>
              <a:rPr lang="en-US" altLang="zh-CN" dirty="0"/>
              <a:t>1−pi</a:t>
            </a:r>
          </a:p>
          <a:p>
            <a:r>
              <a:rPr lang="zh-CN" altLang="en-US" dirty="0"/>
              <a:t>如果第</a:t>
            </a:r>
            <a:r>
              <a:rPr lang="en-US" altLang="zh-CN" dirty="0"/>
              <a:t>i−1</a:t>
            </a:r>
            <a:r>
              <a:rPr lang="zh-CN" altLang="en-US" dirty="0"/>
              <a:t>局游戏小</a:t>
            </a:r>
            <a:r>
              <a:rPr lang="en-US" altLang="zh-CN" dirty="0"/>
              <a:t>B</a:t>
            </a:r>
            <a:r>
              <a:rPr lang="zh-CN" altLang="en-US" dirty="0"/>
              <a:t>获胜，那么第</a:t>
            </a:r>
            <a:r>
              <a:rPr lang="en-US" altLang="zh-CN" dirty="0" err="1"/>
              <a:t>i</a:t>
            </a:r>
            <a:r>
              <a:rPr lang="zh-CN" altLang="en-US" dirty="0"/>
              <a:t>局游戏小</a:t>
            </a:r>
            <a:r>
              <a:rPr lang="en-US" altLang="zh-CN" dirty="0"/>
              <a:t>R</a:t>
            </a:r>
            <a:r>
              <a:rPr lang="zh-CN" altLang="en-US" dirty="0"/>
              <a:t>获胜的概率为</a:t>
            </a:r>
            <a:r>
              <a:rPr lang="en-US" altLang="zh-CN" dirty="0"/>
              <a:t>qi</a:t>
            </a:r>
            <a:r>
              <a:rPr lang="zh-CN" altLang="en-US" dirty="0"/>
              <a:t>，小</a:t>
            </a:r>
            <a:r>
              <a:rPr lang="en-US" altLang="zh-CN" dirty="0"/>
              <a:t>B</a:t>
            </a:r>
            <a:r>
              <a:rPr lang="zh-CN" altLang="en-US" dirty="0"/>
              <a:t>获胜的概率为</a:t>
            </a:r>
            <a:r>
              <a:rPr lang="en-US" altLang="zh-CN" dirty="0"/>
              <a:t>1−qi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次两种操作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 add </a:t>
            </a:r>
            <a:r>
              <a:rPr lang="en-US" altLang="zh-CN" dirty="0" err="1"/>
              <a:t>i</a:t>
            </a:r>
            <a:r>
              <a:rPr lang="en-US" altLang="zh-CN" dirty="0"/>
              <a:t> c </a:t>
            </a:r>
            <a:r>
              <a:rPr lang="zh-CN" altLang="en-US" dirty="0"/>
              <a:t>加入第</a:t>
            </a:r>
            <a:r>
              <a:rPr lang="en-US" altLang="zh-CN" dirty="0" err="1"/>
              <a:t>i</a:t>
            </a:r>
            <a:r>
              <a:rPr lang="zh-CN" altLang="en-US" dirty="0"/>
              <a:t>局游戏的结果；</a:t>
            </a:r>
          </a:p>
          <a:p>
            <a:r>
              <a:rPr lang="zh-CN" altLang="en-US" dirty="0"/>
              <a:t>​</a:t>
            </a:r>
            <a:r>
              <a:rPr lang="en-US" altLang="zh-CN" dirty="0"/>
              <a:t>2 del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忘记第</a:t>
            </a:r>
            <a:r>
              <a:rPr lang="en-US" altLang="zh-CN" dirty="0" err="1"/>
              <a:t>i</a:t>
            </a:r>
            <a:r>
              <a:rPr lang="zh-CN" altLang="en-US" dirty="0"/>
              <a:t>局游戏的结果；</a:t>
            </a:r>
          </a:p>
          <a:p>
            <a:r>
              <a:rPr lang="zh-CN" altLang="en-US" dirty="0"/>
              <a:t>每次操作后都要输出</a:t>
            </a:r>
            <a:r>
              <a:rPr lang="en-US" altLang="zh-CN" dirty="0"/>
              <a:t>n</a:t>
            </a:r>
            <a:r>
              <a:rPr lang="zh-CN" altLang="en-US" dirty="0"/>
              <a:t>次游戏小</a:t>
            </a:r>
            <a:r>
              <a:rPr lang="en-US" altLang="zh-CN" dirty="0"/>
              <a:t>R</a:t>
            </a:r>
            <a:r>
              <a:rPr lang="zh-CN" altLang="en-US" dirty="0"/>
              <a:t>获胜局数的期望；</a:t>
            </a:r>
          </a:p>
          <a:p>
            <a:r>
              <a:rPr lang="en-US" altLang="zh-CN" dirty="0"/>
              <a:t>1≤n,m≤200000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416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设当前已知条件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为事件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</a:p>
              <a:p>
                <a:r>
                  <a:rPr lang="zh-CN" altLang="en-US" dirty="0"/>
                  <a:t>那么答案是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0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2379-27C0-47AB-BA3B-43A9EE6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999B-DF2F-4748-875E-02C5CDA7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集合的运算</a:t>
            </a:r>
            <a:endParaRPr lang="en-US" altLang="zh-CN" dirty="0"/>
          </a:p>
          <a:p>
            <a:r>
              <a:rPr lang="en-US" altLang="zh-CN" dirty="0"/>
              <a:t>A∪B</a:t>
            </a:r>
            <a:r>
              <a:rPr lang="zh-CN" altLang="en-US" dirty="0"/>
              <a:t>：事件</a:t>
            </a:r>
            <a:r>
              <a:rPr lang="en-US" altLang="zh-CN" dirty="0"/>
              <a:t>A</a:t>
            </a:r>
            <a:r>
              <a:rPr lang="zh-CN" altLang="en-US" dirty="0"/>
              <a:t>发生或者事件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endParaRPr lang="en-US" altLang="zh-CN" dirty="0"/>
          </a:p>
          <a:p>
            <a:r>
              <a:rPr lang="en-US" altLang="zh-CN" dirty="0"/>
              <a:t>A∩B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：事件</a:t>
            </a:r>
            <a:r>
              <a:rPr lang="en-US" altLang="zh-CN" dirty="0"/>
              <a:t>A</a:t>
            </a:r>
            <a:r>
              <a:rPr lang="zh-CN" altLang="en-US" dirty="0"/>
              <a:t>发生并且事件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zh-CN" altLang="en-US" dirty="0"/>
              <a:t>：事件</a:t>
            </a:r>
            <a:r>
              <a:rPr lang="en-US" altLang="zh-CN" dirty="0"/>
              <a:t>A</a:t>
            </a:r>
            <a:r>
              <a:rPr lang="zh-CN" altLang="en-US" dirty="0"/>
              <a:t>不发生</a:t>
            </a:r>
            <a:endParaRPr lang="en-US" altLang="zh-CN" dirty="0"/>
          </a:p>
          <a:p>
            <a:r>
              <a:rPr lang="en-US" altLang="zh-CN" dirty="0"/>
              <a:t>A\B</a:t>
            </a:r>
            <a:r>
              <a:rPr lang="zh-CN" altLang="en-US" dirty="0"/>
              <a:t>，</a:t>
            </a:r>
            <a:r>
              <a:rPr lang="en-US" altLang="zh-CN" dirty="0"/>
              <a:t>A-B</a:t>
            </a:r>
            <a:r>
              <a:rPr lang="zh-CN" altLang="en-US" dirty="0"/>
              <a:t>：</a:t>
            </a:r>
            <a:r>
              <a:rPr lang="en-US" altLang="zh-CN" dirty="0" err="1"/>
              <a:t>AB</a:t>
            </a:r>
            <a:r>
              <a:rPr lang="en-US" altLang="zh-CN" baseline="30000" dirty="0" err="1"/>
              <a:t>c</a:t>
            </a:r>
            <a:r>
              <a:rPr lang="zh-CN" altLang="en-US" dirty="0"/>
              <a:t>，事件</a:t>
            </a:r>
            <a:r>
              <a:rPr lang="en-US" altLang="zh-CN" dirty="0"/>
              <a:t>A</a:t>
            </a:r>
            <a:r>
              <a:rPr lang="zh-CN" altLang="en-US" dirty="0"/>
              <a:t>发生并且事件</a:t>
            </a:r>
            <a:r>
              <a:rPr lang="en-US" altLang="zh-CN" dirty="0"/>
              <a:t>B</a:t>
            </a:r>
            <a:r>
              <a:rPr lang="zh-CN" altLang="en-US" dirty="0"/>
              <a:t>不发生</a:t>
            </a:r>
            <a:endParaRPr lang="en-US" altLang="zh-CN" dirty="0"/>
          </a:p>
          <a:p>
            <a:r>
              <a:rPr lang="zh-CN" altLang="en-US" dirty="0"/>
              <a:t>由于这是有限离散概率理论，所以不涉及集合的可列次运算</a:t>
            </a:r>
            <a:endParaRPr lang="en-US" altLang="zh-CN" dirty="0"/>
          </a:p>
          <a:p>
            <a:r>
              <a:rPr lang="zh-CN" altLang="en-US" dirty="0"/>
              <a:t>集合的运算还包含各种分配律，结合律，交换律，容斥原理等等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392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j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t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&lt;j</a:t>
                </a:r>
                <a:r>
                  <a:rPr lang="en-US" altLang="zh-CN" baseline="-25000" dirty="0"/>
                  <a:t>t+1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k</a:t>
                </a:r>
                <a:endParaRPr lang="en-US" altLang="zh-CN" baseline="-25000" dirty="0"/>
              </a:p>
              <a:p>
                <a:r>
                  <a:rPr lang="zh-CN" altLang="en-US" dirty="0"/>
                  <a:t>由乘法公式，有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由题意，这一盘的输赢只和上一盘有关</a:t>
                </a: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类似地有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=1)⋯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452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设当前已知条件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为事件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</a:p>
              <a:p>
                <a:r>
                  <a:rPr lang="zh-CN" altLang="en-US" dirty="0"/>
                  <a:t>那么答案是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j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t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&lt;j</a:t>
                </a:r>
                <a:r>
                  <a:rPr lang="en-US" altLang="zh-CN" baseline="-25000" dirty="0"/>
                  <a:t>t+1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k</a:t>
                </a:r>
                <a:endParaRPr lang="en-US" altLang="zh-CN" baseline="-25000" dirty="0"/>
              </a:p>
              <a:p>
                <a:r>
                  <a:rPr lang="zh-CN" altLang="en-US" dirty="0"/>
                  <a:t>所以已知条件把整个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轮游戏分成若干个区间</a:t>
                </a:r>
                <a:endParaRPr lang="en-US" altLang="zh-CN" dirty="0"/>
              </a:p>
              <a:p>
                <a:r>
                  <a:rPr lang="zh-CN" altLang="en-US" dirty="0"/>
                  <a:t>每个区间的贡献是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265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P(l+1|l)</a:t>
                </a:r>
                <a:r>
                  <a:rPr lang="zh-CN" altLang="en-US" dirty="0"/>
                  <a:t>表示在第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轮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赢的条件下，第</a:t>
                </a:r>
                <a:r>
                  <a:rPr lang="en-US" altLang="zh-CN" dirty="0"/>
                  <a:t>l+1</a:t>
                </a:r>
                <a:r>
                  <a:rPr lang="zh-CN" altLang="en-US" dirty="0"/>
                  <a:t>轮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赢的概率</a:t>
                </a:r>
                <a:endParaRPr lang="en-US" altLang="zh-CN" dirty="0"/>
              </a:p>
              <a:p>
                <a:r>
                  <a:rPr lang="zh-CN" altLang="en-US" dirty="0"/>
                  <a:t>显然</a:t>
                </a:r>
                <a:r>
                  <a:rPr lang="en-US" altLang="zh-CN" dirty="0"/>
                  <a:t>P(l+1|l)=p(l+1)</a:t>
                </a:r>
              </a:p>
              <a:p>
                <a:r>
                  <a:rPr lang="zh-CN" altLang="en-US" dirty="0"/>
                  <a:t>考虑计算</a:t>
                </a:r>
                <a:r>
                  <a:rPr lang="en-US" altLang="zh-CN" dirty="0"/>
                  <a:t>P(l+2|l)</a:t>
                </a:r>
              </a:p>
              <a:p>
                <a:r>
                  <a:rPr lang="en-US" altLang="zh-CN" dirty="0"/>
                  <a:t>P(l+2|l)=P(l+2|l+1)*P(l+1|l)+P(l+2|!(l+1))*P(!(l+1)|l)=p(l+2)*p(l+1)+q(l+2)*(1-p(l+1))</a:t>
                </a:r>
              </a:p>
              <a:p>
                <a:r>
                  <a:rPr lang="zh-CN" altLang="en-US" dirty="0"/>
                  <a:t>再考虑计算</a:t>
                </a:r>
                <a:r>
                  <a:rPr lang="en-US" altLang="zh-CN" dirty="0"/>
                  <a:t>P(l+2|!l),P(!(l+2)|l),P(!(l+2)|!l)</a:t>
                </a:r>
                <a:r>
                  <a:rPr lang="zh-CN" altLang="en-US" dirty="0"/>
                  <a:t>，可以发现就是两个矩阵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l+1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l+2</a:t>
                </a:r>
                <a:r>
                  <a:rPr lang="zh-CN" altLang="en-US" dirty="0"/>
                  <a:t>乘起来的结果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05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用一个线段树维护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矩阵，分母就是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矩阵从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t</a:t>
                </a:r>
                <a:r>
                  <a:rPr lang="zh-CN" altLang="en-US" dirty="0"/>
                  <a:t>一直乘到</a:t>
                </a:r>
                <a:r>
                  <a:rPr lang="en-US" altLang="zh-CN" dirty="0"/>
                  <a:t>j</a:t>
                </a:r>
                <a:r>
                  <a:rPr lang="en-US" altLang="zh-CN" baseline="-25000" dirty="0"/>
                  <a:t>t+1</a:t>
                </a:r>
              </a:p>
              <a:p>
                <a:r>
                  <a:rPr lang="zh-CN" altLang="en-US" dirty="0"/>
                  <a:t>分子就是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矩阵乘到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这个位置的时候，只乘第二列的元素</a:t>
                </a:r>
                <a:endParaRPr lang="en-US" altLang="zh-CN" dirty="0"/>
              </a:p>
              <a:p>
                <a:r>
                  <a:rPr lang="zh-CN" altLang="en-US" dirty="0"/>
                  <a:t>换言之就是令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，乘到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这个位置的时候把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矩阵换成</a:t>
                </a:r>
                <a:r>
                  <a:rPr lang="en-US" altLang="zh-CN" dirty="0"/>
                  <a:t>B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46354-E2A6-4C97-B591-B26719310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4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46354-E2A6-4C97-B591-B2671931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分子也是可以用线段树维护的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baseline="-25000" dirty="0"/>
              <a:t>x</a:t>
            </a:r>
            <a:r>
              <a:rPr lang="en-US" altLang="zh-CN" dirty="0"/>
              <a:t>=B</a:t>
            </a:r>
            <a:r>
              <a:rPr lang="en-US" altLang="zh-CN" baseline="-25000" dirty="0"/>
              <a:t>l</a:t>
            </a:r>
            <a:r>
              <a:rPr lang="en-US" altLang="zh-CN" dirty="0"/>
              <a:t>*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r>
              <a:rPr lang="en-US" altLang="zh-CN" dirty="0" err="1"/>
              <a:t>+A</a:t>
            </a:r>
            <a:r>
              <a:rPr lang="en-US" altLang="zh-CN" baseline="-25000" dirty="0" err="1"/>
              <a:t>l</a:t>
            </a:r>
            <a:r>
              <a:rPr lang="en-US" altLang="zh-CN" dirty="0"/>
              <a:t>*B</a:t>
            </a:r>
            <a:r>
              <a:rPr lang="en-US" altLang="zh-CN" baseline="-25000" dirty="0"/>
              <a:t>r</a:t>
            </a:r>
          </a:p>
          <a:p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en-US" altLang="zh-CN" dirty="0"/>
              <a:t>=A</a:t>
            </a:r>
            <a:r>
              <a:rPr lang="en-US" altLang="zh-CN" baseline="-25000" dirty="0"/>
              <a:t>l</a:t>
            </a:r>
            <a:r>
              <a:rPr lang="en-US" altLang="zh-CN" dirty="0"/>
              <a:t>*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是线段树上的节点，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是左右子节点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259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7C34-6637-4EB1-9110-43842EB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46354-E2A6-4C97-B591-B2671931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实现的时候可以考虑加两个哨兵节点，然后一开始是一整个区间，算答案</a:t>
            </a:r>
            <a:endParaRPr lang="en-US" altLang="zh-CN" dirty="0"/>
          </a:p>
          <a:p>
            <a:r>
              <a:rPr lang="zh-CN" altLang="en-US" dirty="0"/>
              <a:t>加一个点</a:t>
            </a:r>
            <a:r>
              <a:rPr lang="en-US" altLang="zh-CN" dirty="0"/>
              <a:t>x</a:t>
            </a:r>
            <a:r>
              <a:rPr lang="zh-CN" altLang="en-US" dirty="0"/>
              <a:t>进来，设这个点的前驱后继是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，那么答案先减去区间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的贡献，再加上</a:t>
            </a:r>
            <a:r>
              <a:rPr lang="en-US" altLang="zh-CN" dirty="0"/>
              <a:t>(</a:t>
            </a:r>
            <a:r>
              <a:rPr lang="en-US" altLang="zh-CN" dirty="0" err="1"/>
              <a:t>l,x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x,r</a:t>
            </a:r>
            <a:r>
              <a:rPr lang="en-US" altLang="zh-CN" dirty="0"/>
              <a:t>)</a:t>
            </a:r>
            <a:r>
              <a:rPr lang="zh-CN" altLang="en-US" dirty="0"/>
              <a:t>的贡献</a:t>
            </a:r>
            <a:endParaRPr lang="en-US" altLang="zh-CN" dirty="0"/>
          </a:p>
          <a:p>
            <a:r>
              <a:rPr lang="zh-CN" altLang="en-US" dirty="0"/>
              <a:t>删除一个点</a:t>
            </a:r>
            <a:r>
              <a:rPr lang="en-US" altLang="zh-CN" dirty="0"/>
              <a:t>x</a:t>
            </a:r>
            <a:r>
              <a:rPr lang="zh-CN" altLang="en-US" dirty="0"/>
              <a:t>，设这个点的前驱后继是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，那么答案先减去</a:t>
            </a:r>
            <a:r>
              <a:rPr lang="en-US" altLang="zh-CN" dirty="0"/>
              <a:t>(</a:t>
            </a:r>
            <a:r>
              <a:rPr lang="en-US" altLang="zh-CN" dirty="0" err="1"/>
              <a:t>l,x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x,r</a:t>
            </a:r>
            <a:r>
              <a:rPr lang="en-US" altLang="zh-CN" dirty="0"/>
              <a:t>)</a:t>
            </a:r>
            <a:r>
              <a:rPr lang="zh-CN" altLang="en-US" dirty="0"/>
              <a:t>的贡献，再加上区间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的贡献</a:t>
            </a:r>
            <a:endParaRPr lang="en-US" altLang="zh-CN" dirty="0"/>
          </a:p>
          <a:p>
            <a:r>
              <a:rPr lang="zh-CN" altLang="en-US" dirty="0"/>
              <a:t>区间的贡献用线段树查询，具体方法已经讲过了</a:t>
            </a:r>
            <a:endParaRPr lang="en-US" altLang="zh-CN" dirty="0"/>
          </a:p>
          <a:p>
            <a:r>
              <a:rPr lang="zh-CN" altLang="en-US" dirty="0"/>
              <a:t>前驱后继用一个</a:t>
            </a:r>
            <a:r>
              <a:rPr lang="en-US" altLang="zh-CN" dirty="0"/>
              <a:t>set</a:t>
            </a:r>
            <a:r>
              <a:rPr lang="zh-CN" altLang="en-US" dirty="0"/>
              <a:t>维护</a:t>
            </a:r>
            <a:endParaRPr lang="en-US" altLang="zh-CN" dirty="0"/>
          </a:p>
          <a:p>
            <a:r>
              <a:rPr lang="zh-CN" altLang="en-US" dirty="0"/>
              <a:t>上面的讨论都没有考虑区间端点，还要考虑端点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53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B482B-C89B-42D5-B541-F31CFEE9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独立试验序列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1E9EC-B4D7-4AC8-B3A4-63777649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755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B482B-C89B-42D5-B541-F31CFEE9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独立试验序列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1E9EC-B4D7-4AC8-B3A4-63777649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C3C60-1186-4C3B-B70A-81979B45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538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17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B482B-C89B-42D5-B541-F31CFEE9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独立试验序列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1E9EC-B4D7-4AC8-B3A4-63777649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4DFA87-6FCC-45B5-A51D-E0E06C07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4"/>
            <a:ext cx="10355120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22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有限离散随机变量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是有限离散随机变量，指的是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取有限个值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endParaRPr lang="en-US" altLang="zh-CN" baseline="-25000" dirty="0"/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的概率分布列指</a:t>
                </a:r>
                <a:endParaRPr lang="en-US" altLang="zh-CN" dirty="0"/>
              </a:p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=P(X=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 (k=1,2,...n)</a:t>
                </a:r>
              </a:p>
              <a:p>
                <a:r>
                  <a:rPr lang="zh-CN" altLang="en-US" dirty="0"/>
                  <a:t>概率分布列的性质：</a:t>
                </a:r>
                <a:endParaRPr lang="en-US" altLang="zh-CN" dirty="0"/>
              </a:p>
              <a:p>
                <a:r>
                  <a:rPr lang="zh-CN" altLang="en-US" dirty="0"/>
                  <a:t>非负性：对于所有的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&gt;=0</a:t>
                </a:r>
              </a:p>
              <a:p>
                <a:r>
                  <a:rPr lang="zh-CN" altLang="en-US" dirty="0"/>
                  <a:t>规范性：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30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2379-27C0-47AB-BA3B-43A9EE6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999B-DF2F-4748-875E-02C5CDA7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𝓕是由一些事件组成的集合，满足：</a:t>
            </a:r>
            <a:endParaRPr lang="en-US" altLang="zh-CN" dirty="0"/>
          </a:p>
          <a:p>
            <a:r>
              <a:rPr lang="el-GR" altLang="zh-CN" dirty="0"/>
              <a:t>Ω∈</a:t>
            </a:r>
            <a:r>
              <a:rPr lang="zh-CN" altLang="en-US" dirty="0"/>
              <a:t>𝓕</a:t>
            </a:r>
            <a:endParaRPr lang="el-GR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el-GR" altLang="zh-CN" dirty="0"/>
              <a:t>∈</a:t>
            </a:r>
            <a:r>
              <a:rPr lang="zh-CN" altLang="en-US" dirty="0"/>
              <a:t>𝓕，则</a:t>
            </a:r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el-GR" altLang="zh-CN" dirty="0"/>
              <a:t>∈</a:t>
            </a:r>
            <a:r>
              <a:rPr lang="zh-CN" altLang="en-US" dirty="0"/>
              <a:t>𝓕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el-GR" altLang="zh-CN" dirty="0"/>
              <a:t>∈</a:t>
            </a:r>
            <a:r>
              <a:rPr lang="zh-CN" altLang="en-US" dirty="0"/>
              <a:t>𝓕，</a:t>
            </a:r>
            <a:r>
              <a:rPr lang="en-US" altLang="zh-CN" dirty="0"/>
              <a:t>B</a:t>
            </a:r>
            <a:r>
              <a:rPr lang="el-GR" altLang="zh-CN" dirty="0"/>
              <a:t>∈</a:t>
            </a:r>
            <a:r>
              <a:rPr lang="zh-CN" altLang="en-US" dirty="0"/>
              <a:t>𝓕，则</a:t>
            </a:r>
            <a:r>
              <a:rPr lang="en-US" altLang="zh-CN" dirty="0"/>
              <a:t>A∪B</a:t>
            </a:r>
            <a:r>
              <a:rPr lang="el-GR" altLang="zh-CN" dirty="0"/>
              <a:t>∈</a:t>
            </a:r>
            <a:r>
              <a:rPr lang="zh-CN" altLang="en-US" dirty="0"/>
              <a:t>𝓕</a:t>
            </a:r>
            <a:endParaRPr lang="en-US" altLang="zh-CN" dirty="0"/>
          </a:p>
          <a:p>
            <a:r>
              <a:rPr lang="zh-CN" altLang="en-US" dirty="0"/>
              <a:t>也可以认为𝓕是</a:t>
            </a:r>
            <a:r>
              <a:rPr lang="el-GR" altLang="zh-CN" dirty="0"/>
              <a:t>Ω</a:t>
            </a:r>
            <a:r>
              <a:rPr lang="zh-CN" altLang="en-US" dirty="0"/>
              <a:t>的幂集的子集且满足上面三条性质</a:t>
            </a:r>
            <a:endParaRPr lang="en-US" altLang="zh-CN" dirty="0"/>
          </a:p>
          <a:p>
            <a:r>
              <a:rPr lang="zh-CN" altLang="en-US" dirty="0"/>
              <a:t>由于这是有限离散概率理论，所以没有规定集合的可列次并还在𝓕里面，如果满足这一条性质，那么𝓕就是</a:t>
            </a:r>
            <a:r>
              <a:rPr lang="el-GR" altLang="zh-CN" dirty="0"/>
              <a:t>Ω</a:t>
            </a:r>
            <a:r>
              <a:rPr lang="zh-CN" altLang="en-US" dirty="0"/>
              <a:t>的</a:t>
            </a:r>
            <a:r>
              <a:rPr lang="el-GR" altLang="zh-CN" dirty="0"/>
              <a:t>σ</a:t>
            </a:r>
            <a:r>
              <a:rPr lang="zh-CN" altLang="en-US" dirty="0"/>
              <a:t>代数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27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有限离散随机变量的分布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1EF774-7E28-477E-8547-9BC5BCB7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4990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20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有限离散随机变量的分布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47F909-560E-486F-94C6-9B5F19C2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1174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8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有限离散随机变量的分布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EC968-7A06-4B85-B5CD-CECACADB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845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2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有限离散随机变量的分布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7ACA09-CB60-4089-8E6D-4AE6EB9D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81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7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8C3C07-D4E0-444B-91E9-D15555D0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72611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1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488B69-69E7-45BF-BF8D-0AC06DC2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96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离散随机变量的严格定义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是一个函数，定义域是</a:t>
            </a:r>
            <a:r>
              <a:rPr lang="el-GR" altLang="zh-CN" dirty="0"/>
              <a:t>Ω</a:t>
            </a:r>
            <a:r>
              <a:rPr lang="zh-CN" altLang="en-US" dirty="0"/>
              <a:t>，值域是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ℝ</a:t>
            </a:r>
          </a:p>
          <a:p>
            <a:r>
              <a:rPr lang="zh-CN" alt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满足对任意</a:t>
            </a:r>
            <a:r>
              <a:rPr lang="en-US" altLang="zh-CN" dirty="0" err="1">
                <a:ea typeface="Cascadia Mono" panose="020B0609020000020004" pitchFamily="49" charset="0"/>
                <a:cs typeface="Cascadia Mono" panose="020B0609020000020004" pitchFamily="49" charset="0"/>
              </a:rPr>
              <a:t>x∈</a:t>
            </a:r>
            <a:r>
              <a:rPr lang="en-US" altLang="zh-CN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ℝ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，定义集合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{</a:t>
            </a:r>
            <a:r>
              <a:rPr lang="en-US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X&lt;=x}={</a:t>
            </a:r>
            <a:r>
              <a:rPr lang="el-GR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ω</a:t>
            </a:r>
            <a:r>
              <a:rPr lang="en-US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|X(</a:t>
            </a:r>
            <a:r>
              <a:rPr lang="el-GR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ω</a:t>
            </a:r>
            <a:r>
              <a:rPr lang="en-US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)&lt;=x}∈</a:t>
            </a:r>
            <a:r>
              <a:rPr lang="zh-CN" altLang="en-US" dirty="0">
                <a:ea typeface="Cascadia Mono" panose="020B0609020000020004" pitchFamily="49" charset="0"/>
                <a:cs typeface="Cascadia Mono" panose="020B0609020000020004" pitchFamily="49" charset="0"/>
              </a:rPr>
              <a:t>𝓕</a:t>
            </a:r>
            <a:endParaRPr lang="en-US" altLang="zh-CN" dirty="0"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zh-CN" altLang="en-US" dirty="0">
                <a:cs typeface="Cascadia Mono" panose="020B0609020000020004" pitchFamily="49" charset="0"/>
              </a:rPr>
              <a:t>则称</a:t>
            </a:r>
            <a:r>
              <a:rPr lang="en-US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X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是一个随机变量</a:t>
            </a:r>
            <a:endParaRPr lang="en-US" altLang="zh-CN" dirty="0">
              <a:latin typeface="+mn-ea"/>
              <a:cs typeface="Cascadia Mono" panose="020B0609020000020004" pitchFamily="49" charset="0"/>
            </a:endParaRPr>
          </a:p>
          <a:p>
            <a:r>
              <a:rPr lang="en-US" altLang="zh-CN" dirty="0">
                <a:latin typeface="+mn-ea"/>
                <a:cs typeface="Cascadia Mono" panose="020B0609020000020004" pitchFamily="49" charset="0"/>
              </a:rPr>
              <a:t>F(x)=P(X&lt;=x)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，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F(x)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为随机变量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X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的分布函数，也记为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F</a:t>
            </a:r>
            <a:r>
              <a:rPr lang="en-US" altLang="zh-CN" baseline="-25000" dirty="0">
                <a:latin typeface="+mn-ea"/>
                <a:cs typeface="Cascadia Mono" panose="020B0609020000020004" pitchFamily="49" charset="0"/>
              </a:rPr>
              <a:t>X</a:t>
            </a:r>
          </a:p>
          <a:p>
            <a:endParaRPr lang="zh-CN" altLang="en-US" dirty="0">
              <a:latin typeface="+mn-ea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17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离散随机变量的严格定义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+mn-ea"/>
              <a:cs typeface="Cascadia Mono" panose="020B06090200000200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0470AF-6543-425E-989A-F445BBFD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5959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77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是一个函数，定义域是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ℝ</a:t>
            </a:r>
            <a:r>
              <a:rPr lang="zh-CN" altLang="en-US" dirty="0"/>
              <a:t>，值域是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ℝ</a:t>
            </a:r>
          </a:p>
          <a:p>
            <a:r>
              <a:rPr lang="zh-CN" altLang="en-US" dirty="0">
                <a:latin typeface="+mn-ea"/>
                <a:cs typeface="Cascadia Mono" panose="020B0609020000020004" pitchFamily="49" charset="0"/>
              </a:rPr>
              <a:t>随机变量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X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的函数是指一个新的随机变量</a:t>
            </a:r>
            <a:endParaRPr lang="en-US" altLang="zh-CN" dirty="0">
              <a:latin typeface="+mn-ea"/>
              <a:cs typeface="Cascadia Mono" panose="020B0609020000020004" pitchFamily="49" charset="0"/>
            </a:endParaRPr>
          </a:p>
          <a:p>
            <a:r>
              <a:rPr lang="zh-CN" altLang="en-US" dirty="0">
                <a:latin typeface="+mn-ea"/>
                <a:cs typeface="Cascadia Mono" panose="020B0609020000020004" pitchFamily="49" charset="0"/>
              </a:rPr>
              <a:t>记作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Y=f(X)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，实际上是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{Y</a:t>
            </a:r>
            <a:r>
              <a:rPr lang="en-US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&lt;=y}={</a:t>
            </a:r>
            <a:r>
              <a:rPr lang="el-GR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ω</a:t>
            </a:r>
            <a:r>
              <a:rPr lang="en-US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|f(X(</a:t>
            </a:r>
            <a:r>
              <a:rPr lang="el-GR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ω</a:t>
            </a:r>
            <a:r>
              <a:rPr lang="en-US" altLang="zh-CN" dirty="0">
                <a:ea typeface="Cascadia Mono" panose="020B0609020000020004" pitchFamily="49" charset="0"/>
                <a:cs typeface="Cascadia Mono" panose="020B0609020000020004" pitchFamily="49" charset="0"/>
              </a:rPr>
              <a:t>))&lt;=y}</a:t>
            </a:r>
          </a:p>
          <a:p>
            <a:r>
              <a:rPr lang="zh-CN" alt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目标：求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Y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的分布列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EDD05-1248-49DD-8539-25924AD6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8370"/>
            <a:ext cx="924054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2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离散随机变量的数学期望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的概率分布列</a:t>
                </a:r>
                <a:endParaRPr lang="en-US" altLang="zh-CN" dirty="0"/>
              </a:p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=P(X=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 (k=1,2,...n)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定义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X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的数学期望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伯努利分布的数学期望：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p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二项分布的数学期望：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np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超几何分布的数学期望：</a:t>
                </a:r>
                <a:r>
                  <a:rPr lang="en-US" altLang="zh-CN" dirty="0" err="1">
                    <a:latin typeface="+mn-ea"/>
                    <a:cs typeface="Cascadia Mono" panose="020B0609020000020004" pitchFamily="49" charset="0"/>
                  </a:rPr>
                  <a:t>nD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/N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几何分布的数学期望：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1/p</a:t>
                </a:r>
              </a:p>
              <a:p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endParaRPr lang="zh-CN" altLang="en-US" dirty="0">
                  <a:latin typeface="+mn-ea"/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8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2379-27C0-47AB-BA3B-43A9EE6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999B-DF2F-4748-875E-02C5CDA7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是𝓕上的函数，满足：</a:t>
            </a:r>
            <a:endParaRPr lang="en-US" altLang="zh-CN" dirty="0"/>
          </a:p>
          <a:p>
            <a:r>
              <a:rPr lang="zh-CN" altLang="en-US" dirty="0"/>
              <a:t>非负性：对所有的</a:t>
            </a:r>
            <a:r>
              <a:rPr lang="en-US" altLang="zh-CN" dirty="0"/>
              <a:t>A</a:t>
            </a:r>
            <a:r>
              <a:rPr lang="el-GR" altLang="zh-CN" dirty="0"/>
              <a:t>∈</a:t>
            </a:r>
            <a:r>
              <a:rPr lang="zh-CN" altLang="en-US" dirty="0"/>
              <a:t>𝓕，</a:t>
            </a:r>
            <a:r>
              <a:rPr lang="en-US" altLang="zh-CN" dirty="0"/>
              <a:t>P(A)&gt;=0</a:t>
            </a:r>
          </a:p>
          <a:p>
            <a:r>
              <a:rPr lang="zh-CN" altLang="en-US" dirty="0"/>
              <a:t>规范性：</a:t>
            </a:r>
            <a:r>
              <a:rPr lang="en-US" altLang="zh-CN" dirty="0"/>
              <a:t>P(</a:t>
            </a:r>
            <a:r>
              <a:rPr lang="el-GR" altLang="zh-CN" dirty="0"/>
              <a:t>Ω</a:t>
            </a:r>
            <a:r>
              <a:rPr lang="en-US" altLang="zh-CN" dirty="0"/>
              <a:t>)=1</a:t>
            </a:r>
          </a:p>
          <a:p>
            <a:r>
              <a:rPr lang="zh-CN" altLang="en-US" dirty="0"/>
              <a:t>可加性：若</a:t>
            </a:r>
            <a:r>
              <a:rPr lang="en-US" altLang="zh-CN" dirty="0"/>
              <a:t>A</a:t>
            </a:r>
            <a:r>
              <a:rPr lang="el-GR" altLang="zh-CN" dirty="0"/>
              <a:t>∈</a:t>
            </a:r>
            <a:r>
              <a:rPr lang="zh-CN" altLang="en-US" dirty="0"/>
              <a:t>𝓕，</a:t>
            </a:r>
            <a:r>
              <a:rPr lang="en-US" altLang="zh-CN" dirty="0"/>
              <a:t>B</a:t>
            </a:r>
            <a:r>
              <a:rPr lang="el-GR" altLang="zh-CN" dirty="0"/>
              <a:t>∈</a:t>
            </a:r>
            <a:r>
              <a:rPr lang="zh-CN" altLang="en-US" dirty="0"/>
              <a:t>𝓕，且</a:t>
            </a:r>
            <a:r>
              <a:rPr lang="en-US" altLang="zh-CN" dirty="0"/>
              <a:t>A∩B=Ø</a:t>
            </a:r>
            <a:r>
              <a:rPr lang="zh-CN" altLang="en-US" dirty="0"/>
              <a:t>，则</a:t>
            </a:r>
            <a:r>
              <a:rPr lang="en-US" altLang="zh-CN" dirty="0"/>
              <a:t>P(A∪B)=P(A)+P(B)</a:t>
            </a:r>
          </a:p>
          <a:p>
            <a:r>
              <a:rPr lang="zh-CN" altLang="en-US" dirty="0"/>
              <a:t>则称</a:t>
            </a:r>
            <a:r>
              <a:rPr lang="en-US" altLang="zh-CN" dirty="0"/>
              <a:t>P</a:t>
            </a:r>
            <a:r>
              <a:rPr lang="zh-CN" altLang="en-US" dirty="0"/>
              <a:t>是𝓕上的概率</a:t>
            </a:r>
            <a:endParaRPr lang="en-US" altLang="zh-CN" dirty="0"/>
          </a:p>
          <a:p>
            <a:r>
              <a:rPr lang="zh-CN" altLang="en-US" dirty="0"/>
              <a:t>称</a:t>
            </a:r>
            <a:r>
              <a:rPr lang="en-US" altLang="zh-CN" dirty="0"/>
              <a:t>P(A)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发生的概率</a:t>
            </a:r>
            <a:endParaRPr lang="en-US" altLang="zh-CN" dirty="0"/>
          </a:p>
          <a:p>
            <a:r>
              <a:rPr lang="zh-CN" altLang="en-US" dirty="0"/>
              <a:t>称</a:t>
            </a:r>
            <a:r>
              <a:rPr lang="en-US" altLang="zh-CN" dirty="0"/>
              <a:t>(</a:t>
            </a:r>
            <a:r>
              <a:rPr lang="el-GR" altLang="zh-CN" dirty="0"/>
              <a:t>Ω</a:t>
            </a:r>
            <a:r>
              <a:rPr lang="en-US" altLang="zh-CN" dirty="0"/>
              <a:t>,</a:t>
            </a:r>
            <a:r>
              <a:rPr lang="zh-CN" altLang="en-US" dirty="0"/>
              <a:t>𝓕</a:t>
            </a:r>
            <a:r>
              <a:rPr lang="en-US" altLang="zh-CN" dirty="0"/>
              <a:t>,P)</a:t>
            </a:r>
            <a:r>
              <a:rPr lang="zh-CN" altLang="en-US" dirty="0"/>
              <a:t>为概率空间</a:t>
            </a:r>
            <a:endParaRPr lang="en-US" altLang="zh-CN" dirty="0"/>
          </a:p>
          <a:p>
            <a:r>
              <a:rPr lang="zh-CN" altLang="en-US" dirty="0"/>
              <a:t>由于这是有限离散概率理论，所以没有规定概率函数的可列可加性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171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离散随机变量的数学期望的性质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线性：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E(</a:t>
                </a:r>
                <a:r>
                  <a:rPr lang="en-US" altLang="zh-CN" dirty="0" err="1">
                    <a:latin typeface="+mn-ea"/>
                    <a:cs typeface="Cascadia Mono" panose="020B0609020000020004" pitchFamily="49" charset="0"/>
                  </a:rPr>
                  <a:t>aX+bY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)=</a:t>
                </a:r>
                <a:r>
                  <a:rPr lang="en-US" altLang="zh-CN" dirty="0" err="1">
                    <a:latin typeface="+mn-ea"/>
                    <a:cs typeface="Cascadia Mono" panose="020B0609020000020004" pitchFamily="49" charset="0"/>
                  </a:rPr>
                  <a:t>aE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(X)+</a:t>
                </a:r>
                <a:r>
                  <a:rPr lang="en-US" altLang="zh-CN" dirty="0" err="1">
                    <a:latin typeface="+mn-ea"/>
                    <a:cs typeface="Cascadia Mono" panose="020B0609020000020004" pitchFamily="49" charset="0"/>
                  </a:rPr>
                  <a:t>bE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(Y)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马尔可夫不等式：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设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X&gt;=0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，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E(X)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存在，则对任意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C&gt;0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，有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P(X&gt;=C)&lt;=E(X)/C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例如，取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C=2E(X)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，有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P(X&gt;=2E(X))&lt;=1/2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证明：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endParaRPr lang="zh-CN" altLang="en-US" dirty="0">
                  <a:latin typeface="+mn-ea"/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46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离散随机变量的函数的数学期望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定义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Y=f(X)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的数学期望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注意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E(f(X))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不一定等于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f(E(X))</a:t>
                </a: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如果是一一映射是相等的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2413CE-4200-44AE-AE57-C91A50ACA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61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离散随机变量的方差及其他数字特征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413CE-4200-44AE-AE57-C91A50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cs typeface="Cascadia Mono" panose="020B0609020000020004" pitchFamily="49" charset="0"/>
              </a:rPr>
              <a:t>定义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D(X)=E((X-E(X))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)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为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X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的方差</a:t>
            </a:r>
            <a:endParaRPr lang="en-US" altLang="zh-CN" dirty="0">
              <a:latin typeface="+mn-ea"/>
              <a:cs typeface="Cascadia Mono" panose="020B0609020000020004" pitchFamily="49" charset="0"/>
            </a:endParaRPr>
          </a:p>
          <a:p>
            <a:r>
              <a:rPr lang="en-US" altLang="zh-CN" dirty="0">
                <a:latin typeface="+mn-ea"/>
                <a:cs typeface="Cascadia Mono" panose="020B0609020000020004" pitchFamily="49" charset="0"/>
              </a:rPr>
              <a:t>D(X)=E(X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)-E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(X)</a:t>
            </a:r>
          </a:p>
          <a:p>
            <a:r>
              <a:rPr lang="en-US" altLang="zh-CN" dirty="0">
                <a:latin typeface="+mn-ea"/>
                <a:cs typeface="Cascadia Mono" panose="020B0609020000020004" pitchFamily="49" charset="0"/>
              </a:rPr>
              <a:t>D(</a:t>
            </a:r>
            <a:r>
              <a:rPr lang="en-US" altLang="zh-CN" dirty="0" err="1">
                <a:latin typeface="+mn-ea"/>
                <a:cs typeface="Cascadia Mono" panose="020B0609020000020004" pitchFamily="49" charset="0"/>
              </a:rPr>
              <a:t>aX+b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)=a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D(X)</a:t>
            </a:r>
          </a:p>
          <a:p>
            <a:r>
              <a:rPr lang="zh-CN" altLang="en-US" dirty="0">
                <a:latin typeface="+mn-ea"/>
                <a:cs typeface="Cascadia Mono" panose="020B0609020000020004" pitchFamily="49" charset="0"/>
              </a:rPr>
              <a:t>二项分布的方差：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np(1-p)</a:t>
            </a:r>
            <a:endParaRPr lang="zh-CN" altLang="en-US" dirty="0">
              <a:latin typeface="+mn-ea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77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离散随机变量的方差及其他数字特征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23DEC-F0BD-4C80-81EB-FB3F9E1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切比雪夫不等式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D(X)</a:t>
            </a:r>
            <a:r>
              <a:rPr lang="zh-CN" altLang="en-US" dirty="0"/>
              <a:t>存在，则对所有的</a:t>
            </a:r>
            <a:r>
              <a:rPr lang="el-GR" altLang="zh-CN" dirty="0"/>
              <a:t>ε</a:t>
            </a:r>
            <a:r>
              <a:rPr lang="en-US" altLang="zh-CN" dirty="0"/>
              <a:t>&gt;0</a:t>
            </a:r>
            <a:r>
              <a:rPr lang="zh-CN" altLang="en-US" dirty="0"/>
              <a:t>，有</a:t>
            </a:r>
            <a:endParaRPr lang="en-US" altLang="zh-CN" dirty="0"/>
          </a:p>
          <a:p>
            <a:r>
              <a:rPr lang="en-US" altLang="zh-CN" dirty="0"/>
              <a:t>P(|X-E(X)|&gt;=</a:t>
            </a:r>
            <a:r>
              <a:rPr lang="el-GR" altLang="zh-CN" dirty="0"/>
              <a:t>ε</a:t>
            </a:r>
            <a:r>
              <a:rPr lang="en-US" altLang="zh-CN" dirty="0"/>
              <a:t>)&lt;=D(X)/</a:t>
            </a:r>
            <a:r>
              <a:rPr lang="el-GR" altLang="zh-CN" dirty="0"/>
              <a:t>ε</a:t>
            </a:r>
            <a:r>
              <a:rPr lang="en-US" altLang="zh-CN" baseline="30000" dirty="0"/>
              <a:t>2</a:t>
            </a:r>
          </a:p>
          <a:p>
            <a:r>
              <a:rPr lang="zh-CN" altLang="en-US" dirty="0"/>
              <a:t>证明：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Y=(X-E(X))</a:t>
            </a:r>
            <a:r>
              <a:rPr lang="en-US" altLang="zh-CN" baseline="30000" dirty="0"/>
              <a:t>2</a:t>
            </a:r>
            <a:r>
              <a:rPr lang="zh-CN" altLang="en-US" dirty="0"/>
              <a:t>用马尔可夫不等式（</a:t>
            </a:r>
            <a:r>
              <a:rPr lang="en-US" altLang="zh-CN" dirty="0"/>
              <a:t>E(Y)=D(X)</a:t>
            </a:r>
            <a:r>
              <a:rPr lang="zh-CN" altLang="en-US" dirty="0"/>
              <a:t>）可以立即得到</a:t>
            </a:r>
            <a:endParaRPr lang="en-US" altLang="zh-CN" dirty="0"/>
          </a:p>
          <a:p>
            <a:r>
              <a:rPr lang="zh-CN" altLang="en-US" dirty="0"/>
              <a:t>理解：方差越小，</a:t>
            </a:r>
            <a:r>
              <a:rPr lang="en-US" altLang="zh-CN" dirty="0"/>
              <a:t>X</a:t>
            </a:r>
            <a:r>
              <a:rPr lang="zh-CN" altLang="en-US" dirty="0"/>
              <a:t>偏离</a:t>
            </a:r>
            <a:r>
              <a:rPr lang="en-US" altLang="zh-CN" dirty="0"/>
              <a:t>E(X)</a:t>
            </a:r>
            <a:r>
              <a:rPr lang="zh-CN" altLang="en-US" dirty="0"/>
              <a:t>的概率越小</a:t>
            </a:r>
          </a:p>
        </p:txBody>
      </p:sp>
    </p:spTree>
    <p:extLst>
      <p:ext uri="{BB962C8B-B14F-4D97-AF65-F5344CB8AC3E}">
        <p14:creationId xmlns:p14="http://schemas.microsoft.com/office/powerpoint/2010/main" val="1277131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离散随机变量的方差及其他数字特征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DA8134-0944-41AE-8C67-8793B46D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048375" cy="5167961"/>
          </a:xfrm>
        </p:spPr>
      </p:pic>
    </p:spTree>
    <p:extLst>
      <p:ext uri="{BB962C8B-B14F-4D97-AF65-F5344CB8AC3E}">
        <p14:creationId xmlns:p14="http://schemas.microsoft.com/office/powerpoint/2010/main" val="24657272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025-A4F9-42E0-B91B-92DC161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随机变量向高维推广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23DEC-F0BD-4C80-81EB-FB3F9E1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随机向量：每一维是一个随机变量</a:t>
            </a:r>
            <a:endParaRPr lang="en-US" altLang="zh-CN" dirty="0"/>
          </a:p>
          <a:p>
            <a:r>
              <a:rPr lang="zh-CN" altLang="en-US" dirty="0"/>
              <a:t>二维随机向量的独立性：</a:t>
            </a:r>
            <a:r>
              <a:rPr lang="en-US" altLang="zh-CN" dirty="0"/>
              <a:t>P(X=xi</a:t>
            </a:r>
            <a:r>
              <a:rPr lang="zh-CN" altLang="en-US" dirty="0"/>
              <a:t>且</a:t>
            </a:r>
            <a:r>
              <a:rPr lang="en-US" altLang="zh-CN" dirty="0"/>
              <a:t>Y=</a:t>
            </a:r>
            <a:r>
              <a:rPr lang="en-US" altLang="zh-CN" dirty="0" err="1"/>
              <a:t>yj</a:t>
            </a:r>
            <a:r>
              <a:rPr lang="en-US" altLang="zh-CN" dirty="0"/>
              <a:t>)=P(X=xi)P(Y=</a:t>
            </a:r>
            <a:r>
              <a:rPr lang="en-US" altLang="zh-CN" dirty="0" err="1"/>
              <a:t>yj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随机向量的函数变换：</a:t>
            </a:r>
            <a:r>
              <a:rPr lang="en-US" altLang="zh-CN" dirty="0"/>
              <a:t>n</a:t>
            </a:r>
            <a:r>
              <a:rPr lang="zh-CN" altLang="en-US" dirty="0"/>
              <a:t>维向量到</a:t>
            </a:r>
            <a:r>
              <a:rPr lang="en-US" altLang="zh-CN" dirty="0"/>
              <a:t>1</a:t>
            </a:r>
            <a:r>
              <a:rPr lang="zh-CN" altLang="en-US" dirty="0"/>
              <a:t>维，</a:t>
            </a:r>
            <a:r>
              <a:rPr lang="en-US" altLang="zh-CN" dirty="0"/>
              <a:t>n</a:t>
            </a:r>
            <a:r>
              <a:rPr lang="zh-CN" altLang="en-US" dirty="0"/>
              <a:t>维向量到</a:t>
            </a:r>
            <a:r>
              <a:rPr lang="en-US" altLang="zh-CN" dirty="0"/>
              <a:t>m</a:t>
            </a:r>
            <a:r>
              <a:rPr lang="zh-CN" altLang="en-US" dirty="0"/>
              <a:t>维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E(XY)</a:t>
            </a:r>
            <a:r>
              <a:rPr lang="zh-CN" altLang="en-US" dirty="0"/>
              <a:t>是否等于</a:t>
            </a:r>
            <a:r>
              <a:rPr lang="en-US" altLang="zh-CN" dirty="0"/>
              <a:t>E(X)E(Y)?X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独立的时候相等。</a:t>
            </a:r>
            <a:endParaRPr lang="en-US" altLang="zh-CN" dirty="0"/>
          </a:p>
          <a:p>
            <a:r>
              <a:rPr lang="zh-CN" altLang="en-US" dirty="0"/>
              <a:t>协方差：</a:t>
            </a:r>
            <a:r>
              <a:rPr lang="en-US" altLang="zh-CN" dirty="0" err="1"/>
              <a:t>cov</a:t>
            </a:r>
            <a:r>
              <a:rPr lang="en-US" altLang="zh-CN" dirty="0"/>
              <a:t>(X,Y)=E(XY)-E(X)E(Y)=E((X-E(X))(Y-E(Y)))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独立的时候</a:t>
            </a:r>
            <a:r>
              <a:rPr lang="en-US" altLang="zh-CN" dirty="0" err="1"/>
              <a:t>cov</a:t>
            </a:r>
            <a:r>
              <a:rPr lang="en-US" altLang="zh-CN" dirty="0"/>
              <a:t>(X,Y)=0</a:t>
            </a:r>
            <a:r>
              <a:rPr lang="zh-CN" altLang="en-US" dirty="0"/>
              <a:t>，可以认为协方差是一种相关性的度量，或者说是中心化以后的点积</a:t>
            </a:r>
            <a:endParaRPr lang="en-US" altLang="zh-CN" dirty="0"/>
          </a:p>
          <a:p>
            <a:r>
              <a:rPr lang="zh-CN" altLang="en-US" dirty="0"/>
              <a:t>相关系数：协方差除以</a:t>
            </a:r>
            <a:r>
              <a:rPr lang="en-US" altLang="zh-CN" dirty="0"/>
              <a:t>X</a:t>
            </a:r>
            <a:r>
              <a:rPr lang="zh-CN" altLang="en-US" dirty="0"/>
              <a:t>的标准差再除以</a:t>
            </a:r>
            <a:r>
              <a:rPr lang="en-US" altLang="zh-CN" dirty="0"/>
              <a:t>Y</a:t>
            </a:r>
            <a:r>
              <a:rPr lang="zh-CN" altLang="en-US"/>
              <a:t>的标准差，相当于标准化了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4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2379-27C0-47AB-BA3B-43A9EE6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999B-DF2F-4748-875E-02C5CDA7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概率</a:t>
            </a:r>
            <a:r>
              <a:rPr lang="en-US" altLang="zh-CN" dirty="0"/>
              <a:t>P</a:t>
            </a:r>
            <a:r>
              <a:rPr lang="zh-CN" altLang="en-US" dirty="0"/>
              <a:t>有如下性质：</a:t>
            </a:r>
            <a:endParaRPr lang="en-US" altLang="zh-CN" dirty="0"/>
          </a:p>
          <a:p>
            <a:r>
              <a:rPr lang="en-US" altLang="zh-CN" dirty="0"/>
              <a:t>P(Ø)=0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,...,A</a:t>
            </a:r>
            <a:r>
              <a:rPr lang="en-US" altLang="zh-CN" baseline="-25000" dirty="0"/>
              <a:t>n</a:t>
            </a:r>
            <a:r>
              <a:rPr lang="zh-CN" altLang="en-US" dirty="0"/>
              <a:t>两两不交，则</a:t>
            </a:r>
            <a:r>
              <a:rPr lang="en-US" altLang="zh-CN" dirty="0"/>
              <a:t>P(A</a:t>
            </a:r>
            <a:r>
              <a:rPr lang="en-US" altLang="zh-CN" baseline="-25000" dirty="0"/>
              <a:t>1</a:t>
            </a:r>
            <a:r>
              <a:rPr lang="en-US" altLang="zh-CN" dirty="0"/>
              <a:t>∪...∪A</a:t>
            </a:r>
            <a:r>
              <a:rPr lang="en-US" altLang="zh-CN" baseline="-25000" dirty="0"/>
              <a:t>n</a:t>
            </a:r>
            <a:r>
              <a:rPr lang="en-US" altLang="zh-CN" dirty="0"/>
              <a:t>)=P(A</a:t>
            </a:r>
            <a:r>
              <a:rPr lang="en-US" altLang="zh-CN" baseline="-25000" dirty="0"/>
              <a:t>1</a:t>
            </a:r>
            <a:r>
              <a:rPr lang="en-US" altLang="zh-CN" dirty="0"/>
              <a:t>)+...+P(A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P(A</a:t>
            </a:r>
            <a:r>
              <a:rPr lang="en-US" altLang="zh-CN" baseline="30000" dirty="0"/>
              <a:t>c</a:t>
            </a:r>
            <a:r>
              <a:rPr lang="en-US" altLang="zh-CN" dirty="0"/>
              <a:t>)=1-P(A)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A⊆B</a:t>
            </a:r>
            <a:r>
              <a:rPr lang="zh-CN" altLang="en-US" dirty="0"/>
              <a:t>，则</a:t>
            </a:r>
            <a:r>
              <a:rPr lang="en-US" altLang="zh-CN" dirty="0"/>
              <a:t>P(B\A)=P(B)-P(A)&gt;=0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7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2379-27C0-47AB-BA3B-43A9EE6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古典概型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999B-DF2F-4748-875E-02C5CDA7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对于所有的</a:t>
            </a:r>
            <a:r>
              <a:rPr lang="el-GR" altLang="zh-CN" dirty="0"/>
              <a:t>ω∈Ω</a:t>
            </a:r>
            <a:r>
              <a:rPr lang="zh-CN" altLang="en-US" dirty="0"/>
              <a:t>，</a:t>
            </a:r>
            <a:r>
              <a:rPr lang="en-US" altLang="zh-CN" dirty="0"/>
              <a:t>P({</a:t>
            </a:r>
            <a:r>
              <a:rPr lang="el-GR" altLang="zh-CN" dirty="0"/>
              <a:t>ω</a:t>
            </a:r>
            <a:r>
              <a:rPr lang="en-US" altLang="zh-CN" dirty="0"/>
              <a:t>})=1/|</a:t>
            </a:r>
            <a:r>
              <a:rPr lang="el-GR" altLang="zh-CN" dirty="0"/>
              <a:t>Ω</a:t>
            </a:r>
            <a:r>
              <a:rPr lang="en-US" altLang="zh-CN" dirty="0"/>
              <a:t>|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2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条件概率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P(A)&gt;0</a:t>
            </a:r>
          </a:p>
          <a:p>
            <a:r>
              <a:rPr lang="zh-CN" altLang="en-US" dirty="0"/>
              <a:t>称</a:t>
            </a:r>
            <a:r>
              <a:rPr lang="en-US" altLang="zh-CN" dirty="0"/>
              <a:t>P(A∩B)/P(A)</a:t>
            </a:r>
            <a:r>
              <a:rPr lang="zh-CN" altLang="en-US" dirty="0"/>
              <a:t>为已知</a:t>
            </a:r>
            <a:r>
              <a:rPr lang="en-US" altLang="zh-CN" dirty="0"/>
              <a:t>A</a:t>
            </a:r>
            <a:r>
              <a:rPr lang="zh-CN" altLang="en-US" dirty="0"/>
              <a:t>发生的情况下，</a:t>
            </a:r>
            <a:r>
              <a:rPr lang="en-US" altLang="zh-CN" dirty="0"/>
              <a:t>B</a:t>
            </a:r>
            <a:r>
              <a:rPr lang="zh-CN" altLang="en-US" dirty="0"/>
              <a:t>的条件概率，记为</a:t>
            </a:r>
            <a:r>
              <a:rPr lang="en-US" altLang="zh-CN" dirty="0"/>
              <a:t>P(B|A)</a:t>
            </a:r>
          </a:p>
          <a:p>
            <a:r>
              <a:rPr lang="zh-CN" altLang="en-US" dirty="0"/>
              <a:t>按照定义计算条件概率</a:t>
            </a:r>
            <a:endParaRPr lang="en-US" altLang="zh-CN" dirty="0"/>
          </a:p>
          <a:p>
            <a:r>
              <a:rPr lang="zh-CN" altLang="en-US" dirty="0"/>
              <a:t>条件概率指“重新分配权重”</a:t>
            </a:r>
            <a:endParaRPr lang="en-US" altLang="zh-CN" dirty="0"/>
          </a:p>
          <a:p>
            <a:pPr lvl="1"/>
            <a:r>
              <a:rPr lang="en-US" altLang="zh-CN" dirty="0"/>
              <a:t>P(B)=P(B|</a:t>
            </a:r>
            <a:r>
              <a:rPr lang="el-GR" altLang="zh-CN" dirty="0"/>
              <a:t>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给定非空集合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P(·|A)</a:t>
            </a:r>
            <a:r>
              <a:rPr lang="zh-CN" altLang="en-US" dirty="0"/>
              <a:t>满足概率定义的三个条件，或者说构造了一个新的概率空间</a:t>
            </a:r>
            <a:r>
              <a:rPr lang="en-US" altLang="zh-CN" dirty="0"/>
              <a:t>(A,</a:t>
            </a:r>
            <a:r>
              <a:rPr lang="zh-CN" altLang="en-US" dirty="0"/>
              <a:t>𝓕</a:t>
            </a:r>
            <a:r>
              <a:rPr lang="en-US" altLang="zh-CN" dirty="0"/>
              <a:t>(A),P(·|A))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99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63E-4538-44AF-A040-84D28ED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10EB6-DF1F-4913-A628-157DD5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P(AB)=P(A)P(B|A)</a:t>
            </a:r>
          </a:p>
          <a:p>
            <a:r>
              <a:rPr lang="zh-CN" altLang="en-US" dirty="0"/>
              <a:t>由定义可以立即得到</a:t>
            </a:r>
            <a:endParaRPr lang="en-US" altLang="zh-CN" dirty="0"/>
          </a:p>
          <a:p>
            <a:r>
              <a:rPr lang="zh-CN" altLang="en-US" dirty="0"/>
              <a:t>推广：</a:t>
            </a:r>
            <a:r>
              <a:rPr lang="en-US" altLang="zh-CN" dirty="0"/>
              <a:t>P(A</a:t>
            </a:r>
            <a:r>
              <a:rPr lang="en-US" altLang="zh-CN" baseline="-25000" dirty="0"/>
              <a:t>1</a:t>
            </a:r>
            <a:r>
              <a:rPr lang="en-US" altLang="zh-CN" dirty="0"/>
              <a:t>∩...∩A</a:t>
            </a:r>
            <a:r>
              <a:rPr lang="en-US" altLang="zh-CN" baseline="-25000" dirty="0"/>
              <a:t>n</a:t>
            </a:r>
            <a:r>
              <a:rPr lang="en-US" altLang="zh-CN" dirty="0"/>
              <a:t>)=P(A</a:t>
            </a:r>
            <a:r>
              <a:rPr lang="en-US" altLang="zh-CN" baseline="-25000" dirty="0"/>
              <a:t>1</a:t>
            </a:r>
            <a:r>
              <a:rPr lang="en-US" altLang="zh-CN" dirty="0"/>
              <a:t>)P(A</a:t>
            </a:r>
            <a:r>
              <a:rPr lang="en-US" altLang="zh-CN" baseline="-25000" dirty="0"/>
              <a:t>2</a:t>
            </a:r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)P(A</a:t>
            </a:r>
            <a:r>
              <a:rPr lang="en-US" altLang="zh-CN" baseline="-25000" dirty="0"/>
              <a:t>3</a:t>
            </a:r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∩A</a:t>
            </a:r>
            <a:r>
              <a:rPr lang="en-US" altLang="zh-CN" baseline="-25000" dirty="0"/>
              <a:t>2</a:t>
            </a:r>
            <a:r>
              <a:rPr lang="en-US" altLang="zh-CN" dirty="0"/>
              <a:t>)...P(A</a:t>
            </a:r>
            <a:r>
              <a:rPr lang="en-US" altLang="zh-CN" baseline="-25000" dirty="0"/>
              <a:t>n</a:t>
            </a:r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∩...∩A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9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2941</Words>
  <Application>Microsoft Office PowerPoint</Application>
  <PresentationFormat>宽屏</PresentationFormat>
  <Paragraphs>239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等线</vt:lpstr>
      <vt:lpstr>等线 Light</vt:lpstr>
      <vt:lpstr>Arial</vt:lpstr>
      <vt:lpstr>Cambria Math</vt:lpstr>
      <vt:lpstr>Cascadia Mono</vt:lpstr>
      <vt:lpstr>Office 主题​​</vt:lpstr>
      <vt:lpstr>有限离散概率理论</vt:lpstr>
      <vt:lpstr>定义</vt:lpstr>
      <vt:lpstr>定义</vt:lpstr>
      <vt:lpstr>定义</vt:lpstr>
      <vt:lpstr>定义</vt:lpstr>
      <vt:lpstr>定义</vt:lpstr>
      <vt:lpstr>古典概型</vt:lpstr>
      <vt:lpstr>条件概率</vt:lpstr>
      <vt:lpstr>乘法公式</vt:lpstr>
      <vt:lpstr>乘法公式</vt:lpstr>
      <vt:lpstr>乘法公式</vt:lpstr>
      <vt:lpstr>事件独立性</vt:lpstr>
      <vt:lpstr>事件独立性</vt:lpstr>
      <vt:lpstr>事件独立性</vt:lpstr>
      <vt:lpstr>全概率公式</vt:lpstr>
      <vt:lpstr>全概率公式</vt:lpstr>
      <vt:lpstr>逆概率公式（Bayes公式）</vt:lpstr>
      <vt:lpstr>逆概率公式（Bayes公式）</vt:lpstr>
      <vt:lpstr>逆概率公式（Bayes公式）</vt:lpstr>
      <vt:lpstr>逆概率公式（Bayes公式）</vt:lpstr>
      <vt:lpstr>逆概率公式（Bayes公式）</vt:lpstr>
      <vt:lpstr>逆概率公式（Bayes公式）</vt:lpstr>
      <vt:lpstr>垃圾邮件模型</vt:lpstr>
      <vt:lpstr>垃圾邮件模型</vt:lpstr>
      <vt:lpstr>BZOJ 3093</vt:lpstr>
      <vt:lpstr>BZOJ 3093</vt:lpstr>
      <vt:lpstr>BZOJ 3093</vt:lpstr>
      <vt:lpstr>UOJ 299</vt:lpstr>
      <vt:lpstr>UOJ 299</vt:lpstr>
      <vt:lpstr>UOJ 299</vt:lpstr>
      <vt:lpstr>UOJ 299</vt:lpstr>
      <vt:lpstr>UOJ 299</vt:lpstr>
      <vt:lpstr>UOJ 299</vt:lpstr>
      <vt:lpstr>UOJ 299</vt:lpstr>
      <vt:lpstr>UOJ 299</vt:lpstr>
      <vt:lpstr>独立试验序列</vt:lpstr>
      <vt:lpstr>独立试验序列</vt:lpstr>
      <vt:lpstr>独立试验序列</vt:lpstr>
      <vt:lpstr>有限离散随机变量</vt:lpstr>
      <vt:lpstr>有限离散随机变量的分布</vt:lpstr>
      <vt:lpstr>有限离散随机变量的分布</vt:lpstr>
      <vt:lpstr>有限离散随机变量的分布</vt:lpstr>
      <vt:lpstr>有限离散随机变量的分布</vt:lpstr>
      <vt:lpstr>离散随机变量的分布</vt:lpstr>
      <vt:lpstr>离散随机变量的分布</vt:lpstr>
      <vt:lpstr>离散随机变量的严格定义</vt:lpstr>
      <vt:lpstr>离散随机变量的严格定义</vt:lpstr>
      <vt:lpstr>离散随机变量的函数</vt:lpstr>
      <vt:lpstr>离散随机变量的数学期望</vt:lpstr>
      <vt:lpstr>离散随机变量的数学期望的性质</vt:lpstr>
      <vt:lpstr>离散随机变量的函数的数学期望</vt:lpstr>
      <vt:lpstr>离散随机变量的方差及其他数字特征</vt:lpstr>
      <vt:lpstr>离散随机变量的方差及其他数字特征</vt:lpstr>
      <vt:lpstr>离散随机变量的方差及其他数字特征</vt:lpstr>
      <vt:lpstr>随机变量向高维推广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离散概率理论</dc:title>
  <dc:creator>You Lingyun</dc:creator>
  <cp:lastModifiedBy>You Lingyun</cp:lastModifiedBy>
  <cp:revision>72</cp:revision>
  <dcterms:created xsi:type="dcterms:W3CDTF">2021-11-23T10:28:41Z</dcterms:created>
  <dcterms:modified xsi:type="dcterms:W3CDTF">2021-12-05T00:34:45Z</dcterms:modified>
</cp:coreProperties>
</file>