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3"/>
    <p:sldId id="257" r:id="rId4"/>
    <p:sldId id="258" r:id="rId5"/>
    <p:sldId id="388" r:id="rId6"/>
    <p:sldId id="389" r:id="rId7"/>
    <p:sldId id="259" r:id="rId8"/>
    <p:sldId id="303" r:id="rId9"/>
    <p:sldId id="304" r:id="rId10"/>
    <p:sldId id="305" r:id="rId11"/>
    <p:sldId id="278" r:id="rId12"/>
    <p:sldId id="312" r:id="rId14"/>
    <p:sldId id="294" r:id="rId15"/>
    <p:sldId id="289" r:id="rId16"/>
    <p:sldId id="290" r:id="rId17"/>
    <p:sldId id="314" r:id="rId18"/>
    <p:sldId id="315" r:id="rId19"/>
    <p:sldId id="324" r:id="rId20"/>
    <p:sldId id="325" r:id="rId21"/>
    <p:sldId id="392" r:id="rId22"/>
    <p:sldId id="393" r:id="rId23"/>
    <p:sldId id="394" r:id="rId24"/>
    <p:sldId id="395" r:id="rId25"/>
    <p:sldId id="390" r:id="rId26"/>
    <p:sldId id="391" r:id="rId27"/>
    <p:sldId id="326" r:id="rId28"/>
    <p:sldId id="363" r:id="rId29"/>
    <p:sldId id="364" r:id="rId30"/>
    <p:sldId id="327" r:id="rId31"/>
    <p:sldId id="365" r:id="rId32"/>
    <p:sldId id="366" r:id="rId33"/>
    <p:sldId id="367" r:id="rId34"/>
    <p:sldId id="369" r:id="rId35"/>
    <p:sldId id="370" r:id="rId36"/>
    <p:sldId id="371" r:id="rId37"/>
    <p:sldId id="372" r:id="rId38"/>
    <p:sldId id="373" r:id="rId39"/>
  </p:sldIdLst>
  <p:sldSz cx="12192000" cy="6858000"/>
  <p:notesSz cx="6858000" cy="9144000"/>
  <p:custDataLst>
    <p:tags r:id="rId4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70" autoAdjust="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gs" Target="tags/tag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0AB500-2CB3-45B2-8378-AD5671E222D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C480CA-E3F4-467D-9D7B-07D5E6D6975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51nod.com/Challenge/Problem.html#problemId=1934" TargetMode="External"/><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a:t>
            </a:r>
            <a:r>
              <a:rPr lang="en-US" altLang="zh-CN" dirty="0" err="1">
                <a:hlinkClick r:id="rId3"/>
              </a:rPr>
              <a:t>www.51nod.com</a:t>
            </a:r>
            <a:r>
              <a:rPr lang="en-US" altLang="zh-CN" dirty="0">
                <a:hlinkClick r:id="rId3"/>
              </a:rPr>
              <a:t>/Challenge/</a:t>
            </a:r>
            <a:r>
              <a:rPr lang="en-US" altLang="zh-CN" dirty="0" err="1">
                <a:hlinkClick r:id="rId3"/>
              </a:rPr>
              <a:t>Problem.html#problemId</a:t>
            </a:r>
            <a:r>
              <a:rPr lang="en-US" altLang="zh-CN" dirty="0">
                <a:hlinkClick r:id="rId3"/>
              </a:rPr>
              <a:t>=1934</a:t>
            </a:r>
            <a:endParaRPr lang="zh-CN" altLang="en-US" dirty="0"/>
          </a:p>
        </p:txBody>
      </p:sp>
      <p:sp>
        <p:nvSpPr>
          <p:cNvPr id="4" name="灯片编号占位符 3"/>
          <p:cNvSpPr>
            <a:spLocks noGrp="1"/>
          </p:cNvSpPr>
          <p:nvPr>
            <p:ph type="sldNum" sz="quarter" idx="5"/>
          </p:nvPr>
        </p:nvSpPr>
        <p:spPr/>
        <p:txBody>
          <a:bodyPr/>
          <a:lstStyle/>
          <a:p>
            <a:fld id="{70C480CA-E3F4-467D-9D7B-07D5E6D6975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773321"/>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024128" y="1645920"/>
            <a:ext cx="9720073" cy="509910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endParaRPr lang="zh-CN" altLang="en-US"/>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笛卡尔树及相关</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128" y="429977"/>
            <a:ext cx="9720072" cy="773321"/>
          </a:xfrm>
        </p:spPr>
        <p:txBody>
          <a:bodyPr>
            <a:normAutofit/>
          </a:bodyPr>
          <a:lstStyle/>
          <a:p>
            <a:r>
              <a:rPr lang="en-US" altLang="zh-CN" dirty="0"/>
              <a:t>51NOD1934 </a:t>
            </a:r>
            <a:r>
              <a:rPr lang="zh-CN" altLang="en-US" dirty="0"/>
              <a:t>受限制的排列</a:t>
            </a:r>
            <a:endParaRPr lang="zh-CN" altLang="en-US" dirty="0"/>
          </a:p>
        </p:txBody>
      </p:sp>
      <p:sp>
        <p:nvSpPr>
          <p:cNvPr id="3" name="内容占位符 2"/>
          <p:cNvSpPr>
            <a:spLocks noGrp="1"/>
          </p:cNvSpPr>
          <p:nvPr>
            <p:ph idx="1"/>
          </p:nvPr>
        </p:nvSpPr>
        <p:spPr>
          <a:xfrm>
            <a:off x="677333" y="1630017"/>
            <a:ext cx="10487971" cy="4411345"/>
          </a:xfrm>
        </p:spPr>
        <p:txBody>
          <a:bodyPr/>
          <a:lstStyle/>
          <a:p>
            <a:endParaRPr lang="zh-CN" altLang="en-US" dirty="0"/>
          </a:p>
        </p:txBody>
      </p:sp>
      <p:pic>
        <p:nvPicPr>
          <p:cNvPr id="5" name="图片 4"/>
          <p:cNvPicPr>
            <a:picLocks noChangeAspect="1"/>
          </p:cNvPicPr>
          <p:nvPr/>
        </p:nvPicPr>
        <p:blipFill>
          <a:blip r:embed="rId1"/>
          <a:stretch>
            <a:fillRect/>
          </a:stretch>
        </p:blipFill>
        <p:spPr>
          <a:xfrm>
            <a:off x="847665" y="1090677"/>
            <a:ext cx="8915893" cy="3085765"/>
          </a:xfrm>
          <a:prstGeom prst="rect">
            <a:avLst/>
          </a:prstGeom>
        </p:spPr>
      </p:pic>
      <p:pic>
        <p:nvPicPr>
          <p:cNvPr id="6" name="图片 5"/>
          <p:cNvPicPr>
            <a:picLocks noChangeAspect="1"/>
          </p:cNvPicPr>
          <p:nvPr/>
        </p:nvPicPr>
        <p:blipFill rotWithShape="1">
          <a:blip r:embed="rId2"/>
          <a:srcRect b="30841"/>
          <a:stretch>
            <a:fillRect/>
          </a:stretch>
        </p:blipFill>
        <p:spPr>
          <a:xfrm>
            <a:off x="1024128" y="4329027"/>
            <a:ext cx="6447619" cy="26080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51NOD1934 </a:t>
            </a:r>
            <a:r>
              <a:rPr lang="zh-CN" altLang="en-US" dirty="0"/>
              <a:t>受限制的排列</a:t>
            </a:r>
            <a:endParaRPr lang="zh-CN" altLang="en-US" dirty="0"/>
          </a:p>
        </p:txBody>
      </p:sp>
      <p:sp>
        <p:nvSpPr>
          <p:cNvPr id="3" name="内容占位符 2"/>
          <p:cNvSpPr>
            <a:spLocks noGrp="1"/>
          </p:cNvSpPr>
          <p:nvPr>
            <p:ph idx="1"/>
          </p:nvPr>
        </p:nvSpPr>
        <p:spPr>
          <a:xfrm>
            <a:off x="677333" y="1630017"/>
            <a:ext cx="10487971" cy="4411345"/>
          </a:xfrm>
        </p:spPr>
        <p:txBody>
          <a:bodyPr/>
          <a:lstStyle/>
          <a:p>
            <a:endParaRPr lang="zh-CN" altLang="en-US" dirty="0"/>
          </a:p>
        </p:txBody>
      </p:sp>
      <p:graphicFrame>
        <p:nvGraphicFramePr>
          <p:cNvPr id="4" name="表格 4"/>
          <p:cNvGraphicFramePr>
            <a:graphicFrameLocks noGrp="1"/>
          </p:cNvGraphicFramePr>
          <p:nvPr/>
        </p:nvGraphicFramePr>
        <p:xfrm>
          <a:off x="1024128" y="3303990"/>
          <a:ext cx="8128000" cy="128524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altLang="zh-CN" dirty="0"/>
                        <a:t>INPUT</a:t>
                      </a:r>
                      <a:endParaRPr lang="zh-CN" altLang="en-US" dirty="0"/>
                    </a:p>
                  </a:txBody>
                  <a:tcPr/>
                </a:tc>
                <a:tc>
                  <a:txBody>
                    <a:bodyPr/>
                    <a:lstStyle/>
                    <a:p>
                      <a:r>
                        <a:rPr lang="en-US" altLang="zh-CN" dirty="0"/>
                        <a:t>OUTPUT</a:t>
                      </a:r>
                      <a:endParaRPr lang="zh-CN" altLang="en-US" dirty="0"/>
                    </a:p>
                  </a:txBody>
                  <a:tcPr/>
                </a:tc>
              </a:tr>
              <a:tr h="370840">
                <a:tc>
                  <a:txBody>
                    <a:bodyPr/>
                    <a:lstStyle/>
                    <a:p>
                      <a:r>
                        <a:rPr lang="en-US" altLang="zh-CN" dirty="0"/>
                        <a:t>3</a:t>
                      </a:r>
                      <a:endParaRPr lang="en-US" altLang="zh-CN" dirty="0"/>
                    </a:p>
                    <a:p>
                      <a:r>
                        <a:rPr lang="en-US" altLang="zh-CN" dirty="0"/>
                        <a:t>1 1 3</a:t>
                      </a:r>
                      <a:endParaRPr lang="en-US" altLang="zh-CN" dirty="0"/>
                    </a:p>
                    <a:p>
                      <a:r>
                        <a:rPr lang="en-US" altLang="zh-CN" dirty="0"/>
                        <a:t>1 3 3</a:t>
                      </a:r>
                      <a:endParaRPr lang="zh-CN" altLang="en-US" dirty="0"/>
                    </a:p>
                  </a:txBody>
                  <a:tcPr/>
                </a:tc>
                <a:tc>
                  <a:txBody>
                    <a:bodyPr/>
                    <a:lstStyle/>
                    <a:p>
                      <a:r>
                        <a:rPr lang="en-US" altLang="zh-CN" dirty="0"/>
                        <a:t>Case #1: 2</a:t>
                      </a:r>
                      <a:endParaRPr lang="zh-CN" altLang="en-US" dirty="0"/>
                    </a:p>
                  </a:txBody>
                  <a:tcPr/>
                </a:tc>
              </a:tr>
            </a:tbl>
          </a:graphicData>
        </a:graphic>
      </p:graphicFrame>
      <p:pic>
        <p:nvPicPr>
          <p:cNvPr id="6" name="图片 5"/>
          <p:cNvPicPr>
            <a:picLocks noChangeAspect="1"/>
          </p:cNvPicPr>
          <p:nvPr/>
        </p:nvPicPr>
        <p:blipFill rotWithShape="1">
          <a:blip r:embed="rId1"/>
          <a:srcRect t="71130"/>
          <a:stretch>
            <a:fillRect/>
          </a:stretch>
        </p:blipFill>
        <p:spPr>
          <a:xfrm>
            <a:off x="677333" y="1630017"/>
            <a:ext cx="7931403" cy="12852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22852"/>
          </a:xfrm>
        </p:spPr>
        <p:txBody>
          <a:bodyPr>
            <a:normAutofit fontScale="90000"/>
          </a:bodyPr>
          <a:lstStyle/>
          <a:p>
            <a:r>
              <a:rPr lang="zh-CN" altLang="en-US" dirty="0"/>
              <a:t>分析</a:t>
            </a:r>
            <a:endParaRPr lang="zh-CN" altLang="en-US" dirty="0"/>
          </a:p>
        </p:txBody>
      </p:sp>
      <p:sp>
        <p:nvSpPr>
          <p:cNvPr id="3" name="内容占位符 2"/>
          <p:cNvSpPr>
            <a:spLocks noGrp="1"/>
          </p:cNvSpPr>
          <p:nvPr>
            <p:ph idx="1"/>
          </p:nvPr>
        </p:nvSpPr>
        <p:spPr>
          <a:xfrm>
            <a:off x="677333" y="1431235"/>
            <a:ext cx="9752127" cy="4610127"/>
          </a:xfrm>
        </p:spPr>
        <p:txBody>
          <a:bodyPr>
            <a:normAutofit/>
          </a:bodyPr>
          <a:lstStyle/>
          <a:p>
            <a:endParaRPr lang="zh-CN" altLang="en-US" dirty="0"/>
          </a:p>
        </p:txBody>
      </p:sp>
      <p:pic>
        <p:nvPicPr>
          <p:cNvPr id="5" name="图片 4"/>
          <p:cNvPicPr>
            <a:picLocks noChangeAspect="1"/>
          </p:cNvPicPr>
          <p:nvPr/>
        </p:nvPicPr>
        <p:blipFill>
          <a:blip r:embed="rId1"/>
          <a:stretch>
            <a:fillRect/>
          </a:stretch>
        </p:blipFill>
        <p:spPr>
          <a:xfrm>
            <a:off x="677333" y="3853650"/>
            <a:ext cx="10713710" cy="1603687"/>
          </a:xfrm>
          <a:prstGeom prst="rect">
            <a:avLst/>
          </a:prstGeom>
        </p:spPr>
      </p:pic>
      <p:pic>
        <p:nvPicPr>
          <p:cNvPr id="6" name="图片 5"/>
          <p:cNvPicPr>
            <a:picLocks noChangeAspect="1"/>
          </p:cNvPicPr>
          <p:nvPr/>
        </p:nvPicPr>
        <p:blipFill>
          <a:blip r:embed="rId2"/>
          <a:stretch>
            <a:fillRect/>
          </a:stretch>
        </p:blipFill>
        <p:spPr>
          <a:xfrm>
            <a:off x="677333" y="1621006"/>
            <a:ext cx="10496175" cy="20338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endParaRPr lang="zh-CN" altLang="en-US" dirty="0"/>
          </a:p>
        </p:txBody>
      </p:sp>
      <p:sp>
        <p:nvSpPr>
          <p:cNvPr id="3" name="内容占位符 2"/>
          <p:cNvSpPr>
            <a:spLocks noGrp="1"/>
          </p:cNvSpPr>
          <p:nvPr>
            <p:ph idx="1"/>
          </p:nvPr>
        </p:nvSpPr>
        <p:spPr>
          <a:xfrm>
            <a:off x="677333" y="1497497"/>
            <a:ext cx="9434075" cy="5155094"/>
          </a:xfrm>
        </p:spPr>
        <p:txBody>
          <a:bodyPr>
            <a:normAutofit fontScale="77500" lnSpcReduction="20000"/>
          </a:bodyPr>
          <a:lstStyle/>
          <a:p>
            <a:pPr marL="0" indent="0">
              <a:buNone/>
            </a:pPr>
            <a:r>
              <a:rPr lang="en-US" altLang="zh-CN" dirty="0"/>
              <a:t>int </a:t>
            </a:r>
            <a:r>
              <a:rPr lang="en-US" altLang="zh-CN" dirty="0" err="1"/>
              <a:t>n,son</a:t>
            </a:r>
            <a:r>
              <a:rPr lang="en-US" altLang="zh-CN" dirty="0"/>
              <a:t>[</a:t>
            </a:r>
            <a:r>
              <a:rPr lang="en-US" altLang="zh-CN" dirty="0" err="1"/>
              <a:t>maxn</a:t>
            </a:r>
            <a:r>
              <a:rPr lang="en-US" altLang="zh-CN" dirty="0"/>
              <a:t>],a[</a:t>
            </a:r>
            <a:r>
              <a:rPr lang="en-US" altLang="zh-CN" dirty="0" err="1"/>
              <a:t>maxn</a:t>
            </a:r>
            <a:r>
              <a:rPr lang="en-US" altLang="zh-CN" dirty="0"/>
              <a:t>],b[</a:t>
            </a:r>
            <a:r>
              <a:rPr lang="en-US" altLang="zh-CN" dirty="0" err="1"/>
              <a:t>maxn</a:t>
            </a:r>
            <a:r>
              <a:rPr lang="en-US" altLang="zh-CN" dirty="0"/>
              <a:t>];</a:t>
            </a:r>
            <a:endParaRPr lang="en-US" altLang="zh-CN" dirty="0"/>
          </a:p>
          <a:p>
            <a:pPr marL="0" indent="0">
              <a:buNone/>
            </a:pPr>
            <a:r>
              <a:rPr lang="en-US" altLang="zh-CN" dirty="0"/>
              <a:t>LL fac[</a:t>
            </a:r>
            <a:r>
              <a:rPr lang="en-US" altLang="zh-CN" dirty="0" err="1"/>
              <a:t>maxn</a:t>
            </a:r>
            <a:r>
              <a:rPr lang="en-US" altLang="zh-CN" dirty="0"/>
              <a:t>],inv[</a:t>
            </a:r>
            <a:r>
              <a:rPr lang="en-US" altLang="zh-CN" dirty="0" err="1"/>
              <a:t>maxn</a:t>
            </a:r>
            <a:r>
              <a:rPr lang="en-US" altLang="zh-CN" dirty="0"/>
              <a:t>],</a:t>
            </a:r>
            <a:r>
              <a:rPr lang="en-US" altLang="zh-CN" dirty="0" err="1"/>
              <a:t>fac_inv</a:t>
            </a:r>
            <a:r>
              <a:rPr lang="en-US" altLang="zh-CN" dirty="0"/>
              <a:t>[</a:t>
            </a:r>
            <a:r>
              <a:rPr lang="en-US" altLang="zh-CN" dirty="0" err="1"/>
              <a:t>maxn</a:t>
            </a:r>
            <a:r>
              <a:rPr lang="en-US" altLang="zh-CN" dirty="0"/>
              <a:t>]; </a:t>
            </a:r>
            <a:endParaRPr lang="en-US" altLang="zh-CN" dirty="0"/>
          </a:p>
          <a:p>
            <a:pPr marL="0" indent="0">
              <a:buNone/>
            </a:pPr>
            <a:r>
              <a:rPr lang="en-US" altLang="zh-CN" dirty="0"/>
              <a:t>map&lt; pair&lt;</a:t>
            </a:r>
            <a:r>
              <a:rPr lang="en-US" altLang="zh-CN" dirty="0" err="1"/>
              <a:t>int,int</a:t>
            </a:r>
            <a:r>
              <a:rPr lang="en-US" altLang="zh-CN" dirty="0"/>
              <a:t>&gt;,int &gt; M;</a:t>
            </a:r>
            <a:endParaRPr lang="en-US" altLang="zh-CN" dirty="0"/>
          </a:p>
          <a:p>
            <a:pPr marL="0" indent="0">
              <a:buNone/>
            </a:pPr>
            <a:r>
              <a:rPr lang="en-US" altLang="zh-CN" dirty="0"/>
              <a:t>LL C(int </a:t>
            </a:r>
            <a:r>
              <a:rPr lang="en-US" altLang="zh-CN" dirty="0" err="1"/>
              <a:t>n,int</a:t>
            </a:r>
            <a:r>
              <a:rPr lang="en-US" altLang="zh-CN" dirty="0"/>
              <a:t> m){ </a:t>
            </a:r>
            <a:endParaRPr lang="en-US" altLang="zh-CN" dirty="0"/>
          </a:p>
          <a:p>
            <a:pPr marL="0" indent="0">
              <a:buNone/>
            </a:pPr>
            <a:r>
              <a:rPr lang="en-US" altLang="zh-CN" dirty="0"/>
              <a:t>    return (n&lt;m||n&lt;0||m&lt;0)?0:(fac[n]*</a:t>
            </a:r>
            <a:r>
              <a:rPr lang="en-US" altLang="zh-CN" dirty="0" err="1"/>
              <a:t>fac_inv</a:t>
            </a:r>
            <a:r>
              <a:rPr lang="en-US" altLang="zh-CN" dirty="0"/>
              <a:t>[m]%MOD*</a:t>
            </a:r>
            <a:r>
              <a:rPr lang="en-US" altLang="zh-CN" dirty="0" err="1"/>
              <a:t>fac_inv</a:t>
            </a:r>
            <a:r>
              <a:rPr lang="en-US" altLang="zh-CN" dirty="0"/>
              <a:t>[n-m]%MOD); </a:t>
            </a:r>
            <a:endParaRPr lang="en-US" altLang="zh-CN" dirty="0"/>
          </a:p>
          <a:p>
            <a:pPr marL="0" indent="0">
              <a:buNone/>
            </a:pPr>
            <a:r>
              <a:rPr lang="en-US" altLang="zh-CN" dirty="0"/>
              <a:t>}</a:t>
            </a:r>
            <a:endParaRPr lang="en-US" altLang="zh-CN" dirty="0"/>
          </a:p>
          <a:p>
            <a:pPr marL="0" indent="0">
              <a:buNone/>
            </a:pPr>
            <a:r>
              <a:rPr lang="en-US" altLang="zh-CN" dirty="0"/>
              <a:t>LL </a:t>
            </a:r>
            <a:r>
              <a:rPr lang="en-US" altLang="zh-CN" dirty="0" err="1"/>
              <a:t>dfs</a:t>
            </a:r>
            <a:r>
              <a:rPr lang="en-US" altLang="zh-CN" dirty="0"/>
              <a:t>(int </a:t>
            </a:r>
            <a:r>
              <a:rPr lang="en-US" altLang="zh-CN" dirty="0" err="1"/>
              <a:t>L,int</a:t>
            </a:r>
            <a:r>
              <a:rPr lang="en-US" altLang="zh-CN" dirty="0"/>
              <a:t> R){</a:t>
            </a:r>
            <a:endParaRPr lang="en-US" altLang="zh-CN" dirty="0"/>
          </a:p>
          <a:p>
            <a:pPr marL="0" indent="0">
              <a:buNone/>
            </a:pPr>
            <a:r>
              <a:rPr lang="en-US" altLang="zh-CN" dirty="0"/>
              <a:t>    if (L&gt;R) return 1;</a:t>
            </a:r>
            <a:endParaRPr lang="en-US" altLang="zh-CN" dirty="0"/>
          </a:p>
          <a:p>
            <a:pPr marL="0" indent="0">
              <a:buNone/>
            </a:pPr>
            <a:r>
              <a:rPr lang="en-US" altLang="zh-CN" dirty="0"/>
              <a:t>    int x=M[</a:t>
            </a:r>
            <a:r>
              <a:rPr lang="en-US" altLang="zh-CN" dirty="0" err="1"/>
              <a:t>make_pair</a:t>
            </a:r>
            <a:r>
              <a:rPr lang="en-US" altLang="zh-CN" dirty="0"/>
              <a:t>(</a:t>
            </a:r>
            <a:r>
              <a:rPr lang="en-US" altLang="zh-CN" dirty="0" err="1"/>
              <a:t>L,R</a:t>
            </a:r>
            <a:r>
              <a:rPr lang="en-US" altLang="zh-CN" dirty="0"/>
              <a:t>)]; </a:t>
            </a:r>
            <a:endParaRPr lang="en-US" altLang="zh-CN" dirty="0"/>
          </a:p>
          <a:p>
            <a:pPr marL="0" indent="0">
              <a:buNone/>
            </a:pPr>
            <a:r>
              <a:rPr lang="en-US" altLang="zh-CN" dirty="0"/>
              <a:t>    if(!x) return 0;</a:t>
            </a:r>
            <a:endParaRPr lang="en-US" altLang="zh-CN" dirty="0"/>
          </a:p>
          <a:p>
            <a:pPr marL="0" indent="0">
              <a:buNone/>
            </a:pPr>
            <a:r>
              <a:rPr lang="en-US" altLang="zh-CN" dirty="0"/>
              <a:t>    LL res=C(R-</a:t>
            </a:r>
            <a:r>
              <a:rPr lang="en-US" altLang="zh-CN" dirty="0" err="1"/>
              <a:t>L,R</a:t>
            </a:r>
            <a:r>
              <a:rPr lang="en-US" altLang="zh-CN" dirty="0"/>
              <a:t>-x); </a:t>
            </a:r>
            <a:endParaRPr lang="en-US" altLang="zh-CN" dirty="0"/>
          </a:p>
          <a:p>
            <a:pPr marL="0" indent="0">
              <a:buNone/>
            </a:pPr>
            <a:r>
              <a:rPr lang="en-US" altLang="zh-CN" dirty="0"/>
              <a:t>    (res*=</a:t>
            </a:r>
            <a:r>
              <a:rPr lang="en-US" altLang="zh-CN" dirty="0" err="1"/>
              <a:t>dfs</a:t>
            </a:r>
            <a:r>
              <a:rPr lang="en-US" altLang="zh-CN" dirty="0"/>
              <a:t>(</a:t>
            </a:r>
            <a:r>
              <a:rPr lang="en-US" altLang="zh-CN" dirty="0" err="1"/>
              <a:t>L,x</a:t>
            </a:r>
            <a:r>
              <a:rPr lang="en-US" altLang="zh-CN" dirty="0"/>
              <a:t>-1)*</a:t>
            </a:r>
            <a:r>
              <a:rPr lang="en-US" altLang="zh-CN" dirty="0" err="1"/>
              <a:t>dfs</a:t>
            </a:r>
            <a:r>
              <a:rPr lang="en-US" altLang="zh-CN" dirty="0"/>
              <a:t>(</a:t>
            </a:r>
            <a:r>
              <a:rPr lang="en-US" altLang="zh-CN" dirty="0" err="1"/>
              <a:t>x+1,R</a:t>
            </a:r>
            <a:r>
              <a:rPr lang="en-US" altLang="zh-CN" dirty="0"/>
              <a:t>)%MOD)%=MOD;</a:t>
            </a:r>
            <a:endParaRPr lang="en-US" altLang="zh-CN" dirty="0"/>
          </a:p>
          <a:p>
            <a:pPr marL="0" indent="0">
              <a:buNone/>
            </a:pPr>
            <a:r>
              <a:rPr lang="en-US" altLang="zh-CN" dirty="0"/>
              <a:t>    return res;</a:t>
            </a:r>
            <a:endParaRPr lang="en-US" altLang="zh-CN" dirty="0"/>
          </a:p>
          <a:p>
            <a:pPr marL="0" indent="0">
              <a:buNone/>
            </a:pPr>
            <a:r>
              <a:rPr lang="en-US" altLang="zh-CN" dirty="0"/>
              <a:t>}</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3" y="119270"/>
            <a:ext cx="9434075" cy="6917634"/>
          </a:xfrm>
        </p:spPr>
        <p:txBody>
          <a:bodyPr>
            <a:normAutofit fontScale="62500" lnSpcReduction="20000"/>
          </a:bodyPr>
          <a:lstStyle/>
          <a:p>
            <a:pPr marL="0" indent="0">
              <a:buNone/>
            </a:pPr>
            <a:r>
              <a:rPr lang="en-US" altLang="zh-CN" dirty="0"/>
              <a:t>int main(){</a:t>
            </a:r>
            <a:endParaRPr lang="en-US" altLang="zh-CN" dirty="0"/>
          </a:p>
          <a:p>
            <a:pPr marL="0" indent="0">
              <a:buNone/>
            </a:pPr>
            <a:r>
              <a:rPr lang="en-US" altLang="zh-CN" dirty="0"/>
              <a:t>    fac[0]=1; </a:t>
            </a:r>
            <a:endParaRPr lang="en-US" altLang="zh-CN" dirty="0"/>
          </a:p>
          <a:p>
            <a:pPr marL="0" indent="0">
              <a:buNone/>
            </a:pPr>
            <a:r>
              <a:rPr lang="en-US" altLang="zh-CN" dirty="0"/>
              <a:t>    for(int </a:t>
            </a:r>
            <a:r>
              <a:rPr lang="en-US" altLang="zh-CN" dirty="0" err="1"/>
              <a:t>i</a:t>
            </a:r>
            <a:r>
              <a:rPr lang="en-US" altLang="zh-CN" dirty="0"/>
              <a:t>=</a:t>
            </a:r>
            <a:r>
              <a:rPr lang="en-US" altLang="zh-CN" dirty="0" err="1"/>
              <a:t>1;i</a:t>
            </a:r>
            <a:r>
              <a:rPr lang="en-US" altLang="zh-CN" dirty="0"/>
              <a:t>&lt;=</a:t>
            </a:r>
            <a:r>
              <a:rPr lang="en-US" altLang="zh-CN" dirty="0" err="1"/>
              <a:t>1000000;i</a:t>
            </a:r>
            <a:r>
              <a:rPr lang="en-US" altLang="zh-CN" dirty="0"/>
              <a:t>++) </a:t>
            </a:r>
            <a:endParaRPr lang="en-US" altLang="zh-CN" dirty="0"/>
          </a:p>
          <a:p>
            <a:pPr marL="0" indent="0">
              <a:buNone/>
            </a:pPr>
            <a:r>
              <a:rPr lang="en-US" altLang="zh-CN" dirty="0"/>
              <a:t>    fac[</a:t>
            </a:r>
            <a:r>
              <a:rPr lang="en-US" altLang="zh-CN" dirty="0" err="1"/>
              <a:t>i</a:t>
            </a:r>
            <a:r>
              <a:rPr lang="en-US" altLang="zh-CN" dirty="0"/>
              <a:t>]=fac[</a:t>
            </a:r>
            <a:r>
              <a:rPr lang="en-US" altLang="zh-CN" dirty="0" err="1"/>
              <a:t>i</a:t>
            </a:r>
            <a:r>
              <a:rPr lang="en-US" altLang="zh-CN" dirty="0"/>
              <a:t>-1]*</a:t>
            </a:r>
            <a:r>
              <a:rPr lang="en-US" altLang="zh-CN" dirty="0" err="1"/>
              <a:t>i%MOD</a:t>
            </a:r>
            <a:r>
              <a:rPr lang="en-US" altLang="zh-CN" dirty="0"/>
              <a:t>;</a:t>
            </a:r>
            <a:endParaRPr lang="en-US" altLang="zh-CN" dirty="0"/>
          </a:p>
          <a:p>
            <a:pPr marL="0" indent="0">
              <a:buNone/>
            </a:pPr>
            <a:r>
              <a:rPr lang="en-US" altLang="zh-CN" dirty="0"/>
              <a:t>    inv[1]=1; </a:t>
            </a:r>
            <a:endParaRPr lang="en-US" altLang="zh-CN" dirty="0"/>
          </a:p>
          <a:p>
            <a:pPr marL="0" indent="0">
              <a:buNone/>
            </a:pPr>
            <a:r>
              <a:rPr lang="en-US" altLang="zh-CN" dirty="0"/>
              <a:t>    for(int </a:t>
            </a:r>
            <a:r>
              <a:rPr lang="en-US" altLang="zh-CN" dirty="0" err="1"/>
              <a:t>i</a:t>
            </a:r>
            <a:r>
              <a:rPr lang="en-US" altLang="zh-CN" dirty="0"/>
              <a:t>=</a:t>
            </a:r>
            <a:r>
              <a:rPr lang="en-US" altLang="zh-CN" dirty="0" err="1"/>
              <a:t>2;i</a:t>
            </a:r>
            <a:r>
              <a:rPr lang="en-US" altLang="zh-CN" dirty="0"/>
              <a:t>&lt;=</a:t>
            </a:r>
            <a:r>
              <a:rPr lang="en-US" altLang="zh-CN" dirty="0" err="1"/>
              <a:t>1000000;i</a:t>
            </a:r>
            <a:r>
              <a:rPr lang="en-US" altLang="zh-CN" dirty="0"/>
              <a:t>++) </a:t>
            </a:r>
            <a:endParaRPr lang="en-US" altLang="zh-CN" dirty="0"/>
          </a:p>
          <a:p>
            <a:pPr marL="0" indent="0">
              <a:buNone/>
            </a:pPr>
            <a:r>
              <a:rPr lang="en-US" altLang="zh-CN" dirty="0"/>
              <a:t>        inv[</a:t>
            </a:r>
            <a:r>
              <a:rPr lang="en-US" altLang="zh-CN" dirty="0" err="1"/>
              <a:t>i</a:t>
            </a:r>
            <a:r>
              <a:rPr lang="en-US" altLang="zh-CN" dirty="0"/>
              <a:t>]=(LL)(MOD-MOD/</a:t>
            </a:r>
            <a:r>
              <a:rPr lang="en-US" altLang="zh-CN" dirty="0" err="1"/>
              <a:t>i</a:t>
            </a:r>
            <a:r>
              <a:rPr lang="en-US" altLang="zh-CN" dirty="0"/>
              <a:t>)*inv[</a:t>
            </a:r>
            <a:r>
              <a:rPr lang="en-US" altLang="zh-CN" dirty="0" err="1"/>
              <a:t>MOD%i</a:t>
            </a:r>
            <a:r>
              <a:rPr lang="en-US" altLang="zh-CN" dirty="0"/>
              <a:t>]%MOD;</a:t>
            </a:r>
            <a:endParaRPr lang="en-US" altLang="zh-CN" dirty="0"/>
          </a:p>
          <a:p>
            <a:pPr marL="0" indent="0">
              <a:buNone/>
            </a:pPr>
            <a:r>
              <a:rPr lang="en-US" altLang="zh-CN" dirty="0"/>
              <a:t>    </a:t>
            </a:r>
            <a:r>
              <a:rPr lang="en-US" altLang="zh-CN" dirty="0" err="1"/>
              <a:t>fac_inv</a:t>
            </a:r>
            <a:r>
              <a:rPr lang="en-US" altLang="zh-CN" dirty="0"/>
              <a:t>[0]=1; </a:t>
            </a:r>
            <a:endParaRPr lang="en-US" altLang="zh-CN" dirty="0"/>
          </a:p>
          <a:p>
            <a:pPr marL="0" indent="0">
              <a:buNone/>
            </a:pPr>
            <a:r>
              <a:rPr lang="en-US" altLang="zh-CN" dirty="0"/>
              <a:t>    for(int </a:t>
            </a:r>
            <a:r>
              <a:rPr lang="en-US" altLang="zh-CN" dirty="0" err="1"/>
              <a:t>i</a:t>
            </a:r>
            <a:r>
              <a:rPr lang="en-US" altLang="zh-CN" dirty="0"/>
              <a:t>=</a:t>
            </a:r>
            <a:r>
              <a:rPr lang="en-US" altLang="zh-CN" dirty="0" err="1"/>
              <a:t>1;i</a:t>
            </a:r>
            <a:r>
              <a:rPr lang="en-US" altLang="zh-CN" dirty="0"/>
              <a:t>&lt;=</a:t>
            </a:r>
            <a:r>
              <a:rPr lang="en-US" altLang="zh-CN" dirty="0" err="1"/>
              <a:t>1000000;i</a:t>
            </a:r>
            <a:r>
              <a:rPr lang="en-US" altLang="zh-CN" dirty="0"/>
              <a:t>++) </a:t>
            </a:r>
            <a:endParaRPr lang="en-US" altLang="zh-CN" dirty="0"/>
          </a:p>
          <a:p>
            <a:pPr marL="0" indent="0">
              <a:buNone/>
            </a:pPr>
            <a:r>
              <a:rPr lang="en-US" altLang="zh-CN" dirty="0"/>
              <a:t>    </a:t>
            </a:r>
            <a:r>
              <a:rPr lang="en-US" altLang="zh-CN" dirty="0" err="1"/>
              <a:t>fac_inv</a:t>
            </a:r>
            <a:r>
              <a:rPr lang="en-US" altLang="zh-CN" dirty="0"/>
              <a:t>[</a:t>
            </a:r>
            <a:r>
              <a:rPr lang="en-US" altLang="zh-CN" dirty="0" err="1"/>
              <a:t>i</a:t>
            </a:r>
            <a:r>
              <a:rPr lang="en-US" altLang="zh-CN" dirty="0"/>
              <a:t>]=</a:t>
            </a:r>
            <a:r>
              <a:rPr lang="en-US" altLang="zh-CN" dirty="0" err="1"/>
              <a:t>fac_inv</a:t>
            </a:r>
            <a:r>
              <a:rPr lang="en-US" altLang="zh-CN" dirty="0"/>
              <a:t>[</a:t>
            </a:r>
            <a:r>
              <a:rPr lang="en-US" altLang="zh-CN" dirty="0" err="1"/>
              <a:t>i</a:t>
            </a:r>
            <a:r>
              <a:rPr lang="en-US" altLang="zh-CN" dirty="0"/>
              <a:t>-1]*inv[</a:t>
            </a:r>
            <a:r>
              <a:rPr lang="en-US" altLang="zh-CN" dirty="0" err="1"/>
              <a:t>i</a:t>
            </a:r>
            <a:r>
              <a:rPr lang="en-US" altLang="zh-CN" dirty="0"/>
              <a:t>]%MOD;</a:t>
            </a:r>
            <a:endParaRPr lang="en-US" altLang="zh-CN" dirty="0"/>
          </a:p>
          <a:p>
            <a:pPr marL="0" indent="0">
              <a:buNone/>
            </a:pPr>
            <a:r>
              <a:rPr lang="en-US" altLang="zh-CN" dirty="0"/>
              <a:t>    int ii=0;</a:t>
            </a:r>
            <a:endParaRPr lang="en-US" altLang="zh-CN" dirty="0"/>
          </a:p>
          <a:p>
            <a:pPr marL="0" indent="0">
              <a:buNone/>
            </a:pPr>
            <a:r>
              <a:rPr lang="en-US" altLang="zh-CN" dirty="0"/>
              <a:t>    while((n=</a:t>
            </a:r>
            <a:r>
              <a:rPr lang="en-US" altLang="zh-CN" dirty="0" err="1"/>
              <a:t>getint</a:t>
            </a:r>
            <a:r>
              <a:rPr lang="en-US" altLang="zh-CN" dirty="0"/>
              <a:t>())!=-1){</a:t>
            </a:r>
            <a:endParaRPr lang="en-US" altLang="zh-CN" dirty="0"/>
          </a:p>
          <a:p>
            <a:pPr marL="0" indent="0">
              <a:buNone/>
            </a:pPr>
            <a:r>
              <a:rPr lang="en-US" altLang="zh-CN" dirty="0"/>
              <a:t>        </a:t>
            </a:r>
            <a:r>
              <a:rPr lang="en-US" altLang="zh-CN" dirty="0" err="1"/>
              <a:t>M.clear</a:t>
            </a:r>
            <a:r>
              <a:rPr lang="en-US" altLang="zh-CN" dirty="0"/>
              <a:t>(); </a:t>
            </a:r>
            <a:endParaRPr lang="en-US" altLang="zh-CN" dirty="0"/>
          </a:p>
          <a:p>
            <a:pPr marL="0" indent="0">
              <a:buNone/>
            </a:pPr>
            <a:r>
              <a:rPr lang="en-US" altLang="zh-CN" dirty="0"/>
              <a:t>        for(int </a:t>
            </a:r>
            <a:r>
              <a:rPr lang="en-US" altLang="zh-CN" dirty="0" err="1"/>
              <a:t>i</a:t>
            </a:r>
            <a:r>
              <a:rPr lang="en-US" altLang="zh-CN" dirty="0"/>
              <a:t>=</a:t>
            </a:r>
            <a:r>
              <a:rPr lang="en-US" altLang="zh-CN" dirty="0" err="1"/>
              <a:t>1;i</a:t>
            </a:r>
            <a:r>
              <a:rPr lang="en-US" altLang="zh-CN" dirty="0"/>
              <a:t>&lt;=</a:t>
            </a:r>
            <a:r>
              <a:rPr lang="en-US" altLang="zh-CN" dirty="0" err="1"/>
              <a:t>n;i</a:t>
            </a:r>
            <a:r>
              <a:rPr lang="en-US" altLang="zh-CN" dirty="0"/>
              <a:t>++) a[</a:t>
            </a:r>
            <a:r>
              <a:rPr lang="en-US" altLang="zh-CN" dirty="0" err="1"/>
              <a:t>i</a:t>
            </a:r>
            <a:r>
              <a:rPr lang="en-US" altLang="zh-CN" dirty="0"/>
              <a:t>]=</a:t>
            </a:r>
            <a:r>
              <a:rPr lang="en-US" altLang="zh-CN" dirty="0" err="1"/>
              <a:t>getint</a:t>
            </a:r>
            <a:r>
              <a:rPr lang="en-US" altLang="zh-CN" dirty="0"/>
              <a:t>();</a:t>
            </a:r>
            <a:endParaRPr lang="en-US" altLang="zh-CN" dirty="0"/>
          </a:p>
          <a:p>
            <a:pPr marL="0" indent="0">
              <a:buNone/>
            </a:pPr>
            <a:r>
              <a:rPr lang="en-US" altLang="zh-CN" dirty="0"/>
              <a:t>        for(int </a:t>
            </a:r>
            <a:r>
              <a:rPr lang="en-US" altLang="zh-CN" dirty="0" err="1"/>
              <a:t>i</a:t>
            </a:r>
            <a:r>
              <a:rPr lang="en-US" altLang="zh-CN" dirty="0"/>
              <a:t>=</a:t>
            </a:r>
            <a:r>
              <a:rPr lang="en-US" altLang="zh-CN" dirty="0" err="1"/>
              <a:t>1;i</a:t>
            </a:r>
            <a:r>
              <a:rPr lang="en-US" altLang="zh-CN" dirty="0"/>
              <a:t>&lt;=</a:t>
            </a:r>
            <a:r>
              <a:rPr lang="en-US" altLang="zh-CN" dirty="0" err="1"/>
              <a:t>n;i</a:t>
            </a:r>
            <a:r>
              <a:rPr lang="en-US" altLang="zh-CN" dirty="0"/>
              <a:t>++){</a:t>
            </a:r>
            <a:endParaRPr lang="en-US" altLang="zh-CN" dirty="0"/>
          </a:p>
          <a:p>
            <a:pPr marL="0" indent="0">
              <a:buNone/>
            </a:pPr>
            <a:r>
              <a:rPr lang="en-US" altLang="zh-CN" dirty="0"/>
              <a:t>            b[</a:t>
            </a:r>
            <a:r>
              <a:rPr lang="en-US" altLang="zh-CN" dirty="0" err="1"/>
              <a:t>i</a:t>
            </a:r>
            <a:r>
              <a:rPr lang="en-US" altLang="zh-CN" dirty="0"/>
              <a:t>]=</a:t>
            </a:r>
            <a:r>
              <a:rPr lang="en-US" altLang="zh-CN" dirty="0" err="1"/>
              <a:t>getint</a:t>
            </a:r>
            <a:r>
              <a:rPr lang="en-US" altLang="zh-CN" dirty="0"/>
              <a:t>();</a:t>
            </a:r>
            <a:endParaRPr lang="en-US" altLang="zh-CN" dirty="0"/>
          </a:p>
          <a:p>
            <a:pPr marL="0" indent="0">
              <a:buNone/>
            </a:pPr>
            <a:r>
              <a:rPr lang="en-US" altLang="zh-CN" dirty="0"/>
              <a:t>            M[</a:t>
            </a:r>
            <a:r>
              <a:rPr lang="en-US" altLang="zh-CN" dirty="0" err="1"/>
              <a:t>mp</a:t>
            </a:r>
            <a:r>
              <a:rPr lang="en-US" altLang="zh-CN" dirty="0"/>
              <a:t>(a[</a:t>
            </a:r>
            <a:r>
              <a:rPr lang="en-US" altLang="zh-CN" dirty="0" err="1"/>
              <a:t>i</a:t>
            </a:r>
            <a:r>
              <a:rPr lang="en-US" altLang="zh-CN" dirty="0"/>
              <a:t>],b[</a:t>
            </a:r>
            <a:r>
              <a:rPr lang="en-US" altLang="zh-CN" dirty="0" err="1"/>
              <a:t>i</a:t>
            </a:r>
            <a:r>
              <a:rPr lang="en-US" altLang="zh-CN" dirty="0"/>
              <a:t>])]=</a:t>
            </a:r>
            <a:r>
              <a:rPr lang="en-US" altLang="zh-CN" dirty="0" err="1"/>
              <a:t>i</a:t>
            </a:r>
            <a:r>
              <a:rPr lang="en-US" altLang="zh-CN" dirty="0"/>
              <a:t>;</a:t>
            </a:r>
            <a:endParaRPr lang="en-US" altLang="zh-CN" dirty="0"/>
          </a:p>
          <a:p>
            <a:pPr marL="0" indent="0">
              <a:buNone/>
            </a:pPr>
            <a:r>
              <a:rPr lang="en-US" altLang="zh-CN" dirty="0"/>
              <a:t>        }</a:t>
            </a:r>
            <a:endParaRPr lang="en-US" altLang="zh-CN" dirty="0"/>
          </a:p>
          <a:p>
            <a:pPr marL="0" indent="0">
              <a:buNone/>
            </a:pPr>
            <a:r>
              <a:rPr lang="en-US" altLang="zh-CN" dirty="0"/>
              <a:t>        </a:t>
            </a:r>
            <a:r>
              <a:rPr lang="en-US" altLang="zh-CN" dirty="0" err="1"/>
              <a:t>printf</a:t>
            </a:r>
            <a:r>
              <a:rPr lang="en-US" altLang="zh-CN" dirty="0"/>
              <a:t>("Case #%d: %d\n",++ii, </a:t>
            </a:r>
            <a:r>
              <a:rPr lang="en-US" altLang="zh-CN" dirty="0" err="1"/>
              <a:t>dfs</a:t>
            </a:r>
            <a:r>
              <a:rPr lang="en-US" altLang="zh-CN" dirty="0"/>
              <a:t>(</a:t>
            </a:r>
            <a:r>
              <a:rPr lang="en-US" altLang="zh-CN" dirty="0" err="1"/>
              <a:t>1,n</a:t>
            </a:r>
            <a:r>
              <a:rPr lang="en-US" altLang="zh-CN" dirty="0"/>
              <a:t>)); </a:t>
            </a:r>
            <a:endParaRPr lang="en-US" altLang="zh-CN" dirty="0"/>
          </a:p>
          <a:p>
            <a:pPr marL="0" indent="0">
              <a:buNone/>
            </a:pPr>
            <a:r>
              <a:rPr lang="en-US" altLang="zh-CN" dirty="0"/>
              <a:t>    }</a:t>
            </a:r>
            <a:endParaRPr lang="en-US" altLang="zh-CN" dirty="0"/>
          </a:p>
          <a:p>
            <a:pPr marL="0" indent="0">
              <a:buNone/>
            </a:pPr>
            <a:r>
              <a:rPr lang="en-US" altLang="zh-CN" dirty="0"/>
              <a:t>}</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bzoj4380 </a:t>
            </a:r>
            <a:r>
              <a:rPr lang="en-US" altLang="zh-CN" dirty="0" err="1"/>
              <a:t>Myjnie</a:t>
            </a:r>
            <a:endParaRPr lang="zh-CN" altLang="en-US" dirty="0"/>
          </a:p>
        </p:txBody>
      </p:sp>
      <p:sp>
        <p:nvSpPr>
          <p:cNvPr id="3" name="内容占位符 2"/>
          <p:cNvSpPr>
            <a:spLocks noGrp="1"/>
          </p:cNvSpPr>
          <p:nvPr>
            <p:ph idx="1"/>
          </p:nvPr>
        </p:nvSpPr>
        <p:spPr>
          <a:xfrm>
            <a:off x="1024128" y="1645920"/>
            <a:ext cx="10189304" cy="5099104"/>
          </a:xfrm>
        </p:spPr>
        <p:txBody>
          <a:bodyPr/>
          <a:lstStyle/>
          <a:p>
            <a:r>
              <a:rPr lang="zh-CN" altLang="en-US" dirty="0"/>
              <a:t>有</a:t>
            </a:r>
            <a:r>
              <a:rPr lang="en-US" altLang="zh-CN" dirty="0"/>
              <a:t>N</a:t>
            </a:r>
            <a:r>
              <a:rPr lang="zh-CN" altLang="en-US" dirty="0"/>
              <a:t>家洗车店从左往右排成一排</a:t>
            </a:r>
            <a:endParaRPr lang="zh-CN" altLang="en-US" dirty="0"/>
          </a:p>
          <a:p>
            <a:r>
              <a:rPr lang="zh-CN" altLang="en-US" dirty="0"/>
              <a:t>有</a:t>
            </a:r>
            <a:r>
              <a:rPr lang="en-US" altLang="zh-CN" dirty="0"/>
              <a:t>M</a:t>
            </a:r>
            <a:r>
              <a:rPr lang="zh-CN" altLang="en-US" dirty="0"/>
              <a:t>个人要来消费，第</a:t>
            </a:r>
            <a:r>
              <a:rPr lang="en-US" altLang="zh-CN" dirty="0" err="1"/>
              <a:t>i</a:t>
            </a:r>
            <a:r>
              <a:rPr lang="zh-CN" altLang="en-US" dirty="0"/>
              <a:t>个人会驶过第</a:t>
            </a:r>
            <a:r>
              <a:rPr lang="en-US" altLang="zh-CN" dirty="0"/>
              <a:t>ai</a:t>
            </a:r>
            <a:r>
              <a:rPr lang="zh-CN" altLang="en-US" dirty="0"/>
              <a:t>个开始一直到第</a:t>
            </a:r>
            <a:r>
              <a:rPr lang="en-US" altLang="zh-CN" dirty="0"/>
              <a:t>bi</a:t>
            </a:r>
            <a:r>
              <a:rPr lang="zh-CN" altLang="en-US" dirty="0"/>
              <a:t>个洗车店，且会选择这些店中最便宜的一个进行一次消费，但是如果这个最便宜的价格大于</a:t>
            </a:r>
            <a:r>
              <a:rPr lang="en-US" altLang="zh-CN" dirty="0"/>
              <a:t>ci</a:t>
            </a:r>
            <a:r>
              <a:rPr lang="zh-CN" altLang="en-US" dirty="0"/>
              <a:t>，那么这个人就不洗车了</a:t>
            </a:r>
            <a:endParaRPr lang="zh-CN" altLang="en-US" dirty="0"/>
          </a:p>
          <a:p>
            <a:r>
              <a:rPr lang="zh-CN" altLang="en-US" dirty="0"/>
              <a:t>请给每家店指定一个价格，使得所有人花的钱的总和最大。</a:t>
            </a:r>
            <a:endParaRPr lang="zh-CN" altLang="en-US" dirty="0"/>
          </a:p>
          <a:p>
            <a:r>
              <a:rPr lang="en-US" altLang="zh-CN" dirty="0"/>
              <a:t>• N ≤ 50</a:t>
            </a:r>
            <a:endParaRPr lang="en-US" altLang="zh-CN" dirty="0"/>
          </a:p>
          <a:p>
            <a:r>
              <a:rPr lang="en-US" altLang="zh-CN" dirty="0"/>
              <a:t>• M ≤ 1000</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a:t>
            </a:r>
            <a:endParaRPr lang="zh-CN" altLang="en-US" dirty="0"/>
          </a:p>
        </p:txBody>
      </p:sp>
      <p:sp>
        <p:nvSpPr>
          <p:cNvPr id="3" name="内容占位符 2"/>
          <p:cNvSpPr>
            <a:spLocks noGrp="1"/>
          </p:cNvSpPr>
          <p:nvPr>
            <p:ph idx="1"/>
          </p:nvPr>
        </p:nvSpPr>
        <p:spPr/>
        <p:txBody>
          <a:bodyPr/>
          <a:lstStyle/>
          <a:p>
            <a:endParaRPr lang="en-US" altLang="zh-CN" b="0" i="0" dirty="0">
              <a:solidFill>
                <a:srgbClr val="333333"/>
              </a:solidFill>
              <a:effectLst/>
              <a:latin typeface="微软雅黑" panose="020B0503020204020204" charset="-122"/>
              <a:ea typeface="微软雅黑" panose="020B0503020204020204" charset="-122"/>
            </a:endParaRPr>
          </a:p>
          <a:p>
            <a:endParaRPr lang="en-US" altLang="zh-CN" dirty="0">
              <a:solidFill>
                <a:srgbClr val="333333"/>
              </a:solidFill>
              <a:latin typeface="微软雅黑" panose="020B0503020204020204" charset="-122"/>
              <a:ea typeface="微软雅黑" panose="020B0503020204020204" charset="-122"/>
            </a:endParaRPr>
          </a:p>
          <a:p>
            <a:endParaRPr lang="en-US" altLang="zh-CN" b="0" i="0" dirty="0">
              <a:solidFill>
                <a:srgbClr val="333333"/>
              </a:solidFill>
              <a:effectLst/>
              <a:latin typeface="微软雅黑" panose="020B0503020204020204" charset="-122"/>
              <a:ea typeface="微软雅黑" panose="020B0503020204020204" charset="-122"/>
            </a:endParaRPr>
          </a:p>
          <a:p>
            <a:endParaRPr lang="en-US" altLang="zh-CN" dirty="0">
              <a:solidFill>
                <a:srgbClr val="333333"/>
              </a:solidFill>
              <a:latin typeface="微软雅黑" panose="020B0503020204020204" charset="-122"/>
              <a:ea typeface="微软雅黑" panose="020B0503020204020204" charset="-122"/>
            </a:endParaRPr>
          </a:p>
          <a:p>
            <a:endParaRPr lang="en-US" altLang="zh-CN" b="0" i="0" dirty="0">
              <a:solidFill>
                <a:srgbClr val="333333"/>
              </a:solidFill>
              <a:effectLst/>
              <a:latin typeface="微软雅黑" panose="020B0503020204020204" charset="-122"/>
              <a:ea typeface="微软雅黑" panose="020B0503020204020204" charset="-122"/>
            </a:endParaRPr>
          </a:p>
          <a:p>
            <a:endParaRPr lang="en-US" altLang="zh-CN" dirty="0">
              <a:solidFill>
                <a:srgbClr val="333333"/>
              </a:solidFill>
              <a:latin typeface="微软雅黑" panose="020B0503020204020204" charset="-122"/>
              <a:ea typeface="微软雅黑" panose="020B0503020204020204" charset="-122"/>
            </a:endParaRPr>
          </a:p>
          <a:p>
            <a:endParaRPr lang="en-US" altLang="zh-CN" b="0" i="0" dirty="0">
              <a:solidFill>
                <a:srgbClr val="333333"/>
              </a:solidFill>
              <a:effectLst/>
              <a:latin typeface="微软雅黑" panose="020B0503020204020204" charset="-122"/>
              <a:ea typeface="微软雅黑" panose="020B0503020204020204" charset="-122"/>
            </a:endParaRPr>
          </a:p>
          <a:p>
            <a:r>
              <a:rPr lang="en-US" altLang="zh-CN" b="0" i="0" dirty="0">
                <a:solidFill>
                  <a:srgbClr val="333333"/>
                </a:solidFill>
                <a:effectLst/>
                <a:latin typeface="微软雅黑" panose="020B0503020204020204" charset="-122"/>
                <a:ea typeface="微软雅黑" panose="020B0503020204020204" charset="-122"/>
              </a:rPr>
              <a:t>cost(</a:t>
            </a:r>
            <a:r>
              <a:rPr lang="en-US" altLang="zh-CN" b="0" i="0" dirty="0" err="1">
                <a:solidFill>
                  <a:srgbClr val="333333"/>
                </a:solidFill>
                <a:effectLst/>
                <a:latin typeface="微软雅黑" panose="020B0503020204020204" charset="-122"/>
                <a:ea typeface="微软雅黑" panose="020B0503020204020204" charset="-122"/>
              </a:rPr>
              <a:t>i,j,x,k</a:t>
            </a:r>
            <a:r>
              <a:rPr lang="en-US" altLang="zh-CN" b="0" i="0" dirty="0">
                <a:solidFill>
                  <a:srgbClr val="333333"/>
                </a:solidFill>
                <a:effectLst/>
                <a:latin typeface="微软雅黑" panose="020B0503020204020204" charset="-122"/>
                <a:ea typeface="微软雅黑" panose="020B0503020204020204" charset="-122"/>
              </a:rPr>
              <a:t>)</a:t>
            </a:r>
            <a:r>
              <a:rPr lang="zh-CN" altLang="en-US" b="0" i="0" dirty="0">
                <a:solidFill>
                  <a:srgbClr val="333333"/>
                </a:solidFill>
                <a:effectLst/>
                <a:latin typeface="微软雅黑" panose="020B0503020204020204" charset="-122"/>
                <a:ea typeface="微软雅黑" panose="020B0503020204020204" charset="-122"/>
              </a:rPr>
              <a:t>就等于满足</a:t>
            </a:r>
            <a:r>
              <a:rPr lang="en-US" altLang="zh-CN" b="0" i="0" dirty="0" err="1">
                <a:solidFill>
                  <a:srgbClr val="333333"/>
                </a:solidFill>
                <a:effectLst/>
                <a:latin typeface="微软雅黑" panose="020B0503020204020204" charset="-122"/>
                <a:ea typeface="微软雅黑" panose="020B0503020204020204" charset="-122"/>
              </a:rPr>
              <a:t>i</a:t>
            </a:r>
            <a:r>
              <a:rPr lang="en-US" altLang="zh-CN" b="0" i="0" dirty="0">
                <a:solidFill>
                  <a:srgbClr val="333333"/>
                </a:solidFill>
                <a:effectLst/>
                <a:latin typeface="微软雅黑" panose="020B0503020204020204" charset="-122"/>
                <a:ea typeface="微软雅黑" panose="020B0503020204020204" charset="-122"/>
              </a:rPr>
              <a:t>&lt;=</a:t>
            </a:r>
            <a:r>
              <a:rPr lang="en-US" altLang="zh-CN" b="0" i="0" dirty="0" err="1">
                <a:solidFill>
                  <a:srgbClr val="333333"/>
                </a:solidFill>
                <a:effectLst/>
                <a:latin typeface="微软雅黑" panose="020B0503020204020204" charset="-122"/>
                <a:ea typeface="微软雅黑" panose="020B0503020204020204" charset="-122"/>
              </a:rPr>
              <a:t>a_t</a:t>
            </a:r>
            <a:r>
              <a:rPr lang="en-US" altLang="zh-CN" b="0" i="0" dirty="0">
                <a:solidFill>
                  <a:srgbClr val="333333"/>
                </a:solidFill>
                <a:effectLst/>
                <a:latin typeface="微软雅黑" panose="020B0503020204020204" charset="-122"/>
                <a:ea typeface="微软雅黑" panose="020B0503020204020204" charset="-122"/>
              </a:rPr>
              <a:t>&lt;=x&lt;=</a:t>
            </a:r>
            <a:r>
              <a:rPr lang="en-US" altLang="zh-CN" b="0" i="0" dirty="0" err="1">
                <a:solidFill>
                  <a:srgbClr val="333333"/>
                </a:solidFill>
                <a:effectLst/>
                <a:latin typeface="微软雅黑" panose="020B0503020204020204" charset="-122"/>
                <a:ea typeface="微软雅黑" panose="020B0503020204020204" charset="-122"/>
              </a:rPr>
              <a:t>b_t</a:t>
            </a:r>
            <a:r>
              <a:rPr lang="en-US" altLang="zh-CN" dirty="0">
                <a:solidFill>
                  <a:srgbClr val="333333"/>
                </a:solidFill>
                <a:latin typeface="微软雅黑" panose="020B0503020204020204" charset="-122"/>
                <a:ea typeface="微软雅黑" panose="020B0503020204020204" charset="-122"/>
              </a:rPr>
              <a:t>&lt;=</a:t>
            </a:r>
            <a:r>
              <a:rPr lang="en-US" altLang="zh-CN" b="0" i="0" dirty="0">
                <a:solidFill>
                  <a:srgbClr val="333333"/>
                </a:solidFill>
                <a:effectLst/>
                <a:latin typeface="微软雅黑" panose="020B0503020204020204" charset="-122"/>
                <a:ea typeface="微软雅黑" panose="020B0503020204020204" charset="-122"/>
              </a:rPr>
              <a:t>j</a:t>
            </a:r>
            <a:r>
              <a:rPr lang="zh-CN" altLang="en-US" b="0" i="0" dirty="0">
                <a:solidFill>
                  <a:srgbClr val="333333"/>
                </a:solidFill>
                <a:effectLst/>
                <a:latin typeface="微软雅黑" panose="020B0503020204020204" charset="-122"/>
                <a:ea typeface="微软雅黑" panose="020B0503020204020204" charset="-122"/>
              </a:rPr>
              <a:t>且</a:t>
            </a:r>
            <a:r>
              <a:rPr lang="en-US" altLang="zh-CN" b="0" i="0" dirty="0" err="1">
                <a:solidFill>
                  <a:srgbClr val="333333"/>
                </a:solidFill>
                <a:effectLst/>
                <a:latin typeface="微软雅黑" panose="020B0503020204020204" charset="-122"/>
                <a:ea typeface="微软雅黑" panose="020B0503020204020204" charset="-122"/>
              </a:rPr>
              <a:t>c_t</a:t>
            </a:r>
            <a:r>
              <a:rPr lang="en-US" altLang="zh-CN" dirty="0">
                <a:solidFill>
                  <a:srgbClr val="333333"/>
                </a:solidFill>
                <a:latin typeface="微软雅黑" panose="020B0503020204020204" charset="-122"/>
                <a:ea typeface="微软雅黑" panose="020B0503020204020204" charset="-122"/>
              </a:rPr>
              <a:t>&gt;=</a:t>
            </a:r>
            <a:r>
              <a:rPr lang="en-US" altLang="zh-CN" b="0" i="0" dirty="0">
                <a:solidFill>
                  <a:srgbClr val="333333"/>
                </a:solidFill>
                <a:effectLst/>
                <a:latin typeface="微软雅黑" panose="020B0503020204020204" charset="-122"/>
                <a:ea typeface="微软雅黑" panose="020B0503020204020204" charset="-122"/>
              </a:rPr>
              <a:t>k</a:t>
            </a:r>
            <a:r>
              <a:rPr lang="zh-CN" altLang="en-US" b="0" i="0" dirty="0">
                <a:solidFill>
                  <a:srgbClr val="333333"/>
                </a:solidFill>
                <a:effectLst/>
                <a:latin typeface="微软雅黑" panose="020B0503020204020204" charset="-122"/>
                <a:ea typeface="微软雅黑" panose="020B0503020204020204" charset="-122"/>
              </a:rPr>
              <a:t>的车的数量，乘以</a:t>
            </a:r>
            <a:r>
              <a:rPr lang="en-US" altLang="zh-CN" b="0" i="0" dirty="0">
                <a:solidFill>
                  <a:srgbClr val="333333"/>
                </a:solidFill>
                <a:effectLst/>
                <a:latin typeface="微软雅黑" panose="020B0503020204020204" charset="-122"/>
                <a:ea typeface="微软雅黑" panose="020B0503020204020204" charset="-122"/>
              </a:rPr>
              <a:t>k</a:t>
            </a:r>
            <a:r>
              <a:rPr lang="zh-CN" altLang="en-US" b="0" i="0" dirty="0">
                <a:solidFill>
                  <a:srgbClr val="333333"/>
                </a:solidFill>
                <a:effectLst/>
                <a:latin typeface="微软雅黑" panose="020B0503020204020204" charset="-122"/>
                <a:ea typeface="微软雅黑" panose="020B0503020204020204" charset="-122"/>
              </a:rPr>
              <a:t>。</a:t>
            </a:r>
            <a:endParaRPr lang="zh-CN" altLang="en-US" dirty="0"/>
          </a:p>
        </p:txBody>
      </p:sp>
      <p:pic>
        <p:nvPicPr>
          <p:cNvPr id="4" name="图片 3"/>
          <p:cNvPicPr>
            <a:picLocks noChangeAspect="1"/>
          </p:cNvPicPr>
          <p:nvPr/>
        </p:nvPicPr>
        <p:blipFill>
          <a:blip r:embed="rId1"/>
          <a:stretch>
            <a:fillRect/>
          </a:stretch>
        </p:blipFill>
        <p:spPr>
          <a:xfrm>
            <a:off x="1024128" y="1645920"/>
            <a:ext cx="9720072" cy="309915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128" y="88231"/>
            <a:ext cx="9720073" cy="6681537"/>
          </a:xfrm>
        </p:spPr>
        <p:txBody>
          <a:bodyPr>
            <a:noAutofit/>
          </a:bodyPr>
          <a:lstStyle/>
          <a:p>
            <a:pPr marL="0" indent="0">
              <a:lnSpc>
                <a:spcPct val="120000"/>
              </a:lnSpc>
              <a:spcBef>
                <a:spcPts val="0"/>
              </a:spcBef>
              <a:spcAft>
                <a:spcPts val="0"/>
              </a:spcAft>
            </a:pPr>
            <a:r>
              <a:rPr lang="en-US" altLang="zh-CN" sz="1600" dirty="0"/>
              <a:t>#define </a:t>
            </a:r>
            <a:r>
              <a:rPr lang="en-US" altLang="zh-CN" sz="1600" dirty="0" err="1"/>
              <a:t>chkmax</a:t>
            </a:r>
            <a:r>
              <a:rPr lang="en-US" altLang="zh-CN" sz="1600" dirty="0"/>
              <a:t>(</a:t>
            </a:r>
            <a:r>
              <a:rPr lang="en-US" altLang="zh-CN" sz="1600" dirty="0" err="1"/>
              <a:t>a,b</a:t>
            </a:r>
            <a:r>
              <a:rPr lang="en-US" altLang="zh-CN" sz="1600" dirty="0"/>
              <a:t>) (a&lt;</a:t>
            </a:r>
            <a:r>
              <a:rPr lang="en-US" altLang="zh-CN" sz="1600" dirty="0" err="1"/>
              <a:t>b?a</a:t>
            </a:r>
            <a:r>
              <a:rPr lang="en-US" altLang="zh-CN" sz="1600" dirty="0"/>
              <a:t>=</a:t>
            </a:r>
            <a:r>
              <a:rPr lang="en-US" altLang="zh-CN" sz="1600" dirty="0" err="1"/>
              <a:t>b,1:0</a:t>
            </a:r>
            <a:r>
              <a:rPr lang="en-US" altLang="zh-CN" sz="1600" dirty="0"/>
              <a:t>)</a:t>
            </a:r>
            <a:endParaRPr lang="en-US" altLang="zh-CN" sz="1600" dirty="0"/>
          </a:p>
          <a:p>
            <a:pPr marL="0" indent="0">
              <a:lnSpc>
                <a:spcPct val="120000"/>
              </a:lnSpc>
              <a:spcBef>
                <a:spcPts val="0"/>
              </a:spcBef>
              <a:spcAft>
                <a:spcPts val="0"/>
              </a:spcAft>
            </a:pPr>
            <a:r>
              <a:rPr lang="en-US" altLang="zh-CN" sz="1600" dirty="0"/>
              <a:t>#define </a:t>
            </a:r>
            <a:r>
              <a:rPr lang="en-US" altLang="zh-CN" sz="1600" dirty="0" err="1"/>
              <a:t>MAXN</a:t>
            </a:r>
            <a:r>
              <a:rPr lang="en-US" altLang="zh-CN" sz="1600" dirty="0"/>
              <a:t> 55</a:t>
            </a:r>
            <a:endParaRPr lang="en-US" altLang="zh-CN" sz="1600" dirty="0"/>
          </a:p>
          <a:p>
            <a:pPr marL="0" indent="0">
              <a:lnSpc>
                <a:spcPct val="120000"/>
              </a:lnSpc>
              <a:spcBef>
                <a:spcPts val="0"/>
              </a:spcBef>
              <a:spcAft>
                <a:spcPts val="0"/>
              </a:spcAft>
            </a:pPr>
            <a:r>
              <a:rPr lang="en-US" altLang="zh-CN" sz="1600" dirty="0"/>
              <a:t>#define </a:t>
            </a:r>
            <a:r>
              <a:rPr lang="en-US" altLang="zh-CN" sz="1600" dirty="0" err="1"/>
              <a:t>MAXM</a:t>
            </a:r>
            <a:r>
              <a:rPr lang="en-US" altLang="zh-CN" sz="1600" dirty="0"/>
              <a:t> 4010</a:t>
            </a:r>
            <a:endParaRPr lang="en-US" altLang="zh-CN" sz="1600" dirty="0"/>
          </a:p>
          <a:p>
            <a:pPr marL="0" indent="0">
              <a:lnSpc>
                <a:spcPct val="120000"/>
              </a:lnSpc>
              <a:spcBef>
                <a:spcPts val="0"/>
              </a:spcBef>
              <a:spcAft>
                <a:spcPts val="0"/>
              </a:spcAft>
            </a:pPr>
            <a:r>
              <a:rPr lang="en-US" altLang="zh-CN" sz="1600" dirty="0"/>
              <a:t>int </a:t>
            </a:r>
            <a:r>
              <a:rPr lang="en-US" altLang="zh-CN" sz="1600" dirty="0" err="1"/>
              <a:t>n,m,ans</a:t>
            </a:r>
            <a:r>
              <a:rPr lang="en-US" altLang="zh-CN" sz="1600" dirty="0"/>
              <a:t>[</a:t>
            </a:r>
            <a:r>
              <a:rPr lang="en-US" altLang="zh-CN" sz="1600" dirty="0" err="1"/>
              <a:t>MAXN</a:t>
            </a:r>
            <a:r>
              <a:rPr lang="en-US" altLang="zh-CN" sz="1600" dirty="0"/>
              <a:t>],a[</a:t>
            </a:r>
            <a:r>
              <a:rPr lang="en-US" altLang="zh-CN" sz="1600" dirty="0" err="1"/>
              <a:t>MAXM</a:t>
            </a:r>
            <a:r>
              <a:rPr lang="en-US" altLang="zh-CN" sz="1600" dirty="0"/>
              <a:t>],b[</a:t>
            </a:r>
            <a:r>
              <a:rPr lang="en-US" altLang="zh-CN" sz="1600" dirty="0" err="1"/>
              <a:t>MAXM</a:t>
            </a:r>
            <a:r>
              <a:rPr lang="en-US" altLang="zh-CN" sz="1600" dirty="0"/>
              <a:t>],c[</a:t>
            </a:r>
            <a:r>
              <a:rPr lang="en-US" altLang="zh-CN" sz="1600" dirty="0" err="1"/>
              <a:t>MAXM</a:t>
            </a:r>
            <a:r>
              <a:rPr lang="en-US" altLang="zh-CN" sz="1600" dirty="0"/>
              <a:t>],z[</a:t>
            </a:r>
            <a:r>
              <a:rPr lang="en-US" altLang="zh-CN" sz="1600" dirty="0" err="1"/>
              <a:t>MAXM</a:t>
            </a:r>
            <a:r>
              <a:rPr lang="en-US" altLang="zh-CN" sz="1600" dirty="0"/>
              <a:t>];</a:t>
            </a:r>
            <a:endParaRPr lang="en-US" altLang="zh-CN" sz="1600" dirty="0"/>
          </a:p>
          <a:p>
            <a:pPr marL="0" indent="0">
              <a:lnSpc>
                <a:spcPct val="120000"/>
              </a:lnSpc>
              <a:spcBef>
                <a:spcPts val="0"/>
              </a:spcBef>
              <a:spcAft>
                <a:spcPts val="0"/>
              </a:spcAft>
            </a:pPr>
            <a:r>
              <a:rPr lang="en-US" altLang="zh-CN" sz="1600" dirty="0"/>
              <a:t>int f[</a:t>
            </a:r>
            <a:r>
              <a:rPr lang="en-US" altLang="zh-CN" sz="1600" dirty="0" err="1"/>
              <a:t>MAXN</a:t>
            </a:r>
            <a:r>
              <a:rPr lang="en-US" altLang="zh-CN" sz="1600" dirty="0"/>
              <a:t>][</a:t>
            </a:r>
            <a:r>
              <a:rPr lang="en-US" altLang="zh-CN" sz="1600" dirty="0" err="1"/>
              <a:t>MAXN</a:t>
            </a:r>
            <a:r>
              <a:rPr lang="en-US" altLang="zh-CN" sz="1600" dirty="0"/>
              <a:t>][</a:t>
            </a:r>
            <a:r>
              <a:rPr lang="en-US" altLang="zh-CN" sz="1600" dirty="0" err="1"/>
              <a:t>MAXM</a:t>
            </a:r>
            <a:r>
              <a:rPr lang="en-US" altLang="zh-CN" sz="1600" dirty="0"/>
              <a:t>],g[</a:t>
            </a:r>
            <a:r>
              <a:rPr lang="en-US" altLang="zh-CN" sz="1600" dirty="0" err="1"/>
              <a:t>MAXN</a:t>
            </a:r>
            <a:r>
              <a:rPr lang="en-US" altLang="zh-CN" sz="1600" dirty="0"/>
              <a:t>][</a:t>
            </a:r>
            <a:r>
              <a:rPr lang="en-US" altLang="zh-CN" sz="1600" dirty="0" err="1"/>
              <a:t>MAXN</a:t>
            </a:r>
            <a:r>
              <a:rPr lang="en-US" altLang="zh-CN" sz="1600" dirty="0"/>
              <a:t>][</a:t>
            </a:r>
            <a:r>
              <a:rPr lang="en-US" altLang="zh-CN" sz="1600" dirty="0" err="1"/>
              <a:t>MAXM</a:t>
            </a:r>
            <a:r>
              <a:rPr lang="en-US" altLang="zh-CN" sz="1600" dirty="0"/>
              <a:t>],p[</a:t>
            </a:r>
            <a:r>
              <a:rPr lang="en-US" altLang="zh-CN" sz="1600" dirty="0" err="1"/>
              <a:t>MAXN</a:t>
            </a:r>
            <a:r>
              <a:rPr lang="en-US" altLang="zh-CN" sz="1600" dirty="0"/>
              <a:t>][</a:t>
            </a:r>
            <a:r>
              <a:rPr lang="en-US" altLang="zh-CN" sz="1600" dirty="0" err="1"/>
              <a:t>MAXN</a:t>
            </a:r>
            <a:r>
              <a:rPr lang="en-US" altLang="zh-CN" sz="1600" dirty="0"/>
              <a:t>][</a:t>
            </a:r>
            <a:r>
              <a:rPr lang="en-US" altLang="zh-CN" sz="1600" dirty="0" err="1"/>
              <a:t>MAXM</a:t>
            </a:r>
            <a:r>
              <a:rPr lang="en-US" altLang="zh-CN" sz="1600" dirty="0"/>
              <a:t>],</a:t>
            </a:r>
            <a:r>
              <a:rPr lang="en-US" altLang="zh-CN" sz="1600" dirty="0" err="1"/>
              <a:t>cnt</a:t>
            </a:r>
            <a:r>
              <a:rPr lang="en-US" altLang="zh-CN" sz="1600" dirty="0"/>
              <a:t>[</a:t>
            </a:r>
            <a:r>
              <a:rPr lang="en-US" altLang="zh-CN" sz="1600" dirty="0" err="1"/>
              <a:t>MAXN</a:t>
            </a:r>
            <a:r>
              <a:rPr lang="en-US" altLang="zh-CN" sz="1600" dirty="0"/>
              <a:t>][</a:t>
            </a:r>
            <a:r>
              <a:rPr lang="en-US" altLang="zh-CN" sz="1600" dirty="0" err="1"/>
              <a:t>MAXM</a:t>
            </a:r>
            <a:r>
              <a:rPr lang="en-US" altLang="zh-CN" sz="1600" dirty="0"/>
              <a:t>];</a:t>
            </a:r>
            <a:endParaRPr lang="en-US" altLang="zh-CN" sz="1600" dirty="0"/>
          </a:p>
          <a:p>
            <a:pPr marL="0" indent="0">
              <a:lnSpc>
                <a:spcPct val="120000"/>
              </a:lnSpc>
              <a:spcBef>
                <a:spcPts val="0"/>
              </a:spcBef>
              <a:spcAft>
                <a:spcPts val="0"/>
              </a:spcAft>
            </a:pPr>
            <a:r>
              <a:rPr lang="en-US" altLang="zh-CN" sz="1600" dirty="0"/>
              <a:t>void solve(int </a:t>
            </a:r>
            <a:r>
              <a:rPr lang="en-US" altLang="zh-CN" sz="1600" dirty="0" err="1"/>
              <a:t>l,int</a:t>
            </a:r>
            <a:r>
              <a:rPr lang="en-US" altLang="zh-CN" sz="1600" dirty="0"/>
              <a:t> </a:t>
            </a:r>
            <a:r>
              <a:rPr lang="en-US" altLang="zh-CN" sz="1600" dirty="0" err="1"/>
              <a:t>r,int</a:t>
            </a:r>
            <a:r>
              <a:rPr lang="en-US" altLang="zh-CN" sz="1600" dirty="0"/>
              <a:t> d){</a:t>
            </a:r>
            <a:endParaRPr lang="en-US" altLang="zh-CN" sz="1600" dirty="0"/>
          </a:p>
          <a:p>
            <a:pPr marL="0" indent="0">
              <a:lnSpc>
                <a:spcPct val="120000"/>
              </a:lnSpc>
              <a:spcBef>
                <a:spcPts val="0"/>
              </a:spcBef>
              <a:spcAft>
                <a:spcPts val="0"/>
              </a:spcAft>
            </a:pPr>
            <a:r>
              <a:rPr lang="en-US" altLang="zh-CN" sz="1600" dirty="0"/>
              <a:t>    if(l&gt;r) return ;</a:t>
            </a:r>
            <a:endParaRPr lang="en-US" altLang="zh-CN" sz="1600" dirty="0"/>
          </a:p>
          <a:p>
            <a:pPr marL="0" indent="0">
              <a:lnSpc>
                <a:spcPct val="120000"/>
              </a:lnSpc>
              <a:spcBef>
                <a:spcPts val="0"/>
              </a:spcBef>
              <a:spcAft>
                <a:spcPts val="0"/>
              </a:spcAft>
            </a:pPr>
            <a:r>
              <a:rPr lang="en-US" altLang="zh-CN" sz="1600" dirty="0"/>
              <a:t>    for(int </a:t>
            </a:r>
            <a:r>
              <a:rPr lang="en-US" altLang="zh-CN" sz="1600" dirty="0" err="1"/>
              <a:t>i</a:t>
            </a:r>
            <a:r>
              <a:rPr lang="en-US" altLang="zh-CN" sz="1600" dirty="0"/>
              <a:t>=</a:t>
            </a:r>
            <a:r>
              <a:rPr lang="en-US" altLang="zh-CN" sz="1600" dirty="0" err="1"/>
              <a:t>m;i</a:t>
            </a:r>
            <a:r>
              <a:rPr lang="en-US" altLang="zh-CN" sz="1600" dirty="0"/>
              <a:t>&gt;=</a:t>
            </a:r>
            <a:r>
              <a:rPr lang="en-US" altLang="zh-CN" sz="1600" dirty="0" err="1"/>
              <a:t>d;i</a:t>
            </a:r>
            <a:r>
              <a:rPr lang="en-US" altLang="zh-CN" sz="1600" dirty="0"/>
              <a:t>--)</a:t>
            </a:r>
            <a:endParaRPr lang="en-US" altLang="zh-CN" sz="1600" dirty="0"/>
          </a:p>
          <a:p>
            <a:pPr marL="0" indent="0">
              <a:lnSpc>
                <a:spcPct val="120000"/>
              </a:lnSpc>
              <a:spcBef>
                <a:spcPts val="0"/>
              </a:spcBef>
              <a:spcAft>
                <a:spcPts val="0"/>
              </a:spcAft>
            </a:pPr>
            <a:r>
              <a:rPr lang="en-US" altLang="zh-CN" sz="1600" dirty="0"/>
              <a:t>        if(f[l][r][</a:t>
            </a:r>
            <a:r>
              <a:rPr lang="en-US" altLang="zh-CN" sz="1600" dirty="0" err="1"/>
              <a:t>i</a:t>
            </a:r>
            <a:r>
              <a:rPr lang="en-US" altLang="zh-CN" sz="1600" dirty="0"/>
              <a:t>]==g[l][r][d]) {</a:t>
            </a:r>
            <a:endParaRPr lang="en-US" altLang="zh-CN" sz="1600" dirty="0"/>
          </a:p>
          <a:p>
            <a:pPr marL="0" indent="0">
              <a:lnSpc>
                <a:spcPct val="120000"/>
              </a:lnSpc>
              <a:spcBef>
                <a:spcPts val="0"/>
              </a:spcBef>
              <a:spcAft>
                <a:spcPts val="0"/>
              </a:spcAft>
            </a:pPr>
            <a:r>
              <a:rPr lang="en-US" altLang="zh-CN" sz="1600" dirty="0"/>
              <a:t>            </a:t>
            </a:r>
            <a:r>
              <a:rPr lang="en-US" altLang="zh-CN" sz="1600" dirty="0" err="1"/>
              <a:t>ans</a:t>
            </a:r>
            <a:r>
              <a:rPr lang="en-US" altLang="zh-CN" sz="1600" dirty="0"/>
              <a:t>[p[l][r][</a:t>
            </a:r>
            <a:r>
              <a:rPr lang="en-US" altLang="zh-CN" sz="1600" dirty="0" err="1"/>
              <a:t>i</a:t>
            </a:r>
            <a:r>
              <a:rPr lang="en-US" altLang="zh-CN" sz="1600" dirty="0"/>
              <a:t>]]=z[</a:t>
            </a:r>
            <a:r>
              <a:rPr lang="en-US" altLang="zh-CN" sz="1600" dirty="0" err="1"/>
              <a:t>i</a:t>
            </a:r>
            <a:r>
              <a:rPr lang="en-US" altLang="zh-CN" sz="1600" dirty="0"/>
              <a:t>];</a:t>
            </a:r>
            <a:endParaRPr lang="en-US" altLang="zh-CN" sz="1600" dirty="0"/>
          </a:p>
          <a:p>
            <a:pPr marL="0" indent="0">
              <a:lnSpc>
                <a:spcPct val="120000"/>
              </a:lnSpc>
              <a:spcBef>
                <a:spcPts val="0"/>
              </a:spcBef>
              <a:spcAft>
                <a:spcPts val="0"/>
              </a:spcAft>
            </a:pPr>
            <a:r>
              <a:rPr lang="en-US" altLang="zh-CN" sz="1600" dirty="0"/>
              <a:t>            solve(</a:t>
            </a:r>
            <a:r>
              <a:rPr lang="en-US" altLang="zh-CN" sz="1600" dirty="0" err="1"/>
              <a:t>l,p</a:t>
            </a:r>
            <a:r>
              <a:rPr lang="en-US" altLang="zh-CN" sz="1600" dirty="0"/>
              <a:t>[l][r][</a:t>
            </a:r>
            <a:r>
              <a:rPr lang="en-US" altLang="zh-CN" sz="1600" dirty="0" err="1"/>
              <a:t>i</a:t>
            </a:r>
            <a:r>
              <a:rPr lang="en-US" altLang="zh-CN" sz="1600" dirty="0"/>
              <a:t>]-</a:t>
            </a:r>
            <a:r>
              <a:rPr lang="en-US" altLang="zh-CN" sz="1600" dirty="0" err="1"/>
              <a:t>1,i</a:t>
            </a:r>
            <a:r>
              <a:rPr lang="en-US" altLang="zh-CN" sz="1600" dirty="0"/>
              <a:t>);</a:t>
            </a:r>
            <a:endParaRPr lang="en-US" altLang="zh-CN" sz="1600" dirty="0"/>
          </a:p>
          <a:p>
            <a:pPr marL="0" indent="0">
              <a:lnSpc>
                <a:spcPct val="120000"/>
              </a:lnSpc>
              <a:spcBef>
                <a:spcPts val="0"/>
              </a:spcBef>
              <a:spcAft>
                <a:spcPts val="0"/>
              </a:spcAft>
            </a:pPr>
            <a:r>
              <a:rPr lang="en-US" altLang="zh-CN" sz="1600" dirty="0"/>
              <a:t>            solve(p[l][r][</a:t>
            </a:r>
            <a:r>
              <a:rPr lang="en-US" altLang="zh-CN" sz="1600" dirty="0" err="1"/>
              <a:t>i</a:t>
            </a:r>
            <a:r>
              <a:rPr lang="en-US" altLang="zh-CN" sz="1600" dirty="0"/>
              <a:t>]+</a:t>
            </a:r>
            <a:r>
              <a:rPr lang="en-US" altLang="zh-CN" sz="1600" dirty="0" err="1"/>
              <a:t>1,r,i</a:t>
            </a:r>
            <a:r>
              <a:rPr lang="en-US" altLang="zh-CN" sz="1600" dirty="0"/>
              <a:t>);</a:t>
            </a:r>
            <a:endParaRPr lang="en-US" altLang="zh-CN" sz="1600" dirty="0"/>
          </a:p>
          <a:p>
            <a:pPr marL="0" indent="0">
              <a:lnSpc>
                <a:spcPct val="120000"/>
              </a:lnSpc>
              <a:spcBef>
                <a:spcPts val="0"/>
              </a:spcBef>
              <a:spcAft>
                <a:spcPts val="0"/>
              </a:spcAft>
            </a:pPr>
            <a:r>
              <a:rPr lang="en-US" altLang="zh-CN" sz="1600" dirty="0"/>
              <a:t>            break;</a:t>
            </a:r>
            <a:endParaRPr lang="en-US" altLang="zh-CN" sz="1600" dirty="0"/>
          </a:p>
          <a:p>
            <a:pPr marL="0" indent="0">
              <a:lnSpc>
                <a:spcPct val="120000"/>
              </a:lnSpc>
              <a:spcBef>
                <a:spcPts val="0"/>
              </a:spcBef>
              <a:spcAft>
                <a:spcPts val="0"/>
              </a:spcAft>
            </a:pPr>
            <a:r>
              <a:rPr lang="en-US" altLang="zh-CN" sz="1600" dirty="0"/>
              <a:t>        }</a:t>
            </a:r>
            <a:endParaRPr lang="en-US" altLang="zh-CN" sz="1600" dirty="0"/>
          </a:p>
          <a:p>
            <a:pPr marL="0" indent="0">
              <a:lnSpc>
                <a:spcPct val="120000"/>
              </a:lnSpc>
              <a:spcBef>
                <a:spcPts val="0"/>
              </a:spcBef>
              <a:spcAft>
                <a:spcPts val="0"/>
              </a:spcAft>
            </a:pPr>
            <a:r>
              <a:rPr lang="en-US" altLang="zh-CN" sz="1600" dirty="0"/>
              <a:t>}</a:t>
            </a:r>
            <a:endParaRPr lang="en-US" altLang="zh-CN" sz="1600" dirty="0"/>
          </a:p>
          <a:p>
            <a:pPr marL="0" indent="0">
              <a:lnSpc>
                <a:spcPct val="120000"/>
              </a:lnSpc>
              <a:spcBef>
                <a:spcPts val="0"/>
              </a:spcBef>
              <a:spcAft>
                <a:spcPts val="0"/>
              </a:spcAft>
            </a:pPr>
            <a:r>
              <a:rPr lang="en-US" altLang="zh-CN" sz="1600" dirty="0"/>
              <a:t>int main(){</a:t>
            </a:r>
            <a:endParaRPr lang="en-US" altLang="zh-CN" sz="1600" dirty="0"/>
          </a:p>
          <a:p>
            <a:pPr marL="0" indent="0">
              <a:lnSpc>
                <a:spcPct val="120000"/>
              </a:lnSpc>
              <a:spcBef>
                <a:spcPts val="0"/>
              </a:spcBef>
              <a:spcAft>
                <a:spcPts val="0"/>
              </a:spcAft>
            </a:pPr>
            <a:r>
              <a:rPr lang="en-US" altLang="zh-CN" sz="1600" dirty="0"/>
              <a:t>    </a:t>
            </a:r>
            <a:r>
              <a:rPr lang="en-US" altLang="zh-CN" sz="1600" dirty="0" err="1"/>
              <a:t>scanf</a:t>
            </a:r>
            <a:r>
              <a:rPr lang="en-US" altLang="zh-CN" sz="1600" dirty="0"/>
              <a:t>("%</a:t>
            </a:r>
            <a:r>
              <a:rPr lang="en-US" altLang="zh-CN" sz="1600" dirty="0" err="1"/>
              <a:t>d%d</a:t>
            </a:r>
            <a:r>
              <a:rPr lang="en-US" altLang="zh-CN" sz="1600" dirty="0"/>
              <a:t>",&amp;</a:t>
            </a:r>
            <a:r>
              <a:rPr lang="en-US" altLang="zh-CN" sz="1600" dirty="0" err="1"/>
              <a:t>n,&amp;m</a:t>
            </a:r>
            <a:r>
              <a:rPr lang="en-US" altLang="zh-CN" sz="1600" dirty="0"/>
              <a:t>);</a:t>
            </a:r>
            <a:endParaRPr lang="en-US" altLang="zh-CN" sz="1600" dirty="0"/>
          </a:p>
          <a:p>
            <a:pPr marL="0" indent="0">
              <a:lnSpc>
                <a:spcPct val="120000"/>
              </a:lnSpc>
              <a:spcBef>
                <a:spcPts val="0"/>
              </a:spcBef>
              <a:spcAft>
                <a:spcPts val="0"/>
              </a:spcAft>
            </a:pPr>
            <a:r>
              <a:rPr lang="en-US" altLang="zh-CN" sz="1600" dirty="0"/>
              <a:t>    for(int </a:t>
            </a:r>
            <a:r>
              <a:rPr lang="en-US" altLang="zh-CN" sz="1600" dirty="0" err="1"/>
              <a:t>i</a:t>
            </a:r>
            <a:r>
              <a:rPr lang="en-US" altLang="zh-CN" sz="1600" dirty="0"/>
              <a:t>=</a:t>
            </a:r>
            <a:r>
              <a:rPr lang="en-US" altLang="zh-CN" sz="1600" dirty="0" err="1"/>
              <a:t>1;i</a:t>
            </a:r>
            <a:r>
              <a:rPr lang="en-US" altLang="zh-CN" sz="1600" dirty="0"/>
              <a:t>&lt;=</a:t>
            </a:r>
            <a:r>
              <a:rPr lang="en-US" altLang="zh-CN" sz="1600" dirty="0" err="1"/>
              <a:t>m;i</a:t>
            </a:r>
            <a:r>
              <a:rPr lang="en-US" altLang="zh-CN" sz="1600" dirty="0"/>
              <a:t>++) </a:t>
            </a:r>
            <a:r>
              <a:rPr lang="en-US" altLang="zh-CN" sz="1600" dirty="0" err="1"/>
              <a:t>scanf</a:t>
            </a:r>
            <a:r>
              <a:rPr lang="en-US" altLang="zh-CN" sz="1600" dirty="0"/>
              <a:t>("%</a:t>
            </a:r>
            <a:r>
              <a:rPr lang="en-US" altLang="zh-CN" sz="1600" dirty="0" err="1"/>
              <a:t>d%d%d</a:t>
            </a:r>
            <a:r>
              <a:rPr lang="en-US" altLang="zh-CN" sz="1600" dirty="0"/>
              <a:t>",&amp;a[</a:t>
            </a:r>
            <a:r>
              <a:rPr lang="en-US" altLang="zh-CN" sz="1600" dirty="0" err="1"/>
              <a:t>i</a:t>
            </a:r>
            <a:r>
              <a:rPr lang="en-US" altLang="zh-CN" sz="1600" dirty="0"/>
              <a:t>],&amp;b[</a:t>
            </a:r>
            <a:r>
              <a:rPr lang="en-US" altLang="zh-CN" sz="1600" dirty="0" err="1"/>
              <a:t>i</a:t>
            </a:r>
            <a:r>
              <a:rPr lang="en-US" altLang="zh-CN" sz="1600" dirty="0"/>
              <a:t>],&amp;c[</a:t>
            </a:r>
            <a:r>
              <a:rPr lang="en-US" altLang="zh-CN" sz="1600" dirty="0" err="1"/>
              <a:t>i</a:t>
            </a:r>
            <a:r>
              <a:rPr lang="en-US" altLang="zh-CN" sz="1600" dirty="0"/>
              <a:t>]);</a:t>
            </a:r>
            <a:endParaRPr lang="en-US" altLang="zh-CN" sz="1600" dirty="0"/>
          </a:p>
          <a:p>
            <a:pPr marL="0" indent="0">
              <a:lnSpc>
                <a:spcPct val="120000"/>
              </a:lnSpc>
              <a:spcBef>
                <a:spcPts val="0"/>
              </a:spcBef>
              <a:spcAft>
                <a:spcPts val="0"/>
              </a:spcAft>
            </a:pPr>
            <a:r>
              <a:rPr lang="en-US" altLang="zh-CN" sz="1600" dirty="0"/>
              <a:t>    for(int </a:t>
            </a:r>
            <a:r>
              <a:rPr lang="en-US" altLang="zh-CN" sz="1600" dirty="0" err="1"/>
              <a:t>i</a:t>
            </a:r>
            <a:r>
              <a:rPr lang="en-US" altLang="zh-CN" sz="1600" dirty="0"/>
              <a:t>=</a:t>
            </a:r>
            <a:r>
              <a:rPr lang="en-US" altLang="zh-CN" sz="1600" dirty="0" err="1"/>
              <a:t>1;i</a:t>
            </a:r>
            <a:r>
              <a:rPr lang="en-US" altLang="zh-CN" sz="1600" dirty="0"/>
              <a:t>&lt;=</a:t>
            </a:r>
            <a:r>
              <a:rPr lang="en-US" altLang="zh-CN" sz="1600" dirty="0" err="1"/>
              <a:t>m;i</a:t>
            </a:r>
            <a:r>
              <a:rPr lang="en-US" altLang="zh-CN" sz="1600" dirty="0"/>
              <a:t>++) z[</a:t>
            </a:r>
            <a:r>
              <a:rPr lang="en-US" altLang="zh-CN" sz="1600" dirty="0" err="1"/>
              <a:t>i</a:t>
            </a:r>
            <a:r>
              <a:rPr lang="en-US" altLang="zh-CN" sz="1600" dirty="0"/>
              <a:t>]=c[</a:t>
            </a:r>
            <a:r>
              <a:rPr lang="en-US" altLang="zh-CN" sz="1600" dirty="0" err="1"/>
              <a:t>i</a:t>
            </a:r>
            <a:r>
              <a:rPr lang="en-US" altLang="zh-CN" sz="1600" dirty="0"/>
              <a:t>];</a:t>
            </a:r>
            <a:endParaRPr lang="en-US" altLang="zh-CN" sz="1600" dirty="0"/>
          </a:p>
          <a:p>
            <a:pPr marL="0" indent="0">
              <a:lnSpc>
                <a:spcPct val="120000"/>
              </a:lnSpc>
              <a:spcBef>
                <a:spcPts val="0"/>
              </a:spcBef>
              <a:spcAft>
                <a:spcPts val="0"/>
              </a:spcAft>
            </a:pPr>
            <a:r>
              <a:rPr lang="en-US" altLang="zh-CN" sz="1600" dirty="0"/>
              <a:t>    sort(</a:t>
            </a:r>
            <a:r>
              <a:rPr lang="en-US" altLang="zh-CN" sz="1600" dirty="0" err="1"/>
              <a:t>z+1,z+m+1</a:t>
            </a:r>
            <a:r>
              <a:rPr lang="en-US" altLang="zh-CN" sz="1600" dirty="0"/>
              <a:t>);</a:t>
            </a:r>
            <a:endParaRPr lang="en-US" altLang="zh-CN" sz="1600" dirty="0"/>
          </a:p>
          <a:p>
            <a:pPr marL="0" indent="0">
              <a:lnSpc>
                <a:spcPct val="120000"/>
              </a:lnSpc>
              <a:spcBef>
                <a:spcPts val="0"/>
              </a:spcBef>
              <a:spcAft>
                <a:spcPts val="0"/>
              </a:spcAft>
            </a:pPr>
            <a:r>
              <a:rPr lang="en-US" altLang="zh-CN" sz="1600" dirty="0"/>
              <a:t>    for(int </a:t>
            </a:r>
            <a:r>
              <a:rPr lang="en-US" altLang="zh-CN" sz="1600" dirty="0" err="1"/>
              <a:t>i</a:t>
            </a:r>
            <a:r>
              <a:rPr lang="en-US" altLang="zh-CN" sz="1600" dirty="0"/>
              <a:t>=</a:t>
            </a:r>
            <a:r>
              <a:rPr lang="en-US" altLang="zh-CN" sz="1600" dirty="0" err="1"/>
              <a:t>1;i</a:t>
            </a:r>
            <a:r>
              <a:rPr lang="en-US" altLang="zh-CN" sz="1600" dirty="0"/>
              <a:t>&lt;=</a:t>
            </a:r>
            <a:r>
              <a:rPr lang="en-US" altLang="zh-CN" sz="1600" dirty="0" err="1"/>
              <a:t>m;i</a:t>
            </a:r>
            <a:r>
              <a:rPr lang="en-US" altLang="zh-CN" sz="1600" dirty="0"/>
              <a:t>++) </a:t>
            </a:r>
            <a:endParaRPr lang="en-US" altLang="zh-CN" sz="1600" dirty="0"/>
          </a:p>
          <a:p>
            <a:pPr marL="0" indent="0">
              <a:lnSpc>
                <a:spcPct val="120000"/>
              </a:lnSpc>
              <a:spcBef>
                <a:spcPts val="0"/>
              </a:spcBef>
              <a:spcAft>
                <a:spcPts val="0"/>
              </a:spcAft>
            </a:pPr>
            <a:r>
              <a:rPr lang="en-US" altLang="zh-CN" sz="1600" dirty="0"/>
              <a:t>        c[</a:t>
            </a:r>
            <a:r>
              <a:rPr lang="en-US" altLang="zh-CN" sz="1600" dirty="0" err="1"/>
              <a:t>i</a:t>
            </a:r>
            <a:r>
              <a:rPr lang="en-US" altLang="zh-CN" sz="1600" dirty="0"/>
              <a:t>]=</a:t>
            </a:r>
            <a:r>
              <a:rPr lang="en-US" altLang="zh-CN" sz="1600" dirty="0" err="1"/>
              <a:t>lower_bound</a:t>
            </a:r>
            <a:r>
              <a:rPr lang="en-US" altLang="zh-CN" sz="1600" dirty="0"/>
              <a:t>(</a:t>
            </a:r>
            <a:r>
              <a:rPr lang="en-US" altLang="zh-CN" sz="1600" dirty="0" err="1"/>
              <a:t>z+1,z+m+1,c</a:t>
            </a:r>
            <a:r>
              <a:rPr lang="en-US" altLang="zh-CN" sz="1600" dirty="0"/>
              <a:t>[</a:t>
            </a:r>
            <a:r>
              <a:rPr lang="en-US" altLang="zh-CN" sz="1600" dirty="0" err="1"/>
              <a:t>i</a:t>
            </a:r>
            <a:r>
              <a:rPr lang="en-US" altLang="zh-CN" sz="1600" dirty="0"/>
              <a:t>])-z;</a:t>
            </a:r>
            <a:endParaRPr lang="zh-CN" alt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128" y="88231"/>
            <a:ext cx="9720073" cy="6681537"/>
          </a:xfrm>
        </p:spPr>
        <p:txBody>
          <a:bodyPr>
            <a:noAutofit/>
          </a:bodyPr>
          <a:lstStyle/>
          <a:p>
            <a:pPr marL="0" indent="0">
              <a:lnSpc>
                <a:spcPct val="120000"/>
              </a:lnSpc>
              <a:spcBef>
                <a:spcPts val="0"/>
              </a:spcBef>
              <a:spcAft>
                <a:spcPts val="0"/>
              </a:spcAft>
            </a:pPr>
            <a:r>
              <a:rPr lang="en-US" altLang="zh-CN" sz="1600" dirty="0"/>
              <a:t> for(int </a:t>
            </a:r>
            <a:r>
              <a:rPr lang="en-US" altLang="zh-CN" sz="1600" dirty="0" err="1"/>
              <a:t>len</a:t>
            </a:r>
            <a:r>
              <a:rPr lang="en-US" altLang="zh-CN" sz="1600" dirty="0"/>
              <a:t>=</a:t>
            </a:r>
            <a:r>
              <a:rPr lang="en-US" altLang="zh-CN" sz="1600" dirty="0" err="1"/>
              <a:t>1;len</a:t>
            </a:r>
            <a:r>
              <a:rPr lang="en-US" altLang="zh-CN" sz="1600" dirty="0"/>
              <a:t>&lt;=</a:t>
            </a:r>
            <a:r>
              <a:rPr lang="en-US" altLang="zh-CN" sz="1600" dirty="0" err="1"/>
              <a:t>n;len</a:t>
            </a:r>
            <a:r>
              <a:rPr lang="en-US" altLang="zh-CN" sz="1600" dirty="0"/>
              <a:t>++)</a:t>
            </a:r>
            <a:endParaRPr lang="en-US" altLang="zh-CN" sz="1600" dirty="0"/>
          </a:p>
          <a:p>
            <a:pPr marL="0" indent="0">
              <a:lnSpc>
                <a:spcPct val="120000"/>
              </a:lnSpc>
              <a:spcBef>
                <a:spcPts val="0"/>
              </a:spcBef>
              <a:spcAft>
                <a:spcPts val="0"/>
              </a:spcAft>
            </a:pPr>
            <a:r>
              <a:rPr lang="en-US" altLang="zh-CN" sz="1600" dirty="0"/>
              <a:t>        for(int l=</a:t>
            </a:r>
            <a:r>
              <a:rPr lang="en-US" altLang="zh-CN" sz="1600" dirty="0" err="1"/>
              <a:t>1,r</a:t>
            </a:r>
            <a:r>
              <a:rPr lang="en-US" altLang="zh-CN" sz="1600" dirty="0"/>
              <a:t>=</a:t>
            </a:r>
            <a:r>
              <a:rPr lang="en-US" altLang="zh-CN" sz="1600" dirty="0" err="1"/>
              <a:t>l+len-1;r</a:t>
            </a:r>
            <a:r>
              <a:rPr lang="en-US" altLang="zh-CN" sz="1600" dirty="0"/>
              <a:t>&lt;=</a:t>
            </a:r>
            <a:r>
              <a:rPr lang="en-US" altLang="zh-CN" sz="1600" dirty="0" err="1"/>
              <a:t>n;l</a:t>
            </a:r>
            <a:r>
              <a:rPr lang="en-US" altLang="zh-CN" sz="1600" dirty="0"/>
              <a:t>++,r++) {</a:t>
            </a:r>
            <a:endParaRPr lang="en-US" altLang="zh-CN" sz="1600" dirty="0"/>
          </a:p>
          <a:p>
            <a:pPr marL="0" indent="0">
              <a:lnSpc>
                <a:spcPct val="120000"/>
              </a:lnSpc>
              <a:spcBef>
                <a:spcPts val="0"/>
              </a:spcBef>
              <a:spcAft>
                <a:spcPts val="0"/>
              </a:spcAft>
            </a:pPr>
            <a:r>
              <a:rPr lang="en-US" altLang="zh-CN" sz="1600" dirty="0"/>
              <a:t>            </a:t>
            </a:r>
            <a:r>
              <a:rPr lang="en-US" altLang="zh-CN" sz="1600" dirty="0" err="1"/>
              <a:t>memset</a:t>
            </a:r>
            <a:r>
              <a:rPr lang="en-US" altLang="zh-CN" sz="1600" dirty="0"/>
              <a:t>(</a:t>
            </a:r>
            <a:r>
              <a:rPr lang="en-US" altLang="zh-CN" sz="1600" dirty="0" err="1"/>
              <a:t>cnt,0,sizeof</a:t>
            </a:r>
            <a:r>
              <a:rPr lang="en-US" altLang="zh-CN" sz="1600" dirty="0"/>
              <a:t>(</a:t>
            </a:r>
            <a:r>
              <a:rPr lang="en-US" altLang="zh-CN" sz="1600" dirty="0" err="1"/>
              <a:t>cnt</a:t>
            </a:r>
            <a:r>
              <a:rPr lang="en-US" altLang="zh-CN" sz="1600" dirty="0"/>
              <a:t>));</a:t>
            </a:r>
            <a:endParaRPr lang="en-US" altLang="zh-CN" sz="1600" dirty="0"/>
          </a:p>
          <a:p>
            <a:pPr marL="0" indent="0">
              <a:lnSpc>
                <a:spcPct val="120000"/>
              </a:lnSpc>
              <a:spcBef>
                <a:spcPts val="0"/>
              </a:spcBef>
              <a:spcAft>
                <a:spcPts val="0"/>
              </a:spcAft>
            </a:pPr>
            <a:r>
              <a:rPr lang="en-US" altLang="zh-CN" sz="1600" dirty="0"/>
              <a:t>            for(int j=</a:t>
            </a:r>
            <a:r>
              <a:rPr lang="en-US" altLang="zh-CN" sz="1600" dirty="0" err="1"/>
              <a:t>1;j</a:t>
            </a:r>
            <a:r>
              <a:rPr lang="en-US" altLang="zh-CN" sz="1600" dirty="0"/>
              <a:t>&lt;=</a:t>
            </a:r>
            <a:r>
              <a:rPr lang="en-US" altLang="zh-CN" sz="1600" dirty="0" err="1"/>
              <a:t>m;j</a:t>
            </a:r>
            <a:r>
              <a:rPr lang="en-US" altLang="zh-CN" sz="1600" dirty="0"/>
              <a:t>++) p[l][r][j]=l;</a:t>
            </a:r>
            <a:endParaRPr lang="en-US" altLang="zh-CN" sz="1600" dirty="0"/>
          </a:p>
          <a:p>
            <a:pPr marL="0" indent="0">
              <a:lnSpc>
                <a:spcPct val="120000"/>
              </a:lnSpc>
              <a:spcBef>
                <a:spcPts val="0"/>
              </a:spcBef>
              <a:spcAft>
                <a:spcPts val="0"/>
              </a:spcAft>
            </a:pPr>
            <a:r>
              <a:rPr lang="en-US" altLang="zh-CN" sz="1600" dirty="0"/>
              <a:t>            for(int </a:t>
            </a:r>
            <a:r>
              <a:rPr lang="en-US" altLang="zh-CN" sz="1600" dirty="0" err="1"/>
              <a:t>i</a:t>
            </a:r>
            <a:r>
              <a:rPr lang="en-US" altLang="zh-CN" sz="1600" dirty="0"/>
              <a:t>=</a:t>
            </a:r>
            <a:r>
              <a:rPr lang="en-US" altLang="zh-CN" sz="1600" dirty="0" err="1"/>
              <a:t>l;i</a:t>
            </a:r>
            <a:r>
              <a:rPr lang="en-US" altLang="zh-CN" sz="1600" dirty="0"/>
              <a:t>&lt;=</a:t>
            </a:r>
            <a:r>
              <a:rPr lang="en-US" altLang="zh-CN" sz="1600" dirty="0" err="1"/>
              <a:t>r;i</a:t>
            </a:r>
            <a:r>
              <a:rPr lang="en-US" altLang="zh-CN" sz="1600" dirty="0"/>
              <a:t>++)</a:t>
            </a:r>
            <a:endParaRPr lang="en-US" altLang="zh-CN" sz="1600" dirty="0"/>
          </a:p>
          <a:p>
            <a:pPr marL="0" indent="0">
              <a:lnSpc>
                <a:spcPct val="120000"/>
              </a:lnSpc>
              <a:spcBef>
                <a:spcPts val="0"/>
              </a:spcBef>
              <a:spcAft>
                <a:spcPts val="0"/>
              </a:spcAft>
            </a:pPr>
            <a:r>
              <a:rPr lang="en-US" altLang="zh-CN" sz="1600" dirty="0"/>
              <a:t>                for(int j=</a:t>
            </a:r>
            <a:r>
              <a:rPr lang="en-US" altLang="zh-CN" sz="1600" dirty="0" err="1"/>
              <a:t>1;j</a:t>
            </a:r>
            <a:r>
              <a:rPr lang="en-US" altLang="zh-CN" sz="1600" dirty="0"/>
              <a:t>&lt;=</a:t>
            </a:r>
            <a:r>
              <a:rPr lang="en-US" altLang="zh-CN" sz="1600" dirty="0" err="1"/>
              <a:t>m;j</a:t>
            </a:r>
            <a:r>
              <a:rPr lang="en-US" altLang="zh-CN" sz="1600" dirty="0"/>
              <a:t>++)</a:t>
            </a:r>
            <a:endParaRPr lang="en-US" altLang="zh-CN" sz="1600" dirty="0"/>
          </a:p>
          <a:p>
            <a:pPr marL="0" indent="0">
              <a:lnSpc>
                <a:spcPct val="120000"/>
              </a:lnSpc>
              <a:spcBef>
                <a:spcPts val="0"/>
              </a:spcBef>
              <a:spcAft>
                <a:spcPts val="0"/>
              </a:spcAft>
            </a:pPr>
            <a:r>
              <a:rPr lang="en-US" altLang="zh-CN" sz="1600" dirty="0"/>
              <a:t>                    if(l&lt;=a[j]&amp;&amp;r&gt;=b[j]&amp;&amp;a[j]&lt;=</a:t>
            </a:r>
            <a:r>
              <a:rPr lang="en-US" altLang="zh-CN" sz="1600" dirty="0" err="1"/>
              <a:t>i</a:t>
            </a:r>
            <a:r>
              <a:rPr lang="en-US" altLang="zh-CN" sz="1600" dirty="0"/>
              <a:t>&amp;&amp;b[j]&gt;=</a:t>
            </a:r>
            <a:r>
              <a:rPr lang="en-US" altLang="zh-CN" sz="1600" dirty="0" err="1"/>
              <a:t>i</a:t>
            </a:r>
            <a:r>
              <a:rPr lang="en-US" altLang="zh-CN" sz="1600" dirty="0"/>
              <a:t>) </a:t>
            </a:r>
            <a:r>
              <a:rPr lang="en-US" altLang="zh-CN" sz="1600" dirty="0" err="1"/>
              <a:t>cnt</a:t>
            </a:r>
            <a:r>
              <a:rPr lang="en-US" altLang="zh-CN" sz="1600" dirty="0"/>
              <a:t>[</a:t>
            </a:r>
            <a:r>
              <a:rPr lang="en-US" altLang="zh-CN" sz="1600" dirty="0" err="1"/>
              <a:t>i</a:t>
            </a:r>
            <a:r>
              <a:rPr lang="en-US" altLang="zh-CN" sz="1600" dirty="0"/>
              <a:t>][c[j]]++;</a:t>
            </a:r>
            <a:endParaRPr lang="en-US" altLang="zh-CN" sz="1600" dirty="0"/>
          </a:p>
          <a:p>
            <a:pPr marL="0" indent="0">
              <a:lnSpc>
                <a:spcPct val="120000"/>
              </a:lnSpc>
              <a:spcBef>
                <a:spcPts val="0"/>
              </a:spcBef>
              <a:spcAft>
                <a:spcPts val="0"/>
              </a:spcAft>
            </a:pPr>
            <a:r>
              <a:rPr lang="en-US" altLang="zh-CN" sz="1600" dirty="0"/>
              <a:t>            for(int </a:t>
            </a:r>
            <a:r>
              <a:rPr lang="en-US" altLang="zh-CN" sz="1600" dirty="0" err="1"/>
              <a:t>i</a:t>
            </a:r>
            <a:r>
              <a:rPr lang="en-US" altLang="zh-CN" sz="1600" dirty="0"/>
              <a:t>=</a:t>
            </a:r>
            <a:r>
              <a:rPr lang="en-US" altLang="zh-CN" sz="1600" dirty="0" err="1"/>
              <a:t>l;i</a:t>
            </a:r>
            <a:r>
              <a:rPr lang="en-US" altLang="zh-CN" sz="1600" dirty="0"/>
              <a:t>&lt;=</a:t>
            </a:r>
            <a:r>
              <a:rPr lang="en-US" altLang="zh-CN" sz="1600" dirty="0" err="1"/>
              <a:t>r;i</a:t>
            </a:r>
            <a:r>
              <a:rPr lang="en-US" altLang="zh-CN" sz="1600" dirty="0"/>
              <a:t>++)</a:t>
            </a:r>
            <a:endParaRPr lang="en-US" altLang="zh-CN" sz="1600" dirty="0"/>
          </a:p>
          <a:p>
            <a:pPr marL="0" indent="0">
              <a:lnSpc>
                <a:spcPct val="120000"/>
              </a:lnSpc>
              <a:spcBef>
                <a:spcPts val="0"/>
              </a:spcBef>
              <a:spcAft>
                <a:spcPts val="0"/>
              </a:spcAft>
            </a:pPr>
            <a:r>
              <a:rPr lang="en-US" altLang="zh-CN" sz="1600" dirty="0"/>
              <a:t>                for(int j=</a:t>
            </a:r>
            <a:r>
              <a:rPr lang="en-US" altLang="zh-CN" sz="1600" dirty="0" err="1"/>
              <a:t>m;j;j</a:t>
            </a:r>
            <a:r>
              <a:rPr lang="en-US" altLang="zh-CN" sz="1600" dirty="0"/>
              <a:t>--)</a:t>
            </a:r>
            <a:endParaRPr lang="en-US" altLang="zh-CN" sz="1600" dirty="0"/>
          </a:p>
          <a:p>
            <a:pPr marL="0" indent="0">
              <a:lnSpc>
                <a:spcPct val="120000"/>
              </a:lnSpc>
              <a:spcBef>
                <a:spcPts val="0"/>
              </a:spcBef>
              <a:spcAft>
                <a:spcPts val="0"/>
              </a:spcAft>
            </a:pPr>
            <a:r>
              <a:rPr lang="en-US" altLang="zh-CN" sz="1600" dirty="0"/>
              <a:t>                    </a:t>
            </a:r>
            <a:r>
              <a:rPr lang="en-US" altLang="zh-CN" sz="1600" dirty="0" err="1"/>
              <a:t>cnt</a:t>
            </a:r>
            <a:r>
              <a:rPr lang="en-US" altLang="zh-CN" sz="1600" dirty="0"/>
              <a:t>[</a:t>
            </a:r>
            <a:r>
              <a:rPr lang="en-US" altLang="zh-CN" sz="1600" dirty="0" err="1"/>
              <a:t>i</a:t>
            </a:r>
            <a:r>
              <a:rPr lang="en-US" altLang="zh-CN" sz="1600" dirty="0"/>
              <a:t>][j]+=</a:t>
            </a:r>
            <a:r>
              <a:rPr lang="en-US" altLang="zh-CN" sz="1600" dirty="0" err="1"/>
              <a:t>cnt</a:t>
            </a:r>
            <a:r>
              <a:rPr lang="en-US" altLang="zh-CN" sz="1600" dirty="0"/>
              <a:t>[</a:t>
            </a:r>
            <a:r>
              <a:rPr lang="en-US" altLang="zh-CN" sz="1600" dirty="0" err="1"/>
              <a:t>i</a:t>
            </a:r>
            <a:r>
              <a:rPr lang="en-US" altLang="zh-CN" sz="1600" dirty="0"/>
              <a:t>][</a:t>
            </a:r>
            <a:r>
              <a:rPr lang="en-US" altLang="zh-CN" sz="1600" dirty="0" err="1"/>
              <a:t>j+1</a:t>
            </a:r>
            <a:r>
              <a:rPr lang="en-US" altLang="zh-CN" sz="1600" dirty="0"/>
              <a:t>];</a:t>
            </a:r>
            <a:endParaRPr lang="en-US" altLang="zh-CN" sz="1600" dirty="0"/>
          </a:p>
          <a:p>
            <a:pPr marL="0" indent="0">
              <a:lnSpc>
                <a:spcPct val="120000"/>
              </a:lnSpc>
              <a:spcBef>
                <a:spcPts val="0"/>
              </a:spcBef>
              <a:spcAft>
                <a:spcPts val="0"/>
              </a:spcAft>
            </a:pPr>
            <a:r>
              <a:rPr lang="en-US" altLang="zh-CN" sz="1600" dirty="0"/>
              <a:t>            for(int </a:t>
            </a:r>
            <a:r>
              <a:rPr lang="en-US" altLang="zh-CN" sz="1600" dirty="0" err="1"/>
              <a:t>i</a:t>
            </a:r>
            <a:r>
              <a:rPr lang="en-US" altLang="zh-CN" sz="1600" dirty="0"/>
              <a:t>=</a:t>
            </a:r>
            <a:r>
              <a:rPr lang="en-US" altLang="zh-CN" sz="1600" dirty="0" err="1"/>
              <a:t>l;i</a:t>
            </a:r>
            <a:r>
              <a:rPr lang="en-US" altLang="zh-CN" sz="1600" dirty="0"/>
              <a:t>&lt;=</a:t>
            </a:r>
            <a:r>
              <a:rPr lang="en-US" altLang="zh-CN" sz="1600" dirty="0" err="1"/>
              <a:t>r;i</a:t>
            </a:r>
            <a:r>
              <a:rPr lang="en-US" altLang="zh-CN" sz="1600" dirty="0"/>
              <a:t>++)</a:t>
            </a:r>
            <a:endParaRPr lang="en-US" altLang="zh-CN" sz="1600" dirty="0"/>
          </a:p>
          <a:p>
            <a:pPr marL="0" indent="0">
              <a:lnSpc>
                <a:spcPct val="120000"/>
              </a:lnSpc>
              <a:spcBef>
                <a:spcPts val="0"/>
              </a:spcBef>
              <a:spcAft>
                <a:spcPts val="0"/>
              </a:spcAft>
            </a:pPr>
            <a:r>
              <a:rPr lang="en-US" altLang="zh-CN" sz="1600" dirty="0"/>
              <a:t>                for(int j=</a:t>
            </a:r>
            <a:r>
              <a:rPr lang="en-US" altLang="zh-CN" sz="1600" dirty="0" err="1"/>
              <a:t>1;j</a:t>
            </a:r>
            <a:r>
              <a:rPr lang="en-US" altLang="zh-CN" sz="1600" dirty="0"/>
              <a:t>&lt;=</a:t>
            </a:r>
            <a:r>
              <a:rPr lang="en-US" altLang="zh-CN" sz="1600" dirty="0" err="1"/>
              <a:t>m;j</a:t>
            </a:r>
            <a:r>
              <a:rPr lang="en-US" altLang="zh-CN" sz="1600" dirty="0"/>
              <a:t>++)</a:t>
            </a:r>
            <a:endParaRPr lang="en-US" altLang="zh-CN" sz="1600" dirty="0"/>
          </a:p>
          <a:p>
            <a:pPr marL="0" indent="0">
              <a:lnSpc>
                <a:spcPct val="120000"/>
              </a:lnSpc>
              <a:spcBef>
                <a:spcPts val="0"/>
              </a:spcBef>
              <a:spcAft>
                <a:spcPts val="0"/>
              </a:spcAft>
            </a:pPr>
            <a:r>
              <a:rPr lang="en-US" altLang="zh-CN" sz="1600" dirty="0"/>
              <a:t>                    if(</a:t>
            </a:r>
            <a:r>
              <a:rPr lang="en-US" altLang="zh-CN" sz="1600" dirty="0" err="1"/>
              <a:t>chkmax</a:t>
            </a:r>
            <a:r>
              <a:rPr lang="en-US" altLang="zh-CN" sz="1600" dirty="0"/>
              <a:t>(f[l][r][j],g[l][</a:t>
            </a:r>
            <a:r>
              <a:rPr lang="en-US" altLang="zh-CN" sz="1600" dirty="0" err="1"/>
              <a:t>i</a:t>
            </a:r>
            <a:r>
              <a:rPr lang="en-US" altLang="zh-CN" sz="1600" dirty="0"/>
              <a:t>-1][j]+g[</a:t>
            </a:r>
            <a:r>
              <a:rPr lang="en-US" altLang="zh-CN" sz="1600" dirty="0" err="1"/>
              <a:t>i+1</a:t>
            </a:r>
            <a:r>
              <a:rPr lang="en-US" altLang="zh-CN" sz="1600" dirty="0"/>
              <a:t>][r][j]+</a:t>
            </a:r>
            <a:r>
              <a:rPr lang="en-US" altLang="zh-CN" sz="1600" dirty="0" err="1"/>
              <a:t>cnt</a:t>
            </a:r>
            <a:r>
              <a:rPr lang="en-US" altLang="zh-CN" sz="1600" dirty="0"/>
              <a:t>[</a:t>
            </a:r>
            <a:r>
              <a:rPr lang="en-US" altLang="zh-CN" sz="1600" dirty="0" err="1"/>
              <a:t>i</a:t>
            </a:r>
            <a:r>
              <a:rPr lang="en-US" altLang="zh-CN" sz="1600" dirty="0"/>
              <a:t>][j]*z[j]))</a:t>
            </a:r>
            <a:endParaRPr lang="en-US" altLang="zh-CN" sz="1600" dirty="0"/>
          </a:p>
          <a:p>
            <a:pPr marL="0" indent="0">
              <a:lnSpc>
                <a:spcPct val="120000"/>
              </a:lnSpc>
              <a:spcBef>
                <a:spcPts val="0"/>
              </a:spcBef>
              <a:spcAft>
                <a:spcPts val="0"/>
              </a:spcAft>
            </a:pPr>
            <a:r>
              <a:rPr lang="en-US" altLang="zh-CN" sz="1600" dirty="0"/>
              <a:t>                        p[l][r][j]=</a:t>
            </a:r>
            <a:r>
              <a:rPr lang="en-US" altLang="zh-CN" sz="1600" dirty="0" err="1"/>
              <a:t>i</a:t>
            </a:r>
            <a:r>
              <a:rPr lang="en-US" altLang="zh-CN" sz="1600" dirty="0"/>
              <a:t>;                  </a:t>
            </a:r>
            <a:endParaRPr lang="en-US" altLang="zh-CN" sz="1600" dirty="0"/>
          </a:p>
          <a:p>
            <a:pPr marL="0" indent="0">
              <a:lnSpc>
                <a:spcPct val="120000"/>
              </a:lnSpc>
              <a:spcBef>
                <a:spcPts val="0"/>
              </a:spcBef>
              <a:spcAft>
                <a:spcPts val="0"/>
              </a:spcAft>
            </a:pPr>
            <a:r>
              <a:rPr lang="en-US" altLang="zh-CN" sz="1600" dirty="0"/>
              <a:t>            for(int </a:t>
            </a:r>
            <a:r>
              <a:rPr lang="en-US" altLang="zh-CN" sz="1600" dirty="0" err="1"/>
              <a:t>i</a:t>
            </a:r>
            <a:r>
              <a:rPr lang="en-US" altLang="zh-CN" sz="1600" dirty="0"/>
              <a:t>=</a:t>
            </a:r>
            <a:r>
              <a:rPr lang="en-US" altLang="zh-CN" sz="1600" dirty="0" err="1"/>
              <a:t>m;i;i</a:t>
            </a:r>
            <a:r>
              <a:rPr lang="en-US" altLang="zh-CN" sz="1600" dirty="0"/>
              <a:t>--)</a:t>
            </a:r>
            <a:endParaRPr lang="en-US" altLang="zh-CN" sz="1600" dirty="0"/>
          </a:p>
          <a:p>
            <a:pPr marL="0" indent="0">
              <a:lnSpc>
                <a:spcPct val="120000"/>
              </a:lnSpc>
              <a:spcBef>
                <a:spcPts val="0"/>
              </a:spcBef>
              <a:spcAft>
                <a:spcPts val="0"/>
              </a:spcAft>
            </a:pPr>
            <a:r>
              <a:rPr lang="en-US" altLang="zh-CN" sz="1600" dirty="0"/>
              <a:t>                g[l][r][</a:t>
            </a:r>
            <a:r>
              <a:rPr lang="en-US" altLang="zh-CN" sz="1600" dirty="0" err="1"/>
              <a:t>i</a:t>
            </a:r>
            <a:r>
              <a:rPr lang="en-US" altLang="zh-CN" sz="1600" dirty="0"/>
              <a:t>]=max(g[l][r][</a:t>
            </a:r>
            <a:r>
              <a:rPr lang="en-US" altLang="zh-CN" sz="1600" dirty="0" err="1"/>
              <a:t>i+1</a:t>
            </a:r>
            <a:r>
              <a:rPr lang="en-US" altLang="zh-CN" sz="1600" dirty="0"/>
              <a:t>],f[l][r][</a:t>
            </a:r>
            <a:r>
              <a:rPr lang="en-US" altLang="zh-CN" sz="1600" dirty="0" err="1"/>
              <a:t>i</a:t>
            </a:r>
            <a:r>
              <a:rPr lang="en-US" altLang="zh-CN" sz="1600" dirty="0"/>
              <a:t>]);                        </a:t>
            </a:r>
            <a:endParaRPr lang="en-US" altLang="zh-CN" sz="1600" dirty="0"/>
          </a:p>
          <a:p>
            <a:pPr marL="0" indent="0">
              <a:lnSpc>
                <a:spcPct val="120000"/>
              </a:lnSpc>
              <a:spcBef>
                <a:spcPts val="0"/>
              </a:spcBef>
              <a:spcAft>
                <a:spcPts val="0"/>
              </a:spcAft>
            </a:pPr>
            <a:r>
              <a:rPr lang="en-US" altLang="zh-CN" sz="1600" dirty="0"/>
              <a:t>        }   </a:t>
            </a:r>
            <a:endParaRPr lang="en-US" altLang="zh-CN" sz="1600" dirty="0"/>
          </a:p>
          <a:p>
            <a:pPr marL="0" indent="0">
              <a:lnSpc>
                <a:spcPct val="120000"/>
              </a:lnSpc>
              <a:spcBef>
                <a:spcPts val="0"/>
              </a:spcBef>
              <a:spcAft>
                <a:spcPts val="0"/>
              </a:spcAft>
            </a:pPr>
            <a:r>
              <a:rPr lang="en-US" altLang="zh-CN" sz="1600" dirty="0"/>
              <a:t>    </a:t>
            </a:r>
            <a:r>
              <a:rPr lang="en-US" altLang="zh-CN" sz="1600" dirty="0" err="1"/>
              <a:t>printf</a:t>
            </a:r>
            <a:r>
              <a:rPr lang="en-US" altLang="zh-CN" sz="1600" dirty="0"/>
              <a:t>("%d\</a:t>
            </a:r>
            <a:r>
              <a:rPr lang="en-US" altLang="zh-CN" sz="1600" dirty="0" err="1"/>
              <a:t>n",g</a:t>
            </a:r>
            <a:r>
              <a:rPr lang="en-US" altLang="zh-CN" sz="1600" dirty="0"/>
              <a:t>[1][n][1]);</a:t>
            </a:r>
            <a:endParaRPr lang="en-US" altLang="zh-CN" sz="1600" dirty="0"/>
          </a:p>
          <a:p>
            <a:pPr marL="0" indent="0">
              <a:lnSpc>
                <a:spcPct val="120000"/>
              </a:lnSpc>
              <a:spcBef>
                <a:spcPts val="0"/>
              </a:spcBef>
              <a:spcAft>
                <a:spcPts val="0"/>
              </a:spcAft>
            </a:pPr>
            <a:r>
              <a:rPr lang="en-US" altLang="zh-CN" sz="1600" dirty="0"/>
              <a:t>    solve(</a:t>
            </a:r>
            <a:r>
              <a:rPr lang="en-US" altLang="zh-CN" sz="1600" dirty="0" err="1"/>
              <a:t>1,n,1</a:t>
            </a:r>
            <a:r>
              <a:rPr lang="en-US" altLang="zh-CN" sz="1600" dirty="0"/>
              <a:t>);</a:t>
            </a:r>
            <a:endParaRPr lang="en-US" altLang="zh-CN" sz="1600" dirty="0"/>
          </a:p>
          <a:p>
            <a:pPr marL="0" indent="0">
              <a:lnSpc>
                <a:spcPct val="120000"/>
              </a:lnSpc>
              <a:spcBef>
                <a:spcPts val="0"/>
              </a:spcBef>
              <a:spcAft>
                <a:spcPts val="0"/>
              </a:spcAft>
            </a:pPr>
            <a:r>
              <a:rPr lang="en-US" altLang="zh-CN" sz="1600" dirty="0"/>
              <a:t>    for(int </a:t>
            </a:r>
            <a:r>
              <a:rPr lang="en-US" altLang="zh-CN" sz="1600" dirty="0" err="1"/>
              <a:t>i</a:t>
            </a:r>
            <a:r>
              <a:rPr lang="en-US" altLang="zh-CN" sz="1600" dirty="0"/>
              <a:t>=</a:t>
            </a:r>
            <a:r>
              <a:rPr lang="en-US" altLang="zh-CN" sz="1600" dirty="0" err="1"/>
              <a:t>1;i</a:t>
            </a:r>
            <a:r>
              <a:rPr lang="en-US" altLang="zh-CN" sz="1600" dirty="0"/>
              <a:t>&lt;=</a:t>
            </a:r>
            <a:r>
              <a:rPr lang="en-US" altLang="zh-CN" sz="1600" dirty="0" err="1"/>
              <a:t>n;i</a:t>
            </a:r>
            <a:r>
              <a:rPr lang="en-US" altLang="zh-CN" sz="1600" dirty="0"/>
              <a:t>++) </a:t>
            </a:r>
            <a:r>
              <a:rPr lang="en-US" altLang="zh-CN" sz="1600" dirty="0" err="1"/>
              <a:t>printf</a:t>
            </a:r>
            <a:r>
              <a:rPr lang="en-US" altLang="zh-CN" sz="1600" dirty="0"/>
              <a:t>("%d ",</a:t>
            </a:r>
            <a:r>
              <a:rPr lang="en-US" altLang="zh-CN" sz="1600" dirty="0" err="1"/>
              <a:t>ans</a:t>
            </a:r>
            <a:r>
              <a:rPr lang="en-US" altLang="zh-CN" sz="1600" dirty="0"/>
              <a:t>[</a:t>
            </a:r>
            <a:r>
              <a:rPr lang="en-US" altLang="zh-CN" sz="1600" dirty="0" err="1"/>
              <a:t>i</a:t>
            </a:r>
            <a:r>
              <a:rPr lang="en-US" altLang="zh-CN" sz="1600" dirty="0"/>
              <a:t>]);</a:t>
            </a:r>
            <a:endParaRPr lang="en-US" altLang="zh-CN" sz="1600" dirty="0"/>
          </a:p>
          <a:p>
            <a:pPr marL="0" indent="0">
              <a:lnSpc>
                <a:spcPct val="120000"/>
              </a:lnSpc>
              <a:spcBef>
                <a:spcPts val="0"/>
              </a:spcBef>
              <a:spcAft>
                <a:spcPts val="0"/>
              </a:spcAft>
            </a:pPr>
            <a:r>
              <a:rPr lang="en-US" altLang="zh-CN" sz="1600" dirty="0"/>
              <a:t>    return 0;</a:t>
            </a:r>
            <a:endParaRPr lang="en-US" altLang="zh-CN" sz="1600" dirty="0"/>
          </a:p>
          <a:p>
            <a:pPr marL="0" indent="0">
              <a:lnSpc>
                <a:spcPct val="120000"/>
              </a:lnSpc>
              <a:spcBef>
                <a:spcPts val="0"/>
              </a:spcBef>
              <a:spcAft>
                <a:spcPts val="0"/>
              </a:spcAft>
            </a:pPr>
            <a:r>
              <a:rPr lang="en-US" altLang="zh-CN" sz="1600" dirty="0"/>
              <a:t>}</a:t>
            </a:r>
            <a:endParaRPr lang="zh-CN" alt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agc028B Removing Blocks</a:t>
            </a:r>
            <a:endParaRPr lang="zh-CN" altLang="en-US" dirty="0"/>
          </a:p>
        </p:txBody>
      </p:sp>
      <p:sp>
        <p:nvSpPr>
          <p:cNvPr id="3" name="内容占位符 2"/>
          <p:cNvSpPr>
            <a:spLocks noGrp="1"/>
          </p:cNvSpPr>
          <p:nvPr>
            <p:ph idx="1"/>
          </p:nvPr>
        </p:nvSpPr>
        <p:spPr/>
        <p:txBody>
          <a:bodyPr/>
          <a:lstStyle/>
          <a:p>
            <a:r>
              <a:rPr lang="zh-CN" altLang="en-US" dirty="0"/>
              <a:t>给你</a:t>
            </a:r>
            <a:r>
              <a:rPr lang="en-US" altLang="zh-CN" dirty="0"/>
              <a:t>n</a:t>
            </a:r>
            <a:r>
              <a:rPr lang="zh-CN" altLang="en-US" dirty="0"/>
              <a:t>个数，现在有</a:t>
            </a:r>
            <a:r>
              <a:rPr lang="en-US" altLang="zh-CN" dirty="0"/>
              <a:t>n</a:t>
            </a:r>
            <a:r>
              <a:rPr lang="zh-CN" altLang="en-US" dirty="0"/>
              <a:t>次操作，每次操作选择一个未选择的数，然后加上从它到它后面最后一个连续没选过的数的权值和，并标记这个数为选过。我们发现，我们有</a:t>
            </a:r>
            <a:r>
              <a:rPr lang="en-US" altLang="zh-CN" dirty="0"/>
              <a:t>n!</a:t>
            </a:r>
            <a:r>
              <a:rPr lang="zh-CN" altLang="en-US" dirty="0"/>
              <a:t>种可能的操作，求这</a:t>
            </a:r>
            <a:r>
              <a:rPr lang="en-US" altLang="zh-CN" dirty="0"/>
              <a:t>n!</a:t>
            </a:r>
            <a:r>
              <a:rPr lang="zh-CN" altLang="en-US" dirty="0"/>
              <a:t>种操作得到的权值和的和。</a:t>
            </a:r>
            <a:endParaRPr lang="en-US" altLang="zh-CN" dirty="0"/>
          </a:p>
          <a:p>
            <a:r>
              <a:rPr lang="en-US" altLang="zh-CN" dirty="0"/>
              <a:t>n&lt;=1e5</a:t>
            </a:r>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笛卡尔树是什么</a:t>
            </a:r>
            <a:endParaRPr lang="zh-CN" altLang="en-US" dirty="0"/>
          </a:p>
        </p:txBody>
      </p:sp>
      <p:sp>
        <p:nvSpPr>
          <p:cNvPr id="3" name="内容占位符 2"/>
          <p:cNvSpPr>
            <a:spLocks noGrp="1"/>
          </p:cNvSpPr>
          <p:nvPr>
            <p:ph idx="1"/>
          </p:nvPr>
        </p:nvSpPr>
        <p:spPr>
          <a:xfrm>
            <a:off x="1024129" y="1645920"/>
            <a:ext cx="4519422" cy="5099104"/>
          </a:xfrm>
        </p:spPr>
        <p:txBody>
          <a:bodyPr>
            <a:normAutofit/>
          </a:bodyPr>
          <a:lstStyle/>
          <a:p>
            <a:r>
              <a:rPr lang="zh-CN" altLang="en-US" sz="2400" dirty="0"/>
              <a:t>笛卡尔树是一棵二叉树，树的每个节点有两个值，一个为</a:t>
            </a:r>
            <a:r>
              <a:rPr lang="en-US" altLang="zh-CN" sz="2400" dirty="0"/>
              <a:t>key</a:t>
            </a:r>
            <a:r>
              <a:rPr lang="zh-CN" altLang="en-US" sz="2400" dirty="0"/>
              <a:t>，一个为</a:t>
            </a:r>
            <a:r>
              <a:rPr lang="en-US" altLang="zh-CN" sz="2400" dirty="0"/>
              <a:t>value</a:t>
            </a:r>
            <a:r>
              <a:rPr lang="zh-CN" altLang="en-US" sz="2400" dirty="0"/>
              <a:t>。</a:t>
            </a:r>
            <a:endParaRPr lang="en-US" altLang="zh-CN" sz="2400" dirty="0"/>
          </a:p>
          <a:p>
            <a:r>
              <a:rPr lang="zh-CN" altLang="en-US" sz="2400" dirty="0"/>
              <a:t>光看</a:t>
            </a:r>
            <a:r>
              <a:rPr lang="en-US" altLang="zh-CN" sz="2400" dirty="0"/>
              <a:t>key</a:t>
            </a:r>
            <a:r>
              <a:rPr lang="zh-CN" altLang="en-US" sz="2400" dirty="0"/>
              <a:t>的话，笛卡尔树是一棵二叉搜索树，每个节点的左子树的</a:t>
            </a:r>
            <a:r>
              <a:rPr lang="en-US" altLang="zh-CN" sz="2400" dirty="0"/>
              <a:t>key</a:t>
            </a:r>
            <a:r>
              <a:rPr lang="zh-CN" altLang="en-US" sz="2400" dirty="0"/>
              <a:t>都比它小，右子树都比它大。</a:t>
            </a:r>
            <a:endParaRPr lang="en-US" altLang="zh-CN" sz="2400" dirty="0"/>
          </a:p>
          <a:p>
            <a:r>
              <a:rPr lang="zh-CN" altLang="en-US" sz="2400" dirty="0"/>
              <a:t>光看</a:t>
            </a:r>
            <a:r>
              <a:rPr lang="en-US" altLang="zh-CN" sz="2400" dirty="0"/>
              <a:t>value</a:t>
            </a:r>
            <a:r>
              <a:rPr lang="zh-CN" altLang="en-US" sz="2400" dirty="0"/>
              <a:t>的话，笛卡尔树有点类似堆，根节点的</a:t>
            </a:r>
            <a:r>
              <a:rPr lang="en-US" altLang="zh-CN" sz="2400" dirty="0"/>
              <a:t>value</a:t>
            </a:r>
            <a:r>
              <a:rPr lang="zh-CN" altLang="en-US" sz="2400" dirty="0"/>
              <a:t>是最小（或者最大）的，每个节点的</a:t>
            </a:r>
            <a:r>
              <a:rPr lang="en-US" altLang="zh-CN" sz="2400" dirty="0"/>
              <a:t>value</a:t>
            </a:r>
            <a:r>
              <a:rPr lang="zh-CN" altLang="en-US" sz="2400" dirty="0"/>
              <a:t>都比它的子树要大。</a:t>
            </a:r>
            <a:endParaRPr lang="en-US" altLang="zh-CN" sz="2400" dirty="0"/>
          </a:p>
          <a:p>
            <a:r>
              <a:rPr lang="zh-CN" altLang="en-US" sz="2400" dirty="0"/>
              <a:t>笛卡尔树同样是一颗同时拥有二叉搜索树和堆性质的一颗二叉树。</a:t>
            </a:r>
            <a:endParaRPr lang="zh-CN" altLang="en-US" sz="2400" dirty="0"/>
          </a:p>
        </p:txBody>
      </p:sp>
      <p:pic>
        <p:nvPicPr>
          <p:cNvPr id="1026" name="Picture 2" descr="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43551" y="585216"/>
            <a:ext cx="6172200" cy="5915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agc028B Removing Blocks</a:t>
            </a:r>
            <a:endParaRPr lang="zh-CN" altLang="en-US" dirty="0"/>
          </a:p>
        </p:txBody>
      </p:sp>
      <p:sp>
        <p:nvSpPr>
          <p:cNvPr id="3" name="内容占位符 2"/>
          <p:cNvSpPr>
            <a:spLocks noGrp="1"/>
          </p:cNvSpPr>
          <p:nvPr>
            <p:ph idx="1"/>
          </p:nvPr>
        </p:nvSpPr>
        <p:spPr/>
        <p:txBody>
          <a:bodyPr/>
          <a:lstStyle/>
          <a:p>
            <a:r>
              <a:rPr lang="zh-CN" altLang="en-US" dirty="0"/>
              <a:t>首先我们可以把它看成是，均匀随机一个删除顺序，求代价的期望，乘一个</a:t>
            </a:r>
            <a:r>
              <a:rPr lang="en-US" altLang="zh-CN" dirty="0"/>
              <a:t>n!</a:t>
            </a:r>
            <a:endParaRPr lang="en-US" altLang="zh-CN" dirty="0"/>
          </a:p>
          <a:p>
            <a:r>
              <a:rPr lang="zh-CN" altLang="en-US" dirty="0"/>
              <a:t>我们发现，每次删一个位置，然后两边分开搞，和笛卡尔树建树过程非常的类似。把每个点的删除时间搞出来，删一个点就提它做根，然后左右两边接过来，我们发现，它是一个笛卡尔树。其中，下标满足</a:t>
            </a:r>
            <a:r>
              <a:rPr lang="en-US" altLang="zh-CN" dirty="0"/>
              <a:t>BST</a:t>
            </a:r>
            <a:r>
              <a:rPr lang="zh-CN" altLang="en-US" dirty="0"/>
              <a:t>性质，删除时间满足小根堆性质。</a:t>
            </a:r>
            <a:endParaRPr lang="zh-CN" altLang="en-US" dirty="0"/>
          </a:p>
          <a:p>
            <a:r>
              <a:rPr lang="zh-CN" altLang="en-US" dirty="0"/>
              <a:t>一个位置的贡献就是它在笛卡尔树上的点深度 （即，到根路径上多少个点）。我们相当于求它的期望深度，乘以它的权值，加起来，就是代价的期望（由期望线性性）</a:t>
            </a:r>
            <a:endParaRPr lang="zh-CN" altLang="en-US" dirty="0"/>
          </a:p>
          <a:p>
            <a:r>
              <a:rPr lang="zh-CN" altLang="en-US" dirty="0"/>
              <a:t>现在问题变成如何求随机排列构成笛卡尔树的期望深度。</a:t>
            </a:r>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agc028B Removing Blocks</a:t>
            </a:r>
            <a:endParaRPr lang="zh-CN" altLang="en-US" dirty="0"/>
          </a:p>
        </p:txBody>
      </p:sp>
      <p:sp>
        <p:nvSpPr>
          <p:cNvPr id="3" name="内容占位符 2"/>
          <p:cNvSpPr>
            <a:spLocks noGrp="1"/>
          </p:cNvSpPr>
          <p:nvPr>
            <p:ph idx="1"/>
          </p:nvPr>
        </p:nvSpPr>
        <p:spPr/>
        <p:txBody>
          <a:bodyPr>
            <a:normAutofit fontScale="92500"/>
          </a:bodyPr>
          <a:lstStyle/>
          <a:p>
            <a:r>
              <a:rPr lang="en-US" altLang="zh-CN" dirty="0"/>
              <a:t>E(</a:t>
            </a:r>
            <a:r>
              <a:rPr lang="en-US" altLang="zh-CN" dirty="0" err="1"/>
              <a:t>depi</a:t>
            </a:r>
            <a:r>
              <a:rPr lang="en-US" altLang="zh-CN" dirty="0"/>
              <a:t>)=∑</a:t>
            </a:r>
            <a:r>
              <a:rPr lang="en-US" altLang="zh-CN" dirty="0" err="1"/>
              <a:t>jP</a:t>
            </a:r>
            <a:r>
              <a:rPr lang="en-US" altLang="zh-CN" dirty="0"/>
              <a:t>(</a:t>
            </a:r>
            <a:r>
              <a:rPr lang="en-US" altLang="zh-CN" dirty="0" err="1"/>
              <a:t>j∈anc</a:t>
            </a:r>
            <a:r>
              <a:rPr lang="en-US" altLang="zh-CN" dirty="0"/>
              <a:t>(</a:t>
            </a:r>
            <a:r>
              <a:rPr lang="en-US" altLang="zh-CN" dirty="0" err="1"/>
              <a:t>i</a:t>
            </a:r>
            <a:r>
              <a:rPr lang="en-US" altLang="zh-CN" dirty="0"/>
              <a:t>)) </a:t>
            </a:r>
            <a:r>
              <a:rPr lang="zh-CN" altLang="en-US" dirty="0"/>
              <a:t>，</a:t>
            </a:r>
            <a:r>
              <a:rPr lang="en-US" altLang="zh-CN" dirty="0" err="1"/>
              <a:t>anc</a:t>
            </a:r>
            <a:r>
              <a:rPr lang="en-US" altLang="zh-CN" dirty="0"/>
              <a:t>(u) </a:t>
            </a:r>
            <a:r>
              <a:rPr lang="zh-CN" altLang="en-US" dirty="0"/>
              <a:t>表示 </a:t>
            </a:r>
            <a:r>
              <a:rPr lang="en-US" altLang="zh-CN" dirty="0"/>
              <a:t>u </a:t>
            </a:r>
            <a:r>
              <a:rPr lang="zh-CN" altLang="en-US" dirty="0"/>
              <a:t>的祖先。</a:t>
            </a:r>
            <a:endParaRPr lang="zh-CN" altLang="en-US" dirty="0"/>
          </a:p>
          <a:p>
            <a:r>
              <a:rPr lang="zh-CN" altLang="en-US" dirty="0"/>
              <a:t>问题又变成，</a:t>
            </a:r>
            <a:r>
              <a:rPr lang="en-US" altLang="zh-CN" dirty="0"/>
              <a:t>j </a:t>
            </a:r>
            <a:r>
              <a:rPr lang="zh-CN" altLang="en-US" dirty="0"/>
              <a:t>是 </a:t>
            </a:r>
            <a:r>
              <a:rPr lang="en-US" altLang="zh-CN" dirty="0" err="1"/>
              <a:t>i</a:t>
            </a:r>
            <a:r>
              <a:rPr lang="en-US" altLang="zh-CN" dirty="0"/>
              <a:t> </a:t>
            </a:r>
            <a:r>
              <a:rPr lang="zh-CN" altLang="en-US" dirty="0"/>
              <a:t>祖先的概率。不妨令 </a:t>
            </a:r>
            <a:r>
              <a:rPr lang="en-US" altLang="zh-CN" dirty="0"/>
              <a:t>j&lt;</a:t>
            </a:r>
            <a:r>
              <a:rPr lang="en-US" altLang="zh-CN" dirty="0" err="1"/>
              <a:t>i</a:t>
            </a:r>
            <a:r>
              <a:rPr lang="zh-CN" altLang="en-US" dirty="0"/>
              <a:t>，</a:t>
            </a:r>
            <a:r>
              <a:rPr lang="en-US" altLang="zh-CN" dirty="0"/>
              <a:t>j&gt;</a:t>
            </a:r>
            <a:r>
              <a:rPr lang="en-US" altLang="zh-CN" dirty="0" err="1"/>
              <a:t>i</a:t>
            </a:r>
            <a:r>
              <a:rPr lang="en-US" altLang="zh-CN" dirty="0"/>
              <a:t> </a:t>
            </a:r>
            <a:r>
              <a:rPr lang="zh-CN" altLang="en-US" dirty="0"/>
              <a:t>同理。</a:t>
            </a:r>
            <a:endParaRPr lang="zh-CN" altLang="en-US" dirty="0"/>
          </a:p>
          <a:p>
            <a:r>
              <a:rPr lang="zh-CN" altLang="en-US" dirty="0"/>
              <a:t>想象一下笛卡尔树的结构，如果 </a:t>
            </a:r>
            <a:r>
              <a:rPr lang="en-US" altLang="zh-CN" dirty="0"/>
              <a:t>j </a:t>
            </a:r>
            <a:r>
              <a:rPr lang="zh-CN" altLang="en-US" dirty="0"/>
              <a:t>要是 </a:t>
            </a:r>
            <a:r>
              <a:rPr lang="en-US" altLang="zh-CN" dirty="0" err="1"/>
              <a:t>i</a:t>
            </a:r>
            <a:r>
              <a:rPr lang="en-US" altLang="zh-CN" dirty="0"/>
              <a:t> </a:t>
            </a:r>
            <a:r>
              <a:rPr lang="zh-CN" altLang="en-US" dirty="0"/>
              <a:t>的祖先，那 </a:t>
            </a:r>
            <a:r>
              <a:rPr lang="en-US" altLang="zh-CN" dirty="0"/>
              <a:t>[</a:t>
            </a:r>
            <a:r>
              <a:rPr lang="en-US" altLang="zh-CN" dirty="0" err="1"/>
              <a:t>j,i</a:t>
            </a:r>
            <a:r>
              <a:rPr lang="en-US" altLang="zh-CN" dirty="0"/>
              <a:t>] </a:t>
            </a:r>
            <a:r>
              <a:rPr lang="zh-CN" altLang="en-US" dirty="0"/>
              <a:t>这一段里面，</a:t>
            </a:r>
            <a:r>
              <a:rPr lang="en-US" altLang="zh-CN" dirty="0"/>
              <a:t>j </a:t>
            </a:r>
            <a:r>
              <a:rPr lang="zh-CN" altLang="en-US" dirty="0"/>
              <a:t>得是最小值</a:t>
            </a:r>
            <a:r>
              <a:rPr lang="en-US" altLang="zh-CN" dirty="0"/>
              <a:t>——</a:t>
            </a:r>
            <a:r>
              <a:rPr lang="zh-CN" altLang="en-US" dirty="0"/>
              <a:t>要不然切在中间就把 </a:t>
            </a:r>
            <a:r>
              <a:rPr lang="en-US" altLang="zh-CN" dirty="0" err="1"/>
              <a:t>i,j</a:t>
            </a:r>
            <a:r>
              <a:rPr lang="en-US" altLang="zh-CN" dirty="0"/>
              <a:t> </a:t>
            </a:r>
            <a:r>
              <a:rPr lang="zh-CN" altLang="en-US" dirty="0"/>
              <a:t>分在两颗子树里了。</a:t>
            </a:r>
            <a:endParaRPr lang="zh-CN" altLang="en-US" dirty="0"/>
          </a:p>
          <a:p>
            <a:r>
              <a:rPr lang="zh-CN" altLang="en-US" dirty="0"/>
              <a:t>现在问题又变成，随机一个排列，区间 </a:t>
            </a:r>
            <a:r>
              <a:rPr lang="en-US" altLang="zh-CN" dirty="0"/>
              <a:t>[</a:t>
            </a:r>
            <a:r>
              <a:rPr lang="en-US" altLang="zh-CN" dirty="0" err="1"/>
              <a:t>l,r</a:t>
            </a:r>
            <a:r>
              <a:rPr lang="en-US" altLang="zh-CN" dirty="0"/>
              <a:t>] </a:t>
            </a:r>
            <a:r>
              <a:rPr lang="zh-CN" altLang="en-US" dirty="0"/>
              <a:t>中 </a:t>
            </a:r>
            <a:r>
              <a:rPr lang="en-US" altLang="zh-CN" dirty="0"/>
              <a:t>l </a:t>
            </a:r>
            <a:r>
              <a:rPr lang="zh-CN" altLang="en-US" dirty="0"/>
              <a:t>位置是最小值的概率。</a:t>
            </a:r>
            <a:endParaRPr lang="zh-CN" altLang="en-US" dirty="0"/>
          </a:p>
          <a:p>
            <a:r>
              <a:rPr lang="zh-CN" altLang="en-US" dirty="0"/>
              <a:t>首先我们先选 </a:t>
            </a:r>
            <a:r>
              <a:rPr lang="en-US" altLang="zh-CN" dirty="0"/>
              <a:t>r−l+1 </a:t>
            </a:r>
            <a:r>
              <a:rPr lang="zh-CN" altLang="en-US" dirty="0"/>
              <a:t>个位置放在区间里，然后令 </a:t>
            </a:r>
            <a:r>
              <a:rPr lang="en-US" altLang="zh-CN" dirty="0"/>
              <a:t>n−(r−l+1) </a:t>
            </a:r>
            <a:r>
              <a:rPr lang="zh-CN" altLang="en-US" dirty="0"/>
              <a:t>个位置随便排， </a:t>
            </a:r>
            <a:r>
              <a:rPr lang="en-US" altLang="zh-CN" dirty="0"/>
              <a:t>l </a:t>
            </a:r>
            <a:r>
              <a:rPr lang="zh-CN" altLang="en-US" dirty="0"/>
              <a:t>位置放最小值，</a:t>
            </a:r>
            <a:r>
              <a:rPr lang="en-US" altLang="zh-CN" dirty="0"/>
              <a:t>(r−l+1)−1 </a:t>
            </a:r>
            <a:r>
              <a:rPr lang="zh-CN" altLang="en-US" dirty="0"/>
              <a:t>个位置再随便排，最后除以 </a:t>
            </a:r>
            <a:r>
              <a:rPr lang="en-US" altLang="zh-CN" dirty="0"/>
              <a:t>n! </a:t>
            </a:r>
            <a:r>
              <a:rPr lang="zh-CN" altLang="en-US" dirty="0"/>
              <a:t>就行了。推一波式子发现一堆东西都抵消了，最后概率为 </a:t>
            </a:r>
            <a:r>
              <a:rPr lang="en-US" altLang="zh-CN" dirty="0"/>
              <a:t>1/(r−l+1)</a:t>
            </a:r>
            <a:r>
              <a:rPr lang="zh-CN" altLang="en-US" dirty="0"/>
              <a:t>。</a:t>
            </a:r>
            <a:endParaRPr lang="en-US" altLang="zh-CN" dirty="0"/>
          </a:p>
          <a:p>
            <a:r>
              <a:rPr lang="en-US" altLang="zh-CN" dirty="0"/>
              <a:t>j&gt;</a:t>
            </a:r>
            <a:r>
              <a:rPr lang="en-US" altLang="zh-CN" dirty="0" err="1"/>
              <a:t>i</a:t>
            </a:r>
            <a:r>
              <a:rPr lang="en-US" altLang="zh-CN" dirty="0"/>
              <a:t> </a:t>
            </a:r>
            <a:r>
              <a:rPr lang="zh-CN" altLang="en-US" dirty="0"/>
              <a:t>同理。最后搞出来我们发现这是一个调和级数求和。设调和级数 </a:t>
            </a:r>
            <a:r>
              <a:rPr lang="en-US" altLang="zh-CN" dirty="0"/>
              <a:t>H(n)=∑</a:t>
            </a:r>
            <a:r>
              <a:rPr lang="en-US" altLang="zh-CN" dirty="0" err="1"/>
              <a:t>i</a:t>
            </a:r>
            <a:r>
              <a:rPr lang="en-US" altLang="zh-CN" dirty="0"/>
              <a:t>=1n1i</a:t>
            </a:r>
            <a:endParaRPr lang="en-US" altLang="zh-CN" dirty="0"/>
          </a:p>
          <a:p>
            <a:r>
              <a:rPr lang="en-US" altLang="zh-CN" dirty="0"/>
              <a:t>E(</a:t>
            </a:r>
            <a:r>
              <a:rPr lang="en-US" altLang="zh-CN" dirty="0" err="1"/>
              <a:t>depi</a:t>
            </a:r>
            <a:r>
              <a:rPr lang="en-US" altLang="zh-CN" dirty="0"/>
              <a:t>)=H(</a:t>
            </a:r>
            <a:r>
              <a:rPr lang="en-US" altLang="zh-CN" dirty="0" err="1"/>
              <a:t>i</a:t>
            </a:r>
            <a:r>
              <a:rPr lang="en-US" altLang="zh-CN" dirty="0"/>
              <a:t>)+H(n−i+1)−1</a:t>
            </a:r>
            <a:endParaRPr lang="en-US" altLang="zh-CN" dirty="0"/>
          </a:p>
          <a:p>
            <a:r>
              <a:rPr lang="zh-CN" altLang="en-US" dirty="0"/>
              <a:t>然后再按上述做一波就好了。</a:t>
            </a:r>
            <a:endParaRPr lang="zh-CN" altLang="en-US" dirty="0"/>
          </a:p>
          <a:p>
            <a:r>
              <a:rPr lang="zh-CN" altLang="en-US" dirty="0"/>
              <a:t>同时，由于 </a:t>
            </a:r>
            <a:r>
              <a:rPr lang="en-US" altLang="zh-CN" dirty="0"/>
              <a:t>H(n) </a:t>
            </a:r>
            <a:r>
              <a:rPr lang="zh-CN" altLang="en-US" dirty="0"/>
              <a:t>和 </a:t>
            </a:r>
            <a:r>
              <a:rPr lang="en-US" altLang="zh-CN" dirty="0" err="1"/>
              <a:t>logn</a:t>
            </a:r>
            <a:r>
              <a:rPr lang="en-US" altLang="zh-CN" dirty="0"/>
              <a:t> </a:t>
            </a:r>
            <a:r>
              <a:rPr lang="zh-CN" altLang="en-US" dirty="0"/>
              <a:t>是同阶的，我们也证明了随机排列的笛卡尔树的深度，期望是 </a:t>
            </a:r>
            <a:r>
              <a:rPr lang="en-US" altLang="zh-CN" dirty="0"/>
              <a:t>log </a:t>
            </a:r>
            <a:r>
              <a:rPr lang="zh-CN" altLang="en-US" dirty="0"/>
              <a:t>的。</a:t>
            </a: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agc028B Removing Blocks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E(</a:t>
            </a:r>
            <a:r>
              <a:rPr lang="en-US" altLang="zh-CN" dirty="0" err="1"/>
              <a:t>depi</a:t>
            </a:r>
            <a:r>
              <a:rPr lang="en-US" altLang="zh-CN" dirty="0"/>
              <a:t>)=∑</a:t>
            </a:r>
            <a:r>
              <a:rPr lang="en-US" altLang="zh-CN" dirty="0" err="1"/>
              <a:t>jP</a:t>
            </a:r>
            <a:r>
              <a:rPr lang="en-US" altLang="zh-CN" dirty="0"/>
              <a:t>(</a:t>
            </a:r>
            <a:r>
              <a:rPr lang="en-US" altLang="zh-CN" dirty="0" err="1"/>
              <a:t>j∈anc</a:t>
            </a:r>
            <a:r>
              <a:rPr lang="en-US" altLang="zh-CN" dirty="0"/>
              <a:t>(</a:t>
            </a:r>
            <a:r>
              <a:rPr lang="en-US" altLang="zh-CN" dirty="0" err="1"/>
              <a:t>i</a:t>
            </a:r>
            <a:r>
              <a:rPr lang="en-US" altLang="zh-CN" dirty="0"/>
              <a:t>)) </a:t>
            </a:r>
            <a:r>
              <a:rPr lang="zh-CN" altLang="en-US" dirty="0"/>
              <a:t>，</a:t>
            </a:r>
            <a:r>
              <a:rPr lang="en-US" altLang="zh-CN" dirty="0" err="1"/>
              <a:t>anc</a:t>
            </a:r>
            <a:r>
              <a:rPr lang="en-US" altLang="zh-CN" dirty="0"/>
              <a:t>(u) </a:t>
            </a:r>
            <a:r>
              <a:rPr lang="zh-CN" altLang="en-US" dirty="0"/>
              <a:t>表示 </a:t>
            </a:r>
            <a:r>
              <a:rPr lang="en-US" altLang="zh-CN" dirty="0"/>
              <a:t>u </a:t>
            </a:r>
            <a:r>
              <a:rPr lang="zh-CN" altLang="en-US" dirty="0"/>
              <a:t>的祖先。</a:t>
            </a:r>
            <a:endParaRPr lang="zh-CN" altLang="en-US" dirty="0"/>
          </a:p>
          <a:p>
            <a:r>
              <a:rPr lang="zh-CN" altLang="en-US" dirty="0"/>
              <a:t>问题又变成，</a:t>
            </a:r>
            <a:r>
              <a:rPr lang="en-US" altLang="zh-CN" dirty="0"/>
              <a:t>j </a:t>
            </a:r>
            <a:r>
              <a:rPr lang="zh-CN" altLang="en-US" dirty="0"/>
              <a:t>是 </a:t>
            </a:r>
            <a:r>
              <a:rPr lang="en-US" altLang="zh-CN" dirty="0" err="1"/>
              <a:t>i</a:t>
            </a:r>
            <a:r>
              <a:rPr lang="en-US" altLang="zh-CN" dirty="0"/>
              <a:t> </a:t>
            </a:r>
            <a:r>
              <a:rPr lang="zh-CN" altLang="en-US" dirty="0"/>
              <a:t>祖先的概率。不妨令 </a:t>
            </a:r>
            <a:r>
              <a:rPr lang="en-US" altLang="zh-CN" dirty="0"/>
              <a:t>j&lt;</a:t>
            </a:r>
            <a:r>
              <a:rPr lang="en-US" altLang="zh-CN" dirty="0" err="1"/>
              <a:t>i</a:t>
            </a:r>
            <a:r>
              <a:rPr lang="zh-CN" altLang="en-US" dirty="0"/>
              <a:t>，</a:t>
            </a:r>
            <a:r>
              <a:rPr lang="en-US" altLang="zh-CN" dirty="0"/>
              <a:t>j&gt;</a:t>
            </a:r>
            <a:r>
              <a:rPr lang="en-US" altLang="zh-CN" dirty="0" err="1"/>
              <a:t>i</a:t>
            </a:r>
            <a:r>
              <a:rPr lang="en-US" altLang="zh-CN" dirty="0"/>
              <a:t> </a:t>
            </a:r>
            <a:r>
              <a:rPr lang="zh-CN" altLang="en-US" dirty="0"/>
              <a:t>同理。</a:t>
            </a:r>
            <a:endParaRPr lang="zh-CN" altLang="en-US" dirty="0"/>
          </a:p>
          <a:p>
            <a:r>
              <a:rPr lang="zh-CN" altLang="en-US" dirty="0"/>
              <a:t>想象一下笛卡尔树的结构，如果 </a:t>
            </a:r>
            <a:r>
              <a:rPr lang="en-US" altLang="zh-CN" dirty="0"/>
              <a:t>j </a:t>
            </a:r>
            <a:r>
              <a:rPr lang="zh-CN" altLang="en-US" dirty="0"/>
              <a:t>要是 </a:t>
            </a:r>
            <a:r>
              <a:rPr lang="en-US" altLang="zh-CN" dirty="0" err="1"/>
              <a:t>i</a:t>
            </a:r>
            <a:r>
              <a:rPr lang="en-US" altLang="zh-CN" dirty="0"/>
              <a:t> </a:t>
            </a:r>
            <a:r>
              <a:rPr lang="zh-CN" altLang="en-US" dirty="0"/>
              <a:t>的祖先，那 </a:t>
            </a:r>
            <a:r>
              <a:rPr lang="en-US" altLang="zh-CN" dirty="0"/>
              <a:t>[</a:t>
            </a:r>
            <a:r>
              <a:rPr lang="en-US" altLang="zh-CN" dirty="0" err="1"/>
              <a:t>j,i</a:t>
            </a:r>
            <a:r>
              <a:rPr lang="en-US" altLang="zh-CN" dirty="0"/>
              <a:t>] </a:t>
            </a:r>
            <a:r>
              <a:rPr lang="zh-CN" altLang="en-US" dirty="0"/>
              <a:t>这一段里面，</a:t>
            </a:r>
            <a:r>
              <a:rPr lang="en-US" altLang="zh-CN" dirty="0"/>
              <a:t>j </a:t>
            </a:r>
            <a:r>
              <a:rPr lang="zh-CN" altLang="en-US" dirty="0"/>
              <a:t>得是最小值</a:t>
            </a:r>
            <a:r>
              <a:rPr lang="en-US" altLang="zh-CN" dirty="0"/>
              <a:t>——</a:t>
            </a:r>
            <a:r>
              <a:rPr lang="zh-CN" altLang="en-US" dirty="0"/>
              <a:t>要不然切在中间就把 </a:t>
            </a:r>
            <a:r>
              <a:rPr lang="en-US" altLang="zh-CN" dirty="0" err="1"/>
              <a:t>i,j</a:t>
            </a:r>
            <a:r>
              <a:rPr lang="en-US" altLang="zh-CN" dirty="0"/>
              <a:t> </a:t>
            </a:r>
            <a:r>
              <a:rPr lang="zh-CN" altLang="en-US" dirty="0"/>
              <a:t>分在两颗子树里了。</a:t>
            </a:r>
            <a:endParaRPr lang="zh-CN" altLang="en-US" dirty="0"/>
          </a:p>
          <a:p>
            <a:r>
              <a:rPr lang="zh-CN" altLang="en-US" dirty="0"/>
              <a:t>现在问题又变成，随机一个排列，区间 </a:t>
            </a:r>
            <a:r>
              <a:rPr lang="en-US" altLang="zh-CN" dirty="0"/>
              <a:t>[</a:t>
            </a:r>
            <a:r>
              <a:rPr lang="en-US" altLang="zh-CN" dirty="0" err="1"/>
              <a:t>l,r</a:t>
            </a:r>
            <a:r>
              <a:rPr lang="en-US" altLang="zh-CN" dirty="0"/>
              <a:t>] </a:t>
            </a:r>
            <a:r>
              <a:rPr lang="zh-CN" altLang="en-US" dirty="0"/>
              <a:t>中 </a:t>
            </a:r>
            <a:r>
              <a:rPr lang="en-US" altLang="zh-CN" dirty="0"/>
              <a:t>l </a:t>
            </a:r>
            <a:r>
              <a:rPr lang="zh-CN" altLang="en-US" dirty="0"/>
              <a:t>位置是最小值的概率。</a:t>
            </a:r>
            <a:endParaRPr lang="zh-CN" altLang="en-US" dirty="0"/>
          </a:p>
          <a:p>
            <a:r>
              <a:rPr lang="zh-CN" altLang="en-US" dirty="0"/>
              <a:t>首先我们先选 </a:t>
            </a:r>
            <a:r>
              <a:rPr lang="en-US" altLang="zh-CN" dirty="0"/>
              <a:t>r−l+1 </a:t>
            </a:r>
            <a:r>
              <a:rPr lang="zh-CN" altLang="en-US" dirty="0"/>
              <a:t>个位置放在区间里，然后令 </a:t>
            </a:r>
            <a:r>
              <a:rPr lang="en-US" altLang="zh-CN" dirty="0"/>
              <a:t>n−(r−l+1) </a:t>
            </a:r>
            <a:r>
              <a:rPr lang="zh-CN" altLang="en-US" dirty="0"/>
              <a:t>个位置随便排， </a:t>
            </a:r>
            <a:r>
              <a:rPr lang="en-US" altLang="zh-CN" dirty="0"/>
              <a:t>l </a:t>
            </a:r>
            <a:r>
              <a:rPr lang="zh-CN" altLang="en-US" dirty="0"/>
              <a:t>位置放最小值，</a:t>
            </a:r>
            <a:r>
              <a:rPr lang="en-US" altLang="zh-CN" dirty="0"/>
              <a:t>(r−l+1)−1 </a:t>
            </a:r>
            <a:r>
              <a:rPr lang="zh-CN" altLang="en-US" dirty="0"/>
              <a:t>个位置再随便排，最后除以 </a:t>
            </a:r>
            <a:r>
              <a:rPr lang="en-US" altLang="zh-CN" dirty="0"/>
              <a:t>n! </a:t>
            </a:r>
            <a:r>
              <a:rPr lang="zh-CN" altLang="en-US" dirty="0"/>
              <a:t>就行了。推一波式子发现一堆东西都抵消了，最后概率为 </a:t>
            </a:r>
            <a:r>
              <a:rPr lang="en-US" altLang="zh-CN" dirty="0"/>
              <a:t>1/(r−l+1)</a:t>
            </a:r>
            <a:r>
              <a:rPr lang="zh-CN" altLang="en-US" dirty="0"/>
              <a:t>。</a:t>
            </a:r>
            <a:endParaRPr lang="en-US" altLang="zh-CN" dirty="0"/>
          </a:p>
          <a:p>
            <a:r>
              <a:rPr lang="en-US" altLang="zh-CN" dirty="0"/>
              <a:t>j&gt;</a:t>
            </a:r>
            <a:r>
              <a:rPr lang="en-US" altLang="zh-CN" dirty="0" err="1"/>
              <a:t>i</a:t>
            </a:r>
            <a:r>
              <a:rPr lang="en-US" altLang="zh-CN" dirty="0"/>
              <a:t> </a:t>
            </a:r>
            <a:r>
              <a:rPr lang="zh-CN" altLang="en-US" dirty="0"/>
              <a:t>同理。最后搞出来我们发现这是一个调和级数求和。设调和级数 </a:t>
            </a:r>
            <a:r>
              <a:rPr lang="en-US" altLang="zh-CN" dirty="0"/>
              <a:t>H(n)=∑_{</a:t>
            </a:r>
            <a:r>
              <a:rPr lang="en-US" altLang="zh-CN" dirty="0" err="1"/>
              <a:t>i</a:t>
            </a:r>
            <a:r>
              <a:rPr lang="en-US" altLang="zh-CN" dirty="0"/>
              <a:t>=1}^n 1/</a:t>
            </a:r>
            <a:r>
              <a:rPr lang="en-US" altLang="zh-CN" dirty="0" err="1"/>
              <a:t>i</a:t>
            </a:r>
            <a:endParaRPr lang="en-US" altLang="zh-CN" dirty="0"/>
          </a:p>
          <a:p>
            <a:r>
              <a:rPr lang="en-US" altLang="zh-CN" dirty="0"/>
              <a:t>E(</a:t>
            </a:r>
            <a:r>
              <a:rPr lang="en-US" altLang="zh-CN" dirty="0" err="1"/>
              <a:t>depi</a:t>
            </a:r>
            <a:r>
              <a:rPr lang="en-US" altLang="zh-CN" dirty="0"/>
              <a:t>)=H(</a:t>
            </a:r>
            <a:r>
              <a:rPr lang="en-US" altLang="zh-CN" dirty="0" err="1"/>
              <a:t>i</a:t>
            </a:r>
            <a:r>
              <a:rPr lang="en-US" altLang="zh-CN" dirty="0"/>
              <a:t>)+H(n−i+1)−1</a:t>
            </a:r>
            <a:endParaRPr lang="en-US" altLang="zh-CN" dirty="0"/>
          </a:p>
          <a:p>
            <a:r>
              <a:rPr lang="zh-CN" altLang="en-US" dirty="0"/>
              <a:t>然后再按上述做一波就好了。</a:t>
            </a:r>
            <a:endParaRPr lang="zh-CN" altLang="en-US" dirty="0"/>
          </a:p>
          <a:p>
            <a:r>
              <a:rPr lang="zh-CN" altLang="en-US" dirty="0"/>
              <a:t>同时，由于 </a:t>
            </a:r>
            <a:r>
              <a:rPr lang="en-US" altLang="zh-CN" dirty="0"/>
              <a:t>H(n) </a:t>
            </a:r>
            <a:r>
              <a:rPr lang="zh-CN" altLang="en-US" dirty="0"/>
              <a:t>和 </a:t>
            </a:r>
            <a:r>
              <a:rPr lang="en-US" altLang="zh-CN" dirty="0" err="1"/>
              <a:t>logn</a:t>
            </a:r>
            <a:r>
              <a:rPr lang="en-US" altLang="zh-CN" dirty="0"/>
              <a:t> </a:t>
            </a:r>
            <a:r>
              <a:rPr lang="zh-CN" altLang="en-US" dirty="0"/>
              <a:t>是同阶的，我们也证明了随机排列的笛卡尔树的深度，期望是 </a:t>
            </a:r>
            <a:r>
              <a:rPr lang="en-US" altLang="zh-CN" dirty="0"/>
              <a:t>log </a:t>
            </a:r>
            <a:r>
              <a:rPr lang="zh-CN" altLang="en-US" dirty="0"/>
              <a:t>的。</a:t>
            </a:r>
            <a:endParaRPr lang="zh-CN" alt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i="0" dirty="0">
                <a:solidFill>
                  <a:srgbClr val="141418"/>
                </a:solidFill>
                <a:effectLst/>
                <a:latin typeface="var(--title-font)"/>
              </a:rPr>
              <a:t>柱状图最大子矩阵</a:t>
            </a:r>
            <a:endParaRPr lang="zh-CN" altLang="en-US" b="1" i="0" dirty="0">
              <a:solidFill>
                <a:srgbClr val="141418"/>
              </a:solidFill>
              <a:effectLst/>
              <a:latin typeface="var(--title-font)"/>
            </a:endParaRPr>
          </a:p>
        </p:txBody>
      </p:sp>
      <p:sp>
        <p:nvSpPr>
          <p:cNvPr id="3" name="内容占位符 2"/>
          <p:cNvSpPr>
            <a:spLocks noGrp="1"/>
          </p:cNvSpPr>
          <p:nvPr>
            <p:ph idx="1"/>
          </p:nvPr>
        </p:nvSpPr>
        <p:spPr>
          <a:xfrm>
            <a:off x="1024128" y="1645920"/>
            <a:ext cx="10285556" cy="5099104"/>
          </a:xfrm>
        </p:spPr>
        <p:txBody>
          <a:bodyPr/>
          <a:lstStyle/>
          <a:p>
            <a:endParaRPr lang="zh-CN" altLang="en-US" dirty="0"/>
          </a:p>
        </p:txBody>
      </p:sp>
      <p:pic>
        <p:nvPicPr>
          <p:cNvPr id="3074" name="Picture 2" descr="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24128" y="1645920"/>
            <a:ext cx="4819650" cy="1514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i="0" dirty="0">
                <a:solidFill>
                  <a:srgbClr val="141418"/>
                </a:solidFill>
                <a:effectLst/>
                <a:latin typeface="var(--title-font)"/>
              </a:rPr>
              <a:t>柱状图最大子矩阵</a:t>
            </a:r>
            <a:endParaRPr lang="zh-CN" altLang="en-US" b="1" i="0" dirty="0">
              <a:solidFill>
                <a:srgbClr val="141418"/>
              </a:solidFill>
              <a:effectLst/>
              <a:latin typeface="var(--title-font)"/>
            </a:endParaRPr>
          </a:p>
        </p:txBody>
      </p:sp>
      <p:sp>
        <p:nvSpPr>
          <p:cNvPr id="3" name="内容占位符 2"/>
          <p:cNvSpPr>
            <a:spLocks noGrp="1"/>
          </p:cNvSpPr>
          <p:nvPr>
            <p:ph idx="1"/>
          </p:nvPr>
        </p:nvSpPr>
        <p:spPr>
          <a:xfrm>
            <a:off x="1024128" y="1645920"/>
            <a:ext cx="10285556" cy="5099104"/>
          </a:xfrm>
        </p:spPr>
        <p:txBody>
          <a:bodyPr/>
          <a:lstStyle/>
          <a:p>
            <a:r>
              <a:rPr lang="en-US" altLang="zh-CN" dirty="0"/>
              <a:t>(</a:t>
            </a:r>
            <a:r>
              <a:rPr lang="en-US" altLang="zh-CN" dirty="0" err="1"/>
              <a:t>i,h</a:t>
            </a:r>
            <a:r>
              <a:rPr lang="en-US" altLang="zh-CN" dirty="0"/>
              <a:t>[</a:t>
            </a:r>
            <a:r>
              <a:rPr lang="en-US" altLang="zh-CN" dirty="0" err="1"/>
              <a:t>i</a:t>
            </a:r>
            <a:r>
              <a:rPr lang="en-US" altLang="zh-CN" dirty="0"/>
              <a:t>])</a:t>
            </a:r>
            <a:r>
              <a:rPr lang="zh-CN" altLang="en-US" dirty="0"/>
              <a:t>建笛卡尔树</a:t>
            </a:r>
            <a:endParaRPr lang="en-US" altLang="zh-CN" dirty="0"/>
          </a:p>
          <a:p>
            <a:r>
              <a:rPr lang="zh-CN" altLang="en-US" dirty="0"/>
              <a:t>然后看一下每个点的子树</a:t>
            </a:r>
            <a:r>
              <a:rPr lang="en-US" altLang="zh-CN" dirty="0"/>
              <a:t>size</a:t>
            </a:r>
            <a:r>
              <a:rPr lang="zh-CN" altLang="en-US" dirty="0"/>
              <a:t>就做完了</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BZOJ2616</a:t>
            </a:r>
            <a:r>
              <a:rPr lang="en-US" altLang="zh-CN" dirty="0"/>
              <a:t> </a:t>
            </a:r>
            <a:r>
              <a:rPr lang="en-US" altLang="zh-CN" dirty="0" err="1"/>
              <a:t>spoj</a:t>
            </a:r>
            <a:r>
              <a:rPr lang="en-US" altLang="zh-CN" dirty="0"/>
              <a:t> </a:t>
            </a:r>
            <a:r>
              <a:rPr lang="en-US" altLang="zh-CN" dirty="0" err="1"/>
              <a:t>PERIODNI</a:t>
            </a:r>
            <a:endParaRPr lang="zh-CN" altLang="en-US" dirty="0"/>
          </a:p>
        </p:txBody>
      </p:sp>
      <p:sp>
        <p:nvSpPr>
          <p:cNvPr id="3" name="内容占位符 2"/>
          <p:cNvSpPr>
            <a:spLocks noGrp="1"/>
          </p:cNvSpPr>
          <p:nvPr>
            <p:ph idx="1"/>
          </p:nvPr>
        </p:nvSpPr>
        <p:spPr>
          <a:xfrm>
            <a:off x="1024128" y="1645920"/>
            <a:ext cx="10285556" cy="5099104"/>
          </a:xfrm>
        </p:spPr>
        <p:txBody>
          <a:bodyPr/>
          <a:lstStyle/>
          <a:p>
            <a:r>
              <a:rPr lang="zh-CN" altLang="en-US" dirty="0"/>
              <a:t>有个棋盘，第</a:t>
            </a:r>
            <a:r>
              <a:rPr lang="en-US" altLang="zh-CN" dirty="0" err="1"/>
              <a:t>i</a:t>
            </a:r>
            <a:r>
              <a:rPr lang="zh-CN" altLang="en-US" dirty="0"/>
              <a:t>列高度为</a:t>
            </a:r>
            <a:r>
              <a:rPr lang="en-US" altLang="zh-CN" dirty="0"/>
              <a:t>H[</a:t>
            </a:r>
            <a:r>
              <a:rPr lang="en-US" altLang="zh-CN" dirty="0" err="1"/>
              <a:t>i</a:t>
            </a:r>
            <a:r>
              <a:rPr lang="en-US" altLang="zh-CN" dirty="0"/>
              <a:t>]</a:t>
            </a:r>
            <a:r>
              <a:rPr lang="zh-CN" altLang="en-US" dirty="0"/>
              <a:t>，底边平行。选择</a:t>
            </a:r>
            <a:r>
              <a:rPr lang="en-US" altLang="zh-CN" dirty="0"/>
              <a:t>K</a:t>
            </a:r>
            <a:r>
              <a:rPr lang="zh-CN" altLang="en-US" dirty="0"/>
              <a:t>个位置放置一个车，使得互相不能攻击。两个车能互相攻击，当且仅当在同一行或同一列，不能跨过空格子。</a:t>
            </a:r>
            <a:endParaRPr lang="en-US" altLang="zh-CN" dirty="0"/>
          </a:p>
          <a:p>
            <a:r>
              <a:rPr lang="zh-CN" altLang="en-US" dirty="0"/>
              <a:t>下图中</a:t>
            </a:r>
            <a:r>
              <a:rPr lang="en-US" altLang="zh-CN" dirty="0"/>
              <a:t>b</a:t>
            </a:r>
            <a:r>
              <a:rPr lang="zh-CN" altLang="en-US" dirty="0"/>
              <a:t>是错误的放置，</a:t>
            </a:r>
            <a:r>
              <a:rPr lang="en-US" altLang="zh-CN" dirty="0"/>
              <a:t>a</a:t>
            </a:r>
            <a:r>
              <a:rPr lang="zh-CN" altLang="en-US" dirty="0"/>
              <a:t>是正确的放置，因为两个</a:t>
            </a:r>
            <a:r>
              <a:rPr lang="en-US" altLang="zh-CN" dirty="0"/>
              <a:t>a</a:t>
            </a:r>
            <a:r>
              <a:rPr lang="zh-CN" altLang="en-US" dirty="0"/>
              <a:t>虽然在同一行，但它们中间的格子断开了。</a:t>
            </a:r>
            <a:endParaRPr lang="en-US" altLang="zh-CN" dirty="0"/>
          </a:p>
          <a:p>
            <a:r>
              <a:rPr lang="zh-CN" altLang="en-US" dirty="0"/>
              <a:t>求放置方案总数，答案模</a:t>
            </a:r>
            <a:r>
              <a:rPr lang="en-US" altLang="zh-CN" dirty="0"/>
              <a:t>10^9+7</a:t>
            </a:r>
            <a:endParaRPr lang="en-US" altLang="zh-CN" dirty="0"/>
          </a:p>
          <a:p>
            <a:r>
              <a:rPr lang="pt-BR" altLang="zh-CN" dirty="0"/>
              <a:t>• N, K ≤ 500</a:t>
            </a:r>
            <a:endParaRPr lang="pt-BR" altLang="zh-CN" dirty="0"/>
          </a:p>
          <a:p>
            <a:r>
              <a:rPr lang="pt-BR" altLang="zh-CN" dirty="0"/>
              <a:t>• ∀1 ≤ i ≤ N, H[i] ≤ 10^6</a:t>
            </a:r>
            <a:r>
              <a:rPr lang="zh-CN" altLang="en-US" dirty="0"/>
              <a:t> </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55074" y="2810697"/>
            <a:ext cx="1866900" cy="1504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a:xfrm>
            <a:off x="914400" y="285750"/>
            <a:ext cx="4967289" cy="857250"/>
          </a:xfrm>
        </p:spPr>
        <p:txBody>
          <a:bodyPr>
            <a:normAutofit/>
          </a:bodyPr>
          <a:lstStyle/>
          <a:p>
            <a:pPr algn="l" eaLnBrk="1" hangingPunct="1"/>
            <a:r>
              <a:rPr lang="zh-CN" altLang="en-US" sz="4800" dirty="0">
                <a:solidFill>
                  <a:schemeClr val="tx1"/>
                </a:solidFill>
              </a:rPr>
              <a:t>分析</a:t>
            </a:r>
            <a:endParaRPr lang="zh-CN" altLang="en-US" sz="4800" dirty="0">
              <a:solidFill>
                <a:schemeClr val="tx1"/>
              </a:solidFill>
            </a:endParaRPr>
          </a:p>
        </p:txBody>
      </p:sp>
      <p:graphicFrame>
        <p:nvGraphicFramePr>
          <p:cNvPr id="22" name="表格 21"/>
          <p:cNvGraphicFramePr>
            <a:graphicFrameLocks noGrp="1"/>
          </p:cNvGraphicFramePr>
          <p:nvPr/>
        </p:nvGraphicFramePr>
        <p:xfrm>
          <a:off x="3309938" y="1571625"/>
          <a:ext cx="4500590" cy="3609664"/>
        </p:xfrm>
        <a:graphic>
          <a:graphicData uri="http://schemas.openxmlformats.org/drawingml/2006/table">
            <a:tbl>
              <a:tblPr>
                <a:tableStyleId>{5C22544A-7EE6-4342-B048-85BDC9FD1C3A}</a:tableStyleId>
              </a:tblPr>
              <a:tblGrid>
                <a:gridCol w="450059"/>
                <a:gridCol w="450059"/>
                <a:gridCol w="450059"/>
                <a:gridCol w="450059"/>
                <a:gridCol w="450059"/>
                <a:gridCol w="450059"/>
                <a:gridCol w="450059"/>
                <a:gridCol w="450059"/>
                <a:gridCol w="450059"/>
                <a:gridCol w="450059"/>
              </a:tblGrid>
              <a:tr h="451208">
                <a:tc rowSpan="4">
                  <a:txBody>
                    <a:bodyPr/>
                    <a:lstStyle/>
                    <a:p>
                      <a:endParaRPr lang="zh-CN" alt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rowSpan="7">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gridSpan="3">
                  <a:txBody>
                    <a:bodyPr/>
                    <a:lstStyle/>
                    <a:p>
                      <a:endParaRPr lang="zh-CN" altLang="en-US" dirty="0">
                        <a:solidFill>
                          <a:sysClr val="windowText" lastClr="000000"/>
                        </a:solidFill>
                      </a:endParaRPr>
                    </a:p>
                  </a:txBody>
                  <a:tcP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rowSpan="6">
                  <a:txBody>
                    <a:bodyPr/>
                    <a:lstStyle/>
                    <a:p>
                      <a:endParaRPr lang="zh-CN" altLang="en-US" dirty="0"/>
                    </a:p>
                  </a:txBody>
                  <a:tcP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rowSpan="3">
                  <a:txBody>
                    <a:bodyPr/>
                    <a:lstStyle/>
                    <a:p>
                      <a:endParaRPr lang="zh-CN" alt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1208">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solidFill>
                          <a:sysClr val="windowText" lastClr="0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rowSpan="4">
                  <a:txBody>
                    <a:bodyPr/>
                    <a:lstStyle/>
                    <a:p>
                      <a:endParaRPr lang="zh-CN" alt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rowSpan="3">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solidFill>
                          <a:sysClr val="windowText" lastClr="0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solidFill>
                          <a:sysClr val="windowText" lastClr="0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bl>
          </a:graphicData>
        </a:graphic>
      </p:graphicFrame>
      <p:cxnSp>
        <p:nvCxnSpPr>
          <p:cNvPr id="39" name="直接连接符 38"/>
          <p:cNvCxnSpPr/>
          <p:nvPr/>
        </p:nvCxnSpPr>
        <p:spPr>
          <a:xfrm rot="5400000">
            <a:off x="1522413" y="3571876"/>
            <a:ext cx="5430838" cy="1587"/>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2882107" y="3571082"/>
            <a:ext cx="5429250" cy="1587"/>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0800000">
            <a:off x="2309814" y="4714875"/>
            <a:ext cx="6643687" cy="158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strips(downLef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7" presetClass="exit" presetSubtype="4" fill="hold" nodeType="clickEffect">
                                  <p:stCondLst>
                                    <p:cond delay="0"/>
                                  </p:stCondLst>
                                  <p:childTnLst>
                                    <p:anim calcmode="lin" valueType="num">
                                      <p:cBhvr additive="base">
                                        <p:cTn id="11" dur="5000"/>
                                        <p:tgtEl>
                                          <p:spTgt spid="39"/>
                                        </p:tgtEl>
                                        <p:attrNameLst>
                                          <p:attrName>ppt_x</p:attrName>
                                        </p:attrNameLst>
                                      </p:cBhvr>
                                      <p:tavLst>
                                        <p:tav tm="0">
                                          <p:val>
                                            <p:strVal val="ppt_x"/>
                                          </p:val>
                                        </p:tav>
                                        <p:tav tm="100000">
                                          <p:val>
                                            <p:strVal val="ppt_x"/>
                                          </p:val>
                                        </p:tav>
                                      </p:tavLst>
                                    </p:anim>
                                    <p:anim calcmode="lin" valueType="num">
                                      <p:cBhvr additive="base">
                                        <p:cTn id="12" dur="5000"/>
                                        <p:tgtEl>
                                          <p:spTgt spid="39"/>
                                        </p:tgtEl>
                                        <p:attrNameLst>
                                          <p:attrName>ppt_y</p:attrName>
                                        </p:attrNameLst>
                                      </p:cBhvr>
                                      <p:tavLst>
                                        <p:tav tm="0">
                                          <p:val>
                                            <p:strVal val="ppt_y"/>
                                          </p:val>
                                        </p:tav>
                                        <p:tav tm="100000">
                                          <p:val>
                                            <p:strVal val="1+ppt_h/2"/>
                                          </p:val>
                                        </p:tav>
                                      </p:tavLst>
                                    </p:anim>
                                    <p:set>
                                      <p:cBhvr>
                                        <p:cTn id="13" dur="1" fill="hold">
                                          <p:stCondLst>
                                            <p:cond delay="4999"/>
                                          </p:stCondLst>
                                        </p:cTn>
                                        <p:tgtEl>
                                          <p:spTgt spid="3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strips(downLeft)">
                                      <p:cBhvr>
                                        <p:cTn id="18" dur="500"/>
                                        <p:tgtEl>
                                          <p:spTgt spid="40"/>
                                        </p:tgtEl>
                                      </p:cBhvr>
                                    </p:animEffect>
                                  </p:childTnLst>
                                </p:cTn>
                              </p:par>
                            </p:childTnLst>
                          </p:cTn>
                        </p:par>
                      </p:childTnLst>
                    </p:cTn>
                  </p:par>
                  <p:par>
                    <p:cTn id="19" fill="hold">
                      <p:stCondLst>
                        <p:cond delay="indefinite"/>
                      </p:stCondLst>
                      <p:childTnLst>
                        <p:par>
                          <p:cTn id="20" fill="hold">
                            <p:stCondLst>
                              <p:cond delay="0"/>
                            </p:stCondLst>
                            <p:childTnLst>
                              <p:par>
                                <p:cTn id="21" presetID="7" presetClass="exit" presetSubtype="4" fill="hold" nodeType="clickEffect">
                                  <p:stCondLst>
                                    <p:cond delay="0"/>
                                  </p:stCondLst>
                                  <p:childTnLst>
                                    <p:anim calcmode="lin" valueType="num">
                                      <p:cBhvr additive="base">
                                        <p:cTn id="22" dur="5000"/>
                                        <p:tgtEl>
                                          <p:spTgt spid="40"/>
                                        </p:tgtEl>
                                        <p:attrNameLst>
                                          <p:attrName>ppt_x</p:attrName>
                                        </p:attrNameLst>
                                      </p:cBhvr>
                                      <p:tavLst>
                                        <p:tav tm="0">
                                          <p:val>
                                            <p:strVal val="ppt_x"/>
                                          </p:val>
                                        </p:tav>
                                        <p:tav tm="100000">
                                          <p:val>
                                            <p:strVal val="ppt_x"/>
                                          </p:val>
                                        </p:tav>
                                      </p:tavLst>
                                    </p:anim>
                                    <p:anim calcmode="lin" valueType="num">
                                      <p:cBhvr additive="base">
                                        <p:cTn id="23" dur="5000"/>
                                        <p:tgtEl>
                                          <p:spTgt spid="40"/>
                                        </p:tgtEl>
                                        <p:attrNameLst>
                                          <p:attrName>ppt_y</p:attrName>
                                        </p:attrNameLst>
                                      </p:cBhvr>
                                      <p:tavLst>
                                        <p:tav tm="0">
                                          <p:val>
                                            <p:strVal val="ppt_y"/>
                                          </p:val>
                                        </p:tav>
                                        <p:tav tm="100000">
                                          <p:val>
                                            <p:strVal val="1+ppt_h/2"/>
                                          </p:val>
                                        </p:tav>
                                      </p:tavLst>
                                    </p:anim>
                                    <p:set>
                                      <p:cBhvr>
                                        <p:cTn id="24" dur="1" fill="hold">
                                          <p:stCondLst>
                                            <p:cond delay="4999"/>
                                          </p:stCondLst>
                                        </p:cTn>
                                        <p:tgtEl>
                                          <p:spTgt spid="4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strips(downRight)">
                                      <p:cBhvr>
                                        <p:cTn id="2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p:cNvGraphicFramePr>
            <a:graphicFrameLocks noGrp="1"/>
          </p:cNvGraphicFramePr>
          <p:nvPr/>
        </p:nvGraphicFramePr>
        <p:xfrm>
          <a:off x="1952625" y="1714500"/>
          <a:ext cx="4500590" cy="3609664"/>
        </p:xfrm>
        <a:graphic>
          <a:graphicData uri="http://schemas.openxmlformats.org/drawingml/2006/table">
            <a:tbl>
              <a:tblPr>
                <a:tableStyleId>{5C22544A-7EE6-4342-B048-85BDC9FD1C3A}</a:tableStyleId>
              </a:tblPr>
              <a:tblGrid>
                <a:gridCol w="450059"/>
                <a:gridCol w="450059"/>
                <a:gridCol w="450059"/>
                <a:gridCol w="450059"/>
                <a:gridCol w="450059"/>
                <a:gridCol w="450059"/>
                <a:gridCol w="450059"/>
                <a:gridCol w="450059"/>
                <a:gridCol w="450059"/>
                <a:gridCol w="450059"/>
              </a:tblGrid>
              <a:tr h="451208">
                <a:tc rowSpan="4">
                  <a:txBody>
                    <a:bodyPr/>
                    <a:lstStyle/>
                    <a:p>
                      <a:endParaRPr lang="zh-CN" alt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rowSpan="7">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gridSpan="3">
                  <a:txBody>
                    <a:bodyPr/>
                    <a:lstStyle/>
                    <a:p>
                      <a:endParaRPr lang="zh-CN" altLang="en-US" dirty="0">
                        <a:solidFill>
                          <a:sysClr val="windowText" lastClr="000000"/>
                        </a:solidFill>
                      </a:endParaRPr>
                    </a:p>
                  </a:txBody>
                  <a:tcP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rowSpan="6">
                  <a:txBody>
                    <a:bodyPr/>
                    <a:lstStyle/>
                    <a:p>
                      <a:endParaRPr lang="zh-CN" altLang="en-US" dirty="0"/>
                    </a:p>
                  </a:txBody>
                  <a:tcP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rowSpan="3">
                  <a:txBody>
                    <a:bodyPr/>
                    <a:lstStyle/>
                    <a:p>
                      <a:endParaRPr lang="zh-CN" alt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1208">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solidFill>
                          <a:sysClr val="windowText" lastClr="0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rowSpan="4">
                  <a:txBody>
                    <a:bodyPr/>
                    <a:lstStyle/>
                    <a:p>
                      <a:endParaRPr lang="zh-CN" alt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rowSpan="3">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solidFill>
                          <a:sysClr val="windowText" lastClr="0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solidFill>
                          <a:sysClr val="windowText" lastClr="0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451208">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bl>
          </a:graphicData>
        </a:graphic>
      </p:graphicFrame>
      <p:sp>
        <p:nvSpPr>
          <p:cNvPr id="8" name="椭圆 7"/>
          <p:cNvSpPr/>
          <p:nvPr/>
        </p:nvSpPr>
        <p:spPr>
          <a:xfrm>
            <a:off x="8310564" y="1000126"/>
            <a:ext cx="428625" cy="5508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solidFill>
                  <a:srgbClr val="FF0000"/>
                </a:solidFill>
              </a:rPr>
              <a:t>1</a:t>
            </a:r>
            <a:endParaRPr lang="zh-CN" altLang="en-US" sz="4000" dirty="0">
              <a:solidFill>
                <a:srgbClr val="FF0000"/>
              </a:solidFill>
            </a:endParaRPr>
          </a:p>
        </p:txBody>
      </p:sp>
      <p:sp>
        <p:nvSpPr>
          <p:cNvPr id="9" name="椭圆 8"/>
          <p:cNvSpPr/>
          <p:nvPr/>
        </p:nvSpPr>
        <p:spPr>
          <a:xfrm>
            <a:off x="7596189" y="2214563"/>
            <a:ext cx="428625" cy="55086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solidFill>
                  <a:srgbClr val="00B0F0"/>
                </a:solidFill>
              </a:rPr>
              <a:t>2</a:t>
            </a:r>
            <a:endParaRPr lang="zh-CN" altLang="en-US" sz="4000" dirty="0">
              <a:solidFill>
                <a:srgbClr val="00B0F0"/>
              </a:solidFill>
            </a:endParaRPr>
          </a:p>
        </p:txBody>
      </p:sp>
      <p:sp>
        <p:nvSpPr>
          <p:cNvPr id="10" name="椭圆 9"/>
          <p:cNvSpPr/>
          <p:nvPr/>
        </p:nvSpPr>
        <p:spPr>
          <a:xfrm>
            <a:off x="8096251" y="3071813"/>
            <a:ext cx="428625" cy="55086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solidFill>
                  <a:srgbClr val="00B0F0"/>
                </a:solidFill>
              </a:rPr>
              <a:t>5</a:t>
            </a:r>
            <a:endParaRPr lang="zh-CN" altLang="en-US" sz="4000" dirty="0">
              <a:solidFill>
                <a:srgbClr val="00B0F0"/>
              </a:solidFill>
            </a:endParaRPr>
          </a:p>
        </p:txBody>
      </p:sp>
      <p:sp>
        <p:nvSpPr>
          <p:cNvPr id="11" name="椭圆 10"/>
          <p:cNvSpPr/>
          <p:nvPr/>
        </p:nvSpPr>
        <p:spPr>
          <a:xfrm>
            <a:off x="7024689" y="3500438"/>
            <a:ext cx="428625" cy="55086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solidFill>
                  <a:srgbClr val="92D050"/>
                </a:solidFill>
              </a:rPr>
              <a:t>3</a:t>
            </a:r>
            <a:endParaRPr lang="zh-CN" altLang="en-US" sz="4000" dirty="0">
              <a:solidFill>
                <a:srgbClr val="92D050"/>
              </a:solidFill>
            </a:endParaRPr>
          </a:p>
        </p:txBody>
      </p:sp>
      <p:sp>
        <p:nvSpPr>
          <p:cNvPr id="12" name="椭圆 11"/>
          <p:cNvSpPr/>
          <p:nvPr/>
        </p:nvSpPr>
        <p:spPr>
          <a:xfrm>
            <a:off x="7381876" y="4429126"/>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solidFill>
                  <a:srgbClr val="92D050"/>
                </a:solidFill>
              </a:rPr>
              <a:t>6</a:t>
            </a:r>
            <a:endParaRPr lang="zh-CN" altLang="en-US" sz="4000" dirty="0">
              <a:solidFill>
                <a:srgbClr val="92D050"/>
              </a:solidFill>
            </a:endParaRPr>
          </a:p>
        </p:txBody>
      </p:sp>
      <p:cxnSp>
        <p:nvCxnSpPr>
          <p:cNvPr id="13" name="直接连接符 12"/>
          <p:cNvCxnSpPr>
            <a:stCxn id="8" idx="3"/>
            <a:endCxn id="9" idx="7"/>
          </p:cNvCxnSpPr>
          <p:nvPr/>
        </p:nvCxnSpPr>
        <p:spPr>
          <a:xfrm rot="5400000">
            <a:off x="7754938" y="1676400"/>
            <a:ext cx="825500" cy="412750"/>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p:nvPr/>
        </p:nvCxnSpPr>
        <p:spPr>
          <a:xfrm rot="5400000">
            <a:off x="7103269" y="2921794"/>
            <a:ext cx="825500" cy="411162"/>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a:stCxn id="8" idx="5"/>
            <a:endCxn id="23" idx="0"/>
          </p:cNvCxnSpPr>
          <p:nvPr/>
        </p:nvCxnSpPr>
        <p:spPr>
          <a:xfrm rot="16200000" flipH="1">
            <a:off x="8478044" y="1667669"/>
            <a:ext cx="673100" cy="277812"/>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a:stCxn id="10" idx="3"/>
            <a:endCxn id="12" idx="7"/>
          </p:cNvCxnSpPr>
          <p:nvPr/>
        </p:nvCxnSpPr>
        <p:spPr>
          <a:xfrm rot="5400000">
            <a:off x="7469188" y="3819526"/>
            <a:ext cx="968375" cy="412750"/>
          </a:xfrm>
          <a:prstGeom prst="line">
            <a:avLst/>
          </a:prstGeom>
        </p:spPr>
        <p:style>
          <a:lnRef idx="2">
            <a:schemeClr val="dk1"/>
          </a:lnRef>
          <a:fillRef idx="0">
            <a:schemeClr val="dk1"/>
          </a:fillRef>
          <a:effectRef idx="1">
            <a:schemeClr val="dk1"/>
          </a:effectRef>
          <a:fontRef idx="minor">
            <a:schemeClr val="tx1"/>
          </a:fontRef>
        </p:style>
      </p:cxnSp>
      <p:sp>
        <p:nvSpPr>
          <p:cNvPr id="17" name="矩形 16"/>
          <p:cNvSpPr/>
          <p:nvPr/>
        </p:nvSpPr>
        <p:spPr>
          <a:xfrm>
            <a:off x="1952626" y="4872039"/>
            <a:ext cx="4500563" cy="4857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流程图: 过程 17"/>
          <p:cNvSpPr/>
          <p:nvPr/>
        </p:nvSpPr>
        <p:spPr>
          <a:xfrm>
            <a:off x="1938339" y="3500438"/>
            <a:ext cx="928687" cy="1357312"/>
          </a:xfrm>
          <a:prstGeom prst="flowChartProcess">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流程图: 过程 18"/>
          <p:cNvSpPr/>
          <p:nvPr/>
        </p:nvSpPr>
        <p:spPr>
          <a:xfrm>
            <a:off x="2381251" y="1701800"/>
            <a:ext cx="500063" cy="1798638"/>
          </a:xfrm>
          <a:prstGeom prst="flowChartProcess">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p:nvSpPr>
        <p:spPr>
          <a:xfrm>
            <a:off x="3238501" y="1928814"/>
            <a:ext cx="3357563" cy="292893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椭圆 22"/>
          <p:cNvSpPr/>
          <p:nvPr/>
        </p:nvSpPr>
        <p:spPr>
          <a:xfrm>
            <a:off x="8739189" y="2143126"/>
            <a:ext cx="428625" cy="550863"/>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solidFill>
                  <a:srgbClr val="00B0F0"/>
                </a:solidFill>
              </a:rPr>
              <a:t>4</a:t>
            </a:r>
            <a:endParaRPr lang="zh-CN" altLang="en-US" sz="4000" dirty="0">
              <a:solidFill>
                <a:srgbClr val="00B0F0"/>
              </a:solidFill>
            </a:endParaRPr>
          </a:p>
        </p:txBody>
      </p:sp>
      <p:sp>
        <p:nvSpPr>
          <p:cNvPr id="30" name="流程图: 过程 29"/>
          <p:cNvSpPr/>
          <p:nvPr/>
        </p:nvSpPr>
        <p:spPr>
          <a:xfrm>
            <a:off x="3309938" y="4000500"/>
            <a:ext cx="1357312" cy="857250"/>
          </a:xfrm>
          <a:prstGeom prst="flowChartProcess">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3" name="直接连接符 32"/>
          <p:cNvCxnSpPr>
            <a:stCxn id="10" idx="7"/>
            <a:endCxn id="23" idx="3"/>
          </p:cNvCxnSpPr>
          <p:nvPr/>
        </p:nvCxnSpPr>
        <p:spPr>
          <a:xfrm rot="5400000" flipH="1" flipV="1">
            <a:off x="8362157" y="2712244"/>
            <a:ext cx="539750" cy="341313"/>
          </a:xfrm>
          <a:prstGeom prst="line">
            <a:avLst/>
          </a:prstGeom>
        </p:spPr>
        <p:style>
          <a:lnRef idx="2">
            <a:schemeClr val="dk1"/>
          </a:lnRef>
          <a:fillRef idx="0">
            <a:schemeClr val="dk1"/>
          </a:fillRef>
          <a:effectRef idx="1">
            <a:schemeClr val="dk1"/>
          </a:effectRef>
          <a:fontRef idx="minor">
            <a:schemeClr val="tx1"/>
          </a:fontRef>
        </p:style>
      </p:cxnSp>
      <p:sp>
        <p:nvSpPr>
          <p:cNvPr id="36" name="流程图: 过程 35"/>
          <p:cNvSpPr/>
          <p:nvPr/>
        </p:nvSpPr>
        <p:spPr>
          <a:xfrm>
            <a:off x="3309939" y="2143126"/>
            <a:ext cx="428625" cy="1857375"/>
          </a:xfrm>
          <a:prstGeom prst="flowChartProcess">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流程图: 过程 43"/>
          <p:cNvSpPr/>
          <p:nvPr/>
        </p:nvSpPr>
        <p:spPr>
          <a:xfrm>
            <a:off x="4224339" y="3500438"/>
            <a:ext cx="428625" cy="500062"/>
          </a:xfrm>
          <a:prstGeom prst="flowChartProcess">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椭圆 44"/>
          <p:cNvSpPr/>
          <p:nvPr/>
        </p:nvSpPr>
        <p:spPr>
          <a:xfrm>
            <a:off x="8239126" y="4286251"/>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solidFill>
                  <a:srgbClr val="92D050"/>
                </a:solidFill>
              </a:rPr>
              <a:t>7</a:t>
            </a:r>
            <a:endParaRPr lang="zh-CN" altLang="en-US" sz="4000" dirty="0">
              <a:solidFill>
                <a:srgbClr val="92D050"/>
              </a:solidFill>
            </a:endParaRPr>
          </a:p>
        </p:txBody>
      </p:sp>
      <p:cxnSp>
        <p:nvCxnSpPr>
          <p:cNvPr id="46" name="直接连接符 45"/>
          <p:cNvCxnSpPr>
            <a:stCxn id="10" idx="4"/>
            <a:endCxn id="45" idx="0"/>
          </p:cNvCxnSpPr>
          <p:nvPr/>
        </p:nvCxnSpPr>
        <p:spPr>
          <a:xfrm rot="16200000" flipH="1">
            <a:off x="8050214" y="3883026"/>
            <a:ext cx="663575" cy="142875"/>
          </a:xfrm>
          <a:prstGeom prst="line">
            <a:avLst/>
          </a:prstGeom>
        </p:spPr>
        <p:style>
          <a:lnRef idx="2">
            <a:schemeClr val="dk1"/>
          </a:lnRef>
          <a:fillRef idx="0">
            <a:schemeClr val="dk1"/>
          </a:fillRef>
          <a:effectRef idx="1">
            <a:schemeClr val="dk1"/>
          </a:effectRef>
          <a:fontRef idx="minor">
            <a:schemeClr val="tx1"/>
          </a:fontRef>
        </p:style>
      </p:cxnSp>
      <p:sp>
        <p:nvSpPr>
          <p:cNvPr id="49" name="流程图: 过程 48"/>
          <p:cNvSpPr/>
          <p:nvPr/>
        </p:nvSpPr>
        <p:spPr>
          <a:xfrm>
            <a:off x="5095876" y="4429125"/>
            <a:ext cx="1357313" cy="438150"/>
          </a:xfrm>
          <a:prstGeom prst="flowChartProcess">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椭圆 49"/>
          <p:cNvSpPr/>
          <p:nvPr/>
        </p:nvSpPr>
        <p:spPr>
          <a:xfrm>
            <a:off x="9310689" y="3429001"/>
            <a:ext cx="428625" cy="550863"/>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solidFill>
                  <a:srgbClr val="00B0F0"/>
                </a:solidFill>
              </a:rPr>
              <a:t>8</a:t>
            </a:r>
            <a:endParaRPr lang="zh-CN" altLang="en-US" sz="4000" dirty="0">
              <a:solidFill>
                <a:srgbClr val="00B0F0"/>
              </a:solidFill>
            </a:endParaRPr>
          </a:p>
        </p:txBody>
      </p:sp>
      <p:cxnSp>
        <p:nvCxnSpPr>
          <p:cNvPr id="51" name="直接连接符 50"/>
          <p:cNvCxnSpPr>
            <a:stCxn id="23" idx="5"/>
            <a:endCxn id="50" idx="0"/>
          </p:cNvCxnSpPr>
          <p:nvPr/>
        </p:nvCxnSpPr>
        <p:spPr>
          <a:xfrm rot="16200000" flipH="1">
            <a:off x="8906670" y="2810670"/>
            <a:ext cx="815975" cy="420687"/>
          </a:xfrm>
          <a:prstGeom prst="line">
            <a:avLst/>
          </a:prstGeom>
        </p:spPr>
        <p:style>
          <a:lnRef idx="2">
            <a:schemeClr val="dk1"/>
          </a:lnRef>
          <a:fillRef idx="0">
            <a:schemeClr val="dk1"/>
          </a:fillRef>
          <a:effectRef idx="1">
            <a:schemeClr val="dk1"/>
          </a:effectRef>
          <a:fontRef idx="minor">
            <a:schemeClr val="tx1"/>
          </a:fontRef>
        </p:style>
      </p:cxnSp>
      <p:sp>
        <p:nvSpPr>
          <p:cNvPr id="55" name="流程图: 过程 54"/>
          <p:cNvSpPr/>
          <p:nvPr/>
        </p:nvSpPr>
        <p:spPr>
          <a:xfrm>
            <a:off x="5524500" y="3071813"/>
            <a:ext cx="928688" cy="1357312"/>
          </a:xfrm>
          <a:prstGeom prst="flowChartProcess">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 name="椭圆 55"/>
          <p:cNvSpPr/>
          <p:nvPr/>
        </p:nvSpPr>
        <p:spPr>
          <a:xfrm>
            <a:off x="9239251" y="4429126"/>
            <a:ext cx="428625" cy="55086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solidFill>
                  <a:srgbClr val="92D050"/>
                </a:solidFill>
              </a:rPr>
              <a:t>9</a:t>
            </a:r>
            <a:endParaRPr lang="zh-CN" altLang="en-US" sz="4000" dirty="0">
              <a:solidFill>
                <a:srgbClr val="92D050"/>
              </a:solidFill>
            </a:endParaRPr>
          </a:p>
        </p:txBody>
      </p:sp>
      <p:cxnSp>
        <p:nvCxnSpPr>
          <p:cNvPr id="57" name="直接连接符 56"/>
          <p:cNvCxnSpPr>
            <a:stCxn id="50" idx="4"/>
            <a:endCxn id="56" idx="0"/>
          </p:cNvCxnSpPr>
          <p:nvPr/>
        </p:nvCxnSpPr>
        <p:spPr>
          <a:xfrm rot="5400000">
            <a:off x="9264651" y="4168776"/>
            <a:ext cx="449262" cy="71437"/>
          </a:xfrm>
          <a:prstGeom prst="line">
            <a:avLst/>
          </a:prstGeom>
        </p:spPr>
        <p:style>
          <a:lnRef idx="2">
            <a:schemeClr val="dk1"/>
          </a:lnRef>
          <a:fillRef idx="0">
            <a:schemeClr val="dk1"/>
          </a:fillRef>
          <a:effectRef idx="1">
            <a:schemeClr val="dk1"/>
          </a:effectRef>
          <a:fontRef idx="minor">
            <a:schemeClr val="tx1"/>
          </a:fontRef>
        </p:style>
      </p:cxnSp>
      <p:sp>
        <p:nvSpPr>
          <p:cNvPr id="60" name="流程图: 过程 59"/>
          <p:cNvSpPr/>
          <p:nvPr/>
        </p:nvSpPr>
        <p:spPr>
          <a:xfrm flipV="1">
            <a:off x="6024564" y="2143125"/>
            <a:ext cx="428625" cy="928688"/>
          </a:xfrm>
          <a:prstGeom prst="flowChartProcess">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 name="椭圆 60"/>
          <p:cNvSpPr/>
          <p:nvPr/>
        </p:nvSpPr>
        <p:spPr>
          <a:xfrm>
            <a:off x="9024938" y="5357813"/>
            <a:ext cx="571500" cy="5715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600" dirty="0">
                <a:solidFill>
                  <a:srgbClr val="00B0F0"/>
                </a:solidFill>
              </a:rPr>
              <a:t>10</a:t>
            </a:r>
            <a:endParaRPr lang="zh-CN" altLang="en-US" sz="1600" dirty="0">
              <a:solidFill>
                <a:srgbClr val="00B0F0"/>
              </a:solidFill>
            </a:endParaRPr>
          </a:p>
        </p:txBody>
      </p:sp>
      <p:cxnSp>
        <p:nvCxnSpPr>
          <p:cNvPr id="62" name="直接连接符 61"/>
          <p:cNvCxnSpPr>
            <a:stCxn id="56" idx="4"/>
            <a:endCxn id="61" idx="0"/>
          </p:cNvCxnSpPr>
          <p:nvPr/>
        </p:nvCxnSpPr>
        <p:spPr>
          <a:xfrm rot="5400000">
            <a:off x="9193214" y="5097464"/>
            <a:ext cx="377825" cy="142875"/>
          </a:xfrm>
          <a:prstGeom prst="line">
            <a:avLst/>
          </a:prstGeom>
        </p:spPr>
        <p:style>
          <a:lnRef idx="2">
            <a:schemeClr val="dk1"/>
          </a:lnRef>
          <a:fillRef idx="0">
            <a:schemeClr val="dk1"/>
          </a:fillRef>
          <a:effectRef idx="1">
            <a:schemeClr val="dk1"/>
          </a:effectRef>
          <a:fontRef idx="minor">
            <a:schemeClr val="tx1"/>
          </a:fontRef>
        </p:style>
      </p:cxnSp>
      <p:sp>
        <p:nvSpPr>
          <p:cNvPr id="34" name="标题 1"/>
          <p:cNvSpPr txBox="1"/>
          <p:nvPr/>
        </p:nvSpPr>
        <p:spPr>
          <a:xfrm>
            <a:off x="914400" y="285750"/>
            <a:ext cx="4967289" cy="857250"/>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zh-CN" altLang="en-US" sz="4800">
                <a:solidFill>
                  <a:schemeClr val="tx1"/>
                </a:solidFill>
              </a:rPr>
              <a:t>分析</a:t>
            </a:r>
            <a:endParaRPr lang="zh-CN" altLang="en-US" sz="4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000" fill="hold"/>
                                        <p:tgtEl>
                                          <p:spTgt spid="17"/>
                                        </p:tgtEl>
                                        <p:attrNameLst>
                                          <p:attrName>ppt_w</p:attrName>
                                        </p:attrNameLst>
                                      </p:cBhvr>
                                      <p:tavLst>
                                        <p:tav tm="0" fmla="#ppt_w*sin(2.5*pi*$)">
                                          <p:val>
                                            <p:fltVal val="0"/>
                                          </p:val>
                                        </p:tav>
                                        <p:tav tm="100000">
                                          <p:val>
                                            <p:fltVal val="1"/>
                                          </p:val>
                                        </p:tav>
                                      </p:tavLst>
                                    </p:anim>
                                    <p:anim calcmode="lin" valueType="num">
                                      <p:cBhvr>
                                        <p:cTn id="8" dur="20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9" presetClass="entr" presetSubtype="1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2000" fill="hold"/>
                                        <p:tgtEl>
                                          <p:spTgt spid="18"/>
                                        </p:tgtEl>
                                        <p:attrNameLst>
                                          <p:attrName>ppt_w</p:attrName>
                                        </p:attrNameLst>
                                      </p:cBhvr>
                                      <p:tavLst>
                                        <p:tav tm="0" fmla="#ppt_w*sin(2.5*pi*$)">
                                          <p:val>
                                            <p:fltVal val="0"/>
                                          </p:val>
                                        </p:tav>
                                        <p:tav tm="100000">
                                          <p:val>
                                            <p:fltVal val="1"/>
                                          </p:val>
                                        </p:tav>
                                      </p:tavLst>
                                    </p:anim>
                                    <p:anim calcmode="lin" valueType="num">
                                      <p:cBhvr>
                                        <p:cTn id="20" dur="20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ntr" presetSubtype="1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2000" fill="hold"/>
                                        <p:tgtEl>
                                          <p:spTgt spid="19"/>
                                        </p:tgtEl>
                                        <p:attrNameLst>
                                          <p:attrName>ppt_w</p:attrName>
                                        </p:attrNameLst>
                                      </p:cBhvr>
                                      <p:tavLst>
                                        <p:tav tm="0" fmla="#ppt_w*sin(2.5*pi*$)">
                                          <p:val>
                                            <p:fltVal val="0"/>
                                          </p:val>
                                        </p:tav>
                                        <p:tav tm="100000">
                                          <p:val>
                                            <p:fltVal val="1"/>
                                          </p:val>
                                        </p:tav>
                                      </p:tavLst>
                                    </p:anim>
                                    <p:anim calcmode="lin" valueType="num">
                                      <p:cBhvr>
                                        <p:cTn id="38" dur="20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1" presetClass="entr" presetSubtype="4"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heel(4)">
                                      <p:cBhvr>
                                        <p:cTn id="55" dur="20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2000"/>
                                        <p:tgtEl>
                                          <p:spTgt spid="20"/>
                                        </p:tgtEl>
                                      </p:cBhvr>
                                    </p:animEffect>
                                    <p:set>
                                      <p:cBhvr>
                                        <p:cTn id="60" dur="1" fill="hold">
                                          <p:stCondLst>
                                            <p:cond delay="1999"/>
                                          </p:stCondLst>
                                        </p:cTn>
                                        <p:tgtEl>
                                          <p:spTgt spid="2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p:cTn id="65" dur="500" fill="hold"/>
                                        <p:tgtEl>
                                          <p:spTgt spid="23"/>
                                        </p:tgtEl>
                                        <p:attrNameLst>
                                          <p:attrName>ppt_w</p:attrName>
                                        </p:attrNameLst>
                                      </p:cBhvr>
                                      <p:tavLst>
                                        <p:tav tm="0">
                                          <p:val>
                                            <p:fltVal val="0"/>
                                          </p:val>
                                        </p:tav>
                                        <p:tav tm="100000">
                                          <p:val>
                                            <p:strVal val="#ppt_w"/>
                                          </p:val>
                                        </p:tav>
                                      </p:tavLst>
                                    </p:anim>
                                    <p:anim calcmode="lin" valueType="num">
                                      <p:cBhvr>
                                        <p:cTn id="66"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23" presetClass="entr" presetSubtype="16" fill="hold" nodeType="click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p:cTn id="71" dur="500" fill="hold"/>
                                        <p:tgtEl>
                                          <p:spTgt spid="15"/>
                                        </p:tgtEl>
                                        <p:attrNameLst>
                                          <p:attrName>ppt_w</p:attrName>
                                        </p:attrNameLst>
                                      </p:cBhvr>
                                      <p:tavLst>
                                        <p:tav tm="0">
                                          <p:val>
                                            <p:fltVal val="0"/>
                                          </p:val>
                                        </p:tav>
                                        <p:tav tm="100000">
                                          <p:val>
                                            <p:strVal val="#ppt_w"/>
                                          </p:val>
                                        </p:tav>
                                      </p:tavLst>
                                    </p:anim>
                                    <p:anim calcmode="lin" valueType="num">
                                      <p:cBhvr>
                                        <p:cTn id="72"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19" presetClass="entr" presetSubtype="1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 calcmode="lin" valueType="num">
                                      <p:cBhvr>
                                        <p:cTn id="77" dur="2000" fill="hold"/>
                                        <p:tgtEl>
                                          <p:spTgt spid="30"/>
                                        </p:tgtEl>
                                        <p:attrNameLst>
                                          <p:attrName>ppt_w</p:attrName>
                                        </p:attrNameLst>
                                      </p:cBhvr>
                                      <p:tavLst>
                                        <p:tav tm="0" fmla="#ppt_w*sin(2.5*pi*$)">
                                          <p:val>
                                            <p:fltVal val="0"/>
                                          </p:val>
                                        </p:tav>
                                        <p:tav tm="100000">
                                          <p:val>
                                            <p:fltVal val="1"/>
                                          </p:val>
                                        </p:tav>
                                      </p:tavLst>
                                    </p:anim>
                                    <p:anim calcmode="lin" valueType="num">
                                      <p:cBhvr>
                                        <p:cTn id="78" dur="20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grpId="0" nodeType="click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p:cTn id="83" dur="500" fill="hold"/>
                                        <p:tgtEl>
                                          <p:spTgt spid="10"/>
                                        </p:tgtEl>
                                        <p:attrNameLst>
                                          <p:attrName>ppt_w</p:attrName>
                                        </p:attrNameLst>
                                      </p:cBhvr>
                                      <p:tavLst>
                                        <p:tav tm="0">
                                          <p:val>
                                            <p:fltVal val="0"/>
                                          </p:val>
                                        </p:tav>
                                        <p:tav tm="100000">
                                          <p:val>
                                            <p:strVal val="#ppt_w"/>
                                          </p:val>
                                        </p:tav>
                                      </p:tavLst>
                                    </p:anim>
                                    <p:anim calcmode="lin" valueType="num">
                                      <p:cBhvr>
                                        <p:cTn id="84"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nodeType="clickEffect">
                                  <p:stCondLst>
                                    <p:cond delay="0"/>
                                  </p:stCondLst>
                                  <p:childTnLst>
                                    <p:set>
                                      <p:cBhvr>
                                        <p:cTn id="88" dur="1" fill="hold">
                                          <p:stCondLst>
                                            <p:cond delay="0"/>
                                          </p:stCondLst>
                                        </p:cTn>
                                        <p:tgtEl>
                                          <p:spTgt spid="33"/>
                                        </p:tgtEl>
                                        <p:attrNameLst>
                                          <p:attrName>style.visibility</p:attrName>
                                        </p:attrNameLst>
                                      </p:cBhvr>
                                      <p:to>
                                        <p:strVal val="visible"/>
                                      </p:to>
                                    </p:set>
                                    <p:anim calcmode="lin" valueType="num">
                                      <p:cBhvr>
                                        <p:cTn id="89" dur="500" fill="hold"/>
                                        <p:tgtEl>
                                          <p:spTgt spid="33"/>
                                        </p:tgtEl>
                                        <p:attrNameLst>
                                          <p:attrName>ppt_w</p:attrName>
                                        </p:attrNameLst>
                                      </p:cBhvr>
                                      <p:tavLst>
                                        <p:tav tm="0">
                                          <p:val>
                                            <p:fltVal val="0"/>
                                          </p:val>
                                        </p:tav>
                                        <p:tav tm="100000">
                                          <p:val>
                                            <p:strVal val="#ppt_w"/>
                                          </p:val>
                                        </p:tav>
                                      </p:tavLst>
                                    </p:anim>
                                    <p:anim calcmode="lin" valueType="num">
                                      <p:cBhvr>
                                        <p:cTn id="90"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9" presetClass="entr" presetSubtype="10" fill="hold" grpId="0" nodeType="clickEffect">
                                  <p:stCondLst>
                                    <p:cond delay="0"/>
                                  </p:stCondLst>
                                  <p:childTnLst>
                                    <p:set>
                                      <p:cBhvr>
                                        <p:cTn id="94" dur="1" fill="hold">
                                          <p:stCondLst>
                                            <p:cond delay="0"/>
                                          </p:stCondLst>
                                        </p:cTn>
                                        <p:tgtEl>
                                          <p:spTgt spid="36"/>
                                        </p:tgtEl>
                                        <p:attrNameLst>
                                          <p:attrName>style.visibility</p:attrName>
                                        </p:attrNameLst>
                                      </p:cBhvr>
                                      <p:to>
                                        <p:strVal val="visible"/>
                                      </p:to>
                                    </p:set>
                                    <p:anim calcmode="lin" valueType="num">
                                      <p:cBhvr>
                                        <p:cTn id="95" dur="2000" fill="hold"/>
                                        <p:tgtEl>
                                          <p:spTgt spid="36"/>
                                        </p:tgtEl>
                                        <p:attrNameLst>
                                          <p:attrName>ppt_w</p:attrName>
                                        </p:attrNameLst>
                                      </p:cBhvr>
                                      <p:tavLst>
                                        <p:tav tm="0" fmla="#ppt_w*sin(2.5*pi*$)">
                                          <p:val>
                                            <p:fltVal val="0"/>
                                          </p:val>
                                        </p:tav>
                                        <p:tav tm="100000">
                                          <p:val>
                                            <p:fltVal val="1"/>
                                          </p:val>
                                        </p:tav>
                                      </p:tavLst>
                                    </p:anim>
                                    <p:anim calcmode="lin" valueType="num">
                                      <p:cBhvr>
                                        <p:cTn id="96" dur="20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23" presetClass="entr" presetSubtype="16" fill="hold" grpId="0" nodeType="clickEffect">
                                  <p:stCondLst>
                                    <p:cond delay="0"/>
                                  </p:stCondLst>
                                  <p:childTnLst>
                                    <p:set>
                                      <p:cBhvr>
                                        <p:cTn id="100" dur="1" fill="hold">
                                          <p:stCondLst>
                                            <p:cond delay="0"/>
                                          </p:stCondLst>
                                        </p:cTn>
                                        <p:tgtEl>
                                          <p:spTgt spid="12"/>
                                        </p:tgtEl>
                                        <p:attrNameLst>
                                          <p:attrName>style.visibility</p:attrName>
                                        </p:attrNameLst>
                                      </p:cBhvr>
                                      <p:to>
                                        <p:strVal val="visible"/>
                                      </p:to>
                                    </p:set>
                                    <p:anim calcmode="lin" valueType="num">
                                      <p:cBhvr>
                                        <p:cTn id="101" dur="500" fill="hold"/>
                                        <p:tgtEl>
                                          <p:spTgt spid="12"/>
                                        </p:tgtEl>
                                        <p:attrNameLst>
                                          <p:attrName>ppt_w</p:attrName>
                                        </p:attrNameLst>
                                      </p:cBhvr>
                                      <p:tavLst>
                                        <p:tav tm="0">
                                          <p:val>
                                            <p:fltVal val="0"/>
                                          </p:val>
                                        </p:tav>
                                        <p:tav tm="100000">
                                          <p:val>
                                            <p:strVal val="#ppt_w"/>
                                          </p:val>
                                        </p:tav>
                                      </p:tavLst>
                                    </p:anim>
                                    <p:anim calcmode="lin" valueType="num">
                                      <p:cBhvr>
                                        <p:cTn id="102"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23" presetClass="entr" presetSubtype="16" fill="hold" nodeType="clickEffect">
                                  <p:stCondLst>
                                    <p:cond delay="0"/>
                                  </p:stCondLst>
                                  <p:childTnLst>
                                    <p:set>
                                      <p:cBhvr>
                                        <p:cTn id="106" dur="1" fill="hold">
                                          <p:stCondLst>
                                            <p:cond delay="0"/>
                                          </p:stCondLst>
                                        </p:cTn>
                                        <p:tgtEl>
                                          <p:spTgt spid="16"/>
                                        </p:tgtEl>
                                        <p:attrNameLst>
                                          <p:attrName>style.visibility</p:attrName>
                                        </p:attrNameLst>
                                      </p:cBhvr>
                                      <p:to>
                                        <p:strVal val="visible"/>
                                      </p:to>
                                    </p:set>
                                    <p:anim calcmode="lin" valueType="num">
                                      <p:cBhvr>
                                        <p:cTn id="107" dur="500" fill="hold"/>
                                        <p:tgtEl>
                                          <p:spTgt spid="16"/>
                                        </p:tgtEl>
                                        <p:attrNameLst>
                                          <p:attrName>ppt_w</p:attrName>
                                        </p:attrNameLst>
                                      </p:cBhvr>
                                      <p:tavLst>
                                        <p:tav tm="0">
                                          <p:val>
                                            <p:fltVal val="0"/>
                                          </p:val>
                                        </p:tav>
                                        <p:tav tm="100000">
                                          <p:val>
                                            <p:strVal val="#ppt_w"/>
                                          </p:val>
                                        </p:tav>
                                      </p:tavLst>
                                    </p:anim>
                                    <p:anim calcmode="lin" valueType="num">
                                      <p:cBhvr>
                                        <p:cTn id="10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19" presetClass="entr" presetSubtype="10"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 calcmode="lin" valueType="num">
                                      <p:cBhvr>
                                        <p:cTn id="113" dur="2000" fill="hold"/>
                                        <p:tgtEl>
                                          <p:spTgt spid="44"/>
                                        </p:tgtEl>
                                        <p:attrNameLst>
                                          <p:attrName>ppt_w</p:attrName>
                                        </p:attrNameLst>
                                      </p:cBhvr>
                                      <p:tavLst>
                                        <p:tav tm="0" fmla="#ppt_w*sin(2.5*pi*$)">
                                          <p:val>
                                            <p:fltVal val="0"/>
                                          </p:val>
                                        </p:tav>
                                        <p:tav tm="100000">
                                          <p:val>
                                            <p:fltVal val="1"/>
                                          </p:val>
                                        </p:tav>
                                      </p:tavLst>
                                    </p:anim>
                                    <p:anim calcmode="lin" valueType="num">
                                      <p:cBhvr>
                                        <p:cTn id="114" dur="2000" fill="hold"/>
                                        <p:tgtEl>
                                          <p:spTgt spid="44"/>
                                        </p:tgtEl>
                                        <p:attrNameLst>
                                          <p:attrName>ppt_h</p:attrName>
                                        </p:attrNameLst>
                                      </p:cBhvr>
                                      <p:tavLst>
                                        <p:tav tm="0">
                                          <p:val>
                                            <p:strVal val="#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23" presetClass="entr" presetSubtype="16" fill="hold" grpId="0" nodeType="clickEffect">
                                  <p:stCondLst>
                                    <p:cond delay="0"/>
                                  </p:stCondLst>
                                  <p:childTnLst>
                                    <p:set>
                                      <p:cBhvr>
                                        <p:cTn id="118" dur="1" fill="hold">
                                          <p:stCondLst>
                                            <p:cond delay="0"/>
                                          </p:stCondLst>
                                        </p:cTn>
                                        <p:tgtEl>
                                          <p:spTgt spid="45"/>
                                        </p:tgtEl>
                                        <p:attrNameLst>
                                          <p:attrName>style.visibility</p:attrName>
                                        </p:attrNameLst>
                                      </p:cBhvr>
                                      <p:to>
                                        <p:strVal val="visible"/>
                                      </p:to>
                                    </p:set>
                                    <p:anim calcmode="lin" valueType="num">
                                      <p:cBhvr>
                                        <p:cTn id="119" dur="500" fill="hold"/>
                                        <p:tgtEl>
                                          <p:spTgt spid="45"/>
                                        </p:tgtEl>
                                        <p:attrNameLst>
                                          <p:attrName>ppt_w</p:attrName>
                                        </p:attrNameLst>
                                      </p:cBhvr>
                                      <p:tavLst>
                                        <p:tav tm="0">
                                          <p:val>
                                            <p:fltVal val="0"/>
                                          </p:val>
                                        </p:tav>
                                        <p:tav tm="100000">
                                          <p:val>
                                            <p:strVal val="#ppt_w"/>
                                          </p:val>
                                        </p:tav>
                                      </p:tavLst>
                                    </p:anim>
                                    <p:anim calcmode="lin" valueType="num">
                                      <p:cBhvr>
                                        <p:cTn id="120"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23" presetClass="entr" presetSubtype="16" fill="hold" nodeType="clickEffect">
                                  <p:stCondLst>
                                    <p:cond delay="0"/>
                                  </p:stCondLst>
                                  <p:childTnLst>
                                    <p:set>
                                      <p:cBhvr>
                                        <p:cTn id="124" dur="1" fill="hold">
                                          <p:stCondLst>
                                            <p:cond delay="0"/>
                                          </p:stCondLst>
                                        </p:cTn>
                                        <p:tgtEl>
                                          <p:spTgt spid="46"/>
                                        </p:tgtEl>
                                        <p:attrNameLst>
                                          <p:attrName>style.visibility</p:attrName>
                                        </p:attrNameLst>
                                      </p:cBhvr>
                                      <p:to>
                                        <p:strVal val="visible"/>
                                      </p:to>
                                    </p:set>
                                    <p:anim calcmode="lin" valueType="num">
                                      <p:cBhvr>
                                        <p:cTn id="125" dur="500" fill="hold"/>
                                        <p:tgtEl>
                                          <p:spTgt spid="46"/>
                                        </p:tgtEl>
                                        <p:attrNameLst>
                                          <p:attrName>ppt_w</p:attrName>
                                        </p:attrNameLst>
                                      </p:cBhvr>
                                      <p:tavLst>
                                        <p:tav tm="0">
                                          <p:val>
                                            <p:fltVal val="0"/>
                                          </p:val>
                                        </p:tav>
                                        <p:tav tm="100000">
                                          <p:val>
                                            <p:strVal val="#ppt_w"/>
                                          </p:val>
                                        </p:tav>
                                      </p:tavLst>
                                    </p:anim>
                                    <p:anim calcmode="lin" valueType="num">
                                      <p:cBhvr>
                                        <p:cTn id="126" dur="500" fill="hold"/>
                                        <p:tgtEl>
                                          <p:spTgt spid="46"/>
                                        </p:tgtEl>
                                        <p:attrNameLst>
                                          <p:attrName>ppt_h</p:attrName>
                                        </p:attrNameLst>
                                      </p:cBhvr>
                                      <p:tavLst>
                                        <p:tav tm="0">
                                          <p:val>
                                            <p:fltVal val="0"/>
                                          </p:val>
                                        </p:tav>
                                        <p:tav tm="100000">
                                          <p:val>
                                            <p:strVal val="#ppt_h"/>
                                          </p:val>
                                        </p:tav>
                                      </p:tavLst>
                                    </p:anim>
                                  </p:childTnLst>
                                </p:cTn>
                              </p:par>
                            </p:childTnLst>
                          </p:cTn>
                        </p:par>
                      </p:childTnLst>
                    </p:cTn>
                  </p:par>
                  <p:par>
                    <p:cTn id="127" fill="hold">
                      <p:stCondLst>
                        <p:cond delay="indefinite"/>
                      </p:stCondLst>
                      <p:childTnLst>
                        <p:par>
                          <p:cTn id="128" fill="hold">
                            <p:stCondLst>
                              <p:cond delay="0"/>
                            </p:stCondLst>
                            <p:childTnLst>
                              <p:par>
                                <p:cTn id="129" presetID="19" presetClass="entr" presetSubtype="10" fill="hold" grpId="0" nodeType="clickEffect">
                                  <p:stCondLst>
                                    <p:cond delay="0"/>
                                  </p:stCondLst>
                                  <p:childTnLst>
                                    <p:set>
                                      <p:cBhvr>
                                        <p:cTn id="130" dur="1" fill="hold">
                                          <p:stCondLst>
                                            <p:cond delay="0"/>
                                          </p:stCondLst>
                                        </p:cTn>
                                        <p:tgtEl>
                                          <p:spTgt spid="49"/>
                                        </p:tgtEl>
                                        <p:attrNameLst>
                                          <p:attrName>style.visibility</p:attrName>
                                        </p:attrNameLst>
                                      </p:cBhvr>
                                      <p:to>
                                        <p:strVal val="visible"/>
                                      </p:to>
                                    </p:set>
                                    <p:anim calcmode="lin" valueType="num">
                                      <p:cBhvr>
                                        <p:cTn id="131" dur="2000" fill="hold"/>
                                        <p:tgtEl>
                                          <p:spTgt spid="49"/>
                                        </p:tgtEl>
                                        <p:attrNameLst>
                                          <p:attrName>ppt_w</p:attrName>
                                        </p:attrNameLst>
                                      </p:cBhvr>
                                      <p:tavLst>
                                        <p:tav tm="0" fmla="#ppt_w*sin(2.5*pi*$)">
                                          <p:val>
                                            <p:fltVal val="0"/>
                                          </p:val>
                                        </p:tav>
                                        <p:tav tm="100000">
                                          <p:val>
                                            <p:fltVal val="1"/>
                                          </p:val>
                                        </p:tav>
                                      </p:tavLst>
                                    </p:anim>
                                    <p:anim calcmode="lin" valueType="num">
                                      <p:cBhvr>
                                        <p:cTn id="132" dur="2000" fill="hold"/>
                                        <p:tgtEl>
                                          <p:spTgt spid="49"/>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23" presetClass="entr" presetSubtype="16" fill="hold" grpId="0" nodeType="clickEffect">
                                  <p:stCondLst>
                                    <p:cond delay="0"/>
                                  </p:stCondLst>
                                  <p:childTnLst>
                                    <p:set>
                                      <p:cBhvr>
                                        <p:cTn id="136" dur="1" fill="hold">
                                          <p:stCondLst>
                                            <p:cond delay="0"/>
                                          </p:stCondLst>
                                        </p:cTn>
                                        <p:tgtEl>
                                          <p:spTgt spid="50"/>
                                        </p:tgtEl>
                                        <p:attrNameLst>
                                          <p:attrName>style.visibility</p:attrName>
                                        </p:attrNameLst>
                                      </p:cBhvr>
                                      <p:to>
                                        <p:strVal val="visible"/>
                                      </p:to>
                                    </p:set>
                                    <p:anim calcmode="lin" valueType="num">
                                      <p:cBhvr>
                                        <p:cTn id="137" dur="500" fill="hold"/>
                                        <p:tgtEl>
                                          <p:spTgt spid="50"/>
                                        </p:tgtEl>
                                        <p:attrNameLst>
                                          <p:attrName>ppt_w</p:attrName>
                                        </p:attrNameLst>
                                      </p:cBhvr>
                                      <p:tavLst>
                                        <p:tav tm="0">
                                          <p:val>
                                            <p:fltVal val="0"/>
                                          </p:val>
                                        </p:tav>
                                        <p:tav tm="100000">
                                          <p:val>
                                            <p:strVal val="#ppt_w"/>
                                          </p:val>
                                        </p:tav>
                                      </p:tavLst>
                                    </p:anim>
                                    <p:anim calcmode="lin" valueType="num">
                                      <p:cBhvr>
                                        <p:cTn id="138" dur="500" fill="hold"/>
                                        <p:tgtEl>
                                          <p:spTgt spid="50"/>
                                        </p:tgtEl>
                                        <p:attrNameLst>
                                          <p:attrName>ppt_h</p:attrName>
                                        </p:attrNameLst>
                                      </p:cBhvr>
                                      <p:tavLst>
                                        <p:tav tm="0">
                                          <p:val>
                                            <p:fltVal val="0"/>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ID="23" presetClass="entr" presetSubtype="16" fill="hold" nodeType="clickEffect">
                                  <p:stCondLst>
                                    <p:cond delay="0"/>
                                  </p:stCondLst>
                                  <p:childTnLst>
                                    <p:set>
                                      <p:cBhvr>
                                        <p:cTn id="142" dur="1" fill="hold">
                                          <p:stCondLst>
                                            <p:cond delay="0"/>
                                          </p:stCondLst>
                                        </p:cTn>
                                        <p:tgtEl>
                                          <p:spTgt spid="51"/>
                                        </p:tgtEl>
                                        <p:attrNameLst>
                                          <p:attrName>style.visibility</p:attrName>
                                        </p:attrNameLst>
                                      </p:cBhvr>
                                      <p:to>
                                        <p:strVal val="visible"/>
                                      </p:to>
                                    </p:set>
                                    <p:anim calcmode="lin" valueType="num">
                                      <p:cBhvr>
                                        <p:cTn id="143" dur="500" fill="hold"/>
                                        <p:tgtEl>
                                          <p:spTgt spid="51"/>
                                        </p:tgtEl>
                                        <p:attrNameLst>
                                          <p:attrName>ppt_w</p:attrName>
                                        </p:attrNameLst>
                                      </p:cBhvr>
                                      <p:tavLst>
                                        <p:tav tm="0">
                                          <p:val>
                                            <p:fltVal val="0"/>
                                          </p:val>
                                        </p:tav>
                                        <p:tav tm="100000">
                                          <p:val>
                                            <p:strVal val="#ppt_w"/>
                                          </p:val>
                                        </p:tav>
                                      </p:tavLst>
                                    </p:anim>
                                    <p:anim calcmode="lin" valueType="num">
                                      <p:cBhvr>
                                        <p:cTn id="144" dur="500" fill="hold"/>
                                        <p:tgtEl>
                                          <p:spTgt spid="51"/>
                                        </p:tgtEl>
                                        <p:attrNameLst>
                                          <p:attrName>ppt_h</p:attrName>
                                        </p:attrNameLst>
                                      </p:cBhvr>
                                      <p:tavLst>
                                        <p:tav tm="0">
                                          <p:val>
                                            <p:fltVal val="0"/>
                                          </p:val>
                                        </p:tav>
                                        <p:tav tm="100000">
                                          <p:val>
                                            <p:strVal val="#ppt_h"/>
                                          </p:val>
                                        </p:tav>
                                      </p:tavLst>
                                    </p:anim>
                                  </p:childTnLst>
                                </p:cTn>
                              </p:par>
                            </p:childTnLst>
                          </p:cTn>
                        </p:par>
                      </p:childTnLst>
                    </p:cTn>
                  </p:par>
                  <p:par>
                    <p:cTn id="145" fill="hold">
                      <p:stCondLst>
                        <p:cond delay="indefinite"/>
                      </p:stCondLst>
                      <p:childTnLst>
                        <p:par>
                          <p:cTn id="146" fill="hold">
                            <p:stCondLst>
                              <p:cond delay="0"/>
                            </p:stCondLst>
                            <p:childTnLst>
                              <p:par>
                                <p:cTn id="147" presetID="19" presetClass="entr" presetSubtype="10" fill="hold" grpId="0" nodeType="clickEffect">
                                  <p:stCondLst>
                                    <p:cond delay="0"/>
                                  </p:stCondLst>
                                  <p:childTnLst>
                                    <p:set>
                                      <p:cBhvr>
                                        <p:cTn id="148" dur="1" fill="hold">
                                          <p:stCondLst>
                                            <p:cond delay="0"/>
                                          </p:stCondLst>
                                        </p:cTn>
                                        <p:tgtEl>
                                          <p:spTgt spid="55"/>
                                        </p:tgtEl>
                                        <p:attrNameLst>
                                          <p:attrName>style.visibility</p:attrName>
                                        </p:attrNameLst>
                                      </p:cBhvr>
                                      <p:to>
                                        <p:strVal val="visible"/>
                                      </p:to>
                                    </p:set>
                                    <p:anim calcmode="lin" valueType="num">
                                      <p:cBhvr>
                                        <p:cTn id="149" dur="2000" fill="hold"/>
                                        <p:tgtEl>
                                          <p:spTgt spid="55"/>
                                        </p:tgtEl>
                                        <p:attrNameLst>
                                          <p:attrName>ppt_w</p:attrName>
                                        </p:attrNameLst>
                                      </p:cBhvr>
                                      <p:tavLst>
                                        <p:tav tm="0" fmla="#ppt_w*sin(2.5*pi*$)">
                                          <p:val>
                                            <p:fltVal val="0"/>
                                          </p:val>
                                        </p:tav>
                                        <p:tav tm="100000">
                                          <p:val>
                                            <p:fltVal val="1"/>
                                          </p:val>
                                        </p:tav>
                                      </p:tavLst>
                                    </p:anim>
                                    <p:anim calcmode="lin" valueType="num">
                                      <p:cBhvr>
                                        <p:cTn id="150" dur="2000" fill="hold"/>
                                        <p:tgtEl>
                                          <p:spTgt spid="55"/>
                                        </p:tgtEl>
                                        <p:attrNameLst>
                                          <p:attrName>ppt_h</p:attrName>
                                        </p:attrNameLst>
                                      </p:cBhvr>
                                      <p:tavLst>
                                        <p:tav tm="0">
                                          <p:val>
                                            <p:strVal val="#ppt_h"/>
                                          </p:val>
                                        </p:tav>
                                        <p:tav tm="100000">
                                          <p:val>
                                            <p:strVal val="#ppt_h"/>
                                          </p:val>
                                        </p:tav>
                                      </p:tavLst>
                                    </p:anim>
                                  </p:childTnLst>
                                </p:cTn>
                              </p:par>
                            </p:childTnLst>
                          </p:cTn>
                        </p:par>
                      </p:childTnLst>
                    </p:cTn>
                  </p:par>
                  <p:par>
                    <p:cTn id="151" fill="hold">
                      <p:stCondLst>
                        <p:cond delay="indefinite"/>
                      </p:stCondLst>
                      <p:childTnLst>
                        <p:par>
                          <p:cTn id="152" fill="hold">
                            <p:stCondLst>
                              <p:cond delay="0"/>
                            </p:stCondLst>
                            <p:childTnLst>
                              <p:par>
                                <p:cTn id="153" presetID="23" presetClass="entr" presetSubtype="16" fill="hold" grpId="0" nodeType="clickEffect">
                                  <p:stCondLst>
                                    <p:cond delay="0"/>
                                  </p:stCondLst>
                                  <p:childTnLst>
                                    <p:set>
                                      <p:cBhvr>
                                        <p:cTn id="154" dur="1" fill="hold">
                                          <p:stCondLst>
                                            <p:cond delay="0"/>
                                          </p:stCondLst>
                                        </p:cTn>
                                        <p:tgtEl>
                                          <p:spTgt spid="56"/>
                                        </p:tgtEl>
                                        <p:attrNameLst>
                                          <p:attrName>style.visibility</p:attrName>
                                        </p:attrNameLst>
                                      </p:cBhvr>
                                      <p:to>
                                        <p:strVal val="visible"/>
                                      </p:to>
                                    </p:set>
                                    <p:anim calcmode="lin" valueType="num">
                                      <p:cBhvr>
                                        <p:cTn id="155" dur="500" fill="hold"/>
                                        <p:tgtEl>
                                          <p:spTgt spid="56"/>
                                        </p:tgtEl>
                                        <p:attrNameLst>
                                          <p:attrName>ppt_w</p:attrName>
                                        </p:attrNameLst>
                                      </p:cBhvr>
                                      <p:tavLst>
                                        <p:tav tm="0">
                                          <p:val>
                                            <p:fltVal val="0"/>
                                          </p:val>
                                        </p:tav>
                                        <p:tav tm="100000">
                                          <p:val>
                                            <p:strVal val="#ppt_w"/>
                                          </p:val>
                                        </p:tav>
                                      </p:tavLst>
                                    </p:anim>
                                    <p:anim calcmode="lin" valueType="num">
                                      <p:cBhvr>
                                        <p:cTn id="156" dur="500" fill="hold"/>
                                        <p:tgtEl>
                                          <p:spTgt spid="56"/>
                                        </p:tgtEl>
                                        <p:attrNameLst>
                                          <p:attrName>ppt_h</p:attrName>
                                        </p:attrNameLst>
                                      </p:cBhvr>
                                      <p:tavLst>
                                        <p:tav tm="0">
                                          <p:val>
                                            <p:fltVal val="0"/>
                                          </p:val>
                                        </p:tav>
                                        <p:tav tm="100000">
                                          <p:val>
                                            <p:strVal val="#ppt_h"/>
                                          </p:val>
                                        </p:tav>
                                      </p:tavLst>
                                    </p:anim>
                                  </p:childTnLst>
                                </p:cTn>
                              </p:par>
                            </p:childTnLst>
                          </p:cTn>
                        </p:par>
                      </p:childTnLst>
                    </p:cTn>
                  </p:par>
                  <p:par>
                    <p:cTn id="157" fill="hold">
                      <p:stCondLst>
                        <p:cond delay="indefinite"/>
                      </p:stCondLst>
                      <p:childTnLst>
                        <p:par>
                          <p:cTn id="158" fill="hold">
                            <p:stCondLst>
                              <p:cond delay="0"/>
                            </p:stCondLst>
                            <p:childTnLst>
                              <p:par>
                                <p:cTn id="159" presetID="23" presetClass="entr" presetSubtype="16" fill="hold" nodeType="clickEffect">
                                  <p:stCondLst>
                                    <p:cond delay="0"/>
                                  </p:stCondLst>
                                  <p:childTnLst>
                                    <p:set>
                                      <p:cBhvr>
                                        <p:cTn id="160" dur="1" fill="hold">
                                          <p:stCondLst>
                                            <p:cond delay="0"/>
                                          </p:stCondLst>
                                        </p:cTn>
                                        <p:tgtEl>
                                          <p:spTgt spid="57"/>
                                        </p:tgtEl>
                                        <p:attrNameLst>
                                          <p:attrName>style.visibility</p:attrName>
                                        </p:attrNameLst>
                                      </p:cBhvr>
                                      <p:to>
                                        <p:strVal val="visible"/>
                                      </p:to>
                                    </p:set>
                                    <p:anim calcmode="lin" valueType="num">
                                      <p:cBhvr>
                                        <p:cTn id="161" dur="500" fill="hold"/>
                                        <p:tgtEl>
                                          <p:spTgt spid="57"/>
                                        </p:tgtEl>
                                        <p:attrNameLst>
                                          <p:attrName>ppt_w</p:attrName>
                                        </p:attrNameLst>
                                      </p:cBhvr>
                                      <p:tavLst>
                                        <p:tav tm="0">
                                          <p:val>
                                            <p:fltVal val="0"/>
                                          </p:val>
                                        </p:tav>
                                        <p:tav tm="100000">
                                          <p:val>
                                            <p:strVal val="#ppt_w"/>
                                          </p:val>
                                        </p:tav>
                                      </p:tavLst>
                                    </p:anim>
                                    <p:anim calcmode="lin" valueType="num">
                                      <p:cBhvr>
                                        <p:cTn id="162" dur="500" fill="hold"/>
                                        <p:tgtEl>
                                          <p:spTgt spid="57"/>
                                        </p:tgtEl>
                                        <p:attrNameLst>
                                          <p:attrName>ppt_h</p:attrName>
                                        </p:attrNameLst>
                                      </p:cBhvr>
                                      <p:tavLst>
                                        <p:tav tm="0">
                                          <p:val>
                                            <p:fltVal val="0"/>
                                          </p:val>
                                        </p:tav>
                                        <p:tav tm="100000">
                                          <p:val>
                                            <p:strVal val="#ppt_h"/>
                                          </p:val>
                                        </p:tav>
                                      </p:tavLst>
                                    </p:anim>
                                  </p:childTnLst>
                                </p:cTn>
                              </p:par>
                            </p:childTnLst>
                          </p:cTn>
                        </p:par>
                      </p:childTnLst>
                    </p:cTn>
                  </p:par>
                  <p:par>
                    <p:cTn id="163" fill="hold">
                      <p:stCondLst>
                        <p:cond delay="indefinite"/>
                      </p:stCondLst>
                      <p:childTnLst>
                        <p:par>
                          <p:cTn id="164" fill="hold">
                            <p:stCondLst>
                              <p:cond delay="0"/>
                            </p:stCondLst>
                            <p:childTnLst>
                              <p:par>
                                <p:cTn id="165" presetID="19" presetClass="entr" presetSubtype="10" fill="hold" grpId="0" nodeType="clickEffect">
                                  <p:stCondLst>
                                    <p:cond delay="0"/>
                                  </p:stCondLst>
                                  <p:childTnLst>
                                    <p:set>
                                      <p:cBhvr>
                                        <p:cTn id="166" dur="1" fill="hold">
                                          <p:stCondLst>
                                            <p:cond delay="0"/>
                                          </p:stCondLst>
                                        </p:cTn>
                                        <p:tgtEl>
                                          <p:spTgt spid="60"/>
                                        </p:tgtEl>
                                        <p:attrNameLst>
                                          <p:attrName>style.visibility</p:attrName>
                                        </p:attrNameLst>
                                      </p:cBhvr>
                                      <p:to>
                                        <p:strVal val="visible"/>
                                      </p:to>
                                    </p:set>
                                    <p:anim calcmode="lin" valueType="num">
                                      <p:cBhvr>
                                        <p:cTn id="167" dur="2000" fill="hold"/>
                                        <p:tgtEl>
                                          <p:spTgt spid="60"/>
                                        </p:tgtEl>
                                        <p:attrNameLst>
                                          <p:attrName>ppt_w</p:attrName>
                                        </p:attrNameLst>
                                      </p:cBhvr>
                                      <p:tavLst>
                                        <p:tav tm="0" fmla="#ppt_w*sin(2.5*pi*$)">
                                          <p:val>
                                            <p:fltVal val="0"/>
                                          </p:val>
                                        </p:tav>
                                        <p:tav tm="100000">
                                          <p:val>
                                            <p:fltVal val="1"/>
                                          </p:val>
                                        </p:tav>
                                      </p:tavLst>
                                    </p:anim>
                                    <p:anim calcmode="lin" valueType="num">
                                      <p:cBhvr>
                                        <p:cTn id="168" dur="2000" fill="hold"/>
                                        <p:tgtEl>
                                          <p:spTgt spid="60"/>
                                        </p:tgtEl>
                                        <p:attrNameLst>
                                          <p:attrName>ppt_h</p:attrName>
                                        </p:attrNameLst>
                                      </p:cBhvr>
                                      <p:tavLst>
                                        <p:tav tm="0">
                                          <p:val>
                                            <p:strVal val="#ppt_h"/>
                                          </p:val>
                                        </p:tav>
                                        <p:tav tm="100000">
                                          <p:val>
                                            <p:strVal val="#ppt_h"/>
                                          </p:val>
                                        </p:tav>
                                      </p:tavLst>
                                    </p:anim>
                                  </p:childTnLst>
                                </p:cTn>
                              </p:par>
                            </p:childTnLst>
                          </p:cTn>
                        </p:par>
                      </p:childTnLst>
                    </p:cTn>
                  </p:par>
                  <p:par>
                    <p:cTn id="169" fill="hold">
                      <p:stCondLst>
                        <p:cond delay="indefinite"/>
                      </p:stCondLst>
                      <p:childTnLst>
                        <p:par>
                          <p:cTn id="170" fill="hold">
                            <p:stCondLst>
                              <p:cond delay="0"/>
                            </p:stCondLst>
                            <p:childTnLst>
                              <p:par>
                                <p:cTn id="171" presetID="23" presetClass="entr" presetSubtype="16" fill="hold" grpId="0" nodeType="clickEffect">
                                  <p:stCondLst>
                                    <p:cond delay="0"/>
                                  </p:stCondLst>
                                  <p:childTnLst>
                                    <p:set>
                                      <p:cBhvr>
                                        <p:cTn id="172" dur="1" fill="hold">
                                          <p:stCondLst>
                                            <p:cond delay="0"/>
                                          </p:stCondLst>
                                        </p:cTn>
                                        <p:tgtEl>
                                          <p:spTgt spid="61"/>
                                        </p:tgtEl>
                                        <p:attrNameLst>
                                          <p:attrName>style.visibility</p:attrName>
                                        </p:attrNameLst>
                                      </p:cBhvr>
                                      <p:to>
                                        <p:strVal val="visible"/>
                                      </p:to>
                                    </p:set>
                                    <p:anim calcmode="lin" valueType="num">
                                      <p:cBhvr>
                                        <p:cTn id="173" dur="500" fill="hold"/>
                                        <p:tgtEl>
                                          <p:spTgt spid="61"/>
                                        </p:tgtEl>
                                        <p:attrNameLst>
                                          <p:attrName>ppt_w</p:attrName>
                                        </p:attrNameLst>
                                      </p:cBhvr>
                                      <p:tavLst>
                                        <p:tav tm="0">
                                          <p:val>
                                            <p:fltVal val="0"/>
                                          </p:val>
                                        </p:tav>
                                        <p:tav tm="100000">
                                          <p:val>
                                            <p:strVal val="#ppt_w"/>
                                          </p:val>
                                        </p:tav>
                                      </p:tavLst>
                                    </p:anim>
                                    <p:anim calcmode="lin" valueType="num">
                                      <p:cBhvr>
                                        <p:cTn id="174" dur="500" fill="hold"/>
                                        <p:tgtEl>
                                          <p:spTgt spid="61"/>
                                        </p:tgtEl>
                                        <p:attrNameLst>
                                          <p:attrName>ppt_h</p:attrName>
                                        </p:attrNameLst>
                                      </p:cBhvr>
                                      <p:tavLst>
                                        <p:tav tm="0">
                                          <p:val>
                                            <p:fltVal val="0"/>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ID="23" presetClass="entr" presetSubtype="16" fill="hold" nodeType="click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7" grpId="0" animBg="1"/>
      <p:bldP spid="18" grpId="0" animBg="1"/>
      <p:bldP spid="19" grpId="0" animBg="1"/>
      <p:bldP spid="20" grpId="0" animBg="1"/>
      <p:bldP spid="20" grpId="1" animBg="1"/>
      <p:bldP spid="23" grpId="0" animBg="1"/>
      <p:bldP spid="30" grpId="0" animBg="1"/>
      <p:bldP spid="36" grpId="0" animBg="1"/>
      <p:bldP spid="44" grpId="0" animBg="1"/>
      <p:bldP spid="45" grpId="0" animBg="1"/>
      <p:bldP spid="49" grpId="0" animBg="1"/>
      <p:bldP spid="50" grpId="0" animBg="1"/>
      <p:bldP spid="55" grpId="0" animBg="1"/>
      <p:bldP spid="56" grpId="0" animBg="1"/>
      <p:bldP spid="60" grpId="0" animBg="1"/>
      <p:bldP spid="6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a:t>
            </a:r>
            <a:endParaRPr lang="zh-CN" altLang="en-US" dirty="0"/>
          </a:p>
        </p:txBody>
      </p:sp>
      <p:sp>
        <p:nvSpPr>
          <p:cNvPr id="3" name="内容占位符 2"/>
          <p:cNvSpPr>
            <a:spLocks noGrp="1"/>
          </p:cNvSpPr>
          <p:nvPr>
            <p:ph idx="1"/>
          </p:nvPr>
        </p:nvSpPr>
        <p:spPr/>
        <p:txBody>
          <a:bodyPr/>
          <a:lstStyle/>
          <a:p>
            <a:r>
              <a:rPr lang="zh-CN" altLang="en-US" dirty="0"/>
              <a:t>建出一颗笛卡尔树，本题的笛卡尔树要满足每个父亲的高度都比儿子小。实际上就是每次把最低的一层给消掉。这样也构成了一个树的结构。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1024128" y="3033161"/>
            <a:ext cx="10603599" cy="27243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128" y="256674"/>
            <a:ext cx="9720073" cy="6817894"/>
          </a:xfrm>
        </p:spPr>
        <p:txBody>
          <a:bodyPr>
            <a:normAutofit fontScale="55000" lnSpcReduction="20000"/>
          </a:bodyPr>
          <a:lstStyle/>
          <a:p>
            <a:pPr>
              <a:lnSpc>
                <a:spcPct val="140000"/>
              </a:lnSpc>
              <a:spcBef>
                <a:spcPts val="0"/>
              </a:spcBef>
              <a:spcAft>
                <a:spcPts val="0"/>
              </a:spcAft>
            </a:pPr>
            <a:r>
              <a:rPr lang="en-US" altLang="zh-CN" dirty="0"/>
              <a:t>const int </a:t>
            </a:r>
            <a:r>
              <a:rPr lang="en-US" altLang="zh-CN" dirty="0" err="1"/>
              <a:t>MAXN</a:t>
            </a:r>
            <a:r>
              <a:rPr lang="en-US" altLang="zh-CN" dirty="0"/>
              <a:t> = 505;</a:t>
            </a:r>
            <a:endParaRPr lang="en-US" altLang="zh-CN" dirty="0"/>
          </a:p>
          <a:p>
            <a:pPr>
              <a:lnSpc>
                <a:spcPct val="140000"/>
              </a:lnSpc>
              <a:spcBef>
                <a:spcPts val="0"/>
              </a:spcBef>
              <a:spcAft>
                <a:spcPts val="0"/>
              </a:spcAft>
            </a:pPr>
            <a:r>
              <a:rPr lang="en-US" altLang="zh-CN" dirty="0"/>
              <a:t>const int </a:t>
            </a:r>
            <a:r>
              <a:rPr lang="en-US" altLang="zh-CN" dirty="0" err="1"/>
              <a:t>MAXV</a:t>
            </a:r>
            <a:r>
              <a:rPr lang="en-US" altLang="zh-CN" dirty="0"/>
              <a:t> = </a:t>
            </a:r>
            <a:r>
              <a:rPr lang="en-US" altLang="zh-CN" dirty="0" err="1"/>
              <a:t>1e6</a:t>
            </a:r>
            <a:r>
              <a:rPr lang="en-US" altLang="zh-CN" dirty="0"/>
              <a:t> + 5;</a:t>
            </a:r>
            <a:endParaRPr lang="en-US" altLang="zh-CN" dirty="0"/>
          </a:p>
          <a:p>
            <a:pPr>
              <a:lnSpc>
                <a:spcPct val="140000"/>
              </a:lnSpc>
              <a:spcBef>
                <a:spcPts val="0"/>
              </a:spcBef>
              <a:spcAft>
                <a:spcPts val="0"/>
              </a:spcAft>
            </a:pPr>
            <a:r>
              <a:rPr lang="en-US" altLang="zh-CN" dirty="0"/>
              <a:t>const int P = </a:t>
            </a:r>
            <a:r>
              <a:rPr lang="en-US" altLang="zh-CN" dirty="0" err="1"/>
              <a:t>1e9</a:t>
            </a:r>
            <a:r>
              <a:rPr lang="en-US" altLang="zh-CN" dirty="0"/>
              <a:t> + 7;</a:t>
            </a:r>
            <a:endParaRPr lang="en-US" altLang="zh-CN" dirty="0"/>
          </a:p>
          <a:p>
            <a:pPr>
              <a:lnSpc>
                <a:spcPct val="140000"/>
              </a:lnSpc>
              <a:spcBef>
                <a:spcPts val="0"/>
              </a:spcBef>
              <a:spcAft>
                <a:spcPts val="0"/>
              </a:spcAft>
            </a:pPr>
            <a:r>
              <a:rPr lang="en-US" altLang="zh-CN" dirty="0"/>
              <a:t>template &lt;</a:t>
            </a:r>
            <a:r>
              <a:rPr lang="en-US" altLang="zh-CN" dirty="0" err="1"/>
              <a:t>typename</a:t>
            </a:r>
            <a:r>
              <a:rPr lang="en-US" altLang="zh-CN" dirty="0"/>
              <a:t> T&gt; void read(T &amp;x) {</a:t>
            </a:r>
            <a:endParaRPr lang="en-US" altLang="zh-CN" dirty="0"/>
          </a:p>
          <a:p>
            <a:pPr>
              <a:lnSpc>
                <a:spcPct val="140000"/>
              </a:lnSpc>
              <a:spcBef>
                <a:spcPts val="0"/>
              </a:spcBef>
              <a:spcAft>
                <a:spcPts val="0"/>
              </a:spcAft>
            </a:pPr>
            <a:r>
              <a:rPr lang="en-US" altLang="zh-CN" dirty="0"/>
              <a:t>	x = 0; int f = 1;</a:t>
            </a:r>
            <a:endParaRPr lang="en-US" altLang="zh-CN" dirty="0"/>
          </a:p>
          <a:p>
            <a:pPr>
              <a:lnSpc>
                <a:spcPct val="140000"/>
              </a:lnSpc>
              <a:spcBef>
                <a:spcPts val="0"/>
              </a:spcBef>
              <a:spcAft>
                <a:spcPts val="0"/>
              </a:spcAft>
            </a:pPr>
            <a:r>
              <a:rPr lang="en-US" altLang="zh-CN" dirty="0"/>
              <a:t>	char c = </a:t>
            </a:r>
            <a:r>
              <a:rPr lang="en-US" altLang="zh-CN" dirty="0" err="1"/>
              <a:t>getchar</a:t>
            </a:r>
            <a:r>
              <a:rPr lang="en-US" altLang="zh-CN" dirty="0"/>
              <a:t>();</a:t>
            </a:r>
            <a:endParaRPr lang="en-US" altLang="zh-CN" dirty="0"/>
          </a:p>
          <a:p>
            <a:pPr>
              <a:lnSpc>
                <a:spcPct val="140000"/>
              </a:lnSpc>
              <a:spcBef>
                <a:spcPts val="0"/>
              </a:spcBef>
              <a:spcAft>
                <a:spcPts val="0"/>
              </a:spcAft>
            </a:pPr>
            <a:r>
              <a:rPr lang="en-US" altLang="zh-CN" dirty="0"/>
              <a:t>	for (; !</a:t>
            </a:r>
            <a:r>
              <a:rPr lang="en-US" altLang="zh-CN" dirty="0" err="1"/>
              <a:t>isdigit</a:t>
            </a:r>
            <a:r>
              <a:rPr lang="en-US" altLang="zh-CN" dirty="0"/>
              <a:t>(c); c = </a:t>
            </a:r>
            <a:r>
              <a:rPr lang="en-US" altLang="zh-CN" dirty="0" err="1"/>
              <a:t>getchar</a:t>
            </a:r>
            <a:r>
              <a:rPr lang="en-US" altLang="zh-CN" dirty="0"/>
              <a:t>()) if (c == '-') f = -f;</a:t>
            </a:r>
            <a:endParaRPr lang="en-US" altLang="zh-CN" dirty="0"/>
          </a:p>
          <a:p>
            <a:pPr>
              <a:lnSpc>
                <a:spcPct val="140000"/>
              </a:lnSpc>
              <a:spcBef>
                <a:spcPts val="0"/>
              </a:spcBef>
              <a:spcAft>
                <a:spcPts val="0"/>
              </a:spcAft>
            </a:pPr>
            <a:r>
              <a:rPr lang="en-US" altLang="zh-CN" dirty="0"/>
              <a:t>	for (; </a:t>
            </a:r>
            <a:r>
              <a:rPr lang="en-US" altLang="zh-CN" dirty="0" err="1"/>
              <a:t>isdigit</a:t>
            </a:r>
            <a:r>
              <a:rPr lang="en-US" altLang="zh-CN" dirty="0"/>
              <a:t>(c); c = </a:t>
            </a:r>
            <a:r>
              <a:rPr lang="en-US" altLang="zh-CN" dirty="0" err="1"/>
              <a:t>getchar</a:t>
            </a:r>
            <a:r>
              <a:rPr lang="en-US" altLang="zh-CN" dirty="0"/>
              <a:t>()) x = x * 10 + c - '0';</a:t>
            </a:r>
            <a:endParaRPr lang="en-US" altLang="zh-CN" dirty="0"/>
          </a:p>
          <a:p>
            <a:pPr>
              <a:lnSpc>
                <a:spcPct val="140000"/>
              </a:lnSpc>
              <a:spcBef>
                <a:spcPts val="0"/>
              </a:spcBef>
              <a:spcAft>
                <a:spcPts val="0"/>
              </a:spcAft>
            </a:pPr>
            <a:r>
              <a:rPr lang="en-US" altLang="zh-CN" dirty="0"/>
              <a:t>	x *= f;</a:t>
            </a:r>
            <a:endParaRPr lang="en-US" altLang="zh-CN" dirty="0"/>
          </a:p>
          <a:p>
            <a:pPr>
              <a:lnSpc>
                <a:spcPct val="140000"/>
              </a:lnSpc>
              <a:spcBef>
                <a:spcPts val="0"/>
              </a:spcBef>
              <a:spcAft>
                <a:spcPts val="0"/>
              </a:spcAft>
            </a:pPr>
            <a:r>
              <a:rPr lang="en-US" altLang="zh-CN" dirty="0"/>
              <a:t>}</a:t>
            </a:r>
            <a:endParaRPr lang="en-US" altLang="zh-CN" dirty="0"/>
          </a:p>
          <a:p>
            <a:pPr>
              <a:lnSpc>
                <a:spcPct val="140000"/>
              </a:lnSpc>
              <a:spcBef>
                <a:spcPts val="0"/>
              </a:spcBef>
              <a:spcAft>
                <a:spcPts val="0"/>
              </a:spcAft>
            </a:pPr>
            <a:r>
              <a:rPr lang="en-US" altLang="zh-CN" dirty="0"/>
              <a:t>template &lt;</a:t>
            </a:r>
            <a:r>
              <a:rPr lang="en-US" altLang="zh-CN" dirty="0" err="1"/>
              <a:t>typename</a:t>
            </a:r>
            <a:r>
              <a:rPr lang="en-US" altLang="zh-CN" dirty="0"/>
              <a:t> T&gt; void write(T x) {</a:t>
            </a:r>
            <a:endParaRPr lang="en-US" altLang="zh-CN" dirty="0"/>
          </a:p>
          <a:p>
            <a:pPr>
              <a:lnSpc>
                <a:spcPct val="140000"/>
              </a:lnSpc>
              <a:spcBef>
                <a:spcPts val="0"/>
              </a:spcBef>
              <a:spcAft>
                <a:spcPts val="0"/>
              </a:spcAft>
            </a:pPr>
            <a:r>
              <a:rPr lang="en-US" altLang="zh-CN" dirty="0"/>
              <a:t>	if (x &lt; 0) x = -x, </a:t>
            </a:r>
            <a:r>
              <a:rPr lang="en-US" altLang="zh-CN" dirty="0" err="1"/>
              <a:t>putchar</a:t>
            </a:r>
            <a:r>
              <a:rPr lang="en-US" altLang="zh-CN" dirty="0"/>
              <a:t>('-');</a:t>
            </a:r>
            <a:endParaRPr lang="en-US" altLang="zh-CN" dirty="0"/>
          </a:p>
          <a:p>
            <a:pPr>
              <a:lnSpc>
                <a:spcPct val="140000"/>
              </a:lnSpc>
              <a:spcBef>
                <a:spcPts val="0"/>
              </a:spcBef>
              <a:spcAft>
                <a:spcPts val="0"/>
              </a:spcAft>
            </a:pPr>
            <a:r>
              <a:rPr lang="en-US" altLang="zh-CN" dirty="0"/>
              <a:t>	if (x &gt; 9) write(x / 10);</a:t>
            </a:r>
            <a:endParaRPr lang="en-US" altLang="zh-CN" dirty="0"/>
          </a:p>
          <a:p>
            <a:pPr>
              <a:lnSpc>
                <a:spcPct val="140000"/>
              </a:lnSpc>
              <a:spcBef>
                <a:spcPts val="0"/>
              </a:spcBef>
              <a:spcAft>
                <a:spcPts val="0"/>
              </a:spcAft>
            </a:pPr>
            <a:r>
              <a:rPr lang="en-US" altLang="zh-CN" dirty="0"/>
              <a:t>	</a:t>
            </a:r>
            <a:r>
              <a:rPr lang="en-US" altLang="zh-CN" dirty="0" err="1"/>
              <a:t>putchar</a:t>
            </a:r>
            <a:r>
              <a:rPr lang="en-US" altLang="zh-CN" dirty="0"/>
              <a:t>(x % 10 + '0');</a:t>
            </a:r>
            <a:endParaRPr lang="en-US" altLang="zh-CN" dirty="0"/>
          </a:p>
          <a:p>
            <a:pPr>
              <a:lnSpc>
                <a:spcPct val="140000"/>
              </a:lnSpc>
              <a:spcBef>
                <a:spcPts val="0"/>
              </a:spcBef>
              <a:spcAft>
                <a:spcPts val="0"/>
              </a:spcAft>
            </a:pPr>
            <a:r>
              <a:rPr lang="en-US" altLang="zh-CN" dirty="0"/>
              <a:t>}</a:t>
            </a:r>
            <a:endParaRPr lang="en-US" altLang="zh-CN" dirty="0"/>
          </a:p>
          <a:p>
            <a:pPr>
              <a:lnSpc>
                <a:spcPct val="140000"/>
              </a:lnSpc>
              <a:spcBef>
                <a:spcPts val="0"/>
              </a:spcBef>
              <a:spcAft>
                <a:spcPts val="0"/>
              </a:spcAft>
            </a:pPr>
            <a:r>
              <a:rPr lang="en-US" altLang="zh-CN" dirty="0"/>
              <a:t>template &lt;</a:t>
            </a:r>
            <a:r>
              <a:rPr lang="en-US" altLang="zh-CN" dirty="0" err="1"/>
              <a:t>typename</a:t>
            </a:r>
            <a:r>
              <a:rPr lang="en-US" altLang="zh-CN" dirty="0"/>
              <a:t> T&gt; void </a:t>
            </a:r>
            <a:r>
              <a:rPr lang="en-US" altLang="zh-CN" dirty="0" err="1"/>
              <a:t>writeln</a:t>
            </a:r>
            <a:r>
              <a:rPr lang="en-US" altLang="zh-CN" dirty="0"/>
              <a:t>(T x) {</a:t>
            </a:r>
            <a:endParaRPr lang="en-US" altLang="zh-CN" dirty="0"/>
          </a:p>
          <a:p>
            <a:pPr>
              <a:lnSpc>
                <a:spcPct val="140000"/>
              </a:lnSpc>
              <a:spcBef>
                <a:spcPts val="0"/>
              </a:spcBef>
              <a:spcAft>
                <a:spcPts val="0"/>
              </a:spcAft>
            </a:pPr>
            <a:r>
              <a:rPr lang="en-US" altLang="zh-CN" dirty="0"/>
              <a:t>	write(x);</a:t>
            </a:r>
            <a:endParaRPr lang="en-US" altLang="zh-CN" dirty="0"/>
          </a:p>
          <a:p>
            <a:pPr>
              <a:lnSpc>
                <a:spcPct val="140000"/>
              </a:lnSpc>
              <a:spcBef>
                <a:spcPts val="0"/>
              </a:spcBef>
              <a:spcAft>
                <a:spcPts val="0"/>
              </a:spcAft>
            </a:pPr>
            <a:r>
              <a:rPr lang="en-US" altLang="zh-CN" dirty="0"/>
              <a:t>	puts("");</a:t>
            </a:r>
            <a:endParaRPr lang="en-US" altLang="zh-CN" dirty="0"/>
          </a:p>
          <a:p>
            <a:pPr>
              <a:lnSpc>
                <a:spcPct val="140000"/>
              </a:lnSpc>
              <a:spcBef>
                <a:spcPts val="0"/>
              </a:spcBef>
              <a:spcAft>
                <a:spcPts val="0"/>
              </a:spcAft>
            </a:pPr>
            <a:r>
              <a:rPr lang="en-US" altLang="zh-CN" dirty="0"/>
              <a:t>}</a:t>
            </a:r>
            <a:endParaRPr lang="en-US" altLang="zh-CN" dirty="0"/>
          </a:p>
          <a:p>
            <a:pPr>
              <a:lnSpc>
                <a:spcPct val="140000"/>
              </a:lnSpc>
              <a:spcBef>
                <a:spcPts val="0"/>
              </a:spcBef>
              <a:spcAft>
                <a:spcPts val="0"/>
              </a:spcAft>
            </a:pPr>
            <a:r>
              <a:rPr lang="en-US" altLang="zh-CN" dirty="0"/>
              <a:t>int n, k, top, </a:t>
            </a:r>
            <a:r>
              <a:rPr lang="en-US" altLang="zh-CN" dirty="0" err="1"/>
              <a:t>stk</a:t>
            </a:r>
            <a:r>
              <a:rPr lang="en-US" altLang="zh-CN" dirty="0"/>
              <a:t>[</a:t>
            </a:r>
            <a:r>
              <a:rPr lang="en-US" altLang="zh-CN" dirty="0" err="1"/>
              <a:t>MAXN</a:t>
            </a:r>
            <a:r>
              <a:rPr lang="en-US" altLang="zh-CN" dirty="0"/>
              <a:t>];</a:t>
            </a:r>
            <a:endParaRPr lang="en-US" altLang="zh-CN" dirty="0"/>
          </a:p>
          <a:p>
            <a:pPr>
              <a:lnSpc>
                <a:spcPct val="140000"/>
              </a:lnSpc>
              <a:spcBef>
                <a:spcPts val="0"/>
              </a:spcBef>
              <a:spcAft>
                <a:spcPts val="0"/>
              </a:spcAft>
            </a:pPr>
            <a:r>
              <a:rPr lang="en-US" altLang="zh-CN" dirty="0"/>
              <a:t>int </a:t>
            </a:r>
            <a:r>
              <a:rPr lang="en-US" altLang="zh-CN" dirty="0" err="1"/>
              <a:t>lc</a:t>
            </a:r>
            <a:r>
              <a:rPr lang="en-US" altLang="zh-CN" dirty="0"/>
              <a:t>[</a:t>
            </a:r>
            <a:r>
              <a:rPr lang="en-US" altLang="zh-CN" dirty="0" err="1"/>
              <a:t>MAXN</a:t>
            </a:r>
            <a:r>
              <a:rPr lang="en-US" altLang="zh-CN" dirty="0"/>
              <a:t>], </a:t>
            </a:r>
            <a:r>
              <a:rPr lang="en-US" altLang="zh-CN" dirty="0" err="1"/>
              <a:t>rc</a:t>
            </a:r>
            <a:r>
              <a:rPr lang="en-US" altLang="zh-CN" dirty="0"/>
              <a:t>[</a:t>
            </a:r>
            <a:r>
              <a:rPr lang="en-US" altLang="zh-CN" dirty="0" err="1"/>
              <a:t>MAXN</a:t>
            </a:r>
            <a:r>
              <a:rPr lang="en-US" altLang="zh-CN" dirty="0"/>
              <a:t>], </a:t>
            </a:r>
            <a:r>
              <a:rPr lang="en-US" altLang="zh-CN" dirty="0" err="1"/>
              <a:t>val</a:t>
            </a:r>
            <a:r>
              <a:rPr lang="en-US" altLang="zh-CN" dirty="0"/>
              <a:t>[</a:t>
            </a:r>
            <a:r>
              <a:rPr lang="en-US" altLang="zh-CN" dirty="0" err="1"/>
              <a:t>MAXN</a:t>
            </a:r>
            <a:r>
              <a:rPr lang="en-US" altLang="zh-CN" dirty="0"/>
              <a:t>], w[</a:t>
            </a:r>
            <a:r>
              <a:rPr lang="en-US" altLang="zh-CN" dirty="0" err="1"/>
              <a:t>MAXN</a:t>
            </a:r>
            <a:r>
              <a:rPr lang="en-US" altLang="zh-CN" dirty="0"/>
              <a:t>];</a:t>
            </a:r>
            <a:endParaRPr lang="en-US" altLang="zh-CN" dirty="0"/>
          </a:p>
          <a:p>
            <a:pPr>
              <a:lnSpc>
                <a:spcPct val="140000"/>
              </a:lnSpc>
              <a:spcBef>
                <a:spcPts val="0"/>
              </a:spcBef>
              <a:spcAft>
                <a:spcPts val="0"/>
              </a:spcAft>
            </a:pPr>
            <a:r>
              <a:rPr lang="en-US" altLang="zh-CN" dirty="0"/>
              <a:t>long long fac[</a:t>
            </a:r>
            <a:r>
              <a:rPr lang="en-US" altLang="zh-CN" dirty="0" err="1"/>
              <a:t>MAXV</a:t>
            </a:r>
            <a:r>
              <a:rPr lang="en-US" altLang="zh-CN" dirty="0"/>
              <a:t>], inv[</a:t>
            </a:r>
            <a:r>
              <a:rPr lang="en-US" altLang="zh-CN" dirty="0" err="1"/>
              <a:t>MAXV</a:t>
            </a:r>
            <a:r>
              <a:rPr lang="en-US" altLang="zh-CN" dirty="0"/>
              <a:t>];</a:t>
            </a:r>
            <a:endParaRPr lang="en-US" altLang="zh-CN" dirty="0"/>
          </a:p>
          <a:p>
            <a:pPr>
              <a:lnSpc>
                <a:spcPct val="140000"/>
              </a:lnSpc>
              <a:spcBef>
                <a:spcPts val="0"/>
              </a:spcBef>
              <a:spcAft>
                <a:spcPts val="0"/>
              </a:spcAft>
            </a:pPr>
            <a:r>
              <a:rPr lang="en-US" altLang="zh-CN" dirty="0"/>
              <a:t>long long </a:t>
            </a:r>
            <a:r>
              <a:rPr lang="en-US" altLang="zh-CN" dirty="0" err="1"/>
              <a:t>tmp</a:t>
            </a:r>
            <a:r>
              <a:rPr lang="en-US" altLang="zh-CN" dirty="0"/>
              <a:t>[</a:t>
            </a:r>
            <a:r>
              <a:rPr lang="en-US" altLang="zh-CN" dirty="0" err="1"/>
              <a:t>MAXN</a:t>
            </a:r>
            <a:r>
              <a:rPr lang="en-US" altLang="zh-CN" dirty="0"/>
              <a:t>], </a:t>
            </a:r>
            <a:r>
              <a:rPr lang="en-US" altLang="zh-CN" dirty="0" err="1"/>
              <a:t>dp</a:t>
            </a:r>
            <a:r>
              <a:rPr lang="en-US" altLang="zh-CN" dirty="0"/>
              <a:t>[</a:t>
            </a:r>
            <a:r>
              <a:rPr lang="en-US" altLang="zh-CN" dirty="0" err="1"/>
              <a:t>MAXN</a:t>
            </a:r>
            <a:r>
              <a:rPr lang="en-US" altLang="zh-CN" dirty="0"/>
              <a:t>][</a:t>
            </a:r>
            <a:r>
              <a:rPr lang="en-US" altLang="zh-CN" dirty="0" err="1"/>
              <a:t>MAXN</a:t>
            </a:r>
            <a:r>
              <a:rPr lang="en-US" altLang="zh-CN" dirty="0"/>
              <a:t>];</a:t>
            </a:r>
            <a:endParaRPr lang="en-US" altLang="zh-CN" dirty="0"/>
          </a:p>
          <a:p>
            <a:pPr>
              <a:lnSpc>
                <a:spcPct val="140000"/>
              </a:lnSpc>
              <a:spcBef>
                <a:spcPts val="0"/>
              </a:spcBef>
              <a:spcAft>
                <a:spcPts val="0"/>
              </a:spcAft>
            </a:pPr>
            <a:r>
              <a:rPr lang="en-US" altLang="zh-CN" dirty="0"/>
              <a:t>long long </a:t>
            </a:r>
            <a:r>
              <a:rPr lang="en-US" altLang="zh-CN" dirty="0" err="1"/>
              <a:t>getc</a:t>
            </a:r>
            <a:r>
              <a:rPr lang="en-US" altLang="zh-CN" dirty="0"/>
              <a:t>(int x, int y) {      //</a:t>
            </a:r>
            <a:r>
              <a:rPr lang="zh-CN" altLang="en-US" dirty="0"/>
              <a:t>计算组合数取模</a:t>
            </a:r>
            <a:r>
              <a:rPr lang="en-US" altLang="zh-CN" dirty="0"/>
              <a:t>  C(x, y)</a:t>
            </a:r>
            <a:endParaRPr lang="en-US" altLang="zh-CN" dirty="0"/>
          </a:p>
          <a:p>
            <a:pPr>
              <a:lnSpc>
                <a:spcPct val="140000"/>
              </a:lnSpc>
              <a:spcBef>
                <a:spcPts val="0"/>
              </a:spcBef>
              <a:spcAft>
                <a:spcPts val="0"/>
              </a:spcAft>
            </a:pPr>
            <a:r>
              <a:rPr lang="en-US" altLang="zh-CN" dirty="0"/>
              <a:t>	if (y &gt; x || y &lt; 0) return 0;</a:t>
            </a:r>
            <a:endParaRPr lang="en-US" altLang="zh-CN" dirty="0"/>
          </a:p>
          <a:p>
            <a:pPr>
              <a:lnSpc>
                <a:spcPct val="140000"/>
              </a:lnSpc>
              <a:spcBef>
                <a:spcPts val="0"/>
              </a:spcBef>
              <a:spcAft>
                <a:spcPts val="0"/>
              </a:spcAft>
            </a:pPr>
            <a:r>
              <a:rPr lang="en-US" altLang="zh-CN" dirty="0"/>
              <a:t>	else return fac[x] * inv[y] % P * inv[x - y] % P;</a:t>
            </a:r>
            <a:endParaRPr lang="en-US" altLang="zh-CN" dirty="0"/>
          </a:p>
          <a:p>
            <a:pPr>
              <a:lnSpc>
                <a:spcPct val="140000"/>
              </a:lnSpc>
              <a:spcBef>
                <a:spcPts val="0"/>
              </a:spcBef>
              <a:spcAft>
                <a:spcPts val="0"/>
              </a:spcAft>
            </a:pPr>
            <a:r>
              <a:rPr lang="en-US" altLang="zh-CN" dirty="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5400" dirty="0"/>
              <a:t>建树方法</a:t>
            </a:r>
            <a:endParaRPr lang="en-US" altLang="zh-CN" sz="5400" dirty="0"/>
          </a:p>
        </p:txBody>
      </p:sp>
      <p:sp>
        <p:nvSpPr>
          <p:cNvPr id="3" name="内容占位符 2"/>
          <p:cNvSpPr>
            <a:spLocks noGrp="1"/>
          </p:cNvSpPr>
          <p:nvPr>
            <p:ph idx="1"/>
          </p:nvPr>
        </p:nvSpPr>
        <p:spPr/>
        <p:txBody>
          <a:bodyPr>
            <a:normAutofit/>
          </a:bodyPr>
          <a:lstStyle/>
          <a:p>
            <a:pPr marL="0" indent="0">
              <a:buNone/>
            </a:pPr>
            <a:r>
              <a:rPr lang="zh-CN" altLang="en-US" sz="2400" dirty="0"/>
              <a:t>方法一</a:t>
            </a:r>
            <a:endParaRPr lang="en-US" altLang="zh-CN" sz="2400" dirty="0"/>
          </a:p>
          <a:p>
            <a:pPr marL="0" indent="0">
              <a:buNone/>
            </a:pPr>
            <a:r>
              <a:rPr lang="zh-CN" altLang="en-US" sz="2400" dirty="0"/>
              <a:t>有点像超级钢琴，先对</a:t>
            </a:r>
            <a:r>
              <a:rPr lang="en-US" altLang="zh-CN" sz="2400" dirty="0"/>
              <a:t>key</a:t>
            </a:r>
            <a:r>
              <a:rPr lang="zh-CN" altLang="en-US" sz="2400" dirty="0"/>
              <a:t>排序，设</a:t>
            </a:r>
            <a:r>
              <a:rPr lang="en-US" altLang="zh-CN" sz="2400" dirty="0"/>
              <a:t>(k[</a:t>
            </a:r>
            <a:r>
              <a:rPr lang="en-US" altLang="zh-CN" sz="2400" dirty="0" err="1"/>
              <a:t>i</a:t>
            </a:r>
            <a:r>
              <a:rPr lang="en-US" altLang="zh-CN" sz="2400" dirty="0"/>
              <a:t>],v[</a:t>
            </a:r>
            <a:r>
              <a:rPr lang="en-US" altLang="zh-CN" sz="2400" dirty="0" err="1"/>
              <a:t>i</a:t>
            </a:r>
            <a:r>
              <a:rPr lang="en-US" altLang="zh-CN" sz="2400" dirty="0"/>
              <a:t>])</a:t>
            </a:r>
            <a:r>
              <a:rPr lang="zh-CN" altLang="en-US" sz="2400" dirty="0"/>
              <a:t>是</a:t>
            </a:r>
            <a:r>
              <a:rPr lang="en-US" altLang="zh-CN" sz="2400" dirty="0"/>
              <a:t>[1,n]</a:t>
            </a:r>
            <a:r>
              <a:rPr lang="zh-CN" altLang="en-US" sz="2400" dirty="0"/>
              <a:t>的最小的</a:t>
            </a:r>
            <a:r>
              <a:rPr lang="en-US" altLang="zh-CN" sz="2400" dirty="0"/>
              <a:t>value</a:t>
            </a:r>
            <a:r>
              <a:rPr lang="zh-CN" altLang="en-US" sz="2400" dirty="0"/>
              <a:t>对应的</a:t>
            </a:r>
            <a:r>
              <a:rPr lang="en-US" altLang="zh-CN" sz="2400" dirty="0"/>
              <a:t>key</a:t>
            </a:r>
            <a:r>
              <a:rPr lang="zh-CN" altLang="en-US" sz="2400" dirty="0"/>
              <a:t>和</a:t>
            </a:r>
            <a:r>
              <a:rPr lang="en-US" altLang="zh-CN" sz="2400" dirty="0"/>
              <a:t>value</a:t>
            </a:r>
            <a:endParaRPr lang="en-US" altLang="zh-CN" sz="2400" dirty="0"/>
          </a:p>
          <a:p>
            <a:pPr marL="0" indent="0">
              <a:buNone/>
            </a:pPr>
            <a:r>
              <a:rPr lang="zh-CN" altLang="en-US" sz="2400" dirty="0"/>
              <a:t>那么</a:t>
            </a:r>
            <a:r>
              <a:rPr lang="en-US" altLang="zh-CN" sz="2400" dirty="0"/>
              <a:t>(k[</a:t>
            </a:r>
            <a:r>
              <a:rPr lang="en-US" altLang="zh-CN" sz="2400" dirty="0" err="1"/>
              <a:t>i</a:t>
            </a:r>
            <a:r>
              <a:rPr lang="en-US" altLang="zh-CN" sz="2400" dirty="0"/>
              <a:t>],v[</a:t>
            </a:r>
            <a:r>
              <a:rPr lang="en-US" altLang="zh-CN" sz="2400" dirty="0" err="1"/>
              <a:t>i</a:t>
            </a:r>
            <a:r>
              <a:rPr lang="en-US" altLang="zh-CN" sz="2400" dirty="0"/>
              <a:t>])</a:t>
            </a:r>
            <a:r>
              <a:rPr lang="zh-CN" altLang="en-US" sz="2400" dirty="0"/>
              <a:t>就是笛卡尔树的根</a:t>
            </a:r>
            <a:endParaRPr lang="en-US" altLang="zh-CN" sz="2400" dirty="0"/>
          </a:p>
          <a:p>
            <a:pPr marL="0" indent="0">
              <a:buNone/>
            </a:pPr>
            <a:r>
              <a:rPr lang="zh-CN" altLang="en-US" sz="2400" dirty="0"/>
              <a:t>然后分成左右两个子区间</a:t>
            </a:r>
            <a:r>
              <a:rPr lang="en-US" altLang="zh-CN" sz="2400" dirty="0"/>
              <a:t>[1,i-1]</a:t>
            </a:r>
            <a:r>
              <a:rPr lang="zh-CN" altLang="en-US" sz="2400" dirty="0"/>
              <a:t>和</a:t>
            </a:r>
            <a:r>
              <a:rPr lang="en-US" altLang="zh-CN" sz="2400" dirty="0"/>
              <a:t>[i+1,n]</a:t>
            </a:r>
            <a:r>
              <a:rPr lang="zh-CN" altLang="en-US" sz="2400" dirty="0"/>
              <a:t>，继续分别做最小值，接到根上</a:t>
            </a:r>
            <a:endParaRPr lang="en-US" altLang="zh-CN" sz="2400" dirty="0"/>
          </a:p>
          <a:p>
            <a:pPr marL="0" indent="0">
              <a:buNone/>
            </a:pPr>
            <a:r>
              <a:rPr lang="zh-CN" altLang="en-US" sz="2400" dirty="0"/>
              <a:t>时间复杂度</a:t>
            </a:r>
            <a:r>
              <a:rPr lang="en-US" altLang="zh-CN" sz="2400" dirty="0"/>
              <a:t>O(n^2)</a:t>
            </a:r>
            <a:r>
              <a:rPr lang="zh-CN" altLang="en-US" sz="2400" dirty="0"/>
              <a:t>，朴素的</a:t>
            </a:r>
            <a:r>
              <a:rPr lang="en-US" altLang="zh-CN" sz="2400" dirty="0"/>
              <a:t>RMQ</a:t>
            </a:r>
            <a:r>
              <a:rPr lang="zh-CN" altLang="en-US" sz="2400" dirty="0"/>
              <a:t>优化一下得到</a:t>
            </a:r>
            <a:r>
              <a:rPr lang="en-US" altLang="zh-CN" sz="2400" dirty="0"/>
              <a:t>O(</a:t>
            </a:r>
            <a:r>
              <a:rPr lang="en-US" altLang="zh-CN" sz="2400" dirty="0" err="1"/>
              <a:t>nlogn</a:t>
            </a:r>
            <a:r>
              <a:rPr lang="en-US" altLang="zh-CN" sz="2400" dirty="0"/>
              <a:t>)</a:t>
            </a:r>
            <a:endParaRPr lang="en-US" altLang="zh-CN" sz="2400" dirty="0"/>
          </a:p>
          <a:p>
            <a:pPr marL="0" indent="0">
              <a:buNone/>
            </a:pP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6064" y="256674"/>
            <a:ext cx="12079705" cy="6817894"/>
          </a:xfrm>
        </p:spPr>
        <p:txBody>
          <a:bodyPr>
            <a:normAutofit fontScale="70000" lnSpcReduction="20000"/>
          </a:bodyPr>
          <a:lstStyle/>
          <a:p>
            <a:pPr>
              <a:lnSpc>
                <a:spcPct val="140000"/>
              </a:lnSpc>
              <a:spcBef>
                <a:spcPts val="0"/>
              </a:spcBef>
              <a:spcAft>
                <a:spcPts val="0"/>
              </a:spcAft>
            </a:pPr>
            <a:r>
              <a:rPr lang="en-US" altLang="zh-CN" dirty="0"/>
              <a:t>long long power(long long x, long long y) {</a:t>
            </a:r>
            <a:endParaRPr lang="en-US" altLang="zh-CN" dirty="0"/>
          </a:p>
          <a:p>
            <a:pPr>
              <a:lnSpc>
                <a:spcPct val="140000"/>
              </a:lnSpc>
              <a:spcBef>
                <a:spcPts val="0"/>
              </a:spcBef>
              <a:spcAft>
                <a:spcPts val="0"/>
              </a:spcAft>
            </a:pPr>
            <a:r>
              <a:rPr lang="en-US" altLang="zh-CN" dirty="0"/>
              <a:t>    if (y == 0) return 1;</a:t>
            </a:r>
            <a:endParaRPr lang="en-US" altLang="zh-CN" dirty="0"/>
          </a:p>
          <a:p>
            <a:pPr>
              <a:lnSpc>
                <a:spcPct val="140000"/>
              </a:lnSpc>
              <a:spcBef>
                <a:spcPts val="0"/>
              </a:spcBef>
              <a:spcAft>
                <a:spcPts val="0"/>
              </a:spcAft>
            </a:pPr>
            <a:r>
              <a:rPr lang="en-US" altLang="zh-CN" dirty="0"/>
              <a:t>    long long </a:t>
            </a:r>
            <a:r>
              <a:rPr lang="en-US" altLang="zh-CN" dirty="0" err="1"/>
              <a:t>tmp</a:t>
            </a:r>
            <a:r>
              <a:rPr lang="en-US" altLang="zh-CN" dirty="0"/>
              <a:t> = power(x, y / 2);</a:t>
            </a:r>
            <a:endParaRPr lang="en-US" altLang="zh-CN" dirty="0"/>
          </a:p>
          <a:p>
            <a:pPr>
              <a:lnSpc>
                <a:spcPct val="140000"/>
              </a:lnSpc>
              <a:spcBef>
                <a:spcPts val="0"/>
              </a:spcBef>
              <a:spcAft>
                <a:spcPts val="0"/>
              </a:spcAft>
            </a:pPr>
            <a:r>
              <a:rPr lang="en-US" altLang="zh-CN" dirty="0"/>
              <a:t>    if (y % 2 == 0) return </a:t>
            </a:r>
            <a:r>
              <a:rPr lang="en-US" altLang="zh-CN" dirty="0" err="1"/>
              <a:t>tmp</a:t>
            </a:r>
            <a:r>
              <a:rPr lang="en-US" altLang="zh-CN" dirty="0"/>
              <a:t> * </a:t>
            </a:r>
            <a:r>
              <a:rPr lang="en-US" altLang="zh-CN" dirty="0" err="1"/>
              <a:t>tmp</a:t>
            </a:r>
            <a:r>
              <a:rPr lang="en-US" altLang="zh-CN" dirty="0"/>
              <a:t> % P;</a:t>
            </a:r>
            <a:endParaRPr lang="en-US" altLang="zh-CN" dirty="0"/>
          </a:p>
          <a:p>
            <a:pPr>
              <a:lnSpc>
                <a:spcPct val="140000"/>
              </a:lnSpc>
              <a:spcBef>
                <a:spcPts val="0"/>
              </a:spcBef>
              <a:spcAft>
                <a:spcPts val="0"/>
              </a:spcAft>
            </a:pPr>
            <a:r>
              <a:rPr lang="en-US" altLang="zh-CN" dirty="0"/>
              <a:t>    else return </a:t>
            </a:r>
            <a:r>
              <a:rPr lang="en-US" altLang="zh-CN" dirty="0" err="1"/>
              <a:t>tmp</a:t>
            </a:r>
            <a:r>
              <a:rPr lang="en-US" altLang="zh-CN" dirty="0"/>
              <a:t> * </a:t>
            </a:r>
            <a:r>
              <a:rPr lang="en-US" altLang="zh-CN" dirty="0" err="1"/>
              <a:t>tmp</a:t>
            </a:r>
            <a:r>
              <a:rPr lang="en-US" altLang="zh-CN" dirty="0"/>
              <a:t> % P * x % P;</a:t>
            </a:r>
            <a:endParaRPr lang="en-US" altLang="zh-CN" dirty="0"/>
          </a:p>
          <a:p>
            <a:pPr>
              <a:lnSpc>
                <a:spcPct val="140000"/>
              </a:lnSpc>
              <a:spcBef>
                <a:spcPts val="0"/>
              </a:spcBef>
              <a:spcAft>
                <a:spcPts val="0"/>
              </a:spcAft>
            </a:pPr>
            <a:r>
              <a:rPr lang="en-US" altLang="zh-CN" dirty="0"/>
              <a:t>}</a:t>
            </a:r>
            <a:endParaRPr lang="en-US" altLang="zh-CN" dirty="0"/>
          </a:p>
          <a:p>
            <a:pPr>
              <a:lnSpc>
                <a:spcPct val="140000"/>
              </a:lnSpc>
              <a:spcBef>
                <a:spcPts val="0"/>
              </a:spcBef>
              <a:spcAft>
                <a:spcPts val="0"/>
              </a:spcAft>
            </a:pPr>
            <a:r>
              <a:rPr lang="en-US" altLang="zh-CN" dirty="0"/>
              <a:t>void work(int pos, int last) {</a:t>
            </a:r>
            <a:endParaRPr lang="en-US" altLang="zh-CN" dirty="0"/>
          </a:p>
          <a:p>
            <a:pPr>
              <a:lnSpc>
                <a:spcPct val="140000"/>
              </a:lnSpc>
              <a:spcBef>
                <a:spcPts val="0"/>
              </a:spcBef>
              <a:spcAft>
                <a:spcPts val="0"/>
              </a:spcAft>
            </a:pPr>
            <a:r>
              <a:rPr lang="en-US" altLang="zh-CN" dirty="0"/>
              <a:t>    int delta = </a:t>
            </a:r>
            <a:r>
              <a:rPr lang="en-US" altLang="zh-CN" dirty="0" err="1"/>
              <a:t>val</a:t>
            </a:r>
            <a:r>
              <a:rPr lang="en-US" altLang="zh-CN" dirty="0"/>
              <a:t>[pos] - last;</a:t>
            </a:r>
            <a:endParaRPr lang="en-US" altLang="zh-CN" dirty="0"/>
          </a:p>
          <a:p>
            <a:pPr>
              <a:lnSpc>
                <a:spcPct val="140000"/>
              </a:lnSpc>
              <a:spcBef>
                <a:spcPts val="0"/>
              </a:spcBef>
              <a:spcAft>
                <a:spcPts val="0"/>
              </a:spcAft>
            </a:pPr>
            <a:r>
              <a:rPr lang="en-US" altLang="zh-CN" dirty="0"/>
              <a:t>    w[pos] = 1;</a:t>
            </a:r>
            <a:endParaRPr lang="en-US" altLang="zh-CN" dirty="0"/>
          </a:p>
          <a:p>
            <a:pPr>
              <a:lnSpc>
                <a:spcPct val="140000"/>
              </a:lnSpc>
              <a:spcBef>
                <a:spcPts val="0"/>
              </a:spcBef>
              <a:spcAft>
                <a:spcPts val="0"/>
              </a:spcAft>
            </a:pPr>
            <a:r>
              <a:rPr lang="en-US" altLang="zh-CN" dirty="0"/>
              <a:t>    if (</a:t>
            </a:r>
            <a:r>
              <a:rPr lang="en-US" altLang="zh-CN" dirty="0" err="1"/>
              <a:t>lc</a:t>
            </a:r>
            <a:r>
              <a:rPr lang="en-US" altLang="zh-CN" dirty="0"/>
              <a:t>[pos]) work(</a:t>
            </a:r>
            <a:r>
              <a:rPr lang="en-US" altLang="zh-CN" dirty="0" err="1"/>
              <a:t>lc</a:t>
            </a:r>
            <a:r>
              <a:rPr lang="en-US" altLang="zh-CN" dirty="0"/>
              <a:t>[pos], </a:t>
            </a:r>
            <a:r>
              <a:rPr lang="en-US" altLang="zh-CN" dirty="0" err="1"/>
              <a:t>val</a:t>
            </a:r>
            <a:r>
              <a:rPr lang="en-US" altLang="zh-CN" dirty="0"/>
              <a:t>[pos]), w[pos] += w[</a:t>
            </a:r>
            <a:r>
              <a:rPr lang="en-US" altLang="zh-CN" dirty="0" err="1"/>
              <a:t>lc</a:t>
            </a:r>
            <a:r>
              <a:rPr lang="en-US" altLang="zh-CN" dirty="0"/>
              <a:t>[pos]];</a:t>
            </a:r>
            <a:endParaRPr lang="en-US" altLang="zh-CN" dirty="0"/>
          </a:p>
          <a:p>
            <a:pPr>
              <a:lnSpc>
                <a:spcPct val="140000"/>
              </a:lnSpc>
              <a:spcBef>
                <a:spcPts val="0"/>
              </a:spcBef>
              <a:spcAft>
                <a:spcPts val="0"/>
              </a:spcAft>
            </a:pPr>
            <a:r>
              <a:rPr lang="en-US" altLang="zh-CN" dirty="0"/>
              <a:t>    if (</a:t>
            </a:r>
            <a:r>
              <a:rPr lang="en-US" altLang="zh-CN" dirty="0" err="1"/>
              <a:t>rc</a:t>
            </a:r>
            <a:r>
              <a:rPr lang="en-US" altLang="zh-CN" dirty="0"/>
              <a:t>[pos]) work(</a:t>
            </a:r>
            <a:r>
              <a:rPr lang="en-US" altLang="zh-CN" dirty="0" err="1"/>
              <a:t>rc</a:t>
            </a:r>
            <a:r>
              <a:rPr lang="en-US" altLang="zh-CN" dirty="0"/>
              <a:t>[pos], </a:t>
            </a:r>
            <a:r>
              <a:rPr lang="en-US" altLang="zh-CN" dirty="0" err="1"/>
              <a:t>val</a:t>
            </a:r>
            <a:r>
              <a:rPr lang="en-US" altLang="zh-CN" dirty="0"/>
              <a:t>[pos]), w[pos] += w[</a:t>
            </a:r>
            <a:r>
              <a:rPr lang="en-US" altLang="zh-CN" dirty="0" err="1"/>
              <a:t>rc</a:t>
            </a:r>
            <a:r>
              <a:rPr lang="en-US" altLang="zh-CN" dirty="0"/>
              <a:t>[pos]];</a:t>
            </a:r>
            <a:endParaRPr lang="en-US" altLang="zh-CN" dirty="0"/>
          </a:p>
          <a:p>
            <a:pPr>
              <a:lnSpc>
                <a:spcPct val="140000"/>
              </a:lnSpc>
              <a:spcBef>
                <a:spcPts val="0"/>
              </a:spcBef>
              <a:spcAft>
                <a:spcPts val="0"/>
              </a:spcAft>
            </a:pPr>
            <a:r>
              <a:rPr lang="en-US" altLang="zh-CN" dirty="0"/>
              <a:t>    </a:t>
            </a:r>
            <a:r>
              <a:rPr lang="en-US" altLang="zh-CN" dirty="0" err="1"/>
              <a:t>memset</a:t>
            </a:r>
            <a:r>
              <a:rPr lang="en-US" altLang="zh-CN" dirty="0"/>
              <a:t>(</a:t>
            </a:r>
            <a:r>
              <a:rPr lang="en-US" altLang="zh-CN" dirty="0" err="1"/>
              <a:t>tmp</a:t>
            </a:r>
            <a:r>
              <a:rPr lang="en-US" altLang="zh-CN" dirty="0"/>
              <a:t>, 0, </a:t>
            </a:r>
            <a:r>
              <a:rPr lang="en-US" altLang="zh-CN" dirty="0" err="1"/>
              <a:t>sizeof</a:t>
            </a:r>
            <a:r>
              <a:rPr lang="en-US" altLang="zh-CN" dirty="0"/>
              <a:t>(</a:t>
            </a:r>
            <a:r>
              <a:rPr lang="en-US" altLang="zh-CN" dirty="0" err="1"/>
              <a:t>tmp</a:t>
            </a:r>
            <a:r>
              <a:rPr lang="en-US" altLang="zh-CN" dirty="0"/>
              <a:t>));</a:t>
            </a:r>
            <a:endParaRPr lang="en-US" altLang="zh-CN" dirty="0"/>
          </a:p>
          <a:p>
            <a:pPr>
              <a:lnSpc>
                <a:spcPct val="140000"/>
              </a:lnSpc>
              <a:spcBef>
                <a:spcPts val="0"/>
              </a:spcBef>
              <a:spcAft>
                <a:spcPts val="0"/>
              </a:spcAft>
            </a:pPr>
            <a:r>
              <a:rPr lang="en-US" altLang="zh-CN" dirty="0"/>
              <a:t>    for (int </a:t>
            </a:r>
            <a:r>
              <a:rPr lang="en-US" altLang="zh-CN" dirty="0" err="1"/>
              <a:t>i</a:t>
            </a:r>
            <a:r>
              <a:rPr lang="en-US" altLang="zh-CN" dirty="0"/>
              <a:t> = 0; </a:t>
            </a:r>
            <a:r>
              <a:rPr lang="en-US" altLang="zh-CN" dirty="0" err="1"/>
              <a:t>i</a:t>
            </a:r>
            <a:r>
              <a:rPr lang="en-US" altLang="zh-CN" dirty="0"/>
              <a:t> &lt;= w[pos]; </a:t>
            </a:r>
            <a:r>
              <a:rPr lang="en-US" altLang="zh-CN" dirty="0" err="1"/>
              <a:t>i</a:t>
            </a:r>
            <a:r>
              <a:rPr lang="en-US" altLang="zh-CN" dirty="0"/>
              <a:t>++) {</a:t>
            </a:r>
            <a:endParaRPr lang="en-US" altLang="zh-CN" dirty="0"/>
          </a:p>
          <a:p>
            <a:pPr>
              <a:lnSpc>
                <a:spcPct val="140000"/>
              </a:lnSpc>
              <a:spcBef>
                <a:spcPts val="0"/>
              </a:spcBef>
              <a:spcAft>
                <a:spcPts val="0"/>
              </a:spcAft>
            </a:pPr>
            <a:r>
              <a:rPr lang="en-US" altLang="zh-CN" dirty="0"/>
              <a:t>        for (int j = 0; j &lt;= </a:t>
            </a:r>
            <a:r>
              <a:rPr lang="en-US" altLang="zh-CN" dirty="0" err="1"/>
              <a:t>i</a:t>
            </a:r>
            <a:r>
              <a:rPr lang="en-US" altLang="zh-CN" dirty="0"/>
              <a:t>; </a:t>
            </a:r>
            <a:r>
              <a:rPr lang="en-US" altLang="zh-CN" dirty="0" err="1"/>
              <a:t>j++</a:t>
            </a:r>
            <a:r>
              <a:rPr lang="en-US" altLang="zh-CN" dirty="0"/>
              <a:t>)</a:t>
            </a:r>
            <a:endParaRPr lang="en-US" altLang="zh-CN" dirty="0"/>
          </a:p>
          <a:p>
            <a:pPr>
              <a:lnSpc>
                <a:spcPct val="140000"/>
              </a:lnSpc>
              <a:spcBef>
                <a:spcPts val="0"/>
              </a:spcBef>
              <a:spcAft>
                <a:spcPts val="0"/>
              </a:spcAft>
            </a:pPr>
            <a:r>
              <a:rPr lang="en-US" altLang="zh-CN" dirty="0"/>
              <a:t>            </a:t>
            </a:r>
            <a:r>
              <a:rPr lang="en-US" altLang="zh-CN" dirty="0" err="1"/>
              <a:t>tmp</a:t>
            </a:r>
            <a:r>
              <a:rPr lang="en-US" altLang="zh-CN" dirty="0"/>
              <a:t>[</a:t>
            </a:r>
            <a:r>
              <a:rPr lang="en-US" altLang="zh-CN" dirty="0" err="1"/>
              <a:t>i</a:t>
            </a:r>
            <a:r>
              <a:rPr lang="en-US" altLang="zh-CN" dirty="0"/>
              <a:t>] += </a:t>
            </a:r>
            <a:r>
              <a:rPr lang="en-US" altLang="zh-CN" dirty="0" err="1"/>
              <a:t>dp</a:t>
            </a:r>
            <a:r>
              <a:rPr lang="en-US" altLang="zh-CN" dirty="0"/>
              <a:t>[</a:t>
            </a:r>
            <a:r>
              <a:rPr lang="en-US" altLang="zh-CN" dirty="0" err="1"/>
              <a:t>lc</a:t>
            </a:r>
            <a:r>
              <a:rPr lang="en-US" altLang="zh-CN" dirty="0"/>
              <a:t>[pos]][j] * </a:t>
            </a:r>
            <a:r>
              <a:rPr lang="en-US" altLang="zh-CN" dirty="0" err="1"/>
              <a:t>dp</a:t>
            </a:r>
            <a:r>
              <a:rPr lang="en-US" altLang="zh-CN" dirty="0"/>
              <a:t>[</a:t>
            </a:r>
            <a:r>
              <a:rPr lang="en-US" altLang="zh-CN" dirty="0" err="1"/>
              <a:t>rc</a:t>
            </a:r>
            <a:r>
              <a:rPr lang="en-US" altLang="zh-CN" dirty="0"/>
              <a:t>[pos]][</a:t>
            </a:r>
            <a:r>
              <a:rPr lang="en-US" altLang="zh-CN" dirty="0" err="1"/>
              <a:t>i</a:t>
            </a:r>
            <a:r>
              <a:rPr lang="en-US" altLang="zh-CN" dirty="0"/>
              <a:t> - j] % P;</a:t>
            </a:r>
            <a:endParaRPr lang="en-US" altLang="zh-CN" dirty="0"/>
          </a:p>
          <a:p>
            <a:pPr>
              <a:lnSpc>
                <a:spcPct val="140000"/>
              </a:lnSpc>
              <a:spcBef>
                <a:spcPts val="0"/>
              </a:spcBef>
              <a:spcAft>
                <a:spcPts val="0"/>
              </a:spcAft>
            </a:pPr>
            <a:r>
              <a:rPr lang="en-US" altLang="zh-CN" dirty="0"/>
              <a:t>        </a:t>
            </a:r>
            <a:r>
              <a:rPr lang="en-US" altLang="zh-CN" dirty="0" err="1"/>
              <a:t>tmp</a:t>
            </a:r>
            <a:r>
              <a:rPr lang="en-US" altLang="zh-CN" dirty="0"/>
              <a:t>[</a:t>
            </a:r>
            <a:r>
              <a:rPr lang="en-US" altLang="zh-CN" dirty="0" err="1"/>
              <a:t>i</a:t>
            </a:r>
            <a:r>
              <a:rPr lang="en-US" altLang="zh-CN" dirty="0"/>
              <a:t>] %= P;</a:t>
            </a:r>
            <a:endParaRPr lang="en-US" altLang="zh-CN" dirty="0"/>
          </a:p>
          <a:p>
            <a:pPr>
              <a:lnSpc>
                <a:spcPct val="140000"/>
              </a:lnSpc>
              <a:spcBef>
                <a:spcPts val="0"/>
              </a:spcBef>
              <a:spcAft>
                <a:spcPts val="0"/>
              </a:spcAft>
            </a:pPr>
            <a:r>
              <a:rPr lang="en-US" altLang="zh-CN" dirty="0"/>
              <a:t>    }</a:t>
            </a:r>
            <a:endParaRPr lang="en-US" altLang="zh-CN" dirty="0"/>
          </a:p>
          <a:p>
            <a:pPr>
              <a:lnSpc>
                <a:spcPct val="140000"/>
              </a:lnSpc>
              <a:spcBef>
                <a:spcPts val="0"/>
              </a:spcBef>
              <a:spcAft>
                <a:spcPts val="0"/>
              </a:spcAft>
            </a:pPr>
            <a:r>
              <a:rPr lang="en-US" altLang="zh-CN" dirty="0"/>
              <a:t>    for (int </a:t>
            </a:r>
            <a:r>
              <a:rPr lang="en-US" altLang="zh-CN" dirty="0" err="1"/>
              <a:t>i</a:t>
            </a:r>
            <a:r>
              <a:rPr lang="en-US" altLang="zh-CN" dirty="0"/>
              <a:t> = 0; </a:t>
            </a:r>
            <a:r>
              <a:rPr lang="en-US" altLang="zh-CN" dirty="0" err="1"/>
              <a:t>i</a:t>
            </a:r>
            <a:r>
              <a:rPr lang="en-US" altLang="zh-CN" dirty="0"/>
              <a:t> &lt;= w[pos]; </a:t>
            </a:r>
            <a:r>
              <a:rPr lang="en-US" altLang="zh-CN" dirty="0" err="1"/>
              <a:t>i</a:t>
            </a:r>
            <a:r>
              <a:rPr lang="en-US" altLang="zh-CN" dirty="0"/>
              <a:t>++) {</a:t>
            </a:r>
            <a:endParaRPr lang="en-US" altLang="zh-CN" dirty="0"/>
          </a:p>
          <a:p>
            <a:pPr>
              <a:lnSpc>
                <a:spcPct val="140000"/>
              </a:lnSpc>
              <a:spcBef>
                <a:spcPts val="0"/>
              </a:spcBef>
              <a:spcAft>
                <a:spcPts val="0"/>
              </a:spcAft>
            </a:pPr>
            <a:r>
              <a:rPr lang="en-US" altLang="zh-CN" dirty="0"/>
              <a:t>        for (int j = 0; j &lt;= </a:t>
            </a:r>
            <a:r>
              <a:rPr lang="en-US" altLang="zh-CN" dirty="0" err="1"/>
              <a:t>i</a:t>
            </a:r>
            <a:r>
              <a:rPr lang="en-US" altLang="zh-CN" dirty="0"/>
              <a:t>; </a:t>
            </a:r>
            <a:r>
              <a:rPr lang="en-US" altLang="zh-CN" dirty="0" err="1"/>
              <a:t>j++</a:t>
            </a:r>
            <a:r>
              <a:rPr lang="en-US" altLang="zh-CN" dirty="0"/>
              <a:t>)</a:t>
            </a:r>
            <a:endParaRPr lang="en-US" altLang="zh-CN" dirty="0"/>
          </a:p>
          <a:p>
            <a:pPr>
              <a:lnSpc>
                <a:spcPct val="140000"/>
              </a:lnSpc>
              <a:spcBef>
                <a:spcPts val="0"/>
              </a:spcBef>
              <a:spcAft>
                <a:spcPts val="0"/>
              </a:spcAft>
            </a:pPr>
            <a:r>
              <a:rPr lang="en-US" altLang="zh-CN" dirty="0"/>
              <a:t>            </a:t>
            </a:r>
            <a:r>
              <a:rPr lang="en-US" altLang="zh-CN" dirty="0" err="1"/>
              <a:t>dp</a:t>
            </a:r>
            <a:r>
              <a:rPr lang="en-US" altLang="zh-CN" dirty="0"/>
              <a:t>[pos][</a:t>
            </a:r>
            <a:r>
              <a:rPr lang="en-US" altLang="zh-CN" dirty="0" err="1"/>
              <a:t>i</a:t>
            </a:r>
            <a:r>
              <a:rPr lang="en-US" altLang="zh-CN" dirty="0"/>
              <a:t>] += </a:t>
            </a:r>
            <a:r>
              <a:rPr lang="en-US" altLang="zh-CN" dirty="0" err="1"/>
              <a:t>tmp</a:t>
            </a:r>
            <a:r>
              <a:rPr lang="en-US" altLang="zh-CN" dirty="0"/>
              <a:t>[</a:t>
            </a:r>
            <a:r>
              <a:rPr lang="en-US" altLang="zh-CN" dirty="0" err="1"/>
              <a:t>i</a:t>
            </a:r>
            <a:r>
              <a:rPr lang="en-US" altLang="zh-CN" dirty="0"/>
              <a:t> - j] * fac[j] % P * </a:t>
            </a:r>
            <a:r>
              <a:rPr lang="en-US" altLang="zh-CN" dirty="0" err="1"/>
              <a:t>getc</a:t>
            </a:r>
            <a:r>
              <a:rPr lang="en-US" altLang="zh-CN" dirty="0"/>
              <a:t>(delta, j) % P * </a:t>
            </a:r>
            <a:r>
              <a:rPr lang="en-US" altLang="zh-CN" dirty="0" err="1"/>
              <a:t>getc</a:t>
            </a:r>
            <a:r>
              <a:rPr lang="en-US" altLang="zh-CN" dirty="0"/>
              <a:t>(w[pos] - (</a:t>
            </a:r>
            <a:r>
              <a:rPr lang="en-US" altLang="zh-CN" dirty="0" err="1"/>
              <a:t>i</a:t>
            </a:r>
            <a:r>
              <a:rPr lang="en-US" altLang="zh-CN" dirty="0"/>
              <a:t> - j), j) % P;</a:t>
            </a:r>
            <a:endParaRPr lang="en-US" altLang="zh-CN" dirty="0"/>
          </a:p>
          <a:p>
            <a:pPr>
              <a:lnSpc>
                <a:spcPct val="140000"/>
              </a:lnSpc>
              <a:spcBef>
                <a:spcPts val="0"/>
              </a:spcBef>
              <a:spcAft>
                <a:spcPts val="0"/>
              </a:spcAft>
            </a:pPr>
            <a:r>
              <a:rPr lang="en-US" altLang="zh-CN" dirty="0"/>
              <a:t>        </a:t>
            </a:r>
            <a:r>
              <a:rPr lang="en-US" altLang="zh-CN" dirty="0" err="1"/>
              <a:t>dp</a:t>
            </a:r>
            <a:r>
              <a:rPr lang="en-US" altLang="zh-CN" dirty="0"/>
              <a:t>[pos][</a:t>
            </a:r>
            <a:r>
              <a:rPr lang="en-US" altLang="zh-CN" dirty="0" err="1"/>
              <a:t>i</a:t>
            </a:r>
            <a:r>
              <a:rPr lang="en-US" altLang="zh-CN" dirty="0"/>
              <a:t>] %= P;</a:t>
            </a:r>
            <a:endParaRPr lang="en-US" altLang="zh-CN" dirty="0"/>
          </a:p>
          <a:p>
            <a:pPr>
              <a:lnSpc>
                <a:spcPct val="140000"/>
              </a:lnSpc>
              <a:spcBef>
                <a:spcPts val="0"/>
              </a:spcBef>
              <a:spcAft>
                <a:spcPts val="0"/>
              </a:spcAft>
            </a:pPr>
            <a:r>
              <a:rPr lang="en-US" altLang="zh-CN" dirty="0"/>
              <a:t>    }</a:t>
            </a:r>
            <a:endParaRPr lang="en-US" altLang="zh-CN" dirty="0"/>
          </a:p>
          <a:p>
            <a:pPr>
              <a:lnSpc>
                <a:spcPct val="140000"/>
              </a:lnSpc>
              <a:spcBef>
                <a:spcPts val="0"/>
              </a:spcBef>
              <a:spcAft>
                <a:spcPts val="0"/>
              </a:spcAft>
            </a:pPr>
            <a:r>
              <a:rPr lang="en-US" altLang="zh-CN" dirty="0"/>
              <a:t>}</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295" y="256674"/>
            <a:ext cx="12079705" cy="6817894"/>
          </a:xfrm>
        </p:spPr>
        <p:txBody>
          <a:bodyPr>
            <a:normAutofit fontScale="77500" lnSpcReduction="20000"/>
          </a:bodyPr>
          <a:lstStyle/>
          <a:p>
            <a:pPr>
              <a:lnSpc>
                <a:spcPct val="140000"/>
              </a:lnSpc>
              <a:spcBef>
                <a:spcPts val="0"/>
              </a:spcBef>
              <a:spcAft>
                <a:spcPts val="0"/>
              </a:spcAft>
            </a:pPr>
            <a:r>
              <a:rPr lang="en-US" altLang="zh-CN" dirty="0"/>
              <a:t>int main() {</a:t>
            </a:r>
            <a:endParaRPr lang="en-US" altLang="zh-CN" dirty="0"/>
          </a:p>
          <a:p>
            <a:pPr>
              <a:lnSpc>
                <a:spcPct val="140000"/>
              </a:lnSpc>
              <a:spcBef>
                <a:spcPts val="0"/>
              </a:spcBef>
              <a:spcAft>
                <a:spcPts val="0"/>
              </a:spcAft>
            </a:pPr>
            <a:r>
              <a:rPr lang="en-US" altLang="zh-CN" dirty="0"/>
              <a:t>    read(n), read(k);</a:t>
            </a:r>
            <a:endParaRPr lang="en-US" altLang="zh-CN" dirty="0"/>
          </a:p>
          <a:p>
            <a:pPr>
              <a:lnSpc>
                <a:spcPct val="140000"/>
              </a:lnSpc>
              <a:spcBef>
                <a:spcPts val="0"/>
              </a:spcBef>
              <a:spcAft>
                <a:spcPts val="0"/>
              </a:spcAft>
            </a:pPr>
            <a:r>
              <a:rPr lang="en-US" altLang="zh-CN" dirty="0"/>
              <a:t>    for (int </a:t>
            </a:r>
            <a:r>
              <a:rPr lang="en-US" altLang="zh-CN" dirty="0" err="1"/>
              <a:t>i</a:t>
            </a:r>
            <a:r>
              <a:rPr lang="en-US" altLang="zh-CN" dirty="0"/>
              <a:t> = 1; </a:t>
            </a:r>
            <a:r>
              <a:rPr lang="en-US" altLang="zh-CN" dirty="0" err="1"/>
              <a:t>i</a:t>
            </a:r>
            <a:r>
              <a:rPr lang="en-US" altLang="zh-CN" dirty="0"/>
              <a:t> &lt;= n; </a:t>
            </a:r>
            <a:r>
              <a:rPr lang="en-US" altLang="zh-CN" dirty="0" err="1"/>
              <a:t>i</a:t>
            </a:r>
            <a:r>
              <a:rPr lang="en-US" altLang="zh-CN" dirty="0"/>
              <a:t>++) {  //</a:t>
            </a:r>
            <a:r>
              <a:rPr lang="zh-CN" altLang="en-US" dirty="0"/>
              <a:t>读数据，构建笛卡尔树</a:t>
            </a:r>
            <a:endParaRPr lang="en-US" altLang="zh-CN" dirty="0"/>
          </a:p>
          <a:p>
            <a:pPr>
              <a:lnSpc>
                <a:spcPct val="140000"/>
              </a:lnSpc>
              <a:spcBef>
                <a:spcPts val="0"/>
              </a:spcBef>
              <a:spcAft>
                <a:spcPts val="0"/>
              </a:spcAft>
            </a:pPr>
            <a:r>
              <a:rPr lang="en-US" altLang="zh-CN" dirty="0"/>
              <a:t>        read(</a:t>
            </a:r>
            <a:r>
              <a:rPr lang="en-US" altLang="zh-CN" dirty="0" err="1"/>
              <a:t>val</a:t>
            </a:r>
            <a:r>
              <a:rPr lang="en-US" altLang="zh-CN" dirty="0"/>
              <a:t>[</a:t>
            </a:r>
            <a:r>
              <a:rPr lang="en-US" altLang="zh-CN" dirty="0" err="1"/>
              <a:t>i</a:t>
            </a:r>
            <a:r>
              <a:rPr lang="en-US" altLang="zh-CN" dirty="0"/>
              <a:t>]);</a:t>
            </a:r>
            <a:endParaRPr lang="en-US" altLang="zh-CN" dirty="0"/>
          </a:p>
          <a:p>
            <a:pPr>
              <a:lnSpc>
                <a:spcPct val="140000"/>
              </a:lnSpc>
              <a:spcBef>
                <a:spcPts val="0"/>
              </a:spcBef>
              <a:spcAft>
                <a:spcPts val="0"/>
              </a:spcAft>
            </a:pPr>
            <a:r>
              <a:rPr lang="en-US" altLang="zh-CN" dirty="0"/>
              <a:t>        bool </a:t>
            </a:r>
            <a:r>
              <a:rPr lang="en-US" altLang="zh-CN" dirty="0" err="1"/>
              <a:t>flg</a:t>
            </a:r>
            <a:r>
              <a:rPr lang="en-US" altLang="zh-CN" dirty="0"/>
              <a:t> = false;</a:t>
            </a:r>
            <a:endParaRPr lang="en-US" altLang="zh-CN" dirty="0"/>
          </a:p>
          <a:p>
            <a:pPr>
              <a:lnSpc>
                <a:spcPct val="140000"/>
              </a:lnSpc>
              <a:spcBef>
                <a:spcPts val="0"/>
              </a:spcBef>
              <a:spcAft>
                <a:spcPts val="0"/>
              </a:spcAft>
            </a:pPr>
            <a:r>
              <a:rPr lang="en-US" altLang="zh-CN" dirty="0"/>
              <a:t>        while (</a:t>
            </a:r>
            <a:r>
              <a:rPr lang="en-US" altLang="zh-CN" dirty="0" err="1"/>
              <a:t>val</a:t>
            </a:r>
            <a:r>
              <a:rPr lang="en-US" altLang="zh-CN" dirty="0"/>
              <a:t>[</a:t>
            </a:r>
            <a:r>
              <a:rPr lang="en-US" altLang="zh-CN" dirty="0" err="1"/>
              <a:t>i</a:t>
            </a:r>
            <a:r>
              <a:rPr lang="en-US" altLang="zh-CN" dirty="0"/>
              <a:t>] &lt; </a:t>
            </a:r>
            <a:r>
              <a:rPr lang="en-US" altLang="zh-CN" dirty="0" err="1"/>
              <a:t>val</a:t>
            </a:r>
            <a:r>
              <a:rPr lang="en-US" altLang="zh-CN" dirty="0"/>
              <a:t>[</a:t>
            </a:r>
            <a:r>
              <a:rPr lang="en-US" altLang="zh-CN" dirty="0" err="1"/>
              <a:t>stk</a:t>
            </a:r>
            <a:r>
              <a:rPr lang="en-US" altLang="zh-CN" dirty="0"/>
              <a:t>[top]]) top--, </a:t>
            </a:r>
            <a:r>
              <a:rPr lang="en-US" altLang="zh-CN" dirty="0" err="1"/>
              <a:t>flg</a:t>
            </a:r>
            <a:r>
              <a:rPr lang="en-US" altLang="zh-CN" dirty="0"/>
              <a:t> = true;   //</a:t>
            </a:r>
            <a:r>
              <a:rPr lang="zh-CN" altLang="en-US" dirty="0"/>
              <a:t>一次性找到当前结点的插入位置</a:t>
            </a:r>
            <a:endParaRPr lang="en-US" altLang="zh-CN" dirty="0"/>
          </a:p>
          <a:p>
            <a:pPr>
              <a:lnSpc>
                <a:spcPct val="140000"/>
              </a:lnSpc>
              <a:spcBef>
                <a:spcPts val="0"/>
              </a:spcBef>
              <a:spcAft>
                <a:spcPts val="0"/>
              </a:spcAft>
            </a:pPr>
            <a:r>
              <a:rPr lang="en-US" altLang="zh-CN" dirty="0"/>
              <a:t>        </a:t>
            </a:r>
            <a:r>
              <a:rPr lang="en-US" altLang="zh-CN" dirty="0" err="1"/>
              <a:t>rc</a:t>
            </a:r>
            <a:r>
              <a:rPr lang="en-US" altLang="zh-CN" dirty="0"/>
              <a:t>[</a:t>
            </a:r>
            <a:r>
              <a:rPr lang="en-US" altLang="zh-CN" dirty="0" err="1"/>
              <a:t>stk</a:t>
            </a:r>
            <a:r>
              <a:rPr lang="en-US" altLang="zh-CN" dirty="0"/>
              <a:t>[top]] = </a:t>
            </a:r>
            <a:r>
              <a:rPr lang="en-US" altLang="zh-CN" dirty="0" err="1"/>
              <a:t>i</a:t>
            </a:r>
            <a:r>
              <a:rPr lang="en-US" altLang="zh-CN" dirty="0"/>
              <a:t>;   //</a:t>
            </a:r>
            <a:r>
              <a:rPr lang="zh-CN" altLang="en-US" dirty="0"/>
              <a:t>当前栈顶元素的右儿子设置为</a:t>
            </a:r>
            <a:r>
              <a:rPr lang="en-US" altLang="zh-CN" dirty="0" err="1"/>
              <a:t>i</a:t>
            </a:r>
            <a:endParaRPr lang="en-US" altLang="zh-CN" dirty="0"/>
          </a:p>
          <a:p>
            <a:pPr>
              <a:lnSpc>
                <a:spcPct val="140000"/>
              </a:lnSpc>
              <a:spcBef>
                <a:spcPts val="0"/>
              </a:spcBef>
              <a:spcAft>
                <a:spcPts val="0"/>
              </a:spcAft>
            </a:pPr>
            <a:r>
              <a:rPr lang="en-US" altLang="zh-CN" dirty="0"/>
              <a:t>        if (</a:t>
            </a:r>
            <a:r>
              <a:rPr lang="en-US" altLang="zh-CN" dirty="0" err="1"/>
              <a:t>flg</a:t>
            </a:r>
            <a:r>
              <a:rPr lang="en-US" altLang="zh-CN" dirty="0"/>
              <a:t>) </a:t>
            </a:r>
            <a:r>
              <a:rPr lang="en-US" altLang="zh-CN" dirty="0" err="1"/>
              <a:t>lc</a:t>
            </a:r>
            <a:r>
              <a:rPr lang="en-US" altLang="zh-CN" dirty="0"/>
              <a:t>[</a:t>
            </a:r>
            <a:r>
              <a:rPr lang="en-US" altLang="zh-CN" dirty="0" err="1"/>
              <a:t>i</a:t>
            </a:r>
            <a:r>
              <a:rPr lang="en-US" altLang="zh-CN" dirty="0"/>
              <a:t>] = </a:t>
            </a:r>
            <a:r>
              <a:rPr lang="en-US" altLang="zh-CN" dirty="0" err="1"/>
              <a:t>stk</a:t>
            </a:r>
            <a:r>
              <a:rPr lang="en-US" altLang="zh-CN" dirty="0"/>
              <a:t>[top + 1];   //</a:t>
            </a:r>
            <a:r>
              <a:rPr lang="en-US" altLang="zh-CN" dirty="0" err="1"/>
              <a:t>i</a:t>
            </a:r>
            <a:r>
              <a:rPr lang="zh-CN" altLang="en-US" dirty="0"/>
              <a:t>的左儿子设置为栈顶</a:t>
            </a:r>
            <a:r>
              <a:rPr lang="en-US" altLang="zh-CN" dirty="0"/>
              <a:t>+1</a:t>
            </a:r>
            <a:r>
              <a:rPr lang="zh-CN" altLang="en-US" dirty="0"/>
              <a:t>元素</a:t>
            </a:r>
            <a:endParaRPr lang="en-US" altLang="zh-CN" dirty="0"/>
          </a:p>
          <a:p>
            <a:pPr>
              <a:lnSpc>
                <a:spcPct val="140000"/>
              </a:lnSpc>
              <a:spcBef>
                <a:spcPts val="0"/>
              </a:spcBef>
              <a:spcAft>
                <a:spcPts val="0"/>
              </a:spcAft>
            </a:pPr>
            <a:r>
              <a:rPr lang="en-US" altLang="zh-CN" dirty="0"/>
              <a:t>        </a:t>
            </a:r>
            <a:r>
              <a:rPr lang="en-US" altLang="zh-CN" dirty="0" err="1"/>
              <a:t>stk</a:t>
            </a:r>
            <a:r>
              <a:rPr lang="en-US" altLang="zh-CN" dirty="0"/>
              <a:t>[++top] = </a:t>
            </a:r>
            <a:r>
              <a:rPr lang="en-US" altLang="zh-CN" dirty="0" err="1"/>
              <a:t>i</a:t>
            </a:r>
            <a:r>
              <a:rPr lang="en-US" altLang="zh-CN" dirty="0"/>
              <a:t>;                  //</a:t>
            </a:r>
            <a:r>
              <a:rPr lang="zh-CN" altLang="en-US" dirty="0"/>
              <a:t>结点</a:t>
            </a:r>
            <a:r>
              <a:rPr lang="en-US" altLang="zh-CN" dirty="0" err="1"/>
              <a:t>i</a:t>
            </a:r>
            <a:r>
              <a:rPr lang="zh-CN" altLang="en-US" dirty="0"/>
              <a:t>入栈</a:t>
            </a:r>
            <a:endParaRPr lang="en-US" altLang="zh-CN" dirty="0"/>
          </a:p>
          <a:p>
            <a:pPr>
              <a:lnSpc>
                <a:spcPct val="140000"/>
              </a:lnSpc>
              <a:spcBef>
                <a:spcPts val="0"/>
              </a:spcBef>
              <a:spcAft>
                <a:spcPts val="0"/>
              </a:spcAft>
            </a:pPr>
            <a:r>
              <a:rPr lang="en-US" altLang="zh-CN" dirty="0"/>
              <a:t>    }</a:t>
            </a:r>
            <a:endParaRPr lang="en-US" altLang="zh-CN" dirty="0"/>
          </a:p>
          <a:p>
            <a:pPr>
              <a:lnSpc>
                <a:spcPct val="140000"/>
              </a:lnSpc>
              <a:spcBef>
                <a:spcPts val="0"/>
              </a:spcBef>
              <a:spcAft>
                <a:spcPts val="0"/>
              </a:spcAft>
            </a:pPr>
            <a:r>
              <a:rPr lang="en-US" altLang="zh-CN" dirty="0"/>
              <a:t>    </a:t>
            </a:r>
            <a:r>
              <a:rPr lang="en-US" altLang="zh-CN" dirty="0" err="1"/>
              <a:t>dp</a:t>
            </a:r>
            <a:r>
              <a:rPr lang="en-US" altLang="zh-CN" dirty="0"/>
              <a:t>[0][0] = 1;</a:t>
            </a:r>
            <a:endParaRPr lang="en-US" altLang="zh-CN" dirty="0"/>
          </a:p>
          <a:p>
            <a:pPr>
              <a:lnSpc>
                <a:spcPct val="140000"/>
              </a:lnSpc>
              <a:spcBef>
                <a:spcPts val="0"/>
              </a:spcBef>
              <a:spcAft>
                <a:spcPts val="0"/>
              </a:spcAft>
            </a:pPr>
            <a:r>
              <a:rPr lang="en-US" altLang="zh-CN" dirty="0"/>
              <a:t>    fac[0] = 1;</a:t>
            </a:r>
            <a:endParaRPr lang="en-US" altLang="zh-CN" dirty="0"/>
          </a:p>
          <a:p>
            <a:pPr>
              <a:lnSpc>
                <a:spcPct val="140000"/>
              </a:lnSpc>
              <a:spcBef>
                <a:spcPts val="0"/>
              </a:spcBef>
              <a:spcAft>
                <a:spcPts val="0"/>
              </a:spcAft>
            </a:pPr>
            <a:r>
              <a:rPr lang="en-US" altLang="zh-CN" dirty="0"/>
              <a:t>    for (int </a:t>
            </a:r>
            <a:r>
              <a:rPr lang="en-US" altLang="zh-CN" dirty="0" err="1"/>
              <a:t>i</a:t>
            </a:r>
            <a:r>
              <a:rPr lang="en-US" altLang="zh-CN" dirty="0"/>
              <a:t> = 1; </a:t>
            </a:r>
            <a:r>
              <a:rPr lang="en-US" altLang="zh-CN" dirty="0" err="1"/>
              <a:t>i</a:t>
            </a:r>
            <a:r>
              <a:rPr lang="en-US" altLang="zh-CN" dirty="0"/>
              <a:t> &lt; </a:t>
            </a:r>
            <a:r>
              <a:rPr lang="en-US" altLang="zh-CN" dirty="0" err="1"/>
              <a:t>MAXV</a:t>
            </a:r>
            <a:r>
              <a:rPr lang="en-US" altLang="zh-CN" dirty="0"/>
              <a:t>; </a:t>
            </a:r>
            <a:r>
              <a:rPr lang="en-US" altLang="zh-CN" dirty="0" err="1"/>
              <a:t>i</a:t>
            </a:r>
            <a:r>
              <a:rPr lang="en-US" altLang="zh-CN" dirty="0"/>
              <a:t>++)</a:t>
            </a:r>
            <a:endParaRPr lang="en-US" altLang="zh-CN" dirty="0"/>
          </a:p>
          <a:p>
            <a:pPr>
              <a:lnSpc>
                <a:spcPct val="140000"/>
              </a:lnSpc>
              <a:spcBef>
                <a:spcPts val="0"/>
              </a:spcBef>
              <a:spcAft>
                <a:spcPts val="0"/>
              </a:spcAft>
            </a:pPr>
            <a:r>
              <a:rPr lang="en-US" altLang="zh-CN" dirty="0"/>
              <a:t>        fac[</a:t>
            </a:r>
            <a:r>
              <a:rPr lang="en-US" altLang="zh-CN" dirty="0" err="1"/>
              <a:t>i</a:t>
            </a:r>
            <a:r>
              <a:rPr lang="en-US" altLang="zh-CN" dirty="0"/>
              <a:t>] = fac[</a:t>
            </a:r>
            <a:r>
              <a:rPr lang="en-US" altLang="zh-CN" dirty="0" err="1"/>
              <a:t>i</a:t>
            </a:r>
            <a:r>
              <a:rPr lang="en-US" altLang="zh-CN" dirty="0"/>
              <a:t> - 1] * </a:t>
            </a:r>
            <a:r>
              <a:rPr lang="en-US" altLang="zh-CN" dirty="0" err="1"/>
              <a:t>i</a:t>
            </a:r>
            <a:r>
              <a:rPr lang="en-US" altLang="zh-CN" dirty="0"/>
              <a:t> % P;</a:t>
            </a:r>
            <a:endParaRPr lang="en-US" altLang="zh-CN" dirty="0"/>
          </a:p>
          <a:p>
            <a:pPr>
              <a:lnSpc>
                <a:spcPct val="140000"/>
              </a:lnSpc>
              <a:spcBef>
                <a:spcPts val="0"/>
              </a:spcBef>
              <a:spcAft>
                <a:spcPts val="0"/>
              </a:spcAft>
            </a:pPr>
            <a:r>
              <a:rPr lang="en-US" altLang="zh-CN" dirty="0"/>
              <a:t>    inv[</a:t>
            </a:r>
            <a:r>
              <a:rPr lang="en-US" altLang="zh-CN" dirty="0" err="1"/>
              <a:t>MAXV</a:t>
            </a:r>
            <a:r>
              <a:rPr lang="en-US" altLang="zh-CN" dirty="0"/>
              <a:t> - 1] = power(fac[</a:t>
            </a:r>
            <a:r>
              <a:rPr lang="en-US" altLang="zh-CN" dirty="0" err="1"/>
              <a:t>MAXV</a:t>
            </a:r>
            <a:r>
              <a:rPr lang="en-US" altLang="zh-CN" dirty="0"/>
              <a:t> - 1], P - 2);</a:t>
            </a:r>
            <a:endParaRPr lang="en-US" altLang="zh-CN" dirty="0"/>
          </a:p>
          <a:p>
            <a:pPr>
              <a:lnSpc>
                <a:spcPct val="140000"/>
              </a:lnSpc>
              <a:spcBef>
                <a:spcPts val="0"/>
              </a:spcBef>
              <a:spcAft>
                <a:spcPts val="0"/>
              </a:spcAft>
            </a:pPr>
            <a:r>
              <a:rPr lang="en-US" altLang="zh-CN" dirty="0"/>
              <a:t>    for (int </a:t>
            </a:r>
            <a:r>
              <a:rPr lang="en-US" altLang="zh-CN" dirty="0" err="1"/>
              <a:t>i</a:t>
            </a:r>
            <a:r>
              <a:rPr lang="en-US" altLang="zh-CN" dirty="0"/>
              <a:t> = </a:t>
            </a:r>
            <a:r>
              <a:rPr lang="en-US" altLang="zh-CN" dirty="0" err="1"/>
              <a:t>MAXV</a:t>
            </a:r>
            <a:r>
              <a:rPr lang="en-US" altLang="zh-CN" dirty="0"/>
              <a:t> - 2; </a:t>
            </a:r>
            <a:r>
              <a:rPr lang="en-US" altLang="zh-CN" dirty="0" err="1"/>
              <a:t>i</a:t>
            </a:r>
            <a:r>
              <a:rPr lang="en-US" altLang="zh-CN" dirty="0"/>
              <a:t> &gt;= 0; </a:t>
            </a:r>
            <a:r>
              <a:rPr lang="en-US" altLang="zh-CN" dirty="0" err="1"/>
              <a:t>i</a:t>
            </a:r>
            <a:r>
              <a:rPr lang="en-US" altLang="zh-CN" dirty="0"/>
              <a:t>--)</a:t>
            </a:r>
            <a:endParaRPr lang="en-US" altLang="zh-CN" dirty="0"/>
          </a:p>
          <a:p>
            <a:pPr>
              <a:lnSpc>
                <a:spcPct val="140000"/>
              </a:lnSpc>
              <a:spcBef>
                <a:spcPts val="0"/>
              </a:spcBef>
              <a:spcAft>
                <a:spcPts val="0"/>
              </a:spcAft>
            </a:pPr>
            <a:r>
              <a:rPr lang="en-US" altLang="zh-CN" dirty="0"/>
              <a:t>        inv[</a:t>
            </a:r>
            <a:r>
              <a:rPr lang="en-US" altLang="zh-CN" dirty="0" err="1"/>
              <a:t>i</a:t>
            </a:r>
            <a:r>
              <a:rPr lang="en-US" altLang="zh-CN" dirty="0"/>
              <a:t>] = inv[</a:t>
            </a:r>
            <a:r>
              <a:rPr lang="en-US" altLang="zh-CN" dirty="0" err="1"/>
              <a:t>i</a:t>
            </a:r>
            <a:r>
              <a:rPr lang="en-US" altLang="zh-CN" dirty="0"/>
              <a:t> + 1] * (</a:t>
            </a:r>
            <a:r>
              <a:rPr lang="en-US" altLang="zh-CN" dirty="0" err="1"/>
              <a:t>i</a:t>
            </a:r>
            <a:r>
              <a:rPr lang="en-US" altLang="zh-CN" dirty="0"/>
              <a:t> + 1) % P;</a:t>
            </a:r>
            <a:endParaRPr lang="en-US" altLang="zh-CN" dirty="0"/>
          </a:p>
          <a:p>
            <a:pPr>
              <a:lnSpc>
                <a:spcPct val="140000"/>
              </a:lnSpc>
              <a:spcBef>
                <a:spcPts val="0"/>
              </a:spcBef>
              <a:spcAft>
                <a:spcPts val="0"/>
              </a:spcAft>
            </a:pPr>
            <a:r>
              <a:rPr lang="en-US" altLang="zh-CN" dirty="0"/>
              <a:t>    work(</a:t>
            </a:r>
            <a:r>
              <a:rPr lang="en-US" altLang="zh-CN" dirty="0" err="1"/>
              <a:t>rc</a:t>
            </a:r>
            <a:r>
              <a:rPr lang="en-US" altLang="zh-CN" dirty="0"/>
              <a:t>[0], 0);</a:t>
            </a:r>
            <a:endParaRPr lang="en-US" altLang="zh-CN" dirty="0"/>
          </a:p>
          <a:p>
            <a:pPr>
              <a:lnSpc>
                <a:spcPct val="140000"/>
              </a:lnSpc>
              <a:spcBef>
                <a:spcPts val="0"/>
              </a:spcBef>
              <a:spcAft>
                <a:spcPts val="0"/>
              </a:spcAft>
            </a:pPr>
            <a:r>
              <a:rPr lang="en-US" altLang="zh-CN" dirty="0"/>
              <a:t>    </a:t>
            </a:r>
            <a:r>
              <a:rPr lang="en-US" altLang="zh-CN" dirty="0" err="1"/>
              <a:t>writeln</a:t>
            </a:r>
            <a:r>
              <a:rPr lang="en-US" altLang="zh-CN" dirty="0"/>
              <a:t>(</a:t>
            </a:r>
            <a:r>
              <a:rPr lang="en-US" altLang="zh-CN" dirty="0" err="1"/>
              <a:t>dp</a:t>
            </a:r>
            <a:r>
              <a:rPr lang="en-US" altLang="zh-CN" dirty="0"/>
              <a:t>[</a:t>
            </a:r>
            <a:r>
              <a:rPr lang="en-US" altLang="zh-CN" dirty="0" err="1"/>
              <a:t>rc</a:t>
            </a:r>
            <a:r>
              <a:rPr lang="en-US" altLang="zh-CN" dirty="0"/>
              <a:t>[0]][k]);</a:t>
            </a:r>
            <a:endParaRPr lang="en-US" altLang="zh-CN" dirty="0"/>
          </a:p>
          <a:p>
            <a:pPr>
              <a:lnSpc>
                <a:spcPct val="140000"/>
              </a:lnSpc>
              <a:spcBef>
                <a:spcPts val="0"/>
              </a:spcBef>
              <a:spcAft>
                <a:spcPts val="0"/>
              </a:spcAft>
            </a:pPr>
            <a:r>
              <a:rPr lang="en-US" altLang="zh-CN" dirty="0"/>
              <a:t>    return 0;</a:t>
            </a:r>
            <a:endParaRPr lang="en-US" altLang="zh-CN" dirty="0"/>
          </a:p>
          <a:p>
            <a:pPr>
              <a:lnSpc>
                <a:spcPct val="140000"/>
              </a:lnSpc>
              <a:spcBef>
                <a:spcPts val="0"/>
              </a:spcBef>
              <a:spcAft>
                <a:spcPts val="0"/>
              </a:spcAft>
            </a:pPr>
            <a:r>
              <a:rPr lang="en-US" altLang="zh-CN" dirty="0"/>
              <a:t>}</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AGC026D</a:t>
            </a:r>
            <a:r>
              <a:rPr lang="en-US" altLang="zh-CN" dirty="0"/>
              <a:t> Histogram Coloring</a:t>
            </a:r>
            <a:endParaRPr lang="zh-CN" altLang="en-US" dirty="0"/>
          </a:p>
        </p:txBody>
      </p:sp>
      <p:sp>
        <p:nvSpPr>
          <p:cNvPr id="3" name="内容占位符 2"/>
          <p:cNvSpPr>
            <a:spLocks noGrp="1"/>
          </p:cNvSpPr>
          <p:nvPr>
            <p:ph idx="1"/>
          </p:nvPr>
        </p:nvSpPr>
        <p:spPr>
          <a:xfrm>
            <a:off x="1024128" y="1645920"/>
            <a:ext cx="10622440" cy="5099104"/>
          </a:xfrm>
        </p:spPr>
        <p:txBody>
          <a:bodyPr/>
          <a:lstStyle/>
          <a:p>
            <a:r>
              <a:rPr lang="zh-CN" altLang="en-US" dirty="0"/>
              <a:t>给定</a:t>
            </a:r>
            <a:r>
              <a:rPr lang="en-US" altLang="zh-CN" dirty="0"/>
              <a:t>n</a:t>
            </a:r>
            <a:r>
              <a:rPr lang="zh-CN" altLang="en-US" dirty="0"/>
              <a:t>列的方块，第</a:t>
            </a:r>
            <a:r>
              <a:rPr lang="en-US" altLang="zh-CN" dirty="0" err="1"/>
              <a:t>i</a:t>
            </a:r>
            <a:r>
              <a:rPr lang="zh-CN" altLang="en-US" dirty="0"/>
              <a:t>列高度</a:t>
            </a:r>
            <a:r>
              <a:rPr lang="en-US" altLang="zh-CN" dirty="0"/>
              <a:t>h[</a:t>
            </a:r>
            <a:r>
              <a:rPr lang="en-US" altLang="zh-CN" dirty="0" err="1"/>
              <a:t>i</a:t>
            </a:r>
            <a:r>
              <a:rPr lang="en-US" altLang="zh-CN" dirty="0"/>
              <a:t>]</a:t>
            </a:r>
            <a:r>
              <a:rPr lang="zh-CN" altLang="en-US" dirty="0"/>
              <a:t>。现在要把它染成红蓝两色，要求满足：对于任意一个</a:t>
            </a:r>
            <a:r>
              <a:rPr lang="en-US" altLang="zh-CN" dirty="0"/>
              <a:t>2×2</a:t>
            </a:r>
            <a:r>
              <a:rPr lang="zh-CN" altLang="en-US" dirty="0"/>
              <a:t>的区域，恰有</a:t>
            </a:r>
            <a:r>
              <a:rPr lang="en-US" altLang="zh-CN" dirty="0"/>
              <a:t>2</a:t>
            </a:r>
            <a:r>
              <a:rPr lang="zh-CN" altLang="en-US" dirty="0"/>
              <a:t>个蓝色，</a:t>
            </a:r>
            <a:r>
              <a:rPr lang="en-US" altLang="zh-CN" dirty="0"/>
              <a:t>2</a:t>
            </a:r>
            <a:r>
              <a:rPr lang="zh-CN" altLang="en-US" dirty="0"/>
              <a:t>个红色。问方案数，答案对</a:t>
            </a:r>
            <a:r>
              <a:rPr lang="en-US" altLang="zh-CN" dirty="0"/>
              <a:t>10^9+7</a:t>
            </a:r>
            <a:r>
              <a:rPr lang="zh-CN" altLang="en-US" dirty="0"/>
              <a:t>取模。</a:t>
            </a:r>
            <a:endParaRPr lang="zh-CN" altLang="en-US" dirty="0"/>
          </a:p>
          <a:p>
            <a:r>
              <a:rPr lang="en-US" altLang="zh-CN" dirty="0"/>
              <a:t>n ≤ 100, h[</a:t>
            </a:r>
            <a:r>
              <a:rPr lang="en-US" altLang="zh-CN" dirty="0" err="1"/>
              <a:t>i</a:t>
            </a:r>
            <a:r>
              <a:rPr lang="en-US" altLang="zh-CN" dirty="0"/>
              <a:t>] ≤ 10^9.</a:t>
            </a:r>
            <a:endParaRPr lang="zh-CN" altLang="en-US" dirty="0"/>
          </a:p>
        </p:txBody>
      </p:sp>
      <p:graphicFrame>
        <p:nvGraphicFramePr>
          <p:cNvPr id="4" name="表格 4"/>
          <p:cNvGraphicFramePr>
            <a:graphicFrameLocks noGrp="1"/>
          </p:cNvGraphicFramePr>
          <p:nvPr/>
        </p:nvGraphicFramePr>
        <p:xfrm>
          <a:off x="1820164" y="3607244"/>
          <a:ext cx="8128000" cy="2809597"/>
        </p:xfrm>
        <a:graphic>
          <a:graphicData uri="http://schemas.openxmlformats.org/drawingml/2006/table">
            <a:tbl>
              <a:tblPr firstRow="1" bandRow="1">
                <a:tableStyleId>{5C22544A-7EE6-4342-B048-85BDC9FD1C3A}</a:tableStyleId>
              </a:tblPr>
              <a:tblGrid>
                <a:gridCol w="4064000"/>
                <a:gridCol w="4064000"/>
              </a:tblGrid>
              <a:tr h="573975">
                <a:tc>
                  <a:txBody>
                    <a:bodyPr/>
                    <a:lstStyle/>
                    <a:p>
                      <a:r>
                        <a:rPr lang="en-US" altLang="zh-CN" dirty="0"/>
                        <a:t>INPUT</a:t>
                      </a:r>
                      <a:endParaRPr lang="zh-CN" altLang="en-US" dirty="0"/>
                    </a:p>
                  </a:txBody>
                  <a:tcPr/>
                </a:tc>
                <a:tc>
                  <a:txBody>
                    <a:bodyPr/>
                    <a:lstStyle/>
                    <a:p>
                      <a:r>
                        <a:rPr lang="en-US" altLang="zh-CN" dirty="0"/>
                        <a:t>OUTPUT</a:t>
                      </a:r>
                      <a:endParaRPr lang="zh-CN" altLang="en-US" dirty="0"/>
                    </a:p>
                  </a:txBody>
                  <a:tcPr/>
                </a:tc>
              </a:tr>
              <a:tr h="2235622">
                <a:tc>
                  <a:txBody>
                    <a:bodyPr/>
                    <a:lstStyle/>
                    <a:p>
                      <a:r>
                        <a:rPr lang="en-US" altLang="zh-CN" dirty="0"/>
                        <a:t>9</a:t>
                      </a:r>
                      <a:endParaRPr lang="en-US" altLang="zh-CN" dirty="0"/>
                    </a:p>
                    <a:p>
                      <a:r>
                        <a:rPr lang="en-US" altLang="zh-CN" dirty="0"/>
                        <a:t>2 3 5 4 1 2 4 2 1</a:t>
                      </a:r>
                      <a:endParaRPr lang="zh-CN" altLang="en-US" dirty="0"/>
                    </a:p>
                  </a:txBody>
                  <a:tcPr/>
                </a:tc>
                <a:tc>
                  <a:txBody>
                    <a:bodyPr/>
                    <a:lstStyle/>
                    <a:p>
                      <a:r>
                        <a:rPr lang="en-US" altLang="zh-CN" dirty="0"/>
                        <a:t>12800</a:t>
                      </a:r>
                      <a:endParaRPr lang="en-US" altLang="zh-CN" dirty="0"/>
                    </a:p>
                    <a:p>
                      <a:endParaRPr lang="en-US" altLang="zh-CN" dirty="0"/>
                    </a:p>
                    <a:p>
                      <a:r>
                        <a:rPr lang="zh-CN" altLang="en-US" dirty="0"/>
                        <a:t>一种染色方案为：</a:t>
                      </a:r>
                      <a:endParaRPr lang="en-US" altLang="zh-CN" dirty="0"/>
                    </a:p>
                    <a:p>
                      <a:endParaRPr lang="zh-CN" altLang="en-US" dirty="0"/>
                    </a:p>
                  </a:txBody>
                  <a:tcPr/>
                </a:tc>
              </a:tr>
            </a:tbl>
          </a:graphicData>
        </a:graphic>
      </p:graphicFrame>
      <p:pic>
        <p:nvPicPr>
          <p:cNvPr id="6" name="图片 5"/>
          <p:cNvPicPr>
            <a:picLocks noChangeAspect="1"/>
          </p:cNvPicPr>
          <p:nvPr/>
        </p:nvPicPr>
        <p:blipFill>
          <a:blip r:embed="rId1"/>
          <a:stretch>
            <a:fillRect/>
          </a:stretch>
        </p:blipFill>
        <p:spPr>
          <a:xfrm>
            <a:off x="7827610" y="5023401"/>
            <a:ext cx="1028571" cy="125714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a:t>
            </a:r>
            <a:endParaRPr lang="zh-CN" altLang="en-US" dirty="0"/>
          </a:p>
        </p:txBody>
      </p:sp>
      <p:sp>
        <p:nvSpPr>
          <p:cNvPr id="3" name="内容占位符 2"/>
          <p:cNvSpPr>
            <a:spLocks noGrp="1"/>
          </p:cNvSpPr>
          <p:nvPr>
            <p:ph idx="1"/>
          </p:nvPr>
        </p:nvSpPr>
        <p:spPr>
          <a:xfrm>
            <a:off x="1024128" y="1645920"/>
            <a:ext cx="10654525" cy="5099104"/>
          </a:xfrm>
        </p:spPr>
        <p:txBody>
          <a:bodyPr>
            <a:normAutofit/>
          </a:bodyPr>
          <a:lstStyle/>
          <a:p>
            <a:r>
              <a:rPr lang="zh-CN" altLang="en-US" dirty="0"/>
              <a:t>首先注意到如果相邻两个方块同色，那么包含它的一个 </a:t>
            </a:r>
            <a:r>
              <a:rPr lang="en-US" altLang="zh-CN" dirty="0"/>
              <a:t>4×4 </a:t>
            </a:r>
            <a:r>
              <a:rPr lang="zh-CN" altLang="en-US" dirty="0"/>
              <a:t>的正方形的剩下两个方块只有一种涂法，而且这两个方块的颜色一样，都是前两个方块的颜色的反。</a:t>
            </a:r>
            <a:endParaRPr lang="zh-CN" altLang="en-US" dirty="0"/>
          </a:p>
          <a:p>
            <a:r>
              <a:rPr lang="zh-CN" altLang="en-US" dirty="0"/>
              <a:t>如果相邻两个方块不同色，那么包含它的一个 </a:t>
            </a:r>
            <a:r>
              <a:rPr lang="en-US" altLang="zh-CN" dirty="0"/>
              <a:t>4×4 </a:t>
            </a:r>
            <a:r>
              <a:rPr lang="zh-CN" altLang="en-US" dirty="0"/>
              <a:t>的正方形的剩下两个方块有两种涂法，只需要两个方块颜色不同。</a:t>
            </a:r>
            <a:endParaRPr lang="en-US" altLang="zh-CN" dirty="0"/>
          </a:p>
          <a:p>
            <a:r>
              <a:rPr lang="zh-CN" altLang="en-US" dirty="0"/>
              <a:t>然后我们可以按照套路类似笛卡尔树上的 </a:t>
            </a:r>
            <a:r>
              <a:rPr lang="en-US" altLang="zh-CN" dirty="0" err="1"/>
              <a:t>dp</a:t>
            </a:r>
            <a:r>
              <a:rPr lang="zh-CN" altLang="en-US" dirty="0"/>
              <a:t>，设 </a:t>
            </a:r>
            <a:r>
              <a:rPr lang="en-US" altLang="zh-CN" dirty="0" err="1"/>
              <a:t>dp</a:t>
            </a:r>
            <a:r>
              <a:rPr lang="en-US" altLang="zh-CN" dirty="0"/>
              <a:t>[u][0/1]</a:t>
            </a:r>
            <a:r>
              <a:rPr lang="zh-CN" altLang="en-US" dirty="0"/>
              <a:t>表示当前在笛卡尔树的 </a:t>
            </a:r>
            <a:r>
              <a:rPr lang="en-US" altLang="zh-CN" dirty="0"/>
              <a:t>u </a:t>
            </a:r>
            <a:r>
              <a:rPr lang="zh-CN" altLang="en-US" dirty="0"/>
              <a:t>节点，这个节点所包含的区间是 黑白相间 </a:t>
            </a:r>
            <a:r>
              <a:rPr lang="en-US" altLang="zh-CN" dirty="0"/>
              <a:t>/ </a:t>
            </a:r>
            <a:r>
              <a:rPr lang="zh-CN" altLang="en-US" dirty="0"/>
              <a:t>任意排列。</a:t>
            </a:r>
            <a:endParaRPr lang="zh-CN" altLang="en-US" dirty="0"/>
          </a:p>
          <a:p>
            <a:r>
              <a:rPr lang="zh-CN" altLang="en-US" dirty="0"/>
              <a:t>然后考虑怎么转移，设当前在节点 </a:t>
            </a:r>
            <a:r>
              <a:rPr lang="en-US" altLang="zh-CN" dirty="0"/>
              <a:t>u </a:t>
            </a:r>
            <a:r>
              <a:rPr lang="zh-CN" altLang="en-US" dirty="0"/>
              <a:t>，它下一层一共有 </a:t>
            </a:r>
            <a:r>
              <a:rPr lang="en-US" altLang="zh-CN" dirty="0" err="1"/>
              <a:t>v1,v2</a:t>
            </a:r>
            <a:r>
              <a:rPr lang="en-US" altLang="zh-CN" dirty="0"/>
              <a:t>,..., </a:t>
            </a:r>
            <a:r>
              <a:rPr lang="en-US" altLang="zh-CN" dirty="0" err="1"/>
              <a:t>vk</a:t>
            </a:r>
            <a:r>
              <a:rPr lang="zh-CN" altLang="en-US" dirty="0"/>
              <a:t>个节点，一共有 </a:t>
            </a:r>
            <a:r>
              <a:rPr lang="en-US" altLang="zh-CN" dirty="0"/>
              <a:t>w </a:t>
            </a:r>
            <a:r>
              <a:rPr lang="zh-CN" altLang="en-US" dirty="0"/>
              <a:t>个这一层的最小值，这一层到上一层（根方向？）的距离为 </a:t>
            </a:r>
            <a:r>
              <a:rPr lang="en-US" altLang="zh-CN" dirty="0"/>
              <a:t>x </a:t>
            </a:r>
            <a:r>
              <a:rPr lang="zh-CN" altLang="en-US" dirty="0"/>
              <a:t>那么有：</a:t>
            </a:r>
            <a:endParaRPr lang="zh-CN" altLang="en-US" dirty="0"/>
          </a:p>
          <a:p>
            <a:endParaRPr lang="en-US" altLang="zh-CN" dirty="0"/>
          </a:p>
        </p:txBody>
      </p:sp>
      <p:pic>
        <p:nvPicPr>
          <p:cNvPr id="4" name="图片 3"/>
          <p:cNvPicPr>
            <a:picLocks noChangeAspect="1"/>
          </p:cNvPicPr>
          <p:nvPr/>
        </p:nvPicPr>
        <p:blipFill>
          <a:blip r:embed="rId1"/>
          <a:stretch>
            <a:fillRect/>
          </a:stretch>
        </p:blipFill>
        <p:spPr>
          <a:xfrm>
            <a:off x="3048000" y="4913546"/>
            <a:ext cx="7038203" cy="151220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a:t>
            </a:r>
            <a:endParaRPr lang="zh-CN" altLang="en-US" dirty="0"/>
          </a:p>
        </p:txBody>
      </p:sp>
      <p:sp>
        <p:nvSpPr>
          <p:cNvPr id="3" name="内容占位符 2"/>
          <p:cNvSpPr>
            <a:spLocks noGrp="1"/>
          </p:cNvSpPr>
          <p:nvPr>
            <p:ph idx="1"/>
          </p:nvPr>
        </p:nvSpPr>
        <p:spPr>
          <a:xfrm>
            <a:off x="1024128" y="1358537"/>
            <a:ext cx="10814946" cy="5386487"/>
          </a:xfrm>
        </p:spPr>
        <p:txBody>
          <a:bodyPr/>
          <a:lstStyle/>
          <a:p>
            <a:r>
              <a:rPr lang="zh-CN" altLang="en-US" dirty="0"/>
              <a:t>如果这一层是黑白交错，那么下一层也必须黑白交错，而黑白交错每一层可以反色或者复读，所以系数是 </a:t>
            </a:r>
            <a:r>
              <a:rPr lang="en-US" altLang="zh-CN" dirty="0" err="1"/>
              <a:t>2^x</a:t>
            </a:r>
            <a:r>
              <a:rPr lang="zh-CN" altLang="en-US" dirty="0"/>
              <a:t>。</a:t>
            </a:r>
            <a:endParaRPr lang="en-US" altLang="zh-CN" dirty="0"/>
          </a:p>
          <a:p>
            <a:r>
              <a:rPr lang="zh-CN" altLang="en-US" dirty="0"/>
              <a:t>如果这层任意填，我们考虑如果这 </a:t>
            </a:r>
            <a:r>
              <a:rPr lang="en-US" altLang="zh-CN" dirty="0"/>
              <a:t>x </a:t>
            </a:r>
            <a:r>
              <a:rPr lang="zh-CN" altLang="en-US" dirty="0"/>
              <a:t>层全程在复读，那么这一层到下一层有两种情况：</a:t>
            </a:r>
            <a:endParaRPr lang="en-US" altLang="zh-CN" dirty="0"/>
          </a:p>
          <a:p>
            <a:r>
              <a:rPr lang="zh-CN" altLang="en-US" dirty="0"/>
              <a:t>这一层和在 </a:t>
            </a:r>
            <a:r>
              <a:rPr lang="en-US" altLang="zh-CN" dirty="0"/>
              <a:t>v </a:t>
            </a:r>
            <a:r>
              <a:rPr lang="zh-CN" altLang="en-US" dirty="0"/>
              <a:t>区间的下一层一摸一样，也就是说这里下一层的方案数量是 </a:t>
            </a:r>
            <a:r>
              <a:rPr lang="en-US" altLang="zh-CN" dirty="0" err="1"/>
              <a:t>dp</a:t>
            </a:r>
            <a:r>
              <a:rPr lang="en-US" altLang="zh-CN" dirty="0"/>
              <a:t>[v][1] </a:t>
            </a:r>
            <a:r>
              <a:rPr lang="zh-CN" altLang="en-US" dirty="0"/>
              <a:t>，这种情况系数是 </a:t>
            </a:r>
            <a:r>
              <a:rPr lang="en-US" altLang="zh-CN" dirty="0" err="1"/>
              <a:t>2^w</a:t>
            </a:r>
            <a:r>
              <a:rPr lang="en-US" altLang="zh-CN" dirty="0"/>
              <a:t> </a:t>
            </a:r>
            <a:r>
              <a:rPr lang="zh-CN" altLang="en-US" dirty="0"/>
              <a:t>，因为空的格子可以任意安排。</a:t>
            </a:r>
            <a:endParaRPr lang="en-US" altLang="zh-CN" dirty="0"/>
          </a:p>
          <a:p>
            <a:r>
              <a:rPr lang="zh-CN" altLang="en-US" dirty="0"/>
              <a:t>这一层和在 </a:t>
            </a:r>
            <a:r>
              <a:rPr lang="en-US" altLang="zh-CN" dirty="0"/>
              <a:t>v </a:t>
            </a:r>
            <a:r>
              <a:rPr lang="zh-CN" altLang="en-US" dirty="0"/>
              <a:t>区间的下一层相反了，也就是说这里下一层的方案数量是 </a:t>
            </a:r>
            <a:r>
              <a:rPr lang="en-US" altLang="zh-CN" dirty="0" err="1"/>
              <a:t>dp</a:t>
            </a:r>
            <a:r>
              <a:rPr lang="en-US" altLang="zh-CN" dirty="0"/>
              <a:t>[v][0]</a:t>
            </a:r>
            <a:r>
              <a:rPr lang="zh-CN" altLang="en-US" dirty="0"/>
              <a:t>，这种情况系数也是 </a:t>
            </a:r>
            <a:r>
              <a:rPr lang="en-US" altLang="zh-CN" dirty="0" err="1"/>
              <a:t>2^w</a:t>
            </a:r>
            <a:r>
              <a:rPr lang="en-US" altLang="zh-CN" dirty="0"/>
              <a:t> </a:t>
            </a:r>
            <a:r>
              <a:rPr lang="zh-CN" altLang="en-US" dirty="0"/>
              <a:t>，因为空的格子可以任意安排。</a:t>
            </a:r>
            <a:endParaRPr lang="en-US" altLang="zh-CN" dirty="0"/>
          </a:p>
          <a:p>
            <a:r>
              <a:rPr lang="zh-CN" altLang="en-US" dirty="0"/>
              <a:t>这两种情况加起来才是 </a:t>
            </a:r>
            <a:r>
              <a:rPr lang="en-US" altLang="zh-CN" dirty="0"/>
              <a:t>v </a:t>
            </a:r>
            <a:r>
              <a:rPr lang="zh-CN" altLang="en-US" dirty="0"/>
              <a:t>对 </a:t>
            </a:r>
            <a:r>
              <a:rPr lang="en-US" altLang="zh-CN" dirty="0"/>
              <a:t>u </a:t>
            </a:r>
            <a:r>
              <a:rPr lang="zh-CN" altLang="en-US" dirty="0"/>
              <a:t>的贡献，应根据乘法原理乘起来。</a:t>
            </a:r>
            <a:endParaRPr lang="en-US" altLang="zh-CN" dirty="0"/>
          </a:p>
          <a:p>
            <a:r>
              <a:rPr lang="zh-CN" altLang="en-US" dirty="0"/>
              <a:t>考虑如果这里的 </a:t>
            </a:r>
            <a:r>
              <a:rPr lang="en-US" altLang="zh-CN" dirty="0"/>
              <a:t>x </a:t>
            </a:r>
            <a:r>
              <a:rPr lang="zh-CN" altLang="en-US" dirty="0"/>
              <a:t>层并非一直复读，而是黑白交错的跑，也就是前面的第一个方程那样（因为我们算的是总方案数量）那么本来应该就是第一个方程的值，但是其中有两种情况，也就是 黑白黑白</a:t>
            </a:r>
            <a:r>
              <a:rPr lang="en-US" altLang="zh-CN" dirty="0"/>
              <a:t>... </a:t>
            </a:r>
            <a:r>
              <a:rPr lang="zh-CN" altLang="en-US" dirty="0"/>
              <a:t>和 白黑白黑</a:t>
            </a:r>
            <a:r>
              <a:rPr lang="en-US" altLang="zh-CN" dirty="0"/>
              <a:t>... </a:t>
            </a:r>
            <a:r>
              <a:rPr lang="zh-CN" altLang="en-US" dirty="0"/>
              <a:t>也是可以全程复读的，这两种情况应该减去，于是就是最后的答案。</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0232" y="272716"/>
            <a:ext cx="11020926" cy="6585284"/>
          </a:xfrm>
        </p:spPr>
        <p:txBody>
          <a:bodyPr>
            <a:normAutofit fontScale="92500" lnSpcReduction="10000"/>
          </a:bodyPr>
          <a:lstStyle/>
          <a:p>
            <a:r>
              <a:rPr lang="en-US" altLang="zh-CN" sz="1600" dirty="0"/>
              <a:t>pair&lt;</a:t>
            </a:r>
            <a:r>
              <a:rPr lang="en-US" altLang="zh-CN" sz="1600" dirty="0" err="1"/>
              <a:t>int,int</a:t>
            </a:r>
            <a:r>
              <a:rPr lang="en-US" altLang="zh-CN" sz="1600" dirty="0"/>
              <a:t>&gt; solve( int l , int r , int c ) {</a:t>
            </a:r>
            <a:endParaRPr lang="en-US" altLang="zh-CN" sz="1600" dirty="0"/>
          </a:p>
          <a:p>
            <a:r>
              <a:rPr lang="en-US" altLang="zh-CN" sz="1600" dirty="0"/>
              <a:t>    if( l &gt; r ) return </a:t>
            </a:r>
            <a:r>
              <a:rPr lang="en-US" altLang="zh-CN" sz="1600" dirty="0" err="1"/>
              <a:t>make_pair</a:t>
            </a:r>
            <a:r>
              <a:rPr lang="en-US" altLang="zh-CN" sz="1600" dirty="0"/>
              <a:t>( 1 , 0 );</a:t>
            </a:r>
            <a:endParaRPr lang="en-US" altLang="zh-CN" sz="1600" dirty="0"/>
          </a:p>
          <a:p>
            <a:r>
              <a:rPr lang="en-US" altLang="zh-CN" sz="1600" dirty="0"/>
              <a:t>    int h = </a:t>
            </a:r>
            <a:r>
              <a:rPr lang="en-US" altLang="zh-CN" sz="1600" dirty="0" err="1"/>
              <a:t>0x3f3f3f3f</a:t>
            </a:r>
            <a:r>
              <a:rPr lang="en-US" altLang="zh-CN" sz="1600" dirty="0"/>
              <a:t>;</a:t>
            </a:r>
            <a:endParaRPr lang="en-US" altLang="zh-CN" sz="1600" dirty="0"/>
          </a:p>
          <a:p>
            <a:r>
              <a:rPr lang="en-US" altLang="zh-CN" sz="1600" dirty="0"/>
              <a:t>    for( int </a:t>
            </a:r>
            <a:r>
              <a:rPr lang="en-US" altLang="zh-CN" sz="1600" dirty="0" err="1"/>
              <a:t>i</a:t>
            </a:r>
            <a:r>
              <a:rPr lang="en-US" altLang="zh-CN" sz="1600" dirty="0"/>
              <a:t> = l ; </a:t>
            </a:r>
            <a:r>
              <a:rPr lang="en-US" altLang="zh-CN" sz="1600" dirty="0" err="1"/>
              <a:t>i</a:t>
            </a:r>
            <a:r>
              <a:rPr lang="en-US" altLang="zh-CN" sz="1600" dirty="0"/>
              <a:t> &lt;= r ; ++ </a:t>
            </a:r>
            <a:r>
              <a:rPr lang="en-US" altLang="zh-CN" sz="1600" dirty="0" err="1"/>
              <a:t>i</a:t>
            </a:r>
            <a:r>
              <a:rPr lang="en-US" altLang="zh-CN" sz="1600" dirty="0"/>
              <a:t> ) h = min( h , A[</a:t>
            </a:r>
            <a:r>
              <a:rPr lang="en-US" altLang="zh-CN" sz="1600" dirty="0" err="1"/>
              <a:t>i</a:t>
            </a:r>
            <a:r>
              <a:rPr lang="en-US" altLang="zh-CN" sz="1600" dirty="0"/>
              <a:t>] );</a:t>
            </a:r>
            <a:endParaRPr lang="en-US" altLang="zh-CN" sz="1600" dirty="0"/>
          </a:p>
          <a:p>
            <a:r>
              <a:rPr lang="en-US" altLang="zh-CN" sz="1600" dirty="0"/>
              <a:t>    vector&lt;int&gt; pos;</a:t>
            </a:r>
            <a:endParaRPr lang="en-US" altLang="zh-CN" sz="1600" dirty="0"/>
          </a:p>
          <a:p>
            <a:r>
              <a:rPr lang="en-US" altLang="zh-CN" sz="1600" dirty="0"/>
              <a:t>    </a:t>
            </a:r>
            <a:r>
              <a:rPr lang="en-US" altLang="zh-CN" sz="1600" dirty="0" err="1"/>
              <a:t>pos.push_back</a:t>
            </a:r>
            <a:r>
              <a:rPr lang="en-US" altLang="zh-CN" sz="1600" dirty="0"/>
              <a:t>( l - 1 );</a:t>
            </a:r>
            <a:endParaRPr lang="en-US" altLang="zh-CN" sz="1600" dirty="0"/>
          </a:p>
          <a:p>
            <a:r>
              <a:rPr lang="en-US" altLang="zh-CN" sz="1600" dirty="0"/>
              <a:t>    for( int </a:t>
            </a:r>
            <a:r>
              <a:rPr lang="en-US" altLang="zh-CN" sz="1600" dirty="0" err="1"/>
              <a:t>i</a:t>
            </a:r>
            <a:r>
              <a:rPr lang="en-US" altLang="zh-CN" sz="1600" dirty="0"/>
              <a:t> = l ; </a:t>
            </a:r>
            <a:r>
              <a:rPr lang="en-US" altLang="zh-CN" sz="1600" dirty="0" err="1"/>
              <a:t>i</a:t>
            </a:r>
            <a:r>
              <a:rPr lang="en-US" altLang="zh-CN" sz="1600" dirty="0"/>
              <a:t> &lt;= r ; ++ </a:t>
            </a:r>
            <a:r>
              <a:rPr lang="en-US" altLang="zh-CN" sz="1600" dirty="0" err="1"/>
              <a:t>i</a:t>
            </a:r>
            <a:r>
              <a:rPr lang="en-US" altLang="zh-CN" sz="1600" dirty="0"/>
              <a:t> ) if( A[</a:t>
            </a:r>
            <a:r>
              <a:rPr lang="en-US" altLang="zh-CN" sz="1600" dirty="0" err="1"/>
              <a:t>i</a:t>
            </a:r>
            <a:r>
              <a:rPr lang="en-US" altLang="zh-CN" sz="1600" dirty="0"/>
              <a:t>] == h ) </a:t>
            </a:r>
            <a:r>
              <a:rPr lang="en-US" altLang="zh-CN" sz="1600" dirty="0" err="1"/>
              <a:t>pos.push_back</a:t>
            </a:r>
            <a:r>
              <a:rPr lang="en-US" altLang="zh-CN" sz="1600" dirty="0"/>
              <a:t>( </a:t>
            </a:r>
            <a:r>
              <a:rPr lang="en-US" altLang="zh-CN" sz="1600" dirty="0" err="1"/>
              <a:t>i</a:t>
            </a:r>
            <a:r>
              <a:rPr lang="en-US" altLang="zh-CN" sz="1600" dirty="0"/>
              <a:t> );</a:t>
            </a:r>
            <a:endParaRPr lang="en-US" altLang="zh-CN" sz="1600" dirty="0"/>
          </a:p>
          <a:p>
            <a:r>
              <a:rPr lang="en-US" altLang="zh-CN" sz="1600" dirty="0"/>
              <a:t>    </a:t>
            </a:r>
            <a:r>
              <a:rPr lang="en-US" altLang="zh-CN" sz="1600" dirty="0" err="1"/>
              <a:t>pos.push_back</a:t>
            </a:r>
            <a:r>
              <a:rPr lang="en-US" altLang="zh-CN" sz="1600" dirty="0"/>
              <a:t>( r + 1 );</a:t>
            </a:r>
            <a:endParaRPr lang="en-US" altLang="zh-CN" sz="1600" dirty="0"/>
          </a:p>
          <a:p>
            <a:r>
              <a:rPr lang="en-US" altLang="zh-CN" sz="1600" dirty="0"/>
              <a:t>    int nm = </a:t>
            </a:r>
            <a:r>
              <a:rPr lang="en-US" altLang="zh-CN" sz="1600" dirty="0" err="1"/>
              <a:t>pos.size</a:t>
            </a:r>
            <a:r>
              <a:rPr lang="en-US" altLang="zh-CN" sz="1600" dirty="0"/>
              <a:t>() - 2;</a:t>
            </a:r>
            <a:endParaRPr lang="en-US" altLang="zh-CN" sz="1600" dirty="0"/>
          </a:p>
          <a:p>
            <a:r>
              <a:rPr lang="en-US" altLang="zh-CN" sz="1600" dirty="0"/>
              <a:t>    int re = 1 , tot = 1;</a:t>
            </a:r>
            <a:endParaRPr lang="en-US" altLang="zh-CN" sz="1600" dirty="0"/>
          </a:p>
          <a:p>
            <a:r>
              <a:rPr lang="en-US" altLang="zh-CN" sz="1600" dirty="0"/>
              <a:t>    for( int </a:t>
            </a:r>
            <a:r>
              <a:rPr lang="en-US" altLang="zh-CN" sz="1600" dirty="0" err="1"/>
              <a:t>i</a:t>
            </a:r>
            <a:r>
              <a:rPr lang="en-US" altLang="zh-CN" sz="1600" dirty="0"/>
              <a:t> = 0 ; </a:t>
            </a:r>
            <a:r>
              <a:rPr lang="en-US" altLang="zh-CN" sz="1600" dirty="0" err="1"/>
              <a:t>i</a:t>
            </a:r>
            <a:r>
              <a:rPr lang="en-US" altLang="zh-CN" sz="1600" dirty="0"/>
              <a:t> &lt; </a:t>
            </a:r>
            <a:r>
              <a:rPr lang="en-US" altLang="zh-CN" sz="1600" dirty="0" err="1"/>
              <a:t>pos.size</a:t>
            </a:r>
            <a:r>
              <a:rPr lang="en-US" altLang="zh-CN" sz="1600" dirty="0"/>
              <a:t>() - 1 ; ++ </a:t>
            </a:r>
            <a:r>
              <a:rPr lang="en-US" altLang="zh-CN" sz="1600" dirty="0" err="1"/>
              <a:t>i</a:t>
            </a:r>
            <a:r>
              <a:rPr lang="en-US" altLang="zh-CN" sz="1600" dirty="0"/>
              <a:t> ) {</a:t>
            </a:r>
            <a:endParaRPr lang="en-US" altLang="zh-CN" sz="1600" dirty="0"/>
          </a:p>
          <a:p>
            <a:r>
              <a:rPr lang="en-US" altLang="zh-CN" sz="1600" dirty="0"/>
              <a:t>        pair&lt;</a:t>
            </a:r>
            <a:r>
              <a:rPr lang="en-US" altLang="zh-CN" sz="1600" dirty="0" err="1"/>
              <a:t>int,int</a:t>
            </a:r>
            <a:r>
              <a:rPr lang="en-US" altLang="zh-CN" sz="1600" dirty="0"/>
              <a:t>&gt; ret = solve( pos[</a:t>
            </a:r>
            <a:r>
              <a:rPr lang="en-US" altLang="zh-CN" sz="1600" dirty="0" err="1"/>
              <a:t>i</a:t>
            </a:r>
            <a:r>
              <a:rPr lang="en-US" altLang="zh-CN" sz="1600" dirty="0"/>
              <a:t>] + 1, pos[</a:t>
            </a:r>
            <a:r>
              <a:rPr lang="en-US" altLang="zh-CN" sz="1600" dirty="0" err="1"/>
              <a:t>i</a:t>
            </a:r>
            <a:r>
              <a:rPr lang="en-US" altLang="zh-CN" sz="1600" dirty="0"/>
              <a:t> + 1] - 1, h );</a:t>
            </a:r>
            <a:endParaRPr lang="en-US" altLang="zh-CN" sz="1600" dirty="0"/>
          </a:p>
          <a:p>
            <a:r>
              <a:rPr lang="en-US" altLang="zh-CN" sz="1600" dirty="0"/>
              <a:t>        re = </a:t>
            </a:r>
            <a:r>
              <a:rPr lang="en-US" altLang="zh-CN" sz="1600" dirty="0" err="1"/>
              <a:t>1ll</a:t>
            </a:r>
            <a:r>
              <a:rPr lang="en-US" altLang="zh-CN" sz="1600" dirty="0"/>
              <a:t> * re * </a:t>
            </a:r>
            <a:r>
              <a:rPr lang="en-US" altLang="zh-CN" sz="1600" dirty="0" err="1"/>
              <a:t>ret.first</a:t>
            </a:r>
            <a:r>
              <a:rPr lang="en-US" altLang="zh-CN" sz="1600" dirty="0"/>
              <a:t> % P ;</a:t>
            </a:r>
            <a:endParaRPr lang="en-US" altLang="zh-CN" sz="1600" dirty="0"/>
          </a:p>
          <a:p>
            <a:r>
              <a:rPr lang="en-US" altLang="zh-CN" sz="1600" dirty="0"/>
              <a:t>        tot = </a:t>
            </a:r>
            <a:r>
              <a:rPr lang="en-US" altLang="zh-CN" sz="1600" dirty="0" err="1"/>
              <a:t>1ll</a:t>
            </a:r>
            <a:r>
              <a:rPr lang="en-US" altLang="zh-CN" sz="1600" dirty="0"/>
              <a:t> * tot * ( </a:t>
            </a:r>
            <a:r>
              <a:rPr lang="en-US" altLang="zh-CN" sz="1600" dirty="0" err="1"/>
              <a:t>ret.first</a:t>
            </a:r>
            <a:r>
              <a:rPr lang="en-US" altLang="zh-CN" sz="1600" dirty="0"/>
              <a:t> + </a:t>
            </a:r>
            <a:r>
              <a:rPr lang="en-US" altLang="zh-CN" sz="1600" dirty="0" err="1"/>
              <a:t>ret.second</a:t>
            </a:r>
            <a:r>
              <a:rPr lang="en-US" altLang="zh-CN" sz="1600" dirty="0"/>
              <a:t> ) % P;</a:t>
            </a:r>
            <a:endParaRPr lang="en-US" altLang="zh-CN" sz="1600" dirty="0"/>
          </a:p>
          <a:p>
            <a:r>
              <a:rPr lang="en-US" altLang="zh-CN" sz="1600" dirty="0"/>
              <a:t>    }</a:t>
            </a:r>
            <a:endParaRPr lang="en-US" altLang="zh-CN" sz="1600" dirty="0"/>
          </a:p>
          <a:p>
            <a:r>
              <a:rPr lang="en-US" altLang="zh-CN" sz="1600" dirty="0"/>
              <a:t>    return </a:t>
            </a:r>
            <a:r>
              <a:rPr lang="en-US" altLang="zh-CN" sz="1600" dirty="0" err="1"/>
              <a:t>make_pair</a:t>
            </a:r>
            <a:r>
              <a:rPr lang="en-US" altLang="zh-CN" sz="1600" dirty="0"/>
              <a:t>( </a:t>
            </a:r>
            <a:r>
              <a:rPr lang="en-US" altLang="zh-CN" sz="1600" dirty="0" err="1"/>
              <a:t>1ll</a:t>
            </a:r>
            <a:r>
              <a:rPr lang="en-US" altLang="zh-CN" sz="1600" dirty="0"/>
              <a:t> * re * Pow( 2 , h - c ) % P , </a:t>
            </a:r>
            <a:endParaRPr lang="en-US" altLang="zh-CN" sz="1600" dirty="0"/>
          </a:p>
          <a:p>
            <a:r>
              <a:rPr lang="en-US" altLang="zh-CN" sz="1600" dirty="0"/>
              <a:t>                     ( </a:t>
            </a:r>
            <a:r>
              <a:rPr lang="en-US" altLang="zh-CN" sz="1600" dirty="0" err="1"/>
              <a:t>1ll</a:t>
            </a:r>
            <a:r>
              <a:rPr lang="en-US" altLang="zh-CN" sz="1600" dirty="0"/>
              <a:t> * re * ( Pow( 2 , h - c ) - 2 ) % P + </a:t>
            </a:r>
            <a:r>
              <a:rPr lang="en-US" altLang="zh-CN" sz="1600" dirty="0" err="1"/>
              <a:t>1ll</a:t>
            </a:r>
            <a:r>
              <a:rPr lang="en-US" altLang="zh-CN" sz="1600" dirty="0"/>
              <a:t> * Pow( 2 , nm ) * tot % P ) % P );</a:t>
            </a:r>
            <a:endParaRPr lang="en-US" altLang="zh-CN" sz="1600" dirty="0"/>
          </a:p>
          <a:p>
            <a:r>
              <a:rPr lang="en-US" altLang="zh-CN" sz="1600" dirty="0"/>
              <a:t>}</a:t>
            </a:r>
            <a:endParaRPr lang="en-US" altLang="zh-CN"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0232" y="1556084"/>
            <a:ext cx="11020926" cy="5188940"/>
          </a:xfrm>
        </p:spPr>
        <p:txBody>
          <a:bodyPr>
            <a:normAutofit/>
          </a:bodyPr>
          <a:lstStyle/>
          <a:p>
            <a:r>
              <a:rPr lang="en-US" altLang="zh-CN" dirty="0"/>
              <a:t>int main() {</a:t>
            </a:r>
            <a:endParaRPr lang="en-US" altLang="zh-CN" dirty="0"/>
          </a:p>
          <a:p>
            <a:r>
              <a:rPr lang="en-US" altLang="zh-CN" dirty="0"/>
              <a:t>    </a:t>
            </a:r>
            <a:r>
              <a:rPr lang="en-US" altLang="zh-CN" dirty="0" err="1"/>
              <a:t>cin</a:t>
            </a:r>
            <a:r>
              <a:rPr lang="en-US" altLang="zh-CN" dirty="0"/>
              <a:t> &gt;&gt; n;</a:t>
            </a:r>
            <a:endParaRPr lang="en-US" altLang="zh-CN" dirty="0"/>
          </a:p>
          <a:p>
            <a:r>
              <a:rPr lang="en-US" altLang="zh-CN" dirty="0"/>
              <a:t>    for( int </a:t>
            </a:r>
            <a:r>
              <a:rPr lang="en-US" altLang="zh-CN" dirty="0" err="1"/>
              <a:t>i</a:t>
            </a:r>
            <a:r>
              <a:rPr lang="en-US" altLang="zh-CN" dirty="0"/>
              <a:t> = 1 ; </a:t>
            </a:r>
            <a:r>
              <a:rPr lang="en-US" altLang="zh-CN" dirty="0" err="1"/>
              <a:t>i</a:t>
            </a:r>
            <a:r>
              <a:rPr lang="en-US" altLang="zh-CN" dirty="0"/>
              <a:t> &lt;= n ; ++ </a:t>
            </a:r>
            <a:r>
              <a:rPr lang="en-US" altLang="zh-CN" dirty="0" err="1"/>
              <a:t>i</a:t>
            </a:r>
            <a:r>
              <a:rPr lang="en-US" altLang="zh-CN" dirty="0"/>
              <a:t> ) </a:t>
            </a:r>
            <a:r>
              <a:rPr lang="en-US" altLang="zh-CN" dirty="0" err="1"/>
              <a:t>scanf</a:t>
            </a:r>
            <a:r>
              <a:rPr lang="en-US" altLang="zh-CN" dirty="0"/>
              <a:t>("%</a:t>
            </a:r>
            <a:r>
              <a:rPr lang="en-US" altLang="zh-CN" dirty="0" err="1"/>
              <a:t>d",&amp;A</a:t>
            </a:r>
            <a:r>
              <a:rPr lang="en-US" altLang="zh-CN" dirty="0"/>
              <a:t>[</a:t>
            </a:r>
            <a:r>
              <a:rPr lang="en-US" altLang="zh-CN" dirty="0" err="1"/>
              <a:t>i</a:t>
            </a:r>
            <a:r>
              <a:rPr lang="en-US" altLang="zh-CN" dirty="0"/>
              <a:t>]);</a:t>
            </a:r>
            <a:endParaRPr lang="en-US" altLang="zh-CN" dirty="0"/>
          </a:p>
          <a:p>
            <a:r>
              <a:rPr lang="en-US" altLang="zh-CN" dirty="0"/>
              <a:t>    </a:t>
            </a:r>
            <a:r>
              <a:rPr lang="en-US" altLang="zh-CN" dirty="0" err="1"/>
              <a:t>cout</a:t>
            </a:r>
            <a:r>
              <a:rPr lang="en-US" altLang="zh-CN" dirty="0"/>
              <a:t> &lt;&lt; solve( 1 , n , 0 ).second &lt;&lt; </a:t>
            </a:r>
            <a:r>
              <a:rPr lang="en-US" altLang="zh-CN" dirty="0" err="1"/>
              <a:t>endl</a:t>
            </a:r>
            <a:r>
              <a:rPr lang="en-US" altLang="zh-CN" dirty="0"/>
              <a:t>;</a:t>
            </a:r>
            <a:endParaRPr lang="en-US" altLang="zh-CN" dirty="0"/>
          </a:p>
          <a:p>
            <a:r>
              <a:rPr lang="en-US" altLang="zh-CN" dirty="0"/>
              <a:t>}</a:t>
            </a:r>
            <a:endParaRPr lang="en-US" altLang="zh-CN" dirty="0"/>
          </a:p>
          <a:p>
            <a:r>
              <a:rPr lang="zh-CN" altLang="en-US" dirty="0"/>
              <a:t>时间复杂度</a:t>
            </a:r>
            <a:r>
              <a:rPr lang="en-US" altLang="zh-CN" dirty="0"/>
              <a:t>O(</a:t>
            </a:r>
            <a:r>
              <a:rPr lang="en-US" altLang="zh-CN" dirty="0" err="1"/>
              <a:t>nlogV</a:t>
            </a:r>
            <a:r>
              <a:rPr lang="en-US" altLang="zh-CN" dirty="0"/>
              <a:t>)</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5400" dirty="0"/>
              <a:t>建树方法</a:t>
            </a:r>
            <a:endParaRPr lang="en-US" altLang="zh-CN" sz="5400" dirty="0"/>
          </a:p>
        </p:txBody>
      </p:sp>
      <p:sp>
        <p:nvSpPr>
          <p:cNvPr id="3" name="内容占位符 2"/>
          <p:cNvSpPr>
            <a:spLocks noGrp="1"/>
          </p:cNvSpPr>
          <p:nvPr>
            <p:ph idx="1"/>
          </p:nvPr>
        </p:nvSpPr>
        <p:spPr/>
        <p:txBody>
          <a:bodyPr>
            <a:normAutofit/>
          </a:bodyPr>
          <a:lstStyle/>
          <a:p>
            <a:pPr marL="0" indent="0">
              <a:buNone/>
            </a:pPr>
            <a:r>
              <a:rPr lang="zh-CN" altLang="en-US" sz="2400" dirty="0"/>
              <a:t>方法二</a:t>
            </a:r>
            <a:endParaRPr lang="en-US" altLang="zh-CN" sz="2400" dirty="0"/>
          </a:p>
          <a:p>
            <a:pPr marL="0" indent="0">
              <a:buNone/>
            </a:pPr>
            <a:r>
              <a:rPr lang="zh-CN" altLang="en-US" sz="2400" dirty="0"/>
              <a:t>线性构造的方法。考虑增量法构造，即每次看看怎么把一个新点</a:t>
            </a:r>
            <a:r>
              <a:rPr lang="en-US" altLang="zh-CN" sz="2400" dirty="0"/>
              <a:t>(k[</a:t>
            </a:r>
            <a:r>
              <a:rPr lang="en-US" altLang="zh-CN" sz="2400" dirty="0" err="1"/>
              <a:t>i</a:t>
            </a:r>
            <a:r>
              <a:rPr lang="en-US" altLang="zh-CN" sz="2400" dirty="0"/>
              <a:t>],v[</a:t>
            </a:r>
            <a:r>
              <a:rPr lang="en-US" altLang="zh-CN" sz="2400" dirty="0" err="1"/>
              <a:t>i</a:t>
            </a:r>
            <a:r>
              <a:rPr lang="en-US" altLang="zh-CN" sz="2400" dirty="0"/>
              <a:t>])</a:t>
            </a:r>
            <a:r>
              <a:rPr lang="zh-CN" altLang="en-US" sz="2400" dirty="0"/>
              <a:t>加进来。</a:t>
            </a:r>
            <a:endParaRPr lang="en-US" altLang="zh-CN" sz="2400" dirty="0"/>
          </a:p>
          <a:p>
            <a:pPr marL="0" indent="0">
              <a:buNone/>
            </a:pPr>
            <a:r>
              <a:rPr lang="zh-CN" altLang="en-US" sz="2400" dirty="0"/>
              <a:t>首先还是对</a:t>
            </a:r>
            <a:r>
              <a:rPr lang="en-US" altLang="zh-CN" sz="2400" dirty="0"/>
              <a:t>k[</a:t>
            </a:r>
            <a:r>
              <a:rPr lang="en-US" altLang="zh-CN" sz="2400" dirty="0" err="1"/>
              <a:t>i</a:t>
            </a:r>
            <a:r>
              <a:rPr lang="en-US" altLang="zh-CN" sz="2400" dirty="0"/>
              <a:t>]</a:t>
            </a:r>
            <a:r>
              <a:rPr lang="zh-CN" altLang="en-US" sz="2400" dirty="0"/>
              <a:t>排序。由于</a:t>
            </a:r>
            <a:r>
              <a:rPr lang="en-US" altLang="zh-CN" sz="2400" dirty="0"/>
              <a:t>k[</a:t>
            </a:r>
            <a:r>
              <a:rPr lang="en-US" altLang="zh-CN" sz="2400" dirty="0" err="1"/>
              <a:t>i</a:t>
            </a:r>
            <a:r>
              <a:rPr lang="en-US" altLang="zh-CN" sz="2400" dirty="0"/>
              <a:t>]</a:t>
            </a:r>
            <a:r>
              <a:rPr lang="zh-CN" altLang="en-US" sz="2400" dirty="0"/>
              <a:t>从小到大添加，</a:t>
            </a:r>
            <a:r>
              <a:rPr lang="en-US" altLang="zh-CN" sz="2400" dirty="0"/>
              <a:t>k[</a:t>
            </a:r>
            <a:r>
              <a:rPr lang="en-US" altLang="zh-CN" sz="2400" dirty="0" err="1"/>
              <a:t>i</a:t>
            </a:r>
            <a:r>
              <a:rPr lang="en-US" altLang="zh-CN" sz="2400" dirty="0"/>
              <a:t>]</a:t>
            </a:r>
            <a:r>
              <a:rPr lang="zh-CN" altLang="en-US" sz="2400" dirty="0"/>
              <a:t>又要有二叉搜索树的性质，那么</a:t>
            </a:r>
            <a:r>
              <a:rPr lang="en-US" altLang="zh-CN" sz="2400" dirty="0"/>
              <a:t>k[</a:t>
            </a:r>
            <a:r>
              <a:rPr lang="en-US" altLang="zh-CN" sz="2400" dirty="0" err="1"/>
              <a:t>i</a:t>
            </a:r>
            <a:r>
              <a:rPr lang="en-US" altLang="zh-CN" sz="2400" dirty="0"/>
              <a:t>]</a:t>
            </a:r>
            <a:r>
              <a:rPr lang="zh-CN" altLang="en-US" sz="2400" dirty="0"/>
              <a:t>肯定是要一直往右走的。但是如果一直往右走到叶子了，</a:t>
            </a:r>
            <a:r>
              <a:rPr lang="en-US" altLang="zh-CN" sz="2400" dirty="0"/>
              <a:t>v[</a:t>
            </a:r>
            <a:r>
              <a:rPr lang="en-US" altLang="zh-CN" sz="2400" dirty="0" err="1"/>
              <a:t>i</a:t>
            </a:r>
            <a:r>
              <a:rPr lang="en-US" altLang="zh-CN" sz="2400" dirty="0"/>
              <a:t>]</a:t>
            </a:r>
            <a:r>
              <a:rPr lang="zh-CN" altLang="en-US" sz="2400" dirty="0"/>
              <a:t>可能又不满足堆的性质了。</a:t>
            </a:r>
            <a:endParaRPr lang="en-US" altLang="zh-CN" sz="2400" dirty="0"/>
          </a:p>
          <a:p>
            <a:pPr marL="0" indent="0">
              <a:buNone/>
            </a:pPr>
            <a:r>
              <a:rPr lang="zh-CN" altLang="en-US" sz="2400" dirty="0"/>
              <a:t>所以在右链上往叶子走，走到第一个不符合堆性质的点就可以停了，把以这个点为根的子树接到新插入的点的左儿子上。</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57083" b="3889"/>
          <a:stretch>
            <a:fillRect/>
          </a:stretch>
        </p:blipFill>
        <p:spPr bwMode="auto">
          <a:xfrm>
            <a:off x="5092700" y="3743325"/>
            <a:ext cx="7099300" cy="267652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sz="5400" dirty="0"/>
              <a:t>建树方法</a:t>
            </a:r>
            <a:endParaRPr lang="en-US" altLang="zh-CN" sz="5400" dirty="0"/>
          </a:p>
        </p:txBody>
      </p:sp>
      <p:pic>
        <p:nvPicPr>
          <p:cNvPr id="5" name="内容占位符 4"/>
          <p:cNvPicPr>
            <a:picLocks noGrp="1" noChangeAspect="1"/>
          </p:cNvPicPr>
          <p:nvPr>
            <p:ph idx="1"/>
          </p:nvPr>
        </p:nvPicPr>
        <p:blipFill rotWithShape="1">
          <a:blip r:embed="rId2"/>
          <a:srcRect l="13813" t="31040" r="14760" b="22447"/>
          <a:stretch>
            <a:fillRect/>
          </a:stretch>
        </p:blipFill>
        <p:spPr>
          <a:xfrm>
            <a:off x="-38100" y="2243137"/>
            <a:ext cx="5391150" cy="2371726"/>
          </a:xfrm>
        </p:spPr>
      </p:pic>
      <p:pic>
        <p:nvPicPr>
          <p:cNvPr id="2050"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3802" t="2916" r="1609" b="44168"/>
          <a:stretch>
            <a:fillRect/>
          </a:stretch>
        </p:blipFill>
        <p:spPr bwMode="auto">
          <a:xfrm>
            <a:off x="5476874" y="0"/>
            <a:ext cx="6715126" cy="3629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笛卡尔树的性质</a:t>
            </a:r>
            <a:endParaRPr lang="zh-CN" altLang="en-US" dirty="0"/>
          </a:p>
        </p:txBody>
      </p:sp>
      <p:sp>
        <p:nvSpPr>
          <p:cNvPr id="3" name="内容占位符 2"/>
          <p:cNvSpPr>
            <a:spLocks noGrp="1"/>
          </p:cNvSpPr>
          <p:nvPr>
            <p:ph idx="1"/>
          </p:nvPr>
        </p:nvSpPr>
        <p:spPr>
          <a:xfrm>
            <a:off x="677334" y="1681827"/>
            <a:ext cx="10969234" cy="4911478"/>
          </a:xfrm>
        </p:spPr>
        <p:txBody>
          <a:bodyPr>
            <a:normAutofit/>
          </a:bodyPr>
          <a:lstStyle/>
          <a:p>
            <a:r>
              <a:rPr lang="zh-CN" altLang="en-US" sz="2400" b="1" dirty="0"/>
              <a:t>无相同元素</a:t>
            </a:r>
            <a:r>
              <a:rPr lang="zh-CN" altLang="en-US" sz="2400" dirty="0"/>
              <a:t>的数列构造出的笛卡尔树具有下列性质：</a:t>
            </a:r>
            <a:endParaRPr lang="zh-CN" altLang="en-US" sz="2400" dirty="0"/>
          </a:p>
          <a:p>
            <a:pPr marL="457200" indent="-457200">
              <a:buFont typeface="+mj-lt"/>
              <a:buAutoNum type="arabicPeriod"/>
            </a:pPr>
            <a:r>
              <a:rPr lang="zh-CN" altLang="en-US" sz="2400" dirty="0"/>
              <a:t>结点一一对应于数列元素。即数列中的每个元素都对应于树中某个唯一结点，树结点也对应于数列中的某个唯一元素。</a:t>
            </a:r>
            <a:endParaRPr lang="zh-CN" altLang="en-US" sz="2400" dirty="0"/>
          </a:p>
          <a:p>
            <a:pPr marL="457200" indent="-457200">
              <a:buFont typeface="+mj-lt"/>
              <a:buAutoNum type="arabicPeriod"/>
            </a:pPr>
            <a:r>
              <a:rPr lang="zh-CN" altLang="en-US" sz="2400" dirty="0"/>
              <a:t>中序遍历笛卡尔树即可得到原数列。即任意树结点的左子树结点所对应的数列元素下标比该结点所对应元素的下标小，右子树结点所对应数列元素下标比该结点所对应元素下标大。</a:t>
            </a:r>
            <a:endParaRPr lang="zh-CN" altLang="en-US" sz="2400" dirty="0"/>
          </a:p>
          <a:p>
            <a:pPr marL="457200" indent="-457200">
              <a:buFont typeface="+mj-lt"/>
              <a:buAutoNum type="arabicPeriod"/>
            </a:pPr>
            <a:r>
              <a:rPr lang="zh-CN" altLang="en-US" sz="2400" dirty="0"/>
              <a:t>树结构存在堆序性质，即任意树结点所对应数值大</a:t>
            </a:r>
            <a:r>
              <a:rPr lang="en-US" altLang="zh-CN" sz="2400" dirty="0"/>
              <a:t>/</a:t>
            </a:r>
            <a:r>
              <a:rPr lang="zh-CN" altLang="en-US" sz="2400" dirty="0"/>
              <a:t>小于其左、右子树内任意结点对应数值</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笛卡尔树的性质</a:t>
            </a:r>
            <a:endParaRPr lang="zh-CN" altLang="en-US" dirty="0"/>
          </a:p>
        </p:txBody>
      </p:sp>
      <p:sp>
        <p:nvSpPr>
          <p:cNvPr id="3" name="内容占位符 2"/>
          <p:cNvSpPr>
            <a:spLocks noGrp="1"/>
          </p:cNvSpPr>
          <p:nvPr>
            <p:ph idx="1"/>
          </p:nvPr>
        </p:nvSpPr>
        <p:spPr>
          <a:xfrm>
            <a:off x="677334" y="1681827"/>
            <a:ext cx="10969234" cy="4911478"/>
          </a:xfrm>
        </p:spPr>
        <p:txBody>
          <a:bodyPr>
            <a:normAutofit/>
          </a:bodyPr>
          <a:lstStyle/>
          <a:p>
            <a:r>
              <a:rPr lang="zh-CN" altLang="en-US" sz="2400" dirty="0"/>
              <a:t>根据堆序性质，笛卡尔树根结点为数列中的最大</a:t>
            </a:r>
            <a:r>
              <a:rPr lang="en-US" altLang="zh-CN" sz="2400" dirty="0"/>
              <a:t>/</a:t>
            </a:r>
            <a:r>
              <a:rPr lang="zh-CN" altLang="en-US" sz="2400" dirty="0"/>
              <a:t>小值，树本身也可以通过这一性质递归地定义：</a:t>
            </a:r>
            <a:endParaRPr lang="en-US" altLang="zh-CN" sz="2400" dirty="0"/>
          </a:p>
          <a:p>
            <a:r>
              <a:rPr lang="zh-CN" altLang="en-US" sz="2400" dirty="0"/>
              <a:t>根结点为序列的最大</a:t>
            </a:r>
            <a:r>
              <a:rPr lang="en-US" altLang="zh-CN" sz="2400" dirty="0"/>
              <a:t>/</a:t>
            </a:r>
            <a:r>
              <a:rPr lang="zh-CN" altLang="en-US" sz="2400" dirty="0"/>
              <a:t>小值，左、右子树则对应于左右两个子序列，其结点同样为两个子序列的最大</a:t>
            </a:r>
            <a:r>
              <a:rPr lang="en-US" altLang="zh-CN" sz="2400" dirty="0"/>
              <a:t>/</a:t>
            </a:r>
            <a:r>
              <a:rPr lang="zh-CN" altLang="en-US" sz="2400" dirty="0"/>
              <a:t>小值。</a:t>
            </a:r>
            <a:endParaRPr lang="en-US" altLang="zh-CN" sz="2400" dirty="0"/>
          </a:p>
          <a:p>
            <a:r>
              <a:rPr lang="zh-CN" altLang="en-US" sz="2400" dirty="0"/>
              <a:t>因此，上述三条性质唯一地定义了笛卡尔树。</a:t>
            </a:r>
            <a:endParaRPr lang="en-US" altLang="zh-CN" sz="2400" dirty="0"/>
          </a:p>
          <a:p>
            <a:r>
              <a:rPr lang="zh-CN" altLang="en-US" sz="2400" dirty="0"/>
              <a:t>若数列中</a:t>
            </a:r>
            <a:r>
              <a:rPr lang="zh-CN" altLang="en-US" sz="2400" b="1" dirty="0"/>
              <a:t>存在重复值</a:t>
            </a:r>
            <a:r>
              <a:rPr lang="zh-CN" altLang="en-US" sz="2400" dirty="0"/>
              <a:t>，则可用其它排序原则为数列中相同元素排定序列，例如以下标较小的数为较小，便能为含重复值的数列构造笛卡尔树。 </a:t>
            </a:r>
            <a:endParaRPr lang="zh-CN" altLang="en-US" sz="2400" dirty="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笛卡尔树的性质</a:t>
            </a:r>
            <a:endParaRPr lang="zh-CN" altLang="en-US" dirty="0"/>
          </a:p>
        </p:txBody>
      </p:sp>
      <p:sp>
        <p:nvSpPr>
          <p:cNvPr id="3" name="内容占位符 2"/>
          <p:cNvSpPr>
            <a:spLocks noGrp="1"/>
          </p:cNvSpPr>
          <p:nvPr>
            <p:ph idx="1"/>
          </p:nvPr>
        </p:nvSpPr>
        <p:spPr>
          <a:xfrm>
            <a:off x="1024128" y="1645920"/>
            <a:ext cx="11167872" cy="5099104"/>
          </a:xfrm>
        </p:spPr>
        <p:txBody>
          <a:bodyPr/>
          <a:lstStyle/>
          <a:p>
            <a:r>
              <a:rPr lang="zh-CN" altLang="en-US" dirty="0"/>
              <a:t>笛卡尔树就是一颗</a:t>
            </a:r>
            <a:r>
              <a:rPr lang="en-US" altLang="zh-CN" dirty="0" err="1"/>
              <a:t>treap</a:t>
            </a:r>
            <a:r>
              <a:rPr lang="zh-CN" altLang="en-US" dirty="0"/>
              <a:t>，其中</a:t>
            </a:r>
            <a:r>
              <a:rPr lang="en-US" altLang="zh-CN" dirty="0"/>
              <a:t>key</a:t>
            </a:r>
            <a:r>
              <a:rPr lang="zh-CN" altLang="en-US" dirty="0"/>
              <a:t>是下标，</a:t>
            </a:r>
            <a:r>
              <a:rPr lang="en-US" altLang="zh-CN" dirty="0"/>
              <a:t>value</a:t>
            </a:r>
            <a:r>
              <a:rPr lang="zh-CN" altLang="en-US" dirty="0"/>
              <a:t>是权值。</a:t>
            </a:r>
            <a:endParaRPr lang="en-US" altLang="zh-CN" dirty="0"/>
          </a:p>
          <a:p>
            <a:r>
              <a:rPr lang="zh-CN" altLang="en-US" dirty="0"/>
              <a:t>显然排列和笛卡尔树是一一对应的，即每个排列都有唯一的笛卡尔树。</a:t>
            </a:r>
            <a:endParaRPr lang="zh-CN" altLang="en-US" dirty="0"/>
          </a:p>
          <a:p>
            <a:r>
              <a:rPr lang="zh-CN" altLang="en-US" dirty="0"/>
              <a:t>每个大小为</a:t>
            </a:r>
            <a:r>
              <a:rPr lang="en-US" altLang="zh-CN" dirty="0"/>
              <a:t>N</a:t>
            </a:r>
            <a:r>
              <a:rPr lang="zh-CN" altLang="en-US" dirty="0"/>
              <a:t>的二叉树都有唯一的排列对应</a:t>
            </a:r>
            <a:endParaRPr lang="zh-CN" altLang="en-US" dirty="0"/>
          </a:p>
          <a:p>
            <a:r>
              <a:rPr lang="en-US" altLang="zh-CN" dirty="0"/>
              <a:t>• </a:t>
            </a:r>
            <a:r>
              <a:rPr lang="zh-CN" altLang="en-US" dirty="0"/>
              <a:t>笛卡尔树上有一些性质</a:t>
            </a:r>
            <a:endParaRPr lang="zh-CN" altLang="en-US" dirty="0"/>
          </a:p>
          <a:p>
            <a:r>
              <a:rPr lang="en-US" altLang="zh-CN" dirty="0"/>
              <a:t>• </a:t>
            </a:r>
            <a:r>
              <a:rPr lang="zh-CN" altLang="en-US" dirty="0"/>
              <a:t>以一个点</a:t>
            </a:r>
            <a:r>
              <a:rPr lang="en-US" altLang="zh-CN" dirty="0"/>
              <a:t>u</a:t>
            </a:r>
            <a:r>
              <a:rPr lang="zh-CN" altLang="en-US" dirty="0"/>
              <a:t>为根的子树就是以其为最小值的极长区间</a:t>
            </a:r>
            <a:r>
              <a:rPr lang="en-US" altLang="zh-CN" dirty="0"/>
              <a:t>[l, r]</a:t>
            </a:r>
            <a:r>
              <a:rPr lang="zh-CN" altLang="en-US" dirty="0"/>
              <a:t>。</a:t>
            </a:r>
            <a:endParaRPr lang="en-US" altLang="zh-CN" dirty="0"/>
          </a:p>
          <a:p>
            <a:r>
              <a:rPr lang="zh-CN" altLang="en-US" dirty="0"/>
              <a:t>要么</a:t>
            </a:r>
            <a:r>
              <a:rPr lang="en-US" altLang="zh-CN" dirty="0" err="1"/>
              <a:t>rson</a:t>
            </a:r>
            <a:r>
              <a:rPr lang="en-US" altLang="zh-CN" dirty="0"/>
              <a:t>[l − 1] = u</a:t>
            </a:r>
            <a:r>
              <a:rPr lang="zh-CN" altLang="en-US" dirty="0"/>
              <a:t>，要么</a:t>
            </a:r>
            <a:r>
              <a:rPr lang="en-US" altLang="zh-CN" dirty="0" err="1"/>
              <a:t>lson</a:t>
            </a:r>
            <a:r>
              <a:rPr lang="en-US" altLang="zh-CN" dirty="0"/>
              <a:t>[r + 1] = u</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笛卡尔树的用途</a:t>
            </a:r>
            <a:endParaRPr lang="zh-CN" altLang="en-US" dirty="0"/>
          </a:p>
        </p:txBody>
      </p:sp>
      <p:sp>
        <p:nvSpPr>
          <p:cNvPr id="3" name="内容占位符 2"/>
          <p:cNvSpPr>
            <a:spLocks noGrp="1"/>
          </p:cNvSpPr>
          <p:nvPr>
            <p:ph idx="1"/>
          </p:nvPr>
        </p:nvSpPr>
        <p:spPr/>
        <p:txBody>
          <a:bodyPr>
            <a:normAutofit/>
          </a:bodyPr>
          <a:lstStyle/>
          <a:p>
            <a:pPr>
              <a:lnSpc>
                <a:spcPct val="150000"/>
              </a:lnSpc>
            </a:pPr>
            <a:r>
              <a:rPr lang="en-US" altLang="zh-CN" sz="2400" dirty="0"/>
              <a:t>1.</a:t>
            </a:r>
            <a:r>
              <a:rPr lang="zh-CN" altLang="en-US" sz="2400" dirty="0"/>
              <a:t>笛卡尔树可以有效地处理</a:t>
            </a:r>
            <a:r>
              <a:rPr lang="en-US" altLang="zh-CN" sz="2400" dirty="0" err="1"/>
              <a:t>RMQ</a:t>
            </a:r>
            <a:r>
              <a:rPr lang="zh-CN" altLang="en-US" sz="2400" dirty="0"/>
              <a:t>问题，通过将定义在数列上的</a:t>
            </a:r>
            <a:r>
              <a:rPr lang="en-US" altLang="zh-CN" sz="2400" dirty="0" err="1"/>
              <a:t>RMQ</a:t>
            </a:r>
            <a:r>
              <a:rPr lang="zh-CN" altLang="en-US" sz="2400" dirty="0"/>
              <a:t>问题转化为定义在树结构上的</a:t>
            </a:r>
            <a:r>
              <a:rPr lang="en-US" altLang="zh-CN" sz="2400" dirty="0"/>
              <a:t>LCA</a:t>
            </a:r>
            <a:r>
              <a:rPr lang="zh-CN" altLang="en-US" sz="2400" dirty="0"/>
              <a:t>问题，</a:t>
            </a:r>
            <a:r>
              <a:rPr lang="en-US" altLang="zh-CN" sz="2400" dirty="0"/>
              <a:t>RMQ-&gt;LCA-&gt;0-1RMQ</a:t>
            </a:r>
            <a:endParaRPr lang="en-US" altLang="zh-CN" sz="2400" dirty="0"/>
          </a:p>
          <a:p>
            <a:pPr>
              <a:lnSpc>
                <a:spcPct val="150000"/>
              </a:lnSpc>
            </a:pPr>
            <a:r>
              <a:rPr lang="en-US" altLang="zh-CN" sz="2400" dirty="0"/>
              <a:t>2.</a:t>
            </a:r>
            <a:r>
              <a:rPr lang="zh-CN" altLang="en-US" sz="2400" dirty="0"/>
              <a:t>笛卡尔树优化</a:t>
            </a:r>
            <a:r>
              <a:rPr lang="en-US" altLang="zh-CN" sz="2400" dirty="0" err="1"/>
              <a:t>dp</a:t>
            </a:r>
            <a:r>
              <a:rPr lang="zh-CN" altLang="en-US" sz="2400" dirty="0"/>
              <a:t>，直方图模型和最值区间模型</a:t>
            </a:r>
            <a:endParaRPr lang="zh-CN" altLang="en-US" sz="2400" dirty="0"/>
          </a:p>
        </p:txBody>
      </p:sp>
    </p:spTree>
  </p:cSld>
  <p:clrMapOvr>
    <a:masterClrMapping/>
  </p:clrMapOvr>
</p:sld>
</file>

<file path=ppt/tags/tag1.xml><?xml version="1.0" encoding="utf-8"?>
<p:tagLst xmlns:p="http://schemas.openxmlformats.org/presentationml/2006/main">
  <p:tag name="COMMONDATA" val="eyJoZGlkIjoiZjkyZDM2ZTRiY2ZiZDlkNjJjYTI0NTY4NTIxNGEwYzk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自定义 21">
      <a:majorFont>
        <a:latin typeface="Tahoma"/>
        <a:ea typeface="华文仿宋"/>
        <a:cs typeface=""/>
      </a:majorFont>
      <a:minorFont>
        <a:latin typeface="Consolas"/>
        <a:ea typeface="华文仿宋"/>
        <a:cs typeface=""/>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9362</Words>
  <Application>WPS 演示</Application>
  <PresentationFormat>宽屏</PresentationFormat>
  <Paragraphs>397</Paragraphs>
  <Slides>36</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36</vt:i4>
      </vt:variant>
    </vt:vector>
  </HeadingPairs>
  <TitlesOfParts>
    <vt:vector size="50" baseType="lpstr">
      <vt:lpstr>Arial</vt:lpstr>
      <vt:lpstr>宋体</vt:lpstr>
      <vt:lpstr>Wingdings</vt:lpstr>
      <vt:lpstr>Tw Cen MT</vt:lpstr>
      <vt:lpstr>Wingdings 3</vt:lpstr>
      <vt:lpstr>华文仿宋</vt:lpstr>
      <vt:lpstr>Tahoma</vt:lpstr>
      <vt:lpstr>Consolas</vt:lpstr>
      <vt:lpstr>微软雅黑</vt:lpstr>
      <vt:lpstr>Arial Unicode MS</vt:lpstr>
      <vt:lpstr>等线</vt:lpstr>
      <vt:lpstr>var(--title-font)</vt:lpstr>
      <vt:lpstr>Segoe Print</vt:lpstr>
      <vt:lpstr>积分</vt:lpstr>
      <vt:lpstr>笛卡尔树及相关</vt:lpstr>
      <vt:lpstr>笛卡尔树是什么</vt:lpstr>
      <vt:lpstr>建树方法</vt:lpstr>
      <vt:lpstr>建树方法</vt:lpstr>
      <vt:lpstr>建树方法</vt:lpstr>
      <vt:lpstr>笛卡尔树的性质</vt:lpstr>
      <vt:lpstr>笛卡尔树的性质</vt:lpstr>
      <vt:lpstr>笛卡尔树的性质</vt:lpstr>
      <vt:lpstr>笛卡尔树的用途</vt:lpstr>
      <vt:lpstr>51NOD1934 受限制的排列</vt:lpstr>
      <vt:lpstr>51NOD1934 受限制的排列</vt:lpstr>
      <vt:lpstr>分析</vt:lpstr>
      <vt:lpstr>代码</vt:lpstr>
      <vt:lpstr>PowerPoint 演示文稿</vt:lpstr>
      <vt:lpstr>bzoj4380 Myjnie</vt:lpstr>
      <vt:lpstr>分析</vt:lpstr>
      <vt:lpstr>PowerPoint 演示文稿</vt:lpstr>
      <vt:lpstr>PowerPoint 演示文稿</vt:lpstr>
      <vt:lpstr>agc028B Removing Blocks</vt:lpstr>
      <vt:lpstr>agc028B Removing Blocks</vt:lpstr>
      <vt:lpstr>agc028B Removing Blocks</vt:lpstr>
      <vt:lpstr>agc028B Removing Blocks</vt:lpstr>
      <vt:lpstr>柱状图最大子矩阵</vt:lpstr>
      <vt:lpstr>柱状图最大子矩阵</vt:lpstr>
      <vt:lpstr>BZOJ2616 spoj PERIODNI</vt:lpstr>
      <vt:lpstr>分析</vt:lpstr>
      <vt:lpstr>PowerPoint 演示文稿</vt:lpstr>
      <vt:lpstr>分析</vt:lpstr>
      <vt:lpstr>PowerPoint 演示文稿</vt:lpstr>
      <vt:lpstr>PowerPoint 演示文稿</vt:lpstr>
      <vt:lpstr>PowerPoint 演示文稿</vt:lpstr>
      <vt:lpstr>AGC026D Histogram Coloring</vt:lpstr>
      <vt:lpstr>分析</vt:lpstr>
      <vt:lpstr>分析</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DSU on Tree</dc:title>
  <dc:creator>刘 俊豪</dc:creator>
  <cp:lastModifiedBy>Administrator</cp:lastModifiedBy>
  <cp:revision>142</cp:revision>
  <dcterms:created xsi:type="dcterms:W3CDTF">2018-07-23T01:32:00Z</dcterms:created>
  <dcterms:modified xsi:type="dcterms:W3CDTF">2023-05-08T06:56:37Z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13C09743856A425587DCB6775914D5AB_12</vt:lpwstr>
  </property>
  <property fmtid="{D5CDD505-2E9C-101B-9397-08002B2CF9AE}" pid="3" name="KSOProductBuildVer">
    <vt:lpwstr>2052-11.1.0.14036</vt:lpwstr>
  </property>
</Properties>
</file>