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60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80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4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B2F30-9AE6-489A-8049-176A0492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D6834-BAD6-477E-A5B0-0AC992D5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AD276-5850-414C-9B36-165320E6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62550-7CA7-4CD2-9AD4-B23D7F7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926A-DC31-47D5-8BAE-CC0C27BB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7C38-34F9-4548-B1C3-F20FA2F7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0BC18-3E5E-438F-87F9-319313E11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88B69-9203-4151-97D8-9CABA0D6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AA7B9-94FE-4582-A294-340F65A6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FF60D-958A-455B-A9D6-E492A19A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1F545-776C-4731-9BAD-EB65EA7C3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5BD07-1CB9-414E-A85C-1579E4748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46047-A19B-419D-AF9C-398A6035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2CC49-2B86-46AA-BA6F-293BDE0B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CEAE9-F7DC-49C4-8CB3-BB0498BB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5A420-AE7C-4573-8209-2FBD5FA5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294B0-5519-433D-8FF7-DE6B8755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FC176-C035-407A-AC7A-D67A81A4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574C2-F9E2-4476-B688-B42A19E2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C6D35-3115-4B55-B0CA-37A776BC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4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FB614-FFE7-459A-9151-1BC642FE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E8921-1F73-414B-943A-55A2B637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A9D1E-5C2D-4F5F-83FE-5635CEEA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0E76D-D3C4-4095-AA3C-12539A96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A6548-478C-421C-9108-53B2DAD8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1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A993-9924-4D89-AE10-80321AF0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4B284-6E33-415A-A113-7D0C6F58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7F08C-55A3-43EE-93BB-C9A4AA71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5C9FC-344A-4742-B157-8FE3237D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CE493-987D-4882-BDFE-C5A62646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BF3AF-71C4-421F-88F0-1369B877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4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38917-682B-4515-A4EC-EB547327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FF3DC-A87D-45A2-BC67-51717D06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2977FF-72AE-449F-AA84-91129BDCC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388A60-5C0D-4D52-9871-AA6C88BD1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78DFAB-ABF8-40F2-8FF8-F72AB52D4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89CD36-1647-46A4-9F47-F66993A3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8AEB2-6F74-452D-B4DE-7352FD33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5D4647-5B70-4630-AC7D-C637A680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64786-021B-4F3F-AB0F-90FA80CB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B37864-7CED-4422-AC62-E1EB16FE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73E6F1-7C84-4DDB-BFD6-234932EC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DC7DA-F8B4-4EBE-B1B8-FD689D8B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D5F368-851D-4FA4-9BB4-F24122B7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6880B-ED15-470F-8ADA-03B97842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0791A-B627-4411-A1AA-83E9FA9F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9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F960C-BE2C-43CD-B17C-8F39ABDC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8FF8A-C14B-4249-A920-0AE4CDFC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41C55-8DCB-4E24-90FA-A1D55B484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68D07-5CE4-469C-8C4B-37003730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FF8D6-B6E1-4B62-87A8-99BB138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C6625-5437-4EB0-B1B4-5C26A2B1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0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B2F19-4179-42AA-B805-47D84F0E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260C13-6CBE-440B-91DF-C1890233F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4C1E3-F27E-4AFD-A061-AF25FD423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99B2E-2070-400D-9B20-B896657B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54401-BA63-481E-925F-29E277C9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5F98A-36E7-4DBC-84A4-92B4EFDA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0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DB3183-F49F-4521-AB52-0DB22494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685E4-0170-4963-89A4-9F24107A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98420-DBBC-42D5-9F88-A60E9DE86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D67E-D407-4BF0-AFE7-D74176B5D4F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48AD6-378B-4BCC-9BA9-5702BC5D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E3AE0-5E77-4989-8622-10604D217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0C5FD-3139-4010-BDCA-70A60DDB8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DD44-3D3F-4181-BA3A-B7D1C382A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线性递推数列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88093F-4419-4191-86B0-3C3099845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求出一个数列的最短线性递推式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这里论文和</a:t>
            </a:r>
            <a:r>
              <a:rPr lang="en-US" altLang="zh-CN" dirty="0"/>
              <a:t>PPT</a:t>
            </a:r>
            <a:r>
              <a:rPr lang="zh-CN" altLang="en-US" dirty="0"/>
              <a:t>的下标开始得不一样</a:t>
            </a:r>
            <a:endParaRPr lang="en-US" altLang="zh-CN" dirty="0"/>
          </a:p>
          <a:p>
            <a:r>
              <a:rPr lang="zh-CN" altLang="en-US" dirty="0"/>
              <a:t>论文中</a:t>
            </a:r>
            <a:r>
              <a:rPr lang="en-US" altLang="zh-CN" dirty="0"/>
              <a:t>r</a:t>
            </a:r>
            <a:r>
              <a:rPr lang="en-US" altLang="zh-CN" baseline="30000" dirty="0"/>
              <a:t>i-1</a:t>
            </a:r>
            <a:r>
              <a:rPr lang="zh-CN" altLang="en-US" dirty="0"/>
              <a:t>表示</a:t>
            </a:r>
            <a:r>
              <a:rPr lang="en-US" altLang="zh-CN" dirty="0"/>
              <a:t>BM</a:t>
            </a:r>
            <a:r>
              <a:rPr lang="zh-CN" altLang="en-US" dirty="0"/>
              <a:t>算法在</a:t>
            </a:r>
            <a:r>
              <a:rPr lang="en-US" altLang="zh-CN" dirty="0"/>
              <a:t>i-1</a:t>
            </a:r>
            <a:r>
              <a:rPr lang="zh-CN" altLang="en-US" dirty="0"/>
              <a:t>处求出的线性递推式，即</a:t>
            </a:r>
            <a:r>
              <a:rPr lang="en-US" altLang="zh-CN" dirty="0"/>
              <a:t>mod x</a:t>
            </a:r>
            <a:r>
              <a:rPr lang="en-US" altLang="zh-CN" baseline="30000" dirty="0"/>
              <a:t>i</a:t>
            </a:r>
            <a:r>
              <a:rPr lang="zh-CN" altLang="en-US" dirty="0"/>
              <a:t>意义下的，对应</a:t>
            </a:r>
            <a:r>
              <a:rPr lang="en-US" altLang="zh-CN" dirty="0"/>
              <a:t>PPT</a:t>
            </a:r>
            <a:r>
              <a:rPr lang="zh-CN" altLang="en-US" dirty="0"/>
              <a:t>中的多项式是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l</a:t>
            </a:r>
            <a:r>
              <a:rPr lang="en-US" altLang="zh-CN" baseline="-25000" dirty="0"/>
              <a:t>i-1</a:t>
            </a:r>
            <a:r>
              <a:rPr lang="zh-CN" altLang="en-US" dirty="0"/>
              <a:t>表示</a:t>
            </a:r>
            <a:r>
              <a:rPr lang="en-US" altLang="zh-CN" dirty="0"/>
              <a:t>r</a:t>
            </a:r>
            <a:r>
              <a:rPr lang="en-US" altLang="zh-CN" baseline="30000" dirty="0"/>
              <a:t>i-1</a:t>
            </a:r>
            <a:r>
              <a:rPr lang="zh-CN" altLang="en-US" dirty="0"/>
              <a:t>的长度</a:t>
            </a:r>
            <a:r>
              <a:rPr lang="en-US" altLang="zh-CN" dirty="0"/>
              <a:t>-1</a:t>
            </a:r>
            <a:r>
              <a:rPr lang="zh-CN" altLang="en-US" dirty="0"/>
              <a:t>，即多项式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的次数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87EA03-3BFC-4087-9072-C72BC5503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26"/>
          <a:stretch/>
        </p:blipFill>
        <p:spPr>
          <a:xfrm>
            <a:off x="838200" y="1825625"/>
            <a:ext cx="10515600" cy="11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7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求出一个数列的最短线性递推式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9EE197-85B5-4D3D-882E-35390046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599" cy="46342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1FB9C4-84D0-4E2B-AD3B-86681C9F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9" y="5595857"/>
            <a:ext cx="487748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求出一个数列的最短线性递推式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BM</a:t>
            </a:r>
            <a:r>
              <a:rPr lang="zh-CN" altLang="en-US" dirty="0"/>
              <a:t>算法之所以能得到最短递推式，是因为增长递推式时正好能取到等号（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en-US" altLang="zh-CN" dirty="0"/>
              <a:t>=R</a:t>
            </a:r>
            <a:r>
              <a:rPr lang="en-US" altLang="zh-CN" baseline="-25000" dirty="0"/>
              <a:t>i-1</a:t>
            </a:r>
            <a:r>
              <a:rPr lang="en-US" altLang="zh-CN" dirty="0"/>
              <a:t>-x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R</a:t>
            </a:r>
            <a:r>
              <a:rPr lang="en-US" altLang="zh-CN" baseline="-25000" dirty="0"/>
              <a:t>p-1</a:t>
            </a:r>
            <a:r>
              <a:rPr lang="zh-CN" altLang="en-US" dirty="0"/>
              <a:t>）</a:t>
            </a:r>
            <a:endParaRPr lang="en-US" altLang="zh-CN" baseline="-25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由于整个递推过程都是取等的，所以只需最开始的初值也能取等那么就好了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71C3EC-E5B6-4CE1-87B1-4F6A8395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695"/>
            <a:ext cx="10619727" cy="12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求出一个数列的最短线性递推式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所以初值可以如下构造：</a:t>
            </a:r>
            <a:endParaRPr lang="en-US" altLang="zh-CN" dirty="0"/>
          </a:p>
          <a:p>
            <a:r>
              <a:rPr lang="zh-CN" altLang="en-US" dirty="0"/>
              <a:t>我们假设已知在</a:t>
            </a:r>
            <a:r>
              <a:rPr lang="en-US" altLang="zh-CN" dirty="0"/>
              <a:t>-1</a:t>
            </a:r>
            <a:r>
              <a:rPr lang="zh-CN" altLang="en-US" dirty="0"/>
              <a:t>处，</a:t>
            </a:r>
            <a:r>
              <a:rPr lang="en-US" altLang="zh-CN" dirty="0"/>
              <a:t>mod x</a:t>
            </a:r>
            <a:r>
              <a:rPr lang="en-US" altLang="zh-CN" baseline="30000" dirty="0"/>
              <a:t>0</a:t>
            </a:r>
            <a:r>
              <a:rPr lang="zh-CN" altLang="en-US" dirty="0"/>
              <a:t>意义下的答案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这样设计是为了让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zh-CN" altLang="en-US" dirty="0"/>
              <a:t>的次数为</a:t>
            </a:r>
            <a:r>
              <a:rPr lang="en-US" altLang="zh-CN" dirty="0"/>
              <a:t>0</a:t>
            </a:r>
            <a:r>
              <a:rPr lang="zh-CN" altLang="en-US" dirty="0"/>
              <a:t>，让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zh-CN" altLang="en-US" dirty="0"/>
              <a:t>的次数小于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zh-CN" altLang="en-US" dirty="0"/>
              <a:t>的次数</a:t>
            </a:r>
            <a:endParaRPr lang="en-US" altLang="zh-CN" dirty="0"/>
          </a:p>
          <a:p>
            <a:r>
              <a:rPr lang="zh-CN" altLang="en-US" dirty="0"/>
              <a:t>显然如果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en-US" altLang="zh-CN" baseline="-25000" dirty="0"/>
              <a:t>i-2</a:t>
            </a:r>
            <a:r>
              <a:rPr lang="zh-CN" altLang="en-US" dirty="0"/>
              <a:t>都是</a:t>
            </a:r>
            <a:r>
              <a:rPr lang="en-US" altLang="zh-CN" dirty="0"/>
              <a:t>0</a:t>
            </a:r>
            <a:r>
              <a:rPr lang="zh-CN" altLang="en-US" dirty="0"/>
              <a:t>，那么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zh-CN" altLang="en-US" dirty="0"/>
              <a:t>都是符合条件的递推式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en-US" altLang="zh-CN" baseline="-25000" dirty="0"/>
              <a:t>i-1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，那么就遇到了第一次修改递推式的情况</a:t>
            </a:r>
            <a:endParaRPr lang="en-US" altLang="zh-CN" dirty="0"/>
          </a:p>
          <a:p>
            <a:r>
              <a:rPr lang="zh-CN" altLang="en-US" dirty="0"/>
              <a:t>此时我们让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en-US" altLang="zh-CN" dirty="0"/>
              <a:t>=1+cx</a:t>
            </a:r>
            <a:r>
              <a:rPr lang="en-US" altLang="zh-CN" baseline="30000" dirty="0"/>
              <a:t>i</a:t>
            </a:r>
            <a:r>
              <a:rPr lang="en-US" altLang="zh-CN" dirty="0"/>
              <a:t>(c</a:t>
            </a:r>
            <a:r>
              <a:rPr lang="zh-CN" altLang="en-US" dirty="0"/>
              <a:t>为任意一个非</a:t>
            </a:r>
            <a:r>
              <a:rPr lang="en-US" altLang="zh-CN" dirty="0"/>
              <a:t>0</a:t>
            </a:r>
            <a:r>
              <a:rPr lang="zh-CN" altLang="en-US" dirty="0"/>
              <a:t>的数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en-US" altLang="zh-CN" dirty="0"/>
              <a:t>=a</a:t>
            </a:r>
            <a:r>
              <a:rPr lang="en-US" altLang="zh-CN" baseline="-25000" dirty="0"/>
              <a:t>i-1</a:t>
            </a:r>
            <a:r>
              <a:rPr lang="en-US" altLang="zh-CN" dirty="0"/>
              <a:t>x</a:t>
            </a:r>
            <a:r>
              <a:rPr lang="en-US" altLang="zh-CN" baseline="30000" dirty="0"/>
              <a:t>i-1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注意到这是</a:t>
            </a:r>
            <a:r>
              <a:rPr lang="en-US" altLang="zh-CN" dirty="0"/>
              <a:t>mod x</a:t>
            </a:r>
            <a:r>
              <a:rPr lang="en-US" altLang="zh-CN" baseline="30000" dirty="0"/>
              <a:t>i</a:t>
            </a:r>
            <a:r>
              <a:rPr lang="zh-CN" altLang="en-US" dirty="0"/>
              <a:t>意义下的，但是没关系，这样构造主要是为了让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的次数为</a:t>
            </a:r>
            <a:r>
              <a:rPr lang="en-US" altLang="zh-CN" dirty="0" err="1"/>
              <a:t>i</a:t>
            </a:r>
            <a:r>
              <a:rPr lang="en-US" altLang="zh-CN" dirty="0"/>
              <a:t>(l</a:t>
            </a:r>
            <a:r>
              <a:rPr lang="en-US" altLang="zh-CN" baseline="-25000" dirty="0"/>
              <a:t>i</a:t>
            </a:r>
            <a:r>
              <a:rPr lang="en-US" altLang="zh-CN" dirty="0"/>
              <a:t>=max(l</a:t>
            </a:r>
            <a:r>
              <a:rPr lang="en-US" altLang="zh-CN" baseline="-25000" dirty="0"/>
              <a:t>i-1</a:t>
            </a:r>
            <a:r>
              <a:rPr lang="en-US" altLang="zh-CN" dirty="0"/>
              <a:t>,i+1-l</a:t>
            </a:r>
            <a:r>
              <a:rPr lang="en-US" altLang="zh-CN" baseline="-25000" dirty="0"/>
              <a:t>i-1</a:t>
            </a:r>
            <a:r>
              <a:rPr lang="en-US" altLang="zh-CN" dirty="0"/>
              <a:t>))</a:t>
            </a:r>
            <a:r>
              <a:rPr lang="zh-CN" altLang="en-US" dirty="0"/>
              <a:t>，并且让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en-US" dirty="0"/>
              <a:t>的次数小于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的次数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078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求出一个数列的最短线性递推式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en-US" altLang="zh-CN" dirty="0"/>
              <a:t>=R</a:t>
            </a:r>
            <a:r>
              <a:rPr lang="en-US" altLang="zh-CN" baseline="-25000" dirty="0"/>
              <a:t>i-1</a:t>
            </a:r>
            <a:r>
              <a:rPr lang="en-US" altLang="zh-CN" dirty="0"/>
              <a:t>-x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R</a:t>
            </a:r>
            <a:r>
              <a:rPr lang="en-US" altLang="zh-CN" baseline="-25000" dirty="0"/>
              <a:t>p-1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en-US" altLang="zh-CN" dirty="0"/>
              <a:t>=S</a:t>
            </a:r>
            <a:r>
              <a:rPr lang="en-US" altLang="zh-CN" baseline="-25000" dirty="0"/>
              <a:t>i-1</a:t>
            </a:r>
            <a:r>
              <a:rPr lang="en-US" altLang="zh-CN" dirty="0"/>
              <a:t>-x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S</a:t>
            </a:r>
            <a:r>
              <a:rPr lang="en-US" altLang="zh-CN" baseline="-25000" dirty="0"/>
              <a:t>p-1</a:t>
            </a:r>
          </a:p>
          <a:p>
            <a:r>
              <a:rPr lang="zh-CN" altLang="en-US" dirty="0"/>
              <a:t>由于初值和递推过程中，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en-US" dirty="0"/>
              <a:t>的次数小于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的次数，所以最后得到的结果中，</a:t>
            </a:r>
            <a:r>
              <a:rPr lang="en-US" altLang="zh-CN" dirty="0"/>
              <a:t>S</a:t>
            </a:r>
            <a:r>
              <a:rPr lang="zh-CN" altLang="en-US" dirty="0"/>
              <a:t>的次数也是小于</a:t>
            </a:r>
            <a:r>
              <a:rPr lang="en-US" altLang="zh-CN" dirty="0"/>
              <a:t>R</a:t>
            </a:r>
            <a:r>
              <a:rPr lang="zh-CN" altLang="en-US" dirty="0"/>
              <a:t>的次数的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93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求出一个数列的最短线性递推式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对于无限长的数列，有如下结论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所以如果我们知道数列 </a:t>
            </a:r>
            <a:r>
              <a:rPr lang="en-US" altLang="zh-CN" dirty="0"/>
              <a:t>a </a:t>
            </a:r>
            <a:r>
              <a:rPr lang="zh-CN" altLang="en-US" dirty="0"/>
              <a:t>最短线性递推式阶数的上界 </a:t>
            </a:r>
            <a:r>
              <a:rPr lang="en-US" altLang="zh-CN" dirty="0"/>
              <a:t>s</a:t>
            </a:r>
            <a:r>
              <a:rPr lang="zh-CN" altLang="en-US" dirty="0"/>
              <a:t>，我们只需要求出这个数列长度为 </a:t>
            </a:r>
            <a:r>
              <a:rPr lang="en-US" altLang="zh-CN" dirty="0"/>
              <a:t>2s </a:t>
            </a:r>
            <a:r>
              <a:rPr lang="zh-CN" altLang="en-US" dirty="0"/>
              <a:t>的前缀并求出它的最短线性递推式即可。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448766-2EFD-4145-A27C-99BA379D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3006"/>
            <a:ext cx="10515600" cy="24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求出一个线性递推数列的某一项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设已知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=-(a</a:t>
            </a:r>
            <a:r>
              <a:rPr lang="en-US" altLang="zh-CN" baseline="-25000" dirty="0"/>
              <a:t>i-n+1</a:t>
            </a:r>
            <a:r>
              <a:rPr lang="en-US" altLang="zh-CN" dirty="0"/>
              <a:t>*b</a:t>
            </a:r>
            <a:r>
              <a:rPr lang="en-US" altLang="zh-CN" baseline="-25000" dirty="0"/>
              <a:t>n</a:t>
            </a:r>
            <a:r>
              <a:rPr lang="en-US" altLang="zh-CN" dirty="0"/>
              <a:t>+a</a:t>
            </a:r>
            <a:r>
              <a:rPr lang="en-US" altLang="zh-CN" baseline="-25000" dirty="0"/>
              <a:t>i-n+2</a:t>
            </a:r>
            <a:r>
              <a:rPr lang="en-US" altLang="zh-CN" dirty="0"/>
              <a:t>*b</a:t>
            </a:r>
            <a:r>
              <a:rPr lang="en-US" altLang="zh-CN" baseline="-25000" dirty="0"/>
              <a:t>n-1</a:t>
            </a:r>
            <a:r>
              <a:rPr lang="en-US" altLang="zh-CN" dirty="0"/>
              <a:t>+...+a</a:t>
            </a:r>
            <a:r>
              <a:rPr lang="en-US" altLang="zh-CN" baseline="-25000" dirty="0"/>
              <a:t>i</a:t>
            </a:r>
            <a:r>
              <a:rPr lang="en-US" altLang="zh-CN" dirty="0"/>
              <a:t>*b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，且已知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,...,a</a:t>
            </a:r>
            <a:r>
              <a:rPr lang="en-US" altLang="zh-CN" baseline="-25000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,...,b</a:t>
            </a:r>
            <a:r>
              <a:rPr lang="en-US" altLang="zh-CN" baseline="-25000" dirty="0"/>
              <a:t>n</a:t>
            </a:r>
            <a:r>
              <a:rPr lang="zh-CN" altLang="en-US" dirty="0"/>
              <a:t>，求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/>
              <a:t>可以写出转移矩阵：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1107DE7B-76F1-4982-AA35-4C795CC09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62312"/>
            <a:ext cx="10515600" cy="21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1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求出一个线性递推数列的某一项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为转移矩阵，左乘的行向量是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可以求出</a:t>
            </a:r>
            <a:r>
              <a:rPr lang="en-US" altLang="zh-CN" dirty="0"/>
              <a:t>A</a:t>
            </a:r>
            <a:r>
              <a:rPr lang="zh-CN" altLang="en-US" dirty="0"/>
              <a:t>的特征多项式</a:t>
            </a:r>
            <a:r>
              <a:rPr lang="en-US" altLang="zh-CN" dirty="0"/>
              <a:t>f(x)</a:t>
            </a:r>
            <a:r>
              <a:rPr lang="zh-CN" altLang="en-US" dirty="0"/>
              <a:t>，由于</a:t>
            </a:r>
            <a:r>
              <a:rPr lang="en-US" altLang="zh-CN" dirty="0"/>
              <a:t>f(A)=0</a:t>
            </a:r>
            <a:r>
              <a:rPr lang="zh-CN" altLang="en-US" dirty="0"/>
              <a:t>，所以求</a:t>
            </a:r>
            <a:r>
              <a:rPr lang="en-US" altLang="zh-CN" dirty="0"/>
              <a:t>A</a:t>
            </a:r>
            <a:r>
              <a:rPr lang="en-US" altLang="zh-CN" baseline="30000" dirty="0"/>
              <a:t>k-1</a:t>
            </a:r>
            <a:r>
              <a:rPr lang="zh-CN" altLang="en-US" dirty="0"/>
              <a:t>转为求</a:t>
            </a:r>
            <a:r>
              <a:rPr lang="en-US" altLang="zh-CN" dirty="0"/>
              <a:t>g(A)</a:t>
            </a:r>
            <a:r>
              <a:rPr lang="zh-CN" altLang="en-US" dirty="0"/>
              <a:t>，其中，</a:t>
            </a:r>
            <a:r>
              <a:rPr lang="en-US" altLang="zh-CN" dirty="0"/>
              <a:t>g(x)=x</a:t>
            </a:r>
            <a:r>
              <a:rPr lang="en-US" altLang="zh-CN" baseline="30000" dirty="0"/>
              <a:t>k-1</a:t>
            </a:r>
            <a:r>
              <a:rPr lang="en-US" altLang="zh-CN" dirty="0"/>
              <a:t> mod f(x)</a:t>
            </a:r>
          </a:p>
          <a:p>
            <a:r>
              <a:rPr lang="zh-CN" altLang="en-US" dirty="0"/>
              <a:t>求出</a:t>
            </a:r>
            <a:r>
              <a:rPr lang="en-US" altLang="zh-CN" dirty="0"/>
              <a:t>g(x)</a:t>
            </a:r>
            <a:r>
              <a:rPr lang="zh-CN" altLang="en-US" dirty="0"/>
              <a:t>后，并不会真的带入</a:t>
            </a:r>
            <a:r>
              <a:rPr lang="en-US" altLang="zh-CN" dirty="0"/>
              <a:t>A</a:t>
            </a:r>
            <a:r>
              <a:rPr lang="zh-CN" altLang="en-US" dirty="0"/>
              <a:t>，算出</a:t>
            </a:r>
            <a:r>
              <a:rPr lang="en-US" altLang="zh-CN" dirty="0"/>
              <a:t>g(A)</a:t>
            </a:r>
            <a:r>
              <a:rPr lang="zh-CN" altLang="en-US" dirty="0"/>
              <a:t>，然后再乘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g(x)=c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30000" dirty="0"/>
              <a:t>n-1</a:t>
            </a:r>
            <a:r>
              <a:rPr lang="en-US" altLang="zh-CN" dirty="0"/>
              <a:t>+...+c</a:t>
            </a:r>
            <a:r>
              <a:rPr lang="en-US" altLang="zh-CN" baseline="-25000" dirty="0"/>
              <a:t>n-1</a:t>
            </a:r>
            <a:r>
              <a:rPr lang="en-US" altLang="zh-CN" dirty="0"/>
              <a:t>x+c</a:t>
            </a:r>
            <a:r>
              <a:rPr lang="en-US" altLang="zh-CN" baseline="-25000" dirty="0"/>
              <a:t>n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 err="1"/>
              <a:t>eg</a:t>
            </a:r>
            <a:r>
              <a:rPr lang="en-US" altLang="zh-CN" dirty="0"/>
              <a:t>(A)=c</a:t>
            </a:r>
            <a:r>
              <a:rPr lang="en-US" altLang="zh-CN" baseline="-25000" dirty="0"/>
              <a:t>1</a:t>
            </a:r>
            <a:r>
              <a:rPr lang="en-US" altLang="zh-CN" dirty="0"/>
              <a:t>eA</a:t>
            </a:r>
            <a:r>
              <a:rPr lang="en-US" altLang="zh-CN" baseline="30000" dirty="0"/>
              <a:t>n-1</a:t>
            </a:r>
            <a:r>
              <a:rPr lang="en-US" altLang="zh-CN" dirty="0"/>
              <a:t>+...+c</a:t>
            </a:r>
            <a:r>
              <a:rPr lang="en-US" altLang="zh-CN" baseline="-25000" dirty="0"/>
              <a:t>n-1</a:t>
            </a:r>
            <a:r>
              <a:rPr lang="en-US" altLang="zh-CN" dirty="0"/>
              <a:t>eA+c</a:t>
            </a:r>
            <a:r>
              <a:rPr lang="en-US" altLang="zh-CN" baseline="-25000" dirty="0"/>
              <a:t>n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由于我们的目标是结果向量中的第一个</a:t>
            </a:r>
            <a:endParaRPr lang="en-US" altLang="zh-CN" dirty="0"/>
          </a:p>
          <a:p>
            <a:r>
              <a:rPr lang="zh-CN" altLang="en-US" dirty="0"/>
              <a:t>所以我们只用分别求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eA</a:t>
            </a:r>
            <a:r>
              <a:rPr lang="en-US" altLang="zh-CN" baseline="30000" dirty="0"/>
              <a:t>n-1</a:t>
            </a:r>
            <a:r>
              <a:rPr lang="en-US" altLang="zh-CN" dirty="0"/>
              <a:t>,...,c</a:t>
            </a:r>
            <a:r>
              <a:rPr lang="en-US" altLang="zh-CN" baseline="-25000" dirty="0"/>
              <a:t>n-1</a:t>
            </a:r>
            <a:r>
              <a:rPr lang="en-US" altLang="zh-CN" dirty="0"/>
              <a:t>eA,c</a:t>
            </a:r>
            <a:r>
              <a:rPr lang="en-US" altLang="zh-CN" baseline="-25000" dirty="0"/>
              <a:t>n</a:t>
            </a:r>
            <a:r>
              <a:rPr lang="en-US" altLang="zh-CN" dirty="0"/>
              <a:t>e</a:t>
            </a:r>
            <a:r>
              <a:rPr lang="zh-CN" altLang="en-US" dirty="0"/>
              <a:t>结果向量中的第一个，再加起来就行了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502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求出一个线性递推数列的某一项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所以我们只用分别求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eA</a:t>
            </a:r>
            <a:r>
              <a:rPr lang="en-US" altLang="zh-CN" baseline="30000" dirty="0"/>
              <a:t>n-1</a:t>
            </a:r>
            <a:r>
              <a:rPr lang="en-US" altLang="zh-CN" dirty="0"/>
              <a:t>,...,c</a:t>
            </a:r>
            <a:r>
              <a:rPr lang="en-US" altLang="zh-CN" baseline="-25000" dirty="0"/>
              <a:t>n-1</a:t>
            </a:r>
            <a:r>
              <a:rPr lang="en-US" altLang="zh-CN" dirty="0"/>
              <a:t>eA,c</a:t>
            </a:r>
            <a:r>
              <a:rPr lang="en-US" altLang="zh-CN" baseline="-25000" dirty="0"/>
              <a:t>n</a:t>
            </a:r>
            <a:r>
              <a:rPr lang="en-US" altLang="zh-CN" dirty="0"/>
              <a:t>e</a:t>
            </a:r>
            <a:r>
              <a:rPr lang="zh-CN" altLang="en-US" dirty="0"/>
              <a:t>结果向量中的第一个，再加起来就行了</a:t>
            </a:r>
            <a:endParaRPr lang="en-US" altLang="zh-CN" dirty="0"/>
          </a:p>
          <a:p>
            <a:r>
              <a:rPr lang="zh-CN" altLang="en-US" dirty="0"/>
              <a:t>发现</a:t>
            </a:r>
            <a:r>
              <a:rPr lang="en-US" altLang="zh-CN" dirty="0"/>
              <a:t>eA</a:t>
            </a:r>
            <a:r>
              <a:rPr lang="en-US" altLang="zh-CN" baseline="30000" dirty="0"/>
              <a:t>n-1</a:t>
            </a:r>
            <a:r>
              <a:rPr lang="zh-CN" altLang="en-US" dirty="0"/>
              <a:t>结果向量中的第一个就是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/>
              <a:t>，所以答案就是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+...+c</a:t>
            </a:r>
            <a:r>
              <a:rPr lang="en-US" altLang="zh-CN" baseline="-25000" dirty="0"/>
              <a:t>n-1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+c</a:t>
            </a:r>
            <a:r>
              <a:rPr lang="en-US" altLang="zh-CN" baseline="-25000" dirty="0"/>
              <a:t>n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r>
              <a:rPr lang="zh-CN" altLang="en-US" dirty="0"/>
              <a:t>所以瓶颈就是计算</a:t>
            </a:r>
            <a:r>
              <a:rPr lang="en-US" altLang="zh-CN" dirty="0"/>
              <a:t>x</a:t>
            </a:r>
            <a:r>
              <a:rPr lang="en-US" altLang="zh-CN" baseline="30000" dirty="0"/>
              <a:t>k-1</a:t>
            </a:r>
            <a:r>
              <a:rPr lang="en-US" altLang="zh-CN" dirty="0"/>
              <a:t> mod f(x)</a:t>
            </a:r>
          </a:p>
          <a:p>
            <a:r>
              <a:rPr lang="zh-CN" altLang="en-US" dirty="0"/>
              <a:t>可以快速幂计算</a:t>
            </a:r>
            <a:r>
              <a:rPr lang="en-US" altLang="zh-CN" dirty="0"/>
              <a:t>x</a:t>
            </a:r>
            <a:r>
              <a:rPr lang="en-US" altLang="zh-CN" baseline="30000" dirty="0"/>
              <a:t>k-1</a:t>
            </a:r>
            <a:r>
              <a:rPr lang="zh-CN" altLang="en-US" dirty="0"/>
              <a:t>，如果暴力多项式取模复杂度是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logk)</a:t>
            </a:r>
            <a:r>
              <a:rPr lang="zh-CN" altLang="en-US" dirty="0"/>
              <a:t>，如果用</a:t>
            </a:r>
            <a:r>
              <a:rPr lang="en-US" altLang="zh-CN" dirty="0"/>
              <a:t>FFT</a:t>
            </a:r>
            <a:r>
              <a:rPr lang="zh-CN" altLang="en-US" dirty="0"/>
              <a:t>优化多项式带余除法可以做到</a:t>
            </a:r>
            <a:r>
              <a:rPr lang="en-US" altLang="zh-CN" dirty="0"/>
              <a:t>O(</a:t>
            </a:r>
            <a:r>
              <a:rPr lang="en-US" altLang="zh-CN" dirty="0" err="1"/>
              <a:t>nlognlogk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另外，利用有理标准形和友矩阵的相关结论可知</a:t>
            </a:r>
            <a:r>
              <a:rPr lang="en-US" altLang="zh-CN" dirty="0"/>
              <a:t>A</a:t>
            </a:r>
            <a:r>
              <a:rPr lang="zh-CN" altLang="en-US" dirty="0"/>
              <a:t>的特征（零化）多项式</a:t>
            </a:r>
            <a:r>
              <a:rPr lang="en-US" altLang="zh-CN" dirty="0"/>
              <a:t>f(x)=x</a:t>
            </a:r>
            <a:r>
              <a:rPr lang="en-US" altLang="zh-CN" baseline="30000" dirty="0"/>
              <a:t>n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30000" dirty="0"/>
              <a:t>n-1</a:t>
            </a:r>
            <a:r>
              <a:rPr lang="en-US" altLang="zh-CN" dirty="0"/>
              <a:t>+...+a</a:t>
            </a:r>
            <a:r>
              <a:rPr lang="en-US" altLang="zh-CN" baseline="-25000" dirty="0"/>
              <a:t>n-1</a:t>
            </a:r>
            <a:r>
              <a:rPr lang="en-US" altLang="zh-CN" dirty="0"/>
              <a:t>x+a</a:t>
            </a:r>
            <a:r>
              <a:rPr lang="en-US" altLang="zh-CN" baseline="-25000" dirty="0"/>
              <a:t>n</a:t>
            </a:r>
            <a:r>
              <a:rPr lang="zh-CN" altLang="en-US" dirty="0"/>
              <a:t>（考虑</a:t>
            </a:r>
            <a:r>
              <a:rPr lang="en-US" altLang="zh-CN" dirty="0"/>
              <a:t>e1=(1,0,...,0)’</a:t>
            </a:r>
            <a:r>
              <a:rPr lang="zh-CN" altLang="en-US" dirty="0"/>
              <a:t>）</a:t>
            </a:r>
            <a:endParaRPr lang="en-US" altLang="zh-CN" baseline="-25000" dirty="0"/>
          </a:p>
        </p:txBody>
      </p:sp>
    </p:spTree>
    <p:extLst>
      <p:ext uri="{BB962C8B-B14F-4D97-AF65-F5344CB8AC3E}">
        <p14:creationId xmlns:p14="http://schemas.microsoft.com/office/powerpoint/2010/main" val="162539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求向量列和矩阵列的最短递推式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D818ED-ED5F-44D5-B239-44F6C47E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23736" cy="36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1BDFD-E2CC-4654-84FC-35C6CE37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论文主要是</a:t>
            </a:r>
            <a:r>
              <a:rPr lang="en-US" altLang="zh-CN" dirty="0"/>
              <a:t>17</a:t>
            </a:r>
            <a:r>
              <a:rPr lang="zh-CN" altLang="en-US" dirty="0"/>
              <a:t>和</a:t>
            </a:r>
            <a:r>
              <a:rPr lang="en-US" altLang="zh-CN" dirty="0"/>
              <a:t>19</a:t>
            </a:r>
            <a:r>
              <a:rPr lang="zh-CN" altLang="en-US" dirty="0"/>
              <a:t>年的第一篇论文</a:t>
            </a:r>
            <a:endParaRPr lang="en-US" altLang="zh-CN" dirty="0"/>
          </a:p>
          <a:p>
            <a:r>
              <a:rPr lang="zh-CN" altLang="en-US" dirty="0"/>
              <a:t>推荐看</a:t>
            </a:r>
            <a:r>
              <a:rPr lang="en-US" altLang="zh-CN" dirty="0"/>
              <a:t>19</a:t>
            </a:r>
            <a:r>
              <a:rPr lang="zh-CN" altLang="en-US"/>
              <a:t>年的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201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求矩阵的最小多项式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相当于求矩阵</a:t>
            </a:r>
            <a:r>
              <a:rPr lang="en-US" altLang="zh-CN" dirty="0"/>
              <a:t>{I,M,M</a:t>
            </a:r>
            <a:r>
              <a:rPr lang="en-US" altLang="zh-CN" baseline="30000" dirty="0"/>
              <a:t>2</a:t>
            </a:r>
            <a:r>
              <a:rPr lang="en-US" altLang="zh-CN" dirty="0"/>
              <a:t>,...}</a:t>
            </a:r>
            <a:r>
              <a:rPr lang="zh-CN" altLang="en-US" dirty="0"/>
              <a:t>的线性递推式</a:t>
            </a:r>
            <a:endParaRPr lang="en-US" altLang="zh-CN" dirty="0"/>
          </a:p>
          <a:p>
            <a:r>
              <a:rPr lang="zh-CN" altLang="en-US" dirty="0"/>
              <a:t>虽然这是一个无穷序列，但是由</a:t>
            </a:r>
            <a:r>
              <a:rPr lang="en-US" altLang="zh-CN" dirty="0"/>
              <a:t>HC</a:t>
            </a:r>
            <a:r>
              <a:rPr lang="zh-CN" altLang="en-US" dirty="0"/>
              <a:t>定理我们知道</a:t>
            </a:r>
            <a:r>
              <a:rPr lang="en-US" altLang="zh-CN" dirty="0"/>
              <a:t>M</a:t>
            </a:r>
            <a:r>
              <a:rPr lang="zh-CN" altLang="en-US" dirty="0"/>
              <a:t>的最小多项式阶数</a:t>
            </a:r>
            <a:r>
              <a:rPr lang="en-US" altLang="zh-CN" dirty="0"/>
              <a:t>&lt;=n</a:t>
            </a:r>
            <a:r>
              <a:rPr lang="zh-CN" altLang="en-US" dirty="0"/>
              <a:t>，所以只需对矩阵</a:t>
            </a:r>
            <a:r>
              <a:rPr lang="en-US" altLang="zh-CN" dirty="0"/>
              <a:t>{I,M,M</a:t>
            </a:r>
            <a:r>
              <a:rPr lang="en-US" altLang="zh-CN" baseline="30000" dirty="0"/>
              <a:t>2</a:t>
            </a:r>
            <a:r>
              <a:rPr lang="en-US" altLang="zh-CN" dirty="0"/>
              <a:t>,...,M</a:t>
            </a:r>
            <a:r>
              <a:rPr lang="en-US" altLang="zh-CN" baseline="30000" dirty="0"/>
              <a:t>2n</a:t>
            </a:r>
            <a:r>
              <a:rPr lang="en-US" altLang="zh-CN" dirty="0"/>
              <a:t>}</a:t>
            </a:r>
            <a:r>
              <a:rPr lang="zh-CN" altLang="en-US" dirty="0"/>
              <a:t>应用</a:t>
            </a:r>
            <a:r>
              <a:rPr lang="en-US" altLang="zh-CN" dirty="0"/>
              <a:t>BM</a:t>
            </a:r>
            <a:r>
              <a:rPr lang="zh-CN" altLang="en-US" dirty="0"/>
              <a:t>算法即可</a:t>
            </a:r>
            <a:endParaRPr lang="en-US" altLang="zh-CN" dirty="0"/>
          </a:p>
          <a:p>
            <a:r>
              <a:rPr lang="zh-CN" altLang="en-US" dirty="0"/>
              <a:t>注意不要直接算</a:t>
            </a:r>
            <a:r>
              <a:rPr lang="en-US" altLang="zh-CN" dirty="0" err="1"/>
              <a:t>uM</a:t>
            </a:r>
            <a:r>
              <a:rPr lang="en-US" altLang="zh-CN" baseline="30000" dirty="0" err="1"/>
              <a:t>i</a:t>
            </a:r>
            <a:r>
              <a:rPr lang="en-US" altLang="zh-CN" dirty="0" err="1"/>
              <a:t>v</a:t>
            </a:r>
            <a:r>
              <a:rPr lang="zh-CN" altLang="en-US" dirty="0"/>
              <a:t>，先递推算</a:t>
            </a:r>
            <a:r>
              <a:rPr lang="en-US" altLang="zh-CN" dirty="0"/>
              <a:t>u,uM,uM</a:t>
            </a:r>
            <a:r>
              <a:rPr lang="en-US" altLang="zh-CN" baseline="30000" dirty="0"/>
              <a:t>2</a:t>
            </a:r>
            <a:r>
              <a:rPr lang="en-US" altLang="zh-CN" dirty="0"/>
              <a:t>,...</a:t>
            </a:r>
            <a:r>
              <a:rPr lang="zh-CN" altLang="en-US" dirty="0"/>
              <a:t>，每一步都是行向量乘一个矩阵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，一共</a:t>
            </a:r>
            <a:r>
              <a:rPr lang="en-US" altLang="zh-CN" dirty="0"/>
              <a:t>O(n)</a:t>
            </a:r>
            <a:r>
              <a:rPr lang="zh-CN" altLang="en-US" dirty="0"/>
              <a:t>步，共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然后再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对每一个</a:t>
            </a:r>
            <a:r>
              <a:rPr lang="en-US" altLang="zh-CN" dirty="0" err="1"/>
              <a:t>i</a:t>
            </a:r>
            <a:r>
              <a:rPr lang="zh-CN" altLang="en-US" dirty="0"/>
              <a:t>算</a:t>
            </a:r>
            <a:r>
              <a:rPr lang="en-US" altLang="zh-CN" dirty="0" err="1"/>
              <a:t>uM</a:t>
            </a:r>
            <a:r>
              <a:rPr lang="en-US" altLang="zh-CN" baseline="30000" dirty="0" err="1"/>
              <a:t>i</a:t>
            </a:r>
            <a:r>
              <a:rPr lang="en-US" altLang="zh-CN" dirty="0" err="1"/>
              <a:t>v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M</a:t>
            </a:r>
            <a:r>
              <a:rPr lang="zh-CN" altLang="en-US" dirty="0"/>
              <a:t>是一个稀疏矩阵，向量乘一个矩阵可以做到</a:t>
            </a:r>
            <a:r>
              <a:rPr lang="en-US" altLang="zh-CN" dirty="0"/>
              <a:t>O(</a:t>
            </a:r>
            <a:r>
              <a:rPr lang="en-US" altLang="zh-CN" dirty="0" err="1"/>
              <a:t>n+e</a:t>
            </a:r>
            <a:r>
              <a:rPr lang="en-US" altLang="zh-CN" dirty="0"/>
              <a:t>)</a:t>
            </a:r>
            <a:r>
              <a:rPr lang="zh-CN" altLang="en-US" dirty="0"/>
              <a:t>，总的复杂度是</a:t>
            </a:r>
            <a:r>
              <a:rPr lang="en-US" altLang="zh-CN" dirty="0"/>
              <a:t>O(n(</a:t>
            </a:r>
            <a:r>
              <a:rPr lang="en-US" altLang="zh-CN" dirty="0" err="1"/>
              <a:t>n+e</a:t>
            </a:r>
            <a:r>
              <a:rPr lang="en-US" altLang="zh-CN" dirty="0"/>
              <a:t>))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402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解稀疏线性方程组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Ax=b</a:t>
            </a:r>
            <a:r>
              <a:rPr lang="zh-CN" altLang="en-US" dirty="0"/>
              <a:t>，保证</a:t>
            </a:r>
            <a:r>
              <a:rPr lang="en-US" altLang="zh-CN" dirty="0"/>
              <a:t>A</a:t>
            </a:r>
            <a:r>
              <a:rPr lang="zh-CN" altLang="en-US" dirty="0"/>
              <a:t>满秩，求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所以有</a:t>
            </a:r>
            <a:r>
              <a:rPr lang="en-US" altLang="zh-CN" dirty="0"/>
              <a:t>x=A</a:t>
            </a:r>
            <a:r>
              <a:rPr lang="en-US" altLang="zh-CN" baseline="30000" dirty="0"/>
              <a:t>-1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思路：用</a:t>
            </a:r>
            <a:r>
              <a:rPr lang="en-US" altLang="zh-CN" dirty="0"/>
              <a:t>A</a:t>
            </a:r>
            <a:r>
              <a:rPr lang="zh-CN" altLang="en-US" dirty="0"/>
              <a:t>的多项式</a:t>
            </a:r>
            <a:r>
              <a:rPr lang="en-US" altLang="zh-CN" dirty="0"/>
              <a:t>f(A)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，那么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b</a:t>
            </a:r>
            <a:r>
              <a:rPr lang="zh-CN" altLang="en-US" dirty="0"/>
              <a:t>就是</a:t>
            </a:r>
            <a:r>
              <a:rPr lang="en-US" altLang="zh-CN" dirty="0"/>
              <a:t>f(A)b</a:t>
            </a:r>
          </a:p>
          <a:p>
            <a:r>
              <a:rPr lang="zh-CN" altLang="en-US" dirty="0"/>
              <a:t>因此考虑求</a:t>
            </a:r>
            <a:r>
              <a:rPr lang="en-US" altLang="zh-CN" dirty="0"/>
              <a:t>{b,Ab,A</a:t>
            </a:r>
            <a:r>
              <a:rPr lang="en-US" altLang="zh-CN" baseline="30000" dirty="0"/>
              <a:t>2</a:t>
            </a:r>
            <a:r>
              <a:rPr lang="en-US" altLang="zh-CN" dirty="0"/>
              <a:t>b,A</a:t>
            </a:r>
            <a:r>
              <a:rPr lang="en-US" altLang="zh-CN" baseline="30000" dirty="0"/>
              <a:t>3</a:t>
            </a:r>
            <a:r>
              <a:rPr lang="en-US" altLang="zh-CN" dirty="0"/>
              <a:t>b,...}</a:t>
            </a:r>
            <a:r>
              <a:rPr lang="zh-CN" altLang="en-US" dirty="0"/>
              <a:t>的最短递推式</a:t>
            </a:r>
            <a:endParaRPr lang="en-US" altLang="zh-CN" dirty="0"/>
          </a:p>
          <a:p>
            <a:r>
              <a:rPr lang="zh-CN" altLang="en-US" dirty="0"/>
              <a:t>那么递推式阶数不超过</a:t>
            </a:r>
            <a:r>
              <a:rPr lang="en-US" altLang="zh-CN" dirty="0"/>
              <a:t>n</a:t>
            </a:r>
            <a:r>
              <a:rPr lang="zh-CN" altLang="en-US" dirty="0"/>
              <a:t>，假设为</a:t>
            </a:r>
            <a:r>
              <a:rPr lang="en-US" altLang="zh-CN" dirty="0"/>
              <a:t>m</a:t>
            </a:r>
            <a:r>
              <a:rPr lang="zh-CN" altLang="en-US" dirty="0"/>
              <a:t>，我们有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0</a:t>
            </a:r>
            <a:r>
              <a:rPr lang="en-US" altLang="zh-CN" dirty="0"/>
              <a:t>br</a:t>
            </a:r>
            <a:r>
              <a:rPr lang="en-US" altLang="zh-CN" baseline="-25000" dirty="0"/>
              <a:t>m</a:t>
            </a:r>
            <a:r>
              <a:rPr lang="en-US" altLang="zh-CN" dirty="0"/>
              <a:t>+A</a:t>
            </a:r>
            <a:r>
              <a:rPr lang="en-US" altLang="zh-CN" baseline="30000" dirty="0"/>
              <a:t>1</a:t>
            </a:r>
            <a:r>
              <a:rPr lang="en-US" altLang="zh-CN" dirty="0"/>
              <a:t>br</a:t>
            </a:r>
            <a:r>
              <a:rPr lang="en-US" altLang="zh-CN" baseline="-25000" dirty="0"/>
              <a:t>m-1</a:t>
            </a:r>
            <a:r>
              <a:rPr lang="en-US" altLang="zh-CN" dirty="0"/>
              <a:t>+...+A</a:t>
            </a:r>
            <a:r>
              <a:rPr lang="en-US" altLang="zh-CN" baseline="30000" dirty="0"/>
              <a:t>m</a:t>
            </a:r>
            <a:r>
              <a:rPr lang="en-US" altLang="zh-CN" dirty="0"/>
              <a:t>br</a:t>
            </a:r>
            <a:r>
              <a:rPr lang="en-US" altLang="zh-CN" baseline="-25000" dirty="0"/>
              <a:t>0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两边乘上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，有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br</a:t>
            </a:r>
            <a:r>
              <a:rPr lang="en-US" altLang="zh-CN" baseline="-25000" dirty="0"/>
              <a:t>m</a:t>
            </a:r>
            <a:r>
              <a:rPr lang="en-US" altLang="zh-CN" dirty="0"/>
              <a:t>+A</a:t>
            </a:r>
            <a:r>
              <a:rPr lang="en-US" altLang="zh-CN" baseline="30000" dirty="0"/>
              <a:t>0</a:t>
            </a:r>
            <a:r>
              <a:rPr lang="en-US" altLang="zh-CN" dirty="0"/>
              <a:t>br</a:t>
            </a:r>
            <a:r>
              <a:rPr lang="en-US" altLang="zh-CN" baseline="-25000" dirty="0"/>
              <a:t>m-1</a:t>
            </a:r>
            <a:r>
              <a:rPr lang="en-US" altLang="zh-CN" dirty="0"/>
              <a:t>+...+A</a:t>
            </a:r>
            <a:r>
              <a:rPr lang="en-US" altLang="zh-CN" baseline="30000" dirty="0"/>
              <a:t>m-1</a:t>
            </a:r>
            <a:r>
              <a:rPr lang="en-US" altLang="zh-CN" dirty="0"/>
              <a:t>br</a:t>
            </a:r>
            <a:r>
              <a:rPr lang="en-US" altLang="zh-CN" baseline="-25000" dirty="0"/>
              <a:t>0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b=-(A</a:t>
            </a:r>
            <a:r>
              <a:rPr lang="en-US" altLang="zh-CN" baseline="30000" dirty="0"/>
              <a:t>0</a:t>
            </a:r>
            <a:r>
              <a:rPr lang="en-US" altLang="zh-CN" dirty="0"/>
              <a:t>br</a:t>
            </a:r>
            <a:r>
              <a:rPr lang="en-US" altLang="zh-CN" baseline="-25000" dirty="0"/>
              <a:t>m-1</a:t>
            </a:r>
            <a:r>
              <a:rPr lang="en-US" altLang="zh-CN" dirty="0"/>
              <a:t>+...+A</a:t>
            </a:r>
            <a:r>
              <a:rPr lang="en-US" altLang="zh-CN" baseline="30000" dirty="0"/>
              <a:t>m-1</a:t>
            </a:r>
            <a:r>
              <a:rPr lang="en-US" altLang="zh-CN" dirty="0"/>
              <a:t>br</a:t>
            </a:r>
            <a:r>
              <a:rPr lang="en-US" altLang="zh-CN" baseline="-25000" dirty="0"/>
              <a:t>0</a:t>
            </a:r>
            <a:r>
              <a:rPr lang="en-US" altLang="zh-CN" dirty="0"/>
              <a:t>)/r</a:t>
            </a:r>
            <a:r>
              <a:rPr lang="en-US" altLang="zh-CN" baseline="-25000" dirty="0"/>
              <a:t>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919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解稀疏线性方程组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b=-(A</a:t>
            </a:r>
            <a:r>
              <a:rPr lang="en-US" altLang="zh-CN" baseline="30000" dirty="0"/>
              <a:t>0</a:t>
            </a:r>
            <a:r>
              <a:rPr lang="en-US" altLang="zh-CN" dirty="0"/>
              <a:t>br</a:t>
            </a:r>
            <a:r>
              <a:rPr lang="en-US" altLang="zh-CN" baseline="-25000" dirty="0"/>
              <a:t>m-1</a:t>
            </a:r>
            <a:r>
              <a:rPr lang="en-US" altLang="zh-CN" dirty="0"/>
              <a:t>+...+A</a:t>
            </a:r>
            <a:r>
              <a:rPr lang="en-US" altLang="zh-CN" baseline="30000" dirty="0"/>
              <a:t>m-1</a:t>
            </a:r>
            <a:r>
              <a:rPr lang="en-US" altLang="zh-CN" dirty="0"/>
              <a:t>br</a:t>
            </a:r>
            <a:r>
              <a:rPr lang="en-US" altLang="zh-CN" baseline="-25000" dirty="0"/>
              <a:t>0</a:t>
            </a:r>
            <a:r>
              <a:rPr lang="en-US" altLang="zh-CN" dirty="0"/>
              <a:t>)/r</a:t>
            </a:r>
            <a:r>
              <a:rPr lang="en-US" altLang="zh-CN" baseline="-25000" dirty="0"/>
              <a:t>m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baseline="-25000" dirty="0"/>
              <a:t>m</a:t>
            </a:r>
            <a:r>
              <a:rPr lang="en-US" altLang="zh-CN" dirty="0"/>
              <a:t>, r</a:t>
            </a:r>
            <a:r>
              <a:rPr lang="en-US" altLang="zh-CN" baseline="-25000" dirty="0"/>
              <a:t>m-1</a:t>
            </a:r>
            <a:r>
              <a:rPr lang="en-US" altLang="zh-CN" dirty="0"/>
              <a:t>, ..., r</a:t>
            </a:r>
            <a:r>
              <a:rPr lang="en-US" altLang="zh-CN" baseline="-25000" dirty="0"/>
              <a:t>0</a:t>
            </a:r>
            <a:r>
              <a:rPr lang="zh-CN" altLang="en-US" dirty="0"/>
              <a:t>可以通过</a:t>
            </a:r>
            <a:r>
              <a:rPr lang="en-US" altLang="zh-CN" dirty="0"/>
              <a:t>BM</a:t>
            </a:r>
            <a:r>
              <a:rPr lang="zh-CN" altLang="en-US" dirty="0"/>
              <a:t>算法在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时间内算出</a:t>
            </a:r>
            <a:endParaRPr lang="en-US" altLang="zh-CN" dirty="0"/>
          </a:p>
          <a:p>
            <a:r>
              <a:rPr lang="zh-CN" altLang="en-US" dirty="0"/>
              <a:t>瓶颈主要是计算</a:t>
            </a:r>
            <a:r>
              <a:rPr lang="en-US" altLang="zh-CN" dirty="0"/>
              <a:t>b,Ab,A</a:t>
            </a:r>
            <a:r>
              <a:rPr lang="en-US" altLang="zh-CN" baseline="30000" dirty="0"/>
              <a:t>2</a:t>
            </a:r>
            <a:r>
              <a:rPr lang="en-US" altLang="zh-CN" dirty="0"/>
              <a:t>b,A</a:t>
            </a:r>
            <a:r>
              <a:rPr lang="en-US" altLang="zh-CN" baseline="30000" dirty="0"/>
              <a:t>3</a:t>
            </a:r>
            <a:r>
              <a:rPr lang="en-US" altLang="zh-CN" dirty="0"/>
              <a:t>b,...</a:t>
            </a:r>
          </a:p>
          <a:p>
            <a:r>
              <a:rPr lang="zh-CN" altLang="en-US" dirty="0"/>
              <a:t>这个可以直接递推，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是一个稀疏矩阵，那么时间复杂度是</a:t>
            </a:r>
            <a:r>
              <a:rPr lang="en-US" altLang="zh-CN" dirty="0"/>
              <a:t>O(ne)</a:t>
            </a:r>
            <a:r>
              <a:rPr lang="zh-CN" altLang="en-US" dirty="0"/>
              <a:t>，总的复杂度是</a:t>
            </a:r>
            <a:r>
              <a:rPr lang="en-US" altLang="zh-CN" dirty="0"/>
              <a:t>O(n(</a:t>
            </a:r>
            <a:r>
              <a:rPr lang="en-US" altLang="zh-CN" dirty="0" err="1"/>
              <a:t>n+e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应用在一些有环的概率</a:t>
            </a:r>
            <a:r>
              <a:rPr lang="en-US" altLang="zh-CN" dirty="0"/>
              <a:t>DP</a:t>
            </a:r>
            <a:r>
              <a:rPr lang="zh-CN" altLang="en-US" dirty="0"/>
              <a:t>上，本来要高斯消元解，如果矩阵比较稀疏可以用这个方法更快求出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263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论文里面还提到了如何</a:t>
            </a:r>
            <a:r>
              <a:rPr lang="en-US" altLang="zh-CN" dirty="0"/>
              <a:t>O(n(</a:t>
            </a:r>
            <a:r>
              <a:rPr lang="en-US" altLang="zh-CN" dirty="0" err="1"/>
              <a:t>n+e</a:t>
            </a:r>
            <a:r>
              <a:rPr lang="en-US" altLang="zh-CN" dirty="0"/>
              <a:t>))</a:t>
            </a:r>
            <a:r>
              <a:rPr lang="zh-CN" altLang="en-US" dirty="0"/>
              <a:t>计算稀疏矩阵的行列式和稀疏矩阵的秩，这里不再介绍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72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求矩阵的特征多项式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由于特征多项式是一个</a:t>
            </a:r>
            <a:r>
              <a:rPr lang="en-US" altLang="zh-CN" dirty="0"/>
              <a:t>n</a:t>
            </a:r>
            <a:r>
              <a:rPr lang="zh-CN" altLang="en-US" dirty="0"/>
              <a:t>阶多项式</a:t>
            </a:r>
            <a:endParaRPr lang="en-US" altLang="zh-CN" dirty="0"/>
          </a:p>
          <a:p>
            <a:r>
              <a:rPr lang="zh-CN" altLang="en-US" dirty="0"/>
              <a:t>所以可以带入</a:t>
            </a:r>
            <a:r>
              <a:rPr lang="en-US" altLang="zh-CN" dirty="0"/>
              <a:t>n</a:t>
            </a:r>
            <a:r>
              <a:rPr lang="zh-CN" altLang="en-US" dirty="0"/>
              <a:t>个值进去，求</a:t>
            </a:r>
            <a:r>
              <a:rPr lang="en-US" altLang="zh-CN" dirty="0"/>
              <a:t>n</a:t>
            </a:r>
            <a:r>
              <a:rPr lang="zh-CN" altLang="en-US"/>
              <a:t>个行列式</a:t>
            </a:r>
            <a:r>
              <a:rPr lang="zh-CN" altLang="en-US" dirty="0"/>
              <a:t>的值，然后插值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，稀疏矩阵可以做到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(</a:t>
            </a:r>
            <a:r>
              <a:rPr lang="en-US" altLang="zh-CN" dirty="0" err="1"/>
              <a:t>n+e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由于带入的值是我们任取的，为了插值的简便可以选择</a:t>
            </a:r>
            <a:r>
              <a:rPr lang="en-US" altLang="zh-CN" dirty="0"/>
              <a:t>n</a:t>
            </a:r>
            <a:r>
              <a:rPr lang="zh-CN" altLang="en-US" dirty="0"/>
              <a:t>次单位根（如果可以的话）</a:t>
            </a:r>
            <a:endParaRPr lang="en-US" altLang="zh-CN" dirty="0"/>
          </a:p>
          <a:p>
            <a:r>
              <a:rPr lang="zh-CN" altLang="en-US" dirty="0"/>
              <a:t>求矩阵的特征多项式有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的做法，但是感觉特征多项式用得不多所以不讲了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846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线性递推的应用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当我们确信这个题是矩阵加速</a:t>
            </a:r>
            <a:r>
              <a:rPr lang="en-US" altLang="zh-CN" dirty="0"/>
              <a:t>/</a:t>
            </a:r>
            <a:r>
              <a:rPr lang="zh-CN" altLang="en-US" dirty="0"/>
              <a:t>线性递推的题</a:t>
            </a:r>
            <a:endParaRPr lang="en-US" altLang="zh-CN" dirty="0"/>
          </a:p>
          <a:p>
            <a:r>
              <a:rPr lang="zh-CN" altLang="en-US" dirty="0"/>
              <a:t>但是矩阵又很难构造</a:t>
            </a:r>
            <a:endParaRPr lang="en-US" altLang="zh-CN" dirty="0"/>
          </a:p>
          <a:p>
            <a:r>
              <a:rPr lang="zh-CN" altLang="en-US" dirty="0"/>
              <a:t>那么可以暴力递推</a:t>
            </a:r>
            <a:r>
              <a:rPr lang="en-US" altLang="zh-CN" dirty="0"/>
              <a:t>/</a:t>
            </a:r>
            <a:r>
              <a:rPr lang="zh-CN" altLang="en-US" dirty="0"/>
              <a:t>打表出超过两倍矩阵阶数的长度，然后</a:t>
            </a:r>
            <a:r>
              <a:rPr lang="en-US" altLang="zh-CN" dirty="0"/>
              <a:t>BM+</a:t>
            </a:r>
            <a:r>
              <a:rPr lang="zh-CN" altLang="en-US" dirty="0"/>
              <a:t>线性递推得到这个序列的任意项</a:t>
            </a:r>
            <a:endParaRPr lang="en-US" altLang="zh-CN" dirty="0"/>
          </a:p>
          <a:p>
            <a:r>
              <a:rPr lang="zh-CN" altLang="en-US" dirty="0"/>
              <a:t>不知道矩阵阶数就能找多长找多长了</a:t>
            </a:r>
            <a:endParaRPr lang="en-US" altLang="zh-CN" dirty="0"/>
          </a:p>
          <a:p>
            <a:r>
              <a:rPr lang="zh-CN" altLang="en-US" dirty="0"/>
              <a:t>某些特殊情况下也可以代替</a:t>
            </a:r>
            <a:r>
              <a:rPr lang="en-US" altLang="zh-CN" dirty="0"/>
              <a:t>DFA</a:t>
            </a:r>
            <a:r>
              <a:rPr lang="zh-CN" altLang="en-US" dirty="0"/>
              <a:t>的最小化</a:t>
            </a:r>
            <a:endParaRPr lang="en-US" altLang="zh-CN" dirty="0"/>
          </a:p>
          <a:p>
            <a:r>
              <a:rPr lang="zh-CN" altLang="en-US" dirty="0"/>
              <a:t>或者打表题可以试着找一下</a:t>
            </a:r>
            <a:r>
              <a:rPr lang="zh-CN" altLang="en-US"/>
              <a:t>规律（因为只能</a:t>
            </a:r>
            <a:r>
              <a:rPr lang="zh-CN" altLang="en-US" dirty="0"/>
              <a:t>找线性递推的</a:t>
            </a:r>
            <a:r>
              <a:rPr lang="zh-CN" altLang="en-US"/>
              <a:t>规律，所以大部分</a:t>
            </a:r>
            <a:r>
              <a:rPr lang="zh-CN" altLang="en-US" dirty="0"/>
              <a:t>情况要灵活处理，比如说先差分再找规律之类的）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1BDFD-E2CC-4654-84FC-35C6CE37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r0=1</a:t>
            </a:r>
            <a:r>
              <a:rPr lang="zh-CN" altLang="en-US" dirty="0"/>
              <a:t>说明可以写成</a:t>
            </a:r>
            <a:r>
              <a:rPr lang="en-US" altLang="zh-CN" dirty="0"/>
              <a:t>a</a:t>
            </a:r>
            <a:r>
              <a:rPr lang="en-US" altLang="zh-CN" baseline="-25000" dirty="0"/>
              <a:t>p</a:t>
            </a:r>
            <a:r>
              <a:rPr lang="en-US" altLang="zh-CN" dirty="0"/>
              <a:t>=-(a</a:t>
            </a:r>
            <a:r>
              <a:rPr lang="en-US" altLang="zh-CN" baseline="-25000" dirty="0"/>
              <a:t>p-1</a:t>
            </a:r>
            <a:r>
              <a:rPr lang="en-US" altLang="zh-CN" dirty="0"/>
              <a:t>*r</a:t>
            </a:r>
            <a:r>
              <a:rPr lang="en-US" altLang="zh-CN" baseline="-25000" dirty="0"/>
              <a:t>1</a:t>
            </a:r>
            <a:r>
              <a:rPr lang="en-US" altLang="zh-CN" dirty="0"/>
              <a:t>+...+a</a:t>
            </a:r>
            <a:r>
              <a:rPr lang="en-US" altLang="zh-CN" baseline="-25000" dirty="0"/>
              <a:t>p-m+1</a:t>
            </a:r>
            <a:r>
              <a:rPr lang="en-US" altLang="zh-CN" dirty="0"/>
              <a:t>*r</a:t>
            </a:r>
            <a:r>
              <a:rPr lang="en-US" altLang="zh-CN" baseline="-25000" dirty="0"/>
              <a:t>m-1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就是所谓的递推式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13C7B-DF02-4F3F-8993-F2513D22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44493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8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1BDFD-E2CC-4654-84FC-35C6CE37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13C7B-DF02-4F3F-8993-F2513D22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444933" cy="13255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15C8F5-85FF-4A90-8793-0B4188CD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39186"/>
            <a:ext cx="10422720" cy="19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生成函数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B48BDC1-0CE2-4247-83F0-04A55C873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409925" cy="1325563"/>
          </a:xfrm>
        </p:spPr>
      </p:pic>
    </p:spTree>
    <p:extLst>
      <p:ext uri="{BB962C8B-B14F-4D97-AF65-F5344CB8AC3E}">
        <p14:creationId xmlns:p14="http://schemas.microsoft.com/office/powerpoint/2010/main" val="398778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在生成函数的观点下看线性递归式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76C1E9-0CE0-41E9-8770-600D2600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6869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求出一个数列的最短线性递推式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Berlekamp</a:t>
            </a:r>
            <a:r>
              <a:rPr lang="en-US" altLang="zh-CN" dirty="0"/>
              <a:t>-Massey </a:t>
            </a:r>
            <a:r>
              <a:rPr lang="zh-CN" altLang="en-US" dirty="0"/>
              <a:t>算法，先考虑有限的情形</a:t>
            </a:r>
            <a:endParaRPr lang="en-US" altLang="zh-CN" dirty="0"/>
          </a:p>
          <a:p>
            <a:r>
              <a:rPr lang="zh-CN" altLang="en-US" dirty="0"/>
              <a:t>该算法找一个阶数最小的</a:t>
            </a:r>
            <a:r>
              <a:rPr lang="en-US" altLang="zh-CN" dirty="0"/>
              <a:t>R</a:t>
            </a:r>
            <a:r>
              <a:rPr lang="zh-CN" altLang="en-US" dirty="0"/>
              <a:t>，使得</a:t>
            </a:r>
            <a:r>
              <a:rPr lang="en-US" altLang="zh-CN" dirty="0"/>
              <a:t>AR=S(mod 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dirty="0"/>
              <a:t>S</a:t>
            </a:r>
            <a:r>
              <a:rPr lang="zh-CN" altLang="en-US" dirty="0"/>
              <a:t>的阶数小于</a:t>
            </a:r>
            <a:r>
              <a:rPr lang="en-US" altLang="zh-CN" dirty="0"/>
              <a:t>R</a:t>
            </a:r>
            <a:r>
              <a:rPr lang="zh-CN" altLang="en-US" dirty="0"/>
              <a:t>的阶数</a:t>
            </a:r>
            <a:endParaRPr lang="en-US" altLang="zh-CN" dirty="0"/>
          </a:p>
          <a:p>
            <a:r>
              <a:rPr lang="zh-CN" altLang="en-US" dirty="0"/>
              <a:t>具体做法是对于</a:t>
            </a:r>
            <a:r>
              <a:rPr lang="en-US" altLang="zh-CN" dirty="0" err="1"/>
              <a:t>i</a:t>
            </a:r>
            <a:r>
              <a:rPr lang="en-US" altLang="zh-CN" dirty="0"/>
              <a:t>=2,3,...,n</a:t>
            </a:r>
            <a:r>
              <a:rPr lang="zh-CN" altLang="en-US" dirty="0"/>
              <a:t>，在</a:t>
            </a:r>
            <a:r>
              <a:rPr lang="en-US" altLang="zh-CN" dirty="0"/>
              <a:t>mod x</a:t>
            </a:r>
            <a:r>
              <a:rPr lang="en-US" altLang="zh-CN" baseline="30000" dirty="0"/>
              <a:t>i</a:t>
            </a:r>
            <a:r>
              <a:rPr lang="zh-CN" altLang="en-US" dirty="0"/>
              <a:t>的意义下递推求出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</a:p>
          <a:p>
            <a:r>
              <a:rPr lang="zh-CN" altLang="en-US" dirty="0"/>
              <a:t>假设已经知道</a:t>
            </a:r>
            <a:r>
              <a:rPr lang="en-US" altLang="zh-CN" dirty="0"/>
              <a:t>mod x</a:t>
            </a:r>
            <a:r>
              <a:rPr lang="en-US" altLang="zh-CN" baseline="30000" dirty="0"/>
              <a:t>i-1</a:t>
            </a:r>
            <a:r>
              <a:rPr lang="zh-CN" altLang="en-US" dirty="0"/>
              <a:t>的答案</a:t>
            </a:r>
            <a:r>
              <a:rPr lang="en-US" altLang="zh-CN" dirty="0"/>
              <a:t>R</a:t>
            </a:r>
            <a:r>
              <a:rPr lang="en-US" altLang="zh-CN" baseline="-25000" dirty="0"/>
              <a:t>i-1</a:t>
            </a:r>
            <a:r>
              <a:rPr lang="zh-CN" altLang="en-US" dirty="0"/>
              <a:t>，那么求</a:t>
            </a:r>
            <a:r>
              <a:rPr lang="en-US" altLang="zh-CN" dirty="0"/>
              <a:t>mod x</a:t>
            </a:r>
            <a:r>
              <a:rPr lang="en-US" altLang="zh-CN" baseline="30000" dirty="0"/>
              <a:t>i</a:t>
            </a:r>
            <a:r>
              <a:rPr lang="zh-CN" altLang="en-US" dirty="0"/>
              <a:t>的答案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</a:p>
          <a:p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要么是</a:t>
            </a:r>
            <a:r>
              <a:rPr lang="en-US" altLang="zh-CN" dirty="0"/>
              <a:t>R</a:t>
            </a:r>
            <a:r>
              <a:rPr lang="en-US" altLang="zh-CN" baseline="-25000" dirty="0"/>
              <a:t>i-1</a:t>
            </a:r>
            <a:r>
              <a:rPr lang="zh-CN" altLang="en-US" dirty="0"/>
              <a:t>，要么就修改递推式，而修改递推式可能会使得递推式的长度增长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68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求出一个数列的最短线性递推式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先检验一下是否有</a:t>
            </a:r>
            <a:r>
              <a:rPr lang="en-US" altLang="zh-CN" dirty="0"/>
              <a:t>AR</a:t>
            </a:r>
            <a:r>
              <a:rPr lang="en-US" altLang="zh-CN" baseline="-25000" dirty="0"/>
              <a:t>i-1</a:t>
            </a:r>
            <a:r>
              <a:rPr lang="en-US" altLang="zh-CN" dirty="0"/>
              <a:t>=S</a:t>
            </a:r>
            <a:r>
              <a:rPr lang="en-US" altLang="zh-CN" baseline="-25000" dirty="0"/>
              <a:t>i-1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en-US" altLang="zh-CN" baseline="30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，如果是，那么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en-US" altLang="zh-CN" dirty="0"/>
              <a:t>=R</a:t>
            </a:r>
            <a:r>
              <a:rPr lang="en-US" altLang="zh-CN" baseline="-25000" dirty="0"/>
              <a:t>i-1</a:t>
            </a:r>
          </a:p>
          <a:p>
            <a:r>
              <a:rPr lang="zh-CN" altLang="en-US" dirty="0"/>
              <a:t>如果不是，那么有</a:t>
            </a:r>
            <a:r>
              <a:rPr lang="en-US" altLang="zh-CN" dirty="0"/>
              <a:t>AR</a:t>
            </a:r>
            <a:r>
              <a:rPr lang="en-US" altLang="zh-CN" baseline="-25000" dirty="0"/>
              <a:t>i-1</a:t>
            </a:r>
            <a:r>
              <a:rPr lang="en-US" altLang="zh-CN" dirty="0"/>
              <a:t>-S</a:t>
            </a:r>
            <a:r>
              <a:rPr lang="en-US" altLang="zh-CN" baseline="-25000" dirty="0"/>
              <a:t>i-1</a:t>
            </a:r>
            <a:r>
              <a:rPr lang="en-US" altLang="zh-CN" dirty="0"/>
              <a:t>=dx</a:t>
            </a:r>
            <a:r>
              <a:rPr lang="en-US" altLang="zh-CN" baseline="30000" dirty="0"/>
              <a:t>i-1</a:t>
            </a:r>
            <a:r>
              <a:rPr lang="en-US" altLang="zh-CN" dirty="0"/>
              <a:t>(mod x</a:t>
            </a:r>
            <a:r>
              <a:rPr lang="en-US" altLang="zh-CN" baseline="30000" dirty="0"/>
              <a:t>i</a:t>
            </a:r>
            <a:r>
              <a:rPr lang="en-US" altLang="zh-CN" dirty="0"/>
              <a:t>) (1)</a:t>
            </a:r>
          </a:p>
          <a:p>
            <a:r>
              <a:rPr lang="zh-CN" altLang="en-US" dirty="0"/>
              <a:t>考虑上次是在</a:t>
            </a:r>
            <a:r>
              <a:rPr lang="en-US" altLang="zh-CN" dirty="0"/>
              <a:t>p(p&lt;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增长的递推式，当时有</a:t>
            </a:r>
            <a:endParaRPr lang="en-US" altLang="zh-CN" dirty="0"/>
          </a:p>
          <a:p>
            <a:r>
              <a:rPr lang="en-US" altLang="zh-CN" dirty="0"/>
              <a:t>AR</a:t>
            </a:r>
            <a:r>
              <a:rPr lang="en-US" altLang="zh-CN" baseline="-25000" dirty="0"/>
              <a:t>p-1</a:t>
            </a:r>
            <a:r>
              <a:rPr lang="en-US" altLang="zh-CN" dirty="0"/>
              <a:t>-S</a:t>
            </a:r>
            <a:r>
              <a:rPr lang="en-US" altLang="zh-CN" baseline="-25000" dirty="0"/>
              <a:t>p-1</a:t>
            </a:r>
            <a:r>
              <a:rPr lang="en-US" altLang="zh-CN" dirty="0"/>
              <a:t>=cx</a:t>
            </a:r>
            <a:r>
              <a:rPr lang="en-US" altLang="zh-CN" baseline="30000" dirty="0"/>
              <a:t>p-1</a:t>
            </a:r>
            <a:r>
              <a:rPr lang="en-US" altLang="zh-CN" dirty="0"/>
              <a:t>(mod 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p</a:t>
            </a:r>
            <a:r>
              <a:rPr lang="en-US" altLang="zh-CN" dirty="0"/>
              <a:t>) (2)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同时乘</a:t>
            </a:r>
            <a:r>
              <a:rPr lang="en-US" altLang="zh-CN" dirty="0"/>
              <a:t>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zh-CN" altLang="en-US" dirty="0"/>
              <a:t>，有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(AR</a:t>
            </a:r>
            <a:r>
              <a:rPr lang="en-US" altLang="zh-CN" baseline="-25000" dirty="0"/>
              <a:t>p-1</a:t>
            </a:r>
            <a:r>
              <a:rPr lang="en-US" altLang="zh-CN" dirty="0"/>
              <a:t>-S</a:t>
            </a:r>
            <a:r>
              <a:rPr lang="en-US" altLang="zh-CN" baseline="-25000" dirty="0"/>
              <a:t>p-1</a:t>
            </a:r>
            <a:r>
              <a:rPr lang="en-US" altLang="zh-CN" dirty="0"/>
              <a:t>)=dx</a:t>
            </a:r>
            <a:r>
              <a:rPr lang="en-US" altLang="zh-CN" baseline="30000" dirty="0"/>
              <a:t>i-1</a:t>
            </a:r>
            <a:r>
              <a:rPr lang="en-US" altLang="zh-CN" dirty="0"/>
              <a:t>(mod x</a:t>
            </a:r>
            <a:r>
              <a:rPr lang="en-US" altLang="zh-CN" baseline="30000" dirty="0"/>
              <a:t>i</a:t>
            </a:r>
            <a:r>
              <a:rPr lang="en-US" altLang="zh-CN" dirty="0"/>
              <a:t>) (3)</a:t>
            </a:r>
          </a:p>
          <a:p>
            <a:r>
              <a:rPr lang="en-US" altLang="zh-CN" dirty="0"/>
              <a:t>(1)-(3): A(R</a:t>
            </a:r>
            <a:r>
              <a:rPr lang="en-US" altLang="zh-CN" baseline="-25000" dirty="0"/>
              <a:t>i-1</a:t>
            </a:r>
            <a:r>
              <a:rPr lang="en-US" altLang="zh-CN" dirty="0"/>
              <a:t>-x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R</a:t>
            </a:r>
            <a:r>
              <a:rPr lang="en-US" altLang="zh-CN" baseline="-25000" dirty="0"/>
              <a:t>p-1</a:t>
            </a:r>
            <a:r>
              <a:rPr lang="en-US" altLang="zh-CN" dirty="0"/>
              <a:t>)=S</a:t>
            </a:r>
            <a:r>
              <a:rPr lang="en-US" altLang="zh-CN" baseline="-25000" dirty="0"/>
              <a:t>i-1</a:t>
            </a:r>
            <a:r>
              <a:rPr lang="en-US" altLang="zh-CN" dirty="0"/>
              <a:t>-x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S</a:t>
            </a:r>
            <a:r>
              <a:rPr lang="en-US" altLang="zh-CN" baseline="-25000" dirty="0"/>
              <a:t>p-1</a:t>
            </a:r>
            <a:r>
              <a:rPr lang="en-US" altLang="zh-CN" dirty="0"/>
              <a:t> (mod x</a:t>
            </a:r>
            <a:r>
              <a:rPr lang="en-US" altLang="zh-CN" baseline="30000" dirty="0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令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en-US" altLang="zh-CN" dirty="0"/>
              <a:t>=R</a:t>
            </a:r>
            <a:r>
              <a:rPr lang="en-US" altLang="zh-CN" baseline="-25000" dirty="0"/>
              <a:t>i-1</a:t>
            </a:r>
            <a:r>
              <a:rPr lang="en-US" altLang="zh-CN" dirty="0"/>
              <a:t>-x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R</a:t>
            </a:r>
            <a:r>
              <a:rPr lang="en-US" altLang="zh-CN" baseline="-25000" dirty="0"/>
              <a:t>p-1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en-US" altLang="zh-CN" dirty="0"/>
              <a:t>=S</a:t>
            </a:r>
            <a:r>
              <a:rPr lang="en-US" altLang="zh-CN" baseline="-25000" dirty="0"/>
              <a:t>i-1</a:t>
            </a:r>
            <a:r>
              <a:rPr lang="en-US" altLang="zh-CN" dirty="0"/>
              <a:t>-x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S</a:t>
            </a:r>
            <a:r>
              <a:rPr lang="en-US" altLang="zh-CN" baseline="-25000" dirty="0"/>
              <a:t>p-1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996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D197-BA64-48BE-800E-03BD94F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求出一个数列的最短线性递推式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EEF49-C9DA-4C28-B363-8E1FB327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en-US" altLang="zh-CN" dirty="0"/>
              <a:t>=R</a:t>
            </a:r>
            <a:r>
              <a:rPr lang="en-US" altLang="zh-CN" baseline="-25000" dirty="0"/>
              <a:t>i-1</a:t>
            </a:r>
            <a:r>
              <a:rPr lang="en-US" altLang="zh-CN" dirty="0"/>
              <a:t>-x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R</a:t>
            </a:r>
            <a:r>
              <a:rPr lang="en-US" altLang="zh-CN" baseline="-25000" dirty="0"/>
              <a:t>p-1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en-US" altLang="zh-CN" dirty="0"/>
              <a:t>=S</a:t>
            </a:r>
            <a:r>
              <a:rPr lang="en-US" altLang="zh-CN" baseline="-25000" dirty="0"/>
              <a:t>i-1</a:t>
            </a:r>
            <a:r>
              <a:rPr lang="en-US" altLang="zh-CN" dirty="0"/>
              <a:t>-x</a:t>
            </a:r>
            <a:r>
              <a:rPr lang="en-US" altLang="zh-CN" baseline="30000" dirty="0"/>
              <a:t>i-p</a:t>
            </a:r>
            <a:r>
              <a:rPr lang="en-US" altLang="zh-CN" dirty="0"/>
              <a:t>dc</a:t>
            </a:r>
            <a:r>
              <a:rPr lang="en-US" altLang="zh-CN" baseline="30000" dirty="0"/>
              <a:t>-1</a:t>
            </a:r>
            <a:r>
              <a:rPr lang="en-US" altLang="zh-CN" dirty="0"/>
              <a:t>S</a:t>
            </a:r>
            <a:r>
              <a:rPr lang="en-US" altLang="zh-CN" baseline="-25000" dirty="0"/>
              <a:t>p-1</a:t>
            </a:r>
          </a:p>
          <a:p>
            <a:r>
              <a:rPr lang="zh-CN" altLang="en-US" dirty="0"/>
              <a:t>一共递推</a:t>
            </a:r>
            <a:r>
              <a:rPr lang="en-US" altLang="zh-CN" dirty="0"/>
              <a:t>O(n)</a:t>
            </a:r>
            <a:r>
              <a:rPr lang="zh-CN" altLang="en-US" dirty="0"/>
              <a:t>次，每次修改</a:t>
            </a:r>
            <a:r>
              <a:rPr lang="en-US" altLang="zh-CN" dirty="0"/>
              <a:t>O(n)</a:t>
            </a:r>
            <a:r>
              <a:rPr lang="zh-CN" altLang="en-US" dirty="0"/>
              <a:t>，所以</a:t>
            </a:r>
            <a:r>
              <a:rPr lang="en-US" altLang="zh-CN" dirty="0"/>
              <a:t>BM</a:t>
            </a:r>
            <a:r>
              <a:rPr lang="zh-CN" altLang="en-US" dirty="0"/>
              <a:t>算法的复杂度是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还有一些问题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en-US" altLang="zh-CN" baseline="-25000" dirty="0"/>
              <a:t>i-1</a:t>
            </a:r>
            <a:r>
              <a:rPr lang="zh-CN" altLang="en-US" dirty="0"/>
              <a:t>最初的时候应该如何取值？</a:t>
            </a:r>
            <a:endParaRPr lang="en-US" altLang="zh-CN" dirty="0"/>
          </a:p>
          <a:p>
            <a:pPr lvl="1"/>
            <a:r>
              <a:rPr lang="zh-CN" altLang="en-US" dirty="0"/>
              <a:t>第一次修改递推式的时候，</a:t>
            </a:r>
            <a:r>
              <a:rPr lang="en-US" altLang="zh-CN" dirty="0"/>
              <a:t>R</a:t>
            </a:r>
            <a:r>
              <a:rPr lang="en-US" altLang="zh-CN" baseline="-25000" dirty="0"/>
              <a:t>p</a:t>
            </a:r>
            <a:r>
              <a:rPr lang="zh-CN" altLang="en-US" dirty="0"/>
              <a:t>应该如何取值？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的次数是否一定小于</a:t>
            </a:r>
            <a:r>
              <a:rPr lang="en-US" altLang="zh-CN" dirty="0"/>
              <a:t>R</a:t>
            </a:r>
            <a:r>
              <a:rPr lang="zh-CN" altLang="en-US" dirty="0"/>
              <a:t>的次数？</a:t>
            </a:r>
            <a:endParaRPr lang="en-US" altLang="zh-CN" dirty="0"/>
          </a:p>
          <a:p>
            <a:r>
              <a:rPr lang="zh-CN" altLang="en-US" dirty="0"/>
              <a:t>解决这些问题需要考虑</a:t>
            </a:r>
            <a:r>
              <a:rPr lang="en-US" altLang="zh-CN" dirty="0"/>
              <a:t>BM</a:t>
            </a:r>
            <a:r>
              <a:rPr lang="zh-CN" altLang="en-US" dirty="0"/>
              <a:t>的最短性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3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1735</Words>
  <Application>Microsoft Office PowerPoint</Application>
  <PresentationFormat>宽屏</PresentationFormat>
  <Paragraphs>130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线性递推数列</vt:lpstr>
      <vt:lpstr>线性递推</vt:lpstr>
      <vt:lpstr>线性递推</vt:lpstr>
      <vt:lpstr>线性递推</vt:lpstr>
      <vt:lpstr>生成函数</vt:lpstr>
      <vt:lpstr>在生成函数的观点下看线性递归式</vt:lpstr>
      <vt:lpstr>求出一个数列的最短线性递推式</vt:lpstr>
      <vt:lpstr>求出一个数列的最短线性递推式</vt:lpstr>
      <vt:lpstr>求出一个数列的最短线性递推式</vt:lpstr>
      <vt:lpstr>求出一个数列的最短线性递推式</vt:lpstr>
      <vt:lpstr>求出一个数列的最短线性递推式</vt:lpstr>
      <vt:lpstr>求出一个数列的最短线性递推式</vt:lpstr>
      <vt:lpstr>求出一个数列的最短线性递推式</vt:lpstr>
      <vt:lpstr>求出一个数列的最短线性递推式</vt:lpstr>
      <vt:lpstr>求出一个数列的最短线性递推式</vt:lpstr>
      <vt:lpstr>求出一个线性递推数列的某一项</vt:lpstr>
      <vt:lpstr>求出一个线性递推数列的某一项</vt:lpstr>
      <vt:lpstr>求出一个线性递推数列的某一项</vt:lpstr>
      <vt:lpstr>求向量列和矩阵列的最短递推式</vt:lpstr>
      <vt:lpstr>求矩阵的最小多项式</vt:lpstr>
      <vt:lpstr>解稀疏线性方程组</vt:lpstr>
      <vt:lpstr>解稀疏线性方程组</vt:lpstr>
      <vt:lpstr>其他</vt:lpstr>
      <vt:lpstr>求矩阵的特征多项式</vt:lpstr>
      <vt:lpstr>BM算法+线性递推的应用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线性递推数列</dc:title>
  <dc:creator>You Lingyun</dc:creator>
  <cp:lastModifiedBy>You Lingyun</cp:lastModifiedBy>
  <cp:revision>58</cp:revision>
  <dcterms:created xsi:type="dcterms:W3CDTF">2022-01-09T12:35:02Z</dcterms:created>
  <dcterms:modified xsi:type="dcterms:W3CDTF">2023-01-25T16:52:44Z</dcterms:modified>
</cp:coreProperties>
</file>