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80" r:id="rId6"/>
    <p:sldId id="381" r:id="rId7"/>
    <p:sldId id="389" r:id="rId8"/>
    <p:sldId id="382" r:id="rId9"/>
    <p:sldId id="383" r:id="rId10"/>
    <p:sldId id="384" r:id="rId11"/>
    <p:sldId id="385" r:id="rId12"/>
    <p:sldId id="386" r:id="rId13"/>
    <p:sldId id="387" r:id="rId14"/>
    <p:sldId id="388" r:id="rId15"/>
    <p:sldId id="390" r:id="rId16"/>
    <p:sldId id="391" r:id="rId17"/>
    <p:sldId id="392" r:id="rId18"/>
    <p:sldId id="393" r:id="rId19"/>
    <p:sldId id="379" r:id="rId20"/>
    <p:sldId id="264" r:id="rId21"/>
    <p:sldId id="265" r:id="rId22"/>
    <p:sldId id="266" r:id="rId23"/>
    <p:sldId id="267" r:id="rId24"/>
    <p:sldId id="268" r:id="rId25"/>
    <p:sldId id="269" r:id="rId26"/>
    <p:sldId id="270" r:id="rId27"/>
    <p:sldId id="271" r:id="rId28"/>
    <p:sldId id="260" r:id="rId29"/>
    <p:sldId id="272" r:id="rId30"/>
    <p:sldId id="273" r:id="rId31"/>
    <p:sldId id="274" r:id="rId32"/>
    <p:sldId id="275" r:id="rId33"/>
    <p:sldId id="276" r:id="rId34"/>
    <p:sldId id="277" r:id="rId35"/>
    <p:sldId id="278" r:id="rId36"/>
    <p:sldId id="279" r:id="rId37"/>
    <p:sldId id="280" r:id="rId38"/>
    <p:sldId id="261" r:id="rId39"/>
    <p:sldId id="281" r:id="rId40"/>
    <p:sldId id="282" r:id="rId41"/>
    <p:sldId id="283" r:id="rId42"/>
    <p:sldId id="284" r:id="rId43"/>
    <p:sldId id="285" r:id="rId44"/>
    <p:sldId id="286" r:id="rId45"/>
    <p:sldId id="262" r:id="rId46"/>
    <p:sldId id="288" r:id="rId47"/>
    <p:sldId id="287" r:id="rId48"/>
    <p:sldId id="289" r:id="rId49"/>
    <p:sldId id="290" r:id="rId50"/>
    <p:sldId id="291" r:id="rId51"/>
    <p:sldId id="294" r:id="rId52"/>
    <p:sldId id="295" r:id="rId53"/>
    <p:sldId id="292" r:id="rId54"/>
    <p:sldId id="293" r:id="rId55"/>
    <p:sldId id="296" r:id="rId56"/>
    <p:sldId id="297" r:id="rId57"/>
    <p:sldId id="298" r:id="rId58"/>
    <p:sldId id="299" r:id="rId59"/>
    <p:sldId id="300" r:id="rId60"/>
    <p:sldId id="301" r:id="rId61"/>
    <p:sldId id="303" r:id="rId62"/>
    <p:sldId id="302" r:id="rId63"/>
    <p:sldId id="304" r:id="rId64"/>
    <p:sldId id="308" r:id="rId65"/>
    <p:sldId id="309" r:id="rId66"/>
    <p:sldId id="310" r:id="rId67"/>
    <p:sldId id="305" r:id="rId68"/>
    <p:sldId id="307" r:id="rId69"/>
    <p:sldId id="313" r:id="rId70"/>
    <p:sldId id="314" r:id="rId71"/>
    <p:sldId id="311" r:id="rId72"/>
    <p:sldId id="315" r:id="rId73"/>
    <p:sldId id="312" r:id="rId74"/>
    <p:sldId id="318" r:id="rId75"/>
    <p:sldId id="319" r:id="rId76"/>
    <p:sldId id="320" r:id="rId77"/>
    <p:sldId id="322" r:id="rId78"/>
    <p:sldId id="323"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10" d="100"/>
          <a:sy n="110" d="100"/>
        </p:scale>
        <p:origin x="76"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DB4CC-78F5-4D1C-9D0C-C6993D152A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76DB043-FAC6-4E74-9740-62818AD80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5AF2F9-BE52-4D95-AE13-B3CE974A90F9}"/>
              </a:ext>
            </a:extLst>
          </p:cNvPr>
          <p:cNvSpPr>
            <a:spLocks noGrp="1"/>
          </p:cNvSpPr>
          <p:nvPr>
            <p:ph type="dt" sz="half" idx="10"/>
          </p:nvPr>
        </p:nvSpPr>
        <p:spPr/>
        <p:txBody>
          <a:bodyPr/>
          <a:lstStyle/>
          <a:p>
            <a:fld id="{6C7CE6BC-36AE-4317-A5CD-6997AAE3CA98}"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26DC0E1E-7A7B-4DB4-9A1B-9148CD39A9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D84478-2360-4168-9DD6-AA00C3275C24}"/>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34928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E6340-996B-4B97-82CF-2B0238B42F2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F0C7D43-E1B2-42D7-AD05-42260E94315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26D569-A627-49EF-AF03-BAC3FA799569}"/>
              </a:ext>
            </a:extLst>
          </p:cNvPr>
          <p:cNvSpPr>
            <a:spLocks noGrp="1"/>
          </p:cNvSpPr>
          <p:nvPr>
            <p:ph type="dt" sz="half" idx="10"/>
          </p:nvPr>
        </p:nvSpPr>
        <p:spPr/>
        <p:txBody>
          <a:bodyPr/>
          <a:lstStyle/>
          <a:p>
            <a:fld id="{6C7CE6BC-36AE-4317-A5CD-6997AAE3CA98}"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FD75FD21-588B-484A-81D6-50C1F9F46C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973E5D-EFD5-4F05-AB74-432A54C072D1}"/>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861883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FE9FDB-36F3-4FE9-8EFF-A49AAEDE642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BD0F75-06D9-4F99-8BA5-012CC486756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142B3C-62C4-4561-B6C7-3553F1911DFA}"/>
              </a:ext>
            </a:extLst>
          </p:cNvPr>
          <p:cNvSpPr>
            <a:spLocks noGrp="1"/>
          </p:cNvSpPr>
          <p:nvPr>
            <p:ph type="dt" sz="half" idx="10"/>
          </p:nvPr>
        </p:nvSpPr>
        <p:spPr/>
        <p:txBody>
          <a:bodyPr/>
          <a:lstStyle/>
          <a:p>
            <a:fld id="{6C7CE6BC-36AE-4317-A5CD-6997AAE3CA98}"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E30B98F0-3859-41D8-B91E-184F5D0BE0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CFBB06-9D7A-4BC2-A8C4-D840EE97ED47}"/>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232787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25B86-C247-4EE6-AADE-32D820AAD4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D3F30B-1710-47D9-8FC4-E3E21A680D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0CD0B3-3346-4CD5-977F-E3B1A6647652}"/>
              </a:ext>
            </a:extLst>
          </p:cNvPr>
          <p:cNvSpPr>
            <a:spLocks noGrp="1"/>
          </p:cNvSpPr>
          <p:nvPr>
            <p:ph type="dt" sz="half" idx="10"/>
          </p:nvPr>
        </p:nvSpPr>
        <p:spPr/>
        <p:txBody>
          <a:bodyPr/>
          <a:lstStyle/>
          <a:p>
            <a:fld id="{6C7CE6BC-36AE-4317-A5CD-6997AAE3CA98}"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0EB02B85-853C-43C9-8CF8-68408B2834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D721B5-7301-4121-9C13-923385A8C4B2}"/>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232700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A8428-F61C-43AD-BDD2-ECCDAD8240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B487D7F-40F7-4CD9-A14E-3C8C46281C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E47829-D238-4525-A369-A724FAA07E52}"/>
              </a:ext>
            </a:extLst>
          </p:cNvPr>
          <p:cNvSpPr>
            <a:spLocks noGrp="1"/>
          </p:cNvSpPr>
          <p:nvPr>
            <p:ph type="dt" sz="half" idx="10"/>
          </p:nvPr>
        </p:nvSpPr>
        <p:spPr/>
        <p:txBody>
          <a:bodyPr/>
          <a:lstStyle/>
          <a:p>
            <a:fld id="{6C7CE6BC-36AE-4317-A5CD-6997AAE3CA98}"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3C020979-B6E0-42C7-B530-2B304BB58B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69931-ACE8-4BA3-9C9B-16F1BC5E3CD4}"/>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34425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757D5-9E77-4669-A366-24D559DCE5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70B8DE-6C65-4BF4-946E-51311963310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D736147-0C4C-4B21-9A0C-0F83D35AF9C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44EC5FA-E738-4E25-9570-32D7461F245E}"/>
              </a:ext>
            </a:extLst>
          </p:cNvPr>
          <p:cNvSpPr>
            <a:spLocks noGrp="1"/>
          </p:cNvSpPr>
          <p:nvPr>
            <p:ph type="dt" sz="half" idx="10"/>
          </p:nvPr>
        </p:nvSpPr>
        <p:spPr/>
        <p:txBody>
          <a:bodyPr/>
          <a:lstStyle/>
          <a:p>
            <a:fld id="{6C7CE6BC-36AE-4317-A5CD-6997AAE3CA98}"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21FBBBDF-98C0-49F8-B554-56FF17ADF3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ECF616-5100-4996-8B0B-B2C04679951B}"/>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226328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B2572-5A43-4E2B-8BE2-9EB4108A10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F1ACDC-A256-4C4B-8551-A0DB535E3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AB5AB8C-9B93-411A-92D7-EAB499CD033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AA0923D-3D7C-4F96-A4BC-B98AFB79D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6D353B0-CA25-4991-826D-599635EC65E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77ECB53-A368-4E7B-A170-5169307BF2F9}"/>
              </a:ext>
            </a:extLst>
          </p:cNvPr>
          <p:cNvSpPr>
            <a:spLocks noGrp="1"/>
          </p:cNvSpPr>
          <p:nvPr>
            <p:ph type="dt" sz="half" idx="10"/>
          </p:nvPr>
        </p:nvSpPr>
        <p:spPr/>
        <p:txBody>
          <a:bodyPr/>
          <a:lstStyle/>
          <a:p>
            <a:fld id="{6C7CE6BC-36AE-4317-A5CD-6997AAE3CA98}" type="datetimeFigureOut">
              <a:rPr lang="zh-CN" altLang="en-US" smtClean="0"/>
              <a:t>2023/1/28</a:t>
            </a:fld>
            <a:endParaRPr lang="zh-CN" altLang="en-US"/>
          </a:p>
        </p:txBody>
      </p:sp>
      <p:sp>
        <p:nvSpPr>
          <p:cNvPr id="8" name="页脚占位符 7">
            <a:extLst>
              <a:ext uri="{FF2B5EF4-FFF2-40B4-BE49-F238E27FC236}">
                <a16:creationId xmlns:a16="http://schemas.microsoft.com/office/drawing/2014/main" id="{6678DF21-D7A0-4743-ACC5-8EFFD4A09A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92374E-855A-40FA-A08E-DE76E5BC5BC6}"/>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32054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D02C1-C883-4B82-9C39-98E2DF0153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299662A-3EF4-4C88-A80F-31C947C2155B}"/>
              </a:ext>
            </a:extLst>
          </p:cNvPr>
          <p:cNvSpPr>
            <a:spLocks noGrp="1"/>
          </p:cNvSpPr>
          <p:nvPr>
            <p:ph type="dt" sz="half" idx="10"/>
          </p:nvPr>
        </p:nvSpPr>
        <p:spPr/>
        <p:txBody>
          <a:bodyPr/>
          <a:lstStyle/>
          <a:p>
            <a:fld id="{6C7CE6BC-36AE-4317-A5CD-6997AAE3CA98}" type="datetimeFigureOut">
              <a:rPr lang="zh-CN" altLang="en-US" smtClean="0"/>
              <a:t>2023/1/28</a:t>
            </a:fld>
            <a:endParaRPr lang="zh-CN" altLang="en-US"/>
          </a:p>
        </p:txBody>
      </p:sp>
      <p:sp>
        <p:nvSpPr>
          <p:cNvPr id="4" name="页脚占位符 3">
            <a:extLst>
              <a:ext uri="{FF2B5EF4-FFF2-40B4-BE49-F238E27FC236}">
                <a16:creationId xmlns:a16="http://schemas.microsoft.com/office/drawing/2014/main" id="{E4E531AE-0984-4ED6-A807-E5501FC60D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6136B5-870D-4363-A4F3-79CCF05A9651}"/>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230106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144173-EF72-44AC-8F4D-A975CE40AAF0}"/>
              </a:ext>
            </a:extLst>
          </p:cNvPr>
          <p:cNvSpPr>
            <a:spLocks noGrp="1"/>
          </p:cNvSpPr>
          <p:nvPr>
            <p:ph type="dt" sz="half" idx="10"/>
          </p:nvPr>
        </p:nvSpPr>
        <p:spPr/>
        <p:txBody>
          <a:bodyPr/>
          <a:lstStyle/>
          <a:p>
            <a:fld id="{6C7CE6BC-36AE-4317-A5CD-6997AAE3CA98}" type="datetimeFigureOut">
              <a:rPr lang="zh-CN" altLang="en-US" smtClean="0"/>
              <a:t>2023/1/28</a:t>
            </a:fld>
            <a:endParaRPr lang="zh-CN" altLang="en-US"/>
          </a:p>
        </p:txBody>
      </p:sp>
      <p:sp>
        <p:nvSpPr>
          <p:cNvPr id="3" name="页脚占位符 2">
            <a:extLst>
              <a:ext uri="{FF2B5EF4-FFF2-40B4-BE49-F238E27FC236}">
                <a16:creationId xmlns:a16="http://schemas.microsoft.com/office/drawing/2014/main" id="{0C333F29-5318-42E0-957F-4E837DDC33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5843DBD-9E48-4E6F-8375-E8D7AF631796}"/>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265047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0F48C-CF63-47EE-A9F0-A765F140C0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B5DBFFC-C0CD-44D6-9033-2B5D9A1F8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AF73862-B2B9-4F43-A928-903EF6606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CE94B0-155D-4F3D-BAEA-EF5DF280DBB0}"/>
              </a:ext>
            </a:extLst>
          </p:cNvPr>
          <p:cNvSpPr>
            <a:spLocks noGrp="1"/>
          </p:cNvSpPr>
          <p:nvPr>
            <p:ph type="dt" sz="half" idx="10"/>
          </p:nvPr>
        </p:nvSpPr>
        <p:spPr/>
        <p:txBody>
          <a:bodyPr/>
          <a:lstStyle/>
          <a:p>
            <a:fld id="{6C7CE6BC-36AE-4317-A5CD-6997AAE3CA98}"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A0D16380-8519-41D7-A52F-A497C54840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325038-858A-4507-A309-32F41D6213C9}"/>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75729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57188-21AC-4A8D-AA93-530EAF2F78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3F1A854-F5CB-4299-AAB7-761067C64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90B4DA-27A6-4305-90F4-5944454E1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31E227-2276-4B77-9420-D767730224D4}"/>
              </a:ext>
            </a:extLst>
          </p:cNvPr>
          <p:cNvSpPr>
            <a:spLocks noGrp="1"/>
          </p:cNvSpPr>
          <p:nvPr>
            <p:ph type="dt" sz="half" idx="10"/>
          </p:nvPr>
        </p:nvSpPr>
        <p:spPr/>
        <p:txBody>
          <a:bodyPr/>
          <a:lstStyle/>
          <a:p>
            <a:fld id="{6C7CE6BC-36AE-4317-A5CD-6997AAE3CA98}"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40AB5B0F-CC76-4BE2-8D36-13BD9D167A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84EDA6-8002-4F18-893F-222F20C5CFA9}"/>
              </a:ext>
            </a:extLst>
          </p:cNvPr>
          <p:cNvSpPr>
            <a:spLocks noGrp="1"/>
          </p:cNvSpPr>
          <p:nvPr>
            <p:ph type="sldNum" sz="quarter" idx="12"/>
          </p:nvPr>
        </p:nvSpPr>
        <p:spPr/>
        <p:txBody>
          <a:body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398692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9DCBA4-19E9-47CA-8735-09BE53EF2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AC2DD55-7F3E-45FE-8C18-6D31EE251F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033524-DD70-425F-90B1-CF82FC288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CE6BC-36AE-4317-A5CD-6997AAE3CA98}"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9043EF74-FA59-4716-A328-B9C75806B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0F1816-328F-4774-A75F-80D51AB38F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A2279-E62B-4460-911C-024A3358E193}" type="slidenum">
              <a:rPr lang="zh-CN" altLang="en-US" smtClean="0"/>
              <a:t>‹#›</a:t>
            </a:fld>
            <a:endParaRPr lang="zh-CN" altLang="en-US"/>
          </a:p>
        </p:txBody>
      </p:sp>
    </p:spTree>
    <p:extLst>
      <p:ext uri="{BB962C8B-B14F-4D97-AF65-F5344CB8AC3E}">
        <p14:creationId xmlns:p14="http://schemas.microsoft.com/office/powerpoint/2010/main" val="2771537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67F8E-9381-4C55-94C4-FEC671E1D9F4}"/>
              </a:ext>
            </a:extLst>
          </p:cNvPr>
          <p:cNvSpPr>
            <a:spLocks noGrp="1"/>
          </p:cNvSpPr>
          <p:nvPr>
            <p:ph type="ctrTitle"/>
          </p:nvPr>
        </p:nvSpPr>
        <p:spPr/>
        <p:txBody>
          <a:bodyPr/>
          <a:lstStyle/>
          <a:p>
            <a:r>
              <a:rPr lang="zh-CN" altLang="en-US" dirty="0"/>
              <a:t>线段树入门</a:t>
            </a:r>
          </a:p>
        </p:txBody>
      </p:sp>
      <p:sp>
        <p:nvSpPr>
          <p:cNvPr id="3" name="副标题 2">
            <a:extLst>
              <a:ext uri="{FF2B5EF4-FFF2-40B4-BE49-F238E27FC236}">
                <a16:creationId xmlns:a16="http://schemas.microsoft.com/office/drawing/2014/main" id="{D1CD512B-DC3C-41E1-8EA8-D85EFDED884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52187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单点查询</a:t>
            </a:r>
            <a:endParaRPr lang="en-US" altLang="zh-CN" dirty="0"/>
          </a:p>
          <a:p>
            <a:r>
              <a:rPr lang="zh-CN" altLang="en-US" dirty="0"/>
              <a:t>在树上走到对应位置，由于是单点所以显然会走到叶子</a:t>
            </a:r>
            <a:endParaRPr lang="en-US" altLang="zh-CN" dirty="0"/>
          </a:p>
          <a:p>
            <a:r>
              <a:rPr lang="zh-CN" altLang="en-US" dirty="0"/>
              <a:t>然后</a:t>
            </a:r>
            <a:r>
              <a:rPr lang="en-US" altLang="zh-CN" dirty="0"/>
              <a:t>return</a:t>
            </a:r>
            <a:r>
              <a:rPr lang="zh-CN" altLang="en-US" dirty="0"/>
              <a:t>这个位置的值</a:t>
            </a:r>
            <a:endParaRPr lang="en-US" altLang="zh-CN" dirty="0"/>
          </a:p>
          <a:p>
            <a:r>
              <a:rPr lang="zh-CN" altLang="en-US" dirty="0"/>
              <a:t>代码和单点修改差不多就不放了</a:t>
            </a:r>
            <a:endParaRPr lang="en-US" altLang="zh-CN" dirty="0"/>
          </a:p>
        </p:txBody>
      </p:sp>
    </p:spTree>
    <p:extLst>
      <p:ext uri="{BB962C8B-B14F-4D97-AF65-F5344CB8AC3E}">
        <p14:creationId xmlns:p14="http://schemas.microsoft.com/office/powerpoint/2010/main" val="74046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区间查询</a:t>
            </a:r>
            <a:endParaRPr lang="en-US" altLang="zh-CN" dirty="0"/>
          </a:p>
          <a:p>
            <a:r>
              <a:rPr lang="zh-CN" altLang="en-US" dirty="0"/>
              <a:t>用线段树上一些点代表的区间</a:t>
            </a:r>
            <a:r>
              <a:rPr lang="en-US" altLang="zh-CN" dirty="0"/>
              <a:t>[</a:t>
            </a:r>
            <a:r>
              <a:rPr lang="en-US" altLang="zh-CN" dirty="0" err="1"/>
              <a:t>tl,tr</a:t>
            </a:r>
            <a:r>
              <a:rPr lang="en-US" altLang="zh-CN" dirty="0"/>
              <a:t>]</a:t>
            </a:r>
            <a:r>
              <a:rPr lang="zh-CN" altLang="en-US" dirty="0"/>
              <a:t>拼出查询的区间</a:t>
            </a:r>
            <a:r>
              <a:rPr lang="en-US" altLang="zh-CN" dirty="0"/>
              <a:t>[</a:t>
            </a:r>
            <a:r>
              <a:rPr lang="en-US" altLang="zh-CN" dirty="0" err="1"/>
              <a:t>l,r</a:t>
            </a:r>
            <a:r>
              <a:rPr lang="en-US" altLang="zh-CN" dirty="0"/>
              <a:t>]</a:t>
            </a:r>
          </a:p>
          <a:p>
            <a:r>
              <a:rPr lang="zh-CN" altLang="en-US" dirty="0"/>
              <a:t>分</a:t>
            </a:r>
            <a:r>
              <a:rPr lang="en-US" altLang="zh-CN" dirty="0"/>
              <a:t>3</a:t>
            </a:r>
            <a:r>
              <a:rPr lang="zh-CN" altLang="en-US" dirty="0"/>
              <a:t>种情况讨论：</a:t>
            </a:r>
            <a:endParaRPr lang="en-US" altLang="zh-CN" dirty="0"/>
          </a:p>
          <a:p>
            <a:pPr lvl="1"/>
            <a:r>
              <a:rPr lang="zh-CN" altLang="en-US" dirty="0">
                <a:solidFill>
                  <a:srgbClr val="121212"/>
                </a:solidFill>
                <a:latin typeface="-apple-system"/>
              </a:rPr>
              <a:t>树上</a:t>
            </a:r>
            <a:r>
              <a:rPr lang="zh-CN" altLang="en-US" b="0" i="0" dirty="0">
                <a:solidFill>
                  <a:srgbClr val="121212"/>
                </a:solidFill>
                <a:effectLst/>
                <a:latin typeface="-apple-system"/>
              </a:rPr>
              <a:t>区间</a:t>
            </a:r>
            <a:r>
              <a:rPr lang="en-US" altLang="zh-CN" b="0" i="0" dirty="0">
                <a:solidFill>
                  <a:srgbClr val="121212"/>
                </a:solidFill>
                <a:effectLst/>
                <a:latin typeface="-apple-system"/>
              </a:rPr>
              <a:t>[</a:t>
            </a:r>
            <a:r>
              <a:rPr lang="en-US" altLang="zh-CN" b="0" i="0" dirty="0" err="1">
                <a:solidFill>
                  <a:srgbClr val="121212"/>
                </a:solidFill>
                <a:effectLst/>
                <a:latin typeface="-apple-system"/>
              </a:rPr>
              <a:t>tl,tr</a:t>
            </a:r>
            <a:r>
              <a:rPr lang="en-US" altLang="zh-CN" b="0" i="0" dirty="0">
                <a:solidFill>
                  <a:srgbClr val="121212"/>
                </a:solidFill>
                <a:effectLst/>
                <a:latin typeface="-apple-system"/>
              </a:rPr>
              <a:t>]</a:t>
            </a:r>
            <a:r>
              <a:rPr lang="zh-CN" altLang="en-US" b="0" i="0" dirty="0">
                <a:solidFill>
                  <a:srgbClr val="121212"/>
                </a:solidFill>
                <a:effectLst/>
                <a:latin typeface="-apple-system"/>
              </a:rPr>
              <a:t>与目标区间</a:t>
            </a:r>
            <a:r>
              <a:rPr lang="en-US" altLang="zh-CN" b="0" i="0" dirty="0">
                <a:solidFill>
                  <a:srgbClr val="121212"/>
                </a:solidFill>
                <a:effectLst/>
                <a:latin typeface="-apple-system"/>
              </a:rPr>
              <a:t>[</a:t>
            </a:r>
            <a:r>
              <a:rPr lang="en-US" altLang="zh-CN" b="0" i="0" dirty="0" err="1">
                <a:solidFill>
                  <a:srgbClr val="121212"/>
                </a:solidFill>
                <a:effectLst/>
                <a:latin typeface="-apple-system"/>
              </a:rPr>
              <a:t>l,r</a:t>
            </a:r>
            <a:r>
              <a:rPr lang="en-US" altLang="zh-CN" b="0" i="0" dirty="0">
                <a:solidFill>
                  <a:srgbClr val="121212"/>
                </a:solidFill>
                <a:effectLst/>
                <a:latin typeface="-apple-system"/>
              </a:rPr>
              <a:t>]</a:t>
            </a:r>
            <a:r>
              <a:rPr lang="zh-CN" altLang="en-US" b="0" i="0" dirty="0">
                <a:solidFill>
                  <a:srgbClr val="121212"/>
                </a:solidFill>
                <a:effectLst/>
                <a:latin typeface="-apple-system"/>
              </a:rPr>
              <a:t>没有交集：直接返回，返回什么就看题目要求，例如，求区间和，那就返回</a:t>
            </a:r>
            <a:r>
              <a:rPr lang="en-US" altLang="zh-CN" b="0" i="0" dirty="0">
                <a:solidFill>
                  <a:srgbClr val="121212"/>
                </a:solidFill>
                <a:effectLst/>
                <a:latin typeface="-apple-system"/>
              </a:rPr>
              <a:t>0</a:t>
            </a:r>
            <a:r>
              <a:rPr lang="zh-CN" altLang="en-US" b="0" i="0" dirty="0">
                <a:solidFill>
                  <a:srgbClr val="121212"/>
                </a:solidFill>
                <a:effectLst/>
                <a:latin typeface="-apple-system"/>
              </a:rPr>
              <a:t>，求区间最小值，那就返回最大值。</a:t>
            </a:r>
            <a:endParaRPr lang="en-US" altLang="zh-CN" b="0" i="0" dirty="0">
              <a:solidFill>
                <a:srgbClr val="121212"/>
              </a:solidFill>
              <a:effectLst/>
              <a:latin typeface="-apple-system"/>
            </a:endParaRPr>
          </a:p>
          <a:p>
            <a:pPr lvl="1"/>
            <a:r>
              <a:rPr lang="zh-CN" altLang="en-US" dirty="0">
                <a:solidFill>
                  <a:srgbClr val="121212"/>
                </a:solidFill>
                <a:latin typeface="-apple-system"/>
              </a:rPr>
              <a:t>树上区间</a:t>
            </a:r>
            <a:r>
              <a:rPr lang="en-US" altLang="zh-CN" dirty="0">
                <a:solidFill>
                  <a:srgbClr val="121212"/>
                </a:solidFill>
                <a:latin typeface="-apple-system"/>
              </a:rPr>
              <a:t>[</a:t>
            </a:r>
            <a:r>
              <a:rPr lang="en-US" altLang="zh-CN" dirty="0" err="1">
                <a:solidFill>
                  <a:srgbClr val="121212"/>
                </a:solidFill>
                <a:latin typeface="-apple-system"/>
              </a:rPr>
              <a:t>tl,tr</a:t>
            </a:r>
            <a:r>
              <a:rPr lang="en-US" altLang="zh-CN" dirty="0">
                <a:solidFill>
                  <a:srgbClr val="121212"/>
                </a:solidFill>
                <a:latin typeface="-apple-system"/>
              </a:rPr>
              <a:t>]</a:t>
            </a:r>
            <a:r>
              <a:rPr lang="zh-CN" altLang="en-US" dirty="0">
                <a:solidFill>
                  <a:srgbClr val="121212"/>
                </a:solidFill>
                <a:latin typeface="-apple-system"/>
              </a:rPr>
              <a:t>被目标区间</a:t>
            </a:r>
            <a:r>
              <a:rPr lang="en-US" altLang="zh-CN" dirty="0">
                <a:solidFill>
                  <a:srgbClr val="121212"/>
                </a:solidFill>
                <a:latin typeface="-apple-system"/>
              </a:rPr>
              <a:t>[</a:t>
            </a:r>
            <a:r>
              <a:rPr lang="en-US" altLang="zh-CN" dirty="0" err="1">
                <a:solidFill>
                  <a:srgbClr val="121212"/>
                </a:solidFill>
                <a:latin typeface="-apple-system"/>
              </a:rPr>
              <a:t>l,r</a:t>
            </a:r>
            <a:r>
              <a:rPr lang="en-US" altLang="zh-CN" dirty="0">
                <a:solidFill>
                  <a:srgbClr val="121212"/>
                </a:solidFill>
                <a:latin typeface="-apple-system"/>
              </a:rPr>
              <a:t>]</a:t>
            </a:r>
            <a:r>
              <a:rPr lang="zh-CN" altLang="en-US" dirty="0">
                <a:solidFill>
                  <a:srgbClr val="121212"/>
                </a:solidFill>
                <a:latin typeface="-apple-system"/>
              </a:rPr>
              <a:t>包含：直接返回</a:t>
            </a:r>
            <a:r>
              <a:rPr lang="en-US" altLang="zh-CN" dirty="0">
                <a:solidFill>
                  <a:srgbClr val="121212"/>
                </a:solidFill>
                <a:latin typeface="-apple-system"/>
              </a:rPr>
              <a:t>[</a:t>
            </a:r>
            <a:r>
              <a:rPr lang="en-US" altLang="zh-CN" dirty="0" err="1">
                <a:solidFill>
                  <a:srgbClr val="121212"/>
                </a:solidFill>
                <a:latin typeface="-apple-system"/>
              </a:rPr>
              <a:t>tl,tr</a:t>
            </a:r>
            <a:r>
              <a:rPr lang="en-US" altLang="zh-CN" dirty="0">
                <a:solidFill>
                  <a:srgbClr val="121212"/>
                </a:solidFill>
                <a:latin typeface="-apple-system"/>
              </a:rPr>
              <a:t>]</a:t>
            </a:r>
            <a:r>
              <a:rPr lang="zh-CN" altLang="en-US" dirty="0">
                <a:solidFill>
                  <a:srgbClr val="121212"/>
                </a:solidFill>
                <a:latin typeface="-apple-system"/>
              </a:rPr>
              <a:t>这一段的答案</a:t>
            </a:r>
            <a:endParaRPr lang="en-US" altLang="zh-CN" dirty="0">
              <a:solidFill>
                <a:srgbClr val="121212"/>
              </a:solidFill>
              <a:latin typeface="-apple-system"/>
            </a:endParaRPr>
          </a:p>
          <a:p>
            <a:pPr lvl="1"/>
            <a:r>
              <a:rPr lang="zh-CN" altLang="en-US" dirty="0">
                <a:solidFill>
                  <a:srgbClr val="121212"/>
                </a:solidFill>
                <a:latin typeface="-apple-system"/>
              </a:rPr>
              <a:t>除此以外的情况：把树上区间从中间分成两段（实际上就是递归线段树当前节点的两个儿子），再分别考虑这两段的答案，再看怎么拼起来，例如求区间和就是左右儿子的答案的和，区间最小值就是左右两个儿子的答案的最小值等</a:t>
            </a:r>
            <a:endParaRPr lang="en-US" altLang="zh-CN" dirty="0">
              <a:solidFill>
                <a:srgbClr val="121212"/>
              </a:solidFill>
              <a:latin typeface="-apple-system"/>
            </a:endParaRPr>
          </a:p>
        </p:txBody>
      </p:sp>
    </p:spTree>
    <p:extLst>
      <p:ext uri="{BB962C8B-B14F-4D97-AF65-F5344CB8AC3E}">
        <p14:creationId xmlns:p14="http://schemas.microsoft.com/office/powerpoint/2010/main" val="379364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区间查询</a:t>
            </a:r>
            <a:endParaRPr lang="en-US" altLang="zh-CN" dirty="0"/>
          </a:p>
          <a:p>
            <a:r>
              <a:rPr lang="zh-CN" altLang="en-US" dirty="0"/>
              <a:t>用线段树上一些点代表的区间</a:t>
            </a:r>
            <a:r>
              <a:rPr lang="en-US" altLang="zh-CN" dirty="0"/>
              <a:t>[</a:t>
            </a:r>
            <a:r>
              <a:rPr lang="en-US" altLang="zh-CN" dirty="0" err="1"/>
              <a:t>tl,tr</a:t>
            </a:r>
            <a:r>
              <a:rPr lang="en-US" altLang="zh-CN" dirty="0"/>
              <a:t>]</a:t>
            </a:r>
            <a:r>
              <a:rPr lang="zh-CN" altLang="en-US" dirty="0"/>
              <a:t>拼出查询的区间</a:t>
            </a:r>
            <a:r>
              <a:rPr lang="en-US" altLang="zh-CN" dirty="0"/>
              <a:t>[</a:t>
            </a:r>
            <a:r>
              <a:rPr lang="en-US" altLang="zh-CN" dirty="0" err="1"/>
              <a:t>l,r</a:t>
            </a:r>
            <a:r>
              <a:rPr lang="en-US" altLang="zh-CN" dirty="0"/>
              <a:t>]</a:t>
            </a:r>
          </a:p>
          <a:p>
            <a:r>
              <a:rPr lang="zh-CN" altLang="en-US" dirty="0"/>
              <a:t>分</a:t>
            </a:r>
            <a:r>
              <a:rPr lang="en-US" altLang="zh-CN" dirty="0"/>
              <a:t>3</a:t>
            </a:r>
            <a:r>
              <a:rPr lang="zh-CN" altLang="en-US" dirty="0"/>
              <a:t>种情况讨论：</a:t>
            </a:r>
            <a:endParaRPr lang="en-US" altLang="zh-CN" dirty="0"/>
          </a:p>
          <a:p>
            <a:pPr lvl="1"/>
            <a:r>
              <a:rPr lang="zh-CN" altLang="en-US" dirty="0">
                <a:solidFill>
                  <a:srgbClr val="121212"/>
                </a:solidFill>
                <a:latin typeface="-apple-system"/>
              </a:rPr>
              <a:t>树上</a:t>
            </a:r>
            <a:r>
              <a:rPr lang="zh-CN" altLang="en-US" b="0" i="0" dirty="0">
                <a:solidFill>
                  <a:srgbClr val="121212"/>
                </a:solidFill>
                <a:effectLst/>
                <a:latin typeface="-apple-system"/>
              </a:rPr>
              <a:t>区间</a:t>
            </a:r>
            <a:r>
              <a:rPr lang="en-US" altLang="zh-CN" b="0" i="0" dirty="0">
                <a:solidFill>
                  <a:srgbClr val="121212"/>
                </a:solidFill>
                <a:effectLst/>
                <a:latin typeface="-apple-system"/>
              </a:rPr>
              <a:t>[</a:t>
            </a:r>
            <a:r>
              <a:rPr lang="en-US" altLang="zh-CN" b="0" i="0" dirty="0" err="1">
                <a:solidFill>
                  <a:srgbClr val="121212"/>
                </a:solidFill>
                <a:effectLst/>
                <a:latin typeface="-apple-system"/>
              </a:rPr>
              <a:t>tl,tr</a:t>
            </a:r>
            <a:r>
              <a:rPr lang="en-US" altLang="zh-CN" b="0" i="0" dirty="0">
                <a:solidFill>
                  <a:srgbClr val="121212"/>
                </a:solidFill>
                <a:effectLst/>
                <a:latin typeface="-apple-system"/>
              </a:rPr>
              <a:t>]</a:t>
            </a:r>
            <a:r>
              <a:rPr lang="zh-CN" altLang="en-US" b="0" i="0" dirty="0">
                <a:solidFill>
                  <a:srgbClr val="121212"/>
                </a:solidFill>
                <a:effectLst/>
                <a:latin typeface="-apple-system"/>
              </a:rPr>
              <a:t>与目标区间</a:t>
            </a:r>
            <a:r>
              <a:rPr lang="en-US" altLang="zh-CN" b="0" i="0" dirty="0">
                <a:solidFill>
                  <a:srgbClr val="121212"/>
                </a:solidFill>
                <a:effectLst/>
                <a:latin typeface="-apple-system"/>
              </a:rPr>
              <a:t>[</a:t>
            </a:r>
            <a:r>
              <a:rPr lang="en-US" altLang="zh-CN" b="0" i="0" dirty="0" err="1">
                <a:solidFill>
                  <a:srgbClr val="121212"/>
                </a:solidFill>
                <a:effectLst/>
                <a:latin typeface="-apple-system"/>
              </a:rPr>
              <a:t>l,r</a:t>
            </a:r>
            <a:r>
              <a:rPr lang="en-US" altLang="zh-CN" b="0" i="0" dirty="0">
                <a:solidFill>
                  <a:srgbClr val="121212"/>
                </a:solidFill>
                <a:effectLst/>
                <a:latin typeface="-apple-system"/>
              </a:rPr>
              <a:t>]</a:t>
            </a:r>
            <a:r>
              <a:rPr lang="zh-CN" altLang="en-US" b="0" i="0" dirty="0">
                <a:solidFill>
                  <a:srgbClr val="121212"/>
                </a:solidFill>
                <a:effectLst/>
                <a:latin typeface="-apple-system"/>
              </a:rPr>
              <a:t>没有交集：直接返回，返回什么就看题目要求，例如，求区间和，那就返回</a:t>
            </a:r>
            <a:r>
              <a:rPr lang="en-US" altLang="zh-CN" b="0" i="0" dirty="0">
                <a:solidFill>
                  <a:srgbClr val="121212"/>
                </a:solidFill>
                <a:effectLst/>
                <a:latin typeface="-apple-system"/>
              </a:rPr>
              <a:t>0</a:t>
            </a:r>
            <a:r>
              <a:rPr lang="zh-CN" altLang="en-US" b="0" i="0" dirty="0">
                <a:solidFill>
                  <a:srgbClr val="121212"/>
                </a:solidFill>
                <a:effectLst/>
                <a:latin typeface="-apple-system"/>
              </a:rPr>
              <a:t>，求区间最小值，那就返回最大值。</a:t>
            </a:r>
            <a:endParaRPr lang="en-US" altLang="zh-CN" b="0" i="0" dirty="0">
              <a:solidFill>
                <a:srgbClr val="121212"/>
              </a:solidFill>
              <a:effectLst/>
              <a:latin typeface="-apple-system"/>
            </a:endParaRPr>
          </a:p>
          <a:p>
            <a:pPr lvl="1"/>
            <a:r>
              <a:rPr lang="zh-CN" altLang="en-US" dirty="0">
                <a:solidFill>
                  <a:srgbClr val="121212"/>
                </a:solidFill>
                <a:latin typeface="-apple-system"/>
              </a:rPr>
              <a:t>树上区间</a:t>
            </a:r>
            <a:r>
              <a:rPr lang="en-US" altLang="zh-CN" dirty="0">
                <a:solidFill>
                  <a:srgbClr val="121212"/>
                </a:solidFill>
                <a:latin typeface="-apple-system"/>
              </a:rPr>
              <a:t>[</a:t>
            </a:r>
            <a:r>
              <a:rPr lang="en-US" altLang="zh-CN" dirty="0" err="1">
                <a:solidFill>
                  <a:srgbClr val="121212"/>
                </a:solidFill>
                <a:latin typeface="-apple-system"/>
              </a:rPr>
              <a:t>tl,tr</a:t>
            </a:r>
            <a:r>
              <a:rPr lang="en-US" altLang="zh-CN" dirty="0">
                <a:solidFill>
                  <a:srgbClr val="121212"/>
                </a:solidFill>
                <a:latin typeface="-apple-system"/>
              </a:rPr>
              <a:t>]</a:t>
            </a:r>
            <a:r>
              <a:rPr lang="zh-CN" altLang="en-US" dirty="0">
                <a:solidFill>
                  <a:srgbClr val="121212"/>
                </a:solidFill>
                <a:latin typeface="-apple-system"/>
              </a:rPr>
              <a:t>被目标区间</a:t>
            </a:r>
            <a:r>
              <a:rPr lang="en-US" altLang="zh-CN" dirty="0">
                <a:solidFill>
                  <a:srgbClr val="121212"/>
                </a:solidFill>
                <a:latin typeface="-apple-system"/>
              </a:rPr>
              <a:t>[</a:t>
            </a:r>
            <a:r>
              <a:rPr lang="en-US" altLang="zh-CN" dirty="0" err="1">
                <a:solidFill>
                  <a:srgbClr val="121212"/>
                </a:solidFill>
                <a:latin typeface="-apple-system"/>
              </a:rPr>
              <a:t>l,r</a:t>
            </a:r>
            <a:r>
              <a:rPr lang="en-US" altLang="zh-CN" dirty="0">
                <a:solidFill>
                  <a:srgbClr val="121212"/>
                </a:solidFill>
                <a:latin typeface="-apple-system"/>
              </a:rPr>
              <a:t>]</a:t>
            </a:r>
            <a:r>
              <a:rPr lang="zh-CN" altLang="en-US" dirty="0">
                <a:solidFill>
                  <a:srgbClr val="121212"/>
                </a:solidFill>
                <a:latin typeface="-apple-system"/>
              </a:rPr>
              <a:t>包含：直接返回</a:t>
            </a:r>
            <a:r>
              <a:rPr lang="en-US" altLang="zh-CN" dirty="0">
                <a:solidFill>
                  <a:srgbClr val="121212"/>
                </a:solidFill>
                <a:latin typeface="-apple-system"/>
              </a:rPr>
              <a:t>[</a:t>
            </a:r>
            <a:r>
              <a:rPr lang="en-US" altLang="zh-CN" dirty="0" err="1">
                <a:solidFill>
                  <a:srgbClr val="121212"/>
                </a:solidFill>
                <a:latin typeface="-apple-system"/>
              </a:rPr>
              <a:t>tl,tr</a:t>
            </a:r>
            <a:r>
              <a:rPr lang="en-US" altLang="zh-CN" dirty="0">
                <a:solidFill>
                  <a:srgbClr val="121212"/>
                </a:solidFill>
                <a:latin typeface="-apple-system"/>
              </a:rPr>
              <a:t>]</a:t>
            </a:r>
            <a:r>
              <a:rPr lang="zh-CN" altLang="en-US" dirty="0">
                <a:solidFill>
                  <a:srgbClr val="121212"/>
                </a:solidFill>
                <a:latin typeface="-apple-system"/>
              </a:rPr>
              <a:t>这一段的答案</a:t>
            </a:r>
            <a:endParaRPr lang="en-US" altLang="zh-CN" dirty="0">
              <a:solidFill>
                <a:srgbClr val="121212"/>
              </a:solidFill>
              <a:latin typeface="-apple-system"/>
            </a:endParaRPr>
          </a:p>
          <a:p>
            <a:pPr lvl="1"/>
            <a:r>
              <a:rPr lang="zh-CN" altLang="en-US" dirty="0">
                <a:solidFill>
                  <a:srgbClr val="121212"/>
                </a:solidFill>
                <a:latin typeface="-apple-system"/>
              </a:rPr>
              <a:t>除此以外的情况：把树上区间从中间分成两段（实际上就是递归线段树当前节点的两个儿子），再分别考虑这两段的答案，再看怎么拼起来，例如求区间和就是左右儿子的答案的和，区间最小值就是左右两个儿子的答案的最小值等</a:t>
            </a:r>
            <a:endParaRPr lang="en-US" altLang="zh-CN" dirty="0">
              <a:solidFill>
                <a:srgbClr val="121212"/>
              </a:solidFill>
              <a:latin typeface="-apple-system"/>
            </a:endParaRPr>
          </a:p>
        </p:txBody>
      </p:sp>
      <p:pic>
        <p:nvPicPr>
          <p:cNvPr id="5" name="图片 4">
            <a:extLst>
              <a:ext uri="{FF2B5EF4-FFF2-40B4-BE49-F238E27FC236}">
                <a16:creationId xmlns:a16="http://schemas.microsoft.com/office/drawing/2014/main" id="{1F297CC0-24AB-A678-430F-BC60C68F92F6}"/>
              </a:ext>
            </a:extLst>
          </p:cNvPr>
          <p:cNvPicPr>
            <a:picLocks noChangeAspect="1"/>
          </p:cNvPicPr>
          <p:nvPr/>
        </p:nvPicPr>
        <p:blipFill>
          <a:blip r:embed="rId2"/>
          <a:stretch>
            <a:fillRect/>
          </a:stretch>
        </p:blipFill>
        <p:spPr>
          <a:xfrm>
            <a:off x="0" y="1167155"/>
            <a:ext cx="12192000" cy="4523689"/>
          </a:xfrm>
          <a:prstGeom prst="rect">
            <a:avLst/>
          </a:prstGeom>
        </p:spPr>
      </p:pic>
    </p:spTree>
    <p:extLst>
      <p:ext uri="{BB962C8B-B14F-4D97-AF65-F5344CB8AC3E}">
        <p14:creationId xmlns:p14="http://schemas.microsoft.com/office/powerpoint/2010/main" val="64695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区间查询</a:t>
            </a:r>
            <a:endParaRPr lang="en-US" altLang="zh-CN" dirty="0"/>
          </a:p>
          <a:p>
            <a:r>
              <a:rPr lang="zh-CN" altLang="en-US" dirty="0"/>
              <a:t>用线段树上一些点代表的区间</a:t>
            </a:r>
            <a:r>
              <a:rPr lang="en-US" altLang="zh-CN" dirty="0"/>
              <a:t>[</a:t>
            </a:r>
            <a:r>
              <a:rPr lang="en-US" altLang="zh-CN" dirty="0" err="1"/>
              <a:t>tl,tr</a:t>
            </a:r>
            <a:r>
              <a:rPr lang="en-US" altLang="zh-CN" dirty="0"/>
              <a:t>]</a:t>
            </a:r>
            <a:r>
              <a:rPr lang="zh-CN" altLang="en-US" dirty="0"/>
              <a:t>拼出查询的区间</a:t>
            </a:r>
            <a:r>
              <a:rPr lang="en-US" altLang="zh-CN" dirty="0"/>
              <a:t>[</a:t>
            </a:r>
            <a:r>
              <a:rPr lang="en-US" altLang="zh-CN" dirty="0" err="1"/>
              <a:t>l,r</a:t>
            </a:r>
            <a:r>
              <a:rPr lang="en-US" altLang="zh-CN" dirty="0"/>
              <a:t>]</a:t>
            </a:r>
          </a:p>
          <a:p>
            <a:r>
              <a:rPr lang="zh-CN" altLang="en-US" dirty="0"/>
              <a:t>分</a:t>
            </a:r>
            <a:r>
              <a:rPr lang="en-US" altLang="zh-CN" dirty="0"/>
              <a:t>3</a:t>
            </a:r>
            <a:r>
              <a:rPr lang="zh-CN" altLang="en-US" dirty="0"/>
              <a:t>种情况讨论：</a:t>
            </a:r>
            <a:endParaRPr lang="en-US" altLang="zh-CN" dirty="0"/>
          </a:p>
          <a:p>
            <a:pPr lvl="1"/>
            <a:r>
              <a:rPr lang="zh-CN" altLang="en-US" dirty="0">
                <a:solidFill>
                  <a:srgbClr val="121212"/>
                </a:solidFill>
                <a:latin typeface="-apple-system"/>
              </a:rPr>
              <a:t>除此以外的情况：把树上区间从中间分成两段（实际上就是递归线段树当前节点的两个儿子），再分别考虑这两段的答案，再看怎么拼起来，例如求区间和就是左右儿子的答案的和，区间最小值就是左右两个儿子的答案的最小值等</a:t>
            </a:r>
            <a:endParaRPr lang="en-US" altLang="zh-CN" dirty="0">
              <a:solidFill>
                <a:srgbClr val="121212"/>
              </a:solidFill>
              <a:latin typeface="-apple-system"/>
            </a:endParaRPr>
          </a:p>
          <a:p>
            <a:pPr lvl="1"/>
            <a:r>
              <a:rPr lang="zh-CN" altLang="en-US" dirty="0">
                <a:solidFill>
                  <a:srgbClr val="121212"/>
                </a:solidFill>
                <a:latin typeface="-apple-system"/>
              </a:rPr>
              <a:t>注意：在一些复杂的信息维护中，可能已知左右两边的答案，但是没有办法拼出整个区间的答案，此时不能用线段树直接维护</a:t>
            </a:r>
            <a:endParaRPr lang="en-US" altLang="zh-CN" dirty="0">
              <a:solidFill>
                <a:srgbClr val="121212"/>
              </a:solidFill>
              <a:latin typeface="-apple-system"/>
            </a:endParaRPr>
          </a:p>
        </p:txBody>
      </p:sp>
    </p:spTree>
    <p:extLst>
      <p:ext uri="{BB962C8B-B14F-4D97-AF65-F5344CB8AC3E}">
        <p14:creationId xmlns:p14="http://schemas.microsoft.com/office/powerpoint/2010/main" val="28056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复杂度分析</a:t>
            </a:r>
            <a:endParaRPr lang="en-US" altLang="zh-CN" dirty="0"/>
          </a:p>
          <a:p>
            <a:r>
              <a:rPr lang="zh-CN" altLang="en-US" dirty="0">
                <a:solidFill>
                  <a:srgbClr val="121212"/>
                </a:solidFill>
                <a:latin typeface="-apple-system"/>
              </a:rPr>
              <a:t>单点修改和查询的复杂度都是树的高度，所以是</a:t>
            </a:r>
            <a:r>
              <a:rPr lang="en-US" altLang="zh-CN" dirty="0">
                <a:solidFill>
                  <a:srgbClr val="121212"/>
                </a:solidFill>
                <a:latin typeface="-apple-system"/>
              </a:rPr>
              <a:t>O(log n)</a:t>
            </a:r>
            <a:r>
              <a:rPr lang="zh-CN" altLang="en-US" dirty="0">
                <a:solidFill>
                  <a:srgbClr val="121212"/>
                </a:solidFill>
                <a:latin typeface="-apple-system"/>
              </a:rPr>
              <a:t>的</a:t>
            </a:r>
            <a:endParaRPr lang="en-US" altLang="zh-CN" dirty="0">
              <a:solidFill>
                <a:srgbClr val="121212"/>
              </a:solidFill>
              <a:latin typeface="-apple-system"/>
            </a:endParaRPr>
          </a:p>
          <a:p>
            <a:r>
              <a:rPr lang="zh-CN" altLang="en-US" dirty="0">
                <a:solidFill>
                  <a:srgbClr val="121212"/>
                </a:solidFill>
                <a:latin typeface="-apple-system"/>
              </a:rPr>
              <a:t>区间查询在有些地方会向两边同时递归，复杂度？</a:t>
            </a:r>
            <a:endParaRPr lang="en-US" altLang="zh-CN" dirty="0">
              <a:solidFill>
                <a:srgbClr val="121212"/>
              </a:solidFill>
              <a:latin typeface="-apple-system"/>
            </a:endParaRPr>
          </a:p>
          <a:p>
            <a:r>
              <a:rPr lang="zh-CN" altLang="en-US" dirty="0">
                <a:solidFill>
                  <a:srgbClr val="121212"/>
                </a:solidFill>
                <a:latin typeface="-apple-system"/>
              </a:rPr>
              <a:t>我们把往两边递归的节点叫做部分节点，把被询问区间包含住的线段树节点叫做完整节点。</a:t>
            </a:r>
            <a:endParaRPr lang="en-US" altLang="zh-CN" dirty="0">
              <a:solidFill>
                <a:srgbClr val="121212"/>
              </a:solidFill>
              <a:latin typeface="-apple-system"/>
            </a:endParaRPr>
          </a:p>
          <a:p>
            <a:r>
              <a:rPr lang="zh-CN" altLang="en-US" dirty="0">
                <a:solidFill>
                  <a:srgbClr val="121212"/>
                </a:solidFill>
                <a:latin typeface="-apple-system"/>
              </a:rPr>
              <a:t>注意到一个性质：线段树上每一层最多有</a:t>
            </a:r>
            <a:r>
              <a:rPr lang="en-US" altLang="zh-CN" dirty="0">
                <a:solidFill>
                  <a:srgbClr val="121212"/>
                </a:solidFill>
                <a:latin typeface="-apple-system"/>
              </a:rPr>
              <a:t>2</a:t>
            </a:r>
            <a:r>
              <a:rPr lang="zh-CN" altLang="en-US" dirty="0">
                <a:solidFill>
                  <a:srgbClr val="121212"/>
                </a:solidFill>
                <a:latin typeface="-apple-system"/>
              </a:rPr>
              <a:t>个部分节点和</a:t>
            </a:r>
            <a:r>
              <a:rPr lang="en-US" altLang="zh-CN" dirty="0">
                <a:solidFill>
                  <a:srgbClr val="121212"/>
                </a:solidFill>
                <a:latin typeface="-apple-system"/>
              </a:rPr>
              <a:t>2</a:t>
            </a:r>
            <a:r>
              <a:rPr lang="zh-CN" altLang="en-US" dirty="0">
                <a:solidFill>
                  <a:srgbClr val="121212"/>
                </a:solidFill>
                <a:latin typeface="-apple-system"/>
              </a:rPr>
              <a:t>个完整节点，所以访问区间的数量还是</a:t>
            </a:r>
            <a:r>
              <a:rPr lang="en-US" altLang="zh-CN" dirty="0">
                <a:solidFill>
                  <a:srgbClr val="121212"/>
                </a:solidFill>
                <a:latin typeface="-apple-system"/>
              </a:rPr>
              <a:t>O(log n)</a:t>
            </a:r>
            <a:r>
              <a:rPr lang="zh-CN" altLang="en-US" dirty="0">
                <a:solidFill>
                  <a:srgbClr val="121212"/>
                </a:solidFill>
                <a:latin typeface="-apple-system"/>
              </a:rPr>
              <a:t>的，故一次区间查询的复杂度还是</a:t>
            </a:r>
            <a:r>
              <a:rPr lang="en-US" altLang="zh-CN" dirty="0">
                <a:solidFill>
                  <a:srgbClr val="121212"/>
                </a:solidFill>
                <a:latin typeface="-apple-system"/>
              </a:rPr>
              <a:t>O(log n)</a:t>
            </a:r>
            <a:r>
              <a:rPr lang="zh-CN" altLang="en-US" dirty="0">
                <a:solidFill>
                  <a:srgbClr val="121212"/>
                </a:solidFill>
                <a:latin typeface="-apple-system"/>
              </a:rPr>
              <a:t>。</a:t>
            </a:r>
            <a:endParaRPr lang="en-US" altLang="zh-CN" dirty="0">
              <a:solidFill>
                <a:srgbClr val="121212"/>
              </a:solidFill>
              <a:latin typeface="-apple-system"/>
            </a:endParaRPr>
          </a:p>
        </p:txBody>
      </p:sp>
    </p:spTree>
    <p:extLst>
      <p:ext uri="{BB962C8B-B14F-4D97-AF65-F5344CB8AC3E}">
        <p14:creationId xmlns:p14="http://schemas.microsoft.com/office/powerpoint/2010/main" val="2312356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lnSpcReduction="10000"/>
          </a:bodyPr>
          <a:lstStyle/>
          <a:p>
            <a:r>
              <a:rPr lang="zh-CN" altLang="en-US" dirty="0"/>
              <a:t>区间修改</a:t>
            </a:r>
            <a:endParaRPr lang="en-US" altLang="zh-CN" dirty="0"/>
          </a:p>
          <a:p>
            <a:r>
              <a:rPr lang="zh-CN" altLang="en-US" dirty="0">
                <a:solidFill>
                  <a:srgbClr val="121212"/>
                </a:solidFill>
                <a:latin typeface="-apple-system"/>
              </a:rPr>
              <a:t>主要是懒标记的概念</a:t>
            </a:r>
            <a:endParaRPr lang="en-US" altLang="zh-CN" dirty="0">
              <a:solidFill>
                <a:srgbClr val="121212"/>
              </a:solidFill>
              <a:latin typeface="-apple-system"/>
            </a:endParaRPr>
          </a:p>
          <a:p>
            <a:r>
              <a:rPr lang="zh-CN" altLang="en-US" dirty="0">
                <a:solidFill>
                  <a:srgbClr val="121212"/>
                </a:solidFill>
                <a:latin typeface="-apple-system"/>
              </a:rPr>
              <a:t>朴素想法还是暴力修改每个叶子节点，但是这样复杂度比较高</a:t>
            </a:r>
            <a:endParaRPr lang="en-US" altLang="zh-CN" dirty="0">
              <a:solidFill>
                <a:srgbClr val="121212"/>
              </a:solidFill>
              <a:latin typeface="-apple-system"/>
            </a:endParaRPr>
          </a:p>
          <a:p>
            <a:r>
              <a:rPr lang="zh-CN" altLang="en-US" dirty="0">
                <a:solidFill>
                  <a:srgbClr val="121212"/>
                </a:solidFill>
                <a:latin typeface="-apple-system"/>
              </a:rPr>
              <a:t>懒标记是说把区间修改记录在线段树的某些节点上，先不直接放到叶子上，等到将来要修改</a:t>
            </a:r>
            <a:r>
              <a:rPr lang="en-US" altLang="zh-CN" dirty="0">
                <a:solidFill>
                  <a:srgbClr val="121212"/>
                </a:solidFill>
                <a:latin typeface="-apple-system"/>
              </a:rPr>
              <a:t>/</a:t>
            </a:r>
            <a:r>
              <a:rPr lang="zh-CN" altLang="en-US" dirty="0">
                <a:solidFill>
                  <a:srgbClr val="121212"/>
                </a:solidFill>
                <a:latin typeface="-apple-system"/>
              </a:rPr>
              <a:t>查询这个节点的子区间信息的时候，再把这个点的懒标记下传到两个儿子上</a:t>
            </a:r>
            <a:endParaRPr lang="en-US" altLang="zh-CN" dirty="0">
              <a:solidFill>
                <a:srgbClr val="121212"/>
              </a:solidFill>
              <a:latin typeface="-apple-system"/>
            </a:endParaRPr>
          </a:p>
          <a:p>
            <a:r>
              <a:rPr lang="zh-CN" altLang="en-US" dirty="0"/>
              <a:t>有了懒标记，整体思路还是用线段树上一些点代表的区间</a:t>
            </a:r>
            <a:r>
              <a:rPr lang="en-US" altLang="zh-CN" dirty="0"/>
              <a:t>[</a:t>
            </a:r>
            <a:r>
              <a:rPr lang="en-US" altLang="zh-CN" dirty="0" err="1"/>
              <a:t>tl,tr</a:t>
            </a:r>
            <a:r>
              <a:rPr lang="en-US" altLang="zh-CN" dirty="0"/>
              <a:t>]</a:t>
            </a:r>
            <a:r>
              <a:rPr lang="zh-CN" altLang="en-US" dirty="0"/>
              <a:t>拼出查询的区间</a:t>
            </a:r>
            <a:r>
              <a:rPr lang="en-US" altLang="zh-CN" dirty="0"/>
              <a:t>[</a:t>
            </a:r>
            <a:r>
              <a:rPr lang="en-US" altLang="zh-CN" dirty="0" err="1"/>
              <a:t>l,r</a:t>
            </a:r>
            <a:r>
              <a:rPr lang="en-US" altLang="zh-CN" dirty="0"/>
              <a:t>]</a:t>
            </a:r>
            <a:r>
              <a:rPr lang="zh-CN" altLang="en-US" dirty="0"/>
              <a:t>，每次修改的时候，在这些区间上放置懒标记，并且更新这些区间的答案</a:t>
            </a:r>
            <a:endParaRPr lang="en-US" altLang="zh-CN" dirty="0"/>
          </a:p>
          <a:p>
            <a:r>
              <a:rPr lang="zh-CN" altLang="en-US" dirty="0"/>
              <a:t>分</a:t>
            </a:r>
            <a:r>
              <a:rPr lang="en-US" altLang="zh-CN" dirty="0"/>
              <a:t>3</a:t>
            </a:r>
            <a:r>
              <a:rPr lang="zh-CN" altLang="en-US" dirty="0"/>
              <a:t>种情况讨论这个也不说了</a:t>
            </a:r>
            <a:endParaRPr lang="en-US" altLang="zh-CN" dirty="0"/>
          </a:p>
          <a:p>
            <a:endParaRPr lang="en-US" altLang="zh-CN" dirty="0">
              <a:solidFill>
                <a:srgbClr val="121212"/>
              </a:solidFill>
              <a:latin typeface="-apple-system"/>
            </a:endParaRPr>
          </a:p>
        </p:txBody>
      </p:sp>
    </p:spTree>
    <p:extLst>
      <p:ext uri="{BB962C8B-B14F-4D97-AF65-F5344CB8AC3E}">
        <p14:creationId xmlns:p14="http://schemas.microsoft.com/office/powerpoint/2010/main" val="375743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区间修改</a:t>
            </a:r>
            <a:endParaRPr lang="en-US" altLang="zh-CN" dirty="0"/>
          </a:p>
          <a:p>
            <a:r>
              <a:rPr lang="zh-CN" altLang="en-US" dirty="0">
                <a:solidFill>
                  <a:srgbClr val="121212"/>
                </a:solidFill>
                <a:latin typeface="-apple-system"/>
              </a:rPr>
              <a:t>主要是懒标记的概念</a:t>
            </a:r>
            <a:endParaRPr lang="en-US" altLang="zh-CN" dirty="0">
              <a:solidFill>
                <a:srgbClr val="121212"/>
              </a:solidFill>
              <a:latin typeface="-apple-system"/>
            </a:endParaRPr>
          </a:p>
          <a:p>
            <a:r>
              <a:rPr lang="zh-CN" altLang="en-US" dirty="0">
                <a:solidFill>
                  <a:srgbClr val="121212"/>
                </a:solidFill>
                <a:latin typeface="-apple-system"/>
              </a:rPr>
              <a:t>朴素想法还是暴力修改每个叶子节点，但是这样复杂度比较高</a:t>
            </a:r>
            <a:endParaRPr lang="en-US" altLang="zh-CN" dirty="0">
              <a:solidFill>
                <a:srgbClr val="121212"/>
              </a:solidFill>
              <a:latin typeface="-apple-system"/>
            </a:endParaRPr>
          </a:p>
          <a:p>
            <a:r>
              <a:rPr lang="zh-CN" altLang="en-US" dirty="0">
                <a:solidFill>
                  <a:srgbClr val="121212"/>
                </a:solidFill>
                <a:latin typeface="-apple-system"/>
              </a:rPr>
              <a:t>懒标记是说把区间修改记录在线段树的某些节点上，先不直接放到叶子上，等到将来要查询这个节点的子区间信息的时候，再把这个点的懒标记下传到两个儿子上</a:t>
            </a:r>
            <a:endParaRPr lang="en-US" altLang="zh-CN" dirty="0">
              <a:solidFill>
                <a:srgbClr val="121212"/>
              </a:solidFill>
              <a:latin typeface="-apple-system"/>
            </a:endParaRPr>
          </a:p>
          <a:p>
            <a:r>
              <a:rPr lang="zh-CN" altLang="en-US" dirty="0"/>
              <a:t>有了懒标记，整体思路还是用线段树上一些点代表的区间</a:t>
            </a:r>
            <a:r>
              <a:rPr lang="en-US" altLang="zh-CN" dirty="0"/>
              <a:t>[</a:t>
            </a:r>
            <a:r>
              <a:rPr lang="en-US" altLang="zh-CN" dirty="0" err="1"/>
              <a:t>tl,tr</a:t>
            </a:r>
            <a:r>
              <a:rPr lang="en-US" altLang="zh-CN" dirty="0"/>
              <a:t>]</a:t>
            </a:r>
            <a:r>
              <a:rPr lang="zh-CN" altLang="en-US" dirty="0"/>
              <a:t>拼出查询的区间</a:t>
            </a:r>
            <a:r>
              <a:rPr lang="en-US" altLang="zh-CN" dirty="0"/>
              <a:t>[</a:t>
            </a:r>
            <a:r>
              <a:rPr lang="en-US" altLang="zh-CN" dirty="0" err="1"/>
              <a:t>l,r</a:t>
            </a:r>
            <a:r>
              <a:rPr lang="en-US" altLang="zh-CN" dirty="0"/>
              <a:t>]</a:t>
            </a:r>
            <a:r>
              <a:rPr lang="zh-CN" altLang="en-US" dirty="0"/>
              <a:t>，每次修改的时候，在这些区间上放置懒标记</a:t>
            </a:r>
            <a:endParaRPr lang="en-US" altLang="zh-CN" dirty="0"/>
          </a:p>
          <a:p>
            <a:r>
              <a:rPr lang="zh-CN" altLang="en-US" dirty="0"/>
              <a:t>分</a:t>
            </a:r>
            <a:r>
              <a:rPr lang="en-US" altLang="zh-CN" dirty="0"/>
              <a:t>3</a:t>
            </a:r>
            <a:r>
              <a:rPr lang="zh-CN" altLang="en-US" dirty="0"/>
              <a:t>种情况讨论这个也不说了</a:t>
            </a:r>
            <a:endParaRPr lang="en-US" altLang="zh-CN" dirty="0"/>
          </a:p>
          <a:p>
            <a:endParaRPr lang="en-US" altLang="zh-CN" dirty="0">
              <a:solidFill>
                <a:srgbClr val="121212"/>
              </a:solidFill>
              <a:latin typeface="-apple-system"/>
            </a:endParaRPr>
          </a:p>
        </p:txBody>
      </p:sp>
      <p:pic>
        <p:nvPicPr>
          <p:cNvPr id="4" name="534181e0-23ad-11eb-905e-ca0d7949bec0">
            <a:hlinkClick r:id="" action="ppaction://media"/>
            <a:extLst>
              <a:ext uri="{FF2B5EF4-FFF2-40B4-BE49-F238E27FC236}">
                <a16:creationId xmlns:a16="http://schemas.microsoft.com/office/drawing/2014/main" id="{3A0D57A8-AA02-CC85-777B-2A3C94934B8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690688"/>
            <a:ext cx="12192000" cy="5024438"/>
          </a:xfrm>
          <a:prstGeom prst="rect">
            <a:avLst/>
          </a:prstGeom>
        </p:spPr>
      </p:pic>
    </p:spTree>
    <p:extLst>
      <p:ext uri="{BB962C8B-B14F-4D97-AF65-F5344CB8AC3E}">
        <p14:creationId xmlns:p14="http://schemas.microsoft.com/office/powerpoint/2010/main" val="160163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区间修改</a:t>
            </a:r>
            <a:endParaRPr lang="en-US" altLang="zh-CN" dirty="0"/>
          </a:p>
          <a:p>
            <a:r>
              <a:rPr lang="zh-CN" altLang="en-US" dirty="0">
                <a:solidFill>
                  <a:srgbClr val="121212"/>
                </a:solidFill>
                <a:latin typeface="-apple-system"/>
              </a:rPr>
              <a:t>主要是懒标记的概念</a:t>
            </a:r>
            <a:endParaRPr lang="en-US" altLang="zh-CN" dirty="0">
              <a:solidFill>
                <a:srgbClr val="121212"/>
              </a:solidFill>
              <a:latin typeface="-apple-system"/>
            </a:endParaRPr>
          </a:p>
          <a:p>
            <a:r>
              <a:rPr lang="zh-CN" altLang="en-US" dirty="0">
                <a:solidFill>
                  <a:srgbClr val="121212"/>
                </a:solidFill>
                <a:latin typeface="-apple-system"/>
              </a:rPr>
              <a:t>朴素想法还是暴力修改每个叶子节点，但是这样复杂度比较高</a:t>
            </a:r>
            <a:endParaRPr lang="en-US" altLang="zh-CN" dirty="0">
              <a:solidFill>
                <a:srgbClr val="121212"/>
              </a:solidFill>
              <a:latin typeface="-apple-system"/>
            </a:endParaRPr>
          </a:p>
          <a:p>
            <a:r>
              <a:rPr lang="zh-CN" altLang="en-US" dirty="0">
                <a:solidFill>
                  <a:srgbClr val="121212"/>
                </a:solidFill>
                <a:latin typeface="-apple-system"/>
              </a:rPr>
              <a:t>懒标记是说把区间修改记录在线段树的某些节点上，先不直接放到叶子上，等到将来要查询这个节点的子区间信息的时候，再把这个点的懒标记下传到两个儿子上</a:t>
            </a:r>
            <a:endParaRPr lang="en-US" altLang="zh-CN" dirty="0">
              <a:solidFill>
                <a:srgbClr val="121212"/>
              </a:solidFill>
              <a:latin typeface="-apple-system"/>
            </a:endParaRPr>
          </a:p>
          <a:p>
            <a:r>
              <a:rPr lang="zh-CN" altLang="en-US" dirty="0"/>
              <a:t>有了懒标记，整体思路还是用线段树上一些点代表的区间</a:t>
            </a:r>
            <a:r>
              <a:rPr lang="en-US" altLang="zh-CN" dirty="0"/>
              <a:t>[</a:t>
            </a:r>
            <a:r>
              <a:rPr lang="en-US" altLang="zh-CN" dirty="0" err="1"/>
              <a:t>tl,tr</a:t>
            </a:r>
            <a:r>
              <a:rPr lang="en-US" altLang="zh-CN" dirty="0"/>
              <a:t>]</a:t>
            </a:r>
            <a:r>
              <a:rPr lang="zh-CN" altLang="en-US" dirty="0"/>
              <a:t>拼出查询的区间</a:t>
            </a:r>
            <a:r>
              <a:rPr lang="en-US" altLang="zh-CN" dirty="0"/>
              <a:t>[</a:t>
            </a:r>
            <a:r>
              <a:rPr lang="en-US" altLang="zh-CN" dirty="0" err="1"/>
              <a:t>l,r</a:t>
            </a:r>
            <a:r>
              <a:rPr lang="en-US" altLang="zh-CN" dirty="0"/>
              <a:t>]</a:t>
            </a:r>
            <a:r>
              <a:rPr lang="zh-CN" altLang="en-US" dirty="0"/>
              <a:t>，每次修改的时候，在这些区间上放置懒标记</a:t>
            </a:r>
            <a:endParaRPr lang="en-US" altLang="zh-CN" dirty="0"/>
          </a:p>
          <a:p>
            <a:r>
              <a:rPr lang="zh-CN" altLang="en-US" dirty="0"/>
              <a:t>分</a:t>
            </a:r>
            <a:r>
              <a:rPr lang="en-US" altLang="zh-CN" dirty="0"/>
              <a:t>3</a:t>
            </a:r>
            <a:r>
              <a:rPr lang="zh-CN" altLang="en-US" dirty="0"/>
              <a:t>种情况讨论这个也不说了</a:t>
            </a:r>
            <a:endParaRPr lang="en-US" altLang="zh-CN" dirty="0"/>
          </a:p>
          <a:p>
            <a:endParaRPr lang="en-US" altLang="zh-CN" dirty="0">
              <a:solidFill>
                <a:srgbClr val="121212"/>
              </a:solidFill>
              <a:latin typeface="-apple-system"/>
            </a:endParaRPr>
          </a:p>
        </p:txBody>
      </p:sp>
      <p:pic>
        <p:nvPicPr>
          <p:cNvPr id="6" name="图片 5">
            <a:extLst>
              <a:ext uri="{FF2B5EF4-FFF2-40B4-BE49-F238E27FC236}">
                <a16:creationId xmlns:a16="http://schemas.microsoft.com/office/drawing/2014/main" id="{12491D71-8D3C-1943-ACF8-CD4D6299FEB4}"/>
              </a:ext>
            </a:extLst>
          </p:cNvPr>
          <p:cNvPicPr>
            <a:picLocks noChangeAspect="1"/>
          </p:cNvPicPr>
          <p:nvPr/>
        </p:nvPicPr>
        <p:blipFill>
          <a:blip r:embed="rId2"/>
          <a:stretch>
            <a:fillRect/>
          </a:stretch>
        </p:blipFill>
        <p:spPr>
          <a:xfrm>
            <a:off x="962526" y="0"/>
            <a:ext cx="10266947" cy="6858000"/>
          </a:xfrm>
          <a:prstGeom prst="rect">
            <a:avLst/>
          </a:prstGeom>
        </p:spPr>
      </p:pic>
    </p:spTree>
    <p:extLst>
      <p:ext uri="{BB962C8B-B14F-4D97-AF65-F5344CB8AC3E}">
        <p14:creationId xmlns:p14="http://schemas.microsoft.com/office/powerpoint/2010/main" val="654024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pic>
        <p:nvPicPr>
          <p:cNvPr id="7" name="内容占位符 6">
            <a:extLst>
              <a:ext uri="{FF2B5EF4-FFF2-40B4-BE49-F238E27FC236}">
                <a16:creationId xmlns:a16="http://schemas.microsoft.com/office/drawing/2014/main" id="{24373C06-651A-FEE4-6A40-C85A734FF904}"/>
              </a:ext>
            </a:extLst>
          </p:cNvPr>
          <p:cNvPicPr>
            <a:picLocks noGrp="1" noChangeAspect="1"/>
          </p:cNvPicPr>
          <p:nvPr>
            <p:ph idx="1"/>
          </p:nvPr>
        </p:nvPicPr>
        <p:blipFill>
          <a:blip r:embed="rId2"/>
          <a:stretch>
            <a:fillRect/>
          </a:stretch>
        </p:blipFill>
        <p:spPr>
          <a:xfrm>
            <a:off x="454292" y="1592965"/>
            <a:ext cx="4401164" cy="4134427"/>
          </a:xfrm>
        </p:spPr>
      </p:pic>
      <p:pic>
        <p:nvPicPr>
          <p:cNvPr id="9" name="图片 8">
            <a:extLst>
              <a:ext uri="{FF2B5EF4-FFF2-40B4-BE49-F238E27FC236}">
                <a16:creationId xmlns:a16="http://schemas.microsoft.com/office/drawing/2014/main" id="{D8C55B1F-E800-C153-640E-25CAC1A3DC5B}"/>
              </a:ext>
            </a:extLst>
          </p:cNvPr>
          <p:cNvPicPr>
            <a:picLocks noChangeAspect="1"/>
          </p:cNvPicPr>
          <p:nvPr/>
        </p:nvPicPr>
        <p:blipFill>
          <a:blip r:embed="rId3"/>
          <a:stretch>
            <a:fillRect/>
          </a:stretch>
        </p:blipFill>
        <p:spPr>
          <a:xfrm>
            <a:off x="4855456" y="1592965"/>
            <a:ext cx="7144747" cy="3372321"/>
          </a:xfrm>
          <a:prstGeom prst="rect">
            <a:avLst/>
          </a:prstGeom>
        </p:spPr>
      </p:pic>
    </p:spTree>
    <p:extLst>
      <p:ext uri="{BB962C8B-B14F-4D97-AF65-F5344CB8AC3E}">
        <p14:creationId xmlns:p14="http://schemas.microsoft.com/office/powerpoint/2010/main" val="76719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复杂标记处理</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a:t>pushup&amp;</a:t>
            </a:r>
            <a:r>
              <a:rPr lang="zh-CN" altLang="en-US" dirty="0"/>
              <a:t>维护信息的选取</a:t>
            </a:r>
            <a:endParaRPr lang="en-US" altLang="zh-CN" dirty="0"/>
          </a:p>
          <a:p>
            <a:r>
              <a:rPr lang="en-US" altLang="zh-CN" dirty="0" err="1"/>
              <a:t>pushdown&amp;lazy</a:t>
            </a:r>
            <a:r>
              <a:rPr lang="zh-CN" altLang="en-US" dirty="0"/>
              <a:t>标记（顺序，合并等）</a:t>
            </a:r>
            <a:endParaRPr lang="en-US" altLang="zh-CN" dirty="0"/>
          </a:p>
          <a:p>
            <a:r>
              <a:rPr lang="zh-CN" altLang="en-US" dirty="0"/>
              <a:t>标记永久化</a:t>
            </a:r>
            <a:endParaRPr lang="en-US" altLang="zh-CN" dirty="0"/>
          </a:p>
        </p:txBody>
      </p:sp>
    </p:spTree>
    <p:extLst>
      <p:ext uri="{BB962C8B-B14F-4D97-AF65-F5344CB8AC3E}">
        <p14:creationId xmlns:p14="http://schemas.microsoft.com/office/powerpoint/2010/main" val="340661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lstStyle/>
          <a:p>
            <a:r>
              <a:rPr lang="zh-CN" altLang="en-US" dirty="0"/>
              <a:t>普通线段树</a:t>
            </a:r>
            <a:endParaRPr lang="en-US" altLang="zh-CN" dirty="0"/>
          </a:p>
          <a:p>
            <a:r>
              <a:rPr lang="zh-CN" altLang="en-US" dirty="0"/>
              <a:t>值域线段树</a:t>
            </a:r>
            <a:endParaRPr lang="en-US" altLang="zh-CN" dirty="0"/>
          </a:p>
          <a:p>
            <a:r>
              <a:rPr lang="zh-CN" altLang="en-US" dirty="0"/>
              <a:t>势能线段树</a:t>
            </a:r>
          </a:p>
        </p:txBody>
      </p:sp>
    </p:spTree>
    <p:extLst>
      <p:ext uri="{BB962C8B-B14F-4D97-AF65-F5344CB8AC3E}">
        <p14:creationId xmlns:p14="http://schemas.microsoft.com/office/powerpoint/2010/main" val="1228156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复杂标记处理</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a:t>pushup</a:t>
            </a:r>
          </a:p>
          <a:p>
            <a:r>
              <a:rPr lang="zh-CN" altLang="en-US" dirty="0"/>
              <a:t>注意区间查询才需要</a:t>
            </a:r>
            <a:r>
              <a:rPr lang="en-US" altLang="zh-CN" dirty="0"/>
              <a:t>pushup</a:t>
            </a:r>
            <a:r>
              <a:rPr lang="zh-CN" altLang="en-US" dirty="0"/>
              <a:t>，单点查询不需要</a:t>
            </a:r>
            <a:endParaRPr lang="en-US" altLang="zh-CN" dirty="0"/>
          </a:p>
          <a:p>
            <a:r>
              <a:rPr lang="zh-CN" altLang="en-US" dirty="0"/>
              <a:t>考虑如何用两个子区间的信息拼接得到当前区间的信息</a:t>
            </a:r>
            <a:endParaRPr lang="en-US" altLang="zh-CN" dirty="0"/>
          </a:p>
          <a:p>
            <a:r>
              <a:rPr lang="zh-CN" altLang="en-US" dirty="0"/>
              <a:t>比较简单的像区间和，区间最值一类的</a:t>
            </a:r>
            <a:endParaRPr lang="en-US" altLang="zh-CN" dirty="0"/>
          </a:p>
          <a:p>
            <a:r>
              <a:rPr lang="zh-CN" altLang="en-US" dirty="0"/>
              <a:t>复杂的看下面这个例题</a:t>
            </a:r>
            <a:endParaRPr lang="en-US" altLang="zh-CN" dirty="0"/>
          </a:p>
        </p:txBody>
      </p:sp>
    </p:spTree>
    <p:extLst>
      <p:ext uri="{BB962C8B-B14F-4D97-AF65-F5344CB8AC3E}">
        <p14:creationId xmlns:p14="http://schemas.microsoft.com/office/powerpoint/2010/main" val="2431682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bzoj3050 seating</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为了赚更多的钱，奶牛场开了一间专门做奶昔的餐馆。这个餐馆有</a:t>
            </a:r>
            <a:r>
              <a:rPr lang="en-US" altLang="zh-CN" dirty="0"/>
              <a:t>N</a:t>
            </a:r>
            <a:r>
              <a:rPr lang="zh-CN" altLang="en-US" dirty="0"/>
              <a:t>个位子（</a:t>
            </a:r>
            <a:r>
              <a:rPr lang="en-US" altLang="zh-CN" dirty="0"/>
              <a:t>1&lt;=N&lt;=500000</a:t>
            </a:r>
            <a:r>
              <a:rPr lang="zh-CN" altLang="en-US" dirty="0"/>
              <a:t>）排成一行，开始时，位子都是空的。</a:t>
            </a:r>
          </a:p>
          <a:p>
            <a:r>
              <a:rPr lang="zh-CN" altLang="en-US" dirty="0"/>
              <a:t>每天，有</a:t>
            </a:r>
            <a:r>
              <a:rPr lang="en-US" altLang="zh-CN" dirty="0"/>
              <a:t>M</a:t>
            </a:r>
            <a:r>
              <a:rPr lang="zh-CN" altLang="en-US" dirty="0"/>
              <a:t>个不同的事件按次序发生（</a:t>
            </a:r>
            <a:r>
              <a:rPr lang="en-US" altLang="zh-CN" dirty="0"/>
              <a:t>1&lt;=M&lt;=300000</a:t>
            </a:r>
            <a:r>
              <a:rPr lang="zh-CN" altLang="en-US" dirty="0"/>
              <a:t>）</a:t>
            </a:r>
            <a:r>
              <a:rPr lang="en-US" altLang="zh-CN" dirty="0"/>
              <a:t>.</a:t>
            </a:r>
            <a:r>
              <a:rPr lang="zh-CN" altLang="en-US" dirty="0"/>
              <a:t>事件分为两类：</a:t>
            </a:r>
          </a:p>
          <a:p>
            <a:r>
              <a:rPr lang="en-US" altLang="zh-CN" dirty="0"/>
              <a:t>1.</a:t>
            </a:r>
            <a:r>
              <a:rPr lang="zh-CN" altLang="en-US" dirty="0"/>
              <a:t>举办一个</a:t>
            </a:r>
            <a:r>
              <a:rPr lang="en-US" altLang="zh-CN" dirty="0"/>
              <a:t>party</a:t>
            </a:r>
            <a:r>
              <a:rPr lang="zh-CN" altLang="en-US" dirty="0"/>
              <a:t>，这个</a:t>
            </a:r>
            <a:r>
              <a:rPr lang="en-US" altLang="zh-CN" dirty="0"/>
              <a:t>party</a:t>
            </a:r>
            <a:r>
              <a:rPr lang="zh-CN" altLang="en-US" dirty="0"/>
              <a:t>有</a:t>
            </a:r>
            <a:r>
              <a:rPr lang="en-US" altLang="zh-CN" dirty="0"/>
              <a:t>p</a:t>
            </a:r>
            <a:r>
              <a:rPr lang="zh-CN" altLang="en-US" dirty="0"/>
              <a:t>头奶牛（</a:t>
            </a:r>
            <a:r>
              <a:rPr lang="en-US" altLang="zh-CN" dirty="0"/>
              <a:t>1&lt;=p&lt;=N</a:t>
            </a:r>
            <a:r>
              <a:rPr lang="zh-CN" altLang="en-US" dirty="0"/>
              <a:t>）</a:t>
            </a:r>
            <a:r>
              <a:rPr lang="en-US" altLang="zh-CN" dirty="0"/>
              <a:t>,</a:t>
            </a:r>
            <a:r>
              <a:rPr lang="zh-CN" altLang="en-US" dirty="0"/>
              <a:t>这</a:t>
            </a:r>
            <a:r>
              <a:rPr lang="en-US" altLang="zh-CN" dirty="0"/>
              <a:t>p</a:t>
            </a:r>
            <a:r>
              <a:rPr lang="zh-CN" altLang="en-US" dirty="0"/>
              <a:t>头奶牛只会坐在相邻的位子。如果没有</a:t>
            </a:r>
            <a:r>
              <a:rPr lang="en-US" altLang="zh-CN" dirty="0"/>
              <a:t>p</a:t>
            </a:r>
            <a:r>
              <a:rPr lang="zh-CN" altLang="en-US" dirty="0"/>
              <a:t>个连续的空位，则奶牛们会离开。如果有多个，奶牛们会选择起点编号最小的一段空位。</a:t>
            </a:r>
          </a:p>
          <a:p>
            <a:r>
              <a:rPr lang="en-US" altLang="zh-CN" dirty="0"/>
              <a:t>2.</a:t>
            </a:r>
            <a:r>
              <a:rPr lang="zh-CN" altLang="en-US" dirty="0"/>
              <a:t>区间</a:t>
            </a:r>
            <a:r>
              <a:rPr lang="en-US" altLang="zh-CN" dirty="0"/>
              <a:t>[</a:t>
            </a:r>
            <a:r>
              <a:rPr lang="en-US" altLang="zh-CN" dirty="0" err="1"/>
              <a:t>a,b</a:t>
            </a:r>
            <a:r>
              <a:rPr lang="en-US" altLang="zh-CN" dirty="0"/>
              <a:t>]</a:t>
            </a:r>
            <a:r>
              <a:rPr lang="zh-CN" altLang="en-US" dirty="0"/>
              <a:t>的奶牛们离开座位。（</a:t>
            </a:r>
            <a:r>
              <a:rPr lang="en-US" altLang="zh-CN" dirty="0"/>
              <a:t>1&lt;=a&lt;=b&lt;=N</a:t>
            </a:r>
            <a:r>
              <a:rPr lang="zh-CN" altLang="en-US" dirty="0"/>
              <a:t>）</a:t>
            </a:r>
            <a:endParaRPr lang="en-US" altLang="zh-CN" dirty="0"/>
          </a:p>
        </p:txBody>
      </p:sp>
    </p:spTree>
    <p:extLst>
      <p:ext uri="{BB962C8B-B14F-4D97-AF65-F5344CB8AC3E}">
        <p14:creationId xmlns:p14="http://schemas.microsoft.com/office/powerpoint/2010/main" val="2575109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bzoj3050 seating</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也有点像</a:t>
            </a:r>
            <a:r>
              <a:rPr lang="en-US" altLang="zh-CN" dirty="0" err="1"/>
              <a:t>malloc&amp;free</a:t>
            </a:r>
            <a:endParaRPr lang="en-US" altLang="zh-CN" dirty="0"/>
          </a:p>
          <a:p>
            <a:r>
              <a:rPr lang="zh-CN" altLang="en-US" dirty="0"/>
              <a:t>考虑为了解决这个问题，线段树上要维护哪些信息</a:t>
            </a:r>
            <a:endParaRPr lang="en-US" altLang="zh-CN" dirty="0"/>
          </a:p>
          <a:p>
            <a:r>
              <a:rPr lang="en-US" altLang="zh-CN" dirty="0" err="1"/>
              <a:t>lmx</a:t>
            </a:r>
            <a:r>
              <a:rPr lang="zh-CN" altLang="en-US" dirty="0"/>
              <a:t>表示从区间左端点起的最大空位大小</a:t>
            </a:r>
            <a:endParaRPr lang="en-US" altLang="zh-CN" dirty="0"/>
          </a:p>
          <a:p>
            <a:r>
              <a:rPr lang="en-US" altLang="zh-CN" dirty="0" err="1"/>
              <a:t>rmx</a:t>
            </a:r>
            <a:r>
              <a:rPr lang="zh-CN" altLang="en-US" dirty="0"/>
              <a:t>表示以区间右端点结束的最大空位大小</a:t>
            </a:r>
            <a:endParaRPr lang="en-US" altLang="zh-CN" dirty="0"/>
          </a:p>
          <a:p>
            <a:r>
              <a:rPr lang="en-US" altLang="zh-CN" dirty="0"/>
              <a:t>mx</a:t>
            </a:r>
            <a:r>
              <a:rPr lang="zh-CN" altLang="en-US" dirty="0"/>
              <a:t>表示区间中的最大空位大小</a:t>
            </a:r>
            <a:endParaRPr lang="en-US" altLang="zh-CN" dirty="0"/>
          </a:p>
          <a:p>
            <a:r>
              <a:rPr lang="zh-CN" altLang="en-US" dirty="0"/>
              <a:t>然后</a:t>
            </a:r>
            <a:r>
              <a:rPr lang="en-US" altLang="zh-CN" dirty="0"/>
              <a:t>pushup</a:t>
            </a:r>
            <a:r>
              <a:rPr lang="zh-CN" altLang="en-US" dirty="0"/>
              <a:t>比较好想</a:t>
            </a:r>
            <a:endParaRPr lang="en-US" altLang="zh-CN" dirty="0"/>
          </a:p>
        </p:txBody>
      </p:sp>
    </p:spTree>
    <p:extLst>
      <p:ext uri="{BB962C8B-B14F-4D97-AF65-F5344CB8AC3E}">
        <p14:creationId xmlns:p14="http://schemas.microsoft.com/office/powerpoint/2010/main" val="2229207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复杂标记处理</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a:t>pushdown</a:t>
            </a:r>
          </a:p>
          <a:p>
            <a:r>
              <a:rPr lang="zh-CN" altLang="en-US" dirty="0"/>
              <a:t>用来下传标记，只有需要下传标记的时候才会写</a:t>
            </a:r>
            <a:endParaRPr lang="en-US" altLang="zh-CN" dirty="0"/>
          </a:p>
          <a:p>
            <a:r>
              <a:rPr lang="zh-CN" altLang="en-US" dirty="0"/>
              <a:t>一般是区间修改的时候</a:t>
            </a:r>
            <a:endParaRPr lang="en-US" altLang="zh-CN" dirty="0"/>
          </a:p>
          <a:p>
            <a:r>
              <a:rPr lang="zh-CN" altLang="en-US" dirty="0"/>
              <a:t>比较简单的像区间加，区间赋值标记</a:t>
            </a:r>
            <a:endParaRPr lang="en-US" altLang="zh-CN" dirty="0"/>
          </a:p>
          <a:p>
            <a:r>
              <a:rPr lang="zh-CN" altLang="en-US" dirty="0"/>
              <a:t>麻烦的像上个题的多状态标记，或者是多标记的顺序问题</a:t>
            </a:r>
            <a:endParaRPr lang="en-US" altLang="zh-CN" dirty="0"/>
          </a:p>
          <a:p>
            <a:endParaRPr lang="en-US" altLang="zh-CN" dirty="0"/>
          </a:p>
        </p:txBody>
      </p:sp>
    </p:spTree>
    <p:extLst>
      <p:ext uri="{BB962C8B-B14F-4D97-AF65-F5344CB8AC3E}">
        <p14:creationId xmlns:p14="http://schemas.microsoft.com/office/powerpoint/2010/main" val="1521441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bzoj3050 seating</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标记有</a:t>
            </a:r>
            <a:r>
              <a:rPr lang="en-US" altLang="zh-CN" dirty="0"/>
              <a:t>3</a:t>
            </a:r>
            <a:r>
              <a:rPr lang="zh-CN" altLang="en-US" dirty="0"/>
              <a:t>个状态，随意，清空，或者填满</a:t>
            </a:r>
            <a:endParaRPr lang="en-US" altLang="zh-CN" dirty="0"/>
          </a:p>
          <a:p>
            <a:r>
              <a:rPr lang="zh-CN" altLang="en-US" dirty="0"/>
              <a:t>先把标记传下去，在根据标记的取值给左右两个区间的</a:t>
            </a:r>
            <a:r>
              <a:rPr lang="en-US" altLang="zh-CN" dirty="0" err="1"/>
              <a:t>lmx</a:t>
            </a:r>
            <a:r>
              <a:rPr lang="zh-CN" altLang="en-US" dirty="0"/>
              <a:t>，</a:t>
            </a:r>
            <a:r>
              <a:rPr lang="en-US" altLang="zh-CN" dirty="0" err="1"/>
              <a:t>rmx</a:t>
            </a:r>
            <a:r>
              <a:rPr lang="zh-CN" altLang="en-US" dirty="0"/>
              <a:t>，</a:t>
            </a:r>
            <a:r>
              <a:rPr lang="en-US" altLang="zh-CN" dirty="0"/>
              <a:t>mx</a:t>
            </a:r>
            <a:r>
              <a:rPr lang="zh-CN" altLang="en-US" dirty="0"/>
              <a:t>赋值</a:t>
            </a:r>
            <a:endParaRPr lang="en-US" altLang="zh-CN" dirty="0"/>
          </a:p>
          <a:p>
            <a:r>
              <a:rPr lang="zh-CN" altLang="en-US" dirty="0"/>
              <a:t>最后清空当前的标记</a:t>
            </a:r>
            <a:endParaRPr lang="en-US" altLang="zh-CN" dirty="0"/>
          </a:p>
        </p:txBody>
      </p:sp>
    </p:spTree>
    <p:extLst>
      <p:ext uri="{BB962C8B-B14F-4D97-AF65-F5344CB8AC3E}">
        <p14:creationId xmlns:p14="http://schemas.microsoft.com/office/powerpoint/2010/main" val="2913746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复杂标记处理</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a:t>pushdown</a:t>
            </a:r>
          </a:p>
          <a:p>
            <a:r>
              <a:rPr lang="zh-CN" altLang="en-US" dirty="0"/>
              <a:t>对于多标记的顺序问题，要仔细分析不同标记的下传顺序</a:t>
            </a:r>
            <a:endParaRPr lang="en-US" altLang="zh-CN" dirty="0"/>
          </a:p>
          <a:p>
            <a:r>
              <a:rPr lang="zh-CN" altLang="en-US" dirty="0"/>
              <a:t>当然也可以把多个标记合并成一个</a:t>
            </a:r>
            <a:endParaRPr lang="en-US" altLang="zh-CN" dirty="0"/>
          </a:p>
          <a:p>
            <a:r>
              <a:rPr lang="zh-CN" altLang="en-US" dirty="0"/>
              <a:t>如有三种区间修改：区间加，区间乘，区间赋值</a:t>
            </a:r>
            <a:endParaRPr lang="en-US" altLang="zh-CN" dirty="0"/>
          </a:p>
          <a:p>
            <a:r>
              <a:rPr lang="zh-CN" altLang="en-US" dirty="0"/>
              <a:t>询问区间和</a:t>
            </a:r>
            <a:endParaRPr lang="en-US" altLang="zh-CN" dirty="0"/>
          </a:p>
          <a:p>
            <a:r>
              <a:rPr lang="zh-CN" altLang="en-US" dirty="0"/>
              <a:t>如果考虑三个标记的下传顺序，就比较麻烦</a:t>
            </a:r>
            <a:endParaRPr lang="en-US" altLang="zh-CN" dirty="0"/>
          </a:p>
          <a:p>
            <a:r>
              <a:rPr lang="zh-CN" altLang="en-US" dirty="0"/>
              <a:t>可以把这三个标记合成一个</a:t>
            </a:r>
            <a:r>
              <a:rPr lang="en-US" altLang="zh-CN" dirty="0"/>
              <a:t>f(x)=</a:t>
            </a:r>
            <a:r>
              <a:rPr lang="en-US" altLang="zh-CN" dirty="0" err="1"/>
              <a:t>ax+b</a:t>
            </a:r>
            <a:r>
              <a:rPr lang="zh-CN" altLang="en-US" dirty="0"/>
              <a:t>，标记的下传就是线性函数的复合</a:t>
            </a:r>
            <a:endParaRPr lang="en-US" altLang="zh-CN" dirty="0"/>
          </a:p>
        </p:txBody>
      </p:sp>
    </p:spTree>
    <p:extLst>
      <p:ext uri="{BB962C8B-B14F-4D97-AF65-F5344CB8AC3E}">
        <p14:creationId xmlns:p14="http://schemas.microsoft.com/office/powerpoint/2010/main" val="1183025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复杂标记处理</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a:t>pushdown</a:t>
            </a:r>
          </a:p>
          <a:p>
            <a:r>
              <a:rPr lang="zh-CN" altLang="en-US" dirty="0"/>
              <a:t>在上面的例子中，每个线段树节点上只有一种权值</a:t>
            </a:r>
            <a:endParaRPr lang="en-US" altLang="zh-CN" dirty="0"/>
          </a:p>
          <a:p>
            <a:r>
              <a:rPr lang="zh-CN" altLang="en-US" dirty="0"/>
              <a:t>如果有多种权值的情况，把这些权值排成向量，标记相当于是一个矩阵，对向量做线性变换</a:t>
            </a:r>
            <a:endParaRPr lang="en-US" altLang="zh-CN" dirty="0"/>
          </a:p>
          <a:p>
            <a:r>
              <a:rPr lang="zh-CN" altLang="en-US" dirty="0"/>
              <a:t>如「</a:t>
            </a:r>
            <a:r>
              <a:rPr lang="en-US" altLang="zh-CN" dirty="0"/>
              <a:t>THUSCH 2017</a:t>
            </a:r>
            <a:r>
              <a:rPr lang="zh-CN" altLang="en-US" dirty="0"/>
              <a:t>」大魔法师</a:t>
            </a:r>
            <a:endParaRPr lang="en-US" altLang="zh-CN" dirty="0"/>
          </a:p>
        </p:txBody>
      </p:sp>
    </p:spTree>
    <p:extLst>
      <p:ext uri="{BB962C8B-B14F-4D97-AF65-F5344CB8AC3E}">
        <p14:creationId xmlns:p14="http://schemas.microsoft.com/office/powerpoint/2010/main" val="2665881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复杂标记处理</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标记永久化</a:t>
            </a:r>
            <a:endParaRPr lang="en-US" altLang="zh-CN" dirty="0"/>
          </a:p>
          <a:p>
            <a:r>
              <a:rPr lang="zh-CN" altLang="en-US" dirty="0"/>
              <a:t>有的标记可以直接打在区间上而不用往下传，在查询的时候直接用走过的这些区间的标记更新答案即可</a:t>
            </a:r>
            <a:endParaRPr lang="en-US" altLang="zh-CN" dirty="0"/>
          </a:p>
          <a:p>
            <a:r>
              <a:rPr lang="zh-CN" altLang="en-US" dirty="0"/>
              <a:t>如</a:t>
            </a:r>
            <a:r>
              <a:rPr lang="en-US" altLang="zh-CN" dirty="0"/>
              <a:t>sum</a:t>
            </a:r>
            <a:r>
              <a:rPr lang="zh-CN" altLang="en-US" dirty="0"/>
              <a:t>，</a:t>
            </a:r>
            <a:r>
              <a:rPr lang="en-US" altLang="zh-CN" dirty="0"/>
              <a:t>min</a:t>
            </a:r>
            <a:r>
              <a:rPr lang="zh-CN" altLang="en-US" dirty="0"/>
              <a:t>，</a:t>
            </a:r>
            <a:r>
              <a:rPr lang="en-US" altLang="zh-CN" dirty="0"/>
              <a:t>max</a:t>
            </a:r>
            <a:r>
              <a:rPr lang="zh-CN" altLang="en-US" dirty="0"/>
              <a:t>这些标记是可以永久化的</a:t>
            </a:r>
            <a:endParaRPr lang="en-US" altLang="zh-CN" dirty="0"/>
          </a:p>
          <a:p>
            <a:r>
              <a:rPr lang="zh-CN" altLang="en-US" dirty="0"/>
              <a:t>标记永久化的好处是速度更快，更好写，还可以删除标记以撤销修改，写主席树或者树套树的时候复杂度是正确的</a:t>
            </a:r>
            <a:endParaRPr lang="en-US" altLang="zh-CN" dirty="0"/>
          </a:p>
          <a:p>
            <a:r>
              <a:rPr lang="zh-CN" altLang="en-US" dirty="0"/>
              <a:t>缺点是有很多信息标记永久化没法维护</a:t>
            </a:r>
            <a:endParaRPr lang="en-US" altLang="zh-CN" dirty="0"/>
          </a:p>
        </p:txBody>
      </p:sp>
    </p:spTree>
    <p:extLst>
      <p:ext uri="{BB962C8B-B14F-4D97-AF65-F5344CB8AC3E}">
        <p14:creationId xmlns:p14="http://schemas.microsoft.com/office/powerpoint/2010/main" val="2050845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err="1"/>
              <a:t>luogu</a:t>
            </a:r>
            <a:r>
              <a:rPr lang="en-US" altLang="zh-CN" dirty="0"/>
              <a:t> 1438</a:t>
            </a:r>
          </a:p>
          <a:p>
            <a:r>
              <a:rPr lang="zh-CN" altLang="en-US" dirty="0"/>
              <a:t>区间加一个等差数列</a:t>
            </a:r>
            <a:endParaRPr lang="en-US" altLang="zh-CN" dirty="0"/>
          </a:p>
          <a:p>
            <a:r>
              <a:rPr lang="zh-CN" altLang="en-US" dirty="0"/>
              <a:t>单点查询</a:t>
            </a:r>
          </a:p>
        </p:txBody>
      </p:sp>
    </p:spTree>
    <p:extLst>
      <p:ext uri="{BB962C8B-B14F-4D97-AF65-F5344CB8AC3E}">
        <p14:creationId xmlns:p14="http://schemas.microsoft.com/office/powerpoint/2010/main" val="2782728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en-US" altLang="zh-CN" dirty="0" err="1"/>
              <a:t>luogu</a:t>
            </a:r>
            <a:r>
              <a:rPr lang="en-US" altLang="zh-CN" dirty="0"/>
              <a:t> 1438</a:t>
            </a:r>
          </a:p>
          <a:p>
            <a:r>
              <a:rPr lang="zh-CN" altLang="en-US" dirty="0"/>
              <a:t>区间加一个等差数列</a:t>
            </a:r>
            <a:endParaRPr lang="en-US" altLang="zh-CN" dirty="0"/>
          </a:p>
          <a:p>
            <a:r>
              <a:rPr lang="zh-CN" altLang="en-US" dirty="0"/>
              <a:t>单点查询</a:t>
            </a:r>
            <a:endParaRPr lang="en-US" altLang="zh-CN" dirty="0"/>
          </a:p>
          <a:p>
            <a:r>
              <a:rPr lang="zh-CN" altLang="en-US" dirty="0"/>
              <a:t>差分之后，加一个等差数列就变成区间加了</a:t>
            </a:r>
            <a:endParaRPr lang="en-US" altLang="zh-CN" dirty="0"/>
          </a:p>
          <a:p>
            <a:r>
              <a:rPr lang="zh-CN" altLang="en-US" dirty="0"/>
              <a:t>单点查询变成区间查询</a:t>
            </a:r>
          </a:p>
        </p:txBody>
      </p:sp>
    </p:spTree>
    <p:extLst>
      <p:ext uri="{BB962C8B-B14F-4D97-AF65-F5344CB8AC3E}">
        <p14:creationId xmlns:p14="http://schemas.microsoft.com/office/powerpoint/2010/main" val="309272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普通线段树</a:t>
            </a:r>
            <a:endParaRPr lang="en-US" altLang="zh-CN" dirty="0"/>
          </a:p>
          <a:p>
            <a:pPr lvl="1"/>
            <a:r>
              <a:rPr lang="zh-CN" altLang="en-US" dirty="0"/>
              <a:t>基础应用</a:t>
            </a:r>
            <a:endParaRPr lang="en-US" altLang="zh-CN" dirty="0"/>
          </a:p>
          <a:p>
            <a:pPr lvl="1"/>
            <a:r>
              <a:rPr lang="zh-CN" altLang="en-US" dirty="0"/>
              <a:t>复杂标记处理</a:t>
            </a:r>
            <a:endParaRPr lang="en-US" altLang="zh-CN" dirty="0"/>
          </a:p>
          <a:p>
            <a:pPr lvl="1"/>
            <a:r>
              <a:rPr lang="zh-CN" altLang="en-US" dirty="0"/>
              <a:t>维护差分</a:t>
            </a:r>
            <a:r>
              <a:rPr lang="en-US" altLang="zh-CN" dirty="0"/>
              <a:t>/</a:t>
            </a:r>
            <a:r>
              <a:rPr lang="zh-CN" altLang="en-US" dirty="0"/>
              <a:t>前缀和等</a:t>
            </a:r>
            <a:endParaRPr lang="en-US" altLang="zh-CN" dirty="0"/>
          </a:p>
          <a:p>
            <a:pPr lvl="1"/>
            <a:r>
              <a:rPr lang="zh-CN" altLang="en-US" dirty="0"/>
              <a:t>维护连续段</a:t>
            </a:r>
            <a:endParaRPr lang="en-US" altLang="zh-CN" dirty="0"/>
          </a:p>
          <a:p>
            <a:pPr lvl="1"/>
            <a:r>
              <a:rPr lang="zh-CN" altLang="en-US" dirty="0"/>
              <a:t>扫描线</a:t>
            </a:r>
            <a:endParaRPr lang="en-US" altLang="zh-CN" dirty="0"/>
          </a:p>
          <a:p>
            <a:r>
              <a:rPr lang="zh-CN" altLang="en-US" dirty="0"/>
              <a:t>值域线段树</a:t>
            </a:r>
            <a:endParaRPr lang="en-US" altLang="zh-CN" dirty="0"/>
          </a:p>
          <a:p>
            <a:r>
              <a:rPr lang="zh-CN" altLang="en-US" dirty="0"/>
              <a:t>势能线段树</a:t>
            </a:r>
          </a:p>
        </p:txBody>
      </p:sp>
    </p:spTree>
    <p:extLst>
      <p:ext uri="{BB962C8B-B14F-4D97-AF65-F5344CB8AC3E}">
        <p14:creationId xmlns:p14="http://schemas.microsoft.com/office/powerpoint/2010/main" val="720125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区间加，区间查询</a:t>
            </a:r>
            <a:r>
              <a:rPr lang="en-US" altLang="zh-CN" dirty="0" err="1"/>
              <a:t>gcd</a:t>
            </a:r>
            <a:endParaRPr lang="en-US" altLang="zh-CN" dirty="0"/>
          </a:p>
          <a:p>
            <a:endParaRPr lang="zh-CN" altLang="en-US" dirty="0"/>
          </a:p>
        </p:txBody>
      </p:sp>
    </p:spTree>
    <p:extLst>
      <p:ext uri="{BB962C8B-B14F-4D97-AF65-F5344CB8AC3E}">
        <p14:creationId xmlns:p14="http://schemas.microsoft.com/office/powerpoint/2010/main" val="2629750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区间加，区间查询</a:t>
            </a:r>
            <a:r>
              <a:rPr lang="en-US" altLang="zh-CN" dirty="0" err="1"/>
              <a:t>gcd</a:t>
            </a:r>
            <a:endParaRPr lang="en-US" altLang="zh-CN" dirty="0"/>
          </a:p>
          <a:p>
            <a:r>
              <a:rPr lang="zh-CN" altLang="en-US" dirty="0"/>
              <a:t>差分之后，区间加就变成单点加了，而区间</a:t>
            </a:r>
            <a:r>
              <a:rPr lang="en-US" altLang="zh-CN" dirty="0" err="1"/>
              <a:t>gcd</a:t>
            </a:r>
            <a:r>
              <a:rPr lang="zh-CN" altLang="en-US"/>
              <a:t>不会变</a:t>
            </a:r>
            <a:endParaRPr lang="zh-CN" altLang="en-US" dirty="0"/>
          </a:p>
        </p:txBody>
      </p:sp>
    </p:spTree>
    <p:extLst>
      <p:ext uri="{BB962C8B-B14F-4D97-AF65-F5344CB8AC3E}">
        <p14:creationId xmlns:p14="http://schemas.microsoft.com/office/powerpoint/2010/main" val="1295174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有一个括号序列，保证是平衡的</a:t>
            </a:r>
            <a:endParaRPr lang="en-US" altLang="zh-CN" dirty="0"/>
          </a:p>
          <a:p>
            <a:r>
              <a:rPr lang="zh-CN" altLang="en-US" dirty="0"/>
              <a:t>再给出</a:t>
            </a:r>
            <a:r>
              <a:rPr lang="en-US" altLang="zh-CN" dirty="0"/>
              <a:t>q</a:t>
            </a:r>
            <a:r>
              <a:rPr lang="zh-CN" altLang="en-US" dirty="0"/>
              <a:t>个查询，每个查询有两个值</a:t>
            </a:r>
            <a:r>
              <a:rPr lang="en-US" altLang="zh-CN" dirty="0" err="1"/>
              <a:t>a,b</a:t>
            </a:r>
            <a:r>
              <a:rPr lang="zh-CN" altLang="en-US" dirty="0"/>
              <a:t>，代表询问交换</a:t>
            </a:r>
            <a:r>
              <a:rPr lang="en-US" altLang="zh-CN" dirty="0"/>
              <a:t>P[a]</a:t>
            </a:r>
            <a:r>
              <a:rPr lang="zh-CN" altLang="en-US" dirty="0"/>
              <a:t>和</a:t>
            </a:r>
            <a:r>
              <a:rPr lang="en-US" altLang="zh-CN" dirty="0"/>
              <a:t>P[b]</a:t>
            </a:r>
            <a:r>
              <a:rPr lang="zh-CN" altLang="en-US" dirty="0"/>
              <a:t>，会不会使得括号串变得不平衡。</a:t>
            </a:r>
          </a:p>
        </p:txBody>
      </p:sp>
    </p:spTree>
    <p:extLst>
      <p:ext uri="{BB962C8B-B14F-4D97-AF65-F5344CB8AC3E}">
        <p14:creationId xmlns:p14="http://schemas.microsoft.com/office/powerpoint/2010/main" val="3712711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有一个括号序列，保证是平衡的</a:t>
            </a:r>
            <a:endParaRPr lang="en-US" altLang="zh-CN" dirty="0"/>
          </a:p>
          <a:p>
            <a:r>
              <a:rPr lang="zh-CN" altLang="en-US" dirty="0"/>
              <a:t>再给出</a:t>
            </a:r>
            <a:r>
              <a:rPr lang="en-US" altLang="zh-CN" dirty="0"/>
              <a:t>q</a:t>
            </a:r>
            <a:r>
              <a:rPr lang="zh-CN" altLang="en-US" dirty="0"/>
              <a:t>个查询，每个查询有两个值</a:t>
            </a:r>
            <a:r>
              <a:rPr lang="en-US" altLang="zh-CN" dirty="0" err="1"/>
              <a:t>a,b</a:t>
            </a:r>
            <a:r>
              <a:rPr lang="zh-CN" altLang="en-US" dirty="0"/>
              <a:t>，代表询问交换</a:t>
            </a:r>
            <a:r>
              <a:rPr lang="en-US" altLang="zh-CN" dirty="0"/>
              <a:t>P[a]</a:t>
            </a:r>
            <a:r>
              <a:rPr lang="zh-CN" altLang="en-US" dirty="0"/>
              <a:t>和</a:t>
            </a:r>
            <a:r>
              <a:rPr lang="en-US" altLang="zh-CN" dirty="0"/>
              <a:t>P[b]</a:t>
            </a:r>
            <a:r>
              <a:rPr lang="zh-CN" altLang="en-US" dirty="0"/>
              <a:t>，会不会使得括号串变得不平衡。</a:t>
            </a:r>
            <a:endParaRPr lang="en-US" altLang="zh-CN" dirty="0"/>
          </a:p>
          <a:p>
            <a:r>
              <a:rPr lang="zh-CN" altLang="en-US" dirty="0"/>
              <a:t>把左括号当成</a:t>
            </a:r>
            <a:r>
              <a:rPr lang="en-US" altLang="zh-CN" dirty="0"/>
              <a:t>+1</a:t>
            </a:r>
            <a:r>
              <a:rPr lang="zh-CN" altLang="en-US" dirty="0"/>
              <a:t>，右括号当成</a:t>
            </a:r>
            <a:r>
              <a:rPr lang="en-US" altLang="zh-CN" dirty="0"/>
              <a:t>-1</a:t>
            </a:r>
            <a:r>
              <a:rPr lang="zh-CN" altLang="en-US" dirty="0"/>
              <a:t>，再求前缀和</a:t>
            </a:r>
            <a:endParaRPr lang="en-US" altLang="zh-CN" dirty="0"/>
          </a:p>
          <a:p>
            <a:r>
              <a:rPr lang="zh-CN" altLang="en-US" dirty="0"/>
              <a:t>括号序列平衡等价于</a:t>
            </a:r>
            <a:r>
              <a:rPr lang="en-US" altLang="zh-CN" dirty="0"/>
              <a:t>s[</a:t>
            </a:r>
            <a:r>
              <a:rPr lang="en-US" altLang="zh-CN" dirty="0" err="1"/>
              <a:t>i</a:t>
            </a:r>
            <a:r>
              <a:rPr lang="en-US" altLang="zh-CN" dirty="0"/>
              <a:t>]&gt;=n&amp;&amp;s[n]=0</a:t>
            </a:r>
            <a:endParaRPr lang="zh-CN" altLang="en-US" dirty="0"/>
          </a:p>
        </p:txBody>
      </p:sp>
    </p:spTree>
    <p:extLst>
      <p:ext uri="{BB962C8B-B14F-4D97-AF65-F5344CB8AC3E}">
        <p14:creationId xmlns:p14="http://schemas.microsoft.com/office/powerpoint/2010/main" val="152303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有一个括号序列，保证是平衡的</a:t>
            </a:r>
            <a:endParaRPr lang="en-US" altLang="zh-CN" dirty="0"/>
          </a:p>
          <a:p>
            <a:r>
              <a:rPr lang="zh-CN" altLang="en-US" dirty="0"/>
              <a:t>再给出</a:t>
            </a:r>
            <a:r>
              <a:rPr lang="en-US" altLang="zh-CN" dirty="0"/>
              <a:t>q</a:t>
            </a:r>
            <a:r>
              <a:rPr lang="zh-CN" altLang="en-US" dirty="0"/>
              <a:t>个查询，每个查询有两个值</a:t>
            </a:r>
            <a:r>
              <a:rPr lang="en-US" altLang="zh-CN" dirty="0" err="1"/>
              <a:t>a,b</a:t>
            </a:r>
            <a:r>
              <a:rPr lang="zh-CN" altLang="en-US" dirty="0"/>
              <a:t>，代表询问交换</a:t>
            </a:r>
            <a:r>
              <a:rPr lang="en-US" altLang="zh-CN" dirty="0"/>
              <a:t>P[a]</a:t>
            </a:r>
            <a:r>
              <a:rPr lang="zh-CN" altLang="en-US" dirty="0"/>
              <a:t>和</a:t>
            </a:r>
            <a:r>
              <a:rPr lang="en-US" altLang="zh-CN" dirty="0"/>
              <a:t>P[b]</a:t>
            </a:r>
            <a:r>
              <a:rPr lang="zh-CN" altLang="en-US" dirty="0"/>
              <a:t>，会不会使得括号串变得不平衡。</a:t>
            </a:r>
            <a:endParaRPr lang="en-US" altLang="zh-CN" dirty="0"/>
          </a:p>
          <a:p>
            <a:r>
              <a:rPr lang="zh-CN" altLang="en-US" dirty="0"/>
              <a:t>交换</a:t>
            </a:r>
            <a:r>
              <a:rPr lang="en-US" altLang="zh-CN" dirty="0"/>
              <a:t>P[a]</a:t>
            </a:r>
            <a:r>
              <a:rPr lang="zh-CN" altLang="en-US" dirty="0"/>
              <a:t>和</a:t>
            </a:r>
            <a:r>
              <a:rPr lang="en-US" altLang="zh-CN" dirty="0"/>
              <a:t>P[b]</a:t>
            </a:r>
            <a:r>
              <a:rPr lang="zh-CN" altLang="en-US" dirty="0"/>
              <a:t>，如果是把</a:t>
            </a:r>
            <a:r>
              <a:rPr lang="en-US" altLang="zh-CN" dirty="0"/>
              <a:t>()</a:t>
            </a:r>
            <a:r>
              <a:rPr lang="zh-CN" altLang="en-US" dirty="0"/>
              <a:t>交换成</a:t>
            </a:r>
            <a:r>
              <a:rPr lang="en-US" altLang="zh-CN" dirty="0"/>
              <a:t>)(</a:t>
            </a:r>
            <a:r>
              <a:rPr lang="zh-CN" altLang="en-US" dirty="0"/>
              <a:t>，那么相当于区间减</a:t>
            </a:r>
            <a:r>
              <a:rPr lang="en-US" altLang="zh-CN" dirty="0"/>
              <a:t>2</a:t>
            </a:r>
            <a:r>
              <a:rPr lang="zh-CN" altLang="en-US" dirty="0"/>
              <a:t>，所以要看看区间最小值是否</a:t>
            </a:r>
            <a:r>
              <a:rPr lang="en-US" altLang="zh-CN" dirty="0"/>
              <a:t>&gt;=2</a:t>
            </a:r>
          </a:p>
        </p:txBody>
      </p:sp>
    </p:spTree>
    <p:extLst>
      <p:ext uri="{BB962C8B-B14F-4D97-AF65-F5344CB8AC3E}">
        <p14:creationId xmlns:p14="http://schemas.microsoft.com/office/powerpoint/2010/main" val="2832438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有一个括号序列，保证是平衡的</a:t>
            </a:r>
            <a:endParaRPr lang="en-US" altLang="zh-CN" dirty="0"/>
          </a:p>
          <a:p>
            <a:r>
              <a:rPr lang="zh-CN" altLang="en-US" dirty="0"/>
              <a:t>再给出</a:t>
            </a:r>
            <a:r>
              <a:rPr lang="en-US" altLang="zh-CN" dirty="0"/>
              <a:t>q</a:t>
            </a:r>
            <a:r>
              <a:rPr lang="zh-CN" altLang="en-US" dirty="0"/>
              <a:t>个查询，每个查询有一个值</a:t>
            </a:r>
            <a:r>
              <a:rPr lang="en-US" altLang="zh-CN" dirty="0"/>
              <a:t>a</a:t>
            </a:r>
            <a:r>
              <a:rPr lang="zh-CN" altLang="en-US" dirty="0"/>
              <a:t>，代表翻转</a:t>
            </a:r>
            <a:r>
              <a:rPr lang="en-US" altLang="zh-CN" dirty="0"/>
              <a:t>P[a]</a:t>
            </a:r>
            <a:r>
              <a:rPr lang="zh-CN" altLang="en-US" dirty="0"/>
              <a:t>，为了使得括号串平衡，应该同时翻转哪个位置。</a:t>
            </a:r>
            <a:endParaRPr lang="en-US" altLang="zh-CN" dirty="0"/>
          </a:p>
          <a:p>
            <a:r>
              <a:rPr lang="zh-CN" altLang="en-US" dirty="0"/>
              <a:t>如果有多个位置，输出最左边的。</a:t>
            </a:r>
          </a:p>
        </p:txBody>
      </p:sp>
    </p:spTree>
    <p:extLst>
      <p:ext uri="{BB962C8B-B14F-4D97-AF65-F5344CB8AC3E}">
        <p14:creationId xmlns:p14="http://schemas.microsoft.com/office/powerpoint/2010/main" val="4284846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有一个括号序列，保证是平衡的</a:t>
            </a:r>
            <a:endParaRPr lang="en-US" altLang="zh-CN" dirty="0"/>
          </a:p>
          <a:p>
            <a:r>
              <a:rPr lang="zh-CN" altLang="en-US" dirty="0"/>
              <a:t>再给出</a:t>
            </a:r>
            <a:r>
              <a:rPr lang="en-US" altLang="zh-CN" dirty="0"/>
              <a:t>q</a:t>
            </a:r>
            <a:r>
              <a:rPr lang="zh-CN" altLang="en-US" dirty="0"/>
              <a:t>个查询，每个查询有一个值</a:t>
            </a:r>
            <a:r>
              <a:rPr lang="en-US" altLang="zh-CN" dirty="0"/>
              <a:t>a</a:t>
            </a:r>
            <a:r>
              <a:rPr lang="zh-CN" altLang="en-US" dirty="0"/>
              <a:t>，代表翻转</a:t>
            </a:r>
            <a:r>
              <a:rPr lang="en-US" altLang="zh-CN" dirty="0"/>
              <a:t>P[a]</a:t>
            </a:r>
            <a:r>
              <a:rPr lang="zh-CN" altLang="en-US" dirty="0"/>
              <a:t>，为了使得括号串平衡，应该同时翻转哪个位置。</a:t>
            </a:r>
            <a:endParaRPr lang="en-US" altLang="zh-CN" dirty="0"/>
          </a:p>
          <a:p>
            <a:r>
              <a:rPr lang="zh-CN" altLang="en-US" dirty="0"/>
              <a:t>如果有多个位置，输出最左边的。</a:t>
            </a:r>
            <a:endParaRPr lang="en-US" altLang="zh-CN" dirty="0"/>
          </a:p>
          <a:p>
            <a:r>
              <a:rPr lang="zh-CN" altLang="en-US" dirty="0"/>
              <a:t>如果</a:t>
            </a:r>
            <a:r>
              <a:rPr lang="en-US" altLang="zh-CN" dirty="0"/>
              <a:t>P[a]</a:t>
            </a:r>
            <a:r>
              <a:rPr lang="zh-CN" altLang="en-US" dirty="0"/>
              <a:t>是</a:t>
            </a:r>
            <a:r>
              <a:rPr lang="en-US" altLang="zh-CN" dirty="0"/>
              <a:t>(</a:t>
            </a:r>
            <a:r>
              <a:rPr lang="zh-CN" altLang="en-US" dirty="0"/>
              <a:t>，那么翻转之后相当于</a:t>
            </a:r>
            <a:r>
              <a:rPr lang="en-US" altLang="zh-CN" dirty="0"/>
              <a:t>s[a],s[a+1],...,s[n]</a:t>
            </a:r>
            <a:r>
              <a:rPr lang="zh-CN" altLang="en-US" dirty="0"/>
              <a:t>全部减</a:t>
            </a:r>
            <a:r>
              <a:rPr lang="en-US" altLang="zh-CN" dirty="0"/>
              <a:t>2</a:t>
            </a:r>
          </a:p>
          <a:p>
            <a:r>
              <a:rPr lang="zh-CN" altLang="en-US" dirty="0"/>
              <a:t>所以需要翻转</a:t>
            </a:r>
            <a:r>
              <a:rPr lang="en-US" altLang="zh-CN" dirty="0"/>
              <a:t>P[b]</a:t>
            </a:r>
            <a:r>
              <a:rPr lang="zh-CN" altLang="en-US" dirty="0"/>
              <a:t>，</a:t>
            </a:r>
            <a:r>
              <a:rPr lang="en-US" altLang="zh-CN" dirty="0"/>
              <a:t>P[b]</a:t>
            </a:r>
            <a:r>
              <a:rPr lang="zh-CN" altLang="en-US" dirty="0"/>
              <a:t>是</a:t>
            </a:r>
            <a:r>
              <a:rPr lang="en-US" altLang="zh-CN" dirty="0"/>
              <a:t>)</a:t>
            </a:r>
            <a:r>
              <a:rPr lang="zh-CN" altLang="en-US" dirty="0"/>
              <a:t>，翻转之后相当于</a:t>
            </a:r>
            <a:r>
              <a:rPr lang="en-US" altLang="zh-CN" dirty="0"/>
              <a:t>s[b],s[b+1],...,s[n]</a:t>
            </a:r>
            <a:r>
              <a:rPr lang="zh-CN" altLang="en-US" dirty="0"/>
              <a:t>全部加</a:t>
            </a:r>
            <a:r>
              <a:rPr lang="en-US" altLang="zh-CN" dirty="0"/>
              <a:t>2</a:t>
            </a:r>
          </a:p>
          <a:p>
            <a:r>
              <a:rPr lang="zh-CN" altLang="en-US" dirty="0"/>
              <a:t>如果</a:t>
            </a:r>
            <a:r>
              <a:rPr lang="en-US" altLang="zh-CN" dirty="0"/>
              <a:t>a&lt;b</a:t>
            </a:r>
            <a:r>
              <a:rPr lang="zh-CN" altLang="en-US" dirty="0"/>
              <a:t>，那么就是</a:t>
            </a:r>
            <a:r>
              <a:rPr lang="en-US" altLang="zh-CN" dirty="0"/>
              <a:t>[a,b-1]</a:t>
            </a:r>
            <a:r>
              <a:rPr lang="zh-CN" altLang="en-US" dirty="0"/>
              <a:t>区间减</a:t>
            </a:r>
            <a:r>
              <a:rPr lang="en-US" altLang="zh-CN" dirty="0"/>
              <a:t>2</a:t>
            </a:r>
            <a:r>
              <a:rPr lang="zh-CN" altLang="en-US" dirty="0"/>
              <a:t>，否则就是</a:t>
            </a:r>
            <a:r>
              <a:rPr lang="en-US" altLang="zh-CN" dirty="0"/>
              <a:t>[b,a-1]</a:t>
            </a:r>
            <a:r>
              <a:rPr lang="zh-CN" altLang="en-US" dirty="0"/>
              <a:t>区间加</a:t>
            </a:r>
            <a:r>
              <a:rPr lang="en-US" altLang="zh-CN" dirty="0"/>
              <a:t>2</a:t>
            </a:r>
          </a:p>
          <a:p>
            <a:endParaRPr lang="zh-CN" altLang="en-US" dirty="0"/>
          </a:p>
        </p:txBody>
      </p:sp>
    </p:spTree>
    <p:extLst>
      <p:ext uri="{BB962C8B-B14F-4D97-AF65-F5344CB8AC3E}">
        <p14:creationId xmlns:p14="http://schemas.microsoft.com/office/powerpoint/2010/main" val="867242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维护差分</a:t>
            </a:r>
            <a:r>
              <a:rPr lang="en-US" altLang="zh-CN" dirty="0"/>
              <a:t>/</a:t>
            </a:r>
            <a:r>
              <a:rPr lang="zh-CN" altLang="en-US" dirty="0"/>
              <a:t>前缀和</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经典题</a:t>
            </a:r>
            <a:endParaRPr lang="en-US" altLang="zh-CN" dirty="0"/>
          </a:p>
          <a:p>
            <a:r>
              <a:rPr lang="zh-CN" altLang="en-US" dirty="0"/>
              <a:t>有一个括号序列，保证是平衡的</a:t>
            </a:r>
            <a:endParaRPr lang="en-US" altLang="zh-CN" dirty="0"/>
          </a:p>
          <a:p>
            <a:r>
              <a:rPr lang="zh-CN" altLang="en-US" dirty="0"/>
              <a:t>再给出</a:t>
            </a:r>
            <a:r>
              <a:rPr lang="en-US" altLang="zh-CN" dirty="0"/>
              <a:t>q</a:t>
            </a:r>
            <a:r>
              <a:rPr lang="zh-CN" altLang="en-US" dirty="0"/>
              <a:t>个查询，每个查询有一个值</a:t>
            </a:r>
            <a:r>
              <a:rPr lang="en-US" altLang="zh-CN" dirty="0"/>
              <a:t>a</a:t>
            </a:r>
            <a:r>
              <a:rPr lang="zh-CN" altLang="en-US" dirty="0"/>
              <a:t>，代表翻转</a:t>
            </a:r>
            <a:r>
              <a:rPr lang="en-US" altLang="zh-CN" dirty="0"/>
              <a:t>P[a]</a:t>
            </a:r>
            <a:r>
              <a:rPr lang="zh-CN" altLang="en-US" dirty="0"/>
              <a:t>，为了使得括号串平衡，应该同时翻转哪个位置。</a:t>
            </a:r>
            <a:endParaRPr lang="en-US" altLang="zh-CN" dirty="0"/>
          </a:p>
          <a:p>
            <a:r>
              <a:rPr lang="zh-CN" altLang="en-US" dirty="0"/>
              <a:t>如果有多个位置，输出最左边的。</a:t>
            </a:r>
            <a:endParaRPr lang="en-US" altLang="zh-CN" dirty="0"/>
          </a:p>
          <a:p>
            <a:r>
              <a:rPr lang="zh-CN" altLang="en-US" dirty="0"/>
              <a:t>所以如果</a:t>
            </a:r>
            <a:r>
              <a:rPr lang="en-US" altLang="zh-CN" dirty="0"/>
              <a:t>a</a:t>
            </a:r>
            <a:r>
              <a:rPr lang="zh-CN" altLang="en-US" dirty="0"/>
              <a:t>左边有</a:t>
            </a:r>
            <a:r>
              <a:rPr lang="en-US" altLang="zh-CN" dirty="0"/>
              <a:t>)</a:t>
            </a:r>
            <a:r>
              <a:rPr lang="zh-CN" altLang="en-US" dirty="0"/>
              <a:t>，就翻转最左边的</a:t>
            </a:r>
            <a:r>
              <a:rPr lang="en-US" altLang="zh-CN" dirty="0"/>
              <a:t>)</a:t>
            </a:r>
            <a:r>
              <a:rPr lang="zh-CN" altLang="en-US" dirty="0"/>
              <a:t>，如果没有，就二分一个区间</a:t>
            </a:r>
            <a:r>
              <a:rPr lang="en-US" altLang="zh-CN" dirty="0"/>
              <a:t>[</a:t>
            </a:r>
            <a:r>
              <a:rPr lang="en-US" altLang="zh-CN" dirty="0" err="1"/>
              <a:t>a,b</a:t>
            </a:r>
            <a:r>
              <a:rPr lang="en-US" altLang="zh-CN" dirty="0"/>
              <a:t>)</a:t>
            </a:r>
            <a:r>
              <a:rPr lang="zh-CN" altLang="en-US" dirty="0"/>
              <a:t>，使得</a:t>
            </a:r>
            <a:r>
              <a:rPr lang="en-US" altLang="zh-CN" dirty="0"/>
              <a:t>b</a:t>
            </a:r>
            <a:r>
              <a:rPr lang="zh-CN" altLang="en-US" dirty="0"/>
              <a:t>尽量小，</a:t>
            </a:r>
            <a:r>
              <a:rPr lang="en-US" altLang="zh-CN" dirty="0"/>
              <a:t>min(s[a]...s[b-1])&gt;=2</a:t>
            </a:r>
            <a:r>
              <a:rPr lang="zh-CN" altLang="en-US" dirty="0"/>
              <a:t>，</a:t>
            </a:r>
            <a:r>
              <a:rPr lang="en-US" altLang="zh-CN" dirty="0"/>
              <a:t>b</a:t>
            </a:r>
            <a:r>
              <a:rPr lang="zh-CN" altLang="en-US" dirty="0"/>
              <a:t>是</a:t>
            </a:r>
            <a:r>
              <a:rPr lang="en-US" altLang="zh-CN" dirty="0"/>
              <a:t>)</a:t>
            </a:r>
            <a:endParaRPr lang="zh-CN" altLang="en-US" dirty="0"/>
          </a:p>
        </p:txBody>
      </p:sp>
    </p:spTree>
    <p:extLst>
      <p:ext uri="{BB962C8B-B14F-4D97-AF65-F5344CB8AC3E}">
        <p14:creationId xmlns:p14="http://schemas.microsoft.com/office/powerpoint/2010/main" val="3256592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一般的套路是维护从最左边开始的连续的一段，最右边开始的连续一段，和整个区间的连续的一段</a:t>
            </a:r>
            <a:endParaRPr lang="en-US" altLang="zh-CN" dirty="0"/>
          </a:p>
          <a:p>
            <a:r>
              <a:rPr lang="zh-CN" altLang="en-US" dirty="0"/>
              <a:t>例如上面讲的</a:t>
            </a:r>
            <a:r>
              <a:rPr lang="en-US" altLang="zh-CN" dirty="0"/>
              <a:t>seating</a:t>
            </a:r>
            <a:r>
              <a:rPr lang="zh-CN" altLang="en-US" dirty="0"/>
              <a:t>，还有最长连续子序列，和一些区间染色的问题</a:t>
            </a:r>
            <a:endParaRPr lang="en-US" altLang="zh-CN" dirty="0"/>
          </a:p>
          <a:p>
            <a:r>
              <a:rPr lang="en-US" altLang="zh-CN" dirty="0"/>
              <a:t>bzoj1095</a:t>
            </a:r>
          </a:p>
          <a:p>
            <a:r>
              <a:rPr lang="zh-CN" altLang="en-US" dirty="0"/>
              <a:t>给定一棵所有点初始值为黑的无权树，两种操作：</a:t>
            </a:r>
          </a:p>
          <a:p>
            <a:r>
              <a:rPr lang="zh-CN" altLang="en-US" dirty="0"/>
              <a:t>把一个点的颜色反转</a:t>
            </a:r>
          </a:p>
          <a:p>
            <a:r>
              <a:rPr lang="zh-CN" altLang="en-US" dirty="0"/>
              <a:t>统计最远黑色点对。</a:t>
            </a:r>
            <a:endParaRPr lang="en-US" altLang="zh-CN" dirty="0"/>
          </a:p>
        </p:txBody>
      </p:sp>
    </p:spTree>
    <p:extLst>
      <p:ext uri="{BB962C8B-B14F-4D97-AF65-F5344CB8AC3E}">
        <p14:creationId xmlns:p14="http://schemas.microsoft.com/office/powerpoint/2010/main" val="65315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把树转成括号序列</a:t>
            </a:r>
            <a:endParaRPr lang="en-US" altLang="zh-CN" dirty="0"/>
          </a:p>
          <a:p>
            <a:r>
              <a:rPr lang="zh-CN" altLang="en-US" dirty="0"/>
              <a:t>两个点之间的距离就是他们中间的括号成对消除之后剩余括号的数量</a:t>
            </a:r>
            <a:endParaRPr lang="en-US" altLang="zh-CN" dirty="0"/>
          </a:p>
          <a:p>
            <a:r>
              <a:rPr lang="zh-CN" altLang="en-US" dirty="0"/>
              <a:t>对于一个括号序列，我们使用数对</a:t>
            </a:r>
            <a:r>
              <a:rPr lang="en-US" altLang="zh-CN" dirty="0"/>
              <a:t>(</a:t>
            </a:r>
            <a:r>
              <a:rPr lang="en-US" altLang="zh-CN" dirty="0" err="1"/>
              <a:t>a,b</a:t>
            </a:r>
            <a:r>
              <a:rPr lang="en-US" altLang="zh-CN" dirty="0"/>
              <a:t>)</a:t>
            </a:r>
            <a:r>
              <a:rPr lang="zh-CN" altLang="en-US" dirty="0"/>
              <a:t>来描述它，表示它在消除后有</a:t>
            </a:r>
            <a:r>
              <a:rPr lang="en-US" altLang="zh-CN" dirty="0"/>
              <a:t>a</a:t>
            </a:r>
            <a:r>
              <a:rPr lang="zh-CN" altLang="en-US" dirty="0"/>
              <a:t>个右括号，</a:t>
            </a:r>
            <a:r>
              <a:rPr lang="en-US" altLang="zh-CN" dirty="0"/>
              <a:t>b</a:t>
            </a:r>
            <a:r>
              <a:rPr lang="zh-CN" altLang="en-US" dirty="0"/>
              <a:t>个左括号。</a:t>
            </a:r>
            <a:endParaRPr lang="en-US" altLang="zh-CN" dirty="0"/>
          </a:p>
          <a:p>
            <a:r>
              <a:rPr lang="zh-CN" altLang="en-US" dirty="0"/>
              <a:t>也就是说，题目只需要动态维护：</a:t>
            </a:r>
            <a:r>
              <a:rPr lang="en-US" altLang="zh-CN" dirty="0"/>
              <a:t>max{</a:t>
            </a:r>
            <a:r>
              <a:rPr lang="en-US" altLang="zh-CN" dirty="0" err="1"/>
              <a:t>a+b</a:t>
            </a:r>
            <a:r>
              <a:rPr lang="en-US" altLang="zh-CN" dirty="0"/>
              <a:t> | S’(a, b) </a:t>
            </a:r>
            <a:r>
              <a:rPr lang="zh-CN" altLang="en-US" dirty="0"/>
              <a:t>是 </a:t>
            </a:r>
            <a:r>
              <a:rPr lang="en-US" altLang="zh-CN" dirty="0"/>
              <a:t>S </a:t>
            </a:r>
            <a:r>
              <a:rPr lang="zh-CN" altLang="en-US" dirty="0"/>
              <a:t>的一个子串，且 </a:t>
            </a:r>
            <a:r>
              <a:rPr lang="en-US" altLang="zh-CN" dirty="0"/>
              <a:t>S’ </a:t>
            </a:r>
            <a:r>
              <a:rPr lang="zh-CN" altLang="en-US" dirty="0"/>
              <a:t>介于两个黑点之间</a:t>
            </a:r>
            <a:r>
              <a:rPr lang="en-US" altLang="zh-CN" dirty="0"/>
              <a:t>}</a:t>
            </a:r>
          </a:p>
          <a:p>
            <a:endParaRPr lang="en-US" altLang="zh-CN" dirty="0"/>
          </a:p>
        </p:txBody>
      </p:sp>
    </p:spTree>
    <p:extLst>
      <p:ext uri="{BB962C8B-B14F-4D97-AF65-F5344CB8AC3E}">
        <p14:creationId xmlns:p14="http://schemas.microsoft.com/office/powerpoint/2010/main" val="218523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3716438" cy="4351338"/>
          </a:xfrm>
        </p:spPr>
        <p:txBody>
          <a:bodyPr>
            <a:normAutofit/>
          </a:bodyPr>
          <a:lstStyle/>
          <a:p>
            <a:r>
              <a:rPr lang="zh-CN" altLang="en-US" dirty="0"/>
              <a:t>线段树是一棵完全二叉树，树上一个节点代表一个区间的信息</a:t>
            </a:r>
            <a:endParaRPr lang="en-US" altLang="zh-CN" dirty="0"/>
          </a:p>
          <a:p>
            <a:r>
              <a:rPr lang="zh-CN" altLang="en-US" dirty="0"/>
              <a:t>信息例如</a:t>
            </a:r>
            <a:r>
              <a:rPr lang="en-US" altLang="zh-CN" dirty="0"/>
              <a:t>sum min max</a:t>
            </a:r>
            <a:r>
              <a:rPr lang="zh-CN" altLang="en-US" dirty="0"/>
              <a:t>或者更复杂的其他东西</a:t>
            </a:r>
            <a:endParaRPr lang="en-US" altLang="zh-CN" dirty="0"/>
          </a:p>
        </p:txBody>
      </p:sp>
      <p:pic>
        <p:nvPicPr>
          <p:cNvPr id="4" name="图片 3">
            <a:extLst>
              <a:ext uri="{FF2B5EF4-FFF2-40B4-BE49-F238E27FC236}">
                <a16:creationId xmlns:a16="http://schemas.microsoft.com/office/drawing/2014/main" id="{C54BC199-44B6-4ADF-CECD-7611DCDF86BE}"/>
              </a:ext>
            </a:extLst>
          </p:cNvPr>
          <p:cNvPicPr>
            <a:picLocks noChangeAspect="1"/>
          </p:cNvPicPr>
          <p:nvPr/>
        </p:nvPicPr>
        <p:blipFill rotWithShape="1">
          <a:blip r:embed="rId2"/>
          <a:srcRect l="4877"/>
          <a:stretch/>
        </p:blipFill>
        <p:spPr>
          <a:xfrm>
            <a:off x="4554638" y="0"/>
            <a:ext cx="7637361" cy="6858000"/>
          </a:xfrm>
          <a:prstGeom prst="rect">
            <a:avLst/>
          </a:prstGeom>
        </p:spPr>
      </p:pic>
    </p:spTree>
    <p:extLst>
      <p:ext uri="{BB962C8B-B14F-4D97-AF65-F5344CB8AC3E}">
        <p14:creationId xmlns:p14="http://schemas.microsoft.com/office/powerpoint/2010/main" val="1962463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fontScale="92500" lnSpcReduction="10000"/>
          </a:bodyPr>
          <a:lstStyle/>
          <a:p>
            <a:r>
              <a:rPr lang="zh-CN" altLang="en-US" dirty="0"/>
              <a:t>考虑对于两段括号编码 </a:t>
            </a:r>
            <a:r>
              <a:rPr lang="en-US" altLang="zh-CN" dirty="0"/>
              <a:t>S1(a1, b1) </a:t>
            </a:r>
            <a:r>
              <a:rPr lang="zh-CN" altLang="en-US" dirty="0"/>
              <a:t>和 </a:t>
            </a:r>
            <a:r>
              <a:rPr lang="en-US" altLang="zh-CN" dirty="0"/>
              <a:t>S2(a2, b2)</a:t>
            </a:r>
            <a:r>
              <a:rPr lang="zh-CN" altLang="en-US" dirty="0"/>
              <a:t>，如果它们连接起来形成 </a:t>
            </a:r>
            <a:r>
              <a:rPr lang="en-US" altLang="zh-CN" dirty="0"/>
              <a:t>S(a, b)</a:t>
            </a:r>
            <a:r>
              <a:rPr lang="zh-CN" altLang="en-US" dirty="0"/>
              <a:t>。注意到 </a:t>
            </a:r>
            <a:r>
              <a:rPr lang="en-US" altLang="zh-CN" dirty="0"/>
              <a:t>S1</a:t>
            </a:r>
            <a:r>
              <a:rPr lang="zh-CN" altLang="en-US" dirty="0"/>
              <a:t>、</a:t>
            </a:r>
            <a:r>
              <a:rPr lang="en-US" altLang="zh-CN" dirty="0"/>
              <a:t>S2 </a:t>
            </a:r>
            <a:r>
              <a:rPr lang="zh-CN" altLang="en-US" dirty="0"/>
              <a:t>相连时又形成了 </a:t>
            </a:r>
            <a:r>
              <a:rPr lang="en-US" altLang="zh-CN" dirty="0"/>
              <a:t>min{b1, a2} </a:t>
            </a:r>
            <a:r>
              <a:rPr lang="zh-CN" altLang="en-US" dirty="0"/>
              <a:t>对成对的括号，合并后它们会被抵消掉。所以：</a:t>
            </a:r>
          </a:p>
          <a:p>
            <a:r>
              <a:rPr lang="zh-CN" altLang="en-US" dirty="0"/>
              <a:t>当 </a:t>
            </a:r>
            <a:r>
              <a:rPr lang="en-US" altLang="zh-CN" dirty="0"/>
              <a:t>a2 &gt;= b1 </a:t>
            </a:r>
            <a:r>
              <a:rPr lang="zh-CN" altLang="en-US" dirty="0"/>
              <a:t>时第一段 </a:t>
            </a:r>
            <a:r>
              <a:rPr lang="en-US" altLang="zh-CN" dirty="0"/>
              <a:t>[ </a:t>
            </a:r>
            <a:r>
              <a:rPr lang="zh-CN" altLang="en-US" dirty="0"/>
              <a:t>就被消完了，两段 </a:t>
            </a:r>
            <a:r>
              <a:rPr lang="en-US" altLang="zh-CN" dirty="0"/>
              <a:t>] </a:t>
            </a:r>
            <a:r>
              <a:rPr lang="zh-CN" altLang="en-US" dirty="0"/>
              <a:t>连在一起，例如：</a:t>
            </a:r>
          </a:p>
          <a:p>
            <a:r>
              <a:rPr lang="en-US" altLang="zh-CN" dirty="0"/>
              <a:t>] ] [ [ + ] ] ] [ [ = ] ] ] [ [</a:t>
            </a:r>
          </a:p>
          <a:p>
            <a:r>
              <a:rPr lang="zh-CN" altLang="en-US" dirty="0"/>
              <a:t>当 </a:t>
            </a:r>
            <a:r>
              <a:rPr lang="en-US" altLang="zh-CN" dirty="0"/>
              <a:t>a2 &lt; b1 </a:t>
            </a:r>
            <a:r>
              <a:rPr lang="zh-CN" altLang="en-US" dirty="0"/>
              <a:t>时第二段 </a:t>
            </a:r>
            <a:r>
              <a:rPr lang="en-US" altLang="zh-CN" dirty="0"/>
              <a:t>] </a:t>
            </a:r>
            <a:r>
              <a:rPr lang="zh-CN" altLang="en-US" dirty="0"/>
              <a:t>就被消完了，两段 </a:t>
            </a:r>
            <a:r>
              <a:rPr lang="en-US" altLang="zh-CN" dirty="0"/>
              <a:t>[ </a:t>
            </a:r>
            <a:r>
              <a:rPr lang="zh-CN" altLang="en-US" dirty="0"/>
              <a:t>连在一起，例如：</a:t>
            </a:r>
          </a:p>
          <a:p>
            <a:r>
              <a:rPr lang="en-US" altLang="zh-CN" dirty="0"/>
              <a:t>] ] [ [ [ + ] ] [ [ = ] ] [ [ [ </a:t>
            </a:r>
            <a:endParaRPr lang="zh-CN" altLang="en-US" dirty="0"/>
          </a:p>
          <a:p>
            <a:r>
              <a:rPr lang="zh-CN" altLang="en-US" dirty="0"/>
              <a:t>这样，就得到了一个十分有用的结论：</a:t>
            </a:r>
          </a:p>
          <a:p>
            <a:r>
              <a:rPr lang="zh-CN" altLang="en-US" dirty="0"/>
              <a:t>当 </a:t>
            </a:r>
            <a:r>
              <a:rPr lang="en-US" altLang="zh-CN" dirty="0"/>
              <a:t>a2 &gt;= b1 </a:t>
            </a:r>
            <a:r>
              <a:rPr lang="zh-CN" altLang="en-US" dirty="0"/>
              <a:t>时，</a:t>
            </a:r>
            <a:r>
              <a:rPr lang="en-US" altLang="zh-CN" dirty="0"/>
              <a:t>(</a:t>
            </a:r>
            <a:r>
              <a:rPr lang="en-US" altLang="zh-CN" dirty="0" err="1"/>
              <a:t>a,b</a:t>
            </a:r>
            <a:r>
              <a:rPr lang="en-US" altLang="zh-CN" dirty="0"/>
              <a:t>) = (a1-b1+a2, b2)</a:t>
            </a:r>
            <a:r>
              <a:rPr lang="zh-CN" altLang="en-US" dirty="0"/>
              <a:t>，</a:t>
            </a:r>
          </a:p>
          <a:p>
            <a:r>
              <a:rPr lang="zh-CN" altLang="en-US" dirty="0"/>
              <a:t>当 </a:t>
            </a:r>
            <a:r>
              <a:rPr lang="en-US" altLang="zh-CN" dirty="0"/>
              <a:t>a2 &lt; b1 </a:t>
            </a:r>
            <a:r>
              <a:rPr lang="zh-CN" altLang="en-US" dirty="0"/>
              <a:t>时，</a:t>
            </a:r>
            <a:r>
              <a:rPr lang="en-US" altLang="zh-CN" dirty="0"/>
              <a:t>(</a:t>
            </a:r>
            <a:r>
              <a:rPr lang="en-US" altLang="zh-CN" dirty="0" err="1"/>
              <a:t>a,b</a:t>
            </a:r>
            <a:r>
              <a:rPr lang="en-US" altLang="zh-CN" dirty="0"/>
              <a:t>) = (a1, b1-a2+b2)</a:t>
            </a:r>
            <a:r>
              <a:rPr lang="zh-CN" altLang="en-US" dirty="0"/>
              <a:t>。</a:t>
            </a:r>
            <a:endParaRPr lang="en-US" altLang="zh-CN" dirty="0"/>
          </a:p>
        </p:txBody>
      </p:sp>
    </p:spTree>
    <p:extLst>
      <p:ext uri="{BB962C8B-B14F-4D97-AF65-F5344CB8AC3E}">
        <p14:creationId xmlns:p14="http://schemas.microsoft.com/office/powerpoint/2010/main" val="3116805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当 </a:t>
            </a:r>
            <a:r>
              <a:rPr lang="en-US" altLang="zh-CN" dirty="0"/>
              <a:t>a2 &gt;= b1 </a:t>
            </a:r>
            <a:r>
              <a:rPr lang="zh-CN" altLang="en-US" dirty="0"/>
              <a:t>时，</a:t>
            </a:r>
            <a:r>
              <a:rPr lang="en-US" altLang="zh-CN" dirty="0"/>
              <a:t>(</a:t>
            </a:r>
            <a:r>
              <a:rPr lang="en-US" altLang="zh-CN" dirty="0" err="1"/>
              <a:t>a,b</a:t>
            </a:r>
            <a:r>
              <a:rPr lang="en-US" altLang="zh-CN" dirty="0"/>
              <a:t>) = (a1-b1+a2, b2)</a:t>
            </a:r>
            <a:r>
              <a:rPr lang="zh-CN" altLang="en-US" dirty="0"/>
              <a:t>，</a:t>
            </a:r>
          </a:p>
          <a:p>
            <a:r>
              <a:rPr lang="zh-CN" altLang="en-US" dirty="0"/>
              <a:t>当 </a:t>
            </a:r>
            <a:r>
              <a:rPr lang="en-US" altLang="zh-CN" dirty="0"/>
              <a:t>a2 &lt; b1 </a:t>
            </a:r>
            <a:r>
              <a:rPr lang="zh-CN" altLang="en-US" dirty="0"/>
              <a:t>时，</a:t>
            </a:r>
            <a:r>
              <a:rPr lang="en-US" altLang="zh-CN" dirty="0"/>
              <a:t>(</a:t>
            </a:r>
            <a:r>
              <a:rPr lang="en-US" altLang="zh-CN" dirty="0" err="1"/>
              <a:t>a,b</a:t>
            </a:r>
            <a:r>
              <a:rPr lang="en-US" altLang="zh-CN" dirty="0"/>
              <a:t>) = (a1, b1-a2+b2)</a:t>
            </a:r>
            <a:r>
              <a:rPr lang="zh-CN" altLang="en-US" dirty="0"/>
              <a:t>。</a:t>
            </a:r>
            <a:endParaRPr lang="en-US" altLang="zh-CN" dirty="0"/>
          </a:p>
          <a:p>
            <a:r>
              <a:rPr lang="zh-CN" altLang="en-US" dirty="0"/>
              <a:t>但是我们关注的是</a:t>
            </a:r>
            <a:r>
              <a:rPr lang="en-US" altLang="zh-CN" dirty="0" err="1"/>
              <a:t>a+b</a:t>
            </a:r>
            <a:r>
              <a:rPr lang="zh-CN" altLang="en-US" dirty="0"/>
              <a:t>，所以可以发现两段拼在一起，</a:t>
            </a:r>
            <a:r>
              <a:rPr lang="en-US" altLang="zh-CN" dirty="0" err="1"/>
              <a:t>a+b</a:t>
            </a:r>
            <a:r>
              <a:rPr lang="zh-CN" altLang="en-US" dirty="0"/>
              <a:t>要么是</a:t>
            </a:r>
            <a:r>
              <a:rPr lang="en-US" altLang="zh-CN" dirty="0"/>
              <a:t>a1-b1+a2+b2</a:t>
            </a:r>
            <a:r>
              <a:rPr lang="zh-CN" altLang="en-US" dirty="0"/>
              <a:t>，要么是</a:t>
            </a:r>
            <a:r>
              <a:rPr lang="en-US" altLang="zh-CN" dirty="0"/>
              <a:t>a1+b1-a2+b2</a:t>
            </a:r>
          </a:p>
          <a:p>
            <a:r>
              <a:rPr lang="zh-CN" altLang="en-US" dirty="0"/>
              <a:t>结合上面的取值范围，</a:t>
            </a:r>
            <a:r>
              <a:rPr lang="en-US" altLang="zh-CN" dirty="0" err="1"/>
              <a:t>a+b</a:t>
            </a:r>
            <a:r>
              <a:rPr lang="en-US" altLang="zh-CN" dirty="0"/>
              <a:t>=max(a1-b1+a2+b2,a1+b1-a2+b2)</a:t>
            </a:r>
          </a:p>
        </p:txBody>
      </p:sp>
    </p:spTree>
    <p:extLst>
      <p:ext uri="{BB962C8B-B14F-4D97-AF65-F5344CB8AC3E}">
        <p14:creationId xmlns:p14="http://schemas.microsoft.com/office/powerpoint/2010/main" val="790111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结合上面的取值范围，</a:t>
            </a:r>
            <a:r>
              <a:rPr lang="en-US" altLang="zh-CN" dirty="0" err="1"/>
              <a:t>a+b</a:t>
            </a:r>
            <a:r>
              <a:rPr lang="en-US" altLang="zh-CN" dirty="0"/>
              <a:t>=max(a1-b1+a2+b2,a1+b1-a2+b2)</a:t>
            </a:r>
          </a:p>
          <a:p>
            <a:r>
              <a:rPr lang="zh-CN" altLang="en-US" dirty="0"/>
              <a:t>线段树维护</a:t>
            </a:r>
            <a:r>
              <a:rPr lang="en-US" altLang="zh-CN" dirty="0" err="1"/>
              <a:t>ld</a:t>
            </a:r>
            <a:r>
              <a:rPr lang="zh-CN" altLang="en-US" dirty="0"/>
              <a:t>，</a:t>
            </a:r>
            <a:r>
              <a:rPr lang="en-US" altLang="zh-CN" dirty="0"/>
              <a:t>ls</a:t>
            </a:r>
            <a:r>
              <a:rPr lang="zh-CN" altLang="en-US" dirty="0"/>
              <a:t>，</a:t>
            </a:r>
            <a:r>
              <a:rPr lang="en-US" altLang="zh-CN" dirty="0" err="1"/>
              <a:t>rd</a:t>
            </a:r>
            <a:r>
              <a:rPr lang="zh-CN" altLang="en-US" dirty="0"/>
              <a:t>，</a:t>
            </a:r>
            <a:r>
              <a:rPr lang="en-US" altLang="zh-CN" dirty="0" err="1"/>
              <a:t>rs</a:t>
            </a:r>
            <a:endParaRPr lang="en-US" altLang="zh-CN" dirty="0"/>
          </a:p>
          <a:p>
            <a:r>
              <a:rPr lang="en-US" altLang="zh-CN" dirty="0" err="1"/>
              <a:t>ld</a:t>
            </a:r>
            <a:r>
              <a:rPr lang="en-US" altLang="zh-CN" dirty="0"/>
              <a:t>=max{b-a | S’(</a:t>
            </a:r>
            <a:r>
              <a:rPr lang="en-US" altLang="zh-CN" dirty="0" err="1"/>
              <a:t>a,b</a:t>
            </a:r>
            <a:r>
              <a:rPr lang="en-US" altLang="zh-CN" dirty="0"/>
              <a:t>)</a:t>
            </a:r>
            <a:r>
              <a:rPr lang="zh-CN" altLang="en-US" dirty="0"/>
              <a:t>是</a:t>
            </a:r>
            <a:r>
              <a:rPr lang="en-US" altLang="zh-CN" dirty="0"/>
              <a:t>S</a:t>
            </a:r>
            <a:r>
              <a:rPr lang="zh-CN" altLang="en-US" dirty="0"/>
              <a:t>的一个前缀，且有一个黑点紧接在</a:t>
            </a:r>
            <a:r>
              <a:rPr lang="en-US" altLang="zh-CN" dirty="0"/>
              <a:t>S</a:t>
            </a:r>
            <a:r>
              <a:rPr lang="zh-CN" altLang="en-US" dirty="0"/>
              <a:t>之后</a:t>
            </a:r>
            <a:r>
              <a:rPr lang="en-US" altLang="zh-CN" dirty="0"/>
              <a:t>}</a:t>
            </a:r>
          </a:p>
          <a:p>
            <a:r>
              <a:rPr lang="en-US" altLang="zh-CN" dirty="0"/>
              <a:t>ls=max{</a:t>
            </a:r>
            <a:r>
              <a:rPr lang="en-US" altLang="zh-CN" dirty="0" err="1"/>
              <a:t>a+b</a:t>
            </a:r>
            <a:r>
              <a:rPr lang="en-US" altLang="zh-CN" dirty="0"/>
              <a:t> | S’(</a:t>
            </a:r>
            <a:r>
              <a:rPr lang="en-US" altLang="zh-CN" dirty="0" err="1"/>
              <a:t>a,b</a:t>
            </a:r>
            <a:r>
              <a:rPr lang="en-US" altLang="zh-CN" dirty="0"/>
              <a:t>)</a:t>
            </a:r>
            <a:r>
              <a:rPr lang="zh-CN" altLang="en-US" dirty="0"/>
              <a:t>是</a:t>
            </a:r>
            <a:r>
              <a:rPr lang="en-US" altLang="zh-CN" dirty="0"/>
              <a:t>S</a:t>
            </a:r>
            <a:r>
              <a:rPr lang="zh-CN" altLang="en-US" dirty="0"/>
              <a:t>的一个前缀，且有一个黑点紧接在</a:t>
            </a:r>
            <a:r>
              <a:rPr lang="en-US" altLang="zh-CN" dirty="0"/>
              <a:t>S</a:t>
            </a:r>
            <a:r>
              <a:rPr lang="zh-CN" altLang="en-US" dirty="0"/>
              <a:t>之后</a:t>
            </a:r>
            <a:r>
              <a:rPr lang="en-US" altLang="zh-CN" dirty="0"/>
              <a:t>}</a:t>
            </a:r>
          </a:p>
          <a:p>
            <a:r>
              <a:rPr lang="en-US" altLang="zh-CN" dirty="0" err="1"/>
              <a:t>rd</a:t>
            </a:r>
            <a:r>
              <a:rPr lang="en-US" altLang="zh-CN" dirty="0"/>
              <a:t>=max{a-b | S’(</a:t>
            </a:r>
            <a:r>
              <a:rPr lang="en-US" altLang="zh-CN" dirty="0" err="1"/>
              <a:t>a,b</a:t>
            </a:r>
            <a:r>
              <a:rPr lang="en-US" altLang="zh-CN" dirty="0"/>
              <a:t>)</a:t>
            </a:r>
            <a:r>
              <a:rPr lang="zh-CN" altLang="en-US" dirty="0"/>
              <a:t>是</a:t>
            </a:r>
            <a:r>
              <a:rPr lang="en-US" altLang="zh-CN" dirty="0"/>
              <a:t>S</a:t>
            </a:r>
            <a:r>
              <a:rPr lang="zh-CN" altLang="en-US" dirty="0"/>
              <a:t>的一个后缀，且</a:t>
            </a:r>
            <a:r>
              <a:rPr lang="en-US" altLang="zh-CN" dirty="0"/>
              <a:t>S</a:t>
            </a:r>
            <a:r>
              <a:rPr lang="zh-CN" altLang="en-US" dirty="0"/>
              <a:t>紧接在一个黑点之后</a:t>
            </a:r>
            <a:r>
              <a:rPr lang="en-US" altLang="zh-CN" dirty="0"/>
              <a:t>}</a:t>
            </a:r>
          </a:p>
          <a:p>
            <a:r>
              <a:rPr lang="en-US" altLang="zh-CN" dirty="0" err="1"/>
              <a:t>rs</a:t>
            </a:r>
            <a:r>
              <a:rPr lang="en-US" altLang="zh-CN" dirty="0"/>
              <a:t>=max{</a:t>
            </a:r>
            <a:r>
              <a:rPr lang="en-US" altLang="zh-CN" dirty="0" err="1"/>
              <a:t>a+b</a:t>
            </a:r>
            <a:r>
              <a:rPr lang="en-US" altLang="zh-CN" dirty="0"/>
              <a:t> | S’(</a:t>
            </a:r>
            <a:r>
              <a:rPr lang="en-US" altLang="zh-CN" dirty="0" err="1"/>
              <a:t>a,b</a:t>
            </a:r>
            <a:r>
              <a:rPr lang="en-US" altLang="zh-CN" dirty="0"/>
              <a:t>)</a:t>
            </a:r>
            <a:r>
              <a:rPr lang="zh-CN" altLang="en-US" dirty="0"/>
              <a:t>是</a:t>
            </a:r>
            <a:r>
              <a:rPr lang="en-US" altLang="zh-CN" dirty="0"/>
              <a:t>S</a:t>
            </a:r>
            <a:r>
              <a:rPr lang="zh-CN" altLang="en-US" dirty="0"/>
              <a:t>的一个后缀，且</a:t>
            </a:r>
            <a:r>
              <a:rPr lang="en-US" altLang="zh-CN" dirty="0"/>
              <a:t>S</a:t>
            </a:r>
            <a:r>
              <a:rPr lang="zh-CN" altLang="en-US" dirty="0"/>
              <a:t>紧接在一个黑点之后</a:t>
            </a:r>
            <a:r>
              <a:rPr lang="en-US" altLang="zh-CN" dirty="0"/>
              <a:t>}</a:t>
            </a:r>
          </a:p>
          <a:p>
            <a:endParaRPr lang="en-US" altLang="zh-CN" dirty="0"/>
          </a:p>
        </p:txBody>
      </p:sp>
    </p:spTree>
    <p:extLst>
      <p:ext uri="{BB962C8B-B14F-4D97-AF65-F5344CB8AC3E}">
        <p14:creationId xmlns:p14="http://schemas.microsoft.com/office/powerpoint/2010/main" val="956720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结合上面的取值范围，</a:t>
            </a:r>
            <a:r>
              <a:rPr lang="en-US" altLang="zh-CN" dirty="0" err="1"/>
              <a:t>a+b</a:t>
            </a:r>
            <a:r>
              <a:rPr lang="en-US" altLang="zh-CN" dirty="0"/>
              <a:t>=max(a1-b1+a2+b2,a1+b1-a2+b2)</a:t>
            </a:r>
          </a:p>
          <a:p>
            <a:r>
              <a:rPr lang="zh-CN" altLang="en-US" dirty="0"/>
              <a:t>线段树维护</a:t>
            </a:r>
            <a:r>
              <a:rPr lang="en-US" altLang="zh-CN" dirty="0" err="1"/>
              <a:t>ld</a:t>
            </a:r>
            <a:r>
              <a:rPr lang="zh-CN" altLang="en-US" dirty="0"/>
              <a:t>，</a:t>
            </a:r>
            <a:r>
              <a:rPr lang="en-US" altLang="zh-CN" dirty="0"/>
              <a:t>ls</a:t>
            </a:r>
            <a:r>
              <a:rPr lang="zh-CN" altLang="en-US" dirty="0"/>
              <a:t>，</a:t>
            </a:r>
            <a:r>
              <a:rPr lang="en-US" altLang="zh-CN" dirty="0" err="1"/>
              <a:t>rd</a:t>
            </a:r>
            <a:r>
              <a:rPr lang="zh-CN" altLang="en-US" dirty="0"/>
              <a:t>，</a:t>
            </a:r>
            <a:r>
              <a:rPr lang="en-US" altLang="zh-CN" dirty="0" err="1"/>
              <a:t>rs</a:t>
            </a:r>
            <a:endParaRPr lang="en-US" altLang="zh-CN" dirty="0"/>
          </a:p>
          <a:p>
            <a:r>
              <a:rPr lang="en-US" altLang="zh-CN" dirty="0"/>
              <a:t>tree[x].</a:t>
            </a:r>
            <a:r>
              <a:rPr lang="en-US" altLang="zh-CN" dirty="0" err="1"/>
              <a:t>ans</a:t>
            </a:r>
            <a:r>
              <a:rPr lang="en-US" altLang="zh-CN" dirty="0"/>
              <a:t>=max(tree[lc[x]].</a:t>
            </a:r>
            <a:r>
              <a:rPr lang="en-US" altLang="zh-CN" dirty="0" err="1"/>
              <a:t>ans,tree</a:t>
            </a:r>
            <a:r>
              <a:rPr lang="en-US" altLang="zh-CN" dirty="0"/>
              <a:t>[</a:t>
            </a:r>
            <a:r>
              <a:rPr lang="en-US" altLang="zh-CN" dirty="0" err="1"/>
              <a:t>rc</a:t>
            </a:r>
            <a:r>
              <a:rPr lang="en-US" altLang="zh-CN" dirty="0"/>
              <a:t>[x]].</a:t>
            </a:r>
            <a:r>
              <a:rPr lang="en-US" altLang="zh-CN" dirty="0" err="1"/>
              <a:t>ans,tree</a:t>
            </a:r>
            <a:r>
              <a:rPr lang="en-US" altLang="zh-CN" dirty="0"/>
              <a:t>[lc[x]].</a:t>
            </a:r>
            <a:r>
              <a:rPr lang="en-US" altLang="zh-CN" dirty="0" err="1"/>
              <a:t>rs+tree</a:t>
            </a:r>
            <a:r>
              <a:rPr lang="en-US" altLang="zh-CN" dirty="0"/>
              <a:t>[</a:t>
            </a:r>
            <a:r>
              <a:rPr lang="en-US" altLang="zh-CN" dirty="0" err="1"/>
              <a:t>rc</a:t>
            </a:r>
            <a:r>
              <a:rPr lang="en-US" altLang="zh-CN" dirty="0"/>
              <a:t>[x]].</a:t>
            </a:r>
            <a:r>
              <a:rPr lang="en-US" altLang="zh-CN" dirty="0" err="1"/>
              <a:t>ld,tree</a:t>
            </a:r>
            <a:r>
              <a:rPr lang="en-US" altLang="zh-CN" dirty="0"/>
              <a:t>[lc[x]].</a:t>
            </a:r>
            <a:r>
              <a:rPr lang="en-US" altLang="zh-CN" dirty="0" err="1"/>
              <a:t>rd+tree</a:t>
            </a:r>
            <a:r>
              <a:rPr lang="en-US" altLang="zh-CN" dirty="0"/>
              <a:t>[</a:t>
            </a:r>
            <a:r>
              <a:rPr lang="en-US" altLang="zh-CN" dirty="0" err="1"/>
              <a:t>rc</a:t>
            </a:r>
            <a:r>
              <a:rPr lang="en-US" altLang="zh-CN" dirty="0"/>
              <a:t>[x]].ls)</a:t>
            </a:r>
          </a:p>
          <a:p>
            <a:r>
              <a:rPr lang="zh-CN" altLang="en-US" dirty="0"/>
              <a:t>另外，</a:t>
            </a:r>
            <a:r>
              <a:rPr lang="en-US" altLang="zh-CN" dirty="0"/>
              <a:t>a-b=a1-b1+a2-b2</a:t>
            </a:r>
            <a:r>
              <a:rPr lang="zh-CN" altLang="en-US" dirty="0"/>
              <a:t>，所以</a:t>
            </a:r>
            <a:r>
              <a:rPr lang="en-US" altLang="zh-CN" dirty="0" err="1"/>
              <a:t>ld</a:t>
            </a:r>
            <a:r>
              <a:rPr lang="zh-CN" altLang="en-US" dirty="0"/>
              <a:t>，</a:t>
            </a:r>
            <a:r>
              <a:rPr lang="en-US" altLang="zh-CN" dirty="0"/>
              <a:t>ls</a:t>
            </a:r>
            <a:r>
              <a:rPr lang="zh-CN" altLang="en-US" dirty="0"/>
              <a:t>，</a:t>
            </a:r>
            <a:r>
              <a:rPr lang="en-US" altLang="zh-CN" dirty="0" err="1"/>
              <a:t>rd</a:t>
            </a:r>
            <a:r>
              <a:rPr lang="zh-CN" altLang="en-US" dirty="0"/>
              <a:t>，</a:t>
            </a:r>
            <a:r>
              <a:rPr lang="en-US" altLang="zh-CN" dirty="0" err="1"/>
              <a:t>rs</a:t>
            </a:r>
            <a:r>
              <a:rPr lang="zh-CN" altLang="en-US" dirty="0"/>
              <a:t>这些信息可以维护</a:t>
            </a:r>
            <a:endParaRPr lang="en-US" altLang="zh-CN" dirty="0"/>
          </a:p>
          <a:p>
            <a:r>
              <a:rPr lang="en-US" altLang="zh-CN" dirty="0"/>
              <a:t>tree[x].</a:t>
            </a:r>
            <a:r>
              <a:rPr lang="en-US" altLang="zh-CN" dirty="0" err="1"/>
              <a:t>ld</a:t>
            </a:r>
            <a:r>
              <a:rPr lang="en-US" altLang="zh-CN" dirty="0"/>
              <a:t>=max(tree[</a:t>
            </a:r>
            <a:r>
              <a:rPr lang="en-US" altLang="zh-CN" dirty="0" err="1"/>
              <a:t>rc</a:t>
            </a:r>
            <a:r>
              <a:rPr lang="en-US" altLang="zh-CN" dirty="0"/>
              <a:t>[x]].ld+b1-a1,tree[lc[x]].</a:t>
            </a:r>
            <a:r>
              <a:rPr lang="en-US" altLang="zh-CN" dirty="0" err="1"/>
              <a:t>ld</a:t>
            </a:r>
            <a:r>
              <a:rPr lang="en-US" altLang="zh-CN" dirty="0"/>
              <a:t>)</a:t>
            </a:r>
          </a:p>
          <a:p>
            <a:r>
              <a:rPr lang="en-US" altLang="zh-CN" dirty="0"/>
              <a:t>tree[x].ls=max(tree[</a:t>
            </a:r>
            <a:r>
              <a:rPr lang="en-US" altLang="zh-CN" dirty="0" err="1"/>
              <a:t>rc</a:t>
            </a:r>
            <a:r>
              <a:rPr lang="en-US" altLang="zh-CN" dirty="0"/>
              <a:t>[x]].ls+a1-b1,tree[</a:t>
            </a:r>
            <a:r>
              <a:rPr lang="en-US" altLang="zh-CN" dirty="0" err="1"/>
              <a:t>rc</a:t>
            </a:r>
            <a:r>
              <a:rPr lang="en-US" altLang="zh-CN" dirty="0"/>
              <a:t>[x]].ld+a1+b1,tree[lc[x]].ls)</a:t>
            </a:r>
          </a:p>
          <a:p>
            <a:r>
              <a:rPr lang="en-US" altLang="zh-CN" dirty="0"/>
              <a:t>tree[x].</a:t>
            </a:r>
            <a:r>
              <a:rPr lang="en-US" altLang="zh-CN" dirty="0" err="1"/>
              <a:t>rd,tree</a:t>
            </a:r>
            <a:r>
              <a:rPr lang="en-US" altLang="zh-CN" dirty="0"/>
              <a:t>[x].</a:t>
            </a:r>
            <a:r>
              <a:rPr lang="en-US" altLang="zh-CN" dirty="0" err="1"/>
              <a:t>rs</a:t>
            </a:r>
            <a:r>
              <a:rPr lang="zh-CN" altLang="en-US" dirty="0"/>
              <a:t>同理</a:t>
            </a:r>
            <a:endParaRPr lang="en-US" altLang="zh-CN" dirty="0"/>
          </a:p>
        </p:txBody>
      </p:sp>
    </p:spTree>
    <p:extLst>
      <p:ext uri="{BB962C8B-B14F-4D97-AF65-F5344CB8AC3E}">
        <p14:creationId xmlns:p14="http://schemas.microsoft.com/office/powerpoint/2010/main" val="1233651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维护连续段</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normAutofit/>
          </a:bodyPr>
          <a:lstStyle/>
          <a:p>
            <a:r>
              <a:rPr lang="zh-CN" altLang="en-US" dirty="0"/>
              <a:t>实际实现的时候，在括号序列中加进结点标号会更方便</a:t>
            </a:r>
            <a:endParaRPr lang="en-US" altLang="zh-CN" dirty="0"/>
          </a:p>
          <a:p>
            <a:r>
              <a:rPr lang="zh-CN" altLang="en-US" dirty="0"/>
              <a:t>对于底层结点，如果对应字符是一个括号或者一个白点，那么</a:t>
            </a:r>
            <a:r>
              <a:rPr lang="en-US" altLang="zh-CN" dirty="0" err="1"/>
              <a:t>ls,ld,rs,rd,ans</a:t>
            </a:r>
            <a:r>
              <a:rPr lang="zh-CN" altLang="en-US" dirty="0"/>
              <a:t>的值就都是</a:t>
            </a:r>
            <a:r>
              <a:rPr lang="en-US" altLang="zh-CN" dirty="0"/>
              <a:t>-inf</a:t>
            </a:r>
          </a:p>
          <a:p>
            <a:r>
              <a:rPr lang="zh-CN" altLang="en-US" dirty="0"/>
              <a:t>如果对应字符是一个黑点，那么</a:t>
            </a:r>
            <a:r>
              <a:rPr lang="en-US" altLang="zh-CN" dirty="0" err="1"/>
              <a:t>ls,ld,rs,rd</a:t>
            </a:r>
            <a:r>
              <a:rPr lang="zh-CN" altLang="en-US" dirty="0"/>
              <a:t>的值是</a:t>
            </a:r>
            <a:r>
              <a:rPr lang="en-US" altLang="zh-CN" dirty="0"/>
              <a:t>0</a:t>
            </a:r>
            <a:r>
              <a:rPr lang="zh-CN" altLang="en-US" dirty="0"/>
              <a:t>，</a:t>
            </a:r>
            <a:r>
              <a:rPr lang="en-US" altLang="zh-CN" dirty="0" err="1"/>
              <a:t>ans</a:t>
            </a:r>
            <a:r>
              <a:rPr lang="zh-CN" altLang="en-US" dirty="0"/>
              <a:t>的值是</a:t>
            </a:r>
            <a:r>
              <a:rPr lang="en-US" altLang="zh-CN" dirty="0"/>
              <a:t>-inf</a:t>
            </a:r>
          </a:p>
          <a:p>
            <a:endParaRPr lang="en-US" altLang="zh-CN" dirty="0"/>
          </a:p>
        </p:txBody>
      </p:sp>
    </p:spTree>
    <p:extLst>
      <p:ext uri="{BB962C8B-B14F-4D97-AF65-F5344CB8AC3E}">
        <p14:creationId xmlns:p14="http://schemas.microsoft.com/office/powerpoint/2010/main" val="17578593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扫描线</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4667250" cy="4351338"/>
          </a:xfrm>
        </p:spPr>
        <p:txBody>
          <a:bodyPr>
            <a:normAutofit/>
          </a:bodyPr>
          <a:lstStyle/>
          <a:p>
            <a:r>
              <a:rPr lang="zh-CN" altLang="en-US" dirty="0"/>
              <a:t>多个矩形覆盖，求周长，面积等问题</a:t>
            </a:r>
            <a:endParaRPr lang="en-US" altLang="zh-CN" dirty="0"/>
          </a:p>
          <a:p>
            <a:r>
              <a:rPr lang="zh-CN" altLang="en-US" dirty="0"/>
              <a:t>只要求出每一条扫描线的有效长度，就可以得出该区域的实际面积，最后把所有面积相加，即为该多边形的总面积。</a:t>
            </a:r>
            <a:endParaRPr lang="en-US" altLang="zh-CN" dirty="0"/>
          </a:p>
          <a:p>
            <a:endParaRPr lang="zh-CN" altLang="en-US" dirty="0"/>
          </a:p>
        </p:txBody>
      </p:sp>
      <p:pic>
        <p:nvPicPr>
          <p:cNvPr id="6" name="图片 5">
            <a:extLst>
              <a:ext uri="{FF2B5EF4-FFF2-40B4-BE49-F238E27FC236}">
                <a16:creationId xmlns:a16="http://schemas.microsoft.com/office/drawing/2014/main" id="{DB225815-127C-400F-B2BB-41C2459654BC}"/>
              </a:ext>
            </a:extLst>
          </p:cNvPr>
          <p:cNvPicPr>
            <a:picLocks noChangeAspect="1"/>
          </p:cNvPicPr>
          <p:nvPr/>
        </p:nvPicPr>
        <p:blipFill>
          <a:blip r:embed="rId2"/>
          <a:stretch>
            <a:fillRect/>
          </a:stretch>
        </p:blipFill>
        <p:spPr>
          <a:xfrm>
            <a:off x="5340601" y="962025"/>
            <a:ext cx="6784724" cy="4276725"/>
          </a:xfrm>
          <a:prstGeom prst="rect">
            <a:avLst/>
          </a:prstGeom>
        </p:spPr>
      </p:pic>
    </p:spTree>
    <p:extLst>
      <p:ext uri="{BB962C8B-B14F-4D97-AF65-F5344CB8AC3E}">
        <p14:creationId xmlns:p14="http://schemas.microsoft.com/office/powerpoint/2010/main" val="2201818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扫描线</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b="0" i="0" dirty="0">
                <a:solidFill>
                  <a:srgbClr val="404040"/>
                </a:solidFill>
                <a:effectLst/>
                <a:latin typeface="-apple-system"/>
              </a:rPr>
              <a:t>对于每一个矩形，只需要把矩形转换成上下两条平行线段即可（上边和下边）。</a:t>
            </a:r>
            <a:endParaRPr lang="en-US" altLang="zh-CN" b="0" i="0" dirty="0">
              <a:solidFill>
                <a:srgbClr val="404040"/>
              </a:solidFill>
              <a:effectLst/>
              <a:latin typeface="-apple-system"/>
            </a:endParaRPr>
          </a:p>
          <a:p>
            <a:r>
              <a:rPr lang="zh-CN" altLang="en-US" dirty="0"/>
              <a:t>要多次求各个扫描线的有效长度，采用线段树的方法。</a:t>
            </a:r>
            <a:endParaRPr lang="en-US" altLang="zh-CN" dirty="0"/>
          </a:p>
          <a:p>
            <a:endParaRPr lang="zh-CN" altLang="en-US" dirty="0"/>
          </a:p>
        </p:txBody>
      </p:sp>
    </p:spTree>
    <p:extLst>
      <p:ext uri="{BB962C8B-B14F-4D97-AF65-F5344CB8AC3E}">
        <p14:creationId xmlns:p14="http://schemas.microsoft.com/office/powerpoint/2010/main" val="3127749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扫描线</a:t>
            </a:r>
          </a:p>
        </p:txBody>
      </p:sp>
      <p:pic>
        <p:nvPicPr>
          <p:cNvPr id="5" name="图片 4">
            <a:extLst>
              <a:ext uri="{FF2B5EF4-FFF2-40B4-BE49-F238E27FC236}">
                <a16:creationId xmlns:a16="http://schemas.microsoft.com/office/drawing/2014/main" id="{6DA12725-1567-4DED-B209-46769B0318C0}"/>
              </a:ext>
            </a:extLst>
          </p:cNvPr>
          <p:cNvPicPr>
            <a:picLocks noChangeAspect="1"/>
          </p:cNvPicPr>
          <p:nvPr/>
        </p:nvPicPr>
        <p:blipFill>
          <a:blip r:embed="rId2"/>
          <a:stretch>
            <a:fillRect/>
          </a:stretch>
        </p:blipFill>
        <p:spPr>
          <a:xfrm>
            <a:off x="838200" y="1690688"/>
            <a:ext cx="9382125" cy="4067175"/>
          </a:xfrm>
          <a:prstGeom prst="rect">
            <a:avLst/>
          </a:prstGeom>
        </p:spPr>
      </p:pic>
      <p:sp>
        <p:nvSpPr>
          <p:cNvPr id="8" name="内容占位符 7">
            <a:extLst>
              <a:ext uri="{FF2B5EF4-FFF2-40B4-BE49-F238E27FC236}">
                <a16:creationId xmlns:a16="http://schemas.microsoft.com/office/drawing/2014/main" id="{BC206DAC-AE0D-4AAA-AB33-898D21A9749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93490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lstStyle/>
          <a:p>
            <a:r>
              <a:rPr lang="zh-CN" altLang="en-US" dirty="0"/>
              <a:t>普通线段树</a:t>
            </a:r>
            <a:endParaRPr lang="en-US" altLang="zh-CN" dirty="0"/>
          </a:p>
          <a:p>
            <a:r>
              <a:rPr lang="zh-CN" altLang="en-US" dirty="0"/>
              <a:t>值域线段树</a:t>
            </a:r>
            <a:endParaRPr lang="en-US" altLang="zh-CN" dirty="0"/>
          </a:p>
          <a:p>
            <a:pPr lvl="1"/>
            <a:r>
              <a:rPr lang="zh-CN" altLang="en-US" dirty="0"/>
              <a:t>基础应用</a:t>
            </a:r>
            <a:endParaRPr lang="en-US" altLang="zh-CN" dirty="0"/>
          </a:p>
          <a:p>
            <a:pPr lvl="1"/>
            <a:r>
              <a:rPr lang="zh-CN" altLang="en-US" dirty="0"/>
              <a:t>动态开点</a:t>
            </a:r>
            <a:endParaRPr lang="en-US" altLang="zh-CN" dirty="0"/>
          </a:p>
          <a:p>
            <a:r>
              <a:rPr lang="zh-CN" altLang="en-US" dirty="0"/>
              <a:t>势能线段树</a:t>
            </a:r>
            <a:endParaRPr lang="en-US" altLang="zh-CN" dirty="0"/>
          </a:p>
          <a:p>
            <a:r>
              <a:rPr lang="zh-CN" altLang="en-US" dirty="0"/>
              <a:t>李超线段树</a:t>
            </a:r>
            <a:endParaRPr lang="en-US" altLang="zh-CN" dirty="0"/>
          </a:p>
          <a:p>
            <a:r>
              <a:rPr lang="zh-CN" altLang="en-US" dirty="0"/>
              <a:t>分治结构</a:t>
            </a:r>
            <a:endParaRPr lang="en-US" altLang="zh-CN" dirty="0"/>
          </a:p>
          <a:p>
            <a:r>
              <a:rPr lang="zh-CN" altLang="en-US" dirty="0"/>
              <a:t>*函数式线段树</a:t>
            </a:r>
            <a:endParaRPr lang="en-US" altLang="zh-CN" dirty="0"/>
          </a:p>
          <a:p>
            <a:endParaRPr lang="zh-CN" altLang="en-US" dirty="0"/>
          </a:p>
        </p:txBody>
      </p:sp>
    </p:spTree>
    <p:extLst>
      <p:ext uri="{BB962C8B-B14F-4D97-AF65-F5344CB8AC3E}">
        <p14:creationId xmlns:p14="http://schemas.microsoft.com/office/powerpoint/2010/main" val="5020630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lstStyle/>
          <a:p>
            <a:r>
              <a:rPr lang="zh-CN" altLang="en-US" dirty="0"/>
              <a:t>把区间作为值域，线段树记录值在某个区间内的数的出现次数</a:t>
            </a:r>
            <a:endParaRPr lang="en-US" altLang="zh-CN" dirty="0"/>
          </a:p>
          <a:p>
            <a:r>
              <a:rPr lang="zh-CN" altLang="en-US" dirty="0"/>
              <a:t>可以当成一个带</a:t>
            </a:r>
            <a:r>
              <a:rPr lang="en-US" altLang="zh-CN" dirty="0"/>
              <a:t>kth</a:t>
            </a:r>
            <a:r>
              <a:rPr lang="zh-CN" altLang="en-US" dirty="0"/>
              <a:t>的</a:t>
            </a:r>
            <a:r>
              <a:rPr lang="en-US" altLang="zh-CN" dirty="0"/>
              <a:t>set/multiset</a:t>
            </a:r>
            <a:r>
              <a:rPr lang="zh-CN" altLang="en-US" dirty="0"/>
              <a:t>用</a:t>
            </a:r>
            <a:endParaRPr lang="en-US" altLang="zh-CN" dirty="0"/>
          </a:p>
          <a:p>
            <a:r>
              <a:rPr lang="zh-CN" altLang="en-US" dirty="0"/>
              <a:t>另外，记</a:t>
            </a:r>
            <a:r>
              <a:rPr lang="en-US" altLang="zh-CN" dirty="0" err="1"/>
              <a:t>cnt</a:t>
            </a:r>
            <a:r>
              <a:rPr lang="en-US" altLang="zh-CN" dirty="0"/>
              <a:t>[x][t]</a:t>
            </a:r>
            <a:r>
              <a:rPr lang="zh-CN" altLang="en-US" dirty="0"/>
              <a:t>表示</a:t>
            </a:r>
            <a:r>
              <a:rPr lang="en-US" altLang="zh-CN" dirty="0"/>
              <a:t>x</a:t>
            </a:r>
            <a:r>
              <a:rPr lang="zh-CN" altLang="en-US" dirty="0"/>
              <a:t>在</a:t>
            </a:r>
            <a:r>
              <a:rPr lang="en-US" altLang="zh-CN" dirty="0"/>
              <a:t>[1,t]</a:t>
            </a:r>
            <a:r>
              <a:rPr lang="zh-CN" altLang="en-US" dirty="0"/>
              <a:t>的出现次数</a:t>
            </a:r>
            <a:endParaRPr lang="en-US" altLang="zh-CN" dirty="0"/>
          </a:p>
          <a:p>
            <a:r>
              <a:rPr lang="zh-CN" altLang="en-US" dirty="0"/>
              <a:t>那么</a:t>
            </a:r>
            <a:r>
              <a:rPr lang="en-US" altLang="zh-CN" dirty="0"/>
              <a:t>x</a:t>
            </a:r>
            <a:r>
              <a:rPr lang="zh-CN" altLang="en-US" dirty="0"/>
              <a:t>在</a:t>
            </a:r>
            <a:r>
              <a:rPr lang="en-US" altLang="zh-CN" dirty="0"/>
              <a:t>[</a:t>
            </a:r>
            <a:r>
              <a:rPr lang="en-US" altLang="zh-CN" dirty="0" err="1"/>
              <a:t>l,r</a:t>
            </a:r>
            <a:r>
              <a:rPr lang="en-US" altLang="zh-CN" dirty="0"/>
              <a:t>]</a:t>
            </a:r>
            <a:r>
              <a:rPr lang="zh-CN" altLang="en-US" dirty="0"/>
              <a:t>的出现次数为</a:t>
            </a:r>
            <a:r>
              <a:rPr lang="en-US" altLang="zh-CN" dirty="0" err="1"/>
              <a:t>cnt</a:t>
            </a:r>
            <a:r>
              <a:rPr lang="en-US" altLang="zh-CN" dirty="0"/>
              <a:t>[x][r]-</a:t>
            </a:r>
            <a:r>
              <a:rPr lang="en-US" altLang="zh-CN" dirty="0" err="1"/>
              <a:t>cnt</a:t>
            </a:r>
            <a:r>
              <a:rPr lang="en-US" altLang="zh-CN" dirty="0"/>
              <a:t>[x][l-1]</a:t>
            </a:r>
            <a:r>
              <a:rPr lang="zh-CN" altLang="en-US" dirty="0"/>
              <a:t>，即出现次数有可减性</a:t>
            </a:r>
            <a:endParaRPr lang="en-US" altLang="zh-CN" dirty="0"/>
          </a:p>
          <a:p>
            <a:endParaRPr lang="zh-CN" altLang="en-US" dirty="0"/>
          </a:p>
        </p:txBody>
      </p:sp>
    </p:spTree>
    <p:extLst>
      <p:ext uri="{BB962C8B-B14F-4D97-AF65-F5344CB8AC3E}">
        <p14:creationId xmlns:p14="http://schemas.microsoft.com/office/powerpoint/2010/main" val="101852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3716438" cy="4351338"/>
          </a:xfrm>
        </p:spPr>
        <p:txBody>
          <a:bodyPr>
            <a:normAutofit/>
          </a:bodyPr>
          <a:lstStyle/>
          <a:p>
            <a:r>
              <a:rPr lang="zh-CN" altLang="en-US" dirty="0"/>
              <a:t>建树</a:t>
            </a:r>
            <a:endParaRPr lang="en-US" altLang="zh-CN" dirty="0"/>
          </a:p>
          <a:p>
            <a:r>
              <a:rPr lang="zh-CN" altLang="en-US" dirty="0"/>
              <a:t>由于是完全二叉树</a:t>
            </a:r>
            <a:endParaRPr lang="en-US" altLang="zh-CN" dirty="0"/>
          </a:p>
          <a:p>
            <a:r>
              <a:rPr lang="zh-CN" altLang="en-US" dirty="0"/>
              <a:t>所以</a:t>
            </a:r>
            <a:r>
              <a:rPr lang="en-US" altLang="zh-CN" dirty="0"/>
              <a:t>x</a:t>
            </a:r>
            <a:r>
              <a:rPr lang="zh-CN" altLang="en-US" dirty="0"/>
              <a:t>的两个儿子就是</a:t>
            </a:r>
            <a:r>
              <a:rPr lang="en-US" altLang="zh-CN" dirty="0"/>
              <a:t>2x</a:t>
            </a:r>
            <a:r>
              <a:rPr lang="zh-CN" altLang="en-US" dirty="0"/>
              <a:t>和</a:t>
            </a:r>
            <a:r>
              <a:rPr lang="en-US" altLang="zh-CN" dirty="0"/>
              <a:t>2x+1</a:t>
            </a:r>
            <a:r>
              <a:rPr lang="zh-CN" altLang="en-US" dirty="0"/>
              <a:t>，父亲就是</a:t>
            </a:r>
            <a:r>
              <a:rPr lang="en-US" altLang="zh-CN" dirty="0"/>
              <a:t>x/2</a:t>
            </a:r>
          </a:p>
          <a:p>
            <a:endParaRPr lang="en-US" altLang="zh-CN" dirty="0"/>
          </a:p>
          <a:p>
            <a:endParaRPr lang="en-US" altLang="zh-CN" dirty="0"/>
          </a:p>
        </p:txBody>
      </p:sp>
      <p:pic>
        <p:nvPicPr>
          <p:cNvPr id="4" name="图片 3">
            <a:extLst>
              <a:ext uri="{FF2B5EF4-FFF2-40B4-BE49-F238E27FC236}">
                <a16:creationId xmlns:a16="http://schemas.microsoft.com/office/drawing/2014/main" id="{C54BC199-44B6-4ADF-CECD-7611DCDF86BE}"/>
              </a:ext>
            </a:extLst>
          </p:cNvPr>
          <p:cNvPicPr>
            <a:picLocks noChangeAspect="1"/>
          </p:cNvPicPr>
          <p:nvPr/>
        </p:nvPicPr>
        <p:blipFill rotWithShape="1">
          <a:blip r:embed="rId2"/>
          <a:srcRect l="4877"/>
          <a:stretch/>
        </p:blipFill>
        <p:spPr>
          <a:xfrm>
            <a:off x="4554638" y="0"/>
            <a:ext cx="7637361" cy="6858000"/>
          </a:xfrm>
          <a:prstGeom prst="rect">
            <a:avLst/>
          </a:prstGeom>
        </p:spPr>
      </p:pic>
    </p:spTree>
    <p:extLst>
      <p:ext uri="{BB962C8B-B14F-4D97-AF65-F5344CB8AC3E}">
        <p14:creationId xmlns:p14="http://schemas.microsoft.com/office/powerpoint/2010/main" val="2113885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动态开点</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5257800" cy="4351338"/>
          </a:xfrm>
        </p:spPr>
        <p:txBody>
          <a:bodyPr>
            <a:normAutofit/>
          </a:bodyPr>
          <a:lstStyle/>
          <a:p>
            <a:r>
              <a:rPr lang="zh-CN" altLang="en-US" dirty="0"/>
              <a:t>如果值域过大，那么可以离线</a:t>
            </a:r>
            <a:r>
              <a:rPr lang="en-US" altLang="zh-CN" dirty="0"/>
              <a:t>+</a:t>
            </a:r>
            <a:r>
              <a:rPr lang="zh-CN" altLang="en-US" dirty="0"/>
              <a:t>离散化</a:t>
            </a:r>
            <a:endParaRPr lang="en-US" altLang="zh-CN" dirty="0"/>
          </a:p>
          <a:p>
            <a:r>
              <a:rPr lang="zh-CN" altLang="en-US" dirty="0"/>
              <a:t>如果要在线，线段树可以动态开点</a:t>
            </a:r>
            <a:endParaRPr lang="en-US" altLang="zh-CN" dirty="0"/>
          </a:p>
          <a:p>
            <a:r>
              <a:rPr lang="zh-CN" altLang="en-US" dirty="0"/>
              <a:t>所谓动态开点就是把线段树当成一棵</a:t>
            </a:r>
            <a:r>
              <a:rPr lang="en-US" altLang="zh-CN" dirty="0"/>
              <a:t>0-1</a:t>
            </a:r>
            <a:r>
              <a:rPr lang="zh-CN" altLang="en-US" dirty="0"/>
              <a:t>的</a:t>
            </a:r>
            <a:r>
              <a:rPr lang="en-US" altLang="zh-CN" dirty="0" err="1"/>
              <a:t>trie</a:t>
            </a:r>
            <a:r>
              <a:rPr lang="zh-CN" altLang="en-US" dirty="0"/>
              <a:t>（当然，是逆序的）</a:t>
            </a:r>
            <a:endParaRPr lang="en-US" altLang="zh-CN" dirty="0"/>
          </a:p>
          <a:p>
            <a:r>
              <a:rPr lang="zh-CN" altLang="en-US" dirty="0"/>
              <a:t>动态开点的空间复杂度是</a:t>
            </a:r>
            <a:r>
              <a:rPr lang="en-US" altLang="zh-CN" dirty="0"/>
              <a:t>O(</a:t>
            </a:r>
            <a:r>
              <a:rPr lang="en-US" altLang="zh-CN" dirty="0" err="1"/>
              <a:t>nlogk</a:t>
            </a:r>
            <a:r>
              <a:rPr lang="en-US" altLang="zh-CN" dirty="0"/>
              <a:t>)</a:t>
            </a:r>
            <a:r>
              <a:rPr lang="zh-CN" altLang="en-US" dirty="0"/>
              <a:t>，</a:t>
            </a:r>
            <a:r>
              <a:rPr lang="en-US" altLang="zh-CN" dirty="0"/>
              <a:t>k</a:t>
            </a:r>
            <a:r>
              <a:rPr lang="zh-CN" altLang="en-US" dirty="0"/>
              <a:t>是值域</a:t>
            </a:r>
            <a:endParaRPr lang="en-US" altLang="zh-CN" dirty="0"/>
          </a:p>
        </p:txBody>
      </p:sp>
      <p:pic>
        <p:nvPicPr>
          <p:cNvPr id="5" name="图片 4">
            <a:extLst>
              <a:ext uri="{FF2B5EF4-FFF2-40B4-BE49-F238E27FC236}">
                <a16:creationId xmlns:a16="http://schemas.microsoft.com/office/drawing/2014/main" id="{6B238722-CA80-40D7-9F9F-A2BD3C1BE8DD}"/>
              </a:ext>
            </a:extLst>
          </p:cNvPr>
          <p:cNvPicPr>
            <a:picLocks noChangeAspect="1"/>
          </p:cNvPicPr>
          <p:nvPr/>
        </p:nvPicPr>
        <p:blipFill>
          <a:blip r:embed="rId2"/>
          <a:stretch>
            <a:fillRect/>
          </a:stretch>
        </p:blipFill>
        <p:spPr>
          <a:xfrm>
            <a:off x="6337042" y="1825625"/>
            <a:ext cx="5016758" cy="3365673"/>
          </a:xfrm>
          <a:prstGeom prst="rect">
            <a:avLst/>
          </a:prstGeom>
        </p:spPr>
      </p:pic>
    </p:spTree>
    <p:extLst>
      <p:ext uri="{BB962C8B-B14F-4D97-AF65-F5344CB8AC3E}">
        <p14:creationId xmlns:p14="http://schemas.microsoft.com/office/powerpoint/2010/main" val="2216658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HDU2852 </a:t>
            </a:r>
            <a:r>
              <a:rPr lang="en-US" altLang="zh-CN" dirty="0" err="1"/>
              <a:t>KiKi's</a:t>
            </a:r>
            <a:r>
              <a:rPr lang="en-US" altLang="zh-CN" dirty="0"/>
              <a:t> K-Number</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题目让你实现一种容器支持</a:t>
            </a:r>
            <a:r>
              <a:rPr lang="en-US" altLang="zh-CN" dirty="0"/>
              <a:t>3</a:t>
            </a:r>
            <a:r>
              <a:rPr lang="zh-CN" altLang="en-US" dirty="0"/>
              <a:t>个操作：</a:t>
            </a:r>
          </a:p>
          <a:p>
            <a:r>
              <a:rPr lang="en-US" altLang="zh-CN" dirty="0"/>
              <a:t>0 x:</a:t>
            </a:r>
            <a:r>
              <a:rPr lang="zh-CN" altLang="en-US" dirty="0"/>
              <a:t>把</a:t>
            </a:r>
            <a:r>
              <a:rPr lang="en-US" altLang="zh-CN" dirty="0"/>
              <a:t>x</a:t>
            </a:r>
            <a:r>
              <a:rPr lang="zh-CN" altLang="en-US" dirty="0"/>
              <a:t>插入容器中</a:t>
            </a:r>
          </a:p>
          <a:p>
            <a:r>
              <a:rPr lang="en-US" altLang="zh-CN" dirty="0"/>
              <a:t>1 x:</a:t>
            </a:r>
            <a:r>
              <a:rPr lang="zh-CN" altLang="en-US" dirty="0"/>
              <a:t>把</a:t>
            </a:r>
            <a:r>
              <a:rPr lang="en-US" altLang="zh-CN" dirty="0"/>
              <a:t>x</a:t>
            </a:r>
            <a:r>
              <a:rPr lang="zh-CN" altLang="en-US" dirty="0"/>
              <a:t>从容器中删除，如果有相同的多个，则只删除一个，如果容器中没有要删除的元素，就输出</a:t>
            </a:r>
            <a:r>
              <a:rPr lang="en-US" altLang="zh-CN" dirty="0"/>
              <a:t>No </a:t>
            </a:r>
            <a:r>
              <a:rPr lang="en-US" altLang="zh-CN" dirty="0" err="1"/>
              <a:t>Elment</a:t>
            </a:r>
            <a:r>
              <a:rPr lang="en-US" altLang="zh-CN" dirty="0"/>
              <a:t>!</a:t>
            </a:r>
          </a:p>
          <a:p>
            <a:r>
              <a:rPr lang="en-US" altLang="zh-CN" dirty="0"/>
              <a:t>2 x k:</a:t>
            </a:r>
            <a:r>
              <a:rPr lang="zh-CN" altLang="en-US" dirty="0"/>
              <a:t>求这个容器中大于</a:t>
            </a:r>
            <a:r>
              <a:rPr lang="en-US" altLang="zh-CN" dirty="0"/>
              <a:t>x</a:t>
            </a:r>
            <a:r>
              <a:rPr lang="zh-CN" altLang="en-US" dirty="0"/>
              <a:t>这个数的第</a:t>
            </a:r>
            <a:r>
              <a:rPr lang="en-US" altLang="zh-CN" dirty="0"/>
              <a:t>k</a:t>
            </a:r>
            <a:r>
              <a:rPr lang="zh-CN" altLang="en-US" dirty="0"/>
              <a:t>个元素的值</a:t>
            </a:r>
            <a:endParaRPr lang="en-US" altLang="zh-CN" dirty="0"/>
          </a:p>
        </p:txBody>
      </p:sp>
    </p:spTree>
    <p:extLst>
      <p:ext uri="{BB962C8B-B14F-4D97-AF65-F5344CB8AC3E}">
        <p14:creationId xmlns:p14="http://schemas.microsoft.com/office/powerpoint/2010/main" val="2060909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HDU2852 </a:t>
            </a:r>
            <a:r>
              <a:rPr lang="en-US" altLang="zh-CN" dirty="0" err="1"/>
              <a:t>KiKi's</a:t>
            </a:r>
            <a:r>
              <a:rPr lang="en-US" altLang="zh-CN" dirty="0"/>
              <a:t> K-Number</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插入删除都比较容易做，就是在权值线段树上单点修改，</a:t>
            </a:r>
            <a:r>
              <a:rPr lang="en-US" altLang="zh-CN" dirty="0"/>
              <a:t>+1/-1</a:t>
            </a:r>
            <a:r>
              <a:rPr lang="zh-CN" altLang="en-US" dirty="0"/>
              <a:t>之类的</a:t>
            </a:r>
            <a:endParaRPr lang="en-US" altLang="zh-CN" dirty="0"/>
          </a:p>
          <a:p>
            <a:r>
              <a:rPr lang="zh-CN" altLang="en-US" dirty="0"/>
              <a:t>考虑查询操作，注意到出现次数有可减性，所以“比</a:t>
            </a:r>
            <a:r>
              <a:rPr lang="en-US" altLang="zh-CN" dirty="0"/>
              <a:t>x</a:t>
            </a:r>
            <a:r>
              <a:rPr lang="zh-CN" altLang="en-US" dirty="0"/>
              <a:t>大的第</a:t>
            </a:r>
            <a:r>
              <a:rPr lang="en-US" altLang="zh-CN" dirty="0"/>
              <a:t>k</a:t>
            </a:r>
            <a:r>
              <a:rPr lang="zh-CN" altLang="en-US" dirty="0"/>
              <a:t>个”可以先查询小于等于</a:t>
            </a:r>
            <a:r>
              <a:rPr lang="en-US" altLang="zh-CN" dirty="0"/>
              <a:t>x</a:t>
            </a:r>
            <a:r>
              <a:rPr lang="zh-CN" altLang="en-US" dirty="0"/>
              <a:t>的一共有多少个（设为</a:t>
            </a:r>
            <a:r>
              <a:rPr lang="en-US" altLang="zh-CN" dirty="0"/>
              <a:t>t</a:t>
            </a:r>
            <a:r>
              <a:rPr lang="zh-CN" altLang="en-US" dirty="0"/>
              <a:t>），然后再找第</a:t>
            </a:r>
            <a:r>
              <a:rPr lang="en-US" altLang="zh-CN" dirty="0" err="1"/>
              <a:t>k+t</a:t>
            </a:r>
            <a:r>
              <a:rPr lang="zh-CN" altLang="en-US" dirty="0"/>
              <a:t>大的数</a:t>
            </a:r>
            <a:endParaRPr lang="en-US" altLang="zh-CN" dirty="0"/>
          </a:p>
          <a:p>
            <a:r>
              <a:rPr lang="zh-CN" altLang="en-US" dirty="0"/>
              <a:t>如果不具有可减性，那么可以二分答案，在</a:t>
            </a:r>
            <a:r>
              <a:rPr lang="en-US" altLang="zh-CN" dirty="0"/>
              <a:t>[x,</a:t>
            </a:r>
            <a:r>
              <a:rPr lang="zh-CN" altLang="en-US" dirty="0"/>
              <a:t>二分的答案</a:t>
            </a:r>
            <a:r>
              <a:rPr lang="en-US" altLang="zh-CN" dirty="0"/>
              <a:t>]</a:t>
            </a:r>
            <a:r>
              <a:rPr lang="zh-CN" altLang="en-US" dirty="0"/>
              <a:t>这段区间做区间查询，但是这样多一个</a:t>
            </a:r>
            <a:r>
              <a:rPr lang="en-US" altLang="zh-CN" dirty="0"/>
              <a:t>log</a:t>
            </a:r>
          </a:p>
        </p:txBody>
      </p:sp>
    </p:spTree>
    <p:extLst>
      <p:ext uri="{BB962C8B-B14F-4D97-AF65-F5344CB8AC3E}">
        <p14:creationId xmlns:p14="http://schemas.microsoft.com/office/powerpoint/2010/main" val="3924661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a:t>
            </a:r>
            <a:r>
              <a:rPr lang="en-US" altLang="zh-CN" dirty="0"/>
              <a:t>BJOI2016</a:t>
            </a:r>
            <a:r>
              <a:rPr lang="zh-CN" altLang="en-US" dirty="0"/>
              <a:t>」回转寿司</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给定一个长度为 </a:t>
            </a:r>
            <a:r>
              <a:rPr lang="en-US" altLang="zh-CN" dirty="0"/>
              <a:t>n </a:t>
            </a:r>
            <a:r>
              <a:rPr lang="zh-CN" altLang="en-US" dirty="0"/>
              <a:t>的序列 </a:t>
            </a:r>
            <a:r>
              <a:rPr lang="en-US" altLang="zh-CN" dirty="0"/>
              <a:t>a</a:t>
            </a:r>
            <a:r>
              <a:rPr lang="zh-CN" altLang="en-US" dirty="0"/>
              <a:t>，现在要从中选出一段连续子序列 </a:t>
            </a:r>
            <a:r>
              <a:rPr lang="en-US" altLang="zh-CN" dirty="0"/>
              <a:t>[</a:t>
            </a:r>
            <a:r>
              <a:rPr lang="en-US" altLang="zh-CN" dirty="0" err="1"/>
              <a:t>l,r</a:t>
            </a:r>
            <a:r>
              <a:rPr lang="en-US" altLang="zh-CN" dirty="0"/>
              <a:t>]</a:t>
            </a:r>
            <a:r>
              <a:rPr lang="zh-CN" altLang="en-US" dirty="0"/>
              <a:t>，使得 </a:t>
            </a:r>
            <a:r>
              <a:rPr lang="en-US" altLang="zh-CN" dirty="0"/>
              <a:t>L≤ \sum_{</a:t>
            </a:r>
            <a:r>
              <a:rPr lang="en-US" altLang="zh-CN" dirty="0" err="1"/>
              <a:t>i</a:t>
            </a:r>
            <a:r>
              <a:rPr lang="en-US" altLang="zh-CN" dirty="0"/>
              <a:t>=l}^r </a:t>
            </a:r>
            <a:r>
              <a:rPr lang="en-US" altLang="zh-CN" dirty="0" err="1"/>
              <a:t>ai≤R</a:t>
            </a:r>
            <a:r>
              <a:rPr lang="zh-CN" altLang="en-US" dirty="0"/>
              <a:t>，求方案数。</a:t>
            </a:r>
            <a:endParaRPr lang="en-US" altLang="zh-CN" dirty="0"/>
          </a:p>
          <a:p>
            <a:r>
              <a:rPr lang="en-US" altLang="zh-CN" dirty="0"/>
              <a:t>1≤n≤1e5,|ai|≤1e5,1≤L,R≤1e9</a:t>
            </a:r>
          </a:p>
        </p:txBody>
      </p:sp>
    </p:spTree>
    <p:extLst>
      <p:ext uri="{BB962C8B-B14F-4D97-AF65-F5344CB8AC3E}">
        <p14:creationId xmlns:p14="http://schemas.microsoft.com/office/powerpoint/2010/main" val="1594479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a:t>
            </a:r>
            <a:r>
              <a:rPr lang="en-US" altLang="zh-CN" dirty="0"/>
              <a:t>BJOI2016</a:t>
            </a:r>
            <a:r>
              <a:rPr lang="zh-CN" altLang="en-US" dirty="0"/>
              <a:t>」回转寿司</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先处理一下，把求和变成前缀和</a:t>
            </a:r>
            <a:endParaRPr lang="en-US" altLang="zh-CN" dirty="0"/>
          </a:p>
          <a:p>
            <a:r>
              <a:rPr lang="zh-CN" altLang="en-US" dirty="0"/>
              <a:t>那么限制就变成</a:t>
            </a:r>
            <a:r>
              <a:rPr lang="en-US" altLang="zh-CN" dirty="0"/>
              <a:t>L&lt;=sum(r)-sum(l-1)&lt;=R</a:t>
            </a:r>
          </a:p>
          <a:p>
            <a:r>
              <a:rPr lang="zh-CN" altLang="en-US" dirty="0"/>
              <a:t>变形一下，有</a:t>
            </a:r>
            <a:r>
              <a:rPr lang="en-US" altLang="zh-CN" dirty="0"/>
              <a:t>sum(r)-R&lt;=sum(l-1)&lt;=sum(r)-L</a:t>
            </a:r>
          </a:p>
          <a:p>
            <a:r>
              <a:rPr lang="zh-CN" altLang="en-US" dirty="0"/>
              <a:t>循环递增</a:t>
            </a:r>
            <a:r>
              <a:rPr lang="en-US" altLang="zh-CN" dirty="0"/>
              <a:t>r</a:t>
            </a:r>
            <a:r>
              <a:rPr lang="zh-CN" altLang="en-US" dirty="0"/>
              <a:t>，每次对于一个</a:t>
            </a:r>
            <a:r>
              <a:rPr lang="en-US" altLang="zh-CN" dirty="0"/>
              <a:t>sum(r)</a:t>
            </a:r>
            <a:r>
              <a:rPr lang="zh-CN" altLang="en-US" dirty="0"/>
              <a:t>，都查一下权值线段树上</a:t>
            </a:r>
            <a:r>
              <a:rPr lang="en-US" altLang="zh-CN" dirty="0"/>
              <a:t>[sum(r)-</a:t>
            </a:r>
            <a:r>
              <a:rPr lang="en-US" altLang="zh-CN" dirty="0" err="1"/>
              <a:t>R,sum</a:t>
            </a:r>
            <a:r>
              <a:rPr lang="en-US" altLang="zh-CN" dirty="0"/>
              <a:t>(r)-L]</a:t>
            </a:r>
            <a:r>
              <a:rPr lang="zh-CN" altLang="en-US" dirty="0"/>
              <a:t>这个区间里面有多少个数（即</a:t>
            </a:r>
            <a:r>
              <a:rPr lang="en-US" altLang="zh-CN" dirty="0"/>
              <a:t>sum(l-1)</a:t>
            </a:r>
            <a:r>
              <a:rPr lang="zh-CN" altLang="en-US" dirty="0"/>
              <a:t>），累加答案，再把</a:t>
            </a:r>
            <a:r>
              <a:rPr lang="en-US" altLang="zh-CN" dirty="0"/>
              <a:t>sum(r)</a:t>
            </a:r>
            <a:r>
              <a:rPr lang="zh-CN" altLang="en-US" dirty="0"/>
              <a:t>插入权值线段树里面即可</a:t>
            </a:r>
            <a:endParaRPr lang="en-US" altLang="zh-CN" dirty="0"/>
          </a:p>
          <a:p>
            <a:endParaRPr lang="en-US" altLang="zh-CN" dirty="0"/>
          </a:p>
        </p:txBody>
      </p:sp>
    </p:spTree>
    <p:extLst>
      <p:ext uri="{BB962C8B-B14F-4D97-AF65-F5344CB8AC3E}">
        <p14:creationId xmlns:p14="http://schemas.microsoft.com/office/powerpoint/2010/main" val="4258623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HDU 6183 Color it</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lnSpcReduction="10000"/>
          </a:bodyPr>
          <a:lstStyle/>
          <a:p>
            <a:r>
              <a:rPr lang="zh-CN" altLang="en-US" dirty="0"/>
              <a:t>题目让你实现一种数据结构支持</a:t>
            </a:r>
            <a:r>
              <a:rPr lang="en-US" altLang="zh-CN" dirty="0"/>
              <a:t>3</a:t>
            </a:r>
            <a:r>
              <a:rPr lang="zh-CN" altLang="en-US" dirty="0"/>
              <a:t>个操作：</a:t>
            </a:r>
          </a:p>
          <a:p>
            <a:r>
              <a:rPr lang="en-US" altLang="zh-CN" dirty="0"/>
              <a:t>0:</a:t>
            </a:r>
            <a:r>
              <a:rPr lang="zh-CN" altLang="en-US" b="0" i="0" dirty="0">
                <a:solidFill>
                  <a:srgbClr val="000000"/>
                </a:solidFill>
                <a:effectLst/>
                <a:latin typeface="Verdana" panose="020B0604030504040204" pitchFamily="34" charset="0"/>
              </a:rPr>
              <a:t>清除所有点</a:t>
            </a:r>
            <a:endParaRPr lang="en-US" altLang="zh-CN" b="0" i="0" dirty="0">
              <a:solidFill>
                <a:srgbClr val="000000"/>
              </a:solidFill>
              <a:effectLst/>
              <a:latin typeface="Verdana" panose="020B0604030504040204" pitchFamily="34" charset="0"/>
            </a:endParaRPr>
          </a:p>
          <a:p>
            <a:r>
              <a:rPr lang="en-US" altLang="zh-CN" dirty="0"/>
              <a:t>1 x:</a:t>
            </a:r>
            <a:r>
              <a:rPr lang="zh-CN" altLang="en-US" dirty="0"/>
              <a:t>在点（</a:t>
            </a:r>
            <a:r>
              <a:rPr lang="en-US" altLang="zh-CN" dirty="0"/>
              <a:t>x</a:t>
            </a:r>
            <a:r>
              <a:rPr lang="zh-CN" altLang="en-US" dirty="0"/>
              <a:t>，</a:t>
            </a:r>
            <a:r>
              <a:rPr lang="en-US" altLang="zh-CN" dirty="0"/>
              <a:t>y</a:t>
            </a:r>
            <a:r>
              <a:rPr lang="zh-CN" altLang="en-US" dirty="0"/>
              <a:t>）处添加颜色为</a:t>
            </a:r>
            <a:r>
              <a:rPr lang="en-US" altLang="zh-CN" dirty="0"/>
              <a:t>c</a:t>
            </a:r>
            <a:r>
              <a:rPr lang="zh-CN" altLang="en-US" dirty="0"/>
              <a:t>的点</a:t>
            </a:r>
            <a:r>
              <a:rPr lang="en-US" altLang="zh-CN" dirty="0"/>
              <a:t>, </a:t>
            </a:r>
            <a:r>
              <a:rPr lang="zh-CN" altLang="en-US" dirty="0"/>
              <a:t>注意这里一个点可以有很多种颜色，是不会被覆盖的</a:t>
            </a:r>
            <a:endParaRPr lang="en-US" altLang="zh-CN" dirty="0"/>
          </a:p>
          <a:p>
            <a:r>
              <a:rPr lang="en-US" altLang="zh-CN" dirty="0"/>
              <a:t>2 x y1</a:t>
            </a:r>
            <a:r>
              <a:rPr lang="zh-CN" altLang="en-US" dirty="0"/>
              <a:t> </a:t>
            </a:r>
            <a:r>
              <a:rPr lang="en-US" altLang="zh-CN" dirty="0"/>
              <a:t>y2:</a:t>
            </a:r>
            <a:r>
              <a:rPr lang="zh-CN" altLang="en-US" dirty="0"/>
              <a:t>计算矩形（</a:t>
            </a:r>
            <a:r>
              <a:rPr lang="en-US" altLang="zh-CN" dirty="0"/>
              <a:t>1</a:t>
            </a:r>
            <a:r>
              <a:rPr lang="zh-CN" altLang="en-US" dirty="0"/>
              <a:t>，</a:t>
            </a:r>
            <a:r>
              <a:rPr lang="en-US" altLang="zh-CN" dirty="0"/>
              <a:t>y1</a:t>
            </a:r>
            <a:r>
              <a:rPr lang="zh-CN" altLang="en-US" dirty="0"/>
              <a:t>）和（</a:t>
            </a:r>
            <a:r>
              <a:rPr lang="en-US" altLang="zh-CN" dirty="0"/>
              <a:t>x</a:t>
            </a:r>
            <a:r>
              <a:rPr lang="zh-CN" altLang="en-US" dirty="0"/>
              <a:t>，</a:t>
            </a:r>
            <a:r>
              <a:rPr lang="en-US" altLang="zh-CN" dirty="0"/>
              <a:t>y2</a:t>
            </a:r>
            <a:r>
              <a:rPr lang="zh-CN" altLang="en-US" dirty="0"/>
              <a:t>）中有多少种不同的颜色。 也就是说，如果存在一个点（</a:t>
            </a:r>
            <a:r>
              <a:rPr lang="en-US" altLang="zh-CN" dirty="0"/>
              <a:t>a</a:t>
            </a:r>
            <a:r>
              <a:rPr lang="zh-CN" altLang="en-US" dirty="0"/>
              <a:t>，</a:t>
            </a:r>
            <a:r>
              <a:rPr lang="en-US" altLang="zh-CN" dirty="0"/>
              <a:t>b</a:t>
            </a:r>
            <a:r>
              <a:rPr lang="zh-CN" altLang="en-US" dirty="0"/>
              <a:t>），颜色为</a:t>
            </a:r>
            <a:r>
              <a:rPr lang="en-US" altLang="zh-CN" dirty="0"/>
              <a:t>c</a:t>
            </a:r>
            <a:r>
              <a:rPr lang="zh-CN" altLang="en-US" dirty="0"/>
              <a:t>，</a:t>
            </a:r>
            <a:r>
              <a:rPr lang="en-US" altLang="zh-CN" dirty="0"/>
              <a:t>1≤a≤x</a:t>
            </a:r>
            <a:r>
              <a:rPr lang="zh-CN" altLang="en-US" dirty="0"/>
              <a:t>且</a:t>
            </a:r>
            <a:r>
              <a:rPr lang="en-US" altLang="zh-CN" dirty="0"/>
              <a:t>y1≤b≤y2</a:t>
            </a:r>
            <a:r>
              <a:rPr lang="zh-CN" altLang="en-US" dirty="0"/>
              <a:t>，则应该统计颜色</a:t>
            </a:r>
            <a:r>
              <a:rPr lang="en-US" altLang="zh-CN" dirty="0"/>
              <a:t>c</a:t>
            </a:r>
            <a:r>
              <a:rPr lang="zh-CN" altLang="en-US" dirty="0"/>
              <a:t>。</a:t>
            </a:r>
            <a:endParaRPr lang="en-US" altLang="zh-CN" dirty="0"/>
          </a:p>
          <a:p>
            <a:r>
              <a:rPr lang="zh-CN" altLang="en-US" dirty="0"/>
              <a:t>操作</a:t>
            </a:r>
            <a:r>
              <a:rPr lang="en-US" altLang="zh-CN" dirty="0"/>
              <a:t>1</a:t>
            </a:r>
            <a:r>
              <a:rPr lang="zh-CN" altLang="en-US" dirty="0"/>
              <a:t>和操作</a:t>
            </a:r>
            <a:r>
              <a:rPr lang="en-US" altLang="zh-CN" dirty="0"/>
              <a:t>2</a:t>
            </a:r>
            <a:r>
              <a:rPr lang="zh-CN" altLang="en-US" dirty="0"/>
              <a:t>的连续操作最多为</a:t>
            </a:r>
            <a:r>
              <a:rPr lang="en-US" altLang="zh-CN" dirty="0"/>
              <a:t>150000</a:t>
            </a:r>
            <a:r>
              <a:rPr lang="zh-CN" altLang="en-US" dirty="0"/>
              <a:t>次。</a:t>
            </a:r>
          </a:p>
          <a:p>
            <a:r>
              <a:rPr lang="zh-CN" altLang="en-US" dirty="0"/>
              <a:t>最多有</a:t>
            </a:r>
            <a:r>
              <a:rPr lang="en-US" altLang="zh-CN" dirty="0"/>
              <a:t>10</a:t>
            </a:r>
            <a:r>
              <a:rPr lang="zh-CN" altLang="en-US" dirty="0"/>
              <a:t>个操作</a:t>
            </a:r>
            <a:r>
              <a:rPr lang="en-US" altLang="zh-CN" dirty="0"/>
              <a:t>0</a:t>
            </a:r>
            <a:r>
              <a:rPr lang="zh-CN" altLang="en-US" dirty="0"/>
              <a:t>。 </a:t>
            </a:r>
            <a:endParaRPr lang="en-US" altLang="zh-CN" dirty="0"/>
          </a:p>
          <a:p>
            <a:r>
              <a:rPr lang="en-US" altLang="zh-CN" dirty="0"/>
              <a:t>1≤x</a:t>
            </a:r>
            <a:r>
              <a:rPr lang="zh-CN" altLang="en-US" dirty="0"/>
              <a:t>，</a:t>
            </a:r>
            <a:r>
              <a:rPr lang="en-US" altLang="zh-CN" dirty="0"/>
              <a:t>y≤1e6,0≤c≤50</a:t>
            </a:r>
          </a:p>
        </p:txBody>
      </p:sp>
    </p:spTree>
    <p:extLst>
      <p:ext uri="{BB962C8B-B14F-4D97-AF65-F5344CB8AC3E}">
        <p14:creationId xmlns:p14="http://schemas.microsoft.com/office/powerpoint/2010/main" val="40588392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HDU 6183 Color it</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由于颜色数量不多，考虑只有一种颜色的情况</a:t>
            </a:r>
            <a:endParaRPr lang="en-US" altLang="zh-CN" dirty="0"/>
          </a:p>
          <a:p>
            <a:r>
              <a:rPr lang="zh-CN" altLang="en-US" dirty="0"/>
              <a:t>对于多种颜色，只需要每种颜色都看下这样的点是否存在即可</a:t>
            </a:r>
            <a:endParaRPr lang="en-US" altLang="zh-CN" dirty="0"/>
          </a:p>
          <a:p>
            <a:r>
              <a:rPr lang="zh-CN" altLang="en-US" dirty="0"/>
              <a:t>对于一种颜色，只需要看是否有点的纵坐标在</a:t>
            </a:r>
            <a:r>
              <a:rPr lang="en-US" altLang="zh-CN" dirty="0"/>
              <a:t>[y1,y2]</a:t>
            </a:r>
            <a:r>
              <a:rPr lang="zh-CN" altLang="en-US" dirty="0"/>
              <a:t>并且横坐标在</a:t>
            </a:r>
            <a:r>
              <a:rPr lang="en-US" altLang="zh-CN" dirty="0"/>
              <a:t>[1,x]</a:t>
            </a:r>
          </a:p>
        </p:txBody>
      </p:sp>
    </p:spTree>
    <p:extLst>
      <p:ext uri="{BB962C8B-B14F-4D97-AF65-F5344CB8AC3E}">
        <p14:creationId xmlns:p14="http://schemas.microsoft.com/office/powerpoint/2010/main" val="2130503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HDU 6183 Color it</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由于颜色数量不多，考虑只有一种颜色的情况</a:t>
            </a:r>
            <a:endParaRPr lang="en-US" altLang="zh-CN" dirty="0"/>
          </a:p>
          <a:p>
            <a:r>
              <a:rPr lang="zh-CN" altLang="en-US" dirty="0"/>
              <a:t>对于多种颜色，只需要每种颜色都看下这样的点是否存在即可</a:t>
            </a:r>
            <a:endParaRPr lang="en-US" altLang="zh-CN" dirty="0"/>
          </a:p>
          <a:p>
            <a:r>
              <a:rPr lang="zh-CN" altLang="en-US" dirty="0"/>
              <a:t>对于一种颜色，只需要看是否有点的纵坐标在</a:t>
            </a:r>
            <a:r>
              <a:rPr lang="en-US" altLang="zh-CN" dirty="0"/>
              <a:t>[y1,y2]</a:t>
            </a:r>
            <a:r>
              <a:rPr lang="zh-CN" altLang="en-US" dirty="0"/>
              <a:t>并且横坐标在</a:t>
            </a:r>
            <a:r>
              <a:rPr lang="en-US" altLang="zh-CN" dirty="0"/>
              <a:t>[1,x]</a:t>
            </a:r>
          </a:p>
          <a:p>
            <a:r>
              <a:rPr lang="zh-CN" altLang="en-US" dirty="0"/>
              <a:t>在纵坐标建值域线段树，维护区间</a:t>
            </a:r>
            <a:r>
              <a:rPr lang="en-US" altLang="zh-CN" dirty="0"/>
              <a:t>min</a:t>
            </a:r>
          </a:p>
          <a:p>
            <a:r>
              <a:rPr lang="zh-CN" altLang="en-US" dirty="0"/>
              <a:t>查询就查一下</a:t>
            </a:r>
            <a:r>
              <a:rPr lang="en-US" altLang="zh-CN" dirty="0"/>
              <a:t>[y1,y2]</a:t>
            </a:r>
            <a:r>
              <a:rPr lang="zh-CN" altLang="en-US" dirty="0"/>
              <a:t>的区间</a:t>
            </a:r>
            <a:r>
              <a:rPr lang="en-US" altLang="zh-CN" dirty="0"/>
              <a:t>min</a:t>
            </a:r>
            <a:r>
              <a:rPr lang="zh-CN" altLang="en-US" dirty="0"/>
              <a:t>是否</a:t>
            </a:r>
            <a:r>
              <a:rPr lang="en-US" altLang="zh-CN" dirty="0"/>
              <a:t>&lt;=x</a:t>
            </a:r>
            <a:r>
              <a:rPr lang="zh-CN" altLang="en-US" dirty="0"/>
              <a:t>即可</a:t>
            </a:r>
            <a:endParaRPr lang="en-US" altLang="zh-CN" dirty="0"/>
          </a:p>
          <a:p>
            <a:endParaRPr lang="en-US" altLang="zh-CN" dirty="0"/>
          </a:p>
        </p:txBody>
      </p:sp>
    </p:spTree>
    <p:extLst>
      <p:ext uri="{BB962C8B-B14F-4D97-AF65-F5344CB8AC3E}">
        <p14:creationId xmlns:p14="http://schemas.microsoft.com/office/powerpoint/2010/main" val="596462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a:t>HDU 6183 Color it</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对于</a:t>
            </a:r>
            <a:r>
              <a:rPr lang="en-US" altLang="zh-CN" dirty="0"/>
              <a:t>50</a:t>
            </a:r>
            <a:r>
              <a:rPr lang="zh-CN" altLang="en-US" dirty="0"/>
              <a:t>种颜色，如果一棵线段树上每个点建一个长度为</a:t>
            </a:r>
            <a:r>
              <a:rPr lang="en-US" altLang="zh-CN" dirty="0"/>
              <a:t>50</a:t>
            </a:r>
            <a:r>
              <a:rPr lang="zh-CN" altLang="en-US" dirty="0"/>
              <a:t>的</a:t>
            </a:r>
            <a:r>
              <a:rPr lang="en-US" altLang="zh-CN" dirty="0"/>
              <a:t>min</a:t>
            </a:r>
            <a:r>
              <a:rPr lang="zh-CN" altLang="en-US" dirty="0"/>
              <a:t>数组，记录每种颜色的</a:t>
            </a:r>
            <a:r>
              <a:rPr lang="en-US" altLang="zh-CN" dirty="0"/>
              <a:t>minx</a:t>
            </a:r>
            <a:r>
              <a:rPr lang="zh-CN" altLang="en-US" dirty="0"/>
              <a:t>，空间比较卡</a:t>
            </a:r>
            <a:endParaRPr lang="en-US" altLang="zh-CN" dirty="0"/>
          </a:p>
          <a:p>
            <a:r>
              <a:rPr lang="en-US" altLang="zh-CN" dirty="0"/>
              <a:t>2^21</a:t>
            </a:r>
            <a:r>
              <a:rPr lang="zh-CN" altLang="en-US" dirty="0"/>
              <a:t>*</a:t>
            </a:r>
            <a:r>
              <a:rPr lang="en-US" altLang="zh-CN" dirty="0"/>
              <a:t>50/1024/1024=100M</a:t>
            </a:r>
            <a:r>
              <a:rPr lang="zh-CN" altLang="en-US" dirty="0"/>
              <a:t>，线段树不开</a:t>
            </a:r>
            <a:r>
              <a:rPr lang="en-US" altLang="zh-CN" dirty="0"/>
              <a:t>4</a:t>
            </a:r>
            <a:r>
              <a:rPr lang="zh-CN" altLang="en-US" dirty="0"/>
              <a:t>倍而是做到</a:t>
            </a:r>
            <a:r>
              <a:rPr lang="en-US" altLang="zh-CN" dirty="0"/>
              <a:t>2</a:t>
            </a:r>
            <a:r>
              <a:rPr lang="zh-CN" altLang="en-US" dirty="0"/>
              <a:t>的幂（</a:t>
            </a:r>
            <a:r>
              <a:rPr lang="en-US" altLang="zh-CN" dirty="0"/>
              <a:t>2^20</a:t>
            </a:r>
            <a:r>
              <a:rPr lang="zh-CN" altLang="en-US" dirty="0"/>
              <a:t>）超过</a:t>
            </a:r>
            <a:r>
              <a:rPr lang="en-US" altLang="zh-CN" dirty="0"/>
              <a:t>1e6</a:t>
            </a:r>
            <a:r>
              <a:rPr lang="zh-CN" altLang="en-US" dirty="0"/>
              <a:t>然后再乘</a:t>
            </a:r>
            <a:r>
              <a:rPr lang="en-US" altLang="zh-CN" dirty="0"/>
              <a:t>2</a:t>
            </a:r>
            <a:r>
              <a:rPr lang="zh-CN" altLang="en-US" dirty="0"/>
              <a:t>，卡一下也够</a:t>
            </a:r>
            <a:endParaRPr lang="en-US" altLang="zh-CN" dirty="0"/>
          </a:p>
          <a:p>
            <a:r>
              <a:rPr lang="zh-CN" altLang="en-US" dirty="0"/>
              <a:t>要么就是建</a:t>
            </a:r>
            <a:r>
              <a:rPr lang="en-US" altLang="zh-CN" dirty="0"/>
              <a:t>50</a:t>
            </a:r>
            <a:r>
              <a:rPr lang="zh-CN" altLang="en-US" dirty="0"/>
              <a:t>棵线段树动态开点，空间复杂度</a:t>
            </a:r>
            <a:r>
              <a:rPr lang="en-US" altLang="zh-CN" dirty="0"/>
              <a:t>O(</a:t>
            </a:r>
            <a:r>
              <a:rPr lang="en-US" altLang="zh-CN" dirty="0" err="1"/>
              <a:t>nlogk</a:t>
            </a:r>
            <a:r>
              <a:rPr lang="en-US" altLang="zh-CN" dirty="0"/>
              <a:t>)</a:t>
            </a:r>
            <a:r>
              <a:rPr lang="zh-CN" altLang="en-US" dirty="0"/>
              <a:t>，</a:t>
            </a:r>
            <a:r>
              <a:rPr lang="en-US" altLang="zh-CN" dirty="0"/>
              <a:t>150000</a:t>
            </a:r>
            <a:r>
              <a:rPr lang="zh-CN" altLang="en-US" dirty="0"/>
              <a:t>*</a:t>
            </a:r>
            <a:r>
              <a:rPr lang="en-US" altLang="zh-CN" dirty="0"/>
              <a:t>20</a:t>
            </a:r>
            <a:r>
              <a:rPr lang="zh-CN" altLang="en-US" dirty="0"/>
              <a:t>*</a:t>
            </a:r>
            <a:r>
              <a:rPr lang="en-US" altLang="zh-CN" dirty="0"/>
              <a:t>3/1024/1024=8.5M</a:t>
            </a:r>
          </a:p>
          <a:p>
            <a:endParaRPr lang="en-US" altLang="zh-CN" dirty="0"/>
          </a:p>
        </p:txBody>
      </p:sp>
    </p:spTree>
    <p:extLst>
      <p:ext uri="{BB962C8B-B14F-4D97-AF65-F5344CB8AC3E}">
        <p14:creationId xmlns:p14="http://schemas.microsoft.com/office/powerpoint/2010/main" val="11267265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err="1"/>
              <a:t>CodeForces</a:t>
            </a:r>
            <a:r>
              <a:rPr lang="en-US" altLang="zh-CN" dirty="0"/>
              <a:t> 12D Ball</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有𝑛个人，每个人有三个属性𝑎𝑖</a:t>
            </a:r>
            <a:r>
              <a:rPr lang="en-US" altLang="zh-CN" dirty="0"/>
              <a:t>, </a:t>
            </a:r>
            <a:r>
              <a:rPr lang="zh-CN" altLang="en-US" dirty="0"/>
              <a:t>𝑏𝑖</a:t>
            </a:r>
            <a:r>
              <a:rPr lang="en-US" altLang="zh-CN" dirty="0"/>
              <a:t>, </a:t>
            </a:r>
            <a:r>
              <a:rPr lang="zh-CN" altLang="en-US" dirty="0"/>
              <a:t>𝑐𝑖 。</a:t>
            </a:r>
          </a:p>
          <a:p>
            <a:r>
              <a:rPr lang="zh-CN" altLang="en-US" dirty="0"/>
              <a:t>如果一个人的三个属性均小于另一个人的，那么他将告辞。</a:t>
            </a:r>
          </a:p>
          <a:p>
            <a:r>
              <a:rPr lang="zh-CN" altLang="en-US" dirty="0"/>
              <a:t>问最后有多少人告辞。</a:t>
            </a:r>
            <a:endParaRPr lang="en-US" altLang="zh-CN" dirty="0"/>
          </a:p>
          <a:p>
            <a:r>
              <a:rPr lang="en-US" altLang="zh-CN" dirty="0"/>
              <a:t>1 ≤ </a:t>
            </a:r>
            <a:r>
              <a:rPr lang="zh-CN" altLang="en-US" dirty="0"/>
              <a:t>𝑛 ≤ </a:t>
            </a:r>
            <a:r>
              <a:rPr lang="en-US" altLang="zh-CN" dirty="0"/>
              <a:t>5e5</a:t>
            </a:r>
          </a:p>
        </p:txBody>
      </p:sp>
    </p:spTree>
    <p:extLst>
      <p:ext uri="{BB962C8B-B14F-4D97-AF65-F5344CB8AC3E}">
        <p14:creationId xmlns:p14="http://schemas.microsoft.com/office/powerpoint/2010/main" val="139504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3716438" cy="4351338"/>
          </a:xfrm>
        </p:spPr>
        <p:txBody>
          <a:bodyPr>
            <a:normAutofit/>
          </a:bodyPr>
          <a:lstStyle/>
          <a:p>
            <a:r>
              <a:rPr lang="zh-CN" altLang="en-US" dirty="0"/>
              <a:t>建树</a:t>
            </a:r>
            <a:endParaRPr lang="en-US" altLang="zh-CN" dirty="0"/>
          </a:p>
          <a:p>
            <a:r>
              <a:rPr lang="zh-CN" altLang="en-US" dirty="0"/>
              <a:t>由于是完全二叉树</a:t>
            </a:r>
            <a:endParaRPr lang="en-US" altLang="zh-CN" dirty="0"/>
          </a:p>
          <a:p>
            <a:r>
              <a:rPr lang="zh-CN" altLang="en-US" dirty="0"/>
              <a:t>所以</a:t>
            </a:r>
            <a:r>
              <a:rPr lang="en-US" altLang="zh-CN" dirty="0"/>
              <a:t>x</a:t>
            </a:r>
            <a:r>
              <a:rPr lang="zh-CN" altLang="en-US" dirty="0"/>
              <a:t>的两个儿子就是</a:t>
            </a:r>
            <a:r>
              <a:rPr lang="en-US" altLang="zh-CN" dirty="0"/>
              <a:t>2x</a:t>
            </a:r>
            <a:r>
              <a:rPr lang="zh-CN" altLang="en-US" dirty="0"/>
              <a:t>和</a:t>
            </a:r>
            <a:r>
              <a:rPr lang="en-US" altLang="zh-CN" dirty="0"/>
              <a:t>2x+1</a:t>
            </a:r>
            <a:r>
              <a:rPr lang="zh-CN" altLang="en-US" dirty="0"/>
              <a:t>，父亲就是</a:t>
            </a:r>
            <a:r>
              <a:rPr lang="en-US" altLang="zh-CN" dirty="0"/>
              <a:t>x/2</a:t>
            </a:r>
          </a:p>
          <a:p>
            <a:r>
              <a:rPr lang="zh-CN" altLang="en-US" dirty="0"/>
              <a:t>代码</a:t>
            </a:r>
            <a:endParaRPr lang="en-US" altLang="zh-CN" dirty="0"/>
          </a:p>
        </p:txBody>
      </p:sp>
      <p:pic>
        <p:nvPicPr>
          <p:cNvPr id="6" name="图片 5">
            <a:extLst>
              <a:ext uri="{FF2B5EF4-FFF2-40B4-BE49-F238E27FC236}">
                <a16:creationId xmlns:a16="http://schemas.microsoft.com/office/drawing/2014/main" id="{B70B8B3A-0291-8C6A-EFF8-B38B23AD4CC1}"/>
              </a:ext>
            </a:extLst>
          </p:cNvPr>
          <p:cNvPicPr>
            <a:picLocks noChangeAspect="1"/>
          </p:cNvPicPr>
          <p:nvPr/>
        </p:nvPicPr>
        <p:blipFill rotWithShape="1">
          <a:blip r:embed="rId2">
            <a:extLst>
              <a:ext uri="{28A0092B-C50C-407E-A947-70E740481C1C}">
                <a14:useLocalDpi xmlns:a14="http://schemas.microsoft.com/office/drawing/2010/main" val="0"/>
              </a:ext>
            </a:extLst>
          </a:blip>
          <a:srcRect l="8639" t="26358" r="9288" b="18067"/>
          <a:stretch/>
        </p:blipFill>
        <p:spPr>
          <a:xfrm>
            <a:off x="774958" y="0"/>
            <a:ext cx="11417042" cy="4027990"/>
          </a:xfrm>
          <a:prstGeom prst="rect">
            <a:avLst/>
          </a:prstGeom>
        </p:spPr>
      </p:pic>
    </p:spTree>
    <p:extLst>
      <p:ext uri="{BB962C8B-B14F-4D97-AF65-F5344CB8AC3E}">
        <p14:creationId xmlns:p14="http://schemas.microsoft.com/office/powerpoint/2010/main" val="9503944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en-US" altLang="zh-CN" dirty="0" err="1"/>
              <a:t>CodeForces</a:t>
            </a:r>
            <a:r>
              <a:rPr lang="en-US" altLang="zh-CN" dirty="0"/>
              <a:t> 12D Ball</a:t>
            </a:r>
            <a:endParaRPr lang="zh-CN" altLang="en-US" dirty="0"/>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首先将第一维离散化，第二维从大到小排序，以第一维为坐标在线段树中插入第三维的值。</a:t>
            </a:r>
          </a:p>
          <a:p>
            <a:r>
              <a:rPr lang="zh-CN" altLang="en-US" dirty="0"/>
              <a:t>由于逐个插入，第二维一定递减；</a:t>
            </a:r>
          </a:p>
          <a:p>
            <a:r>
              <a:rPr lang="zh-CN" altLang="en-US" dirty="0"/>
              <a:t>对于每个新插入的数只要保证他插入位置后面的区间最大值比这个数小就不会告辞。</a:t>
            </a:r>
          </a:p>
          <a:p>
            <a:r>
              <a:rPr lang="zh-CN" altLang="en-US" dirty="0"/>
              <a:t>时间复杂度</a:t>
            </a:r>
            <a:r>
              <a:rPr lang="en-US" altLang="zh-CN" dirty="0"/>
              <a:t>O(</a:t>
            </a:r>
            <a:r>
              <a:rPr lang="en-US" altLang="zh-CN" dirty="0" err="1"/>
              <a:t>nlogn</a:t>
            </a:r>
            <a:r>
              <a:rPr lang="en-US" altLang="zh-CN" dirty="0"/>
              <a:t>)</a:t>
            </a:r>
          </a:p>
        </p:txBody>
      </p:sp>
    </p:spTree>
    <p:extLst>
      <p:ext uri="{BB962C8B-B14F-4D97-AF65-F5344CB8AC3E}">
        <p14:creationId xmlns:p14="http://schemas.microsoft.com/office/powerpoint/2010/main" val="27601206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p:txBody>
          <a:bodyPr/>
          <a:lstStyle/>
          <a:p>
            <a:r>
              <a:rPr lang="zh-CN" altLang="en-US" dirty="0"/>
              <a:t>普通线段树</a:t>
            </a:r>
            <a:endParaRPr lang="en-US" altLang="zh-CN" dirty="0"/>
          </a:p>
          <a:p>
            <a:r>
              <a:rPr lang="zh-CN" altLang="en-US" dirty="0"/>
              <a:t>值域线段树</a:t>
            </a:r>
            <a:endParaRPr lang="en-US" altLang="zh-CN" dirty="0"/>
          </a:p>
          <a:p>
            <a:r>
              <a:rPr lang="zh-CN" altLang="en-US" dirty="0"/>
              <a:t>势能线段树</a:t>
            </a:r>
            <a:endParaRPr lang="en-US" altLang="zh-CN" dirty="0"/>
          </a:p>
          <a:p>
            <a:pPr lvl="1"/>
            <a:r>
              <a:rPr lang="zh-CN" altLang="en-US" dirty="0"/>
              <a:t>基础应用</a:t>
            </a:r>
            <a:endParaRPr lang="en-US" altLang="zh-CN" dirty="0"/>
          </a:p>
          <a:p>
            <a:pPr lvl="1"/>
            <a:r>
              <a:rPr lang="en-US" altLang="zh-CN" dirty="0"/>
              <a:t>segment tree beats</a:t>
            </a:r>
          </a:p>
          <a:p>
            <a:r>
              <a:rPr lang="zh-CN" altLang="en-US" dirty="0"/>
              <a:t>李超线段树</a:t>
            </a:r>
            <a:endParaRPr lang="en-US" altLang="zh-CN" dirty="0"/>
          </a:p>
          <a:p>
            <a:r>
              <a:rPr lang="zh-CN" altLang="en-US" dirty="0"/>
              <a:t>分治结构</a:t>
            </a:r>
            <a:endParaRPr lang="en-US" altLang="zh-CN" dirty="0"/>
          </a:p>
          <a:p>
            <a:r>
              <a:rPr lang="zh-CN" altLang="en-US" dirty="0"/>
              <a:t>*函数式线段树</a:t>
            </a:r>
            <a:endParaRPr lang="en-US" altLang="zh-CN" dirty="0"/>
          </a:p>
          <a:p>
            <a:endParaRPr lang="zh-CN" altLang="en-US" dirty="0"/>
          </a:p>
        </p:txBody>
      </p:sp>
    </p:spTree>
    <p:extLst>
      <p:ext uri="{BB962C8B-B14F-4D97-AF65-F5344CB8AC3E}">
        <p14:creationId xmlns:p14="http://schemas.microsoft.com/office/powerpoint/2010/main" val="740936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p:txBody>
          <a:bodyPr>
            <a:normAutofit/>
          </a:bodyPr>
          <a:lstStyle/>
          <a:p>
            <a:r>
              <a:rPr lang="zh-CN" altLang="en-US" dirty="0"/>
              <a:t>线段树能够通过打标记实现区间修改的条件有两个：</a:t>
            </a:r>
          </a:p>
          <a:p>
            <a:r>
              <a:rPr lang="en-US" altLang="zh-CN" dirty="0"/>
              <a:t>1,</a:t>
            </a:r>
            <a:r>
              <a:rPr lang="zh-CN" altLang="en-US" dirty="0"/>
              <a:t>能够快速处理标记对区间询问结果的影响</a:t>
            </a:r>
          </a:p>
          <a:p>
            <a:r>
              <a:rPr lang="en-US" altLang="zh-CN" dirty="0"/>
              <a:t>2,</a:t>
            </a:r>
            <a:r>
              <a:rPr lang="zh-CN" altLang="en-US" dirty="0"/>
              <a:t>能够快速实现标记的合并</a:t>
            </a:r>
            <a:endParaRPr lang="en-US" altLang="zh-CN" dirty="0"/>
          </a:p>
          <a:p>
            <a:r>
              <a:rPr lang="zh-CN" altLang="en-US" dirty="0"/>
              <a:t>有的区间修改不满足上面两个条件（如区间开方，区间取模等）</a:t>
            </a:r>
          </a:p>
        </p:txBody>
      </p:sp>
    </p:spTree>
    <p:extLst>
      <p:ext uri="{BB962C8B-B14F-4D97-AF65-F5344CB8AC3E}">
        <p14:creationId xmlns:p14="http://schemas.microsoft.com/office/powerpoint/2010/main" val="395084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p:txBody>
          <a:bodyPr>
            <a:normAutofit/>
          </a:bodyPr>
          <a:lstStyle/>
          <a:p>
            <a:r>
              <a:rPr lang="zh-CN" altLang="en-US" dirty="0"/>
              <a:t>有的区间修改不满足上面两个条件（如区间开方，区间取模等）</a:t>
            </a:r>
            <a:endParaRPr lang="en-US" altLang="zh-CN" dirty="0"/>
          </a:p>
          <a:p>
            <a:r>
              <a:rPr lang="zh-CN" altLang="en-US" dirty="0"/>
              <a:t>但存在一些奇妙的性质，使得序列每个元素被修改的次数有一个上限</a:t>
            </a:r>
            <a:endParaRPr lang="en-US" altLang="zh-CN" dirty="0"/>
          </a:p>
          <a:p>
            <a:r>
              <a:rPr lang="zh-CN" altLang="en-US" dirty="0"/>
              <a:t>可以在线段树每个节点上记录一个值，表示对应区间内是否每个元素都达到修改次数上限</a:t>
            </a:r>
            <a:endParaRPr lang="en-US" altLang="zh-CN" dirty="0"/>
          </a:p>
          <a:p>
            <a:r>
              <a:rPr lang="zh-CN" altLang="en-US" dirty="0"/>
              <a:t>区间修改时暴力递归到叶子节点，如果途中遇到一个节点，这个节点的对应区间内每个元素都达到修改次数上限则在这个节点</a:t>
            </a:r>
            <a:r>
              <a:rPr lang="en-US" altLang="zh-CN" dirty="0"/>
              <a:t>return</a:t>
            </a:r>
            <a:r>
              <a:rPr lang="zh-CN" altLang="en-US" dirty="0"/>
              <a:t>掉</a:t>
            </a:r>
            <a:endParaRPr lang="en-US" altLang="zh-CN" dirty="0"/>
          </a:p>
          <a:p>
            <a:r>
              <a:rPr lang="zh-CN" altLang="en-US" dirty="0"/>
              <a:t>均摊复杂度是</a:t>
            </a:r>
            <a:r>
              <a:rPr lang="en-US" altLang="zh-CN" dirty="0"/>
              <a:t>O(</a:t>
            </a:r>
            <a:r>
              <a:rPr lang="en-US" altLang="zh-CN" dirty="0" err="1"/>
              <a:t>nlogn</a:t>
            </a:r>
            <a:r>
              <a:rPr lang="en-US" altLang="zh-CN" dirty="0"/>
              <a:t>*</a:t>
            </a:r>
            <a:r>
              <a:rPr lang="zh-CN" altLang="en-US" dirty="0"/>
              <a:t>修改次数上限</a:t>
            </a:r>
            <a:r>
              <a:rPr lang="en-US" altLang="zh-CN" dirty="0"/>
              <a:t>)</a:t>
            </a:r>
            <a:endParaRPr lang="zh-CN" altLang="en-US" dirty="0"/>
          </a:p>
        </p:txBody>
      </p:sp>
    </p:spTree>
    <p:extLst>
      <p:ext uri="{BB962C8B-B14F-4D97-AF65-F5344CB8AC3E}">
        <p14:creationId xmlns:p14="http://schemas.microsoft.com/office/powerpoint/2010/main" val="1079122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区间取模，区间求和</a:t>
            </a:r>
            <a:endParaRPr lang="en-US" altLang="zh-CN" dirty="0"/>
          </a:p>
          <a:p>
            <a:endParaRPr lang="zh-CN" altLang="en-US" dirty="0"/>
          </a:p>
        </p:txBody>
      </p:sp>
    </p:spTree>
    <p:extLst>
      <p:ext uri="{BB962C8B-B14F-4D97-AF65-F5344CB8AC3E}">
        <p14:creationId xmlns:p14="http://schemas.microsoft.com/office/powerpoint/2010/main" val="35879396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区间取模，区间求和</a:t>
            </a:r>
            <a:endParaRPr lang="en-US" altLang="zh-CN" dirty="0"/>
          </a:p>
          <a:p>
            <a:r>
              <a:rPr lang="zh-CN" altLang="en-US" dirty="0"/>
              <a:t>由于一个数被比它自己小的数</a:t>
            </a:r>
            <a:r>
              <a:rPr lang="en-US" altLang="zh-CN" dirty="0"/>
              <a:t>mod</a:t>
            </a:r>
            <a:r>
              <a:rPr lang="zh-CN" altLang="en-US" dirty="0"/>
              <a:t>后至少会变成原来的一半</a:t>
            </a:r>
            <a:endParaRPr lang="en-US" altLang="zh-CN" dirty="0"/>
          </a:p>
          <a:p>
            <a:r>
              <a:rPr lang="zh-CN" altLang="en-US" dirty="0"/>
              <a:t>所以我们仍然维护区间最大值，如果当前区间的最大值小于模数</a:t>
            </a:r>
            <a:r>
              <a:rPr lang="en-US" altLang="zh-CN" dirty="0"/>
              <a:t>p</a:t>
            </a:r>
            <a:r>
              <a:rPr lang="zh-CN" altLang="en-US" dirty="0"/>
              <a:t>，那么不用再递归下去了</a:t>
            </a:r>
          </a:p>
        </p:txBody>
      </p:sp>
    </p:spTree>
    <p:extLst>
      <p:ext uri="{BB962C8B-B14F-4D97-AF65-F5344CB8AC3E}">
        <p14:creationId xmlns:p14="http://schemas.microsoft.com/office/powerpoint/2010/main" val="31140240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区间取模，区间求和</a:t>
            </a:r>
            <a:endParaRPr lang="en-US" altLang="zh-CN" dirty="0"/>
          </a:p>
          <a:p>
            <a:r>
              <a:rPr lang="zh-CN" altLang="en-US" dirty="0"/>
              <a:t>由于一个数被比它自己小的数</a:t>
            </a:r>
            <a:r>
              <a:rPr lang="en-US" altLang="zh-CN" dirty="0"/>
              <a:t>mod</a:t>
            </a:r>
            <a:r>
              <a:rPr lang="zh-CN" altLang="en-US" dirty="0"/>
              <a:t>后至少会变成原来的一半</a:t>
            </a:r>
            <a:endParaRPr lang="en-US" altLang="zh-CN" dirty="0"/>
          </a:p>
          <a:p>
            <a:r>
              <a:rPr lang="zh-CN" altLang="en-US" dirty="0"/>
              <a:t>所以我们仍然维护区间最大值，如果当前区间的最大值小于模数</a:t>
            </a:r>
            <a:r>
              <a:rPr lang="en-US" altLang="zh-CN" dirty="0"/>
              <a:t>p</a:t>
            </a:r>
            <a:r>
              <a:rPr lang="zh-CN" altLang="en-US" dirty="0"/>
              <a:t>，那么不用再递归下去了</a:t>
            </a:r>
          </a:p>
        </p:txBody>
      </p:sp>
    </p:spTree>
    <p:extLst>
      <p:ext uri="{BB962C8B-B14F-4D97-AF65-F5344CB8AC3E}">
        <p14:creationId xmlns:p14="http://schemas.microsoft.com/office/powerpoint/2010/main" val="39506678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p:txBody>
          <a:bodyPr>
            <a:normAutofit/>
          </a:bodyPr>
          <a:lstStyle/>
          <a:p>
            <a:r>
              <a:rPr lang="zh-CN" altLang="en-US" dirty="0"/>
              <a:t>区间开方，区间求和</a:t>
            </a:r>
            <a:endParaRPr lang="en-US" altLang="zh-CN" dirty="0"/>
          </a:p>
          <a:p>
            <a:endParaRPr lang="zh-CN" altLang="en-US" dirty="0"/>
          </a:p>
        </p:txBody>
      </p:sp>
    </p:spTree>
    <p:extLst>
      <p:ext uri="{BB962C8B-B14F-4D97-AF65-F5344CB8AC3E}">
        <p14:creationId xmlns:p14="http://schemas.microsoft.com/office/powerpoint/2010/main" val="12741845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4714875" cy="4351338"/>
          </a:xfrm>
        </p:spPr>
        <p:txBody>
          <a:bodyPr>
            <a:normAutofit/>
          </a:bodyPr>
          <a:lstStyle/>
          <a:p>
            <a:r>
              <a:rPr lang="zh-CN" altLang="en-US" dirty="0"/>
              <a:t>区间开方，区间求和</a:t>
            </a:r>
            <a:endParaRPr lang="en-US" altLang="zh-CN" dirty="0"/>
          </a:p>
          <a:p>
            <a:r>
              <a:rPr lang="zh-CN" altLang="en-US" dirty="0"/>
              <a:t>我们可以发现对</a:t>
            </a:r>
            <a:r>
              <a:rPr lang="en-US" altLang="zh-CN" dirty="0"/>
              <a:t>1</a:t>
            </a:r>
            <a:r>
              <a:rPr lang="zh-CN" altLang="en-US" dirty="0"/>
              <a:t>或</a:t>
            </a:r>
            <a:r>
              <a:rPr lang="en-US" altLang="zh-CN" dirty="0"/>
              <a:t>0</a:t>
            </a:r>
            <a:r>
              <a:rPr lang="zh-CN" altLang="en-US" dirty="0"/>
              <a:t>的开方，对他的值是不会改变的，因此我们维护一个区间最大值，如果该区间的最大值</a:t>
            </a:r>
            <a:r>
              <a:rPr lang="en-US" altLang="zh-CN" dirty="0"/>
              <a:t>&gt;1,</a:t>
            </a:r>
            <a:r>
              <a:rPr lang="zh-CN" altLang="en-US" dirty="0"/>
              <a:t>那么再递归下去。</a:t>
            </a:r>
            <a:endParaRPr lang="en-US" altLang="zh-CN" dirty="0"/>
          </a:p>
          <a:p>
            <a:r>
              <a:rPr lang="zh-CN" altLang="en-US" dirty="0"/>
              <a:t>一个数开</a:t>
            </a:r>
            <a:r>
              <a:rPr lang="en-US" altLang="zh-CN" dirty="0" err="1"/>
              <a:t>loglogn</a:t>
            </a:r>
            <a:r>
              <a:rPr lang="zh-CN" altLang="en-US" dirty="0"/>
              <a:t>次就会变成</a:t>
            </a:r>
            <a:r>
              <a:rPr lang="en-US" altLang="zh-CN" dirty="0"/>
              <a:t>1</a:t>
            </a:r>
            <a:r>
              <a:rPr lang="zh-CN" altLang="en-US" dirty="0"/>
              <a:t>或者</a:t>
            </a:r>
            <a:r>
              <a:rPr lang="en-US" altLang="zh-CN" dirty="0"/>
              <a:t>0</a:t>
            </a:r>
          </a:p>
          <a:p>
            <a:endParaRPr lang="zh-CN" altLang="en-US" dirty="0"/>
          </a:p>
        </p:txBody>
      </p:sp>
      <p:pic>
        <p:nvPicPr>
          <p:cNvPr id="7" name="图片 6">
            <a:extLst>
              <a:ext uri="{FF2B5EF4-FFF2-40B4-BE49-F238E27FC236}">
                <a16:creationId xmlns:a16="http://schemas.microsoft.com/office/drawing/2014/main" id="{A13A957D-F553-45D5-9742-2FA412C79884}"/>
              </a:ext>
            </a:extLst>
          </p:cNvPr>
          <p:cNvPicPr>
            <a:picLocks noChangeAspect="1"/>
          </p:cNvPicPr>
          <p:nvPr/>
        </p:nvPicPr>
        <p:blipFill>
          <a:blip r:embed="rId2"/>
          <a:stretch>
            <a:fillRect/>
          </a:stretch>
        </p:blipFill>
        <p:spPr>
          <a:xfrm>
            <a:off x="5765513" y="1690688"/>
            <a:ext cx="5588287" cy="4407126"/>
          </a:xfrm>
          <a:prstGeom prst="rect">
            <a:avLst/>
          </a:prstGeom>
        </p:spPr>
      </p:pic>
    </p:spTree>
    <p:extLst>
      <p:ext uri="{BB962C8B-B14F-4D97-AF65-F5344CB8AC3E}">
        <p14:creationId xmlns:p14="http://schemas.microsoft.com/office/powerpoint/2010/main" val="33998553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p:txBody>
          <a:bodyPr>
            <a:normAutofit/>
          </a:bodyPr>
          <a:lstStyle/>
          <a:p>
            <a:r>
              <a:rPr lang="zh-CN" altLang="en-US" dirty="0"/>
              <a:t>这个题还有一种线段树做法是</a:t>
            </a:r>
            <a:endParaRPr lang="en-US" altLang="zh-CN" dirty="0"/>
          </a:p>
          <a:p>
            <a:r>
              <a:rPr lang="zh-CN" altLang="en-US" dirty="0"/>
              <a:t>记录区间最大值和最小值</a:t>
            </a:r>
            <a:endParaRPr lang="en-US" altLang="zh-CN" dirty="0"/>
          </a:p>
          <a:p>
            <a:r>
              <a:rPr lang="zh-CN" altLang="en-US" dirty="0"/>
              <a:t>如果一个区间最大值开根和最小值开根相同，那么打区间覆盖标记</a:t>
            </a:r>
            <a:endParaRPr lang="en-US" altLang="zh-CN" dirty="0"/>
          </a:p>
          <a:p>
            <a:r>
              <a:rPr lang="zh-CN" altLang="en-US" dirty="0"/>
              <a:t>否则，暴力往下更新</a:t>
            </a:r>
            <a:endParaRPr lang="en-US" altLang="zh-CN" dirty="0"/>
          </a:p>
          <a:p>
            <a:endParaRPr lang="en-US" altLang="zh-CN" dirty="0"/>
          </a:p>
        </p:txBody>
      </p:sp>
    </p:spTree>
    <p:extLst>
      <p:ext uri="{BB962C8B-B14F-4D97-AF65-F5344CB8AC3E}">
        <p14:creationId xmlns:p14="http://schemas.microsoft.com/office/powerpoint/2010/main" val="157896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3716438" cy="4351338"/>
          </a:xfrm>
        </p:spPr>
        <p:txBody>
          <a:bodyPr>
            <a:normAutofit fontScale="92500" lnSpcReduction="10000"/>
          </a:bodyPr>
          <a:lstStyle/>
          <a:p>
            <a:r>
              <a:rPr lang="zh-CN" altLang="en-US" dirty="0"/>
              <a:t>建树</a:t>
            </a:r>
            <a:endParaRPr lang="en-US" altLang="zh-CN" dirty="0"/>
          </a:p>
          <a:p>
            <a:r>
              <a:rPr lang="zh-CN" altLang="en-US" dirty="0"/>
              <a:t>在这里维护长度为</a:t>
            </a:r>
            <a:r>
              <a:rPr lang="en-US" altLang="zh-CN" dirty="0"/>
              <a:t>5</a:t>
            </a:r>
            <a:r>
              <a:rPr lang="zh-CN" altLang="en-US" dirty="0"/>
              <a:t>的区间我们开了大小为</a:t>
            </a:r>
            <a:r>
              <a:rPr lang="en-US" altLang="zh-CN" dirty="0"/>
              <a:t>9</a:t>
            </a:r>
            <a:r>
              <a:rPr lang="zh-CN" altLang="en-US" dirty="0"/>
              <a:t>的数组</a:t>
            </a:r>
            <a:endParaRPr lang="en-US" altLang="zh-CN" dirty="0"/>
          </a:p>
          <a:p>
            <a:r>
              <a:rPr lang="zh-CN" altLang="en-US" dirty="0"/>
              <a:t>实际上为了避免越界要开</a:t>
            </a:r>
            <a:r>
              <a:rPr lang="en-US" altLang="zh-CN" dirty="0"/>
              <a:t>4</a:t>
            </a:r>
            <a:r>
              <a:rPr lang="zh-CN" altLang="en-US" dirty="0"/>
              <a:t>倍长度</a:t>
            </a:r>
            <a:endParaRPr lang="en-US" altLang="zh-CN" dirty="0"/>
          </a:p>
          <a:p>
            <a:r>
              <a:rPr lang="zh-CN" altLang="en-US" dirty="0"/>
              <a:t>倒数第二层的节点数</a:t>
            </a:r>
            <a:r>
              <a:rPr lang="en-US" altLang="zh-CN" dirty="0"/>
              <a:t>&lt;=n</a:t>
            </a:r>
            <a:r>
              <a:rPr lang="zh-CN" altLang="en-US" dirty="0"/>
              <a:t>，所以倒数第二层往上所有节点数</a:t>
            </a:r>
            <a:r>
              <a:rPr lang="en-US" altLang="zh-CN" dirty="0"/>
              <a:t>&lt;=2n-1</a:t>
            </a:r>
            <a:r>
              <a:rPr lang="zh-CN" altLang="en-US" dirty="0"/>
              <a:t>，倒数第一层的节点数</a:t>
            </a:r>
            <a:r>
              <a:rPr lang="en-US" altLang="zh-CN" dirty="0"/>
              <a:t>&lt;=2n</a:t>
            </a:r>
            <a:r>
              <a:rPr lang="zh-CN" altLang="en-US" dirty="0"/>
              <a:t>，所以开</a:t>
            </a:r>
            <a:r>
              <a:rPr lang="en-US" altLang="zh-CN" dirty="0"/>
              <a:t>4n</a:t>
            </a:r>
            <a:r>
              <a:rPr lang="zh-CN" altLang="en-US" dirty="0"/>
              <a:t>不会爆</a:t>
            </a:r>
            <a:endParaRPr lang="en-US" altLang="zh-CN" dirty="0"/>
          </a:p>
          <a:p>
            <a:endParaRPr lang="en-US" altLang="zh-CN" dirty="0"/>
          </a:p>
        </p:txBody>
      </p:sp>
      <p:pic>
        <p:nvPicPr>
          <p:cNvPr id="4" name="图片 3">
            <a:extLst>
              <a:ext uri="{FF2B5EF4-FFF2-40B4-BE49-F238E27FC236}">
                <a16:creationId xmlns:a16="http://schemas.microsoft.com/office/drawing/2014/main" id="{C54BC199-44B6-4ADF-CECD-7611DCDF86BE}"/>
              </a:ext>
            </a:extLst>
          </p:cNvPr>
          <p:cNvPicPr>
            <a:picLocks noChangeAspect="1"/>
          </p:cNvPicPr>
          <p:nvPr/>
        </p:nvPicPr>
        <p:blipFill rotWithShape="1">
          <a:blip r:embed="rId2"/>
          <a:srcRect l="4877"/>
          <a:stretch/>
        </p:blipFill>
        <p:spPr>
          <a:xfrm>
            <a:off x="4554638" y="0"/>
            <a:ext cx="7637361" cy="6858000"/>
          </a:xfrm>
          <a:prstGeom prst="rect">
            <a:avLst/>
          </a:prstGeom>
        </p:spPr>
      </p:pic>
    </p:spTree>
    <p:extLst>
      <p:ext uri="{BB962C8B-B14F-4D97-AF65-F5344CB8AC3E}">
        <p14:creationId xmlns:p14="http://schemas.microsoft.com/office/powerpoint/2010/main" val="14009142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pic>
        <p:nvPicPr>
          <p:cNvPr id="5" name="内容占位符 4">
            <a:extLst>
              <a:ext uri="{FF2B5EF4-FFF2-40B4-BE49-F238E27FC236}">
                <a16:creationId xmlns:a16="http://schemas.microsoft.com/office/drawing/2014/main" id="{72EB408F-F971-4FA4-9136-EBCB8DB4865A}"/>
              </a:ext>
            </a:extLst>
          </p:cNvPr>
          <p:cNvPicPr>
            <a:picLocks noGrp="1" noChangeAspect="1"/>
          </p:cNvPicPr>
          <p:nvPr>
            <p:ph idx="1"/>
          </p:nvPr>
        </p:nvPicPr>
        <p:blipFill rotWithShape="1">
          <a:blip r:embed="rId2"/>
          <a:srcRect b="39694"/>
          <a:stretch/>
        </p:blipFill>
        <p:spPr>
          <a:xfrm>
            <a:off x="838200" y="1690688"/>
            <a:ext cx="5543577" cy="3919537"/>
          </a:xfrm>
        </p:spPr>
      </p:pic>
      <p:pic>
        <p:nvPicPr>
          <p:cNvPr id="6" name="内容占位符 4">
            <a:extLst>
              <a:ext uri="{FF2B5EF4-FFF2-40B4-BE49-F238E27FC236}">
                <a16:creationId xmlns:a16="http://schemas.microsoft.com/office/drawing/2014/main" id="{94DE6EBB-BEFF-4811-AEF4-98926DB3B0F4}"/>
              </a:ext>
            </a:extLst>
          </p:cNvPr>
          <p:cNvPicPr>
            <a:picLocks noChangeAspect="1"/>
          </p:cNvPicPr>
          <p:nvPr/>
        </p:nvPicPr>
        <p:blipFill rotWithShape="1">
          <a:blip r:embed="rId2"/>
          <a:srcRect t="60306"/>
          <a:stretch/>
        </p:blipFill>
        <p:spPr>
          <a:xfrm>
            <a:off x="6381777" y="1690688"/>
            <a:ext cx="5543577" cy="2579830"/>
          </a:xfrm>
          <a:prstGeom prst="rect">
            <a:avLst/>
          </a:prstGeom>
        </p:spPr>
      </p:pic>
    </p:spTree>
    <p:extLst>
      <p:ext uri="{BB962C8B-B14F-4D97-AF65-F5344CB8AC3E}">
        <p14:creationId xmlns:p14="http://schemas.microsoft.com/office/powerpoint/2010/main" val="34262713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p:txBody>
          <a:bodyPr>
            <a:normAutofit/>
          </a:bodyPr>
          <a:lstStyle/>
          <a:p>
            <a:r>
              <a:rPr lang="zh-CN" altLang="en-US" dirty="0"/>
              <a:t>区间开方，区间求和</a:t>
            </a:r>
            <a:endParaRPr lang="en-US" altLang="zh-CN" dirty="0"/>
          </a:p>
          <a:p>
            <a:r>
              <a:rPr lang="zh-CN" altLang="en-US" dirty="0"/>
              <a:t>当然这个题也能用树状数组</a:t>
            </a:r>
            <a:r>
              <a:rPr lang="en-US" altLang="zh-CN" dirty="0"/>
              <a:t>+</a:t>
            </a:r>
            <a:r>
              <a:rPr lang="zh-CN" altLang="en-US" dirty="0"/>
              <a:t>并查集做</a:t>
            </a:r>
            <a:endParaRPr lang="en-US" altLang="zh-CN" dirty="0"/>
          </a:p>
          <a:p>
            <a:r>
              <a:rPr lang="zh-CN" altLang="en-US" dirty="0"/>
              <a:t>树状数组负责单点修改</a:t>
            </a:r>
            <a:r>
              <a:rPr lang="en-US" altLang="zh-CN" dirty="0"/>
              <a:t>+</a:t>
            </a:r>
            <a:r>
              <a:rPr lang="zh-CN" altLang="en-US" dirty="0"/>
              <a:t>区间查询</a:t>
            </a:r>
            <a:endParaRPr lang="en-US" altLang="zh-CN" dirty="0"/>
          </a:p>
          <a:p>
            <a:r>
              <a:rPr lang="zh-CN" altLang="en-US" dirty="0"/>
              <a:t>并查集负责把开方后变为</a:t>
            </a:r>
            <a:r>
              <a:rPr lang="en-US" altLang="zh-CN" dirty="0"/>
              <a:t>0/1</a:t>
            </a:r>
            <a:r>
              <a:rPr lang="zh-CN" altLang="en-US" dirty="0"/>
              <a:t>的数删掉（和下一个数连起来）</a:t>
            </a:r>
            <a:endParaRPr lang="en-US" altLang="zh-CN" dirty="0"/>
          </a:p>
        </p:txBody>
      </p:sp>
    </p:spTree>
    <p:extLst>
      <p:ext uri="{BB962C8B-B14F-4D97-AF65-F5344CB8AC3E}">
        <p14:creationId xmlns:p14="http://schemas.microsoft.com/office/powerpoint/2010/main" val="4067317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p:txBody>
          <a:bodyPr>
            <a:normAutofit/>
          </a:bodyPr>
          <a:lstStyle/>
          <a:p>
            <a:r>
              <a:rPr lang="zh-CN" altLang="en-US" dirty="0"/>
              <a:t>区间开方，区间加，区间求和</a:t>
            </a:r>
            <a:endParaRPr lang="en-US" altLang="zh-CN" dirty="0"/>
          </a:p>
          <a:p>
            <a:r>
              <a:rPr lang="zh-CN" altLang="en-US" dirty="0"/>
              <a:t>显然不能像上一个题一样，用最大值</a:t>
            </a:r>
            <a:r>
              <a:rPr lang="en-US" altLang="zh-CN" dirty="0"/>
              <a:t>&lt;=1</a:t>
            </a:r>
            <a:r>
              <a:rPr lang="zh-CN" altLang="en-US" dirty="0"/>
              <a:t>来做</a:t>
            </a:r>
            <a:endParaRPr lang="en-US" altLang="zh-CN" dirty="0"/>
          </a:p>
          <a:p>
            <a:r>
              <a:rPr lang="zh-CN" altLang="en-US" dirty="0"/>
              <a:t>如果用最小值</a:t>
            </a:r>
            <a:r>
              <a:rPr lang="en-US" altLang="zh-CN" dirty="0"/>
              <a:t>=</a:t>
            </a:r>
            <a:r>
              <a:rPr lang="zh-CN" altLang="en-US" dirty="0"/>
              <a:t>最大值来做</a:t>
            </a:r>
            <a:endParaRPr lang="en-US" altLang="zh-CN" dirty="0"/>
          </a:p>
          <a:p>
            <a:r>
              <a:rPr lang="zh-CN" altLang="en-US" dirty="0"/>
              <a:t>那么像这样的数据：</a:t>
            </a:r>
            <a:endParaRPr lang="en-US" altLang="zh-CN" dirty="0"/>
          </a:p>
          <a:p>
            <a:r>
              <a:rPr lang="en-US" altLang="zh-CN" dirty="0"/>
              <a:t>343434</a:t>
            </a:r>
            <a:r>
              <a:rPr lang="zh-CN" altLang="en-US" dirty="0"/>
              <a:t>开方，变成</a:t>
            </a:r>
            <a:r>
              <a:rPr lang="en-US" altLang="zh-CN" dirty="0"/>
              <a:t>121212</a:t>
            </a:r>
            <a:r>
              <a:rPr lang="zh-CN" altLang="en-US" dirty="0"/>
              <a:t>，再加</a:t>
            </a:r>
            <a:r>
              <a:rPr lang="en-US" altLang="zh-CN" dirty="0"/>
              <a:t>2</a:t>
            </a:r>
            <a:r>
              <a:rPr lang="zh-CN" altLang="en-US" dirty="0"/>
              <a:t>，变成</a:t>
            </a:r>
            <a:r>
              <a:rPr lang="en-US" altLang="zh-CN" dirty="0"/>
              <a:t>343434</a:t>
            </a:r>
            <a:r>
              <a:rPr lang="zh-CN" altLang="en-US" dirty="0"/>
              <a:t>，循环</a:t>
            </a:r>
            <a:endParaRPr lang="en-US" altLang="zh-CN" dirty="0"/>
          </a:p>
          <a:p>
            <a:r>
              <a:rPr lang="zh-CN" altLang="en-US" dirty="0"/>
              <a:t>就会</a:t>
            </a:r>
            <a:r>
              <a:rPr lang="en-US" altLang="zh-CN" dirty="0"/>
              <a:t>TLE</a:t>
            </a:r>
          </a:p>
        </p:txBody>
      </p:sp>
    </p:spTree>
    <p:extLst>
      <p:ext uri="{BB962C8B-B14F-4D97-AF65-F5344CB8AC3E}">
        <p14:creationId xmlns:p14="http://schemas.microsoft.com/office/powerpoint/2010/main" val="32076441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lnSpcReduction="10000"/>
          </a:bodyPr>
          <a:lstStyle/>
          <a:p>
            <a:r>
              <a:rPr lang="zh-CN" altLang="en-US" dirty="0"/>
              <a:t>维护</a:t>
            </a:r>
            <a:r>
              <a:rPr lang="en-US" altLang="zh-CN" dirty="0"/>
              <a:t>max-min&lt;=1</a:t>
            </a:r>
            <a:r>
              <a:rPr lang="zh-CN" altLang="en-US" dirty="0"/>
              <a:t>的情况</a:t>
            </a:r>
            <a:endParaRPr lang="en-US" altLang="zh-CN" dirty="0"/>
          </a:p>
          <a:p>
            <a:r>
              <a:rPr lang="zh-CN" altLang="en-US" dirty="0"/>
              <a:t>显然在</a:t>
            </a:r>
            <a:r>
              <a:rPr lang="en-US" altLang="zh-CN" dirty="0"/>
              <a:t>loglog(max-min)</a:t>
            </a:r>
            <a:r>
              <a:rPr lang="zh-CN" altLang="en-US" dirty="0"/>
              <a:t>次开根号操作内，会让区间的</a:t>
            </a:r>
            <a:r>
              <a:rPr lang="en-US" altLang="zh-CN" dirty="0"/>
              <a:t>max-min&lt;=1</a:t>
            </a:r>
          </a:p>
          <a:p>
            <a:r>
              <a:rPr lang="zh-CN" altLang="en-US" dirty="0"/>
              <a:t>定义势能函数</a:t>
            </a:r>
            <a:r>
              <a:rPr lang="en-US" altLang="zh-CN" dirty="0"/>
              <a:t>s=\sum_{</a:t>
            </a:r>
            <a:r>
              <a:rPr lang="en-US" altLang="zh-CN" dirty="0" err="1"/>
              <a:t>i</a:t>
            </a:r>
            <a:r>
              <a:rPr lang="en-US" altLang="zh-CN" dirty="0"/>
              <a:t>} loglog(</a:t>
            </a:r>
            <a:r>
              <a:rPr lang="en-US" altLang="zh-CN" dirty="0" err="1"/>
              <a:t>max_i-min_i</a:t>
            </a:r>
            <a:r>
              <a:rPr lang="en-US" altLang="zh-CN" dirty="0"/>
              <a:t>)=O(</a:t>
            </a:r>
            <a:r>
              <a:rPr lang="en-US" altLang="zh-CN" dirty="0" err="1"/>
              <a:t>nloglogk</a:t>
            </a:r>
            <a:r>
              <a:rPr lang="en-US" altLang="zh-CN" dirty="0"/>
              <a:t>)</a:t>
            </a:r>
          </a:p>
          <a:p>
            <a:r>
              <a:rPr lang="en-US" altLang="zh-CN" dirty="0" err="1"/>
              <a:t>i</a:t>
            </a:r>
            <a:r>
              <a:rPr lang="zh-CN" altLang="en-US" dirty="0"/>
              <a:t>是线段树上的所有节点</a:t>
            </a:r>
            <a:endParaRPr lang="en-US" altLang="zh-CN" dirty="0"/>
          </a:p>
          <a:p>
            <a:r>
              <a:rPr lang="zh-CN" altLang="en-US" dirty="0"/>
              <a:t>对于长度为</a:t>
            </a:r>
            <a:r>
              <a:rPr lang="en-US" altLang="zh-CN" dirty="0"/>
              <a:t>l</a:t>
            </a:r>
            <a:r>
              <a:rPr lang="zh-CN" altLang="en-US" dirty="0"/>
              <a:t>的区间开方，势能减少</a:t>
            </a:r>
            <a:r>
              <a:rPr lang="en-US" altLang="zh-CN" dirty="0"/>
              <a:t>O(l-</a:t>
            </a:r>
            <a:r>
              <a:rPr lang="en-US" altLang="zh-CN" dirty="0" err="1"/>
              <a:t>logn</a:t>
            </a:r>
            <a:r>
              <a:rPr lang="en-US" altLang="zh-CN" dirty="0"/>
              <a:t>)</a:t>
            </a:r>
          </a:p>
          <a:p>
            <a:r>
              <a:rPr lang="zh-CN" altLang="en-US" dirty="0"/>
              <a:t>对于区间加，势能增加</a:t>
            </a:r>
            <a:r>
              <a:rPr lang="en-US" altLang="zh-CN" dirty="0"/>
              <a:t>O(</a:t>
            </a:r>
            <a:r>
              <a:rPr lang="en-US" altLang="zh-CN" dirty="0" err="1"/>
              <a:t>lognloglogk</a:t>
            </a:r>
            <a:r>
              <a:rPr lang="en-US" altLang="zh-CN" dirty="0"/>
              <a:t>)</a:t>
            </a:r>
          </a:p>
          <a:p>
            <a:r>
              <a:rPr lang="zh-CN" altLang="en-US" dirty="0"/>
              <a:t>大概是每个区间需要</a:t>
            </a:r>
            <a:r>
              <a:rPr lang="en-US" altLang="zh-CN" dirty="0" err="1"/>
              <a:t>loglogk</a:t>
            </a:r>
            <a:r>
              <a:rPr lang="zh-CN" altLang="en-US" dirty="0"/>
              <a:t>次才能</a:t>
            </a:r>
            <a:r>
              <a:rPr lang="en-US" altLang="zh-CN" dirty="0"/>
              <a:t>max-min&lt;=1</a:t>
            </a:r>
          </a:p>
          <a:p>
            <a:r>
              <a:rPr lang="zh-CN" altLang="en-US" dirty="0"/>
              <a:t>每次区间加会</a:t>
            </a:r>
            <a:r>
              <a:rPr lang="zh-CN" altLang="en-US" b="0" i="0" dirty="0">
                <a:solidFill>
                  <a:srgbClr val="333333"/>
                </a:solidFill>
                <a:effectLst/>
                <a:latin typeface="Segoe UI" panose="020B0502040204020203" pitchFamily="34" charset="0"/>
              </a:rPr>
              <a:t>造成</a:t>
            </a:r>
            <a:r>
              <a:rPr lang="en-US" altLang="zh-CN" dirty="0" err="1"/>
              <a:t>logn</a:t>
            </a:r>
            <a:r>
              <a:rPr lang="zh-CN" altLang="en-US" b="0" i="0" dirty="0">
                <a:solidFill>
                  <a:srgbClr val="333333"/>
                </a:solidFill>
                <a:effectLst/>
                <a:latin typeface="Segoe UI" panose="020B0502040204020203" pitchFamily="34" charset="0"/>
              </a:rPr>
              <a:t>个区间不相等</a:t>
            </a:r>
            <a:endParaRPr lang="en-US" altLang="zh-CN" dirty="0"/>
          </a:p>
        </p:txBody>
      </p:sp>
    </p:spTree>
    <p:extLst>
      <p:ext uri="{BB962C8B-B14F-4D97-AF65-F5344CB8AC3E}">
        <p14:creationId xmlns:p14="http://schemas.microsoft.com/office/powerpoint/2010/main" val="32994740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对于</a:t>
            </a:r>
            <a:r>
              <a:rPr lang="en-US" altLang="zh-CN" dirty="0"/>
              <a:t>sqrt(max)=sqrt(min)</a:t>
            </a:r>
            <a:r>
              <a:rPr lang="zh-CN" altLang="en-US" dirty="0"/>
              <a:t>的情况，打区间覆盖标记</a:t>
            </a:r>
            <a:endParaRPr lang="en-US" altLang="zh-CN" dirty="0"/>
          </a:p>
          <a:p>
            <a:r>
              <a:rPr lang="zh-CN" altLang="en-US" dirty="0"/>
              <a:t>对于</a:t>
            </a:r>
            <a:r>
              <a:rPr lang="en-US" altLang="zh-CN" dirty="0"/>
              <a:t>sqrt(max)=sqrt(min)+1</a:t>
            </a:r>
            <a:r>
              <a:rPr lang="zh-CN" altLang="en-US" dirty="0"/>
              <a:t>的情况，化一下得到</a:t>
            </a:r>
            <a:endParaRPr lang="en-US" altLang="zh-CN" dirty="0"/>
          </a:p>
          <a:p>
            <a:r>
              <a:rPr lang="en-US" altLang="zh-CN" dirty="0"/>
              <a:t>max-sqrt(max)=min-sqrt(min)=d</a:t>
            </a:r>
          </a:p>
          <a:p>
            <a:r>
              <a:rPr lang="zh-CN" altLang="en-US" dirty="0"/>
              <a:t>相当于区间减</a:t>
            </a:r>
            <a:r>
              <a:rPr lang="en-US" altLang="zh-CN" dirty="0"/>
              <a:t>d</a:t>
            </a:r>
            <a:r>
              <a:rPr lang="zh-CN" altLang="en-US" dirty="0"/>
              <a:t>，打区间减标记</a:t>
            </a:r>
            <a:endParaRPr lang="en-US" altLang="zh-CN" dirty="0"/>
          </a:p>
        </p:txBody>
      </p:sp>
    </p:spTree>
    <p:extLst>
      <p:ext uri="{BB962C8B-B14F-4D97-AF65-F5344CB8AC3E}">
        <p14:creationId xmlns:p14="http://schemas.microsoft.com/office/powerpoint/2010/main" val="27196159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维护数列区间和</a:t>
            </a:r>
            <a:r>
              <a:rPr lang="en-US" altLang="zh-CN" dirty="0"/>
              <a:t>(mod p)</a:t>
            </a:r>
            <a:r>
              <a:rPr lang="zh-CN" altLang="en-US" dirty="0"/>
              <a:t>，带有将原数</a:t>
            </a:r>
            <a:r>
              <a:rPr lang="en-US" altLang="zh-CN" dirty="0"/>
              <a:t>a[</a:t>
            </a:r>
            <a:r>
              <a:rPr lang="en-US" altLang="zh-CN" dirty="0" err="1"/>
              <a:t>i</a:t>
            </a:r>
            <a:r>
              <a:rPr lang="en-US" altLang="zh-CN" dirty="0"/>
              <a:t>]</a:t>
            </a:r>
            <a:r>
              <a:rPr lang="zh-CN" altLang="en-US" dirty="0"/>
              <a:t>修改为</a:t>
            </a:r>
            <a:r>
              <a:rPr lang="en-US" altLang="zh-CN" dirty="0" err="1"/>
              <a:t>c^a</a:t>
            </a:r>
            <a:r>
              <a:rPr lang="en-US" altLang="zh-CN" dirty="0"/>
              <a:t>[</a:t>
            </a:r>
            <a:r>
              <a:rPr lang="en-US" altLang="zh-CN" dirty="0" err="1"/>
              <a:t>i</a:t>
            </a:r>
            <a:r>
              <a:rPr lang="en-US" altLang="zh-CN" dirty="0"/>
              <a:t>]</a:t>
            </a:r>
            <a:r>
              <a:rPr lang="zh-CN" altLang="en-US" dirty="0"/>
              <a:t>的操作</a:t>
            </a:r>
            <a:endParaRPr lang="en-US" altLang="zh-CN" dirty="0"/>
          </a:p>
          <a:p>
            <a:endParaRPr lang="en-US" altLang="zh-CN" dirty="0"/>
          </a:p>
        </p:txBody>
      </p:sp>
    </p:spTree>
    <p:extLst>
      <p:ext uri="{BB962C8B-B14F-4D97-AF65-F5344CB8AC3E}">
        <p14:creationId xmlns:p14="http://schemas.microsoft.com/office/powerpoint/2010/main" val="4949372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维护数列区间和</a:t>
            </a:r>
            <a:r>
              <a:rPr lang="en-US" altLang="zh-CN" dirty="0"/>
              <a:t>(mod p)</a:t>
            </a:r>
            <a:r>
              <a:rPr lang="zh-CN" altLang="en-US" dirty="0"/>
              <a:t>，带有将原数</a:t>
            </a:r>
            <a:r>
              <a:rPr lang="en-US" altLang="zh-CN" dirty="0"/>
              <a:t>a[</a:t>
            </a:r>
            <a:r>
              <a:rPr lang="en-US" altLang="zh-CN" dirty="0" err="1"/>
              <a:t>i</a:t>
            </a:r>
            <a:r>
              <a:rPr lang="en-US" altLang="zh-CN" dirty="0"/>
              <a:t>]</a:t>
            </a:r>
            <a:r>
              <a:rPr lang="zh-CN" altLang="en-US" dirty="0"/>
              <a:t>修改为</a:t>
            </a:r>
            <a:r>
              <a:rPr lang="en-US" altLang="zh-CN" dirty="0" err="1"/>
              <a:t>c^a</a:t>
            </a:r>
            <a:r>
              <a:rPr lang="en-US" altLang="zh-CN" dirty="0"/>
              <a:t>[</a:t>
            </a:r>
            <a:r>
              <a:rPr lang="en-US" altLang="zh-CN" dirty="0" err="1"/>
              <a:t>i</a:t>
            </a:r>
            <a:r>
              <a:rPr lang="en-US" altLang="zh-CN" dirty="0"/>
              <a:t>]</a:t>
            </a:r>
            <a:r>
              <a:rPr lang="zh-CN" altLang="en-US" dirty="0"/>
              <a:t>的操作</a:t>
            </a:r>
            <a:endParaRPr lang="en-US" altLang="zh-CN" dirty="0"/>
          </a:p>
          <a:p>
            <a:r>
              <a:rPr lang="zh-CN" altLang="en-US" dirty="0"/>
              <a:t>用扩展欧拉定理，模数每次从</a:t>
            </a:r>
            <a:r>
              <a:rPr lang="en-US" altLang="zh-CN" dirty="0"/>
              <a:t>p</a:t>
            </a:r>
            <a:r>
              <a:rPr lang="zh-CN" altLang="en-US" dirty="0"/>
              <a:t>变成</a:t>
            </a:r>
            <a:r>
              <a:rPr lang="en-US" altLang="zh-CN" dirty="0"/>
              <a:t>phi(p)</a:t>
            </a:r>
            <a:r>
              <a:rPr lang="zh-CN" altLang="en-US" dirty="0"/>
              <a:t>，最多</a:t>
            </a:r>
            <a:r>
              <a:rPr lang="en-US" altLang="zh-CN" dirty="0"/>
              <a:t>log</a:t>
            </a:r>
            <a:r>
              <a:rPr lang="zh-CN" altLang="en-US" dirty="0"/>
              <a:t>次</a:t>
            </a:r>
            <a:endParaRPr lang="en-US" altLang="zh-CN" dirty="0"/>
          </a:p>
          <a:p>
            <a:endParaRPr lang="en-US" altLang="zh-CN" dirty="0"/>
          </a:p>
        </p:txBody>
      </p:sp>
    </p:spTree>
    <p:extLst>
      <p:ext uri="{BB962C8B-B14F-4D97-AF65-F5344CB8AC3E}">
        <p14:creationId xmlns:p14="http://schemas.microsoft.com/office/powerpoint/2010/main" val="26437888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区间加，区间除，区间和，区间</a:t>
            </a:r>
            <a:r>
              <a:rPr lang="en-US" altLang="zh-CN" dirty="0"/>
              <a:t>min</a:t>
            </a:r>
          </a:p>
          <a:p>
            <a:endParaRPr lang="en-US" altLang="zh-CN" dirty="0"/>
          </a:p>
        </p:txBody>
      </p:sp>
    </p:spTree>
    <p:extLst>
      <p:ext uri="{BB962C8B-B14F-4D97-AF65-F5344CB8AC3E}">
        <p14:creationId xmlns:p14="http://schemas.microsoft.com/office/powerpoint/2010/main" val="35614607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DD9D9-D45F-4134-9565-C423EA515BBA}"/>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34E9F2AC-43BB-445D-A089-EC7D29831287}"/>
              </a:ext>
            </a:extLst>
          </p:cNvPr>
          <p:cNvSpPr>
            <a:spLocks noGrp="1"/>
          </p:cNvSpPr>
          <p:nvPr>
            <p:ph idx="1"/>
          </p:nvPr>
        </p:nvSpPr>
        <p:spPr>
          <a:xfrm>
            <a:off x="838200" y="1825625"/>
            <a:ext cx="10515600" cy="4351338"/>
          </a:xfrm>
        </p:spPr>
        <p:txBody>
          <a:bodyPr>
            <a:normAutofit/>
          </a:bodyPr>
          <a:lstStyle/>
          <a:p>
            <a:r>
              <a:rPr lang="zh-CN" altLang="en-US" dirty="0"/>
              <a:t>区间加，区间除，区间和，区间</a:t>
            </a:r>
            <a:r>
              <a:rPr lang="en-US" altLang="zh-CN" dirty="0"/>
              <a:t>min</a:t>
            </a:r>
          </a:p>
          <a:p>
            <a:r>
              <a:rPr lang="zh-CN" altLang="en-US" dirty="0"/>
              <a:t>同样考虑</a:t>
            </a:r>
            <a:r>
              <a:rPr lang="en-US" altLang="zh-CN" dirty="0"/>
              <a:t>max-min=1</a:t>
            </a:r>
            <a:r>
              <a:rPr lang="zh-CN" altLang="en-US" dirty="0"/>
              <a:t>的区间，</a:t>
            </a:r>
            <a:r>
              <a:rPr lang="en-US" altLang="zh-CN" dirty="0"/>
              <a:t>max-min&gt;1</a:t>
            </a:r>
            <a:r>
              <a:rPr lang="zh-CN" altLang="en-US" dirty="0"/>
              <a:t>暴力除法</a:t>
            </a:r>
            <a:endParaRPr lang="en-US" altLang="zh-CN" dirty="0"/>
          </a:p>
          <a:p>
            <a:r>
              <a:rPr lang="zh-CN" altLang="en-US" dirty="0"/>
              <a:t>除以</a:t>
            </a:r>
            <a:r>
              <a:rPr lang="en-US" altLang="zh-CN" dirty="0"/>
              <a:t>d</a:t>
            </a:r>
            <a:r>
              <a:rPr lang="zh-CN" altLang="en-US" dirty="0"/>
              <a:t>之后，</a:t>
            </a:r>
            <a:r>
              <a:rPr lang="en-US" altLang="zh-CN" dirty="0"/>
              <a:t>max/d-min/d&lt;=1</a:t>
            </a:r>
          </a:p>
          <a:p>
            <a:r>
              <a:rPr lang="zh-CN" altLang="en-US" dirty="0"/>
              <a:t>如果</a:t>
            </a:r>
            <a:r>
              <a:rPr lang="en-US" altLang="zh-CN" dirty="0"/>
              <a:t>max/d=min/d</a:t>
            </a:r>
            <a:r>
              <a:rPr lang="zh-CN" altLang="en-US" dirty="0"/>
              <a:t>，那就是区间覆盖</a:t>
            </a:r>
            <a:endParaRPr lang="en-US" altLang="zh-CN" dirty="0"/>
          </a:p>
          <a:p>
            <a:r>
              <a:rPr lang="zh-CN" altLang="en-US" dirty="0"/>
              <a:t>如果</a:t>
            </a:r>
            <a:r>
              <a:rPr lang="en-US" altLang="zh-CN" dirty="0"/>
              <a:t>max/d-min/d=1</a:t>
            </a:r>
            <a:r>
              <a:rPr lang="zh-CN" altLang="en-US" dirty="0"/>
              <a:t>，那就说明</a:t>
            </a:r>
            <a:r>
              <a:rPr lang="en-US" altLang="zh-CN" dirty="0"/>
              <a:t>max-max/d=min-min/d</a:t>
            </a:r>
          </a:p>
          <a:p>
            <a:r>
              <a:rPr lang="zh-CN" altLang="en-US" dirty="0"/>
              <a:t>变成区间减，打减法标记</a:t>
            </a:r>
            <a:endParaRPr lang="en-US" altLang="zh-CN" dirty="0"/>
          </a:p>
          <a:p>
            <a:endParaRPr lang="en-US" altLang="zh-CN" dirty="0"/>
          </a:p>
        </p:txBody>
      </p:sp>
    </p:spTree>
    <p:extLst>
      <p:ext uri="{BB962C8B-B14F-4D97-AF65-F5344CB8AC3E}">
        <p14:creationId xmlns:p14="http://schemas.microsoft.com/office/powerpoint/2010/main" val="281717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单点修改</a:t>
            </a:r>
            <a:endParaRPr lang="en-US" altLang="zh-CN" dirty="0"/>
          </a:p>
          <a:p>
            <a:r>
              <a:rPr lang="zh-CN" altLang="en-US" dirty="0"/>
              <a:t>在树上走到对应位置，由于是单点所以显然会走到叶子</a:t>
            </a:r>
            <a:endParaRPr lang="en-US" altLang="zh-CN" dirty="0"/>
          </a:p>
          <a:p>
            <a:r>
              <a:rPr lang="zh-CN" altLang="en-US" dirty="0"/>
              <a:t>然后修改</a:t>
            </a:r>
            <a:endParaRPr lang="en-US" altLang="zh-CN" dirty="0"/>
          </a:p>
          <a:p>
            <a:r>
              <a:rPr lang="zh-CN" altLang="en-US" dirty="0"/>
              <a:t>改完了回溯的时候更新区间信息</a:t>
            </a:r>
            <a:endParaRPr lang="en-US" altLang="zh-CN" dirty="0"/>
          </a:p>
        </p:txBody>
      </p:sp>
    </p:spTree>
    <p:extLst>
      <p:ext uri="{BB962C8B-B14F-4D97-AF65-F5344CB8AC3E}">
        <p14:creationId xmlns:p14="http://schemas.microsoft.com/office/powerpoint/2010/main" val="350004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C99F-075D-4DF8-B1C5-CC8453B71473}"/>
              </a:ext>
            </a:extLst>
          </p:cNvPr>
          <p:cNvSpPr>
            <a:spLocks noGrp="1"/>
          </p:cNvSpPr>
          <p:nvPr>
            <p:ph type="title"/>
          </p:nvPr>
        </p:nvSpPr>
        <p:spPr/>
        <p:txBody>
          <a:bodyPr/>
          <a:lstStyle/>
          <a:p>
            <a:r>
              <a:rPr lang="zh-CN" altLang="en-US" dirty="0"/>
              <a:t>基础应用</a:t>
            </a:r>
          </a:p>
        </p:txBody>
      </p:sp>
      <p:sp>
        <p:nvSpPr>
          <p:cNvPr id="3" name="内容占位符 2">
            <a:extLst>
              <a:ext uri="{FF2B5EF4-FFF2-40B4-BE49-F238E27FC236}">
                <a16:creationId xmlns:a16="http://schemas.microsoft.com/office/drawing/2014/main" id="{92DD4662-A518-4710-902A-75004818F49E}"/>
              </a:ext>
            </a:extLst>
          </p:cNvPr>
          <p:cNvSpPr>
            <a:spLocks noGrp="1"/>
          </p:cNvSpPr>
          <p:nvPr>
            <p:ph idx="1"/>
          </p:nvPr>
        </p:nvSpPr>
        <p:spPr>
          <a:xfrm>
            <a:off x="838200" y="1825625"/>
            <a:ext cx="10515600" cy="4351338"/>
          </a:xfrm>
        </p:spPr>
        <p:txBody>
          <a:bodyPr>
            <a:normAutofit/>
          </a:bodyPr>
          <a:lstStyle/>
          <a:p>
            <a:r>
              <a:rPr lang="zh-CN" altLang="en-US" dirty="0"/>
              <a:t>单点修改</a:t>
            </a:r>
            <a:endParaRPr lang="en-US" altLang="zh-CN" dirty="0"/>
          </a:p>
          <a:p>
            <a:r>
              <a:rPr lang="zh-CN" altLang="en-US" dirty="0"/>
              <a:t>在树上走到对应位置，由于是单点所以显然会走到叶子</a:t>
            </a:r>
            <a:endParaRPr lang="en-US" altLang="zh-CN" dirty="0"/>
          </a:p>
          <a:p>
            <a:r>
              <a:rPr lang="zh-CN" altLang="en-US" dirty="0"/>
              <a:t>然后修改</a:t>
            </a:r>
            <a:endParaRPr lang="en-US" altLang="zh-CN" dirty="0"/>
          </a:p>
          <a:p>
            <a:r>
              <a:rPr lang="zh-CN" altLang="en-US" dirty="0"/>
              <a:t>改完了回溯的时候更新区间信息</a:t>
            </a:r>
            <a:endParaRPr lang="en-US" altLang="zh-CN" dirty="0"/>
          </a:p>
          <a:p>
            <a:r>
              <a:rPr lang="zh-CN" altLang="en-US" dirty="0"/>
              <a:t>代码</a:t>
            </a:r>
            <a:endParaRPr lang="en-US" altLang="zh-CN" dirty="0"/>
          </a:p>
        </p:txBody>
      </p:sp>
      <p:pic>
        <p:nvPicPr>
          <p:cNvPr id="7" name="图片 6">
            <a:extLst>
              <a:ext uri="{FF2B5EF4-FFF2-40B4-BE49-F238E27FC236}">
                <a16:creationId xmlns:a16="http://schemas.microsoft.com/office/drawing/2014/main" id="{DE9AB3A2-80E4-7519-77A4-78F1431C42F6}"/>
              </a:ext>
            </a:extLst>
          </p:cNvPr>
          <p:cNvPicPr>
            <a:picLocks noChangeAspect="1"/>
          </p:cNvPicPr>
          <p:nvPr/>
        </p:nvPicPr>
        <p:blipFill>
          <a:blip r:embed="rId2"/>
          <a:stretch>
            <a:fillRect/>
          </a:stretch>
        </p:blipFill>
        <p:spPr>
          <a:xfrm>
            <a:off x="0" y="1294214"/>
            <a:ext cx="12192000" cy="4269572"/>
          </a:xfrm>
          <a:prstGeom prst="rect">
            <a:avLst/>
          </a:prstGeom>
        </p:spPr>
      </p:pic>
    </p:spTree>
    <p:extLst>
      <p:ext uri="{BB962C8B-B14F-4D97-AF65-F5344CB8AC3E}">
        <p14:creationId xmlns:p14="http://schemas.microsoft.com/office/powerpoint/2010/main" val="8737214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TotalTime>
  <Words>5399</Words>
  <Application>Microsoft Office PowerPoint</Application>
  <PresentationFormat>宽屏</PresentationFormat>
  <Paragraphs>399</Paragraphs>
  <Slides>78</Slides>
  <Notes>0</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78</vt:i4>
      </vt:variant>
    </vt:vector>
  </HeadingPairs>
  <TitlesOfParts>
    <vt:vector size="85" baseType="lpstr">
      <vt:lpstr>-apple-system</vt:lpstr>
      <vt:lpstr>等线</vt:lpstr>
      <vt:lpstr>等线 Light</vt:lpstr>
      <vt:lpstr>Arial</vt:lpstr>
      <vt:lpstr>Segoe UI</vt:lpstr>
      <vt:lpstr>Verdana</vt:lpstr>
      <vt:lpstr>Office 主题​​</vt:lpstr>
      <vt:lpstr>线段树入门</vt:lpstr>
      <vt:lpstr>内容</vt:lpstr>
      <vt:lpstr>内容</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复杂标记处理</vt:lpstr>
      <vt:lpstr>复杂标记处理</vt:lpstr>
      <vt:lpstr>bzoj3050 seating</vt:lpstr>
      <vt:lpstr>bzoj3050 seating</vt:lpstr>
      <vt:lpstr>复杂标记处理</vt:lpstr>
      <vt:lpstr>bzoj3050 seating</vt:lpstr>
      <vt:lpstr>复杂标记处理</vt:lpstr>
      <vt:lpstr>复杂标记处理</vt:lpstr>
      <vt:lpstr>复杂标记处理</vt:lpstr>
      <vt:lpstr>维护差分/前缀和</vt:lpstr>
      <vt:lpstr>维护差分/前缀和</vt:lpstr>
      <vt:lpstr>维护差分/前缀和</vt:lpstr>
      <vt:lpstr>维护差分/前缀和</vt:lpstr>
      <vt:lpstr>维护差分/前缀和</vt:lpstr>
      <vt:lpstr>维护差分/前缀和</vt:lpstr>
      <vt:lpstr>维护差分/前缀和</vt:lpstr>
      <vt:lpstr>维护差分/前缀和</vt:lpstr>
      <vt:lpstr>维护差分/前缀和</vt:lpstr>
      <vt:lpstr>维护差分/前缀和</vt:lpstr>
      <vt:lpstr>维护连续段</vt:lpstr>
      <vt:lpstr>维护连续段</vt:lpstr>
      <vt:lpstr>维护连续段</vt:lpstr>
      <vt:lpstr>维护连续段</vt:lpstr>
      <vt:lpstr>维护连续段</vt:lpstr>
      <vt:lpstr>维护连续段</vt:lpstr>
      <vt:lpstr>维护连续段</vt:lpstr>
      <vt:lpstr>扫描线</vt:lpstr>
      <vt:lpstr>扫描线</vt:lpstr>
      <vt:lpstr>扫描线</vt:lpstr>
      <vt:lpstr>内容</vt:lpstr>
      <vt:lpstr>基础应用</vt:lpstr>
      <vt:lpstr>动态开点</vt:lpstr>
      <vt:lpstr>HDU2852 KiKi's K-Number</vt:lpstr>
      <vt:lpstr>HDU2852 KiKi's K-Number</vt:lpstr>
      <vt:lpstr>「BJOI2016」回转寿司</vt:lpstr>
      <vt:lpstr>「BJOI2016」回转寿司</vt:lpstr>
      <vt:lpstr>HDU 6183 Color it</vt:lpstr>
      <vt:lpstr>HDU 6183 Color it</vt:lpstr>
      <vt:lpstr>HDU 6183 Color it</vt:lpstr>
      <vt:lpstr>HDU 6183 Color it</vt:lpstr>
      <vt:lpstr>CodeForces 12D Ball</vt:lpstr>
      <vt:lpstr>CodeForces 12D Ball</vt:lpstr>
      <vt:lpstr>内容</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lpstr>基础应用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线段树</dc:title>
  <dc:creator>You Lingyun</dc:creator>
  <cp:lastModifiedBy>You Lingyun</cp:lastModifiedBy>
  <cp:revision>133</cp:revision>
  <dcterms:created xsi:type="dcterms:W3CDTF">2021-08-18T14:12:12Z</dcterms:created>
  <dcterms:modified xsi:type="dcterms:W3CDTF">2023-01-28T09:01:03Z</dcterms:modified>
</cp:coreProperties>
</file>