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5" r:id="rId7"/>
    <p:sldId id="266" r:id="rId8"/>
    <p:sldId id="267" r:id="rId9"/>
    <p:sldId id="268" r:id="rId10"/>
    <p:sldId id="269" r:id="rId11"/>
    <p:sldId id="270" r:id="rId12"/>
    <p:sldId id="271" r:id="rId13"/>
    <p:sldId id="260" r:id="rId14"/>
    <p:sldId id="272" r:id="rId15"/>
    <p:sldId id="273" r:id="rId16"/>
    <p:sldId id="274" r:id="rId17"/>
    <p:sldId id="275" r:id="rId18"/>
    <p:sldId id="276" r:id="rId19"/>
    <p:sldId id="277" r:id="rId20"/>
    <p:sldId id="278" r:id="rId21"/>
    <p:sldId id="279" r:id="rId22"/>
    <p:sldId id="280" r:id="rId23"/>
    <p:sldId id="261" r:id="rId24"/>
    <p:sldId id="281" r:id="rId25"/>
    <p:sldId id="282" r:id="rId26"/>
    <p:sldId id="283" r:id="rId27"/>
    <p:sldId id="284" r:id="rId28"/>
    <p:sldId id="285" r:id="rId29"/>
    <p:sldId id="286" r:id="rId30"/>
    <p:sldId id="262" r:id="rId31"/>
    <p:sldId id="288" r:id="rId32"/>
    <p:sldId id="287" r:id="rId33"/>
    <p:sldId id="289" r:id="rId34"/>
    <p:sldId id="290" r:id="rId35"/>
    <p:sldId id="291" r:id="rId36"/>
    <p:sldId id="294" r:id="rId37"/>
    <p:sldId id="295" r:id="rId38"/>
    <p:sldId id="292" r:id="rId39"/>
    <p:sldId id="293" r:id="rId40"/>
    <p:sldId id="296" r:id="rId41"/>
    <p:sldId id="297" r:id="rId42"/>
    <p:sldId id="298" r:id="rId43"/>
    <p:sldId id="299" r:id="rId44"/>
    <p:sldId id="300" r:id="rId45"/>
    <p:sldId id="301" r:id="rId46"/>
    <p:sldId id="303" r:id="rId47"/>
    <p:sldId id="302" r:id="rId48"/>
    <p:sldId id="304" r:id="rId49"/>
    <p:sldId id="308" r:id="rId50"/>
    <p:sldId id="309" r:id="rId51"/>
    <p:sldId id="310" r:id="rId52"/>
    <p:sldId id="305" r:id="rId53"/>
    <p:sldId id="307" r:id="rId54"/>
    <p:sldId id="313" r:id="rId55"/>
    <p:sldId id="314" r:id="rId56"/>
    <p:sldId id="311" r:id="rId57"/>
    <p:sldId id="315" r:id="rId58"/>
    <p:sldId id="312" r:id="rId59"/>
    <p:sldId id="318" r:id="rId60"/>
    <p:sldId id="319" r:id="rId61"/>
    <p:sldId id="320" r:id="rId62"/>
    <p:sldId id="322" r:id="rId63"/>
    <p:sldId id="323" r:id="rId64"/>
    <p:sldId id="324" r:id="rId65"/>
    <p:sldId id="326" r:id="rId66"/>
    <p:sldId id="327" r:id="rId67"/>
    <p:sldId id="325" r:id="rId68"/>
    <p:sldId id="328" r:id="rId69"/>
    <p:sldId id="329" r:id="rId70"/>
    <p:sldId id="330" r:id="rId71"/>
    <p:sldId id="331" r:id="rId72"/>
    <p:sldId id="332" r:id="rId73"/>
    <p:sldId id="333" r:id="rId74"/>
    <p:sldId id="334" r:id="rId75"/>
    <p:sldId id="335" r:id="rId76"/>
    <p:sldId id="336" r:id="rId77"/>
    <p:sldId id="338" r:id="rId78"/>
    <p:sldId id="340" r:id="rId79"/>
    <p:sldId id="339" r:id="rId80"/>
    <p:sldId id="337" r:id="rId81"/>
    <p:sldId id="341" r:id="rId82"/>
    <p:sldId id="343" r:id="rId83"/>
    <p:sldId id="344" r:id="rId84"/>
    <p:sldId id="347" r:id="rId85"/>
    <p:sldId id="346" r:id="rId86"/>
    <p:sldId id="349" r:id="rId87"/>
    <p:sldId id="350" r:id="rId88"/>
    <p:sldId id="351" r:id="rId89"/>
    <p:sldId id="352" r:id="rId90"/>
    <p:sldId id="353" r:id="rId91"/>
    <p:sldId id="354" r:id="rId92"/>
    <p:sldId id="355" r:id="rId93"/>
    <p:sldId id="356" r:id="rId94"/>
    <p:sldId id="345" r:id="rId95"/>
    <p:sldId id="357" r:id="rId96"/>
    <p:sldId id="358" r:id="rId97"/>
    <p:sldId id="359" r:id="rId98"/>
    <p:sldId id="360" r:id="rId99"/>
    <p:sldId id="361" r:id="rId100"/>
    <p:sldId id="362" r:id="rId101"/>
    <p:sldId id="363" r:id="rId102"/>
    <p:sldId id="364" r:id="rId103"/>
    <p:sldId id="365" r:id="rId104"/>
    <p:sldId id="367" r:id="rId105"/>
    <p:sldId id="368" r:id="rId106"/>
    <p:sldId id="369" r:id="rId107"/>
    <p:sldId id="370" r:id="rId108"/>
    <p:sldId id="371" r:id="rId109"/>
    <p:sldId id="372" r:id="rId110"/>
    <p:sldId id="373" r:id="rId111"/>
    <p:sldId id="374" r:id="rId112"/>
    <p:sldId id="375" r:id="rId113"/>
    <p:sldId id="377" r:id="rId114"/>
    <p:sldId id="378" r:id="rId1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67" d="100"/>
          <a:sy n="67" d="100"/>
        </p:scale>
        <p:origin x="6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slide" Target="slides/slide114.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9DB4CC-78F5-4D1C-9D0C-C6993D152AC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76DB043-FAC6-4E74-9740-62818AD80E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F5AF2F9-BE52-4D95-AE13-B3CE974A90F9}"/>
              </a:ext>
            </a:extLst>
          </p:cNvPr>
          <p:cNvSpPr>
            <a:spLocks noGrp="1"/>
          </p:cNvSpPr>
          <p:nvPr>
            <p:ph type="dt" sz="half" idx="10"/>
          </p:nvPr>
        </p:nvSpPr>
        <p:spPr/>
        <p:txBody>
          <a:bodyPr/>
          <a:lstStyle/>
          <a:p>
            <a:fld id="{6C7CE6BC-36AE-4317-A5CD-6997AAE3CA98}" type="datetimeFigureOut">
              <a:rPr lang="zh-CN" altLang="en-US" smtClean="0"/>
              <a:t>2021/8/25</a:t>
            </a:fld>
            <a:endParaRPr lang="zh-CN" altLang="en-US"/>
          </a:p>
        </p:txBody>
      </p:sp>
      <p:sp>
        <p:nvSpPr>
          <p:cNvPr id="5" name="页脚占位符 4">
            <a:extLst>
              <a:ext uri="{FF2B5EF4-FFF2-40B4-BE49-F238E27FC236}">
                <a16:creationId xmlns:a16="http://schemas.microsoft.com/office/drawing/2014/main" id="{26DC0E1E-7A7B-4DB4-9A1B-9148CD39A9D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DD84478-2360-4168-9DD6-AA00C3275C24}"/>
              </a:ext>
            </a:extLst>
          </p:cNvPr>
          <p:cNvSpPr>
            <a:spLocks noGrp="1"/>
          </p:cNvSpPr>
          <p:nvPr>
            <p:ph type="sldNum" sz="quarter" idx="12"/>
          </p:nvPr>
        </p:nvSpPr>
        <p:spPr/>
        <p:txBody>
          <a:bodyPr/>
          <a:lstStyle/>
          <a:p>
            <a:fld id="{BD2A2279-E62B-4460-911C-024A3358E193}" type="slidenum">
              <a:rPr lang="zh-CN" altLang="en-US" smtClean="0"/>
              <a:t>‹#›</a:t>
            </a:fld>
            <a:endParaRPr lang="zh-CN" altLang="en-US"/>
          </a:p>
        </p:txBody>
      </p:sp>
    </p:spTree>
    <p:extLst>
      <p:ext uri="{BB962C8B-B14F-4D97-AF65-F5344CB8AC3E}">
        <p14:creationId xmlns:p14="http://schemas.microsoft.com/office/powerpoint/2010/main" val="349289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BE6340-996B-4B97-82CF-2B0238B42F2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F0C7D43-E1B2-42D7-AD05-42260E94315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626D569-A627-49EF-AF03-BAC3FA799569}"/>
              </a:ext>
            </a:extLst>
          </p:cNvPr>
          <p:cNvSpPr>
            <a:spLocks noGrp="1"/>
          </p:cNvSpPr>
          <p:nvPr>
            <p:ph type="dt" sz="half" idx="10"/>
          </p:nvPr>
        </p:nvSpPr>
        <p:spPr/>
        <p:txBody>
          <a:bodyPr/>
          <a:lstStyle/>
          <a:p>
            <a:fld id="{6C7CE6BC-36AE-4317-A5CD-6997AAE3CA98}" type="datetimeFigureOut">
              <a:rPr lang="zh-CN" altLang="en-US" smtClean="0"/>
              <a:t>2021/8/25</a:t>
            </a:fld>
            <a:endParaRPr lang="zh-CN" altLang="en-US"/>
          </a:p>
        </p:txBody>
      </p:sp>
      <p:sp>
        <p:nvSpPr>
          <p:cNvPr id="5" name="页脚占位符 4">
            <a:extLst>
              <a:ext uri="{FF2B5EF4-FFF2-40B4-BE49-F238E27FC236}">
                <a16:creationId xmlns:a16="http://schemas.microsoft.com/office/drawing/2014/main" id="{FD75FD21-588B-484A-81D6-50C1F9F46C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973E5D-EFD5-4F05-AB74-432A54C072D1}"/>
              </a:ext>
            </a:extLst>
          </p:cNvPr>
          <p:cNvSpPr>
            <a:spLocks noGrp="1"/>
          </p:cNvSpPr>
          <p:nvPr>
            <p:ph type="sldNum" sz="quarter" idx="12"/>
          </p:nvPr>
        </p:nvSpPr>
        <p:spPr/>
        <p:txBody>
          <a:bodyPr/>
          <a:lstStyle/>
          <a:p>
            <a:fld id="{BD2A2279-E62B-4460-911C-024A3358E193}" type="slidenum">
              <a:rPr lang="zh-CN" altLang="en-US" smtClean="0"/>
              <a:t>‹#›</a:t>
            </a:fld>
            <a:endParaRPr lang="zh-CN" altLang="en-US"/>
          </a:p>
        </p:txBody>
      </p:sp>
    </p:spTree>
    <p:extLst>
      <p:ext uri="{BB962C8B-B14F-4D97-AF65-F5344CB8AC3E}">
        <p14:creationId xmlns:p14="http://schemas.microsoft.com/office/powerpoint/2010/main" val="861883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0FE9FDB-36F3-4FE9-8EFF-A49AAEDE642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4BD0F75-06D9-4F99-8BA5-012CC486756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5142B3C-62C4-4561-B6C7-3553F1911DFA}"/>
              </a:ext>
            </a:extLst>
          </p:cNvPr>
          <p:cNvSpPr>
            <a:spLocks noGrp="1"/>
          </p:cNvSpPr>
          <p:nvPr>
            <p:ph type="dt" sz="half" idx="10"/>
          </p:nvPr>
        </p:nvSpPr>
        <p:spPr/>
        <p:txBody>
          <a:bodyPr/>
          <a:lstStyle/>
          <a:p>
            <a:fld id="{6C7CE6BC-36AE-4317-A5CD-6997AAE3CA98}" type="datetimeFigureOut">
              <a:rPr lang="zh-CN" altLang="en-US" smtClean="0"/>
              <a:t>2021/8/25</a:t>
            </a:fld>
            <a:endParaRPr lang="zh-CN" altLang="en-US"/>
          </a:p>
        </p:txBody>
      </p:sp>
      <p:sp>
        <p:nvSpPr>
          <p:cNvPr id="5" name="页脚占位符 4">
            <a:extLst>
              <a:ext uri="{FF2B5EF4-FFF2-40B4-BE49-F238E27FC236}">
                <a16:creationId xmlns:a16="http://schemas.microsoft.com/office/drawing/2014/main" id="{E30B98F0-3859-41D8-B91E-184F5D0BE0D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4CFBB06-9D7A-4BC2-A8C4-D840EE97ED47}"/>
              </a:ext>
            </a:extLst>
          </p:cNvPr>
          <p:cNvSpPr>
            <a:spLocks noGrp="1"/>
          </p:cNvSpPr>
          <p:nvPr>
            <p:ph type="sldNum" sz="quarter" idx="12"/>
          </p:nvPr>
        </p:nvSpPr>
        <p:spPr/>
        <p:txBody>
          <a:bodyPr/>
          <a:lstStyle/>
          <a:p>
            <a:fld id="{BD2A2279-E62B-4460-911C-024A3358E193}" type="slidenum">
              <a:rPr lang="zh-CN" altLang="en-US" smtClean="0"/>
              <a:t>‹#›</a:t>
            </a:fld>
            <a:endParaRPr lang="zh-CN" altLang="en-US"/>
          </a:p>
        </p:txBody>
      </p:sp>
    </p:spTree>
    <p:extLst>
      <p:ext uri="{BB962C8B-B14F-4D97-AF65-F5344CB8AC3E}">
        <p14:creationId xmlns:p14="http://schemas.microsoft.com/office/powerpoint/2010/main" val="2327872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B25B86-C247-4EE6-AADE-32D820AAD49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7D3F30B-1710-47D9-8FC4-E3E21A680D6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C0CD0B3-3346-4CD5-977F-E3B1A6647652}"/>
              </a:ext>
            </a:extLst>
          </p:cNvPr>
          <p:cNvSpPr>
            <a:spLocks noGrp="1"/>
          </p:cNvSpPr>
          <p:nvPr>
            <p:ph type="dt" sz="half" idx="10"/>
          </p:nvPr>
        </p:nvSpPr>
        <p:spPr/>
        <p:txBody>
          <a:bodyPr/>
          <a:lstStyle/>
          <a:p>
            <a:fld id="{6C7CE6BC-36AE-4317-A5CD-6997AAE3CA98}" type="datetimeFigureOut">
              <a:rPr lang="zh-CN" altLang="en-US" smtClean="0"/>
              <a:t>2021/8/25</a:t>
            </a:fld>
            <a:endParaRPr lang="zh-CN" altLang="en-US"/>
          </a:p>
        </p:txBody>
      </p:sp>
      <p:sp>
        <p:nvSpPr>
          <p:cNvPr id="5" name="页脚占位符 4">
            <a:extLst>
              <a:ext uri="{FF2B5EF4-FFF2-40B4-BE49-F238E27FC236}">
                <a16:creationId xmlns:a16="http://schemas.microsoft.com/office/drawing/2014/main" id="{0EB02B85-853C-43C9-8CF8-68408B28342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9D721B5-7301-4121-9C13-923385A8C4B2}"/>
              </a:ext>
            </a:extLst>
          </p:cNvPr>
          <p:cNvSpPr>
            <a:spLocks noGrp="1"/>
          </p:cNvSpPr>
          <p:nvPr>
            <p:ph type="sldNum" sz="quarter" idx="12"/>
          </p:nvPr>
        </p:nvSpPr>
        <p:spPr/>
        <p:txBody>
          <a:bodyPr/>
          <a:lstStyle/>
          <a:p>
            <a:fld id="{BD2A2279-E62B-4460-911C-024A3358E193}" type="slidenum">
              <a:rPr lang="zh-CN" altLang="en-US" smtClean="0"/>
              <a:t>‹#›</a:t>
            </a:fld>
            <a:endParaRPr lang="zh-CN" altLang="en-US"/>
          </a:p>
        </p:txBody>
      </p:sp>
    </p:spTree>
    <p:extLst>
      <p:ext uri="{BB962C8B-B14F-4D97-AF65-F5344CB8AC3E}">
        <p14:creationId xmlns:p14="http://schemas.microsoft.com/office/powerpoint/2010/main" val="2327004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1A8428-F61C-43AD-BDD2-ECCDAD8240C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B487D7F-40F7-4CD9-A14E-3C8C46281C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FE47829-D238-4525-A369-A724FAA07E52}"/>
              </a:ext>
            </a:extLst>
          </p:cNvPr>
          <p:cNvSpPr>
            <a:spLocks noGrp="1"/>
          </p:cNvSpPr>
          <p:nvPr>
            <p:ph type="dt" sz="half" idx="10"/>
          </p:nvPr>
        </p:nvSpPr>
        <p:spPr/>
        <p:txBody>
          <a:bodyPr/>
          <a:lstStyle/>
          <a:p>
            <a:fld id="{6C7CE6BC-36AE-4317-A5CD-6997AAE3CA98}" type="datetimeFigureOut">
              <a:rPr lang="zh-CN" altLang="en-US" smtClean="0"/>
              <a:t>2021/8/25</a:t>
            </a:fld>
            <a:endParaRPr lang="zh-CN" altLang="en-US"/>
          </a:p>
        </p:txBody>
      </p:sp>
      <p:sp>
        <p:nvSpPr>
          <p:cNvPr id="5" name="页脚占位符 4">
            <a:extLst>
              <a:ext uri="{FF2B5EF4-FFF2-40B4-BE49-F238E27FC236}">
                <a16:creationId xmlns:a16="http://schemas.microsoft.com/office/drawing/2014/main" id="{3C020979-B6E0-42C7-B530-2B304BB58BA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869931-ACE8-4BA3-9C9B-16F1BC5E3CD4}"/>
              </a:ext>
            </a:extLst>
          </p:cNvPr>
          <p:cNvSpPr>
            <a:spLocks noGrp="1"/>
          </p:cNvSpPr>
          <p:nvPr>
            <p:ph type="sldNum" sz="quarter" idx="12"/>
          </p:nvPr>
        </p:nvSpPr>
        <p:spPr/>
        <p:txBody>
          <a:bodyPr/>
          <a:lstStyle/>
          <a:p>
            <a:fld id="{BD2A2279-E62B-4460-911C-024A3358E193}" type="slidenum">
              <a:rPr lang="zh-CN" altLang="en-US" smtClean="0"/>
              <a:t>‹#›</a:t>
            </a:fld>
            <a:endParaRPr lang="zh-CN" altLang="en-US"/>
          </a:p>
        </p:txBody>
      </p:sp>
    </p:spTree>
    <p:extLst>
      <p:ext uri="{BB962C8B-B14F-4D97-AF65-F5344CB8AC3E}">
        <p14:creationId xmlns:p14="http://schemas.microsoft.com/office/powerpoint/2010/main" val="344250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A757D5-9E77-4669-A366-24D559DCE5D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670B8DE-6C65-4BF4-946E-51311963310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D736147-0C4C-4B21-9A0C-0F83D35AF9C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44EC5FA-E738-4E25-9570-32D7461F245E}"/>
              </a:ext>
            </a:extLst>
          </p:cNvPr>
          <p:cNvSpPr>
            <a:spLocks noGrp="1"/>
          </p:cNvSpPr>
          <p:nvPr>
            <p:ph type="dt" sz="half" idx="10"/>
          </p:nvPr>
        </p:nvSpPr>
        <p:spPr/>
        <p:txBody>
          <a:bodyPr/>
          <a:lstStyle/>
          <a:p>
            <a:fld id="{6C7CE6BC-36AE-4317-A5CD-6997AAE3CA98}" type="datetimeFigureOut">
              <a:rPr lang="zh-CN" altLang="en-US" smtClean="0"/>
              <a:t>2021/8/25</a:t>
            </a:fld>
            <a:endParaRPr lang="zh-CN" altLang="en-US"/>
          </a:p>
        </p:txBody>
      </p:sp>
      <p:sp>
        <p:nvSpPr>
          <p:cNvPr id="6" name="页脚占位符 5">
            <a:extLst>
              <a:ext uri="{FF2B5EF4-FFF2-40B4-BE49-F238E27FC236}">
                <a16:creationId xmlns:a16="http://schemas.microsoft.com/office/drawing/2014/main" id="{21FBBBDF-98C0-49F8-B554-56FF17ADF33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6ECF616-5100-4996-8B0B-B2C04679951B}"/>
              </a:ext>
            </a:extLst>
          </p:cNvPr>
          <p:cNvSpPr>
            <a:spLocks noGrp="1"/>
          </p:cNvSpPr>
          <p:nvPr>
            <p:ph type="sldNum" sz="quarter" idx="12"/>
          </p:nvPr>
        </p:nvSpPr>
        <p:spPr/>
        <p:txBody>
          <a:bodyPr/>
          <a:lstStyle/>
          <a:p>
            <a:fld id="{BD2A2279-E62B-4460-911C-024A3358E193}" type="slidenum">
              <a:rPr lang="zh-CN" altLang="en-US" smtClean="0"/>
              <a:t>‹#›</a:t>
            </a:fld>
            <a:endParaRPr lang="zh-CN" altLang="en-US"/>
          </a:p>
        </p:txBody>
      </p:sp>
    </p:spTree>
    <p:extLst>
      <p:ext uri="{BB962C8B-B14F-4D97-AF65-F5344CB8AC3E}">
        <p14:creationId xmlns:p14="http://schemas.microsoft.com/office/powerpoint/2010/main" val="2263280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EB2572-5A43-4E2B-8BE2-9EB4108A102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FF1ACDC-A256-4C4B-8551-A0DB535E3D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AB5AB8C-9B93-411A-92D7-EAB499CD033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AA0923D-3D7C-4F96-A4BC-B98AFB79DC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6D353B0-CA25-4991-826D-599635EC65E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77ECB53-A368-4E7B-A170-5169307BF2F9}"/>
              </a:ext>
            </a:extLst>
          </p:cNvPr>
          <p:cNvSpPr>
            <a:spLocks noGrp="1"/>
          </p:cNvSpPr>
          <p:nvPr>
            <p:ph type="dt" sz="half" idx="10"/>
          </p:nvPr>
        </p:nvSpPr>
        <p:spPr/>
        <p:txBody>
          <a:bodyPr/>
          <a:lstStyle/>
          <a:p>
            <a:fld id="{6C7CE6BC-36AE-4317-A5CD-6997AAE3CA98}" type="datetimeFigureOut">
              <a:rPr lang="zh-CN" altLang="en-US" smtClean="0"/>
              <a:t>2021/8/25</a:t>
            </a:fld>
            <a:endParaRPr lang="zh-CN" altLang="en-US"/>
          </a:p>
        </p:txBody>
      </p:sp>
      <p:sp>
        <p:nvSpPr>
          <p:cNvPr id="8" name="页脚占位符 7">
            <a:extLst>
              <a:ext uri="{FF2B5EF4-FFF2-40B4-BE49-F238E27FC236}">
                <a16:creationId xmlns:a16="http://schemas.microsoft.com/office/drawing/2014/main" id="{6678DF21-D7A0-4743-ACC5-8EFFD4A09A8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392374E-855A-40FA-A08E-DE76E5BC5BC6}"/>
              </a:ext>
            </a:extLst>
          </p:cNvPr>
          <p:cNvSpPr>
            <a:spLocks noGrp="1"/>
          </p:cNvSpPr>
          <p:nvPr>
            <p:ph type="sldNum" sz="quarter" idx="12"/>
          </p:nvPr>
        </p:nvSpPr>
        <p:spPr/>
        <p:txBody>
          <a:bodyPr/>
          <a:lstStyle/>
          <a:p>
            <a:fld id="{BD2A2279-E62B-4460-911C-024A3358E193}" type="slidenum">
              <a:rPr lang="zh-CN" altLang="en-US" smtClean="0"/>
              <a:t>‹#›</a:t>
            </a:fld>
            <a:endParaRPr lang="zh-CN" altLang="en-US"/>
          </a:p>
        </p:txBody>
      </p:sp>
    </p:spTree>
    <p:extLst>
      <p:ext uri="{BB962C8B-B14F-4D97-AF65-F5344CB8AC3E}">
        <p14:creationId xmlns:p14="http://schemas.microsoft.com/office/powerpoint/2010/main" val="320540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5D02C1-C883-4B82-9C39-98E2DF01538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299662A-3EF4-4C88-A80F-31C947C2155B}"/>
              </a:ext>
            </a:extLst>
          </p:cNvPr>
          <p:cNvSpPr>
            <a:spLocks noGrp="1"/>
          </p:cNvSpPr>
          <p:nvPr>
            <p:ph type="dt" sz="half" idx="10"/>
          </p:nvPr>
        </p:nvSpPr>
        <p:spPr/>
        <p:txBody>
          <a:bodyPr/>
          <a:lstStyle/>
          <a:p>
            <a:fld id="{6C7CE6BC-36AE-4317-A5CD-6997AAE3CA98}" type="datetimeFigureOut">
              <a:rPr lang="zh-CN" altLang="en-US" smtClean="0"/>
              <a:t>2021/8/25</a:t>
            </a:fld>
            <a:endParaRPr lang="zh-CN" altLang="en-US"/>
          </a:p>
        </p:txBody>
      </p:sp>
      <p:sp>
        <p:nvSpPr>
          <p:cNvPr id="4" name="页脚占位符 3">
            <a:extLst>
              <a:ext uri="{FF2B5EF4-FFF2-40B4-BE49-F238E27FC236}">
                <a16:creationId xmlns:a16="http://schemas.microsoft.com/office/drawing/2014/main" id="{E4E531AE-0984-4ED6-A807-E5501FC60D4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86136B5-870D-4363-A4F3-79CCF05A9651}"/>
              </a:ext>
            </a:extLst>
          </p:cNvPr>
          <p:cNvSpPr>
            <a:spLocks noGrp="1"/>
          </p:cNvSpPr>
          <p:nvPr>
            <p:ph type="sldNum" sz="quarter" idx="12"/>
          </p:nvPr>
        </p:nvSpPr>
        <p:spPr/>
        <p:txBody>
          <a:bodyPr/>
          <a:lstStyle/>
          <a:p>
            <a:fld id="{BD2A2279-E62B-4460-911C-024A3358E193}" type="slidenum">
              <a:rPr lang="zh-CN" altLang="en-US" smtClean="0"/>
              <a:t>‹#›</a:t>
            </a:fld>
            <a:endParaRPr lang="zh-CN" altLang="en-US"/>
          </a:p>
        </p:txBody>
      </p:sp>
    </p:spTree>
    <p:extLst>
      <p:ext uri="{BB962C8B-B14F-4D97-AF65-F5344CB8AC3E}">
        <p14:creationId xmlns:p14="http://schemas.microsoft.com/office/powerpoint/2010/main" val="2301062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2144173-EF72-44AC-8F4D-A975CE40AAF0}"/>
              </a:ext>
            </a:extLst>
          </p:cNvPr>
          <p:cNvSpPr>
            <a:spLocks noGrp="1"/>
          </p:cNvSpPr>
          <p:nvPr>
            <p:ph type="dt" sz="half" idx="10"/>
          </p:nvPr>
        </p:nvSpPr>
        <p:spPr/>
        <p:txBody>
          <a:bodyPr/>
          <a:lstStyle/>
          <a:p>
            <a:fld id="{6C7CE6BC-36AE-4317-A5CD-6997AAE3CA98}" type="datetimeFigureOut">
              <a:rPr lang="zh-CN" altLang="en-US" smtClean="0"/>
              <a:t>2021/8/25</a:t>
            </a:fld>
            <a:endParaRPr lang="zh-CN" altLang="en-US"/>
          </a:p>
        </p:txBody>
      </p:sp>
      <p:sp>
        <p:nvSpPr>
          <p:cNvPr id="3" name="页脚占位符 2">
            <a:extLst>
              <a:ext uri="{FF2B5EF4-FFF2-40B4-BE49-F238E27FC236}">
                <a16:creationId xmlns:a16="http://schemas.microsoft.com/office/drawing/2014/main" id="{0C333F29-5318-42E0-957F-4E837DDC33D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5843DBD-9E48-4E6F-8375-E8D7AF631796}"/>
              </a:ext>
            </a:extLst>
          </p:cNvPr>
          <p:cNvSpPr>
            <a:spLocks noGrp="1"/>
          </p:cNvSpPr>
          <p:nvPr>
            <p:ph type="sldNum" sz="quarter" idx="12"/>
          </p:nvPr>
        </p:nvSpPr>
        <p:spPr/>
        <p:txBody>
          <a:bodyPr/>
          <a:lstStyle/>
          <a:p>
            <a:fld id="{BD2A2279-E62B-4460-911C-024A3358E193}" type="slidenum">
              <a:rPr lang="zh-CN" altLang="en-US" smtClean="0"/>
              <a:t>‹#›</a:t>
            </a:fld>
            <a:endParaRPr lang="zh-CN" altLang="en-US"/>
          </a:p>
        </p:txBody>
      </p:sp>
    </p:spTree>
    <p:extLst>
      <p:ext uri="{BB962C8B-B14F-4D97-AF65-F5344CB8AC3E}">
        <p14:creationId xmlns:p14="http://schemas.microsoft.com/office/powerpoint/2010/main" val="2650477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E0F48C-CF63-47EE-A9F0-A765F140C0D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B5DBFFC-C0CD-44D6-9033-2B5D9A1F86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AF73862-B2B9-4F43-A928-903EF66069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6CE94B0-155D-4F3D-BAEA-EF5DF280DBB0}"/>
              </a:ext>
            </a:extLst>
          </p:cNvPr>
          <p:cNvSpPr>
            <a:spLocks noGrp="1"/>
          </p:cNvSpPr>
          <p:nvPr>
            <p:ph type="dt" sz="half" idx="10"/>
          </p:nvPr>
        </p:nvSpPr>
        <p:spPr/>
        <p:txBody>
          <a:bodyPr/>
          <a:lstStyle/>
          <a:p>
            <a:fld id="{6C7CE6BC-36AE-4317-A5CD-6997AAE3CA98}" type="datetimeFigureOut">
              <a:rPr lang="zh-CN" altLang="en-US" smtClean="0"/>
              <a:t>2021/8/25</a:t>
            </a:fld>
            <a:endParaRPr lang="zh-CN" altLang="en-US"/>
          </a:p>
        </p:txBody>
      </p:sp>
      <p:sp>
        <p:nvSpPr>
          <p:cNvPr id="6" name="页脚占位符 5">
            <a:extLst>
              <a:ext uri="{FF2B5EF4-FFF2-40B4-BE49-F238E27FC236}">
                <a16:creationId xmlns:a16="http://schemas.microsoft.com/office/drawing/2014/main" id="{A0D16380-8519-41D7-A52F-A497C548400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E325038-858A-4507-A309-32F41D6213C9}"/>
              </a:ext>
            </a:extLst>
          </p:cNvPr>
          <p:cNvSpPr>
            <a:spLocks noGrp="1"/>
          </p:cNvSpPr>
          <p:nvPr>
            <p:ph type="sldNum" sz="quarter" idx="12"/>
          </p:nvPr>
        </p:nvSpPr>
        <p:spPr/>
        <p:txBody>
          <a:bodyPr/>
          <a:lstStyle/>
          <a:p>
            <a:fld id="{BD2A2279-E62B-4460-911C-024A3358E193}" type="slidenum">
              <a:rPr lang="zh-CN" altLang="en-US" smtClean="0"/>
              <a:t>‹#›</a:t>
            </a:fld>
            <a:endParaRPr lang="zh-CN" altLang="en-US"/>
          </a:p>
        </p:txBody>
      </p:sp>
    </p:spTree>
    <p:extLst>
      <p:ext uri="{BB962C8B-B14F-4D97-AF65-F5344CB8AC3E}">
        <p14:creationId xmlns:p14="http://schemas.microsoft.com/office/powerpoint/2010/main" val="757296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257188-21AC-4A8D-AA93-530EAF2F78E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3F1A854-F5CB-4299-AAB7-761067C64B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790B4DA-27A6-4305-90F4-5944454E11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E31E227-2276-4B77-9420-D767730224D4}"/>
              </a:ext>
            </a:extLst>
          </p:cNvPr>
          <p:cNvSpPr>
            <a:spLocks noGrp="1"/>
          </p:cNvSpPr>
          <p:nvPr>
            <p:ph type="dt" sz="half" idx="10"/>
          </p:nvPr>
        </p:nvSpPr>
        <p:spPr/>
        <p:txBody>
          <a:bodyPr/>
          <a:lstStyle/>
          <a:p>
            <a:fld id="{6C7CE6BC-36AE-4317-A5CD-6997AAE3CA98}" type="datetimeFigureOut">
              <a:rPr lang="zh-CN" altLang="en-US" smtClean="0"/>
              <a:t>2021/8/25</a:t>
            </a:fld>
            <a:endParaRPr lang="zh-CN" altLang="en-US"/>
          </a:p>
        </p:txBody>
      </p:sp>
      <p:sp>
        <p:nvSpPr>
          <p:cNvPr id="6" name="页脚占位符 5">
            <a:extLst>
              <a:ext uri="{FF2B5EF4-FFF2-40B4-BE49-F238E27FC236}">
                <a16:creationId xmlns:a16="http://schemas.microsoft.com/office/drawing/2014/main" id="{40AB5B0F-CC76-4BE2-8D36-13BD9D167A3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884EDA6-8002-4F18-893F-222F20C5CFA9}"/>
              </a:ext>
            </a:extLst>
          </p:cNvPr>
          <p:cNvSpPr>
            <a:spLocks noGrp="1"/>
          </p:cNvSpPr>
          <p:nvPr>
            <p:ph type="sldNum" sz="quarter" idx="12"/>
          </p:nvPr>
        </p:nvSpPr>
        <p:spPr/>
        <p:txBody>
          <a:bodyPr/>
          <a:lstStyle/>
          <a:p>
            <a:fld id="{BD2A2279-E62B-4460-911C-024A3358E193}" type="slidenum">
              <a:rPr lang="zh-CN" altLang="en-US" smtClean="0"/>
              <a:t>‹#›</a:t>
            </a:fld>
            <a:endParaRPr lang="zh-CN" altLang="en-US"/>
          </a:p>
        </p:txBody>
      </p:sp>
    </p:spTree>
    <p:extLst>
      <p:ext uri="{BB962C8B-B14F-4D97-AF65-F5344CB8AC3E}">
        <p14:creationId xmlns:p14="http://schemas.microsoft.com/office/powerpoint/2010/main" val="3986926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E9DCBA4-19E9-47CA-8735-09BE53EF22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AC2DD55-7F3E-45FE-8C18-6D31EE251F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A033524-DD70-425F-90B1-CF82FC2882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7CE6BC-36AE-4317-A5CD-6997AAE3CA98}" type="datetimeFigureOut">
              <a:rPr lang="zh-CN" altLang="en-US" smtClean="0"/>
              <a:t>2021/8/25</a:t>
            </a:fld>
            <a:endParaRPr lang="zh-CN" altLang="en-US"/>
          </a:p>
        </p:txBody>
      </p:sp>
      <p:sp>
        <p:nvSpPr>
          <p:cNvPr id="5" name="页脚占位符 4">
            <a:extLst>
              <a:ext uri="{FF2B5EF4-FFF2-40B4-BE49-F238E27FC236}">
                <a16:creationId xmlns:a16="http://schemas.microsoft.com/office/drawing/2014/main" id="{9043EF74-FA59-4716-A328-B9C75806B6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D0F1816-328F-4774-A75F-80D51AB38F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2A2279-E62B-4460-911C-024A3358E193}" type="slidenum">
              <a:rPr lang="zh-CN" altLang="en-US" smtClean="0"/>
              <a:t>‹#›</a:t>
            </a:fld>
            <a:endParaRPr lang="zh-CN" altLang="en-US"/>
          </a:p>
        </p:txBody>
      </p:sp>
    </p:spTree>
    <p:extLst>
      <p:ext uri="{BB962C8B-B14F-4D97-AF65-F5344CB8AC3E}">
        <p14:creationId xmlns:p14="http://schemas.microsoft.com/office/powerpoint/2010/main" val="2771537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C67F8E-9381-4C55-94C4-FEC671E1D9F4}"/>
              </a:ext>
            </a:extLst>
          </p:cNvPr>
          <p:cNvSpPr>
            <a:spLocks noGrp="1"/>
          </p:cNvSpPr>
          <p:nvPr>
            <p:ph type="ctrTitle"/>
          </p:nvPr>
        </p:nvSpPr>
        <p:spPr/>
        <p:txBody>
          <a:bodyPr/>
          <a:lstStyle/>
          <a:p>
            <a:r>
              <a:rPr lang="zh-CN" altLang="en-US" dirty="0"/>
              <a:t>线段树</a:t>
            </a:r>
          </a:p>
        </p:txBody>
      </p:sp>
      <p:sp>
        <p:nvSpPr>
          <p:cNvPr id="3" name="副标题 2">
            <a:extLst>
              <a:ext uri="{FF2B5EF4-FFF2-40B4-BE49-F238E27FC236}">
                <a16:creationId xmlns:a16="http://schemas.microsoft.com/office/drawing/2014/main" id="{D1CD512B-DC3C-41E1-8EA8-D85EFDED8847}"/>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552187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基础应用</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p:txBody>
          <a:bodyPr>
            <a:normAutofit/>
          </a:bodyPr>
          <a:lstStyle/>
          <a:p>
            <a:r>
              <a:rPr lang="en-US" altLang="zh-CN" dirty="0"/>
              <a:t>pushdown</a:t>
            </a:r>
          </a:p>
          <a:p>
            <a:r>
              <a:rPr lang="zh-CN" altLang="en-US" dirty="0"/>
              <a:t>对于多标记的顺序问题，要仔细分析不同标记的下传顺序</a:t>
            </a:r>
            <a:endParaRPr lang="en-US" altLang="zh-CN" dirty="0"/>
          </a:p>
          <a:p>
            <a:r>
              <a:rPr lang="zh-CN" altLang="en-US" dirty="0"/>
              <a:t>当然也可以把多个标记合并成一个</a:t>
            </a:r>
            <a:endParaRPr lang="en-US" altLang="zh-CN" dirty="0"/>
          </a:p>
          <a:p>
            <a:r>
              <a:rPr lang="zh-CN" altLang="en-US" dirty="0"/>
              <a:t>如有三种区间修改：区间加，区间乘，区间赋值</a:t>
            </a:r>
            <a:endParaRPr lang="en-US" altLang="zh-CN" dirty="0"/>
          </a:p>
          <a:p>
            <a:r>
              <a:rPr lang="zh-CN" altLang="en-US" dirty="0"/>
              <a:t>询问区间和</a:t>
            </a:r>
            <a:endParaRPr lang="en-US" altLang="zh-CN" dirty="0"/>
          </a:p>
          <a:p>
            <a:r>
              <a:rPr lang="zh-CN" altLang="en-US" dirty="0"/>
              <a:t>如果考虑三个标记的下传顺序，就比较麻烦</a:t>
            </a:r>
            <a:endParaRPr lang="en-US" altLang="zh-CN" dirty="0"/>
          </a:p>
          <a:p>
            <a:r>
              <a:rPr lang="zh-CN" altLang="en-US" dirty="0"/>
              <a:t>可以把这三个标记合成一个</a:t>
            </a:r>
            <a:r>
              <a:rPr lang="en-US" altLang="zh-CN" dirty="0"/>
              <a:t>f(x)=</a:t>
            </a:r>
            <a:r>
              <a:rPr lang="en-US" altLang="zh-CN" dirty="0" err="1"/>
              <a:t>ax+b</a:t>
            </a:r>
            <a:r>
              <a:rPr lang="zh-CN" altLang="en-US" dirty="0"/>
              <a:t>，标记的下传就是线性函数的复合</a:t>
            </a:r>
            <a:endParaRPr lang="en-US" altLang="zh-CN" dirty="0"/>
          </a:p>
        </p:txBody>
      </p:sp>
    </p:spTree>
    <p:extLst>
      <p:ext uri="{BB962C8B-B14F-4D97-AF65-F5344CB8AC3E}">
        <p14:creationId xmlns:p14="http://schemas.microsoft.com/office/powerpoint/2010/main" val="118302540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李超线段树</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a:xfrm>
            <a:off x="838200" y="1825625"/>
            <a:ext cx="6877050" cy="4351338"/>
          </a:xfrm>
        </p:spPr>
        <p:txBody>
          <a:bodyPr/>
          <a:lstStyle/>
          <a:p>
            <a:r>
              <a:rPr lang="zh-CN" altLang="en-US" dirty="0"/>
              <a:t>如果新加入的线段在</a:t>
            </a:r>
            <a:r>
              <a:rPr lang="en-US" altLang="zh-CN" dirty="0"/>
              <a:t>x=mid</a:t>
            </a:r>
            <a:r>
              <a:rPr lang="zh-CN" altLang="en-US" dirty="0"/>
              <a:t>处</a:t>
            </a:r>
            <a:r>
              <a:rPr lang="en-US" altLang="zh-CN" dirty="0"/>
              <a:t>y</a:t>
            </a:r>
            <a:r>
              <a:rPr lang="zh-CN" altLang="en-US" dirty="0"/>
              <a:t>的取值比以前的最优线段小，并且两条线段的交点大于</a:t>
            </a:r>
            <a:r>
              <a:rPr lang="en-US" altLang="zh-CN" dirty="0"/>
              <a:t>mid</a:t>
            </a:r>
          </a:p>
          <a:p>
            <a:r>
              <a:rPr lang="zh-CN" altLang="en-US" dirty="0"/>
              <a:t>说明当前区间的最优线段不变，右子区间还不明确，要往右边递归</a:t>
            </a:r>
            <a:endParaRPr lang="en-US" altLang="zh-CN" dirty="0"/>
          </a:p>
          <a:p>
            <a:endParaRPr lang="en-US" altLang="zh-CN" dirty="0"/>
          </a:p>
        </p:txBody>
      </p:sp>
      <p:pic>
        <p:nvPicPr>
          <p:cNvPr id="2050" name="Picture 2">
            <a:extLst>
              <a:ext uri="{FF2B5EF4-FFF2-40B4-BE49-F238E27FC236}">
                <a16:creationId xmlns:a16="http://schemas.microsoft.com/office/drawing/2014/main" id="{544C396C-EFAF-4242-97FD-B7FB0FEE42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1825625"/>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594992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李超线段树</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a:xfrm>
            <a:off x="838200" y="1825625"/>
            <a:ext cx="6877050" cy="4351338"/>
          </a:xfrm>
        </p:spPr>
        <p:txBody>
          <a:bodyPr/>
          <a:lstStyle/>
          <a:p>
            <a:r>
              <a:rPr lang="zh-CN" altLang="en-US" dirty="0"/>
              <a:t>如果新加入的线段在</a:t>
            </a:r>
            <a:r>
              <a:rPr lang="en-US" altLang="zh-CN" dirty="0"/>
              <a:t>x=mid</a:t>
            </a:r>
            <a:r>
              <a:rPr lang="zh-CN" altLang="en-US" dirty="0"/>
              <a:t>处</a:t>
            </a:r>
            <a:r>
              <a:rPr lang="en-US" altLang="zh-CN" dirty="0"/>
              <a:t>y</a:t>
            </a:r>
            <a:r>
              <a:rPr lang="zh-CN" altLang="en-US" dirty="0"/>
              <a:t>的取值比以前的最优线段大，并且两条线段的交点大于</a:t>
            </a:r>
            <a:r>
              <a:rPr lang="en-US" altLang="zh-CN" dirty="0"/>
              <a:t>mid</a:t>
            </a:r>
          </a:p>
          <a:p>
            <a:r>
              <a:rPr lang="zh-CN" altLang="en-US" dirty="0"/>
              <a:t>说明当前区间的最优线段是新线段，右子区间还不明确，要往右边递归</a:t>
            </a:r>
            <a:endParaRPr lang="en-US" altLang="zh-CN" dirty="0"/>
          </a:p>
          <a:p>
            <a:endParaRPr lang="en-US" altLang="zh-CN" dirty="0"/>
          </a:p>
        </p:txBody>
      </p:sp>
      <p:pic>
        <p:nvPicPr>
          <p:cNvPr id="3074" name="Picture 2">
            <a:extLst>
              <a:ext uri="{FF2B5EF4-FFF2-40B4-BE49-F238E27FC236}">
                <a16:creationId xmlns:a16="http://schemas.microsoft.com/office/drawing/2014/main" id="{D910CB07-5CD6-4121-BC64-184D8C88A2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1690688"/>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252835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李超线段树</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a:xfrm>
            <a:off x="838200" y="1825625"/>
            <a:ext cx="6877050" cy="4351338"/>
          </a:xfrm>
        </p:spPr>
        <p:txBody>
          <a:bodyPr/>
          <a:lstStyle/>
          <a:p>
            <a:r>
              <a:rPr lang="zh-CN" altLang="en-US" dirty="0"/>
              <a:t>如果新加入的线段在</a:t>
            </a:r>
            <a:r>
              <a:rPr lang="en-US" altLang="zh-CN" dirty="0"/>
              <a:t>x=mid</a:t>
            </a:r>
            <a:r>
              <a:rPr lang="zh-CN" altLang="en-US" dirty="0"/>
              <a:t>处</a:t>
            </a:r>
            <a:r>
              <a:rPr lang="en-US" altLang="zh-CN" dirty="0"/>
              <a:t>y</a:t>
            </a:r>
            <a:r>
              <a:rPr lang="zh-CN" altLang="en-US" dirty="0"/>
              <a:t>的取值比以前的最优线段小，并且两条线段的交点小于</a:t>
            </a:r>
            <a:r>
              <a:rPr lang="en-US" altLang="zh-CN" dirty="0"/>
              <a:t>mid</a:t>
            </a:r>
          </a:p>
          <a:p>
            <a:r>
              <a:rPr lang="zh-CN" altLang="en-US" dirty="0"/>
              <a:t>说明当前区间的最优线段不变，左子区间还不明确，要往左边递归</a:t>
            </a:r>
            <a:endParaRPr lang="en-US" altLang="zh-CN" dirty="0"/>
          </a:p>
          <a:p>
            <a:endParaRPr lang="en-US" altLang="zh-CN" dirty="0"/>
          </a:p>
        </p:txBody>
      </p:sp>
      <p:pic>
        <p:nvPicPr>
          <p:cNvPr id="4098" name="Picture 2">
            <a:extLst>
              <a:ext uri="{FF2B5EF4-FFF2-40B4-BE49-F238E27FC236}">
                <a16:creationId xmlns:a16="http://schemas.microsoft.com/office/drawing/2014/main" id="{B156D6A4-8836-4DD5-B9FB-F9FA3D0F58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1690688"/>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638396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李超线段树</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a:xfrm>
            <a:off x="838200" y="1825625"/>
            <a:ext cx="10515600" cy="4351338"/>
          </a:xfrm>
        </p:spPr>
        <p:txBody>
          <a:bodyPr/>
          <a:lstStyle/>
          <a:p>
            <a:r>
              <a:rPr lang="zh-CN" altLang="en-US" dirty="0"/>
              <a:t>要注意的一点是，一个区间的最优线段，在这个区间的左、右子区间里面未必是最优线段，所以当我们得到这个区间的最优线段之后，并不能打</a:t>
            </a:r>
            <a:r>
              <a:rPr lang="en-US" altLang="zh-CN" dirty="0"/>
              <a:t>lazy</a:t>
            </a:r>
            <a:r>
              <a:rPr lang="zh-CN" altLang="en-US" dirty="0"/>
              <a:t>标记然后</a:t>
            </a:r>
            <a:r>
              <a:rPr lang="en-US" altLang="zh-CN" dirty="0"/>
              <a:t>pushdown</a:t>
            </a:r>
          </a:p>
          <a:p>
            <a:r>
              <a:rPr lang="zh-CN" altLang="en-US" dirty="0"/>
              <a:t>而是采用一种标记永久化的想法：</a:t>
            </a:r>
            <a:endParaRPr lang="en-US" altLang="zh-CN" dirty="0"/>
          </a:p>
          <a:p>
            <a:r>
              <a:rPr lang="zh-CN" altLang="en-US" dirty="0"/>
              <a:t>查询</a:t>
            </a:r>
            <a:r>
              <a:rPr lang="en-US" altLang="zh-CN" dirty="0"/>
              <a:t>x=x0</a:t>
            </a:r>
            <a:r>
              <a:rPr lang="zh-CN" altLang="en-US" dirty="0"/>
              <a:t>时，和线段相交得到的最大的</a:t>
            </a:r>
            <a:r>
              <a:rPr lang="en-US" altLang="zh-CN" dirty="0"/>
              <a:t>y</a:t>
            </a:r>
          </a:p>
          <a:p>
            <a:r>
              <a:rPr lang="zh-CN" altLang="en-US" dirty="0"/>
              <a:t>就找到所有的包含</a:t>
            </a:r>
            <a:r>
              <a:rPr lang="en-US" altLang="zh-CN" dirty="0"/>
              <a:t>x0</a:t>
            </a:r>
            <a:r>
              <a:rPr lang="zh-CN" altLang="en-US" dirty="0"/>
              <a:t>的区间，然后在这些区间的最优线段里面取一个</a:t>
            </a:r>
            <a:r>
              <a:rPr lang="en-US" altLang="zh-CN" dirty="0"/>
              <a:t>max</a:t>
            </a:r>
            <a:endParaRPr lang="zh-CN" altLang="en-US" dirty="0"/>
          </a:p>
        </p:txBody>
      </p:sp>
    </p:spTree>
    <p:extLst>
      <p:ext uri="{BB962C8B-B14F-4D97-AF65-F5344CB8AC3E}">
        <p14:creationId xmlns:p14="http://schemas.microsoft.com/office/powerpoint/2010/main" val="400400788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李超线段树</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a:xfrm>
            <a:off x="838200" y="1825625"/>
            <a:ext cx="10515600" cy="4351338"/>
          </a:xfrm>
        </p:spPr>
        <p:txBody>
          <a:bodyPr>
            <a:normAutofit lnSpcReduction="10000"/>
          </a:bodyPr>
          <a:lstStyle/>
          <a:p>
            <a:r>
              <a:rPr lang="zh-CN" altLang="en-US" dirty="0"/>
              <a:t>由于一条线段的</a:t>
            </a:r>
            <a:r>
              <a:rPr lang="en-US" altLang="zh-CN" dirty="0"/>
              <a:t>x</a:t>
            </a:r>
            <a:r>
              <a:rPr lang="zh-CN" altLang="en-US" dirty="0"/>
              <a:t>坐标区间可以被分成</a:t>
            </a:r>
            <a:r>
              <a:rPr lang="en-US" altLang="zh-CN" dirty="0"/>
              <a:t>O(</a:t>
            </a:r>
            <a:r>
              <a:rPr lang="en-US" altLang="zh-CN" dirty="0" err="1"/>
              <a:t>logk</a:t>
            </a:r>
            <a:r>
              <a:rPr lang="en-US" altLang="zh-CN" dirty="0"/>
              <a:t>)</a:t>
            </a:r>
            <a:r>
              <a:rPr lang="zh-CN" altLang="en-US" dirty="0"/>
              <a:t>个</a:t>
            </a:r>
            <a:endParaRPr lang="en-US" altLang="zh-CN" dirty="0"/>
          </a:p>
          <a:p>
            <a:r>
              <a:rPr lang="zh-CN" altLang="en-US" dirty="0"/>
              <a:t>然后对于每个区间，又会修改其子区间的最优线段</a:t>
            </a:r>
            <a:endParaRPr lang="en-US" altLang="zh-CN" dirty="0"/>
          </a:p>
          <a:p>
            <a:r>
              <a:rPr lang="zh-CN" altLang="en-US" dirty="0"/>
              <a:t>但是每次往子区间走的时候，只走一边，所以一个区间的修改也是</a:t>
            </a:r>
            <a:r>
              <a:rPr lang="en-US" altLang="zh-CN" dirty="0"/>
              <a:t>O(</a:t>
            </a:r>
            <a:r>
              <a:rPr lang="en-US" altLang="zh-CN" dirty="0" err="1"/>
              <a:t>logk</a:t>
            </a:r>
            <a:r>
              <a:rPr lang="en-US" altLang="zh-CN" dirty="0"/>
              <a:t>)</a:t>
            </a:r>
            <a:r>
              <a:rPr lang="zh-CN" altLang="en-US" dirty="0"/>
              <a:t>的，所以一次插入的复杂度是</a:t>
            </a:r>
            <a:r>
              <a:rPr lang="en-US" altLang="zh-CN" dirty="0"/>
              <a:t>O(log^2k)</a:t>
            </a:r>
            <a:r>
              <a:rPr lang="zh-CN" altLang="en-US" dirty="0"/>
              <a:t>的</a:t>
            </a:r>
            <a:endParaRPr lang="en-US" altLang="zh-CN" dirty="0"/>
          </a:p>
          <a:p>
            <a:r>
              <a:rPr lang="zh-CN" altLang="en-US" dirty="0"/>
              <a:t>如果是插入一条直线，那么不用拆区间，复杂度是</a:t>
            </a:r>
            <a:r>
              <a:rPr lang="en-US" altLang="zh-CN" dirty="0"/>
              <a:t>O(</a:t>
            </a:r>
            <a:r>
              <a:rPr lang="en-US" altLang="zh-CN" dirty="0" err="1"/>
              <a:t>logk</a:t>
            </a:r>
            <a:r>
              <a:rPr lang="en-US" altLang="zh-CN" dirty="0"/>
              <a:t>)</a:t>
            </a:r>
            <a:r>
              <a:rPr lang="zh-CN" altLang="en-US" dirty="0"/>
              <a:t>的</a:t>
            </a:r>
            <a:endParaRPr lang="en-US" altLang="zh-CN" dirty="0"/>
          </a:p>
          <a:p>
            <a:r>
              <a:rPr lang="zh-CN" altLang="en-US" dirty="0"/>
              <a:t>一次查询的复杂度显然是</a:t>
            </a:r>
            <a:r>
              <a:rPr lang="en-US" altLang="zh-CN" dirty="0"/>
              <a:t>O(</a:t>
            </a:r>
            <a:r>
              <a:rPr lang="en-US" altLang="zh-CN" dirty="0" err="1"/>
              <a:t>logk</a:t>
            </a:r>
            <a:r>
              <a:rPr lang="en-US" altLang="zh-CN" dirty="0"/>
              <a:t>)</a:t>
            </a:r>
            <a:r>
              <a:rPr lang="zh-CN" altLang="en-US" dirty="0"/>
              <a:t>的</a:t>
            </a:r>
            <a:endParaRPr lang="en-US" altLang="zh-CN" dirty="0"/>
          </a:p>
          <a:p>
            <a:r>
              <a:rPr lang="zh-CN" altLang="en-US" dirty="0"/>
              <a:t>注意，这个地方的</a:t>
            </a:r>
            <a:r>
              <a:rPr lang="en-US" altLang="zh-CN" dirty="0"/>
              <a:t>k</a:t>
            </a:r>
            <a:r>
              <a:rPr lang="zh-CN" altLang="en-US" dirty="0"/>
              <a:t>表示值域大小，因为</a:t>
            </a:r>
            <a:r>
              <a:rPr lang="en-US" altLang="zh-CN" dirty="0"/>
              <a:t>x</a:t>
            </a:r>
            <a:r>
              <a:rPr lang="zh-CN" altLang="en-US" dirty="0"/>
              <a:t>坐标范围可能很大，如果范围很大，线段树需要动态开点</a:t>
            </a:r>
            <a:endParaRPr lang="en-US" altLang="zh-CN" dirty="0"/>
          </a:p>
          <a:p>
            <a:r>
              <a:rPr lang="zh-CN" altLang="en-US" dirty="0"/>
              <a:t>当然离散化也行，但是就不能在线了，事实上，也不用离散化，就是坐标有序就行，把</a:t>
            </a:r>
            <a:r>
              <a:rPr lang="en-US" altLang="zh-CN" dirty="0"/>
              <a:t>mid</a:t>
            </a:r>
            <a:r>
              <a:rPr lang="zh-CN" altLang="en-US" dirty="0"/>
              <a:t>换成</a:t>
            </a:r>
            <a:r>
              <a:rPr lang="en-US" altLang="zh-CN" dirty="0"/>
              <a:t>x[mid]</a:t>
            </a:r>
            <a:endParaRPr lang="zh-CN" altLang="en-US" dirty="0"/>
          </a:p>
        </p:txBody>
      </p:sp>
    </p:spTree>
    <p:extLst>
      <p:ext uri="{BB962C8B-B14F-4D97-AF65-F5344CB8AC3E}">
        <p14:creationId xmlns:p14="http://schemas.microsoft.com/office/powerpoint/2010/main" val="122539488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en-US" altLang="zh-CN" dirty="0"/>
              <a:t>[HEOI2013]Segment</a:t>
            </a:r>
            <a:endParaRPr lang="zh-CN" altLang="en-US" dirty="0"/>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a:xfrm>
            <a:off x="838200" y="1825625"/>
            <a:ext cx="10515600" cy="4351338"/>
          </a:xfrm>
        </p:spPr>
        <p:txBody>
          <a:bodyPr/>
          <a:lstStyle/>
          <a:p>
            <a:pPr algn="l"/>
            <a:r>
              <a:rPr lang="zh-CN" altLang="en-US" b="0" i="0" dirty="0">
                <a:effectLst/>
                <a:latin typeface="-apple-system"/>
              </a:rPr>
              <a:t>要求在平面直角坐标系下维护两个操作：</a:t>
            </a:r>
          </a:p>
          <a:p>
            <a:pPr algn="l">
              <a:buFont typeface="+mj-lt"/>
              <a:buAutoNum type="arabicPeriod"/>
            </a:pPr>
            <a:r>
              <a:rPr lang="zh-CN" altLang="en-US" b="0" i="0" dirty="0">
                <a:effectLst/>
                <a:latin typeface="-apple-system"/>
              </a:rPr>
              <a:t>在平面上加入一条线段</a:t>
            </a:r>
            <a:r>
              <a:rPr lang="en-US" altLang="zh-CN" b="0" i="0" dirty="0">
                <a:effectLst/>
                <a:latin typeface="-apple-system"/>
              </a:rPr>
              <a:t>(x0,y0),(x1,y1)</a:t>
            </a:r>
            <a:r>
              <a:rPr lang="zh-CN" altLang="en-US" b="0" i="0" dirty="0">
                <a:effectLst/>
                <a:latin typeface="-apple-system"/>
              </a:rPr>
              <a:t>。记第 </a:t>
            </a:r>
            <a:r>
              <a:rPr lang="en-US" altLang="zh-CN" b="0" i="0" dirty="0" err="1">
                <a:effectLst/>
                <a:latin typeface="KaTeX_Main"/>
              </a:rPr>
              <a:t>i</a:t>
            </a:r>
            <a:r>
              <a:rPr lang="zh-CN" altLang="en-US" b="0" i="0" dirty="0">
                <a:effectLst/>
                <a:latin typeface="-apple-system"/>
              </a:rPr>
              <a:t> 条被插入的线段的标号为 </a:t>
            </a:r>
            <a:r>
              <a:rPr lang="en-US" altLang="zh-CN" b="0" i="0" dirty="0" err="1">
                <a:effectLst/>
                <a:latin typeface="KaTeX_Main"/>
              </a:rPr>
              <a:t>i</a:t>
            </a:r>
            <a:r>
              <a:rPr lang="zh-CN" altLang="en-US" b="0" i="0" dirty="0">
                <a:effectLst/>
                <a:latin typeface="-apple-system"/>
              </a:rPr>
              <a:t>。</a:t>
            </a:r>
          </a:p>
          <a:p>
            <a:pPr algn="l">
              <a:buFont typeface="+mj-lt"/>
              <a:buAutoNum type="arabicPeriod"/>
            </a:pPr>
            <a:r>
              <a:rPr lang="zh-CN" altLang="en-US" b="0" i="0" dirty="0">
                <a:effectLst/>
                <a:latin typeface="-apple-system"/>
              </a:rPr>
              <a:t>给定一个数 </a:t>
            </a:r>
            <a:r>
              <a:rPr lang="en-US" altLang="zh-CN" b="0" i="0" dirty="0">
                <a:effectLst/>
                <a:latin typeface="KaTeX_Main"/>
              </a:rPr>
              <a:t>k</a:t>
            </a:r>
            <a:r>
              <a:rPr lang="zh-CN" altLang="en-US" b="0" i="0" dirty="0">
                <a:effectLst/>
                <a:latin typeface="-apple-system"/>
              </a:rPr>
              <a:t>，询问与直线 </a:t>
            </a:r>
            <a:r>
              <a:rPr lang="en-US" altLang="zh-CN" b="0" i="0" dirty="0">
                <a:effectLst/>
                <a:latin typeface="KaTeX_Main"/>
              </a:rPr>
              <a:t>x = k</a:t>
            </a:r>
            <a:r>
              <a:rPr lang="zh-CN" altLang="en-US" b="0" i="0" dirty="0">
                <a:effectLst/>
                <a:latin typeface="-apple-system"/>
              </a:rPr>
              <a:t> 相交的线段中，交点纵坐标最大的线段的编号。</a:t>
            </a:r>
            <a:endParaRPr lang="en-US" altLang="zh-CN" b="0" i="0" dirty="0">
              <a:effectLst/>
              <a:latin typeface="-apple-system"/>
            </a:endParaRPr>
          </a:p>
          <a:p>
            <a:pPr algn="l"/>
            <a:r>
              <a:rPr lang="zh-CN" altLang="en-US" b="0" i="0" dirty="0">
                <a:effectLst/>
                <a:latin typeface="-apple-system"/>
              </a:rPr>
              <a:t>强制在线</a:t>
            </a:r>
            <a:endParaRPr lang="en-US" altLang="zh-CN" b="0" i="0" dirty="0">
              <a:effectLst/>
              <a:latin typeface="-apple-system"/>
            </a:endParaRPr>
          </a:p>
          <a:p>
            <a:pPr algn="l"/>
            <a:r>
              <a:rPr lang="en-US" altLang="zh-CN" b="0" i="0" dirty="0">
                <a:effectLst/>
                <a:latin typeface="KaTeX_Main"/>
              </a:rPr>
              <a:t>1≤</a:t>
            </a:r>
            <a:r>
              <a:rPr lang="en-US" altLang="zh-CN" b="0" i="1" dirty="0">
                <a:effectLst/>
                <a:latin typeface="KaTeX_Math"/>
              </a:rPr>
              <a:t>n</a:t>
            </a:r>
            <a:r>
              <a:rPr lang="en-US" altLang="zh-CN" b="0" i="0" dirty="0">
                <a:effectLst/>
                <a:latin typeface="KaTeX_Main"/>
              </a:rPr>
              <a:t>≤1e5</a:t>
            </a:r>
            <a:r>
              <a:rPr lang="zh-CN" altLang="en-US" b="0" i="0" dirty="0">
                <a:effectLst/>
                <a:latin typeface="-apple-system"/>
              </a:rPr>
              <a:t>，</a:t>
            </a:r>
            <a:r>
              <a:rPr lang="en-US" altLang="zh-CN" b="0" i="0" dirty="0">
                <a:effectLst/>
                <a:latin typeface="KaTeX_Main"/>
              </a:rPr>
              <a:t>1≤</a:t>
            </a:r>
            <a:r>
              <a:rPr lang="en-US" altLang="zh-CN" b="0" i="1" dirty="0">
                <a:effectLst/>
                <a:latin typeface="KaTeX_Math"/>
              </a:rPr>
              <a:t>k</a:t>
            </a:r>
            <a:r>
              <a:rPr lang="en-US" altLang="zh-CN" b="0" i="0" dirty="0">
                <a:effectLst/>
                <a:latin typeface="KaTeX_Main"/>
              </a:rPr>
              <a:t>,</a:t>
            </a:r>
            <a:r>
              <a:rPr lang="en-US" altLang="zh-CN" b="0" i="1" dirty="0">
                <a:effectLst/>
                <a:latin typeface="KaTeX_Math"/>
              </a:rPr>
              <a:t>x</a:t>
            </a:r>
            <a:r>
              <a:rPr lang="en-US" altLang="zh-CN" b="0" i="0" dirty="0">
                <a:effectLst/>
                <a:latin typeface="KaTeX_Main"/>
              </a:rPr>
              <a:t>0​,</a:t>
            </a:r>
            <a:r>
              <a:rPr lang="en-US" altLang="zh-CN" b="0" i="1" dirty="0">
                <a:effectLst/>
                <a:latin typeface="KaTeX_Math"/>
              </a:rPr>
              <a:t>x</a:t>
            </a:r>
            <a:r>
              <a:rPr lang="en-US" altLang="zh-CN" b="0" i="0" dirty="0">
                <a:effectLst/>
                <a:latin typeface="KaTeX_Main"/>
              </a:rPr>
              <a:t>1​≤39989</a:t>
            </a:r>
            <a:r>
              <a:rPr lang="zh-CN" altLang="en-US" b="0" i="0" dirty="0">
                <a:effectLst/>
                <a:latin typeface="-apple-system"/>
              </a:rPr>
              <a:t>，</a:t>
            </a:r>
            <a:r>
              <a:rPr lang="en-US" altLang="zh-CN" b="0" i="0" dirty="0">
                <a:effectLst/>
                <a:latin typeface="KaTeX_Main"/>
              </a:rPr>
              <a:t>1≤</a:t>
            </a:r>
            <a:r>
              <a:rPr lang="en-US" altLang="zh-CN" b="0" i="1" dirty="0">
                <a:effectLst/>
                <a:latin typeface="KaTeX_Math"/>
              </a:rPr>
              <a:t>y</a:t>
            </a:r>
            <a:r>
              <a:rPr lang="en-US" altLang="zh-CN" b="0" i="0" dirty="0">
                <a:effectLst/>
                <a:latin typeface="KaTeX_Main"/>
              </a:rPr>
              <a:t>0​,</a:t>
            </a:r>
            <a:r>
              <a:rPr lang="en-US" altLang="zh-CN" b="0" i="1" dirty="0">
                <a:effectLst/>
                <a:latin typeface="KaTeX_Math"/>
              </a:rPr>
              <a:t>y</a:t>
            </a:r>
            <a:r>
              <a:rPr lang="en-US" altLang="zh-CN" b="0" i="0" dirty="0">
                <a:effectLst/>
                <a:latin typeface="KaTeX_Main"/>
              </a:rPr>
              <a:t>1​≤1e9</a:t>
            </a:r>
            <a:br>
              <a:rPr lang="en-US" altLang="zh-CN" dirty="0"/>
            </a:br>
            <a:endParaRPr lang="en-US" altLang="zh-CN" b="0" i="0" dirty="0">
              <a:effectLst/>
              <a:latin typeface="-apple-system"/>
            </a:endParaRPr>
          </a:p>
        </p:txBody>
      </p:sp>
    </p:spTree>
    <p:extLst>
      <p:ext uri="{BB962C8B-B14F-4D97-AF65-F5344CB8AC3E}">
        <p14:creationId xmlns:p14="http://schemas.microsoft.com/office/powerpoint/2010/main" val="192597348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en-US" altLang="zh-CN" dirty="0"/>
              <a:t>[HEOI2013]Segment</a:t>
            </a:r>
            <a:endParaRPr lang="zh-CN" altLang="en-US" dirty="0"/>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a:xfrm>
            <a:off x="838200" y="1825625"/>
            <a:ext cx="10515600" cy="4351338"/>
          </a:xfrm>
        </p:spPr>
        <p:txBody>
          <a:bodyPr/>
          <a:lstStyle/>
          <a:p>
            <a:pPr algn="l"/>
            <a:r>
              <a:rPr lang="zh-CN" altLang="en-US" b="0" i="0" dirty="0">
                <a:effectLst/>
                <a:latin typeface="-apple-system"/>
              </a:rPr>
              <a:t>李超线段树模板题</a:t>
            </a:r>
            <a:endParaRPr lang="en-US" altLang="zh-CN" b="0" i="0" dirty="0">
              <a:effectLst/>
              <a:latin typeface="-apple-system"/>
            </a:endParaRPr>
          </a:p>
          <a:p>
            <a:pPr algn="l"/>
            <a:r>
              <a:rPr lang="zh-CN" altLang="en-US" dirty="0">
                <a:latin typeface="-apple-system"/>
              </a:rPr>
              <a:t>不用动态开点</a:t>
            </a:r>
            <a:endParaRPr lang="en-US" altLang="zh-CN" dirty="0">
              <a:latin typeface="-apple-system"/>
            </a:endParaRPr>
          </a:p>
          <a:p>
            <a:pPr algn="l"/>
            <a:r>
              <a:rPr lang="zh-CN" altLang="en-US" dirty="0">
                <a:latin typeface="-apple-system"/>
              </a:rPr>
              <a:t>但是要注意，这个题里面有可能</a:t>
            </a:r>
            <a:r>
              <a:rPr lang="en-US" altLang="zh-CN" dirty="0">
                <a:latin typeface="-apple-system"/>
              </a:rPr>
              <a:t>x0=x1</a:t>
            </a:r>
            <a:r>
              <a:rPr lang="zh-CN" altLang="en-US" dirty="0">
                <a:latin typeface="-apple-system"/>
              </a:rPr>
              <a:t>，对于这种情况，由于我们只考虑交点的最大值，所以我们把这条线段看成是一个点</a:t>
            </a:r>
            <a:r>
              <a:rPr lang="en-US" altLang="zh-CN" dirty="0">
                <a:latin typeface="-apple-system"/>
              </a:rPr>
              <a:t>(x0,max(y0,y1))</a:t>
            </a:r>
            <a:r>
              <a:rPr lang="zh-CN" altLang="en-US" dirty="0">
                <a:latin typeface="-apple-system"/>
              </a:rPr>
              <a:t>，插入的时候相当于左右两个端点相同的线段</a:t>
            </a:r>
            <a:br>
              <a:rPr lang="en-US" altLang="zh-CN" dirty="0"/>
            </a:br>
            <a:endParaRPr lang="en-US" altLang="zh-CN" b="0" i="0" dirty="0">
              <a:effectLst/>
              <a:latin typeface="-apple-system"/>
            </a:endParaRPr>
          </a:p>
        </p:txBody>
      </p:sp>
    </p:spTree>
    <p:extLst>
      <p:ext uri="{BB962C8B-B14F-4D97-AF65-F5344CB8AC3E}">
        <p14:creationId xmlns:p14="http://schemas.microsoft.com/office/powerpoint/2010/main" val="347570000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en-US" altLang="zh-CN" dirty="0"/>
              <a:t>BZOJ 3938 Robot</a:t>
            </a:r>
            <a:endParaRPr lang="zh-CN" altLang="en-US" dirty="0"/>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a:xfrm>
            <a:off x="838200" y="1825625"/>
            <a:ext cx="10515600" cy="4351338"/>
          </a:xfrm>
        </p:spPr>
        <p:txBody>
          <a:bodyPr/>
          <a:lstStyle/>
          <a:p>
            <a:r>
              <a:rPr lang="zh-CN" altLang="en-US" dirty="0"/>
              <a:t>有</a:t>
            </a:r>
            <a:r>
              <a:rPr lang="en-US" altLang="zh-CN" dirty="0"/>
              <a:t>n</a:t>
            </a:r>
            <a:r>
              <a:rPr lang="zh-CN" altLang="en-US" dirty="0"/>
              <a:t>只机器人排列在数轴上，坐标为</a:t>
            </a:r>
            <a:r>
              <a:rPr lang="en-US" altLang="zh-CN" dirty="0"/>
              <a:t>x1,...,</a:t>
            </a:r>
            <a:r>
              <a:rPr lang="en-US" altLang="zh-CN" dirty="0" err="1"/>
              <a:t>xn</a:t>
            </a:r>
            <a:r>
              <a:rPr lang="zh-CN" altLang="en-US" dirty="0"/>
              <a:t>，一开始速度都为</a:t>
            </a:r>
            <a:r>
              <a:rPr lang="en-US" altLang="zh-CN" dirty="0"/>
              <a:t>0</a:t>
            </a:r>
          </a:p>
          <a:p>
            <a:r>
              <a:rPr lang="zh-CN" altLang="en-US" dirty="0"/>
              <a:t>有两种操作：</a:t>
            </a:r>
            <a:endParaRPr lang="en-US" altLang="zh-CN" dirty="0"/>
          </a:p>
          <a:p>
            <a:r>
              <a:rPr lang="en-US" altLang="zh-CN" dirty="0"/>
              <a:t>t C </a:t>
            </a:r>
            <a:r>
              <a:rPr lang="en-US" altLang="zh-CN" dirty="0" err="1"/>
              <a:t>i</a:t>
            </a:r>
            <a:r>
              <a:rPr lang="en-US" altLang="zh-CN" dirty="0"/>
              <a:t> v </a:t>
            </a:r>
            <a:r>
              <a:rPr lang="zh-CN" altLang="en-US" dirty="0"/>
              <a:t>表示在</a:t>
            </a:r>
            <a:r>
              <a:rPr lang="en-US" altLang="zh-CN" dirty="0"/>
              <a:t>t</a:t>
            </a:r>
            <a:r>
              <a:rPr lang="zh-CN" altLang="en-US" dirty="0"/>
              <a:t>时刻，把第</a:t>
            </a:r>
            <a:r>
              <a:rPr lang="en-US" altLang="zh-CN" dirty="0" err="1"/>
              <a:t>i</a:t>
            </a:r>
            <a:r>
              <a:rPr lang="zh-CN" altLang="en-US" dirty="0"/>
              <a:t>个机器人的速度改成</a:t>
            </a:r>
            <a:r>
              <a:rPr lang="en-US" altLang="zh-CN" dirty="0"/>
              <a:t>v</a:t>
            </a:r>
            <a:r>
              <a:rPr lang="zh-CN" altLang="en-US" dirty="0"/>
              <a:t>，以后，第</a:t>
            </a:r>
            <a:r>
              <a:rPr lang="en-US" altLang="zh-CN" dirty="0" err="1"/>
              <a:t>i</a:t>
            </a:r>
            <a:r>
              <a:rPr lang="zh-CN" altLang="en-US" dirty="0"/>
              <a:t>个机器人将会以</a:t>
            </a:r>
            <a:r>
              <a:rPr lang="en-US" altLang="zh-CN" dirty="0"/>
              <a:t>v</a:t>
            </a:r>
            <a:r>
              <a:rPr lang="zh-CN" altLang="en-US" dirty="0"/>
              <a:t>的速度匀速运动</a:t>
            </a:r>
            <a:endParaRPr lang="en-US" altLang="zh-CN" dirty="0"/>
          </a:p>
          <a:p>
            <a:r>
              <a:rPr lang="en-US" altLang="zh-CN" dirty="0"/>
              <a:t>t Q </a:t>
            </a:r>
            <a:r>
              <a:rPr lang="zh-CN" altLang="en-US" dirty="0"/>
              <a:t>表示查询</a:t>
            </a:r>
            <a:r>
              <a:rPr lang="en-US" altLang="zh-CN" dirty="0"/>
              <a:t>t</a:t>
            </a:r>
            <a:r>
              <a:rPr lang="zh-CN" altLang="en-US" dirty="0"/>
              <a:t>时刻离原点最远的机器人的编号</a:t>
            </a:r>
            <a:endParaRPr lang="en-US" altLang="zh-CN" dirty="0"/>
          </a:p>
          <a:p>
            <a:r>
              <a:rPr lang="en-US" altLang="zh-CN" dirty="0"/>
              <a:t>n&lt;=100000</a:t>
            </a:r>
            <a:r>
              <a:rPr lang="zh-CN" altLang="en-US" dirty="0"/>
              <a:t>，</a:t>
            </a:r>
            <a:r>
              <a:rPr lang="en-US" altLang="zh-CN" dirty="0"/>
              <a:t>C</a:t>
            </a:r>
            <a:r>
              <a:rPr lang="zh-CN" altLang="en-US" dirty="0"/>
              <a:t>操作次数</a:t>
            </a:r>
            <a:r>
              <a:rPr lang="en-US" altLang="zh-CN" dirty="0"/>
              <a:t>&lt;=100000</a:t>
            </a:r>
            <a:r>
              <a:rPr lang="zh-CN" altLang="en-US" dirty="0"/>
              <a:t>，总操作次数</a:t>
            </a:r>
            <a:r>
              <a:rPr lang="en-US" altLang="zh-CN" dirty="0"/>
              <a:t>&lt;=500000</a:t>
            </a:r>
            <a:endParaRPr lang="zh-CN" altLang="en-US" dirty="0"/>
          </a:p>
        </p:txBody>
      </p:sp>
    </p:spTree>
    <p:extLst>
      <p:ext uri="{BB962C8B-B14F-4D97-AF65-F5344CB8AC3E}">
        <p14:creationId xmlns:p14="http://schemas.microsoft.com/office/powerpoint/2010/main" val="101135100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en-US" altLang="zh-CN" dirty="0"/>
              <a:t>BZOJ 3938 Robot</a:t>
            </a:r>
            <a:endParaRPr lang="zh-CN" altLang="en-US" dirty="0"/>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a:xfrm>
            <a:off x="838200" y="1825625"/>
            <a:ext cx="10515600" cy="4351338"/>
          </a:xfrm>
        </p:spPr>
        <p:txBody>
          <a:bodyPr/>
          <a:lstStyle/>
          <a:p>
            <a:r>
              <a:rPr lang="zh-CN" altLang="en-US" dirty="0"/>
              <a:t>显然每一只机器人的</a:t>
            </a:r>
            <a:r>
              <a:rPr lang="en-US" altLang="zh-CN" dirty="0"/>
              <a:t>x-t</a:t>
            </a:r>
            <a:r>
              <a:rPr lang="zh-CN" altLang="en-US" dirty="0"/>
              <a:t>图都是一条折线，也就是一堆线段</a:t>
            </a:r>
            <a:endParaRPr lang="en-US" altLang="zh-CN" dirty="0"/>
          </a:p>
          <a:p>
            <a:r>
              <a:rPr lang="zh-CN" altLang="en-US" dirty="0"/>
              <a:t>给某只机器人改速度相当于加入一条线段</a:t>
            </a:r>
            <a:endParaRPr lang="en-US" altLang="zh-CN" dirty="0"/>
          </a:p>
          <a:p>
            <a:r>
              <a:rPr lang="zh-CN" altLang="en-US" dirty="0"/>
              <a:t>查询距离原点最远的机器人编号相当于在</a:t>
            </a:r>
            <a:r>
              <a:rPr lang="en-US" altLang="zh-CN" dirty="0"/>
              <a:t>x-t</a:t>
            </a:r>
            <a:r>
              <a:rPr lang="zh-CN" altLang="en-US" dirty="0"/>
              <a:t>图上找最小的和最大的</a:t>
            </a:r>
            <a:r>
              <a:rPr lang="en-US" altLang="zh-CN" dirty="0"/>
              <a:t>x</a:t>
            </a:r>
            <a:r>
              <a:rPr lang="zh-CN" altLang="en-US" dirty="0"/>
              <a:t>，也就是查询线段和</a:t>
            </a:r>
            <a:r>
              <a:rPr lang="en-US" altLang="zh-CN" dirty="0"/>
              <a:t>t=t0</a:t>
            </a:r>
            <a:r>
              <a:rPr lang="zh-CN" altLang="en-US" dirty="0"/>
              <a:t>相交得到的</a:t>
            </a:r>
            <a:r>
              <a:rPr lang="en-US" altLang="zh-CN" dirty="0"/>
              <a:t>y</a:t>
            </a:r>
            <a:r>
              <a:rPr lang="zh-CN" altLang="en-US" dirty="0"/>
              <a:t>的最值</a:t>
            </a:r>
            <a:endParaRPr lang="en-US" altLang="zh-CN" dirty="0"/>
          </a:p>
          <a:p>
            <a:r>
              <a:rPr lang="zh-CN" altLang="en-US" dirty="0"/>
              <a:t>李超线段树维护最小值和最大值即可，需要离散化或者动态开点</a:t>
            </a:r>
          </a:p>
        </p:txBody>
      </p:sp>
    </p:spTree>
    <p:extLst>
      <p:ext uri="{BB962C8B-B14F-4D97-AF65-F5344CB8AC3E}">
        <p14:creationId xmlns:p14="http://schemas.microsoft.com/office/powerpoint/2010/main" val="144435715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en-US" altLang="zh-CN" dirty="0"/>
              <a:t>BZOJ 3938 Robot</a:t>
            </a:r>
            <a:endParaRPr lang="zh-CN" altLang="en-US" dirty="0"/>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a:xfrm>
            <a:off x="838200" y="1825625"/>
            <a:ext cx="10515600" cy="4351338"/>
          </a:xfrm>
        </p:spPr>
        <p:txBody>
          <a:bodyPr/>
          <a:lstStyle/>
          <a:p>
            <a:r>
              <a:rPr lang="zh-CN" altLang="en-US" dirty="0"/>
              <a:t>显然每一只机器人的</a:t>
            </a:r>
            <a:r>
              <a:rPr lang="en-US" altLang="zh-CN" dirty="0"/>
              <a:t>x-t</a:t>
            </a:r>
            <a:r>
              <a:rPr lang="zh-CN" altLang="en-US" dirty="0"/>
              <a:t>图都是一条折线，也就是一堆线段</a:t>
            </a:r>
            <a:endParaRPr lang="en-US" altLang="zh-CN" dirty="0"/>
          </a:p>
          <a:p>
            <a:r>
              <a:rPr lang="zh-CN" altLang="en-US" dirty="0"/>
              <a:t>给某只机器人改速度相当于加入一条线段</a:t>
            </a:r>
            <a:endParaRPr lang="en-US" altLang="zh-CN" dirty="0"/>
          </a:p>
          <a:p>
            <a:r>
              <a:rPr lang="zh-CN" altLang="en-US" dirty="0"/>
              <a:t>查询距离原点最远的机器人编号相当于在</a:t>
            </a:r>
            <a:r>
              <a:rPr lang="en-US" altLang="zh-CN" dirty="0"/>
              <a:t>x-t</a:t>
            </a:r>
            <a:r>
              <a:rPr lang="zh-CN" altLang="en-US" dirty="0"/>
              <a:t>图上找最小的和最大的</a:t>
            </a:r>
            <a:r>
              <a:rPr lang="en-US" altLang="zh-CN" dirty="0"/>
              <a:t>x</a:t>
            </a:r>
            <a:r>
              <a:rPr lang="zh-CN" altLang="en-US" dirty="0"/>
              <a:t>，也就是查询线段和</a:t>
            </a:r>
            <a:r>
              <a:rPr lang="en-US" altLang="zh-CN" dirty="0"/>
              <a:t>t=t0</a:t>
            </a:r>
            <a:r>
              <a:rPr lang="zh-CN" altLang="en-US" dirty="0"/>
              <a:t>相交得到的</a:t>
            </a:r>
            <a:r>
              <a:rPr lang="en-US" altLang="zh-CN" dirty="0"/>
              <a:t>y</a:t>
            </a:r>
            <a:r>
              <a:rPr lang="zh-CN" altLang="en-US" dirty="0"/>
              <a:t>的最值</a:t>
            </a:r>
            <a:endParaRPr lang="en-US" altLang="zh-CN" dirty="0"/>
          </a:p>
          <a:p>
            <a:r>
              <a:rPr lang="zh-CN" altLang="en-US" dirty="0"/>
              <a:t>李超线段树维护最小值和最大值即可，需要离散化或者动态开点</a:t>
            </a:r>
          </a:p>
        </p:txBody>
      </p:sp>
    </p:spTree>
    <p:extLst>
      <p:ext uri="{BB962C8B-B14F-4D97-AF65-F5344CB8AC3E}">
        <p14:creationId xmlns:p14="http://schemas.microsoft.com/office/powerpoint/2010/main" val="455174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基础应用</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p:txBody>
          <a:bodyPr>
            <a:normAutofit/>
          </a:bodyPr>
          <a:lstStyle/>
          <a:p>
            <a:r>
              <a:rPr lang="en-US" altLang="zh-CN" dirty="0"/>
              <a:t>pushdown</a:t>
            </a:r>
          </a:p>
          <a:p>
            <a:r>
              <a:rPr lang="zh-CN" altLang="en-US" dirty="0"/>
              <a:t>在上面的例子中，每个线段树节点上只有一种权值</a:t>
            </a:r>
            <a:endParaRPr lang="en-US" altLang="zh-CN" dirty="0"/>
          </a:p>
          <a:p>
            <a:r>
              <a:rPr lang="zh-CN" altLang="en-US" dirty="0"/>
              <a:t>如果有多种权值的情况，把这些权值排成向量，标记相当于是一个矩阵，对向量做线性变换</a:t>
            </a:r>
            <a:endParaRPr lang="en-US" altLang="zh-CN" dirty="0"/>
          </a:p>
          <a:p>
            <a:r>
              <a:rPr lang="zh-CN" altLang="en-US" dirty="0"/>
              <a:t>如「</a:t>
            </a:r>
            <a:r>
              <a:rPr lang="en-US" altLang="zh-CN" dirty="0"/>
              <a:t>THUSCH 2017</a:t>
            </a:r>
            <a:r>
              <a:rPr lang="zh-CN" altLang="en-US" dirty="0"/>
              <a:t>」大魔法师</a:t>
            </a:r>
            <a:endParaRPr lang="en-US" altLang="zh-CN" dirty="0"/>
          </a:p>
        </p:txBody>
      </p:sp>
    </p:spTree>
    <p:extLst>
      <p:ext uri="{BB962C8B-B14F-4D97-AF65-F5344CB8AC3E}">
        <p14:creationId xmlns:p14="http://schemas.microsoft.com/office/powerpoint/2010/main" val="266588184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优化</a:t>
            </a:r>
            <a:r>
              <a:rPr lang="en-US" altLang="zh-CN" dirty="0"/>
              <a:t>DP</a:t>
            </a:r>
            <a:endParaRPr lang="zh-CN" altLang="en-US" dirty="0"/>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a:xfrm>
            <a:off x="838200" y="1825625"/>
            <a:ext cx="10515600" cy="4351338"/>
          </a:xfrm>
        </p:spPr>
        <p:txBody>
          <a:bodyPr/>
          <a:lstStyle/>
          <a:p>
            <a:r>
              <a:rPr lang="zh-CN" altLang="en-US" dirty="0"/>
              <a:t>考虑</a:t>
            </a:r>
            <a:r>
              <a:rPr lang="en-US" altLang="zh-CN" dirty="0" err="1"/>
              <a:t>dp</a:t>
            </a:r>
            <a:r>
              <a:rPr lang="en-US" altLang="zh-CN" dirty="0"/>
              <a:t>[</a:t>
            </a:r>
            <a:r>
              <a:rPr lang="en-US" altLang="zh-CN" dirty="0" err="1"/>
              <a:t>i</a:t>
            </a:r>
            <a:r>
              <a:rPr lang="en-US" altLang="zh-CN" dirty="0"/>
              <a:t>]=min/</a:t>
            </a:r>
            <a:r>
              <a:rPr lang="en-US" altLang="zh-CN" dirty="0" err="1"/>
              <a:t>max_j</a:t>
            </a:r>
            <a:r>
              <a:rPr lang="en-US" altLang="zh-CN" dirty="0"/>
              <a:t>{f1(j)*g1(</a:t>
            </a:r>
            <a:r>
              <a:rPr lang="en-US" altLang="zh-CN" dirty="0" err="1"/>
              <a:t>i</a:t>
            </a:r>
            <a:r>
              <a:rPr lang="en-US" altLang="zh-CN" dirty="0"/>
              <a:t>)+f2(j)}+g2(</a:t>
            </a:r>
            <a:r>
              <a:rPr lang="en-US" altLang="zh-CN" dirty="0" err="1"/>
              <a:t>i</a:t>
            </a:r>
            <a:r>
              <a:rPr lang="en-US" altLang="zh-CN" dirty="0"/>
              <a:t>)</a:t>
            </a:r>
            <a:r>
              <a:rPr lang="zh-CN" altLang="en-US" dirty="0"/>
              <a:t>的优化，其中，</a:t>
            </a:r>
            <a:r>
              <a:rPr lang="en-US" altLang="zh-CN" dirty="0"/>
              <a:t>f1,f2</a:t>
            </a:r>
            <a:r>
              <a:rPr lang="zh-CN" altLang="en-US" dirty="0"/>
              <a:t>是关于</a:t>
            </a:r>
            <a:r>
              <a:rPr lang="en-US" altLang="zh-CN" dirty="0"/>
              <a:t>j</a:t>
            </a:r>
            <a:r>
              <a:rPr lang="zh-CN" altLang="en-US" dirty="0"/>
              <a:t>的函数，</a:t>
            </a:r>
            <a:r>
              <a:rPr lang="en-US" altLang="zh-CN" dirty="0"/>
              <a:t>g1,g2</a:t>
            </a:r>
            <a:r>
              <a:rPr lang="zh-CN" altLang="en-US" dirty="0"/>
              <a:t>是关于</a:t>
            </a:r>
            <a:r>
              <a:rPr lang="en-US" altLang="zh-CN" dirty="0" err="1"/>
              <a:t>i</a:t>
            </a:r>
            <a:r>
              <a:rPr lang="zh-CN" altLang="en-US" dirty="0"/>
              <a:t>的函数</a:t>
            </a:r>
            <a:endParaRPr lang="en-US" altLang="zh-CN" dirty="0"/>
          </a:p>
          <a:p>
            <a:r>
              <a:rPr lang="zh-CN" altLang="en-US" dirty="0"/>
              <a:t>设</a:t>
            </a:r>
            <a:r>
              <a:rPr lang="en-US" altLang="zh-CN" dirty="0" err="1"/>
              <a:t>Lj</a:t>
            </a:r>
            <a:r>
              <a:rPr lang="en-US" altLang="zh-CN" dirty="0"/>
              <a:t>(g1(</a:t>
            </a:r>
            <a:r>
              <a:rPr lang="en-US" altLang="zh-CN" dirty="0" err="1"/>
              <a:t>i</a:t>
            </a:r>
            <a:r>
              <a:rPr lang="en-US" altLang="zh-CN" dirty="0"/>
              <a:t>))=f1(j)*g1(</a:t>
            </a:r>
            <a:r>
              <a:rPr lang="en-US" altLang="zh-CN" dirty="0" err="1"/>
              <a:t>i</a:t>
            </a:r>
            <a:r>
              <a:rPr lang="en-US" altLang="zh-CN" dirty="0"/>
              <a:t>)+f2(j)</a:t>
            </a:r>
            <a:r>
              <a:rPr lang="zh-CN" altLang="en-US" dirty="0"/>
              <a:t>，把</a:t>
            </a:r>
            <a:r>
              <a:rPr lang="en-US" altLang="zh-CN" dirty="0"/>
              <a:t>g1(</a:t>
            </a:r>
            <a:r>
              <a:rPr lang="en-US" altLang="zh-CN" dirty="0" err="1"/>
              <a:t>i</a:t>
            </a:r>
            <a:r>
              <a:rPr lang="en-US" altLang="zh-CN" dirty="0"/>
              <a:t>)</a:t>
            </a:r>
            <a:r>
              <a:rPr lang="zh-CN" altLang="en-US" dirty="0"/>
              <a:t>看成是自变量，那么</a:t>
            </a:r>
            <a:r>
              <a:rPr lang="en-US" altLang="zh-CN" dirty="0" err="1"/>
              <a:t>Lj</a:t>
            </a:r>
            <a:r>
              <a:rPr lang="zh-CN" altLang="en-US" dirty="0"/>
              <a:t>就是一条直线，斜率是</a:t>
            </a:r>
            <a:r>
              <a:rPr lang="en-US" altLang="zh-CN" dirty="0"/>
              <a:t>f1(j)</a:t>
            </a:r>
            <a:r>
              <a:rPr lang="zh-CN" altLang="en-US" dirty="0"/>
              <a:t>，截距是</a:t>
            </a:r>
            <a:r>
              <a:rPr lang="en-US" altLang="zh-CN" dirty="0"/>
              <a:t>f2(j)</a:t>
            </a:r>
          </a:p>
          <a:p>
            <a:r>
              <a:rPr lang="zh-CN" altLang="en-US" dirty="0"/>
              <a:t>所以</a:t>
            </a:r>
            <a:r>
              <a:rPr lang="en-US" altLang="zh-CN" dirty="0" err="1"/>
              <a:t>dp</a:t>
            </a:r>
            <a:r>
              <a:rPr lang="en-US" altLang="zh-CN" dirty="0"/>
              <a:t>[</a:t>
            </a:r>
            <a:r>
              <a:rPr lang="en-US" altLang="zh-CN" dirty="0" err="1"/>
              <a:t>i</a:t>
            </a:r>
            <a:r>
              <a:rPr lang="en-US" altLang="zh-CN" dirty="0"/>
              <a:t>]=</a:t>
            </a:r>
            <a:r>
              <a:rPr lang="en-US" altLang="zh-CN" dirty="0" err="1"/>
              <a:t>max_j</a:t>
            </a:r>
            <a:r>
              <a:rPr lang="en-US" altLang="zh-CN" dirty="0"/>
              <a:t>(</a:t>
            </a:r>
            <a:r>
              <a:rPr lang="en-US" altLang="zh-CN" dirty="0" err="1"/>
              <a:t>Lj</a:t>
            </a:r>
            <a:r>
              <a:rPr lang="en-US" altLang="zh-CN" dirty="0"/>
              <a:t>(g1(</a:t>
            </a:r>
            <a:r>
              <a:rPr lang="en-US" altLang="zh-CN" dirty="0" err="1"/>
              <a:t>i</a:t>
            </a:r>
            <a:r>
              <a:rPr lang="en-US" altLang="zh-CN" dirty="0"/>
              <a:t>)))+g2(</a:t>
            </a:r>
            <a:r>
              <a:rPr lang="en-US" altLang="zh-CN" dirty="0" err="1"/>
              <a:t>i</a:t>
            </a:r>
            <a:r>
              <a:rPr lang="en-US" altLang="zh-CN" dirty="0"/>
              <a:t>)</a:t>
            </a:r>
            <a:r>
              <a:rPr lang="zh-CN" altLang="en-US" dirty="0"/>
              <a:t>，也就是说，我们只需找直线</a:t>
            </a:r>
            <a:r>
              <a:rPr lang="en-US" altLang="zh-CN" dirty="0"/>
              <a:t>x=g1(</a:t>
            </a:r>
            <a:r>
              <a:rPr lang="en-US" altLang="zh-CN" dirty="0" err="1"/>
              <a:t>i</a:t>
            </a:r>
            <a:r>
              <a:rPr lang="en-US" altLang="zh-CN" dirty="0"/>
              <a:t>)</a:t>
            </a:r>
            <a:r>
              <a:rPr lang="zh-CN" altLang="en-US" dirty="0"/>
              <a:t>与所有</a:t>
            </a:r>
            <a:r>
              <a:rPr lang="en-US" altLang="zh-CN" dirty="0" err="1"/>
              <a:t>Lj</a:t>
            </a:r>
            <a:r>
              <a:rPr lang="zh-CN" altLang="en-US" dirty="0"/>
              <a:t>的交点中，</a:t>
            </a:r>
            <a:r>
              <a:rPr lang="en-US" altLang="zh-CN" dirty="0"/>
              <a:t>y</a:t>
            </a:r>
            <a:r>
              <a:rPr lang="zh-CN" altLang="en-US" dirty="0"/>
              <a:t>坐标最大的那个</a:t>
            </a:r>
            <a:endParaRPr lang="en-US" altLang="zh-CN" dirty="0"/>
          </a:p>
          <a:p>
            <a:r>
              <a:rPr lang="zh-CN" altLang="en-US" dirty="0"/>
              <a:t>然后这可以用李超线段树了</a:t>
            </a:r>
            <a:endParaRPr lang="en-US" altLang="zh-CN" dirty="0"/>
          </a:p>
          <a:p>
            <a:r>
              <a:rPr lang="zh-CN" altLang="en-US" dirty="0"/>
              <a:t>当然，</a:t>
            </a:r>
            <a:r>
              <a:rPr lang="en-US" altLang="zh-CN" dirty="0" err="1"/>
              <a:t>cdq</a:t>
            </a:r>
            <a:r>
              <a:rPr lang="zh-CN" altLang="en-US" dirty="0"/>
              <a:t>分治或者动态凸包也是可以考虑的</a:t>
            </a:r>
            <a:endParaRPr lang="en-US" altLang="zh-CN" dirty="0"/>
          </a:p>
          <a:p>
            <a:endParaRPr lang="zh-CN" altLang="en-US" dirty="0"/>
          </a:p>
        </p:txBody>
      </p:sp>
    </p:spTree>
    <p:extLst>
      <p:ext uri="{BB962C8B-B14F-4D97-AF65-F5344CB8AC3E}">
        <p14:creationId xmlns:p14="http://schemas.microsoft.com/office/powerpoint/2010/main" val="120736458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en-US" altLang="zh-CN" dirty="0"/>
              <a:t>bzoj1010 </a:t>
            </a:r>
            <a:r>
              <a:rPr lang="zh-CN" altLang="en-US" dirty="0"/>
              <a:t>玩具装箱</a:t>
            </a:r>
            <a:r>
              <a:rPr lang="en-US" altLang="zh-CN" dirty="0"/>
              <a:t>toy</a:t>
            </a:r>
            <a:endParaRPr lang="zh-CN" altLang="en-US" dirty="0"/>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a:xfrm>
            <a:off x="838200" y="1825625"/>
            <a:ext cx="11430000" cy="4351338"/>
          </a:xfrm>
        </p:spPr>
        <p:txBody>
          <a:bodyPr/>
          <a:lstStyle/>
          <a:p>
            <a:r>
              <a:rPr lang="en-US" altLang="zh-CN" dirty="0"/>
              <a:t>f[</a:t>
            </a:r>
            <a:r>
              <a:rPr lang="en-US" altLang="zh-CN" dirty="0" err="1"/>
              <a:t>i</a:t>
            </a:r>
            <a:r>
              <a:rPr lang="en-US" altLang="zh-CN" dirty="0"/>
              <a:t>]=</a:t>
            </a:r>
            <a:r>
              <a:rPr lang="en-US" altLang="zh-CN" dirty="0" err="1"/>
              <a:t>min_j</a:t>
            </a:r>
            <a:r>
              <a:rPr lang="en-US" altLang="zh-CN" dirty="0"/>
              <a:t>(f[j]+(i-j-1+sum[</a:t>
            </a:r>
            <a:r>
              <a:rPr lang="en-US" altLang="zh-CN" dirty="0" err="1"/>
              <a:t>i</a:t>
            </a:r>
            <a:r>
              <a:rPr lang="en-US" altLang="zh-CN" dirty="0"/>
              <a:t>]-sum[j]-L)^2)</a:t>
            </a:r>
          </a:p>
          <a:p>
            <a:endParaRPr lang="zh-CN" altLang="en-US" dirty="0"/>
          </a:p>
        </p:txBody>
      </p:sp>
    </p:spTree>
    <p:extLst>
      <p:ext uri="{BB962C8B-B14F-4D97-AF65-F5344CB8AC3E}">
        <p14:creationId xmlns:p14="http://schemas.microsoft.com/office/powerpoint/2010/main" val="253736975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en-US" altLang="zh-CN" dirty="0"/>
              <a:t>bzoj1010 </a:t>
            </a:r>
            <a:r>
              <a:rPr lang="zh-CN" altLang="en-US" dirty="0"/>
              <a:t>玩具装箱</a:t>
            </a:r>
            <a:r>
              <a:rPr lang="en-US" altLang="zh-CN" dirty="0"/>
              <a:t>toy</a:t>
            </a:r>
            <a:endParaRPr lang="zh-CN" altLang="en-US" dirty="0"/>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a:xfrm>
            <a:off x="838200" y="1825625"/>
            <a:ext cx="11430000" cy="4351338"/>
          </a:xfrm>
        </p:spPr>
        <p:txBody>
          <a:bodyPr/>
          <a:lstStyle/>
          <a:p>
            <a:r>
              <a:rPr lang="en-US" altLang="zh-CN" dirty="0"/>
              <a:t>f[</a:t>
            </a:r>
            <a:r>
              <a:rPr lang="en-US" altLang="zh-CN" dirty="0" err="1"/>
              <a:t>i</a:t>
            </a:r>
            <a:r>
              <a:rPr lang="en-US" altLang="zh-CN" dirty="0"/>
              <a:t>]=</a:t>
            </a:r>
            <a:r>
              <a:rPr lang="en-US" altLang="zh-CN" dirty="0" err="1"/>
              <a:t>min_j</a:t>
            </a:r>
            <a:r>
              <a:rPr lang="en-US" altLang="zh-CN" dirty="0"/>
              <a:t>(f[j]+(i-j-1+sum[</a:t>
            </a:r>
            <a:r>
              <a:rPr lang="en-US" altLang="zh-CN" dirty="0" err="1"/>
              <a:t>i</a:t>
            </a:r>
            <a:r>
              <a:rPr lang="en-US" altLang="zh-CN" dirty="0"/>
              <a:t>]-sum[j]-L)^2)</a:t>
            </a:r>
          </a:p>
          <a:p>
            <a:r>
              <a:rPr lang="zh-CN" altLang="en-US" dirty="0"/>
              <a:t>设</a:t>
            </a:r>
            <a:r>
              <a:rPr lang="en-US" altLang="zh-CN" dirty="0"/>
              <a:t>a[</a:t>
            </a:r>
            <a:r>
              <a:rPr lang="en-US" altLang="zh-CN" dirty="0" err="1"/>
              <a:t>i</a:t>
            </a:r>
            <a:r>
              <a:rPr lang="en-US" altLang="zh-CN" dirty="0"/>
              <a:t>]=</a:t>
            </a:r>
            <a:r>
              <a:rPr lang="en-US" altLang="zh-CN" dirty="0" err="1"/>
              <a:t>i+sum</a:t>
            </a:r>
            <a:r>
              <a:rPr lang="en-US" altLang="zh-CN" dirty="0"/>
              <a:t>[</a:t>
            </a:r>
            <a:r>
              <a:rPr lang="en-US" altLang="zh-CN" dirty="0" err="1"/>
              <a:t>i</a:t>
            </a:r>
            <a:r>
              <a:rPr lang="en-US" altLang="zh-CN" dirty="0"/>
              <a:t>],b[</a:t>
            </a:r>
            <a:r>
              <a:rPr lang="en-US" altLang="zh-CN" dirty="0" err="1"/>
              <a:t>i</a:t>
            </a:r>
            <a:r>
              <a:rPr lang="en-US" altLang="zh-CN" dirty="0"/>
              <a:t>]=</a:t>
            </a:r>
            <a:r>
              <a:rPr lang="en-US" altLang="zh-CN" dirty="0" err="1"/>
              <a:t>i+sum</a:t>
            </a:r>
            <a:r>
              <a:rPr lang="en-US" altLang="zh-CN" dirty="0"/>
              <a:t>[</a:t>
            </a:r>
            <a:r>
              <a:rPr lang="en-US" altLang="zh-CN" dirty="0" err="1"/>
              <a:t>i</a:t>
            </a:r>
            <a:r>
              <a:rPr lang="en-US" altLang="zh-CN" dirty="0"/>
              <a:t>]+L+1</a:t>
            </a:r>
          </a:p>
          <a:p>
            <a:r>
              <a:rPr lang="zh-CN" altLang="en-US" dirty="0"/>
              <a:t>那么</a:t>
            </a:r>
            <a:r>
              <a:rPr lang="en-US" altLang="zh-CN" dirty="0"/>
              <a:t>f[</a:t>
            </a:r>
            <a:r>
              <a:rPr lang="en-US" altLang="zh-CN" dirty="0" err="1"/>
              <a:t>i</a:t>
            </a:r>
            <a:r>
              <a:rPr lang="en-US" altLang="zh-CN" dirty="0"/>
              <a:t>]=</a:t>
            </a:r>
            <a:r>
              <a:rPr lang="en-US" altLang="zh-CN" dirty="0" err="1"/>
              <a:t>min_j</a:t>
            </a:r>
            <a:r>
              <a:rPr lang="en-US" altLang="zh-CN" dirty="0"/>
              <a:t>(f[j]+(a[</a:t>
            </a:r>
            <a:r>
              <a:rPr lang="en-US" altLang="zh-CN" dirty="0" err="1"/>
              <a:t>i</a:t>
            </a:r>
            <a:r>
              <a:rPr lang="en-US" altLang="zh-CN" dirty="0"/>
              <a:t>]-b[j])^2)=</a:t>
            </a:r>
            <a:r>
              <a:rPr lang="en-US" altLang="zh-CN" dirty="0" err="1"/>
              <a:t>min_j</a:t>
            </a:r>
            <a:r>
              <a:rPr lang="en-US" altLang="zh-CN" dirty="0"/>
              <a:t>(b[j]*b[j]-2*a[</a:t>
            </a:r>
            <a:r>
              <a:rPr lang="en-US" altLang="zh-CN" dirty="0" err="1"/>
              <a:t>i</a:t>
            </a:r>
            <a:r>
              <a:rPr lang="en-US" altLang="zh-CN" dirty="0"/>
              <a:t>]*b[j]+f[j])+a[</a:t>
            </a:r>
            <a:r>
              <a:rPr lang="en-US" altLang="zh-CN" dirty="0" err="1"/>
              <a:t>i</a:t>
            </a:r>
            <a:r>
              <a:rPr lang="en-US" altLang="zh-CN" dirty="0"/>
              <a:t>]*a[</a:t>
            </a:r>
            <a:r>
              <a:rPr lang="en-US" altLang="zh-CN" dirty="0" err="1"/>
              <a:t>i</a:t>
            </a:r>
            <a:r>
              <a:rPr lang="en-US" altLang="zh-CN" dirty="0"/>
              <a:t>]</a:t>
            </a:r>
          </a:p>
          <a:p>
            <a:r>
              <a:rPr lang="zh-CN" altLang="en-US" dirty="0"/>
              <a:t>所以有</a:t>
            </a:r>
            <a:r>
              <a:rPr lang="en-US" altLang="zh-CN" dirty="0"/>
              <a:t>f1(j)=b[j],f2(j)=b[j]*b[j]+f[j],g1(</a:t>
            </a:r>
            <a:r>
              <a:rPr lang="en-US" altLang="zh-CN" dirty="0" err="1"/>
              <a:t>i</a:t>
            </a:r>
            <a:r>
              <a:rPr lang="en-US" altLang="zh-CN" dirty="0"/>
              <a:t>)=-2*a[</a:t>
            </a:r>
            <a:r>
              <a:rPr lang="en-US" altLang="zh-CN" dirty="0" err="1"/>
              <a:t>i</a:t>
            </a:r>
            <a:r>
              <a:rPr lang="en-US" altLang="zh-CN" dirty="0"/>
              <a:t>],g2(</a:t>
            </a:r>
            <a:r>
              <a:rPr lang="en-US" altLang="zh-CN" dirty="0" err="1"/>
              <a:t>i</a:t>
            </a:r>
            <a:r>
              <a:rPr lang="en-US" altLang="zh-CN" dirty="0"/>
              <a:t>)=a[</a:t>
            </a:r>
            <a:r>
              <a:rPr lang="en-US" altLang="zh-CN" dirty="0" err="1"/>
              <a:t>i</a:t>
            </a:r>
            <a:r>
              <a:rPr lang="en-US" altLang="zh-CN" dirty="0"/>
              <a:t>]*a[</a:t>
            </a:r>
            <a:r>
              <a:rPr lang="en-US" altLang="zh-CN" dirty="0" err="1"/>
              <a:t>i</a:t>
            </a:r>
            <a:r>
              <a:rPr lang="en-US" altLang="zh-CN" dirty="0"/>
              <a:t>]</a:t>
            </a:r>
          </a:p>
          <a:p>
            <a:r>
              <a:rPr lang="zh-CN" altLang="en-US" dirty="0"/>
              <a:t>然后</a:t>
            </a:r>
            <a:r>
              <a:rPr lang="en-US" altLang="zh-CN" dirty="0" err="1"/>
              <a:t>Lj</a:t>
            </a:r>
            <a:r>
              <a:rPr lang="en-US" altLang="zh-CN" dirty="0"/>
              <a:t>(x)=b[j]*</a:t>
            </a:r>
            <a:r>
              <a:rPr lang="en-US" altLang="zh-CN" dirty="0" err="1"/>
              <a:t>x+b</a:t>
            </a:r>
            <a:r>
              <a:rPr lang="en-US" altLang="zh-CN" dirty="0"/>
              <a:t>[j]*b[j]+f[j]</a:t>
            </a:r>
          </a:p>
          <a:p>
            <a:r>
              <a:rPr lang="zh-CN" altLang="en-US" dirty="0"/>
              <a:t>用李超线段树即可。先根据之前的</a:t>
            </a:r>
            <a:r>
              <a:rPr lang="en-US" altLang="zh-CN" dirty="0" err="1"/>
              <a:t>Lj</a:t>
            </a:r>
            <a:r>
              <a:rPr lang="zh-CN" altLang="en-US" dirty="0"/>
              <a:t>，算出</a:t>
            </a:r>
            <a:r>
              <a:rPr lang="en-US" altLang="zh-CN" dirty="0"/>
              <a:t>f[</a:t>
            </a:r>
            <a:r>
              <a:rPr lang="en-US" altLang="zh-CN" dirty="0" err="1"/>
              <a:t>i</a:t>
            </a:r>
            <a:r>
              <a:rPr lang="en-US" altLang="zh-CN" dirty="0"/>
              <a:t>]</a:t>
            </a:r>
            <a:r>
              <a:rPr lang="zh-CN" altLang="en-US" dirty="0"/>
              <a:t>，再把</a:t>
            </a:r>
            <a:r>
              <a:rPr lang="en-US" altLang="zh-CN" dirty="0"/>
              <a:t>Li</a:t>
            </a:r>
            <a:r>
              <a:rPr lang="zh-CN" altLang="en-US" dirty="0"/>
              <a:t>放进线段树里面</a:t>
            </a:r>
            <a:endParaRPr lang="en-US" altLang="zh-CN" dirty="0"/>
          </a:p>
          <a:p>
            <a:r>
              <a:rPr lang="zh-CN" altLang="en-US" dirty="0"/>
              <a:t>由于</a:t>
            </a:r>
            <a:r>
              <a:rPr lang="en-US" altLang="zh-CN" dirty="0"/>
              <a:t>f1</a:t>
            </a:r>
            <a:r>
              <a:rPr lang="zh-CN" altLang="en-US" dirty="0"/>
              <a:t>，</a:t>
            </a:r>
            <a:r>
              <a:rPr lang="en-US" altLang="zh-CN" dirty="0"/>
              <a:t>g1</a:t>
            </a:r>
            <a:r>
              <a:rPr lang="zh-CN" altLang="en-US" dirty="0"/>
              <a:t>有单调性所以也可以斜率优化之类的</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267581077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en-US" altLang="zh-CN" dirty="0" err="1"/>
              <a:t>CodeChef</a:t>
            </a:r>
            <a:r>
              <a:rPr lang="en-US" altLang="zh-CN" dirty="0"/>
              <a:t> JUMP</a:t>
            </a:r>
            <a:endParaRPr lang="zh-CN" altLang="en-US" dirty="0"/>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a:xfrm>
            <a:off x="838200" y="1825625"/>
            <a:ext cx="11430000" cy="4351338"/>
          </a:xfrm>
        </p:spPr>
        <p:txBody>
          <a:bodyPr/>
          <a:lstStyle/>
          <a:p>
            <a:r>
              <a:rPr lang="en-US" altLang="zh-CN" dirty="0"/>
              <a:t>f[</a:t>
            </a:r>
            <a:r>
              <a:rPr lang="en-US" altLang="zh-CN" dirty="0" err="1"/>
              <a:t>i</a:t>
            </a:r>
            <a:r>
              <a:rPr lang="en-US" altLang="zh-CN" dirty="0"/>
              <a:t>]=min_{j&lt;</a:t>
            </a:r>
            <a:r>
              <a:rPr lang="en-US" altLang="zh-CN" dirty="0" err="1"/>
              <a:t>i</a:t>
            </a:r>
            <a:r>
              <a:rPr lang="zh-CN" altLang="en-US" dirty="0"/>
              <a:t>且</a:t>
            </a:r>
            <a:r>
              <a:rPr lang="en-US" altLang="zh-CN" dirty="0" err="1"/>
              <a:t>pj</a:t>
            </a:r>
            <a:r>
              <a:rPr lang="en-US" altLang="zh-CN" dirty="0"/>
              <a:t>&lt;pi}(f[j]+(h[</a:t>
            </a:r>
            <a:r>
              <a:rPr lang="en-US" altLang="zh-CN" dirty="0" err="1"/>
              <a:t>i</a:t>
            </a:r>
            <a:r>
              <a:rPr lang="en-US" altLang="zh-CN" dirty="0"/>
              <a:t>]-h[j])^2)+a[</a:t>
            </a:r>
            <a:r>
              <a:rPr lang="en-US" altLang="zh-CN" dirty="0" err="1"/>
              <a:t>i</a:t>
            </a:r>
            <a:r>
              <a:rPr lang="en-US" altLang="zh-CN" dirty="0"/>
              <a:t>]</a:t>
            </a:r>
          </a:p>
          <a:p>
            <a:r>
              <a:rPr lang="en-US" altLang="zh-CN" dirty="0"/>
              <a:t>f[</a:t>
            </a:r>
            <a:r>
              <a:rPr lang="en-US" altLang="zh-CN" dirty="0" err="1"/>
              <a:t>i</a:t>
            </a:r>
            <a:r>
              <a:rPr lang="en-US" altLang="zh-CN" dirty="0"/>
              <a:t>]=min_{j&lt;</a:t>
            </a:r>
            <a:r>
              <a:rPr lang="en-US" altLang="zh-CN" dirty="0" err="1"/>
              <a:t>i</a:t>
            </a:r>
            <a:r>
              <a:rPr lang="zh-CN" altLang="en-US" dirty="0"/>
              <a:t>且</a:t>
            </a:r>
            <a:r>
              <a:rPr lang="en-US" altLang="zh-CN" dirty="0" err="1"/>
              <a:t>pj</a:t>
            </a:r>
            <a:r>
              <a:rPr lang="en-US" altLang="zh-CN" dirty="0"/>
              <a:t>&lt;pi}(h[j]*h[j]-2*h[</a:t>
            </a:r>
            <a:r>
              <a:rPr lang="en-US" altLang="zh-CN" dirty="0" err="1"/>
              <a:t>i</a:t>
            </a:r>
            <a:r>
              <a:rPr lang="en-US" altLang="zh-CN" dirty="0"/>
              <a:t>]*h[j]+f[j])+h[</a:t>
            </a:r>
            <a:r>
              <a:rPr lang="en-US" altLang="zh-CN" dirty="0" err="1"/>
              <a:t>i</a:t>
            </a:r>
            <a:r>
              <a:rPr lang="en-US" altLang="zh-CN" dirty="0"/>
              <a:t>]*h[</a:t>
            </a:r>
            <a:r>
              <a:rPr lang="en-US" altLang="zh-CN" dirty="0" err="1"/>
              <a:t>i</a:t>
            </a:r>
            <a:r>
              <a:rPr lang="en-US" altLang="zh-CN" dirty="0"/>
              <a:t>]+a[</a:t>
            </a:r>
            <a:r>
              <a:rPr lang="en-US" altLang="zh-CN" dirty="0" err="1"/>
              <a:t>i</a:t>
            </a:r>
            <a:r>
              <a:rPr lang="en-US" altLang="zh-CN" dirty="0"/>
              <a:t>]</a:t>
            </a:r>
          </a:p>
          <a:p>
            <a:r>
              <a:rPr lang="zh-CN" altLang="en-US" dirty="0"/>
              <a:t>所以有</a:t>
            </a:r>
            <a:r>
              <a:rPr lang="en-US" altLang="zh-CN" dirty="0"/>
              <a:t>f1(j)=h[j],f2(j)=h[j]*h[j]+f[j],g1(</a:t>
            </a:r>
            <a:r>
              <a:rPr lang="en-US" altLang="zh-CN" dirty="0" err="1"/>
              <a:t>i</a:t>
            </a:r>
            <a:r>
              <a:rPr lang="en-US" altLang="zh-CN" dirty="0"/>
              <a:t>)=-2*h[</a:t>
            </a:r>
            <a:r>
              <a:rPr lang="en-US" altLang="zh-CN" dirty="0" err="1"/>
              <a:t>i</a:t>
            </a:r>
            <a:r>
              <a:rPr lang="en-US" altLang="zh-CN" dirty="0"/>
              <a:t>],g2(</a:t>
            </a:r>
            <a:r>
              <a:rPr lang="en-US" altLang="zh-CN" dirty="0" err="1"/>
              <a:t>i</a:t>
            </a:r>
            <a:r>
              <a:rPr lang="en-US" altLang="zh-CN" dirty="0"/>
              <a:t>)=h[</a:t>
            </a:r>
            <a:r>
              <a:rPr lang="en-US" altLang="zh-CN" dirty="0" err="1"/>
              <a:t>i</a:t>
            </a:r>
            <a:r>
              <a:rPr lang="en-US" altLang="zh-CN" dirty="0"/>
              <a:t>]*h[</a:t>
            </a:r>
            <a:r>
              <a:rPr lang="en-US" altLang="zh-CN" dirty="0" err="1"/>
              <a:t>i</a:t>
            </a:r>
            <a:r>
              <a:rPr lang="en-US" altLang="zh-CN" dirty="0"/>
              <a:t>]+a[</a:t>
            </a:r>
            <a:r>
              <a:rPr lang="en-US" altLang="zh-CN" dirty="0" err="1"/>
              <a:t>i</a:t>
            </a:r>
            <a:r>
              <a:rPr lang="en-US" altLang="zh-CN" dirty="0"/>
              <a:t>] </a:t>
            </a:r>
          </a:p>
          <a:p>
            <a:r>
              <a:rPr lang="zh-CN" altLang="en-US" dirty="0"/>
              <a:t>但是现在有一个</a:t>
            </a:r>
            <a:r>
              <a:rPr lang="en-US" altLang="zh-CN" dirty="0" err="1"/>
              <a:t>pj</a:t>
            </a:r>
            <a:r>
              <a:rPr lang="en-US" altLang="zh-CN" dirty="0"/>
              <a:t>&lt;pi</a:t>
            </a:r>
            <a:r>
              <a:rPr lang="zh-CN" altLang="en-US" dirty="0"/>
              <a:t>的限制</a:t>
            </a:r>
            <a:endParaRPr lang="en-US" altLang="zh-CN" dirty="0"/>
          </a:p>
          <a:p>
            <a:endParaRPr lang="zh-CN" altLang="en-US" dirty="0"/>
          </a:p>
        </p:txBody>
      </p:sp>
    </p:spTree>
    <p:extLst>
      <p:ext uri="{BB962C8B-B14F-4D97-AF65-F5344CB8AC3E}">
        <p14:creationId xmlns:p14="http://schemas.microsoft.com/office/powerpoint/2010/main" val="134745849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en-US" altLang="zh-CN" dirty="0" err="1"/>
              <a:t>CodeChef</a:t>
            </a:r>
            <a:r>
              <a:rPr lang="en-US" altLang="zh-CN" dirty="0"/>
              <a:t> JUMP</a:t>
            </a:r>
            <a:endParaRPr lang="zh-CN" altLang="en-US" dirty="0"/>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a:xfrm>
            <a:off x="838200" y="1825625"/>
            <a:ext cx="10429875" cy="4351338"/>
          </a:xfrm>
        </p:spPr>
        <p:txBody>
          <a:bodyPr>
            <a:normAutofit/>
          </a:bodyPr>
          <a:lstStyle/>
          <a:p>
            <a:r>
              <a:rPr lang="en-US" altLang="zh-CN" dirty="0"/>
              <a:t>f[</a:t>
            </a:r>
            <a:r>
              <a:rPr lang="en-US" altLang="zh-CN" dirty="0" err="1"/>
              <a:t>i</a:t>
            </a:r>
            <a:r>
              <a:rPr lang="en-US" altLang="zh-CN" dirty="0"/>
              <a:t>]=min_{j&lt;</a:t>
            </a:r>
            <a:r>
              <a:rPr lang="en-US" altLang="zh-CN" dirty="0" err="1"/>
              <a:t>i</a:t>
            </a:r>
            <a:r>
              <a:rPr lang="zh-CN" altLang="en-US" dirty="0"/>
              <a:t>且</a:t>
            </a:r>
            <a:r>
              <a:rPr lang="en-US" altLang="zh-CN" dirty="0" err="1"/>
              <a:t>pj</a:t>
            </a:r>
            <a:r>
              <a:rPr lang="en-US" altLang="zh-CN" dirty="0"/>
              <a:t>&lt;pi}(f[j]+(h[</a:t>
            </a:r>
            <a:r>
              <a:rPr lang="en-US" altLang="zh-CN" dirty="0" err="1"/>
              <a:t>i</a:t>
            </a:r>
            <a:r>
              <a:rPr lang="en-US" altLang="zh-CN" dirty="0"/>
              <a:t>]-h[j])^2)+a[</a:t>
            </a:r>
            <a:r>
              <a:rPr lang="en-US" altLang="zh-CN" dirty="0" err="1"/>
              <a:t>i</a:t>
            </a:r>
            <a:r>
              <a:rPr lang="en-US" altLang="zh-CN" dirty="0"/>
              <a:t>]</a:t>
            </a:r>
          </a:p>
          <a:p>
            <a:r>
              <a:rPr lang="en-US" altLang="zh-CN" dirty="0"/>
              <a:t>f[</a:t>
            </a:r>
            <a:r>
              <a:rPr lang="en-US" altLang="zh-CN" dirty="0" err="1"/>
              <a:t>i</a:t>
            </a:r>
            <a:r>
              <a:rPr lang="en-US" altLang="zh-CN" dirty="0"/>
              <a:t>]=min_{j&lt;</a:t>
            </a:r>
            <a:r>
              <a:rPr lang="en-US" altLang="zh-CN" dirty="0" err="1"/>
              <a:t>i</a:t>
            </a:r>
            <a:r>
              <a:rPr lang="zh-CN" altLang="en-US" dirty="0"/>
              <a:t>且</a:t>
            </a:r>
            <a:r>
              <a:rPr lang="en-US" altLang="zh-CN" dirty="0" err="1"/>
              <a:t>pj</a:t>
            </a:r>
            <a:r>
              <a:rPr lang="en-US" altLang="zh-CN" dirty="0"/>
              <a:t>&lt;pi}(h[j]*h[j]-2*h[</a:t>
            </a:r>
            <a:r>
              <a:rPr lang="en-US" altLang="zh-CN" dirty="0" err="1"/>
              <a:t>i</a:t>
            </a:r>
            <a:r>
              <a:rPr lang="en-US" altLang="zh-CN" dirty="0"/>
              <a:t>]*h[j]+f[j])+h[</a:t>
            </a:r>
            <a:r>
              <a:rPr lang="en-US" altLang="zh-CN" dirty="0" err="1"/>
              <a:t>i</a:t>
            </a:r>
            <a:r>
              <a:rPr lang="en-US" altLang="zh-CN" dirty="0"/>
              <a:t>]*h[</a:t>
            </a:r>
            <a:r>
              <a:rPr lang="en-US" altLang="zh-CN" dirty="0" err="1"/>
              <a:t>i</a:t>
            </a:r>
            <a:r>
              <a:rPr lang="en-US" altLang="zh-CN" dirty="0"/>
              <a:t>]+a[</a:t>
            </a:r>
            <a:r>
              <a:rPr lang="en-US" altLang="zh-CN" dirty="0" err="1"/>
              <a:t>i</a:t>
            </a:r>
            <a:r>
              <a:rPr lang="en-US" altLang="zh-CN" dirty="0"/>
              <a:t>]</a:t>
            </a:r>
          </a:p>
          <a:p>
            <a:r>
              <a:rPr lang="zh-CN" altLang="en-US" dirty="0"/>
              <a:t>所以有</a:t>
            </a:r>
            <a:r>
              <a:rPr lang="en-US" altLang="zh-CN" dirty="0"/>
              <a:t>f1(j)=h[j],f2(j)=h[j]*h[j]+f[j],g1(</a:t>
            </a:r>
            <a:r>
              <a:rPr lang="en-US" altLang="zh-CN" dirty="0" err="1"/>
              <a:t>i</a:t>
            </a:r>
            <a:r>
              <a:rPr lang="en-US" altLang="zh-CN" dirty="0"/>
              <a:t>)=-2*h[</a:t>
            </a:r>
            <a:r>
              <a:rPr lang="en-US" altLang="zh-CN" dirty="0" err="1"/>
              <a:t>i</a:t>
            </a:r>
            <a:r>
              <a:rPr lang="en-US" altLang="zh-CN" dirty="0"/>
              <a:t>],g2(</a:t>
            </a:r>
            <a:r>
              <a:rPr lang="en-US" altLang="zh-CN" dirty="0" err="1"/>
              <a:t>i</a:t>
            </a:r>
            <a:r>
              <a:rPr lang="en-US" altLang="zh-CN" dirty="0"/>
              <a:t>)=h[</a:t>
            </a:r>
            <a:r>
              <a:rPr lang="en-US" altLang="zh-CN" dirty="0" err="1"/>
              <a:t>i</a:t>
            </a:r>
            <a:r>
              <a:rPr lang="en-US" altLang="zh-CN" dirty="0"/>
              <a:t>]*h[</a:t>
            </a:r>
            <a:r>
              <a:rPr lang="en-US" altLang="zh-CN" dirty="0" err="1"/>
              <a:t>i</a:t>
            </a:r>
            <a:r>
              <a:rPr lang="en-US" altLang="zh-CN" dirty="0"/>
              <a:t>]+a[</a:t>
            </a:r>
            <a:r>
              <a:rPr lang="en-US" altLang="zh-CN" dirty="0" err="1"/>
              <a:t>i</a:t>
            </a:r>
            <a:r>
              <a:rPr lang="en-US" altLang="zh-CN" dirty="0"/>
              <a:t>] </a:t>
            </a:r>
          </a:p>
          <a:p>
            <a:r>
              <a:rPr lang="zh-CN" altLang="en-US" dirty="0"/>
              <a:t>但是现在有一个</a:t>
            </a:r>
            <a:r>
              <a:rPr lang="en-US" altLang="zh-CN" dirty="0" err="1"/>
              <a:t>pj</a:t>
            </a:r>
            <a:r>
              <a:rPr lang="en-US" altLang="zh-CN" dirty="0"/>
              <a:t>&lt;pi</a:t>
            </a:r>
            <a:r>
              <a:rPr lang="zh-CN" altLang="en-US" dirty="0"/>
              <a:t>的限制</a:t>
            </a:r>
            <a:endParaRPr lang="en-US" altLang="zh-CN" dirty="0"/>
          </a:p>
          <a:p>
            <a:r>
              <a:rPr lang="zh-CN" altLang="en-US" dirty="0"/>
              <a:t>在李超线段树外面套一个树状数组</a:t>
            </a:r>
            <a:r>
              <a:rPr lang="zh-CN" altLang="en-US"/>
              <a:t>即可，内部的线段树动态开点</a:t>
            </a:r>
            <a:endParaRPr lang="en-US" altLang="zh-CN" dirty="0"/>
          </a:p>
          <a:p>
            <a:r>
              <a:rPr lang="zh-CN" altLang="en-US" dirty="0"/>
              <a:t>相当于现在插入一条直线是向下标为</a:t>
            </a:r>
            <a:r>
              <a:rPr lang="en-US" altLang="zh-CN" dirty="0" err="1"/>
              <a:t>pi,pi+lowbit</a:t>
            </a:r>
            <a:r>
              <a:rPr lang="en-US" altLang="zh-CN" dirty="0"/>
              <a:t>(pi),...</a:t>
            </a:r>
            <a:r>
              <a:rPr lang="zh-CN" altLang="en-US" dirty="0"/>
              <a:t>这</a:t>
            </a:r>
            <a:r>
              <a:rPr lang="en-US" altLang="zh-CN" dirty="0"/>
              <a:t>log</a:t>
            </a:r>
            <a:r>
              <a:rPr lang="zh-CN" altLang="en-US" dirty="0"/>
              <a:t>个李超线段树里面插入</a:t>
            </a:r>
            <a:endParaRPr lang="en-US" altLang="zh-CN" dirty="0"/>
          </a:p>
          <a:p>
            <a:r>
              <a:rPr lang="zh-CN" altLang="en-US" dirty="0"/>
              <a:t>查询也是在</a:t>
            </a:r>
            <a:r>
              <a:rPr lang="en-US" altLang="zh-CN" dirty="0" err="1"/>
              <a:t>pi,pi-lowbit</a:t>
            </a:r>
            <a:r>
              <a:rPr lang="en-US" altLang="zh-CN" dirty="0"/>
              <a:t>(pi),...</a:t>
            </a:r>
            <a:r>
              <a:rPr lang="zh-CN" altLang="en-US" dirty="0"/>
              <a:t>这</a:t>
            </a:r>
            <a:r>
              <a:rPr lang="en-US" altLang="zh-CN" dirty="0"/>
              <a:t>log</a:t>
            </a:r>
            <a:r>
              <a:rPr lang="zh-CN" altLang="en-US" dirty="0"/>
              <a:t>个线段树里面查询，多个查询结果取</a:t>
            </a:r>
            <a:r>
              <a:rPr lang="en-US" altLang="zh-CN" dirty="0"/>
              <a:t>min</a:t>
            </a:r>
          </a:p>
        </p:txBody>
      </p:sp>
    </p:spTree>
    <p:extLst>
      <p:ext uri="{BB962C8B-B14F-4D97-AF65-F5344CB8AC3E}">
        <p14:creationId xmlns:p14="http://schemas.microsoft.com/office/powerpoint/2010/main" val="643987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基础应用</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p:txBody>
          <a:bodyPr>
            <a:normAutofit/>
          </a:bodyPr>
          <a:lstStyle/>
          <a:p>
            <a:r>
              <a:rPr lang="zh-CN" altLang="en-US" dirty="0"/>
              <a:t>标记永久化</a:t>
            </a:r>
            <a:endParaRPr lang="en-US" altLang="zh-CN" dirty="0"/>
          </a:p>
          <a:p>
            <a:r>
              <a:rPr lang="zh-CN" altLang="en-US" dirty="0"/>
              <a:t>有的标记可以直接打在区间上而不用往下传，在查询的时候直接用走过的这些区间的标记更新答案即可</a:t>
            </a:r>
            <a:endParaRPr lang="en-US" altLang="zh-CN" dirty="0"/>
          </a:p>
          <a:p>
            <a:r>
              <a:rPr lang="zh-CN" altLang="en-US" dirty="0"/>
              <a:t>如</a:t>
            </a:r>
            <a:r>
              <a:rPr lang="en-US" altLang="zh-CN" dirty="0"/>
              <a:t>sum</a:t>
            </a:r>
            <a:r>
              <a:rPr lang="zh-CN" altLang="en-US" dirty="0"/>
              <a:t>，</a:t>
            </a:r>
            <a:r>
              <a:rPr lang="en-US" altLang="zh-CN" dirty="0"/>
              <a:t>min</a:t>
            </a:r>
            <a:r>
              <a:rPr lang="zh-CN" altLang="en-US" dirty="0"/>
              <a:t>，</a:t>
            </a:r>
            <a:r>
              <a:rPr lang="en-US" altLang="zh-CN" dirty="0"/>
              <a:t>max</a:t>
            </a:r>
            <a:r>
              <a:rPr lang="zh-CN" altLang="en-US" dirty="0"/>
              <a:t>这些标记是可以永久化的</a:t>
            </a:r>
            <a:endParaRPr lang="en-US" altLang="zh-CN" dirty="0"/>
          </a:p>
          <a:p>
            <a:r>
              <a:rPr lang="zh-CN" altLang="en-US" dirty="0"/>
              <a:t>标记永久化的好处是速度更快，更好写，还可以删除标记以撤销修改，写主席树或者树套树的时候复杂度是正确的</a:t>
            </a:r>
            <a:endParaRPr lang="en-US" altLang="zh-CN" dirty="0"/>
          </a:p>
          <a:p>
            <a:r>
              <a:rPr lang="zh-CN" altLang="en-US" dirty="0"/>
              <a:t>缺点是有很多信息标记永久化没法维护</a:t>
            </a:r>
            <a:endParaRPr lang="en-US" altLang="zh-CN" dirty="0"/>
          </a:p>
        </p:txBody>
      </p:sp>
    </p:spTree>
    <p:extLst>
      <p:ext uri="{BB962C8B-B14F-4D97-AF65-F5344CB8AC3E}">
        <p14:creationId xmlns:p14="http://schemas.microsoft.com/office/powerpoint/2010/main" val="2050845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维护差分</a:t>
            </a:r>
            <a:r>
              <a:rPr lang="en-US" altLang="zh-CN" dirty="0"/>
              <a:t>/</a:t>
            </a:r>
            <a:r>
              <a:rPr lang="zh-CN" altLang="en-US" dirty="0"/>
              <a:t>前缀和</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p:txBody>
          <a:bodyPr>
            <a:normAutofit/>
          </a:bodyPr>
          <a:lstStyle/>
          <a:p>
            <a:r>
              <a:rPr lang="en-US" altLang="zh-CN" dirty="0" err="1"/>
              <a:t>luogu</a:t>
            </a:r>
            <a:r>
              <a:rPr lang="en-US" altLang="zh-CN" dirty="0"/>
              <a:t> 1438</a:t>
            </a:r>
          </a:p>
          <a:p>
            <a:r>
              <a:rPr lang="zh-CN" altLang="en-US" dirty="0"/>
              <a:t>区间加一个等差数列</a:t>
            </a:r>
            <a:endParaRPr lang="en-US" altLang="zh-CN" dirty="0"/>
          </a:p>
          <a:p>
            <a:r>
              <a:rPr lang="zh-CN" altLang="en-US" dirty="0"/>
              <a:t>单点查询</a:t>
            </a:r>
          </a:p>
        </p:txBody>
      </p:sp>
    </p:spTree>
    <p:extLst>
      <p:ext uri="{BB962C8B-B14F-4D97-AF65-F5344CB8AC3E}">
        <p14:creationId xmlns:p14="http://schemas.microsoft.com/office/powerpoint/2010/main" val="2782728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维护差分</a:t>
            </a:r>
            <a:r>
              <a:rPr lang="en-US" altLang="zh-CN" dirty="0"/>
              <a:t>/</a:t>
            </a:r>
            <a:r>
              <a:rPr lang="zh-CN" altLang="en-US" dirty="0"/>
              <a:t>前缀和</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p:txBody>
          <a:bodyPr>
            <a:normAutofit/>
          </a:bodyPr>
          <a:lstStyle/>
          <a:p>
            <a:r>
              <a:rPr lang="en-US" altLang="zh-CN" dirty="0" err="1"/>
              <a:t>luogu</a:t>
            </a:r>
            <a:r>
              <a:rPr lang="en-US" altLang="zh-CN" dirty="0"/>
              <a:t> 1438</a:t>
            </a:r>
          </a:p>
          <a:p>
            <a:r>
              <a:rPr lang="zh-CN" altLang="en-US" dirty="0"/>
              <a:t>区间加一个等差数列</a:t>
            </a:r>
            <a:endParaRPr lang="en-US" altLang="zh-CN" dirty="0"/>
          </a:p>
          <a:p>
            <a:r>
              <a:rPr lang="zh-CN" altLang="en-US" dirty="0"/>
              <a:t>单点查询</a:t>
            </a:r>
            <a:endParaRPr lang="en-US" altLang="zh-CN" dirty="0"/>
          </a:p>
          <a:p>
            <a:r>
              <a:rPr lang="zh-CN" altLang="en-US" dirty="0"/>
              <a:t>差分之后，加一个等差数列就变成区间加了</a:t>
            </a:r>
            <a:endParaRPr lang="en-US" altLang="zh-CN" dirty="0"/>
          </a:p>
          <a:p>
            <a:r>
              <a:rPr lang="zh-CN" altLang="en-US" dirty="0"/>
              <a:t>单点查询变成区间查询</a:t>
            </a:r>
          </a:p>
        </p:txBody>
      </p:sp>
    </p:spTree>
    <p:extLst>
      <p:ext uri="{BB962C8B-B14F-4D97-AF65-F5344CB8AC3E}">
        <p14:creationId xmlns:p14="http://schemas.microsoft.com/office/powerpoint/2010/main" val="3092725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维护差分</a:t>
            </a:r>
            <a:r>
              <a:rPr lang="en-US" altLang="zh-CN" dirty="0"/>
              <a:t>/</a:t>
            </a:r>
            <a:r>
              <a:rPr lang="zh-CN" altLang="en-US" dirty="0"/>
              <a:t>前缀和</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p:txBody>
          <a:bodyPr>
            <a:normAutofit/>
          </a:bodyPr>
          <a:lstStyle/>
          <a:p>
            <a:r>
              <a:rPr lang="zh-CN" altLang="en-US" dirty="0"/>
              <a:t>经典题</a:t>
            </a:r>
            <a:endParaRPr lang="en-US" altLang="zh-CN" dirty="0"/>
          </a:p>
          <a:p>
            <a:r>
              <a:rPr lang="zh-CN" altLang="en-US" dirty="0"/>
              <a:t>区间加，区间查询</a:t>
            </a:r>
            <a:r>
              <a:rPr lang="en-US" altLang="zh-CN" dirty="0" err="1"/>
              <a:t>gcd</a:t>
            </a:r>
            <a:endParaRPr lang="en-US" altLang="zh-CN" dirty="0"/>
          </a:p>
          <a:p>
            <a:endParaRPr lang="zh-CN" altLang="en-US" dirty="0"/>
          </a:p>
        </p:txBody>
      </p:sp>
    </p:spTree>
    <p:extLst>
      <p:ext uri="{BB962C8B-B14F-4D97-AF65-F5344CB8AC3E}">
        <p14:creationId xmlns:p14="http://schemas.microsoft.com/office/powerpoint/2010/main" val="2629750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维护差分</a:t>
            </a:r>
            <a:r>
              <a:rPr lang="en-US" altLang="zh-CN" dirty="0"/>
              <a:t>/</a:t>
            </a:r>
            <a:r>
              <a:rPr lang="zh-CN" altLang="en-US" dirty="0"/>
              <a:t>前缀和</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p:txBody>
          <a:bodyPr>
            <a:normAutofit/>
          </a:bodyPr>
          <a:lstStyle/>
          <a:p>
            <a:r>
              <a:rPr lang="zh-CN" altLang="en-US" dirty="0"/>
              <a:t>经典题</a:t>
            </a:r>
            <a:endParaRPr lang="en-US" altLang="zh-CN" dirty="0"/>
          </a:p>
          <a:p>
            <a:r>
              <a:rPr lang="zh-CN" altLang="en-US" dirty="0"/>
              <a:t>区间加，区间查询</a:t>
            </a:r>
            <a:r>
              <a:rPr lang="en-US" altLang="zh-CN" dirty="0" err="1"/>
              <a:t>gcd</a:t>
            </a:r>
            <a:endParaRPr lang="en-US" altLang="zh-CN" dirty="0"/>
          </a:p>
          <a:p>
            <a:r>
              <a:rPr lang="zh-CN" altLang="en-US" dirty="0"/>
              <a:t>差分之后，区间加就变成单点加了，而区间</a:t>
            </a:r>
            <a:r>
              <a:rPr lang="en-US" altLang="zh-CN" dirty="0" err="1"/>
              <a:t>gcd</a:t>
            </a:r>
            <a:r>
              <a:rPr lang="zh-CN" altLang="en-US"/>
              <a:t>不会变</a:t>
            </a:r>
            <a:endParaRPr lang="zh-CN" altLang="en-US" dirty="0"/>
          </a:p>
        </p:txBody>
      </p:sp>
    </p:spTree>
    <p:extLst>
      <p:ext uri="{BB962C8B-B14F-4D97-AF65-F5344CB8AC3E}">
        <p14:creationId xmlns:p14="http://schemas.microsoft.com/office/powerpoint/2010/main" val="1295174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维护差分</a:t>
            </a:r>
            <a:r>
              <a:rPr lang="en-US" altLang="zh-CN" dirty="0"/>
              <a:t>/</a:t>
            </a:r>
            <a:r>
              <a:rPr lang="zh-CN" altLang="en-US" dirty="0"/>
              <a:t>前缀和</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p:txBody>
          <a:bodyPr>
            <a:normAutofit/>
          </a:bodyPr>
          <a:lstStyle/>
          <a:p>
            <a:r>
              <a:rPr lang="zh-CN" altLang="en-US" dirty="0"/>
              <a:t>经典题</a:t>
            </a:r>
            <a:endParaRPr lang="en-US" altLang="zh-CN" dirty="0"/>
          </a:p>
          <a:p>
            <a:r>
              <a:rPr lang="zh-CN" altLang="en-US" dirty="0"/>
              <a:t>有一个括号序列，保证是平衡的</a:t>
            </a:r>
            <a:endParaRPr lang="en-US" altLang="zh-CN" dirty="0"/>
          </a:p>
          <a:p>
            <a:r>
              <a:rPr lang="zh-CN" altLang="en-US" dirty="0"/>
              <a:t>再给出</a:t>
            </a:r>
            <a:r>
              <a:rPr lang="en-US" altLang="zh-CN" dirty="0"/>
              <a:t>q</a:t>
            </a:r>
            <a:r>
              <a:rPr lang="zh-CN" altLang="en-US" dirty="0"/>
              <a:t>个查询，每个查询有两个值</a:t>
            </a:r>
            <a:r>
              <a:rPr lang="en-US" altLang="zh-CN" dirty="0" err="1"/>
              <a:t>a,b</a:t>
            </a:r>
            <a:r>
              <a:rPr lang="zh-CN" altLang="en-US" dirty="0"/>
              <a:t>，代表询问交换</a:t>
            </a:r>
            <a:r>
              <a:rPr lang="en-US" altLang="zh-CN" dirty="0"/>
              <a:t>P[a]</a:t>
            </a:r>
            <a:r>
              <a:rPr lang="zh-CN" altLang="en-US" dirty="0"/>
              <a:t>和</a:t>
            </a:r>
            <a:r>
              <a:rPr lang="en-US" altLang="zh-CN" dirty="0"/>
              <a:t>P[b]</a:t>
            </a:r>
            <a:r>
              <a:rPr lang="zh-CN" altLang="en-US" dirty="0"/>
              <a:t>，会不会使得括号串变得不平衡。</a:t>
            </a:r>
          </a:p>
        </p:txBody>
      </p:sp>
    </p:spTree>
    <p:extLst>
      <p:ext uri="{BB962C8B-B14F-4D97-AF65-F5344CB8AC3E}">
        <p14:creationId xmlns:p14="http://schemas.microsoft.com/office/powerpoint/2010/main" val="3712711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维护差分</a:t>
            </a:r>
            <a:r>
              <a:rPr lang="en-US" altLang="zh-CN" dirty="0"/>
              <a:t>/</a:t>
            </a:r>
            <a:r>
              <a:rPr lang="zh-CN" altLang="en-US" dirty="0"/>
              <a:t>前缀和</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p:txBody>
          <a:bodyPr>
            <a:normAutofit/>
          </a:bodyPr>
          <a:lstStyle/>
          <a:p>
            <a:r>
              <a:rPr lang="zh-CN" altLang="en-US" dirty="0"/>
              <a:t>经典题</a:t>
            </a:r>
            <a:endParaRPr lang="en-US" altLang="zh-CN" dirty="0"/>
          </a:p>
          <a:p>
            <a:r>
              <a:rPr lang="zh-CN" altLang="en-US" dirty="0"/>
              <a:t>有一个括号序列，保证是平衡的</a:t>
            </a:r>
            <a:endParaRPr lang="en-US" altLang="zh-CN" dirty="0"/>
          </a:p>
          <a:p>
            <a:r>
              <a:rPr lang="zh-CN" altLang="en-US" dirty="0"/>
              <a:t>再给出</a:t>
            </a:r>
            <a:r>
              <a:rPr lang="en-US" altLang="zh-CN" dirty="0"/>
              <a:t>q</a:t>
            </a:r>
            <a:r>
              <a:rPr lang="zh-CN" altLang="en-US" dirty="0"/>
              <a:t>个查询，每个查询有两个值</a:t>
            </a:r>
            <a:r>
              <a:rPr lang="en-US" altLang="zh-CN" dirty="0" err="1"/>
              <a:t>a,b</a:t>
            </a:r>
            <a:r>
              <a:rPr lang="zh-CN" altLang="en-US" dirty="0"/>
              <a:t>，代表询问交换</a:t>
            </a:r>
            <a:r>
              <a:rPr lang="en-US" altLang="zh-CN" dirty="0"/>
              <a:t>P[a]</a:t>
            </a:r>
            <a:r>
              <a:rPr lang="zh-CN" altLang="en-US" dirty="0"/>
              <a:t>和</a:t>
            </a:r>
            <a:r>
              <a:rPr lang="en-US" altLang="zh-CN" dirty="0"/>
              <a:t>P[b]</a:t>
            </a:r>
            <a:r>
              <a:rPr lang="zh-CN" altLang="en-US" dirty="0"/>
              <a:t>，会不会使得括号串变得不平衡。</a:t>
            </a:r>
            <a:endParaRPr lang="en-US" altLang="zh-CN" dirty="0"/>
          </a:p>
          <a:p>
            <a:r>
              <a:rPr lang="zh-CN" altLang="en-US" dirty="0"/>
              <a:t>把左括号当成</a:t>
            </a:r>
            <a:r>
              <a:rPr lang="en-US" altLang="zh-CN" dirty="0"/>
              <a:t>+1</a:t>
            </a:r>
            <a:r>
              <a:rPr lang="zh-CN" altLang="en-US" dirty="0"/>
              <a:t>，右括号当成</a:t>
            </a:r>
            <a:r>
              <a:rPr lang="en-US" altLang="zh-CN" dirty="0"/>
              <a:t>-1</a:t>
            </a:r>
            <a:r>
              <a:rPr lang="zh-CN" altLang="en-US" dirty="0"/>
              <a:t>，再求前缀和</a:t>
            </a:r>
            <a:endParaRPr lang="en-US" altLang="zh-CN" dirty="0"/>
          </a:p>
          <a:p>
            <a:r>
              <a:rPr lang="zh-CN" altLang="en-US" dirty="0"/>
              <a:t>括号序列平衡等价于</a:t>
            </a:r>
            <a:r>
              <a:rPr lang="en-US" altLang="zh-CN" dirty="0"/>
              <a:t>s[</a:t>
            </a:r>
            <a:r>
              <a:rPr lang="en-US" altLang="zh-CN" dirty="0" err="1"/>
              <a:t>i</a:t>
            </a:r>
            <a:r>
              <a:rPr lang="en-US" altLang="zh-CN" dirty="0"/>
              <a:t>]&gt;=n&amp;&amp;s[n]=0</a:t>
            </a:r>
            <a:endParaRPr lang="zh-CN" altLang="en-US" dirty="0"/>
          </a:p>
        </p:txBody>
      </p:sp>
    </p:spTree>
    <p:extLst>
      <p:ext uri="{BB962C8B-B14F-4D97-AF65-F5344CB8AC3E}">
        <p14:creationId xmlns:p14="http://schemas.microsoft.com/office/powerpoint/2010/main" val="152303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维护差分</a:t>
            </a:r>
            <a:r>
              <a:rPr lang="en-US" altLang="zh-CN" dirty="0"/>
              <a:t>/</a:t>
            </a:r>
            <a:r>
              <a:rPr lang="zh-CN" altLang="en-US" dirty="0"/>
              <a:t>前缀和</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p:txBody>
          <a:bodyPr>
            <a:normAutofit/>
          </a:bodyPr>
          <a:lstStyle/>
          <a:p>
            <a:r>
              <a:rPr lang="zh-CN" altLang="en-US" dirty="0"/>
              <a:t>经典题</a:t>
            </a:r>
            <a:endParaRPr lang="en-US" altLang="zh-CN" dirty="0"/>
          </a:p>
          <a:p>
            <a:r>
              <a:rPr lang="zh-CN" altLang="en-US" dirty="0"/>
              <a:t>有一个括号序列，保证是平衡的</a:t>
            </a:r>
            <a:endParaRPr lang="en-US" altLang="zh-CN" dirty="0"/>
          </a:p>
          <a:p>
            <a:r>
              <a:rPr lang="zh-CN" altLang="en-US" dirty="0"/>
              <a:t>再给出</a:t>
            </a:r>
            <a:r>
              <a:rPr lang="en-US" altLang="zh-CN" dirty="0"/>
              <a:t>q</a:t>
            </a:r>
            <a:r>
              <a:rPr lang="zh-CN" altLang="en-US" dirty="0"/>
              <a:t>个查询，每个查询有两个值</a:t>
            </a:r>
            <a:r>
              <a:rPr lang="en-US" altLang="zh-CN" dirty="0" err="1"/>
              <a:t>a,b</a:t>
            </a:r>
            <a:r>
              <a:rPr lang="zh-CN" altLang="en-US" dirty="0"/>
              <a:t>，代表询问交换</a:t>
            </a:r>
            <a:r>
              <a:rPr lang="en-US" altLang="zh-CN" dirty="0"/>
              <a:t>P[a]</a:t>
            </a:r>
            <a:r>
              <a:rPr lang="zh-CN" altLang="en-US" dirty="0"/>
              <a:t>和</a:t>
            </a:r>
            <a:r>
              <a:rPr lang="en-US" altLang="zh-CN" dirty="0"/>
              <a:t>P[b]</a:t>
            </a:r>
            <a:r>
              <a:rPr lang="zh-CN" altLang="en-US" dirty="0"/>
              <a:t>，会不会使得括号串变得不平衡。</a:t>
            </a:r>
            <a:endParaRPr lang="en-US" altLang="zh-CN" dirty="0"/>
          </a:p>
          <a:p>
            <a:r>
              <a:rPr lang="zh-CN" altLang="en-US" dirty="0"/>
              <a:t>交换</a:t>
            </a:r>
            <a:r>
              <a:rPr lang="en-US" altLang="zh-CN" dirty="0"/>
              <a:t>P[a]</a:t>
            </a:r>
            <a:r>
              <a:rPr lang="zh-CN" altLang="en-US" dirty="0"/>
              <a:t>和</a:t>
            </a:r>
            <a:r>
              <a:rPr lang="en-US" altLang="zh-CN" dirty="0"/>
              <a:t>P[b]</a:t>
            </a:r>
            <a:r>
              <a:rPr lang="zh-CN" altLang="en-US" dirty="0"/>
              <a:t>，如果是把</a:t>
            </a:r>
            <a:r>
              <a:rPr lang="en-US" altLang="zh-CN" dirty="0"/>
              <a:t>()</a:t>
            </a:r>
            <a:r>
              <a:rPr lang="zh-CN" altLang="en-US" dirty="0"/>
              <a:t>交换成</a:t>
            </a:r>
            <a:r>
              <a:rPr lang="en-US" altLang="zh-CN" dirty="0"/>
              <a:t>)(</a:t>
            </a:r>
            <a:r>
              <a:rPr lang="zh-CN" altLang="en-US" dirty="0"/>
              <a:t>，那么相当于区间减</a:t>
            </a:r>
            <a:r>
              <a:rPr lang="en-US" altLang="zh-CN" dirty="0"/>
              <a:t>2</a:t>
            </a:r>
            <a:r>
              <a:rPr lang="zh-CN" altLang="en-US" dirty="0"/>
              <a:t>，所以要看看区间最小值是否</a:t>
            </a:r>
            <a:r>
              <a:rPr lang="en-US" altLang="zh-CN" dirty="0"/>
              <a:t>&gt;=2</a:t>
            </a:r>
          </a:p>
        </p:txBody>
      </p:sp>
    </p:spTree>
    <p:extLst>
      <p:ext uri="{BB962C8B-B14F-4D97-AF65-F5344CB8AC3E}">
        <p14:creationId xmlns:p14="http://schemas.microsoft.com/office/powerpoint/2010/main" val="2832438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内容</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p:txBody>
          <a:bodyPr/>
          <a:lstStyle/>
          <a:p>
            <a:r>
              <a:rPr lang="zh-CN" altLang="en-US" dirty="0"/>
              <a:t>普通线段树</a:t>
            </a:r>
            <a:endParaRPr lang="en-US" altLang="zh-CN" dirty="0"/>
          </a:p>
          <a:p>
            <a:r>
              <a:rPr lang="zh-CN" altLang="en-US" dirty="0"/>
              <a:t>值域线段树</a:t>
            </a:r>
            <a:endParaRPr lang="en-US" altLang="zh-CN" dirty="0"/>
          </a:p>
          <a:p>
            <a:r>
              <a:rPr lang="zh-CN" altLang="en-US" dirty="0"/>
              <a:t>势能线段树</a:t>
            </a:r>
            <a:endParaRPr lang="en-US" altLang="zh-CN" dirty="0"/>
          </a:p>
          <a:p>
            <a:r>
              <a:rPr lang="zh-CN" altLang="en-US" dirty="0"/>
              <a:t>李超</a:t>
            </a:r>
            <a:r>
              <a:rPr lang="zh-CN" altLang="en-US"/>
              <a:t>线段树</a:t>
            </a:r>
            <a:endParaRPr lang="en-US" altLang="zh-CN" dirty="0"/>
          </a:p>
          <a:p>
            <a:r>
              <a:rPr lang="zh-CN" altLang="en-US" dirty="0"/>
              <a:t>分治结构</a:t>
            </a:r>
            <a:endParaRPr lang="en-US" altLang="zh-CN" dirty="0"/>
          </a:p>
          <a:p>
            <a:r>
              <a:rPr lang="zh-CN" altLang="en-US" dirty="0"/>
              <a:t>*函数式线段树</a:t>
            </a:r>
            <a:endParaRPr lang="en-US" altLang="zh-CN" dirty="0"/>
          </a:p>
          <a:p>
            <a:endParaRPr lang="zh-CN" altLang="en-US" dirty="0"/>
          </a:p>
        </p:txBody>
      </p:sp>
    </p:spTree>
    <p:extLst>
      <p:ext uri="{BB962C8B-B14F-4D97-AF65-F5344CB8AC3E}">
        <p14:creationId xmlns:p14="http://schemas.microsoft.com/office/powerpoint/2010/main" val="1228156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维护差分</a:t>
            </a:r>
            <a:r>
              <a:rPr lang="en-US" altLang="zh-CN" dirty="0"/>
              <a:t>/</a:t>
            </a:r>
            <a:r>
              <a:rPr lang="zh-CN" altLang="en-US" dirty="0"/>
              <a:t>前缀和</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p:txBody>
          <a:bodyPr>
            <a:normAutofit/>
          </a:bodyPr>
          <a:lstStyle/>
          <a:p>
            <a:r>
              <a:rPr lang="zh-CN" altLang="en-US" dirty="0"/>
              <a:t>经典题</a:t>
            </a:r>
            <a:endParaRPr lang="en-US" altLang="zh-CN" dirty="0"/>
          </a:p>
          <a:p>
            <a:r>
              <a:rPr lang="zh-CN" altLang="en-US" dirty="0"/>
              <a:t>有一个括号序列，保证是平衡的</a:t>
            </a:r>
            <a:endParaRPr lang="en-US" altLang="zh-CN" dirty="0"/>
          </a:p>
          <a:p>
            <a:r>
              <a:rPr lang="zh-CN" altLang="en-US" dirty="0"/>
              <a:t>再给出</a:t>
            </a:r>
            <a:r>
              <a:rPr lang="en-US" altLang="zh-CN" dirty="0"/>
              <a:t>q</a:t>
            </a:r>
            <a:r>
              <a:rPr lang="zh-CN" altLang="en-US" dirty="0"/>
              <a:t>个查询，每个查询有一个值</a:t>
            </a:r>
            <a:r>
              <a:rPr lang="en-US" altLang="zh-CN" dirty="0"/>
              <a:t>a</a:t>
            </a:r>
            <a:r>
              <a:rPr lang="zh-CN" altLang="en-US" dirty="0"/>
              <a:t>，代表翻转</a:t>
            </a:r>
            <a:r>
              <a:rPr lang="en-US" altLang="zh-CN" dirty="0"/>
              <a:t>P[a]</a:t>
            </a:r>
            <a:r>
              <a:rPr lang="zh-CN" altLang="en-US" dirty="0"/>
              <a:t>，为了使得括号串平衡，应该同时翻转哪个位置。</a:t>
            </a:r>
            <a:endParaRPr lang="en-US" altLang="zh-CN" dirty="0"/>
          </a:p>
          <a:p>
            <a:r>
              <a:rPr lang="zh-CN" altLang="en-US" dirty="0"/>
              <a:t>如果有多个位置，输出最左边的。</a:t>
            </a:r>
          </a:p>
        </p:txBody>
      </p:sp>
    </p:spTree>
    <p:extLst>
      <p:ext uri="{BB962C8B-B14F-4D97-AF65-F5344CB8AC3E}">
        <p14:creationId xmlns:p14="http://schemas.microsoft.com/office/powerpoint/2010/main" val="4284846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维护差分</a:t>
            </a:r>
            <a:r>
              <a:rPr lang="en-US" altLang="zh-CN" dirty="0"/>
              <a:t>/</a:t>
            </a:r>
            <a:r>
              <a:rPr lang="zh-CN" altLang="en-US" dirty="0"/>
              <a:t>前缀和</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p:txBody>
          <a:bodyPr>
            <a:normAutofit/>
          </a:bodyPr>
          <a:lstStyle/>
          <a:p>
            <a:r>
              <a:rPr lang="zh-CN" altLang="en-US" dirty="0"/>
              <a:t>经典题</a:t>
            </a:r>
            <a:endParaRPr lang="en-US" altLang="zh-CN" dirty="0"/>
          </a:p>
          <a:p>
            <a:r>
              <a:rPr lang="zh-CN" altLang="en-US" dirty="0"/>
              <a:t>有一个括号序列，保证是平衡的</a:t>
            </a:r>
            <a:endParaRPr lang="en-US" altLang="zh-CN" dirty="0"/>
          </a:p>
          <a:p>
            <a:r>
              <a:rPr lang="zh-CN" altLang="en-US" dirty="0"/>
              <a:t>再给出</a:t>
            </a:r>
            <a:r>
              <a:rPr lang="en-US" altLang="zh-CN" dirty="0"/>
              <a:t>q</a:t>
            </a:r>
            <a:r>
              <a:rPr lang="zh-CN" altLang="en-US" dirty="0"/>
              <a:t>个查询，每个查询有一个值</a:t>
            </a:r>
            <a:r>
              <a:rPr lang="en-US" altLang="zh-CN" dirty="0"/>
              <a:t>a</a:t>
            </a:r>
            <a:r>
              <a:rPr lang="zh-CN" altLang="en-US" dirty="0"/>
              <a:t>，代表翻转</a:t>
            </a:r>
            <a:r>
              <a:rPr lang="en-US" altLang="zh-CN" dirty="0"/>
              <a:t>P[a]</a:t>
            </a:r>
            <a:r>
              <a:rPr lang="zh-CN" altLang="en-US" dirty="0"/>
              <a:t>，为了使得括号串平衡，应该同时翻转哪个位置。</a:t>
            </a:r>
            <a:endParaRPr lang="en-US" altLang="zh-CN" dirty="0"/>
          </a:p>
          <a:p>
            <a:r>
              <a:rPr lang="zh-CN" altLang="en-US" dirty="0"/>
              <a:t>如果有多个位置，输出最左边的。</a:t>
            </a:r>
            <a:endParaRPr lang="en-US" altLang="zh-CN" dirty="0"/>
          </a:p>
          <a:p>
            <a:r>
              <a:rPr lang="zh-CN" altLang="en-US" dirty="0"/>
              <a:t>如果</a:t>
            </a:r>
            <a:r>
              <a:rPr lang="en-US" altLang="zh-CN" dirty="0"/>
              <a:t>P[a]</a:t>
            </a:r>
            <a:r>
              <a:rPr lang="zh-CN" altLang="en-US" dirty="0"/>
              <a:t>是</a:t>
            </a:r>
            <a:r>
              <a:rPr lang="en-US" altLang="zh-CN" dirty="0"/>
              <a:t>(</a:t>
            </a:r>
            <a:r>
              <a:rPr lang="zh-CN" altLang="en-US" dirty="0"/>
              <a:t>，那么翻转之后相当于</a:t>
            </a:r>
            <a:r>
              <a:rPr lang="en-US" altLang="zh-CN" dirty="0"/>
              <a:t>s[a],s[a+1],...,s[n]</a:t>
            </a:r>
            <a:r>
              <a:rPr lang="zh-CN" altLang="en-US" dirty="0"/>
              <a:t>全部减</a:t>
            </a:r>
            <a:r>
              <a:rPr lang="en-US" altLang="zh-CN" dirty="0"/>
              <a:t>2</a:t>
            </a:r>
          </a:p>
          <a:p>
            <a:r>
              <a:rPr lang="zh-CN" altLang="en-US" dirty="0"/>
              <a:t>所以需要翻转</a:t>
            </a:r>
            <a:r>
              <a:rPr lang="en-US" altLang="zh-CN" dirty="0"/>
              <a:t>P[b]</a:t>
            </a:r>
            <a:r>
              <a:rPr lang="zh-CN" altLang="en-US" dirty="0"/>
              <a:t>，</a:t>
            </a:r>
            <a:r>
              <a:rPr lang="en-US" altLang="zh-CN" dirty="0"/>
              <a:t>P[b]</a:t>
            </a:r>
            <a:r>
              <a:rPr lang="zh-CN" altLang="en-US" dirty="0"/>
              <a:t>是</a:t>
            </a:r>
            <a:r>
              <a:rPr lang="en-US" altLang="zh-CN" dirty="0"/>
              <a:t>)</a:t>
            </a:r>
            <a:r>
              <a:rPr lang="zh-CN" altLang="en-US" dirty="0"/>
              <a:t>，翻转之后相当于</a:t>
            </a:r>
            <a:r>
              <a:rPr lang="en-US" altLang="zh-CN" dirty="0"/>
              <a:t>s[b],s[b+1],...,s[n]</a:t>
            </a:r>
            <a:r>
              <a:rPr lang="zh-CN" altLang="en-US" dirty="0"/>
              <a:t>全部加</a:t>
            </a:r>
            <a:r>
              <a:rPr lang="en-US" altLang="zh-CN" dirty="0"/>
              <a:t>2</a:t>
            </a:r>
          </a:p>
          <a:p>
            <a:r>
              <a:rPr lang="zh-CN" altLang="en-US" dirty="0"/>
              <a:t>如果</a:t>
            </a:r>
            <a:r>
              <a:rPr lang="en-US" altLang="zh-CN" dirty="0"/>
              <a:t>a&lt;b</a:t>
            </a:r>
            <a:r>
              <a:rPr lang="zh-CN" altLang="en-US" dirty="0"/>
              <a:t>，那么就是</a:t>
            </a:r>
            <a:r>
              <a:rPr lang="en-US" altLang="zh-CN" dirty="0"/>
              <a:t>[a,b-1]</a:t>
            </a:r>
            <a:r>
              <a:rPr lang="zh-CN" altLang="en-US" dirty="0"/>
              <a:t>区间减</a:t>
            </a:r>
            <a:r>
              <a:rPr lang="en-US" altLang="zh-CN" dirty="0"/>
              <a:t>2</a:t>
            </a:r>
            <a:r>
              <a:rPr lang="zh-CN" altLang="en-US" dirty="0"/>
              <a:t>，否则就是</a:t>
            </a:r>
            <a:r>
              <a:rPr lang="en-US" altLang="zh-CN" dirty="0"/>
              <a:t>[b,a-1]</a:t>
            </a:r>
            <a:r>
              <a:rPr lang="zh-CN" altLang="en-US" dirty="0"/>
              <a:t>区间加</a:t>
            </a:r>
            <a:r>
              <a:rPr lang="en-US" altLang="zh-CN" dirty="0"/>
              <a:t>2</a:t>
            </a:r>
          </a:p>
          <a:p>
            <a:endParaRPr lang="zh-CN" altLang="en-US" dirty="0"/>
          </a:p>
        </p:txBody>
      </p:sp>
    </p:spTree>
    <p:extLst>
      <p:ext uri="{BB962C8B-B14F-4D97-AF65-F5344CB8AC3E}">
        <p14:creationId xmlns:p14="http://schemas.microsoft.com/office/powerpoint/2010/main" val="8672425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维护差分</a:t>
            </a:r>
            <a:r>
              <a:rPr lang="en-US" altLang="zh-CN" dirty="0"/>
              <a:t>/</a:t>
            </a:r>
            <a:r>
              <a:rPr lang="zh-CN" altLang="en-US" dirty="0"/>
              <a:t>前缀和</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p:txBody>
          <a:bodyPr>
            <a:normAutofit/>
          </a:bodyPr>
          <a:lstStyle/>
          <a:p>
            <a:r>
              <a:rPr lang="zh-CN" altLang="en-US" dirty="0"/>
              <a:t>经典题</a:t>
            </a:r>
            <a:endParaRPr lang="en-US" altLang="zh-CN" dirty="0"/>
          </a:p>
          <a:p>
            <a:r>
              <a:rPr lang="zh-CN" altLang="en-US" dirty="0"/>
              <a:t>有一个括号序列，保证是平衡的</a:t>
            </a:r>
            <a:endParaRPr lang="en-US" altLang="zh-CN" dirty="0"/>
          </a:p>
          <a:p>
            <a:r>
              <a:rPr lang="zh-CN" altLang="en-US" dirty="0"/>
              <a:t>再给出</a:t>
            </a:r>
            <a:r>
              <a:rPr lang="en-US" altLang="zh-CN" dirty="0"/>
              <a:t>q</a:t>
            </a:r>
            <a:r>
              <a:rPr lang="zh-CN" altLang="en-US" dirty="0"/>
              <a:t>个查询，每个查询有一个值</a:t>
            </a:r>
            <a:r>
              <a:rPr lang="en-US" altLang="zh-CN" dirty="0"/>
              <a:t>a</a:t>
            </a:r>
            <a:r>
              <a:rPr lang="zh-CN" altLang="en-US" dirty="0"/>
              <a:t>，代表翻转</a:t>
            </a:r>
            <a:r>
              <a:rPr lang="en-US" altLang="zh-CN" dirty="0"/>
              <a:t>P[a]</a:t>
            </a:r>
            <a:r>
              <a:rPr lang="zh-CN" altLang="en-US" dirty="0"/>
              <a:t>，为了使得括号串平衡，应该同时翻转哪个位置。</a:t>
            </a:r>
            <a:endParaRPr lang="en-US" altLang="zh-CN" dirty="0"/>
          </a:p>
          <a:p>
            <a:r>
              <a:rPr lang="zh-CN" altLang="en-US" dirty="0"/>
              <a:t>如果有多个位置，输出最左边的。</a:t>
            </a:r>
            <a:endParaRPr lang="en-US" altLang="zh-CN" dirty="0"/>
          </a:p>
          <a:p>
            <a:r>
              <a:rPr lang="zh-CN" altLang="en-US" dirty="0"/>
              <a:t>所以如果</a:t>
            </a:r>
            <a:r>
              <a:rPr lang="en-US" altLang="zh-CN" dirty="0"/>
              <a:t>a</a:t>
            </a:r>
            <a:r>
              <a:rPr lang="zh-CN" altLang="en-US" dirty="0"/>
              <a:t>左边有</a:t>
            </a:r>
            <a:r>
              <a:rPr lang="en-US" altLang="zh-CN" dirty="0"/>
              <a:t>)</a:t>
            </a:r>
            <a:r>
              <a:rPr lang="zh-CN" altLang="en-US" dirty="0"/>
              <a:t>，就翻转最左边的</a:t>
            </a:r>
            <a:r>
              <a:rPr lang="en-US" altLang="zh-CN" dirty="0"/>
              <a:t>)</a:t>
            </a:r>
            <a:r>
              <a:rPr lang="zh-CN" altLang="en-US" dirty="0"/>
              <a:t>，如果没有，就二分一个区间</a:t>
            </a:r>
            <a:r>
              <a:rPr lang="en-US" altLang="zh-CN" dirty="0"/>
              <a:t>[</a:t>
            </a:r>
            <a:r>
              <a:rPr lang="en-US" altLang="zh-CN" dirty="0" err="1"/>
              <a:t>a,b</a:t>
            </a:r>
            <a:r>
              <a:rPr lang="en-US" altLang="zh-CN" dirty="0"/>
              <a:t>)</a:t>
            </a:r>
            <a:r>
              <a:rPr lang="zh-CN" altLang="en-US" dirty="0"/>
              <a:t>，使得</a:t>
            </a:r>
            <a:r>
              <a:rPr lang="en-US" altLang="zh-CN" dirty="0"/>
              <a:t>b</a:t>
            </a:r>
            <a:r>
              <a:rPr lang="zh-CN" altLang="en-US" dirty="0"/>
              <a:t>尽量小，</a:t>
            </a:r>
            <a:r>
              <a:rPr lang="en-US" altLang="zh-CN" dirty="0"/>
              <a:t>min(s[a]...s[b-1])&gt;=2</a:t>
            </a:r>
            <a:r>
              <a:rPr lang="zh-CN" altLang="en-US" dirty="0"/>
              <a:t>，</a:t>
            </a:r>
            <a:r>
              <a:rPr lang="en-US" altLang="zh-CN" dirty="0"/>
              <a:t>b</a:t>
            </a:r>
            <a:r>
              <a:rPr lang="zh-CN" altLang="en-US" dirty="0"/>
              <a:t>是</a:t>
            </a:r>
            <a:r>
              <a:rPr lang="en-US" altLang="zh-CN" dirty="0"/>
              <a:t>)</a:t>
            </a:r>
            <a:endParaRPr lang="zh-CN" altLang="en-US" dirty="0"/>
          </a:p>
        </p:txBody>
      </p:sp>
    </p:spTree>
    <p:extLst>
      <p:ext uri="{BB962C8B-B14F-4D97-AF65-F5344CB8AC3E}">
        <p14:creationId xmlns:p14="http://schemas.microsoft.com/office/powerpoint/2010/main" val="3256592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维护连续段</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p:txBody>
          <a:bodyPr>
            <a:normAutofit/>
          </a:bodyPr>
          <a:lstStyle/>
          <a:p>
            <a:r>
              <a:rPr lang="zh-CN" altLang="en-US" dirty="0"/>
              <a:t>一般的套路是维护从最左边开始的连续的一段，最右边开始的连续一段，和整个区间的连续的一段</a:t>
            </a:r>
            <a:endParaRPr lang="en-US" altLang="zh-CN" dirty="0"/>
          </a:p>
          <a:p>
            <a:r>
              <a:rPr lang="zh-CN" altLang="en-US" dirty="0"/>
              <a:t>例如上面讲的</a:t>
            </a:r>
            <a:r>
              <a:rPr lang="en-US" altLang="zh-CN" dirty="0"/>
              <a:t>seating</a:t>
            </a:r>
            <a:r>
              <a:rPr lang="zh-CN" altLang="en-US" dirty="0"/>
              <a:t>，还有最长连续子序列，和一些区间染色的问题</a:t>
            </a:r>
            <a:endParaRPr lang="en-US" altLang="zh-CN" dirty="0"/>
          </a:p>
          <a:p>
            <a:r>
              <a:rPr lang="en-US" altLang="zh-CN" dirty="0"/>
              <a:t>bzoj1095</a:t>
            </a:r>
          </a:p>
          <a:p>
            <a:r>
              <a:rPr lang="zh-CN" altLang="en-US" dirty="0"/>
              <a:t>给定一棵所有点初始值为黑的无权树，两种操作：</a:t>
            </a:r>
          </a:p>
          <a:p>
            <a:r>
              <a:rPr lang="zh-CN" altLang="en-US" dirty="0"/>
              <a:t>把一个点的颜色反转</a:t>
            </a:r>
          </a:p>
          <a:p>
            <a:r>
              <a:rPr lang="zh-CN" altLang="en-US" dirty="0"/>
              <a:t>统计最远黑色点对。</a:t>
            </a:r>
            <a:endParaRPr lang="en-US" altLang="zh-CN" dirty="0"/>
          </a:p>
        </p:txBody>
      </p:sp>
    </p:spTree>
    <p:extLst>
      <p:ext uri="{BB962C8B-B14F-4D97-AF65-F5344CB8AC3E}">
        <p14:creationId xmlns:p14="http://schemas.microsoft.com/office/powerpoint/2010/main" val="653156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维护连续段</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p:txBody>
          <a:bodyPr>
            <a:normAutofit/>
          </a:bodyPr>
          <a:lstStyle/>
          <a:p>
            <a:r>
              <a:rPr lang="zh-CN" altLang="en-US" dirty="0"/>
              <a:t>把树转成括号序列</a:t>
            </a:r>
            <a:endParaRPr lang="en-US" altLang="zh-CN" dirty="0"/>
          </a:p>
          <a:p>
            <a:r>
              <a:rPr lang="zh-CN" altLang="en-US" dirty="0"/>
              <a:t>两个点之间的距离就是他们中间的括号成对消除之后剩余括号的数量</a:t>
            </a:r>
            <a:endParaRPr lang="en-US" altLang="zh-CN" dirty="0"/>
          </a:p>
          <a:p>
            <a:r>
              <a:rPr lang="zh-CN" altLang="en-US" dirty="0"/>
              <a:t>对于一个括号序列，我们使用数对</a:t>
            </a:r>
            <a:r>
              <a:rPr lang="en-US" altLang="zh-CN" dirty="0"/>
              <a:t>(</a:t>
            </a:r>
            <a:r>
              <a:rPr lang="en-US" altLang="zh-CN" dirty="0" err="1"/>
              <a:t>a,b</a:t>
            </a:r>
            <a:r>
              <a:rPr lang="en-US" altLang="zh-CN" dirty="0"/>
              <a:t>)</a:t>
            </a:r>
            <a:r>
              <a:rPr lang="zh-CN" altLang="en-US" dirty="0"/>
              <a:t>来描述它，表示它在消除后有</a:t>
            </a:r>
            <a:r>
              <a:rPr lang="en-US" altLang="zh-CN" dirty="0"/>
              <a:t>a</a:t>
            </a:r>
            <a:r>
              <a:rPr lang="zh-CN" altLang="en-US" dirty="0"/>
              <a:t>个右括号，</a:t>
            </a:r>
            <a:r>
              <a:rPr lang="en-US" altLang="zh-CN" dirty="0"/>
              <a:t>b</a:t>
            </a:r>
            <a:r>
              <a:rPr lang="zh-CN" altLang="en-US" dirty="0"/>
              <a:t>个左括号。</a:t>
            </a:r>
            <a:endParaRPr lang="en-US" altLang="zh-CN" dirty="0"/>
          </a:p>
          <a:p>
            <a:r>
              <a:rPr lang="zh-CN" altLang="en-US" dirty="0"/>
              <a:t>也就是说，题目只需要动态维护：</a:t>
            </a:r>
            <a:r>
              <a:rPr lang="en-US" altLang="zh-CN" dirty="0"/>
              <a:t>max{</a:t>
            </a:r>
            <a:r>
              <a:rPr lang="en-US" altLang="zh-CN" dirty="0" err="1"/>
              <a:t>a+b</a:t>
            </a:r>
            <a:r>
              <a:rPr lang="en-US" altLang="zh-CN" dirty="0"/>
              <a:t> | S’(a, b) </a:t>
            </a:r>
            <a:r>
              <a:rPr lang="zh-CN" altLang="en-US" dirty="0"/>
              <a:t>是 </a:t>
            </a:r>
            <a:r>
              <a:rPr lang="en-US" altLang="zh-CN" dirty="0"/>
              <a:t>S </a:t>
            </a:r>
            <a:r>
              <a:rPr lang="zh-CN" altLang="en-US" dirty="0"/>
              <a:t>的一个子串，且 </a:t>
            </a:r>
            <a:r>
              <a:rPr lang="en-US" altLang="zh-CN" dirty="0"/>
              <a:t>S’ </a:t>
            </a:r>
            <a:r>
              <a:rPr lang="zh-CN" altLang="en-US" dirty="0"/>
              <a:t>介于两个黑点之间</a:t>
            </a:r>
            <a:r>
              <a:rPr lang="en-US" altLang="zh-CN" dirty="0"/>
              <a:t>}</a:t>
            </a:r>
          </a:p>
          <a:p>
            <a:endParaRPr lang="en-US" altLang="zh-CN" dirty="0"/>
          </a:p>
        </p:txBody>
      </p:sp>
    </p:spTree>
    <p:extLst>
      <p:ext uri="{BB962C8B-B14F-4D97-AF65-F5344CB8AC3E}">
        <p14:creationId xmlns:p14="http://schemas.microsoft.com/office/powerpoint/2010/main" val="21852317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维护连续段</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p:txBody>
          <a:bodyPr>
            <a:normAutofit fontScale="92500" lnSpcReduction="10000"/>
          </a:bodyPr>
          <a:lstStyle/>
          <a:p>
            <a:r>
              <a:rPr lang="zh-CN" altLang="en-US" dirty="0"/>
              <a:t>考虑对于两段括号编码 </a:t>
            </a:r>
            <a:r>
              <a:rPr lang="en-US" altLang="zh-CN" dirty="0"/>
              <a:t>S1(a1, b1) </a:t>
            </a:r>
            <a:r>
              <a:rPr lang="zh-CN" altLang="en-US" dirty="0"/>
              <a:t>和 </a:t>
            </a:r>
            <a:r>
              <a:rPr lang="en-US" altLang="zh-CN" dirty="0"/>
              <a:t>S2(a2, b2)</a:t>
            </a:r>
            <a:r>
              <a:rPr lang="zh-CN" altLang="en-US" dirty="0"/>
              <a:t>，如果它们连接起来形成 </a:t>
            </a:r>
            <a:r>
              <a:rPr lang="en-US" altLang="zh-CN" dirty="0"/>
              <a:t>S(a, b)</a:t>
            </a:r>
            <a:r>
              <a:rPr lang="zh-CN" altLang="en-US" dirty="0"/>
              <a:t>。注意到 </a:t>
            </a:r>
            <a:r>
              <a:rPr lang="en-US" altLang="zh-CN" dirty="0"/>
              <a:t>S1</a:t>
            </a:r>
            <a:r>
              <a:rPr lang="zh-CN" altLang="en-US" dirty="0"/>
              <a:t>、</a:t>
            </a:r>
            <a:r>
              <a:rPr lang="en-US" altLang="zh-CN" dirty="0"/>
              <a:t>S2 </a:t>
            </a:r>
            <a:r>
              <a:rPr lang="zh-CN" altLang="en-US" dirty="0"/>
              <a:t>相连时又形成了 </a:t>
            </a:r>
            <a:r>
              <a:rPr lang="en-US" altLang="zh-CN" dirty="0"/>
              <a:t>min{b1, a2} </a:t>
            </a:r>
            <a:r>
              <a:rPr lang="zh-CN" altLang="en-US" dirty="0"/>
              <a:t>对成对的括号，合并后它们会被抵消掉。所以：</a:t>
            </a:r>
          </a:p>
          <a:p>
            <a:r>
              <a:rPr lang="zh-CN" altLang="en-US" dirty="0"/>
              <a:t>当 </a:t>
            </a:r>
            <a:r>
              <a:rPr lang="en-US" altLang="zh-CN" dirty="0"/>
              <a:t>a2 &gt;= b1 </a:t>
            </a:r>
            <a:r>
              <a:rPr lang="zh-CN" altLang="en-US" dirty="0"/>
              <a:t>时第一段 </a:t>
            </a:r>
            <a:r>
              <a:rPr lang="en-US" altLang="zh-CN" dirty="0"/>
              <a:t>[ </a:t>
            </a:r>
            <a:r>
              <a:rPr lang="zh-CN" altLang="en-US" dirty="0"/>
              <a:t>就被消完了，两段 </a:t>
            </a:r>
            <a:r>
              <a:rPr lang="en-US" altLang="zh-CN" dirty="0"/>
              <a:t>] </a:t>
            </a:r>
            <a:r>
              <a:rPr lang="zh-CN" altLang="en-US" dirty="0"/>
              <a:t>连在一起，例如：</a:t>
            </a:r>
          </a:p>
          <a:p>
            <a:r>
              <a:rPr lang="en-US" altLang="zh-CN" dirty="0"/>
              <a:t>] ] [ [ + ] ] ] [ [ = ] ] ] [ [</a:t>
            </a:r>
          </a:p>
          <a:p>
            <a:r>
              <a:rPr lang="zh-CN" altLang="en-US" dirty="0"/>
              <a:t>当 </a:t>
            </a:r>
            <a:r>
              <a:rPr lang="en-US" altLang="zh-CN" dirty="0"/>
              <a:t>a2 &lt; b1 </a:t>
            </a:r>
            <a:r>
              <a:rPr lang="zh-CN" altLang="en-US" dirty="0"/>
              <a:t>时第二段 </a:t>
            </a:r>
            <a:r>
              <a:rPr lang="en-US" altLang="zh-CN" dirty="0"/>
              <a:t>] </a:t>
            </a:r>
            <a:r>
              <a:rPr lang="zh-CN" altLang="en-US" dirty="0"/>
              <a:t>就被消完了，两段 </a:t>
            </a:r>
            <a:r>
              <a:rPr lang="en-US" altLang="zh-CN" dirty="0"/>
              <a:t>[ </a:t>
            </a:r>
            <a:r>
              <a:rPr lang="zh-CN" altLang="en-US" dirty="0"/>
              <a:t>连在一起，例如：</a:t>
            </a:r>
          </a:p>
          <a:p>
            <a:r>
              <a:rPr lang="en-US" altLang="zh-CN" dirty="0"/>
              <a:t>] ] [ [ [ + ] ] [ [ = ] ] [ [ [ </a:t>
            </a:r>
            <a:endParaRPr lang="zh-CN" altLang="en-US" dirty="0"/>
          </a:p>
          <a:p>
            <a:r>
              <a:rPr lang="zh-CN" altLang="en-US" dirty="0"/>
              <a:t>这样，就得到了一个十分有用的结论：</a:t>
            </a:r>
          </a:p>
          <a:p>
            <a:r>
              <a:rPr lang="zh-CN" altLang="en-US" dirty="0"/>
              <a:t>当 </a:t>
            </a:r>
            <a:r>
              <a:rPr lang="en-US" altLang="zh-CN" dirty="0"/>
              <a:t>a2 &gt;= b1 </a:t>
            </a:r>
            <a:r>
              <a:rPr lang="zh-CN" altLang="en-US" dirty="0"/>
              <a:t>时，</a:t>
            </a:r>
            <a:r>
              <a:rPr lang="en-US" altLang="zh-CN" dirty="0"/>
              <a:t>(</a:t>
            </a:r>
            <a:r>
              <a:rPr lang="en-US" altLang="zh-CN" dirty="0" err="1"/>
              <a:t>a,b</a:t>
            </a:r>
            <a:r>
              <a:rPr lang="en-US" altLang="zh-CN" dirty="0"/>
              <a:t>) = (a1-b1+a2, b2)</a:t>
            </a:r>
            <a:r>
              <a:rPr lang="zh-CN" altLang="en-US" dirty="0"/>
              <a:t>，</a:t>
            </a:r>
          </a:p>
          <a:p>
            <a:r>
              <a:rPr lang="zh-CN" altLang="en-US" dirty="0"/>
              <a:t>当 </a:t>
            </a:r>
            <a:r>
              <a:rPr lang="en-US" altLang="zh-CN" dirty="0"/>
              <a:t>a2 &lt; b1 </a:t>
            </a:r>
            <a:r>
              <a:rPr lang="zh-CN" altLang="en-US" dirty="0"/>
              <a:t>时，</a:t>
            </a:r>
            <a:r>
              <a:rPr lang="en-US" altLang="zh-CN" dirty="0"/>
              <a:t>(</a:t>
            </a:r>
            <a:r>
              <a:rPr lang="en-US" altLang="zh-CN" dirty="0" err="1"/>
              <a:t>a,b</a:t>
            </a:r>
            <a:r>
              <a:rPr lang="en-US" altLang="zh-CN" dirty="0"/>
              <a:t>) = (a1, b1-a2+b2)</a:t>
            </a:r>
            <a:r>
              <a:rPr lang="zh-CN" altLang="en-US" dirty="0"/>
              <a:t>。</a:t>
            </a:r>
            <a:endParaRPr lang="en-US" altLang="zh-CN" dirty="0"/>
          </a:p>
        </p:txBody>
      </p:sp>
    </p:spTree>
    <p:extLst>
      <p:ext uri="{BB962C8B-B14F-4D97-AF65-F5344CB8AC3E}">
        <p14:creationId xmlns:p14="http://schemas.microsoft.com/office/powerpoint/2010/main" val="3116805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维护连续段</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p:txBody>
          <a:bodyPr>
            <a:normAutofit/>
          </a:bodyPr>
          <a:lstStyle/>
          <a:p>
            <a:r>
              <a:rPr lang="zh-CN" altLang="en-US" dirty="0"/>
              <a:t>当 </a:t>
            </a:r>
            <a:r>
              <a:rPr lang="en-US" altLang="zh-CN" dirty="0"/>
              <a:t>a2 &gt;= b1 </a:t>
            </a:r>
            <a:r>
              <a:rPr lang="zh-CN" altLang="en-US" dirty="0"/>
              <a:t>时，</a:t>
            </a:r>
            <a:r>
              <a:rPr lang="en-US" altLang="zh-CN" dirty="0"/>
              <a:t>(</a:t>
            </a:r>
            <a:r>
              <a:rPr lang="en-US" altLang="zh-CN" dirty="0" err="1"/>
              <a:t>a,b</a:t>
            </a:r>
            <a:r>
              <a:rPr lang="en-US" altLang="zh-CN" dirty="0"/>
              <a:t>) = (a1-b1+a2, b2)</a:t>
            </a:r>
            <a:r>
              <a:rPr lang="zh-CN" altLang="en-US" dirty="0"/>
              <a:t>，</a:t>
            </a:r>
          </a:p>
          <a:p>
            <a:r>
              <a:rPr lang="zh-CN" altLang="en-US" dirty="0"/>
              <a:t>当 </a:t>
            </a:r>
            <a:r>
              <a:rPr lang="en-US" altLang="zh-CN" dirty="0"/>
              <a:t>a2 &lt; b1 </a:t>
            </a:r>
            <a:r>
              <a:rPr lang="zh-CN" altLang="en-US" dirty="0"/>
              <a:t>时，</a:t>
            </a:r>
            <a:r>
              <a:rPr lang="en-US" altLang="zh-CN" dirty="0"/>
              <a:t>(</a:t>
            </a:r>
            <a:r>
              <a:rPr lang="en-US" altLang="zh-CN" dirty="0" err="1"/>
              <a:t>a,b</a:t>
            </a:r>
            <a:r>
              <a:rPr lang="en-US" altLang="zh-CN" dirty="0"/>
              <a:t>) = (a1, b1-a2+b2)</a:t>
            </a:r>
            <a:r>
              <a:rPr lang="zh-CN" altLang="en-US" dirty="0"/>
              <a:t>。</a:t>
            </a:r>
            <a:endParaRPr lang="en-US" altLang="zh-CN" dirty="0"/>
          </a:p>
          <a:p>
            <a:r>
              <a:rPr lang="zh-CN" altLang="en-US" dirty="0"/>
              <a:t>但是我们关注的是</a:t>
            </a:r>
            <a:r>
              <a:rPr lang="en-US" altLang="zh-CN" dirty="0" err="1"/>
              <a:t>a+b</a:t>
            </a:r>
            <a:r>
              <a:rPr lang="zh-CN" altLang="en-US" dirty="0"/>
              <a:t>，所以可以发现两段拼在一起，</a:t>
            </a:r>
            <a:r>
              <a:rPr lang="en-US" altLang="zh-CN" dirty="0" err="1"/>
              <a:t>a+b</a:t>
            </a:r>
            <a:r>
              <a:rPr lang="zh-CN" altLang="en-US" dirty="0"/>
              <a:t>要么是</a:t>
            </a:r>
            <a:r>
              <a:rPr lang="en-US" altLang="zh-CN" dirty="0"/>
              <a:t>a1-b1+a2+b2</a:t>
            </a:r>
            <a:r>
              <a:rPr lang="zh-CN" altLang="en-US" dirty="0"/>
              <a:t>，要么是</a:t>
            </a:r>
            <a:r>
              <a:rPr lang="en-US" altLang="zh-CN" dirty="0"/>
              <a:t>a1+b1-a2+b2</a:t>
            </a:r>
          </a:p>
          <a:p>
            <a:r>
              <a:rPr lang="zh-CN" altLang="en-US" dirty="0"/>
              <a:t>结合上面的取值范围，</a:t>
            </a:r>
            <a:r>
              <a:rPr lang="en-US" altLang="zh-CN" dirty="0" err="1"/>
              <a:t>a+b</a:t>
            </a:r>
            <a:r>
              <a:rPr lang="en-US" altLang="zh-CN" dirty="0"/>
              <a:t>=max(a1-b1+a2+b2,a1+b1-a2+b2)</a:t>
            </a:r>
          </a:p>
        </p:txBody>
      </p:sp>
    </p:spTree>
    <p:extLst>
      <p:ext uri="{BB962C8B-B14F-4D97-AF65-F5344CB8AC3E}">
        <p14:creationId xmlns:p14="http://schemas.microsoft.com/office/powerpoint/2010/main" val="7901113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维护连续段</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p:txBody>
          <a:bodyPr>
            <a:normAutofit/>
          </a:bodyPr>
          <a:lstStyle/>
          <a:p>
            <a:r>
              <a:rPr lang="zh-CN" altLang="en-US" dirty="0"/>
              <a:t>结合上面的取值范围，</a:t>
            </a:r>
            <a:r>
              <a:rPr lang="en-US" altLang="zh-CN" dirty="0" err="1"/>
              <a:t>a+b</a:t>
            </a:r>
            <a:r>
              <a:rPr lang="en-US" altLang="zh-CN" dirty="0"/>
              <a:t>=max(a1-b1+a2+b2,a1+b1-a2+b2)</a:t>
            </a:r>
          </a:p>
          <a:p>
            <a:r>
              <a:rPr lang="zh-CN" altLang="en-US" dirty="0"/>
              <a:t>线段树维护</a:t>
            </a:r>
            <a:r>
              <a:rPr lang="en-US" altLang="zh-CN" dirty="0" err="1"/>
              <a:t>ld</a:t>
            </a:r>
            <a:r>
              <a:rPr lang="zh-CN" altLang="en-US" dirty="0"/>
              <a:t>，</a:t>
            </a:r>
            <a:r>
              <a:rPr lang="en-US" altLang="zh-CN" dirty="0"/>
              <a:t>ls</a:t>
            </a:r>
            <a:r>
              <a:rPr lang="zh-CN" altLang="en-US" dirty="0"/>
              <a:t>，</a:t>
            </a:r>
            <a:r>
              <a:rPr lang="en-US" altLang="zh-CN" dirty="0" err="1"/>
              <a:t>rd</a:t>
            </a:r>
            <a:r>
              <a:rPr lang="zh-CN" altLang="en-US" dirty="0"/>
              <a:t>，</a:t>
            </a:r>
            <a:r>
              <a:rPr lang="en-US" altLang="zh-CN" dirty="0" err="1"/>
              <a:t>rs</a:t>
            </a:r>
            <a:endParaRPr lang="en-US" altLang="zh-CN" dirty="0"/>
          </a:p>
          <a:p>
            <a:r>
              <a:rPr lang="en-US" altLang="zh-CN" dirty="0" err="1"/>
              <a:t>ld</a:t>
            </a:r>
            <a:r>
              <a:rPr lang="en-US" altLang="zh-CN" dirty="0"/>
              <a:t>=max{b-a | S’(</a:t>
            </a:r>
            <a:r>
              <a:rPr lang="en-US" altLang="zh-CN" dirty="0" err="1"/>
              <a:t>a,b</a:t>
            </a:r>
            <a:r>
              <a:rPr lang="en-US" altLang="zh-CN" dirty="0"/>
              <a:t>)</a:t>
            </a:r>
            <a:r>
              <a:rPr lang="zh-CN" altLang="en-US" dirty="0"/>
              <a:t>是</a:t>
            </a:r>
            <a:r>
              <a:rPr lang="en-US" altLang="zh-CN" dirty="0"/>
              <a:t>S</a:t>
            </a:r>
            <a:r>
              <a:rPr lang="zh-CN" altLang="en-US" dirty="0"/>
              <a:t>的一个前缀，且有一个黑点紧接在</a:t>
            </a:r>
            <a:r>
              <a:rPr lang="en-US" altLang="zh-CN" dirty="0"/>
              <a:t>S</a:t>
            </a:r>
            <a:r>
              <a:rPr lang="zh-CN" altLang="en-US" dirty="0"/>
              <a:t>之后</a:t>
            </a:r>
            <a:r>
              <a:rPr lang="en-US" altLang="zh-CN" dirty="0"/>
              <a:t>}</a:t>
            </a:r>
          </a:p>
          <a:p>
            <a:r>
              <a:rPr lang="en-US" altLang="zh-CN" dirty="0"/>
              <a:t>ls=max{</a:t>
            </a:r>
            <a:r>
              <a:rPr lang="en-US" altLang="zh-CN" dirty="0" err="1"/>
              <a:t>a+b</a:t>
            </a:r>
            <a:r>
              <a:rPr lang="en-US" altLang="zh-CN" dirty="0"/>
              <a:t> | S’(</a:t>
            </a:r>
            <a:r>
              <a:rPr lang="en-US" altLang="zh-CN" dirty="0" err="1"/>
              <a:t>a,b</a:t>
            </a:r>
            <a:r>
              <a:rPr lang="en-US" altLang="zh-CN" dirty="0"/>
              <a:t>)</a:t>
            </a:r>
            <a:r>
              <a:rPr lang="zh-CN" altLang="en-US" dirty="0"/>
              <a:t>是</a:t>
            </a:r>
            <a:r>
              <a:rPr lang="en-US" altLang="zh-CN" dirty="0"/>
              <a:t>S</a:t>
            </a:r>
            <a:r>
              <a:rPr lang="zh-CN" altLang="en-US" dirty="0"/>
              <a:t>的一个前缀，且有一个黑点紧接在</a:t>
            </a:r>
            <a:r>
              <a:rPr lang="en-US" altLang="zh-CN" dirty="0"/>
              <a:t>S</a:t>
            </a:r>
            <a:r>
              <a:rPr lang="zh-CN" altLang="en-US" dirty="0"/>
              <a:t>之后</a:t>
            </a:r>
            <a:r>
              <a:rPr lang="en-US" altLang="zh-CN" dirty="0"/>
              <a:t>}</a:t>
            </a:r>
          </a:p>
          <a:p>
            <a:r>
              <a:rPr lang="en-US" altLang="zh-CN" dirty="0" err="1"/>
              <a:t>rd</a:t>
            </a:r>
            <a:r>
              <a:rPr lang="en-US" altLang="zh-CN" dirty="0"/>
              <a:t>=max{a-b | S’(</a:t>
            </a:r>
            <a:r>
              <a:rPr lang="en-US" altLang="zh-CN" dirty="0" err="1"/>
              <a:t>a,b</a:t>
            </a:r>
            <a:r>
              <a:rPr lang="en-US" altLang="zh-CN" dirty="0"/>
              <a:t>)</a:t>
            </a:r>
            <a:r>
              <a:rPr lang="zh-CN" altLang="en-US" dirty="0"/>
              <a:t>是</a:t>
            </a:r>
            <a:r>
              <a:rPr lang="en-US" altLang="zh-CN" dirty="0"/>
              <a:t>S</a:t>
            </a:r>
            <a:r>
              <a:rPr lang="zh-CN" altLang="en-US" dirty="0"/>
              <a:t>的一个后缀，且</a:t>
            </a:r>
            <a:r>
              <a:rPr lang="en-US" altLang="zh-CN" dirty="0"/>
              <a:t>S</a:t>
            </a:r>
            <a:r>
              <a:rPr lang="zh-CN" altLang="en-US" dirty="0"/>
              <a:t>紧接在一个黑点之后</a:t>
            </a:r>
            <a:r>
              <a:rPr lang="en-US" altLang="zh-CN" dirty="0"/>
              <a:t>}</a:t>
            </a:r>
          </a:p>
          <a:p>
            <a:r>
              <a:rPr lang="en-US" altLang="zh-CN" dirty="0" err="1"/>
              <a:t>rs</a:t>
            </a:r>
            <a:r>
              <a:rPr lang="en-US" altLang="zh-CN" dirty="0"/>
              <a:t>=max{</a:t>
            </a:r>
            <a:r>
              <a:rPr lang="en-US" altLang="zh-CN" dirty="0" err="1"/>
              <a:t>a+b</a:t>
            </a:r>
            <a:r>
              <a:rPr lang="en-US" altLang="zh-CN" dirty="0"/>
              <a:t> | S’(</a:t>
            </a:r>
            <a:r>
              <a:rPr lang="en-US" altLang="zh-CN" dirty="0" err="1"/>
              <a:t>a,b</a:t>
            </a:r>
            <a:r>
              <a:rPr lang="en-US" altLang="zh-CN" dirty="0"/>
              <a:t>)</a:t>
            </a:r>
            <a:r>
              <a:rPr lang="zh-CN" altLang="en-US" dirty="0"/>
              <a:t>是</a:t>
            </a:r>
            <a:r>
              <a:rPr lang="en-US" altLang="zh-CN" dirty="0"/>
              <a:t>S</a:t>
            </a:r>
            <a:r>
              <a:rPr lang="zh-CN" altLang="en-US" dirty="0"/>
              <a:t>的一个后缀，且</a:t>
            </a:r>
            <a:r>
              <a:rPr lang="en-US" altLang="zh-CN" dirty="0"/>
              <a:t>S</a:t>
            </a:r>
            <a:r>
              <a:rPr lang="zh-CN" altLang="en-US" dirty="0"/>
              <a:t>紧接在一个黑点之后</a:t>
            </a:r>
            <a:r>
              <a:rPr lang="en-US" altLang="zh-CN" dirty="0"/>
              <a:t>}</a:t>
            </a:r>
          </a:p>
          <a:p>
            <a:endParaRPr lang="en-US" altLang="zh-CN" dirty="0"/>
          </a:p>
        </p:txBody>
      </p:sp>
    </p:spTree>
    <p:extLst>
      <p:ext uri="{BB962C8B-B14F-4D97-AF65-F5344CB8AC3E}">
        <p14:creationId xmlns:p14="http://schemas.microsoft.com/office/powerpoint/2010/main" val="9567207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维护连续段</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p:txBody>
          <a:bodyPr>
            <a:normAutofit/>
          </a:bodyPr>
          <a:lstStyle/>
          <a:p>
            <a:r>
              <a:rPr lang="zh-CN" altLang="en-US" dirty="0"/>
              <a:t>结合上面的取值范围，</a:t>
            </a:r>
            <a:r>
              <a:rPr lang="en-US" altLang="zh-CN" dirty="0" err="1"/>
              <a:t>a+b</a:t>
            </a:r>
            <a:r>
              <a:rPr lang="en-US" altLang="zh-CN" dirty="0"/>
              <a:t>=max(a1-b1+a2+b2,a1+b1-a2+b2)</a:t>
            </a:r>
          </a:p>
          <a:p>
            <a:r>
              <a:rPr lang="zh-CN" altLang="en-US" dirty="0"/>
              <a:t>线段树维护</a:t>
            </a:r>
            <a:r>
              <a:rPr lang="en-US" altLang="zh-CN" dirty="0" err="1"/>
              <a:t>ld</a:t>
            </a:r>
            <a:r>
              <a:rPr lang="zh-CN" altLang="en-US" dirty="0"/>
              <a:t>，</a:t>
            </a:r>
            <a:r>
              <a:rPr lang="en-US" altLang="zh-CN" dirty="0"/>
              <a:t>ls</a:t>
            </a:r>
            <a:r>
              <a:rPr lang="zh-CN" altLang="en-US" dirty="0"/>
              <a:t>，</a:t>
            </a:r>
            <a:r>
              <a:rPr lang="en-US" altLang="zh-CN" dirty="0" err="1"/>
              <a:t>rd</a:t>
            </a:r>
            <a:r>
              <a:rPr lang="zh-CN" altLang="en-US" dirty="0"/>
              <a:t>，</a:t>
            </a:r>
            <a:r>
              <a:rPr lang="en-US" altLang="zh-CN" dirty="0" err="1"/>
              <a:t>rs</a:t>
            </a:r>
            <a:endParaRPr lang="en-US" altLang="zh-CN" dirty="0"/>
          </a:p>
          <a:p>
            <a:r>
              <a:rPr lang="en-US" altLang="zh-CN" dirty="0"/>
              <a:t>tree[x].</a:t>
            </a:r>
            <a:r>
              <a:rPr lang="en-US" altLang="zh-CN" dirty="0" err="1"/>
              <a:t>ans</a:t>
            </a:r>
            <a:r>
              <a:rPr lang="en-US" altLang="zh-CN" dirty="0"/>
              <a:t>=max(tree[lc[x]].</a:t>
            </a:r>
            <a:r>
              <a:rPr lang="en-US" altLang="zh-CN" dirty="0" err="1"/>
              <a:t>ans,tree</a:t>
            </a:r>
            <a:r>
              <a:rPr lang="en-US" altLang="zh-CN" dirty="0"/>
              <a:t>[</a:t>
            </a:r>
            <a:r>
              <a:rPr lang="en-US" altLang="zh-CN" dirty="0" err="1"/>
              <a:t>rc</a:t>
            </a:r>
            <a:r>
              <a:rPr lang="en-US" altLang="zh-CN" dirty="0"/>
              <a:t>[x]].</a:t>
            </a:r>
            <a:r>
              <a:rPr lang="en-US" altLang="zh-CN" dirty="0" err="1"/>
              <a:t>ans,tree</a:t>
            </a:r>
            <a:r>
              <a:rPr lang="en-US" altLang="zh-CN" dirty="0"/>
              <a:t>[lc[x]].</a:t>
            </a:r>
            <a:r>
              <a:rPr lang="en-US" altLang="zh-CN" dirty="0" err="1"/>
              <a:t>rs+tree</a:t>
            </a:r>
            <a:r>
              <a:rPr lang="en-US" altLang="zh-CN" dirty="0"/>
              <a:t>[</a:t>
            </a:r>
            <a:r>
              <a:rPr lang="en-US" altLang="zh-CN" dirty="0" err="1"/>
              <a:t>rc</a:t>
            </a:r>
            <a:r>
              <a:rPr lang="en-US" altLang="zh-CN" dirty="0"/>
              <a:t>[x]].</a:t>
            </a:r>
            <a:r>
              <a:rPr lang="en-US" altLang="zh-CN" dirty="0" err="1"/>
              <a:t>ld,tree</a:t>
            </a:r>
            <a:r>
              <a:rPr lang="en-US" altLang="zh-CN" dirty="0"/>
              <a:t>[lc[x]].</a:t>
            </a:r>
            <a:r>
              <a:rPr lang="en-US" altLang="zh-CN" dirty="0" err="1"/>
              <a:t>rd+tree</a:t>
            </a:r>
            <a:r>
              <a:rPr lang="en-US" altLang="zh-CN" dirty="0"/>
              <a:t>[</a:t>
            </a:r>
            <a:r>
              <a:rPr lang="en-US" altLang="zh-CN" dirty="0" err="1"/>
              <a:t>rc</a:t>
            </a:r>
            <a:r>
              <a:rPr lang="en-US" altLang="zh-CN" dirty="0"/>
              <a:t>[x]].ls)</a:t>
            </a:r>
          </a:p>
          <a:p>
            <a:r>
              <a:rPr lang="zh-CN" altLang="en-US" dirty="0"/>
              <a:t>另外，</a:t>
            </a:r>
            <a:r>
              <a:rPr lang="en-US" altLang="zh-CN" dirty="0"/>
              <a:t>a-b=a1-b1+a2-b2</a:t>
            </a:r>
            <a:r>
              <a:rPr lang="zh-CN" altLang="en-US" dirty="0"/>
              <a:t>，所以</a:t>
            </a:r>
            <a:r>
              <a:rPr lang="en-US" altLang="zh-CN" dirty="0" err="1"/>
              <a:t>ld</a:t>
            </a:r>
            <a:r>
              <a:rPr lang="zh-CN" altLang="en-US" dirty="0"/>
              <a:t>，</a:t>
            </a:r>
            <a:r>
              <a:rPr lang="en-US" altLang="zh-CN" dirty="0"/>
              <a:t>ls</a:t>
            </a:r>
            <a:r>
              <a:rPr lang="zh-CN" altLang="en-US" dirty="0"/>
              <a:t>，</a:t>
            </a:r>
            <a:r>
              <a:rPr lang="en-US" altLang="zh-CN" dirty="0" err="1"/>
              <a:t>rd</a:t>
            </a:r>
            <a:r>
              <a:rPr lang="zh-CN" altLang="en-US" dirty="0"/>
              <a:t>，</a:t>
            </a:r>
            <a:r>
              <a:rPr lang="en-US" altLang="zh-CN" dirty="0" err="1"/>
              <a:t>rs</a:t>
            </a:r>
            <a:r>
              <a:rPr lang="zh-CN" altLang="en-US" dirty="0"/>
              <a:t>这些信息可以维护</a:t>
            </a:r>
            <a:endParaRPr lang="en-US" altLang="zh-CN" dirty="0"/>
          </a:p>
          <a:p>
            <a:r>
              <a:rPr lang="en-US" altLang="zh-CN" dirty="0"/>
              <a:t>tree[x].</a:t>
            </a:r>
            <a:r>
              <a:rPr lang="en-US" altLang="zh-CN" dirty="0" err="1"/>
              <a:t>ld</a:t>
            </a:r>
            <a:r>
              <a:rPr lang="en-US" altLang="zh-CN" dirty="0"/>
              <a:t>=max(tree[</a:t>
            </a:r>
            <a:r>
              <a:rPr lang="en-US" altLang="zh-CN" dirty="0" err="1"/>
              <a:t>rc</a:t>
            </a:r>
            <a:r>
              <a:rPr lang="en-US" altLang="zh-CN" dirty="0"/>
              <a:t>[x]].ld+b1-a1,tree[lc[x]].</a:t>
            </a:r>
            <a:r>
              <a:rPr lang="en-US" altLang="zh-CN" dirty="0" err="1"/>
              <a:t>ld</a:t>
            </a:r>
            <a:r>
              <a:rPr lang="en-US" altLang="zh-CN" dirty="0"/>
              <a:t>)</a:t>
            </a:r>
          </a:p>
          <a:p>
            <a:r>
              <a:rPr lang="en-US" altLang="zh-CN" dirty="0"/>
              <a:t>tree[x].ls=max(tree[</a:t>
            </a:r>
            <a:r>
              <a:rPr lang="en-US" altLang="zh-CN" dirty="0" err="1"/>
              <a:t>rc</a:t>
            </a:r>
            <a:r>
              <a:rPr lang="en-US" altLang="zh-CN" dirty="0"/>
              <a:t>[x]].ls+a1-b1,tree[</a:t>
            </a:r>
            <a:r>
              <a:rPr lang="en-US" altLang="zh-CN" dirty="0" err="1"/>
              <a:t>rc</a:t>
            </a:r>
            <a:r>
              <a:rPr lang="en-US" altLang="zh-CN" dirty="0"/>
              <a:t>[x]].ld+a1+b1,tree[lc[x]].ls)</a:t>
            </a:r>
          </a:p>
          <a:p>
            <a:r>
              <a:rPr lang="en-US" altLang="zh-CN" dirty="0"/>
              <a:t>tree[x].</a:t>
            </a:r>
            <a:r>
              <a:rPr lang="en-US" altLang="zh-CN" dirty="0" err="1"/>
              <a:t>rd,tree</a:t>
            </a:r>
            <a:r>
              <a:rPr lang="en-US" altLang="zh-CN" dirty="0"/>
              <a:t>[x].</a:t>
            </a:r>
            <a:r>
              <a:rPr lang="en-US" altLang="zh-CN" dirty="0" err="1"/>
              <a:t>rs</a:t>
            </a:r>
            <a:r>
              <a:rPr lang="zh-CN" altLang="en-US" dirty="0"/>
              <a:t>同理</a:t>
            </a:r>
            <a:endParaRPr lang="en-US" altLang="zh-CN" dirty="0"/>
          </a:p>
        </p:txBody>
      </p:sp>
    </p:spTree>
    <p:extLst>
      <p:ext uri="{BB962C8B-B14F-4D97-AF65-F5344CB8AC3E}">
        <p14:creationId xmlns:p14="http://schemas.microsoft.com/office/powerpoint/2010/main" val="12336515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维护连续段</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p:txBody>
          <a:bodyPr>
            <a:normAutofit/>
          </a:bodyPr>
          <a:lstStyle/>
          <a:p>
            <a:r>
              <a:rPr lang="zh-CN" altLang="en-US" dirty="0"/>
              <a:t>实际实现的时候，在括号序列中加进结点标号会更方便</a:t>
            </a:r>
            <a:endParaRPr lang="en-US" altLang="zh-CN" dirty="0"/>
          </a:p>
          <a:p>
            <a:r>
              <a:rPr lang="zh-CN" altLang="en-US" dirty="0"/>
              <a:t>对于底层结点，如果对应字符是一个括号或者一个白点，那么</a:t>
            </a:r>
            <a:r>
              <a:rPr lang="en-US" altLang="zh-CN" dirty="0" err="1"/>
              <a:t>ls,ld,rs,rd,ans</a:t>
            </a:r>
            <a:r>
              <a:rPr lang="zh-CN" altLang="en-US" dirty="0"/>
              <a:t>的值就都是</a:t>
            </a:r>
            <a:r>
              <a:rPr lang="en-US" altLang="zh-CN" dirty="0"/>
              <a:t>-inf</a:t>
            </a:r>
          </a:p>
          <a:p>
            <a:r>
              <a:rPr lang="zh-CN" altLang="en-US" dirty="0"/>
              <a:t>如果对应字符是一个黑点，那么</a:t>
            </a:r>
            <a:r>
              <a:rPr lang="en-US" altLang="zh-CN" dirty="0" err="1"/>
              <a:t>ls,ld,rs,rd</a:t>
            </a:r>
            <a:r>
              <a:rPr lang="zh-CN" altLang="en-US" dirty="0"/>
              <a:t>的值是</a:t>
            </a:r>
            <a:r>
              <a:rPr lang="en-US" altLang="zh-CN" dirty="0"/>
              <a:t>0</a:t>
            </a:r>
            <a:r>
              <a:rPr lang="zh-CN" altLang="en-US" dirty="0"/>
              <a:t>，</a:t>
            </a:r>
            <a:r>
              <a:rPr lang="en-US" altLang="zh-CN" dirty="0" err="1"/>
              <a:t>ans</a:t>
            </a:r>
            <a:r>
              <a:rPr lang="zh-CN" altLang="en-US" dirty="0"/>
              <a:t>的值是</a:t>
            </a:r>
            <a:r>
              <a:rPr lang="en-US" altLang="zh-CN" dirty="0"/>
              <a:t>-inf</a:t>
            </a:r>
          </a:p>
          <a:p>
            <a:endParaRPr lang="en-US" altLang="zh-CN" dirty="0"/>
          </a:p>
        </p:txBody>
      </p:sp>
    </p:spTree>
    <p:extLst>
      <p:ext uri="{BB962C8B-B14F-4D97-AF65-F5344CB8AC3E}">
        <p14:creationId xmlns:p14="http://schemas.microsoft.com/office/powerpoint/2010/main" val="1757859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内容</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p:txBody>
          <a:bodyPr>
            <a:normAutofit lnSpcReduction="10000"/>
          </a:bodyPr>
          <a:lstStyle/>
          <a:p>
            <a:r>
              <a:rPr lang="zh-CN" altLang="en-US" dirty="0"/>
              <a:t>普通线段树</a:t>
            </a:r>
            <a:endParaRPr lang="en-US" altLang="zh-CN" dirty="0"/>
          </a:p>
          <a:p>
            <a:pPr lvl="1"/>
            <a:r>
              <a:rPr lang="zh-CN" altLang="en-US" dirty="0"/>
              <a:t>基础应用</a:t>
            </a:r>
            <a:endParaRPr lang="en-US" altLang="zh-CN" dirty="0"/>
          </a:p>
          <a:p>
            <a:pPr lvl="1"/>
            <a:r>
              <a:rPr lang="zh-CN" altLang="en-US" dirty="0"/>
              <a:t>维护差分</a:t>
            </a:r>
            <a:r>
              <a:rPr lang="en-US" altLang="zh-CN" dirty="0"/>
              <a:t>/</a:t>
            </a:r>
            <a:r>
              <a:rPr lang="zh-CN" altLang="en-US" dirty="0"/>
              <a:t>前缀和等</a:t>
            </a:r>
            <a:endParaRPr lang="en-US" altLang="zh-CN" dirty="0"/>
          </a:p>
          <a:p>
            <a:pPr lvl="1"/>
            <a:r>
              <a:rPr lang="zh-CN" altLang="en-US" dirty="0"/>
              <a:t>维护连续段</a:t>
            </a:r>
            <a:endParaRPr lang="en-US" altLang="zh-CN" dirty="0"/>
          </a:p>
          <a:p>
            <a:pPr lvl="1"/>
            <a:r>
              <a:rPr lang="zh-CN" altLang="en-US" dirty="0"/>
              <a:t>扫描线</a:t>
            </a:r>
            <a:endParaRPr lang="en-US" altLang="zh-CN" dirty="0"/>
          </a:p>
          <a:p>
            <a:r>
              <a:rPr lang="zh-CN" altLang="en-US" dirty="0"/>
              <a:t>值域线段树</a:t>
            </a:r>
            <a:endParaRPr lang="en-US" altLang="zh-CN" dirty="0"/>
          </a:p>
          <a:p>
            <a:r>
              <a:rPr lang="zh-CN" altLang="en-US" dirty="0"/>
              <a:t>势能线段树</a:t>
            </a:r>
            <a:endParaRPr lang="en-US" altLang="zh-CN" dirty="0"/>
          </a:p>
          <a:p>
            <a:r>
              <a:rPr lang="zh-CN" altLang="en-US" dirty="0"/>
              <a:t>李超线段树</a:t>
            </a:r>
            <a:endParaRPr lang="en-US" altLang="zh-CN" dirty="0"/>
          </a:p>
          <a:p>
            <a:r>
              <a:rPr lang="zh-CN" altLang="en-US" dirty="0"/>
              <a:t>分治结构</a:t>
            </a:r>
            <a:endParaRPr lang="en-US" altLang="zh-CN" dirty="0"/>
          </a:p>
          <a:p>
            <a:r>
              <a:rPr lang="zh-CN" altLang="en-US" dirty="0"/>
              <a:t>*函数式线段树</a:t>
            </a:r>
            <a:endParaRPr lang="en-US" altLang="zh-CN" dirty="0"/>
          </a:p>
          <a:p>
            <a:endParaRPr lang="zh-CN" altLang="en-US" dirty="0"/>
          </a:p>
        </p:txBody>
      </p:sp>
    </p:spTree>
    <p:extLst>
      <p:ext uri="{BB962C8B-B14F-4D97-AF65-F5344CB8AC3E}">
        <p14:creationId xmlns:p14="http://schemas.microsoft.com/office/powerpoint/2010/main" val="7201258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扫描线</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a:xfrm>
            <a:off x="838200" y="1825625"/>
            <a:ext cx="4667250" cy="4351338"/>
          </a:xfrm>
        </p:spPr>
        <p:txBody>
          <a:bodyPr>
            <a:normAutofit/>
          </a:bodyPr>
          <a:lstStyle/>
          <a:p>
            <a:r>
              <a:rPr lang="zh-CN" altLang="en-US" dirty="0"/>
              <a:t>多个矩形覆盖，求周长，面积等问题</a:t>
            </a:r>
            <a:endParaRPr lang="en-US" altLang="zh-CN" dirty="0"/>
          </a:p>
          <a:p>
            <a:r>
              <a:rPr lang="zh-CN" altLang="en-US" dirty="0"/>
              <a:t>只要求出每一条扫描线的有效长度，就可以得出该区域的实际面积，最后把所有面积相加，即为该多边形的总面积。</a:t>
            </a:r>
            <a:endParaRPr lang="en-US" altLang="zh-CN" dirty="0"/>
          </a:p>
          <a:p>
            <a:endParaRPr lang="zh-CN" altLang="en-US" dirty="0"/>
          </a:p>
        </p:txBody>
      </p:sp>
      <p:pic>
        <p:nvPicPr>
          <p:cNvPr id="6" name="图片 5">
            <a:extLst>
              <a:ext uri="{FF2B5EF4-FFF2-40B4-BE49-F238E27FC236}">
                <a16:creationId xmlns:a16="http://schemas.microsoft.com/office/drawing/2014/main" id="{DB225815-127C-400F-B2BB-41C2459654BC}"/>
              </a:ext>
            </a:extLst>
          </p:cNvPr>
          <p:cNvPicPr>
            <a:picLocks noChangeAspect="1"/>
          </p:cNvPicPr>
          <p:nvPr/>
        </p:nvPicPr>
        <p:blipFill>
          <a:blip r:embed="rId2"/>
          <a:stretch>
            <a:fillRect/>
          </a:stretch>
        </p:blipFill>
        <p:spPr>
          <a:xfrm>
            <a:off x="5340601" y="962025"/>
            <a:ext cx="6784724" cy="4276725"/>
          </a:xfrm>
          <a:prstGeom prst="rect">
            <a:avLst/>
          </a:prstGeom>
        </p:spPr>
      </p:pic>
    </p:spTree>
    <p:extLst>
      <p:ext uri="{BB962C8B-B14F-4D97-AF65-F5344CB8AC3E}">
        <p14:creationId xmlns:p14="http://schemas.microsoft.com/office/powerpoint/2010/main" val="22018185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扫描线</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a:xfrm>
            <a:off x="838200" y="1825625"/>
            <a:ext cx="10515600" cy="4351338"/>
          </a:xfrm>
        </p:spPr>
        <p:txBody>
          <a:bodyPr>
            <a:normAutofit/>
          </a:bodyPr>
          <a:lstStyle/>
          <a:p>
            <a:r>
              <a:rPr lang="zh-CN" altLang="en-US" b="0" i="0" dirty="0">
                <a:solidFill>
                  <a:srgbClr val="404040"/>
                </a:solidFill>
                <a:effectLst/>
                <a:latin typeface="-apple-system"/>
              </a:rPr>
              <a:t>对于每一个矩形，只需要把矩形转换成上下两条平行线段即可（上边和下边）。</a:t>
            </a:r>
            <a:endParaRPr lang="en-US" altLang="zh-CN" b="0" i="0" dirty="0">
              <a:solidFill>
                <a:srgbClr val="404040"/>
              </a:solidFill>
              <a:effectLst/>
              <a:latin typeface="-apple-system"/>
            </a:endParaRPr>
          </a:p>
          <a:p>
            <a:r>
              <a:rPr lang="zh-CN" altLang="en-US" dirty="0"/>
              <a:t>要多次求各个扫描线的有效长度，采用线段树的方法。</a:t>
            </a:r>
            <a:endParaRPr lang="en-US" altLang="zh-CN" dirty="0"/>
          </a:p>
          <a:p>
            <a:endParaRPr lang="zh-CN" altLang="en-US" dirty="0"/>
          </a:p>
        </p:txBody>
      </p:sp>
    </p:spTree>
    <p:extLst>
      <p:ext uri="{BB962C8B-B14F-4D97-AF65-F5344CB8AC3E}">
        <p14:creationId xmlns:p14="http://schemas.microsoft.com/office/powerpoint/2010/main" val="31277497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扫描线</a:t>
            </a:r>
          </a:p>
        </p:txBody>
      </p:sp>
      <p:pic>
        <p:nvPicPr>
          <p:cNvPr id="5" name="图片 4">
            <a:extLst>
              <a:ext uri="{FF2B5EF4-FFF2-40B4-BE49-F238E27FC236}">
                <a16:creationId xmlns:a16="http://schemas.microsoft.com/office/drawing/2014/main" id="{6DA12725-1567-4DED-B209-46769B0318C0}"/>
              </a:ext>
            </a:extLst>
          </p:cNvPr>
          <p:cNvPicPr>
            <a:picLocks noChangeAspect="1"/>
          </p:cNvPicPr>
          <p:nvPr/>
        </p:nvPicPr>
        <p:blipFill>
          <a:blip r:embed="rId2"/>
          <a:stretch>
            <a:fillRect/>
          </a:stretch>
        </p:blipFill>
        <p:spPr>
          <a:xfrm>
            <a:off x="838200" y="1690688"/>
            <a:ext cx="9382125" cy="4067175"/>
          </a:xfrm>
          <a:prstGeom prst="rect">
            <a:avLst/>
          </a:prstGeom>
        </p:spPr>
      </p:pic>
      <p:sp>
        <p:nvSpPr>
          <p:cNvPr id="8" name="内容占位符 7">
            <a:extLst>
              <a:ext uri="{FF2B5EF4-FFF2-40B4-BE49-F238E27FC236}">
                <a16:creationId xmlns:a16="http://schemas.microsoft.com/office/drawing/2014/main" id="{BC206DAC-AE0D-4AAA-AB33-898D21A97496}"/>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5934908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内容</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p:txBody>
          <a:bodyPr/>
          <a:lstStyle/>
          <a:p>
            <a:r>
              <a:rPr lang="zh-CN" altLang="en-US" dirty="0"/>
              <a:t>普通线段树</a:t>
            </a:r>
            <a:endParaRPr lang="en-US" altLang="zh-CN" dirty="0"/>
          </a:p>
          <a:p>
            <a:r>
              <a:rPr lang="zh-CN" altLang="en-US" dirty="0"/>
              <a:t>值域线段树</a:t>
            </a:r>
            <a:endParaRPr lang="en-US" altLang="zh-CN" dirty="0"/>
          </a:p>
          <a:p>
            <a:pPr lvl="1"/>
            <a:r>
              <a:rPr lang="zh-CN" altLang="en-US" dirty="0"/>
              <a:t>基础应用</a:t>
            </a:r>
            <a:endParaRPr lang="en-US" altLang="zh-CN" dirty="0"/>
          </a:p>
          <a:p>
            <a:pPr lvl="1"/>
            <a:r>
              <a:rPr lang="zh-CN" altLang="en-US" dirty="0"/>
              <a:t>动态开点</a:t>
            </a:r>
            <a:endParaRPr lang="en-US" altLang="zh-CN" dirty="0"/>
          </a:p>
          <a:p>
            <a:r>
              <a:rPr lang="zh-CN" altLang="en-US" dirty="0"/>
              <a:t>势能线段树</a:t>
            </a:r>
            <a:endParaRPr lang="en-US" altLang="zh-CN" dirty="0"/>
          </a:p>
          <a:p>
            <a:r>
              <a:rPr lang="zh-CN" altLang="en-US" dirty="0"/>
              <a:t>李超线段树</a:t>
            </a:r>
            <a:endParaRPr lang="en-US" altLang="zh-CN" dirty="0"/>
          </a:p>
          <a:p>
            <a:r>
              <a:rPr lang="zh-CN" altLang="en-US" dirty="0"/>
              <a:t>分治结构</a:t>
            </a:r>
            <a:endParaRPr lang="en-US" altLang="zh-CN" dirty="0"/>
          </a:p>
          <a:p>
            <a:r>
              <a:rPr lang="zh-CN" altLang="en-US" dirty="0"/>
              <a:t>*函数式线段树</a:t>
            </a:r>
            <a:endParaRPr lang="en-US" altLang="zh-CN" dirty="0"/>
          </a:p>
          <a:p>
            <a:endParaRPr lang="zh-CN" altLang="en-US" dirty="0"/>
          </a:p>
        </p:txBody>
      </p:sp>
    </p:spTree>
    <p:extLst>
      <p:ext uri="{BB962C8B-B14F-4D97-AF65-F5344CB8AC3E}">
        <p14:creationId xmlns:p14="http://schemas.microsoft.com/office/powerpoint/2010/main" val="5020630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基础应用</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p:txBody>
          <a:bodyPr/>
          <a:lstStyle/>
          <a:p>
            <a:r>
              <a:rPr lang="zh-CN" altLang="en-US" dirty="0"/>
              <a:t>把区间作为值域，线段树记录值在某个区间内的数的出现次数</a:t>
            </a:r>
            <a:endParaRPr lang="en-US" altLang="zh-CN" dirty="0"/>
          </a:p>
          <a:p>
            <a:r>
              <a:rPr lang="zh-CN" altLang="en-US" dirty="0"/>
              <a:t>可以当成一个带</a:t>
            </a:r>
            <a:r>
              <a:rPr lang="en-US" altLang="zh-CN" dirty="0"/>
              <a:t>kth</a:t>
            </a:r>
            <a:r>
              <a:rPr lang="zh-CN" altLang="en-US" dirty="0"/>
              <a:t>的</a:t>
            </a:r>
            <a:r>
              <a:rPr lang="en-US" altLang="zh-CN" dirty="0"/>
              <a:t>set/multiset</a:t>
            </a:r>
            <a:r>
              <a:rPr lang="zh-CN" altLang="en-US" dirty="0"/>
              <a:t>用</a:t>
            </a:r>
            <a:endParaRPr lang="en-US" altLang="zh-CN" dirty="0"/>
          </a:p>
          <a:p>
            <a:r>
              <a:rPr lang="zh-CN" altLang="en-US" dirty="0"/>
              <a:t>另外，记</a:t>
            </a:r>
            <a:r>
              <a:rPr lang="en-US" altLang="zh-CN" dirty="0" err="1"/>
              <a:t>cnt</a:t>
            </a:r>
            <a:r>
              <a:rPr lang="en-US" altLang="zh-CN" dirty="0"/>
              <a:t>[x][t]</a:t>
            </a:r>
            <a:r>
              <a:rPr lang="zh-CN" altLang="en-US" dirty="0"/>
              <a:t>表示</a:t>
            </a:r>
            <a:r>
              <a:rPr lang="en-US" altLang="zh-CN" dirty="0"/>
              <a:t>x</a:t>
            </a:r>
            <a:r>
              <a:rPr lang="zh-CN" altLang="en-US" dirty="0"/>
              <a:t>在</a:t>
            </a:r>
            <a:r>
              <a:rPr lang="en-US" altLang="zh-CN" dirty="0"/>
              <a:t>[1,t]</a:t>
            </a:r>
            <a:r>
              <a:rPr lang="zh-CN" altLang="en-US" dirty="0"/>
              <a:t>的出现次数</a:t>
            </a:r>
            <a:endParaRPr lang="en-US" altLang="zh-CN" dirty="0"/>
          </a:p>
          <a:p>
            <a:r>
              <a:rPr lang="zh-CN" altLang="en-US" dirty="0"/>
              <a:t>那么</a:t>
            </a:r>
            <a:r>
              <a:rPr lang="en-US" altLang="zh-CN" dirty="0"/>
              <a:t>x</a:t>
            </a:r>
            <a:r>
              <a:rPr lang="zh-CN" altLang="en-US" dirty="0"/>
              <a:t>在</a:t>
            </a:r>
            <a:r>
              <a:rPr lang="en-US" altLang="zh-CN" dirty="0"/>
              <a:t>[</a:t>
            </a:r>
            <a:r>
              <a:rPr lang="en-US" altLang="zh-CN" dirty="0" err="1"/>
              <a:t>l,r</a:t>
            </a:r>
            <a:r>
              <a:rPr lang="en-US" altLang="zh-CN" dirty="0"/>
              <a:t>]</a:t>
            </a:r>
            <a:r>
              <a:rPr lang="zh-CN" altLang="en-US" dirty="0"/>
              <a:t>的出现次数为</a:t>
            </a:r>
            <a:r>
              <a:rPr lang="en-US" altLang="zh-CN" dirty="0" err="1"/>
              <a:t>cnt</a:t>
            </a:r>
            <a:r>
              <a:rPr lang="en-US" altLang="zh-CN" dirty="0"/>
              <a:t>[x][r]-</a:t>
            </a:r>
            <a:r>
              <a:rPr lang="en-US" altLang="zh-CN" dirty="0" err="1"/>
              <a:t>cnt</a:t>
            </a:r>
            <a:r>
              <a:rPr lang="en-US" altLang="zh-CN" dirty="0"/>
              <a:t>[x][l-1]</a:t>
            </a:r>
            <a:r>
              <a:rPr lang="zh-CN" altLang="en-US" dirty="0"/>
              <a:t>，即出现次数有可减性</a:t>
            </a:r>
            <a:endParaRPr lang="en-US" altLang="zh-CN" dirty="0"/>
          </a:p>
          <a:p>
            <a:endParaRPr lang="zh-CN" altLang="en-US" dirty="0"/>
          </a:p>
        </p:txBody>
      </p:sp>
    </p:spTree>
    <p:extLst>
      <p:ext uri="{BB962C8B-B14F-4D97-AF65-F5344CB8AC3E}">
        <p14:creationId xmlns:p14="http://schemas.microsoft.com/office/powerpoint/2010/main" val="10185269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动态开点</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a:xfrm>
            <a:off x="838200" y="1825625"/>
            <a:ext cx="5257800" cy="4351338"/>
          </a:xfrm>
        </p:spPr>
        <p:txBody>
          <a:bodyPr>
            <a:normAutofit/>
          </a:bodyPr>
          <a:lstStyle/>
          <a:p>
            <a:r>
              <a:rPr lang="zh-CN" altLang="en-US" dirty="0"/>
              <a:t>如果值域过大，那么可以离线</a:t>
            </a:r>
            <a:r>
              <a:rPr lang="en-US" altLang="zh-CN" dirty="0"/>
              <a:t>+</a:t>
            </a:r>
            <a:r>
              <a:rPr lang="zh-CN" altLang="en-US" dirty="0"/>
              <a:t>离散化</a:t>
            </a:r>
            <a:endParaRPr lang="en-US" altLang="zh-CN" dirty="0"/>
          </a:p>
          <a:p>
            <a:r>
              <a:rPr lang="zh-CN" altLang="en-US" dirty="0"/>
              <a:t>如果要在线，线段树可以动态开点</a:t>
            </a:r>
            <a:endParaRPr lang="en-US" altLang="zh-CN" dirty="0"/>
          </a:p>
          <a:p>
            <a:r>
              <a:rPr lang="zh-CN" altLang="en-US" dirty="0"/>
              <a:t>所谓动态开点就是把线段树当成一棵</a:t>
            </a:r>
            <a:r>
              <a:rPr lang="en-US" altLang="zh-CN" dirty="0"/>
              <a:t>0-1</a:t>
            </a:r>
            <a:r>
              <a:rPr lang="zh-CN" altLang="en-US" dirty="0"/>
              <a:t>的</a:t>
            </a:r>
            <a:r>
              <a:rPr lang="en-US" altLang="zh-CN" dirty="0" err="1"/>
              <a:t>trie</a:t>
            </a:r>
            <a:r>
              <a:rPr lang="zh-CN" altLang="en-US" dirty="0"/>
              <a:t>（当然，是逆序的）</a:t>
            </a:r>
            <a:endParaRPr lang="en-US" altLang="zh-CN" dirty="0"/>
          </a:p>
          <a:p>
            <a:r>
              <a:rPr lang="zh-CN" altLang="en-US" dirty="0"/>
              <a:t>动态开点的空间复杂度是</a:t>
            </a:r>
            <a:r>
              <a:rPr lang="en-US" altLang="zh-CN" dirty="0"/>
              <a:t>O(</a:t>
            </a:r>
            <a:r>
              <a:rPr lang="en-US" altLang="zh-CN" dirty="0" err="1"/>
              <a:t>nlogk</a:t>
            </a:r>
            <a:r>
              <a:rPr lang="en-US" altLang="zh-CN" dirty="0"/>
              <a:t>)</a:t>
            </a:r>
            <a:r>
              <a:rPr lang="zh-CN" altLang="en-US" dirty="0"/>
              <a:t>，</a:t>
            </a:r>
            <a:r>
              <a:rPr lang="en-US" altLang="zh-CN" dirty="0"/>
              <a:t>k</a:t>
            </a:r>
            <a:r>
              <a:rPr lang="zh-CN" altLang="en-US" dirty="0"/>
              <a:t>是值域</a:t>
            </a:r>
            <a:endParaRPr lang="en-US" altLang="zh-CN" dirty="0"/>
          </a:p>
        </p:txBody>
      </p:sp>
      <p:pic>
        <p:nvPicPr>
          <p:cNvPr id="5" name="图片 4">
            <a:extLst>
              <a:ext uri="{FF2B5EF4-FFF2-40B4-BE49-F238E27FC236}">
                <a16:creationId xmlns:a16="http://schemas.microsoft.com/office/drawing/2014/main" id="{6B238722-CA80-40D7-9F9F-A2BD3C1BE8DD}"/>
              </a:ext>
            </a:extLst>
          </p:cNvPr>
          <p:cNvPicPr>
            <a:picLocks noChangeAspect="1"/>
          </p:cNvPicPr>
          <p:nvPr/>
        </p:nvPicPr>
        <p:blipFill>
          <a:blip r:embed="rId2"/>
          <a:stretch>
            <a:fillRect/>
          </a:stretch>
        </p:blipFill>
        <p:spPr>
          <a:xfrm>
            <a:off x="6337042" y="1825625"/>
            <a:ext cx="5016758" cy="3365673"/>
          </a:xfrm>
          <a:prstGeom prst="rect">
            <a:avLst/>
          </a:prstGeom>
        </p:spPr>
      </p:pic>
    </p:spTree>
    <p:extLst>
      <p:ext uri="{BB962C8B-B14F-4D97-AF65-F5344CB8AC3E}">
        <p14:creationId xmlns:p14="http://schemas.microsoft.com/office/powerpoint/2010/main" val="22166587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en-US" altLang="zh-CN" dirty="0"/>
              <a:t>HDU2852 </a:t>
            </a:r>
            <a:r>
              <a:rPr lang="en-US" altLang="zh-CN" dirty="0" err="1"/>
              <a:t>KiKi's</a:t>
            </a:r>
            <a:r>
              <a:rPr lang="en-US" altLang="zh-CN" dirty="0"/>
              <a:t> K-Number</a:t>
            </a:r>
            <a:endParaRPr lang="zh-CN" altLang="en-US" dirty="0"/>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a:xfrm>
            <a:off x="838200" y="1825625"/>
            <a:ext cx="10515600" cy="4351338"/>
          </a:xfrm>
        </p:spPr>
        <p:txBody>
          <a:bodyPr>
            <a:normAutofit/>
          </a:bodyPr>
          <a:lstStyle/>
          <a:p>
            <a:r>
              <a:rPr lang="zh-CN" altLang="en-US" dirty="0"/>
              <a:t>题目让你实现一种容器支持</a:t>
            </a:r>
            <a:r>
              <a:rPr lang="en-US" altLang="zh-CN" dirty="0"/>
              <a:t>3</a:t>
            </a:r>
            <a:r>
              <a:rPr lang="zh-CN" altLang="en-US" dirty="0"/>
              <a:t>个操作：</a:t>
            </a:r>
          </a:p>
          <a:p>
            <a:r>
              <a:rPr lang="en-US" altLang="zh-CN" dirty="0"/>
              <a:t>0 x:</a:t>
            </a:r>
            <a:r>
              <a:rPr lang="zh-CN" altLang="en-US" dirty="0"/>
              <a:t>把</a:t>
            </a:r>
            <a:r>
              <a:rPr lang="en-US" altLang="zh-CN" dirty="0"/>
              <a:t>x</a:t>
            </a:r>
            <a:r>
              <a:rPr lang="zh-CN" altLang="en-US" dirty="0"/>
              <a:t>插入容器中</a:t>
            </a:r>
          </a:p>
          <a:p>
            <a:r>
              <a:rPr lang="en-US" altLang="zh-CN" dirty="0"/>
              <a:t>1 x:</a:t>
            </a:r>
            <a:r>
              <a:rPr lang="zh-CN" altLang="en-US" dirty="0"/>
              <a:t>把</a:t>
            </a:r>
            <a:r>
              <a:rPr lang="en-US" altLang="zh-CN" dirty="0"/>
              <a:t>x</a:t>
            </a:r>
            <a:r>
              <a:rPr lang="zh-CN" altLang="en-US" dirty="0"/>
              <a:t>从容器中删除，如果有相同的多个，则只删除一个，如果容器中没有要删除的元素，就输出</a:t>
            </a:r>
            <a:r>
              <a:rPr lang="en-US" altLang="zh-CN" dirty="0"/>
              <a:t>No </a:t>
            </a:r>
            <a:r>
              <a:rPr lang="en-US" altLang="zh-CN" dirty="0" err="1"/>
              <a:t>Elment</a:t>
            </a:r>
            <a:r>
              <a:rPr lang="en-US" altLang="zh-CN" dirty="0"/>
              <a:t>!</a:t>
            </a:r>
          </a:p>
          <a:p>
            <a:r>
              <a:rPr lang="en-US" altLang="zh-CN" dirty="0"/>
              <a:t>2 x k:</a:t>
            </a:r>
            <a:r>
              <a:rPr lang="zh-CN" altLang="en-US" dirty="0"/>
              <a:t>求这个容器中大于</a:t>
            </a:r>
            <a:r>
              <a:rPr lang="en-US" altLang="zh-CN" dirty="0"/>
              <a:t>x</a:t>
            </a:r>
            <a:r>
              <a:rPr lang="zh-CN" altLang="en-US" dirty="0"/>
              <a:t>这个数的第</a:t>
            </a:r>
            <a:r>
              <a:rPr lang="en-US" altLang="zh-CN" dirty="0"/>
              <a:t>k</a:t>
            </a:r>
            <a:r>
              <a:rPr lang="zh-CN" altLang="en-US" dirty="0"/>
              <a:t>个元素的值</a:t>
            </a:r>
            <a:endParaRPr lang="en-US" altLang="zh-CN" dirty="0"/>
          </a:p>
        </p:txBody>
      </p:sp>
    </p:spTree>
    <p:extLst>
      <p:ext uri="{BB962C8B-B14F-4D97-AF65-F5344CB8AC3E}">
        <p14:creationId xmlns:p14="http://schemas.microsoft.com/office/powerpoint/2010/main" val="20609090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en-US" altLang="zh-CN" dirty="0"/>
              <a:t>HDU2852 </a:t>
            </a:r>
            <a:r>
              <a:rPr lang="en-US" altLang="zh-CN" dirty="0" err="1"/>
              <a:t>KiKi's</a:t>
            </a:r>
            <a:r>
              <a:rPr lang="en-US" altLang="zh-CN" dirty="0"/>
              <a:t> K-Number</a:t>
            </a:r>
            <a:endParaRPr lang="zh-CN" altLang="en-US" dirty="0"/>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a:xfrm>
            <a:off x="838200" y="1825625"/>
            <a:ext cx="10515600" cy="4351338"/>
          </a:xfrm>
        </p:spPr>
        <p:txBody>
          <a:bodyPr>
            <a:normAutofit/>
          </a:bodyPr>
          <a:lstStyle/>
          <a:p>
            <a:r>
              <a:rPr lang="zh-CN" altLang="en-US" dirty="0"/>
              <a:t>插入删除都比较容易做，就是在权值线段树上单点修改，</a:t>
            </a:r>
            <a:r>
              <a:rPr lang="en-US" altLang="zh-CN" dirty="0"/>
              <a:t>+1/-1</a:t>
            </a:r>
            <a:r>
              <a:rPr lang="zh-CN" altLang="en-US" dirty="0"/>
              <a:t>之类的</a:t>
            </a:r>
            <a:endParaRPr lang="en-US" altLang="zh-CN" dirty="0"/>
          </a:p>
          <a:p>
            <a:r>
              <a:rPr lang="zh-CN" altLang="en-US" dirty="0"/>
              <a:t>考虑查询操作，注意到出现次数有可减性，所以“比</a:t>
            </a:r>
            <a:r>
              <a:rPr lang="en-US" altLang="zh-CN" dirty="0"/>
              <a:t>x</a:t>
            </a:r>
            <a:r>
              <a:rPr lang="zh-CN" altLang="en-US" dirty="0"/>
              <a:t>大的第</a:t>
            </a:r>
            <a:r>
              <a:rPr lang="en-US" altLang="zh-CN" dirty="0"/>
              <a:t>k</a:t>
            </a:r>
            <a:r>
              <a:rPr lang="zh-CN" altLang="en-US" dirty="0"/>
              <a:t>个”可以先查询小于等于</a:t>
            </a:r>
            <a:r>
              <a:rPr lang="en-US" altLang="zh-CN" dirty="0"/>
              <a:t>x</a:t>
            </a:r>
            <a:r>
              <a:rPr lang="zh-CN" altLang="en-US" dirty="0"/>
              <a:t>的一共有多少个（设为</a:t>
            </a:r>
            <a:r>
              <a:rPr lang="en-US" altLang="zh-CN" dirty="0"/>
              <a:t>t</a:t>
            </a:r>
            <a:r>
              <a:rPr lang="zh-CN" altLang="en-US" dirty="0"/>
              <a:t>），然后再找第</a:t>
            </a:r>
            <a:r>
              <a:rPr lang="en-US" altLang="zh-CN" dirty="0" err="1"/>
              <a:t>k+t</a:t>
            </a:r>
            <a:r>
              <a:rPr lang="zh-CN" altLang="en-US" dirty="0"/>
              <a:t>大的数</a:t>
            </a:r>
            <a:endParaRPr lang="en-US" altLang="zh-CN" dirty="0"/>
          </a:p>
          <a:p>
            <a:r>
              <a:rPr lang="zh-CN" altLang="en-US" dirty="0"/>
              <a:t>如果不具有可减性，那么可以二分答案，在</a:t>
            </a:r>
            <a:r>
              <a:rPr lang="en-US" altLang="zh-CN" dirty="0"/>
              <a:t>[x,</a:t>
            </a:r>
            <a:r>
              <a:rPr lang="zh-CN" altLang="en-US" dirty="0"/>
              <a:t>二分的答案</a:t>
            </a:r>
            <a:r>
              <a:rPr lang="en-US" altLang="zh-CN" dirty="0"/>
              <a:t>]</a:t>
            </a:r>
            <a:r>
              <a:rPr lang="zh-CN" altLang="en-US" dirty="0"/>
              <a:t>这段区间做区间查询，但是这样多一个</a:t>
            </a:r>
            <a:r>
              <a:rPr lang="en-US" altLang="zh-CN" dirty="0"/>
              <a:t>log</a:t>
            </a:r>
          </a:p>
        </p:txBody>
      </p:sp>
    </p:spTree>
    <p:extLst>
      <p:ext uri="{BB962C8B-B14F-4D97-AF65-F5344CB8AC3E}">
        <p14:creationId xmlns:p14="http://schemas.microsoft.com/office/powerpoint/2010/main" val="39246611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a:t>
            </a:r>
            <a:r>
              <a:rPr lang="en-US" altLang="zh-CN" dirty="0"/>
              <a:t>BJOI2016</a:t>
            </a:r>
            <a:r>
              <a:rPr lang="zh-CN" altLang="en-US" dirty="0"/>
              <a:t>」回转寿司</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a:xfrm>
            <a:off x="838200" y="1825625"/>
            <a:ext cx="10515600" cy="4351338"/>
          </a:xfrm>
        </p:spPr>
        <p:txBody>
          <a:bodyPr>
            <a:normAutofit/>
          </a:bodyPr>
          <a:lstStyle/>
          <a:p>
            <a:r>
              <a:rPr lang="zh-CN" altLang="en-US" dirty="0"/>
              <a:t>给定一个长度为 </a:t>
            </a:r>
            <a:r>
              <a:rPr lang="en-US" altLang="zh-CN" dirty="0"/>
              <a:t>n </a:t>
            </a:r>
            <a:r>
              <a:rPr lang="zh-CN" altLang="en-US" dirty="0"/>
              <a:t>的序列 </a:t>
            </a:r>
            <a:r>
              <a:rPr lang="en-US" altLang="zh-CN" dirty="0"/>
              <a:t>a</a:t>
            </a:r>
            <a:r>
              <a:rPr lang="zh-CN" altLang="en-US" dirty="0"/>
              <a:t>，现在要从中选出一段连续子序列 </a:t>
            </a:r>
            <a:r>
              <a:rPr lang="en-US" altLang="zh-CN" dirty="0"/>
              <a:t>[</a:t>
            </a:r>
            <a:r>
              <a:rPr lang="en-US" altLang="zh-CN" dirty="0" err="1"/>
              <a:t>l,r</a:t>
            </a:r>
            <a:r>
              <a:rPr lang="en-US" altLang="zh-CN" dirty="0"/>
              <a:t>]</a:t>
            </a:r>
            <a:r>
              <a:rPr lang="zh-CN" altLang="en-US" dirty="0"/>
              <a:t>，使得 </a:t>
            </a:r>
            <a:r>
              <a:rPr lang="en-US" altLang="zh-CN" dirty="0"/>
              <a:t>L≤ \sum_{</a:t>
            </a:r>
            <a:r>
              <a:rPr lang="en-US" altLang="zh-CN" dirty="0" err="1"/>
              <a:t>i</a:t>
            </a:r>
            <a:r>
              <a:rPr lang="en-US" altLang="zh-CN" dirty="0"/>
              <a:t>=l}^r </a:t>
            </a:r>
            <a:r>
              <a:rPr lang="en-US" altLang="zh-CN" dirty="0" err="1"/>
              <a:t>ai≤R</a:t>
            </a:r>
            <a:r>
              <a:rPr lang="zh-CN" altLang="en-US" dirty="0"/>
              <a:t>，求方案数。</a:t>
            </a:r>
            <a:endParaRPr lang="en-US" altLang="zh-CN" dirty="0"/>
          </a:p>
          <a:p>
            <a:r>
              <a:rPr lang="en-US" altLang="zh-CN" dirty="0"/>
              <a:t>1≤n≤1e5,|ai|≤1e5,1≤L,R≤1e9</a:t>
            </a:r>
          </a:p>
        </p:txBody>
      </p:sp>
    </p:spTree>
    <p:extLst>
      <p:ext uri="{BB962C8B-B14F-4D97-AF65-F5344CB8AC3E}">
        <p14:creationId xmlns:p14="http://schemas.microsoft.com/office/powerpoint/2010/main" val="1594479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a:t>
            </a:r>
            <a:r>
              <a:rPr lang="en-US" altLang="zh-CN" dirty="0"/>
              <a:t>BJOI2016</a:t>
            </a:r>
            <a:r>
              <a:rPr lang="zh-CN" altLang="en-US" dirty="0"/>
              <a:t>」回转寿司</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a:xfrm>
            <a:off x="838200" y="1825625"/>
            <a:ext cx="10515600" cy="4351338"/>
          </a:xfrm>
        </p:spPr>
        <p:txBody>
          <a:bodyPr>
            <a:normAutofit/>
          </a:bodyPr>
          <a:lstStyle/>
          <a:p>
            <a:r>
              <a:rPr lang="zh-CN" altLang="en-US" dirty="0"/>
              <a:t>先处理一下，把求和变成前缀和</a:t>
            </a:r>
            <a:endParaRPr lang="en-US" altLang="zh-CN" dirty="0"/>
          </a:p>
          <a:p>
            <a:r>
              <a:rPr lang="zh-CN" altLang="en-US" dirty="0"/>
              <a:t>那么限制就变成</a:t>
            </a:r>
            <a:r>
              <a:rPr lang="en-US" altLang="zh-CN" dirty="0"/>
              <a:t>L&lt;=sum(r)-sum(l-1)&lt;=R</a:t>
            </a:r>
          </a:p>
          <a:p>
            <a:r>
              <a:rPr lang="zh-CN" altLang="en-US" dirty="0"/>
              <a:t>变形一下，有</a:t>
            </a:r>
            <a:r>
              <a:rPr lang="en-US" altLang="zh-CN" dirty="0"/>
              <a:t>sum(r)-R&lt;=sum(l-1)&lt;=sum(r)-L</a:t>
            </a:r>
          </a:p>
          <a:p>
            <a:r>
              <a:rPr lang="zh-CN" altLang="en-US" dirty="0"/>
              <a:t>循环递增</a:t>
            </a:r>
            <a:r>
              <a:rPr lang="en-US" altLang="zh-CN" dirty="0"/>
              <a:t>r</a:t>
            </a:r>
            <a:r>
              <a:rPr lang="zh-CN" altLang="en-US" dirty="0"/>
              <a:t>，每次对于一个</a:t>
            </a:r>
            <a:r>
              <a:rPr lang="en-US" altLang="zh-CN" dirty="0"/>
              <a:t>sum(r)</a:t>
            </a:r>
            <a:r>
              <a:rPr lang="zh-CN" altLang="en-US" dirty="0"/>
              <a:t>，都查一下权值线段树上</a:t>
            </a:r>
            <a:r>
              <a:rPr lang="en-US" altLang="zh-CN" dirty="0"/>
              <a:t>[sum(r)-</a:t>
            </a:r>
            <a:r>
              <a:rPr lang="en-US" altLang="zh-CN" dirty="0" err="1"/>
              <a:t>R,sum</a:t>
            </a:r>
            <a:r>
              <a:rPr lang="en-US" altLang="zh-CN" dirty="0"/>
              <a:t>(r)-L]</a:t>
            </a:r>
            <a:r>
              <a:rPr lang="zh-CN" altLang="en-US" dirty="0"/>
              <a:t>这个区间里面有多少个数（即</a:t>
            </a:r>
            <a:r>
              <a:rPr lang="en-US" altLang="zh-CN" dirty="0"/>
              <a:t>sum(l-1)</a:t>
            </a:r>
            <a:r>
              <a:rPr lang="zh-CN" altLang="en-US" dirty="0"/>
              <a:t>），累加答案，再把</a:t>
            </a:r>
            <a:r>
              <a:rPr lang="en-US" altLang="zh-CN" dirty="0"/>
              <a:t>sum(r)</a:t>
            </a:r>
            <a:r>
              <a:rPr lang="zh-CN" altLang="en-US" dirty="0"/>
              <a:t>插入权值线段树里面即可</a:t>
            </a:r>
            <a:endParaRPr lang="en-US" altLang="zh-CN" dirty="0"/>
          </a:p>
          <a:p>
            <a:endParaRPr lang="en-US" altLang="zh-CN" dirty="0"/>
          </a:p>
        </p:txBody>
      </p:sp>
    </p:spTree>
    <p:extLst>
      <p:ext uri="{BB962C8B-B14F-4D97-AF65-F5344CB8AC3E}">
        <p14:creationId xmlns:p14="http://schemas.microsoft.com/office/powerpoint/2010/main" val="4258623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基础应用</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p:txBody>
          <a:bodyPr>
            <a:normAutofit/>
          </a:bodyPr>
          <a:lstStyle/>
          <a:p>
            <a:r>
              <a:rPr lang="en-US" altLang="zh-CN" dirty="0"/>
              <a:t>pushup&amp;</a:t>
            </a:r>
            <a:r>
              <a:rPr lang="zh-CN" altLang="en-US" dirty="0"/>
              <a:t>维护信息的选取</a:t>
            </a:r>
            <a:endParaRPr lang="en-US" altLang="zh-CN" dirty="0"/>
          </a:p>
          <a:p>
            <a:r>
              <a:rPr lang="en-US" altLang="zh-CN" dirty="0" err="1"/>
              <a:t>pushdown&amp;lazy</a:t>
            </a:r>
            <a:r>
              <a:rPr lang="zh-CN" altLang="en-US" dirty="0"/>
              <a:t>标记（顺序，合并等）</a:t>
            </a:r>
            <a:endParaRPr lang="en-US" altLang="zh-CN" dirty="0"/>
          </a:p>
          <a:p>
            <a:r>
              <a:rPr lang="zh-CN" altLang="en-US" dirty="0"/>
              <a:t>标记永久化</a:t>
            </a:r>
            <a:endParaRPr lang="en-US" altLang="zh-CN" dirty="0"/>
          </a:p>
        </p:txBody>
      </p:sp>
    </p:spTree>
    <p:extLst>
      <p:ext uri="{BB962C8B-B14F-4D97-AF65-F5344CB8AC3E}">
        <p14:creationId xmlns:p14="http://schemas.microsoft.com/office/powerpoint/2010/main" val="19624630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en-US" altLang="zh-CN" dirty="0"/>
              <a:t>HDU 6183 Color it</a:t>
            </a:r>
            <a:endParaRPr lang="zh-CN" altLang="en-US" dirty="0"/>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a:xfrm>
            <a:off x="838200" y="1825625"/>
            <a:ext cx="10515600" cy="4351338"/>
          </a:xfrm>
        </p:spPr>
        <p:txBody>
          <a:bodyPr>
            <a:normAutofit lnSpcReduction="10000"/>
          </a:bodyPr>
          <a:lstStyle/>
          <a:p>
            <a:r>
              <a:rPr lang="zh-CN" altLang="en-US" dirty="0"/>
              <a:t>题目让你实现一种数据结构支持</a:t>
            </a:r>
            <a:r>
              <a:rPr lang="en-US" altLang="zh-CN" dirty="0"/>
              <a:t>3</a:t>
            </a:r>
            <a:r>
              <a:rPr lang="zh-CN" altLang="en-US" dirty="0"/>
              <a:t>个操作：</a:t>
            </a:r>
          </a:p>
          <a:p>
            <a:r>
              <a:rPr lang="en-US" altLang="zh-CN" dirty="0"/>
              <a:t>0:</a:t>
            </a:r>
            <a:r>
              <a:rPr lang="zh-CN" altLang="en-US" b="0" i="0" dirty="0">
                <a:solidFill>
                  <a:srgbClr val="000000"/>
                </a:solidFill>
                <a:effectLst/>
                <a:latin typeface="Verdana" panose="020B0604030504040204" pitchFamily="34" charset="0"/>
              </a:rPr>
              <a:t>清除所有点</a:t>
            </a:r>
            <a:endParaRPr lang="en-US" altLang="zh-CN" b="0" i="0" dirty="0">
              <a:solidFill>
                <a:srgbClr val="000000"/>
              </a:solidFill>
              <a:effectLst/>
              <a:latin typeface="Verdana" panose="020B0604030504040204" pitchFamily="34" charset="0"/>
            </a:endParaRPr>
          </a:p>
          <a:p>
            <a:r>
              <a:rPr lang="en-US" altLang="zh-CN" dirty="0"/>
              <a:t>1 x:</a:t>
            </a:r>
            <a:r>
              <a:rPr lang="zh-CN" altLang="en-US" dirty="0"/>
              <a:t>在点（</a:t>
            </a:r>
            <a:r>
              <a:rPr lang="en-US" altLang="zh-CN" dirty="0"/>
              <a:t>x</a:t>
            </a:r>
            <a:r>
              <a:rPr lang="zh-CN" altLang="en-US" dirty="0"/>
              <a:t>，</a:t>
            </a:r>
            <a:r>
              <a:rPr lang="en-US" altLang="zh-CN" dirty="0"/>
              <a:t>y</a:t>
            </a:r>
            <a:r>
              <a:rPr lang="zh-CN" altLang="en-US" dirty="0"/>
              <a:t>）处添加颜色为</a:t>
            </a:r>
            <a:r>
              <a:rPr lang="en-US" altLang="zh-CN" dirty="0"/>
              <a:t>c</a:t>
            </a:r>
            <a:r>
              <a:rPr lang="zh-CN" altLang="en-US" dirty="0"/>
              <a:t>的点</a:t>
            </a:r>
            <a:r>
              <a:rPr lang="en-US" altLang="zh-CN" dirty="0"/>
              <a:t>, </a:t>
            </a:r>
            <a:r>
              <a:rPr lang="zh-CN" altLang="en-US" dirty="0"/>
              <a:t>注意这里一个点可以有很多种颜色，是不会被覆盖的</a:t>
            </a:r>
            <a:endParaRPr lang="en-US" altLang="zh-CN" dirty="0"/>
          </a:p>
          <a:p>
            <a:r>
              <a:rPr lang="en-US" altLang="zh-CN" dirty="0"/>
              <a:t>2 x y1</a:t>
            </a:r>
            <a:r>
              <a:rPr lang="zh-CN" altLang="en-US" dirty="0"/>
              <a:t> </a:t>
            </a:r>
            <a:r>
              <a:rPr lang="en-US" altLang="zh-CN" dirty="0"/>
              <a:t>y2:</a:t>
            </a:r>
            <a:r>
              <a:rPr lang="zh-CN" altLang="en-US" dirty="0"/>
              <a:t>计算矩形（</a:t>
            </a:r>
            <a:r>
              <a:rPr lang="en-US" altLang="zh-CN" dirty="0"/>
              <a:t>1</a:t>
            </a:r>
            <a:r>
              <a:rPr lang="zh-CN" altLang="en-US" dirty="0"/>
              <a:t>，</a:t>
            </a:r>
            <a:r>
              <a:rPr lang="en-US" altLang="zh-CN" dirty="0"/>
              <a:t>y1</a:t>
            </a:r>
            <a:r>
              <a:rPr lang="zh-CN" altLang="en-US" dirty="0"/>
              <a:t>）和（</a:t>
            </a:r>
            <a:r>
              <a:rPr lang="en-US" altLang="zh-CN" dirty="0"/>
              <a:t>x</a:t>
            </a:r>
            <a:r>
              <a:rPr lang="zh-CN" altLang="en-US" dirty="0"/>
              <a:t>，</a:t>
            </a:r>
            <a:r>
              <a:rPr lang="en-US" altLang="zh-CN" dirty="0"/>
              <a:t>y2</a:t>
            </a:r>
            <a:r>
              <a:rPr lang="zh-CN" altLang="en-US" dirty="0"/>
              <a:t>）中有多少种不同的颜色。 也就是说，如果存在一个点（</a:t>
            </a:r>
            <a:r>
              <a:rPr lang="en-US" altLang="zh-CN" dirty="0"/>
              <a:t>a</a:t>
            </a:r>
            <a:r>
              <a:rPr lang="zh-CN" altLang="en-US" dirty="0"/>
              <a:t>，</a:t>
            </a:r>
            <a:r>
              <a:rPr lang="en-US" altLang="zh-CN" dirty="0"/>
              <a:t>b</a:t>
            </a:r>
            <a:r>
              <a:rPr lang="zh-CN" altLang="en-US" dirty="0"/>
              <a:t>），颜色为</a:t>
            </a:r>
            <a:r>
              <a:rPr lang="en-US" altLang="zh-CN" dirty="0"/>
              <a:t>c</a:t>
            </a:r>
            <a:r>
              <a:rPr lang="zh-CN" altLang="en-US" dirty="0"/>
              <a:t>，</a:t>
            </a:r>
            <a:r>
              <a:rPr lang="en-US" altLang="zh-CN" dirty="0"/>
              <a:t>1≤a≤x</a:t>
            </a:r>
            <a:r>
              <a:rPr lang="zh-CN" altLang="en-US" dirty="0"/>
              <a:t>且</a:t>
            </a:r>
            <a:r>
              <a:rPr lang="en-US" altLang="zh-CN" dirty="0"/>
              <a:t>y1≤b≤y2</a:t>
            </a:r>
            <a:r>
              <a:rPr lang="zh-CN" altLang="en-US" dirty="0"/>
              <a:t>，则应该统计颜色</a:t>
            </a:r>
            <a:r>
              <a:rPr lang="en-US" altLang="zh-CN" dirty="0"/>
              <a:t>c</a:t>
            </a:r>
            <a:r>
              <a:rPr lang="zh-CN" altLang="en-US" dirty="0"/>
              <a:t>。</a:t>
            </a:r>
            <a:endParaRPr lang="en-US" altLang="zh-CN" dirty="0"/>
          </a:p>
          <a:p>
            <a:r>
              <a:rPr lang="zh-CN" altLang="en-US" dirty="0"/>
              <a:t>操作</a:t>
            </a:r>
            <a:r>
              <a:rPr lang="en-US" altLang="zh-CN" dirty="0"/>
              <a:t>1</a:t>
            </a:r>
            <a:r>
              <a:rPr lang="zh-CN" altLang="en-US" dirty="0"/>
              <a:t>和操作</a:t>
            </a:r>
            <a:r>
              <a:rPr lang="en-US" altLang="zh-CN" dirty="0"/>
              <a:t>2</a:t>
            </a:r>
            <a:r>
              <a:rPr lang="zh-CN" altLang="en-US" dirty="0"/>
              <a:t>的连续操作最多为</a:t>
            </a:r>
            <a:r>
              <a:rPr lang="en-US" altLang="zh-CN" dirty="0"/>
              <a:t>150000</a:t>
            </a:r>
            <a:r>
              <a:rPr lang="zh-CN" altLang="en-US" dirty="0"/>
              <a:t>次。</a:t>
            </a:r>
          </a:p>
          <a:p>
            <a:r>
              <a:rPr lang="zh-CN" altLang="en-US" dirty="0"/>
              <a:t>最多有</a:t>
            </a:r>
            <a:r>
              <a:rPr lang="en-US" altLang="zh-CN" dirty="0"/>
              <a:t>10</a:t>
            </a:r>
            <a:r>
              <a:rPr lang="zh-CN" altLang="en-US" dirty="0"/>
              <a:t>个操作</a:t>
            </a:r>
            <a:r>
              <a:rPr lang="en-US" altLang="zh-CN" dirty="0"/>
              <a:t>0</a:t>
            </a:r>
            <a:r>
              <a:rPr lang="zh-CN" altLang="en-US" dirty="0"/>
              <a:t>。 </a:t>
            </a:r>
            <a:endParaRPr lang="en-US" altLang="zh-CN" dirty="0"/>
          </a:p>
          <a:p>
            <a:r>
              <a:rPr lang="en-US" altLang="zh-CN" dirty="0"/>
              <a:t>1≤x</a:t>
            </a:r>
            <a:r>
              <a:rPr lang="zh-CN" altLang="en-US" dirty="0"/>
              <a:t>，</a:t>
            </a:r>
            <a:r>
              <a:rPr lang="en-US" altLang="zh-CN" dirty="0"/>
              <a:t>y≤1e6,0≤c≤50</a:t>
            </a:r>
          </a:p>
        </p:txBody>
      </p:sp>
    </p:spTree>
    <p:extLst>
      <p:ext uri="{BB962C8B-B14F-4D97-AF65-F5344CB8AC3E}">
        <p14:creationId xmlns:p14="http://schemas.microsoft.com/office/powerpoint/2010/main" val="40588392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en-US" altLang="zh-CN" dirty="0"/>
              <a:t>HDU 6183 Color it</a:t>
            </a:r>
            <a:endParaRPr lang="zh-CN" altLang="en-US" dirty="0"/>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a:xfrm>
            <a:off x="838200" y="1825625"/>
            <a:ext cx="10515600" cy="4351338"/>
          </a:xfrm>
        </p:spPr>
        <p:txBody>
          <a:bodyPr>
            <a:normAutofit/>
          </a:bodyPr>
          <a:lstStyle/>
          <a:p>
            <a:r>
              <a:rPr lang="zh-CN" altLang="en-US" dirty="0"/>
              <a:t>由于颜色数量不多，考虑只有一种颜色的情况</a:t>
            </a:r>
            <a:endParaRPr lang="en-US" altLang="zh-CN" dirty="0"/>
          </a:p>
          <a:p>
            <a:r>
              <a:rPr lang="zh-CN" altLang="en-US" dirty="0"/>
              <a:t>对于多种颜色，只需要每种颜色都看下这样的点是否存在即可</a:t>
            </a:r>
            <a:endParaRPr lang="en-US" altLang="zh-CN" dirty="0"/>
          </a:p>
          <a:p>
            <a:r>
              <a:rPr lang="zh-CN" altLang="en-US" dirty="0"/>
              <a:t>对于一种颜色，只需要看是否有点的纵坐标在</a:t>
            </a:r>
            <a:r>
              <a:rPr lang="en-US" altLang="zh-CN" dirty="0"/>
              <a:t>[y1,y2]</a:t>
            </a:r>
            <a:r>
              <a:rPr lang="zh-CN" altLang="en-US" dirty="0"/>
              <a:t>并且横坐标在</a:t>
            </a:r>
            <a:r>
              <a:rPr lang="en-US" altLang="zh-CN" dirty="0"/>
              <a:t>[1,x]</a:t>
            </a:r>
          </a:p>
        </p:txBody>
      </p:sp>
    </p:spTree>
    <p:extLst>
      <p:ext uri="{BB962C8B-B14F-4D97-AF65-F5344CB8AC3E}">
        <p14:creationId xmlns:p14="http://schemas.microsoft.com/office/powerpoint/2010/main" val="21305031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en-US" altLang="zh-CN" dirty="0"/>
              <a:t>HDU 6183 Color it</a:t>
            </a:r>
            <a:endParaRPr lang="zh-CN" altLang="en-US" dirty="0"/>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a:xfrm>
            <a:off x="838200" y="1825625"/>
            <a:ext cx="10515600" cy="4351338"/>
          </a:xfrm>
        </p:spPr>
        <p:txBody>
          <a:bodyPr>
            <a:normAutofit/>
          </a:bodyPr>
          <a:lstStyle/>
          <a:p>
            <a:r>
              <a:rPr lang="zh-CN" altLang="en-US" dirty="0"/>
              <a:t>由于颜色数量不多，考虑只有一种颜色的情况</a:t>
            </a:r>
            <a:endParaRPr lang="en-US" altLang="zh-CN" dirty="0"/>
          </a:p>
          <a:p>
            <a:r>
              <a:rPr lang="zh-CN" altLang="en-US" dirty="0"/>
              <a:t>对于多种颜色，只需要每种颜色都看下这样的点是否存在即可</a:t>
            </a:r>
            <a:endParaRPr lang="en-US" altLang="zh-CN" dirty="0"/>
          </a:p>
          <a:p>
            <a:r>
              <a:rPr lang="zh-CN" altLang="en-US" dirty="0"/>
              <a:t>对于一种颜色，只需要看是否有点的纵坐标在</a:t>
            </a:r>
            <a:r>
              <a:rPr lang="en-US" altLang="zh-CN" dirty="0"/>
              <a:t>[y1,y2]</a:t>
            </a:r>
            <a:r>
              <a:rPr lang="zh-CN" altLang="en-US" dirty="0"/>
              <a:t>并且横坐标在</a:t>
            </a:r>
            <a:r>
              <a:rPr lang="en-US" altLang="zh-CN" dirty="0"/>
              <a:t>[1,x]</a:t>
            </a:r>
          </a:p>
          <a:p>
            <a:r>
              <a:rPr lang="zh-CN" altLang="en-US" dirty="0"/>
              <a:t>在纵坐标建值域线段树，维护区间</a:t>
            </a:r>
            <a:r>
              <a:rPr lang="en-US" altLang="zh-CN" dirty="0"/>
              <a:t>min</a:t>
            </a:r>
          </a:p>
          <a:p>
            <a:r>
              <a:rPr lang="zh-CN" altLang="en-US" dirty="0"/>
              <a:t>查询就查一下</a:t>
            </a:r>
            <a:r>
              <a:rPr lang="en-US" altLang="zh-CN" dirty="0"/>
              <a:t>[y1,y2]</a:t>
            </a:r>
            <a:r>
              <a:rPr lang="zh-CN" altLang="en-US" dirty="0"/>
              <a:t>的区间</a:t>
            </a:r>
            <a:r>
              <a:rPr lang="en-US" altLang="zh-CN" dirty="0"/>
              <a:t>min</a:t>
            </a:r>
            <a:r>
              <a:rPr lang="zh-CN" altLang="en-US" dirty="0"/>
              <a:t>是否</a:t>
            </a:r>
            <a:r>
              <a:rPr lang="en-US" altLang="zh-CN" dirty="0"/>
              <a:t>&lt;=x</a:t>
            </a:r>
            <a:r>
              <a:rPr lang="zh-CN" altLang="en-US" dirty="0"/>
              <a:t>即可</a:t>
            </a:r>
            <a:endParaRPr lang="en-US" altLang="zh-CN" dirty="0"/>
          </a:p>
          <a:p>
            <a:endParaRPr lang="en-US" altLang="zh-CN" dirty="0"/>
          </a:p>
        </p:txBody>
      </p:sp>
    </p:spTree>
    <p:extLst>
      <p:ext uri="{BB962C8B-B14F-4D97-AF65-F5344CB8AC3E}">
        <p14:creationId xmlns:p14="http://schemas.microsoft.com/office/powerpoint/2010/main" val="5964623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en-US" altLang="zh-CN" dirty="0"/>
              <a:t>HDU 6183 Color it</a:t>
            </a:r>
            <a:endParaRPr lang="zh-CN" altLang="en-US" dirty="0"/>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a:xfrm>
            <a:off x="838200" y="1825625"/>
            <a:ext cx="10515600" cy="4351338"/>
          </a:xfrm>
        </p:spPr>
        <p:txBody>
          <a:bodyPr>
            <a:normAutofit/>
          </a:bodyPr>
          <a:lstStyle/>
          <a:p>
            <a:r>
              <a:rPr lang="zh-CN" altLang="en-US" dirty="0"/>
              <a:t>对于</a:t>
            </a:r>
            <a:r>
              <a:rPr lang="en-US" altLang="zh-CN" dirty="0"/>
              <a:t>50</a:t>
            </a:r>
            <a:r>
              <a:rPr lang="zh-CN" altLang="en-US" dirty="0"/>
              <a:t>种颜色，如果一棵线段树上每个点建一个长度为</a:t>
            </a:r>
            <a:r>
              <a:rPr lang="en-US" altLang="zh-CN" dirty="0"/>
              <a:t>50</a:t>
            </a:r>
            <a:r>
              <a:rPr lang="zh-CN" altLang="en-US" dirty="0"/>
              <a:t>的</a:t>
            </a:r>
            <a:r>
              <a:rPr lang="en-US" altLang="zh-CN" dirty="0"/>
              <a:t>min</a:t>
            </a:r>
            <a:r>
              <a:rPr lang="zh-CN" altLang="en-US" dirty="0"/>
              <a:t>数组，记录每种颜色的</a:t>
            </a:r>
            <a:r>
              <a:rPr lang="en-US" altLang="zh-CN" dirty="0"/>
              <a:t>minx</a:t>
            </a:r>
            <a:r>
              <a:rPr lang="zh-CN" altLang="en-US" dirty="0"/>
              <a:t>，空间比较卡</a:t>
            </a:r>
            <a:endParaRPr lang="en-US" altLang="zh-CN" dirty="0"/>
          </a:p>
          <a:p>
            <a:r>
              <a:rPr lang="en-US" altLang="zh-CN" dirty="0"/>
              <a:t>2^21</a:t>
            </a:r>
            <a:r>
              <a:rPr lang="zh-CN" altLang="en-US" dirty="0"/>
              <a:t>*</a:t>
            </a:r>
            <a:r>
              <a:rPr lang="en-US" altLang="zh-CN" dirty="0"/>
              <a:t>50/1024/1024=100M</a:t>
            </a:r>
            <a:r>
              <a:rPr lang="zh-CN" altLang="en-US" dirty="0"/>
              <a:t>，线段树不开</a:t>
            </a:r>
            <a:r>
              <a:rPr lang="en-US" altLang="zh-CN" dirty="0"/>
              <a:t>4</a:t>
            </a:r>
            <a:r>
              <a:rPr lang="zh-CN" altLang="en-US" dirty="0"/>
              <a:t>倍而是做到</a:t>
            </a:r>
            <a:r>
              <a:rPr lang="en-US" altLang="zh-CN" dirty="0"/>
              <a:t>2</a:t>
            </a:r>
            <a:r>
              <a:rPr lang="zh-CN" altLang="en-US" dirty="0"/>
              <a:t>的幂（</a:t>
            </a:r>
            <a:r>
              <a:rPr lang="en-US" altLang="zh-CN" dirty="0"/>
              <a:t>2^20</a:t>
            </a:r>
            <a:r>
              <a:rPr lang="zh-CN" altLang="en-US" dirty="0"/>
              <a:t>）超过</a:t>
            </a:r>
            <a:r>
              <a:rPr lang="en-US" altLang="zh-CN" dirty="0"/>
              <a:t>1e6</a:t>
            </a:r>
            <a:r>
              <a:rPr lang="zh-CN" altLang="en-US" dirty="0"/>
              <a:t>然后再乘</a:t>
            </a:r>
            <a:r>
              <a:rPr lang="en-US" altLang="zh-CN" dirty="0"/>
              <a:t>2</a:t>
            </a:r>
            <a:r>
              <a:rPr lang="zh-CN" altLang="en-US" dirty="0"/>
              <a:t>，卡一下也够</a:t>
            </a:r>
            <a:endParaRPr lang="en-US" altLang="zh-CN" dirty="0"/>
          </a:p>
          <a:p>
            <a:r>
              <a:rPr lang="zh-CN" altLang="en-US" dirty="0"/>
              <a:t>要么就是建</a:t>
            </a:r>
            <a:r>
              <a:rPr lang="en-US" altLang="zh-CN" dirty="0"/>
              <a:t>50</a:t>
            </a:r>
            <a:r>
              <a:rPr lang="zh-CN" altLang="en-US" dirty="0"/>
              <a:t>棵线段树动态开点，空间复杂度</a:t>
            </a:r>
            <a:r>
              <a:rPr lang="en-US" altLang="zh-CN" dirty="0"/>
              <a:t>O(</a:t>
            </a:r>
            <a:r>
              <a:rPr lang="en-US" altLang="zh-CN" dirty="0" err="1"/>
              <a:t>nlogk</a:t>
            </a:r>
            <a:r>
              <a:rPr lang="en-US" altLang="zh-CN" dirty="0"/>
              <a:t>)</a:t>
            </a:r>
            <a:r>
              <a:rPr lang="zh-CN" altLang="en-US" dirty="0"/>
              <a:t>，</a:t>
            </a:r>
            <a:r>
              <a:rPr lang="en-US" altLang="zh-CN" dirty="0"/>
              <a:t>150000</a:t>
            </a:r>
            <a:r>
              <a:rPr lang="zh-CN" altLang="en-US" dirty="0"/>
              <a:t>*</a:t>
            </a:r>
            <a:r>
              <a:rPr lang="en-US" altLang="zh-CN" dirty="0"/>
              <a:t>20</a:t>
            </a:r>
            <a:r>
              <a:rPr lang="zh-CN" altLang="en-US" dirty="0"/>
              <a:t>*</a:t>
            </a:r>
            <a:r>
              <a:rPr lang="en-US" altLang="zh-CN" dirty="0"/>
              <a:t>3/1024/1024=8.5M</a:t>
            </a:r>
          </a:p>
          <a:p>
            <a:endParaRPr lang="en-US" altLang="zh-CN" dirty="0"/>
          </a:p>
        </p:txBody>
      </p:sp>
    </p:spTree>
    <p:extLst>
      <p:ext uri="{BB962C8B-B14F-4D97-AF65-F5344CB8AC3E}">
        <p14:creationId xmlns:p14="http://schemas.microsoft.com/office/powerpoint/2010/main" val="11267265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en-US" altLang="zh-CN" dirty="0" err="1"/>
              <a:t>CodeForces</a:t>
            </a:r>
            <a:r>
              <a:rPr lang="en-US" altLang="zh-CN" dirty="0"/>
              <a:t> 12D Ball</a:t>
            </a:r>
            <a:endParaRPr lang="zh-CN" altLang="en-US" dirty="0"/>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a:xfrm>
            <a:off x="838200" y="1825625"/>
            <a:ext cx="10515600" cy="4351338"/>
          </a:xfrm>
        </p:spPr>
        <p:txBody>
          <a:bodyPr>
            <a:normAutofit/>
          </a:bodyPr>
          <a:lstStyle/>
          <a:p>
            <a:r>
              <a:rPr lang="zh-CN" altLang="en-US" dirty="0"/>
              <a:t>有𝑛个人，每个人有三个属性𝑎𝑖</a:t>
            </a:r>
            <a:r>
              <a:rPr lang="en-US" altLang="zh-CN" dirty="0"/>
              <a:t>, </a:t>
            </a:r>
            <a:r>
              <a:rPr lang="zh-CN" altLang="en-US" dirty="0"/>
              <a:t>𝑏𝑖</a:t>
            </a:r>
            <a:r>
              <a:rPr lang="en-US" altLang="zh-CN" dirty="0"/>
              <a:t>, </a:t>
            </a:r>
            <a:r>
              <a:rPr lang="zh-CN" altLang="en-US" dirty="0"/>
              <a:t>𝑐𝑖 。</a:t>
            </a:r>
          </a:p>
          <a:p>
            <a:r>
              <a:rPr lang="zh-CN" altLang="en-US" dirty="0"/>
              <a:t>如果一个人的三个属性均小于另一个人的，那么他将告辞。</a:t>
            </a:r>
          </a:p>
          <a:p>
            <a:r>
              <a:rPr lang="zh-CN" altLang="en-US" dirty="0"/>
              <a:t>问最后有多少人告辞。</a:t>
            </a:r>
            <a:endParaRPr lang="en-US" altLang="zh-CN" dirty="0"/>
          </a:p>
          <a:p>
            <a:r>
              <a:rPr lang="en-US" altLang="zh-CN" dirty="0"/>
              <a:t>1 ≤ </a:t>
            </a:r>
            <a:r>
              <a:rPr lang="zh-CN" altLang="en-US" dirty="0"/>
              <a:t>𝑛 ≤ </a:t>
            </a:r>
            <a:r>
              <a:rPr lang="en-US" altLang="zh-CN" dirty="0"/>
              <a:t>5e5</a:t>
            </a:r>
          </a:p>
        </p:txBody>
      </p:sp>
    </p:spTree>
    <p:extLst>
      <p:ext uri="{BB962C8B-B14F-4D97-AF65-F5344CB8AC3E}">
        <p14:creationId xmlns:p14="http://schemas.microsoft.com/office/powerpoint/2010/main" val="13950490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en-US" altLang="zh-CN" dirty="0" err="1"/>
              <a:t>CodeForces</a:t>
            </a:r>
            <a:r>
              <a:rPr lang="en-US" altLang="zh-CN" dirty="0"/>
              <a:t> 12D Ball</a:t>
            </a:r>
            <a:endParaRPr lang="zh-CN" altLang="en-US" dirty="0"/>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a:xfrm>
            <a:off x="838200" y="1825625"/>
            <a:ext cx="10515600" cy="4351338"/>
          </a:xfrm>
        </p:spPr>
        <p:txBody>
          <a:bodyPr>
            <a:normAutofit/>
          </a:bodyPr>
          <a:lstStyle/>
          <a:p>
            <a:r>
              <a:rPr lang="zh-CN" altLang="en-US" dirty="0"/>
              <a:t>首先将第一维离散化，第二维从大到小排序，以第一维为坐标在线段树中插入第三维的值。</a:t>
            </a:r>
          </a:p>
          <a:p>
            <a:r>
              <a:rPr lang="zh-CN" altLang="en-US" dirty="0"/>
              <a:t>由于逐个插入，第二维一定递减；</a:t>
            </a:r>
          </a:p>
          <a:p>
            <a:r>
              <a:rPr lang="zh-CN" altLang="en-US" dirty="0"/>
              <a:t>对于每个新插入的数只要保证他插入位置后面的区间最大值比这个数小就不会告辞。</a:t>
            </a:r>
          </a:p>
          <a:p>
            <a:r>
              <a:rPr lang="zh-CN" altLang="en-US" dirty="0"/>
              <a:t>时间复杂度</a:t>
            </a:r>
            <a:r>
              <a:rPr lang="en-US" altLang="zh-CN" dirty="0"/>
              <a:t>O(</a:t>
            </a:r>
            <a:r>
              <a:rPr lang="en-US" altLang="zh-CN" dirty="0" err="1"/>
              <a:t>nlogn</a:t>
            </a:r>
            <a:r>
              <a:rPr lang="en-US" altLang="zh-CN" dirty="0"/>
              <a:t>)</a:t>
            </a:r>
          </a:p>
        </p:txBody>
      </p:sp>
    </p:spTree>
    <p:extLst>
      <p:ext uri="{BB962C8B-B14F-4D97-AF65-F5344CB8AC3E}">
        <p14:creationId xmlns:p14="http://schemas.microsoft.com/office/powerpoint/2010/main" val="27601206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内容</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p:txBody>
          <a:bodyPr/>
          <a:lstStyle/>
          <a:p>
            <a:r>
              <a:rPr lang="zh-CN" altLang="en-US" dirty="0"/>
              <a:t>普通线段树</a:t>
            </a:r>
            <a:endParaRPr lang="en-US" altLang="zh-CN" dirty="0"/>
          </a:p>
          <a:p>
            <a:r>
              <a:rPr lang="zh-CN" altLang="en-US" dirty="0"/>
              <a:t>值域线段树</a:t>
            </a:r>
            <a:endParaRPr lang="en-US" altLang="zh-CN" dirty="0"/>
          </a:p>
          <a:p>
            <a:r>
              <a:rPr lang="zh-CN" altLang="en-US" dirty="0"/>
              <a:t>势能线段树</a:t>
            </a:r>
            <a:endParaRPr lang="en-US" altLang="zh-CN" dirty="0"/>
          </a:p>
          <a:p>
            <a:pPr lvl="1"/>
            <a:r>
              <a:rPr lang="zh-CN" altLang="en-US" dirty="0"/>
              <a:t>基础应用</a:t>
            </a:r>
            <a:endParaRPr lang="en-US" altLang="zh-CN" dirty="0"/>
          </a:p>
          <a:p>
            <a:pPr lvl="1"/>
            <a:r>
              <a:rPr lang="en-US" altLang="zh-CN" dirty="0"/>
              <a:t>segment tree beats</a:t>
            </a:r>
          </a:p>
          <a:p>
            <a:r>
              <a:rPr lang="zh-CN" altLang="en-US" dirty="0"/>
              <a:t>李超线段树</a:t>
            </a:r>
            <a:endParaRPr lang="en-US" altLang="zh-CN" dirty="0"/>
          </a:p>
          <a:p>
            <a:r>
              <a:rPr lang="zh-CN" altLang="en-US" dirty="0"/>
              <a:t>分治结构</a:t>
            </a:r>
            <a:endParaRPr lang="en-US" altLang="zh-CN" dirty="0"/>
          </a:p>
          <a:p>
            <a:r>
              <a:rPr lang="zh-CN" altLang="en-US" dirty="0"/>
              <a:t>*函数式线段树</a:t>
            </a:r>
            <a:endParaRPr lang="en-US" altLang="zh-CN" dirty="0"/>
          </a:p>
          <a:p>
            <a:endParaRPr lang="zh-CN" altLang="en-US" dirty="0"/>
          </a:p>
        </p:txBody>
      </p:sp>
    </p:spTree>
    <p:extLst>
      <p:ext uri="{BB962C8B-B14F-4D97-AF65-F5344CB8AC3E}">
        <p14:creationId xmlns:p14="http://schemas.microsoft.com/office/powerpoint/2010/main" val="7409368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DD9D9-D45F-4134-9565-C423EA515BBA}"/>
              </a:ext>
            </a:extLst>
          </p:cNvPr>
          <p:cNvSpPr>
            <a:spLocks noGrp="1"/>
          </p:cNvSpPr>
          <p:nvPr>
            <p:ph type="title"/>
          </p:nvPr>
        </p:nvSpPr>
        <p:spPr/>
        <p:txBody>
          <a:bodyPr/>
          <a:lstStyle/>
          <a:p>
            <a:r>
              <a:rPr lang="zh-CN" altLang="en-US" dirty="0"/>
              <a:t>基础应用</a:t>
            </a:r>
          </a:p>
        </p:txBody>
      </p:sp>
      <p:sp>
        <p:nvSpPr>
          <p:cNvPr id="3" name="内容占位符 2">
            <a:extLst>
              <a:ext uri="{FF2B5EF4-FFF2-40B4-BE49-F238E27FC236}">
                <a16:creationId xmlns:a16="http://schemas.microsoft.com/office/drawing/2014/main" id="{34E9F2AC-43BB-445D-A089-EC7D29831287}"/>
              </a:ext>
            </a:extLst>
          </p:cNvPr>
          <p:cNvSpPr>
            <a:spLocks noGrp="1"/>
          </p:cNvSpPr>
          <p:nvPr>
            <p:ph idx="1"/>
          </p:nvPr>
        </p:nvSpPr>
        <p:spPr/>
        <p:txBody>
          <a:bodyPr>
            <a:normAutofit/>
          </a:bodyPr>
          <a:lstStyle/>
          <a:p>
            <a:r>
              <a:rPr lang="zh-CN" altLang="en-US" dirty="0"/>
              <a:t>线段树能够通过打标记实现区间修改的条件有两个：</a:t>
            </a:r>
          </a:p>
          <a:p>
            <a:r>
              <a:rPr lang="en-US" altLang="zh-CN" dirty="0"/>
              <a:t>1,</a:t>
            </a:r>
            <a:r>
              <a:rPr lang="zh-CN" altLang="en-US" dirty="0"/>
              <a:t>能够快速处理标记对区间询问结果的影响</a:t>
            </a:r>
          </a:p>
          <a:p>
            <a:r>
              <a:rPr lang="en-US" altLang="zh-CN" dirty="0"/>
              <a:t>2,</a:t>
            </a:r>
            <a:r>
              <a:rPr lang="zh-CN" altLang="en-US" dirty="0"/>
              <a:t>能够快速实现标记的合并</a:t>
            </a:r>
            <a:endParaRPr lang="en-US" altLang="zh-CN" dirty="0"/>
          </a:p>
          <a:p>
            <a:r>
              <a:rPr lang="zh-CN" altLang="en-US" dirty="0"/>
              <a:t>有的区间修改不满足上面两个条件（如区间开方，区间取模等）</a:t>
            </a:r>
          </a:p>
        </p:txBody>
      </p:sp>
    </p:spTree>
    <p:extLst>
      <p:ext uri="{BB962C8B-B14F-4D97-AF65-F5344CB8AC3E}">
        <p14:creationId xmlns:p14="http://schemas.microsoft.com/office/powerpoint/2010/main" val="3950843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DD9D9-D45F-4134-9565-C423EA515BBA}"/>
              </a:ext>
            </a:extLst>
          </p:cNvPr>
          <p:cNvSpPr>
            <a:spLocks noGrp="1"/>
          </p:cNvSpPr>
          <p:nvPr>
            <p:ph type="title"/>
          </p:nvPr>
        </p:nvSpPr>
        <p:spPr/>
        <p:txBody>
          <a:bodyPr/>
          <a:lstStyle/>
          <a:p>
            <a:r>
              <a:rPr lang="zh-CN" altLang="en-US" dirty="0"/>
              <a:t>基础应用</a:t>
            </a:r>
          </a:p>
        </p:txBody>
      </p:sp>
      <p:sp>
        <p:nvSpPr>
          <p:cNvPr id="3" name="内容占位符 2">
            <a:extLst>
              <a:ext uri="{FF2B5EF4-FFF2-40B4-BE49-F238E27FC236}">
                <a16:creationId xmlns:a16="http://schemas.microsoft.com/office/drawing/2014/main" id="{34E9F2AC-43BB-445D-A089-EC7D29831287}"/>
              </a:ext>
            </a:extLst>
          </p:cNvPr>
          <p:cNvSpPr>
            <a:spLocks noGrp="1"/>
          </p:cNvSpPr>
          <p:nvPr>
            <p:ph idx="1"/>
          </p:nvPr>
        </p:nvSpPr>
        <p:spPr/>
        <p:txBody>
          <a:bodyPr>
            <a:normAutofit/>
          </a:bodyPr>
          <a:lstStyle/>
          <a:p>
            <a:r>
              <a:rPr lang="zh-CN" altLang="en-US" dirty="0"/>
              <a:t>有的区间修改不满足上面两个条件（如区间开方，区间取模等）</a:t>
            </a:r>
            <a:endParaRPr lang="en-US" altLang="zh-CN" dirty="0"/>
          </a:p>
          <a:p>
            <a:r>
              <a:rPr lang="zh-CN" altLang="en-US" dirty="0"/>
              <a:t>但存在一些奇妙的性质，使得序列每个元素被修改的次数有一个上限</a:t>
            </a:r>
            <a:endParaRPr lang="en-US" altLang="zh-CN" dirty="0"/>
          </a:p>
          <a:p>
            <a:r>
              <a:rPr lang="zh-CN" altLang="en-US" dirty="0"/>
              <a:t>可以在线段树每个节点上记录一个值，表示对应区间内是否每个元素都达到修改次数上限</a:t>
            </a:r>
            <a:endParaRPr lang="en-US" altLang="zh-CN" dirty="0"/>
          </a:p>
          <a:p>
            <a:r>
              <a:rPr lang="zh-CN" altLang="en-US" dirty="0"/>
              <a:t>区间修改时暴力递归到叶子节点，如果途中遇到一个节点，这个节点的对应区间内每个元素都达到修改次数上限则在这个节点</a:t>
            </a:r>
            <a:r>
              <a:rPr lang="en-US" altLang="zh-CN" dirty="0"/>
              <a:t>return</a:t>
            </a:r>
            <a:r>
              <a:rPr lang="zh-CN" altLang="en-US" dirty="0"/>
              <a:t>掉</a:t>
            </a:r>
            <a:endParaRPr lang="en-US" altLang="zh-CN" dirty="0"/>
          </a:p>
          <a:p>
            <a:r>
              <a:rPr lang="zh-CN" altLang="en-US" dirty="0"/>
              <a:t>均摊复杂度是</a:t>
            </a:r>
            <a:r>
              <a:rPr lang="en-US" altLang="zh-CN" dirty="0"/>
              <a:t>O(</a:t>
            </a:r>
            <a:r>
              <a:rPr lang="en-US" altLang="zh-CN" dirty="0" err="1"/>
              <a:t>nlogn</a:t>
            </a:r>
            <a:r>
              <a:rPr lang="en-US" altLang="zh-CN" dirty="0"/>
              <a:t>*</a:t>
            </a:r>
            <a:r>
              <a:rPr lang="zh-CN" altLang="en-US" dirty="0"/>
              <a:t>修改次数上限</a:t>
            </a:r>
            <a:r>
              <a:rPr lang="en-US" altLang="zh-CN" dirty="0"/>
              <a:t>)</a:t>
            </a:r>
            <a:endParaRPr lang="zh-CN" altLang="en-US" dirty="0"/>
          </a:p>
        </p:txBody>
      </p:sp>
    </p:spTree>
    <p:extLst>
      <p:ext uri="{BB962C8B-B14F-4D97-AF65-F5344CB8AC3E}">
        <p14:creationId xmlns:p14="http://schemas.microsoft.com/office/powerpoint/2010/main" val="1079122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DD9D9-D45F-4134-9565-C423EA515BBA}"/>
              </a:ext>
            </a:extLst>
          </p:cNvPr>
          <p:cNvSpPr>
            <a:spLocks noGrp="1"/>
          </p:cNvSpPr>
          <p:nvPr>
            <p:ph type="title"/>
          </p:nvPr>
        </p:nvSpPr>
        <p:spPr/>
        <p:txBody>
          <a:bodyPr/>
          <a:lstStyle/>
          <a:p>
            <a:r>
              <a:rPr lang="zh-CN" altLang="en-US" dirty="0"/>
              <a:t>基础应用</a:t>
            </a:r>
          </a:p>
        </p:txBody>
      </p:sp>
      <p:sp>
        <p:nvSpPr>
          <p:cNvPr id="3" name="内容占位符 2">
            <a:extLst>
              <a:ext uri="{FF2B5EF4-FFF2-40B4-BE49-F238E27FC236}">
                <a16:creationId xmlns:a16="http://schemas.microsoft.com/office/drawing/2014/main" id="{34E9F2AC-43BB-445D-A089-EC7D29831287}"/>
              </a:ext>
            </a:extLst>
          </p:cNvPr>
          <p:cNvSpPr>
            <a:spLocks noGrp="1"/>
          </p:cNvSpPr>
          <p:nvPr>
            <p:ph idx="1"/>
          </p:nvPr>
        </p:nvSpPr>
        <p:spPr>
          <a:xfrm>
            <a:off x="838200" y="1825625"/>
            <a:ext cx="10515600" cy="4351338"/>
          </a:xfrm>
        </p:spPr>
        <p:txBody>
          <a:bodyPr>
            <a:normAutofit/>
          </a:bodyPr>
          <a:lstStyle/>
          <a:p>
            <a:r>
              <a:rPr lang="zh-CN" altLang="en-US" dirty="0"/>
              <a:t>区间取模，区间求和</a:t>
            </a:r>
            <a:endParaRPr lang="en-US" altLang="zh-CN" dirty="0"/>
          </a:p>
          <a:p>
            <a:endParaRPr lang="zh-CN" altLang="en-US" dirty="0"/>
          </a:p>
        </p:txBody>
      </p:sp>
    </p:spTree>
    <p:extLst>
      <p:ext uri="{BB962C8B-B14F-4D97-AF65-F5344CB8AC3E}">
        <p14:creationId xmlns:p14="http://schemas.microsoft.com/office/powerpoint/2010/main" val="3587939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基础应用</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p:txBody>
          <a:bodyPr>
            <a:normAutofit/>
          </a:bodyPr>
          <a:lstStyle/>
          <a:p>
            <a:r>
              <a:rPr lang="en-US" altLang="zh-CN" dirty="0"/>
              <a:t>pushup</a:t>
            </a:r>
          </a:p>
          <a:p>
            <a:r>
              <a:rPr lang="zh-CN" altLang="en-US" dirty="0"/>
              <a:t>注意区间查询才需要</a:t>
            </a:r>
            <a:r>
              <a:rPr lang="en-US" altLang="zh-CN" dirty="0"/>
              <a:t>pushup</a:t>
            </a:r>
            <a:r>
              <a:rPr lang="zh-CN" altLang="en-US" dirty="0"/>
              <a:t>，单点查询不需要</a:t>
            </a:r>
            <a:endParaRPr lang="en-US" altLang="zh-CN" dirty="0"/>
          </a:p>
          <a:p>
            <a:r>
              <a:rPr lang="zh-CN" altLang="en-US" dirty="0"/>
              <a:t>考虑如何用两个子区间的信息拼接得到当前区间的信息</a:t>
            </a:r>
            <a:endParaRPr lang="en-US" altLang="zh-CN" dirty="0"/>
          </a:p>
          <a:p>
            <a:r>
              <a:rPr lang="zh-CN" altLang="en-US" dirty="0"/>
              <a:t>比较简单的像区间和，区间最值一类的</a:t>
            </a:r>
            <a:endParaRPr lang="en-US" altLang="zh-CN" dirty="0"/>
          </a:p>
          <a:p>
            <a:r>
              <a:rPr lang="zh-CN" altLang="en-US" dirty="0"/>
              <a:t>复杂的看下面这个例题</a:t>
            </a:r>
            <a:endParaRPr lang="en-US" altLang="zh-CN" dirty="0"/>
          </a:p>
        </p:txBody>
      </p:sp>
    </p:spTree>
    <p:extLst>
      <p:ext uri="{BB962C8B-B14F-4D97-AF65-F5344CB8AC3E}">
        <p14:creationId xmlns:p14="http://schemas.microsoft.com/office/powerpoint/2010/main" val="24316821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DD9D9-D45F-4134-9565-C423EA515BBA}"/>
              </a:ext>
            </a:extLst>
          </p:cNvPr>
          <p:cNvSpPr>
            <a:spLocks noGrp="1"/>
          </p:cNvSpPr>
          <p:nvPr>
            <p:ph type="title"/>
          </p:nvPr>
        </p:nvSpPr>
        <p:spPr/>
        <p:txBody>
          <a:bodyPr/>
          <a:lstStyle/>
          <a:p>
            <a:r>
              <a:rPr lang="zh-CN" altLang="en-US" dirty="0"/>
              <a:t>基础应用</a:t>
            </a:r>
          </a:p>
        </p:txBody>
      </p:sp>
      <p:sp>
        <p:nvSpPr>
          <p:cNvPr id="3" name="内容占位符 2">
            <a:extLst>
              <a:ext uri="{FF2B5EF4-FFF2-40B4-BE49-F238E27FC236}">
                <a16:creationId xmlns:a16="http://schemas.microsoft.com/office/drawing/2014/main" id="{34E9F2AC-43BB-445D-A089-EC7D29831287}"/>
              </a:ext>
            </a:extLst>
          </p:cNvPr>
          <p:cNvSpPr>
            <a:spLocks noGrp="1"/>
          </p:cNvSpPr>
          <p:nvPr>
            <p:ph idx="1"/>
          </p:nvPr>
        </p:nvSpPr>
        <p:spPr>
          <a:xfrm>
            <a:off x="838200" y="1825625"/>
            <a:ext cx="10515600" cy="4351338"/>
          </a:xfrm>
        </p:spPr>
        <p:txBody>
          <a:bodyPr>
            <a:normAutofit/>
          </a:bodyPr>
          <a:lstStyle/>
          <a:p>
            <a:r>
              <a:rPr lang="zh-CN" altLang="en-US" dirty="0"/>
              <a:t>区间取模，区间求和</a:t>
            </a:r>
            <a:endParaRPr lang="en-US" altLang="zh-CN" dirty="0"/>
          </a:p>
          <a:p>
            <a:r>
              <a:rPr lang="zh-CN" altLang="en-US" dirty="0"/>
              <a:t>由于一个数被比它自己小的数</a:t>
            </a:r>
            <a:r>
              <a:rPr lang="en-US" altLang="zh-CN" dirty="0"/>
              <a:t>mod</a:t>
            </a:r>
            <a:r>
              <a:rPr lang="zh-CN" altLang="en-US" dirty="0"/>
              <a:t>后至少会变成原来的一半</a:t>
            </a:r>
            <a:endParaRPr lang="en-US" altLang="zh-CN" dirty="0"/>
          </a:p>
          <a:p>
            <a:r>
              <a:rPr lang="zh-CN" altLang="en-US" dirty="0"/>
              <a:t>所以我们仍然维护区间最大值，如果当前区间的最大值小于模数</a:t>
            </a:r>
            <a:r>
              <a:rPr lang="en-US" altLang="zh-CN" dirty="0"/>
              <a:t>p</a:t>
            </a:r>
            <a:r>
              <a:rPr lang="zh-CN" altLang="en-US" dirty="0"/>
              <a:t>，那么不用再递归下去了</a:t>
            </a:r>
          </a:p>
        </p:txBody>
      </p:sp>
    </p:spTree>
    <p:extLst>
      <p:ext uri="{BB962C8B-B14F-4D97-AF65-F5344CB8AC3E}">
        <p14:creationId xmlns:p14="http://schemas.microsoft.com/office/powerpoint/2010/main" val="31140240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DD9D9-D45F-4134-9565-C423EA515BBA}"/>
              </a:ext>
            </a:extLst>
          </p:cNvPr>
          <p:cNvSpPr>
            <a:spLocks noGrp="1"/>
          </p:cNvSpPr>
          <p:nvPr>
            <p:ph type="title"/>
          </p:nvPr>
        </p:nvSpPr>
        <p:spPr/>
        <p:txBody>
          <a:bodyPr/>
          <a:lstStyle/>
          <a:p>
            <a:r>
              <a:rPr lang="zh-CN" altLang="en-US" dirty="0"/>
              <a:t>基础应用</a:t>
            </a:r>
          </a:p>
        </p:txBody>
      </p:sp>
      <p:sp>
        <p:nvSpPr>
          <p:cNvPr id="3" name="内容占位符 2">
            <a:extLst>
              <a:ext uri="{FF2B5EF4-FFF2-40B4-BE49-F238E27FC236}">
                <a16:creationId xmlns:a16="http://schemas.microsoft.com/office/drawing/2014/main" id="{34E9F2AC-43BB-445D-A089-EC7D29831287}"/>
              </a:ext>
            </a:extLst>
          </p:cNvPr>
          <p:cNvSpPr>
            <a:spLocks noGrp="1"/>
          </p:cNvSpPr>
          <p:nvPr>
            <p:ph idx="1"/>
          </p:nvPr>
        </p:nvSpPr>
        <p:spPr>
          <a:xfrm>
            <a:off x="838200" y="1825625"/>
            <a:ext cx="10515600" cy="4351338"/>
          </a:xfrm>
        </p:spPr>
        <p:txBody>
          <a:bodyPr>
            <a:normAutofit/>
          </a:bodyPr>
          <a:lstStyle/>
          <a:p>
            <a:r>
              <a:rPr lang="zh-CN" altLang="en-US" dirty="0"/>
              <a:t>区间取模，区间求和</a:t>
            </a:r>
            <a:endParaRPr lang="en-US" altLang="zh-CN" dirty="0"/>
          </a:p>
          <a:p>
            <a:r>
              <a:rPr lang="zh-CN" altLang="en-US" dirty="0"/>
              <a:t>由于一个数被比它自己小的数</a:t>
            </a:r>
            <a:r>
              <a:rPr lang="en-US" altLang="zh-CN" dirty="0"/>
              <a:t>mod</a:t>
            </a:r>
            <a:r>
              <a:rPr lang="zh-CN" altLang="en-US" dirty="0"/>
              <a:t>后至少会变成原来的一半</a:t>
            </a:r>
            <a:endParaRPr lang="en-US" altLang="zh-CN" dirty="0"/>
          </a:p>
          <a:p>
            <a:r>
              <a:rPr lang="zh-CN" altLang="en-US" dirty="0"/>
              <a:t>所以我们仍然维护区间最大值，如果当前区间的最大值小于模数</a:t>
            </a:r>
            <a:r>
              <a:rPr lang="en-US" altLang="zh-CN" dirty="0"/>
              <a:t>p</a:t>
            </a:r>
            <a:r>
              <a:rPr lang="zh-CN" altLang="en-US" dirty="0"/>
              <a:t>，那么不用再递归下去了</a:t>
            </a:r>
          </a:p>
        </p:txBody>
      </p:sp>
    </p:spTree>
    <p:extLst>
      <p:ext uri="{BB962C8B-B14F-4D97-AF65-F5344CB8AC3E}">
        <p14:creationId xmlns:p14="http://schemas.microsoft.com/office/powerpoint/2010/main" val="39506678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DD9D9-D45F-4134-9565-C423EA515BBA}"/>
              </a:ext>
            </a:extLst>
          </p:cNvPr>
          <p:cNvSpPr>
            <a:spLocks noGrp="1"/>
          </p:cNvSpPr>
          <p:nvPr>
            <p:ph type="title"/>
          </p:nvPr>
        </p:nvSpPr>
        <p:spPr/>
        <p:txBody>
          <a:bodyPr/>
          <a:lstStyle/>
          <a:p>
            <a:r>
              <a:rPr lang="zh-CN" altLang="en-US" dirty="0"/>
              <a:t>基础应用</a:t>
            </a:r>
          </a:p>
        </p:txBody>
      </p:sp>
      <p:sp>
        <p:nvSpPr>
          <p:cNvPr id="3" name="内容占位符 2">
            <a:extLst>
              <a:ext uri="{FF2B5EF4-FFF2-40B4-BE49-F238E27FC236}">
                <a16:creationId xmlns:a16="http://schemas.microsoft.com/office/drawing/2014/main" id="{34E9F2AC-43BB-445D-A089-EC7D29831287}"/>
              </a:ext>
            </a:extLst>
          </p:cNvPr>
          <p:cNvSpPr>
            <a:spLocks noGrp="1"/>
          </p:cNvSpPr>
          <p:nvPr>
            <p:ph idx="1"/>
          </p:nvPr>
        </p:nvSpPr>
        <p:spPr/>
        <p:txBody>
          <a:bodyPr>
            <a:normAutofit/>
          </a:bodyPr>
          <a:lstStyle/>
          <a:p>
            <a:r>
              <a:rPr lang="zh-CN" altLang="en-US" dirty="0"/>
              <a:t>区间开方，区间求和</a:t>
            </a:r>
            <a:endParaRPr lang="en-US" altLang="zh-CN" dirty="0"/>
          </a:p>
          <a:p>
            <a:endParaRPr lang="zh-CN" altLang="en-US" dirty="0"/>
          </a:p>
        </p:txBody>
      </p:sp>
    </p:spTree>
    <p:extLst>
      <p:ext uri="{BB962C8B-B14F-4D97-AF65-F5344CB8AC3E}">
        <p14:creationId xmlns:p14="http://schemas.microsoft.com/office/powerpoint/2010/main" val="12741845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DD9D9-D45F-4134-9565-C423EA515BBA}"/>
              </a:ext>
            </a:extLst>
          </p:cNvPr>
          <p:cNvSpPr>
            <a:spLocks noGrp="1"/>
          </p:cNvSpPr>
          <p:nvPr>
            <p:ph type="title"/>
          </p:nvPr>
        </p:nvSpPr>
        <p:spPr/>
        <p:txBody>
          <a:bodyPr/>
          <a:lstStyle/>
          <a:p>
            <a:r>
              <a:rPr lang="zh-CN" altLang="en-US" dirty="0"/>
              <a:t>基础应用</a:t>
            </a:r>
          </a:p>
        </p:txBody>
      </p:sp>
      <p:sp>
        <p:nvSpPr>
          <p:cNvPr id="3" name="内容占位符 2">
            <a:extLst>
              <a:ext uri="{FF2B5EF4-FFF2-40B4-BE49-F238E27FC236}">
                <a16:creationId xmlns:a16="http://schemas.microsoft.com/office/drawing/2014/main" id="{34E9F2AC-43BB-445D-A089-EC7D29831287}"/>
              </a:ext>
            </a:extLst>
          </p:cNvPr>
          <p:cNvSpPr>
            <a:spLocks noGrp="1"/>
          </p:cNvSpPr>
          <p:nvPr>
            <p:ph idx="1"/>
          </p:nvPr>
        </p:nvSpPr>
        <p:spPr>
          <a:xfrm>
            <a:off x="838200" y="1825625"/>
            <a:ext cx="4714875" cy="4351338"/>
          </a:xfrm>
        </p:spPr>
        <p:txBody>
          <a:bodyPr>
            <a:normAutofit/>
          </a:bodyPr>
          <a:lstStyle/>
          <a:p>
            <a:r>
              <a:rPr lang="zh-CN" altLang="en-US" dirty="0"/>
              <a:t>区间开方，区间求和</a:t>
            </a:r>
            <a:endParaRPr lang="en-US" altLang="zh-CN" dirty="0"/>
          </a:p>
          <a:p>
            <a:r>
              <a:rPr lang="zh-CN" altLang="en-US" dirty="0"/>
              <a:t>我们可以发现对</a:t>
            </a:r>
            <a:r>
              <a:rPr lang="en-US" altLang="zh-CN" dirty="0"/>
              <a:t>1</a:t>
            </a:r>
            <a:r>
              <a:rPr lang="zh-CN" altLang="en-US" dirty="0"/>
              <a:t>或</a:t>
            </a:r>
            <a:r>
              <a:rPr lang="en-US" altLang="zh-CN" dirty="0"/>
              <a:t>0</a:t>
            </a:r>
            <a:r>
              <a:rPr lang="zh-CN" altLang="en-US" dirty="0"/>
              <a:t>的开方，对他的值是不会改变的，因此我们维护一个区间最大值，如果该区间的最大值</a:t>
            </a:r>
            <a:r>
              <a:rPr lang="en-US" altLang="zh-CN" dirty="0"/>
              <a:t>&gt;1,</a:t>
            </a:r>
            <a:r>
              <a:rPr lang="zh-CN" altLang="en-US" dirty="0"/>
              <a:t>那么再递归下去。</a:t>
            </a:r>
            <a:endParaRPr lang="en-US" altLang="zh-CN" dirty="0"/>
          </a:p>
          <a:p>
            <a:r>
              <a:rPr lang="zh-CN" altLang="en-US" dirty="0"/>
              <a:t>一个数开</a:t>
            </a:r>
            <a:r>
              <a:rPr lang="en-US" altLang="zh-CN" dirty="0" err="1"/>
              <a:t>loglogn</a:t>
            </a:r>
            <a:r>
              <a:rPr lang="zh-CN" altLang="en-US" dirty="0"/>
              <a:t>次就会变成</a:t>
            </a:r>
            <a:r>
              <a:rPr lang="en-US" altLang="zh-CN" dirty="0"/>
              <a:t>1</a:t>
            </a:r>
            <a:r>
              <a:rPr lang="zh-CN" altLang="en-US" dirty="0"/>
              <a:t>或者</a:t>
            </a:r>
            <a:r>
              <a:rPr lang="en-US" altLang="zh-CN" dirty="0"/>
              <a:t>0</a:t>
            </a:r>
          </a:p>
          <a:p>
            <a:endParaRPr lang="zh-CN" altLang="en-US" dirty="0"/>
          </a:p>
        </p:txBody>
      </p:sp>
      <p:pic>
        <p:nvPicPr>
          <p:cNvPr id="7" name="图片 6">
            <a:extLst>
              <a:ext uri="{FF2B5EF4-FFF2-40B4-BE49-F238E27FC236}">
                <a16:creationId xmlns:a16="http://schemas.microsoft.com/office/drawing/2014/main" id="{A13A957D-F553-45D5-9742-2FA412C79884}"/>
              </a:ext>
            </a:extLst>
          </p:cNvPr>
          <p:cNvPicPr>
            <a:picLocks noChangeAspect="1"/>
          </p:cNvPicPr>
          <p:nvPr/>
        </p:nvPicPr>
        <p:blipFill>
          <a:blip r:embed="rId2"/>
          <a:stretch>
            <a:fillRect/>
          </a:stretch>
        </p:blipFill>
        <p:spPr>
          <a:xfrm>
            <a:off x="5765513" y="1690688"/>
            <a:ext cx="5588287" cy="4407126"/>
          </a:xfrm>
          <a:prstGeom prst="rect">
            <a:avLst/>
          </a:prstGeom>
        </p:spPr>
      </p:pic>
    </p:spTree>
    <p:extLst>
      <p:ext uri="{BB962C8B-B14F-4D97-AF65-F5344CB8AC3E}">
        <p14:creationId xmlns:p14="http://schemas.microsoft.com/office/powerpoint/2010/main" val="33998553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DD9D9-D45F-4134-9565-C423EA515BBA}"/>
              </a:ext>
            </a:extLst>
          </p:cNvPr>
          <p:cNvSpPr>
            <a:spLocks noGrp="1"/>
          </p:cNvSpPr>
          <p:nvPr>
            <p:ph type="title"/>
          </p:nvPr>
        </p:nvSpPr>
        <p:spPr/>
        <p:txBody>
          <a:bodyPr/>
          <a:lstStyle/>
          <a:p>
            <a:r>
              <a:rPr lang="zh-CN" altLang="en-US" dirty="0"/>
              <a:t>基础应用</a:t>
            </a:r>
          </a:p>
        </p:txBody>
      </p:sp>
      <p:sp>
        <p:nvSpPr>
          <p:cNvPr id="3" name="内容占位符 2">
            <a:extLst>
              <a:ext uri="{FF2B5EF4-FFF2-40B4-BE49-F238E27FC236}">
                <a16:creationId xmlns:a16="http://schemas.microsoft.com/office/drawing/2014/main" id="{34E9F2AC-43BB-445D-A089-EC7D29831287}"/>
              </a:ext>
            </a:extLst>
          </p:cNvPr>
          <p:cNvSpPr>
            <a:spLocks noGrp="1"/>
          </p:cNvSpPr>
          <p:nvPr>
            <p:ph idx="1"/>
          </p:nvPr>
        </p:nvSpPr>
        <p:spPr/>
        <p:txBody>
          <a:bodyPr>
            <a:normAutofit/>
          </a:bodyPr>
          <a:lstStyle/>
          <a:p>
            <a:r>
              <a:rPr lang="zh-CN" altLang="en-US" dirty="0"/>
              <a:t>这个题还有一种线段树做法是</a:t>
            </a:r>
            <a:endParaRPr lang="en-US" altLang="zh-CN" dirty="0"/>
          </a:p>
          <a:p>
            <a:r>
              <a:rPr lang="zh-CN" altLang="en-US" dirty="0"/>
              <a:t>记录区间最大值和最小值</a:t>
            </a:r>
            <a:endParaRPr lang="en-US" altLang="zh-CN" dirty="0"/>
          </a:p>
          <a:p>
            <a:r>
              <a:rPr lang="zh-CN" altLang="en-US" dirty="0"/>
              <a:t>如果一个区间最大值开根和最小值开根相同，那么打区间覆盖标记</a:t>
            </a:r>
            <a:endParaRPr lang="en-US" altLang="zh-CN" dirty="0"/>
          </a:p>
          <a:p>
            <a:r>
              <a:rPr lang="zh-CN" altLang="en-US" dirty="0"/>
              <a:t>否则，暴力往下更新</a:t>
            </a:r>
            <a:endParaRPr lang="en-US" altLang="zh-CN" dirty="0"/>
          </a:p>
          <a:p>
            <a:endParaRPr lang="en-US" altLang="zh-CN" dirty="0"/>
          </a:p>
        </p:txBody>
      </p:sp>
    </p:spTree>
    <p:extLst>
      <p:ext uri="{BB962C8B-B14F-4D97-AF65-F5344CB8AC3E}">
        <p14:creationId xmlns:p14="http://schemas.microsoft.com/office/powerpoint/2010/main" val="15789601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DD9D9-D45F-4134-9565-C423EA515BBA}"/>
              </a:ext>
            </a:extLst>
          </p:cNvPr>
          <p:cNvSpPr>
            <a:spLocks noGrp="1"/>
          </p:cNvSpPr>
          <p:nvPr>
            <p:ph type="title"/>
          </p:nvPr>
        </p:nvSpPr>
        <p:spPr/>
        <p:txBody>
          <a:bodyPr/>
          <a:lstStyle/>
          <a:p>
            <a:r>
              <a:rPr lang="zh-CN" altLang="en-US" dirty="0"/>
              <a:t>基础应用</a:t>
            </a:r>
          </a:p>
        </p:txBody>
      </p:sp>
      <p:pic>
        <p:nvPicPr>
          <p:cNvPr id="5" name="内容占位符 4">
            <a:extLst>
              <a:ext uri="{FF2B5EF4-FFF2-40B4-BE49-F238E27FC236}">
                <a16:creationId xmlns:a16="http://schemas.microsoft.com/office/drawing/2014/main" id="{72EB408F-F971-4FA4-9136-EBCB8DB4865A}"/>
              </a:ext>
            </a:extLst>
          </p:cNvPr>
          <p:cNvPicPr>
            <a:picLocks noGrp="1" noChangeAspect="1"/>
          </p:cNvPicPr>
          <p:nvPr>
            <p:ph idx="1"/>
          </p:nvPr>
        </p:nvPicPr>
        <p:blipFill rotWithShape="1">
          <a:blip r:embed="rId2"/>
          <a:srcRect b="39694"/>
          <a:stretch/>
        </p:blipFill>
        <p:spPr>
          <a:xfrm>
            <a:off x="838200" y="1690688"/>
            <a:ext cx="5543577" cy="3919537"/>
          </a:xfrm>
        </p:spPr>
      </p:pic>
      <p:pic>
        <p:nvPicPr>
          <p:cNvPr id="6" name="内容占位符 4">
            <a:extLst>
              <a:ext uri="{FF2B5EF4-FFF2-40B4-BE49-F238E27FC236}">
                <a16:creationId xmlns:a16="http://schemas.microsoft.com/office/drawing/2014/main" id="{94DE6EBB-BEFF-4811-AEF4-98926DB3B0F4}"/>
              </a:ext>
            </a:extLst>
          </p:cNvPr>
          <p:cNvPicPr>
            <a:picLocks noChangeAspect="1"/>
          </p:cNvPicPr>
          <p:nvPr/>
        </p:nvPicPr>
        <p:blipFill rotWithShape="1">
          <a:blip r:embed="rId2"/>
          <a:srcRect t="60306"/>
          <a:stretch/>
        </p:blipFill>
        <p:spPr>
          <a:xfrm>
            <a:off x="6381777" y="1690688"/>
            <a:ext cx="5543577" cy="2579830"/>
          </a:xfrm>
          <a:prstGeom prst="rect">
            <a:avLst/>
          </a:prstGeom>
        </p:spPr>
      </p:pic>
    </p:spTree>
    <p:extLst>
      <p:ext uri="{BB962C8B-B14F-4D97-AF65-F5344CB8AC3E}">
        <p14:creationId xmlns:p14="http://schemas.microsoft.com/office/powerpoint/2010/main" val="34262713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DD9D9-D45F-4134-9565-C423EA515BBA}"/>
              </a:ext>
            </a:extLst>
          </p:cNvPr>
          <p:cNvSpPr>
            <a:spLocks noGrp="1"/>
          </p:cNvSpPr>
          <p:nvPr>
            <p:ph type="title"/>
          </p:nvPr>
        </p:nvSpPr>
        <p:spPr/>
        <p:txBody>
          <a:bodyPr/>
          <a:lstStyle/>
          <a:p>
            <a:r>
              <a:rPr lang="zh-CN" altLang="en-US" dirty="0"/>
              <a:t>基础应用</a:t>
            </a:r>
          </a:p>
        </p:txBody>
      </p:sp>
      <p:sp>
        <p:nvSpPr>
          <p:cNvPr id="3" name="内容占位符 2">
            <a:extLst>
              <a:ext uri="{FF2B5EF4-FFF2-40B4-BE49-F238E27FC236}">
                <a16:creationId xmlns:a16="http://schemas.microsoft.com/office/drawing/2014/main" id="{34E9F2AC-43BB-445D-A089-EC7D29831287}"/>
              </a:ext>
            </a:extLst>
          </p:cNvPr>
          <p:cNvSpPr>
            <a:spLocks noGrp="1"/>
          </p:cNvSpPr>
          <p:nvPr>
            <p:ph idx="1"/>
          </p:nvPr>
        </p:nvSpPr>
        <p:spPr/>
        <p:txBody>
          <a:bodyPr>
            <a:normAutofit/>
          </a:bodyPr>
          <a:lstStyle/>
          <a:p>
            <a:r>
              <a:rPr lang="zh-CN" altLang="en-US" dirty="0"/>
              <a:t>区间开方，区间求和</a:t>
            </a:r>
            <a:endParaRPr lang="en-US" altLang="zh-CN" dirty="0"/>
          </a:p>
          <a:p>
            <a:r>
              <a:rPr lang="zh-CN" altLang="en-US" dirty="0"/>
              <a:t>当然这个题也能用树状数组</a:t>
            </a:r>
            <a:r>
              <a:rPr lang="en-US" altLang="zh-CN" dirty="0"/>
              <a:t>+</a:t>
            </a:r>
            <a:r>
              <a:rPr lang="zh-CN" altLang="en-US" dirty="0"/>
              <a:t>并查集做</a:t>
            </a:r>
            <a:endParaRPr lang="en-US" altLang="zh-CN" dirty="0"/>
          </a:p>
          <a:p>
            <a:r>
              <a:rPr lang="zh-CN" altLang="en-US" dirty="0"/>
              <a:t>树状数组负责单点修改</a:t>
            </a:r>
            <a:r>
              <a:rPr lang="en-US" altLang="zh-CN" dirty="0"/>
              <a:t>+</a:t>
            </a:r>
            <a:r>
              <a:rPr lang="zh-CN" altLang="en-US" dirty="0"/>
              <a:t>区间查询</a:t>
            </a:r>
            <a:endParaRPr lang="en-US" altLang="zh-CN" dirty="0"/>
          </a:p>
          <a:p>
            <a:r>
              <a:rPr lang="zh-CN" altLang="en-US" dirty="0"/>
              <a:t>并查集负责把开方后变为</a:t>
            </a:r>
            <a:r>
              <a:rPr lang="en-US" altLang="zh-CN" dirty="0"/>
              <a:t>0/1</a:t>
            </a:r>
            <a:r>
              <a:rPr lang="zh-CN" altLang="en-US" dirty="0"/>
              <a:t>的数删掉（和下一个数连起来）</a:t>
            </a:r>
            <a:endParaRPr lang="en-US" altLang="zh-CN" dirty="0"/>
          </a:p>
        </p:txBody>
      </p:sp>
    </p:spTree>
    <p:extLst>
      <p:ext uri="{BB962C8B-B14F-4D97-AF65-F5344CB8AC3E}">
        <p14:creationId xmlns:p14="http://schemas.microsoft.com/office/powerpoint/2010/main" val="40673178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DD9D9-D45F-4134-9565-C423EA515BBA}"/>
              </a:ext>
            </a:extLst>
          </p:cNvPr>
          <p:cNvSpPr>
            <a:spLocks noGrp="1"/>
          </p:cNvSpPr>
          <p:nvPr>
            <p:ph type="title"/>
          </p:nvPr>
        </p:nvSpPr>
        <p:spPr/>
        <p:txBody>
          <a:bodyPr/>
          <a:lstStyle/>
          <a:p>
            <a:r>
              <a:rPr lang="zh-CN" altLang="en-US" dirty="0"/>
              <a:t>基础应用</a:t>
            </a:r>
          </a:p>
        </p:txBody>
      </p:sp>
      <p:sp>
        <p:nvSpPr>
          <p:cNvPr id="3" name="内容占位符 2">
            <a:extLst>
              <a:ext uri="{FF2B5EF4-FFF2-40B4-BE49-F238E27FC236}">
                <a16:creationId xmlns:a16="http://schemas.microsoft.com/office/drawing/2014/main" id="{34E9F2AC-43BB-445D-A089-EC7D29831287}"/>
              </a:ext>
            </a:extLst>
          </p:cNvPr>
          <p:cNvSpPr>
            <a:spLocks noGrp="1"/>
          </p:cNvSpPr>
          <p:nvPr>
            <p:ph idx="1"/>
          </p:nvPr>
        </p:nvSpPr>
        <p:spPr/>
        <p:txBody>
          <a:bodyPr>
            <a:normAutofit/>
          </a:bodyPr>
          <a:lstStyle/>
          <a:p>
            <a:r>
              <a:rPr lang="zh-CN" altLang="en-US" dirty="0"/>
              <a:t>区间开方，区间加，区间求和</a:t>
            </a:r>
            <a:endParaRPr lang="en-US" altLang="zh-CN" dirty="0"/>
          </a:p>
          <a:p>
            <a:r>
              <a:rPr lang="zh-CN" altLang="en-US" dirty="0"/>
              <a:t>显然不能像上一个题一样，用最大值</a:t>
            </a:r>
            <a:r>
              <a:rPr lang="en-US" altLang="zh-CN" dirty="0"/>
              <a:t>&lt;=1</a:t>
            </a:r>
            <a:r>
              <a:rPr lang="zh-CN" altLang="en-US" dirty="0"/>
              <a:t>来做</a:t>
            </a:r>
            <a:endParaRPr lang="en-US" altLang="zh-CN" dirty="0"/>
          </a:p>
          <a:p>
            <a:r>
              <a:rPr lang="zh-CN" altLang="en-US" dirty="0"/>
              <a:t>如果用最小值</a:t>
            </a:r>
            <a:r>
              <a:rPr lang="en-US" altLang="zh-CN" dirty="0"/>
              <a:t>=</a:t>
            </a:r>
            <a:r>
              <a:rPr lang="zh-CN" altLang="en-US" dirty="0"/>
              <a:t>最大值来做</a:t>
            </a:r>
            <a:endParaRPr lang="en-US" altLang="zh-CN" dirty="0"/>
          </a:p>
          <a:p>
            <a:r>
              <a:rPr lang="zh-CN" altLang="en-US" dirty="0"/>
              <a:t>那么像这样的数据：</a:t>
            </a:r>
            <a:endParaRPr lang="en-US" altLang="zh-CN" dirty="0"/>
          </a:p>
          <a:p>
            <a:r>
              <a:rPr lang="en-US" altLang="zh-CN" dirty="0"/>
              <a:t>343434</a:t>
            </a:r>
            <a:r>
              <a:rPr lang="zh-CN" altLang="en-US" dirty="0"/>
              <a:t>开方，变成</a:t>
            </a:r>
            <a:r>
              <a:rPr lang="en-US" altLang="zh-CN" dirty="0"/>
              <a:t>121212</a:t>
            </a:r>
            <a:r>
              <a:rPr lang="zh-CN" altLang="en-US" dirty="0"/>
              <a:t>，再加</a:t>
            </a:r>
            <a:r>
              <a:rPr lang="en-US" altLang="zh-CN" dirty="0"/>
              <a:t>2</a:t>
            </a:r>
            <a:r>
              <a:rPr lang="zh-CN" altLang="en-US" dirty="0"/>
              <a:t>，变成</a:t>
            </a:r>
            <a:r>
              <a:rPr lang="en-US" altLang="zh-CN" dirty="0"/>
              <a:t>343434</a:t>
            </a:r>
            <a:r>
              <a:rPr lang="zh-CN" altLang="en-US" dirty="0"/>
              <a:t>，循环</a:t>
            </a:r>
            <a:endParaRPr lang="en-US" altLang="zh-CN" dirty="0"/>
          </a:p>
          <a:p>
            <a:r>
              <a:rPr lang="zh-CN" altLang="en-US" dirty="0"/>
              <a:t>就会</a:t>
            </a:r>
            <a:r>
              <a:rPr lang="en-US" altLang="zh-CN" dirty="0"/>
              <a:t>TLE</a:t>
            </a:r>
          </a:p>
        </p:txBody>
      </p:sp>
    </p:spTree>
    <p:extLst>
      <p:ext uri="{BB962C8B-B14F-4D97-AF65-F5344CB8AC3E}">
        <p14:creationId xmlns:p14="http://schemas.microsoft.com/office/powerpoint/2010/main" val="32076441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DD9D9-D45F-4134-9565-C423EA515BBA}"/>
              </a:ext>
            </a:extLst>
          </p:cNvPr>
          <p:cNvSpPr>
            <a:spLocks noGrp="1"/>
          </p:cNvSpPr>
          <p:nvPr>
            <p:ph type="title"/>
          </p:nvPr>
        </p:nvSpPr>
        <p:spPr/>
        <p:txBody>
          <a:bodyPr/>
          <a:lstStyle/>
          <a:p>
            <a:r>
              <a:rPr lang="zh-CN" altLang="en-US" dirty="0"/>
              <a:t>基础应用</a:t>
            </a:r>
          </a:p>
        </p:txBody>
      </p:sp>
      <p:sp>
        <p:nvSpPr>
          <p:cNvPr id="3" name="内容占位符 2">
            <a:extLst>
              <a:ext uri="{FF2B5EF4-FFF2-40B4-BE49-F238E27FC236}">
                <a16:creationId xmlns:a16="http://schemas.microsoft.com/office/drawing/2014/main" id="{34E9F2AC-43BB-445D-A089-EC7D29831287}"/>
              </a:ext>
            </a:extLst>
          </p:cNvPr>
          <p:cNvSpPr>
            <a:spLocks noGrp="1"/>
          </p:cNvSpPr>
          <p:nvPr>
            <p:ph idx="1"/>
          </p:nvPr>
        </p:nvSpPr>
        <p:spPr>
          <a:xfrm>
            <a:off x="838200" y="1825625"/>
            <a:ext cx="10515600" cy="4351338"/>
          </a:xfrm>
        </p:spPr>
        <p:txBody>
          <a:bodyPr>
            <a:normAutofit lnSpcReduction="10000"/>
          </a:bodyPr>
          <a:lstStyle/>
          <a:p>
            <a:r>
              <a:rPr lang="zh-CN" altLang="en-US" dirty="0"/>
              <a:t>维护</a:t>
            </a:r>
            <a:r>
              <a:rPr lang="en-US" altLang="zh-CN" dirty="0"/>
              <a:t>max-min&lt;=1</a:t>
            </a:r>
            <a:r>
              <a:rPr lang="zh-CN" altLang="en-US" dirty="0"/>
              <a:t>的情况</a:t>
            </a:r>
            <a:endParaRPr lang="en-US" altLang="zh-CN" dirty="0"/>
          </a:p>
          <a:p>
            <a:r>
              <a:rPr lang="zh-CN" altLang="en-US" dirty="0"/>
              <a:t>显然在</a:t>
            </a:r>
            <a:r>
              <a:rPr lang="en-US" altLang="zh-CN" dirty="0"/>
              <a:t>loglog(max-min)</a:t>
            </a:r>
            <a:r>
              <a:rPr lang="zh-CN" altLang="en-US" dirty="0"/>
              <a:t>次开根号操作内，会让区间的</a:t>
            </a:r>
            <a:r>
              <a:rPr lang="en-US" altLang="zh-CN" dirty="0"/>
              <a:t>max-min&lt;=1</a:t>
            </a:r>
          </a:p>
          <a:p>
            <a:r>
              <a:rPr lang="zh-CN" altLang="en-US" dirty="0"/>
              <a:t>定义势能函数</a:t>
            </a:r>
            <a:r>
              <a:rPr lang="en-US" altLang="zh-CN" dirty="0"/>
              <a:t>s=\sum_{</a:t>
            </a:r>
            <a:r>
              <a:rPr lang="en-US" altLang="zh-CN" dirty="0" err="1"/>
              <a:t>i</a:t>
            </a:r>
            <a:r>
              <a:rPr lang="en-US" altLang="zh-CN" dirty="0"/>
              <a:t>} loglog(</a:t>
            </a:r>
            <a:r>
              <a:rPr lang="en-US" altLang="zh-CN" dirty="0" err="1"/>
              <a:t>max_i-min_i</a:t>
            </a:r>
            <a:r>
              <a:rPr lang="en-US" altLang="zh-CN" dirty="0"/>
              <a:t>)=O(</a:t>
            </a:r>
            <a:r>
              <a:rPr lang="en-US" altLang="zh-CN" dirty="0" err="1"/>
              <a:t>nloglogk</a:t>
            </a:r>
            <a:r>
              <a:rPr lang="en-US" altLang="zh-CN" dirty="0"/>
              <a:t>)</a:t>
            </a:r>
          </a:p>
          <a:p>
            <a:r>
              <a:rPr lang="en-US" altLang="zh-CN" dirty="0" err="1"/>
              <a:t>i</a:t>
            </a:r>
            <a:r>
              <a:rPr lang="zh-CN" altLang="en-US" dirty="0"/>
              <a:t>是线段树上的所有节点</a:t>
            </a:r>
            <a:endParaRPr lang="en-US" altLang="zh-CN" dirty="0"/>
          </a:p>
          <a:p>
            <a:r>
              <a:rPr lang="zh-CN" altLang="en-US" dirty="0"/>
              <a:t>对于长度为</a:t>
            </a:r>
            <a:r>
              <a:rPr lang="en-US" altLang="zh-CN" dirty="0"/>
              <a:t>l</a:t>
            </a:r>
            <a:r>
              <a:rPr lang="zh-CN" altLang="en-US" dirty="0"/>
              <a:t>的区间开方，势能减少</a:t>
            </a:r>
            <a:r>
              <a:rPr lang="en-US" altLang="zh-CN" dirty="0"/>
              <a:t>O(l-</a:t>
            </a:r>
            <a:r>
              <a:rPr lang="en-US" altLang="zh-CN" dirty="0" err="1"/>
              <a:t>logn</a:t>
            </a:r>
            <a:r>
              <a:rPr lang="en-US" altLang="zh-CN" dirty="0"/>
              <a:t>)</a:t>
            </a:r>
          </a:p>
          <a:p>
            <a:r>
              <a:rPr lang="zh-CN" altLang="en-US" dirty="0"/>
              <a:t>对于区间加，势能增加</a:t>
            </a:r>
            <a:r>
              <a:rPr lang="en-US" altLang="zh-CN" dirty="0"/>
              <a:t>O(</a:t>
            </a:r>
            <a:r>
              <a:rPr lang="en-US" altLang="zh-CN" dirty="0" err="1"/>
              <a:t>lognloglogk</a:t>
            </a:r>
            <a:r>
              <a:rPr lang="en-US" altLang="zh-CN" dirty="0"/>
              <a:t>)</a:t>
            </a:r>
          </a:p>
          <a:p>
            <a:r>
              <a:rPr lang="zh-CN" altLang="en-US" dirty="0"/>
              <a:t>大概是每个区间需要</a:t>
            </a:r>
            <a:r>
              <a:rPr lang="en-US" altLang="zh-CN" dirty="0" err="1"/>
              <a:t>loglogk</a:t>
            </a:r>
            <a:r>
              <a:rPr lang="zh-CN" altLang="en-US" dirty="0"/>
              <a:t>次才能</a:t>
            </a:r>
            <a:r>
              <a:rPr lang="en-US" altLang="zh-CN" dirty="0"/>
              <a:t>max-min&lt;=1</a:t>
            </a:r>
          </a:p>
          <a:p>
            <a:r>
              <a:rPr lang="zh-CN" altLang="en-US" dirty="0"/>
              <a:t>每次区间加会</a:t>
            </a:r>
            <a:r>
              <a:rPr lang="zh-CN" altLang="en-US" b="0" i="0" dirty="0">
                <a:solidFill>
                  <a:srgbClr val="333333"/>
                </a:solidFill>
                <a:effectLst/>
                <a:latin typeface="Segoe UI" panose="020B0502040204020203" pitchFamily="34" charset="0"/>
              </a:rPr>
              <a:t>造成</a:t>
            </a:r>
            <a:r>
              <a:rPr lang="en-US" altLang="zh-CN" dirty="0" err="1"/>
              <a:t>logn</a:t>
            </a:r>
            <a:r>
              <a:rPr lang="zh-CN" altLang="en-US" b="0" i="0" dirty="0">
                <a:solidFill>
                  <a:srgbClr val="333333"/>
                </a:solidFill>
                <a:effectLst/>
                <a:latin typeface="Segoe UI" panose="020B0502040204020203" pitchFamily="34" charset="0"/>
              </a:rPr>
              <a:t>个区间不相等</a:t>
            </a:r>
            <a:endParaRPr lang="en-US" altLang="zh-CN" dirty="0"/>
          </a:p>
        </p:txBody>
      </p:sp>
    </p:spTree>
    <p:extLst>
      <p:ext uri="{BB962C8B-B14F-4D97-AF65-F5344CB8AC3E}">
        <p14:creationId xmlns:p14="http://schemas.microsoft.com/office/powerpoint/2010/main" val="32994740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DD9D9-D45F-4134-9565-C423EA515BBA}"/>
              </a:ext>
            </a:extLst>
          </p:cNvPr>
          <p:cNvSpPr>
            <a:spLocks noGrp="1"/>
          </p:cNvSpPr>
          <p:nvPr>
            <p:ph type="title"/>
          </p:nvPr>
        </p:nvSpPr>
        <p:spPr/>
        <p:txBody>
          <a:bodyPr/>
          <a:lstStyle/>
          <a:p>
            <a:r>
              <a:rPr lang="zh-CN" altLang="en-US" dirty="0"/>
              <a:t>基础应用</a:t>
            </a:r>
          </a:p>
        </p:txBody>
      </p:sp>
      <p:sp>
        <p:nvSpPr>
          <p:cNvPr id="3" name="内容占位符 2">
            <a:extLst>
              <a:ext uri="{FF2B5EF4-FFF2-40B4-BE49-F238E27FC236}">
                <a16:creationId xmlns:a16="http://schemas.microsoft.com/office/drawing/2014/main" id="{34E9F2AC-43BB-445D-A089-EC7D29831287}"/>
              </a:ext>
            </a:extLst>
          </p:cNvPr>
          <p:cNvSpPr>
            <a:spLocks noGrp="1"/>
          </p:cNvSpPr>
          <p:nvPr>
            <p:ph idx="1"/>
          </p:nvPr>
        </p:nvSpPr>
        <p:spPr>
          <a:xfrm>
            <a:off x="838200" y="1825625"/>
            <a:ext cx="10515600" cy="4351338"/>
          </a:xfrm>
        </p:spPr>
        <p:txBody>
          <a:bodyPr>
            <a:normAutofit/>
          </a:bodyPr>
          <a:lstStyle/>
          <a:p>
            <a:r>
              <a:rPr lang="zh-CN" altLang="en-US" dirty="0"/>
              <a:t>对于</a:t>
            </a:r>
            <a:r>
              <a:rPr lang="en-US" altLang="zh-CN" dirty="0"/>
              <a:t>sqrt(max)=sqrt(min)</a:t>
            </a:r>
            <a:r>
              <a:rPr lang="zh-CN" altLang="en-US" dirty="0"/>
              <a:t>的情况，打区间覆盖标记</a:t>
            </a:r>
            <a:endParaRPr lang="en-US" altLang="zh-CN" dirty="0"/>
          </a:p>
          <a:p>
            <a:r>
              <a:rPr lang="zh-CN" altLang="en-US" dirty="0"/>
              <a:t>对于</a:t>
            </a:r>
            <a:r>
              <a:rPr lang="en-US" altLang="zh-CN" dirty="0"/>
              <a:t>sqrt(max)=sqrt(min)+1</a:t>
            </a:r>
            <a:r>
              <a:rPr lang="zh-CN" altLang="en-US" dirty="0"/>
              <a:t>的情况，化一下得到</a:t>
            </a:r>
            <a:endParaRPr lang="en-US" altLang="zh-CN" dirty="0"/>
          </a:p>
          <a:p>
            <a:r>
              <a:rPr lang="en-US" altLang="zh-CN" dirty="0"/>
              <a:t>max-sqrt(max)=min-sqrt(min)=d</a:t>
            </a:r>
          </a:p>
          <a:p>
            <a:r>
              <a:rPr lang="zh-CN" altLang="en-US" dirty="0"/>
              <a:t>相当于区间减</a:t>
            </a:r>
            <a:r>
              <a:rPr lang="en-US" altLang="zh-CN" dirty="0"/>
              <a:t>d</a:t>
            </a:r>
            <a:r>
              <a:rPr lang="zh-CN" altLang="en-US" dirty="0"/>
              <a:t>，打区间减标记</a:t>
            </a:r>
            <a:endParaRPr lang="en-US" altLang="zh-CN" dirty="0"/>
          </a:p>
        </p:txBody>
      </p:sp>
    </p:spTree>
    <p:extLst>
      <p:ext uri="{BB962C8B-B14F-4D97-AF65-F5344CB8AC3E}">
        <p14:creationId xmlns:p14="http://schemas.microsoft.com/office/powerpoint/2010/main" val="2719615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en-US" altLang="zh-CN" dirty="0"/>
              <a:t>bzoj3050 seating</a:t>
            </a:r>
            <a:endParaRPr lang="zh-CN" altLang="en-US" dirty="0"/>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p:txBody>
          <a:bodyPr>
            <a:normAutofit/>
          </a:bodyPr>
          <a:lstStyle/>
          <a:p>
            <a:r>
              <a:rPr lang="zh-CN" altLang="en-US" dirty="0"/>
              <a:t>为了赚更多的钱，奶牛场开了一间专门做奶昔的餐馆。这个餐馆有</a:t>
            </a:r>
            <a:r>
              <a:rPr lang="en-US" altLang="zh-CN" dirty="0"/>
              <a:t>N</a:t>
            </a:r>
            <a:r>
              <a:rPr lang="zh-CN" altLang="en-US" dirty="0"/>
              <a:t>个位子（</a:t>
            </a:r>
            <a:r>
              <a:rPr lang="en-US" altLang="zh-CN" dirty="0"/>
              <a:t>1&lt;=N&lt;=500000</a:t>
            </a:r>
            <a:r>
              <a:rPr lang="zh-CN" altLang="en-US" dirty="0"/>
              <a:t>）排成一行，开始时，位子都是空的。</a:t>
            </a:r>
          </a:p>
          <a:p>
            <a:r>
              <a:rPr lang="zh-CN" altLang="en-US" dirty="0"/>
              <a:t>每天，有</a:t>
            </a:r>
            <a:r>
              <a:rPr lang="en-US" altLang="zh-CN" dirty="0"/>
              <a:t>M</a:t>
            </a:r>
            <a:r>
              <a:rPr lang="zh-CN" altLang="en-US" dirty="0"/>
              <a:t>个不同的事件按次序发生（</a:t>
            </a:r>
            <a:r>
              <a:rPr lang="en-US" altLang="zh-CN" dirty="0"/>
              <a:t>1&lt;=M&lt;=300000</a:t>
            </a:r>
            <a:r>
              <a:rPr lang="zh-CN" altLang="en-US" dirty="0"/>
              <a:t>）</a:t>
            </a:r>
            <a:r>
              <a:rPr lang="en-US" altLang="zh-CN" dirty="0"/>
              <a:t>.</a:t>
            </a:r>
            <a:r>
              <a:rPr lang="zh-CN" altLang="en-US" dirty="0"/>
              <a:t>事件分为两类：</a:t>
            </a:r>
          </a:p>
          <a:p>
            <a:r>
              <a:rPr lang="en-US" altLang="zh-CN" dirty="0"/>
              <a:t>1.</a:t>
            </a:r>
            <a:r>
              <a:rPr lang="zh-CN" altLang="en-US" dirty="0"/>
              <a:t>举办一个</a:t>
            </a:r>
            <a:r>
              <a:rPr lang="en-US" altLang="zh-CN" dirty="0"/>
              <a:t>party</a:t>
            </a:r>
            <a:r>
              <a:rPr lang="zh-CN" altLang="en-US" dirty="0"/>
              <a:t>，这个</a:t>
            </a:r>
            <a:r>
              <a:rPr lang="en-US" altLang="zh-CN" dirty="0"/>
              <a:t>party</a:t>
            </a:r>
            <a:r>
              <a:rPr lang="zh-CN" altLang="en-US" dirty="0"/>
              <a:t>有</a:t>
            </a:r>
            <a:r>
              <a:rPr lang="en-US" altLang="zh-CN" dirty="0"/>
              <a:t>p</a:t>
            </a:r>
            <a:r>
              <a:rPr lang="zh-CN" altLang="en-US" dirty="0"/>
              <a:t>头奶牛（</a:t>
            </a:r>
            <a:r>
              <a:rPr lang="en-US" altLang="zh-CN" dirty="0"/>
              <a:t>1&lt;=p&lt;=N</a:t>
            </a:r>
            <a:r>
              <a:rPr lang="zh-CN" altLang="en-US" dirty="0"/>
              <a:t>）</a:t>
            </a:r>
            <a:r>
              <a:rPr lang="en-US" altLang="zh-CN" dirty="0"/>
              <a:t>,</a:t>
            </a:r>
            <a:r>
              <a:rPr lang="zh-CN" altLang="en-US" dirty="0"/>
              <a:t>这</a:t>
            </a:r>
            <a:r>
              <a:rPr lang="en-US" altLang="zh-CN" dirty="0"/>
              <a:t>p</a:t>
            </a:r>
            <a:r>
              <a:rPr lang="zh-CN" altLang="en-US" dirty="0"/>
              <a:t>头奶牛只会坐在相邻的位子。如果没有</a:t>
            </a:r>
            <a:r>
              <a:rPr lang="en-US" altLang="zh-CN" dirty="0"/>
              <a:t>p</a:t>
            </a:r>
            <a:r>
              <a:rPr lang="zh-CN" altLang="en-US" dirty="0"/>
              <a:t>个连续的空位，则奶牛们会离开。如果有多个，奶牛们会选择起点编号最小的一段空位。</a:t>
            </a:r>
          </a:p>
          <a:p>
            <a:r>
              <a:rPr lang="en-US" altLang="zh-CN" dirty="0"/>
              <a:t>2.</a:t>
            </a:r>
            <a:r>
              <a:rPr lang="zh-CN" altLang="en-US" dirty="0"/>
              <a:t>区间</a:t>
            </a:r>
            <a:r>
              <a:rPr lang="en-US" altLang="zh-CN" dirty="0"/>
              <a:t>[</a:t>
            </a:r>
            <a:r>
              <a:rPr lang="en-US" altLang="zh-CN" dirty="0" err="1"/>
              <a:t>a,b</a:t>
            </a:r>
            <a:r>
              <a:rPr lang="en-US" altLang="zh-CN" dirty="0"/>
              <a:t>]</a:t>
            </a:r>
            <a:r>
              <a:rPr lang="zh-CN" altLang="en-US" dirty="0"/>
              <a:t>的奶牛们离开座位。（</a:t>
            </a:r>
            <a:r>
              <a:rPr lang="en-US" altLang="zh-CN" dirty="0"/>
              <a:t>1&lt;=a&lt;=b&lt;=N</a:t>
            </a:r>
            <a:r>
              <a:rPr lang="zh-CN" altLang="en-US" dirty="0"/>
              <a:t>）</a:t>
            </a:r>
            <a:endParaRPr lang="en-US" altLang="zh-CN" dirty="0"/>
          </a:p>
        </p:txBody>
      </p:sp>
    </p:spTree>
    <p:extLst>
      <p:ext uri="{BB962C8B-B14F-4D97-AF65-F5344CB8AC3E}">
        <p14:creationId xmlns:p14="http://schemas.microsoft.com/office/powerpoint/2010/main" val="25751090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DD9D9-D45F-4134-9565-C423EA515BBA}"/>
              </a:ext>
            </a:extLst>
          </p:cNvPr>
          <p:cNvSpPr>
            <a:spLocks noGrp="1"/>
          </p:cNvSpPr>
          <p:nvPr>
            <p:ph type="title"/>
          </p:nvPr>
        </p:nvSpPr>
        <p:spPr/>
        <p:txBody>
          <a:bodyPr/>
          <a:lstStyle/>
          <a:p>
            <a:r>
              <a:rPr lang="zh-CN" altLang="en-US" dirty="0"/>
              <a:t>基础应用</a:t>
            </a:r>
          </a:p>
        </p:txBody>
      </p:sp>
      <p:sp>
        <p:nvSpPr>
          <p:cNvPr id="3" name="内容占位符 2">
            <a:extLst>
              <a:ext uri="{FF2B5EF4-FFF2-40B4-BE49-F238E27FC236}">
                <a16:creationId xmlns:a16="http://schemas.microsoft.com/office/drawing/2014/main" id="{34E9F2AC-43BB-445D-A089-EC7D29831287}"/>
              </a:ext>
            </a:extLst>
          </p:cNvPr>
          <p:cNvSpPr>
            <a:spLocks noGrp="1"/>
          </p:cNvSpPr>
          <p:nvPr>
            <p:ph idx="1"/>
          </p:nvPr>
        </p:nvSpPr>
        <p:spPr>
          <a:xfrm>
            <a:off x="838200" y="1825625"/>
            <a:ext cx="10515600" cy="4351338"/>
          </a:xfrm>
        </p:spPr>
        <p:txBody>
          <a:bodyPr>
            <a:normAutofit/>
          </a:bodyPr>
          <a:lstStyle/>
          <a:p>
            <a:r>
              <a:rPr lang="zh-CN" altLang="en-US" dirty="0"/>
              <a:t>维护数列区间和</a:t>
            </a:r>
            <a:r>
              <a:rPr lang="en-US" altLang="zh-CN" dirty="0"/>
              <a:t>(mod p)</a:t>
            </a:r>
            <a:r>
              <a:rPr lang="zh-CN" altLang="en-US" dirty="0"/>
              <a:t>，带有将原数</a:t>
            </a:r>
            <a:r>
              <a:rPr lang="en-US" altLang="zh-CN" dirty="0"/>
              <a:t>a[</a:t>
            </a:r>
            <a:r>
              <a:rPr lang="en-US" altLang="zh-CN" dirty="0" err="1"/>
              <a:t>i</a:t>
            </a:r>
            <a:r>
              <a:rPr lang="en-US" altLang="zh-CN" dirty="0"/>
              <a:t>]</a:t>
            </a:r>
            <a:r>
              <a:rPr lang="zh-CN" altLang="en-US" dirty="0"/>
              <a:t>修改为</a:t>
            </a:r>
            <a:r>
              <a:rPr lang="en-US" altLang="zh-CN" dirty="0" err="1"/>
              <a:t>c^a</a:t>
            </a:r>
            <a:r>
              <a:rPr lang="en-US" altLang="zh-CN" dirty="0"/>
              <a:t>[</a:t>
            </a:r>
            <a:r>
              <a:rPr lang="en-US" altLang="zh-CN" dirty="0" err="1"/>
              <a:t>i</a:t>
            </a:r>
            <a:r>
              <a:rPr lang="en-US" altLang="zh-CN" dirty="0"/>
              <a:t>]</a:t>
            </a:r>
            <a:r>
              <a:rPr lang="zh-CN" altLang="en-US" dirty="0"/>
              <a:t>的操作</a:t>
            </a:r>
            <a:endParaRPr lang="en-US" altLang="zh-CN" dirty="0"/>
          </a:p>
          <a:p>
            <a:endParaRPr lang="en-US" altLang="zh-CN" dirty="0"/>
          </a:p>
        </p:txBody>
      </p:sp>
    </p:spTree>
    <p:extLst>
      <p:ext uri="{BB962C8B-B14F-4D97-AF65-F5344CB8AC3E}">
        <p14:creationId xmlns:p14="http://schemas.microsoft.com/office/powerpoint/2010/main" val="4949372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DD9D9-D45F-4134-9565-C423EA515BBA}"/>
              </a:ext>
            </a:extLst>
          </p:cNvPr>
          <p:cNvSpPr>
            <a:spLocks noGrp="1"/>
          </p:cNvSpPr>
          <p:nvPr>
            <p:ph type="title"/>
          </p:nvPr>
        </p:nvSpPr>
        <p:spPr/>
        <p:txBody>
          <a:bodyPr/>
          <a:lstStyle/>
          <a:p>
            <a:r>
              <a:rPr lang="zh-CN" altLang="en-US" dirty="0"/>
              <a:t>基础应用</a:t>
            </a:r>
          </a:p>
        </p:txBody>
      </p:sp>
      <p:sp>
        <p:nvSpPr>
          <p:cNvPr id="3" name="内容占位符 2">
            <a:extLst>
              <a:ext uri="{FF2B5EF4-FFF2-40B4-BE49-F238E27FC236}">
                <a16:creationId xmlns:a16="http://schemas.microsoft.com/office/drawing/2014/main" id="{34E9F2AC-43BB-445D-A089-EC7D29831287}"/>
              </a:ext>
            </a:extLst>
          </p:cNvPr>
          <p:cNvSpPr>
            <a:spLocks noGrp="1"/>
          </p:cNvSpPr>
          <p:nvPr>
            <p:ph idx="1"/>
          </p:nvPr>
        </p:nvSpPr>
        <p:spPr>
          <a:xfrm>
            <a:off x="838200" y="1825625"/>
            <a:ext cx="10515600" cy="4351338"/>
          </a:xfrm>
        </p:spPr>
        <p:txBody>
          <a:bodyPr>
            <a:normAutofit/>
          </a:bodyPr>
          <a:lstStyle/>
          <a:p>
            <a:r>
              <a:rPr lang="zh-CN" altLang="en-US" dirty="0"/>
              <a:t>维护数列区间和</a:t>
            </a:r>
            <a:r>
              <a:rPr lang="en-US" altLang="zh-CN" dirty="0"/>
              <a:t>(mod p)</a:t>
            </a:r>
            <a:r>
              <a:rPr lang="zh-CN" altLang="en-US" dirty="0"/>
              <a:t>，带有将原数</a:t>
            </a:r>
            <a:r>
              <a:rPr lang="en-US" altLang="zh-CN" dirty="0"/>
              <a:t>a[</a:t>
            </a:r>
            <a:r>
              <a:rPr lang="en-US" altLang="zh-CN" dirty="0" err="1"/>
              <a:t>i</a:t>
            </a:r>
            <a:r>
              <a:rPr lang="en-US" altLang="zh-CN" dirty="0"/>
              <a:t>]</a:t>
            </a:r>
            <a:r>
              <a:rPr lang="zh-CN" altLang="en-US" dirty="0"/>
              <a:t>修改为</a:t>
            </a:r>
            <a:r>
              <a:rPr lang="en-US" altLang="zh-CN" dirty="0" err="1"/>
              <a:t>c^a</a:t>
            </a:r>
            <a:r>
              <a:rPr lang="en-US" altLang="zh-CN" dirty="0"/>
              <a:t>[</a:t>
            </a:r>
            <a:r>
              <a:rPr lang="en-US" altLang="zh-CN" dirty="0" err="1"/>
              <a:t>i</a:t>
            </a:r>
            <a:r>
              <a:rPr lang="en-US" altLang="zh-CN" dirty="0"/>
              <a:t>]</a:t>
            </a:r>
            <a:r>
              <a:rPr lang="zh-CN" altLang="en-US" dirty="0"/>
              <a:t>的操作</a:t>
            </a:r>
            <a:endParaRPr lang="en-US" altLang="zh-CN" dirty="0"/>
          </a:p>
          <a:p>
            <a:r>
              <a:rPr lang="zh-CN" altLang="en-US" dirty="0"/>
              <a:t>用扩展欧拉定理，模数每次从</a:t>
            </a:r>
            <a:r>
              <a:rPr lang="en-US" altLang="zh-CN" dirty="0"/>
              <a:t>p</a:t>
            </a:r>
            <a:r>
              <a:rPr lang="zh-CN" altLang="en-US" dirty="0"/>
              <a:t>变成</a:t>
            </a:r>
            <a:r>
              <a:rPr lang="en-US" altLang="zh-CN" dirty="0"/>
              <a:t>phi(p)</a:t>
            </a:r>
            <a:r>
              <a:rPr lang="zh-CN" altLang="en-US" dirty="0"/>
              <a:t>，最多</a:t>
            </a:r>
            <a:r>
              <a:rPr lang="en-US" altLang="zh-CN" dirty="0"/>
              <a:t>log</a:t>
            </a:r>
            <a:r>
              <a:rPr lang="zh-CN" altLang="en-US" dirty="0"/>
              <a:t>次</a:t>
            </a:r>
            <a:endParaRPr lang="en-US" altLang="zh-CN" dirty="0"/>
          </a:p>
          <a:p>
            <a:endParaRPr lang="en-US" altLang="zh-CN" dirty="0"/>
          </a:p>
        </p:txBody>
      </p:sp>
    </p:spTree>
    <p:extLst>
      <p:ext uri="{BB962C8B-B14F-4D97-AF65-F5344CB8AC3E}">
        <p14:creationId xmlns:p14="http://schemas.microsoft.com/office/powerpoint/2010/main" val="26437888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DD9D9-D45F-4134-9565-C423EA515BBA}"/>
              </a:ext>
            </a:extLst>
          </p:cNvPr>
          <p:cNvSpPr>
            <a:spLocks noGrp="1"/>
          </p:cNvSpPr>
          <p:nvPr>
            <p:ph type="title"/>
          </p:nvPr>
        </p:nvSpPr>
        <p:spPr/>
        <p:txBody>
          <a:bodyPr/>
          <a:lstStyle/>
          <a:p>
            <a:r>
              <a:rPr lang="zh-CN" altLang="en-US" dirty="0"/>
              <a:t>基础应用</a:t>
            </a:r>
          </a:p>
        </p:txBody>
      </p:sp>
      <p:sp>
        <p:nvSpPr>
          <p:cNvPr id="3" name="内容占位符 2">
            <a:extLst>
              <a:ext uri="{FF2B5EF4-FFF2-40B4-BE49-F238E27FC236}">
                <a16:creationId xmlns:a16="http://schemas.microsoft.com/office/drawing/2014/main" id="{34E9F2AC-43BB-445D-A089-EC7D29831287}"/>
              </a:ext>
            </a:extLst>
          </p:cNvPr>
          <p:cNvSpPr>
            <a:spLocks noGrp="1"/>
          </p:cNvSpPr>
          <p:nvPr>
            <p:ph idx="1"/>
          </p:nvPr>
        </p:nvSpPr>
        <p:spPr>
          <a:xfrm>
            <a:off x="838200" y="1825625"/>
            <a:ext cx="10515600" cy="4351338"/>
          </a:xfrm>
        </p:spPr>
        <p:txBody>
          <a:bodyPr>
            <a:normAutofit/>
          </a:bodyPr>
          <a:lstStyle/>
          <a:p>
            <a:r>
              <a:rPr lang="zh-CN" altLang="en-US" dirty="0"/>
              <a:t>区间加，区间除，区间和，区间</a:t>
            </a:r>
            <a:r>
              <a:rPr lang="en-US" altLang="zh-CN" dirty="0"/>
              <a:t>min</a:t>
            </a:r>
          </a:p>
          <a:p>
            <a:endParaRPr lang="en-US" altLang="zh-CN" dirty="0"/>
          </a:p>
        </p:txBody>
      </p:sp>
    </p:spTree>
    <p:extLst>
      <p:ext uri="{BB962C8B-B14F-4D97-AF65-F5344CB8AC3E}">
        <p14:creationId xmlns:p14="http://schemas.microsoft.com/office/powerpoint/2010/main" val="35614607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DD9D9-D45F-4134-9565-C423EA515BBA}"/>
              </a:ext>
            </a:extLst>
          </p:cNvPr>
          <p:cNvSpPr>
            <a:spLocks noGrp="1"/>
          </p:cNvSpPr>
          <p:nvPr>
            <p:ph type="title"/>
          </p:nvPr>
        </p:nvSpPr>
        <p:spPr/>
        <p:txBody>
          <a:bodyPr/>
          <a:lstStyle/>
          <a:p>
            <a:r>
              <a:rPr lang="zh-CN" altLang="en-US" dirty="0"/>
              <a:t>基础应用</a:t>
            </a:r>
          </a:p>
        </p:txBody>
      </p:sp>
      <p:sp>
        <p:nvSpPr>
          <p:cNvPr id="3" name="内容占位符 2">
            <a:extLst>
              <a:ext uri="{FF2B5EF4-FFF2-40B4-BE49-F238E27FC236}">
                <a16:creationId xmlns:a16="http://schemas.microsoft.com/office/drawing/2014/main" id="{34E9F2AC-43BB-445D-A089-EC7D29831287}"/>
              </a:ext>
            </a:extLst>
          </p:cNvPr>
          <p:cNvSpPr>
            <a:spLocks noGrp="1"/>
          </p:cNvSpPr>
          <p:nvPr>
            <p:ph idx="1"/>
          </p:nvPr>
        </p:nvSpPr>
        <p:spPr>
          <a:xfrm>
            <a:off x="838200" y="1825625"/>
            <a:ext cx="10515600" cy="4351338"/>
          </a:xfrm>
        </p:spPr>
        <p:txBody>
          <a:bodyPr>
            <a:normAutofit/>
          </a:bodyPr>
          <a:lstStyle/>
          <a:p>
            <a:r>
              <a:rPr lang="zh-CN" altLang="en-US" dirty="0"/>
              <a:t>区间加，区间除，区间和，区间</a:t>
            </a:r>
            <a:r>
              <a:rPr lang="en-US" altLang="zh-CN" dirty="0"/>
              <a:t>min</a:t>
            </a:r>
          </a:p>
          <a:p>
            <a:r>
              <a:rPr lang="zh-CN" altLang="en-US" dirty="0"/>
              <a:t>同样考虑</a:t>
            </a:r>
            <a:r>
              <a:rPr lang="en-US" altLang="zh-CN" dirty="0"/>
              <a:t>max-min=1</a:t>
            </a:r>
            <a:r>
              <a:rPr lang="zh-CN" altLang="en-US" dirty="0"/>
              <a:t>的区间，</a:t>
            </a:r>
            <a:r>
              <a:rPr lang="en-US" altLang="zh-CN" dirty="0"/>
              <a:t>max-min&gt;1</a:t>
            </a:r>
            <a:r>
              <a:rPr lang="zh-CN" altLang="en-US" dirty="0"/>
              <a:t>暴力除法</a:t>
            </a:r>
            <a:endParaRPr lang="en-US" altLang="zh-CN" dirty="0"/>
          </a:p>
          <a:p>
            <a:r>
              <a:rPr lang="zh-CN" altLang="en-US" dirty="0"/>
              <a:t>除以</a:t>
            </a:r>
            <a:r>
              <a:rPr lang="en-US" altLang="zh-CN" dirty="0"/>
              <a:t>d</a:t>
            </a:r>
            <a:r>
              <a:rPr lang="zh-CN" altLang="en-US" dirty="0"/>
              <a:t>之后，</a:t>
            </a:r>
            <a:r>
              <a:rPr lang="en-US" altLang="zh-CN" dirty="0"/>
              <a:t>max/d-min/d&lt;=1</a:t>
            </a:r>
          </a:p>
          <a:p>
            <a:r>
              <a:rPr lang="zh-CN" altLang="en-US" dirty="0"/>
              <a:t>如果</a:t>
            </a:r>
            <a:r>
              <a:rPr lang="en-US" altLang="zh-CN" dirty="0"/>
              <a:t>max/d=min/d</a:t>
            </a:r>
            <a:r>
              <a:rPr lang="zh-CN" altLang="en-US" dirty="0"/>
              <a:t>，那就是区间覆盖</a:t>
            </a:r>
            <a:endParaRPr lang="en-US" altLang="zh-CN" dirty="0"/>
          </a:p>
          <a:p>
            <a:r>
              <a:rPr lang="zh-CN" altLang="en-US" dirty="0"/>
              <a:t>如果</a:t>
            </a:r>
            <a:r>
              <a:rPr lang="en-US" altLang="zh-CN" dirty="0"/>
              <a:t>max/d-min/d=1</a:t>
            </a:r>
            <a:r>
              <a:rPr lang="zh-CN" altLang="en-US" dirty="0"/>
              <a:t>，那就说明</a:t>
            </a:r>
            <a:r>
              <a:rPr lang="en-US" altLang="zh-CN" dirty="0"/>
              <a:t>max-max/d=min-min/d</a:t>
            </a:r>
          </a:p>
          <a:p>
            <a:r>
              <a:rPr lang="zh-CN" altLang="en-US" dirty="0"/>
              <a:t>变成区间减，打减法标记</a:t>
            </a:r>
            <a:endParaRPr lang="en-US" altLang="zh-CN" dirty="0"/>
          </a:p>
          <a:p>
            <a:endParaRPr lang="en-US" altLang="zh-CN" dirty="0"/>
          </a:p>
        </p:txBody>
      </p:sp>
    </p:spTree>
    <p:extLst>
      <p:ext uri="{BB962C8B-B14F-4D97-AF65-F5344CB8AC3E}">
        <p14:creationId xmlns:p14="http://schemas.microsoft.com/office/powerpoint/2010/main" val="28171753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DD9D9-D45F-4134-9565-C423EA515BBA}"/>
              </a:ext>
            </a:extLst>
          </p:cNvPr>
          <p:cNvSpPr>
            <a:spLocks noGrp="1"/>
          </p:cNvSpPr>
          <p:nvPr>
            <p:ph type="title"/>
          </p:nvPr>
        </p:nvSpPr>
        <p:spPr/>
        <p:txBody>
          <a:bodyPr/>
          <a:lstStyle/>
          <a:p>
            <a:r>
              <a:rPr lang="zh-CN" altLang="en-US" dirty="0"/>
              <a:t>区间最值操作</a:t>
            </a:r>
          </a:p>
        </p:txBody>
      </p:sp>
      <p:sp>
        <p:nvSpPr>
          <p:cNvPr id="3" name="内容占位符 2">
            <a:extLst>
              <a:ext uri="{FF2B5EF4-FFF2-40B4-BE49-F238E27FC236}">
                <a16:creationId xmlns:a16="http://schemas.microsoft.com/office/drawing/2014/main" id="{34E9F2AC-43BB-445D-A089-EC7D29831287}"/>
              </a:ext>
            </a:extLst>
          </p:cNvPr>
          <p:cNvSpPr>
            <a:spLocks noGrp="1"/>
          </p:cNvSpPr>
          <p:nvPr>
            <p:ph idx="1"/>
          </p:nvPr>
        </p:nvSpPr>
        <p:spPr>
          <a:xfrm>
            <a:off x="838200" y="1825625"/>
            <a:ext cx="10515600" cy="4351338"/>
          </a:xfrm>
        </p:spPr>
        <p:txBody>
          <a:bodyPr>
            <a:normAutofit/>
          </a:bodyPr>
          <a:lstStyle/>
          <a:p>
            <a:r>
              <a:rPr lang="zh-CN" altLang="en-US" dirty="0"/>
              <a:t>区间对</a:t>
            </a:r>
            <a:r>
              <a:rPr lang="en-US" altLang="zh-CN" dirty="0"/>
              <a:t>ai</a:t>
            </a:r>
            <a:r>
              <a:rPr lang="zh-CN" altLang="en-US" dirty="0"/>
              <a:t>取</a:t>
            </a:r>
            <a:r>
              <a:rPr lang="en-US" altLang="zh-CN" dirty="0"/>
              <a:t>max(</a:t>
            </a:r>
            <a:r>
              <a:rPr lang="en-US" altLang="zh-CN" dirty="0" err="1"/>
              <a:t>ai,x</a:t>
            </a:r>
            <a:r>
              <a:rPr lang="en-US" altLang="zh-CN" dirty="0"/>
              <a:t>)</a:t>
            </a:r>
            <a:r>
              <a:rPr lang="zh-CN" altLang="en-US" dirty="0"/>
              <a:t>（或</a:t>
            </a:r>
            <a:r>
              <a:rPr lang="en-US" altLang="zh-CN" dirty="0"/>
              <a:t>min(</a:t>
            </a:r>
            <a:r>
              <a:rPr lang="en-US" altLang="zh-CN" dirty="0" err="1"/>
              <a:t>ai,x</a:t>
            </a:r>
            <a:r>
              <a:rPr lang="en-US" altLang="zh-CN" dirty="0"/>
              <a:t>)</a:t>
            </a:r>
            <a:r>
              <a:rPr lang="zh-CN" altLang="en-US" dirty="0"/>
              <a:t>），查询区间和</a:t>
            </a:r>
            <a:endParaRPr lang="en-US" altLang="zh-CN" dirty="0"/>
          </a:p>
          <a:p>
            <a:endParaRPr lang="en-US" altLang="zh-CN" dirty="0"/>
          </a:p>
        </p:txBody>
      </p:sp>
    </p:spTree>
    <p:extLst>
      <p:ext uri="{BB962C8B-B14F-4D97-AF65-F5344CB8AC3E}">
        <p14:creationId xmlns:p14="http://schemas.microsoft.com/office/powerpoint/2010/main" val="3071602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DD9D9-D45F-4134-9565-C423EA515BBA}"/>
              </a:ext>
            </a:extLst>
          </p:cNvPr>
          <p:cNvSpPr>
            <a:spLocks noGrp="1"/>
          </p:cNvSpPr>
          <p:nvPr>
            <p:ph type="title"/>
          </p:nvPr>
        </p:nvSpPr>
        <p:spPr/>
        <p:txBody>
          <a:bodyPr/>
          <a:lstStyle/>
          <a:p>
            <a:r>
              <a:rPr lang="zh-CN" altLang="en-US" dirty="0"/>
              <a:t>区间最值操作</a:t>
            </a:r>
          </a:p>
        </p:txBody>
      </p:sp>
      <p:sp>
        <p:nvSpPr>
          <p:cNvPr id="3" name="内容占位符 2">
            <a:extLst>
              <a:ext uri="{FF2B5EF4-FFF2-40B4-BE49-F238E27FC236}">
                <a16:creationId xmlns:a16="http://schemas.microsoft.com/office/drawing/2014/main" id="{34E9F2AC-43BB-445D-A089-EC7D29831287}"/>
              </a:ext>
            </a:extLst>
          </p:cNvPr>
          <p:cNvSpPr>
            <a:spLocks noGrp="1"/>
          </p:cNvSpPr>
          <p:nvPr>
            <p:ph idx="1"/>
          </p:nvPr>
        </p:nvSpPr>
        <p:spPr>
          <a:xfrm>
            <a:off x="838200" y="1825625"/>
            <a:ext cx="10515600" cy="4351338"/>
          </a:xfrm>
        </p:spPr>
        <p:txBody>
          <a:bodyPr>
            <a:normAutofit/>
          </a:bodyPr>
          <a:lstStyle/>
          <a:p>
            <a:r>
              <a:rPr lang="zh-CN" altLang="en-US" dirty="0"/>
              <a:t>区间对</a:t>
            </a:r>
            <a:r>
              <a:rPr lang="en-US" altLang="zh-CN" dirty="0"/>
              <a:t>ai</a:t>
            </a:r>
            <a:r>
              <a:rPr lang="zh-CN" altLang="en-US" dirty="0"/>
              <a:t>取</a:t>
            </a:r>
            <a:r>
              <a:rPr lang="en-US" altLang="zh-CN" dirty="0"/>
              <a:t>min(</a:t>
            </a:r>
            <a:r>
              <a:rPr lang="en-US" altLang="zh-CN" dirty="0" err="1"/>
              <a:t>ai,x</a:t>
            </a:r>
            <a:r>
              <a:rPr lang="en-US" altLang="zh-CN" dirty="0"/>
              <a:t>)</a:t>
            </a:r>
            <a:r>
              <a:rPr lang="zh-CN" altLang="en-US" dirty="0"/>
              <a:t>（或</a:t>
            </a:r>
            <a:r>
              <a:rPr lang="en-US" altLang="zh-CN" dirty="0"/>
              <a:t>max(</a:t>
            </a:r>
            <a:r>
              <a:rPr lang="en-US" altLang="zh-CN" dirty="0" err="1"/>
              <a:t>ai,x</a:t>
            </a:r>
            <a:r>
              <a:rPr lang="en-US" altLang="zh-CN" dirty="0"/>
              <a:t>)</a:t>
            </a:r>
            <a:r>
              <a:rPr lang="zh-CN" altLang="en-US" dirty="0"/>
              <a:t>），查询区间和</a:t>
            </a:r>
            <a:endParaRPr lang="en-US" altLang="zh-CN" dirty="0"/>
          </a:p>
          <a:p>
            <a:r>
              <a:rPr lang="zh-CN" altLang="en-US" dirty="0"/>
              <a:t>维护区间最大值</a:t>
            </a:r>
            <a:r>
              <a:rPr lang="en-US" altLang="zh-CN" dirty="0"/>
              <a:t>mx</a:t>
            </a:r>
            <a:r>
              <a:rPr lang="zh-CN" altLang="en-US" dirty="0"/>
              <a:t>，最大值个数</a:t>
            </a:r>
            <a:r>
              <a:rPr lang="en-US" altLang="zh-CN" dirty="0"/>
              <a:t>t</a:t>
            </a:r>
            <a:r>
              <a:rPr lang="zh-CN" altLang="en-US" dirty="0"/>
              <a:t>，严格次大值</a:t>
            </a:r>
            <a:r>
              <a:rPr lang="en-US" altLang="zh-CN" dirty="0"/>
              <a:t>se</a:t>
            </a:r>
          </a:p>
          <a:p>
            <a:r>
              <a:rPr lang="zh-CN" altLang="en-US" dirty="0"/>
              <a:t>如果走到一个区间上，发现</a:t>
            </a:r>
            <a:r>
              <a:rPr lang="en-US" altLang="zh-CN" dirty="0"/>
              <a:t>x&gt;=mx</a:t>
            </a:r>
            <a:r>
              <a:rPr lang="zh-CN" altLang="en-US" dirty="0"/>
              <a:t>，说明取</a:t>
            </a:r>
            <a:r>
              <a:rPr lang="en-US" altLang="zh-CN" dirty="0"/>
              <a:t>min</a:t>
            </a:r>
            <a:r>
              <a:rPr lang="zh-CN" altLang="en-US" dirty="0"/>
              <a:t>操作没用，返回</a:t>
            </a:r>
            <a:endParaRPr lang="en-US" altLang="zh-CN" dirty="0"/>
          </a:p>
          <a:p>
            <a:r>
              <a:rPr lang="zh-CN" altLang="en-US" dirty="0"/>
              <a:t>如果</a:t>
            </a:r>
            <a:r>
              <a:rPr lang="en-US" altLang="zh-CN" dirty="0"/>
              <a:t>mx&gt;x&gt;se</a:t>
            </a:r>
            <a:r>
              <a:rPr lang="zh-CN" altLang="en-US" dirty="0"/>
              <a:t>，打标记，把</a:t>
            </a:r>
            <a:r>
              <a:rPr lang="en-US" altLang="zh-CN" dirty="0"/>
              <a:t>mx</a:t>
            </a:r>
            <a:r>
              <a:rPr lang="zh-CN" altLang="en-US" dirty="0"/>
              <a:t>改成</a:t>
            </a:r>
            <a:r>
              <a:rPr lang="en-US" altLang="zh-CN" dirty="0"/>
              <a:t>x</a:t>
            </a:r>
            <a:r>
              <a:rPr lang="zh-CN" altLang="en-US" dirty="0"/>
              <a:t>，再用</a:t>
            </a:r>
            <a:r>
              <a:rPr lang="en-US" altLang="zh-CN" dirty="0"/>
              <a:t>(mx-x)*t</a:t>
            </a:r>
            <a:r>
              <a:rPr lang="zh-CN" altLang="en-US" dirty="0"/>
              <a:t>更新区间和</a:t>
            </a:r>
            <a:endParaRPr lang="en-US" altLang="zh-CN" dirty="0"/>
          </a:p>
          <a:p>
            <a:r>
              <a:rPr lang="zh-CN" altLang="en-US" dirty="0"/>
              <a:t>如果</a:t>
            </a:r>
            <a:r>
              <a:rPr lang="en-US" altLang="zh-CN" dirty="0"/>
              <a:t>se&gt;=x</a:t>
            </a:r>
            <a:r>
              <a:rPr lang="zh-CN" altLang="en-US" dirty="0"/>
              <a:t>，暴力走两边</a:t>
            </a:r>
            <a:endParaRPr lang="en-US" altLang="zh-CN" dirty="0"/>
          </a:p>
          <a:p>
            <a:endParaRPr lang="en-US" altLang="zh-CN" dirty="0"/>
          </a:p>
        </p:txBody>
      </p:sp>
    </p:spTree>
    <p:extLst>
      <p:ext uri="{BB962C8B-B14F-4D97-AF65-F5344CB8AC3E}">
        <p14:creationId xmlns:p14="http://schemas.microsoft.com/office/powerpoint/2010/main" val="12402470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DD9D9-D45F-4134-9565-C423EA515BBA}"/>
              </a:ext>
            </a:extLst>
          </p:cNvPr>
          <p:cNvSpPr>
            <a:spLocks noGrp="1"/>
          </p:cNvSpPr>
          <p:nvPr>
            <p:ph type="title"/>
          </p:nvPr>
        </p:nvSpPr>
        <p:spPr/>
        <p:txBody>
          <a:bodyPr/>
          <a:lstStyle/>
          <a:p>
            <a:r>
              <a:rPr lang="zh-CN" altLang="en-US" dirty="0"/>
              <a:t>区间最值操作</a:t>
            </a:r>
          </a:p>
        </p:txBody>
      </p:sp>
      <p:sp>
        <p:nvSpPr>
          <p:cNvPr id="3" name="内容占位符 2">
            <a:extLst>
              <a:ext uri="{FF2B5EF4-FFF2-40B4-BE49-F238E27FC236}">
                <a16:creationId xmlns:a16="http://schemas.microsoft.com/office/drawing/2014/main" id="{34E9F2AC-43BB-445D-A089-EC7D29831287}"/>
              </a:ext>
            </a:extLst>
          </p:cNvPr>
          <p:cNvSpPr>
            <a:spLocks noGrp="1"/>
          </p:cNvSpPr>
          <p:nvPr>
            <p:ph idx="1"/>
          </p:nvPr>
        </p:nvSpPr>
        <p:spPr>
          <a:xfrm>
            <a:off x="838200" y="1825625"/>
            <a:ext cx="10515600" cy="4351338"/>
          </a:xfrm>
        </p:spPr>
        <p:txBody>
          <a:bodyPr>
            <a:normAutofit fontScale="92500"/>
          </a:bodyPr>
          <a:lstStyle/>
          <a:p>
            <a:r>
              <a:rPr lang="zh-CN" altLang="en-US" dirty="0"/>
              <a:t>区间对</a:t>
            </a:r>
            <a:r>
              <a:rPr lang="en-US" altLang="zh-CN" dirty="0"/>
              <a:t>ai</a:t>
            </a:r>
            <a:r>
              <a:rPr lang="zh-CN" altLang="en-US" dirty="0"/>
              <a:t>取</a:t>
            </a:r>
            <a:r>
              <a:rPr lang="en-US" altLang="zh-CN" dirty="0"/>
              <a:t>min(</a:t>
            </a:r>
            <a:r>
              <a:rPr lang="en-US" altLang="zh-CN" dirty="0" err="1"/>
              <a:t>ai,x</a:t>
            </a:r>
            <a:r>
              <a:rPr lang="en-US" altLang="zh-CN" dirty="0"/>
              <a:t>)</a:t>
            </a:r>
            <a:r>
              <a:rPr lang="zh-CN" altLang="en-US" dirty="0"/>
              <a:t>（或</a:t>
            </a:r>
            <a:r>
              <a:rPr lang="en-US" altLang="zh-CN" dirty="0"/>
              <a:t>max(</a:t>
            </a:r>
            <a:r>
              <a:rPr lang="en-US" altLang="zh-CN" dirty="0" err="1"/>
              <a:t>ai,x</a:t>
            </a:r>
            <a:r>
              <a:rPr lang="en-US" altLang="zh-CN" dirty="0"/>
              <a:t>)</a:t>
            </a:r>
            <a:r>
              <a:rPr lang="zh-CN" altLang="en-US" dirty="0"/>
              <a:t>），查询区间和</a:t>
            </a:r>
            <a:endParaRPr lang="en-US" altLang="zh-CN" dirty="0"/>
          </a:p>
          <a:p>
            <a:r>
              <a:rPr lang="zh-CN" altLang="en-US" dirty="0"/>
              <a:t>维护区间最大值</a:t>
            </a:r>
            <a:r>
              <a:rPr lang="en-US" altLang="zh-CN" dirty="0"/>
              <a:t>mx</a:t>
            </a:r>
            <a:r>
              <a:rPr lang="zh-CN" altLang="en-US" dirty="0"/>
              <a:t>，最大值个数</a:t>
            </a:r>
            <a:r>
              <a:rPr lang="en-US" altLang="zh-CN" dirty="0"/>
              <a:t>t</a:t>
            </a:r>
            <a:r>
              <a:rPr lang="zh-CN" altLang="en-US" dirty="0"/>
              <a:t>，严格次大值</a:t>
            </a:r>
            <a:r>
              <a:rPr lang="en-US" altLang="zh-CN" dirty="0"/>
              <a:t>se</a:t>
            </a:r>
          </a:p>
          <a:p>
            <a:r>
              <a:rPr lang="zh-CN" altLang="en-US" dirty="0"/>
              <a:t>如果走到一个区间上，发现</a:t>
            </a:r>
            <a:r>
              <a:rPr lang="en-US" altLang="zh-CN" dirty="0"/>
              <a:t>x&gt;=mx</a:t>
            </a:r>
            <a:r>
              <a:rPr lang="zh-CN" altLang="en-US" dirty="0"/>
              <a:t>，说明取</a:t>
            </a:r>
            <a:r>
              <a:rPr lang="en-US" altLang="zh-CN" dirty="0"/>
              <a:t>min</a:t>
            </a:r>
            <a:r>
              <a:rPr lang="zh-CN" altLang="en-US" dirty="0"/>
              <a:t>操作没用，返回</a:t>
            </a:r>
            <a:endParaRPr lang="en-US" altLang="zh-CN" dirty="0"/>
          </a:p>
          <a:p>
            <a:r>
              <a:rPr lang="zh-CN" altLang="en-US" dirty="0"/>
              <a:t>如果</a:t>
            </a:r>
            <a:r>
              <a:rPr lang="en-US" altLang="zh-CN" dirty="0"/>
              <a:t>mx&gt;x&gt;se</a:t>
            </a:r>
            <a:r>
              <a:rPr lang="zh-CN" altLang="en-US" dirty="0"/>
              <a:t>，打标记，把</a:t>
            </a:r>
            <a:r>
              <a:rPr lang="en-US" altLang="zh-CN" dirty="0"/>
              <a:t>mx</a:t>
            </a:r>
            <a:r>
              <a:rPr lang="zh-CN" altLang="en-US" dirty="0"/>
              <a:t>改成</a:t>
            </a:r>
            <a:r>
              <a:rPr lang="en-US" altLang="zh-CN" dirty="0"/>
              <a:t>x</a:t>
            </a:r>
            <a:r>
              <a:rPr lang="zh-CN" altLang="en-US" dirty="0"/>
              <a:t>，再用</a:t>
            </a:r>
            <a:r>
              <a:rPr lang="en-US" altLang="zh-CN" dirty="0"/>
              <a:t>(mx-x)*t</a:t>
            </a:r>
            <a:r>
              <a:rPr lang="zh-CN" altLang="en-US" dirty="0"/>
              <a:t>更新区间和</a:t>
            </a:r>
            <a:endParaRPr lang="en-US" altLang="zh-CN" dirty="0"/>
          </a:p>
          <a:p>
            <a:r>
              <a:rPr lang="zh-CN" altLang="en-US" dirty="0"/>
              <a:t>如果</a:t>
            </a:r>
            <a:r>
              <a:rPr lang="en-US" altLang="zh-CN" dirty="0"/>
              <a:t>se&gt;=x</a:t>
            </a:r>
            <a:r>
              <a:rPr lang="zh-CN" altLang="en-US" dirty="0"/>
              <a:t>，暴力走两边</a:t>
            </a:r>
            <a:endParaRPr lang="en-US" altLang="zh-CN" dirty="0"/>
          </a:p>
          <a:p>
            <a:r>
              <a:rPr lang="zh-CN" altLang="en-US" dirty="0"/>
              <a:t>定义势能函数为</a:t>
            </a:r>
            <a:r>
              <a:rPr lang="en-US" altLang="zh-CN" dirty="0"/>
              <a:t>\</a:t>
            </a:r>
            <a:r>
              <a:rPr lang="en-US" altLang="zh-CN" dirty="0" err="1"/>
              <a:t>sum_i</a:t>
            </a:r>
            <a:r>
              <a:rPr lang="en-US" altLang="zh-CN" dirty="0"/>
              <a:t> </a:t>
            </a:r>
            <a:r>
              <a:rPr lang="en-US" altLang="zh-CN" dirty="0" err="1"/>
              <a:t>d_i</a:t>
            </a:r>
            <a:r>
              <a:rPr lang="zh-CN" altLang="en-US" dirty="0"/>
              <a:t>，</a:t>
            </a:r>
            <a:r>
              <a:rPr lang="en-US" altLang="zh-CN" dirty="0" err="1"/>
              <a:t>i</a:t>
            </a:r>
            <a:r>
              <a:rPr lang="zh-CN" altLang="en-US" dirty="0"/>
              <a:t>是线段树上的节点，</a:t>
            </a:r>
            <a:r>
              <a:rPr lang="en-US" altLang="zh-CN" dirty="0" err="1"/>
              <a:t>d_i</a:t>
            </a:r>
            <a:r>
              <a:rPr lang="zh-CN" altLang="en-US" dirty="0"/>
              <a:t>是这个节点对应的区间中，互不相同的元素个数</a:t>
            </a:r>
            <a:endParaRPr lang="en-US" altLang="zh-CN" dirty="0"/>
          </a:p>
          <a:p>
            <a:r>
              <a:rPr lang="zh-CN" altLang="en-US" dirty="0"/>
              <a:t>初始时，显然势能是</a:t>
            </a:r>
            <a:r>
              <a:rPr lang="en-US" altLang="zh-CN" dirty="0"/>
              <a:t>O(</a:t>
            </a:r>
            <a:r>
              <a:rPr lang="en-US" altLang="zh-CN" dirty="0" err="1"/>
              <a:t>nlogn</a:t>
            </a:r>
            <a:r>
              <a:rPr lang="en-US" altLang="zh-CN" dirty="0"/>
              <a:t>)</a:t>
            </a:r>
          </a:p>
          <a:p>
            <a:r>
              <a:rPr lang="zh-CN" altLang="en-US" dirty="0"/>
              <a:t>暴力对长度为</a:t>
            </a:r>
            <a:r>
              <a:rPr lang="en-US" altLang="zh-CN" dirty="0"/>
              <a:t>n</a:t>
            </a:r>
            <a:r>
              <a:rPr lang="zh-CN" altLang="en-US" dirty="0"/>
              <a:t>的区间做</a:t>
            </a:r>
            <a:r>
              <a:rPr lang="en-US" altLang="zh-CN" dirty="0"/>
              <a:t>min</a:t>
            </a:r>
            <a:r>
              <a:rPr lang="zh-CN" altLang="en-US" dirty="0"/>
              <a:t>，消耗的时间是</a:t>
            </a:r>
            <a:r>
              <a:rPr lang="en-US" altLang="zh-CN" dirty="0"/>
              <a:t>O(n)</a:t>
            </a:r>
            <a:r>
              <a:rPr lang="zh-CN" altLang="en-US" dirty="0"/>
              <a:t>，势能也会减少</a:t>
            </a:r>
            <a:r>
              <a:rPr lang="en-US" altLang="zh-CN" dirty="0"/>
              <a:t>O(n)</a:t>
            </a:r>
          </a:p>
        </p:txBody>
      </p:sp>
    </p:spTree>
    <p:extLst>
      <p:ext uri="{BB962C8B-B14F-4D97-AF65-F5344CB8AC3E}">
        <p14:creationId xmlns:p14="http://schemas.microsoft.com/office/powerpoint/2010/main" val="16140950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DD9D9-D45F-4134-9565-C423EA515BBA}"/>
              </a:ext>
            </a:extLst>
          </p:cNvPr>
          <p:cNvSpPr>
            <a:spLocks noGrp="1"/>
          </p:cNvSpPr>
          <p:nvPr>
            <p:ph type="title"/>
          </p:nvPr>
        </p:nvSpPr>
        <p:spPr/>
        <p:txBody>
          <a:bodyPr/>
          <a:lstStyle/>
          <a:p>
            <a:r>
              <a:rPr lang="zh-CN" altLang="en-US" dirty="0"/>
              <a:t>区间最值操作</a:t>
            </a:r>
          </a:p>
        </p:txBody>
      </p:sp>
      <p:sp>
        <p:nvSpPr>
          <p:cNvPr id="3" name="内容占位符 2">
            <a:extLst>
              <a:ext uri="{FF2B5EF4-FFF2-40B4-BE49-F238E27FC236}">
                <a16:creationId xmlns:a16="http://schemas.microsoft.com/office/drawing/2014/main" id="{34E9F2AC-43BB-445D-A089-EC7D29831287}"/>
              </a:ext>
            </a:extLst>
          </p:cNvPr>
          <p:cNvSpPr>
            <a:spLocks noGrp="1"/>
          </p:cNvSpPr>
          <p:nvPr>
            <p:ph idx="1"/>
          </p:nvPr>
        </p:nvSpPr>
        <p:spPr>
          <a:xfrm>
            <a:off x="838200" y="1825625"/>
            <a:ext cx="10515600" cy="4351338"/>
          </a:xfrm>
        </p:spPr>
        <p:txBody>
          <a:bodyPr>
            <a:normAutofit/>
          </a:bodyPr>
          <a:lstStyle/>
          <a:p>
            <a:r>
              <a:rPr lang="zh-CN" altLang="en-US" dirty="0"/>
              <a:t>区间加，区间对</a:t>
            </a:r>
            <a:r>
              <a:rPr lang="en-US" altLang="zh-CN" dirty="0"/>
              <a:t>ai</a:t>
            </a:r>
            <a:r>
              <a:rPr lang="zh-CN" altLang="en-US" dirty="0"/>
              <a:t>取</a:t>
            </a:r>
            <a:r>
              <a:rPr lang="en-US" altLang="zh-CN" dirty="0"/>
              <a:t>min(</a:t>
            </a:r>
            <a:r>
              <a:rPr lang="en-US" altLang="zh-CN" dirty="0" err="1"/>
              <a:t>ai,x</a:t>
            </a:r>
            <a:r>
              <a:rPr lang="en-US" altLang="zh-CN" dirty="0"/>
              <a:t>)</a:t>
            </a:r>
            <a:r>
              <a:rPr lang="zh-CN" altLang="en-US" dirty="0"/>
              <a:t>，查询区间和</a:t>
            </a:r>
            <a:endParaRPr lang="en-US" altLang="zh-CN" dirty="0"/>
          </a:p>
          <a:p>
            <a:endParaRPr lang="en-US" altLang="zh-CN" dirty="0"/>
          </a:p>
        </p:txBody>
      </p:sp>
    </p:spTree>
    <p:extLst>
      <p:ext uri="{BB962C8B-B14F-4D97-AF65-F5344CB8AC3E}">
        <p14:creationId xmlns:p14="http://schemas.microsoft.com/office/powerpoint/2010/main" val="29930031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DD9D9-D45F-4134-9565-C423EA515BBA}"/>
              </a:ext>
            </a:extLst>
          </p:cNvPr>
          <p:cNvSpPr>
            <a:spLocks noGrp="1"/>
          </p:cNvSpPr>
          <p:nvPr>
            <p:ph type="title"/>
          </p:nvPr>
        </p:nvSpPr>
        <p:spPr/>
        <p:txBody>
          <a:bodyPr/>
          <a:lstStyle/>
          <a:p>
            <a:r>
              <a:rPr lang="zh-CN" altLang="en-US" dirty="0"/>
              <a:t>区间最值操作</a:t>
            </a:r>
          </a:p>
        </p:txBody>
      </p:sp>
      <p:sp>
        <p:nvSpPr>
          <p:cNvPr id="3" name="内容占位符 2">
            <a:extLst>
              <a:ext uri="{FF2B5EF4-FFF2-40B4-BE49-F238E27FC236}">
                <a16:creationId xmlns:a16="http://schemas.microsoft.com/office/drawing/2014/main" id="{34E9F2AC-43BB-445D-A089-EC7D29831287}"/>
              </a:ext>
            </a:extLst>
          </p:cNvPr>
          <p:cNvSpPr>
            <a:spLocks noGrp="1"/>
          </p:cNvSpPr>
          <p:nvPr>
            <p:ph idx="1"/>
          </p:nvPr>
        </p:nvSpPr>
        <p:spPr>
          <a:xfrm>
            <a:off x="838200" y="1825625"/>
            <a:ext cx="10515600" cy="4351338"/>
          </a:xfrm>
        </p:spPr>
        <p:txBody>
          <a:bodyPr>
            <a:normAutofit/>
          </a:bodyPr>
          <a:lstStyle/>
          <a:p>
            <a:r>
              <a:rPr lang="zh-CN" altLang="en-US" dirty="0"/>
              <a:t>区间加，区间对</a:t>
            </a:r>
            <a:r>
              <a:rPr lang="en-US" altLang="zh-CN" dirty="0"/>
              <a:t>ai</a:t>
            </a:r>
            <a:r>
              <a:rPr lang="zh-CN" altLang="en-US" dirty="0"/>
              <a:t>取</a:t>
            </a:r>
            <a:r>
              <a:rPr lang="en-US" altLang="zh-CN" dirty="0"/>
              <a:t>min(</a:t>
            </a:r>
            <a:r>
              <a:rPr lang="en-US" altLang="zh-CN" dirty="0" err="1"/>
              <a:t>ai,x</a:t>
            </a:r>
            <a:r>
              <a:rPr lang="en-US" altLang="zh-CN" dirty="0"/>
              <a:t>)</a:t>
            </a:r>
            <a:r>
              <a:rPr lang="zh-CN" altLang="en-US" dirty="0"/>
              <a:t>，查询区间和</a:t>
            </a:r>
            <a:endParaRPr lang="en-US" altLang="zh-CN" dirty="0"/>
          </a:p>
          <a:p>
            <a:r>
              <a:rPr lang="zh-CN" altLang="en-US" dirty="0"/>
              <a:t>区间加对于区间最大值</a:t>
            </a:r>
            <a:r>
              <a:rPr lang="en-US" altLang="zh-CN" dirty="0"/>
              <a:t>mx</a:t>
            </a:r>
            <a:r>
              <a:rPr lang="zh-CN" altLang="en-US" dirty="0"/>
              <a:t>，最大值个数</a:t>
            </a:r>
            <a:r>
              <a:rPr lang="en-US" altLang="zh-CN" dirty="0"/>
              <a:t>t</a:t>
            </a:r>
            <a:r>
              <a:rPr lang="zh-CN" altLang="en-US" dirty="0"/>
              <a:t>，严格次大值</a:t>
            </a:r>
            <a:r>
              <a:rPr lang="en-US" altLang="zh-CN" dirty="0"/>
              <a:t>se</a:t>
            </a:r>
            <a:r>
              <a:rPr lang="zh-CN" altLang="en-US" dirty="0"/>
              <a:t>的影响不大，可以很快更新</a:t>
            </a:r>
            <a:endParaRPr lang="en-US" altLang="zh-CN" dirty="0"/>
          </a:p>
          <a:p>
            <a:r>
              <a:rPr lang="zh-CN" altLang="en-US" dirty="0"/>
              <a:t>如果用上面那个势能函数，一次区间加最坏增加</a:t>
            </a:r>
            <a:r>
              <a:rPr lang="en-US" altLang="zh-CN" dirty="0"/>
              <a:t>O(n)</a:t>
            </a:r>
            <a:r>
              <a:rPr lang="zh-CN" altLang="en-US" dirty="0"/>
              <a:t>的势能</a:t>
            </a:r>
            <a:endParaRPr lang="en-US" altLang="zh-CN" dirty="0"/>
          </a:p>
          <a:p>
            <a:endParaRPr lang="en-US" altLang="zh-CN" dirty="0"/>
          </a:p>
        </p:txBody>
      </p:sp>
    </p:spTree>
    <p:extLst>
      <p:ext uri="{BB962C8B-B14F-4D97-AF65-F5344CB8AC3E}">
        <p14:creationId xmlns:p14="http://schemas.microsoft.com/office/powerpoint/2010/main" val="39778852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DD9D9-D45F-4134-9565-C423EA515BBA}"/>
              </a:ext>
            </a:extLst>
          </p:cNvPr>
          <p:cNvSpPr>
            <a:spLocks noGrp="1"/>
          </p:cNvSpPr>
          <p:nvPr>
            <p:ph type="title"/>
          </p:nvPr>
        </p:nvSpPr>
        <p:spPr/>
        <p:txBody>
          <a:bodyPr/>
          <a:lstStyle/>
          <a:p>
            <a:r>
              <a:rPr lang="zh-CN" altLang="en-US" dirty="0"/>
              <a:t>区间最值操作</a:t>
            </a:r>
          </a:p>
        </p:txBody>
      </p:sp>
      <p:sp>
        <p:nvSpPr>
          <p:cNvPr id="3" name="内容占位符 2">
            <a:extLst>
              <a:ext uri="{FF2B5EF4-FFF2-40B4-BE49-F238E27FC236}">
                <a16:creationId xmlns:a16="http://schemas.microsoft.com/office/drawing/2014/main" id="{34E9F2AC-43BB-445D-A089-EC7D29831287}"/>
              </a:ext>
            </a:extLst>
          </p:cNvPr>
          <p:cNvSpPr>
            <a:spLocks noGrp="1"/>
          </p:cNvSpPr>
          <p:nvPr>
            <p:ph idx="1"/>
          </p:nvPr>
        </p:nvSpPr>
        <p:spPr>
          <a:xfrm>
            <a:off x="838200" y="1825625"/>
            <a:ext cx="10515600" cy="4351338"/>
          </a:xfrm>
        </p:spPr>
        <p:txBody>
          <a:bodyPr>
            <a:normAutofit/>
          </a:bodyPr>
          <a:lstStyle/>
          <a:p>
            <a:r>
              <a:rPr lang="zh-CN" altLang="en-US" dirty="0"/>
              <a:t>区间加，区间对</a:t>
            </a:r>
            <a:r>
              <a:rPr lang="en-US" altLang="zh-CN" dirty="0"/>
              <a:t>ai</a:t>
            </a:r>
            <a:r>
              <a:rPr lang="zh-CN" altLang="en-US" dirty="0"/>
              <a:t>取</a:t>
            </a:r>
            <a:r>
              <a:rPr lang="en-US" altLang="zh-CN" dirty="0"/>
              <a:t>min(</a:t>
            </a:r>
            <a:r>
              <a:rPr lang="en-US" altLang="zh-CN" dirty="0" err="1"/>
              <a:t>ai,x</a:t>
            </a:r>
            <a:r>
              <a:rPr lang="en-US" altLang="zh-CN" dirty="0"/>
              <a:t>)</a:t>
            </a:r>
            <a:r>
              <a:rPr lang="zh-CN" altLang="en-US" dirty="0"/>
              <a:t>，查询区间和</a:t>
            </a:r>
            <a:endParaRPr lang="en-US" altLang="zh-CN" dirty="0"/>
          </a:p>
          <a:p>
            <a:r>
              <a:rPr lang="zh-CN" altLang="en-US" dirty="0"/>
              <a:t>区间加对于区间最大值</a:t>
            </a:r>
            <a:r>
              <a:rPr lang="en-US" altLang="zh-CN" dirty="0"/>
              <a:t>mx</a:t>
            </a:r>
            <a:r>
              <a:rPr lang="zh-CN" altLang="en-US" dirty="0"/>
              <a:t>，最大值个数</a:t>
            </a:r>
            <a:r>
              <a:rPr lang="en-US" altLang="zh-CN" dirty="0"/>
              <a:t>t</a:t>
            </a:r>
            <a:r>
              <a:rPr lang="zh-CN" altLang="en-US" dirty="0"/>
              <a:t>，严格次大值</a:t>
            </a:r>
            <a:r>
              <a:rPr lang="en-US" altLang="zh-CN" dirty="0"/>
              <a:t>se</a:t>
            </a:r>
            <a:r>
              <a:rPr lang="zh-CN" altLang="en-US" dirty="0"/>
              <a:t>的影响不大，可以很快更新</a:t>
            </a:r>
            <a:endParaRPr lang="en-US" altLang="zh-CN" dirty="0"/>
          </a:p>
          <a:p>
            <a:r>
              <a:rPr lang="zh-CN" altLang="en-US" dirty="0"/>
              <a:t>定义势能函数为线段树中 </a:t>
            </a:r>
            <a:r>
              <a:rPr lang="en-US" altLang="zh-CN" dirty="0"/>
              <a:t>mx </a:t>
            </a:r>
            <a:r>
              <a:rPr lang="zh-CN" altLang="en-US" dirty="0"/>
              <a:t>不等于其父亲节点 </a:t>
            </a:r>
            <a:r>
              <a:rPr lang="en-US" altLang="zh-CN" dirty="0"/>
              <a:t>mx </a:t>
            </a:r>
            <a:r>
              <a:rPr lang="zh-CN" altLang="en-US" dirty="0"/>
              <a:t>的节点数量</a:t>
            </a:r>
            <a:endParaRPr lang="en-US" altLang="zh-CN" dirty="0"/>
          </a:p>
          <a:p>
            <a:r>
              <a:rPr lang="zh-CN" altLang="en-US" dirty="0"/>
              <a:t>假设对势能有贡献（中</a:t>
            </a:r>
            <a:r>
              <a:rPr lang="en-US" altLang="zh-CN" dirty="0"/>
              <a:t>mx </a:t>
            </a:r>
            <a:r>
              <a:rPr lang="zh-CN" altLang="en-US" dirty="0"/>
              <a:t>不等于其父亲节点 </a:t>
            </a:r>
            <a:r>
              <a:rPr lang="en-US" altLang="zh-CN" dirty="0"/>
              <a:t>mx </a:t>
            </a:r>
            <a:r>
              <a:rPr lang="zh-CN" altLang="en-US" dirty="0"/>
              <a:t>）的节点的数量为 </a:t>
            </a:r>
            <a:r>
              <a:rPr lang="en-US" altLang="zh-CN" dirty="0"/>
              <a:t>A </a:t>
            </a:r>
            <a:r>
              <a:rPr lang="zh-CN" altLang="en-US" dirty="0"/>
              <a:t>，取</a:t>
            </a:r>
            <a:r>
              <a:rPr lang="en-US" altLang="zh-CN" dirty="0"/>
              <a:t>min</a:t>
            </a:r>
            <a:r>
              <a:rPr lang="zh-CN" altLang="en-US" dirty="0"/>
              <a:t>操作到达这些节点的复杂度为 </a:t>
            </a:r>
            <a:r>
              <a:rPr lang="en-US" altLang="zh-CN" dirty="0"/>
              <a:t>O(</a:t>
            </a:r>
            <a:r>
              <a:rPr lang="en-US" altLang="zh-CN" dirty="0" err="1"/>
              <a:t>Alogn</a:t>
            </a:r>
            <a:r>
              <a:rPr lang="en-US" altLang="zh-CN" dirty="0"/>
              <a:t>) </a:t>
            </a:r>
            <a:r>
              <a:rPr lang="zh-CN" altLang="en-US" dirty="0"/>
              <a:t>，结束后这些节点都对势能没贡献了，也就是说用了 </a:t>
            </a:r>
            <a:r>
              <a:rPr lang="en-US" altLang="zh-CN" dirty="0"/>
              <a:t>O(</a:t>
            </a:r>
            <a:r>
              <a:rPr lang="en-US" altLang="zh-CN" dirty="0" err="1"/>
              <a:t>Alogn</a:t>
            </a:r>
            <a:r>
              <a:rPr lang="en-US" altLang="zh-CN" dirty="0"/>
              <a:t>) </a:t>
            </a:r>
            <a:r>
              <a:rPr lang="zh-CN" altLang="en-US" dirty="0"/>
              <a:t>的时间让势能减小了 </a:t>
            </a:r>
            <a:r>
              <a:rPr lang="en-US" altLang="zh-CN" dirty="0"/>
              <a:t>A </a:t>
            </a:r>
            <a:r>
              <a:rPr lang="zh-CN" altLang="en-US" dirty="0"/>
              <a:t>。也就是说对于修改操作，实际上是每减小一个势能用了 </a:t>
            </a:r>
            <a:r>
              <a:rPr lang="en-US" altLang="zh-CN" dirty="0"/>
              <a:t>O(</a:t>
            </a:r>
            <a:r>
              <a:rPr lang="en-US" altLang="zh-CN" dirty="0" err="1"/>
              <a:t>logn</a:t>
            </a:r>
            <a:r>
              <a:rPr lang="en-US" altLang="zh-CN" dirty="0"/>
              <a:t>) </a:t>
            </a:r>
            <a:r>
              <a:rPr lang="zh-CN" altLang="en-US" dirty="0"/>
              <a:t>的代价。</a:t>
            </a:r>
            <a:endParaRPr lang="en-US" altLang="zh-CN" dirty="0"/>
          </a:p>
          <a:p>
            <a:endParaRPr lang="en-US" altLang="zh-CN" dirty="0"/>
          </a:p>
        </p:txBody>
      </p:sp>
    </p:spTree>
    <p:extLst>
      <p:ext uri="{BB962C8B-B14F-4D97-AF65-F5344CB8AC3E}">
        <p14:creationId xmlns:p14="http://schemas.microsoft.com/office/powerpoint/2010/main" val="9850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en-US" altLang="zh-CN" dirty="0"/>
              <a:t>bzoj3050 seating</a:t>
            </a:r>
            <a:endParaRPr lang="zh-CN" altLang="en-US" dirty="0"/>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p:txBody>
          <a:bodyPr>
            <a:normAutofit/>
          </a:bodyPr>
          <a:lstStyle/>
          <a:p>
            <a:r>
              <a:rPr lang="zh-CN" altLang="en-US" dirty="0"/>
              <a:t>也有点像</a:t>
            </a:r>
            <a:r>
              <a:rPr lang="en-US" altLang="zh-CN" dirty="0" err="1"/>
              <a:t>malloc&amp;free</a:t>
            </a:r>
            <a:endParaRPr lang="en-US" altLang="zh-CN" dirty="0"/>
          </a:p>
          <a:p>
            <a:r>
              <a:rPr lang="zh-CN" altLang="en-US" dirty="0"/>
              <a:t>考虑为了解决这个问题，线段树上要维护哪些信息</a:t>
            </a:r>
            <a:endParaRPr lang="en-US" altLang="zh-CN" dirty="0"/>
          </a:p>
          <a:p>
            <a:r>
              <a:rPr lang="en-US" altLang="zh-CN" dirty="0" err="1"/>
              <a:t>lmx</a:t>
            </a:r>
            <a:r>
              <a:rPr lang="zh-CN" altLang="en-US" dirty="0"/>
              <a:t>表示从区间左端点起的最大空位大小</a:t>
            </a:r>
            <a:endParaRPr lang="en-US" altLang="zh-CN" dirty="0"/>
          </a:p>
          <a:p>
            <a:r>
              <a:rPr lang="en-US" altLang="zh-CN" dirty="0" err="1"/>
              <a:t>rmx</a:t>
            </a:r>
            <a:r>
              <a:rPr lang="zh-CN" altLang="en-US" dirty="0"/>
              <a:t>表示以区间右端点结束的最大空位大小</a:t>
            </a:r>
            <a:endParaRPr lang="en-US" altLang="zh-CN" dirty="0"/>
          </a:p>
          <a:p>
            <a:r>
              <a:rPr lang="en-US" altLang="zh-CN" dirty="0"/>
              <a:t>mx</a:t>
            </a:r>
            <a:r>
              <a:rPr lang="zh-CN" altLang="en-US" dirty="0"/>
              <a:t>表示区间中的最大空位大小</a:t>
            </a:r>
            <a:endParaRPr lang="en-US" altLang="zh-CN" dirty="0"/>
          </a:p>
          <a:p>
            <a:r>
              <a:rPr lang="zh-CN" altLang="en-US" dirty="0"/>
              <a:t>然后</a:t>
            </a:r>
            <a:r>
              <a:rPr lang="en-US" altLang="zh-CN" dirty="0"/>
              <a:t>pushup</a:t>
            </a:r>
            <a:r>
              <a:rPr lang="zh-CN" altLang="en-US" dirty="0"/>
              <a:t>比较好想</a:t>
            </a:r>
            <a:endParaRPr lang="en-US" altLang="zh-CN" dirty="0"/>
          </a:p>
        </p:txBody>
      </p:sp>
    </p:spTree>
    <p:extLst>
      <p:ext uri="{BB962C8B-B14F-4D97-AF65-F5344CB8AC3E}">
        <p14:creationId xmlns:p14="http://schemas.microsoft.com/office/powerpoint/2010/main" val="222920721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DD9D9-D45F-4134-9565-C423EA515BBA}"/>
              </a:ext>
            </a:extLst>
          </p:cNvPr>
          <p:cNvSpPr>
            <a:spLocks noGrp="1"/>
          </p:cNvSpPr>
          <p:nvPr>
            <p:ph type="title"/>
          </p:nvPr>
        </p:nvSpPr>
        <p:spPr/>
        <p:txBody>
          <a:bodyPr/>
          <a:lstStyle/>
          <a:p>
            <a:r>
              <a:rPr lang="zh-CN" altLang="en-US" dirty="0"/>
              <a:t>区间最值操作</a:t>
            </a:r>
          </a:p>
        </p:txBody>
      </p:sp>
      <p:sp>
        <p:nvSpPr>
          <p:cNvPr id="3" name="内容占位符 2">
            <a:extLst>
              <a:ext uri="{FF2B5EF4-FFF2-40B4-BE49-F238E27FC236}">
                <a16:creationId xmlns:a16="http://schemas.microsoft.com/office/drawing/2014/main" id="{34E9F2AC-43BB-445D-A089-EC7D29831287}"/>
              </a:ext>
            </a:extLst>
          </p:cNvPr>
          <p:cNvSpPr>
            <a:spLocks noGrp="1"/>
          </p:cNvSpPr>
          <p:nvPr>
            <p:ph idx="1"/>
          </p:nvPr>
        </p:nvSpPr>
        <p:spPr>
          <a:xfrm>
            <a:off x="838200" y="1825625"/>
            <a:ext cx="10515600" cy="4351338"/>
          </a:xfrm>
        </p:spPr>
        <p:txBody>
          <a:bodyPr>
            <a:normAutofit/>
          </a:bodyPr>
          <a:lstStyle/>
          <a:p>
            <a:r>
              <a:rPr lang="zh-CN" altLang="en-US" dirty="0"/>
              <a:t>区间加，区间对</a:t>
            </a:r>
            <a:r>
              <a:rPr lang="en-US" altLang="zh-CN" dirty="0"/>
              <a:t>ai</a:t>
            </a:r>
            <a:r>
              <a:rPr lang="zh-CN" altLang="en-US" dirty="0"/>
              <a:t>取</a:t>
            </a:r>
            <a:r>
              <a:rPr lang="en-US" altLang="zh-CN" dirty="0"/>
              <a:t>min(</a:t>
            </a:r>
            <a:r>
              <a:rPr lang="en-US" altLang="zh-CN" dirty="0" err="1"/>
              <a:t>ai,x</a:t>
            </a:r>
            <a:r>
              <a:rPr lang="en-US" altLang="zh-CN" dirty="0"/>
              <a:t>)</a:t>
            </a:r>
            <a:r>
              <a:rPr lang="zh-CN" altLang="en-US" dirty="0"/>
              <a:t>，查询区间和</a:t>
            </a:r>
            <a:endParaRPr lang="en-US" altLang="zh-CN" dirty="0"/>
          </a:p>
          <a:p>
            <a:r>
              <a:rPr lang="zh-CN" altLang="en-US" dirty="0"/>
              <a:t>区间加对于区间最大值</a:t>
            </a:r>
            <a:r>
              <a:rPr lang="en-US" altLang="zh-CN" dirty="0"/>
              <a:t>mx</a:t>
            </a:r>
            <a:r>
              <a:rPr lang="zh-CN" altLang="en-US" dirty="0"/>
              <a:t>，最大值个数</a:t>
            </a:r>
            <a:r>
              <a:rPr lang="en-US" altLang="zh-CN" dirty="0"/>
              <a:t>t</a:t>
            </a:r>
            <a:r>
              <a:rPr lang="zh-CN" altLang="en-US" dirty="0"/>
              <a:t>，严格次大值</a:t>
            </a:r>
            <a:r>
              <a:rPr lang="en-US" altLang="zh-CN" dirty="0"/>
              <a:t>se</a:t>
            </a:r>
            <a:r>
              <a:rPr lang="zh-CN" altLang="en-US" dirty="0"/>
              <a:t>的影响不大，可以很快更新</a:t>
            </a:r>
            <a:endParaRPr lang="en-US" altLang="zh-CN" dirty="0"/>
          </a:p>
          <a:p>
            <a:r>
              <a:rPr lang="zh-CN" altLang="en-US" dirty="0"/>
              <a:t>定义势能函数为线段树中 </a:t>
            </a:r>
            <a:r>
              <a:rPr lang="en-US" altLang="zh-CN" dirty="0"/>
              <a:t>mx </a:t>
            </a:r>
            <a:r>
              <a:rPr lang="zh-CN" altLang="en-US" dirty="0"/>
              <a:t>不等于其父亲节点 </a:t>
            </a:r>
            <a:r>
              <a:rPr lang="en-US" altLang="zh-CN" dirty="0"/>
              <a:t>mx </a:t>
            </a:r>
            <a:r>
              <a:rPr lang="zh-CN" altLang="en-US" dirty="0"/>
              <a:t>的节点数量</a:t>
            </a:r>
            <a:endParaRPr lang="en-US" altLang="zh-CN" dirty="0"/>
          </a:p>
          <a:p>
            <a:r>
              <a:rPr lang="zh-CN" altLang="en-US" dirty="0"/>
              <a:t>考虑修改操作，每次只会修改 </a:t>
            </a:r>
            <a:r>
              <a:rPr lang="en-US" altLang="zh-CN" dirty="0"/>
              <a:t>O(</a:t>
            </a:r>
            <a:r>
              <a:rPr lang="en-US" altLang="zh-CN" dirty="0" err="1"/>
              <a:t>logn</a:t>
            </a:r>
            <a:r>
              <a:rPr lang="en-US" altLang="zh-CN" dirty="0"/>
              <a:t>) </a:t>
            </a:r>
            <a:r>
              <a:rPr lang="zh-CN" altLang="en-US" dirty="0"/>
              <a:t>节点，最多使势能增加 </a:t>
            </a:r>
            <a:r>
              <a:rPr lang="en-US" altLang="zh-CN" dirty="0"/>
              <a:t>O(</a:t>
            </a:r>
            <a:r>
              <a:rPr lang="en-US" altLang="zh-CN" dirty="0" err="1"/>
              <a:t>logn</a:t>
            </a:r>
            <a:r>
              <a:rPr lang="en-US" altLang="zh-CN" dirty="0"/>
              <a:t>) </a:t>
            </a:r>
            <a:r>
              <a:rPr lang="zh-CN" altLang="en-US" dirty="0"/>
              <a:t>所以总复杂度是 </a:t>
            </a:r>
            <a:r>
              <a:rPr lang="en-US" altLang="zh-CN" dirty="0"/>
              <a:t>O(nlog^2n)</a:t>
            </a:r>
            <a:r>
              <a:rPr lang="zh-CN" altLang="en-US" dirty="0"/>
              <a:t>。</a:t>
            </a:r>
            <a:endParaRPr lang="en-US" altLang="zh-CN" dirty="0"/>
          </a:p>
        </p:txBody>
      </p:sp>
    </p:spTree>
    <p:extLst>
      <p:ext uri="{BB962C8B-B14F-4D97-AF65-F5344CB8AC3E}">
        <p14:creationId xmlns:p14="http://schemas.microsoft.com/office/powerpoint/2010/main" val="32917908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DD9D9-D45F-4134-9565-C423EA515BBA}"/>
              </a:ext>
            </a:extLst>
          </p:cNvPr>
          <p:cNvSpPr>
            <a:spLocks noGrp="1"/>
          </p:cNvSpPr>
          <p:nvPr>
            <p:ph type="title"/>
          </p:nvPr>
        </p:nvSpPr>
        <p:spPr/>
        <p:txBody>
          <a:bodyPr/>
          <a:lstStyle/>
          <a:p>
            <a:r>
              <a:rPr lang="zh-CN" altLang="en-US" dirty="0"/>
              <a:t>历史最值查询</a:t>
            </a:r>
          </a:p>
        </p:txBody>
      </p:sp>
      <p:sp>
        <p:nvSpPr>
          <p:cNvPr id="3" name="内容占位符 2">
            <a:extLst>
              <a:ext uri="{FF2B5EF4-FFF2-40B4-BE49-F238E27FC236}">
                <a16:creationId xmlns:a16="http://schemas.microsoft.com/office/drawing/2014/main" id="{34E9F2AC-43BB-445D-A089-EC7D29831287}"/>
              </a:ext>
            </a:extLst>
          </p:cNvPr>
          <p:cNvSpPr>
            <a:spLocks noGrp="1"/>
          </p:cNvSpPr>
          <p:nvPr>
            <p:ph idx="1"/>
          </p:nvPr>
        </p:nvSpPr>
        <p:spPr>
          <a:xfrm>
            <a:off x="838200" y="1825625"/>
            <a:ext cx="10515600" cy="4351338"/>
          </a:xfrm>
        </p:spPr>
        <p:txBody>
          <a:bodyPr>
            <a:normAutofit/>
          </a:bodyPr>
          <a:lstStyle/>
          <a:p>
            <a:r>
              <a:rPr lang="zh-CN" altLang="en-US" dirty="0"/>
              <a:t>区间加，查询区间历史最大值的最大值</a:t>
            </a:r>
            <a:endParaRPr lang="en-US" altLang="zh-CN" dirty="0"/>
          </a:p>
          <a:p>
            <a:endParaRPr lang="en-US" altLang="zh-CN" dirty="0"/>
          </a:p>
        </p:txBody>
      </p:sp>
    </p:spTree>
    <p:extLst>
      <p:ext uri="{BB962C8B-B14F-4D97-AF65-F5344CB8AC3E}">
        <p14:creationId xmlns:p14="http://schemas.microsoft.com/office/powerpoint/2010/main" val="262169787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DD9D9-D45F-4134-9565-C423EA515BBA}"/>
              </a:ext>
            </a:extLst>
          </p:cNvPr>
          <p:cNvSpPr>
            <a:spLocks noGrp="1"/>
          </p:cNvSpPr>
          <p:nvPr>
            <p:ph type="title"/>
          </p:nvPr>
        </p:nvSpPr>
        <p:spPr/>
        <p:txBody>
          <a:bodyPr/>
          <a:lstStyle/>
          <a:p>
            <a:r>
              <a:rPr lang="zh-CN" altLang="en-US" dirty="0"/>
              <a:t>历史最值查询</a:t>
            </a:r>
          </a:p>
        </p:txBody>
      </p:sp>
      <p:sp>
        <p:nvSpPr>
          <p:cNvPr id="3" name="内容占位符 2">
            <a:extLst>
              <a:ext uri="{FF2B5EF4-FFF2-40B4-BE49-F238E27FC236}">
                <a16:creationId xmlns:a16="http://schemas.microsoft.com/office/drawing/2014/main" id="{34E9F2AC-43BB-445D-A089-EC7D29831287}"/>
              </a:ext>
            </a:extLst>
          </p:cNvPr>
          <p:cNvSpPr>
            <a:spLocks noGrp="1"/>
          </p:cNvSpPr>
          <p:nvPr>
            <p:ph idx="1"/>
          </p:nvPr>
        </p:nvSpPr>
        <p:spPr>
          <a:xfrm>
            <a:off x="838200" y="1825625"/>
            <a:ext cx="10515600" cy="4351338"/>
          </a:xfrm>
        </p:spPr>
        <p:txBody>
          <a:bodyPr>
            <a:normAutofit/>
          </a:bodyPr>
          <a:lstStyle/>
          <a:p>
            <a:r>
              <a:rPr lang="zh-CN" altLang="en-US" dirty="0"/>
              <a:t>区间加，查询区间历史最大值的最大值</a:t>
            </a:r>
            <a:endParaRPr lang="en-US" altLang="zh-CN" dirty="0"/>
          </a:p>
          <a:p>
            <a:r>
              <a:rPr lang="zh-CN" altLang="en-US" dirty="0"/>
              <a:t>区间加就是在对应节点上打标记</a:t>
            </a:r>
            <a:endParaRPr lang="en-US" altLang="zh-CN" dirty="0"/>
          </a:p>
          <a:p>
            <a:r>
              <a:rPr lang="zh-CN" altLang="en-US" dirty="0"/>
              <a:t>在非历史值问题中，我们只关注该节点“当下”的标记是什么，所以我们会直接将标记合并起来。</a:t>
            </a:r>
          </a:p>
          <a:p>
            <a:r>
              <a:rPr lang="zh-CN" altLang="en-US" dirty="0"/>
              <a:t>但在历史值问题中，我们不仅要考虑该节点现在的标记合并结果，还要考虑历史上推来的（按时间为序的）每个标记的依次作用。</a:t>
            </a:r>
            <a:endParaRPr lang="en-US" altLang="zh-CN" dirty="0"/>
          </a:p>
          <a:p>
            <a:endParaRPr lang="en-US" altLang="zh-CN" dirty="0"/>
          </a:p>
        </p:txBody>
      </p:sp>
    </p:spTree>
    <p:extLst>
      <p:ext uri="{BB962C8B-B14F-4D97-AF65-F5344CB8AC3E}">
        <p14:creationId xmlns:p14="http://schemas.microsoft.com/office/powerpoint/2010/main" val="37403443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DD9D9-D45F-4134-9565-C423EA515BBA}"/>
              </a:ext>
            </a:extLst>
          </p:cNvPr>
          <p:cNvSpPr>
            <a:spLocks noGrp="1"/>
          </p:cNvSpPr>
          <p:nvPr>
            <p:ph type="title"/>
          </p:nvPr>
        </p:nvSpPr>
        <p:spPr/>
        <p:txBody>
          <a:bodyPr/>
          <a:lstStyle/>
          <a:p>
            <a:r>
              <a:rPr lang="zh-CN" altLang="en-US" dirty="0"/>
              <a:t>历史最值查询</a:t>
            </a:r>
          </a:p>
        </p:txBody>
      </p:sp>
      <p:sp>
        <p:nvSpPr>
          <p:cNvPr id="3" name="内容占位符 2">
            <a:extLst>
              <a:ext uri="{FF2B5EF4-FFF2-40B4-BE49-F238E27FC236}">
                <a16:creationId xmlns:a16="http://schemas.microsoft.com/office/drawing/2014/main" id="{34E9F2AC-43BB-445D-A089-EC7D29831287}"/>
              </a:ext>
            </a:extLst>
          </p:cNvPr>
          <p:cNvSpPr>
            <a:spLocks noGrp="1"/>
          </p:cNvSpPr>
          <p:nvPr>
            <p:ph idx="1"/>
          </p:nvPr>
        </p:nvSpPr>
        <p:spPr>
          <a:xfrm>
            <a:off x="838200" y="1825625"/>
            <a:ext cx="10515600" cy="4351338"/>
          </a:xfrm>
        </p:spPr>
        <p:txBody>
          <a:bodyPr>
            <a:normAutofit/>
          </a:bodyPr>
          <a:lstStyle/>
          <a:p>
            <a:r>
              <a:rPr lang="zh-CN" altLang="en-US" dirty="0"/>
              <a:t>区间加，查询区间历史最大值的最大值</a:t>
            </a:r>
            <a:endParaRPr lang="en-US" altLang="zh-CN" dirty="0"/>
          </a:p>
          <a:p>
            <a:r>
              <a:rPr lang="zh-CN" altLang="en-US" dirty="0"/>
              <a:t>为了便于理解，我们不合并标记，假设每个节点上有一个队列（按照时间先进先出），放着所有曾经推过来的标记。</a:t>
            </a:r>
          </a:p>
          <a:p>
            <a:r>
              <a:rPr lang="zh-CN" altLang="en-US" dirty="0"/>
              <a:t>下推标记时，将该节点上所有的标记推到两个儿子处，并清空队列。</a:t>
            </a:r>
          </a:p>
          <a:p>
            <a:r>
              <a:rPr lang="zh-CN" altLang="en-US" dirty="0"/>
              <a:t>对于每个节点，维护 </a:t>
            </a:r>
            <a:r>
              <a:rPr lang="en-US" altLang="zh-CN" dirty="0" err="1"/>
              <a:t>x,m</a:t>
            </a:r>
            <a:r>
              <a:rPr lang="en-US" altLang="zh-CN" dirty="0"/>
              <a:t> </a:t>
            </a:r>
            <a:r>
              <a:rPr lang="zh-CN" altLang="en-US" dirty="0"/>
              <a:t>分别表示 </a:t>
            </a:r>
            <a:r>
              <a:rPr lang="en-US" altLang="zh-CN" dirty="0"/>
              <a:t>: </a:t>
            </a:r>
            <a:r>
              <a:rPr lang="zh-CN" altLang="en-US" dirty="0"/>
              <a:t>区间最值</a:t>
            </a:r>
            <a:r>
              <a:rPr lang="en-US" altLang="zh-CN" dirty="0"/>
              <a:t>, </a:t>
            </a:r>
            <a:r>
              <a:rPr lang="zh-CN" altLang="en-US" dirty="0"/>
              <a:t>区间历史最值。</a:t>
            </a:r>
          </a:p>
          <a:p>
            <a:r>
              <a:rPr lang="zh-CN" altLang="en-US" dirty="0"/>
              <a:t>每次有一个区间加 </a:t>
            </a:r>
            <a:r>
              <a:rPr lang="en-US" altLang="zh-CN" dirty="0"/>
              <a:t>t </a:t>
            </a:r>
            <a:r>
              <a:rPr lang="zh-CN" altLang="en-US" dirty="0"/>
              <a:t>标记推来时，令 </a:t>
            </a:r>
            <a:r>
              <a:rPr lang="en-US" altLang="zh-CN" dirty="0" err="1"/>
              <a:t>x←x+t</a:t>
            </a:r>
            <a:r>
              <a:rPr lang="en-US" altLang="zh-CN" dirty="0"/>
              <a:t> </a:t>
            </a:r>
            <a:r>
              <a:rPr lang="zh-CN" altLang="en-US" dirty="0"/>
              <a:t>然后</a:t>
            </a:r>
            <a:r>
              <a:rPr lang="en-US" altLang="zh-CN" dirty="0" err="1"/>
              <a:t>m←max</a:t>
            </a:r>
            <a:r>
              <a:rPr lang="en-US" altLang="zh-CN" dirty="0"/>
              <a:t>(</a:t>
            </a:r>
            <a:r>
              <a:rPr lang="en-US" altLang="zh-CN" dirty="0" err="1"/>
              <a:t>m,x</a:t>
            </a:r>
            <a:r>
              <a:rPr lang="en-US" altLang="zh-CN" dirty="0"/>
              <a:t>)</a:t>
            </a:r>
            <a:r>
              <a:rPr lang="zh-CN" altLang="en-US" dirty="0"/>
              <a:t>。</a:t>
            </a:r>
            <a:endParaRPr lang="en-US" altLang="zh-CN" dirty="0"/>
          </a:p>
        </p:txBody>
      </p:sp>
    </p:spTree>
    <p:extLst>
      <p:ext uri="{BB962C8B-B14F-4D97-AF65-F5344CB8AC3E}">
        <p14:creationId xmlns:p14="http://schemas.microsoft.com/office/powerpoint/2010/main" val="82640244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DD9D9-D45F-4134-9565-C423EA515BBA}"/>
              </a:ext>
            </a:extLst>
          </p:cNvPr>
          <p:cNvSpPr>
            <a:spLocks noGrp="1"/>
          </p:cNvSpPr>
          <p:nvPr>
            <p:ph type="title"/>
          </p:nvPr>
        </p:nvSpPr>
        <p:spPr/>
        <p:txBody>
          <a:bodyPr/>
          <a:lstStyle/>
          <a:p>
            <a:r>
              <a:rPr lang="zh-CN" altLang="en-US" dirty="0"/>
              <a:t>历史最值查询</a:t>
            </a:r>
          </a:p>
        </p:txBody>
      </p:sp>
      <p:sp>
        <p:nvSpPr>
          <p:cNvPr id="3" name="内容占位符 2">
            <a:extLst>
              <a:ext uri="{FF2B5EF4-FFF2-40B4-BE49-F238E27FC236}">
                <a16:creationId xmlns:a16="http://schemas.microsoft.com/office/drawing/2014/main" id="{34E9F2AC-43BB-445D-A089-EC7D29831287}"/>
              </a:ext>
            </a:extLst>
          </p:cNvPr>
          <p:cNvSpPr>
            <a:spLocks noGrp="1"/>
          </p:cNvSpPr>
          <p:nvPr>
            <p:ph idx="1"/>
          </p:nvPr>
        </p:nvSpPr>
        <p:spPr>
          <a:xfrm>
            <a:off x="838200" y="1825625"/>
            <a:ext cx="10515600" cy="4351338"/>
          </a:xfrm>
        </p:spPr>
        <p:txBody>
          <a:bodyPr>
            <a:normAutofit lnSpcReduction="10000"/>
          </a:bodyPr>
          <a:lstStyle/>
          <a:p>
            <a:r>
              <a:rPr lang="zh-CN" altLang="en-US" dirty="0"/>
              <a:t>区间加，查询区间历史最大值的最大值</a:t>
            </a:r>
            <a:endParaRPr lang="en-US" altLang="zh-CN" dirty="0"/>
          </a:p>
          <a:p>
            <a:r>
              <a:rPr lang="zh-CN" altLang="en-US" dirty="0"/>
              <a:t>我们寻找一种方法概括一个队列的标记对当前节点的影响。</a:t>
            </a:r>
          </a:p>
          <a:p>
            <a:r>
              <a:rPr lang="zh-CN" altLang="en-US" dirty="0"/>
              <a:t>先思考对一个点打若干次标记的情形。</a:t>
            </a:r>
          </a:p>
          <a:p>
            <a:r>
              <a:rPr lang="zh-CN" altLang="en-US" dirty="0"/>
              <a:t>设推来的加法标记分别为 </a:t>
            </a:r>
            <a:r>
              <a:rPr lang="en-US" altLang="zh-CN" dirty="0"/>
              <a:t>t[1...k]</a:t>
            </a:r>
            <a:r>
              <a:rPr lang="zh-CN" altLang="en-US" dirty="0"/>
              <a:t>，其前缀和为 </a:t>
            </a:r>
            <a:r>
              <a:rPr lang="en-US" altLang="zh-CN" dirty="0"/>
              <a:t>S[1...k]</a:t>
            </a:r>
            <a:r>
              <a:rPr lang="zh-CN" altLang="en-US" dirty="0"/>
              <a:t>。</a:t>
            </a:r>
          </a:p>
          <a:p>
            <a:r>
              <a:rPr lang="zh-CN" altLang="en-US" dirty="0"/>
              <a:t>则打上第 </a:t>
            </a:r>
            <a:r>
              <a:rPr lang="en-US" altLang="zh-CN" dirty="0" err="1"/>
              <a:t>i</a:t>
            </a:r>
            <a:r>
              <a:rPr lang="en-US" altLang="zh-CN" dirty="0"/>
              <a:t> </a:t>
            </a:r>
            <a:r>
              <a:rPr lang="zh-CN" altLang="en-US" dirty="0"/>
              <a:t>个标记之后， </a:t>
            </a:r>
            <a:r>
              <a:rPr lang="en-US" altLang="zh-CN" dirty="0"/>
              <a:t>x </a:t>
            </a:r>
            <a:r>
              <a:rPr lang="zh-CN" altLang="en-US" dirty="0"/>
              <a:t>的值为 </a:t>
            </a:r>
            <a:r>
              <a:rPr lang="en-US" altLang="zh-CN" dirty="0" err="1"/>
              <a:t>x+S</a:t>
            </a:r>
            <a:r>
              <a:rPr lang="en-US" altLang="zh-CN" dirty="0"/>
              <a:t>[</a:t>
            </a:r>
            <a:r>
              <a:rPr lang="en-US" altLang="zh-CN" dirty="0" err="1"/>
              <a:t>i</a:t>
            </a:r>
            <a:r>
              <a:rPr lang="en-US" altLang="zh-CN" dirty="0"/>
              <a:t>]</a:t>
            </a:r>
            <a:r>
              <a:rPr lang="zh-CN" altLang="en-US" dirty="0"/>
              <a:t>。所以，</a:t>
            </a:r>
            <a:r>
              <a:rPr lang="en-US" altLang="zh-CN" dirty="0"/>
              <a:t>m </a:t>
            </a:r>
            <a:r>
              <a:rPr lang="zh-CN" altLang="en-US" dirty="0"/>
              <a:t>的值为 </a:t>
            </a:r>
            <a:r>
              <a:rPr lang="en-US" altLang="zh-CN" dirty="0"/>
              <a:t>\max_{</a:t>
            </a:r>
            <a:r>
              <a:rPr lang="en-US" altLang="zh-CN" dirty="0" err="1"/>
              <a:t>i</a:t>
            </a:r>
            <a:r>
              <a:rPr lang="en-US" altLang="zh-CN" dirty="0"/>
              <a:t>=1}^k </a:t>
            </a:r>
            <a:r>
              <a:rPr lang="en-US" altLang="zh-CN" dirty="0" err="1"/>
              <a:t>x+S</a:t>
            </a:r>
            <a:r>
              <a:rPr lang="en-US" altLang="zh-CN" dirty="0"/>
              <a:t>[</a:t>
            </a:r>
            <a:r>
              <a:rPr lang="en-US" altLang="zh-CN" dirty="0" err="1"/>
              <a:t>i</a:t>
            </a:r>
            <a:r>
              <a:rPr lang="en-US" altLang="zh-CN" dirty="0"/>
              <a:t>]=x+\max_{</a:t>
            </a:r>
            <a:r>
              <a:rPr lang="en-US" altLang="zh-CN" dirty="0" err="1"/>
              <a:t>i</a:t>
            </a:r>
            <a:r>
              <a:rPr lang="en-US" altLang="zh-CN" dirty="0"/>
              <a:t>=1}^k S[</a:t>
            </a:r>
            <a:r>
              <a:rPr lang="en-US" altLang="zh-CN" dirty="0" err="1"/>
              <a:t>i</a:t>
            </a:r>
            <a:r>
              <a:rPr lang="en-US" altLang="zh-CN" dirty="0"/>
              <a:t>]​​</a:t>
            </a:r>
          </a:p>
          <a:p>
            <a:r>
              <a:rPr lang="zh-CN" altLang="en-US" dirty="0"/>
              <a:t>于是，只需记录 </a:t>
            </a:r>
            <a:r>
              <a:rPr lang="en-US" altLang="zh-CN" dirty="0"/>
              <a:t>\max_{</a:t>
            </a:r>
            <a:r>
              <a:rPr lang="en-US" altLang="zh-CN" dirty="0" err="1"/>
              <a:t>i</a:t>
            </a:r>
            <a:r>
              <a:rPr lang="en-US" altLang="zh-CN" dirty="0"/>
              <a:t>=1}^k S[</a:t>
            </a:r>
            <a:r>
              <a:rPr lang="en-US" altLang="zh-CN" dirty="0" err="1"/>
              <a:t>i</a:t>
            </a:r>
            <a:r>
              <a:rPr lang="en-US" altLang="zh-CN" dirty="0"/>
              <a:t>]</a:t>
            </a:r>
            <a:r>
              <a:rPr lang="zh-CN" altLang="en-US" dirty="0"/>
              <a:t>就能得知该标记队列对节点的影响。</a:t>
            </a:r>
          </a:p>
          <a:p>
            <a:r>
              <a:rPr lang="zh-CN" altLang="en-US" dirty="0"/>
              <a:t>合并加法标记的方法时简单求和，所以前 </a:t>
            </a:r>
            <a:r>
              <a:rPr lang="en-US" altLang="zh-CN" dirty="0" err="1"/>
              <a:t>i</a:t>
            </a:r>
            <a:r>
              <a:rPr lang="en-US" altLang="zh-CN" dirty="0"/>
              <a:t> </a:t>
            </a:r>
            <a:r>
              <a:rPr lang="zh-CN" altLang="en-US" dirty="0"/>
              <a:t>个标记合并后恰好等于 </a:t>
            </a:r>
            <a:r>
              <a:rPr lang="en-US" altLang="zh-CN" dirty="0"/>
              <a:t>S[</a:t>
            </a:r>
            <a:r>
              <a:rPr lang="en-US" altLang="zh-CN" dirty="0" err="1"/>
              <a:t>i</a:t>
            </a:r>
            <a:r>
              <a:rPr lang="en-US" altLang="zh-CN" dirty="0"/>
              <a:t>]</a:t>
            </a:r>
            <a:r>
              <a:rPr lang="zh-CN" altLang="en-US" dirty="0"/>
              <a:t>，那么 </a:t>
            </a:r>
            <a:r>
              <a:rPr lang="en-US" altLang="zh-CN" dirty="0"/>
              <a:t>\max_{</a:t>
            </a:r>
            <a:r>
              <a:rPr lang="en-US" altLang="zh-CN" dirty="0" err="1"/>
              <a:t>i</a:t>
            </a:r>
            <a:r>
              <a:rPr lang="en-US" altLang="zh-CN" dirty="0"/>
              <a:t>=1}^k S[</a:t>
            </a:r>
            <a:r>
              <a:rPr lang="en-US" altLang="zh-CN" dirty="0" err="1"/>
              <a:t>i</a:t>
            </a:r>
            <a:r>
              <a:rPr lang="en-US" altLang="zh-CN" dirty="0"/>
              <a:t>]</a:t>
            </a:r>
            <a:r>
              <a:rPr lang="zh-CN" altLang="en-US" dirty="0"/>
              <a:t>可以表述为标记的历史最大值</a:t>
            </a:r>
            <a:r>
              <a:rPr lang="en-US" altLang="zh-CN" dirty="0"/>
              <a:t>mt</a:t>
            </a:r>
            <a:r>
              <a:rPr lang="zh-CN" altLang="en-US" dirty="0"/>
              <a:t>。</a:t>
            </a:r>
            <a:endParaRPr lang="en-US" altLang="zh-CN" dirty="0"/>
          </a:p>
        </p:txBody>
      </p:sp>
    </p:spTree>
    <p:extLst>
      <p:ext uri="{BB962C8B-B14F-4D97-AF65-F5344CB8AC3E}">
        <p14:creationId xmlns:p14="http://schemas.microsoft.com/office/powerpoint/2010/main" val="22701548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DD9D9-D45F-4134-9565-C423EA515BBA}"/>
              </a:ext>
            </a:extLst>
          </p:cNvPr>
          <p:cNvSpPr>
            <a:spLocks noGrp="1"/>
          </p:cNvSpPr>
          <p:nvPr>
            <p:ph type="title"/>
          </p:nvPr>
        </p:nvSpPr>
        <p:spPr/>
        <p:txBody>
          <a:bodyPr/>
          <a:lstStyle/>
          <a:p>
            <a:r>
              <a:rPr lang="zh-CN" altLang="en-US" dirty="0"/>
              <a:t>历史最值查询</a:t>
            </a:r>
          </a:p>
        </p:txBody>
      </p:sp>
      <p:sp>
        <p:nvSpPr>
          <p:cNvPr id="3" name="内容占位符 2">
            <a:extLst>
              <a:ext uri="{FF2B5EF4-FFF2-40B4-BE49-F238E27FC236}">
                <a16:creationId xmlns:a16="http://schemas.microsoft.com/office/drawing/2014/main" id="{34E9F2AC-43BB-445D-A089-EC7D29831287}"/>
              </a:ext>
            </a:extLst>
          </p:cNvPr>
          <p:cNvSpPr>
            <a:spLocks noGrp="1"/>
          </p:cNvSpPr>
          <p:nvPr>
            <p:ph idx="1"/>
          </p:nvPr>
        </p:nvSpPr>
        <p:spPr>
          <a:xfrm>
            <a:off x="838200" y="1825625"/>
            <a:ext cx="10515600" cy="4351338"/>
          </a:xfrm>
        </p:spPr>
        <p:txBody>
          <a:bodyPr>
            <a:normAutofit/>
          </a:bodyPr>
          <a:lstStyle/>
          <a:p>
            <a:r>
              <a:rPr lang="zh-CN" altLang="en-US" dirty="0"/>
              <a:t>区间加，查询区间历史最大值的最大值</a:t>
            </a:r>
            <a:endParaRPr lang="en-US" altLang="zh-CN" dirty="0"/>
          </a:p>
          <a:p>
            <a:r>
              <a:rPr lang="zh-CN" altLang="en-US" dirty="0"/>
              <a:t>接下来考虑两个队列如何合并，设为 </a:t>
            </a:r>
            <a:r>
              <a:rPr lang="en-US" altLang="zh-CN" dirty="0"/>
              <a:t>t_1[1...k_1],t_2[1...k_2]​</a:t>
            </a:r>
            <a:r>
              <a:rPr lang="zh-CN" altLang="en-US" dirty="0"/>
              <a:t>，合并后的结果为 </a:t>
            </a:r>
            <a:r>
              <a:rPr lang="en-US" altLang="zh-CN" dirty="0"/>
              <a:t>t_3[1...k_1+k_2]</a:t>
            </a:r>
            <a:r>
              <a:rPr lang="zh-CN" altLang="en-US" dirty="0"/>
              <a:t>，前缀和为</a:t>
            </a:r>
            <a:r>
              <a:rPr lang="en-US" altLang="zh-CN" dirty="0"/>
              <a:t>s_3</a:t>
            </a:r>
          </a:p>
          <a:p>
            <a:r>
              <a:rPr lang="en-US" altLang="zh-CN" dirty="0"/>
              <a:t>\max_{</a:t>
            </a:r>
            <a:r>
              <a:rPr lang="en-US" altLang="zh-CN" dirty="0" err="1"/>
              <a:t>i</a:t>
            </a:r>
            <a:r>
              <a:rPr lang="en-US" altLang="zh-CN" dirty="0"/>
              <a:t>=1}^{k_1+k_2} s_3=t_3.mt=max(\max_{</a:t>
            </a:r>
            <a:r>
              <a:rPr lang="en-US" altLang="zh-CN" dirty="0" err="1"/>
              <a:t>i</a:t>
            </a:r>
            <a:r>
              <a:rPr lang="en-US" altLang="zh-CN" dirty="0"/>
              <a:t>=1}^{k_1} s_1,s_1[k_1]+\max_{</a:t>
            </a:r>
            <a:r>
              <a:rPr lang="en-US" altLang="zh-CN" dirty="0" err="1"/>
              <a:t>i</a:t>
            </a:r>
            <a:r>
              <a:rPr lang="en-US" altLang="zh-CN" dirty="0"/>
              <a:t>=1}^{k_2} s_2)=max(t_1.mt,t_1.t+t_2.mt)</a:t>
            </a:r>
          </a:p>
          <a:p>
            <a:endParaRPr lang="en-US" altLang="zh-CN" dirty="0"/>
          </a:p>
        </p:txBody>
      </p:sp>
    </p:spTree>
    <p:extLst>
      <p:ext uri="{BB962C8B-B14F-4D97-AF65-F5344CB8AC3E}">
        <p14:creationId xmlns:p14="http://schemas.microsoft.com/office/powerpoint/2010/main" val="34486329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DD9D9-D45F-4134-9565-C423EA515BBA}"/>
              </a:ext>
            </a:extLst>
          </p:cNvPr>
          <p:cNvSpPr>
            <a:spLocks noGrp="1"/>
          </p:cNvSpPr>
          <p:nvPr>
            <p:ph type="title"/>
          </p:nvPr>
        </p:nvSpPr>
        <p:spPr/>
        <p:txBody>
          <a:bodyPr/>
          <a:lstStyle/>
          <a:p>
            <a:r>
              <a:rPr lang="zh-CN" altLang="en-US" dirty="0"/>
              <a:t>历史最值查询</a:t>
            </a:r>
          </a:p>
        </p:txBody>
      </p:sp>
      <p:sp>
        <p:nvSpPr>
          <p:cNvPr id="3" name="内容占位符 2">
            <a:extLst>
              <a:ext uri="{FF2B5EF4-FFF2-40B4-BE49-F238E27FC236}">
                <a16:creationId xmlns:a16="http://schemas.microsoft.com/office/drawing/2014/main" id="{34E9F2AC-43BB-445D-A089-EC7D29831287}"/>
              </a:ext>
            </a:extLst>
          </p:cNvPr>
          <p:cNvSpPr>
            <a:spLocks noGrp="1"/>
          </p:cNvSpPr>
          <p:nvPr>
            <p:ph idx="1"/>
          </p:nvPr>
        </p:nvSpPr>
        <p:spPr>
          <a:xfrm>
            <a:off x="838200" y="1825625"/>
            <a:ext cx="10515600" cy="4351338"/>
          </a:xfrm>
        </p:spPr>
        <p:txBody>
          <a:bodyPr>
            <a:normAutofit lnSpcReduction="10000"/>
          </a:bodyPr>
          <a:lstStyle/>
          <a:p>
            <a:r>
              <a:rPr lang="zh-CN" altLang="en-US" dirty="0"/>
              <a:t>区间加，查询区间历史最大值的最大值</a:t>
            </a:r>
            <a:endParaRPr lang="en-US" altLang="zh-CN" dirty="0"/>
          </a:p>
          <a:p>
            <a:r>
              <a:rPr lang="zh-CN" altLang="en-US" dirty="0"/>
              <a:t>具体地，设</a:t>
            </a:r>
            <a:r>
              <a:rPr lang="en-US" altLang="zh-CN" dirty="0"/>
              <a:t>t </a:t>
            </a:r>
            <a:r>
              <a:rPr lang="zh-CN" altLang="en-US" dirty="0"/>
              <a:t>为合并后的加法标记，</a:t>
            </a:r>
            <a:r>
              <a:rPr lang="en-US" altLang="zh-CN" dirty="0"/>
              <a:t>mt </a:t>
            </a:r>
            <a:r>
              <a:rPr lang="zh-CN" altLang="en-US" dirty="0"/>
              <a:t>为加法标记的历史最大值。 </a:t>
            </a:r>
            <a:r>
              <a:rPr lang="en-US" altLang="zh-CN" dirty="0"/>
              <a:t>x</a:t>
            </a:r>
            <a:r>
              <a:rPr lang="zh-CN" altLang="en-US" dirty="0"/>
              <a:t>为区间最值</a:t>
            </a:r>
            <a:r>
              <a:rPr lang="en-US" altLang="zh-CN" dirty="0"/>
              <a:t>, m</a:t>
            </a:r>
            <a:r>
              <a:rPr lang="zh-CN" altLang="en-US" dirty="0"/>
              <a:t>为区间历史最值</a:t>
            </a:r>
            <a:endParaRPr lang="en-US" altLang="zh-CN" dirty="0"/>
          </a:p>
          <a:p>
            <a:r>
              <a:rPr lang="zh-CN" altLang="en-US" dirty="0"/>
              <a:t>每次从</a:t>
            </a:r>
            <a:r>
              <a:rPr lang="en-US" altLang="zh-CN" dirty="0"/>
              <a:t>u</a:t>
            </a:r>
            <a:r>
              <a:rPr lang="zh-CN" altLang="en-US" dirty="0"/>
              <a:t>下推到</a:t>
            </a:r>
            <a:r>
              <a:rPr lang="en-US" altLang="zh-CN" dirty="0"/>
              <a:t>v</a:t>
            </a:r>
            <a:r>
              <a:rPr lang="zh-CN" altLang="en-US" dirty="0"/>
              <a:t>时，</a:t>
            </a:r>
            <a:endParaRPr lang="en-US" altLang="zh-CN" dirty="0"/>
          </a:p>
          <a:p>
            <a:r>
              <a:rPr lang="en-US" altLang="zh-CN" dirty="0" err="1"/>
              <a:t>v.m</a:t>
            </a:r>
            <a:r>
              <a:rPr lang="en-US" altLang="zh-CN" dirty="0"/>
              <a:t>=max(</a:t>
            </a:r>
            <a:r>
              <a:rPr lang="en-US" altLang="zh-CN" dirty="0" err="1"/>
              <a:t>v.m,v.x+u.mt</a:t>
            </a:r>
            <a:r>
              <a:rPr lang="en-US" altLang="zh-CN" dirty="0"/>
              <a:t>)</a:t>
            </a:r>
          </a:p>
          <a:p>
            <a:r>
              <a:rPr lang="en-US" altLang="zh-CN" dirty="0"/>
              <a:t>v.mt=max(</a:t>
            </a:r>
            <a:r>
              <a:rPr lang="en-US" altLang="zh-CN" dirty="0" err="1"/>
              <a:t>v.mt,u.mt+v.t</a:t>
            </a:r>
            <a:r>
              <a:rPr lang="en-US" altLang="zh-CN" dirty="0"/>
              <a:t>)</a:t>
            </a:r>
          </a:p>
          <a:p>
            <a:r>
              <a:rPr lang="en-US" altLang="zh-CN" dirty="0"/>
              <a:t>v.x+=u.t</a:t>
            </a:r>
          </a:p>
          <a:p>
            <a:r>
              <a:rPr lang="en-US" altLang="zh-CN" dirty="0"/>
              <a:t>v.t+=u.t</a:t>
            </a:r>
          </a:p>
          <a:p>
            <a:r>
              <a:rPr lang="en-US" altLang="zh-CN" dirty="0"/>
              <a:t>u.t=u.mt=0</a:t>
            </a:r>
          </a:p>
        </p:txBody>
      </p:sp>
    </p:spTree>
    <p:extLst>
      <p:ext uri="{BB962C8B-B14F-4D97-AF65-F5344CB8AC3E}">
        <p14:creationId xmlns:p14="http://schemas.microsoft.com/office/powerpoint/2010/main" val="30448894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DD9D9-D45F-4134-9565-C423EA515BBA}"/>
              </a:ext>
            </a:extLst>
          </p:cNvPr>
          <p:cNvSpPr>
            <a:spLocks noGrp="1"/>
          </p:cNvSpPr>
          <p:nvPr>
            <p:ph type="title"/>
          </p:nvPr>
        </p:nvSpPr>
        <p:spPr/>
        <p:txBody>
          <a:bodyPr/>
          <a:lstStyle/>
          <a:p>
            <a:r>
              <a:rPr lang="zh-CN" altLang="en-US" dirty="0"/>
              <a:t>历史最值查询</a:t>
            </a:r>
          </a:p>
        </p:txBody>
      </p:sp>
      <p:sp>
        <p:nvSpPr>
          <p:cNvPr id="3" name="内容占位符 2">
            <a:extLst>
              <a:ext uri="{FF2B5EF4-FFF2-40B4-BE49-F238E27FC236}">
                <a16:creationId xmlns:a16="http://schemas.microsoft.com/office/drawing/2014/main" id="{34E9F2AC-43BB-445D-A089-EC7D29831287}"/>
              </a:ext>
            </a:extLst>
          </p:cNvPr>
          <p:cNvSpPr>
            <a:spLocks noGrp="1"/>
          </p:cNvSpPr>
          <p:nvPr>
            <p:ph idx="1"/>
          </p:nvPr>
        </p:nvSpPr>
        <p:spPr>
          <a:xfrm>
            <a:off x="838200" y="1825625"/>
            <a:ext cx="10515600" cy="4351338"/>
          </a:xfrm>
        </p:spPr>
        <p:txBody>
          <a:bodyPr>
            <a:normAutofit/>
          </a:bodyPr>
          <a:lstStyle/>
          <a:p>
            <a:r>
              <a:rPr lang="zh-CN" altLang="en-US" dirty="0"/>
              <a:t>区间赋值，区间取</a:t>
            </a:r>
            <a:r>
              <a:rPr lang="en-US" altLang="zh-CN" dirty="0"/>
              <a:t>max</a:t>
            </a:r>
            <a:r>
              <a:rPr lang="zh-CN" altLang="en-US" dirty="0"/>
              <a:t>，区间加，查询单点历史最大值</a:t>
            </a:r>
            <a:endParaRPr lang="en-US" altLang="zh-CN" dirty="0"/>
          </a:p>
          <a:p>
            <a:r>
              <a:rPr lang="zh-CN" altLang="en-US" dirty="0"/>
              <a:t>三种操作可以合并成一个标记：</a:t>
            </a:r>
            <a:endParaRPr lang="en-US" altLang="zh-CN" dirty="0"/>
          </a:p>
          <a:p>
            <a:r>
              <a:rPr lang="zh-CN" altLang="en-US" dirty="0"/>
              <a:t>设</a:t>
            </a:r>
            <a:r>
              <a:rPr lang="en-US" altLang="zh-CN" dirty="0"/>
              <a:t>(</a:t>
            </a:r>
            <a:r>
              <a:rPr lang="en-US" altLang="zh-CN" dirty="0" err="1"/>
              <a:t>a,b</a:t>
            </a:r>
            <a:r>
              <a:rPr lang="en-US" altLang="zh-CN" dirty="0"/>
              <a:t>)</a:t>
            </a:r>
            <a:r>
              <a:rPr lang="zh-CN" altLang="en-US" dirty="0"/>
              <a:t>表示</a:t>
            </a:r>
            <a:r>
              <a:rPr lang="en-US" altLang="zh-CN" dirty="0" err="1"/>
              <a:t>x←max</a:t>
            </a:r>
            <a:r>
              <a:rPr lang="en-US" altLang="zh-CN" dirty="0"/>
              <a:t>(</a:t>
            </a:r>
            <a:r>
              <a:rPr lang="en-US" altLang="zh-CN" dirty="0" err="1"/>
              <a:t>x+a,b</a:t>
            </a:r>
            <a:r>
              <a:rPr lang="en-US" altLang="zh-CN" dirty="0"/>
              <a:t>)</a:t>
            </a:r>
          </a:p>
          <a:p>
            <a:r>
              <a:rPr lang="zh-CN" altLang="en-US" dirty="0"/>
              <a:t>标记的合并（广义加法）可以推出来</a:t>
            </a:r>
            <a:endParaRPr lang="en-US" altLang="zh-CN" dirty="0"/>
          </a:p>
          <a:p>
            <a:r>
              <a:rPr lang="zh-CN" altLang="en-US" dirty="0"/>
              <a:t>假设原来的标记是</a:t>
            </a:r>
            <a:r>
              <a:rPr lang="en-US" altLang="zh-CN" dirty="0"/>
              <a:t>(a1,b1)</a:t>
            </a:r>
            <a:r>
              <a:rPr lang="zh-CN" altLang="en-US" dirty="0"/>
              <a:t>，来了一个</a:t>
            </a:r>
            <a:r>
              <a:rPr lang="en-US" altLang="zh-CN" dirty="0"/>
              <a:t>(a2,b2)</a:t>
            </a:r>
            <a:r>
              <a:rPr lang="zh-CN" altLang="en-US" dirty="0"/>
              <a:t>的标记</a:t>
            </a:r>
            <a:endParaRPr lang="en-US" altLang="zh-CN" dirty="0"/>
          </a:p>
          <a:p>
            <a:r>
              <a:rPr lang="zh-CN" altLang="en-US" dirty="0"/>
              <a:t>那么可以合并为</a:t>
            </a:r>
            <a:r>
              <a:rPr lang="en-US" altLang="zh-CN" dirty="0"/>
              <a:t>(a1+a2,max(b1+a2,b2))</a:t>
            </a:r>
          </a:p>
        </p:txBody>
      </p:sp>
    </p:spTree>
    <p:extLst>
      <p:ext uri="{BB962C8B-B14F-4D97-AF65-F5344CB8AC3E}">
        <p14:creationId xmlns:p14="http://schemas.microsoft.com/office/powerpoint/2010/main" val="393333188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DD9D9-D45F-4134-9565-C423EA515BBA}"/>
              </a:ext>
            </a:extLst>
          </p:cNvPr>
          <p:cNvSpPr>
            <a:spLocks noGrp="1"/>
          </p:cNvSpPr>
          <p:nvPr>
            <p:ph type="title"/>
          </p:nvPr>
        </p:nvSpPr>
        <p:spPr/>
        <p:txBody>
          <a:bodyPr/>
          <a:lstStyle/>
          <a:p>
            <a:r>
              <a:rPr lang="zh-CN" altLang="en-US" dirty="0"/>
              <a:t>历史最值查询</a:t>
            </a:r>
          </a:p>
        </p:txBody>
      </p:sp>
      <p:sp>
        <p:nvSpPr>
          <p:cNvPr id="3" name="内容占位符 2">
            <a:extLst>
              <a:ext uri="{FF2B5EF4-FFF2-40B4-BE49-F238E27FC236}">
                <a16:creationId xmlns:a16="http://schemas.microsoft.com/office/drawing/2014/main" id="{34E9F2AC-43BB-445D-A089-EC7D29831287}"/>
              </a:ext>
            </a:extLst>
          </p:cNvPr>
          <p:cNvSpPr>
            <a:spLocks noGrp="1"/>
          </p:cNvSpPr>
          <p:nvPr>
            <p:ph idx="1"/>
          </p:nvPr>
        </p:nvSpPr>
        <p:spPr>
          <a:xfrm>
            <a:off x="838201" y="1825625"/>
            <a:ext cx="5010150" cy="4351338"/>
          </a:xfrm>
        </p:spPr>
        <p:txBody>
          <a:bodyPr>
            <a:normAutofit/>
          </a:bodyPr>
          <a:lstStyle/>
          <a:p>
            <a:r>
              <a:rPr lang="zh-CN" altLang="en-US" dirty="0"/>
              <a:t>区间赋值，区间取</a:t>
            </a:r>
            <a:r>
              <a:rPr lang="en-US" altLang="zh-CN" dirty="0"/>
              <a:t>max</a:t>
            </a:r>
            <a:r>
              <a:rPr lang="zh-CN" altLang="en-US" dirty="0"/>
              <a:t>，区间加，查询单点历史最大值</a:t>
            </a:r>
            <a:endParaRPr lang="en-US" altLang="zh-CN" dirty="0"/>
          </a:p>
          <a:p>
            <a:r>
              <a:rPr lang="zh-CN" altLang="en-US" dirty="0"/>
              <a:t>三种操作可以合并成一个标记：</a:t>
            </a:r>
            <a:endParaRPr lang="en-US" altLang="zh-CN" dirty="0"/>
          </a:p>
          <a:p>
            <a:r>
              <a:rPr lang="zh-CN" altLang="en-US" dirty="0"/>
              <a:t>设</a:t>
            </a:r>
            <a:r>
              <a:rPr lang="en-US" altLang="zh-CN" dirty="0"/>
              <a:t>(</a:t>
            </a:r>
            <a:r>
              <a:rPr lang="en-US" altLang="zh-CN" dirty="0" err="1"/>
              <a:t>a,b</a:t>
            </a:r>
            <a:r>
              <a:rPr lang="en-US" altLang="zh-CN" dirty="0"/>
              <a:t>)</a:t>
            </a:r>
            <a:r>
              <a:rPr lang="zh-CN" altLang="en-US" dirty="0"/>
              <a:t>表示</a:t>
            </a:r>
            <a:r>
              <a:rPr lang="en-US" altLang="zh-CN" dirty="0" err="1"/>
              <a:t>x←max</a:t>
            </a:r>
            <a:r>
              <a:rPr lang="en-US" altLang="zh-CN" dirty="0"/>
              <a:t>(</a:t>
            </a:r>
            <a:r>
              <a:rPr lang="en-US" altLang="zh-CN" dirty="0" err="1"/>
              <a:t>x+a,b</a:t>
            </a:r>
            <a:r>
              <a:rPr lang="en-US" altLang="zh-CN" dirty="0"/>
              <a:t>)</a:t>
            </a:r>
          </a:p>
          <a:p>
            <a:r>
              <a:rPr lang="zh-CN" altLang="en-US" dirty="0"/>
              <a:t>两个标记取</a:t>
            </a:r>
            <a:r>
              <a:rPr lang="en-US" altLang="zh-CN" dirty="0"/>
              <a:t>max</a:t>
            </a:r>
            <a:r>
              <a:rPr lang="zh-CN" altLang="en-US" dirty="0"/>
              <a:t>相当于两个分段一次函数取</a:t>
            </a:r>
            <a:r>
              <a:rPr lang="en-US" altLang="zh-CN" dirty="0"/>
              <a:t>max</a:t>
            </a:r>
          </a:p>
          <a:p>
            <a:r>
              <a:rPr lang="en-US" altLang="zh-CN" dirty="0"/>
              <a:t>max((a1,b1),(a2,b2))=(max(a1,a2),max(b1,b2))</a:t>
            </a:r>
          </a:p>
          <a:p>
            <a:endParaRPr lang="en-US" altLang="zh-CN" dirty="0"/>
          </a:p>
        </p:txBody>
      </p:sp>
      <p:pic>
        <p:nvPicPr>
          <p:cNvPr id="5" name="图片 4">
            <a:extLst>
              <a:ext uri="{FF2B5EF4-FFF2-40B4-BE49-F238E27FC236}">
                <a16:creationId xmlns:a16="http://schemas.microsoft.com/office/drawing/2014/main" id="{BCFFDF90-FFBA-4BA3-B92E-53F386EF8BE4}"/>
              </a:ext>
            </a:extLst>
          </p:cNvPr>
          <p:cNvPicPr>
            <a:picLocks noChangeAspect="1"/>
          </p:cNvPicPr>
          <p:nvPr/>
        </p:nvPicPr>
        <p:blipFill>
          <a:blip r:embed="rId2"/>
          <a:stretch>
            <a:fillRect/>
          </a:stretch>
        </p:blipFill>
        <p:spPr>
          <a:xfrm>
            <a:off x="6248400" y="1690688"/>
            <a:ext cx="5105400" cy="3505200"/>
          </a:xfrm>
          <a:prstGeom prst="rect">
            <a:avLst/>
          </a:prstGeom>
        </p:spPr>
      </p:pic>
    </p:spTree>
    <p:extLst>
      <p:ext uri="{BB962C8B-B14F-4D97-AF65-F5344CB8AC3E}">
        <p14:creationId xmlns:p14="http://schemas.microsoft.com/office/powerpoint/2010/main" val="154963999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DD9D9-D45F-4134-9565-C423EA515BBA}"/>
              </a:ext>
            </a:extLst>
          </p:cNvPr>
          <p:cNvSpPr>
            <a:spLocks noGrp="1"/>
          </p:cNvSpPr>
          <p:nvPr>
            <p:ph type="title"/>
          </p:nvPr>
        </p:nvSpPr>
        <p:spPr/>
        <p:txBody>
          <a:bodyPr/>
          <a:lstStyle/>
          <a:p>
            <a:r>
              <a:rPr lang="zh-CN" altLang="en-US" dirty="0"/>
              <a:t>历史最值查询</a:t>
            </a:r>
          </a:p>
        </p:txBody>
      </p:sp>
      <p:sp>
        <p:nvSpPr>
          <p:cNvPr id="3" name="内容占位符 2">
            <a:extLst>
              <a:ext uri="{FF2B5EF4-FFF2-40B4-BE49-F238E27FC236}">
                <a16:creationId xmlns:a16="http://schemas.microsoft.com/office/drawing/2014/main" id="{34E9F2AC-43BB-445D-A089-EC7D29831287}"/>
              </a:ext>
            </a:extLst>
          </p:cNvPr>
          <p:cNvSpPr>
            <a:spLocks noGrp="1"/>
          </p:cNvSpPr>
          <p:nvPr>
            <p:ph idx="1"/>
          </p:nvPr>
        </p:nvSpPr>
        <p:spPr>
          <a:xfrm>
            <a:off x="838200" y="1825625"/>
            <a:ext cx="10515600" cy="4351338"/>
          </a:xfrm>
        </p:spPr>
        <p:txBody>
          <a:bodyPr>
            <a:normAutofit/>
          </a:bodyPr>
          <a:lstStyle/>
          <a:p>
            <a:r>
              <a:rPr lang="zh-CN" altLang="en-US" dirty="0"/>
              <a:t>区间赋值，区间取</a:t>
            </a:r>
            <a:r>
              <a:rPr lang="en-US" altLang="zh-CN" dirty="0"/>
              <a:t>max</a:t>
            </a:r>
            <a:r>
              <a:rPr lang="zh-CN" altLang="en-US" dirty="0"/>
              <a:t>，区间加，查询单点历史最大值</a:t>
            </a:r>
            <a:endParaRPr lang="en-US" altLang="zh-CN" dirty="0"/>
          </a:p>
          <a:p>
            <a:r>
              <a:rPr lang="zh-CN" altLang="en-US" dirty="0"/>
              <a:t>三种操作可以合并成一个标记：</a:t>
            </a:r>
            <a:endParaRPr lang="en-US" altLang="zh-CN" dirty="0"/>
          </a:p>
          <a:p>
            <a:r>
              <a:rPr lang="zh-CN" altLang="en-US" dirty="0"/>
              <a:t>再考虑历史最大值</a:t>
            </a:r>
            <a:endParaRPr lang="en-US" altLang="zh-CN" dirty="0"/>
          </a:p>
          <a:p>
            <a:r>
              <a:rPr lang="en-US" altLang="zh-CN" b="0" i="0" dirty="0">
                <a:solidFill>
                  <a:srgbClr val="333333"/>
                </a:solidFill>
                <a:effectLst/>
                <a:latin typeface="KaTeX_Main"/>
              </a:rPr>
              <a:t>(</a:t>
            </a:r>
            <a:r>
              <a:rPr lang="en-US" altLang="zh-CN" b="0" i="1" dirty="0">
                <a:solidFill>
                  <a:srgbClr val="333333"/>
                </a:solidFill>
                <a:effectLst/>
                <a:latin typeface="KaTeX_Math"/>
              </a:rPr>
              <a:t>a</a:t>
            </a:r>
            <a:r>
              <a:rPr lang="en-US" altLang="zh-CN" b="0" i="0" dirty="0">
                <a:solidFill>
                  <a:srgbClr val="333333"/>
                </a:solidFill>
                <a:effectLst/>
                <a:latin typeface="KaTeX_Main"/>
              </a:rPr>
              <a:t>0​,</a:t>
            </a:r>
            <a:r>
              <a:rPr lang="en-US" altLang="zh-CN" b="0" i="1" dirty="0">
                <a:solidFill>
                  <a:srgbClr val="333333"/>
                </a:solidFill>
                <a:effectLst/>
                <a:latin typeface="KaTeX_Math"/>
              </a:rPr>
              <a:t>b</a:t>
            </a:r>
            <a:r>
              <a:rPr lang="en-US" altLang="zh-CN" b="0" i="0" dirty="0">
                <a:solidFill>
                  <a:srgbClr val="333333"/>
                </a:solidFill>
                <a:effectLst/>
                <a:latin typeface="KaTeX_Main"/>
              </a:rPr>
              <a:t>0​)</a:t>
            </a:r>
            <a:r>
              <a:rPr lang="zh-CN" altLang="en-US" b="0" i="0" dirty="0">
                <a:solidFill>
                  <a:srgbClr val="333333"/>
                </a:solidFill>
                <a:effectLst/>
                <a:latin typeface="-apple-system"/>
              </a:rPr>
              <a:t>表示当前，</a:t>
            </a:r>
            <a:r>
              <a:rPr lang="en-US" altLang="zh-CN" b="0" i="0" dirty="0">
                <a:solidFill>
                  <a:srgbClr val="333333"/>
                </a:solidFill>
                <a:effectLst/>
                <a:latin typeface="KaTeX_Main"/>
              </a:rPr>
              <a:t>(</a:t>
            </a:r>
            <a:r>
              <a:rPr lang="en-US" altLang="zh-CN" b="0" i="1" dirty="0">
                <a:solidFill>
                  <a:srgbClr val="333333"/>
                </a:solidFill>
                <a:effectLst/>
                <a:latin typeface="KaTeX_Math"/>
              </a:rPr>
              <a:t>a</a:t>
            </a:r>
            <a:r>
              <a:rPr lang="en-US" altLang="zh-CN" b="0" i="0" dirty="0">
                <a:solidFill>
                  <a:srgbClr val="333333"/>
                </a:solidFill>
                <a:effectLst/>
                <a:latin typeface="KaTeX_Main"/>
              </a:rPr>
              <a:t>1​,</a:t>
            </a:r>
            <a:r>
              <a:rPr lang="en-US" altLang="zh-CN" b="0" i="1" dirty="0">
                <a:solidFill>
                  <a:srgbClr val="333333"/>
                </a:solidFill>
                <a:effectLst/>
                <a:latin typeface="KaTeX_Math"/>
              </a:rPr>
              <a:t>b</a:t>
            </a:r>
            <a:r>
              <a:rPr lang="en-US" altLang="zh-CN" b="0" i="0" dirty="0">
                <a:solidFill>
                  <a:srgbClr val="333333"/>
                </a:solidFill>
                <a:effectLst/>
                <a:latin typeface="KaTeX_Main"/>
              </a:rPr>
              <a:t>1​)</a:t>
            </a:r>
            <a:r>
              <a:rPr lang="zh-CN" altLang="en-US" b="0" i="0" dirty="0">
                <a:solidFill>
                  <a:srgbClr val="333333"/>
                </a:solidFill>
                <a:effectLst/>
                <a:latin typeface="-apple-system"/>
              </a:rPr>
              <a:t>表示历史最大值</a:t>
            </a:r>
            <a:endParaRPr lang="en-US" altLang="zh-CN" b="0" i="0" dirty="0">
              <a:solidFill>
                <a:srgbClr val="333333"/>
              </a:solidFill>
              <a:effectLst/>
              <a:latin typeface="-apple-system"/>
            </a:endParaRPr>
          </a:p>
          <a:p>
            <a:r>
              <a:rPr lang="zh-CN" altLang="pt-BR" b="0" i="0" dirty="0">
                <a:solidFill>
                  <a:srgbClr val="333333"/>
                </a:solidFill>
                <a:effectLst/>
                <a:latin typeface="-apple-system"/>
              </a:rPr>
              <a:t>合并</a:t>
            </a:r>
            <a:r>
              <a:rPr lang="pt-BR" altLang="zh-CN" b="0" i="0" dirty="0">
                <a:solidFill>
                  <a:srgbClr val="333333"/>
                </a:solidFill>
                <a:effectLst/>
                <a:latin typeface="KaTeX_Main"/>
              </a:rPr>
              <a:t>(</a:t>
            </a:r>
            <a:r>
              <a:rPr lang="pt-BR" altLang="zh-CN" b="0" i="1" dirty="0">
                <a:solidFill>
                  <a:srgbClr val="333333"/>
                </a:solidFill>
                <a:effectLst/>
                <a:latin typeface="KaTeX_Math"/>
              </a:rPr>
              <a:t>a</a:t>
            </a:r>
            <a:r>
              <a:rPr lang="pt-BR" altLang="zh-CN" b="0" i="0" dirty="0">
                <a:solidFill>
                  <a:srgbClr val="333333"/>
                </a:solidFill>
                <a:effectLst/>
                <a:latin typeface="KaTeX_Main"/>
              </a:rPr>
              <a:t>0​,</a:t>
            </a:r>
            <a:r>
              <a:rPr lang="pt-BR" altLang="zh-CN" b="0" i="1" dirty="0">
                <a:solidFill>
                  <a:srgbClr val="333333"/>
                </a:solidFill>
                <a:effectLst/>
                <a:latin typeface="KaTeX_Math"/>
              </a:rPr>
              <a:t>b</a:t>
            </a:r>
            <a:r>
              <a:rPr lang="pt-BR" altLang="zh-CN" b="0" i="0" dirty="0">
                <a:solidFill>
                  <a:srgbClr val="333333"/>
                </a:solidFill>
                <a:effectLst/>
                <a:latin typeface="KaTeX_Main"/>
              </a:rPr>
              <a:t>0​)</a:t>
            </a:r>
            <a:r>
              <a:rPr lang="zh-CN" altLang="pt-BR" b="0" i="0" dirty="0">
                <a:solidFill>
                  <a:srgbClr val="333333"/>
                </a:solidFill>
                <a:effectLst/>
                <a:latin typeface="-apple-system"/>
              </a:rPr>
              <a:t>和</a:t>
            </a:r>
            <a:r>
              <a:rPr lang="pt-BR" altLang="zh-CN" b="0" i="0" dirty="0">
                <a:solidFill>
                  <a:srgbClr val="333333"/>
                </a:solidFill>
                <a:effectLst/>
                <a:latin typeface="KaTeX_Main"/>
              </a:rPr>
              <a:t>(</a:t>
            </a:r>
            <a:r>
              <a:rPr lang="pt-BR" altLang="zh-CN" b="0" i="1" dirty="0">
                <a:solidFill>
                  <a:srgbClr val="333333"/>
                </a:solidFill>
                <a:effectLst/>
                <a:latin typeface="KaTeX_Math"/>
              </a:rPr>
              <a:t>c</a:t>
            </a:r>
            <a:r>
              <a:rPr lang="pt-BR" altLang="zh-CN" b="0" i="0" dirty="0">
                <a:solidFill>
                  <a:srgbClr val="333333"/>
                </a:solidFill>
                <a:effectLst/>
                <a:latin typeface="KaTeX_Main"/>
              </a:rPr>
              <a:t>0​,</a:t>
            </a:r>
            <a:r>
              <a:rPr lang="pt-BR" altLang="zh-CN" b="0" i="1" dirty="0">
                <a:solidFill>
                  <a:srgbClr val="333333"/>
                </a:solidFill>
                <a:effectLst/>
                <a:latin typeface="KaTeX_Math"/>
              </a:rPr>
              <a:t>d</a:t>
            </a:r>
            <a:r>
              <a:rPr lang="pt-BR" altLang="zh-CN" b="0" i="0" dirty="0">
                <a:solidFill>
                  <a:srgbClr val="333333"/>
                </a:solidFill>
                <a:effectLst/>
                <a:latin typeface="KaTeX_Main"/>
              </a:rPr>
              <a:t>0​)</a:t>
            </a:r>
            <a:r>
              <a:rPr lang="zh-CN" altLang="pt-BR" b="0" i="0" dirty="0">
                <a:solidFill>
                  <a:srgbClr val="333333"/>
                </a:solidFill>
                <a:effectLst/>
                <a:latin typeface="-apple-system"/>
              </a:rPr>
              <a:t>：</a:t>
            </a:r>
            <a:r>
              <a:rPr lang="en-US" altLang="zh-CN" b="0" i="0" dirty="0">
                <a:solidFill>
                  <a:srgbClr val="333333"/>
                </a:solidFill>
                <a:effectLst/>
                <a:latin typeface="-apple-system"/>
              </a:rPr>
              <a:t>(</a:t>
            </a:r>
            <a:r>
              <a:rPr lang="pt-BR" altLang="zh-CN" b="0" i="1" dirty="0">
                <a:solidFill>
                  <a:srgbClr val="333333"/>
                </a:solidFill>
                <a:effectLst/>
                <a:latin typeface="KaTeX_Math"/>
              </a:rPr>
              <a:t>a</a:t>
            </a:r>
            <a:r>
              <a:rPr lang="pt-BR" altLang="zh-CN" b="0" i="0" dirty="0">
                <a:solidFill>
                  <a:srgbClr val="333333"/>
                </a:solidFill>
                <a:effectLst/>
                <a:latin typeface="KaTeX_Main"/>
              </a:rPr>
              <a:t>0​+</a:t>
            </a:r>
            <a:r>
              <a:rPr lang="pt-BR" altLang="zh-CN" b="0" i="1" dirty="0">
                <a:solidFill>
                  <a:srgbClr val="333333"/>
                </a:solidFill>
                <a:effectLst/>
                <a:latin typeface="KaTeX_Math"/>
              </a:rPr>
              <a:t>c</a:t>
            </a:r>
            <a:r>
              <a:rPr lang="pt-BR" altLang="zh-CN" b="0" i="0" dirty="0">
                <a:solidFill>
                  <a:srgbClr val="333333"/>
                </a:solidFill>
                <a:effectLst/>
                <a:latin typeface="KaTeX_Main"/>
              </a:rPr>
              <a:t>0​,max(</a:t>
            </a:r>
            <a:r>
              <a:rPr lang="pt-BR" altLang="zh-CN" b="0" i="1" dirty="0">
                <a:solidFill>
                  <a:srgbClr val="333333"/>
                </a:solidFill>
                <a:effectLst/>
                <a:latin typeface="KaTeX_Math"/>
              </a:rPr>
              <a:t>b</a:t>
            </a:r>
            <a:r>
              <a:rPr lang="pt-BR" altLang="zh-CN" b="0" i="0" dirty="0">
                <a:solidFill>
                  <a:srgbClr val="333333"/>
                </a:solidFill>
                <a:effectLst/>
                <a:latin typeface="KaTeX_Main"/>
              </a:rPr>
              <a:t>0​+</a:t>
            </a:r>
            <a:r>
              <a:rPr lang="pt-BR" altLang="zh-CN" b="0" i="1" dirty="0">
                <a:solidFill>
                  <a:srgbClr val="333333"/>
                </a:solidFill>
                <a:effectLst/>
                <a:latin typeface="KaTeX_Math"/>
              </a:rPr>
              <a:t>c</a:t>
            </a:r>
            <a:r>
              <a:rPr lang="pt-BR" altLang="zh-CN" b="0" i="0" dirty="0">
                <a:solidFill>
                  <a:srgbClr val="333333"/>
                </a:solidFill>
                <a:effectLst/>
                <a:latin typeface="KaTeX_Main"/>
              </a:rPr>
              <a:t>0​,</a:t>
            </a:r>
            <a:r>
              <a:rPr lang="pt-BR" altLang="zh-CN" b="0" i="1" dirty="0">
                <a:solidFill>
                  <a:srgbClr val="333333"/>
                </a:solidFill>
                <a:effectLst/>
                <a:latin typeface="KaTeX_Math"/>
              </a:rPr>
              <a:t>d</a:t>
            </a:r>
            <a:r>
              <a:rPr lang="pt-BR" altLang="zh-CN" b="0" i="0" dirty="0">
                <a:solidFill>
                  <a:srgbClr val="333333"/>
                </a:solidFill>
                <a:effectLst/>
                <a:latin typeface="KaTeX_Main"/>
              </a:rPr>
              <a:t>0​))</a:t>
            </a:r>
          </a:p>
          <a:p>
            <a:r>
              <a:rPr lang="zh-CN" altLang="en-US" b="0" i="0" dirty="0">
                <a:solidFill>
                  <a:srgbClr val="333333"/>
                </a:solidFill>
                <a:effectLst/>
                <a:latin typeface="-apple-system"/>
              </a:rPr>
              <a:t>合并</a:t>
            </a:r>
            <a:r>
              <a:rPr lang="en-US" altLang="zh-CN" b="0" i="0" dirty="0">
                <a:solidFill>
                  <a:srgbClr val="333333"/>
                </a:solidFill>
                <a:effectLst/>
                <a:latin typeface="KaTeX_Main"/>
              </a:rPr>
              <a:t>(</a:t>
            </a:r>
            <a:r>
              <a:rPr lang="en-US" altLang="zh-CN" b="0" i="1" dirty="0">
                <a:solidFill>
                  <a:srgbClr val="333333"/>
                </a:solidFill>
                <a:effectLst/>
                <a:latin typeface="KaTeX_Math"/>
              </a:rPr>
              <a:t>a</a:t>
            </a:r>
            <a:r>
              <a:rPr lang="en-US" altLang="zh-CN" b="0" i="0" dirty="0">
                <a:solidFill>
                  <a:srgbClr val="333333"/>
                </a:solidFill>
                <a:effectLst/>
                <a:latin typeface="KaTeX_Main"/>
              </a:rPr>
              <a:t>1​,</a:t>
            </a:r>
            <a:r>
              <a:rPr lang="en-US" altLang="zh-CN" b="0" i="1" dirty="0">
                <a:solidFill>
                  <a:srgbClr val="333333"/>
                </a:solidFill>
                <a:effectLst/>
                <a:latin typeface="KaTeX_Math"/>
              </a:rPr>
              <a:t>b</a:t>
            </a:r>
            <a:r>
              <a:rPr lang="en-US" altLang="zh-CN" b="0" i="0" dirty="0">
                <a:solidFill>
                  <a:srgbClr val="333333"/>
                </a:solidFill>
                <a:effectLst/>
                <a:latin typeface="KaTeX_Main"/>
              </a:rPr>
              <a:t>1​)</a:t>
            </a:r>
            <a:r>
              <a:rPr lang="zh-CN" altLang="en-US" b="0" i="0" dirty="0">
                <a:solidFill>
                  <a:srgbClr val="333333"/>
                </a:solidFill>
                <a:effectLst/>
                <a:latin typeface="-apple-system"/>
              </a:rPr>
              <a:t>和</a:t>
            </a:r>
            <a:r>
              <a:rPr lang="en-US" altLang="zh-CN" b="0" i="0" dirty="0">
                <a:solidFill>
                  <a:srgbClr val="333333"/>
                </a:solidFill>
                <a:effectLst/>
                <a:latin typeface="KaTeX_Main"/>
              </a:rPr>
              <a:t>(</a:t>
            </a:r>
            <a:r>
              <a:rPr lang="en-US" altLang="zh-CN" b="0" i="1" dirty="0">
                <a:solidFill>
                  <a:srgbClr val="333333"/>
                </a:solidFill>
                <a:effectLst/>
                <a:latin typeface="KaTeX_Math"/>
              </a:rPr>
              <a:t>c</a:t>
            </a:r>
            <a:r>
              <a:rPr lang="en-US" altLang="zh-CN" b="0" i="0" dirty="0">
                <a:solidFill>
                  <a:srgbClr val="333333"/>
                </a:solidFill>
                <a:effectLst/>
                <a:latin typeface="KaTeX_Main"/>
              </a:rPr>
              <a:t>1​,</a:t>
            </a:r>
            <a:r>
              <a:rPr lang="en-US" altLang="zh-CN" b="0" i="1" dirty="0">
                <a:solidFill>
                  <a:srgbClr val="333333"/>
                </a:solidFill>
                <a:effectLst/>
                <a:latin typeface="KaTeX_Math"/>
              </a:rPr>
              <a:t>d</a:t>
            </a:r>
            <a:r>
              <a:rPr lang="en-US" altLang="zh-CN" b="0" i="0" dirty="0">
                <a:solidFill>
                  <a:srgbClr val="333333"/>
                </a:solidFill>
                <a:effectLst/>
                <a:latin typeface="KaTeX_Main"/>
              </a:rPr>
              <a:t>1​)</a:t>
            </a:r>
            <a:r>
              <a:rPr lang="zh-CN" altLang="en-US" b="0" i="0" dirty="0">
                <a:solidFill>
                  <a:srgbClr val="333333"/>
                </a:solidFill>
                <a:effectLst/>
                <a:latin typeface="KaTeX_Main"/>
              </a:rPr>
              <a:t>，先把</a:t>
            </a:r>
            <a:r>
              <a:rPr lang="en-US" altLang="zh-CN" b="0" i="0" dirty="0">
                <a:solidFill>
                  <a:srgbClr val="333333"/>
                </a:solidFill>
                <a:effectLst/>
                <a:latin typeface="KaTeX_Main"/>
              </a:rPr>
              <a:t>(</a:t>
            </a:r>
            <a:r>
              <a:rPr lang="en-US" altLang="zh-CN" b="0" i="1" dirty="0">
                <a:solidFill>
                  <a:srgbClr val="333333"/>
                </a:solidFill>
                <a:effectLst/>
                <a:latin typeface="KaTeX_Math"/>
              </a:rPr>
              <a:t>c</a:t>
            </a:r>
            <a:r>
              <a:rPr lang="en-US" altLang="zh-CN" b="0" i="0" dirty="0">
                <a:solidFill>
                  <a:srgbClr val="333333"/>
                </a:solidFill>
                <a:effectLst/>
                <a:latin typeface="KaTeX_Main"/>
              </a:rPr>
              <a:t>1​,</a:t>
            </a:r>
            <a:r>
              <a:rPr lang="en-US" altLang="zh-CN" b="0" i="1" dirty="0">
                <a:solidFill>
                  <a:srgbClr val="333333"/>
                </a:solidFill>
                <a:effectLst/>
                <a:latin typeface="KaTeX_Math"/>
              </a:rPr>
              <a:t>d</a:t>
            </a:r>
            <a:r>
              <a:rPr lang="en-US" altLang="zh-CN" b="0" i="0" dirty="0">
                <a:solidFill>
                  <a:srgbClr val="333333"/>
                </a:solidFill>
                <a:effectLst/>
                <a:latin typeface="KaTeX_Main"/>
              </a:rPr>
              <a:t>1​) </a:t>
            </a:r>
            <a:r>
              <a:rPr lang="zh-CN" altLang="en-US" b="0" i="0" dirty="0">
                <a:solidFill>
                  <a:srgbClr val="333333"/>
                </a:solidFill>
                <a:effectLst/>
                <a:latin typeface="KaTeX_Main"/>
              </a:rPr>
              <a:t>作用在</a:t>
            </a:r>
            <a:r>
              <a:rPr lang="en-US" altLang="zh-CN" b="0" i="0" dirty="0">
                <a:solidFill>
                  <a:srgbClr val="333333"/>
                </a:solidFill>
                <a:effectLst/>
                <a:latin typeface="KaTeX_Main"/>
              </a:rPr>
              <a:t>(</a:t>
            </a:r>
            <a:r>
              <a:rPr lang="en-US" altLang="zh-CN" b="0" i="1" dirty="0">
                <a:solidFill>
                  <a:srgbClr val="333333"/>
                </a:solidFill>
                <a:effectLst/>
                <a:latin typeface="KaTeX_Math"/>
              </a:rPr>
              <a:t>a</a:t>
            </a:r>
            <a:r>
              <a:rPr lang="en-US" altLang="zh-CN" b="0" i="0" dirty="0">
                <a:solidFill>
                  <a:srgbClr val="333333"/>
                </a:solidFill>
                <a:effectLst/>
                <a:latin typeface="KaTeX_Main"/>
              </a:rPr>
              <a:t>0​,</a:t>
            </a:r>
            <a:r>
              <a:rPr lang="en-US" altLang="zh-CN" b="0" i="1" dirty="0">
                <a:solidFill>
                  <a:srgbClr val="333333"/>
                </a:solidFill>
                <a:effectLst/>
                <a:latin typeface="KaTeX_Math"/>
              </a:rPr>
              <a:t>b</a:t>
            </a:r>
            <a:r>
              <a:rPr lang="en-US" altLang="zh-CN" b="0" i="0" dirty="0">
                <a:solidFill>
                  <a:srgbClr val="333333"/>
                </a:solidFill>
                <a:effectLst/>
                <a:latin typeface="KaTeX_Main"/>
              </a:rPr>
              <a:t>0​) </a:t>
            </a:r>
            <a:r>
              <a:rPr lang="zh-CN" altLang="en-US" b="0" i="0" dirty="0">
                <a:solidFill>
                  <a:srgbClr val="333333"/>
                </a:solidFill>
                <a:effectLst/>
                <a:latin typeface="KaTeX_Main"/>
              </a:rPr>
              <a:t>上，再和</a:t>
            </a:r>
            <a:r>
              <a:rPr lang="en-US" altLang="zh-CN" b="0" i="0" dirty="0">
                <a:solidFill>
                  <a:srgbClr val="333333"/>
                </a:solidFill>
                <a:effectLst/>
                <a:latin typeface="KaTeX_Main"/>
              </a:rPr>
              <a:t>(</a:t>
            </a:r>
            <a:r>
              <a:rPr lang="en-US" altLang="zh-CN" b="0" i="1" dirty="0">
                <a:solidFill>
                  <a:srgbClr val="333333"/>
                </a:solidFill>
                <a:effectLst/>
                <a:latin typeface="KaTeX_Math"/>
              </a:rPr>
              <a:t>a</a:t>
            </a:r>
            <a:r>
              <a:rPr lang="en-US" altLang="zh-CN" b="0" i="0" dirty="0">
                <a:solidFill>
                  <a:srgbClr val="333333"/>
                </a:solidFill>
                <a:effectLst/>
                <a:latin typeface="KaTeX_Main"/>
              </a:rPr>
              <a:t>1​,</a:t>
            </a:r>
            <a:r>
              <a:rPr lang="en-US" altLang="zh-CN" b="0" i="1" dirty="0">
                <a:solidFill>
                  <a:srgbClr val="333333"/>
                </a:solidFill>
                <a:effectLst/>
                <a:latin typeface="KaTeX_Math"/>
              </a:rPr>
              <a:t>b</a:t>
            </a:r>
            <a:r>
              <a:rPr lang="en-US" altLang="zh-CN" b="0" i="0" dirty="0">
                <a:solidFill>
                  <a:srgbClr val="333333"/>
                </a:solidFill>
                <a:effectLst/>
                <a:latin typeface="KaTeX_Main"/>
              </a:rPr>
              <a:t>1​) </a:t>
            </a:r>
            <a:r>
              <a:rPr lang="zh-CN" altLang="en-US" dirty="0">
                <a:solidFill>
                  <a:srgbClr val="333333"/>
                </a:solidFill>
                <a:latin typeface="KaTeX_Main"/>
              </a:rPr>
              <a:t>取</a:t>
            </a:r>
            <a:r>
              <a:rPr lang="en-US" altLang="zh-CN" dirty="0">
                <a:solidFill>
                  <a:srgbClr val="333333"/>
                </a:solidFill>
                <a:latin typeface="KaTeX_Main"/>
              </a:rPr>
              <a:t>max</a:t>
            </a:r>
            <a:r>
              <a:rPr lang="zh-CN" altLang="en-US" b="0" i="0" dirty="0">
                <a:solidFill>
                  <a:srgbClr val="333333"/>
                </a:solidFill>
                <a:effectLst/>
                <a:latin typeface="-apple-system"/>
              </a:rPr>
              <a:t>：</a:t>
            </a:r>
            <a:r>
              <a:rPr lang="en-US" altLang="zh-CN" b="0" i="0" dirty="0">
                <a:solidFill>
                  <a:srgbClr val="333333"/>
                </a:solidFill>
                <a:effectLst/>
                <a:latin typeface="KaTeX_Main"/>
              </a:rPr>
              <a:t>(max(</a:t>
            </a:r>
            <a:r>
              <a:rPr lang="en-US" altLang="zh-CN" b="0" i="1" dirty="0">
                <a:solidFill>
                  <a:srgbClr val="333333"/>
                </a:solidFill>
                <a:effectLst/>
                <a:latin typeface="KaTeX_Math"/>
              </a:rPr>
              <a:t>a</a:t>
            </a:r>
            <a:r>
              <a:rPr lang="en-US" altLang="zh-CN" b="0" i="0" dirty="0">
                <a:solidFill>
                  <a:srgbClr val="333333"/>
                </a:solidFill>
                <a:effectLst/>
                <a:latin typeface="KaTeX_Main"/>
              </a:rPr>
              <a:t>1​,</a:t>
            </a:r>
            <a:r>
              <a:rPr lang="en-US" altLang="zh-CN" b="0" i="1" dirty="0">
                <a:solidFill>
                  <a:srgbClr val="333333"/>
                </a:solidFill>
                <a:effectLst/>
                <a:latin typeface="KaTeX_Math"/>
              </a:rPr>
              <a:t>a</a:t>
            </a:r>
            <a:r>
              <a:rPr lang="en-US" altLang="zh-CN" b="0" i="0" dirty="0">
                <a:solidFill>
                  <a:srgbClr val="333333"/>
                </a:solidFill>
                <a:effectLst/>
                <a:latin typeface="KaTeX_Main"/>
              </a:rPr>
              <a:t>0​+</a:t>
            </a:r>
            <a:r>
              <a:rPr lang="en-US" altLang="zh-CN" b="0" i="1" dirty="0">
                <a:solidFill>
                  <a:srgbClr val="333333"/>
                </a:solidFill>
                <a:effectLst/>
                <a:latin typeface="KaTeX_Math"/>
              </a:rPr>
              <a:t>c</a:t>
            </a:r>
            <a:r>
              <a:rPr lang="en-US" altLang="zh-CN" b="0" i="0" dirty="0">
                <a:solidFill>
                  <a:srgbClr val="333333"/>
                </a:solidFill>
                <a:effectLst/>
                <a:latin typeface="KaTeX_Main"/>
              </a:rPr>
              <a:t>1​),max(</a:t>
            </a:r>
            <a:r>
              <a:rPr lang="en-US" altLang="zh-CN" b="0" i="1" dirty="0">
                <a:solidFill>
                  <a:srgbClr val="333333"/>
                </a:solidFill>
                <a:effectLst/>
                <a:latin typeface="KaTeX_Math"/>
              </a:rPr>
              <a:t>b</a:t>
            </a:r>
            <a:r>
              <a:rPr lang="en-US" altLang="zh-CN" b="0" i="0" dirty="0">
                <a:solidFill>
                  <a:srgbClr val="333333"/>
                </a:solidFill>
                <a:effectLst/>
                <a:latin typeface="KaTeX_Main"/>
              </a:rPr>
              <a:t>1​,</a:t>
            </a:r>
            <a:r>
              <a:rPr lang="en-US" altLang="zh-CN" b="0" i="1" dirty="0">
                <a:solidFill>
                  <a:srgbClr val="333333"/>
                </a:solidFill>
                <a:effectLst/>
                <a:latin typeface="KaTeX_Math"/>
              </a:rPr>
              <a:t>b</a:t>
            </a:r>
            <a:r>
              <a:rPr lang="en-US" altLang="zh-CN" b="0" i="0" dirty="0">
                <a:solidFill>
                  <a:srgbClr val="333333"/>
                </a:solidFill>
                <a:effectLst/>
                <a:latin typeface="KaTeX_Main"/>
              </a:rPr>
              <a:t>0​+</a:t>
            </a:r>
            <a:r>
              <a:rPr lang="en-US" altLang="zh-CN" b="0" i="1" dirty="0">
                <a:solidFill>
                  <a:srgbClr val="333333"/>
                </a:solidFill>
                <a:effectLst/>
                <a:latin typeface="KaTeX_Math"/>
              </a:rPr>
              <a:t>c</a:t>
            </a:r>
            <a:r>
              <a:rPr lang="en-US" altLang="zh-CN" b="0" i="0" dirty="0">
                <a:solidFill>
                  <a:srgbClr val="333333"/>
                </a:solidFill>
                <a:effectLst/>
                <a:latin typeface="KaTeX_Main"/>
              </a:rPr>
              <a:t>1​,</a:t>
            </a:r>
            <a:r>
              <a:rPr lang="en-US" altLang="zh-CN" b="0" i="1" dirty="0">
                <a:solidFill>
                  <a:srgbClr val="333333"/>
                </a:solidFill>
                <a:effectLst/>
                <a:latin typeface="KaTeX_Math"/>
              </a:rPr>
              <a:t>d</a:t>
            </a:r>
            <a:r>
              <a:rPr lang="en-US" altLang="zh-CN" b="0" i="0" dirty="0">
                <a:solidFill>
                  <a:srgbClr val="333333"/>
                </a:solidFill>
                <a:effectLst/>
                <a:latin typeface="KaTeX_Main"/>
              </a:rPr>
              <a:t>1​))</a:t>
            </a:r>
          </a:p>
          <a:p>
            <a:r>
              <a:rPr lang="zh-CN" altLang="en-US" dirty="0">
                <a:solidFill>
                  <a:srgbClr val="333333"/>
                </a:solidFill>
                <a:latin typeface="KaTeX_Main"/>
              </a:rPr>
              <a:t>事实上这个题也可以改成查询区间历史最大值的最大值</a:t>
            </a:r>
            <a:endParaRPr lang="en-US" altLang="zh-CN" dirty="0"/>
          </a:p>
        </p:txBody>
      </p:sp>
    </p:spTree>
    <p:extLst>
      <p:ext uri="{BB962C8B-B14F-4D97-AF65-F5344CB8AC3E}">
        <p14:creationId xmlns:p14="http://schemas.microsoft.com/office/powerpoint/2010/main" val="3796568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基础应用</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p:txBody>
          <a:bodyPr>
            <a:normAutofit/>
          </a:bodyPr>
          <a:lstStyle/>
          <a:p>
            <a:r>
              <a:rPr lang="en-US" altLang="zh-CN" dirty="0"/>
              <a:t>pushdown</a:t>
            </a:r>
          </a:p>
          <a:p>
            <a:r>
              <a:rPr lang="zh-CN" altLang="en-US" dirty="0"/>
              <a:t>用来下传标记，只有需要下传标记的时候才会写</a:t>
            </a:r>
            <a:endParaRPr lang="en-US" altLang="zh-CN" dirty="0"/>
          </a:p>
          <a:p>
            <a:r>
              <a:rPr lang="zh-CN" altLang="en-US" dirty="0"/>
              <a:t>一般是区间修改的时候</a:t>
            </a:r>
            <a:endParaRPr lang="en-US" altLang="zh-CN" dirty="0"/>
          </a:p>
          <a:p>
            <a:r>
              <a:rPr lang="zh-CN" altLang="en-US" dirty="0"/>
              <a:t>比较简单的像区间加，区间赋值标记</a:t>
            </a:r>
            <a:endParaRPr lang="en-US" altLang="zh-CN" dirty="0"/>
          </a:p>
          <a:p>
            <a:r>
              <a:rPr lang="zh-CN" altLang="en-US" dirty="0"/>
              <a:t>麻烦的像上个题的多状态标记，或者是多标记的顺序问题</a:t>
            </a:r>
            <a:endParaRPr lang="en-US" altLang="zh-CN" dirty="0"/>
          </a:p>
          <a:p>
            <a:endParaRPr lang="en-US" altLang="zh-CN" dirty="0"/>
          </a:p>
        </p:txBody>
      </p:sp>
    </p:spTree>
    <p:extLst>
      <p:ext uri="{BB962C8B-B14F-4D97-AF65-F5344CB8AC3E}">
        <p14:creationId xmlns:p14="http://schemas.microsoft.com/office/powerpoint/2010/main" val="152144192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DD9D9-D45F-4134-9565-C423EA515BBA}"/>
              </a:ext>
            </a:extLst>
          </p:cNvPr>
          <p:cNvSpPr>
            <a:spLocks noGrp="1"/>
          </p:cNvSpPr>
          <p:nvPr>
            <p:ph type="title"/>
          </p:nvPr>
        </p:nvSpPr>
        <p:spPr/>
        <p:txBody>
          <a:bodyPr/>
          <a:lstStyle/>
          <a:p>
            <a:r>
              <a:rPr lang="zh-CN" altLang="en-US" dirty="0"/>
              <a:t>历史最值查询</a:t>
            </a:r>
          </a:p>
        </p:txBody>
      </p:sp>
      <p:sp>
        <p:nvSpPr>
          <p:cNvPr id="3" name="内容占位符 2">
            <a:extLst>
              <a:ext uri="{FF2B5EF4-FFF2-40B4-BE49-F238E27FC236}">
                <a16:creationId xmlns:a16="http://schemas.microsoft.com/office/drawing/2014/main" id="{34E9F2AC-43BB-445D-A089-EC7D29831287}"/>
              </a:ext>
            </a:extLst>
          </p:cNvPr>
          <p:cNvSpPr>
            <a:spLocks noGrp="1"/>
          </p:cNvSpPr>
          <p:nvPr>
            <p:ph idx="1"/>
          </p:nvPr>
        </p:nvSpPr>
        <p:spPr>
          <a:xfrm>
            <a:off x="838200" y="1825625"/>
            <a:ext cx="10515600" cy="4351338"/>
          </a:xfrm>
        </p:spPr>
        <p:txBody>
          <a:bodyPr>
            <a:normAutofit fontScale="92500" lnSpcReduction="10000"/>
          </a:bodyPr>
          <a:lstStyle/>
          <a:p>
            <a:r>
              <a:rPr lang="zh-CN" altLang="en-US" dirty="0"/>
              <a:t>区间赋值，区间加，查询区间历史最大值的最大值</a:t>
            </a:r>
            <a:endParaRPr lang="en-US" altLang="zh-CN" dirty="0"/>
          </a:p>
          <a:p>
            <a:r>
              <a:rPr lang="zh-CN" altLang="en-US" dirty="0"/>
              <a:t>两个思路：</a:t>
            </a:r>
            <a:endParaRPr lang="en-US" altLang="zh-CN" dirty="0"/>
          </a:p>
          <a:p>
            <a:r>
              <a:rPr lang="zh-CN" altLang="en-US" dirty="0"/>
              <a:t>若不考虑赋值操作，就是之前讲的最基础的模型。</a:t>
            </a:r>
            <a:endParaRPr lang="en-US" altLang="zh-CN" dirty="0"/>
          </a:p>
          <a:p>
            <a:r>
              <a:rPr lang="zh-CN" altLang="en-US" dirty="0"/>
              <a:t>考虑赋值操作，现在</a:t>
            </a:r>
            <a:r>
              <a:rPr lang="zh-CN" altLang="en-US" b="0" i="0" dirty="0">
                <a:solidFill>
                  <a:srgbClr val="333333"/>
                </a:solidFill>
                <a:effectLst/>
                <a:latin typeface="Segoe UI" panose="020B0502040204020203" pitchFamily="34" charset="0"/>
              </a:rPr>
              <a:t>标记队列中，存在两种标记。</a:t>
            </a:r>
            <a:endParaRPr lang="en-US" altLang="zh-CN" b="0" i="0" dirty="0">
              <a:solidFill>
                <a:srgbClr val="333333"/>
              </a:solidFill>
              <a:effectLst/>
              <a:latin typeface="Segoe UI" panose="020B0502040204020203" pitchFamily="34" charset="0"/>
            </a:endParaRPr>
          </a:p>
          <a:p>
            <a:r>
              <a:rPr lang="zh-CN" altLang="en-US" b="0" i="0" dirty="0">
                <a:solidFill>
                  <a:srgbClr val="333333"/>
                </a:solidFill>
                <a:effectLst/>
                <a:latin typeface="Segoe UI" panose="020B0502040204020203" pitchFamily="34" charset="0"/>
              </a:rPr>
              <a:t>可以发现，若存在一个赋值标记，则之后整个区间都是同一个数，那么加法标记可以等价地转化为赋值标记。</a:t>
            </a:r>
            <a:endParaRPr lang="en-US" altLang="zh-CN" b="0" i="0" dirty="0">
              <a:solidFill>
                <a:srgbClr val="333333"/>
              </a:solidFill>
              <a:effectLst/>
              <a:latin typeface="Segoe UI" panose="020B0502040204020203" pitchFamily="34" charset="0"/>
            </a:endParaRPr>
          </a:p>
          <a:p>
            <a:r>
              <a:rPr lang="zh-CN" altLang="en-US" b="0" i="0" dirty="0">
                <a:solidFill>
                  <a:srgbClr val="333333"/>
                </a:solidFill>
                <a:effectLst/>
                <a:latin typeface="Segoe UI" panose="020B0502040204020203" pitchFamily="34" charset="0"/>
              </a:rPr>
              <a:t>于是，该标记队列等价于一个加法标记队列紧跟着一个赋值标记队列。加法标记队列用前文的方法处置。</a:t>
            </a:r>
            <a:endParaRPr lang="en-US" altLang="zh-CN" dirty="0">
              <a:solidFill>
                <a:srgbClr val="333333"/>
              </a:solidFill>
              <a:latin typeface="Segoe UI" panose="020B0502040204020203" pitchFamily="34" charset="0"/>
            </a:endParaRPr>
          </a:p>
          <a:p>
            <a:r>
              <a:rPr lang="zh-CN" altLang="en-US" b="0" i="0" dirty="0">
                <a:solidFill>
                  <a:srgbClr val="333333"/>
                </a:solidFill>
                <a:effectLst/>
                <a:latin typeface="Segoe UI" panose="020B0502040204020203" pitchFamily="34" charset="0"/>
              </a:rPr>
              <a:t>对于赋值操作 </a:t>
            </a:r>
            <a:r>
              <a:rPr lang="en-US" altLang="zh-CN" b="0" i="0" dirty="0">
                <a:solidFill>
                  <a:srgbClr val="333333"/>
                </a:solidFill>
                <a:effectLst/>
                <a:latin typeface="KaTeX_Main"/>
              </a:rPr>
              <a:t>c[1...k]</a:t>
            </a:r>
            <a:r>
              <a:rPr lang="zh-CN" altLang="en-US" b="0" i="0" dirty="0">
                <a:solidFill>
                  <a:srgbClr val="333333"/>
                </a:solidFill>
                <a:effectLst/>
                <a:latin typeface="Segoe UI" panose="020B0502040204020203" pitchFamily="34" charset="0"/>
              </a:rPr>
              <a:t> ，最终产生的历史最大值为 </a:t>
            </a:r>
            <a:r>
              <a:rPr lang="en-US" altLang="zh-CN" b="0" i="0" dirty="0">
                <a:solidFill>
                  <a:srgbClr val="333333"/>
                </a:solidFill>
                <a:effectLst/>
                <a:latin typeface="KaTeX_Main"/>
              </a:rPr>
              <a:t>\max_{</a:t>
            </a:r>
            <a:r>
              <a:rPr lang="en-US" altLang="zh-CN" b="0" i="0" dirty="0" err="1">
                <a:solidFill>
                  <a:srgbClr val="333333"/>
                </a:solidFill>
                <a:effectLst/>
                <a:latin typeface="KaTeX_Main"/>
              </a:rPr>
              <a:t>i</a:t>
            </a:r>
            <a:r>
              <a:rPr lang="en-US" altLang="zh-CN" b="0" i="0" dirty="0">
                <a:solidFill>
                  <a:srgbClr val="333333"/>
                </a:solidFill>
                <a:effectLst/>
                <a:latin typeface="KaTeX_Main"/>
              </a:rPr>
              <a:t>=1}^k c[</a:t>
            </a:r>
            <a:r>
              <a:rPr lang="en-US" altLang="zh-CN" b="0" i="0" dirty="0" err="1">
                <a:solidFill>
                  <a:srgbClr val="333333"/>
                </a:solidFill>
                <a:effectLst/>
                <a:latin typeface="KaTeX_Main"/>
              </a:rPr>
              <a:t>i</a:t>
            </a:r>
            <a:r>
              <a:rPr lang="en-US" altLang="zh-CN" b="0" i="0" dirty="0">
                <a:solidFill>
                  <a:srgbClr val="333333"/>
                </a:solidFill>
                <a:effectLst/>
                <a:latin typeface="KaTeX_Main"/>
              </a:rPr>
              <a:t>]</a:t>
            </a:r>
            <a:r>
              <a:rPr lang="zh-CN" altLang="en-US" b="0" i="0" dirty="0">
                <a:solidFill>
                  <a:srgbClr val="333333"/>
                </a:solidFill>
                <a:effectLst/>
                <a:latin typeface="Segoe UI" panose="020B0502040204020203" pitchFamily="34" charset="0"/>
              </a:rPr>
              <a:t> ，记录下这个即可。意义为“赋值标记的历史最大值”。当然还要记录赋值标记</a:t>
            </a:r>
            <a:r>
              <a:rPr lang="en-US" altLang="zh-CN" b="0" i="0" dirty="0">
                <a:solidFill>
                  <a:srgbClr val="333333"/>
                </a:solidFill>
                <a:effectLst/>
                <a:latin typeface="Segoe UI" panose="020B0502040204020203" pitchFamily="34" charset="0"/>
              </a:rPr>
              <a:t>c</a:t>
            </a:r>
            <a:r>
              <a:rPr lang="zh-CN" altLang="en-US" b="0" i="0" dirty="0">
                <a:solidFill>
                  <a:srgbClr val="333333"/>
                </a:solidFill>
                <a:effectLst/>
                <a:latin typeface="Segoe UI" panose="020B0502040204020203" pitchFamily="34" charset="0"/>
              </a:rPr>
              <a:t>本身。</a:t>
            </a:r>
            <a:endParaRPr lang="en-US" altLang="zh-CN" dirty="0"/>
          </a:p>
          <a:p>
            <a:endParaRPr lang="en-US" altLang="zh-CN" dirty="0"/>
          </a:p>
        </p:txBody>
      </p:sp>
    </p:spTree>
    <p:extLst>
      <p:ext uri="{BB962C8B-B14F-4D97-AF65-F5344CB8AC3E}">
        <p14:creationId xmlns:p14="http://schemas.microsoft.com/office/powerpoint/2010/main" val="260868470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DD9D9-D45F-4134-9565-C423EA515BBA}"/>
              </a:ext>
            </a:extLst>
          </p:cNvPr>
          <p:cNvSpPr>
            <a:spLocks noGrp="1"/>
          </p:cNvSpPr>
          <p:nvPr>
            <p:ph type="title"/>
          </p:nvPr>
        </p:nvSpPr>
        <p:spPr/>
        <p:txBody>
          <a:bodyPr/>
          <a:lstStyle/>
          <a:p>
            <a:r>
              <a:rPr lang="zh-CN" altLang="en-US" dirty="0"/>
              <a:t>历史最值查询</a:t>
            </a:r>
          </a:p>
        </p:txBody>
      </p:sp>
      <p:sp>
        <p:nvSpPr>
          <p:cNvPr id="3" name="内容占位符 2">
            <a:extLst>
              <a:ext uri="{FF2B5EF4-FFF2-40B4-BE49-F238E27FC236}">
                <a16:creationId xmlns:a16="http://schemas.microsoft.com/office/drawing/2014/main" id="{34E9F2AC-43BB-445D-A089-EC7D29831287}"/>
              </a:ext>
            </a:extLst>
          </p:cNvPr>
          <p:cNvSpPr>
            <a:spLocks noGrp="1"/>
          </p:cNvSpPr>
          <p:nvPr>
            <p:ph idx="1"/>
          </p:nvPr>
        </p:nvSpPr>
        <p:spPr>
          <a:xfrm>
            <a:off x="838200" y="1825625"/>
            <a:ext cx="10515600" cy="4351338"/>
          </a:xfrm>
        </p:spPr>
        <p:txBody>
          <a:bodyPr>
            <a:normAutofit/>
          </a:bodyPr>
          <a:lstStyle/>
          <a:p>
            <a:r>
              <a:rPr lang="zh-CN" altLang="en-US" dirty="0"/>
              <a:t>区间赋值，区间加，查询区间历史最大值的最大值</a:t>
            </a:r>
            <a:endParaRPr lang="en-US" altLang="zh-CN" dirty="0"/>
          </a:p>
          <a:p>
            <a:r>
              <a:rPr lang="zh-CN" altLang="en-US" dirty="0"/>
              <a:t>两个思路：</a:t>
            </a:r>
            <a:endParaRPr lang="en-US" altLang="zh-CN" dirty="0"/>
          </a:p>
          <a:p>
            <a:r>
              <a:rPr lang="zh-CN" altLang="en-US" dirty="0"/>
              <a:t>直接把两种操作的标记合并成</a:t>
            </a:r>
            <a:r>
              <a:rPr lang="en-US" altLang="zh-CN" dirty="0"/>
              <a:t>(</a:t>
            </a:r>
            <a:r>
              <a:rPr lang="en-US" altLang="zh-CN" dirty="0" err="1"/>
              <a:t>a,b</a:t>
            </a:r>
            <a:r>
              <a:rPr lang="en-US" altLang="zh-CN" dirty="0"/>
              <a:t>)</a:t>
            </a:r>
            <a:r>
              <a:rPr lang="zh-CN" altLang="en-US" dirty="0"/>
              <a:t>的形式</a:t>
            </a:r>
            <a:r>
              <a:rPr lang="zh-CN" altLang="en-US"/>
              <a:t>，当成上一个题的区间版本来做。</a:t>
            </a:r>
            <a:endParaRPr lang="en-US" altLang="zh-CN" dirty="0"/>
          </a:p>
        </p:txBody>
      </p:sp>
    </p:spTree>
    <p:extLst>
      <p:ext uri="{BB962C8B-B14F-4D97-AF65-F5344CB8AC3E}">
        <p14:creationId xmlns:p14="http://schemas.microsoft.com/office/powerpoint/2010/main" val="308219571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内容</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p:txBody>
          <a:bodyPr/>
          <a:lstStyle/>
          <a:p>
            <a:r>
              <a:rPr lang="zh-CN" altLang="en-US" dirty="0"/>
              <a:t>普通线段树</a:t>
            </a:r>
            <a:endParaRPr lang="en-US" altLang="zh-CN" dirty="0"/>
          </a:p>
          <a:p>
            <a:r>
              <a:rPr lang="zh-CN" altLang="en-US" dirty="0"/>
              <a:t>值域线段树</a:t>
            </a:r>
            <a:endParaRPr lang="en-US" altLang="zh-CN" dirty="0"/>
          </a:p>
          <a:p>
            <a:r>
              <a:rPr lang="zh-CN" altLang="en-US" dirty="0"/>
              <a:t>势能线段树</a:t>
            </a:r>
            <a:endParaRPr lang="en-US" altLang="zh-CN" dirty="0"/>
          </a:p>
          <a:p>
            <a:r>
              <a:rPr lang="zh-CN" altLang="en-US" dirty="0"/>
              <a:t>李超线段树</a:t>
            </a:r>
            <a:endParaRPr lang="en-US" altLang="zh-CN" dirty="0"/>
          </a:p>
          <a:p>
            <a:r>
              <a:rPr lang="zh-CN" altLang="en-US" dirty="0"/>
              <a:t>分治结构</a:t>
            </a:r>
            <a:endParaRPr lang="en-US" altLang="zh-CN" dirty="0"/>
          </a:p>
          <a:p>
            <a:pPr lvl="1"/>
            <a:r>
              <a:rPr lang="zh-CN" altLang="en-US" dirty="0"/>
              <a:t>优化建图</a:t>
            </a:r>
            <a:endParaRPr lang="en-US" altLang="zh-CN" dirty="0"/>
          </a:p>
          <a:p>
            <a:pPr lvl="1"/>
            <a:r>
              <a:rPr lang="zh-CN" altLang="en-US" dirty="0"/>
              <a:t>线段树分治</a:t>
            </a:r>
            <a:endParaRPr lang="en-US" altLang="zh-CN" dirty="0"/>
          </a:p>
          <a:p>
            <a:r>
              <a:rPr lang="zh-CN" altLang="en-US" dirty="0"/>
              <a:t>*函数式线段树</a:t>
            </a:r>
            <a:endParaRPr lang="en-US" altLang="zh-CN" dirty="0"/>
          </a:p>
          <a:p>
            <a:endParaRPr lang="zh-CN" altLang="en-US" dirty="0"/>
          </a:p>
        </p:txBody>
      </p:sp>
    </p:spTree>
    <p:extLst>
      <p:ext uri="{BB962C8B-B14F-4D97-AF65-F5344CB8AC3E}">
        <p14:creationId xmlns:p14="http://schemas.microsoft.com/office/powerpoint/2010/main" val="140269878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381490-A69F-42C6-9304-131337196E43}"/>
              </a:ext>
            </a:extLst>
          </p:cNvPr>
          <p:cNvSpPr>
            <a:spLocks noGrp="1"/>
          </p:cNvSpPr>
          <p:nvPr>
            <p:ph type="title"/>
          </p:nvPr>
        </p:nvSpPr>
        <p:spPr/>
        <p:txBody>
          <a:bodyPr/>
          <a:lstStyle/>
          <a:p>
            <a:r>
              <a:rPr lang="zh-CN" altLang="en-US" dirty="0"/>
              <a:t>优化建图</a:t>
            </a:r>
          </a:p>
        </p:txBody>
      </p:sp>
      <p:pic>
        <p:nvPicPr>
          <p:cNvPr id="4" name="图片 3">
            <a:extLst>
              <a:ext uri="{FF2B5EF4-FFF2-40B4-BE49-F238E27FC236}">
                <a16:creationId xmlns:a16="http://schemas.microsoft.com/office/drawing/2014/main" id="{66EB6E13-90A9-442C-97B7-52A7BC3B2254}"/>
              </a:ext>
            </a:extLst>
          </p:cNvPr>
          <p:cNvPicPr>
            <a:picLocks noChangeAspect="1"/>
          </p:cNvPicPr>
          <p:nvPr/>
        </p:nvPicPr>
        <p:blipFill rotWithShape="1">
          <a:blip r:embed="rId2">
            <a:extLst>
              <a:ext uri="{28A0092B-C50C-407E-A947-70E740481C1C}">
                <a14:useLocalDpi xmlns:a14="http://schemas.microsoft.com/office/drawing/2010/main" val="0"/>
              </a:ext>
            </a:extLst>
          </a:blip>
          <a:srcRect r="8668"/>
          <a:stretch/>
        </p:blipFill>
        <p:spPr>
          <a:xfrm>
            <a:off x="590550" y="1507059"/>
            <a:ext cx="10829925" cy="4976291"/>
          </a:xfrm>
          <a:prstGeom prst="rect">
            <a:avLst/>
          </a:prstGeom>
        </p:spPr>
      </p:pic>
    </p:spTree>
    <p:extLst>
      <p:ext uri="{BB962C8B-B14F-4D97-AF65-F5344CB8AC3E}">
        <p14:creationId xmlns:p14="http://schemas.microsoft.com/office/powerpoint/2010/main" val="312235615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381490-A69F-42C6-9304-131337196E43}"/>
              </a:ext>
            </a:extLst>
          </p:cNvPr>
          <p:cNvSpPr>
            <a:spLocks noGrp="1"/>
          </p:cNvSpPr>
          <p:nvPr>
            <p:ph type="title"/>
          </p:nvPr>
        </p:nvSpPr>
        <p:spPr/>
        <p:txBody>
          <a:bodyPr/>
          <a:lstStyle/>
          <a:p>
            <a:r>
              <a:rPr lang="zh-CN" altLang="en-US" dirty="0"/>
              <a:t>优化建图</a:t>
            </a:r>
          </a:p>
        </p:txBody>
      </p:sp>
      <p:pic>
        <p:nvPicPr>
          <p:cNvPr id="5" name="图片 4">
            <a:extLst>
              <a:ext uri="{FF2B5EF4-FFF2-40B4-BE49-F238E27FC236}">
                <a16:creationId xmlns:a16="http://schemas.microsoft.com/office/drawing/2014/main" id="{48A595EB-EBF2-4239-A5E7-7FF98851B560}"/>
              </a:ext>
            </a:extLst>
          </p:cNvPr>
          <p:cNvPicPr>
            <a:picLocks noChangeAspect="1"/>
          </p:cNvPicPr>
          <p:nvPr/>
        </p:nvPicPr>
        <p:blipFill>
          <a:blip r:embed="rId2"/>
          <a:stretch>
            <a:fillRect/>
          </a:stretch>
        </p:blipFill>
        <p:spPr>
          <a:xfrm>
            <a:off x="838200" y="1690688"/>
            <a:ext cx="10334625" cy="4410075"/>
          </a:xfrm>
          <a:prstGeom prst="rect">
            <a:avLst/>
          </a:prstGeom>
        </p:spPr>
      </p:pic>
    </p:spTree>
    <p:extLst>
      <p:ext uri="{BB962C8B-B14F-4D97-AF65-F5344CB8AC3E}">
        <p14:creationId xmlns:p14="http://schemas.microsoft.com/office/powerpoint/2010/main" val="117656087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3D687C-2BC0-4B43-BF98-BF8D44874168}"/>
              </a:ext>
            </a:extLst>
          </p:cNvPr>
          <p:cNvSpPr>
            <a:spLocks noGrp="1"/>
          </p:cNvSpPr>
          <p:nvPr>
            <p:ph type="title"/>
          </p:nvPr>
        </p:nvSpPr>
        <p:spPr/>
        <p:txBody>
          <a:bodyPr/>
          <a:lstStyle/>
          <a:p>
            <a:r>
              <a:rPr lang="en-US" altLang="zh-CN" dirty="0" err="1"/>
              <a:t>CodeForces</a:t>
            </a:r>
            <a:r>
              <a:rPr lang="en-US" altLang="zh-CN" dirty="0"/>
              <a:t> 787D Legacy</a:t>
            </a:r>
            <a:endParaRPr lang="zh-CN" altLang="en-US" dirty="0"/>
          </a:p>
        </p:txBody>
      </p:sp>
      <p:sp>
        <p:nvSpPr>
          <p:cNvPr id="3" name="内容占位符 2">
            <a:extLst>
              <a:ext uri="{FF2B5EF4-FFF2-40B4-BE49-F238E27FC236}">
                <a16:creationId xmlns:a16="http://schemas.microsoft.com/office/drawing/2014/main" id="{DBE71ECB-036A-40D7-96E2-15E91194058F}"/>
              </a:ext>
            </a:extLst>
          </p:cNvPr>
          <p:cNvSpPr>
            <a:spLocks noGrp="1"/>
          </p:cNvSpPr>
          <p:nvPr>
            <p:ph idx="1"/>
          </p:nvPr>
        </p:nvSpPr>
        <p:spPr/>
        <p:txBody>
          <a:bodyPr/>
          <a:lstStyle/>
          <a:p>
            <a:r>
              <a:rPr lang="zh-CN" altLang="en-US" dirty="0"/>
              <a:t>有𝑛个星球，𝑞条路径，每条路径有以下三种形式：</a:t>
            </a:r>
          </a:p>
          <a:p>
            <a:r>
              <a:rPr lang="en-US" altLang="zh-CN" dirty="0"/>
              <a:t>1. </a:t>
            </a:r>
            <a:r>
              <a:rPr lang="zh-CN" altLang="en-US" dirty="0"/>
              <a:t>𝑢 → 𝑣，费用𝑤；</a:t>
            </a:r>
          </a:p>
          <a:p>
            <a:r>
              <a:rPr lang="en-US" altLang="zh-CN" dirty="0"/>
              <a:t>2. </a:t>
            </a:r>
            <a:r>
              <a:rPr lang="zh-CN" altLang="en-US" dirty="0"/>
              <a:t>𝑢 → 𝑙</a:t>
            </a:r>
            <a:r>
              <a:rPr lang="en-US" altLang="zh-CN" dirty="0"/>
              <a:t>, </a:t>
            </a:r>
            <a:r>
              <a:rPr lang="zh-CN" altLang="en-US" dirty="0"/>
              <a:t>𝑟 ，费用𝑤；</a:t>
            </a:r>
          </a:p>
          <a:p>
            <a:r>
              <a:rPr lang="en-US" altLang="zh-CN" dirty="0"/>
              <a:t>3. </a:t>
            </a:r>
            <a:r>
              <a:rPr lang="zh-CN" altLang="en-US" dirty="0"/>
              <a:t>𝑙</a:t>
            </a:r>
            <a:r>
              <a:rPr lang="en-US" altLang="zh-CN" dirty="0"/>
              <a:t>, </a:t>
            </a:r>
            <a:r>
              <a:rPr lang="zh-CN" altLang="en-US" dirty="0"/>
              <a:t>𝑟 → 𝑣，费用𝑤。</a:t>
            </a:r>
          </a:p>
          <a:p>
            <a:r>
              <a:rPr lang="zh-CN" altLang="en-US" dirty="0"/>
              <a:t>求𝑠星球到其他星球最短路。</a:t>
            </a:r>
          </a:p>
          <a:p>
            <a:r>
              <a:rPr lang="en-US" altLang="zh-CN" dirty="0"/>
              <a:t>1 ≤ </a:t>
            </a:r>
            <a:r>
              <a:rPr lang="zh-CN" altLang="en-US" dirty="0"/>
              <a:t>𝑛</a:t>
            </a:r>
            <a:r>
              <a:rPr lang="en-US" altLang="zh-CN" dirty="0"/>
              <a:t>, </a:t>
            </a:r>
            <a:r>
              <a:rPr lang="zh-CN" altLang="en-US" dirty="0"/>
              <a:t>𝑞 ≤ </a:t>
            </a:r>
            <a:r>
              <a:rPr lang="en-US" altLang="zh-CN" dirty="0"/>
              <a:t>1e5</a:t>
            </a:r>
            <a:endParaRPr lang="zh-CN" altLang="en-US" dirty="0"/>
          </a:p>
        </p:txBody>
      </p:sp>
    </p:spTree>
    <p:extLst>
      <p:ext uri="{BB962C8B-B14F-4D97-AF65-F5344CB8AC3E}">
        <p14:creationId xmlns:p14="http://schemas.microsoft.com/office/powerpoint/2010/main" val="170371771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3D687C-2BC0-4B43-BF98-BF8D44874168}"/>
              </a:ext>
            </a:extLst>
          </p:cNvPr>
          <p:cNvSpPr>
            <a:spLocks noGrp="1"/>
          </p:cNvSpPr>
          <p:nvPr>
            <p:ph type="title"/>
          </p:nvPr>
        </p:nvSpPr>
        <p:spPr/>
        <p:txBody>
          <a:bodyPr/>
          <a:lstStyle/>
          <a:p>
            <a:r>
              <a:rPr lang="en-US" altLang="zh-CN" dirty="0" err="1"/>
              <a:t>CodeForces</a:t>
            </a:r>
            <a:r>
              <a:rPr lang="en-US" altLang="zh-CN" dirty="0"/>
              <a:t> 787D Legacy</a:t>
            </a:r>
            <a:endParaRPr lang="zh-CN" altLang="en-US" dirty="0"/>
          </a:p>
        </p:txBody>
      </p:sp>
      <p:sp>
        <p:nvSpPr>
          <p:cNvPr id="3" name="内容占位符 2">
            <a:extLst>
              <a:ext uri="{FF2B5EF4-FFF2-40B4-BE49-F238E27FC236}">
                <a16:creationId xmlns:a16="http://schemas.microsoft.com/office/drawing/2014/main" id="{DBE71ECB-036A-40D7-96E2-15E91194058F}"/>
              </a:ext>
            </a:extLst>
          </p:cNvPr>
          <p:cNvSpPr>
            <a:spLocks noGrp="1"/>
          </p:cNvSpPr>
          <p:nvPr>
            <p:ph idx="1"/>
          </p:nvPr>
        </p:nvSpPr>
        <p:spPr/>
        <p:txBody>
          <a:bodyPr/>
          <a:lstStyle/>
          <a:p>
            <a:r>
              <a:rPr lang="zh-CN" altLang="en-US" dirty="0"/>
              <a:t>直接按照上述方法线段树建图即可。</a:t>
            </a:r>
            <a:endParaRPr lang="en-US" altLang="zh-CN" dirty="0"/>
          </a:p>
          <a:p>
            <a:r>
              <a:rPr lang="zh-CN" altLang="en-US" dirty="0"/>
              <a:t>共有𝑂</a:t>
            </a:r>
            <a:r>
              <a:rPr lang="en-US" altLang="zh-CN" dirty="0"/>
              <a:t>(</a:t>
            </a:r>
            <a:r>
              <a:rPr lang="zh-CN" altLang="en-US" dirty="0"/>
              <a:t>𝑛 </a:t>
            </a:r>
            <a:r>
              <a:rPr lang="en-US" altLang="zh-CN" dirty="0"/>
              <a:t>log </a:t>
            </a:r>
            <a:r>
              <a:rPr lang="zh-CN" altLang="en-US" dirty="0"/>
              <a:t>𝑛</a:t>
            </a:r>
            <a:r>
              <a:rPr lang="en-US" altLang="zh-CN" dirty="0"/>
              <a:t>)</a:t>
            </a:r>
            <a:r>
              <a:rPr lang="zh-CN" altLang="en-US" dirty="0"/>
              <a:t> 个点；</a:t>
            </a:r>
          </a:p>
          <a:p>
            <a:r>
              <a:rPr lang="zh-CN" altLang="en-US" dirty="0"/>
              <a:t>𝑂</a:t>
            </a:r>
            <a:r>
              <a:rPr lang="en-US" altLang="zh-CN" dirty="0"/>
              <a:t>(</a:t>
            </a:r>
            <a:r>
              <a:rPr lang="zh-CN" altLang="en-US" dirty="0"/>
              <a:t>𝑛 </a:t>
            </a:r>
            <a:r>
              <a:rPr lang="en-US" altLang="zh-CN" dirty="0"/>
              <a:t>log </a:t>
            </a:r>
            <a:r>
              <a:rPr lang="zh-CN" altLang="en-US" dirty="0"/>
              <a:t>𝑛 </a:t>
            </a:r>
            <a:r>
              <a:rPr lang="en-US" altLang="zh-CN" dirty="0"/>
              <a:t>+ </a:t>
            </a:r>
            <a:r>
              <a:rPr lang="zh-CN" altLang="en-US" dirty="0"/>
              <a:t>𝑞 </a:t>
            </a:r>
            <a:r>
              <a:rPr lang="en-US" altLang="zh-CN" dirty="0"/>
              <a:t>log </a:t>
            </a:r>
            <a:r>
              <a:rPr lang="zh-CN" altLang="en-US" dirty="0"/>
              <a:t>𝑛</a:t>
            </a:r>
            <a:r>
              <a:rPr lang="en-US" altLang="zh-CN" dirty="0"/>
              <a:t>)</a:t>
            </a:r>
            <a:r>
              <a:rPr lang="zh-CN" altLang="en-US" dirty="0"/>
              <a:t> 条边；</a:t>
            </a:r>
          </a:p>
          <a:p>
            <a:r>
              <a:rPr lang="zh-CN" altLang="en-US" dirty="0"/>
              <a:t>做一遍</a:t>
            </a:r>
            <a:r>
              <a:rPr lang="en-US" altLang="zh-CN" dirty="0" err="1"/>
              <a:t>dijkstra</a:t>
            </a:r>
            <a:r>
              <a:rPr lang="zh-CN" altLang="en-US" dirty="0"/>
              <a:t>算法即可。</a:t>
            </a:r>
          </a:p>
          <a:p>
            <a:r>
              <a:rPr lang="zh-CN" altLang="en-US" dirty="0"/>
              <a:t>时间复杂度𝑂</a:t>
            </a:r>
            <a:r>
              <a:rPr lang="en-US" altLang="zh-CN" dirty="0"/>
              <a:t>(</a:t>
            </a:r>
            <a:r>
              <a:rPr lang="zh-CN" altLang="en-US" dirty="0"/>
              <a:t>𝑛 </a:t>
            </a:r>
            <a:r>
              <a:rPr lang="en-US" altLang="zh-CN" dirty="0"/>
              <a:t>log^2 </a:t>
            </a:r>
            <a:r>
              <a:rPr lang="zh-CN" altLang="en-US" dirty="0"/>
              <a:t>𝑛</a:t>
            </a:r>
            <a:r>
              <a:rPr lang="en-US" altLang="zh-CN" dirty="0"/>
              <a:t>)</a:t>
            </a:r>
            <a:endParaRPr lang="zh-CN" altLang="en-US" dirty="0"/>
          </a:p>
        </p:txBody>
      </p:sp>
    </p:spTree>
    <p:extLst>
      <p:ext uri="{BB962C8B-B14F-4D97-AF65-F5344CB8AC3E}">
        <p14:creationId xmlns:p14="http://schemas.microsoft.com/office/powerpoint/2010/main" val="296135566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3D687C-2BC0-4B43-BF98-BF8D44874168}"/>
              </a:ext>
            </a:extLst>
          </p:cNvPr>
          <p:cNvSpPr>
            <a:spLocks noGrp="1"/>
          </p:cNvSpPr>
          <p:nvPr>
            <p:ph type="title"/>
          </p:nvPr>
        </p:nvSpPr>
        <p:spPr/>
        <p:txBody>
          <a:bodyPr/>
          <a:lstStyle/>
          <a:p>
            <a:r>
              <a:rPr lang="en-US" altLang="zh-CN" dirty="0"/>
              <a:t>BZOJ 3073 PA 2011 Journeys</a:t>
            </a:r>
            <a:endParaRPr lang="zh-CN" altLang="en-US" dirty="0"/>
          </a:p>
        </p:txBody>
      </p:sp>
      <p:sp>
        <p:nvSpPr>
          <p:cNvPr id="3" name="内容占位符 2">
            <a:extLst>
              <a:ext uri="{FF2B5EF4-FFF2-40B4-BE49-F238E27FC236}">
                <a16:creationId xmlns:a16="http://schemas.microsoft.com/office/drawing/2014/main" id="{DBE71ECB-036A-40D7-96E2-15E91194058F}"/>
              </a:ext>
            </a:extLst>
          </p:cNvPr>
          <p:cNvSpPr>
            <a:spLocks noGrp="1"/>
          </p:cNvSpPr>
          <p:nvPr>
            <p:ph idx="1"/>
          </p:nvPr>
        </p:nvSpPr>
        <p:spPr/>
        <p:txBody>
          <a:bodyPr/>
          <a:lstStyle/>
          <a:p>
            <a:r>
              <a:rPr lang="zh-CN" altLang="en-US" dirty="0"/>
              <a:t>有𝑛个星球，𝑚条路径，每条路径形式为：</a:t>
            </a:r>
          </a:p>
          <a:p>
            <a:r>
              <a:rPr lang="zh-CN" altLang="en-US" dirty="0"/>
              <a:t>𝑙</a:t>
            </a:r>
            <a:r>
              <a:rPr lang="en-US" altLang="zh-CN" dirty="0"/>
              <a:t>1, </a:t>
            </a:r>
            <a:r>
              <a:rPr lang="zh-CN" altLang="en-US" dirty="0"/>
              <a:t>𝑟</a:t>
            </a:r>
            <a:r>
              <a:rPr lang="en-US" altLang="zh-CN" dirty="0"/>
              <a:t>1 → </a:t>
            </a:r>
            <a:r>
              <a:rPr lang="zh-CN" altLang="en-US" dirty="0"/>
              <a:t>𝑙</a:t>
            </a:r>
            <a:r>
              <a:rPr lang="en-US" altLang="zh-CN" dirty="0"/>
              <a:t>2, </a:t>
            </a:r>
            <a:r>
              <a:rPr lang="zh-CN" altLang="en-US" dirty="0"/>
              <a:t>𝑟</a:t>
            </a:r>
            <a:r>
              <a:rPr lang="en-US" altLang="zh-CN" dirty="0"/>
              <a:t>2 </a:t>
            </a:r>
            <a:r>
              <a:rPr lang="zh-CN" altLang="en-US" dirty="0"/>
              <a:t>，表示 𝑙</a:t>
            </a:r>
            <a:r>
              <a:rPr lang="en-US" altLang="zh-CN" dirty="0"/>
              <a:t>1, </a:t>
            </a:r>
            <a:r>
              <a:rPr lang="zh-CN" altLang="en-US" dirty="0"/>
              <a:t>𝑟</a:t>
            </a:r>
            <a:r>
              <a:rPr lang="en-US" altLang="zh-CN" dirty="0"/>
              <a:t>1 </a:t>
            </a:r>
            <a:r>
              <a:rPr lang="zh-CN" altLang="en-US" dirty="0"/>
              <a:t>的所有星球都可以花费</a:t>
            </a:r>
            <a:r>
              <a:rPr lang="en-US" altLang="zh-CN" dirty="0"/>
              <a:t>1</a:t>
            </a:r>
            <a:r>
              <a:rPr lang="zh-CN" altLang="en-US" dirty="0"/>
              <a:t>时间通往 𝑙</a:t>
            </a:r>
            <a:r>
              <a:rPr lang="en-US" altLang="zh-CN" dirty="0"/>
              <a:t>2, </a:t>
            </a:r>
            <a:r>
              <a:rPr lang="zh-CN" altLang="en-US" dirty="0"/>
              <a:t>𝑟</a:t>
            </a:r>
            <a:r>
              <a:rPr lang="en-US" altLang="zh-CN" dirty="0"/>
              <a:t>2 </a:t>
            </a:r>
            <a:r>
              <a:rPr lang="zh-CN" altLang="en-US" dirty="0"/>
              <a:t>的所有星球。</a:t>
            </a:r>
          </a:p>
          <a:p>
            <a:r>
              <a:rPr lang="zh-CN" altLang="en-US" dirty="0"/>
              <a:t>求从𝑝星球开始的单源最短路。</a:t>
            </a:r>
          </a:p>
          <a:p>
            <a:r>
              <a:rPr lang="en-US" altLang="zh-CN" dirty="0"/>
              <a:t>1 ≤ </a:t>
            </a:r>
            <a:r>
              <a:rPr lang="zh-CN" altLang="en-US" dirty="0"/>
              <a:t>𝑛 ≤ </a:t>
            </a:r>
            <a:r>
              <a:rPr lang="en-US" altLang="zh-CN" dirty="0"/>
              <a:t>5 × 1e5, 1 ≤ </a:t>
            </a:r>
            <a:r>
              <a:rPr lang="zh-CN" altLang="en-US" dirty="0"/>
              <a:t>𝑚 ≤ </a:t>
            </a:r>
            <a:r>
              <a:rPr lang="en-US" altLang="zh-CN" dirty="0"/>
              <a:t>1e5</a:t>
            </a:r>
            <a:endParaRPr lang="zh-CN" altLang="en-US" dirty="0"/>
          </a:p>
        </p:txBody>
      </p:sp>
    </p:spTree>
    <p:extLst>
      <p:ext uri="{BB962C8B-B14F-4D97-AF65-F5344CB8AC3E}">
        <p14:creationId xmlns:p14="http://schemas.microsoft.com/office/powerpoint/2010/main" val="123206418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3D687C-2BC0-4B43-BF98-BF8D44874168}"/>
              </a:ext>
            </a:extLst>
          </p:cNvPr>
          <p:cNvSpPr>
            <a:spLocks noGrp="1"/>
          </p:cNvSpPr>
          <p:nvPr>
            <p:ph type="title"/>
          </p:nvPr>
        </p:nvSpPr>
        <p:spPr/>
        <p:txBody>
          <a:bodyPr/>
          <a:lstStyle/>
          <a:p>
            <a:r>
              <a:rPr lang="en-US" altLang="zh-CN" dirty="0"/>
              <a:t>BZOJ 3073 PA 2011 Journeys</a:t>
            </a:r>
            <a:endParaRPr lang="zh-CN" altLang="en-US" dirty="0"/>
          </a:p>
        </p:txBody>
      </p:sp>
      <p:sp>
        <p:nvSpPr>
          <p:cNvPr id="3" name="内容占位符 2">
            <a:extLst>
              <a:ext uri="{FF2B5EF4-FFF2-40B4-BE49-F238E27FC236}">
                <a16:creationId xmlns:a16="http://schemas.microsoft.com/office/drawing/2014/main" id="{DBE71ECB-036A-40D7-96E2-15E91194058F}"/>
              </a:ext>
            </a:extLst>
          </p:cNvPr>
          <p:cNvSpPr>
            <a:spLocks noGrp="1"/>
          </p:cNvSpPr>
          <p:nvPr>
            <p:ph idx="1"/>
          </p:nvPr>
        </p:nvSpPr>
        <p:spPr/>
        <p:txBody>
          <a:bodyPr/>
          <a:lstStyle/>
          <a:p>
            <a:r>
              <a:rPr lang="zh-CN" altLang="en-US" dirty="0"/>
              <a:t>类似的优化连边</a:t>
            </a:r>
            <a:endParaRPr lang="en-US" altLang="zh-CN" dirty="0"/>
          </a:p>
          <a:p>
            <a:r>
              <a:rPr lang="zh-CN" altLang="en-US" dirty="0"/>
              <a:t>注意这个图建好之后边权只有</a:t>
            </a:r>
            <a:r>
              <a:rPr lang="en-US" altLang="zh-CN" dirty="0"/>
              <a:t>0</a:t>
            </a:r>
            <a:r>
              <a:rPr lang="zh-CN" altLang="en-US" dirty="0"/>
              <a:t>和</a:t>
            </a:r>
            <a:r>
              <a:rPr lang="en-US" altLang="zh-CN" dirty="0"/>
              <a:t>1</a:t>
            </a:r>
            <a:r>
              <a:rPr lang="zh-CN" altLang="en-US" dirty="0"/>
              <a:t>，用</a:t>
            </a:r>
            <a:r>
              <a:rPr lang="en-US" altLang="zh-CN" dirty="0"/>
              <a:t>0-1bfs</a:t>
            </a:r>
            <a:r>
              <a:rPr lang="zh-CN" altLang="en-US" dirty="0"/>
              <a:t>优化最短路</a:t>
            </a:r>
            <a:endParaRPr lang="en-US" altLang="zh-CN" dirty="0"/>
          </a:p>
          <a:p>
            <a:r>
              <a:rPr lang="zh-CN" altLang="en-US" dirty="0"/>
              <a:t>时间复杂度</a:t>
            </a:r>
            <a:r>
              <a:rPr lang="en-US" altLang="zh-CN" dirty="0"/>
              <a:t>O(</a:t>
            </a:r>
            <a:r>
              <a:rPr lang="en-US" altLang="zh-CN" dirty="0" err="1"/>
              <a:t>mlogn+n</a:t>
            </a:r>
            <a:r>
              <a:rPr lang="en-US" altLang="zh-CN" dirty="0"/>
              <a:t>)</a:t>
            </a:r>
            <a:endParaRPr lang="zh-CN" altLang="en-US" dirty="0"/>
          </a:p>
        </p:txBody>
      </p:sp>
    </p:spTree>
    <p:extLst>
      <p:ext uri="{BB962C8B-B14F-4D97-AF65-F5344CB8AC3E}">
        <p14:creationId xmlns:p14="http://schemas.microsoft.com/office/powerpoint/2010/main" val="269738571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3D687C-2BC0-4B43-BF98-BF8D44874168}"/>
              </a:ext>
            </a:extLst>
          </p:cNvPr>
          <p:cNvSpPr>
            <a:spLocks noGrp="1"/>
          </p:cNvSpPr>
          <p:nvPr>
            <p:ph type="title"/>
          </p:nvPr>
        </p:nvSpPr>
        <p:spPr/>
        <p:txBody>
          <a:bodyPr/>
          <a:lstStyle/>
          <a:p>
            <a:r>
              <a:rPr lang="pl-PL" altLang="zh-CN" dirty="0"/>
              <a:t>BZOJ 4276 ONTAK 2015</a:t>
            </a:r>
            <a:endParaRPr lang="zh-CN" altLang="en-US" dirty="0"/>
          </a:p>
        </p:txBody>
      </p:sp>
      <p:sp>
        <p:nvSpPr>
          <p:cNvPr id="3" name="内容占位符 2">
            <a:extLst>
              <a:ext uri="{FF2B5EF4-FFF2-40B4-BE49-F238E27FC236}">
                <a16:creationId xmlns:a16="http://schemas.microsoft.com/office/drawing/2014/main" id="{DBE71ECB-036A-40D7-96E2-15E91194058F}"/>
              </a:ext>
            </a:extLst>
          </p:cNvPr>
          <p:cNvSpPr>
            <a:spLocks noGrp="1"/>
          </p:cNvSpPr>
          <p:nvPr>
            <p:ph idx="1"/>
          </p:nvPr>
        </p:nvSpPr>
        <p:spPr/>
        <p:txBody>
          <a:bodyPr/>
          <a:lstStyle/>
          <a:p>
            <a:r>
              <a:rPr lang="zh-CN" altLang="en-US" dirty="0"/>
              <a:t>有𝑛个强盗，第</a:t>
            </a:r>
            <a:r>
              <a:rPr lang="en-US" altLang="zh-CN" dirty="0" err="1"/>
              <a:t>i</a:t>
            </a:r>
            <a:r>
              <a:rPr lang="zh-CN" altLang="en-US" dirty="0"/>
              <a:t>个强盗会在 </a:t>
            </a:r>
            <a:r>
              <a:rPr lang="en-US" altLang="zh-CN" dirty="0"/>
              <a:t>[</a:t>
            </a:r>
            <a:r>
              <a:rPr lang="zh-CN" altLang="en-US" dirty="0"/>
              <a:t>𝑎𝑖</a:t>
            </a:r>
            <a:r>
              <a:rPr lang="en-US" altLang="zh-CN" dirty="0"/>
              <a:t>, </a:t>
            </a:r>
            <a:r>
              <a:rPr lang="zh-CN" altLang="en-US" dirty="0"/>
              <a:t>𝑏𝑖</a:t>
            </a:r>
            <a:r>
              <a:rPr lang="en-US" altLang="zh-CN" dirty="0"/>
              <a:t>]</a:t>
            </a:r>
            <a:r>
              <a:rPr lang="zh-CN" altLang="en-US" dirty="0"/>
              <a:t> 时间段中选出一个长度为</a:t>
            </a:r>
            <a:r>
              <a:rPr lang="en-US" altLang="zh-CN" dirty="0"/>
              <a:t>1</a:t>
            </a:r>
            <a:r>
              <a:rPr lang="zh-CN" altLang="en-US" dirty="0"/>
              <a:t>时间段抢劫，并计划抢走𝑐𝑖元。</a:t>
            </a:r>
          </a:p>
          <a:p>
            <a:r>
              <a:rPr lang="zh-CN" altLang="en-US" dirty="0"/>
              <a:t>在每一段长度为</a:t>
            </a:r>
            <a:r>
              <a:rPr lang="en-US" altLang="zh-CN" dirty="0"/>
              <a:t>1</a:t>
            </a:r>
            <a:r>
              <a:rPr lang="zh-CN" altLang="en-US" dirty="0"/>
              <a:t>的时间内最多只能制止一个强盗，那么最多可以挽回多少损失呢</a:t>
            </a:r>
            <a:endParaRPr lang="en-US" altLang="zh-CN" dirty="0"/>
          </a:p>
          <a:p>
            <a:r>
              <a:rPr lang="en-US" altLang="zh-CN" dirty="0"/>
              <a:t>1 ≤ </a:t>
            </a:r>
            <a:r>
              <a:rPr lang="zh-CN" altLang="en-US" dirty="0"/>
              <a:t>𝑛 ≤ </a:t>
            </a:r>
            <a:r>
              <a:rPr lang="en-US" altLang="zh-CN" dirty="0"/>
              <a:t>5000,1 ≤ </a:t>
            </a:r>
            <a:r>
              <a:rPr lang="zh-CN" altLang="en-US" dirty="0"/>
              <a:t>𝑎𝑖 ≤ 𝑏𝑖 ≤ </a:t>
            </a:r>
            <a:r>
              <a:rPr lang="en-US" altLang="zh-CN" dirty="0"/>
              <a:t>5000,1 ≤ </a:t>
            </a:r>
            <a:r>
              <a:rPr lang="zh-CN" altLang="en-US" dirty="0"/>
              <a:t>𝑐𝑖 ≤ </a:t>
            </a:r>
            <a:r>
              <a:rPr lang="en-US" altLang="zh-CN" dirty="0"/>
              <a:t>10000</a:t>
            </a:r>
            <a:endParaRPr lang="zh-CN" altLang="en-US" dirty="0"/>
          </a:p>
        </p:txBody>
      </p:sp>
    </p:spTree>
    <p:extLst>
      <p:ext uri="{BB962C8B-B14F-4D97-AF65-F5344CB8AC3E}">
        <p14:creationId xmlns:p14="http://schemas.microsoft.com/office/powerpoint/2010/main" val="1739648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en-US" altLang="zh-CN" dirty="0"/>
              <a:t>bzoj3050 seating</a:t>
            </a:r>
            <a:endParaRPr lang="zh-CN" altLang="en-US" dirty="0"/>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p:txBody>
          <a:bodyPr>
            <a:normAutofit/>
          </a:bodyPr>
          <a:lstStyle/>
          <a:p>
            <a:r>
              <a:rPr lang="zh-CN" altLang="en-US" dirty="0"/>
              <a:t>标记有</a:t>
            </a:r>
            <a:r>
              <a:rPr lang="en-US" altLang="zh-CN" dirty="0"/>
              <a:t>3</a:t>
            </a:r>
            <a:r>
              <a:rPr lang="zh-CN" altLang="en-US" dirty="0"/>
              <a:t>个状态，随意，清空，或者填满</a:t>
            </a:r>
            <a:endParaRPr lang="en-US" altLang="zh-CN" dirty="0"/>
          </a:p>
          <a:p>
            <a:r>
              <a:rPr lang="zh-CN" altLang="en-US" dirty="0"/>
              <a:t>先把标记传下去，在根据标记的取值给左右两个区间的</a:t>
            </a:r>
            <a:r>
              <a:rPr lang="en-US" altLang="zh-CN" dirty="0" err="1"/>
              <a:t>lmx</a:t>
            </a:r>
            <a:r>
              <a:rPr lang="zh-CN" altLang="en-US" dirty="0"/>
              <a:t>，</a:t>
            </a:r>
            <a:r>
              <a:rPr lang="en-US" altLang="zh-CN" dirty="0" err="1"/>
              <a:t>rmx</a:t>
            </a:r>
            <a:r>
              <a:rPr lang="zh-CN" altLang="en-US" dirty="0"/>
              <a:t>，</a:t>
            </a:r>
            <a:r>
              <a:rPr lang="en-US" altLang="zh-CN" dirty="0"/>
              <a:t>mx</a:t>
            </a:r>
            <a:r>
              <a:rPr lang="zh-CN" altLang="en-US" dirty="0"/>
              <a:t>赋值</a:t>
            </a:r>
            <a:endParaRPr lang="en-US" altLang="zh-CN" dirty="0"/>
          </a:p>
          <a:p>
            <a:r>
              <a:rPr lang="zh-CN" altLang="en-US" dirty="0"/>
              <a:t>最后清空当前的标记</a:t>
            </a:r>
            <a:endParaRPr lang="en-US" altLang="zh-CN" dirty="0"/>
          </a:p>
        </p:txBody>
      </p:sp>
    </p:spTree>
    <p:extLst>
      <p:ext uri="{BB962C8B-B14F-4D97-AF65-F5344CB8AC3E}">
        <p14:creationId xmlns:p14="http://schemas.microsoft.com/office/powerpoint/2010/main" val="291374617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3D687C-2BC0-4B43-BF98-BF8D44874168}"/>
              </a:ext>
            </a:extLst>
          </p:cNvPr>
          <p:cNvSpPr>
            <a:spLocks noGrp="1"/>
          </p:cNvSpPr>
          <p:nvPr>
            <p:ph type="title"/>
          </p:nvPr>
        </p:nvSpPr>
        <p:spPr/>
        <p:txBody>
          <a:bodyPr/>
          <a:lstStyle/>
          <a:p>
            <a:r>
              <a:rPr lang="pl-PL" altLang="zh-CN" dirty="0"/>
              <a:t>BZOJ 4276 ONTAK 2015</a:t>
            </a:r>
            <a:endParaRPr lang="zh-CN" altLang="en-US" dirty="0"/>
          </a:p>
        </p:txBody>
      </p:sp>
      <p:sp>
        <p:nvSpPr>
          <p:cNvPr id="3" name="内容占位符 2">
            <a:extLst>
              <a:ext uri="{FF2B5EF4-FFF2-40B4-BE49-F238E27FC236}">
                <a16:creationId xmlns:a16="http://schemas.microsoft.com/office/drawing/2014/main" id="{DBE71ECB-036A-40D7-96E2-15E91194058F}"/>
              </a:ext>
            </a:extLst>
          </p:cNvPr>
          <p:cNvSpPr>
            <a:spLocks noGrp="1"/>
          </p:cNvSpPr>
          <p:nvPr>
            <p:ph idx="1"/>
          </p:nvPr>
        </p:nvSpPr>
        <p:spPr/>
        <p:txBody>
          <a:bodyPr/>
          <a:lstStyle/>
          <a:p>
            <a:r>
              <a:rPr lang="zh-CN" altLang="en-US" dirty="0"/>
              <a:t>转化：有𝑛个用时为</a:t>
            </a:r>
            <a:r>
              <a:rPr lang="en-US" altLang="zh-CN" dirty="0"/>
              <a:t>1</a:t>
            </a:r>
            <a:r>
              <a:rPr lang="zh-CN" altLang="en-US" dirty="0"/>
              <a:t>的任务，每个任务需要在 </a:t>
            </a:r>
            <a:r>
              <a:rPr lang="en-US" altLang="zh-CN" dirty="0"/>
              <a:t>[</a:t>
            </a:r>
            <a:r>
              <a:rPr lang="zh-CN" altLang="en-US" dirty="0"/>
              <a:t>𝑎𝑖</a:t>
            </a:r>
            <a:r>
              <a:rPr lang="en-US" altLang="zh-CN" dirty="0"/>
              <a:t>, </a:t>
            </a:r>
            <a:r>
              <a:rPr lang="zh-CN" altLang="en-US" dirty="0"/>
              <a:t>𝑏𝑖</a:t>
            </a:r>
            <a:r>
              <a:rPr lang="en-US" altLang="zh-CN" dirty="0"/>
              <a:t>]</a:t>
            </a:r>
            <a:r>
              <a:rPr lang="zh-CN" altLang="en-US" dirty="0"/>
              <a:t> 时间内完成，得𝑐𝑖收益，求最大收益。</a:t>
            </a:r>
            <a:endParaRPr lang="en-US" altLang="zh-CN" dirty="0"/>
          </a:p>
          <a:p>
            <a:r>
              <a:rPr lang="zh-CN" altLang="en-US" dirty="0"/>
              <a:t>把任务看成是左部点，时间看成是右部点，那么这就是一个二分图最大权匹配的问题</a:t>
            </a:r>
            <a:endParaRPr lang="en-US" altLang="zh-CN" dirty="0"/>
          </a:p>
          <a:p>
            <a:r>
              <a:rPr lang="zh-CN" altLang="en-US" dirty="0"/>
              <a:t>但是</a:t>
            </a:r>
            <a:r>
              <a:rPr lang="en-US" altLang="zh-CN" dirty="0"/>
              <a:t>KM</a:t>
            </a:r>
            <a:r>
              <a:rPr lang="zh-CN" altLang="en-US" dirty="0"/>
              <a:t>是</a:t>
            </a:r>
            <a:r>
              <a:rPr lang="en-US" altLang="zh-CN" dirty="0"/>
              <a:t>O(n^3)</a:t>
            </a:r>
            <a:r>
              <a:rPr lang="zh-CN" altLang="en-US" dirty="0"/>
              <a:t>，</a:t>
            </a:r>
            <a:r>
              <a:rPr lang="en-US" altLang="zh-CN" dirty="0"/>
              <a:t>n=5000</a:t>
            </a:r>
          </a:p>
          <a:p>
            <a:r>
              <a:rPr lang="zh-CN" altLang="en-US" dirty="0"/>
              <a:t>任务对应的时间是一段区间，所以就可以线段树优化建图</a:t>
            </a:r>
            <a:endParaRPr lang="en-US" altLang="zh-CN" dirty="0"/>
          </a:p>
          <a:p>
            <a:r>
              <a:rPr lang="zh-CN" altLang="en-US" dirty="0"/>
              <a:t>然后用费用流做，这个图的最大流是</a:t>
            </a:r>
            <a:r>
              <a:rPr lang="en-US" altLang="zh-CN" dirty="0"/>
              <a:t>O(n)</a:t>
            </a:r>
            <a:r>
              <a:rPr lang="zh-CN" altLang="en-US" dirty="0"/>
              <a:t>的，边数是</a:t>
            </a:r>
            <a:r>
              <a:rPr lang="en-US" altLang="zh-CN" dirty="0"/>
              <a:t>O(</a:t>
            </a:r>
            <a:r>
              <a:rPr lang="en-US" altLang="zh-CN" dirty="0" err="1"/>
              <a:t>nlogn</a:t>
            </a:r>
            <a:r>
              <a:rPr lang="en-US" altLang="zh-CN" dirty="0"/>
              <a:t>)</a:t>
            </a:r>
            <a:r>
              <a:rPr lang="zh-CN" altLang="en-US" dirty="0"/>
              <a:t>的</a:t>
            </a:r>
            <a:endParaRPr lang="en-US" altLang="zh-CN" dirty="0"/>
          </a:p>
          <a:p>
            <a:r>
              <a:rPr lang="zh-CN" altLang="en-US" dirty="0"/>
              <a:t>注意网络流里面，线段树的那些边的权值就不再是</a:t>
            </a:r>
            <a:r>
              <a:rPr lang="en-US" altLang="zh-CN" dirty="0"/>
              <a:t>0</a:t>
            </a:r>
            <a:r>
              <a:rPr lang="zh-CN" altLang="en-US" dirty="0"/>
              <a:t>了，一般来说，容量是</a:t>
            </a:r>
            <a:r>
              <a:rPr lang="en-US" altLang="zh-CN" dirty="0"/>
              <a:t>inf</a:t>
            </a:r>
            <a:r>
              <a:rPr lang="zh-CN" altLang="en-US" dirty="0"/>
              <a:t>，费用是</a:t>
            </a:r>
            <a:r>
              <a:rPr lang="en-US" altLang="zh-CN" dirty="0"/>
              <a:t>0</a:t>
            </a:r>
            <a:r>
              <a:rPr lang="zh-CN" altLang="en-US" dirty="0"/>
              <a:t>，总之就是不要影响其他边即可</a:t>
            </a:r>
          </a:p>
        </p:txBody>
      </p:sp>
    </p:spTree>
    <p:extLst>
      <p:ext uri="{BB962C8B-B14F-4D97-AF65-F5344CB8AC3E}">
        <p14:creationId xmlns:p14="http://schemas.microsoft.com/office/powerpoint/2010/main" val="181712258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3D687C-2BC0-4B43-BF98-BF8D44874168}"/>
              </a:ext>
            </a:extLst>
          </p:cNvPr>
          <p:cNvSpPr>
            <a:spLocks noGrp="1"/>
          </p:cNvSpPr>
          <p:nvPr>
            <p:ph type="title"/>
          </p:nvPr>
        </p:nvSpPr>
        <p:spPr/>
        <p:txBody>
          <a:bodyPr/>
          <a:lstStyle/>
          <a:p>
            <a:r>
              <a:rPr lang="pl-PL" altLang="zh-CN" dirty="0"/>
              <a:t>BZOJ 4383 POI 2015 Pustynia</a:t>
            </a:r>
            <a:endParaRPr lang="zh-CN" altLang="en-US" dirty="0"/>
          </a:p>
        </p:txBody>
      </p:sp>
      <p:sp>
        <p:nvSpPr>
          <p:cNvPr id="3" name="内容占位符 2">
            <a:extLst>
              <a:ext uri="{FF2B5EF4-FFF2-40B4-BE49-F238E27FC236}">
                <a16:creationId xmlns:a16="http://schemas.microsoft.com/office/drawing/2014/main" id="{DBE71ECB-036A-40D7-96E2-15E91194058F}"/>
              </a:ext>
            </a:extLst>
          </p:cNvPr>
          <p:cNvSpPr>
            <a:spLocks noGrp="1"/>
          </p:cNvSpPr>
          <p:nvPr>
            <p:ph idx="1"/>
          </p:nvPr>
        </p:nvSpPr>
        <p:spPr/>
        <p:txBody>
          <a:bodyPr/>
          <a:lstStyle/>
          <a:p>
            <a:r>
              <a:rPr lang="zh-CN" altLang="en-US" dirty="0"/>
              <a:t>给出一个长度为𝑛的正整数序列𝑎</a:t>
            </a:r>
            <a:r>
              <a:rPr lang="en-US" altLang="zh-CN" dirty="0"/>
              <a:t>[1], </a:t>
            </a:r>
            <a:r>
              <a:rPr lang="zh-CN" altLang="en-US" dirty="0"/>
              <a:t>𝑎</a:t>
            </a:r>
            <a:r>
              <a:rPr lang="en-US" altLang="zh-CN" dirty="0"/>
              <a:t>[2], … , </a:t>
            </a:r>
            <a:r>
              <a:rPr lang="zh-CN" altLang="en-US" dirty="0"/>
              <a:t>𝑎</a:t>
            </a:r>
            <a:r>
              <a:rPr lang="en-US" altLang="zh-CN" dirty="0"/>
              <a:t>[</a:t>
            </a:r>
            <a:r>
              <a:rPr lang="zh-CN" altLang="en-US" dirty="0"/>
              <a:t>𝑛</a:t>
            </a:r>
            <a:r>
              <a:rPr lang="en-US" altLang="zh-CN" dirty="0"/>
              <a:t>]</a:t>
            </a:r>
            <a:r>
              <a:rPr lang="zh-CN" altLang="en-US" dirty="0"/>
              <a:t>，其中𝑎𝑖 ∈</a:t>
            </a:r>
            <a:r>
              <a:rPr lang="en-US" altLang="zh-CN" dirty="0"/>
              <a:t>[1, 1e9] </a:t>
            </a:r>
            <a:r>
              <a:rPr lang="zh-CN" altLang="en-US" dirty="0"/>
              <a:t>。</a:t>
            </a:r>
          </a:p>
          <a:p>
            <a:r>
              <a:rPr lang="zh-CN" altLang="en-US" dirty="0"/>
              <a:t>告诉你其中𝑠个数，同时给出𝑚条信息，每条信息包括𝑙</a:t>
            </a:r>
            <a:r>
              <a:rPr lang="en-US" altLang="zh-CN" dirty="0"/>
              <a:t>, </a:t>
            </a:r>
            <a:r>
              <a:rPr lang="zh-CN" altLang="en-US" dirty="0"/>
              <a:t>𝑟</a:t>
            </a:r>
            <a:r>
              <a:rPr lang="en-US" altLang="zh-CN" dirty="0"/>
              <a:t>, </a:t>
            </a:r>
            <a:r>
              <a:rPr lang="zh-CN" altLang="en-US" dirty="0"/>
              <a:t>𝑘以及接下来𝑘个正整数，表示：</a:t>
            </a:r>
          </a:p>
          <a:p>
            <a:r>
              <a:rPr lang="zh-CN" altLang="en-US" dirty="0"/>
              <a:t>𝑎</a:t>
            </a:r>
            <a:r>
              <a:rPr lang="en-US" altLang="zh-CN" dirty="0"/>
              <a:t>[</a:t>
            </a:r>
            <a:r>
              <a:rPr lang="zh-CN" altLang="en-US" dirty="0"/>
              <a:t>𝑙</a:t>
            </a:r>
            <a:r>
              <a:rPr lang="en-US" altLang="zh-CN" dirty="0"/>
              <a:t>], </a:t>
            </a:r>
            <a:r>
              <a:rPr lang="zh-CN" altLang="en-US" dirty="0"/>
              <a:t>𝑎</a:t>
            </a:r>
            <a:r>
              <a:rPr lang="en-US" altLang="zh-CN" dirty="0"/>
              <a:t>[</a:t>
            </a:r>
            <a:r>
              <a:rPr lang="zh-CN" altLang="en-US" dirty="0"/>
              <a:t>𝑙</a:t>
            </a:r>
            <a:r>
              <a:rPr lang="en-US" altLang="zh-CN" dirty="0"/>
              <a:t>+1], … , </a:t>
            </a:r>
            <a:r>
              <a:rPr lang="zh-CN" altLang="en-US" dirty="0"/>
              <a:t>𝑎</a:t>
            </a:r>
            <a:r>
              <a:rPr lang="en-US" altLang="zh-CN" dirty="0"/>
              <a:t>[</a:t>
            </a:r>
            <a:r>
              <a:rPr lang="zh-CN" altLang="en-US" dirty="0"/>
              <a:t>𝑟</a:t>
            </a:r>
            <a:r>
              <a:rPr lang="en-US" altLang="zh-CN" dirty="0"/>
              <a:t>]</a:t>
            </a:r>
            <a:r>
              <a:rPr lang="zh-CN" altLang="en-US" dirty="0"/>
              <a:t>里的这𝑘个数中的任意一个都比任意一个剩下的𝑟 − 𝑙 </a:t>
            </a:r>
            <a:r>
              <a:rPr lang="en-US" altLang="zh-CN" dirty="0"/>
              <a:t>+ 1 − </a:t>
            </a:r>
            <a:r>
              <a:rPr lang="zh-CN" altLang="en-US" dirty="0"/>
              <a:t>𝑘个数大。</a:t>
            </a:r>
          </a:p>
          <a:p>
            <a:r>
              <a:rPr lang="zh-CN" altLang="en-US" dirty="0"/>
              <a:t>构造出任何一组满足条件的方案，或判断无解。</a:t>
            </a:r>
          </a:p>
          <a:p>
            <a:r>
              <a:rPr lang="en-US" altLang="zh-CN" dirty="0"/>
              <a:t>1 ≤ </a:t>
            </a:r>
            <a:r>
              <a:rPr lang="zh-CN" altLang="en-US" dirty="0"/>
              <a:t>𝑠 ≤ 𝑛 ≤ </a:t>
            </a:r>
            <a:r>
              <a:rPr lang="en-US" altLang="zh-CN" dirty="0"/>
              <a:t>1e5, 1 ≤ </a:t>
            </a:r>
            <a:r>
              <a:rPr lang="zh-CN" altLang="en-US" dirty="0"/>
              <a:t>𝑚 ≤ </a:t>
            </a:r>
            <a:r>
              <a:rPr lang="en-US" altLang="zh-CN" dirty="0"/>
              <a:t>2 × 1e5, \sum </a:t>
            </a:r>
            <a:r>
              <a:rPr lang="zh-CN" altLang="en-US" dirty="0"/>
              <a:t>𝑘 ≤ </a:t>
            </a:r>
            <a:r>
              <a:rPr lang="en-US" altLang="zh-CN" dirty="0"/>
              <a:t>3 × 1e5</a:t>
            </a:r>
            <a:endParaRPr lang="zh-CN" altLang="en-US" dirty="0"/>
          </a:p>
        </p:txBody>
      </p:sp>
    </p:spTree>
    <p:extLst>
      <p:ext uri="{BB962C8B-B14F-4D97-AF65-F5344CB8AC3E}">
        <p14:creationId xmlns:p14="http://schemas.microsoft.com/office/powerpoint/2010/main" val="337467460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3D687C-2BC0-4B43-BF98-BF8D44874168}"/>
              </a:ext>
            </a:extLst>
          </p:cNvPr>
          <p:cNvSpPr>
            <a:spLocks noGrp="1"/>
          </p:cNvSpPr>
          <p:nvPr>
            <p:ph type="title"/>
          </p:nvPr>
        </p:nvSpPr>
        <p:spPr/>
        <p:txBody>
          <a:bodyPr/>
          <a:lstStyle/>
          <a:p>
            <a:r>
              <a:rPr lang="pl-PL" altLang="zh-CN" dirty="0"/>
              <a:t>BZOJ 4383 POI 2015 Pustynia</a:t>
            </a:r>
            <a:endParaRPr lang="zh-CN" altLang="en-US" dirty="0"/>
          </a:p>
        </p:txBody>
      </p:sp>
      <p:sp>
        <p:nvSpPr>
          <p:cNvPr id="3" name="内容占位符 2">
            <a:extLst>
              <a:ext uri="{FF2B5EF4-FFF2-40B4-BE49-F238E27FC236}">
                <a16:creationId xmlns:a16="http://schemas.microsoft.com/office/drawing/2014/main" id="{DBE71ECB-036A-40D7-96E2-15E91194058F}"/>
              </a:ext>
            </a:extLst>
          </p:cNvPr>
          <p:cNvSpPr>
            <a:spLocks noGrp="1"/>
          </p:cNvSpPr>
          <p:nvPr>
            <p:ph idx="1"/>
          </p:nvPr>
        </p:nvSpPr>
        <p:spPr/>
        <p:txBody>
          <a:bodyPr>
            <a:normAutofit/>
          </a:bodyPr>
          <a:lstStyle/>
          <a:p>
            <a:r>
              <a:rPr lang="zh-CN" altLang="en-US" dirty="0"/>
              <a:t>类似于差分约束，如果</a:t>
            </a:r>
            <a:r>
              <a:rPr lang="en-US" altLang="zh-CN" dirty="0"/>
              <a:t>a&gt;=</a:t>
            </a:r>
            <a:r>
              <a:rPr lang="en-US" altLang="zh-CN" dirty="0" err="1"/>
              <a:t>b+w</a:t>
            </a:r>
            <a:r>
              <a:rPr lang="zh-CN" altLang="en-US" dirty="0"/>
              <a:t>，那么就让</a:t>
            </a:r>
            <a:r>
              <a:rPr lang="en-US" altLang="zh-CN" dirty="0"/>
              <a:t>b</a:t>
            </a:r>
            <a:r>
              <a:rPr lang="zh-CN" altLang="en-US" dirty="0"/>
              <a:t>向</a:t>
            </a:r>
            <a:r>
              <a:rPr lang="en-US" altLang="zh-CN" dirty="0"/>
              <a:t>a</a:t>
            </a:r>
            <a:r>
              <a:rPr lang="zh-CN" altLang="en-US" dirty="0"/>
              <a:t>连一条权值为</a:t>
            </a:r>
            <a:r>
              <a:rPr lang="en-US" altLang="zh-CN" dirty="0"/>
              <a:t>w</a:t>
            </a:r>
            <a:r>
              <a:rPr lang="zh-CN" altLang="en-US" dirty="0"/>
              <a:t>的边</a:t>
            </a:r>
            <a:endParaRPr lang="en-US" altLang="zh-CN" dirty="0"/>
          </a:p>
          <a:p>
            <a:r>
              <a:rPr lang="zh-CN" altLang="en-US" dirty="0"/>
              <a:t>这里</a:t>
            </a:r>
            <a:r>
              <a:rPr lang="en-US" altLang="zh-CN" dirty="0"/>
              <a:t>a&gt;b</a:t>
            </a:r>
            <a:r>
              <a:rPr lang="zh-CN" altLang="en-US" dirty="0"/>
              <a:t>可以转化成</a:t>
            </a:r>
            <a:r>
              <a:rPr lang="en-US" altLang="zh-CN" dirty="0"/>
              <a:t>a&gt;=b+1</a:t>
            </a:r>
            <a:r>
              <a:rPr lang="zh-CN" altLang="en-US" dirty="0"/>
              <a:t>，所以“𝑎</a:t>
            </a:r>
            <a:r>
              <a:rPr lang="en-US" altLang="zh-CN" dirty="0"/>
              <a:t>[</a:t>
            </a:r>
            <a:r>
              <a:rPr lang="zh-CN" altLang="en-US" dirty="0"/>
              <a:t>𝑙</a:t>
            </a:r>
            <a:r>
              <a:rPr lang="en-US" altLang="zh-CN" dirty="0"/>
              <a:t>], </a:t>
            </a:r>
            <a:r>
              <a:rPr lang="zh-CN" altLang="en-US" dirty="0"/>
              <a:t>𝑎</a:t>
            </a:r>
            <a:r>
              <a:rPr lang="en-US" altLang="zh-CN" dirty="0"/>
              <a:t>[</a:t>
            </a:r>
            <a:r>
              <a:rPr lang="zh-CN" altLang="en-US" dirty="0"/>
              <a:t>𝑙</a:t>
            </a:r>
            <a:r>
              <a:rPr lang="en-US" altLang="zh-CN" dirty="0"/>
              <a:t>+1], … , </a:t>
            </a:r>
            <a:r>
              <a:rPr lang="zh-CN" altLang="en-US" dirty="0"/>
              <a:t>𝑎</a:t>
            </a:r>
            <a:r>
              <a:rPr lang="en-US" altLang="zh-CN" dirty="0"/>
              <a:t>[</a:t>
            </a:r>
            <a:r>
              <a:rPr lang="zh-CN" altLang="en-US" dirty="0"/>
              <a:t>𝑟</a:t>
            </a:r>
            <a:r>
              <a:rPr lang="en-US" altLang="zh-CN" dirty="0"/>
              <a:t>]</a:t>
            </a:r>
            <a:r>
              <a:rPr lang="zh-CN" altLang="en-US" dirty="0"/>
              <a:t>里的这𝑘个数中的任意一个都比任意一个剩下的𝑟 − 𝑙 </a:t>
            </a:r>
            <a:r>
              <a:rPr lang="en-US" altLang="zh-CN" dirty="0"/>
              <a:t>+ 1 − </a:t>
            </a:r>
            <a:r>
              <a:rPr lang="zh-CN" altLang="en-US" dirty="0"/>
              <a:t>𝑘个数大”就被转化成剩下的𝑟 − 𝑙 </a:t>
            </a:r>
            <a:r>
              <a:rPr lang="en-US" altLang="zh-CN" dirty="0"/>
              <a:t>+ 1 − </a:t>
            </a:r>
            <a:r>
              <a:rPr lang="zh-CN" altLang="en-US" dirty="0"/>
              <a:t>𝑘个点向这𝑘个点连边了</a:t>
            </a:r>
            <a:endParaRPr lang="en-US" altLang="zh-CN" dirty="0"/>
          </a:p>
          <a:p>
            <a:r>
              <a:rPr lang="zh-CN" altLang="en-US" dirty="0"/>
              <a:t>然后判有无解，或者构造一个解可以拓扑排序</a:t>
            </a:r>
            <a:endParaRPr lang="en-US" altLang="zh-CN" dirty="0"/>
          </a:p>
        </p:txBody>
      </p:sp>
    </p:spTree>
    <p:extLst>
      <p:ext uri="{BB962C8B-B14F-4D97-AF65-F5344CB8AC3E}">
        <p14:creationId xmlns:p14="http://schemas.microsoft.com/office/powerpoint/2010/main" val="240372589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3D687C-2BC0-4B43-BF98-BF8D44874168}"/>
              </a:ext>
            </a:extLst>
          </p:cNvPr>
          <p:cNvSpPr>
            <a:spLocks noGrp="1"/>
          </p:cNvSpPr>
          <p:nvPr>
            <p:ph type="title"/>
          </p:nvPr>
        </p:nvSpPr>
        <p:spPr/>
        <p:txBody>
          <a:bodyPr/>
          <a:lstStyle/>
          <a:p>
            <a:r>
              <a:rPr lang="pl-PL" altLang="zh-CN" dirty="0"/>
              <a:t>BZOJ 4383 POI 2015 Pustynia</a:t>
            </a:r>
            <a:endParaRPr lang="zh-CN" altLang="en-US" dirty="0"/>
          </a:p>
        </p:txBody>
      </p:sp>
      <p:sp>
        <p:nvSpPr>
          <p:cNvPr id="3" name="内容占位符 2">
            <a:extLst>
              <a:ext uri="{FF2B5EF4-FFF2-40B4-BE49-F238E27FC236}">
                <a16:creationId xmlns:a16="http://schemas.microsoft.com/office/drawing/2014/main" id="{DBE71ECB-036A-40D7-96E2-15E91194058F}"/>
              </a:ext>
            </a:extLst>
          </p:cNvPr>
          <p:cNvSpPr>
            <a:spLocks noGrp="1"/>
          </p:cNvSpPr>
          <p:nvPr>
            <p:ph idx="1"/>
          </p:nvPr>
        </p:nvSpPr>
        <p:spPr/>
        <p:txBody>
          <a:bodyPr>
            <a:normAutofit/>
          </a:bodyPr>
          <a:lstStyle/>
          <a:p>
            <a:r>
              <a:rPr lang="zh-CN" altLang="en-US" dirty="0"/>
              <a:t>直接连边显然超时，首先我们可以新建一个点，让剩下的𝑟 − 𝑙 </a:t>
            </a:r>
            <a:r>
              <a:rPr lang="en-US" altLang="zh-CN" dirty="0"/>
              <a:t>+ 1 − </a:t>
            </a:r>
            <a:r>
              <a:rPr lang="zh-CN" altLang="en-US" dirty="0"/>
              <a:t>𝑘个点向新点连边，再让新点向这𝑘个点连边，但还是会超时</a:t>
            </a:r>
            <a:endParaRPr lang="en-US" altLang="zh-CN" dirty="0"/>
          </a:p>
          <a:p>
            <a:r>
              <a:rPr lang="zh-CN" altLang="en-US" dirty="0"/>
              <a:t>注意到这</a:t>
            </a:r>
            <a:r>
              <a:rPr lang="en-US" altLang="zh-CN" dirty="0"/>
              <a:t>k</a:t>
            </a:r>
            <a:r>
              <a:rPr lang="zh-CN" altLang="en-US" dirty="0"/>
              <a:t>个点把区间</a:t>
            </a:r>
            <a:r>
              <a:rPr lang="en-US" altLang="zh-CN" dirty="0"/>
              <a:t>[</a:t>
            </a:r>
            <a:r>
              <a:rPr lang="en-US" altLang="zh-CN" dirty="0" err="1"/>
              <a:t>l,r</a:t>
            </a:r>
            <a:r>
              <a:rPr lang="en-US" altLang="zh-CN" dirty="0"/>
              <a:t>]</a:t>
            </a:r>
            <a:r>
              <a:rPr lang="zh-CN" altLang="en-US" dirty="0"/>
              <a:t>分成</a:t>
            </a:r>
            <a:r>
              <a:rPr lang="en-US" altLang="zh-CN" dirty="0"/>
              <a:t>k+1</a:t>
            </a:r>
            <a:r>
              <a:rPr lang="zh-CN" altLang="en-US" dirty="0"/>
              <a:t>段，所以每一个区间向新点连边可以用线段树优化</a:t>
            </a:r>
            <a:endParaRPr lang="en-US" altLang="zh-CN" dirty="0"/>
          </a:p>
        </p:txBody>
      </p:sp>
    </p:spTree>
    <p:extLst>
      <p:ext uri="{BB962C8B-B14F-4D97-AF65-F5344CB8AC3E}">
        <p14:creationId xmlns:p14="http://schemas.microsoft.com/office/powerpoint/2010/main" val="178762819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381490-A69F-42C6-9304-131337196E43}"/>
              </a:ext>
            </a:extLst>
          </p:cNvPr>
          <p:cNvSpPr>
            <a:spLocks noGrp="1"/>
          </p:cNvSpPr>
          <p:nvPr>
            <p:ph type="title"/>
          </p:nvPr>
        </p:nvSpPr>
        <p:spPr/>
        <p:txBody>
          <a:bodyPr/>
          <a:lstStyle/>
          <a:p>
            <a:r>
              <a:rPr lang="zh-CN" altLang="en-US" dirty="0"/>
              <a:t>线段树分治</a:t>
            </a:r>
          </a:p>
        </p:txBody>
      </p:sp>
    </p:spTree>
    <p:extLst>
      <p:ext uri="{BB962C8B-B14F-4D97-AF65-F5344CB8AC3E}">
        <p14:creationId xmlns:p14="http://schemas.microsoft.com/office/powerpoint/2010/main" val="13692962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内容</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p:txBody>
          <a:bodyPr/>
          <a:lstStyle/>
          <a:p>
            <a:r>
              <a:rPr lang="zh-CN" altLang="en-US" dirty="0"/>
              <a:t>普通线段树</a:t>
            </a:r>
            <a:endParaRPr lang="en-US" altLang="zh-CN" dirty="0"/>
          </a:p>
          <a:p>
            <a:r>
              <a:rPr lang="zh-CN" altLang="en-US" dirty="0"/>
              <a:t>值域线段树</a:t>
            </a:r>
            <a:endParaRPr lang="en-US" altLang="zh-CN" dirty="0"/>
          </a:p>
          <a:p>
            <a:r>
              <a:rPr lang="zh-CN" altLang="en-US" dirty="0"/>
              <a:t>势能线段树</a:t>
            </a:r>
            <a:endParaRPr lang="en-US" altLang="zh-CN" dirty="0"/>
          </a:p>
          <a:p>
            <a:r>
              <a:rPr lang="zh-CN" altLang="en-US" dirty="0"/>
              <a:t>李超线段树</a:t>
            </a:r>
            <a:endParaRPr lang="en-US" altLang="zh-CN" dirty="0"/>
          </a:p>
          <a:p>
            <a:r>
              <a:rPr lang="zh-CN" altLang="en-US" dirty="0"/>
              <a:t>分治结构</a:t>
            </a:r>
            <a:endParaRPr lang="en-US" altLang="zh-CN" dirty="0"/>
          </a:p>
          <a:p>
            <a:r>
              <a:rPr lang="zh-CN" altLang="en-US" dirty="0"/>
              <a:t>*函数式线段树</a:t>
            </a:r>
            <a:endParaRPr lang="en-US" altLang="zh-CN" dirty="0"/>
          </a:p>
          <a:p>
            <a:endParaRPr lang="zh-CN" altLang="en-US" dirty="0"/>
          </a:p>
        </p:txBody>
      </p:sp>
    </p:spTree>
    <p:extLst>
      <p:ext uri="{BB962C8B-B14F-4D97-AF65-F5344CB8AC3E}">
        <p14:creationId xmlns:p14="http://schemas.microsoft.com/office/powerpoint/2010/main" val="195974968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李超线段树</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p:txBody>
          <a:bodyPr/>
          <a:lstStyle/>
          <a:p>
            <a:r>
              <a:rPr lang="zh-CN" altLang="en-US" dirty="0"/>
              <a:t>维护一个数据结构，支持以下操作：</a:t>
            </a:r>
            <a:endParaRPr lang="en-US" altLang="zh-CN" dirty="0"/>
          </a:p>
          <a:p>
            <a:r>
              <a:rPr lang="en-US" altLang="zh-CN" dirty="0"/>
              <a:t>1.</a:t>
            </a:r>
            <a:r>
              <a:rPr lang="zh-CN" altLang="en-US" dirty="0"/>
              <a:t>加入一根线段</a:t>
            </a:r>
            <a:r>
              <a:rPr lang="en-US" altLang="zh-CN" dirty="0"/>
              <a:t>(x1,y1),(x2,y2)</a:t>
            </a:r>
          </a:p>
          <a:p>
            <a:r>
              <a:rPr lang="en-US" altLang="zh-CN" dirty="0"/>
              <a:t>2.</a:t>
            </a:r>
            <a:r>
              <a:rPr lang="zh-CN" altLang="en-US" dirty="0"/>
              <a:t>查询用一条直线</a:t>
            </a:r>
            <a:r>
              <a:rPr lang="en-US" altLang="zh-CN" dirty="0"/>
              <a:t>x=x0</a:t>
            </a:r>
            <a:r>
              <a:rPr lang="zh-CN" altLang="en-US" dirty="0"/>
              <a:t>去截这些线段能得到的最大的（最小的）</a:t>
            </a:r>
            <a:r>
              <a:rPr lang="en-US" altLang="zh-CN" dirty="0"/>
              <a:t>y</a:t>
            </a:r>
            <a:endParaRPr lang="zh-CN" altLang="en-US" dirty="0"/>
          </a:p>
        </p:txBody>
      </p:sp>
    </p:spTree>
    <p:extLst>
      <p:ext uri="{BB962C8B-B14F-4D97-AF65-F5344CB8AC3E}">
        <p14:creationId xmlns:p14="http://schemas.microsoft.com/office/powerpoint/2010/main" val="126301577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李超线段树</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p:txBody>
          <a:bodyPr/>
          <a:lstStyle/>
          <a:p>
            <a:r>
              <a:rPr lang="zh-CN" altLang="en-US" dirty="0"/>
              <a:t>线段树上维护每个区间</a:t>
            </a:r>
            <a:r>
              <a:rPr lang="en-US" altLang="zh-CN" dirty="0"/>
              <a:t>[</a:t>
            </a:r>
            <a:r>
              <a:rPr lang="en-US" altLang="zh-CN" dirty="0" err="1"/>
              <a:t>l,r</a:t>
            </a:r>
            <a:r>
              <a:rPr lang="en-US" altLang="zh-CN" dirty="0"/>
              <a:t>]</a:t>
            </a:r>
            <a:r>
              <a:rPr lang="zh-CN" altLang="en-US" dirty="0"/>
              <a:t>中，取</a:t>
            </a:r>
            <a:r>
              <a:rPr lang="en-US" altLang="zh-CN" dirty="0"/>
              <a:t>x=mid=(</a:t>
            </a:r>
            <a:r>
              <a:rPr lang="en-US" altLang="zh-CN" dirty="0" err="1"/>
              <a:t>l+r</a:t>
            </a:r>
            <a:r>
              <a:rPr lang="en-US" altLang="zh-CN" dirty="0"/>
              <a:t>)/2</a:t>
            </a:r>
            <a:r>
              <a:rPr lang="zh-CN" altLang="en-US" dirty="0"/>
              <a:t>这个位置时，</a:t>
            </a:r>
            <a:r>
              <a:rPr lang="en-US" altLang="zh-CN" dirty="0"/>
              <a:t>y</a:t>
            </a:r>
            <a:r>
              <a:rPr lang="zh-CN" altLang="en-US" dirty="0"/>
              <a:t>取到</a:t>
            </a:r>
            <a:r>
              <a:rPr lang="en-US" altLang="zh-CN" dirty="0"/>
              <a:t>max</a:t>
            </a:r>
            <a:r>
              <a:rPr lang="zh-CN" altLang="en-US" dirty="0"/>
              <a:t>或者</a:t>
            </a:r>
            <a:r>
              <a:rPr lang="en-US" altLang="zh-CN" dirty="0"/>
              <a:t>min</a:t>
            </a:r>
            <a:r>
              <a:rPr lang="zh-CN" altLang="en-US" dirty="0"/>
              <a:t>所对应的线段编号，这条线段也叫做最优线段</a:t>
            </a:r>
            <a:endParaRPr lang="en-US" altLang="zh-CN" dirty="0"/>
          </a:p>
          <a:p>
            <a:r>
              <a:rPr lang="zh-CN" altLang="en-US" dirty="0"/>
              <a:t>对于一条线段</a:t>
            </a:r>
            <a:r>
              <a:rPr lang="en-US" altLang="zh-CN" dirty="0"/>
              <a:t>(x1,y1),(x2,y2)</a:t>
            </a:r>
            <a:r>
              <a:rPr lang="zh-CN" altLang="en-US" dirty="0"/>
              <a:t>，只需把</a:t>
            </a:r>
            <a:r>
              <a:rPr lang="en-US" altLang="zh-CN" dirty="0"/>
              <a:t>[x1,x2]</a:t>
            </a:r>
            <a:r>
              <a:rPr lang="zh-CN" altLang="en-US" dirty="0"/>
              <a:t>拆成</a:t>
            </a:r>
            <a:r>
              <a:rPr lang="en-US" altLang="zh-CN" dirty="0"/>
              <a:t>O(</a:t>
            </a:r>
            <a:r>
              <a:rPr lang="en-US" altLang="zh-CN" dirty="0" err="1"/>
              <a:t>logk</a:t>
            </a:r>
            <a:r>
              <a:rPr lang="en-US" altLang="zh-CN" dirty="0"/>
              <a:t>)</a:t>
            </a:r>
            <a:r>
              <a:rPr lang="zh-CN" altLang="en-US" dirty="0"/>
              <a:t>个区间，然后对这些区间分别考虑</a:t>
            </a:r>
          </a:p>
        </p:txBody>
      </p:sp>
    </p:spTree>
    <p:extLst>
      <p:ext uri="{BB962C8B-B14F-4D97-AF65-F5344CB8AC3E}">
        <p14:creationId xmlns:p14="http://schemas.microsoft.com/office/powerpoint/2010/main" val="152294582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李超线段树</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a:xfrm>
            <a:off x="838200" y="1825625"/>
            <a:ext cx="10515600" cy="4351338"/>
          </a:xfrm>
        </p:spPr>
        <p:txBody>
          <a:bodyPr/>
          <a:lstStyle/>
          <a:p>
            <a:r>
              <a:rPr lang="zh-CN" altLang="en-US" dirty="0"/>
              <a:t>假设现在维护的是</a:t>
            </a:r>
            <a:r>
              <a:rPr lang="en-US" altLang="zh-CN" dirty="0"/>
              <a:t>y</a:t>
            </a:r>
            <a:r>
              <a:rPr lang="zh-CN" altLang="en-US" dirty="0"/>
              <a:t>的最大值，分类讨论：</a:t>
            </a:r>
            <a:endParaRPr lang="en-US" altLang="zh-CN" dirty="0"/>
          </a:p>
          <a:p>
            <a:r>
              <a:rPr lang="zh-CN" altLang="en-US" dirty="0"/>
              <a:t>如果这个区间还没有线段，那么新加入的线段就是最优线段</a:t>
            </a:r>
            <a:endParaRPr lang="en-US" altLang="zh-CN" dirty="0"/>
          </a:p>
          <a:p>
            <a:r>
              <a:rPr lang="zh-CN" altLang="en-US" dirty="0"/>
              <a:t>如果这个区间有最优线段，新加入的线段的两个端点都低于最优线段，那么新线段没用，如果新加入的线段的两个端点都高于最优线段，那么区间的最优线段就是新加入的线段</a:t>
            </a:r>
            <a:endParaRPr lang="en-US" altLang="zh-CN" dirty="0"/>
          </a:p>
          <a:p>
            <a:r>
              <a:rPr lang="zh-CN" altLang="en-US" dirty="0"/>
              <a:t>再考虑两条线段相交的情况</a:t>
            </a:r>
            <a:endParaRPr lang="en-US" altLang="zh-CN" dirty="0"/>
          </a:p>
          <a:p>
            <a:endParaRPr lang="zh-CN" altLang="en-US" dirty="0"/>
          </a:p>
        </p:txBody>
      </p:sp>
    </p:spTree>
    <p:extLst>
      <p:ext uri="{BB962C8B-B14F-4D97-AF65-F5344CB8AC3E}">
        <p14:creationId xmlns:p14="http://schemas.microsoft.com/office/powerpoint/2010/main" val="83731784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李超线段树</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a:xfrm>
            <a:off x="838200" y="1825625"/>
            <a:ext cx="6877050" cy="4351338"/>
          </a:xfrm>
        </p:spPr>
        <p:txBody>
          <a:bodyPr/>
          <a:lstStyle/>
          <a:p>
            <a:r>
              <a:rPr lang="zh-CN" altLang="en-US" dirty="0"/>
              <a:t>如果新加入的线段在</a:t>
            </a:r>
            <a:r>
              <a:rPr lang="en-US" altLang="zh-CN" dirty="0"/>
              <a:t>x=mid</a:t>
            </a:r>
            <a:r>
              <a:rPr lang="zh-CN" altLang="en-US" dirty="0"/>
              <a:t>处</a:t>
            </a:r>
            <a:r>
              <a:rPr lang="en-US" altLang="zh-CN" dirty="0"/>
              <a:t>y</a:t>
            </a:r>
            <a:r>
              <a:rPr lang="zh-CN" altLang="en-US" dirty="0"/>
              <a:t>的取值比以前的最优线段大，并且两条线段的交点小于</a:t>
            </a:r>
            <a:r>
              <a:rPr lang="en-US" altLang="zh-CN" dirty="0"/>
              <a:t>mid</a:t>
            </a:r>
          </a:p>
          <a:p>
            <a:r>
              <a:rPr lang="zh-CN" altLang="en-US" dirty="0"/>
              <a:t>说明当前区间的最优线段是新线段，左子区间还不明确，要往左边递归</a:t>
            </a:r>
            <a:endParaRPr lang="en-US" altLang="zh-CN" dirty="0"/>
          </a:p>
          <a:p>
            <a:endParaRPr lang="en-US" altLang="zh-CN" dirty="0"/>
          </a:p>
        </p:txBody>
      </p:sp>
      <p:pic>
        <p:nvPicPr>
          <p:cNvPr id="1026" name="Picture 2">
            <a:extLst>
              <a:ext uri="{FF2B5EF4-FFF2-40B4-BE49-F238E27FC236}">
                <a16:creationId xmlns:a16="http://schemas.microsoft.com/office/drawing/2014/main" id="{FB1A54C7-F364-4028-A4D7-0C47BFD26E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1825625"/>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390558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1778</TotalTime>
  <Words>8861</Words>
  <Application>Microsoft Office PowerPoint</Application>
  <PresentationFormat>宽屏</PresentationFormat>
  <Paragraphs>580</Paragraphs>
  <Slides>114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114</vt:i4>
      </vt:variant>
    </vt:vector>
  </HeadingPairs>
  <TitlesOfParts>
    <vt:vector size="123" baseType="lpstr">
      <vt:lpstr>-apple-system</vt:lpstr>
      <vt:lpstr>KaTeX_Main</vt:lpstr>
      <vt:lpstr>KaTeX_Math</vt:lpstr>
      <vt:lpstr>等线</vt:lpstr>
      <vt:lpstr>等线 Light</vt:lpstr>
      <vt:lpstr>Arial</vt:lpstr>
      <vt:lpstr>Segoe UI</vt:lpstr>
      <vt:lpstr>Verdana</vt:lpstr>
      <vt:lpstr>Office 主题​​</vt:lpstr>
      <vt:lpstr>线段树</vt:lpstr>
      <vt:lpstr>内容</vt:lpstr>
      <vt:lpstr>内容</vt:lpstr>
      <vt:lpstr>基础应用</vt:lpstr>
      <vt:lpstr>基础应用</vt:lpstr>
      <vt:lpstr>bzoj3050 seating</vt:lpstr>
      <vt:lpstr>bzoj3050 seating</vt:lpstr>
      <vt:lpstr>基础应用</vt:lpstr>
      <vt:lpstr>bzoj3050 seating</vt:lpstr>
      <vt:lpstr>基础应用</vt:lpstr>
      <vt:lpstr>基础应用</vt:lpstr>
      <vt:lpstr>基础应用</vt:lpstr>
      <vt:lpstr>维护差分/前缀和</vt:lpstr>
      <vt:lpstr>维护差分/前缀和</vt:lpstr>
      <vt:lpstr>维护差分/前缀和</vt:lpstr>
      <vt:lpstr>维护差分/前缀和</vt:lpstr>
      <vt:lpstr>维护差分/前缀和</vt:lpstr>
      <vt:lpstr>维护差分/前缀和</vt:lpstr>
      <vt:lpstr>维护差分/前缀和</vt:lpstr>
      <vt:lpstr>维护差分/前缀和</vt:lpstr>
      <vt:lpstr>维护差分/前缀和</vt:lpstr>
      <vt:lpstr>维护差分/前缀和</vt:lpstr>
      <vt:lpstr>维护连续段</vt:lpstr>
      <vt:lpstr>维护连续段</vt:lpstr>
      <vt:lpstr>维护连续段</vt:lpstr>
      <vt:lpstr>维护连续段</vt:lpstr>
      <vt:lpstr>维护连续段</vt:lpstr>
      <vt:lpstr>维护连续段</vt:lpstr>
      <vt:lpstr>维护连续段</vt:lpstr>
      <vt:lpstr>扫描线</vt:lpstr>
      <vt:lpstr>扫描线</vt:lpstr>
      <vt:lpstr>扫描线</vt:lpstr>
      <vt:lpstr>内容</vt:lpstr>
      <vt:lpstr>基础应用</vt:lpstr>
      <vt:lpstr>动态开点</vt:lpstr>
      <vt:lpstr>HDU2852 KiKi's K-Number</vt:lpstr>
      <vt:lpstr>HDU2852 KiKi's K-Number</vt:lpstr>
      <vt:lpstr>「BJOI2016」回转寿司</vt:lpstr>
      <vt:lpstr>「BJOI2016」回转寿司</vt:lpstr>
      <vt:lpstr>HDU 6183 Color it</vt:lpstr>
      <vt:lpstr>HDU 6183 Color it</vt:lpstr>
      <vt:lpstr>HDU 6183 Color it</vt:lpstr>
      <vt:lpstr>HDU 6183 Color it</vt:lpstr>
      <vt:lpstr>CodeForces 12D Ball</vt:lpstr>
      <vt:lpstr>CodeForces 12D Ball</vt:lpstr>
      <vt:lpstr>内容</vt:lpstr>
      <vt:lpstr>基础应用</vt:lpstr>
      <vt:lpstr>基础应用</vt:lpstr>
      <vt:lpstr>基础应用</vt:lpstr>
      <vt:lpstr>基础应用</vt:lpstr>
      <vt:lpstr>基础应用</vt:lpstr>
      <vt:lpstr>基础应用</vt:lpstr>
      <vt:lpstr>基础应用</vt:lpstr>
      <vt:lpstr>基础应用</vt:lpstr>
      <vt:lpstr>基础应用</vt:lpstr>
      <vt:lpstr>基础应用</vt:lpstr>
      <vt:lpstr>基础应用</vt:lpstr>
      <vt:lpstr>基础应用</vt:lpstr>
      <vt:lpstr>基础应用</vt:lpstr>
      <vt:lpstr>基础应用</vt:lpstr>
      <vt:lpstr>基础应用</vt:lpstr>
      <vt:lpstr>基础应用</vt:lpstr>
      <vt:lpstr>基础应用</vt:lpstr>
      <vt:lpstr>区间最值操作</vt:lpstr>
      <vt:lpstr>区间最值操作</vt:lpstr>
      <vt:lpstr>区间最值操作</vt:lpstr>
      <vt:lpstr>区间最值操作</vt:lpstr>
      <vt:lpstr>区间最值操作</vt:lpstr>
      <vt:lpstr>区间最值操作</vt:lpstr>
      <vt:lpstr>区间最值操作</vt:lpstr>
      <vt:lpstr>历史最值查询</vt:lpstr>
      <vt:lpstr>历史最值查询</vt:lpstr>
      <vt:lpstr>历史最值查询</vt:lpstr>
      <vt:lpstr>历史最值查询</vt:lpstr>
      <vt:lpstr>历史最值查询</vt:lpstr>
      <vt:lpstr>历史最值查询</vt:lpstr>
      <vt:lpstr>历史最值查询</vt:lpstr>
      <vt:lpstr>历史最值查询</vt:lpstr>
      <vt:lpstr>历史最值查询</vt:lpstr>
      <vt:lpstr>历史最值查询</vt:lpstr>
      <vt:lpstr>历史最值查询</vt:lpstr>
      <vt:lpstr>内容</vt:lpstr>
      <vt:lpstr>优化建图</vt:lpstr>
      <vt:lpstr>优化建图</vt:lpstr>
      <vt:lpstr>CodeForces 787D Legacy</vt:lpstr>
      <vt:lpstr>CodeForces 787D Legacy</vt:lpstr>
      <vt:lpstr>BZOJ 3073 PA 2011 Journeys</vt:lpstr>
      <vt:lpstr>BZOJ 3073 PA 2011 Journeys</vt:lpstr>
      <vt:lpstr>BZOJ 4276 ONTAK 2015</vt:lpstr>
      <vt:lpstr>BZOJ 4276 ONTAK 2015</vt:lpstr>
      <vt:lpstr>BZOJ 4383 POI 2015 Pustynia</vt:lpstr>
      <vt:lpstr>BZOJ 4383 POI 2015 Pustynia</vt:lpstr>
      <vt:lpstr>BZOJ 4383 POI 2015 Pustynia</vt:lpstr>
      <vt:lpstr>线段树分治</vt:lpstr>
      <vt:lpstr>内容</vt:lpstr>
      <vt:lpstr>李超线段树</vt:lpstr>
      <vt:lpstr>李超线段树</vt:lpstr>
      <vt:lpstr>李超线段树</vt:lpstr>
      <vt:lpstr>李超线段树</vt:lpstr>
      <vt:lpstr>李超线段树</vt:lpstr>
      <vt:lpstr>李超线段树</vt:lpstr>
      <vt:lpstr>李超线段树</vt:lpstr>
      <vt:lpstr>李超线段树</vt:lpstr>
      <vt:lpstr>李超线段树</vt:lpstr>
      <vt:lpstr>[HEOI2013]Segment</vt:lpstr>
      <vt:lpstr>[HEOI2013]Segment</vt:lpstr>
      <vt:lpstr>BZOJ 3938 Robot</vt:lpstr>
      <vt:lpstr>BZOJ 3938 Robot</vt:lpstr>
      <vt:lpstr>BZOJ 3938 Robot</vt:lpstr>
      <vt:lpstr>优化DP</vt:lpstr>
      <vt:lpstr>bzoj1010 玩具装箱toy</vt:lpstr>
      <vt:lpstr>bzoj1010 玩具装箱toy</vt:lpstr>
      <vt:lpstr>CodeChef JUMP</vt:lpstr>
      <vt:lpstr>CodeChef JUMP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线段树</dc:title>
  <dc:creator>You Lingyun</dc:creator>
  <cp:lastModifiedBy>You Lingyun</cp:lastModifiedBy>
  <cp:revision>118</cp:revision>
  <dcterms:created xsi:type="dcterms:W3CDTF">2021-08-18T14:12:12Z</dcterms:created>
  <dcterms:modified xsi:type="dcterms:W3CDTF">2021-08-25T14:35:07Z</dcterms:modified>
</cp:coreProperties>
</file>