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63" r:id="rId4"/>
    <p:sldId id="264" r:id="rId5"/>
    <p:sldId id="265" r:id="rId6"/>
    <p:sldId id="266" r:id="rId7"/>
    <p:sldId id="258" r:id="rId8"/>
    <p:sldId id="259" r:id="rId9"/>
    <p:sldId id="273" r:id="rId10"/>
    <p:sldId id="274" r:id="rId11"/>
    <p:sldId id="276" r:id="rId12"/>
    <p:sldId id="260" r:id="rId13"/>
    <p:sldId id="268" r:id="rId14"/>
    <p:sldId id="269" r:id="rId15"/>
    <p:sldId id="267" r:id="rId16"/>
    <p:sldId id="270" r:id="rId17"/>
    <p:sldId id="271" r:id="rId18"/>
    <p:sldId id="261" r:id="rId19"/>
    <p:sldId id="277" r:id="rId20"/>
    <p:sldId id="278" r:id="rId21"/>
    <p:sldId id="279" r:id="rId22"/>
    <p:sldId id="280" r:id="rId23"/>
    <p:sldId id="282" r:id="rId24"/>
    <p:sldId id="283" r:id="rId25"/>
    <p:sldId id="272" r:id="rId26"/>
    <p:sldId id="284" r:id="rId27"/>
    <p:sldId id="285" r:id="rId28"/>
    <p:sldId id="286" r:id="rId29"/>
    <p:sldId id="287" r:id="rId30"/>
    <p:sldId id="288" r:id="rId31"/>
    <p:sldId id="289" r:id="rId32"/>
    <p:sldId id="290" r:id="rId33"/>
    <p:sldId id="291" r:id="rId34"/>
    <p:sldId id="292" r:id="rId35"/>
    <p:sldId id="293" r:id="rId36"/>
    <p:sldId id="295" r:id="rId37"/>
    <p:sldId id="294" r:id="rId38"/>
    <p:sldId id="296" r:id="rId39"/>
    <p:sldId id="297" r:id="rId40"/>
    <p:sldId id="298" r:id="rId41"/>
    <p:sldId id="299" r:id="rId42"/>
    <p:sldId id="300" r:id="rId43"/>
    <p:sldId id="301" r:id="rId44"/>
    <p:sldId id="303" r:id="rId45"/>
    <p:sldId id="304" r:id="rId46"/>
    <p:sldId id="305" r:id="rId47"/>
    <p:sldId id="311" r:id="rId48"/>
    <p:sldId id="306" r:id="rId49"/>
    <p:sldId id="307" r:id="rId50"/>
    <p:sldId id="308" r:id="rId51"/>
    <p:sldId id="309" r:id="rId52"/>
    <p:sldId id="310" r:id="rId53"/>
    <p:sldId id="312" r:id="rId54"/>
    <p:sldId id="313" r:id="rId55"/>
    <p:sldId id="314" r:id="rId56"/>
    <p:sldId id="315" r:id="rId57"/>
    <p:sldId id="316" r:id="rId58"/>
    <p:sldId id="317" r:id="rId59"/>
    <p:sldId id="318" r:id="rId60"/>
    <p:sldId id="323" r:id="rId61"/>
    <p:sldId id="324" r:id="rId62"/>
    <p:sldId id="325" r:id="rId63"/>
    <p:sldId id="326" r:id="rId64"/>
    <p:sldId id="331" r:id="rId65"/>
    <p:sldId id="332" r:id="rId66"/>
    <p:sldId id="340" r:id="rId67"/>
    <p:sldId id="341" r:id="rId68"/>
    <p:sldId id="319" r:id="rId69"/>
    <p:sldId id="320" r:id="rId70"/>
    <p:sldId id="321" r:id="rId71"/>
    <p:sldId id="322" r:id="rId72"/>
    <p:sldId id="327" r:id="rId73"/>
    <p:sldId id="328" r:id="rId74"/>
    <p:sldId id="329" r:id="rId75"/>
    <p:sldId id="330" r:id="rId76"/>
    <p:sldId id="333" r:id="rId77"/>
    <p:sldId id="335" r:id="rId78"/>
    <p:sldId id="336" r:id="rId79"/>
    <p:sldId id="337" r:id="rId80"/>
    <p:sldId id="338" r:id="rId81"/>
    <p:sldId id="33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1AACB69-E667-40E0-A8D2-3F116709901E}">
          <p14:sldIdLst>
            <p14:sldId id="256"/>
            <p14:sldId id="257"/>
            <p14:sldId id="263"/>
            <p14:sldId id="264"/>
            <p14:sldId id="265"/>
            <p14:sldId id="266"/>
            <p14:sldId id="258"/>
            <p14:sldId id="259"/>
            <p14:sldId id="273"/>
            <p14:sldId id="274"/>
            <p14:sldId id="276"/>
            <p14:sldId id="260"/>
            <p14:sldId id="268"/>
            <p14:sldId id="269"/>
            <p14:sldId id="267"/>
            <p14:sldId id="270"/>
            <p14:sldId id="271"/>
            <p14:sldId id="261"/>
            <p14:sldId id="277"/>
            <p14:sldId id="278"/>
            <p14:sldId id="279"/>
            <p14:sldId id="280"/>
            <p14:sldId id="282"/>
            <p14:sldId id="283"/>
            <p14:sldId id="272"/>
            <p14:sldId id="284"/>
            <p14:sldId id="285"/>
            <p14:sldId id="286"/>
            <p14:sldId id="287"/>
            <p14:sldId id="288"/>
            <p14:sldId id="289"/>
            <p14:sldId id="290"/>
            <p14:sldId id="291"/>
            <p14:sldId id="292"/>
            <p14:sldId id="293"/>
            <p14:sldId id="295"/>
            <p14:sldId id="294"/>
            <p14:sldId id="296"/>
            <p14:sldId id="297"/>
            <p14:sldId id="298"/>
            <p14:sldId id="299"/>
            <p14:sldId id="300"/>
            <p14:sldId id="301"/>
            <p14:sldId id="303"/>
            <p14:sldId id="304"/>
            <p14:sldId id="305"/>
            <p14:sldId id="311"/>
            <p14:sldId id="306"/>
            <p14:sldId id="307"/>
            <p14:sldId id="308"/>
            <p14:sldId id="309"/>
            <p14:sldId id="310"/>
            <p14:sldId id="312"/>
            <p14:sldId id="313"/>
            <p14:sldId id="314"/>
            <p14:sldId id="315"/>
            <p14:sldId id="316"/>
            <p14:sldId id="317"/>
            <p14:sldId id="318"/>
            <p14:sldId id="323"/>
            <p14:sldId id="324"/>
            <p14:sldId id="325"/>
            <p14:sldId id="326"/>
            <p14:sldId id="331"/>
            <p14:sldId id="332"/>
            <p14:sldId id="340"/>
            <p14:sldId id="341"/>
            <p14:sldId id="319"/>
            <p14:sldId id="320"/>
            <p14:sldId id="321"/>
            <p14:sldId id="322"/>
            <p14:sldId id="327"/>
            <p14:sldId id="328"/>
            <p14:sldId id="329"/>
            <p14:sldId id="330"/>
            <p14:sldId id="333"/>
            <p14:sldId id="335"/>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3826" autoAdjust="0"/>
  </p:normalViewPr>
  <p:slideViewPr>
    <p:cSldViewPr snapToGrid="0">
      <p:cViewPr varScale="1">
        <p:scale>
          <a:sx n="63" d="100"/>
          <a:sy n="63"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A5F83-90C5-4B4F-98B1-F0660773FF2C}"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5A194-D416-47B8-B4C1-45B95564A640}" type="slidenum">
              <a:rPr lang="zh-CN" altLang="en-US" smtClean="0"/>
              <a:t>‹#›</a:t>
            </a:fld>
            <a:endParaRPr lang="zh-CN" altLang="en-US"/>
          </a:p>
        </p:txBody>
      </p:sp>
    </p:spTree>
    <p:extLst>
      <p:ext uri="{BB962C8B-B14F-4D97-AF65-F5344CB8AC3E}">
        <p14:creationId xmlns:p14="http://schemas.microsoft.com/office/powerpoint/2010/main" val="396109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5A194-D416-47B8-B4C1-45B95564A640}" type="slidenum">
              <a:rPr lang="zh-CN" altLang="en-US" smtClean="0"/>
              <a:t>66</a:t>
            </a:fld>
            <a:endParaRPr lang="zh-CN" altLang="en-US"/>
          </a:p>
        </p:txBody>
      </p:sp>
    </p:spTree>
    <p:extLst>
      <p:ext uri="{BB962C8B-B14F-4D97-AF65-F5344CB8AC3E}">
        <p14:creationId xmlns:p14="http://schemas.microsoft.com/office/powerpoint/2010/main" val="35403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5A194-D416-47B8-B4C1-45B95564A640}" type="slidenum">
              <a:rPr lang="zh-CN" altLang="en-US" smtClean="0"/>
              <a:t>67</a:t>
            </a:fld>
            <a:endParaRPr lang="zh-CN" altLang="en-US"/>
          </a:p>
        </p:txBody>
      </p:sp>
    </p:spTree>
    <p:extLst>
      <p:ext uri="{BB962C8B-B14F-4D97-AF65-F5344CB8AC3E}">
        <p14:creationId xmlns:p14="http://schemas.microsoft.com/office/powerpoint/2010/main" val="123542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源点</a:t>
            </a:r>
            <a:r>
              <a:rPr lang="en-US" altLang="zh-CN" dirty="0"/>
              <a:t>&amp;</a:t>
            </a:r>
            <a:r>
              <a:rPr lang="zh-CN" altLang="en-US" dirty="0"/>
              <a:t>汇点：流量平衡</a:t>
            </a:r>
            <a:endParaRPr lang="en-US" altLang="zh-CN" dirty="0"/>
          </a:p>
          <a:p>
            <a:r>
              <a:rPr lang="en-US" altLang="zh-CN" dirty="0"/>
              <a:t>X[</a:t>
            </a:r>
            <a:r>
              <a:rPr lang="en-US" altLang="zh-CN" dirty="0" err="1"/>
              <a:t>i</a:t>
            </a:r>
            <a:r>
              <a:rPr lang="en-US" altLang="zh-CN" dirty="0"/>
              <a:t>]&amp;-X[</a:t>
            </a:r>
            <a:r>
              <a:rPr lang="en-US" altLang="zh-CN" dirty="0" err="1"/>
              <a:t>i</a:t>
            </a:r>
            <a:r>
              <a:rPr lang="en-US" altLang="zh-CN" dirty="0"/>
              <a:t>]</a:t>
            </a:r>
            <a:r>
              <a:rPr lang="zh-CN" altLang="en-US" dirty="0"/>
              <a:t>：流量流入，流出，要花费用</a:t>
            </a:r>
            <a:endParaRPr lang="en-US" altLang="zh-CN" dirty="0"/>
          </a:p>
          <a:p>
            <a:r>
              <a:rPr lang="en-US" altLang="zh-CN" dirty="0"/>
              <a:t>Y[</a:t>
            </a:r>
            <a:r>
              <a:rPr lang="en-US" altLang="zh-CN" dirty="0" err="1"/>
              <a:t>i</a:t>
            </a:r>
            <a:r>
              <a:rPr lang="en-US" altLang="zh-CN" dirty="0"/>
              <a:t>]&amp;-Y[</a:t>
            </a:r>
            <a:r>
              <a:rPr lang="en-US" altLang="zh-CN" dirty="0" err="1"/>
              <a:t>i</a:t>
            </a:r>
            <a:r>
              <a:rPr lang="en-US" altLang="zh-CN" dirty="0"/>
              <a:t>]</a:t>
            </a:r>
            <a:r>
              <a:rPr lang="zh-CN" altLang="en-US" dirty="0"/>
              <a:t>：流量流入，流出，不花费用</a:t>
            </a:r>
          </a:p>
        </p:txBody>
      </p:sp>
      <p:sp>
        <p:nvSpPr>
          <p:cNvPr id="4" name="灯片编号占位符 3"/>
          <p:cNvSpPr>
            <a:spLocks noGrp="1"/>
          </p:cNvSpPr>
          <p:nvPr>
            <p:ph type="sldNum" sz="quarter" idx="5"/>
          </p:nvPr>
        </p:nvSpPr>
        <p:spPr/>
        <p:txBody>
          <a:bodyPr/>
          <a:lstStyle/>
          <a:p>
            <a:fld id="{8E55A194-D416-47B8-B4C1-45B95564A640}" type="slidenum">
              <a:rPr lang="zh-CN" altLang="en-US" smtClean="0"/>
              <a:t>80</a:t>
            </a:fld>
            <a:endParaRPr lang="zh-CN" altLang="en-US"/>
          </a:p>
        </p:txBody>
      </p:sp>
    </p:spTree>
    <p:extLst>
      <p:ext uri="{BB962C8B-B14F-4D97-AF65-F5344CB8AC3E}">
        <p14:creationId xmlns:p14="http://schemas.microsoft.com/office/powerpoint/2010/main" val="220749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源点</a:t>
            </a:r>
            <a:r>
              <a:rPr lang="en-US" altLang="zh-CN" dirty="0"/>
              <a:t>&amp;</a:t>
            </a:r>
            <a:r>
              <a:rPr lang="zh-CN" altLang="en-US" dirty="0"/>
              <a:t>汇点：流量平衡</a:t>
            </a:r>
            <a:endParaRPr lang="en-US" altLang="zh-CN" dirty="0"/>
          </a:p>
          <a:p>
            <a:r>
              <a:rPr lang="en-US" altLang="zh-CN" dirty="0"/>
              <a:t>X[</a:t>
            </a:r>
            <a:r>
              <a:rPr lang="en-US" altLang="zh-CN" dirty="0" err="1"/>
              <a:t>i</a:t>
            </a:r>
            <a:r>
              <a:rPr lang="en-US" altLang="zh-CN" dirty="0"/>
              <a:t>]&amp;-X[</a:t>
            </a:r>
            <a:r>
              <a:rPr lang="en-US" altLang="zh-CN" dirty="0" err="1"/>
              <a:t>i</a:t>
            </a:r>
            <a:r>
              <a:rPr lang="en-US" altLang="zh-CN" dirty="0"/>
              <a:t>]</a:t>
            </a:r>
            <a:r>
              <a:rPr lang="zh-CN" altLang="en-US" dirty="0"/>
              <a:t>：流量流入，流出，要花费用</a:t>
            </a:r>
            <a:endParaRPr lang="en-US" altLang="zh-CN" dirty="0"/>
          </a:p>
          <a:p>
            <a:r>
              <a:rPr lang="en-US" altLang="zh-CN" dirty="0"/>
              <a:t>Y[</a:t>
            </a:r>
            <a:r>
              <a:rPr lang="en-US" altLang="zh-CN" dirty="0" err="1"/>
              <a:t>i</a:t>
            </a:r>
            <a:r>
              <a:rPr lang="en-US" altLang="zh-CN" dirty="0"/>
              <a:t>]&amp;-Y[</a:t>
            </a:r>
            <a:r>
              <a:rPr lang="en-US" altLang="zh-CN" dirty="0" err="1"/>
              <a:t>i</a:t>
            </a:r>
            <a:r>
              <a:rPr lang="en-US" altLang="zh-CN" dirty="0"/>
              <a:t>]</a:t>
            </a:r>
            <a:r>
              <a:rPr lang="zh-CN" altLang="en-US" dirty="0"/>
              <a:t>：流量流入，流出，不花费用</a:t>
            </a:r>
          </a:p>
        </p:txBody>
      </p:sp>
      <p:sp>
        <p:nvSpPr>
          <p:cNvPr id="4" name="灯片编号占位符 3"/>
          <p:cNvSpPr>
            <a:spLocks noGrp="1"/>
          </p:cNvSpPr>
          <p:nvPr>
            <p:ph type="sldNum" sz="quarter" idx="5"/>
          </p:nvPr>
        </p:nvSpPr>
        <p:spPr/>
        <p:txBody>
          <a:bodyPr/>
          <a:lstStyle/>
          <a:p>
            <a:fld id="{8E55A194-D416-47B8-B4C1-45B95564A640}" type="slidenum">
              <a:rPr lang="zh-CN" altLang="en-US" smtClean="0"/>
              <a:t>81</a:t>
            </a:fld>
            <a:endParaRPr lang="zh-CN" altLang="en-US"/>
          </a:p>
        </p:txBody>
      </p:sp>
    </p:spTree>
    <p:extLst>
      <p:ext uri="{BB962C8B-B14F-4D97-AF65-F5344CB8AC3E}">
        <p14:creationId xmlns:p14="http://schemas.microsoft.com/office/powerpoint/2010/main" val="311900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4E353-D59B-438C-B801-46E4BE111C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BD0242-7D7E-4FDD-971D-B74E792A6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19841C-BA27-4A6B-8D53-EA5427C607D4}"/>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B07958A7-B547-49F7-B961-E8B255B2D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3AF3EE-DCF7-4E2C-899F-8A47E146D801}"/>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7817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49D93-CED8-463A-A5E9-B6CDC81E00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C654DA-3309-442F-98B9-A7CA4E82CA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19385F-80BD-4385-8CCD-679B56E44A86}"/>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D25B75C0-C76F-407B-ACAB-633E1AC799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ACD148-6775-4E42-824F-A49B43CD1384}"/>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53580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0B4048-1312-456C-B320-257CFFF226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40E9C1-8D21-47E1-9891-E6D586B3CC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BF0C7A-77FB-46B6-A060-87BA0B8B9411}"/>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5235D390-3D96-4606-964B-A004464C90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6DBBB-65B4-4664-8FD5-FC7253A621C4}"/>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29324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37D7E-06C9-43D9-A87A-FA79B677EC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59DDC1-2D8B-4BB7-A4B6-7385215996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81AABE-A67C-4961-9B00-F9A22BFA1993}"/>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9CF88A0D-53D1-4439-B284-88343C67C4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1CD77A-5A8C-4875-995D-036F0DBA8EAF}"/>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66009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F16B1-3551-4DA3-BA81-7B3CF3AC4E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42C9B5-BE6F-4B37-B55B-83491B7E3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A0706D-0A9B-4AE0-9F1F-5E66C8169C5D}"/>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BD9C2CB3-30BF-4BEB-9D2E-DDF9DB1CFE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73437-7254-4B9E-AC8D-8A1CD6F504E6}"/>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58778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FF8CC-86BA-41FA-A5E5-91EDA8E501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6C1C03-F175-4771-998E-A9D0F33A1C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62F4AD7-B060-4051-A99B-1421248ACD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2DDC37-1EDE-4FCD-9F90-0B22A1A774FB}"/>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5117A769-5485-4664-9204-98954CF3BC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9E5C14-EC43-47FF-A9E1-FB5434E74D7E}"/>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413326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EB843-8D68-429A-BD57-C9FD729AC9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AC99DD-3D23-482B-AE0E-06BEC38D9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386AD4-E84A-40BA-98E9-1894C5D74E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5E7C95-A73F-477C-AE16-217FD0DDB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E2D586-4581-4830-997D-426AE386E8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7C461C-C1FD-43D3-BB88-093125347674}"/>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8" name="页脚占位符 7">
            <a:extLst>
              <a:ext uri="{FF2B5EF4-FFF2-40B4-BE49-F238E27FC236}">
                <a16:creationId xmlns:a16="http://schemas.microsoft.com/office/drawing/2014/main" id="{AE192A9F-DF76-46F8-B975-4760F1A1EB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0A3863-25F1-42E0-8856-C2D655783DCF}"/>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400378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EA7F6-66EB-414C-98DB-A99B129002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65126F-BC5B-4146-8D70-C303F85137A2}"/>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EE4A40DB-D30C-4516-902E-9749DADA71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79B888-F348-4657-B520-EF05BA54350C}"/>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60904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86A4C7-A6D8-4A08-AC69-A77132485232}"/>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10A1092B-DA4D-4C8C-9A1E-F30FD35C6E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EFE0DA-2E05-4F63-A204-0DB45BA2F066}"/>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5121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A375F-AD35-4A37-AA1B-A408D2050D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496F42-A36A-41BF-A66B-39AA41E68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774FA6-C22F-475B-BF7E-19612FE9A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6B4B65-F110-4DE7-AF66-E7EC73656422}"/>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B31C0706-814D-4EBB-9D4C-6DE5184D6A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106868-79C9-4F6B-BAEF-B986D97951E4}"/>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367525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01AA3-5012-4A36-9654-4214C3E578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85CC2F-47B8-4981-B782-F5EE291DD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10EC83-2F26-4793-ADEE-8C6D81CD3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D6803C-42E9-44D0-94F2-CEF6875C8368}"/>
              </a:ext>
            </a:extLst>
          </p:cNvPr>
          <p:cNvSpPr>
            <a:spLocks noGrp="1"/>
          </p:cNvSpPr>
          <p:nvPr>
            <p:ph type="dt" sz="half" idx="10"/>
          </p:nvPr>
        </p:nvSpPr>
        <p:spPr/>
        <p:txBody>
          <a:bodyPr/>
          <a:lstStyle/>
          <a:p>
            <a:fld id="{E98DCC14-2BEE-44B0-95EF-24A483B1490D}"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939CE84F-66DE-4740-8F12-1194F07F92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81E516-5AB2-42B3-A658-7B4EE8A51E6F}"/>
              </a:ext>
            </a:extLst>
          </p:cNvPr>
          <p:cNvSpPr>
            <a:spLocks noGrp="1"/>
          </p:cNvSpPr>
          <p:nvPr>
            <p:ph type="sldNum" sz="quarter" idx="12"/>
          </p:nvPr>
        </p:nvSpPr>
        <p:spPr/>
        <p:txBody>
          <a:body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241931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A6CBE3-3161-4D04-9DD2-9C60C44F1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445A37-6D2D-4617-9F62-48EB9D494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4E03E6-5DC0-40BC-AF9D-6890802D8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DCC14-2BEE-44B0-95EF-24A483B1490D}"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BE88517E-0049-4B59-8DA4-5C4B54394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943AAC-CC55-46ED-A545-253B767D8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0E5FA-9CFE-43C6-AF4E-1003014584CF}" type="slidenum">
              <a:rPr lang="zh-CN" altLang="en-US" smtClean="0"/>
              <a:t>‹#›</a:t>
            </a:fld>
            <a:endParaRPr lang="zh-CN" altLang="en-US"/>
          </a:p>
        </p:txBody>
      </p:sp>
    </p:spTree>
    <p:extLst>
      <p:ext uri="{BB962C8B-B14F-4D97-AF65-F5344CB8AC3E}">
        <p14:creationId xmlns:p14="http://schemas.microsoft.com/office/powerpoint/2010/main" val="119976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2207F-06CB-4AE6-A338-EF289CC7E26E}"/>
              </a:ext>
            </a:extLst>
          </p:cNvPr>
          <p:cNvSpPr>
            <a:spLocks noGrp="1"/>
          </p:cNvSpPr>
          <p:nvPr>
            <p:ph type="ctrTitle"/>
          </p:nvPr>
        </p:nvSpPr>
        <p:spPr/>
        <p:txBody>
          <a:bodyPr/>
          <a:lstStyle/>
          <a:p>
            <a:r>
              <a:rPr lang="zh-CN" altLang="en-US" dirty="0"/>
              <a:t>网络流</a:t>
            </a:r>
          </a:p>
        </p:txBody>
      </p:sp>
      <p:sp>
        <p:nvSpPr>
          <p:cNvPr id="3" name="副标题 2">
            <a:extLst>
              <a:ext uri="{FF2B5EF4-FFF2-40B4-BE49-F238E27FC236}">
                <a16:creationId xmlns:a16="http://schemas.microsoft.com/office/drawing/2014/main" id="{E6958364-A59C-43D1-B578-7ED943F769A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58045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endParaRPr lang="zh-CN" altLang="en-US" dirty="0"/>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normAutofit lnSpcReduction="10000"/>
          </a:bodyPr>
          <a:lstStyle/>
          <a:p>
            <a:r>
              <a:rPr lang="zh-CN" altLang="en-US" dirty="0"/>
              <a:t>最短增广路：要优先选择边数少的增广路进行增广（</a:t>
            </a:r>
            <a:r>
              <a:rPr lang="en-US" altLang="zh-CN" dirty="0"/>
              <a:t>EK</a:t>
            </a:r>
            <a:r>
              <a:rPr lang="zh-CN" altLang="en-US" dirty="0"/>
              <a:t>）</a:t>
            </a:r>
            <a:endParaRPr lang="en-US" altLang="zh-CN" dirty="0"/>
          </a:p>
          <a:p>
            <a:r>
              <a:rPr lang="zh-CN" altLang="en-US" dirty="0"/>
              <a:t>为此，用一次</a:t>
            </a:r>
            <a:r>
              <a:rPr lang="en-US" altLang="zh-CN" dirty="0"/>
              <a:t>BFS</a:t>
            </a:r>
            <a:r>
              <a:rPr lang="zh-CN" altLang="en-US" dirty="0"/>
              <a:t>给每个点标出到源点的距离</a:t>
            </a:r>
            <a:r>
              <a:rPr lang="en-US" altLang="zh-CN" dirty="0"/>
              <a:t>d</a:t>
            </a:r>
            <a:r>
              <a:rPr lang="zh-CN" altLang="en-US" dirty="0"/>
              <a:t>，然后只增广</a:t>
            </a:r>
            <a:r>
              <a:rPr lang="en-US" altLang="zh-CN" dirty="0"/>
              <a:t>di=dj-1</a:t>
            </a:r>
            <a:r>
              <a:rPr lang="zh-CN" altLang="en-US" dirty="0"/>
              <a:t>的这些边</a:t>
            </a:r>
            <a:endParaRPr lang="en-US" altLang="zh-CN" dirty="0"/>
          </a:p>
          <a:p>
            <a:r>
              <a:rPr lang="zh-CN" altLang="en-US" dirty="0"/>
              <a:t>多路增广：找到一条增广路之后，可能原图上还有增广路，所以可以先不急着</a:t>
            </a:r>
            <a:r>
              <a:rPr lang="en-US" altLang="zh-CN" dirty="0"/>
              <a:t>BFS</a:t>
            </a:r>
            <a:r>
              <a:rPr lang="zh-CN" altLang="en-US" dirty="0"/>
              <a:t>重标号，而是找一个层次图的极大流，再重新标号</a:t>
            </a:r>
            <a:endParaRPr lang="en-US" altLang="zh-CN" dirty="0"/>
          </a:p>
          <a:p>
            <a:r>
              <a:rPr lang="zh-CN" altLang="en-US" dirty="0"/>
              <a:t>当前弧优化：给每个点都记录一下当前用到哪条边，只要没重新标号，下次还从这条边继续用。每次增广一条路后，这条路就没有再增广的可能了。但如果每次都扫描这些不能增广的边是很浪费时间的。那我们就记录一下当前用到那条边了，然后下一次直接从这条边开始增广，就可以节省大量的时间。</a:t>
            </a:r>
            <a:endParaRPr lang="en-US" altLang="zh-CN" dirty="0"/>
          </a:p>
        </p:txBody>
      </p:sp>
    </p:spTree>
    <p:extLst>
      <p:ext uri="{BB962C8B-B14F-4D97-AF65-F5344CB8AC3E}">
        <p14:creationId xmlns:p14="http://schemas.microsoft.com/office/powerpoint/2010/main" val="28573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endParaRPr lang="zh-CN" altLang="en-US" dirty="0"/>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normAutofit/>
          </a:bodyPr>
          <a:lstStyle/>
          <a:p>
            <a:r>
              <a:rPr lang="en-US" altLang="zh-CN" dirty="0" err="1"/>
              <a:t>Dinic</a:t>
            </a:r>
            <a:r>
              <a:rPr lang="zh-CN" altLang="en-US" dirty="0"/>
              <a:t>算法每轮从源点到汇点建一次分层图，然后进行一次</a:t>
            </a:r>
            <a:r>
              <a:rPr lang="en-US" altLang="zh-CN" dirty="0" err="1"/>
              <a:t>dfs</a:t>
            </a:r>
            <a:r>
              <a:rPr lang="zh-CN" altLang="en-US" dirty="0"/>
              <a:t>，寻找增广路径，每次增广至少使分层图中一条边容量变为</a:t>
            </a:r>
            <a:r>
              <a:rPr lang="en-US" altLang="zh-CN" dirty="0"/>
              <a:t>0</a:t>
            </a:r>
            <a:r>
              <a:rPr lang="zh-CN" altLang="en-US" dirty="0"/>
              <a:t>，并且复杂度为</a:t>
            </a:r>
            <a:r>
              <a:rPr lang="en-US" altLang="zh-CN" dirty="0"/>
              <a:t>O(</a:t>
            </a:r>
            <a:r>
              <a:rPr lang="zh-CN" altLang="en-US" dirty="0"/>
              <a:t>增广路径长度</a:t>
            </a:r>
            <a:r>
              <a:rPr lang="en-US" altLang="zh-CN" dirty="0"/>
              <a:t>)</a:t>
            </a:r>
            <a:r>
              <a:rPr lang="zh-CN" altLang="en-US" dirty="0"/>
              <a:t>。</a:t>
            </a:r>
            <a:endParaRPr lang="en-US" altLang="zh-CN" dirty="0"/>
          </a:p>
          <a:p>
            <a:r>
              <a:rPr lang="zh-CN" altLang="en-US" dirty="0"/>
              <a:t>当找不到增广路径时再进行下一轮。这样计算的话，由于每一轮结束后源点到汇点不再连通，因此源点到汇点的最短路至少增加</a:t>
            </a:r>
            <a:r>
              <a:rPr lang="en-US" altLang="zh-CN" dirty="0"/>
              <a:t>1</a:t>
            </a:r>
            <a:r>
              <a:rPr lang="zh-CN" altLang="en-US" dirty="0"/>
              <a:t>，最多有</a:t>
            </a:r>
            <a:r>
              <a:rPr lang="en-US" altLang="zh-CN" dirty="0"/>
              <a:t>O(n)</a:t>
            </a:r>
            <a:r>
              <a:rPr lang="zh-CN" altLang="en-US" dirty="0"/>
              <a:t>轮；每轮每次增广至少使一条边消失，所以增广次数为</a:t>
            </a:r>
            <a:r>
              <a:rPr lang="en-US" altLang="zh-CN" dirty="0"/>
              <a:t>O(m)</a:t>
            </a:r>
            <a:r>
              <a:rPr lang="zh-CN" altLang="en-US" dirty="0"/>
              <a:t>（当前弧优化）；每次增广最多经过</a:t>
            </a:r>
            <a:r>
              <a:rPr lang="en-US" altLang="zh-CN" dirty="0"/>
              <a:t>n</a:t>
            </a:r>
            <a:r>
              <a:rPr lang="zh-CN" altLang="en-US" dirty="0"/>
              <a:t>个点，因此算法总复杂度为</a:t>
            </a:r>
            <a:r>
              <a:rPr lang="en-US" altLang="zh-CN" dirty="0"/>
              <a:t>O(n^2m)</a:t>
            </a:r>
            <a:r>
              <a:rPr lang="zh-CN" altLang="en-US" dirty="0"/>
              <a:t>。</a:t>
            </a:r>
            <a:endParaRPr lang="en-US" altLang="zh-CN" dirty="0"/>
          </a:p>
        </p:txBody>
      </p:sp>
    </p:spTree>
    <p:extLst>
      <p:ext uri="{BB962C8B-B14F-4D97-AF65-F5344CB8AC3E}">
        <p14:creationId xmlns:p14="http://schemas.microsoft.com/office/powerpoint/2010/main" val="141564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简单容量网络</a:t>
            </a:r>
            <a:endParaRPr lang="en-US" altLang="zh-CN" dirty="0"/>
          </a:p>
          <a:p>
            <a:r>
              <a:rPr lang="zh-CN" altLang="en-US" dirty="0"/>
              <a:t>边的容量均为</a:t>
            </a:r>
            <a:r>
              <a:rPr lang="en-US" altLang="zh-CN" dirty="0"/>
              <a:t>1</a:t>
            </a:r>
            <a:r>
              <a:rPr lang="zh-CN" altLang="en-US" dirty="0"/>
              <a:t>，所有的中间点或者入度为</a:t>
            </a:r>
            <a:r>
              <a:rPr lang="en-US" altLang="zh-CN" dirty="0"/>
              <a:t>1</a:t>
            </a:r>
            <a:r>
              <a:rPr lang="zh-CN" altLang="en-US" dirty="0"/>
              <a:t>或者出度为</a:t>
            </a:r>
            <a:r>
              <a:rPr lang="en-US" altLang="zh-CN" dirty="0"/>
              <a:t>1</a:t>
            </a:r>
          </a:p>
          <a:p>
            <a:r>
              <a:rPr lang="zh-CN" altLang="en-US" dirty="0"/>
              <a:t>在简单容量网络</a:t>
            </a:r>
            <a:r>
              <a:rPr lang="en-US" altLang="zh-CN" dirty="0"/>
              <a:t>N</a:t>
            </a:r>
            <a:r>
              <a:rPr lang="zh-CN" altLang="en-US" dirty="0"/>
              <a:t>中，</a:t>
            </a:r>
            <a:r>
              <a:rPr lang="en-US" altLang="zh-CN" dirty="0"/>
              <a:t>s-t</a:t>
            </a:r>
            <a:r>
              <a:rPr lang="zh-CN" altLang="en-US" dirty="0"/>
              <a:t>距离</a:t>
            </a:r>
            <a:r>
              <a:rPr lang="en-US" altLang="zh-CN" dirty="0"/>
              <a:t>l</a:t>
            </a:r>
            <a:r>
              <a:rPr lang="zh-CN" altLang="en-US" dirty="0"/>
              <a:t>小于等于</a:t>
            </a:r>
            <a:r>
              <a:rPr lang="en-US" altLang="zh-CN" dirty="0"/>
              <a:t>n/v*+1</a:t>
            </a:r>
            <a:r>
              <a:rPr lang="zh-CN" altLang="en-US" dirty="0"/>
              <a:t>，其中</a:t>
            </a:r>
            <a:r>
              <a:rPr lang="en-US" altLang="zh-CN" dirty="0"/>
              <a:t>v*</a:t>
            </a:r>
            <a:r>
              <a:rPr lang="zh-CN" altLang="en-US" dirty="0"/>
              <a:t>是</a:t>
            </a:r>
            <a:r>
              <a:rPr lang="en-US" altLang="zh-CN" dirty="0"/>
              <a:t>N</a:t>
            </a:r>
            <a:r>
              <a:rPr lang="zh-CN" altLang="en-US" dirty="0"/>
              <a:t>的最大流</a:t>
            </a:r>
            <a:endParaRPr lang="en-US" altLang="zh-CN" dirty="0"/>
          </a:p>
          <a:p>
            <a:r>
              <a:rPr lang="zh-CN" altLang="en-US" dirty="0"/>
              <a:t>证明：把与</a:t>
            </a:r>
            <a:r>
              <a:rPr lang="en-US" altLang="zh-CN" dirty="0"/>
              <a:t>s</a:t>
            </a:r>
            <a:r>
              <a:rPr lang="zh-CN" altLang="en-US" dirty="0"/>
              <a:t>的距离为</a:t>
            </a:r>
            <a:r>
              <a:rPr lang="en-US" altLang="zh-CN" dirty="0" err="1"/>
              <a:t>i</a:t>
            </a:r>
            <a:r>
              <a:rPr lang="zh-CN" altLang="en-US" dirty="0"/>
              <a:t>的顶点集记作</a:t>
            </a:r>
            <a:r>
              <a:rPr lang="en-US" altLang="zh-CN" dirty="0"/>
              <a:t>Vi</a:t>
            </a:r>
            <a:r>
              <a:rPr lang="zh-CN" altLang="en-US" dirty="0"/>
              <a:t>，</a:t>
            </a:r>
            <a:r>
              <a:rPr lang="en-US" altLang="zh-CN" dirty="0" err="1"/>
              <a:t>i</a:t>
            </a:r>
            <a:r>
              <a:rPr lang="en-US" altLang="zh-CN" dirty="0"/>
              <a:t>=1,2,...,l-1</a:t>
            </a:r>
          </a:p>
          <a:p>
            <a:r>
              <a:rPr lang="zh-CN" altLang="en-US" dirty="0"/>
              <a:t>任何最大流都要经过</a:t>
            </a:r>
            <a:r>
              <a:rPr lang="en-US" altLang="zh-CN" dirty="0"/>
              <a:t>Vi</a:t>
            </a:r>
            <a:r>
              <a:rPr lang="zh-CN" altLang="en-US" dirty="0"/>
              <a:t>，而</a:t>
            </a:r>
            <a:r>
              <a:rPr lang="en-US" altLang="zh-CN" dirty="0"/>
              <a:t>Vi</a:t>
            </a:r>
            <a:r>
              <a:rPr lang="zh-CN" altLang="en-US" dirty="0"/>
              <a:t>中每个顶点或者入度为</a:t>
            </a:r>
            <a:r>
              <a:rPr lang="en-US" altLang="zh-CN" dirty="0"/>
              <a:t>1</a:t>
            </a:r>
            <a:r>
              <a:rPr lang="zh-CN" altLang="en-US" dirty="0"/>
              <a:t>或者出度为</a:t>
            </a:r>
            <a:r>
              <a:rPr lang="en-US" altLang="zh-CN" dirty="0"/>
              <a:t>1</a:t>
            </a:r>
            <a:r>
              <a:rPr lang="zh-CN" altLang="en-US" dirty="0"/>
              <a:t>，流量最多为</a:t>
            </a:r>
            <a:r>
              <a:rPr lang="en-US" altLang="zh-CN" dirty="0"/>
              <a:t>1</a:t>
            </a:r>
            <a:r>
              <a:rPr lang="zh-CN" altLang="en-US" dirty="0"/>
              <a:t>，因此</a:t>
            </a:r>
            <a:r>
              <a:rPr lang="en-US" altLang="zh-CN" dirty="0"/>
              <a:t>v*&lt;=|Vi|</a:t>
            </a:r>
            <a:r>
              <a:rPr lang="zh-CN" altLang="en-US" dirty="0"/>
              <a:t>，于是，</a:t>
            </a:r>
            <a:r>
              <a:rPr lang="en-US" altLang="zh-CN" dirty="0"/>
              <a:t>n&gt;=\sum |Vi|&gt;=(l-1)v*</a:t>
            </a:r>
          </a:p>
          <a:p>
            <a:r>
              <a:rPr lang="zh-CN" altLang="en-US" dirty="0"/>
              <a:t>得证</a:t>
            </a:r>
            <a:r>
              <a:rPr lang="en-US" altLang="zh-CN" dirty="0"/>
              <a:t>l&lt;=n/v*+1</a:t>
            </a:r>
          </a:p>
          <a:p>
            <a:endParaRPr lang="en-US" altLang="zh-CN" dirty="0"/>
          </a:p>
        </p:txBody>
      </p:sp>
    </p:spTree>
    <p:extLst>
      <p:ext uri="{BB962C8B-B14F-4D97-AF65-F5344CB8AC3E}">
        <p14:creationId xmlns:p14="http://schemas.microsoft.com/office/powerpoint/2010/main" val="249685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简单容量网络</a:t>
            </a:r>
            <a:endParaRPr lang="en-US" altLang="zh-CN" dirty="0"/>
          </a:p>
          <a:p>
            <a:r>
              <a:rPr lang="zh-CN" altLang="en-US" dirty="0"/>
              <a:t>边的容量均为</a:t>
            </a:r>
            <a:r>
              <a:rPr lang="en-US" altLang="zh-CN" dirty="0"/>
              <a:t>1</a:t>
            </a:r>
            <a:r>
              <a:rPr lang="zh-CN" altLang="en-US" dirty="0"/>
              <a:t>，所有的中间点或者入度为</a:t>
            </a:r>
            <a:r>
              <a:rPr lang="en-US" altLang="zh-CN" dirty="0"/>
              <a:t>1</a:t>
            </a:r>
            <a:r>
              <a:rPr lang="zh-CN" altLang="en-US" dirty="0"/>
              <a:t>或者出度为</a:t>
            </a:r>
            <a:r>
              <a:rPr lang="en-US" altLang="zh-CN" dirty="0"/>
              <a:t>1</a:t>
            </a:r>
          </a:p>
          <a:p>
            <a:r>
              <a:rPr lang="zh-CN" altLang="en-US" dirty="0"/>
              <a:t>对于简单容量网络</a:t>
            </a:r>
            <a:r>
              <a:rPr lang="en-US" altLang="zh-CN" dirty="0"/>
              <a:t>N</a:t>
            </a:r>
            <a:r>
              <a:rPr lang="zh-CN" altLang="en-US" dirty="0"/>
              <a:t>，</a:t>
            </a:r>
            <a:r>
              <a:rPr lang="en-US" altLang="zh-CN" dirty="0" err="1"/>
              <a:t>Dinic</a:t>
            </a:r>
            <a:r>
              <a:rPr lang="zh-CN" altLang="en-US" dirty="0"/>
              <a:t>算法在</a:t>
            </a:r>
            <a:r>
              <a:rPr lang="en-US" altLang="zh-CN" dirty="0"/>
              <a:t>O(sqrt(n)m)</a:t>
            </a:r>
            <a:r>
              <a:rPr lang="zh-CN" altLang="en-US" dirty="0"/>
              <a:t>步内终止计算</a:t>
            </a:r>
            <a:endParaRPr lang="en-US" altLang="zh-CN" dirty="0"/>
          </a:p>
          <a:p>
            <a:r>
              <a:rPr lang="zh-CN" altLang="en-US" dirty="0"/>
              <a:t>由于容量都为</a:t>
            </a:r>
            <a:r>
              <a:rPr lang="en-US" altLang="zh-CN" dirty="0"/>
              <a:t>1</a:t>
            </a:r>
            <a:r>
              <a:rPr lang="zh-CN" altLang="en-US" dirty="0"/>
              <a:t>，计算过程中每条边的流量为</a:t>
            </a:r>
            <a:r>
              <a:rPr lang="en-US" altLang="zh-CN" dirty="0"/>
              <a:t>0</a:t>
            </a:r>
            <a:r>
              <a:rPr lang="zh-CN" altLang="en-US" dirty="0"/>
              <a:t>或</a:t>
            </a:r>
            <a:r>
              <a:rPr lang="en-US" altLang="zh-CN" dirty="0"/>
              <a:t>1</a:t>
            </a:r>
            <a:r>
              <a:rPr lang="zh-CN" altLang="en-US" dirty="0"/>
              <a:t>，在</a:t>
            </a:r>
            <a:r>
              <a:rPr lang="en-US" altLang="zh-CN" dirty="0" err="1"/>
              <a:t>dfs</a:t>
            </a:r>
            <a:r>
              <a:rPr lang="zh-CN" altLang="en-US" dirty="0"/>
              <a:t>中，每条边至多修改</a:t>
            </a:r>
            <a:r>
              <a:rPr lang="en-US" altLang="zh-CN" dirty="0"/>
              <a:t>1</a:t>
            </a:r>
            <a:r>
              <a:rPr lang="zh-CN" altLang="en-US" dirty="0"/>
              <a:t>次。</a:t>
            </a:r>
            <a:r>
              <a:rPr lang="en-US" altLang="zh-CN" dirty="0" err="1"/>
              <a:t>dfs</a:t>
            </a:r>
            <a:r>
              <a:rPr lang="zh-CN" altLang="en-US" dirty="0"/>
              <a:t>的复杂度是</a:t>
            </a:r>
            <a:r>
              <a:rPr lang="en-US" altLang="zh-CN" dirty="0"/>
              <a:t>O(m)</a:t>
            </a:r>
            <a:r>
              <a:rPr lang="zh-CN" altLang="en-US" dirty="0"/>
              <a:t>的。</a:t>
            </a:r>
            <a:endParaRPr lang="en-US" altLang="zh-CN" dirty="0"/>
          </a:p>
          <a:p>
            <a:r>
              <a:rPr lang="zh-CN" altLang="en-US" dirty="0"/>
              <a:t>所以证</a:t>
            </a:r>
            <a:r>
              <a:rPr lang="en-US" altLang="zh-CN" dirty="0" err="1"/>
              <a:t>bfs</a:t>
            </a:r>
            <a:r>
              <a:rPr lang="zh-CN" altLang="en-US" dirty="0"/>
              <a:t>只会有</a:t>
            </a:r>
            <a:r>
              <a:rPr lang="en-US" altLang="zh-CN" dirty="0"/>
              <a:t>O(sqrt(n))</a:t>
            </a:r>
            <a:r>
              <a:rPr lang="zh-CN" altLang="en-US" dirty="0"/>
              <a:t>轮。</a:t>
            </a:r>
            <a:endParaRPr lang="en-US" altLang="zh-CN" dirty="0"/>
          </a:p>
          <a:p>
            <a:r>
              <a:rPr lang="zh-CN" altLang="en-US" dirty="0"/>
              <a:t>若</a:t>
            </a:r>
            <a:r>
              <a:rPr lang="en-US" altLang="zh-CN" dirty="0"/>
              <a:t>v*&lt;=sqrt(n)</a:t>
            </a:r>
            <a:r>
              <a:rPr lang="zh-CN" altLang="en-US" dirty="0"/>
              <a:t>，则显然至多有</a:t>
            </a:r>
            <a:r>
              <a:rPr lang="en-US" altLang="zh-CN" dirty="0"/>
              <a:t>sqrt(n)</a:t>
            </a:r>
            <a:r>
              <a:rPr lang="zh-CN" altLang="en-US" dirty="0"/>
              <a:t>轮</a:t>
            </a:r>
            <a:r>
              <a:rPr lang="en-US" altLang="zh-CN" dirty="0" err="1"/>
              <a:t>bfs</a:t>
            </a:r>
            <a:endParaRPr lang="en-US" altLang="zh-CN" dirty="0"/>
          </a:p>
        </p:txBody>
      </p:sp>
    </p:spTree>
    <p:extLst>
      <p:ext uri="{BB962C8B-B14F-4D97-AF65-F5344CB8AC3E}">
        <p14:creationId xmlns:p14="http://schemas.microsoft.com/office/powerpoint/2010/main" val="80448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若</a:t>
            </a:r>
            <a:r>
              <a:rPr lang="en-US" altLang="zh-CN" dirty="0"/>
              <a:t>v*&gt;sqrt(n)</a:t>
            </a:r>
            <a:r>
              <a:rPr lang="zh-CN" altLang="en-US" dirty="0"/>
              <a:t>，设某轮</a:t>
            </a:r>
            <a:r>
              <a:rPr lang="en-US" altLang="zh-CN" dirty="0" err="1"/>
              <a:t>dfs</a:t>
            </a:r>
            <a:r>
              <a:rPr lang="zh-CN" altLang="en-US" dirty="0"/>
              <a:t>后，流量第一次大于</a:t>
            </a:r>
            <a:r>
              <a:rPr lang="en-US" altLang="zh-CN" dirty="0"/>
              <a:t>v*-sqrt(n)</a:t>
            </a:r>
          </a:p>
          <a:p>
            <a:r>
              <a:rPr lang="zh-CN" altLang="en-US" dirty="0"/>
              <a:t>设这个阶段开始时可行流为</a:t>
            </a:r>
            <a:r>
              <a:rPr lang="en-US" altLang="zh-CN" dirty="0"/>
              <a:t>f</a:t>
            </a:r>
            <a:r>
              <a:rPr lang="zh-CN" altLang="en-US" dirty="0"/>
              <a:t>，</a:t>
            </a:r>
            <a:r>
              <a:rPr lang="en-US" altLang="zh-CN" dirty="0"/>
              <a:t>v(f)&lt;v*-sqrt(n)</a:t>
            </a:r>
            <a:r>
              <a:rPr lang="zh-CN" altLang="en-US" dirty="0"/>
              <a:t>，</a:t>
            </a:r>
            <a:r>
              <a:rPr lang="en-US" altLang="zh-CN" dirty="0"/>
              <a:t>N(f)</a:t>
            </a:r>
            <a:r>
              <a:rPr lang="zh-CN" altLang="en-US" dirty="0"/>
              <a:t>也是简单容量网络</a:t>
            </a:r>
            <a:endParaRPr lang="en-US" altLang="zh-CN" dirty="0"/>
          </a:p>
          <a:p>
            <a:r>
              <a:rPr lang="en-US" altLang="zh-CN" dirty="0"/>
              <a:t>N(f)</a:t>
            </a:r>
            <a:r>
              <a:rPr lang="zh-CN" altLang="en-US" dirty="0"/>
              <a:t>的最大流量大于</a:t>
            </a:r>
            <a:r>
              <a:rPr lang="en-US" altLang="zh-CN" dirty="0"/>
              <a:t>sqrt(n)</a:t>
            </a:r>
          </a:p>
          <a:p>
            <a:r>
              <a:rPr lang="zh-CN" altLang="en-US" dirty="0"/>
              <a:t>因此</a:t>
            </a:r>
            <a:r>
              <a:rPr lang="en-US" altLang="zh-CN" dirty="0"/>
              <a:t>N(f)</a:t>
            </a:r>
            <a:r>
              <a:rPr lang="zh-CN" altLang="en-US" dirty="0"/>
              <a:t>中</a:t>
            </a:r>
            <a:r>
              <a:rPr lang="en-US" altLang="zh-CN" dirty="0"/>
              <a:t>s-t</a:t>
            </a:r>
            <a:r>
              <a:rPr lang="zh-CN" altLang="en-US" dirty="0"/>
              <a:t>距离</a:t>
            </a:r>
            <a:r>
              <a:rPr lang="en-US" altLang="zh-CN" dirty="0"/>
              <a:t>&lt;=n/sqrt(n)+1=sqrt(n)+1</a:t>
            </a:r>
          </a:p>
          <a:p>
            <a:r>
              <a:rPr lang="zh-CN" altLang="en-US" dirty="0"/>
              <a:t>从而在这轮</a:t>
            </a:r>
            <a:r>
              <a:rPr lang="en-US" altLang="zh-CN" dirty="0" err="1"/>
              <a:t>dfs</a:t>
            </a:r>
            <a:r>
              <a:rPr lang="zh-CN" altLang="en-US" dirty="0"/>
              <a:t>之前至多</a:t>
            </a:r>
            <a:r>
              <a:rPr lang="en-US" altLang="zh-CN" dirty="0" err="1"/>
              <a:t>bfs</a:t>
            </a:r>
            <a:r>
              <a:rPr lang="zh-CN" altLang="en-US" dirty="0"/>
              <a:t>了</a:t>
            </a:r>
            <a:r>
              <a:rPr lang="en-US" altLang="zh-CN" dirty="0"/>
              <a:t>sqrt(n)</a:t>
            </a:r>
            <a:r>
              <a:rPr lang="zh-CN" altLang="en-US" dirty="0"/>
              <a:t>次</a:t>
            </a:r>
            <a:endParaRPr lang="en-US" altLang="zh-CN" dirty="0"/>
          </a:p>
          <a:p>
            <a:r>
              <a:rPr lang="zh-CN" altLang="en-US" dirty="0"/>
              <a:t>这轮</a:t>
            </a:r>
            <a:r>
              <a:rPr lang="en-US" altLang="zh-CN" dirty="0" err="1"/>
              <a:t>dfs</a:t>
            </a:r>
            <a:r>
              <a:rPr lang="zh-CN" altLang="en-US" dirty="0"/>
              <a:t>后，流量已超过</a:t>
            </a:r>
            <a:r>
              <a:rPr lang="en-US" altLang="zh-CN" dirty="0"/>
              <a:t>v*-sqrt(n)</a:t>
            </a:r>
            <a:r>
              <a:rPr lang="zh-CN" altLang="en-US" dirty="0"/>
              <a:t>，从而此后也至多</a:t>
            </a:r>
            <a:r>
              <a:rPr lang="en-US" altLang="zh-CN" dirty="0" err="1"/>
              <a:t>bfs</a:t>
            </a:r>
            <a:r>
              <a:rPr lang="en-US" altLang="zh-CN" dirty="0"/>
              <a:t> sqrt(n)</a:t>
            </a:r>
            <a:r>
              <a:rPr lang="zh-CN" altLang="en-US" dirty="0"/>
              <a:t>次</a:t>
            </a:r>
            <a:endParaRPr lang="en-US" altLang="zh-CN" dirty="0"/>
          </a:p>
          <a:p>
            <a:r>
              <a:rPr lang="zh-CN" altLang="en-US" dirty="0"/>
              <a:t>总的</a:t>
            </a:r>
            <a:r>
              <a:rPr lang="en-US" altLang="zh-CN" dirty="0" err="1"/>
              <a:t>bfs</a:t>
            </a:r>
            <a:r>
              <a:rPr lang="zh-CN" altLang="en-US" dirty="0"/>
              <a:t>次数不超过</a:t>
            </a:r>
            <a:r>
              <a:rPr lang="en-US" altLang="zh-CN" dirty="0"/>
              <a:t>2sqrt(n)+1</a:t>
            </a:r>
          </a:p>
        </p:txBody>
      </p:sp>
    </p:spTree>
    <p:extLst>
      <p:ext uri="{BB962C8B-B14F-4D97-AF65-F5344CB8AC3E}">
        <p14:creationId xmlns:p14="http://schemas.microsoft.com/office/powerpoint/2010/main" val="96275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边的容量均为</a:t>
            </a:r>
            <a:r>
              <a:rPr lang="en-US" altLang="zh-CN" dirty="0"/>
              <a:t>1</a:t>
            </a:r>
            <a:r>
              <a:rPr lang="zh-CN" altLang="en-US" dirty="0"/>
              <a:t>的网络</a:t>
            </a:r>
            <a:r>
              <a:rPr lang="en-US" altLang="zh-CN" dirty="0"/>
              <a:t>N</a:t>
            </a:r>
          </a:p>
          <a:p>
            <a:r>
              <a:rPr lang="zh-CN" altLang="en-US" dirty="0"/>
              <a:t>先证明</a:t>
            </a:r>
            <a:r>
              <a:rPr lang="en-US" altLang="zh-CN" dirty="0"/>
              <a:t>N</a:t>
            </a:r>
            <a:r>
              <a:rPr lang="zh-CN" altLang="en-US" dirty="0"/>
              <a:t>中</a:t>
            </a:r>
            <a:r>
              <a:rPr lang="en-US" altLang="zh-CN" dirty="0"/>
              <a:t>s-t</a:t>
            </a:r>
            <a:r>
              <a:rPr lang="zh-CN" altLang="en-US" dirty="0"/>
              <a:t>距离小于等于</a:t>
            </a:r>
            <a:r>
              <a:rPr lang="en-US" altLang="zh-CN" dirty="0"/>
              <a:t>2n/sqrt(v*)</a:t>
            </a:r>
          </a:p>
          <a:p>
            <a:r>
              <a:rPr lang="zh-CN" altLang="en-US" dirty="0"/>
              <a:t>设</a:t>
            </a:r>
            <a:r>
              <a:rPr lang="en-US" altLang="zh-CN" dirty="0"/>
              <a:t>s-t</a:t>
            </a:r>
            <a:r>
              <a:rPr lang="zh-CN" altLang="en-US" dirty="0"/>
              <a:t>距离为</a:t>
            </a:r>
            <a:r>
              <a:rPr lang="en-US" altLang="zh-CN" dirty="0"/>
              <a:t>d</a:t>
            </a:r>
            <a:r>
              <a:rPr lang="zh-CN" altLang="en-US" dirty="0"/>
              <a:t>，</a:t>
            </a:r>
            <a:r>
              <a:rPr lang="en-US" altLang="zh-CN" dirty="0"/>
              <a:t>Vi={</a:t>
            </a:r>
            <a:r>
              <a:rPr lang="zh-CN" altLang="en-US" dirty="0"/>
              <a:t>到</a:t>
            </a:r>
            <a:r>
              <a:rPr lang="en-US" altLang="zh-CN" dirty="0"/>
              <a:t>s</a:t>
            </a:r>
            <a:r>
              <a:rPr lang="zh-CN" altLang="en-US" dirty="0"/>
              <a:t>点的距离是</a:t>
            </a:r>
            <a:r>
              <a:rPr lang="en-US" altLang="zh-CN" dirty="0" err="1"/>
              <a:t>i</a:t>
            </a:r>
            <a:r>
              <a:rPr lang="zh-CN" altLang="en-US" dirty="0"/>
              <a:t>的点</a:t>
            </a:r>
            <a:r>
              <a:rPr lang="en-US" altLang="zh-CN" dirty="0"/>
              <a:t>}</a:t>
            </a:r>
          </a:p>
          <a:p>
            <a:r>
              <a:rPr lang="zh-CN" altLang="en-US" dirty="0"/>
              <a:t>则</a:t>
            </a:r>
            <a:r>
              <a:rPr lang="en-US" altLang="zh-CN" dirty="0"/>
              <a:t>v*&lt;=cut(Vi,Vi+1)</a:t>
            </a:r>
          </a:p>
          <a:p>
            <a:r>
              <a:rPr lang="zh-CN" altLang="en-US" dirty="0"/>
              <a:t>由于</a:t>
            </a:r>
            <a:r>
              <a:rPr lang="en-US" altLang="zh-CN" dirty="0"/>
              <a:t>N</a:t>
            </a:r>
            <a:r>
              <a:rPr lang="zh-CN" altLang="en-US" dirty="0"/>
              <a:t>是单位容量网络，</a:t>
            </a:r>
            <a:r>
              <a:rPr lang="en-US" altLang="zh-CN" dirty="0"/>
              <a:t>v*&lt;=|Vi|*|Vi+1|</a:t>
            </a:r>
          </a:p>
          <a:p>
            <a:r>
              <a:rPr lang="zh-CN" altLang="en-US" dirty="0"/>
              <a:t>故</a:t>
            </a:r>
            <a:r>
              <a:rPr lang="en-US" altLang="zh-CN" dirty="0"/>
              <a:t>|Vi|</a:t>
            </a:r>
            <a:r>
              <a:rPr lang="zh-CN" altLang="en-US" dirty="0"/>
              <a:t>和</a:t>
            </a:r>
            <a:r>
              <a:rPr lang="en-US" altLang="zh-CN" dirty="0"/>
              <a:t>|Vi+1|</a:t>
            </a:r>
            <a:r>
              <a:rPr lang="zh-CN" altLang="en-US" dirty="0"/>
              <a:t>中必有一个大于等于</a:t>
            </a:r>
            <a:r>
              <a:rPr lang="en-US" altLang="zh-CN" dirty="0"/>
              <a:t>sqrt(v*)</a:t>
            </a:r>
          </a:p>
          <a:p>
            <a:r>
              <a:rPr lang="zh-CN" altLang="en-US" dirty="0"/>
              <a:t>由</a:t>
            </a:r>
            <a:r>
              <a:rPr lang="en-US" altLang="zh-CN" dirty="0" err="1"/>
              <a:t>i</a:t>
            </a:r>
            <a:r>
              <a:rPr lang="zh-CN" altLang="en-US" dirty="0"/>
              <a:t>的任意性可知所有</a:t>
            </a:r>
            <a:r>
              <a:rPr lang="en-US" altLang="zh-CN" dirty="0"/>
              <a:t>|Vi|</a:t>
            </a:r>
            <a:r>
              <a:rPr lang="zh-CN" altLang="en-US" dirty="0"/>
              <a:t>中至少有</a:t>
            </a:r>
            <a:r>
              <a:rPr lang="en-US" altLang="zh-CN" dirty="0"/>
              <a:t>d/2</a:t>
            </a:r>
            <a:r>
              <a:rPr lang="zh-CN" altLang="en-US" dirty="0"/>
              <a:t>个大于等于</a:t>
            </a:r>
            <a:r>
              <a:rPr lang="en-US" altLang="zh-CN" dirty="0"/>
              <a:t>sqrt(v*)</a:t>
            </a:r>
          </a:p>
          <a:p>
            <a:r>
              <a:rPr lang="zh-CN" altLang="en-US" dirty="0"/>
              <a:t>所以</a:t>
            </a:r>
            <a:r>
              <a:rPr lang="en-US" altLang="zh-CN" dirty="0"/>
              <a:t>n=\sum |Vi|&gt;=d/2*sqrt(v*)</a:t>
            </a:r>
            <a:r>
              <a:rPr lang="zh-CN" altLang="en-US" dirty="0"/>
              <a:t>，推出</a:t>
            </a:r>
            <a:r>
              <a:rPr lang="en-US" altLang="zh-CN" dirty="0"/>
              <a:t>d&lt;=2n/sqrt(v*)</a:t>
            </a:r>
          </a:p>
        </p:txBody>
      </p:sp>
    </p:spTree>
    <p:extLst>
      <p:ext uri="{BB962C8B-B14F-4D97-AF65-F5344CB8AC3E}">
        <p14:creationId xmlns:p14="http://schemas.microsoft.com/office/powerpoint/2010/main" val="414661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边的容量均为</a:t>
            </a:r>
            <a:r>
              <a:rPr lang="en-US" altLang="zh-CN" dirty="0"/>
              <a:t>1</a:t>
            </a:r>
            <a:r>
              <a:rPr lang="zh-CN" altLang="en-US" dirty="0"/>
              <a:t>的网络</a:t>
            </a:r>
            <a:r>
              <a:rPr lang="en-US" altLang="zh-CN" dirty="0"/>
              <a:t>N</a:t>
            </a:r>
          </a:p>
          <a:p>
            <a:r>
              <a:rPr lang="zh-CN" altLang="en-US" dirty="0"/>
              <a:t>再证明</a:t>
            </a:r>
            <a:r>
              <a:rPr lang="en-US" altLang="zh-CN" dirty="0" err="1"/>
              <a:t>Dinic</a:t>
            </a:r>
            <a:r>
              <a:rPr lang="zh-CN" altLang="en-US" dirty="0"/>
              <a:t>算法的复杂度是</a:t>
            </a:r>
            <a:r>
              <a:rPr lang="en-US" altLang="zh-CN" dirty="0"/>
              <a:t>O(n^(2/3)m)</a:t>
            </a:r>
          </a:p>
          <a:p>
            <a:r>
              <a:rPr lang="zh-CN" altLang="en-US" dirty="0"/>
              <a:t>由于容量都为</a:t>
            </a:r>
            <a:r>
              <a:rPr lang="en-US" altLang="zh-CN" dirty="0"/>
              <a:t>1</a:t>
            </a:r>
            <a:r>
              <a:rPr lang="zh-CN" altLang="en-US" dirty="0"/>
              <a:t>，计算过程中每条边的流量为</a:t>
            </a:r>
            <a:r>
              <a:rPr lang="en-US" altLang="zh-CN" dirty="0"/>
              <a:t>0</a:t>
            </a:r>
            <a:r>
              <a:rPr lang="zh-CN" altLang="en-US" dirty="0"/>
              <a:t>或</a:t>
            </a:r>
            <a:r>
              <a:rPr lang="en-US" altLang="zh-CN" dirty="0"/>
              <a:t>1</a:t>
            </a:r>
            <a:r>
              <a:rPr lang="zh-CN" altLang="en-US" dirty="0"/>
              <a:t>，在</a:t>
            </a:r>
            <a:r>
              <a:rPr lang="en-US" altLang="zh-CN" dirty="0" err="1"/>
              <a:t>dfs</a:t>
            </a:r>
            <a:r>
              <a:rPr lang="zh-CN" altLang="en-US" dirty="0"/>
              <a:t>中，每条边至多修改</a:t>
            </a:r>
            <a:r>
              <a:rPr lang="en-US" altLang="zh-CN" dirty="0"/>
              <a:t>1</a:t>
            </a:r>
            <a:r>
              <a:rPr lang="zh-CN" altLang="en-US" dirty="0"/>
              <a:t>次。</a:t>
            </a:r>
            <a:r>
              <a:rPr lang="en-US" altLang="zh-CN" dirty="0" err="1"/>
              <a:t>dfs</a:t>
            </a:r>
            <a:r>
              <a:rPr lang="zh-CN" altLang="en-US" dirty="0"/>
              <a:t>的复杂度是</a:t>
            </a:r>
            <a:r>
              <a:rPr lang="en-US" altLang="zh-CN" dirty="0"/>
              <a:t>O(m)</a:t>
            </a:r>
            <a:r>
              <a:rPr lang="zh-CN" altLang="en-US" dirty="0"/>
              <a:t>的。</a:t>
            </a:r>
            <a:endParaRPr lang="en-US" altLang="zh-CN" dirty="0"/>
          </a:p>
          <a:p>
            <a:r>
              <a:rPr lang="zh-CN" altLang="en-US" dirty="0"/>
              <a:t>所以证</a:t>
            </a:r>
            <a:r>
              <a:rPr lang="en-US" altLang="zh-CN" dirty="0" err="1"/>
              <a:t>bfs</a:t>
            </a:r>
            <a:r>
              <a:rPr lang="zh-CN" altLang="en-US" dirty="0"/>
              <a:t>只会有</a:t>
            </a:r>
            <a:r>
              <a:rPr lang="en-US" altLang="zh-CN" dirty="0"/>
              <a:t>O(n^(2/3))</a:t>
            </a:r>
            <a:r>
              <a:rPr lang="zh-CN" altLang="en-US" dirty="0"/>
              <a:t>轮。</a:t>
            </a:r>
            <a:endParaRPr lang="en-US" altLang="zh-CN" dirty="0"/>
          </a:p>
          <a:p>
            <a:r>
              <a:rPr lang="zh-CN" altLang="en-US" dirty="0"/>
              <a:t>若</a:t>
            </a:r>
            <a:r>
              <a:rPr lang="en-US" altLang="zh-CN" dirty="0"/>
              <a:t>v*&lt;=n^(2/3)</a:t>
            </a:r>
            <a:r>
              <a:rPr lang="zh-CN" altLang="en-US" dirty="0"/>
              <a:t>，则显然至多有</a:t>
            </a:r>
            <a:r>
              <a:rPr lang="en-US" altLang="zh-CN" dirty="0"/>
              <a:t>n^(2/3)</a:t>
            </a:r>
            <a:r>
              <a:rPr lang="zh-CN" altLang="en-US" dirty="0"/>
              <a:t>轮</a:t>
            </a:r>
            <a:r>
              <a:rPr lang="en-US" altLang="zh-CN" dirty="0" err="1"/>
              <a:t>bfs</a:t>
            </a:r>
            <a:endParaRPr lang="en-US" altLang="zh-CN" dirty="0"/>
          </a:p>
          <a:p>
            <a:endParaRPr lang="en-US" altLang="zh-CN" dirty="0"/>
          </a:p>
        </p:txBody>
      </p:sp>
    </p:spTree>
    <p:extLst>
      <p:ext uri="{BB962C8B-B14F-4D97-AF65-F5344CB8AC3E}">
        <p14:creationId xmlns:p14="http://schemas.microsoft.com/office/powerpoint/2010/main" val="252597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err="1"/>
              <a:t>Dinic</a:t>
            </a:r>
            <a:r>
              <a:rPr lang="zh-CN" altLang="en-US" dirty="0"/>
              <a:t>在特殊图上的复杂度</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若</a:t>
            </a:r>
            <a:r>
              <a:rPr lang="en-US" altLang="zh-CN" dirty="0"/>
              <a:t>v*&gt;n^(2/3)</a:t>
            </a:r>
            <a:r>
              <a:rPr lang="zh-CN" altLang="en-US" dirty="0"/>
              <a:t>，设某轮</a:t>
            </a:r>
            <a:r>
              <a:rPr lang="en-US" altLang="zh-CN" dirty="0" err="1"/>
              <a:t>dfs</a:t>
            </a:r>
            <a:r>
              <a:rPr lang="zh-CN" altLang="en-US" dirty="0"/>
              <a:t>后，流量第一次大于</a:t>
            </a:r>
            <a:r>
              <a:rPr lang="en-US" altLang="zh-CN" dirty="0"/>
              <a:t>v*-n^(2/3)</a:t>
            </a:r>
          </a:p>
          <a:p>
            <a:r>
              <a:rPr lang="zh-CN" altLang="en-US" dirty="0"/>
              <a:t>设这个阶段开始时可行流为</a:t>
            </a:r>
            <a:r>
              <a:rPr lang="en-US" altLang="zh-CN" dirty="0"/>
              <a:t>f</a:t>
            </a:r>
            <a:r>
              <a:rPr lang="zh-CN" altLang="en-US" dirty="0"/>
              <a:t>，</a:t>
            </a:r>
            <a:r>
              <a:rPr lang="en-US" altLang="zh-CN" dirty="0"/>
              <a:t>v(f)&lt;v*-n^(2/3)</a:t>
            </a:r>
            <a:r>
              <a:rPr lang="zh-CN" altLang="en-US" dirty="0"/>
              <a:t>，</a:t>
            </a:r>
            <a:r>
              <a:rPr lang="en-US" altLang="zh-CN" dirty="0"/>
              <a:t>N(f)</a:t>
            </a:r>
            <a:r>
              <a:rPr lang="zh-CN" altLang="en-US" dirty="0"/>
              <a:t>也是容量为</a:t>
            </a:r>
            <a:r>
              <a:rPr lang="en-US" altLang="zh-CN" dirty="0"/>
              <a:t>1</a:t>
            </a:r>
            <a:r>
              <a:rPr lang="zh-CN" altLang="en-US" dirty="0"/>
              <a:t>网络</a:t>
            </a:r>
            <a:endParaRPr lang="en-US" altLang="zh-CN" dirty="0"/>
          </a:p>
          <a:p>
            <a:r>
              <a:rPr lang="en-US" altLang="zh-CN" dirty="0"/>
              <a:t>N(f)</a:t>
            </a:r>
            <a:r>
              <a:rPr lang="zh-CN" altLang="en-US" dirty="0"/>
              <a:t>的最大流量大于</a:t>
            </a:r>
            <a:r>
              <a:rPr lang="en-US" altLang="zh-CN" dirty="0"/>
              <a:t>n^(2/3)</a:t>
            </a:r>
          </a:p>
          <a:p>
            <a:r>
              <a:rPr lang="zh-CN" altLang="en-US" dirty="0"/>
              <a:t>因此</a:t>
            </a:r>
            <a:r>
              <a:rPr lang="en-US" altLang="zh-CN" dirty="0"/>
              <a:t>N(f)</a:t>
            </a:r>
            <a:r>
              <a:rPr lang="zh-CN" altLang="en-US" dirty="0"/>
              <a:t>中</a:t>
            </a:r>
            <a:r>
              <a:rPr lang="en-US" altLang="zh-CN" dirty="0"/>
              <a:t>s-t</a:t>
            </a:r>
            <a:r>
              <a:rPr lang="zh-CN" altLang="en-US" dirty="0"/>
              <a:t>距离</a:t>
            </a:r>
            <a:r>
              <a:rPr lang="en-US" altLang="zh-CN" dirty="0"/>
              <a:t>&lt;=2n/sqrt(n^(2/3))=2n^(2/3)</a:t>
            </a:r>
          </a:p>
          <a:p>
            <a:r>
              <a:rPr lang="zh-CN" altLang="en-US" dirty="0"/>
              <a:t>从而在这轮</a:t>
            </a:r>
            <a:r>
              <a:rPr lang="en-US" altLang="zh-CN" dirty="0" err="1"/>
              <a:t>dfs</a:t>
            </a:r>
            <a:r>
              <a:rPr lang="zh-CN" altLang="en-US" dirty="0"/>
              <a:t>之前至多</a:t>
            </a:r>
            <a:r>
              <a:rPr lang="en-US" altLang="zh-CN" dirty="0" err="1"/>
              <a:t>bfs</a:t>
            </a:r>
            <a:r>
              <a:rPr lang="zh-CN" altLang="en-US" dirty="0"/>
              <a:t>了</a:t>
            </a:r>
            <a:r>
              <a:rPr lang="en-US" altLang="zh-CN" dirty="0"/>
              <a:t>2n^(2/3)</a:t>
            </a:r>
            <a:r>
              <a:rPr lang="zh-CN" altLang="en-US" dirty="0"/>
              <a:t>次</a:t>
            </a:r>
            <a:endParaRPr lang="en-US" altLang="zh-CN" dirty="0"/>
          </a:p>
          <a:p>
            <a:r>
              <a:rPr lang="zh-CN" altLang="en-US" dirty="0"/>
              <a:t>这轮</a:t>
            </a:r>
            <a:r>
              <a:rPr lang="en-US" altLang="zh-CN" dirty="0" err="1"/>
              <a:t>dfs</a:t>
            </a:r>
            <a:r>
              <a:rPr lang="zh-CN" altLang="en-US" dirty="0"/>
              <a:t>后，流量已超过</a:t>
            </a:r>
            <a:r>
              <a:rPr lang="en-US" altLang="zh-CN" dirty="0"/>
              <a:t>v*-n^(2/3)</a:t>
            </a:r>
            <a:r>
              <a:rPr lang="zh-CN" altLang="en-US" dirty="0"/>
              <a:t>，此后也至多</a:t>
            </a:r>
            <a:r>
              <a:rPr lang="en-US" altLang="zh-CN" dirty="0" err="1"/>
              <a:t>bfs</a:t>
            </a:r>
            <a:r>
              <a:rPr lang="en-US" altLang="zh-CN" dirty="0"/>
              <a:t> n^(2/3)</a:t>
            </a:r>
            <a:r>
              <a:rPr lang="zh-CN" altLang="en-US" dirty="0"/>
              <a:t>次</a:t>
            </a:r>
            <a:endParaRPr lang="en-US" altLang="zh-CN" dirty="0"/>
          </a:p>
          <a:p>
            <a:r>
              <a:rPr lang="zh-CN" altLang="en-US" dirty="0"/>
              <a:t>总的</a:t>
            </a:r>
            <a:r>
              <a:rPr lang="en-US" altLang="zh-CN" dirty="0" err="1"/>
              <a:t>bfs</a:t>
            </a:r>
            <a:r>
              <a:rPr lang="zh-CN" altLang="en-US" dirty="0"/>
              <a:t>次数不超过</a:t>
            </a:r>
            <a:r>
              <a:rPr lang="en-US" altLang="zh-CN" dirty="0"/>
              <a:t>3n^(2/3)+1</a:t>
            </a:r>
          </a:p>
          <a:p>
            <a:endParaRPr lang="en-US" altLang="zh-CN" dirty="0"/>
          </a:p>
        </p:txBody>
      </p:sp>
    </p:spTree>
    <p:extLst>
      <p:ext uri="{BB962C8B-B14F-4D97-AF65-F5344CB8AC3E}">
        <p14:creationId xmlns:p14="http://schemas.microsoft.com/office/powerpoint/2010/main" val="2018466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常见模型</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常用技巧</a:t>
            </a:r>
            <a:endParaRPr lang="en-US" altLang="zh-CN" dirty="0"/>
          </a:p>
          <a:p>
            <a:r>
              <a:rPr lang="zh-CN" altLang="en-US" dirty="0"/>
              <a:t>分层图模型</a:t>
            </a:r>
            <a:endParaRPr lang="en-US" altLang="zh-CN" dirty="0"/>
          </a:p>
          <a:p>
            <a:r>
              <a:rPr lang="zh-CN" altLang="en-US" dirty="0"/>
              <a:t>流量分配模型</a:t>
            </a:r>
            <a:endParaRPr lang="en-US" altLang="zh-CN" dirty="0"/>
          </a:p>
          <a:p>
            <a:r>
              <a:rPr lang="zh-CN" altLang="en-US" dirty="0"/>
              <a:t>匹配模型</a:t>
            </a:r>
            <a:endParaRPr lang="en-US" altLang="zh-CN" dirty="0"/>
          </a:p>
          <a:p>
            <a:r>
              <a:rPr lang="zh-CN" altLang="en-US" dirty="0"/>
              <a:t>捆绑模型</a:t>
            </a:r>
            <a:endParaRPr lang="en-US" altLang="zh-CN" dirty="0"/>
          </a:p>
          <a:p>
            <a:r>
              <a:rPr lang="zh-CN" altLang="en-US" dirty="0"/>
              <a:t>最大权闭合子图</a:t>
            </a:r>
            <a:endParaRPr lang="en-US" altLang="zh-CN" dirty="0"/>
          </a:p>
        </p:txBody>
      </p:sp>
    </p:spTree>
    <p:extLst>
      <p:ext uri="{BB962C8B-B14F-4D97-AF65-F5344CB8AC3E}">
        <p14:creationId xmlns:p14="http://schemas.microsoft.com/office/powerpoint/2010/main" val="245702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2B6F5-A0F2-4687-8AB8-4B6EC3714CCA}"/>
              </a:ext>
            </a:extLst>
          </p:cNvPr>
          <p:cNvSpPr>
            <a:spLocks noGrp="1"/>
          </p:cNvSpPr>
          <p:nvPr>
            <p:ph type="title"/>
          </p:nvPr>
        </p:nvSpPr>
        <p:spPr/>
        <p:txBody>
          <a:bodyPr/>
          <a:lstStyle/>
          <a:p>
            <a:r>
              <a:rPr lang="en-US" altLang="zh-CN" dirty="0" err="1"/>
              <a:t>UVALive</a:t>
            </a:r>
            <a:r>
              <a:rPr lang="en-US" altLang="zh-CN" dirty="0"/>
              <a:t> 3645</a:t>
            </a:r>
            <a:endParaRPr lang="zh-CN" altLang="en-US" dirty="0"/>
          </a:p>
        </p:txBody>
      </p:sp>
      <p:sp>
        <p:nvSpPr>
          <p:cNvPr id="3" name="内容占位符 2">
            <a:extLst>
              <a:ext uri="{FF2B5EF4-FFF2-40B4-BE49-F238E27FC236}">
                <a16:creationId xmlns:a16="http://schemas.microsoft.com/office/drawing/2014/main" id="{F16721CF-5E15-44A5-B379-BAAF8A8B2534}"/>
              </a:ext>
            </a:extLst>
          </p:cNvPr>
          <p:cNvSpPr>
            <a:spLocks noGrp="1"/>
          </p:cNvSpPr>
          <p:nvPr>
            <p:ph idx="1"/>
          </p:nvPr>
        </p:nvSpPr>
        <p:spPr/>
        <p:txBody>
          <a:bodyPr/>
          <a:lstStyle/>
          <a:p>
            <a:r>
              <a:rPr lang="zh-CN" altLang="en-US" dirty="0"/>
              <a:t>给出</a:t>
            </a:r>
            <a:r>
              <a:rPr lang="en-US" altLang="zh-CN" dirty="0"/>
              <a:t>n</a:t>
            </a:r>
            <a:r>
              <a:rPr lang="zh-CN" altLang="en-US" dirty="0"/>
              <a:t>（</a:t>
            </a:r>
            <a:r>
              <a:rPr lang="en-US" altLang="zh-CN" dirty="0"/>
              <a:t>n &lt;= 150</a:t>
            </a:r>
            <a:r>
              <a:rPr lang="zh-CN" altLang="en-US" dirty="0"/>
              <a:t>）个城市和</a:t>
            </a:r>
            <a:r>
              <a:rPr lang="en-US" altLang="zh-CN" dirty="0"/>
              <a:t>m</a:t>
            </a:r>
            <a:r>
              <a:rPr lang="zh-CN" altLang="en-US" dirty="0"/>
              <a:t>（</a:t>
            </a:r>
            <a:r>
              <a:rPr lang="en-US" altLang="zh-CN" dirty="0"/>
              <a:t>m &lt;= 5000</a:t>
            </a:r>
            <a:r>
              <a:rPr lang="zh-CN" altLang="en-US" dirty="0"/>
              <a:t>）个航班，每个航班有出发地、到达地、乘坐人数、起飞时间和降落时间（时间用时和分表示），求一个指定城市到另一个指定城市在规定的最晚时间前可以过去多少人（换航班的间隔至少需要</a:t>
            </a:r>
            <a:r>
              <a:rPr lang="en-US" altLang="zh-CN" dirty="0"/>
              <a:t>30</a:t>
            </a:r>
            <a:r>
              <a:rPr lang="zh-CN" altLang="en-US" dirty="0"/>
              <a:t>分钟）。</a:t>
            </a:r>
            <a:endParaRPr lang="en-US" altLang="zh-CN" dirty="0"/>
          </a:p>
          <a:p>
            <a:endParaRPr lang="zh-CN" altLang="en-US" dirty="0"/>
          </a:p>
        </p:txBody>
      </p:sp>
    </p:spTree>
    <p:extLst>
      <p:ext uri="{BB962C8B-B14F-4D97-AF65-F5344CB8AC3E}">
        <p14:creationId xmlns:p14="http://schemas.microsoft.com/office/powerpoint/2010/main" val="299972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网络流基本概念</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网络</a:t>
            </a:r>
            <a:endParaRPr lang="en-US" altLang="zh-CN" dirty="0"/>
          </a:p>
          <a:p>
            <a:r>
              <a:rPr lang="en-US" altLang="zh-CN" dirty="0"/>
              <a:t>G=&lt;</a:t>
            </a:r>
            <a:r>
              <a:rPr lang="en-US" altLang="zh-CN" dirty="0" err="1"/>
              <a:t>V,E,c,s,t</a:t>
            </a:r>
            <a:r>
              <a:rPr lang="en-US" altLang="zh-CN" dirty="0"/>
              <a:t>&gt;</a:t>
            </a:r>
          </a:p>
          <a:p>
            <a:r>
              <a:rPr lang="en-US" altLang="zh-CN" dirty="0"/>
              <a:t>V-</a:t>
            </a:r>
            <a:r>
              <a:rPr lang="zh-CN" altLang="en-US" dirty="0"/>
              <a:t>点集</a:t>
            </a:r>
            <a:endParaRPr lang="en-US" altLang="zh-CN" dirty="0"/>
          </a:p>
          <a:p>
            <a:r>
              <a:rPr lang="en-US" altLang="zh-CN" dirty="0"/>
              <a:t>E-</a:t>
            </a:r>
            <a:r>
              <a:rPr lang="zh-CN" altLang="en-US" dirty="0"/>
              <a:t>边集</a:t>
            </a:r>
            <a:endParaRPr lang="en-US" altLang="zh-CN" dirty="0"/>
          </a:p>
          <a:p>
            <a:r>
              <a:rPr lang="en-US" altLang="zh-CN" dirty="0"/>
              <a:t>c(</a:t>
            </a:r>
            <a:r>
              <a:rPr lang="en-US" altLang="zh-CN" dirty="0" err="1"/>
              <a:t>x,y</a:t>
            </a:r>
            <a:r>
              <a:rPr lang="en-US" altLang="zh-CN" dirty="0"/>
              <a:t>)-</a:t>
            </a:r>
            <a:r>
              <a:rPr lang="zh-CN" altLang="en-US" dirty="0"/>
              <a:t>容量函数</a:t>
            </a:r>
            <a:endParaRPr lang="en-US" altLang="zh-CN" dirty="0"/>
          </a:p>
          <a:p>
            <a:r>
              <a:rPr lang="en-US" altLang="zh-CN" dirty="0"/>
              <a:t>s-</a:t>
            </a:r>
            <a:r>
              <a:rPr lang="zh-CN" altLang="en-US" dirty="0"/>
              <a:t>流出的点，源点</a:t>
            </a:r>
            <a:endParaRPr lang="en-US" altLang="zh-CN" dirty="0"/>
          </a:p>
          <a:p>
            <a:r>
              <a:rPr lang="en-US" altLang="zh-CN" dirty="0"/>
              <a:t>t-</a:t>
            </a:r>
            <a:r>
              <a:rPr lang="zh-CN" altLang="en-US" dirty="0"/>
              <a:t>流入的点，汇点</a:t>
            </a:r>
            <a:endParaRPr lang="en-US" altLang="zh-CN" dirty="0"/>
          </a:p>
        </p:txBody>
      </p:sp>
    </p:spTree>
    <p:extLst>
      <p:ext uri="{BB962C8B-B14F-4D97-AF65-F5344CB8AC3E}">
        <p14:creationId xmlns:p14="http://schemas.microsoft.com/office/powerpoint/2010/main" val="158594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2B6F5-A0F2-4687-8AB8-4B6EC3714CCA}"/>
              </a:ext>
            </a:extLst>
          </p:cNvPr>
          <p:cNvSpPr>
            <a:spLocks noGrp="1"/>
          </p:cNvSpPr>
          <p:nvPr>
            <p:ph type="title"/>
          </p:nvPr>
        </p:nvSpPr>
        <p:spPr/>
        <p:txBody>
          <a:bodyPr/>
          <a:lstStyle/>
          <a:p>
            <a:r>
              <a:rPr lang="en-US" altLang="zh-CN" dirty="0" err="1"/>
              <a:t>UVALive</a:t>
            </a:r>
            <a:r>
              <a:rPr lang="en-US" altLang="zh-CN" dirty="0"/>
              <a:t> 3645</a:t>
            </a:r>
            <a:endParaRPr lang="zh-CN" altLang="en-US" dirty="0"/>
          </a:p>
        </p:txBody>
      </p:sp>
      <p:sp>
        <p:nvSpPr>
          <p:cNvPr id="3" name="内容占位符 2">
            <a:extLst>
              <a:ext uri="{FF2B5EF4-FFF2-40B4-BE49-F238E27FC236}">
                <a16:creationId xmlns:a16="http://schemas.microsoft.com/office/drawing/2014/main" id="{F16721CF-5E15-44A5-B379-BAAF8A8B2534}"/>
              </a:ext>
            </a:extLst>
          </p:cNvPr>
          <p:cNvSpPr>
            <a:spLocks noGrp="1"/>
          </p:cNvSpPr>
          <p:nvPr>
            <p:ph idx="1"/>
          </p:nvPr>
        </p:nvSpPr>
        <p:spPr/>
        <p:txBody>
          <a:bodyPr>
            <a:normAutofit/>
          </a:bodyPr>
          <a:lstStyle/>
          <a:p>
            <a:r>
              <a:rPr lang="en-US" altLang="zh-CN" dirty="0"/>
              <a:t>1</a:t>
            </a:r>
            <a:r>
              <a:rPr lang="zh-CN" altLang="en-US" dirty="0"/>
              <a:t>、为了考虑时间的因素，把航班拆成两个点</a:t>
            </a:r>
            <a:r>
              <a:rPr lang="en-US" altLang="zh-CN" dirty="0"/>
              <a:t>v1</a:t>
            </a:r>
            <a:r>
              <a:rPr lang="zh-CN" altLang="en-US" dirty="0"/>
              <a:t>与</a:t>
            </a:r>
            <a:r>
              <a:rPr lang="en-US" altLang="zh-CN" dirty="0"/>
              <a:t>v2</a:t>
            </a:r>
            <a:r>
              <a:rPr lang="zh-CN" altLang="en-US" dirty="0"/>
              <a:t>，则</a:t>
            </a:r>
            <a:r>
              <a:rPr lang="en-US" altLang="zh-CN" dirty="0"/>
              <a:t>v1 -&gt; v2</a:t>
            </a:r>
            <a:r>
              <a:rPr lang="zh-CN" altLang="en-US" dirty="0"/>
              <a:t>的容量为航班的乘坐人数；</a:t>
            </a:r>
          </a:p>
          <a:p>
            <a:r>
              <a:rPr lang="en-US" altLang="zh-CN" dirty="0"/>
              <a:t>2</a:t>
            </a:r>
            <a:r>
              <a:rPr lang="zh-CN" altLang="en-US" dirty="0"/>
              <a:t>、若两趟航班之间可以转（即第一个航班的降落时间与第二个航班的起飞时间至少相差</a:t>
            </a:r>
            <a:r>
              <a:rPr lang="en-US" altLang="zh-CN" dirty="0"/>
              <a:t>30</a:t>
            </a:r>
            <a:r>
              <a:rPr lang="zh-CN" altLang="en-US" dirty="0"/>
              <a:t>分钟），那么就将第一个航班的</a:t>
            </a:r>
            <a:r>
              <a:rPr lang="en-US" altLang="zh-CN" dirty="0"/>
              <a:t>v2</a:t>
            </a:r>
            <a:r>
              <a:rPr lang="zh-CN" altLang="en-US" dirty="0"/>
              <a:t>连到第二个航班的</a:t>
            </a:r>
            <a:r>
              <a:rPr lang="en-US" altLang="zh-CN" dirty="0"/>
              <a:t>v1</a:t>
            </a:r>
            <a:r>
              <a:rPr lang="zh-CN" altLang="en-US" dirty="0"/>
              <a:t>上去，容量为正无穷；</a:t>
            </a:r>
          </a:p>
          <a:p>
            <a:r>
              <a:rPr lang="en-US" altLang="zh-CN" dirty="0"/>
              <a:t>3</a:t>
            </a:r>
            <a:r>
              <a:rPr lang="zh-CN" altLang="en-US" dirty="0"/>
              <a:t>、另设两个点分别代表出发与到达的指定城市 </a:t>
            </a:r>
            <a:r>
              <a:rPr lang="en-US" altLang="zh-CN" dirty="0"/>
              <a:t>start </a:t>
            </a:r>
            <a:r>
              <a:rPr lang="zh-CN" altLang="en-US" dirty="0"/>
              <a:t>和 </a:t>
            </a:r>
            <a:r>
              <a:rPr lang="en-US" altLang="zh-CN" dirty="0"/>
              <a:t>end</a:t>
            </a:r>
            <a:r>
              <a:rPr lang="zh-CN" altLang="en-US" dirty="0"/>
              <a:t>，则：所有出发点为 </a:t>
            </a:r>
            <a:r>
              <a:rPr lang="en-US" altLang="zh-CN" dirty="0"/>
              <a:t>start </a:t>
            </a:r>
            <a:r>
              <a:rPr lang="zh-CN" altLang="en-US" dirty="0"/>
              <a:t>的航班，连</a:t>
            </a:r>
            <a:r>
              <a:rPr lang="en-US" altLang="zh-CN" dirty="0"/>
              <a:t>start -&gt; </a:t>
            </a:r>
            <a:r>
              <a:rPr lang="zh-CN" altLang="en-US" dirty="0"/>
              <a:t>航班的</a:t>
            </a:r>
            <a:r>
              <a:rPr lang="en-US" altLang="zh-CN" dirty="0"/>
              <a:t>v1</a:t>
            </a:r>
            <a:r>
              <a:rPr lang="zh-CN" altLang="en-US" dirty="0"/>
              <a:t>，所有终点为 </a:t>
            </a:r>
            <a:r>
              <a:rPr lang="en-US" altLang="zh-CN" dirty="0"/>
              <a:t>end </a:t>
            </a:r>
            <a:r>
              <a:rPr lang="zh-CN" altLang="en-US" dirty="0"/>
              <a:t>的航班，且到达时间在规定最晚时间之前的，连 航班的</a:t>
            </a:r>
            <a:r>
              <a:rPr lang="en-US" altLang="zh-CN" dirty="0"/>
              <a:t>v2 -&gt; end</a:t>
            </a:r>
            <a:r>
              <a:rPr lang="zh-CN" altLang="en-US" dirty="0"/>
              <a:t>。容量均为正无穷；</a:t>
            </a:r>
          </a:p>
          <a:p>
            <a:r>
              <a:rPr lang="en-US" altLang="zh-CN" dirty="0"/>
              <a:t>4</a:t>
            </a:r>
            <a:r>
              <a:rPr lang="zh-CN" altLang="en-US" dirty="0"/>
              <a:t>、对 </a:t>
            </a:r>
            <a:r>
              <a:rPr lang="en-US" altLang="zh-CN" dirty="0"/>
              <a:t>start </a:t>
            </a:r>
            <a:r>
              <a:rPr lang="zh-CN" altLang="en-US" dirty="0"/>
              <a:t>至 </a:t>
            </a:r>
            <a:r>
              <a:rPr lang="en-US" altLang="zh-CN" dirty="0"/>
              <a:t>end </a:t>
            </a:r>
            <a:r>
              <a:rPr lang="zh-CN" altLang="en-US" dirty="0"/>
              <a:t>求一遍最大流即可。</a:t>
            </a:r>
          </a:p>
        </p:txBody>
      </p:sp>
    </p:spTree>
    <p:extLst>
      <p:ext uri="{BB962C8B-B14F-4D97-AF65-F5344CB8AC3E}">
        <p14:creationId xmlns:p14="http://schemas.microsoft.com/office/powerpoint/2010/main" val="236530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2B6F5-A0F2-4687-8AB8-4B6EC3714CCA}"/>
              </a:ext>
            </a:extLst>
          </p:cNvPr>
          <p:cNvSpPr>
            <a:spLocks noGrp="1"/>
          </p:cNvSpPr>
          <p:nvPr>
            <p:ph type="title"/>
          </p:nvPr>
        </p:nvSpPr>
        <p:spPr/>
        <p:txBody>
          <a:bodyPr/>
          <a:lstStyle/>
          <a:p>
            <a:r>
              <a:rPr lang="en-US" altLang="zh-CN" dirty="0" err="1"/>
              <a:t>UVALive</a:t>
            </a:r>
            <a:r>
              <a:rPr lang="en-US" altLang="zh-CN" dirty="0"/>
              <a:t> 2531</a:t>
            </a:r>
            <a:endParaRPr lang="zh-CN" altLang="en-US" dirty="0"/>
          </a:p>
        </p:txBody>
      </p:sp>
      <p:sp>
        <p:nvSpPr>
          <p:cNvPr id="3" name="内容占位符 2">
            <a:extLst>
              <a:ext uri="{FF2B5EF4-FFF2-40B4-BE49-F238E27FC236}">
                <a16:creationId xmlns:a16="http://schemas.microsoft.com/office/drawing/2014/main" id="{F16721CF-5E15-44A5-B379-BAAF8A8B2534}"/>
              </a:ext>
            </a:extLst>
          </p:cNvPr>
          <p:cNvSpPr>
            <a:spLocks noGrp="1"/>
          </p:cNvSpPr>
          <p:nvPr>
            <p:ph idx="1"/>
          </p:nvPr>
        </p:nvSpPr>
        <p:spPr/>
        <p:txBody>
          <a:bodyPr/>
          <a:lstStyle/>
          <a:p>
            <a:r>
              <a:rPr lang="zh-CN" altLang="en-US" dirty="0"/>
              <a:t>有</a:t>
            </a:r>
            <a:r>
              <a:rPr lang="en-US" altLang="zh-CN" dirty="0"/>
              <a:t>n</a:t>
            </a:r>
            <a:r>
              <a:rPr lang="zh-CN" altLang="en-US" dirty="0"/>
              <a:t>支队伍进行比赛，每支队伍需要打的比赛次数相同，每场比赛恰好有一支队伍胜，一支队伍败，给出每支队伍目前胜的场数</a:t>
            </a:r>
            <a:r>
              <a:rPr lang="en-US" altLang="zh-CN" dirty="0"/>
              <a:t>w[</a:t>
            </a:r>
            <a:r>
              <a:rPr lang="en-US" altLang="zh-CN" dirty="0" err="1"/>
              <a:t>i</a:t>
            </a:r>
            <a:r>
              <a:rPr lang="en-US" altLang="zh-CN" dirty="0"/>
              <a:t>]</a:t>
            </a:r>
            <a:r>
              <a:rPr lang="zh-CN" altLang="en-US" dirty="0"/>
              <a:t>和败的场数</a:t>
            </a:r>
            <a:r>
              <a:rPr lang="en-US" altLang="zh-CN" dirty="0"/>
              <a:t>l[</a:t>
            </a:r>
            <a:r>
              <a:rPr lang="en-US" altLang="zh-CN" dirty="0" err="1"/>
              <a:t>i</a:t>
            </a:r>
            <a:r>
              <a:rPr lang="en-US" altLang="zh-CN" dirty="0"/>
              <a:t>]</a:t>
            </a:r>
            <a:r>
              <a:rPr lang="zh-CN" altLang="en-US" dirty="0"/>
              <a:t>，以及每两支队伍还剩下的比赛场数</a:t>
            </a:r>
            <a:r>
              <a:rPr lang="en-US" altLang="zh-CN" dirty="0"/>
              <a:t>a[x][y]</a:t>
            </a:r>
            <a:r>
              <a:rPr lang="zh-CN" altLang="en-US" dirty="0"/>
              <a:t>，确定所有可能得冠军的队伍。</a:t>
            </a:r>
            <a:endParaRPr lang="en-US" altLang="zh-CN" dirty="0"/>
          </a:p>
          <a:p>
            <a:r>
              <a:rPr lang="en-US" altLang="zh-CN" dirty="0"/>
              <a:t>n&lt;=700</a:t>
            </a:r>
            <a:endParaRPr lang="zh-CN" altLang="en-US" dirty="0"/>
          </a:p>
        </p:txBody>
      </p:sp>
    </p:spTree>
    <p:extLst>
      <p:ext uri="{BB962C8B-B14F-4D97-AF65-F5344CB8AC3E}">
        <p14:creationId xmlns:p14="http://schemas.microsoft.com/office/powerpoint/2010/main" val="340553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2B6F5-A0F2-4687-8AB8-4B6EC3714CCA}"/>
              </a:ext>
            </a:extLst>
          </p:cNvPr>
          <p:cNvSpPr>
            <a:spLocks noGrp="1"/>
          </p:cNvSpPr>
          <p:nvPr>
            <p:ph type="title"/>
          </p:nvPr>
        </p:nvSpPr>
        <p:spPr/>
        <p:txBody>
          <a:bodyPr/>
          <a:lstStyle/>
          <a:p>
            <a:r>
              <a:rPr lang="en-US" altLang="zh-CN" dirty="0" err="1"/>
              <a:t>UVALive</a:t>
            </a:r>
            <a:r>
              <a:rPr lang="en-US" altLang="zh-CN" dirty="0"/>
              <a:t> 2531</a:t>
            </a:r>
            <a:endParaRPr lang="zh-CN" altLang="en-US" dirty="0"/>
          </a:p>
        </p:txBody>
      </p:sp>
      <p:sp>
        <p:nvSpPr>
          <p:cNvPr id="3" name="内容占位符 2">
            <a:extLst>
              <a:ext uri="{FF2B5EF4-FFF2-40B4-BE49-F238E27FC236}">
                <a16:creationId xmlns:a16="http://schemas.microsoft.com/office/drawing/2014/main" id="{F16721CF-5E15-44A5-B379-BAAF8A8B2534}"/>
              </a:ext>
            </a:extLst>
          </p:cNvPr>
          <p:cNvSpPr>
            <a:spLocks noGrp="1"/>
          </p:cNvSpPr>
          <p:nvPr>
            <p:ph idx="1"/>
          </p:nvPr>
        </p:nvSpPr>
        <p:spPr/>
        <p:txBody>
          <a:bodyPr>
            <a:normAutofit/>
          </a:bodyPr>
          <a:lstStyle/>
          <a:p>
            <a:r>
              <a:rPr lang="zh-CN" altLang="en-US" dirty="0"/>
              <a:t>枚举每个队伍，钦定这个队伍后面全赢，那么这个队总共赢了</a:t>
            </a:r>
            <a:r>
              <a:rPr lang="en-US" altLang="zh-CN" dirty="0"/>
              <a:t>total</a:t>
            </a:r>
            <a:r>
              <a:rPr lang="zh-CN" altLang="en-US" dirty="0"/>
              <a:t>场，最大流判断是否可能成为冠军。</a:t>
            </a:r>
          </a:p>
          <a:p>
            <a:r>
              <a:rPr lang="zh-CN" altLang="en-US" dirty="0"/>
              <a:t>构图：</a:t>
            </a:r>
          </a:p>
          <a:p>
            <a:r>
              <a:rPr lang="zh-CN" altLang="en-US" dirty="0"/>
              <a:t>建立</a:t>
            </a:r>
            <a:r>
              <a:rPr lang="en-US" altLang="zh-CN" dirty="0"/>
              <a:t>ST</a:t>
            </a:r>
            <a:r>
              <a:rPr lang="zh-CN" altLang="en-US" dirty="0"/>
              <a:t>，比赛</a:t>
            </a:r>
            <a:r>
              <a:rPr lang="en-US" altLang="zh-CN" dirty="0"/>
              <a:t>(</a:t>
            </a:r>
            <a:r>
              <a:rPr lang="en-US" altLang="zh-CN" dirty="0" err="1"/>
              <a:t>u,v</a:t>
            </a:r>
            <a:r>
              <a:rPr lang="en-US" altLang="zh-CN" dirty="0"/>
              <a:t>)</a:t>
            </a:r>
            <a:r>
              <a:rPr lang="zh-CN" altLang="en-US" dirty="0"/>
              <a:t>建立</a:t>
            </a:r>
            <a:r>
              <a:rPr lang="en-US" altLang="zh-CN" dirty="0"/>
              <a:t>n^2</a:t>
            </a:r>
            <a:r>
              <a:rPr lang="zh-CN" altLang="en-US" dirty="0"/>
              <a:t>个结点，队伍</a:t>
            </a:r>
            <a:r>
              <a:rPr lang="en-US" altLang="zh-CN" dirty="0"/>
              <a:t>u</a:t>
            </a:r>
            <a:r>
              <a:rPr lang="zh-CN" altLang="en-US" dirty="0"/>
              <a:t>建立</a:t>
            </a:r>
            <a:r>
              <a:rPr lang="en-US" altLang="zh-CN" dirty="0"/>
              <a:t>n</a:t>
            </a:r>
            <a:r>
              <a:rPr lang="zh-CN" altLang="en-US" dirty="0"/>
              <a:t>个结点。</a:t>
            </a:r>
          </a:p>
          <a:p>
            <a:r>
              <a:rPr lang="zh-CN" altLang="en-US" dirty="0"/>
              <a:t>由</a:t>
            </a:r>
            <a:r>
              <a:rPr lang="en-US" altLang="zh-CN" dirty="0"/>
              <a:t>S</a:t>
            </a:r>
            <a:r>
              <a:rPr lang="zh-CN" altLang="en-US" dirty="0"/>
              <a:t>向（</a:t>
            </a:r>
            <a:r>
              <a:rPr lang="en-US" altLang="zh-CN" dirty="0" err="1"/>
              <a:t>u,v</a:t>
            </a:r>
            <a:r>
              <a:rPr lang="zh-CN" altLang="en-US" dirty="0"/>
              <a:t>）连容量为</a:t>
            </a:r>
            <a:r>
              <a:rPr lang="en-US" altLang="zh-CN" dirty="0"/>
              <a:t>a[u][v]</a:t>
            </a:r>
            <a:r>
              <a:rPr lang="zh-CN" altLang="en-US" dirty="0"/>
              <a:t>的边，由（</a:t>
            </a:r>
            <a:r>
              <a:rPr lang="en-US" altLang="zh-CN" dirty="0" err="1"/>
              <a:t>u,v</a:t>
            </a:r>
            <a:r>
              <a:rPr lang="zh-CN" altLang="en-US" dirty="0"/>
              <a:t>）向</a:t>
            </a:r>
            <a:r>
              <a:rPr lang="en-US" altLang="zh-CN" dirty="0"/>
              <a:t>u</a:t>
            </a:r>
            <a:r>
              <a:rPr lang="zh-CN" altLang="en-US" dirty="0"/>
              <a:t>和</a:t>
            </a:r>
            <a:r>
              <a:rPr lang="en-US" altLang="zh-CN" dirty="0"/>
              <a:t>v</a:t>
            </a:r>
            <a:r>
              <a:rPr lang="zh-CN" altLang="en-US" dirty="0"/>
              <a:t>连容量为</a:t>
            </a:r>
            <a:r>
              <a:rPr lang="en-US" altLang="zh-CN" dirty="0"/>
              <a:t>INF</a:t>
            </a:r>
            <a:r>
              <a:rPr lang="zh-CN" altLang="en-US" dirty="0"/>
              <a:t>的边，由</a:t>
            </a:r>
            <a:r>
              <a:rPr lang="en-US" altLang="zh-CN" dirty="0"/>
              <a:t>u</a:t>
            </a:r>
            <a:r>
              <a:rPr lang="zh-CN" altLang="en-US" dirty="0"/>
              <a:t>向</a:t>
            </a:r>
            <a:r>
              <a:rPr lang="en-US" altLang="zh-CN" dirty="0"/>
              <a:t>T</a:t>
            </a:r>
            <a:r>
              <a:rPr lang="zh-CN" altLang="en-US" dirty="0"/>
              <a:t>连容量为</a:t>
            </a:r>
            <a:r>
              <a:rPr lang="en-US" altLang="zh-CN" dirty="0"/>
              <a:t>total-w[u]</a:t>
            </a:r>
            <a:r>
              <a:rPr lang="zh-CN" altLang="en-US" dirty="0"/>
              <a:t>的边。</a:t>
            </a:r>
          </a:p>
          <a:p>
            <a:r>
              <a:rPr lang="zh-CN" altLang="en-US" dirty="0"/>
              <a:t>如果从</a:t>
            </a:r>
            <a:r>
              <a:rPr lang="en-US" altLang="zh-CN" dirty="0"/>
              <a:t>S</a:t>
            </a:r>
            <a:r>
              <a:rPr lang="zh-CN" altLang="en-US" dirty="0"/>
              <a:t>发出的边都满载则可行。</a:t>
            </a:r>
          </a:p>
        </p:txBody>
      </p:sp>
    </p:spTree>
    <p:extLst>
      <p:ext uri="{BB962C8B-B14F-4D97-AF65-F5344CB8AC3E}">
        <p14:creationId xmlns:p14="http://schemas.microsoft.com/office/powerpoint/2010/main" val="375591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1507D-0DF4-4107-B349-82A111B1BDD7}"/>
              </a:ext>
            </a:extLst>
          </p:cNvPr>
          <p:cNvSpPr>
            <a:spLocks noGrp="1"/>
          </p:cNvSpPr>
          <p:nvPr>
            <p:ph type="title"/>
          </p:nvPr>
        </p:nvSpPr>
        <p:spPr/>
        <p:txBody>
          <a:bodyPr/>
          <a:lstStyle/>
          <a:p>
            <a:r>
              <a:rPr lang="en-US" altLang="zh-CN" dirty="0"/>
              <a:t>POJ 3469</a:t>
            </a:r>
            <a:endParaRPr lang="zh-CN" altLang="en-US" dirty="0"/>
          </a:p>
        </p:txBody>
      </p:sp>
      <p:sp>
        <p:nvSpPr>
          <p:cNvPr id="3" name="内容占位符 2">
            <a:extLst>
              <a:ext uri="{FF2B5EF4-FFF2-40B4-BE49-F238E27FC236}">
                <a16:creationId xmlns:a16="http://schemas.microsoft.com/office/drawing/2014/main" id="{890136E4-1D20-46AF-9314-5065EA80058C}"/>
              </a:ext>
            </a:extLst>
          </p:cNvPr>
          <p:cNvSpPr>
            <a:spLocks noGrp="1"/>
          </p:cNvSpPr>
          <p:nvPr>
            <p:ph idx="1"/>
          </p:nvPr>
        </p:nvSpPr>
        <p:spPr/>
        <p:txBody>
          <a:bodyPr/>
          <a:lstStyle/>
          <a:p>
            <a:r>
              <a:rPr lang="zh-CN" altLang="en-US" dirty="0"/>
              <a:t>给</a:t>
            </a:r>
            <a:r>
              <a:rPr lang="en-US" altLang="zh-CN" dirty="0"/>
              <a:t>n</a:t>
            </a:r>
            <a:r>
              <a:rPr lang="zh-CN" altLang="en-US" dirty="0"/>
              <a:t>个模块，每个模块在</a:t>
            </a:r>
            <a:r>
              <a:rPr lang="en-US" altLang="zh-CN" dirty="0"/>
              <a:t>A</a:t>
            </a:r>
            <a:r>
              <a:rPr lang="zh-CN" altLang="en-US" dirty="0"/>
              <a:t>核花费为</a:t>
            </a:r>
            <a:r>
              <a:rPr lang="en-US" altLang="zh-CN" dirty="0"/>
              <a:t>ai,</a:t>
            </a:r>
            <a:r>
              <a:rPr lang="zh-CN" altLang="en-US" dirty="0"/>
              <a:t>在</a:t>
            </a:r>
            <a:r>
              <a:rPr lang="en-US" altLang="zh-CN" dirty="0"/>
              <a:t>B</a:t>
            </a:r>
            <a:r>
              <a:rPr lang="zh-CN" altLang="en-US" dirty="0"/>
              <a:t>核跑花费为</a:t>
            </a:r>
            <a:r>
              <a:rPr lang="en-US" altLang="zh-CN" dirty="0"/>
              <a:t>bi,</a:t>
            </a:r>
            <a:r>
              <a:rPr lang="zh-CN" altLang="en-US" dirty="0"/>
              <a:t>然后有</a:t>
            </a:r>
            <a:r>
              <a:rPr lang="en-US" altLang="zh-CN" dirty="0"/>
              <a:t>m</a:t>
            </a:r>
            <a:r>
              <a:rPr lang="zh-CN" altLang="en-US" dirty="0"/>
              <a:t>个任务（</a:t>
            </a:r>
            <a:r>
              <a:rPr lang="en-US" altLang="zh-CN" dirty="0" err="1"/>
              <a:t>ui,vi,wi</a:t>
            </a:r>
            <a:r>
              <a:rPr lang="zh-CN" altLang="en-US" dirty="0"/>
              <a:t>），表示如果</a:t>
            </a:r>
            <a:r>
              <a:rPr lang="en-US" altLang="zh-CN" dirty="0" err="1"/>
              <a:t>ui,vi</a:t>
            </a:r>
            <a:r>
              <a:rPr lang="zh-CN" altLang="en-US" dirty="0"/>
              <a:t>不在同一个核上跑，额外的花费为</a:t>
            </a:r>
            <a:r>
              <a:rPr lang="en-US" altLang="zh-CN" dirty="0" err="1"/>
              <a:t>wi</a:t>
            </a:r>
            <a:r>
              <a:rPr lang="zh-CN" altLang="en-US" dirty="0"/>
              <a:t>，求最小的花费。</a:t>
            </a:r>
            <a:endParaRPr lang="en-US" altLang="zh-CN" dirty="0"/>
          </a:p>
          <a:p>
            <a:r>
              <a:rPr lang="pt-BR" altLang="zh-CN" dirty="0"/>
              <a:t>1 ≤ N ≤ 20000, 1 ≤ M ≤ 200000</a:t>
            </a:r>
            <a:endParaRPr lang="en-US" altLang="zh-CN" dirty="0"/>
          </a:p>
          <a:p>
            <a:endParaRPr lang="zh-CN" altLang="en-US" dirty="0"/>
          </a:p>
        </p:txBody>
      </p:sp>
    </p:spTree>
    <p:extLst>
      <p:ext uri="{BB962C8B-B14F-4D97-AF65-F5344CB8AC3E}">
        <p14:creationId xmlns:p14="http://schemas.microsoft.com/office/powerpoint/2010/main" val="4122982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1507D-0DF4-4107-B349-82A111B1BDD7}"/>
              </a:ext>
            </a:extLst>
          </p:cNvPr>
          <p:cNvSpPr>
            <a:spLocks noGrp="1"/>
          </p:cNvSpPr>
          <p:nvPr>
            <p:ph type="title"/>
          </p:nvPr>
        </p:nvSpPr>
        <p:spPr/>
        <p:txBody>
          <a:bodyPr/>
          <a:lstStyle/>
          <a:p>
            <a:r>
              <a:rPr lang="en-US" altLang="zh-CN" dirty="0"/>
              <a:t>POJ 3469</a:t>
            </a:r>
            <a:endParaRPr lang="zh-CN" altLang="en-US" dirty="0"/>
          </a:p>
        </p:txBody>
      </p:sp>
      <p:sp>
        <p:nvSpPr>
          <p:cNvPr id="3" name="内容占位符 2">
            <a:extLst>
              <a:ext uri="{FF2B5EF4-FFF2-40B4-BE49-F238E27FC236}">
                <a16:creationId xmlns:a16="http://schemas.microsoft.com/office/drawing/2014/main" id="{890136E4-1D20-46AF-9314-5065EA80058C}"/>
              </a:ext>
            </a:extLst>
          </p:cNvPr>
          <p:cNvSpPr>
            <a:spLocks noGrp="1"/>
          </p:cNvSpPr>
          <p:nvPr>
            <p:ph idx="1"/>
          </p:nvPr>
        </p:nvSpPr>
        <p:spPr/>
        <p:txBody>
          <a:bodyPr/>
          <a:lstStyle/>
          <a:p>
            <a:r>
              <a:rPr lang="zh-CN" altLang="en-US" dirty="0"/>
              <a:t>对于顶点属于</a:t>
            </a:r>
            <a:r>
              <a:rPr lang="en-US" altLang="zh-CN" dirty="0"/>
              <a:t>S</a:t>
            </a:r>
            <a:r>
              <a:rPr lang="zh-CN" altLang="en-US" dirty="0"/>
              <a:t>时所产生的费用，只要从每个模块向</a:t>
            </a:r>
            <a:r>
              <a:rPr lang="en-US" altLang="zh-CN" dirty="0"/>
              <a:t>t</a:t>
            </a:r>
            <a:r>
              <a:rPr lang="zh-CN" altLang="en-US" dirty="0"/>
              <a:t>连一条容量为</a:t>
            </a:r>
            <a:r>
              <a:rPr lang="en-US" altLang="zh-CN" dirty="0"/>
              <a:t>A[</a:t>
            </a:r>
            <a:r>
              <a:rPr lang="en-US" altLang="zh-CN" dirty="0" err="1"/>
              <a:t>i</a:t>
            </a:r>
            <a:r>
              <a:rPr lang="en-US" altLang="zh-CN" dirty="0"/>
              <a:t>]</a:t>
            </a:r>
            <a:r>
              <a:rPr lang="zh-CN" altLang="en-US" dirty="0"/>
              <a:t>的边就可以对应起来，对于属于</a:t>
            </a:r>
            <a:r>
              <a:rPr lang="en-US" altLang="zh-CN" dirty="0"/>
              <a:t>T</a:t>
            </a:r>
            <a:r>
              <a:rPr lang="zh-CN" altLang="en-US" dirty="0"/>
              <a:t>的，只要从</a:t>
            </a:r>
            <a:r>
              <a:rPr lang="en-US" altLang="zh-CN" dirty="0"/>
              <a:t>s</a:t>
            </a:r>
            <a:r>
              <a:rPr lang="zh-CN" altLang="en-US" dirty="0"/>
              <a:t>向每个模块连一条容量为</a:t>
            </a:r>
            <a:r>
              <a:rPr lang="en-US" altLang="zh-CN" dirty="0"/>
              <a:t>B[</a:t>
            </a:r>
            <a:r>
              <a:rPr lang="en-US" altLang="zh-CN" dirty="0" err="1"/>
              <a:t>i</a:t>
            </a:r>
            <a:r>
              <a:rPr lang="en-US" altLang="zh-CN" dirty="0"/>
              <a:t>]</a:t>
            </a:r>
            <a:r>
              <a:rPr lang="zh-CN" altLang="en-US" dirty="0"/>
              <a:t>的边即可，接下对那些</a:t>
            </a:r>
            <a:r>
              <a:rPr lang="en-US" altLang="zh-CN" dirty="0"/>
              <a:t>a[</a:t>
            </a:r>
            <a:r>
              <a:rPr lang="en-US" altLang="zh-CN" dirty="0" err="1"/>
              <a:t>i</a:t>
            </a:r>
            <a:r>
              <a:rPr lang="en-US" altLang="zh-CN" dirty="0"/>
              <a:t>]</a:t>
            </a:r>
            <a:r>
              <a:rPr lang="zh-CN" altLang="en-US" dirty="0"/>
              <a:t> 、</a:t>
            </a:r>
            <a:r>
              <a:rPr lang="en-US" altLang="zh-CN" dirty="0"/>
              <a:t>b[</a:t>
            </a:r>
            <a:r>
              <a:rPr lang="en-US" altLang="zh-CN" dirty="0" err="1"/>
              <a:t>i</a:t>
            </a:r>
            <a:r>
              <a:rPr lang="en-US" altLang="zh-CN" dirty="0"/>
              <a:t>]</a:t>
            </a:r>
            <a:r>
              <a:rPr lang="zh-CN" altLang="en-US" dirty="0"/>
              <a:t>属于不同集合时所产生的费用，只要从模块</a:t>
            </a:r>
            <a:r>
              <a:rPr lang="en-US" altLang="zh-CN" dirty="0"/>
              <a:t>a[</a:t>
            </a:r>
            <a:r>
              <a:rPr lang="en-US" altLang="zh-CN" dirty="0" err="1"/>
              <a:t>i</a:t>
            </a:r>
            <a:r>
              <a:rPr lang="en-US" altLang="zh-CN" dirty="0"/>
              <a:t>]</a:t>
            </a:r>
            <a:r>
              <a:rPr lang="zh-CN" altLang="en-US" dirty="0"/>
              <a:t>向模块</a:t>
            </a:r>
            <a:r>
              <a:rPr lang="en-US" altLang="zh-CN" dirty="0"/>
              <a:t>b[</a:t>
            </a:r>
            <a:r>
              <a:rPr lang="en-US" altLang="zh-CN" dirty="0" err="1"/>
              <a:t>i</a:t>
            </a:r>
            <a:r>
              <a:rPr lang="en-US" altLang="zh-CN" dirty="0"/>
              <a:t>]</a:t>
            </a:r>
            <a:r>
              <a:rPr lang="zh-CN" altLang="en-US" dirty="0"/>
              <a:t>连一条容量为</a:t>
            </a:r>
            <a:r>
              <a:rPr lang="en-US" altLang="zh-CN" dirty="0"/>
              <a:t>w[</a:t>
            </a:r>
            <a:r>
              <a:rPr lang="en-US" altLang="zh-CN" dirty="0" err="1"/>
              <a:t>i</a:t>
            </a:r>
            <a:r>
              <a:rPr lang="en-US" altLang="zh-CN" dirty="0"/>
              <a:t>]</a:t>
            </a:r>
            <a:r>
              <a:rPr lang="zh-CN" altLang="en-US" dirty="0"/>
              <a:t>的双向边就可以对应。</a:t>
            </a:r>
          </a:p>
        </p:txBody>
      </p:sp>
    </p:spTree>
    <p:extLst>
      <p:ext uri="{BB962C8B-B14F-4D97-AF65-F5344CB8AC3E}">
        <p14:creationId xmlns:p14="http://schemas.microsoft.com/office/powerpoint/2010/main" val="404609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常用优化</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线段树优化建图</a:t>
            </a:r>
            <a:endParaRPr lang="en-US" altLang="zh-CN" dirty="0"/>
          </a:p>
          <a:p>
            <a:r>
              <a:rPr lang="zh-CN" altLang="en-US" dirty="0"/>
              <a:t>平面图优化</a:t>
            </a:r>
            <a:endParaRPr lang="en-US" altLang="zh-CN" dirty="0"/>
          </a:p>
          <a:p>
            <a:r>
              <a:rPr lang="zh-CN" altLang="en-US" dirty="0"/>
              <a:t>在残余网络上继续跑网络流</a:t>
            </a:r>
            <a:endParaRPr lang="en-US" altLang="zh-CN" dirty="0"/>
          </a:p>
          <a:p>
            <a:r>
              <a:rPr lang="zh-CN" altLang="en-US" dirty="0"/>
              <a:t>贪心</a:t>
            </a:r>
            <a:r>
              <a:rPr lang="en-US" altLang="zh-CN" dirty="0"/>
              <a:t>/</a:t>
            </a:r>
            <a:r>
              <a:rPr lang="zh-CN" altLang="en-US" dirty="0"/>
              <a:t>数据结构等模拟最小割的过程</a:t>
            </a:r>
            <a:endParaRPr lang="en-US" altLang="zh-CN" dirty="0"/>
          </a:p>
          <a:p>
            <a:endParaRPr lang="en-US" altLang="zh-CN" dirty="0"/>
          </a:p>
        </p:txBody>
      </p:sp>
    </p:spTree>
    <p:extLst>
      <p:ext uri="{BB962C8B-B14F-4D97-AF65-F5344CB8AC3E}">
        <p14:creationId xmlns:p14="http://schemas.microsoft.com/office/powerpoint/2010/main" val="20194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论文问题选讲</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lstStyle/>
          <a:p>
            <a:r>
              <a:rPr lang="en-US" altLang="zh-CN" dirty="0"/>
              <a:t>《</a:t>
            </a:r>
            <a:r>
              <a:rPr lang="zh-CN" altLang="en-US" dirty="0"/>
              <a:t>最小割模型在信息学竞赛中的应用</a:t>
            </a:r>
            <a:r>
              <a:rPr lang="en-US" altLang="zh-CN" dirty="0"/>
              <a:t>》</a:t>
            </a:r>
          </a:p>
          <a:p>
            <a:r>
              <a:rPr lang="en-US" altLang="zh-CN" dirty="0"/>
              <a:t>《</a:t>
            </a:r>
            <a:r>
              <a:rPr lang="zh-CN" altLang="en-US" dirty="0"/>
              <a:t>浅析一类最小割问题</a:t>
            </a:r>
            <a:r>
              <a:rPr lang="en-US" altLang="zh-CN" dirty="0"/>
              <a:t>》</a:t>
            </a:r>
          </a:p>
          <a:p>
            <a:r>
              <a:rPr lang="zh-CN" altLang="en-US" dirty="0"/>
              <a:t>主要是捆绑模型、最大权闭合子图、最大密度子图和二分图的带权点覆盖、独立集问题</a:t>
            </a:r>
            <a:endParaRPr lang="en-US" altLang="zh-CN" dirty="0"/>
          </a:p>
          <a:p>
            <a:endParaRPr lang="zh-CN" altLang="en-US" dirty="0"/>
          </a:p>
        </p:txBody>
      </p:sp>
    </p:spTree>
    <p:extLst>
      <p:ext uri="{BB962C8B-B14F-4D97-AF65-F5344CB8AC3E}">
        <p14:creationId xmlns:p14="http://schemas.microsoft.com/office/powerpoint/2010/main" val="4291656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lstStyle/>
          <a:p>
            <a:r>
              <a:rPr lang="zh-CN" altLang="en-US" dirty="0"/>
              <a:t>有</a:t>
            </a:r>
            <a:r>
              <a:rPr lang="en-US" altLang="zh-CN" dirty="0"/>
              <a:t>n</a:t>
            </a:r>
            <a:r>
              <a:rPr lang="zh-CN" altLang="en-US" dirty="0"/>
              <a:t>个任务，需要安排在两台机器</a:t>
            </a:r>
            <a:r>
              <a:rPr lang="en-US" altLang="zh-CN" dirty="0"/>
              <a:t>A</a:t>
            </a:r>
            <a:r>
              <a:rPr lang="zh-CN" altLang="en-US" dirty="0"/>
              <a:t>或者</a:t>
            </a:r>
            <a:r>
              <a:rPr lang="en-US" altLang="zh-CN" dirty="0"/>
              <a:t>B</a:t>
            </a:r>
            <a:r>
              <a:rPr lang="zh-CN" altLang="en-US" dirty="0"/>
              <a:t>上完成</a:t>
            </a:r>
            <a:endParaRPr lang="en-US" altLang="zh-CN" dirty="0"/>
          </a:p>
          <a:p>
            <a:r>
              <a:rPr lang="zh-CN" altLang="en-US" dirty="0"/>
              <a:t>对于</a:t>
            </a:r>
            <a:r>
              <a:rPr lang="en-US" altLang="zh-CN" dirty="0"/>
              <a:t>m</a:t>
            </a:r>
            <a:r>
              <a:rPr lang="zh-CN" altLang="en-US" dirty="0"/>
              <a:t>个二元组</a:t>
            </a:r>
            <a:r>
              <a:rPr lang="en-US" altLang="zh-CN" dirty="0"/>
              <a:t>(</a:t>
            </a:r>
            <a:r>
              <a:rPr lang="en-US" altLang="zh-CN" dirty="0" err="1"/>
              <a:t>x,y</a:t>
            </a:r>
            <a:r>
              <a:rPr lang="en-US" altLang="zh-CN" dirty="0"/>
              <a:t>)</a:t>
            </a:r>
            <a:r>
              <a:rPr lang="zh-CN" altLang="en-US" dirty="0"/>
              <a:t>有如下关系：</a:t>
            </a:r>
            <a:endParaRPr lang="en-US" altLang="zh-CN" dirty="0"/>
          </a:p>
          <a:p>
            <a:r>
              <a:rPr lang="zh-CN" altLang="en-US" dirty="0"/>
              <a:t>若</a:t>
            </a:r>
            <a:r>
              <a:rPr lang="en-US" altLang="zh-CN" dirty="0"/>
              <a:t>x</a:t>
            </a:r>
            <a:r>
              <a:rPr lang="zh-CN" altLang="en-US" dirty="0"/>
              <a:t>和</a:t>
            </a:r>
            <a:r>
              <a:rPr lang="en-US" altLang="zh-CN" dirty="0"/>
              <a:t>y</a:t>
            </a:r>
            <a:r>
              <a:rPr lang="zh-CN" altLang="en-US" dirty="0"/>
              <a:t>同时在</a:t>
            </a:r>
            <a:r>
              <a:rPr lang="en-US" altLang="zh-CN" dirty="0"/>
              <a:t>A</a:t>
            </a:r>
            <a:r>
              <a:rPr lang="zh-CN" altLang="en-US" dirty="0"/>
              <a:t>上完成，增加花费</a:t>
            </a:r>
            <a:r>
              <a:rPr lang="en-US" altLang="zh-CN" dirty="0"/>
              <a:t>v1(</a:t>
            </a:r>
            <a:r>
              <a:rPr lang="en-US" altLang="zh-CN" dirty="0" err="1"/>
              <a:t>x,y</a:t>
            </a:r>
            <a:r>
              <a:rPr lang="en-US" altLang="zh-CN" dirty="0"/>
              <a:t>)</a:t>
            </a:r>
          </a:p>
          <a:p>
            <a:r>
              <a:rPr lang="zh-CN" altLang="en-US" dirty="0"/>
              <a:t>若</a:t>
            </a:r>
            <a:r>
              <a:rPr lang="en-US" altLang="zh-CN" dirty="0"/>
              <a:t>x</a:t>
            </a:r>
            <a:r>
              <a:rPr lang="zh-CN" altLang="en-US" dirty="0"/>
              <a:t>和</a:t>
            </a:r>
            <a:r>
              <a:rPr lang="en-US" altLang="zh-CN" dirty="0"/>
              <a:t>y</a:t>
            </a:r>
            <a:r>
              <a:rPr lang="zh-CN" altLang="en-US" dirty="0"/>
              <a:t>同时在</a:t>
            </a:r>
            <a:r>
              <a:rPr lang="en-US" altLang="zh-CN" dirty="0"/>
              <a:t>B</a:t>
            </a:r>
            <a:r>
              <a:rPr lang="zh-CN" altLang="en-US" dirty="0"/>
              <a:t>上完成，增加花费</a:t>
            </a:r>
            <a:r>
              <a:rPr lang="en-US" altLang="zh-CN" dirty="0"/>
              <a:t>v2(</a:t>
            </a:r>
            <a:r>
              <a:rPr lang="en-US" altLang="zh-CN" dirty="0" err="1"/>
              <a:t>x,y</a:t>
            </a:r>
            <a:r>
              <a:rPr lang="en-US" altLang="zh-CN" dirty="0"/>
              <a:t>)</a:t>
            </a:r>
          </a:p>
          <a:p>
            <a:r>
              <a:rPr lang="zh-CN" altLang="en-US" dirty="0"/>
              <a:t>若</a:t>
            </a:r>
            <a:r>
              <a:rPr lang="en-US" altLang="zh-CN" dirty="0"/>
              <a:t>x</a:t>
            </a:r>
            <a:r>
              <a:rPr lang="zh-CN" altLang="en-US" dirty="0"/>
              <a:t>在</a:t>
            </a:r>
            <a:r>
              <a:rPr lang="en-US" altLang="zh-CN" dirty="0"/>
              <a:t>A</a:t>
            </a:r>
            <a:r>
              <a:rPr lang="zh-CN" altLang="en-US" dirty="0"/>
              <a:t>上完成，</a:t>
            </a:r>
            <a:r>
              <a:rPr lang="en-US" altLang="zh-CN" dirty="0"/>
              <a:t>y</a:t>
            </a:r>
            <a:r>
              <a:rPr lang="zh-CN" altLang="en-US" dirty="0"/>
              <a:t>在</a:t>
            </a:r>
            <a:r>
              <a:rPr lang="en-US" altLang="zh-CN" dirty="0"/>
              <a:t>B</a:t>
            </a:r>
            <a:r>
              <a:rPr lang="zh-CN" altLang="en-US" dirty="0"/>
              <a:t>上完成，增加花费</a:t>
            </a:r>
            <a:r>
              <a:rPr lang="en-US" altLang="zh-CN" dirty="0"/>
              <a:t>v3(</a:t>
            </a:r>
            <a:r>
              <a:rPr lang="en-US" altLang="zh-CN" dirty="0" err="1"/>
              <a:t>x,y</a:t>
            </a:r>
            <a:r>
              <a:rPr lang="en-US" altLang="zh-CN" dirty="0"/>
              <a:t>)</a:t>
            </a:r>
          </a:p>
          <a:p>
            <a:r>
              <a:rPr lang="zh-CN" altLang="en-US" dirty="0"/>
              <a:t>若</a:t>
            </a:r>
            <a:r>
              <a:rPr lang="en-US" altLang="zh-CN" dirty="0"/>
              <a:t>x</a:t>
            </a:r>
            <a:r>
              <a:rPr lang="zh-CN" altLang="en-US" dirty="0"/>
              <a:t>在</a:t>
            </a:r>
            <a:r>
              <a:rPr lang="en-US" altLang="zh-CN" dirty="0"/>
              <a:t>B</a:t>
            </a:r>
            <a:r>
              <a:rPr lang="zh-CN" altLang="en-US" dirty="0"/>
              <a:t>上完成，</a:t>
            </a:r>
            <a:r>
              <a:rPr lang="en-US" altLang="zh-CN" dirty="0"/>
              <a:t>y</a:t>
            </a:r>
            <a:r>
              <a:rPr lang="zh-CN" altLang="en-US" dirty="0"/>
              <a:t>在</a:t>
            </a:r>
            <a:r>
              <a:rPr lang="en-US" altLang="zh-CN" dirty="0"/>
              <a:t>A</a:t>
            </a:r>
            <a:r>
              <a:rPr lang="zh-CN" altLang="en-US" dirty="0"/>
              <a:t>上完成，增加花费</a:t>
            </a:r>
            <a:r>
              <a:rPr lang="en-US" altLang="zh-CN" dirty="0"/>
              <a:t>v4(</a:t>
            </a:r>
            <a:r>
              <a:rPr lang="en-US" altLang="zh-CN" dirty="0" err="1"/>
              <a:t>x,y</a:t>
            </a:r>
            <a:r>
              <a:rPr lang="en-US" altLang="zh-CN" dirty="0"/>
              <a:t>)</a:t>
            </a:r>
          </a:p>
          <a:p>
            <a:r>
              <a:rPr lang="zh-CN" altLang="en-US" dirty="0"/>
              <a:t>求最小花费</a:t>
            </a:r>
            <a:endParaRPr lang="en-US" altLang="zh-CN" dirty="0"/>
          </a:p>
          <a:p>
            <a:endParaRPr lang="zh-CN" altLang="en-US" dirty="0"/>
          </a:p>
        </p:txBody>
      </p:sp>
    </p:spTree>
    <p:extLst>
      <p:ext uri="{BB962C8B-B14F-4D97-AF65-F5344CB8AC3E}">
        <p14:creationId xmlns:p14="http://schemas.microsoft.com/office/powerpoint/2010/main" val="305132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lstStyle/>
          <a:p>
            <a:r>
              <a:rPr lang="en-US" altLang="zh-CN" dirty="0"/>
              <a:t>v1=</a:t>
            </a:r>
            <a:r>
              <a:rPr lang="en-US" altLang="zh-CN" dirty="0" err="1"/>
              <a:t>a+b</a:t>
            </a:r>
            <a:endParaRPr lang="en-US" altLang="zh-CN" dirty="0"/>
          </a:p>
          <a:p>
            <a:r>
              <a:rPr lang="en-US" altLang="zh-CN" dirty="0"/>
              <a:t>v2=</a:t>
            </a:r>
            <a:r>
              <a:rPr lang="en-US" altLang="zh-CN" dirty="0" err="1"/>
              <a:t>c+d</a:t>
            </a:r>
            <a:endParaRPr lang="en-US" altLang="zh-CN" dirty="0"/>
          </a:p>
          <a:p>
            <a:r>
              <a:rPr lang="en-US" altLang="zh-CN" dirty="0"/>
              <a:t>v3=</a:t>
            </a:r>
            <a:r>
              <a:rPr lang="en-US" altLang="zh-CN" dirty="0" err="1"/>
              <a:t>a+d+f</a:t>
            </a:r>
            <a:endParaRPr lang="en-US" altLang="zh-CN" dirty="0"/>
          </a:p>
          <a:p>
            <a:r>
              <a:rPr lang="en-US" altLang="zh-CN" dirty="0"/>
              <a:t>v4=</a:t>
            </a:r>
            <a:r>
              <a:rPr lang="en-US" altLang="zh-CN" dirty="0" err="1"/>
              <a:t>b+c+e</a:t>
            </a:r>
            <a:endParaRPr lang="en-US" altLang="zh-CN" dirty="0"/>
          </a:p>
          <a:p>
            <a:endParaRPr lang="en-US" altLang="zh-CN" dirty="0"/>
          </a:p>
          <a:p>
            <a:r>
              <a:rPr lang="zh-CN" altLang="en-US" dirty="0"/>
              <a:t>似乎</a:t>
            </a:r>
            <a:r>
              <a:rPr lang="en-US" altLang="zh-CN" dirty="0" err="1"/>
              <a:t>a,b,c,d,e,f</a:t>
            </a:r>
            <a:r>
              <a:rPr lang="zh-CN" altLang="en-US" dirty="0"/>
              <a:t>都要是正的</a:t>
            </a:r>
            <a:endParaRPr lang="en-US" altLang="zh-CN" dirty="0"/>
          </a:p>
          <a:p>
            <a:r>
              <a:rPr lang="zh-CN" altLang="en-US" dirty="0"/>
              <a:t>实际上</a:t>
            </a:r>
            <a:r>
              <a:rPr lang="en-US" altLang="zh-CN" dirty="0"/>
              <a:t>v1,v2,v3,v4</a:t>
            </a:r>
            <a:r>
              <a:rPr lang="zh-CN" altLang="en-US" dirty="0"/>
              <a:t>可以同时加一个比较大的数</a:t>
            </a:r>
            <a:endParaRPr lang="en-US" altLang="zh-CN" dirty="0"/>
          </a:p>
          <a:p>
            <a:r>
              <a:rPr lang="zh-CN" altLang="en-US" dirty="0"/>
              <a:t>所以</a:t>
            </a:r>
            <a:r>
              <a:rPr lang="en-US" altLang="zh-CN" dirty="0" err="1"/>
              <a:t>a,b,c,d</a:t>
            </a:r>
            <a:r>
              <a:rPr lang="zh-CN" altLang="en-US" dirty="0"/>
              <a:t>可以是负的，</a:t>
            </a:r>
            <a:r>
              <a:rPr lang="en-US" altLang="zh-CN" dirty="0" err="1"/>
              <a:t>e,f</a:t>
            </a:r>
            <a:r>
              <a:rPr lang="zh-CN" altLang="en-US" dirty="0"/>
              <a:t>不行</a:t>
            </a:r>
            <a:endParaRPr lang="en-US" altLang="zh-CN" dirty="0"/>
          </a:p>
          <a:p>
            <a:endParaRPr lang="zh-CN" altLang="en-US" dirty="0"/>
          </a:p>
        </p:txBody>
      </p:sp>
      <p:pic>
        <p:nvPicPr>
          <p:cNvPr id="9" name="图片 8">
            <a:extLst>
              <a:ext uri="{FF2B5EF4-FFF2-40B4-BE49-F238E27FC236}">
                <a16:creationId xmlns:a16="http://schemas.microsoft.com/office/drawing/2014/main" id="{13A28257-65C6-4F9C-80BA-B08C1E49D4F9}"/>
              </a:ext>
            </a:extLst>
          </p:cNvPr>
          <p:cNvPicPr>
            <a:picLocks noChangeAspect="1"/>
          </p:cNvPicPr>
          <p:nvPr/>
        </p:nvPicPr>
        <p:blipFill>
          <a:blip r:embed="rId2"/>
          <a:stretch>
            <a:fillRect/>
          </a:stretch>
        </p:blipFill>
        <p:spPr>
          <a:xfrm>
            <a:off x="5042830" y="789781"/>
            <a:ext cx="6310970" cy="3748088"/>
          </a:xfrm>
          <a:prstGeom prst="rect">
            <a:avLst/>
          </a:prstGeom>
        </p:spPr>
      </p:pic>
    </p:spTree>
    <p:extLst>
      <p:ext uri="{BB962C8B-B14F-4D97-AF65-F5344CB8AC3E}">
        <p14:creationId xmlns:p14="http://schemas.microsoft.com/office/powerpoint/2010/main" val="79744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lstStyle/>
          <a:p>
            <a:r>
              <a:rPr lang="en-US" altLang="zh-CN" dirty="0" err="1"/>
              <a:t>f+e</a:t>
            </a:r>
            <a:r>
              <a:rPr lang="en-US" altLang="zh-CN" dirty="0"/>
              <a:t>=v3+v4-v1-v2=K</a:t>
            </a:r>
          </a:p>
          <a:p>
            <a:r>
              <a:rPr lang="zh-CN" altLang="en-US" dirty="0"/>
              <a:t>所以</a:t>
            </a:r>
            <a:r>
              <a:rPr lang="en-US" altLang="zh-CN" dirty="0"/>
              <a:t>v3+v4-v1-v2&gt;0</a:t>
            </a:r>
          </a:p>
          <a:p>
            <a:endParaRPr lang="en-US" altLang="zh-CN" dirty="0"/>
          </a:p>
          <a:p>
            <a:endParaRPr lang="en-US" altLang="zh-CN" dirty="0"/>
          </a:p>
          <a:p>
            <a:r>
              <a:rPr lang="zh-CN" altLang="en-US" dirty="0"/>
              <a:t>不妨让</a:t>
            </a:r>
            <a:r>
              <a:rPr lang="en-US" altLang="zh-CN" dirty="0"/>
              <a:t>f=e=K/2</a:t>
            </a:r>
          </a:p>
          <a:p>
            <a:r>
              <a:rPr lang="zh-CN" altLang="en-US" dirty="0"/>
              <a:t>那么</a:t>
            </a:r>
            <a:r>
              <a:rPr lang="en-US" altLang="zh-CN" dirty="0" err="1"/>
              <a:t>a,b,c,d</a:t>
            </a:r>
            <a:r>
              <a:rPr lang="zh-CN" altLang="en-US" dirty="0"/>
              <a:t>只需随便定一个，其他的就能算出来了</a:t>
            </a:r>
          </a:p>
        </p:txBody>
      </p:sp>
      <p:pic>
        <p:nvPicPr>
          <p:cNvPr id="5" name="图片 4">
            <a:extLst>
              <a:ext uri="{FF2B5EF4-FFF2-40B4-BE49-F238E27FC236}">
                <a16:creationId xmlns:a16="http://schemas.microsoft.com/office/drawing/2014/main" id="{CF87EEAF-12C0-4A2C-8C4A-325B726D4DFD}"/>
              </a:ext>
            </a:extLst>
          </p:cNvPr>
          <p:cNvPicPr>
            <a:picLocks noChangeAspect="1"/>
          </p:cNvPicPr>
          <p:nvPr/>
        </p:nvPicPr>
        <p:blipFill>
          <a:blip r:embed="rId2"/>
          <a:stretch>
            <a:fillRect/>
          </a:stretch>
        </p:blipFill>
        <p:spPr>
          <a:xfrm>
            <a:off x="5042830" y="789781"/>
            <a:ext cx="6310970" cy="3748088"/>
          </a:xfrm>
          <a:prstGeom prst="rect">
            <a:avLst/>
          </a:prstGeom>
        </p:spPr>
      </p:pic>
    </p:spTree>
    <p:extLst>
      <p:ext uri="{BB962C8B-B14F-4D97-AF65-F5344CB8AC3E}">
        <p14:creationId xmlns:p14="http://schemas.microsoft.com/office/powerpoint/2010/main" val="45691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流（可行流）</a:t>
                </a:r>
                <a:endParaRPr lang="en-US" altLang="zh-CN" dirty="0"/>
              </a:p>
              <a:p>
                <a:r>
                  <a:rPr lang="zh-CN" altLang="en-US" dirty="0"/>
                  <a:t>流</a:t>
                </a:r>
                <a:r>
                  <a:rPr lang="en-US" altLang="zh-CN" dirty="0"/>
                  <a:t>f</a:t>
                </a:r>
                <a:r>
                  <a:rPr lang="zh-CN" altLang="en-US" dirty="0"/>
                  <a:t>是定义在</a:t>
                </a:r>
                <a:r>
                  <a:rPr lang="en-US" altLang="zh-CN" dirty="0"/>
                  <a:t>E</a:t>
                </a:r>
                <a:r>
                  <a:rPr lang="zh-CN" altLang="en-US" dirty="0"/>
                  <a:t>上的一个函数，满足</a:t>
                </a:r>
                <a:endParaRPr lang="en-US" altLang="zh-CN" dirty="0"/>
              </a:p>
              <a:p>
                <a:r>
                  <a:rPr lang="en-US" altLang="zh-CN" dirty="0"/>
                  <a:t>f(</a:t>
                </a:r>
                <a:r>
                  <a:rPr lang="en-US" altLang="zh-CN" dirty="0" err="1"/>
                  <a:t>i,j</a:t>
                </a:r>
                <a:r>
                  <a:rPr lang="en-US" altLang="zh-CN" dirty="0"/>
                  <a:t>)&lt;=c(</a:t>
                </a:r>
                <a:r>
                  <a:rPr lang="en-US" altLang="zh-CN" dirty="0" err="1"/>
                  <a:t>i,j</a:t>
                </a:r>
                <a:r>
                  <a:rPr lang="en-US" altLang="zh-CN" dirty="0"/>
                  <a:t>)</a:t>
                </a:r>
              </a:p>
              <a:p>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nary>
                  </m:oMath>
                </a14:m>
                <a:endParaRPr lang="en-US" altLang="zh-CN" b="0" dirty="0"/>
              </a:p>
              <a:p>
                <a:r>
                  <a:rPr lang="zh-CN" altLang="en-US" dirty="0"/>
                  <a:t>流量</a:t>
                </a:r>
                <a:endParaRPr lang="en-US" altLang="zh-CN" dirty="0"/>
              </a:p>
              <a:p>
                <a:r>
                  <a:rPr lang="en-US" altLang="zh-CN" dirty="0"/>
                  <a:t>s</a:t>
                </a:r>
                <a:r>
                  <a:rPr lang="zh-CN" altLang="en-US" dirty="0"/>
                  <a:t>的流出量，记作</a:t>
                </a:r>
                <a:r>
                  <a:rPr lang="en-US" altLang="zh-CN" dirty="0"/>
                  <a:t>v(f)</a:t>
                </a:r>
              </a:p>
              <a:p>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e>
                    </m:nary>
                  </m:oMath>
                </a14:m>
                <a:endParaRPr lang="en-US" altLang="zh-CN" dirty="0"/>
              </a:p>
              <a:p>
                <a:r>
                  <a:rPr lang="en-US" altLang="zh-CN" dirty="0"/>
                  <a:t>v(f)</a:t>
                </a:r>
                <a:r>
                  <a:rPr lang="zh-CN" altLang="en-US" dirty="0"/>
                  <a:t>取最大值时，就是最大流</a:t>
                </a:r>
                <a:endParaRPr lang="en-US" altLang="zh-CN" dirty="0"/>
              </a:p>
            </p:txBody>
          </p:sp>
        </mc:Choice>
        <mc:Fallback xmlns="">
          <p:sp>
            <p:nvSpPr>
              <p:cNvPr id="3" name="内容占位符 2">
                <a:extLst>
                  <a:ext uri="{FF2B5EF4-FFF2-40B4-BE49-F238E27FC236}">
                    <a16:creationId xmlns:a16="http://schemas.microsoft.com/office/drawing/2014/main" id="{22BD3C58-0BC3-4934-97AA-ED7C8A626F9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33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lnSpcReduction="10000"/>
          </a:bodyPr>
          <a:lstStyle/>
          <a:p>
            <a:r>
              <a:rPr lang="zh-CN" altLang="en-US" dirty="0"/>
              <a:t>当</a:t>
            </a:r>
            <a:r>
              <a:rPr lang="en-US" altLang="zh-CN" dirty="0"/>
              <a:t>K&lt;0</a:t>
            </a:r>
            <a:r>
              <a:rPr lang="zh-CN" altLang="en-US" dirty="0"/>
              <a:t>时</a:t>
            </a:r>
            <a:endParaRPr lang="en-US" altLang="zh-CN" dirty="0"/>
          </a:p>
          <a:p>
            <a:r>
              <a:rPr lang="en-US" altLang="zh-CN" dirty="0"/>
              <a:t>x</a:t>
            </a:r>
            <a:r>
              <a:rPr lang="zh-CN" altLang="en-US" dirty="0"/>
              <a:t>表示割哪边就在哪边工作</a:t>
            </a:r>
            <a:endParaRPr lang="en-US" altLang="zh-CN" dirty="0"/>
          </a:p>
          <a:p>
            <a:r>
              <a:rPr lang="en-US" altLang="zh-CN" dirty="0"/>
              <a:t>y</a:t>
            </a:r>
            <a:r>
              <a:rPr lang="zh-CN" altLang="en-US" dirty="0"/>
              <a:t>表示连哪边就在哪边工作</a:t>
            </a:r>
            <a:endParaRPr lang="en-US" altLang="zh-CN" dirty="0"/>
          </a:p>
          <a:p>
            <a:r>
              <a:rPr lang="zh-CN" altLang="en-US" dirty="0"/>
              <a:t>设</a:t>
            </a:r>
            <a:r>
              <a:rPr lang="en-US" altLang="zh-CN" dirty="0"/>
              <a:t>e=f</a:t>
            </a:r>
            <a:r>
              <a:rPr lang="zh-CN" altLang="en-US" dirty="0"/>
              <a:t>，并利用反称性，有</a:t>
            </a:r>
            <a:endParaRPr lang="en-US" altLang="zh-CN" dirty="0"/>
          </a:p>
          <a:p>
            <a:r>
              <a:rPr lang="en-US" altLang="zh-CN" dirty="0" err="1"/>
              <a:t>a+b</a:t>
            </a:r>
            <a:r>
              <a:rPr lang="en-US" altLang="zh-CN" dirty="0"/>
              <a:t>=v4</a:t>
            </a:r>
          </a:p>
          <a:p>
            <a:r>
              <a:rPr lang="en-US" altLang="zh-CN" dirty="0" err="1"/>
              <a:t>c+d</a:t>
            </a:r>
            <a:r>
              <a:rPr lang="en-US" altLang="zh-CN" dirty="0"/>
              <a:t>=v3</a:t>
            </a:r>
          </a:p>
          <a:p>
            <a:r>
              <a:rPr lang="en-US" altLang="zh-CN" dirty="0" err="1"/>
              <a:t>a+d+e</a:t>
            </a:r>
            <a:r>
              <a:rPr lang="en-US" altLang="zh-CN" dirty="0"/>
              <a:t>=v2</a:t>
            </a:r>
          </a:p>
          <a:p>
            <a:r>
              <a:rPr lang="en-US" altLang="zh-CN" dirty="0" err="1"/>
              <a:t>b+c+e</a:t>
            </a:r>
            <a:r>
              <a:rPr lang="en-US" altLang="zh-CN" dirty="0"/>
              <a:t>=v1</a:t>
            </a:r>
          </a:p>
          <a:p>
            <a:r>
              <a:rPr lang="zh-CN" altLang="en-US" dirty="0"/>
              <a:t>所以</a:t>
            </a:r>
            <a:r>
              <a:rPr lang="en-US" altLang="zh-CN" dirty="0"/>
              <a:t>2e=v1+v2-v3-v4=-K&gt;0</a:t>
            </a:r>
            <a:endParaRPr lang="zh-CN" altLang="en-US" dirty="0"/>
          </a:p>
        </p:txBody>
      </p:sp>
      <p:pic>
        <p:nvPicPr>
          <p:cNvPr id="6" name="图片 5">
            <a:extLst>
              <a:ext uri="{FF2B5EF4-FFF2-40B4-BE49-F238E27FC236}">
                <a16:creationId xmlns:a16="http://schemas.microsoft.com/office/drawing/2014/main" id="{E87C0F61-2A1D-4EDA-9D75-9D95118390E7}"/>
              </a:ext>
            </a:extLst>
          </p:cNvPr>
          <p:cNvPicPr>
            <a:picLocks noChangeAspect="1"/>
          </p:cNvPicPr>
          <p:nvPr/>
        </p:nvPicPr>
        <p:blipFill>
          <a:blip r:embed="rId2"/>
          <a:stretch>
            <a:fillRect/>
          </a:stretch>
        </p:blipFill>
        <p:spPr>
          <a:xfrm>
            <a:off x="5433355" y="770731"/>
            <a:ext cx="6310970" cy="3748088"/>
          </a:xfrm>
          <a:prstGeom prst="rect">
            <a:avLst/>
          </a:prstGeom>
        </p:spPr>
      </p:pic>
    </p:spTree>
    <p:extLst>
      <p:ext uri="{BB962C8B-B14F-4D97-AF65-F5344CB8AC3E}">
        <p14:creationId xmlns:p14="http://schemas.microsoft.com/office/powerpoint/2010/main" val="1155225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当</a:t>
            </a:r>
            <a:r>
              <a:rPr lang="en-US" altLang="zh-CN" dirty="0"/>
              <a:t>K&lt;0</a:t>
            </a:r>
            <a:r>
              <a:rPr lang="zh-CN" altLang="en-US" dirty="0"/>
              <a:t>时</a:t>
            </a:r>
            <a:endParaRPr lang="en-US" altLang="zh-CN" dirty="0"/>
          </a:p>
          <a:p>
            <a:r>
              <a:rPr lang="en-US" altLang="zh-CN" dirty="0"/>
              <a:t>x</a:t>
            </a:r>
            <a:r>
              <a:rPr lang="zh-CN" altLang="en-US" dirty="0"/>
              <a:t>表示割哪边就在哪边工作</a:t>
            </a:r>
            <a:endParaRPr lang="en-US" altLang="zh-CN" dirty="0"/>
          </a:p>
          <a:p>
            <a:r>
              <a:rPr lang="en-US" altLang="zh-CN" dirty="0"/>
              <a:t>y</a:t>
            </a:r>
            <a:r>
              <a:rPr lang="zh-CN" altLang="en-US" dirty="0"/>
              <a:t>表示连哪边就在哪边工作</a:t>
            </a:r>
            <a:endParaRPr lang="en-US" altLang="zh-CN" dirty="0"/>
          </a:p>
          <a:p>
            <a:r>
              <a:rPr lang="zh-CN" altLang="en-US" dirty="0"/>
              <a:t>但是这种情况下，</a:t>
            </a:r>
            <a:r>
              <a:rPr lang="en-US" altLang="zh-CN" dirty="0"/>
              <a:t>(</a:t>
            </a:r>
            <a:r>
              <a:rPr lang="en-US" altLang="zh-CN" dirty="0" err="1"/>
              <a:t>x,y</a:t>
            </a:r>
            <a:r>
              <a:rPr lang="en-US" altLang="zh-CN" dirty="0"/>
              <a:t>)</a:t>
            </a:r>
            <a:r>
              <a:rPr lang="zh-CN" altLang="en-US" dirty="0"/>
              <a:t>的关系必须形成一个二分图，否则安排不过来</a:t>
            </a:r>
          </a:p>
        </p:txBody>
      </p:sp>
    </p:spTree>
    <p:extLst>
      <p:ext uri="{BB962C8B-B14F-4D97-AF65-F5344CB8AC3E}">
        <p14:creationId xmlns:p14="http://schemas.microsoft.com/office/powerpoint/2010/main" val="3507610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最大权闭合子图</a:t>
            </a:r>
            <a:endParaRPr lang="en-US" altLang="zh-CN" dirty="0"/>
          </a:p>
          <a:p>
            <a:r>
              <a:rPr lang="zh-CN" altLang="en-US" dirty="0"/>
              <a:t>在一个有向图中，选一个子图，满足子图中的点的后继也要在这个子图当中。点权有正有负，使得该子图的点权最大。</a:t>
            </a:r>
            <a:endParaRPr lang="en-US" altLang="zh-CN" dirty="0"/>
          </a:p>
          <a:p>
            <a:endParaRPr lang="zh-CN" altLang="en-US" dirty="0"/>
          </a:p>
        </p:txBody>
      </p:sp>
    </p:spTree>
    <p:extLst>
      <p:ext uri="{BB962C8B-B14F-4D97-AF65-F5344CB8AC3E}">
        <p14:creationId xmlns:p14="http://schemas.microsoft.com/office/powerpoint/2010/main" val="2101365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最大权闭合子图</a:t>
            </a:r>
            <a:endParaRPr lang="en-US" altLang="zh-CN" dirty="0"/>
          </a:p>
          <a:p>
            <a:r>
              <a:rPr lang="zh-CN" altLang="en-US" dirty="0"/>
              <a:t>在一个有向图中，选一个子图，满足子图中的点的后继也要在这个子图当中。点权有正有负，使得该子图的点权最大。</a:t>
            </a:r>
            <a:endParaRPr lang="en-US" altLang="zh-CN" dirty="0"/>
          </a:p>
          <a:p>
            <a:r>
              <a:rPr lang="zh-CN" altLang="en-US" dirty="0"/>
              <a:t>将权值取负，最大值变为最小值</a:t>
            </a:r>
            <a:endParaRPr lang="en-US" altLang="zh-CN" dirty="0"/>
          </a:p>
          <a:p>
            <a:r>
              <a:rPr lang="zh-CN" altLang="en-US" dirty="0"/>
              <a:t>对于一条有向边</a:t>
            </a:r>
            <a:r>
              <a:rPr lang="en-US" altLang="zh-CN" dirty="0"/>
              <a:t>x-&gt;y</a:t>
            </a:r>
            <a:r>
              <a:rPr lang="zh-CN" altLang="en-US" dirty="0"/>
              <a:t>，若</a:t>
            </a:r>
            <a:r>
              <a:rPr lang="en-US" altLang="zh-CN" dirty="0"/>
              <a:t>x</a:t>
            </a:r>
            <a:r>
              <a:rPr lang="zh-CN" altLang="en-US" dirty="0"/>
              <a:t>选了，则</a:t>
            </a:r>
            <a:r>
              <a:rPr lang="en-US" altLang="zh-CN" dirty="0"/>
              <a:t>y</a:t>
            </a:r>
            <a:r>
              <a:rPr lang="zh-CN" altLang="en-US" dirty="0"/>
              <a:t>必选。或者说，若</a:t>
            </a:r>
            <a:r>
              <a:rPr lang="en-US" altLang="zh-CN" dirty="0"/>
              <a:t>x</a:t>
            </a:r>
            <a:r>
              <a:rPr lang="zh-CN" altLang="en-US" dirty="0"/>
              <a:t>选了，不选</a:t>
            </a:r>
            <a:r>
              <a:rPr lang="en-US" altLang="zh-CN" dirty="0"/>
              <a:t>y</a:t>
            </a:r>
            <a:r>
              <a:rPr lang="zh-CN" altLang="en-US" dirty="0"/>
              <a:t>，会增加</a:t>
            </a:r>
            <a:r>
              <a:rPr lang="en-US" altLang="zh-CN" dirty="0"/>
              <a:t>+inf</a:t>
            </a:r>
            <a:r>
              <a:rPr lang="zh-CN" altLang="en-US" dirty="0"/>
              <a:t>的花费。</a:t>
            </a:r>
            <a:r>
              <a:rPr lang="en-US" altLang="zh-CN" dirty="0"/>
              <a:t>v4=+inf</a:t>
            </a:r>
          </a:p>
          <a:p>
            <a:r>
              <a:rPr lang="zh-CN" altLang="en-US" dirty="0"/>
              <a:t>另外，同时选</a:t>
            </a:r>
            <a:r>
              <a:rPr lang="en-US" altLang="zh-CN" dirty="0"/>
              <a:t>x</a:t>
            </a:r>
            <a:r>
              <a:rPr lang="zh-CN" altLang="en-US" dirty="0"/>
              <a:t>和</a:t>
            </a:r>
            <a:r>
              <a:rPr lang="en-US" altLang="zh-CN" dirty="0"/>
              <a:t>y</a:t>
            </a:r>
            <a:r>
              <a:rPr lang="zh-CN" altLang="en-US" dirty="0"/>
              <a:t>增加了</a:t>
            </a:r>
            <a:r>
              <a:rPr lang="en-US" altLang="zh-CN" dirty="0"/>
              <a:t>w(x)+w(y)</a:t>
            </a:r>
            <a:r>
              <a:rPr lang="zh-CN" altLang="en-US" dirty="0"/>
              <a:t>的花费。</a:t>
            </a:r>
            <a:r>
              <a:rPr lang="en-US" altLang="zh-CN" dirty="0"/>
              <a:t>v2=w(x)+w(y)</a:t>
            </a:r>
          </a:p>
          <a:p>
            <a:r>
              <a:rPr lang="zh-CN" altLang="en-US" dirty="0"/>
              <a:t>同时不选</a:t>
            </a:r>
            <a:r>
              <a:rPr lang="en-US" altLang="zh-CN" dirty="0"/>
              <a:t>x</a:t>
            </a:r>
            <a:r>
              <a:rPr lang="zh-CN" altLang="en-US" dirty="0"/>
              <a:t>和</a:t>
            </a:r>
            <a:r>
              <a:rPr lang="en-US" altLang="zh-CN" dirty="0"/>
              <a:t>y</a:t>
            </a:r>
            <a:r>
              <a:rPr lang="zh-CN" altLang="en-US" dirty="0"/>
              <a:t>增加了</a:t>
            </a:r>
            <a:r>
              <a:rPr lang="en-US" altLang="zh-CN" dirty="0"/>
              <a:t>0</a:t>
            </a:r>
            <a:r>
              <a:rPr lang="zh-CN" altLang="en-US" dirty="0"/>
              <a:t>的花费。</a:t>
            </a:r>
            <a:r>
              <a:rPr lang="en-US" altLang="zh-CN" dirty="0"/>
              <a:t>v1=0</a:t>
            </a:r>
          </a:p>
          <a:p>
            <a:r>
              <a:rPr lang="zh-CN" altLang="en-US" dirty="0"/>
              <a:t>选</a:t>
            </a:r>
            <a:r>
              <a:rPr lang="en-US" altLang="zh-CN" dirty="0"/>
              <a:t>y</a:t>
            </a:r>
            <a:r>
              <a:rPr lang="zh-CN" altLang="en-US" dirty="0"/>
              <a:t>不选</a:t>
            </a:r>
            <a:r>
              <a:rPr lang="en-US" altLang="zh-CN" dirty="0"/>
              <a:t>x</a:t>
            </a:r>
            <a:r>
              <a:rPr lang="zh-CN" altLang="en-US" dirty="0"/>
              <a:t>增加了</a:t>
            </a:r>
            <a:r>
              <a:rPr lang="en-US" altLang="zh-CN" dirty="0"/>
              <a:t>w(y)</a:t>
            </a:r>
            <a:r>
              <a:rPr lang="zh-CN" altLang="en-US" dirty="0"/>
              <a:t>的花费。</a:t>
            </a:r>
            <a:r>
              <a:rPr lang="en-US" altLang="zh-CN" dirty="0"/>
              <a:t>v3=w(y)</a:t>
            </a:r>
          </a:p>
          <a:p>
            <a:endParaRPr lang="zh-CN" altLang="en-US" dirty="0"/>
          </a:p>
        </p:txBody>
      </p:sp>
    </p:spTree>
    <p:extLst>
      <p:ext uri="{BB962C8B-B14F-4D97-AF65-F5344CB8AC3E}">
        <p14:creationId xmlns:p14="http://schemas.microsoft.com/office/powerpoint/2010/main" val="211394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en-US" altLang="zh-CN" dirty="0"/>
              <a:t>v1=</a:t>
            </a:r>
            <a:r>
              <a:rPr lang="en-US" altLang="zh-CN" dirty="0" err="1"/>
              <a:t>a+b</a:t>
            </a:r>
            <a:r>
              <a:rPr lang="en-US" altLang="zh-CN" dirty="0"/>
              <a:t>=0</a:t>
            </a:r>
          </a:p>
          <a:p>
            <a:r>
              <a:rPr lang="en-US" altLang="zh-CN" dirty="0"/>
              <a:t>v2=</a:t>
            </a:r>
            <a:r>
              <a:rPr lang="en-US" altLang="zh-CN" dirty="0" err="1"/>
              <a:t>c+d</a:t>
            </a:r>
            <a:r>
              <a:rPr lang="en-US" altLang="zh-CN" dirty="0"/>
              <a:t>=w(x)+w(y)</a:t>
            </a:r>
          </a:p>
          <a:p>
            <a:r>
              <a:rPr lang="en-US" altLang="zh-CN" dirty="0"/>
              <a:t>v3=</a:t>
            </a:r>
            <a:r>
              <a:rPr lang="en-US" altLang="zh-CN" dirty="0" err="1"/>
              <a:t>a+d+f</a:t>
            </a:r>
            <a:r>
              <a:rPr lang="en-US" altLang="zh-CN" dirty="0"/>
              <a:t>=w(y)</a:t>
            </a:r>
          </a:p>
          <a:p>
            <a:r>
              <a:rPr lang="en-US" altLang="zh-CN" dirty="0"/>
              <a:t>v4=</a:t>
            </a:r>
            <a:r>
              <a:rPr lang="en-US" altLang="zh-CN" dirty="0" err="1"/>
              <a:t>b+c+e</a:t>
            </a:r>
            <a:r>
              <a:rPr lang="en-US" altLang="zh-CN" dirty="0"/>
              <a:t>=+inf</a:t>
            </a:r>
          </a:p>
          <a:p>
            <a:r>
              <a:rPr lang="zh-CN" altLang="en-US" dirty="0"/>
              <a:t>显然</a:t>
            </a:r>
            <a:r>
              <a:rPr lang="en-US" altLang="zh-CN" dirty="0"/>
              <a:t>K&gt;0</a:t>
            </a:r>
            <a:r>
              <a:rPr lang="zh-CN" altLang="en-US" dirty="0"/>
              <a:t>，解得</a:t>
            </a:r>
            <a:endParaRPr lang="en-US" altLang="zh-CN" dirty="0"/>
          </a:p>
          <a:p>
            <a:r>
              <a:rPr lang="en-US" altLang="zh-CN" dirty="0"/>
              <a:t>a=0,b=0,c=w(x),d=w(y),e=+</a:t>
            </a:r>
            <a:r>
              <a:rPr lang="en-US" altLang="zh-CN" dirty="0" err="1"/>
              <a:t>inf,f</a:t>
            </a:r>
            <a:r>
              <a:rPr lang="en-US" altLang="zh-CN" dirty="0"/>
              <a:t>=0</a:t>
            </a:r>
          </a:p>
          <a:p>
            <a:r>
              <a:rPr lang="zh-CN" altLang="en-US" dirty="0"/>
              <a:t>注意</a:t>
            </a:r>
            <a:r>
              <a:rPr lang="en-US" altLang="zh-CN" dirty="0"/>
              <a:t>w(x),w(y)</a:t>
            </a:r>
            <a:r>
              <a:rPr lang="zh-CN" altLang="en-US" dirty="0"/>
              <a:t>都是取负过后的</a:t>
            </a:r>
          </a:p>
        </p:txBody>
      </p:sp>
    </p:spTree>
    <p:extLst>
      <p:ext uri="{BB962C8B-B14F-4D97-AF65-F5344CB8AC3E}">
        <p14:creationId xmlns:p14="http://schemas.microsoft.com/office/powerpoint/2010/main" val="1032464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最大权闭合子图的通常做法是</a:t>
            </a:r>
            <a:endParaRPr lang="en-US" altLang="zh-CN" dirty="0"/>
          </a:p>
          <a:p>
            <a:r>
              <a:rPr lang="zh-CN" altLang="en-US" dirty="0"/>
              <a:t>源向所有的正权点连边，容量为点权</a:t>
            </a:r>
            <a:endParaRPr lang="en-US" altLang="zh-CN" dirty="0"/>
          </a:p>
          <a:p>
            <a:r>
              <a:rPr lang="zh-CN" altLang="en-US" dirty="0"/>
              <a:t>所有的负权点向汇连边，容量为点权的绝对值</a:t>
            </a:r>
            <a:endParaRPr lang="en-US" altLang="zh-CN" dirty="0"/>
          </a:p>
          <a:p>
            <a:r>
              <a:rPr lang="zh-CN" altLang="en-US" dirty="0"/>
              <a:t>原图的边保留，容量为</a:t>
            </a:r>
            <a:r>
              <a:rPr lang="en-US" altLang="zh-CN" dirty="0"/>
              <a:t>+inf</a:t>
            </a:r>
          </a:p>
          <a:p>
            <a:r>
              <a:rPr lang="zh-CN" altLang="en-US" dirty="0"/>
              <a:t>答案是所有点的点权和</a:t>
            </a:r>
            <a:r>
              <a:rPr lang="en-US" altLang="zh-CN" dirty="0"/>
              <a:t>-</a:t>
            </a:r>
            <a:r>
              <a:rPr lang="zh-CN" altLang="en-US" dirty="0"/>
              <a:t>此图的最小割</a:t>
            </a:r>
            <a:endParaRPr lang="en-US" altLang="zh-CN" dirty="0"/>
          </a:p>
          <a:p>
            <a:r>
              <a:rPr lang="zh-CN" altLang="en-US" dirty="0"/>
              <a:t>可以发现，这种方法建出来的图就和上面的方法，每条边差一个常数，并且这个常数是可以减去的</a:t>
            </a:r>
          </a:p>
        </p:txBody>
      </p:sp>
    </p:spTree>
    <p:extLst>
      <p:ext uri="{BB962C8B-B14F-4D97-AF65-F5344CB8AC3E}">
        <p14:creationId xmlns:p14="http://schemas.microsoft.com/office/powerpoint/2010/main" val="1251080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多物品捆绑</a:t>
            </a:r>
            <a:endParaRPr lang="en-US" altLang="zh-CN" dirty="0"/>
          </a:p>
          <a:p>
            <a:r>
              <a:rPr lang="zh-CN" altLang="en-US" dirty="0"/>
              <a:t>有一个</a:t>
            </a:r>
            <a:r>
              <a:rPr lang="en-US" altLang="zh-CN" dirty="0"/>
              <a:t>n*m</a:t>
            </a:r>
            <a:r>
              <a:rPr lang="zh-CN" altLang="en-US" dirty="0"/>
              <a:t>的方阵，每个方阵可以放石头</a:t>
            </a:r>
            <a:endParaRPr lang="en-US" altLang="zh-CN" dirty="0"/>
          </a:p>
          <a:p>
            <a:r>
              <a:rPr lang="zh-CN" altLang="en-US" dirty="0"/>
              <a:t>如果一个格子放了石头，则花费</a:t>
            </a:r>
            <a:r>
              <a:rPr lang="en-US" altLang="zh-CN" dirty="0"/>
              <a:t>c</a:t>
            </a:r>
          </a:p>
          <a:p>
            <a:r>
              <a:rPr lang="zh-CN" altLang="en-US" dirty="0"/>
              <a:t>如果一个格子放了石头，或者它周围的格子（</a:t>
            </a:r>
            <a:r>
              <a:rPr lang="en-US" altLang="zh-CN" dirty="0"/>
              <a:t>4</a:t>
            </a:r>
            <a:r>
              <a:rPr lang="zh-CN" altLang="en-US" dirty="0"/>
              <a:t>连通）都放了石头，则收益</a:t>
            </a:r>
            <a:r>
              <a:rPr lang="en-US" altLang="zh-CN" dirty="0"/>
              <a:t>v</a:t>
            </a:r>
          </a:p>
          <a:p>
            <a:r>
              <a:rPr lang="zh-CN" altLang="en-US" dirty="0"/>
              <a:t>求最大收益</a:t>
            </a:r>
            <a:endParaRPr lang="en-US" altLang="zh-CN" dirty="0"/>
          </a:p>
          <a:p>
            <a:r>
              <a:rPr lang="en-US" altLang="zh-CN" dirty="0" err="1"/>
              <a:t>v,c</a:t>
            </a:r>
            <a:r>
              <a:rPr lang="zh-CN" altLang="en-US" dirty="0"/>
              <a:t>都是正的</a:t>
            </a:r>
          </a:p>
        </p:txBody>
      </p:sp>
    </p:spTree>
    <p:extLst>
      <p:ext uri="{BB962C8B-B14F-4D97-AF65-F5344CB8AC3E}">
        <p14:creationId xmlns:p14="http://schemas.microsoft.com/office/powerpoint/2010/main" val="2641988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多物品捆绑</a:t>
            </a:r>
            <a:endParaRPr lang="en-US" altLang="zh-CN" dirty="0"/>
          </a:p>
          <a:p>
            <a:r>
              <a:rPr lang="zh-CN" altLang="en-US" dirty="0"/>
              <a:t>新增一个点</a:t>
            </a:r>
            <a:r>
              <a:rPr lang="en-US" altLang="zh-CN" dirty="0"/>
              <a:t>x1</a:t>
            </a:r>
            <a:r>
              <a:rPr lang="zh-CN" altLang="en-US" dirty="0"/>
              <a:t>，表示周围的格子是否都放了石头</a:t>
            </a:r>
            <a:endParaRPr lang="en-US" altLang="zh-CN" dirty="0"/>
          </a:p>
          <a:p>
            <a:r>
              <a:rPr lang="zh-CN" altLang="en-US" dirty="0"/>
              <a:t>如果</a:t>
            </a:r>
            <a:r>
              <a:rPr lang="en-US" altLang="zh-CN" dirty="0"/>
              <a:t>x</a:t>
            </a:r>
            <a:r>
              <a:rPr lang="zh-CN" altLang="en-US" dirty="0"/>
              <a:t>和</a:t>
            </a:r>
            <a:r>
              <a:rPr lang="en-US" altLang="zh-CN" dirty="0"/>
              <a:t>x1</a:t>
            </a:r>
            <a:r>
              <a:rPr lang="zh-CN" altLang="en-US" dirty="0"/>
              <a:t>都选，则失去</a:t>
            </a:r>
            <a:r>
              <a:rPr lang="en-US" altLang="zh-CN" dirty="0"/>
              <a:t>v</a:t>
            </a:r>
            <a:r>
              <a:rPr lang="zh-CN" altLang="en-US" dirty="0"/>
              <a:t>的收益</a:t>
            </a:r>
            <a:endParaRPr lang="en-US" altLang="zh-CN" dirty="0"/>
          </a:p>
          <a:p>
            <a:r>
              <a:rPr lang="zh-CN" altLang="en-US" dirty="0"/>
              <a:t>再考虑</a:t>
            </a:r>
            <a:r>
              <a:rPr lang="en-US" altLang="zh-CN" dirty="0"/>
              <a:t>x</a:t>
            </a:r>
            <a:r>
              <a:rPr lang="zh-CN" altLang="en-US" dirty="0"/>
              <a:t>周围的格子</a:t>
            </a:r>
            <a:r>
              <a:rPr lang="en-US" altLang="zh-CN" dirty="0"/>
              <a:t>y</a:t>
            </a:r>
            <a:r>
              <a:rPr lang="zh-CN" altLang="en-US" dirty="0"/>
              <a:t>和</a:t>
            </a:r>
            <a:r>
              <a:rPr lang="en-US" altLang="zh-CN" dirty="0"/>
              <a:t>x1</a:t>
            </a:r>
            <a:r>
              <a:rPr lang="zh-CN" altLang="en-US" dirty="0"/>
              <a:t>的关系</a:t>
            </a:r>
            <a:endParaRPr lang="en-US" altLang="zh-CN" dirty="0"/>
          </a:p>
          <a:p>
            <a:r>
              <a:rPr lang="zh-CN" altLang="en-US" dirty="0"/>
              <a:t>如果</a:t>
            </a:r>
            <a:r>
              <a:rPr lang="en-US" altLang="zh-CN" dirty="0"/>
              <a:t>x1</a:t>
            </a:r>
            <a:r>
              <a:rPr lang="zh-CN" altLang="en-US" dirty="0"/>
              <a:t>选了，则</a:t>
            </a:r>
            <a:r>
              <a:rPr lang="en-US" altLang="zh-CN" dirty="0"/>
              <a:t>y</a:t>
            </a:r>
            <a:r>
              <a:rPr lang="zh-CN" altLang="en-US" dirty="0"/>
              <a:t>必须要选，否则将花费</a:t>
            </a:r>
            <a:r>
              <a:rPr lang="en-US" altLang="zh-CN" dirty="0"/>
              <a:t>+inf</a:t>
            </a:r>
            <a:r>
              <a:rPr lang="zh-CN" altLang="en-US" dirty="0"/>
              <a:t>的代价</a:t>
            </a:r>
            <a:endParaRPr lang="en-US" altLang="zh-CN" dirty="0"/>
          </a:p>
          <a:p>
            <a:r>
              <a:rPr lang="zh-CN" altLang="en-US" dirty="0"/>
              <a:t>然后再根据上述条件建图</a:t>
            </a:r>
            <a:endParaRPr lang="en-US" altLang="zh-CN" dirty="0"/>
          </a:p>
          <a:p>
            <a:r>
              <a:rPr lang="zh-CN" altLang="en-US" dirty="0"/>
              <a:t>单个点的收益和花费这里为了节约空间不列出了</a:t>
            </a:r>
            <a:endParaRPr lang="en-US" altLang="zh-CN" dirty="0"/>
          </a:p>
        </p:txBody>
      </p:sp>
    </p:spTree>
    <p:extLst>
      <p:ext uri="{BB962C8B-B14F-4D97-AF65-F5344CB8AC3E}">
        <p14:creationId xmlns:p14="http://schemas.microsoft.com/office/powerpoint/2010/main" val="2120259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3" name="内容占位符 2">
            <a:extLst>
              <a:ext uri="{FF2B5EF4-FFF2-40B4-BE49-F238E27FC236}">
                <a16:creationId xmlns:a16="http://schemas.microsoft.com/office/drawing/2014/main" id="{887E63F4-9A72-4C07-9931-6A9990E070EE}"/>
              </a:ext>
            </a:extLst>
          </p:cNvPr>
          <p:cNvSpPr>
            <a:spLocks noGrp="1"/>
          </p:cNvSpPr>
          <p:nvPr>
            <p:ph idx="1"/>
          </p:nvPr>
        </p:nvSpPr>
        <p:spPr/>
        <p:txBody>
          <a:bodyPr>
            <a:normAutofit/>
          </a:bodyPr>
          <a:lstStyle/>
          <a:p>
            <a:r>
              <a:rPr lang="zh-CN" altLang="en-US" dirty="0"/>
              <a:t>多物品捆绑</a:t>
            </a:r>
            <a:endParaRPr lang="en-US" altLang="zh-CN" dirty="0"/>
          </a:p>
          <a:p>
            <a:r>
              <a:rPr lang="zh-CN" altLang="en-US" dirty="0"/>
              <a:t>但是这样实在是太麻烦了</a:t>
            </a:r>
            <a:endParaRPr lang="en-US" altLang="zh-CN" dirty="0"/>
          </a:p>
          <a:p>
            <a:r>
              <a:rPr lang="zh-CN" altLang="en-US" dirty="0"/>
              <a:t>所以提出另外一个做法，</a:t>
            </a:r>
            <a:r>
              <a:rPr lang="en-US" altLang="zh-CN" dirty="0"/>
              <a:t> x1</a:t>
            </a:r>
            <a:r>
              <a:rPr lang="zh-CN" altLang="en-US" dirty="0"/>
              <a:t>仍然表示周围的格子是否都放了石头</a:t>
            </a:r>
            <a:endParaRPr lang="en-US" altLang="zh-CN" dirty="0"/>
          </a:p>
          <a:p>
            <a:r>
              <a:rPr lang="zh-CN" altLang="en-US" dirty="0"/>
              <a:t>但是现在不用把收益取负变成花费了</a:t>
            </a:r>
            <a:endParaRPr lang="en-US" altLang="zh-CN" dirty="0"/>
          </a:p>
          <a:p>
            <a:r>
              <a:rPr lang="zh-CN" altLang="en-US" dirty="0"/>
              <a:t>直接考虑选</a:t>
            </a:r>
            <a:r>
              <a:rPr lang="en-US" altLang="zh-CN" dirty="0"/>
              <a:t>x</a:t>
            </a:r>
            <a:r>
              <a:rPr lang="zh-CN" altLang="en-US" dirty="0"/>
              <a:t>的收益和不选</a:t>
            </a:r>
            <a:r>
              <a:rPr lang="en-US" altLang="zh-CN" dirty="0"/>
              <a:t>x</a:t>
            </a:r>
            <a:r>
              <a:rPr lang="zh-CN" altLang="en-US" dirty="0"/>
              <a:t>的收益</a:t>
            </a:r>
            <a:endParaRPr lang="en-US" altLang="zh-CN" dirty="0"/>
          </a:p>
          <a:p>
            <a:endParaRPr lang="en-US" altLang="zh-CN" dirty="0"/>
          </a:p>
        </p:txBody>
      </p:sp>
    </p:spTree>
    <p:extLst>
      <p:ext uri="{BB962C8B-B14F-4D97-AF65-F5344CB8AC3E}">
        <p14:creationId xmlns:p14="http://schemas.microsoft.com/office/powerpoint/2010/main" val="4222706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pic>
        <p:nvPicPr>
          <p:cNvPr id="5" name="内容占位符 4">
            <a:extLst>
              <a:ext uri="{FF2B5EF4-FFF2-40B4-BE49-F238E27FC236}">
                <a16:creationId xmlns:a16="http://schemas.microsoft.com/office/drawing/2014/main" id="{8658773D-3CE5-42D0-86EF-E14FE467E1F9}"/>
              </a:ext>
            </a:extLst>
          </p:cNvPr>
          <p:cNvPicPr>
            <a:picLocks noGrp="1" noChangeAspect="1"/>
          </p:cNvPicPr>
          <p:nvPr>
            <p:ph idx="1"/>
          </p:nvPr>
        </p:nvPicPr>
        <p:blipFill>
          <a:blip r:embed="rId2"/>
          <a:stretch>
            <a:fillRect/>
          </a:stretch>
        </p:blipFill>
        <p:spPr>
          <a:xfrm>
            <a:off x="5933328" y="1758950"/>
            <a:ext cx="4954493" cy="4351338"/>
          </a:xfrm>
        </p:spPr>
      </p:pic>
    </p:spTree>
    <p:extLst>
      <p:ext uri="{BB962C8B-B14F-4D97-AF65-F5344CB8AC3E}">
        <p14:creationId xmlns:p14="http://schemas.microsoft.com/office/powerpoint/2010/main" val="250429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normAutofit/>
              </a:bodyPr>
              <a:lstStyle/>
              <a:p>
                <a:r>
                  <a:rPr lang="zh-CN" altLang="en-US" dirty="0"/>
                  <a:t>割</a:t>
                </a:r>
                <a:endParaRPr lang="en-US" altLang="zh-CN" dirty="0"/>
              </a:p>
              <a:p>
                <a:r>
                  <a:rPr lang="zh-CN" altLang="en-US" dirty="0"/>
                  <a:t>把</a:t>
                </a:r>
                <a:r>
                  <a:rPr lang="en-US" altLang="zh-CN" dirty="0"/>
                  <a:t>V</a:t>
                </a:r>
                <a:r>
                  <a:rPr lang="zh-CN" altLang="en-US" dirty="0"/>
                  <a:t>分割成两部分</a:t>
                </a:r>
                <a:r>
                  <a:rPr lang="en-US" altLang="zh-CN" dirty="0"/>
                  <a:t>S</a:t>
                </a:r>
                <a:r>
                  <a:rPr lang="zh-CN" altLang="en-US" dirty="0"/>
                  <a:t>和</a:t>
                </a:r>
                <a:r>
                  <a:rPr lang="en-US" altLang="zh-CN" dirty="0"/>
                  <a:t>S</a:t>
                </a:r>
                <a:r>
                  <a:rPr lang="zh-CN" altLang="en-US" dirty="0"/>
                  <a:t>的补集，满足</a:t>
                </a:r>
                <a:r>
                  <a:rPr lang="en-US" altLang="zh-CN" dirty="0"/>
                  <a:t>s</a:t>
                </a:r>
                <a:r>
                  <a:rPr lang="zh-CN" altLang="en-US" dirty="0"/>
                  <a:t>在</a:t>
                </a:r>
                <a:r>
                  <a:rPr lang="en-US" altLang="zh-CN" dirty="0"/>
                  <a:t>S</a:t>
                </a:r>
                <a:r>
                  <a:rPr lang="zh-CN" altLang="en-US" dirty="0"/>
                  <a:t>中，</a:t>
                </a:r>
                <a:r>
                  <a:rPr lang="en-US" altLang="zh-CN" dirty="0"/>
                  <a:t>t</a:t>
                </a:r>
                <a:r>
                  <a:rPr lang="zh-CN" altLang="en-US" dirty="0"/>
                  <a:t>在</a:t>
                </a:r>
                <a:r>
                  <a:rPr lang="en-US" altLang="zh-CN" dirty="0"/>
                  <a:t>S</a:t>
                </a:r>
                <a:r>
                  <a:rPr lang="zh-CN" altLang="en-US" dirty="0"/>
                  <a:t>的补中</a:t>
                </a:r>
                <a:endParaRPr lang="en-US" altLang="zh-CN" dirty="0"/>
              </a:p>
              <a:p>
                <a:r>
                  <a:rPr lang="zh-CN" altLang="en-US" dirty="0"/>
                  <a:t>割集</a:t>
                </a:r>
                <a:endParaRPr lang="en-US" altLang="zh-CN" dirty="0"/>
              </a:p>
              <a:p>
                <a:r>
                  <a:rPr lang="zh-CN" altLang="en-US" dirty="0"/>
                  <a:t>割边的集合，即</a:t>
                </a:r>
                <a14:m>
                  <m:oMath xmlns:m="http://schemas.openxmlformats.org/officeDocument/2006/math">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u</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m:t>
                    </m:r>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u</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endParaRPr lang="en-US" altLang="zh-CN" dirty="0"/>
              </a:p>
              <a:p>
                <a:r>
                  <a:rPr lang="zh-CN" altLang="en-US" dirty="0"/>
                  <a:t>割集的容量</a:t>
                </a:r>
                <a:endParaRPr lang="en-US" altLang="zh-CN" dirty="0"/>
              </a:p>
              <a:p>
                <a14:m>
                  <m:oMath xmlns:m="http://schemas.openxmlformats.org/officeDocument/2006/math">
                    <m:r>
                      <a:rPr lang="en-US" altLang="zh-CN" b="0" i="1" smtClean="0">
                        <a:latin typeface="Cambria Math" panose="02040503050406030204" pitchFamily="18" charset="0"/>
                      </a:rPr>
                      <m:t>𝑐𝑢𝑡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oMath>
                </a14:m>
                <a:endParaRPr lang="en-US" altLang="zh-CN" dirty="0"/>
              </a:p>
            </p:txBody>
          </p:sp>
        </mc:Choice>
        <mc:Fallback xmlns="">
          <p:sp>
            <p:nvSpPr>
              <p:cNvPr id="3" name="内容占位符 2">
                <a:extLst>
                  <a:ext uri="{FF2B5EF4-FFF2-40B4-BE49-F238E27FC236}">
                    <a16:creationId xmlns:a16="http://schemas.microsoft.com/office/drawing/2014/main" id="{22BD3C58-0BC3-4934-97AA-ED7C8A626F9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134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捆绑模型</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建议对于二元关系采用论文</a:t>
            </a:r>
            <a:r>
              <a:rPr lang="en-US" altLang="zh-CN" dirty="0"/>
              <a:t>《</a:t>
            </a:r>
            <a:r>
              <a:rPr lang="zh-CN" altLang="en-US" dirty="0"/>
              <a:t>浅析一类最小割问题</a:t>
            </a:r>
            <a:r>
              <a:rPr lang="en-US" altLang="zh-CN" dirty="0"/>
              <a:t>》</a:t>
            </a:r>
            <a:r>
              <a:rPr lang="zh-CN" altLang="en-US" dirty="0"/>
              <a:t>的做法</a:t>
            </a:r>
            <a:endParaRPr lang="en-US" altLang="zh-CN" dirty="0"/>
          </a:p>
          <a:p>
            <a:r>
              <a:rPr lang="zh-CN" altLang="en-US" dirty="0"/>
              <a:t>多个物品捆绑就按刚才的新建一个点表示收益，求最大收益来做</a:t>
            </a:r>
            <a:endParaRPr lang="en-US" altLang="zh-CN" dirty="0"/>
          </a:p>
          <a:p>
            <a:endParaRPr lang="en-US" altLang="zh-CN" dirty="0"/>
          </a:p>
        </p:txBody>
      </p:sp>
    </p:spTree>
    <p:extLst>
      <p:ext uri="{BB962C8B-B14F-4D97-AF65-F5344CB8AC3E}">
        <p14:creationId xmlns:p14="http://schemas.microsoft.com/office/powerpoint/2010/main" val="4097551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最大密度子图</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求一个导出子图使得边权和</a:t>
            </a:r>
            <a:r>
              <a:rPr lang="en-US" altLang="zh-CN" dirty="0"/>
              <a:t>/</a:t>
            </a:r>
            <a:r>
              <a:rPr lang="zh-CN" altLang="en-US" dirty="0"/>
              <a:t>点权和最大</a:t>
            </a:r>
            <a:endParaRPr lang="en-US" altLang="zh-CN" dirty="0"/>
          </a:p>
          <a:p>
            <a:r>
              <a:rPr lang="zh-CN" altLang="en-US" dirty="0"/>
              <a:t>通过分数规划转化成二分</a:t>
            </a:r>
            <a:r>
              <a:rPr lang="en-US" altLang="zh-CN" dirty="0"/>
              <a:t>+</a:t>
            </a:r>
            <a:r>
              <a:rPr lang="zh-CN" altLang="en-US" dirty="0"/>
              <a:t>判定性问题</a:t>
            </a:r>
            <a:endParaRPr lang="en-US" altLang="zh-CN" dirty="0"/>
          </a:p>
          <a:p>
            <a:r>
              <a:rPr lang="zh-CN" altLang="en-US" dirty="0"/>
              <a:t>设最大值是</a:t>
            </a:r>
            <a:r>
              <a:rPr lang="en-US" altLang="zh-CN" dirty="0"/>
              <a:t>x</a:t>
            </a:r>
            <a:r>
              <a:rPr lang="zh-CN" altLang="en-US" dirty="0"/>
              <a:t>，那么对所有的</a:t>
            </a:r>
            <a:r>
              <a:rPr lang="en-US" altLang="zh-CN" dirty="0"/>
              <a:t>V</a:t>
            </a:r>
            <a:r>
              <a:rPr lang="zh-CN" altLang="en-US" dirty="0"/>
              <a:t>，</a:t>
            </a:r>
            <a:r>
              <a:rPr lang="en-US" altLang="zh-CN" dirty="0"/>
              <a:t>sum(E)/sum(V)&lt;=x</a:t>
            </a:r>
          </a:p>
          <a:p>
            <a:r>
              <a:rPr lang="zh-CN" altLang="en-US" dirty="0"/>
              <a:t>所以</a:t>
            </a:r>
            <a:r>
              <a:rPr lang="en-US" altLang="zh-CN" dirty="0"/>
              <a:t>max(sum(E)-x*sum(V))&lt;=0</a:t>
            </a:r>
          </a:p>
          <a:p>
            <a:r>
              <a:rPr lang="zh-CN" altLang="en-US" dirty="0"/>
              <a:t>两个思路：</a:t>
            </a:r>
            <a:endParaRPr lang="en-US" altLang="zh-CN" dirty="0"/>
          </a:p>
          <a:p>
            <a:r>
              <a:rPr lang="zh-CN" altLang="en-US" dirty="0"/>
              <a:t>用最大权闭合子图：选了边，就必须选两个点，两个点的点权是</a:t>
            </a:r>
            <a:r>
              <a:rPr lang="en-US" altLang="zh-CN" dirty="0"/>
              <a:t>-x*v(u)</a:t>
            </a:r>
            <a:r>
              <a:rPr lang="zh-CN" altLang="en-US" dirty="0"/>
              <a:t>，边的边权是</a:t>
            </a:r>
            <a:r>
              <a:rPr lang="en-US" altLang="zh-CN" dirty="0"/>
              <a:t>w(e)(</a:t>
            </a:r>
            <a:r>
              <a:rPr lang="zh-CN" altLang="en-US" dirty="0"/>
              <a:t>注意细心处理符号</a:t>
            </a:r>
            <a:r>
              <a:rPr lang="en-US" altLang="zh-CN" dirty="0"/>
              <a:t>)</a:t>
            </a:r>
          </a:p>
          <a:p>
            <a:endParaRPr lang="en-US" altLang="zh-CN" dirty="0"/>
          </a:p>
        </p:txBody>
      </p:sp>
    </p:spTree>
    <p:extLst>
      <p:ext uri="{BB962C8B-B14F-4D97-AF65-F5344CB8AC3E}">
        <p14:creationId xmlns:p14="http://schemas.microsoft.com/office/powerpoint/2010/main" val="3238013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最大密度子图</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为了简单考虑，先让点权、边权</a:t>
            </a:r>
            <a:r>
              <a:rPr lang="en-US" altLang="zh-CN" dirty="0"/>
              <a:t>=1</a:t>
            </a:r>
          </a:p>
          <a:p>
            <a:r>
              <a:rPr lang="en-US" altLang="zh-CN" dirty="0"/>
              <a:t>sum(E)=(V</a:t>
            </a:r>
            <a:r>
              <a:rPr lang="zh-CN" altLang="en-US" dirty="0"/>
              <a:t>中点的度数和</a:t>
            </a:r>
            <a:r>
              <a:rPr lang="en-US" altLang="zh-CN" dirty="0"/>
              <a:t>-cut)/2</a:t>
            </a:r>
          </a:p>
          <a:p>
            <a:r>
              <a:rPr lang="zh-CN" altLang="en-US" dirty="0"/>
              <a:t>所以就是最大化</a:t>
            </a:r>
            <a:endParaRPr lang="en-US" altLang="zh-CN" dirty="0"/>
          </a:p>
          <a:p>
            <a:endParaRPr lang="en-US" altLang="zh-CN" dirty="0"/>
          </a:p>
          <a:p>
            <a:endParaRPr lang="en-US" altLang="zh-CN" dirty="0"/>
          </a:p>
          <a:p>
            <a:endParaRPr lang="en-US" altLang="zh-CN" dirty="0"/>
          </a:p>
          <a:p>
            <a:r>
              <a:rPr lang="zh-CN" altLang="en-US" dirty="0"/>
              <a:t>新增</a:t>
            </a:r>
            <a:r>
              <a:rPr lang="en-US" altLang="zh-CN" dirty="0"/>
              <a:t>S</a:t>
            </a:r>
            <a:r>
              <a:rPr lang="zh-CN" altLang="en-US" dirty="0"/>
              <a:t>和</a:t>
            </a:r>
            <a:r>
              <a:rPr lang="en-US" altLang="zh-CN" dirty="0"/>
              <a:t>T</a:t>
            </a:r>
            <a:r>
              <a:rPr lang="zh-CN" altLang="en-US" dirty="0"/>
              <a:t>，</a:t>
            </a:r>
            <a:r>
              <a:rPr lang="en-US" altLang="zh-CN" dirty="0"/>
              <a:t>S</a:t>
            </a:r>
            <a:r>
              <a:rPr lang="zh-CN" altLang="en-US" dirty="0"/>
              <a:t>向所有点连边，</a:t>
            </a:r>
            <a:r>
              <a:rPr lang="en-US" altLang="zh-CN" dirty="0"/>
              <a:t>T</a:t>
            </a:r>
            <a:r>
              <a:rPr lang="zh-CN" altLang="en-US" dirty="0"/>
              <a:t>向所有点连边</a:t>
            </a:r>
            <a:endParaRPr lang="en-US" altLang="zh-CN" dirty="0"/>
          </a:p>
          <a:p>
            <a:r>
              <a:rPr lang="zh-CN" altLang="en-US" dirty="0"/>
              <a:t>那么</a:t>
            </a:r>
            <a:r>
              <a:rPr lang="en-US" altLang="zh-CN" dirty="0"/>
              <a:t>S</a:t>
            </a:r>
            <a:r>
              <a:rPr lang="zh-CN" altLang="en-US" dirty="0"/>
              <a:t>到</a:t>
            </a:r>
            <a:r>
              <a:rPr lang="en-US" altLang="zh-CN" dirty="0"/>
              <a:t>T</a:t>
            </a:r>
            <a:r>
              <a:rPr lang="zh-CN" altLang="en-US" dirty="0"/>
              <a:t>的路径</a:t>
            </a:r>
            <a:r>
              <a:rPr lang="en-US" altLang="zh-CN" dirty="0"/>
              <a:t>S-&gt;u-&gt;v-&gt;T</a:t>
            </a:r>
          </a:p>
        </p:txBody>
      </p:sp>
      <p:pic>
        <p:nvPicPr>
          <p:cNvPr id="7" name="图片 6">
            <a:extLst>
              <a:ext uri="{FF2B5EF4-FFF2-40B4-BE49-F238E27FC236}">
                <a16:creationId xmlns:a16="http://schemas.microsoft.com/office/drawing/2014/main" id="{074D286C-DC8D-416B-BB01-84110CCC9B5E}"/>
              </a:ext>
            </a:extLst>
          </p:cNvPr>
          <p:cNvPicPr>
            <a:picLocks noChangeAspect="1"/>
          </p:cNvPicPr>
          <p:nvPr/>
        </p:nvPicPr>
        <p:blipFill>
          <a:blip r:embed="rId2"/>
          <a:stretch>
            <a:fillRect/>
          </a:stretch>
        </p:blipFill>
        <p:spPr>
          <a:xfrm>
            <a:off x="7724268" y="1690688"/>
            <a:ext cx="3629532" cy="3219899"/>
          </a:xfrm>
          <a:prstGeom prst="rect">
            <a:avLst/>
          </a:prstGeom>
        </p:spPr>
      </p:pic>
      <p:pic>
        <p:nvPicPr>
          <p:cNvPr id="9" name="图片 8">
            <a:extLst>
              <a:ext uri="{FF2B5EF4-FFF2-40B4-BE49-F238E27FC236}">
                <a16:creationId xmlns:a16="http://schemas.microsoft.com/office/drawing/2014/main" id="{CB9CFEE8-A1F0-47D7-9E83-E1BD902F61E2}"/>
              </a:ext>
            </a:extLst>
          </p:cNvPr>
          <p:cNvPicPr>
            <a:picLocks noChangeAspect="1"/>
          </p:cNvPicPr>
          <p:nvPr/>
        </p:nvPicPr>
        <p:blipFill>
          <a:blip r:embed="rId3"/>
          <a:stretch>
            <a:fillRect/>
          </a:stretch>
        </p:blipFill>
        <p:spPr>
          <a:xfrm>
            <a:off x="1071284" y="3300637"/>
            <a:ext cx="3991532" cy="905001"/>
          </a:xfrm>
          <a:prstGeom prst="rect">
            <a:avLst/>
          </a:prstGeom>
        </p:spPr>
      </p:pic>
    </p:spTree>
    <p:extLst>
      <p:ext uri="{BB962C8B-B14F-4D97-AF65-F5344CB8AC3E}">
        <p14:creationId xmlns:p14="http://schemas.microsoft.com/office/powerpoint/2010/main" val="3627872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最大密度子图</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新增</a:t>
            </a:r>
            <a:r>
              <a:rPr lang="en-US" altLang="zh-CN" dirty="0"/>
              <a:t>s</a:t>
            </a:r>
            <a:r>
              <a:rPr lang="zh-CN" altLang="en-US" dirty="0"/>
              <a:t>和</a:t>
            </a:r>
            <a:r>
              <a:rPr lang="en-US" altLang="zh-CN" dirty="0"/>
              <a:t>t</a:t>
            </a:r>
            <a:r>
              <a:rPr lang="zh-CN" altLang="en-US" dirty="0"/>
              <a:t>，</a:t>
            </a:r>
            <a:r>
              <a:rPr lang="en-US" altLang="zh-CN" dirty="0"/>
              <a:t>s</a:t>
            </a:r>
            <a:r>
              <a:rPr lang="zh-CN" altLang="en-US" dirty="0"/>
              <a:t>向所有点连边，</a:t>
            </a:r>
            <a:r>
              <a:rPr lang="en-US" altLang="zh-CN" dirty="0"/>
              <a:t>t</a:t>
            </a:r>
            <a:r>
              <a:rPr lang="zh-CN" altLang="en-US" dirty="0"/>
              <a:t>向所有点连边</a:t>
            </a:r>
            <a:endParaRPr lang="en-US" altLang="zh-CN" dirty="0"/>
          </a:p>
          <a:p>
            <a:r>
              <a:rPr lang="zh-CN" altLang="en-US" dirty="0"/>
              <a:t>那么</a:t>
            </a:r>
            <a:r>
              <a:rPr lang="en-US" altLang="zh-CN" dirty="0"/>
              <a:t>s</a:t>
            </a:r>
            <a:r>
              <a:rPr lang="zh-CN" altLang="en-US" dirty="0"/>
              <a:t>到</a:t>
            </a:r>
            <a:r>
              <a:rPr lang="en-US" altLang="zh-CN" dirty="0"/>
              <a:t>t</a:t>
            </a:r>
            <a:r>
              <a:rPr lang="zh-CN" altLang="en-US" dirty="0"/>
              <a:t>的路径</a:t>
            </a:r>
            <a:r>
              <a:rPr lang="en-US" altLang="zh-CN" dirty="0"/>
              <a:t>s-&gt;u-&gt;v-&gt;t</a:t>
            </a:r>
          </a:p>
          <a:p>
            <a:r>
              <a:rPr lang="en-US" altLang="zh-CN" dirty="0"/>
              <a:t>S=</a:t>
            </a:r>
            <a:r>
              <a:rPr lang="en-US" altLang="zh-CN" dirty="0" err="1"/>
              <a:t>s+V</a:t>
            </a:r>
            <a:r>
              <a:rPr lang="en-US" altLang="zh-CN" dirty="0"/>
              <a:t>’,T=V’</a:t>
            </a:r>
            <a:r>
              <a:rPr lang="zh-CN" altLang="en-US" dirty="0"/>
              <a:t>的补</a:t>
            </a:r>
            <a:r>
              <a:rPr lang="en-US" altLang="zh-CN" dirty="0"/>
              <a:t>+t</a:t>
            </a:r>
          </a:p>
          <a:p>
            <a:r>
              <a:rPr lang="en-US" altLang="zh-CN" dirty="0"/>
              <a:t>V’-&gt;V’</a:t>
            </a:r>
            <a:r>
              <a:rPr lang="zh-CN" altLang="en-US" dirty="0"/>
              <a:t>的补：就是</a:t>
            </a:r>
            <a:r>
              <a:rPr lang="en-US" altLang="zh-CN" dirty="0"/>
              <a:t>c[V’,V’</a:t>
            </a:r>
            <a:r>
              <a:rPr lang="zh-CN" altLang="en-US" dirty="0"/>
              <a:t>的补</a:t>
            </a:r>
            <a:r>
              <a:rPr lang="en-US" altLang="zh-CN" dirty="0"/>
              <a:t>]</a:t>
            </a:r>
          </a:p>
          <a:p>
            <a:r>
              <a:rPr lang="zh-CN" altLang="en-US" dirty="0"/>
              <a:t>但是只割</a:t>
            </a:r>
            <a:r>
              <a:rPr lang="en-US" altLang="zh-CN" dirty="0"/>
              <a:t>V’-&gt;V’</a:t>
            </a:r>
            <a:r>
              <a:rPr lang="zh-CN" altLang="en-US" dirty="0"/>
              <a:t>的补是不够的</a:t>
            </a:r>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CB9CFEE8-A1F0-47D7-9E83-E1BD902F61E2}"/>
              </a:ext>
            </a:extLst>
          </p:cNvPr>
          <p:cNvPicPr>
            <a:picLocks noChangeAspect="1"/>
          </p:cNvPicPr>
          <p:nvPr/>
        </p:nvPicPr>
        <p:blipFill>
          <a:blip r:embed="rId2"/>
          <a:stretch>
            <a:fillRect/>
          </a:stretch>
        </p:blipFill>
        <p:spPr>
          <a:xfrm>
            <a:off x="7986434" y="785687"/>
            <a:ext cx="3991532" cy="905001"/>
          </a:xfrm>
          <a:prstGeom prst="rect">
            <a:avLst/>
          </a:prstGeom>
        </p:spPr>
      </p:pic>
      <p:pic>
        <p:nvPicPr>
          <p:cNvPr id="3" name="图片 2">
            <a:extLst>
              <a:ext uri="{FF2B5EF4-FFF2-40B4-BE49-F238E27FC236}">
                <a16:creationId xmlns:a16="http://schemas.microsoft.com/office/drawing/2014/main" id="{69BCD152-19A0-463A-B3D2-01D98F265832}"/>
              </a:ext>
            </a:extLst>
          </p:cNvPr>
          <p:cNvPicPr>
            <a:picLocks noChangeAspect="1"/>
          </p:cNvPicPr>
          <p:nvPr/>
        </p:nvPicPr>
        <p:blipFill>
          <a:blip r:embed="rId3"/>
          <a:stretch>
            <a:fillRect/>
          </a:stretch>
        </p:blipFill>
        <p:spPr>
          <a:xfrm>
            <a:off x="6499312" y="2506662"/>
            <a:ext cx="5692688" cy="4351338"/>
          </a:xfrm>
          <a:prstGeom prst="rect">
            <a:avLst/>
          </a:prstGeom>
        </p:spPr>
      </p:pic>
    </p:spTree>
    <p:extLst>
      <p:ext uri="{BB962C8B-B14F-4D97-AF65-F5344CB8AC3E}">
        <p14:creationId xmlns:p14="http://schemas.microsoft.com/office/powerpoint/2010/main" val="3481237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最大密度子图</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对于带权的图</a:t>
            </a:r>
            <a:endParaRPr lang="en-US" altLang="zh-CN" dirty="0"/>
          </a:p>
          <a:p>
            <a:r>
              <a:rPr lang="zh-CN" altLang="en-US" dirty="0"/>
              <a:t>把度数换成带权度数，边权加上去就行了</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669628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1A42-865A-47D4-98B9-A45DEF3660EF}"/>
              </a:ext>
            </a:extLst>
          </p:cNvPr>
          <p:cNvSpPr>
            <a:spLocks noGrp="1"/>
          </p:cNvSpPr>
          <p:nvPr>
            <p:ph type="title"/>
          </p:nvPr>
        </p:nvSpPr>
        <p:spPr/>
        <p:txBody>
          <a:bodyPr/>
          <a:lstStyle/>
          <a:p>
            <a:r>
              <a:rPr lang="zh-CN" altLang="en-US" dirty="0"/>
              <a:t>二分图带权点覆盖</a:t>
            </a:r>
          </a:p>
        </p:txBody>
      </p:sp>
      <p:sp>
        <p:nvSpPr>
          <p:cNvPr id="4" name="内容占位符 3">
            <a:extLst>
              <a:ext uri="{FF2B5EF4-FFF2-40B4-BE49-F238E27FC236}">
                <a16:creationId xmlns:a16="http://schemas.microsoft.com/office/drawing/2014/main" id="{F54A9175-A733-43F2-A1DF-E36B27F19365}"/>
              </a:ext>
            </a:extLst>
          </p:cNvPr>
          <p:cNvSpPr>
            <a:spLocks noGrp="1"/>
          </p:cNvSpPr>
          <p:nvPr>
            <p:ph idx="1"/>
          </p:nvPr>
        </p:nvSpPr>
        <p:spPr/>
        <p:txBody>
          <a:bodyPr/>
          <a:lstStyle/>
          <a:p>
            <a:r>
              <a:rPr lang="zh-CN" altLang="en-US" dirty="0"/>
              <a:t>和不带权的差不多，就是容量换一下</a:t>
            </a:r>
            <a:endParaRPr lang="en-US" altLang="zh-CN" dirty="0"/>
          </a:p>
          <a:p>
            <a:r>
              <a:rPr lang="zh-CN" altLang="en-US" dirty="0"/>
              <a:t>点独立集同理</a:t>
            </a:r>
            <a:endParaRPr lang="en-US" altLang="zh-CN" dirty="0"/>
          </a:p>
        </p:txBody>
      </p:sp>
    </p:spTree>
    <p:extLst>
      <p:ext uri="{BB962C8B-B14F-4D97-AF65-F5344CB8AC3E}">
        <p14:creationId xmlns:p14="http://schemas.microsoft.com/office/powerpoint/2010/main" val="1612941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en-US" altLang="zh-CN" dirty="0"/>
              <a:t>《</a:t>
            </a:r>
            <a:r>
              <a:rPr lang="zh-CN" altLang="en-US"/>
              <a:t>一种简易的方法求解流量有上下界的网络中网络流问题</a:t>
            </a:r>
            <a:r>
              <a:rPr lang="en-US" altLang="zh-CN"/>
              <a:t>》</a:t>
            </a:r>
            <a:endParaRPr lang="zh-CN" altLang="en-US" dirty="0"/>
          </a:p>
        </p:txBody>
      </p:sp>
    </p:spTree>
    <p:extLst>
      <p:ext uri="{BB962C8B-B14F-4D97-AF65-F5344CB8AC3E}">
        <p14:creationId xmlns:p14="http://schemas.microsoft.com/office/powerpoint/2010/main" val="103333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无源汇上下界可行流</a:t>
            </a:r>
            <a:endParaRPr lang="en-US" altLang="zh-CN" dirty="0"/>
          </a:p>
          <a:p>
            <a:r>
              <a:rPr lang="zh-CN" altLang="en-US" dirty="0"/>
              <a:t>每个边上的流量都在</a:t>
            </a:r>
            <a:r>
              <a:rPr lang="en-US" altLang="zh-CN" dirty="0"/>
              <a:t>Li</a:t>
            </a:r>
            <a:r>
              <a:rPr lang="zh-CN" altLang="en-US" dirty="0"/>
              <a:t>到</a:t>
            </a:r>
            <a:r>
              <a:rPr lang="en-US" altLang="zh-CN" dirty="0"/>
              <a:t>Ri</a:t>
            </a:r>
            <a:r>
              <a:rPr lang="zh-CN" altLang="en-US" dirty="0"/>
              <a:t>之间，且每个点流量平衡</a:t>
            </a:r>
            <a:endParaRPr lang="en-US" altLang="zh-CN" dirty="0"/>
          </a:p>
          <a:p>
            <a:r>
              <a:rPr lang="zh-CN" altLang="en-US" dirty="0"/>
              <a:t>先假设每个边上都有</a:t>
            </a:r>
            <a:r>
              <a:rPr lang="en-US" altLang="zh-CN" dirty="0"/>
              <a:t>Li</a:t>
            </a:r>
            <a:r>
              <a:rPr lang="zh-CN" altLang="en-US" dirty="0"/>
              <a:t>的流量，新图的容量是</a:t>
            </a:r>
            <a:r>
              <a:rPr lang="en-US" altLang="zh-CN" dirty="0"/>
              <a:t>Ri-Li</a:t>
            </a:r>
            <a:r>
              <a:rPr lang="zh-CN" altLang="en-US" dirty="0"/>
              <a:t>，然后</a:t>
            </a:r>
            <a:endParaRPr lang="en-US" altLang="zh-CN" dirty="0"/>
          </a:p>
          <a:p>
            <a:r>
              <a:rPr lang="zh-CN" altLang="en-US" dirty="0"/>
              <a:t>如果某个点在所有边流量等于下界的初始流中满足流量守恒</a:t>
            </a:r>
            <a:r>
              <a:rPr lang="en-US" altLang="zh-CN" dirty="0"/>
              <a:t>,</a:t>
            </a:r>
            <a:r>
              <a:rPr lang="zh-CN" altLang="en-US" dirty="0"/>
              <a:t>那么这个点在附加流中也满足流量守恒</a:t>
            </a:r>
            <a:r>
              <a:rPr lang="en-US" altLang="zh-CN" dirty="0"/>
              <a:t>,</a:t>
            </a:r>
          </a:p>
          <a:p>
            <a:r>
              <a:rPr lang="zh-CN" altLang="en-US" dirty="0"/>
              <a:t>如果某个点在初始流中的流入量比流出量多</a:t>
            </a:r>
            <a:r>
              <a:rPr lang="en-US" altLang="zh-CN" dirty="0"/>
              <a:t>x,</a:t>
            </a:r>
            <a:r>
              <a:rPr lang="zh-CN" altLang="en-US" dirty="0"/>
              <a:t>那么这个点在附加流中的流出量比流入量多</a:t>
            </a:r>
            <a:r>
              <a:rPr lang="en-US" altLang="zh-CN" dirty="0"/>
              <a:t>x.</a:t>
            </a:r>
          </a:p>
          <a:p>
            <a:r>
              <a:rPr lang="zh-CN" altLang="en-US" dirty="0"/>
              <a:t>如果某个点在初始流中的流入量比流出量少</a:t>
            </a:r>
            <a:r>
              <a:rPr lang="en-US" altLang="zh-CN" dirty="0"/>
              <a:t>x,</a:t>
            </a:r>
            <a:r>
              <a:rPr lang="zh-CN" altLang="en-US" dirty="0"/>
              <a:t>那么这个点在附加流中的流出量比流入量少</a:t>
            </a:r>
            <a:r>
              <a:rPr lang="en-US" altLang="zh-CN" dirty="0"/>
              <a:t>x.</a:t>
            </a:r>
            <a:endParaRPr lang="zh-CN" altLang="en-US" dirty="0"/>
          </a:p>
        </p:txBody>
      </p:sp>
    </p:spTree>
    <p:extLst>
      <p:ext uri="{BB962C8B-B14F-4D97-AF65-F5344CB8AC3E}">
        <p14:creationId xmlns:p14="http://schemas.microsoft.com/office/powerpoint/2010/main" val="2380187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添加一些原网络之外的边和点</a:t>
            </a:r>
            <a:r>
              <a:rPr lang="en-US" altLang="zh-CN" dirty="0"/>
              <a:t>,</a:t>
            </a:r>
            <a:r>
              <a:rPr lang="zh-CN" altLang="en-US" dirty="0"/>
              <a:t>用这些边和点实现限制</a:t>
            </a:r>
            <a:r>
              <a:rPr lang="en-US" altLang="zh-CN" dirty="0"/>
              <a:t>.</a:t>
            </a:r>
          </a:p>
          <a:p>
            <a:r>
              <a:rPr lang="zh-CN" altLang="en-US" dirty="0"/>
              <a:t>如果一个点</a:t>
            </a:r>
            <a:r>
              <a:rPr lang="en-US" altLang="zh-CN" dirty="0" err="1"/>
              <a:t>i</a:t>
            </a:r>
            <a:r>
              <a:rPr lang="zh-CN" altLang="en-US" dirty="0"/>
              <a:t>在原网络上的附加流中需要满足流入量</a:t>
            </a:r>
            <a:r>
              <a:rPr lang="en-US" altLang="zh-CN" dirty="0"/>
              <a:t>&gt;</a:t>
            </a:r>
            <a:r>
              <a:rPr lang="zh-CN" altLang="en-US" dirty="0"/>
              <a:t>流出量</a:t>
            </a:r>
            <a:r>
              <a:rPr lang="en-US" altLang="zh-CN" dirty="0"/>
              <a:t>(</a:t>
            </a:r>
            <a:r>
              <a:rPr lang="zh-CN" altLang="en-US" dirty="0"/>
              <a:t>初始流中流入量</a:t>
            </a:r>
            <a:r>
              <a:rPr lang="en-US" altLang="zh-CN" dirty="0"/>
              <a:t>&lt;</a:t>
            </a:r>
            <a:r>
              <a:rPr lang="zh-CN" altLang="en-US" dirty="0"/>
              <a:t>流出量</a:t>
            </a:r>
            <a:r>
              <a:rPr lang="en-US" altLang="zh-CN" dirty="0"/>
              <a:t>,A[</a:t>
            </a:r>
            <a:r>
              <a:rPr lang="en-US" altLang="zh-CN" dirty="0" err="1"/>
              <a:t>i</a:t>
            </a:r>
            <a:r>
              <a:rPr lang="en-US" altLang="zh-CN" dirty="0"/>
              <a:t>]&lt;0),</a:t>
            </a:r>
            <a:r>
              <a:rPr lang="zh-CN" altLang="en-US" dirty="0"/>
              <a:t>那么我们需要给多的流入量找一个去处</a:t>
            </a:r>
            <a:r>
              <a:rPr lang="en-US" altLang="zh-CN" dirty="0"/>
              <a:t>,</a:t>
            </a:r>
            <a:r>
              <a:rPr lang="zh-CN" altLang="en-US" dirty="0"/>
              <a:t>因此我们建一条从</a:t>
            </a:r>
            <a:r>
              <a:rPr lang="en-US" altLang="zh-CN" dirty="0" err="1"/>
              <a:t>i</a:t>
            </a:r>
            <a:r>
              <a:rPr lang="zh-CN" altLang="en-US" dirty="0"/>
              <a:t>出发流量</a:t>
            </a:r>
            <a:r>
              <a:rPr lang="en-US" altLang="zh-CN" dirty="0"/>
              <a:t>=-A[</a:t>
            </a:r>
            <a:r>
              <a:rPr lang="en-US" altLang="zh-CN" dirty="0" err="1"/>
              <a:t>i</a:t>
            </a:r>
            <a:r>
              <a:rPr lang="en-US" altLang="zh-CN" dirty="0"/>
              <a:t>]</a:t>
            </a:r>
            <a:r>
              <a:rPr lang="zh-CN" altLang="en-US" dirty="0"/>
              <a:t>的边</a:t>
            </a:r>
            <a:endParaRPr lang="en-US" altLang="zh-CN" dirty="0"/>
          </a:p>
          <a:p>
            <a:r>
              <a:rPr lang="zh-CN" altLang="en-US" dirty="0"/>
              <a:t>如果</a:t>
            </a:r>
            <a:r>
              <a:rPr lang="en-US" altLang="zh-CN" dirty="0"/>
              <a:t>A[</a:t>
            </a:r>
            <a:r>
              <a:rPr lang="en-US" altLang="zh-CN" dirty="0" err="1"/>
              <a:t>i</a:t>
            </a:r>
            <a:r>
              <a:rPr lang="en-US" altLang="zh-CN" dirty="0"/>
              <a:t>]&gt;0,</a:t>
            </a:r>
            <a:r>
              <a:rPr lang="zh-CN" altLang="en-US" dirty="0"/>
              <a:t>也就是我们需要让附加流中的流出量</a:t>
            </a:r>
            <a:r>
              <a:rPr lang="en-US" altLang="zh-CN" dirty="0"/>
              <a:t>&gt;</a:t>
            </a:r>
            <a:r>
              <a:rPr lang="zh-CN" altLang="en-US" dirty="0"/>
              <a:t>流入量</a:t>
            </a:r>
            <a:r>
              <a:rPr lang="en-US" altLang="zh-CN" dirty="0"/>
              <a:t>,</a:t>
            </a:r>
            <a:r>
              <a:rPr lang="zh-CN" altLang="en-US" dirty="0"/>
              <a:t>我们需要让多的流出量有一个来路</a:t>
            </a:r>
            <a:r>
              <a:rPr lang="en-US" altLang="zh-CN" dirty="0"/>
              <a:t>,</a:t>
            </a:r>
            <a:r>
              <a:rPr lang="zh-CN" altLang="en-US" dirty="0"/>
              <a:t>因此我们建一条指向</a:t>
            </a:r>
            <a:r>
              <a:rPr lang="en-US" altLang="zh-CN" dirty="0" err="1"/>
              <a:t>i</a:t>
            </a:r>
            <a:r>
              <a:rPr lang="zh-CN" altLang="en-US" dirty="0"/>
              <a:t>的流量</a:t>
            </a:r>
            <a:r>
              <a:rPr lang="en-US" altLang="zh-CN" dirty="0"/>
              <a:t>=A[</a:t>
            </a:r>
            <a:r>
              <a:rPr lang="en-US" altLang="zh-CN" dirty="0" err="1"/>
              <a:t>i</a:t>
            </a:r>
            <a:r>
              <a:rPr lang="en-US" altLang="zh-CN" dirty="0"/>
              <a:t>]</a:t>
            </a:r>
            <a:r>
              <a:rPr lang="zh-CN" altLang="en-US" dirty="0"/>
              <a:t>的边</a:t>
            </a:r>
            <a:r>
              <a:rPr lang="en-US" altLang="zh-CN" dirty="0"/>
              <a:t>.</a:t>
            </a:r>
          </a:p>
          <a:p>
            <a:r>
              <a:rPr lang="zh-CN" altLang="en-US" dirty="0"/>
              <a:t>新建一个虚拟源点</a:t>
            </a:r>
            <a:r>
              <a:rPr lang="en-US" altLang="zh-CN" dirty="0"/>
              <a:t>ss</a:t>
            </a:r>
            <a:r>
              <a:rPr lang="zh-CN" altLang="en-US" dirty="0"/>
              <a:t>和一个虚拟汇点</a:t>
            </a:r>
            <a:r>
              <a:rPr lang="en-US" altLang="zh-CN" dirty="0" err="1"/>
              <a:t>tt</a:t>
            </a:r>
            <a:r>
              <a:rPr lang="zh-CN" altLang="en-US" dirty="0"/>
              <a:t>。新建的指向</a:t>
            </a:r>
            <a:r>
              <a:rPr lang="en-US" altLang="zh-CN" dirty="0" err="1"/>
              <a:t>i</a:t>
            </a:r>
            <a:r>
              <a:rPr lang="zh-CN" altLang="en-US" dirty="0"/>
              <a:t>的边都从</a:t>
            </a:r>
            <a:r>
              <a:rPr lang="en-US" altLang="zh-CN" dirty="0"/>
              <a:t>ss</a:t>
            </a:r>
            <a:r>
              <a:rPr lang="zh-CN" altLang="en-US" dirty="0"/>
              <a:t>出发</a:t>
            </a:r>
            <a:r>
              <a:rPr lang="en-US" altLang="zh-CN" dirty="0"/>
              <a:t>,</a:t>
            </a:r>
            <a:r>
              <a:rPr lang="zh-CN" altLang="en-US" dirty="0"/>
              <a:t>从</a:t>
            </a:r>
            <a:r>
              <a:rPr lang="en-US" altLang="zh-CN" dirty="0" err="1"/>
              <a:t>i</a:t>
            </a:r>
            <a:r>
              <a:rPr lang="zh-CN" altLang="en-US" dirty="0"/>
              <a:t>出发的边都指向</a:t>
            </a:r>
            <a:r>
              <a:rPr lang="en-US" altLang="zh-CN" dirty="0" err="1"/>
              <a:t>tt</a:t>
            </a:r>
            <a:r>
              <a:rPr lang="en-US" altLang="zh-CN" dirty="0"/>
              <a:t>.</a:t>
            </a:r>
            <a:endParaRPr lang="zh-CN" altLang="en-US" dirty="0"/>
          </a:p>
        </p:txBody>
      </p:sp>
    </p:spTree>
    <p:extLst>
      <p:ext uri="{BB962C8B-B14F-4D97-AF65-F5344CB8AC3E}">
        <p14:creationId xmlns:p14="http://schemas.microsoft.com/office/powerpoint/2010/main" val="2242866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让新加的边都满流，也即是最大流</a:t>
            </a:r>
            <a:r>
              <a:rPr lang="en-US" altLang="zh-CN" dirty="0"/>
              <a:t>=</a:t>
            </a:r>
            <a:r>
              <a:rPr lang="zh-CN" altLang="en-US" dirty="0"/>
              <a:t>新加的边的边权和</a:t>
            </a:r>
            <a:endParaRPr lang="en-US" altLang="zh-CN" dirty="0"/>
          </a:p>
          <a:p>
            <a:r>
              <a:rPr lang="zh-CN" altLang="en-US" dirty="0"/>
              <a:t>这个流在原图上的部分就是我们需要的附加流</a:t>
            </a:r>
            <a:endParaRPr lang="en-US" altLang="zh-CN" dirty="0"/>
          </a:p>
          <a:p>
            <a:r>
              <a:rPr lang="zh-CN" altLang="en-US" dirty="0"/>
              <a:t>每条边在可行流中的流量</a:t>
            </a:r>
            <a:r>
              <a:rPr lang="en-US" altLang="zh-CN" dirty="0"/>
              <a:t>=</a:t>
            </a:r>
            <a:r>
              <a:rPr lang="zh-CN" altLang="en-US" dirty="0"/>
              <a:t>容量下界</a:t>
            </a:r>
            <a:r>
              <a:rPr lang="en-US" altLang="zh-CN" dirty="0"/>
              <a:t>+</a:t>
            </a:r>
            <a:r>
              <a:rPr lang="zh-CN" altLang="en-US" dirty="0"/>
              <a:t>附加流中它的流量</a:t>
            </a:r>
          </a:p>
        </p:txBody>
      </p:sp>
    </p:spTree>
    <p:extLst>
      <p:ext uri="{BB962C8B-B14F-4D97-AF65-F5344CB8AC3E}">
        <p14:creationId xmlns:p14="http://schemas.microsoft.com/office/powerpoint/2010/main" val="248430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normAutofit/>
              </a:bodyPr>
              <a:lstStyle/>
              <a:p>
                <a:r>
                  <a:rPr lang="zh-CN" altLang="en-US" dirty="0"/>
                  <a:t>残留网络</a:t>
                </a:r>
                <a:endParaRPr lang="en-US" altLang="zh-CN" dirty="0"/>
              </a:p>
              <a:p>
                <a:r>
                  <a:rPr lang="en-US" altLang="zh-CN" dirty="0"/>
                  <a:t>G=&lt;</a:t>
                </a:r>
                <a:r>
                  <a:rPr lang="en-US" altLang="zh-CN" dirty="0" err="1"/>
                  <a:t>V,E,c,s,t</a:t>
                </a:r>
                <a:r>
                  <a:rPr lang="en-US" altLang="zh-CN" dirty="0"/>
                  <a:t>&gt;</a:t>
                </a:r>
                <a:r>
                  <a:rPr lang="zh-CN" altLang="en-US" dirty="0"/>
                  <a:t>是原网络，</a:t>
                </a:r>
                <a:r>
                  <a:rPr lang="en-US" altLang="zh-CN" dirty="0"/>
                  <a:t>f</a:t>
                </a:r>
                <a:r>
                  <a:rPr lang="zh-CN" altLang="en-US" dirty="0"/>
                  <a:t>是</a:t>
                </a:r>
                <a:r>
                  <a:rPr lang="en-US" altLang="zh-CN" dirty="0"/>
                  <a:t>G</a:t>
                </a:r>
                <a:r>
                  <a:rPr lang="zh-CN" altLang="en-US" dirty="0"/>
                  <a:t>上的一个可行流</a:t>
                </a:r>
                <a:endParaRPr lang="en-US" altLang="zh-CN" dirty="0"/>
              </a:p>
              <a:p>
                <a:r>
                  <a:rPr lang="zh-CN" altLang="en-US" dirty="0"/>
                  <a:t>那么流过</a:t>
                </a:r>
                <a:r>
                  <a:rPr lang="en-US" altLang="zh-CN" dirty="0"/>
                  <a:t>f</a:t>
                </a:r>
                <a:r>
                  <a:rPr lang="zh-CN" altLang="en-US" dirty="0"/>
                  <a:t>以后，</a:t>
                </a:r>
                <a:r>
                  <a:rPr lang="en-US" altLang="zh-CN" dirty="0"/>
                  <a:t>G</a:t>
                </a:r>
                <a:r>
                  <a:rPr lang="zh-CN" altLang="en-US" dirty="0"/>
                  <a:t>的残留网络</a:t>
                </a:r>
                <a:r>
                  <a:rPr lang="en-US" altLang="zh-CN" dirty="0"/>
                  <a:t>G(f)=&lt;V,E(f),</a:t>
                </a:r>
                <a:r>
                  <a:rPr lang="en-US" altLang="zh-CN" dirty="0" err="1"/>
                  <a:t>ac,s,t</a:t>
                </a:r>
                <a:r>
                  <a:rPr lang="en-US" altLang="zh-CN" dirty="0"/>
                  <a:t>&gt;</a:t>
                </a:r>
              </a:p>
              <a:p>
                <a:r>
                  <a:rPr lang="zh-CN" altLang="en-US" dirty="0"/>
                  <a:t>其中，</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d>
                  </m:oMath>
                </a14:m>
                <a:endParaRPr lang="en-US" altLang="zh-CN" b="0"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&gt;0</m:t>
                        </m:r>
                      </m:e>
                    </m:d>
                  </m:oMath>
                </a14:m>
                <a:endParaRPr lang="en-US" altLang="zh-CN" b="0"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oMath>
                </a14:m>
                <a:endParaRPr lang="en-US" altLang="zh-CN" b="0" dirty="0"/>
              </a:p>
              <a:p>
                <a14:m>
                  <m:oMath xmlns:m="http://schemas.openxmlformats.org/officeDocument/2006/math">
                    <m:r>
                      <a:rPr lang="en-US" altLang="zh-CN" b="0" i="1" smtClean="0">
                        <a:latin typeface="Cambria Math" panose="02040503050406030204" pitchFamily="18" charset="0"/>
                      </a:rPr>
                      <m:t>𝑎𝑐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𝑎𝑐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2BD3C58-0BC3-4934-97AA-ED7C8A626F9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3969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有源汇上下界可行流</a:t>
            </a:r>
            <a:endParaRPr lang="en-US" altLang="zh-CN" dirty="0"/>
          </a:p>
          <a:p>
            <a:r>
              <a:rPr lang="zh-CN" altLang="en-US" dirty="0"/>
              <a:t>从</a:t>
            </a:r>
            <a:r>
              <a:rPr lang="en-US" altLang="zh-CN" dirty="0"/>
              <a:t>t</a:t>
            </a:r>
            <a:r>
              <a:rPr lang="zh-CN" altLang="en-US" dirty="0"/>
              <a:t>到</a:t>
            </a:r>
            <a:r>
              <a:rPr lang="en-US" altLang="zh-CN" dirty="0"/>
              <a:t>s</a:t>
            </a:r>
            <a:r>
              <a:rPr lang="zh-CN" altLang="en-US" dirty="0"/>
              <a:t>连一条容量无穷大的边，让原图的</a:t>
            </a:r>
            <a:r>
              <a:rPr lang="en-US" altLang="zh-CN" dirty="0"/>
              <a:t>s</a:t>
            </a:r>
            <a:r>
              <a:rPr lang="zh-CN" altLang="en-US" dirty="0"/>
              <a:t>和</a:t>
            </a:r>
            <a:r>
              <a:rPr lang="en-US" altLang="zh-CN" dirty="0"/>
              <a:t>t</a:t>
            </a:r>
            <a:r>
              <a:rPr lang="zh-CN" altLang="en-US" dirty="0"/>
              <a:t>也满足流量平衡条件，转化成无源汇上下界可行流问题</a:t>
            </a:r>
            <a:endParaRPr lang="en-US" altLang="zh-CN" dirty="0"/>
          </a:p>
          <a:p>
            <a:r>
              <a:rPr lang="zh-CN" altLang="en-US" dirty="0"/>
              <a:t>然后</a:t>
            </a:r>
            <a:r>
              <a:rPr lang="en-US" altLang="zh-CN" dirty="0"/>
              <a:t>t</a:t>
            </a:r>
            <a:r>
              <a:rPr lang="zh-CN" altLang="en-US" dirty="0"/>
              <a:t>到</a:t>
            </a:r>
            <a:r>
              <a:rPr lang="en-US" altLang="zh-CN" dirty="0"/>
              <a:t>s</a:t>
            </a:r>
            <a:r>
              <a:rPr lang="zh-CN" altLang="en-US" dirty="0"/>
              <a:t>的边上的流量就是可行流的流量，原图边上的流量形成一种方案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1848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有源汇上下界最大流</a:t>
            </a:r>
            <a:endParaRPr lang="en-US" altLang="zh-CN" dirty="0"/>
          </a:p>
          <a:p>
            <a:r>
              <a:rPr lang="zh-CN" altLang="en-US" dirty="0"/>
              <a:t>先求出有源汇上下界可行流</a:t>
            </a:r>
            <a:endParaRPr lang="en-US" altLang="zh-CN" dirty="0"/>
          </a:p>
          <a:p>
            <a:r>
              <a:rPr lang="zh-CN" altLang="en-US" dirty="0"/>
              <a:t>然后把</a:t>
            </a:r>
            <a:r>
              <a:rPr lang="en-US" altLang="zh-CN" dirty="0"/>
              <a:t>ss</a:t>
            </a:r>
            <a:r>
              <a:rPr lang="zh-CN" altLang="en-US" dirty="0"/>
              <a:t>，</a:t>
            </a:r>
            <a:r>
              <a:rPr lang="en-US" altLang="zh-CN" dirty="0" err="1"/>
              <a:t>tt</a:t>
            </a:r>
            <a:r>
              <a:rPr lang="zh-CN" altLang="en-US" dirty="0"/>
              <a:t>和</a:t>
            </a:r>
            <a:r>
              <a:rPr lang="en-US" altLang="zh-CN" dirty="0"/>
              <a:t>t</a:t>
            </a:r>
            <a:r>
              <a:rPr lang="zh-CN" altLang="en-US" dirty="0"/>
              <a:t>到</a:t>
            </a:r>
            <a:r>
              <a:rPr lang="en-US" altLang="zh-CN" dirty="0"/>
              <a:t>s</a:t>
            </a:r>
            <a:r>
              <a:rPr lang="zh-CN" altLang="en-US" dirty="0"/>
              <a:t>的边都拆掉，再残留网络上跑</a:t>
            </a:r>
            <a:r>
              <a:rPr lang="en-US" altLang="zh-CN" dirty="0"/>
              <a:t>s</a:t>
            </a:r>
            <a:r>
              <a:rPr lang="zh-CN" altLang="en-US" dirty="0"/>
              <a:t>到</a:t>
            </a:r>
            <a:r>
              <a:rPr lang="en-US" altLang="zh-CN" dirty="0"/>
              <a:t>t</a:t>
            </a:r>
            <a:r>
              <a:rPr lang="zh-CN" altLang="en-US" dirty="0"/>
              <a:t>的最大流，两个流量相加就是答案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926361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3B648-F63F-4548-8C6B-077F25CB1985}"/>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3561E36-D654-4AA1-AC0B-7746BF03515B}"/>
              </a:ext>
            </a:extLst>
          </p:cNvPr>
          <p:cNvSpPr>
            <a:spLocks noGrp="1"/>
          </p:cNvSpPr>
          <p:nvPr>
            <p:ph idx="1"/>
          </p:nvPr>
        </p:nvSpPr>
        <p:spPr/>
        <p:txBody>
          <a:bodyPr>
            <a:normAutofit/>
          </a:bodyPr>
          <a:lstStyle/>
          <a:p>
            <a:r>
              <a:rPr lang="zh-CN" altLang="en-US" dirty="0"/>
              <a:t>有源汇上下界最小流</a:t>
            </a:r>
            <a:endParaRPr lang="en-US" altLang="zh-CN" dirty="0"/>
          </a:p>
          <a:p>
            <a:r>
              <a:rPr lang="zh-CN" altLang="en-US" dirty="0"/>
              <a:t>先求出有源汇上下界可行流</a:t>
            </a:r>
            <a:endParaRPr lang="en-US" altLang="zh-CN" dirty="0"/>
          </a:p>
          <a:p>
            <a:r>
              <a:rPr lang="zh-CN" altLang="en-US" dirty="0"/>
              <a:t>然后把</a:t>
            </a:r>
            <a:r>
              <a:rPr lang="en-US" altLang="zh-CN" dirty="0"/>
              <a:t>ss</a:t>
            </a:r>
            <a:r>
              <a:rPr lang="zh-CN" altLang="en-US" dirty="0"/>
              <a:t>，</a:t>
            </a:r>
            <a:r>
              <a:rPr lang="en-US" altLang="zh-CN" dirty="0" err="1"/>
              <a:t>tt</a:t>
            </a:r>
            <a:r>
              <a:rPr lang="zh-CN" altLang="en-US" dirty="0"/>
              <a:t>和</a:t>
            </a:r>
            <a:r>
              <a:rPr lang="en-US" altLang="zh-CN" dirty="0"/>
              <a:t>t</a:t>
            </a:r>
            <a:r>
              <a:rPr lang="zh-CN" altLang="en-US" dirty="0"/>
              <a:t>到</a:t>
            </a:r>
            <a:r>
              <a:rPr lang="en-US" altLang="zh-CN" dirty="0"/>
              <a:t>s</a:t>
            </a:r>
            <a:r>
              <a:rPr lang="zh-CN" altLang="en-US" dirty="0"/>
              <a:t>的边都拆掉，再残留网络上跑</a:t>
            </a:r>
            <a:r>
              <a:rPr lang="en-US" altLang="zh-CN" dirty="0"/>
              <a:t>t</a:t>
            </a:r>
            <a:r>
              <a:rPr lang="zh-CN" altLang="en-US" dirty="0"/>
              <a:t>到</a:t>
            </a:r>
            <a:r>
              <a:rPr lang="en-US" altLang="zh-CN" dirty="0"/>
              <a:t>s</a:t>
            </a:r>
            <a:r>
              <a:rPr lang="zh-CN" altLang="en-US" dirty="0"/>
              <a:t>的最大流，可行流减去最大流就是答案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06974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最小费用最大流</a:t>
            </a:r>
            <a:endParaRPr lang="en-US" altLang="zh-CN" dirty="0"/>
          </a:p>
          <a:p>
            <a:r>
              <a:rPr lang="zh-CN" altLang="en-US" dirty="0"/>
              <a:t>最大流中，费用最小的一个</a:t>
            </a:r>
            <a:endParaRPr lang="en-US" altLang="zh-CN" dirty="0"/>
          </a:p>
          <a:p>
            <a:endParaRPr lang="en-US" altLang="zh-CN" dirty="0"/>
          </a:p>
          <a:p>
            <a:r>
              <a:rPr lang="zh-CN" altLang="en-US" dirty="0"/>
              <a:t>定义流的费用：每条边有一个单位费用，每条边的费用是流量*单位费用，流的费用是所有边的费用的和</a:t>
            </a:r>
          </a:p>
        </p:txBody>
      </p:sp>
    </p:spTree>
    <p:extLst>
      <p:ext uri="{BB962C8B-B14F-4D97-AF65-F5344CB8AC3E}">
        <p14:creationId xmlns:p14="http://schemas.microsoft.com/office/powerpoint/2010/main" val="2345565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最小费用最大流</a:t>
            </a:r>
            <a:endParaRPr lang="en-US" altLang="zh-CN" dirty="0"/>
          </a:p>
          <a:p>
            <a:r>
              <a:rPr lang="zh-CN" altLang="en-US" dirty="0"/>
              <a:t>考虑</a:t>
            </a:r>
            <a:r>
              <a:rPr lang="en-US" altLang="zh-CN" dirty="0"/>
              <a:t>FF+</a:t>
            </a:r>
            <a:r>
              <a:rPr lang="zh-CN" altLang="en-US" dirty="0"/>
              <a:t>贪心，贪心地每次选一条费用最小的增广路</a:t>
            </a:r>
            <a:endParaRPr lang="en-US" altLang="zh-CN" dirty="0"/>
          </a:p>
          <a:p>
            <a:r>
              <a:rPr lang="zh-CN" altLang="en-US" dirty="0"/>
              <a:t>费用最小等价于</a:t>
            </a:r>
            <a:r>
              <a:rPr lang="en-US" altLang="zh-CN" dirty="0"/>
              <a:t>s</a:t>
            </a:r>
            <a:r>
              <a:rPr lang="zh-CN" altLang="en-US" dirty="0"/>
              <a:t>到</a:t>
            </a:r>
            <a:r>
              <a:rPr lang="en-US" altLang="zh-CN" dirty="0"/>
              <a:t>t</a:t>
            </a:r>
            <a:r>
              <a:rPr lang="zh-CN" altLang="en-US" dirty="0"/>
              <a:t>的“费用”距离最短</a:t>
            </a:r>
            <a:endParaRPr lang="en-US" altLang="zh-CN" dirty="0"/>
          </a:p>
          <a:p>
            <a:r>
              <a:rPr lang="zh-CN" altLang="en-US" dirty="0"/>
              <a:t>所以每次用最短路算法求</a:t>
            </a:r>
            <a:r>
              <a:rPr lang="en-US" altLang="zh-CN" dirty="0"/>
              <a:t>s</a:t>
            </a:r>
            <a:r>
              <a:rPr lang="zh-CN" altLang="en-US" dirty="0"/>
              <a:t>到</a:t>
            </a:r>
            <a:r>
              <a:rPr lang="en-US" altLang="zh-CN" dirty="0"/>
              <a:t>t</a:t>
            </a:r>
            <a:r>
              <a:rPr lang="zh-CN" altLang="en-US" dirty="0"/>
              <a:t>的最短路，在这条最短路上增广即可</a:t>
            </a:r>
            <a:endParaRPr lang="en-US" altLang="zh-CN" dirty="0"/>
          </a:p>
          <a:p>
            <a:r>
              <a:rPr lang="zh-CN" altLang="en-US" dirty="0"/>
              <a:t>由于每次选最短路增广，看上去比较像</a:t>
            </a:r>
            <a:r>
              <a:rPr lang="en-US" altLang="zh-CN" dirty="0"/>
              <a:t>EK</a:t>
            </a:r>
            <a:r>
              <a:rPr lang="zh-CN" altLang="en-US" dirty="0"/>
              <a:t>，但是思想是</a:t>
            </a:r>
            <a:r>
              <a:rPr lang="en-US" altLang="zh-CN" dirty="0"/>
              <a:t>FF</a:t>
            </a:r>
            <a:r>
              <a:rPr lang="zh-CN" altLang="en-US" dirty="0"/>
              <a:t>的思想，时间复杂度也和最大流量相关</a:t>
            </a:r>
            <a:endParaRPr lang="en-US" altLang="zh-CN" dirty="0"/>
          </a:p>
        </p:txBody>
      </p:sp>
    </p:spTree>
    <p:extLst>
      <p:ext uri="{BB962C8B-B14F-4D97-AF65-F5344CB8AC3E}">
        <p14:creationId xmlns:p14="http://schemas.microsoft.com/office/powerpoint/2010/main" val="3746455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最短路有负权边</a:t>
            </a:r>
            <a:r>
              <a:rPr lang="en-US" altLang="zh-CN" dirty="0"/>
              <a:t>/</a:t>
            </a:r>
            <a:r>
              <a:rPr lang="zh-CN" altLang="en-US" dirty="0"/>
              <a:t>负环怎么办？</a:t>
            </a:r>
            <a:endParaRPr lang="en-US" altLang="zh-CN" dirty="0"/>
          </a:p>
          <a:p>
            <a:r>
              <a:rPr lang="zh-CN" altLang="en-US" dirty="0"/>
              <a:t>对于负环，可以考虑最小费用循环流</a:t>
            </a:r>
            <a:endParaRPr lang="en-US" altLang="zh-CN" dirty="0"/>
          </a:p>
          <a:p>
            <a:r>
              <a:rPr lang="zh-CN" altLang="en-US" dirty="0"/>
              <a:t>贪心，每选一个负环流动，费用就会变得更小</a:t>
            </a:r>
            <a:endParaRPr lang="en-US" altLang="zh-CN" dirty="0"/>
          </a:p>
          <a:p>
            <a:r>
              <a:rPr lang="zh-CN" altLang="en-US" dirty="0"/>
              <a:t>这样我们得到了消圈算法</a:t>
            </a:r>
            <a:endParaRPr lang="en-US" altLang="zh-CN" dirty="0"/>
          </a:p>
          <a:p>
            <a:r>
              <a:rPr lang="zh-CN" altLang="en-US" dirty="0"/>
              <a:t>把负环都消掉之后在残留网络上（最多只有负权边）再跑最小费用最大流，两个费用加起来就是答案</a:t>
            </a:r>
            <a:endParaRPr lang="en-US" altLang="zh-CN" dirty="0"/>
          </a:p>
        </p:txBody>
      </p:sp>
    </p:spTree>
    <p:extLst>
      <p:ext uri="{BB962C8B-B14F-4D97-AF65-F5344CB8AC3E}">
        <p14:creationId xmlns:p14="http://schemas.microsoft.com/office/powerpoint/2010/main" val="3158081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最短路有负权边</a:t>
            </a:r>
            <a:r>
              <a:rPr lang="en-US" altLang="zh-CN" dirty="0"/>
              <a:t>/</a:t>
            </a:r>
            <a:r>
              <a:rPr lang="zh-CN" altLang="en-US" dirty="0"/>
              <a:t>负环怎么办？</a:t>
            </a:r>
            <a:endParaRPr lang="en-US" altLang="zh-CN" dirty="0"/>
          </a:p>
          <a:p>
            <a:r>
              <a:rPr lang="zh-CN" altLang="en-US" dirty="0"/>
              <a:t>对于负环，可以考虑最小费用可行流</a:t>
            </a:r>
            <a:endParaRPr lang="en-US" altLang="zh-CN" dirty="0"/>
          </a:p>
          <a:p>
            <a:r>
              <a:rPr lang="zh-CN" altLang="en-US" dirty="0"/>
              <a:t>类比上下界网络流</a:t>
            </a:r>
            <a:endParaRPr lang="en-US" altLang="zh-CN" dirty="0"/>
          </a:p>
          <a:p>
            <a:r>
              <a:rPr lang="zh-CN" altLang="en-US" dirty="0"/>
              <a:t>先让负权边都满流，然后再退流</a:t>
            </a:r>
            <a:endParaRPr lang="en-US" altLang="zh-CN" dirty="0"/>
          </a:p>
          <a:p>
            <a:endParaRPr lang="en-US" altLang="zh-CN" dirty="0"/>
          </a:p>
        </p:txBody>
      </p:sp>
      <p:pic>
        <p:nvPicPr>
          <p:cNvPr id="5" name="图片 4">
            <a:extLst>
              <a:ext uri="{FF2B5EF4-FFF2-40B4-BE49-F238E27FC236}">
                <a16:creationId xmlns:a16="http://schemas.microsoft.com/office/drawing/2014/main" id="{C9C2FCBE-BC36-4E4E-A7EF-EA0A1E308848}"/>
              </a:ext>
            </a:extLst>
          </p:cNvPr>
          <p:cNvPicPr>
            <a:picLocks noChangeAspect="1"/>
          </p:cNvPicPr>
          <p:nvPr/>
        </p:nvPicPr>
        <p:blipFill>
          <a:blip r:embed="rId2"/>
          <a:stretch>
            <a:fillRect/>
          </a:stretch>
        </p:blipFill>
        <p:spPr>
          <a:xfrm>
            <a:off x="732783" y="3863608"/>
            <a:ext cx="9202434" cy="2629267"/>
          </a:xfrm>
          <a:prstGeom prst="rect">
            <a:avLst/>
          </a:prstGeom>
        </p:spPr>
      </p:pic>
    </p:spTree>
    <p:extLst>
      <p:ext uri="{BB962C8B-B14F-4D97-AF65-F5344CB8AC3E}">
        <p14:creationId xmlns:p14="http://schemas.microsoft.com/office/powerpoint/2010/main" val="3529675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最短路有负权边</a:t>
            </a:r>
            <a:r>
              <a:rPr lang="en-US" altLang="zh-CN" dirty="0"/>
              <a:t>/</a:t>
            </a:r>
            <a:r>
              <a:rPr lang="zh-CN" altLang="en-US" dirty="0"/>
              <a:t>负环怎么办？</a:t>
            </a:r>
            <a:endParaRPr lang="en-US" altLang="zh-CN" dirty="0"/>
          </a:p>
          <a:p>
            <a:r>
              <a:rPr lang="zh-CN" altLang="en-US" dirty="0"/>
              <a:t>对于负权边，可以势能最短路</a:t>
            </a:r>
            <a:endParaRPr lang="en-US" altLang="zh-CN" dirty="0"/>
          </a:p>
          <a:p>
            <a:r>
              <a:rPr lang="zh-CN" altLang="en-US" dirty="0"/>
              <a:t>首先跑一次最短路，求出源点到每个点的最短距离（也是该点的初始势能）</a:t>
            </a:r>
            <a:r>
              <a:rPr lang="en-US" altLang="zh-CN" dirty="0"/>
              <a:t>h[</a:t>
            </a:r>
            <a:r>
              <a:rPr lang="en-US" altLang="zh-CN" dirty="0" err="1"/>
              <a:t>i</a:t>
            </a:r>
            <a:r>
              <a:rPr lang="en-US" altLang="zh-CN" dirty="0"/>
              <a:t>]</a:t>
            </a:r>
          </a:p>
          <a:p>
            <a:r>
              <a:rPr lang="zh-CN" altLang="en-US" dirty="0"/>
              <a:t>对于一条边</a:t>
            </a:r>
            <a:r>
              <a:rPr lang="en-US" altLang="zh-CN" dirty="0"/>
              <a:t>(u-&gt;</a:t>
            </a:r>
            <a:r>
              <a:rPr lang="en-US" altLang="zh-CN" dirty="0" err="1"/>
              <a:t>v,w</a:t>
            </a:r>
            <a:r>
              <a:rPr lang="en-US" altLang="zh-CN" dirty="0"/>
              <a:t>)</a:t>
            </a:r>
            <a:r>
              <a:rPr lang="zh-CN" altLang="en-US" dirty="0"/>
              <a:t>，将其边权重置为</a:t>
            </a:r>
            <a:r>
              <a:rPr lang="en-US" altLang="zh-CN" dirty="0" err="1"/>
              <a:t>w+h</a:t>
            </a:r>
            <a:r>
              <a:rPr lang="en-US" altLang="zh-CN" dirty="0"/>
              <a:t>[u]-h[v]</a:t>
            </a:r>
          </a:p>
          <a:p>
            <a:r>
              <a:rPr lang="zh-CN" altLang="en-US" dirty="0"/>
              <a:t>显然新图的边权都是非负的</a:t>
            </a:r>
            <a:endParaRPr lang="en-US" altLang="zh-CN" dirty="0"/>
          </a:p>
          <a:p>
            <a:r>
              <a:rPr lang="zh-CN" altLang="en-US" dirty="0"/>
              <a:t>并且新图的最短路</a:t>
            </a:r>
            <a:r>
              <a:rPr lang="en-US" altLang="zh-CN" dirty="0" err="1"/>
              <a:t>newd</a:t>
            </a:r>
            <a:r>
              <a:rPr lang="en-US" altLang="zh-CN" dirty="0"/>
              <a:t>[u]=h[u]-h[s]+\sum w</a:t>
            </a:r>
            <a:r>
              <a:rPr lang="zh-CN" altLang="en-US" dirty="0"/>
              <a:t>，所以新图最短路和原图最短路是一一对应的</a:t>
            </a:r>
            <a:endParaRPr lang="en-US" altLang="zh-CN" dirty="0"/>
          </a:p>
        </p:txBody>
      </p:sp>
    </p:spTree>
    <p:extLst>
      <p:ext uri="{BB962C8B-B14F-4D97-AF65-F5344CB8AC3E}">
        <p14:creationId xmlns:p14="http://schemas.microsoft.com/office/powerpoint/2010/main" val="3292401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最短路有负权边</a:t>
            </a:r>
            <a:r>
              <a:rPr lang="en-US" altLang="zh-CN" dirty="0"/>
              <a:t>/</a:t>
            </a:r>
            <a:r>
              <a:rPr lang="zh-CN" altLang="en-US" dirty="0"/>
              <a:t>负环怎么办？</a:t>
            </a:r>
            <a:endParaRPr lang="en-US" altLang="zh-CN" dirty="0"/>
          </a:p>
          <a:p>
            <a:r>
              <a:rPr lang="zh-CN" altLang="en-US" dirty="0"/>
              <a:t>对于负权边，可以势能最短路</a:t>
            </a:r>
            <a:endParaRPr lang="en-US" altLang="zh-CN" dirty="0"/>
          </a:p>
          <a:p>
            <a:r>
              <a:rPr lang="zh-CN" altLang="en-US" dirty="0"/>
              <a:t>问题是每次增广后图的形态会发生变化，这种情况下各点的势能需要更新。</a:t>
            </a:r>
            <a:endParaRPr lang="en-US" altLang="zh-CN" dirty="0"/>
          </a:p>
          <a:p>
            <a:r>
              <a:rPr lang="zh-CN" altLang="en-US" dirty="0"/>
              <a:t>设增广后从源点到</a:t>
            </a:r>
            <a:r>
              <a:rPr lang="en-US" altLang="zh-CN" dirty="0" err="1"/>
              <a:t>i</a:t>
            </a:r>
            <a:r>
              <a:rPr lang="zh-CN" altLang="en-US" dirty="0"/>
              <a:t>号点的最短距离为</a:t>
            </a:r>
            <a:r>
              <a:rPr lang="en-US" altLang="zh-CN" dirty="0" err="1"/>
              <a:t>newd</a:t>
            </a:r>
            <a:r>
              <a:rPr lang="en-US" altLang="zh-CN" dirty="0"/>
              <a:t>[</a:t>
            </a:r>
            <a:r>
              <a:rPr lang="en-US" altLang="zh-CN" dirty="0" err="1"/>
              <a:t>i</a:t>
            </a:r>
            <a:r>
              <a:rPr lang="en-US" altLang="zh-CN" dirty="0"/>
              <a:t>]</a:t>
            </a:r>
            <a:r>
              <a:rPr lang="zh-CN" altLang="en-US" dirty="0"/>
              <a:t>（这里的距离为重置每条边边权后得到的距离），只需给</a:t>
            </a:r>
            <a:r>
              <a:rPr lang="en-US" altLang="zh-CN" dirty="0"/>
              <a:t>h[</a:t>
            </a:r>
            <a:r>
              <a:rPr lang="en-US" altLang="zh-CN" dirty="0" err="1"/>
              <a:t>i</a:t>
            </a:r>
            <a:r>
              <a:rPr lang="en-US" altLang="zh-CN" dirty="0"/>
              <a:t>]</a:t>
            </a:r>
            <a:r>
              <a:rPr lang="zh-CN" altLang="en-US" dirty="0"/>
              <a:t>加上</a:t>
            </a:r>
            <a:r>
              <a:rPr lang="en-US" altLang="zh-CN" dirty="0" err="1"/>
              <a:t>newd</a:t>
            </a:r>
            <a:r>
              <a:rPr lang="en-US" altLang="zh-CN" dirty="0"/>
              <a:t>[</a:t>
            </a:r>
            <a:r>
              <a:rPr lang="en-US" altLang="zh-CN" dirty="0" err="1"/>
              <a:t>i</a:t>
            </a:r>
            <a:r>
              <a:rPr lang="en-US" altLang="zh-CN" dirty="0"/>
              <a:t>]</a:t>
            </a:r>
            <a:r>
              <a:rPr lang="zh-CN" altLang="en-US" dirty="0"/>
              <a:t>即可。</a:t>
            </a:r>
            <a:endParaRPr lang="en-US" altLang="zh-CN" dirty="0"/>
          </a:p>
        </p:txBody>
      </p:sp>
    </p:spTree>
    <p:extLst>
      <p:ext uri="{BB962C8B-B14F-4D97-AF65-F5344CB8AC3E}">
        <p14:creationId xmlns:p14="http://schemas.microsoft.com/office/powerpoint/2010/main" val="838655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zh-CN" altLang="en-US"/>
              <a:t>费用流</a:t>
            </a:r>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en-US" altLang="zh-CN" dirty="0" err="1"/>
              <a:t>zkw</a:t>
            </a:r>
            <a:r>
              <a:rPr lang="zh-CN" altLang="en-US" dirty="0"/>
              <a:t>费用流</a:t>
            </a:r>
            <a:endParaRPr lang="en-US" altLang="zh-CN" dirty="0"/>
          </a:p>
          <a:p>
            <a:r>
              <a:rPr lang="zh-CN" altLang="en-US" dirty="0"/>
              <a:t>类比</a:t>
            </a:r>
            <a:r>
              <a:rPr lang="en-US" altLang="zh-CN" dirty="0" err="1"/>
              <a:t>dinic</a:t>
            </a:r>
            <a:endParaRPr lang="en-US" altLang="zh-CN" dirty="0"/>
          </a:p>
          <a:p>
            <a:r>
              <a:rPr lang="en-US" altLang="zh-CN" dirty="0" err="1"/>
              <a:t>zkw</a:t>
            </a:r>
            <a:r>
              <a:rPr lang="zh-CN" altLang="en-US" dirty="0"/>
              <a:t>费用流在最短路</a:t>
            </a:r>
            <a:r>
              <a:rPr lang="en-US" altLang="zh-CN" dirty="0" err="1"/>
              <a:t>dag</a:t>
            </a:r>
            <a:r>
              <a:rPr lang="zh-CN" altLang="en-US" dirty="0"/>
              <a:t>上增广</a:t>
            </a:r>
            <a:endParaRPr lang="en-US" altLang="zh-CN" dirty="0"/>
          </a:p>
          <a:p>
            <a:r>
              <a:rPr lang="zh-CN" altLang="en-US" dirty="0"/>
              <a:t>这样每一次求最短路</a:t>
            </a:r>
            <a:r>
              <a:rPr lang="en-US" altLang="zh-CN" dirty="0" err="1"/>
              <a:t>dag</a:t>
            </a:r>
            <a:r>
              <a:rPr lang="zh-CN" altLang="en-US" dirty="0"/>
              <a:t>之后，可能可以找到多条增广路增广</a:t>
            </a:r>
            <a:endParaRPr lang="en-US" altLang="zh-CN" dirty="0"/>
          </a:p>
          <a:p>
            <a:r>
              <a:rPr lang="zh-CN" altLang="en-US" dirty="0"/>
              <a:t>显然这个最短路</a:t>
            </a:r>
            <a:r>
              <a:rPr lang="en-US" altLang="zh-CN" dirty="0" err="1"/>
              <a:t>dag</a:t>
            </a:r>
            <a:r>
              <a:rPr lang="zh-CN" altLang="en-US" dirty="0"/>
              <a:t>是到</a:t>
            </a:r>
            <a:r>
              <a:rPr lang="en-US" altLang="zh-CN" dirty="0"/>
              <a:t>t</a:t>
            </a:r>
            <a:r>
              <a:rPr lang="zh-CN" altLang="en-US" dirty="0"/>
              <a:t>的距离最短的最短路</a:t>
            </a:r>
            <a:r>
              <a:rPr lang="en-US" altLang="zh-CN" dirty="0" err="1"/>
              <a:t>dag</a:t>
            </a:r>
            <a:endParaRPr lang="en-US" altLang="zh-CN" dirty="0"/>
          </a:p>
          <a:p>
            <a:r>
              <a:rPr lang="zh-CN" altLang="en-US" dirty="0"/>
              <a:t>所以要以</a:t>
            </a:r>
            <a:r>
              <a:rPr lang="en-US" altLang="zh-CN" dirty="0"/>
              <a:t>t</a:t>
            </a:r>
            <a:r>
              <a:rPr lang="zh-CN" altLang="en-US" dirty="0"/>
              <a:t>为源点，在反图上做</a:t>
            </a:r>
            <a:endParaRPr lang="en-US" altLang="zh-CN" dirty="0"/>
          </a:p>
          <a:p>
            <a:endParaRPr lang="en-US" altLang="zh-CN" dirty="0"/>
          </a:p>
        </p:txBody>
      </p:sp>
    </p:spTree>
    <p:extLst>
      <p:ext uri="{BB962C8B-B14F-4D97-AF65-F5344CB8AC3E}">
        <p14:creationId xmlns:p14="http://schemas.microsoft.com/office/powerpoint/2010/main" val="374053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网络流基本定理</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最大流最小割定理</a:t>
            </a:r>
            <a:endParaRPr lang="en-US" altLang="zh-CN" dirty="0"/>
          </a:p>
          <a:p>
            <a:r>
              <a:rPr lang="zh-CN" altLang="en-US" dirty="0"/>
              <a:t>首先可以证明任意的流量小于等于任意的割集容量</a:t>
            </a:r>
            <a:endParaRPr lang="en-US" altLang="zh-CN" dirty="0"/>
          </a:p>
          <a:p>
            <a:r>
              <a:rPr lang="zh-CN" altLang="en-US" dirty="0"/>
              <a:t>所以如果当流量</a:t>
            </a:r>
            <a:r>
              <a:rPr lang="en-US" altLang="zh-CN" dirty="0"/>
              <a:t>=</a:t>
            </a:r>
            <a:r>
              <a:rPr lang="zh-CN" altLang="en-US" dirty="0"/>
              <a:t>割集容量时，流是最大流，割是最小割</a:t>
            </a:r>
            <a:endParaRPr lang="en-US" altLang="zh-CN" dirty="0"/>
          </a:p>
          <a:p>
            <a:r>
              <a:rPr lang="zh-CN" altLang="en-US" dirty="0"/>
              <a:t>然后证明当流是最大流，割是最小割时，流量</a:t>
            </a:r>
            <a:r>
              <a:rPr lang="en-US" altLang="zh-CN" dirty="0"/>
              <a:t>=</a:t>
            </a:r>
            <a:r>
              <a:rPr lang="zh-CN" altLang="en-US" dirty="0"/>
              <a:t>割集容量</a:t>
            </a:r>
            <a:endParaRPr lang="en-US" altLang="zh-CN" dirty="0"/>
          </a:p>
          <a:p>
            <a:r>
              <a:rPr lang="zh-CN" altLang="en-US" dirty="0"/>
              <a:t>用残留网络来证明</a:t>
            </a:r>
            <a:endParaRPr lang="en-US" altLang="zh-CN" dirty="0"/>
          </a:p>
        </p:txBody>
      </p:sp>
    </p:spTree>
    <p:extLst>
      <p:ext uri="{BB962C8B-B14F-4D97-AF65-F5344CB8AC3E}">
        <p14:creationId xmlns:p14="http://schemas.microsoft.com/office/powerpoint/2010/main" val="178000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err="1"/>
              <a:t>UVALive</a:t>
            </a:r>
            <a:r>
              <a:rPr lang="en-US" altLang="zh-CN" dirty="0"/>
              <a:t> 2197</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en-US" altLang="zh-CN" dirty="0"/>
              <a:t>n</a:t>
            </a:r>
            <a:r>
              <a:rPr lang="zh-CN" altLang="en-US" dirty="0"/>
              <a:t>个点，</a:t>
            </a:r>
            <a:r>
              <a:rPr lang="en-US" altLang="zh-CN" dirty="0"/>
              <a:t>m</a:t>
            </a:r>
            <a:r>
              <a:rPr lang="zh-CN" altLang="en-US" dirty="0"/>
              <a:t>条边，还有一个</a:t>
            </a:r>
            <a:r>
              <a:rPr lang="en-US" altLang="zh-CN" dirty="0"/>
              <a:t>k</a:t>
            </a:r>
            <a:r>
              <a:rPr lang="zh-CN" altLang="en-US" dirty="0"/>
              <a:t>，给出每条边的信息，让你选择一些边，使得这些边组成的图里面，每个点只属于</a:t>
            </a:r>
            <a:r>
              <a:rPr lang="en-US" altLang="zh-CN" dirty="0"/>
              <a:t>k</a:t>
            </a:r>
            <a:r>
              <a:rPr lang="zh-CN" altLang="en-US" dirty="0"/>
              <a:t>个回路上，问最小的费用。</a:t>
            </a:r>
            <a:endParaRPr lang="en-US" altLang="zh-CN" dirty="0"/>
          </a:p>
          <a:p>
            <a:r>
              <a:rPr lang="en-US" altLang="zh-CN" dirty="0"/>
              <a:t>n&lt;=40,m&lt;=2000,k*n&lt;=100</a:t>
            </a:r>
          </a:p>
        </p:txBody>
      </p:sp>
    </p:spTree>
    <p:extLst>
      <p:ext uri="{BB962C8B-B14F-4D97-AF65-F5344CB8AC3E}">
        <p14:creationId xmlns:p14="http://schemas.microsoft.com/office/powerpoint/2010/main" val="38730647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err="1"/>
              <a:t>UVALive</a:t>
            </a:r>
            <a:r>
              <a:rPr lang="en-US" altLang="zh-CN" dirty="0"/>
              <a:t> 2197</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如果每个点都只在</a:t>
            </a:r>
            <a:r>
              <a:rPr lang="en-US" altLang="zh-CN" dirty="0"/>
              <a:t>k</a:t>
            </a:r>
            <a:r>
              <a:rPr lang="zh-CN" altLang="en-US" dirty="0"/>
              <a:t>个回路上，那么这些点的出度入度是相等的，都是等于</a:t>
            </a:r>
            <a:r>
              <a:rPr lang="en-US" altLang="zh-CN" dirty="0"/>
              <a:t>k</a:t>
            </a:r>
          </a:p>
          <a:p>
            <a:r>
              <a:rPr lang="zh-CN" altLang="en-US" dirty="0"/>
              <a:t>所以对于每个点，拆点分别连源点汇点，容量为</a:t>
            </a:r>
            <a:r>
              <a:rPr lang="en-US" altLang="zh-CN" dirty="0"/>
              <a:t>k</a:t>
            </a:r>
            <a:r>
              <a:rPr lang="zh-CN" altLang="en-US" dirty="0"/>
              <a:t>，费用为</a:t>
            </a:r>
            <a:r>
              <a:rPr lang="en-US" altLang="zh-CN" dirty="0"/>
              <a:t>0</a:t>
            </a:r>
            <a:r>
              <a:rPr lang="zh-CN" altLang="en-US" dirty="0"/>
              <a:t>，然后边就正常的连上，容量为</a:t>
            </a:r>
            <a:r>
              <a:rPr lang="en-US" altLang="zh-CN" dirty="0"/>
              <a:t>1</a:t>
            </a:r>
            <a:r>
              <a:rPr lang="zh-CN" altLang="en-US" dirty="0"/>
              <a:t>，费用为边权，跑一遍费用流，若最后的流量等于</a:t>
            </a:r>
            <a:r>
              <a:rPr lang="en-US" altLang="zh-CN" dirty="0"/>
              <a:t>k*n</a:t>
            </a:r>
            <a:r>
              <a:rPr lang="zh-CN" altLang="en-US" dirty="0"/>
              <a:t>，就是答案，否则就是</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1803405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94DE2-E8F8-4322-A82A-C38E26BA79FD}"/>
              </a:ext>
            </a:extLst>
          </p:cNvPr>
          <p:cNvSpPr>
            <a:spLocks noGrp="1"/>
          </p:cNvSpPr>
          <p:nvPr>
            <p:ph type="title"/>
          </p:nvPr>
        </p:nvSpPr>
        <p:spPr/>
        <p:txBody>
          <a:bodyPr/>
          <a:lstStyle/>
          <a:p>
            <a:r>
              <a:rPr lang="en-US" altLang="zh-CN" dirty="0" err="1"/>
              <a:t>UVALive</a:t>
            </a:r>
            <a:r>
              <a:rPr lang="en-US" altLang="zh-CN" dirty="0"/>
              <a:t> 2796</a:t>
            </a:r>
            <a:endParaRPr lang="zh-CN" altLang="en-US" dirty="0"/>
          </a:p>
        </p:txBody>
      </p:sp>
      <p:sp>
        <p:nvSpPr>
          <p:cNvPr id="3" name="内容占位符 2">
            <a:extLst>
              <a:ext uri="{FF2B5EF4-FFF2-40B4-BE49-F238E27FC236}">
                <a16:creationId xmlns:a16="http://schemas.microsoft.com/office/drawing/2014/main" id="{421AD9D2-33C7-4D95-8998-98E6F5639702}"/>
              </a:ext>
            </a:extLst>
          </p:cNvPr>
          <p:cNvSpPr>
            <a:spLocks noGrp="1"/>
          </p:cNvSpPr>
          <p:nvPr>
            <p:ph idx="1"/>
          </p:nvPr>
        </p:nvSpPr>
        <p:spPr/>
        <p:txBody>
          <a:bodyPr>
            <a:normAutofit/>
          </a:bodyPr>
          <a:lstStyle/>
          <a:p>
            <a:r>
              <a:rPr lang="zh-CN" altLang="en-US" dirty="0"/>
              <a:t>一个著名的音乐厅因为财务状况恶化快要破产，你临危受命，试图通过管理的手段来拯救它，方法之一就是优化演出安排，既聪明的决定接受或拒绝哪些乐团的演出申请，使得音乐厅的收益最大化。该音乐厅有两个完全相同的房间，因此个乐团在申请演出的时候并不会指定房间，你只需要随便分配一个即可。每个演出都会持续若干天，每个房间每天只能举行一场演出。有</a:t>
            </a:r>
            <a:r>
              <a:rPr lang="en-US" altLang="zh-CN" dirty="0"/>
              <a:t>n</a:t>
            </a:r>
            <a:r>
              <a:rPr lang="zh-CN" altLang="en-US" dirty="0"/>
              <a:t>个申请，每个申请用</a:t>
            </a:r>
            <a:r>
              <a:rPr lang="en-US" altLang="zh-CN" dirty="0"/>
              <a:t>3</a:t>
            </a:r>
            <a:r>
              <a:rPr lang="zh-CN" altLang="en-US" dirty="0"/>
              <a:t>个整数</a:t>
            </a:r>
            <a:r>
              <a:rPr lang="en-US" altLang="zh-CN" dirty="0" err="1"/>
              <a:t>i,j,w</a:t>
            </a:r>
            <a:r>
              <a:rPr lang="zh-CN" altLang="en-US" dirty="0"/>
              <a:t>来表示，表示从第</a:t>
            </a:r>
            <a:r>
              <a:rPr lang="en-US" altLang="zh-CN" dirty="0" err="1"/>
              <a:t>i</a:t>
            </a:r>
            <a:r>
              <a:rPr lang="zh-CN" altLang="en-US" dirty="0"/>
              <a:t>天到第</a:t>
            </a:r>
            <a:r>
              <a:rPr lang="en-US" altLang="zh-CN" dirty="0"/>
              <a:t>j</a:t>
            </a:r>
            <a:r>
              <a:rPr lang="zh-CN" altLang="en-US" dirty="0"/>
              <a:t>天，愿意支付</a:t>
            </a:r>
            <a:r>
              <a:rPr lang="en-US" altLang="zh-CN" dirty="0"/>
              <a:t>w</a:t>
            </a:r>
            <a:r>
              <a:rPr lang="zh-CN" altLang="en-US" dirty="0"/>
              <a:t>元。</a:t>
            </a:r>
            <a:endParaRPr lang="en-US" altLang="zh-CN" dirty="0"/>
          </a:p>
          <a:p>
            <a:r>
              <a:rPr lang="en-US" altLang="zh-CN" dirty="0"/>
              <a:t>n&lt;=100,1&lt;=</a:t>
            </a:r>
            <a:r>
              <a:rPr lang="en-US" altLang="zh-CN" dirty="0" err="1"/>
              <a:t>i</a:t>
            </a:r>
            <a:r>
              <a:rPr lang="en-US" altLang="zh-CN" dirty="0"/>
              <a:t>&lt;=j&lt;=365</a:t>
            </a:r>
          </a:p>
        </p:txBody>
      </p:sp>
    </p:spTree>
    <p:extLst>
      <p:ext uri="{BB962C8B-B14F-4D97-AF65-F5344CB8AC3E}">
        <p14:creationId xmlns:p14="http://schemas.microsoft.com/office/powerpoint/2010/main" val="3605420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94DE2-E8F8-4322-A82A-C38E26BA79FD}"/>
              </a:ext>
            </a:extLst>
          </p:cNvPr>
          <p:cNvSpPr>
            <a:spLocks noGrp="1"/>
          </p:cNvSpPr>
          <p:nvPr>
            <p:ph type="title"/>
          </p:nvPr>
        </p:nvSpPr>
        <p:spPr/>
        <p:txBody>
          <a:bodyPr/>
          <a:lstStyle/>
          <a:p>
            <a:r>
              <a:rPr lang="en-US" altLang="zh-CN" dirty="0" err="1"/>
              <a:t>UVALive</a:t>
            </a:r>
            <a:r>
              <a:rPr lang="en-US" altLang="zh-CN" dirty="0"/>
              <a:t> 2796</a:t>
            </a:r>
            <a:endParaRPr lang="zh-CN" altLang="en-US" dirty="0"/>
          </a:p>
        </p:txBody>
      </p:sp>
      <p:sp>
        <p:nvSpPr>
          <p:cNvPr id="3" name="内容占位符 2">
            <a:extLst>
              <a:ext uri="{FF2B5EF4-FFF2-40B4-BE49-F238E27FC236}">
                <a16:creationId xmlns:a16="http://schemas.microsoft.com/office/drawing/2014/main" id="{421AD9D2-33C7-4D95-8998-98E6F5639702}"/>
              </a:ext>
            </a:extLst>
          </p:cNvPr>
          <p:cNvSpPr>
            <a:spLocks noGrp="1"/>
          </p:cNvSpPr>
          <p:nvPr>
            <p:ph idx="1"/>
          </p:nvPr>
        </p:nvSpPr>
        <p:spPr/>
        <p:txBody>
          <a:bodyPr>
            <a:normAutofit/>
          </a:bodyPr>
          <a:lstStyle/>
          <a:p>
            <a:r>
              <a:rPr lang="zh-CN" altLang="en-US" dirty="0"/>
              <a:t>设置</a:t>
            </a:r>
            <a:r>
              <a:rPr lang="en-US" altLang="zh-CN" dirty="0"/>
              <a:t>366</a:t>
            </a:r>
            <a:r>
              <a:rPr lang="zh-CN" altLang="en-US" dirty="0"/>
              <a:t>个结点，表示</a:t>
            </a:r>
            <a:r>
              <a:rPr lang="en-US" altLang="zh-CN" dirty="0"/>
              <a:t>365</a:t>
            </a:r>
            <a:r>
              <a:rPr lang="zh-CN" altLang="en-US" dirty="0"/>
              <a:t>天（结点</a:t>
            </a:r>
            <a:r>
              <a:rPr lang="en-US" altLang="zh-CN" dirty="0"/>
              <a:t>1</a:t>
            </a:r>
            <a:r>
              <a:rPr lang="zh-CN" altLang="en-US" dirty="0"/>
              <a:t>到结点</a:t>
            </a:r>
            <a:r>
              <a:rPr lang="en-US" altLang="zh-CN" dirty="0"/>
              <a:t>2</a:t>
            </a:r>
            <a:r>
              <a:rPr lang="zh-CN" altLang="en-US" dirty="0"/>
              <a:t>表示第一天）。</a:t>
            </a:r>
            <a:endParaRPr lang="en-US" altLang="zh-CN" dirty="0"/>
          </a:p>
          <a:p>
            <a:r>
              <a:rPr lang="zh-CN" altLang="en-US" dirty="0"/>
              <a:t>设置超级源点，连向第一个结点，容量为</a:t>
            </a:r>
            <a:r>
              <a:rPr lang="en-US" altLang="zh-CN" dirty="0"/>
              <a:t>2</a:t>
            </a:r>
            <a:r>
              <a:rPr lang="zh-CN" altLang="en-US" dirty="0"/>
              <a:t>（两个音乐厅），费用为</a:t>
            </a:r>
            <a:r>
              <a:rPr lang="en-US" altLang="zh-CN" dirty="0"/>
              <a:t>0</a:t>
            </a:r>
            <a:r>
              <a:rPr lang="zh-CN" altLang="en-US" dirty="0"/>
              <a:t>。</a:t>
            </a:r>
            <a:endParaRPr lang="en-US" altLang="zh-CN" dirty="0"/>
          </a:p>
          <a:p>
            <a:r>
              <a:rPr lang="zh-CN" altLang="en-US" dirty="0"/>
              <a:t>设置超级汇点，使结点</a:t>
            </a:r>
            <a:r>
              <a:rPr lang="en-US" altLang="zh-CN" dirty="0"/>
              <a:t>366</a:t>
            </a:r>
            <a:r>
              <a:rPr lang="zh-CN" altLang="en-US" dirty="0"/>
              <a:t>连向它，容量为</a:t>
            </a:r>
            <a:r>
              <a:rPr lang="en-US" altLang="zh-CN" dirty="0"/>
              <a:t>2</a:t>
            </a:r>
            <a:r>
              <a:rPr lang="zh-CN" altLang="en-US" dirty="0"/>
              <a:t>，费用为</a:t>
            </a:r>
            <a:r>
              <a:rPr lang="en-US" altLang="zh-CN" dirty="0"/>
              <a:t>0</a:t>
            </a:r>
            <a:r>
              <a:rPr lang="zh-CN" altLang="en-US" dirty="0"/>
              <a:t>。</a:t>
            </a:r>
            <a:endParaRPr lang="en-US" altLang="zh-CN" dirty="0"/>
          </a:p>
          <a:p>
            <a:r>
              <a:rPr lang="zh-CN" altLang="en-US" dirty="0"/>
              <a:t>然后，前</a:t>
            </a:r>
            <a:r>
              <a:rPr lang="en-US" altLang="zh-CN" dirty="0"/>
              <a:t>365</a:t>
            </a:r>
            <a:r>
              <a:rPr lang="zh-CN" altLang="en-US" dirty="0"/>
              <a:t>个结点，每个节点连向他的下一个节点，容量为</a:t>
            </a:r>
            <a:r>
              <a:rPr lang="en-US" altLang="zh-CN" dirty="0"/>
              <a:t>2</a:t>
            </a:r>
            <a:r>
              <a:rPr lang="zh-CN" altLang="en-US" dirty="0"/>
              <a:t>，费用为</a:t>
            </a:r>
            <a:r>
              <a:rPr lang="en-US" altLang="zh-CN" dirty="0"/>
              <a:t>0</a:t>
            </a:r>
            <a:r>
              <a:rPr lang="zh-CN" altLang="en-US" dirty="0"/>
              <a:t>，表示时间的流逝。</a:t>
            </a:r>
            <a:endParaRPr lang="en-US" altLang="zh-CN" dirty="0"/>
          </a:p>
          <a:p>
            <a:r>
              <a:rPr lang="zh-CN" altLang="en-US" dirty="0"/>
              <a:t>最后对于每个申请，</a:t>
            </a:r>
            <a:r>
              <a:rPr lang="en-US" altLang="zh-CN" dirty="0" err="1"/>
              <a:t>i</a:t>
            </a:r>
            <a:r>
              <a:rPr lang="zh-CN" altLang="en-US" dirty="0"/>
              <a:t>到</a:t>
            </a:r>
            <a:r>
              <a:rPr lang="en-US" altLang="zh-CN" dirty="0"/>
              <a:t>j + 1</a:t>
            </a:r>
            <a:r>
              <a:rPr lang="zh-CN" altLang="en-US" dirty="0"/>
              <a:t>连一条边，容量为</a:t>
            </a:r>
            <a:r>
              <a:rPr lang="en-US" altLang="zh-CN" dirty="0"/>
              <a:t>1</a:t>
            </a:r>
            <a:r>
              <a:rPr lang="zh-CN" altLang="en-US" dirty="0"/>
              <a:t>，费用为负的</a:t>
            </a:r>
            <a:r>
              <a:rPr lang="en-US" altLang="zh-CN" dirty="0"/>
              <a:t>w</a:t>
            </a:r>
            <a:r>
              <a:rPr lang="zh-CN" altLang="en-US" dirty="0"/>
              <a:t>。跑最小费用流。</a:t>
            </a:r>
            <a:endParaRPr lang="en-US" altLang="zh-CN" dirty="0"/>
          </a:p>
        </p:txBody>
      </p:sp>
    </p:spTree>
    <p:extLst>
      <p:ext uri="{BB962C8B-B14F-4D97-AF65-F5344CB8AC3E}">
        <p14:creationId xmlns:p14="http://schemas.microsoft.com/office/powerpoint/2010/main" val="2935783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E559-BEA9-431E-B4AE-EF01A7A998BE}"/>
              </a:ext>
            </a:extLst>
          </p:cNvPr>
          <p:cNvSpPr>
            <a:spLocks noGrp="1"/>
          </p:cNvSpPr>
          <p:nvPr>
            <p:ph type="title"/>
          </p:nvPr>
        </p:nvSpPr>
        <p:spPr/>
        <p:txBody>
          <a:bodyPr/>
          <a:lstStyle/>
          <a:p>
            <a:r>
              <a:rPr lang="en-US" altLang="zh-CN" dirty="0"/>
              <a:t>BZOJ 1834</a:t>
            </a:r>
            <a:endParaRPr lang="zh-CN" altLang="en-US" dirty="0"/>
          </a:p>
        </p:txBody>
      </p:sp>
      <p:sp>
        <p:nvSpPr>
          <p:cNvPr id="3" name="内容占位符 2">
            <a:extLst>
              <a:ext uri="{FF2B5EF4-FFF2-40B4-BE49-F238E27FC236}">
                <a16:creationId xmlns:a16="http://schemas.microsoft.com/office/drawing/2014/main" id="{5771E284-0260-45AB-85FC-9107E718535B}"/>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条边的有向图，每条边都有一个容量</a:t>
            </a:r>
            <a:r>
              <a:rPr lang="en-US" altLang="zh-CN" dirty="0"/>
              <a:t>C</a:t>
            </a:r>
            <a:r>
              <a:rPr lang="zh-CN" altLang="en-US" dirty="0"/>
              <a:t>和一个扩容费用</a:t>
            </a:r>
            <a:r>
              <a:rPr lang="en-US" altLang="zh-CN" dirty="0"/>
              <a:t>W</a:t>
            </a:r>
            <a:r>
              <a:rPr lang="zh-CN" altLang="en-US" dirty="0"/>
              <a:t>。这里扩容费用是指将容量扩大</a:t>
            </a:r>
            <a:r>
              <a:rPr lang="en-US" altLang="zh-CN" dirty="0"/>
              <a:t>1</a:t>
            </a:r>
            <a:r>
              <a:rPr lang="zh-CN" altLang="en-US" dirty="0"/>
              <a:t>所需的费用。求： </a:t>
            </a:r>
            <a:r>
              <a:rPr lang="en-US" altLang="zh-CN" dirty="0"/>
              <a:t>1</a:t>
            </a:r>
            <a:r>
              <a:rPr lang="zh-CN" altLang="en-US" dirty="0"/>
              <a:t>、 在不扩容的情况下，</a:t>
            </a:r>
            <a:r>
              <a:rPr lang="en-US" altLang="zh-CN" dirty="0"/>
              <a:t>1</a:t>
            </a:r>
            <a:r>
              <a:rPr lang="zh-CN" altLang="en-US" dirty="0"/>
              <a:t>到</a:t>
            </a:r>
            <a:r>
              <a:rPr lang="en-US" altLang="zh-CN" dirty="0"/>
              <a:t>N</a:t>
            </a:r>
            <a:r>
              <a:rPr lang="zh-CN" altLang="en-US" dirty="0"/>
              <a:t>的最大流； </a:t>
            </a:r>
            <a:r>
              <a:rPr lang="en-US" altLang="zh-CN" dirty="0"/>
              <a:t>2</a:t>
            </a:r>
            <a:r>
              <a:rPr lang="zh-CN" altLang="en-US" dirty="0"/>
              <a:t>、 将</a:t>
            </a:r>
            <a:r>
              <a:rPr lang="en-US" altLang="zh-CN" dirty="0"/>
              <a:t>1</a:t>
            </a:r>
            <a:r>
              <a:rPr lang="zh-CN" altLang="en-US" dirty="0"/>
              <a:t>到</a:t>
            </a:r>
            <a:r>
              <a:rPr lang="en-US" altLang="zh-CN" dirty="0"/>
              <a:t>N</a:t>
            </a:r>
            <a:r>
              <a:rPr lang="zh-CN" altLang="en-US" dirty="0"/>
              <a:t>的最大流增加</a:t>
            </a:r>
            <a:r>
              <a:rPr lang="en-US" altLang="zh-CN" dirty="0"/>
              <a:t>K</a:t>
            </a:r>
            <a:r>
              <a:rPr lang="zh-CN" altLang="en-US" dirty="0"/>
              <a:t>所需的最小扩容费用。</a:t>
            </a:r>
            <a:endParaRPr lang="en-US" altLang="zh-CN" dirty="0"/>
          </a:p>
          <a:p>
            <a:r>
              <a:rPr lang="pt-BR" altLang="zh-CN" dirty="0"/>
              <a:t>N&lt;=1000</a:t>
            </a:r>
            <a:r>
              <a:rPr lang="zh-CN" altLang="pt-BR" dirty="0"/>
              <a:t>，</a:t>
            </a:r>
            <a:r>
              <a:rPr lang="pt-BR" altLang="zh-CN" dirty="0"/>
              <a:t>M&lt;=5000</a:t>
            </a:r>
            <a:r>
              <a:rPr lang="zh-CN" altLang="pt-BR" dirty="0"/>
              <a:t>，</a:t>
            </a:r>
            <a:r>
              <a:rPr lang="pt-BR" altLang="zh-CN" dirty="0"/>
              <a:t>K&lt;=10</a:t>
            </a:r>
            <a:endParaRPr lang="zh-CN" altLang="en-US" dirty="0"/>
          </a:p>
        </p:txBody>
      </p:sp>
    </p:spTree>
    <p:extLst>
      <p:ext uri="{BB962C8B-B14F-4D97-AF65-F5344CB8AC3E}">
        <p14:creationId xmlns:p14="http://schemas.microsoft.com/office/powerpoint/2010/main" val="2382186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E559-BEA9-431E-B4AE-EF01A7A998BE}"/>
              </a:ext>
            </a:extLst>
          </p:cNvPr>
          <p:cNvSpPr>
            <a:spLocks noGrp="1"/>
          </p:cNvSpPr>
          <p:nvPr>
            <p:ph type="title"/>
          </p:nvPr>
        </p:nvSpPr>
        <p:spPr/>
        <p:txBody>
          <a:bodyPr/>
          <a:lstStyle/>
          <a:p>
            <a:r>
              <a:rPr lang="en-US" altLang="zh-CN" dirty="0"/>
              <a:t>BZOJ 1834</a:t>
            </a:r>
            <a:endParaRPr lang="zh-CN" altLang="en-US" dirty="0"/>
          </a:p>
        </p:txBody>
      </p:sp>
      <p:sp>
        <p:nvSpPr>
          <p:cNvPr id="3" name="内容占位符 2">
            <a:extLst>
              <a:ext uri="{FF2B5EF4-FFF2-40B4-BE49-F238E27FC236}">
                <a16:creationId xmlns:a16="http://schemas.microsoft.com/office/drawing/2014/main" id="{5771E284-0260-45AB-85FC-9107E718535B}"/>
              </a:ext>
            </a:extLst>
          </p:cNvPr>
          <p:cNvSpPr>
            <a:spLocks noGrp="1"/>
          </p:cNvSpPr>
          <p:nvPr>
            <p:ph idx="1"/>
          </p:nvPr>
        </p:nvSpPr>
        <p:spPr/>
        <p:txBody>
          <a:bodyPr/>
          <a:lstStyle/>
          <a:p>
            <a:r>
              <a:rPr lang="zh-CN" altLang="en-US" dirty="0"/>
              <a:t>建图，费用为零，跑一遍，输出最大流。</a:t>
            </a:r>
          </a:p>
          <a:p>
            <a:r>
              <a:rPr lang="zh-CN" altLang="en-US" dirty="0"/>
              <a:t>再残余图上再建图，</a:t>
            </a:r>
            <a:r>
              <a:rPr lang="en-US" altLang="zh-CN" dirty="0"/>
              <a:t>0</a:t>
            </a:r>
            <a:r>
              <a:rPr lang="zh-CN" altLang="en-US" dirty="0"/>
              <a:t>到</a:t>
            </a:r>
            <a:r>
              <a:rPr lang="en-US" altLang="zh-CN" dirty="0"/>
              <a:t>1</a:t>
            </a:r>
            <a:r>
              <a:rPr lang="zh-CN" altLang="en-US" dirty="0"/>
              <a:t>建一条容量为</a:t>
            </a:r>
            <a:r>
              <a:rPr lang="en-US" altLang="zh-CN" dirty="0"/>
              <a:t>K</a:t>
            </a:r>
            <a:r>
              <a:rPr lang="zh-CN" altLang="en-US" dirty="0"/>
              <a:t>费用为</a:t>
            </a:r>
            <a:r>
              <a:rPr lang="en-US" altLang="zh-CN" dirty="0"/>
              <a:t>0</a:t>
            </a:r>
            <a:r>
              <a:rPr lang="zh-CN" altLang="en-US" dirty="0"/>
              <a:t>的边，找出以前的边，从始点到终点再建一条容量无限大，费用为原边费用的边，从</a:t>
            </a:r>
            <a:r>
              <a:rPr lang="en-US" altLang="zh-CN" dirty="0"/>
              <a:t>0</a:t>
            </a:r>
            <a:r>
              <a:rPr lang="zh-CN" altLang="en-US" dirty="0"/>
              <a:t>到</a:t>
            </a:r>
            <a:r>
              <a:rPr lang="en-US" altLang="zh-CN" dirty="0"/>
              <a:t>N</a:t>
            </a:r>
            <a:r>
              <a:rPr lang="zh-CN" altLang="en-US" dirty="0"/>
              <a:t>跑一遍，输出最小费用。</a:t>
            </a:r>
          </a:p>
        </p:txBody>
      </p:sp>
    </p:spTree>
    <p:extLst>
      <p:ext uri="{BB962C8B-B14F-4D97-AF65-F5344CB8AC3E}">
        <p14:creationId xmlns:p14="http://schemas.microsoft.com/office/powerpoint/2010/main" val="7092954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BZOJ3876</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a:bodyPr>
          <a:lstStyle/>
          <a:p>
            <a:r>
              <a:rPr lang="zh-CN" altLang="en-US" dirty="0">
                <a:solidFill>
                  <a:srgbClr val="000000"/>
                </a:solidFill>
                <a:latin typeface="montserrat" panose="00000500000000000000" pitchFamily="2" charset="0"/>
              </a:rPr>
              <a:t>给定一个</a:t>
            </a:r>
            <a:r>
              <a:rPr lang="en-US" altLang="zh-CN" dirty="0">
                <a:solidFill>
                  <a:srgbClr val="000000"/>
                </a:solidFill>
                <a:latin typeface="montserrat" panose="00000500000000000000" pitchFamily="2" charset="0"/>
              </a:rPr>
              <a:t>N</a:t>
            </a:r>
            <a:r>
              <a:rPr lang="zh-CN" altLang="en-US" dirty="0">
                <a:solidFill>
                  <a:srgbClr val="000000"/>
                </a:solidFill>
                <a:latin typeface="montserrat" panose="00000500000000000000" pitchFamily="2" charset="0"/>
              </a:rPr>
              <a:t>个点，</a:t>
            </a:r>
            <a:r>
              <a:rPr lang="en-US" altLang="zh-CN" dirty="0">
                <a:solidFill>
                  <a:srgbClr val="000000"/>
                </a:solidFill>
                <a:latin typeface="montserrat" panose="00000500000000000000" pitchFamily="2" charset="0"/>
              </a:rPr>
              <a:t>M</a:t>
            </a:r>
            <a:r>
              <a:rPr lang="zh-CN" altLang="en-US" dirty="0">
                <a:solidFill>
                  <a:srgbClr val="000000"/>
                </a:solidFill>
                <a:latin typeface="montserrat" panose="00000500000000000000" pitchFamily="2" charset="0"/>
              </a:rPr>
              <a:t>条边的</a:t>
            </a:r>
            <a:r>
              <a:rPr lang="en-US" altLang="zh-CN" dirty="0">
                <a:solidFill>
                  <a:srgbClr val="000000"/>
                </a:solidFill>
                <a:latin typeface="montserrat" panose="00000500000000000000" pitchFamily="2" charset="0"/>
              </a:rPr>
              <a:t>DAG</a:t>
            </a:r>
            <a:r>
              <a:rPr lang="zh-CN" altLang="en-US" dirty="0">
                <a:solidFill>
                  <a:srgbClr val="000000"/>
                </a:solidFill>
                <a:latin typeface="montserrat" panose="00000500000000000000" pitchFamily="2" charset="0"/>
              </a:rPr>
              <a:t>，</a:t>
            </a:r>
            <a:r>
              <a:rPr lang="en-US" altLang="zh-CN" dirty="0">
                <a:solidFill>
                  <a:srgbClr val="000000"/>
                </a:solidFill>
                <a:latin typeface="montserrat" panose="00000500000000000000" pitchFamily="2" charset="0"/>
              </a:rPr>
              <a:t>1</a:t>
            </a:r>
            <a:r>
              <a:rPr lang="zh-CN" altLang="en-US" dirty="0">
                <a:solidFill>
                  <a:srgbClr val="000000"/>
                </a:solidFill>
                <a:latin typeface="montserrat" panose="00000500000000000000" pitchFamily="2" charset="0"/>
              </a:rPr>
              <a:t>为起始点，任意一个点可以直接回到</a:t>
            </a:r>
            <a:r>
              <a:rPr lang="en-US" altLang="zh-CN" dirty="0">
                <a:solidFill>
                  <a:srgbClr val="000000"/>
                </a:solidFill>
                <a:latin typeface="montserrat" panose="00000500000000000000" pitchFamily="2" charset="0"/>
              </a:rPr>
              <a:t>1</a:t>
            </a:r>
            <a:r>
              <a:rPr lang="zh-CN" altLang="en-US" dirty="0">
                <a:solidFill>
                  <a:srgbClr val="000000"/>
                </a:solidFill>
                <a:latin typeface="montserrat" panose="00000500000000000000" pitchFamily="2" charset="0"/>
              </a:rPr>
              <a:t>，每条边有经过代价，求一种最优方案使得每条边至少经过一次，代价最小。</a:t>
            </a:r>
            <a:endParaRPr lang="en-US" altLang="zh-CN" dirty="0">
              <a:solidFill>
                <a:srgbClr val="000000"/>
              </a:solidFill>
              <a:latin typeface="montserrat" panose="00000500000000000000" pitchFamily="2" charset="0"/>
            </a:endParaRPr>
          </a:p>
          <a:p>
            <a:r>
              <a:rPr lang="en-US" altLang="zh-CN" dirty="0">
                <a:solidFill>
                  <a:srgbClr val="000000"/>
                </a:solidFill>
                <a:latin typeface="montserrat" panose="00000500000000000000" pitchFamily="2" charset="0"/>
              </a:rPr>
              <a:t>N&lt;=300</a:t>
            </a:r>
            <a:r>
              <a:rPr lang="zh-CN" altLang="en-US" dirty="0">
                <a:solidFill>
                  <a:srgbClr val="000000"/>
                </a:solidFill>
                <a:latin typeface="montserrat" panose="00000500000000000000" pitchFamily="2" charset="0"/>
              </a:rPr>
              <a:t>，</a:t>
            </a:r>
            <a:r>
              <a:rPr lang="en-US" altLang="zh-CN" dirty="0">
                <a:solidFill>
                  <a:srgbClr val="000000"/>
                </a:solidFill>
                <a:latin typeface="montserrat" panose="00000500000000000000" pitchFamily="2" charset="0"/>
              </a:rPr>
              <a:t>M&lt;=5000</a:t>
            </a:r>
          </a:p>
        </p:txBody>
      </p:sp>
    </p:spTree>
    <p:extLst>
      <p:ext uri="{BB962C8B-B14F-4D97-AF65-F5344CB8AC3E}">
        <p14:creationId xmlns:p14="http://schemas.microsoft.com/office/powerpoint/2010/main" val="2460107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BZOJ3876</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a:bodyPr>
          <a:lstStyle/>
          <a:p>
            <a:r>
              <a:rPr lang="zh-CN" altLang="en-US" dirty="0">
                <a:solidFill>
                  <a:srgbClr val="000000"/>
                </a:solidFill>
                <a:latin typeface="montserrat" panose="00000500000000000000" pitchFamily="2" charset="0"/>
              </a:rPr>
              <a:t>无源汇有下界最小费用可行流</a:t>
            </a:r>
            <a:endParaRPr lang="en-US" altLang="zh-CN" dirty="0">
              <a:solidFill>
                <a:srgbClr val="000000"/>
              </a:solidFill>
              <a:latin typeface="montserrat" panose="00000500000000000000" pitchFamily="2" charset="0"/>
            </a:endParaRPr>
          </a:p>
          <a:p>
            <a:r>
              <a:rPr lang="zh-CN" altLang="en-US" dirty="0">
                <a:solidFill>
                  <a:srgbClr val="000000"/>
                </a:solidFill>
                <a:latin typeface="montserrat" panose="00000500000000000000" pitchFamily="2" charset="0"/>
              </a:rPr>
              <a:t>每个边我们必须走一遍，那么每条边下界为</a:t>
            </a:r>
            <a:r>
              <a:rPr lang="en-US" altLang="zh-CN" dirty="0">
                <a:solidFill>
                  <a:srgbClr val="000000"/>
                </a:solidFill>
                <a:latin typeface="montserrat" panose="00000500000000000000" pitchFamily="2" charset="0"/>
              </a:rPr>
              <a:t>1</a:t>
            </a:r>
            <a:r>
              <a:rPr lang="zh-CN" altLang="en-US" dirty="0">
                <a:solidFill>
                  <a:srgbClr val="000000"/>
                </a:solidFill>
                <a:latin typeface="montserrat" panose="00000500000000000000" pitchFamily="2" charset="0"/>
              </a:rPr>
              <a:t>，上界为</a:t>
            </a:r>
            <a:r>
              <a:rPr lang="en-US" altLang="zh-CN" dirty="0">
                <a:solidFill>
                  <a:srgbClr val="000000"/>
                </a:solidFill>
                <a:latin typeface="montserrat" panose="00000500000000000000" pitchFamily="2" charset="0"/>
              </a:rPr>
              <a:t>inf</a:t>
            </a:r>
          </a:p>
          <a:p>
            <a:r>
              <a:rPr lang="zh-CN" altLang="en-US" dirty="0">
                <a:solidFill>
                  <a:srgbClr val="000000"/>
                </a:solidFill>
                <a:latin typeface="montserrat" panose="00000500000000000000" pitchFamily="2" charset="0"/>
              </a:rPr>
              <a:t>先满足可行流，再在这个基础上流量平衡，用最小费用最大流构造可行流</a:t>
            </a:r>
            <a:endParaRPr lang="en-US" altLang="zh-CN"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4562275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a:t>bzoj2668</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有一个</a:t>
            </a:r>
            <a:r>
              <a:rPr lang="en-US" altLang="zh-CN" dirty="0"/>
              <a:t>n</a:t>
            </a:r>
            <a:r>
              <a:rPr lang="zh-CN" altLang="en-US" dirty="0"/>
              <a:t>行</a:t>
            </a:r>
            <a:r>
              <a:rPr lang="en-US" altLang="zh-CN" dirty="0"/>
              <a:t>m</a:t>
            </a:r>
            <a:r>
              <a:rPr lang="zh-CN" altLang="en-US" dirty="0"/>
              <a:t>列的黑白棋盘，你每次可以交换两个相邻格子（相邻是指有公共边或公共顶点）中的棋子，最终达到目标状态。要求第</a:t>
            </a:r>
            <a:r>
              <a:rPr lang="en-US" altLang="zh-CN" dirty="0" err="1"/>
              <a:t>i</a:t>
            </a:r>
            <a:r>
              <a:rPr lang="zh-CN" altLang="en-US" dirty="0"/>
              <a:t>行第</a:t>
            </a:r>
            <a:r>
              <a:rPr lang="en-US" altLang="zh-CN" dirty="0"/>
              <a:t>j</a:t>
            </a:r>
            <a:r>
              <a:rPr lang="zh-CN" altLang="en-US" dirty="0"/>
              <a:t>列的格子只能参与</a:t>
            </a:r>
            <a:r>
              <a:rPr lang="en-US" altLang="zh-CN" dirty="0" err="1"/>
              <a:t>mi,j</a:t>
            </a:r>
            <a:r>
              <a:rPr lang="zh-CN" altLang="en-US" dirty="0"/>
              <a:t>次交换。</a:t>
            </a:r>
            <a:endParaRPr lang="en-US" altLang="zh-CN" dirty="0"/>
          </a:p>
          <a:p>
            <a:r>
              <a:rPr lang="en-US" altLang="zh-CN" dirty="0"/>
              <a:t>1&lt;=n, m&lt;=20</a:t>
            </a:r>
          </a:p>
        </p:txBody>
      </p:sp>
    </p:spTree>
    <p:extLst>
      <p:ext uri="{BB962C8B-B14F-4D97-AF65-F5344CB8AC3E}">
        <p14:creationId xmlns:p14="http://schemas.microsoft.com/office/powerpoint/2010/main" val="3488625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a:t>bzoj2668</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可以记录黑色棋子的起始和终结位置，想办法去让棋子从起始位置走到终止位置，一一匹配。棋子在棋盘上走，走的过程中，棋子受到必须成功匹配（最大流）和在此基础上费用最小的约束条件。这样考虑的话，费用流自然是再合适不过了。</a:t>
            </a:r>
            <a:endParaRPr lang="en-US" altLang="zh-CN" dirty="0"/>
          </a:p>
        </p:txBody>
      </p:sp>
    </p:spTree>
    <p:extLst>
      <p:ext uri="{BB962C8B-B14F-4D97-AF65-F5344CB8AC3E}">
        <p14:creationId xmlns:p14="http://schemas.microsoft.com/office/powerpoint/2010/main" val="246745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网络流基本定理</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定义两个流的加法</a:t>
            </a:r>
            <a:r>
              <a:rPr lang="en-US" altLang="zh-CN" dirty="0" err="1"/>
              <a:t>f+g</a:t>
            </a:r>
            <a:endParaRPr lang="en-US" altLang="zh-CN" dirty="0"/>
          </a:p>
          <a:p>
            <a:r>
              <a:rPr lang="en-US" altLang="zh-CN" dirty="0"/>
              <a:t>(</a:t>
            </a:r>
            <a:r>
              <a:rPr lang="en-US" altLang="zh-CN" dirty="0" err="1"/>
              <a:t>f+g</a:t>
            </a:r>
            <a:r>
              <a:rPr lang="en-US" altLang="zh-CN" dirty="0"/>
              <a:t>)(</a:t>
            </a:r>
            <a:r>
              <a:rPr lang="en-US" altLang="zh-CN" dirty="0" err="1"/>
              <a:t>i,j</a:t>
            </a:r>
            <a:r>
              <a:rPr lang="en-US" altLang="zh-CN" dirty="0"/>
              <a:t>)=f(</a:t>
            </a:r>
            <a:r>
              <a:rPr lang="en-US" altLang="zh-CN" dirty="0" err="1"/>
              <a:t>i,j</a:t>
            </a:r>
            <a:r>
              <a:rPr lang="en-US" altLang="zh-CN" dirty="0"/>
              <a:t>)+g(</a:t>
            </a:r>
            <a:r>
              <a:rPr lang="en-US" altLang="zh-CN" dirty="0" err="1"/>
              <a:t>i,j</a:t>
            </a:r>
            <a:r>
              <a:rPr lang="en-US" altLang="zh-CN" dirty="0"/>
              <a:t>)-g(</a:t>
            </a:r>
            <a:r>
              <a:rPr lang="en-US" altLang="zh-CN" dirty="0" err="1"/>
              <a:t>j,i</a:t>
            </a:r>
            <a:r>
              <a:rPr lang="en-US" altLang="zh-CN" dirty="0"/>
              <a:t>)</a:t>
            </a:r>
          </a:p>
          <a:p>
            <a:r>
              <a:rPr lang="zh-CN" altLang="en-US" dirty="0"/>
              <a:t>可行流可加性定理</a:t>
            </a:r>
            <a:endParaRPr lang="en-US" altLang="zh-CN" dirty="0"/>
          </a:p>
          <a:p>
            <a:r>
              <a:rPr lang="zh-CN" altLang="en-US" dirty="0"/>
              <a:t>若</a:t>
            </a:r>
            <a:r>
              <a:rPr lang="en-US" altLang="zh-CN" dirty="0"/>
              <a:t>f</a:t>
            </a:r>
            <a:r>
              <a:rPr lang="zh-CN" altLang="en-US" dirty="0"/>
              <a:t>是</a:t>
            </a:r>
            <a:r>
              <a:rPr lang="en-US" altLang="zh-CN" dirty="0"/>
              <a:t>G</a:t>
            </a:r>
            <a:r>
              <a:rPr lang="zh-CN" altLang="en-US" dirty="0"/>
              <a:t>的可行流，</a:t>
            </a:r>
            <a:r>
              <a:rPr lang="en-US" altLang="zh-CN" dirty="0"/>
              <a:t>g</a:t>
            </a:r>
            <a:r>
              <a:rPr lang="zh-CN" altLang="en-US" dirty="0"/>
              <a:t>是</a:t>
            </a:r>
            <a:r>
              <a:rPr lang="en-US" altLang="zh-CN" dirty="0"/>
              <a:t>G(f)</a:t>
            </a:r>
            <a:r>
              <a:rPr lang="zh-CN" altLang="en-US" dirty="0"/>
              <a:t>的可行流，则</a:t>
            </a:r>
            <a:r>
              <a:rPr lang="en-US" altLang="zh-CN" dirty="0" err="1"/>
              <a:t>f+g</a:t>
            </a:r>
            <a:r>
              <a:rPr lang="zh-CN" altLang="en-US" dirty="0"/>
              <a:t>是</a:t>
            </a:r>
            <a:r>
              <a:rPr lang="en-US" altLang="zh-CN" dirty="0"/>
              <a:t>G</a:t>
            </a:r>
            <a:r>
              <a:rPr lang="zh-CN" altLang="en-US" dirty="0"/>
              <a:t>的可行流，且</a:t>
            </a:r>
            <a:r>
              <a:rPr lang="en-US" altLang="zh-CN" dirty="0"/>
              <a:t>v(</a:t>
            </a:r>
            <a:r>
              <a:rPr lang="en-US" altLang="zh-CN" dirty="0" err="1"/>
              <a:t>f+g</a:t>
            </a:r>
            <a:r>
              <a:rPr lang="en-US" altLang="zh-CN" dirty="0"/>
              <a:t>)=v(f)+v(g)</a:t>
            </a:r>
          </a:p>
          <a:p>
            <a:r>
              <a:rPr lang="zh-CN" altLang="en-US" dirty="0"/>
              <a:t>引理 若</a:t>
            </a:r>
            <a:r>
              <a:rPr lang="en-US" altLang="zh-CN" dirty="0"/>
              <a:t>v*</a:t>
            </a:r>
            <a:r>
              <a:rPr lang="zh-CN" altLang="en-US" dirty="0"/>
              <a:t>是</a:t>
            </a:r>
            <a:r>
              <a:rPr lang="en-US" altLang="zh-CN" dirty="0"/>
              <a:t>G</a:t>
            </a:r>
            <a:r>
              <a:rPr lang="zh-CN" altLang="en-US" dirty="0"/>
              <a:t>的最大流，</a:t>
            </a:r>
            <a:r>
              <a:rPr lang="en-US" altLang="zh-CN" dirty="0"/>
              <a:t>f</a:t>
            </a:r>
            <a:r>
              <a:rPr lang="zh-CN" altLang="en-US" dirty="0"/>
              <a:t>是</a:t>
            </a:r>
            <a:r>
              <a:rPr lang="en-US" altLang="zh-CN" dirty="0"/>
              <a:t>G</a:t>
            </a:r>
            <a:r>
              <a:rPr lang="zh-CN" altLang="en-US" dirty="0"/>
              <a:t>的可行流，则</a:t>
            </a:r>
            <a:r>
              <a:rPr lang="en-US" altLang="zh-CN" dirty="0"/>
              <a:t>v*-v(f)</a:t>
            </a:r>
            <a:r>
              <a:rPr lang="zh-CN" altLang="en-US" dirty="0"/>
              <a:t>是</a:t>
            </a:r>
            <a:r>
              <a:rPr lang="en-US" altLang="zh-CN" dirty="0"/>
              <a:t>G(f)</a:t>
            </a:r>
            <a:r>
              <a:rPr lang="zh-CN" altLang="en-US" dirty="0"/>
              <a:t>的最大流</a:t>
            </a:r>
            <a:endParaRPr lang="en-US" altLang="zh-CN" dirty="0"/>
          </a:p>
        </p:txBody>
      </p:sp>
    </p:spTree>
    <p:extLst>
      <p:ext uri="{BB962C8B-B14F-4D97-AF65-F5344CB8AC3E}">
        <p14:creationId xmlns:p14="http://schemas.microsoft.com/office/powerpoint/2010/main" val="4029392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a:t>bzoj2668</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把棋盘上的“交换”操作，看成所有的黑色棋（白色棋等价）在移动</a:t>
            </a:r>
            <a:endParaRPr lang="en-US" altLang="zh-CN" dirty="0"/>
          </a:p>
          <a:p>
            <a:r>
              <a:rPr lang="zh-CN" altLang="en-US" b="0" i="0" dirty="0">
                <a:effectLst/>
                <a:latin typeface="-apple-system"/>
              </a:rPr>
              <a:t>那么黑棋子从</a:t>
            </a:r>
            <a:r>
              <a:rPr lang="en-US" altLang="zh-CN" b="0" i="0" dirty="0">
                <a:effectLst/>
                <a:latin typeface="-apple-system"/>
              </a:rPr>
              <a:t>a</a:t>
            </a:r>
            <a:r>
              <a:rPr lang="zh-CN" altLang="en-US" b="0" i="0" dirty="0">
                <a:effectLst/>
                <a:latin typeface="-apple-system"/>
              </a:rPr>
              <a:t>走到</a:t>
            </a:r>
            <a:r>
              <a:rPr lang="en-US" altLang="zh-CN" b="0" i="0" dirty="0">
                <a:effectLst/>
                <a:latin typeface="-apple-system"/>
              </a:rPr>
              <a:t>b</a:t>
            </a:r>
            <a:r>
              <a:rPr lang="zh-CN" altLang="en-US" b="0" i="0" dirty="0">
                <a:effectLst/>
                <a:latin typeface="-apple-system"/>
              </a:rPr>
              <a:t>，我们就称</a:t>
            </a:r>
            <a:r>
              <a:rPr lang="en-US" altLang="zh-CN" b="0" i="0" dirty="0">
                <a:effectLst/>
                <a:latin typeface="-apple-system"/>
              </a:rPr>
              <a:t>a</a:t>
            </a:r>
            <a:r>
              <a:rPr lang="zh-CN" altLang="en-US" b="0" i="0" dirty="0">
                <a:effectLst/>
                <a:latin typeface="-apple-system"/>
              </a:rPr>
              <a:t>交换了</a:t>
            </a:r>
            <a:r>
              <a:rPr lang="en-US" altLang="zh-CN" b="0" i="0" dirty="0">
                <a:effectLst/>
                <a:latin typeface="-apple-system"/>
              </a:rPr>
              <a:t>b</a:t>
            </a:r>
            <a:r>
              <a:rPr lang="zh-CN" altLang="en-US" b="0" i="0" dirty="0">
                <a:effectLst/>
                <a:latin typeface="-apple-system"/>
              </a:rPr>
              <a:t>，</a:t>
            </a:r>
            <a:r>
              <a:rPr lang="en-US" altLang="zh-CN" b="0" i="0" dirty="0">
                <a:effectLst/>
                <a:latin typeface="-apple-system"/>
              </a:rPr>
              <a:t>b</a:t>
            </a:r>
            <a:r>
              <a:rPr lang="zh-CN" altLang="en-US" b="0" i="0" dirty="0">
                <a:effectLst/>
                <a:latin typeface="-apple-system"/>
              </a:rPr>
              <a:t>被</a:t>
            </a:r>
            <a:r>
              <a:rPr lang="en-US" altLang="zh-CN" b="0" i="0" dirty="0">
                <a:effectLst/>
                <a:latin typeface="-apple-system"/>
              </a:rPr>
              <a:t>a</a:t>
            </a:r>
            <a:r>
              <a:rPr lang="zh-CN" altLang="en-US" b="0" i="0" dirty="0">
                <a:effectLst/>
                <a:latin typeface="-apple-system"/>
              </a:rPr>
              <a:t>交换。然后对于每个黑棋子，它的起点只会交换别人，对于每个黑棋子，它的终点只会被交换。</a:t>
            </a:r>
            <a:endParaRPr lang="en-US" altLang="zh-CN" b="0" i="0" dirty="0">
              <a:effectLst/>
              <a:latin typeface="-apple-system"/>
            </a:endParaRPr>
          </a:p>
          <a:p>
            <a:r>
              <a:rPr lang="zh-CN" altLang="en-US" b="0" i="0" dirty="0">
                <a:effectLst/>
                <a:latin typeface="-apple-system"/>
              </a:rPr>
              <a:t>所以我们把三个点串起来，如果某个点开始是黑色就从源点连边到中间点，结束是黑色就从中间点连边到汇点，一个点的右点和别的可达点的左点连边，走右边表示交换了别人，走左边表示被交换</a:t>
            </a:r>
            <a:endParaRPr lang="en-US" altLang="zh-CN" dirty="0"/>
          </a:p>
        </p:txBody>
      </p:sp>
    </p:spTree>
    <p:extLst>
      <p:ext uri="{BB962C8B-B14F-4D97-AF65-F5344CB8AC3E}">
        <p14:creationId xmlns:p14="http://schemas.microsoft.com/office/powerpoint/2010/main" val="2367552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C96D-2571-4075-B7F9-AFD6A4A74C48}"/>
              </a:ext>
            </a:extLst>
          </p:cNvPr>
          <p:cNvSpPr>
            <a:spLocks noGrp="1"/>
          </p:cNvSpPr>
          <p:nvPr>
            <p:ph type="title"/>
          </p:nvPr>
        </p:nvSpPr>
        <p:spPr/>
        <p:txBody>
          <a:bodyPr/>
          <a:lstStyle/>
          <a:p>
            <a:r>
              <a:rPr lang="en-US" altLang="zh-CN" dirty="0"/>
              <a:t>bzoj2668</a:t>
            </a:r>
            <a:endParaRPr lang="zh-CN" altLang="en-US" dirty="0"/>
          </a:p>
        </p:txBody>
      </p:sp>
      <p:sp>
        <p:nvSpPr>
          <p:cNvPr id="3" name="内容占位符 2">
            <a:extLst>
              <a:ext uri="{FF2B5EF4-FFF2-40B4-BE49-F238E27FC236}">
                <a16:creationId xmlns:a16="http://schemas.microsoft.com/office/drawing/2014/main" id="{116013E6-5BD1-4816-991C-650313F1B8BA}"/>
              </a:ext>
            </a:extLst>
          </p:cNvPr>
          <p:cNvSpPr>
            <a:spLocks noGrp="1"/>
          </p:cNvSpPr>
          <p:nvPr>
            <p:ph idx="1"/>
          </p:nvPr>
        </p:nvSpPr>
        <p:spPr/>
        <p:txBody>
          <a:bodyPr/>
          <a:lstStyle/>
          <a:p>
            <a:r>
              <a:rPr lang="zh-CN" altLang="en-US" dirty="0"/>
              <a:t>费用不用多说，两个不同格子之间的连边费用为</a:t>
            </a:r>
            <a:r>
              <a:rPr lang="en-US" altLang="zh-CN" dirty="0"/>
              <a:t>1</a:t>
            </a:r>
            <a:r>
              <a:rPr lang="zh-CN" altLang="en-US" dirty="0"/>
              <a:t>别的都是</a:t>
            </a:r>
            <a:r>
              <a:rPr lang="en-US" altLang="zh-CN" dirty="0"/>
              <a:t>0</a:t>
            </a:r>
            <a:r>
              <a:rPr lang="zh-CN" altLang="en-US" dirty="0"/>
              <a:t>就行了</a:t>
            </a:r>
            <a:endParaRPr lang="en-US" altLang="zh-CN" dirty="0"/>
          </a:p>
          <a:p>
            <a:r>
              <a:rPr lang="zh-CN" altLang="en-US" dirty="0"/>
              <a:t>流量的话如果它不是起始点也不是结束点就给两个边均摊，奇数剩下的</a:t>
            </a:r>
            <a:r>
              <a:rPr lang="en-US" altLang="zh-CN" dirty="0"/>
              <a:t>1</a:t>
            </a:r>
            <a:r>
              <a:rPr lang="zh-CN" altLang="en-US" dirty="0"/>
              <a:t>不用管，是起始点的话剩下的</a:t>
            </a:r>
            <a:r>
              <a:rPr lang="en-US" altLang="zh-CN" dirty="0"/>
              <a:t>1</a:t>
            </a:r>
            <a:r>
              <a:rPr lang="zh-CN" altLang="en-US" dirty="0"/>
              <a:t>给右边，是结束点的话剩下的</a:t>
            </a:r>
            <a:r>
              <a:rPr lang="en-US" altLang="zh-CN" dirty="0"/>
              <a:t>1</a:t>
            </a:r>
            <a:r>
              <a:rPr lang="zh-CN" altLang="en-US" dirty="0"/>
              <a:t>给左边。</a:t>
            </a:r>
            <a:endParaRPr lang="en-US" altLang="zh-CN" dirty="0"/>
          </a:p>
        </p:txBody>
      </p:sp>
    </p:spTree>
    <p:extLst>
      <p:ext uri="{BB962C8B-B14F-4D97-AF65-F5344CB8AC3E}">
        <p14:creationId xmlns:p14="http://schemas.microsoft.com/office/powerpoint/2010/main" val="177765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6E19-66E4-43DB-A2CF-699D3E1A6F5B}"/>
              </a:ext>
            </a:extLst>
          </p:cNvPr>
          <p:cNvSpPr>
            <a:spLocks noGrp="1"/>
          </p:cNvSpPr>
          <p:nvPr>
            <p:ph type="title"/>
          </p:nvPr>
        </p:nvSpPr>
        <p:spPr/>
        <p:txBody>
          <a:bodyPr/>
          <a:lstStyle/>
          <a:p>
            <a:r>
              <a:rPr lang="en-US" altLang="zh-CN" dirty="0" err="1"/>
              <a:t>UVALive</a:t>
            </a:r>
            <a:r>
              <a:rPr lang="en-US" altLang="zh-CN" dirty="0"/>
              <a:t> 5131</a:t>
            </a:r>
            <a:endParaRPr lang="zh-CN" altLang="en-US" dirty="0"/>
          </a:p>
        </p:txBody>
      </p:sp>
      <p:sp>
        <p:nvSpPr>
          <p:cNvPr id="3" name="内容占位符 2">
            <a:extLst>
              <a:ext uri="{FF2B5EF4-FFF2-40B4-BE49-F238E27FC236}">
                <a16:creationId xmlns:a16="http://schemas.microsoft.com/office/drawing/2014/main" id="{8273E6BE-F3F4-41E4-B064-7A2F0AAC552A}"/>
              </a:ext>
            </a:extLst>
          </p:cNvPr>
          <p:cNvSpPr>
            <a:spLocks noGrp="1"/>
          </p:cNvSpPr>
          <p:nvPr>
            <p:ph idx="1"/>
          </p:nvPr>
        </p:nvSpPr>
        <p:spPr/>
        <p:txBody>
          <a:bodyPr/>
          <a:lstStyle/>
          <a:p>
            <a:r>
              <a:rPr lang="zh-CN" altLang="en-US" dirty="0"/>
              <a:t>有一个</a:t>
            </a:r>
            <a:r>
              <a:rPr lang="en-US" altLang="zh-CN" dirty="0"/>
              <a:t>n*n</a:t>
            </a:r>
            <a:r>
              <a:rPr lang="zh-CN" altLang="en-US" dirty="0"/>
              <a:t>的矩阵</a:t>
            </a:r>
            <a:r>
              <a:rPr lang="en-US" altLang="zh-CN" dirty="0"/>
              <a:t>(n&lt;=40)</a:t>
            </a:r>
            <a:r>
              <a:rPr lang="zh-CN" altLang="en-US" dirty="0"/>
              <a:t>，每个位置有三种情况，</a:t>
            </a:r>
            <a:r>
              <a:rPr lang="en-US" altLang="zh-CN" dirty="0"/>
              <a:t>’/’</a:t>
            </a:r>
            <a:r>
              <a:rPr lang="zh-CN" altLang="en-US" dirty="0"/>
              <a:t>表示不能用，</a:t>
            </a:r>
            <a:r>
              <a:rPr lang="en-US" altLang="zh-CN" dirty="0"/>
              <a:t>’C’</a:t>
            </a:r>
            <a:r>
              <a:rPr lang="zh-CN" altLang="en-US" dirty="0"/>
              <a:t>表示这个位置有一个芯片，</a:t>
            </a:r>
            <a:r>
              <a:rPr lang="en-US" altLang="zh-CN" dirty="0"/>
              <a:t>'.'</a:t>
            </a:r>
            <a:r>
              <a:rPr lang="zh-CN" altLang="en-US" dirty="0"/>
              <a:t>表示这个位置可以放芯片</a:t>
            </a:r>
            <a:endParaRPr lang="en-US" altLang="zh-CN" dirty="0"/>
          </a:p>
          <a:p>
            <a:r>
              <a:rPr lang="zh-CN" altLang="en-US" dirty="0"/>
              <a:t>要求第</a:t>
            </a:r>
            <a:r>
              <a:rPr lang="en-US" altLang="zh-CN" dirty="0" err="1"/>
              <a:t>i</a:t>
            </a:r>
            <a:r>
              <a:rPr lang="zh-CN" altLang="en-US" dirty="0"/>
              <a:t>行的芯片总数等于第</a:t>
            </a:r>
            <a:r>
              <a:rPr lang="en-US" altLang="zh-CN" dirty="0" err="1"/>
              <a:t>i</a:t>
            </a:r>
            <a:r>
              <a:rPr lang="zh-CN" altLang="en-US" dirty="0"/>
              <a:t>列的芯片总数，每行或每列的芯片总数不能超过总芯片数的</a:t>
            </a:r>
            <a:r>
              <a:rPr lang="en-US" altLang="zh-CN" dirty="0"/>
              <a:t>A/B</a:t>
            </a:r>
            <a:r>
              <a:rPr lang="zh-CN" altLang="en-US" dirty="0"/>
              <a:t>。</a:t>
            </a:r>
            <a:endParaRPr lang="en-US" altLang="zh-CN" dirty="0"/>
          </a:p>
          <a:p>
            <a:r>
              <a:rPr lang="zh-CN" altLang="en-US" dirty="0"/>
              <a:t>求最多可以再放多少个零件</a:t>
            </a:r>
          </a:p>
        </p:txBody>
      </p:sp>
    </p:spTree>
    <p:extLst>
      <p:ext uri="{BB962C8B-B14F-4D97-AF65-F5344CB8AC3E}">
        <p14:creationId xmlns:p14="http://schemas.microsoft.com/office/powerpoint/2010/main" val="163210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6E19-66E4-43DB-A2CF-699D3E1A6F5B}"/>
              </a:ext>
            </a:extLst>
          </p:cNvPr>
          <p:cNvSpPr>
            <a:spLocks noGrp="1"/>
          </p:cNvSpPr>
          <p:nvPr>
            <p:ph type="title"/>
          </p:nvPr>
        </p:nvSpPr>
        <p:spPr/>
        <p:txBody>
          <a:bodyPr/>
          <a:lstStyle/>
          <a:p>
            <a:r>
              <a:rPr lang="en-US" altLang="zh-CN" dirty="0" err="1"/>
              <a:t>UVALive</a:t>
            </a:r>
            <a:r>
              <a:rPr lang="en-US" altLang="zh-CN" dirty="0"/>
              <a:t> 5131</a:t>
            </a:r>
            <a:endParaRPr lang="zh-CN" altLang="en-US" dirty="0"/>
          </a:p>
        </p:txBody>
      </p:sp>
      <p:sp>
        <p:nvSpPr>
          <p:cNvPr id="3" name="内容占位符 2">
            <a:extLst>
              <a:ext uri="{FF2B5EF4-FFF2-40B4-BE49-F238E27FC236}">
                <a16:creationId xmlns:a16="http://schemas.microsoft.com/office/drawing/2014/main" id="{8273E6BE-F3F4-41E4-B064-7A2F0AAC552A}"/>
              </a:ext>
            </a:extLst>
          </p:cNvPr>
          <p:cNvSpPr>
            <a:spLocks noGrp="1"/>
          </p:cNvSpPr>
          <p:nvPr>
            <p:ph idx="1"/>
          </p:nvPr>
        </p:nvSpPr>
        <p:spPr/>
        <p:txBody>
          <a:bodyPr/>
          <a:lstStyle/>
          <a:p>
            <a:r>
              <a:rPr lang="zh-CN" altLang="en-US" dirty="0"/>
              <a:t>首先假设全部格子都放芯片</a:t>
            </a:r>
            <a:endParaRPr lang="en-US" altLang="zh-CN" dirty="0"/>
          </a:p>
          <a:p>
            <a:r>
              <a:rPr lang="zh-CN" altLang="en-US" dirty="0"/>
              <a:t>然后如果不合法，就去掉一些芯片，去掉一个芯片的费用是</a:t>
            </a:r>
            <a:r>
              <a:rPr lang="en-US" altLang="zh-CN" dirty="0"/>
              <a:t>1</a:t>
            </a:r>
          </a:p>
          <a:p>
            <a:r>
              <a:rPr lang="zh-CN" altLang="en-US" dirty="0"/>
              <a:t>跑最小费用流</a:t>
            </a:r>
            <a:endParaRPr lang="en-US" altLang="zh-CN" dirty="0"/>
          </a:p>
        </p:txBody>
      </p:sp>
    </p:spTree>
    <p:extLst>
      <p:ext uri="{BB962C8B-B14F-4D97-AF65-F5344CB8AC3E}">
        <p14:creationId xmlns:p14="http://schemas.microsoft.com/office/powerpoint/2010/main" val="73577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6E19-66E4-43DB-A2CF-699D3E1A6F5B}"/>
              </a:ext>
            </a:extLst>
          </p:cNvPr>
          <p:cNvSpPr>
            <a:spLocks noGrp="1"/>
          </p:cNvSpPr>
          <p:nvPr>
            <p:ph type="title"/>
          </p:nvPr>
        </p:nvSpPr>
        <p:spPr/>
        <p:txBody>
          <a:bodyPr/>
          <a:lstStyle/>
          <a:p>
            <a:r>
              <a:rPr lang="en-US" altLang="zh-CN" dirty="0" err="1"/>
              <a:t>UVALive</a:t>
            </a:r>
            <a:r>
              <a:rPr lang="en-US" altLang="zh-CN" dirty="0"/>
              <a:t> 5131</a:t>
            </a:r>
            <a:endParaRPr lang="zh-CN" altLang="en-US" dirty="0"/>
          </a:p>
        </p:txBody>
      </p:sp>
      <p:sp>
        <p:nvSpPr>
          <p:cNvPr id="3" name="内容占位符 2">
            <a:extLst>
              <a:ext uri="{FF2B5EF4-FFF2-40B4-BE49-F238E27FC236}">
                <a16:creationId xmlns:a16="http://schemas.microsoft.com/office/drawing/2014/main" id="{8273E6BE-F3F4-41E4-B064-7A2F0AAC552A}"/>
              </a:ext>
            </a:extLst>
          </p:cNvPr>
          <p:cNvSpPr>
            <a:spLocks noGrp="1"/>
          </p:cNvSpPr>
          <p:nvPr>
            <p:ph idx="1"/>
          </p:nvPr>
        </p:nvSpPr>
        <p:spPr/>
        <p:txBody>
          <a:bodyPr/>
          <a:lstStyle/>
          <a:p>
            <a:r>
              <a:rPr lang="zh-CN" altLang="en-US" dirty="0"/>
              <a:t>那么要保留的和要去掉的芯片一共的数量可以用流量来限制</a:t>
            </a:r>
            <a:endParaRPr lang="en-US" altLang="zh-CN" dirty="0"/>
          </a:p>
          <a:p>
            <a:r>
              <a:rPr lang="zh-CN" altLang="en-US" dirty="0"/>
              <a:t>具体来说，从源点连边向每一行，流量为这一行最多放的零件数量，费用为</a:t>
            </a:r>
            <a:r>
              <a:rPr lang="en-US" altLang="zh-CN" dirty="0"/>
              <a:t>0</a:t>
            </a:r>
            <a:r>
              <a:rPr lang="zh-CN" altLang="en-US" dirty="0"/>
              <a:t>，从每一列连边向汇点，流量为这一列最多放的零件数量，费用为</a:t>
            </a:r>
            <a:r>
              <a:rPr lang="en-US" altLang="zh-CN" dirty="0"/>
              <a:t>0</a:t>
            </a:r>
          </a:p>
          <a:p>
            <a:r>
              <a:rPr lang="zh-CN" altLang="en-US" dirty="0"/>
              <a:t>然后限制每一行和每一列保留的芯片数量相等</a:t>
            </a:r>
            <a:endParaRPr lang="en-US" altLang="zh-CN" dirty="0"/>
          </a:p>
          <a:p>
            <a:r>
              <a:rPr lang="zh-CN" altLang="en-US" dirty="0"/>
              <a:t>可以枚举一个相等的数目</a:t>
            </a:r>
            <a:r>
              <a:rPr lang="en-US" altLang="zh-CN" dirty="0"/>
              <a:t>t</a:t>
            </a:r>
            <a:r>
              <a:rPr lang="zh-CN" altLang="en-US" dirty="0"/>
              <a:t>，从第</a:t>
            </a:r>
            <a:r>
              <a:rPr lang="en-US" altLang="zh-CN" dirty="0" err="1"/>
              <a:t>i</a:t>
            </a:r>
            <a:r>
              <a:rPr lang="zh-CN" altLang="en-US" dirty="0"/>
              <a:t>行连边向第</a:t>
            </a:r>
            <a:r>
              <a:rPr lang="en-US" altLang="zh-CN" dirty="0" err="1"/>
              <a:t>i</a:t>
            </a:r>
            <a:r>
              <a:rPr lang="zh-CN" altLang="en-US" dirty="0"/>
              <a:t>列，流量为枚举的那个值，费用为</a:t>
            </a:r>
            <a:r>
              <a:rPr lang="en-US" altLang="zh-CN" dirty="0"/>
              <a:t>0</a:t>
            </a:r>
          </a:p>
          <a:p>
            <a:r>
              <a:rPr lang="zh-CN" altLang="en-US" dirty="0"/>
              <a:t>接着考虑哪些芯片要去掉，如果第</a:t>
            </a:r>
            <a:r>
              <a:rPr lang="en-US" altLang="zh-CN" dirty="0" err="1"/>
              <a:t>i</a:t>
            </a:r>
            <a:r>
              <a:rPr lang="zh-CN" altLang="en-US" dirty="0"/>
              <a:t>行第</a:t>
            </a:r>
            <a:r>
              <a:rPr lang="en-US" altLang="zh-CN" dirty="0"/>
              <a:t>j</a:t>
            </a:r>
            <a:r>
              <a:rPr lang="zh-CN" altLang="en-US" dirty="0"/>
              <a:t>列的格子可以放零件，就从第</a:t>
            </a:r>
            <a:r>
              <a:rPr lang="en-US" altLang="zh-CN" dirty="0" err="1"/>
              <a:t>i</a:t>
            </a:r>
            <a:r>
              <a:rPr lang="zh-CN" altLang="en-US" dirty="0"/>
              <a:t>行向第</a:t>
            </a:r>
            <a:r>
              <a:rPr lang="en-US" altLang="zh-CN" dirty="0"/>
              <a:t>j</a:t>
            </a:r>
            <a:r>
              <a:rPr lang="zh-CN" altLang="en-US" dirty="0"/>
              <a:t>列连边，流量为</a:t>
            </a:r>
            <a:r>
              <a:rPr lang="en-US" altLang="zh-CN" dirty="0"/>
              <a:t>1</a:t>
            </a:r>
            <a:r>
              <a:rPr lang="zh-CN" altLang="en-US" dirty="0"/>
              <a:t>，费用为</a:t>
            </a:r>
            <a:r>
              <a:rPr lang="en-US" altLang="zh-CN" dirty="0"/>
              <a:t>1</a:t>
            </a:r>
          </a:p>
        </p:txBody>
      </p:sp>
    </p:spTree>
    <p:extLst>
      <p:ext uri="{BB962C8B-B14F-4D97-AF65-F5344CB8AC3E}">
        <p14:creationId xmlns:p14="http://schemas.microsoft.com/office/powerpoint/2010/main" val="2915634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6E19-66E4-43DB-A2CF-699D3E1A6F5B}"/>
              </a:ext>
            </a:extLst>
          </p:cNvPr>
          <p:cNvSpPr>
            <a:spLocks noGrp="1"/>
          </p:cNvSpPr>
          <p:nvPr>
            <p:ph type="title"/>
          </p:nvPr>
        </p:nvSpPr>
        <p:spPr/>
        <p:txBody>
          <a:bodyPr/>
          <a:lstStyle/>
          <a:p>
            <a:r>
              <a:rPr lang="en-US" altLang="zh-CN" dirty="0" err="1"/>
              <a:t>UVALive</a:t>
            </a:r>
            <a:r>
              <a:rPr lang="en-US" altLang="zh-CN" dirty="0"/>
              <a:t> 5131</a:t>
            </a:r>
            <a:endParaRPr lang="zh-CN" altLang="en-US" dirty="0"/>
          </a:p>
        </p:txBody>
      </p:sp>
      <p:sp>
        <p:nvSpPr>
          <p:cNvPr id="3" name="内容占位符 2">
            <a:extLst>
              <a:ext uri="{FF2B5EF4-FFF2-40B4-BE49-F238E27FC236}">
                <a16:creationId xmlns:a16="http://schemas.microsoft.com/office/drawing/2014/main" id="{8273E6BE-F3F4-41E4-B064-7A2F0AAC552A}"/>
              </a:ext>
            </a:extLst>
          </p:cNvPr>
          <p:cNvSpPr>
            <a:spLocks noGrp="1"/>
          </p:cNvSpPr>
          <p:nvPr>
            <p:ph idx="1"/>
          </p:nvPr>
        </p:nvSpPr>
        <p:spPr/>
        <p:txBody>
          <a:bodyPr/>
          <a:lstStyle/>
          <a:p>
            <a:r>
              <a:rPr lang="zh-CN" altLang="en-US" dirty="0"/>
              <a:t>最后检查合法性。如果满流并且每行或每列的芯片总数没有超过总芯片数的</a:t>
            </a:r>
            <a:r>
              <a:rPr lang="en-US" altLang="zh-CN" dirty="0"/>
              <a:t>A/B</a:t>
            </a:r>
            <a:r>
              <a:rPr lang="zh-CN" altLang="en-US" dirty="0"/>
              <a:t>，就更新答案。</a:t>
            </a:r>
            <a:endParaRPr lang="en-US" altLang="zh-CN" dirty="0"/>
          </a:p>
          <a:p>
            <a:r>
              <a:rPr lang="zh-CN" altLang="en-US" dirty="0"/>
              <a:t>由于相等的数目是枚举的，所以要跑很多次费用流。</a:t>
            </a:r>
            <a:endParaRPr lang="en-US" altLang="zh-CN" dirty="0"/>
          </a:p>
        </p:txBody>
      </p:sp>
    </p:spTree>
    <p:extLst>
      <p:ext uri="{BB962C8B-B14F-4D97-AF65-F5344CB8AC3E}">
        <p14:creationId xmlns:p14="http://schemas.microsoft.com/office/powerpoint/2010/main" val="4172414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lstStyle/>
          <a:p>
            <a:r>
              <a:rPr lang="zh-CN" altLang="en-US" dirty="0"/>
              <a:t>经过估算，项目需要</a:t>
            </a:r>
            <a:r>
              <a:rPr lang="en-US" altLang="zh-CN" dirty="0"/>
              <a:t>N </a:t>
            </a:r>
            <a:r>
              <a:rPr lang="zh-CN" altLang="en-US" dirty="0"/>
              <a:t>天才能完成，其中第</a:t>
            </a:r>
            <a:r>
              <a:rPr lang="en-US" altLang="zh-CN" dirty="0" err="1"/>
              <a:t>i</a:t>
            </a:r>
            <a:r>
              <a:rPr lang="en-US" altLang="zh-CN" dirty="0"/>
              <a:t> </a:t>
            </a:r>
            <a:r>
              <a:rPr lang="zh-CN" altLang="en-US" dirty="0"/>
              <a:t>天至少需要</a:t>
            </a:r>
            <a:r>
              <a:rPr lang="en-US" altLang="zh-CN" dirty="0"/>
              <a:t>Ai </a:t>
            </a:r>
            <a:r>
              <a:rPr lang="zh-CN" altLang="en-US" dirty="0"/>
              <a:t>个人。 </a:t>
            </a:r>
            <a:endParaRPr lang="en-US" altLang="zh-CN" dirty="0"/>
          </a:p>
          <a:p>
            <a:r>
              <a:rPr lang="zh-CN" altLang="en-US" dirty="0"/>
              <a:t>通过了解得知，一共有</a:t>
            </a:r>
            <a:r>
              <a:rPr lang="en-US" altLang="zh-CN" dirty="0"/>
              <a:t>M </a:t>
            </a:r>
            <a:r>
              <a:rPr lang="zh-CN" altLang="en-US" dirty="0"/>
              <a:t>类志愿者可以招募。其中第</a:t>
            </a:r>
            <a:r>
              <a:rPr lang="en-US" altLang="zh-CN" dirty="0" err="1"/>
              <a:t>i</a:t>
            </a:r>
            <a:r>
              <a:rPr lang="en-US" altLang="zh-CN" dirty="0"/>
              <a:t> </a:t>
            </a:r>
            <a:r>
              <a:rPr lang="zh-CN" altLang="en-US" dirty="0"/>
              <a:t>类可以从第</a:t>
            </a:r>
            <a:r>
              <a:rPr lang="en-US" altLang="zh-CN" dirty="0"/>
              <a:t>Si </a:t>
            </a:r>
            <a:r>
              <a:rPr lang="zh-CN" altLang="en-US" dirty="0"/>
              <a:t>天工作到第</a:t>
            </a:r>
            <a:r>
              <a:rPr lang="en-US" altLang="zh-CN" dirty="0" err="1"/>
              <a:t>Ti</a:t>
            </a:r>
            <a:r>
              <a:rPr lang="en-US" altLang="zh-CN" dirty="0"/>
              <a:t> </a:t>
            </a:r>
            <a:r>
              <a:rPr lang="zh-CN" altLang="en-US" dirty="0"/>
              <a:t>天，招募费用是每人</a:t>
            </a:r>
            <a:r>
              <a:rPr lang="en-US" altLang="zh-CN" dirty="0"/>
              <a:t>Ci </a:t>
            </a:r>
            <a:r>
              <a:rPr lang="zh-CN" altLang="en-US" dirty="0"/>
              <a:t>元。</a:t>
            </a:r>
            <a:endParaRPr lang="en-US" altLang="zh-CN" dirty="0"/>
          </a:p>
          <a:p>
            <a:r>
              <a:rPr lang="zh-CN" altLang="en-US" dirty="0"/>
              <a:t>希望用尽量少的费用招募足够的志愿者。</a:t>
            </a:r>
            <a:endParaRPr lang="en-US" altLang="zh-CN" dirty="0"/>
          </a:p>
          <a:p>
            <a:r>
              <a:rPr lang="pt-BR" altLang="zh-CN" dirty="0"/>
              <a:t>1 ≤ N ≤ 1000</a:t>
            </a:r>
            <a:r>
              <a:rPr lang="zh-CN" altLang="pt-BR" dirty="0"/>
              <a:t>，</a:t>
            </a:r>
            <a:r>
              <a:rPr lang="pt-BR" altLang="zh-CN" dirty="0"/>
              <a:t>1 ≤ M ≤ 10000</a:t>
            </a:r>
            <a:endParaRPr lang="zh-CN" altLang="en-US" dirty="0"/>
          </a:p>
        </p:txBody>
      </p:sp>
    </p:spTree>
    <p:extLst>
      <p:ext uri="{BB962C8B-B14F-4D97-AF65-F5344CB8AC3E}">
        <p14:creationId xmlns:p14="http://schemas.microsoft.com/office/powerpoint/2010/main" val="3546578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lstStyle/>
          <a:p>
            <a:r>
              <a:rPr lang="zh-CN" altLang="en-US" dirty="0"/>
              <a:t>设雇佣第</a:t>
            </a:r>
            <a:r>
              <a:rPr lang="en-US" altLang="zh-CN" dirty="0" err="1"/>
              <a:t>i</a:t>
            </a:r>
            <a:r>
              <a:rPr lang="zh-CN" altLang="en-US" dirty="0"/>
              <a:t>类志愿者的人数为</a:t>
            </a:r>
            <a:r>
              <a:rPr lang="en-US" altLang="zh-CN" dirty="0"/>
              <a:t>X[</a:t>
            </a:r>
            <a:r>
              <a:rPr lang="en-US" altLang="zh-CN" dirty="0" err="1"/>
              <a:t>i</a:t>
            </a:r>
            <a:r>
              <a:rPr lang="en-US" altLang="zh-CN" dirty="0"/>
              <a:t>]</a:t>
            </a:r>
            <a:r>
              <a:rPr lang="zh-CN" altLang="en-US" dirty="0"/>
              <a:t>，每个志愿者的费用为</a:t>
            </a:r>
            <a:r>
              <a:rPr lang="en-US" altLang="zh-CN" dirty="0"/>
              <a:t>V[</a:t>
            </a:r>
            <a:r>
              <a:rPr lang="en-US" altLang="zh-CN" dirty="0" err="1"/>
              <a:t>i</a:t>
            </a:r>
            <a:r>
              <a:rPr lang="en-US" altLang="zh-CN" dirty="0"/>
              <a:t>]</a:t>
            </a:r>
            <a:r>
              <a:rPr lang="zh-CN" altLang="en-US" dirty="0"/>
              <a:t>，第</a:t>
            </a:r>
            <a:r>
              <a:rPr lang="en-US" altLang="zh-CN" dirty="0"/>
              <a:t>j</a:t>
            </a:r>
            <a:r>
              <a:rPr lang="zh-CN" altLang="en-US" dirty="0"/>
              <a:t>天雇佣的人数为</a:t>
            </a:r>
            <a:r>
              <a:rPr lang="en-US" altLang="zh-CN" dirty="0"/>
              <a:t>P[j]</a:t>
            </a:r>
            <a:r>
              <a:rPr lang="zh-CN" altLang="en-US" dirty="0"/>
              <a:t>，则每天的雇佣人数应满足一些不等式</a:t>
            </a:r>
            <a:endParaRPr lang="en-US" altLang="zh-CN" dirty="0"/>
          </a:p>
          <a:p>
            <a:r>
              <a:rPr lang="zh-CN" altLang="en-US" dirty="0"/>
              <a:t>例如一共需要</a:t>
            </a:r>
            <a:r>
              <a:rPr lang="en-US" altLang="zh-CN" dirty="0"/>
              <a:t>4</a:t>
            </a:r>
            <a:r>
              <a:rPr lang="zh-CN" altLang="en-US" dirty="0"/>
              <a:t>天，四天需要的人数依次是</a:t>
            </a:r>
            <a:r>
              <a:rPr lang="en-US" altLang="zh-CN" dirty="0"/>
              <a:t>4,2,5,3</a:t>
            </a:r>
            <a:r>
              <a:rPr lang="zh-CN" altLang="en-US" dirty="0"/>
              <a:t>。有</a:t>
            </a:r>
            <a:r>
              <a:rPr lang="en-US" altLang="zh-CN" dirty="0"/>
              <a:t>5</a:t>
            </a:r>
            <a:r>
              <a:rPr lang="zh-CN" altLang="en-US" dirty="0"/>
              <a:t>类志愿者，如下表所示：</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2AE2587E-BFF7-43C7-80E2-EBE39BEE21C5}"/>
              </a:ext>
            </a:extLst>
          </p:cNvPr>
          <p:cNvGraphicFramePr>
            <a:graphicFrameLocks noGrp="1"/>
          </p:cNvGraphicFramePr>
          <p:nvPr>
            <p:extLst>
              <p:ext uri="{D42A27DB-BD31-4B8C-83A1-F6EECF244321}">
                <p14:modId xmlns:p14="http://schemas.microsoft.com/office/powerpoint/2010/main" val="580391129"/>
              </p:ext>
            </p:extLst>
          </p:nvPr>
        </p:nvGraphicFramePr>
        <p:xfrm>
          <a:off x="838200" y="3597752"/>
          <a:ext cx="4810126" cy="1355247"/>
        </p:xfrm>
        <a:graphic>
          <a:graphicData uri="http://schemas.openxmlformats.org/drawingml/2006/table">
            <a:tbl>
              <a:tblPr>
                <a:tableStyleId>{073A0DAA-6AF3-43AB-8588-CEC1D06C72B9}</a:tableStyleId>
              </a:tblPr>
              <a:tblGrid>
                <a:gridCol w="930991">
                  <a:extLst>
                    <a:ext uri="{9D8B030D-6E8A-4147-A177-3AD203B41FA5}">
                      <a16:colId xmlns:a16="http://schemas.microsoft.com/office/drawing/2014/main" val="2365270656"/>
                    </a:ext>
                  </a:extLst>
                </a:gridCol>
                <a:gridCol w="775827">
                  <a:extLst>
                    <a:ext uri="{9D8B030D-6E8A-4147-A177-3AD203B41FA5}">
                      <a16:colId xmlns:a16="http://schemas.microsoft.com/office/drawing/2014/main" val="3047783622"/>
                    </a:ext>
                  </a:extLst>
                </a:gridCol>
                <a:gridCol w="775827">
                  <a:extLst>
                    <a:ext uri="{9D8B030D-6E8A-4147-A177-3AD203B41FA5}">
                      <a16:colId xmlns:a16="http://schemas.microsoft.com/office/drawing/2014/main" val="395957230"/>
                    </a:ext>
                  </a:extLst>
                </a:gridCol>
                <a:gridCol w="775827">
                  <a:extLst>
                    <a:ext uri="{9D8B030D-6E8A-4147-A177-3AD203B41FA5}">
                      <a16:colId xmlns:a16="http://schemas.microsoft.com/office/drawing/2014/main" val="3781635862"/>
                    </a:ext>
                  </a:extLst>
                </a:gridCol>
                <a:gridCol w="775827">
                  <a:extLst>
                    <a:ext uri="{9D8B030D-6E8A-4147-A177-3AD203B41FA5}">
                      <a16:colId xmlns:a16="http://schemas.microsoft.com/office/drawing/2014/main" val="3017432794"/>
                    </a:ext>
                  </a:extLst>
                </a:gridCol>
                <a:gridCol w="775827">
                  <a:extLst>
                    <a:ext uri="{9D8B030D-6E8A-4147-A177-3AD203B41FA5}">
                      <a16:colId xmlns:a16="http://schemas.microsoft.com/office/drawing/2014/main" val="1758441029"/>
                    </a:ext>
                  </a:extLst>
                </a:gridCol>
              </a:tblGrid>
              <a:tr h="451749">
                <a:tc>
                  <a:txBody>
                    <a:bodyPr/>
                    <a:lstStyle/>
                    <a:p>
                      <a:pPr algn="ctr" fontAlgn="t"/>
                      <a:r>
                        <a:rPr lang="zh-CN" altLang="en-US" sz="2400" dirty="0">
                          <a:solidFill>
                            <a:srgbClr val="000000"/>
                          </a:solidFill>
                          <a:effectLst/>
                        </a:rPr>
                        <a:t>种类</a:t>
                      </a:r>
                      <a:endParaRPr lang="zh-CN" altLang="en-US"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1</a:t>
                      </a:r>
                      <a:endParaRPr lang="en-US" altLang="zh-CN"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2</a:t>
                      </a:r>
                      <a:endParaRPr lang="en-US" altLang="zh-CN"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3</a:t>
                      </a:r>
                      <a:endParaRPr lang="en-US" altLang="zh-CN" sz="2400" dirty="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4</a:t>
                      </a:r>
                      <a:endParaRPr lang="en-US" altLang="zh-CN" sz="240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5</a:t>
                      </a:r>
                      <a:endParaRPr lang="en-US" altLang="zh-CN" sz="2400">
                        <a:solidFill>
                          <a:srgbClr val="000000"/>
                        </a:solidFill>
                        <a:effectLst/>
                        <a:latin typeface="+mn-lt"/>
                      </a:endParaRPr>
                    </a:p>
                  </a:txBody>
                  <a:tcPr marL="0" marR="0" marT="0" marB="0"/>
                </a:tc>
                <a:extLst>
                  <a:ext uri="{0D108BD9-81ED-4DB2-BD59-A6C34878D82A}">
                    <a16:rowId xmlns:a16="http://schemas.microsoft.com/office/drawing/2014/main" val="1570873210"/>
                  </a:ext>
                </a:extLst>
              </a:tr>
              <a:tr h="451749">
                <a:tc>
                  <a:txBody>
                    <a:bodyPr/>
                    <a:lstStyle/>
                    <a:p>
                      <a:pPr algn="ctr" fontAlgn="t"/>
                      <a:r>
                        <a:rPr lang="zh-CN" altLang="en-US" sz="2400">
                          <a:solidFill>
                            <a:srgbClr val="000000"/>
                          </a:solidFill>
                          <a:effectLst/>
                        </a:rPr>
                        <a:t>时间</a:t>
                      </a:r>
                      <a:endParaRPr lang="zh-CN" altLang="en-US" sz="240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1-2</a:t>
                      </a:r>
                      <a:endParaRPr lang="en-US" altLang="zh-CN"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1-1</a:t>
                      </a:r>
                      <a:endParaRPr lang="en-US" altLang="zh-CN" sz="2400" dirty="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2-3</a:t>
                      </a:r>
                      <a:endParaRPr lang="en-US" altLang="zh-CN" sz="240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3-3</a:t>
                      </a:r>
                      <a:endParaRPr lang="en-US" altLang="zh-CN" sz="240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3-4</a:t>
                      </a:r>
                      <a:endParaRPr lang="en-US" altLang="zh-CN" sz="2400">
                        <a:solidFill>
                          <a:srgbClr val="000000"/>
                        </a:solidFill>
                        <a:effectLst/>
                        <a:latin typeface="+mn-lt"/>
                      </a:endParaRPr>
                    </a:p>
                  </a:txBody>
                  <a:tcPr marL="0" marR="0" marT="0" marB="0"/>
                </a:tc>
                <a:extLst>
                  <a:ext uri="{0D108BD9-81ED-4DB2-BD59-A6C34878D82A}">
                    <a16:rowId xmlns:a16="http://schemas.microsoft.com/office/drawing/2014/main" val="1276519447"/>
                  </a:ext>
                </a:extLst>
              </a:tr>
              <a:tr h="451749">
                <a:tc>
                  <a:txBody>
                    <a:bodyPr/>
                    <a:lstStyle/>
                    <a:p>
                      <a:pPr algn="ctr" fontAlgn="t"/>
                      <a:r>
                        <a:rPr lang="zh-CN" altLang="en-US" sz="2400">
                          <a:solidFill>
                            <a:srgbClr val="000000"/>
                          </a:solidFill>
                          <a:effectLst/>
                        </a:rPr>
                        <a:t>费用</a:t>
                      </a:r>
                      <a:endParaRPr lang="zh-CN" altLang="en-US" sz="240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3</a:t>
                      </a:r>
                      <a:endParaRPr lang="en-US" altLang="zh-CN" sz="2400">
                        <a:solidFill>
                          <a:srgbClr val="000000"/>
                        </a:solidFill>
                        <a:effectLst/>
                        <a:latin typeface="+mn-lt"/>
                      </a:endParaRPr>
                    </a:p>
                  </a:txBody>
                  <a:tcPr marL="0" marR="0" marT="0" marB="0"/>
                </a:tc>
                <a:tc>
                  <a:txBody>
                    <a:bodyPr/>
                    <a:lstStyle/>
                    <a:p>
                      <a:pPr algn="ctr" fontAlgn="t"/>
                      <a:r>
                        <a:rPr lang="en-US" altLang="zh-CN" sz="2400">
                          <a:solidFill>
                            <a:srgbClr val="000000"/>
                          </a:solidFill>
                          <a:effectLst/>
                        </a:rPr>
                        <a:t>4</a:t>
                      </a:r>
                      <a:endParaRPr lang="en-US" altLang="zh-CN" sz="240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3</a:t>
                      </a:r>
                      <a:endParaRPr lang="en-US" altLang="zh-CN"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5</a:t>
                      </a:r>
                      <a:endParaRPr lang="en-US" altLang="zh-CN" sz="2400" dirty="0">
                        <a:solidFill>
                          <a:srgbClr val="000000"/>
                        </a:solidFill>
                        <a:effectLst/>
                        <a:latin typeface="+mn-lt"/>
                      </a:endParaRPr>
                    </a:p>
                  </a:txBody>
                  <a:tcPr marL="0" marR="0" marT="0" marB="0"/>
                </a:tc>
                <a:tc>
                  <a:txBody>
                    <a:bodyPr/>
                    <a:lstStyle/>
                    <a:p>
                      <a:pPr algn="ctr" fontAlgn="t"/>
                      <a:r>
                        <a:rPr lang="en-US" altLang="zh-CN" sz="2400" dirty="0">
                          <a:solidFill>
                            <a:srgbClr val="000000"/>
                          </a:solidFill>
                          <a:effectLst/>
                        </a:rPr>
                        <a:t>6</a:t>
                      </a:r>
                      <a:endParaRPr lang="en-US" altLang="zh-CN" sz="2400" dirty="0">
                        <a:solidFill>
                          <a:srgbClr val="000000"/>
                        </a:solidFill>
                        <a:effectLst/>
                        <a:latin typeface="+mn-lt"/>
                      </a:endParaRPr>
                    </a:p>
                  </a:txBody>
                  <a:tcPr marL="0" marR="0" marT="0" marB="0"/>
                </a:tc>
                <a:extLst>
                  <a:ext uri="{0D108BD9-81ED-4DB2-BD59-A6C34878D82A}">
                    <a16:rowId xmlns:a16="http://schemas.microsoft.com/office/drawing/2014/main" val="860857017"/>
                  </a:ext>
                </a:extLst>
              </a:tr>
            </a:tbl>
          </a:graphicData>
        </a:graphic>
      </p:graphicFrame>
      <p:sp>
        <p:nvSpPr>
          <p:cNvPr id="5" name="文本框 4">
            <a:extLst>
              <a:ext uri="{FF2B5EF4-FFF2-40B4-BE49-F238E27FC236}">
                <a16:creationId xmlns:a16="http://schemas.microsoft.com/office/drawing/2014/main" id="{FF7E0B79-EF76-457A-9D96-102567F164E8}"/>
              </a:ext>
            </a:extLst>
          </p:cNvPr>
          <p:cNvSpPr txBox="1"/>
          <p:nvPr/>
        </p:nvSpPr>
        <p:spPr>
          <a:xfrm>
            <a:off x="6096000" y="3531077"/>
            <a:ext cx="4804520" cy="2092881"/>
          </a:xfrm>
          <a:prstGeom prst="rect">
            <a:avLst/>
          </a:prstGeom>
          <a:noFill/>
        </p:spPr>
        <p:txBody>
          <a:bodyPr wrap="none" rtlCol="0">
            <a:spAutoFit/>
          </a:bodyPr>
          <a:lstStyle/>
          <a:p>
            <a:pPr algn="l"/>
            <a:r>
              <a:rPr lang="nn-NO" altLang="zh-CN" sz="2800" b="0" i="0" dirty="0">
                <a:solidFill>
                  <a:srgbClr val="000000"/>
                </a:solidFill>
                <a:effectLst/>
                <a:latin typeface="montserrat" panose="00000500000000000000" pitchFamily="2" charset="0"/>
              </a:rPr>
              <a:t>P[1] = X[1] + X[2] &gt;= 4</a:t>
            </a:r>
          </a:p>
          <a:p>
            <a:pPr algn="l"/>
            <a:r>
              <a:rPr lang="nn-NO" altLang="zh-CN" sz="2800" b="0" i="0" dirty="0">
                <a:solidFill>
                  <a:srgbClr val="000000"/>
                </a:solidFill>
                <a:effectLst/>
                <a:latin typeface="montserrat" panose="00000500000000000000" pitchFamily="2" charset="0"/>
              </a:rPr>
              <a:t>P[2] = X[1] + X[3] &gt;= 2</a:t>
            </a:r>
          </a:p>
          <a:p>
            <a:pPr algn="l"/>
            <a:r>
              <a:rPr lang="nn-NO" altLang="zh-CN" sz="2800" b="0" i="0" dirty="0">
                <a:solidFill>
                  <a:srgbClr val="000000"/>
                </a:solidFill>
                <a:effectLst/>
                <a:latin typeface="montserrat" panose="00000500000000000000" pitchFamily="2" charset="0"/>
              </a:rPr>
              <a:t>P[3] = X[3] + X[4] +X[5] &gt;= 5</a:t>
            </a:r>
          </a:p>
          <a:p>
            <a:pPr algn="l"/>
            <a:r>
              <a:rPr lang="nn-NO" altLang="zh-CN" sz="2800" b="0" i="0" dirty="0">
                <a:solidFill>
                  <a:srgbClr val="000000"/>
                </a:solidFill>
                <a:effectLst/>
                <a:latin typeface="montserrat" panose="00000500000000000000" pitchFamily="2" charset="0"/>
              </a:rPr>
              <a:t>P[4] = X[5] &gt;= 3</a:t>
            </a:r>
          </a:p>
          <a:p>
            <a:endParaRPr lang="zh-CN" altLang="en-US" dirty="0"/>
          </a:p>
        </p:txBody>
      </p:sp>
    </p:spTree>
    <p:extLst>
      <p:ext uri="{BB962C8B-B14F-4D97-AF65-F5344CB8AC3E}">
        <p14:creationId xmlns:p14="http://schemas.microsoft.com/office/powerpoint/2010/main" val="3042689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a:bodyPr>
          <a:lstStyle/>
          <a:p>
            <a:r>
              <a:rPr lang="zh-CN" altLang="en-US" b="0" i="0" dirty="0">
                <a:solidFill>
                  <a:srgbClr val="000000"/>
                </a:solidFill>
                <a:effectLst/>
                <a:latin typeface="montserrat" panose="00000500000000000000" pitchFamily="2" charset="0"/>
              </a:rPr>
              <a:t>对于第</a:t>
            </a:r>
            <a:r>
              <a:rPr lang="en-US" altLang="zh-CN" b="0" i="0" dirty="0" err="1">
                <a:solidFill>
                  <a:srgbClr val="000000"/>
                </a:solidFill>
                <a:effectLst/>
                <a:latin typeface="montserrat" panose="00000500000000000000" pitchFamily="2" charset="0"/>
              </a:rPr>
              <a:t>i</a:t>
            </a:r>
            <a:r>
              <a:rPr lang="zh-CN" altLang="en-US" b="0" i="0" dirty="0">
                <a:solidFill>
                  <a:srgbClr val="000000"/>
                </a:solidFill>
                <a:effectLst/>
                <a:latin typeface="montserrat" panose="00000500000000000000" pitchFamily="2" charset="0"/>
              </a:rPr>
              <a:t>个不等式，添加辅助变量</a:t>
            </a:r>
            <a:r>
              <a:rPr lang="en-US" altLang="zh-CN" b="0" i="0" dirty="0">
                <a:solidFill>
                  <a:srgbClr val="000000"/>
                </a:solidFill>
                <a:effectLst/>
                <a:latin typeface="montserrat" panose="00000500000000000000" pitchFamily="2" charset="0"/>
              </a:rPr>
              <a:t>Y[</a:t>
            </a:r>
            <a:r>
              <a:rPr lang="en-US" altLang="zh-CN" b="0" i="0" dirty="0" err="1">
                <a:solidFill>
                  <a:srgbClr val="000000"/>
                </a:solidFill>
                <a:effectLst/>
                <a:latin typeface="montserrat" panose="00000500000000000000" pitchFamily="2" charset="0"/>
              </a:rPr>
              <a:t>i</a:t>
            </a:r>
            <a:r>
              <a:rPr lang="en-US" altLang="zh-CN" b="0" i="0" dirty="0">
                <a:solidFill>
                  <a:srgbClr val="000000"/>
                </a:solidFill>
                <a:effectLst/>
                <a:latin typeface="montserrat" panose="00000500000000000000" pitchFamily="2" charset="0"/>
              </a:rPr>
              <a:t>] (Y[</a:t>
            </a:r>
            <a:r>
              <a:rPr lang="en-US" altLang="zh-CN" b="0" i="0" dirty="0" err="1">
                <a:solidFill>
                  <a:srgbClr val="000000"/>
                </a:solidFill>
                <a:effectLst/>
                <a:latin typeface="montserrat" panose="00000500000000000000" pitchFamily="2" charset="0"/>
              </a:rPr>
              <a:t>i</a:t>
            </a:r>
            <a:r>
              <a:rPr lang="en-US" altLang="zh-CN" b="0" i="0" dirty="0">
                <a:solidFill>
                  <a:srgbClr val="000000"/>
                </a:solidFill>
                <a:effectLst/>
                <a:latin typeface="montserrat" panose="00000500000000000000" pitchFamily="2" charset="0"/>
              </a:rPr>
              <a:t>]&gt;=0) </a:t>
            </a:r>
            <a:r>
              <a:rPr lang="zh-CN" altLang="en-US" b="0" i="0" dirty="0">
                <a:solidFill>
                  <a:srgbClr val="000000"/>
                </a:solidFill>
                <a:effectLst/>
                <a:latin typeface="montserrat" panose="00000500000000000000" pitchFamily="2" charset="0"/>
              </a:rPr>
              <a:t>，可以使其变为等式</a:t>
            </a:r>
            <a:endParaRPr lang="en-US" altLang="zh-CN" b="0" i="0" dirty="0">
              <a:solidFill>
                <a:srgbClr val="000000"/>
              </a:solidFill>
              <a:effectLst/>
              <a:latin typeface="montserrat" panose="00000500000000000000" pitchFamily="2" charset="0"/>
            </a:endParaRPr>
          </a:p>
          <a:p>
            <a:r>
              <a:rPr lang="es-ES" altLang="zh-CN" dirty="0"/>
              <a:t>P[1] = X[1] + X[2] - Y[1] = 4</a:t>
            </a:r>
          </a:p>
          <a:p>
            <a:r>
              <a:rPr lang="es-ES" altLang="zh-CN" dirty="0"/>
              <a:t>P[2] = X[1] + X[3] - Y[2] = 2</a:t>
            </a:r>
          </a:p>
          <a:p>
            <a:r>
              <a:rPr lang="es-ES" altLang="zh-CN" dirty="0"/>
              <a:t>P[3] = X[3] + X[4] +X[5] - Y[3] = 5</a:t>
            </a:r>
          </a:p>
          <a:p>
            <a:r>
              <a:rPr lang="es-ES" altLang="zh-CN" dirty="0"/>
              <a:t>P[4] = X[5] - Y[4] = 3</a:t>
            </a:r>
            <a:endParaRPr lang="zh-CN" altLang="en-US" dirty="0"/>
          </a:p>
        </p:txBody>
      </p:sp>
      <p:sp>
        <p:nvSpPr>
          <p:cNvPr id="6" name="文本框 5">
            <a:extLst>
              <a:ext uri="{FF2B5EF4-FFF2-40B4-BE49-F238E27FC236}">
                <a16:creationId xmlns:a16="http://schemas.microsoft.com/office/drawing/2014/main" id="{4D930CBD-C3CE-4F94-BED5-EDBE15739463}"/>
              </a:ext>
            </a:extLst>
          </p:cNvPr>
          <p:cNvSpPr txBox="1"/>
          <p:nvPr/>
        </p:nvSpPr>
        <p:spPr>
          <a:xfrm>
            <a:off x="6743700" y="2454752"/>
            <a:ext cx="4804520" cy="2092881"/>
          </a:xfrm>
          <a:prstGeom prst="rect">
            <a:avLst/>
          </a:prstGeom>
          <a:noFill/>
        </p:spPr>
        <p:txBody>
          <a:bodyPr wrap="none" rtlCol="0">
            <a:spAutoFit/>
          </a:bodyPr>
          <a:lstStyle/>
          <a:p>
            <a:pPr algn="l"/>
            <a:r>
              <a:rPr lang="nn-NO" altLang="zh-CN" sz="2800" b="0" i="0" dirty="0">
                <a:solidFill>
                  <a:srgbClr val="000000"/>
                </a:solidFill>
                <a:effectLst/>
                <a:latin typeface="montserrat" panose="00000500000000000000" pitchFamily="2" charset="0"/>
              </a:rPr>
              <a:t>P[1] = X[1] + X[2] &gt;= 4</a:t>
            </a:r>
          </a:p>
          <a:p>
            <a:pPr algn="l"/>
            <a:r>
              <a:rPr lang="nn-NO" altLang="zh-CN" sz="2800" b="0" i="0" dirty="0">
                <a:solidFill>
                  <a:srgbClr val="000000"/>
                </a:solidFill>
                <a:effectLst/>
                <a:latin typeface="montserrat" panose="00000500000000000000" pitchFamily="2" charset="0"/>
              </a:rPr>
              <a:t>P[2] = X[1] + X[3] &gt;= 2</a:t>
            </a:r>
          </a:p>
          <a:p>
            <a:pPr algn="l"/>
            <a:r>
              <a:rPr lang="nn-NO" altLang="zh-CN" sz="2800" b="0" i="0" dirty="0">
                <a:solidFill>
                  <a:srgbClr val="000000"/>
                </a:solidFill>
                <a:effectLst/>
                <a:latin typeface="montserrat" panose="00000500000000000000" pitchFamily="2" charset="0"/>
              </a:rPr>
              <a:t>P[3] = X[3] + X[4] +X[5] &gt;= 5</a:t>
            </a:r>
          </a:p>
          <a:p>
            <a:pPr algn="l"/>
            <a:r>
              <a:rPr lang="nn-NO" altLang="zh-CN" sz="2800" b="0" i="0" dirty="0">
                <a:solidFill>
                  <a:srgbClr val="000000"/>
                </a:solidFill>
                <a:effectLst/>
                <a:latin typeface="montserrat" panose="00000500000000000000" pitchFamily="2" charset="0"/>
              </a:rPr>
              <a:t>P[4] = X[5] &gt;= 3</a:t>
            </a:r>
          </a:p>
          <a:p>
            <a:endParaRPr lang="zh-CN" altLang="en-US" dirty="0"/>
          </a:p>
        </p:txBody>
      </p:sp>
    </p:spTree>
    <p:extLst>
      <p:ext uri="{BB962C8B-B14F-4D97-AF65-F5344CB8AC3E}">
        <p14:creationId xmlns:p14="http://schemas.microsoft.com/office/powerpoint/2010/main" val="29847756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a:bodyPr>
          <a:lstStyle/>
          <a:p>
            <a:r>
              <a:rPr lang="zh-CN" altLang="en-US" b="0" i="0" dirty="0">
                <a:solidFill>
                  <a:srgbClr val="000000"/>
                </a:solidFill>
                <a:effectLst/>
                <a:latin typeface="montserrat" panose="00000500000000000000" pitchFamily="2" charset="0"/>
              </a:rPr>
              <a:t>在上述四个等式上下添加</a:t>
            </a:r>
            <a:r>
              <a:rPr lang="en-US" altLang="zh-CN" b="0" i="0" dirty="0">
                <a:solidFill>
                  <a:srgbClr val="000000"/>
                </a:solidFill>
                <a:effectLst/>
                <a:latin typeface="montserrat" panose="00000500000000000000" pitchFamily="2" charset="0"/>
              </a:rPr>
              <a:t>P[0]=0,P[5]=0</a:t>
            </a:r>
            <a:r>
              <a:rPr lang="zh-CN" altLang="en-US" b="0" i="0" dirty="0">
                <a:solidFill>
                  <a:srgbClr val="000000"/>
                </a:solidFill>
                <a:effectLst/>
                <a:latin typeface="montserrat" panose="00000500000000000000" pitchFamily="2" charset="0"/>
              </a:rPr>
              <a:t>，每次用下边的式子减去上边的式子，得出</a:t>
            </a:r>
            <a:endParaRPr lang="en-US" altLang="zh-CN" b="0" i="0" dirty="0">
              <a:solidFill>
                <a:srgbClr val="000000"/>
              </a:solidFill>
              <a:effectLst/>
              <a:latin typeface="montserrat" panose="00000500000000000000" pitchFamily="2" charset="0"/>
            </a:endParaRPr>
          </a:p>
          <a:p>
            <a:r>
              <a:rPr lang="es-ES" altLang="zh-CN" dirty="0"/>
              <a:t>① P[1] - P[0] = X[1] + X[2] - Y[1] = 4</a:t>
            </a:r>
          </a:p>
          <a:p>
            <a:r>
              <a:rPr lang="es-ES" altLang="zh-CN" dirty="0"/>
              <a:t>② P[2] - P[1] = X[3] - X[2] -Y[2] +Y[1] = -2</a:t>
            </a:r>
          </a:p>
          <a:p>
            <a:r>
              <a:rPr lang="es-ES" altLang="zh-CN" dirty="0"/>
              <a:t>③ P[3] - P[2] = X[4] + X[5] - X[1] - Y[3] + Y[2] =3</a:t>
            </a:r>
          </a:p>
          <a:p>
            <a:r>
              <a:rPr lang="es-ES" altLang="zh-CN" dirty="0"/>
              <a:t>④ P[4] - P[3] = - X[3] - X[4] + Y[3] - Y[4] = -2</a:t>
            </a:r>
          </a:p>
          <a:p>
            <a:r>
              <a:rPr lang="es-ES" altLang="zh-CN" dirty="0"/>
              <a:t>⑤ P[5] - P[4] = - X[5] + Y[4] = -3</a:t>
            </a:r>
            <a:endParaRPr lang="zh-CN" altLang="en-US" dirty="0"/>
          </a:p>
        </p:txBody>
      </p:sp>
      <p:sp>
        <p:nvSpPr>
          <p:cNvPr id="6" name="文本框 5">
            <a:extLst>
              <a:ext uri="{FF2B5EF4-FFF2-40B4-BE49-F238E27FC236}">
                <a16:creationId xmlns:a16="http://schemas.microsoft.com/office/drawing/2014/main" id="{4D930CBD-C3CE-4F94-BED5-EDBE15739463}"/>
              </a:ext>
            </a:extLst>
          </p:cNvPr>
          <p:cNvSpPr txBox="1"/>
          <p:nvPr/>
        </p:nvSpPr>
        <p:spPr>
          <a:xfrm>
            <a:off x="6705531" y="9743"/>
            <a:ext cx="5391219" cy="1815882"/>
          </a:xfrm>
          <a:prstGeom prst="rect">
            <a:avLst/>
          </a:prstGeom>
          <a:noFill/>
        </p:spPr>
        <p:txBody>
          <a:bodyPr wrap="none" rtlCol="0">
            <a:spAutoFit/>
          </a:bodyPr>
          <a:lstStyle/>
          <a:p>
            <a:r>
              <a:rPr lang="es-ES" altLang="zh-CN" sz="2800" dirty="0"/>
              <a:t>P[1] = X[1] + X[2] - Y[1] = 4</a:t>
            </a:r>
          </a:p>
          <a:p>
            <a:r>
              <a:rPr lang="es-ES" altLang="zh-CN" sz="2800" dirty="0"/>
              <a:t>P[2] = X[1] + X[3] - Y[2] = 2</a:t>
            </a:r>
          </a:p>
          <a:p>
            <a:r>
              <a:rPr lang="es-ES" altLang="zh-CN" sz="2800" dirty="0"/>
              <a:t>P[3] = X[3] + X[4] +X[5] - Y[3] = 5</a:t>
            </a:r>
          </a:p>
          <a:p>
            <a:r>
              <a:rPr lang="es-ES" altLang="zh-CN" sz="2800" dirty="0"/>
              <a:t>P[4] = X[5] - Y[4] = 3</a:t>
            </a:r>
            <a:endParaRPr lang="zh-CN" altLang="en-US" sz="2800" dirty="0"/>
          </a:p>
        </p:txBody>
      </p:sp>
    </p:spTree>
    <p:extLst>
      <p:ext uri="{BB962C8B-B14F-4D97-AF65-F5344CB8AC3E}">
        <p14:creationId xmlns:p14="http://schemas.microsoft.com/office/powerpoint/2010/main" val="45274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zh-CN" altLang="en-US" dirty="0"/>
              <a:t>最大流算法</a:t>
            </a:r>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en-US" altLang="zh-CN" dirty="0"/>
              <a:t>FF</a:t>
            </a:r>
          </a:p>
          <a:p>
            <a:r>
              <a:rPr lang="en-US" altLang="zh-CN" dirty="0" err="1"/>
              <a:t>Dinic</a:t>
            </a:r>
            <a:endParaRPr lang="en-US" altLang="zh-CN" dirty="0"/>
          </a:p>
          <a:p>
            <a:r>
              <a:rPr lang="en-US" altLang="zh-CN" dirty="0"/>
              <a:t>ISAP</a:t>
            </a:r>
          </a:p>
        </p:txBody>
      </p:sp>
    </p:spTree>
    <p:extLst>
      <p:ext uri="{BB962C8B-B14F-4D97-AF65-F5344CB8AC3E}">
        <p14:creationId xmlns:p14="http://schemas.microsoft.com/office/powerpoint/2010/main" val="40806222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fontScale="92500"/>
          </a:bodyPr>
          <a:lstStyle/>
          <a:p>
            <a:r>
              <a:rPr lang="zh-CN" altLang="en-US" b="0" i="0" dirty="0">
                <a:solidFill>
                  <a:srgbClr val="000000"/>
                </a:solidFill>
                <a:effectLst/>
                <a:latin typeface="montserrat" panose="00000500000000000000" pitchFamily="2" charset="0"/>
              </a:rPr>
              <a:t>观察发现，每个变量都在两个式子中出现了，而且一次为正，一次为负。所有等式右边和为</a:t>
            </a:r>
            <a:r>
              <a:rPr lang="en-US" altLang="zh-CN" b="0" i="0" dirty="0">
                <a:solidFill>
                  <a:srgbClr val="000000"/>
                </a:solidFill>
                <a:effectLst/>
                <a:latin typeface="montserrat" panose="00000500000000000000" pitchFamily="2" charset="0"/>
              </a:rPr>
              <a:t>0</a:t>
            </a:r>
            <a:r>
              <a:rPr lang="zh-CN" altLang="en-US" b="0" i="0" dirty="0">
                <a:solidFill>
                  <a:srgbClr val="000000"/>
                </a:solidFill>
                <a:effectLst/>
                <a:latin typeface="montserrat" panose="00000500000000000000" pitchFamily="2" charset="0"/>
              </a:rPr>
              <a:t>。接下来，根据上面五个等式构图。</a:t>
            </a:r>
            <a:endParaRPr lang="en-US" altLang="zh-CN" b="0" i="0" dirty="0">
              <a:solidFill>
                <a:srgbClr val="000000"/>
              </a:solidFill>
              <a:effectLst/>
              <a:latin typeface="montserrat" panose="00000500000000000000" pitchFamily="2" charset="0"/>
            </a:endParaRPr>
          </a:p>
          <a:p>
            <a:r>
              <a:rPr lang="zh-CN" altLang="en-US" dirty="0">
                <a:solidFill>
                  <a:srgbClr val="000000"/>
                </a:solidFill>
                <a:latin typeface="montserrat" panose="00000500000000000000" pitchFamily="2" charset="0"/>
              </a:rPr>
              <a:t>每个等式为图中一个顶点，添加源点</a:t>
            </a:r>
            <a:r>
              <a:rPr lang="en-US" altLang="zh-CN" dirty="0">
                <a:solidFill>
                  <a:srgbClr val="000000"/>
                </a:solidFill>
                <a:latin typeface="montserrat" panose="00000500000000000000" pitchFamily="2" charset="0"/>
              </a:rPr>
              <a:t>S</a:t>
            </a:r>
            <a:r>
              <a:rPr lang="zh-CN" altLang="en-US" dirty="0">
                <a:solidFill>
                  <a:srgbClr val="000000"/>
                </a:solidFill>
                <a:latin typeface="montserrat" panose="00000500000000000000" pitchFamily="2" charset="0"/>
              </a:rPr>
              <a:t>和汇点</a:t>
            </a:r>
            <a:r>
              <a:rPr lang="en-US" altLang="zh-CN" dirty="0">
                <a:solidFill>
                  <a:srgbClr val="000000"/>
                </a:solidFill>
                <a:latin typeface="montserrat" panose="00000500000000000000" pitchFamily="2" charset="0"/>
              </a:rPr>
              <a:t>T</a:t>
            </a:r>
            <a:r>
              <a:rPr lang="zh-CN" altLang="en-US" dirty="0">
                <a:solidFill>
                  <a:srgbClr val="000000"/>
                </a:solidFill>
                <a:latin typeface="montserrat" panose="00000500000000000000" pitchFamily="2" charset="0"/>
              </a:rPr>
              <a:t>。</a:t>
            </a:r>
          </a:p>
          <a:p>
            <a:r>
              <a:rPr lang="zh-CN" altLang="en-US" dirty="0">
                <a:solidFill>
                  <a:srgbClr val="000000"/>
                </a:solidFill>
                <a:latin typeface="montserrat" panose="00000500000000000000" pitchFamily="2" charset="0"/>
              </a:rPr>
              <a:t>如果一个等式右边为非负整数</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，从源点</a:t>
            </a:r>
            <a:r>
              <a:rPr lang="en-US" altLang="zh-CN" dirty="0">
                <a:solidFill>
                  <a:srgbClr val="000000"/>
                </a:solidFill>
                <a:latin typeface="montserrat" panose="00000500000000000000" pitchFamily="2" charset="0"/>
              </a:rPr>
              <a:t>S</a:t>
            </a:r>
            <a:r>
              <a:rPr lang="zh-CN" altLang="en-US" dirty="0">
                <a:solidFill>
                  <a:srgbClr val="000000"/>
                </a:solidFill>
                <a:latin typeface="montserrat" panose="00000500000000000000" pitchFamily="2" charset="0"/>
              </a:rPr>
              <a:t>向该等式对应的顶点连接一条容量为</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的有向边；如果一个等式右边为负整数</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，从该等式对应的顶点向汇点</a:t>
            </a:r>
            <a:r>
              <a:rPr lang="en-US" altLang="zh-CN" dirty="0">
                <a:solidFill>
                  <a:srgbClr val="000000"/>
                </a:solidFill>
                <a:latin typeface="montserrat" panose="00000500000000000000" pitchFamily="2" charset="0"/>
              </a:rPr>
              <a:t>T</a:t>
            </a:r>
            <a:r>
              <a:rPr lang="zh-CN" altLang="en-US" dirty="0">
                <a:solidFill>
                  <a:srgbClr val="000000"/>
                </a:solidFill>
                <a:latin typeface="montserrat" panose="00000500000000000000" pitchFamily="2" charset="0"/>
              </a:rPr>
              <a:t>连接一条容量为</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a:t>
            </a:r>
          </a:p>
          <a:p>
            <a:r>
              <a:rPr lang="zh-CN" altLang="en-US" dirty="0">
                <a:solidFill>
                  <a:srgbClr val="000000"/>
                </a:solidFill>
                <a:latin typeface="montserrat" panose="00000500000000000000" pitchFamily="2" charset="0"/>
              </a:rPr>
              <a:t>如果一个变量</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，从顶点</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向顶点</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连接一条容量为∞，权值为</a:t>
            </a:r>
            <a:r>
              <a:rPr lang="en-US" altLang="zh-CN" dirty="0">
                <a:solidFill>
                  <a:srgbClr val="000000"/>
                </a:solidFill>
                <a:latin typeface="montserrat" panose="00000500000000000000" pitchFamily="2" charset="0"/>
              </a:rPr>
              <a:t>V[</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的有向边。</a:t>
            </a:r>
          </a:p>
          <a:p>
            <a:r>
              <a:rPr lang="zh-CN" altLang="en-US" dirty="0">
                <a:solidFill>
                  <a:srgbClr val="000000"/>
                </a:solidFill>
                <a:latin typeface="montserrat" panose="00000500000000000000" pitchFamily="2" charset="0"/>
              </a:rPr>
              <a:t>如果一个变量</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，从顶点</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向顶点</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连接一条容量为∞，权值为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a:t>
            </a:r>
            <a:endParaRPr lang="en-US" altLang="zh-CN" dirty="0">
              <a:solidFill>
                <a:srgbClr val="000000"/>
              </a:solidFill>
              <a:latin typeface="montserrat" panose="00000500000000000000" pitchFamily="2" charset="0"/>
            </a:endParaRPr>
          </a:p>
        </p:txBody>
      </p:sp>
      <p:sp>
        <p:nvSpPr>
          <p:cNvPr id="6" name="文本框 5">
            <a:extLst>
              <a:ext uri="{FF2B5EF4-FFF2-40B4-BE49-F238E27FC236}">
                <a16:creationId xmlns:a16="http://schemas.microsoft.com/office/drawing/2014/main" id="{4D930CBD-C3CE-4F94-BED5-EDBE15739463}"/>
              </a:ext>
            </a:extLst>
          </p:cNvPr>
          <p:cNvSpPr txBox="1"/>
          <p:nvPr/>
        </p:nvSpPr>
        <p:spPr>
          <a:xfrm>
            <a:off x="6334056" y="59472"/>
            <a:ext cx="5634876" cy="1631216"/>
          </a:xfrm>
          <a:prstGeom prst="rect">
            <a:avLst/>
          </a:prstGeom>
          <a:noFill/>
        </p:spPr>
        <p:txBody>
          <a:bodyPr wrap="none" rtlCol="0">
            <a:spAutoFit/>
          </a:bodyPr>
          <a:lstStyle/>
          <a:p>
            <a:r>
              <a:rPr lang="es-ES" altLang="zh-CN" sz="2000" dirty="0"/>
              <a:t>① P[1] - P[0] = X[1] + X[2] - Y[1] = 4</a:t>
            </a:r>
          </a:p>
          <a:p>
            <a:r>
              <a:rPr lang="es-ES" altLang="zh-CN" sz="2000" dirty="0"/>
              <a:t>② P[2] - P[1] = X[3] - X[2] -Y[2] +Y[1] = -2</a:t>
            </a:r>
          </a:p>
          <a:p>
            <a:r>
              <a:rPr lang="es-ES" altLang="zh-CN" sz="2000" dirty="0"/>
              <a:t>③ P[3] - P[2] = X[4] + X[5] - X[1] - Y[3] + Y[2] =3</a:t>
            </a:r>
          </a:p>
          <a:p>
            <a:r>
              <a:rPr lang="es-ES" altLang="zh-CN" sz="2000" dirty="0"/>
              <a:t>④ P[4] - P[3] = - X[3] - X[4] + Y[3] - Y[4] = -2</a:t>
            </a:r>
          </a:p>
          <a:p>
            <a:r>
              <a:rPr lang="es-ES" altLang="zh-CN" sz="2000" dirty="0"/>
              <a:t>⑤ P[5] - P[4] = - X[5] + Y[4] = -3</a:t>
            </a:r>
          </a:p>
        </p:txBody>
      </p:sp>
    </p:spTree>
    <p:extLst>
      <p:ext uri="{BB962C8B-B14F-4D97-AF65-F5344CB8AC3E}">
        <p14:creationId xmlns:p14="http://schemas.microsoft.com/office/powerpoint/2010/main" val="1161086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7E71-1C35-4E5C-9D74-45A9D4AE4A8B}"/>
              </a:ext>
            </a:extLst>
          </p:cNvPr>
          <p:cNvSpPr>
            <a:spLocks noGrp="1"/>
          </p:cNvSpPr>
          <p:nvPr>
            <p:ph type="title"/>
          </p:nvPr>
        </p:nvSpPr>
        <p:spPr/>
        <p:txBody>
          <a:bodyPr/>
          <a:lstStyle/>
          <a:p>
            <a:r>
              <a:rPr lang="en-US" altLang="zh-CN" dirty="0"/>
              <a:t>BZOJ1061</a:t>
            </a:r>
            <a:endParaRPr lang="zh-CN" altLang="en-US" dirty="0"/>
          </a:p>
        </p:txBody>
      </p:sp>
      <p:sp>
        <p:nvSpPr>
          <p:cNvPr id="3" name="内容占位符 2">
            <a:extLst>
              <a:ext uri="{FF2B5EF4-FFF2-40B4-BE49-F238E27FC236}">
                <a16:creationId xmlns:a16="http://schemas.microsoft.com/office/drawing/2014/main" id="{D5DAFB9B-E7C5-4A5D-A26F-CF12861FFEFB}"/>
              </a:ext>
            </a:extLst>
          </p:cNvPr>
          <p:cNvSpPr>
            <a:spLocks noGrp="1"/>
          </p:cNvSpPr>
          <p:nvPr>
            <p:ph idx="1"/>
          </p:nvPr>
        </p:nvSpPr>
        <p:spPr/>
        <p:txBody>
          <a:bodyPr>
            <a:normAutofit fontScale="92500"/>
          </a:bodyPr>
          <a:lstStyle/>
          <a:p>
            <a:r>
              <a:rPr lang="zh-CN" altLang="en-US" b="0" i="0" dirty="0">
                <a:solidFill>
                  <a:srgbClr val="000000"/>
                </a:solidFill>
                <a:effectLst/>
                <a:latin typeface="montserrat" panose="00000500000000000000" pitchFamily="2" charset="0"/>
              </a:rPr>
              <a:t>观察发现，每个变量都在两个式子中出现了，而且一次为正，一次为负。所有等式右边和为</a:t>
            </a:r>
            <a:r>
              <a:rPr lang="en-US" altLang="zh-CN" b="0" i="0" dirty="0">
                <a:solidFill>
                  <a:srgbClr val="000000"/>
                </a:solidFill>
                <a:effectLst/>
                <a:latin typeface="montserrat" panose="00000500000000000000" pitchFamily="2" charset="0"/>
              </a:rPr>
              <a:t>0</a:t>
            </a:r>
            <a:r>
              <a:rPr lang="zh-CN" altLang="en-US" b="0" i="0" dirty="0">
                <a:solidFill>
                  <a:srgbClr val="000000"/>
                </a:solidFill>
                <a:effectLst/>
                <a:latin typeface="montserrat" panose="00000500000000000000" pitchFamily="2" charset="0"/>
              </a:rPr>
              <a:t>。接下来，根据上面五个等式构图。</a:t>
            </a:r>
            <a:endParaRPr lang="en-US" altLang="zh-CN" b="0" i="0" dirty="0">
              <a:solidFill>
                <a:srgbClr val="000000"/>
              </a:solidFill>
              <a:effectLst/>
              <a:latin typeface="montserrat" panose="00000500000000000000" pitchFamily="2" charset="0"/>
            </a:endParaRPr>
          </a:p>
          <a:p>
            <a:r>
              <a:rPr lang="zh-CN" altLang="en-US" dirty="0">
                <a:solidFill>
                  <a:srgbClr val="000000"/>
                </a:solidFill>
                <a:latin typeface="montserrat" panose="00000500000000000000" pitchFamily="2" charset="0"/>
              </a:rPr>
              <a:t>每个等式为图中一个顶点，添加源点</a:t>
            </a:r>
            <a:r>
              <a:rPr lang="en-US" altLang="zh-CN" dirty="0">
                <a:solidFill>
                  <a:srgbClr val="000000"/>
                </a:solidFill>
                <a:latin typeface="montserrat" panose="00000500000000000000" pitchFamily="2" charset="0"/>
              </a:rPr>
              <a:t>S</a:t>
            </a:r>
            <a:r>
              <a:rPr lang="zh-CN" altLang="en-US" dirty="0">
                <a:solidFill>
                  <a:srgbClr val="000000"/>
                </a:solidFill>
                <a:latin typeface="montserrat" panose="00000500000000000000" pitchFamily="2" charset="0"/>
              </a:rPr>
              <a:t>和汇点</a:t>
            </a:r>
            <a:r>
              <a:rPr lang="en-US" altLang="zh-CN" dirty="0">
                <a:solidFill>
                  <a:srgbClr val="000000"/>
                </a:solidFill>
                <a:latin typeface="montserrat" panose="00000500000000000000" pitchFamily="2" charset="0"/>
              </a:rPr>
              <a:t>T</a:t>
            </a:r>
            <a:r>
              <a:rPr lang="zh-CN" altLang="en-US" dirty="0">
                <a:solidFill>
                  <a:srgbClr val="000000"/>
                </a:solidFill>
                <a:latin typeface="montserrat" panose="00000500000000000000" pitchFamily="2" charset="0"/>
              </a:rPr>
              <a:t>。</a:t>
            </a:r>
          </a:p>
          <a:p>
            <a:r>
              <a:rPr lang="zh-CN" altLang="en-US" dirty="0">
                <a:solidFill>
                  <a:srgbClr val="000000"/>
                </a:solidFill>
                <a:latin typeface="montserrat" panose="00000500000000000000" pitchFamily="2" charset="0"/>
              </a:rPr>
              <a:t>如果一个等式右边为非负整数</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，从源点</a:t>
            </a:r>
            <a:r>
              <a:rPr lang="en-US" altLang="zh-CN" dirty="0">
                <a:solidFill>
                  <a:srgbClr val="000000"/>
                </a:solidFill>
                <a:latin typeface="montserrat" panose="00000500000000000000" pitchFamily="2" charset="0"/>
              </a:rPr>
              <a:t>S</a:t>
            </a:r>
            <a:r>
              <a:rPr lang="zh-CN" altLang="en-US" dirty="0">
                <a:solidFill>
                  <a:srgbClr val="000000"/>
                </a:solidFill>
                <a:latin typeface="montserrat" panose="00000500000000000000" pitchFamily="2" charset="0"/>
              </a:rPr>
              <a:t>向该等式对应的顶点连接一条容量为</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的有向边；如果一个等式右边为负整数</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，从该等式对应的顶点向汇点</a:t>
            </a:r>
            <a:r>
              <a:rPr lang="en-US" altLang="zh-CN" dirty="0">
                <a:solidFill>
                  <a:srgbClr val="000000"/>
                </a:solidFill>
                <a:latin typeface="montserrat" panose="00000500000000000000" pitchFamily="2" charset="0"/>
              </a:rPr>
              <a:t>T</a:t>
            </a:r>
            <a:r>
              <a:rPr lang="zh-CN" altLang="en-US" dirty="0">
                <a:solidFill>
                  <a:srgbClr val="000000"/>
                </a:solidFill>
                <a:latin typeface="montserrat" panose="00000500000000000000" pitchFamily="2" charset="0"/>
              </a:rPr>
              <a:t>连接一条容量为</a:t>
            </a:r>
            <a:r>
              <a:rPr lang="en-US" altLang="zh-CN" dirty="0">
                <a:solidFill>
                  <a:srgbClr val="000000"/>
                </a:solidFill>
                <a:latin typeface="montserrat" panose="00000500000000000000" pitchFamily="2" charset="0"/>
              </a:rPr>
              <a:t>c</a:t>
            </a:r>
            <a:r>
              <a:rPr lang="zh-CN" altLang="en-US" dirty="0">
                <a:solidFill>
                  <a:srgbClr val="000000"/>
                </a:solidFill>
                <a:latin typeface="montserrat" panose="00000500000000000000" pitchFamily="2" charset="0"/>
              </a:rPr>
              <a:t>，权值为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a:t>
            </a:r>
          </a:p>
          <a:p>
            <a:r>
              <a:rPr lang="zh-CN" altLang="en-US" dirty="0">
                <a:solidFill>
                  <a:srgbClr val="000000"/>
                </a:solidFill>
                <a:latin typeface="montserrat" panose="00000500000000000000" pitchFamily="2" charset="0"/>
              </a:rPr>
              <a:t>如果一个变量</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-X[</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，从顶点</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向顶点</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连接一条容量为∞，权值为</a:t>
            </a:r>
            <a:r>
              <a:rPr lang="en-US" altLang="zh-CN" dirty="0">
                <a:solidFill>
                  <a:srgbClr val="000000"/>
                </a:solidFill>
                <a:latin typeface="montserrat" panose="00000500000000000000" pitchFamily="2" charset="0"/>
              </a:rPr>
              <a:t>V[</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的有向边。</a:t>
            </a:r>
          </a:p>
          <a:p>
            <a:r>
              <a:rPr lang="zh-CN" altLang="en-US" dirty="0">
                <a:solidFill>
                  <a:srgbClr val="000000"/>
                </a:solidFill>
                <a:latin typeface="montserrat" panose="00000500000000000000" pitchFamily="2" charset="0"/>
              </a:rPr>
              <a:t>如果一个变量</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，在第</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个等式中出现为</a:t>
            </a:r>
            <a:r>
              <a:rPr lang="en-US" altLang="zh-CN" dirty="0">
                <a:solidFill>
                  <a:srgbClr val="000000"/>
                </a:solidFill>
                <a:latin typeface="montserrat" panose="00000500000000000000" pitchFamily="2" charset="0"/>
              </a:rPr>
              <a:t>-Y[</a:t>
            </a:r>
            <a:r>
              <a:rPr lang="en-US" altLang="zh-CN" dirty="0" err="1">
                <a:solidFill>
                  <a:srgbClr val="000000"/>
                </a:solidFill>
                <a:latin typeface="montserrat" panose="00000500000000000000" pitchFamily="2" charset="0"/>
              </a:rPr>
              <a:t>i</a:t>
            </a:r>
            <a:r>
              <a:rPr lang="en-US" altLang="zh-CN" dirty="0">
                <a:solidFill>
                  <a:srgbClr val="000000"/>
                </a:solidFill>
                <a:latin typeface="montserrat" panose="00000500000000000000" pitchFamily="2" charset="0"/>
              </a:rPr>
              <a:t>]</a:t>
            </a:r>
            <a:r>
              <a:rPr lang="zh-CN" altLang="en-US" dirty="0">
                <a:solidFill>
                  <a:srgbClr val="000000"/>
                </a:solidFill>
                <a:latin typeface="montserrat" panose="00000500000000000000" pitchFamily="2" charset="0"/>
              </a:rPr>
              <a:t>，从顶点</a:t>
            </a:r>
            <a:r>
              <a:rPr lang="en-US" altLang="zh-CN" dirty="0">
                <a:solidFill>
                  <a:srgbClr val="000000"/>
                </a:solidFill>
                <a:latin typeface="montserrat" panose="00000500000000000000" pitchFamily="2" charset="0"/>
              </a:rPr>
              <a:t>j</a:t>
            </a:r>
            <a:r>
              <a:rPr lang="zh-CN" altLang="en-US" dirty="0">
                <a:solidFill>
                  <a:srgbClr val="000000"/>
                </a:solidFill>
                <a:latin typeface="montserrat" panose="00000500000000000000" pitchFamily="2" charset="0"/>
              </a:rPr>
              <a:t>向顶点</a:t>
            </a:r>
            <a:r>
              <a:rPr lang="en-US" altLang="zh-CN" dirty="0">
                <a:solidFill>
                  <a:srgbClr val="000000"/>
                </a:solidFill>
                <a:latin typeface="montserrat" panose="00000500000000000000" pitchFamily="2" charset="0"/>
              </a:rPr>
              <a:t>k</a:t>
            </a:r>
            <a:r>
              <a:rPr lang="zh-CN" altLang="en-US" dirty="0">
                <a:solidFill>
                  <a:srgbClr val="000000"/>
                </a:solidFill>
                <a:latin typeface="montserrat" panose="00000500000000000000" pitchFamily="2" charset="0"/>
              </a:rPr>
              <a:t>连接一条容量为∞，权值为</a:t>
            </a:r>
            <a:r>
              <a:rPr lang="en-US" altLang="zh-CN" dirty="0">
                <a:solidFill>
                  <a:srgbClr val="000000"/>
                </a:solidFill>
                <a:latin typeface="montserrat" panose="00000500000000000000" pitchFamily="2" charset="0"/>
              </a:rPr>
              <a:t>0</a:t>
            </a:r>
            <a:r>
              <a:rPr lang="zh-CN" altLang="en-US" dirty="0">
                <a:solidFill>
                  <a:srgbClr val="000000"/>
                </a:solidFill>
                <a:latin typeface="montserrat" panose="00000500000000000000" pitchFamily="2" charset="0"/>
              </a:rPr>
              <a:t>的有向边。</a:t>
            </a:r>
            <a:endParaRPr lang="en-US" altLang="zh-CN" dirty="0">
              <a:solidFill>
                <a:srgbClr val="000000"/>
              </a:solidFill>
              <a:latin typeface="montserrat" panose="00000500000000000000" pitchFamily="2" charset="0"/>
            </a:endParaRPr>
          </a:p>
        </p:txBody>
      </p:sp>
      <p:sp>
        <p:nvSpPr>
          <p:cNvPr id="6" name="文本框 5">
            <a:extLst>
              <a:ext uri="{FF2B5EF4-FFF2-40B4-BE49-F238E27FC236}">
                <a16:creationId xmlns:a16="http://schemas.microsoft.com/office/drawing/2014/main" id="{4D930CBD-C3CE-4F94-BED5-EDBE15739463}"/>
              </a:ext>
            </a:extLst>
          </p:cNvPr>
          <p:cNvSpPr txBox="1"/>
          <p:nvPr/>
        </p:nvSpPr>
        <p:spPr>
          <a:xfrm>
            <a:off x="6334056" y="59472"/>
            <a:ext cx="5634876" cy="1631216"/>
          </a:xfrm>
          <a:prstGeom prst="rect">
            <a:avLst/>
          </a:prstGeom>
          <a:noFill/>
        </p:spPr>
        <p:txBody>
          <a:bodyPr wrap="none" rtlCol="0">
            <a:spAutoFit/>
          </a:bodyPr>
          <a:lstStyle/>
          <a:p>
            <a:r>
              <a:rPr lang="es-ES" altLang="zh-CN" sz="2000" dirty="0"/>
              <a:t>① P[1] - P[0] = X[1] + X[2] - Y[1] = 4</a:t>
            </a:r>
          </a:p>
          <a:p>
            <a:r>
              <a:rPr lang="es-ES" altLang="zh-CN" sz="2000" dirty="0"/>
              <a:t>② P[2] - P[1] = X[3] - X[2] -Y[2] +Y[1] = -2</a:t>
            </a:r>
          </a:p>
          <a:p>
            <a:r>
              <a:rPr lang="es-ES" altLang="zh-CN" sz="2000" dirty="0"/>
              <a:t>③ P[3] - P[2] = X[4] + X[5] - X[1] - Y[3] + Y[2] =3</a:t>
            </a:r>
          </a:p>
          <a:p>
            <a:r>
              <a:rPr lang="es-ES" altLang="zh-CN" sz="2000" dirty="0"/>
              <a:t>④ P[4] - P[3] = - X[3] - X[4] + Y[3] - Y[4] = -2</a:t>
            </a:r>
          </a:p>
          <a:p>
            <a:r>
              <a:rPr lang="es-ES" altLang="zh-CN" sz="2000" dirty="0"/>
              <a:t>⑤ P[5] - P[4] = - X[5] + Y[4] = -3</a:t>
            </a:r>
          </a:p>
        </p:txBody>
      </p:sp>
    </p:spTree>
    <p:extLst>
      <p:ext uri="{BB962C8B-B14F-4D97-AF65-F5344CB8AC3E}">
        <p14:creationId xmlns:p14="http://schemas.microsoft.com/office/powerpoint/2010/main" val="181064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EEC3-A0C8-4D15-8271-96BA9DFD0061}"/>
              </a:ext>
            </a:extLst>
          </p:cNvPr>
          <p:cNvSpPr>
            <a:spLocks noGrp="1"/>
          </p:cNvSpPr>
          <p:nvPr>
            <p:ph type="title"/>
          </p:nvPr>
        </p:nvSpPr>
        <p:spPr/>
        <p:txBody>
          <a:bodyPr/>
          <a:lstStyle/>
          <a:p>
            <a:r>
              <a:rPr lang="en-US" altLang="zh-CN" dirty="0"/>
              <a:t>FF</a:t>
            </a:r>
            <a:endParaRPr lang="zh-CN" altLang="en-US" dirty="0"/>
          </a:p>
        </p:txBody>
      </p:sp>
      <p:sp>
        <p:nvSpPr>
          <p:cNvPr id="3" name="内容占位符 2">
            <a:extLst>
              <a:ext uri="{FF2B5EF4-FFF2-40B4-BE49-F238E27FC236}">
                <a16:creationId xmlns:a16="http://schemas.microsoft.com/office/drawing/2014/main" id="{22BD3C58-0BC3-4934-97AA-ED7C8A626F91}"/>
              </a:ext>
            </a:extLst>
          </p:cNvPr>
          <p:cNvSpPr>
            <a:spLocks noGrp="1"/>
          </p:cNvSpPr>
          <p:nvPr>
            <p:ph idx="1"/>
          </p:nvPr>
        </p:nvSpPr>
        <p:spPr/>
        <p:txBody>
          <a:bodyPr/>
          <a:lstStyle/>
          <a:p>
            <a:r>
              <a:rPr lang="zh-CN" altLang="en-US" dirty="0"/>
              <a:t>从</a:t>
            </a:r>
            <a:r>
              <a:rPr lang="en-US" altLang="zh-CN" dirty="0"/>
              <a:t>s </a:t>
            </a:r>
            <a:r>
              <a:rPr lang="en-US" altLang="zh-CN" dirty="0" err="1"/>
              <a:t>dfs</a:t>
            </a:r>
            <a:r>
              <a:rPr lang="en-US" altLang="zh-CN" dirty="0"/>
              <a:t> </a:t>
            </a:r>
            <a:r>
              <a:rPr lang="zh-CN" altLang="en-US" dirty="0"/>
              <a:t>到</a:t>
            </a:r>
            <a:r>
              <a:rPr lang="en-US" altLang="zh-CN" dirty="0"/>
              <a:t>t</a:t>
            </a:r>
            <a:r>
              <a:rPr lang="zh-CN" altLang="en-US" dirty="0"/>
              <a:t>，如果能到，取路径上的最小边，那么这就是一个可行流，可以增广。</a:t>
            </a:r>
            <a:endParaRPr lang="en-US" altLang="zh-CN" dirty="0"/>
          </a:p>
          <a:p>
            <a:r>
              <a:rPr lang="zh-CN" altLang="en-US" dirty="0"/>
              <a:t>每次增广都要建立残余网络，不断增广，直到没有增广路为止。</a:t>
            </a:r>
            <a:endParaRPr lang="en-US" altLang="zh-CN" dirty="0"/>
          </a:p>
          <a:p>
            <a:endParaRPr lang="en-US" altLang="zh-CN" dirty="0"/>
          </a:p>
        </p:txBody>
      </p:sp>
      <p:pic>
        <p:nvPicPr>
          <p:cNvPr id="5" name="图片 4">
            <a:extLst>
              <a:ext uri="{FF2B5EF4-FFF2-40B4-BE49-F238E27FC236}">
                <a16:creationId xmlns:a16="http://schemas.microsoft.com/office/drawing/2014/main" id="{DAD64619-2B56-4DE4-9064-3A421A7863A0}"/>
              </a:ext>
            </a:extLst>
          </p:cNvPr>
          <p:cNvPicPr>
            <a:picLocks noChangeAspect="1"/>
          </p:cNvPicPr>
          <p:nvPr/>
        </p:nvPicPr>
        <p:blipFill>
          <a:blip r:embed="rId2"/>
          <a:stretch>
            <a:fillRect/>
          </a:stretch>
        </p:blipFill>
        <p:spPr>
          <a:xfrm>
            <a:off x="3875631" y="3333514"/>
            <a:ext cx="7478169" cy="3372321"/>
          </a:xfrm>
          <a:prstGeom prst="rect">
            <a:avLst/>
          </a:prstGeom>
        </p:spPr>
      </p:pic>
    </p:spTree>
    <p:extLst>
      <p:ext uri="{BB962C8B-B14F-4D97-AF65-F5344CB8AC3E}">
        <p14:creationId xmlns:p14="http://schemas.microsoft.com/office/powerpoint/2010/main" val="26077223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7523</Words>
  <Application>Microsoft Office PowerPoint</Application>
  <PresentationFormat>宽屏</PresentationFormat>
  <Paragraphs>472</Paragraphs>
  <Slides>81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81</vt:i4>
      </vt:variant>
    </vt:vector>
  </HeadingPairs>
  <TitlesOfParts>
    <vt:vector size="88" baseType="lpstr">
      <vt:lpstr>-apple-system</vt:lpstr>
      <vt:lpstr>等线</vt:lpstr>
      <vt:lpstr>等线 Light</vt:lpstr>
      <vt:lpstr>Arial</vt:lpstr>
      <vt:lpstr>Cambria Math</vt:lpstr>
      <vt:lpstr>montserrat</vt:lpstr>
      <vt:lpstr>Office 主题​​</vt:lpstr>
      <vt:lpstr>网络流</vt:lpstr>
      <vt:lpstr>网络流基本概念</vt:lpstr>
      <vt:lpstr>网络流基本概念</vt:lpstr>
      <vt:lpstr>网络流基本概念</vt:lpstr>
      <vt:lpstr>网络流基本概念</vt:lpstr>
      <vt:lpstr>网络流基本定理</vt:lpstr>
      <vt:lpstr>网络流基本定理</vt:lpstr>
      <vt:lpstr>最大流算法</vt:lpstr>
      <vt:lpstr>FF</vt:lpstr>
      <vt:lpstr>Dinic</vt:lpstr>
      <vt:lpstr>Dinic</vt:lpstr>
      <vt:lpstr>Dinic在特殊图上的复杂度</vt:lpstr>
      <vt:lpstr>Dinic在特殊图上的复杂度</vt:lpstr>
      <vt:lpstr>Dinic在特殊图上的复杂度</vt:lpstr>
      <vt:lpstr>Dinic在特殊图上的复杂度</vt:lpstr>
      <vt:lpstr>Dinic在特殊图上的复杂度</vt:lpstr>
      <vt:lpstr>Dinic在特殊图上的复杂度</vt:lpstr>
      <vt:lpstr>常见模型</vt:lpstr>
      <vt:lpstr>UVALive 3645</vt:lpstr>
      <vt:lpstr>UVALive 3645</vt:lpstr>
      <vt:lpstr>UVALive 2531</vt:lpstr>
      <vt:lpstr>UVALive 2531</vt:lpstr>
      <vt:lpstr>POJ 3469</vt:lpstr>
      <vt:lpstr>POJ 3469</vt:lpstr>
      <vt:lpstr>常用优化</vt:lpstr>
      <vt:lpstr>论文问题选讲</vt:lpstr>
      <vt:lpstr>捆绑模型</vt:lpstr>
      <vt:lpstr>捆绑模型</vt:lpstr>
      <vt:lpstr>捆绑模型</vt:lpstr>
      <vt:lpstr>捆绑模型</vt:lpstr>
      <vt:lpstr>捆绑模型</vt:lpstr>
      <vt:lpstr>捆绑模型</vt:lpstr>
      <vt:lpstr>捆绑模型</vt:lpstr>
      <vt:lpstr>捆绑模型</vt:lpstr>
      <vt:lpstr>捆绑模型</vt:lpstr>
      <vt:lpstr>捆绑模型</vt:lpstr>
      <vt:lpstr>捆绑模型</vt:lpstr>
      <vt:lpstr>捆绑模型</vt:lpstr>
      <vt:lpstr>捆绑模型</vt:lpstr>
      <vt:lpstr>捆绑模型</vt:lpstr>
      <vt:lpstr>最大密度子图</vt:lpstr>
      <vt:lpstr>最大密度子图</vt:lpstr>
      <vt:lpstr>最大密度子图</vt:lpstr>
      <vt:lpstr>最大密度子图</vt:lpstr>
      <vt:lpstr>二分图带权点覆盖</vt:lpstr>
      <vt:lpstr>上下界网络流</vt:lpstr>
      <vt:lpstr>上下界网络流</vt:lpstr>
      <vt:lpstr>上下界网络流</vt:lpstr>
      <vt:lpstr>上下界网络流</vt:lpstr>
      <vt:lpstr>上下界网络流</vt:lpstr>
      <vt:lpstr>上下界网络流</vt:lpstr>
      <vt:lpstr>上下界网络流</vt:lpstr>
      <vt:lpstr>费用流</vt:lpstr>
      <vt:lpstr>费用流</vt:lpstr>
      <vt:lpstr>费用流</vt:lpstr>
      <vt:lpstr>费用流</vt:lpstr>
      <vt:lpstr>费用流</vt:lpstr>
      <vt:lpstr>费用流</vt:lpstr>
      <vt:lpstr>费用流</vt:lpstr>
      <vt:lpstr>UVALive 2197</vt:lpstr>
      <vt:lpstr>UVALive 2197</vt:lpstr>
      <vt:lpstr>UVALive 2796</vt:lpstr>
      <vt:lpstr>UVALive 2796</vt:lpstr>
      <vt:lpstr>BZOJ 1834</vt:lpstr>
      <vt:lpstr>BZOJ 1834</vt:lpstr>
      <vt:lpstr>BZOJ3876</vt:lpstr>
      <vt:lpstr>BZOJ3876</vt:lpstr>
      <vt:lpstr>bzoj2668</vt:lpstr>
      <vt:lpstr>bzoj2668</vt:lpstr>
      <vt:lpstr>bzoj2668</vt:lpstr>
      <vt:lpstr>bzoj2668</vt:lpstr>
      <vt:lpstr>UVALive 5131</vt:lpstr>
      <vt:lpstr>UVALive 5131</vt:lpstr>
      <vt:lpstr>UVALive 5131</vt:lpstr>
      <vt:lpstr>UVALive 5131</vt:lpstr>
      <vt:lpstr>BZOJ1061</vt:lpstr>
      <vt:lpstr>BZOJ1061</vt:lpstr>
      <vt:lpstr>BZOJ1061</vt:lpstr>
      <vt:lpstr>BZOJ1061</vt:lpstr>
      <vt:lpstr>BZOJ1061</vt:lpstr>
      <vt:lpstr>BZOJ1061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You Lingyun</dc:creator>
  <cp:lastModifiedBy>You Lingyun</cp:lastModifiedBy>
  <cp:revision>56</cp:revision>
  <dcterms:created xsi:type="dcterms:W3CDTF">2021-10-28T13:41:58Z</dcterms:created>
  <dcterms:modified xsi:type="dcterms:W3CDTF">2021-11-05T07:10:27Z</dcterms:modified>
</cp:coreProperties>
</file>