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5" r:id="rId18"/>
    <p:sldId id="274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74383-90C5-4B0B-AC13-22F59C7E8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6EDF6A-CDF3-4576-B431-8A0F8E3AE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BFEAC-A552-43B7-8496-ABEB2512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DB7-9C71-4C6E-8CE2-7C4833662A7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A2D56-2302-44C4-B241-E2F0AA9F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12F51-169F-4176-AD08-E6916DBE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9AC-2E95-4054-A1F8-5BFAE613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1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DD86-8CFF-4C5D-B4D4-395A0294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11DF3A-F585-4CC9-8C76-FD474557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86A4A-CECC-419B-801F-48598018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DB7-9C71-4C6E-8CE2-7C4833662A7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A2FA4-E307-4212-9129-36E24AC3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19B76-AA40-48D8-B6F6-F34D9392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9AC-2E95-4054-A1F8-5BFAE613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5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D8E82E-B024-46E2-9AD7-AA30C11BB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3CD2E-4E16-4EAD-867D-FDBF91FC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4A0FA-1F9E-4D19-860C-C743C2B9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DB7-9C71-4C6E-8CE2-7C4833662A7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E31BB-5222-45AD-BF4C-BF3B19E3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2E3B9-2C62-411A-9EDE-3EE0A043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9AC-2E95-4054-A1F8-5BFAE613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7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28101-A434-433D-8C13-DDB1C426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6C675-9195-4B35-8B14-F4EC27CB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2064C-5E56-4C8A-9EB9-1EC23193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DB7-9C71-4C6E-8CE2-7C4833662A7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80016-67D6-4A2E-92AA-646E8005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D6B39-50B4-4266-8F8C-62E89E36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9AC-2E95-4054-A1F8-5BFAE613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25821-B3EA-4726-8435-F32FE702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00D54-723E-4738-9BB6-D61D78A6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4F27A-BB8C-4A83-8C8D-FB24D69B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DB7-9C71-4C6E-8CE2-7C4833662A7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63DA9-076A-41DE-AF10-760C87FC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30064-8C84-4111-8C41-EB02BE6B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9AC-2E95-4054-A1F8-5BFAE613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7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0D82A-4571-4277-A2B1-1CEE6D1B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9B5CC-9E14-4A67-A4F8-0AFE7FACD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811D9A-7289-41A3-8086-C06A217C0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2F5DD-63E8-45D4-A105-F709FF39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DB7-9C71-4C6E-8CE2-7C4833662A7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892DE-B596-48A2-9CC7-B4607384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18DF6-EF6A-4E1C-ACC2-F25FB091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9AC-2E95-4054-A1F8-5BFAE613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7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20448-A748-41F2-BA01-4E00CCA4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E59D1-5CC2-4374-825F-FDF1AD66F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616B6-96AE-4BCF-8054-EF2F4901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D37CB8-9271-4FC5-9097-B2899B4B4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4F0163-15AC-4EF7-A509-9BA68B3F8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9B23BC-E68C-4BF9-AD1F-A5C762D8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DB7-9C71-4C6E-8CE2-7C4833662A7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0938D5-8FAF-45C2-A53E-82A0050B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602590-F980-497B-95F6-FB423FE3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9AC-2E95-4054-A1F8-5BFAE613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8D74D-0D6F-4F05-B6F0-087AC047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45D5BB-D0B8-4E9A-8244-BD6751F7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DB7-9C71-4C6E-8CE2-7C4833662A7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31259D-5AD9-4D06-9DE2-5EED40BD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C90E27-B05C-4AF1-96DA-5870DDA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9AC-2E95-4054-A1F8-5BFAE613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9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C78497-5E4E-4FDD-AFCB-B136B76E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DB7-9C71-4C6E-8CE2-7C4833662A7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3D72CB-48A3-4BEE-9456-91C92CE4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DFBC1-2D16-42AC-ADED-C6683D46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9AC-2E95-4054-A1F8-5BFAE613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9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63E6B-1E34-4EE3-AB26-EE67A660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682BF-8964-4846-BCB7-9953A090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AEB0C-5819-4BA7-A8F5-AEC9414F3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D8B4D-D449-4DB8-A121-2FF11845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DB7-9C71-4C6E-8CE2-7C4833662A7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3742B-7F5F-4BD4-870C-323E1795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F06E8-BB78-496E-9F9D-2A43B908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9AC-2E95-4054-A1F8-5BFAE613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9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F75BD-D6A1-4597-8544-FE26CBB1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E1B7A-D14D-4621-BB37-E60FB8EE5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461CF-870C-4B94-A99F-295918008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62856-2249-4F2E-9E6A-B00AD9DA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DB7-9C71-4C6E-8CE2-7C4833662A7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506F8-5287-4E80-9047-9AA91C4A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8FE6C2-0B5A-41C8-9879-0FEBFCE3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19AC-2E95-4054-A1F8-5BFAE613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45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F4B0E9-D0F3-4320-91DF-879DF5EE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D9403-0DDC-4889-85A1-B2082517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12455-DD85-4CF0-AA52-F58EB155F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2ADB7-9C71-4C6E-8CE2-7C4833662A7E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11974-45B1-4EF7-8388-D23EC5238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2725C-EE21-429B-A5AB-4A00191A3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419AC-2E95-4054-A1F8-5BFAE613B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D3DF1-8814-4245-8D2D-7C6A77F6E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群论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C771F1-737D-44C7-8898-6C595ADFD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2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S</a:t>
            </a:r>
            <a:r>
              <a:rPr lang="en-US" altLang="zh-CN" baseline="-25000" dirty="0"/>
              <a:t>n</a:t>
            </a:r>
            <a:r>
              <a:rPr lang="en-US" altLang="zh-CN" dirty="0"/>
              <a:t>={</a:t>
            </a:r>
            <a:r>
              <a:rPr lang="zh-CN" altLang="en-US" dirty="0"/>
              <a:t>所有的</a:t>
            </a:r>
            <a:r>
              <a:rPr lang="en-US" altLang="zh-CN" dirty="0"/>
              <a:t>n</a:t>
            </a:r>
            <a:r>
              <a:rPr lang="zh-CN" altLang="en-US" dirty="0"/>
              <a:t>元排列</a:t>
            </a:r>
            <a:r>
              <a:rPr lang="en-US" altLang="zh-CN" dirty="0"/>
              <a:t>}</a:t>
            </a:r>
            <a:r>
              <a:rPr lang="zh-CN" altLang="en-US" dirty="0"/>
              <a:t>，称（装备了乘法的）</a:t>
            </a:r>
            <a:r>
              <a:rPr lang="en-US" altLang="zh-CN" dirty="0"/>
              <a:t>S</a:t>
            </a:r>
            <a:r>
              <a:rPr lang="en-US" altLang="zh-CN" baseline="-25000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元对称群，</a:t>
            </a:r>
            <a:r>
              <a:rPr lang="en-US" altLang="zh-CN" dirty="0"/>
              <a:t>S</a:t>
            </a:r>
            <a:r>
              <a:rPr lang="en-US" altLang="zh-CN" baseline="-25000" dirty="0"/>
              <a:t>n</a:t>
            </a:r>
            <a:r>
              <a:rPr lang="zh-CN" altLang="en-US" dirty="0"/>
              <a:t>的子群为</a:t>
            </a:r>
            <a:r>
              <a:rPr lang="en-US" altLang="zh-CN" dirty="0"/>
              <a:t>n</a:t>
            </a:r>
            <a:r>
              <a:rPr lang="zh-CN" altLang="en-US" dirty="0"/>
              <a:t>元置换群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110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群的陪集分解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是群，设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的子群，</a:t>
            </a:r>
            <a:r>
              <a:rPr lang="en-US" altLang="zh-CN" dirty="0" err="1"/>
              <a:t>a∈G</a:t>
            </a:r>
            <a:r>
              <a:rPr lang="zh-CN" altLang="en-US" dirty="0"/>
              <a:t>，定义</a:t>
            </a:r>
            <a:r>
              <a:rPr lang="en-US" altLang="zh-CN" dirty="0"/>
              <a:t>Ha={</a:t>
            </a:r>
            <a:r>
              <a:rPr lang="en-US" altLang="zh-CN" dirty="0" err="1"/>
              <a:t>ha|h∈H</a:t>
            </a:r>
            <a:r>
              <a:rPr lang="en-US" altLang="zh-CN" dirty="0"/>
              <a:t>}</a:t>
            </a:r>
            <a:r>
              <a:rPr lang="zh-CN" altLang="en-US" dirty="0"/>
              <a:t>，称</a:t>
            </a:r>
            <a:r>
              <a:rPr lang="en-US" altLang="zh-CN" dirty="0"/>
              <a:t>Ha</a:t>
            </a:r>
            <a:r>
              <a:rPr lang="zh-CN" altLang="en-US" dirty="0"/>
              <a:t>是子群</a:t>
            </a:r>
            <a:r>
              <a:rPr lang="en-US" altLang="zh-CN" dirty="0"/>
              <a:t>H</a:t>
            </a:r>
            <a:r>
              <a:rPr lang="zh-CN" altLang="en-US" dirty="0"/>
              <a:t>在</a:t>
            </a:r>
            <a:r>
              <a:rPr lang="en-US" altLang="zh-CN" dirty="0"/>
              <a:t>G</a:t>
            </a:r>
            <a:r>
              <a:rPr lang="zh-CN" altLang="en-US" dirty="0"/>
              <a:t>中的一个右陪集</a:t>
            </a:r>
            <a:endParaRPr lang="en-US" altLang="zh-CN" dirty="0"/>
          </a:p>
          <a:p>
            <a:r>
              <a:rPr lang="zh-CN" altLang="en-US" dirty="0"/>
              <a:t>显然</a:t>
            </a:r>
            <a:r>
              <a:rPr lang="en-US" altLang="zh-CN" dirty="0"/>
              <a:t>He=H</a:t>
            </a:r>
            <a:r>
              <a:rPr lang="zh-CN" altLang="en-US" dirty="0"/>
              <a:t>，</a:t>
            </a:r>
            <a:r>
              <a:rPr lang="en-US" altLang="zh-CN" dirty="0" err="1"/>
              <a:t>a∈Ha</a:t>
            </a:r>
            <a:endParaRPr lang="en-US" altLang="zh-CN" dirty="0"/>
          </a:p>
          <a:p>
            <a:r>
              <a:rPr lang="en-US" altLang="zh-CN" dirty="0"/>
              <a:t>∀</a:t>
            </a:r>
            <a:r>
              <a:rPr lang="en-US" altLang="zh-CN" dirty="0" err="1"/>
              <a:t>a∈G</a:t>
            </a:r>
            <a:r>
              <a:rPr lang="zh-CN" altLang="en-US" dirty="0"/>
              <a:t>，有</a:t>
            </a:r>
            <a:r>
              <a:rPr lang="en-US" altLang="zh-CN" dirty="0"/>
              <a:t>H</a:t>
            </a:r>
            <a:r>
              <a:rPr lang="zh-CN" altLang="en-US" dirty="0"/>
              <a:t>与</a:t>
            </a:r>
            <a:r>
              <a:rPr lang="en-US" altLang="zh-CN" dirty="0"/>
              <a:t>Ha</a:t>
            </a:r>
            <a:r>
              <a:rPr lang="zh-CN" altLang="en-US" dirty="0"/>
              <a:t>等势</a:t>
            </a:r>
            <a:endParaRPr lang="en-US" altLang="zh-CN" dirty="0"/>
          </a:p>
          <a:p>
            <a:r>
              <a:rPr lang="zh-CN" altLang="en-US" dirty="0"/>
              <a:t>证明：思路是构造从</a:t>
            </a:r>
            <a:r>
              <a:rPr lang="en-US" altLang="zh-CN" dirty="0"/>
              <a:t>H</a:t>
            </a:r>
            <a:r>
              <a:rPr lang="zh-CN" altLang="en-US" dirty="0"/>
              <a:t>到</a:t>
            </a:r>
            <a:r>
              <a:rPr lang="en-US" altLang="zh-CN" dirty="0"/>
              <a:t>Ha</a:t>
            </a:r>
            <a:r>
              <a:rPr lang="zh-CN" altLang="en-US" dirty="0"/>
              <a:t>的双射函数</a:t>
            </a:r>
            <a:r>
              <a:rPr lang="el-GR" altLang="zh-CN" dirty="0"/>
              <a:t>φ</a:t>
            </a:r>
            <a:endParaRPr lang="en-US" altLang="zh-CN" dirty="0"/>
          </a:p>
          <a:p>
            <a:r>
              <a:rPr lang="zh-CN" altLang="en-US" dirty="0"/>
              <a:t>只需让</a:t>
            </a:r>
            <a:r>
              <a:rPr lang="el-GR" altLang="zh-CN" dirty="0"/>
              <a:t>φ</a:t>
            </a:r>
            <a:r>
              <a:rPr lang="en-US" altLang="zh-CN" dirty="0"/>
              <a:t>(h)=ha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这说明在有限集的情况下，</a:t>
            </a:r>
            <a:r>
              <a:rPr lang="en-US" altLang="zh-CN" dirty="0"/>
              <a:t>H</a:t>
            </a:r>
            <a:r>
              <a:rPr lang="zh-CN" altLang="en-US" dirty="0"/>
              <a:t>与</a:t>
            </a:r>
            <a:r>
              <a:rPr lang="en-US" altLang="zh-CN" dirty="0"/>
              <a:t>Ha</a:t>
            </a:r>
            <a:r>
              <a:rPr lang="zh-CN" altLang="en-US" dirty="0"/>
              <a:t>的阶相同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434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群的陪集分解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是群，设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的子群，</a:t>
            </a:r>
            <a:r>
              <a:rPr lang="en-US" altLang="zh-CN" dirty="0" err="1"/>
              <a:t>a∈G</a:t>
            </a:r>
            <a:r>
              <a:rPr lang="zh-CN" altLang="en-US" dirty="0"/>
              <a:t>，定义</a:t>
            </a:r>
            <a:r>
              <a:rPr lang="en-US" altLang="zh-CN" dirty="0"/>
              <a:t>Ha={</a:t>
            </a:r>
            <a:r>
              <a:rPr lang="en-US" altLang="zh-CN" dirty="0" err="1"/>
              <a:t>ha|h∈H</a:t>
            </a:r>
            <a:r>
              <a:rPr lang="en-US" altLang="zh-CN" dirty="0"/>
              <a:t>}</a:t>
            </a:r>
            <a:r>
              <a:rPr lang="zh-CN" altLang="en-US" dirty="0"/>
              <a:t>，称</a:t>
            </a:r>
            <a:r>
              <a:rPr lang="en-US" altLang="zh-CN" dirty="0"/>
              <a:t>Ha</a:t>
            </a:r>
            <a:r>
              <a:rPr lang="zh-CN" altLang="en-US" dirty="0"/>
              <a:t>是子群</a:t>
            </a:r>
            <a:r>
              <a:rPr lang="en-US" altLang="zh-CN" dirty="0"/>
              <a:t>H</a:t>
            </a:r>
            <a:r>
              <a:rPr lang="zh-CN" altLang="en-US" dirty="0"/>
              <a:t>在</a:t>
            </a:r>
            <a:r>
              <a:rPr lang="en-US" altLang="zh-CN" dirty="0"/>
              <a:t>G</a:t>
            </a:r>
            <a:r>
              <a:rPr lang="zh-CN" altLang="en-US" dirty="0"/>
              <a:t>中的一个右陪集</a:t>
            </a:r>
            <a:endParaRPr lang="en-US" altLang="zh-CN" dirty="0"/>
          </a:p>
          <a:p>
            <a:r>
              <a:rPr lang="en-US" altLang="zh-CN" dirty="0"/>
              <a:t>∀</a:t>
            </a:r>
            <a:r>
              <a:rPr lang="en-US" altLang="zh-CN" dirty="0" err="1"/>
              <a:t>a,b∈G</a:t>
            </a:r>
            <a:r>
              <a:rPr lang="zh-CN" altLang="en-US" dirty="0"/>
              <a:t>，</a:t>
            </a:r>
            <a:r>
              <a:rPr lang="en-US" altLang="zh-CN" dirty="0" err="1"/>
              <a:t>a∈Hb</a:t>
            </a:r>
            <a:r>
              <a:rPr lang="zh-CN" altLang="en-US" dirty="0"/>
              <a:t>等价于</a:t>
            </a:r>
            <a:r>
              <a:rPr lang="en-US" altLang="zh-CN" dirty="0"/>
              <a:t>Ha=Hb</a:t>
            </a:r>
            <a:r>
              <a:rPr lang="zh-CN" altLang="en-US" dirty="0"/>
              <a:t>等价于</a:t>
            </a:r>
            <a:r>
              <a:rPr lang="en-US" altLang="zh-CN" dirty="0"/>
              <a:t>ab</a:t>
            </a:r>
            <a:r>
              <a:rPr lang="en-US" altLang="zh-CN" baseline="30000" dirty="0"/>
              <a:t>-1</a:t>
            </a:r>
            <a:r>
              <a:rPr lang="en-US" altLang="zh-CN" dirty="0"/>
              <a:t>∈H</a:t>
            </a:r>
          </a:p>
          <a:p>
            <a:r>
              <a:rPr lang="zh-CN" altLang="en-US" dirty="0"/>
              <a:t>证明略，这启发我们可以定义等价关系，并且进行等价类分解</a:t>
            </a:r>
            <a:endParaRPr lang="en-US" altLang="zh-CN" dirty="0"/>
          </a:p>
          <a:p>
            <a:r>
              <a:rPr lang="zh-CN" altLang="en-US" dirty="0"/>
              <a:t>结合上一张的内容，这样就得到</a:t>
            </a:r>
            <a:r>
              <a:rPr lang="en-US" altLang="zh-CN" dirty="0" err="1"/>
              <a:t>lagrange</a:t>
            </a:r>
            <a:r>
              <a:rPr lang="zh-CN" altLang="en-US" dirty="0"/>
              <a:t>定理：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是有限群，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的子群，则</a:t>
            </a:r>
            <a:r>
              <a:rPr lang="en-US" altLang="zh-CN" dirty="0"/>
              <a:t>G</a:t>
            </a:r>
            <a:r>
              <a:rPr lang="zh-CN" altLang="en-US" dirty="0"/>
              <a:t>的阶一定是</a:t>
            </a:r>
            <a:r>
              <a:rPr lang="en-US" altLang="zh-CN" dirty="0"/>
              <a:t>H</a:t>
            </a:r>
            <a:r>
              <a:rPr lang="zh-CN" altLang="en-US" dirty="0"/>
              <a:t>的阶的倍数，具体多少倍就看按照上述操作能分解出多少个等价类</a:t>
            </a:r>
            <a:endParaRPr lang="en-US" altLang="zh-CN" dirty="0"/>
          </a:p>
          <a:p>
            <a:r>
              <a:rPr lang="zh-CN" altLang="en-US" dirty="0"/>
              <a:t>左陪集和右陪集一样，不再证明了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257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群的共轭类分解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是群，对于任意的</a:t>
            </a:r>
            <a:r>
              <a:rPr lang="en-US" altLang="zh-CN" dirty="0" err="1"/>
              <a:t>a,b∈G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的共轭当且仅当存在</a:t>
            </a:r>
            <a:r>
              <a:rPr lang="en-US" altLang="zh-CN" dirty="0" err="1"/>
              <a:t>x∈G</a:t>
            </a:r>
            <a:r>
              <a:rPr lang="zh-CN" altLang="en-US" dirty="0"/>
              <a:t>使得</a:t>
            </a:r>
            <a:r>
              <a:rPr lang="en-US" altLang="zh-CN" dirty="0"/>
              <a:t>b=xax</a:t>
            </a:r>
            <a:r>
              <a:rPr lang="en-US" altLang="zh-CN" baseline="30000" dirty="0"/>
              <a:t>-1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可以证明共轭关系也是等价关系，可以进行共轭类分解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39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群的共轭类分解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是群，对于任意的</a:t>
            </a:r>
            <a:r>
              <a:rPr lang="en-US" altLang="zh-CN" dirty="0" err="1"/>
              <a:t>a,b∈G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G</a:t>
            </a:r>
            <a:r>
              <a:rPr lang="zh-CN" altLang="en-US" dirty="0"/>
              <a:t>是有穷元素构成的群，</a:t>
            </a:r>
            <a:r>
              <a:rPr lang="en-US" altLang="zh-CN" dirty="0"/>
              <a:t>a</a:t>
            </a:r>
            <a:r>
              <a:rPr lang="zh-CN" altLang="en-US" dirty="0"/>
              <a:t>所在的共轭类的大小等于</a:t>
            </a:r>
            <a:r>
              <a:rPr lang="en-US" altLang="zh-CN" dirty="0"/>
              <a:t>G</a:t>
            </a:r>
            <a:r>
              <a:rPr lang="zh-CN" altLang="en-US" dirty="0"/>
              <a:t>的阶除以</a:t>
            </a:r>
            <a:r>
              <a:rPr lang="en-US" altLang="zh-CN" dirty="0"/>
              <a:t>N(a)</a:t>
            </a:r>
            <a:r>
              <a:rPr lang="zh-CN" altLang="en-US" dirty="0"/>
              <a:t>的阶</a:t>
            </a:r>
            <a:endParaRPr lang="en-US" altLang="zh-CN" dirty="0"/>
          </a:p>
          <a:p>
            <a:r>
              <a:rPr lang="zh-CN" altLang="en-US" dirty="0"/>
              <a:t>证明：任取</a:t>
            </a:r>
            <a:r>
              <a:rPr lang="en-US" altLang="zh-CN" dirty="0" err="1"/>
              <a:t>x,y∈G</a:t>
            </a:r>
            <a:endParaRPr lang="en-US" altLang="zh-CN" dirty="0"/>
          </a:p>
          <a:p>
            <a:r>
              <a:rPr lang="en-US" altLang="zh-CN" dirty="0"/>
              <a:t>xax</a:t>
            </a:r>
            <a:r>
              <a:rPr lang="en-US" altLang="zh-CN" baseline="30000" dirty="0"/>
              <a:t>-1</a:t>
            </a:r>
            <a:r>
              <a:rPr lang="en-US" altLang="zh-CN" dirty="0"/>
              <a:t>=yay</a:t>
            </a:r>
            <a:r>
              <a:rPr lang="en-US" altLang="zh-CN" baseline="30000" dirty="0"/>
              <a:t>-1</a:t>
            </a:r>
            <a:r>
              <a:rPr lang="en-US" altLang="zh-CN" dirty="0"/>
              <a:t> &lt;=&gt; ax</a:t>
            </a:r>
            <a:r>
              <a:rPr lang="en-US" altLang="zh-CN" baseline="30000" dirty="0"/>
              <a:t>-1</a:t>
            </a:r>
            <a:r>
              <a:rPr lang="en-US" altLang="zh-CN" dirty="0"/>
              <a:t>y=x</a:t>
            </a:r>
            <a:r>
              <a:rPr lang="en-US" altLang="zh-CN" baseline="30000" dirty="0"/>
              <a:t>-1</a:t>
            </a:r>
            <a:r>
              <a:rPr lang="en-US" altLang="zh-CN" dirty="0"/>
              <a:t>ya &lt;=&gt; x</a:t>
            </a:r>
            <a:r>
              <a:rPr lang="en-US" altLang="zh-CN" baseline="30000" dirty="0"/>
              <a:t>-1</a:t>
            </a:r>
            <a:r>
              <a:rPr lang="en-US" altLang="zh-CN" dirty="0"/>
              <a:t>y∈N(a) &lt;=&gt; </a:t>
            </a:r>
            <a:r>
              <a:rPr lang="en-US" altLang="zh-CN" dirty="0" err="1"/>
              <a:t>xN</a:t>
            </a:r>
            <a:r>
              <a:rPr lang="en-US" altLang="zh-CN" dirty="0"/>
              <a:t>(a)=</a:t>
            </a:r>
            <a:r>
              <a:rPr lang="en-US" altLang="zh-CN" dirty="0" err="1"/>
              <a:t>yN</a:t>
            </a:r>
            <a:r>
              <a:rPr lang="en-US" altLang="zh-CN" dirty="0"/>
              <a:t>(a)</a:t>
            </a:r>
          </a:p>
          <a:p>
            <a:r>
              <a:rPr lang="zh-CN" altLang="en-US" dirty="0"/>
              <a:t>这说明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在</a:t>
            </a:r>
            <a:r>
              <a:rPr lang="en-US" altLang="zh-CN" dirty="0"/>
              <a:t>G</a:t>
            </a:r>
            <a:r>
              <a:rPr lang="zh-CN" altLang="en-US" dirty="0"/>
              <a:t>关于</a:t>
            </a:r>
            <a:r>
              <a:rPr lang="en-US" altLang="zh-CN" dirty="0"/>
              <a:t>N(a)</a:t>
            </a:r>
            <a:r>
              <a:rPr lang="zh-CN" altLang="en-US" dirty="0"/>
              <a:t>的陪集分解的同一个等价类中当且仅当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确定</a:t>
            </a:r>
            <a:r>
              <a:rPr lang="en-US" altLang="zh-CN" dirty="0"/>
              <a:t>a</a:t>
            </a:r>
            <a:r>
              <a:rPr lang="zh-CN" altLang="en-US" dirty="0"/>
              <a:t>的同一个共轭，也就是说</a:t>
            </a:r>
            <a:r>
              <a:rPr lang="en-US" altLang="zh-CN" dirty="0"/>
              <a:t>a</a:t>
            </a:r>
            <a:r>
              <a:rPr lang="zh-CN" altLang="en-US" dirty="0"/>
              <a:t>的不同共轭数量是</a:t>
            </a:r>
            <a:r>
              <a:rPr lang="en-US" altLang="zh-CN" dirty="0"/>
              <a:t>G</a:t>
            </a:r>
            <a:r>
              <a:rPr lang="zh-CN" altLang="en-US" dirty="0"/>
              <a:t>关于</a:t>
            </a:r>
            <a:r>
              <a:rPr lang="en-US" altLang="zh-CN" dirty="0"/>
              <a:t>N(a)</a:t>
            </a:r>
            <a:r>
              <a:rPr lang="zh-CN" altLang="en-US" dirty="0"/>
              <a:t>的陪集分解的等价类的数量</a:t>
            </a:r>
            <a:endParaRPr lang="en-US" altLang="zh-CN" dirty="0"/>
          </a:p>
          <a:p>
            <a:r>
              <a:rPr lang="zh-CN" altLang="en-US" dirty="0"/>
              <a:t>应用</a:t>
            </a:r>
            <a:r>
              <a:rPr lang="en-US" altLang="zh-CN" dirty="0" err="1"/>
              <a:t>lagrange</a:t>
            </a:r>
            <a:r>
              <a:rPr lang="zh-CN" altLang="en-US" dirty="0"/>
              <a:t>定理立即得到原命题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93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轨道</a:t>
            </a:r>
            <a:r>
              <a:rPr lang="en-US" altLang="zh-CN" dirty="0"/>
              <a:t>-</a:t>
            </a:r>
            <a:r>
              <a:rPr lang="zh-CN" altLang="en-US" dirty="0"/>
              <a:t>稳定子群定理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上的有穷置换群，</a:t>
            </a:r>
            <a:r>
              <a:rPr lang="en-US" altLang="zh-CN" dirty="0" err="1"/>
              <a:t>a∈A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G</a:t>
            </a:r>
            <a:r>
              <a:rPr lang="en-US" altLang="zh-CN" baseline="30000" dirty="0"/>
              <a:t>a</a:t>
            </a:r>
            <a:r>
              <a:rPr lang="en-US" altLang="zh-CN" dirty="0"/>
              <a:t>={</a:t>
            </a:r>
            <a:r>
              <a:rPr lang="en-US" altLang="zh-CN" dirty="0" err="1"/>
              <a:t>g|g∈G</a:t>
            </a:r>
            <a:r>
              <a:rPr lang="zh-CN" altLang="en-US" dirty="0"/>
              <a:t>且</a:t>
            </a:r>
            <a:r>
              <a:rPr lang="en-US" altLang="zh-CN" dirty="0"/>
              <a:t>g(a)=a}</a:t>
            </a:r>
            <a:r>
              <a:rPr lang="zh-CN" altLang="en-US" dirty="0"/>
              <a:t>，称</a:t>
            </a:r>
            <a:r>
              <a:rPr lang="en-US" altLang="zh-CN" dirty="0"/>
              <a:t>G</a:t>
            </a:r>
            <a:r>
              <a:rPr lang="en-US" altLang="zh-CN" baseline="30000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的稳定子群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G(a)={g(a)|</a:t>
            </a:r>
            <a:r>
              <a:rPr lang="en-US" altLang="zh-CN" dirty="0" err="1"/>
              <a:t>g∈G</a:t>
            </a:r>
            <a:r>
              <a:rPr lang="en-US" altLang="zh-CN" dirty="0"/>
              <a:t>}</a:t>
            </a:r>
            <a:r>
              <a:rPr lang="zh-CN" altLang="en-US" dirty="0"/>
              <a:t>，称</a:t>
            </a:r>
            <a:r>
              <a:rPr lang="en-US" altLang="zh-CN" dirty="0"/>
              <a:t>G(a)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的轨道</a:t>
            </a:r>
            <a:endParaRPr lang="en-US" altLang="zh-CN" dirty="0"/>
          </a:p>
          <a:p>
            <a:r>
              <a:rPr lang="zh-CN" altLang="en-US" dirty="0"/>
              <a:t>轨道</a:t>
            </a:r>
            <a:r>
              <a:rPr lang="en-US" altLang="zh-CN" dirty="0"/>
              <a:t>-</a:t>
            </a:r>
            <a:r>
              <a:rPr lang="zh-CN" altLang="en-US" dirty="0"/>
              <a:t>稳定子群定理：</a:t>
            </a:r>
            <a:r>
              <a:rPr lang="en-US" altLang="zh-CN" dirty="0"/>
              <a:t>|G|=|G</a:t>
            </a:r>
            <a:r>
              <a:rPr lang="en-US" altLang="zh-CN" baseline="30000" dirty="0"/>
              <a:t>a</a:t>
            </a:r>
            <a:r>
              <a:rPr lang="en-US" altLang="zh-CN" dirty="0"/>
              <a:t>||G(a)|</a:t>
            </a:r>
          </a:p>
          <a:p>
            <a:r>
              <a:rPr lang="zh-CN" altLang="en-US" dirty="0"/>
              <a:t>首先</a:t>
            </a:r>
            <a:r>
              <a:rPr lang="en-US" altLang="zh-CN" dirty="0"/>
              <a:t>G</a:t>
            </a:r>
            <a:r>
              <a:rPr lang="en-US" altLang="zh-CN" baseline="30000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G</a:t>
            </a:r>
            <a:r>
              <a:rPr lang="zh-CN" altLang="en-US" dirty="0"/>
              <a:t>的子群（证明略），考虑陪集分解，任取</a:t>
            </a:r>
            <a:r>
              <a:rPr lang="en-US" altLang="zh-CN" dirty="0" err="1"/>
              <a:t>x,y∈G</a:t>
            </a:r>
            <a:endParaRPr lang="en-US" altLang="zh-CN" dirty="0"/>
          </a:p>
          <a:p>
            <a:r>
              <a:rPr lang="en-US" altLang="zh-CN" dirty="0"/>
              <a:t>x(a)=y(a) &lt;=&gt; x</a:t>
            </a:r>
            <a:r>
              <a:rPr lang="en-US" altLang="zh-CN" baseline="30000" dirty="0"/>
              <a:t>-1</a:t>
            </a:r>
            <a:r>
              <a:rPr lang="en-US" altLang="zh-CN" dirty="0"/>
              <a:t>(y(a))=a &lt;=&gt; x</a:t>
            </a:r>
            <a:r>
              <a:rPr lang="en-US" altLang="zh-CN" baseline="30000" dirty="0"/>
              <a:t>-1</a:t>
            </a:r>
            <a:r>
              <a:rPr lang="en-US" altLang="zh-CN" dirty="0"/>
              <a:t>y∈G</a:t>
            </a:r>
            <a:r>
              <a:rPr lang="en-US" altLang="zh-CN" baseline="30000" dirty="0"/>
              <a:t>a</a:t>
            </a:r>
            <a:r>
              <a:rPr lang="en-US" altLang="zh-CN" dirty="0"/>
              <a:t> &lt;=&gt; </a:t>
            </a:r>
            <a:r>
              <a:rPr lang="en-US" altLang="zh-CN" dirty="0" err="1"/>
              <a:t>xG</a:t>
            </a:r>
            <a:r>
              <a:rPr lang="en-US" altLang="zh-CN" baseline="30000" dirty="0" err="1"/>
              <a:t>a</a:t>
            </a:r>
            <a:r>
              <a:rPr lang="en-US" altLang="zh-CN" dirty="0"/>
              <a:t>=</a:t>
            </a:r>
            <a:r>
              <a:rPr lang="en-US" altLang="zh-CN" dirty="0" err="1"/>
              <a:t>yG</a:t>
            </a:r>
            <a:r>
              <a:rPr lang="en-US" altLang="zh-CN" baseline="30000" dirty="0" err="1"/>
              <a:t>a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这说明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在</a:t>
            </a:r>
            <a:r>
              <a:rPr lang="en-US" altLang="zh-CN" dirty="0"/>
              <a:t>G</a:t>
            </a:r>
            <a:r>
              <a:rPr lang="zh-CN" altLang="en-US" dirty="0"/>
              <a:t>关于</a:t>
            </a:r>
            <a:r>
              <a:rPr lang="en-US" altLang="zh-CN" dirty="0"/>
              <a:t>G</a:t>
            </a:r>
            <a:r>
              <a:rPr lang="en-US" altLang="zh-CN" baseline="30000" dirty="0"/>
              <a:t>a</a:t>
            </a:r>
            <a:r>
              <a:rPr lang="zh-CN" altLang="en-US" dirty="0"/>
              <a:t>的陪集分解的同一个等价类中当且仅当</a:t>
            </a:r>
            <a:r>
              <a:rPr lang="en-US" altLang="zh-CN" dirty="0"/>
              <a:t>x(a)=y(a)</a:t>
            </a:r>
            <a:r>
              <a:rPr lang="zh-CN" altLang="en-US" dirty="0"/>
              <a:t>，也就是说</a:t>
            </a:r>
            <a:r>
              <a:rPr lang="en-US" altLang="zh-CN" dirty="0"/>
              <a:t>|G(a)|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关于</a:t>
            </a:r>
            <a:r>
              <a:rPr lang="en-US" altLang="zh-CN" dirty="0"/>
              <a:t>G</a:t>
            </a:r>
            <a:r>
              <a:rPr lang="en-US" altLang="zh-CN" baseline="30000" dirty="0"/>
              <a:t>a</a:t>
            </a:r>
            <a:r>
              <a:rPr lang="zh-CN" altLang="en-US" dirty="0"/>
              <a:t>的陪集分解的等价类的数量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428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Burnside</a:t>
            </a:r>
            <a:r>
              <a:rPr lang="zh-CN" altLang="en-US" dirty="0"/>
              <a:t>引理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|G|=|G</a:t>
            </a:r>
            <a:r>
              <a:rPr lang="en-US" altLang="zh-CN" baseline="30000" dirty="0"/>
              <a:t>a</a:t>
            </a:r>
            <a:r>
              <a:rPr lang="en-US" altLang="zh-CN" dirty="0"/>
              <a:t>||G(a)|</a:t>
            </a:r>
            <a:r>
              <a:rPr lang="zh-CN" altLang="en-US" dirty="0"/>
              <a:t>有</a:t>
            </a:r>
            <a:r>
              <a:rPr lang="en-US" altLang="zh-CN" dirty="0"/>
              <a:t>|G</a:t>
            </a:r>
            <a:r>
              <a:rPr lang="en-US" altLang="zh-CN" baseline="30000" dirty="0"/>
              <a:t>a</a:t>
            </a:r>
            <a:r>
              <a:rPr lang="en-US" altLang="zh-CN" dirty="0"/>
              <a:t>|=|G|/|G(a)|</a:t>
            </a:r>
          </a:p>
          <a:p>
            <a:r>
              <a:rPr lang="zh-CN" altLang="en-US" dirty="0"/>
              <a:t>对所有的</a:t>
            </a:r>
            <a:r>
              <a:rPr lang="en-US" altLang="zh-CN" dirty="0" err="1"/>
              <a:t>a∈A</a:t>
            </a:r>
            <a:r>
              <a:rPr lang="zh-CN" altLang="en-US" dirty="0"/>
              <a:t>求和，有</a:t>
            </a:r>
            <a:r>
              <a:rPr lang="en-US" altLang="zh-CN" dirty="0"/>
              <a:t>\sum_{</a:t>
            </a:r>
            <a:r>
              <a:rPr lang="en-US" altLang="zh-CN" dirty="0" err="1"/>
              <a:t>a∈A</a:t>
            </a:r>
            <a:r>
              <a:rPr lang="en-US" altLang="zh-CN" dirty="0"/>
              <a:t>} |G</a:t>
            </a:r>
            <a:r>
              <a:rPr lang="en-US" altLang="zh-CN" baseline="30000" dirty="0"/>
              <a:t>a</a:t>
            </a:r>
            <a:r>
              <a:rPr lang="en-US" altLang="zh-CN" dirty="0"/>
              <a:t>|=|G| \sum_{</a:t>
            </a:r>
            <a:r>
              <a:rPr lang="en-US" altLang="zh-CN" dirty="0" err="1"/>
              <a:t>a∈A</a:t>
            </a:r>
            <a:r>
              <a:rPr lang="en-US" altLang="zh-CN" dirty="0"/>
              <a:t>} 1/|G(a)|=|G||A/G|</a:t>
            </a:r>
          </a:p>
          <a:p>
            <a:r>
              <a:rPr lang="en-US" altLang="zh-CN" dirty="0"/>
              <a:t>|A/G|</a:t>
            </a:r>
            <a:r>
              <a:rPr lang="zh-CN" altLang="en-US" dirty="0"/>
              <a:t>表示本质不同的排列的数量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G(a)</a:t>
            </a:r>
            <a:r>
              <a:rPr lang="zh-CN" altLang="en-US" dirty="0"/>
              <a:t>表示的是把</a:t>
            </a:r>
            <a:r>
              <a:rPr lang="en-US" altLang="zh-CN" dirty="0"/>
              <a:t>a</a:t>
            </a:r>
            <a:r>
              <a:rPr lang="zh-CN" altLang="en-US" dirty="0"/>
              <a:t>这个排列放到群</a:t>
            </a:r>
            <a:r>
              <a:rPr lang="en-US" altLang="zh-CN" dirty="0"/>
              <a:t>G</a:t>
            </a:r>
            <a:r>
              <a:rPr lang="zh-CN" altLang="en-US" dirty="0"/>
              <a:t>中做任意的置换能得到的所有排列，而</a:t>
            </a:r>
            <a:r>
              <a:rPr lang="en-US" altLang="zh-CN" dirty="0"/>
              <a:t>G(a)</a:t>
            </a:r>
            <a:r>
              <a:rPr lang="zh-CN" altLang="en-US" dirty="0"/>
              <a:t>中所有的排列是本质相同的。我们设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G(a)</a:t>
            </a:r>
            <a:r>
              <a:rPr lang="zh-CN" altLang="en-US" dirty="0"/>
              <a:t>的一个代表元，所以</a:t>
            </a:r>
            <a:r>
              <a:rPr lang="en-US" altLang="zh-CN" dirty="0"/>
              <a:t>\sum_{</a:t>
            </a:r>
            <a:r>
              <a:rPr lang="en-US" altLang="zh-CN" dirty="0" err="1"/>
              <a:t>a∈A</a:t>
            </a:r>
            <a:r>
              <a:rPr lang="en-US" altLang="zh-CN" dirty="0"/>
              <a:t>} 1/|G(a)|= \sum_{</a:t>
            </a:r>
            <a:r>
              <a:rPr lang="en-US" altLang="zh-CN" dirty="0" err="1"/>
              <a:t>a∈A</a:t>
            </a:r>
            <a:r>
              <a:rPr lang="en-US" altLang="zh-CN" dirty="0"/>
              <a:t>/G} \sum_{</a:t>
            </a:r>
            <a:r>
              <a:rPr lang="en-US" altLang="zh-CN" dirty="0" err="1"/>
              <a:t>b∈G</a:t>
            </a:r>
            <a:r>
              <a:rPr lang="en-US" altLang="zh-CN" dirty="0"/>
              <a:t>(a)} 1/|G(b)|=\sum_{</a:t>
            </a:r>
            <a:r>
              <a:rPr lang="en-US" altLang="zh-CN" dirty="0" err="1"/>
              <a:t>a∈A</a:t>
            </a:r>
            <a:r>
              <a:rPr lang="en-US" altLang="zh-CN" dirty="0"/>
              <a:t>/G} \sum_{</a:t>
            </a:r>
            <a:r>
              <a:rPr lang="en-US" altLang="zh-CN" dirty="0" err="1"/>
              <a:t>b∈G</a:t>
            </a:r>
            <a:r>
              <a:rPr lang="en-US" altLang="zh-CN" dirty="0"/>
              <a:t>(a)} 1/|G(a)|=\sum_{</a:t>
            </a:r>
            <a:r>
              <a:rPr lang="en-US" altLang="zh-CN" dirty="0" err="1"/>
              <a:t>a∈A</a:t>
            </a:r>
            <a:r>
              <a:rPr lang="en-US" altLang="zh-CN" dirty="0"/>
              <a:t>/G} 1=|A/G|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401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Burnside</a:t>
            </a:r>
            <a:r>
              <a:rPr lang="zh-CN" altLang="en-US" dirty="0"/>
              <a:t>引理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|G|=|G</a:t>
            </a:r>
            <a:r>
              <a:rPr lang="en-US" altLang="zh-CN" baseline="30000" dirty="0"/>
              <a:t>a</a:t>
            </a:r>
            <a:r>
              <a:rPr lang="en-US" altLang="zh-CN" dirty="0"/>
              <a:t>||G(a)|</a:t>
            </a:r>
            <a:r>
              <a:rPr lang="zh-CN" altLang="en-US" dirty="0"/>
              <a:t>有</a:t>
            </a:r>
            <a:r>
              <a:rPr lang="en-US" altLang="zh-CN" dirty="0"/>
              <a:t>|G</a:t>
            </a:r>
            <a:r>
              <a:rPr lang="en-US" altLang="zh-CN" baseline="30000" dirty="0"/>
              <a:t>a</a:t>
            </a:r>
            <a:r>
              <a:rPr lang="en-US" altLang="zh-CN" dirty="0"/>
              <a:t>|=|G|/|G(a)|</a:t>
            </a:r>
          </a:p>
          <a:p>
            <a:r>
              <a:rPr lang="zh-CN" altLang="en-US" dirty="0"/>
              <a:t>对所有的</a:t>
            </a:r>
            <a:r>
              <a:rPr lang="en-US" altLang="zh-CN" dirty="0" err="1"/>
              <a:t>a∈A</a:t>
            </a:r>
            <a:r>
              <a:rPr lang="zh-CN" altLang="en-US" dirty="0"/>
              <a:t>求和，有</a:t>
            </a:r>
            <a:r>
              <a:rPr lang="en-US" altLang="zh-CN" dirty="0"/>
              <a:t>\sum_{</a:t>
            </a:r>
            <a:r>
              <a:rPr lang="en-US" altLang="zh-CN" dirty="0" err="1"/>
              <a:t>a∈A</a:t>
            </a:r>
            <a:r>
              <a:rPr lang="en-US" altLang="zh-CN" dirty="0"/>
              <a:t>} |G</a:t>
            </a:r>
            <a:r>
              <a:rPr lang="en-US" altLang="zh-CN" baseline="30000" dirty="0"/>
              <a:t>a</a:t>
            </a:r>
            <a:r>
              <a:rPr lang="en-US" altLang="zh-CN" dirty="0"/>
              <a:t>|=|G| \sum_{</a:t>
            </a:r>
            <a:r>
              <a:rPr lang="en-US" altLang="zh-CN" dirty="0" err="1"/>
              <a:t>a∈A</a:t>
            </a:r>
            <a:r>
              <a:rPr lang="en-US" altLang="zh-CN" dirty="0"/>
              <a:t>} 1/|G(a)|=|G||A/G|</a:t>
            </a:r>
          </a:p>
          <a:p>
            <a:r>
              <a:rPr lang="zh-CN" altLang="en-US" dirty="0"/>
              <a:t>又因为</a:t>
            </a:r>
            <a:r>
              <a:rPr lang="en-US" altLang="zh-CN" dirty="0"/>
              <a:t>\sum_{</a:t>
            </a:r>
            <a:r>
              <a:rPr lang="en-US" altLang="zh-CN" dirty="0" err="1"/>
              <a:t>a∈A</a:t>
            </a:r>
            <a:r>
              <a:rPr lang="en-US" altLang="zh-CN" dirty="0"/>
              <a:t>} |G</a:t>
            </a:r>
            <a:r>
              <a:rPr lang="en-US" altLang="zh-CN" baseline="30000" dirty="0"/>
              <a:t>a</a:t>
            </a:r>
            <a:r>
              <a:rPr lang="en-US" altLang="zh-CN" dirty="0"/>
              <a:t>|=\sum_{</a:t>
            </a:r>
            <a:r>
              <a:rPr lang="en-US" altLang="zh-CN" dirty="0" err="1"/>
              <a:t>g∈G</a:t>
            </a:r>
            <a:r>
              <a:rPr lang="en-US" altLang="zh-CN" dirty="0"/>
              <a:t>} |A</a:t>
            </a:r>
            <a:r>
              <a:rPr lang="en-US" altLang="zh-CN" baseline="30000" dirty="0"/>
              <a:t>g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G</a:t>
            </a:r>
            <a:r>
              <a:rPr lang="en-US" altLang="zh-CN" baseline="30000" dirty="0"/>
              <a:t>a</a:t>
            </a:r>
            <a:r>
              <a:rPr lang="en-US" altLang="zh-CN" dirty="0"/>
              <a:t>={</a:t>
            </a:r>
            <a:r>
              <a:rPr lang="en-US" altLang="zh-CN" dirty="0" err="1"/>
              <a:t>g|g∈G</a:t>
            </a:r>
            <a:r>
              <a:rPr lang="zh-CN" altLang="en-US" dirty="0"/>
              <a:t>且</a:t>
            </a:r>
            <a:r>
              <a:rPr lang="en-US" altLang="zh-CN" dirty="0"/>
              <a:t>g(a)=a}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A</a:t>
            </a:r>
            <a:r>
              <a:rPr lang="en-US" altLang="zh-CN" baseline="30000" dirty="0"/>
              <a:t>g</a:t>
            </a:r>
            <a:r>
              <a:rPr lang="en-US" altLang="zh-CN" dirty="0"/>
              <a:t>={</a:t>
            </a:r>
            <a:r>
              <a:rPr lang="en-US" altLang="zh-CN" dirty="0" err="1"/>
              <a:t>a|a∈A</a:t>
            </a:r>
            <a:r>
              <a:rPr lang="zh-CN" altLang="en-US" dirty="0"/>
              <a:t>且</a:t>
            </a:r>
            <a:r>
              <a:rPr lang="en-US" altLang="zh-CN" dirty="0"/>
              <a:t>g(a)=a}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09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Burnside</a:t>
            </a:r>
            <a:r>
              <a:rPr lang="zh-CN" altLang="en-US" dirty="0"/>
              <a:t>引理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|G|=|G</a:t>
            </a:r>
            <a:r>
              <a:rPr lang="en-US" altLang="zh-CN" baseline="30000" dirty="0"/>
              <a:t>a</a:t>
            </a:r>
            <a:r>
              <a:rPr lang="en-US" altLang="zh-CN" dirty="0"/>
              <a:t>||G(a)|</a:t>
            </a:r>
            <a:r>
              <a:rPr lang="zh-CN" altLang="en-US" dirty="0"/>
              <a:t>有</a:t>
            </a:r>
            <a:r>
              <a:rPr lang="en-US" altLang="zh-CN" dirty="0"/>
              <a:t>|G</a:t>
            </a:r>
            <a:r>
              <a:rPr lang="en-US" altLang="zh-CN" baseline="30000" dirty="0"/>
              <a:t>a</a:t>
            </a:r>
            <a:r>
              <a:rPr lang="en-US" altLang="zh-CN" dirty="0"/>
              <a:t>|=|G|/|G(a)|</a:t>
            </a:r>
          </a:p>
          <a:p>
            <a:r>
              <a:rPr lang="zh-CN" altLang="en-US" dirty="0"/>
              <a:t>对所有的</a:t>
            </a:r>
            <a:r>
              <a:rPr lang="en-US" altLang="zh-CN" dirty="0" err="1"/>
              <a:t>a∈A</a:t>
            </a:r>
            <a:r>
              <a:rPr lang="zh-CN" altLang="en-US" dirty="0"/>
              <a:t>求和，有</a:t>
            </a:r>
            <a:r>
              <a:rPr lang="en-US" altLang="zh-CN" dirty="0"/>
              <a:t>\sum_{</a:t>
            </a:r>
            <a:r>
              <a:rPr lang="en-US" altLang="zh-CN" dirty="0" err="1"/>
              <a:t>a∈A</a:t>
            </a:r>
            <a:r>
              <a:rPr lang="en-US" altLang="zh-CN" dirty="0"/>
              <a:t>} |G</a:t>
            </a:r>
            <a:r>
              <a:rPr lang="en-US" altLang="zh-CN" baseline="30000" dirty="0"/>
              <a:t>a</a:t>
            </a:r>
            <a:r>
              <a:rPr lang="en-US" altLang="zh-CN" dirty="0"/>
              <a:t>|=|G| \sum_{</a:t>
            </a:r>
            <a:r>
              <a:rPr lang="en-US" altLang="zh-CN" dirty="0" err="1"/>
              <a:t>a∈A</a:t>
            </a:r>
            <a:r>
              <a:rPr lang="en-US" altLang="zh-CN" dirty="0"/>
              <a:t>} 1/|G(a)|=|G||A/G|</a:t>
            </a:r>
          </a:p>
          <a:p>
            <a:r>
              <a:rPr lang="zh-CN" altLang="en-US" dirty="0"/>
              <a:t>又因为</a:t>
            </a:r>
            <a:r>
              <a:rPr lang="en-US" altLang="zh-CN" dirty="0"/>
              <a:t>\sum_{</a:t>
            </a:r>
            <a:r>
              <a:rPr lang="en-US" altLang="zh-CN" dirty="0" err="1"/>
              <a:t>a∈A</a:t>
            </a:r>
            <a:r>
              <a:rPr lang="en-US" altLang="zh-CN" dirty="0"/>
              <a:t>} |G</a:t>
            </a:r>
            <a:r>
              <a:rPr lang="en-US" altLang="zh-CN" baseline="30000" dirty="0"/>
              <a:t>a</a:t>
            </a:r>
            <a:r>
              <a:rPr lang="en-US" altLang="zh-CN" dirty="0"/>
              <a:t>|=\sum_{</a:t>
            </a:r>
            <a:r>
              <a:rPr lang="en-US" altLang="zh-CN" dirty="0" err="1"/>
              <a:t>g∈G</a:t>
            </a:r>
            <a:r>
              <a:rPr lang="en-US" altLang="zh-CN" dirty="0"/>
              <a:t>} |A</a:t>
            </a:r>
            <a:r>
              <a:rPr lang="en-US" altLang="zh-CN" baseline="30000" dirty="0"/>
              <a:t>g</a:t>
            </a:r>
            <a:r>
              <a:rPr lang="en-US" altLang="zh-CN" dirty="0"/>
              <a:t>|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|A/G|=1/|G|*\sum_{</a:t>
            </a:r>
            <a:r>
              <a:rPr lang="en-US" altLang="zh-CN" dirty="0" err="1"/>
              <a:t>g∈G</a:t>
            </a:r>
            <a:r>
              <a:rPr lang="en-US" altLang="zh-CN" dirty="0"/>
              <a:t>} |A</a:t>
            </a:r>
            <a:r>
              <a:rPr lang="en-US" altLang="zh-CN" baseline="30000" dirty="0"/>
              <a:t>g</a:t>
            </a:r>
            <a:r>
              <a:rPr lang="en-US" altLang="zh-CN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4111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/>
              <a:t>olya</a:t>
            </a:r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c(g)</a:t>
            </a:r>
            <a:r>
              <a:rPr lang="zh-CN" altLang="en-US" dirty="0"/>
              <a:t>指的是把</a:t>
            </a:r>
            <a:r>
              <a:rPr lang="en-US" altLang="zh-CN" dirty="0"/>
              <a:t>g</a:t>
            </a:r>
            <a:r>
              <a:rPr lang="zh-CN" altLang="en-US" dirty="0"/>
              <a:t>这个置换拆成不相交循环的个数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A4B1B7-803E-4CD4-BD06-13E20ED7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2527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9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群是一种代数系统（虽然我们没讲代数系统）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G,op</a:t>
            </a:r>
            <a:r>
              <a:rPr lang="en-US" altLang="zh-CN" dirty="0"/>
              <a:t>&gt;</a:t>
            </a:r>
            <a:r>
              <a:rPr lang="zh-CN" altLang="en-US" dirty="0"/>
              <a:t>是一个群需要满足以下条件：</a:t>
            </a:r>
            <a:endParaRPr lang="en-US" altLang="zh-CN" dirty="0"/>
          </a:p>
          <a:p>
            <a:pPr lvl="1"/>
            <a:r>
              <a:rPr lang="en-US" altLang="zh-CN" dirty="0"/>
              <a:t>op</a:t>
            </a:r>
            <a:r>
              <a:rPr lang="zh-CN" altLang="en-US" dirty="0"/>
              <a:t>是一个满足结合律的二元运算</a:t>
            </a:r>
            <a:endParaRPr lang="en-US" altLang="zh-CN" dirty="0"/>
          </a:p>
          <a:p>
            <a:pPr lvl="1"/>
            <a:r>
              <a:rPr lang="en-US" altLang="zh-CN" dirty="0"/>
              <a:t>G</a:t>
            </a:r>
            <a:r>
              <a:rPr lang="zh-CN" altLang="en-US" dirty="0"/>
              <a:t>是一个集合，存在单位元</a:t>
            </a:r>
            <a:endParaRPr lang="en-US" altLang="zh-CN" dirty="0"/>
          </a:p>
          <a:p>
            <a:pPr lvl="1"/>
            <a:r>
              <a:rPr lang="zh-CN" altLang="en-US" dirty="0"/>
              <a:t>并且对</a:t>
            </a:r>
            <a:r>
              <a:rPr lang="en-US" altLang="zh-CN" dirty="0"/>
              <a:t>G</a:t>
            </a:r>
            <a:r>
              <a:rPr lang="zh-CN" altLang="en-US" dirty="0"/>
              <a:t>中的所有元素都有逆元</a:t>
            </a:r>
            <a:endParaRPr lang="en-US" altLang="zh-CN" dirty="0"/>
          </a:p>
          <a:p>
            <a:pPr lvl="1"/>
            <a:r>
              <a:rPr lang="zh-CN" altLang="en-US" dirty="0"/>
              <a:t>虽然我们没讲结合律、二元运算、集合、单位元、逆元的详细定义，但是就按一般的意思来理解就可以</a:t>
            </a:r>
          </a:p>
          <a:p>
            <a:r>
              <a:rPr lang="zh-CN" altLang="en-US" dirty="0"/>
              <a:t>注意：不要求运算</a:t>
            </a:r>
            <a:r>
              <a:rPr lang="en-US" altLang="zh-CN" dirty="0"/>
              <a:t>op</a:t>
            </a:r>
            <a:r>
              <a:rPr lang="zh-CN" altLang="en-US" dirty="0"/>
              <a:t>满足交换律，所以这个地方的逆元指的是 </a:t>
            </a:r>
            <a:r>
              <a:rPr lang="en-US" altLang="zh-CN" dirty="0"/>
              <a:t>xx</a:t>
            </a:r>
            <a:r>
              <a:rPr lang="en-US" altLang="zh-CN" baseline="30000" dirty="0"/>
              <a:t>-1</a:t>
            </a:r>
            <a:r>
              <a:rPr lang="en-US" altLang="zh-CN" dirty="0"/>
              <a:t>=x</a:t>
            </a:r>
            <a:r>
              <a:rPr lang="en-US" altLang="zh-CN" baseline="30000" dirty="0"/>
              <a:t>-1</a:t>
            </a:r>
            <a:r>
              <a:rPr lang="en-US" altLang="zh-CN" dirty="0"/>
              <a:t>x=e</a:t>
            </a:r>
          </a:p>
          <a:p>
            <a:r>
              <a:rPr lang="zh-CN" altLang="en-US" dirty="0"/>
              <a:t>如果还满足交换律就叫做交换群（</a:t>
            </a:r>
            <a:r>
              <a:rPr lang="en-US" altLang="zh-CN" dirty="0" err="1"/>
              <a:t>abel</a:t>
            </a:r>
            <a:r>
              <a:rPr lang="zh-CN" altLang="en-US" dirty="0"/>
              <a:t>群）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7939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群的共轭类分解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是群，对于任意的</a:t>
            </a:r>
            <a:r>
              <a:rPr lang="en-US" altLang="zh-CN" dirty="0" err="1"/>
              <a:t>a∈G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G</a:t>
            </a:r>
            <a:r>
              <a:rPr lang="zh-CN" altLang="en-US" dirty="0"/>
              <a:t>是有穷元素构成的群，</a:t>
            </a:r>
            <a:r>
              <a:rPr lang="en-US" altLang="zh-CN" dirty="0"/>
              <a:t>a</a:t>
            </a:r>
            <a:r>
              <a:rPr lang="zh-CN" altLang="en-US" dirty="0"/>
              <a:t>所在的共轭类的大小等于</a:t>
            </a:r>
            <a:r>
              <a:rPr lang="en-US" altLang="zh-CN" dirty="0"/>
              <a:t>G</a:t>
            </a:r>
            <a:r>
              <a:rPr lang="zh-CN" altLang="en-US" dirty="0"/>
              <a:t>的阶除以</a:t>
            </a:r>
            <a:r>
              <a:rPr lang="en-US" altLang="zh-CN" dirty="0"/>
              <a:t>N(a)</a:t>
            </a:r>
            <a:r>
              <a:rPr lang="zh-CN" altLang="en-US" dirty="0"/>
              <a:t>的阶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G</a:t>
            </a:r>
            <a:r>
              <a:rPr lang="zh-CN" altLang="en-US" dirty="0"/>
              <a:t>可以被分成多少个共轭类？</a:t>
            </a:r>
            <a:endParaRPr lang="en-US" altLang="zh-CN" dirty="0"/>
          </a:p>
          <a:p>
            <a:r>
              <a:rPr lang="zh-CN" altLang="en-US" dirty="0"/>
              <a:t>模仿</a:t>
            </a:r>
            <a:r>
              <a:rPr lang="en-US" altLang="zh-CN" dirty="0"/>
              <a:t>burnside</a:t>
            </a:r>
            <a:r>
              <a:rPr lang="zh-CN" altLang="en-US" dirty="0"/>
              <a:t>引理，</a:t>
            </a:r>
            <a:r>
              <a:rPr lang="en-US" altLang="zh-CN" dirty="0"/>
              <a:t>G</a:t>
            </a:r>
            <a:r>
              <a:rPr lang="zh-CN" altLang="en-US" dirty="0"/>
              <a:t>被分成的共轭类的数量等于</a:t>
            </a:r>
            <a:r>
              <a:rPr lang="en-US" altLang="zh-CN" dirty="0"/>
              <a:t>G</a:t>
            </a:r>
            <a:r>
              <a:rPr lang="zh-CN" altLang="en-US" dirty="0"/>
              <a:t>中元素的正规化子的阶的平均数</a:t>
            </a:r>
            <a:endParaRPr lang="en-US" altLang="zh-CN" dirty="0"/>
          </a:p>
          <a:p>
            <a:r>
              <a:rPr lang="en-US" altLang="zh-CN" dirty="0"/>
              <a:t>\sum_{</a:t>
            </a:r>
            <a:r>
              <a:rPr lang="en-US" altLang="zh-CN" dirty="0" err="1"/>
              <a:t>a∈G</a:t>
            </a:r>
            <a:r>
              <a:rPr lang="en-US" altLang="zh-CN" dirty="0"/>
              <a:t>}|N(a)|=\sum_{</a:t>
            </a:r>
            <a:r>
              <a:rPr lang="en-US" altLang="zh-CN" dirty="0" err="1"/>
              <a:t>a∈G</a:t>
            </a:r>
            <a:r>
              <a:rPr lang="en-US" altLang="zh-CN" dirty="0"/>
              <a:t>}|G|/|C(a)|=|G|\sum_{</a:t>
            </a:r>
            <a:r>
              <a:rPr lang="en-US" altLang="zh-CN" dirty="0" err="1"/>
              <a:t>a∈G</a:t>
            </a:r>
            <a:r>
              <a:rPr lang="en-US" altLang="zh-CN" dirty="0"/>
              <a:t>}1/|C(a)|=|G|*G</a:t>
            </a:r>
            <a:r>
              <a:rPr lang="zh-CN" altLang="en-US" dirty="0"/>
              <a:t>的共轭类分解的个数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489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P4980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80C6B0-6DC0-ABDE-16F0-D996E93F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1825625"/>
            <a:ext cx="10774279" cy="14194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E8D368-2839-5C05-BD01-DD6C3C6E6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942" y="2664657"/>
            <a:ext cx="1705213" cy="638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F4B2-71CA-187C-4B92-9713F6438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503" y="2682995"/>
            <a:ext cx="106694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43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P4980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polya</a:t>
            </a:r>
            <a:r>
              <a:rPr lang="zh-CN" altLang="en-US" dirty="0"/>
              <a:t>定理，</a:t>
            </a:r>
            <a:r>
              <a:rPr lang="en-US" altLang="zh-CN" dirty="0"/>
              <a:t>G={</a:t>
            </a:r>
            <a:r>
              <a:rPr lang="zh-CN" altLang="en-US" dirty="0"/>
              <a:t>转</a:t>
            </a:r>
            <a:r>
              <a:rPr lang="en-US" altLang="zh-CN" dirty="0" err="1"/>
              <a:t>i</a:t>
            </a:r>
            <a:r>
              <a:rPr lang="zh-CN" altLang="en-US" dirty="0"/>
              <a:t>下的置换</a:t>
            </a:r>
            <a:r>
              <a:rPr lang="en-US" altLang="zh-CN" dirty="0"/>
              <a:t>|</a:t>
            </a:r>
            <a:r>
              <a:rPr lang="en-US" altLang="zh-CN" dirty="0" err="1"/>
              <a:t>i</a:t>
            </a:r>
            <a:r>
              <a:rPr lang="en-US" altLang="zh-CN" dirty="0"/>
              <a:t>=0,1,…,n-1}</a:t>
            </a:r>
            <a:endParaRPr lang="zh-CN" altLang="en-US" dirty="0"/>
          </a:p>
          <a:p>
            <a:r>
              <a:rPr lang="zh-CN" altLang="en-US" dirty="0"/>
              <a:t>那么转</a:t>
            </a:r>
            <a:r>
              <a:rPr lang="en-US" altLang="zh-CN" dirty="0" err="1"/>
              <a:t>i</a:t>
            </a:r>
            <a:r>
              <a:rPr lang="zh-CN" altLang="en-US" dirty="0"/>
              <a:t>下的置换的不相交循环的个数显然是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n,i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所以答案是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6E3982-5939-0255-33FF-85814C2F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96" y="3023077"/>
            <a:ext cx="4839375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56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P1446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826198-51E0-7B8A-9D4F-73FB3707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75" y="1386343"/>
            <a:ext cx="9400941" cy="29674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2579AA-0F29-F0CC-8E88-88780A964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75" y="4351588"/>
            <a:ext cx="9409253" cy="2402185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93BEB1F-6B66-2385-0EC6-AFCA0F08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869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P1446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93BEB1F-6B66-2385-0EC6-AFCA0F08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根据题意，为这个洗牌法添加一个单位元以后，这些洗牌法就构成一个置换群</a:t>
            </a:r>
            <a:endParaRPr lang="en-US" altLang="zh-CN" dirty="0"/>
          </a:p>
          <a:p>
            <a:r>
              <a:rPr lang="zh-CN" altLang="en-US" dirty="0"/>
              <a:t>所以用</a:t>
            </a:r>
            <a:r>
              <a:rPr lang="en-US" altLang="zh-CN" dirty="0"/>
              <a:t>burnside</a:t>
            </a:r>
            <a:r>
              <a:rPr lang="zh-CN" altLang="en-US" dirty="0"/>
              <a:t>，先将置换分解成循环，那每个循环内的点都必须是一个颜色。将循环当成物品，然后三个颜色当成背包，然后这就是一个经典的背包问题。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i,x,y,z</a:t>
            </a:r>
            <a:r>
              <a:rPr lang="en-US" altLang="zh-CN" dirty="0"/>
              <a:t>)</a:t>
            </a:r>
            <a:r>
              <a:rPr lang="zh-CN" altLang="en-US" dirty="0"/>
              <a:t>表示当选完第</a:t>
            </a:r>
            <a:r>
              <a:rPr lang="en-US" altLang="zh-CN" dirty="0" err="1"/>
              <a:t>i</a:t>
            </a:r>
            <a:r>
              <a:rPr lang="zh-CN" altLang="en-US" dirty="0"/>
              <a:t>个循环后剩余三种颜色卡牌个数分别为</a:t>
            </a:r>
            <a:r>
              <a:rPr lang="en-US" altLang="zh-CN" dirty="0" err="1"/>
              <a:t>x,y,z</a:t>
            </a:r>
            <a:r>
              <a:rPr lang="zh-CN" altLang="en-US" dirty="0"/>
              <a:t>的方案数，然后</a:t>
            </a:r>
            <a:r>
              <a:rPr lang="en-US" altLang="zh-CN" dirty="0" err="1"/>
              <a:t>i</a:t>
            </a:r>
            <a:r>
              <a:rPr lang="zh-CN" altLang="en-US" dirty="0"/>
              <a:t>这一维可以滚动，并且</a:t>
            </a:r>
            <a:r>
              <a:rPr lang="en-US" altLang="zh-CN" dirty="0" err="1"/>
              <a:t>x+y+z</a:t>
            </a:r>
            <a:r>
              <a:rPr lang="en-US" altLang="zh-CN" dirty="0"/>
              <a:t>=n-</a:t>
            </a:r>
            <a:r>
              <a:rPr lang="zh-CN" altLang="en-US" dirty="0"/>
              <a:t>前</a:t>
            </a:r>
            <a:r>
              <a:rPr lang="en-US" altLang="zh-CN" dirty="0" err="1"/>
              <a:t>i</a:t>
            </a:r>
            <a:r>
              <a:rPr lang="zh-CN" altLang="en-US" dirty="0"/>
              <a:t>个循环的长度之和，所以</a:t>
            </a:r>
            <a:r>
              <a:rPr lang="en-US" altLang="zh-CN" dirty="0"/>
              <a:t>z</a:t>
            </a:r>
            <a:r>
              <a:rPr lang="zh-CN" altLang="en-US" dirty="0"/>
              <a:t>这一维在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固定后是可以直接算出来的，所以</a:t>
            </a:r>
            <a:r>
              <a:rPr lang="en-US" altLang="zh-CN" dirty="0"/>
              <a:t>z</a:t>
            </a:r>
            <a:r>
              <a:rPr lang="zh-CN" altLang="en-US" dirty="0"/>
              <a:t>这一维可以省去</a:t>
            </a:r>
          </a:p>
        </p:txBody>
      </p:sp>
    </p:spTree>
    <p:extLst>
      <p:ext uri="{BB962C8B-B14F-4D97-AF65-F5344CB8AC3E}">
        <p14:creationId xmlns:p14="http://schemas.microsoft.com/office/powerpoint/2010/main" val="1488084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P1446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93BEB1F-6B66-2385-0EC6-AFCA0F08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根据题意，为这个洗牌法添加一个单位元以后，这些洗牌法就构成一个置换群</a:t>
            </a:r>
            <a:endParaRPr lang="en-US" altLang="zh-CN" dirty="0"/>
          </a:p>
          <a:p>
            <a:r>
              <a:rPr lang="zh-CN" altLang="en-US" dirty="0"/>
              <a:t>所以用</a:t>
            </a:r>
            <a:r>
              <a:rPr lang="en-US" altLang="zh-CN" dirty="0"/>
              <a:t>burnside</a:t>
            </a:r>
            <a:r>
              <a:rPr lang="zh-CN" altLang="en-US" dirty="0"/>
              <a:t>，先将置换分解成循环，那每个循环内的点都必须是一个颜色。将循环当成物品，然后三个颜色当成背包，然后这就是一个经典的背包问题。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i,x,y,z</a:t>
            </a:r>
            <a:r>
              <a:rPr lang="en-US" altLang="zh-CN" dirty="0"/>
              <a:t>)</a:t>
            </a:r>
            <a:r>
              <a:rPr lang="zh-CN" altLang="en-US" dirty="0"/>
              <a:t>表示当选完第</a:t>
            </a:r>
            <a:r>
              <a:rPr lang="en-US" altLang="zh-CN" dirty="0" err="1"/>
              <a:t>i</a:t>
            </a:r>
            <a:r>
              <a:rPr lang="zh-CN" altLang="en-US" dirty="0"/>
              <a:t>个循环后剩余三种颜色卡牌个数分别为</a:t>
            </a:r>
            <a:r>
              <a:rPr lang="en-US" altLang="zh-CN" dirty="0" err="1"/>
              <a:t>x,y,z</a:t>
            </a:r>
            <a:r>
              <a:rPr lang="zh-CN" altLang="en-US" dirty="0"/>
              <a:t>的方案数，然后</a:t>
            </a:r>
            <a:r>
              <a:rPr lang="en-US" altLang="zh-CN" dirty="0" err="1"/>
              <a:t>i</a:t>
            </a:r>
            <a:r>
              <a:rPr lang="zh-CN" altLang="en-US" dirty="0"/>
              <a:t>这一维可以滚动，并且</a:t>
            </a:r>
            <a:r>
              <a:rPr lang="en-US" altLang="zh-CN" dirty="0" err="1"/>
              <a:t>x+y+z</a:t>
            </a:r>
            <a:r>
              <a:rPr lang="en-US" altLang="zh-CN" dirty="0"/>
              <a:t>=n-</a:t>
            </a:r>
            <a:r>
              <a:rPr lang="zh-CN" altLang="en-US" dirty="0"/>
              <a:t>前</a:t>
            </a:r>
            <a:r>
              <a:rPr lang="en-US" altLang="zh-CN" dirty="0" err="1"/>
              <a:t>i</a:t>
            </a:r>
            <a:r>
              <a:rPr lang="zh-CN" altLang="en-US" dirty="0"/>
              <a:t>个循环的长度之和，所以</a:t>
            </a:r>
            <a:r>
              <a:rPr lang="en-US" altLang="zh-CN" dirty="0"/>
              <a:t>z</a:t>
            </a:r>
            <a:r>
              <a:rPr lang="zh-CN" altLang="en-US" dirty="0"/>
              <a:t>这一维在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固定后是可以直接算出来的，所以</a:t>
            </a:r>
            <a:r>
              <a:rPr lang="en-US" altLang="zh-CN" dirty="0"/>
              <a:t>z</a:t>
            </a:r>
            <a:r>
              <a:rPr lang="zh-CN" altLang="en-US" dirty="0"/>
              <a:t>这一维可以省去</a:t>
            </a:r>
          </a:p>
        </p:txBody>
      </p:sp>
    </p:spTree>
    <p:extLst>
      <p:ext uri="{BB962C8B-B14F-4D97-AF65-F5344CB8AC3E}">
        <p14:creationId xmlns:p14="http://schemas.microsoft.com/office/powerpoint/2010/main" val="744136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93BEB1F-6B66-2385-0EC6-AFCA0F08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mod p</a:t>
            </a:r>
            <a:r>
              <a:rPr lang="zh-CN" altLang="en-US" dirty="0"/>
              <a:t>意义下找两个</a:t>
            </a:r>
            <a:r>
              <a:rPr lang="en-US" altLang="zh-CN" dirty="0"/>
              <a:t>n</a:t>
            </a:r>
            <a:r>
              <a:rPr lang="zh-CN" altLang="en-US" dirty="0"/>
              <a:t>阶方阵</a:t>
            </a:r>
            <a:r>
              <a:rPr lang="en-US" altLang="zh-CN" dirty="0"/>
              <a:t>A,B</a:t>
            </a:r>
            <a:r>
              <a:rPr lang="zh-CN" altLang="en-US" dirty="0"/>
              <a:t>使得</a:t>
            </a:r>
            <a:r>
              <a:rPr lang="en-US" altLang="zh-CN" dirty="0"/>
              <a:t>|B|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且</a:t>
            </a:r>
            <a:r>
              <a:rPr lang="en-US" altLang="zh-CN" dirty="0"/>
              <a:t>A=BA</a:t>
            </a:r>
          </a:p>
          <a:p>
            <a:r>
              <a:rPr lang="zh-CN" altLang="en-US" dirty="0"/>
              <a:t>求出</a:t>
            </a:r>
            <a:r>
              <a:rPr lang="en-US" altLang="zh-CN" dirty="0"/>
              <a:t>&lt;A,B&gt;</a:t>
            </a:r>
            <a:r>
              <a:rPr lang="zh-CN" altLang="en-US" dirty="0"/>
              <a:t>的数量，对</a:t>
            </a:r>
            <a:r>
              <a:rPr lang="en-US" altLang="zh-CN" dirty="0"/>
              <a:t>998244353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en-US" altLang="zh-CN" dirty="0"/>
              <a:t>n&lt;=3e7,p&lt;=1e9</a:t>
            </a:r>
            <a:r>
              <a:rPr lang="zh-CN" altLang="en-US" dirty="0"/>
              <a:t>且</a:t>
            </a:r>
            <a:r>
              <a:rPr lang="en-US" altLang="zh-CN" dirty="0"/>
              <a:t>p</a:t>
            </a:r>
            <a:r>
              <a:rPr lang="zh-CN" altLang="en-US" dirty="0"/>
              <a:t>为质数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23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93BEB1F-6B66-2385-0EC6-AFCA0F08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的作用下是封闭的</a:t>
            </a:r>
            <a:endParaRPr lang="en-US" altLang="zh-CN" dirty="0"/>
          </a:p>
          <a:p>
            <a:r>
              <a:rPr lang="en-US" altLang="zh-CN" dirty="0"/>
              <a:t>|B|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，说明有逆元，那么所有</a:t>
            </a:r>
            <a:r>
              <a:rPr lang="en-US" altLang="zh-CN" dirty="0"/>
              <a:t>|B|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B</a:t>
            </a:r>
            <a:r>
              <a:rPr lang="zh-CN" altLang="en-US" dirty="0"/>
              <a:t>构成了一个作用在</a:t>
            </a:r>
            <a:r>
              <a:rPr lang="en-US" altLang="zh-CN" dirty="0"/>
              <a:t>A</a:t>
            </a:r>
            <a:r>
              <a:rPr lang="zh-CN" altLang="en-US" dirty="0"/>
              <a:t>上的置换群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burnside |A/G|=1/|G|*\sum_{</a:t>
            </a:r>
            <a:r>
              <a:rPr lang="en-US" altLang="zh-CN" dirty="0" err="1"/>
              <a:t>g∈G</a:t>
            </a:r>
            <a:r>
              <a:rPr lang="en-US" altLang="zh-CN" dirty="0"/>
              <a:t>} |A</a:t>
            </a:r>
            <a:r>
              <a:rPr lang="en-US" altLang="zh-CN" baseline="30000" dirty="0"/>
              <a:t>g</a:t>
            </a:r>
            <a:r>
              <a:rPr lang="en-US" altLang="zh-CN" dirty="0"/>
              <a:t>|</a:t>
            </a:r>
          </a:p>
          <a:p>
            <a:r>
              <a:rPr lang="zh-CN" altLang="en-US" dirty="0"/>
              <a:t>所以不动点的数量之和 </a:t>
            </a:r>
            <a:r>
              <a:rPr lang="en-US" altLang="zh-CN" dirty="0"/>
              <a:t>= </a:t>
            </a:r>
            <a:r>
              <a:rPr lang="zh-CN" altLang="en-US" dirty="0"/>
              <a:t>置换数 </a:t>
            </a:r>
            <a:r>
              <a:rPr lang="en-US" altLang="zh-CN" dirty="0"/>
              <a:t>* </a:t>
            </a:r>
            <a:r>
              <a:rPr lang="zh-CN" altLang="en-US" dirty="0"/>
              <a:t>等价类数</a:t>
            </a:r>
            <a:endParaRPr lang="en-US" altLang="zh-CN" dirty="0"/>
          </a:p>
          <a:p>
            <a:r>
              <a:rPr lang="zh-CN" altLang="en-US" dirty="0"/>
              <a:t>置换数，就是</a:t>
            </a:r>
            <a:r>
              <a:rPr lang="en-US" altLang="zh-CN" dirty="0"/>
              <a:t>mod p</a:t>
            </a:r>
            <a:r>
              <a:rPr lang="zh-CN" altLang="en-US" dirty="0"/>
              <a:t>意义下</a:t>
            </a:r>
            <a:r>
              <a:rPr lang="en-US" altLang="zh-CN" dirty="0"/>
              <a:t>|B|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B</a:t>
            </a:r>
            <a:r>
              <a:rPr lang="zh-CN" altLang="en-US" dirty="0"/>
              <a:t>的个数</a:t>
            </a:r>
            <a:endParaRPr lang="en-US" altLang="zh-CN" dirty="0"/>
          </a:p>
          <a:p>
            <a:r>
              <a:rPr lang="zh-CN" altLang="en-US" dirty="0"/>
              <a:t>考虑一个个地加入向量，那么第</a:t>
            </a:r>
            <a:r>
              <a:rPr lang="en-US" altLang="zh-CN" dirty="0" err="1"/>
              <a:t>i</a:t>
            </a:r>
            <a:r>
              <a:rPr lang="zh-CN" altLang="en-US" dirty="0"/>
              <a:t>个向量不能在前</a:t>
            </a:r>
            <a:r>
              <a:rPr lang="en-US" altLang="zh-CN" dirty="0"/>
              <a:t>i-1</a:t>
            </a:r>
            <a:r>
              <a:rPr lang="zh-CN" altLang="en-US" dirty="0"/>
              <a:t>个向量张成的线性空间中，所以第</a:t>
            </a:r>
            <a:r>
              <a:rPr lang="en-US" altLang="zh-CN" dirty="0" err="1"/>
              <a:t>i</a:t>
            </a:r>
            <a:r>
              <a:rPr lang="zh-CN" altLang="en-US" dirty="0"/>
              <a:t>个向量的方案数是</a:t>
            </a:r>
            <a:r>
              <a:rPr lang="en-US" altLang="zh-CN" dirty="0"/>
              <a:t>p</a:t>
            </a:r>
            <a:r>
              <a:rPr lang="en-US" altLang="zh-CN" baseline="30000" dirty="0"/>
              <a:t>n</a:t>
            </a:r>
            <a:r>
              <a:rPr lang="en-US" altLang="zh-CN" dirty="0"/>
              <a:t>-p</a:t>
            </a:r>
            <a:r>
              <a:rPr lang="en-US" altLang="zh-CN" baseline="30000" dirty="0"/>
              <a:t>i-1</a:t>
            </a:r>
            <a:r>
              <a:rPr lang="zh-CN" altLang="en-US" dirty="0"/>
              <a:t>，然后全部乘起来即可。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6858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93BEB1F-6B66-2385-0EC6-AFCA0F08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接下来考虑等价类数</a:t>
            </a:r>
            <a:endParaRPr lang="en-US" altLang="zh-CN" dirty="0"/>
          </a:p>
          <a:p>
            <a:r>
              <a:rPr lang="zh-CN" altLang="en-US" dirty="0"/>
              <a:t>首先需要发现的是对于满秩矩阵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rank(A)=rank(BA)</a:t>
            </a:r>
            <a:r>
              <a:rPr lang="zh-CN" altLang="en-US" dirty="0"/>
              <a:t>，即</a:t>
            </a:r>
            <a:r>
              <a:rPr lang="en-US" altLang="zh-CN" dirty="0"/>
              <a:t>B</a:t>
            </a:r>
            <a:r>
              <a:rPr lang="zh-CN" altLang="en-US" dirty="0"/>
              <a:t>作用在</a:t>
            </a:r>
            <a:r>
              <a:rPr lang="en-US" altLang="zh-CN" dirty="0"/>
              <a:t>A</a:t>
            </a:r>
            <a:r>
              <a:rPr lang="zh-CN" altLang="en-US" dirty="0"/>
              <a:t>上不改变</a:t>
            </a:r>
            <a:r>
              <a:rPr lang="en-US" altLang="zh-CN" dirty="0"/>
              <a:t>A</a:t>
            </a:r>
            <a:r>
              <a:rPr lang="zh-CN" altLang="en-US" dirty="0"/>
              <a:t>的秩</a:t>
            </a:r>
            <a:endParaRPr lang="en-US" altLang="zh-CN" dirty="0"/>
          </a:p>
          <a:p>
            <a:r>
              <a:rPr lang="zh-CN" altLang="en-US" dirty="0"/>
              <a:t>这是因为任取</a:t>
            </a:r>
            <a:r>
              <a:rPr lang="en-US" altLang="zh-CN" dirty="0" err="1"/>
              <a:t>l∈Ker</a:t>
            </a:r>
            <a:r>
              <a:rPr lang="en-US" altLang="zh-CN" dirty="0"/>
              <a:t>(BA)</a:t>
            </a:r>
            <a:r>
              <a:rPr lang="zh-CN" altLang="en-US" dirty="0"/>
              <a:t>，有</a:t>
            </a:r>
            <a:r>
              <a:rPr lang="en-US" altLang="zh-CN" dirty="0" err="1"/>
              <a:t>BAl</a:t>
            </a:r>
            <a:r>
              <a:rPr lang="en-US" altLang="zh-CN" dirty="0"/>
              <a:t>=0</a:t>
            </a:r>
            <a:r>
              <a:rPr lang="zh-CN" altLang="en-US" dirty="0"/>
              <a:t>，由于</a:t>
            </a:r>
            <a:r>
              <a:rPr lang="en-US" altLang="zh-CN" dirty="0"/>
              <a:t>B</a:t>
            </a:r>
            <a:r>
              <a:rPr lang="zh-CN" altLang="en-US" dirty="0"/>
              <a:t>满秩所以</a:t>
            </a:r>
            <a:r>
              <a:rPr lang="en-US" altLang="zh-CN" dirty="0"/>
              <a:t>Al=0</a:t>
            </a:r>
            <a:r>
              <a:rPr lang="zh-CN" altLang="en-US" dirty="0"/>
              <a:t>，所以</a:t>
            </a:r>
            <a:r>
              <a:rPr lang="en-US" altLang="zh-CN" dirty="0" err="1"/>
              <a:t>l∈Ker</a:t>
            </a:r>
            <a:r>
              <a:rPr lang="en-US" altLang="zh-CN" dirty="0"/>
              <a:t>(A)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所以我们可以枚举</a:t>
            </a:r>
            <a:r>
              <a:rPr lang="en-US" altLang="zh-CN" dirty="0"/>
              <a:t>rank</a:t>
            </a:r>
            <a:r>
              <a:rPr lang="zh-CN" altLang="en-US" dirty="0"/>
              <a:t>，总的等价类的数量就是对每种</a:t>
            </a:r>
            <a:r>
              <a:rPr lang="en-US" altLang="zh-CN" dirty="0"/>
              <a:t>rank</a:t>
            </a:r>
            <a:r>
              <a:rPr lang="zh-CN" altLang="en-US" dirty="0"/>
              <a:t>的情况求和。然后我们考虑当</a:t>
            </a:r>
            <a:r>
              <a:rPr lang="en-US" altLang="zh-CN" dirty="0"/>
              <a:t>rank(A)=k</a:t>
            </a:r>
            <a:r>
              <a:rPr lang="zh-CN" altLang="en-US" dirty="0"/>
              <a:t>的时候，有多少等价类？</a:t>
            </a:r>
            <a:endParaRPr lang="en-US" altLang="zh-CN" dirty="0"/>
          </a:p>
          <a:p>
            <a:r>
              <a:rPr lang="zh-CN" altLang="en-US" dirty="0"/>
              <a:t>这个地方的等价指的是对于</a:t>
            </a:r>
            <a:r>
              <a:rPr lang="en-US" altLang="zh-CN" dirty="0"/>
              <a:t>A’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而言，存在一个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/>
              <a:t>A’=BA</a:t>
            </a:r>
            <a:r>
              <a:rPr lang="zh-CN" altLang="en-US" dirty="0"/>
              <a:t>，就说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A’</a:t>
            </a:r>
            <a:r>
              <a:rPr lang="zh-CN" altLang="en-US" dirty="0"/>
              <a:t>等价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735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93BEB1F-6B66-2385-0EC6-AFCA0F08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rank(A)=k</a:t>
            </a:r>
            <a:r>
              <a:rPr lang="zh-CN" altLang="en-US" dirty="0"/>
              <a:t>的时候，设</a:t>
            </a:r>
            <a:r>
              <a:rPr lang="en-US" altLang="zh-CN" dirty="0"/>
              <a:t>A</a:t>
            </a:r>
            <a:r>
              <a:rPr lang="zh-CN" altLang="en-US" dirty="0"/>
              <a:t>的行向量张成的子空间的一组基是</a:t>
            </a:r>
            <a:r>
              <a:rPr lang="en-US" altLang="zh-CN" dirty="0"/>
              <a:t>α1,…,αk</a:t>
            </a:r>
          </a:p>
          <a:p>
            <a:r>
              <a:rPr lang="zh-CN" altLang="en-US" dirty="0"/>
              <a:t>那么</a:t>
            </a:r>
            <a:r>
              <a:rPr lang="en-US" altLang="zh-CN" dirty="0"/>
              <a:t>A’=BA</a:t>
            </a:r>
            <a:r>
              <a:rPr lang="zh-CN" altLang="en-US" dirty="0"/>
              <a:t>的行向量张成的子空间的一组基是</a:t>
            </a:r>
            <a:r>
              <a:rPr lang="en-US" altLang="zh-CN" dirty="0"/>
              <a:t>α1,…,αk</a:t>
            </a:r>
            <a:r>
              <a:rPr lang="zh-CN" altLang="en-US" dirty="0"/>
              <a:t>的线性组合</a:t>
            </a:r>
            <a:endParaRPr lang="en-US" altLang="zh-CN" dirty="0"/>
          </a:p>
          <a:p>
            <a:r>
              <a:rPr lang="zh-CN" altLang="en-US" dirty="0"/>
              <a:t>所以可以发现</a:t>
            </a:r>
            <a:r>
              <a:rPr lang="en-US" altLang="zh-CN" dirty="0"/>
              <a:t>B</a:t>
            </a:r>
            <a:r>
              <a:rPr lang="zh-CN" altLang="en-US" dirty="0"/>
              <a:t>作用在</a:t>
            </a:r>
            <a:r>
              <a:rPr lang="en-US" altLang="zh-CN" dirty="0"/>
              <a:t>A</a:t>
            </a:r>
            <a:r>
              <a:rPr lang="zh-CN" altLang="en-US" dirty="0"/>
              <a:t>上不改变</a:t>
            </a:r>
            <a:r>
              <a:rPr lang="en-US" altLang="zh-CN" dirty="0"/>
              <a:t>A</a:t>
            </a:r>
            <a:r>
              <a:rPr lang="zh-CN" altLang="en-US" dirty="0"/>
              <a:t>的行向量张成的子空间本身</a:t>
            </a:r>
            <a:endParaRPr lang="en-US" altLang="zh-CN" dirty="0"/>
          </a:p>
          <a:p>
            <a:r>
              <a:rPr lang="zh-CN" altLang="en-US" dirty="0"/>
              <a:t>所以等价类的数量就是</a:t>
            </a:r>
            <a:r>
              <a:rPr lang="en-US" altLang="zh-CN" dirty="0"/>
              <a:t>n</a:t>
            </a:r>
            <a:r>
              <a:rPr lang="zh-CN" altLang="en-US" dirty="0"/>
              <a:t>维空间中</a:t>
            </a:r>
            <a:r>
              <a:rPr lang="en-US" altLang="zh-CN" dirty="0"/>
              <a:t>k</a:t>
            </a:r>
            <a:r>
              <a:rPr lang="zh-CN" altLang="en-US" dirty="0"/>
              <a:t>维子空间的数量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95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当群的元素个数是有限多个的时候，群的阶就是元素的个数</a:t>
            </a:r>
            <a:endParaRPr lang="en-US" altLang="zh-CN" dirty="0"/>
          </a:p>
          <a:p>
            <a:r>
              <a:rPr lang="zh-CN" altLang="en-US" dirty="0"/>
              <a:t>元素</a:t>
            </a:r>
            <a:r>
              <a:rPr lang="en-US" altLang="zh-CN" dirty="0"/>
              <a:t>x</a:t>
            </a:r>
            <a:r>
              <a:rPr lang="zh-CN" altLang="en-US" dirty="0"/>
              <a:t>的阶就是最小的正整数</a:t>
            </a:r>
            <a:r>
              <a:rPr lang="en-US" altLang="zh-CN" dirty="0"/>
              <a:t>k</a:t>
            </a:r>
            <a:r>
              <a:rPr lang="zh-CN" altLang="en-US" dirty="0"/>
              <a:t>使得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k</a:t>
            </a:r>
            <a:r>
              <a:rPr lang="en-US" altLang="zh-CN" dirty="0"/>
              <a:t>=e</a:t>
            </a:r>
            <a:r>
              <a:rPr lang="zh-CN" altLang="en-US" dirty="0"/>
              <a:t>（和数论里面的定义类似）</a:t>
            </a:r>
            <a:endParaRPr lang="en-US" altLang="zh-CN" dirty="0"/>
          </a:p>
          <a:p>
            <a:r>
              <a:rPr lang="zh-CN" altLang="en-US" dirty="0"/>
              <a:t>当然对无限群来说，元素的阶也不一定存在</a:t>
            </a:r>
          </a:p>
        </p:txBody>
      </p:sp>
    </p:spTree>
    <p:extLst>
      <p:ext uri="{BB962C8B-B14F-4D97-AF65-F5344CB8AC3E}">
        <p14:creationId xmlns:p14="http://schemas.microsoft.com/office/powerpoint/2010/main" val="589674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93BEB1F-6B66-2385-0EC6-AFCA0F08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首先找一组大小为</a:t>
            </a:r>
            <a:r>
              <a:rPr lang="en-US" altLang="zh-CN" dirty="0"/>
              <a:t>k</a:t>
            </a:r>
            <a:r>
              <a:rPr lang="zh-CN" altLang="en-US" dirty="0"/>
              <a:t>的线性无关向量组，钦定其作为这个</a:t>
            </a:r>
            <a:r>
              <a:rPr lang="en-US" altLang="zh-CN" dirty="0"/>
              <a:t>k</a:t>
            </a:r>
            <a:r>
              <a:rPr lang="zh-CN" altLang="en-US" dirty="0"/>
              <a:t>维子空间的基，方案数是</a:t>
            </a:r>
            <a:endParaRPr lang="en-US" altLang="zh-CN" dirty="0"/>
          </a:p>
          <a:p>
            <a:r>
              <a:rPr lang="zh-CN" altLang="en-US" dirty="0"/>
              <a:t>然后这个</a:t>
            </a:r>
            <a:r>
              <a:rPr lang="en-US" altLang="zh-CN" dirty="0"/>
              <a:t>k</a:t>
            </a:r>
            <a:r>
              <a:rPr lang="zh-CN" altLang="en-US" dirty="0"/>
              <a:t>维子空间本身有                   种不同的基的选法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n</a:t>
            </a:r>
            <a:r>
              <a:rPr lang="zh-CN" altLang="en-US" dirty="0"/>
              <a:t>维空间中</a:t>
            </a:r>
            <a:r>
              <a:rPr lang="en-US" altLang="zh-CN" dirty="0"/>
              <a:t>k</a:t>
            </a:r>
            <a:r>
              <a:rPr lang="zh-CN" altLang="en-US" dirty="0"/>
              <a:t>维子空间的数量就是上面两个相除。</a:t>
            </a:r>
            <a:endParaRPr lang="en-US" altLang="zh-CN" dirty="0"/>
          </a:p>
          <a:p>
            <a:r>
              <a:rPr lang="zh-CN" altLang="en-US" dirty="0"/>
              <a:t>现在置换数和等价类数都求出来了，那么逆用</a:t>
            </a:r>
            <a:r>
              <a:rPr lang="en-US" altLang="zh-CN" dirty="0"/>
              <a:t>burnside</a:t>
            </a:r>
            <a:r>
              <a:rPr lang="zh-CN" altLang="en-US" dirty="0"/>
              <a:t>即可求出不动点的数量之和，即</a:t>
            </a:r>
            <a:r>
              <a:rPr lang="en-US" altLang="zh-CN" dirty="0"/>
              <a:t>A=BA</a:t>
            </a:r>
            <a:r>
              <a:rPr lang="zh-CN" altLang="en-US" dirty="0"/>
              <a:t>的方案数。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7AF84C-FB67-D2A7-E79C-BDEE8B3B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50" y="2203921"/>
            <a:ext cx="1724266" cy="4477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B2F218-2363-FA49-8E0A-5069C624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56" y="2651658"/>
            <a:ext cx="169568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23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FJWC2020 Day2 T2</a:t>
            </a:r>
            <a:r>
              <a:rPr lang="zh-CN" altLang="en-US" dirty="0"/>
              <a:t> 手链强化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给一个有</a:t>
            </a:r>
            <a:r>
              <a:rPr lang="en-US" altLang="zh-CN" dirty="0"/>
              <a:t>n</a:t>
            </a:r>
            <a:r>
              <a:rPr lang="zh-CN" altLang="en-US" dirty="0"/>
              <a:t>个珠子的手链染色，一共有</a:t>
            </a:r>
            <a:r>
              <a:rPr lang="en-US" altLang="zh-CN" dirty="0"/>
              <a:t>k</a:t>
            </a:r>
            <a:r>
              <a:rPr lang="zh-CN" altLang="en-US" dirty="0"/>
              <a:t>种颜色，每个珠子可以选择染这</a:t>
            </a:r>
            <a:r>
              <a:rPr lang="en-US" altLang="zh-CN" dirty="0"/>
              <a:t>k</a:t>
            </a:r>
            <a:r>
              <a:rPr lang="zh-CN" altLang="en-US" dirty="0"/>
              <a:t>种颜色之一，也可以选择不染色。不能存在两个相邻的珠子都被染色。</a:t>
            </a:r>
            <a:endParaRPr lang="en-US" altLang="zh-CN" dirty="0"/>
          </a:p>
          <a:p>
            <a:r>
              <a:rPr lang="zh-CN" altLang="en-US" dirty="0"/>
              <a:t>求有多少种本质不同的染色方案。两种方案本质相同，当且仅当通过旋转能相同（不包括翻转）。</a:t>
            </a:r>
            <a:endParaRPr lang="en-US" altLang="zh-CN" dirty="0"/>
          </a:p>
          <a:p>
            <a:r>
              <a:rPr lang="zh-CN" altLang="en-US" dirty="0"/>
              <a:t>对 </a:t>
            </a:r>
            <a:r>
              <a:rPr lang="en-US" altLang="zh-CN" dirty="0"/>
              <a:t>1e9+7</a:t>
            </a:r>
            <a:r>
              <a:rPr lang="zh-CN" altLang="en-US" dirty="0"/>
              <a:t>取模。</a:t>
            </a:r>
          </a:p>
          <a:p>
            <a:r>
              <a:rPr lang="en-US" altLang="zh-CN" dirty="0"/>
              <a:t>n,k≤1e9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383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FJWC2020 Day2 T2</a:t>
            </a:r>
            <a:r>
              <a:rPr lang="zh-CN" altLang="en-US" dirty="0"/>
              <a:t> 手链强化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枚举每个置换（每个置换就是枚举顺时针旋转</a:t>
            </a:r>
            <a:r>
              <a:rPr lang="en-US" altLang="zh-CN" dirty="0"/>
              <a:t>k</a:t>
            </a:r>
            <a:r>
              <a:rPr lang="zh-CN" altLang="en-US" dirty="0"/>
              <a:t>个位置），计算一下每种置换下的不动染色方案数。</a:t>
            </a:r>
            <a:endParaRPr lang="en-US" altLang="zh-CN" dirty="0"/>
          </a:p>
          <a:p>
            <a:r>
              <a:rPr lang="zh-CN" altLang="en-US" dirty="0"/>
              <a:t>将这个置换分解为轮换，属于同一个轮换的珠子需要染成同一个颜色。</a:t>
            </a:r>
            <a:endParaRPr lang="en-US" altLang="zh-CN" dirty="0"/>
          </a:p>
          <a:p>
            <a:r>
              <a:rPr lang="zh-CN" altLang="en-US" dirty="0"/>
              <a:t>旋转</a:t>
            </a:r>
            <a:r>
              <a:rPr lang="en-US" altLang="zh-CN" dirty="0"/>
              <a:t>k</a:t>
            </a:r>
            <a:r>
              <a:rPr lang="zh-CN" altLang="en-US" dirty="0"/>
              <a:t>个位置后，共有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k,n</a:t>
            </a:r>
            <a:r>
              <a:rPr lang="en-US" altLang="zh-CN" dirty="0"/>
              <a:t>)</a:t>
            </a:r>
            <a:r>
              <a:rPr lang="zh-CN" altLang="en-US" dirty="0"/>
              <a:t>个轮换，每个轮换的大小是</a:t>
            </a:r>
            <a:r>
              <a:rPr lang="en-US" altLang="zh-CN" dirty="0"/>
              <a:t>n/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k,n</a:t>
            </a:r>
            <a:r>
              <a:rPr lang="en-US" altLang="zh-CN" dirty="0"/>
              <a:t>)</a:t>
            </a:r>
            <a:r>
              <a:rPr lang="zh-CN" altLang="en-US" dirty="0"/>
              <a:t>，其中第</a:t>
            </a:r>
            <a:r>
              <a:rPr lang="en-US" altLang="zh-CN" dirty="0" err="1"/>
              <a:t>i</a:t>
            </a:r>
            <a:r>
              <a:rPr lang="zh-CN" altLang="en-US" dirty="0"/>
              <a:t>个珠子属于第</a:t>
            </a:r>
            <a:r>
              <a:rPr lang="en-US" altLang="zh-CN" dirty="0"/>
              <a:t>(i-1)%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k,n</a:t>
            </a:r>
            <a:r>
              <a:rPr lang="en-US" altLang="zh-CN" dirty="0"/>
              <a:t>)+1</a:t>
            </a:r>
            <a:r>
              <a:rPr lang="zh-CN" altLang="en-US" dirty="0"/>
              <a:t>个轮换。</a:t>
            </a:r>
            <a:endParaRPr lang="en-US" altLang="zh-CN" dirty="0"/>
          </a:p>
          <a:p>
            <a:r>
              <a:rPr lang="zh-CN" altLang="en-US" dirty="0"/>
              <a:t>题目对相邻的珠子染色有限制，由于相邻的珠子所在轮换也是相邻的，所以对相邻珠子染色的限制，可以看成对相邻轮换染色的限制。并且</a:t>
            </a:r>
            <a:r>
              <a:rPr lang="en-US" altLang="zh-CN" dirty="0"/>
              <a:t>1</a:t>
            </a:r>
            <a:r>
              <a:rPr lang="zh-CN" altLang="en-US" dirty="0"/>
              <a:t>与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k,n</a:t>
            </a:r>
            <a:r>
              <a:rPr lang="en-US" altLang="zh-CN" dirty="0"/>
              <a:t>)</a:t>
            </a:r>
            <a:r>
              <a:rPr lang="zh-CN" altLang="en-US" dirty="0"/>
              <a:t>也是相邻的，所以我们可以把所有轮换看成一个大小为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k,n</a:t>
            </a:r>
            <a:r>
              <a:rPr lang="en-US" altLang="zh-CN" dirty="0"/>
              <a:t>)</a:t>
            </a:r>
            <a:r>
              <a:rPr lang="zh-CN" altLang="en-US" dirty="0"/>
              <a:t>的环。</a:t>
            </a:r>
          </a:p>
        </p:txBody>
      </p:sp>
    </p:spTree>
    <p:extLst>
      <p:ext uri="{BB962C8B-B14F-4D97-AF65-F5344CB8AC3E}">
        <p14:creationId xmlns:p14="http://schemas.microsoft.com/office/powerpoint/2010/main" val="533468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FJWC2020 Day2 T2</a:t>
            </a:r>
            <a:r>
              <a:rPr lang="zh-CN" altLang="en-US" dirty="0"/>
              <a:t> 手链强化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记</a:t>
            </a:r>
            <a:r>
              <a:rPr lang="en-US" altLang="zh-CN" dirty="0"/>
              <a:t>f(n)</a:t>
            </a:r>
            <a:r>
              <a:rPr lang="zh-CN" altLang="en-US" dirty="0"/>
              <a:t>为给大小为</a:t>
            </a:r>
            <a:r>
              <a:rPr lang="en-US" altLang="zh-CN" dirty="0"/>
              <a:t>n</a:t>
            </a:r>
            <a:r>
              <a:rPr lang="zh-CN" altLang="en-US" dirty="0"/>
              <a:t>的环染色的方案数（不考虑循环同构），那么答案就是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0721E2-B68E-5F73-BC03-F72E9553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9" y="2211727"/>
            <a:ext cx="560148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8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FJWC2020 Day2 T2</a:t>
            </a:r>
            <a:r>
              <a:rPr lang="zh-CN" altLang="en-US" dirty="0"/>
              <a:t> 手链强化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然后</a:t>
            </a:r>
            <a:r>
              <a:rPr lang="en-US" altLang="zh-CN" dirty="0" err="1"/>
              <a:t>dp</a:t>
            </a:r>
            <a:r>
              <a:rPr lang="zh-CN" altLang="en-US" dirty="0"/>
              <a:t>求</a:t>
            </a:r>
            <a:r>
              <a:rPr lang="en-US" altLang="zh-CN" dirty="0"/>
              <a:t>f(d)</a:t>
            </a:r>
            <a:r>
              <a:rPr lang="zh-CN" altLang="en-US" dirty="0"/>
              <a:t>，破环为链，设</a:t>
            </a:r>
            <a:r>
              <a:rPr lang="en-US" altLang="zh-CN" dirty="0"/>
              <a:t>g(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表示考虑了前</a:t>
            </a:r>
            <a:r>
              <a:rPr lang="en-US" altLang="zh-CN" dirty="0" err="1"/>
              <a:t>i</a:t>
            </a:r>
            <a:r>
              <a:rPr lang="zh-CN" altLang="en-US" dirty="0"/>
              <a:t>个轮换（链）的方案数，则</a:t>
            </a:r>
            <a:r>
              <a:rPr lang="en-US" altLang="zh-CN" dirty="0"/>
              <a:t>g(</a:t>
            </a:r>
            <a:r>
              <a:rPr lang="en-US" altLang="zh-CN" dirty="0" err="1"/>
              <a:t>i</a:t>
            </a:r>
            <a:r>
              <a:rPr lang="en-US" altLang="zh-CN" dirty="0"/>
              <a:t>)=g(i-1)+k*g(i-2)</a:t>
            </a:r>
          </a:p>
          <a:p>
            <a:r>
              <a:rPr lang="zh-CN" altLang="en-US" dirty="0"/>
              <a:t>然后求</a:t>
            </a:r>
            <a:r>
              <a:rPr lang="en-US" altLang="zh-CN" dirty="0"/>
              <a:t>f(d)</a:t>
            </a:r>
            <a:r>
              <a:rPr lang="zh-CN" altLang="en-US" dirty="0"/>
              <a:t>，</a:t>
            </a:r>
            <a:r>
              <a:rPr lang="en-US" altLang="zh-CN" dirty="0"/>
              <a:t>f(d)</a:t>
            </a:r>
            <a:r>
              <a:rPr lang="zh-CN" altLang="en-US" dirty="0"/>
              <a:t>是环，首尾不能都染色，就是链的方案数减去强制首尾都染色的方案数，就是</a:t>
            </a:r>
            <a:r>
              <a:rPr lang="en-US" altLang="zh-CN" dirty="0"/>
              <a:t>f(d)=g(d)-k*k*g(d-4)</a:t>
            </a:r>
            <a:r>
              <a:rPr lang="zh-CN" altLang="en-US" dirty="0"/>
              <a:t>，</a:t>
            </a:r>
            <a:r>
              <a:rPr lang="en-US" altLang="zh-CN" dirty="0"/>
              <a:t>d&lt;=4</a:t>
            </a:r>
            <a:r>
              <a:rPr lang="zh-CN" altLang="en-US" dirty="0"/>
              <a:t>的时候特殊处理一下。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用矩阵快速幂算，然后枚举</a:t>
            </a:r>
            <a:r>
              <a:rPr lang="en-US" altLang="zh-CN" dirty="0"/>
              <a:t>n</a:t>
            </a:r>
            <a:r>
              <a:rPr lang="zh-CN" altLang="en-US" dirty="0"/>
              <a:t>的因子，</a:t>
            </a:r>
            <a:r>
              <a:rPr lang="en-US" altLang="zh-CN" dirty="0"/>
              <a:t>phi</a:t>
            </a:r>
            <a:r>
              <a:rPr lang="zh-CN" altLang="en-US" dirty="0"/>
              <a:t>可以顺便求出。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9881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FJWC2020 Day2 T2</a:t>
            </a:r>
            <a:r>
              <a:rPr lang="zh-CN" altLang="en-US" dirty="0"/>
              <a:t> 手链强化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在这个题中</a:t>
            </a:r>
            <a:r>
              <a:rPr lang="en-US" altLang="zh-CN" dirty="0"/>
              <a:t>burnside</a:t>
            </a:r>
            <a:r>
              <a:rPr lang="zh-CN" altLang="en-US" dirty="0"/>
              <a:t>的作用是把循环同构的限制去掉，从而变成了一个不考虑循环同构的简单</a:t>
            </a:r>
            <a:r>
              <a:rPr lang="en-US" altLang="zh-CN" dirty="0" err="1"/>
              <a:t>dp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5358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P4916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在这个题中</a:t>
            </a:r>
            <a:r>
              <a:rPr lang="en-US" altLang="zh-CN" dirty="0"/>
              <a:t>burnside</a:t>
            </a:r>
            <a:r>
              <a:rPr lang="zh-CN" altLang="en-US" dirty="0"/>
              <a:t>的作用是把循环同构的限制去掉，从而变成了一个不考虑循环同构的简单</a:t>
            </a:r>
            <a:r>
              <a:rPr lang="en-US" altLang="zh-CN" dirty="0" err="1"/>
              <a:t>dp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F2BA34-4250-411B-B2C0-D3AB48C6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1423325"/>
            <a:ext cx="10936226" cy="4753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5DD675-47FD-1816-DCFA-E53F99F2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7" y="6203006"/>
            <a:ext cx="670653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3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P4916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用上面那个题的套路，旋转</a:t>
            </a:r>
            <a:r>
              <a:rPr lang="en-US" altLang="zh-CN" dirty="0"/>
              <a:t>k</a:t>
            </a:r>
            <a:r>
              <a:rPr lang="zh-CN" altLang="en-US" dirty="0"/>
              <a:t>个位置后，共有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k,n</a:t>
            </a:r>
            <a:r>
              <a:rPr lang="en-US" altLang="zh-CN" dirty="0"/>
              <a:t>)</a:t>
            </a:r>
            <a:r>
              <a:rPr lang="zh-CN" altLang="en-US" dirty="0"/>
              <a:t>个轮换，每个轮换的大小是</a:t>
            </a:r>
            <a:r>
              <a:rPr lang="en-US" altLang="zh-CN" dirty="0"/>
              <a:t>n/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k,n</a:t>
            </a:r>
            <a:r>
              <a:rPr lang="en-US" altLang="zh-CN" dirty="0"/>
              <a:t>)</a:t>
            </a:r>
            <a:r>
              <a:rPr lang="zh-CN" altLang="en-US" dirty="0"/>
              <a:t>，其中第</a:t>
            </a:r>
            <a:r>
              <a:rPr lang="en-US" altLang="zh-CN" dirty="0" err="1"/>
              <a:t>i</a:t>
            </a:r>
            <a:r>
              <a:rPr lang="zh-CN" altLang="en-US" dirty="0"/>
              <a:t>个珠子属于第</a:t>
            </a:r>
            <a:r>
              <a:rPr lang="en-US" altLang="zh-CN" dirty="0"/>
              <a:t>(i-1)%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k,n</a:t>
            </a:r>
            <a:r>
              <a:rPr lang="en-US" altLang="zh-CN" dirty="0"/>
              <a:t>)+1</a:t>
            </a:r>
            <a:r>
              <a:rPr lang="zh-CN" altLang="en-US" dirty="0"/>
              <a:t>个轮换。并且第</a:t>
            </a:r>
            <a:r>
              <a:rPr lang="en-US" altLang="zh-CN" dirty="0"/>
              <a:t>1</a:t>
            </a:r>
            <a:r>
              <a:rPr lang="zh-CN" altLang="en-US" dirty="0"/>
              <a:t>个到第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k,n</a:t>
            </a:r>
            <a:r>
              <a:rPr lang="en-US" altLang="zh-CN" dirty="0"/>
              <a:t>)</a:t>
            </a:r>
            <a:r>
              <a:rPr lang="zh-CN" altLang="en-US" dirty="0"/>
              <a:t>个珠子构成一个循环节，因为其取遍每个轮换的第一个元素。后面的元素构成循环节也以此类推。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f(x)</a:t>
            </a:r>
            <a:r>
              <a:rPr lang="zh-CN" altLang="en-US" dirty="0"/>
              <a:t>表示，存在多少种染色方案，使得其</a:t>
            </a:r>
            <a:r>
              <a:rPr lang="zh-CN" altLang="en-US" b="1" dirty="0"/>
              <a:t>循环节长度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且满足题目中的两个要求。答案仍是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DEFD29-6912-1832-D604-DCA00348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293" y="4302236"/>
            <a:ext cx="5438173" cy="25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59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P4916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由于确定了第一个循环节就足以确定整个串，所以我们仅考虑第一个循环节。第一个循环节的长度显然为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于是</a:t>
            </a:r>
            <a:r>
              <a:rPr lang="en-US" altLang="zh-CN" dirty="0"/>
              <a:t>f(x)</a:t>
            </a:r>
            <a:r>
              <a:rPr lang="zh-CN" altLang="en-US" dirty="0"/>
              <a:t>的实际意义为，满足下面两个限制的</a:t>
            </a:r>
            <a:r>
              <a:rPr lang="zh-CN" altLang="en-US" b="1" dirty="0"/>
              <a:t>环状</a:t>
            </a:r>
            <a:r>
              <a:rPr lang="zh-CN" altLang="en-US" dirty="0"/>
              <a:t>染色方案数（不考虑循环同构）：</a:t>
            </a:r>
            <a:endParaRPr lang="en-US" altLang="zh-CN" dirty="0"/>
          </a:p>
          <a:p>
            <a:pPr lvl="1"/>
            <a:r>
              <a:rPr lang="zh-CN" altLang="en-US" dirty="0"/>
              <a:t>恰有</a:t>
            </a:r>
            <a:r>
              <a:rPr lang="en-US" altLang="zh-CN" dirty="0"/>
              <a:t>mx/n</a:t>
            </a:r>
            <a:r>
              <a:rPr lang="zh-CN" altLang="en-US" dirty="0"/>
              <a:t>个黑色格子，剩下的</a:t>
            </a:r>
            <a:r>
              <a:rPr lang="en-US" altLang="zh-CN" dirty="0"/>
              <a:t>x-mx/n</a:t>
            </a:r>
            <a:r>
              <a:rPr lang="zh-CN" altLang="en-US" dirty="0"/>
              <a:t>个为白色；</a:t>
            </a:r>
            <a:endParaRPr lang="en-US" altLang="zh-CN" dirty="0"/>
          </a:p>
          <a:p>
            <a:pPr lvl="1"/>
            <a:r>
              <a:rPr lang="zh-CN" altLang="en-US" dirty="0"/>
              <a:t>在这个环上不存在连续的长为</a:t>
            </a:r>
            <a:r>
              <a:rPr lang="en-US" altLang="zh-CN" dirty="0"/>
              <a:t>k</a:t>
            </a:r>
            <a:r>
              <a:rPr lang="zh-CN" altLang="en-US" dirty="0"/>
              <a:t>的黑色段。</a:t>
            </a:r>
            <a:endParaRPr lang="en-US" altLang="zh-CN" dirty="0"/>
          </a:p>
          <a:p>
            <a:r>
              <a:rPr lang="zh-CN" altLang="en-US" dirty="0"/>
              <a:t>注意，之所以这里的第一个循环节必须被认作一个环，是因为循环节会重复，并且最后一个循环节会与第一个循环节连接成环。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f(x)</a:t>
            </a:r>
            <a:r>
              <a:rPr lang="zh-CN" altLang="en-US" dirty="0"/>
              <a:t>的</a:t>
            </a:r>
            <a:r>
              <a:rPr lang="en-US" altLang="zh-CN" dirty="0" err="1"/>
              <a:t>dp</a:t>
            </a:r>
            <a:r>
              <a:rPr lang="zh-CN" altLang="en-US" dirty="0"/>
              <a:t>也比较复杂，但是和</a:t>
            </a:r>
            <a:r>
              <a:rPr lang="en-US" altLang="zh-CN" dirty="0"/>
              <a:t>burnside</a:t>
            </a:r>
            <a:r>
              <a:rPr lang="zh-CN" altLang="en-US" dirty="0"/>
              <a:t>无关了，可以自己推一下</a:t>
            </a:r>
            <a:r>
              <a:rPr lang="en-US" altLang="zh-CN" dirty="0"/>
              <a:t>&amp;</a:t>
            </a:r>
            <a:r>
              <a:rPr lang="zh-CN" altLang="en-US" dirty="0"/>
              <a:t>看题解区。</a:t>
            </a:r>
          </a:p>
        </p:txBody>
      </p:sp>
    </p:spTree>
    <p:extLst>
      <p:ext uri="{BB962C8B-B14F-4D97-AF65-F5344CB8AC3E}">
        <p14:creationId xmlns:p14="http://schemas.microsoft.com/office/powerpoint/2010/main" val="1758723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由于确定了第一个循环节就足以确定整个串，所以我们仅考虑第一个循环节。第一个循环节的长度显然为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于是</a:t>
            </a:r>
            <a:r>
              <a:rPr lang="en-US" altLang="zh-CN" dirty="0"/>
              <a:t>f(x)</a:t>
            </a:r>
            <a:r>
              <a:rPr lang="zh-CN" altLang="en-US" dirty="0"/>
              <a:t>的实际意义为，满足下面两个限制的</a:t>
            </a:r>
            <a:r>
              <a:rPr lang="zh-CN" altLang="en-US" b="1" dirty="0"/>
              <a:t>环状</a:t>
            </a:r>
            <a:r>
              <a:rPr lang="zh-CN" altLang="en-US" dirty="0"/>
              <a:t>染色方案数（不考虑循环同构）：</a:t>
            </a:r>
            <a:endParaRPr lang="en-US" altLang="zh-CN" dirty="0"/>
          </a:p>
          <a:p>
            <a:pPr lvl="1"/>
            <a:r>
              <a:rPr lang="zh-CN" altLang="en-US" dirty="0"/>
              <a:t>恰有</a:t>
            </a:r>
            <a:r>
              <a:rPr lang="en-US" altLang="zh-CN" dirty="0"/>
              <a:t>mx/n</a:t>
            </a:r>
            <a:r>
              <a:rPr lang="zh-CN" altLang="en-US" dirty="0"/>
              <a:t>个黑色格子，剩下的</a:t>
            </a:r>
            <a:r>
              <a:rPr lang="en-US" altLang="zh-CN" dirty="0"/>
              <a:t>x-mx/n</a:t>
            </a:r>
            <a:r>
              <a:rPr lang="zh-CN" altLang="en-US" dirty="0"/>
              <a:t>个为白色；</a:t>
            </a:r>
            <a:endParaRPr lang="en-US" altLang="zh-CN" dirty="0"/>
          </a:p>
          <a:p>
            <a:pPr lvl="1"/>
            <a:r>
              <a:rPr lang="zh-CN" altLang="en-US" dirty="0"/>
              <a:t>在这个环上不存在连续的长为</a:t>
            </a:r>
            <a:r>
              <a:rPr lang="en-US" altLang="zh-CN" dirty="0"/>
              <a:t>k</a:t>
            </a:r>
            <a:r>
              <a:rPr lang="zh-CN" altLang="en-US" dirty="0"/>
              <a:t>的黑色段。</a:t>
            </a:r>
            <a:endParaRPr lang="en-US" altLang="zh-CN" dirty="0"/>
          </a:p>
          <a:p>
            <a:r>
              <a:rPr lang="zh-CN" altLang="en-US" dirty="0"/>
              <a:t>注意，之所以这里的第一个循环节必须被认作一个环，是因为循环节会重复，并且最后一个循环节会与第一个循环节连接成环。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f(x)</a:t>
            </a:r>
            <a:r>
              <a:rPr lang="zh-CN" altLang="en-US" dirty="0"/>
              <a:t>的</a:t>
            </a:r>
            <a:r>
              <a:rPr lang="en-US" altLang="zh-CN" dirty="0" err="1"/>
              <a:t>dp</a:t>
            </a:r>
            <a:r>
              <a:rPr lang="zh-CN" altLang="en-US" dirty="0"/>
              <a:t>也比较复杂，但是和</a:t>
            </a:r>
            <a:r>
              <a:rPr lang="en-US" altLang="zh-CN" dirty="0"/>
              <a:t>burnside</a:t>
            </a:r>
            <a:r>
              <a:rPr lang="zh-CN" altLang="en-US" dirty="0"/>
              <a:t>无关了，可以自己推一下</a:t>
            </a:r>
            <a:r>
              <a:rPr lang="en-US" altLang="zh-CN" dirty="0"/>
              <a:t>&amp;</a:t>
            </a:r>
            <a:r>
              <a:rPr lang="zh-CN" altLang="en-US" dirty="0"/>
              <a:t>看题解区。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70B472-3F9C-C77B-F4BE-EBFA21BA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25" y="1262382"/>
            <a:ext cx="10297949" cy="54778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AB1BDB-23DA-A716-5A2C-0B616E36D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88" y="689234"/>
            <a:ext cx="509658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1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H,op</a:t>
            </a:r>
            <a:r>
              <a:rPr lang="en-US" altLang="zh-CN" dirty="0"/>
              <a:t>&gt;</a:t>
            </a:r>
            <a:r>
              <a:rPr lang="zh-CN" altLang="en-US" dirty="0"/>
              <a:t>是</a:t>
            </a:r>
            <a:r>
              <a:rPr lang="en-US" altLang="zh-CN" dirty="0"/>
              <a:t>&lt;</a:t>
            </a:r>
            <a:r>
              <a:rPr lang="en-US" altLang="zh-CN" dirty="0" err="1"/>
              <a:t>G,op</a:t>
            </a:r>
            <a:r>
              <a:rPr lang="en-US" altLang="zh-CN" dirty="0"/>
              <a:t>&gt;</a:t>
            </a:r>
            <a:r>
              <a:rPr lang="zh-CN" altLang="en-US" dirty="0"/>
              <a:t>的一个子群需要满足以下条件：</a:t>
            </a:r>
            <a:endParaRPr lang="en-US" altLang="zh-CN" dirty="0"/>
          </a:p>
          <a:p>
            <a:pPr lvl="1"/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的子集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H,op</a:t>
            </a:r>
            <a:r>
              <a:rPr lang="en-US" altLang="zh-CN" dirty="0"/>
              <a:t>&gt;</a:t>
            </a:r>
            <a:r>
              <a:rPr lang="zh-CN" altLang="en-US" dirty="0"/>
              <a:t>是一个群</a:t>
            </a:r>
          </a:p>
        </p:txBody>
      </p:sp>
    </p:spTree>
    <p:extLst>
      <p:ext uri="{BB962C8B-B14F-4D97-AF65-F5344CB8AC3E}">
        <p14:creationId xmlns:p14="http://schemas.microsoft.com/office/powerpoint/2010/main" val="4009957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题目中对点进行了置换，然而有颜色的是边！操作实际变换的应该是边，但是我们没有好的办法对边编号，只有考虑置换对边的影响。</a:t>
            </a:r>
            <a:endParaRPr lang="en-US" altLang="zh-CN" dirty="0"/>
          </a:p>
          <a:p>
            <a:r>
              <a:rPr lang="zh-CN" altLang="en-US" dirty="0"/>
              <a:t>显然一共有</a:t>
            </a:r>
            <a:r>
              <a:rPr lang="en-US" altLang="zh-CN" dirty="0"/>
              <a:t>n!</a:t>
            </a:r>
            <a:r>
              <a:rPr lang="zh-CN" altLang="en-US" dirty="0"/>
              <a:t>种点的置换方法。考虑在置换</a:t>
            </a:r>
            <a:r>
              <a:rPr lang="en-US" altLang="zh-CN" dirty="0"/>
              <a:t>g</a:t>
            </a:r>
            <a:r>
              <a:rPr lang="zh-CN" altLang="en-US" dirty="0"/>
              <a:t>下，边集中不动点的个数。</a:t>
            </a:r>
            <a:endParaRPr lang="en-US" altLang="zh-CN" dirty="0"/>
          </a:p>
          <a:p>
            <a:r>
              <a:rPr lang="zh-CN" altLang="en-US" dirty="0"/>
              <a:t>将置换</a:t>
            </a:r>
            <a:r>
              <a:rPr lang="en-US" altLang="zh-CN" dirty="0"/>
              <a:t>g</a:t>
            </a:r>
            <a:r>
              <a:rPr lang="zh-CN" altLang="en-US" dirty="0"/>
              <a:t>拆成若干轮换表示，将边集中的每一条边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用两个点表示，因为</a:t>
            </a:r>
            <a:r>
              <a:rPr lang="en-US" altLang="zh-CN" dirty="0" err="1"/>
              <a:t>u,v</a:t>
            </a:r>
            <a:r>
              <a:rPr lang="zh-CN" altLang="en-US" dirty="0"/>
              <a:t>可能在同一轮换中也可能在不同轮换中，所以分类讨论如下</a:t>
            </a:r>
          </a:p>
        </p:txBody>
      </p:sp>
    </p:spTree>
    <p:extLst>
      <p:ext uri="{BB962C8B-B14F-4D97-AF65-F5344CB8AC3E}">
        <p14:creationId xmlns:p14="http://schemas.microsoft.com/office/powerpoint/2010/main" val="2174056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5357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两个端点在同一点的轮换</a:t>
            </a:r>
            <a:r>
              <a:rPr lang="en-US" altLang="zh-CN" dirty="0"/>
              <a:t>S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边集中边的轮换个数为</a:t>
            </a:r>
            <a:r>
              <a:rPr lang="en-US" altLang="zh-CN" dirty="0"/>
              <a:t>|S|/2</a:t>
            </a:r>
            <a:r>
              <a:rPr lang="zh-CN" altLang="en-US" dirty="0"/>
              <a:t>下取整</a:t>
            </a:r>
            <a:endParaRPr lang="en-US" altLang="zh-CN" dirty="0"/>
          </a:p>
          <a:p>
            <a:r>
              <a:rPr lang="zh-CN" altLang="en-US" dirty="0"/>
              <a:t>例如点的轮换</a:t>
            </a:r>
            <a:r>
              <a:rPr lang="en-US" altLang="zh-CN" dirty="0"/>
              <a:t>(1,2,3,4,5,6)-&gt;(2,3,4,5,6,1)</a:t>
            </a:r>
          </a:p>
          <a:p>
            <a:r>
              <a:rPr lang="zh-CN" altLang="en-US" dirty="0"/>
              <a:t>边的轮换是</a:t>
            </a:r>
            <a:endParaRPr lang="en-US" altLang="zh-CN" dirty="0"/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((1,2),(2,3),(3,4),(4,5),(5,6),(6,1))-&gt;((2,3),(3,4),(4,5),(5,6),(6,1),(1,2))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((1,3),(2,4),(3,5),(4,6),(5,1),(6,2))-&gt;((2,4),(3,5),(4,6),(5,1),(6,2),(1,3))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((1,4),(2,5),(3,6))-&gt;((2,5),(3,6),(1,4))</a:t>
            </a:r>
          </a:p>
          <a:p>
            <a:r>
              <a:rPr lang="zh-CN" altLang="en-US" dirty="0"/>
              <a:t>共有</a:t>
            </a:r>
            <a:r>
              <a:rPr lang="en-US" altLang="zh-CN" dirty="0"/>
              <a:t>3</a:t>
            </a:r>
            <a:r>
              <a:rPr lang="zh-CN" altLang="en-US" dirty="0"/>
              <a:t>个轮换。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44AA4BC9-3BBF-989C-333C-D46C403B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81" y="-3546"/>
            <a:ext cx="3987919" cy="386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40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5357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两个端点在不同轮换中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u</a:t>
            </a:r>
            <a:r>
              <a:rPr lang="zh-CN" altLang="en-US" dirty="0"/>
              <a:t>所在的轮换大小为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所在的轮换大小为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那么对边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反复应用该置换</a:t>
            </a:r>
            <a:r>
              <a:rPr lang="en-US" altLang="zh-CN" dirty="0"/>
              <a:t>lcm(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次即可重新得到边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，从而得到循环节。并且在前</a:t>
            </a:r>
            <a:r>
              <a:rPr lang="en-US" altLang="zh-CN" dirty="0"/>
              <a:t>lcm(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次中这是第一次重新得到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这一条边。所以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所在的边的轮换的长度为</a:t>
            </a:r>
            <a:r>
              <a:rPr lang="en-US" altLang="zh-CN" dirty="0"/>
              <a:t>lcm(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所以边的轮换的个数是</a:t>
            </a:r>
            <a:r>
              <a:rPr lang="en-US" altLang="zh-CN" dirty="0"/>
              <a:t>a*b/lcm(</a:t>
            </a:r>
            <a:r>
              <a:rPr lang="en-US" altLang="zh-CN" dirty="0" err="1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综上所述，我们暴力枚举置换</a:t>
            </a:r>
            <a:r>
              <a:rPr lang="en-US" altLang="zh-CN" dirty="0"/>
              <a:t>g</a:t>
            </a:r>
            <a:r>
              <a:rPr lang="zh-CN" altLang="en-US" dirty="0"/>
              <a:t>，拆成轮换</a:t>
            </a:r>
            <a:r>
              <a:rPr lang="en-US" altLang="zh-CN" dirty="0"/>
              <a:t>ai</a:t>
            </a:r>
            <a:r>
              <a:rPr lang="zh-CN" altLang="en-US" dirty="0"/>
              <a:t>，设</a:t>
            </a:r>
            <a:r>
              <a:rPr lang="en-US" altLang="zh-CN" dirty="0"/>
              <a:t>bi</a:t>
            </a:r>
            <a:r>
              <a:rPr lang="zh-CN" altLang="en-US" dirty="0"/>
              <a:t>是</a:t>
            </a:r>
            <a:r>
              <a:rPr lang="en-US" altLang="zh-CN" dirty="0"/>
              <a:t>ai</a:t>
            </a:r>
            <a:r>
              <a:rPr lang="zh-CN" altLang="en-US" dirty="0"/>
              <a:t>的长度。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 err="1"/>
              <a:t>polya</a:t>
            </a:r>
            <a:r>
              <a:rPr lang="zh-CN" altLang="en-US" dirty="0"/>
              <a:t>定理，这个置换</a:t>
            </a:r>
            <a:r>
              <a:rPr lang="en-US" altLang="zh-CN" dirty="0"/>
              <a:t>g</a:t>
            </a:r>
            <a:r>
              <a:rPr lang="zh-CN" altLang="en-US" dirty="0"/>
              <a:t>对答案的贡献为</a:t>
            </a:r>
            <a:endParaRPr lang="en-US" altLang="zh-CN" dirty="0"/>
          </a:p>
          <a:p>
            <a:r>
              <a:rPr lang="zh-CN" altLang="en-US" dirty="0"/>
              <a:t>然后复杂度</a:t>
            </a:r>
            <a:r>
              <a:rPr lang="en-US" altLang="zh-CN" dirty="0"/>
              <a:t>O(n!*n^2)</a:t>
            </a:r>
            <a:r>
              <a:rPr lang="zh-CN" altLang="en-US" dirty="0"/>
              <a:t>爆炸。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B642FF-EA49-7D4C-EFA1-10AD67560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"/>
          <a:stretch/>
        </p:blipFill>
        <p:spPr>
          <a:xfrm>
            <a:off x="7587205" y="5072752"/>
            <a:ext cx="309686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35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5357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考虑优化                                 的计算。</a:t>
            </a:r>
            <a:endParaRPr lang="en-US" altLang="zh-CN" dirty="0"/>
          </a:p>
          <a:p>
            <a:r>
              <a:rPr lang="zh-CN" altLang="en-US" dirty="0"/>
              <a:t>我们发现并不需要知道具体的置换</a:t>
            </a:r>
            <a:r>
              <a:rPr lang="en-US" altLang="zh-CN" dirty="0"/>
              <a:t>g</a:t>
            </a:r>
            <a:r>
              <a:rPr lang="zh-CN" altLang="en-US" dirty="0"/>
              <a:t>，只需要知道其所有子轮换的大小。同时，我们可以发现，将子轮换按照任意顺序排列的答案不变。</a:t>
            </a:r>
            <a:endParaRPr lang="en-US" altLang="zh-CN" dirty="0"/>
          </a:p>
          <a:p>
            <a:r>
              <a:rPr lang="zh-CN" altLang="en-US" dirty="0"/>
              <a:t>令                                                ，令</a:t>
            </a:r>
            <a:r>
              <a:rPr lang="en-US" altLang="zh-CN" dirty="0"/>
              <a:t>g(b)</a:t>
            </a:r>
            <a:r>
              <a:rPr lang="zh-CN" altLang="en-US" dirty="0"/>
              <a:t>表示满足所有</a:t>
            </a:r>
            <a:r>
              <a:rPr lang="en-US" altLang="zh-CN" dirty="0"/>
              <a:t>m</a:t>
            </a:r>
            <a:r>
              <a:rPr lang="zh-CN" altLang="en-US" dirty="0"/>
              <a:t>个子轮换的大小分别为</a:t>
            </a:r>
            <a:r>
              <a:rPr lang="en-US" altLang="zh-CN" dirty="0"/>
              <a:t>b1,…,bm</a:t>
            </a:r>
            <a:r>
              <a:rPr lang="zh-CN" altLang="en-US" dirty="0"/>
              <a:t>的置换的个数，答案显然为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B642FF-EA49-7D4C-EFA1-10AD67560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"/>
          <a:stretch/>
        </p:blipFill>
        <p:spPr>
          <a:xfrm>
            <a:off x="2650602" y="1768180"/>
            <a:ext cx="3096868" cy="4858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15ED0C-8323-6879-DFFD-9680A2CDC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4"/>
          <a:stretch/>
        </p:blipFill>
        <p:spPr>
          <a:xfrm>
            <a:off x="1551007" y="3517697"/>
            <a:ext cx="4544994" cy="539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46DEED-351F-0E79-6B28-B57BFCE7C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258" y="4489709"/>
            <a:ext cx="232442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07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53577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我们可以用分拆数枚举，</a:t>
            </a:r>
            <a:r>
              <a:rPr lang="en-US" altLang="zh-CN" dirty="0"/>
              <a:t>p(53)=329931</a:t>
            </a:r>
          </a:p>
          <a:p>
            <a:r>
              <a:rPr lang="zh-CN" altLang="en-US" dirty="0"/>
              <a:t>然后就是求</a:t>
            </a:r>
            <a:r>
              <a:rPr lang="en-US" altLang="zh-CN" dirty="0"/>
              <a:t>g</a:t>
            </a:r>
          </a:p>
          <a:p>
            <a:r>
              <a:rPr lang="zh-CN" altLang="en-US" dirty="0"/>
              <a:t>首先，把</a:t>
            </a:r>
            <a:r>
              <a:rPr lang="en-US" altLang="zh-CN" dirty="0"/>
              <a:t>n</a:t>
            </a:r>
            <a:r>
              <a:rPr lang="zh-CN" altLang="en-US" dirty="0"/>
              <a:t>个点拆成</a:t>
            </a:r>
            <a:r>
              <a:rPr lang="en-US" altLang="zh-CN" dirty="0"/>
              <a:t>b1</a:t>
            </a:r>
            <a:r>
              <a:rPr lang="zh-CN" altLang="en-US" dirty="0"/>
              <a:t>个点</a:t>
            </a:r>
            <a:r>
              <a:rPr lang="en-US" altLang="zh-CN" dirty="0"/>
              <a:t>+…+bm</a:t>
            </a:r>
            <a:r>
              <a:rPr lang="zh-CN" altLang="en-US" dirty="0"/>
              <a:t>个点的方案数是</a:t>
            </a:r>
            <a:r>
              <a:rPr lang="en-US" altLang="zh-CN" dirty="0"/>
              <a:t>n!/(b1!…bm!)</a:t>
            </a:r>
          </a:p>
          <a:p>
            <a:r>
              <a:rPr lang="zh-CN" altLang="en-US" dirty="0"/>
              <a:t>然后，</a:t>
            </a:r>
            <a:r>
              <a:rPr lang="en-US" altLang="zh-CN" dirty="0"/>
              <a:t>bi</a:t>
            </a:r>
            <a:r>
              <a:rPr lang="zh-CN" altLang="en-US" dirty="0"/>
              <a:t>是轮换的长度，而轮换是环排列，所以排轮换的方案数是</a:t>
            </a:r>
            <a:r>
              <a:rPr lang="en-US" altLang="zh-CN" dirty="0"/>
              <a:t>(bi-1)!</a:t>
            </a:r>
            <a:r>
              <a:rPr lang="zh-CN" altLang="en-US" dirty="0"/>
              <a:t>对于每个</a:t>
            </a:r>
            <a:r>
              <a:rPr lang="en-US" altLang="zh-CN" dirty="0" err="1"/>
              <a:t>i</a:t>
            </a:r>
            <a:r>
              <a:rPr lang="zh-CN" altLang="en-US" dirty="0"/>
              <a:t>乘起来</a:t>
            </a:r>
            <a:endParaRPr lang="en-US" altLang="zh-CN" dirty="0"/>
          </a:p>
          <a:p>
            <a:r>
              <a:rPr lang="zh-CN" altLang="en-US" dirty="0"/>
              <a:t>最后最容易漏的一点，由于</a:t>
            </a:r>
            <a:r>
              <a:rPr lang="en-US" altLang="zh-CN" dirty="0"/>
              <a:t>bi</a:t>
            </a:r>
            <a:r>
              <a:rPr lang="zh-CN" altLang="en-US" dirty="0"/>
              <a:t>可能有相同的，如果相同的就算是等价的（比方说</a:t>
            </a:r>
            <a:r>
              <a:rPr lang="en-US" altLang="zh-CN" dirty="0"/>
              <a:t>4</a:t>
            </a:r>
            <a:r>
              <a:rPr lang="zh-CN" altLang="en-US" dirty="0"/>
              <a:t>个点拆成</a:t>
            </a:r>
            <a:r>
              <a:rPr lang="en-US" altLang="zh-CN" dirty="0"/>
              <a:t>2</a:t>
            </a:r>
            <a:r>
              <a:rPr lang="zh-CN" altLang="en-US" dirty="0"/>
              <a:t>个点和</a:t>
            </a:r>
            <a:r>
              <a:rPr lang="en-US" altLang="zh-CN" dirty="0"/>
              <a:t>2</a:t>
            </a:r>
            <a:r>
              <a:rPr lang="zh-CN" altLang="en-US" dirty="0"/>
              <a:t>个点，先后顺序不同也算一种），所以设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的桶，那么还要再除以</a:t>
            </a:r>
            <a:r>
              <a:rPr lang="en-US" altLang="zh-CN" dirty="0"/>
              <a:t>prod vi!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043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337B-8CBC-0F38-57FF-2D3ECCE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P4128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62251-3CA7-9C18-5D9F-F6F19FD8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5357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所以最后答案为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用暴力枚举分拆数即可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5ADEBE-A9A7-C130-7668-F6D0F4F5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074" y="1690688"/>
            <a:ext cx="432495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子群的判定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的非空子集，那么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的子群当且仅当</a:t>
            </a:r>
            <a:r>
              <a:rPr lang="en-US" altLang="zh-CN" dirty="0"/>
              <a:t>H</a:t>
            </a:r>
            <a:r>
              <a:rPr lang="zh-CN" altLang="en-US" dirty="0"/>
              <a:t>内部运算封闭并且求逆也封闭</a:t>
            </a:r>
            <a:endParaRPr lang="en-US" altLang="zh-CN" dirty="0"/>
          </a:p>
          <a:p>
            <a:pPr lvl="1"/>
            <a:r>
              <a:rPr lang="zh-CN" altLang="en-US" dirty="0"/>
              <a:t>就是说对任意的</a:t>
            </a:r>
            <a:r>
              <a:rPr lang="en-US" altLang="zh-CN" dirty="0" err="1"/>
              <a:t>a,b</a:t>
            </a:r>
            <a:r>
              <a:rPr lang="zh-CN" altLang="en-US" dirty="0"/>
              <a:t>∈</a:t>
            </a:r>
            <a:r>
              <a:rPr lang="en-US" altLang="zh-CN" dirty="0"/>
              <a:t>H</a:t>
            </a:r>
            <a:r>
              <a:rPr lang="zh-CN" altLang="en-US" dirty="0"/>
              <a:t>，有</a:t>
            </a:r>
            <a:r>
              <a:rPr lang="en-US" altLang="zh-CN" dirty="0" err="1"/>
              <a:t>ab∈H</a:t>
            </a:r>
            <a:r>
              <a:rPr lang="zh-CN" altLang="en-US" dirty="0"/>
              <a:t>，且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∈H</a:t>
            </a:r>
          </a:p>
          <a:p>
            <a:r>
              <a:rPr lang="zh-CN" altLang="en-US" dirty="0"/>
              <a:t>下面是两个推论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的非空子集，那么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的子群当且仅当对任意的</a:t>
            </a:r>
            <a:r>
              <a:rPr lang="en-US" altLang="zh-CN" dirty="0" err="1"/>
              <a:t>a,b</a:t>
            </a:r>
            <a:r>
              <a:rPr lang="zh-CN" altLang="en-US" dirty="0"/>
              <a:t>∈</a:t>
            </a:r>
            <a:r>
              <a:rPr lang="en-US" altLang="zh-CN" dirty="0"/>
              <a:t>H</a:t>
            </a:r>
            <a:r>
              <a:rPr lang="zh-CN" altLang="en-US" dirty="0"/>
              <a:t>，有</a:t>
            </a:r>
            <a:r>
              <a:rPr lang="en-US" altLang="zh-CN" dirty="0"/>
              <a:t>ab</a:t>
            </a:r>
            <a:r>
              <a:rPr lang="en-US" altLang="zh-CN" baseline="30000" dirty="0"/>
              <a:t>-1</a:t>
            </a:r>
            <a:r>
              <a:rPr lang="en-US" altLang="zh-CN" dirty="0"/>
              <a:t>∈H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的非空有穷子集，那么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的子群当且仅当对任意的</a:t>
            </a:r>
            <a:r>
              <a:rPr lang="en-US" altLang="zh-CN" dirty="0" err="1"/>
              <a:t>a,b</a:t>
            </a:r>
            <a:r>
              <a:rPr lang="zh-CN" altLang="en-US" dirty="0"/>
              <a:t>∈</a:t>
            </a:r>
            <a:r>
              <a:rPr lang="en-US" altLang="zh-CN" dirty="0"/>
              <a:t>H</a:t>
            </a:r>
            <a:r>
              <a:rPr lang="zh-CN" altLang="en-US" dirty="0"/>
              <a:t>，有</a:t>
            </a:r>
            <a:r>
              <a:rPr lang="en-US" altLang="zh-CN" dirty="0" err="1"/>
              <a:t>ab∈H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76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子群的构造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是群，</a:t>
            </a:r>
            <a:r>
              <a:rPr lang="en-US" altLang="zh-CN" dirty="0" err="1"/>
              <a:t>a∈G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&lt;a&gt;={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i</a:t>
            </a:r>
            <a:r>
              <a:rPr lang="en-US" altLang="zh-CN" dirty="0" err="1"/>
              <a:t>|i∈Z</a:t>
            </a:r>
            <a:r>
              <a:rPr lang="en-US" altLang="zh-CN" dirty="0"/>
              <a:t>}</a:t>
            </a:r>
            <a:r>
              <a:rPr lang="zh-CN" altLang="en-US" dirty="0"/>
              <a:t> ，</a:t>
            </a:r>
            <a:r>
              <a:rPr lang="en-US" altLang="zh-CN" dirty="0"/>
              <a:t>&lt;a&gt;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的子群，称</a:t>
            </a:r>
            <a:r>
              <a:rPr lang="en-US" altLang="zh-CN" dirty="0"/>
              <a:t>&lt;a&gt;</a:t>
            </a:r>
            <a:r>
              <a:rPr lang="zh-CN" altLang="en-US" dirty="0"/>
              <a:t>是由</a:t>
            </a:r>
            <a:r>
              <a:rPr lang="en-US" altLang="zh-CN" dirty="0"/>
              <a:t>a</a:t>
            </a:r>
            <a:r>
              <a:rPr lang="zh-CN" altLang="en-US" dirty="0"/>
              <a:t>生成的子群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N(a)={</a:t>
            </a:r>
            <a:r>
              <a:rPr lang="en-US" altLang="zh-CN" dirty="0" err="1"/>
              <a:t>x|x∈G</a:t>
            </a:r>
            <a:r>
              <a:rPr lang="zh-CN" altLang="en-US" dirty="0"/>
              <a:t>且</a:t>
            </a:r>
            <a:r>
              <a:rPr lang="en-US" altLang="zh-CN" dirty="0" err="1"/>
              <a:t>xa</a:t>
            </a:r>
            <a:r>
              <a:rPr lang="en-US" altLang="zh-CN" dirty="0"/>
              <a:t>=ax}</a:t>
            </a:r>
            <a:r>
              <a:rPr lang="zh-CN" altLang="en-US" dirty="0"/>
              <a:t>，说白了就是能和</a:t>
            </a:r>
            <a:r>
              <a:rPr lang="en-US" altLang="zh-CN" dirty="0"/>
              <a:t>a</a:t>
            </a:r>
            <a:r>
              <a:rPr lang="zh-CN" altLang="en-US" dirty="0"/>
              <a:t>交换的</a:t>
            </a:r>
            <a:r>
              <a:rPr lang="en-US" altLang="zh-CN" dirty="0"/>
              <a:t>G</a:t>
            </a:r>
            <a:r>
              <a:rPr lang="zh-CN" altLang="en-US" dirty="0"/>
              <a:t>的所有元素，</a:t>
            </a:r>
            <a:r>
              <a:rPr lang="en-US" altLang="zh-CN" dirty="0"/>
              <a:t>N(a)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的子群，称</a:t>
            </a:r>
            <a:r>
              <a:rPr lang="en-US" altLang="zh-CN" dirty="0"/>
              <a:t>N(a)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的正规化子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的子群，</a:t>
            </a:r>
            <a:r>
              <a:rPr lang="en-US" altLang="zh-CN" dirty="0" err="1"/>
              <a:t>x∈G</a:t>
            </a:r>
            <a:r>
              <a:rPr lang="zh-CN" altLang="en-US" dirty="0"/>
              <a:t>，定义</a:t>
            </a:r>
            <a:r>
              <a:rPr lang="en-US" altLang="zh-CN" dirty="0"/>
              <a:t>xHx</a:t>
            </a:r>
            <a:r>
              <a:rPr lang="en-US" altLang="zh-CN" baseline="30000" dirty="0"/>
              <a:t>-1</a:t>
            </a:r>
            <a:r>
              <a:rPr lang="en-US" altLang="zh-CN" dirty="0"/>
              <a:t>={xhx</a:t>
            </a:r>
            <a:r>
              <a:rPr lang="en-US" altLang="zh-CN" baseline="30000" dirty="0"/>
              <a:t>-1</a:t>
            </a:r>
            <a:r>
              <a:rPr lang="en-US" altLang="zh-CN" dirty="0"/>
              <a:t>|h∈H}</a:t>
            </a:r>
            <a:r>
              <a:rPr lang="zh-CN" altLang="en-US" dirty="0"/>
              <a:t>，</a:t>
            </a:r>
            <a:r>
              <a:rPr lang="en-US" altLang="zh-CN" dirty="0"/>
              <a:t>xHx</a:t>
            </a:r>
            <a:r>
              <a:rPr lang="en-US" altLang="zh-CN" baseline="30000" dirty="0"/>
              <a:t>-1</a:t>
            </a:r>
            <a:r>
              <a:rPr lang="zh-CN" altLang="en-US" dirty="0"/>
              <a:t>也是</a:t>
            </a:r>
            <a:r>
              <a:rPr lang="en-US" altLang="zh-CN" dirty="0"/>
              <a:t>G</a:t>
            </a:r>
            <a:r>
              <a:rPr lang="zh-CN" altLang="en-US" dirty="0"/>
              <a:t>的子群，称为</a:t>
            </a:r>
            <a:r>
              <a:rPr lang="en-US" altLang="zh-CN" dirty="0"/>
              <a:t>H</a:t>
            </a:r>
            <a:r>
              <a:rPr lang="zh-CN" altLang="en-US" dirty="0"/>
              <a:t>的共轭子群（类比矩阵的相似变换）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636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子群的构造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G</a:t>
            </a:r>
            <a:r>
              <a:rPr lang="zh-CN" altLang="en-US" dirty="0"/>
              <a:t>是群，</a:t>
            </a:r>
            <a:r>
              <a:rPr lang="en-US" altLang="zh-CN" dirty="0" err="1"/>
              <a:t>a∈G</a:t>
            </a:r>
            <a:r>
              <a:rPr lang="zh-CN" altLang="en-US" dirty="0"/>
              <a:t>，</a:t>
            </a:r>
            <a:r>
              <a:rPr lang="en-US" altLang="zh-CN" dirty="0"/>
              <a:t>H,K</a:t>
            </a:r>
            <a:r>
              <a:rPr lang="zh-CN" altLang="en-US" dirty="0"/>
              <a:t>都是</a:t>
            </a:r>
            <a:r>
              <a:rPr lang="en-US" altLang="zh-CN" dirty="0"/>
              <a:t>G</a:t>
            </a:r>
            <a:r>
              <a:rPr lang="zh-CN" altLang="en-US" dirty="0"/>
              <a:t>的子群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H∩K</a:t>
            </a:r>
            <a:r>
              <a:rPr lang="zh-CN" altLang="en-US" dirty="0"/>
              <a:t>也是</a:t>
            </a:r>
            <a:r>
              <a:rPr lang="en-US" altLang="zh-CN" dirty="0"/>
              <a:t>G</a:t>
            </a:r>
            <a:r>
              <a:rPr lang="zh-CN" altLang="en-US" dirty="0"/>
              <a:t>的子群</a:t>
            </a:r>
            <a:endParaRPr lang="en-US" altLang="zh-CN" dirty="0"/>
          </a:p>
          <a:p>
            <a:r>
              <a:rPr lang="en-US" altLang="zh-CN" dirty="0"/>
              <a:t>H∪K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的子群当且仅当发生退化（即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K</a:t>
            </a:r>
            <a:r>
              <a:rPr lang="zh-CN" altLang="en-US" dirty="0"/>
              <a:t>的子群，或者</a:t>
            </a:r>
            <a:r>
              <a:rPr lang="en-US" altLang="zh-CN" dirty="0"/>
              <a:t>K</a:t>
            </a:r>
            <a:r>
              <a:rPr lang="zh-CN" altLang="en-US" dirty="0"/>
              <a:t>是</a:t>
            </a:r>
            <a:r>
              <a:rPr lang="en-US" altLang="zh-CN" dirty="0"/>
              <a:t>H</a:t>
            </a:r>
            <a:r>
              <a:rPr lang="zh-CN" altLang="en-US" dirty="0"/>
              <a:t>的子群，或者说如果不是完全包含就不构成子群）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28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G=&lt;a&gt;={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i</a:t>
            </a:r>
            <a:r>
              <a:rPr lang="en-US" altLang="zh-CN" dirty="0" err="1"/>
              <a:t>|i∈Z</a:t>
            </a:r>
            <a:r>
              <a:rPr lang="en-US" altLang="zh-CN" dirty="0"/>
              <a:t>}</a:t>
            </a:r>
            <a:r>
              <a:rPr lang="zh-CN" altLang="en-US" dirty="0"/>
              <a:t>，则称</a:t>
            </a:r>
            <a:r>
              <a:rPr lang="en-US" altLang="zh-CN" dirty="0"/>
              <a:t>G</a:t>
            </a:r>
            <a:r>
              <a:rPr lang="zh-CN" altLang="en-US" dirty="0"/>
              <a:t>为循环群，</a:t>
            </a:r>
            <a:r>
              <a:rPr lang="en-US" altLang="zh-CN" dirty="0"/>
              <a:t>a</a:t>
            </a:r>
            <a:r>
              <a:rPr lang="zh-CN" altLang="en-US" dirty="0"/>
              <a:t>为生成元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阶循环群和装备了加法的</a:t>
            </a:r>
            <a:r>
              <a:rPr lang="en-US" altLang="zh-CN" dirty="0"/>
              <a:t>mod n</a:t>
            </a:r>
            <a:r>
              <a:rPr lang="zh-CN" altLang="en-US" dirty="0"/>
              <a:t>剩余系同构（虽然我们还没有说同构的定义是什么），所以这个东西我们是很熟悉的</a:t>
            </a:r>
            <a:endParaRPr lang="en-US" altLang="zh-CN" dirty="0"/>
          </a:p>
          <a:p>
            <a:r>
              <a:rPr lang="zh-CN" altLang="en-US" dirty="0"/>
              <a:t>无穷多个元素的循环群和装备了加法的整数集合同构，也比较熟悉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663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39BB-F51B-4669-BF8A-F7DE4EC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8EDA2-88DE-43EB-AECD-51E3090B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变换：定义域和值域相同的函数（回忆线性变换）</a:t>
            </a:r>
            <a:endParaRPr lang="en-US" altLang="zh-CN" dirty="0"/>
          </a:p>
          <a:p>
            <a:r>
              <a:rPr lang="zh-CN" altLang="en-US" dirty="0"/>
              <a:t>置换：函数是一个双射（既是单射又是满射，或者说是一一对应）并且定义域是有穷集合</a:t>
            </a:r>
            <a:endParaRPr lang="en-US" altLang="zh-CN" dirty="0"/>
          </a:p>
          <a:p>
            <a:r>
              <a:rPr lang="zh-CN" altLang="en-US" dirty="0"/>
              <a:t>变换</a:t>
            </a:r>
            <a:r>
              <a:rPr lang="en-US" altLang="zh-CN" dirty="0"/>
              <a:t>/</a:t>
            </a:r>
            <a:r>
              <a:rPr lang="zh-CN" altLang="en-US" dirty="0"/>
              <a:t>置换的乘法：函数的合成</a:t>
            </a:r>
            <a:endParaRPr lang="en-US" altLang="zh-CN" dirty="0"/>
          </a:p>
          <a:p>
            <a:r>
              <a:rPr lang="zh-CN" altLang="en-US" dirty="0"/>
              <a:t>当定义域的元素个数为</a:t>
            </a:r>
            <a:r>
              <a:rPr lang="en-US" altLang="zh-CN" dirty="0"/>
              <a:t>n</a:t>
            </a:r>
            <a:r>
              <a:rPr lang="zh-CN" altLang="en-US" dirty="0"/>
              <a:t>的时候，称上面的置换为</a:t>
            </a:r>
            <a:r>
              <a:rPr lang="en-US" altLang="zh-CN" dirty="0"/>
              <a:t>n</a:t>
            </a:r>
            <a:r>
              <a:rPr lang="zh-CN" altLang="en-US" dirty="0"/>
              <a:t>元置换</a:t>
            </a:r>
            <a:endParaRPr lang="en-US" altLang="zh-CN" dirty="0"/>
          </a:p>
          <a:p>
            <a:r>
              <a:rPr lang="zh-CN" altLang="en-US" dirty="0"/>
              <a:t>可以给定义域的元素从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编号，那么一个</a:t>
            </a:r>
            <a:r>
              <a:rPr lang="en-US" altLang="zh-CN" dirty="0"/>
              <a:t>n</a:t>
            </a:r>
            <a:r>
              <a:rPr lang="zh-CN" altLang="en-US" dirty="0"/>
              <a:t>元置换的输入是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的任意一个数，输出也是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的任意一个数，由于函数是一个双射，所以如果把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挨个输入进去，那么输出的应该是一个排列</a:t>
            </a:r>
            <a:r>
              <a:rPr lang="el-GR" altLang="zh-CN" dirty="0"/>
              <a:t>σ</a:t>
            </a:r>
            <a:r>
              <a:rPr lang="zh-CN" altLang="en-US" dirty="0"/>
              <a:t>，所以可以用一个排列来表示一个置换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596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4319</Words>
  <Application>Microsoft Office PowerPoint</Application>
  <PresentationFormat>宽屏</PresentationFormat>
  <Paragraphs>217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等线</vt:lpstr>
      <vt:lpstr>等线 Light</vt:lpstr>
      <vt:lpstr>Arial</vt:lpstr>
      <vt:lpstr>Office 主题​​</vt:lpstr>
      <vt:lpstr>群论</vt:lpstr>
      <vt:lpstr>群</vt:lpstr>
      <vt:lpstr>阶</vt:lpstr>
      <vt:lpstr>子群</vt:lpstr>
      <vt:lpstr>子群的判定</vt:lpstr>
      <vt:lpstr>子群的构造</vt:lpstr>
      <vt:lpstr>子群的构造</vt:lpstr>
      <vt:lpstr>循环群</vt:lpstr>
      <vt:lpstr>置换群</vt:lpstr>
      <vt:lpstr>置换群</vt:lpstr>
      <vt:lpstr>群的陪集分解</vt:lpstr>
      <vt:lpstr>群的陪集分解</vt:lpstr>
      <vt:lpstr>群的共轭类分解</vt:lpstr>
      <vt:lpstr>群的共轭类分解</vt:lpstr>
      <vt:lpstr>轨道-稳定子群定理</vt:lpstr>
      <vt:lpstr>Burnside引理</vt:lpstr>
      <vt:lpstr>Burnside引理</vt:lpstr>
      <vt:lpstr>Burnside引理</vt:lpstr>
      <vt:lpstr>Polya定理</vt:lpstr>
      <vt:lpstr>群的共轭类分解</vt:lpstr>
      <vt:lpstr>Luogu P4980</vt:lpstr>
      <vt:lpstr>Luogu P4980</vt:lpstr>
      <vt:lpstr>Luogu P1446</vt:lpstr>
      <vt:lpstr>Luogu P1446</vt:lpstr>
      <vt:lpstr>Luogu P1446</vt:lpstr>
      <vt:lpstr>某NOI模拟赛题</vt:lpstr>
      <vt:lpstr>某NOI模拟赛题</vt:lpstr>
      <vt:lpstr>某NOI模拟赛题</vt:lpstr>
      <vt:lpstr>某NOI模拟赛题</vt:lpstr>
      <vt:lpstr>某NOI模拟赛题</vt:lpstr>
      <vt:lpstr>FJWC2020 Day2 T2 手链强化</vt:lpstr>
      <vt:lpstr>FJWC2020 Day2 T2 手链强化</vt:lpstr>
      <vt:lpstr>FJWC2020 Day2 T2 手链强化</vt:lpstr>
      <vt:lpstr>FJWC2020 Day2 T2 手链强化</vt:lpstr>
      <vt:lpstr>FJWC2020 Day2 T2 手链强化</vt:lpstr>
      <vt:lpstr>Luogu P4916</vt:lpstr>
      <vt:lpstr>Luogu P4916</vt:lpstr>
      <vt:lpstr>Luogu P4916</vt:lpstr>
      <vt:lpstr>Luogu P4128</vt:lpstr>
      <vt:lpstr>Luogu P4128</vt:lpstr>
      <vt:lpstr>Luogu P4128</vt:lpstr>
      <vt:lpstr>Luogu P4128</vt:lpstr>
      <vt:lpstr>Luogu P4128</vt:lpstr>
      <vt:lpstr>Luogu P4128</vt:lpstr>
      <vt:lpstr>Luogu P4128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群论</dc:title>
  <dc:creator>You Lingyun</dc:creator>
  <cp:lastModifiedBy>You Lingyun</cp:lastModifiedBy>
  <cp:revision>81</cp:revision>
  <dcterms:created xsi:type="dcterms:W3CDTF">2022-02-06T11:39:27Z</dcterms:created>
  <dcterms:modified xsi:type="dcterms:W3CDTF">2023-01-30T03:50:11Z</dcterms:modified>
</cp:coreProperties>
</file>