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76" r:id="rId4"/>
    <p:sldId id="283" r:id="rId5"/>
    <p:sldId id="284" r:id="rId6"/>
    <p:sldId id="285" r:id="rId7"/>
    <p:sldId id="286" r:id="rId8"/>
    <p:sldId id="287" r:id="rId9"/>
    <p:sldId id="277" r:id="rId10"/>
    <p:sldId id="423" r:id="rId11"/>
    <p:sldId id="443" r:id="rId12"/>
    <p:sldId id="807" r:id="rId13"/>
    <p:sldId id="424" r:id="rId14"/>
    <p:sldId id="448" r:id="rId15"/>
    <p:sldId id="449" r:id="rId16"/>
    <p:sldId id="450" r:id="rId17"/>
    <p:sldId id="451" r:id="rId18"/>
    <p:sldId id="452" r:id="rId19"/>
    <p:sldId id="453" r:id="rId20"/>
    <p:sldId id="454" r:id="rId21"/>
    <p:sldId id="455" r:id="rId22"/>
    <p:sldId id="462" r:id="rId23"/>
    <p:sldId id="458" r:id="rId24"/>
    <p:sldId id="459" r:id="rId25"/>
    <p:sldId id="460" r:id="rId26"/>
    <p:sldId id="469" r:id="rId27"/>
    <p:sldId id="470" r:id="rId28"/>
    <p:sldId id="471" r:id="rId29"/>
    <p:sldId id="472" r:id="rId30"/>
    <p:sldId id="473" r:id="rId31"/>
    <p:sldId id="474" r:id="rId32"/>
    <p:sldId id="475" r:id="rId33"/>
    <p:sldId id="476" r:id="rId34"/>
    <p:sldId id="477" r:id="rId35"/>
    <p:sldId id="478" r:id="rId36"/>
    <p:sldId id="480" r:id="rId37"/>
    <p:sldId id="783" r:id="rId38"/>
    <p:sldId id="531" r:id="rId39"/>
    <p:sldId id="532" r:id="rId40"/>
    <p:sldId id="534" r:id="rId41"/>
    <p:sldId id="535" r:id="rId42"/>
    <p:sldId id="538" r:id="rId43"/>
    <p:sldId id="541" r:id="rId44"/>
    <p:sldId id="542" r:id="rId45"/>
    <p:sldId id="543" r:id="rId46"/>
    <p:sldId id="548" r:id="rId47"/>
    <p:sldId id="809" r:id="rId48"/>
    <p:sldId id="810" r:id="rId49"/>
    <p:sldId id="812" r:id="rId50"/>
    <p:sldId id="815" r:id="rId51"/>
    <p:sldId id="811" r:id="rId52"/>
    <p:sldId id="813" r:id="rId53"/>
    <p:sldId id="814" r:id="rId54"/>
    <p:sldId id="816" r:id="rId55"/>
    <p:sldId id="817" r:id="rId56"/>
    <p:sldId id="818" r:id="rId57"/>
    <p:sldId id="819" r:id="rId58"/>
    <p:sldId id="820" r:id="rId59"/>
    <p:sldId id="795" r:id="rId60"/>
    <p:sldId id="800" r:id="rId61"/>
    <p:sldId id="801" r:id="rId62"/>
    <p:sldId id="802" r:id="rId63"/>
    <p:sldId id="803" r:id="rId64"/>
    <p:sldId id="805" r:id="rId65"/>
    <p:sldId id="806" r:id="rId66"/>
    <p:sldId id="808" r:id="rId67"/>
    <p:sldId id="667" r:id="rId68"/>
    <p:sldId id="668" r:id="rId69"/>
    <p:sldId id="672" r:id="rId70"/>
    <p:sldId id="674" r:id="rId71"/>
    <p:sldId id="678" r:id="rId72"/>
    <p:sldId id="681" r:id="rId73"/>
    <p:sldId id="685" r:id="rId74"/>
    <p:sldId id="686" r:id="rId75"/>
    <p:sldId id="687" r:id="rId76"/>
    <p:sldId id="693" r:id="rId77"/>
    <p:sldId id="700" r:id="rId78"/>
    <p:sldId id="702" r:id="rId79"/>
    <p:sldId id="705" r:id="rId80"/>
    <p:sldId id="698" r:id="rId81"/>
    <p:sldId id="790" r:id="rId82"/>
    <p:sldId id="791" r:id="rId83"/>
    <p:sldId id="699" r:id="rId84"/>
    <p:sldId id="706" r:id="rId85"/>
    <p:sldId id="714" r:id="rId86"/>
    <p:sldId id="716" r:id="rId87"/>
    <p:sldId id="717" r:id="rId88"/>
    <p:sldId id="719" r:id="rId89"/>
    <p:sldId id="718" r:id="rId90"/>
    <p:sldId id="792" r:id="rId91"/>
    <p:sldId id="723" r:id="rId92"/>
    <p:sldId id="726" r:id="rId93"/>
    <p:sldId id="761" r:id="rId9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7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D7D47B-FE35-4DAD-B4DB-A5C2764D000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443CA1E-AA19-410B-B5D6-D7DFAB8C83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58A476D-A330-4621-99A0-2A6FDF8B7105}"/>
              </a:ext>
            </a:extLst>
          </p:cNvPr>
          <p:cNvSpPr>
            <a:spLocks noGrp="1"/>
          </p:cNvSpPr>
          <p:nvPr>
            <p:ph type="dt" sz="half" idx="10"/>
          </p:nvPr>
        </p:nvSpPr>
        <p:spPr/>
        <p:txBody>
          <a:bodyPr/>
          <a:lstStyle/>
          <a:p>
            <a:fld id="{FCEE79D3-15FD-491B-9FA2-4FF261C28D39}" type="datetimeFigureOut">
              <a:rPr lang="zh-CN" altLang="en-US" smtClean="0"/>
              <a:t>2023/8/9</a:t>
            </a:fld>
            <a:endParaRPr lang="zh-CN" altLang="en-US"/>
          </a:p>
        </p:txBody>
      </p:sp>
      <p:sp>
        <p:nvSpPr>
          <p:cNvPr id="5" name="页脚占位符 4">
            <a:extLst>
              <a:ext uri="{FF2B5EF4-FFF2-40B4-BE49-F238E27FC236}">
                <a16:creationId xmlns:a16="http://schemas.microsoft.com/office/drawing/2014/main" id="{EBBB448D-1926-4E67-B229-95ADB284F8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3ED15C-03D1-42D8-85BF-D6E8FB4FC9A5}"/>
              </a:ext>
            </a:extLst>
          </p:cNvPr>
          <p:cNvSpPr>
            <a:spLocks noGrp="1"/>
          </p:cNvSpPr>
          <p:nvPr>
            <p:ph type="sldNum" sz="quarter" idx="12"/>
          </p:nvPr>
        </p:nvSpPr>
        <p:spPr/>
        <p:txBody>
          <a:bodyPr/>
          <a:lstStyle/>
          <a:p>
            <a:fld id="{D94D108D-4F3F-4EBB-BDF8-C1CC5B0D9753}" type="slidenum">
              <a:rPr lang="zh-CN" altLang="en-US" smtClean="0"/>
              <a:t>‹#›</a:t>
            </a:fld>
            <a:endParaRPr lang="zh-CN" altLang="en-US"/>
          </a:p>
        </p:txBody>
      </p:sp>
    </p:spTree>
    <p:extLst>
      <p:ext uri="{BB962C8B-B14F-4D97-AF65-F5344CB8AC3E}">
        <p14:creationId xmlns:p14="http://schemas.microsoft.com/office/powerpoint/2010/main" val="1741598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EAD9AA-6A73-4F4F-933C-B8A63768C95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4A63904-0667-42F6-902A-2ACAA8953C7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573BC87-6716-4221-9668-F30ACFFD11B9}"/>
              </a:ext>
            </a:extLst>
          </p:cNvPr>
          <p:cNvSpPr>
            <a:spLocks noGrp="1"/>
          </p:cNvSpPr>
          <p:nvPr>
            <p:ph type="dt" sz="half" idx="10"/>
          </p:nvPr>
        </p:nvSpPr>
        <p:spPr/>
        <p:txBody>
          <a:bodyPr/>
          <a:lstStyle/>
          <a:p>
            <a:fld id="{FCEE79D3-15FD-491B-9FA2-4FF261C28D39}" type="datetimeFigureOut">
              <a:rPr lang="zh-CN" altLang="en-US" smtClean="0"/>
              <a:t>2023/8/9</a:t>
            </a:fld>
            <a:endParaRPr lang="zh-CN" altLang="en-US"/>
          </a:p>
        </p:txBody>
      </p:sp>
      <p:sp>
        <p:nvSpPr>
          <p:cNvPr id="5" name="页脚占位符 4">
            <a:extLst>
              <a:ext uri="{FF2B5EF4-FFF2-40B4-BE49-F238E27FC236}">
                <a16:creationId xmlns:a16="http://schemas.microsoft.com/office/drawing/2014/main" id="{C29522A8-FE6B-4B04-B113-279D838030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52378D-5D29-4DAD-B5AF-8D794C6990A2}"/>
              </a:ext>
            </a:extLst>
          </p:cNvPr>
          <p:cNvSpPr>
            <a:spLocks noGrp="1"/>
          </p:cNvSpPr>
          <p:nvPr>
            <p:ph type="sldNum" sz="quarter" idx="12"/>
          </p:nvPr>
        </p:nvSpPr>
        <p:spPr/>
        <p:txBody>
          <a:bodyPr/>
          <a:lstStyle/>
          <a:p>
            <a:fld id="{D94D108D-4F3F-4EBB-BDF8-C1CC5B0D9753}" type="slidenum">
              <a:rPr lang="zh-CN" altLang="en-US" smtClean="0"/>
              <a:t>‹#›</a:t>
            </a:fld>
            <a:endParaRPr lang="zh-CN" altLang="en-US"/>
          </a:p>
        </p:txBody>
      </p:sp>
    </p:spTree>
    <p:extLst>
      <p:ext uri="{BB962C8B-B14F-4D97-AF65-F5344CB8AC3E}">
        <p14:creationId xmlns:p14="http://schemas.microsoft.com/office/powerpoint/2010/main" val="4019460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A59629F-419D-4353-91E2-BA097A26843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9737C2F-4AC0-4A74-8C2C-5CB34892633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35B3002-1828-4B4F-AE6D-16DB0FB9A535}"/>
              </a:ext>
            </a:extLst>
          </p:cNvPr>
          <p:cNvSpPr>
            <a:spLocks noGrp="1"/>
          </p:cNvSpPr>
          <p:nvPr>
            <p:ph type="dt" sz="half" idx="10"/>
          </p:nvPr>
        </p:nvSpPr>
        <p:spPr/>
        <p:txBody>
          <a:bodyPr/>
          <a:lstStyle/>
          <a:p>
            <a:fld id="{FCEE79D3-15FD-491B-9FA2-4FF261C28D39}" type="datetimeFigureOut">
              <a:rPr lang="zh-CN" altLang="en-US" smtClean="0"/>
              <a:t>2023/8/9</a:t>
            </a:fld>
            <a:endParaRPr lang="zh-CN" altLang="en-US"/>
          </a:p>
        </p:txBody>
      </p:sp>
      <p:sp>
        <p:nvSpPr>
          <p:cNvPr id="5" name="页脚占位符 4">
            <a:extLst>
              <a:ext uri="{FF2B5EF4-FFF2-40B4-BE49-F238E27FC236}">
                <a16:creationId xmlns:a16="http://schemas.microsoft.com/office/drawing/2014/main" id="{0ACE8A16-5660-4642-8379-747650052D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B8228E-3AD0-4EF5-9737-775BEE5E248C}"/>
              </a:ext>
            </a:extLst>
          </p:cNvPr>
          <p:cNvSpPr>
            <a:spLocks noGrp="1"/>
          </p:cNvSpPr>
          <p:nvPr>
            <p:ph type="sldNum" sz="quarter" idx="12"/>
          </p:nvPr>
        </p:nvSpPr>
        <p:spPr/>
        <p:txBody>
          <a:bodyPr/>
          <a:lstStyle/>
          <a:p>
            <a:fld id="{D94D108D-4F3F-4EBB-BDF8-C1CC5B0D9753}" type="slidenum">
              <a:rPr lang="zh-CN" altLang="en-US" smtClean="0"/>
              <a:t>‹#›</a:t>
            </a:fld>
            <a:endParaRPr lang="zh-CN" altLang="en-US"/>
          </a:p>
        </p:txBody>
      </p:sp>
    </p:spTree>
    <p:extLst>
      <p:ext uri="{BB962C8B-B14F-4D97-AF65-F5344CB8AC3E}">
        <p14:creationId xmlns:p14="http://schemas.microsoft.com/office/powerpoint/2010/main" val="321677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38D2F-F5D9-48E7-A277-605E4344F95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4FF8368-9B03-4C95-BD28-F830EE9CFD9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03B7795-07DD-40D4-BA86-D3CAC2E2B94F}"/>
              </a:ext>
            </a:extLst>
          </p:cNvPr>
          <p:cNvSpPr>
            <a:spLocks noGrp="1"/>
          </p:cNvSpPr>
          <p:nvPr>
            <p:ph type="dt" sz="half" idx="10"/>
          </p:nvPr>
        </p:nvSpPr>
        <p:spPr/>
        <p:txBody>
          <a:bodyPr/>
          <a:lstStyle/>
          <a:p>
            <a:fld id="{FCEE79D3-15FD-491B-9FA2-4FF261C28D39}" type="datetimeFigureOut">
              <a:rPr lang="zh-CN" altLang="en-US" smtClean="0"/>
              <a:t>2023/8/9</a:t>
            </a:fld>
            <a:endParaRPr lang="zh-CN" altLang="en-US"/>
          </a:p>
        </p:txBody>
      </p:sp>
      <p:sp>
        <p:nvSpPr>
          <p:cNvPr id="5" name="页脚占位符 4">
            <a:extLst>
              <a:ext uri="{FF2B5EF4-FFF2-40B4-BE49-F238E27FC236}">
                <a16:creationId xmlns:a16="http://schemas.microsoft.com/office/drawing/2014/main" id="{D0491CE7-6BD3-49A0-8BCA-02224A67C2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6BC3D8-1263-477B-9541-BBBBAEBAEB5D}"/>
              </a:ext>
            </a:extLst>
          </p:cNvPr>
          <p:cNvSpPr>
            <a:spLocks noGrp="1"/>
          </p:cNvSpPr>
          <p:nvPr>
            <p:ph type="sldNum" sz="quarter" idx="12"/>
          </p:nvPr>
        </p:nvSpPr>
        <p:spPr/>
        <p:txBody>
          <a:bodyPr/>
          <a:lstStyle/>
          <a:p>
            <a:fld id="{D94D108D-4F3F-4EBB-BDF8-C1CC5B0D9753}" type="slidenum">
              <a:rPr lang="zh-CN" altLang="en-US" smtClean="0"/>
              <a:t>‹#›</a:t>
            </a:fld>
            <a:endParaRPr lang="zh-CN" altLang="en-US"/>
          </a:p>
        </p:txBody>
      </p:sp>
    </p:spTree>
    <p:extLst>
      <p:ext uri="{BB962C8B-B14F-4D97-AF65-F5344CB8AC3E}">
        <p14:creationId xmlns:p14="http://schemas.microsoft.com/office/powerpoint/2010/main" val="162887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F6D996-165B-4C02-8301-249A0206D74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150174E-FF91-4C3C-A996-11D6D890D6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7C0C441-F0EE-4F25-AC47-45D8B3EA8212}"/>
              </a:ext>
            </a:extLst>
          </p:cNvPr>
          <p:cNvSpPr>
            <a:spLocks noGrp="1"/>
          </p:cNvSpPr>
          <p:nvPr>
            <p:ph type="dt" sz="half" idx="10"/>
          </p:nvPr>
        </p:nvSpPr>
        <p:spPr/>
        <p:txBody>
          <a:bodyPr/>
          <a:lstStyle/>
          <a:p>
            <a:fld id="{FCEE79D3-15FD-491B-9FA2-4FF261C28D39}" type="datetimeFigureOut">
              <a:rPr lang="zh-CN" altLang="en-US" smtClean="0"/>
              <a:t>2023/8/9</a:t>
            </a:fld>
            <a:endParaRPr lang="zh-CN" altLang="en-US"/>
          </a:p>
        </p:txBody>
      </p:sp>
      <p:sp>
        <p:nvSpPr>
          <p:cNvPr id="5" name="页脚占位符 4">
            <a:extLst>
              <a:ext uri="{FF2B5EF4-FFF2-40B4-BE49-F238E27FC236}">
                <a16:creationId xmlns:a16="http://schemas.microsoft.com/office/drawing/2014/main" id="{C901B8F4-D753-4913-A166-24D076B7FC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B55ED8-DB64-41AD-806D-74C1A8B1E193}"/>
              </a:ext>
            </a:extLst>
          </p:cNvPr>
          <p:cNvSpPr>
            <a:spLocks noGrp="1"/>
          </p:cNvSpPr>
          <p:nvPr>
            <p:ph type="sldNum" sz="quarter" idx="12"/>
          </p:nvPr>
        </p:nvSpPr>
        <p:spPr/>
        <p:txBody>
          <a:bodyPr/>
          <a:lstStyle/>
          <a:p>
            <a:fld id="{D94D108D-4F3F-4EBB-BDF8-C1CC5B0D9753}" type="slidenum">
              <a:rPr lang="zh-CN" altLang="en-US" smtClean="0"/>
              <a:t>‹#›</a:t>
            </a:fld>
            <a:endParaRPr lang="zh-CN" altLang="en-US"/>
          </a:p>
        </p:txBody>
      </p:sp>
    </p:spTree>
    <p:extLst>
      <p:ext uri="{BB962C8B-B14F-4D97-AF65-F5344CB8AC3E}">
        <p14:creationId xmlns:p14="http://schemas.microsoft.com/office/powerpoint/2010/main" val="34769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107D29-C9B6-42E0-903C-99AFBD3E27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27CC344-3430-40AB-B26F-DFABD8A4D9A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91D58BC-BE11-48F5-BCAD-FEF3E7C9398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1A63351-A6ED-4C0F-9C22-4F9CC9960951}"/>
              </a:ext>
            </a:extLst>
          </p:cNvPr>
          <p:cNvSpPr>
            <a:spLocks noGrp="1"/>
          </p:cNvSpPr>
          <p:nvPr>
            <p:ph type="dt" sz="half" idx="10"/>
          </p:nvPr>
        </p:nvSpPr>
        <p:spPr/>
        <p:txBody>
          <a:bodyPr/>
          <a:lstStyle/>
          <a:p>
            <a:fld id="{FCEE79D3-15FD-491B-9FA2-4FF261C28D39}" type="datetimeFigureOut">
              <a:rPr lang="zh-CN" altLang="en-US" smtClean="0"/>
              <a:t>2023/8/9</a:t>
            </a:fld>
            <a:endParaRPr lang="zh-CN" altLang="en-US"/>
          </a:p>
        </p:txBody>
      </p:sp>
      <p:sp>
        <p:nvSpPr>
          <p:cNvPr id="6" name="页脚占位符 5">
            <a:extLst>
              <a:ext uri="{FF2B5EF4-FFF2-40B4-BE49-F238E27FC236}">
                <a16:creationId xmlns:a16="http://schemas.microsoft.com/office/drawing/2014/main" id="{5F7552C0-6C7D-45C5-8F78-22A80101E0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6DDA8E-EE7B-40E5-A340-B1E9EFA22F89}"/>
              </a:ext>
            </a:extLst>
          </p:cNvPr>
          <p:cNvSpPr>
            <a:spLocks noGrp="1"/>
          </p:cNvSpPr>
          <p:nvPr>
            <p:ph type="sldNum" sz="quarter" idx="12"/>
          </p:nvPr>
        </p:nvSpPr>
        <p:spPr/>
        <p:txBody>
          <a:bodyPr/>
          <a:lstStyle/>
          <a:p>
            <a:fld id="{D94D108D-4F3F-4EBB-BDF8-C1CC5B0D9753}" type="slidenum">
              <a:rPr lang="zh-CN" altLang="en-US" smtClean="0"/>
              <a:t>‹#›</a:t>
            </a:fld>
            <a:endParaRPr lang="zh-CN" altLang="en-US"/>
          </a:p>
        </p:txBody>
      </p:sp>
    </p:spTree>
    <p:extLst>
      <p:ext uri="{BB962C8B-B14F-4D97-AF65-F5344CB8AC3E}">
        <p14:creationId xmlns:p14="http://schemas.microsoft.com/office/powerpoint/2010/main" val="2868721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4A714-B851-4956-A7C6-8C8C6102BA5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9EC974D-3E95-4781-89C2-C9D3A1F0E7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6E78C34-8BF5-4316-AFED-24591354717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8DD1E03-CAA3-439E-BFB1-347CC51ACA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BA33281-F8C1-4E70-8AF1-58E3DBF69EF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0A33AA3-70F6-4209-88CF-FD1D7AF30FA9}"/>
              </a:ext>
            </a:extLst>
          </p:cNvPr>
          <p:cNvSpPr>
            <a:spLocks noGrp="1"/>
          </p:cNvSpPr>
          <p:nvPr>
            <p:ph type="dt" sz="half" idx="10"/>
          </p:nvPr>
        </p:nvSpPr>
        <p:spPr/>
        <p:txBody>
          <a:bodyPr/>
          <a:lstStyle/>
          <a:p>
            <a:fld id="{FCEE79D3-15FD-491B-9FA2-4FF261C28D39}" type="datetimeFigureOut">
              <a:rPr lang="zh-CN" altLang="en-US" smtClean="0"/>
              <a:t>2023/8/9</a:t>
            </a:fld>
            <a:endParaRPr lang="zh-CN" altLang="en-US"/>
          </a:p>
        </p:txBody>
      </p:sp>
      <p:sp>
        <p:nvSpPr>
          <p:cNvPr id="8" name="页脚占位符 7">
            <a:extLst>
              <a:ext uri="{FF2B5EF4-FFF2-40B4-BE49-F238E27FC236}">
                <a16:creationId xmlns:a16="http://schemas.microsoft.com/office/drawing/2014/main" id="{61BA1B9A-448E-4C1D-A8BC-A4B28FC95D6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3F97016-85FC-4E52-AD02-78FB4B11DEB1}"/>
              </a:ext>
            </a:extLst>
          </p:cNvPr>
          <p:cNvSpPr>
            <a:spLocks noGrp="1"/>
          </p:cNvSpPr>
          <p:nvPr>
            <p:ph type="sldNum" sz="quarter" idx="12"/>
          </p:nvPr>
        </p:nvSpPr>
        <p:spPr/>
        <p:txBody>
          <a:bodyPr/>
          <a:lstStyle/>
          <a:p>
            <a:fld id="{D94D108D-4F3F-4EBB-BDF8-C1CC5B0D9753}" type="slidenum">
              <a:rPr lang="zh-CN" altLang="en-US" smtClean="0"/>
              <a:t>‹#›</a:t>
            </a:fld>
            <a:endParaRPr lang="zh-CN" altLang="en-US"/>
          </a:p>
        </p:txBody>
      </p:sp>
    </p:spTree>
    <p:extLst>
      <p:ext uri="{BB962C8B-B14F-4D97-AF65-F5344CB8AC3E}">
        <p14:creationId xmlns:p14="http://schemas.microsoft.com/office/powerpoint/2010/main" val="1272823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97E194-D13B-42C6-9078-FB111B26BE3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17DC86A-A897-406A-B31E-683E9C242B72}"/>
              </a:ext>
            </a:extLst>
          </p:cNvPr>
          <p:cNvSpPr>
            <a:spLocks noGrp="1"/>
          </p:cNvSpPr>
          <p:nvPr>
            <p:ph type="dt" sz="half" idx="10"/>
          </p:nvPr>
        </p:nvSpPr>
        <p:spPr/>
        <p:txBody>
          <a:bodyPr/>
          <a:lstStyle/>
          <a:p>
            <a:fld id="{FCEE79D3-15FD-491B-9FA2-4FF261C28D39}" type="datetimeFigureOut">
              <a:rPr lang="zh-CN" altLang="en-US" smtClean="0"/>
              <a:t>2023/8/9</a:t>
            </a:fld>
            <a:endParaRPr lang="zh-CN" altLang="en-US"/>
          </a:p>
        </p:txBody>
      </p:sp>
      <p:sp>
        <p:nvSpPr>
          <p:cNvPr id="4" name="页脚占位符 3">
            <a:extLst>
              <a:ext uri="{FF2B5EF4-FFF2-40B4-BE49-F238E27FC236}">
                <a16:creationId xmlns:a16="http://schemas.microsoft.com/office/drawing/2014/main" id="{D08616DC-E862-42AD-9258-033257A8657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58AF874-3E35-4AFF-B9C1-90BDFCA57CBC}"/>
              </a:ext>
            </a:extLst>
          </p:cNvPr>
          <p:cNvSpPr>
            <a:spLocks noGrp="1"/>
          </p:cNvSpPr>
          <p:nvPr>
            <p:ph type="sldNum" sz="quarter" idx="12"/>
          </p:nvPr>
        </p:nvSpPr>
        <p:spPr/>
        <p:txBody>
          <a:bodyPr/>
          <a:lstStyle/>
          <a:p>
            <a:fld id="{D94D108D-4F3F-4EBB-BDF8-C1CC5B0D9753}" type="slidenum">
              <a:rPr lang="zh-CN" altLang="en-US" smtClean="0"/>
              <a:t>‹#›</a:t>
            </a:fld>
            <a:endParaRPr lang="zh-CN" altLang="en-US"/>
          </a:p>
        </p:txBody>
      </p:sp>
    </p:spTree>
    <p:extLst>
      <p:ext uri="{BB962C8B-B14F-4D97-AF65-F5344CB8AC3E}">
        <p14:creationId xmlns:p14="http://schemas.microsoft.com/office/powerpoint/2010/main" val="2374502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08DA89C-B3F2-4AD4-8EC1-C66B3605B104}"/>
              </a:ext>
            </a:extLst>
          </p:cNvPr>
          <p:cNvSpPr>
            <a:spLocks noGrp="1"/>
          </p:cNvSpPr>
          <p:nvPr>
            <p:ph type="dt" sz="half" idx="10"/>
          </p:nvPr>
        </p:nvSpPr>
        <p:spPr/>
        <p:txBody>
          <a:bodyPr/>
          <a:lstStyle/>
          <a:p>
            <a:fld id="{FCEE79D3-15FD-491B-9FA2-4FF261C28D39}" type="datetimeFigureOut">
              <a:rPr lang="zh-CN" altLang="en-US" smtClean="0"/>
              <a:t>2023/8/9</a:t>
            </a:fld>
            <a:endParaRPr lang="zh-CN" altLang="en-US"/>
          </a:p>
        </p:txBody>
      </p:sp>
      <p:sp>
        <p:nvSpPr>
          <p:cNvPr id="3" name="页脚占位符 2">
            <a:extLst>
              <a:ext uri="{FF2B5EF4-FFF2-40B4-BE49-F238E27FC236}">
                <a16:creationId xmlns:a16="http://schemas.microsoft.com/office/drawing/2014/main" id="{AF893AC8-2AA2-4E45-919D-16544A8FC3D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F24D2E9-7E23-499E-9205-D73DF4FD28DF}"/>
              </a:ext>
            </a:extLst>
          </p:cNvPr>
          <p:cNvSpPr>
            <a:spLocks noGrp="1"/>
          </p:cNvSpPr>
          <p:nvPr>
            <p:ph type="sldNum" sz="quarter" idx="12"/>
          </p:nvPr>
        </p:nvSpPr>
        <p:spPr/>
        <p:txBody>
          <a:bodyPr/>
          <a:lstStyle/>
          <a:p>
            <a:fld id="{D94D108D-4F3F-4EBB-BDF8-C1CC5B0D9753}" type="slidenum">
              <a:rPr lang="zh-CN" altLang="en-US" smtClean="0"/>
              <a:t>‹#›</a:t>
            </a:fld>
            <a:endParaRPr lang="zh-CN" altLang="en-US"/>
          </a:p>
        </p:txBody>
      </p:sp>
    </p:spTree>
    <p:extLst>
      <p:ext uri="{BB962C8B-B14F-4D97-AF65-F5344CB8AC3E}">
        <p14:creationId xmlns:p14="http://schemas.microsoft.com/office/powerpoint/2010/main" val="2035121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C5A59-81D6-4027-B3EF-9EBC4395B58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0A4BFBB-1957-49F3-A494-3FF1458D64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CF583CB-4019-4CCE-9854-791AB56E84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B875044-3892-46D7-9497-23BB2BFDB38C}"/>
              </a:ext>
            </a:extLst>
          </p:cNvPr>
          <p:cNvSpPr>
            <a:spLocks noGrp="1"/>
          </p:cNvSpPr>
          <p:nvPr>
            <p:ph type="dt" sz="half" idx="10"/>
          </p:nvPr>
        </p:nvSpPr>
        <p:spPr/>
        <p:txBody>
          <a:bodyPr/>
          <a:lstStyle/>
          <a:p>
            <a:fld id="{FCEE79D3-15FD-491B-9FA2-4FF261C28D39}" type="datetimeFigureOut">
              <a:rPr lang="zh-CN" altLang="en-US" smtClean="0"/>
              <a:t>2023/8/9</a:t>
            </a:fld>
            <a:endParaRPr lang="zh-CN" altLang="en-US"/>
          </a:p>
        </p:txBody>
      </p:sp>
      <p:sp>
        <p:nvSpPr>
          <p:cNvPr id="6" name="页脚占位符 5">
            <a:extLst>
              <a:ext uri="{FF2B5EF4-FFF2-40B4-BE49-F238E27FC236}">
                <a16:creationId xmlns:a16="http://schemas.microsoft.com/office/drawing/2014/main" id="{AB45838F-7EA1-4CF0-8201-2C565AFC71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8069C3-158A-4ECD-B84A-2D7C7931D78D}"/>
              </a:ext>
            </a:extLst>
          </p:cNvPr>
          <p:cNvSpPr>
            <a:spLocks noGrp="1"/>
          </p:cNvSpPr>
          <p:nvPr>
            <p:ph type="sldNum" sz="quarter" idx="12"/>
          </p:nvPr>
        </p:nvSpPr>
        <p:spPr/>
        <p:txBody>
          <a:bodyPr/>
          <a:lstStyle/>
          <a:p>
            <a:fld id="{D94D108D-4F3F-4EBB-BDF8-C1CC5B0D9753}" type="slidenum">
              <a:rPr lang="zh-CN" altLang="en-US" smtClean="0"/>
              <a:t>‹#›</a:t>
            </a:fld>
            <a:endParaRPr lang="zh-CN" altLang="en-US"/>
          </a:p>
        </p:txBody>
      </p:sp>
    </p:spTree>
    <p:extLst>
      <p:ext uri="{BB962C8B-B14F-4D97-AF65-F5344CB8AC3E}">
        <p14:creationId xmlns:p14="http://schemas.microsoft.com/office/powerpoint/2010/main" val="357299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5CABA3-7384-4A54-B7C5-45DD75DED5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5D05477-40B9-4E87-B280-A753812BD8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E9B9EF2-F5D8-4695-AEF2-CBDBE0F861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C2E4C0E-B4A3-4C6D-B8CE-9F1A68BAEBBD}"/>
              </a:ext>
            </a:extLst>
          </p:cNvPr>
          <p:cNvSpPr>
            <a:spLocks noGrp="1"/>
          </p:cNvSpPr>
          <p:nvPr>
            <p:ph type="dt" sz="half" idx="10"/>
          </p:nvPr>
        </p:nvSpPr>
        <p:spPr/>
        <p:txBody>
          <a:bodyPr/>
          <a:lstStyle/>
          <a:p>
            <a:fld id="{FCEE79D3-15FD-491B-9FA2-4FF261C28D39}" type="datetimeFigureOut">
              <a:rPr lang="zh-CN" altLang="en-US" smtClean="0"/>
              <a:t>2023/8/9</a:t>
            </a:fld>
            <a:endParaRPr lang="zh-CN" altLang="en-US"/>
          </a:p>
        </p:txBody>
      </p:sp>
      <p:sp>
        <p:nvSpPr>
          <p:cNvPr id="6" name="页脚占位符 5">
            <a:extLst>
              <a:ext uri="{FF2B5EF4-FFF2-40B4-BE49-F238E27FC236}">
                <a16:creationId xmlns:a16="http://schemas.microsoft.com/office/drawing/2014/main" id="{583DF628-301F-4D34-A1D2-3736409842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C92F59-0B73-4518-85D0-65F0E9DCAC01}"/>
              </a:ext>
            </a:extLst>
          </p:cNvPr>
          <p:cNvSpPr>
            <a:spLocks noGrp="1"/>
          </p:cNvSpPr>
          <p:nvPr>
            <p:ph type="sldNum" sz="quarter" idx="12"/>
          </p:nvPr>
        </p:nvSpPr>
        <p:spPr/>
        <p:txBody>
          <a:bodyPr/>
          <a:lstStyle/>
          <a:p>
            <a:fld id="{D94D108D-4F3F-4EBB-BDF8-C1CC5B0D9753}" type="slidenum">
              <a:rPr lang="zh-CN" altLang="en-US" smtClean="0"/>
              <a:t>‹#›</a:t>
            </a:fld>
            <a:endParaRPr lang="zh-CN" altLang="en-US"/>
          </a:p>
        </p:txBody>
      </p:sp>
    </p:spTree>
    <p:extLst>
      <p:ext uri="{BB962C8B-B14F-4D97-AF65-F5344CB8AC3E}">
        <p14:creationId xmlns:p14="http://schemas.microsoft.com/office/powerpoint/2010/main" val="2330316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8D203B7-B57C-4313-9D38-329503F45C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DE59292-3E0F-44E9-9366-F019EB2600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09E20A3-8F86-4FE2-8F40-71884EBE43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E79D3-15FD-491B-9FA2-4FF261C28D39}" type="datetimeFigureOut">
              <a:rPr lang="zh-CN" altLang="en-US" smtClean="0"/>
              <a:t>2023/8/9</a:t>
            </a:fld>
            <a:endParaRPr lang="zh-CN" altLang="en-US"/>
          </a:p>
        </p:txBody>
      </p:sp>
      <p:sp>
        <p:nvSpPr>
          <p:cNvPr id="5" name="页脚占位符 4">
            <a:extLst>
              <a:ext uri="{FF2B5EF4-FFF2-40B4-BE49-F238E27FC236}">
                <a16:creationId xmlns:a16="http://schemas.microsoft.com/office/drawing/2014/main" id="{B2AA6DEE-02ED-4E39-8112-9605712820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BB50D7C-A4A9-4959-8B29-DE35ABA530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D108D-4F3F-4EBB-BDF8-C1CC5B0D9753}" type="slidenum">
              <a:rPr lang="zh-CN" altLang="en-US" smtClean="0"/>
              <a:t>‹#›</a:t>
            </a:fld>
            <a:endParaRPr lang="zh-CN" altLang="en-US"/>
          </a:p>
        </p:txBody>
      </p:sp>
    </p:spTree>
    <p:extLst>
      <p:ext uri="{BB962C8B-B14F-4D97-AF65-F5344CB8AC3E}">
        <p14:creationId xmlns:p14="http://schemas.microsoft.com/office/powerpoint/2010/main" val="2823914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pdf/1111.5340.pdf" TargetMode="External"/><Relationship Id="rId2" Type="http://schemas.openxmlformats.org/officeDocument/2006/relationships/hyperlink" Target="https://zhuanlan.zhihu.com/p/344344247"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xml"/><Relationship Id="rId7"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tags" Target="../tags/tag4.xml"/><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9.xml"/><Relationship Id="rId7" Type="http://schemas.openxmlformats.org/officeDocument/2006/relationships/image" Target="../media/image9.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8.png"/><Relationship Id="rId5" Type="http://schemas.openxmlformats.org/officeDocument/2006/relationships/slideLayout" Target="../slideLayouts/slideLayout2.xml"/><Relationship Id="rId4" Type="http://schemas.openxmlformats.org/officeDocument/2006/relationships/tags" Target="../tags/tag10.xml"/><Relationship Id="rId9"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www.luogu.com.cn/blog/Flying2018/wqs-er-fen-min-ke-fu-si-ji-hu-xue-xi-bi-ji"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16.png"/><Relationship Id="rId4" Type="http://schemas.openxmlformats.org/officeDocument/2006/relationships/image" Target="../media/image1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0FA25C-2BC2-47F5-9491-737EF1C6C809}"/>
              </a:ext>
            </a:extLst>
          </p:cNvPr>
          <p:cNvSpPr>
            <a:spLocks noGrp="1"/>
          </p:cNvSpPr>
          <p:nvPr>
            <p:ph type="ctrTitle"/>
          </p:nvPr>
        </p:nvSpPr>
        <p:spPr/>
        <p:txBody>
          <a:bodyPr/>
          <a:lstStyle/>
          <a:p>
            <a:r>
              <a:rPr lang="zh-CN" altLang="en-US" dirty="0"/>
              <a:t>计算几何复习</a:t>
            </a:r>
          </a:p>
        </p:txBody>
      </p:sp>
      <p:sp>
        <p:nvSpPr>
          <p:cNvPr id="3" name="副标题 2">
            <a:extLst>
              <a:ext uri="{FF2B5EF4-FFF2-40B4-BE49-F238E27FC236}">
                <a16:creationId xmlns:a16="http://schemas.microsoft.com/office/drawing/2014/main" id="{D77F1C29-104E-457A-93F9-C109AF49FAFF}"/>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36974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22C55-345F-4383-9F3C-CFE2CE0030C3}"/>
              </a:ext>
            </a:extLst>
          </p:cNvPr>
          <p:cNvSpPr>
            <a:spLocks noGrp="1"/>
          </p:cNvSpPr>
          <p:nvPr>
            <p:ph type="title"/>
          </p:nvPr>
        </p:nvSpPr>
        <p:spPr/>
        <p:txBody>
          <a:bodyPr/>
          <a:lstStyle/>
          <a:p>
            <a:r>
              <a:rPr lang="zh-CN" altLang="en-US" dirty="0"/>
              <a:t>凸包</a:t>
            </a:r>
          </a:p>
        </p:txBody>
      </p:sp>
      <p:sp>
        <p:nvSpPr>
          <p:cNvPr id="3" name="内容占位符 2">
            <a:extLst>
              <a:ext uri="{FF2B5EF4-FFF2-40B4-BE49-F238E27FC236}">
                <a16:creationId xmlns:a16="http://schemas.microsoft.com/office/drawing/2014/main" id="{1A478C4A-33E7-4854-9D90-55C4356E93F0}"/>
              </a:ext>
            </a:extLst>
          </p:cNvPr>
          <p:cNvSpPr>
            <a:spLocks noGrp="1"/>
          </p:cNvSpPr>
          <p:nvPr>
            <p:ph idx="1"/>
          </p:nvPr>
        </p:nvSpPr>
        <p:spPr>
          <a:xfrm>
            <a:off x="838200" y="1825625"/>
            <a:ext cx="10515600" cy="1982456"/>
          </a:xfrm>
        </p:spPr>
        <p:txBody>
          <a:bodyPr/>
          <a:lstStyle/>
          <a:p>
            <a:r>
              <a:rPr lang="zh-CN" altLang="en-US" dirty="0"/>
              <a:t>将最外层的点连接起来构成的凸多边形，能包含点集中所有的点</a:t>
            </a:r>
            <a:endParaRPr lang="en-US" altLang="zh-CN" dirty="0"/>
          </a:p>
          <a:p>
            <a:r>
              <a:rPr lang="zh-CN" altLang="en-US" dirty="0"/>
              <a:t>可以想象往木板上钉了很多钉子，然后拉开一个橡皮筋，框住所有钉子，再放松，橡皮筋会绷在一些钉子上面，形成一个凸包。</a:t>
            </a:r>
            <a:endParaRPr lang="en-US" altLang="zh-CN" dirty="0"/>
          </a:p>
          <a:p>
            <a:endParaRPr lang="en-US" altLang="zh-CN" dirty="0"/>
          </a:p>
        </p:txBody>
      </p:sp>
      <p:pic>
        <p:nvPicPr>
          <p:cNvPr id="4" name="图片 3">
            <a:extLst>
              <a:ext uri="{FF2B5EF4-FFF2-40B4-BE49-F238E27FC236}">
                <a16:creationId xmlns:a16="http://schemas.microsoft.com/office/drawing/2014/main" id="{AF6837EE-989B-494C-90BE-ADCBDF98A500}"/>
              </a:ext>
            </a:extLst>
          </p:cNvPr>
          <p:cNvPicPr>
            <a:picLocks noChangeAspect="1"/>
          </p:cNvPicPr>
          <p:nvPr/>
        </p:nvPicPr>
        <p:blipFill>
          <a:blip r:embed="rId2"/>
          <a:stretch>
            <a:fillRect/>
          </a:stretch>
        </p:blipFill>
        <p:spPr>
          <a:xfrm>
            <a:off x="1071081" y="3986795"/>
            <a:ext cx="2258045" cy="1982456"/>
          </a:xfrm>
          <a:prstGeom prst="rect">
            <a:avLst/>
          </a:prstGeom>
        </p:spPr>
      </p:pic>
    </p:spTree>
    <p:extLst>
      <p:ext uri="{BB962C8B-B14F-4D97-AF65-F5344CB8AC3E}">
        <p14:creationId xmlns:p14="http://schemas.microsoft.com/office/powerpoint/2010/main" val="2183186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22C55-345F-4383-9F3C-CFE2CE0030C3}"/>
              </a:ext>
            </a:extLst>
          </p:cNvPr>
          <p:cNvSpPr>
            <a:spLocks noGrp="1"/>
          </p:cNvSpPr>
          <p:nvPr>
            <p:ph type="title"/>
          </p:nvPr>
        </p:nvSpPr>
        <p:spPr/>
        <p:txBody>
          <a:bodyPr/>
          <a:lstStyle/>
          <a:p>
            <a:r>
              <a:rPr lang="zh-CN" altLang="en-US" dirty="0"/>
              <a:t>凸包</a:t>
            </a:r>
          </a:p>
        </p:txBody>
      </p:sp>
      <p:sp>
        <p:nvSpPr>
          <p:cNvPr id="3" name="内容占位符 2">
            <a:extLst>
              <a:ext uri="{FF2B5EF4-FFF2-40B4-BE49-F238E27FC236}">
                <a16:creationId xmlns:a16="http://schemas.microsoft.com/office/drawing/2014/main" id="{1A478C4A-33E7-4854-9D90-55C4356E93F0}"/>
              </a:ext>
            </a:extLst>
          </p:cNvPr>
          <p:cNvSpPr>
            <a:spLocks noGrp="1"/>
          </p:cNvSpPr>
          <p:nvPr>
            <p:ph idx="1"/>
          </p:nvPr>
        </p:nvSpPr>
        <p:spPr/>
        <p:txBody>
          <a:bodyPr/>
          <a:lstStyle/>
          <a:p>
            <a:r>
              <a:rPr lang="zh-CN" altLang="en-US" dirty="0"/>
              <a:t>凸包的性质</a:t>
            </a:r>
            <a:endParaRPr lang="en-US" altLang="zh-CN" dirty="0"/>
          </a:p>
          <a:p>
            <a:r>
              <a:rPr lang="zh-CN" altLang="en-US" dirty="0"/>
              <a:t>凸包内任意两点构成的线段都被凸包包含。</a:t>
            </a:r>
            <a:endParaRPr lang="en-US" altLang="zh-CN" dirty="0"/>
          </a:p>
          <a:p>
            <a:r>
              <a:rPr lang="zh-CN" altLang="en-US" dirty="0"/>
              <a:t>凸包是凸多边形。</a:t>
            </a:r>
            <a:endParaRPr lang="en-US" altLang="zh-CN" dirty="0"/>
          </a:p>
          <a:p>
            <a:r>
              <a:rPr lang="zh-CN" altLang="en-US" dirty="0"/>
              <a:t>凸包的交也是凸包。</a:t>
            </a:r>
            <a:endParaRPr lang="en-US" altLang="zh-CN" dirty="0"/>
          </a:p>
          <a:p>
            <a:r>
              <a:rPr lang="en-US" altLang="zh-CN" dirty="0"/>
              <a:t>n</a:t>
            </a:r>
            <a:r>
              <a:rPr lang="zh-CN" altLang="en-US" dirty="0"/>
              <a:t>个点形成的凸包的大小，设为</a:t>
            </a:r>
            <a:r>
              <a:rPr lang="en-US" altLang="zh-CN" dirty="0"/>
              <a:t>h</a:t>
            </a:r>
            <a:r>
              <a:rPr lang="zh-CN" altLang="en-US" dirty="0"/>
              <a:t>。若随机</a:t>
            </a:r>
            <a:r>
              <a:rPr lang="en-US" altLang="zh-CN" dirty="0"/>
              <a:t>n</a:t>
            </a:r>
            <a:r>
              <a:rPr lang="zh-CN" altLang="en-US" dirty="0"/>
              <a:t>个点，则</a:t>
            </a:r>
            <a:r>
              <a:rPr lang="en-US" altLang="zh-CN" dirty="0"/>
              <a:t>h</a:t>
            </a:r>
            <a:r>
              <a:rPr lang="zh-CN" altLang="en-US" dirty="0"/>
              <a:t>的期望不会很大（不会与</a:t>
            </a:r>
            <a:r>
              <a:rPr lang="en-US" altLang="zh-CN" dirty="0"/>
              <a:t>n</a:t>
            </a:r>
            <a:r>
              <a:rPr lang="zh-CN" altLang="en-US" dirty="0"/>
              <a:t>同阶）。</a:t>
            </a:r>
            <a:endParaRPr lang="en-US" altLang="zh-CN" dirty="0"/>
          </a:p>
          <a:p>
            <a:r>
              <a:rPr lang="zh-CN" altLang="en-US" dirty="0"/>
              <a:t>具体视随机的方法（凸多边形内随机？圆内随机？）和取值（整数？实数？）的不同而不同，但都很小。</a:t>
            </a:r>
            <a:endParaRPr lang="en-US" altLang="zh-CN" dirty="0"/>
          </a:p>
        </p:txBody>
      </p:sp>
    </p:spTree>
    <p:extLst>
      <p:ext uri="{BB962C8B-B14F-4D97-AF65-F5344CB8AC3E}">
        <p14:creationId xmlns:p14="http://schemas.microsoft.com/office/powerpoint/2010/main" val="2869695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22C55-345F-4383-9F3C-CFE2CE0030C3}"/>
              </a:ext>
            </a:extLst>
          </p:cNvPr>
          <p:cNvSpPr>
            <a:spLocks noGrp="1"/>
          </p:cNvSpPr>
          <p:nvPr>
            <p:ph type="title"/>
          </p:nvPr>
        </p:nvSpPr>
        <p:spPr/>
        <p:txBody>
          <a:bodyPr/>
          <a:lstStyle/>
          <a:p>
            <a:r>
              <a:rPr lang="zh-CN" altLang="en-US" dirty="0"/>
              <a:t>凸包</a:t>
            </a:r>
          </a:p>
        </p:txBody>
      </p:sp>
      <p:sp>
        <p:nvSpPr>
          <p:cNvPr id="3" name="内容占位符 2">
            <a:extLst>
              <a:ext uri="{FF2B5EF4-FFF2-40B4-BE49-F238E27FC236}">
                <a16:creationId xmlns:a16="http://schemas.microsoft.com/office/drawing/2014/main" id="{1A478C4A-33E7-4854-9D90-55C4356E93F0}"/>
              </a:ext>
            </a:extLst>
          </p:cNvPr>
          <p:cNvSpPr>
            <a:spLocks noGrp="1"/>
          </p:cNvSpPr>
          <p:nvPr>
            <p:ph idx="1"/>
          </p:nvPr>
        </p:nvSpPr>
        <p:spPr/>
        <p:txBody>
          <a:bodyPr/>
          <a:lstStyle/>
          <a:p>
            <a:r>
              <a:rPr lang="zh-CN" altLang="en-US" dirty="0"/>
              <a:t>具体视随机的方法（凸多边形内随机？圆内随机？）和取值（整数？实数？）的不同而不同，但都很小。</a:t>
            </a:r>
            <a:endParaRPr lang="en-US" altLang="zh-CN" dirty="0"/>
          </a:p>
          <a:p>
            <a:r>
              <a:rPr lang="zh-CN" altLang="en-US" dirty="0"/>
              <a:t>圆内随机</a:t>
            </a:r>
            <a:r>
              <a:rPr lang="en-US" altLang="zh-CN" dirty="0"/>
              <a:t>O(n^(1/3))</a:t>
            </a:r>
          </a:p>
          <a:p>
            <a:r>
              <a:rPr lang="zh-CN" altLang="en-US" dirty="0"/>
              <a:t>凸多边形内随机</a:t>
            </a:r>
            <a:r>
              <a:rPr lang="en-US" altLang="zh-CN" dirty="0"/>
              <a:t>O(</a:t>
            </a:r>
            <a:r>
              <a:rPr lang="en-US" altLang="zh-CN" dirty="0" err="1"/>
              <a:t>klogn</a:t>
            </a:r>
            <a:r>
              <a:rPr lang="en-US" altLang="zh-CN" dirty="0"/>
              <a:t>)</a:t>
            </a:r>
            <a:r>
              <a:rPr lang="zh-CN" altLang="en-US" dirty="0"/>
              <a:t>，其中</a:t>
            </a:r>
            <a:r>
              <a:rPr lang="en-US" altLang="zh-CN" dirty="0"/>
              <a:t>k</a:t>
            </a:r>
            <a:r>
              <a:rPr lang="zh-CN" altLang="en-US" dirty="0"/>
              <a:t>是凸多边形的边数</a:t>
            </a:r>
            <a:endParaRPr lang="en-US" altLang="zh-CN" dirty="0"/>
          </a:p>
          <a:p>
            <a:r>
              <a:rPr lang="zh-CN" altLang="en-US" dirty="0"/>
              <a:t>如果限制取值为正整数，且横纵坐标不超过</a:t>
            </a:r>
            <a:r>
              <a:rPr lang="en-US" altLang="zh-CN" dirty="0"/>
              <a:t>C</a:t>
            </a:r>
            <a:r>
              <a:rPr lang="zh-CN" altLang="en-US" dirty="0"/>
              <a:t>，那么点数最多是</a:t>
            </a:r>
            <a:r>
              <a:rPr lang="en-US" altLang="zh-CN" dirty="0"/>
              <a:t>O(C^(2/3))</a:t>
            </a:r>
          </a:p>
          <a:p>
            <a:r>
              <a:rPr lang="en-US" altLang="zh-CN" dirty="0">
                <a:hlinkClick r:id="rId2"/>
              </a:rPr>
              <a:t>https://zhuanlan.zhihu.com/p/344344247</a:t>
            </a:r>
            <a:endParaRPr lang="en-US" altLang="zh-CN" dirty="0"/>
          </a:p>
          <a:p>
            <a:r>
              <a:rPr lang="en-US" altLang="zh-CN" dirty="0">
                <a:hlinkClick r:id="rId3"/>
              </a:rPr>
              <a:t>https://arxiv.org/pdf/1111.5340.pdf</a:t>
            </a:r>
            <a:endParaRPr lang="en-US" altLang="zh-CN" dirty="0"/>
          </a:p>
          <a:p>
            <a:endParaRPr lang="en-US" altLang="zh-CN" dirty="0"/>
          </a:p>
        </p:txBody>
      </p:sp>
    </p:spTree>
    <p:extLst>
      <p:ext uri="{BB962C8B-B14F-4D97-AF65-F5344CB8AC3E}">
        <p14:creationId xmlns:p14="http://schemas.microsoft.com/office/powerpoint/2010/main" val="2042845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22C55-345F-4383-9F3C-CFE2CE0030C3}"/>
              </a:ext>
            </a:extLst>
          </p:cNvPr>
          <p:cNvSpPr>
            <a:spLocks noGrp="1"/>
          </p:cNvSpPr>
          <p:nvPr>
            <p:ph type="title"/>
          </p:nvPr>
        </p:nvSpPr>
        <p:spPr/>
        <p:txBody>
          <a:bodyPr/>
          <a:lstStyle/>
          <a:p>
            <a:r>
              <a:rPr lang="zh-CN" altLang="en-US" dirty="0"/>
              <a:t>凸包</a:t>
            </a:r>
          </a:p>
        </p:txBody>
      </p:sp>
      <p:sp>
        <p:nvSpPr>
          <p:cNvPr id="3" name="内容占位符 2">
            <a:extLst>
              <a:ext uri="{FF2B5EF4-FFF2-40B4-BE49-F238E27FC236}">
                <a16:creationId xmlns:a16="http://schemas.microsoft.com/office/drawing/2014/main" id="{1A478C4A-33E7-4854-9D90-55C4356E93F0}"/>
              </a:ext>
            </a:extLst>
          </p:cNvPr>
          <p:cNvSpPr>
            <a:spLocks noGrp="1"/>
          </p:cNvSpPr>
          <p:nvPr>
            <p:ph idx="1"/>
          </p:nvPr>
        </p:nvSpPr>
        <p:spPr/>
        <p:txBody>
          <a:bodyPr/>
          <a:lstStyle/>
          <a:p>
            <a:r>
              <a:rPr lang="zh-CN" altLang="en-US" dirty="0"/>
              <a:t>如何求凸包？</a:t>
            </a:r>
            <a:endParaRPr lang="en-US" altLang="zh-CN" dirty="0"/>
          </a:p>
          <a:p>
            <a:r>
              <a:rPr lang="zh-CN" altLang="en-US" dirty="0"/>
              <a:t>下面介绍</a:t>
            </a:r>
            <a:r>
              <a:rPr lang="en-US" altLang="zh-CN" dirty="0"/>
              <a:t>graham</a:t>
            </a:r>
            <a:r>
              <a:rPr lang="zh-CN" altLang="en-US" dirty="0"/>
              <a:t>扫描法。</a:t>
            </a:r>
            <a:endParaRPr lang="en-US" altLang="zh-CN" dirty="0"/>
          </a:p>
        </p:txBody>
      </p:sp>
    </p:spTree>
    <p:extLst>
      <p:ext uri="{BB962C8B-B14F-4D97-AF65-F5344CB8AC3E}">
        <p14:creationId xmlns:p14="http://schemas.microsoft.com/office/powerpoint/2010/main" val="2405793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22C55-345F-4383-9F3C-CFE2CE0030C3}"/>
              </a:ext>
            </a:extLst>
          </p:cNvPr>
          <p:cNvSpPr>
            <a:spLocks noGrp="1"/>
          </p:cNvSpPr>
          <p:nvPr>
            <p:ph type="title"/>
          </p:nvPr>
        </p:nvSpPr>
        <p:spPr/>
        <p:txBody>
          <a:bodyPr/>
          <a:lstStyle/>
          <a:p>
            <a:r>
              <a:rPr lang="zh-CN" altLang="en-US" dirty="0"/>
              <a:t>凸包</a:t>
            </a:r>
          </a:p>
        </p:txBody>
      </p:sp>
      <p:sp>
        <p:nvSpPr>
          <p:cNvPr id="3" name="内容占位符 2">
            <a:extLst>
              <a:ext uri="{FF2B5EF4-FFF2-40B4-BE49-F238E27FC236}">
                <a16:creationId xmlns:a16="http://schemas.microsoft.com/office/drawing/2014/main" id="{1A478C4A-33E7-4854-9D90-55C4356E93F0}"/>
              </a:ext>
            </a:extLst>
          </p:cNvPr>
          <p:cNvSpPr>
            <a:spLocks noGrp="1"/>
          </p:cNvSpPr>
          <p:nvPr>
            <p:ph idx="1"/>
          </p:nvPr>
        </p:nvSpPr>
        <p:spPr>
          <a:xfrm>
            <a:off x="838201" y="1825625"/>
            <a:ext cx="10515600" cy="4351338"/>
          </a:xfrm>
        </p:spPr>
        <p:txBody>
          <a:bodyPr/>
          <a:lstStyle/>
          <a:p>
            <a:r>
              <a:rPr lang="zh-CN" altLang="en-US" dirty="0"/>
              <a:t>类似于斜率优化</a:t>
            </a:r>
            <a:r>
              <a:rPr lang="en-US" altLang="zh-CN" dirty="0" err="1"/>
              <a:t>dp</a:t>
            </a:r>
            <a:r>
              <a:rPr lang="zh-CN" altLang="en-US" dirty="0"/>
              <a:t>，维护一个凸壳</a:t>
            </a:r>
            <a:endParaRPr lang="en-US" altLang="zh-CN" dirty="0"/>
          </a:p>
          <a:p>
            <a:r>
              <a:rPr lang="zh-CN" altLang="en-US" dirty="0"/>
              <a:t>找出最左下的点（首先要最下，有多个最下则找最左），记为</a:t>
            </a:r>
            <a:r>
              <a:rPr lang="en-US" altLang="zh-CN" dirty="0"/>
              <a:t>p0</a:t>
            </a:r>
          </a:p>
          <a:p>
            <a:r>
              <a:rPr lang="zh-CN" altLang="en-US" dirty="0"/>
              <a:t>以</a:t>
            </a:r>
            <a:r>
              <a:rPr lang="en-US" altLang="zh-CN" dirty="0"/>
              <a:t>p0</a:t>
            </a:r>
            <a:r>
              <a:rPr lang="zh-CN" altLang="en-US" dirty="0"/>
              <a:t>为原点</a:t>
            </a:r>
            <a:r>
              <a:rPr lang="en-US" altLang="zh-CN" dirty="0"/>
              <a:t>,</a:t>
            </a:r>
            <a:r>
              <a:rPr lang="zh-CN" altLang="en-US" dirty="0"/>
              <a:t>对</a:t>
            </a:r>
            <a:r>
              <a:rPr lang="en-US" altLang="zh-CN" dirty="0"/>
              <a:t>p1,…,pn-1</a:t>
            </a:r>
            <a:r>
              <a:rPr lang="zh-CN" altLang="en-US" dirty="0"/>
              <a:t>进行按极角排序。极角相同的，距离</a:t>
            </a:r>
            <a:r>
              <a:rPr lang="en-US" altLang="zh-CN" dirty="0"/>
              <a:t>p0</a:t>
            </a:r>
            <a:r>
              <a:rPr lang="zh-CN" altLang="en-US" dirty="0"/>
              <a:t>近的算小</a:t>
            </a:r>
            <a:endParaRPr lang="en-US" altLang="zh-CN" dirty="0"/>
          </a:p>
          <a:p>
            <a:r>
              <a:rPr lang="zh-CN" altLang="en-US" dirty="0"/>
              <a:t>在栈里放入</a:t>
            </a:r>
            <a:r>
              <a:rPr lang="en-US" altLang="zh-CN" dirty="0"/>
              <a:t>p0,p1,p2</a:t>
            </a:r>
          </a:p>
        </p:txBody>
      </p:sp>
    </p:spTree>
    <p:extLst>
      <p:ext uri="{BB962C8B-B14F-4D97-AF65-F5344CB8AC3E}">
        <p14:creationId xmlns:p14="http://schemas.microsoft.com/office/powerpoint/2010/main" val="1258571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22C55-345F-4383-9F3C-CFE2CE0030C3}"/>
              </a:ext>
            </a:extLst>
          </p:cNvPr>
          <p:cNvSpPr>
            <a:spLocks noGrp="1"/>
          </p:cNvSpPr>
          <p:nvPr>
            <p:ph type="title"/>
          </p:nvPr>
        </p:nvSpPr>
        <p:spPr/>
        <p:txBody>
          <a:bodyPr/>
          <a:lstStyle/>
          <a:p>
            <a:r>
              <a:rPr lang="zh-CN" altLang="en-US" dirty="0"/>
              <a:t>凸包</a:t>
            </a:r>
          </a:p>
        </p:txBody>
      </p:sp>
      <p:sp>
        <p:nvSpPr>
          <p:cNvPr id="3" name="内容占位符 2">
            <a:extLst>
              <a:ext uri="{FF2B5EF4-FFF2-40B4-BE49-F238E27FC236}">
                <a16:creationId xmlns:a16="http://schemas.microsoft.com/office/drawing/2014/main" id="{1A478C4A-33E7-4854-9D90-55C4356E93F0}"/>
              </a:ext>
            </a:extLst>
          </p:cNvPr>
          <p:cNvSpPr>
            <a:spLocks noGrp="1"/>
          </p:cNvSpPr>
          <p:nvPr>
            <p:ph idx="1"/>
          </p:nvPr>
        </p:nvSpPr>
        <p:spPr>
          <a:xfrm>
            <a:off x="2545229" y="1825625"/>
            <a:ext cx="8808572" cy="4351338"/>
          </a:xfrm>
        </p:spPr>
        <p:txBody>
          <a:bodyPr/>
          <a:lstStyle/>
          <a:p>
            <a:r>
              <a:rPr lang="zh-CN" altLang="en-US" dirty="0"/>
              <a:t>先把</a:t>
            </a:r>
            <a:r>
              <a:rPr lang="en-US" altLang="zh-CN" dirty="0"/>
              <a:t>C,D,I</a:t>
            </a:r>
            <a:r>
              <a:rPr lang="zh-CN" altLang="en-US" dirty="0"/>
              <a:t>入栈。</a:t>
            </a:r>
            <a:endParaRPr lang="en-US" altLang="zh-CN" dirty="0"/>
          </a:p>
        </p:txBody>
      </p:sp>
      <p:pic>
        <p:nvPicPr>
          <p:cNvPr id="4" name="图片 3">
            <a:extLst>
              <a:ext uri="{FF2B5EF4-FFF2-40B4-BE49-F238E27FC236}">
                <a16:creationId xmlns:a16="http://schemas.microsoft.com/office/drawing/2014/main" id="{0F9490C3-111B-49DC-AA61-3DF009B5382C}"/>
              </a:ext>
            </a:extLst>
          </p:cNvPr>
          <p:cNvPicPr>
            <a:picLocks noChangeAspect="1"/>
          </p:cNvPicPr>
          <p:nvPr/>
        </p:nvPicPr>
        <p:blipFill>
          <a:blip r:embed="rId2"/>
          <a:stretch>
            <a:fillRect/>
          </a:stretch>
        </p:blipFill>
        <p:spPr>
          <a:xfrm>
            <a:off x="838200" y="1825625"/>
            <a:ext cx="1707028" cy="1188823"/>
          </a:xfrm>
          <a:prstGeom prst="rect">
            <a:avLst/>
          </a:prstGeom>
        </p:spPr>
      </p:pic>
      <p:pic>
        <p:nvPicPr>
          <p:cNvPr id="5" name="图片 4">
            <a:extLst>
              <a:ext uri="{FF2B5EF4-FFF2-40B4-BE49-F238E27FC236}">
                <a16:creationId xmlns:a16="http://schemas.microsoft.com/office/drawing/2014/main" id="{8C2B9642-CDBB-4DEA-8602-1D7D7C290DE3}"/>
              </a:ext>
            </a:extLst>
          </p:cNvPr>
          <p:cNvPicPr>
            <a:picLocks noChangeAspect="1"/>
          </p:cNvPicPr>
          <p:nvPr/>
        </p:nvPicPr>
        <p:blipFill>
          <a:blip r:embed="rId3"/>
          <a:stretch>
            <a:fillRect/>
          </a:stretch>
        </p:blipFill>
        <p:spPr>
          <a:xfrm>
            <a:off x="914407" y="3429000"/>
            <a:ext cx="1630821" cy="1044030"/>
          </a:xfrm>
          <a:prstGeom prst="rect">
            <a:avLst/>
          </a:prstGeom>
        </p:spPr>
      </p:pic>
    </p:spTree>
    <p:extLst>
      <p:ext uri="{BB962C8B-B14F-4D97-AF65-F5344CB8AC3E}">
        <p14:creationId xmlns:p14="http://schemas.microsoft.com/office/powerpoint/2010/main" val="1172239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22C55-345F-4383-9F3C-CFE2CE0030C3}"/>
              </a:ext>
            </a:extLst>
          </p:cNvPr>
          <p:cNvSpPr>
            <a:spLocks noGrp="1"/>
          </p:cNvSpPr>
          <p:nvPr>
            <p:ph type="title"/>
          </p:nvPr>
        </p:nvSpPr>
        <p:spPr/>
        <p:txBody>
          <a:bodyPr/>
          <a:lstStyle/>
          <a:p>
            <a:r>
              <a:rPr lang="zh-CN" altLang="en-US" dirty="0"/>
              <a:t>凸包</a:t>
            </a:r>
          </a:p>
        </p:txBody>
      </p:sp>
      <p:sp>
        <p:nvSpPr>
          <p:cNvPr id="3" name="内容占位符 2">
            <a:extLst>
              <a:ext uri="{FF2B5EF4-FFF2-40B4-BE49-F238E27FC236}">
                <a16:creationId xmlns:a16="http://schemas.microsoft.com/office/drawing/2014/main" id="{1A478C4A-33E7-4854-9D90-55C4356E93F0}"/>
              </a:ext>
            </a:extLst>
          </p:cNvPr>
          <p:cNvSpPr>
            <a:spLocks noGrp="1"/>
          </p:cNvSpPr>
          <p:nvPr>
            <p:ph idx="1"/>
          </p:nvPr>
        </p:nvSpPr>
        <p:spPr>
          <a:xfrm>
            <a:off x="2545229" y="1825625"/>
            <a:ext cx="8808572" cy="4351338"/>
          </a:xfrm>
        </p:spPr>
        <p:txBody>
          <a:bodyPr/>
          <a:lstStyle/>
          <a:p>
            <a:r>
              <a:rPr lang="zh-CN" altLang="en-US" dirty="0"/>
              <a:t>先把</a:t>
            </a:r>
            <a:r>
              <a:rPr lang="en-US" altLang="zh-CN" dirty="0"/>
              <a:t>C,D,I</a:t>
            </a:r>
            <a:r>
              <a:rPr lang="zh-CN" altLang="en-US" dirty="0"/>
              <a:t>入栈。</a:t>
            </a:r>
            <a:endParaRPr lang="en-US" altLang="zh-CN" dirty="0"/>
          </a:p>
          <a:p>
            <a:r>
              <a:rPr lang="zh-CN" altLang="en-US" dirty="0"/>
              <a:t>然后按极角序枚举其他点，从</a:t>
            </a:r>
            <a:r>
              <a:rPr lang="en-US" altLang="zh-CN" dirty="0"/>
              <a:t>G</a:t>
            </a:r>
            <a:r>
              <a:rPr lang="zh-CN" altLang="en-US" dirty="0"/>
              <a:t>开始，观察</a:t>
            </a:r>
            <a:r>
              <a:rPr lang="en-US" altLang="zh-CN" dirty="0"/>
              <a:t>D-I-G</a:t>
            </a:r>
            <a:r>
              <a:rPr lang="zh-CN" altLang="en-US" dirty="0"/>
              <a:t>三个点，发现在</a:t>
            </a:r>
            <a:r>
              <a:rPr lang="en-US" altLang="zh-CN" dirty="0"/>
              <a:t>I</a:t>
            </a:r>
            <a:r>
              <a:rPr lang="zh-CN" altLang="en-US" dirty="0"/>
              <a:t>点向左拐到</a:t>
            </a:r>
            <a:r>
              <a:rPr lang="en-US" altLang="zh-CN" dirty="0"/>
              <a:t>G</a:t>
            </a:r>
            <a:r>
              <a:rPr lang="zh-CN" altLang="en-US" dirty="0"/>
              <a:t>，于是把</a:t>
            </a:r>
            <a:r>
              <a:rPr lang="en-US" altLang="zh-CN" dirty="0"/>
              <a:t>G</a:t>
            </a:r>
            <a:r>
              <a:rPr lang="zh-CN" altLang="en-US" dirty="0"/>
              <a:t>入栈</a:t>
            </a:r>
            <a:endParaRPr lang="en-US" altLang="zh-CN" dirty="0"/>
          </a:p>
          <a:p>
            <a:r>
              <a:rPr lang="zh-CN" altLang="en-US" dirty="0"/>
              <a:t>假如说</a:t>
            </a:r>
            <a:r>
              <a:rPr lang="en-US" altLang="zh-CN" dirty="0"/>
              <a:t>I</a:t>
            </a:r>
            <a:r>
              <a:rPr lang="zh-CN" altLang="en-US" dirty="0"/>
              <a:t>点向右，或者不改变方向到</a:t>
            </a:r>
            <a:r>
              <a:rPr lang="en-US" altLang="zh-CN" dirty="0"/>
              <a:t>G</a:t>
            </a:r>
            <a:r>
              <a:rPr lang="zh-CN" altLang="en-US" dirty="0"/>
              <a:t>，那么说明</a:t>
            </a:r>
            <a:r>
              <a:rPr lang="en-US" altLang="zh-CN" dirty="0"/>
              <a:t>CDG</a:t>
            </a:r>
            <a:r>
              <a:rPr lang="zh-CN" altLang="en-US" dirty="0"/>
              <a:t>会形成凸壳，就把</a:t>
            </a:r>
            <a:r>
              <a:rPr lang="en-US" altLang="zh-CN" dirty="0"/>
              <a:t>I</a:t>
            </a:r>
            <a:r>
              <a:rPr lang="zh-CN" altLang="en-US" dirty="0"/>
              <a:t>弹栈</a:t>
            </a:r>
            <a:endParaRPr lang="en-US" altLang="zh-CN" dirty="0"/>
          </a:p>
          <a:p>
            <a:r>
              <a:rPr lang="zh-CN" altLang="en-US" dirty="0"/>
              <a:t>判断向左拐还是向右拐可以用叉积。</a:t>
            </a:r>
            <a:endParaRPr lang="en-US" altLang="zh-CN" dirty="0"/>
          </a:p>
        </p:txBody>
      </p:sp>
      <p:pic>
        <p:nvPicPr>
          <p:cNvPr id="4" name="图片 3">
            <a:extLst>
              <a:ext uri="{FF2B5EF4-FFF2-40B4-BE49-F238E27FC236}">
                <a16:creationId xmlns:a16="http://schemas.microsoft.com/office/drawing/2014/main" id="{0F9490C3-111B-49DC-AA61-3DF009B5382C}"/>
              </a:ext>
            </a:extLst>
          </p:cNvPr>
          <p:cNvPicPr>
            <a:picLocks noChangeAspect="1"/>
          </p:cNvPicPr>
          <p:nvPr/>
        </p:nvPicPr>
        <p:blipFill>
          <a:blip r:embed="rId2"/>
          <a:stretch>
            <a:fillRect/>
          </a:stretch>
        </p:blipFill>
        <p:spPr>
          <a:xfrm>
            <a:off x="838200" y="1825625"/>
            <a:ext cx="1707028" cy="1188823"/>
          </a:xfrm>
          <a:prstGeom prst="rect">
            <a:avLst/>
          </a:prstGeom>
        </p:spPr>
      </p:pic>
      <p:pic>
        <p:nvPicPr>
          <p:cNvPr id="5" name="图片 4">
            <a:extLst>
              <a:ext uri="{FF2B5EF4-FFF2-40B4-BE49-F238E27FC236}">
                <a16:creationId xmlns:a16="http://schemas.microsoft.com/office/drawing/2014/main" id="{9A79467F-4F97-40F1-B321-821A761881F2}"/>
              </a:ext>
            </a:extLst>
          </p:cNvPr>
          <p:cNvPicPr>
            <a:picLocks noChangeAspect="1"/>
          </p:cNvPicPr>
          <p:nvPr/>
        </p:nvPicPr>
        <p:blipFill>
          <a:blip r:embed="rId3"/>
          <a:stretch>
            <a:fillRect/>
          </a:stretch>
        </p:blipFill>
        <p:spPr>
          <a:xfrm>
            <a:off x="777235" y="3429000"/>
            <a:ext cx="1828958" cy="1188823"/>
          </a:xfrm>
          <a:prstGeom prst="rect">
            <a:avLst/>
          </a:prstGeom>
        </p:spPr>
      </p:pic>
    </p:spTree>
    <p:extLst>
      <p:ext uri="{BB962C8B-B14F-4D97-AF65-F5344CB8AC3E}">
        <p14:creationId xmlns:p14="http://schemas.microsoft.com/office/powerpoint/2010/main" val="376620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22C55-345F-4383-9F3C-CFE2CE0030C3}"/>
              </a:ext>
            </a:extLst>
          </p:cNvPr>
          <p:cNvSpPr>
            <a:spLocks noGrp="1"/>
          </p:cNvSpPr>
          <p:nvPr>
            <p:ph type="title"/>
          </p:nvPr>
        </p:nvSpPr>
        <p:spPr/>
        <p:txBody>
          <a:bodyPr/>
          <a:lstStyle/>
          <a:p>
            <a:r>
              <a:rPr lang="zh-CN" altLang="en-US" dirty="0"/>
              <a:t>凸包</a:t>
            </a:r>
          </a:p>
        </p:txBody>
      </p:sp>
      <p:sp>
        <p:nvSpPr>
          <p:cNvPr id="3" name="内容占位符 2">
            <a:extLst>
              <a:ext uri="{FF2B5EF4-FFF2-40B4-BE49-F238E27FC236}">
                <a16:creationId xmlns:a16="http://schemas.microsoft.com/office/drawing/2014/main" id="{1A478C4A-33E7-4854-9D90-55C4356E93F0}"/>
              </a:ext>
            </a:extLst>
          </p:cNvPr>
          <p:cNvSpPr>
            <a:spLocks noGrp="1"/>
          </p:cNvSpPr>
          <p:nvPr>
            <p:ph idx="1"/>
          </p:nvPr>
        </p:nvSpPr>
        <p:spPr>
          <a:xfrm>
            <a:off x="2545229" y="1825625"/>
            <a:ext cx="8808572" cy="4351338"/>
          </a:xfrm>
        </p:spPr>
        <p:txBody>
          <a:bodyPr/>
          <a:lstStyle/>
          <a:p>
            <a:r>
              <a:rPr lang="zh-CN" altLang="en-US" dirty="0"/>
              <a:t>先把</a:t>
            </a:r>
            <a:r>
              <a:rPr lang="en-US" altLang="zh-CN" dirty="0"/>
              <a:t>C,D,I</a:t>
            </a:r>
            <a:r>
              <a:rPr lang="zh-CN" altLang="en-US" dirty="0"/>
              <a:t>入栈。</a:t>
            </a:r>
            <a:endParaRPr lang="en-US" altLang="zh-CN" dirty="0"/>
          </a:p>
          <a:p>
            <a:r>
              <a:rPr lang="zh-CN" altLang="en-US" dirty="0"/>
              <a:t>再考虑</a:t>
            </a:r>
            <a:r>
              <a:rPr lang="en-US" altLang="zh-CN" dirty="0"/>
              <a:t>F</a:t>
            </a:r>
            <a:r>
              <a:rPr lang="zh-CN" altLang="en-US" dirty="0"/>
              <a:t>，</a:t>
            </a:r>
            <a:r>
              <a:rPr lang="en-US" altLang="zh-CN" dirty="0"/>
              <a:t>I-G-F</a:t>
            </a:r>
            <a:r>
              <a:rPr lang="zh-CN" altLang="en-US" dirty="0"/>
              <a:t>不改变方向，于是把</a:t>
            </a:r>
            <a:r>
              <a:rPr lang="en-US" altLang="zh-CN" dirty="0"/>
              <a:t>G</a:t>
            </a:r>
            <a:r>
              <a:rPr lang="zh-CN" altLang="en-US" dirty="0"/>
              <a:t>弹栈</a:t>
            </a:r>
            <a:endParaRPr lang="en-US" altLang="zh-CN" dirty="0"/>
          </a:p>
          <a:p>
            <a:r>
              <a:rPr lang="en-US" altLang="zh-CN" dirty="0"/>
              <a:t>D-I-F</a:t>
            </a:r>
            <a:r>
              <a:rPr lang="zh-CN" altLang="en-US" dirty="0"/>
              <a:t>向左拐，就不弹出了</a:t>
            </a:r>
            <a:endParaRPr lang="en-US" altLang="zh-CN" dirty="0"/>
          </a:p>
          <a:p>
            <a:r>
              <a:rPr lang="zh-CN" altLang="en-US" dirty="0"/>
              <a:t>再把</a:t>
            </a:r>
            <a:r>
              <a:rPr lang="en-US" altLang="zh-CN" dirty="0"/>
              <a:t>F</a:t>
            </a:r>
            <a:r>
              <a:rPr lang="zh-CN" altLang="en-US" dirty="0"/>
              <a:t>入栈。</a:t>
            </a:r>
            <a:endParaRPr lang="en-US" altLang="zh-CN" dirty="0"/>
          </a:p>
        </p:txBody>
      </p:sp>
      <p:pic>
        <p:nvPicPr>
          <p:cNvPr id="4" name="图片 3">
            <a:extLst>
              <a:ext uri="{FF2B5EF4-FFF2-40B4-BE49-F238E27FC236}">
                <a16:creationId xmlns:a16="http://schemas.microsoft.com/office/drawing/2014/main" id="{0F9490C3-111B-49DC-AA61-3DF009B5382C}"/>
              </a:ext>
            </a:extLst>
          </p:cNvPr>
          <p:cNvPicPr>
            <a:picLocks noChangeAspect="1"/>
          </p:cNvPicPr>
          <p:nvPr/>
        </p:nvPicPr>
        <p:blipFill>
          <a:blip r:embed="rId2"/>
          <a:stretch>
            <a:fillRect/>
          </a:stretch>
        </p:blipFill>
        <p:spPr>
          <a:xfrm>
            <a:off x="838200" y="1825625"/>
            <a:ext cx="1707028" cy="1188823"/>
          </a:xfrm>
          <a:prstGeom prst="rect">
            <a:avLst/>
          </a:prstGeom>
        </p:spPr>
      </p:pic>
      <p:pic>
        <p:nvPicPr>
          <p:cNvPr id="6" name="图片 5">
            <a:extLst>
              <a:ext uri="{FF2B5EF4-FFF2-40B4-BE49-F238E27FC236}">
                <a16:creationId xmlns:a16="http://schemas.microsoft.com/office/drawing/2014/main" id="{EE2AA652-D7B4-4B7B-AB70-DF3B1651B3A2}"/>
              </a:ext>
            </a:extLst>
          </p:cNvPr>
          <p:cNvPicPr>
            <a:picLocks noChangeAspect="1"/>
          </p:cNvPicPr>
          <p:nvPr/>
        </p:nvPicPr>
        <p:blipFill>
          <a:blip r:embed="rId3"/>
          <a:stretch>
            <a:fillRect/>
          </a:stretch>
        </p:blipFill>
        <p:spPr>
          <a:xfrm>
            <a:off x="922027" y="3429000"/>
            <a:ext cx="1623201" cy="1082134"/>
          </a:xfrm>
          <a:prstGeom prst="rect">
            <a:avLst/>
          </a:prstGeom>
        </p:spPr>
      </p:pic>
    </p:spTree>
    <p:extLst>
      <p:ext uri="{BB962C8B-B14F-4D97-AF65-F5344CB8AC3E}">
        <p14:creationId xmlns:p14="http://schemas.microsoft.com/office/powerpoint/2010/main" val="413947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22C55-345F-4383-9F3C-CFE2CE0030C3}"/>
              </a:ext>
            </a:extLst>
          </p:cNvPr>
          <p:cNvSpPr>
            <a:spLocks noGrp="1"/>
          </p:cNvSpPr>
          <p:nvPr>
            <p:ph type="title"/>
          </p:nvPr>
        </p:nvSpPr>
        <p:spPr/>
        <p:txBody>
          <a:bodyPr/>
          <a:lstStyle/>
          <a:p>
            <a:r>
              <a:rPr lang="zh-CN" altLang="en-US" dirty="0"/>
              <a:t>凸包</a:t>
            </a:r>
          </a:p>
        </p:txBody>
      </p:sp>
      <p:sp>
        <p:nvSpPr>
          <p:cNvPr id="3" name="内容占位符 2">
            <a:extLst>
              <a:ext uri="{FF2B5EF4-FFF2-40B4-BE49-F238E27FC236}">
                <a16:creationId xmlns:a16="http://schemas.microsoft.com/office/drawing/2014/main" id="{1A478C4A-33E7-4854-9D90-55C4356E93F0}"/>
              </a:ext>
            </a:extLst>
          </p:cNvPr>
          <p:cNvSpPr>
            <a:spLocks noGrp="1"/>
          </p:cNvSpPr>
          <p:nvPr>
            <p:ph idx="1"/>
          </p:nvPr>
        </p:nvSpPr>
        <p:spPr>
          <a:xfrm>
            <a:off x="2545229" y="1825625"/>
            <a:ext cx="8808572" cy="4351338"/>
          </a:xfrm>
        </p:spPr>
        <p:txBody>
          <a:bodyPr/>
          <a:lstStyle/>
          <a:p>
            <a:r>
              <a:rPr lang="zh-CN" altLang="en-US" dirty="0"/>
              <a:t>先把</a:t>
            </a:r>
            <a:r>
              <a:rPr lang="en-US" altLang="zh-CN" dirty="0"/>
              <a:t>C,D,I</a:t>
            </a:r>
            <a:r>
              <a:rPr lang="zh-CN" altLang="en-US" dirty="0"/>
              <a:t>入栈。</a:t>
            </a:r>
            <a:endParaRPr lang="en-US" altLang="zh-CN" dirty="0"/>
          </a:p>
          <a:p>
            <a:r>
              <a:rPr lang="zh-CN" altLang="en-US" dirty="0"/>
              <a:t>再考虑</a:t>
            </a:r>
            <a:r>
              <a:rPr lang="en-US" altLang="zh-CN" dirty="0"/>
              <a:t>H</a:t>
            </a:r>
            <a:r>
              <a:rPr lang="zh-CN" altLang="en-US" dirty="0"/>
              <a:t>，</a:t>
            </a:r>
            <a:r>
              <a:rPr lang="en-US" altLang="zh-CN" dirty="0"/>
              <a:t>I-F-H</a:t>
            </a:r>
            <a:r>
              <a:rPr lang="zh-CN" altLang="en-US" dirty="0"/>
              <a:t>向右拐，于是把</a:t>
            </a:r>
            <a:r>
              <a:rPr lang="en-US" altLang="zh-CN" dirty="0"/>
              <a:t>F</a:t>
            </a:r>
            <a:r>
              <a:rPr lang="zh-CN" altLang="en-US" dirty="0"/>
              <a:t>弹栈</a:t>
            </a:r>
            <a:endParaRPr lang="en-US" altLang="zh-CN" dirty="0"/>
          </a:p>
          <a:p>
            <a:r>
              <a:rPr lang="en-US" altLang="zh-CN" dirty="0"/>
              <a:t>D-I-H</a:t>
            </a:r>
            <a:r>
              <a:rPr lang="zh-CN" altLang="en-US" dirty="0"/>
              <a:t>向左拐，就不弹出了</a:t>
            </a:r>
            <a:endParaRPr lang="en-US" altLang="zh-CN" dirty="0"/>
          </a:p>
          <a:p>
            <a:r>
              <a:rPr lang="zh-CN" altLang="en-US" dirty="0"/>
              <a:t>再把</a:t>
            </a:r>
            <a:r>
              <a:rPr lang="en-US" altLang="zh-CN" dirty="0"/>
              <a:t>H</a:t>
            </a:r>
            <a:r>
              <a:rPr lang="zh-CN" altLang="en-US" dirty="0"/>
              <a:t>入栈。</a:t>
            </a:r>
            <a:endParaRPr lang="en-US" altLang="zh-CN" dirty="0"/>
          </a:p>
        </p:txBody>
      </p:sp>
      <p:pic>
        <p:nvPicPr>
          <p:cNvPr id="4" name="图片 3">
            <a:extLst>
              <a:ext uri="{FF2B5EF4-FFF2-40B4-BE49-F238E27FC236}">
                <a16:creationId xmlns:a16="http://schemas.microsoft.com/office/drawing/2014/main" id="{0F9490C3-111B-49DC-AA61-3DF009B5382C}"/>
              </a:ext>
            </a:extLst>
          </p:cNvPr>
          <p:cNvPicPr>
            <a:picLocks noChangeAspect="1"/>
          </p:cNvPicPr>
          <p:nvPr/>
        </p:nvPicPr>
        <p:blipFill>
          <a:blip r:embed="rId2"/>
          <a:stretch>
            <a:fillRect/>
          </a:stretch>
        </p:blipFill>
        <p:spPr>
          <a:xfrm>
            <a:off x="838200" y="1825625"/>
            <a:ext cx="1707028" cy="1188823"/>
          </a:xfrm>
          <a:prstGeom prst="rect">
            <a:avLst/>
          </a:prstGeom>
        </p:spPr>
      </p:pic>
      <p:pic>
        <p:nvPicPr>
          <p:cNvPr id="5" name="图片 4">
            <a:extLst>
              <a:ext uri="{FF2B5EF4-FFF2-40B4-BE49-F238E27FC236}">
                <a16:creationId xmlns:a16="http://schemas.microsoft.com/office/drawing/2014/main" id="{2A9CCBB9-6114-4DF8-A7A4-621A36771214}"/>
              </a:ext>
            </a:extLst>
          </p:cNvPr>
          <p:cNvPicPr>
            <a:picLocks noChangeAspect="1"/>
          </p:cNvPicPr>
          <p:nvPr/>
        </p:nvPicPr>
        <p:blipFill>
          <a:blip r:embed="rId3"/>
          <a:stretch>
            <a:fillRect/>
          </a:stretch>
        </p:blipFill>
        <p:spPr>
          <a:xfrm>
            <a:off x="838199" y="3429000"/>
            <a:ext cx="1661304" cy="1066892"/>
          </a:xfrm>
          <a:prstGeom prst="rect">
            <a:avLst/>
          </a:prstGeom>
        </p:spPr>
      </p:pic>
    </p:spTree>
    <p:extLst>
      <p:ext uri="{BB962C8B-B14F-4D97-AF65-F5344CB8AC3E}">
        <p14:creationId xmlns:p14="http://schemas.microsoft.com/office/powerpoint/2010/main" val="2887661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22C55-345F-4383-9F3C-CFE2CE0030C3}"/>
              </a:ext>
            </a:extLst>
          </p:cNvPr>
          <p:cNvSpPr>
            <a:spLocks noGrp="1"/>
          </p:cNvSpPr>
          <p:nvPr>
            <p:ph type="title"/>
          </p:nvPr>
        </p:nvSpPr>
        <p:spPr/>
        <p:txBody>
          <a:bodyPr/>
          <a:lstStyle/>
          <a:p>
            <a:r>
              <a:rPr lang="zh-CN" altLang="en-US" dirty="0"/>
              <a:t>凸包</a:t>
            </a:r>
          </a:p>
        </p:txBody>
      </p:sp>
      <p:sp>
        <p:nvSpPr>
          <p:cNvPr id="3" name="内容占位符 2">
            <a:extLst>
              <a:ext uri="{FF2B5EF4-FFF2-40B4-BE49-F238E27FC236}">
                <a16:creationId xmlns:a16="http://schemas.microsoft.com/office/drawing/2014/main" id="{1A478C4A-33E7-4854-9D90-55C4356E93F0}"/>
              </a:ext>
            </a:extLst>
          </p:cNvPr>
          <p:cNvSpPr>
            <a:spLocks noGrp="1"/>
          </p:cNvSpPr>
          <p:nvPr>
            <p:ph idx="1"/>
          </p:nvPr>
        </p:nvSpPr>
        <p:spPr>
          <a:xfrm>
            <a:off x="2545229" y="1825625"/>
            <a:ext cx="8808572" cy="4351338"/>
          </a:xfrm>
        </p:spPr>
        <p:txBody>
          <a:bodyPr/>
          <a:lstStyle/>
          <a:p>
            <a:r>
              <a:rPr lang="zh-CN" altLang="en-US" dirty="0"/>
              <a:t>先把</a:t>
            </a:r>
            <a:r>
              <a:rPr lang="en-US" altLang="zh-CN" dirty="0"/>
              <a:t>C,D,I</a:t>
            </a:r>
            <a:r>
              <a:rPr lang="zh-CN" altLang="en-US" dirty="0"/>
              <a:t>入栈。</a:t>
            </a:r>
            <a:endParaRPr lang="en-US" altLang="zh-CN" dirty="0"/>
          </a:p>
          <a:p>
            <a:r>
              <a:rPr lang="zh-CN" altLang="en-US" dirty="0"/>
              <a:t>再考虑</a:t>
            </a:r>
            <a:r>
              <a:rPr lang="en-US" altLang="zh-CN" dirty="0"/>
              <a:t>E</a:t>
            </a:r>
            <a:r>
              <a:rPr lang="zh-CN" altLang="en-US" dirty="0"/>
              <a:t>，</a:t>
            </a:r>
            <a:r>
              <a:rPr lang="en-US" altLang="zh-CN" dirty="0"/>
              <a:t>I-H-E</a:t>
            </a:r>
            <a:r>
              <a:rPr lang="zh-CN" altLang="en-US" dirty="0"/>
              <a:t>向左拐，把</a:t>
            </a:r>
            <a:r>
              <a:rPr lang="en-US" altLang="zh-CN" dirty="0"/>
              <a:t>E</a:t>
            </a:r>
            <a:r>
              <a:rPr lang="zh-CN" altLang="en-US" dirty="0"/>
              <a:t>入栈。</a:t>
            </a:r>
            <a:endParaRPr lang="en-US" altLang="zh-CN" dirty="0"/>
          </a:p>
        </p:txBody>
      </p:sp>
      <p:pic>
        <p:nvPicPr>
          <p:cNvPr id="4" name="图片 3">
            <a:extLst>
              <a:ext uri="{FF2B5EF4-FFF2-40B4-BE49-F238E27FC236}">
                <a16:creationId xmlns:a16="http://schemas.microsoft.com/office/drawing/2014/main" id="{0F9490C3-111B-49DC-AA61-3DF009B5382C}"/>
              </a:ext>
            </a:extLst>
          </p:cNvPr>
          <p:cNvPicPr>
            <a:picLocks noChangeAspect="1"/>
          </p:cNvPicPr>
          <p:nvPr/>
        </p:nvPicPr>
        <p:blipFill>
          <a:blip r:embed="rId2"/>
          <a:stretch>
            <a:fillRect/>
          </a:stretch>
        </p:blipFill>
        <p:spPr>
          <a:xfrm>
            <a:off x="838200" y="1825625"/>
            <a:ext cx="1707028" cy="1188823"/>
          </a:xfrm>
          <a:prstGeom prst="rect">
            <a:avLst/>
          </a:prstGeom>
        </p:spPr>
      </p:pic>
      <p:pic>
        <p:nvPicPr>
          <p:cNvPr id="6" name="图片 5">
            <a:extLst>
              <a:ext uri="{FF2B5EF4-FFF2-40B4-BE49-F238E27FC236}">
                <a16:creationId xmlns:a16="http://schemas.microsoft.com/office/drawing/2014/main" id="{46882818-ED27-422C-AC88-1C79E08B0A50}"/>
              </a:ext>
            </a:extLst>
          </p:cNvPr>
          <p:cNvPicPr>
            <a:picLocks noChangeAspect="1"/>
          </p:cNvPicPr>
          <p:nvPr/>
        </p:nvPicPr>
        <p:blipFill>
          <a:blip r:embed="rId3"/>
          <a:stretch>
            <a:fillRect/>
          </a:stretch>
        </p:blipFill>
        <p:spPr>
          <a:xfrm>
            <a:off x="868682" y="3429000"/>
            <a:ext cx="1646063" cy="1051651"/>
          </a:xfrm>
          <a:prstGeom prst="rect">
            <a:avLst/>
          </a:prstGeom>
        </p:spPr>
      </p:pic>
    </p:spTree>
    <p:extLst>
      <p:ext uri="{BB962C8B-B14F-4D97-AF65-F5344CB8AC3E}">
        <p14:creationId xmlns:p14="http://schemas.microsoft.com/office/powerpoint/2010/main" val="49882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BC6224-30B2-4EED-A7F3-E26893FAB375}"/>
              </a:ext>
            </a:extLst>
          </p:cNvPr>
          <p:cNvSpPr>
            <a:spLocks noGrp="1"/>
          </p:cNvSpPr>
          <p:nvPr>
            <p:ph type="title"/>
          </p:nvPr>
        </p:nvSpPr>
        <p:spPr/>
        <p:txBody>
          <a:bodyPr/>
          <a:lstStyle/>
          <a:p>
            <a:r>
              <a:rPr lang="zh-CN" altLang="en-US" dirty="0"/>
              <a:t>向量的运算</a:t>
            </a:r>
          </a:p>
        </p:txBody>
      </p:sp>
      <p:sp>
        <p:nvSpPr>
          <p:cNvPr id="3" name="内容占位符 2">
            <a:extLst>
              <a:ext uri="{FF2B5EF4-FFF2-40B4-BE49-F238E27FC236}">
                <a16:creationId xmlns:a16="http://schemas.microsoft.com/office/drawing/2014/main" id="{856BC698-E3E3-4602-A05D-4982E1E0A8FE}"/>
              </a:ext>
            </a:extLst>
          </p:cNvPr>
          <p:cNvSpPr>
            <a:spLocks noGrp="1"/>
          </p:cNvSpPr>
          <p:nvPr>
            <p:ph idx="1"/>
          </p:nvPr>
        </p:nvSpPr>
        <p:spPr/>
        <p:txBody>
          <a:bodyPr/>
          <a:lstStyle/>
          <a:p>
            <a:r>
              <a:rPr lang="zh-CN" altLang="en-US" dirty="0"/>
              <a:t>加减：</a:t>
            </a:r>
            <a:endParaRPr lang="en-US" altLang="zh-CN" dirty="0"/>
          </a:p>
          <a:p>
            <a:r>
              <a:rPr lang="zh-CN" altLang="en-US" dirty="0"/>
              <a:t>数乘：</a:t>
            </a:r>
            <a:endParaRPr lang="en-US" altLang="zh-CN" dirty="0"/>
          </a:p>
          <a:p>
            <a:r>
              <a:rPr lang="zh-CN" altLang="en-US" dirty="0"/>
              <a:t>模长：</a:t>
            </a:r>
            <a:endParaRPr lang="en-US" altLang="zh-CN" dirty="0"/>
          </a:p>
          <a:p>
            <a:r>
              <a:rPr lang="zh-CN" altLang="en-US" dirty="0"/>
              <a:t>角度：</a:t>
            </a:r>
            <a:r>
              <a:rPr lang="en-US" altLang="zh-CN" dirty="0"/>
              <a:t>atan2(a2,a1) </a:t>
            </a:r>
            <a:r>
              <a:rPr lang="zh-CN" altLang="en-US" dirty="0"/>
              <a:t>（弧度）</a:t>
            </a:r>
            <a:r>
              <a:rPr lang="en-US" altLang="zh-CN" dirty="0"/>
              <a:t>(                                                 )</a:t>
            </a:r>
          </a:p>
          <a:p>
            <a:pPr marL="0" indent="0">
              <a:buNone/>
            </a:pPr>
            <a:endParaRPr lang="zh-CN" altLang="en-US" dirty="0"/>
          </a:p>
        </p:txBody>
      </p:sp>
      <p:pic>
        <p:nvPicPr>
          <p:cNvPr id="9" name="图片 8">
            <a:extLst>
              <a:ext uri="{FF2B5EF4-FFF2-40B4-BE49-F238E27FC236}">
                <a16:creationId xmlns:a16="http://schemas.microsoft.com/office/drawing/2014/main" id="{59A9876F-EB06-4F35-9FA7-8144541CC9C1}"/>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2140505" y="2900973"/>
            <a:ext cx="2374400" cy="424534"/>
          </a:xfrm>
          <a:prstGeom prst="rect">
            <a:avLst/>
          </a:prstGeom>
        </p:spPr>
      </p:pic>
      <p:pic>
        <p:nvPicPr>
          <p:cNvPr id="15" name="图片 14">
            <a:extLst>
              <a:ext uri="{FF2B5EF4-FFF2-40B4-BE49-F238E27FC236}">
                <a16:creationId xmlns:a16="http://schemas.microsoft.com/office/drawing/2014/main" id="{9FB86346-BA37-4E67-A756-9C5E09C766B5}"/>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5767526" y="3429000"/>
            <a:ext cx="4542037" cy="339991"/>
          </a:xfrm>
          <a:prstGeom prst="rect">
            <a:avLst/>
          </a:prstGeom>
        </p:spPr>
      </p:pic>
      <p:pic>
        <p:nvPicPr>
          <p:cNvPr id="10" name="图片 9">
            <a:extLst>
              <a:ext uri="{FF2B5EF4-FFF2-40B4-BE49-F238E27FC236}">
                <a16:creationId xmlns:a16="http://schemas.microsoft.com/office/drawing/2014/main" id="{6927DE49-2AC2-49BD-8487-73EBDB3160DA}"/>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2140505" y="1918566"/>
            <a:ext cx="7108264" cy="356267"/>
          </a:xfrm>
          <a:prstGeom prst="rect">
            <a:avLst/>
          </a:prstGeom>
        </p:spPr>
      </p:pic>
      <p:pic>
        <p:nvPicPr>
          <p:cNvPr id="12" name="图片 11">
            <a:extLst>
              <a:ext uri="{FF2B5EF4-FFF2-40B4-BE49-F238E27FC236}">
                <a16:creationId xmlns:a16="http://schemas.microsoft.com/office/drawing/2014/main" id="{6405D7C1-2639-4146-880D-08D9425F8101}"/>
              </a:ext>
            </a:extLst>
          </p:cNvPr>
          <p:cNvPicPr>
            <a:picLocks noChangeAspect="1"/>
          </p:cNvPicPr>
          <p:nvPr>
            <p:custDataLst>
              <p:tags r:id="rId4"/>
            </p:custDataLst>
          </p:nvPr>
        </p:nvPicPr>
        <p:blipFill>
          <a:blip r:embed="rId9">
            <a:extLst>
              <a:ext uri="{28A0092B-C50C-407E-A947-70E740481C1C}">
                <a14:useLocalDpi xmlns:a14="http://schemas.microsoft.com/office/drawing/2010/main" val="0"/>
              </a:ext>
            </a:extLst>
          </a:blip>
          <a:stretch>
            <a:fillRect/>
          </a:stretch>
        </p:blipFill>
        <p:spPr>
          <a:xfrm>
            <a:off x="2140505" y="2409770"/>
            <a:ext cx="5211730" cy="356267"/>
          </a:xfrm>
          <a:prstGeom prst="rect">
            <a:avLst/>
          </a:prstGeom>
        </p:spPr>
      </p:pic>
    </p:spTree>
    <p:extLst>
      <p:ext uri="{BB962C8B-B14F-4D97-AF65-F5344CB8AC3E}">
        <p14:creationId xmlns:p14="http://schemas.microsoft.com/office/powerpoint/2010/main" val="2652870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22C55-345F-4383-9F3C-CFE2CE0030C3}"/>
              </a:ext>
            </a:extLst>
          </p:cNvPr>
          <p:cNvSpPr>
            <a:spLocks noGrp="1"/>
          </p:cNvSpPr>
          <p:nvPr>
            <p:ph type="title"/>
          </p:nvPr>
        </p:nvSpPr>
        <p:spPr/>
        <p:txBody>
          <a:bodyPr/>
          <a:lstStyle/>
          <a:p>
            <a:r>
              <a:rPr lang="zh-CN" altLang="en-US" dirty="0"/>
              <a:t>凸包</a:t>
            </a:r>
          </a:p>
        </p:txBody>
      </p:sp>
      <p:sp>
        <p:nvSpPr>
          <p:cNvPr id="3" name="内容占位符 2">
            <a:extLst>
              <a:ext uri="{FF2B5EF4-FFF2-40B4-BE49-F238E27FC236}">
                <a16:creationId xmlns:a16="http://schemas.microsoft.com/office/drawing/2014/main" id="{1A478C4A-33E7-4854-9D90-55C4356E93F0}"/>
              </a:ext>
            </a:extLst>
          </p:cNvPr>
          <p:cNvSpPr>
            <a:spLocks noGrp="1"/>
          </p:cNvSpPr>
          <p:nvPr>
            <p:ph idx="1"/>
          </p:nvPr>
        </p:nvSpPr>
        <p:spPr>
          <a:xfrm>
            <a:off x="2545229" y="1825625"/>
            <a:ext cx="8808572" cy="4351338"/>
          </a:xfrm>
        </p:spPr>
        <p:txBody>
          <a:bodyPr/>
          <a:lstStyle/>
          <a:p>
            <a:r>
              <a:rPr lang="zh-CN" altLang="en-US" dirty="0"/>
              <a:t>先把</a:t>
            </a:r>
            <a:r>
              <a:rPr lang="en-US" altLang="zh-CN" dirty="0"/>
              <a:t>C,D,I</a:t>
            </a:r>
            <a:r>
              <a:rPr lang="zh-CN" altLang="en-US" dirty="0"/>
              <a:t>入栈。</a:t>
            </a:r>
            <a:endParaRPr lang="en-US" altLang="zh-CN" dirty="0"/>
          </a:p>
          <a:p>
            <a:r>
              <a:rPr lang="zh-CN" altLang="en-US" dirty="0"/>
              <a:t>再考虑</a:t>
            </a:r>
            <a:r>
              <a:rPr lang="en-US" altLang="zh-CN" dirty="0"/>
              <a:t>A</a:t>
            </a:r>
            <a:r>
              <a:rPr lang="zh-CN" altLang="en-US" dirty="0"/>
              <a:t>，</a:t>
            </a:r>
            <a:r>
              <a:rPr lang="en-US" altLang="zh-CN" dirty="0"/>
              <a:t>H-E-A</a:t>
            </a:r>
            <a:r>
              <a:rPr lang="zh-CN" altLang="en-US" dirty="0"/>
              <a:t>向右拐，把</a:t>
            </a:r>
            <a:r>
              <a:rPr lang="en-US" altLang="zh-CN" dirty="0"/>
              <a:t>E</a:t>
            </a:r>
            <a:r>
              <a:rPr lang="zh-CN" altLang="en-US" dirty="0"/>
              <a:t>弹栈。</a:t>
            </a:r>
            <a:endParaRPr lang="en-US" altLang="zh-CN" dirty="0"/>
          </a:p>
          <a:p>
            <a:r>
              <a:rPr lang="en-US" altLang="zh-CN" dirty="0"/>
              <a:t>I-H-A</a:t>
            </a:r>
            <a:r>
              <a:rPr lang="zh-CN" altLang="en-US" dirty="0"/>
              <a:t>向左拐，不弹了</a:t>
            </a:r>
            <a:endParaRPr lang="en-US" altLang="zh-CN" dirty="0"/>
          </a:p>
          <a:p>
            <a:r>
              <a:rPr lang="zh-CN" altLang="en-US" dirty="0"/>
              <a:t>再把</a:t>
            </a:r>
            <a:r>
              <a:rPr lang="en-US" altLang="zh-CN" dirty="0"/>
              <a:t>A</a:t>
            </a:r>
            <a:r>
              <a:rPr lang="zh-CN" altLang="en-US" dirty="0"/>
              <a:t>入栈</a:t>
            </a:r>
            <a:endParaRPr lang="en-US" altLang="zh-CN" dirty="0"/>
          </a:p>
        </p:txBody>
      </p:sp>
      <p:pic>
        <p:nvPicPr>
          <p:cNvPr id="4" name="图片 3">
            <a:extLst>
              <a:ext uri="{FF2B5EF4-FFF2-40B4-BE49-F238E27FC236}">
                <a16:creationId xmlns:a16="http://schemas.microsoft.com/office/drawing/2014/main" id="{0F9490C3-111B-49DC-AA61-3DF009B5382C}"/>
              </a:ext>
            </a:extLst>
          </p:cNvPr>
          <p:cNvPicPr>
            <a:picLocks noChangeAspect="1"/>
          </p:cNvPicPr>
          <p:nvPr/>
        </p:nvPicPr>
        <p:blipFill>
          <a:blip r:embed="rId2"/>
          <a:stretch>
            <a:fillRect/>
          </a:stretch>
        </p:blipFill>
        <p:spPr>
          <a:xfrm>
            <a:off x="838200" y="1825625"/>
            <a:ext cx="1707028" cy="1188823"/>
          </a:xfrm>
          <a:prstGeom prst="rect">
            <a:avLst/>
          </a:prstGeom>
        </p:spPr>
      </p:pic>
      <p:pic>
        <p:nvPicPr>
          <p:cNvPr id="5" name="图片 4">
            <a:extLst>
              <a:ext uri="{FF2B5EF4-FFF2-40B4-BE49-F238E27FC236}">
                <a16:creationId xmlns:a16="http://schemas.microsoft.com/office/drawing/2014/main" id="{A46BF888-C924-4FF7-8E2B-0A4FE1461587}"/>
              </a:ext>
            </a:extLst>
          </p:cNvPr>
          <p:cNvPicPr>
            <a:picLocks noChangeAspect="1"/>
          </p:cNvPicPr>
          <p:nvPr/>
        </p:nvPicPr>
        <p:blipFill>
          <a:blip r:embed="rId3"/>
          <a:stretch>
            <a:fillRect/>
          </a:stretch>
        </p:blipFill>
        <p:spPr>
          <a:xfrm>
            <a:off x="838199" y="3429000"/>
            <a:ext cx="1646063" cy="1044030"/>
          </a:xfrm>
          <a:prstGeom prst="rect">
            <a:avLst/>
          </a:prstGeom>
        </p:spPr>
      </p:pic>
    </p:spTree>
    <p:extLst>
      <p:ext uri="{BB962C8B-B14F-4D97-AF65-F5344CB8AC3E}">
        <p14:creationId xmlns:p14="http://schemas.microsoft.com/office/powerpoint/2010/main" val="3283485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22C55-345F-4383-9F3C-CFE2CE0030C3}"/>
              </a:ext>
            </a:extLst>
          </p:cNvPr>
          <p:cNvSpPr>
            <a:spLocks noGrp="1"/>
          </p:cNvSpPr>
          <p:nvPr>
            <p:ph type="title"/>
          </p:nvPr>
        </p:nvSpPr>
        <p:spPr/>
        <p:txBody>
          <a:bodyPr/>
          <a:lstStyle/>
          <a:p>
            <a:r>
              <a:rPr lang="zh-CN" altLang="en-US" dirty="0"/>
              <a:t>凸包</a:t>
            </a:r>
          </a:p>
        </p:txBody>
      </p:sp>
      <p:sp>
        <p:nvSpPr>
          <p:cNvPr id="3" name="内容占位符 2">
            <a:extLst>
              <a:ext uri="{FF2B5EF4-FFF2-40B4-BE49-F238E27FC236}">
                <a16:creationId xmlns:a16="http://schemas.microsoft.com/office/drawing/2014/main" id="{1A478C4A-33E7-4854-9D90-55C4356E93F0}"/>
              </a:ext>
            </a:extLst>
          </p:cNvPr>
          <p:cNvSpPr>
            <a:spLocks noGrp="1"/>
          </p:cNvSpPr>
          <p:nvPr>
            <p:ph idx="1"/>
          </p:nvPr>
        </p:nvSpPr>
        <p:spPr>
          <a:xfrm>
            <a:off x="2545229" y="1825625"/>
            <a:ext cx="8808572" cy="4351338"/>
          </a:xfrm>
        </p:spPr>
        <p:txBody>
          <a:bodyPr/>
          <a:lstStyle/>
          <a:p>
            <a:r>
              <a:rPr lang="zh-CN" altLang="en-US" dirty="0"/>
              <a:t>先把</a:t>
            </a:r>
            <a:r>
              <a:rPr lang="en-US" altLang="zh-CN" dirty="0"/>
              <a:t>C,D,I</a:t>
            </a:r>
            <a:r>
              <a:rPr lang="zh-CN" altLang="en-US" dirty="0"/>
              <a:t>入栈。</a:t>
            </a:r>
            <a:endParaRPr lang="en-US" altLang="zh-CN" dirty="0"/>
          </a:p>
          <a:p>
            <a:r>
              <a:rPr lang="zh-CN" altLang="en-US" dirty="0"/>
              <a:t>再考虑</a:t>
            </a:r>
            <a:r>
              <a:rPr lang="en-US" altLang="zh-CN" dirty="0"/>
              <a:t>B</a:t>
            </a:r>
            <a:r>
              <a:rPr lang="zh-CN" altLang="en-US" dirty="0"/>
              <a:t>，</a:t>
            </a:r>
            <a:r>
              <a:rPr lang="en-US" altLang="zh-CN" dirty="0"/>
              <a:t>H-A-B</a:t>
            </a:r>
            <a:r>
              <a:rPr lang="zh-CN" altLang="en-US" dirty="0"/>
              <a:t>向左拐，把</a:t>
            </a:r>
            <a:r>
              <a:rPr lang="en-US" altLang="zh-CN" dirty="0"/>
              <a:t>B</a:t>
            </a:r>
            <a:r>
              <a:rPr lang="zh-CN" altLang="en-US" dirty="0"/>
              <a:t>入栈</a:t>
            </a:r>
            <a:endParaRPr lang="en-US" altLang="zh-CN" dirty="0"/>
          </a:p>
          <a:p>
            <a:r>
              <a:rPr lang="zh-CN" altLang="en-US" dirty="0"/>
              <a:t>这样就求出了凸包</a:t>
            </a:r>
            <a:endParaRPr lang="en-US" altLang="zh-CN" dirty="0"/>
          </a:p>
        </p:txBody>
      </p:sp>
      <p:pic>
        <p:nvPicPr>
          <p:cNvPr id="4" name="图片 3">
            <a:extLst>
              <a:ext uri="{FF2B5EF4-FFF2-40B4-BE49-F238E27FC236}">
                <a16:creationId xmlns:a16="http://schemas.microsoft.com/office/drawing/2014/main" id="{0F9490C3-111B-49DC-AA61-3DF009B5382C}"/>
              </a:ext>
            </a:extLst>
          </p:cNvPr>
          <p:cNvPicPr>
            <a:picLocks noChangeAspect="1"/>
          </p:cNvPicPr>
          <p:nvPr/>
        </p:nvPicPr>
        <p:blipFill>
          <a:blip r:embed="rId2"/>
          <a:stretch>
            <a:fillRect/>
          </a:stretch>
        </p:blipFill>
        <p:spPr>
          <a:xfrm>
            <a:off x="838200" y="1825625"/>
            <a:ext cx="1707028" cy="1188823"/>
          </a:xfrm>
          <a:prstGeom prst="rect">
            <a:avLst/>
          </a:prstGeom>
        </p:spPr>
      </p:pic>
      <p:pic>
        <p:nvPicPr>
          <p:cNvPr id="6" name="图片 5">
            <a:extLst>
              <a:ext uri="{FF2B5EF4-FFF2-40B4-BE49-F238E27FC236}">
                <a16:creationId xmlns:a16="http://schemas.microsoft.com/office/drawing/2014/main" id="{2B7D275C-EB1D-4740-9251-233341080480}"/>
              </a:ext>
            </a:extLst>
          </p:cNvPr>
          <p:cNvPicPr>
            <a:picLocks noChangeAspect="1"/>
          </p:cNvPicPr>
          <p:nvPr/>
        </p:nvPicPr>
        <p:blipFill>
          <a:blip r:embed="rId3"/>
          <a:stretch>
            <a:fillRect/>
          </a:stretch>
        </p:blipFill>
        <p:spPr>
          <a:xfrm>
            <a:off x="838200" y="3486899"/>
            <a:ext cx="1707028" cy="1028789"/>
          </a:xfrm>
          <a:prstGeom prst="rect">
            <a:avLst/>
          </a:prstGeom>
        </p:spPr>
      </p:pic>
    </p:spTree>
    <p:extLst>
      <p:ext uri="{BB962C8B-B14F-4D97-AF65-F5344CB8AC3E}">
        <p14:creationId xmlns:p14="http://schemas.microsoft.com/office/powerpoint/2010/main" val="310527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22C55-345F-4383-9F3C-CFE2CE0030C3}"/>
              </a:ext>
            </a:extLst>
          </p:cNvPr>
          <p:cNvSpPr>
            <a:spLocks noGrp="1"/>
          </p:cNvSpPr>
          <p:nvPr>
            <p:ph type="title"/>
          </p:nvPr>
        </p:nvSpPr>
        <p:spPr/>
        <p:txBody>
          <a:bodyPr/>
          <a:lstStyle/>
          <a:p>
            <a:r>
              <a:rPr lang="zh-CN" altLang="en-US" dirty="0"/>
              <a:t>凸包</a:t>
            </a:r>
          </a:p>
        </p:txBody>
      </p:sp>
      <p:sp>
        <p:nvSpPr>
          <p:cNvPr id="3" name="内容占位符 2">
            <a:extLst>
              <a:ext uri="{FF2B5EF4-FFF2-40B4-BE49-F238E27FC236}">
                <a16:creationId xmlns:a16="http://schemas.microsoft.com/office/drawing/2014/main" id="{1A478C4A-33E7-4854-9D90-55C4356E93F0}"/>
              </a:ext>
            </a:extLst>
          </p:cNvPr>
          <p:cNvSpPr>
            <a:spLocks noGrp="1"/>
          </p:cNvSpPr>
          <p:nvPr>
            <p:ph idx="1"/>
          </p:nvPr>
        </p:nvSpPr>
        <p:spPr>
          <a:xfrm>
            <a:off x="2545229" y="1825625"/>
            <a:ext cx="8808572" cy="4351338"/>
          </a:xfrm>
        </p:spPr>
        <p:txBody>
          <a:bodyPr/>
          <a:lstStyle/>
          <a:p>
            <a:r>
              <a:rPr lang="zh-CN" altLang="en-US" dirty="0"/>
              <a:t>先把</a:t>
            </a:r>
            <a:r>
              <a:rPr lang="en-US" altLang="zh-CN" dirty="0"/>
              <a:t>C,D,I</a:t>
            </a:r>
            <a:r>
              <a:rPr lang="zh-CN" altLang="en-US" dirty="0"/>
              <a:t>入栈。</a:t>
            </a:r>
            <a:endParaRPr lang="en-US" altLang="zh-CN" dirty="0"/>
          </a:p>
          <a:p>
            <a:r>
              <a:rPr lang="zh-CN" altLang="en-US" dirty="0"/>
              <a:t>再考虑</a:t>
            </a:r>
            <a:r>
              <a:rPr lang="en-US" altLang="zh-CN" dirty="0"/>
              <a:t>B</a:t>
            </a:r>
            <a:r>
              <a:rPr lang="zh-CN" altLang="en-US" dirty="0"/>
              <a:t>，</a:t>
            </a:r>
            <a:r>
              <a:rPr lang="en-US" altLang="zh-CN" dirty="0"/>
              <a:t>H-A-B</a:t>
            </a:r>
            <a:r>
              <a:rPr lang="zh-CN" altLang="en-US" dirty="0"/>
              <a:t>向左拐，把</a:t>
            </a:r>
            <a:r>
              <a:rPr lang="en-US" altLang="zh-CN" dirty="0"/>
              <a:t>B</a:t>
            </a:r>
            <a:r>
              <a:rPr lang="zh-CN" altLang="en-US" dirty="0"/>
              <a:t>入栈</a:t>
            </a:r>
            <a:endParaRPr lang="en-US" altLang="zh-CN" dirty="0"/>
          </a:p>
          <a:p>
            <a:r>
              <a:rPr lang="zh-CN" altLang="en-US" dirty="0"/>
              <a:t>这样就求出了凸包</a:t>
            </a:r>
            <a:endParaRPr lang="en-US" altLang="zh-CN" dirty="0"/>
          </a:p>
          <a:p>
            <a:r>
              <a:rPr lang="zh-CN" altLang="en-US" dirty="0"/>
              <a:t>时间复杂度</a:t>
            </a:r>
            <a:r>
              <a:rPr lang="en-US" altLang="zh-CN" dirty="0"/>
              <a:t>O(</a:t>
            </a:r>
            <a:r>
              <a:rPr lang="en-US" altLang="zh-CN" dirty="0" err="1"/>
              <a:t>nlogn</a:t>
            </a:r>
            <a:r>
              <a:rPr lang="en-US" altLang="zh-CN" dirty="0"/>
              <a:t>)</a:t>
            </a:r>
            <a:r>
              <a:rPr lang="zh-CN" altLang="en-US" dirty="0"/>
              <a:t>，主要的瓶颈在于排序。</a:t>
            </a:r>
            <a:endParaRPr lang="en-US" altLang="zh-CN" dirty="0"/>
          </a:p>
          <a:p>
            <a:r>
              <a:rPr lang="zh-CN" altLang="en-US" dirty="0"/>
              <a:t>类似于单调栈的操作，每个点只会进出一次栈。这部分时间是</a:t>
            </a:r>
            <a:r>
              <a:rPr lang="en-US" altLang="zh-CN" dirty="0"/>
              <a:t>O(n)</a:t>
            </a:r>
            <a:r>
              <a:rPr lang="zh-CN" altLang="en-US" dirty="0"/>
              <a:t>的。</a:t>
            </a:r>
            <a:endParaRPr lang="en-US" altLang="zh-CN" dirty="0"/>
          </a:p>
        </p:txBody>
      </p:sp>
      <p:pic>
        <p:nvPicPr>
          <p:cNvPr id="4" name="图片 3">
            <a:extLst>
              <a:ext uri="{FF2B5EF4-FFF2-40B4-BE49-F238E27FC236}">
                <a16:creationId xmlns:a16="http://schemas.microsoft.com/office/drawing/2014/main" id="{0F9490C3-111B-49DC-AA61-3DF009B5382C}"/>
              </a:ext>
            </a:extLst>
          </p:cNvPr>
          <p:cNvPicPr>
            <a:picLocks noChangeAspect="1"/>
          </p:cNvPicPr>
          <p:nvPr/>
        </p:nvPicPr>
        <p:blipFill>
          <a:blip r:embed="rId2"/>
          <a:stretch>
            <a:fillRect/>
          </a:stretch>
        </p:blipFill>
        <p:spPr>
          <a:xfrm>
            <a:off x="838200" y="1825625"/>
            <a:ext cx="1707028" cy="1188823"/>
          </a:xfrm>
          <a:prstGeom prst="rect">
            <a:avLst/>
          </a:prstGeom>
        </p:spPr>
      </p:pic>
      <p:pic>
        <p:nvPicPr>
          <p:cNvPr id="6" name="图片 5">
            <a:extLst>
              <a:ext uri="{FF2B5EF4-FFF2-40B4-BE49-F238E27FC236}">
                <a16:creationId xmlns:a16="http://schemas.microsoft.com/office/drawing/2014/main" id="{2B7D275C-EB1D-4740-9251-233341080480}"/>
              </a:ext>
            </a:extLst>
          </p:cNvPr>
          <p:cNvPicPr>
            <a:picLocks noChangeAspect="1"/>
          </p:cNvPicPr>
          <p:nvPr/>
        </p:nvPicPr>
        <p:blipFill>
          <a:blip r:embed="rId3"/>
          <a:stretch>
            <a:fillRect/>
          </a:stretch>
        </p:blipFill>
        <p:spPr>
          <a:xfrm>
            <a:off x="838200" y="3486899"/>
            <a:ext cx="1707028" cy="1028789"/>
          </a:xfrm>
          <a:prstGeom prst="rect">
            <a:avLst/>
          </a:prstGeom>
        </p:spPr>
      </p:pic>
    </p:spTree>
    <p:extLst>
      <p:ext uri="{BB962C8B-B14F-4D97-AF65-F5344CB8AC3E}">
        <p14:creationId xmlns:p14="http://schemas.microsoft.com/office/powerpoint/2010/main" val="944894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22C55-345F-4383-9F3C-CFE2CE0030C3}"/>
              </a:ext>
            </a:extLst>
          </p:cNvPr>
          <p:cNvSpPr>
            <a:spLocks noGrp="1"/>
          </p:cNvSpPr>
          <p:nvPr>
            <p:ph type="title"/>
          </p:nvPr>
        </p:nvSpPr>
        <p:spPr/>
        <p:txBody>
          <a:bodyPr/>
          <a:lstStyle/>
          <a:p>
            <a:r>
              <a:rPr lang="zh-CN" altLang="en-US" dirty="0"/>
              <a:t>凸包</a:t>
            </a:r>
          </a:p>
        </p:txBody>
      </p:sp>
      <p:sp>
        <p:nvSpPr>
          <p:cNvPr id="3" name="内容占位符 2">
            <a:extLst>
              <a:ext uri="{FF2B5EF4-FFF2-40B4-BE49-F238E27FC236}">
                <a16:creationId xmlns:a16="http://schemas.microsoft.com/office/drawing/2014/main" id="{1A478C4A-33E7-4854-9D90-55C4356E93F0}"/>
              </a:ext>
            </a:extLst>
          </p:cNvPr>
          <p:cNvSpPr>
            <a:spLocks noGrp="1"/>
          </p:cNvSpPr>
          <p:nvPr>
            <p:ph idx="1"/>
          </p:nvPr>
        </p:nvSpPr>
        <p:spPr>
          <a:xfrm>
            <a:off x="838201" y="1825625"/>
            <a:ext cx="10515600" cy="4351338"/>
          </a:xfrm>
        </p:spPr>
        <p:txBody>
          <a:bodyPr/>
          <a:lstStyle/>
          <a:p>
            <a:r>
              <a:rPr lang="en-US" altLang="zh-CN" dirty="0"/>
              <a:t>graham</a:t>
            </a:r>
            <a:r>
              <a:rPr lang="zh-CN" altLang="en-US" dirty="0"/>
              <a:t>扫描法的局限性</a:t>
            </a:r>
            <a:endParaRPr lang="en-US" altLang="zh-CN" dirty="0"/>
          </a:p>
          <a:p>
            <a:r>
              <a:rPr lang="zh-CN" altLang="en-US" dirty="0"/>
              <a:t>如果要保留凸包边上的点，则刚才的极角排序就不适用了</a:t>
            </a:r>
            <a:endParaRPr lang="en-US" altLang="zh-CN" dirty="0"/>
          </a:p>
          <a:p>
            <a:r>
              <a:rPr lang="zh-CN" altLang="en-US" dirty="0"/>
              <a:t>修改刚才的算法，只有在向右拐的时候才弹栈，直走的时候不弹栈，能否保留凸包边上的点？</a:t>
            </a:r>
            <a:endParaRPr lang="en-US" altLang="zh-CN" dirty="0"/>
          </a:p>
          <a:p>
            <a:r>
              <a:rPr lang="zh-CN" altLang="en-US" dirty="0"/>
              <a:t>不能，或者说只能保留一部分。</a:t>
            </a:r>
            <a:endParaRPr lang="en-US" altLang="zh-CN" dirty="0"/>
          </a:p>
        </p:txBody>
      </p:sp>
    </p:spTree>
    <p:extLst>
      <p:ext uri="{BB962C8B-B14F-4D97-AF65-F5344CB8AC3E}">
        <p14:creationId xmlns:p14="http://schemas.microsoft.com/office/powerpoint/2010/main" val="30616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22C55-345F-4383-9F3C-CFE2CE0030C3}"/>
              </a:ext>
            </a:extLst>
          </p:cNvPr>
          <p:cNvSpPr>
            <a:spLocks noGrp="1"/>
          </p:cNvSpPr>
          <p:nvPr>
            <p:ph type="title"/>
          </p:nvPr>
        </p:nvSpPr>
        <p:spPr/>
        <p:txBody>
          <a:bodyPr/>
          <a:lstStyle/>
          <a:p>
            <a:r>
              <a:rPr lang="zh-CN" altLang="en-US" dirty="0"/>
              <a:t>凸包</a:t>
            </a:r>
          </a:p>
        </p:txBody>
      </p:sp>
      <p:sp>
        <p:nvSpPr>
          <p:cNvPr id="3" name="内容占位符 2">
            <a:extLst>
              <a:ext uri="{FF2B5EF4-FFF2-40B4-BE49-F238E27FC236}">
                <a16:creationId xmlns:a16="http://schemas.microsoft.com/office/drawing/2014/main" id="{1A478C4A-33E7-4854-9D90-55C4356E93F0}"/>
              </a:ext>
            </a:extLst>
          </p:cNvPr>
          <p:cNvSpPr>
            <a:spLocks noGrp="1"/>
          </p:cNvSpPr>
          <p:nvPr>
            <p:ph idx="1"/>
          </p:nvPr>
        </p:nvSpPr>
        <p:spPr>
          <a:xfrm>
            <a:off x="2461401" y="1825625"/>
            <a:ext cx="8892399" cy="4351338"/>
          </a:xfrm>
        </p:spPr>
        <p:txBody>
          <a:bodyPr/>
          <a:lstStyle/>
          <a:p>
            <a:r>
              <a:rPr lang="zh-CN" altLang="en-US" dirty="0"/>
              <a:t>先把</a:t>
            </a:r>
            <a:r>
              <a:rPr lang="en-US" altLang="zh-CN" dirty="0"/>
              <a:t>ABC</a:t>
            </a:r>
            <a:r>
              <a:rPr lang="zh-CN" altLang="en-US" dirty="0"/>
              <a:t>入栈。</a:t>
            </a:r>
            <a:endParaRPr lang="en-US" altLang="zh-CN" dirty="0"/>
          </a:p>
          <a:p>
            <a:r>
              <a:rPr lang="zh-CN" altLang="en-US" dirty="0"/>
              <a:t>然后把</a:t>
            </a:r>
            <a:r>
              <a:rPr lang="en-US" altLang="zh-CN" dirty="0"/>
              <a:t>D</a:t>
            </a:r>
            <a:r>
              <a:rPr lang="zh-CN" altLang="en-US" dirty="0"/>
              <a:t>入栈。</a:t>
            </a:r>
            <a:endParaRPr lang="en-US" altLang="zh-CN" dirty="0"/>
          </a:p>
          <a:p>
            <a:r>
              <a:rPr lang="zh-CN" altLang="en-US" dirty="0"/>
              <a:t>然后遇到问题：</a:t>
            </a:r>
            <a:r>
              <a:rPr lang="en-US" altLang="zh-CN" dirty="0"/>
              <a:t>EF</a:t>
            </a:r>
            <a:r>
              <a:rPr lang="zh-CN" altLang="en-US" dirty="0"/>
              <a:t>极角一样，但</a:t>
            </a:r>
            <a:r>
              <a:rPr lang="en-US" altLang="zh-CN" dirty="0"/>
              <a:t>|AF|&lt;|AE|</a:t>
            </a:r>
            <a:r>
              <a:rPr lang="zh-CN" altLang="en-US" dirty="0"/>
              <a:t>，所以</a:t>
            </a:r>
            <a:r>
              <a:rPr lang="en-US" altLang="zh-CN" dirty="0"/>
              <a:t>F</a:t>
            </a:r>
            <a:r>
              <a:rPr lang="zh-CN" altLang="en-US" dirty="0"/>
              <a:t>在</a:t>
            </a:r>
            <a:r>
              <a:rPr lang="en-US" altLang="zh-CN" dirty="0"/>
              <a:t>E</a:t>
            </a:r>
            <a:r>
              <a:rPr lang="zh-CN" altLang="en-US" dirty="0"/>
              <a:t>前面</a:t>
            </a:r>
            <a:endParaRPr lang="en-US" altLang="zh-CN" dirty="0"/>
          </a:p>
          <a:p>
            <a:r>
              <a:rPr lang="zh-CN" altLang="en-US" dirty="0"/>
              <a:t>在考虑</a:t>
            </a:r>
            <a:r>
              <a:rPr lang="en-US" altLang="zh-CN" dirty="0"/>
              <a:t>F</a:t>
            </a:r>
            <a:r>
              <a:rPr lang="zh-CN" altLang="en-US" dirty="0"/>
              <a:t>的时候，</a:t>
            </a:r>
            <a:r>
              <a:rPr lang="en-US" altLang="zh-CN" dirty="0"/>
              <a:t>C-D-F</a:t>
            </a:r>
            <a:r>
              <a:rPr lang="zh-CN" altLang="en-US" dirty="0"/>
              <a:t>向左拐，</a:t>
            </a:r>
            <a:r>
              <a:rPr lang="en-US" altLang="zh-CN" dirty="0"/>
              <a:t>F</a:t>
            </a:r>
            <a:r>
              <a:rPr lang="zh-CN" altLang="en-US" dirty="0"/>
              <a:t>入栈</a:t>
            </a:r>
            <a:endParaRPr lang="en-US" altLang="zh-CN" dirty="0"/>
          </a:p>
          <a:p>
            <a:r>
              <a:rPr lang="zh-CN" altLang="en-US" dirty="0"/>
              <a:t>在考虑</a:t>
            </a:r>
            <a:r>
              <a:rPr lang="en-US" altLang="zh-CN" dirty="0"/>
              <a:t>E</a:t>
            </a:r>
            <a:r>
              <a:rPr lang="zh-CN" altLang="en-US" dirty="0"/>
              <a:t>的时候，</a:t>
            </a:r>
            <a:r>
              <a:rPr lang="en-US" altLang="zh-CN" dirty="0"/>
              <a:t>D-F-E</a:t>
            </a:r>
            <a:r>
              <a:rPr lang="zh-CN" altLang="en-US" dirty="0"/>
              <a:t>向右拐，</a:t>
            </a:r>
            <a:r>
              <a:rPr lang="en-US" altLang="zh-CN" dirty="0"/>
              <a:t>F</a:t>
            </a:r>
            <a:r>
              <a:rPr lang="zh-CN" altLang="en-US" dirty="0"/>
              <a:t>出栈，</a:t>
            </a:r>
            <a:r>
              <a:rPr lang="en-US" altLang="zh-CN" dirty="0"/>
              <a:t>E</a:t>
            </a:r>
            <a:r>
              <a:rPr lang="zh-CN" altLang="en-US" dirty="0"/>
              <a:t>入栈</a:t>
            </a:r>
            <a:endParaRPr lang="en-US" altLang="zh-CN" dirty="0"/>
          </a:p>
          <a:p>
            <a:r>
              <a:rPr lang="zh-CN" altLang="en-US" dirty="0"/>
              <a:t>这样</a:t>
            </a:r>
            <a:r>
              <a:rPr lang="en-US" altLang="zh-CN" dirty="0"/>
              <a:t>F</a:t>
            </a:r>
            <a:r>
              <a:rPr lang="zh-CN" altLang="en-US" dirty="0"/>
              <a:t>就不会被保留。</a:t>
            </a:r>
            <a:endParaRPr lang="en-US" altLang="zh-CN" dirty="0"/>
          </a:p>
        </p:txBody>
      </p:sp>
      <p:pic>
        <p:nvPicPr>
          <p:cNvPr id="4" name="图片 3">
            <a:extLst>
              <a:ext uri="{FF2B5EF4-FFF2-40B4-BE49-F238E27FC236}">
                <a16:creationId xmlns:a16="http://schemas.microsoft.com/office/drawing/2014/main" id="{BE226710-0E33-4958-B794-64174EF9BD54}"/>
              </a:ext>
            </a:extLst>
          </p:cNvPr>
          <p:cNvPicPr>
            <a:picLocks noChangeAspect="1"/>
          </p:cNvPicPr>
          <p:nvPr/>
        </p:nvPicPr>
        <p:blipFill>
          <a:blip r:embed="rId2"/>
          <a:stretch>
            <a:fillRect/>
          </a:stretch>
        </p:blipFill>
        <p:spPr>
          <a:xfrm>
            <a:off x="838200" y="1825625"/>
            <a:ext cx="1623201" cy="998307"/>
          </a:xfrm>
          <a:prstGeom prst="rect">
            <a:avLst/>
          </a:prstGeom>
        </p:spPr>
      </p:pic>
    </p:spTree>
    <p:extLst>
      <p:ext uri="{BB962C8B-B14F-4D97-AF65-F5344CB8AC3E}">
        <p14:creationId xmlns:p14="http://schemas.microsoft.com/office/powerpoint/2010/main" val="1233433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22C55-345F-4383-9F3C-CFE2CE0030C3}"/>
              </a:ext>
            </a:extLst>
          </p:cNvPr>
          <p:cNvSpPr>
            <a:spLocks noGrp="1"/>
          </p:cNvSpPr>
          <p:nvPr>
            <p:ph type="title"/>
          </p:nvPr>
        </p:nvSpPr>
        <p:spPr/>
        <p:txBody>
          <a:bodyPr/>
          <a:lstStyle/>
          <a:p>
            <a:r>
              <a:rPr lang="zh-CN" altLang="en-US" dirty="0"/>
              <a:t>凸包</a:t>
            </a:r>
          </a:p>
        </p:txBody>
      </p:sp>
      <p:sp>
        <p:nvSpPr>
          <p:cNvPr id="3" name="内容占位符 2">
            <a:extLst>
              <a:ext uri="{FF2B5EF4-FFF2-40B4-BE49-F238E27FC236}">
                <a16:creationId xmlns:a16="http://schemas.microsoft.com/office/drawing/2014/main" id="{1A478C4A-33E7-4854-9D90-55C4356E93F0}"/>
              </a:ext>
            </a:extLst>
          </p:cNvPr>
          <p:cNvSpPr>
            <a:spLocks noGrp="1"/>
          </p:cNvSpPr>
          <p:nvPr>
            <p:ph idx="1"/>
          </p:nvPr>
        </p:nvSpPr>
        <p:spPr>
          <a:xfrm>
            <a:off x="2461401" y="1825625"/>
            <a:ext cx="8892399" cy="4351338"/>
          </a:xfrm>
        </p:spPr>
        <p:txBody>
          <a:bodyPr/>
          <a:lstStyle/>
          <a:p>
            <a:r>
              <a:rPr lang="zh-CN" altLang="en-US" dirty="0"/>
              <a:t>如果规定极角相同，距离远的点小</a:t>
            </a:r>
            <a:endParaRPr lang="en-US" altLang="zh-CN" dirty="0"/>
          </a:p>
          <a:p>
            <a:r>
              <a:rPr lang="zh-CN" altLang="en-US" dirty="0"/>
              <a:t>那么虽然保留了</a:t>
            </a:r>
            <a:r>
              <a:rPr lang="en-US" altLang="zh-CN" dirty="0"/>
              <a:t>F</a:t>
            </a:r>
            <a:r>
              <a:rPr lang="zh-CN" altLang="en-US" dirty="0"/>
              <a:t>，但</a:t>
            </a:r>
            <a:r>
              <a:rPr lang="en-US" altLang="zh-CN" dirty="0"/>
              <a:t>B</a:t>
            </a:r>
            <a:r>
              <a:rPr lang="zh-CN" altLang="en-US" dirty="0"/>
              <a:t>不会被保留</a:t>
            </a:r>
            <a:endParaRPr lang="en-US" altLang="zh-CN" dirty="0"/>
          </a:p>
        </p:txBody>
      </p:sp>
      <p:pic>
        <p:nvPicPr>
          <p:cNvPr id="4" name="图片 3">
            <a:extLst>
              <a:ext uri="{FF2B5EF4-FFF2-40B4-BE49-F238E27FC236}">
                <a16:creationId xmlns:a16="http://schemas.microsoft.com/office/drawing/2014/main" id="{BE226710-0E33-4958-B794-64174EF9BD54}"/>
              </a:ext>
            </a:extLst>
          </p:cNvPr>
          <p:cNvPicPr>
            <a:picLocks noChangeAspect="1"/>
          </p:cNvPicPr>
          <p:nvPr/>
        </p:nvPicPr>
        <p:blipFill>
          <a:blip r:embed="rId2"/>
          <a:stretch>
            <a:fillRect/>
          </a:stretch>
        </p:blipFill>
        <p:spPr>
          <a:xfrm>
            <a:off x="838200" y="1825625"/>
            <a:ext cx="1623201" cy="998307"/>
          </a:xfrm>
          <a:prstGeom prst="rect">
            <a:avLst/>
          </a:prstGeom>
        </p:spPr>
      </p:pic>
    </p:spTree>
    <p:extLst>
      <p:ext uri="{BB962C8B-B14F-4D97-AF65-F5344CB8AC3E}">
        <p14:creationId xmlns:p14="http://schemas.microsoft.com/office/powerpoint/2010/main" val="55036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22C55-345F-4383-9F3C-CFE2CE0030C3}"/>
              </a:ext>
            </a:extLst>
          </p:cNvPr>
          <p:cNvSpPr>
            <a:spLocks noGrp="1"/>
          </p:cNvSpPr>
          <p:nvPr>
            <p:ph type="title"/>
          </p:nvPr>
        </p:nvSpPr>
        <p:spPr/>
        <p:txBody>
          <a:bodyPr/>
          <a:lstStyle/>
          <a:p>
            <a:r>
              <a:rPr lang="zh-CN" altLang="en-US" dirty="0"/>
              <a:t>凸包</a:t>
            </a:r>
          </a:p>
        </p:txBody>
      </p:sp>
      <p:sp>
        <p:nvSpPr>
          <p:cNvPr id="3" name="内容占位符 2">
            <a:extLst>
              <a:ext uri="{FF2B5EF4-FFF2-40B4-BE49-F238E27FC236}">
                <a16:creationId xmlns:a16="http://schemas.microsoft.com/office/drawing/2014/main" id="{1A478C4A-33E7-4854-9D90-55C4356E93F0}"/>
              </a:ext>
            </a:extLst>
          </p:cNvPr>
          <p:cNvSpPr>
            <a:spLocks noGrp="1"/>
          </p:cNvSpPr>
          <p:nvPr>
            <p:ph idx="1"/>
          </p:nvPr>
        </p:nvSpPr>
        <p:spPr>
          <a:xfrm>
            <a:off x="838201" y="1825625"/>
            <a:ext cx="10515600" cy="4351338"/>
          </a:xfrm>
        </p:spPr>
        <p:txBody>
          <a:bodyPr>
            <a:normAutofit lnSpcReduction="10000"/>
          </a:bodyPr>
          <a:lstStyle/>
          <a:p>
            <a:r>
              <a:rPr lang="zh-CN" altLang="en-US" dirty="0"/>
              <a:t>对</a:t>
            </a:r>
            <a:r>
              <a:rPr lang="en-US" altLang="zh-CN" dirty="0"/>
              <a:t>graham</a:t>
            </a:r>
            <a:r>
              <a:rPr lang="zh-CN" altLang="en-US" dirty="0"/>
              <a:t>扫描法的极角排序加以改进</a:t>
            </a:r>
            <a:endParaRPr lang="en-US" altLang="zh-CN" dirty="0"/>
          </a:p>
          <a:p>
            <a:r>
              <a:rPr lang="zh-CN" altLang="en-US" dirty="0"/>
              <a:t>把排序后的前两个点</a:t>
            </a:r>
            <a:r>
              <a:rPr lang="en-US" altLang="zh-CN" dirty="0"/>
              <a:t>p0,p1</a:t>
            </a:r>
            <a:r>
              <a:rPr lang="zh-CN" altLang="en-US" dirty="0"/>
              <a:t>入栈</a:t>
            </a:r>
            <a:endParaRPr lang="en-US" altLang="zh-CN" dirty="0"/>
          </a:p>
          <a:p>
            <a:r>
              <a:rPr lang="zh-CN" altLang="en-US" dirty="0"/>
              <a:t>对于后面的每个点</a:t>
            </a:r>
            <a:r>
              <a:rPr lang="en-US" altLang="zh-CN" dirty="0"/>
              <a:t>p2,…,pn-1</a:t>
            </a:r>
          </a:p>
          <a:p>
            <a:r>
              <a:rPr lang="zh-CN" altLang="en-US" dirty="0"/>
              <a:t>若栈中有两个元素及以上，设栈顶为</a:t>
            </a:r>
            <a:r>
              <a:rPr lang="en-US" altLang="zh-CN" dirty="0"/>
              <a:t>k2</a:t>
            </a:r>
            <a:r>
              <a:rPr lang="zh-CN" altLang="en-US" dirty="0"/>
              <a:t>，栈顶下一个为</a:t>
            </a:r>
            <a:r>
              <a:rPr lang="en-US" altLang="zh-CN" dirty="0"/>
              <a:t>k1</a:t>
            </a:r>
            <a:r>
              <a:rPr lang="zh-CN" altLang="en-US" dirty="0"/>
              <a:t>，考虑</a:t>
            </a:r>
            <a:r>
              <a:rPr lang="en-US" altLang="zh-CN" dirty="0"/>
              <a:t>k1-k2-pi</a:t>
            </a:r>
            <a:r>
              <a:rPr lang="zh-CN" altLang="en-US" dirty="0"/>
              <a:t>是否向左拐</a:t>
            </a:r>
            <a:endParaRPr lang="en-US" altLang="zh-CN" dirty="0"/>
          </a:p>
          <a:p>
            <a:r>
              <a:rPr lang="zh-CN" altLang="en-US" dirty="0"/>
              <a:t>如果向右拐或者直走，就弹出</a:t>
            </a:r>
            <a:r>
              <a:rPr lang="en-US" altLang="zh-CN" dirty="0"/>
              <a:t>k2</a:t>
            </a:r>
          </a:p>
          <a:p>
            <a:r>
              <a:rPr lang="zh-CN" altLang="en-US" dirty="0"/>
              <a:t>直到不再弹栈，或者栈中只有一个元素时，把</a:t>
            </a:r>
            <a:r>
              <a:rPr lang="en-US" altLang="zh-CN" dirty="0"/>
              <a:t>pi</a:t>
            </a:r>
            <a:r>
              <a:rPr lang="zh-CN" altLang="en-US" dirty="0"/>
              <a:t>入栈</a:t>
            </a:r>
            <a:endParaRPr lang="en-US" altLang="zh-CN" dirty="0"/>
          </a:p>
          <a:p>
            <a:r>
              <a:rPr lang="zh-CN" altLang="en-US" dirty="0"/>
              <a:t>这样得到点集的下凸壳</a:t>
            </a:r>
            <a:endParaRPr lang="en-US" altLang="zh-CN" dirty="0"/>
          </a:p>
          <a:p>
            <a:r>
              <a:rPr lang="zh-CN" altLang="en-US" dirty="0"/>
              <a:t>再把排序的点倒过来，做一遍得到点集的上凸壳。</a:t>
            </a:r>
            <a:endParaRPr lang="en-US" altLang="zh-CN" dirty="0"/>
          </a:p>
          <a:p>
            <a:endParaRPr lang="en-US" altLang="zh-CN" dirty="0"/>
          </a:p>
        </p:txBody>
      </p:sp>
    </p:spTree>
    <p:extLst>
      <p:ext uri="{BB962C8B-B14F-4D97-AF65-F5344CB8AC3E}">
        <p14:creationId xmlns:p14="http://schemas.microsoft.com/office/powerpoint/2010/main" val="4118873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22C55-345F-4383-9F3C-CFE2CE0030C3}"/>
              </a:ext>
            </a:extLst>
          </p:cNvPr>
          <p:cNvSpPr>
            <a:spLocks noGrp="1"/>
          </p:cNvSpPr>
          <p:nvPr>
            <p:ph type="title"/>
          </p:nvPr>
        </p:nvSpPr>
        <p:spPr/>
        <p:txBody>
          <a:bodyPr/>
          <a:lstStyle/>
          <a:p>
            <a:r>
              <a:rPr lang="zh-CN" altLang="en-US" dirty="0"/>
              <a:t>凸包</a:t>
            </a:r>
          </a:p>
        </p:txBody>
      </p:sp>
      <p:sp>
        <p:nvSpPr>
          <p:cNvPr id="3" name="内容占位符 2">
            <a:extLst>
              <a:ext uri="{FF2B5EF4-FFF2-40B4-BE49-F238E27FC236}">
                <a16:creationId xmlns:a16="http://schemas.microsoft.com/office/drawing/2014/main" id="{1A478C4A-33E7-4854-9D90-55C4356E93F0}"/>
              </a:ext>
            </a:extLst>
          </p:cNvPr>
          <p:cNvSpPr>
            <a:spLocks noGrp="1"/>
          </p:cNvSpPr>
          <p:nvPr>
            <p:ph idx="1"/>
          </p:nvPr>
        </p:nvSpPr>
        <p:spPr>
          <a:xfrm>
            <a:off x="3867149" y="1825625"/>
            <a:ext cx="7486652" cy="4351338"/>
          </a:xfrm>
        </p:spPr>
        <p:txBody>
          <a:bodyPr>
            <a:normAutofit/>
          </a:bodyPr>
          <a:lstStyle/>
          <a:p>
            <a:r>
              <a:rPr lang="zh-CN" altLang="en-US" dirty="0"/>
              <a:t>首先将所有点排序。</a:t>
            </a:r>
          </a:p>
          <a:p>
            <a:endParaRPr lang="en-US" altLang="zh-CN" dirty="0"/>
          </a:p>
        </p:txBody>
      </p:sp>
      <p:pic>
        <p:nvPicPr>
          <p:cNvPr id="8" name="图片 7">
            <a:extLst>
              <a:ext uri="{FF2B5EF4-FFF2-40B4-BE49-F238E27FC236}">
                <a16:creationId xmlns:a16="http://schemas.microsoft.com/office/drawing/2014/main" id="{57DE5775-FCCB-496E-8D0A-1785D52722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825625"/>
            <a:ext cx="3028950" cy="2847975"/>
          </a:xfrm>
          <a:prstGeom prst="rect">
            <a:avLst/>
          </a:prstGeom>
        </p:spPr>
      </p:pic>
    </p:spTree>
    <p:extLst>
      <p:ext uri="{BB962C8B-B14F-4D97-AF65-F5344CB8AC3E}">
        <p14:creationId xmlns:p14="http://schemas.microsoft.com/office/powerpoint/2010/main" val="3338155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22C55-345F-4383-9F3C-CFE2CE0030C3}"/>
              </a:ext>
            </a:extLst>
          </p:cNvPr>
          <p:cNvSpPr>
            <a:spLocks noGrp="1"/>
          </p:cNvSpPr>
          <p:nvPr>
            <p:ph type="title"/>
          </p:nvPr>
        </p:nvSpPr>
        <p:spPr/>
        <p:txBody>
          <a:bodyPr/>
          <a:lstStyle/>
          <a:p>
            <a:r>
              <a:rPr lang="zh-CN" altLang="en-US" dirty="0"/>
              <a:t>凸包</a:t>
            </a:r>
          </a:p>
        </p:txBody>
      </p:sp>
      <p:sp>
        <p:nvSpPr>
          <p:cNvPr id="3" name="内容占位符 2">
            <a:extLst>
              <a:ext uri="{FF2B5EF4-FFF2-40B4-BE49-F238E27FC236}">
                <a16:creationId xmlns:a16="http://schemas.microsoft.com/office/drawing/2014/main" id="{1A478C4A-33E7-4854-9D90-55C4356E93F0}"/>
              </a:ext>
            </a:extLst>
          </p:cNvPr>
          <p:cNvSpPr>
            <a:spLocks noGrp="1"/>
          </p:cNvSpPr>
          <p:nvPr>
            <p:ph idx="1"/>
          </p:nvPr>
        </p:nvSpPr>
        <p:spPr>
          <a:xfrm>
            <a:off x="3867149" y="1825625"/>
            <a:ext cx="7486652" cy="4351338"/>
          </a:xfrm>
        </p:spPr>
        <p:txBody>
          <a:bodyPr>
            <a:normAutofit/>
          </a:bodyPr>
          <a:lstStyle/>
          <a:p>
            <a:r>
              <a:rPr lang="zh-CN" altLang="en-US" dirty="0"/>
              <a:t>将 </a:t>
            </a:r>
            <a:r>
              <a:rPr lang="en-US" altLang="zh-CN" dirty="0"/>
              <a:t>1 </a:t>
            </a:r>
            <a:r>
              <a:rPr lang="zh-CN" altLang="en-US" dirty="0"/>
              <a:t>和 </a:t>
            </a:r>
            <a:r>
              <a:rPr lang="en-US" altLang="zh-CN" dirty="0"/>
              <a:t>2 </a:t>
            </a:r>
            <a:r>
              <a:rPr lang="zh-CN" altLang="en-US" dirty="0"/>
              <a:t>压入栈。</a:t>
            </a:r>
          </a:p>
          <a:p>
            <a:endParaRPr lang="en-US" altLang="zh-CN" dirty="0"/>
          </a:p>
        </p:txBody>
      </p:sp>
      <p:pic>
        <p:nvPicPr>
          <p:cNvPr id="5" name="图片 4">
            <a:extLst>
              <a:ext uri="{FF2B5EF4-FFF2-40B4-BE49-F238E27FC236}">
                <a16:creationId xmlns:a16="http://schemas.microsoft.com/office/drawing/2014/main" id="{F0F427DD-4E68-4E13-BF0E-0B5CDF7EA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825625"/>
            <a:ext cx="3028950" cy="2847975"/>
          </a:xfrm>
          <a:prstGeom prst="rect">
            <a:avLst/>
          </a:prstGeom>
        </p:spPr>
      </p:pic>
    </p:spTree>
    <p:extLst>
      <p:ext uri="{BB962C8B-B14F-4D97-AF65-F5344CB8AC3E}">
        <p14:creationId xmlns:p14="http://schemas.microsoft.com/office/powerpoint/2010/main" val="2963757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22C55-345F-4383-9F3C-CFE2CE0030C3}"/>
              </a:ext>
            </a:extLst>
          </p:cNvPr>
          <p:cNvSpPr>
            <a:spLocks noGrp="1"/>
          </p:cNvSpPr>
          <p:nvPr>
            <p:ph type="title"/>
          </p:nvPr>
        </p:nvSpPr>
        <p:spPr/>
        <p:txBody>
          <a:bodyPr/>
          <a:lstStyle/>
          <a:p>
            <a:r>
              <a:rPr lang="zh-CN" altLang="en-US" dirty="0"/>
              <a:t>凸包</a:t>
            </a:r>
          </a:p>
        </p:txBody>
      </p:sp>
      <p:sp>
        <p:nvSpPr>
          <p:cNvPr id="3" name="内容占位符 2">
            <a:extLst>
              <a:ext uri="{FF2B5EF4-FFF2-40B4-BE49-F238E27FC236}">
                <a16:creationId xmlns:a16="http://schemas.microsoft.com/office/drawing/2014/main" id="{1A478C4A-33E7-4854-9D90-55C4356E93F0}"/>
              </a:ext>
            </a:extLst>
          </p:cNvPr>
          <p:cNvSpPr>
            <a:spLocks noGrp="1"/>
          </p:cNvSpPr>
          <p:nvPr>
            <p:ph idx="1"/>
          </p:nvPr>
        </p:nvSpPr>
        <p:spPr>
          <a:xfrm>
            <a:off x="3867149" y="1825625"/>
            <a:ext cx="7486652" cy="4351338"/>
          </a:xfrm>
        </p:spPr>
        <p:txBody>
          <a:bodyPr>
            <a:normAutofit/>
          </a:bodyPr>
          <a:lstStyle/>
          <a:p>
            <a:r>
              <a:rPr lang="en-US" altLang="zh-CN" dirty="0"/>
              <a:t>2 </a:t>
            </a:r>
            <a:r>
              <a:rPr lang="zh-CN" altLang="en-US" dirty="0"/>
              <a:t>被弹出栈，</a:t>
            </a:r>
            <a:r>
              <a:rPr lang="en-US" altLang="zh-CN" dirty="0"/>
              <a:t>3 </a:t>
            </a:r>
            <a:r>
              <a:rPr lang="zh-CN" altLang="en-US" dirty="0"/>
              <a:t>进栈。</a:t>
            </a:r>
          </a:p>
          <a:p>
            <a:endParaRPr lang="en-US" altLang="zh-CN" dirty="0"/>
          </a:p>
        </p:txBody>
      </p:sp>
      <p:pic>
        <p:nvPicPr>
          <p:cNvPr id="5" name="图片 4">
            <a:extLst>
              <a:ext uri="{FF2B5EF4-FFF2-40B4-BE49-F238E27FC236}">
                <a16:creationId xmlns:a16="http://schemas.microsoft.com/office/drawing/2014/main" id="{F0F427DD-4E68-4E13-BF0E-0B5CDF7EA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825625"/>
            <a:ext cx="3028950" cy="2847975"/>
          </a:xfrm>
          <a:prstGeom prst="rect">
            <a:avLst/>
          </a:prstGeom>
        </p:spPr>
      </p:pic>
    </p:spTree>
    <p:extLst>
      <p:ext uri="{BB962C8B-B14F-4D97-AF65-F5344CB8AC3E}">
        <p14:creationId xmlns:p14="http://schemas.microsoft.com/office/powerpoint/2010/main" val="120913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B2B57A-D541-402B-8101-A774BF050180}"/>
              </a:ext>
            </a:extLst>
          </p:cNvPr>
          <p:cNvSpPr>
            <a:spLocks noGrp="1"/>
          </p:cNvSpPr>
          <p:nvPr>
            <p:ph type="title"/>
          </p:nvPr>
        </p:nvSpPr>
        <p:spPr/>
        <p:txBody>
          <a:bodyPr/>
          <a:lstStyle/>
          <a:p>
            <a:r>
              <a:rPr lang="zh-CN" altLang="en-US" dirty="0"/>
              <a:t>向量的运算</a:t>
            </a:r>
          </a:p>
        </p:txBody>
      </p:sp>
      <p:sp>
        <p:nvSpPr>
          <p:cNvPr id="3" name="内容占位符 2">
            <a:extLst>
              <a:ext uri="{FF2B5EF4-FFF2-40B4-BE49-F238E27FC236}">
                <a16:creationId xmlns:a16="http://schemas.microsoft.com/office/drawing/2014/main" id="{AAEB80C4-5F8C-46B9-AB58-962077917149}"/>
              </a:ext>
            </a:extLst>
          </p:cNvPr>
          <p:cNvSpPr>
            <a:spLocks noGrp="1"/>
          </p:cNvSpPr>
          <p:nvPr>
            <p:ph idx="1"/>
          </p:nvPr>
        </p:nvSpPr>
        <p:spPr/>
        <p:txBody>
          <a:bodyPr/>
          <a:lstStyle/>
          <a:p>
            <a:r>
              <a:rPr lang="zh-CN" altLang="en-US" dirty="0"/>
              <a:t>内积（点积）：</a:t>
            </a:r>
            <a:endParaRPr lang="en-US" altLang="zh-CN" dirty="0"/>
          </a:p>
          <a:p>
            <a:r>
              <a:rPr lang="zh-CN" altLang="en-US" dirty="0"/>
              <a:t>几何意义：</a:t>
            </a:r>
            <a:r>
              <a:rPr lang="en-US" altLang="zh-CN" dirty="0"/>
              <a:t>A</a:t>
            </a:r>
            <a:r>
              <a:rPr lang="zh-CN" altLang="en-US" dirty="0"/>
              <a:t>乘以</a:t>
            </a:r>
            <a:r>
              <a:rPr lang="en-US" altLang="zh-CN" dirty="0"/>
              <a:t>B</a:t>
            </a:r>
            <a:r>
              <a:rPr lang="zh-CN" altLang="en-US" dirty="0"/>
              <a:t>在</a:t>
            </a:r>
            <a:r>
              <a:rPr lang="en-US" altLang="zh-CN" dirty="0"/>
              <a:t>A</a:t>
            </a:r>
            <a:r>
              <a:rPr lang="zh-CN" altLang="en-US" dirty="0"/>
              <a:t>上的投影，即</a:t>
            </a:r>
          </a:p>
        </p:txBody>
      </p:sp>
      <p:pic>
        <p:nvPicPr>
          <p:cNvPr id="5" name="图片 4">
            <a:extLst>
              <a:ext uri="{FF2B5EF4-FFF2-40B4-BE49-F238E27FC236}">
                <a16:creationId xmlns:a16="http://schemas.microsoft.com/office/drawing/2014/main" id="{EB46724D-A31D-46D2-82FF-6D33E2C1D2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2357" y="2988263"/>
            <a:ext cx="3910059" cy="2904615"/>
          </a:xfrm>
          <a:prstGeom prst="rect">
            <a:avLst/>
          </a:prstGeom>
        </p:spPr>
      </p:pic>
      <p:pic>
        <p:nvPicPr>
          <p:cNvPr id="7" name="图片 6">
            <a:extLst>
              <a:ext uri="{FF2B5EF4-FFF2-40B4-BE49-F238E27FC236}">
                <a16:creationId xmlns:a16="http://schemas.microsoft.com/office/drawing/2014/main" id="{D05E3451-75C7-402C-9F4C-36E2DDF7FFEE}"/>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6898936" y="2400889"/>
            <a:ext cx="3421867" cy="356267"/>
          </a:xfrm>
          <a:prstGeom prst="rect">
            <a:avLst/>
          </a:prstGeom>
        </p:spPr>
      </p:pic>
      <p:pic>
        <p:nvPicPr>
          <p:cNvPr id="9" name="图片 8">
            <a:extLst>
              <a:ext uri="{FF2B5EF4-FFF2-40B4-BE49-F238E27FC236}">
                <a16:creationId xmlns:a16="http://schemas.microsoft.com/office/drawing/2014/main" id="{08000A36-AF87-4753-A320-DF4640C1B697}"/>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3649709" y="1909685"/>
            <a:ext cx="5890132" cy="356267"/>
          </a:xfrm>
          <a:prstGeom prst="rect">
            <a:avLst/>
          </a:prstGeom>
        </p:spPr>
      </p:pic>
    </p:spTree>
    <p:extLst>
      <p:ext uri="{BB962C8B-B14F-4D97-AF65-F5344CB8AC3E}">
        <p14:creationId xmlns:p14="http://schemas.microsoft.com/office/powerpoint/2010/main" val="2900860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22C55-345F-4383-9F3C-CFE2CE0030C3}"/>
              </a:ext>
            </a:extLst>
          </p:cNvPr>
          <p:cNvSpPr>
            <a:spLocks noGrp="1"/>
          </p:cNvSpPr>
          <p:nvPr>
            <p:ph type="title"/>
          </p:nvPr>
        </p:nvSpPr>
        <p:spPr/>
        <p:txBody>
          <a:bodyPr/>
          <a:lstStyle/>
          <a:p>
            <a:r>
              <a:rPr lang="zh-CN" altLang="en-US" dirty="0"/>
              <a:t>凸包</a:t>
            </a:r>
          </a:p>
        </p:txBody>
      </p:sp>
      <p:sp>
        <p:nvSpPr>
          <p:cNvPr id="3" name="内容占位符 2">
            <a:extLst>
              <a:ext uri="{FF2B5EF4-FFF2-40B4-BE49-F238E27FC236}">
                <a16:creationId xmlns:a16="http://schemas.microsoft.com/office/drawing/2014/main" id="{1A478C4A-33E7-4854-9D90-55C4356E93F0}"/>
              </a:ext>
            </a:extLst>
          </p:cNvPr>
          <p:cNvSpPr>
            <a:spLocks noGrp="1"/>
          </p:cNvSpPr>
          <p:nvPr>
            <p:ph idx="1"/>
          </p:nvPr>
        </p:nvSpPr>
        <p:spPr>
          <a:xfrm>
            <a:off x="3867149" y="1825625"/>
            <a:ext cx="7486652" cy="4351338"/>
          </a:xfrm>
        </p:spPr>
        <p:txBody>
          <a:bodyPr>
            <a:normAutofit/>
          </a:bodyPr>
          <a:lstStyle/>
          <a:p>
            <a:r>
              <a:rPr lang="zh-CN" altLang="en-US" dirty="0"/>
              <a:t>没有点被弹出栈，</a:t>
            </a:r>
            <a:r>
              <a:rPr lang="en-US" altLang="zh-CN" dirty="0"/>
              <a:t>4 </a:t>
            </a:r>
            <a:r>
              <a:rPr lang="zh-CN" altLang="en-US" dirty="0"/>
              <a:t>进栈。</a:t>
            </a:r>
          </a:p>
          <a:p>
            <a:endParaRPr lang="en-US" altLang="zh-CN" dirty="0"/>
          </a:p>
        </p:txBody>
      </p:sp>
      <p:pic>
        <p:nvPicPr>
          <p:cNvPr id="5" name="图片 4">
            <a:extLst>
              <a:ext uri="{FF2B5EF4-FFF2-40B4-BE49-F238E27FC236}">
                <a16:creationId xmlns:a16="http://schemas.microsoft.com/office/drawing/2014/main" id="{F0F427DD-4E68-4E13-BF0E-0B5CDF7EA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825625"/>
            <a:ext cx="3028950" cy="2847975"/>
          </a:xfrm>
          <a:prstGeom prst="rect">
            <a:avLst/>
          </a:prstGeom>
        </p:spPr>
      </p:pic>
    </p:spTree>
    <p:extLst>
      <p:ext uri="{BB962C8B-B14F-4D97-AF65-F5344CB8AC3E}">
        <p14:creationId xmlns:p14="http://schemas.microsoft.com/office/powerpoint/2010/main" val="3521455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22C55-345F-4383-9F3C-CFE2CE0030C3}"/>
              </a:ext>
            </a:extLst>
          </p:cNvPr>
          <p:cNvSpPr>
            <a:spLocks noGrp="1"/>
          </p:cNvSpPr>
          <p:nvPr>
            <p:ph type="title"/>
          </p:nvPr>
        </p:nvSpPr>
        <p:spPr/>
        <p:txBody>
          <a:bodyPr/>
          <a:lstStyle/>
          <a:p>
            <a:r>
              <a:rPr lang="zh-CN" altLang="en-US" dirty="0"/>
              <a:t>凸包</a:t>
            </a:r>
          </a:p>
        </p:txBody>
      </p:sp>
      <p:sp>
        <p:nvSpPr>
          <p:cNvPr id="3" name="内容占位符 2">
            <a:extLst>
              <a:ext uri="{FF2B5EF4-FFF2-40B4-BE49-F238E27FC236}">
                <a16:creationId xmlns:a16="http://schemas.microsoft.com/office/drawing/2014/main" id="{1A478C4A-33E7-4854-9D90-55C4356E93F0}"/>
              </a:ext>
            </a:extLst>
          </p:cNvPr>
          <p:cNvSpPr>
            <a:spLocks noGrp="1"/>
          </p:cNvSpPr>
          <p:nvPr>
            <p:ph idx="1"/>
          </p:nvPr>
        </p:nvSpPr>
        <p:spPr>
          <a:xfrm>
            <a:off x="3867149" y="1825625"/>
            <a:ext cx="7486652" cy="4351338"/>
          </a:xfrm>
        </p:spPr>
        <p:txBody>
          <a:bodyPr>
            <a:normAutofit/>
          </a:bodyPr>
          <a:lstStyle/>
          <a:p>
            <a:r>
              <a:rPr lang="en-US" altLang="zh-CN" dirty="0"/>
              <a:t>4 </a:t>
            </a:r>
            <a:r>
              <a:rPr lang="zh-CN" altLang="en-US" dirty="0"/>
              <a:t>被弹出栈，</a:t>
            </a:r>
            <a:r>
              <a:rPr lang="en-US" altLang="zh-CN" dirty="0"/>
              <a:t>5 </a:t>
            </a:r>
            <a:r>
              <a:rPr lang="zh-CN" altLang="en-US" dirty="0"/>
              <a:t>进栈。</a:t>
            </a:r>
          </a:p>
          <a:p>
            <a:endParaRPr lang="en-US" altLang="zh-CN" dirty="0"/>
          </a:p>
        </p:txBody>
      </p:sp>
      <p:pic>
        <p:nvPicPr>
          <p:cNvPr id="5" name="图片 4">
            <a:extLst>
              <a:ext uri="{FF2B5EF4-FFF2-40B4-BE49-F238E27FC236}">
                <a16:creationId xmlns:a16="http://schemas.microsoft.com/office/drawing/2014/main" id="{F0F427DD-4E68-4E13-BF0E-0B5CDF7EA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825625"/>
            <a:ext cx="3028950" cy="2847975"/>
          </a:xfrm>
          <a:prstGeom prst="rect">
            <a:avLst/>
          </a:prstGeom>
        </p:spPr>
      </p:pic>
    </p:spTree>
    <p:extLst>
      <p:ext uri="{BB962C8B-B14F-4D97-AF65-F5344CB8AC3E}">
        <p14:creationId xmlns:p14="http://schemas.microsoft.com/office/powerpoint/2010/main" val="3345069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22C55-345F-4383-9F3C-CFE2CE0030C3}"/>
              </a:ext>
            </a:extLst>
          </p:cNvPr>
          <p:cNvSpPr>
            <a:spLocks noGrp="1"/>
          </p:cNvSpPr>
          <p:nvPr>
            <p:ph type="title"/>
          </p:nvPr>
        </p:nvSpPr>
        <p:spPr/>
        <p:txBody>
          <a:bodyPr/>
          <a:lstStyle/>
          <a:p>
            <a:r>
              <a:rPr lang="zh-CN" altLang="en-US" dirty="0"/>
              <a:t>凸包</a:t>
            </a:r>
          </a:p>
        </p:txBody>
      </p:sp>
      <p:sp>
        <p:nvSpPr>
          <p:cNvPr id="3" name="内容占位符 2">
            <a:extLst>
              <a:ext uri="{FF2B5EF4-FFF2-40B4-BE49-F238E27FC236}">
                <a16:creationId xmlns:a16="http://schemas.microsoft.com/office/drawing/2014/main" id="{1A478C4A-33E7-4854-9D90-55C4356E93F0}"/>
              </a:ext>
            </a:extLst>
          </p:cNvPr>
          <p:cNvSpPr>
            <a:spLocks noGrp="1"/>
          </p:cNvSpPr>
          <p:nvPr>
            <p:ph idx="1"/>
          </p:nvPr>
        </p:nvSpPr>
        <p:spPr>
          <a:xfrm>
            <a:off x="3867149" y="1825625"/>
            <a:ext cx="7486652" cy="4351338"/>
          </a:xfrm>
        </p:spPr>
        <p:txBody>
          <a:bodyPr>
            <a:normAutofit/>
          </a:bodyPr>
          <a:lstStyle/>
          <a:p>
            <a:r>
              <a:rPr lang="en-US" altLang="zh-CN" dirty="0"/>
              <a:t>5 </a:t>
            </a:r>
            <a:r>
              <a:rPr lang="zh-CN" altLang="en-US" dirty="0"/>
              <a:t>被弹出栈，</a:t>
            </a:r>
            <a:r>
              <a:rPr lang="en-US" altLang="zh-CN" dirty="0"/>
              <a:t>6 </a:t>
            </a:r>
            <a:r>
              <a:rPr lang="zh-CN" altLang="en-US" dirty="0"/>
              <a:t>进栈。</a:t>
            </a:r>
          </a:p>
          <a:p>
            <a:endParaRPr lang="en-US" altLang="zh-CN" dirty="0"/>
          </a:p>
        </p:txBody>
      </p:sp>
      <p:pic>
        <p:nvPicPr>
          <p:cNvPr id="5" name="图片 4">
            <a:extLst>
              <a:ext uri="{FF2B5EF4-FFF2-40B4-BE49-F238E27FC236}">
                <a16:creationId xmlns:a16="http://schemas.microsoft.com/office/drawing/2014/main" id="{F0F427DD-4E68-4E13-BF0E-0B5CDF7EA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825625"/>
            <a:ext cx="3028950" cy="2847975"/>
          </a:xfrm>
          <a:prstGeom prst="rect">
            <a:avLst/>
          </a:prstGeom>
        </p:spPr>
      </p:pic>
    </p:spTree>
    <p:extLst>
      <p:ext uri="{BB962C8B-B14F-4D97-AF65-F5344CB8AC3E}">
        <p14:creationId xmlns:p14="http://schemas.microsoft.com/office/powerpoint/2010/main" val="852499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22C55-345F-4383-9F3C-CFE2CE0030C3}"/>
              </a:ext>
            </a:extLst>
          </p:cNvPr>
          <p:cNvSpPr>
            <a:spLocks noGrp="1"/>
          </p:cNvSpPr>
          <p:nvPr>
            <p:ph type="title"/>
          </p:nvPr>
        </p:nvSpPr>
        <p:spPr/>
        <p:txBody>
          <a:bodyPr/>
          <a:lstStyle/>
          <a:p>
            <a:r>
              <a:rPr lang="zh-CN" altLang="en-US" dirty="0"/>
              <a:t>凸包</a:t>
            </a:r>
          </a:p>
        </p:txBody>
      </p:sp>
      <p:sp>
        <p:nvSpPr>
          <p:cNvPr id="3" name="内容占位符 2">
            <a:extLst>
              <a:ext uri="{FF2B5EF4-FFF2-40B4-BE49-F238E27FC236}">
                <a16:creationId xmlns:a16="http://schemas.microsoft.com/office/drawing/2014/main" id="{1A478C4A-33E7-4854-9D90-55C4356E93F0}"/>
              </a:ext>
            </a:extLst>
          </p:cNvPr>
          <p:cNvSpPr>
            <a:spLocks noGrp="1"/>
          </p:cNvSpPr>
          <p:nvPr>
            <p:ph idx="1"/>
          </p:nvPr>
        </p:nvSpPr>
        <p:spPr>
          <a:xfrm>
            <a:off x="3867149" y="1825625"/>
            <a:ext cx="7486652" cy="4351338"/>
          </a:xfrm>
        </p:spPr>
        <p:txBody>
          <a:bodyPr>
            <a:normAutofit/>
          </a:bodyPr>
          <a:lstStyle/>
          <a:p>
            <a:r>
              <a:rPr lang="en-US" altLang="zh-CN" dirty="0"/>
              <a:t>6 </a:t>
            </a:r>
            <a:r>
              <a:rPr lang="zh-CN" altLang="en-US" dirty="0"/>
              <a:t>被弹出栈，</a:t>
            </a:r>
            <a:r>
              <a:rPr lang="en-US" altLang="zh-CN" dirty="0"/>
              <a:t>7 </a:t>
            </a:r>
            <a:r>
              <a:rPr lang="zh-CN" altLang="en-US" dirty="0"/>
              <a:t>进栈。</a:t>
            </a:r>
          </a:p>
          <a:p>
            <a:endParaRPr lang="en-US" altLang="zh-CN" dirty="0"/>
          </a:p>
        </p:txBody>
      </p:sp>
      <p:pic>
        <p:nvPicPr>
          <p:cNvPr id="5" name="图片 4">
            <a:extLst>
              <a:ext uri="{FF2B5EF4-FFF2-40B4-BE49-F238E27FC236}">
                <a16:creationId xmlns:a16="http://schemas.microsoft.com/office/drawing/2014/main" id="{F0F427DD-4E68-4E13-BF0E-0B5CDF7EA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825625"/>
            <a:ext cx="3028950" cy="2847975"/>
          </a:xfrm>
          <a:prstGeom prst="rect">
            <a:avLst/>
          </a:prstGeom>
        </p:spPr>
      </p:pic>
    </p:spTree>
    <p:extLst>
      <p:ext uri="{BB962C8B-B14F-4D97-AF65-F5344CB8AC3E}">
        <p14:creationId xmlns:p14="http://schemas.microsoft.com/office/powerpoint/2010/main" val="1983373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22C55-345F-4383-9F3C-CFE2CE0030C3}"/>
              </a:ext>
            </a:extLst>
          </p:cNvPr>
          <p:cNvSpPr>
            <a:spLocks noGrp="1"/>
          </p:cNvSpPr>
          <p:nvPr>
            <p:ph type="title"/>
          </p:nvPr>
        </p:nvSpPr>
        <p:spPr/>
        <p:txBody>
          <a:bodyPr/>
          <a:lstStyle/>
          <a:p>
            <a:r>
              <a:rPr lang="zh-CN" altLang="en-US" dirty="0"/>
              <a:t>凸包</a:t>
            </a:r>
          </a:p>
        </p:txBody>
      </p:sp>
      <p:sp>
        <p:nvSpPr>
          <p:cNvPr id="3" name="内容占位符 2">
            <a:extLst>
              <a:ext uri="{FF2B5EF4-FFF2-40B4-BE49-F238E27FC236}">
                <a16:creationId xmlns:a16="http://schemas.microsoft.com/office/drawing/2014/main" id="{1A478C4A-33E7-4854-9D90-55C4356E93F0}"/>
              </a:ext>
            </a:extLst>
          </p:cNvPr>
          <p:cNvSpPr>
            <a:spLocks noGrp="1"/>
          </p:cNvSpPr>
          <p:nvPr>
            <p:ph idx="1"/>
          </p:nvPr>
        </p:nvSpPr>
        <p:spPr>
          <a:xfrm>
            <a:off x="3867149" y="1825625"/>
            <a:ext cx="7486652" cy="4351338"/>
          </a:xfrm>
        </p:spPr>
        <p:txBody>
          <a:bodyPr>
            <a:normAutofit/>
          </a:bodyPr>
          <a:lstStyle/>
          <a:p>
            <a:r>
              <a:rPr lang="zh-CN" altLang="en-US" dirty="0"/>
              <a:t>如此直到下凸壳被找到。</a:t>
            </a:r>
          </a:p>
          <a:p>
            <a:endParaRPr lang="en-US" altLang="zh-CN" dirty="0"/>
          </a:p>
        </p:txBody>
      </p:sp>
      <p:pic>
        <p:nvPicPr>
          <p:cNvPr id="5" name="图片 4">
            <a:extLst>
              <a:ext uri="{FF2B5EF4-FFF2-40B4-BE49-F238E27FC236}">
                <a16:creationId xmlns:a16="http://schemas.microsoft.com/office/drawing/2014/main" id="{F0F427DD-4E68-4E13-BF0E-0B5CDF7EA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825625"/>
            <a:ext cx="3028950" cy="2847975"/>
          </a:xfrm>
          <a:prstGeom prst="rect">
            <a:avLst/>
          </a:prstGeom>
        </p:spPr>
      </p:pic>
    </p:spTree>
    <p:extLst>
      <p:ext uri="{BB962C8B-B14F-4D97-AF65-F5344CB8AC3E}">
        <p14:creationId xmlns:p14="http://schemas.microsoft.com/office/powerpoint/2010/main" val="1310296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22C55-345F-4383-9F3C-CFE2CE0030C3}"/>
              </a:ext>
            </a:extLst>
          </p:cNvPr>
          <p:cNvSpPr>
            <a:spLocks noGrp="1"/>
          </p:cNvSpPr>
          <p:nvPr>
            <p:ph type="title"/>
          </p:nvPr>
        </p:nvSpPr>
        <p:spPr/>
        <p:txBody>
          <a:bodyPr/>
          <a:lstStyle/>
          <a:p>
            <a:r>
              <a:rPr lang="zh-CN" altLang="en-US" dirty="0"/>
              <a:t>凸包</a:t>
            </a:r>
          </a:p>
        </p:txBody>
      </p:sp>
      <p:sp>
        <p:nvSpPr>
          <p:cNvPr id="3" name="内容占位符 2">
            <a:extLst>
              <a:ext uri="{FF2B5EF4-FFF2-40B4-BE49-F238E27FC236}">
                <a16:creationId xmlns:a16="http://schemas.microsoft.com/office/drawing/2014/main" id="{1A478C4A-33E7-4854-9D90-55C4356E93F0}"/>
              </a:ext>
            </a:extLst>
          </p:cNvPr>
          <p:cNvSpPr>
            <a:spLocks noGrp="1"/>
          </p:cNvSpPr>
          <p:nvPr>
            <p:ph idx="1"/>
          </p:nvPr>
        </p:nvSpPr>
        <p:spPr>
          <a:xfrm>
            <a:off x="3867149" y="1825625"/>
            <a:ext cx="7486652" cy="4351338"/>
          </a:xfrm>
        </p:spPr>
        <p:txBody>
          <a:bodyPr>
            <a:normAutofit/>
          </a:bodyPr>
          <a:lstStyle/>
          <a:p>
            <a:r>
              <a:rPr lang="zh-CN" altLang="en-US" dirty="0"/>
              <a:t>倒序进行扫描找到上凸壳。</a:t>
            </a:r>
          </a:p>
          <a:p>
            <a:endParaRPr lang="en-US" altLang="zh-CN" dirty="0"/>
          </a:p>
        </p:txBody>
      </p:sp>
      <p:pic>
        <p:nvPicPr>
          <p:cNvPr id="5" name="图片 4">
            <a:extLst>
              <a:ext uri="{FF2B5EF4-FFF2-40B4-BE49-F238E27FC236}">
                <a16:creationId xmlns:a16="http://schemas.microsoft.com/office/drawing/2014/main" id="{F0F427DD-4E68-4E13-BF0E-0B5CDF7EA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825625"/>
            <a:ext cx="3028950" cy="2847975"/>
          </a:xfrm>
          <a:prstGeom prst="rect">
            <a:avLst/>
          </a:prstGeom>
        </p:spPr>
      </p:pic>
    </p:spTree>
    <p:extLst>
      <p:ext uri="{BB962C8B-B14F-4D97-AF65-F5344CB8AC3E}">
        <p14:creationId xmlns:p14="http://schemas.microsoft.com/office/powerpoint/2010/main" val="1877135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22C55-345F-4383-9F3C-CFE2CE0030C3}"/>
              </a:ext>
            </a:extLst>
          </p:cNvPr>
          <p:cNvSpPr>
            <a:spLocks noGrp="1"/>
          </p:cNvSpPr>
          <p:nvPr>
            <p:ph type="title"/>
          </p:nvPr>
        </p:nvSpPr>
        <p:spPr/>
        <p:txBody>
          <a:bodyPr/>
          <a:lstStyle/>
          <a:p>
            <a:r>
              <a:rPr lang="zh-CN" altLang="en-US" dirty="0"/>
              <a:t>凸包</a:t>
            </a:r>
          </a:p>
        </p:txBody>
      </p:sp>
      <p:sp>
        <p:nvSpPr>
          <p:cNvPr id="3" name="内容占位符 2">
            <a:extLst>
              <a:ext uri="{FF2B5EF4-FFF2-40B4-BE49-F238E27FC236}">
                <a16:creationId xmlns:a16="http://schemas.microsoft.com/office/drawing/2014/main" id="{1A478C4A-33E7-4854-9D90-55C4356E93F0}"/>
              </a:ext>
            </a:extLst>
          </p:cNvPr>
          <p:cNvSpPr>
            <a:spLocks noGrp="1"/>
          </p:cNvSpPr>
          <p:nvPr>
            <p:ph idx="1"/>
          </p:nvPr>
        </p:nvSpPr>
        <p:spPr>
          <a:xfrm>
            <a:off x="3867149" y="1825625"/>
            <a:ext cx="7486652" cy="4351338"/>
          </a:xfrm>
        </p:spPr>
        <p:txBody>
          <a:bodyPr>
            <a:normAutofit/>
          </a:bodyPr>
          <a:lstStyle/>
          <a:p>
            <a:r>
              <a:rPr lang="zh-CN" altLang="en-US" dirty="0"/>
              <a:t>倒序进行扫描找到上凸壳。</a:t>
            </a:r>
          </a:p>
          <a:p>
            <a:r>
              <a:rPr lang="zh-CN" altLang="en-US" dirty="0"/>
              <a:t>实际上以</a:t>
            </a:r>
            <a:r>
              <a:rPr lang="en-US" altLang="zh-CN" dirty="0"/>
              <a:t>y</a:t>
            </a:r>
            <a:r>
              <a:rPr lang="zh-CN" altLang="en-US" dirty="0"/>
              <a:t>作为第一关键字排序，先求右半凸包，再求左半凸包也一样</a:t>
            </a:r>
            <a:endParaRPr lang="en-US" altLang="zh-CN" dirty="0"/>
          </a:p>
          <a:p>
            <a:r>
              <a:rPr lang="zh-CN" altLang="en-US" dirty="0"/>
              <a:t>如果叉积为</a:t>
            </a:r>
            <a:r>
              <a:rPr lang="en-US" altLang="zh-CN" dirty="0"/>
              <a:t>0</a:t>
            </a:r>
            <a:r>
              <a:rPr lang="zh-CN" altLang="en-US" dirty="0"/>
              <a:t>，即不改变方向时不弹栈，就可以保留凸包边上的点</a:t>
            </a:r>
          </a:p>
        </p:txBody>
      </p:sp>
      <p:pic>
        <p:nvPicPr>
          <p:cNvPr id="5" name="图片 4">
            <a:extLst>
              <a:ext uri="{FF2B5EF4-FFF2-40B4-BE49-F238E27FC236}">
                <a16:creationId xmlns:a16="http://schemas.microsoft.com/office/drawing/2014/main" id="{F0F427DD-4E68-4E13-BF0E-0B5CDF7EA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825625"/>
            <a:ext cx="3028950" cy="2847975"/>
          </a:xfrm>
          <a:prstGeom prst="rect">
            <a:avLst/>
          </a:prstGeom>
        </p:spPr>
      </p:pic>
    </p:spTree>
    <p:extLst>
      <p:ext uri="{BB962C8B-B14F-4D97-AF65-F5344CB8AC3E}">
        <p14:creationId xmlns:p14="http://schemas.microsoft.com/office/powerpoint/2010/main" val="9403753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22C55-345F-4383-9F3C-CFE2CE0030C3}"/>
              </a:ext>
            </a:extLst>
          </p:cNvPr>
          <p:cNvSpPr>
            <a:spLocks noGrp="1"/>
          </p:cNvSpPr>
          <p:nvPr>
            <p:ph type="title"/>
          </p:nvPr>
        </p:nvSpPr>
        <p:spPr/>
        <p:txBody>
          <a:bodyPr/>
          <a:lstStyle/>
          <a:p>
            <a:r>
              <a:rPr lang="zh-CN" altLang="en-US" dirty="0"/>
              <a:t>凸包</a:t>
            </a:r>
          </a:p>
        </p:txBody>
      </p:sp>
      <p:sp>
        <p:nvSpPr>
          <p:cNvPr id="3" name="内容占位符 2">
            <a:extLst>
              <a:ext uri="{FF2B5EF4-FFF2-40B4-BE49-F238E27FC236}">
                <a16:creationId xmlns:a16="http://schemas.microsoft.com/office/drawing/2014/main" id="{1A478C4A-33E7-4854-9D90-55C4356E93F0}"/>
              </a:ext>
            </a:extLst>
          </p:cNvPr>
          <p:cNvSpPr>
            <a:spLocks noGrp="1"/>
          </p:cNvSpPr>
          <p:nvPr>
            <p:ph idx="1"/>
          </p:nvPr>
        </p:nvSpPr>
        <p:spPr/>
        <p:txBody>
          <a:bodyPr/>
          <a:lstStyle/>
          <a:p>
            <a:r>
              <a:rPr lang="zh-CN" altLang="en-US" dirty="0"/>
              <a:t>代码</a:t>
            </a:r>
            <a:endParaRPr lang="en-US" altLang="zh-CN" dirty="0"/>
          </a:p>
        </p:txBody>
      </p:sp>
    </p:spTree>
    <p:extLst>
      <p:ext uri="{BB962C8B-B14F-4D97-AF65-F5344CB8AC3E}">
        <p14:creationId xmlns:p14="http://schemas.microsoft.com/office/powerpoint/2010/main" val="27131479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9E0AE-3303-436F-B0AA-7CE90B187A77}"/>
              </a:ext>
            </a:extLst>
          </p:cNvPr>
          <p:cNvSpPr>
            <a:spLocks noGrp="1"/>
          </p:cNvSpPr>
          <p:nvPr>
            <p:ph type="title"/>
          </p:nvPr>
        </p:nvSpPr>
        <p:spPr/>
        <p:txBody>
          <a:bodyPr/>
          <a:lstStyle/>
          <a:p>
            <a:r>
              <a:rPr lang="en-US" altLang="zh-CN" dirty="0"/>
              <a:t>UVA 10256</a:t>
            </a:r>
            <a:endParaRPr lang="zh-CN" altLang="en-US" dirty="0"/>
          </a:p>
        </p:txBody>
      </p:sp>
      <p:sp>
        <p:nvSpPr>
          <p:cNvPr id="3" name="内容占位符 2">
            <a:extLst>
              <a:ext uri="{FF2B5EF4-FFF2-40B4-BE49-F238E27FC236}">
                <a16:creationId xmlns:a16="http://schemas.microsoft.com/office/drawing/2014/main" id="{37E27007-9FFE-4BA5-BB29-919512105123}"/>
              </a:ext>
            </a:extLst>
          </p:cNvPr>
          <p:cNvSpPr>
            <a:spLocks noGrp="1"/>
          </p:cNvSpPr>
          <p:nvPr>
            <p:ph idx="1"/>
          </p:nvPr>
        </p:nvSpPr>
        <p:spPr/>
        <p:txBody>
          <a:bodyPr/>
          <a:lstStyle/>
          <a:p>
            <a:r>
              <a:rPr lang="zh-CN" altLang="en-US" dirty="0"/>
              <a:t>平面上有</a:t>
            </a:r>
            <a:r>
              <a:rPr lang="en-US" altLang="zh-CN" dirty="0"/>
              <a:t>n</a:t>
            </a:r>
            <a:r>
              <a:rPr lang="zh-CN" altLang="en-US" dirty="0"/>
              <a:t>个红点和</a:t>
            </a:r>
            <a:r>
              <a:rPr lang="en-US" altLang="zh-CN" dirty="0"/>
              <a:t>m</a:t>
            </a:r>
            <a:r>
              <a:rPr lang="zh-CN" altLang="en-US" dirty="0"/>
              <a:t>个蓝点，问是否存在一条直线能把红蓝点分割开。</a:t>
            </a:r>
            <a:endParaRPr lang="en-US" altLang="zh-CN" dirty="0"/>
          </a:p>
          <a:p>
            <a:r>
              <a:rPr lang="zh-CN" altLang="en-US" dirty="0"/>
              <a:t>直线不能穿过红点或蓝点。</a:t>
            </a:r>
            <a:endParaRPr lang="en-US" altLang="zh-CN" dirty="0"/>
          </a:p>
          <a:p>
            <a:r>
              <a:rPr lang="en-US" altLang="zh-CN" dirty="0" err="1"/>
              <a:t>n,m</a:t>
            </a:r>
            <a:r>
              <a:rPr lang="en-US" altLang="zh-CN" dirty="0"/>
              <a:t>&lt;=500</a:t>
            </a:r>
            <a:endParaRPr lang="zh-CN" altLang="en-US" dirty="0"/>
          </a:p>
        </p:txBody>
      </p:sp>
    </p:spTree>
    <p:extLst>
      <p:ext uri="{BB962C8B-B14F-4D97-AF65-F5344CB8AC3E}">
        <p14:creationId xmlns:p14="http://schemas.microsoft.com/office/powerpoint/2010/main" val="1172181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9E0AE-3303-436F-B0AA-7CE90B187A77}"/>
              </a:ext>
            </a:extLst>
          </p:cNvPr>
          <p:cNvSpPr>
            <a:spLocks noGrp="1"/>
          </p:cNvSpPr>
          <p:nvPr>
            <p:ph type="title"/>
          </p:nvPr>
        </p:nvSpPr>
        <p:spPr/>
        <p:txBody>
          <a:bodyPr/>
          <a:lstStyle/>
          <a:p>
            <a:r>
              <a:rPr lang="en-US" altLang="zh-CN" dirty="0"/>
              <a:t>UVA 10256</a:t>
            </a:r>
            <a:endParaRPr lang="zh-CN" altLang="en-US" dirty="0"/>
          </a:p>
        </p:txBody>
      </p:sp>
      <p:sp>
        <p:nvSpPr>
          <p:cNvPr id="3" name="内容占位符 2">
            <a:extLst>
              <a:ext uri="{FF2B5EF4-FFF2-40B4-BE49-F238E27FC236}">
                <a16:creationId xmlns:a16="http://schemas.microsoft.com/office/drawing/2014/main" id="{37E27007-9FFE-4BA5-BB29-919512105123}"/>
              </a:ext>
            </a:extLst>
          </p:cNvPr>
          <p:cNvSpPr>
            <a:spLocks noGrp="1"/>
          </p:cNvSpPr>
          <p:nvPr>
            <p:ph idx="1"/>
          </p:nvPr>
        </p:nvSpPr>
        <p:spPr/>
        <p:txBody>
          <a:bodyPr/>
          <a:lstStyle/>
          <a:p>
            <a:r>
              <a:rPr lang="zh-CN" altLang="en-US" dirty="0"/>
              <a:t>对红点和蓝点分别求凸包。</a:t>
            </a:r>
            <a:endParaRPr lang="en-US" altLang="zh-CN" dirty="0"/>
          </a:p>
          <a:p>
            <a:r>
              <a:rPr lang="zh-CN" altLang="en-US" dirty="0"/>
              <a:t>然后判断这两个凸包的交是否为空。</a:t>
            </a:r>
          </a:p>
        </p:txBody>
      </p:sp>
    </p:spTree>
    <p:extLst>
      <p:ext uri="{BB962C8B-B14F-4D97-AF65-F5344CB8AC3E}">
        <p14:creationId xmlns:p14="http://schemas.microsoft.com/office/powerpoint/2010/main" val="1245044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B2B57A-D541-402B-8101-A774BF050180}"/>
              </a:ext>
            </a:extLst>
          </p:cNvPr>
          <p:cNvSpPr>
            <a:spLocks noGrp="1"/>
          </p:cNvSpPr>
          <p:nvPr>
            <p:ph type="title"/>
          </p:nvPr>
        </p:nvSpPr>
        <p:spPr/>
        <p:txBody>
          <a:bodyPr/>
          <a:lstStyle/>
          <a:p>
            <a:r>
              <a:rPr lang="zh-CN" altLang="en-US" dirty="0"/>
              <a:t>向量的运算</a:t>
            </a:r>
          </a:p>
        </p:txBody>
      </p:sp>
      <p:sp>
        <p:nvSpPr>
          <p:cNvPr id="3" name="内容占位符 2">
            <a:extLst>
              <a:ext uri="{FF2B5EF4-FFF2-40B4-BE49-F238E27FC236}">
                <a16:creationId xmlns:a16="http://schemas.microsoft.com/office/drawing/2014/main" id="{AAEB80C4-5F8C-46B9-AB58-962077917149}"/>
              </a:ext>
            </a:extLst>
          </p:cNvPr>
          <p:cNvSpPr>
            <a:spLocks noGrp="1"/>
          </p:cNvSpPr>
          <p:nvPr>
            <p:ph idx="1"/>
          </p:nvPr>
        </p:nvSpPr>
        <p:spPr/>
        <p:txBody>
          <a:bodyPr/>
          <a:lstStyle/>
          <a:p>
            <a:r>
              <a:rPr lang="zh-CN" altLang="en-US" dirty="0"/>
              <a:t>内积（点积）：</a:t>
            </a:r>
            <a:endParaRPr lang="en-US" altLang="zh-CN" dirty="0"/>
          </a:p>
          <a:p>
            <a:r>
              <a:rPr lang="zh-CN" altLang="en-US" dirty="0"/>
              <a:t>夹角：</a:t>
            </a:r>
            <a:endParaRPr lang="en-US" altLang="zh-CN" dirty="0"/>
          </a:p>
          <a:p>
            <a:r>
              <a:rPr lang="zh-CN" altLang="en-US" b="0" dirty="0"/>
              <a:t>若                ，则</a:t>
            </a:r>
            <a:r>
              <a:rPr lang="en-US" altLang="zh-CN" dirty="0"/>
              <a:t>A</a:t>
            </a:r>
            <a:r>
              <a:rPr lang="zh-CN" altLang="en-US" dirty="0"/>
              <a:t>和</a:t>
            </a:r>
            <a:r>
              <a:rPr lang="en-US" altLang="zh-CN" dirty="0"/>
              <a:t>B</a:t>
            </a:r>
            <a:r>
              <a:rPr lang="zh-CN" altLang="en-US" dirty="0"/>
              <a:t>正交（垂直），若</a:t>
            </a:r>
            <a:r>
              <a:rPr lang="en-US" altLang="zh-CN" dirty="0"/>
              <a:t>&gt;0</a:t>
            </a:r>
            <a:r>
              <a:rPr lang="zh-CN" altLang="en-US" dirty="0"/>
              <a:t>，则夹角为锐角，反之为钝角。</a:t>
            </a:r>
            <a:endParaRPr lang="en-US" altLang="zh-CN" dirty="0"/>
          </a:p>
          <a:p>
            <a:r>
              <a:rPr lang="zh-CN" altLang="en-US" b="0" dirty="0"/>
              <a:t>外积（叉积）：</a:t>
            </a:r>
            <a:endParaRPr lang="en-US" altLang="zh-CN" b="0" dirty="0"/>
          </a:p>
        </p:txBody>
      </p:sp>
      <p:pic>
        <p:nvPicPr>
          <p:cNvPr id="12" name="图片 11">
            <a:extLst>
              <a:ext uri="{FF2B5EF4-FFF2-40B4-BE49-F238E27FC236}">
                <a16:creationId xmlns:a16="http://schemas.microsoft.com/office/drawing/2014/main" id="{E28B41BF-8768-459A-8796-C0044DC2A18B}"/>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2202648" y="2358925"/>
            <a:ext cx="2009115" cy="455296"/>
          </a:xfrm>
          <a:prstGeom prst="rect">
            <a:avLst/>
          </a:prstGeom>
        </p:spPr>
      </p:pic>
      <p:pic>
        <p:nvPicPr>
          <p:cNvPr id="5" name="图片 4">
            <a:extLst>
              <a:ext uri="{FF2B5EF4-FFF2-40B4-BE49-F238E27FC236}">
                <a16:creationId xmlns:a16="http://schemas.microsoft.com/office/drawing/2014/main" id="{142BABA7-F603-4C14-A620-F65F29D819C5}"/>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1563457" y="2933634"/>
            <a:ext cx="1433600" cy="262400"/>
          </a:xfrm>
          <a:prstGeom prst="rect">
            <a:avLst/>
          </a:prstGeom>
        </p:spPr>
      </p:pic>
      <p:pic>
        <p:nvPicPr>
          <p:cNvPr id="14" name="图片 13">
            <a:extLst>
              <a:ext uri="{FF2B5EF4-FFF2-40B4-BE49-F238E27FC236}">
                <a16:creationId xmlns:a16="http://schemas.microsoft.com/office/drawing/2014/main" id="{3D56A56B-2723-4FD6-BFD6-44FFC03A37FE}"/>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3649710" y="3568226"/>
            <a:ext cx="6670931" cy="866136"/>
          </a:xfrm>
          <a:prstGeom prst="rect">
            <a:avLst/>
          </a:prstGeom>
        </p:spPr>
      </p:pic>
      <p:pic>
        <p:nvPicPr>
          <p:cNvPr id="13" name="图片 12">
            <a:extLst>
              <a:ext uri="{FF2B5EF4-FFF2-40B4-BE49-F238E27FC236}">
                <a16:creationId xmlns:a16="http://schemas.microsoft.com/office/drawing/2014/main" id="{AF10B885-575E-494C-A26A-E8D239D82EC8}"/>
              </a:ext>
            </a:extLst>
          </p:cNvPr>
          <p:cNvPicPr>
            <a:picLocks noChangeAspect="1"/>
          </p:cNvPicPr>
          <p:nvPr>
            <p:custDataLst>
              <p:tags r:id="rId4"/>
            </p:custDataLst>
          </p:nvPr>
        </p:nvPicPr>
        <p:blipFill>
          <a:blip r:embed="rId9">
            <a:extLst>
              <a:ext uri="{28A0092B-C50C-407E-A947-70E740481C1C}">
                <a14:useLocalDpi xmlns:a14="http://schemas.microsoft.com/office/drawing/2010/main" val="0"/>
              </a:ext>
            </a:extLst>
          </a:blip>
          <a:stretch>
            <a:fillRect/>
          </a:stretch>
        </p:blipFill>
        <p:spPr>
          <a:xfrm>
            <a:off x="3649709" y="1909685"/>
            <a:ext cx="5890132" cy="356267"/>
          </a:xfrm>
          <a:prstGeom prst="rect">
            <a:avLst/>
          </a:prstGeom>
        </p:spPr>
      </p:pic>
    </p:spTree>
    <p:extLst>
      <p:ext uri="{BB962C8B-B14F-4D97-AF65-F5344CB8AC3E}">
        <p14:creationId xmlns:p14="http://schemas.microsoft.com/office/powerpoint/2010/main" val="9082929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9E0AE-3303-436F-B0AA-7CE90B187A77}"/>
              </a:ext>
            </a:extLst>
          </p:cNvPr>
          <p:cNvSpPr>
            <a:spLocks noGrp="1"/>
          </p:cNvSpPr>
          <p:nvPr>
            <p:ph type="title"/>
          </p:nvPr>
        </p:nvSpPr>
        <p:spPr/>
        <p:txBody>
          <a:bodyPr/>
          <a:lstStyle/>
          <a:p>
            <a:r>
              <a:rPr lang="en-US" altLang="zh-CN" dirty="0"/>
              <a:t>UVA 10256</a:t>
            </a:r>
            <a:endParaRPr lang="zh-CN" altLang="en-US" dirty="0"/>
          </a:p>
        </p:txBody>
      </p:sp>
      <p:sp>
        <p:nvSpPr>
          <p:cNvPr id="3" name="内容占位符 2">
            <a:extLst>
              <a:ext uri="{FF2B5EF4-FFF2-40B4-BE49-F238E27FC236}">
                <a16:creationId xmlns:a16="http://schemas.microsoft.com/office/drawing/2014/main" id="{37E27007-9FFE-4BA5-BB29-919512105123}"/>
              </a:ext>
            </a:extLst>
          </p:cNvPr>
          <p:cNvSpPr>
            <a:spLocks noGrp="1"/>
          </p:cNvSpPr>
          <p:nvPr>
            <p:ph idx="1"/>
          </p:nvPr>
        </p:nvSpPr>
        <p:spPr/>
        <p:txBody>
          <a:bodyPr/>
          <a:lstStyle/>
          <a:p>
            <a:r>
              <a:rPr lang="zh-CN" altLang="en-US" dirty="0"/>
              <a:t>对红点和蓝点分别求凸包。</a:t>
            </a:r>
            <a:endParaRPr lang="en-US" altLang="zh-CN" dirty="0"/>
          </a:p>
          <a:p>
            <a:r>
              <a:rPr lang="zh-CN" altLang="en-US" dirty="0"/>
              <a:t>然后判断这两个凸包的交是否为空。</a:t>
            </a:r>
            <a:endParaRPr lang="en-US" altLang="zh-CN" dirty="0"/>
          </a:p>
          <a:p>
            <a:r>
              <a:rPr lang="zh-CN" altLang="en-US" dirty="0"/>
              <a:t>具体要判断两个凸包的边是否相交，是否有红点在蓝点构成的凸包内，有蓝点在红点构成的凸包内</a:t>
            </a:r>
            <a:endParaRPr lang="en-US" altLang="zh-CN" dirty="0"/>
          </a:p>
          <a:p>
            <a:r>
              <a:rPr lang="zh-CN" altLang="en-US" dirty="0"/>
              <a:t>再特殊处理某个凸包退化成点或者线段的情况</a:t>
            </a:r>
            <a:endParaRPr lang="en-US" altLang="zh-CN" dirty="0"/>
          </a:p>
          <a:p>
            <a:r>
              <a:rPr lang="zh-CN" altLang="en-US" dirty="0"/>
              <a:t>判断这两个凸包的交是否为空也有其他方法，后面会讲到</a:t>
            </a:r>
          </a:p>
        </p:txBody>
      </p:sp>
    </p:spTree>
    <p:extLst>
      <p:ext uri="{BB962C8B-B14F-4D97-AF65-F5344CB8AC3E}">
        <p14:creationId xmlns:p14="http://schemas.microsoft.com/office/powerpoint/2010/main" val="35105746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492677-F68D-42B9-922A-BEC1D5236BA3}"/>
              </a:ext>
            </a:extLst>
          </p:cNvPr>
          <p:cNvSpPr>
            <a:spLocks noGrp="1"/>
          </p:cNvSpPr>
          <p:nvPr>
            <p:ph type="title"/>
          </p:nvPr>
        </p:nvSpPr>
        <p:spPr/>
        <p:txBody>
          <a:bodyPr/>
          <a:lstStyle/>
          <a:p>
            <a:r>
              <a:rPr lang="en-US" altLang="zh-CN" dirty="0" err="1"/>
              <a:t>codeforces</a:t>
            </a:r>
            <a:r>
              <a:rPr lang="en-US" altLang="zh-CN" dirty="0"/>
              <a:t> 70D</a:t>
            </a:r>
            <a:endParaRPr lang="zh-CN" altLang="en-US" dirty="0"/>
          </a:p>
        </p:txBody>
      </p:sp>
      <p:sp>
        <p:nvSpPr>
          <p:cNvPr id="3" name="内容占位符 2">
            <a:extLst>
              <a:ext uri="{FF2B5EF4-FFF2-40B4-BE49-F238E27FC236}">
                <a16:creationId xmlns:a16="http://schemas.microsoft.com/office/drawing/2014/main" id="{1612EF08-AEC4-43A7-A3B4-491B957C3157}"/>
              </a:ext>
            </a:extLst>
          </p:cNvPr>
          <p:cNvSpPr>
            <a:spLocks noGrp="1"/>
          </p:cNvSpPr>
          <p:nvPr>
            <p:ph idx="1"/>
          </p:nvPr>
        </p:nvSpPr>
        <p:spPr/>
        <p:txBody>
          <a:bodyPr/>
          <a:lstStyle/>
          <a:p>
            <a:r>
              <a:rPr lang="zh-CN" altLang="en-US" dirty="0"/>
              <a:t>你需要维护一种数据结构，支持两种操作：</a:t>
            </a:r>
            <a:endParaRPr lang="en-US" altLang="zh-CN" dirty="0"/>
          </a:p>
          <a:p>
            <a:r>
              <a:rPr lang="zh-CN" altLang="en-US" dirty="0"/>
              <a:t>把点</a:t>
            </a:r>
            <a:r>
              <a:rPr lang="en-US" altLang="zh-CN" dirty="0"/>
              <a:t>(</a:t>
            </a:r>
            <a:r>
              <a:rPr lang="en-US" altLang="zh-CN" dirty="0" err="1"/>
              <a:t>x,y</a:t>
            </a:r>
            <a:r>
              <a:rPr lang="en-US" altLang="zh-CN" dirty="0"/>
              <a:t>)</a:t>
            </a:r>
            <a:r>
              <a:rPr lang="zh-CN" altLang="en-US" dirty="0"/>
              <a:t>加入集合</a:t>
            </a:r>
            <a:r>
              <a:rPr lang="en-US" altLang="zh-CN" dirty="0"/>
              <a:t>S</a:t>
            </a:r>
            <a:r>
              <a:rPr lang="zh-CN" altLang="en-US" dirty="0"/>
              <a:t>中</a:t>
            </a:r>
            <a:endParaRPr lang="en-US" altLang="zh-CN" dirty="0"/>
          </a:p>
          <a:p>
            <a:r>
              <a:rPr lang="zh-CN" altLang="en-US" dirty="0"/>
              <a:t>查询点</a:t>
            </a:r>
            <a:r>
              <a:rPr lang="en-US" altLang="zh-CN" dirty="0"/>
              <a:t>(</a:t>
            </a:r>
            <a:r>
              <a:rPr lang="en-US" altLang="zh-CN" dirty="0" err="1"/>
              <a:t>x,y</a:t>
            </a:r>
            <a:r>
              <a:rPr lang="en-US" altLang="zh-CN" dirty="0"/>
              <a:t>)</a:t>
            </a:r>
            <a:r>
              <a:rPr lang="zh-CN" altLang="en-US" dirty="0"/>
              <a:t>是否在</a:t>
            </a:r>
            <a:r>
              <a:rPr lang="en-US" altLang="zh-CN" dirty="0"/>
              <a:t>S</a:t>
            </a:r>
            <a:r>
              <a:rPr lang="zh-CN" altLang="en-US" dirty="0"/>
              <a:t>的凸包中</a:t>
            </a:r>
            <a:endParaRPr lang="en-US" altLang="zh-CN" dirty="0"/>
          </a:p>
          <a:p>
            <a:r>
              <a:rPr lang="en-US" altLang="zh-CN" dirty="0"/>
              <a:t>q&lt;=100000</a:t>
            </a:r>
          </a:p>
          <a:p>
            <a:r>
              <a:rPr lang="zh-CN" altLang="en-US" dirty="0"/>
              <a:t>数据保证前三次操作一定是加入，且这样形成的三角形一定是非退化的三角形（不是线段或者点），且加入的点没有重复</a:t>
            </a:r>
          </a:p>
        </p:txBody>
      </p:sp>
    </p:spTree>
    <p:extLst>
      <p:ext uri="{BB962C8B-B14F-4D97-AF65-F5344CB8AC3E}">
        <p14:creationId xmlns:p14="http://schemas.microsoft.com/office/powerpoint/2010/main" val="3275914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492677-F68D-42B9-922A-BEC1D5236BA3}"/>
              </a:ext>
            </a:extLst>
          </p:cNvPr>
          <p:cNvSpPr>
            <a:spLocks noGrp="1"/>
          </p:cNvSpPr>
          <p:nvPr>
            <p:ph type="title"/>
          </p:nvPr>
        </p:nvSpPr>
        <p:spPr/>
        <p:txBody>
          <a:bodyPr/>
          <a:lstStyle/>
          <a:p>
            <a:r>
              <a:rPr lang="en-US" altLang="zh-CN" dirty="0" err="1"/>
              <a:t>codeforces</a:t>
            </a:r>
            <a:r>
              <a:rPr lang="en-US" altLang="zh-CN" dirty="0"/>
              <a:t> 70D</a:t>
            </a:r>
            <a:endParaRPr lang="zh-CN" altLang="en-US" dirty="0"/>
          </a:p>
        </p:txBody>
      </p:sp>
      <p:sp>
        <p:nvSpPr>
          <p:cNvPr id="3" name="内容占位符 2">
            <a:extLst>
              <a:ext uri="{FF2B5EF4-FFF2-40B4-BE49-F238E27FC236}">
                <a16:creationId xmlns:a16="http://schemas.microsoft.com/office/drawing/2014/main" id="{1612EF08-AEC4-43A7-A3B4-491B957C3157}"/>
              </a:ext>
            </a:extLst>
          </p:cNvPr>
          <p:cNvSpPr>
            <a:spLocks noGrp="1"/>
          </p:cNvSpPr>
          <p:nvPr>
            <p:ph idx="1"/>
          </p:nvPr>
        </p:nvSpPr>
        <p:spPr/>
        <p:txBody>
          <a:bodyPr/>
          <a:lstStyle/>
          <a:p>
            <a:r>
              <a:rPr lang="zh-CN" altLang="en-US" dirty="0"/>
              <a:t>动态凸包问题，只有插入没有删除操作。</a:t>
            </a:r>
            <a:endParaRPr lang="en-US" altLang="zh-CN" dirty="0"/>
          </a:p>
          <a:p>
            <a:r>
              <a:rPr lang="zh-CN" altLang="en-US" dirty="0"/>
              <a:t>先把前三个点作为初始的凸包。</a:t>
            </a:r>
            <a:endParaRPr lang="en-US" altLang="zh-CN" dirty="0"/>
          </a:p>
          <a:p>
            <a:r>
              <a:rPr lang="zh-CN" altLang="en-US" dirty="0"/>
              <a:t>由于只有插入操作，所以凸包是不会变小的。</a:t>
            </a:r>
            <a:endParaRPr lang="en-US" altLang="zh-CN" dirty="0"/>
          </a:p>
          <a:p>
            <a:r>
              <a:rPr lang="zh-CN" altLang="en-US" dirty="0"/>
              <a:t>取三角形内一点为原点。可以求出凸包上各点到原点的极角。</a:t>
            </a:r>
          </a:p>
        </p:txBody>
      </p:sp>
    </p:spTree>
    <p:extLst>
      <p:ext uri="{BB962C8B-B14F-4D97-AF65-F5344CB8AC3E}">
        <p14:creationId xmlns:p14="http://schemas.microsoft.com/office/powerpoint/2010/main" val="1590120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492677-F68D-42B9-922A-BEC1D5236BA3}"/>
              </a:ext>
            </a:extLst>
          </p:cNvPr>
          <p:cNvSpPr>
            <a:spLocks noGrp="1"/>
          </p:cNvSpPr>
          <p:nvPr>
            <p:ph type="title"/>
          </p:nvPr>
        </p:nvSpPr>
        <p:spPr/>
        <p:txBody>
          <a:bodyPr/>
          <a:lstStyle/>
          <a:p>
            <a:r>
              <a:rPr lang="en-US" altLang="zh-CN" dirty="0" err="1"/>
              <a:t>codeforces</a:t>
            </a:r>
            <a:r>
              <a:rPr lang="en-US" altLang="zh-CN" dirty="0"/>
              <a:t> 70D</a:t>
            </a:r>
            <a:endParaRPr lang="zh-CN" altLang="en-US" dirty="0"/>
          </a:p>
        </p:txBody>
      </p:sp>
      <p:sp>
        <p:nvSpPr>
          <p:cNvPr id="3" name="内容占位符 2">
            <a:extLst>
              <a:ext uri="{FF2B5EF4-FFF2-40B4-BE49-F238E27FC236}">
                <a16:creationId xmlns:a16="http://schemas.microsoft.com/office/drawing/2014/main" id="{1612EF08-AEC4-43A7-A3B4-491B957C3157}"/>
              </a:ext>
            </a:extLst>
          </p:cNvPr>
          <p:cNvSpPr>
            <a:spLocks noGrp="1"/>
          </p:cNvSpPr>
          <p:nvPr>
            <p:ph idx="1"/>
          </p:nvPr>
        </p:nvSpPr>
        <p:spPr>
          <a:xfrm>
            <a:off x="2858610" y="1825625"/>
            <a:ext cx="8495189" cy="4351338"/>
          </a:xfrm>
        </p:spPr>
        <p:txBody>
          <a:bodyPr/>
          <a:lstStyle/>
          <a:p>
            <a:r>
              <a:rPr lang="zh-CN" altLang="en-US" dirty="0"/>
              <a:t>假设现在的凸包是</a:t>
            </a:r>
            <a:r>
              <a:rPr lang="en-US" altLang="zh-CN" dirty="0"/>
              <a:t>ABC</a:t>
            </a:r>
            <a:r>
              <a:rPr lang="zh-CN" altLang="en-US" dirty="0"/>
              <a:t>，原点是</a:t>
            </a:r>
            <a:r>
              <a:rPr lang="en-US" altLang="zh-CN" dirty="0"/>
              <a:t>O</a:t>
            </a:r>
          </a:p>
          <a:p>
            <a:r>
              <a:rPr lang="zh-CN" altLang="en-US" dirty="0"/>
              <a:t>要向凸包中插入</a:t>
            </a:r>
            <a:r>
              <a:rPr lang="en-US" altLang="zh-CN" dirty="0"/>
              <a:t>D</a:t>
            </a:r>
            <a:r>
              <a:rPr lang="zh-CN" altLang="en-US" dirty="0"/>
              <a:t>。</a:t>
            </a:r>
            <a:endParaRPr lang="en-US" altLang="zh-CN" dirty="0"/>
          </a:p>
          <a:p>
            <a:r>
              <a:rPr lang="zh-CN" altLang="en-US" dirty="0"/>
              <a:t>先判断</a:t>
            </a:r>
            <a:r>
              <a:rPr lang="en-US" altLang="zh-CN" dirty="0"/>
              <a:t>D</a:t>
            </a:r>
            <a:r>
              <a:rPr lang="zh-CN" altLang="en-US" dirty="0"/>
              <a:t>是否在凸包中。</a:t>
            </a:r>
            <a:endParaRPr lang="en-US" altLang="zh-CN" dirty="0"/>
          </a:p>
          <a:p>
            <a:r>
              <a:rPr lang="zh-CN" altLang="en-US" dirty="0"/>
              <a:t>按极角序，</a:t>
            </a:r>
            <a:r>
              <a:rPr lang="en-US" altLang="zh-CN" dirty="0"/>
              <a:t>D</a:t>
            </a:r>
            <a:r>
              <a:rPr lang="zh-CN" altLang="en-US" dirty="0"/>
              <a:t>的前驱后继是</a:t>
            </a:r>
            <a:r>
              <a:rPr lang="en-US" altLang="zh-CN" dirty="0"/>
              <a:t>A</a:t>
            </a:r>
            <a:r>
              <a:rPr lang="zh-CN" altLang="en-US" dirty="0"/>
              <a:t>和</a:t>
            </a:r>
            <a:r>
              <a:rPr lang="en-US" altLang="zh-CN" dirty="0"/>
              <a:t>B</a:t>
            </a:r>
          </a:p>
          <a:p>
            <a:r>
              <a:rPr lang="zh-CN" altLang="en-US" dirty="0"/>
              <a:t>假设按逆时针方向绕凸包，</a:t>
            </a:r>
            <a:r>
              <a:rPr lang="en-US" altLang="zh-CN" dirty="0"/>
              <a:t>A-D-B</a:t>
            </a:r>
            <a:r>
              <a:rPr lang="zh-CN" altLang="en-US" dirty="0"/>
              <a:t>，到</a:t>
            </a:r>
            <a:r>
              <a:rPr lang="en-US" altLang="zh-CN" dirty="0"/>
              <a:t>D</a:t>
            </a:r>
            <a:r>
              <a:rPr lang="zh-CN" altLang="en-US" dirty="0"/>
              <a:t>点向左走才能到</a:t>
            </a:r>
            <a:r>
              <a:rPr lang="en-US" altLang="zh-CN" dirty="0"/>
              <a:t>B</a:t>
            </a:r>
            <a:r>
              <a:rPr lang="zh-CN" altLang="en-US" dirty="0"/>
              <a:t>，所以</a:t>
            </a:r>
            <a:r>
              <a:rPr lang="en-US" altLang="zh-CN" dirty="0"/>
              <a:t>D</a:t>
            </a:r>
            <a:r>
              <a:rPr lang="zh-CN" altLang="en-US" dirty="0"/>
              <a:t>不在凸包中</a:t>
            </a:r>
            <a:endParaRPr lang="en-US" altLang="zh-CN" dirty="0"/>
          </a:p>
          <a:p>
            <a:r>
              <a:rPr lang="zh-CN" altLang="en-US" dirty="0"/>
              <a:t>（如果到</a:t>
            </a:r>
            <a:r>
              <a:rPr lang="en-US" altLang="zh-CN" dirty="0"/>
              <a:t>D</a:t>
            </a:r>
            <a:r>
              <a:rPr lang="zh-CN" altLang="en-US" dirty="0"/>
              <a:t>点向右走或是直走到</a:t>
            </a:r>
            <a:r>
              <a:rPr lang="en-US" altLang="zh-CN" dirty="0"/>
              <a:t>B</a:t>
            </a:r>
            <a:r>
              <a:rPr lang="zh-CN" altLang="en-US" dirty="0"/>
              <a:t>，说明</a:t>
            </a:r>
            <a:r>
              <a:rPr lang="en-US" altLang="zh-CN" dirty="0"/>
              <a:t>D</a:t>
            </a:r>
            <a:r>
              <a:rPr lang="zh-CN" altLang="en-US" dirty="0"/>
              <a:t>在凸包中）</a:t>
            </a:r>
          </a:p>
        </p:txBody>
      </p:sp>
      <p:pic>
        <p:nvPicPr>
          <p:cNvPr id="5" name="图片 4">
            <a:extLst>
              <a:ext uri="{FF2B5EF4-FFF2-40B4-BE49-F238E27FC236}">
                <a16:creationId xmlns:a16="http://schemas.microsoft.com/office/drawing/2014/main" id="{E705F578-42A6-4BB0-A37A-AC1C6087D530}"/>
              </a:ext>
            </a:extLst>
          </p:cNvPr>
          <p:cNvPicPr>
            <a:picLocks noChangeAspect="1"/>
          </p:cNvPicPr>
          <p:nvPr/>
        </p:nvPicPr>
        <p:blipFill>
          <a:blip r:embed="rId2"/>
          <a:stretch>
            <a:fillRect/>
          </a:stretch>
        </p:blipFill>
        <p:spPr>
          <a:xfrm>
            <a:off x="838200" y="1825625"/>
            <a:ext cx="1592718" cy="1265030"/>
          </a:xfrm>
          <a:prstGeom prst="rect">
            <a:avLst/>
          </a:prstGeom>
        </p:spPr>
      </p:pic>
    </p:spTree>
    <p:extLst>
      <p:ext uri="{BB962C8B-B14F-4D97-AF65-F5344CB8AC3E}">
        <p14:creationId xmlns:p14="http://schemas.microsoft.com/office/powerpoint/2010/main" val="3402190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492677-F68D-42B9-922A-BEC1D5236BA3}"/>
              </a:ext>
            </a:extLst>
          </p:cNvPr>
          <p:cNvSpPr>
            <a:spLocks noGrp="1"/>
          </p:cNvSpPr>
          <p:nvPr>
            <p:ph type="title"/>
          </p:nvPr>
        </p:nvSpPr>
        <p:spPr/>
        <p:txBody>
          <a:bodyPr/>
          <a:lstStyle/>
          <a:p>
            <a:r>
              <a:rPr lang="en-US" altLang="zh-CN" dirty="0" err="1"/>
              <a:t>codeforces</a:t>
            </a:r>
            <a:r>
              <a:rPr lang="en-US" altLang="zh-CN" dirty="0"/>
              <a:t> 70D</a:t>
            </a:r>
            <a:endParaRPr lang="zh-CN" altLang="en-US" dirty="0"/>
          </a:p>
        </p:txBody>
      </p:sp>
      <p:sp>
        <p:nvSpPr>
          <p:cNvPr id="3" name="内容占位符 2">
            <a:extLst>
              <a:ext uri="{FF2B5EF4-FFF2-40B4-BE49-F238E27FC236}">
                <a16:creationId xmlns:a16="http://schemas.microsoft.com/office/drawing/2014/main" id="{1612EF08-AEC4-43A7-A3B4-491B957C3157}"/>
              </a:ext>
            </a:extLst>
          </p:cNvPr>
          <p:cNvSpPr>
            <a:spLocks noGrp="1"/>
          </p:cNvSpPr>
          <p:nvPr>
            <p:ph idx="1"/>
          </p:nvPr>
        </p:nvSpPr>
        <p:spPr>
          <a:xfrm>
            <a:off x="2858610" y="1825625"/>
            <a:ext cx="8495189" cy="4351338"/>
          </a:xfrm>
        </p:spPr>
        <p:txBody>
          <a:bodyPr/>
          <a:lstStyle/>
          <a:p>
            <a:r>
              <a:rPr lang="en-US" altLang="zh-CN" dirty="0"/>
              <a:t>D</a:t>
            </a:r>
            <a:r>
              <a:rPr lang="zh-CN" altLang="en-US" dirty="0"/>
              <a:t>不在凸包中，现在把</a:t>
            </a:r>
            <a:r>
              <a:rPr lang="en-US" altLang="zh-CN" dirty="0"/>
              <a:t>D</a:t>
            </a:r>
            <a:r>
              <a:rPr lang="zh-CN" altLang="en-US" dirty="0"/>
              <a:t>加入集合，那么凸包就会发生变化。</a:t>
            </a:r>
            <a:endParaRPr lang="en-US" altLang="zh-CN" dirty="0"/>
          </a:p>
          <a:p>
            <a:r>
              <a:rPr lang="zh-CN" altLang="en-US" dirty="0"/>
              <a:t>直接加入进去，现在是一个凹四边形。</a:t>
            </a:r>
            <a:endParaRPr lang="en-US" altLang="zh-CN" dirty="0"/>
          </a:p>
          <a:p>
            <a:endParaRPr lang="en-US" altLang="zh-CN" dirty="0"/>
          </a:p>
          <a:p>
            <a:endParaRPr lang="zh-CN" altLang="en-US" dirty="0"/>
          </a:p>
        </p:txBody>
      </p:sp>
      <p:pic>
        <p:nvPicPr>
          <p:cNvPr id="6" name="图片 5">
            <a:extLst>
              <a:ext uri="{FF2B5EF4-FFF2-40B4-BE49-F238E27FC236}">
                <a16:creationId xmlns:a16="http://schemas.microsoft.com/office/drawing/2014/main" id="{BD4249F1-247D-45D3-957C-0C966913BBA9}"/>
              </a:ext>
            </a:extLst>
          </p:cNvPr>
          <p:cNvPicPr>
            <a:picLocks noChangeAspect="1"/>
          </p:cNvPicPr>
          <p:nvPr/>
        </p:nvPicPr>
        <p:blipFill>
          <a:blip r:embed="rId2"/>
          <a:stretch>
            <a:fillRect/>
          </a:stretch>
        </p:blipFill>
        <p:spPr>
          <a:xfrm>
            <a:off x="838200" y="1825625"/>
            <a:ext cx="1668925" cy="1265030"/>
          </a:xfrm>
          <a:prstGeom prst="rect">
            <a:avLst/>
          </a:prstGeom>
        </p:spPr>
      </p:pic>
    </p:spTree>
    <p:extLst>
      <p:ext uri="{BB962C8B-B14F-4D97-AF65-F5344CB8AC3E}">
        <p14:creationId xmlns:p14="http://schemas.microsoft.com/office/powerpoint/2010/main" val="1243745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492677-F68D-42B9-922A-BEC1D5236BA3}"/>
              </a:ext>
            </a:extLst>
          </p:cNvPr>
          <p:cNvSpPr>
            <a:spLocks noGrp="1"/>
          </p:cNvSpPr>
          <p:nvPr>
            <p:ph type="title"/>
          </p:nvPr>
        </p:nvSpPr>
        <p:spPr/>
        <p:txBody>
          <a:bodyPr/>
          <a:lstStyle/>
          <a:p>
            <a:r>
              <a:rPr lang="en-US" altLang="zh-CN" dirty="0" err="1"/>
              <a:t>codeforces</a:t>
            </a:r>
            <a:r>
              <a:rPr lang="en-US" altLang="zh-CN" dirty="0"/>
              <a:t> 70D</a:t>
            </a:r>
            <a:endParaRPr lang="zh-CN" altLang="en-US" dirty="0"/>
          </a:p>
        </p:txBody>
      </p:sp>
      <p:sp>
        <p:nvSpPr>
          <p:cNvPr id="3" name="内容占位符 2">
            <a:extLst>
              <a:ext uri="{FF2B5EF4-FFF2-40B4-BE49-F238E27FC236}">
                <a16:creationId xmlns:a16="http://schemas.microsoft.com/office/drawing/2014/main" id="{1612EF08-AEC4-43A7-A3B4-491B957C3157}"/>
              </a:ext>
            </a:extLst>
          </p:cNvPr>
          <p:cNvSpPr>
            <a:spLocks noGrp="1"/>
          </p:cNvSpPr>
          <p:nvPr>
            <p:ph idx="1"/>
          </p:nvPr>
        </p:nvSpPr>
        <p:spPr>
          <a:xfrm>
            <a:off x="2858610" y="1825625"/>
            <a:ext cx="8495189" cy="4351338"/>
          </a:xfrm>
        </p:spPr>
        <p:txBody>
          <a:bodyPr/>
          <a:lstStyle/>
          <a:p>
            <a:r>
              <a:rPr lang="en-US" altLang="zh-CN" dirty="0"/>
              <a:t>D</a:t>
            </a:r>
            <a:r>
              <a:rPr lang="zh-CN" altLang="en-US" dirty="0"/>
              <a:t>不在凸包中，现在把</a:t>
            </a:r>
            <a:r>
              <a:rPr lang="en-US" altLang="zh-CN" dirty="0"/>
              <a:t>D</a:t>
            </a:r>
            <a:r>
              <a:rPr lang="zh-CN" altLang="en-US" dirty="0"/>
              <a:t>加入集合，那么凸包就会发生变化。</a:t>
            </a:r>
            <a:endParaRPr lang="en-US" altLang="zh-CN" dirty="0"/>
          </a:p>
          <a:p>
            <a:r>
              <a:rPr lang="zh-CN" altLang="en-US" dirty="0"/>
              <a:t>直接加入进去，现在是一个凹四边形。</a:t>
            </a:r>
            <a:endParaRPr lang="en-US" altLang="zh-CN" dirty="0"/>
          </a:p>
          <a:p>
            <a:r>
              <a:rPr lang="zh-CN" altLang="en-US" dirty="0"/>
              <a:t>然后观察</a:t>
            </a:r>
            <a:r>
              <a:rPr lang="en-US" altLang="zh-CN" dirty="0"/>
              <a:t>D</a:t>
            </a:r>
            <a:r>
              <a:rPr lang="zh-CN" altLang="en-US" dirty="0"/>
              <a:t>的前驱后继</a:t>
            </a:r>
            <a:r>
              <a:rPr lang="en-US" altLang="zh-CN" dirty="0"/>
              <a:t>A</a:t>
            </a:r>
            <a:r>
              <a:rPr lang="zh-CN" altLang="en-US" dirty="0"/>
              <a:t>和</a:t>
            </a:r>
            <a:r>
              <a:rPr lang="en-US" altLang="zh-CN" dirty="0"/>
              <a:t>B</a:t>
            </a:r>
          </a:p>
          <a:p>
            <a:r>
              <a:rPr lang="zh-CN" altLang="en-US" dirty="0"/>
              <a:t>发现</a:t>
            </a:r>
            <a:r>
              <a:rPr lang="en-US" altLang="zh-CN" dirty="0"/>
              <a:t>D-B-C</a:t>
            </a:r>
            <a:r>
              <a:rPr lang="zh-CN" altLang="en-US" dirty="0"/>
              <a:t>是向右拐的，把</a:t>
            </a:r>
            <a:r>
              <a:rPr lang="en-US" altLang="zh-CN" dirty="0"/>
              <a:t>B</a:t>
            </a:r>
            <a:r>
              <a:rPr lang="zh-CN" altLang="en-US" dirty="0"/>
              <a:t>从凸包中删除</a:t>
            </a:r>
            <a:endParaRPr lang="en-US" altLang="zh-CN" dirty="0"/>
          </a:p>
          <a:p>
            <a:r>
              <a:rPr lang="en-US" altLang="zh-CN" dirty="0"/>
              <a:t>C-A-D</a:t>
            </a:r>
            <a:r>
              <a:rPr lang="zh-CN" altLang="en-US" dirty="0"/>
              <a:t>是向左拐的，不删</a:t>
            </a:r>
            <a:endParaRPr lang="en-US" altLang="zh-CN" dirty="0"/>
          </a:p>
          <a:p>
            <a:r>
              <a:rPr lang="zh-CN" altLang="en-US" dirty="0"/>
              <a:t>这样就得到了新的凸包</a:t>
            </a:r>
            <a:endParaRPr lang="en-US" altLang="zh-CN" dirty="0"/>
          </a:p>
          <a:p>
            <a:endParaRPr lang="en-US" altLang="zh-CN" dirty="0"/>
          </a:p>
          <a:p>
            <a:endParaRPr lang="zh-CN" altLang="en-US" dirty="0"/>
          </a:p>
        </p:txBody>
      </p:sp>
      <p:pic>
        <p:nvPicPr>
          <p:cNvPr id="6" name="图片 5">
            <a:extLst>
              <a:ext uri="{FF2B5EF4-FFF2-40B4-BE49-F238E27FC236}">
                <a16:creationId xmlns:a16="http://schemas.microsoft.com/office/drawing/2014/main" id="{BD4249F1-247D-45D3-957C-0C966913BBA9}"/>
              </a:ext>
            </a:extLst>
          </p:cNvPr>
          <p:cNvPicPr>
            <a:picLocks noChangeAspect="1"/>
          </p:cNvPicPr>
          <p:nvPr/>
        </p:nvPicPr>
        <p:blipFill>
          <a:blip r:embed="rId2"/>
          <a:stretch>
            <a:fillRect/>
          </a:stretch>
        </p:blipFill>
        <p:spPr>
          <a:xfrm>
            <a:off x="838200" y="1825625"/>
            <a:ext cx="1668925" cy="1265030"/>
          </a:xfrm>
          <a:prstGeom prst="rect">
            <a:avLst/>
          </a:prstGeom>
        </p:spPr>
      </p:pic>
      <p:pic>
        <p:nvPicPr>
          <p:cNvPr id="4" name="图片 3">
            <a:extLst>
              <a:ext uri="{FF2B5EF4-FFF2-40B4-BE49-F238E27FC236}">
                <a16:creationId xmlns:a16="http://schemas.microsoft.com/office/drawing/2014/main" id="{5A59706A-B7C1-4422-81C8-5E1A55EA50A5}"/>
              </a:ext>
            </a:extLst>
          </p:cNvPr>
          <p:cNvPicPr>
            <a:picLocks noChangeAspect="1"/>
          </p:cNvPicPr>
          <p:nvPr/>
        </p:nvPicPr>
        <p:blipFill>
          <a:blip r:embed="rId3"/>
          <a:stretch>
            <a:fillRect/>
          </a:stretch>
        </p:blipFill>
        <p:spPr>
          <a:xfrm>
            <a:off x="826363" y="3369076"/>
            <a:ext cx="1607959" cy="1226926"/>
          </a:xfrm>
          <a:prstGeom prst="rect">
            <a:avLst/>
          </a:prstGeom>
        </p:spPr>
      </p:pic>
    </p:spTree>
    <p:extLst>
      <p:ext uri="{BB962C8B-B14F-4D97-AF65-F5344CB8AC3E}">
        <p14:creationId xmlns:p14="http://schemas.microsoft.com/office/powerpoint/2010/main" val="20553345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492677-F68D-42B9-922A-BEC1D5236BA3}"/>
              </a:ext>
            </a:extLst>
          </p:cNvPr>
          <p:cNvSpPr>
            <a:spLocks noGrp="1"/>
          </p:cNvSpPr>
          <p:nvPr>
            <p:ph type="title"/>
          </p:nvPr>
        </p:nvSpPr>
        <p:spPr/>
        <p:txBody>
          <a:bodyPr/>
          <a:lstStyle/>
          <a:p>
            <a:r>
              <a:rPr lang="en-US" altLang="zh-CN" dirty="0" err="1"/>
              <a:t>codeforces</a:t>
            </a:r>
            <a:r>
              <a:rPr lang="en-US" altLang="zh-CN" dirty="0"/>
              <a:t> 70D</a:t>
            </a:r>
            <a:endParaRPr lang="zh-CN" altLang="en-US" dirty="0"/>
          </a:p>
        </p:txBody>
      </p:sp>
      <p:sp>
        <p:nvSpPr>
          <p:cNvPr id="3" name="内容占位符 2">
            <a:extLst>
              <a:ext uri="{FF2B5EF4-FFF2-40B4-BE49-F238E27FC236}">
                <a16:creationId xmlns:a16="http://schemas.microsoft.com/office/drawing/2014/main" id="{1612EF08-AEC4-43A7-A3B4-491B957C3157}"/>
              </a:ext>
            </a:extLst>
          </p:cNvPr>
          <p:cNvSpPr>
            <a:spLocks noGrp="1"/>
          </p:cNvSpPr>
          <p:nvPr>
            <p:ph idx="1"/>
          </p:nvPr>
        </p:nvSpPr>
        <p:spPr/>
        <p:txBody>
          <a:bodyPr>
            <a:normAutofit/>
          </a:bodyPr>
          <a:lstStyle/>
          <a:p>
            <a:r>
              <a:rPr lang="zh-CN" altLang="en-US" dirty="0"/>
              <a:t>总结一下，我们需要对凸包上的点极角排序，需要插入删除凸包上的点，需要求前驱后继</a:t>
            </a:r>
            <a:endParaRPr lang="en-US" altLang="zh-CN" dirty="0"/>
          </a:p>
          <a:p>
            <a:r>
              <a:rPr lang="zh-CN" altLang="en-US" dirty="0"/>
              <a:t>用平衡树或者</a:t>
            </a:r>
            <a:r>
              <a:rPr lang="en-US" altLang="zh-CN" dirty="0"/>
              <a:t>set</a:t>
            </a:r>
            <a:r>
              <a:rPr lang="zh-CN" altLang="en-US" dirty="0"/>
              <a:t>，</a:t>
            </a:r>
            <a:r>
              <a:rPr lang="en-US" altLang="zh-CN" dirty="0"/>
              <a:t>map</a:t>
            </a:r>
            <a:r>
              <a:rPr lang="zh-CN" altLang="en-US" dirty="0"/>
              <a:t>一类的就可以实现</a:t>
            </a:r>
            <a:endParaRPr lang="en-US" altLang="zh-CN" dirty="0"/>
          </a:p>
          <a:p>
            <a:r>
              <a:rPr lang="zh-CN" altLang="en-US" dirty="0"/>
              <a:t>以极角序为键值用平衡树维护凸包上的点</a:t>
            </a:r>
          </a:p>
          <a:p>
            <a:r>
              <a:rPr lang="zh-CN" altLang="en-US" dirty="0"/>
              <a:t>每次插入的时候找到插入点的前驱后继，用叉积判断是否在内部</a:t>
            </a:r>
          </a:p>
          <a:p>
            <a:r>
              <a:rPr lang="zh-CN" altLang="en-US" dirty="0"/>
              <a:t>如果不在就插入，插入之后不断的判断插入后前驱是否在凸包内和后继是否在凸包内，并且不断的删除直至不能删除为止</a:t>
            </a:r>
            <a:endParaRPr lang="en-US" altLang="zh-CN" dirty="0"/>
          </a:p>
          <a:p>
            <a:r>
              <a:rPr lang="zh-CN" altLang="en-US" dirty="0"/>
              <a:t>和</a:t>
            </a:r>
            <a:r>
              <a:rPr lang="en-US" altLang="zh-CN" dirty="0"/>
              <a:t>graham</a:t>
            </a:r>
            <a:r>
              <a:rPr lang="zh-CN" altLang="en-US" dirty="0"/>
              <a:t>改进的思路一样，也可以分别维护上下两个凸壳，二分查找的不是极角而是</a:t>
            </a:r>
            <a:r>
              <a:rPr lang="en-US" altLang="zh-CN" dirty="0"/>
              <a:t>x</a:t>
            </a:r>
            <a:r>
              <a:rPr lang="zh-CN" altLang="en-US" dirty="0"/>
              <a:t>坐标</a:t>
            </a:r>
            <a:endParaRPr lang="en-US" altLang="zh-CN" dirty="0"/>
          </a:p>
          <a:p>
            <a:endParaRPr lang="zh-CN" altLang="en-US" dirty="0"/>
          </a:p>
        </p:txBody>
      </p:sp>
    </p:spTree>
    <p:extLst>
      <p:ext uri="{BB962C8B-B14F-4D97-AF65-F5344CB8AC3E}">
        <p14:creationId xmlns:p14="http://schemas.microsoft.com/office/powerpoint/2010/main" val="37790610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A1D3E-C74D-2FE5-372C-3F97CD5E1169}"/>
              </a:ext>
            </a:extLst>
          </p:cNvPr>
          <p:cNvSpPr>
            <a:spLocks noGrp="1"/>
          </p:cNvSpPr>
          <p:nvPr>
            <p:ph type="title"/>
          </p:nvPr>
        </p:nvSpPr>
        <p:spPr/>
        <p:txBody>
          <a:bodyPr/>
          <a:lstStyle/>
          <a:p>
            <a:r>
              <a:rPr lang="zh-CN" altLang="en-US" dirty="0"/>
              <a:t>凸包的一些概率问题</a:t>
            </a:r>
          </a:p>
        </p:txBody>
      </p:sp>
      <p:sp>
        <p:nvSpPr>
          <p:cNvPr id="3" name="内容占位符 2">
            <a:extLst>
              <a:ext uri="{FF2B5EF4-FFF2-40B4-BE49-F238E27FC236}">
                <a16:creationId xmlns:a16="http://schemas.microsoft.com/office/drawing/2014/main" id="{2CB02175-09E6-2E01-D1FC-3CE6F6A7004E}"/>
              </a:ext>
            </a:extLst>
          </p:cNvPr>
          <p:cNvSpPr>
            <a:spLocks noGrp="1"/>
          </p:cNvSpPr>
          <p:nvPr>
            <p:ph idx="1"/>
          </p:nvPr>
        </p:nvSpPr>
        <p:spPr/>
        <p:txBody>
          <a:bodyPr/>
          <a:lstStyle/>
          <a:p>
            <a:r>
              <a:rPr lang="zh-CN" altLang="en-US" dirty="0"/>
              <a:t>经典问题：给定平面上</a:t>
            </a:r>
            <a:r>
              <a:rPr lang="en-US" altLang="zh-CN" dirty="0"/>
              <a:t>n</a:t>
            </a:r>
            <a:r>
              <a:rPr lang="zh-CN" altLang="en-US" dirty="0"/>
              <a:t>个点及其出现的概率，问这</a:t>
            </a:r>
            <a:r>
              <a:rPr lang="en-US" altLang="zh-CN" dirty="0"/>
              <a:t>n</a:t>
            </a:r>
            <a:r>
              <a:rPr lang="zh-CN" altLang="en-US" dirty="0"/>
              <a:t>个点中出现的那些点组成的凸包面积期望是多少，如果凸包退化为直线则视其面积为</a:t>
            </a:r>
            <a:r>
              <a:rPr lang="en-US" altLang="zh-CN" dirty="0"/>
              <a:t>0</a:t>
            </a:r>
            <a:r>
              <a:rPr lang="zh-CN" altLang="en-US" dirty="0"/>
              <a:t>。保证不出现三点共线。</a:t>
            </a:r>
          </a:p>
        </p:txBody>
      </p:sp>
    </p:spTree>
    <p:extLst>
      <p:ext uri="{BB962C8B-B14F-4D97-AF65-F5344CB8AC3E}">
        <p14:creationId xmlns:p14="http://schemas.microsoft.com/office/powerpoint/2010/main" val="7603473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A1D3E-C74D-2FE5-372C-3F97CD5E1169}"/>
              </a:ext>
            </a:extLst>
          </p:cNvPr>
          <p:cNvSpPr>
            <a:spLocks noGrp="1"/>
          </p:cNvSpPr>
          <p:nvPr>
            <p:ph type="title"/>
          </p:nvPr>
        </p:nvSpPr>
        <p:spPr/>
        <p:txBody>
          <a:bodyPr/>
          <a:lstStyle/>
          <a:p>
            <a:r>
              <a:rPr lang="zh-CN" altLang="en-US" dirty="0"/>
              <a:t>凸包的一些概率问题</a:t>
            </a:r>
          </a:p>
        </p:txBody>
      </p:sp>
      <p:sp>
        <p:nvSpPr>
          <p:cNvPr id="3" name="内容占位符 2">
            <a:extLst>
              <a:ext uri="{FF2B5EF4-FFF2-40B4-BE49-F238E27FC236}">
                <a16:creationId xmlns:a16="http://schemas.microsoft.com/office/drawing/2014/main" id="{2CB02175-09E6-2E01-D1FC-3CE6F6A7004E}"/>
              </a:ext>
            </a:extLst>
          </p:cNvPr>
          <p:cNvSpPr>
            <a:spLocks noGrp="1"/>
          </p:cNvSpPr>
          <p:nvPr>
            <p:ph idx="1"/>
          </p:nvPr>
        </p:nvSpPr>
        <p:spPr/>
        <p:txBody>
          <a:bodyPr/>
          <a:lstStyle/>
          <a:p>
            <a:r>
              <a:rPr lang="zh-CN" altLang="en-US" dirty="0"/>
              <a:t>经典问题：给定平面上</a:t>
            </a:r>
            <a:r>
              <a:rPr lang="en-US" altLang="zh-CN" dirty="0"/>
              <a:t>n</a:t>
            </a:r>
            <a:r>
              <a:rPr lang="zh-CN" altLang="en-US" dirty="0"/>
              <a:t>个点及其出现的概率，问这</a:t>
            </a:r>
            <a:r>
              <a:rPr lang="en-US" altLang="zh-CN" dirty="0"/>
              <a:t>n</a:t>
            </a:r>
            <a:r>
              <a:rPr lang="zh-CN" altLang="en-US" dirty="0"/>
              <a:t>个点中出现的那些点组成的凸包面积期望是多少，如果凸包退化为直线则视其面积为</a:t>
            </a:r>
            <a:r>
              <a:rPr lang="en-US" altLang="zh-CN" dirty="0"/>
              <a:t>0</a:t>
            </a:r>
            <a:r>
              <a:rPr lang="zh-CN" altLang="en-US" dirty="0"/>
              <a:t>。保证不出现三点共线。</a:t>
            </a:r>
            <a:endParaRPr lang="en-US" altLang="zh-CN" dirty="0"/>
          </a:p>
          <a:p>
            <a:r>
              <a:rPr lang="zh-CN" altLang="en-US" dirty="0"/>
              <a:t>转化成每个三角形对答案的贡献</a:t>
            </a:r>
            <a:endParaRPr lang="en-US" altLang="zh-CN" dirty="0"/>
          </a:p>
          <a:p>
            <a:endParaRPr lang="zh-CN" altLang="en-US" dirty="0"/>
          </a:p>
        </p:txBody>
      </p:sp>
      <p:pic>
        <p:nvPicPr>
          <p:cNvPr id="1026" name="Picture 2" descr="\frac{\underset{OA}{\rightarrow}*\underset{OB}{\rightarrow}}{2}*P(A)*P(B)*\prod (1-P(i))">
            <a:extLst>
              <a:ext uri="{FF2B5EF4-FFF2-40B4-BE49-F238E27FC236}">
                <a16:creationId xmlns:a16="http://schemas.microsoft.com/office/drawing/2014/main" id="{60EBE91C-F675-0DFC-E5AE-00DFDA0B6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970" y="3739287"/>
            <a:ext cx="2847975" cy="40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0614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A1D3E-C74D-2FE5-372C-3F97CD5E1169}"/>
              </a:ext>
            </a:extLst>
          </p:cNvPr>
          <p:cNvSpPr>
            <a:spLocks noGrp="1"/>
          </p:cNvSpPr>
          <p:nvPr>
            <p:ph type="title"/>
          </p:nvPr>
        </p:nvSpPr>
        <p:spPr/>
        <p:txBody>
          <a:bodyPr/>
          <a:lstStyle/>
          <a:p>
            <a:r>
              <a:rPr lang="zh-CN" altLang="en-US" dirty="0"/>
              <a:t>凸包的一些概率问题</a:t>
            </a:r>
          </a:p>
        </p:txBody>
      </p:sp>
      <p:sp>
        <p:nvSpPr>
          <p:cNvPr id="3" name="内容占位符 2">
            <a:extLst>
              <a:ext uri="{FF2B5EF4-FFF2-40B4-BE49-F238E27FC236}">
                <a16:creationId xmlns:a16="http://schemas.microsoft.com/office/drawing/2014/main" id="{2CB02175-09E6-2E01-D1FC-3CE6F6A7004E}"/>
              </a:ext>
            </a:extLst>
          </p:cNvPr>
          <p:cNvSpPr>
            <a:spLocks noGrp="1"/>
          </p:cNvSpPr>
          <p:nvPr>
            <p:ph idx="1"/>
          </p:nvPr>
        </p:nvSpPr>
        <p:spPr/>
        <p:txBody>
          <a:bodyPr/>
          <a:lstStyle/>
          <a:p>
            <a:r>
              <a:rPr lang="zh-CN" altLang="en-US" dirty="0"/>
              <a:t>经典问题：给定平面上</a:t>
            </a:r>
            <a:r>
              <a:rPr lang="en-US" altLang="zh-CN" dirty="0"/>
              <a:t>n</a:t>
            </a:r>
            <a:r>
              <a:rPr lang="zh-CN" altLang="en-US" dirty="0"/>
              <a:t>个点及其出现的概率，问这</a:t>
            </a:r>
            <a:r>
              <a:rPr lang="en-US" altLang="zh-CN" dirty="0"/>
              <a:t>n</a:t>
            </a:r>
            <a:r>
              <a:rPr lang="zh-CN" altLang="en-US" dirty="0"/>
              <a:t>个点中出现的那些点组成的凸包面积期望是多少，如果凸包退化为直线则视其面积为</a:t>
            </a:r>
            <a:r>
              <a:rPr lang="en-US" altLang="zh-CN" dirty="0"/>
              <a:t>0</a:t>
            </a:r>
            <a:r>
              <a:rPr lang="zh-CN" altLang="en-US" dirty="0"/>
              <a:t>。保证不出现三点共线。</a:t>
            </a:r>
            <a:endParaRPr lang="en-US" altLang="zh-CN" dirty="0"/>
          </a:p>
          <a:p>
            <a:r>
              <a:rPr lang="zh-CN" altLang="en-US" dirty="0"/>
              <a:t>转化成每个三角形对答案的贡献</a:t>
            </a:r>
            <a:endParaRPr lang="en-US" altLang="zh-CN" dirty="0"/>
          </a:p>
          <a:p>
            <a:endParaRPr lang="en-US" altLang="zh-CN" dirty="0"/>
          </a:p>
          <a:p>
            <a:endParaRPr lang="en-US" altLang="zh-CN" dirty="0"/>
          </a:p>
          <a:p>
            <a:r>
              <a:rPr lang="zh-CN" altLang="en-US" dirty="0"/>
              <a:t>时间复杂度</a:t>
            </a:r>
            <a:r>
              <a:rPr lang="en-US" altLang="zh-CN" dirty="0"/>
              <a:t>O(n^3)</a:t>
            </a:r>
            <a:r>
              <a:rPr lang="zh-CN" altLang="en-US" dirty="0"/>
              <a:t>，极角排序</a:t>
            </a:r>
            <a:r>
              <a:rPr lang="en-US" altLang="zh-CN" dirty="0"/>
              <a:t>+</a:t>
            </a:r>
            <a:r>
              <a:rPr lang="zh-CN" altLang="en-US" dirty="0"/>
              <a:t>预处理前缀积应该可以优化到</a:t>
            </a:r>
            <a:r>
              <a:rPr lang="en-US" altLang="zh-CN" dirty="0"/>
              <a:t>O(n^2logn)</a:t>
            </a:r>
            <a:r>
              <a:rPr lang="zh-CN" altLang="en-US" dirty="0"/>
              <a:t>。</a:t>
            </a:r>
            <a:endParaRPr lang="en-US" altLang="zh-CN" dirty="0"/>
          </a:p>
          <a:p>
            <a:endParaRPr lang="zh-CN" altLang="en-US" dirty="0"/>
          </a:p>
        </p:txBody>
      </p:sp>
      <p:pic>
        <p:nvPicPr>
          <p:cNvPr id="1026" name="Picture 2" descr="\frac{\underset{OA}{\rightarrow}*\underset{OB}{\rightarrow}}{2}*P(A)*P(B)*\prod (1-P(i))">
            <a:extLst>
              <a:ext uri="{FF2B5EF4-FFF2-40B4-BE49-F238E27FC236}">
                <a16:creationId xmlns:a16="http://schemas.microsoft.com/office/drawing/2014/main" id="{60EBE91C-F675-0DFC-E5AE-00DFDA0B6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970" y="3739287"/>
            <a:ext cx="2847975" cy="40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345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B2B57A-D541-402B-8101-A774BF050180}"/>
              </a:ext>
            </a:extLst>
          </p:cNvPr>
          <p:cNvSpPr>
            <a:spLocks noGrp="1"/>
          </p:cNvSpPr>
          <p:nvPr>
            <p:ph type="title"/>
          </p:nvPr>
        </p:nvSpPr>
        <p:spPr/>
        <p:txBody>
          <a:bodyPr/>
          <a:lstStyle/>
          <a:p>
            <a:r>
              <a:rPr lang="zh-CN" altLang="en-US" dirty="0"/>
              <a:t>向量的运算</a:t>
            </a:r>
          </a:p>
        </p:txBody>
      </p:sp>
      <p:sp>
        <p:nvSpPr>
          <p:cNvPr id="3" name="内容占位符 2">
            <a:extLst>
              <a:ext uri="{FF2B5EF4-FFF2-40B4-BE49-F238E27FC236}">
                <a16:creationId xmlns:a16="http://schemas.microsoft.com/office/drawing/2014/main" id="{AAEB80C4-5F8C-46B9-AB58-962077917149}"/>
              </a:ext>
            </a:extLst>
          </p:cNvPr>
          <p:cNvSpPr>
            <a:spLocks noGrp="1"/>
          </p:cNvSpPr>
          <p:nvPr>
            <p:ph idx="1"/>
          </p:nvPr>
        </p:nvSpPr>
        <p:spPr/>
        <p:txBody>
          <a:bodyPr/>
          <a:lstStyle/>
          <a:p>
            <a:r>
              <a:rPr lang="zh-CN" altLang="en-US" b="0" dirty="0"/>
              <a:t>行列式的几何意义</a:t>
            </a:r>
            <a:endParaRPr lang="en-US" altLang="zh-CN" b="0" dirty="0"/>
          </a:p>
          <a:p>
            <a:endParaRPr lang="en-US" altLang="zh-CN" b="0" dirty="0"/>
          </a:p>
        </p:txBody>
      </p:sp>
    </p:spTree>
    <p:extLst>
      <p:ext uri="{BB962C8B-B14F-4D97-AF65-F5344CB8AC3E}">
        <p14:creationId xmlns:p14="http://schemas.microsoft.com/office/powerpoint/2010/main" val="30085494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A1D3E-C74D-2FE5-372C-3F97CD5E1169}"/>
              </a:ext>
            </a:extLst>
          </p:cNvPr>
          <p:cNvSpPr>
            <a:spLocks noGrp="1"/>
          </p:cNvSpPr>
          <p:nvPr>
            <p:ph type="title"/>
          </p:nvPr>
        </p:nvSpPr>
        <p:spPr/>
        <p:txBody>
          <a:bodyPr/>
          <a:lstStyle/>
          <a:p>
            <a:r>
              <a:rPr lang="zh-CN" altLang="en-US" dirty="0"/>
              <a:t>凸包的一些概率问题</a:t>
            </a:r>
          </a:p>
        </p:txBody>
      </p:sp>
      <p:sp>
        <p:nvSpPr>
          <p:cNvPr id="3" name="内容占位符 2">
            <a:extLst>
              <a:ext uri="{FF2B5EF4-FFF2-40B4-BE49-F238E27FC236}">
                <a16:creationId xmlns:a16="http://schemas.microsoft.com/office/drawing/2014/main" id="{2CB02175-09E6-2E01-D1FC-3CE6F6A7004E}"/>
              </a:ext>
            </a:extLst>
          </p:cNvPr>
          <p:cNvSpPr>
            <a:spLocks noGrp="1"/>
          </p:cNvSpPr>
          <p:nvPr>
            <p:ph idx="1"/>
          </p:nvPr>
        </p:nvSpPr>
        <p:spPr/>
        <p:txBody>
          <a:bodyPr/>
          <a:lstStyle/>
          <a:p>
            <a:r>
              <a:rPr lang="en-US" altLang="zh-CN" dirty="0"/>
              <a:t>North American Invitational Programming Contest (NAIPC) 2019 Piece of Cake</a:t>
            </a:r>
            <a:r>
              <a:rPr lang="zh-CN" altLang="en-US" dirty="0"/>
              <a:t>：从凸多边形的</a:t>
            </a:r>
            <a:r>
              <a:rPr lang="en-US" altLang="zh-CN" dirty="0"/>
              <a:t>n</a:t>
            </a:r>
            <a:r>
              <a:rPr lang="zh-CN" altLang="en-US" dirty="0"/>
              <a:t>个点中等概率随机选择</a:t>
            </a:r>
            <a:r>
              <a:rPr lang="en-US" altLang="zh-CN" dirty="0"/>
              <a:t>k</a:t>
            </a:r>
            <a:r>
              <a:rPr lang="zh-CN" altLang="en-US" dirty="0"/>
              <a:t>个点构成多边形，问期望面积。</a:t>
            </a:r>
          </a:p>
        </p:txBody>
      </p:sp>
    </p:spTree>
    <p:extLst>
      <p:ext uri="{BB962C8B-B14F-4D97-AF65-F5344CB8AC3E}">
        <p14:creationId xmlns:p14="http://schemas.microsoft.com/office/powerpoint/2010/main" val="26477161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A1D3E-C74D-2FE5-372C-3F97CD5E1169}"/>
              </a:ext>
            </a:extLst>
          </p:cNvPr>
          <p:cNvSpPr>
            <a:spLocks noGrp="1"/>
          </p:cNvSpPr>
          <p:nvPr>
            <p:ph type="title"/>
          </p:nvPr>
        </p:nvSpPr>
        <p:spPr/>
        <p:txBody>
          <a:bodyPr/>
          <a:lstStyle/>
          <a:p>
            <a:r>
              <a:rPr lang="zh-CN" altLang="en-US" dirty="0"/>
              <a:t>凸包的一些概率问题</a:t>
            </a:r>
          </a:p>
        </p:txBody>
      </p:sp>
      <p:sp>
        <p:nvSpPr>
          <p:cNvPr id="3" name="内容占位符 2">
            <a:extLst>
              <a:ext uri="{FF2B5EF4-FFF2-40B4-BE49-F238E27FC236}">
                <a16:creationId xmlns:a16="http://schemas.microsoft.com/office/drawing/2014/main" id="{2CB02175-09E6-2E01-D1FC-3CE6F6A7004E}"/>
              </a:ext>
            </a:extLst>
          </p:cNvPr>
          <p:cNvSpPr>
            <a:spLocks noGrp="1"/>
          </p:cNvSpPr>
          <p:nvPr>
            <p:ph idx="1"/>
          </p:nvPr>
        </p:nvSpPr>
        <p:spPr/>
        <p:txBody>
          <a:bodyPr/>
          <a:lstStyle/>
          <a:p>
            <a:r>
              <a:rPr lang="en-US" altLang="zh-CN" dirty="0"/>
              <a:t>North American Invitational Programming Contest (NAIPC) 2019 Piece of Cake</a:t>
            </a:r>
            <a:r>
              <a:rPr lang="zh-CN" altLang="en-US" dirty="0"/>
              <a:t>：从凸多边形的</a:t>
            </a:r>
            <a:r>
              <a:rPr lang="en-US" altLang="zh-CN" dirty="0"/>
              <a:t>n</a:t>
            </a:r>
            <a:r>
              <a:rPr lang="zh-CN" altLang="en-US" dirty="0"/>
              <a:t>个点中等概率随机选择</a:t>
            </a:r>
            <a:r>
              <a:rPr lang="en-US" altLang="zh-CN" dirty="0"/>
              <a:t>k</a:t>
            </a:r>
            <a:r>
              <a:rPr lang="zh-CN" altLang="en-US" dirty="0"/>
              <a:t>个点构成多边形，问期望面积。</a:t>
            </a:r>
            <a:endParaRPr lang="en-US" altLang="zh-CN" dirty="0"/>
          </a:p>
          <a:p>
            <a:r>
              <a:rPr lang="zh-CN" altLang="en-US" dirty="0"/>
              <a:t>如果能够确定两个点，那么可以从这两个点之间选择</a:t>
            </a:r>
            <a:r>
              <a:rPr lang="en-US" altLang="zh-CN" dirty="0"/>
              <a:t>k−2</a:t>
            </a:r>
            <a:r>
              <a:rPr lang="zh-CN" altLang="en-US" dirty="0"/>
              <a:t>个点来构成一个</a:t>
            </a:r>
            <a:r>
              <a:rPr lang="en-US" altLang="zh-CN" dirty="0"/>
              <a:t>k</a:t>
            </a:r>
            <a:r>
              <a:rPr lang="zh-CN" altLang="en-US" dirty="0"/>
              <a:t>边形。所以可以枚举两个点，计算这两个点被选入构成凸包的概率和对凸包贡献的面积。</a:t>
            </a:r>
            <a:endParaRPr lang="en-US" altLang="zh-CN" dirty="0"/>
          </a:p>
          <a:p>
            <a:r>
              <a:rPr lang="zh-CN" altLang="en-US" dirty="0"/>
              <a:t>时间复杂度</a:t>
            </a:r>
            <a:r>
              <a:rPr lang="en-US" altLang="zh-CN" dirty="0"/>
              <a:t>O(n^2)</a:t>
            </a:r>
            <a:r>
              <a:rPr lang="zh-CN" altLang="en-US" dirty="0"/>
              <a:t>。</a:t>
            </a:r>
          </a:p>
        </p:txBody>
      </p:sp>
    </p:spTree>
    <p:extLst>
      <p:ext uri="{BB962C8B-B14F-4D97-AF65-F5344CB8AC3E}">
        <p14:creationId xmlns:p14="http://schemas.microsoft.com/office/powerpoint/2010/main" val="30869858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A1D3E-C74D-2FE5-372C-3F97CD5E1169}"/>
              </a:ext>
            </a:extLst>
          </p:cNvPr>
          <p:cNvSpPr>
            <a:spLocks noGrp="1"/>
          </p:cNvSpPr>
          <p:nvPr>
            <p:ph type="title"/>
          </p:nvPr>
        </p:nvSpPr>
        <p:spPr/>
        <p:txBody>
          <a:bodyPr/>
          <a:lstStyle/>
          <a:p>
            <a:r>
              <a:rPr lang="zh-CN" altLang="en-US" dirty="0"/>
              <a:t>凸包的一些概率问题</a:t>
            </a:r>
          </a:p>
        </p:txBody>
      </p:sp>
      <p:sp>
        <p:nvSpPr>
          <p:cNvPr id="3" name="内容占位符 2">
            <a:extLst>
              <a:ext uri="{FF2B5EF4-FFF2-40B4-BE49-F238E27FC236}">
                <a16:creationId xmlns:a16="http://schemas.microsoft.com/office/drawing/2014/main" id="{2CB02175-09E6-2E01-D1FC-3CE6F6A7004E}"/>
              </a:ext>
            </a:extLst>
          </p:cNvPr>
          <p:cNvSpPr>
            <a:spLocks noGrp="1"/>
          </p:cNvSpPr>
          <p:nvPr>
            <p:ph idx="1"/>
          </p:nvPr>
        </p:nvSpPr>
        <p:spPr/>
        <p:txBody>
          <a:bodyPr/>
          <a:lstStyle/>
          <a:p>
            <a:r>
              <a:rPr lang="en-US" altLang="zh-CN" dirty="0" err="1"/>
              <a:t>Pku</a:t>
            </a:r>
            <a:r>
              <a:rPr lang="en-US" altLang="zh-CN" dirty="0"/>
              <a:t> campus 2019 B</a:t>
            </a:r>
            <a:r>
              <a:rPr lang="zh-CN" altLang="en-US" dirty="0"/>
              <a:t>：从</a:t>
            </a:r>
            <a:r>
              <a:rPr lang="en-US" altLang="zh-CN" dirty="0"/>
              <a:t>n</a:t>
            </a:r>
            <a:r>
              <a:rPr lang="zh-CN" altLang="en-US" dirty="0"/>
              <a:t>个点的凸多边形的区域中等概率随机</a:t>
            </a:r>
            <a:r>
              <a:rPr lang="en-US" altLang="zh-CN" dirty="0"/>
              <a:t>m</a:t>
            </a:r>
            <a:r>
              <a:rPr lang="zh-CN" altLang="en-US" dirty="0"/>
              <a:t>个点，求形成凸包的期望面积。</a:t>
            </a:r>
            <a:endParaRPr lang="en-US" altLang="zh-CN" dirty="0"/>
          </a:p>
          <a:p>
            <a:r>
              <a:rPr lang="zh-CN" altLang="en-US" dirty="0"/>
              <a:t>防</a:t>
            </a:r>
            <a:r>
              <a:rPr lang="en-US" altLang="zh-CN" dirty="0" err="1"/>
              <a:t>ak</a:t>
            </a:r>
            <a:r>
              <a:rPr lang="zh-CN" altLang="en-US" dirty="0"/>
              <a:t>题，不会</a:t>
            </a:r>
          </a:p>
        </p:txBody>
      </p:sp>
    </p:spTree>
    <p:extLst>
      <p:ext uri="{BB962C8B-B14F-4D97-AF65-F5344CB8AC3E}">
        <p14:creationId xmlns:p14="http://schemas.microsoft.com/office/powerpoint/2010/main" val="20491069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A1D3E-C74D-2FE5-372C-3F97CD5E1169}"/>
              </a:ext>
            </a:extLst>
          </p:cNvPr>
          <p:cNvSpPr>
            <a:spLocks noGrp="1"/>
          </p:cNvSpPr>
          <p:nvPr>
            <p:ph type="title"/>
          </p:nvPr>
        </p:nvSpPr>
        <p:spPr/>
        <p:txBody>
          <a:bodyPr/>
          <a:lstStyle/>
          <a:p>
            <a:r>
              <a:rPr lang="zh-CN" altLang="en-US" dirty="0"/>
              <a:t>凸包的一些概率问题</a:t>
            </a:r>
          </a:p>
        </p:txBody>
      </p:sp>
      <p:sp>
        <p:nvSpPr>
          <p:cNvPr id="3" name="内容占位符 2">
            <a:extLst>
              <a:ext uri="{FF2B5EF4-FFF2-40B4-BE49-F238E27FC236}">
                <a16:creationId xmlns:a16="http://schemas.microsoft.com/office/drawing/2014/main" id="{2CB02175-09E6-2E01-D1FC-3CE6F6A7004E}"/>
              </a:ext>
            </a:extLst>
          </p:cNvPr>
          <p:cNvSpPr>
            <a:spLocks noGrp="1"/>
          </p:cNvSpPr>
          <p:nvPr>
            <p:ph idx="1"/>
          </p:nvPr>
        </p:nvSpPr>
        <p:spPr/>
        <p:txBody>
          <a:bodyPr/>
          <a:lstStyle/>
          <a:p>
            <a:r>
              <a:rPr lang="en-US" altLang="zh-CN" dirty="0"/>
              <a:t>[jzoj5036] </a:t>
            </a:r>
            <a:r>
              <a:rPr lang="zh-CN" altLang="en-US" dirty="0"/>
              <a:t>原谅：平面上有</a:t>
            </a:r>
            <a:r>
              <a:rPr lang="en-US" altLang="zh-CN" dirty="0"/>
              <a:t>n</a:t>
            </a:r>
            <a:r>
              <a:rPr lang="zh-CN" altLang="en-US" dirty="0"/>
              <a:t>个点，每个点都独立地有</a:t>
            </a:r>
            <a:r>
              <a:rPr lang="en-US" altLang="zh-CN" dirty="0"/>
              <a:t>p</a:t>
            </a:r>
            <a:r>
              <a:rPr lang="zh-CN" altLang="en-US" dirty="0"/>
              <a:t>概率出现，你可以在任意两个点之间连一条线段，两条线段不能在除了端点以外的地方相交。求（线段的最大条数）的期望。</a:t>
            </a:r>
            <a:endParaRPr lang="en-US" altLang="zh-CN" dirty="0"/>
          </a:p>
        </p:txBody>
      </p:sp>
    </p:spTree>
    <p:extLst>
      <p:ext uri="{BB962C8B-B14F-4D97-AF65-F5344CB8AC3E}">
        <p14:creationId xmlns:p14="http://schemas.microsoft.com/office/powerpoint/2010/main" val="20038727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A1D3E-C74D-2FE5-372C-3F97CD5E1169}"/>
              </a:ext>
            </a:extLst>
          </p:cNvPr>
          <p:cNvSpPr>
            <a:spLocks noGrp="1"/>
          </p:cNvSpPr>
          <p:nvPr>
            <p:ph type="title"/>
          </p:nvPr>
        </p:nvSpPr>
        <p:spPr/>
        <p:txBody>
          <a:bodyPr/>
          <a:lstStyle/>
          <a:p>
            <a:r>
              <a:rPr lang="zh-CN" altLang="en-US" dirty="0"/>
              <a:t>凸包的一些概率问题</a:t>
            </a:r>
          </a:p>
        </p:txBody>
      </p:sp>
      <p:sp>
        <p:nvSpPr>
          <p:cNvPr id="3" name="内容占位符 2">
            <a:extLst>
              <a:ext uri="{FF2B5EF4-FFF2-40B4-BE49-F238E27FC236}">
                <a16:creationId xmlns:a16="http://schemas.microsoft.com/office/drawing/2014/main" id="{2CB02175-09E6-2E01-D1FC-3CE6F6A7004E}"/>
              </a:ext>
            </a:extLst>
          </p:cNvPr>
          <p:cNvSpPr>
            <a:spLocks noGrp="1"/>
          </p:cNvSpPr>
          <p:nvPr>
            <p:ph idx="1"/>
          </p:nvPr>
        </p:nvSpPr>
        <p:spPr/>
        <p:txBody>
          <a:bodyPr/>
          <a:lstStyle/>
          <a:p>
            <a:r>
              <a:rPr lang="en-US" altLang="zh-CN" dirty="0"/>
              <a:t>[jzoj5036] </a:t>
            </a:r>
            <a:r>
              <a:rPr lang="zh-CN" altLang="en-US" dirty="0"/>
              <a:t>原谅：平面上有</a:t>
            </a:r>
            <a:r>
              <a:rPr lang="en-US" altLang="zh-CN" dirty="0"/>
              <a:t>n</a:t>
            </a:r>
            <a:r>
              <a:rPr lang="zh-CN" altLang="en-US" dirty="0"/>
              <a:t>个点，每个点都独立地有</a:t>
            </a:r>
            <a:r>
              <a:rPr lang="en-US" altLang="zh-CN" dirty="0"/>
              <a:t>p</a:t>
            </a:r>
            <a:r>
              <a:rPr lang="zh-CN" altLang="en-US" dirty="0"/>
              <a:t>概率出现，求最大匹配的期望</a:t>
            </a:r>
            <a:endParaRPr lang="en-US" altLang="zh-CN" dirty="0"/>
          </a:p>
          <a:p>
            <a:r>
              <a:rPr lang="zh-CN" altLang="en-US" dirty="0"/>
              <a:t>做一个三角剖分</a:t>
            </a:r>
            <a:endParaRPr lang="en-US" altLang="zh-CN" dirty="0"/>
          </a:p>
          <a:p>
            <a:endParaRPr lang="en-US" altLang="zh-CN" dirty="0"/>
          </a:p>
          <a:p>
            <a:endParaRPr lang="en-US" altLang="zh-CN" dirty="0"/>
          </a:p>
          <a:p>
            <a:r>
              <a:rPr lang="zh-CN" altLang="en-US" dirty="0"/>
              <a:t>发现答案就应该是边数</a:t>
            </a: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4" name="图片 3">
            <a:extLst>
              <a:ext uri="{FF2B5EF4-FFF2-40B4-BE49-F238E27FC236}">
                <a16:creationId xmlns:a16="http://schemas.microsoft.com/office/drawing/2014/main" id="{3F18D619-37E8-B44E-3626-836D06C4003A}"/>
              </a:ext>
            </a:extLst>
          </p:cNvPr>
          <p:cNvPicPr>
            <a:picLocks noChangeAspect="1"/>
          </p:cNvPicPr>
          <p:nvPr/>
        </p:nvPicPr>
        <p:blipFill>
          <a:blip r:embed="rId2"/>
          <a:stretch>
            <a:fillRect/>
          </a:stretch>
        </p:blipFill>
        <p:spPr>
          <a:xfrm>
            <a:off x="4352925" y="2771775"/>
            <a:ext cx="3486150" cy="1314450"/>
          </a:xfrm>
          <a:prstGeom prst="rect">
            <a:avLst/>
          </a:prstGeom>
        </p:spPr>
      </p:pic>
    </p:spTree>
    <p:extLst>
      <p:ext uri="{BB962C8B-B14F-4D97-AF65-F5344CB8AC3E}">
        <p14:creationId xmlns:p14="http://schemas.microsoft.com/office/powerpoint/2010/main" val="32564280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A1D3E-C74D-2FE5-372C-3F97CD5E1169}"/>
              </a:ext>
            </a:extLst>
          </p:cNvPr>
          <p:cNvSpPr>
            <a:spLocks noGrp="1"/>
          </p:cNvSpPr>
          <p:nvPr>
            <p:ph type="title"/>
          </p:nvPr>
        </p:nvSpPr>
        <p:spPr/>
        <p:txBody>
          <a:bodyPr/>
          <a:lstStyle/>
          <a:p>
            <a:r>
              <a:rPr lang="zh-CN" altLang="en-US" dirty="0"/>
              <a:t>凸包的一些概率问题</a:t>
            </a:r>
          </a:p>
        </p:txBody>
      </p:sp>
      <p:sp>
        <p:nvSpPr>
          <p:cNvPr id="3" name="内容占位符 2">
            <a:extLst>
              <a:ext uri="{FF2B5EF4-FFF2-40B4-BE49-F238E27FC236}">
                <a16:creationId xmlns:a16="http://schemas.microsoft.com/office/drawing/2014/main" id="{2CB02175-09E6-2E01-D1FC-3CE6F6A7004E}"/>
              </a:ext>
            </a:extLst>
          </p:cNvPr>
          <p:cNvSpPr>
            <a:spLocks noGrp="1"/>
          </p:cNvSpPr>
          <p:nvPr>
            <p:ph idx="1"/>
          </p:nvPr>
        </p:nvSpPr>
        <p:spPr/>
        <p:txBody>
          <a:bodyPr/>
          <a:lstStyle/>
          <a:p>
            <a:r>
              <a:rPr lang="en-US" altLang="zh-CN" dirty="0"/>
              <a:t>[jzoj5036] </a:t>
            </a:r>
            <a:r>
              <a:rPr lang="zh-CN" altLang="en-US" dirty="0"/>
              <a:t>原谅：平面上有</a:t>
            </a:r>
            <a:r>
              <a:rPr lang="en-US" altLang="zh-CN" dirty="0"/>
              <a:t>n</a:t>
            </a:r>
            <a:r>
              <a:rPr lang="zh-CN" altLang="en-US" dirty="0"/>
              <a:t>个点，每个点都独立地有</a:t>
            </a:r>
            <a:r>
              <a:rPr lang="en-US" altLang="zh-CN" dirty="0"/>
              <a:t>p</a:t>
            </a:r>
            <a:r>
              <a:rPr lang="zh-CN" altLang="en-US" dirty="0"/>
              <a:t>概率出现，求最大匹配的期望</a:t>
            </a:r>
            <a:endParaRPr lang="en-US" altLang="zh-CN" dirty="0"/>
          </a:p>
          <a:p>
            <a:r>
              <a:rPr lang="zh-CN" altLang="en-US" dirty="0"/>
              <a:t>然后用欧拉公式</a:t>
            </a:r>
            <a:r>
              <a:rPr lang="en-US" altLang="zh-CN" dirty="0"/>
              <a:t>|V|-|E|+|F|=2</a:t>
            </a:r>
            <a:r>
              <a:rPr lang="zh-CN" altLang="en-US" dirty="0"/>
              <a:t>，变形得到</a:t>
            </a:r>
            <a:r>
              <a:rPr lang="en-US" altLang="zh-CN" dirty="0"/>
              <a:t>|E|=|V|+|F|-2</a:t>
            </a:r>
            <a:r>
              <a:rPr lang="zh-CN" altLang="en-US" dirty="0"/>
              <a:t>，如果不算那个外面的话，就是</a:t>
            </a:r>
            <a:r>
              <a:rPr lang="en-US" altLang="zh-CN" dirty="0"/>
              <a:t>|E|=|V|+|F|-1</a:t>
            </a:r>
          </a:p>
          <a:p>
            <a:r>
              <a:rPr lang="en-US" altLang="zh-CN" dirty="0"/>
              <a:t>E(|E|)=E(|V|+|F|-1)=E(|V|)+E(|F|)-1</a:t>
            </a:r>
          </a:p>
          <a:p>
            <a:r>
              <a:rPr lang="en-US" altLang="zh-CN" dirty="0"/>
              <a:t>E(|V|)</a:t>
            </a:r>
            <a:r>
              <a:rPr lang="zh-CN" altLang="en-US" dirty="0"/>
              <a:t>显然是</a:t>
            </a:r>
            <a:r>
              <a:rPr lang="en-US" altLang="zh-CN" dirty="0"/>
              <a:t>np</a:t>
            </a:r>
          </a:p>
          <a:p>
            <a:r>
              <a:rPr lang="zh-CN" altLang="en-US" dirty="0"/>
              <a:t>考虑</a:t>
            </a:r>
            <a:r>
              <a:rPr lang="en-US" altLang="zh-CN" dirty="0"/>
              <a:t>E(|F|)</a:t>
            </a:r>
            <a:r>
              <a:rPr lang="zh-CN" altLang="en-US" dirty="0"/>
              <a:t>怎么算</a:t>
            </a:r>
            <a:endParaRPr lang="en-US" altLang="zh-CN" dirty="0"/>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33380606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A1D3E-C74D-2FE5-372C-3F97CD5E1169}"/>
              </a:ext>
            </a:extLst>
          </p:cNvPr>
          <p:cNvSpPr>
            <a:spLocks noGrp="1"/>
          </p:cNvSpPr>
          <p:nvPr>
            <p:ph type="title"/>
          </p:nvPr>
        </p:nvSpPr>
        <p:spPr/>
        <p:txBody>
          <a:bodyPr/>
          <a:lstStyle/>
          <a:p>
            <a:r>
              <a:rPr lang="zh-CN" altLang="en-US" dirty="0"/>
              <a:t>凸包的一些概率问题</a:t>
            </a:r>
          </a:p>
        </p:txBody>
      </p:sp>
      <p:sp>
        <p:nvSpPr>
          <p:cNvPr id="3" name="内容占位符 2">
            <a:extLst>
              <a:ext uri="{FF2B5EF4-FFF2-40B4-BE49-F238E27FC236}">
                <a16:creationId xmlns:a16="http://schemas.microsoft.com/office/drawing/2014/main" id="{2CB02175-09E6-2E01-D1FC-3CE6F6A7004E}"/>
              </a:ext>
            </a:extLst>
          </p:cNvPr>
          <p:cNvSpPr>
            <a:spLocks noGrp="1"/>
          </p:cNvSpPr>
          <p:nvPr>
            <p:ph idx="1"/>
          </p:nvPr>
        </p:nvSpPr>
        <p:spPr/>
        <p:txBody>
          <a:bodyPr/>
          <a:lstStyle/>
          <a:p>
            <a:r>
              <a:rPr lang="en-US" altLang="zh-CN" dirty="0"/>
              <a:t>[jzoj5036] </a:t>
            </a:r>
            <a:r>
              <a:rPr lang="zh-CN" altLang="en-US" dirty="0"/>
              <a:t>原谅：平面上有</a:t>
            </a:r>
            <a:r>
              <a:rPr lang="en-US" altLang="zh-CN" dirty="0"/>
              <a:t>n</a:t>
            </a:r>
            <a:r>
              <a:rPr lang="zh-CN" altLang="en-US" dirty="0"/>
              <a:t>个点，每个点都独立地有</a:t>
            </a:r>
            <a:r>
              <a:rPr lang="en-US" altLang="zh-CN" dirty="0"/>
              <a:t>p</a:t>
            </a:r>
            <a:r>
              <a:rPr lang="zh-CN" altLang="en-US" dirty="0"/>
              <a:t>概率出现，求最大匹配的期望</a:t>
            </a:r>
            <a:endParaRPr lang="en-US" altLang="zh-CN" dirty="0"/>
          </a:p>
          <a:p>
            <a:r>
              <a:rPr lang="zh-CN" altLang="en-US" dirty="0"/>
              <a:t>然后用欧拉公式</a:t>
            </a:r>
            <a:r>
              <a:rPr lang="en-US" altLang="zh-CN" dirty="0"/>
              <a:t>|V|-|E|+|F|=2</a:t>
            </a:r>
            <a:r>
              <a:rPr lang="zh-CN" altLang="en-US" dirty="0"/>
              <a:t>，变形得到</a:t>
            </a:r>
            <a:r>
              <a:rPr lang="en-US" altLang="zh-CN" dirty="0"/>
              <a:t>|E|=|V|+|F|-2</a:t>
            </a:r>
            <a:r>
              <a:rPr lang="zh-CN" altLang="en-US" dirty="0"/>
              <a:t>，如果不算那个外面的话，就是</a:t>
            </a:r>
            <a:r>
              <a:rPr lang="en-US" altLang="zh-CN" dirty="0"/>
              <a:t>|E|=|V|+|F|-1</a:t>
            </a:r>
          </a:p>
          <a:p>
            <a:r>
              <a:rPr lang="zh-CN" altLang="en-US" dirty="0"/>
              <a:t>假设凸包上有</a:t>
            </a:r>
            <a:r>
              <a:rPr lang="en-US" altLang="zh-CN" dirty="0"/>
              <a:t>k</a:t>
            </a:r>
            <a:r>
              <a:rPr lang="zh-CN" altLang="en-US" dirty="0"/>
              <a:t>个点，那么根据度数我们可以写一个式子：</a:t>
            </a:r>
            <a:endParaRPr lang="en-US" altLang="zh-CN" dirty="0"/>
          </a:p>
          <a:p>
            <a:r>
              <a:rPr lang="en-US" altLang="zh-CN" dirty="0"/>
              <a:t>180*|F|=360*(|V|-k)+180*(k-2)</a:t>
            </a:r>
          </a:p>
          <a:p>
            <a:r>
              <a:rPr lang="zh-CN" altLang="en-US" dirty="0"/>
              <a:t>即</a:t>
            </a:r>
            <a:r>
              <a:rPr lang="en-US" altLang="zh-CN" dirty="0"/>
              <a:t>|F|=2|V|-k-2</a:t>
            </a:r>
          </a:p>
          <a:p>
            <a:r>
              <a:rPr lang="zh-CN" altLang="en-US" dirty="0"/>
              <a:t>所以</a:t>
            </a:r>
            <a:r>
              <a:rPr lang="en-US" altLang="zh-CN" dirty="0"/>
              <a:t>E(|F|)</a:t>
            </a:r>
            <a:r>
              <a:rPr lang="zh-CN" altLang="en-US" dirty="0"/>
              <a:t>就变成算</a:t>
            </a:r>
            <a:r>
              <a:rPr lang="en-US" altLang="zh-CN" dirty="0"/>
              <a:t>E(k)</a:t>
            </a:r>
            <a:r>
              <a:rPr lang="zh-CN" altLang="en-US" dirty="0"/>
              <a:t>了，又由于凸包的点数等于边数，所以可以枚举一条边计算对答案的贡献（在凸包上的概率）</a:t>
            </a:r>
            <a:endParaRPr lang="en-US" altLang="zh-CN" dirty="0"/>
          </a:p>
          <a:p>
            <a:endParaRPr lang="en-US" altLang="zh-CN" dirty="0"/>
          </a:p>
          <a:p>
            <a:endParaRPr lang="en-US" altLang="zh-CN" dirty="0"/>
          </a:p>
          <a:p>
            <a:endParaRPr lang="en-US" altLang="zh-CN" dirty="0"/>
          </a:p>
        </p:txBody>
      </p:sp>
      <p:pic>
        <p:nvPicPr>
          <p:cNvPr id="4" name="Picture 2" descr="\frac{\underset{OA}{\rightarrow}*\underset{OB}{\rightarrow}}{2}*P(A)*P(B)*\prod (1-P(i))">
            <a:extLst>
              <a:ext uri="{FF2B5EF4-FFF2-40B4-BE49-F238E27FC236}">
                <a16:creationId xmlns:a16="http://schemas.microsoft.com/office/drawing/2014/main" id="{C7DDB054-ADE6-B831-04EB-D32171982A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547" t="17055"/>
          <a:stretch/>
        </p:blipFill>
        <p:spPr bwMode="auto">
          <a:xfrm>
            <a:off x="9167149" y="5609804"/>
            <a:ext cx="2120398" cy="339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4769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492677-F68D-42B9-922A-BEC1D5236BA3}"/>
              </a:ext>
            </a:extLst>
          </p:cNvPr>
          <p:cNvSpPr>
            <a:spLocks noGrp="1"/>
          </p:cNvSpPr>
          <p:nvPr>
            <p:ph type="title"/>
          </p:nvPr>
        </p:nvSpPr>
        <p:spPr/>
        <p:txBody>
          <a:bodyPr/>
          <a:lstStyle/>
          <a:p>
            <a:r>
              <a:rPr lang="en-US" altLang="zh-CN" dirty="0"/>
              <a:t>[jzoj5094] </a:t>
            </a:r>
            <a:r>
              <a:rPr lang="zh-CN" altLang="en-US" dirty="0"/>
              <a:t>鸽子</a:t>
            </a:r>
          </a:p>
        </p:txBody>
      </p:sp>
      <p:sp>
        <p:nvSpPr>
          <p:cNvPr id="3" name="内容占位符 2">
            <a:extLst>
              <a:ext uri="{FF2B5EF4-FFF2-40B4-BE49-F238E27FC236}">
                <a16:creationId xmlns:a16="http://schemas.microsoft.com/office/drawing/2014/main" id="{1612EF08-AEC4-43A7-A3B4-491B957C3157}"/>
              </a:ext>
            </a:extLst>
          </p:cNvPr>
          <p:cNvSpPr>
            <a:spLocks noGrp="1"/>
          </p:cNvSpPr>
          <p:nvPr>
            <p:ph idx="1"/>
          </p:nvPr>
        </p:nvSpPr>
        <p:spPr/>
        <p:txBody>
          <a:bodyPr>
            <a:normAutofit/>
          </a:bodyPr>
          <a:lstStyle/>
          <a:p>
            <a:r>
              <a:rPr lang="zh-CN" altLang="en-US" dirty="0"/>
              <a:t>养鸽人要监视他的鸽子，有一些鸽子在平面上，他可以在一些给定的点上设置监视器。</a:t>
            </a:r>
          </a:p>
          <a:p>
            <a:r>
              <a:rPr lang="zh-CN" altLang="en-US" dirty="0"/>
              <a:t>如果一只鸽子在某个监视器上或者在两个监视器所连直线上或者在三个监视器所连直线的三角形内则其就咕咕咕了，现在养鸽人要让所有鸽子咕咕咕，请问他最少需要设置多少监视器。</a:t>
            </a:r>
          </a:p>
        </p:txBody>
      </p:sp>
    </p:spTree>
    <p:extLst>
      <p:ext uri="{BB962C8B-B14F-4D97-AF65-F5344CB8AC3E}">
        <p14:creationId xmlns:p14="http://schemas.microsoft.com/office/powerpoint/2010/main" val="29430485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492677-F68D-42B9-922A-BEC1D5236BA3}"/>
              </a:ext>
            </a:extLst>
          </p:cNvPr>
          <p:cNvSpPr>
            <a:spLocks noGrp="1"/>
          </p:cNvSpPr>
          <p:nvPr>
            <p:ph type="title"/>
          </p:nvPr>
        </p:nvSpPr>
        <p:spPr/>
        <p:txBody>
          <a:bodyPr/>
          <a:lstStyle/>
          <a:p>
            <a:r>
              <a:rPr lang="en-US" altLang="zh-CN" dirty="0"/>
              <a:t>[jzoj5094] </a:t>
            </a:r>
            <a:r>
              <a:rPr lang="zh-CN" altLang="en-US" dirty="0"/>
              <a:t>鸽子</a:t>
            </a:r>
          </a:p>
        </p:txBody>
      </p:sp>
      <p:sp>
        <p:nvSpPr>
          <p:cNvPr id="3" name="内容占位符 2">
            <a:extLst>
              <a:ext uri="{FF2B5EF4-FFF2-40B4-BE49-F238E27FC236}">
                <a16:creationId xmlns:a16="http://schemas.microsoft.com/office/drawing/2014/main" id="{1612EF08-AEC4-43A7-A3B4-491B957C3157}"/>
              </a:ext>
            </a:extLst>
          </p:cNvPr>
          <p:cNvSpPr>
            <a:spLocks noGrp="1"/>
          </p:cNvSpPr>
          <p:nvPr>
            <p:ph idx="1"/>
          </p:nvPr>
        </p:nvSpPr>
        <p:spPr/>
        <p:txBody>
          <a:bodyPr>
            <a:normAutofit/>
          </a:bodyPr>
          <a:lstStyle/>
          <a:p>
            <a:r>
              <a:rPr lang="zh-CN" altLang="en-US" dirty="0"/>
              <a:t>其实就是我们要选一些点，这些点形成的凸包要把鸽子包含住，且我们选的点数也要最少</a:t>
            </a:r>
            <a:endParaRPr lang="en-US" altLang="zh-CN" dirty="0"/>
          </a:p>
          <a:p>
            <a:r>
              <a:rPr lang="zh-CN" altLang="en-US" dirty="0"/>
              <a:t>然后就变成</a:t>
            </a:r>
            <a:r>
              <a:rPr lang="en-US" altLang="zh-CN" dirty="0"/>
              <a:t>[JSOI2007]</a:t>
            </a:r>
            <a:r>
              <a:rPr lang="zh-CN" altLang="en-US" dirty="0"/>
              <a:t>合金</a:t>
            </a:r>
          </a:p>
        </p:txBody>
      </p:sp>
    </p:spTree>
    <p:extLst>
      <p:ext uri="{BB962C8B-B14F-4D97-AF65-F5344CB8AC3E}">
        <p14:creationId xmlns:p14="http://schemas.microsoft.com/office/powerpoint/2010/main" val="8709820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2374B-5D2D-4303-B9AE-ABA433ED8504}"/>
              </a:ext>
            </a:extLst>
          </p:cNvPr>
          <p:cNvSpPr>
            <a:spLocks noGrp="1"/>
          </p:cNvSpPr>
          <p:nvPr>
            <p:ph type="title"/>
          </p:nvPr>
        </p:nvSpPr>
        <p:spPr/>
        <p:txBody>
          <a:bodyPr/>
          <a:lstStyle/>
          <a:p>
            <a:r>
              <a:rPr lang="en-US" altLang="zh-CN" dirty="0" err="1"/>
              <a:t>Minkowski</a:t>
            </a:r>
            <a:r>
              <a:rPr lang="en-US" altLang="zh-CN" dirty="0"/>
              <a:t> Sum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0E293B2-06BA-4D36-912B-FCFC05A4FBFC}"/>
                  </a:ext>
                </a:extLst>
              </p:cNvPr>
              <p:cNvSpPr>
                <a:spLocks noGrp="1"/>
              </p:cNvSpPr>
              <p:nvPr>
                <p:ph idx="1"/>
              </p:nvPr>
            </p:nvSpPr>
            <p:spPr>
              <a:xfrm>
                <a:off x="838200" y="1825625"/>
                <a:ext cx="6184037" cy="4351338"/>
              </a:xfrm>
            </p:spPr>
            <p:txBody>
              <a:bodyPr/>
              <a:lstStyle/>
              <a:p>
                <a:r>
                  <a:rPr lang="zh-CN" altLang="en-US" dirty="0"/>
                  <a:t>给定两个点集</a:t>
                </a:r>
                <a:r>
                  <a:rPr lang="en-US" altLang="zh-CN" dirty="0"/>
                  <a:t>A,B</a:t>
                </a:r>
                <a:r>
                  <a:rPr lang="zh-CN" altLang="en-US" dirty="0"/>
                  <a:t>，它们的闽可夫斯基和</a:t>
                </a:r>
                <a:r>
                  <a:rPr lang="en-US" altLang="zh-CN" dirty="0"/>
                  <a:t>A+B</a:t>
                </a:r>
                <a:r>
                  <a:rPr lang="zh-CN" altLang="en-US" dirty="0"/>
                  <a:t>被定义为</a:t>
                </a:r>
                <a14:m>
                  <m:oMath xmlns:m="http://schemas.openxmlformats.org/officeDocument/2006/math">
                    <m:r>
                      <a:rPr lang="en-US" altLang="zh-CN" sz="2400" i="1" kern="100"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kern="100" smtClean="0">
                        <a:effectLst/>
                        <a:latin typeface="Cambria Math" panose="02040503050406030204" pitchFamily="18" charset="0"/>
                        <a:ea typeface="等线" panose="02010600030101010101" pitchFamily="2" charset="-122"/>
                        <a:cs typeface="Times New Roman" panose="02020603050405020304" pitchFamily="18" charset="0"/>
                      </a:rPr>
                      <m:t>𝑎</m:t>
                    </m:r>
                    <m:r>
                      <a:rPr lang="en-US" altLang="zh-CN" sz="2400" i="1" kern="100"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kern="100" smtClean="0">
                        <a:effectLst/>
                        <a:latin typeface="Cambria Math" panose="02040503050406030204" pitchFamily="18" charset="0"/>
                        <a:ea typeface="等线" panose="02010600030101010101" pitchFamily="2" charset="-122"/>
                        <a:cs typeface="Times New Roman" panose="02020603050405020304" pitchFamily="18" charset="0"/>
                      </a:rPr>
                      <m:t>𝑏</m:t>
                    </m:r>
                    <m:r>
                      <a:rPr lang="en-US" altLang="zh-CN" sz="2400" i="1" kern="100" smtClean="0">
                        <a:effectLst/>
                        <a:latin typeface="Cambria Math" panose="02040503050406030204" pitchFamily="18" charset="0"/>
                        <a:ea typeface="等线" panose="02010600030101010101" pitchFamily="2" charset="-122"/>
                        <a:cs typeface="Times New Roman" panose="02020603050405020304" pitchFamily="18" charset="0"/>
                      </a:rPr>
                      <m:t> | </m:t>
                    </m:r>
                    <m:r>
                      <a:rPr lang="en-US" altLang="zh-CN" sz="2400" i="1" kern="100" smtClean="0">
                        <a:effectLst/>
                        <a:latin typeface="Cambria Math" panose="02040503050406030204" pitchFamily="18" charset="0"/>
                        <a:ea typeface="等线" panose="02010600030101010101" pitchFamily="2" charset="-122"/>
                        <a:cs typeface="Times New Roman" panose="02020603050405020304" pitchFamily="18" charset="0"/>
                      </a:rPr>
                      <m:t>𝑎</m:t>
                    </m:r>
                    <m:r>
                      <a:rPr lang="en-US" altLang="zh-CN" sz="2400" i="1" kern="100" smtClean="0">
                        <a:effectLst/>
                        <a:latin typeface="Cambria Math" panose="02040503050406030204" pitchFamily="18" charset="0"/>
                        <a:ea typeface="等线" panose="02010600030101010101" pitchFamily="2" charset="-122"/>
                        <a:cs typeface="Times New Roman" panose="02020603050405020304" pitchFamily="18" charset="0"/>
                      </a:rPr>
                      <m:t> </m:t>
                    </m:r>
                    <m:r>
                      <a:rPr lang="zh-CN" altLang="zh-CN" sz="2400"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𝐴</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𝑏</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 </m:t>
                    </m:r>
                    <m:r>
                      <a:rPr lang="zh-CN" altLang="zh-CN" sz="2400"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𝐵</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oMath>
                </a14:m>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en-US" kern="100" dirty="0">
                    <a:latin typeface="等线" panose="02010600030101010101" pitchFamily="2" charset="-122"/>
                    <a:ea typeface="等线" panose="02010600030101010101" pitchFamily="2" charset="-122"/>
                    <a:cs typeface="Times New Roman" panose="02020603050405020304" pitchFamily="18" charset="0"/>
                  </a:rPr>
                  <a:t>可以理解成把其中一个图形沿着另外一个图形的边做平移得到的图形</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r>
                  <a:rPr lang="zh-CN" altLang="en-US" kern="100" dirty="0">
                    <a:latin typeface="等线" panose="02010600030101010101" pitchFamily="2" charset="-122"/>
                    <a:ea typeface="等线" panose="02010600030101010101" pitchFamily="2" charset="-122"/>
                    <a:cs typeface="Times New Roman" panose="02020603050405020304" pitchFamily="18" charset="0"/>
                  </a:rPr>
                  <a:t>接下来只考虑</a:t>
                </a:r>
                <a:r>
                  <a:rPr lang="en-US" altLang="zh-CN" kern="100" dirty="0">
                    <a:latin typeface="等线" panose="02010600030101010101" pitchFamily="2" charset="-122"/>
                    <a:ea typeface="等线" panose="02010600030101010101" pitchFamily="2" charset="-122"/>
                    <a:cs typeface="Times New Roman" panose="02020603050405020304" pitchFamily="18" charset="0"/>
                  </a:rPr>
                  <a:t>A,B</a:t>
                </a:r>
                <a:r>
                  <a:rPr lang="zh-CN" altLang="en-US" kern="100" dirty="0">
                    <a:latin typeface="等线" panose="02010600030101010101" pitchFamily="2" charset="-122"/>
                    <a:ea typeface="等线" panose="02010600030101010101" pitchFamily="2" charset="-122"/>
                    <a:cs typeface="Times New Roman" panose="02020603050405020304" pitchFamily="18" charset="0"/>
                  </a:rPr>
                  <a:t>均为凸包的情形</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r>
                  <a:rPr lang="zh-CN" altLang="en-US" kern="100" dirty="0">
                    <a:latin typeface="等线" panose="02010600030101010101" pitchFamily="2" charset="-122"/>
                    <a:ea typeface="等线" panose="02010600030101010101" pitchFamily="2" charset="-122"/>
                    <a:cs typeface="Times New Roman" panose="02020603050405020304" pitchFamily="18" charset="0"/>
                  </a:rPr>
                  <a:t>显然两个凸包的和也是凸包，所以可以只枚举凸包上的点对，时间复杂度</a:t>
                </a:r>
                <a:r>
                  <a:rPr lang="en-US" altLang="zh-CN" kern="100" dirty="0">
                    <a:latin typeface="等线" panose="02010600030101010101" pitchFamily="2" charset="-122"/>
                    <a:ea typeface="等线" panose="02010600030101010101" pitchFamily="2" charset="-122"/>
                    <a:cs typeface="Times New Roman" panose="02020603050405020304" pitchFamily="18" charset="0"/>
                  </a:rPr>
                  <a:t>O(|A||B|)</a:t>
                </a:r>
              </a:p>
              <a:p>
                <a:r>
                  <a:rPr lang="zh-CN" altLang="en-US" kern="100" dirty="0">
                    <a:latin typeface="等线" panose="02010600030101010101" pitchFamily="2" charset="-122"/>
                    <a:ea typeface="等线" panose="02010600030101010101" pitchFamily="2" charset="-122"/>
                    <a:cs typeface="Times New Roman" panose="02020603050405020304" pitchFamily="18" charset="0"/>
                  </a:rPr>
                  <a:t>希望在线性时间内完成</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dirty="0"/>
              </a:p>
            </p:txBody>
          </p:sp>
        </mc:Choice>
        <mc:Fallback xmlns="">
          <p:sp>
            <p:nvSpPr>
              <p:cNvPr id="3" name="内容占位符 2">
                <a:extLst>
                  <a:ext uri="{FF2B5EF4-FFF2-40B4-BE49-F238E27FC236}">
                    <a16:creationId xmlns:a16="http://schemas.microsoft.com/office/drawing/2014/main" id="{E0E293B2-06BA-4D36-912B-FCFC05A4FBFC}"/>
                  </a:ext>
                </a:extLst>
              </p:cNvPr>
              <p:cNvSpPr>
                <a:spLocks noGrp="1" noRot="1" noChangeAspect="1" noMove="1" noResize="1" noEditPoints="1" noAdjustHandles="1" noChangeArrowheads="1" noChangeShapeType="1" noTextEdit="1"/>
              </p:cNvSpPr>
              <p:nvPr>
                <p:ph idx="1"/>
              </p:nvPr>
            </p:nvSpPr>
            <p:spPr>
              <a:xfrm>
                <a:off x="838200" y="1825625"/>
                <a:ext cx="6184037" cy="4351338"/>
              </a:xfrm>
              <a:blipFill>
                <a:blip r:embed="rId2"/>
                <a:stretch>
                  <a:fillRect l="-1775" t="-2521" r="-197"/>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CDDDD33D-4062-431E-ACC9-FB918D74BFF0}"/>
              </a:ext>
            </a:extLst>
          </p:cNvPr>
          <p:cNvPicPr>
            <a:picLocks noChangeAspect="1"/>
          </p:cNvPicPr>
          <p:nvPr/>
        </p:nvPicPr>
        <p:blipFill rotWithShape="1">
          <a:blip r:embed="rId3">
            <a:extLst>
              <a:ext uri="{28A0092B-C50C-407E-A947-70E740481C1C}">
                <a14:useLocalDpi xmlns:a14="http://schemas.microsoft.com/office/drawing/2010/main" val="0"/>
              </a:ext>
            </a:extLst>
          </a:blip>
          <a:srcRect l="14577" t="9535" r="11826" b="3346"/>
          <a:stretch/>
        </p:blipFill>
        <p:spPr>
          <a:xfrm>
            <a:off x="7154661" y="2303247"/>
            <a:ext cx="4199139" cy="3742446"/>
          </a:xfrm>
          <a:prstGeom prst="rect">
            <a:avLst/>
          </a:prstGeom>
        </p:spPr>
      </p:pic>
    </p:spTree>
    <p:extLst>
      <p:ext uri="{BB962C8B-B14F-4D97-AF65-F5344CB8AC3E}">
        <p14:creationId xmlns:p14="http://schemas.microsoft.com/office/powerpoint/2010/main" val="3790597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B2B57A-D541-402B-8101-A774BF050180}"/>
              </a:ext>
            </a:extLst>
          </p:cNvPr>
          <p:cNvSpPr>
            <a:spLocks noGrp="1"/>
          </p:cNvSpPr>
          <p:nvPr>
            <p:ph type="title"/>
          </p:nvPr>
        </p:nvSpPr>
        <p:spPr/>
        <p:txBody>
          <a:bodyPr/>
          <a:lstStyle/>
          <a:p>
            <a:r>
              <a:rPr lang="zh-CN" altLang="en-US" dirty="0"/>
              <a:t>向量的运算</a:t>
            </a:r>
          </a:p>
        </p:txBody>
      </p:sp>
      <p:sp>
        <p:nvSpPr>
          <p:cNvPr id="3" name="内容占位符 2">
            <a:extLst>
              <a:ext uri="{FF2B5EF4-FFF2-40B4-BE49-F238E27FC236}">
                <a16:creationId xmlns:a16="http://schemas.microsoft.com/office/drawing/2014/main" id="{AAEB80C4-5F8C-46B9-AB58-962077917149}"/>
              </a:ext>
            </a:extLst>
          </p:cNvPr>
          <p:cNvSpPr>
            <a:spLocks noGrp="1"/>
          </p:cNvSpPr>
          <p:nvPr>
            <p:ph idx="1"/>
          </p:nvPr>
        </p:nvSpPr>
        <p:spPr/>
        <p:txBody>
          <a:bodyPr/>
          <a:lstStyle/>
          <a:p>
            <a:r>
              <a:rPr lang="en-US" altLang="zh-CN" dirty="0" err="1"/>
              <a:t>xoy</a:t>
            </a:r>
            <a:r>
              <a:rPr lang="zh-CN" altLang="en-US" dirty="0"/>
              <a:t>平面上以</a:t>
            </a:r>
            <a:r>
              <a:rPr lang="en-US" altLang="zh-CN" dirty="0"/>
              <a:t>A,B</a:t>
            </a:r>
            <a:r>
              <a:rPr lang="zh-CN" altLang="en-US" dirty="0"/>
              <a:t>为邻边的平行四边形的</a:t>
            </a:r>
            <a:r>
              <a:rPr lang="zh-CN" altLang="en-US" dirty="0">
                <a:solidFill>
                  <a:srgbClr val="FF0000"/>
                </a:solidFill>
              </a:rPr>
              <a:t>有向</a:t>
            </a:r>
            <a:r>
              <a:rPr lang="zh-CN" altLang="en-US" dirty="0"/>
              <a:t>面积，即</a:t>
            </a:r>
            <a:endParaRPr lang="en-US" altLang="zh-CN" dirty="0"/>
          </a:p>
          <a:p>
            <a:endParaRPr lang="en-US" altLang="zh-CN" b="0" dirty="0"/>
          </a:p>
        </p:txBody>
      </p:sp>
      <p:pic>
        <p:nvPicPr>
          <p:cNvPr id="5" name="图片 4">
            <a:extLst>
              <a:ext uri="{FF2B5EF4-FFF2-40B4-BE49-F238E27FC236}">
                <a16:creationId xmlns:a16="http://schemas.microsoft.com/office/drawing/2014/main" id="{56AE4CFC-AF34-42A8-AF7E-25D432021B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655" y="2425361"/>
            <a:ext cx="4046567" cy="3301886"/>
          </a:xfrm>
          <a:prstGeom prst="rect">
            <a:avLst/>
          </a:prstGeom>
        </p:spPr>
      </p:pic>
      <p:pic>
        <p:nvPicPr>
          <p:cNvPr id="7" name="图片 6">
            <a:extLst>
              <a:ext uri="{FF2B5EF4-FFF2-40B4-BE49-F238E27FC236}">
                <a16:creationId xmlns:a16="http://schemas.microsoft.com/office/drawing/2014/main" id="{2D1A3F40-9550-418D-882E-62B18735908F}"/>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4884767" y="2646533"/>
            <a:ext cx="3274667" cy="356267"/>
          </a:xfrm>
          <a:prstGeom prst="rect">
            <a:avLst/>
          </a:prstGeom>
        </p:spPr>
      </p:pic>
    </p:spTree>
    <p:extLst>
      <p:ext uri="{BB962C8B-B14F-4D97-AF65-F5344CB8AC3E}">
        <p14:creationId xmlns:p14="http://schemas.microsoft.com/office/powerpoint/2010/main" val="3481563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2374B-5D2D-4303-B9AE-ABA433ED8504}"/>
              </a:ext>
            </a:extLst>
          </p:cNvPr>
          <p:cNvSpPr>
            <a:spLocks noGrp="1"/>
          </p:cNvSpPr>
          <p:nvPr>
            <p:ph type="title"/>
          </p:nvPr>
        </p:nvSpPr>
        <p:spPr/>
        <p:txBody>
          <a:bodyPr/>
          <a:lstStyle/>
          <a:p>
            <a:r>
              <a:rPr lang="en-US" altLang="zh-CN" dirty="0" err="1"/>
              <a:t>Minkowski</a:t>
            </a:r>
            <a:r>
              <a:rPr lang="en-US" altLang="zh-CN" dirty="0"/>
              <a:t> Sum</a:t>
            </a:r>
            <a:endParaRPr lang="zh-CN" altLang="en-US" dirty="0"/>
          </a:p>
        </p:txBody>
      </p:sp>
      <p:sp>
        <p:nvSpPr>
          <p:cNvPr id="6" name="内容占位符 2">
            <a:extLst>
              <a:ext uri="{FF2B5EF4-FFF2-40B4-BE49-F238E27FC236}">
                <a16:creationId xmlns:a16="http://schemas.microsoft.com/office/drawing/2014/main" id="{3A54BC89-8A8D-4EC2-B339-DCD22B48CCDA}"/>
              </a:ext>
            </a:extLst>
          </p:cNvPr>
          <p:cNvSpPr txBox="1">
            <a:spLocks/>
          </p:cNvSpPr>
          <p:nvPr/>
        </p:nvSpPr>
        <p:spPr>
          <a:xfrm>
            <a:off x="838200" y="1690688"/>
            <a:ext cx="618403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kern="100" dirty="0">
                <a:latin typeface="等线" panose="02010600030101010101" pitchFamily="2" charset="-122"/>
                <a:ea typeface="等线" panose="02010600030101010101" pitchFamily="2" charset="-122"/>
                <a:cs typeface="Times New Roman" panose="02020603050405020304" pitchFamily="18" charset="0"/>
              </a:rPr>
              <a:t>由于结果也是一个凸包，所以结果集合的这些边也有极角序</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r>
              <a:rPr lang="zh-CN" altLang="en-US" kern="100" dirty="0">
                <a:latin typeface="等线" panose="02010600030101010101" pitchFamily="2" charset="-122"/>
                <a:ea typeface="等线" panose="02010600030101010101" pitchFamily="2" charset="-122"/>
                <a:cs typeface="Times New Roman" panose="02020603050405020304" pitchFamily="18" charset="0"/>
              </a:rPr>
              <a:t>并且结果集合上的边都来自于</a:t>
            </a:r>
            <a:r>
              <a:rPr lang="en-US" altLang="zh-CN" kern="100" dirty="0">
                <a:latin typeface="等线" panose="02010600030101010101" pitchFamily="2" charset="-122"/>
                <a:ea typeface="等线" panose="02010600030101010101" pitchFamily="2" charset="-122"/>
                <a:cs typeface="Times New Roman" panose="02020603050405020304" pitchFamily="18" charset="0"/>
              </a:rPr>
              <a:t>A,B</a:t>
            </a:r>
            <a:r>
              <a:rPr lang="zh-CN" altLang="en-US" kern="100" dirty="0">
                <a:latin typeface="等线" panose="02010600030101010101" pitchFamily="2" charset="-122"/>
                <a:ea typeface="等线" panose="02010600030101010101" pitchFamily="2" charset="-122"/>
                <a:cs typeface="Times New Roman" panose="02020603050405020304" pitchFamily="18" charset="0"/>
              </a:rPr>
              <a:t>两个凸包上的边</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r>
              <a:rPr lang="zh-CN" altLang="en-US" kern="100" dirty="0">
                <a:latin typeface="等线" panose="02010600030101010101" pitchFamily="2" charset="-122"/>
                <a:ea typeface="等线" panose="02010600030101010101" pitchFamily="2" charset="-122"/>
                <a:cs typeface="Times New Roman" panose="02020603050405020304" pitchFamily="18" charset="0"/>
              </a:rPr>
              <a:t>所以相当于就是对</a:t>
            </a:r>
            <a:r>
              <a:rPr lang="en-US" altLang="zh-CN" kern="100" dirty="0">
                <a:latin typeface="等线" panose="02010600030101010101" pitchFamily="2" charset="-122"/>
                <a:ea typeface="等线" panose="02010600030101010101" pitchFamily="2" charset="-122"/>
                <a:cs typeface="Times New Roman" panose="02020603050405020304" pitchFamily="18" charset="0"/>
              </a:rPr>
              <a:t>A,B</a:t>
            </a:r>
            <a:r>
              <a:rPr lang="zh-CN" altLang="en-US" kern="100" dirty="0">
                <a:latin typeface="等线" panose="02010600030101010101" pitchFamily="2" charset="-122"/>
                <a:ea typeface="等线" panose="02010600030101010101" pitchFamily="2" charset="-122"/>
                <a:cs typeface="Times New Roman" panose="02020603050405020304" pitchFamily="18" charset="0"/>
              </a:rPr>
              <a:t>两个凸包上的边根据极角序做归并排序，然后就可以得到</a:t>
            </a:r>
            <a:r>
              <a:rPr lang="zh-CN" altLang="en-US" dirty="0"/>
              <a:t>闽可夫斯基和</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endParaRPr lang="en-US" altLang="zh-CN" dirty="0"/>
          </a:p>
        </p:txBody>
      </p:sp>
      <p:pic>
        <p:nvPicPr>
          <p:cNvPr id="9" name="图片 8">
            <a:extLst>
              <a:ext uri="{FF2B5EF4-FFF2-40B4-BE49-F238E27FC236}">
                <a16:creationId xmlns:a16="http://schemas.microsoft.com/office/drawing/2014/main" id="{EB31E42A-BDA3-4D4B-8793-E0BA89CF5004}"/>
              </a:ext>
            </a:extLst>
          </p:cNvPr>
          <p:cNvPicPr>
            <a:picLocks noChangeAspect="1"/>
          </p:cNvPicPr>
          <p:nvPr/>
        </p:nvPicPr>
        <p:blipFill rotWithShape="1">
          <a:blip r:embed="rId2">
            <a:extLst>
              <a:ext uri="{28A0092B-C50C-407E-A947-70E740481C1C}">
                <a14:useLocalDpi xmlns:a14="http://schemas.microsoft.com/office/drawing/2010/main" val="0"/>
              </a:ext>
            </a:extLst>
          </a:blip>
          <a:srcRect l="14577" t="9535" r="11826" b="3346"/>
          <a:stretch/>
        </p:blipFill>
        <p:spPr>
          <a:xfrm>
            <a:off x="7154661" y="1825625"/>
            <a:ext cx="4199139" cy="3742446"/>
          </a:xfrm>
          <a:prstGeom prst="rect">
            <a:avLst/>
          </a:prstGeom>
        </p:spPr>
      </p:pic>
    </p:spTree>
    <p:extLst>
      <p:ext uri="{BB962C8B-B14F-4D97-AF65-F5344CB8AC3E}">
        <p14:creationId xmlns:p14="http://schemas.microsoft.com/office/powerpoint/2010/main" val="21702828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2374B-5D2D-4303-B9AE-ABA433ED8504}"/>
              </a:ext>
            </a:extLst>
          </p:cNvPr>
          <p:cNvSpPr>
            <a:spLocks noGrp="1"/>
          </p:cNvSpPr>
          <p:nvPr>
            <p:ph type="title"/>
          </p:nvPr>
        </p:nvSpPr>
        <p:spPr/>
        <p:txBody>
          <a:bodyPr/>
          <a:lstStyle/>
          <a:p>
            <a:r>
              <a:rPr lang="en-US" altLang="zh-CN" dirty="0" err="1"/>
              <a:t>Minkowski</a:t>
            </a:r>
            <a:r>
              <a:rPr lang="en-US" altLang="zh-CN" dirty="0"/>
              <a:t> Sum</a:t>
            </a:r>
            <a:endParaRPr lang="zh-CN" altLang="en-US" dirty="0"/>
          </a:p>
        </p:txBody>
      </p:sp>
      <p:sp>
        <p:nvSpPr>
          <p:cNvPr id="6" name="内容占位符 2">
            <a:extLst>
              <a:ext uri="{FF2B5EF4-FFF2-40B4-BE49-F238E27FC236}">
                <a16:creationId xmlns:a16="http://schemas.microsoft.com/office/drawing/2014/main" id="{3A54BC89-8A8D-4EC2-B339-DCD22B48CCDA}"/>
              </a:ext>
            </a:extLst>
          </p:cNvPr>
          <p:cNvSpPr txBox="1">
            <a:spLocks/>
          </p:cNvSpPr>
          <p:nvPr/>
        </p:nvSpPr>
        <p:spPr>
          <a:xfrm>
            <a:off x="838200" y="1690688"/>
            <a:ext cx="618403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kern="100" dirty="0">
                <a:latin typeface="等线" panose="02010600030101010101" pitchFamily="2" charset="-122"/>
                <a:ea typeface="等线" panose="02010600030101010101" pitchFamily="2" charset="-122"/>
                <a:cs typeface="Times New Roman" panose="02020603050405020304" pitchFamily="18" charset="0"/>
              </a:rPr>
              <a:t>由于是按照极角序归并排序，所以这就要求</a:t>
            </a:r>
            <a:r>
              <a:rPr lang="en-US" altLang="zh-CN" kern="100" dirty="0">
                <a:latin typeface="等线" panose="02010600030101010101" pitchFamily="2" charset="-122"/>
                <a:ea typeface="等线" panose="02010600030101010101" pitchFamily="2" charset="-122"/>
                <a:cs typeface="Times New Roman" panose="02020603050405020304" pitchFamily="18" charset="0"/>
              </a:rPr>
              <a:t>A,B</a:t>
            </a:r>
            <a:r>
              <a:rPr lang="zh-CN" altLang="en-US" kern="100" dirty="0">
                <a:latin typeface="等线" panose="02010600030101010101" pitchFamily="2" charset="-122"/>
                <a:ea typeface="等线" panose="02010600030101010101" pitchFamily="2" charset="-122"/>
                <a:cs typeface="Times New Roman" panose="02020603050405020304" pitchFamily="18" charset="0"/>
              </a:rPr>
              <a:t>两个凸包已经按照极角序归并排序</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r>
              <a:rPr lang="zh-CN" altLang="en-US" kern="100" dirty="0">
                <a:latin typeface="等线" panose="02010600030101010101" pitchFamily="2" charset="-122"/>
                <a:ea typeface="等线" panose="02010600030101010101" pitchFamily="2" charset="-122"/>
                <a:cs typeface="Times New Roman" panose="02020603050405020304" pitchFamily="18" charset="0"/>
              </a:rPr>
              <a:t>所以先对</a:t>
            </a:r>
            <a:r>
              <a:rPr lang="en-US" altLang="zh-CN" kern="100" dirty="0">
                <a:latin typeface="等线" panose="02010600030101010101" pitchFamily="2" charset="-122"/>
                <a:ea typeface="等线" panose="02010600030101010101" pitchFamily="2" charset="-122"/>
                <a:cs typeface="Times New Roman" panose="02020603050405020304" pitchFamily="18" charset="0"/>
              </a:rPr>
              <a:t>A,B</a:t>
            </a:r>
            <a:r>
              <a:rPr lang="zh-CN" altLang="en-US" kern="100" dirty="0">
                <a:latin typeface="等线" panose="02010600030101010101" pitchFamily="2" charset="-122"/>
                <a:ea typeface="等线" panose="02010600030101010101" pitchFamily="2" charset="-122"/>
                <a:cs typeface="Times New Roman" panose="02020603050405020304" pitchFamily="18" charset="0"/>
              </a:rPr>
              <a:t>两个凸包按照极角序排序。注意一般来说</a:t>
            </a:r>
            <a:r>
              <a:rPr lang="en-US" altLang="zh-CN" kern="100" dirty="0">
                <a:latin typeface="等线" panose="02010600030101010101" pitchFamily="2" charset="-122"/>
                <a:ea typeface="等线" panose="02010600030101010101" pitchFamily="2" charset="-122"/>
                <a:cs typeface="Times New Roman" panose="02020603050405020304" pitchFamily="18" charset="0"/>
              </a:rPr>
              <a:t>A,B</a:t>
            </a:r>
            <a:r>
              <a:rPr lang="zh-CN" altLang="en-US" kern="100" dirty="0">
                <a:latin typeface="等线" panose="02010600030101010101" pitchFamily="2" charset="-122"/>
                <a:ea typeface="等线" panose="02010600030101010101" pitchFamily="2" charset="-122"/>
                <a:cs typeface="Times New Roman" panose="02020603050405020304" pitchFamily="18" charset="0"/>
              </a:rPr>
              <a:t>两个凸包的点都是逆时针顺序的，所以只需要循环位移</a:t>
            </a:r>
            <a:r>
              <a:rPr lang="en-US" altLang="zh-CN" kern="100" dirty="0">
                <a:latin typeface="等线" panose="02010600030101010101" pitchFamily="2" charset="-122"/>
                <a:ea typeface="等线" panose="02010600030101010101" pitchFamily="2" charset="-122"/>
                <a:cs typeface="Times New Roman" panose="02020603050405020304" pitchFamily="18" charset="0"/>
              </a:rPr>
              <a:t>A,B</a:t>
            </a:r>
            <a:r>
              <a:rPr lang="zh-CN" altLang="en-US" kern="100" dirty="0">
                <a:latin typeface="等线" panose="02010600030101010101" pitchFamily="2" charset="-122"/>
                <a:ea typeface="等线" panose="02010600030101010101" pitchFamily="2" charset="-122"/>
                <a:cs typeface="Times New Roman" panose="02020603050405020304" pitchFamily="18" charset="0"/>
              </a:rPr>
              <a:t>两个凸包上的点，把</a:t>
            </a:r>
            <a:r>
              <a:rPr lang="en-US" altLang="zh-CN" kern="100" dirty="0">
                <a:latin typeface="等线" panose="02010600030101010101" pitchFamily="2" charset="-122"/>
                <a:ea typeface="等线" panose="02010600030101010101" pitchFamily="2" charset="-122"/>
                <a:cs typeface="Times New Roman" panose="02020603050405020304" pitchFamily="18" charset="0"/>
              </a:rPr>
              <a:t>y</a:t>
            </a:r>
            <a:r>
              <a:rPr lang="zh-CN" altLang="en-US" kern="100" dirty="0">
                <a:latin typeface="等线" panose="02010600030101010101" pitchFamily="2" charset="-122"/>
                <a:ea typeface="等线" panose="02010600030101010101" pitchFamily="2" charset="-122"/>
                <a:cs typeface="Times New Roman" panose="02020603050405020304" pitchFamily="18" charset="0"/>
              </a:rPr>
              <a:t>坐标最小的点移到最前面就可以了。这是线性的。</a:t>
            </a:r>
            <a:endParaRPr lang="en-US" altLang="zh-CN" dirty="0"/>
          </a:p>
        </p:txBody>
      </p:sp>
      <p:pic>
        <p:nvPicPr>
          <p:cNvPr id="7" name="图片 6">
            <a:extLst>
              <a:ext uri="{FF2B5EF4-FFF2-40B4-BE49-F238E27FC236}">
                <a16:creationId xmlns:a16="http://schemas.microsoft.com/office/drawing/2014/main" id="{AF6D3ADE-57A0-4A87-B4E4-57AAC71E5C93}"/>
              </a:ext>
            </a:extLst>
          </p:cNvPr>
          <p:cNvPicPr>
            <a:picLocks noChangeAspect="1"/>
          </p:cNvPicPr>
          <p:nvPr/>
        </p:nvPicPr>
        <p:blipFill rotWithShape="1">
          <a:blip r:embed="rId2">
            <a:extLst>
              <a:ext uri="{28A0092B-C50C-407E-A947-70E740481C1C}">
                <a14:useLocalDpi xmlns:a14="http://schemas.microsoft.com/office/drawing/2010/main" val="0"/>
              </a:ext>
            </a:extLst>
          </a:blip>
          <a:srcRect l="14577" t="9535" r="11826" b="3346"/>
          <a:stretch/>
        </p:blipFill>
        <p:spPr>
          <a:xfrm>
            <a:off x="7154661" y="1690688"/>
            <a:ext cx="4199139" cy="3742446"/>
          </a:xfrm>
          <a:prstGeom prst="rect">
            <a:avLst/>
          </a:prstGeom>
        </p:spPr>
      </p:pic>
    </p:spTree>
    <p:extLst>
      <p:ext uri="{BB962C8B-B14F-4D97-AF65-F5344CB8AC3E}">
        <p14:creationId xmlns:p14="http://schemas.microsoft.com/office/powerpoint/2010/main" val="35964206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2374B-5D2D-4303-B9AE-ABA433ED8504}"/>
              </a:ext>
            </a:extLst>
          </p:cNvPr>
          <p:cNvSpPr>
            <a:spLocks noGrp="1"/>
          </p:cNvSpPr>
          <p:nvPr>
            <p:ph type="title"/>
          </p:nvPr>
        </p:nvSpPr>
        <p:spPr/>
        <p:txBody>
          <a:bodyPr/>
          <a:lstStyle/>
          <a:p>
            <a:r>
              <a:rPr lang="en-US" altLang="zh-CN" dirty="0" err="1"/>
              <a:t>Minkowski</a:t>
            </a:r>
            <a:r>
              <a:rPr lang="en-US" altLang="zh-CN" dirty="0"/>
              <a:t> Sum</a:t>
            </a:r>
            <a:endParaRPr lang="zh-CN" altLang="en-US" dirty="0"/>
          </a:p>
        </p:txBody>
      </p:sp>
      <p:pic>
        <p:nvPicPr>
          <p:cNvPr id="5" name="内容占位符 4">
            <a:extLst>
              <a:ext uri="{FF2B5EF4-FFF2-40B4-BE49-F238E27FC236}">
                <a16:creationId xmlns:a16="http://schemas.microsoft.com/office/drawing/2014/main" id="{35662E46-0F65-4941-839A-61B5AFB1B2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67550" y="1690688"/>
            <a:ext cx="4286250" cy="3648075"/>
          </a:xfrm>
        </p:spPr>
      </p:pic>
      <p:sp>
        <p:nvSpPr>
          <p:cNvPr id="6" name="内容占位符 2">
            <a:extLst>
              <a:ext uri="{FF2B5EF4-FFF2-40B4-BE49-F238E27FC236}">
                <a16:creationId xmlns:a16="http://schemas.microsoft.com/office/drawing/2014/main" id="{3A54BC89-8A8D-4EC2-B339-DCD22B48CCDA}"/>
              </a:ext>
            </a:extLst>
          </p:cNvPr>
          <p:cNvSpPr txBox="1">
            <a:spLocks/>
          </p:cNvSpPr>
          <p:nvPr/>
        </p:nvSpPr>
        <p:spPr>
          <a:xfrm>
            <a:off x="838200" y="1690688"/>
            <a:ext cx="618403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kern="100" dirty="0">
                <a:latin typeface="等线" panose="02010600030101010101" pitchFamily="2" charset="-122"/>
                <a:ea typeface="等线" panose="02010600030101010101" pitchFamily="2" charset="-122"/>
                <a:cs typeface="Times New Roman" panose="02020603050405020304" pitchFamily="18" charset="0"/>
              </a:rPr>
              <a:t>然后在</a:t>
            </a:r>
            <a:r>
              <a:rPr lang="en-US" altLang="zh-CN" kern="100" dirty="0">
                <a:latin typeface="等线" panose="02010600030101010101" pitchFamily="2" charset="-122"/>
                <a:ea typeface="等线" panose="02010600030101010101" pitchFamily="2" charset="-122"/>
                <a:cs typeface="Times New Roman" panose="02020603050405020304" pitchFamily="18" charset="0"/>
              </a:rPr>
              <a:t>A,B</a:t>
            </a:r>
            <a:r>
              <a:rPr lang="zh-CN" altLang="en-US" kern="100" dirty="0">
                <a:latin typeface="等线" panose="02010600030101010101" pitchFamily="2" charset="-122"/>
                <a:ea typeface="等线" panose="02010600030101010101" pitchFamily="2" charset="-122"/>
                <a:cs typeface="Times New Roman" panose="02020603050405020304" pitchFamily="18" charset="0"/>
              </a:rPr>
              <a:t>两个凸包有序的情况下归并得到</a:t>
            </a:r>
            <a:r>
              <a:rPr lang="en-US" altLang="zh-CN" kern="100" dirty="0">
                <a:latin typeface="等线" panose="02010600030101010101" pitchFamily="2" charset="-122"/>
                <a:ea typeface="等线" panose="02010600030101010101" pitchFamily="2" charset="-122"/>
                <a:cs typeface="Times New Roman" panose="02020603050405020304" pitchFamily="18" charset="0"/>
              </a:rPr>
              <a:t>A+B</a:t>
            </a:r>
            <a:r>
              <a:rPr lang="zh-CN" altLang="en-US" kern="100" dirty="0">
                <a:latin typeface="等线" panose="02010600030101010101" pitchFamily="2" charset="-122"/>
                <a:ea typeface="等线" panose="02010600030101010101" pitchFamily="2" charset="-122"/>
                <a:cs typeface="Times New Roman" panose="02020603050405020304" pitchFamily="18" charset="0"/>
              </a:rPr>
              <a:t>，具体步骤如下：</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lvl="1"/>
            <a:r>
              <a:rPr lang="zh-CN" altLang="en-US" dirty="0"/>
              <a:t>假设现在做到</a:t>
            </a:r>
            <a:r>
              <a:rPr lang="en-US" altLang="zh-CN" dirty="0"/>
              <a:t>A[</a:t>
            </a:r>
            <a:r>
              <a:rPr lang="en-US" altLang="zh-CN" dirty="0" err="1"/>
              <a:t>i</a:t>
            </a:r>
            <a:r>
              <a:rPr lang="en-US" altLang="zh-CN" dirty="0"/>
              <a:t>]</a:t>
            </a:r>
            <a:r>
              <a:rPr lang="zh-CN" altLang="en-US" dirty="0"/>
              <a:t>和</a:t>
            </a:r>
            <a:r>
              <a:rPr lang="en-US" altLang="zh-CN" dirty="0"/>
              <a:t>B[j]</a:t>
            </a:r>
            <a:r>
              <a:rPr lang="zh-CN" altLang="en-US" dirty="0"/>
              <a:t>两个点</a:t>
            </a:r>
            <a:endParaRPr lang="en-US" altLang="zh-CN" dirty="0"/>
          </a:p>
          <a:p>
            <a:pPr lvl="1"/>
            <a:r>
              <a:rPr lang="zh-CN" altLang="en-US" dirty="0"/>
              <a:t>把</a:t>
            </a:r>
            <a:r>
              <a:rPr lang="en-US" altLang="zh-CN" dirty="0"/>
              <a:t>A[</a:t>
            </a:r>
            <a:r>
              <a:rPr lang="en-US" altLang="zh-CN" dirty="0" err="1"/>
              <a:t>i</a:t>
            </a:r>
            <a:r>
              <a:rPr lang="en-US" altLang="zh-CN" dirty="0"/>
              <a:t>]+B[j]</a:t>
            </a:r>
            <a:r>
              <a:rPr lang="zh-CN" altLang="en-US" dirty="0"/>
              <a:t>放入集合</a:t>
            </a:r>
            <a:endParaRPr lang="en-US" altLang="zh-CN" dirty="0"/>
          </a:p>
          <a:p>
            <a:pPr lvl="1"/>
            <a:r>
              <a:rPr lang="zh-CN" altLang="en-US" dirty="0"/>
              <a:t>用叉积比较</a:t>
            </a:r>
            <a:r>
              <a:rPr lang="en-US" altLang="zh-CN" dirty="0"/>
              <a:t>A[i+1]-A[</a:t>
            </a:r>
            <a:r>
              <a:rPr lang="en-US" altLang="zh-CN" dirty="0" err="1"/>
              <a:t>i</a:t>
            </a:r>
            <a:r>
              <a:rPr lang="en-US" altLang="zh-CN" dirty="0"/>
              <a:t>],B[j+1]-B[j]</a:t>
            </a:r>
            <a:r>
              <a:rPr lang="zh-CN" altLang="en-US" dirty="0"/>
              <a:t>的极角序</a:t>
            </a:r>
            <a:endParaRPr lang="en-US" altLang="zh-CN" dirty="0"/>
          </a:p>
          <a:p>
            <a:pPr lvl="1"/>
            <a:r>
              <a:rPr lang="zh-CN" altLang="en-US" dirty="0"/>
              <a:t>把极角序较小者的指针</a:t>
            </a:r>
            <a:r>
              <a:rPr lang="en-US" altLang="zh-CN" dirty="0"/>
              <a:t>+1</a:t>
            </a:r>
            <a:r>
              <a:rPr lang="zh-CN" altLang="en-US" dirty="0"/>
              <a:t>，如果极角序相同则都</a:t>
            </a:r>
            <a:r>
              <a:rPr lang="en-US" altLang="zh-CN" dirty="0"/>
              <a:t>+1</a:t>
            </a:r>
            <a:r>
              <a:rPr lang="zh-CN" altLang="en-US" dirty="0"/>
              <a:t>。</a:t>
            </a:r>
            <a:endParaRPr lang="en-US" altLang="zh-CN" dirty="0"/>
          </a:p>
        </p:txBody>
      </p:sp>
    </p:spTree>
    <p:extLst>
      <p:ext uri="{BB962C8B-B14F-4D97-AF65-F5344CB8AC3E}">
        <p14:creationId xmlns:p14="http://schemas.microsoft.com/office/powerpoint/2010/main" val="1030933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2374B-5D2D-4303-B9AE-ABA433ED8504}"/>
              </a:ext>
            </a:extLst>
          </p:cNvPr>
          <p:cNvSpPr>
            <a:spLocks noGrp="1"/>
          </p:cNvSpPr>
          <p:nvPr>
            <p:ph type="title"/>
          </p:nvPr>
        </p:nvSpPr>
        <p:spPr/>
        <p:txBody>
          <a:bodyPr/>
          <a:lstStyle/>
          <a:p>
            <a:r>
              <a:rPr lang="en-US" altLang="zh-CN" dirty="0" err="1"/>
              <a:t>Minkowski</a:t>
            </a:r>
            <a:r>
              <a:rPr lang="en-US" altLang="zh-CN" dirty="0"/>
              <a:t> Sum</a:t>
            </a:r>
            <a:endParaRPr lang="zh-CN" altLang="en-US" dirty="0"/>
          </a:p>
        </p:txBody>
      </p:sp>
      <p:sp>
        <p:nvSpPr>
          <p:cNvPr id="6" name="内容占位符 2">
            <a:extLst>
              <a:ext uri="{FF2B5EF4-FFF2-40B4-BE49-F238E27FC236}">
                <a16:creationId xmlns:a16="http://schemas.microsoft.com/office/drawing/2014/main" id="{3A54BC89-8A8D-4EC2-B339-DCD22B48CCDA}"/>
              </a:ext>
            </a:extLst>
          </p:cNvPr>
          <p:cNvSpPr txBox="1">
            <a:spLocks/>
          </p:cNvSpPr>
          <p:nvPr/>
        </p:nvSpPr>
        <p:spPr>
          <a:xfrm>
            <a:off x="8382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闽可夫斯基和的一个应用是求两个凸包的最近距离。</a:t>
            </a:r>
            <a:endParaRPr lang="en-US" altLang="zh-CN" dirty="0"/>
          </a:p>
          <a:p>
            <a:r>
              <a:rPr lang="zh-CN" altLang="en-US" dirty="0"/>
              <a:t>注意到当这两个凸包不相交的时候，可以用旋转卡壳来计算。</a:t>
            </a:r>
            <a:endParaRPr lang="en-US" altLang="zh-CN" dirty="0"/>
          </a:p>
          <a:p>
            <a:r>
              <a:rPr lang="zh-CN" altLang="en-US" dirty="0"/>
              <a:t>如果再补充判断凸包相交的代码则可以代替闽可夫斯基和。</a:t>
            </a:r>
            <a:endParaRPr lang="en-US" altLang="zh-CN" dirty="0"/>
          </a:p>
          <a:p>
            <a:r>
              <a:rPr lang="zh-CN" altLang="en-US" dirty="0"/>
              <a:t>但是用闽可夫斯基和比较简单。</a:t>
            </a:r>
            <a:endParaRPr lang="en-US" altLang="zh-CN" dirty="0"/>
          </a:p>
        </p:txBody>
      </p:sp>
    </p:spTree>
    <p:extLst>
      <p:ext uri="{BB962C8B-B14F-4D97-AF65-F5344CB8AC3E}">
        <p14:creationId xmlns:p14="http://schemas.microsoft.com/office/powerpoint/2010/main" val="10955917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8971DE-8917-4B3B-B11C-BBA96DBF332D}"/>
              </a:ext>
            </a:extLst>
          </p:cNvPr>
          <p:cNvSpPr>
            <a:spLocks noGrp="1"/>
          </p:cNvSpPr>
          <p:nvPr>
            <p:ph type="title"/>
          </p:nvPr>
        </p:nvSpPr>
        <p:spPr/>
        <p:txBody>
          <a:bodyPr/>
          <a:lstStyle/>
          <a:p>
            <a:r>
              <a:rPr lang="en-US" altLang="zh-CN" dirty="0" err="1"/>
              <a:t>Minkowski</a:t>
            </a:r>
            <a:r>
              <a:rPr lang="en-US" altLang="zh-CN" dirty="0"/>
              <a:t> Sum</a:t>
            </a:r>
            <a:endParaRPr lang="zh-CN" altLang="en-US" dirty="0"/>
          </a:p>
        </p:txBody>
      </p:sp>
      <p:sp>
        <p:nvSpPr>
          <p:cNvPr id="3" name="内容占位符 2">
            <a:extLst>
              <a:ext uri="{FF2B5EF4-FFF2-40B4-BE49-F238E27FC236}">
                <a16:creationId xmlns:a16="http://schemas.microsoft.com/office/drawing/2014/main" id="{D6C0DF27-250C-4FDD-B38F-0620DC28392C}"/>
              </a:ext>
            </a:extLst>
          </p:cNvPr>
          <p:cNvSpPr>
            <a:spLocks noGrp="1"/>
          </p:cNvSpPr>
          <p:nvPr>
            <p:ph idx="1"/>
          </p:nvPr>
        </p:nvSpPr>
        <p:spPr/>
        <p:txBody>
          <a:bodyPr/>
          <a:lstStyle/>
          <a:p>
            <a:r>
              <a:rPr lang="zh-CN" altLang="en-US" dirty="0"/>
              <a:t>在两个凸包内分别任意取两个点</a:t>
            </a:r>
            <a:r>
              <a:rPr lang="en-US" altLang="zh-CN" dirty="0" err="1"/>
              <a:t>a,b</a:t>
            </a:r>
            <a:endParaRPr lang="en-US" altLang="zh-CN" dirty="0"/>
          </a:p>
          <a:p>
            <a:r>
              <a:rPr lang="zh-CN" altLang="en-US" dirty="0"/>
              <a:t>这两个点做差得到向量</a:t>
            </a:r>
            <a:r>
              <a:rPr lang="en-US" altLang="zh-CN" dirty="0"/>
              <a:t>d=a-b</a:t>
            </a:r>
          </a:p>
          <a:p>
            <a:r>
              <a:rPr lang="zh-CN" altLang="en-US" dirty="0"/>
              <a:t>那么由</a:t>
            </a:r>
            <a:r>
              <a:rPr lang="en-US" altLang="zh-CN" dirty="0" err="1"/>
              <a:t>a,b</a:t>
            </a:r>
            <a:r>
              <a:rPr lang="zh-CN" altLang="en-US" dirty="0"/>
              <a:t>的任意性，对于所有</a:t>
            </a:r>
            <a:r>
              <a:rPr lang="en-US" altLang="zh-CN" dirty="0" err="1"/>
              <a:t>a,b</a:t>
            </a:r>
            <a:r>
              <a:rPr lang="zh-CN" altLang="en-US" dirty="0"/>
              <a:t>，对</a:t>
            </a:r>
            <a:r>
              <a:rPr lang="en-US" altLang="zh-CN" dirty="0"/>
              <a:t>d</a:t>
            </a:r>
            <a:r>
              <a:rPr lang="zh-CN" altLang="en-US" dirty="0"/>
              <a:t>取最小值就是答案</a:t>
            </a:r>
            <a:endParaRPr lang="en-US" altLang="zh-CN" dirty="0"/>
          </a:p>
          <a:p>
            <a:r>
              <a:rPr lang="zh-CN" altLang="en-US" dirty="0"/>
              <a:t>把</a:t>
            </a:r>
            <a:r>
              <a:rPr lang="en-US" altLang="zh-CN" dirty="0"/>
              <a:t>B</a:t>
            </a:r>
            <a:r>
              <a:rPr lang="zh-CN" altLang="en-US" dirty="0"/>
              <a:t>凸包的点全部取反得到</a:t>
            </a:r>
            <a:r>
              <a:rPr lang="en-US" altLang="zh-CN" dirty="0"/>
              <a:t>B’</a:t>
            </a:r>
            <a:r>
              <a:rPr lang="zh-CN" altLang="en-US" dirty="0"/>
              <a:t>，然后计算闽可夫斯基和</a:t>
            </a:r>
            <a:r>
              <a:rPr lang="en-US" altLang="zh-CN" dirty="0"/>
              <a:t>A+B’</a:t>
            </a:r>
            <a:r>
              <a:rPr lang="zh-CN" altLang="en-US" dirty="0"/>
              <a:t>，实际上计算的是</a:t>
            </a:r>
            <a:r>
              <a:rPr lang="en-US" altLang="zh-CN" dirty="0"/>
              <a:t>A-B</a:t>
            </a:r>
            <a:r>
              <a:rPr lang="zh-CN" altLang="en-US" dirty="0"/>
              <a:t>，然后计算点</a:t>
            </a:r>
            <a:r>
              <a:rPr lang="en-US" altLang="zh-CN" dirty="0"/>
              <a:t>(0,0)</a:t>
            </a:r>
            <a:r>
              <a:rPr lang="zh-CN" altLang="en-US" dirty="0"/>
              <a:t>到凸包</a:t>
            </a:r>
            <a:r>
              <a:rPr lang="en-US" altLang="zh-CN" dirty="0"/>
              <a:t>A-B</a:t>
            </a:r>
            <a:r>
              <a:rPr lang="zh-CN" altLang="en-US" dirty="0"/>
              <a:t>的最短距离即可。</a:t>
            </a:r>
            <a:endParaRPr lang="en-US" altLang="zh-CN" dirty="0"/>
          </a:p>
          <a:p>
            <a:r>
              <a:rPr lang="zh-CN" altLang="en-US" dirty="0"/>
              <a:t>注意求定点到凸包的最短距离，除了枚举凸包的边，求点到线段的距离以外，还可以参考动态凸包的方法，以凸包内一点为原点进行极角排序，二分找到目标线段求距离。</a:t>
            </a:r>
            <a:endParaRPr lang="en-US" altLang="zh-CN" dirty="0"/>
          </a:p>
          <a:p>
            <a:endParaRPr lang="zh-CN" altLang="en-US" dirty="0"/>
          </a:p>
        </p:txBody>
      </p:sp>
    </p:spTree>
    <p:extLst>
      <p:ext uri="{BB962C8B-B14F-4D97-AF65-F5344CB8AC3E}">
        <p14:creationId xmlns:p14="http://schemas.microsoft.com/office/powerpoint/2010/main" val="14842223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8971DE-8917-4B3B-B11C-BBA96DBF332D}"/>
              </a:ext>
            </a:extLst>
          </p:cNvPr>
          <p:cNvSpPr>
            <a:spLocks noGrp="1"/>
          </p:cNvSpPr>
          <p:nvPr>
            <p:ph type="title"/>
          </p:nvPr>
        </p:nvSpPr>
        <p:spPr/>
        <p:txBody>
          <a:bodyPr/>
          <a:lstStyle/>
          <a:p>
            <a:r>
              <a:rPr lang="en-US" altLang="zh-CN" dirty="0" err="1"/>
              <a:t>Minkowski</a:t>
            </a:r>
            <a:r>
              <a:rPr lang="en-US" altLang="zh-CN" dirty="0"/>
              <a:t> Sum</a:t>
            </a:r>
            <a:endParaRPr lang="zh-CN" altLang="en-US" dirty="0"/>
          </a:p>
        </p:txBody>
      </p:sp>
      <p:sp>
        <p:nvSpPr>
          <p:cNvPr id="3" name="内容占位符 2">
            <a:extLst>
              <a:ext uri="{FF2B5EF4-FFF2-40B4-BE49-F238E27FC236}">
                <a16:creationId xmlns:a16="http://schemas.microsoft.com/office/drawing/2014/main" id="{D6C0DF27-250C-4FDD-B38F-0620DC28392C}"/>
              </a:ext>
            </a:extLst>
          </p:cNvPr>
          <p:cNvSpPr>
            <a:spLocks noGrp="1"/>
          </p:cNvSpPr>
          <p:nvPr>
            <p:ph idx="1"/>
          </p:nvPr>
        </p:nvSpPr>
        <p:spPr/>
        <p:txBody>
          <a:bodyPr/>
          <a:lstStyle/>
          <a:p>
            <a:r>
              <a:rPr lang="zh-CN" altLang="en-US" dirty="0"/>
              <a:t>闵可夫斯基和还可以用来合并</a:t>
            </a:r>
            <a:r>
              <a:rPr lang="en-US" altLang="zh-CN" dirty="0" err="1"/>
              <a:t>dp</a:t>
            </a:r>
            <a:r>
              <a:rPr lang="zh-CN" altLang="en-US" dirty="0"/>
              <a:t>过程中的两个凸壳</a:t>
            </a:r>
            <a:endParaRPr lang="en-US" altLang="zh-CN" dirty="0"/>
          </a:p>
          <a:p>
            <a:r>
              <a:rPr lang="zh-CN" altLang="en-US" dirty="0"/>
              <a:t>假设有一个背包问题，</a:t>
            </a:r>
            <a:r>
              <a:rPr lang="en-US" altLang="zh-CN" dirty="0"/>
              <a:t>f[</a:t>
            </a:r>
            <a:r>
              <a:rPr lang="en-US" altLang="zh-CN" dirty="0" err="1"/>
              <a:t>i</a:t>
            </a:r>
            <a:r>
              <a:rPr lang="en-US" altLang="zh-CN" dirty="0"/>
              <a:t>],g[</a:t>
            </a:r>
            <a:r>
              <a:rPr lang="en-US" altLang="zh-CN" dirty="0" err="1"/>
              <a:t>i</a:t>
            </a:r>
            <a:r>
              <a:rPr lang="en-US" altLang="zh-CN" dirty="0"/>
              <a:t>],h[</a:t>
            </a:r>
            <a:r>
              <a:rPr lang="en-US" altLang="zh-CN" dirty="0" err="1"/>
              <a:t>i</a:t>
            </a:r>
            <a:r>
              <a:rPr lang="en-US" altLang="zh-CN" dirty="0"/>
              <a:t>]</a:t>
            </a:r>
            <a:r>
              <a:rPr lang="zh-CN" altLang="en-US" dirty="0"/>
              <a:t>均表示体积为</a:t>
            </a:r>
            <a:r>
              <a:rPr lang="en-US" altLang="zh-CN" dirty="0" err="1"/>
              <a:t>i</a:t>
            </a:r>
            <a:r>
              <a:rPr lang="zh-CN" altLang="en-US" dirty="0"/>
              <a:t>的情况下的最大价值（只是使用了不同集合的物品）</a:t>
            </a:r>
            <a:endParaRPr lang="en-US" altLang="zh-CN" dirty="0"/>
          </a:p>
          <a:p>
            <a:r>
              <a:rPr lang="zh-CN" altLang="en-US" dirty="0"/>
              <a:t>那么显然有</a:t>
            </a:r>
            <a:r>
              <a:rPr lang="en-US" altLang="zh-CN" dirty="0"/>
              <a:t>f[</a:t>
            </a:r>
            <a:r>
              <a:rPr lang="en-US" altLang="zh-CN" dirty="0" err="1"/>
              <a:t>i+j</a:t>
            </a:r>
            <a:r>
              <a:rPr lang="en-US" altLang="zh-CN" dirty="0"/>
              <a:t>]=max(g[</a:t>
            </a:r>
            <a:r>
              <a:rPr lang="en-US" altLang="zh-CN" dirty="0" err="1"/>
              <a:t>i</a:t>
            </a:r>
            <a:r>
              <a:rPr lang="en-US" altLang="zh-CN" dirty="0"/>
              <a:t>]+h[j])</a:t>
            </a:r>
          </a:p>
          <a:p>
            <a:r>
              <a:rPr lang="zh-CN" altLang="en-US" dirty="0"/>
              <a:t>把点的坐标看成</a:t>
            </a:r>
            <a:r>
              <a:rPr lang="en-US" altLang="zh-CN" dirty="0"/>
              <a:t>(</a:t>
            </a:r>
            <a:r>
              <a:rPr lang="en-US" altLang="zh-CN" dirty="0" err="1"/>
              <a:t>i,f</a:t>
            </a:r>
            <a:r>
              <a:rPr lang="en-US" altLang="zh-CN" dirty="0"/>
              <a:t>[</a:t>
            </a:r>
            <a:r>
              <a:rPr lang="en-US" altLang="zh-CN" dirty="0" err="1"/>
              <a:t>i</a:t>
            </a:r>
            <a:r>
              <a:rPr lang="en-US" altLang="zh-CN" dirty="0"/>
              <a:t>])</a:t>
            </a:r>
            <a:r>
              <a:rPr lang="zh-CN" altLang="en-US" dirty="0"/>
              <a:t>，就可以考虑用闵可夫斯基和合并了</a:t>
            </a:r>
            <a:endParaRPr lang="en-US" altLang="zh-CN" dirty="0"/>
          </a:p>
          <a:p>
            <a:endParaRPr lang="zh-CN" altLang="en-US" dirty="0"/>
          </a:p>
        </p:txBody>
      </p:sp>
    </p:spTree>
    <p:extLst>
      <p:ext uri="{BB962C8B-B14F-4D97-AF65-F5344CB8AC3E}">
        <p14:creationId xmlns:p14="http://schemas.microsoft.com/office/powerpoint/2010/main" val="8967320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8971DE-8917-4B3B-B11C-BBA96DBF332D}"/>
              </a:ext>
            </a:extLst>
          </p:cNvPr>
          <p:cNvSpPr>
            <a:spLocks noGrp="1"/>
          </p:cNvSpPr>
          <p:nvPr>
            <p:ph type="title"/>
          </p:nvPr>
        </p:nvSpPr>
        <p:spPr/>
        <p:txBody>
          <a:bodyPr/>
          <a:lstStyle/>
          <a:p>
            <a:r>
              <a:rPr lang="en-US" altLang="zh-CN" dirty="0"/>
              <a:t>WQS</a:t>
            </a:r>
            <a:r>
              <a:rPr lang="zh-CN" altLang="en-US" dirty="0"/>
              <a:t>二分</a:t>
            </a:r>
          </a:p>
        </p:txBody>
      </p:sp>
      <p:sp>
        <p:nvSpPr>
          <p:cNvPr id="3" name="内容占位符 2">
            <a:extLst>
              <a:ext uri="{FF2B5EF4-FFF2-40B4-BE49-F238E27FC236}">
                <a16:creationId xmlns:a16="http://schemas.microsoft.com/office/drawing/2014/main" id="{D6C0DF27-250C-4FDD-B38F-0620DC28392C}"/>
              </a:ext>
            </a:extLst>
          </p:cNvPr>
          <p:cNvSpPr>
            <a:spLocks noGrp="1"/>
          </p:cNvSpPr>
          <p:nvPr>
            <p:ph idx="1"/>
          </p:nvPr>
        </p:nvSpPr>
        <p:spPr/>
        <p:txBody>
          <a:bodyPr/>
          <a:lstStyle/>
          <a:p>
            <a:r>
              <a:rPr lang="zh-CN" altLang="en-US" dirty="0"/>
              <a:t>闵可夫斯基和可以求每个</a:t>
            </a:r>
            <a:r>
              <a:rPr lang="en-US" altLang="zh-CN" dirty="0" err="1"/>
              <a:t>i</a:t>
            </a:r>
            <a:r>
              <a:rPr lang="zh-CN" altLang="en-US" dirty="0"/>
              <a:t>对应的</a:t>
            </a:r>
            <a:r>
              <a:rPr lang="en-US" altLang="zh-CN" dirty="0"/>
              <a:t>f[</a:t>
            </a:r>
            <a:r>
              <a:rPr lang="en-US" altLang="zh-CN" dirty="0" err="1"/>
              <a:t>i</a:t>
            </a:r>
            <a:r>
              <a:rPr lang="en-US" altLang="zh-CN" dirty="0"/>
              <a:t>]</a:t>
            </a:r>
          </a:p>
          <a:p>
            <a:r>
              <a:rPr lang="en-US" altLang="zh-CN" dirty="0"/>
              <a:t>WQS</a:t>
            </a:r>
            <a:r>
              <a:rPr lang="zh-CN" altLang="en-US" dirty="0"/>
              <a:t>二分相当于在凸包上二分，求出某个</a:t>
            </a:r>
            <a:r>
              <a:rPr lang="en-US" altLang="zh-CN" dirty="0" err="1"/>
              <a:t>i</a:t>
            </a:r>
            <a:r>
              <a:rPr lang="zh-CN" altLang="en-US" dirty="0"/>
              <a:t>对应的</a:t>
            </a:r>
            <a:r>
              <a:rPr lang="en-US" altLang="zh-CN" dirty="0"/>
              <a:t>f[</a:t>
            </a:r>
            <a:r>
              <a:rPr lang="en-US" altLang="zh-CN" dirty="0" err="1"/>
              <a:t>i</a:t>
            </a:r>
            <a:r>
              <a:rPr lang="en-US" altLang="zh-CN" dirty="0"/>
              <a:t>]</a:t>
            </a:r>
          </a:p>
          <a:p>
            <a:r>
              <a:rPr lang="zh-CN" altLang="en-US" dirty="0"/>
              <a:t>有些时候两者还可以结合使用</a:t>
            </a:r>
            <a:endParaRPr lang="en-US" altLang="zh-CN" dirty="0"/>
          </a:p>
          <a:p>
            <a:r>
              <a:rPr lang="en-US" altLang="zh-CN" dirty="0">
                <a:hlinkClick r:id="rId2"/>
              </a:rPr>
              <a:t>https://www.luogu.com.cn/blog/Flying2018/wqs-er-fen-min-ke-fu-si-ji-hu-xue-xi-bi-ji</a:t>
            </a:r>
            <a:endParaRPr lang="en-US" altLang="zh-CN" dirty="0"/>
          </a:p>
          <a:p>
            <a:endParaRPr lang="zh-CN" altLang="en-US" dirty="0"/>
          </a:p>
        </p:txBody>
      </p:sp>
    </p:spTree>
    <p:extLst>
      <p:ext uri="{BB962C8B-B14F-4D97-AF65-F5344CB8AC3E}">
        <p14:creationId xmlns:p14="http://schemas.microsoft.com/office/powerpoint/2010/main" val="30280040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D6FD3D-CE8D-44F4-BB22-B34793F32581}"/>
              </a:ext>
            </a:extLst>
          </p:cNvPr>
          <p:cNvSpPr>
            <a:spLocks noGrp="1"/>
          </p:cNvSpPr>
          <p:nvPr>
            <p:ph type="title"/>
          </p:nvPr>
        </p:nvSpPr>
        <p:spPr/>
        <p:txBody>
          <a:bodyPr/>
          <a:lstStyle/>
          <a:p>
            <a:r>
              <a:rPr lang="en-US" altLang="zh-CN" dirty="0"/>
              <a:t>Pick</a:t>
            </a:r>
            <a:r>
              <a:rPr lang="zh-CN" altLang="en-US" dirty="0"/>
              <a:t>定理</a:t>
            </a:r>
          </a:p>
        </p:txBody>
      </p:sp>
      <p:sp>
        <p:nvSpPr>
          <p:cNvPr id="3" name="内容占位符 2">
            <a:extLst>
              <a:ext uri="{FF2B5EF4-FFF2-40B4-BE49-F238E27FC236}">
                <a16:creationId xmlns:a16="http://schemas.microsoft.com/office/drawing/2014/main" id="{FD433E21-6B63-4E53-8932-8CC2D1A39E48}"/>
              </a:ext>
            </a:extLst>
          </p:cNvPr>
          <p:cNvSpPr>
            <a:spLocks noGrp="1"/>
          </p:cNvSpPr>
          <p:nvPr>
            <p:ph idx="1"/>
          </p:nvPr>
        </p:nvSpPr>
        <p:spPr/>
        <p:txBody>
          <a:bodyPr/>
          <a:lstStyle/>
          <a:p>
            <a:r>
              <a:rPr lang="zh-CN" altLang="en-US" dirty="0"/>
              <a:t>点阵中顶点在格点上的多边形面积公式</a:t>
            </a:r>
            <a:endParaRPr lang="en-US" altLang="zh-CN" dirty="0"/>
          </a:p>
          <a:p>
            <a:r>
              <a:rPr lang="en-US" altLang="zh-CN" dirty="0"/>
              <a:t>2S=2a+b-2</a:t>
            </a:r>
          </a:p>
          <a:p>
            <a:r>
              <a:rPr lang="zh-CN" altLang="en-US" dirty="0"/>
              <a:t>其中</a:t>
            </a:r>
            <a:r>
              <a:rPr lang="en-US" altLang="zh-CN" dirty="0"/>
              <a:t>a</a:t>
            </a:r>
            <a:r>
              <a:rPr lang="zh-CN" altLang="en-US" dirty="0"/>
              <a:t>表示多边形内部的点数，</a:t>
            </a:r>
            <a:r>
              <a:rPr lang="en-US" altLang="zh-CN" dirty="0"/>
              <a:t>b</a:t>
            </a:r>
            <a:r>
              <a:rPr lang="zh-CN" altLang="en-US" dirty="0"/>
              <a:t>表示多边形边界上的点数，</a:t>
            </a:r>
            <a:r>
              <a:rPr lang="en-US" altLang="zh-CN" dirty="0"/>
              <a:t>S</a:t>
            </a:r>
            <a:r>
              <a:rPr lang="zh-CN" altLang="en-US" dirty="0"/>
              <a:t>表示多边形的面积</a:t>
            </a:r>
          </a:p>
        </p:txBody>
      </p:sp>
      <p:pic>
        <p:nvPicPr>
          <p:cNvPr id="4" name="图片 3">
            <a:extLst>
              <a:ext uri="{FF2B5EF4-FFF2-40B4-BE49-F238E27FC236}">
                <a16:creationId xmlns:a16="http://schemas.microsoft.com/office/drawing/2014/main" id="{577D879D-B035-4AD7-9FCA-773D1C2EDB60}"/>
              </a:ext>
            </a:extLst>
          </p:cNvPr>
          <p:cNvPicPr>
            <a:picLocks noChangeAspect="1"/>
          </p:cNvPicPr>
          <p:nvPr/>
        </p:nvPicPr>
        <p:blipFill>
          <a:blip r:embed="rId2"/>
          <a:stretch>
            <a:fillRect/>
          </a:stretch>
        </p:blipFill>
        <p:spPr>
          <a:xfrm>
            <a:off x="1188769" y="3825784"/>
            <a:ext cx="2286198" cy="1958510"/>
          </a:xfrm>
          <a:prstGeom prst="rect">
            <a:avLst/>
          </a:prstGeom>
        </p:spPr>
      </p:pic>
    </p:spTree>
    <p:extLst>
      <p:ext uri="{BB962C8B-B14F-4D97-AF65-F5344CB8AC3E}">
        <p14:creationId xmlns:p14="http://schemas.microsoft.com/office/powerpoint/2010/main" val="31017893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D6FD3D-CE8D-44F4-BB22-B34793F32581}"/>
              </a:ext>
            </a:extLst>
          </p:cNvPr>
          <p:cNvSpPr>
            <a:spLocks noGrp="1"/>
          </p:cNvSpPr>
          <p:nvPr>
            <p:ph type="title"/>
          </p:nvPr>
        </p:nvSpPr>
        <p:spPr/>
        <p:txBody>
          <a:bodyPr/>
          <a:lstStyle/>
          <a:p>
            <a:r>
              <a:rPr lang="en-US" altLang="zh-CN" dirty="0"/>
              <a:t>Pick</a:t>
            </a:r>
            <a:r>
              <a:rPr lang="zh-CN" altLang="en-US" dirty="0"/>
              <a:t>定理的补充</a:t>
            </a:r>
          </a:p>
        </p:txBody>
      </p:sp>
      <p:sp>
        <p:nvSpPr>
          <p:cNvPr id="3" name="内容占位符 2">
            <a:extLst>
              <a:ext uri="{FF2B5EF4-FFF2-40B4-BE49-F238E27FC236}">
                <a16:creationId xmlns:a16="http://schemas.microsoft.com/office/drawing/2014/main" id="{FD433E21-6B63-4E53-8932-8CC2D1A39E48}"/>
              </a:ext>
            </a:extLst>
          </p:cNvPr>
          <p:cNvSpPr>
            <a:spLocks noGrp="1"/>
          </p:cNvSpPr>
          <p:nvPr>
            <p:ph idx="1"/>
          </p:nvPr>
        </p:nvSpPr>
        <p:spPr/>
        <p:txBody>
          <a:bodyPr/>
          <a:lstStyle/>
          <a:p>
            <a:r>
              <a:rPr lang="zh-CN" altLang="en-US" dirty="0"/>
              <a:t>一条端点为格点的线段上有多少个格点？</a:t>
            </a:r>
            <a:endParaRPr lang="en-US" altLang="zh-CN" dirty="0"/>
          </a:p>
          <a:p>
            <a:r>
              <a:rPr lang="zh-CN" altLang="en-US" dirty="0"/>
              <a:t>设线段是</a:t>
            </a:r>
            <a:r>
              <a:rPr lang="en-US" altLang="zh-CN" dirty="0"/>
              <a:t>A=(x1,y1),B=(x2,y2)</a:t>
            </a:r>
          </a:p>
          <a:p>
            <a:r>
              <a:rPr lang="en-US" altLang="zh-CN" dirty="0" err="1"/>
              <a:t>gcd</a:t>
            </a:r>
            <a:r>
              <a:rPr lang="en-US" altLang="zh-CN" dirty="0"/>
              <a:t>(|x1-x2|,|y1-y2|)+1</a:t>
            </a:r>
            <a:endParaRPr lang="zh-CN" altLang="en-US" dirty="0"/>
          </a:p>
        </p:txBody>
      </p:sp>
    </p:spTree>
    <p:extLst>
      <p:ext uri="{BB962C8B-B14F-4D97-AF65-F5344CB8AC3E}">
        <p14:creationId xmlns:p14="http://schemas.microsoft.com/office/powerpoint/2010/main" val="12016196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D6FD3D-CE8D-44F4-BB22-B34793F32581}"/>
              </a:ext>
            </a:extLst>
          </p:cNvPr>
          <p:cNvSpPr>
            <a:spLocks noGrp="1"/>
          </p:cNvSpPr>
          <p:nvPr>
            <p:ph type="title"/>
          </p:nvPr>
        </p:nvSpPr>
        <p:spPr/>
        <p:txBody>
          <a:bodyPr/>
          <a:lstStyle/>
          <a:p>
            <a:r>
              <a:rPr lang="en-US" altLang="zh-CN" dirty="0"/>
              <a:t>Pick</a:t>
            </a:r>
            <a:r>
              <a:rPr lang="zh-CN" altLang="en-US" dirty="0"/>
              <a:t>定理的补充</a:t>
            </a:r>
          </a:p>
        </p:txBody>
      </p:sp>
      <p:sp>
        <p:nvSpPr>
          <p:cNvPr id="3" name="内容占位符 2">
            <a:extLst>
              <a:ext uri="{FF2B5EF4-FFF2-40B4-BE49-F238E27FC236}">
                <a16:creationId xmlns:a16="http://schemas.microsoft.com/office/drawing/2014/main" id="{FD433E21-6B63-4E53-8932-8CC2D1A39E48}"/>
              </a:ext>
            </a:extLst>
          </p:cNvPr>
          <p:cNvSpPr>
            <a:spLocks noGrp="1"/>
          </p:cNvSpPr>
          <p:nvPr>
            <p:ph idx="1"/>
          </p:nvPr>
        </p:nvSpPr>
        <p:spPr/>
        <p:txBody>
          <a:bodyPr/>
          <a:lstStyle/>
          <a:p>
            <a:r>
              <a:rPr lang="zh-CN" altLang="en-US" dirty="0"/>
              <a:t>一条线段下方有多少个格点？</a:t>
            </a:r>
            <a:endParaRPr lang="en-US" altLang="zh-CN" dirty="0"/>
          </a:p>
          <a:p>
            <a:r>
              <a:rPr lang="zh-CN" altLang="en-US" dirty="0"/>
              <a:t>等价于求</a:t>
            </a:r>
            <a:endParaRPr lang="en-US" altLang="zh-CN" dirty="0"/>
          </a:p>
          <a:p>
            <a:r>
              <a:rPr lang="zh-CN" altLang="en-US" dirty="0"/>
              <a:t>其实是在求勒让德符号</a:t>
            </a:r>
            <a:endParaRPr lang="en-US" altLang="zh-CN" dirty="0"/>
          </a:p>
          <a:p>
            <a:r>
              <a:rPr lang="zh-CN" altLang="en-US" dirty="0"/>
              <a:t>类欧几里得算法，不展开讲了</a:t>
            </a:r>
            <a:endParaRPr lang="en-US" altLang="zh-CN" dirty="0"/>
          </a:p>
        </p:txBody>
      </p:sp>
      <p:pic>
        <p:nvPicPr>
          <p:cNvPr id="5" name="图片 4">
            <a:extLst>
              <a:ext uri="{FF2B5EF4-FFF2-40B4-BE49-F238E27FC236}">
                <a16:creationId xmlns:a16="http://schemas.microsoft.com/office/drawing/2014/main" id="{59D8747E-8E0D-4FAC-BAE6-B3DB86F32F63}"/>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2646534" y="2255915"/>
            <a:ext cx="1827812" cy="606911"/>
          </a:xfrm>
          <a:prstGeom prst="rect">
            <a:avLst/>
          </a:prstGeom>
        </p:spPr>
      </p:pic>
    </p:spTree>
    <p:extLst>
      <p:ext uri="{BB962C8B-B14F-4D97-AF65-F5344CB8AC3E}">
        <p14:creationId xmlns:p14="http://schemas.microsoft.com/office/powerpoint/2010/main" val="3458587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B2B57A-D541-402B-8101-A774BF050180}"/>
              </a:ext>
            </a:extLst>
          </p:cNvPr>
          <p:cNvSpPr>
            <a:spLocks noGrp="1"/>
          </p:cNvSpPr>
          <p:nvPr>
            <p:ph type="title"/>
          </p:nvPr>
        </p:nvSpPr>
        <p:spPr/>
        <p:txBody>
          <a:bodyPr/>
          <a:lstStyle/>
          <a:p>
            <a:r>
              <a:rPr lang="zh-CN" altLang="en-US" dirty="0"/>
              <a:t>向量的运算</a:t>
            </a:r>
          </a:p>
        </p:txBody>
      </p:sp>
      <p:sp>
        <p:nvSpPr>
          <p:cNvPr id="3" name="内容占位符 2">
            <a:extLst>
              <a:ext uri="{FF2B5EF4-FFF2-40B4-BE49-F238E27FC236}">
                <a16:creationId xmlns:a16="http://schemas.microsoft.com/office/drawing/2014/main" id="{AAEB80C4-5F8C-46B9-AB58-962077917149}"/>
              </a:ext>
            </a:extLst>
          </p:cNvPr>
          <p:cNvSpPr>
            <a:spLocks noGrp="1"/>
          </p:cNvSpPr>
          <p:nvPr>
            <p:ph idx="1"/>
          </p:nvPr>
        </p:nvSpPr>
        <p:spPr/>
        <p:txBody>
          <a:bodyPr/>
          <a:lstStyle/>
          <a:p>
            <a:r>
              <a:rPr lang="zh-CN" altLang="en-US" b="0" dirty="0"/>
              <a:t>为什么行列式</a:t>
            </a:r>
            <a:r>
              <a:rPr lang="en-US" altLang="zh-CN" b="0" dirty="0"/>
              <a:t>=</a:t>
            </a:r>
            <a:r>
              <a:rPr lang="zh-CN" altLang="en-US" b="0" dirty="0"/>
              <a:t>面积？</a:t>
            </a:r>
            <a:endParaRPr lang="en-US" altLang="zh-CN" b="0" dirty="0"/>
          </a:p>
        </p:txBody>
      </p:sp>
      <p:pic>
        <p:nvPicPr>
          <p:cNvPr id="6" name="图片 5">
            <a:extLst>
              <a:ext uri="{FF2B5EF4-FFF2-40B4-BE49-F238E27FC236}">
                <a16:creationId xmlns:a16="http://schemas.microsoft.com/office/drawing/2014/main" id="{E6C48684-C882-49D8-859B-34416C28F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674" y="2395037"/>
            <a:ext cx="3582729" cy="3212514"/>
          </a:xfrm>
          <a:prstGeom prst="rect">
            <a:avLst/>
          </a:prstGeom>
        </p:spPr>
      </p:pic>
    </p:spTree>
    <p:extLst>
      <p:ext uri="{BB962C8B-B14F-4D97-AF65-F5344CB8AC3E}">
        <p14:creationId xmlns:p14="http://schemas.microsoft.com/office/powerpoint/2010/main" val="5739326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3E4DA6-A9CD-4219-A9CD-F11DC92DEA0B}"/>
              </a:ext>
            </a:extLst>
          </p:cNvPr>
          <p:cNvSpPr>
            <a:spLocks noGrp="1"/>
          </p:cNvSpPr>
          <p:nvPr>
            <p:ph type="title"/>
          </p:nvPr>
        </p:nvSpPr>
        <p:spPr/>
        <p:txBody>
          <a:bodyPr/>
          <a:lstStyle/>
          <a:p>
            <a:r>
              <a:rPr lang="zh-CN" altLang="en-US" dirty="0"/>
              <a:t>欧拉定理</a:t>
            </a:r>
          </a:p>
        </p:txBody>
      </p:sp>
      <p:sp>
        <p:nvSpPr>
          <p:cNvPr id="3" name="内容占位符 2">
            <a:extLst>
              <a:ext uri="{FF2B5EF4-FFF2-40B4-BE49-F238E27FC236}">
                <a16:creationId xmlns:a16="http://schemas.microsoft.com/office/drawing/2014/main" id="{EAA2D88E-2C42-416C-9BDB-EAF9789C1EC5}"/>
              </a:ext>
            </a:extLst>
          </p:cNvPr>
          <p:cNvSpPr>
            <a:spLocks noGrp="1"/>
          </p:cNvSpPr>
          <p:nvPr>
            <p:ph idx="1"/>
          </p:nvPr>
        </p:nvSpPr>
        <p:spPr/>
        <p:txBody>
          <a:bodyPr/>
          <a:lstStyle/>
          <a:p>
            <a:r>
              <a:rPr lang="zh-CN" altLang="en-US" dirty="0"/>
              <a:t>这里指的是欧拉在图论方面的定理</a:t>
            </a:r>
            <a:endParaRPr lang="en-US" altLang="zh-CN" dirty="0"/>
          </a:p>
          <a:p>
            <a:r>
              <a:rPr lang="zh-CN" altLang="en-US" dirty="0"/>
              <a:t>设</a:t>
            </a:r>
            <a:r>
              <a:rPr lang="en-US" altLang="zh-CN" dirty="0"/>
              <a:t>G</a:t>
            </a:r>
            <a:r>
              <a:rPr lang="zh-CN" altLang="en-US" dirty="0"/>
              <a:t>为任意的连通的平面图，则</a:t>
            </a:r>
            <a:r>
              <a:rPr lang="en-US" altLang="zh-CN" dirty="0" err="1"/>
              <a:t>v-e+f</a:t>
            </a:r>
            <a:r>
              <a:rPr lang="en-US" altLang="zh-CN" dirty="0"/>
              <a:t>=2</a:t>
            </a:r>
            <a:r>
              <a:rPr lang="zh-CN" altLang="en-US" dirty="0"/>
              <a:t>，</a:t>
            </a:r>
            <a:r>
              <a:rPr lang="en-US" altLang="zh-CN" dirty="0"/>
              <a:t>v</a:t>
            </a:r>
            <a:r>
              <a:rPr lang="zh-CN" altLang="en-US" dirty="0"/>
              <a:t>是</a:t>
            </a:r>
            <a:r>
              <a:rPr lang="en-US" altLang="zh-CN" dirty="0"/>
              <a:t>G</a:t>
            </a:r>
            <a:r>
              <a:rPr lang="zh-CN" altLang="en-US" dirty="0"/>
              <a:t>的顶点数，</a:t>
            </a:r>
            <a:r>
              <a:rPr lang="en-US" altLang="zh-CN" dirty="0"/>
              <a:t>e</a:t>
            </a:r>
            <a:r>
              <a:rPr lang="zh-CN" altLang="en-US" dirty="0"/>
              <a:t>是</a:t>
            </a:r>
            <a:r>
              <a:rPr lang="en-US" altLang="zh-CN" dirty="0"/>
              <a:t>G</a:t>
            </a:r>
            <a:r>
              <a:rPr lang="zh-CN" altLang="en-US" dirty="0"/>
              <a:t>的边数，</a:t>
            </a:r>
            <a:r>
              <a:rPr lang="en-US" altLang="zh-CN" dirty="0"/>
              <a:t>f</a:t>
            </a:r>
            <a:r>
              <a:rPr lang="zh-CN" altLang="en-US" dirty="0"/>
              <a:t>是</a:t>
            </a:r>
            <a:r>
              <a:rPr lang="en-US" altLang="zh-CN" dirty="0"/>
              <a:t>G</a:t>
            </a:r>
            <a:r>
              <a:rPr lang="zh-CN" altLang="en-US" dirty="0"/>
              <a:t>的面数</a:t>
            </a:r>
          </a:p>
        </p:txBody>
      </p:sp>
      <p:pic>
        <p:nvPicPr>
          <p:cNvPr id="4" name="图片 3">
            <a:extLst>
              <a:ext uri="{FF2B5EF4-FFF2-40B4-BE49-F238E27FC236}">
                <a16:creationId xmlns:a16="http://schemas.microsoft.com/office/drawing/2014/main" id="{06CD576C-404C-4FE9-B83B-8600DE29CCA8}"/>
              </a:ext>
            </a:extLst>
          </p:cNvPr>
          <p:cNvPicPr>
            <a:picLocks noChangeAspect="1"/>
          </p:cNvPicPr>
          <p:nvPr/>
        </p:nvPicPr>
        <p:blipFill>
          <a:blip r:embed="rId2"/>
          <a:stretch>
            <a:fillRect/>
          </a:stretch>
        </p:blipFill>
        <p:spPr>
          <a:xfrm>
            <a:off x="1147955" y="3276547"/>
            <a:ext cx="4320914" cy="2080440"/>
          </a:xfrm>
          <a:prstGeom prst="rect">
            <a:avLst/>
          </a:prstGeom>
        </p:spPr>
      </p:pic>
    </p:spTree>
    <p:extLst>
      <p:ext uri="{BB962C8B-B14F-4D97-AF65-F5344CB8AC3E}">
        <p14:creationId xmlns:p14="http://schemas.microsoft.com/office/powerpoint/2010/main" val="39861717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72EA6-332F-41D8-8B3D-B24B6F9F5108}"/>
              </a:ext>
            </a:extLst>
          </p:cNvPr>
          <p:cNvSpPr>
            <a:spLocks noGrp="1"/>
          </p:cNvSpPr>
          <p:nvPr>
            <p:ph type="title"/>
          </p:nvPr>
        </p:nvSpPr>
        <p:spPr/>
        <p:txBody>
          <a:bodyPr/>
          <a:lstStyle/>
          <a:p>
            <a:r>
              <a:rPr lang="zh-CN" altLang="en-US" dirty="0"/>
              <a:t>最小圆覆盖</a:t>
            </a:r>
          </a:p>
        </p:txBody>
      </p:sp>
      <p:sp>
        <p:nvSpPr>
          <p:cNvPr id="3" name="内容占位符 2">
            <a:extLst>
              <a:ext uri="{FF2B5EF4-FFF2-40B4-BE49-F238E27FC236}">
                <a16:creationId xmlns:a16="http://schemas.microsoft.com/office/drawing/2014/main" id="{C3C7F659-FE97-455A-AC4B-EC258D6391EA}"/>
              </a:ext>
            </a:extLst>
          </p:cNvPr>
          <p:cNvSpPr>
            <a:spLocks noGrp="1"/>
          </p:cNvSpPr>
          <p:nvPr>
            <p:ph idx="1"/>
          </p:nvPr>
        </p:nvSpPr>
        <p:spPr/>
        <p:txBody>
          <a:bodyPr/>
          <a:lstStyle/>
          <a:p>
            <a:r>
              <a:rPr lang="zh-CN" altLang="en-US" dirty="0"/>
              <a:t>平面上有一些点，用半径最小的圆覆盖这些点。</a:t>
            </a:r>
            <a:endParaRPr lang="en-US" altLang="zh-CN" dirty="0"/>
          </a:p>
          <a:p>
            <a:r>
              <a:rPr lang="zh-CN" altLang="en-US" dirty="0"/>
              <a:t>用随机增量法。</a:t>
            </a:r>
          </a:p>
        </p:txBody>
      </p:sp>
    </p:spTree>
    <p:extLst>
      <p:ext uri="{BB962C8B-B14F-4D97-AF65-F5344CB8AC3E}">
        <p14:creationId xmlns:p14="http://schemas.microsoft.com/office/powerpoint/2010/main" val="29061027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72EA6-332F-41D8-8B3D-B24B6F9F5108}"/>
              </a:ext>
            </a:extLst>
          </p:cNvPr>
          <p:cNvSpPr>
            <a:spLocks noGrp="1"/>
          </p:cNvSpPr>
          <p:nvPr>
            <p:ph type="title"/>
          </p:nvPr>
        </p:nvSpPr>
        <p:spPr/>
        <p:txBody>
          <a:bodyPr/>
          <a:lstStyle/>
          <a:p>
            <a:r>
              <a:rPr lang="zh-CN" altLang="en-US" dirty="0"/>
              <a:t>最小圆覆盖</a:t>
            </a:r>
          </a:p>
        </p:txBody>
      </p:sp>
      <p:sp>
        <p:nvSpPr>
          <p:cNvPr id="3" name="内容占位符 2">
            <a:extLst>
              <a:ext uri="{FF2B5EF4-FFF2-40B4-BE49-F238E27FC236}">
                <a16:creationId xmlns:a16="http://schemas.microsoft.com/office/drawing/2014/main" id="{C3C7F659-FE97-455A-AC4B-EC258D6391EA}"/>
              </a:ext>
            </a:extLst>
          </p:cNvPr>
          <p:cNvSpPr>
            <a:spLocks noGrp="1"/>
          </p:cNvSpPr>
          <p:nvPr>
            <p:ph idx="1"/>
          </p:nvPr>
        </p:nvSpPr>
        <p:spPr/>
        <p:txBody>
          <a:bodyPr>
            <a:normAutofit/>
          </a:bodyPr>
          <a:lstStyle/>
          <a:p>
            <a:r>
              <a:rPr lang="zh-CN" altLang="en-US" dirty="0"/>
              <a:t>定义</a:t>
            </a:r>
            <a:r>
              <a:rPr lang="en-US" altLang="zh-CN" dirty="0"/>
              <a:t>Di</a:t>
            </a:r>
            <a:r>
              <a:rPr lang="zh-CN" altLang="en-US" dirty="0"/>
              <a:t>为覆盖前</a:t>
            </a:r>
            <a:r>
              <a:rPr lang="en-US" altLang="zh-CN" dirty="0" err="1"/>
              <a:t>i</a:t>
            </a:r>
            <a:r>
              <a:rPr lang="zh-CN" altLang="en-US" dirty="0"/>
              <a:t>个点的最小包围圆。</a:t>
            </a:r>
            <a:endParaRPr lang="en-US" altLang="zh-CN" dirty="0"/>
          </a:p>
          <a:p>
            <a:r>
              <a:rPr lang="zh-CN" altLang="en-US" dirty="0"/>
              <a:t>显然，如果</a:t>
            </a:r>
            <a:r>
              <a:rPr lang="en-US" altLang="zh-CN" dirty="0"/>
              <a:t>pi∈Di-1</a:t>
            </a:r>
            <a:r>
              <a:rPr lang="zh-CN" altLang="en-US" dirty="0"/>
              <a:t>，则</a:t>
            </a:r>
            <a:r>
              <a:rPr lang="en-US" altLang="zh-CN" dirty="0"/>
              <a:t>Di=Di-1</a:t>
            </a:r>
            <a:r>
              <a:rPr lang="zh-CN" altLang="en-US" dirty="0"/>
              <a:t>。</a:t>
            </a:r>
            <a:endParaRPr lang="en-US" altLang="zh-CN" dirty="0"/>
          </a:p>
          <a:p>
            <a:r>
              <a:rPr lang="zh-CN" altLang="en-US" dirty="0"/>
              <a:t>关键在于对</a:t>
            </a:r>
            <a:r>
              <a:rPr lang="en-US" altLang="zh-CN" dirty="0"/>
              <a:t>pi∉Di-1</a:t>
            </a:r>
            <a:r>
              <a:rPr lang="zh-CN" altLang="en-US" dirty="0"/>
              <a:t>时的处理。</a:t>
            </a:r>
            <a:endParaRPr lang="en-US" altLang="zh-CN" dirty="0"/>
          </a:p>
          <a:p>
            <a:r>
              <a:rPr lang="zh-CN" altLang="en-US" dirty="0"/>
              <a:t>否则，需要对</a:t>
            </a:r>
            <a:r>
              <a:rPr lang="en-US" altLang="zh-CN" dirty="0"/>
              <a:t>Di</a:t>
            </a:r>
            <a:r>
              <a:rPr lang="zh-CN" altLang="en-US" dirty="0"/>
              <a:t>另外更新。而且，</a:t>
            </a:r>
            <a:r>
              <a:rPr lang="en-US" altLang="zh-CN" dirty="0"/>
              <a:t>Di</a:t>
            </a:r>
            <a:r>
              <a:rPr lang="zh-CN" altLang="en-US" dirty="0"/>
              <a:t>必然包含了</a:t>
            </a:r>
            <a:r>
              <a:rPr lang="en-US" altLang="zh-CN" dirty="0"/>
              <a:t>pi</a:t>
            </a:r>
            <a:r>
              <a:rPr lang="zh-CN" altLang="en-US" dirty="0"/>
              <a:t>。</a:t>
            </a:r>
            <a:endParaRPr lang="en-US" altLang="zh-CN" dirty="0"/>
          </a:p>
        </p:txBody>
      </p:sp>
    </p:spTree>
    <p:extLst>
      <p:ext uri="{BB962C8B-B14F-4D97-AF65-F5344CB8AC3E}">
        <p14:creationId xmlns:p14="http://schemas.microsoft.com/office/powerpoint/2010/main" val="39711934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72EA6-332F-41D8-8B3D-B24B6F9F5108}"/>
              </a:ext>
            </a:extLst>
          </p:cNvPr>
          <p:cNvSpPr>
            <a:spLocks noGrp="1"/>
          </p:cNvSpPr>
          <p:nvPr>
            <p:ph type="title"/>
          </p:nvPr>
        </p:nvSpPr>
        <p:spPr/>
        <p:txBody>
          <a:bodyPr/>
          <a:lstStyle/>
          <a:p>
            <a:r>
              <a:rPr lang="zh-CN" altLang="en-US" dirty="0"/>
              <a:t>最小圆覆盖</a:t>
            </a:r>
          </a:p>
        </p:txBody>
      </p:sp>
      <p:sp>
        <p:nvSpPr>
          <p:cNvPr id="3" name="内容占位符 2">
            <a:extLst>
              <a:ext uri="{FF2B5EF4-FFF2-40B4-BE49-F238E27FC236}">
                <a16:creationId xmlns:a16="http://schemas.microsoft.com/office/drawing/2014/main" id="{C3C7F659-FE97-455A-AC4B-EC258D6391EA}"/>
              </a:ext>
            </a:extLst>
          </p:cNvPr>
          <p:cNvSpPr>
            <a:spLocks noGrp="1"/>
          </p:cNvSpPr>
          <p:nvPr>
            <p:ph idx="1"/>
          </p:nvPr>
        </p:nvSpPr>
        <p:spPr/>
        <p:txBody>
          <a:bodyPr>
            <a:normAutofit/>
          </a:bodyPr>
          <a:lstStyle/>
          <a:p>
            <a:r>
              <a:rPr lang="zh-CN" altLang="en-US" dirty="0"/>
              <a:t>因此，此种情况下的</a:t>
            </a:r>
            <a:r>
              <a:rPr lang="en-US" altLang="zh-CN" dirty="0"/>
              <a:t>Di</a:t>
            </a:r>
            <a:r>
              <a:rPr lang="zh-CN" altLang="en-US" dirty="0"/>
              <a:t>要过</a:t>
            </a:r>
            <a:r>
              <a:rPr lang="en-US" altLang="zh-CN" dirty="0"/>
              <a:t>pi</a:t>
            </a:r>
            <a:r>
              <a:rPr lang="zh-CN" altLang="en-US" dirty="0"/>
              <a:t>点且覆盖点集</a:t>
            </a:r>
            <a:r>
              <a:rPr lang="en-US" altLang="zh-CN" dirty="0"/>
              <a:t>{p1,p2,…,pi-1}</a:t>
            </a:r>
            <a:r>
              <a:rPr lang="zh-CN" altLang="en-US" dirty="0"/>
              <a:t>。</a:t>
            </a:r>
            <a:endParaRPr lang="en-US" altLang="zh-CN" dirty="0"/>
          </a:p>
          <a:p>
            <a:r>
              <a:rPr lang="zh-CN" altLang="en-US" dirty="0"/>
              <a:t>先让</a:t>
            </a:r>
            <a:r>
              <a:rPr lang="en-US" altLang="zh-CN" dirty="0"/>
              <a:t>Di={p1,pi}</a:t>
            </a:r>
            <a:r>
              <a:rPr lang="zh-CN" altLang="en-US" dirty="0"/>
              <a:t>，逐个判断点</a:t>
            </a:r>
            <a:r>
              <a:rPr lang="en-US" altLang="zh-CN" dirty="0"/>
              <a:t>{p2,p3,…,pi-1}</a:t>
            </a:r>
            <a:r>
              <a:rPr lang="zh-CN" altLang="en-US" dirty="0"/>
              <a:t>，如果存在</a:t>
            </a:r>
            <a:r>
              <a:rPr lang="en-US" altLang="zh-CN" dirty="0" err="1"/>
              <a:t>pj∉Di</a:t>
            </a:r>
            <a:r>
              <a:rPr lang="zh-CN" altLang="en-US" dirty="0"/>
              <a:t>，则</a:t>
            </a:r>
            <a:r>
              <a:rPr lang="en-US" altLang="zh-CN" dirty="0"/>
              <a:t>Di={</a:t>
            </a:r>
            <a:r>
              <a:rPr lang="en-US" altLang="zh-CN" dirty="0" err="1"/>
              <a:t>pj,pi</a:t>
            </a:r>
            <a:r>
              <a:rPr lang="en-US" altLang="zh-CN" dirty="0"/>
              <a:t>}</a:t>
            </a:r>
            <a:r>
              <a:rPr lang="zh-CN" altLang="en-US" dirty="0"/>
              <a:t>。</a:t>
            </a:r>
            <a:endParaRPr lang="en-US" altLang="zh-CN" dirty="0"/>
          </a:p>
          <a:p>
            <a:r>
              <a:rPr lang="zh-CN" altLang="en-US" dirty="0"/>
              <a:t>同时，再依次判断点</a:t>
            </a:r>
            <a:r>
              <a:rPr lang="en-US" altLang="zh-CN" dirty="0"/>
              <a:t>{p1,p2,…,pj-1}</a:t>
            </a:r>
            <a:r>
              <a:rPr lang="zh-CN" altLang="en-US" dirty="0"/>
              <a:t>，如果存在</a:t>
            </a:r>
            <a:r>
              <a:rPr lang="en-US" altLang="zh-CN" dirty="0" err="1"/>
              <a:t>pk∉Di</a:t>
            </a:r>
            <a:r>
              <a:rPr lang="zh-CN" altLang="en-US" dirty="0"/>
              <a:t> ，则</a:t>
            </a:r>
            <a:r>
              <a:rPr lang="en-US" altLang="zh-CN" dirty="0"/>
              <a:t>Di={</a:t>
            </a:r>
            <a:r>
              <a:rPr lang="en-US" altLang="zh-CN" dirty="0" err="1"/>
              <a:t>pk,pj,pi</a:t>
            </a:r>
            <a:r>
              <a:rPr lang="en-US" altLang="zh-CN" dirty="0"/>
              <a:t>}</a:t>
            </a:r>
            <a:r>
              <a:rPr lang="zh-CN" altLang="en-US" dirty="0"/>
              <a:t>。</a:t>
            </a:r>
            <a:endParaRPr lang="en-US" altLang="zh-CN" dirty="0"/>
          </a:p>
          <a:p>
            <a:r>
              <a:rPr lang="zh-CN" altLang="en-US" dirty="0"/>
              <a:t>因为三点唯一地确定一个圆，所以只需在此基础上判断其他的点是否位于此圆内，不停地更新</a:t>
            </a:r>
            <a:r>
              <a:rPr lang="en-US" altLang="zh-CN" dirty="0"/>
              <a:t>pk</a:t>
            </a:r>
            <a:r>
              <a:rPr lang="zh-CN" altLang="en-US" dirty="0"/>
              <a:t>。</a:t>
            </a:r>
            <a:endParaRPr lang="en-US" altLang="zh-CN" dirty="0"/>
          </a:p>
          <a:p>
            <a:r>
              <a:rPr lang="zh-CN" altLang="en-US" dirty="0"/>
              <a:t>当</a:t>
            </a:r>
            <a:r>
              <a:rPr lang="en-US" altLang="zh-CN" dirty="0"/>
              <a:t>k</a:t>
            </a:r>
            <a:r>
              <a:rPr lang="zh-CN" altLang="en-US" dirty="0"/>
              <a:t>的循环完成时，退出循环，更新</a:t>
            </a:r>
            <a:r>
              <a:rPr lang="en-US" altLang="zh-CN" dirty="0" err="1"/>
              <a:t>pj</a:t>
            </a:r>
            <a:r>
              <a:rPr lang="zh-CN" altLang="en-US" dirty="0"/>
              <a:t>；当</a:t>
            </a:r>
            <a:r>
              <a:rPr lang="en-US" altLang="zh-CN" dirty="0"/>
              <a:t>j</a:t>
            </a:r>
            <a:r>
              <a:rPr lang="zh-CN" altLang="en-US" dirty="0"/>
              <a:t>的循环结束时，退出循环，更新</a:t>
            </a:r>
            <a:r>
              <a:rPr lang="en-US" altLang="zh-CN" dirty="0"/>
              <a:t>pi</a:t>
            </a:r>
            <a:r>
              <a:rPr lang="zh-CN" altLang="en-US" dirty="0"/>
              <a:t>。当</a:t>
            </a:r>
            <a:r>
              <a:rPr lang="en-US" altLang="zh-CN" dirty="0" err="1"/>
              <a:t>i</a:t>
            </a:r>
            <a:r>
              <a:rPr lang="en-US" altLang="zh-CN" dirty="0"/>
              <a:t>=n</a:t>
            </a:r>
            <a:r>
              <a:rPr lang="zh-CN" altLang="en-US" dirty="0"/>
              <a:t>时，算法完成。</a:t>
            </a:r>
          </a:p>
        </p:txBody>
      </p:sp>
    </p:spTree>
    <p:extLst>
      <p:ext uri="{BB962C8B-B14F-4D97-AF65-F5344CB8AC3E}">
        <p14:creationId xmlns:p14="http://schemas.microsoft.com/office/powerpoint/2010/main" val="5768641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72EA6-332F-41D8-8B3D-B24B6F9F5108}"/>
              </a:ext>
            </a:extLst>
          </p:cNvPr>
          <p:cNvSpPr>
            <a:spLocks noGrp="1"/>
          </p:cNvSpPr>
          <p:nvPr>
            <p:ph type="title"/>
          </p:nvPr>
        </p:nvSpPr>
        <p:spPr/>
        <p:txBody>
          <a:bodyPr/>
          <a:lstStyle/>
          <a:p>
            <a:r>
              <a:rPr lang="zh-CN" altLang="en-US" dirty="0"/>
              <a:t>最小圆覆盖</a:t>
            </a:r>
          </a:p>
        </p:txBody>
      </p:sp>
      <p:sp>
        <p:nvSpPr>
          <p:cNvPr id="3" name="内容占位符 2">
            <a:extLst>
              <a:ext uri="{FF2B5EF4-FFF2-40B4-BE49-F238E27FC236}">
                <a16:creationId xmlns:a16="http://schemas.microsoft.com/office/drawing/2014/main" id="{C3C7F659-FE97-455A-AC4B-EC258D6391EA}"/>
              </a:ext>
            </a:extLst>
          </p:cNvPr>
          <p:cNvSpPr>
            <a:spLocks noGrp="1"/>
          </p:cNvSpPr>
          <p:nvPr>
            <p:ph idx="1"/>
          </p:nvPr>
        </p:nvSpPr>
        <p:spPr/>
        <p:txBody>
          <a:bodyPr>
            <a:normAutofit/>
          </a:bodyPr>
          <a:lstStyle/>
          <a:p>
            <a:r>
              <a:rPr lang="zh-CN" altLang="en-US" dirty="0"/>
              <a:t>代码</a:t>
            </a:r>
          </a:p>
        </p:txBody>
      </p:sp>
      <p:pic>
        <p:nvPicPr>
          <p:cNvPr id="4" name="图片 3">
            <a:extLst>
              <a:ext uri="{FF2B5EF4-FFF2-40B4-BE49-F238E27FC236}">
                <a16:creationId xmlns:a16="http://schemas.microsoft.com/office/drawing/2014/main" id="{10AB38C9-8817-445D-99D8-DC998EFA48B8}"/>
              </a:ext>
            </a:extLst>
          </p:cNvPr>
          <p:cNvPicPr>
            <a:picLocks noChangeAspect="1"/>
          </p:cNvPicPr>
          <p:nvPr/>
        </p:nvPicPr>
        <p:blipFill>
          <a:blip r:embed="rId2"/>
          <a:stretch>
            <a:fillRect/>
          </a:stretch>
        </p:blipFill>
        <p:spPr>
          <a:xfrm>
            <a:off x="838200" y="2376039"/>
            <a:ext cx="5535996" cy="4351338"/>
          </a:xfrm>
          <a:prstGeom prst="rect">
            <a:avLst/>
          </a:prstGeom>
        </p:spPr>
      </p:pic>
    </p:spTree>
    <p:extLst>
      <p:ext uri="{BB962C8B-B14F-4D97-AF65-F5344CB8AC3E}">
        <p14:creationId xmlns:p14="http://schemas.microsoft.com/office/powerpoint/2010/main" val="320301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72EA6-332F-41D8-8B3D-B24B6F9F5108}"/>
              </a:ext>
            </a:extLst>
          </p:cNvPr>
          <p:cNvSpPr>
            <a:spLocks noGrp="1"/>
          </p:cNvSpPr>
          <p:nvPr>
            <p:ph type="title"/>
          </p:nvPr>
        </p:nvSpPr>
        <p:spPr/>
        <p:txBody>
          <a:bodyPr/>
          <a:lstStyle/>
          <a:p>
            <a:r>
              <a:rPr lang="zh-CN" altLang="en-US" dirty="0"/>
              <a:t>最小圆覆盖</a:t>
            </a:r>
          </a:p>
        </p:txBody>
      </p:sp>
      <p:sp>
        <p:nvSpPr>
          <p:cNvPr id="3" name="内容占位符 2">
            <a:extLst>
              <a:ext uri="{FF2B5EF4-FFF2-40B4-BE49-F238E27FC236}">
                <a16:creationId xmlns:a16="http://schemas.microsoft.com/office/drawing/2014/main" id="{C3C7F659-FE97-455A-AC4B-EC258D6391EA}"/>
              </a:ext>
            </a:extLst>
          </p:cNvPr>
          <p:cNvSpPr>
            <a:spLocks noGrp="1"/>
          </p:cNvSpPr>
          <p:nvPr>
            <p:ph idx="1"/>
          </p:nvPr>
        </p:nvSpPr>
        <p:spPr/>
        <p:txBody>
          <a:bodyPr>
            <a:normAutofit/>
          </a:bodyPr>
          <a:lstStyle/>
          <a:p>
            <a:r>
              <a:rPr lang="zh-CN" altLang="en-US" dirty="0"/>
              <a:t>可能会有这样的问题：</a:t>
            </a:r>
            <a:endParaRPr lang="en-US" altLang="zh-CN" dirty="0"/>
          </a:p>
          <a:p>
            <a:r>
              <a:rPr lang="en-US" altLang="zh-CN" dirty="0"/>
              <a:t>ABC</a:t>
            </a:r>
            <a:r>
              <a:rPr lang="zh-CN" altLang="en-US" dirty="0"/>
              <a:t>三点构成一个圆</a:t>
            </a:r>
            <a:endParaRPr lang="en-US" altLang="zh-CN" dirty="0"/>
          </a:p>
          <a:p>
            <a:r>
              <a:rPr lang="zh-CN" altLang="en-US" dirty="0"/>
              <a:t>现在加入</a:t>
            </a:r>
            <a:r>
              <a:rPr lang="en-US" altLang="zh-CN" dirty="0"/>
              <a:t>D</a:t>
            </a:r>
            <a:r>
              <a:rPr lang="zh-CN" altLang="en-US" dirty="0"/>
              <a:t>点，假如</a:t>
            </a:r>
            <a:r>
              <a:rPr lang="en-US" altLang="zh-CN" dirty="0"/>
              <a:t>D</a:t>
            </a:r>
            <a:r>
              <a:rPr lang="zh-CN" altLang="en-US" dirty="0"/>
              <a:t>不在圆</a:t>
            </a:r>
            <a:r>
              <a:rPr lang="en-US" altLang="zh-CN" dirty="0"/>
              <a:t>ABC</a:t>
            </a:r>
            <a:r>
              <a:rPr lang="zh-CN" altLang="en-US" dirty="0"/>
              <a:t>内</a:t>
            </a:r>
            <a:endParaRPr lang="en-US" altLang="zh-CN" dirty="0"/>
          </a:p>
          <a:p>
            <a:r>
              <a:rPr lang="zh-CN" altLang="en-US" dirty="0"/>
              <a:t>那么按照算法，</a:t>
            </a:r>
            <a:r>
              <a:rPr lang="en-US" altLang="zh-CN" dirty="0"/>
              <a:t>D</a:t>
            </a:r>
            <a:r>
              <a:rPr lang="zh-CN" altLang="en-US" dirty="0"/>
              <a:t>要在新构造的圆上</a:t>
            </a:r>
          </a:p>
        </p:txBody>
      </p:sp>
    </p:spTree>
    <p:extLst>
      <p:ext uri="{BB962C8B-B14F-4D97-AF65-F5344CB8AC3E}">
        <p14:creationId xmlns:p14="http://schemas.microsoft.com/office/powerpoint/2010/main" val="24849444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72EA6-332F-41D8-8B3D-B24B6F9F5108}"/>
              </a:ext>
            </a:extLst>
          </p:cNvPr>
          <p:cNvSpPr>
            <a:spLocks noGrp="1"/>
          </p:cNvSpPr>
          <p:nvPr>
            <p:ph type="title"/>
          </p:nvPr>
        </p:nvSpPr>
        <p:spPr/>
        <p:txBody>
          <a:bodyPr/>
          <a:lstStyle/>
          <a:p>
            <a:r>
              <a:rPr lang="zh-CN" altLang="en-US" dirty="0"/>
              <a:t>最小圆覆盖</a:t>
            </a:r>
          </a:p>
        </p:txBody>
      </p:sp>
      <p:sp>
        <p:nvSpPr>
          <p:cNvPr id="3" name="内容占位符 2">
            <a:extLst>
              <a:ext uri="{FF2B5EF4-FFF2-40B4-BE49-F238E27FC236}">
                <a16:creationId xmlns:a16="http://schemas.microsoft.com/office/drawing/2014/main" id="{C3C7F659-FE97-455A-AC4B-EC258D6391EA}"/>
              </a:ext>
            </a:extLst>
          </p:cNvPr>
          <p:cNvSpPr>
            <a:spLocks noGrp="1"/>
          </p:cNvSpPr>
          <p:nvPr>
            <p:ph idx="1"/>
          </p:nvPr>
        </p:nvSpPr>
        <p:spPr/>
        <p:txBody>
          <a:bodyPr>
            <a:normAutofit/>
          </a:bodyPr>
          <a:lstStyle/>
          <a:p>
            <a:r>
              <a:rPr lang="zh-CN" altLang="en-US" dirty="0"/>
              <a:t>先枚举</a:t>
            </a:r>
            <a:r>
              <a:rPr lang="en-US" altLang="zh-CN" dirty="0"/>
              <a:t>A</a:t>
            </a:r>
            <a:r>
              <a:rPr lang="zh-CN" altLang="en-US" dirty="0"/>
              <a:t>，</a:t>
            </a:r>
            <a:r>
              <a:rPr lang="en-US" altLang="zh-CN" dirty="0"/>
              <a:t>AD</a:t>
            </a:r>
            <a:r>
              <a:rPr lang="zh-CN" altLang="en-US" dirty="0"/>
              <a:t>构成圆的直径，假如</a:t>
            </a:r>
            <a:r>
              <a:rPr lang="en-US" altLang="zh-CN" dirty="0"/>
              <a:t>B</a:t>
            </a:r>
            <a:r>
              <a:rPr lang="zh-CN" altLang="en-US" dirty="0"/>
              <a:t>不在圆</a:t>
            </a:r>
            <a:r>
              <a:rPr lang="en-US" altLang="zh-CN" dirty="0"/>
              <a:t>AD</a:t>
            </a:r>
            <a:r>
              <a:rPr lang="zh-CN" altLang="en-US" dirty="0"/>
              <a:t>内</a:t>
            </a:r>
            <a:endParaRPr lang="en-US" altLang="zh-CN" dirty="0"/>
          </a:p>
          <a:p>
            <a:r>
              <a:rPr lang="zh-CN" altLang="en-US" dirty="0"/>
              <a:t>让</a:t>
            </a:r>
            <a:r>
              <a:rPr lang="en-US" altLang="zh-CN" dirty="0"/>
              <a:t>BD</a:t>
            </a:r>
            <a:r>
              <a:rPr lang="zh-CN" altLang="en-US" dirty="0"/>
              <a:t>构成圆的直径，假如</a:t>
            </a:r>
            <a:r>
              <a:rPr lang="en-US" altLang="zh-CN" dirty="0"/>
              <a:t>A</a:t>
            </a:r>
            <a:r>
              <a:rPr lang="zh-CN" altLang="en-US" dirty="0"/>
              <a:t>不在圆</a:t>
            </a:r>
            <a:r>
              <a:rPr lang="en-US" altLang="zh-CN" dirty="0"/>
              <a:t>BD</a:t>
            </a:r>
            <a:r>
              <a:rPr lang="zh-CN" altLang="en-US" dirty="0"/>
              <a:t>内，让</a:t>
            </a:r>
            <a:r>
              <a:rPr lang="en-US" altLang="zh-CN" dirty="0"/>
              <a:t>ABD</a:t>
            </a:r>
            <a:r>
              <a:rPr lang="zh-CN" altLang="en-US" dirty="0"/>
              <a:t>构成一个圆</a:t>
            </a:r>
            <a:endParaRPr lang="en-US" altLang="zh-CN" dirty="0"/>
          </a:p>
          <a:p>
            <a:r>
              <a:rPr lang="zh-CN" altLang="en-US" dirty="0"/>
              <a:t>假如</a:t>
            </a:r>
            <a:r>
              <a:rPr lang="en-US" altLang="zh-CN" dirty="0"/>
              <a:t>C</a:t>
            </a:r>
            <a:r>
              <a:rPr lang="zh-CN" altLang="en-US" dirty="0"/>
              <a:t>不在圆</a:t>
            </a:r>
            <a:r>
              <a:rPr lang="en-US" altLang="zh-CN" dirty="0"/>
              <a:t>ABD</a:t>
            </a:r>
            <a:r>
              <a:rPr lang="zh-CN" altLang="en-US" dirty="0"/>
              <a:t>内，让</a:t>
            </a:r>
            <a:r>
              <a:rPr lang="en-US" altLang="zh-CN" dirty="0"/>
              <a:t>CD</a:t>
            </a:r>
            <a:r>
              <a:rPr lang="zh-CN" altLang="en-US" dirty="0"/>
              <a:t>构成圆的直径</a:t>
            </a:r>
            <a:endParaRPr lang="en-US" altLang="zh-CN" dirty="0"/>
          </a:p>
          <a:p>
            <a:r>
              <a:rPr lang="zh-CN" altLang="en-US" dirty="0"/>
              <a:t>假如</a:t>
            </a:r>
            <a:r>
              <a:rPr lang="en-US" altLang="zh-CN" dirty="0"/>
              <a:t>A</a:t>
            </a:r>
            <a:r>
              <a:rPr lang="zh-CN" altLang="en-US" dirty="0"/>
              <a:t>不在圆</a:t>
            </a:r>
            <a:r>
              <a:rPr lang="en-US" altLang="zh-CN" dirty="0"/>
              <a:t>CD</a:t>
            </a:r>
            <a:r>
              <a:rPr lang="zh-CN" altLang="en-US" dirty="0"/>
              <a:t>内，让</a:t>
            </a:r>
            <a:r>
              <a:rPr lang="en-US" altLang="zh-CN" dirty="0"/>
              <a:t>ACD</a:t>
            </a:r>
            <a:r>
              <a:rPr lang="zh-CN" altLang="en-US" dirty="0"/>
              <a:t>构成一个圆</a:t>
            </a:r>
            <a:endParaRPr lang="en-US" altLang="zh-CN" dirty="0"/>
          </a:p>
          <a:p>
            <a:r>
              <a:rPr lang="zh-CN" altLang="en-US" dirty="0"/>
              <a:t>假如</a:t>
            </a:r>
            <a:r>
              <a:rPr lang="en-US" altLang="zh-CN" dirty="0"/>
              <a:t>B</a:t>
            </a:r>
            <a:r>
              <a:rPr lang="zh-CN" altLang="en-US" dirty="0"/>
              <a:t>不在圆</a:t>
            </a:r>
            <a:r>
              <a:rPr lang="en-US" altLang="zh-CN" dirty="0"/>
              <a:t>ACD</a:t>
            </a:r>
            <a:r>
              <a:rPr lang="zh-CN" altLang="en-US" dirty="0"/>
              <a:t>内，让</a:t>
            </a:r>
            <a:r>
              <a:rPr lang="en-US" altLang="zh-CN" dirty="0"/>
              <a:t>BCD</a:t>
            </a:r>
            <a:r>
              <a:rPr lang="zh-CN" altLang="en-US" dirty="0"/>
              <a:t>构成一个圆</a:t>
            </a:r>
            <a:endParaRPr lang="en-US" altLang="zh-CN" dirty="0"/>
          </a:p>
          <a:p>
            <a:r>
              <a:rPr lang="zh-CN" altLang="en-US" dirty="0"/>
              <a:t>这里出现了问题</a:t>
            </a:r>
            <a:endParaRPr lang="en-US" altLang="zh-CN" dirty="0"/>
          </a:p>
          <a:p>
            <a:r>
              <a:rPr lang="zh-CN" altLang="en-US" dirty="0"/>
              <a:t>为什么让</a:t>
            </a:r>
            <a:r>
              <a:rPr lang="en-US" altLang="zh-CN" dirty="0"/>
              <a:t>BCD</a:t>
            </a:r>
            <a:r>
              <a:rPr lang="zh-CN" altLang="en-US" dirty="0"/>
              <a:t>构成一个圆后，算法就结束了？</a:t>
            </a:r>
            <a:endParaRPr lang="en-US" altLang="zh-CN" dirty="0"/>
          </a:p>
          <a:p>
            <a:r>
              <a:rPr lang="zh-CN" altLang="en-US" dirty="0"/>
              <a:t>有没有</a:t>
            </a:r>
            <a:r>
              <a:rPr lang="en-US" altLang="zh-CN" dirty="0"/>
              <a:t>A</a:t>
            </a:r>
            <a:r>
              <a:rPr lang="zh-CN" altLang="en-US" dirty="0"/>
              <a:t>不在圆</a:t>
            </a:r>
            <a:r>
              <a:rPr lang="en-US" altLang="zh-CN" dirty="0"/>
              <a:t>BCD</a:t>
            </a:r>
            <a:r>
              <a:rPr lang="zh-CN" altLang="en-US" dirty="0"/>
              <a:t>内的可能？</a:t>
            </a:r>
            <a:endParaRPr lang="en-US" altLang="zh-CN" dirty="0"/>
          </a:p>
        </p:txBody>
      </p:sp>
    </p:spTree>
    <p:extLst>
      <p:ext uri="{BB962C8B-B14F-4D97-AF65-F5344CB8AC3E}">
        <p14:creationId xmlns:p14="http://schemas.microsoft.com/office/powerpoint/2010/main" val="30144697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72EA6-332F-41D8-8B3D-B24B6F9F5108}"/>
              </a:ext>
            </a:extLst>
          </p:cNvPr>
          <p:cNvSpPr>
            <a:spLocks noGrp="1"/>
          </p:cNvSpPr>
          <p:nvPr>
            <p:ph type="title"/>
          </p:nvPr>
        </p:nvSpPr>
        <p:spPr/>
        <p:txBody>
          <a:bodyPr/>
          <a:lstStyle/>
          <a:p>
            <a:r>
              <a:rPr lang="zh-CN" altLang="en-US" dirty="0"/>
              <a:t>最小圆覆盖</a:t>
            </a:r>
          </a:p>
        </p:txBody>
      </p:sp>
      <p:sp>
        <p:nvSpPr>
          <p:cNvPr id="3" name="内容占位符 2">
            <a:extLst>
              <a:ext uri="{FF2B5EF4-FFF2-40B4-BE49-F238E27FC236}">
                <a16:creationId xmlns:a16="http://schemas.microsoft.com/office/drawing/2014/main" id="{C3C7F659-FE97-455A-AC4B-EC258D6391EA}"/>
              </a:ext>
            </a:extLst>
          </p:cNvPr>
          <p:cNvSpPr>
            <a:spLocks noGrp="1"/>
          </p:cNvSpPr>
          <p:nvPr>
            <p:ph idx="1"/>
          </p:nvPr>
        </p:nvSpPr>
        <p:spPr/>
        <p:txBody>
          <a:bodyPr>
            <a:normAutofit/>
          </a:bodyPr>
          <a:lstStyle/>
          <a:p>
            <a:r>
              <a:rPr lang="zh-CN" altLang="en-US" dirty="0"/>
              <a:t>事实上是没有的。</a:t>
            </a:r>
            <a:endParaRPr lang="en-US" altLang="zh-CN" dirty="0"/>
          </a:p>
          <a:p>
            <a:r>
              <a:rPr lang="zh-CN" altLang="en-US" dirty="0"/>
              <a:t>根据以上描述，平面上四个点</a:t>
            </a:r>
            <a:r>
              <a:rPr lang="en-US" altLang="zh-CN" dirty="0"/>
              <a:t>ABCD</a:t>
            </a:r>
            <a:r>
              <a:rPr lang="zh-CN" altLang="en-US" dirty="0"/>
              <a:t>，任意三个点作圆，另外一个点都不在作出的圆内</a:t>
            </a:r>
            <a:endParaRPr lang="en-US" altLang="zh-CN" dirty="0"/>
          </a:p>
          <a:p>
            <a:r>
              <a:rPr lang="zh-CN" altLang="en-US" dirty="0"/>
              <a:t>可能吗？画图感觉是不可能的。</a:t>
            </a:r>
            <a:endParaRPr lang="en-US" altLang="zh-CN" dirty="0"/>
          </a:p>
          <a:p>
            <a:r>
              <a:rPr lang="zh-CN" altLang="en-US" dirty="0"/>
              <a:t>如何证明？</a:t>
            </a:r>
            <a:endParaRPr lang="en-US" altLang="zh-CN" dirty="0"/>
          </a:p>
        </p:txBody>
      </p:sp>
    </p:spTree>
    <p:extLst>
      <p:ext uri="{BB962C8B-B14F-4D97-AF65-F5344CB8AC3E}">
        <p14:creationId xmlns:p14="http://schemas.microsoft.com/office/powerpoint/2010/main" val="3977358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72EA6-332F-41D8-8B3D-B24B6F9F5108}"/>
              </a:ext>
            </a:extLst>
          </p:cNvPr>
          <p:cNvSpPr>
            <a:spLocks noGrp="1"/>
          </p:cNvSpPr>
          <p:nvPr>
            <p:ph type="title"/>
          </p:nvPr>
        </p:nvSpPr>
        <p:spPr/>
        <p:txBody>
          <a:bodyPr/>
          <a:lstStyle/>
          <a:p>
            <a:r>
              <a:rPr lang="zh-CN" altLang="en-US" dirty="0"/>
              <a:t>最小圆覆盖</a:t>
            </a:r>
          </a:p>
        </p:txBody>
      </p:sp>
      <p:sp>
        <p:nvSpPr>
          <p:cNvPr id="3" name="内容占位符 2">
            <a:extLst>
              <a:ext uri="{FF2B5EF4-FFF2-40B4-BE49-F238E27FC236}">
                <a16:creationId xmlns:a16="http://schemas.microsoft.com/office/drawing/2014/main" id="{C3C7F659-FE97-455A-AC4B-EC258D6391EA}"/>
              </a:ext>
            </a:extLst>
          </p:cNvPr>
          <p:cNvSpPr>
            <a:spLocks noGrp="1"/>
          </p:cNvSpPr>
          <p:nvPr>
            <p:ph idx="1"/>
          </p:nvPr>
        </p:nvSpPr>
        <p:spPr/>
        <p:txBody>
          <a:bodyPr>
            <a:normAutofit/>
          </a:bodyPr>
          <a:lstStyle/>
          <a:p>
            <a:r>
              <a:rPr lang="zh-CN" altLang="en-US" dirty="0"/>
              <a:t>事实上是没有的。</a:t>
            </a:r>
            <a:endParaRPr lang="en-US" altLang="zh-CN" dirty="0"/>
          </a:p>
          <a:p>
            <a:r>
              <a:rPr lang="zh-CN" altLang="en-US" dirty="0"/>
              <a:t>根据以上描述，平面上四个点</a:t>
            </a:r>
            <a:r>
              <a:rPr lang="en-US" altLang="zh-CN" dirty="0"/>
              <a:t>ABCD</a:t>
            </a:r>
            <a:r>
              <a:rPr lang="zh-CN" altLang="en-US" dirty="0"/>
              <a:t>，任意三个点作圆，另外一个点都不在作出的圆内</a:t>
            </a:r>
            <a:endParaRPr lang="en-US" altLang="zh-CN" dirty="0"/>
          </a:p>
          <a:p>
            <a:r>
              <a:rPr lang="zh-CN" altLang="en-US" dirty="0"/>
              <a:t>可能吗？画图感觉是不可能的。</a:t>
            </a:r>
            <a:endParaRPr lang="en-US" altLang="zh-CN" dirty="0"/>
          </a:p>
          <a:p>
            <a:r>
              <a:rPr lang="zh-CN" altLang="en-US" dirty="0"/>
              <a:t>设</a:t>
            </a:r>
            <a:r>
              <a:rPr lang="en-US" altLang="zh-CN" dirty="0"/>
              <a:t>ABCD</a:t>
            </a:r>
            <a:r>
              <a:rPr lang="zh-CN" altLang="en-US" dirty="0"/>
              <a:t>是凹四边形，那么对这个凹四边形求凸包，得到三角形，一定存在一个点在另外三个点构成的三角形内部（或者边上）</a:t>
            </a:r>
            <a:endParaRPr lang="en-US" altLang="zh-CN" dirty="0"/>
          </a:p>
          <a:p>
            <a:r>
              <a:rPr lang="zh-CN" altLang="en-US" dirty="0"/>
              <a:t>点在三角形内，那么点自然在三角形的外接圆内</a:t>
            </a:r>
            <a:endParaRPr lang="en-US" altLang="zh-CN" dirty="0"/>
          </a:p>
        </p:txBody>
      </p:sp>
    </p:spTree>
    <p:extLst>
      <p:ext uri="{BB962C8B-B14F-4D97-AF65-F5344CB8AC3E}">
        <p14:creationId xmlns:p14="http://schemas.microsoft.com/office/powerpoint/2010/main" val="15808539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72EA6-332F-41D8-8B3D-B24B6F9F5108}"/>
              </a:ext>
            </a:extLst>
          </p:cNvPr>
          <p:cNvSpPr>
            <a:spLocks noGrp="1"/>
          </p:cNvSpPr>
          <p:nvPr>
            <p:ph type="title"/>
          </p:nvPr>
        </p:nvSpPr>
        <p:spPr/>
        <p:txBody>
          <a:bodyPr/>
          <a:lstStyle/>
          <a:p>
            <a:r>
              <a:rPr lang="zh-CN" altLang="en-US" dirty="0"/>
              <a:t>最小圆覆盖</a:t>
            </a:r>
          </a:p>
        </p:txBody>
      </p:sp>
      <p:sp>
        <p:nvSpPr>
          <p:cNvPr id="3" name="内容占位符 2">
            <a:extLst>
              <a:ext uri="{FF2B5EF4-FFF2-40B4-BE49-F238E27FC236}">
                <a16:creationId xmlns:a16="http://schemas.microsoft.com/office/drawing/2014/main" id="{C3C7F659-FE97-455A-AC4B-EC258D6391EA}"/>
              </a:ext>
            </a:extLst>
          </p:cNvPr>
          <p:cNvSpPr>
            <a:spLocks noGrp="1"/>
          </p:cNvSpPr>
          <p:nvPr>
            <p:ph idx="1"/>
          </p:nvPr>
        </p:nvSpPr>
        <p:spPr/>
        <p:txBody>
          <a:bodyPr>
            <a:normAutofit/>
          </a:bodyPr>
          <a:lstStyle/>
          <a:p>
            <a:r>
              <a:rPr lang="zh-CN" altLang="en-US" dirty="0"/>
              <a:t>事实上是没有的。</a:t>
            </a:r>
            <a:endParaRPr lang="en-US" altLang="zh-CN" dirty="0"/>
          </a:p>
          <a:p>
            <a:r>
              <a:rPr lang="zh-CN" altLang="en-US" dirty="0"/>
              <a:t>根据以上描述，平面上四个点</a:t>
            </a:r>
            <a:r>
              <a:rPr lang="en-US" altLang="zh-CN" dirty="0"/>
              <a:t>ABCD</a:t>
            </a:r>
            <a:r>
              <a:rPr lang="zh-CN" altLang="en-US" dirty="0"/>
              <a:t>，任意三个点作圆，另外一个点都不在作出的圆内</a:t>
            </a:r>
            <a:endParaRPr lang="en-US" altLang="zh-CN" dirty="0"/>
          </a:p>
          <a:p>
            <a:r>
              <a:rPr lang="zh-CN" altLang="en-US" dirty="0"/>
              <a:t>可能吗？画图感觉是不可能的。</a:t>
            </a:r>
            <a:endParaRPr lang="en-US" altLang="zh-CN" dirty="0"/>
          </a:p>
          <a:p>
            <a:r>
              <a:rPr lang="zh-CN" altLang="en-US" dirty="0"/>
              <a:t>设</a:t>
            </a:r>
            <a:r>
              <a:rPr lang="en-US" altLang="zh-CN" dirty="0"/>
              <a:t>ABCD</a:t>
            </a:r>
            <a:r>
              <a:rPr lang="zh-CN" altLang="en-US" dirty="0"/>
              <a:t>是凸四边形，假设四点共圆，那么对角和为</a:t>
            </a:r>
            <a:r>
              <a:rPr lang="en-US" altLang="zh-CN" dirty="0"/>
              <a:t>180</a:t>
            </a:r>
            <a:r>
              <a:rPr lang="zh-CN" altLang="en-US" dirty="0"/>
              <a:t>度</a:t>
            </a:r>
            <a:endParaRPr lang="en-US" altLang="zh-CN" dirty="0"/>
          </a:p>
          <a:p>
            <a:r>
              <a:rPr lang="zh-CN" altLang="en-US" dirty="0"/>
              <a:t>由四边形的内角和为</a:t>
            </a:r>
            <a:r>
              <a:rPr lang="en-US" altLang="zh-CN" dirty="0"/>
              <a:t>360</a:t>
            </a:r>
            <a:r>
              <a:rPr lang="zh-CN" altLang="en-US" dirty="0"/>
              <a:t>度，如果一组对角和小于</a:t>
            </a:r>
            <a:r>
              <a:rPr lang="en-US" altLang="zh-CN" dirty="0"/>
              <a:t>180</a:t>
            </a:r>
            <a:r>
              <a:rPr lang="zh-CN" altLang="en-US" dirty="0"/>
              <a:t>度，那么另外一组对角和大于</a:t>
            </a:r>
            <a:r>
              <a:rPr lang="en-US" altLang="zh-CN" dirty="0"/>
              <a:t>180</a:t>
            </a:r>
            <a:r>
              <a:rPr lang="zh-CN" altLang="en-US" dirty="0"/>
              <a:t>度</a:t>
            </a:r>
            <a:endParaRPr lang="en-US" altLang="zh-CN" dirty="0"/>
          </a:p>
          <a:p>
            <a:r>
              <a:rPr lang="zh-CN" altLang="en-US" dirty="0"/>
              <a:t>所以必然存在一个点在另外三个点形成的圆内</a:t>
            </a:r>
            <a:endParaRPr lang="en-US" altLang="zh-CN" dirty="0"/>
          </a:p>
        </p:txBody>
      </p:sp>
    </p:spTree>
    <p:extLst>
      <p:ext uri="{BB962C8B-B14F-4D97-AF65-F5344CB8AC3E}">
        <p14:creationId xmlns:p14="http://schemas.microsoft.com/office/powerpoint/2010/main" val="3121095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B2B57A-D541-402B-8101-A774BF050180}"/>
              </a:ext>
            </a:extLst>
          </p:cNvPr>
          <p:cNvSpPr>
            <a:spLocks noGrp="1"/>
          </p:cNvSpPr>
          <p:nvPr>
            <p:ph type="title"/>
          </p:nvPr>
        </p:nvSpPr>
        <p:spPr/>
        <p:txBody>
          <a:bodyPr/>
          <a:lstStyle/>
          <a:p>
            <a:r>
              <a:rPr lang="zh-CN" altLang="en-US" dirty="0"/>
              <a:t>向量的运算</a:t>
            </a:r>
          </a:p>
        </p:txBody>
      </p:sp>
      <p:sp>
        <p:nvSpPr>
          <p:cNvPr id="3" name="内容占位符 2">
            <a:extLst>
              <a:ext uri="{FF2B5EF4-FFF2-40B4-BE49-F238E27FC236}">
                <a16:creationId xmlns:a16="http://schemas.microsoft.com/office/drawing/2014/main" id="{AAEB80C4-5F8C-46B9-AB58-962077917149}"/>
              </a:ext>
            </a:extLst>
          </p:cNvPr>
          <p:cNvSpPr>
            <a:spLocks noGrp="1"/>
          </p:cNvSpPr>
          <p:nvPr>
            <p:ph idx="1"/>
          </p:nvPr>
        </p:nvSpPr>
        <p:spPr/>
        <p:txBody>
          <a:bodyPr/>
          <a:lstStyle/>
          <a:p>
            <a:r>
              <a:rPr lang="zh-CN" altLang="en-US" b="0" dirty="0"/>
              <a:t>有向面积</a:t>
            </a:r>
            <a:endParaRPr lang="en-US" altLang="zh-CN" b="0" dirty="0"/>
          </a:p>
          <a:p>
            <a:r>
              <a:rPr lang="zh-CN" altLang="en-US" b="0" dirty="0"/>
              <a:t>有正负。若                  ，则向量</a:t>
            </a:r>
            <a:r>
              <a:rPr lang="en-US" altLang="zh-CN" b="0" dirty="0"/>
              <a:t>A,B</a:t>
            </a:r>
            <a:r>
              <a:rPr lang="zh-CN" altLang="en-US" b="0" dirty="0"/>
              <a:t>共线，若</a:t>
            </a:r>
            <a:r>
              <a:rPr lang="en-US" altLang="zh-CN" dirty="0"/>
              <a:t>&gt;0</a:t>
            </a:r>
            <a:r>
              <a:rPr lang="zh-CN" altLang="en-US" dirty="0"/>
              <a:t>，则说明从</a:t>
            </a:r>
            <a:r>
              <a:rPr lang="en-US" altLang="zh-CN" dirty="0"/>
              <a:t>B</a:t>
            </a:r>
            <a:r>
              <a:rPr lang="zh-CN" altLang="en-US" dirty="0"/>
              <a:t>转到</a:t>
            </a:r>
            <a:r>
              <a:rPr lang="en-US" altLang="zh-CN" dirty="0"/>
              <a:t>A</a:t>
            </a:r>
            <a:r>
              <a:rPr lang="zh-CN" altLang="en-US" dirty="0"/>
              <a:t>是顺时针，若</a:t>
            </a:r>
            <a:r>
              <a:rPr lang="en-US" altLang="zh-CN" dirty="0"/>
              <a:t>&lt;0</a:t>
            </a:r>
            <a:r>
              <a:rPr lang="zh-CN" altLang="en-US" dirty="0"/>
              <a:t>，则说明从</a:t>
            </a:r>
            <a:r>
              <a:rPr lang="en-US" altLang="zh-CN" dirty="0"/>
              <a:t>B</a:t>
            </a:r>
            <a:r>
              <a:rPr lang="zh-CN" altLang="en-US" dirty="0"/>
              <a:t>转到</a:t>
            </a:r>
            <a:r>
              <a:rPr lang="en-US" altLang="zh-CN" dirty="0"/>
              <a:t>A</a:t>
            </a:r>
            <a:r>
              <a:rPr lang="zh-CN" altLang="en-US" dirty="0"/>
              <a:t>是逆时针。</a:t>
            </a:r>
            <a:endParaRPr lang="en-US" altLang="zh-CN" b="0" dirty="0"/>
          </a:p>
          <a:p>
            <a:endParaRPr lang="en-US" altLang="zh-CN" b="0" dirty="0"/>
          </a:p>
        </p:txBody>
      </p:sp>
      <p:pic>
        <p:nvPicPr>
          <p:cNvPr id="8" name="图片 7">
            <a:extLst>
              <a:ext uri="{FF2B5EF4-FFF2-40B4-BE49-F238E27FC236}">
                <a16:creationId xmlns:a16="http://schemas.microsoft.com/office/drawing/2014/main" id="{E7371036-958B-401E-88E0-16917C24808E}"/>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2966130" y="2415714"/>
            <a:ext cx="1610667" cy="262400"/>
          </a:xfrm>
          <a:prstGeom prst="rect">
            <a:avLst/>
          </a:prstGeom>
        </p:spPr>
      </p:pic>
    </p:spTree>
    <p:extLst>
      <p:ext uri="{BB962C8B-B14F-4D97-AF65-F5344CB8AC3E}">
        <p14:creationId xmlns:p14="http://schemas.microsoft.com/office/powerpoint/2010/main" val="42774862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72EA6-332F-41D8-8B3D-B24B6F9F5108}"/>
              </a:ext>
            </a:extLst>
          </p:cNvPr>
          <p:cNvSpPr>
            <a:spLocks noGrp="1"/>
          </p:cNvSpPr>
          <p:nvPr>
            <p:ph type="title"/>
          </p:nvPr>
        </p:nvSpPr>
        <p:spPr/>
        <p:txBody>
          <a:bodyPr/>
          <a:lstStyle/>
          <a:p>
            <a:r>
              <a:rPr lang="zh-CN" altLang="en-US" dirty="0"/>
              <a:t>最小圆覆盖</a:t>
            </a:r>
          </a:p>
        </p:txBody>
      </p:sp>
      <p:sp>
        <p:nvSpPr>
          <p:cNvPr id="3" name="内容占位符 2">
            <a:extLst>
              <a:ext uri="{FF2B5EF4-FFF2-40B4-BE49-F238E27FC236}">
                <a16:creationId xmlns:a16="http://schemas.microsoft.com/office/drawing/2014/main" id="{C3C7F659-FE97-455A-AC4B-EC258D6391EA}"/>
              </a:ext>
            </a:extLst>
          </p:cNvPr>
          <p:cNvSpPr>
            <a:spLocks noGrp="1"/>
          </p:cNvSpPr>
          <p:nvPr>
            <p:ph idx="1"/>
          </p:nvPr>
        </p:nvSpPr>
        <p:spPr/>
        <p:txBody>
          <a:bodyPr>
            <a:normAutofit/>
          </a:bodyPr>
          <a:lstStyle/>
          <a:p>
            <a:r>
              <a:rPr lang="zh-CN" altLang="en-US" dirty="0"/>
              <a:t>事实上大概是没有的。</a:t>
            </a:r>
            <a:endParaRPr lang="en-US" altLang="zh-CN" dirty="0"/>
          </a:p>
          <a:p>
            <a:r>
              <a:rPr lang="zh-CN" altLang="en-US" dirty="0"/>
              <a:t>根据以上描述，平面上四个点</a:t>
            </a:r>
            <a:r>
              <a:rPr lang="en-US" altLang="zh-CN" dirty="0"/>
              <a:t>ABCD</a:t>
            </a:r>
            <a:r>
              <a:rPr lang="zh-CN" altLang="en-US" dirty="0"/>
              <a:t>，任意三个点作圆，另外一个点都不在作出的圆内</a:t>
            </a:r>
            <a:endParaRPr lang="en-US" altLang="zh-CN" dirty="0"/>
          </a:p>
          <a:p>
            <a:r>
              <a:rPr lang="zh-CN" altLang="en-US" dirty="0"/>
              <a:t>可能吗？画图感觉是不可能的。</a:t>
            </a:r>
            <a:endParaRPr lang="en-US" altLang="zh-CN" dirty="0"/>
          </a:p>
          <a:p>
            <a:r>
              <a:rPr lang="zh-CN" altLang="en-US" dirty="0"/>
              <a:t>因此算法流程走下来能得到过</a:t>
            </a:r>
            <a:r>
              <a:rPr lang="en-US" altLang="zh-CN" dirty="0"/>
              <a:t>pi</a:t>
            </a:r>
            <a:r>
              <a:rPr lang="zh-CN" altLang="en-US" dirty="0"/>
              <a:t>点且覆盖点集</a:t>
            </a:r>
            <a:r>
              <a:rPr lang="en-US" altLang="zh-CN" dirty="0"/>
              <a:t>{p1,p2,…,pi-1}</a:t>
            </a:r>
            <a:r>
              <a:rPr lang="zh-CN" altLang="en-US" dirty="0"/>
              <a:t>的最小圆。</a:t>
            </a:r>
            <a:endParaRPr lang="en-US" altLang="zh-CN" dirty="0"/>
          </a:p>
        </p:txBody>
      </p:sp>
    </p:spTree>
    <p:extLst>
      <p:ext uri="{BB962C8B-B14F-4D97-AF65-F5344CB8AC3E}">
        <p14:creationId xmlns:p14="http://schemas.microsoft.com/office/powerpoint/2010/main" val="26548300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72EA6-332F-41D8-8B3D-B24B6F9F5108}"/>
              </a:ext>
            </a:extLst>
          </p:cNvPr>
          <p:cNvSpPr>
            <a:spLocks noGrp="1"/>
          </p:cNvSpPr>
          <p:nvPr>
            <p:ph type="title"/>
          </p:nvPr>
        </p:nvSpPr>
        <p:spPr/>
        <p:txBody>
          <a:bodyPr/>
          <a:lstStyle/>
          <a:p>
            <a:r>
              <a:rPr lang="zh-CN" altLang="en-US" dirty="0"/>
              <a:t>最小圆覆盖</a:t>
            </a:r>
          </a:p>
        </p:txBody>
      </p:sp>
      <p:sp>
        <p:nvSpPr>
          <p:cNvPr id="3" name="内容占位符 2">
            <a:extLst>
              <a:ext uri="{FF2B5EF4-FFF2-40B4-BE49-F238E27FC236}">
                <a16:creationId xmlns:a16="http://schemas.microsoft.com/office/drawing/2014/main" id="{C3C7F659-FE97-455A-AC4B-EC258D6391EA}"/>
              </a:ext>
            </a:extLst>
          </p:cNvPr>
          <p:cNvSpPr>
            <a:spLocks noGrp="1"/>
          </p:cNvSpPr>
          <p:nvPr>
            <p:ph idx="1"/>
          </p:nvPr>
        </p:nvSpPr>
        <p:spPr/>
        <p:txBody>
          <a:bodyPr>
            <a:normAutofit/>
          </a:bodyPr>
          <a:lstStyle/>
          <a:p>
            <a:r>
              <a:rPr lang="zh-CN" altLang="en-US" dirty="0"/>
              <a:t>时间复杂度分析</a:t>
            </a:r>
            <a:endParaRPr lang="en-US" altLang="zh-CN" dirty="0"/>
          </a:p>
          <a:p>
            <a:r>
              <a:rPr lang="zh-CN" altLang="en-US" dirty="0"/>
              <a:t>前</a:t>
            </a:r>
            <a:r>
              <a:rPr lang="en-US" altLang="zh-CN" dirty="0" err="1"/>
              <a:t>i</a:t>
            </a:r>
            <a:r>
              <a:rPr lang="zh-CN" altLang="en-US" dirty="0"/>
              <a:t>个点在包围圆</a:t>
            </a:r>
            <a:r>
              <a:rPr lang="en-US" altLang="zh-CN" dirty="0"/>
              <a:t>Di</a:t>
            </a:r>
            <a:r>
              <a:rPr lang="zh-CN" altLang="en-US" dirty="0"/>
              <a:t>上也就</a:t>
            </a:r>
            <a:r>
              <a:rPr lang="en-US" altLang="zh-CN" dirty="0"/>
              <a:t>3</a:t>
            </a:r>
            <a:r>
              <a:rPr lang="zh-CN" altLang="en-US" dirty="0"/>
              <a:t>个点，所以点</a:t>
            </a:r>
            <a:r>
              <a:rPr lang="en-US" altLang="zh-CN" dirty="0" err="1"/>
              <a:t>i</a:t>
            </a:r>
            <a:r>
              <a:rPr lang="zh-CN" altLang="en-US" dirty="0"/>
              <a:t>在</a:t>
            </a:r>
            <a:r>
              <a:rPr lang="en-US" altLang="zh-CN" dirty="0"/>
              <a:t>Di</a:t>
            </a:r>
            <a:r>
              <a:rPr lang="zh-CN" altLang="en-US" dirty="0"/>
              <a:t>上（换句话说就是不在圆</a:t>
            </a:r>
            <a:r>
              <a:rPr lang="en-US" altLang="zh-CN" dirty="0"/>
              <a:t>Di-1</a:t>
            </a:r>
            <a:r>
              <a:rPr lang="zh-CN" altLang="en-US" dirty="0"/>
              <a:t>内）的概率是很低的，只有</a:t>
            </a:r>
            <a:r>
              <a:rPr lang="en-US" altLang="zh-CN" dirty="0"/>
              <a:t>3/</a:t>
            </a:r>
            <a:r>
              <a:rPr lang="en-US" altLang="zh-CN" dirty="0" err="1"/>
              <a:t>i</a:t>
            </a:r>
            <a:r>
              <a:rPr lang="zh-CN" altLang="en-US" dirty="0"/>
              <a:t>。</a:t>
            </a:r>
            <a:endParaRPr lang="en-US" altLang="zh-CN" dirty="0"/>
          </a:p>
          <a:p>
            <a:r>
              <a:rPr lang="zh-CN" altLang="en-US" dirty="0"/>
              <a:t>所以对于</a:t>
            </a:r>
            <a:r>
              <a:rPr lang="en-US" altLang="zh-CN" dirty="0" err="1"/>
              <a:t>i</a:t>
            </a:r>
            <a:r>
              <a:rPr lang="zh-CN" altLang="en-US" dirty="0"/>
              <a:t>，需要枚举</a:t>
            </a:r>
            <a:r>
              <a:rPr lang="en-US" altLang="zh-CN" dirty="0"/>
              <a:t>j</a:t>
            </a:r>
            <a:r>
              <a:rPr lang="zh-CN" altLang="en-US" dirty="0"/>
              <a:t>的概率是</a:t>
            </a:r>
            <a:r>
              <a:rPr lang="en-US" altLang="zh-CN" dirty="0"/>
              <a:t>3/</a:t>
            </a:r>
            <a:r>
              <a:rPr lang="en-US" altLang="zh-CN" dirty="0" err="1"/>
              <a:t>i</a:t>
            </a:r>
            <a:r>
              <a:rPr lang="zh-CN" altLang="en-US" dirty="0"/>
              <a:t>；对于</a:t>
            </a:r>
            <a:r>
              <a:rPr lang="en-US" altLang="zh-CN" dirty="0"/>
              <a:t>j</a:t>
            </a:r>
            <a:r>
              <a:rPr lang="zh-CN" altLang="en-US" dirty="0"/>
              <a:t>，需要枚举</a:t>
            </a:r>
            <a:r>
              <a:rPr lang="en-US" altLang="zh-CN" dirty="0"/>
              <a:t>k</a:t>
            </a:r>
            <a:r>
              <a:rPr lang="zh-CN" altLang="en-US" dirty="0"/>
              <a:t>的概率也是</a:t>
            </a:r>
            <a:r>
              <a:rPr lang="en-US" altLang="zh-CN" dirty="0"/>
              <a:t>3/j</a:t>
            </a:r>
            <a:r>
              <a:rPr lang="zh-CN" altLang="en-US" dirty="0"/>
              <a:t>。所以总的复杂度是线性的。</a:t>
            </a:r>
            <a:endParaRPr lang="en-US" altLang="zh-CN" dirty="0"/>
          </a:p>
          <a:p>
            <a:r>
              <a:rPr lang="zh-CN" altLang="en-US" dirty="0"/>
              <a:t>当然这也是建立在点随机排序的情况下，最坏还是</a:t>
            </a:r>
            <a:r>
              <a:rPr lang="en-US" altLang="zh-CN" dirty="0"/>
              <a:t>O(n^3)</a:t>
            </a:r>
            <a:r>
              <a:rPr lang="zh-CN" altLang="en-US" dirty="0"/>
              <a:t>的。</a:t>
            </a:r>
            <a:endParaRPr lang="en-US" altLang="zh-CN" dirty="0"/>
          </a:p>
        </p:txBody>
      </p:sp>
    </p:spTree>
    <p:extLst>
      <p:ext uri="{BB962C8B-B14F-4D97-AF65-F5344CB8AC3E}">
        <p14:creationId xmlns:p14="http://schemas.microsoft.com/office/powerpoint/2010/main" val="42335234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72EA6-332F-41D8-8B3D-B24B6F9F5108}"/>
              </a:ext>
            </a:extLst>
          </p:cNvPr>
          <p:cNvSpPr>
            <a:spLocks noGrp="1"/>
          </p:cNvSpPr>
          <p:nvPr>
            <p:ph type="title"/>
          </p:nvPr>
        </p:nvSpPr>
        <p:spPr/>
        <p:txBody>
          <a:bodyPr/>
          <a:lstStyle/>
          <a:p>
            <a:r>
              <a:rPr lang="zh-CN" altLang="en-US" dirty="0"/>
              <a:t>最小圆覆盖</a:t>
            </a:r>
          </a:p>
        </p:txBody>
      </p:sp>
      <p:sp>
        <p:nvSpPr>
          <p:cNvPr id="3" name="内容占位符 2">
            <a:extLst>
              <a:ext uri="{FF2B5EF4-FFF2-40B4-BE49-F238E27FC236}">
                <a16:creationId xmlns:a16="http://schemas.microsoft.com/office/drawing/2014/main" id="{C3C7F659-FE97-455A-AC4B-EC258D6391EA}"/>
              </a:ext>
            </a:extLst>
          </p:cNvPr>
          <p:cNvSpPr>
            <a:spLocks noGrp="1"/>
          </p:cNvSpPr>
          <p:nvPr>
            <p:ph idx="1"/>
          </p:nvPr>
        </p:nvSpPr>
        <p:spPr/>
        <p:txBody>
          <a:bodyPr>
            <a:normAutofit/>
          </a:bodyPr>
          <a:lstStyle/>
          <a:p>
            <a:r>
              <a:rPr lang="zh-CN" altLang="en-US" dirty="0"/>
              <a:t>其他（稳定）做法</a:t>
            </a:r>
            <a:endParaRPr lang="en-US" altLang="zh-CN" dirty="0"/>
          </a:p>
          <a:p>
            <a:r>
              <a:rPr lang="zh-CN" altLang="en-US" dirty="0"/>
              <a:t>比如最远点</a:t>
            </a:r>
            <a:r>
              <a:rPr lang="en-US" altLang="zh-CN" dirty="0" err="1"/>
              <a:t>voronoi</a:t>
            </a:r>
            <a:r>
              <a:rPr lang="zh-CN" altLang="en-US" dirty="0"/>
              <a:t>图的最小（大）空（实）心圆就是最小圆覆盖。做法比较复杂，不展开讲了。</a:t>
            </a:r>
            <a:endParaRPr lang="en-US" altLang="zh-CN" dirty="0"/>
          </a:p>
        </p:txBody>
      </p:sp>
    </p:spTree>
    <p:extLst>
      <p:ext uri="{BB962C8B-B14F-4D97-AF65-F5344CB8AC3E}">
        <p14:creationId xmlns:p14="http://schemas.microsoft.com/office/powerpoint/2010/main" val="5154379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5B1BE-47E7-448D-A391-46EFD097C7E1}"/>
              </a:ext>
            </a:extLst>
          </p:cNvPr>
          <p:cNvSpPr>
            <a:spLocks noGrp="1"/>
          </p:cNvSpPr>
          <p:nvPr>
            <p:ph type="title"/>
          </p:nvPr>
        </p:nvSpPr>
        <p:spPr/>
        <p:txBody>
          <a:bodyPr/>
          <a:lstStyle/>
          <a:p>
            <a:r>
              <a:rPr lang="zh-CN" altLang="en-US" dirty="0"/>
              <a:t>最近点对</a:t>
            </a:r>
          </a:p>
        </p:txBody>
      </p:sp>
      <p:sp>
        <p:nvSpPr>
          <p:cNvPr id="3" name="内容占位符 2">
            <a:extLst>
              <a:ext uri="{FF2B5EF4-FFF2-40B4-BE49-F238E27FC236}">
                <a16:creationId xmlns:a16="http://schemas.microsoft.com/office/drawing/2014/main" id="{C9E9AC38-3759-4A3C-B640-04B5806603BE}"/>
              </a:ext>
            </a:extLst>
          </p:cNvPr>
          <p:cNvSpPr>
            <a:spLocks noGrp="1"/>
          </p:cNvSpPr>
          <p:nvPr>
            <p:ph idx="1"/>
          </p:nvPr>
        </p:nvSpPr>
        <p:spPr/>
        <p:txBody>
          <a:bodyPr/>
          <a:lstStyle/>
          <a:p>
            <a:r>
              <a:rPr lang="zh-CN" altLang="en-US" dirty="0"/>
              <a:t>平面上有</a:t>
            </a:r>
            <a:r>
              <a:rPr lang="en-US" altLang="zh-CN" dirty="0"/>
              <a:t>n</a:t>
            </a:r>
            <a:r>
              <a:rPr lang="zh-CN" altLang="en-US" dirty="0"/>
              <a:t>个点，求最近点对。</a:t>
            </a:r>
          </a:p>
        </p:txBody>
      </p:sp>
    </p:spTree>
    <p:extLst>
      <p:ext uri="{BB962C8B-B14F-4D97-AF65-F5344CB8AC3E}">
        <p14:creationId xmlns:p14="http://schemas.microsoft.com/office/powerpoint/2010/main" val="22773891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2374B-5D2D-4303-B9AE-ABA433ED8504}"/>
              </a:ext>
            </a:extLst>
          </p:cNvPr>
          <p:cNvSpPr>
            <a:spLocks noGrp="1"/>
          </p:cNvSpPr>
          <p:nvPr>
            <p:ph type="title"/>
          </p:nvPr>
        </p:nvSpPr>
        <p:spPr/>
        <p:txBody>
          <a:bodyPr/>
          <a:lstStyle/>
          <a:p>
            <a:r>
              <a:rPr lang="zh-CN" altLang="en-US" dirty="0"/>
              <a:t>最近点对</a:t>
            </a:r>
          </a:p>
        </p:txBody>
      </p:sp>
      <p:sp>
        <p:nvSpPr>
          <p:cNvPr id="3" name="内容占位符 2">
            <a:extLst>
              <a:ext uri="{FF2B5EF4-FFF2-40B4-BE49-F238E27FC236}">
                <a16:creationId xmlns:a16="http://schemas.microsoft.com/office/drawing/2014/main" id="{E0E293B2-06BA-4D36-912B-FCFC05A4FBFC}"/>
              </a:ext>
            </a:extLst>
          </p:cNvPr>
          <p:cNvSpPr>
            <a:spLocks noGrp="1"/>
          </p:cNvSpPr>
          <p:nvPr>
            <p:ph idx="1"/>
          </p:nvPr>
        </p:nvSpPr>
        <p:spPr/>
        <p:txBody>
          <a:bodyPr/>
          <a:lstStyle/>
          <a:p>
            <a:r>
              <a:rPr lang="zh-CN" altLang="en-US" dirty="0"/>
              <a:t>用分治做法，对点按</a:t>
            </a:r>
            <a:r>
              <a:rPr lang="en-US" altLang="zh-CN" dirty="0"/>
              <a:t>x</a:t>
            </a:r>
            <a:r>
              <a:rPr lang="zh-CN" altLang="en-US" dirty="0"/>
              <a:t>坐标排序，作一条竖线</a:t>
            </a:r>
            <a:r>
              <a:rPr lang="en-US" altLang="zh-CN" dirty="0"/>
              <a:t>x=mid</a:t>
            </a:r>
            <a:r>
              <a:rPr lang="zh-CN" altLang="en-US" dirty="0"/>
              <a:t>，把点集分成两半，</a:t>
            </a:r>
            <a:r>
              <a:rPr lang="en-US" altLang="zh-CN" dirty="0"/>
              <a:t>L</a:t>
            </a:r>
            <a:r>
              <a:rPr lang="zh-CN" altLang="en-US" dirty="0"/>
              <a:t>和</a:t>
            </a:r>
            <a:r>
              <a:rPr lang="en-US" altLang="zh-CN" dirty="0"/>
              <a:t>R</a:t>
            </a:r>
          </a:p>
          <a:p>
            <a:r>
              <a:rPr lang="zh-CN" altLang="en-US" dirty="0"/>
              <a:t>假设现在已经求出</a:t>
            </a:r>
            <a:r>
              <a:rPr lang="en-US" altLang="zh-CN" dirty="0"/>
              <a:t>L</a:t>
            </a:r>
            <a:r>
              <a:rPr lang="zh-CN" altLang="en-US" dirty="0"/>
              <a:t>的最近点对</a:t>
            </a:r>
            <a:r>
              <a:rPr lang="en-US" altLang="zh-CN" dirty="0"/>
              <a:t>dl</a:t>
            </a:r>
            <a:r>
              <a:rPr lang="zh-CN" altLang="en-US" dirty="0"/>
              <a:t>，</a:t>
            </a:r>
            <a:r>
              <a:rPr lang="en-US" altLang="zh-CN" dirty="0"/>
              <a:t>R</a:t>
            </a:r>
            <a:r>
              <a:rPr lang="zh-CN" altLang="en-US" dirty="0"/>
              <a:t>的最近点对</a:t>
            </a:r>
            <a:r>
              <a:rPr lang="en-US" altLang="zh-CN" dirty="0" err="1"/>
              <a:t>dr</a:t>
            </a:r>
            <a:endParaRPr lang="en-US" altLang="zh-CN" dirty="0"/>
          </a:p>
          <a:p>
            <a:r>
              <a:rPr lang="zh-CN" altLang="en-US" dirty="0"/>
              <a:t>设</a:t>
            </a:r>
            <a:r>
              <a:rPr lang="en-US" altLang="zh-CN" dirty="0"/>
              <a:t>d=min(</a:t>
            </a:r>
            <a:r>
              <a:rPr lang="en-US" altLang="zh-CN" dirty="0" err="1"/>
              <a:t>dl,dr</a:t>
            </a:r>
            <a:r>
              <a:rPr lang="en-US" altLang="zh-CN" dirty="0"/>
              <a:t>)</a:t>
            </a:r>
          </a:p>
          <a:p>
            <a:r>
              <a:rPr lang="zh-CN" altLang="en-US" dirty="0"/>
              <a:t>最后的答案要么是</a:t>
            </a:r>
            <a:r>
              <a:rPr lang="en-US" altLang="zh-CN" dirty="0"/>
              <a:t>d</a:t>
            </a:r>
            <a:r>
              <a:rPr lang="zh-CN" altLang="en-US" dirty="0"/>
              <a:t>，要么是一个</a:t>
            </a:r>
            <a:r>
              <a:rPr lang="en-US" altLang="zh-CN" dirty="0"/>
              <a:t>L</a:t>
            </a:r>
            <a:r>
              <a:rPr lang="zh-CN" altLang="en-US" dirty="0"/>
              <a:t>中的点和一个</a:t>
            </a:r>
            <a:r>
              <a:rPr lang="en-US" altLang="zh-CN" dirty="0"/>
              <a:t>R</a:t>
            </a:r>
            <a:r>
              <a:rPr lang="zh-CN" altLang="en-US" dirty="0"/>
              <a:t>中的点的最短距离</a:t>
            </a:r>
            <a:endParaRPr lang="en-US" altLang="zh-CN" dirty="0"/>
          </a:p>
          <a:p>
            <a:endParaRPr lang="zh-CN" altLang="en-US" dirty="0"/>
          </a:p>
        </p:txBody>
      </p:sp>
    </p:spTree>
    <p:extLst>
      <p:ext uri="{BB962C8B-B14F-4D97-AF65-F5344CB8AC3E}">
        <p14:creationId xmlns:p14="http://schemas.microsoft.com/office/powerpoint/2010/main" val="30965905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2374B-5D2D-4303-B9AE-ABA433ED8504}"/>
              </a:ext>
            </a:extLst>
          </p:cNvPr>
          <p:cNvSpPr>
            <a:spLocks noGrp="1"/>
          </p:cNvSpPr>
          <p:nvPr>
            <p:ph type="title"/>
          </p:nvPr>
        </p:nvSpPr>
        <p:spPr/>
        <p:txBody>
          <a:bodyPr/>
          <a:lstStyle/>
          <a:p>
            <a:r>
              <a:rPr lang="zh-CN" altLang="en-US" dirty="0"/>
              <a:t>最近点对</a:t>
            </a:r>
          </a:p>
        </p:txBody>
      </p:sp>
      <p:sp>
        <p:nvSpPr>
          <p:cNvPr id="3" name="内容占位符 2">
            <a:extLst>
              <a:ext uri="{FF2B5EF4-FFF2-40B4-BE49-F238E27FC236}">
                <a16:creationId xmlns:a16="http://schemas.microsoft.com/office/drawing/2014/main" id="{E0E293B2-06BA-4D36-912B-FCFC05A4FBFC}"/>
              </a:ext>
            </a:extLst>
          </p:cNvPr>
          <p:cNvSpPr>
            <a:spLocks noGrp="1"/>
          </p:cNvSpPr>
          <p:nvPr>
            <p:ph idx="1"/>
          </p:nvPr>
        </p:nvSpPr>
        <p:spPr/>
        <p:txBody>
          <a:bodyPr/>
          <a:lstStyle/>
          <a:p>
            <a:r>
              <a:rPr lang="zh-CN" altLang="en-US" dirty="0"/>
              <a:t>考虑</a:t>
            </a:r>
            <a:r>
              <a:rPr lang="en-US" altLang="zh-CN" dirty="0"/>
              <a:t>L</a:t>
            </a:r>
            <a:r>
              <a:rPr lang="zh-CN" altLang="en-US" dirty="0"/>
              <a:t>中的点和</a:t>
            </a:r>
            <a:r>
              <a:rPr lang="en-US" altLang="zh-CN" dirty="0"/>
              <a:t>R</a:t>
            </a:r>
            <a:r>
              <a:rPr lang="zh-CN" altLang="en-US" dirty="0"/>
              <a:t>中的点的最短距离如何求</a:t>
            </a:r>
            <a:endParaRPr lang="en-US" altLang="zh-CN" dirty="0"/>
          </a:p>
          <a:p>
            <a:r>
              <a:rPr lang="zh-CN" altLang="en-US" dirty="0"/>
              <a:t>首先</a:t>
            </a:r>
            <a:r>
              <a:rPr lang="en-US" altLang="zh-CN" dirty="0"/>
              <a:t>L</a:t>
            </a:r>
            <a:r>
              <a:rPr lang="zh-CN" altLang="en-US" dirty="0"/>
              <a:t>中的点，</a:t>
            </a:r>
            <a:r>
              <a:rPr lang="en-US" altLang="zh-CN" dirty="0" err="1"/>
              <a:t>x+d</a:t>
            </a:r>
            <a:r>
              <a:rPr lang="en-US" altLang="zh-CN" dirty="0"/>
              <a:t>&lt;mid</a:t>
            </a:r>
            <a:r>
              <a:rPr lang="zh-CN" altLang="en-US" dirty="0"/>
              <a:t>的点肯定不行，因为到</a:t>
            </a:r>
            <a:r>
              <a:rPr lang="en-US" altLang="zh-CN" dirty="0"/>
              <a:t>x=mid</a:t>
            </a:r>
            <a:r>
              <a:rPr lang="zh-CN" altLang="en-US" dirty="0"/>
              <a:t>这条竖线的距离已经超过</a:t>
            </a:r>
            <a:r>
              <a:rPr lang="en-US" altLang="zh-CN" dirty="0"/>
              <a:t>d</a:t>
            </a:r>
            <a:r>
              <a:rPr lang="zh-CN" altLang="en-US" dirty="0"/>
              <a:t>，把可行的点记作</a:t>
            </a:r>
            <a:r>
              <a:rPr lang="en-US" altLang="zh-CN" dirty="0"/>
              <a:t>L’</a:t>
            </a:r>
          </a:p>
          <a:p>
            <a:r>
              <a:rPr lang="zh-CN" altLang="en-US" dirty="0"/>
              <a:t>同理</a:t>
            </a:r>
            <a:r>
              <a:rPr lang="en-US" altLang="zh-CN" dirty="0"/>
              <a:t>R</a:t>
            </a:r>
            <a:r>
              <a:rPr lang="zh-CN" altLang="en-US" dirty="0"/>
              <a:t>中的点，</a:t>
            </a:r>
            <a:r>
              <a:rPr lang="en-US" altLang="zh-CN" dirty="0"/>
              <a:t>x&gt;</a:t>
            </a:r>
            <a:r>
              <a:rPr lang="en-US" altLang="zh-CN" dirty="0" err="1"/>
              <a:t>mid+d</a:t>
            </a:r>
            <a:r>
              <a:rPr lang="zh-CN" altLang="en-US" dirty="0"/>
              <a:t>的点肯定不行，把可行的点记作</a:t>
            </a:r>
            <a:r>
              <a:rPr lang="en-US" altLang="zh-CN" dirty="0"/>
              <a:t>R’</a:t>
            </a:r>
          </a:p>
          <a:p>
            <a:r>
              <a:rPr lang="zh-CN" altLang="en-US" dirty="0"/>
              <a:t>设</a:t>
            </a:r>
            <a:r>
              <a:rPr lang="en-US" altLang="zh-CN" dirty="0"/>
              <a:t>P=L’</a:t>
            </a:r>
            <a:r>
              <a:rPr lang="zh-CN" altLang="en-US" dirty="0"/>
              <a:t> ∪</a:t>
            </a:r>
            <a:r>
              <a:rPr lang="en-US" altLang="zh-CN" dirty="0"/>
              <a:t>R’</a:t>
            </a:r>
            <a:r>
              <a:rPr lang="zh-CN" altLang="en-US" dirty="0"/>
              <a:t>，一个简单的想法是暴力枚举</a:t>
            </a:r>
            <a:r>
              <a:rPr lang="en-US" altLang="zh-CN" dirty="0"/>
              <a:t>P</a:t>
            </a:r>
            <a:r>
              <a:rPr lang="zh-CN" altLang="en-US" dirty="0"/>
              <a:t>中的点对，更新答案</a:t>
            </a:r>
            <a:endParaRPr lang="en-US" altLang="zh-CN" dirty="0"/>
          </a:p>
          <a:p>
            <a:r>
              <a:rPr lang="zh-CN" altLang="en-US" dirty="0"/>
              <a:t>但可能</a:t>
            </a:r>
            <a:r>
              <a:rPr lang="en-US" altLang="zh-CN" dirty="0"/>
              <a:t>P</a:t>
            </a:r>
            <a:r>
              <a:rPr lang="zh-CN" altLang="en-US" dirty="0"/>
              <a:t>中的点数也很多，最坏还是</a:t>
            </a:r>
            <a:r>
              <a:rPr lang="en-US" altLang="zh-CN" dirty="0"/>
              <a:t>O(n^2)</a:t>
            </a:r>
          </a:p>
          <a:p>
            <a:r>
              <a:rPr lang="zh-CN" altLang="en-US" dirty="0"/>
              <a:t>把</a:t>
            </a:r>
            <a:r>
              <a:rPr lang="en-US" altLang="zh-CN" dirty="0"/>
              <a:t>P</a:t>
            </a:r>
            <a:r>
              <a:rPr lang="zh-CN" altLang="en-US" dirty="0"/>
              <a:t>中的点按照</a:t>
            </a:r>
            <a:r>
              <a:rPr lang="en-US" altLang="zh-CN" dirty="0"/>
              <a:t>y</a:t>
            </a:r>
            <a:r>
              <a:rPr lang="zh-CN" altLang="en-US" dirty="0"/>
              <a:t>坐标排序</a:t>
            </a:r>
            <a:endParaRPr lang="en-US" altLang="zh-CN" dirty="0"/>
          </a:p>
          <a:p>
            <a:r>
              <a:rPr lang="zh-CN" altLang="en-US" dirty="0"/>
              <a:t>取定</a:t>
            </a:r>
            <a:r>
              <a:rPr lang="en-US" altLang="zh-CN" dirty="0"/>
              <a:t>P</a:t>
            </a:r>
            <a:r>
              <a:rPr lang="zh-CN" altLang="en-US" dirty="0"/>
              <a:t>中的点</a:t>
            </a:r>
            <a:r>
              <a:rPr lang="en-US" altLang="zh-CN" dirty="0"/>
              <a:t>pi</a:t>
            </a:r>
            <a:r>
              <a:rPr lang="zh-CN" altLang="en-US" dirty="0"/>
              <a:t>，那么枚举到</a:t>
            </a:r>
            <a:r>
              <a:rPr lang="en-US" altLang="zh-CN" dirty="0" err="1"/>
              <a:t>pj</a:t>
            </a:r>
            <a:r>
              <a:rPr lang="zh-CN" altLang="en-US" dirty="0"/>
              <a:t>，使得</a:t>
            </a:r>
            <a:r>
              <a:rPr lang="en-US" altLang="zh-CN" dirty="0"/>
              <a:t>y(pj+1)-y(pi)&gt;=d</a:t>
            </a:r>
            <a:r>
              <a:rPr lang="zh-CN" altLang="en-US" dirty="0"/>
              <a:t>，就可以不枚举了</a:t>
            </a:r>
          </a:p>
          <a:p>
            <a:endParaRPr lang="en-US" altLang="zh-CN" dirty="0"/>
          </a:p>
        </p:txBody>
      </p:sp>
    </p:spTree>
    <p:extLst>
      <p:ext uri="{BB962C8B-B14F-4D97-AF65-F5344CB8AC3E}">
        <p14:creationId xmlns:p14="http://schemas.microsoft.com/office/powerpoint/2010/main" val="32052430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2374B-5D2D-4303-B9AE-ABA433ED8504}"/>
              </a:ext>
            </a:extLst>
          </p:cNvPr>
          <p:cNvSpPr>
            <a:spLocks noGrp="1"/>
          </p:cNvSpPr>
          <p:nvPr>
            <p:ph type="title"/>
          </p:nvPr>
        </p:nvSpPr>
        <p:spPr/>
        <p:txBody>
          <a:bodyPr/>
          <a:lstStyle/>
          <a:p>
            <a:r>
              <a:rPr lang="zh-CN" altLang="en-US" dirty="0"/>
              <a:t>最近点对</a:t>
            </a:r>
          </a:p>
        </p:txBody>
      </p:sp>
      <p:sp>
        <p:nvSpPr>
          <p:cNvPr id="3" name="内容占位符 2">
            <a:extLst>
              <a:ext uri="{FF2B5EF4-FFF2-40B4-BE49-F238E27FC236}">
                <a16:creationId xmlns:a16="http://schemas.microsoft.com/office/drawing/2014/main" id="{E0E293B2-06BA-4D36-912B-FCFC05A4FBFC}"/>
              </a:ext>
            </a:extLst>
          </p:cNvPr>
          <p:cNvSpPr>
            <a:spLocks noGrp="1"/>
          </p:cNvSpPr>
          <p:nvPr>
            <p:ph idx="1"/>
          </p:nvPr>
        </p:nvSpPr>
        <p:spPr/>
        <p:txBody>
          <a:bodyPr/>
          <a:lstStyle/>
          <a:p>
            <a:r>
              <a:rPr lang="zh-CN" altLang="en-US" dirty="0"/>
              <a:t>看上去貌似仍然是</a:t>
            </a:r>
            <a:r>
              <a:rPr lang="en-US" altLang="zh-CN" dirty="0"/>
              <a:t>O(n^2)</a:t>
            </a:r>
            <a:r>
              <a:rPr lang="zh-CN" altLang="en-US" dirty="0"/>
              <a:t>的</a:t>
            </a:r>
            <a:endParaRPr lang="en-US" altLang="zh-CN" dirty="0"/>
          </a:p>
          <a:p>
            <a:r>
              <a:rPr lang="zh-CN" altLang="en-US" dirty="0"/>
              <a:t>事实上并不是，只需要枚举</a:t>
            </a:r>
            <a:r>
              <a:rPr lang="en-US" altLang="zh-CN" dirty="0"/>
              <a:t>O(n)</a:t>
            </a:r>
            <a:r>
              <a:rPr lang="zh-CN" altLang="en-US" dirty="0"/>
              <a:t>次</a:t>
            </a:r>
            <a:endParaRPr lang="en-US" altLang="zh-CN" dirty="0"/>
          </a:p>
          <a:p>
            <a:r>
              <a:rPr lang="zh-CN" altLang="en-US" dirty="0"/>
              <a:t>这是因为</a:t>
            </a:r>
            <a:r>
              <a:rPr lang="en-US" altLang="zh-CN" dirty="0"/>
              <a:t>L</a:t>
            </a:r>
            <a:r>
              <a:rPr lang="zh-CN" altLang="en-US" dirty="0"/>
              <a:t>和</a:t>
            </a:r>
            <a:r>
              <a:rPr lang="en-US" altLang="zh-CN" dirty="0"/>
              <a:t>R</a:t>
            </a:r>
            <a:r>
              <a:rPr lang="zh-CN" altLang="en-US" dirty="0"/>
              <a:t>中的点的距离均</a:t>
            </a:r>
            <a:r>
              <a:rPr lang="en-US" altLang="zh-CN" dirty="0"/>
              <a:t>&gt;=d</a:t>
            </a:r>
            <a:r>
              <a:rPr lang="zh-CN" altLang="en-US" dirty="0"/>
              <a:t>，所以在重复点去掉的情况下，</a:t>
            </a:r>
            <a:r>
              <a:rPr lang="en-US" altLang="zh-CN" dirty="0"/>
              <a:t> </a:t>
            </a:r>
            <a:r>
              <a:rPr lang="zh-CN" altLang="en-US" dirty="0"/>
              <a:t>对于任意</a:t>
            </a:r>
            <a:r>
              <a:rPr lang="en-US" altLang="zh-CN" dirty="0"/>
              <a:t>pi</a:t>
            </a:r>
            <a:r>
              <a:rPr lang="zh-CN" altLang="en-US" dirty="0"/>
              <a:t>，满足</a:t>
            </a:r>
            <a:r>
              <a:rPr lang="en-US" altLang="zh-CN" dirty="0"/>
              <a:t>y(</a:t>
            </a:r>
            <a:r>
              <a:rPr lang="en-US" altLang="zh-CN" dirty="0" err="1"/>
              <a:t>pj</a:t>
            </a:r>
            <a:r>
              <a:rPr lang="en-US" altLang="zh-CN" dirty="0"/>
              <a:t>)-y(pi)&lt;d</a:t>
            </a:r>
            <a:r>
              <a:rPr lang="zh-CN" altLang="en-US" dirty="0"/>
              <a:t>的点都只有常数个。</a:t>
            </a:r>
            <a:endParaRPr lang="en-US" altLang="zh-CN" dirty="0"/>
          </a:p>
        </p:txBody>
      </p:sp>
      <p:pic>
        <p:nvPicPr>
          <p:cNvPr id="4" name="图片 3">
            <a:extLst>
              <a:ext uri="{FF2B5EF4-FFF2-40B4-BE49-F238E27FC236}">
                <a16:creationId xmlns:a16="http://schemas.microsoft.com/office/drawing/2014/main" id="{CBAB3B97-48BB-46C5-8446-9FD2D1616C22}"/>
              </a:ext>
            </a:extLst>
          </p:cNvPr>
          <p:cNvPicPr>
            <a:picLocks noChangeAspect="1"/>
          </p:cNvPicPr>
          <p:nvPr/>
        </p:nvPicPr>
        <p:blipFill>
          <a:blip r:embed="rId2"/>
          <a:stretch>
            <a:fillRect/>
          </a:stretch>
        </p:blipFill>
        <p:spPr>
          <a:xfrm>
            <a:off x="838200" y="4001294"/>
            <a:ext cx="1912786" cy="1722269"/>
          </a:xfrm>
          <a:prstGeom prst="rect">
            <a:avLst/>
          </a:prstGeom>
        </p:spPr>
      </p:pic>
    </p:spTree>
    <p:extLst>
      <p:ext uri="{BB962C8B-B14F-4D97-AF65-F5344CB8AC3E}">
        <p14:creationId xmlns:p14="http://schemas.microsoft.com/office/powerpoint/2010/main" val="344134906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2374B-5D2D-4303-B9AE-ABA433ED8504}"/>
              </a:ext>
            </a:extLst>
          </p:cNvPr>
          <p:cNvSpPr>
            <a:spLocks noGrp="1"/>
          </p:cNvSpPr>
          <p:nvPr>
            <p:ph type="title"/>
          </p:nvPr>
        </p:nvSpPr>
        <p:spPr/>
        <p:txBody>
          <a:bodyPr/>
          <a:lstStyle/>
          <a:p>
            <a:r>
              <a:rPr lang="zh-CN" altLang="en-US" dirty="0"/>
              <a:t>最近点对</a:t>
            </a:r>
          </a:p>
        </p:txBody>
      </p:sp>
      <p:sp>
        <p:nvSpPr>
          <p:cNvPr id="3" name="内容占位符 2">
            <a:extLst>
              <a:ext uri="{FF2B5EF4-FFF2-40B4-BE49-F238E27FC236}">
                <a16:creationId xmlns:a16="http://schemas.microsoft.com/office/drawing/2014/main" id="{E0E293B2-06BA-4D36-912B-FCFC05A4FBFC}"/>
              </a:ext>
            </a:extLst>
          </p:cNvPr>
          <p:cNvSpPr>
            <a:spLocks noGrp="1"/>
          </p:cNvSpPr>
          <p:nvPr>
            <p:ph idx="1"/>
          </p:nvPr>
        </p:nvSpPr>
        <p:spPr/>
        <p:txBody>
          <a:bodyPr/>
          <a:lstStyle/>
          <a:p>
            <a:r>
              <a:rPr lang="zh-CN" altLang="en-US" dirty="0"/>
              <a:t>时间复杂度</a:t>
            </a:r>
            <a:r>
              <a:rPr lang="en-US" altLang="zh-CN" dirty="0"/>
              <a:t>T(n)=2*T(n/2)+O(n)/O(</a:t>
            </a:r>
            <a:r>
              <a:rPr lang="en-US" altLang="zh-CN" dirty="0" err="1"/>
              <a:t>nlogn</a:t>
            </a:r>
            <a:r>
              <a:rPr lang="en-US" altLang="zh-CN" dirty="0"/>
              <a:t>)</a:t>
            </a:r>
          </a:p>
          <a:p>
            <a:r>
              <a:rPr lang="zh-CN" altLang="en-US" dirty="0"/>
              <a:t>所以最后的时间复杂度是</a:t>
            </a:r>
            <a:r>
              <a:rPr lang="en-US" altLang="zh-CN" dirty="0"/>
              <a:t>O(</a:t>
            </a:r>
            <a:r>
              <a:rPr lang="en-US" altLang="zh-CN" dirty="0" err="1"/>
              <a:t>nlogn</a:t>
            </a:r>
            <a:r>
              <a:rPr lang="en-US" altLang="zh-CN" dirty="0"/>
              <a:t>)</a:t>
            </a:r>
            <a:r>
              <a:rPr lang="zh-CN" altLang="en-US" dirty="0"/>
              <a:t>或者</a:t>
            </a:r>
            <a:r>
              <a:rPr lang="en-US" altLang="zh-CN" dirty="0"/>
              <a:t>O(nlog^2n)</a:t>
            </a:r>
          </a:p>
        </p:txBody>
      </p:sp>
    </p:spTree>
    <p:extLst>
      <p:ext uri="{BB962C8B-B14F-4D97-AF65-F5344CB8AC3E}">
        <p14:creationId xmlns:p14="http://schemas.microsoft.com/office/powerpoint/2010/main" val="16684489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2374B-5D2D-4303-B9AE-ABA433ED8504}"/>
              </a:ext>
            </a:extLst>
          </p:cNvPr>
          <p:cNvSpPr>
            <a:spLocks noGrp="1"/>
          </p:cNvSpPr>
          <p:nvPr>
            <p:ph type="title"/>
          </p:nvPr>
        </p:nvSpPr>
        <p:spPr/>
        <p:txBody>
          <a:bodyPr/>
          <a:lstStyle/>
          <a:p>
            <a:r>
              <a:rPr lang="zh-CN" altLang="en-US" dirty="0"/>
              <a:t>最近点对</a:t>
            </a:r>
          </a:p>
        </p:txBody>
      </p:sp>
      <p:sp>
        <p:nvSpPr>
          <p:cNvPr id="3" name="内容占位符 2">
            <a:extLst>
              <a:ext uri="{FF2B5EF4-FFF2-40B4-BE49-F238E27FC236}">
                <a16:creationId xmlns:a16="http://schemas.microsoft.com/office/drawing/2014/main" id="{E0E293B2-06BA-4D36-912B-FCFC05A4FBFC}"/>
              </a:ext>
            </a:extLst>
          </p:cNvPr>
          <p:cNvSpPr>
            <a:spLocks noGrp="1"/>
          </p:cNvSpPr>
          <p:nvPr>
            <p:ph idx="1"/>
          </p:nvPr>
        </p:nvSpPr>
        <p:spPr/>
        <p:txBody>
          <a:bodyPr/>
          <a:lstStyle/>
          <a:p>
            <a:r>
              <a:rPr lang="zh-CN" altLang="en-US" dirty="0"/>
              <a:t>时间复杂度</a:t>
            </a:r>
            <a:r>
              <a:rPr lang="en-US" altLang="zh-CN" dirty="0"/>
              <a:t>T(n)=2*T(n/2)+O(n)/O(</a:t>
            </a:r>
            <a:r>
              <a:rPr lang="en-US" altLang="zh-CN" dirty="0" err="1"/>
              <a:t>nlogn</a:t>
            </a:r>
            <a:r>
              <a:rPr lang="en-US" altLang="zh-CN" dirty="0"/>
              <a:t>)</a:t>
            </a:r>
          </a:p>
          <a:p>
            <a:r>
              <a:rPr lang="zh-CN" altLang="en-US" dirty="0"/>
              <a:t>所以最后的时间复杂度是</a:t>
            </a:r>
            <a:r>
              <a:rPr lang="en-US" altLang="zh-CN" dirty="0"/>
              <a:t>O(</a:t>
            </a:r>
            <a:r>
              <a:rPr lang="en-US" altLang="zh-CN" dirty="0" err="1"/>
              <a:t>nlogn</a:t>
            </a:r>
            <a:r>
              <a:rPr lang="en-US" altLang="zh-CN" dirty="0"/>
              <a:t>)</a:t>
            </a:r>
            <a:r>
              <a:rPr lang="zh-CN" altLang="en-US" dirty="0"/>
              <a:t>或者</a:t>
            </a:r>
            <a:r>
              <a:rPr lang="en-US" altLang="zh-CN" dirty="0"/>
              <a:t>O(nlog^2n)</a:t>
            </a:r>
          </a:p>
          <a:p>
            <a:r>
              <a:rPr lang="zh-CN" altLang="en-US" dirty="0"/>
              <a:t>在实现的时候，如果每次直接对</a:t>
            </a:r>
            <a:r>
              <a:rPr lang="en-US" altLang="zh-CN" dirty="0"/>
              <a:t>y</a:t>
            </a:r>
            <a:r>
              <a:rPr lang="zh-CN" altLang="en-US" dirty="0"/>
              <a:t>坐标排序，那么排序的复杂度是</a:t>
            </a:r>
            <a:r>
              <a:rPr lang="en-US" altLang="zh-CN" dirty="0"/>
              <a:t>O(</a:t>
            </a:r>
            <a:r>
              <a:rPr lang="en-US" altLang="zh-CN" dirty="0" err="1"/>
              <a:t>nlogn</a:t>
            </a:r>
            <a:r>
              <a:rPr lang="en-US" altLang="zh-CN" dirty="0"/>
              <a:t>)</a:t>
            </a:r>
            <a:r>
              <a:rPr lang="zh-CN" altLang="en-US" dirty="0"/>
              <a:t>的，所以最后的时间复杂度是</a:t>
            </a:r>
            <a:r>
              <a:rPr lang="en-US" altLang="zh-CN" dirty="0"/>
              <a:t>O(nlog^2n)</a:t>
            </a:r>
          </a:p>
        </p:txBody>
      </p:sp>
    </p:spTree>
    <p:extLst>
      <p:ext uri="{BB962C8B-B14F-4D97-AF65-F5344CB8AC3E}">
        <p14:creationId xmlns:p14="http://schemas.microsoft.com/office/powerpoint/2010/main" val="3843196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2374B-5D2D-4303-B9AE-ABA433ED8504}"/>
              </a:ext>
            </a:extLst>
          </p:cNvPr>
          <p:cNvSpPr>
            <a:spLocks noGrp="1"/>
          </p:cNvSpPr>
          <p:nvPr>
            <p:ph type="title"/>
          </p:nvPr>
        </p:nvSpPr>
        <p:spPr/>
        <p:txBody>
          <a:bodyPr/>
          <a:lstStyle/>
          <a:p>
            <a:r>
              <a:rPr lang="zh-CN" altLang="en-US" dirty="0"/>
              <a:t>最近点对</a:t>
            </a:r>
          </a:p>
        </p:txBody>
      </p:sp>
      <p:sp>
        <p:nvSpPr>
          <p:cNvPr id="3" name="内容占位符 2">
            <a:extLst>
              <a:ext uri="{FF2B5EF4-FFF2-40B4-BE49-F238E27FC236}">
                <a16:creationId xmlns:a16="http://schemas.microsoft.com/office/drawing/2014/main" id="{E0E293B2-06BA-4D36-912B-FCFC05A4FBFC}"/>
              </a:ext>
            </a:extLst>
          </p:cNvPr>
          <p:cNvSpPr>
            <a:spLocks noGrp="1"/>
          </p:cNvSpPr>
          <p:nvPr>
            <p:ph idx="1"/>
          </p:nvPr>
        </p:nvSpPr>
        <p:spPr/>
        <p:txBody>
          <a:bodyPr/>
          <a:lstStyle/>
          <a:p>
            <a:r>
              <a:rPr lang="zh-CN" altLang="en-US" dirty="0"/>
              <a:t>时间复杂度</a:t>
            </a:r>
            <a:r>
              <a:rPr lang="en-US" altLang="zh-CN" dirty="0"/>
              <a:t>T(n)=2*T(n/2)+O(n)/O(</a:t>
            </a:r>
            <a:r>
              <a:rPr lang="en-US" altLang="zh-CN" dirty="0" err="1"/>
              <a:t>nlogn</a:t>
            </a:r>
            <a:r>
              <a:rPr lang="en-US" altLang="zh-CN" dirty="0"/>
              <a:t>)</a:t>
            </a:r>
          </a:p>
          <a:p>
            <a:r>
              <a:rPr lang="zh-CN" altLang="en-US" dirty="0"/>
              <a:t>所以最后的时间复杂度是</a:t>
            </a:r>
            <a:r>
              <a:rPr lang="en-US" altLang="zh-CN" dirty="0"/>
              <a:t>O(</a:t>
            </a:r>
            <a:r>
              <a:rPr lang="en-US" altLang="zh-CN" dirty="0" err="1"/>
              <a:t>nlogn</a:t>
            </a:r>
            <a:r>
              <a:rPr lang="en-US" altLang="zh-CN" dirty="0"/>
              <a:t>)</a:t>
            </a:r>
            <a:r>
              <a:rPr lang="zh-CN" altLang="en-US" dirty="0"/>
              <a:t>或者</a:t>
            </a:r>
            <a:r>
              <a:rPr lang="en-US" altLang="zh-CN" dirty="0"/>
              <a:t>O(nlog^2n)</a:t>
            </a:r>
          </a:p>
          <a:p>
            <a:r>
              <a:rPr lang="zh-CN" altLang="en-US" dirty="0"/>
              <a:t>在实现的时候，如果每次直接对</a:t>
            </a:r>
            <a:r>
              <a:rPr lang="en-US" altLang="zh-CN" dirty="0"/>
              <a:t>y</a:t>
            </a:r>
            <a:r>
              <a:rPr lang="zh-CN" altLang="en-US" dirty="0"/>
              <a:t>坐标排序，那么排序的复杂度是</a:t>
            </a:r>
            <a:r>
              <a:rPr lang="en-US" altLang="zh-CN" dirty="0"/>
              <a:t>O(</a:t>
            </a:r>
            <a:r>
              <a:rPr lang="en-US" altLang="zh-CN" dirty="0" err="1"/>
              <a:t>nlogn</a:t>
            </a:r>
            <a:r>
              <a:rPr lang="en-US" altLang="zh-CN" dirty="0"/>
              <a:t>)</a:t>
            </a:r>
            <a:r>
              <a:rPr lang="zh-CN" altLang="en-US" dirty="0"/>
              <a:t>的，所以最后的时间复杂度是</a:t>
            </a:r>
            <a:r>
              <a:rPr lang="en-US" altLang="zh-CN" dirty="0"/>
              <a:t>O(nlog^2n)</a:t>
            </a:r>
          </a:p>
          <a:p>
            <a:r>
              <a:rPr lang="zh-CN" altLang="en-US" dirty="0"/>
              <a:t>应该在求</a:t>
            </a:r>
            <a:r>
              <a:rPr lang="en-US" altLang="zh-CN" dirty="0"/>
              <a:t>L</a:t>
            </a:r>
            <a:r>
              <a:rPr lang="zh-CN" altLang="en-US" dirty="0"/>
              <a:t>和</a:t>
            </a:r>
            <a:r>
              <a:rPr lang="en-US" altLang="zh-CN" dirty="0"/>
              <a:t>R</a:t>
            </a:r>
            <a:r>
              <a:rPr lang="zh-CN" altLang="en-US" dirty="0"/>
              <a:t>的最近点对时，维护</a:t>
            </a:r>
            <a:r>
              <a:rPr lang="en-US" altLang="zh-CN" dirty="0"/>
              <a:t>L</a:t>
            </a:r>
            <a:r>
              <a:rPr lang="zh-CN" altLang="en-US" dirty="0"/>
              <a:t>和</a:t>
            </a:r>
            <a:r>
              <a:rPr lang="en-US" altLang="zh-CN" dirty="0"/>
              <a:t>R</a:t>
            </a:r>
            <a:r>
              <a:rPr lang="zh-CN" altLang="en-US" dirty="0"/>
              <a:t>对于</a:t>
            </a:r>
            <a:r>
              <a:rPr lang="en-US" altLang="zh-CN" dirty="0"/>
              <a:t>y</a:t>
            </a:r>
            <a:r>
              <a:rPr lang="zh-CN" altLang="en-US" dirty="0"/>
              <a:t>坐标的有序性，然后再归并，这样合并的复杂度是</a:t>
            </a:r>
            <a:r>
              <a:rPr lang="en-US" altLang="zh-CN" dirty="0"/>
              <a:t>O(n)</a:t>
            </a:r>
            <a:r>
              <a:rPr lang="zh-CN" altLang="en-US" dirty="0"/>
              <a:t>，总的复杂度是</a:t>
            </a:r>
            <a:r>
              <a:rPr lang="en-US" altLang="zh-CN" dirty="0"/>
              <a:t>O(</a:t>
            </a:r>
            <a:r>
              <a:rPr lang="en-US" altLang="zh-CN" dirty="0" err="1"/>
              <a:t>nlogn</a:t>
            </a:r>
            <a:r>
              <a:rPr lang="en-US" altLang="zh-CN" dirty="0"/>
              <a:t>)</a:t>
            </a:r>
          </a:p>
          <a:p>
            <a:endParaRPr lang="en-US" altLang="zh-CN" dirty="0"/>
          </a:p>
        </p:txBody>
      </p:sp>
    </p:spTree>
    <p:extLst>
      <p:ext uri="{BB962C8B-B14F-4D97-AF65-F5344CB8AC3E}">
        <p14:creationId xmlns:p14="http://schemas.microsoft.com/office/powerpoint/2010/main" val="2411375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300B05-5E62-4305-86E7-D014B9338F13}"/>
              </a:ext>
            </a:extLst>
          </p:cNvPr>
          <p:cNvSpPr>
            <a:spLocks noGrp="1"/>
          </p:cNvSpPr>
          <p:nvPr>
            <p:ph type="title"/>
          </p:nvPr>
        </p:nvSpPr>
        <p:spPr/>
        <p:txBody>
          <a:bodyPr/>
          <a:lstStyle/>
          <a:p>
            <a:r>
              <a:rPr lang="zh-CN" altLang="en-US" dirty="0"/>
              <a:t>向量的运算</a:t>
            </a:r>
          </a:p>
        </p:txBody>
      </p:sp>
      <p:sp>
        <p:nvSpPr>
          <p:cNvPr id="3" name="内容占位符 2">
            <a:extLst>
              <a:ext uri="{FF2B5EF4-FFF2-40B4-BE49-F238E27FC236}">
                <a16:creationId xmlns:a16="http://schemas.microsoft.com/office/drawing/2014/main" id="{5A720C15-B118-4A89-BC8E-B466C9EDF701}"/>
              </a:ext>
            </a:extLst>
          </p:cNvPr>
          <p:cNvSpPr>
            <a:spLocks noGrp="1"/>
          </p:cNvSpPr>
          <p:nvPr>
            <p:ph idx="1"/>
          </p:nvPr>
        </p:nvSpPr>
        <p:spPr/>
        <p:txBody>
          <a:bodyPr/>
          <a:lstStyle/>
          <a:p>
            <a:r>
              <a:rPr lang="zh-CN" altLang="en-US" dirty="0"/>
              <a:t>旋转：把</a:t>
            </a:r>
            <a:r>
              <a:rPr lang="en-US" altLang="zh-CN" dirty="0"/>
              <a:t>A</a:t>
            </a:r>
            <a:r>
              <a:rPr lang="zh-CN" altLang="en-US" dirty="0"/>
              <a:t>逆时针旋转</a:t>
            </a:r>
            <a:r>
              <a:rPr lang="en-US" altLang="zh-CN" dirty="0"/>
              <a:t>alpha</a:t>
            </a:r>
            <a:r>
              <a:rPr lang="zh-CN" altLang="en-US" dirty="0"/>
              <a:t>弧度得到</a:t>
            </a:r>
            <a:r>
              <a:rPr lang="en-US" altLang="zh-CN" dirty="0"/>
              <a:t>A’</a:t>
            </a:r>
          </a:p>
          <a:p>
            <a:endParaRPr lang="zh-CN" altLang="en-US" dirty="0"/>
          </a:p>
        </p:txBody>
      </p:sp>
      <p:pic>
        <p:nvPicPr>
          <p:cNvPr id="5" name="图片 4">
            <a:extLst>
              <a:ext uri="{FF2B5EF4-FFF2-40B4-BE49-F238E27FC236}">
                <a16:creationId xmlns:a16="http://schemas.microsoft.com/office/drawing/2014/main" id="{88A5064C-0513-4911-BE94-3D842D54BBF5}"/>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137330" y="2415713"/>
            <a:ext cx="4270933" cy="356267"/>
          </a:xfrm>
          <a:prstGeom prst="rect">
            <a:avLst/>
          </a:prstGeom>
        </p:spPr>
      </p:pic>
      <p:pic>
        <p:nvPicPr>
          <p:cNvPr id="16" name="图片 15">
            <a:extLst>
              <a:ext uri="{FF2B5EF4-FFF2-40B4-BE49-F238E27FC236}">
                <a16:creationId xmlns:a16="http://schemas.microsoft.com/office/drawing/2014/main" id="{2027D060-69F3-4663-BB46-B2CF539C57BA}"/>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137330" y="2906917"/>
            <a:ext cx="7756799" cy="1205335"/>
          </a:xfrm>
          <a:prstGeom prst="rect">
            <a:avLst/>
          </a:prstGeom>
        </p:spPr>
      </p:pic>
    </p:spTree>
    <p:extLst>
      <p:ext uri="{BB962C8B-B14F-4D97-AF65-F5344CB8AC3E}">
        <p14:creationId xmlns:p14="http://schemas.microsoft.com/office/powerpoint/2010/main" val="6057090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2374B-5D2D-4303-B9AE-ABA433ED8504}"/>
              </a:ext>
            </a:extLst>
          </p:cNvPr>
          <p:cNvSpPr>
            <a:spLocks noGrp="1"/>
          </p:cNvSpPr>
          <p:nvPr>
            <p:ph type="title"/>
          </p:nvPr>
        </p:nvSpPr>
        <p:spPr/>
        <p:txBody>
          <a:bodyPr/>
          <a:lstStyle/>
          <a:p>
            <a:r>
              <a:rPr lang="zh-CN" altLang="en-US" dirty="0"/>
              <a:t>最近点对</a:t>
            </a:r>
          </a:p>
        </p:txBody>
      </p:sp>
      <p:sp>
        <p:nvSpPr>
          <p:cNvPr id="3" name="内容占位符 2">
            <a:extLst>
              <a:ext uri="{FF2B5EF4-FFF2-40B4-BE49-F238E27FC236}">
                <a16:creationId xmlns:a16="http://schemas.microsoft.com/office/drawing/2014/main" id="{E0E293B2-06BA-4D36-912B-FCFC05A4FBFC}"/>
              </a:ext>
            </a:extLst>
          </p:cNvPr>
          <p:cNvSpPr>
            <a:spLocks noGrp="1"/>
          </p:cNvSpPr>
          <p:nvPr>
            <p:ph idx="1"/>
          </p:nvPr>
        </p:nvSpPr>
        <p:spPr/>
        <p:txBody>
          <a:bodyPr/>
          <a:lstStyle/>
          <a:p>
            <a:r>
              <a:rPr lang="zh-CN" altLang="en-US" dirty="0"/>
              <a:t>其他做法</a:t>
            </a:r>
            <a:endParaRPr lang="en-US" altLang="zh-CN" dirty="0"/>
          </a:p>
          <a:p>
            <a:r>
              <a:rPr lang="en-US" altLang="zh-CN" dirty="0"/>
              <a:t>K-D</a:t>
            </a:r>
            <a:r>
              <a:rPr lang="zh-CN" altLang="en-US" dirty="0"/>
              <a:t>树，既可以做最近点对又可以做最远点对，还可以做前</a:t>
            </a:r>
            <a:r>
              <a:rPr lang="en-US" altLang="zh-CN" dirty="0"/>
              <a:t>k</a:t>
            </a:r>
            <a:r>
              <a:rPr lang="zh-CN" altLang="en-US" dirty="0"/>
              <a:t>近</a:t>
            </a:r>
            <a:r>
              <a:rPr lang="en-US" altLang="zh-CN" dirty="0"/>
              <a:t>/</a:t>
            </a:r>
            <a:r>
              <a:rPr lang="zh-CN" altLang="en-US" dirty="0"/>
              <a:t>远点对，还可以做高维情况</a:t>
            </a:r>
            <a:endParaRPr lang="en-US" altLang="zh-CN" dirty="0"/>
          </a:p>
          <a:p>
            <a:r>
              <a:rPr lang="zh-CN" altLang="en-US" dirty="0"/>
              <a:t>就是不如上面的方法快</a:t>
            </a:r>
            <a:endParaRPr lang="en-US" altLang="zh-CN" dirty="0"/>
          </a:p>
        </p:txBody>
      </p:sp>
    </p:spTree>
    <p:extLst>
      <p:ext uri="{BB962C8B-B14F-4D97-AF65-F5344CB8AC3E}">
        <p14:creationId xmlns:p14="http://schemas.microsoft.com/office/powerpoint/2010/main" val="39280588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94039-80DA-438A-9421-29C659C08465}"/>
              </a:ext>
            </a:extLst>
          </p:cNvPr>
          <p:cNvSpPr>
            <a:spLocks noGrp="1"/>
          </p:cNvSpPr>
          <p:nvPr>
            <p:ph type="title"/>
          </p:nvPr>
        </p:nvSpPr>
        <p:spPr/>
        <p:txBody>
          <a:bodyPr/>
          <a:lstStyle/>
          <a:p>
            <a:r>
              <a:rPr lang="en-US" altLang="zh-CN" dirty="0"/>
              <a:t>Ural 1514</a:t>
            </a:r>
            <a:endParaRPr lang="zh-CN" altLang="en-US" dirty="0"/>
          </a:p>
        </p:txBody>
      </p:sp>
      <p:sp>
        <p:nvSpPr>
          <p:cNvPr id="3" name="内容占位符 2">
            <a:extLst>
              <a:ext uri="{FF2B5EF4-FFF2-40B4-BE49-F238E27FC236}">
                <a16:creationId xmlns:a16="http://schemas.microsoft.com/office/drawing/2014/main" id="{7076CEF8-2B66-4D4E-99A1-470FEC741B86}"/>
              </a:ext>
            </a:extLst>
          </p:cNvPr>
          <p:cNvSpPr>
            <a:spLocks noGrp="1"/>
          </p:cNvSpPr>
          <p:nvPr>
            <p:ph idx="1"/>
          </p:nvPr>
        </p:nvSpPr>
        <p:spPr/>
        <p:txBody>
          <a:bodyPr/>
          <a:lstStyle/>
          <a:p>
            <a:r>
              <a:rPr lang="zh-CN" altLang="en-US" dirty="0"/>
              <a:t>平面上有</a:t>
            </a:r>
            <a:r>
              <a:rPr lang="en-US" altLang="zh-CN" dirty="0"/>
              <a:t>n</a:t>
            </a:r>
            <a:r>
              <a:rPr lang="zh-CN" altLang="en-US" dirty="0"/>
              <a:t>个点，求一个三角形，使得周长最小</a:t>
            </a:r>
            <a:endParaRPr lang="en-US" altLang="zh-CN" dirty="0"/>
          </a:p>
          <a:p>
            <a:r>
              <a:rPr lang="en-US" altLang="zh-CN" dirty="0"/>
              <a:t>n&lt;=50000</a:t>
            </a:r>
            <a:endParaRPr lang="zh-CN" altLang="en-US" dirty="0"/>
          </a:p>
        </p:txBody>
      </p:sp>
    </p:spTree>
    <p:extLst>
      <p:ext uri="{BB962C8B-B14F-4D97-AF65-F5344CB8AC3E}">
        <p14:creationId xmlns:p14="http://schemas.microsoft.com/office/powerpoint/2010/main" val="58423459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94039-80DA-438A-9421-29C659C08465}"/>
              </a:ext>
            </a:extLst>
          </p:cNvPr>
          <p:cNvSpPr>
            <a:spLocks noGrp="1"/>
          </p:cNvSpPr>
          <p:nvPr>
            <p:ph type="title"/>
          </p:nvPr>
        </p:nvSpPr>
        <p:spPr/>
        <p:txBody>
          <a:bodyPr/>
          <a:lstStyle/>
          <a:p>
            <a:r>
              <a:rPr lang="en-US" altLang="zh-CN" dirty="0"/>
              <a:t>Ural 1514</a:t>
            </a:r>
            <a:endParaRPr lang="zh-CN" altLang="en-US" dirty="0"/>
          </a:p>
        </p:txBody>
      </p:sp>
      <p:sp>
        <p:nvSpPr>
          <p:cNvPr id="3" name="内容占位符 2">
            <a:extLst>
              <a:ext uri="{FF2B5EF4-FFF2-40B4-BE49-F238E27FC236}">
                <a16:creationId xmlns:a16="http://schemas.microsoft.com/office/drawing/2014/main" id="{7076CEF8-2B66-4D4E-99A1-470FEC741B86}"/>
              </a:ext>
            </a:extLst>
          </p:cNvPr>
          <p:cNvSpPr>
            <a:spLocks noGrp="1"/>
          </p:cNvSpPr>
          <p:nvPr>
            <p:ph idx="1"/>
          </p:nvPr>
        </p:nvSpPr>
        <p:spPr/>
        <p:txBody>
          <a:bodyPr/>
          <a:lstStyle/>
          <a:p>
            <a:r>
              <a:rPr lang="zh-CN" altLang="en-US" dirty="0"/>
              <a:t>类似的算法，设</a:t>
            </a:r>
            <a:r>
              <a:rPr lang="en-US" altLang="zh-CN" dirty="0" err="1"/>
              <a:t>ans</a:t>
            </a:r>
            <a:r>
              <a:rPr lang="zh-CN" altLang="en-US" dirty="0"/>
              <a:t>是</a:t>
            </a:r>
            <a:r>
              <a:rPr lang="en-US" altLang="zh-CN" dirty="0"/>
              <a:t>L</a:t>
            </a:r>
            <a:r>
              <a:rPr lang="zh-CN" altLang="en-US" dirty="0"/>
              <a:t>和</a:t>
            </a:r>
            <a:r>
              <a:rPr lang="en-US" altLang="zh-CN" dirty="0"/>
              <a:t>R</a:t>
            </a:r>
            <a:r>
              <a:rPr lang="zh-CN" altLang="en-US" dirty="0"/>
              <a:t>中最小三角形的较小值</a:t>
            </a:r>
            <a:endParaRPr lang="en-US" altLang="zh-CN" dirty="0"/>
          </a:p>
          <a:p>
            <a:r>
              <a:rPr lang="zh-CN" altLang="en-US" dirty="0"/>
              <a:t>由于三角形的周长大于等于其中一条边的两倍</a:t>
            </a:r>
            <a:endParaRPr lang="en-US" altLang="zh-CN" dirty="0"/>
          </a:p>
          <a:p>
            <a:r>
              <a:rPr lang="zh-CN" altLang="en-US" dirty="0"/>
              <a:t>所以只需考虑合并</a:t>
            </a:r>
            <a:r>
              <a:rPr lang="en-US" altLang="zh-CN" dirty="0"/>
              <a:t>x</a:t>
            </a:r>
            <a:r>
              <a:rPr lang="zh-CN" altLang="en-US" dirty="0"/>
              <a:t>坐标在</a:t>
            </a:r>
            <a:r>
              <a:rPr lang="en-US" altLang="zh-CN" dirty="0"/>
              <a:t>[mid-</a:t>
            </a:r>
            <a:r>
              <a:rPr lang="en-US" altLang="zh-CN" dirty="0" err="1"/>
              <a:t>ans</a:t>
            </a:r>
            <a:r>
              <a:rPr lang="en-US" altLang="zh-CN" dirty="0"/>
              <a:t>/2,mid+ans/2]</a:t>
            </a:r>
            <a:r>
              <a:rPr lang="zh-CN" altLang="en-US" dirty="0"/>
              <a:t>中的点</a:t>
            </a:r>
            <a:endParaRPr lang="en-US" altLang="zh-CN" dirty="0"/>
          </a:p>
          <a:p>
            <a:r>
              <a:rPr lang="zh-CN" altLang="en-US" dirty="0"/>
              <a:t>设取定的点的坐标是</a:t>
            </a:r>
            <a:r>
              <a:rPr lang="en-US" altLang="zh-CN" dirty="0" err="1"/>
              <a:t>yi</a:t>
            </a:r>
            <a:r>
              <a:rPr lang="zh-CN" altLang="en-US" dirty="0"/>
              <a:t>，只需要枚举</a:t>
            </a:r>
            <a:r>
              <a:rPr lang="en-US" altLang="zh-CN" dirty="0"/>
              <a:t>y</a:t>
            </a:r>
            <a:r>
              <a:rPr lang="zh-CN" altLang="en-US" dirty="0"/>
              <a:t>坐标在</a:t>
            </a:r>
            <a:r>
              <a:rPr lang="en-US" altLang="zh-CN" dirty="0"/>
              <a:t>[</a:t>
            </a:r>
            <a:r>
              <a:rPr lang="en-US" altLang="zh-CN" dirty="0" err="1"/>
              <a:t>yi,yi+ans</a:t>
            </a:r>
            <a:r>
              <a:rPr lang="en-US" altLang="zh-CN" dirty="0"/>
              <a:t>/2]</a:t>
            </a:r>
            <a:r>
              <a:rPr lang="zh-CN" altLang="en-US" dirty="0"/>
              <a:t>中的点，同样也只有常数个点</a:t>
            </a:r>
            <a:endParaRPr lang="en-US" altLang="zh-CN" dirty="0"/>
          </a:p>
          <a:p>
            <a:endParaRPr lang="zh-CN" altLang="en-US" dirty="0"/>
          </a:p>
        </p:txBody>
      </p:sp>
    </p:spTree>
    <p:extLst>
      <p:ext uri="{BB962C8B-B14F-4D97-AF65-F5344CB8AC3E}">
        <p14:creationId xmlns:p14="http://schemas.microsoft.com/office/powerpoint/2010/main" val="172395155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1053B1-521A-4B5D-A4F3-F47231D1857D}"/>
              </a:ext>
            </a:extLst>
          </p:cNvPr>
          <p:cNvSpPr>
            <a:spLocks noGrp="1"/>
          </p:cNvSpPr>
          <p:nvPr>
            <p:ph type="ctrTitle"/>
          </p:nvPr>
        </p:nvSpPr>
        <p:spPr/>
        <p:txBody>
          <a:bodyPr/>
          <a:lstStyle/>
          <a:p>
            <a:r>
              <a:rPr lang="zh-CN" altLang="en-US" dirty="0"/>
              <a:t>谢谢大家</a:t>
            </a:r>
          </a:p>
        </p:txBody>
      </p:sp>
      <p:sp>
        <p:nvSpPr>
          <p:cNvPr id="3" name="副标题 2">
            <a:extLst>
              <a:ext uri="{FF2B5EF4-FFF2-40B4-BE49-F238E27FC236}">
                <a16:creationId xmlns:a16="http://schemas.microsoft.com/office/drawing/2014/main" id="{3C90BD3C-B559-4EF2-A078-742046ED4C58}"/>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5597791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49.2313"/>
  <p:tag name="ORIGINALWIDTH" val="834.6457"/>
  <p:tag name="LATEXADDIN" val="\documentclass{article}&#10;\usepackage{amsmath}&#10;\pagestyle{empty}&#10;\begin{document}&#10;&#10;$|A|=\sqrt{a_1^2+a_2^2}$&#10;&#10;&#10;\end{document}"/>
  <p:tag name="IGUANATEXSIZE" val="28"/>
  <p:tag name="IGUANATEXCURSOR" val="101"/>
  <p:tag name="TRANSPARENCY" val="True"/>
  <p:tag name="FILENAME" val=""/>
  <p:tag name="LATEXENGINEID" val="0"/>
  <p:tag name="TEMPFOLDER" val=".\"/>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070.491"/>
  <p:tag name="LATEXADDIN" val="\documentclass{article}&#10;\usepackage{amsmath}&#10;\pagestyle{empty}&#10;\begin{document}&#10;&#10;$A \cdot B=(a_1,a_2) \cdot (b_1,b_2)=a_1b_1+a_2b_2$&#10;&#10;&#10;\end{document}"/>
  <p:tag name="IGUANATEXSIZE" val="28"/>
  <p:tag name="IGUANATEXCURSOR" val="128"/>
  <p:tag name="TRANSPARENCY" val="True"/>
  <p:tag name="FILENAME" val=""/>
  <p:tag name="LATEXENGINEID" val="0"/>
  <p:tag name="TEMPFOLDER" val=".\"/>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51.106"/>
  <p:tag name="LATEXADDIN" val="\documentclass{article}&#10;\usepackage{amsmath}&#10;\pagestyle{empty}&#10;\begin{document}&#10;&#10;$|A \times B|=|A||B|\sin{\theta}$&#10;&#10;&#10;\end{document}"/>
  <p:tag name="IGUANATEXSIZE" val="28"/>
  <p:tag name="IGUANATEXCURSOR" val="113"/>
  <p:tag name="TRANSPARENCY" val="True"/>
  <p:tag name="FILENAME" val=""/>
  <p:tag name="LATEXENGINEID" val="0"/>
  <p:tag name="TEMPFOLDER" val=".\"/>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92.2385"/>
  <p:tag name="ORIGINALWIDTH" val="566.1792"/>
  <p:tag name="LATEXADDIN" val="\documentclass{article}&#10;\usepackage{amsmath}&#10;\pagestyle{empty}&#10;\begin{document}&#10;&#10;$A \times B=0$&#10;&#10;&#10;\end{document}"/>
  <p:tag name="IGUANATEXSIZE" val="28"/>
  <p:tag name="IGUANATEXCURSOR" val="94"/>
  <p:tag name="TRANSPARENCY" val="True"/>
  <p:tag name="FILENAME" val=""/>
  <p:tag name="LATEXENGINEID" val="0"/>
  <p:tag name="TEMPFOLDER" val=".\"/>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501.312"/>
  <p:tag name="LATEXADDIN" val="\documentclass{article}&#10;\usepackage{amsmath}&#10;\pagestyle{empty}&#10;\begin{document}&#10;&#10;$A=(a_1,a_2)=r(\cos{\theta},\sin{\theta})$&#10;&#10;&#10;\end{document}"/>
  <p:tag name="IGUANATEXSIZE" val="28"/>
  <p:tag name="IGUANATEXCURSOR" val="122"/>
  <p:tag name="TRANSPARENCY" val="True"/>
  <p:tag name="FILENAME" val=""/>
  <p:tag name="LATEXENGINEID" val="0"/>
  <p:tag name="TEMPFOLDER" val=".\"/>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423.697"/>
  <p:tag name="ORIGINALWIDTH" val="2726.659"/>
  <p:tag name="LATEXADDIN" val="\documentclass{article}&#10;\usepackage{amsmath}&#10;\pagestyle{empty}&#10;\begin{document}&#10;&#10;$A'=r(\cos{(\theta+\alpha)},\sin{(\theta+\alpha}))$\par&#10;$=r(\cos{\theta}\cos{\alpha}-\sin{\theta}\sin{\alpha},\cos{\theta}\sin{\alpha}+\sin{\theta}\cos{\alpha})$\par&#10;$=(a_1\cos{\alpha}-a_2\sin{\alpha},a_1\sin{\alpha}+a_2\cos{\alpha})$&#10;&#10;&#10;\end{document}"/>
  <p:tag name="IGUANATEXSIZE" val="28"/>
  <p:tag name="IGUANATEXCURSOR" val="167"/>
  <p:tag name="TRANSPARENCY" val="True"/>
  <p:tag name="FILENAME" val=""/>
  <p:tag name="LATEXENGINEID" val="0"/>
  <p:tag name="TEMPFOLDER" val=".\"/>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257.2179"/>
  <p:tag name="ORIGINALWIDTH" val="774.6531"/>
  <p:tag name="LATEXADDIN" val="\documentclass{article}&#10;\usepackage{amsmath}&#10;\pagestyle{empty}&#10;\begin{document}&#10;&#10;$\sum_{x=0}^{n} \lfloor \dfrac{ax+b}{c} \rfloor$&#10;&#10;&#10;\end{document}"/>
  <p:tag name="IGUANATEXSIZE" val="28"/>
  <p:tag name="IGUANATEXCURSOR" val="120"/>
  <p:tag name="TRANSPARENCY" val="True"/>
  <p:tag name="FILENAME" val=""/>
  <p:tag name="LATEXENGINEID" val="0"/>
  <p:tag name="TEMPFOLDER" val=".\"/>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673.041"/>
  <p:tag name="LATEXADDIN" val="\documentclass{article}&#10;\usepackage{amsmath}&#10;\pagestyle{empty}&#10;\begin{document}&#10;&#10;$\tan{\theta} = a_2/a_1, \theta=\arctan{a_2/a_1} $&#10;&#10;&#10;\end{document}"/>
  <p:tag name="IGUANATEXSIZE" val="20"/>
  <p:tag name="IGUANATEXCURSOR" val="128"/>
  <p:tag name="TRANSPARENCY" val="True"/>
  <p:tag name="FILENAME" val=""/>
  <p:tag name="LATEXENGINEID" val="0"/>
  <p:tag name="TEMPFOLDER" val=".\"/>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498.688"/>
  <p:tag name="LATEXADDIN" val="\documentclass{article}&#10;\usepackage{amsmath}&#10;\pagestyle{empty}&#10;\begin{document}&#10;&#10;$A\pm B=(a_1,a_2)\pm (b_1,b_2)=(a_1\pm b_1,a_2\pm b_2)$&#10;&#10;&#10;\end{document}"/>
  <p:tag name="IGUANATEXSIZE" val="28"/>
  <p:tag name="IGUANATEXCURSOR" val="134"/>
  <p:tag name="TRANSPARENCY" val="True"/>
  <p:tag name="FILENAME" val=""/>
  <p:tag name="LATEXENGINEID" val="0"/>
  <p:tag name="TEMPFOLDER" val=".\"/>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832.021"/>
  <p:tag name="LATEXADDIN" val="\documentclass{article}&#10;\usepackage{amsmath}&#10;\pagestyle{empty}&#10;\begin{document}&#10;&#10;$k \cdot A=k\cdot (a_1,a_2)=(k\cdot a_1,k\cdot a_2)$&#10;&#10;&#10;\end{document}"/>
  <p:tag name="IGUANATEXSIZE" val="28"/>
  <p:tag name="IGUANATEXCURSOR" val="131"/>
  <p:tag name="TRANSPARENCY" val="True"/>
  <p:tag name="FILENAME" val=""/>
  <p:tag name="LATEXENGINEID" val="0"/>
  <p:tag name="TEMPFOLDER" val=".\"/>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202.85"/>
  <p:tag name="LATEXADDIN" val="\documentclass{article}&#10;\usepackage{amsmath}&#10;\pagestyle{empty}&#10;\begin{document}&#10;&#10;$A \cdot B = |A| \cdot |B| \cdot \cos{\theta}$&#10;&#10;&#10;\end{document}"/>
  <p:tag name="IGUANATEXSIZE" val="28"/>
  <p:tag name="IGUANATEXCURSOR" val="120"/>
  <p:tag name="TRANSPARENCY" val="True"/>
  <p:tag name="FILENAME" val=""/>
  <p:tag name="LATEXENGINEID" val="0"/>
  <p:tag name="TEMPFOLDER" val=".\"/>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070.491"/>
  <p:tag name="LATEXADDIN" val="\documentclass{article}&#10;\usepackage{amsmath}&#10;\pagestyle{empty}&#10;\begin{document}&#10;&#10;$A \cdot B=(a_1,a_2) \cdot (b_1,b_2)=a_1b_1+a_2b_2$&#10;&#10;&#10;\end{document}"/>
  <p:tag name="IGUANATEXSIZE" val="28"/>
  <p:tag name="IGUANATEXCURSOR" val="128"/>
  <p:tag name="TRANSPARENCY" val="True"/>
  <p:tag name="FILENAME" val=""/>
  <p:tag name="LATEXENGINEID" val="0"/>
  <p:tag name="TEMPFOLDER" val=".\"/>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76.228"/>
  <p:tag name="ORIGINALWIDTH" val="777.6528"/>
  <p:tag name="LATEXADDIN" val="\documentclass{article}&#10;\usepackage{amsmath}&#10;\pagestyle{empty}&#10;\begin{document}&#10;&#10;$\cos{\theta} =\frac{A \cdot B}{|A|\times|B|}$&#10;&#10;&#10;\end{document}"/>
  <p:tag name="IGUANATEXSIZE" val="20"/>
  <p:tag name="IGUANATEXCURSOR" val="94"/>
  <p:tag name="TRANSPARENCY" val="True"/>
  <p:tag name="FILENAME" val=""/>
  <p:tag name="LATEXENGINEID" val="0"/>
  <p:tag name="TEMPFOLDER" val=".\"/>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92.2385"/>
  <p:tag name="ORIGINALWIDTH" val="503.937"/>
  <p:tag name="LATEXADDIN" val="\documentclass{article}&#10;\usepackage{amsmath}&#10;\pagestyle{empty}&#10;\begin{document}&#10;&#10;$A \cdot B = 0$&#10;&#10;&#10;\end{document}"/>
  <p:tag name="IGUANATEXSIZE" val="28"/>
  <p:tag name="IGUANATEXCURSOR" val="95"/>
  <p:tag name="TRANSPARENCY" val="True"/>
  <p:tag name="FILENAME" val=""/>
  <p:tag name="LATEXENGINEID" val="0"/>
  <p:tag name="TEMPFOLDER" val=".\"/>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304.462"/>
  <p:tag name="ORIGINALWIDTH" val="2344.957"/>
  <p:tag name="LATEXADDIN" val="\documentclass{article}&#10;\usepackage{amsmath}&#10;\pagestyle{empty}&#10;\begin{document}&#10;&#10;$A \times B =&#10;\begin{vmatrix} a_1 &amp; a_2 \\ b_1 &amp; b_2 \end{vmatrix}&#10;=a_1b_2 - b_1a_2=-B\times A$&#10;&#10;&#10;\end{document}"/>
  <p:tag name="IGUANATEXSIZE" val="28"/>
  <p:tag name="IGUANATEXCURSOR" val="175"/>
  <p:tag name="TRANSPARENCY" val="True"/>
  <p:tag name="FILENAME" val=""/>
  <p:tag name="LATEXENGINEID" val="0"/>
  <p:tag name="TEMPFOLDER" val=".\"/>
  <p:tag name="LATEXFORMHEIGHT" val="312"/>
  <p:tag name="LATEXFORMWIDTH" val="384"/>
  <p:tag name="LATEXFORMWRAP" val="True"/>
  <p:tag name="BITMAPVECTOR"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4630</TotalTime>
  <Words>5187</Words>
  <Application>Microsoft Office PowerPoint</Application>
  <PresentationFormat>宽屏</PresentationFormat>
  <Paragraphs>395</Paragraphs>
  <Slides>93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93</vt:i4>
      </vt:variant>
    </vt:vector>
  </HeadingPairs>
  <TitlesOfParts>
    <vt:vector size="98" baseType="lpstr">
      <vt:lpstr>等线</vt:lpstr>
      <vt:lpstr>等线 Light</vt:lpstr>
      <vt:lpstr>Arial</vt:lpstr>
      <vt:lpstr>Cambria Math</vt:lpstr>
      <vt:lpstr>Office 主题​​</vt:lpstr>
      <vt:lpstr>计算几何复习</vt:lpstr>
      <vt:lpstr>向量的运算</vt:lpstr>
      <vt:lpstr>向量的运算</vt:lpstr>
      <vt:lpstr>向量的运算</vt:lpstr>
      <vt:lpstr>向量的运算</vt:lpstr>
      <vt:lpstr>向量的运算</vt:lpstr>
      <vt:lpstr>向量的运算</vt:lpstr>
      <vt:lpstr>向量的运算</vt:lpstr>
      <vt:lpstr>向量的运算</vt:lpstr>
      <vt:lpstr>凸包</vt:lpstr>
      <vt:lpstr>凸包</vt:lpstr>
      <vt:lpstr>凸包</vt:lpstr>
      <vt:lpstr>凸包</vt:lpstr>
      <vt:lpstr>凸包</vt:lpstr>
      <vt:lpstr>凸包</vt:lpstr>
      <vt:lpstr>凸包</vt:lpstr>
      <vt:lpstr>凸包</vt:lpstr>
      <vt:lpstr>凸包</vt:lpstr>
      <vt:lpstr>凸包</vt:lpstr>
      <vt:lpstr>凸包</vt:lpstr>
      <vt:lpstr>凸包</vt:lpstr>
      <vt:lpstr>凸包</vt:lpstr>
      <vt:lpstr>凸包</vt:lpstr>
      <vt:lpstr>凸包</vt:lpstr>
      <vt:lpstr>凸包</vt:lpstr>
      <vt:lpstr>凸包</vt:lpstr>
      <vt:lpstr>凸包</vt:lpstr>
      <vt:lpstr>凸包</vt:lpstr>
      <vt:lpstr>凸包</vt:lpstr>
      <vt:lpstr>凸包</vt:lpstr>
      <vt:lpstr>凸包</vt:lpstr>
      <vt:lpstr>凸包</vt:lpstr>
      <vt:lpstr>凸包</vt:lpstr>
      <vt:lpstr>凸包</vt:lpstr>
      <vt:lpstr>凸包</vt:lpstr>
      <vt:lpstr>凸包</vt:lpstr>
      <vt:lpstr>凸包</vt:lpstr>
      <vt:lpstr>UVA 10256</vt:lpstr>
      <vt:lpstr>UVA 10256</vt:lpstr>
      <vt:lpstr>UVA 10256</vt:lpstr>
      <vt:lpstr>codeforces 70D</vt:lpstr>
      <vt:lpstr>codeforces 70D</vt:lpstr>
      <vt:lpstr>codeforces 70D</vt:lpstr>
      <vt:lpstr>codeforces 70D</vt:lpstr>
      <vt:lpstr>codeforces 70D</vt:lpstr>
      <vt:lpstr>codeforces 70D</vt:lpstr>
      <vt:lpstr>凸包的一些概率问题</vt:lpstr>
      <vt:lpstr>凸包的一些概率问题</vt:lpstr>
      <vt:lpstr>凸包的一些概率问题</vt:lpstr>
      <vt:lpstr>凸包的一些概率问题</vt:lpstr>
      <vt:lpstr>凸包的一些概率问题</vt:lpstr>
      <vt:lpstr>凸包的一些概率问题</vt:lpstr>
      <vt:lpstr>凸包的一些概率问题</vt:lpstr>
      <vt:lpstr>凸包的一些概率问题</vt:lpstr>
      <vt:lpstr>凸包的一些概率问题</vt:lpstr>
      <vt:lpstr>凸包的一些概率问题</vt:lpstr>
      <vt:lpstr>[jzoj5094] 鸽子</vt:lpstr>
      <vt:lpstr>[jzoj5094] 鸽子</vt:lpstr>
      <vt:lpstr>Minkowski Sum</vt:lpstr>
      <vt:lpstr>Minkowski Sum</vt:lpstr>
      <vt:lpstr>Minkowski Sum</vt:lpstr>
      <vt:lpstr>Minkowski Sum</vt:lpstr>
      <vt:lpstr>Minkowski Sum</vt:lpstr>
      <vt:lpstr>Minkowski Sum</vt:lpstr>
      <vt:lpstr>Minkowski Sum</vt:lpstr>
      <vt:lpstr>WQS二分</vt:lpstr>
      <vt:lpstr>Pick定理</vt:lpstr>
      <vt:lpstr>Pick定理的补充</vt:lpstr>
      <vt:lpstr>Pick定理的补充</vt:lpstr>
      <vt:lpstr>欧拉定理</vt:lpstr>
      <vt:lpstr>最小圆覆盖</vt:lpstr>
      <vt:lpstr>最小圆覆盖</vt:lpstr>
      <vt:lpstr>最小圆覆盖</vt:lpstr>
      <vt:lpstr>最小圆覆盖</vt:lpstr>
      <vt:lpstr>最小圆覆盖</vt:lpstr>
      <vt:lpstr>最小圆覆盖</vt:lpstr>
      <vt:lpstr>最小圆覆盖</vt:lpstr>
      <vt:lpstr>最小圆覆盖</vt:lpstr>
      <vt:lpstr>最小圆覆盖</vt:lpstr>
      <vt:lpstr>最小圆覆盖</vt:lpstr>
      <vt:lpstr>最小圆覆盖</vt:lpstr>
      <vt:lpstr>最小圆覆盖</vt:lpstr>
      <vt:lpstr>最近点对</vt:lpstr>
      <vt:lpstr>最近点对</vt:lpstr>
      <vt:lpstr>最近点对</vt:lpstr>
      <vt:lpstr>最近点对</vt:lpstr>
      <vt:lpstr>最近点对</vt:lpstr>
      <vt:lpstr>最近点对</vt:lpstr>
      <vt:lpstr>最近点对</vt:lpstr>
      <vt:lpstr>最近点对</vt:lpstr>
      <vt:lpstr>Ural 1514</vt:lpstr>
      <vt:lpstr>Ural 1514</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计算几何初步</dc:title>
  <dc:creator>Lingyun You</dc:creator>
  <cp:lastModifiedBy>You Lingyun</cp:lastModifiedBy>
  <cp:revision>315</cp:revision>
  <dcterms:created xsi:type="dcterms:W3CDTF">2019-02-07T13:15:37Z</dcterms:created>
  <dcterms:modified xsi:type="dcterms:W3CDTF">2023-08-09T01:41:36Z</dcterms:modified>
</cp:coreProperties>
</file>