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7" r:id="rId20"/>
    <p:sldId id="276" r:id="rId21"/>
    <p:sldId id="27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56CCC-3B80-815E-DE0D-A3F8C6A1A49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374844-39CD-831B-7518-BBD041DF7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D7695F-5217-8A46-2171-FBBFD69E8E0F}"/>
              </a:ext>
            </a:extLst>
          </p:cNvPr>
          <p:cNvSpPr>
            <a:spLocks noGrp="1"/>
          </p:cNvSpPr>
          <p:nvPr>
            <p:ph type="dt" sz="half" idx="10"/>
          </p:nvPr>
        </p:nvSpPr>
        <p:spPr/>
        <p:txBody>
          <a:bodyPr/>
          <a:lstStyle/>
          <a:p>
            <a:fld id="{CE481D02-E64F-4C4E-B2EA-70D01AD9519D}" type="datetimeFigureOut">
              <a:rPr lang="zh-CN" altLang="en-US" smtClean="0"/>
              <a:t>2023/7/4</a:t>
            </a:fld>
            <a:endParaRPr lang="zh-CN" altLang="en-US"/>
          </a:p>
        </p:txBody>
      </p:sp>
      <p:sp>
        <p:nvSpPr>
          <p:cNvPr id="5" name="页脚占位符 4">
            <a:extLst>
              <a:ext uri="{FF2B5EF4-FFF2-40B4-BE49-F238E27FC236}">
                <a16:creationId xmlns:a16="http://schemas.microsoft.com/office/drawing/2014/main" id="{EDA9FF85-9CDD-1368-B914-48CEB6D145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064116-144F-E008-D86E-B86E569E92C8}"/>
              </a:ext>
            </a:extLst>
          </p:cNvPr>
          <p:cNvSpPr>
            <a:spLocks noGrp="1"/>
          </p:cNvSpPr>
          <p:nvPr>
            <p:ph type="sldNum" sz="quarter" idx="12"/>
          </p:nvPr>
        </p:nvSpPr>
        <p:spPr/>
        <p:txBody>
          <a:body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296811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565DA-A4C9-71DE-EC28-A75903A1DC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C4FE7E0-B66D-B97D-6D0B-0327A63E23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05539C-86DD-6011-3AD7-6A38666243C1}"/>
              </a:ext>
            </a:extLst>
          </p:cNvPr>
          <p:cNvSpPr>
            <a:spLocks noGrp="1"/>
          </p:cNvSpPr>
          <p:nvPr>
            <p:ph type="dt" sz="half" idx="10"/>
          </p:nvPr>
        </p:nvSpPr>
        <p:spPr/>
        <p:txBody>
          <a:bodyPr/>
          <a:lstStyle/>
          <a:p>
            <a:fld id="{CE481D02-E64F-4C4E-B2EA-70D01AD9519D}" type="datetimeFigureOut">
              <a:rPr lang="zh-CN" altLang="en-US" smtClean="0"/>
              <a:t>2023/7/4</a:t>
            </a:fld>
            <a:endParaRPr lang="zh-CN" altLang="en-US"/>
          </a:p>
        </p:txBody>
      </p:sp>
      <p:sp>
        <p:nvSpPr>
          <p:cNvPr id="5" name="页脚占位符 4">
            <a:extLst>
              <a:ext uri="{FF2B5EF4-FFF2-40B4-BE49-F238E27FC236}">
                <a16:creationId xmlns:a16="http://schemas.microsoft.com/office/drawing/2014/main" id="{B49E74ED-78DA-7327-EA4B-3C10C1EE2C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C2C21A-C2C7-AE8B-6F80-A5A67BBE9013}"/>
              </a:ext>
            </a:extLst>
          </p:cNvPr>
          <p:cNvSpPr>
            <a:spLocks noGrp="1"/>
          </p:cNvSpPr>
          <p:nvPr>
            <p:ph type="sldNum" sz="quarter" idx="12"/>
          </p:nvPr>
        </p:nvSpPr>
        <p:spPr/>
        <p:txBody>
          <a:body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380746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C277EF4-D777-EA8F-5CA6-4AA6949794D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CD1C03-6ADC-BC1A-97E4-30CEEF2E63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970CC0-F4A7-2317-1A3E-CA925B8F7B41}"/>
              </a:ext>
            </a:extLst>
          </p:cNvPr>
          <p:cNvSpPr>
            <a:spLocks noGrp="1"/>
          </p:cNvSpPr>
          <p:nvPr>
            <p:ph type="dt" sz="half" idx="10"/>
          </p:nvPr>
        </p:nvSpPr>
        <p:spPr/>
        <p:txBody>
          <a:bodyPr/>
          <a:lstStyle/>
          <a:p>
            <a:fld id="{CE481D02-E64F-4C4E-B2EA-70D01AD9519D}" type="datetimeFigureOut">
              <a:rPr lang="zh-CN" altLang="en-US" smtClean="0"/>
              <a:t>2023/7/4</a:t>
            </a:fld>
            <a:endParaRPr lang="zh-CN" altLang="en-US"/>
          </a:p>
        </p:txBody>
      </p:sp>
      <p:sp>
        <p:nvSpPr>
          <p:cNvPr id="5" name="页脚占位符 4">
            <a:extLst>
              <a:ext uri="{FF2B5EF4-FFF2-40B4-BE49-F238E27FC236}">
                <a16:creationId xmlns:a16="http://schemas.microsoft.com/office/drawing/2014/main" id="{D2337076-59C8-6EBD-885D-1581EC569A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756B52-9FAB-878D-686A-2A2A950AC51B}"/>
              </a:ext>
            </a:extLst>
          </p:cNvPr>
          <p:cNvSpPr>
            <a:spLocks noGrp="1"/>
          </p:cNvSpPr>
          <p:nvPr>
            <p:ph type="sldNum" sz="quarter" idx="12"/>
          </p:nvPr>
        </p:nvSpPr>
        <p:spPr/>
        <p:txBody>
          <a:body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46571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DDBE2-D25A-8D94-0E22-D21F1AFD9B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FB861A-219B-C9A0-1076-CE2305A0E95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E46B2B-A8B2-C13A-6B40-489B310E9936}"/>
              </a:ext>
            </a:extLst>
          </p:cNvPr>
          <p:cNvSpPr>
            <a:spLocks noGrp="1"/>
          </p:cNvSpPr>
          <p:nvPr>
            <p:ph type="dt" sz="half" idx="10"/>
          </p:nvPr>
        </p:nvSpPr>
        <p:spPr/>
        <p:txBody>
          <a:bodyPr/>
          <a:lstStyle/>
          <a:p>
            <a:fld id="{CE481D02-E64F-4C4E-B2EA-70D01AD9519D}" type="datetimeFigureOut">
              <a:rPr lang="zh-CN" altLang="en-US" smtClean="0"/>
              <a:t>2023/7/4</a:t>
            </a:fld>
            <a:endParaRPr lang="zh-CN" altLang="en-US"/>
          </a:p>
        </p:txBody>
      </p:sp>
      <p:sp>
        <p:nvSpPr>
          <p:cNvPr id="5" name="页脚占位符 4">
            <a:extLst>
              <a:ext uri="{FF2B5EF4-FFF2-40B4-BE49-F238E27FC236}">
                <a16:creationId xmlns:a16="http://schemas.microsoft.com/office/drawing/2014/main" id="{E7ECDC7F-2C88-F5DD-A270-C58BD60D4B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DA9AB0-326F-7870-A953-5E471AEE1B0B}"/>
              </a:ext>
            </a:extLst>
          </p:cNvPr>
          <p:cNvSpPr>
            <a:spLocks noGrp="1"/>
          </p:cNvSpPr>
          <p:nvPr>
            <p:ph type="sldNum" sz="quarter" idx="12"/>
          </p:nvPr>
        </p:nvSpPr>
        <p:spPr/>
        <p:txBody>
          <a:body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409278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14D8B-DC33-FCBE-08DA-E3C50680CC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3A0C02-5937-B6C3-95B8-DCB1B000EC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A77341-EA64-7420-FB8A-A6F20C28BE7E}"/>
              </a:ext>
            </a:extLst>
          </p:cNvPr>
          <p:cNvSpPr>
            <a:spLocks noGrp="1"/>
          </p:cNvSpPr>
          <p:nvPr>
            <p:ph type="dt" sz="half" idx="10"/>
          </p:nvPr>
        </p:nvSpPr>
        <p:spPr/>
        <p:txBody>
          <a:bodyPr/>
          <a:lstStyle/>
          <a:p>
            <a:fld id="{CE481D02-E64F-4C4E-B2EA-70D01AD9519D}" type="datetimeFigureOut">
              <a:rPr lang="zh-CN" altLang="en-US" smtClean="0"/>
              <a:t>2023/7/4</a:t>
            </a:fld>
            <a:endParaRPr lang="zh-CN" altLang="en-US"/>
          </a:p>
        </p:txBody>
      </p:sp>
      <p:sp>
        <p:nvSpPr>
          <p:cNvPr id="5" name="页脚占位符 4">
            <a:extLst>
              <a:ext uri="{FF2B5EF4-FFF2-40B4-BE49-F238E27FC236}">
                <a16:creationId xmlns:a16="http://schemas.microsoft.com/office/drawing/2014/main" id="{0D446013-E899-CD98-5E3A-7D643348E4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06C331-CD07-12AF-4229-6126AB56D185}"/>
              </a:ext>
            </a:extLst>
          </p:cNvPr>
          <p:cNvSpPr>
            <a:spLocks noGrp="1"/>
          </p:cNvSpPr>
          <p:nvPr>
            <p:ph type="sldNum" sz="quarter" idx="12"/>
          </p:nvPr>
        </p:nvSpPr>
        <p:spPr/>
        <p:txBody>
          <a:body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312277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5D154-7E20-61CE-ED97-62AF6C59DD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E874B3-7A46-5EC0-835A-1EC5CFF01D3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6CE4F5-84F3-5B82-DAD0-F62F28EA4C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B840D05-CA9E-1417-3791-47F3A3C2098A}"/>
              </a:ext>
            </a:extLst>
          </p:cNvPr>
          <p:cNvSpPr>
            <a:spLocks noGrp="1"/>
          </p:cNvSpPr>
          <p:nvPr>
            <p:ph type="dt" sz="half" idx="10"/>
          </p:nvPr>
        </p:nvSpPr>
        <p:spPr/>
        <p:txBody>
          <a:bodyPr/>
          <a:lstStyle/>
          <a:p>
            <a:fld id="{CE481D02-E64F-4C4E-B2EA-70D01AD9519D}" type="datetimeFigureOut">
              <a:rPr lang="zh-CN" altLang="en-US" smtClean="0"/>
              <a:t>2023/7/4</a:t>
            </a:fld>
            <a:endParaRPr lang="zh-CN" altLang="en-US"/>
          </a:p>
        </p:txBody>
      </p:sp>
      <p:sp>
        <p:nvSpPr>
          <p:cNvPr id="6" name="页脚占位符 5">
            <a:extLst>
              <a:ext uri="{FF2B5EF4-FFF2-40B4-BE49-F238E27FC236}">
                <a16:creationId xmlns:a16="http://schemas.microsoft.com/office/drawing/2014/main" id="{A019FC08-C623-C660-79E3-6969FB215C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C79DA1-4921-599F-A3A8-3D278C28F44A}"/>
              </a:ext>
            </a:extLst>
          </p:cNvPr>
          <p:cNvSpPr>
            <a:spLocks noGrp="1"/>
          </p:cNvSpPr>
          <p:nvPr>
            <p:ph type="sldNum" sz="quarter" idx="12"/>
          </p:nvPr>
        </p:nvSpPr>
        <p:spPr/>
        <p:txBody>
          <a:body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18723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0FE3A-EC62-DD48-5412-49BAB4513B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9E53C6-509E-3A3A-DDF8-653014B7F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8BA3DD-B689-ABA3-997A-455D9216088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CC18FA-4752-839D-C055-5B8019812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0D37716-CBE6-AA99-2E54-02287C120AD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D5963B1-4F65-355F-DE5F-6E8335183B88}"/>
              </a:ext>
            </a:extLst>
          </p:cNvPr>
          <p:cNvSpPr>
            <a:spLocks noGrp="1"/>
          </p:cNvSpPr>
          <p:nvPr>
            <p:ph type="dt" sz="half" idx="10"/>
          </p:nvPr>
        </p:nvSpPr>
        <p:spPr/>
        <p:txBody>
          <a:bodyPr/>
          <a:lstStyle/>
          <a:p>
            <a:fld id="{CE481D02-E64F-4C4E-B2EA-70D01AD9519D}" type="datetimeFigureOut">
              <a:rPr lang="zh-CN" altLang="en-US" smtClean="0"/>
              <a:t>2023/7/4</a:t>
            </a:fld>
            <a:endParaRPr lang="zh-CN" altLang="en-US"/>
          </a:p>
        </p:txBody>
      </p:sp>
      <p:sp>
        <p:nvSpPr>
          <p:cNvPr id="8" name="页脚占位符 7">
            <a:extLst>
              <a:ext uri="{FF2B5EF4-FFF2-40B4-BE49-F238E27FC236}">
                <a16:creationId xmlns:a16="http://schemas.microsoft.com/office/drawing/2014/main" id="{FD69FA54-B587-6ED1-3168-39D233C139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02DF1C9-9BCE-16CE-79B2-3F26830BFA1C}"/>
              </a:ext>
            </a:extLst>
          </p:cNvPr>
          <p:cNvSpPr>
            <a:spLocks noGrp="1"/>
          </p:cNvSpPr>
          <p:nvPr>
            <p:ph type="sldNum" sz="quarter" idx="12"/>
          </p:nvPr>
        </p:nvSpPr>
        <p:spPr/>
        <p:txBody>
          <a:body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158342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A5108-D5B7-CDFD-B674-48FE1B397D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DE3872-F844-A511-FEDC-6A82A139708E}"/>
              </a:ext>
            </a:extLst>
          </p:cNvPr>
          <p:cNvSpPr>
            <a:spLocks noGrp="1"/>
          </p:cNvSpPr>
          <p:nvPr>
            <p:ph type="dt" sz="half" idx="10"/>
          </p:nvPr>
        </p:nvSpPr>
        <p:spPr/>
        <p:txBody>
          <a:bodyPr/>
          <a:lstStyle/>
          <a:p>
            <a:fld id="{CE481D02-E64F-4C4E-B2EA-70D01AD9519D}" type="datetimeFigureOut">
              <a:rPr lang="zh-CN" altLang="en-US" smtClean="0"/>
              <a:t>2023/7/4</a:t>
            </a:fld>
            <a:endParaRPr lang="zh-CN" altLang="en-US"/>
          </a:p>
        </p:txBody>
      </p:sp>
      <p:sp>
        <p:nvSpPr>
          <p:cNvPr id="4" name="页脚占位符 3">
            <a:extLst>
              <a:ext uri="{FF2B5EF4-FFF2-40B4-BE49-F238E27FC236}">
                <a16:creationId xmlns:a16="http://schemas.microsoft.com/office/drawing/2014/main" id="{8A8101AC-748F-7238-42F3-3ABFA0A4CE3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546A39-21F0-D1D1-F2F0-8476F735EEDB}"/>
              </a:ext>
            </a:extLst>
          </p:cNvPr>
          <p:cNvSpPr>
            <a:spLocks noGrp="1"/>
          </p:cNvSpPr>
          <p:nvPr>
            <p:ph type="sldNum" sz="quarter" idx="12"/>
          </p:nvPr>
        </p:nvSpPr>
        <p:spPr/>
        <p:txBody>
          <a:body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374990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8BCFD37-0E98-D816-6D1F-BF8FC24A7BBA}"/>
              </a:ext>
            </a:extLst>
          </p:cNvPr>
          <p:cNvSpPr>
            <a:spLocks noGrp="1"/>
          </p:cNvSpPr>
          <p:nvPr>
            <p:ph type="dt" sz="half" idx="10"/>
          </p:nvPr>
        </p:nvSpPr>
        <p:spPr/>
        <p:txBody>
          <a:bodyPr/>
          <a:lstStyle/>
          <a:p>
            <a:fld id="{CE481D02-E64F-4C4E-B2EA-70D01AD9519D}" type="datetimeFigureOut">
              <a:rPr lang="zh-CN" altLang="en-US" smtClean="0"/>
              <a:t>2023/7/4</a:t>
            </a:fld>
            <a:endParaRPr lang="zh-CN" altLang="en-US"/>
          </a:p>
        </p:txBody>
      </p:sp>
      <p:sp>
        <p:nvSpPr>
          <p:cNvPr id="3" name="页脚占位符 2">
            <a:extLst>
              <a:ext uri="{FF2B5EF4-FFF2-40B4-BE49-F238E27FC236}">
                <a16:creationId xmlns:a16="http://schemas.microsoft.com/office/drawing/2014/main" id="{5C1B0DD6-B6B7-8951-A73E-A1ABB64325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FCE53CF-337D-4FF3-C384-30BE9A96C962}"/>
              </a:ext>
            </a:extLst>
          </p:cNvPr>
          <p:cNvSpPr>
            <a:spLocks noGrp="1"/>
          </p:cNvSpPr>
          <p:nvPr>
            <p:ph type="sldNum" sz="quarter" idx="12"/>
          </p:nvPr>
        </p:nvSpPr>
        <p:spPr/>
        <p:txBody>
          <a:body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138764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1C10E-A1D3-5AF7-FB67-02DEC5C8C1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D5F9794-CB47-6A2A-8A18-0F7EE6F84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044395D-A2E5-926B-7888-155DDDD46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483307-1A62-21BA-D36E-29583210695F}"/>
              </a:ext>
            </a:extLst>
          </p:cNvPr>
          <p:cNvSpPr>
            <a:spLocks noGrp="1"/>
          </p:cNvSpPr>
          <p:nvPr>
            <p:ph type="dt" sz="half" idx="10"/>
          </p:nvPr>
        </p:nvSpPr>
        <p:spPr/>
        <p:txBody>
          <a:bodyPr/>
          <a:lstStyle/>
          <a:p>
            <a:fld id="{CE481D02-E64F-4C4E-B2EA-70D01AD9519D}" type="datetimeFigureOut">
              <a:rPr lang="zh-CN" altLang="en-US" smtClean="0"/>
              <a:t>2023/7/4</a:t>
            </a:fld>
            <a:endParaRPr lang="zh-CN" altLang="en-US"/>
          </a:p>
        </p:txBody>
      </p:sp>
      <p:sp>
        <p:nvSpPr>
          <p:cNvPr id="6" name="页脚占位符 5">
            <a:extLst>
              <a:ext uri="{FF2B5EF4-FFF2-40B4-BE49-F238E27FC236}">
                <a16:creationId xmlns:a16="http://schemas.microsoft.com/office/drawing/2014/main" id="{E9F59E2A-B070-0061-8E24-9DCD2F58ED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762615-B084-E4C2-5998-D54200EAA628}"/>
              </a:ext>
            </a:extLst>
          </p:cNvPr>
          <p:cNvSpPr>
            <a:spLocks noGrp="1"/>
          </p:cNvSpPr>
          <p:nvPr>
            <p:ph type="sldNum" sz="quarter" idx="12"/>
          </p:nvPr>
        </p:nvSpPr>
        <p:spPr/>
        <p:txBody>
          <a:body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55712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EBA4D-1DB3-B077-350F-48CFA2AC78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FABC455-F500-4D0F-AB4B-077C1B8C2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E4ABC4-64B7-A86E-C814-8E36A612B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F7677A-1DC3-6AD2-E262-3DEDD4025A62}"/>
              </a:ext>
            </a:extLst>
          </p:cNvPr>
          <p:cNvSpPr>
            <a:spLocks noGrp="1"/>
          </p:cNvSpPr>
          <p:nvPr>
            <p:ph type="dt" sz="half" idx="10"/>
          </p:nvPr>
        </p:nvSpPr>
        <p:spPr/>
        <p:txBody>
          <a:bodyPr/>
          <a:lstStyle/>
          <a:p>
            <a:fld id="{CE481D02-E64F-4C4E-B2EA-70D01AD9519D}" type="datetimeFigureOut">
              <a:rPr lang="zh-CN" altLang="en-US" smtClean="0"/>
              <a:t>2023/7/4</a:t>
            </a:fld>
            <a:endParaRPr lang="zh-CN" altLang="en-US"/>
          </a:p>
        </p:txBody>
      </p:sp>
      <p:sp>
        <p:nvSpPr>
          <p:cNvPr id="6" name="页脚占位符 5">
            <a:extLst>
              <a:ext uri="{FF2B5EF4-FFF2-40B4-BE49-F238E27FC236}">
                <a16:creationId xmlns:a16="http://schemas.microsoft.com/office/drawing/2014/main" id="{8C285F6A-75B2-F3FD-3E0E-9786BDCAE5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5DC3BF-4C47-6E4D-3E8A-9B9A748B2F3F}"/>
              </a:ext>
            </a:extLst>
          </p:cNvPr>
          <p:cNvSpPr>
            <a:spLocks noGrp="1"/>
          </p:cNvSpPr>
          <p:nvPr>
            <p:ph type="sldNum" sz="quarter" idx="12"/>
          </p:nvPr>
        </p:nvSpPr>
        <p:spPr/>
        <p:txBody>
          <a:body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247390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95B2FA-918C-D74E-547E-C92E58E6F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5681E2-46DB-C43B-917C-34C3D72F1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07633A-601F-BEA1-2D2E-31DD8E182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81D02-E64F-4C4E-B2EA-70D01AD9519D}" type="datetimeFigureOut">
              <a:rPr lang="zh-CN" altLang="en-US" smtClean="0"/>
              <a:t>2023/7/4</a:t>
            </a:fld>
            <a:endParaRPr lang="zh-CN" altLang="en-US"/>
          </a:p>
        </p:txBody>
      </p:sp>
      <p:sp>
        <p:nvSpPr>
          <p:cNvPr id="5" name="页脚占位符 4">
            <a:extLst>
              <a:ext uri="{FF2B5EF4-FFF2-40B4-BE49-F238E27FC236}">
                <a16:creationId xmlns:a16="http://schemas.microsoft.com/office/drawing/2014/main" id="{A8AB63F6-6A5A-7414-18AF-15004526A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2128FE-5FDC-7B03-62B7-D68DF381E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4D7F3-27AA-4431-8721-47E9F84DD081}" type="slidenum">
              <a:rPr lang="zh-CN" altLang="en-US" smtClean="0"/>
              <a:t>‹#›</a:t>
            </a:fld>
            <a:endParaRPr lang="zh-CN" altLang="en-US"/>
          </a:p>
        </p:txBody>
      </p:sp>
    </p:spTree>
    <p:extLst>
      <p:ext uri="{BB962C8B-B14F-4D97-AF65-F5344CB8AC3E}">
        <p14:creationId xmlns:p14="http://schemas.microsoft.com/office/powerpoint/2010/main" val="395042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C4FBB-60A0-CFFA-1B47-F597218BF8C8}"/>
              </a:ext>
            </a:extLst>
          </p:cNvPr>
          <p:cNvSpPr>
            <a:spLocks noGrp="1"/>
          </p:cNvSpPr>
          <p:nvPr>
            <p:ph type="ctrTitle"/>
          </p:nvPr>
        </p:nvSpPr>
        <p:spPr/>
        <p:txBody>
          <a:bodyPr/>
          <a:lstStyle/>
          <a:p>
            <a:r>
              <a:rPr lang="zh-CN" altLang="en-US" dirty="0"/>
              <a:t>队列、栈、堆</a:t>
            </a:r>
          </a:p>
        </p:txBody>
      </p:sp>
      <p:sp>
        <p:nvSpPr>
          <p:cNvPr id="3" name="副标题 2">
            <a:extLst>
              <a:ext uri="{FF2B5EF4-FFF2-40B4-BE49-F238E27FC236}">
                <a16:creationId xmlns:a16="http://schemas.microsoft.com/office/drawing/2014/main" id="{DE991693-AB14-CF29-5728-1ED50AD2D2A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9837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F4E39-8824-9A07-E6A0-02D18B87EFB0}"/>
              </a:ext>
            </a:extLst>
          </p:cNvPr>
          <p:cNvSpPr>
            <a:spLocks noGrp="1"/>
          </p:cNvSpPr>
          <p:nvPr>
            <p:ph type="title"/>
          </p:nvPr>
        </p:nvSpPr>
        <p:spPr/>
        <p:txBody>
          <a:bodyPr/>
          <a:lstStyle/>
          <a:p>
            <a:r>
              <a:rPr lang="zh-CN" altLang="en-US" dirty="0"/>
              <a:t>栈排序、双栈排序 </a:t>
            </a:r>
            <a:r>
              <a:rPr lang="en-US" altLang="zh-CN" dirty="0"/>
              <a:t>luogu1155</a:t>
            </a:r>
            <a:endParaRPr lang="zh-CN" altLang="en-US" dirty="0"/>
          </a:p>
        </p:txBody>
      </p:sp>
      <p:sp>
        <p:nvSpPr>
          <p:cNvPr id="3" name="内容占位符 2">
            <a:extLst>
              <a:ext uri="{FF2B5EF4-FFF2-40B4-BE49-F238E27FC236}">
                <a16:creationId xmlns:a16="http://schemas.microsoft.com/office/drawing/2014/main" id="{7D05232C-E251-822C-7991-23B016945FC6}"/>
              </a:ext>
            </a:extLst>
          </p:cNvPr>
          <p:cNvSpPr>
            <a:spLocks noGrp="1"/>
          </p:cNvSpPr>
          <p:nvPr>
            <p:ph idx="1"/>
          </p:nvPr>
        </p:nvSpPr>
        <p:spPr/>
        <p:txBody>
          <a:bodyPr/>
          <a:lstStyle/>
          <a:p>
            <a:r>
              <a:rPr lang="zh-CN" altLang="en-US" dirty="0"/>
              <a:t>并且要字典序最小的</a:t>
            </a:r>
            <a:endParaRPr lang="en-US" altLang="zh-CN" dirty="0"/>
          </a:p>
          <a:p>
            <a:r>
              <a:rPr lang="zh-CN" altLang="en-US" dirty="0"/>
              <a:t>同一个栈内部的顺序已经定死了，考虑两个栈的操作相对顺序</a:t>
            </a:r>
            <a:endParaRPr lang="en-US" altLang="zh-CN" dirty="0"/>
          </a:p>
          <a:p>
            <a:r>
              <a:rPr lang="zh-CN" altLang="en-US" dirty="0"/>
              <a:t>尽量先对第一个栈做操作即可</a:t>
            </a:r>
            <a:endParaRPr lang="en-US" altLang="zh-CN" dirty="0"/>
          </a:p>
          <a:p>
            <a:r>
              <a:rPr lang="zh-CN" altLang="en-US" dirty="0"/>
              <a:t>具体来说是第二个栈压栈的时候，第一个栈的元素能弹就尽量弹出来</a:t>
            </a:r>
            <a:endParaRPr lang="en-US" altLang="zh-CN" dirty="0"/>
          </a:p>
          <a:p>
            <a:r>
              <a:rPr lang="zh-CN" altLang="en-US" dirty="0"/>
              <a:t>还有尽量先分配元素到第一个栈，实在不行了再分到第二个</a:t>
            </a:r>
            <a:endParaRPr lang="en-US" altLang="zh-CN" dirty="0"/>
          </a:p>
        </p:txBody>
      </p:sp>
    </p:spTree>
    <p:extLst>
      <p:ext uri="{BB962C8B-B14F-4D97-AF65-F5344CB8AC3E}">
        <p14:creationId xmlns:p14="http://schemas.microsoft.com/office/powerpoint/2010/main" val="286769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F4E39-8824-9A07-E6A0-02D18B87EFB0}"/>
              </a:ext>
            </a:extLst>
          </p:cNvPr>
          <p:cNvSpPr>
            <a:spLocks noGrp="1"/>
          </p:cNvSpPr>
          <p:nvPr>
            <p:ph type="title"/>
          </p:nvPr>
        </p:nvSpPr>
        <p:spPr/>
        <p:txBody>
          <a:bodyPr/>
          <a:lstStyle/>
          <a:p>
            <a:r>
              <a:rPr lang="zh-CN" altLang="en-US" dirty="0"/>
              <a:t>单调队列</a:t>
            </a:r>
          </a:p>
        </p:txBody>
      </p:sp>
      <p:sp>
        <p:nvSpPr>
          <p:cNvPr id="3" name="内容占位符 2">
            <a:extLst>
              <a:ext uri="{FF2B5EF4-FFF2-40B4-BE49-F238E27FC236}">
                <a16:creationId xmlns:a16="http://schemas.microsoft.com/office/drawing/2014/main" id="{7D05232C-E251-822C-7991-23B016945FC6}"/>
              </a:ext>
            </a:extLst>
          </p:cNvPr>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256214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堆式存储以及维护流程</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堆：父亲节点比所有儿子节点值大（小）的树（森林）</a:t>
            </a:r>
            <a:endParaRPr lang="en-US" altLang="zh-CN" dirty="0"/>
          </a:p>
          <a:p>
            <a:r>
              <a:rPr lang="zh-CN" altLang="en-US" dirty="0"/>
              <a:t>堆的最大（小）值在树根处</a:t>
            </a:r>
            <a:endParaRPr lang="en-US" altLang="zh-CN" dirty="0"/>
          </a:p>
          <a:p>
            <a:r>
              <a:rPr lang="zh-CN" altLang="en-US" dirty="0"/>
              <a:t>二叉堆：完全二叉树</a:t>
            </a:r>
            <a:endParaRPr lang="en-US" altLang="zh-CN" dirty="0"/>
          </a:p>
          <a:p>
            <a:r>
              <a:rPr lang="zh-CN" altLang="en-US" dirty="0"/>
              <a:t>完全二叉树可以用数组表示</a:t>
            </a:r>
            <a:endParaRPr lang="en-US" altLang="zh-CN" dirty="0"/>
          </a:p>
          <a:p>
            <a:r>
              <a:rPr lang="en-US" altLang="zh-CN" dirty="0" err="1"/>
              <a:t>make_heap</a:t>
            </a:r>
            <a:r>
              <a:rPr lang="en-US" altLang="zh-CN" dirty="0"/>
              <a:t>()</a:t>
            </a:r>
            <a:r>
              <a:rPr lang="zh-CN" altLang="en-US" dirty="0"/>
              <a:t>，</a:t>
            </a:r>
            <a:r>
              <a:rPr lang="en-US" altLang="zh-CN" dirty="0" err="1"/>
              <a:t>push_heap</a:t>
            </a:r>
            <a:r>
              <a:rPr lang="en-US" altLang="zh-CN" dirty="0"/>
              <a:t>()</a:t>
            </a:r>
            <a:r>
              <a:rPr lang="zh-CN" altLang="en-US" dirty="0"/>
              <a:t>，</a:t>
            </a:r>
            <a:r>
              <a:rPr lang="en-US" altLang="zh-CN" dirty="0" err="1"/>
              <a:t>pop_heap</a:t>
            </a:r>
            <a:r>
              <a:rPr lang="en-US" altLang="zh-CN" dirty="0"/>
              <a:t>()</a:t>
            </a:r>
            <a:r>
              <a:rPr lang="zh-CN" altLang="en-US" dirty="0"/>
              <a:t>，</a:t>
            </a:r>
            <a:r>
              <a:rPr lang="en-US" altLang="zh-CN" dirty="0" err="1"/>
              <a:t>sort_heap</a:t>
            </a:r>
            <a:r>
              <a:rPr lang="en-US" altLang="zh-CN" dirty="0"/>
              <a:t>()</a:t>
            </a:r>
            <a:endParaRPr lang="zh-CN" altLang="en-US" dirty="0"/>
          </a:p>
        </p:txBody>
      </p:sp>
    </p:spTree>
    <p:extLst>
      <p:ext uri="{BB962C8B-B14F-4D97-AF65-F5344CB8AC3E}">
        <p14:creationId xmlns:p14="http://schemas.microsoft.com/office/powerpoint/2010/main" val="254902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堆式存储以及维护流程</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en-US" altLang="zh-CN" dirty="0" err="1"/>
              <a:t>make_heap</a:t>
            </a:r>
            <a:r>
              <a:rPr lang="en-US" altLang="zh-CN" dirty="0"/>
              <a:t>()</a:t>
            </a:r>
          </a:p>
          <a:p>
            <a:r>
              <a:rPr lang="en-US" altLang="zh-CN" dirty="0"/>
              <a:t>void </a:t>
            </a:r>
            <a:r>
              <a:rPr lang="en-US" altLang="zh-CN" dirty="0" err="1"/>
              <a:t>make_heap</a:t>
            </a:r>
            <a:r>
              <a:rPr lang="en-US" altLang="zh-CN" dirty="0"/>
              <a:t>(int *a, int </a:t>
            </a:r>
            <a:r>
              <a:rPr lang="en-US" altLang="zh-CN" dirty="0" err="1"/>
              <a:t>len</a:t>
            </a:r>
            <a:r>
              <a:rPr lang="en-US" altLang="zh-CN" dirty="0"/>
              <a:t>) {</a:t>
            </a:r>
          </a:p>
          <a:p>
            <a:r>
              <a:rPr lang="en-US" altLang="zh-CN" dirty="0"/>
              <a:t>    for(int </a:t>
            </a:r>
            <a:r>
              <a:rPr lang="en-US" altLang="zh-CN" dirty="0" err="1"/>
              <a:t>i</a:t>
            </a:r>
            <a:r>
              <a:rPr lang="en-US" altLang="zh-CN" dirty="0"/>
              <a:t> = (len-1)/2; </a:t>
            </a:r>
            <a:r>
              <a:rPr lang="en-US" altLang="zh-CN" dirty="0" err="1"/>
              <a:t>i</a:t>
            </a:r>
            <a:r>
              <a:rPr lang="en-US" altLang="zh-CN" dirty="0"/>
              <a:t> &gt;= 0; --</a:t>
            </a:r>
            <a:r>
              <a:rPr lang="en-US" altLang="zh-CN" dirty="0" err="1"/>
              <a:t>i</a:t>
            </a:r>
            <a:r>
              <a:rPr lang="en-US" altLang="zh-CN" dirty="0"/>
              <a:t>)</a:t>
            </a:r>
          </a:p>
          <a:p>
            <a:r>
              <a:rPr lang="en-US" altLang="zh-CN" dirty="0"/>
              <a:t>        </a:t>
            </a:r>
            <a:r>
              <a:rPr lang="en-US" altLang="zh-CN" dirty="0" err="1"/>
              <a:t>adjust_heap</a:t>
            </a:r>
            <a:r>
              <a:rPr lang="en-US" altLang="zh-CN" dirty="0"/>
              <a:t>(a, </a:t>
            </a:r>
            <a:r>
              <a:rPr lang="en-US" altLang="zh-CN" dirty="0" err="1"/>
              <a:t>i</a:t>
            </a:r>
            <a:r>
              <a:rPr lang="en-US" altLang="zh-CN" dirty="0"/>
              <a:t>, </a:t>
            </a:r>
            <a:r>
              <a:rPr lang="en-US" altLang="zh-CN" dirty="0" err="1"/>
              <a:t>len</a:t>
            </a:r>
            <a:r>
              <a:rPr lang="en-US" altLang="zh-CN" dirty="0"/>
              <a:t>);</a:t>
            </a:r>
          </a:p>
          <a:p>
            <a:r>
              <a:rPr lang="en-US" altLang="zh-CN" dirty="0"/>
              <a:t>}</a:t>
            </a:r>
          </a:p>
          <a:p>
            <a:r>
              <a:rPr lang="zh-CN" altLang="en-US" dirty="0"/>
              <a:t>自底向上，时间复杂度</a:t>
            </a:r>
            <a:r>
              <a:rPr lang="en-US" altLang="zh-CN" dirty="0"/>
              <a:t>O(n)</a:t>
            </a:r>
          </a:p>
          <a:p>
            <a:endParaRPr lang="zh-CN" altLang="en-US" dirty="0"/>
          </a:p>
        </p:txBody>
      </p:sp>
    </p:spTree>
    <p:extLst>
      <p:ext uri="{BB962C8B-B14F-4D97-AF65-F5344CB8AC3E}">
        <p14:creationId xmlns:p14="http://schemas.microsoft.com/office/powerpoint/2010/main" val="405602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堆式存储以及维护流程</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fontScale="85000" lnSpcReduction="20000"/>
          </a:bodyPr>
          <a:lstStyle/>
          <a:p>
            <a:r>
              <a:rPr lang="en-US" altLang="zh-CN" dirty="0"/>
              <a:t>void </a:t>
            </a:r>
            <a:r>
              <a:rPr lang="en-US" altLang="zh-CN" dirty="0" err="1"/>
              <a:t>adjust_heap</a:t>
            </a:r>
            <a:r>
              <a:rPr lang="en-US" altLang="zh-CN" dirty="0"/>
              <a:t>(int* a, int node, int size){</a:t>
            </a:r>
          </a:p>
          <a:p>
            <a:r>
              <a:rPr lang="en-US" altLang="zh-CN" dirty="0"/>
              <a:t>    int left = 2*node + 1;</a:t>
            </a:r>
          </a:p>
          <a:p>
            <a:r>
              <a:rPr lang="en-US" altLang="zh-CN" dirty="0"/>
              <a:t>    int right = 2*node + 2;</a:t>
            </a:r>
          </a:p>
          <a:p>
            <a:r>
              <a:rPr lang="en-US" altLang="zh-CN" dirty="0"/>
              <a:t>    int mx = node;</a:t>
            </a:r>
          </a:p>
          <a:p>
            <a:r>
              <a:rPr lang="en-US" altLang="zh-CN" dirty="0"/>
              <a:t>    if(left &lt; size &amp;&amp; a[left] &gt; a[mx])mx = left;</a:t>
            </a:r>
          </a:p>
          <a:p>
            <a:r>
              <a:rPr lang="en-US" altLang="zh-CN" dirty="0"/>
              <a:t>    if(right &lt; size &amp;&amp; a[right] &gt; a[mx])mx = right;</a:t>
            </a:r>
          </a:p>
          <a:p>
            <a:r>
              <a:rPr lang="en-US" altLang="zh-CN" dirty="0"/>
              <a:t>    if(mx != node){</a:t>
            </a:r>
          </a:p>
          <a:p>
            <a:r>
              <a:rPr lang="en-US" altLang="zh-CN" dirty="0"/>
              <a:t>           swap(a[mx], a[node]);</a:t>
            </a:r>
          </a:p>
          <a:p>
            <a:r>
              <a:rPr lang="en-US" altLang="zh-CN" dirty="0"/>
              <a:t>           </a:t>
            </a:r>
            <a:r>
              <a:rPr lang="en-US" altLang="zh-CN" dirty="0" err="1"/>
              <a:t>adjust_heap</a:t>
            </a:r>
            <a:r>
              <a:rPr lang="en-US" altLang="zh-CN" dirty="0"/>
              <a:t>(a, mx, size);</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44092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堆式存储以及维护流程</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lnSpcReduction="10000"/>
          </a:bodyPr>
          <a:lstStyle/>
          <a:p>
            <a:r>
              <a:rPr lang="en-US" altLang="zh-CN" dirty="0" err="1"/>
              <a:t>push_heap</a:t>
            </a:r>
            <a:r>
              <a:rPr lang="en-US" altLang="zh-CN" dirty="0"/>
              <a:t>() </a:t>
            </a:r>
          </a:p>
          <a:p>
            <a:r>
              <a:rPr lang="en-US" altLang="zh-CN" dirty="0"/>
              <a:t>void </a:t>
            </a:r>
            <a:r>
              <a:rPr lang="en-US" altLang="zh-CN" dirty="0" err="1"/>
              <a:t>push_heap</a:t>
            </a:r>
            <a:r>
              <a:rPr lang="en-US" altLang="zh-CN" dirty="0"/>
              <a:t>(int *a, int num, int &amp;</a:t>
            </a:r>
            <a:r>
              <a:rPr lang="en-US" altLang="zh-CN" dirty="0" err="1"/>
              <a:t>len</a:t>
            </a:r>
            <a:r>
              <a:rPr lang="en-US" altLang="zh-CN" dirty="0"/>
              <a:t>) {</a:t>
            </a:r>
          </a:p>
          <a:p>
            <a:r>
              <a:rPr lang="en-US" altLang="zh-CN" dirty="0"/>
              <a:t>    a[</a:t>
            </a:r>
            <a:r>
              <a:rPr lang="en-US" altLang="zh-CN" dirty="0" err="1"/>
              <a:t>len</a:t>
            </a:r>
            <a:r>
              <a:rPr lang="en-US" altLang="zh-CN" dirty="0"/>
              <a:t>++] = num;</a:t>
            </a:r>
          </a:p>
          <a:p>
            <a:r>
              <a:rPr lang="en-US" altLang="zh-CN" dirty="0"/>
              <a:t>    for (int </a:t>
            </a:r>
            <a:r>
              <a:rPr lang="en-US" altLang="zh-CN" dirty="0" err="1"/>
              <a:t>i</a:t>
            </a:r>
            <a:r>
              <a:rPr lang="en-US" altLang="zh-CN" dirty="0"/>
              <a:t> = </a:t>
            </a:r>
            <a:r>
              <a:rPr lang="en-US" altLang="zh-CN" dirty="0" err="1"/>
              <a:t>len</a:t>
            </a:r>
            <a:r>
              <a:rPr lang="en-US" altLang="zh-CN" dirty="0"/>
              <a:t> - 1; </a:t>
            </a:r>
            <a:r>
              <a:rPr lang="en-US" altLang="zh-CN" dirty="0" err="1"/>
              <a:t>i</a:t>
            </a:r>
            <a:r>
              <a:rPr lang="en-US" altLang="zh-CN" dirty="0"/>
              <a:t> &gt;= 0; </a:t>
            </a:r>
            <a:r>
              <a:rPr lang="en-US" altLang="zh-CN" dirty="0" err="1"/>
              <a:t>i</a:t>
            </a:r>
            <a:r>
              <a:rPr lang="en-US" altLang="zh-CN" dirty="0"/>
              <a:t> = (</a:t>
            </a:r>
            <a:r>
              <a:rPr lang="en-US" altLang="zh-CN" dirty="0" err="1"/>
              <a:t>i</a:t>
            </a:r>
            <a:r>
              <a:rPr lang="en-US" altLang="zh-CN" dirty="0"/>
              <a:t> - 1) / 2) {</a:t>
            </a:r>
          </a:p>
          <a:p>
            <a:r>
              <a:rPr lang="en-US" altLang="zh-CN" dirty="0"/>
              <a:t>        if (a[</a:t>
            </a:r>
            <a:r>
              <a:rPr lang="en-US" altLang="zh-CN" dirty="0" err="1"/>
              <a:t>i</a:t>
            </a:r>
            <a:r>
              <a:rPr lang="en-US" altLang="zh-CN" dirty="0"/>
              <a:t>] &lt; a[(</a:t>
            </a:r>
            <a:r>
              <a:rPr lang="en-US" altLang="zh-CN" dirty="0" err="1"/>
              <a:t>i</a:t>
            </a:r>
            <a:r>
              <a:rPr lang="en-US" altLang="zh-CN" dirty="0"/>
              <a:t> - 1) / 2]) swap(a[</a:t>
            </a:r>
            <a:r>
              <a:rPr lang="en-US" altLang="zh-CN" dirty="0" err="1"/>
              <a:t>i</a:t>
            </a:r>
            <a:r>
              <a:rPr lang="en-US" altLang="zh-CN" dirty="0"/>
              <a:t>], a[(</a:t>
            </a:r>
            <a:r>
              <a:rPr lang="en-US" altLang="zh-CN" dirty="0" err="1"/>
              <a:t>i</a:t>
            </a:r>
            <a:r>
              <a:rPr lang="en-US" altLang="zh-CN" dirty="0"/>
              <a:t> - 1) / 2]);</a:t>
            </a:r>
          </a:p>
          <a:p>
            <a:r>
              <a:rPr lang="en-US" altLang="zh-CN" dirty="0"/>
              <a:t>        else break;</a:t>
            </a:r>
          </a:p>
          <a:p>
            <a:r>
              <a:rPr lang="en-US" altLang="zh-CN" dirty="0"/>
              <a:t>    }</a:t>
            </a:r>
          </a:p>
          <a:p>
            <a:r>
              <a:rPr lang="en-US" altLang="zh-CN" dirty="0"/>
              <a:t>}</a:t>
            </a:r>
          </a:p>
          <a:p>
            <a:r>
              <a:rPr lang="zh-CN" altLang="en-US" dirty="0"/>
              <a:t>先把元素加进数组末尾，然后再调整，</a:t>
            </a:r>
            <a:r>
              <a:rPr lang="en-US" altLang="zh-CN" dirty="0"/>
              <a:t>O(</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4286207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堆式存储以及维护流程</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en-US" altLang="zh-CN" dirty="0" err="1"/>
              <a:t>pop_heap</a:t>
            </a:r>
            <a:r>
              <a:rPr lang="en-US" altLang="zh-CN" dirty="0"/>
              <a:t>()</a:t>
            </a:r>
          </a:p>
          <a:p>
            <a:r>
              <a:rPr lang="en-US" altLang="zh-CN" dirty="0"/>
              <a:t>void </a:t>
            </a:r>
            <a:r>
              <a:rPr lang="en-US" altLang="zh-CN" dirty="0" err="1"/>
              <a:t>pop_heap</a:t>
            </a:r>
            <a:r>
              <a:rPr lang="en-US" altLang="zh-CN" dirty="0"/>
              <a:t>(int *a, int &amp;</a:t>
            </a:r>
            <a:r>
              <a:rPr lang="en-US" altLang="zh-CN" dirty="0" err="1"/>
              <a:t>len</a:t>
            </a:r>
            <a:r>
              <a:rPr lang="en-US" altLang="zh-CN" dirty="0"/>
              <a:t>) {</a:t>
            </a:r>
          </a:p>
          <a:p>
            <a:r>
              <a:rPr lang="en-US" altLang="zh-CN" dirty="0"/>
              <a:t>    a[0] = a[</a:t>
            </a:r>
            <a:r>
              <a:rPr lang="en-US" altLang="zh-CN" dirty="0" err="1"/>
              <a:t>len</a:t>
            </a:r>
            <a:r>
              <a:rPr lang="en-US" altLang="zh-CN" dirty="0"/>
              <a:t> - 1];</a:t>
            </a:r>
          </a:p>
          <a:p>
            <a:r>
              <a:rPr lang="en-US" altLang="zh-CN" dirty="0"/>
              <a:t>    </a:t>
            </a:r>
            <a:r>
              <a:rPr lang="en-US" altLang="zh-CN" dirty="0" err="1"/>
              <a:t>len</a:t>
            </a:r>
            <a:r>
              <a:rPr lang="en-US" altLang="zh-CN" dirty="0"/>
              <a:t>--;</a:t>
            </a:r>
          </a:p>
          <a:p>
            <a:r>
              <a:rPr lang="en-US" altLang="zh-CN" dirty="0"/>
              <a:t>    </a:t>
            </a:r>
            <a:r>
              <a:rPr lang="en-US" altLang="zh-CN" dirty="0" err="1"/>
              <a:t>adjust_heap</a:t>
            </a:r>
            <a:r>
              <a:rPr lang="en-US" altLang="zh-CN" dirty="0"/>
              <a:t>(a, 0, </a:t>
            </a:r>
            <a:r>
              <a:rPr lang="en-US" altLang="zh-CN" dirty="0" err="1"/>
              <a:t>len</a:t>
            </a:r>
            <a:r>
              <a:rPr lang="en-US" altLang="zh-CN" dirty="0"/>
              <a:t>);</a:t>
            </a:r>
          </a:p>
          <a:p>
            <a:r>
              <a:rPr lang="en-US" altLang="zh-CN" dirty="0"/>
              <a:t>}</a:t>
            </a:r>
          </a:p>
          <a:p>
            <a:r>
              <a:rPr lang="zh-CN" altLang="en-US" dirty="0"/>
              <a:t>先把数组末尾元素放到根节点上，再调整，</a:t>
            </a:r>
            <a:r>
              <a:rPr lang="en-US" altLang="zh-CN" dirty="0"/>
              <a:t>O(</a:t>
            </a:r>
            <a:r>
              <a:rPr lang="en-US" altLang="zh-CN" dirty="0" err="1"/>
              <a:t>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373011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堆式存储以及维护流程</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en-US" altLang="zh-CN" dirty="0" err="1"/>
              <a:t>sort_heap</a:t>
            </a:r>
            <a:r>
              <a:rPr lang="en-US" altLang="zh-CN" dirty="0"/>
              <a:t>()</a:t>
            </a:r>
          </a:p>
          <a:p>
            <a:r>
              <a:rPr lang="zh-CN" altLang="en-US" dirty="0"/>
              <a:t>先</a:t>
            </a:r>
            <a:r>
              <a:rPr lang="en-US" altLang="zh-CN" dirty="0" err="1"/>
              <a:t>make_heap</a:t>
            </a:r>
            <a:r>
              <a:rPr lang="en-US" altLang="zh-CN" dirty="0"/>
              <a:t>()</a:t>
            </a:r>
            <a:r>
              <a:rPr lang="zh-CN" altLang="en-US" dirty="0"/>
              <a:t>，再</a:t>
            </a:r>
            <a:r>
              <a:rPr lang="en-US" altLang="zh-CN" dirty="0" err="1"/>
              <a:t>pop_heap</a:t>
            </a:r>
            <a:r>
              <a:rPr lang="en-US" altLang="zh-CN" dirty="0"/>
              <a:t>()</a:t>
            </a:r>
            <a:r>
              <a:rPr lang="zh-CN" altLang="en-US" dirty="0"/>
              <a:t>即可</a:t>
            </a:r>
            <a:endParaRPr lang="en-US" altLang="zh-CN" dirty="0"/>
          </a:p>
          <a:p>
            <a:r>
              <a:rPr lang="zh-CN" altLang="en-US" dirty="0"/>
              <a:t>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3996000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堆式存储以及维护流程</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树形结构有一些性质</a:t>
            </a:r>
            <a:endParaRPr lang="en-US" altLang="zh-CN" dirty="0"/>
          </a:p>
          <a:p>
            <a:r>
              <a:rPr lang="zh-CN" altLang="en-US" dirty="0"/>
              <a:t>如：</a:t>
            </a:r>
            <a:endParaRPr lang="en-US" altLang="zh-CN" dirty="0"/>
          </a:p>
          <a:p>
            <a:r>
              <a:rPr lang="en-US" altLang="zh-CN" dirty="0"/>
              <a:t>1-n</a:t>
            </a:r>
            <a:r>
              <a:rPr lang="zh-CN" altLang="en-US" dirty="0"/>
              <a:t>的排列， </a:t>
            </a:r>
            <a:r>
              <a:rPr lang="en-US" altLang="zh-CN" dirty="0"/>
              <a:t>n</a:t>
            </a:r>
            <a:r>
              <a:rPr lang="zh-CN" altLang="en-US" dirty="0"/>
              <a:t>个点的二叉堆可以有多少种？</a:t>
            </a:r>
            <a:endParaRPr lang="en-US" altLang="zh-CN" dirty="0"/>
          </a:p>
          <a:p>
            <a:r>
              <a:rPr lang="en-US" altLang="zh-CN" dirty="0"/>
              <a:t>POJ 2166 Heapsort</a:t>
            </a:r>
            <a:r>
              <a:rPr lang="zh-CN" altLang="en-US" dirty="0"/>
              <a:t>（找一个</a:t>
            </a:r>
            <a:r>
              <a:rPr lang="en-US" altLang="zh-CN" dirty="0"/>
              <a:t>1-n</a:t>
            </a:r>
            <a:r>
              <a:rPr lang="zh-CN" altLang="en-US" dirty="0"/>
              <a:t>的排列使得这个排列符合大根堆的性质，并且对这个大根堆做堆排序，元素交换次数最多，</a:t>
            </a:r>
            <a:r>
              <a:rPr lang="en-US" altLang="zh-CN" dirty="0"/>
              <a:t>n&lt;=50000</a:t>
            </a:r>
            <a:r>
              <a:rPr lang="zh-CN" altLang="en-US" dirty="0"/>
              <a:t>）</a:t>
            </a:r>
          </a:p>
          <a:p>
            <a:endParaRPr lang="zh-CN" altLang="en-US" dirty="0"/>
          </a:p>
        </p:txBody>
      </p:sp>
    </p:spTree>
    <p:extLst>
      <p:ext uri="{BB962C8B-B14F-4D97-AF65-F5344CB8AC3E}">
        <p14:creationId xmlns:p14="http://schemas.microsoft.com/office/powerpoint/2010/main" val="367621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堆式存储以及维护流程</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树形结构有一些性质</a:t>
            </a:r>
            <a:endParaRPr lang="en-US" altLang="zh-CN" dirty="0"/>
          </a:p>
          <a:p>
            <a:r>
              <a:rPr lang="zh-CN" altLang="en-US" dirty="0"/>
              <a:t>如：</a:t>
            </a:r>
            <a:endParaRPr lang="en-US" altLang="zh-CN" dirty="0"/>
          </a:p>
          <a:p>
            <a:r>
              <a:rPr lang="en-US" altLang="zh-CN" dirty="0"/>
              <a:t>1-n</a:t>
            </a:r>
            <a:r>
              <a:rPr lang="zh-CN" altLang="en-US" dirty="0"/>
              <a:t>的排列，</a:t>
            </a:r>
            <a:r>
              <a:rPr lang="en-US" altLang="zh-CN" dirty="0"/>
              <a:t>n</a:t>
            </a:r>
            <a:r>
              <a:rPr lang="zh-CN" altLang="en-US" dirty="0"/>
              <a:t>个点的二叉堆可以有多少种？</a:t>
            </a:r>
            <a:r>
              <a:rPr lang="en-US" altLang="zh-CN" dirty="0"/>
              <a:t>f[</a:t>
            </a:r>
            <a:r>
              <a:rPr lang="en-US" altLang="zh-CN" dirty="0" err="1"/>
              <a:t>i</a:t>
            </a:r>
            <a:r>
              <a:rPr lang="en-US" altLang="zh-CN" dirty="0"/>
              <a:t>]=f[2i]*f[2i+1]*C(</a:t>
            </a:r>
            <a:r>
              <a:rPr lang="en-US" altLang="zh-CN" dirty="0" err="1"/>
              <a:t>sz</a:t>
            </a:r>
            <a:r>
              <a:rPr lang="en-US" altLang="zh-CN" dirty="0"/>
              <a:t>[</a:t>
            </a:r>
            <a:r>
              <a:rPr lang="en-US" altLang="zh-CN" dirty="0" err="1"/>
              <a:t>i</a:t>
            </a:r>
            <a:r>
              <a:rPr lang="en-US" altLang="zh-CN" dirty="0"/>
              <a:t>]-1,sz[2i])</a:t>
            </a:r>
          </a:p>
          <a:p>
            <a:r>
              <a:rPr lang="en-US" altLang="zh-CN" dirty="0"/>
              <a:t>POJ 2166 Heapsort</a:t>
            </a:r>
            <a:r>
              <a:rPr lang="zh-CN" altLang="en-US" dirty="0"/>
              <a:t>（找一个</a:t>
            </a:r>
            <a:r>
              <a:rPr lang="en-US" altLang="zh-CN" dirty="0"/>
              <a:t>1-n</a:t>
            </a:r>
            <a:r>
              <a:rPr lang="zh-CN" altLang="en-US" dirty="0"/>
              <a:t>的排列使得这个排列符合大根堆的性质，并且对这个大根堆做堆排序，元素交换次数最多，</a:t>
            </a:r>
            <a:r>
              <a:rPr lang="en-US" altLang="zh-CN" dirty="0"/>
              <a:t>n&lt;=50000</a:t>
            </a:r>
            <a:r>
              <a:rPr lang="zh-CN" altLang="en-US" dirty="0"/>
              <a:t>）</a:t>
            </a:r>
          </a:p>
          <a:p>
            <a:endParaRPr lang="zh-CN" altLang="en-US" dirty="0"/>
          </a:p>
        </p:txBody>
      </p:sp>
    </p:spTree>
    <p:extLst>
      <p:ext uri="{BB962C8B-B14F-4D97-AF65-F5344CB8AC3E}">
        <p14:creationId xmlns:p14="http://schemas.microsoft.com/office/powerpoint/2010/main" val="288459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0785C-517B-8148-7926-39A7EB202820}"/>
              </a:ext>
            </a:extLst>
          </p:cNvPr>
          <p:cNvSpPr>
            <a:spLocks noGrp="1"/>
          </p:cNvSpPr>
          <p:nvPr>
            <p:ph type="title"/>
          </p:nvPr>
        </p:nvSpPr>
        <p:spPr/>
        <p:txBody>
          <a:bodyPr/>
          <a:lstStyle/>
          <a:p>
            <a:r>
              <a:rPr lang="en-US" altLang="zh-CN" dirty="0"/>
              <a:t>STL</a:t>
            </a:r>
            <a:r>
              <a:rPr lang="zh-CN" altLang="en-US" dirty="0"/>
              <a:t>相关</a:t>
            </a:r>
          </a:p>
        </p:txBody>
      </p:sp>
      <p:sp>
        <p:nvSpPr>
          <p:cNvPr id="3" name="内容占位符 2">
            <a:extLst>
              <a:ext uri="{FF2B5EF4-FFF2-40B4-BE49-F238E27FC236}">
                <a16:creationId xmlns:a16="http://schemas.microsoft.com/office/drawing/2014/main" id="{5B9D71F9-EA1B-CD2E-7089-2F5F6CCD6AEB}"/>
              </a:ext>
            </a:extLst>
          </p:cNvPr>
          <p:cNvSpPr>
            <a:spLocks noGrp="1"/>
          </p:cNvSpPr>
          <p:nvPr>
            <p:ph idx="1"/>
          </p:nvPr>
        </p:nvSpPr>
        <p:spPr/>
        <p:txBody>
          <a:bodyPr/>
          <a:lstStyle/>
          <a:p>
            <a:r>
              <a:rPr lang="zh-CN" altLang="en-US" dirty="0"/>
              <a:t>区分</a:t>
            </a:r>
            <a:r>
              <a:rPr lang="en-US" altLang="zh-CN" dirty="0"/>
              <a:t>deque</a:t>
            </a:r>
            <a:r>
              <a:rPr lang="zh-CN" altLang="en-US" dirty="0"/>
              <a:t>和</a:t>
            </a:r>
            <a:r>
              <a:rPr lang="en-US" altLang="zh-CN" dirty="0" err="1"/>
              <a:t>queue&amp;stack</a:t>
            </a:r>
            <a:endParaRPr lang="en-US" altLang="zh-CN" dirty="0"/>
          </a:p>
          <a:p>
            <a:r>
              <a:rPr lang="zh-CN" altLang="en-US" dirty="0"/>
              <a:t>注意</a:t>
            </a:r>
            <a:r>
              <a:rPr lang="en-US" altLang="zh-CN" dirty="0"/>
              <a:t>deque</a:t>
            </a:r>
            <a:r>
              <a:rPr lang="zh-CN" altLang="en-US" dirty="0"/>
              <a:t>的内存问题</a:t>
            </a:r>
          </a:p>
        </p:txBody>
      </p:sp>
    </p:spTree>
    <p:extLst>
      <p:ext uri="{BB962C8B-B14F-4D97-AF65-F5344CB8AC3E}">
        <p14:creationId xmlns:p14="http://schemas.microsoft.com/office/powerpoint/2010/main" val="40103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堆式存储以及维护流程</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树形结构有一些性质</a:t>
            </a:r>
            <a:endParaRPr lang="en-US" altLang="zh-CN" dirty="0"/>
          </a:p>
          <a:p>
            <a:r>
              <a:rPr lang="zh-CN" altLang="en-US" dirty="0"/>
              <a:t>如：</a:t>
            </a:r>
            <a:endParaRPr lang="en-US" altLang="zh-CN" dirty="0"/>
          </a:p>
          <a:p>
            <a:r>
              <a:rPr lang="en-US" altLang="zh-CN" dirty="0"/>
              <a:t>POJ 2166 Heapsort</a:t>
            </a:r>
            <a:r>
              <a:rPr lang="zh-CN" altLang="en-US" dirty="0"/>
              <a:t>（找一个</a:t>
            </a:r>
            <a:r>
              <a:rPr lang="en-US" altLang="zh-CN" dirty="0"/>
              <a:t>1-n</a:t>
            </a:r>
            <a:r>
              <a:rPr lang="zh-CN" altLang="en-US" dirty="0"/>
              <a:t>的排列使得这个排列符合大根堆的性质，并且对这个大根堆做堆排序，元素交换次数最多，</a:t>
            </a:r>
            <a:r>
              <a:rPr lang="en-US" altLang="zh-CN" dirty="0"/>
              <a:t>n&lt;=50000</a:t>
            </a:r>
            <a:r>
              <a:rPr lang="zh-CN" altLang="en-US" dirty="0"/>
              <a:t>）</a:t>
            </a:r>
          </a:p>
          <a:p>
            <a:endParaRPr lang="zh-CN" altLang="en-US" dirty="0"/>
          </a:p>
        </p:txBody>
      </p:sp>
    </p:spTree>
    <p:extLst>
      <p:ext uri="{BB962C8B-B14F-4D97-AF65-F5344CB8AC3E}">
        <p14:creationId xmlns:p14="http://schemas.microsoft.com/office/powerpoint/2010/main" val="430866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堆式存储以及维护流程</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en-US" altLang="zh-CN" dirty="0"/>
              <a:t>POJ 2166 Heapsort</a:t>
            </a:r>
            <a:r>
              <a:rPr lang="zh-CN" altLang="en-US" dirty="0"/>
              <a:t>（找一个</a:t>
            </a:r>
            <a:r>
              <a:rPr lang="en-US" altLang="zh-CN" dirty="0"/>
              <a:t>1-n</a:t>
            </a:r>
            <a:r>
              <a:rPr lang="zh-CN" altLang="en-US" dirty="0"/>
              <a:t>的排列使得这个排列符合大根堆的性质，并且对这个大根堆做堆排序，元素交换次数最多，</a:t>
            </a:r>
            <a:r>
              <a:rPr lang="en-US" altLang="zh-CN" dirty="0"/>
              <a:t>n&lt;=50000</a:t>
            </a:r>
            <a:r>
              <a:rPr lang="zh-CN" altLang="en-US" dirty="0"/>
              <a:t>）</a:t>
            </a:r>
            <a:endParaRPr lang="en-US" altLang="zh-CN" dirty="0"/>
          </a:p>
          <a:p>
            <a:r>
              <a:rPr lang="zh-CN" altLang="en-US" dirty="0"/>
              <a:t>堆排序每次是把堆顶和数组末尾元素交换</a:t>
            </a:r>
            <a:endParaRPr lang="en-US" altLang="zh-CN" dirty="0"/>
          </a:p>
          <a:p>
            <a:r>
              <a:rPr lang="zh-CN" altLang="en-US" dirty="0"/>
              <a:t>所以我们希望</a:t>
            </a:r>
            <a:r>
              <a:rPr lang="en-US" altLang="zh-CN" dirty="0"/>
              <a:t>1</a:t>
            </a:r>
            <a:r>
              <a:rPr lang="zh-CN" altLang="en-US" dirty="0"/>
              <a:t>被交换到堆顶，这样显然交换次数最多</a:t>
            </a:r>
            <a:endParaRPr lang="en-US" altLang="zh-CN" dirty="0"/>
          </a:p>
          <a:p>
            <a:r>
              <a:rPr lang="zh-CN" altLang="en-US" dirty="0"/>
              <a:t>也就是之前</a:t>
            </a:r>
            <a:r>
              <a:rPr lang="en-US" altLang="zh-CN" dirty="0"/>
              <a:t>1</a:t>
            </a:r>
            <a:r>
              <a:rPr lang="zh-CN" altLang="en-US" dirty="0"/>
              <a:t>要在数组末尾，并且对于规模为</a:t>
            </a:r>
            <a:r>
              <a:rPr lang="en-US" altLang="zh-CN" dirty="0"/>
              <a:t>n-1</a:t>
            </a:r>
            <a:r>
              <a:rPr lang="zh-CN" altLang="en-US" dirty="0"/>
              <a:t>且交换次数最多的大根堆，</a:t>
            </a:r>
            <a:r>
              <a:rPr lang="en-US" altLang="zh-CN" dirty="0"/>
              <a:t>1</a:t>
            </a:r>
            <a:r>
              <a:rPr lang="zh-CN" altLang="en-US" dirty="0"/>
              <a:t>交换完了又会回到数组末尾去</a:t>
            </a:r>
            <a:endParaRPr lang="en-US" altLang="zh-CN" dirty="0"/>
          </a:p>
          <a:p>
            <a:r>
              <a:rPr lang="zh-CN" altLang="en-US" dirty="0"/>
              <a:t>所以递推就可以了，对于</a:t>
            </a:r>
            <a:r>
              <a:rPr lang="en-US" altLang="zh-CN" dirty="0"/>
              <a:t>n-1</a:t>
            </a:r>
            <a:r>
              <a:rPr lang="zh-CN" altLang="en-US" dirty="0"/>
              <a:t>的大根堆，</a:t>
            </a:r>
            <a:r>
              <a:rPr lang="en-US" altLang="zh-CN" dirty="0"/>
              <a:t>1</a:t>
            </a:r>
            <a:r>
              <a:rPr lang="zh-CN" altLang="en-US" dirty="0"/>
              <a:t>在末尾，倒过来做，把</a:t>
            </a:r>
            <a:r>
              <a:rPr lang="en-US" altLang="zh-CN" dirty="0"/>
              <a:t>1</a:t>
            </a:r>
            <a:r>
              <a:rPr lang="zh-CN" altLang="en-US" dirty="0"/>
              <a:t>交换到根上，然后把</a:t>
            </a:r>
            <a:r>
              <a:rPr lang="en-US" altLang="zh-CN" dirty="0"/>
              <a:t>1</a:t>
            </a:r>
            <a:r>
              <a:rPr lang="zh-CN" altLang="en-US" dirty="0"/>
              <a:t>放到</a:t>
            </a:r>
            <a:r>
              <a:rPr lang="en-US" altLang="zh-CN" dirty="0"/>
              <a:t>n</a:t>
            </a:r>
            <a:r>
              <a:rPr lang="zh-CN" altLang="en-US" dirty="0"/>
              <a:t>的位置，根放</a:t>
            </a:r>
            <a:r>
              <a:rPr lang="en-US" altLang="zh-CN" dirty="0"/>
              <a:t>n</a:t>
            </a:r>
            <a:r>
              <a:rPr lang="zh-CN" altLang="en-US" dirty="0"/>
              <a:t>就好了</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532072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对顶堆</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给定一个</a:t>
            </a:r>
            <a:r>
              <a:rPr lang="en-US" altLang="zh-CN" dirty="0"/>
              <a:t>k</a:t>
            </a:r>
            <a:r>
              <a:rPr lang="zh-CN" altLang="en-US" dirty="0"/>
              <a:t>，每次可以向集合中插入一个数，求集合的第</a:t>
            </a:r>
            <a:r>
              <a:rPr lang="en-US" altLang="zh-CN" dirty="0"/>
              <a:t>k</a:t>
            </a:r>
            <a:r>
              <a:rPr lang="zh-CN" altLang="en-US" dirty="0"/>
              <a:t>大（小）</a:t>
            </a:r>
            <a:endParaRPr lang="en-US" altLang="zh-CN" dirty="0"/>
          </a:p>
          <a:p>
            <a:r>
              <a:rPr lang="zh-CN" altLang="en-US" dirty="0"/>
              <a:t>维护两个堆，一个最大值堆，一个最小值堆</a:t>
            </a:r>
            <a:endParaRPr lang="en-US" altLang="zh-CN" dirty="0"/>
          </a:p>
          <a:p>
            <a:r>
              <a:rPr lang="zh-CN" altLang="en-US" dirty="0"/>
              <a:t>当最大值堆的最大值比最小值堆的最小值小的时候，最小值堆里面的任意数就比最大值堆的任意数大</a:t>
            </a:r>
            <a:endParaRPr lang="en-US" altLang="zh-CN" dirty="0"/>
          </a:p>
          <a:p>
            <a:r>
              <a:rPr lang="zh-CN" altLang="en-US" dirty="0"/>
              <a:t>所以限制最大值堆个数为</a:t>
            </a:r>
            <a:r>
              <a:rPr lang="en-US" altLang="zh-CN" dirty="0"/>
              <a:t>k</a:t>
            </a:r>
            <a:r>
              <a:rPr lang="zh-CN" altLang="en-US" dirty="0"/>
              <a:t>，最大值堆的堆顶就是第</a:t>
            </a:r>
            <a:r>
              <a:rPr lang="en-US" altLang="zh-CN" dirty="0"/>
              <a:t>k</a:t>
            </a:r>
            <a:r>
              <a:rPr lang="zh-CN" altLang="en-US" dirty="0"/>
              <a:t>小</a:t>
            </a:r>
            <a:endParaRPr lang="en-US" altLang="zh-CN" dirty="0"/>
          </a:p>
          <a:p>
            <a:r>
              <a:rPr lang="zh-CN" altLang="en-US" dirty="0"/>
              <a:t>如果要插入的数</a:t>
            </a:r>
            <a:r>
              <a:rPr lang="en-US" altLang="zh-CN" dirty="0"/>
              <a:t>x</a:t>
            </a:r>
            <a:r>
              <a:rPr lang="zh-CN" altLang="en-US" dirty="0"/>
              <a:t>比最大值堆的堆顶大，就放入最小值堆</a:t>
            </a:r>
            <a:endParaRPr lang="en-US" altLang="zh-CN" dirty="0"/>
          </a:p>
          <a:p>
            <a:r>
              <a:rPr lang="zh-CN" altLang="en-US" dirty="0"/>
              <a:t>否则，就把最大值堆的堆顶放入最小值堆，再把</a:t>
            </a:r>
            <a:r>
              <a:rPr lang="en-US" altLang="zh-CN" dirty="0"/>
              <a:t>x</a:t>
            </a:r>
            <a:r>
              <a:rPr lang="zh-CN" altLang="en-US" dirty="0"/>
              <a:t>放入最大值堆</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4282912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对顶堆</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每次可以向集合中插入一个数，求集合的中位数</a:t>
            </a:r>
            <a:endParaRPr lang="en-US" altLang="zh-CN" dirty="0"/>
          </a:p>
          <a:p>
            <a:r>
              <a:rPr lang="zh-CN" altLang="en-US" dirty="0"/>
              <a:t>控制最大值堆和最小值堆的大小均衡就可以了</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431393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合并果子一类的贪心</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有</a:t>
            </a:r>
            <a:r>
              <a:rPr lang="en-US" altLang="zh-CN" dirty="0"/>
              <a:t>n</a:t>
            </a:r>
            <a:r>
              <a:rPr lang="zh-CN" altLang="en-US" dirty="0"/>
              <a:t>堆果子</a:t>
            </a:r>
            <a:r>
              <a:rPr lang="en-US" altLang="zh-CN" dirty="0"/>
              <a:t>ai</a:t>
            </a:r>
            <a:r>
              <a:rPr lang="zh-CN" altLang="en-US" dirty="0"/>
              <a:t>，每次选</a:t>
            </a:r>
            <a:r>
              <a:rPr lang="en-US" altLang="zh-CN" dirty="0"/>
              <a:t>2</a:t>
            </a:r>
            <a:r>
              <a:rPr lang="zh-CN" altLang="en-US" dirty="0"/>
              <a:t>堆合并起来，定义每次合并的代价为</a:t>
            </a:r>
            <a:r>
              <a:rPr lang="en-US" altLang="zh-CN" dirty="0" err="1"/>
              <a:t>ax+ay</a:t>
            </a:r>
            <a:endParaRPr lang="en-US" altLang="zh-CN" dirty="0"/>
          </a:p>
          <a:p>
            <a:r>
              <a:rPr lang="zh-CN" altLang="en-US" dirty="0"/>
              <a:t>求把</a:t>
            </a:r>
            <a:r>
              <a:rPr lang="en-US" altLang="zh-CN" dirty="0"/>
              <a:t>n</a:t>
            </a:r>
            <a:r>
              <a:rPr lang="zh-CN" altLang="en-US" dirty="0"/>
              <a:t>堆合成</a:t>
            </a:r>
            <a:r>
              <a:rPr lang="en-US" altLang="zh-CN" dirty="0"/>
              <a:t>1</a:t>
            </a:r>
            <a:r>
              <a:rPr lang="zh-CN" altLang="en-US" dirty="0"/>
              <a:t>堆的最小代价</a:t>
            </a:r>
          </a:p>
          <a:p>
            <a:r>
              <a:rPr lang="zh-CN" altLang="en-US" dirty="0"/>
              <a:t>就是每次取最小的两个合并，然后放回去</a:t>
            </a:r>
          </a:p>
          <a:p>
            <a:r>
              <a:rPr lang="en-US" altLang="zh-CN" dirty="0" err="1"/>
              <a:t>ext</a:t>
            </a:r>
            <a:r>
              <a:rPr lang="zh-CN" altLang="en-US" dirty="0"/>
              <a:t>：每次选</a:t>
            </a:r>
            <a:r>
              <a:rPr lang="en-US" altLang="zh-CN" dirty="0"/>
              <a:t>k</a:t>
            </a:r>
            <a:r>
              <a:rPr lang="zh-CN" altLang="en-US" dirty="0"/>
              <a:t>堆</a:t>
            </a:r>
          </a:p>
          <a:p>
            <a:r>
              <a:rPr lang="en-US" altLang="zh-CN" dirty="0"/>
              <a:t>ext2</a:t>
            </a:r>
            <a:r>
              <a:rPr lang="zh-CN" altLang="en-US" dirty="0"/>
              <a:t>：启发式合并，小的和小的合，大的和大的合</a:t>
            </a:r>
            <a:endParaRPr lang="en-US" altLang="zh-CN" dirty="0"/>
          </a:p>
          <a:p>
            <a:r>
              <a:rPr lang="zh-CN" altLang="en-US" dirty="0"/>
              <a:t>如展开多项式：多个</a:t>
            </a:r>
            <a:r>
              <a:rPr lang="en-US" altLang="zh-CN" dirty="0"/>
              <a:t>(x-ai)</a:t>
            </a:r>
            <a:r>
              <a:rPr lang="zh-CN" altLang="en-US" dirty="0"/>
              <a:t>相乘，又如误差控制</a:t>
            </a:r>
            <a:endParaRPr lang="en-US" altLang="zh-CN" dirty="0"/>
          </a:p>
          <a:p>
            <a:r>
              <a:rPr lang="en-US" altLang="zh-CN" dirty="0"/>
              <a:t>ext3</a:t>
            </a:r>
            <a:r>
              <a:rPr lang="zh-CN" altLang="en-US" dirty="0"/>
              <a:t>：</a:t>
            </a:r>
            <a:r>
              <a:rPr lang="en-US" altLang="zh-CN" dirty="0" err="1"/>
              <a:t>huffman</a:t>
            </a:r>
            <a:r>
              <a:rPr lang="zh-CN" altLang="en-US" dirty="0"/>
              <a:t>树</a:t>
            </a:r>
            <a:endParaRPr lang="en-US" altLang="zh-CN" dirty="0"/>
          </a:p>
          <a:p>
            <a:r>
              <a:rPr lang="zh-CN" altLang="en-US" dirty="0"/>
              <a:t>合并果子 等价于 </a:t>
            </a:r>
            <a:r>
              <a:rPr lang="en-US" altLang="zh-CN" dirty="0" err="1"/>
              <a:t>huffman</a:t>
            </a:r>
            <a:r>
              <a:rPr lang="zh-CN" altLang="en-US" dirty="0"/>
              <a:t>树 等价于 最优树</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91139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合并果子一类的贪心</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有</a:t>
            </a:r>
            <a:r>
              <a:rPr lang="en-US" altLang="zh-CN" dirty="0"/>
              <a:t>n</a:t>
            </a:r>
            <a:r>
              <a:rPr lang="zh-CN" altLang="en-US" dirty="0"/>
              <a:t>堆果子</a:t>
            </a:r>
            <a:r>
              <a:rPr lang="en-US" altLang="zh-CN" dirty="0"/>
              <a:t>ai</a:t>
            </a:r>
            <a:r>
              <a:rPr lang="zh-CN" altLang="en-US" dirty="0"/>
              <a:t>，每次选</a:t>
            </a:r>
            <a:r>
              <a:rPr lang="en-US" altLang="zh-CN" dirty="0"/>
              <a:t>2</a:t>
            </a:r>
            <a:r>
              <a:rPr lang="zh-CN" altLang="en-US" dirty="0"/>
              <a:t>堆合并起来，定义每次合并的代价为</a:t>
            </a:r>
            <a:r>
              <a:rPr lang="en-US" altLang="zh-CN" dirty="0" err="1"/>
              <a:t>ax+ay</a:t>
            </a:r>
            <a:endParaRPr lang="en-US" altLang="zh-CN" dirty="0"/>
          </a:p>
          <a:p>
            <a:r>
              <a:rPr lang="zh-CN" altLang="en-US" dirty="0"/>
              <a:t>求把</a:t>
            </a:r>
            <a:r>
              <a:rPr lang="en-US" altLang="zh-CN" dirty="0"/>
              <a:t>n</a:t>
            </a:r>
            <a:r>
              <a:rPr lang="zh-CN" altLang="en-US" dirty="0"/>
              <a:t>堆合成</a:t>
            </a:r>
            <a:r>
              <a:rPr lang="en-US" altLang="zh-CN" dirty="0"/>
              <a:t>1</a:t>
            </a:r>
            <a:r>
              <a:rPr lang="zh-CN" altLang="en-US" dirty="0"/>
              <a:t>堆的最小代价</a:t>
            </a:r>
          </a:p>
          <a:p>
            <a:r>
              <a:rPr lang="zh-CN" altLang="en-US" dirty="0"/>
              <a:t>就是每次取最小的两个合并，然后放回去</a:t>
            </a:r>
          </a:p>
          <a:p>
            <a:r>
              <a:rPr lang="en-US" altLang="zh-CN" dirty="0" err="1"/>
              <a:t>ext</a:t>
            </a:r>
            <a:r>
              <a:rPr lang="zh-CN" altLang="en-US" dirty="0"/>
              <a:t>：每次选</a:t>
            </a:r>
            <a:r>
              <a:rPr lang="en-US" altLang="zh-CN" dirty="0"/>
              <a:t>k</a:t>
            </a:r>
            <a:r>
              <a:rPr lang="zh-CN" altLang="en-US" dirty="0"/>
              <a:t>堆</a:t>
            </a:r>
          </a:p>
          <a:p>
            <a:r>
              <a:rPr lang="en-US" altLang="zh-CN" dirty="0"/>
              <a:t>ext2</a:t>
            </a:r>
            <a:r>
              <a:rPr lang="zh-CN" altLang="en-US" dirty="0"/>
              <a:t>：启发式合并，小的和小的合，大的和大的合</a:t>
            </a:r>
            <a:endParaRPr lang="en-US" altLang="zh-CN" dirty="0"/>
          </a:p>
          <a:p>
            <a:r>
              <a:rPr lang="zh-CN" altLang="en-US" dirty="0"/>
              <a:t>如展开多项式：多个</a:t>
            </a:r>
            <a:r>
              <a:rPr lang="en-US" altLang="zh-CN" dirty="0"/>
              <a:t>(x-ai)</a:t>
            </a:r>
            <a:r>
              <a:rPr lang="zh-CN" altLang="en-US" dirty="0"/>
              <a:t>相乘，又如误差控制</a:t>
            </a:r>
            <a:endParaRPr lang="en-US" altLang="zh-CN" dirty="0"/>
          </a:p>
          <a:p>
            <a:r>
              <a:rPr lang="en-US" altLang="zh-CN" dirty="0"/>
              <a:t>ext3</a:t>
            </a:r>
            <a:r>
              <a:rPr lang="zh-CN" altLang="en-US" dirty="0"/>
              <a:t>：</a:t>
            </a:r>
            <a:r>
              <a:rPr lang="en-US" altLang="zh-CN" dirty="0" err="1"/>
              <a:t>huffman</a:t>
            </a:r>
            <a:r>
              <a:rPr lang="zh-CN" altLang="en-US" dirty="0"/>
              <a:t>树</a:t>
            </a:r>
            <a:endParaRPr lang="en-US" altLang="zh-CN" dirty="0"/>
          </a:p>
          <a:p>
            <a:r>
              <a:rPr lang="zh-CN" altLang="en-US" dirty="0"/>
              <a:t>合并果子 等价于 </a:t>
            </a:r>
            <a:r>
              <a:rPr lang="en-US" altLang="zh-CN" dirty="0" err="1"/>
              <a:t>huffman</a:t>
            </a:r>
            <a:r>
              <a:rPr lang="zh-CN" altLang="en-US" dirty="0"/>
              <a:t>树 等价于 最优树</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2761823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en-US" altLang="zh-CN" dirty="0"/>
              <a:t>noi2015 </a:t>
            </a:r>
            <a:r>
              <a:rPr lang="zh-CN" altLang="en-US" dirty="0"/>
              <a:t>荷马史诗</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给定</a:t>
            </a:r>
            <a:r>
              <a:rPr lang="en-US" altLang="zh-CN" dirty="0"/>
              <a:t>n</a:t>
            </a:r>
            <a:r>
              <a:rPr lang="zh-CN" altLang="en-US" dirty="0"/>
              <a:t>个单词的出现次数</a:t>
            </a:r>
            <a:r>
              <a:rPr lang="en-US" altLang="zh-CN" dirty="0" err="1"/>
              <a:t>wi</a:t>
            </a:r>
            <a:r>
              <a:rPr lang="zh-CN" altLang="en-US" dirty="0"/>
              <a:t>，将这</a:t>
            </a:r>
            <a:r>
              <a:rPr lang="en-US" altLang="zh-CN" dirty="0"/>
              <a:t>n</a:t>
            </a:r>
            <a:r>
              <a:rPr lang="zh-CN" altLang="en-US" dirty="0"/>
              <a:t>个单词用</a:t>
            </a:r>
            <a:r>
              <a:rPr lang="en-US" altLang="zh-CN" dirty="0"/>
              <a:t>n</a:t>
            </a:r>
            <a:r>
              <a:rPr lang="zh-CN" altLang="en-US" dirty="0"/>
              <a:t>个</a:t>
            </a:r>
            <a:r>
              <a:rPr lang="en-US" altLang="zh-CN" dirty="0"/>
              <a:t>k</a:t>
            </a:r>
            <a:r>
              <a:rPr lang="zh-CN" altLang="en-US" dirty="0"/>
              <a:t>进制字符串代替这</a:t>
            </a:r>
            <a:r>
              <a:rPr lang="en-US" altLang="zh-CN" dirty="0"/>
              <a:t>n</a:t>
            </a:r>
            <a:r>
              <a:rPr lang="zh-CN" altLang="en-US" dirty="0"/>
              <a:t>个单词，要求任意一个字符串不是另一个字符串的前缀</a:t>
            </a:r>
          </a:p>
          <a:p>
            <a:r>
              <a:rPr lang="zh-CN" altLang="en-US" dirty="0"/>
              <a:t>求出一种方案使得替换后的总长度最小，在总长度最小的前提下，尽量使最长字符串的长度变小</a:t>
            </a:r>
            <a:endParaRPr lang="en-US" altLang="zh-CN" dirty="0"/>
          </a:p>
          <a:p>
            <a:r>
              <a:rPr lang="en-US" altLang="zh-CN" dirty="0"/>
              <a:t>n&lt;=1e5,2&lt;=k&lt;=9</a:t>
            </a:r>
          </a:p>
        </p:txBody>
      </p:sp>
    </p:spTree>
    <p:extLst>
      <p:ext uri="{BB962C8B-B14F-4D97-AF65-F5344CB8AC3E}">
        <p14:creationId xmlns:p14="http://schemas.microsoft.com/office/powerpoint/2010/main" val="3864509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en-US" altLang="zh-CN" dirty="0"/>
              <a:t>noi2015 </a:t>
            </a:r>
            <a:r>
              <a:rPr lang="zh-CN" altLang="en-US" dirty="0"/>
              <a:t>荷马史诗</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就是</a:t>
            </a:r>
            <a:r>
              <a:rPr lang="en-US" altLang="zh-CN" dirty="0"/>
              <a:t>k</a:t>
            </a:r>
            <a:r>
              <a:rPr lang="zh-CN" altLang="en-US" dirty="0"/>
              <a:t>叉</a:t>
            </a:r>
            <a:r>
              <a:rPr lang="en-US" altLang="zh-CN" dirty="0" err="1"/>
              <a:t>huffman</a:t>
            </a:r>
            <a:r>
              <a:rPr lang="zh-CN" altLang="en-US" dirty="0"/>
              <a:t>树</a:t>
            </a:r>
            <a:endParaRPr lang="en-US" altLang="zh-CN" dirty="0"/>
          </a:p>
          <a:p>
            <a:r>
              <a:rPr lang="zh-CN" altLang="en-US" dirty="0"/>
              <a:t>为了使最长字符串的长度变小，用一个</a:t>
            </a:r>
            <a:r>
              <a:rPr lang="en-US" altLang="zh-CN" dirty="0"/>
              <a:t>pair</a:t>
            </a:r>
            <a:r>
              <a:rPr lang="zh-CN" altLang="en-US" dirty="0"/>
              <a:t>来表示合并的状态</a:t>
            </a:r>
            <a:endParaRPr lang="en-US" altLang="zh-CN" dirty="0"/>
          </a:p>
          <a:p>
            <a:r>
              <a:rPr lang="en-US" altLang="zh-CN" dirty="0"/>
              <a:t>first</a:t>
            </a:r>
            <a:r>
              <a:rPr lang="zh-CN" altLang="en-US" dirty="0"/>
              <a:t>是权值</a:t>
            </a:r>
            <a:r>
              <a:rPr lang="en-US" altLang="zh-CN" dirty="0"/>
              <a:t>w</a:t>
            </a:r>
            <a:r>
              <a:rPr lang="zh-CN" altLang="en-US" dirty="0"/>
              <a:t>，</a:t>
            </a:r>
            <a:r>
              <a:rPr lang="en-US" altLang="zh-CN" dirty="0"/>
              <a:t>second</a:t>
            </a:r>
            <a:r>
              <a:rPr lang="zh-CN" altLang="en-US" dirty="0"/>
              <a:t>是合并次数，当权值</a:t>
            </a:r>
            <a:r>
              <a:rPr lang="en-US" altLang="zh-CN" dirty="0"/>
              <a:t>w</a:t>
            </a:r>
            <a:r>
              <a:rPr lang="zh-CN" altLang="en-US" dirty="0"/>
              <a:t>相同时，优先选合并次数少的</a:t>
            </a:r>
            <a:endParaRPr lang="en-US" altLang="zh-CN" dirty="0"/>
          </a:p>
          <a:p>
            <a:endParaRPr lang="en-US" altLang="zh-CN" dirty="0"/>
          </a:p>
        </p:txBody>
      </p:sp>
    </p:spTree>
    <p:extLst>
      <p:ext uri="{BB962C8B-B14F-4D97-AF65-F5344CB8AC3E}">
        <p14:creationId xmlns:p14="http://schemas.microsoft.com/office/powerpoint/2010/main" val="2477279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反悔贪心 </a:t>
            </a:r>
            <a:r>
              <a:rPr lang="en-US" altLang="zh-CN" dirty="0"/>
              <a:t>CF865D Buy Low Sell High</a:t>
            </a:r>
            <a:endParaRPr lang="zh-CN" altLang="en-US" dirty="0"/>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已知接下来</a:t>
            </a:r>
            <a:r>
              <a:rPr lang="en-US" altLang="zh-CN" dirty="0"/>
              <a:t>N</a:t>
            </a:r>
            <a:r>
              <a:rPr lang="zh-CN" altLang="en-US" dirty="0"/>
              <a:t>天的股票价格</a:t>
            </a:r>
            <a:r>
              <a:rPr lang="en-US" altLang="zh-CN" dirty="0"/>
              <a:t>,</a:t>
            </a:r>
            <a:r>
              <a:rPr lang="zh-CN" altLang="en-US" dirty="0"/>
              <a:t>每天你可以买进一股股票，或者卖出一股股票</a:t>
            </a:r>
            <a:r>
              <a:rPr lang="en-US" altLang="zh-CN" dirty="0"/>
              <a:t>,</a:t>
            </a:r>
            <a:r>
              <a:rPr lang="zh-CN" altLang="en-US" dirty="0"/>
              <a:t>或者什么也不做</a:t>
            </a:r>
            <a:r>
              <a:rPr lang="en-US" altLang="zh-CN" dirty="0"/>
              <a:t>.N</a:t>
            </a:r>
            <a:r>
              <a:rPr lang="zh-CN" altLang="en-US" dirty="0"/>
              <a:t>天之后你拥有的股票应为</a:t>
            </a:r>
            <a:r>
              <a:rPr lang="en-US" altLang="zh-CN" dirty="0"/>
              <a:t>0,</a:t>
            </a:r>
            <a:r>
              <a:rPr lang="zh-CN" altLang="en-US" dirty="0"/>
              <a:t>当然</a:t>
            </a:r>
            <a:r>
              <a:rPr lang="en-US" altLang="zh-CN" dirty="0"/>
              <a:t>,</a:t>
            </a:r>
            <a:r>
              <a:rPr lang="zh-CN" altLang="en-US" dirty="0"/>
              <a:t>希望这</a:t>
            </a:r>
            <a:r>
              <a:rPr lang="en-US" altLang="zh-CN" dirty="0"/>
              <a:t>N</a:t>
            </a:r>
            <a:r>
              <a:rPr lang="zh-CN" altLang="en-US" dirty="0"/>
              <a:t>天内能够赚足够多的钱</a:t>
            </a:r>
            <a:r>
              <a:rPr lang="en-US" altLang="zh-CN" dirty="0"/>
              <a:t>.</a:t>
            </a:r>
          </a:p>
          <a:p>
            <a:r>
              <a:rPr lang="en-US" altLang="zh-CN" dirty="0"/>
              <a:t>2&lt;=N&lt;=300000</a:t>
            </a:r>
          </a:p>
          <a:p>
            <a:endParaRPr lang="en-US" altLang="zh-CN" dirty="0"/>
          </a:p>
        </p:txBody>
      </p:sp>
    </p:spTree>
    <p:extLst>
      <p:ext uri="{BB962C8B-B14F-4D97-AF65-F5344CB8AC3E}">
        <p14:creationId xmlns:p14="http://schemas.microsoft.com/office/powerpoint/2010/main" val="4004770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反悔贪心 </a:t>
            </a:r>
            <a:r>
              <a:rPr lang="en-US" altLang="zh-CN" dirty="0"/>
              <a:t>CF865D Buy Low Sell High</a:t>
            </a:r>
            <a:endParaRPr lang="zh-CN" altLang="en-US" dirty="0"/>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假设当天股价为</a:t>
            </a:r>
            <a:r>
              <a:rPr lang="en-US" altLang="zh-CN" dirty="0"/>
              <a:t>x</a:t>
            </a:r>
          </a:p>
          <a:p>
            <a:r>
              <a:rPr lang="zh-CN" altLang="en-US" dirty="0"/>
              <a:t>把</a:t>
            </a:r>
            <a:r>
              <a:rPr lang="en-US" altLang="zh-CN" dirty="0"/>
              <a:t>x</a:t>
            </a:r>
            <a:r>
              <a:rPr lang="zh-CN" altLang="en-US" dirty="0"/>
              <a:t>加入集合，再查询集合最小值</a:t>
            </a:r>
            <a:r>
              <a:rPr lang="en-US" altLang="zh-CN" dirty="0"/>
              <a:t>mi</a:t>
            </a:r>
          </a:p>
          <a:p>
            <a:r>
              <a:rPr lang="zh-CN" altLang="en-US" dirty="0"/>
              <a:t>若</a:t>
            </a:r>
            <a:r>
              <a:rPr lang="en-US" altLang="zh-CN" dirty="0"/>
              <a:t>x&gt;mi</a:t>
            </a:r>
            <a:r>
              <a:rPr lang="zh-CN" altLang="en-US" dirty="0"/>
              <a:t>，则答案增加</a:t>
            </a:r>
            <a:r>
              <a:rPr lang="en-US" altLang="zh-CN" dirty="0"/>
              <a:t>x-mi</a:t>
            </a:r>
            <a:r>
              <a:rPr lang="zh-CN" altLang="en-US" dirty="0"/>
              <a:t>，表示</a:t>
            </a:r>
            <a:r>
              <a:rPr lang="en-US" altLang="zh-CN" dirty="0"/>
              <a:t>mi</a:t>
            </a:r>
            <a:r>
              <a:rPr lang="zh-CN" altLang="en-US" dirty="0"/>
              <a:t>是之前低价买的，在股价为</a:t>
            </a:r>
            <a:r>
              <a:rPr lang="en-US" altLang="zh-CN" dirty="0"/>
              <a:t>x</a:t>
            </a:r>
            <a:r>
              <a:rPr lang="zh-CN" altLang="en-US" dirty="0"/>
              <a:t>的时候卖出</a:t>
            </a:r>
          </a:p>
          <a:p>
            <a:r>
              <a:rPr lang="zh-CN" altLang="en-US" dirty="0"/>
              <a:t>但是有可能卖出时机不对，所以再往集合里面放一个</a:t>
            </a:r>
            <a:r>
              <a:rPr lang="en-US" altLang="zh-CN" dirty="0"/>
              <a:t>x</a:t>
            </a:r>
          </a:p>
          <a:p>
            <a:r>
              <a:rPr lang="zh-CN" altLang="en-US" dirty="0"/>
              <a:t>如果后来</a:t>
            </a:r>
            <a:r>
              <a:rPr lang="en-US" altLang="zh-CN" dirty="0"/>
              <a:t>x</a:t>
            </a:r>
            <a:r>
              <a:rPr lang="zh-CN" altLang="en-US" dirty="0"/>
              <a:t>成为集合最小值，答案增加</a:t>
            </a:r>
            <a:r>
              <a:rPr lang="en-US" altLang="zh-CN" dirty="0"/>
              <a:t>y-x</a:t>
            </a:r>
            <a:r>
              <a:rPr lang="zh-CN" altLang="en-US" dirty="0"/>
              <a:t>，那么</a:t>
            </a:r>
            <a:r>
              <a:rPr lang="en-US" altLang="zh-CN" dirty="0" err="1"/>
              <a:t>y-x+x-mi</a:t>
            </a:r>
            <a:r>
              <a:rPr lang="en-US" altLang="zh-CN" dirty="0"/>
              <a:t>=y-mi</a:t>
            </a:r>
            <a:r>
              <a:rPr lang="zh-CN" altLang="en-US" dirty="0"/>
              <a:t>，相当于也考虑到了在股价为</a:t>
            </a:r>
            <a:r>
              <a:rPr lang="en-US" altLang="zh-CN" dirty="0"/>
              <a:t>y</a:t>
            </a:r>
            <a:r>
              <a:rPr lang="zh-CN" altLang="en-US" dirty="0"/>
              <a:t>的时候卖出的情况</a:t>
            </a:r>
          </a:p>
          <a:p>
            <a:r>
              <a:rPr lang="zh-CN" altLang="en-US" dirty="0"/>
              <a:t>集合用优先队列实现</a:t>
            </a:r>
          </a:p>
          <a:p>
            <a:endParaRPr lang="en-US" altLang="zh-CN" dirty="0"/>
          </a:p>
        </p:txBody>
      </p:sp>
    </p:spTree>
    <p:extLst>
      <p:ext uri="{BB962C8B-B14F-4D97-AF65-F5344CB8AC3E}">
        <p14:creationId xmlns:p14="http://schemas.microsoft.com/office/powerpoint/2010/main" val="157343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0785C-517B-8148-7926-39A7EB202820}"/>
              </a:ext>
            </a:extLst>
          </p:cNvPr>
          <p:cNvSpPr>
            <a:spLocks noGrp="1"/>
          </p:cNvSpPr>
          <p:nvPr>
            <p:ph type="title"/>
          </p:nvPr>
        </p:nvSpPr>
        <p:spPr/>
        <p:txBody>
          <a:bodyPr/>
          <a:lstStyle/>
          <a:p>
            <a:r>
              <a:rPr lang="en-US" altLang="zh-CN" dirty="0"/>
              <a:t>STL</a:t>
            </a:r>
            <a:r>
              <a:rPr lang="zh-CN" altLang="en-US" dirty="0"/>
              <a:t>相关</a:t>
            </a:r>
          </a:p>
        </p:txBody>
      </p:sp>
      <p:sp>
        <p:nvSpPr>
          <p:cNvPr id="3" name="内容占位符 2">
            <a:extLst>
              <a:ext uri="{FF2B5EF4-FFF2-40B4-BE49-F238E27FC236}">
                <a16:creationId xmlns:a16="http://schemas.microsoft.com/office/drawing/2014/main" id="{5B9D71F9-EA1B-CD2E-7089-2F5F6CCD6AEB}"/>
              </a:ext>
            </a:extLst>
          </p:cNvPr>
          <p:cNvSpPr>
            <a:spLocks noGrp="1"/>
          </p:cNvSpPr>
          <p:nvPr>
            <p:ph idx="1"/>
          </p:nvPr>
        </p:nvSpPr>
        <p:spPr/>
        <p:txBody>
          <a:bodyPr>
            <a:normAutofit lnSpcReduction="10000"/>
          </a:bodyPr>
          <a:lstStyle/>
          <a:p>
            <a:r>
              <a:rPr lang="en-US" altLang="zh-CN" dirty="0" err="1"/>
              <a:t>priority_queue</a:t>
            </a:r>
            <a:r>
              <a:rPr lang="en-US" altLang="zh-CN" dirty="0"/>
              <a:t>&lt; type, container, function &gt;</a:t>
            </a:r>
            <a:r>
              <a:rPr lang="zh-CN" altLang="en-US" dirty="0"/>
              <a:t>是一个</a:t>
            </a:r>
            <a:r>
              <a:rPr lang="en-US" altLang="zh-CN" dirty="0"/>
              <a:t>adapter</a:t>
            </a:r>
            <a:r>
              <a:rPr lang="zh-CN" altLang="en-US" dirty="0"/>
              <a:t>，不是一个</a:t>
            </a:r>
            <a:r>
              <a:rPr lang="en-US" altLang="zh-CN" dirty="0"/>
              <a:t>container</a:t>
            </a:r>
          </a:p>
          <a:p>
            <a:r>
              <a:rPr lang="zh-CN" altLang="en-US" dirty="0"/>
              <a:t>其</a:t>
            </a:r>
            <a:r>
              <a:rPr lang="en-US" altLang="zh-CN" dirty="0"/>
              <a:t>container</a:t>
            </a:r>
            <a:r>
              <a:rPr lang="zh-CN" altLang="en-US" dirty="0"/>
              <a:t>用任意的支持</a:t>
            </a:r>
            <a:r>
              <a:rPr lang="en-US" altLang="zh-CN" dirty="0"/>
              <a:t>Random-access iterator</a:t>
            </a:r>
            <a:r>
              <a:rPr lang="zh-CN" altLang="en-US" dirty="0"/>
              <a:t>的顺序结构，默认</a:t>
            </a:r>
            <a:r>
              <a:rPr lang="en-US" altLang="zh-CN" dirty="0"/>
              <a:t>vector</a:t>
            </a:r>
          </a:p>
          <a:p>
            <a:r>
              <a:rPr lang="zh-CN" altLang="en-US" dirty="0"/>
              <a:t>要实现</a:t>
            </a:r>
            <a:r>
              <a:rPr lang="en-US" altLang="zh-CN" dirty="0" err="1"/>
              <a:t>apdater</a:t>
            </a:r>
            <a:r>
              <a:rPr lang="zh-CN" altLang="en-US" dirty="0"/>
              <a:t>的性质，采用的算法是</a:t>
            </a:r>
            <a:r>
              <a:rPr lang="en-US" altLang="zh-CN" dirty="0"/>
              <a:t>&lt;algorithm&gt;</a:t>
            </a:r>
            <a:r>
              <a:rPr lang="zh-CN" altLang="en-US" dirty="0"/>
              <a:t>里面的</a:t>
            </a:r>
            <a:r>
              <a:rPr lang="en-US" altLang="zh-CN" dirty="0" err="1"/>
              <a:t>make_heap</a:t>
            </a:r>
            <a:r>
              <a:rPr lang="en-US" altLang="zh-CN" dirty="0"/>
              <a:t>()</a:t>
            </a:r>
            <a:r>
              <a:rPr lang="zh-CN" altLang="en-US" dirty="0"/>
              <a:t>，</a:t>
            </a:r>
            <a:r>
              <a:rPr lang="en-US" altLang="zh-CN" dirty="0" err="1"/>
              <a:t>push_heap</a:t>
            </a:r>
            <a:r>
              <a:rPr lang="en-US" altLang="zh-CN" dirty="0"/>
              <a:t>()</a:t>
            </a:r>
            <a:r>
              <a:rPr lang="zh-CN" altLang="en-US" dirty="0"/>
              <a:t>，</a:t>
            </a:r>
            <a:r>
              <a:rPr lang="en-US" altLang="zh-CN" dirty="0" err="1"/>
              <a:t>pop_heap</a:t>
            </a:r>
            <a:r>
              <a:rPr lang="en-US" altLang="zh-CN" dirty="0"/>
              <a:t>()</a:t>
            </a:r>
            <a:r>
              <a:rPr lang="zh-CN" altLang="en-US" dirty="0"/>
              <a:t>，</a:t>
            </a:r>
            <a:r>
              <a:rPr lang="en-US" altLang="zh-CN" dirty="0" err="1"/>
              <a:t>sort_heap</a:t>
            </a:r>
            <a:r>
              <a:rPr lang="en-US" altLang="zh-CN" dirty="0"/>
              <a:t>()</a:t>
            </a:r>
            <a:r>
              <a:rPr lang="zh-CN" altLang="en-US" dirty="0"/>
              <a:t>等</a:t>
            </a:r>
            <a:endParaRPr lang="en-US" altLang="zh-CN" dirty="0"/>
          </a:p>
          <a:p>
            <a:r>
              <a:rPr lang="en-US" altLang="zh-CN" dirty="0" err="1"/>
              <a:t>make_heap</a:t>
            </a:r>
            <a:r>
              <a:rPr lang="en-US" altLang="zh-CN" dirty="0"/>
              <a:t>()</a:t>
            </a:r>
            <a:r>
              <a:rPr lang="zh-CN" altLang="en-US" dirty="0"/>
              <a:t>，</a:t>
            </a:r>
            <a:r>
              <a:rPr lang="en-US" altLang="zh-CN" dirty="0" err="1"/>
              <a:t>push_heap</a:t>
            </a:r>
            <a:r>
              <a:rPr lang="en-US" altLang="zh-CN" dirty="0"/>
              <a:t>()</a:t>
            </a:r>
            <a:r>
              <a:rPr lang="zh-CN" altLang="en-US" dirty="0"/>
              <a:t>，</a:t>
            </a:r>
            <a:r>
              <a:rPr lang="en-US" altLang="zh-CN" dirty="0" err="1"/>
              <a:t>pop_heap</a:t>
            </a:r>
            <a:r>
              <a:rPr lang="en-US" altLang="zh-CN" dirty="0"/>
              <a:t>()</a:t>
            </a:r>
            <a:r>
              <a:rPr lang="zh-CN" altLang="en-US" dirty="0"/>
              <a:t>，</a:t>
            </a:r>
            <a:r>
              <a:rPr lang="en-US" altLang="zh-CN" dirty="0" err="1"/>
              <a:t>sort_heap</a:t>
            </a:r>
            <a:r>
              <a:rPr lang="en-US" altLang="zh-CN" dirty="0"/>
              <a:t>()</a:t>
            </a:r>
            <a:r>
              <a:rPr lang="zh-CN" altLang="en-US" dirty="0"/>
              <a:t>都是二叉堆算法，由于二叉堆可以转成序列，并在序列上</a:t>
            </a:r>
            <a:r>
              <a:rPr lang="en-US" altLang="zh-CN" dirty="0"/>
              <a:t>Random-access</a:t>
            </a:r>
            <a:r>
              <a:rPr lang="zh-CN" altLang="en-US" dirty="0"/>
              <a:t>，所以</a:t>
            </a:r>
            <a:r>
              <a:rPr lang="en-US" altLang="zh-CN" dirty="0" err="1"/>
              <a:t>make_heap</a:t>
            </a:r>
            <a:r>
              <a:rPr lang="en-US" altLang="zh-CN" dirty="0"/>
              <a:t>()</a:t>
            </a:r>
            <a:r>
              <a:rPr lang="zh-CN" altLang="en-US" dirty="0"/>
              <a:t>，</a:t>
            </a:r>
            <a:r>
              <a:rPr lang="en-US" altLang="zh-CN" dirty="0" err="1"/>
              <a:t>push_heap</a:t>
            </a:r>
            <a:r>
              <a:rPr lang="en-US" altLang="zh-CN" dirty="0"/>
              <a:t>()</a:t>
            </a:r>
            <a:r>
              <a:rPr lang="zh-CN" altLang="en-US" dirty="0"/>
              <a:t>，</a:t>
            </a:r>
            <a:r>
              <a:rPr lang="en-US" altLang="zh-CN" dirty="0" err="1"/>
              <a:t>pop_heap</a:t>
            </a:r>
            <a:r>
              <a:rPr lang="en-US" altLang="zh-CN" dirty="0"/>
              <a:t>()</a:t>
            </a:r>
            <a:r>
              <a:rPr lang="zh-CN" altLang="en-US" dirty="0"/>
              <a:t>，</a:t>
            </a:r>
            <a:r>
              <a:rPr lang="en-US" altLang="zh-CN" dirty="0" err="1"/>
              <a:t>sort_heap</a:t>
            </a:r>
            <a:r>
              <a:rPr lang="en-US" altLang="zh-CN" dirty="0"/>
              <a:t>()</a:t>
            </a:r>
            <a:r>
              <a:rPr lang="zh-CN" altLang="en-US" dirty="0"/>
              <a:t>等算法都需要支持</a:t>
            </a:r>
            <a:r>
              <a:rPr lang="en-US" altLang="zh-CN" dirty="0"/>
              <a:t>Random-access iterator</a:t>
            </a:r>
            <a:r>
              <a:rPr lang="zh-CN" altLang="en-US" dirty="0"/>
              <a:t>的顺序结构，所以</a:t>
            </a:r>
            <a:r>
              <a:rPr lang="en-US" altLang="zh-CN" dirty="0"/>
              <a:t>container</a:t>
            </a:r>
            <a:r>
              <a:rPr lang="zh-CN" altLang="en-US" dirty="0"/>
              <a:t>只能用支持</a:t>
            </a:r>
            <a:r>
              <a:rPr lang="en-US" altLang="zh-CN" dirty="0"/>
              <a:t>Random-access iterator</a:t>
            </a:r>
            <a:r>
              <a:rPr lang="zh-CN" altLang="en-US" dirty="0"/>
              <a:t>的顺序结构</a:t>
            </a:r>
          </a:p>
        </p:txBody>
      </p:sp>
    </p:spTree>
    <p:extLst>
      <p:ext uri="{BB962C8B-B14F-4D97-AF65-F5344CB8AC3E}">
        <p14:creationId xmlns:p14="http://schemas.microsoft.com/office/powerpoint/2010/main" val="2703394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多路归并</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有两个序列</a:t>
            </a:r>
            <a:r>
              <a:rPr lang="en-US" altLang="zh-CN" dirty="0"/>
              <a:t>ai</a:t>
            </a:r>
            <a:r>
              <a:rPr lang="zh-CN" altLang="en-US" dirty="0"/>
              <a:t>，</a:t>
            </a:r>
            <a:r>
              <a:rPr lang="en-US" altLang="zh-CN" dirty="0"/>
              <a:t>bi</a:t>
            </a:r>
          </a:p>
          <a:p>
            <a:r>
              <a:rPr lang="en-US" altLang="zh-CN" dirty="0"/>
              <a:t>c_{</a:t>
            </a:r>
            <a:r>
              <a:rPr lang="en-US" altLang="zh-CN" dirty="0" err="1"/>
              <a:t>ij</a:t>
            </a:r>
            <a:r>
              <a:rPr lang="en-US" altLang="zh-CN" dirty="0"/>
              <a:t>}=</a:t>
            </a:r>
            <a:r>
              <a:rPr lang="en-US" altLang="zh-CN" dirty="0" err="1"/>
              <a:t>ai+bj</a:t>
            </a:r>
            <a:r>
              <a:rPr lang="en-US" altLang="zh-CN" dirty="0"/>
              <a:t> (</a:t>
            </a:r>
            <a:r>
              <a:rPr lang="zh-CN" altLang="en-US" dirty="0"/>
              <a:t>或者</a:t>
            </a:r>
            <a:r>
              <a:rPr lang="en-US" altLang="zh-CN" dirty="0" err="1"/>
              <a:t>aibj</a:t>
            </a:r>
            <a:r>
              <a:rPr lang="zh-CN" altLang="en-US" dirty="0"/>
              <a:t>之类的</a:t>
            </a:r>
            <a:r>
              <a:rPr lang="en-US" altLang="zh-CN" dirty="0"/>
              <a:t>)</a:t>
            </a:r>
          </a:p>
          <a:p>
            <a:r>
              <a:rPr lang="zh-CN" altLang="en-US" dirty="0"/>
              <a:t>求</a:t>
            </a:r>
            <a:r>
              <a:rPr lang="en-US" altLang="zh-CN" dirty="0"/>
              <a:t>c_{</a:t>
            </a:r>
            <a:r>
              <a:rPr lang="en-US" altLang="zh-CN" dirty="0" err="1"/>
              <a:t>ij</a:t>
            </a:r>
            <a:r>
              <a:rPr lang="en-US" altLang="zh-CN" dirty="0"/>
              <a:t>}</a:t>
            </a:r>
            <a:r>
              <a:rPr lang="zh-CN" altLang="en-US" dirty="0"/>
              <a:t>的前</a:t>
            </a:r>
            <a:r>
              <a:rPr lang="en-US" altLang="zh-CN" dirty="0"/>
              <a:t>k</a:t>
            </a:r>
            <a:r>
              <a:rPr lang="zh-CN" altLang="en-US" dirty="0"/>
              <a:t>大（小）的数</a:t>
            </a:r>
          </a:p>
          <a:p>
            <a:r>
              <a:rPr lang="en-US" altLang="zh-CN" dirty="0"/>
              <a:t>a</a:t>
            </a:r>
            <a:r>
              <a:rPr lang="zh-CN" altLang="en-US" dirty="0"/>
              <a:t>，</a:t>
            </a:r>
            <a:r>
              <a:rPr lang="en-US" altLang="zh-CN" dirty="0"/>
              <a:t>b</a:t>
            </a:r>
            <a:r>
              <a:rPr lang="zh-CN" altLang="en-US" dirty="0"/>
              <a:t>先排序，然后</a:t>
            </a:r>
            <a:r>
              <a:rPr lang="en-US" altLang="zh-CN" dirty="0"/>
              <a:t>c_1i,c_2i,...,</a:t>
            </a:r>
            <a:r>
              <a:rPr lang="en-US" altLang="zh-CN" dirty="0" err="1"/>
              <a:t>c_ni</a:t>
            </a:r>
            <a:r>
              <a:rPr lang="zh-CN" altLang="en-US" dirty="0"/>
              <a:t>这</a:t>
            </a:r>
            <a:r>
              <a:rPr lang="en-US" altLang="zh-CN" dirty="0"/>
              <a:t>n</a:t>
            </a:r>
            <a:r>
              <a:rPr lang="zh-CN" altLang="en-US" dirty="0"/>
              <a:t>个序列是分别有序的</a:t>
            </a:r>
          </a:p>
          <a:p>
            <a:r>
              <a:rPr lang="zh-CN" altLang="en-US" dirty="0"/>
              <a:t>然后多路归并这</a:t>
            </a:r>
            <a:r>
              <a:rPr lang="en-US" altLang="zh-CN" dirty="0"/>
              <a:t>n</a:t>
            </a:r>
            <a:r>
              <a:rPr lang="zh-CN" altLang="en-US" dirty="0"/>
              <a:t>个序列</a:t>
            </a:r>
          </a:p>
          <a:p>
            <a:r>
              <a:rPr lang="zh-CN" altLang="en-US" dirty="0"/>
              <a:t>初始时，把</a:t>
            </a:r>
            <a:r>
              <a:rPr lang="en-US" altLang="zh-CN" dirty="0"/>
              <a:t>c_11,c_21,...,c_n1</a:t>
            </a:r>
            <a:r>
              <a:rPr lang="zh-CN" altLang="en-US" dirty="0"/>
              <a:t>放进优先队列，然后每次取一个最大（小）的，设是</a:t>
            </a:r>
            <a:r>
              <a:rPr lang="en-US" altLang="zh-CN" dirty="0" err="1"/>
              <a:t>c_ij</a:t>
            </a:r>
            <a:r>
              <a:rPr lang="zh-CN" altLang="en-US" dirty="0"/>
              <a:t>，那就把</a:t>
            </a:r>
            <a:r>
              <a:rPr lang="en-US" altLang="zh-CN" dirty="0" err="1"/>
              <a:t>c_ij</a:t>
            </a:r>
            <a:r>
              <a:rPr lang="zh-CN" altLang="en-US" dirty="0"/>
              <a:t>弹出，再把</a:t>
            </a:r>
            <a:r>
              <a:rPr lang="en-US" altLang="zh-CN" dirty="0"/>
              <a:t>c_ij+1</a:t>
            </a:r>
            <a:r>
              <a:rPr lang="zh-CN" altLang="en-US" dirty="0"/>
              <a:t>放进优先队列</a:t>
            </a:r>
          </a:p>
          <a:p>
            <a:endParaRPr lang="en-US" altLang="zh-CN" dirty="0"/>
          </a:p>
        </p:txBody>
      </p:sp>
    </p:spTree>
    <p:extLst>
      <p:ext uri="{BB962C8B-B14F-4D97-AF65-F5344CB8AC3E}">
        <p14:creationId xmlns:p14="http://schemas.microsoft.com/office/powerpoint/2010/main" val="1192067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用队列扩展状态 </a:t>
            </a:r>
            <a:r>
              <a:rPr lang="en-US" altLang="zh-CN" dirty="0"/>
              <a:t>NOI2010 </a:t>
            </a:r>
            <a:r>
              <a:rPr lang="zh-CN" altLang="en-US" dirty="0"/>
              <a:t>超级钢琴</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给定一个序列 </a:t>
            </a:r>
            <a:r>
              <a:rPr lang="en-US" altLang="zh-CN" dirty="0"/>
              <a:t>a, </a:t>
            </a:r>
            <a:r>
              <a:rPr lang="zh-CN" altLang="en-US" dirty="0"/>
              <a:t>你需要求出它最大的 </a:t>
            </a:r>
            <a:r>
              <a:rPr lang="en-US" altLang="zh-CN" dirty="0"/>
              <a:t>k </a:t>
            </a:r>
            <a:r>
              <a:rPr lang="zh-CN" altLang="en-US" dirty="0"/>
              <a:t>个长度介于 </a:t>
            </a:r>
            <a:r>
              <a:rPr lang="en-US" altLang="zh-CN" dirty="0"/>
              <a:t>[L,R] </a:t>
            </a:r>
            <a:r>
              <a:rPr lang="zh-CN" altLang="en-US" dirty="0"/>
              <a:t>之间的子序列的所有元素之和</a:t>
            </a:r>
            <a:endParaRPr lang="en-US" altLang="zh-CN" dirty="0"/>
          </a:p>
        </p:txBody>
      </p:sp>
    </p:spTree>
    <p:extLst>
      <p:ext uri="{BB962C8B-B14F-4D97-AF65-F5344CB8AC3E}">
        <p14:creationId xmlns:p14="http://schemas.microsoft.com/office/powerpoint/2010/main" val="1734889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用队列扩展状态 </a:t>
            </a:r>
            <a:r>
              <a:rPr lang="en-US" altLang="zh-CN" dirty="0"/>
              <a:t>NOI2010 </a:t>
            </a:r>
            <a:r>
              <a:rPr lang="zh-CN" altLang="en-US" dirty="0"/>
              <a:t>超级钢琴</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给定一个序列 </a:t>
            </a:r>
            <a:r>
              <a:rPr lang="en-US" altLang="zh-CN" dirty="0"/>
              <a:t>a, </a:t>
            </a:r>
            <a:r>
              <a:rPr lang="zh-CN" altLang="en-US" dirty="0"/>
              <a:t>你需要求出它最大的 </a:t>
            </a:r>
            <a:r>
              <a:rPr lang="en-US" altLang="zh-CN" dirty="0"/>
              <a:t>k </a:t>
            </a:r>
            <a:r>
              <a:rPr lang="zh-CN" altLang="en-US" dirty="0"/>
              <a:t>个长度介于 </a:t>
            </a:r>
            <a:r>
              <a:rPr lang="en-US" altLang="zh-CN" dirty="0"/>
              <a:t>[L,R] </a:t>
            </a:r>
            <a:r>
              <a:rPr lang="zh-CN" altLang="en-US" dirty="0"/>
              <a:t>之间的子序列的所有元素之和</a:t>
            </a:r>
            <a:endParaRPr lang="en-US" altLang="zh-CN" dirty="0"/>
          </a:p>
          <a:p>
            <a:r>
              <a:rPr lang="zh-CN" altLang="en-US" dirty="0"/>
              <a:t>对于一个三元组 </a:t>
            </a:r>
            <a:r>
              <a:rPr lang="en-US" altLang="zh-CN" dirty="0"/>
              <a:t>(</a:t>
            </a:r>
            <a:r>
              <a:rPr lang="en-US" altLang="zh-CN" dirty="0" err="1"/>
              <a:t>l,L,R</a:t>
            </a:r>
            <a:r>
              <a:rPr lang="en-US" altLang="zh-CN" dirty="0"/>
              <a:t>) </a:t>
            </a:r>
            <a:r>
              <a:rPr lang="zh-CN" altLang="en-US" dirty="0"/>
              <a:t>描述一个候选区间的左端点为 </a:t>
            </a:r>
            <a:r>
              <a:rPr lang="en-US" altLang="zh-CN" dirty="0"/>
              <a:t>l, </a:t>
            </a:r>
            <a:r>
              <a:rPr lang="zh-CN" altLang="en-US" dirty="0"/>
              <a:t>右端点必须在 </a:t>
            </a:r>
            <a:r>
              <a:rPr lang="en-US" altLang="zh-CN" dirty="0"/>
              <a:t>$[I+L-1,I+R-1]$ </a:t>
            </a:r>
            <a:r>
              <a:rPr lang="zh-CN" altLang="en-US" dirty="0"/>
              <a:t>之间。</a:t>
            </a:r>
          </a:p>
          <a:p>
            <a:r>
              <a:rPr lang="zh-CN" altLang="en-US" dirty="0"/>
              <a:t>设</a:t>
            </a:r>
            <a:r>
              <a:rPr lang="en-US" altLang="zh-CN" dirty="0"/>
              <a:t>x</a:t>
            </a:r>
            <a:r>
              <a:rPr lang="zh-CN" altLang="en-US" dirty="0"/>
              <a:t>是子序列的所有元素之和取到最大值时候的右端点</a:t>
            </a:r>
          </a:p>
          <a:p>
            <a:r>
              <a:rPr lang="zh-CN" altLang="en-US" dirty="0"/>
              <a:t>那么刚好比最大值小一点的右端点取值就在</a:t>
            </a:r>
            <a:r>
              <a:rPr lang="en-US" altLang="zh-CN" dirty="0"/>
              <a:t>(I,L,X-1)</a:t>
            </a:r>
            <a:r>
              <a:rPr lang="zh-CN" altLang="en-US" dirty="0"/>
              <a:t>和</a:t>
            </a:r>
            <a:r>
              <a:rPr lang="en-US" altLang="zh-CN" dirty="0"/>
              <a:t>(I,X+1,R)</a:t>
            </a:r>
            <a:r>
              <a:rPr lang="zh-CN" altLang="en-US" dirty="0"/>
              <a:t>里面了</a:t>
            </a:r>
          </a:p>
          <a:p>
            <a:r>
              <a:rPr lang="zh-CN" altLang="en-US" dirty="0"/>
              <a:t>用一个优先队列来扩展状态</a:t>
            </a:r>
            <a:endParaRPr lang="en-US" altLang="zh-CN" dirty="0"/>
          </a:p>
          <a:p>
            <a:endParaRPr lang="en-US" altLang="zh-CN" dirty="0"/>
          </a:p>
        </p:txBody>
      </p:sp>
    </p:spTree>
    <p:extLst>
      <p:ext uri="{BB962C8B-B14F-4D97-AF65-F5344CB8AC3E}">
        <p14:creationId xmlns:p14="http://schemas.microsoft.com/office/powerpoint/2010/main" val="4167857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FBBD-1FF4-4CA1-999D-E477D10402F3}"/>
              </a:ext>
            </a:extLst>
          </p:cNvPr>
          <p:cNvSpPr>
            <a:spLocks noGrp="1"/>
          </p:cNvSpPr>
          <p:nvPr>
            <p:ph type="title"/>
          </p:nvPr>
        </p:nvSpPr>
        <p:spPr/>
        <p:txBody>
          <a:bodyPr/>
          <a:lstStyle/>
          <a:p>
            <a:r>
              <a:rPr lang="zh-CN" altLang="en-US" dirty="0"/>
              <a:t>用队列扩展状态 </a:t>
            </a:r>
            <a:r>
              <a:rPr lang="en-US" altLang="zh-CN" dirty="0"/>
              <a:t>NOI2010 </a:t>
            </a:r>
            <a:r>
              <a:rPr lang="zh-CN" altLang="en-US" dirty="0"/>
              <a:t>超级钢琴</a:t>
            </a:r>
          </a:p>
        </p:txBody>
      </p:sp>
      <p:sp>
        <p:nvSpPr>
          <p:cNvPr id="3" name="内容占位符 2">
            <a:extLst>
              <a:ext uri="{FF2B5EF4-FFF2-40B4-BE49-F238E27FC236}">
                <a16:creationId xmlns:a16="http://schemas.microsoft.com/office/drawing/2014/main" id="{423D50D5-7B91-4558-8F38-294B391B83EB}"/>
              </a:ext>
            </a:extLst>
          </p:cNvPr>
          <p:cNvSpPr>
            <a:spLocks noGrp="1"/>
          </p:cNvSpPr>
          <p:nvPr>
            <p:ph idx="1"/>
          </p:nvPr>
        </p:nvSpPr>
        <p:spPr/>
        <p:txBody>
          <a:bodyPr>
            <a:normAutofit/>
          </a:bodyPr>
          <a:lstStyle/>
          <a:p>
            <a:r>
              <a:rPr lang="zh-CN" altLang="en-US" dirty="0"/>
              <a:t>给定一个序列 </a:t>
            </a:r>
            <a:r>
              <a:rPr lang="en-US" altLang="zh-CN" dirty="0"/>
              <a:t>a, </a:t>
            </a:r>
            <a:r>
              <a:rPr lang="zh-CN" altLang="en-US" dirty="0"/>
              <a:t>你需要求出它最大的 </a:t>
            </a:r>
            <a:r>
              <a:rPr lang="en-US" altLang="zh-CN" dirty="0"/>
              <a:t>k </a:t>
            </a:r>
            <a:r>
              <a:rPr lang="zh-CN" altLang="en-US" dirty="0"/>
              <a:t>个长度介于 </a:t>
            </a:r>
            <a:r>
              <a:rPr lang="en-US" altLang="zh-CN" dirty="0"/>
              <a:t>[L,R] </a:t>
            </a:r>
            <a:r>
              <a:rPr lang="zh-CN" altLang="en-US" dirty="0"/>
              <a:t>之间的子序列的所有元素之和</a:t>
            </a:r>
            <a:endParaRPr lang="en-US" altLang="zh-CN" dirty="0"/>
          </a:p>
          <a:p>
            <a:r>
              <a:rPr lang="zh-CN" altLang="en-US" dirty="0"/>
              <a:t>对于一个三元组 </a:t>
            </a:r>
            <a:r>
              <a:rPr lang="en-US" altLang="zh-CN" dirty="0"/>
              <a:t>(</a:t>
            </a:r>
            <a:r>
              <a:rPr lang="en-US" altLang="zh-CN" dirty="0" err="1"/>
              <a:t>l,L,R</a:t>
            </a:r>
            <a:r>
              <a:rPr lang="en-US" altLang="zh-CN" dirty="0"/>
              <a:t>) </a:t>
            </a:r>
            <a:r>
              <a:rPr lang="zh-CN" altLang="en-US" dirty="0"/>
              <a:t>描述一个候选区间的左端点为 </a:t>
            </a:r>
            <a:r>
              <a:rPr lang="en-US" altLang="zh-CN" dirty="0"/>
              <a:t>l, </a:t>
            </a:r>
            <a:r>
              <a:rPr lang="zh-CN" altLang="en-US" dirty="0"/>
              <a:t>右端点必须在 </a:t>
            </a:r>
            <a:r>
              <a:rPr lang="en-US" altLang="zh-CN" dirty="0"/>
              <a:t>$[I+L-1,I+R-1]$ </a:t>
            </a:r>
            <a:r>
              <a:rPr lang="zh-CN" altLang="en-US" dirty="0"/>
              <a:t>之间。</a:t>
            </a:r>
          </a:p>
          <a:p>
            <a:r>
              <a:rPr lang="zh-CN" altLang="en-US" dirty="0"/>
              <a:t>设</a:t>
            </a:r>
            <a:r>
              <a:rPr lang="en-US" altLang="zh-CN" dirty="0"/>
              <a:t>x</a:t>
            </a:r>
            <a:r>
              <a:rPr lang="zh-CN" altLang="en-US" dirty="0"/>
              <a:t>是子序列的所有元素之和取到最大值时候的右端点</a:t>
            </a:r>
          </a:p>
          <a:p>
            <a:r>
              <a:rPr lang="zh-CN" altLang="en-US" dirty="0"/>
              <a:t>那么刚好比最大值小一点的右端点取值就在</a:t>
            </a:r>
            <a:r>
              <a:rPr lang="en-US" altLang="zh-CN" dirty="0"/>
              <a:t>(I,L,X-1)</a:t>
            </a:r>
            <a:r>
              <a:rPr lang="zh-CN" altLang="en-US" dirty="0"/>
              <a:t>和</a:t>
            </a:r>
            <a:r>
              <a:rPr lang="en-US" altLang="zh-CN" dirty="0"/>
              <a:t>(I,X+1,R)</a:t>
            </a:r>
            <a:r>
              <a:rPr lang="zh-CN" altLang="en-US" dirty="0"/>
              <a:t>里面了</a:t>
            </a:r>
          </a:p>
          <a:p>
            <a:r>
              <a:rPr lang="zh-CN" altLang="en-US" dirty="0"/>
              <a:t>用一个优先队列来扩展状态，区间最值用</a:t>
            </a:r>
            <a:r>
              <a:rPr lang="en-US" altLang="zh-CN" dirty="0" err="1"/>
              <a:t>st</a:t>
            </a:r>
            <a:r>
              <a:rPr lang="zh-CN" altLang="en-US" dirty="0"/>
              <a:t>表</a:t>
            </a:r>
            <a:endParaRPr lang="en-US" altLang="zh-CN" dirty="0"/>
          </a:p>
          <a:p>
            <a:endParaRPr lang="en-US" altLang="zh-CN" dirty="0"/>
          </a:p>
        </p:txBody>
      </p:sp>
    </p:spTree>
    <p:extLst>
      <p:ext uri="{BB962C8B-B14F-4D97-AF65-F5344CB8AC3E}">
        <p14:creationId xmlns:p14="http://schemas.microsoft.com/office/powerpoint/2010/main" val="270366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72144-19ED-7167-8370-3B06BF46E54D}"/>
              </a:ext>
            </a:extLst>
          </p:cNvPr>
          <p:cNvSpPr>
            <a:spLocks noGrp="1"/>
          </p:cNvSpPr>
          <p:nvPr>
            <p:ph type="title"/>
          </p:nvPr>
        </p:nvSpPr>
        <p:spPr/>
        <p:txBody>
          <a:bodyPr/>
          <a:lstStyle/>
          <a:p>
            <a:r>
              <a:rPr lang="zh-CN" altLang="en-US" dirty="0"/>
              <a:t>知识点</a:t>
            </a:r>
          </a:p>
        </p:txBody>
      </p:sp>
      <p:sp>
        <p:nvSpPr>
          <p:cNvPr id="3" name="内容占位符 2">
            <a:extLst>
              <a:ext uri="{FF2B5EF4-FFF2-40B4-BE49-F238E27FC236}">
                <a16:creationId xmlns:a16="http://schemas.microsoft.com/office/drawing/2014/main" id="{61314CB6-97EB-7872-8130-62ECA5229F8A}"/>
              </a:ext>
            </a:extLst>
          </p:cNvPr>
          <p:cNvSpPr>
            <a:spLocks noGrp="1"/>
          </p:cNvSpPr>
          <p:nvPr>
            <p:ph idx="1"/>
          </p:nvPr>
        </p:nvSpPr>
        <p:spPr/>
        <p:txBody>
          <a:bodyPr/>
          <a:lstStyle/>
          <a:p>
            <a:r>
              <a:rPr lang="zh-CN" altLang="en-US" dirty="0"/>
              <a:t>两个栈模拟队列</a:t>
            </a:r>
            <a:endParaRPr lang="en-US" altLang="zh-CN" dirty="0"/>
          </a:p>
          <a:p>
            <a:r>
              <a:rPr lang="zh-CN" altLang="en-US" dirty="0"/>
              <a:t>栈排序、双栈排序</a:t>
            </a:r>
            <a:endParaRPr lang="en-US" altLang="zh-CN" dirty="0"/>
          </a:p>
          <a:p>
            <a:r>
              <a:rPr lang="zh-CN" altLang="en-US" dirty="0">
                <a:solidFill>
                  <a:srgbClr val="FF0000"/>
                </a:solidFill>
              </a:rPr>
              <a:t>单调栈、单调队列</a:t>
            </a:r>
            <a:endParaRPr lang="en-US" altLang="zh-CN" dirty="0">
              <a:solidFill>
                <a:srgbClr val="FF0000"/>
              </a:solidFill>
            </a:endParaRPr>
          </a:p>
          <a:p>
            <a:r>
              <a:rPr lang="zh-CN" altLang="en-US" dirty="0"/>
              <a:t>堆式存储以及维护流程</a:t>
            </a:r>
            <a:endParaRPr lang="en-US" altLang="zh-CN" dirty="0"/>
          </a:p>
          <a:p>
            <a:r>
              <a:rPr lang="zh-CN" altLang="en-US" dirty="0"/>
              <a:t>对顶堆</a:t>
            </a:r>
            <a:endParaRPr lang="en-US" altLang="zh-CN" dirty="0"/>
          </a:p>
          <a:p>
            <a:endParaRPr lang="zh-CN" altLang="en-US" dirty="0"/>
          </a:p>
        </p:txBody>
      </p:sp>
    </p:spTree>
    <p:extLst>
      <p:ext uri="{BB962C8B-B14F-4D97-AF65-F5344CB8AC3E}">
        <p14:creationId xmlns:p14="http://schemas.microsoft.com/office/powerpoint/2010/main" val="5709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72144-19ED-7167-8370-3B06BF46E54D}"/>
              </a:ext>
            </a:extLst>
          </p:cNvPr>
          <p:cNvSpPr>
            <a:spLocks noGrp="1"/>
          </p:cNvSpPr>
          <p:nvPr>
            <p:ph type="title"/>
          </p:nvPr>
        </p:nvSpPr>
        <p:spPr/>
        <p:txBody>
          <a:bodyPr/>
          <a:lstStyle/>
          <a:p>
            <a:r>
              <a:rPr lang="zh-CN" altLang="en-US" dirty="0"/>
              <a:t>知识点</a:t>
            </a:r>
          </a:p>
        </p:txBody>
      </p:sp>
      <p:sp>
        <p:nvSpPr>
          <p:cNvPr id="3" name="内容占位符 2">
            <a:extLst>
              <a:ext uri="{FF2B5EF4-FFF2-40B4-BE49-F238E27FC236}">
                <a16:creationId xmlns:a16="http://schemas.microsoft.com/office/drawing/2014/main" id="{61314CB6-97EB-7872-8130-62ECA5229F8A}"/>
              </a:ext>
            </a:extLst>
          </p:cNvPr>
          <p:cNvSpPr>
            <a:spLocks noGrp="1"/>
          </p:cNvSpPr>
          <p:nvPr>
            <p:ph idx="1"/>
          </p:nvPr>
        </p:nvSpPr>
        <p:spPr/>
        <p:txBody>
          <a:bodyPr/>
          <a:lstStyle/>
          <a:p>
            <a:r>
              <a:rPr lang="zh-CN" altLang="en-US"/>
              <a:t>双端队列</a:t>
            </a:r>
            <a:r>
              <a:rPr lang="en-US" altLang="zh-CN" dirty="0"/>
              <a:t>——01BFS</a:t>
            </a:r>
          </a:p>
          <a:p>
            <a:r>
              <a:rPr lang="zh-CN" altLang="en-US" dirty="0">
                <a:solidFill>
                  <a:srgbClr val="FF0000"/>
                </a:solidFill>
              </a:rPr>
              <a:t>优先队列</a:t>
            </a:r>
            <a:endParaRPr lang="en-US" altLang="zh-CN" dirty="0">
              <a:solidFill>
                <a:srgbClr val="FF0000"/>
              </a:solidFill>
            </a:endParaRPr>
          </a:p>
          <a:p>
            <a:pPr lvl="1"/>
            <a:r>
              <a:rPr lang="zh-CN" altLang="en-US" dirty="0"/>
              <a:t>合并果子一类的贪心</a:t>
            </a:r>
            <a:endParaRPr lang="en-US" altLang="zh-CN" dirty="0"/>
          </a:p>
          <a:p>
            <a:pPr lvl="1"/>
            <a:r>
              <a:rPr lang="zh-CN" altLang="en-US" dirty="0"/>
              <a:t>反悔贪心</a:t>
            </a:r>
            <a:endParaRPr lang="en-US" altLang="zh-CN" dirty="0"/>
          </a:p>
          <a:p>
            <a:pPr lvl="1"/>
            <a:r>
              <a:rPr lang="zh-CN" altLang="en-US" dirty="0"/>
              <a:t>多路归并</a:t>
            </a:r>
            <a:endParaRPr lang="en-US" altLang="zh-CN" dirty="0"/>
          </a:p>
          <a:p>
            <a:pPr lvl="1"/>
            <a:r>
              <a:rPr lang="zh-CN" altLang="en-US" dirty="0"/>
              <a:t>用队列扩展状态</a:t>
            </a:r>
          </a:p>
        </p:txBody>
      </p:sp>
    </p:spTree>
    <p:extLst>
      <p:ext uri="{BB962C8B-B14F-4D97-AF65-F5344CB8AC3E}">
        <p14:creationId xmlns:p14="http://schemas.microsoft.com/office/powerpoint/2010/main" val="112709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F4E39-8824-9A07-E6A0-02D18B87EFB0}"/>
              </a:ext>
            </a:extLst>
          </p:cNvPr>
          <p:cNvSpPr>
            <a:spLocks noGrp="1"/>
          </p:cNvSpPr>
          <p:nvPr>
            <p:ph type="title"/>
          </p:nvPr>
        </p:nvSpPr>
        <p:spPr/>
        <p:txBody>
          <a:bodyPr/>
          <a:lstStyle/>
          <a:p>
            <a:r>
              <a:rPr lang="zh-CN" altLang="en-US" dirty="0"/>
              <a:t>两个栈模拟队列</a:t>
            </a:r>
          </a:p>
        </p:txBody>
      </p:sp>
      <p:sp>
        <p:nvSpPr>
          <p:cNvPr id="3" name="内容占位符 2">
            <a:extLst>
              <a:ext uri="{FF2B5EF4-FFF2-40B4-BE49-F238E27FC236}">
                <a16:creationId xmlns:a16="http://schemas.microsoft.com/office/drawing/2014/main" id="{7D05232C-E251-822C-7991-23B016945FC6}"/>
              </a:ext>
            </a:extLst>
          </p:cNvPr>
          <p:cNvSpPr>
            <a:spLocks noGrp="1"/>
          </p:cNvSpPr>
          <p:nvPr>
            <p:ph idx="1"/>
          </p:nvPr>
        </p:nvSpPr>
        <p:spPr/>
        <p:txBody>
          <a:bodyPr/>
          <a:lstStyle/>
          <a:p>
            <a:pPr algn="l">
              <a:buFont typeface="Arial" panose="020B0604020202020204" pitchFamily="34" charset="0"/>
              <a:buChar char="•"/>
            </a:pPr>
            <a:r>
              <a:rPr lang="zh-CN" altLang="en-US" b="0" i="0" dirty="0">
                <a:effectLst/>
                <a:latin typeface="-apple-system"/>
              </a:rPr>
              <a:t>入队：将元素进栈</a:t>
            </a:r>
            <a:r>
              <a:rPr lang="en-US" altLang="zh-CN" b="0" i="0" dirty="0">
                <a:effectLst/>
                <a:latin typeface="-apple-system"/>
              </a:rPr>
              <a:t>A</a:t>
            </a:r>
            <a:r>
              <a:rPr lang="zh-CN" altLang="en-US" b="0" i="0" dirty="0">
                <a:effectLst/>
                <a:latin typeface="-apple-system"/>
              </a:rPr>
              <a:t>。</a:t>
            </a:r>
          </a:p>
          <a:p>
            <a:pPr algn="l">
              <a:buFont typeface="Arial" panose="020B0604020202020204" pitchFamily="34" charset="0"/>
              <a:buChar char="•"/>
            </a:pPr>
            <a:r>
              <a:rPr lang="zh-CN" altLang="en-US" b="0" i="0" dirty="0">
                <a:effectLst/>
                <a:latin typeface="-apple-system"/>
              </a:rPr>
              <a:t>出队：判断栈</a:t>
            </a:r>
            <a:r>
              <a:rPr lang="en-US" altLang="zh-CN" b="0" i="0" dirty="0">
                <a:effectLst/>
                <a:latin typeface="-apple-system"/>
              </a:rPr>
              <a:t>B</a:t>
            </a:r>
            <a:r>
              <a:rPr lang="zh-CN" altLang="en-US" b="0" i="0" dirty="0">
                <a:effectLst/>
                <a:latin typeface="-apple-system"/>
              </a:rPr>
              <a:t>是否为空，如果为空，则将栈</a:t>
            </a:r>
            <a:r>
              <a:rPr lang="en-US" altLang="zh-CN" b="0" i="0" dirty="0">
                <a:effectLst/>
                <a:latin typeface="-apple-system"/>
              </a:rPr>
              <a:t>A</a:t>
            </a:r>
            <a:r>
              <a:rPr lang="zh-CN" altLang="en-US" b="0" i="0" dirty="0">
                <a:effectLst/>
                <a:latin typeface="-apple-system"/>
              </a:rPr>
              <a:t>中所有元素</a:t>
            </a:r>
            <a:r>
              <a:rPr lang="en-US" altLang="zh-CN" b="0" i="0" dirty="0">
                <a:effectLst/>
                <a:latin typeface="-apple-system"/>
              </a:rPr>
              <a:t>pop</a:t>
            </a:r>
            <a:r>
              <a:rPr lang="zh-CN" altLang="en-US" b="0" i="0" dirty="0">
                <a:effectLst/>
                <a:latin typeface="-apple-system"/>
              </a:rPr>
              <a:t>，并</a:t>
            </a:r>
            <a:r>
              <a:rPr lang="en-US" altLang="zh-CN" b="0" i="0" dirty="0">
                <a:effectLst/>
                <a:latin typeface="-apple-system"/>
              </a:rPr>
              <a:t>push</a:t>
            </a:r>
            <a:r>
              <a:rPr lang="zh-CN" altLang="en-US" b="0" i="0" dirty="0">
                <a:effectLst/>
                <a:latin typeface="-apple-system"/>
              </a:rPr>
              <a:t>进栈</a:t>
            </a:r>
            <a:r>
              <a:rPr lang="en-US" altLang="zh-CN" b="0" i="0" dirty="0">
                <a:effectLst/>
                <a:latin typeface="-apple-system"/>
              </a:rPr>
              <a:t>B</a:t>
            </a:r>
            <a:r>
              <a:rPr lang="zh-CN" altLang="en-US" b="0" i="0" dirty="0">
                <a:effectLst/>
                <a:latin typeface="-apple-system"/>
              </a:rPr>
              <a:t>，栈</a:t>
            </a:r>
            <a:r>
              <a:rPr lang="en-US" altLang="zh-CN" b="0" i="0" dirty="0">
                <a:effectLst/>
                <a:latin typeface="-apple-system"/>
              </a:rPr>
              <a:t>B</a:t>
            </a:r>
            <a:r>
              <a:rPr lang="zh-CN" altLang="en-US" b="0" i="0" dirty="0">
                <a:effectLst/>
                <a:latin typeface="-apple-system"/>
              </a:rPr>
              <a:t>出栈；如果不为空，栈</a:t>
            </a:r>
            <a:r>
              <a:rPr lang="en-US" altLang="zh-CN" b="0" i="0" dirty="0">
                <a:effectLst/>
                <a:latin typeface="-apple-system"/>
              </a:rPr>
              <a:t>B</a:t>
            </a:r>
            <a:r>
              <a:rPr lang="zh-CN" altLang="en-US" b="0" i="0" dirty="0">
                <a:effectLst/>
                <a:latin typeface="-apple-system"/>
              </a:rPr>
              <a:t>直接出栈。</a:t>
            </a:r>
          </a:p>
          <a:p>
            <a:endParaRPr lang="zh-CN" altLang="en-US" dirty="0"/>
          </a:p>
        </p:txBody>
      </p:sp>
    </p:spTree>
    <p:extLst>
      <p:ext uri="{BB962C8B-B14F-4D97-AF65-F5344CB8AC3E}">
        <p14:creationId xmlns:p14="http://schemas.microsoft.com/office/powerpoint/2010/main" val="403596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F4E39-8824-9A07-E6A0-02D18B87EFB0}"/>
              </a:ext>
            </a:extLst>
          </p:cNvPr>
          <p:cNvSpPr>
            <a:spLocks noGrp="1"/>
          </p:cNvSpPr>
          <p:nvPr>
            <p:ph type="title"/>
          </p:nvPr>
        </p:nvSpPr>
        <p:spPr/>
        <p:txBody>
          <a:bodyPr/>
          <a:lstStyle/>
          <a:p>
            <a:r>
              <a:rPr lang="zh-CN" altLang="en-US" dirty="0"/>
              <a:t>栈排序、双栈排序 </a:t>
            </a:r>
            <a:r>
              <a:rPr lang="en-US" altLang="zh-CN" dirty="0"/>
              <a:t>luogu1155</a:t>
            </a:r>
            <a:endParaRPr lang="zh-CN" altLang="en-US" dirty="0"/>
          </a:p>
        </p:txBody>
      </p:sp>
      <p:sp>
        <p:nvSpPr>
          <p:cNvPr id="3" name="内容占位符 2">
            <a:extLst>
              <a:ext uri="{FF2B5EF4-FFF2-40B4-BE49-F238E27FC236}">
                <a16:creationId xmlns:a16="http://schemas.microsoft.com/office/drawing/2014/main" id="{7D05232C-E251-822C-7991-23B016945FC6}"/>
              </a:ext>
            </a:extLst>
          </p:cNvPr>
          <p:cNvSpPr>
            <a:spLocks noGrp="1"/>
          </p:cNvSpPr>
          <p:nvPr>
            <p:ph idx="1"/>
          </p:nvPr>
        </p:nvSpPr>
        <p:spPr/>
        <p:txBody>
          <a:bodyPr/>
          <a:lstStyle/>
          <a:p>
            <a:r>
              <a:rPr lang="zh-CN" altLang="en-US" dirty="0"/>
              <a:t>给一个排列，判断是否是可双栈排序的</a:t>
            </a:r>
            <a:endParaRPr lang="en-US" altLang="zh-CN" dirty="0"/>
          </a:p>
          <a:p>
            <a:r>
              <a:rPr lang="zh-CN" altLang="en-US" dirty="0"/>
              <a:t>如果是，还要输出排序过程</a:t>
            </a:r>
            <a:endParaRPr lang="en-US" altLang="zh-CN" dirty="0"/>
          </a:p>
          <a:p>
            <a:r>
              <a:rPr lang="en-US" altLang="zh-CN" dirty="0"/>
              <a:t>n&lt;=1000</a:t>
            </a:r>
            <a:endParaRPr lang="zh-CN" altLang="en-US" dirty="0"/>
          </a:p>
        </p:txBody>
      </p:sp>
    </p:spTree>
    <p:extLst>
      <p:ext uri="{BB962C8B-B14F-4D97-AF65-F5344CB8AC3E}">
        <p14:creationId xmlns:p14="http://schemas.microsoft.com/office/powerpoint/2010/main" val="214265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F4E39-8824-9A07-E6A0-02D18B87EFB0}"/>
              </a:ext>
            </a:extLst>
          </p:cNvPr>
          <p:cNvSpPr>
            <a:spLocks noGrp="1"/>
          </p:cNvSpPr>
          <p:nvPr>
            <p:ph type="title"/>
          </p:nvPr>
        </p:nvSpPr>
        <p:spPr/>
        <p:txBody>
          <a:bodyPr/>
          <a:lstStyle/>
          <a:p>
            <a:r>
              <a:rPr lang="zh-CN" altLang="en-US" dirty="0"/>
              <a:t>栈排序、双栈排序 </a:t>
            </a:r>
            <a:r>
              <a:rPr lang="en-US" altLang="zh-CN" dirty="0"/>
              <a:t>luogu1155</a:t>
            </a:r>
            <a:endParaRPr lang="zh-CN" altLang="en-US" dirty="0"/>
          </a:p>
        </p:txBody>
      </p:sp>
      <p:sp>
        <p:nvSpPr>
          <p:cNvPr id="3" name="内容占位符 2">
            <a:extLst>
              <a:ext uri="{FF2B5EF4-FFF2-40B4-BE49-F238E27FC236}">
                <a16:creationId xmlns:a16="http://schemas.microsoft.com/office/drawing/2014/main" id="{7D05232C-E251-822C-7991-23B016945FC6}"/>
              </a:ext>
            </a:extLst>
          </p:cNvPr>
          <p:cNvSpPr>
            <a:spLocks noGrp="1"/>
          </p:cNvSpPr>
          <p:nvPr>
            <p:ph idx="1"/>
          </p:nvPr>
        </p:nvSpPr>
        <p:spPr/>
        <p:txBody>
          <a:bodyPr/>
          <a:lstStyle/>
          <a:p>
            <a:r>
              <a:rPr lang="zh-CN" altLang="en-US" dirty="0"/>
              <a:t>考虑只有一个栈</a:t>
            </a:r>
            <a:endParaRPr lang="en-US" altLang="zh-CN" dirty="0"/>
          </a:p>
          <a:p>
            <a:r>
              <a:rPr lang="zh-CN" altLang="en-US" dirty="0"/>
              <a:t>如果存在</a:t>
            </a:r>
            <a:r>
              <a:rPr lang="en-US" altLang="zh-CN" dirty="0" err="1"/>
              <a:t>i</a:t>
            </a:r>
            <a:r>
              <a:rPr lang="en-US" altLang="zh-CN" dirty="0"/>
              <a:t>&lt;j&lt;k</a:t>
            </a:r>
            <a:r>
              <a:rPr lang="zh-CN" altLang="en-US" dirty="0"/>
              <a:t>，使得</a:t>
            </a:r>
            <a:r>
              <a:rPr lang="en-US" altLang="zh-CN" dirty="0"/>
              <a:t>a[k]&lt;a[</a:t>
            </a:r>
            <a:r>
              <a:rPr lang="en-US" altLang="zh-CN" dirty="0" err="1"/>
              <a:t>i</a:t>
            </a:r>
            <a:r>
              <a:rPr lang="en-US" altLang="zh-CN" dirty="0"/>
              <a:t>]&lt;a[j]</a:t>
            </a:r>
            <a:r>
              <a:rPr lang="zh-CN" altLang="en-US" dirty="0"/>
              <a:t>，那么这个序列就是不可单栈排序的</a:t>
            </a:r>
            <a:endParaRPr lang="en-US" altLang="zh-CN" dirty="0"/>
          </a:p>
          <a:p>
            <a:r>
              <a:rPr lang="zh-CN" altLang="en-US" dirty="0"/>
              <a:t>现在有两个栈，所以</a:t>
            </a:r>
            <a:r>
              <a:rPr lang="en-US" altLang="zh-CN" dirty="0"/>
              <a:t>a[</a:t>
            </a:r>
            <a:r>
              <a:rPr lang="en-US" altLang="zh-CN" dirty="0" err="1"/>
              <a:t>i</a:t>
            </a:r>
            <a:r>
              <a:rPr lang="en-US" altLang="zh-CN" dirty="0"/>
              <a:t>]</a:t>
            </a:r>
            <a:r>
              <a:rPr lang="zh-CN" altLang="en-US" dirty="0"/>
              <a:t>和</a:t>
            </a:r>
            <a:r>
              <a:rPr lang="en-US" altLang="zh-CN" dirty="0"/>
              <a:t>a[j]</a:t>
            </a:r>
            <a:r>
              <a:rPr lang="zh-CN" altLang="en-US" dirty="0"/>
              <a:t>这两个元素不能在同一个栈中</a:t>
            </a:r>
            <a:endParaRPr lang="en-US" altLang="zh-CN" dirty="0"/>
          </a:p>
          <a:p>
            <a:r>
              <a:rPr lang="zh-CN" altLang="en-US" dirty="0"/>
              <a:t>又因为一个排列中进入栈</a:t>
            </a:r>
            <a:r>
              <a:rPr lang="en-US" altLang="zh-CN" dirty="0"/>
              <a:t>A</a:t>
            </a:r>
            <a:r>
              <a:rPr lang="zh-CN" altLang="en-US" dirty="0"/>
              <a:t>和进入栈</a:t>
            </a:r>
            <a:r>
              <a:rPr lang="en-US" altLang="zh-CN" dirty="0"/>
              <a:t>B</a:t>
            </a:r>
            <a:r>
              <a:rPr lang="zh-CN" altLang="en-US" dirty="0"/>
              <a:t>的元素分别构成排列的子序列</a:t>
            </a:r>
            <a:endParaRPr lang="en-US" altLang="zh-CN" dirty="0"/>
          </a:p>
          <a:p>
            <a:r>
              <a:rPr lang="zh-CN" altLang="en-US" dirty="0"/>
              <a:t>所以如果</a:t>
            </a:r>
            <a:r>
              <a:rPr lang="en-US" altLang="zh-CN" dirty="0"/>
              <a:t>a[</a:t>
            </a:r>
            <a:r>
              <a:rPr lang="en-US" altLang="zh-CN" dirty="0" err="1"/>
              <a:t>i</a:t>
            </a:r>
            <a:r>
              <a:rPr lang="en-US" altLang="zh-CN" dirty="0"/>
              <a:t>]</a:t>
            </a:r>
            <a:r>
              <a:rPr lang="zh-CN" altLang="en-US" dirty="0"/>
              <a:t>和</a:t>
            </a:r>
            <a:r>
              <a:rPr lang="en-US" altLang="zh-CN" dirty="0"/>
              <a:t>a[j]</a:t>
            </a:r>
            <a:r>
              <a:rPr lang="zh-CN" altLang="en-US" dirty="0"/>
              <a:t>这两个元素不能在同一个栈中，就给</a:t>
            </a:r>
            <a:r>
              <a:rPr lang="en-US" altLang="zh-CN" dirty="0" err="1"/>
              <a:t>i</a:t>
            </a:r>
            <a:r>
              <a:rPr lang="zh-CN" altLang="en-US" dirty="0"/>
              <a:t>和</a:t>
            </a:r>
            <a:r>
              <a:rPr lang="en-US" altLang="zh-CN" dirty="0"/>
              <a:t>j</a:t>
            </a:r>
            <a:r>
              <a:rPr lang="zh-CN" altLang="en-US" dirty="0"/>
              <a:t>连边，检查是不是二分图，即可判定这个排列能不能双栈排序</a:t>
            </a:r>
            <a:endParaRPr lang="en-US" altLang="zh-CN" dirty="0"/>
          </a:p>
        </p:txBody>
      </p:sp>
    </p:spTree>
    <p:extLst>
      <p:ext uri="{BB962C8B-B14F-4D97-AF65-F5344CB8AC3E}">
        <p14:creationId xmlns:p14="http://schemas.microsoft.com/office/powerpoint/2010/main" val="315683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F4E39-8824-9A07-E6A0-02D18B87EFB0}"/>
              </a:ext>
            </a:extLst>
          </p:cNvPr>
          <p:cNvSpPr>
            <a:spLocks noGrp="1"/>
          </p:cNvSpPr>
          <p:nvPr>
            <p:ph type="title"/>
          </p:nvPr>
        </p:nvSpPr>
        <p:spPr/>
        <p:txBody>
          <a:bodyPr/>
          <a:lstStyle/>
          <a:p>
            <a:r>
              <a:rPr lang="zh-CN" altLang="en-US" dirty="0"/>
              <a:t>栈排序、双栈排序 </a:t>
            </a:r>
            <a:r>
              <a:rPr lang="en-US" altLang="zh-CN" dirty="0"/>
              <a:t>luogu1155</a:t>
            </a:r>
            <a:endParaRPr lang="zh-CN" altLang="en-US" dirty="0"/>
          </a:p>
        </p:txBody>
      </p:sp>
      <p:sp>
        <p:nvSpPr>
          <p:cNvPr id="3" name="内容占位符 2">
            <a:extLst>
              <a:ext uri="{FF2B5EF4-FFF2-40B4-BE49-F238E27FC236}">
                <a16:creationId xmlns:a16="http://schemas.microsoft.com/office/drawing/2014/main" id="{7D05232C-E251-822C-7991-23B016945FC6}"/>
              </a:ext>
            </a:extLst>
          </p:cNvPr>
          <p:cNvSpPr>
            <a:spLocks noGrp="1"/>
          </p:cNvSpPr>
          <p:nvPr>
            <p:ph idx="1"/>
          </p:nvPr>
        </p:nvSpPr>
        <p:spPr/>
        <p:txBody>
          <a:bodyPr/>
          <a:lstStyle/>
          <a:p>
            <a:r>
              <a:rPr lang="zh-CN" altLang="en-US" dirty="0"/>
              <a:t>然后还要输出方案，每个元素会被分到哪个栈是确定的</a:t>
            </a:r>
            <a:endParaRPr lang="en-US" altLang="zh-CN" dirty="0"/>
          </a:p>
          <a:p>
            <a:r>
              <a:rPr lang="zh-CN" altLang="en-US" dirty="0"/>
              <a:t>那么就一个个地把这些元素压入对应的栈</a:t>
            </a:r>
            <a:endParaRPr lang="en-US" altLang="zh-CN" dirty="0"/>
          </a:p>
          <a:p>
            <a:r>
              <a:rPr lang="zh-CN" altLang="en-US" dirty="0"/>
              <a:t>把元素压栈之前检查一下栈顶是否比压入的元素小，如果是，就先弹栈</a:t>
            </a:r>
            <a:endParaRPr lang="en-US" altLang="zh-CN" dirty="0"/>
          </a:p>
          <a:p>
            <a:r>
              <a:rPr lang="zh-CN" altLang="en-US" dirty="0"/>
              <a:t>但是弹的时候也要注意，可能弹这个栈的栈顶之前要把另一个栈也弹一些出来才能弹这个栈的栈顶</a:t>
            </a:r>
            <a:endParaRPr lang="en-US" altLang="zh-CN" dirty="0"/>
          </a:p>
        </p:txBody>
      </p:sp>
    </p:spTree>
    <p:extLst>
      <p:ext uri="{BB962C8B-B14F-4D97-AF65-F5344CB8AC3E}">
        <p14:creationId xmlns:p14="http://schemas.microsoft.com/office/powerpoint/2010/main" val="32728688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2534</Words>
  <Application>Microsoft Office PowerPoint</Application>
  <PresentationFormat>宽屏</PresentationFormat>
  <Paragraphs>181</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-apple-system</vt:lpstr>
      <vt:lpstr>等线</vt:lpstr>
      <vt:lpstr>等线 Light</vt:lpstr>
      <vt:lpstr>Arial</vt:lpstr>
      <vt:lpstr>Office 主题​​</vt:lpstr>
      <vt:lpstr>队列、栈、堆</vt:lpstr>
      <vt:lpstr>STL相关</vt:lpstr>
      <vt:lpstr>STL相关</vt:lpstr>
      <vt:lpstr>知识点</vt:lpstr>
      <vt:lpstr>知识点</vt:lpstr>
      <vt:lpstr>两个栈模拟队列</vt:lpstr>
      <vt:lpstr>栈排序、双栈排序 luogu1155</vt:lpstr>
      <vt:lpstr>栈排序、双栈排序 luogu1155</vt:lpstr>
      <vt:lpstr>栈排序、双栈排序 luogu1155</vt:lpstr>
      <vt:lpstr>栈排序、双栈排序 luogu1155</vt:lpstr>
      <vt:lpstr>单调队列</vt:lpstr>
      <vt:lpstr>堆式存储以及维护流程</vt:lpstr>
      <vt:lpstr>堆式存储以及维护流程</vt:lpstr>
      <vt:lpstr>堆式存储以及维护流程</vt:lpstr>
      <vt:lpstr>堆式存储以及维护流程</vt:lpstr>
      <vt:lpstr>堆式存储以及维护流程</vt:lpstr>
      <vt:lpstr>堆式存储以及维护流程</vt:lpstr>
      <vt:lpstr>堆式存储以及维护流程</vt:lpstr>
      <vt:lpstr>堆式存储以及维护流程</vt:lpstr>
      <vt:lpstr>堆式存储以及维护流程</vt:lpstr>
      <vt:lpstr>堆式存储以及维护流程</vt:lpstr>
      <vt:lpstr>对顶堆</vt:lpstr>
      <vt:lpstr>对顶堆</vt:lpstr>
      <vt:lpstr>合并果子一类的贪心</vt:lpstr>
      <vt:lpstr>合并果子一类的贪心</vt:lpstr>
      <vt:lpstr>noi2015 荷马史诗</vt:lpstr>
      <vt:lpstr>noi2015 荷马史诗</vt:lpstr>
      <vt:lpstr>反悔贪心 CF865D Buy Low Sell High</vt:lpstr>
      <vt:lpstr>反悔贪心 CF865D Buy Low Sell High</vt:lpstr>
      <vt:lpstr>多路归并</vt:lpstr>
      <vt:lpstr>用队列扩展状态 NOI2010 超级钢琴</vt:lpstr>
      <vt:lpstr>用队列扩展状态 NOI2010 超级钢琴</vt:lpstr>
      <vt:lpstr>用队列扩展状态 NOI2010 超级钢琴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队列、栈、堆</dc:title>
  <dc:creator>You Lingyun</dc:creator>
  <cp:lastModifiedBy>You Lingyun</cp:lastModifiedBy>
  <cp:revision>15</cp:revision>
  <dcterms:created xsi:type="dcterms:W3CDTF">2023-07-04T12:08:07Z</dcterms:created>
  <dcterms:modified xsi:type="dcterms:W3CDTF">2023-07-04T13:52:03Z</dcterms:modified>
</cp:coreProperties>
</file>