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2" r:id="rId6"/>
    <p:sldId id="260" r:id="rId7"/>
    <p:sldId id="261" r:id="rId8"/>
    <p:sldId id="263" r:id="rId9"/>
    <p:sldId id="264" r:id="rId10"/>
    <p:sldId id="265" r:id="rId11"/>
    <p:sldId id="266" r:id="rId12"/>
    <p:sldId id="269" r:id="rId13"/>
    <p:sldId id="267" r:id="rId14"/>
    <p:sldId id="268" r:id="rId15"/>
    <p:sldId id="270" r:id="rId16"/>
    <p:sldId id="271" r:id="rId17"/>
    <p:sldId id="272" r:id="rId18"/>
    <p:sldId id="273" r:id="rId19"/>
    <p:sldId id="276" r:id="rId20"/>
    <p:sldId id="277" r:id="rId21"/>
    <p:sldId id="278" r:id="rId22"/>
    <p:sldId id="279" r:id="rId23"/>
    <p:sldId id="274" r:id="rId24"/>
    <p:sldId id="280" r:id="rId25"/>
    <p:sldId id="281" r:id="rId26"/>
    <p:sldId id="282" r:id="rId27"/>
    <p:sldId id="297" r:id="rId28"/>
    <p:sldId id="320" r:id="rId29"/>
    <p:sldId id="283" r:id="rId30"/>
    <p:sldId id="321" r:id="rId31"/>
    <p:sldId id="298" r:id="rId32"/>
    <p:sldId id="325" r:id="rId33"/>
    <p:sldId id="322" r:id="rId34"/>
    <p:sldId id="323" r:id="rId35"/>
    <p:sldId id="324" r:id="rId36"/>
    <p:sldId id="327" r:id="rId37"/>
    <p:sldId id="326" r:id="rId38"/>
    <p:sldId id="328" r:id="rId39"/>
    <p:sldId id="329" r:id="rId40"/>
    <p:sldId id="330" r:id="rId41"/>
    <p:sldId id="331" r:id="rId42"/>
    <p:sldId id="332" r:id="rId43"/>
    <p:sldId id="285" r:id="rId44"/>
    <p:sldId id="284" r:id="rId45"/>
    <p:sldId id="286" r:id="rId46"/>
    <p:sldId id="287" r:id="rId47"/>
    <p:sldId id="288" r:id="rId48"/>
    <p:sldId id="289" r:id="rId49"/>
    <p:sldId id="290" r:id="rId50"/>
    <p:sldId id="291" r:id="rId51"/>
    <p:sldId id="295" r:id="rId52"/>
    <p:sldId id="292" r:id="rId53"/>
    <p:sldId id="294" r:id="rId54"/>
    <p:sldId id="293" r:id="rId55"/>
    <p:sldId id="296" r:id="rId56"/>
    <p:sldId id="302" r:id="rId57"/>
    <p:sldId id="299" r:id="rId58"/>
    <p:sldId id="313" r:id="rId59"/>
    <p:sldId id="301" r:id="rId60"/>
    <p:sldId id="314" r:id="rId61"/>
    <p:sldId id="315" r:id="rId62"/>
    <p:sldId id="303" r:id="rId63"/>
    <p:sldId id="308" r:id="rId64"/>
    <p:sldId id="316" r:id="rId65"/>
    <p:sldId id="309" r:id="rId66"/>
    <p:sldId id="317" r:id="rId67"/>
    <p:sldId id="310" r:id="rId68"/>
    <p:sldId id="318" r:id="rId69"/>
    <p:sldId id="319" r:id="rId70"/>
    <p:sldId id="312" r:id="rId71"/>
    <p:sldId id="333" r:id="rId72"/>
    <p:sldId id="300" r:id="rId73"/>
    <p:sldId id="311" r:id="rId74"/>
    <p:sldId id="334" r:id="rId75"/>
    <p:sldId id="335" r:id="rId76"/>
    <p:sldId id="304" r:id="rId77"/>
    <p:sldId id="306" r:id="rId78"/>
    <p:sldId id="336" r:id="rId79"/>
    <p:sldId id="338" r:id="rId80"/>
    <p:sldId id="305" r:id="rId81"/>
    <p:sldId id="307" r:id="rId82"/>
    <p:sldId id="337"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DB406-FECD-4126-80BA-FB07F462652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A4F11B1-BDF2-4302-882D-D46B37D5A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5ECDD7-9F84-4BB5-A10E-A8C4E5B8A28C}"/>
              </a:ext>
            </a:extLst>
          </p:cNvPr>
          <p:cNvSpPr>
            <a:spLocks noGrp="1"/>
          </p:cNvSpPr>
          <p:nvPr>
            <p:ph type="dt" sz="half" idx="10"/>
          </p:nvPr>
        </p:nvSpPr>
        <p:spPr/>
        <p:txBody>
          <a:bodyPr/>
          <a:lstStyle/>
          <a:p>
            <a:fld id="{E56E4CD8-8A2A-426F-8092-4A971174B4E3}" type="datetimeFigureOut">
              <a:rPr lang="zh-CN" altLang="en-US" smtClean="0"/>
              <a:t>2021/12/11</a:t>
            </a:fld>
            <a:endParaRPr lang="zh-CN" altLang="en-US"/>
          </a:p>
        </p:txBody>
      </p:sp>
      <p:sp>
        <p:nvSpPr>
          <p:cNvPr id="5" name="页脚占位符 4">
            <a:extLst>
              <a:ext uri="{FF2B5EF4-FFF2-40B4-BE49-F238E27FC236}">
                <a16:creationId xmlns:a16="http://schemas.microsoft.com/office/drawing/2014/main" id="{0BB54DB0-1DFC-4243-942E-22888B03CD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75E4D1-85BF-4BF8-A9F8-EADF341DCE0D}"/>
              </a:ext>
            </a:extLst>
          </p:cNvPr>
          <p:cNvSpPr>
            <a:spLocks noGrp="1"/>
          </p:cNvSpPr>
          <p:nvPr>
            <p:ph type="sldNum" sz="quarter" idx="12"/>
          </p:nvPr>
        </p:nvSpPr>
        <p:spPr/>
        <p:txBody>
          <a:bodyPr/>
          <a:lstStyle/>
          <a:p>
            <a:fld id="{BC5FB727-E7A6-4932-B142-BF757FB6C205}" type="slidenum">
              <a:rPr lang="zh-CN" altLang="en-US" smtClean="0"/>
              <a:t>‹#›</a:t>
            </a:fld>
            <a:endParaRPr lang="zh-CN" altLang="en-US"/>
          </a:p>
        </p:txBody>
      </p:sp>
    </p:spTree>
    <p:extLst>
      <p:ext uri="{BB962C8B-B14F-4D97-AF65-F5344CB8AC3E}">
        <p14:creationId xmlns:p14="http://schemas.microsoft.com/office/powerpoint/2010/main" val="121959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2CF5F-FF7B-4A97-8067-625F7F93B7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934A53-7867-4985-AE8A-CEFF87B942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B86BFB-A33E-4870-AA5A-AF5B29FB2CCB}"/>
              </a:ext>
            </a:extLst>
          </p:cNvPr>
          <p:cNvSpPr>
            <a:spLocks noGrp="1"/>
          </p:cNvSpPr>
          <p:nvPr>
            <p:ph type="dt" sz="half" idx="10"/>
          </p:nvPr>
        </p:nvSpPr>
        <p:spPr/>
        <p:txBody>
          <a:bodyPr/>
          <a:lstStyle/>
          <a:p>
            <a:fld id="{E56E4CD8-8A2A-426F-8092-4A971174B4E3}" type="datetimeFigureOut">
              <a:rPr lang="zh-CN" altLang="en-US" smtClean="0"/>
              <a:t>2021/12/11</a:t>
            </a:fld>
            <a:endParaRPr lang="zh-CN" altLang="en-US"/>
          </a:p>
        </p:txBody>
      </p:sp>
      <p:sp>
        <p:nvSpPr>
          <p:cNvPr id="5" name="页脚占位符 4">
            <a:extLst>
              <a:ext uri="{FF2B5EF4-FFF2-40B4-BE49-F238E27FC236}">
                <a16:creationId xmlns:a16="http://schemas.microsoft.com/office/drawing/2014/main" id="{951794BE-04AE-484D-A3FD-32BA926165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1DE767-7605-48C2-8757-D5545928C0C3}"/>
              </a:ext>
            </a:extLst>
          </p:cNvPr>
          <p:cNvSpPr>
            <a:spLocks noGrp="1"/>
          </p:cNvSpPr>
          <p:nvPr>
            <p:ph type="sldNum" sz="quarter" idx="12"/>
          </p:nvPr>
        </p:nvSpPr>
        <p:spPr/>
        <p:txBody>
          <a:bodyPr/>
          <a:lstStyle/>
          <a:p>
            <a:fld id="{BC5FB727-E7A6-4932-B142-BF757FB6C205}" type="slidenum">
              <a:rPr lang="zh-CN" altLang="en-US" smtClean="0"/>
              <a:t>‹#›</a:t>
            </a:fld>
            <a:endParaRPr lang="zh-CN" altLang="en-US"/>
          </a:p>
        </p:txBody>
      </p:sp>
    </p:spTree>
    <p:extLst>
      <p:ext uri="{BB962C8B-B14F-4D97-AF65-F5344CB8AC3E}">
        <p14:creationId xmlns:p14="http://schemas.microsoft.com/office/powerpoint/2010/main" val="382042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8E04DBD-0F61-4D59-85F2-6AD0D4972E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F1CABD-6D8D-4415-B9A9-553851DD23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AEBAF5-0481-4A01-8CD4-80A1A7EB2459}"/>
              </a:ext>
            </a:extLst>
          </p:cNvPr>
          <p:cNvSpPr>
            <a:spLocks noGrp="1"/>
          </p:cNvSpPr>
          <p:nvPr>
            <p:ph type="dt" sz="half" idx="10"/>
          </p:nvPr>
        </p:nvSpPr>
        <p:spPr/>
        <p:txBody>
          <a:bodyPr/>
          <a:lstStyle/>
          <a:p>
            <a:fld id="{E56E4CD8-8A2A-426F-8092-4A971174B4E3}" type="datetimeFigureOut">
              <a:rPr lang="zh-CN" altLang="en-US" smtClean="0"/>
              <a:t>2021/12/11</a:t>
            </a:fld>
            <a:endParaRPr lang="zh-CN" altLang="en-US"/>
          </a:p>
        </p:txBody>
      </p:sp>
      <p:sp>
        <p:nvSpPr>
          <p:cNvPr id="5" name="页脚占位符 4">
            <a:extLst>
              <a:ext uri="{FF2B5EF4-FFF2-40B4-BE49-F238E27FC236}">
                <a16:creationId xmlns:a16="http://schemas.microsoft.com/office/drawing/2014/main" id="{AC67B73E-E9D0-4F44-ADFD-45A118FEF9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070C2B-619A-4CED-B7F6-E5D00C4ABD0C}"/>
              </a:ext>
            </a:extLst>
          </p:cNvPr>
          <p:cNvSpPr>
            <a:spLocks noGrp="1"/>
          </p:cNvSpPr>
          <p:nvPr>
            <p:ph type="sldNum" sz="quarter" idx="12"/>
          </p:nvPr>
        </p:nvSpPr>
        <p:spPr/>
        <p:txBody>
          <a:bodyPr/>
          <a:lstStyle/>
          <a:p>
            <a:fld id="{BC5FB727-E7A6-4932-B142-BF757FB6C205}" type="slidenum">
              <a:rPr lang="zh-CN" altLang="en-US" smtClean="0"/>
              <a:t>‹#›</a:t>
            </a:fld>
            <a:endParaRPr lang="zh-CN" altLang="en-US"/>
          </a:p>
        </p:txBody>
      </p:sp>
    </p:spTree>
    <p:extLst>
      <p:ext uri="{BB962C8B-B14F-4D97-AF65-F5344CB8AC3E}">
        <p14:creationId xmlns:p14="http://schemas.microsoft.com/office/powerpoint/2010/main" val="391218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B936A-A647-4E2E-A467-F39F2876CD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6E6AE0-3F84-4AF8-B144-303FD76E5F9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7C3CCA-74B1-498C-BA96-5F92CEAE0226}"/>
              </a:ext>
            </a:extLst>
          </p:cNvPr>
          <p:cNvSpPr>
            <a:spLocks noGrp="1"/>
          </p:cNvSpPr>
          <p:nvPr>
            <p:ph type="dt" sz="half" idx="10"/>
          </p:nvPr>
        </p:nvSpPr>
        <p:spPr/>
        <p:txBody>
          <a:bodyPr/>
          <a:lstStyle/>
          <a:p>
            <a:fld id="{E56E4CD8-8A2A-426F-8092-4A971174B4E3}" type="datetimeFigureOut">
              <a:rPr lang="zh-CN" altLang="en-US" smtClean="0"/>
              <a:t>2021/12/11</a:t>
            </a:fld>
            <a:endParaRPr lang="zh-CN" altLang="en-US"/>
          </a:p>
        </p:txBody>
      </p:sp>
      <p:sp>
        <p:nvSpPr>
          <p:cNvPr id="5" name="页脚占位符 4">
            <a:extLst>
              <a:ext uri="{FF2B5EF4-FFF2-40B4-BE49-F238E27FC236}">
                <a16:creationId xmlns:a16="http://schemas.microsoft.com/office/drawing/2014/main" id="{3A71A3DA-B462-4138-AA1F-065632FEA2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00A339-79D3-4282-A58A-D31C5E662EBE}"/>
              </a:ext>
            </a:extLst>
          </p:cNvPr>
          <p:cNvSpPr>
            <a:spLocks noGrp="1"/>
          </p:cNvSpPr>
          <p:nvPr>
            <p:ph type="sldNum" sz="quarter" idx="12"/>
          </p:nvPr>
        </p:nvSpPr>
        <p:spPr/>
        <p:txBody>
          <a:bodyPr/>
          <a:lstStyle/>
          <a:p>
            <a:fld id="{BC5FB727-E7A6-4932-B142-BF757FB6C205}" type="slidenum">
              <a:rPr lang="zh-CN" altLang="en-US" smtClean="0"/>
              <a:t>‹#›</a:t>
            </a:fld>
            <a:endParaRPr lang="zh-CN" altLang="en-US"/>
          </a:p>
        </p:txBody>
      </p:sp>
    </p:spTree>
    <p:extLst>
      <p:ext uri="{BB962C8B-B14F-4D97-AF65-F5344CB8AC3E}">
        <p14:creationId xmlns:p14="http://schemas.microsoft.com/office/powerpoint/2010/main" val="299817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53BC7-AF00-4E4E-860C-CE1DD79D45E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B5FBC0-7367-4EF7-A709-60A01B81B5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BB07AA2-2867-43A6-9165-9E7195720FF7}"/>
              </a:ext>
            </a:extLst>
          </p:cNvPr>
          <p:cNvSpPr>
            <a:spLocks noGrp="1"/>
          </p:cNvSpPr>
          <p:nvPr>
            <p:ph type="dt" sz="half" idx="10"/>
          </p:nvPr>
        </p:nvSpPr>
        <p:spPr/>
        <p:txBody>
          <a:bodyPr/>
          <a:lstStyle/>
          <a:p>
            <a:fld id="{E56E4CD8-8A2A-426F-8092-4A971174B4E3}" type="datetimeFigureOut">
              <a:rPr lang="zh-CN" altLang="en-US" smtClean="0"/>
              <a:t>2021/12/11</a:t>
            </a:fld>
            <a:endParaRPr lang="zh-CN" altLang="en-US"/>
          </a:p>
        </p:txBody>
      </p:sp>
      <p:sp>
        <p:nvSpPr>
          <p:cNvPr id="5" name="页脚占位符 4">
            <a:extLst>
              <a:ext uri="{FF2B5EF4-FFF2-40B4-BE49-F238E27FC236}">
                <a16:creationId xmlns:a16="http://schemas.microsoft.com/office/drawing/2014/main" id="{BCEB6BB8-1E4F-4151-8CE2-DEBBECD4D4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721929-FC6D-49A0-AB74-8FB56C6FD23A}"/>
              </a:ext>
            </a:extLst>
          </p:cNvPr>
          <p:cNvSpPr>
            <a:spLocks noGrp="1"/>
          </p:cNvSpPr>
          <p:nvPr>
            <p:ph type="sldNum" sz="quarter" idx="12"/>
          </p:nvPr>
        </p:nvSpPr>
        <p:spPr/>
        <p:txBody>
          <a:bodyPr/>
          <a:lstStyle/>
          <a:p>
            <a:fld id="{BC5FB727-E7A6-4932-B142-BF757FB6C205}" type="slidenum">
              <a:rPr lang="zh-CN" altLang="en-US" smtClean="0"/>
              <a:t>‹#›</a:t>
            </a:fld>
            <a:endParaRPr lang="zh-CN" altLang="en-US"/>
          </a:p>
        </p:txBody>
      </p:sp>
    </p:spTree>
    <p:extLst>
      <p:ext uri="{BB962C8B-B14F-4D97-AF65-F5344CB8AC3E}">
        <p14:creationId xmlns:p14="http://schemas.microsoft.com/office/powerpoint/2010/main" val="252458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217AA-24F7-4897-9EC0-22F5035D07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67152E-1871-40B2-9048-66C6C946ED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3CF9C4-21AB-42DF-A59F-8BED827A94D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A93EB2-BFA5-44AE-B8EA-B8214FFF3C7A}"/>
              </a:ext>
            </a:extLst>
          </p:cNvPr>
          <p:cNvSpPr>
            <a:spLocks noGrp="1"/>
          </p:cNvSpPr>
          <p:nvPr>
            <p:ph type="dt" sz="half" idx="10"/>
          </p:nvPr>
        </p:nvSpPr>
        <p:spPr/>
        <p:txBody>
          <a:bodyPr/>
          <a:lstStyle/>
          <a:p>
            <a:fld id="{E56E4CD8-8A2A-426F-8092-4A971174B4E3}" type="datetimeFigureOut">
              <a:rPr lang="zh-CN" altLang="en-US" smtClean="0"/>
              <a:t>2021/12/11</a:t>
            </a:fld>
            <a:endParaRPr lang="zh-CN" altLang="en-US"/>
          </a:p>
        </p:txBody>
      </p:sp>
      <p:sp>
        <p:nvSpPr>
          <p:cNvPr id="6" name="页脚占位符 5">
            <a:extLst>
              <a:ext uri="{FF2B5EF4-FFF2-40B4-BE49-F238E27FC236}">
                <a16:creationId xmlns:a16="http://schemas.microsoft.com/office/drawing/2014/main" id="{BB612F4A-2D47-4DF3-9F8B-FA7319F2C9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1F3911-883A-4806-86DC-7EBB0FF8841D}"/>
              </a:ext>
            </a:extLst>
          </p:cNvPr>
          <p:cNvSpPr>
            <a:spLocks noGrp="1"/>
          </p:cNvSpPr>
          <p:nvPr>
            <p:ph type="sldNum" sz="quarter" idx="12"/>
          </p:nvPr>
        </p:nvSpPr>
        <p:spPr/>
        <p:txBody>
          <a:bodyPr/>
          <a:lstStyle/>
          <a:p>
            <a:fld id="{BC5FB727-E7A6-4932-B142-BF757FB6C205}" type="slidenum">
              <a:rPr lang="zh-CN" altLang="en-US" smtClean="0"/>
              <a:t>‹#›</a:t>
            </a:fld>
            <a:endParaRPr lang="zh-CN" altLang="en-US"/>
          </a:p>
        </p:txBody>
      </p:sp>
    </p:spTree>
    <p:extLst>
      <p:ext uri="{BB962C8B-B14F-4D97-AF65-F5344CB8AC3E}">
        <p14:creationId xmlns:p14="http://schemas.microsoft.com/office/powerpoint/2010/main" val="315591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D046E-8615-46EC-BC45-F12DF4E7EBE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450AAA-FEE9-44DC-80ED-0244E0F21D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CC29AB4-CE87-49B2-A89E-886F1024A36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2DA757F-C242-4481-A001-A53DD2E2B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E314BBA-5288-46C1-ABF9-612C6BF8C8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A6D1B9D-EAFD-400B-A837-084F4D2E2DE6}"/>
              </a:ext>
            </a:extLst>
          </p:cNvPr>
          <p:cNvSpPr>
            <a:spLocks noGrp="1"/>
          </p:cNvSpPr>
          <p:nvPr>
            <p:ph type="dt" sz="half" idx="10"/>
          </p:nvPr>
        </p:nvSpPr>
        <p:spPr/>
        <p:txBody>
          <a:bodyPr/>
          <a:lstStyle/>
          <a:p>
            <a:fld id="{E56E4CD8-8A2A-426F-8092-4A971174B4E3}" type="datetimeFigureOut">
              <a:rPr lang="zh-CN" altLang="en-US" smtClean="0"/>
              <a:t>2021/12/11</a:t>
            </a:fld>
            <a:endParaRPr lang="zh-CN" altLang="en-US"/>
          </a:p>
        </p:txBody>
      </p:sp>
      <p:sp>
        <p:nvSpPr>
          <p:cNvPr id="8" name="页脚占位符 7">
            <a:extLst>
              <a:ext uri="{FF2B5EF4-FFF2-40B4-BE49-F238E27FC236}">
                <a16:creationId xmlns:a16="http://schemas.microsoft.com/office/drawing/2014/main" id="{5E7918C6-693B-4BA0-9081-2F404739C5B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7A38839-F653-47D3-BEC3-1B7568613948}"/>
              </a:ext>
            </a:extLst>
          </p:cNvPr>
          <p:cNvSpPr>
            <a:spLocks noGrp="1"/>
          </p:cNvSpPr>
          <p:nvPr>
            <p:ph type="sldNum" sz="quarter" idx="12"/>
          </p:nvPr>
        </p:nvSpPr>
        <p:spPr/>
        <p:txBody>
          <a:bodyPr/>
          <a:lstStyle/>
          <a:p>
            <a:fld id="{BC5FB727-E7A6-4932-B142-BF757FB6C205}" type="slidenum">
              <a:rPr lang="zh-CN" altLang="en-US" smtClean="0"/>
              <a:t>‹#›</a:t>
            </a:fld>
            <a:endParaRPr lang="zh-CN" altLang="en-US"/>
          </a:p>
        </p:txBody>
      </p:sp>
    </p:spTree>
    <p:extLst>
      <p:ext uri="{BB962C8B-B14F-4D97-AF65-F5344CB8AC3E}">
        <p14:creationId xmlns:p14="http://schemas.microsoft.com/office/powerpoint/2010/main" val="256182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197C8-8C3E-4E5C-BC3C-6FAC752A44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1AC3BCD-777B-452F-AC2D-E1482D213B5E}"/>
              </a:ext>
            </a:extLst>
          </p:cNvPr>
          <p:cNvSpPr>
            <a:spLocks noGrp="1"/>
          </p:cNvSpPr>
          <p:nvPr>
            <p:ph type="dt" sz="half" idx="10"/>
          </p:nvPr>
        </p:nvSpPr>
        <p:spPr/>
        <p:txBody>
          <a:bodyPr/>
          <a:lstStyle/>
          <a:p>
            <a:fld id="{E56E4CD8-8A2A-426F-8092-4A971174B4E3}" type="datetimeFigureOut">
              <a:rPr lang="zh-CN" altLang="en-US" smtClean="0"/>
              <a:t>2021/12/11</a:t>
            </a:fld>
            <a:endParaRPr lang="zh-CN" altLang="en-US"/>
          </a:p>
        </p:txBody>
      </p:sp>
      <p:sp>
        <p:nvSpPr>
          <p:cNvPr id="4" name="页脚占位符 3">
            <a:extLst>
              <a:ext uri="{FF2B5EF4-FFF2-40B4-BE49-F238E27FC236}">
                <a16:creationId xmlns:a16="http://schemas.microsoft.com/office/drawing/2014/main" id="{163C4078-E4CF-472B-9AFC-4436329A7B9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E1E7401-2751-4786-BF07-0C5C8A9EB088}"/>
              </a:ext>
            </a:extLst>
          </p:cNvPr>
          <p:cNvSpPr>
            <a:spLocks noGrp="1"/>
          </p:cNvSpPr>
          <p:nvPr>
            <p:ph type="sldNum" sz="quarter" idx="12"/>
          </p:nvPr>
        </p:nvSpPr>
        <p:spPr/>
        <p:txBody>
          <a:bodyPr/>
          <a:lstStyle/>
          <a:p>
            <a:fld id="{BC5FB727-E7A6-4932-B142-BF757FB6C205}" type="slidenum">
              <a:rPr lang="zh-CN" altLang="en-US" smtClean="0"/>
              <a:t>‹#›</a:t>
            </a:fld>
            <a:endParaRPr lang="zh-CN" altLang="en-US"/>
          </a:p>
        </p:txBody>
      </p:sp>
    </p:spTree>
    <p:extLst>
      <p:ext uri="{BB962C8B-B14F-4D97-AF65-F5344CB8AC3E}">
        <p14:creationId xmlns:p14="http://schemas.microsoft.com/office/powerpoint/2010/main" val="3644531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6A9F58-FD04-4DC5-9DB9-E36A9552AF81}"/>
              </a:ext>
            </a:extLst>
          </p:cNvPr>
          <p:cNvSpPr>
            <a:spLocks noGrp="1"/>
          </p:cNvSpPr>
          <p:nvPr>
            <p:ph type="dt" sz="half" idx="10"/>
          </p:nvPr>
        </p:nvSpPr>
        <p:spPr/>
        <p:txBody>
          <a:bodyPr/>
          <a:lstStyle/>
          <a:p>
            <a:fld id="{E56E4CD8-8A2A-426F-8092-4A971174B4E3}" type="datetimeFigureOut">
              <a:rPr lang="zh-CN" altLang="en-US" smtClean="0"/>
              <a:t>2021/12/11</a:t>
            </a:fld>
            <a:endParaRPr lang="zh-CN" altLang="en-US"/>
          </a:p>
        </p:txBody>
      </p:sp>
      <p:sp>
        <p:nvSpPr>
          <p:cNvPr id="3" name="页脚占位符 2">
            <a:extLst>
              <a:ext uri="{FF2B5EF4-FFF2-40B4-BE49-F238E27FC236}">
                <a16:creationId xmlns:a16="http://schemas.microsoft.com/office/drawing/2014/main" id="{D404AFFD-8A16-4C07-A61E-437A86E42C4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653EA96-21A0-4598-B43A-0C5B884D6EBC}"/>
              </a:ext>
            </a:extLst>
          </p:cNvPr>
          <p:cNvSpPr>
            <a:spLocks noGrp="1"/>
          </p:cNvSpPr>
          <p:nvPr>
            <p:ph type="sldNum" sz="quarter" idx="12"/>
          </p:nvPr>
        </p:nvSpPr>
        <p:spPr/>
        <p:txBody>
          <a:bodyPr/>
          <a:lstStyle/>
          <a:p>
            <a:fld id="{BC5FB727-E7A6-4932-B142-BF757FB6C205}" type="slidenum">
              <a:rPr lang="zh-CN" altLang="en-US" smtClean="0"/>
              <a:t>‹#›</a:t>
            </a:fld>
            <a:endParaRPr lang="zh-CN" altLang="en-US"/>
          </a:p>
        </p:txBody>
      </p:sp>
    </p:spTree>
    <p:extLst>
      <p:ext uri="{BB962C8B-B14F-4D97-AF65-F5344CB8AC3E}">
        <p14:creationId xmlns:p14="http://schemas.microsoft.com/office/powerpoint/2010/main" val="350020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6279C-4918-4806-BEC3-5A62B81495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64F731-9439-4058-99B9-76D04FA35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A5C2A39-135F-495D-AB7C-60CDD4E53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E1A0D6-3393-4DB2-9C25-F401B7FB06CC}"/>
              </a:ext>
            </a:extLst>
          </p:cNvPr>
          <p:cNvSpPr>
            <a:spLocks noGrp="1"/>
          </p:cNvSpPr>
          <p:nvPr>
            <p:ph type="dt" sz="half" idx="10"/>
          </p:nvPr>
        </p:nvSpPr>
        <p:spPr/>
        <p:txBody>
          <a:bodyPr/>
          <a:lstStyle/>
          <a:p>
            <a:fld id="{E56E4CD8-8A2A-426F-8092-4A971174B4E3}" type="datetimeFigureOut">
              <a:rPr lang="zh-CN" altLang="en-US" smtClean="0"/>
              <a:t>2021/12/11</a:t>
            </a:fld>
            <a:endParaRPr lang="zh-CN" altLang="en-US"/>
          </a:p>
        </p:txBody>
      </p:sp>
      <p:sp>
        <p:nvSpPr>
          <p:cNvPr id="6" name="页脚占位符 5">
            <a:extLst>
              <a:ext uri="{FF2B5EF4-FFF2-40B4-BE49-F238E27FC236}">
                <a16:creationId xmlns:a16="http://schemas.microsoft.com/office/drawing/2014/main" id="{63740614-3E69-4D73-9ED2-DA094596EA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5034B6-5811-40BC-A099-98D1E216A615}"/>
              </a:ext>
            </a:extLst>
          </p:cNvPr>
          <p:cNvSpPr>
            <a:spLocks noGrp="1"/>
          </p:cNvSpPr>
          <p:nvPr>
            <p:ph type="sldNum" sz="quarter" idx="12"/>
          </p:nvPr>
        </p:nvSpPr>
        <p:spPr/>
        <p:txBody>
          <a:bodyPr/>
          <a:lstStyle/>
          <a:p>
            <a:fld id="{BC5FB727-E7A6-4932-B142-BF757FB6C205}" type="slidenum">
              <a:rPr lang="zh-CN" altLang="en-US" smtClean="0"/>
              <a:t>‹#›</a:t>
            </a:fld>
            <a:endParaRPr lang="zh-CN" altLang="en-US"/>
          </a:p>
        </p:txBody>
      </p:sp>
    </p:spTree>
    <p:extLst>
      <p:ext uri="{BB962C8B-B14F-4D97-AF65-F5344CB8AC3E}">
        <p14:creationId xmlns:p14="http://schemas.microsoft.com/office/powerpoint/2010/main" val="40871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CFCEF-92C4-4AE8-9262-8DF366ED6D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A6BE154-89EA-42FB-8DCA-55864B6C9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8CBDA1-59F0-4785-96EC-5ACA223B6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32921E-E619-49CD-B45A-89370D8EC908}"/>
              </a:ext>
            </a:extLst>
          </p:cNvPr>
          <p:cNvSpPr>
            <a:spLocks noGrp="1"/>
          </p:cNvSpPr>
          <p:nvPr>
            <p:ph type="dt" sz="half" idx="10"/>
          </p:nvPr>
        </p:nvSpPr>
        <p:spPr/>
        <p:txBody>
          <a:bodyPr/>
          <a:lstStyle/>
          <a:p>
            <a:fld id="{E56E4CD8-8A2A-426F-8092-4A971174B4E3}" type="datetimeFigureOut">
              <a:rPr lang="zh-CN" altLang="en-US" smtClean="0"/>
              <a:t>2021/12/11</a:t>
            </a:fld>
            <a:endParaRPr lang="zh-CN" altLang="en-US"/>
          </a:p>
        </p:txBody>
      </p:sp>
      <p:sp>
        <p:nvSpPr>
          <p:cNvPr id="6" name="页脚占位符 5">
            <a:extLst>
              <a:ext uri="{FF2B5EF4-FFF2-40B4-BE49-F238E27FC236}">
                <a16:creationId xmlns:a16="http://schemas.microsoft.com/office/drawing/2014/main" id="{AEF0BA58-C466-484C-BC1B-1EBC2133E5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92251E-BC73-4E06-9861-F6621D2A5744}"/>
              </a:ext>
            </a:extLst>
          </p:cNvPr>
          <p:cNvSpPr>
            <a:spLocks noGrp="1"/>
          </p:cNvSpPr>
          <p:nvPr>
            <p:ph type="sldNum" sz="quarter" idx="12"/>
          </p:nvPr>
        </p:nvSpPr>
        <p:spPr/>
        <p:txBody>
          <a:bodyPr/>
          <a:lstStyle/>
          <a:p>
            <a:fld id="{BC5FB727-E7A6-4932-B142-BF757FB6C205}" type="slidenum">
              <a:rPr lang="zh-CN" altLang="en-US" smtClean="0"/>
              <a:t>‹#›</a:t>
            </a:fld>
            <a:endParaRPr lang="zh-CN" altLang="en-US"/>
          </a:p>
        </p:txBody>
      </p:sp>
    </p:spTree>
    <p:extLst>
      <p:ext uri="{BB962C8B-B14F-4D97-AF65-F5344CB8AC3E}">
        <p14:creationId xmlns:p14="http://schemas.microsoft.com/office/powerpoint/2010/main" val="390392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5205094-7053-45A6-8CC1-2A886FF50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DF5E7C-394B-4FA1-BBC4-43794E941B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AF14F5-2409-49A4-961A-2405F7706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E4CD8-8A2A-426F-8092-4A971174B4E3}" type="datetimeFigureOut">
              <a:rPr lang="zh-CN" altLang="en-US" smtClean="0"/>
              <a:t>2021/12/11</a:t>
            </a:fld>
            <a:endParaRPr lang="zh-CN" altLang="en-US"/>
          </a:p>
        </p:txBody>
      </p:sp>
      <p:sp>
        <p:nvSpPr>
          <p:cNvPr id="5" name="页脚占位符 4">
            <a:extLst>
              <a:ext uri="{FF2B5EF4-FFF2-40B4-BE49-F238E27FC236}">
                <a16:creationId xmlns:a16="http://schemas.microsoft.com/office/drawing/2014/main" id="{D18FA0FC-088F-4CE6-A674-0C67159BE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71F142C-113E-4B5E-9406-078311F298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FB727-E7A6-4932-B142-BF757FB6C205}" type="slidenum">
              <a:rPr lang="zh-CN" altLang="en-US" smtClean="0"/>
              <a:t>‹#›</a:t>
            </a:fld>
            <a:endParaRPr lang="zh-CN" altLang="en-US"/>
          </a:p>
        </p:txBody>
      </p:sp>
    </p:spTree>
    <p:extLst>
      <p:ext uri="{BB962C8B-B14F-4D97-AF65-F5344CB8AC3E}">
        <p14:creationId xmlns:p14="http://schemas.microsoft.com/office/powerpoint/2010/main" val="968009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D4581-88F5-417E-ADD1-E2360B011609}"/>
              </a:ext>
            </a:extLst>
          </p:cNvPr>
          <p:cNvSpPr>
            <a:spLocks noGrp="1"/>
          </p:cNvSpPr>
          <p:nvPr>
            <p:ph type="ctrTitle"/>
          </p:nvPr>
        </p:nvSpPr>
        <p:spPr/>
        <p:txBody>
          <a:bodyPr/>
          <a:lstStyle/>
          <a:p>
            <a:r>
              <a:rPr lang="zh-CN" altLang="en-US" dirty="0"/>
              <a:t>非平等博弈和超现实数</a:t>
            </a:r>
          </a:p>
        </p:txBody>
      </p:sp>
      <p:sp>
        <p:nvSpPr>
          <p:cNvPr id="3" name="副标题 2">
            <a:extLst>
              <a:ext uri="{FF2B5EF4-FFF2-40B4-BE49-F238E27FC236}">
                <a16:creationId xmlns:a16="http://schemas.microsoft.com/office/drawing/2014/main" id="{17E3644F-BA59-44B0-9B3E-51AA4B521D7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1866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更多的超现实数定义</a:t>
            </a:r>
          </a:p>
        </p:txBody>
      </p:sp>
      <p:sp>
        <p:nvSpPr>
          <p:cNvPr id="3" name="内容占位符 2">
            <a:extLst>
              <a:ext uri="{FF2B5EF4-FFF2-40B4-BE49-F238E27FC236}">
                <a16:creationId xmlns:a16="http://schemas.microsoft.com/office/drawing/2014/main" id="{AC8BB4ED-0667-4636-94CF-DCA02876F1A3}"/>
              </a:ext>
            </a:extLst>
          </p:cNvPr>
          <p:cNvSpPr>
            <a:spLocks noGrp="1"/>
          </p:cNvSpPr>
          <p:nvPr>
            <p:ph idx="1"/>
          </p:nvPr>
        </p:nvSpPr>
        <p:spPr/>
        <p:txBody>
          <a:bodyPr/>
          <a:lstStyle/>
          <a:p>
            <a:r>
              <a:rPr lang="el-GR" altLang="zh-CN" dirty="0"/>
              <a:t>ω</a:t>
            </a:r>
            <a:r>
              <a:rPr lang="en-US" altLang="zh-CN" dirty="0"/>
              <a:t>={0,1,2,3,...|}</a:t>
            </a:r>
          </a:p>
          <a:p>
            <a:r>
              <a:rPr lang="el-GR" altLang="zh-CN" dirty="0"/>
              <a:t>ω</a:t>
            </a:r>
            <a:r>
              <a:rPr lang="en-US" altLang="zh-CN" dirty="0"/>
              <a:t>+1={</a:t>
            </a:r>
            <a:r>
              <a:rPr lang="el-GR" altLang="zh-CN" dirty="0"/>
              <a:t>ω</a:t>
            </a:r>
            <a:r>
              <a:rPr lang="en-US" altLang="zh-CN" dirty="0"/>
              <a:t>|}</a:t>
            </a:r>
          </a:p>
          <a:p>
            <a:r>
              <a:rPr lang="el-GR" altLang="zh-CN" dirty="0"/>
              <a:t>ω</a:t>
            </a:r>
            <a:r>
              <a:rPr lang="en-US" altLang="zh-CN" dirty="0"/>
              <a:t>+</a:t>
            </a:r>
            <a:r>
              <a:rPr lang="el-GR" altLang="zh-CN" dirty="0"/>
              <a:t>ω</a:t>
            </a:r>
            <a:r>
              <a:rPr lang="en-US" altLang="zh-CN" dirty="0"/>
              <a:t>=2</a:t>
            </a:r>
            <a:r>
              <a:rPr lang="el-GR" altLang="zh-CN" dirty="0"/>
              <a:t>ω</a:t>
            </a:r>
            <a:r>
              <a:rPr lang="en-US" altLang="zh-CN" dirty="0"/>
              <a:t>={</a:t>
            </a:r>
            <a:r>
              <a:rPr lang="el-GR" altLang="zh-CN" dirty="0"/>
              <a:t>ω</a:t>
            </a:r>
            <a:r>
              <a:rPr lang="en-US" altLang="zh-CN" dirty="0"/>
              <a:t>,</a:t>
            </a:r>
            <a:r>
              <a:rPr lang="el-GR" altLang="zh-CN" dirty="0"/>
              <a:t> ω</a:t>
            </a:r>
            <a:r>
              <a:rPr lang="en-US" altLang="zh-CN" dirty="0"/>
              <a:t>+1,</a:t>
            </a:r>
            <a:r>
              <a:rPr lang="el-GR" altLang="zh-CN" dirty="0"/>
              <a:t> ω</a:t>
            </a:r>
            <a:r>
              <a:rPr lang="en-US" altLang="zh-CN" dirty="0"/>
              <a:t>+2,...|}</a:t>
            </a:r>
          </a:p>
        </p:txBody>
      </p:sp>
    </p:spTree>
    <p:extLst>
      <p:ext uri="{BB962C8B-B14F-4D97-AF65-F5344CB8AC3E}">
        <p14:creationId xmlns:p14="http://schemas.microsoft.com/office/powerpoint/2010/main" val="247292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更多的超现实数</a:t>
            </a:r>
          </a:p>
        </p:txBody>
      </p:sp>
      <p:pic>
        <p:nvPicPr>
          <p:cNvPr id="5" name="内容占位符 4">
            <a:extLst>
              <a:ext uri="{FF2B5EF4-FFF2-40B4-BE49-F238E27FC236}">
                <a16:creationId xmlns:a16="http://schemas.microsoft.com/office/drawing/2014/main" id="{90A4FC61-7D2C-4E03-9ED7-60B597E2BB83}"/>
              </a:ext>
            </a:extLst>
          </p:cNvPr>
          <p:cNvPicPr>
            <a:picLocks noGrp="1" noChangeAspect="1"/>
          </p:cNvPicPr>
          <p:nvPr>
            <p:ph idx="1"/>
          </p:nvPr>
        </p:nvPicPr>
        <p:blipFill>
          <a:blip r:embed="rId2"/>
          <a:stretch>
            <a:fillRect/>
          </a:stretch>
        </p:blipFill>
        <p:spPr>
          <a:xfrm>
            <a:off x="838199" y="1690687"/>
            <a:ext cx="10281691" cy="4802187"/>
          </a:xfrm>
        </p:spPr>
      </p:pic>
    </p:spTree>
    <p:extLst>
      <p:ext uri="{BB962C8B-B14F-4D97-AF65-F5344CB8AC3E}">
        <p14:creationId xmlns:p14="http://schemas.microsoft.com/office/powerpoint/2010/main" val="348713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更多的超现实数</a:t>
            </a:r>
          </a:p>
        </p:txBody>
      </p:sp>
      <p:sp>
        <p:nvSpPr>
          <p:cNvPr id="4" name="内容占位符 3">
            <a:extLst>
              <a:ext uri="{FF2B5EF4-FFF2-40B4-BE49-F238E27FC236}">
                <a16:creationId xmlns:a16="http://schemas.microsoft.com/office/drawing/2014/main" id="{7A12EC42-CB25-4862-BB6F-2BD47CAB3DA2}"/>
              </a:ext>
            </a:extLst>
          </p:cNvPr>
          <p:cNvSpPr>
            <a:spLocks noGrp="1"/>
          </p:cNvSpPr>
          <p:nvPr>
            <p:ph idx="1"/>
          </p:nvPr>
        </p:nvSpPr>
        <p:spPr/>
        <p:txBody>
          <a:bodyPr/>
          <a:lstStyle/>
          <a:p>
            <a:r>
              <a:rPr lang="zh-CN" altLang="en-US" dirty="0"/>
              <a:t>有限的超现实数和二进制分数是同构的</a:t>
            </a:r>
            <a:endParaRPr lang="en-US" altLang="zh-CN" dirty="0"/>
          </a:p>
          <a:p>
            <a:r>
              <a:rPr lang="en-US" altLang="zh-CN" dirty="0"/>
              <a:t>x={L|R}</a:t>
            </a:r>
            <a:r>
              <a:rPr lang="zh-CN" altLang="en-US" dirty="0"/>
              <a:t>也就是</a:t>
            </a:r>
            <a:r>
              <a:rPr lang="en-US" altLang="zh-CN" dirty="0"/>
              <a:t>L</a:t>
            </a:r>
            <a:r>
              <a:rPr lang="zh-CN" altLang="en-US" dirty="0"/>
              <a:t>到</a:t>
            </a:r>
            <a:r>
              <a:rPr lang="en-US" altLang="zh-CN" dirty="0"/>
              <a:t>R</a:t>
            </a:r>
            <a:r>
              <a:rPr lang="zh-CN" altLang="en-US" dirty="0"/>
              <a:t>之间（不含</a:t>
            </a:r>
            <a:r>
              <a:rPr lang="en-US" altLang="zh-CN" dirty="0"/>
              <a:t>L</a:t>
            </a:r>
            <a:r>
              <a:rPr lang="zh-CN" altLang="en-US" dirty="0"/>
              <a:t>，</a:t>
            </a:r>
            <a:r>
              <a:rPr lang="en-US" altLang="zh-CN" dirty="0"/>
              <a:t>R</a:t>
            </a:r>
            <a:r>
              <a:rPr lang="zh-CN" altLang="en-US" dirty="0"/>
              <a:t>）的最简单（树上最接近根、最早被构造出来）的</a:t>
            </a:r>
            <a:r>
              <a:rPr lang="en-US" altLang="zh-CN" dirty="0"/>
              <a:t>x</a:t>
            </a:r>
            <a:r>
              <a:rPr lang="zh-CN" altLang="en-US" dirty="0"/>
              <a:t>，所以说</a:t>
            </a:r>
            <a:r>
              <a:rPr lang="en-US" altLang="zh-CN" dirty="0"/>
              <a:t>x</a:t>
            </a:r>
            <a:r>
              <a:rPr lang="zh-CN" altLang="en-US" dirty="0"/>
              <a:t>实际上是一个等价类</a:t>
            </a:r>
          </a:p>
        </p:txBody>
      </p:sp>
    </p:spTree>
    <p:extLst>
      <p:ext uri="{BB962C8B-B14F-4D97-AF65-F5344CB8AC3E}">
        <p14:creationId xmlns:p14="http://schemas.microsoft.com/office/powerpoint/2010/main" val="2324234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lstStyle/>
          <a:p>
            <a:r>
              <a:rPr lang="zh-CN" altLang="en-US" dirty="0"/>
              <a:t>博弈：</a:t>
            </a:r>
            <a:endParaRPr lang="en-US" altLang="zh-CN" dirty="0"/>
          </a:p>
          <a:p>
            <a:r>
              <a:rPr lang="zh-CN" altLang="en-US" dirty="0"/>
              <a:t>游戏有很多个状态，状态之间有转移的关系</a:t>
            </a:r>
            <a:endParaRPr lang="en-US" altLang="zh-CN" dirty="0"/>
          </a:p>
          <a:p>
            <a:r>
              <a:rPr lang="zh-CN" altLang="en-US" dirty="0"/>
              <a:t>双方轮流操作，不能再操作就算输</a:t>
            </a:r>
            <a:endParaRPr lang="en-US" altLang="zh-CN" dirty="0"/>
          </a:p>
          <a:p>
            <a:r>
              <a:rPr lang="zh-CN" altLang="en-US" dirty="0"/>
              <a:t>非平等：</a:t>
            </a:r>
            <a:endParaRPr lang="en-US" altLang="zh-CN" dirty="0"/>
          </a:p>
          <a:p>
            <a:r>
              <a:rPr lang="zh-CN" altLang="en-US" dirty="0"/>
              <a:t>在某个状态，双方由于角色不同，能转移到的下一个状态是不一样的</a:t>
            </a:r>
            <a:endParaRPr lang="en-US" altLang="zh-CN" dirty="0"/>
          </a:p>
        </p:txBody>
      </p:sp>
    </p:spTree>
    <p:extLst>
      <p:ext uri="{BB962C8B-B14F-4D97-AF65-F5344CB8AC3E}">
        <p14:creationId xmlns:p14="http://schemas.microsoft.com/office/powerpoint/2010/main" val="62726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lstStyle/>
          <a:p>
            <a:r>
              <a:rPr lang="zh-CN" altLang="en-US" dirty="0"/>
              <a:t>如果游戏当前处于状态</a:t>
            </a:r>
            <a:r>
              <a:rPr lang="en-US" altLang="zh-CN" dirty="0"/>
              <a:t>G</a:t>
            </a:r>
            <a:r>
              <a:rPr lang="zh-CN" altLang="en-US" dirty="0"/>
              <a:t>，玩家</a:t>
            </a:r>
            <a:r>
              <a:rPr lang="en-US" altLang="zh-CN" dirty="0"/>
              <a:t>L</a:t>
            </a:r>
            <a:r>
              <a:rPr lang="zh-CN" altLang="en-US" dirty="0"/>
              <a:t>能转移到的状态是</a:t>
            </a:r>
            <a:r>
              <a:rPr lang="en-US" altLang="zh-CN" dirty="0"/>
              <a:t>G</a:t>
            </a:r>
            <a:r>
              <a:rPr lang="en-US" altLang="zh-CN" baseline="-25000" dirty="0"/>
              <a:t>L</a:t>
            </a:r>
            <a:r>
              <a:rPr lang="zh-CN" altLang="en-US" dirty="0"/>
              <a:t>，玩家</a:t>
            </a:r>
            <a:r>
              <a:rPr lang="en-US" altLang="zh-CN" dirty="0"/>
              <a:t>R</a:t>
            </a:r>
            <a:r>
              <a:rPr lang="zh-CN" altLang="en-US" dirty="0"/>
              <a:t>能转移到的状态是</a:t>
            </a:r>
            <a:r>
              <a:rPr lang="en-US" altLang="zh-CN" dirty="0"/>
              <a:t>G</a:t>
            </a:r>
            <a:r>
              <a:rPr lang="en-US" altLang="zh-CN" baseline="-25000" dirty="0"/>
              <a:t>R</a:t>
            </a:r>
            <a:r>
              <a:rPr lang="zh-CN" altLang="en-US" dirty="0"/>
              <a:t>，那么可以写成</a:t>
            </a:r>
            <a:r>
              <a:rPr lang="en-US" altLang="zh-CN" dirty="0"/>
              <a:t>G={G</a:t>
            </a:r>
            <a:r>
              <a:rPr lang="en-US" altLang="zh-CN" baseline="-25000" dirty="0"/>
              <a:t>L</a:t>
            </a:r>
            <a:r>
              <a:rPr lang="en-US" altLang="zh-CN" dirty="0"/>
              <a:t>|G</a:t>
            </a:r>
            <a:r>
              <a:rPr lang="en-US" altLang="zh-CN" baseline="-25000" dirty="0"/>
              <a:t>R</a:t>
            </a:r>
            <a:r>
              <a:rPr lang="en-US" altLang="zh-CN" dirty="0"/>
              <a:t>}</a:t>
            </a:r>
          </a:p>
          <a:p>
            <a:r>
              <a:rPr lang="zh-CN" altLang="en-US" dirty="0"/>
              <a:t>容易发现这和超现实数的定义是比较像的</a:t>
            </a:r>
            <a:endParaRPr lang="en-US" altLang="zh-CN" dirty="0"/>
          </a:p>
          <a:p>
            <a:r>
              <a:rPr lang="zh-CN" altLang="en-US" dirty="0"/>
              <a:t>区别在于：</a:t>
            </a:r>
            <a:endParaRPr lang="en-US" altLang="zh-CN" dirty="0"/>
          </a:p>
          <a:p>
            <a:pPr lvl="1"/>
            <a:r>
              <a:rPr lang="zh-CN" altLang="en-US" dirty="0"/>
              <a:t>超现实数的状态是无环的</a:t>
            </a:r>
            <a:endParaRPr lang="en-US" altLang="zh-CN" dirty="0"/>
          </a:p>
          <a:p>
            <a:pPr lvl="1"/>
            <a:r>
              <a:rPr lang="zh-CN" altLang="en-US" dirty="0"/>
              <a:t>超现实数的</a:t>
            </a:r>
            <a:r>
              <a:rPr lang="en-US" altLang="zh-CN" dirty="0"/>
              <a:t>L</a:t>
            </a:r>
            <a:r>
              <a:rPr lang="zh-CN" altLang="en-US" dirty="0"/>
              <a:t>和</a:t>
            </a:r>
            <a:r>
              <a:rPr lang="en-US" altLang="zh-CN" dirty="0"/>
              <a:t>R</a:t>
            </a:r>
            <a:r>
              <a:rPr lang="zh-CN" altLang="en-US" dirty="0"/>
              <a:t>集合有大小顺序关系</a:t>
            </a:r>
          </a:p>
          <a:p>
            <a:r>
              <a:rPr lang="zh-CN" altLang="en-US" dirty="0"/>
              <a:t>所以我们讨论一些无环的模型，再讨论当</a:t>
            </a:r>
            <a:r>
              <a:rPr lang="en-US" altLang="zh-CN" dirty="0"/>
              <a:t>L</a:t>
            </a:r>
            <a:r>
              <a:rPr lang="zh-CN" altLang="en-US" dirty="0"/>
              <a:t>和</a:t>
            </a:r>
            <a:r>
              <a:rPr lang="en-US" altLang="zh-CN" dirty="0"/>
              <a:t>R</a:t>
            </a:r>
            <a:r>
              <a:rPr lang="zh-CN" altLang="en-US" dirty="0"/>
              <a:t>没有顺序关系的时候怎么考虑</a:t>
            </a:r>
            <a:endParaRPr lang="en-US" altLang="zh-CN" dirty="0"/>
          </a:p>
        </p:txBody>
      </p:sp>
    </p:spTree>
    <p:extLst>
      <p:ext uri="{BB962C8B-B14F-4D97-AF65-F5344CB8AC3E}">
        <p14:creationId xmlns:p14="http://schemas.microsoft.com/office/powerpoint/2010/main" val="73647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lstStyle/>
          <a:p>
            <a:r>
              <a:rPr lang="en-US" altLang="zh-CN" dirty="0"/>
              <a:t>0</a:t>
            </a:r>
            <a:r>
              <a:rPr lang="zh-CN" altLang="en-US" dirty="0"/>
              <a:t>游戏</a:t>
            </a:r>
            <a:endParaRPr lang="en-US" altLang="zh-CN" dirty="0"/>
          </a:p>
          <a:p>
            <a:r>
              <a:rPr lang="en-US" altLang="zh-CN" dirty="0"/>
              <a:t>0={|}</a:t>
            </a:r>
          </a:p>
          <a:p>
            <a:r>
              <a:rPr lang="zh-CN" altLang="en-US" dirty="0"/>
              <a:t>先手没法走，后手一定赢</a:t>
            </a:r>
            <a:endParaRPr lang="en-US" altLang="zh-CN" dirty="0"/>
          </a:p>
          <a:p>
            <a:r>
              <a:rPr lang="zh-CN" altLang="en-US" dirty="0"/>
              <a:t>如果一个（无环的非平等博弈，下略）游戏</a:t>
            </a:r>
            <a:r>
              <a:rPr lang="en-US" altLang="zh-CN" dirty="0"/>
              <a:t>G</a:t>
            </a:r>
          </a:p>
          <a:p>
            <a:r>
              <a:rPr lang="zh-CN" altLang="en-US" dirty="0"/>
              <a:t>后手必胜</a:t>
            </a:r>
            <a:r>
              <a:rPr lang="en-US" altLang="zh-CN" dirty="0">
                <a:sym typeface="Wingdings" panose="05000000000000000000" pitchFamily="2" charset="2"/>
              </a:rPr>
              <a:t></a:t>
            </a:r>
            <a:r>
              <a:rPr lang="en-US" altLang="zh-CN" dirty="0"/>
              <a:t>G=0</a:t>
            </a:r>
            <a:r>
              <a:rPr lang="zh-CN" altLang="en-US" dirty="0"/>
              <a:t>（定义，下略）</a:t>
            </a:r>
            <a:endParaRPr lang="en-US" altLang="zh-CN" dirty="0"/>
          </a:p>
          <a:p>
            <a:endParaRPr lang="en-US" altLang="zh-CN" dirty="0"/>
          </a:p>
        </p:txBody>
      </p:sp>
    </p:spTree>
    <p:extLst>
      <p:ext uri="{BB962C8B-B14F-4D97-AF65-F5344CB8AC3E}">
        <p14:creationId xmlns:p14="http://schemas.microsoft.com/office/powerpoint/2010/main" val="101006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lstStyle/>
          <a:p>
            <a:r>
              <a:rPr lang="en-US" altLang="zh-CN" dirty="0"/>
              <a:t>1</a:t>
            </a:r>
            <a:r>
              <a:rPr lang="zh-CN" altLang="en-US" dirty="0"/>
              <a:t>游戏</a:t>
            </a:r>
            <a:endParaRPr lang="en-US" altLang="zh-CN" dirty="0"/>
          </a:p>
          <a:p>
            <a:r>
              <a:rPr lang="en-US" altLang="zh-CN" dirty="0"/>
              <a:t>1={0|}</a:t>
            </a:r>
          </a:p>
          <a:p>
            <a:r>
              <a:rPr lang="en-US" altLang="zh-CN" dirty="0"/>
              <a:t>R</a:t>
            </a:r>
            <a:r>
              <a:rPr lang="zh-CN" altLang="en-US" dirty="0"/>
              <a:t>玩家没法走，</a:t>
            </a:r>
            <a:r>
              <a:rPr lang="en-US" altLang="zh-CN" dirty="0"/>
              <a:t>L</a:t>
            </a:r>
            <a:r>
              <a:rPr lang="zh-CN" altLang="en-US" dirty="0"/>
              <a:t>玩家可以先走到</a:t>
            </a:r>
            <a:r>
              <a:rPr lang="en-US" altLang="zh-CN" dirty="0"/>
              <a:t>0</a:t>
            </a:r>
            <a:r>
              <a:rPr lang="zh-CN" altLang="en-US" dirty="0"/>
              <a:t>然后总会轮到</a:t>
            </a:r>
            <a:r>
              <a:rPr lang="en-US" altLang="zh-CN" dirty="0"/>
              <a:t>R</a:t>
            </a:r>
            <a:r>
              <a:rPr lang="zh-CN" altLang="en-US" dirty="0"/>
              <a:t>玩家走</a:t>
            </a:r>
            <a:endParaRPr lang="en-US" altLang="zh-CN" dirty="0"/>
          </a:p>
          <a:p>
            <a:r>
              <a:rPr lang="zh-CN" altLang="en-US" dirty="0"/>
              <a:t>所以</a:t>
            </a:r>
            <a:r>
              <a:rPr lang="en-US" altLang="zh-CN" dirty="0"/>
              <a:t>1</a:t>
            </a:r>
            <a:r>
              <a:rPr lang="zh-CN" altLang="en-US" dirty="0"/>
              <a:t>游戏</a:t>
            </a:r>
            <a:r>
              <a:rPr lang="en-US" altLang="zh-CN" dirty="0"/>
              <a:t>L</a:t>
            </a:r>
            <a:r>
              <a:rPr lang="zh-CN" altLang="en-US" dirty="0"/>
              <a:t>玩家必胜</a:t>
            </a:r>
            <a:endParaRPr lang="en-US" altLang="zh-CN" dirty="0"/>
          </a:p>
          <a:p>
            <a:r>
              <a:rPr lang="en-US" altLang="zh-CN" dirty="0"/>
              <a:t>L</a:t>
            </a:r>
            <a:r>
              <a:rPr lang="zh-CN" altLang="en-US" dirty="0"/>
              <a:t>玩家必胜</a:t>
            </a:r>
            <a:r>
              <a:rPr lang="en-US" altLang="zh-CN" dirty="0">
                <a:sym typeface="Wingdings" panose="05000000000000000000" pitchFamily="2" charset="2"/>
              </a:rPr>
              <a:t></a:t>
            </a:r>
            <a:r>
              <a:rPr lang="en-US" altLang="zh-CN" dirty="0"/>
              <a:t>G&gt;0</a:t>
            </a:r>
          </a:p>
          <a:p>
            <a:r>
              <a:rPr lang="zh-CN" altLang="en-US" dirty="0"/>
              <a:t>为什么这样定义？若</a:t>
            </a:r>
            <a:r>
              <a:rPr lang="en-US" altLang="zh-CN" dirty="0"/>
              <a:t>G&gt;0</a:t>
            </a:r>
            <a:r>
              <a:rPr lang="zh-CN" altLang="en-US" dirty="0"/>
              <a:t>那么</a:t>
            </a:r>
            <a:r>
              <a:rPr lang="en-US" altLang="zh-CN" dirty="0"/>
              <a:t>G</a:t>
            </a:r>
            <a:r>
              <a:rPr lang="en-US" altLang="zh-CN" baseline="-25000" dirty="0"/>
              <a:t>L</a:t>
            </a:r>
            <a:r>
              <a:rPr lang="en-US" altLang="zh-CN" dirty="0"/>
              <a:t>&gt;=0</a:t>
            </a:r>
            <a:r>
              <a:rPr lang="zh-CN" altLang="en-US" dirty="0"/>
              <a:t>，</a:t>
            </a:r>
            <a:r>
              <a:rPr lang="en-US" altLang="zh-CN" dirty="0"/>
              <a:t>G</a:t>
            </a:r>
            <a:r>
              <a:rPr lang="en-US" altLang="zh-CN" baseline="-25000" dirty="0"/>
              <a:t>R</a:t>
            </a:r>
            <a:r>
              <a:rPr lang="en-US" altLang="zh-CN" dirty="0"/>
              <a:t>&gt;0</a:t>
            </a:r>
            <a:r>
              <a:rPr lang="zh-CN" altLang="en-US" dirty="0"/>
              <a:t>或</a:t>
            </a:r>
            <a:r>
              <a:rPr lang="en-US" altLang="zh-CN" dirty="0"/>
              <a:t>G</a:t>
            </a:r>
            <a:r>
              <a:rPr lang="en-US" altLang="zh-CN" baseline="-25000" dirty="0"/>
              <a:t>R</a:t>
            </a:r>
            <a:r>
              <a:rPr lang="zh-CN" altLang="en-US" dirty="0"/>
              <a:t>为空集，所以</a:t>
            </a:r>
            <a:r>
              <a:rPr lang="en-US" altLang="zh-CN" dirty="0"/>
              <a:t>L</a:t>
            </a:r>
            <a:r>
              <a:rPr lang="zh-CN" altLang="en-US" dirty="0"/>
              <a:t>玩家总可以走到</a:t>
            </a:r>
            <a:r>
              <a:rPr lang="en-US" altLang="zh-CN" dirty="0"/>
              <a:t>0</a:t>
            </a:r>
            <a:r>
              <a:rPr lang="zh-CN" altLang="en-US" dirty="0"/>
              <a:t>然后让</a:t>
            </a:r>
            <a:r>
              <a:rPr lang="en-US" altLang="zh-CN" dirty="0"/>
              <a:t>R</a:t>
            </a:r>
            <a:r>
              <a:rPr lang="zh-CN" altLang="en-US" dirty="0"/>
              <a:t>玩家没法走，或者</a:t>
            </a:r>
            <a:r>
              <a:rPr lang="en-US" altLang="zh-CN" dirty="0"/>
              <a:t>R</a:t>
            </a:r>
            <a:r>
              <a:rPr lang="zh-CN" altLang="en-US" dirty="0"/>
              <a:t>玩家直接就没法走了，而</a:t>
            </a:r>
            <a:r>
              <a:rPr lang="en-US" altLang="zh-CN" dirty="0"/>
              <a:t>R</a:t>
            </a:r>
            <a:r>
              <a:rPr lang="zh-CN" altLang="en-US" dirty="0"/>
              <a:t>玩家没有走到</a:t>
            </a:r>
            <a:r>
              <a:rPr lang="en-US" altLang="zh-CN" dirty="0"/>
              <a:t>0</a:t>
            </a:r>
            <a:r>
              <a:rPr lang="zh-CN" altLang="en-US" dirty="0"/>
              <a:t>的能力</a:t>
            </a:r>
            <a:endParaRPr lang="en-US" altLang="zh-CN" dirty="0"/>
          </a:p>
          <a:p>
            <a:endParaRPr lang="en-US" altLang="zh-CN" dirty="0"/>
          </a:p>
        </p:txBody>
      </p:sp>
    </p:spTree>
    <p:extLst>
      <p:ext uri="{BB962C8B-B14F-4D97-AF65-F5344CB8AC3E}">
        <p14:creationId xmlns:p14="http://schemas.microsoft.com/office/powerpoint/2010/main" val="1728157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lstStyle/>
          <a:p>
            <a:r>
              <a:rPr lang="en-US" altLang="zh-CN" dirty="0"/>
              <a:t>-1</a:t>
            </a:r>
            <a:r>
              <a:rPr lang="zh-CN" altLang="en-US" dirty="0"/>
              <a:t>游戏</a:t>
            </a:r>
            <a:endParaRPr lang="en-US" altLang="zh-CN" dirty="0"/>
          </a:p>
          <a:p>
            <a:r>
              <a:rPr lang="en-US" altLang="zh-CN" dirty="0"/>
              <a:t>-1={|0}</a:t>
            </a:r>
          </a:p>
          <a:p>
            <a:r>
              <a:rPr lang="en-US" altLang="zh-CN" dirty="0"/>
              <a:t>L</a:t>
            </a:r>
            <a:r>
              <a:rPr lang="zh-CN" altLang="en-US" dirty="0"/>
              <a:t>玩家没法走，</a:t>
            </a:r>
            <a:r>
              <a:rPr lang="en-US" altLang="zh-CN" dirty="0"/>
              <a:t>R</a:t>
            </a:r>
            <a:r>
              <a:rPr lang="zh-CN" altLang="en-US" dirty="0"/>
              <a:t>玩家可以先走到</a:t>
            </a:r>
            <a:r>
              <a:rPr lang="en-US" altLang="zh-CN" dirty="0"/>
              <a:t>0</a:t>
            </a:r>
            <a:r>
              <a:rPr lang="zh-CN" altLang="en-US" dirty="0"/>
              <a:t>然后总会轮到</a:t>
            </a:r>
            <a:r>
              <a:rPr lang="en-US" altLang="zh-CN" dirty="0"/>
              <a:t>L</a:t>
            </a:r>
            <a:r>
              <a:rPr lang="zh-CN" altLang="en-US" dirty="0"/>
              <a:t>玩家走</a:t>
            </a:r>
            <a:endParaRPr lang="en-US" altLang="zh-CN" dirty="0"/>
          </a:p>
          <a:p>
            <a:r>
              <a:rPr lang="zh-CN" altLang="en-US" dirty="0"/>
              <a:t>所以</a:t>
            </a:r>
            <a:r>
              <a:rPr lang="en-US" altLang="zh-CN" dirty="0"/>
              <a:t>-1</a:t>
            </a:r>
            <a:r>
              <a:rPr lang="zh-CN" altLang="en-US" dirty="0"/>
              <a:t>游戏</a:t>
            </a:r>
            <a:r>
              <a:rPr lang="en-US" altLang="zh-CN" dirty="0"/>
              <a:t>R</a:t>
            </a:r>
            <a:r>
              <a:rPr lang="zh-CN" altLang="en-US" dirty="0"/>
              <a:t>玩家必胜</a:t>
            </a:r>
            <a:endParaRPr lang="en-US" altLang="zh-CN" dirty="0"/>
          </a:p>
          <a:p>
            <a:r>
              <a:rPr lang="en-US" altLang="zh-CN" dirty="0"/>
              <a:t>R</a:t>
            </a:r>
            <a:r>
              <a:rPr lang="zh-CN" altLang="en-US" dirty="0"/>
              <a:t>玩家必胜</a:t>
            </a:r>
            <a:r>
              <a:rPr lang="en-US" altLang="zh-CN" dirty="0">
                <a:sym typeface="Wingdings" panose="05000000000000000000" pitchFamily="2" charset="2"/>
              </a:rPr>
              <a:t></a:t>
            </a:r>
            <a:r>
              <a:rPr lang="en-US" altLang="zh-CN" dirty="0"/>
              <a:t>G&lt;0</a:t>
            </a:r>
          </a:p>
        </p:txBody>
      </p:sp>
    </p:spTree>
    <p:extLst>
      <p:ext uri="{BB962C8B-B14F-4D97-AF65-F5344CB8AC3E}">
        <p14:creationId xmlns:p14="http://schemas.microsoft.com/office/powerpoint/2010/main" val="125466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en-US" altLang="zh-CN" dirty="0"/>
              <a:t>*</a:t>
            </a:r>
            <a:r>
              <a:rPr lang="zh-CN" altLang="en-US" dirty="0"/>
              <a:t>游戏</a:t>
            </a:r>
            <a:endParaRPr lang="en-US" altLang="zh-CN" dirty="0"/>
          </a:p>
          <a:p>
            <a:r>
              <a:rPr lang="en-US" altLang="zh-CN" dirty="0"/>
              <a:t>*={0|0}</a:t>
            </a:r>
          </a:p>
          <a:p>
            <a:r>
              <a:rPr lang="zh-CN" altLang="en-US" dirty="0"/>
              <a:t>先手玩家必胜</a:t>
            </a:r>
            <a:endParaRPr lang="en-US" altLang="zh-CN" dirty="0"/>
          </a:p>
          <a:p>
            <a:r>
              <a:rPr lang="zh-CN" altLang="en-US" dirty="0"/>
              <a:t>可以发现</a:t>
            </a:r>
            <a:r>
              <a:rPr lang="en-US" altLang="zh-CN" dirty="0"/>
              <a:t>*</a:t>
            </a:r>
            <a:r>
              <a:rPr lang="zh-CN" altLang="en-US" dirty="0"/>
              <a:t>不是一个合法的超现实数，是超现实数在非平等博弈的一个扩展，不合法的原因是没法和超现实数比大小</a:t>
            </a:r>
            <a:endParaRPr lang="en-US" altLang="zh-CN" dirty="0"/>
          </a:p>
          <a:p>
            <a:r>
              <a:rPr lang="zh-CN" altLang="en-US" dirty="0"/>
              <a:t>如</a:t>
            </a:r>
            <a:r>
              <a:rPr lang="en-US" altLang="zh-CN" dirty="0"/>
              <a:t>*</a:t>
            </a:r>
            <a:r>
              <a:rPr lang="zh-CN" altLang="en-US" dirty="0"/>
              <a:t>和</a:t>
            </a:r>
            <a:r>
              <a:rPr lang="en-US" altLang="zh-CN" dirty="0"/>
              <a:t>0</a:t>
            </a:r>
            <a:r>
              <a:rPr lang="zh-CN" altLang="en-US" dirty="0"/>
              <a:t>没法比大小，即</a:t>
            </a:r>
            <a:r>
              <a:rPr lang="en-US" altLang="zh-CN" dirty="0"/>
              <a:t>*&gt;=0</a:t>
            </a:r>
            <a:r>
              <a:rPr lang="zh-CN" altLang="en-US" dirty="0"/>
              <a:t>和</a:t>
            </a:r>
            <a:r>
              <a:rPr lang="en-US" altLang="zh-CN" dirty="0"/>
              <a:t>0&gt;=*</a:t>
            </a:r>
            <a:r>
              <a:rPr lang="zh-CN" altLang="en-US" dirty="0"/>
              <a:t>同时不成立，记作</a:t>
            </a:r>
            <a:r>
              <a:rPr lang="en-US" altLang="zh-CN" dirty="0"/>
              <a:t>*||0</a:t>
            </a:r>
          </a:p>
          <a:p>
            <a:r>
              <a:rPr lang="zh-CN" altLang="en-US" dirty="0"/>
              <a:t>先手玩家必胜</a:t>
            </a:r>
            <a:r>
              <a:rPr lang="en-US" altLang="zh-CN" dirty="0">
                <a:sym typeface="Wingdings" panose="05000000000000000000" pitchFamily="2" charset="2"/>
              </a:rPr>
              <a:t></a:t>
            </a:r>
            <a:r>
              <a:rPr lang="en-US" altLang="zh-CN" dirty="0"/>
              <a:t>G||0</a:t>
            </a:r>
          </a:p>
          <a:p>
            <a:r>
              <a:rPr lang="zh-CN" altLang="en-US" dirty="0"/>
              <a:t>注意不是</a:t>
            </a:r>
            <a:r>
              <a:rPr lang="en-US" altLang="zh-CN" dirty="0"/>
              <a:t>G=*</a:t>
            </a:r>
            <a:r>
              <a:rPr lang="zh-CN" altLang="en-US" dirty="0"/>
              <a:t>，先手必胜的游戏不只是</a:t>
            </a:r>
            <a:r>
              <a:rPr lang="en-US" altLang="zh-CN" dirty="0"/>
              <a:t>*</a:t>
            </a:r>
            <a:r>
              <a:rPr lang="zh-CN" altLang="en-US" dirty="0"/>
              <a:t>，例如</a:t>
            </a:r>
            <a:r>
              <a:rPr lang="en-US" altLang="zh-CN" dirty="0"/>
              <a:t>G={1|-1}=±1</a:t>
            </a:r>
            <a:r>
              <a:rPr lang="zh-CN" altLang="en-US" dirty="0"/>
              <a:t>也是先手必胜的</a:t>
            </a:r>
            <a:endParaRPr lang="en-US" altLang="zh-CN" dirty="0"/>
          </a:p>
        </p:txBody>
      </p:sp>
    </p:spTree>
    <p:extLst>
      <p:ext uri="{BB962C8B-B14F-4D97-AF65-F5344CB8AC3E}">
        <p14:creationId xmlns:p14="http://schemas.microsoft.com/office/powerpoint/2010/main" val="1365607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游戏的运算</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加法</a:t>
            </a:r>
            <a:endParaRPr lang="en-US" altLang="zh-CN" dirty="0"/>
          </a:p>
          <a:p>
            <a:r>
              <a:rPr lang="zh-CN" altLang="en-US" dirty="0"/>
              <a:t>游戏</a:t>
            </a:r>
            <a:r>
              <a:rPr lang="en-US" altLang="zh-CN" dirty="0"/>
              <a:t>G+H</a:t>
            </a:r>
            <a:r>
              <a:rPr lang="zh-CN" altLang="en-US" dirty="0"/>
              <a:t>表示的是有两个游戏同时进行，最后不能移动的人算输</a:t>
            </a:r>
            <a:endParaRPr lang="en-US" altLang="zh-CN" dirty="0"/>
          </a:p>
          <a:p>
            <a:r>
              <a:rPr lang="zh-CN" altLang="en-US" dirty="0"/>
              <a:t>那么可以很容易地定义出游戏的加法</a:t>
            </a:r>
            <a:endParaRPr lang="en-US" altLang="zh-CN" dirty="0"/>
          </a:p>
          <a:p>
            <a:r>
              <a:rPr lang="en-US" altLang="zh-CN" dirty="0"/>
              <a:t>G+H={G</a:t>
            </a:r>
            <a:r>
              <a:rPr lang="en-US" altLang="zh-CN" baseline="-25000" dirty="0"/>
              <a:t>L</a:t>
            </a:r>
            <a:r>
              <a:rPr lang="en-US" altLang="zh-CN" dirty="0"/>
              <a:t>+H,G+H</a:t>
            </a:r>
            <a:r>
              <a:rPr lang="en-US" altLang="zh-CN" baseline="-25000" dirty="0"/>
              <a:t>L</a:t>
            </a:r>
            <a:r>
              <a:rPr lang="en-US" altLang="zh-CN" dirty="0"/>
              <a:t>|G</a:t>
            </a:r>
            <a:r>
              <a:rPr lang="en-US" altLang="zh-CN" baseline="-25000" dirty="0"/>
              <a:t>R</a:t>
            </a:r>
            <a:r>
              <a:rPr lang="en-US" altLang="zh-CN" dirty="0"/>
              <a:t>+H,G+H</a:t>
            </a:r>
            <a:r>
              <a:rPr lang="en-US" altLang="zh-CN" baseline="-25000" dirty="0"/>
              <a:t>R</a:t>
            </a:r>
            <a:r>
              <a:rPr lang="en-US" altLang="zh-CN" dirty="0"/>
              <a:t>}</a:t>
            </a:r>
          </a:p>
          <a:p>
            <a:r>
              <a:rPr lang="zh-CN" altLang="en-US" dirty="0"/>
              <a:t>由于这和超现实数的加法在形式上是一样的（虽然我们没讲）</a:t>
            </a:r>
            <a:endParaRPr lang="en-US" altLang="zh-CN" dirty="0"/>
          </a:p>
          <a:p>
            <a:r>
              <a:rPr lang="zh-CN" altLang="en-US" dirty="0"/>
              <a:t>有限的超现实数又可以当成一般的数来计算</a:t>
            </a:r>
            <a:endParaRPr lang="en-US" altLang="zh-CN" dirty="0"/>
          </a:p>
          <a:p>
            <a:r>
              <a:rPr lang="zh-CN" altLang="en-US" dirty="0"/>
              <a:t>所以可以直接把游戏当成数来计算</a:t>
            </a:r>
            <a:endParaRPr lang="en-US" altLang="zh-CN" dirty="0"/>
          </a:p>
        </p:txBody>
      </p:sp>
    </p:spTree>
    <p:extLst>
      <p:ext uri="{BB962C8B-B14F-4D97-AF65-F5344CB8AC3E}">
        <p14:creationId xmlns:p14="http://schemas.microsoft.com/office/powerpoint/2010/main" val="313805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自然数的集合定义</a:t>
            </a:r>
          </a:p>
        </p:txBody>
      </p:sp>
      <p:sp>
        <p:nvSpPr>
          <p:cNvPr id="3" name="内容占位符 2">
            <a:extLst>
              <a:ext uri="{FF2B5EF4-FFF2-40B4-BE49-F238E27FC236}">
                <a16:creationId xmlns:a16="http://schemas.microsoft.com/office/drawing/2014/main" id="{AC8BB4ED-0667-4636-94CF-DCA02876F1A3}"/>
              </a:ext>
            </a:extLst>
          </p:cNvPr>
          <p:cNvSpPr>
            <a:spLocks noGrp="1"/>
          </p:cNvSpPr>
          <p:nvPr>
            <p:ph idx="1"/>
          </p:nvPr>
        </p:nvSpPr>
        <p:spPr/>
        <p:txBody>
          <a:bodyPr/>
          <a:lstStyle/>
          <a:p>
            <a:r>
              <a:rPr lang="en-US" altLang="zh-CN" dirty="0"/>
              <a:t>x+1={0,1,...,x}</a:t>
            </a:r>
          </a:p>
          <a:p>
            <a:r>
              <a:rPr lang="zh-CN" altLang="en-US" dirty="0"/>
              <a:t>需要一个初始符号</a:t>
            </a:r>
            <a:r>
              <a:rPr lang="en-US" altLang="zh-CN" dirty="0"/>
              <a:t>0</a:t>
            </a:r>
          </a:p>
          <a:p>
            <a:r>
              <a:rPr lang="zh-CN" altLang="en-US" dirty="0"/>
              <a:t>定义：</a:t>
            </a:r>
            <a:r>
              <a:rPr lang="en-US" altLang="zh-CN" dirty="0"/>
              <a:t>0=∅</a:t>
            </a:r>
          </a:p>
          <a:p>
            <a:r>
              <a:rPr lang="en-US" altLang="zh-CN" dirty="0"/>
              <a:t>x+1={x}∪x={x}∪{0,1,...,x-1}={0,1,...,x}</a:t>
            </a:r>
            <a:r>
              <a:rPr lang="zh-CN" altLang="en-US" dirty="0"/>
              <a:t>（后继运算）</a:t>
            </a:r>
            <a:endParaRPr lang="en-US" altLang="zh-CN" dirty="0"/>
          </a:p>
          <a:p>
            <a:r>
              <a:rPr lang="zh-CN" altLang="en-US" dirty="0"/>
              <a:t>这个集合定义满足皮亚诺公理，可以在上面定义各种运算</a:t>
            </a:r>
            <a:endParaRPr lang="en-US" altLang="zh-CN" dirty="0"/>
          </a:p>
          <a:p>
            <a:r>
              <a:rPr lang="en-US" altLang="zh-CN" dirty="0"/>
              <a:t>N={0,1,2,...}</a:t>
            </a:r>
          </a:p>
        </p:txBody>
      </p:sp>
    </p:spTree>
    <p:extLst>
      <p:ext uri="{BB962C8B-B14F-4D97-AF65-F5344CB8AC3E}">
        <p14:creationId xmlns:p14="http://schemas.microsoft.com/office/powerpoint/2010/main" val="20038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游戏的运算</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取负</a:t>
            </a:r>
            <a:endParaRPr lang="en-US" altLang="zh-CN" dirty="0"/>
          </a:p>
          <a:p>
            <a:r>
              <a:rPr lang="zh-CN" altLang="en-US" dirty="0"/>
              <a:t>游戏</a:t>
            </a:r>
            <a:r>
              <a:rPr lang="en-US" altLang="zh-CN" dirty="0"/>
              <a:t>-G</a:t>
            </a:r>
            <a:r>
              <a:rPr lang="zh-CN" altLang="en-US" dirty="0"/>
              <a:t>表示的是左右玩家角色交换之后的游戏</a:t>
            </a:r>
            <a:endParaRPr lang="en-US" altLang="zh-CN" dirty="0"/>
          </a:p>
          <a:p>
            <a:r>
              <a:rPr lang="zh-CN" altLang="en-US" dirty="0"/>
              <a:t>那么可以很容易地定义出游戏的取负</a:t>
            </a:r>
            <a:endParaRPr lang="en-US" altLang="zh-CN" dirty="0"/>
          </a:p>
          <a:p>
            <a:r>
              <a:rPr lang="en-US" altLang="zh-CN" dirty="0"/>
              <a:t>-G={-G</a:t>
            </a:r>
            <a:r>
              <a:rPr lang="en-US" altLang="zh-CN" baseline="-25000" dirty="0"/>
              <a:t>R</a:t>
            </a:r>
            <a:r>
              <a:rPr lang="en-US" altLang="zh-CN" dirty="0"/>
              <a:t>|-G</a:t>
            </a:r>
            <a:r>
              <a:rPr lang="en-US" altLang="zh-CN" baseline="-25000" dirty="0"/>
              <a:t>L</a:t>
            </a:r>
            <a:r>
              <a:rPr lang="en-US" altLang="zh-CN" dirty="0"/>
              <a:t>}</a:t>
            </a:r>
          </a:p>
          <a:p>
            <a:r>
              <a:rPr lang="zh-CN" altLang="en-US" dirty="0"/>
              <a:t>由于这和超现实数的取负在形式上是一样的（虽然我们没讲）</a:t>
            </a:r>
            <a:endParaRPr lang="en-US" altLang="zh-CN" dirty="0"/>
          </a:p>
          <a:p>
            <a:r>
              <a:rPr lang="zh-CN" altLang="en-US" dirty="0"/>
              <a:t>有限的超现实数又可以当成一般的数来计算</a:t>
            </a:r>
            <a:endParaRPr lang="en-US" altLang="zh-CN" dirty="0"/>
          </a:p>
          <a:p>
            <a:r>
              <a:rPr lang="zh-CN" altLang="en-US" dirty="0"/>
              <a:t>所以可以直接把游戏当成数来计算</a:t>
            </a:r>
            <a:endParaRPr lang="en-US" altLang="zh-CN" dirty="0"/>
          </a:p>
        </p:txBody>
      </p:sp>
    </p:spTree>
    <p:extLst>
      <p:ext uri="{BB962C8B-B14F-4D97-AF65-F5344CB8AC3E}">
        <p14:creationId xmlns:p14="http://schemas.microsoft.com/office/powerpoint/2010/main" val="1431382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游戏的运算</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例：证明游戏</a:t>
            </a:r>
            <a:r>
              <a:rPr lang="en-US" altLang="zh-CN" dirty="0"/>
              <a:t>1/2+1/2=1</a:t>
            </a:r>
            <a:r>
              <a:rPr lang="zh-CN" altLang="en-US" dirty="0"/>
              <a:t>，</a:t>
            </a:r>
            <a:r>
              <a:rPr lang="en-US" altLang="zh-CN" dirty="0"/>
              <a:t>1/2={0|1}</a:t>
            </a:r>
          </a:p>
          <a:p>
            <a:r>
              <a:rPr lang="zh-CN" altLang="en-US" dirty="0"/>
              <a:t>证明</a:t>
            </a:r>
            <a:r>
              <a:rPr lang="en-US" altLang="zh-CN" dirty="0"/>
              <a:t>1/2+1/2-1</a:t>
            </a:r>
            <a:r>
              <a:rPr lang="zh-CN" altLang="en-US" dirty="0"/>
              <a:t>是一个</a:t>
            </a:r>
            <a:r>
              <a:rPr lang="en-US" altLang="zh-CN" dirty="0"/>
              <a:t>0</a:t>
            </a:r>
            <a:r>
              <a:rPr lang="zh-CN" altLang="en-US" dirty="0"/>
              <a:t>游戏即可</a:t>
            </a:r>
            <a:endParaRPr lang="en-US" altLang="zh-CN" dirty="0"/>
          </a:p>
          <a:p>
            <a:endParaRPr lang="en-US" altLang="zh-CN" dirty="0"/>
          </a:p>
        </p:txBody>
      </p:sp>
      <p:pic>
        <p:nvPicPr>
          <p:cNvPr id="5" name="图片 4">
            <a:extLst>
              <a:ext uri="{FF2B5EF4-FFF2-40B4-BE49-F238E27FC236}">
                <a16:creationId xmlns:a16="http://schemas.microsoft.com/office/drawing/2014/main" id="{5EF92988-4D37-4001-B025-40B9FABD8B5B}"/>
              </a:ext>
            </a:extLst>
          </p:cNvPr>
          <p:cNvPicPr>
            <a:picLocks noChangeAspect="1"/>
          </p:cNvPicPr>
          <p:nvPr/>
        </p:nvPicPr>
        <p:blipFill>
          <a:blip r:embed="rId2"/>
          <a:stretch>
            <a:fillRect/>
          </a:stretch>
        </p:blipFill>
        <p:spPr>
          <a:xfrm>
            <a:off x="3276218" y="2829555"/>
            <a:ext cx="5468113" cy="2343477"/>
          </a:xfrm>
          <a:prstGeom prst="rect">
            <a:avLst/>
          </a:prstGeom>
        </p:spPr>
      </p:pic>
    </p:spTree>
    <p:extLst>
      <p:ext uri="{BB962C8B-B14F-4D97-AF65-F5344CB8AC3E}">
        <p14:creationId xmlns:p14="http://schemas.microsoft.com/office/powerpoint/2010/main" val="1234638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游戏的运算</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例：</a:t>
            </a:r>
            <a:endParaRPr lang="en-US" altLang="zh-CN" dirty="0"/>
          </a:p>
          <a:p>
            <a:r>
              <a:rPr lang="zh-CN" altLang="en-US" dirty="0"/>
              <a:t>证明</a:t>
            </a:r>
            <a:r>
              <a:rPr lang="en-US" altLang="zh-CN" dirty="0"/>
              <a:t>*+*=0</a:t>
            </a:r>
            <a:r>
              <a:rPr lang="zh-CN" altLang="en-US" dirty="0"/>
              <a:t>，</a:t>
            </a:r>
            <a:r>
              <a:rPr lang="en-US" altLang="zh-CN" dirty="0"/>
              <a:t>*=-*</a:t>
            </a:r>
          </a:p>
        </p:txBody>
      </p:sp>
    </p:spTree>
    <p:extLst>
      <p:ext uri="{BB962C8B-B14F-4D97-AF65-F5344CB8AC3E}">
        <p14:creationId xmlns:p14="http://schemas.microsoft.com/office/powerpoint/2010/main" val="1229300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↑游戏</a:t>
            </a:r>
            <a:endParaRPr lang="en-US" altLang="zh-CN" dirty="0"/>
          </a:p>
          <a:p>
            <a:r>
              <a:rPr lang="en-US" altLang="zh-CN" dirty="0"/>
              <a:t>↑={0|*}</a:t>
            </a:r>
          </a:p>
          <a:p>
            <a:r>
              <a:rPr lang="zh-CN" altLang="en-US" dirty="0"/>
              <a:t>手玩可以发现↑游戏是</a:t>
            </a:r>
            <a:r>
              <a:rPr lang="en-US" altLang="zh-CN" dirty="0"/>
              <a:t>L</a:t>
            </a:r>
            <a:r>
              <a:rPr lang="zh-CN" altLang="en-US" dirty="0"/>
              <a:t>必胜的</a:t>
            </a:r>
            <a:endParaRPr lang="en-US" altLang="zh-CN" dirty="0"/>
          </a:p>
          <a:p>
            <a:r>
              <a:rPr lang="zh-CN" altLang="en-US" dirty="0"/>
              <a:t>所以↑</a:t>
            </a:r>
            <a:r>
              <a:rPr lang="en-US" altLang="zh-CN" dirty="0"/>
              <a:t>&gt;0</a:t>
            </a:r>
          </a:p>
          <a:p>
            <a:endParaRPr lang="en-US" altLang="zh-CN" dirty="0"/>
          </a:p>
        </p:txBody>
      </p:sp>
      <p:pic>
        <p:nvPicPr>
          <p:cNvPr id="5" name="图片 4">
            <a:extLst>
              <a:ext uri="{FF2B5EF4-FFF2-40B4-BE49-F238E27FC236}">
                <a16:creationId xmlns:a16="http://schemas.microsoft.com/office/drawing/2014/main" id="{926A29BC-BA5F-4336-B89D-2AAC000134A2}"/>
              </a:ext>
            </a:extLst>
          </p:cNvPr>
          <p:cNvPicPr>
            <a:picLocks noChangeAspect="1"/>
          </p:cNvPicPr>
          <p:nvPr/>
        </p:nvPicPr>
        <p:blipFill>
          <a:blip r:embed="rId2"/>
          <a:stretch>
            <a:fillRect/>
          </a:stretch>
        </p:blipFill>
        <p:spPr>
          <a:xfrm>
            <a:off x="9343744" y="1027906"/>
            <a:ext cx="2010056" cy="2495898"/>
          </a:xfrm>
          <a:prstGeom prst="rect">
            <a:avLst/>
          </a:prstGeom>
        </p:spPr>
      </p:pic>
    </p:spTree>
    <p:extLst>
      <p:ext uri="{BB962C8B-B14F-4D97-AF65-F5344CB8AC3E}">
        <p14:creationId xmlns:p14="http://schemas.microsoft.com/office/powerpoint/2010/main" val="1582244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↓游戏</a:t>
            </a:r>
            <a:endParaRPr lang="en-US" altLang="zh-CN" dirty="0"/>
          </a:p>
          <a:p>
            <a:r>
              <a:rPr lang="en-US" altLang="zh-CN" dirty="0"/>
              <a:t>↓=-↑={-*|-0}={*|0}</a:t>
            </a:r>
          </a:p>
          <a:p>
            <a:r>
              <a:rPr lang="zh-CN" altLang="en-US" dirty="0"/>
              <a:t>由定义</a:t>
            </a:r>
            <a:r>
              <a:rPr lang="en-US" altLang="zh-CN" dirty="0"/>
              <a:t>↓&lt;0</a:t>
            </a:r>
          </a:p>
          <a:p>
            <a:endParaRPr lang="en-US" altLang="zh-CN" dirty="0"/>
          </a:p>
        </p:txBody>
      </p:sp>
    </p:spTree>
    <p:extLst>
      <p:ext uri="{BB962C8B-B14F-4D97-AF65-F5344CB8AC3E}">
        <p14:creationId xmlns:p14="http://schemas.microsoft.com/office/powerpoint/2010/main" val="3706111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可以把↑和↓看成是</a:t>
            </a:r>
            <a:r>
              <a:rPr lang="en-US" altLang="zh-CN" dirty="0"/>
              <a:t>No</a:t>
            </a:r>
            <a:r>
              <a:rPr lang="zh-CN" altLang="en-US" dirty="0"/>
              <a:t>的一个无穷小量（</a:t>
            </a:r>
            <a:r>
              <a:rPr lang="en-US" altLang="zh-CN" dirty="0"/>
              <a:t>R</a:t>
            </a:r>
            <a:r>
              <a:rPr lang="zh-CN" altLang="en-US" dirty="0"/>
              <a:t>的无穷小量在</a:t>
            </a:r>
            <a:r>
              <a:rPr lang="en-US" altLang="zh-CN" dirty="0"/>
              <a:t>No</a:t>
            </a:r>
            <a:r>
              <a:rPr lang="zh-CN" altLang="en-US" dirty="0"/>
              <a:t>中是一个实在的数）</a:t>
            </a:r>
            <a:endParaRPr lang="en-US" altLang="zh-CN" dirty="0"/>
          </a:p>
          <a:p>
            <a:r>
              <a:rPr lang="zh-CN" altLang="en-US" dirty="0"/>
              <a:t>具体的我也不会证，但是可以证下面这个弱一些的结论体会一下</a:t>
            </a:r>
            <a:endParaRPr lang="en-US" altLang="zh-CN" dirty="0"/>
          </a:p>
          <a:p>
            <a:r>
              <a:rPr lang="zh-CN" altLang="en-US" dirty="0"/>
              <a:t>证明：对任意的</a:t>
            </a:r>
            <a:r>
              <a:rPr lang="en-US" altLang="zh-CN" dirty="0"/>
              <a:t>n</a:t>
            </a:r>
            <a:r>
              <a:rPr lang="zh-CN" altLang="en-US" dirty="0"/>
              <a:t>，</a:t>
            </a:r>
            <a:r>
              <a:rPr lang="en-US" altLang="zh-CN" dirty="0"/>
              <a:t>n</a:t>
            </a:r>
            <a:r>
              <a:rPr lang="zh-CN" altLang="en-US" dirty="0"/>
              <a:t>↑</a:t>
            </a:r>
            <a:r>
              <a:rPr lang="en-US" altLang="zh-CN" dirty="0"/>
              <a:t>&lt;1</a:t>
            </a:r>
            <a:r>
              <a:rPr lang="zh-CN" altLang="en-US" dirty="0"/>
              <a:t>（</a:t>
            </a:r>
            <a:r>
              <a:rPr lang="en-US" altLang="zh-CN" dirty="0"/>
              <a:t>n</a:t>
            </a:r>
            <a:r>
              <a:rPr lang="zh-CN" altLang="en-US" dirty="0"/>
              <a:t>↑即</a:t>
            </a:r>
            <a:r>
              <a:rPr lang="en-US" altLang="zh-CN" dirty="0"/>
              <a:t>n</a:t>
            </a:r>
            <a:r>
              <a:rPr lang="zh-CN" altLang="en-US" dirty="0"/>
              <a:t>个↑相加）</a:t>
            </a:r>
            <a:endParaRPr lang="en-US" altLang="zh-CN" dirty="0"/>
          </a:p>
        </p:txBody>
      </p:sp>
    </p:spTree>
    <p:extLst>
      <p:ext uri="{BB962C8B-B14F-4D97-AF65-F5344CB8AC3E}">
        <p14:creationId xmlns:p14="http://schemas.microsoft.com/office/powerpoint/2010/main" val="2024828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其他的一些结论：</a:t>
            </a:r>
            <a:endParaRPr lang="en-US" altLang="zh-CN" dirty="0"/>
          </a:p>
          <a:p>
            <a:r>
              <a:rPr lang="en-US" altLang="zh-CN" dirty="0"/>
              <a:t>↑+↓=0</a:t>
            </a:r>
          </a:p>
          <a:p>
            <a:r>
              <a:rPr lang="en-US" altLang="zh-CN" dirty="0"/>
              <a:t>*={0|0}={0|↓}={↑|0}={↑|↓}</a:t>
            </a:r>
          </a:p>
          <a:p>
            <a:r>
              <a:rPr lang="en-US" altLang="zh-CN" dirty="0"/>
              <a:t>{0|↑}={↑|↑}=↑+↑+*&gt;0</a:t>
            </a:r>
          </a:p>
          <a:p>
            <a:r>
              <a:rPr lang="en-US" altLang="zh-CN" dirty="0"/>
              <a:t>↑+*||0</a:t>
            </a:r>
          </a:p>
          <a:p>
            <a:r>
              <a:rPr lang="en-US" altLang="zh-CN" dirty="0"/>
              <a:t>x+*={</a:t>
            </a:r>
            <a:r>
              <a:rPr lang="en-US" altLang="zh-CN" dirty="0" err="1"/>
              <a:t>x|x</a:t>
            </a:r>
            <a:r>
              <a:rPr lang="en-US" altLang="zh-CN" dirty="0"/>
              <a:t>}||x</a:t>
            </a:r>
          </a:p>
          <a:p>
            <a:r>
              <a:rPr lang="en-US" altLang="zh-CN" dirty="0"/>
              <a:t>{↓|↑}=0</a:t>
            </a:r>
          </a:p>
        </p:txBody>
      </p:sp>
    </p:spTree>
    <p:extLst>
      <p:ext uri="{BB962C8B-B14F-4D97-AF65-F5344CB8AC3E}">
        <p14:creationId xmlns:p14="http://schemas.microsoft.com/office/powerpoint/2010/main" val="514940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其他的一些结论：</a:t>
            </a:r>
            <a:endParaRPr lang="en-US" altLang="zh-CN" dirty="0"/>
          </a:p>
          <a:p>
            <a:r>
              <a:rPr lang="zh-CN" altLang="en-US" dirty="0"/>
              <a:t>对于</a:t>
            </a:r>
            <a:r>
              <a:rPr lang="en-US" altLang="zh-CN" dirty="0"/>
              <a:t>G={A,B,C,...|D,E,F,...}</a:t>
            </a:r>
          </a:p>
          <a:p>
            <a:r>
              <a:rPr lang="zh-CN" altLang="en-US" dirty="0"/>
              <a:t>（优超）如果有</a:t>
            </a:r>
            <a:r>
              <a:rPr lang="en-US" altLang="zh-CN" dirty="0"/>
              <a:t>A&lt;=B,D&lt;=E</a:t>
            </a:r>
            <a:r>
              <a:rPr lang="zh-CN" altLang="en-US" dirty="0"/>
              <a:t>，那么我们可以把</a:t>
            </a:r>
            <a:r>
              <a:rPr lang="en-US" altLang="zh-CN" dirty="0"/>
              <a:t>A</a:t>
            </a:r>
            <a:r>
              <a:rPr lang="zh-CN" altLang="en-US" dirty="0"/>
              <a:t>和</a:t>
            </a:r>
            <a:r>
              <a:rPr lang="en-US" altLang="zh-CN" dirty="0"/>
              <a:t>E</a:t>
            </a:r>
            <a:r>
              <a:rPr lang="zh-CN" altLang="en-US" dirty="0"/>
              <a:t>删除</a:t>
            </a:r>
            <a:endParaRPr lang="en-US" altLang="zh-CN" dirty="0"/>
          </a:p>
          <a:p>
            <a:r>
              <a:rPr lang="zh-CN" altLang="en-US" dirty="0"/>
              <a:t>（逆转）如果</a:t>
            </a:r>
            <a:r>
              <a:rPr lang="en-US" altLang="zh-CN" dirty="0"/>
              <a:t>D</a:t>
            </a:r>
            <a:r>
              <a:rPr lang="zh-CN" altLang="en-US" dirty="0"/>
              <a:t>存在某个左决策</a:t>
            </a:r>
            <a:r>
              <a:rPr lang="en-US" altLang="zh-CN" dirty="0"/>
              <a:t>D</a:t>
            </a:r>
            <a:r>
              <a:rPr lang="en-US" altLang="zh-CN" baseline="-25000" dirty="0"/>
              <a:t>l</a:t>
            </a:r>
            <a:r>
              <a:rPr lang="en-US" altLang="zh-CN" dirty="0"/>
              <a:t>&gt;=G</a:t>
            </a:r>
            <a:r>
              <a:rPr lang="zh-CN" altLang="en-US" dirty="0"/>
              <a:t>，那么可以把</a:t>
            </a:r>
            <a:r>
              <a:rPr lang="en-US" altLang="zh-CN" dirty="0"/>
              <a:t>D</a:t>
            </a:r>
            <a:r>
              <a:rPr lang="zh-CN" altLang="en-US" dirty="0"/>
              <a:t>换成</a:t>
            </a:r>
            <a:r>
              <a:rPr lang="en-US" altLang="zh-CN" dirty="0"/>
              <a:t>Dl</a:t>
            </a:r>
            <a:r>
              <a:rPr lang="zh-CN" altLang="en-US" dirty="0"/>
              <a:t>的所有右决策</a:t>
            </a:r>
            <a:r>
              <a:rPr lang="en-US" altLang="zh-CN" dirty="0" err="1"/>
              <a:t>x,y,z</a:t>
            </a:r>
            <a:r>
              <a:rPr lang="en-US" altLang="zh-CN" dirty="0"/>
              <a:t>...</a:t>
            </a:r>
          </a:p>
          <a:p>
            <a:endParaRPr lang="en-US" altLang="zh-CN" dirty="0"/>
          </a:p>
          <a:p>
            <a:r>
              <a:rPr lang="zh-CN" altLang="en-US" dirty="0"/>
              <a:t>（礼品马原理）如果</a:t>
            </a:r>
            <a:r>
              <a:rPr lang="en-US" altLang="zh-CN" dirty="0"/>
              <a:t>H&lt;G</a:t>
            </a:r>
            <a:r>
              <a:rPr lang="zh-CN" altLang="en-US" dirty="0"/>
              <a:t>或者</a:t>
            </a:r>
            <a:r>
              <a:rPr lang="en-US" altLang="zh-CN" dirty="0"/>
              <a:t>H||G</a:t>
            </a:r>
            <a:r>
              <a:rPr lang="zh-CN" altLang="en-US" dirty="0"/>
              <a:t>，那么把</a:t>
            </a:r>
            <a:r>
              <a:rPr lang="en-US" altLang="zh-CN" dirty="0"/>
              <a:t>H</a:t>
            </a:r>
            <a:r>
              <a:rPr lang="zh-CN" altLang="en-US" dirty="0"/>
              <a:t>加入</a:t>
            </a:r>
            <a:r>
              <a:rPr lang="en-US" altLang="zh-CN" dirty="0" err="1"/>
              <a:t>G</a:t>
            </a:r>
            <a:r>
              <a:rPr lang="en-US" altLang="zh-CN" baseline="-25000" dirty="0" err="1"/>
              <a:t>l</a:t>
            </a:r>
            <a:r>
              <a:rPr lang="zh-CN" altLang="en-US" dirty="0"/>
              <a:t>中不会影响</a:t>
            </a:r>
            <a:r>
              <a:rPr lang="en-US" altLang="zh-CN" dirty="0"/>
              <a:t>G</a:t>
            </a:r>
            <a:r>
              <a:rPr lang="zh-CN" altLang="en-US" dirty="0"/>
              <a:t>的取值</a:t>
            </a:r>
            <a:endParaRPr lang="en-US" altLang="zh-CN" dirty="0"/>
          </a:p>
          <a:p>
            <a:r>
              <a:rPr lang="en-US" altLang="zh-CN" dirty="0"/>
              <a:t>↑+↑+*={0|↑}={↑|↑}={2↑|↑}={3↑|↑}</a:t>
            </a:r>
          </a:p>
        </p:txBody>
      </p:sp>
    </p:spTree>
    <p:extLst>
      <p:ext uri="{BB962C8B-B14F-4D97-AF65-F5344CB8AC3E}">
        <p14:creationId xmlns:p14="http://schemas.microsoft.com/office/powerpoint/2010/main" val="4027985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这</a:t>
            </a:r>
            <a:r>
              <a:rPr lang="en-US" altLang="zh-CN" dirty="0"/>
              <a:t>3</a:t>
            </a:r>
            <a:r>
              <a:rPr lang="zh-CN" altLang="en-US" dirty="0"/>
              <a:t>条结论的证明可以看</a:t>
            </a:r>
            <a:r>
              <a:rPr lang="en-US" altLang="zh-CN" dirty="0"/>
              <a:t>《</a:t>
            </a:r>
            <a:r>
              <a:rPr lang="zh-CN" altLang="en-US" dirty="0"/>
              <a:t>浅谈超现实数与不平等博弈</a:t>
            </a:r>
            <a:r>
              <a:rPr lang="en-US" altLang="zh-CN" dirty="0"/>
              <a:t>》</a:t>
            </a:r>
          </a:p>
          <a:p>
            <a:r>
              <a:rPr lang="zh-CN" altLang="en-US" dirty="0"/>
              <a:t>用这</a:t>
            </a:r>
            <a:r>
              <a:rPr lang="en-US" altLang="zh-CN" dirty="0"/>
              <a:t>3</a:t>
            </a:r>
            <a:r>
              <a:rPr lang="zh-CN" altLang="en-US" dirty="0"/>
              <a:t>条结论可以化简博弈</a:t>
            </a:r>
            <a:endParaRPr lang="en-US" altLang="zh-CN" dirty="0"/>
          </a:p>
          <a:p>
            <a:r>
              <a:rPr lang="zh-CN" altLang="en-US" dirty="0"/>
              <a:t>并且，博弈的最简形式是唯一的</a:t>
            </a:r>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EC3D15A2-F6C4-4D58-9B66-EE0F0B719A7F}"/>
              </a:ext>
            </a:extLst>
          </p:cNvPr>
          <p:cNvPicPr>
            <a:picLocks noChangeAspect="1"/>
          </p:cNvPicPr>
          <p:nvPr/>
        </p:nvPicPr>
        <p:blipFill>
          <a:blip r:embed="rId2"/>
          <a:stretch>
            <a:fillRect/>
          </a:stretch>
        </p:blipFill>
        <p:spPr>
          <a:xfrm>
            <a:off x="4628211" y="3429000"/>
            <a:ext cx="6725589" cy="3191320"/>
          </a:xfrm>
          <a:prstGeom prst="rect">
            <a:avLst/>
          </a:prstGeom>
        </p:spPr>
      </p:pic>
    </p:spTree>
    <p:extLst>
      <p:ext uri="{BB962C8B-B14F-4D97-AF65-F5344CB8AC3E}">
        <p14:creationId xmlns:p14="http://schemas.microsoft.com/office/powerpoint/2010/main" val="2362281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简单热博弈</a:t>
            </a:r>
            <a:endParaRPr lang="en-US" altLang="zh-CN" dirty="0"/>
          </a:p>
          <a:p>
            <a:r>
              <a:rPr lang="en-US" altLang="zh-CN" dirty="0"/>
              <a:t>±1</a:t>
            </a:r>
            <a:r>
              <a:rPr lang="zh-CN" altLang="en-US" dirty="0"/>
              <a:t>游戏</a:t>
            </a:r>
            <a:endParaRPr lang="en-US" altLang="zh-CN" dirty="0"/>
          </a:p>
          <a:p>
            <a:r>
              <a:rPr lang="en-US" altLang="zh-CN" dirty="0"/>
              <a:t>±1={1|-1}||0</a:t>
            </a:r>
          </a:p>
          <a:p>
            <a:r>
              <a:rPr lang="en-US" altLang="zh-CN" dirty="0"/>
              <a:t>{5|1}=3+{2|-2}=3±2</a:t>
            </a:r>
          </a:p>
          <a:p>
            <a:r>
              <a:rPr lang="zh-CN" altLang="en-US" dirty="0"/>
              <a:t>把</a:t>
            </a:r>
            <a:r>
              <a:rPr lang="en-US" altLang="zh-CN" dirty="0"/>
              <a:t>2</a:t>
            </a:r>
            <a:r>
              <a:rPr lang="zh-CN" altLang="en-US" dirty="0"/>
              <a:t>叫做</a:t>
            </a:r>
            <a:r>
              <a:rPr lang="en-US" altLang="zh-CN" dirty="0"/>
              <a:t>{5|1}</a:t>
            </a:r>
            <a:r>
              <a:rPr lang="zh-CN" altLang="en-US" dirty="0"/>
              <a:t>的热度</a:t>
            </a:r>
            <a:endParaRPr lang="en-US" altLang="zh-CN" dirty="0"/>
          </a:p>
          <a:p>
            <a:r>
              <a:rPr lang="zh-CN" altLang="en-US" dirty="0"/>
              <a:t>对小于</a:t>
            </a:r>
            <a:r>
              <a:rPr lang="en-US" altLang="zh-CN" dirty="0"/>
              <a:t>1</a:t>
            </a:r>
            <a:r>
              <a:rPr lang="zh-CN" altLang="en-US" dirty="0"/>
              <a:t>的数</a:t>
            </a:r>
            <a:r>
              <a:rPr lang="en-US" altLang="zh-CN" dirty="0"/>
              <a:t>x</a:t>
            </a:r>
            <a:r>
              <a:rPr lang="zh-CN" altLang="en-US" dirty="0"/>
              <a:t>，有</a:t>
            </a:r>
            <a:r>
              <a:rPr lang="en-US" altLang="zh-CN" dirty="0"/>
              <a:t>x&lt;{5|1}</a:t>
            </a:r>
          </a:p>
          <a:p>
            <a:r>
              <a:rPr lang="zh-CN" altLang="en-US" dirty="0"/>
              <a:t>对大于</a:t>
            </a:r>
            <a:r>
              <a:rPr lang="en-US" altLang="zh-CN" dirty="0"/>
              <a:t>5</a:t>
            </a:r>
            <a:r>
              <a:rPr lang="zh-CN" altLang="en-US" dirty="0"/>
              <a:t>的数</a:t>
            </a:r>
            <a:r>
              <a:rPr lang="en-US" altLang="zh-CN" dirty="0"/>
              <a:t>x</a:t>
            </a:r>
            <a:r>
              <a:rPr lang="zh-CN" altLang="en-US" dirty="0"/>
              <a:t>，有</a:t>
            </a:r>
            <a:r>
              <a:rPr lang="en-US" altLang="zh-CN" dirty="0"/>
              <a:t>{5|1}&lt;x</a:t>
            </a:r>
          </a:p>
          <a:p>
            <a:r>
              <a:rPr lang="zh-CN" altLang="en-US" dirty="0"/>
              <a:t>对</a:t>
            </a:r>
            <a:r>
              <a:rPr lang="en-US" altLang="zh-CN" dirty="0"/>
              <a:t>[1,5]</a:t>
            </a:r>
            <a:r>
              <a:rPr lang="zh-CN" altLang="en-US" dirty="0"/>
              <a:t>的数</a:t>
            </a:r>
            <a:r>
              <a:rPr lang="en-US" altLang="zh-CN" dirty="0"/>
              <a:t>x</a:t>
            </a:r>
            <a:r>
              <a:rPr lang="zh-CN" altLang="en-US" dirty="0"/>
              <a:t>，有</a:t>
            </a:r>
            <a:r>
              <a:rPr lang="en-US" altLang="zh-CN" dirty="0"/>
              <a:t>{5|1}||x</a:t>
            </a:r>
          </a:p>
        </p:txBody>
      </p:sp>
    </p:spTree>
    <p:extLst>
      <p:ext uri="{BB962C8B-B14F-4D97-AF65-F5344CB8AC3E}">
        <p14:creationId xmlns:p14="http://schemas.microsoft.com/office/powerpoint/2010/main" val="59390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整数和有理数的集合定义</a:t>
            </a:r>
          </a:p>
        </p:txBody>
      </p:sp>
      <p:sp>
        <p:nvSpPr>
          <p:cNvPr id="3" name="内容占位符 2">
            <a:extLst>
              <a:ext uri="{FF2B5EF4-FFF2-40B4-BE49-F238E27FC236}">
                <a16:creationId xmlns:a16="http://schemas.microsoft.com/office/drawing/2014/main" id="{AC8BB4ED-0667-4636-94CF-DCA02876F1A3}"/>
              </a:ext>
            </a:extLst>
          </p:cNvPr>
          <p:cNvSpPr>
            <a:spLocks noGrp="1"/>
          </p:cNvSpPr>
          <p:nvPr>
            <p:ph idx="1"/>
          </p:nvPr>
        </p:nvSpPr>
        <p:spPr/>
        <p:txBody>
          <a:bodyPr/>
          <a:lstStyle/>
          <a:p>
            <a:r>
              <a:rPr lang="zh-CN" altLang="en-US" dirty="0"/>
              <a:t>定义了自然数之后，可以构造整数和有理数</a:t>
            </a:r>
            <a:endParaRPr lang="en-US" altLang="zh-CN" dirty="0"/>
          </a:p>
          <a:p>
            <a:r>
              <a:rPr lang="zh-CN" altLang="en-US" dirty="0"/>
              <a:t>整数就是正、负号和自然数的笛卡尔积（</a:t>
            </a:r>
            <a:r>
              <a:rPr lang="en-US" altLang="zh-CN" dirty="0"/>
              <a:t>+0</a:t>
            </a:r>
            <a:r>
              <a:rPr lang="zh-CN" altLang="en-US" dirty="0"/>
              <a:t>和</a:t>
            </a:r>
            <a:r>
              <a:rPr lang="en-US" altLang="zh-CN" dirty="0"/>
              <a:t>-0</a:t>
            </a:r>
            <a:r>
              <a:rPr lang="zh-CN" altLang="en-US" dirty="0"/>
              <a:t>要等价类合一下）</a:t>
            </a:r>
            <a:endParaRPr lang="en-US" altLang="zh-CN" dirty="0"/>
          </a:p>
          <a:p>
            <a:r>
              <a:rPr lang="zh-CN" altLang="en-US" dirty="0"/>
              <a:t>有理数就是整数和整数的笛卡尔积（可以约分的要等价类合一下）</a:t>
            </a:r>
          </a:p>
        </p:txBody>
      </p:sp>
    </p:spTree>
    <p:extLst>
      <p:ext uri="{BB962C8B-B14F-4D97-AF65-F5344CB8AC3E}">
        <p14:creationId xmlns:p14="http://schemas.microsoft.com/office/powerpoint/2010/main" val="171403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简单热博弈</a:t>
            </a:r>
            <a:endParaRPr lang="en-US" altLang="zh-CN" dirty="0"/>
          </a:p>
          <a:p>
            <a:r>
              <a:rPr lang="zh-CN" altLang="en-US" dirty="0"/>
              <a:t>称一个博弈</a:t>
            </a:r>
            <a:r>
              <a:rPr lang="en-US" altLang="zh-CN" dirty="0"/>
              <a:t>{</a:t>
            </a:r>
            <a:r>
              <a:rPr lang="en-US" altLang="zh-CN" dirty="0" err="1"/>
              <a:t>x|y</a:t>
            </a:r>
            <a:r>
              <a:rPr lang="en-US" altLang="zh-CN" dirty="0"/>
              <a:t>}</a:t>
            </a:r>
            <a:r>
              <a:rPr lang="zh-CN" altLang="en-US" dirty="0"/>
              <a:t>为转换（</a:t>
            </a:r>
            <a:r>
              <a:rPr lang="en-US" altLang="zh-CN" dirty="0"/>
              <a:t>switch</a:t>
            </a:r>
            <a:r>
              <a:rPr lang="zh-CN" altLang="en-US" dirty="0"/>
              <a:t>），若</a:t>
            </a:r>
            <a:r>
              <a:rPr lang="en-US" altLang="zh-CN" dirty="0" err="1"/>
              <a:t>x,y</a:t>
            </a:r>
            <a:r>
              <a:rPr lang="zh-CN" altLang="en-US" dirty="0"/>
              <a:t>都是数且</a:t>
            </a:r>
            <a:r>
              <a:rPr lang="en-US" altLang="zh-CN" dirty="0" err="1"/>
              <a:t>x≥y</a:t>
            </a:r>
            <a:r>
              <a:rPr lang="zh-CN" altLang="en-US" dirty="0"/>
              <a:t>。</a:t>
            </a:r>
            <a:endParaRPr lang="en-US" altLang="zh-CN" dirty="0"/>
          </a:p>
          <a:p>
            <a:r>
              <a:rPr lang="zh-CN" altLang="en-US" dirty="0"/>
              <a:t>由平移原理，</a:t>
            </a:r>
            <a:r>
              <a:rPr lang="en-US" altLang="zh-CN" dirty="0"/>
              <a:t>{</a:t>
            </a:r>
            <a:r>
              <a:rPr lang="en-US" altLang="zh-CN" dirty="0" err="1"/>
              <a:t>x|y</a:t>
            </a:r>
            <a:r>
              <a:rPr lang="en-US" altLang="zh-CN" dirty="0"/>
              <a:t>}={</a:t>
            </a:r>
            <a:r>
              <a:rPr lang="en-US" altLang="zh-CN" dirty="0" err="1"/>
              <a:t>u+v|u-v</a:t>
            </a:r>
            <a:r>
              <a:rPr lang="en-US" altLang="zh-CN" dirty="0"/>
              <a:t>}={v|-v}+u</a:t>
            </a:r>
          </a:p>
          <a:p>
            <a:r>
              <a:rPr lang="zh-CN" altLang="en-US" dirty="0"/>
              <a:t>所以</a:t>
            </a:r>
            <a:r>
              <a:rPr lang="en-US" altLang="zh-CN" dirty="0"/>
              <a:t>{</a:t>
            </a:r>
            <a:r>
              <a:rPr lang="en-US" altLang="zh-CN" dirty="0" err="1"/>
              <a:t>x|y</a:t>
            </a:r>
            <a:r>
              <a:rPr lang="en-US" altLang="zh-CN" dirty="0"/>
              <a:t>}=</a:t>
            </a:r>
            <a:r>
              <a:rPr lang="en-US" altLang="zh-CN" dirty="0" err="1"/>
              <a:t>u±v</a:t>
            </a:r>
            <a:r>
              <a:rPr lang="zh-CN" altLang="en-US" dirty="0"/>
              <a:t>，其中，</a:t>
            </a:r>
            <a:r>
              <a:rPr lang="en-US" altLang="zh-CN" dirty="0"/>
              <a:t>u=(</a:t>
            </a:r>
            <a:r>
              <a:rPr lang="en-US" altLang="zh-CN" dirty="0" err="1"/>
              <a:t>x+y</a:t>
            </a:r>
            <a:r>
              <a:rPr lang="en-US" altLang="zh-CN" dirty="0"/>
              <a:t>)/2</a:t>
            </a:r>
            <a:r>
              <a:rPr lang="zh-CN" altLang="en-US" dirty="0"/>
              <a:t>，</a:t>
            </a:r>
            <a:r>
              <a:rPr lang="en-US" altLang="zh-CN" dirty="0"/>
              <a:t>v=(x-y)/2</a:t>
            </a:r>
          </a:p>
          <a:p>
            <a:r>
              <a:rPr lang="zh-CN" altLang="en-US" dirty="0"/>
              <a:t>这也说明对于一个超现实数和一个不是超现实数的和的博弈，</a:t>
            </a:r>
            <a:r>
              <a:rPr lang="en-US" altLang="zh-CN" dirty="0"/>
              <a:t>LR</a:t>
            </a:r>
            <a:r>
              <a:rPr lang="zh-CN" altLang="en-US" dirty="0"/>
              <a:t>玩家的最优走法都是优先走不是数的博弈</a:t>
            </a:r>
            <a:endParaRPr lang="en-US" altLang="zh-CN" dirty="0"/>
          </a:p>
        </p:txBody>
      </p:sp>
      <p:pic>
        <p:nvPicPr>
          <p:cNvPr id="5" name="图片 4">
            <a:extLst>
              <a:ext uri="{FF2B5EF4-FFF2-40B4-BE49-F238E27FC236}">
                <a16:creationId xmlns:a16="http://schemas.microsoft.com/office/drawing/2014/main" id="{4D9B7C3C-2A91-41BB-BDAF-F180E9EAD65E}"/>
              </a:ext>
            </a:extLst>
          </p:cNvPr>
          <p:cNvPicPr>
            <a:picLocks noChangeAspect="1"/>
          </p:cNvPicPr>
          <p:nvPr/>
        </p:nvPicPr>
        <p:blipFill>
          <a:blip r:embed="rId2"/>
          <a:stretch>
            <a:fillRect/>
          </a:stretch>
        </p:blipFill>
        <p:spPr>
          <a:xfrm>
            <a:off x="838200" y="4781467"/>
            <a:ext cx="10126488" cy="1181265"/>
          </a:xfrm>
          <a:prstGeom prst="rect">
            <a:avLst/>
          </a:prstGeom>
        </p:spPr>
      </p:pic>
    </p:spTree>
    <p:extLst>
      <p:ext uri="{BB962C8B-B14F-4D97-AF65-F5344CB8AC3E}">
        <p14:creationId xmlns:p14="http://schemas.microsoft.com/office/powerpoint/2010/main" val="2370747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对于多个</a:t>
            </a:r>
            <a:r>
              <a:rPr lang="en-US" altLang="zh-CN" dirty="0"/>
              <a:t>switch</a:t>
            </a:r>
            <a:r>
              <a:rPr lang="zh-CN" altLang="en-US" dirty="0"/>
              <a:t>的组合，按照温度从高到低依次轮流选择</a:t>
            </a:r>
            <a:endParaRPr lang="en-US" altLang="zh-CN" dirty="0"/>
          </a:p>
          <a:p>
            <a:r>
              <a:rPr lang="zh-CN" altLang="en-US" dirty="0"/>
              <a:t>例如</a:t>
            </a:r>
            <a:r>
              <a:rPr lang="en-US" altLang="zh-CN" dirty="0"/>
              <a:t>±1</a:t>
            </a:r>
            <a:r>
              <a:rPr lang="zh-CN" altLang="en-US" dirty="0"/>
              <a:t>的意思是先走的人不仅可以让后走的人没法走，还可以在其他游戏没法走的时候在</a:t>
            </a:r>
            <a:r>
              <a:rPr lang="en-US" altLang="zh-CN" dirty="0"/>
              <a:t>±1</a:t>
            </a:r>
            <a:r>
              <a:rPr lang="zh-CN" altLang="en-US" dirty="0"/>
              <a:t>走剩的地方继续走一格</a:t>
            </a:r>
            <a:endParaRPr lang="en-US" altLang="zh-CN" dirty="0"/>
          </a:p>
          <a:p>
            <a:r>
              <a:rPr lang="zh-CN" altLang="en-US" dirty="0"/>
              <a:t>相当于多一条命</a:t>
            </a:r>
            <a:endParaRPr lang="en-US" altLang="zh-CN" dirty="0"/>
          </a:p>
          <a:p>
            <a:r>
              <a:rPr lang="zh-CN" altLang="en-US" dirty="0"/>
              <a:t>所以要优先走温度高的</a:t>
            </a:r>
            <a:endParaRPr lang="en-US" altLang="zh-CN" dirty="0"/>
          </a:p>
          <a:p>
            <a:endParaRPr lang="en-US" altLang="zh-CN" dirty="0"/>
          </a:p>
        </p:txBody>
      </p:sp>
    </p:spTree>
    <p:extLst>
      <p:ext uri="{BB962C8B-B14F-4D97-AF65-F5344CB8AC3E}">
        <p14:creationId xmlns:p14="http://schemas.microsoft.com/office/powerpoint/2010/main" val="3363343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199" y="1825625"/>
            <a:ext cx="10515600" cy="4351338"/>
          </a:xfrm>
        </p:spPr>
        <p:txBody>
          <a:bodyPr>
            <a:normAutofit/>
          </a:bodyPr>
          <a:lstStyle/>
          <a:p>
            <a:r>
              <a:rPr lang="zh-CN" altLang="en-US" dirty="0"/>
              <a:t>复杂热博弈</a:t>
            </a:r>
            <a:endParaRPr lang="en-US" altLang="zh-CN" dirty="0"/>
          </a:p>
          <a:p>
            <a:r>
              <a:rPr lang="zh-CN" altLang="en-US" dirty="0"/>
              <a:t>例：</a:t>
            </a:r>
            <a:r>
              <a:rPr lang="en-US" altLang="zh-CN" dirty="0"/>
              <a:t>G={5|1}</a:t>
            </a:r>
            <a:r>
              <a:rPr lang="zh-CN" altLang="en-US" dirty="0"/>
              <a:t>的均值是</a:t>
            </a:r>
            <a:r>
              <a:rPr lang="en-US" altLang="zh-CN" dirty="0"/>
              <a:t>3</a:t>
            </a:r>
            <a:r>
              <a:rPr lang="zh-CN" altLang="en-US" dirty="0"/>
              <a:t>，热度是</a:t>
            </a:r>
            <a:r>
              <a:rPr lang="en-US" altLang="zh-CN" dirty="0"/>
              <a:t>2</a:t>
            </a:r>
            <a:r>
              <a:rPr lang="zh-CN" altLang="en-US" dirty="0"/>
              <a:t>，因为</a:t>
            </a:r>
            <a:r>
              <a:rPr lang="en-US" altLang="zh-CN" dirty="0"/>
              <a:t>G=3±2</a:t>
            </a:r>
          </a:p>
        </p:txBody>
      </p:sp>
    </p:spTree>
    <p:extLst>
      <p:ext uri="{BB962C8B-B14F-4D97-AF65-F5344CB8AC3E}">
        <p14:creationId xmlns:p14="http://schemas.microsoft.com/office/powerpoint/2010/main" val="3261232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199" y="1825625"/>
            <a:ext cx="3724275" cy="4351338"/>
          </a:xfrm>
        </p:spPr>
        <p:txBody>
          <a:bodyPr>
            <a:normAutofit/>
          </a:bodyPr>
          <a:lstStyle/>
          <a:p>
            <a:r>
              <a:rPr lang="zh-CN" altLang="en-US" dirty="0"/>
              <a:t>复杂热博弈</a:t>
            </a:r>
            <a:endParaRPr lang="en-US" altLang="zh-CN" dirty="0"/>
          </a:p>
          <a:p>
            <a:r>
              <a:rPr lang="zh-CN" altLang="en-US" dirty="0"/>
              <a:t>例：</a:t>
            </a:r>
            <a:r>
              <a:rPr lang="en-US" altLang="zh-CN" dirty="0"/>
              <a:t>G={{7|5}|{4|1}}</a:t>
            </a:r>
          </a:p>
          <a:p>
            <a:r>
              <a:rPr lang="zh-CN" altLang="en-US" dirty="0"/>
              <a:t>热图</a:t>
            </a:r>
            <a:endParaRPr lang="en-US" altLang="zh-CN" dirty="0"/>
          </a:p>
          <a:p>
            <a:r>
              <a:rPr lang="zh-CN" altLang="en-US" dirty="0"/>
              <a:t>可以算出其均值为</a:t>
            </a:r>
            <a:r>
              <a:rPr lang="en-US" altLang="zh-CN" dirty="0"/>
              <a:t>17/4</a:t>
            </a:r>
            <a:r>
              <a:rPr lang="zh-CN" altLang="en-US" dirty="0"/>
              <a:t>，热度为</a:t>
            </a:r>
            <a:r>
              <a:rPr lang="en-US" altLang="zh-CN" dirty="0"/>
              <a:t>7/4</a:t>
            </a:r>
          </a:p>
          <a:p>
            <a:r>
              <a:rPr lang="zh-CN" altLang="en-US" dirty="0"/>
              <a:t>其实不画图乱搞也行</a:t>
            </a:r>
            <a:endParaRPr lang="en-US" altLang="zh-CN" dirty="0"/>
          </a:p>
        </p:txBody>
      </p:sp>
      <p:pic>
        <p:nvPicPr>
          <p:cNvPr id="5" name="图片 4">
            <a:extLst>
              <a:ext uri="{FF2B5EF4-FFF2-40B4-BE49-F238E27FC236}">
                <a16:creationId xmlns:a16="http://schemas.microsoft.com/office/drawing/2014/main" id="{491F0B31-C0F1-440C-A176-6EDFB1102A01}"/>
              </a:ext>
            </a:extLst>
          </p:cNvPr>
          <p:cNvPicPr>
            <a:picLocks noChangeAspect="1"/>
          </p:cNvPicPr>
          <p:nvPr/>
        </p:nvPicPr>
        <p:blipFill rotWithShape="1">
          <a:blip r:embed="rId2"/>
          <a:srcRect l="5024" r="3229"/>
          <a:stretch/>
        </p:blipFill>
        <p:spPr>
          <a:xfrm>
            <a:off x="4343399" y="1980519"/>
            <a:ext cx="7848601" cy="4877481"/>
          </a:xfrm>
          <a:prstGeom prst="rect">
            <a:avLst/>
          </a:prstGeom>
        </p:spPr>
      </p:pic>
    </p:spTree>
    <p:extLst>
      <p:ext uri="{BB962C8B-B14F-4D97-AF65-F5344CB8AC3E}">
        <p14:creationId xmlns:p14="http://schemas.microsoft.com/office/powerpoint/2010/main" val="2148427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199" y="1825625"/>
            <a:ext cx="3724275" cy="4351338"/>
          </a:xfrm>
        </p:spPr>
        <p:txBody>
          <a:bodyPr>
            <a:normAutofit/>
          </a:bodyPr>
          <a:lstStyle/>
          <a:p>
            <a:r>
              <a:rPr lang="zh-CN" altLang="en-US" dirty="0"/>
              <a:t>复杂热博弈</a:t>
            </a:r>
            <a:endParaRPr lang="en-US" altLang="zh-CN" dirty="0"/>
          </a:p>
          <a:p>
            <a:r>
              <a:rPr lang="zh-CN" altLang="en-US" dirty="0"/>
              <a:t>例：</a:t>
            </a:r>
            <a:r>
              <a:rPr lang="en-US" altLang="zh-CN" dirty="0"/>
              <a:t>G={{2|1}|0}</a:t>
            </a:r>
          </a:p>
          <a:p>
            <a:r>
              <a:rPr lang="zh-CN" altLang="en-US" dirty="0"/>
              <a:t>热图</a:t>
            </a:r>
            <a:endParaRPr lang="en-US" altLang="zh-CN" dirty="0"/>
          </a:p>
          <a:p>
            <a:r>
              <a:rPr lang="zh-CN" altLang="en-US" dirty="0"/>
              <a:t>可以算出其均值为</a:t>
            </a:r>
            <a:r>
              <a:rPr lang="en-US" altLang="zh-CN" dirty="0"/>
              <a:t>3/4</a:t>
            </a:r>
            <a:r>
              <a:rPr lang="zh-CN" altLang="en-US" dirty="0"/>
              <a:t>，热度为</a:t>
            </a:r>
            <a:r>
              <a:rPr lang="en-US" altLang="zh-CN" dirty="0"/>
              <a:t>3/4</a:t>
            </a:r>
          </a:p>
          <a:p>
            <a:r>
              <a:rPr lang="zh-CN" altLang="en-US" dirty="0"/>
              <a:t>其实不画图乱搞也行</a:t>
            </a:r>
            <a:endParaRPr lang="en-US" altLang="zh-CN" dirty="0"/>
          </a:p>
        </p:txBody>
      </p:sp>
      <p:pic>
        <p:nvPicPr>
          <p:cNvPr id="6" name="图片 5">
            <a:extLst>
              <a:ext uri="{FF2B5EF4-FFF2-40B4-BE49-F238E27FC236}">
                <a16:creationId xmlns:a16="http://schemas.microsoft.com/office/drawing/2014/main" id="{2040DCD6-1D6D-47E3-8251-90E29CC89E8D}"/>
              </a:ext>
            </a:extLst>
          </p:cNvPr>
          <p:cNvPicPr>
            <a:picLocks noChangeAspect="1"/>
          </p:cNvPicPr>
          <p:nvPr/>
        </p:nvPicPr>
        <p:blipFill>
          <a:blip r:embed="rId2"/>
          <a:stretch>
            <a:fillRect/>
          </a:stretch>
        </p:blipFill>
        <p:spPr>
          <a:xfrm>
            <a:off x="5352095" y="2694994"/>
            <a:ext cx="6839905" cy="4163006"/>
          </a:xfrm>
          <a:prstGeom prst="rect">
            <a:avLst/>
          </a:prstGeom>
        </p:spPr>
      </p:pic>
    </p:spTree>
    <p:extLst>
      <p:ext uri="{BB962C8B-B14F-4D97-AF65-F5344CB8AC3E}">
        <p14:creationId xmlns:p14="http://schemas.microsoft.com/office/powerpoint/2010/main" val="1529571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199" y="1825625"/>
            <a:ext cx="10515600" cy="4351338"/>
          </a:xfrm>
        </p:spPr>
        <p:txBody>
          <a:bodyPr>
            <a:normAutofit/>
          </a:bodyPr>
          <a:lstStyle/>
          <a:p>
            <a:r>
              <a:rPr lang="zh-CN" altLang="en-US" dirty="0"/>
              <a:t>复杂热博弈</a:t>
            </a:r>
            <a:endParaRPr lang="en-US" altLang="zh-CN" dirty="0"/>
          </a:p>
          <a:p>
            <a:r>
              <a:rPr lang="zh-CN" altLang="en-US" dirty="0"/>
              <a:t>例：</a:t>
            </a:r>
            <a:r>
              <a:rPr lang="en-US" altLang="zh-CN" dirty="0"/>
              <a:t>G=</a:t>
            </a:r>
            <a:r>
              <a:rPr lang="zh-CN" altLang="en-US" dirty="0"/>
              <a:t>*的均值是</a:t>
            </a:r>
            <a:r>
              <a:rPr lang="en-US" altLang="zh-CN" dirty="0"/>
              <a:t>0</a:t>
            </a:r>
            <a:r>
              <a:rPr lang="zh-CN" altLang="en-US" dirty="0"/>
              <a:t>，热度也是</a:t>
            </a:r>
            <a:r>
              <a:rPr lang="en-US" altLang="zh-CN" dirty="0"/>
              <a:t>0</a:t>
            </a:r>
          </a:p>
        </p:txBody>
      </p:sp>
    </p:spTree>
    <p:extLst>
      <p:ext uri="{BB962C8B-B14F-4D97-AF65-F5344CB8AC3E}">
        <p14:creationId xmlns:p14="http://schemas.microsoft.com/office/powerpoint/2010/main" val="3344153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199" y="1825625"/>
            <a:ext cx="10515600" cy="4351338"/>
          </a:xfrm>
        </p:spPr>
        <p:txBody>
          <a:bodyPr>
            <a:normAutofit/>
          </a:bodyPr>
          <a:lstStyle/>
          <a:p>
            <a:r>
              <a:rPr lang="zh-CN" altLang="en-US" dirty="0"/>
              <a:t>复杂热博弈</a:t>
            </a:r>
            <a:endParaRPr lang="en-US" altLang="zh-CN" dirty="0"/>
          </a:p>
          <a:p>
            <a:r>
              <a:rPr lang="zh-CN" altLang="en-US" dirty="0"/>
              <a:t>例：</a:t>
            </a:r>
            <a:r>
              <a:rPr lang="en-US" altLang="zh-CN" dirty="0"/>
              <a:t>G={{7|4}|{5|1}}</a:t>
            </a:r>
          </a:p>
          <a:p>
            <a:endParaRPr lang="en-US" altLang="zh-CN" dirty="0"/>
          </a:p>
        </p:txBody>
      </p:sp>
    </p:spTree>
    <p:extLst>
      <p:ext uri="{BB962C8B-B14F-4D97-AF65-F5344CB8AC3E}">
        <p14:creationId xmlns:p14="http://schemas.microsoft.com/office/powerpoint/2010/main" val="3439033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199" y="1825625"/>
            <a:ext cx="10515600" cy="4351338"/>
          </a:xfrm>
        </p:spPr>
        <p:txBody>
          <a:bodyPr>
            <a:normAutofit/>
          </a:bodyPr>
          <a:lstStyle/>
          <a:p>
            <a:r>
              <a:rPr lang="zh-CN" altLang="en-US" dirty="0"/>
              <a:t>复杂热博弈</a:t>
            </a:r>
            <a:endParaRPr lang="en-US" altLang="zh-CN" dirty="0"/>
          </a:p>
          <a:p>
            <a:r>
              <a:rPr lang="zh-CN" altLang="en-US" dirty="0"/>
              <a:t>例：</a:t>
            </a:r>
            <a:r>
              <a:rPr lang="en-US" altLang="zh-CN" dirty="0"/>
              <a:t>G={{7|4}|{5|1}}</a:t>
            </a:r>
          </a:p>
          <a:p>
            <a:endParaRPr lang="en-US" altLang="zh-CN" dirty="0"/>
          </a:p>
        </p:txBody>
      </p:sp>
      <p:pic>
        <p:nvPicPr>
          <p:cNvPr id="5" name="图片 4">
            <a:extLst>
              <a:ext uri="{FF2B5EF4-FFF2-40B4-BE49-F238E27FC236}">
                <a16:creationId xmlns:a16="http://schemas.microsoft.com/office/drawing/2014/main" id="{E12FD907-171A-4A75-B18F-4F8A063127B9}"/>
              </a:ext>
            </a:extLst>
          </p:cNvPr>
          <p:cNvPicPr>
            <a:picLocks noChangeAspect="1"/>
          </p:cNvPicPr>
          <p:nvPr/>
        </p:nvPicPr>
        <p:blipFill>
          <a:blip r:embed="rId2"/>
          <a:stretch>
            <a:fillRect/>
          </a:stretch>
        </p:blipFill>
        <p:spPr>
          <a:xfrm>
            <a:off x="838199" y="1690688"/>
            <a:ext cx="10183646" cy="3810532"/>
          </a:xfrm>
          <a:prstGeom prst="rect">
            <a:avLst/>
          </a:prstGeom>
        </p:spPr>
      </p:pic>
    </p:spTree>
    <p:extLst>
      <p:ext uri="{BB962C8B-B14F-4D97-AF65-F5344CB8AC3E}">
        <p14:creationId xmlns:p14="http://schemas.microsoft.com/office/powerpoint/2010/main" val="2918940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199" y="1825625"/>
            <a:ext cx="10515600" cy="4351338"/>
          </a:xfrm>
        </p:spPr>
        <p:txBody>
          <a:bodyPr>
            <a:normAutofit/>
          </a:bodyPr>
          <a:lstStyle/>
          <a:p>
            <a:r>
              <a:rPr lang="zh-CN" altLang="en-US" dirty="0"/>
              <a:t>复杂热博弈</a:t>
            </a:r>
            <a:endParaRPr lang="en-US" altLang="zh-CN" dirty="0"/>
          </a:p>
          <a:p>
            <a:r>
              <a:rPr lang="zh-CN" altLang="en-US" dirty="0"/>
              <a:t>例：</a:t>
            </a:r>
            <a:r>
              <a:rPr lang="en-US" altLang="zh-CN" dirty="0"/>
              <a:t>G={{7|4}|{5|1}}</a:t>
            </a:r>
          </a:p>
          <a:p>
            <a:endParaRPr lang="en-US" altLang="zh-CN" dirty="0"/>
          </a:p>
        </p:txBody>
      </p:sp>
      <p:pic>
        <p:nvPicPr>
          <p:cNvPr id="6" name="图片 5">
            <a:extLst>
              <a:ext uri="{FF2B5EF4-FFF2-40B4-BE49-F238E27FC236}">
                <a16:creationId xmlns:a16="http://schemas.microsoft.com/office/drawing/2014/main" id="{454D5A66-AA23-455D-AF08-646666818156}"/>
              </a:ext>
            </a:extLst>
          </p:cNvPr>
          <p:cNvPicPr>
            <a:picLocks noChangeAspect="1"/>
          </p:cNvPicPr>
          <p:nvPr/>
        </p:nvPicPr>
        <p:blipFill>
          <a:blip r:embed="rId2"/>
          <a:stretch>
            <a:fillRect/>
          </a:stretch>
        </p:blipFill>
        <p:spPr>
          <a:xfrm>
            <a:off x="838199" y="1690688"/>
            <a:ext cx="9783540" cy="2743583"/>
          </a:xfrm>
          <a:prstGeom prst="rect">
            <a:avLst/>
          </a:prstGeom>
        </p:spPr>
      </p:pic>
    </p:spTree>
    <p:extLst>
      <p:ext uri="{BB962C8B-B14F-4D97-AF65-F5344CB8AC3E}">
        <p14:creationId xmlns:p14="http://schemas.microsoft.com/office/powerpoint/2010/main" val="3322420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199" y="1825625"/>
            <a:ext cx="10515600" cy="4351338"/>
          </a:xfrm>
        </p:spPr>
        <p:txBody>
          <a:bodyPr>
            <a:normAutofit/>
          </a:bodyPr>
          <a:lstStyle/>
          <a:p>
            <a:r>
              <a:rPr lang="zh-CN" altLang="en-US" dirty="0"/>
              <a:t>复杂热博弈</a:t>
            </a:r>
            <a:endParaRPr lang="en-US" altLang="zh-CN" dirty="0"/>
          </a:p>
          <a:p>
            <a:r>
              <a:rPr lang="zh-CN" altLang="en-US" dirty="0"/>
              <a:t>例：</a:t>
            </a:r>
            <a:r>
              <a:rPr lang="en-US" altLang="zh-CN" dirty="0"/>
              <a:t>G={{7|4}|{5|1}}</a:t>
            </a:r>
          </a:p>
          <a:p>
            <a:r>
              <a:rPr lang="zh-CN" altLang="en-US" dirty="0"/>
              <a:t>对</a:t>
            </a:r>
            <a:r>
              <a:rPr lang="en-US" altLang="zh-CN" dirty="0"/>
              <a:t>G</a:t>
            </a:r>
            <a:r>
              <a:rPr lang="zh-CN" altLang="en-US" dirty="0"/>
              <a:t>，</a:t>
            </a:r>
            <a:r>
              <a:rPr lang="en-US" altLang="zh-CN" dirty="0"/>
              <a:t>L=R({7|4})</a:t>
            </a:r>
            <a:r>
              <a:rPr lang="zh-CN" altLang="en-US" dirty="0"/>
              <a:t>，</a:t>
            </a:r>
            <a:r>
              <a:rPr lang="en-US" altLang="zh-CN" dirty="0"/>
              <a:t>R=L({5|1})</a:t>
            </a:r>
          </a:p>
          <a:p>
            <a:r>
              <a:rPr lang="zh-CN" altLang="en-US" dirty="0"/>
              <a:t>由于</a:t>
            </a:r>
            <a:r>
              <a:rPr lang="en-US" altLang="zh-CN" dirty="0"/>
              <a:t>{7|4}</a:t>
            </a:r>
            <a:r>
              <a:rPr lang="zh-CN" altLang="en-US" dirty="0"/>
              <a:t>不是一个超现实数，所以</a:t>
            </a:r>
            <a:r>
              <a:rPr lang="en-US" altLang="zh-CN" dirty="0"/>
              <a:t>R({7|4})=L(4)</a:t>
            </a:r>
            <a:r>
              <a:rPr lang="zh-CN" altLang="en-US" dirty="0"/>
              <a:t>，由于</a:t>
            </a:r>
            <a:r>
              <a:rPr lang="en-US" altLang="zh-CN" dirty="0"/>
              <a:t>4</a:t>
            </a:r>
            <a:r>
              <a:rPr lang="zh-CN" altLang="en-US" dirty="0"/>
              <a:t>是数，所以对</a:t>
            </a:r>
            <a:r>
              <a:rPr lang="en-US" altLang="zh-CN" dirty="0"/>
              <a:t>G</a:t>
            </a:r>
            <a:r>
              <a:rPr lang="zh-CN" altLang="en-US" dirty="0"/>
              <a:t>，</a:t>
            </a:r>
            <a:r>
              <a:rPr lang="en-US" altLang="zh-CN" dirty="0"/>
              <a:t>L=L(4)</a:t>
            </a:r>
          </a:p>
          <a:p>
            <a:r>
              <a:rPr lang="zh-CN" altLang="en-US" dirty="0"/>
              <a:t>由于</a:t>
            </a:r>
            <a:r>
              <a:rPr lang="en-US" altLang="zh-CN" dirty="0"/>
              <a:t>{5|1}</a:t>
            </a:r>
            <a:r>
              <a:rPr lang="zh-CN" altLang="en-US" dirty="0"/>
              <a:t>不是一个超现实数，所以</a:t>
            </a:r>
            <a:r>
              <a:rPr lang="en-US" altLang="zh-CN" dirty="0"/>
              <a:t>L({5|1})=R(5)</a:t>
            </a:r>
            <a:r>
              <a:rPr lang="zh-CN" altLang="en-US" dirty="0"/>
              <a:t>，由于</a:t>
            </a:r>
            <a:r>
              <a:rPr lang="en-US" altLang="zh-CN" dirty="0"/>
              <a:t>5</a:t>
            </a:r>
            <a:r>
              <a:rPr lang="zh-CN" altLang="en-US" dirty="0"/>
              <a:t>是数，所以对</a:t>
            </a:r>
            <a:r>
              <a:rPr lang="en-US" altLang="zh-CN" dirty="0"/>
              <a:t>G</a:t>
            </a:r>
            <a:r>
              <a:rPr lang="zh-CN" altLang="en-US" dirty="0"/>
              <a:t>，</a:t>
            </a:r>
            <a:r>
              <a:rPr lang="en-US" altLang="zh-CN" dirty="0"/>
              <a:t>R=R(5)</a:t>
            </a:r>
          </a:p>
          <a:p>
            <a:r>
              <a:rPr lang="en-US" altLang="zh-CN" dirty="0">
                <a:solidFill>
                  <a:srgbClr val="FF0000"/>
                </a:solidFill>
              </a:rPr>
              <a:t>L(4)</a:t>
            </a:r>
            <a:r>
              <a:rPr lang="en-US" altLang="zh-CN" dirty="0"/>
              <a:t>&lt;4&lt;R(4)&lt;L(5)&lt;5&lt;</a:t>
            </a:r>
            <a:r>
              <a:rPr lang="en-US" altLang="zh-CN" dirty="0">
                <a:solidFill>
                  <a:srgbClr val="FF0000"/>
                </a:solidFill>
              </a:rPr>
              <a:t>R(5)</a:t>
            </a:r>
          </a:p>
        </p:txBody>
      </p:sp>
      <p:pic>
        <p:nvPicPr>
          <p:cNvPr id="5" name="图片 4">
            <a:extLst>
              <a:ext uri="{FF2B5EF4-FFF2-40B4-BE49-F238E27FC236}">
                <a16:creationId xmlns:a16="http://schemas.microsoft.com/office/drawing/2014/main" id="{43CC6C5C-F90A-41B4-BF43-62899779F255}"/>
              </a:ext>
            </a:extLst>
          </p:cNvPr>
          <p:cNvPicPr>
            <a:picLocks noChangeAspect="1"/>
          </p:cNvPicPr>
          <p:nvPr/>
        </p:nvPicPr>
        <p:blipFill>
          <a:blip r:embed="rId2"/>
          <a:stretch>
            <a:fillRect/>
          </a:stretch>
        </p:blipFill>
        <p:spPr>
          <a:xfrm>
            <a:off x="9139105" y="719137"/>
            <a:ext cx="1895740" cy="400106"/>
          </a:xfrm>
          <a:prstGeom prst="rect">
            <a:avLst/>
          </a:prstGeom>
        </p:spPr>
      </p:pic>
      <p:pic>
        <p:nvPicPr>
          <p:cNvPr id="7" name="图片 6">
            <a:extLst>
              <a:ext uri="{FF2B5EF4-FFF2-40B4-BE49-F238E27FC236}">
                <a16:creationId xmlns:a16="http://schemas.microsoft.com/office/drawing/2014/main" id="{5C879121-0ACB-4BE8-92F3-9748A25DE08E}"/>
              </a:ext>
            </a:extLst>
          </p:cNvPr>
          <p:cNvPicPr>
            <a:picLocks noChangeAspect="1"/>
          </p:cNvPicPr>
          <p:nvPr/>
        </p:nvPicPr>
        <p:blipFill>
          <a:blip r:embed="rId3"/>
          <a:stretch>
            <a:fillRect/>
          </a:stretch>
        </p:blipFill>
        <p:spPr>
          <a:xfrm>
            <a:off x="9139105" y="1254180"/>
            <a:ext cx="1914792" cy="371527"/>
          </a:xfrm>
          <a:prstGeom prst="rect">
            <a:avLst/>
          </a:prstGeom>
        </p:spPr>
      </p:pic>
      <p:pic>
        <p:nvPicPr>
          <p:cNvPr id="9" name="图片 8">
            <a:extLst>
              <a:ext uri="{FF2B5EF4-FFF2-40B4-BE49-F238E27FC236}">
                <a16:creationId xmlns:a16="http://schemas.microsoft.com/office/drawing/2014/main" id="{3F659EC9-6072-47D0-8CA7-D5FF031B24B9}"/>
              </a:ext>
            </a:extLst>
          </p:cNvPr>
          <p:cNvPicPr>
            <a:picLocks noChangeAspect="1"/>
          </p:cNvPicPr>
          <p:nvPr/>
        </p:nvPicPr>
        <p:blipFill>
          <a:blip r:embed="rId4"/>
          <a:stretch>
            <a:fillRect/>
          </a:stretch>
        </p:blipFill>
        <p:spPr>
          <a:xfrm>
            <a:off x="4937994" y="1690688"/>
            <a:ext cx="6096851" cy="771633"/>
          </a:xfrm>
          <a:prstGeom prst="rect">
            <a:avLst/>
          </a:prstGeom>
        </p:spPr>
      </p:pic>
      <p:pic>
        <p:nvPicPr>
          <p:cNvPr id="11" name="图片 10">
            <a:extLst>
              <a:ext uri="{FF2B5EF4-FFF2-40B4-BE49-F238E27FC236}">
                <a16:creationId xmlns:a16="http://schemas.microsoft.com/office/drawing/2014/main" id="{1C585B84-3934-4009-A2BB-816B5A2D36D9}"/>
              </a:ext>
            </a:extLst>
          </p:cNvPr>
          <p:cNvPicPr>
            <a:picLocks noChangeAspect="1"/>
          </p:cNvPicPr>
          <p:nvPr/>
        </p:nvPicPr>
        <p:blipFill>
          <a:blip r:embed="rId5"/>
          <a:stretch>
            <a:fillRect/>
          </a:stretch>
        </p:blipFill>
        <p:spPr>
          <a:xfrm>
            <a:off x="6090680" y="2597258"/>
            <a:ext cx="4944165" cy="485843"/>
          </a:xfrm>
          <a:prstGeom prst="rect">
            <a:avLst/>
          </a:prstGeom>
        </p:spPr>
      </p:pic>
    </p:spTree>
    <p:extLst>
      <p:ext uri="{BB962C8B-B14F-4D97-AF65-F5344CB8AC3E}">
        <p14:creationId xmlns:p14="http://schemas.microsoft.com/office/powerpoint/2010/main" val="314099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实数的集合定义</a:t>
            </a:r>
          </a:p>
        </p:txBody>
      </p:sp>
      <p:sp>
        <p:nvSpPr>
          <p:cNvPr id="3" name="内容占位符 2">
            <a:extLst>
              <a:ext uri="{FF2B5EF4-FFF2-40B4-BE49-F238E27FC236}">
                <a16:creationId xmlns:a16="http://schemas.microsoft.com/office/drawing/2014/main" id="{AC8BB4ED-0667-4636-94CF-DCA02876F1A3}"/>
              </a:ext>
            </a:extLst>
          </p:cNvPr>
          <p:cNvSpPr>
            <a:spLocks noGrp="1"/>
          </p:cNvSpPr>
          <p:nvPr>
            <p:ph idx="1"/>
          </p:nvPr>
        </p:nvSpPr>
        <p:spPr/>
        <p:txBody>
          <a:bodyPr/>
          <a:lstStyle/>
          <a:p>
            <a:r>
              <a:rPr lang="zh-CN" altLang="en-US" dirty="0"/>
              <a:t>可以用戴德金分割定义实数</a:t>
            </a:r>
            <a:endParaRPr lang="en-US" altLang="zh-CN" dirty="0"/>
          </a:p>
          <a:p>
            <a:r>
              <a:rPr lang="zh-CN" altLang="en-US" dirty="0"/>
              <a:t>一个实数</a:t>
            </a:r>
            <a:r>
              <a:rPr lang="en-US" altLang="zh-CN" dirty="0"/>
              <a:t>x={L|R}</a:t>
            </a:r>
            <a:r>
              <a:rPr lang="zh-CN" altLang="en-US" dirty="0"/>
              <a:t>（</a:t>
            </a:r>
            <a:r>
              <a:rPr lang="en-US" altLang="zh-CN" dirty="0"/>
              <a:t>L,R</a:t>
            </a:r>
            <a:r>
              <a:rPr lang="zh-CN" altLang="en-US" dirty="0"/>
              <a:t>构成一个序对，换句话说是</a:t>
            </a:r>
            <a:r>
              <a:rPr lang="en-US" altLang="zh-CN" dirty="0"/>
              <a:t>L</a:t>
            </a:r>
            <a:r>
              <a:rPr lang="zh-CN" altLang="en-US" dirty="0"/>
              <a:t>和</a:t>
            </a:r>
            <a:r>
              <a:rPr lang="en-US" altLang="zh-CN" dirty="0"/>
              <a:t>R</a:t>
            </a:r>
            <a:r>
              <a:rPr lang="zh-CN" altLang="en-US" dirty="0"/>
              <a:t>的笛卡尔积）</a:t>
            </a:r>
            <a:endParaRPr lang="en-US" altLang="zh-CN" dirty="0"/>
          </a:p>
          <a:p>
            <a:r>
              <a:rPr lang="en-US" altLang="zh-CN" dirty="0"/>
              <a:t>L,R</a:t>
            </a:r>
            <a:r>
              <a:rPr lang="zh-CN" altLang="en-US" dirty="0"/>
              <a:t>是有理数集的一个分割，即</a:t>
            </a:r>
            <a:r>
              <a:rPr lang="en-US" altLang="zh-CN" dirty="0"/>
              <a:t>L</a:t>
            </a:r>
            <a:r>
              <a:rPr lang="zh-CN" altLang="en-US" dirty="0"/>
              <a:t>和</a:t>
            </a:r>
            <a:r>
              <a:rPr lang="en-US" altLang="zh-CN" dirty="0"/>
              <a:t>R</a:t>
            </a:r>
            <a:r>
              <a:rPr lang="zh-CN" altLang="en-US" dirty="0"/>
              <a:t>没有交集，</a:t>
            </a:r>
            <a:r>
              <a:rPr lang="en-US" altLang="zh-CN" dirty="0"/>
              <a:t>L</a:t>
            </a:r>
            <a:r>
              <a:rPr lang="zh-CN" altLang="en-US" dirty="0"/>
              <a:t>和</a:t>
            </a:r>
            <a:r>
              <a:rPr lang="en-US" altLang="zh-CN" dirty="0"/>
              <a:t>R</a:t>
            </a:r>
            <a:r>
              <a:rPr lang="zh-CN" altLang="en-US" dirty="0"/>
              <a:t>的并集是有理数集，且不存在</a:t>
            </a:r>
            <a:r>
              <a:rPr lang="en-US" altLang="zh-CN" dirty="0"/>
              <a:t>l</a:t>
            </a:r>
            <a:r>
              <a:rPr lang="zh-CN" altLang="en-US" b="0" i="0" dirty="0">
                <a:solidFill>
                  <a:srgbClr val="222222"/>
                </a:solidFill>
                <a:effectLst/>
                <a:latin typeface="Arial" panose="020B0604020202020204" pitchFamily="34" charset="0"/>
              </a:rPr>
              <a:t>∈</a:t>
            </a:r>
            <a:r>
              <a:rPr lang="en-US" altLang="zh-CN" dirty="0"/>
              <a:t>L</a:t>
            </a:r>
            <a:r>
              <a:rPr lang="zh-CN" altLang="en-US" dirty="0"/>
              <a:t>，</a:t>
            </a:r>
            <a:r>
              <a:rPr lang="en-US" altLang="zh-CN" dirty="0"/>
              <a:t>r</a:t>
            </a:r>
            <a:r>
              <a:rPr lang="zh-CN" altLang="en-US" b="0" i="0" dirty="0">
                <a:solidFill>
                  <a:srgbClr val="222222"/>
                </a:solidFill>
                <a:effectLst/>
                <a:latin typeface="Arial" panose="020B0604020202020204" pitchFamily="34" charset="0"/>
              </a:rPr>
              <a:t>∈</a:t>
            </a:r>
            <a:r>
              <a:rPr lang="en-US" altLang="zh-CN" dirty="0"/>
              <a:t>R</a:t>
            </a:r>
            <a:r>
              <a:rPr lang="zh-CN" altLang="en-US" dirty="0"/>
              <a:t>，使得</a:t>
            </a:r>
            <a:r>
              <a:rPr lang="en-US" altLang="zh-CN" dirty="0"/>
              <a:t>l&gt;=r</a:t>
            </a:r>
          </a:p>
          <a:p>
            <a:r>
              <a:rPr lang="zh-CN" altLang="en-US" dirty="0"/>
              <a:t>那么会有</a:t>
            </a:r>
            <a:r>
              <a:rPr lang="en-US" altLang="zh-CN" dirty="0"/>
              <a:t>3</a:t>
            </a:r>
            <a:r>
              <a:rPr lang="zh-CN" altLang="en-US" dirty="0"/>
              <a:t>种情况：</a:t>
            </a:r>
            <a:endParaRPr lang="en-US" altLang="zh-CN" dirty="0"/>
          </a:p>
          <a:p>
            <a:pPr lvl="1"/>
            <a:r>
              <a:rPr lang="en-US" altLang="zh-CN" dirty="0"/>
              <a:t>L</a:t>
            </a:r>
            <a:r>
              <a:rPr lang="zh-CN" altLang="en-US" dirty="0"/>
              <a:t>有最大值，</a:t>
            </a:r>
            <a:r>
              <a:rPr lang="en-US" altLang="zh-CN" dirty="0"/>
              <a:t>R</a:t>
            </a:r>
            <a:r>
              <a:rPr lang="zh-CN" altLang="en-US" dirty="0"/>
              <a:t>无最小值：</a:t>
            </a:r>
            <a:r>
              <a:rPr lang="en-US" altLang="zh-CN" dirty="0"/>
              <a:t>x=max(L)</a:t>
            </a:r>
          </a:p>
          <a:p>
            <a:pPr lvl="1"/>
            <a:r>
              <a:rPr lang="en-US" altLang="zh-CN" dirty="0"/>
              <a:t>L</a:t>
            </a:r>
            <a:r>
              <a:rPr lang="zh-CN" altLang="en-US" dirty="0"/>
              <a:t>无最大值，</a:t>
            </a:r>
            <a:r>
              <a:rPr lang="en-US" altLang="zh-CN" dirty="0"/>
              <a:t>R</a:t>
            </a:r>
            <a:r>
              <a:rPr lang="zh-CN" altLang="en-US" dirty="0"/>
              <a:t>有最小值：</a:t>
            </a:r>
            <a:r>
              <a:rPr lang="en-US" altLang="zh-CN" dirty="0"/>
              <a:t>x=min(R)</a:t>
            </a:r>
          </a:p>
          <a:p>
            <a:pPr lvl="1"/>
            <a:r>
              <a:rPr lang="en-US" altLang="zh-CN" dirty="0"/>
              <a:t>L,R</a:t>
            </a:r>
            <a:r>
              <a:rPr lang="zh-CN" altLang="en-US" dirty="0"/>
              <a:t>均无最值：</a:t>
            </a:r>
            <a:r>
              <a:rPr lang="en-US" altLang="zh-CN" dirty="0"/>
              <a:t>x={L|R}</a:t>
            </a:r>
            <a:r>
              <a:rPr lang="zh-CN" altLang="en-US" dirty="0"/>
              <a:t>定义了实数，可以在上面定义实数的运算</a:t>
            </a:r>
            <a:endParaRPr lang="en-US" altLang="zh-CN" dirty="0"/>
          </a:p>
          <a:p>
            <a:pPr lvl="1"/>
            <a:r>
              <a:rPr lang="zh-CN" altLang="en-US" dirty="0"/>
              <a:t>注意没有</a:t>
            </a:r>
            <a:r>
              <a:rPr lang="en-US" altLang="zh-CN" dirty="0"/>
              <a:t>L,R</a:t>
            </a:r>
            <a:r>
              <a:rPr lang="zh-CN" altLang="en-US" dirty="0"/>
              <a:t>均有最值的情况，为什么？</a:t>
            </a:r>
            <a:endParaRPr lang="en-US" altLang="zh-CN" dirty="0"/>
          </a:p>
        </p:txBody>
      </p:sp>
    </p:spTree>
    <p:extLst>
      <p:ext uri="{BB962C8B-B14F-4D97-AF65-F5344CB8AC3E}">
        <p14:creationId xmlns:p14="http://schemas.microsoft.com/office/powerpoint/2010/main" val="3373503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199" y="1825625"/>
            <a:ext cx="10515600" cy="4351338"/>
          </a:xfrm>
        </p:spPr>
        <p:txBody>
          <a:bodyPr>
            <a:normAutofit/>
          </a:bodyPr>
          <a:lstStyle/>
          <a:p>
            <a:r>
              <a:rPr lang="zh-CN" altLang="en-US" dirty="0"/>
              <a:t>复杂热博弈</a:t>
            </a:r>
            <a:endParaRPr lang="en-US" altLang="zh-CN" dirty="0"/>
          </a:p>
          <a:p>
            <a:r>
              <a:rPr lang="zh-CN" altLang="en-US" dirty="0"/>
              <a:t>例：</a:t>
            </a:r>
            <a:r>
              <a:rPr lang="en-US" altLang="zh-CN" dirty="0"/>
              <a:t>G={{7|4}|{5|1}}</a:t>
            </a:r>
          </a:p>
          <a:p>
            <a:r>
              <a:rPr lang="zh-CN" altLang="en-US" dirty="0"/>
              <a:t>对</a:t>
            </a:r>
            <a:r>
              <a:rPr lang="en-US" altLang="zh-CN" dirty="0"/>
              <a:t>G</a:t>
            </a:r>
            <a:r>
              <a:rPr lang="zh-CN" altLang="en-US" dirty="0"/>
              <a:t>，</a:t>
            </a:r>
            <a:r>
              <a:rPr lang="en-US" altLang="zh-CN" dirty="0"/>
              <a:t>L=L(4)</a:t>
            </a:r>
            <a:r>
              <a:rPr lang="zh-CN" altLang="en-US" dirty="0"/>
              <a:t>，</a:t>
            </a:r>
            <a:r>
              <a:rPr lang="en-US" altLang="zh-CN" dirty="0"/>
              <a:t>R=R(5) </a:t>
            </a:r>
          </a:p>
          <a:p>
            <a:r>
              <a:rPr lang="en-US" altLang="zh-CN" dirty="0">
                <a:solidFill>
                  <a:srgbClr val="FF0000"/>
                </a:solidFill>
              </a:rPr>
              <a:t>L(4)</a:t>
            </a:r>
            <a:r>
              <a:rPr lang="en-US" altLang="zh-CN" dirty="0"/>
              <a:t>&lt;4&lt;R(4)&lt;L(5)&lt;5&lt;</a:t>
            </a:r>
            <a:r>
              <a:rPr lang="en-US" altLang="zh-CN" dirty="0">
                <a:solidFill>
                  <a:srgbClr val="FF0000"/>
                </a:solidFill>
              </a:rPr>
              <a:t>R(5)</a:t>
            </a:r>
          </a:p>
          <a:p>
            <a:r>
              <a:rPr lang="zh-CN" altLang="en-US" dirty="0"/>
              <a:t>所以</a:t>
            </a:r>
            <a:r>
              <a:rPr lang="en-US" altLang="zh-CN" dirty="0"/>
              <a:t>G</a:t>
            </a:r>
            <a:r>
              <a:rPr lang="zh-CN" altLang="en-US" dirty="0"/>
              <a:t>的值是</a:t>
            </a:r>
            <a:r>
              <a:rPr lang="en-US" altLang="zh-CN" dirty="0"/>
              <a:t>L(4)</a:t>
            </a:r>
            <a:r>
              <a:rPr lang="zh-CN" altLang="en-US" dirty="0"/>
              <a:t>到</a:t>
            </a:r>
            <a:r>
              <a:rPr lang="en-US" altLang="zh-CN" dirty="0"/>
              <a:t>R(5)</a:t>
            </a:r>
            <a:r>
              <a:rPr lang="zh-CN" altLang="en-US" dirty="0"/>
              <a:t>的数中最简单那个</a:t>
            </a:r>
            <a:endParaRPr lang="en-US" altLang="zh-CN" dirty="0"/>
          </a:p>
          <a:p>
            <a:r>
              <a:rPr lang="zh-CN" altLang="en-US" dirty="0"/>
              <a:t>所以</a:t>
            </a:r>
            <a:r>
              <a:rPr lang="en-US" altLang="zh-CN" dirty="0"/>
              <a:t>G=4</a:t>
            </a:r>
          </a:p>
          <a:p>
            <a:endParaRPr lang="en-US" altLang="zh-CN" dirty="0"/>
          </a:p>
        </p:txBody>
      </p:sp>
      <p:pic>
        <p:nvPicPr>
          <p:cNvPr id="6" name="图片 5">
            <a:extLst>
              <a:ext uri="{FF2B5EF4-FFF2-40B4-BE49-F238E27FC236}">
                <a16:creationId xmlns:a16="http://schemas.microsoft.com/office/drawing/2014/main" id="{1094491B-CC2C-4226-98C0-76E32893B9DD}"/>
              </a:ext>
            </a:extLst>
          </p:cNvPr>
          <p:cNvPicPr>
            <a:picLocks noChangeAspect="1"/>
          </p:cNvPicPr>
          <p:nvPr/>
        </p:nvPicPr>
        <p:blipFill>
          <a:blip r:embed="rId2"/>
          <a:stretch>
            <a:fillRect/>
          </a:stretch>
        </p:blipFill>
        <p:spPr>
          <a:xfrm>
            <a:off x="4037578" y="1447766"/>
            <a:ext cx="7316221" cy="485843"/>
          </a:xfrm>
          <a:prstGeom prst="rect">
            <a:avLst/>
          </a:prstGeom>
        </p:spPr>
      </p:pic>
    </p:spTree>
    <p:extLst>
      <p:ext uri="{BB962C8B-B14F-4D97-AF65-F5344CB8AC3E}">
        <p14:creationId xmlns:p14="http://schemas.microsoft.com/office/powerpoint/2010/main" val="4078628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199" y="1825625"/>
            <a:ext cx="10515600" cy="4351338"/>
          </a:xfrm>
        </p:spPr>
        <p:txBody>
          <a:bodyPr>
            <a:normAutofit/>
          </a:bodyPr>
          <a:lstStyle/>
          <a:p>
            <a:r>
              <a:rPr lang="zh-CN" altLang="en-US" dirty="0"/>
              <a:t>复杂热博弈</a:t>
            </a:r>
            <a:endParaRPr lang="en-US" altLang="zh-CN" dirty="0"/>
          </a:p>
          <a:p>
            <a:r>
              <a:rPr lang="zh-CN" altLang="en-US" dirty="0"/>
              <a:t>例：</a:t>
            </a:r>
            <a:r>
              <a:rPr lang="en-US" altLang="zh-CN" dirty="0"/>
              <a:t>G={{7|5}|{4|1}}</a:t>
            </a:r>
          </a:p>
          <a:p>
            <a:r>
              <a:rPr lang="zh-CN" altLang="en-US" dirty="0"/>
              <a:t>对</a:t>
            </a:r>
            <a:r>
              <a:rPr lang="en-US" altLang="zh-CN" dirty="0"/>
              <a:t>G</a:t>
            </a:r>
            <a:r>
              <a:rPr lang="zh-CN" altLang="en-US" dirty="0"/>
              <a:t>，</a:t>
            </a:r>
            <a:r>
              <a:rPr lang="en-US" altLang="zh-CN" dirty="0"/>
              <a:t>L=L(5)</a:t>
            </a:r>
            <a:r>
              <a:rPr lang="zh-CN" altLang="en-US" dirty="0"/>
              <a:t>，</a:t>
            </a:r>
            <a:r>
              <a:rPr lang="en-US" altLang="zh-CN" dirty="0"/>
              <a:t>R=R(4) </a:t>
            </a:r>
          </a:p>
          <a:p>
            <a:r>
              <a:rPr lang="en-US" altLang="zh-CN" dirty="0"/>
              <a:t>L(4)&lt;4&lt;</a:t>
            </a:r>
            <a:r>
              <a:rPr lang="en-US" altLang="zh-CN" dirty="0">
                <a:solidFill>
                  <a:srgbClr val="FF0000"/>
                </a:solidFill>
              </a:rPr>
              <a:t>R(4)</a:t>
            </a:r>
            <a:r>
              <a:rPr lang="en-US" altLang="zh-CN" dirty="0"/>
              <a:t>&lt;</a:t>
            </a:r>
            <a:r>
              <a:rPr lang="en-US" altLang="zh-CN" dirty="0">
                <a:solidFill>
                  <a:srgbClr val="FF0000"/>
                </a:solidFill>
              </a:rPr>
              <a:t>L(5)</a:t>
            </a:r>
            <a:r>
              <a:rPr lang="en-US" altLang="zh-CN" dirty="0"/>
              <a:t>&lt;5&lt;R(5)</a:t>
            </a:r>
          </a:p>
          <a:p>
            <a:r>
              <a:rPr lang="zh-CN" altLang="en-US" dirty="0"/>
              <a:t>所以</a:t>
            </a:r>
            <a:r>
              <a:rPr lang="en-US" altLang="zh-CN" dirty="0"/>
              <a:t>(4,5)</a:t>
            </a:r>
            <a:r>
              <a:rPr lang="zh-CN" altLang="en-US" dirty="0"/>
              <a:t>之间（开区间）的数和</a:t>
            </a:r>
            <a:r>
              <a:rPr lang="en-US" altLang="zh-CN" dirty="0"/>
              <a:t>G</a:t>
            </a:r>
            <a:r>
              <a:rPr lang="zh-CN" altLang="en-US" dirty="0"/>
              <a:t>无法比大小</a:t>
            </a:r>
            <a:endParaRPr lang="en-US" altLang="zh-CN" dirty="0"/>
          </a:p>
          <a:p>
            <a:endParaRPr lang="en-US" altLang="zh-CN" dirty="0"/>
          </a:p>
        </p:txBody>
      </p:sp>
      <p:pic>
        <p:nvPicPr>
          <p:cNvPr id="5" name="图片 4">
            <a:extLst>
              <a:ext uri="{FF2B5EF4-FFF2-40B4-BE49-F238E27FC236}">
                <a16:creationId xmlns:a16="http://schemas.microsoft.com/office/drawing/2014/main" id="{F5BAB725-4760-4CEF-82DD-23F453CCD3F3}"/>
              </a:ext>
            </a:extLst>
          </p:cNvPr>
          <p:cNvPicPr>
            <a:picLocks noChangeAspect="1"/>
          </p:cNvPicPr>
          <p:nvPr/>
        </p:nvPicPr>
        <p:blipFill>
          <a:blip r:embed="rId2"/>
          <a:stretch>
            <a:fillRect/>
          </a:stretch>
        </p:blipFill>
        <p:spPr>
          <a:xfrm>
            <a:off x="838199" y="4443350"/>
            <a:ext cx="9669224" cy="885949"/>
          </a:xfrm>
          <a:prstGeom prst="rect">
            <a:avLst/>
          </a:prstGeom>
        </p:spPr>
      </p:pic>
    </p:spTree>
    <p:extLst>
      <p:ext uri="{BB962C8B-B14F-4D97-AF65-F5344CB8AC3E}">
        <p14:creationId xmlns:p14="http://schemas.microsoft.com/office/powerpoint/2010/main" val="1070407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199" y="1825625"/>
            <a:ext cx="10515600" cy="4351338"/>
          </a:xfrm>
        </p:spPr>
        <p:txBody>
          <a:bodyPr>
            <a:normAutofit/>
          </a:bodyPr>
          <a:lstStyle/>
          <a:p>
            <a:r>
              <a:rPr lang="zh-CN" altLang="en-US" dirty="0"/>
              <a:t>复杂热博弈</a:t>
            </a:r>
            <a:endParaRPr lang="en-US" altLang="zh-CN" dirty="0"/>
          </a:p>
          <a:p>
            <a:r>
              <a:rPr lang="zh-CN" altLang="en-US" dirty="0"/>
              <a:t>例：</a:t>
            </a:r>
            <a:r>
              <a:rPr lang="en-US" altLang="zh-CN" dirty="0"/>
              <a:t>G={5|1}</a:t>
            </a:r>
          </a:p>
          <a:p>
            <a:r>
              <a:rPr lang="zh-CN" altLang="en-US" dirty="0"/>
              <a:t>对</a:t>
            </a:r>
            <a:r>
              <a:rPr lang="en-US" altLang="zh-CN" dirty="0"/>
              <a:t>G</a:t>
            </a:r>
            <a:r>
              <a:rPr lang="zh-CN" altLang="en-US" dirty="0"/>
              <a:t>，</a:t>
            </a:r>
            <a:r>
              <a:rPr lang="en-US" altLang="zh-CN" dirty="0"/>
              <a:t>L=R(5)</a:t>
            </a:r>
            <a:r>
              <a:rPr lang="zh-CN" altLang="en-US" dirty="0"/>
              <a:t>，</a:t>
            </a:r>
            <a:r>
              <a:rPr lang="en-US" altLang="zh-CN" dirty="0"/>
              <a:t>R=L(1) </a:t>
            </a:r>
          </a:p>
          <a:p>
            <a:r>
              <a:rPr lang="en-US" altLang="zh-CN" dirty="0">
                <a:solidFill>
                  <a:srgbClr val="FF0000"/>
                </a:solidFill>
              </a:rPr>
              <a:t>L(1)</a:t>
            </a:r>
            <a:r>
              <a:rPr lang="en-US" altLang="zh-CN" dirty="0"/>
              <a:t>&lt;1&lt;R(1)&lt;L(5)&lt;5&lt;</a:t>
            </a:r>
            <a:r>
              <a:rPr lang="en-US" altLang="zh-CN" dirty="0">
                <a:solidFill>
                  <a:srgbClr val="FF0000"/>
                </a:solidFill>
              </a:rPr>
              <a:t>R(5)</a:t>
            </a:r>
          </a:p>
          <a:p>
            <a:r>
              <a:rPr lang="zh-CN" altLang="en-US" dirty="0"/>
              <a:t>所以</a:t>
            </a:r>
            <a:r>
              <a:rPr lang="en-US" altLang="zh-CN" dirty="0"/>
              <a:t>[1,5]</a:t>
            </a:r>
            <a:r>
              <a:rPr lang="zh-CN" altLang="en-US" dirty="0"/>
              <a:t>之间（闭区间）的数和</a:t>
            </a:r>
            <a:r>
              <a:rPr lang="en-US" altLang="zh-CN" dirty="0"/>
              <a:t>G</a:t>
            </a:r>
            <a:r>
              <a:rPr lang="zh-CN" altLang="en-US" dirty="0"/>
              <a:t>无法比大小</a:t>
            </a:r>
            <a:endParaRPr lang="en-US" altLang="zh-CN" dirty="0"/>
          </a:p>
          <a:p>
            <a:endParaRPr lang="en-US" altLang="zh-CN" dirty="0"/>
          </a:p>
        </p:txBody>
      </p:sp>
      <p:pic>
        <p:nvPicPr>
          <p:cNvPr id="5" name="图片 4">
            <a:extLst>
              <a:ext uri="{FF2B5EF4-FFF2-40B4-BE49-F238E27FC236}">
                <a16:creationId xmlns:a16="http://schemas.microsoft.com/office/drawing/2014/main" id="{F5BAB725-4760-4CEF-82DD-23F453CCD3F3}"/>
              </a:ext>
            </a:extLst>
          </p:cNvPr>
          <p:cNvPicPr>
            <a:picLocks noChangeAspect="1"/>
          </p:cNvPicPr>
          <p:nvPr/>
        </p:nvPicPr>
        <p:blipFill>
          <a:blip r:embed="rId2"/>
          <a:stretch>
            <a:fillRect/>
          </a:stretch>
        </p:blipFill>
        <p:spPr>
          <a:xfrm>
            <a:off x="838199" y="4443350"/>
            <a:ext cx="9669224" cy="885949"/>
          </a:xfrm>
          <a:prstGeom prst="rect">
            <a:avLst/>
          </a:prstGeom>
        </p:spPr>
      </p:pic>
    </p:spTree>
    <p:extLst>
      <p:ext uri="{BB962C8B-B14F-4D97-AF65-F5344CB8AC3E}">
        <p14:creationId xmlns:p14="http://schemas.microsoft.com/office/powerpoint/2010/main" val="1305951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平等博弈（下次课再讲）</a:t>
            </a:r>
            <a:endParaRPr lang="en-US" altLang="zh-CN" dirty="0"/>
          </a:p>
          <a:p>
            <a:r>
              <a:rPr lang="en-US" altLang="zh-CN" dirty="0"/>
              <a:t>*n</a:t>
            </a:r>
            <a:r>
              <a:rPr lang="zh-CN" altLang="en-US" dirty="0"/>
              <a:t>游戏</a:t>
            </a:r>
            <a:endParaRPr lang="en-US" altLang="zh-CN" dirty="0"/>
          </a:p>
          <a:p>
            <a:r>
              <a:rPr lang="en-US" altLang="zh-CN" dirty="0"/>
              <a:t>*={0|0}</a:t>
            </a:r>
          </a:p>
          <a:p>
            <a:r>
              <a:rPr lang="en-US" altLang="zh-CN" dirty="0"/>
              <a:t>*2={0,*|0,*}</a:t>
            </a:r>
          </a:p>
          <a:p>
            <a:r>
              <a:rPr lang="en-US" altLang="zh-CN" dirty="0"/>
              <a:t>*n={0,*,...,*(n-1)|0,*,...,*(n-1)}||0</a:t>
            </a:r>
          </a:p>
          <a:p>
            <a:r>
              <a:rPr lang="en-US" altLang="zh-CN" dirty="0"/>
              <a:t>*n</a:t>
            </a:r>
            <a:r>
              <a:rPr lang="zh-CN" altLang="en-US" dirty="0"/>
              <a:t>就是</a:t>
            </a:r>
            <a:r>
              <a:rPr lang="en-US" altLang="zh-CN" dirty="0" err="1"/>
              <a:t>nim</a:t>
            </a:r>
            <a:r>
              <a:rPr lang="zh-CN" altLang="en-US" dirty="0"/>
              <a:t>游戏的一堆石子</a:t>
            </a:r>
            <a:endParaRPr lang="en-US" altLang="zh-CN" dirty="0"/>
          </a:p>
          <a:p>
            <a:endParaRPr lang="en-US" altLang="zh-CN" dirty="0"/>
          </a:p>
        </p:txBody>
      </p:sp>
    </p:spTree>
    <p:extLst>
      <p:ext uri="{BB962C8B-B14F-4D97-AF65-F5344CB8AC3E}">
        <p14:creationId xmlns:p14="http://schemas.microsoft.com/office/powerpoint/2010/main" val="444406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非平等博弈模型</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200" y="1825625"/>
            <a:ext cx="5391150" cy="4351338"/>
          </a:xfrm>
        </p:spPr>
        <p:txBody>
          <a:bodyPr>
            <a:normAutofit/>
          </a:bodyPr>
          <a:lstStyle/>
          <a:p>
            <a:r>
              <a:rPr lang="zh-CN" altLang="en-US" dirty="0"/>
              <a:t>骨牌模型</a:t>
            </a:r>
            <a:endParaRPr lang="en-US" altLang="zh-CN" dirty="0"/>
          </a:p>
          <a:p>
            <a:r>
              <a:rPr lang="zh-CN" altLang="en-US" dirty="0"/>
              <a:t>给一个形状不规则的格子棋盘，左只能放竖的</a:t>
            </a:r>
            <a:r>
              <a:rPr lang="en-US" altLang="zh-CN" dirty="0"/>
              <a:t>1*2</a:t>
            </a:r>
            <a:r>
              <a:rPr lang="zh-CN" altLang="en-US" dirty="0"/>
              <a:t>骨牌，右只能放横的</a:t>
            </a:r>
            <a:r>
              <a:rPr lang="en-US" altLang="zh-CN" dirty="0"/>
              <a:t>1*2</a:t>
            </a:r>
            <a:r>
              <a:rPr lang="zh-CN" altLang="en-US" dirty="0"/>
              <a:t>骨牌。</a:t>
            </a:r>
            <a:endParaRPr lang="en-US" altLang="zh-CN" dirty="0"/>
          </a:p>
          <a:p>
            <a:r>
              <a:rPr lang="zh-CN" altLang="en-US" dirty="0"/>
              <a:t>当游戏的值是整数的时候，其表达的是左边能比右边多下几步</a:t>
            </a:r>
            <a:endParaRPr lang="en-US" altLang="zh-CN" dirty="0"/>
          </a:p>
        </p:txBody>
      </p:sp>
      <p:pic>
        <p:nvPicPr>
          <p:cNvPr id="5" name="图片 4">
            <a:extLst>
              <a:ext uri="{FF2B5EF4-FFF2-40B4-BE49-F238E27FC236}">
                <a16:creationId xmlns:a16="http://schemas.microsoft.com/office/drawing/2014/main" id="{672BC2D5-37C6-42F9-BB24-91FF270E66E3}"/>
              </a:ext>
            </a:extLst>
          </p:cNvPr>
          <p:cNvPicPr>
            <a:picLocks noChangeAspect="1"/>
          </p:cNvPicPr>
          <p:nvPr/>
        </p:nvPicPr>
        <p:blipFill>
          <a:blip r:embed="rId2"/>
          <a:stretch>
            <a:fillRect/>
          </a:stretch>
        </p:blipFill>
        <p:spPr>
          <a:xfrm>
            <a:off x="6514425" y="1027906"/>
            <a:ext cx="4839375" cy="4772691"/>
          </a:xfrm>
          <a:prstGeom prst="rect">
            <a:avLst/>
          </a:prstGeom>
        </p:spPr>
      </p:pic>
    </p:spTree>
    <p:extLst>
      <p:ext uri="{BB962C8B-B14F-4D97-AF65-F5344CB8AC3E}">
        <p14:creationId xmlns:p14="http://schemas.microsoft.com/office/powerpoint/2010/main" val="493750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非平等博弈模型</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200" y="1825625"/>
            <a:ext cx="5391150" cy="4351338"/>
          </a:xfrm>
        </p:spPr>
        <p:txBody>
          <a:bodyPr>
            <a:normAutofit/>
          </a:bodyPr>
          <a:lstStyle/>
          <a:p>
            <a:r>
              <a:rPr lang="zh-CN" altLang="en-US" dirty="0"/>
              <a:t>骨牌模型</a:t>
            </a:r>
            <a:endParaRPr lang="en-US" altLang="zh-CN" dirty="0"/>
          </a:p>
          <a:p>
            <a:r>
              <a:rPr lang="zh-CN" altLang="en-US" dirty="0"/>
              <a:t>给一个形状不规则的格子棋盘，左只能放竖的</a:t>
            </a:r>
            <a:r>
              <a:rPr lang="en-US" altLang="zh-CN" dirty="0"/>
              <a:t>1*2</a:t>
            </a:r>
            <a:r>
              <a:rPr lang="zh-CN" altLang="en-US" dirty="0"/>
              <a:t>骨牌，右只能放横的</a:t>
            </a:r>
            <a:r>
              <a:rPr lang="en-US" altLang="zh-CN" dirty="0"/>
              <a:t>1*2</a:t>
            </a:r>
            <a:r>
              <a:rPr lang="zh-CN" altLang="en-US" dirty="0"/>
              <a:t>骨牌。</a:t>
            </a:r>
            <a:endParaRPr lang="en-US" altLang="zh-CN" dirty="0"/>
          </a:p>
        </p:txBody>
      </p:sp>
      <p:pic>
        <p:nvPicPr>
          <p:cNvPr id="6" name="图片 5">
            <a:extLst>
              <a:ext uri="{FF2B5EF4-FFF2-40B4-BE49-F238E27FC236}">
                <a16:creationId xmlns:a16="http://schemas.microsoft.com/office/drawing/2014/main" id="{3A73D2D7-50BF-4203-8EB1-999629C32746}"/>
              </a:ext>
            </a:extLst>
          </p:cNvPr>
          <p:cNvPicPr>
            <a:picLocks noChangeAspect="1"/>
          </p:cNvPicPr>
          <p:nvPr/>
        </p:nvPicPr>
        <p:blipFill>
          <a:blip r:embed="rId2"/>
          <a:stretch>
            <a:fillRect/>
          </a:stretch>
        </p:blipFill>
        <p:spPr>
          <a:xfrm>
            <a:off x="6096000" y="1385602"/>
            <a:ext cx="5982535" cy="4086795"/>
          </a:xfrm>
          <a:prstGeom prst="rect">
            <a:avLst/>
          </a:prstGeom>
        </p:spPr>
      </p:pic>
    </p:spTree>
    <p:extLst>
      <p:ext uri="{BB962C8B-B14F-4D97-AF65-F5344CB8AC3E}">
        <p14:creationId xmlns:p14="http://schemas.microsoft.com/office/powerpoint/2010/main" val="3958193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非平等博弈模型</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200" y="1825625"/>
            <a:ext cx="5391150" cy="4351338"/>
          </a:xfrm>
        </p:spPr>
        <p:txBody>
          <a:bodyPr>
            <a:normAutofit/>
          </a:bodyPr>
          <a:lstStyle/>
          <a:p>
            <a:r>
              <a:rPr lang="zh-CN" altLang="en-US" dirty="0"/>
              <a:t>分蛋糕模型</a:t>
            </a:r>
            <a:endParaRPr lang="en-US" altLang="zh-CN" dirty="0"/>
          </a:p>
          <a:p>
            <a:r>
              <a:rPr lang="en-US" altLang="zh-CN" dirty="0"/>
              <a:t>HDU 3544</a:t>
            </a:r>
          </a:p>
          <a:p>
            <a:r>
              <a:rPr lang="zh-CN" altLang="en-US" dirty="0"/>
              <a:t>给一个</a:t>
            </a:r>
            <a:r>
              <a:rPr lang="en-US" altLang="zh-CN" dirty="0"/>
              <a:t>n*m</a:t>
            </a:r>
            <a:r>
              <a:rPr lang="zh-CN" altLang="en-US" dirty="0"/>
              <a:t>的蛋糕，左只能选一块蛋糕横着切成两块，右只能竖着切，切到单位长度就不能再切。</a:t>
            </a:r>
            <a:endParaRPr lang="en-US" altLang="zh-CN" dirty="0"/>
          </a:p>
          <a:p>
            <a:r>
              <a:rPr lang="zh-CN" altLang="en-US" dirty="0"/>
              <a:t>不能切的算输。</a:t>
            </a:r>
            <a:endParaRPr lang="en-US" altLang="zh-CN" dirty="0"/>
          </a:p>
          <a:p>
            <a:r>
              <a:rPr lang="zh-CN" altLang="en-US" dirty="0"/>
              <a:t>这个数字的含义是左边能比右边多切几刀。</a:t>
            </a:r>
            <a:endParaRPr lang="en-US" altLang="zh-CN" dirty="0"/>
          </a:p>
        </p:txBody>
      </p:sp>
      <p:pic>
        <p:nvPicPr>
          <p:cNvPr id="5" name="图片 4">
            <a:extLst>
              <a:ext uri="{FF2B5EF4-FFF2-40B4-BE49-F238E27FC236}">
                <a16:creationId xmlns:a16="http://schemas.microsoft.com/office/drawing/2014/main" id="{D12622B5-849A-47F8-861A-ADBB83383CF0}"/>
              </a:ext>
            </a:extLst>
          </p:cNvPr>
          <p:cNvPicPr>
            <a:picLocks noChangeAspect="1"/>
          </p:cNvPicPr>
          <p:nvPr/>
        </p:nvPicPr>
        <p:blipFill>
          <a:blip r:embed="rId2"/>
          <a:stretch>
            <a:fillRect/>
          </a:stretch>
        </p:blipFill>
        <p:spPr>
          <a:xfrm>
            <a:off x="6371413" y="1027906"/>
            <a:ext cx="5820587" cy="5144218"/>
          </a:xfrm>
          <a:prstGeom prst="rect">
            <a:avLst/>
          </a:prstGeom>
        </p:spPr>
      </p:pic>
    </p:spTree>
    <p:extLst>
      <p:ext uri="{BB962C8B-B14F-4D97-AF65-F5344CB8AC3E}">
        <p14:creationId xmlns:p14="http://schemas.microsoft.com/office/powerpoint/2010/main" val="1716387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非平等博弈模型</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200" y="1825625"/>
            <a:ext cx="5391150" cy="4351338"/>
          </a:xfrm>
        </p:spPr>
        <p:txBody>
          <a:bodyPr>
            <a:normAutofit/>
          </a:bodyPr>
          <a:lstStyle/>
          <a:p>
            <a:r>
              <a:rPr lang="zh-CN" altLang="en-US" dirty="0"/>
              <a:t>跳青蛙模型</a:t>
            </a:r>
            <a:endParaRPr lang="en-US" altLang="zh-CN" dirty="0"/>
          </a:p>
          <a:p>
            <a:r>
              <a:rPr lang="zh-CN" altLang="en-US" dirty="0"/>
              <a:t>左边两只青蛙只能向右跳</a:t>
            </a:r>
            <a:endParaRPr lang="en-US" altLang="zh-CN" dirty="0"/>
          </a:p>
          <a:p>
            <a:r>
              <a:rPr lang="zh-CN" altLang="en-US" dirty="0"/>
              <a:t>右边两只青蛙只能向左跳</a:t>
            </a:r>
            <a:endParaRPr lang="en-US" altLang="zh-CN" dirty="0"/>
          </a:p>
          <a:p>
            <a:r>
              <a:rPr lang="zh-CN" altLang="en-US" dirty="0"/>
              <a:t>要么跳到旁边的空格</a:t>
            </a:r>
            <a:endParaRPr lang="en-US" altLang="zh-CN" dirty="0"/>
          </a:p>
          <a:p>
            <a:r>
              <a:rPr lang="zh-CN" altLang="en-US" dirty="0"/>
              <a:t>要么跳过旁边另外一边的青蛙，跳到下一格</a:t>
            </a:r>
            <a:endParaRPr lang="en-US" altLang="zh-CN" dirty="0"/>
          </a:p>
          <a:p>
            <a:r>
              <a:rPr lang="zh-CN" altLang="en-US" dirty="0"/>
              <a:t>不能动的算输</a:t>
            </a:r>
            <a:endParaRPr lang="en-US" altLang="zh-CN" dirty="0"/>
          </a:p>
        </p:txBody>
      </p:sp>
      <p:pic>
        <p:nvPicPr>
          <p:cNvPr id="1026" name="Picture 2" descr="图">
            <a:extLst>
              <a:ext uri="{FF2B5EF4-FFF2-40B4-BE49-F238E27FC236}">
                <a16:creationId xmlns:a16="http://schemas.microsoft.com/office/drawing/2014/main" id="{06827981-D8AF-4066-AF19-B934608D5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1850" y="0"/>
            <a:ext cx="6270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405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非平等博弈模型</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200" y="1825625"/>
            <a:ext cx="5391150" cy="4351338"/>
          </a:xfrm>
        </p:spPr>
        <p:txBody>
          <a:bodyPr>
            <a:normAutofit/>
          </a:bodyPr>
          <a:lstStyle/>
          <a:p>
            <a:r>
              <a:rPr lang="en-US" altLang="zh-CN" dirty="0"/>
              <a:t>Hackenbush</a:t>
            </a:r>
            <a:r>
              <a:rPr lang="zh-CN" altLang="en-US" dirty="0"/>
              <a:t>模型</a:t>
            </a:r>
            <a:endParaRPr lang="en-US" altLang="zh-CN" dirty="0"/>
          </a:p>
          <a:p>
            <a:r>
              <a:rPr lang="zh-CN" altLang="en-US" dirty="0"/>
              <a:t>左边可以删除蓝色边或者绿色边，右边可以删除红色边或者绿色边，一旦一个联通块不和地面相连，那么从图中删除。</a:t>
            </a:r>
            <a:endParaRPr lang="en-US" altLang="zh-CN" dirty="0"/>
          </a:p>
          <a:p>
            <a:r>
              <a:rPr lang="zh-CN" altLang="en-US" dirty="0"/>
              <a:t>左右两边轮流操作，谁不能操作算输。</a:t>
            </a:r>
            <a:endParaRPr lang="en-US" altLang="zh-CN" dirty="0"/>
          </a:p>
          <a:p>
            <a:r>
              <a:rPr lang="zh-CN" altLang="en-US" dirty="0"/>
              <a:t>对任意图，数值没有一个通用算法，但是对简单环、树、链</a:t>
            </a:r>
            <a:r>
              <a:rPr lang="en-US" altLang="zh-CN" dirty="0"/>
              <a:t>+</a:t>
            </a:r>
            <a:r>
              <a:rPr lang="zh-CN" altLang="en-US" dirty="0"/>
              <a:t>没有绿色边的情况还是能算的</a:t>
            </a:r>
            <a:endParaRPr lang="en-US" altLang="zh-CN" dirty="0"/>
          </a:p>
        </p:txBody>
      </p:sp>
      <p:pic>
        <p:nvPicPr>
          <p:cNvPr id="5" name="图片 4">
            <a:extLst>
              <a:ext uri="{FF2B5EF4-FFF2-40B4-BE49-F238E27FC236}">
                <a16:creationId xmlns:a16="http://schemas.microsoft.com/office/drawing/2014/main" id="{E602AF89-0097-40F7-B3D7-050BA838C636}"/>
              </a:ext>
            </a:extLst>
          </p:cNvPr>
          <p:cNvPicPr>
            <a:picLocks noChangeAspect="1"/>
          </p:cNvPicPr>
          <p:nvPr/>
        </p:nvPicPr>
        <p:blipFill>
          <a:blip r:embed="rId2"/>
          <a:stretch>
            <a:fillRect/>
          </a:stretch>
        </p:blipFill>
        <p:spPr>
          <a:xfrm>
            <a:off x="8124374" y="1690688"/>
            <a:ext cx="3229426" cy="2276793"/>
          </a:xfrm>
          <a:prstGeom prst="rect">
            <a:avLst/>
          </a:prstGeom>
        </p:spPr>
      </p:pic>
    </p:spTree>
    <p:extLst>
      <p:ext uri="{BB962C8B-B14F-4D97-AF65-F5344CB8AC3E}">
        <p14:creationId xmlns:p14="http://schemas.microsoft.com/office/powerpoint/2010/main" val="11100608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非平等博弈模型</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200" y="1825625"/>
            <a:ext cx="5391150" cy="4351338"/>
          </a:xfrm>
        </p:spPr>
        <p:txBody>
          <a:bodyPr>
            <a:normAutofit/>
          </a:bodyPr>
          <a:lstStyle/>
          <a:p>
            <a:r>
              <a:rPr lang="zh-CN" altLang="en-US" dirty="0"/>
              <a:t>链的情形，</a:t>
            </a:r>
            <a:r>
              <a:rPr lang="en-US" altLang="zh-CN" dirty="0"/>
              <a:t>L</a:t>
            </a:r>
            <a:r>
              <a:rPr lang="zh-CN" altLang="en-US" dirty="0"/>
              <a:t>玩家取黑边，下同</a:t>
            </a:r>
            <a:endParaRPr lang="en-US" altLang="zh-CN" dirty="0"/>
          </a:p>
          <a:p>
            <a:endParaRPr lang="en-US" altLang="zh-CN" dirty="0"/>
          </a:p>
          <a:p>
            <a:endParaRPr lang="en-US" altLang="zh-CN" dirty="0"/>
          </a:p>
          <a:p>
            <a:r>
              <a:rPr lang="en-US" altLang="zh-CN" dirty="0" err="1"/>
              <a:t>Berlekamp’s</a:t>
            </a:r>
            <a:r>
              <a:rPr lang="en-US" altLang="zh-CN" dirty="0"/>
              <a:t> rule</a:t>
            </a:r>
          </a:p>
        </p:txBody>
      </p:sp>
      <p:pic>
        <p:nvPicPr>
          <p:cNvPr id="6" name="图片 5">
            <a:extLst>
              <a:ext uri="{FF2B5EF4-FFF2-40B4-BE49-F238E27FC236}">
                <a16:creationId xmlns:a16="http://schemas.microsoft.com/office/drawing/2014/main" id="{D768209A-4564-4A94-ACAA-257DF5E32355}"/>
              </a:ext>
            </a:extLst>
          </p:cNvPr>
          <p:cNvPicPr>
            <a:picLocks noChangeAspect="1"/>
          </p:cNvPicPr>
          <p:nvPr/>
        </p:nvPicPr>
        <p:blipFill>
          <a:blip r:embed="rId2"/>
          <a:stretch>
            <a:fillRect/>
          </a:stretch>
        </p:blipFill>
        <p:spPr>
          <a:xfrm>
            <a:off x="7896225" y="1027906"/>
            <a:ext cx="3457575" cy="5528610"/>
          </a:xfrm>
          <a:prstGeom prst="rect">
            <a:avLst/>
          </a:prstGeom>
        </p:spPr>
      </p:pic>
      <p:pic>
        <p:nvPicPr>
          <p:cNvPr id="8" name="图片 7">
            <a:extLst>
              <a:ext uri="{FF2B5EF4-FFF2-40B4-BE49-F238E27FC236}">
                <a16:creationId xmlns:a16="http://schemas.microsoft.com/office/drawing/2014/main" id="{685723F6-89D1-4231-A81C-7704361881BB}"/>
              </a:ext>
            </a:extLst>
          </p:cNvPr>
          <p:cNvPicPr>
            <a:picLocks noChangeAspect="1"/>
          </p:cNvPicPr>
          <p:nvPr/>
        </p:nvPicPr>
        <p:blipFill>
          <a:blip r:embed="rId3"/>
          <a:stretch>
            <a:fillRect/>
          </a:stretch>
        </p:blipFill>
        <p:spPr>
          <a:xfrm>
            <a:off x="838200" y="2353469"/>
            <a:ext cx="7602011" cy="590632"/>
          </a:xfrm>
          <a:prstGeom prst="rect">
            <a:avLst/>
          </a:prstGeom>
        </p:spPr>
      </p:pic>
    </p:spTree>
    <p:extLst>
      <p:ext uri="{BB962C8B-B14F-4D97-AF65-F5344CB8AC3E}">
        <p14:creationId xmlns:p14="http://schemas.microsoft.com/office/powerpoint/2010/main" val="363696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实数的集合定义</a:t>
            </a:r>
          </a:p>
        </p:txBody>
      </p:sp>
      <p:sp>
        <p:nvSpPr>
          <p:cNvPr id="3" name="内容占位符 2">
            <a:extLst>
              <a:ext uri="{FF2B5EF4-FFF2-40B4-BE49-F238E27FC236}">
                <a16:creationId xmlns:a16="http://schemas.microsoft.com/office/drawing/2014/main" id="{AC8BB4ED-0667-4636-94CF-DCA02876F1A3}"/>
              </a:ext>
            </a:extLst>
          </p:cNvPr>
          <p:cNvSpPr>
            <a:spLocks noGrp="1"/>
          </p:cNvSpPr>
          <p:nvPr>
            <p:ph idx="1"/>
          </p:nvPr>
        </p:nvSpPr>
        <p:spPr/>
        <p:txBody>
          <a:bodyPr/>
          <a:lstStyle/>
          <a:p>
            <a:r>
              <a:rPr lang="zh-CN" altLang="en-US" dirty="0"/>
              <a:t>戴德金分割的实质：</a:t>
            </a:r>
            <a:endParaRPr lang="en-US" altLang="zh-CN" dirty="0"/>
          </a:p>
          <a:p>
            <a:r>
              <a:rPr lang="zh-CN" altLang="en-US" dirty="0"/>
              <a:t>在数轴上切一刀，如果刚好切到有理数了，那就是</a:t>
            </a:r>
            <a:r>
              <a:rPr lang="en-US" altLang="zh-CN" dirty="0"/>
              <a:t>L</a:t>
            </a:r>
            <a:r>
              <a:rPr lang="zh-CN" altLang="en-US" dirty="0"/>
              <a:t>或者</a:t>
            </a:r>
            <a:r>
              <a:rPr lang="en-US" altLang="zh-CN" dirty="0"/>
              <a:t>R</a:t>
            </a:r>
            <a:r>
              <a:rPr lang="zh-CN" altLang="en-US" dirty="0"/>
              <a:t>有最值的情况</a:t>
            </a:r>
            <a:endParaRPr lang="en-US" altLang="zh-CN" dirty="0"/>
          </a:p>
          <a:p>
            <a:r>
              <a:rPr lang="zh-CN" altLang="en-US" dirty="0"/>
              <a:t>如果切到的是无理数，那就把有理数集分成两个部分，用这两个部分可以定义这个无理数</a:t>
            </a:r>
            <a:endParaRPr lang="en-US" altLang="zh-CN" dirty="0"/>
          </a:p>
          <a:p>
            <a:r>
              <a:rPr lang="zh-CN" altLang="en-US" dirty="0"/>
              <a:t>显然对</a:t>
            </a:r>
            <a:r>
              <a:rPr lang="en-US" altLang="zh-CN" dirty="0"/>
              <a:t>x={L|R}</a:t>
            </a:r>
            <a:r>
              <a:rPr lang="zh-CN" altLang="en-US" dirty="0"/>
              <a:t>有</a:t>
            </a:r>
            <a:r>
              <a:rPr lang="en-US" altLang="zh-CN" dirty="0"/>
              <a:t>L&lt;=x&lt;=R</a:t>
            </a:r>
            <a:r>
              <a:rPr lang="zh-CN" altLang="en-US" dirty="0"/>
              <a:t>（表述的不严谨）</a:t>
            </a:r>
            <a:endParaRPr lang="en-US" altLang="zh-CN" dirty="0"/>
          </a:p>
        </p:txBody>
      </p:sp>
    </p:spTree>
    <p:extLst>
      <p:ext uri="{BB962C8B-B14F-4D97-AF65-F5344CB8AC3E}">
        <p14:creationId xmlns:p14="http://schemas.microsoft.com/office/powerpoint/2010/main" val="1772612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非平等博弈模型</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200" y="1825625"/>
            <a:ext cx="4467241" cy="4351338"/>
          </a:xfrm>
        </p:spPr>
        <p:txBody>
          <a:bodyPr>
            <a:normAutofit/>
          </a:bodyPr>
          <a:lstStyle/>
          <a:p>
            <a:r>
              <a:rPr lang="zh-CN" altLang="en-US" dirty="0"/>
              <a:t>环的情形</a:t>
            </a:r>
            <a:endParaRPr lang="en-US" altLang="zh-CN" dirty="0"/>
          </a:p>
          <a:p>
            <a:r>
              <a:rPr lang="en-US" altLang="zh-CN" dirty="0"/>
              <a:t>*</a:t>
            </a:r>
            <a:r>
              <a:rPr lang="zh-CN" altLang="en-US" dirty="0"/>
              <a:t>表示从地面往上，第一个颜色变化的位置</a:t>
            </a:r>
            <a:endParaRPr lang="en-US" altLang="zh-CN" dirty="0"/>
          </a:p>
          <a:p>
            <a:r>
              <a:rPr lang="zh-CN" altLang="en-US" dirty="0"/>
              <a:t>从两个</a:t>
            </a:r>
            <a:r>
              <a:rPr lang="en-US" altLang="zh-CN" dirty="0"/>
              <a:t>*</a:t>
            </a:r>
            <a:r>
              <a:rPr lang="zh-CN" altLang="en-US" dirty="0"/>
              <a:t>的中间砍开</a:t>
            </a:r>
            <a:endParaRPr lang="en-US" altLang="zh-CN" dirty="0"/>
          </a:p>
          <a:p>
            <a:r>
              <a:rPr lang="zh-CN" altLang="en-US" dirty="0"/>
              <a:t>得到两条链，环是两条链的和</a:t>
            </a:r>
            <a:endParaRPr lang="en-US" altLang="zh-CN" dirty="0"/>
          </a:p>
        </p:txBody>
      </p:sp>
      <p:pic>
        <p:nvPicPr>
          <p:cNvPr id="5" name="图片 4">
            <a:extLst>
              <a:ext uri="{FF2B5EF4-FFF2-40B4-BE49-F238E27FC236}">
                <a16:creationId xmlns:a16="http://schemas.microsoft.com/office/drawing/2014/main" id="{5F14DA3F-A495-4BD3-8B13-6F7A1A76E90B}"/>
              </a:ext>
            </a:extLst>
          </p:cNvPr>
          <p:cNvPicPr>
            <a:picLocks noChangeAspect="1"/>
          </p:cNvPicPr>
          <p:nvPr/>
        </p:nvPicPr>
        <p:blipFill>
          <a:blip r:embed="rId2"/>
          <a:stretch>
            <a:fillRect/>
          </a:stretch>
        </p:blipFill>
        <p:spPr>
          <a:xfrm>
            <a:off x="5305441" y="1690688"/>
            <a:ext cx="6048359" cy="4351338"/>
          </a:xfrm>
          <a:prstGeom prst="rect">
            <a:avLst/>
          </a:prstGeom>
        </p:spPr>
      </p:pic>
    </p:spTree>
    <p:extLst>
      <p:ext uri="{BB962C8B-B14F-4D97-AF65-F5344CB8AC3E}">
        <p14:creationId xmlns:p14="http://schemas.microsoft.com/office/powerpoint/2010/main" val="1140890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非平等博弈模型</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200" y="1825625"/>
            <a:ext cx="4467241" cy="4351338"/>
          </a:xfrm>
        </p:spPr>
        <p:txBody>
          <a:bodyPr>
            <a:normAutofit/>
          </a:bodyPr>
          <a:lstStyle/>
          <a:p>
            <a:r>
              <a:rPr lang="zh-CN" altLang="en-US" dirty="0"/>
              <a:t>环的情形</a:t>
            </a:r>
            <a:endParaRPr lang="en-US" altLang="zh-CN" dirty="0"/>
          </a:p>
          <a:p>
            <a:r>
              <a:rPr lang="en-US" altLang="zh-CN" dirty="0"/>
              <a:t>*</a:t>
            </a:r>
            <a:r>
              <a:rPr lang="zh-CN" altLang="en-US" dirty="0"/>
              <a:t>表示从地面往上，第一个颜色变化的位置</a:t>
            </a:r>
            <a:endParaRPr lang="en-US" altLang="zh-CN" dirty="0"/>
          </a:p>
          <a:p>
            <a:r>
              <a:rPr lang="zh-CN" altLang="en-US" dirty="0"/>
              <a:t>从两个</a:t>
            </a:r>
            <a:r>
              <a:rPr lang="en-US" altLang="zh-CN" dirty="0"/>
              <a:t>*</a:t>
            </a:r>
            <a:r>
              <a:rPr lang="zh-CN" altLang="en-US" dirty="0"/>
              <a:t>的中间砍开</a:t>
            </a:r>
            <a:endParaRPr lang="en-US" altLang="zh-CN" dirty="0"/>
          </a:p>
          <a:p>
            <a:r>
              <a:rPr lang="zh-CN" altLang="en-US" dirty="0"/>
              <a:t>得到两条链，环是两条链的和</a:t>
            </a:r>
            <a:endParaRPr lang="en-US" altLang="zh-CN" dirty="0"/>
          </a:p>
        </p:txBody>
      </p:sp>
      <p:pic>
        <p:nvPicPr>
          <p:cNvPr id="6" name="图片 5">
            <a:extLst>
              <a:ext uri="{FF2B5EF4-FFF2-40B4-BE49-F238E27FC236}">
                <a16:creationId xmlns:a16="http://schemas.microsoft.com/office/drawing/2014/main" id="{EC21BF8A-02E8-44AE-AB28-E0DF3CA22306}"/>
              </a:ext>
            </a:extLst>
          </p:cNvPr>
          <p:cNvPicPr>
            <a:picLocks noChangeAspect="1"/>
          </p:cNvPicPr>
          <p:nvPr/>
        </p:nvPicPr>
        <p:blipFill>
          <a:blip r:embed="rId2"/>
          <a:stretch>
            <a:fillRect/>
          </a:stretch>
        </p:blipFill>
        <p:spPr>
          <a:xfrm>
            <a:off x="5305441" y="1825625"/>
            <a:ext cx="6506483" cy="2743583"/>
          </a:xfrm>
          <a:prstGeom prst="rect">
            <a:avLst/>
          </a:prstGeom>
        </p:spPr>
      </p:pic>
    </p:spTree>
    <p:extLst>
      <p:ext uri="{BB962C8B-B14F-4D97-AF65-F5344CB8AC3E}">
        <p14:creationId xmlns:p14="http://schemas.microsoft.com/office/powerpoint/2010/main" val="3745746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非平等博弈模型</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200" y="1825625"/>
            <a:ext cx="4467241" cy="4351338"/>
          </a:xfrm>
        </p:spPr>
        <p:txBody>
          <a:bodyPr>
            <a:normAutofit/>
          </a:bodyPr>
          <a:lstStyle/>
          <a:p>
            <a:r>
              <a:rPr lang="zh-CN" altLang="en-US" dirty="0"/>
              <a:t>环的情形</a:t>
            </a:r>
            <a:endParaRPr lang="en-US" altLang="zh-CN" dirty="0"/>
          </a:p>
          <a:p>
            <a:r>
              <a:rPr lang="en-US" altLang="zh-CN" dirty="0"/>
              <a:t>*</a:t>
            </a:r>
            <a:r>
              <a:rPr lang="zh-CN" altLang="en-US" dirty="0"/>
              <a:t>表示从地面往上，第一个颜色变化的位置</a:t>
            </a:r>
            <a:endParaRPr lang="en-US" altLang="zh-CN" dirty="0"/>
          </a:p>
          <a:p>
            <a:r>
              <a:rPr lang="zh-CN" altLang="en-US" dirty="0"/>
              <a:t>从两个</a:t>
            </a:r>
            <a:r>
              <a:rPr lang="en-US" altLang="zh-CN" dirty="0"/>
              <a:t>*</a:t>
            </a:r>
            <a:r>
              <a:rPr lang="zh-CN" altLang="en-US" dirty="0"/>
              <a:t>的中间砍开</a:t>
            </a:r>
            <a:endParaRPr lang="en-US" altLang="zh-CN" dirty="0"/>
          </a:p>
          <a:p>
            <a:r>
              <a:rPr lang="zh-CN" altLang="en-US" dirty="0"/>
              <a:t>得到两条链，环是两条链的和</a:t>
            </a:r>
            <a:endParaRPr lang="en-US" altLang="zh-CN" dirty="0"/>
          </a:p>
        </p:txBody>
      </p:sp>
      <p:pic>
        <p:nvPicPr>
          <p:cNvPr id="6" name="图片 5">
            <a:extLst>
              <a:ext uri="{FF2B5EF4-FFF2-40B4-BE49-F238E27FC236}">
                <a16:creationId xmlns:a16="http://schemas.microsoft.com/office/drawing/2014/main" id="{0D018DA4-9710-4C79-80AA-8A05D717F00B}"/>
              </a:ext>
            </a:extLst>
          </p:cNvPr>
          <p:cNvPicPr>
            <a:picLocks noChangeAspect="1"/>
          </p:cNvPicPr>
          <p:nvPr/>
        </p:nvPicPr>
        <p:blipFill>
          <a:blip r:embed="rId2"/>
          <a:stretch>
            <a:fillRect/>
          </a:stretch>
        </p:blipFill>
        <p:spPr>
          <a:xfrm>
            <a:off x="5167235" y="1690688"/>
            <a:ext cx="6186565" cy="3910012"/>
          </a:xfrm>
          <a:prstGeom prst="rect">
            <a:avLst/>
          </a:prstGeom>
        </p:spPr>
      </p:pic>
    </p:spTree>
    <p:extLst>
      <p:ext uri="{BB962C8B-B14F-4D97-AF65-F5344CB8AC3E}">
        <p14:creationId xmlns:p14="http://schemas.microsoft.com/office/powerpoint/2010/main" val="1396270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非平等博弈模型</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200" y="1825625"/>
                <a:ext cx="5685751" cy="4351338"/>
              </a:xfrm>
            </p:spPr>
            <p:txBody>
              <a:bodyPr>
                <a:normAutofit lnSpcReduction="10000"/>
              </a:bodyPr>
              <a:lstStyle/>
              <a:p>
                <a:r>
                  <a:rPr lang="zh-CN" altLang="en-US" dirty="0"/>
                  <a:t>树的情形</a:t>
                </a:r>
                <a:endParaRPr lang="en-US" altLang="zh-CN" dirty="0"/>
              </a:p>
              <a:p>
                <a:r>
                  <a:rPr lang="en-US" altLang="zh-CN" dirty="0"/>
                  <a:t>1:x</a:t>
                </a:r>
                <a:r>
                  <a:rPr lang="zh-CN" altLang="en-US" dirty="0"/>
                  <a:t>的计算方法是，考虑以下数列：</a:t>
                </a:r>
                <a:endParaRPr lang="en-US" altLang="zh-CN" dirty="0"/>
              </a:p>
              <a:p>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+2</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+4</m:t>
                        </m:r>
                      </m:num>
                      <m:den>
                        <m:r>
                          <a:rPr lang="en-US" altLang="zh-CN" b="0" i="1" smtClean="0">
                            <a:latin typeface="Cambria Math" panose="02040503050406030204" pitchFamily="18" charset="0"/>
                          </a:rPr>
                          <m:t>8</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+5</m:t>
                        </m:r>
                      </m:num>
                      <m:den>
                        <m:r>
                          <a:rPr lang="en-US" altLang="zh-CN" b="0" i="1" smtClean="0">
                            <a:latin typeface="Cambria Math" panose="02040503050406030204" pitchFamily="18" charset="0"/>
                          </a:rPr>
                          <m:t>16</m:t>
                        </m:r>
                      </m:den>
                    </m:f>
                    <m:r>
                      <a:rPr lang="en-US" altLang="zh-CN" b="0" i="1" smtClean="0">
                        <a:latin typeface="Cambria Math" panose="02040503050406030204" pitchFamily="18" charset="0"/>
                      </a:rPr>
                      <m:t>…</m:t>
                    </m:r>
                  </m:oMath>
                </a14:m>
                <a:endParaRPr lang="en-US" altLang="zh-CN" b="0" dirty="0"/>
              </a:p>
              <a:p>
                <a:r>
                  <a:rPr lang="zh-CN" altLang="en-US" dirty="0"/>
                  <a:t>分子大于等于</a:t>
                </a:r>
                <a:r>
                  <a:rPr lang="en-US" altLang="zh-CN" dirty="0"/>
                  <a:t>1</a:t>
                </a:r>
                <a:r>
                  <a:rPr lang="zh-CN" altLang="en-US" dirty="0"/>
                  <a:t>的第一个数</a:t>
                </a:r>
                <a:endParaRPr lang="en-US" altLang="zh-CN" dirty="0"/>
              </a:p>
              <a:p>
                <a:r>
                  <a:rPr lang="en-US" altLang="zh-CN" dirty="0"/>
                  <a:t>-1:x</a:t>
                </a:r>
                <a:r>
                  <a:rPr lang="zh-CN" altLang="en-US" dirty="0"/>
                  <a:t>的计算方法是，考虑以下数列：</a:t>
                </a:r>
                <a:endParaRPr lang="en-US" altLang="zh-CN" dirty="0"/>
              </a:p>
              <a:p>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−2</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−4</m:t>
                        </m:r>
                      </m:num>
                      <m:den>
                        <m:r>
                          <a:rPr lang="en-US" altLang="zh-CN" b="0" i="1" smtClean="0">
                            <a:latin typeface="Cambria Math" panose="02040503050406030204" pitchFamily="18" charset="0"/>
                          </a:rPr>
                          <m:t>8</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−5</m:t>
                        </m:r>
                      </m:num>
                      <m:den>
                        <m:r>
                          <a:rPr lang="en-US" altLang="zh-CN" b="0" i="1" smtClean="0">
                            <a:latin typeface="Cambria Math" panose="02040503050406030204" pitchFamily="18" charset="0"/>
                          </a:rPr>
                          <m:t>16</m:t>
                        </m:r>
                      </m:den>
                    </m:f>
                    <m:r>
                      <a:rPr lang="en-US" altLang="zh-CN" b="0" i="1" smtClean="0">
                        <a:latin typeface="Cambria Math" panose="02040503050406030204" pitchFamily="18" charset="0"/>
                      </a:rPr>
                      <m:t>…</m:t>
                    </m:r>
                  </m:oMath>
                </a14:m>
                <a:endParaRPr lang="en-US" altLang="zh-CN" b="0" dirty="0"/>
              </a:p>
              <a:p>
                <a:r>
                  <a:rPr lang="zh-CN" altLang="en-US" dirty="0"/>
                  <a:t>分子小于等于</a:t>
                </a:r>
                <a:r>
                  <a:rPr lang="en-US" altLang="zh-CN" dirty="0"/>
                  <a:t>-1</a:t>
                </a:r>
                <a:r>
                  <a:rPr lang="zh-CN" altLang="en-US" dirty="0"/>
                  <a:t>的第一个数</a:t>
                </a:r>
                <a:endParaRPr lang="en-US" altLang="zh-CN" dirty="0"/>
              </a:p>
              <a:p>
                <a:r>
                  <a:rPr lang="zh-CN" altLang="en-US" dirty="0"/>
                  <a:t>当然也可以</a:t>
                </a:r>
                <a:r>
                  <a:rPr lang="en-US" altLang="zh-CN" dirty="0"/>
                  <a:t>-1:x=-(1:-x)</a:t>
                </a:r>
              </a:p>
              <a:p>
                <a:endParaRPr lang="en-US" altLang="zh-CN" dirty="0"/>
              </a:p>
            </p:txBody>
          </p:sp>
        </mc:Choice>
        <mc:Fallback xmlns="">
          <p:sp>
            <p:nvSpPr>
              <p:cNvPr id="4" name="内容占位符 3">
                <a:extLst>
                  <a:ext uri="{FF2B5EF4-FFF2-40B4-BE49-F238E27FC236}">
                    <a16:creationId xmlns:a16="http://schemas.microsoft.com/office/drawing/2014/main" id="{B8CB83A4-B968-4D62-BF8E-119714CD4620}"/>
                  </a:ext>
                </a:extLst>
              </p:cNvPr>
              <p:cNvSpPr>
                <a:spLocks noGrp="1" noRot="1" noChangeAspect="1" noMove="1" noResize="1" noEditPoints="1" noAdjustHandles="1" noChangeArrowheads="1" noChangeShapeType="1" noTextEdit="1"/>
              </p:cNvSpPr>
              <p:nvPr>
                <p:ph idx="1"/>
              </p:nvPr>
            </p:nvSpPr>
            <p:spPr>
              <a:xfrm>
                <a:off x="838200" y="1825625"/>
                <a:ext cx="5685751" cy="4351338"/>
              </a:xfrm>
              <a:blipFill>
                <a:blip r:embed="rId2"/>
                <a:stretch>
                  <a:fillRect l="-1931" t="-3221" r="-761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ACD7D4F-66BD-446D-BD01-482A45C6D87E}"/>
              </a:ext>
            </a:extLst>
          </p:cNvPr>
          <p:cNvPicPr>
            <a:picLocks noChangeAspect="1"/>
          </p:cNvPicPr>
          <p:nvPr/>
        </p:nvPicPr>
        <p:blipFill>
          <a:blip r:embed="rId3"/>
          <a:stretch>
            <a:fillRect/>
          </a:stretch>
        </p:blipFill>
        <p:spPr>
          <a:xfrm>
            <a:off x="6523951" y="1690688"/>
            <a:ext cx="4829849" cy="1657581"/>
          </a:xfrm>
          <a:prstGeom prst="rect">
            <a:avLst/>
          </a:prstGeom>
        </p:spPr>
      </p:pic>
      <p:sp>
        <p:nvSpPr>
          <p:cNvPr id="6" name="文本框 5">
            <a:extLst>
              <a:ext uri="{FF2B5EF4-FFF2-40B4-BE49-F238E27FC236}">
                <a16:creationId xmlns:a16="http://schemas.microsoft.com/office/drawing/2014/main" id="{68575114-4634-4D17-B2F4-C155BC73E816}"/>
              </a:ext>
            </a:extLst>
          </p:cNvPr>
          <p:cNvSpPr txBox="1"/>
          <p:nvPr/>
        </p:nvSpPr>
        <p:spPr>
          <a:xfrm>
            <a:off x="7028736" y="1105913"/>
            <a:ext cx="3820277" cy="584775"/>
          </a:xfrm>
          <a:prstGeom prst="rect">
            <a:avLst/>
          </a:prstGeom>
          <a:noFill/>
        </p:spPr>
        <p:txBody>
          <a:bodyPr wrap="none" rtlCol="0">
            <a:spAutoFit/>
          </a:bodyPr>
          <a:lstStyle/>
          <a:p>
            <a:r>
              <a:rPr lang="en-US" altLang="zh-CN" sz="3200" dirty="0"/>
              <a:t>1:x={0,1:x</a:t>
            </a:r>
            <a:r>
              <a:rPr lang="en-US" altLang="zh-CN" sz="3200" baseline="-25000" dirty="0"/>
              <a:t>l</a:t>
            </a:r>
            <a:r>
              <a:rPr lang="en-US" altLang="zh-CN" sz="3200" dirty="0"/>
              <a:t>|1:x</a:t>
            </a:r>
            <a:r>
              <a:rPr lang="en-US" altLang="zh-CN" sz="3200" baseline="-25000" dirty="0"/>
              <a:t>r</a:t>
            </a:r>
            <a:r>
              <a:rPr lang="en-US" altLang="zh-CN" sz="3200" dirty="0"/>
              <a:t>},1:0=1</a:t>
            </a:r>
          </a:p>
        </p:txBody>
      </p:sp>
    </p:spTree>
    <p:extLst>
      <p:ext uri="{BB962C8B-B14F-4D97-AF65-F5344CB8AC3E}">
        <p14:creationId xmlns:p14="http://schemas.microsoft.com/office/powerpoint/2010/main" val="3763931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非平等博弈模型</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200" y="1825625"/>
                <a:ext cx="5685751" cy="4351338"/>
              </a:xfrm>
            </p:spPr>
            <p:txBody>
              <a:bodyPr>
                <a:normAutofit lnSpcReduction="10000"/>
              </a:bodyPr>
              <a:lstStyle/>
              <a:p>
                <a:r>
                  <a:rPr lang="zh-CN" altLang="en-US" dirty="0"/>
                  <a:t>树的情形</a:t>
                </a:r>
                <a:endParaRPr lang="en-US" altLang="zh-CN" dirty="0"/>
              </a:p>
              <a:p>
                <a:r>
                  <a:rPr lang="en-US" altLang="zh-CN" dirty="0"/>
                  <a:t>1:x</a:t>
                </a:r>
                <a:r>
                  <a:rPr lang="zh-CN" altLang="en-US" dirty="0"/>
                  <a:t>的计算方法是，考虑以下数列：</a:t>
                </a:r>
                <a:endParaRPr lang="en-US" altLang="zh-CN" dirty="0"/>
              </a:p>
              <a:p>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+2</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+4</m:t>
                        </m:r>
                      </m:num>
                      <m:den>
                        <m:r>
                          <a:rPr lang="en-US" altLang="zh-CN" b="0" i="1" smtClean="0">
                            <a:latin typeface="Cambria Math" panose="02040503050406030204" pitchFamily="18" charset="0"/>
                          </a:rPr>
                          <m:t>8</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+5</m:t>
                        </m:r>
                      </m:num>
                      <m:den>
                        <m:r>
                          <a:rPr lang="en-US" altLang="zh-CN" b="0" i="1" smtClean="0">
                            <a:latin typeface="Cambria Math" panose="02040503050406030204" pitchFamily="18" charset="0"/>
                          </a:rPr>
                          <m:t>16</m:t>
                        </m:r>
                      </m:den>
                    </m:f>
                    <m:r>
                      <a:rPr lang="en-US" altLang="zh-CN" b="0" i="1" smtClean="0">
                        <a:latin typeface="Cambria Math" panose="02040503050406030204" pitchFamily="18" charset="0"/>
                      </a:rPr>
                      <m:t>…</m:t>
                    </m:r>
                  </m:oMath>
                </a14:m>
                <a:endParaRPr lang="en-US" altLang="zh-CN" b="0" dirty="0"/>
              </a:p>
              <a:p>
                <a:r>
                  <a:rPr lang="zh-CN" altLang="en-US" dirty="0"/>
                  <a:t>分子大于等于</a:t>
                </a:r>
                <a:r>
                  <a:rPr lang="en-US" altLang="zh-CN" dirty="0"/>
                  <a:t>1</a:t>
                </a:r>
                <a:r>
                  <a:rPr lang="zh-CN" altLang="en-US" dirty="0"/>
                  <a:t>的第一个数</a:t>
                </a:r>
                <a:endParaRPr lang="en-US" altLang="zh-CN" dirty="0"/>
              </a:p>
              <a:p>
                <a:r>
                  <a:rPr lang="en-US" altLang="zh-CN" dirty="0"/>
                  <a:t>-1:x</a:t>
                </a:r>
                <a:r>
                  <a:rPr lang="zh-CN" altLang="en-US" dirty="0"/>
                  <a:t>的计算方法是，考虑以下数列：</a:t>
                </a:r>
                <a:endParaRPr lang="en-US" altLang="zh-CN" dirty="0"/>
              </a:p>
              <a:p>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−2</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−4</m:t>
                        </m:r>
                      </m:num>
                      <m:den>
                        <m:r>
                          <a:rPr lang="en-US" altLang="zh-CN" b="0" i="1" smtClean="0">
                            <a:latin typeface="Cambria Math" panose="02040503050406030204" pitchFamily="18" charset="0"/>
                          </a:rPr>
                          <m:t>8</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−5</m:t>
                        </m:r>
                      </m:num>
                      <m:den>
                        <m:r>
                          <a:rPr lang="en-US" altLang="zh-CN" b="0" i="1" smtClean="0">
                            <a:latin typeface="Cambria Math" panose="02040503050406030204" pitchFamily="18" charset="0"/>
                          </a:rPr>
                          <m:t>16</m:t>
                        </m:r>
                      </m:den>
                    </m:f>
                    <m:r>
                      <a:rPr lang="en-US" altLang="zh-CN" b="0" i="1" smtClean="0">
                        <a:latin typeface="Cambria Math" panose="02040503050406030204" pitchFamily="18" charset="0"/>
                      </a:rPr>
                      <m:t>…</m:t>
                    </m:r>
                  </m:oMath>
                </a14:m>
                <a:endParaRPr lang="en-US" altLang="zh-CN" b="0" dirty="0"/>
              </a:p>
              <a:p>
                <a:r>
                  <a:rPr lang="zh-CN" altLang="en-US" dirty="0"/>
                  <a:t>分子小于等于</a:t>
                </a:r>
                <a:r>
                  <a:rPr lang="en-US" altLang="zh-CN" dirty="0"/>
                  <a:t>-1</a:t>
                </a:r>
                <a:r>
                  <a:rPr lang="zh-CN" altLang="en-US" dirty="0"/>
                  <a:t>的第一个数</a:t>
                </a:r>
                <a:endParaRPr lang="en-US" altLang="zh-CN" dirty="0"/>
              </a:p>
              <a:p>
                <a:r>
                  <a:rPr lang="zh-CN" altLang="en-US" dirty="0"/>
                  <a:t>当然也可以</a:t>
                </a:r>
                <a:r>
                  <a:rPr lang="en-US" altLang="zh-CN" dirty="0"/>
                  <a:t>-1:x=-(1:-x)</a:t>
                </a:r>
              </a:p>
              <a:p>
                <a:endParaRPr lang="en-US" altLang="zh-CN" dirty="0"/>
              </a:p>
            </p:txBody>
          </p:sp>
        </mc:Choice>
        <mc:Fallback xmlns="">
          <p:sp>
            <p:nvSpPr>
              <p:cNvPr id="4" name="内容占位符 3">
                <a:extLst>
                  <a:ext uri="{FF2B5EF4-FFF2-40B4-BE49-F238E27FC236}">
                    <a16:creationId xmlns:a16="http://schemas.microsoft.com/office/drawing/2014/main" id="{B8CB83A4-B968-4D62-BF8E-119714CD4620}"/>
                  </a:ext>
                </a:extLst>
              </p:cNvPr>
              <p:cNvSpPr>
                <a:spLocks noGrp="1" noRot="1" noChangeAspect="1" noMove="1" noResize="1" noEditPoints="1" noAdjustHandles="1" noChangeArrowheads="1" noChangeShapeType="1" noTextEdit="1"/>
              </p:cNvSpPr>
              <p:nvPr>
                <p:ph idx="1"/>
              </p:nvPr>
            </p:nvSpPr>
            <p:spPr>
              <a:xfrm>
                <a:off x="838200" y="1825625"/>
                <a:ext cx="5685751" cy="4351338"/>
              </a:xfrm>
              <a:blipFill>
                <a:blip r:embed="rId2"/>
                <a:stretch>
                  <a:fillRect l="-1931" t="-3221" r="-761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ACD7D4F-66BD-446D-BD01-482A45C6D87E}"/>
              </a:ext>
            </a:extLst>
          </p:cNvPr>
          <p:cNvPicPr>
            <a:picLocks noChangeAspect="1"/>
          </p:cNvPicPr>
          <p:nvPr/>
        </p:nvPicPr>
        <p:blipFill>
          <a:blip r:embed="rId3"/>
          <a:stretch>
            <a:fillRect/>
          </a:stretch>
        </p:blipFill>
        <p:spPr>
          <a:xfrm>
            <a:off x="6523951" y="1690688"/>
            <a:ext cx="4829849" cy="1657581"/>
          </a:xfrm>
          <a:prstGeom prst="rect">
            <a:avLst/>
          </a:prstGeom>
        </p:spPr>
      </p:pic>
      <p:pic>
        <p:nvPicPr>
          <p:cNvPr id="8" name="图片 7">
            <a:extLst>
              <a:ext uri="{FF2B5EF4-FFF2-40B4-BE49-F238E27FC236}">
                <a16:creationId xmlns:a16="http://schemas.microsoft.com/office/drawing/2014/main" id="{8D98589D-37AC-483C-9126-3EA908179B0D}"/>
              </a:ext>
            </a:extLst>
          </p:cNvPr>
          <p:cNvPicPr>
            <a:picLocks noChangeAspect="1"/>
          </p:cNvPicPr>
          <p:nvPr/>
        </p:nvPicPr>
        <p:blipFill>
          <a:blip r:embed="rId4"/>
          <a:stretch>
            <a:fillRect/>
          </a:stretch>
        </p:blipFill>
        <p:spPr>
          <a:xfrm>
            <a:off x="6466676" y="1613851"/>
            <a:ext cx="5725324" cy="4563112"/>
          </a:xfrm>
          <a:prstGeom prst="rect">
            <a:avLst/>
          </a:prstGeom>
        </p:spPr>
      </p:pic>
      <p:sp>
        <p:nvSpPr>
          <p:cNvPr id="7" name="文本框 6">
            <a:extLst>
              <a:ext uri="{FF2B5EF4-FFF2-40B4-BE49-F238E27FC236}">
                <a16:creationId xmlns:a16="http://schemas.microsoft.com/office/drawing/2014/main" id="{919A82C5-B9DE-4164-9E6A-4712760F1327}"/>
              </a:ext>
            </a:extLst>
          </p:cNvPr>
          <p:cNvSpPr txBox="1"/>
          <p:nvPr/>
        </p:nvSpPr>
        <p:spPr>
          <a:xfrm>
            <a:off x="7028736" y="1105913"/>
            <a:ext cx="3820277" cy="584775"/>
          </a:xfrm>
          <a:prstGeom prst="rect">
            <a:avLst/>
          </a:prstGeom>
          <a:noFill/>
        </p:spPr>
        <p:txBody>
          <a:bodyPr wrap="none" rtlCol="0">
            <a:spAutoFit/>
          </a:bodyPr>
          <a:lstStyle/>
          <a:p>
            <a:r>
              <a:rPr lang="en-US" altLang="zh-CN" sz="3200" dirty="0"/>
              <a:t>1:x={0,1:x</a:t>
            </a:r>
            <a:r>
              <a:rPr lang="en-US" altLang="zh-CN" sz="3200" baseline="-25000" dirty="0"/>
              <a:t>l</a:t>
            </a:r>
            <a:r>
              <a:rPr lang="en-US" altLang="zh-CN" sz="3200" dirty="0"/>
              <a:t>|1:x</a:t>
            </a:r>
            <a:r>
              <a:rPr lang="en-US" altLang="zh-CN" sz="3200" baseline="-25000" dirty="0"/>
              <a:t>r</a:t>
            </a:r>
            <a:r>
              <a:rPr lang="en-US" altLang="zh-CN" sz="3200" dirty="0"/>
              <a:t>},1:0=1</a:t>
            </a:r>
          </a:p>
        </p:txBody>
      </p:sp>
    </p:spTree>
    <p:extLst>
      <p:ext uri="{BB962C8B-B14F-4D97-AF65-F5344CB8AC3E}">
        <p14:creationId xmlns:p14="http://schemas.microsoft.com/office/powerpoint/2010/main" val="15568742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非平等博弈模型</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a:xfrm>
            <a:off x="838200" y="1825625"/>
            <a:ext cx="5685751" cy="4351338"/>
          </a:xfrm>
        </p:spPr>
        <p:txBody>
          <a:bodyPr>
            <a:normAutofit/>
          </a:bodyPr>
          <a:lstStyle/>
          <a:p>
            <a:r>
              <a:rPr lang="zh-CN" altLang="en-US" dirty="0"/>
              <a:t>其他的情形</a:t>
            </a:r>
            <a:endParaRPr lang="en-US" altLang="zh-CN" dirty="0"/>
          </a:p>
          <a:p>
            <a:r>
              <a:rPr lang="zh-CN" altLang="en-US" dirty="0"/>
              <a:t>暴力计算</a:t>
            </a:r>
            <a:endParaRPr lang="en-US" altLang="zh-CN" dirty="0"/>
          </a:p>
        </p:txBody>
      </p:sp>
      <p:pic>
        <p:nvPicPr>
          <p:cNvPr id="6" name="图片 5">
            <a:extLst>
              <a:ext uri="{FF2B5EF4-FFF2-40B4-BE49-F238E27FC236}">
                <a16:creationId xmlns:a16="http://schemas.microsoft.com/office/drawing/2014/main" id="{9B16CEED-DB8C-4799-ABB6-169EB0B2C126}"/>
              </a:ext>
            </a:extLst>
          </p:cNvPr>
          <p:cNvPicPr>
            <a:picLocks noChangeAspect="1"/>
          </p:cNvPicPr>
          <p:nvPr/>
        </p:nvPicPr>
        <p:blipFill>
          <a:blip r:embed="rId2"/>
          <a:stretch>
            <a:fillRect/>
          </a:stretch>
        </p:blipFill>
        <p:spPr>
          <a:xfrm>
            <a:off x="3051606" y="1"/>
            <a:ext cx="9140394" cy="6858000"/>
          </a:xfrm>
          <a:prstGeom prst="rect">
            <a:avLst/>
          </a:prstGeom>
        </p:spPr>
      </p:pic>
    </p:spTree>
    <p:extLst>
      <p:ext uri="{BB962C8B-B14F-4D97-AF65-F5344CB8AC3E}">
        <p14:creationId xmlns:p14="http://schemas.microsoft.com/office/powerpoint/2010/main" val="1463194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69876-707C-4B06-A36D-A5672209E716}"/>
              </a:ext>
            </a:extLst>
          </p:cNvPr>
          <p:cNvSpPr>
            <a:spLocks noGrp="1"/>
          </p:cNvSpPr>
          <p:nvPr>
            <p:ph type="title"/>
          </p:nvPr>
        </p:nvSpPr>
        <p:spPr/>
        <p:txBody>
          <a:bodyPr/>
          <a:lstStyle/>
          <a:p>
            <a:r>
              <a:rPr lang="zh-CN" altLang="en-US" dirty="0"/>
              <a:t>论文题</a:t>
            </a:r>
          </a:p>
        </p:txBody>
      </p:sp>
      <p:sp>
        <p:nvSpPr>
          <p:cNvPr id="3" name="内容占位符 2">
            <a:extLst>
              <a:ext uri="{FF2B5EF4-FFF2-40B4-BE49-F238E27FC236}">
                <a16:creationId xmlns:a16="http://schemas.microsoft.com/office/drawing/2014/main" id="{CFAD92D3-9D9B-47CC-88F7-9CF719AA9AB4}"/>
              </a:ext>
            </a:extLst>
          </p:cNvPr>
          <p:cNvSpPr>
            <a:spLocks noGrp="1"/>
          </p:cNvSpPr>
          <p:nvPr>
            <p:ph idx="1"/>
          </p:nvPr>
        </p:nvSpPr>
        <p:spPr/>
        <p:txBody>
          <a:bodyPr/>
          <a:lstStyle/>
          <a:p>
            <a:r>
              <a:rPr lang="en-US" altLang="zh-CN" dirty="0"/>
              <a:t>《</a:t>
            </a:r>
            <a:r>
              <a:rPr lang="zh-CN" altLang="en-US" dirty="0"/>
              <a:t>浅谈如何解决不平等博弈问题</a:t>
            </a:r>
            <a:r>
              <a:rPr lang="en-US" altLang="zh-CN" dirty="0"/>
              <a:t>》</a:t>
            </a:r>
            <a:endParaRPr lang="zh-CN" altLang="en-US" dirty="0"/>
          </a:p>
        </p:txBody>
      </p:sp>
    </p:spTree>
    <p:extLst>
      <p:ext uri="{BB962C8B-B14F-4D97-AF65-F5344CB8AC3E}">
        <p14:creationId xmlns:p14="http://schemas.microsoft.com/office/powerpoint/2010/main" val="1794854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33BF-59AB-4A6C-AADD-762C044493BB}"/>
              </a:ext>
            </a:extLst>
          </p:cNvPr>
          <p:cNvSpPr>
            <a:spLocks noGrp="1"/>
          </p:cNvSpPr>
          <p:nvPr>
            <p:ph type="title"/>
          </p:nvPr>
        </p:nvSpPr>
        <p:spPr/>
        <p:txBody>
          <a:bodyPr/>
          <a:lstStyle/>
          <a:p>
            <a:r>
              <a:rPr lang="en-US" altLang="zh-CN" dirty="0"/>
              <a:t>POJ 2931</a:t>
            </a:r>
            <a:endParaRPr lang="zh-CN" altLang="en-US" dirty="0"/>
          </a:p>
        </p:txBody>
      </p:sp>
      <p:sp>
        <p:nvSpPr>
          <p:cNvPr id="3" name="内容占位符 2">
            <a:extLst>
              <a:ext uri="{FF2B5EF4-FFF2-40B4-BE49-F238E27FC236}">
                <a16:creationId xmlns:a16="http://schemas.microsoft.com/office/drawing/2014/main" id="{03602684-7358-4BFC-B5ED-B3ECCD516619}"/>
              </a:ext>
            </a:extLst>
          </p:cNvPr>
          <p:cNvSpPr>
            <a:spLocks noGrp="1"/>
          </p:cNvSpPr>
          <p:nvPr>
            <p:ph idx="1"/>
          </p:nvPr>
        </p:nvSpPr>
        <p:spPr/>
        <p:txBody>
          <a:bodyPr>
            <a:normAutofit/>
          </a:bodyPr>
          <a:lstStyle/>
          <a:p>
            <a:r>
              <a:rPr lang="zh-CN" altLang="en-US" dirty="0"/>
              <a:t>有一个叫 </a:t>
            </a:r>
            <a:r>
              <a:rPr lang="en-US" altLang="zh-CN" dirty="0"/>
              <a:t>Procrastination </a:t>
            </a:r>
            <a:r>
              <a:rPr lang="zh-CN" altLang="en-US" dirty="0"/>
              <a:t>的游戏，规则如下：</a:t>
            </a:r>
          </a:p>
          <a:p>
            <a:r>
              <a:rPr lang="zh-CN" altLang="en-US" dirty="0"/>
              <a:t>游戏一开始有三座由黑白两色正方体叠成的塔</a:t>
            </a:r>
            <a:endParaRPr lang="en-US" altLang="zh-CN" dirty="0"/>
          </a:p>
          <a:p>
            <a:r>
              <a:rPr lang="zh-CN" altLang="en-US" dirty="0"/>
              <a:t>有两个玩家 </a:t>
            </a:r>
            <a:r>
              <a:rPr lang="en-US" altLang="zh-CN" dirty="0"/>
              <a:t>L </a:t>
            </a:r>
            <a:r>
              <a:rPr lang="zh-CN" altLang="en-US" dirty="0"/>
              <a:t>和 </a:t>
            </a:r>
            <a:r>
              <a:rPr lang="en-US" altLang="zh-CN" dirty="0"/>
              <a:t>R</a:t>
            </a:r>
            <a:r>
              <a:rPr lang="zh-CN" altLang="en-US" dirty="0"/>
              <a:t>，游戏开始后，两个玩家轮流进行操作。</a:t>
            </a:r>
            <a:endParaRPr lang="en-US" altLang="zh-CN" dirty="0"/>
          </a:p>
          <a:p>
            <a:r>
              <a:rPr lang="zh-CN" altLang="en-US" dirty="0"/>
              <a:t>每次操作，玩家要选定一个正方体，然后拿走该正方体以及位于该正方体上面的所有正方体，并且规定玩家</a:t>
            </a:r>
            <a:r>
              <a:rPr lang="en-US" altLang="zh-CN" dirty="0"/>
              <a:t>L</a:t>
            </a:r>
            <a:r>
              <a:rPr lang="zh-CN" altLang="en-US" dirty="0"/>
              <a:t>只能选定白色的正方体，玩家</a:t>
            </a:r>
            <a:r>
              <a:rPr lang="en-US" altLang="zh-CN" dirty="0"/>
              <a:t>R</a:t>
            </a:r>
            <a:r>
              <a:rPr lang="zh-CN" altLang="en-US" dirty="0"/>
              <a:t>只能选定黑色的正方体。</a:t>
            </a:r>
          </a:p>
          <a:p>
            <a:r>
              <a:rPr lang="zh-CN" altLang="en-US" dirty="0"/>
              <a:t>最先不能进行操作的人输。</a:t>
            </a:r>
            <a:endParaRPr lang="en-US" altLang="zh-CN" dirty="0"/>
          </a:p>
          <a:p>
            <a:r>
              <a:rPr lang="zh-CN" altLang="en-US" dirty="0"/>
              <a:t>每座塔高度</a:t>
            </a:r>
            <a:r>
              <a:rPr lang="en-US" altLang="zh-CN" dirty="0"/>
              <a:t>&lt;=50</a:t>
            </a:r>
            <a:endParaRPr lang="zh-CN" altLang="en-US" dirty="0"/>
          </a:p>
        </p:txBody>
      </p:sp>
    </p:spTree>
    <p:extLst>
      <p:ext uri="{BB962C8B-B14F-4D97-AF65-F5344CB8AC3E}">
        <p14:creationId xmlns:p14="http://schemas.microsoft.com/office/powerpoint/2010/main" val="1301565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33BF-59AB-4A6C-AADD-762C044493BB}"/>
              </a:ext>
            </a:extLst>
          </p:cNvPr>
          <p:cNvSpPr>
            <a:spLocks noGrp="1"/>
          </p:cNvSpPr>
          <p:nvPr>
            <p:ph type="title"/>
          </p:nvPr>
        </p:nvSpPr>
        <p:spPr/>
        <p:txBody>
          <a:bodyPr/>
          <a:lstStyle/>
          <a:p>
            <a:r>
              <a:rPr lang="en-US" altLang="zh-CN" dirty="0"/>
              <a:t>POJ 2931</a:t>
            </a:r>
            <a:endParaRPr lang="zh-CN" altLang="en-US" dirty="0"/>
          </a:p>
        </p:txBody>
      </p:sp>
      <p:sp>
        <p:nvSpPr>
          <p:cNvPr id="3" name="内容占位符 2">
            <a:extLst>
              <a:ext uri="{FF2B5EF4-FFF2-40B4-BE49-F238E27FC236}">
                <a16:creationId xmlns:a16="http://schemas.microsoft.com/office/drawing/2014/main" id="{03602684-7358-4BFC-B5ED-B3ECCD516619}"/>
              </a:ext>
            </a:extLst>
          </p:cNvPr>
          <p:cNvSpPr>
            <a:spLocks noGrp="1"/>
          </p:cNvSpPr>
          <p:nvPr>
            <p:ph idx="1"/>
          </p:nvPr>
        </p:nvSpPr>
        <p:spPr/>
        <p:txBody>
          <a:bodyPr>
            <a:normAutofit/>
          </a:bodyPr>
          <a:lstStyle/>
          <a:p>
            <a:r>
              <a:rPr lang="zh-CN" altLang="en-US" dirty="0"/>
              <a:t>就相当于是给了</a:t>
            </a:r>
            <a:r>
              <a:rPr lang="en-US" altLang="zh-CN" dirty="0"/>
              <a:t>3</a:t>
            </a:r>
            <a:r>
              <a:rPr lang="zh-CN" altLang="en-US" dirty="0"/>
              <a:t>条</a:t>
            </a:r>
            <a:r>
              <a:rPr lang="en-US" altLang="zh-CN" dirty="0"/>
              <a:t>Hackenbush</a:t>
            </a:r>
            <a:r>
              <a:rPr lang="zh-CN" altLang="en-US" dirty="0"/>
              <a:t>链，所以直接用</a:t>
            </a:r>
            <a:r>
              <a:rPr lang="en-US" altLang="zh-CN" dirty="0" err="1"/>
              <a:t>Berlekamp’s</a:t>
            </a:r>
            <a:r>
              <a:rPr lang="en-US" altLang="zh-CN" dirty="0"/>
              <a:t> rule</a:t>
            </a:r>
            <a:r>
              <a:rPr lang="zh-CN" altLang="en-US" dirty="0"/>
              <a:t>算了再加起来就行了</a:t>
            </a:r>
          </a:p>
        </p:txBody>
      </p:sp>
    </p:spTree>
    <p:extLst>
      <p:ext uri="{BB962C8B-B14F-4D97-AF65-F5344CB8AC3E}">
        <p14:creationId xmlns:p14="http://schemas.microsoft.com/office/powerpoint/2010/main" val="776407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B79A-16CC-44D8-BD7F-4ADBB1D44C6A}"/>
              </a:ext>
            </a:extLst>
          </p:cNvPr>
          <p:cNvSpPr>
            <a:spLocks noGrp="1"/>
          </p:cNvSpPr>
          <p:nvPr>
            <p:ph type="title"/>
          </p:nvPr>
        </p:nvSpPr>
        <p:spPr/>
        <p:txBody>
          <a:bodyPr/>
          <a:lstStyle/>
          <a:p>
            <a:r>
              <a:rPr lang="en-US" altLang="zh-CN" dirty="0" err="1"/>
              <a:t>TopCoder</a:t>
            </a:r>
            <a:r>
              <a:rPr lang="en-US" altLang="zh-CN" dirty="0"/>
              <a:t> 9977</a:t>
            </a:r>
            <a:endParaRPr lang="zh-CN" altLang="en-US" dirty="0"/>
          </a:p>
        </p:txBody>
      </p:sp>
      <p:sp>
        <p:nvSpPr>
          <p:cNvPr id="3" name="内容占位符 2">
            <a:extLst>
              <a:ext uri="{FF2B5EF4-FFF2-40B4-BE49-F238E27FC236}">
                <a16:creationId xmlns:a16="http://schemas.microsoft.com/office/drawing/2014/main" id="{236B52EA-EC74-47B4-AF86-98F88D9B7383}"/>
              </a:ext>
            </a:extLst>
          </p:cNvPr>
          <p:cNvSpPr>
            <a:spLocks noGrp="1"/>
          </p:cNvSpPr>
          <p:nvPr>
            <p:ph idx="1"/>
          </p:nvPr>
        </p:nvSpPr>
        <p:spPr/>
        <p:txBody>
          <a:bodyPr>
            <a:normAutofit fontScale="92500" lnSpcReduction="10000"/>
          </a:bodyPr>
          <a:lstStyle/>
          <a:p>
            <a:r>
              <a:rPr lang="zh-CN" altLang="en-US" dirty="0"/>
              <a:t>在一个大小为 </a:t>
            </a:r>
            <a:r>
              <a:rPr lang="en-US" altLang="zh-CN" dirty="0"/>
              <a:t>n*n </a:t>
            </a:r>
            <a:r>
              <a:rPr lang="zh-CN" altLang="en-US" dirty="0"/>
              <a:t>的棋盘上，有一个白色的棋子，初始位置为</a:t>
            </a:r>
            <a:r>
              <a:rPr lang="en-US" altLang="zh-CN" dirty="0"/>
              <a:t>(</a:t>
            </a:r>
            <a:r>
              <a:rPr lang="en-US" altLang="zh-CN" dirty="0" err="1"/>
              <a:t>wx</a:t>
            </a:r>
            <a:r>
              <a:rPr lang="en-US" altLang="zh-CN" dirty="0"/>
              <a:t>, </a:t>
            </a:r>
            <a:r>
              <a:rPr lang="en-US" altLang="zh-CN" dirty="0" err="1"/>
              <a:t>wy</a:t>
            </a:r>
            <a:r>
              <a:rPr lang="en-US" altLang="zh-CN" dirty="0"/>
              <a:t>)</a:t>
            </a:r>
            <a:r>
              <a:rPr lang="zh-CN" altLang="en-US" dirty="0"/>
              <a:t>，与一个黑色的棋子，初始位置为</a:t>
            </a:r>
            <a:r>
              <a:rPr lang="en-US" altLang="zh-CN" dirty="0"/>
              <a:t>(bx, by)</a:t>
            </a:r>
            <a:r>
              <a:rPr lang="zh-CN" altLang="en-US" dirty="0"/>
              <a:t>。玩家 </a:t>
            </a:r>
            <a:r>
              <a:rPr lang="en-US" altLang="zh-CN" dirty="0"/>
              <a:t>L </a:t>
            </a:r>
            <a:r>
              <a:rPr lang="zh-CN" altLang="en-US" dirty="0"/>
              <a:t>执白先行，玩家 </a:t>
            </a:r>
            <a:r>
              <a:rPr lang="en-US" altLang="zh-CN" dirty="0"/>
              <a:t>R </a:t>
            </a:r>
            <a:r>
              <a:rPr lang="zh-CN" altLang="en-US" dirty="0"/>
              <a:t>执黑后行，两人交替行棋。</a:t>
            </a:r>
          </a:p>
          <a:p>
            <a:r>
              <a:rPr lang="zh-CN" altLang="en-US" dirty="0"/>
              <a:t>如果当前是玩家 </a:t>
            </a:r>
            <a:r>
              <a:rPr lang="en-US" altLang="zh-CN" dirty="0"/>
              <a:t>L </a:t>
            </a:r>
            <a:r>
              <a:rPr lang="zh-CN" altLang="en-US" dirty="0"/>
              <a:t>行棋，玩家 </a:t>
            </a:r>
            <a:r>
              <a:rPr lang="en-US" altLang="zh-CN" dirty="0"/>
              <a:t>L </a:t>
            </a:r>
            <a:r>
              <a:rPr lang="zh-CN" altLang="en-US" dirty="0"/>
              <a:t>可以在上下左右四个方向中选一个并让他的棋子在该方向前进一格；如果当前是玩家 </a:t>
            </a:r>
            <a:r>
              <a:rPr lang="en-US" altLang="zh-CN" dirty="0"/>
              <a:t>R </a:t>
            </a:r>
            <a:r>
              <a:rPr lang="zh-CN" altLang="en-US" dirty="0"/>
              <a:t>行棋，玩家 </a:t>
            </a:r>
            <a:r>
              <a:rPr lang="en-US" altLang="zh-CN" dirty="0"/>
              <a:t>R </a:t>
            </a:r>
            <a:r>
              <a:rPr lang="zh-CN" altLang="en-US" dirty="0"/>
              <a:t>可以在上下左右四个方向中选一个并让他的棋子在该方向前进一格或两格（均不能走出棋盘）。一个人取得胜利当且仅当他的棋子走到了对方的棋子当前所在的位置。</a:t>
            </a:r>
          </a:p>
          <a:p>
            <a:r>
              <a:rPr lang="zh-CN" altLang="en-US" dirty="0"/>
              <a:t>玩家 </a:t>
            </a:r>
            <a:r>
              <a:rPr lang="en-US" altLang="zh-CN" dirty="0"/>
              <a:t>L </a:t>
            </a:r>
            <a:r>
              <a:rPr lang="zh-CN" altLang="en-US" dirty="0"/>
              <a:t>与玩家 </a:t>
            </a:r>
            <a:r>
              <a:rPr lang="en-US" altLang="zh-CN" dirty="0"/>
              <a:t>R </a:t>
            </a:r>
            <a:r>
              <a:rPr lang="zh-CN" altLang="en-US" dirty="0"/>
              <a:t>都采取同样的策略行棋：如果一方能赢，一定会用尽量少的步数去赢；如果一方会输，一定会拖尽量多的步数才输。</a:t>
            </a:r>
          </a:p>
          <a:p>
            <a:r>
              <a:rPr lang="zh-CN" altLang="en-US" dirty="0"/>
              <a:t>求谁会赢和持续的步数。</a:t>
            </a:r>
            <a:r>
              <a:rPr lang="en-US" altLang="zh-CN" dirty="0"/>
              <a:t>2&lt;=n&lt;=20</a:t>
            </a:r>
            <a:endParaRPr lang="zh-CN" altLang="en-US" dirty="0"/>
          </a:p>
        </p:txBody>
      </p:sp>
    </p:spTree>
    <p:extLst>
      <p:ext uri="{BB962C8B-B14F-4D97-AF65-F5344CB8AC3E}">
        <p14:creationId xmlns:p14="http://schemas.microsoft.com/office/powerpoint/2010/main" val="742211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超现实数的集合定义</a:t>
            </a:r>
          </a:p>
        </p:txBody>
      </p:sp>
      <p:sp>
        <p:nvSpPr>
          <p:cNvPr id="3" name="内容占位符 2">
            <a:extLst>
              <a:ext uri="{FF2B5EF4-FFF2-40B4-BE49-F238E27FC236}">
                <a16:creationId xmlns:a16="http://schemas.microsoft.com/office/drawing/2014/main" id="{AC8BB4ED-0667-4636-94CF-DCA02876F1A3}"/>
              </a:ext>
            </a:extLst>
          </p:cNvPr>
          <p:cNvSpPr>
            <a:spLocks noGrp="1"/>
          </p:cNvSpPr>
          <p:nvPr>
            <p:ph idx="1"/>
          </p:nvPr>
        </p:nvSpPr>
        <p:spPr/>
        <p:txBody>
          <a:bodyPr/>
          <a:lstStyle/>
          <a:p>
            <a:r>
              <a:rPr lang="zh-CN" altLang="en-US" dirty="0"/>
              <a:t>可以认为结合了实数的戴德金分割和自然数的后继运算</a:t>
            </a:r>
            <a:endParaRPr lang="en-US" altLang="zh-CN" dirty="0"/>
          </a:p>
          <a:p>
            <a:r>
              <a:rPr lang="en-US" altLang="zh-CN" dirty="0"/>
              <a:t>x={L|R}∈No</a:t>
            </a:r>
          </a:p>
          <a:p>
            <a:r>
              <a:rPr lang="en-US" altLang="zh-CN" dirty="0" err="1"/>
              <a:t>L,R∈No</a:t>
            </a:r>
            <a:r>
              <a:rPr lang="zh-CN" altLang="en-US" dirty="0"/>
              <a:t>，且不存在</a:t>
            </a:r>
            <a:r>
              <a:rPr lang="en-US" altLang="zh-CN" dirty="0" err="1"/>
              <a:t>l∈L</a:t>
            </a:r>
            <a:r>
              <a:rPr lang="zh-CN" altLang="en-US" dirty="0"/>
              <a:t>，</a:t>
            </a:r>
            <a:r>
              <a:rPr lang="en-US" altLang="zh-CN" dirty="0" err="1"/>
              <a:t>r∈R</a:t>
            </a:r>
            <a:r>
              <a:rPr lang="zh-CN" altLang="en-US" dirty="0"/>
              <a:t>，使得</a:t>
            </a:r>
            <a:r>
              <a:rPr lang="en-US" altLang="zh-CN" dirty="0"/>
              <a:t>l&gt;=r</a:t>
            </a:r>
          </a:p>
          <a:p>
            <a:r>
              <a:rPr lang="zh-CN" altLang="en-US" dirty="0"/>
              <a:t>要注意的是这里的</a:t>
            </a:r>
            <a:r>
              <a:rPr lang="en-US" altLang="zh-CN" dirty="0"/>
              <a:t>L</a:t>
            </a:r>
            <a:r>
              <a:rPr lang="zh-CN" altLang="en-US" dirty="0"/>
              <a:t>和</a:t>
            </a:r>
            <a:r>
              <a:rPr lang="en-US" altLang="zh-CN" dirty="0"/>
              <a:t>R</a:t>
            </a:r>
            <a:r>
              <a:rPr lang="zh-CN" altLang="en-US" dirty="0"/>
              <a:t>不一定是</a:t>
            </a:r>
            <a:r>
              <a:rPr lang="en-US" altLang="zh-CN" dirty="0"/>
              <a:t>No</a:t>
            </a:r>
            <a:r>
              <a:rPr lang="zh-CN" altLang="en-US" dirty="0"/>
              <a:t>的一个分割</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609108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B79A-16CC-44D8-BD7F-4ADBB1D44C6A}"/>
              </a:ext>
            </a:extLst>
          </p:cNvPr>
          <p:cNvSpPr>
            <a:spLocks noGrp="1"/>
          </p:cNvSpPr>
          <p:nvPr>
            <p:ph type="title"/>
          </p:nvPr>
        </p:nvSpPr>
        <p:spPr/>
        <p:txBody>
          <a:bodyPr/>
          <a:lstStyle/>
          <a:p>
            <a:r>
              <a:rPr lang="en-US" altLang="zh-CN" dirty="0" err="1"/>
              <a:t>TopCoder</a:t>
            </a:r>
            <a:r>
              <a:rPr lang="en-US" altLang="zh-CN" dirty="0"/>
              <a:t> 9977</a:t>
            </a:r>
            <a:endParaRPr lang="zh-CN" altLang="en-US" dirty="0"/>
          </a:p>
        </p:txBody>
      </p:sp>
      <p:sp>
        <p:nvSpPr>
          <p:cNvPr id="3" name="内容占位符 2">
            <a:extLst>
              <a:ext uri="{FF2B5EF4-FFF2-40B4-BE49-F238E27FC236}">
                <a16:creationId xmlns:a16="http://schemas.microsoft.com/office/drawing/2014/main" id="{236B52EA-EC74-47B4-AF86-98F88D9B7383}"/>
              </a:ext>
            </a:extLst>
          </p:cNvPr>
          <p:cNvSpPr>
            <a:spLocks noGrp="1"/>
          </p:cNvSpPr>
          <p:nvPr>
            <p:ph idx="1"/>
          </p:nvPr>
        </p:nvSpPr>
        <p:spPr/>
        <p:txBody>
          <a:bodyPr>
            <a:normAutofit/>
          </a:bodyPr>
          <a:lstStyle/>
          <a:p>
            <a:r>
              <a:rPr lang="zh-CN" altLang="en-US" dirty="0"/>
              <a:t>注意到这个局面的转移可能有环</a:t>
            </a:r>
            <a:endParaRPr lang="en-US" altLang="zh-CN" dirty="0"/>
          </a:p>
          <a:p>
            <a:r>
              <a:rPr lang="zh-CN" altLang="en-US" dirty="0"/>
              <a:t>所以写出来带环的</a:t>
            </a:r>
            <a:r>
              <a:rPr lang="en-US" altLang="zh-CN" dirty="0" err="1"/>
              <a:t>dp</a:t>
            </a:r>
            <a:r>
              <a:rPr lang="zh-CN" altLang="en-US" dirty="0"/>
              <a:t>方程，用记忆化搜索的形式来做</a:t>
            </a:r>
            <a:endParaRPr lang="en-US" altLang="zh-CN" dirty="0"/>
          </a:p>
          <a:p>
            <a:r>
              <a:rPr lang="zh-CN" altLang="en-US" dirty="0"/>
              <a:t>设</a:t>
            </a:r>
            <a:r>
              <a:rPr lang="en-US" altLang="zh-CN" dirty="0"/>
              <a:t>(</a:t>
            </a:r>
            <a:r>
              <a:rPr lang="en-US" altLang="zh-CN" dirty="0" err="1"/>
              <a:t>xl,yl,xr,yr,l</a:t>
            </a:r>
            <a:r>
              <a:rPr lang="en-US" altLang="zh-CN" dirty="0"/>
              <a:t>/r)</a:t>
            </a:r>
            <a:r>
              <a:rPr lang="zh-CN" altLang="en-US" dirty="0"/>
              <a:t>表示目前两个玩家棋子的位置和轮到谁下棋了</a:t>
            </a:r>
            <a:endParaRPr lang="en-US" altLang="zh-CN" dirty="0"/>
          </a:p>
          <a:p>
            <a:r>
              <a:rPr lang="en-US" altLang="zh-CN" dirty="0"/>
              <a:t>f(</a:t>
            </a:r>
            <a:r>
              <a:rPr lang="en-US" altLang="zh-CN" dirty="0" err="1"/>
              <a:t>xl,yl,xr,yr,l</a:t>
            </a:r>
            <a:r>
              <a:rPr lang="en-US" altLang="zh-CN" dirty="0"/>
              <a:t>/r)</a:t>
            </a:r>
            <a:r>
              <a:rPr lang="zh-CN" altLang="en-US" dirty="0"/>
              <a:t>表示在这个局面下，谁赢和总的步数情况</a:t>
            </a:r>
            <a:endParaRPr lang="en-US" altLang="zh-CN" dirty="0"/>
          </a:p>
          <a:p>
            <a:r>
              <a:rPr lang="zh-CN" altLang="en-US" dirty="0"/>
              <a:t>论文里面把这两个信息合成一个，具体来说：</a:t>
            </a:r>
            <a:endParaRPr lang="en-US" altLang="zh-CN" dirty="0"/>
          </a:p>
          <a:p>
            <a:r>
              <a:rPr lang="zh-CN" altLang="en-US" dirty="0"/>
              <a:t>若</a:t>
            </a:r>
            <a:r>
              <a:rPr lang="en-US" altLang="zh-CN" dirty="0"/>
              <a:t>L</a:t>
            </a:r>
            <a:r>
              <a:rPr lang="zh-CN" altLang="en-US" dirty="0"/>
              <a:t>赢，一共走</a:t>
            </a:r>
            <a:r>
              <a:rPr lang="en-US" altLang="zh-CN" dirty="0"/>
              <a:t>s</a:t>
            </a:r>
            <a:r>
              <a:rPr lang="zh-CN" altLang="en-US" dirty="0"/>
              <a:t>步，那么</a:t>
            </a:r>
            <a:r>
              <a:rPr lang="en-US" altLang="zh-CN" dirty="0"/>
              <a:t>f(</a:t>
            </a:r>
            <a:r>
              <a:rPr lang="en-US" altLang="zh-CN" dirty="0" err="1"/>
              <a:t>xl,yl,xr,yr,l</a:t>
            </a:r>
            <a:r>
              <a:rPr lang="en-US" altLang="zh-CN" dirty="0"/>
              <a:t>/r)=inf-s</a:t>
            </a:r>
          </a:p>
          <a:p>
            <a:r>
              <a:rPr lang="zh-CN" altLang="en-US" dirty="0"/>
              <a:t>若</a:t>
            </a:r>
            <a:r>
              <a:rPr lang="en-US" altLang="zh-CN" dirty="0"/>
              <a:t>R</a:t>
            </a:r>
            <a:r>
              <a:rPr lang="zh-CN" altLang="en-US" dirty="0"/>
              <a:t>赢，一共走</a:t>
            </a:r>
            <a:r>
              <a:rPr lang="en-US" altLang="zh-CN" dirty="0"/>
              <a:t>s</a:t>
            </a:r>
            <a:r>
              <a:rPr lang="zh-CN" altLang="en-US" dirty="0"/>
              <a:t>步，那么</a:t>
            </a:r>
            <a:r>
              <a:rPr lang="en-US" altLang="zh-CN" dirty="0"/>
              <a:t>f(</a:t>
            </a:r>
            <a:r>
              <a:rPr lang="en-US" altLang="zh-CN" dirty="0" err="1"/>
              <a:t>xl,yl,xr,yr,l</a:t>
            </a:r>
            <a:r>
              <a:rPr lang="en-US" altLang="zh-CN" dirty="0"/>
              <a:t>/r)=-</a:t>
            </a:r>
            <a:r>
              <a:rPr lang="en-US" altLang="zh-CN" dirty="0" err="1"/>
              <a:t>inf+s</a:t>
            </a:r>
            <a:endParaRPr lang="en-US" altLang="zh-CN" dirty="0"/>
          </a:p>
          <a:p>
            <a:r>
              <a:rPr lang="en-US" altLang="zh-CN" dirty="0"/>
              <a:t>f(</a:t>
            </a:r>
            <a:r>
              <a:rPr lang="en-US" altLang="zh-CN" dirty="0" err="1"/>
              <a:t>x,y,x,y,l</a:t>
            </a:r>
            <a:r>
              <a:rPr lang="en-US" altLang="zh-CN" dirty="0"/>
              <a:t>)=-inf</a:t>
            </a:r>
            <a:r>
              <a:rPr lang="zh-CN" altLang="en-US" dirty="0"/>
              <a:t>，</a:t>
            </a:r>
            <a:r>
              <a:rPr lang="en-US" altLang="zh-CN" dirty="0"/>
              <a:t>f(</a:t>
            </a:r>
            <a:r>
              <a:rPr lang="en-US" altLang="zh-CN" dirty="0" err="1"/>
              <a:t>x,y,x,y,r</a:t>
            </a:r>
            <a:r>
              <a:rPr lang="en-US" altLang="zh-CN" dirty="0"/>
              <a:t>)=inf</a:t>
            </a:r>
          </a:p>
        </p:txBody>
      </p:sp>
    </p:spTree>
    <p:extLst>
      <p:ext uri="{BB962C8B-B14F-4D97-AF65-F5344CB8AC3E}">
        <p14:creationId xmlns:p14="http://schemas.microsoft.com/office/powerpoint/2010/main" val="610311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B79A-16CC-44D8-BD7F-4ADBB1D44C6A}"/>
              </a:ext>
            </a:extLst>
          </p:cNvPr>
          <p:cNvSpPr>
            <a:spLocks noGrp="1"/>
          </p:cNvSpPr>
          <p:nvPr>
            <p:ph type="title"/>
          </p:nvPr>
        </p:nvSpPr>
        <p:spPr/>
        <p:txBody>
          <a:bodyPr/>
          <a:lstStyle/>
          <a:p>
            <a:r>
              <a:rPr lang="en-US" altLang="zh-CN" dirty="0" err="1"/>
              <a:t>TopCoder</a:t>
            </a:r>
            <a:r>
              <a:rPr lang="en-US" altLang="zh-CN" dirty="0"/>
              <a:t> 9977</a:t>
            </a:r>
            <a:endParaRPr lang="zh-CN" altLang="en-US" dirty="0"/>
          </a:p>
        </p:txBody>
      </p:sp>
      <p:sp>
        <p:nvSpPr>
          <p:cNvPr id="3" name="内容占位符 2">
            <a:extLst>
              <a:ext uri="{FF2B5EF4-FFF2-40B4-BE49-F238E27FC236}">
                <a16:creationId xmlns:a16="http://schemas.microsoft.com/office/drawing/2014/main" id="{236B52EA-EC74-47B4-AF86-98F88D9B7383}"/>
              </a:ext>
            </a:extLst>
          </p:cNvPr>
          <p:cNvSpPr>
            <a:spLocks noGrp="1"/>
          </p:cNvSpPr>
          <p:nvPr>
            <p:ph idx="1"/>
          </p:nvPr>
        </p:nvSpPr>
        <p:spPr/>
        <p:txBody>
          <a:bodyPr>
            <a:normAutofit/>
          </a:bodyPr>
          <a:lstStyle/>
          <a:p>
            <a:r>
              <a:rPr lang="zh-CN" altLang="en-US" dirty="0"/>
              <a:t>然后转移就是带环</a:t>
            </a:r>
            <a:r>
              <a:rPr lang="en-US" altLang="zh-CN" dirty="0" err="1"/>
              <a:t>dp</a:t>
            </a:r>
            <a:r>
              <a:rPr lang="zh-CN" altLang="en-US" dirty="0"/>
              <a:t>的转移，用</a:t>
            </a:r>
            <a:r>
              <a:rPr lang="en-US" altLang="zh-CN" dirty="0" err="1"/>
              <a:t>spfa</a:t>
            </a:r>
            <a:endParaRPr lang="en-US" altLang="zh-CN" dirty="0"/>
          </a:p>
          <a:p>
            <a:r>
              <a:rPr lang="zh-CN" altLang="en-US" dirty="0"/>
              <a:t>图的点数为</a:t>
            </a:r>
            <a:r>
              <a:rPr lang="en-US" altLang="zh-CN" dirty="0"/>
              <a:t>O(n^4)</a:t>
            </a:r>
          </a:p>
        </p:txBody>
      </p:sp>
    </p:spTree>
    <p:extLst>
      <p:ext uri="{BB962C8B-B14F-4D97-AF65-F5344CB8AC3E}">
        <p14:creationId xmlns:p14="http://schemas.microsoft.com/office/powerpoint/2010/main" val="4171194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E168A-9EB7-4621-AA51-7365E20A7B6E}"/>
              </a:ext>
            </a:extLst>
          </p:cNvPr>
          <p:cNvSpPr>
            <a:spLocks noGrp="1"/>
          </p:cNvSpPr>
          <p:nvPr>
            <p:ph type="title"/>
          </p:nvPr>
        </p:nvSpPr>
        <p:spPr/>
        <p:txBody>
          <a:bodyPr/>
          <a:lstStyle/>
          <a:p>
            <a:r>
              <a:rPr lang="en-US" altLang="zh-CN" dirty="0" err="1"/>
              <a:t>dls</a:t>
            </a:r>
            <a:r>
              <a:rPr lang="zh-CN" altLang="en-US" dirty="0"/>
              <a:t>题目</a:t>
            </a:r>
          </a:p>
        </p:txBody>
      </p:sp>
      <p:sp>
        <p:nvSpPr>
          <p:cNvPr id="3" name="内容占位符 2">
            <a:extLst>
              <a:ext uri="{FF2B5EF4-FFF2-40B4-BE49-F238E27FC236}">
                <a16:creationId xmlns:a16="http://schemas.microsoft.com/office/drawing/2014/main" id="{40318777-C712-4EF1-9A62-3AE0F04ACBB8}"/>
              </a:ext>
            </a:extLst>
          </p:cNvPr>
          <p:cNvSpPr>
            <a:spLocks noGrp="1"/>
          </p:cNvSpPr>
          <p:nvPr>
            <p:ph idx="1"/>
          </p:nvPr>
        </p:nvSpPr>
        <p:spPr/>
        <p:txBody>
          <a:bodyPr/>
          <a:lstStyle/>
          <a:p>
            <a:r>
              <a:rPr lang="en-US" altLang="zh-CN" dirty="0"/>
              <a:t>《OI </a:t>
            </a:r>
            <a:r>
              <a:rPr lang="zh-CN" altLang="en-US" dirty="0"/>
              <a:t>中的超现实数和不平等博弈问题</a:t>
            </a:r>
            <a:r>
              <a:rPr lang="en-US" altLang="zh-CN" dirty="0"/>
              <a:t>》</a:t>
            </a:r>
            <a:endParaRPr lang="zh-CN" altLang="en-US" dirty="0"/>
          </a:p>
        </p:txBody>
      </p:sp>
    </p:spTree>
    <p:extLst>
      <p:ext uri="{BB962C8B-B14F-4D97-AF65-F5344CB8AC3E}">
        <p14:creationId xmlns:p14="http://schemas.microsoft.com/office/powerpoint/2010/main" val="16923512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E168A-9EB7-4621-AA51-7365E20A7B6E}"/>
              </a:ext>
            </a:extLst>
          </p:cNvPr>
          <p:cNvSpPr>
            <a:spLocks noGrp="1"/>
          </p:cNvSpPr>
          <p:nvPr>
            <p:ph type="title"/>
          </p:nvPr>
        </p:nvSpPr>
        <p:spPr/>
        <p:txBody>
          <a:bodyPr/>
          <a:lstStyle/>
          <a:p>
            <a:r>
              <a:rPr lang="en-US" altLang="zh-CN" dirty="0" err="1"/>
              <a:t>dls</a:t>
            </a:r>
            <a:r>
              <a:rPr lang="zh-CN" altLang="en-US" dirty="0"/>
              <a:t>题目</a:t>
            </a:r>
          </a:p>
        </p:txBody>
      </p:sp>
      <p:sp>
        <p:nvSpPr>
          <p:cNvPr id="3" name="内容占位符 2">
            <a:extLst>
              <a:ext uri="{FF2B5EF4-FFF2-40B4-BE49-F238E27FC236}">
                <a16:creationId xmlns:a16="http://schemas.microsoft.com/office/drawing/2014/main" id="{40318777-C712-4EF1-9A62-3AE0F04ACBB8}"/>
              </a:ext>
            </a:extLst>
          </p:cNvPr>
          <p:cNvSpPr>
            <a:spLocks noGrp="1"/>
          </p:cNvSpPr>
          <p:nvPr>
            <p:ph idx="1"/>
          </p:nvPr>
        </p:nvSpPr>
        <p:spPr/>
        <p:txBody>
          <a:bodyPr/>
          <a:lstStyle/>
          <a:p>
            <a:r>
              <a:rPr lang="zh-CN" altLang="en-US" dirty="0"/>
              <a:t>有 </a:t>
            </a:r>
            <a:r>
              <a:rPr lang="en-US" altLang="zh-CN" dirty="0"/>
              <a:t>n </a:t>
            </a:r>
            <a:r>
              <a:rPr lang="zh-CN" altLang="en-US" dirty="0"/>
              <a:t>堆石子，第 </a:t>
            </a:r>
            <a:r>
              <a:rPr lang="en-US" altLang="zh-CN" dirty="0" err="1"/>
              <a:t>i</a:t>
            </a:r>
            <a:r>
              <a:rPr lang="en-US" altLang="zh-CN" dirty="0"/>
              <a:t> </a:t>
            </a:r>
            <a:r>
              <a:rPr lang="zh-CN" altLang="en-US" dirty="0"/>
              <a:t>堆石子有 </a:t>
            </a:r>
            <a:r>
              <a:rPr lang="en-US" altLang="zh-CN" dirty="0"/>
              <a:t>ai(ai ≤ 1e4) </a:t>
            </a:r>
            <a:r>
              <a:rPr lang="zh-CN" altLang="en-US" dirty="0"/>
              <a:t>个。</a:t>
            </a:r>
            <a:endParaRPr lang="en-US" altLang="zh-CN" dirty="0"/>
          </a:p>
          <a:p>
            <a:r>
              <a:rPr lang="zh-CN" altLang="en-US" dirty="0"/>
              <a:t>我们将自然数划分成 </a:t>
            </a:r>
            <a:r>
              <a:rPr lang="en-US" altLang="zh-CN" dirty="0"/>
              <a:t>A </a:t>
            </a:r>
            <a:r>
              <a:rPr lang="zh-CN" altLang="en-US" dirty="0"/>
              <a:t>和 </a:t>
            </a:r>
            <a:r>
              <a:rPr lang="en-US" altLang="zh-CN" dirty="0"/>
              <a:t>B </a:t>
            </a:r>
            <a:r>
              <a:rPr lang="zh-CN" altLang="en-US" dirty="0"/>
              <a:t>两个集合。</a:t>
            </a:r>
            <a:endParaRPr lang="en-US" altLang="zh-CN" dirty="0"/>
          </a:p>
          <a:p>
            <a:r>
              <a:rPr lang="en-US" altLang="zh-CN" dirty="0"/>
              <a:t>Alice </a:t>
            </a:r>
            <a:r>
              <a:rPr lang="zh-CN" altLang="en-US" dirty="0"/>
              <a:t>和 </a:t>
            </a:r>
            <a:r>
              <a:rPr lang="en-US" altLang="zh-CN" dirty="0"/>
              <a:t>Bob </a:t>
            </a:r>
            <a:r>
              <a:rPr lang="zh-CN" altLang="en-US" dirty="0"/>
              <a:t>轮流操作，每次 </a:t>
            </a:r>
            <a:r>
              <a:rPr lang="en-US" altLang="zh-CN" dirty="0"/>
              <a:t>Alice</a:t>
            </a:r>
            <a:r>
              <a:rPr lang="zh-CN" altLang="en-US" dirty="0"/>
              <a:t>可以选中一堆总数在集合 </a:t>
            </a:r>
            <a:r>
              <a:rPr lang="en-US" altLang="zh-CN" dirty="0"/>
              <a:t>A </a:t>
            </a:r>
            <a:r>
              <a:rPr lang="zh-CN" altLang="en-US" dirty="0"/>
              <a:t>中的石子，将它分成非空的两堆，</a:t>
            </a:r>
            <a:r>
              <a:rPr lang="en-US" altLang="zh-CN" dirty="0"/>
              <a:t>Bob </a:t>
            </a:r>
            <a:r>
              <a:rPr lang="zh-CN" altLang="en-US" dirty="0"/>
              <a:t>同理。谁不能操作就算输，问最后谁能获胜。</a:t>
            </a:r>
          </a:p>
        </p:txBody>
      </p:sp>
    </p:spTree>
    <p:extLst>
      <p:ext uri="{BB962C8B-B14F-4D97-AF65-F5344CB8AC3E}">
        <p14:creationId xmlns:p14="http://schemas.microsoft.com/office/powerpoint/2010/main" val="4093934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E168A-9EB7-4621-AA51-7365E20A7B6E}"/>
              </a:ext>
            </a:extLst>
          </p:cNvPr>
          <p:cNvSpPr>
            <a:spLocks noGrp="1"/>
          </p:cNvSpPr>
          <p:nvPr>
            <p:ph type="title"/>
          </p:nvPr>
        </p:nvSpPr>
        <p:spPr/>
        <p:txBody>
          <a:bodyPr/>
          <a:lstStyle/>
          <a:p>
            <a:r>
              <a:rPr lang="en-US" altLang="zh-CN" dirty="0" err="1"/>
              <a:t>dls</a:t>
            </a:r>
            <a:r>
              <a:rPr lang="zh-CN" altLang="en-US" dirty="0"/>
              <a:t>题目</a:t>
            </a:r>
          </a:p>
        </p:txBody>
      </p:sp>
      <p:sp>
        <p:nvSpPr>
          <p:cNvPr id="3" name="内容占位符 2">
            <a:extLst>
              <a:ext uri="{FF2B5EF4-FFF2-40B4-BE49-F238E27FC236}">
                <a16:creationId xmlns:a16="http://schemas.microsoft.com/office/drawing/2014/main" id="{40318777-C712-4EF1-9A62-3AE0F04ACBB8}"/>
              </a:ext>
            </a:extLst>
          </p:cNvPr>
          <p:cNvSpPr>
            <a:spLocks noGrp="1"/>
          </p:cNvSpPr>
          <p:nvPr>
            <p:ph idx="1"/>
          </p:nvPr>
        </p:nvSpPr>
        <p:spPr/>
        <p:txBody>
          <a:bodyPr/>
          <a:lstStyle/>
          <a:p>
            <a:r>
              <a:rPr lang="zh-CN" altLang="en-US" dirty="0"/>
              <a:t>考虑状态转移</a:t>
            </a:r>
            <a:endParaRPr lang="en-US" altLang="zh-CN" dirty="0"/>
          </a:p>
          <a:p>
            <a:r>
              <a:rPr lang="en-US" altLang="zh-CN" dirty="0"/>
              <a:t>G</a:t>
            </a:r>
            <a:r>
              <a:rPr lang="en-US" altLang="zh-CN" baseline="-25000" dirty="0"/>
              <a:t>x</a:t>
            </a:r>
            <a:r>
              <a:rPr lang="en-US" altLang="zh-CN" dirty="0"/>
              <a:t>={∪</a:t>
            </a:r>
            <a:r>
              <a:rPr lang="en-US" altLang="zh-CN" baseline="-25000" dirty="0" err="1"/>
              <a:t>a</a:t>
            </a:r>
            <a:r>
              <a:rPr lang="en-US" altLang="zh-CN" dirty="0" err="1"/>
              <a:t>G</a:t>
            </a:r>
            <a:r>
              <a:rPr lang="en-US" altLang="zh-CN" baseline="-25000" dirty="0" err="1"/>
              <a:t>a</a:t>
            </a:r>
            <a:r>
              <a:rPr lang="en-US" altLang="zh-CN" dirty="0" err="1"/>
              <a:t>+G</a:t>
            </a:r>
            <a:r>
              <a:rPr lang="en-US" altLang="zh-CN" baseline="-25000" dirty="0" err="1"/>
              <a:t>x-a</a:t>
            </a:r>
            <a:r>
              <a:rPr lang="en-US" altLang="zh-CN" dirty="0"/>
              <a:t>|}(</a:t>
            </a:r>
            <a:r>
              <a:rPr lang="en-US" altLang="zh-CN" dirty="0" err="1"/>
              <a:t>x∈A</a:t>
            </a:r>
            <a:r>
              <a:rPr lang="en-US" altLang="zh-CN" dirty="0"/>
              <a:t>)</a:t>
            </a:r>
          </a:p>
          <a:p>
            <a:r>
              <a:rPr lang="en-US" altLang="zh-CN" dirty="0"/>
              <a:t>G</a:t>
            </a:r>
            <a:r>
              <a:rPr lang="en-US" altLang="zh-CN" baseline="-25000" dirty="0"/>
              <a:t>x</a:t>
            </a:r>
            <a:r>
              <a:rPr lang="en-US" altLang="zh-CN" dirty="0"/>
              <a:t>={|∪</a:t>
            </a:r>
            <a:r>
              <a:rPr lang="en-US" altLang="zh-CN" baseline="-25000" dirty="0" err="1"/>
              <a:t>a</a:t>
            </a:r>
            <a:r>
              <a:rPr lang="en-US" altLang="zh-CN" dirty="0" err="1"/>
              <a:t>G</a:t>
            </a:r>
            <a:r>
              <a:rPr lang="en-US" altLang="zh-CN" baseline="-25000" dirty="0" err="1"/>
              <a:t>a</a:t>
            </a:r>
            <a:r>
              <a:rPr lang="en-US" altLang="zh-CN" dirty="0" err="1"/>
              <a:t>+G</a:t>
            </a:r>
            <a:r>
              <a:rPr lang="en-US" altLang="zh-CN" baseline="-25000" dirty="0" err="1"/>
              <a:t>x-a</a:t>
            </a:r>
            <a:r>
              <a:rPr lang="en-US" altLang="zh-CN" dirty="0"/>
              <a:t>}(</a:t>
            </a:r>
            <a:r>
              <a:rPr lang="en-US" altLang="zh-CN" dirty="0" err="1"/>
              <a:t>x∈B</a:t>
            </a:r>
            <a:r>
              <a:rPr lang="en-US" altLang="zh-CN" dirty="0"/>
              <a:t>)</a:t>
            </a:r>
          </a:p>
          <a:p>
            <a:r>
              <a:rPr lang="en-US" altLang="zh-CN" dirty="0"/>
              <a:t>G</a:t>
            </a:r>
            <a:r>
              <a:rPr lang="en-US" altLang="zh-CN" baseline="-25000" dirty="0"/>
              <a:t>1</a:t>
            </a:r>
            <a:r>
              <a:rPr lang="en-US" altLang="zh-CN" dirty="0"/>
              <a:t>={|}</a:t>
            </a:r>
            <a:endParaRPr lang="zh-CN" altLang="en-US" dirty="0"/>
          </a:p>
          <a:p>
            <a:r>
              <a:rPr lang="zh-CN" altLang="en-US" dirty="0"/>
              <a:t>用超现实数的理论改写一下，有</a:t>
            </a:r>
            <a:endParaRPr lang="en-US" altLang="zh-CN" dirty="0"/>
          </a:p>
          <a:p>
            <a:r>
              <a:rPr lang="en-US" altLang="zh-CN" dirty="0"/>
              <a:t>f(x)=</a:t>
            </a:r>
            <a:r>
              <a:rPr lang="en-US" altLang="zh-CN" dirty="0" err="1"/>
              <a:t>max</a:t>
            </a:r>
            <a:r>
              <a:rPr lang="en-US" altLang="zh-CN" baseline="-25000" dirty="0" err="1"/>
              <a:t>a</a:t>
            </a:r>
            <a:r>
              <a:rPr lang="en-US" altLang="zh-CN" dirty="0"/>
              <a:t>(f(a)+f(x-a))+1(</a:t>
            </a:r>
            <a:r>
              <a:rPr lang="en-US" altLang="zh-CN" dirty="0" err="1"/>
              <a:t>x∈A</a:t>
            </a:r>
            <a:r>
              <a:rPr lang="en-US" altLang="zh-CN" dirty="0"/>
              <a:t>)</a:t>
            </a:r>
          </a:p>
          <a:p>
            <a:r>
              <a:rPr lang="en-US" altLang="zh-CN" dirty="0"/>
              <a:t>f(x)=min</a:t>
            </a:r>
            <a:r>
              <a:rPr lang="en-US" altLang="zh-CN" baseline="-25000" dirty="0"/>
              <a:t>a</a:t>
            </a:r>
            <a:r>
              <a:rPr lang="en-US" altLang="zh-CN" dirty="0"/>
              <a:t>(f(a)+f(x-a))-1(</a:t>
            </a:r>
            <a:r>
              <a:rPr lang="en-US" altLang="zh-CN" dirty="0" err="1"/>
              <a:t>x∈B</a:t>
            </a:r>
            <a:r>
              <a:rPr lang="en-US" altLang="zh-CN" dirty="0"/>
              <a:t>)</a:t>
            </a:r>
          </a:p>
          <a:p>
            <a:r>
              <a:rPr lang="en-US" altLang="zh-CN" dirty="0"/>
              <a:t>f(1)=0</a:t>
            </a:r>
          </a:p>
          <a:p>
            <a:endParaRPr lang="en-US" altLang="zh-CN" dirty="0"/>
          </a:p>
          <a:p>
            <a:endParaRPr lang="zh-CN" altLang="en-US" dirty="0"/>
          </a:p>
        </p:txBody>
      </p:sp>
      <p:sp>
        <p:nvSpPr>
          <p:cNvPr id="4" name="文本框 3">
            <a:extLst>
              <a:ext uri="{FF2B5EF4-FFF2-40B4-BE49-F238E27FC236}">
                <a16:creationId xmlns:a16="http://schemas.microsoft.com/office/drawing/2014/main" id="{2A2AE10A-2068-4FB9-82FD-459C107AAE5B}"/>
              </a:ext>
            </a:extLst>
          </p:cNvPr>
          <p:cNvSpPr txBox="1"/>
          <p:nvPr/>
        </p:nvSpPr>
        <p:spPr>
          <a:xfrm>
            <a:off x="5924550" y="1825625"/>
            <a:ext cx="5947462" cy="584775"/>
          </a:xfrm>
          <a:prstGeom prst="rect">
            <a:avLst/>
          </a:prstGeom>
          <a:noFill/>
        </p:spPr>
        <p:txBody>
          <a:bodyPr wrap="none" rtlCol="0">
            <a:spAutoFit/>
          </a:bodyPr>
          <a:lstStyle/>
          <a:p>
            <a:r>
              <a:rPr lang="zh-CN" altLang="en-US" sz="3200" dirty="0"/>
              <a:t>问题的关键是计算</a:t>
            </a:r>
            <a:r>
              <a:rPr lang="en-US" altLang="zh-CN" sz="3200" dirty="0"/>
              <a:t>L</a:t>
            </a:r>
            <a:r>
              <a:rPr lang="zh-CN" altLang="en-US" sz="3200" dirty="0"/>
              <a:t>比</a:t>
            </a:r>
            <a:r>
              <a:rPr lang="en-US" altLang="zh-CN" sz="3200" dirty="0"/>
              <a:t>R</a:t>
            </a:r>
            <a:r>
              <a:rPr lang="zh-CN" altLang="en-US" sz="3200" dirty="0"/>
              <a:t>多走几步</a:t>
            </a:r>
          </a:p>
        </p:txBody>
      </p:sp>
    </p:spTree>
    <p:extLst>
      <p:ext uri="{BB962C8B-B14F-4D97-AF65-F5344CB8AC3E}">
        <p14:creationId xmlns:p14="http://schemas.microsoft.com/office/powerpoint/2010/main" val="8691295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E168A-9EB7-4621-AA51-7365E20A7B6E}"/>
              </a:ext>
            </a:extLst>
          </p:cNvPr>
          <p:cNvSpPr>
            <a:spLocks noGrp="1"/>
          </p:cNvSpPr>
          <p:nvPr>
            <p:ph type="title"/>
          </p:nvPr>
        </p:nvSpPr>
        <p:spPr/>
        <p:txBody>
          <a:bodyPr/>
          <a:lstStyle/>
          <a:p>
            <a:r>
              <a:rPr lang="en-US" altLang="zh-CN" dirty="0" err="1"/>
              <a:t>dls</a:t>
            </a:r>
            <a:r>
              <a:rPr lang="zh-CN" altLang="en-US" dirty="0"/>
              <a:t>题目</a:t>
            </a:r>
          </a:p>
        </p:txBody>
      </p:sp>
      <p:sp>
        <p:nvSpPr>
          <p:cNvPr id="3" name="内容占位符 2">
            <a:extLst>
              <a:ext uri="{FF2B5EF4-FFF2-40B4-BE49-F238E27FC236}">
                <a16:creationId xmlns:a16="http://schemas.microsoft.com/office/drawing/2014/main" id="{40318777-C712-4EF1-9A62-3AE0F04ACBB8}"/>
              </a:ext>
            </a:extLst>
          </p:cNvPr>
          <p:cNvSpPr>
            <a:spLocks noGrp="1"/>
          </p:cNvSpPr>
          <p:nvPr>
            <p:ph idx="1"/>
          </p:nvPr>
        </p:nvSpPr>
        <p:spPr/>
        <p:txBody>
          <a:bodyPr/>
          <a:lstStyle/>
          <a:p>
            <a:r>
              <a:rPr lang="zh-CN" altLang="en-US" dirty="0"/>
              <a:t>有一个 </a:t>
            </a:r>
            <a:r>
              <a:rPr lang="en-US" altLang="zh-CN" dirty="0"/>
              <a:t>1 × n(n ≤ 50) </a:t>
            </a:r>
            <a:r>
              <a:rPr lang="zh-CN" altLang="en-US" dirty="0"/>
              <a:t>的棋盘，每个格子都至多包含了一个棋子，棋子分成 </a:t>
            </a:r>
            <a:r>
              <a:rPr lang="en-US" altLang="zh-CN" dirty="0"/>
              <a:t>A </a:t>
            </a:r>
            <a:r>
              <a:rPr lang="zh-CN" altLang="en-US" dirty="0"/>
              <a:t>和 </a:t>
            </a:r>
            <a:r>
              <a:rPr lang="en-US" altLang="zh-CN" dirty="0"/>
              <a:t>B </a:t>
            </a:r>
            <a:r>
              <a:rPr lang="zh-CN" altLang="en-US" dirty="0"/>
              <a:t>两种，有些棋盘为空。所以这个棋盘可以用 </a:t>
            </a:r>
            <a:r>
              <a:rPr lang="en-US" altLang="zh-CN" dirty="0"/>
              <a:t>AB. </a:t>
            </a:r>
            <a:r>
              <a:rPr lang="zh-CN" altLang="en-US" dirty="0"/>
              <a:t>三个字符表示。</a:t>
            </a:r>
          </a:p>
          <a:p>
            <a:r>
              <a:rPr lang="en-US" altLang="zh-CN" dirty="0"/>
              <a:t>Alice </a:t>
            </a:r>
            <a:r>
              <a:rPr lang="zh-CN" altLang="en-US" dirty="0"/>
              <a:t>和 </a:t>
            </a:r>
            <a:r>
              <a:rPr lang="en-US" altLang="zh-CN" dirty="0"/>
              <a:t>Bob </a:t>
            </a:r>
            <a:r>
              <a:rPr lang="zh-CN" altLang="en-US" dirty="0"/>
              <a:t>轮流开始玩游戏，</a:t>
            </a:r>
            <a:r>
              <a:rPr lang="en-US" altLang="zh-CN" dirty="0"/>
              <a:t>Alice </a:t>
            </a:r>
            <a:r>
              <a:rPr lang="zh-CN" altLang="en-US" dirty="0"/>
              <a:t>可以选一个 </a:t>
            </a:r>
            <a:r>
              <a:rPr lang="en-US" altLang="zh-CN" dirty="0"/>
              <a:t>A </a:t>
            </a:r>
            <a:r>
              <a:rPr lang="zh-CN" altLang="en-US" dirty="0"/>
              <a:t>棋子然后往左移一格，左边的棋子必须为空，</a:t>
            </a:r>
            <a:r>
              <a:rPr lang="en-US" altLang="zh-CN" dirty="0"/>
              <a:t>Bob </a:t>
            </a:r>
            <a:r>
              <a:rPr lang="zh-CN" altLang="en-US" dirty="0"/>
              <a:t>同理，谁不能移动算输。</a:t>
            </a:r>
          </a:p>
          <a:p>
            <a:r>
              <a:rPr lang="zh-CN" altLang="en-US" dirty="0"/>
              <a:t>现在有一个由 </a:t>
            </a:r>
            <a:r>
              <a:rPr lang="en-US" altLang="zh-CN" dirty="0"/>
              <a:t>AB.? </a:t>
            </a:r>
            <a:r>
              <a:rPr lang="zh-CN" altLang="en-US" dirty="0"/>
              <a:t>构成的 </a:t>
            </a:r>
            <a:r>
              <a:rPr lang="en-US" altLang="zh-CN" dirty="0"/>
              <a:t>pattern</a:t>
            </a:r>
            <a:r>
              <a:rPr lang="zh-CN" altLang="en-US" dirty="0"/>
              <a:t>，你可以将</a:t>
            </a:r>
            <a:r>
              <a:rPr lang="en-US" altLang="zh-CN" dirty="0"/>
              <a:t>? </a:t>
            </a:r>
            <a:r>
              <a:rPr lang="zh-CN" altLang="en-US" dirty="0"/>
              <a:t>变成 </a:t>
            </a:r>
            <a:r>
              <a:rPr lang="en-US" altLang="zh-CN" dirty="0"/>
              <a:t>AB. </a:t>
            </a:r>
            <a:r>
              <a:rPr lang="zh-CN" altLang="en-US" dirty="0"/>
              <a:t>中的任意一种，问有多少种方案可以使 </a:t>
            </a:r>
            <a:r>
              <a:rPr lang="en-US" altLang="zh-CN" dirty="0"/>
              <a:t>Alice </a:t>
            </a:r>
            <a:r>
              <a:rPr lang="zh-CN" altLang="en-US" dirty="0"/>
              <a:t>获胜。</a:t>
            </a:r>
          </a:p>
        </p:txBody>
      </p:sp>
    </p:spTree>
    <p:extLst>
      <p:ext uri="{BB962C8B-B14F-4D97-AF65-F5344CB8AC3E}">
        <p14:creationId xmlns:p14="http://schemas.microsoft.com/office/powerpoint/2010/main" val="36936862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E168A-9EB7-4621-AA51-7365E20A7B6E}"/>
              </a:ext>
            </a:extLst>
          </p:cNvPr>
          <p:cNvSpPr>
            <a:spLocks noGrp="1"/>
          </p:cNvSpPr>
          <p:nvPr>
            <p:ph type="title"/>
          </p:nvPr>
        </p:nvSpPr>
        <p:spPr/>
        <p:txBody>
          <a:bodyPr/>
          <a:lstStyle/>
          <a:p>
            <a:r>
              <a:rPr lang="en-US" altLang="zh-CN" dirty="0" err="1"/>
              <a:t>dls</a:t>
            </a:r>
            <a:r>
              <a:rPr lang="zh-CN" altLang="en-US" dirty="0"/>
              <a:t>题目</a:t>
            </a:r>
          </a:p>
        </p:txBody>
      </p:sp>
      <p:sp>
        <p:nvSpPr>
          <p:cNvPr id="3" name="内容占位符 2">
            <a:extLst>
              <a:ext uri="{FF2B5EF4-FFF2-40B4-BE49-F238E27FC236}">
                <a16:creationId xmlns:a16="http://schemas.microsoft.com/office/drawing/2014/main" id="{40318777-C712-4EF1-9A62-3AE0F04ACBB8}"/>
              </a:ext>
            </a:extLst>
          </p:cNvPr>
          <p:cNvSpPr>
            <a:spLocks noGrp="1"/>
          </p:cNvSpPr>
          <p:nvPr>
            <p:ph idx="1"/>
          </p:nvPr>
        </p:nvSpPr>
        <p:spPr/>
        <p:txBody>
          <a:bodyPr/>
          <a:lstStyle/>
          <a:p>
            <a:r>
              <a:rPr lang="zh-CN" altLang="en-US" dirty="0"/>
              <a:t>不会</a:t>
            </a:r>
          </a:p>
        </p:txBody>
      </p:sp>
    </p:spTree>
    <p:extLst>
      <p:ext uri="{BB962C8B-B14F-4D97-AF65-F5344CB8AC3E}">
        <p14:creationId xmlns:p14="http://schemas.microsoft.com/office/powerpoint/2010/main" val="1259070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E168A-9EB7-4621-AA51-7365E20A7B6E}"/>
              </a:ext>
            </a:extLst>
          </p:cNvPr>
          <p:cNvSpPr>
            <a:spLocks noGrp="1"/>
          </p:cNvSpPr>
          <p:nvPr>
            <p:ph type="title"/>
          </p:nvPr>
        </p:nvSpPr>
        <p:spPr/>
        <p:txBody>
          <a:bodyPr/>
          <a:lstStyle/>
          <a:p>
            <a:r>
              <a:rPr lang="en-US" altLang="zh-CN" dirty="0" err="1"/>
              <a:t>dls</a:t>
            </a:r>
            <a:r>
              <a:rPr lang="zh-CN" altLang="en-US" dirty="0"/>
              <a:t>题目</a:t>
            </a:r>
          </a:p>
        </p:txBody>
      </p:sp>
      <p:sp>
        <p:nvSpPr>
          <p:cNvPr id="3" name="内容占位符 2">
            <a:extLst>
              <a:ext uri="{FF2B5EF4-FFF2-40B4-BE49-F238E27FC236}">
                <a16:creationId xmlns:a16="http://schemas.microsoft.com/office/drawing/2014/main" id="{40318777-C712-4EF1-9A62-3AE0F04ACBB8}"/>
              </a:ext>
            </a:extLst>
          </p:cNvPr>
          <p:cNvSpPr>
            <a:spLocks noGrp="1"/>
          </p:cNvSpPr>
          <p:nvPr>
            <p:ph idx="1"/>
          </p:nvPr>
        </p:nvSpPr>
        <p:spPr/>
        <p:txBody>
          <a:bodyPr/>
          <a:lstStyle/>
          <a:p>
            <a:r>
              <a:rPr lang="zh-CN" altLang="en-US" dirty="0"/>
              <a:t>有一条长度为 </a:t>
            </a:r>
            <a:r>
              <a:rPr lang="en-US" altLang="zh-CN" dirty="0"/>
              <a:t>n(n ≤ 1e5) </a:t>
            </a:r>
            <a:r>
              <a:rPr lang="zh-CN" altLang="en-US" dirty="0"/>
              <a:t>的纸带，上面有 </a:t>
            </a:r>
            <a:r>
              <a:rPr lang="en-US" altLang="zh-CN" dirty="0"/>
              <a:t>A </a:t>
            </a:r>
            <a:r>
              <a:rPr lang="zh-CN" altLang="en-US" dirty="0"/>
              <a:t>和 </a:t>
            </a:r>
            <a:r>
              <a:rPr lang="en-US" altLang="zh-CN" dirty="0"/>
              <a:t>B </a:t>
            </a:r>
            <a:r>
              <a:rPr lang="zh-CN" altLang="en-US" dirty="0"/>
              <a:t>两种字母，</a:t>
            </a:r>
            <a:r>
              <a:rPr lang="en-US" altLang="zh-CN" dirty="0"/>
              <a:t>Alice</a:t>
            </a:r>
            <a:r>
              <a:rPr lang="zh-CN" altLang="en-US" dirty="0"/>
              <a:t>和 </a:t>
            </a:r>
            <a:r>
              <a:rPr lang="en-US" altLang="zh-CN" dirty="0"/>
              <a:t>Bob </a:t>
            </a:r>
            <a:r>
              <a:rPr lang="zh-CN" altLang="en-US" dirty="0"/>
              <a:t>在空位里轮流填 </a:t>
            </a:r>
            <a:r>
              <a:rPr lang="en-US" altLang="zh-CN" dirty="0"/>
              <a:t>A </a:t>
            </a:r>
            <a:r>
              <a:rPr lang="zh-CN" altLang="en-US" dirty="0"/>
              <a:t>和 </a:t>
            </a:r>
            <a:r>
              <a:rPr lang="en-US" altLang="zh-CN" dirty="0"/>
              <a:t>B</a:t>
            </a:r>
            <a:r>
              <a:rPr lang="zh-CN" altLang="en-US" dirty="0"/>
              <a:t>，要求不能有两个相邻的相同字母，谁不能填算输。</a:t>
            </a:r>
          </a:p>
          <a:p>
            <a:r>
              <a:rPr lang="zh-CN" altLang="en-US" dirty="0"/>
              <a:t>问 </a:t>
            </a:r>
            <a:r>
              <a:rPr lang="en-US" altLang="zh-CN" dirty="0"/>
              <a:t>Alice </a:t>
            </a:r>
            <a:r>
              <a:rPr lang="zh-CN" altLang="en-US" dirty="0"/>
              <a:t>和 </a:t>
            </a:r>
            <a:r>
              <a:rPr lang="en-US" altLang="zh-CN" dirty="0"/>
              <a:t>Bob </a:t>
            </a:r>
            <a:r>
              <a:rPr lang="zh-CN" altLang="en-US" dirty="0"/>
              <a:t>分别为先手的时候，谁能获胜。</a:t>
            </a:r>
          </a:p>
        </p:txBody>
      </p:sp>
    </p:spTree>
    <p:extLst>
      <p:ext uri="{BB962C8B-B14F-4D97-AF65-F5344CB8AC3E}">
        <p14:creationId xmlns:p14="http://schemas.microsoft.com/office/powerpoint/2010/main" val="1803498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E168A-9EB7-4621-AA51-7365E20A7B6E}"/>
              </a:ext>
            </a:extLst>
          </p:cNvPr>
          <p:cNvSpPr>
            <a:spLocks noGrp="1"/>
          </p:cNvSpPr>
          <p:nvPr>
            <p:ph type="title"/>
          </p:nvPr>
        </p:nvSpPr>
        <p:spPr/>
        <p:txBody>
          <a:bodyPr/>
          <a:lstStyle/>
          <a:p>
            <a:r>
              <a:rPr lang="en-US" altLang="zh-CN" dirty="0" err="1"/>
              <a:t>dls</a:t>
            </a:r>
            <a:r>
              <a:rPr lang="zh-CN" altLang="en-US" dirty="0"/>
              <a:t>题目</a:t>
            </a:r>
          </a:p>
        </p:txBody>
      </p:sp>
      <p:sp>
        <p:nvSpPr>
          <p:cNvPr id="3" name="内容占位符 2">
            <a:extLst>
              <a:ext uri="{FF2B5EF4-FFF2-40B4-BE49-F238E27FC236}">
                <a16:creationId xmlns:a16="http://schemas.microsoft.com/office/drawing/2014/main" id="{40318777-C712-4EF1-9A62-3AE0F04ACBB8}"/>
              </a:ext>
            </a:extLst>
          </p:cNvPr>
          <p:cNvSpPr>
            <a:spLocks noGrp="1"/>
          </p:cNvSpPr>
          <p:nvPr>
            <p:ph idx="1"/>
          </p:nvPr>
        </p:nvSpPr>
        <p:spPr/>
        <p:txBody>
          <a:bodyPr/>
          <a:lstStyle/>
          <a:p>
            <a:r>
              <a:rPr lang="en-US" altLang="zh-CN" dirty="0"/>
              <a:t>L=A,R=B</a:t>
            </a:r>
          </a:p>
          <a:p>
            <a:r>
              <a:rPr lang="zh-CN" altLang="en-US" dirty="0"/>
              <a:t>设</a:t>
            </a:r>
            <a:r>
              <a:rPr lang="en-US" altLang="zh-CN" dirty="0" err="1"/>
              <a:t>LnL</a:t>
            </a:r>
            <a:r>
              <a:rPr lang="zh-CN" altLang="en-US" dirty="0"/>
              <a:t>表示</a:t>
            </a:r>
            <a:r>
              <a:rPr lang="en-US" altLang="zh-CN" dirty="0"/>
              <a:t>n</a:t>
            </a:r>
            <a:r>
              <a:rPr lang="zh-CN" altLang="en-US" dirty="0"/>
              <a:t>个空位，空位两端点是</a:t>
            </a:r>
            <a:r>
              <a:rPr lang="en-US" altLang="zh-CN" dirty="0"/>
              <a:t>L</a:t>
            </a:r>
            <a:r>
              <a:rPr lang="zh-CN" altLang="en-US" dirty="0"/>
              <a:t>字符的游戏</a:t>
            </a:r>
            <a:endParaRPr lang="en-US" altLang="zh-CN" dirty="0"/>
          </a:p>
          <a:p>
            <a:r>
              <a:rPr lang="zh-CN" altLang="en-US" dirty="0"/>
              <a:t>我们只需要算</a:t>
            </a:r>
            <a:r>
              <a:rPr lang="en-US" altLang="zh-CN" dirty="0" err="1"/>
              <a:t>LnL</a:t>
            </a:r>
            <a:r>
              <a:rPr lang="en-US" altLang="zh-CN" dirty="0"/>
              <a:t>,</a:t>
            </a:r>
            <a:r>
              <a:rPr lang="zh-CN" altLang="en-US" dirty="0"/>
              <a:t> </a:t>
            </a:r>
            <a:r>
              <a:rPr lang="en-US" altLang="zh-CN" dirty="0" err="1"/>
              <a:t>LnR</a:t>
            </a:r>
            <a:r>
              <a:rPr lang="en-US" altLang="zh-CN" dirty="0"/>
              <a:t>, Ln, n</a:t>
            </a:r>
            <a:r>
              <a:rPr lang="zh-CN" altLang="en-US" dirty="0"/>
              <a:t>这</a:t>
            </a:r>
            <a:r>
              <a:rPr lang="en-US" altLang="zh-CN" dirty="0"/>
              <a:t>4</a:t>
            </a:r>
            <a:r>
              <a:rPr lang="zh-CN" altLang="en-US" dirty="0"/>
              <a:t>种游戏即可</a:t>
            </a:r>
            <a:endParaRPr lang="en-US" altLang="zh-CN" dirty="0"/>
          </a:p>
          <a:p>
            <a:r>
              <a:rPr lang="zh-CN" altLang="en-US" dirty="0"/>
              <a:t>因为</a:t>
            </a:r>
            <a:r>
              <a:rPr lang="en-US" altLang="zh-CN" dirty="0" err="1"/>
              <a:t>RnR</a:t>
            </a:r>
            <a:r>
              <a:rPr lang="en-US" altLang="zh-CN" dirty="0"/>
              <a:t>=-</a:t>
            </a:r>
            <a:r>
              <a:rPr lang="en-US" altLang="zh-CN" dirty="0" err="1"/>
              <a:t>LnL</a:t>
            </a:r>
            <a:r>
              <a:rPr lang="zh-CN" altLang="en-US" dirty="0"/>
              <a:t>，</a:t>
            </a:r>
            <a:r>
              <a:rPr lang="en-US" altLang="zh-CN" dirty="0" err="1"/>
              <a:t>LnR</a:t>
            </a:r>
            <a:r>
              <a:rPr lang="en-US" altLang="zh-CN" dirty="0"/>
              <a:t>=-</a:t>
            </a:r>
            <a:r>
              <a:rPr lang="en-US" altLang="zh-CN" dirty="0" err="1"/>
              <a:t>RnL</a:t>
            </a:r>
            <a:r>
              <a:rPr lang="en-US" altLang="zh-CN" dirty="0"/>
              <a:t>=</a:t>
            </a:r>
            <a:r>
              <a:rPr lang="en-US" altLang="zh-CN" dirty="0" err="1"/>
              <a:t>RnL</a:t>
            </a:r>
            <a:r>
              <a:rPr lang="zh-CN" altLang="en-US" dirty="0"/>
              <a:t>，</a:t>
            </a:r>
            <a:r>
              <a:rPr lang="en-US" altLang="zh-CN" dirty="0"/>
              <a:t>Rn=-Ln</a:t>
            </a:r>
            <a:r>
              <a:rPr lang="zh-CN" altLang="en-US" dirty="0"/>
              <a:t>，</a:t>
            </a:r>
            <a:r>
              <a:rPr lang="en-US" altLang="zh-CN" dirty="0" err="1"/>
              <a:t>nL</a:t>
            </a:r>
            <a:r>
              <a:rPr lang="en-US" altLang="zh-CN" dirty="0"/>
              <a:t>=Ln</a:t>
            </a:r>
            <a:r>
              <a:rPr lang="zh-CN" altLang="en-US" dirty="0"/>
              <a:t>，</a:t>
            </a:r>
            <a:r>
              <a:rPr lang="en-US" altLang="zh-CN" dirty="0" err="1"/>
              <a:t>nR</a:t>
            </a:r>
            <a:r>
              <a:rPr lang="en-US" altLang="zh-CN" dirty="0"/>
              <a:t>=-Rn</a:t>
            </a:r>
          </a:p>
          <a:p>
            <a:r>
              <a:rPr lang="zh-CN" altLang="en-US" dirty="0"/>
              <a:t>而且可以猜到</a:t>
            </a:r>
            <a:r>
              <a:rPr lang="en-US" altLang="zh-CN" dirty="0" err="1"/>
              <a:t>RnL</a:t>
            </a:r>
            <a:r>
              <a:rPr lang="zh-CN" altLang="en-US" dirty="0"/>
              <a:t>，</a:t>
            </a:r>
            <a:r>
              <a:rPr lang="en-US" altLang="zh-CN" dirty="0" err="1"/>
              <a:t>LnR</a:t>
            </a:r>
            <a:r>
              <a:rPr lang="zh-CN" altLang="en-US" dirty="0"/>
              <a:t>，</a:t>
            </a:r>
            <a:r>
              <a:rPr lang="en-US" altLang="zh-CN" dirty="0"/>
              <a:t>n</a:t>
            </a:r>
            <a:r>
              <a:rPr lang="zh-CN" altLang="en-US" dirty="0"/>
              <a:t>这几个游戏要么是</a:t>
            </a:r>
            <a:r>
              <a:rPr lang="en-US" altLang="zh-CN" dirty="0"/>
              <a:t>0</a:t>
            </a:r>
            <a:r>
              <a:rPr lang="zh-CN" altLang="en-US" dirty="0"/>
              <a:t>要么是</a:t>
            </a:r>
            <a:r>
              <a:rPr lang="en-US" altLang="zh-CN" dirty="0"/>
              <a:t>*</a:t>
            </a:r>
            <a:r>
              <a:rPr lang="zh-CN" altLang="en-US" dirty="0"/>
              <a:t>，正负</a:t>
            </a:r>
            <a:r>
              <a:rPr lang="en-US" altLang="zh-CN" dirty="0"/>
              <a:t>1</a:t>
            </a:r>
            <a:r>
              <a:rPr lang="zh-CN" altLang="en-US" dirty="0"/>
              <a:t>之类的东西（因为两个的和是</a:t>
            </a:r>
            <a:r>
              <a:rPr lang="en-US" altLang="zh-CN" dirty="0"/>
              <a:t>0</a:t>
            </a:r>
            <a:r>
              <a:rPr lang="zh-CN" altLang="en-US" dirty="0"/>
              <a:t>）</a:t>
            </a:r>
            <a:endParaRPr lang="en-US" altLang="zh-CN" dirty="0"/>
          </a:p>
          <a:p>
            <a:r>
              <a:rPr lang="zh-CN" altLang="en-US" dirty="0"/>
              <a:t>具体算的过程略，是手算（打表）找规律</a:t>
            </a:r>
            <a:endParaRPr lang="en-US" altLang="zh-CN" dirty="0"/>
          </a:p>
          <a:p>
            <a:r>
              <a:rPr lang="zh-CN" altLang="en-US" dirty="0"/>
              <a:t>然后把写了</a:t>
            </a:r>
            <a:r>
              <a:rPr lang="en-US" altLang="zh-CN" dirty="0"/>
              <a:t>L,R</a:t>
            </a:r>
            <a:r>
              <a:rPr lang="zh-CN" altLang="en-US" dirty="0"/>
              <a:t>的字符串分解成若干个游戏的和，加起来就行了</a:t>
            </a:r>
            <a:endParaRPr lang="en-US" altLang="zh-CN" dirty="0"/>
          </a:p>
        </p:txBody>
      </p:sp>
    </p:spTree>
    <p:extLst>
      <p:ext uri="{BB962C8B-B14F-4D97-AF65-F5344CB8AC3E}">
        <p14:creationId xmlns:p14="http://schemas.microsoft.com/office/powerpoint/2010/main" val="7031294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E168A-9EB7-4621-AA51-7365E20A7B6E}"/>
              </a:ext>
            </a:extLst>
          </p:cNvPr>
          <p:cNvSpPr>
            <a:spLocks noGrp="1"/>
          </p:cNvSpPr>
          <p:nvPr>
            <p:ph type="title"/>
          </p:nvPr>
        </p:nvSpPr>
        <p:spPr/>
        <p:txBody>
          <a:bodyPr/>
          <a:lstStyle/>
          <a:p>
            <a:r>
              <a:rPr lang="en-US" altLang="zh-CN" dirty="0" err="1"/>
              <a:t>dls</a:t>
            </a:r>
            <a:r>
              <a:rPr lang="zh-CN" altLang="en-US" dirty="0"/>
              <a:t>题目</a:t>
            </a:r>
          </a:p>
        </p:txBody>
      </p:sp>
      <p:sp>
        <p:nvSpPr>
          <p:cNvPr id="3" name="内容占位符 2">
            <a:extLst>
              <a:ext uri="{FF2B5EF4-FFF2-40B4-BE49-F238E27FC236}">
                <a16:creationId xmlns:a16="http://schemas.microsoft.com/office/drawing/2014/main" id="{40318777-C712-4EF1-9A62-3AE0F04ACBB8}"/>
              </a:ext>
            </a:extLst>
          </p:cNvPr>
          <p:cNvSpPr>
            <a:spLocks noGrp="1"/>
          </p:cNvSpPr>
          <p:nvPr>
            <p:ph idx="1"/>
          </p:nvPr>
        </p:nvSpPr>
        <p:spPr/>
        <p:txBody>
          <a:bodyPr/>
          <a:lstStyle/>
          <a:p>
            <a:r>
              <a:rPr lang="en-US" altLang="zh-CN" dirty="0" err="1"/>
              <a:t>dls</a:t>
            </a:r>
            <a:r>
              <a:rPr lang="zh-CN" altLang="en-US" dirty="0"/>
              <a:t>的</a:t>
            </a:r>
            <a:r>
              <a:rPr lang="en-US" altLang="zh-CN" dirty="0"/>
              <a:t>ppt</a:t>
            </a:r>
            <a:r>
              <a:rPr lang="zh-CN" altLang="en-US" dirty="0"/>
              <a:t>上算的和我算的不一样，感觉有问题</a:t>
            </a:r>
            <a:endParaRPr lang="en-US" altLang="zh-CN" dirty="0"/>
          </a:p>
          <a:p>
            <a:r>
              <a:rPr lang="zh-CN" altLang="en-US" dirty="0"/>
              <a:t>或者是他没说清楚，题不是这么一个题</a:t>
            </a:r>
            <a:endParaRPr lang="en-US" altLang="zh-CN" dirty="0"/>
          </a:p>
        </p:txBody>
      </p:sp>
    </p:spTree>
    <p:extLst>
      <p:ext uri="{BB962C8B-B14F-4D97-AF65-F5344CB8AC3E}">
        <p14:creationId xmlns:p14="http://schemas.microsoft.com/office/powerpoint/2010/main" val="386942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超现实数的运算</a:t>
            </a:r>
          </a:p>
        </p:txBody>
      </p:sp>
      <p:sp>
        <p:nvSpPr>
          <p:cNvPr id="3" name="内容占位符 2">
            <a:extLst>
              <a:ext uri="{FF2B5EF4-FFF2-40B4-BE49-F238E27FC236}">
                <a16:creationId xmlns:a16="http://schemas.microsoft.com/office/drawing/2014/main" id="{AC8BB4ED-0667-4636-94CF-DCA02876F1A3}"/>
              </a:ext>
            </a:extLst>
          </p:cNvPr>
          <p:cNvSpPr>
            <a:spLocks noGrp="1"/>
          </p:cNvSpPr>
          <p:nvPr>
            <p:ph idx="1"/>
          </p:nvPr>
        </p:nvSpPr>
        <p:spPr/>
        <p:txBody>
          <a:bodyPr/>
          <a:lstStyle/>
          <a:p>
            <a:r>
              <a:rPr lang="zh-CN" altLang="en-US" dirty="0"/>
              <a:t>比较运算：</a:t>
            </a:r>
            <a:endParaRPr lang="en-US" altLang="zh-CN" dirty="0"/>
          </a:p>
          <a:p>
            <a:r>
              <a:rPr lang="zh-CN" altLang="en-US" dirty="0"/>
              <a:t>当成戴德金分割来看</a:t>
            </a:r>
            <a:endParaRPr lang="en-US" altLang="zh-CN" dirty="0"/>
          </a:p>
          <a:p>
            <a:r>
              <a:rPr lang="en-US" altLang="zh-CN" dirty="0"/>
              <a:t>x={</a:t>
            </a:r>
            <a:r>
              <a:rPr lang="en-US" altLang="zh-CN" dirty="0" err="1"/>
              <a:t>x</a:t>
            </a:r>
            <a:r>
              <a:rPr lang="en-US" altLang="zh-CN" baseline="-25000" dirty="0" err="1"/>
              <a:t>l</a:t>
            </a:r>
            <a:r>
              <a:rPr lang="en-US" altLang="zh-CN" dirty="0" err="1"/>
              <a:t>|x</a:t>
            </a:r>
            <a:r>
              <a:rPr lang="en-US" altLang="zh-CN" baseline="-25000" dirty="0" err="1"/>
              <a:t>r</a:t>
            </a:r>
            <a:r>
              <a:rPr lang="en-US" altLang="zh-CN" dirty="0"/>
              <a:t>}, y={</a:t>
            </a:r>
            <a:r>
              <a:rPr lang="en-US" altLang="zh-CN" dirty="0" err="1"/>
              <a:t>y</a:t>
            </a:r>
            <a:r>
              <a:rPr lang="en-US" altLang="zh-CN" baseline="-25000" dirty="0" err="1"/>
              <a:t>l</a:t>
            </a:r>
            <a:r>
              <a:rPr lang="en-US" altLang="zh-CN" dirty="0" err="1"/>
              <a:t>|y</a:t>
            </a:r>
            <a:r>
              <a:rPr lang="en-US" altLang="zh-CN" baseline="-25000" dirty="0" err="1"/>
              <a:t>r</a:t>
            </a:r>
            <a:r>
              <a:rPr lang="en-US" altLang="zh-CN" dirty="0"/>
              <a:t>}</a:t>
            </a:r>
          </a:p>
          <a:p>
            <a:r>
              <a:rPr lang="en-US" altLang="zh-CN" dirty="0"/>
              <a:t>x&gt;=y</a:t>
            </a:r>
            <a:r>
              <a:rPr lang="zh-CN" altLang="en-US" dirty="0"/>
              <a:t>定义：当且仅当不存在</a:t>
            </a:r>
            <a:r>
              <a:rPr lang="en-US" altLang="zh-CN" dirty="0"/>
              <a:t>y&gt;=</a:t>
            </a:r>
            <a:r>
              <a:rPr lang="en-US" altLang="zh-CN" dirty="0" err="1">
                <a:solidFill>
                  <a:prstClr val="black"/>
                </a:solidFill>
              </a:rPr>
              <a:t>x</a:t>
            </a:r>
            <a:r>
              <a:rPr lang="en-US" altLang="zh-CN" baseline="-25000" dirty="0" err="1">
                <a:solidFill>
                  <a:prstClr val="black"/>
                </a:solidFill>
              </a:rPr>
              <a:t>r</a:t>
            </a:r>
            <a:r>
              <a:rPr lang="zh-CN" altLang="en-US" dirty="0"/>
              <a:t>的任一元素并且没有</a:t>
            </a:r>
            <a:r>
              <a:rPr lang="en-US" altLang="zh-CN" dirty="0" err="1">
                <a:solidFill>
                  <a:prstClr val="black"/>
                </a:solidFill>
              </a:rPr>
              <a:t>y</a:t>
            </a:r>
            <a:r>
              <a:rPr lang="en-US" altLang="zh-CN" baseline="-25000" dirty="0" err="1">
                <a:solidFill>
                  <a:prstClr val="black"/>
                </a:solidFill>
              </a:rPr>
              <a:t>l</a:t>
            </a:r>
            <a:r>
              <a:rPr lang="zh-CN" altLang="en-US" dirty="0"/>
              <a:t>的元素</a:t>
            </a:r>
            <a:r>
              <a:rPr lang="en-US" altLang="zh-CN" dirty="0"/>
              <a:t>&gt;=x</a:t>
            </a:r>
          </a:p>
          <a:p>
            <a:r>
              <a:rPr lang="zh-CN" altLang="en-US" dirty="0"/>
              <a:t>类似地可以定义</a:t>
            </a:r>
            <a:r>
              <a:rPr lang="en-US" altLang="zh-CN" dirty="0"/>
              <a:t>=,&lt;=,&gt;,&lt;,!=</a:t>
            </a:r>
          </a:p>
          <a:p>
            <a:endParaRPr lang="en-US" altLang="zh-CN" dirty="0"/>
          </a:p>
        </p:txBody>
      </p:sp>
    </p:spTree>
    <p:extLst>
      <p:ext uri="{BB962C8B-B14F-4D97-AF65-F5344CB8AC3E}">
        <p14:creationId xmlns:p14="http://schemas.microsoft.com/office/powerpoint/2010/main" val="851783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E168A-9EB7-4621-AA51-7365E20A7B6E}"/>
              </a:ext>
            </a:extLst>
          </p:cNvPr>
          <p:cNvSpPr>
            <a:spLocks noGrp="1"/>
          </p:cNvSpPr>
          <p:nvPr>
            <p:ph type="title"/>
          </p:nvPr>
        </p:nvSpPr>
        <p:spPr/>
        <p:txBody>
          <a:bodyPr/>
          <a:lstStyle/>
          <a:p>
            <a:r>
              <a:rPr lang="en-US" altLang="zh-CN" dirty="0" err="1"/>
              <a:t>dls</a:t>
            </a:r>
            <a:r>
              <a:rPr lang="zh-CN" altLang="en-US" dirty="0"/>
              <a:t>题目</a:t>
            </a:r>
          </a:p>
        </p:txBody>
      </p:sp>
      <p:sp>
        <p:nvSpPr>
          <p:cNvPr id="3" name="内容占位符 2">
            <a:extLst>
              <a:ext uri="{FF2B5EF4-FFF2-40B4-BE49-F238E27FC236}">
                <a16:creationId xmlns:a16="http://schemas.microsoft.com/office/drawing/2014/main" id="{40318777-C712-4EF1-9A62-3AE0F04ACBB8}"/>
              </a:ext>
            </a:extLst>
          </p:cNvPr>
          <p:cNvSpPr>
            <a:spLocks noGrp="1"/>
          </p:cNvSpPr>
          <p:nvPr>
            <p:ph idx="1"/>
          </p:nvPr>
        </p:nvSpPr>
        <p:spPr/>
        <p:txBody>
          <a:bodyPr/>
          <a:lstStyle/>
          <a:p>
            <a:r>
              <a:rPr lang="zh-CN" altLang="en-US" dirty="0"/>
              <a:t>有 </a:t>
            </a:r>
            <a:r>
              <a:rPr lang="en-US" altLang="zh-CN" dirty="0"/>
              <a:t>n(n ≤ 10) </a:t>
            </a:r>
            <a:r>
              <a:rPr lang="zh-CN" altLang="en-US" dirty="0"/>
              <a:t>个长度不超过 </a:t>
            </a:r>
            <a:r>
              <a:rPr lang="en-US" altLang="zh-CN" dirty="0"/>
              <a:t>50 </a:t>
            </a:r>
            <a:r>
              <a:rPr lang="zh-CN" altLang="en-US" dirty="0"/>
              <a:t>的 </a:t>
            </a:r>
            <a:r>
              <a:rPr lang="en-US" altLang="zh-CN" dirty="0"/>
              <a:t>01 </a:t>
            </a:r>
            <a:r>
              <a:rPr lang="zh-CN" altLang="en-US" dirty="0"/>
              <a:t>串，包含最多一对括号。</a:t>
            </a:r>
          </a:p>
          <a:p>
            <a:r>
              <a:rPr lang="en-US" altLang="zh-CN" dirty="0"/>
              <a:t>Alice </a:t>
            </a:r>
            <a:r>
              <a:rPr lang="zh-CN" altLang="en-US" dirty="0"/>
              <a:t>和 </a:t>
            </a:r>
            <a:r>
              <a:rPr lang="en-US" altLang="zh-CN" dirty="0"/>
              <a:t>Bob </a:t>
            </a:r>
            <a:r>
              <a:rPr lang="zh-CN" altLang="en-US" dirty="0"/>
              <a:t>轮流操作。</a:t>
            </a:r>
          </a:p>
          <a:p>
            <a:r>
              <a:rPr lang="en-US" altLang="zh-CN" dirty="0"/>
              <a:t>Alice </a:t>
            </a:r>
            <a:r>
              <a:rPr lang="zh-CN" altLang="en-US" dirty="0"/>
              <a:t>可以选择一个括号外的 </a:t>
            </a:r>
            <a:r>
              <a:rPr lang="en-US" altLang="zh-CN" dirty="0"/>
              <a:t>0 </a:t>
            </a:r>
            <a:r>
              <a:rPr lang="zh-CN" altLang="en-US" dirty="0"/>
              <a:t>然后把后面的串全部删除，或者是将括号内的串展开成任意多次，然后去除括号，并且选中展出来的一个 </a:t>
            </a:r>
            <a:r>
              <a:rPr lang="en-US" altLang="zh-CN" dirty="0"/>
              <a:t>0</a:t>
            </a:r>
            <a:r>
              <a:rPr lang="zh-CN" altLang="en-US" dirty="0"/>
              <a:t>，然后把后面的串删除。谁不能动算输。</a:t>
            </a:r>
          </a:p>
          <a:p>
            <a:r>
              <a:rPr lang="zh-CN" altLang="en-US" dirty="0"/>
              <a:t>问这个游戏 </a:t>
            </a:r>
            <a:r>
              <a:rPr lang="en-US" altLang="zh-CN" dirty="0"/>
              <a:t>Alice </a:t>
            </a:r>
            <a:r>
              <a:rPr lang="zh-CN" altLang="en-US" dirty="0"/>
              <a:t>必胜或者 </a:t>
            </a:r>
            <a:r>
              <a:rPr lang="en-US" altLang="zh-CN" dirty="0"/>
              <a:t>Bob </a:t>
            </a:r>
            <a:r>
              <a:rPr lang="zh-CN" altLang="en-US" dirty="0"/>
              <a:t>必胜或者后手必胜。</a:t>
            </a:r>
          </a:p>
        </p:txBody>
      </p:sp>
    </p:spTree>
    <p:extLst>
      <p:ext uri="{BB962C8B-B14F-4D97-AF65-F5344CB8AC3E}">
        <p14:creationId xmlns:p14="http://schemas.microsoft.com/office/powerpoint/2010/main" val="14477635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E168A-9EB7-4621-AA51-7365E20A7B6E}"/>
              </a:ext>
            </a:extLst>
          </p:cNvPr>
          <p:cNvSpPr>
            <a:spLocks noGrp="1"/>
          </p:cNvSpPr>
          <p:nvPr>
            <p:ph type="title"/>
          </p:nvPr>
        </p:nvSpPr>
        <p:spPr/>
        <p:txBody>
          <a:bodyPr/>
          <a:lstStyle/>
          <a:p>
            <a:r>
              <a:rPr lang="en-US" altLang="zh-CN" dirty="0" err="1"/>
              <a:t>dls</a:t>
            </a:r>
            <a:r>
              <a:rPr lang="zh-CN" altLang="en-US" dirty="0"/>
              <a:t>题目</a:t>
            </a:r>
          </a:p>
        </p:txBody>
      </p:sp>
      <p:sp>
        <p:nvSpPr>
          <p:cNvPr id="3" name="内容占位符 2">
            <a:extLst>
              <a:ext uri="{FF2B5EF4-FFF2-40B4-BE49-F238E27FC236}">
                <a16:creationId xmlns:a16="http://schemas.microsoft.com/office/drawing/2014/main" id="{40318777-C712-4EF1-9A62-3AE0F04ACBB8}"/>
              </a:ext>
            </a:extLst>
          </p:cNvPr>
          <p:cNvSpPr>
            <a:spLocks noGrp="1"/>
          </p:cNvSpPr>
          <p:nvPr>
            <p:ph idx="1"/>
          </p:nvPr>
        </p:nvSpPr>
        <p:spPr/>
        <p:txBody>
          <a:bodyPr/>
          <a:lstStyle/>
          <a:p>
            <a:r>
              <a:rPr lang="zh-CN" altLang="en-US" dirty="0"/>
              <a:t>游戏本质是一个无限的 </a:t>
            </a:r>
            <a:r>
              <a:rPr lang="en-US" altLang="zh-CN" dirty="0"/>
              <a:t>Hackenbush </a:t>
            </a:r>
            <a:r>
              <a:rPr lang="zh-CN" altLang="en-US" dirty="0"/>
              <a:t>链</a:t>
            </a:r>
            <a:endParaRPr lang="en-US" altLang="zh-CN" dirty="0"/>
          </a:p>
          <a:p>
            <a:r>
              <a:rPr lang="zh-CN" altLang="en-US" dirty="0"/>
              <a:t>链是有限长（无括号）的情况用</a:t>
            </a:r>
            <a:r>
              <a:rPr lang="en-US" altLang="zh-CN" dirty="0" err="1"/>
              <a:t>Berlekamp’s</a:t>
            </a:r>
            <a:r>
              <a:rPr lang="en-US" altLang="zh-CN" dirty="0"/>
              <a:t> rule</a:t>
            </a:r>
            <a:r>
              <a:rPr lang="zh-CN" altLang="en-US" dirty="0"/>
              <a:t>很好计算</a:t>
            </a:r>
            <a:endParaRPr lang="en-US" altLang="zh-CN" dirty="0"/>
          </a:p>
          <a:p>
            <a:r>
              <a:rPr lang="zh-CN" altLang="en-US" dirty="0"/>
              <a:t>如果链有括号，看一下是否会形成前缀无限长的</a:t>
            </a:r>
            <a:r>
              <a:rPr lang="en-US" altLang="zh-CN" dirty="0"/>
              <a:t>1</a:t>
            </a:r>
            <a:r>
              <a:rPr lang="zh-CN" altLang="en-US" dirty="0"/>
              <a:t>或</a:t>
            </a:r>
            <a:r>
              <a:rPr lang="en-US" altLang="zh-CN" dirty="0"/>
              <a:t>0</a:t>
            </a:r>
            <a:r>
              <a:rPr lang="zh-CN" altLang="en-US" dirty="0"/>
              <a:t>（括号里面全为</a:t>
            </a:r>
            <a:r>
              <a:rPr lang="en-US" altLang="zh-CN" dirty="0"/>
              <a:t>1</a:t>
            </a:r>
            <a:r>
              <a:rPr lang="zh-CN" altLang="en-US" dirty="0"/>
              <a:t>或</a:t>
            </a:r>
            <a:r>
              <a:rPr lang="en-US" altLang="zh-CN" dirty="0"/>
              <a:t>0</a:t>
            </a:r>
            <a:r>
              <a:rPr lang="zh-CN" altLang="en-US" dirty="0"/>
              <a:t>，并且括号前面也全是</a:t>
            </a:r>
            <a:r>
              <a:rPr lang="en-US" altLang="zh-CN" dirty="0"/>
              <a:t>1</a:t>
            </a:r>
            <a:r>
              <a:rPr lang="zh-CN" altLang="en-US" dirty="0"/>
              <a:t>或</a:t>
            </a:r>
            <a:r>
              <a:rPr lang="en-US" altLang="zh-CN" dirty="0"/>
              <a:t>0</a:t>
            </a:r>
            <a:r>
              <a:rPr lang="zh-CN" altLang="en-US" dirty="0"/>
              <a:t>）</a:t>
            </a:r>
            <a:endParaRPr lang="en-US" altLang="zh-CN" dirty="0"/>
          </a:p>
          <a:p>
            <a:r>
              <a:rPr lang="zh-CN" altLang="en-US" dirty="0"/>
              <a:t>如果会形成，那这个子游戏的值就是</a:t>
            </a:r>
            <a:r>
              <a:rPr lang="el-GR" altLang="zh-CN" dirty="0"/>
              <a:t>ω</a:t>
            </a:r>
            <a:r>
              <a:rPr lang="zh-CN" altLang="en-US" dirty="0"/>
              <a:t>加上括号后面形成的分数部分</a:t>
            </a:r>
            <a:endParaRPr lang="en-US" altLang="zh-CN" dirty="0"/>
          </a:p>
          <a:p>
            <a:r>
              <a:rPr lang="zh-CN" altLang="en-US" dirty="0"/>
              <a:t>否则值就是有限的，括号展开用</a:t>
            </a:r>
            <a:r>
              <a:rPr lang="en-US" altLang="zh-CN" dirty="0" err="1"/>
              <a:t>Berlekamp’s</a:t>
            </a:r>
            <a:r>
              <a:rPr lang="en-US" altLang="zh-CN" dirty="0"/>
              <a:t> rule</a:t>
            </a:r>
            <a:r>
              <a:rPr lang="zh-CN" altLang="en-US" dirty="0"/>
              <a:t>会形成等比数列求和的形式，括号后面的</a:t>
            </a:r>
            <a:r>
              <a:rPr lang="en-US" altLang="zh-CN" dirty="0"/>
              <a:t>0</a:t>
            </a:r>
            <a:r>
              <a:rPr lang="zh-CN" altLang="en-US" dirty="0"/>
              <a:t>和</a:t>
            </a:r>
            <a:r>
              <a:rPr lang="en-US" altLang="zh-CN" dirty="0"/>
              <a:t>1</a:t>
            </a:r>
            <a:r>
              <a:rPr lang="zh-CN" altLang="en-US" dirty="0"/>
              <a:t>的数量级是</a:t>
            </a:r>
            <a:r>
              <a:rPr lang="en-US" altLang="zh-CN" dirty="0"/>
              <a:t>1/</a:t>
            </a:r>
            <a:r>
              <a:rPr lang="el-GR" altLang="zh-CN" dirty="0"/>
              <a:t>ω</a:t>
            </a:r>
            <a:endParaRPr lang="en-US" altLang="zh-CN" dirty="0"/>
          </a:p>
          <a:p>
            <a:r>
              <a:rPr lang="zh-CN" altLang="en-US" dirty="0"/>
              <a:t>首先比较</a:t>
            </a:r>
            <a:r>
              <a:rPr lang="el-GR" altLang="zh-CN" dirty="0"/>
              <a:t>ω</a:t>
            </a:r>
            <a:r>
              <a:rPr lang="zh-CN" altLang="en-US" dirty="0"/>
              <a:t>的系数，再比较常数项系数，最后比较</a:t>
            </a:r>
            <a:r>
              <a:rPr lang="en-US" altLang="zh-CN" dirty="0"/>
              <a:t>1/</a:t>
            </a:r>
            <a:r>
              <a:rPr lang="el-GR" altLang="zh-CN" dirty="0"/>
              <a:t>ω</a:t>
            </a:r>
            <a:r>
              <a:rPr lang="zh-CN" altLang="en-US" dirty="0"/>
              <a:t>项的系数</a:t>
            </a:r>
          </a:p>
        </p:txBody>
      </p:sp>
    </p:spTree>
    <p:extLst>
      <p:ext uri="{BB962C8B-B14F-4D97-AF65-F5344CB8AC3E}">
        <p14:creationId xmlns:p14="http://schemas.microsoft.com/office/powerpoint/2010/main" val="1941468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33BF-59AB-4A6C-AADD-762C044493BB}"/>
              </a:ext>
            </a:extLst>
          </p:cNvPr>
          <p:cNvSpPr>
            <a:spLocks noGrp="1"/>
          </p:cNvSpPr>
          <p:nvPr>
            <p:ph type="title"/>
          </p:nvPr>
        </p:nvSpPr>
        <p:spPr/>
        <p:txBody>
          <a:bodyPr/>
          <a:lstStyle/>
          <a:p>
            <a:r>
              <a:rPr lang="en-US" altLang="zh-CN" dirty="0"/>
              <a:t>LOJ 2327</a:t>
            </a:r>
            <a:endParaRPr lang="zh-CN" altLang="en-US" dirty="0"/>
          </a:p>
        </p:txBody>
      </p:sp>
      <p:sp>
        <p:nvSpPr>
          <p:cNvPr id="3" name="内容占位符 2">
            <a:extLst>
              <a:ext uri="{FF2B5EF4-FFF2-40B4-BE49-F238E27FC236}">
                <a16:creationId xmlns:a16="http://schemas.microsoft.com/office/drawing/2014/main" id="{03602684-7358-4BFC-B5ED-B3ECCD516619}"/>
              </a:ext>
            </a:extLst>
          </p:cNvPr>
          <p:cNvSpPr>
            <a:spLocks noGrp="1"/>
          </p:cNvSpPr>
          <p:nvPr>
            <p:ph idx="1"/>
          </p:nvPr>
        </p:nvSpPr>
        <p:spPr/>
        <p:txBody>
          <a:bodyPr/>
          <a:lstStyle/>
          <a:p>
            <a:r>
              <a:rPr lang="zh-CN" altLang="en-US" dirty="0"/>
              <a:t>清华集训</a:t>
            </a:r>
            <a:r>
              <a:rPr lang="en-US" altLang="zh-CN" dirty="0"/>
              <a:t>2017</a:t>
            </a:r>
          </a:p>
          <a:p>
            <a:r>
              <a:rPr lang="zh-CN" altLang="en-US" dirty="0"/>
              <a:t>跳青蛙游戏，有</a:t>
            </a:r>
            <a:r>
              <a:rPr lang="en-US" altLang="zh-CN" dirty="0"/>
              <a:t>n</a:t>
            </a:r>
            <a:r>
              <a:rPr lang="zh-CN" altLang="en-US" dirty="0"/>
              <a:t>种局面，每种局面有</a:t>
            </a:r>
            <a:r>
              <a:rPr lang="en-US" altLang="zh-CN" dirty="0"/>
              <a:t>ai</a:t>
            </a:r>
            <a:r>
              <a:rPr lang="zh-CN" altLang="en-US" dirty="0"/>
              <a:t>个游戏，一共有</a:t>
            </a:r>
            <a:r>
              <a:rPr lang="en-US" altLang="zh-CN" dirty="0"/>
              <a:t>m</a:t>
            </a:r>
            <a:r>
              <a:rPr lang="zh-CN" altLang="en-US" dirty="0"/>
              <a:t>个</a:t>
            </a:r>
            <a:endParaRPr lang="en-US" altLang="zh-CN" dirty="0"/>
          </a:p>
          <a:p>
            <a:r>
              <a:rPr lang="zh-CN" altLang="en-US" dirty="0"/>
              <a:t>真正的游戏是从这</a:t>
            </a:r>
            <a:r>
              <a:rPr lang="en-US" altLang="zh-CN" dirty="0"/>
              <a:t>m</a:t>
            </a:r>
            <a:r>
              <a:rPr lang="zh-CN" altLang="en-US" dirty="0"/>
              <a:t>个游戏中随机选取一些游戏再进行组合，对每个游戏来说，都有</a:t>
            </a:r>
            <a:r>
              <a:rPr lang="en-US" altLang="zh-CN" dirty="0"/>
              <a:t>1/2</a:t>
            </a:r>
            <a:r>
              <a:rPr lang="zh-CN" altLang="en-US" dirty="0"/>
              <a:t>的概率被选到</a:t>
            </a:r>
            <a:endParaRPr lang="en-US" altLang="zh-CN" dirty="0"/>
          </a:p>
          <a:p>
            <a:r>
              <a:rPr lang="zh-CN" altLang="en-US" dirty="0"/>
              <a:t>问真正的游戏中，</a:t>
            </a:r>
            <a:r>
              <a:rPr lang="en-US" altLang="zh-CN" dirty="0"/>
              <a:t>L</a:t>
            </a:r>
            <a:r>
              <a:rPr lang="zh-CN" altLang="en-US" dirty="0"/>
              <a:t>必胜，</a:t>
            </a:r>
            <a:r>
              <a:rPr lang="en-US" altLang="zh-CN" dirty="0"/>
              <a:t>R</a:t>
            </a:r>
            <a:r>
              <a:rPr lang="zh-CN" altLang="en-US" dirty="0"/>
              <a:t>必胜，先手必胜，后手必胜的概率分别是多少</a:t>
            </a:r>
            <a:endParaRPr lang="en-US" altLang="zh-CN" dirty="0"/>
          </a:p>
          <a:p>
            <a:r>
              <a:rPr lang="zh-CN" altLang="en-US" dirty="0"/>
              <a:t>精确概率，有</a:t>
            </a:r>
            <a:r>
              <a:rPr lang="en-US" altLang="zh-CN" dirty="0"/>
              <a:t>100</a:t>
            </a:r>
            <a:r>
              <a:rPr lang="zh-CN" altLang="en-US" dirty="0"/>
              <a:t>组数据，每组数据</a:t>
            </a:r>
            <a:r>
              <a:rPr lang="en-US" altLang="zh-CN" dirty="0"/>
              <a:t>n&lt;=23,m&lt;=1000000</a:t>
            </a:r>
          </a:p>
        </p:txBody>
      </p:sp>
    </p:spTree>
    <p:extLst>
      <p:ext uri="{BB962C8B-B14F-4D97-AF65-F5344CB8AC3E}">
        <p14:creationId xmlns:p14="http://schemas.microsoft.com/office/powerpoint/2010/main" val="27359135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33BF-59AB-4A6C-AADD-762C044493BB}"/>
              </a:ext>
            </a:extLst>
          </p:cNvPr>
          <p:cNvSpPr>
            <a:spLocks noGrp="1"/>
          </p:cNvSpPr>
          <p:nvPr>
            <p:ph type="title"/>
          </p:nvPr>
        </p:nvSpPr>
        <p:spPr/>
        <p:txBody>
          <a:bodyPr/>
          <a:lstStyle/>
          <a:p>
            <a:r>
              <a:rPr lang="en-US" altLang="zh-CN" dirty="0"/>
              <a:t>LOJ 2327</a:t>
            </a:r>
            <a:endParaRPr lang="zh-CN" altLang="en-US" dirty="0"/>
          </a:p>
        </p:txBody>
      </p:sp>
      <p:sp>
        <p:nvSpPr>
          <p:cNvPr id="3" name="内容占位符 2">
            <a:extLst>
              <a:ext uri="{FF2B5EF4-FFF2-40B4-BE49-F238E27FC236}">
                <a16:creationId xmlns:a16="http://schemas.microsoft.com/office/drawing/2014/main" id="{03602684-7358-4BFC-B5ED-B3ECCD516619}"/>
              </a:ext>
            </a:extLst>
          </p:cNvPr>
          <p:cNvSpPr>
            <a:spLocks noGrp="1"/>
          </p:cNvSpPr>
          <p:nvPr>
            <p:ph idx="1"/>
          </p:nvPr>
        </p:nvSpPr>
        <p:spPr/>
        <p:txBody>
          <a:bodyPr/>
          <a:lstStyle/>
          <a:p>
            <a:r>
              <a:rPr lang="zh-CN" altLang="en-US" dirty="0"/>
              <a:t>相当于是问</a:t>
            </a:r>
            <a:endParaRPr lang="en-US" altLang="zh-CN" dirty="0"/>
          </a:p>
          <a:p>
            <a:r>
              <a:rPr lang="zh-CN" altLang="en-US" dirty="0"/>
              <a:t>给出 </a:t>
            </a:r>
            <a:r>
              <a:rPr lang="en-US" altLang="zh-CN" dirty="0"/>
              <a:t>m(0 ≤ m ≤ 1e6) </a:t>
            </a:r>
            <a:r>
              <a:rPr lang="zh-CN" altLang="en-US" dirty="0"/>
              <a:t>个跳青蛙的局面，你可以在这里面取出子集进行游戏。</a:t>
            </a:r>
          </a:p>
          <a:p>
            <a:r>
              <a:rPr lang="zh-CN" altLang="en-US" dirty="0"/>
              <a:t>分别统计左边必胜，右边必胜，先手必胜，后手必胜的子集数。</a:t>
            </a:r>
            <a:endParaRPr lang="en-US" altLang="zh-CN" dirty="0"/>
          </a:p>
        </p:txBody>
      </p:sp>
    </p:spTree>
    <p:extLst>
      <p:ext uri="{BB962C8B-B14F-4D97-AF65-F5344CB8AC3E}">
        <p14:creationId xmlns:p14="http://schemas.microsoft.com/office/powerpoint/2010/main" val="26710459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33BF-59AB-4A6C-AADD-762C044493BB}"/>
              </a:ext>
            </a:extLst>
          </p:cNvPr>
          <p:cNvSpPr>
            <a:spLocks noGrp="1"/>
          </p:cNvSpPr>
          <p:nvPr>
            <p:ph type="title"/>
          </p:nvPr>
        </p:nvSpPr>
        <p:spPr/>
        <p:txBody>
          <a:bodyPr/>
          <a:lstStyle/>
          <a:p>
            <a:r>
              <a:rPr lang="en-US" altLang="zh-CN" dirty="0"/>
              <a:t>LOJ 2327</a:t>
            </a:r>
            <a:endParaRPr lang="zh-CN" altLang="en-US" dirty="0"/>
          </a:p>
        </p:txBody>
      </p:sp>
      <p:sp>
        <p:nvSpPr>
          <p:cNvPr id="3" name="内容占位符 2">
            <a:extLst>
              <a:ext uri="{FF2B5EF4-FFF2-40B4-BE49-F238E27FC236}">
                <a16:creationId xmlns:a16="http://schemas.microsoft.com/office/drawing/2014/main" id="{03602684-7358-4BFC-B5ED-B3ECCD516619}"/>
              </a:ext>
            </a:extLst>
          </p:cNvPr>
          <p:cNvSpPr>
            <a:spLocks noGrp="1"/>
          </p:cNvSpPr>
          <p:nvPr>
            <p:ph idx="1"/>
          </p:nvPr>
        </p:nvSpPr>
        <p:spPr>
          <a:xfrm>
            <a:off x="838200" y="1825625"/>
            <a:ext cx="5073650" cy="4351338"/>
          </a:xfrm>
        </p:spPr>
        <p:txBody>
          <a:bodyPr/>
          <a:lstStyle/>
          <a:p>
            <a:r>
              <a:rPr lang="zh-CN" altLang="en-US" dirty="0"/>
              <a:t>从图中可以看出，游戏的结果只有</a:t>
            </a:r>
            <a:r>
              <a:rPr lang="en-US" altLang="zh-CN" dirty="0"/>
              <a:t>0,1,-1,1/2,-1/2,*,</a:t>
            </a:r>
            <a:r>
              <a:rPr lang="zh-CN" altLang="en-US" dirty="0"/>
              <a:t>↑和↓</a:t>
            </a:r>
            <a:endParaRPr lang="en-US" altLang="zh-CN" dirty="0"/>
          </a:p>
          <a:p>
            <a:r>
              <a:rPr lang="zh-CN" altLang="en-US" dirty="0"/>
              <a:t>相当于这些数分别有</a:t>
            </a:r>
            <a:r>
              <a:rPr lang="en-US" altLang="zh-CN" dirty="0"/>
              <a:t>ai</a:t>
            </a:r>
            <a:r>
              <a:rPr lang="zh-CN" altLang="en-US" dirty="0"/>
              <a:t>个</a:t>
            </a:r>
            <a:endParaRPr lang="en-US" altLang="zh-CN" dirty="0"/>
          </a:p>
          <a:p>
            <a:r>
              <a:rPr lang="zh-CN" altLang="en-US" dirty="0"/>
              <a:t>问取任意个数加起来，结果大于</a:t>
            </a:r>
            <a:r>
              <a:rPr lang="en-US" altLang="zh-CN" dirty="0"/>
              <a:t>0</a:t>
            </a:r>
            <a:r>
              <a:rPr lang="zh-CN" altLang="en-US" dirty="0"/>
              <a:t>、等于</a:t>
            </a:r>
            <a:r>
              <a:rPr lang="en-US" altLang="zh-CN" dirty="0"/>
              <a:t>0</a:t>
            </a:r>
            <a:r>
              <a:rPr lang="zh-CN" altLang="en-US" dirty="0"/>
              <a:t>、小于</a:t>
            </a:r>
            <a:r>
              <a:rPr lang="en-US" altLang="zh-CN" dirty="0"/>
              <a:t>0</a:t>
            </a:r>
            <a:r>
              <a:rPr lang="zh-CN" altLang="en-US" dirty="0"/>
              <a:t>的方案数</a:t>
            </a:r>
            <a:endParaRPr lang="en-US" altLang="zh-CN" dirty="0"/>
          </a:p>
        </p:txBody>
      </p:sp>
      <p:pic>
        <p:nvPicPr>
          <p:cNvPr id="4" name="Picture 2">
            <a:extLst>
              <a:ext uri="{FF2B5EF4-FFF2-40B4-BE49-F238E27FC236}">
                <a16:creationId xmlns:a16="http://schemas.microsoft.com/office/drawing/2014/main" id="{7CD20DAA-449F-4147-9E6A-61B8EE82B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1850" y="0"/>
            <a:ext cx="6270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8609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33BF-59AB-4A6C-AADD-762C044493BB}"/>
              </a:ext>
            </a:extLst>
          </p:cNvPr>
          <p:cNvSpPr>
            <a:spLocks noGrp="1"/>
          </p:cNvSpPr>
          <p:nvPr>
            <p:ph type="title"/>
          </p:nvPr>
        </p:nvSpPr>
        <p:spPr/>
        <p:txBody>
          <a:bodyPr/>
          <a:lstStyle/>
          <a:p>
            <a:r>
              <a:rPr lang="en-US" altLang="zh-CN" dirty="0"/>
              <a:t>LOJ 2327</a:t>
            </a:r>
            <a:endParaRPr lang="zh-CN" altLang="en-US" dirty="0"/>
          </a:p>
        </p:txBody>
      </p:sp>
      <p:sp>
        <p:nvSpPr>
          <p:cNvPr id="3" name="内容占位符 2">
            <a:extLst>
              <a:ext uri="{FF2B5EF4-FFF2-40B4-BE49-F238E27FC236}">
                <a16:creationId xmlns:a16="http://schemas.microsoft.com/office/drawing/2014/main" id="{03602684-7358-4BFC-B5ED-B3ECCD516619}"/>
              </a:ext>
            </a:extLst>
          </p:cNvPr>
          <p:cNvSpPr>
            <a:spLocks noGrp="1"/>
          </p:cNvSpPr>
          <p:nvPr>
            <p:ph idx="1"/>
          </p:nvPr>
        </p:nvSpPr>
        <p:spPr>
          <a:xfrm>
            <a:off x="838199" y="1825625"/>
            <a:ext cx="10515599" cy="4351338"/>
          </a:xfrm>
        </p:spPr>
        <p:txBody>
          <a:bodyPr/>
          <a:lstStyle/>
          <a:p>
            <a:r>
              <a:rPr lang="zh-CN" altLang="en-US" dirty="0"/>
              <a:t>可以发现结果一定是</a:t>
            </a:r>
            <a:r>
              <a:rPr lang="en-US" altLang="zh-CN" dirty="0" err="1"/>
              <a:t>a+b</a:t>
            </a:r>
            <a:r>
              <a:rPr lang="en-US" altLang="zh-CN" dirty="0"/>
              <a:t>*+c</a:t>
            </a:r>
            <a:r>
              <a:rPr lang="zh-CN" altLang="en-US" dirty="0"/>
              <a:t>↑的形式</a:t>
            </a:r>
            <a:endParaRPr lang="en-US" altLang="zh-CN" dirty="0"/>
          </a:p>
          <a:p>
            <a:r>
              <a:rPr lang="zh-CN" altLang="en-US" dirty="0"/>
              <a:t>其中，</a:t>
            </a:r>
            <a:r>
              <a:rPr lang="en-US" altLang="zh-CN" dirty="0"/>
              <a:t>a</a:t>
            </a:r>
            <a:r>
              <a:rPr lang="zh-CN" altLang="en-US" dirty="0"/>
              <a:t>是</a:t>
            </a:r>
            <a:r>
              <a:rPr lang="en-US" altLang="zh-CN" dirty="0"/>
              <a:t>1/2</a:t>
            </a:r>
            <a:r>
              <a:rPr lang="zh-CN" altLang="en-US" dirty="0"/>
              <a:t>的整数倍，</a:t>
            </a:r>
            <a:r>
              <a:rPr lang="en-US" altLang="zh-CN" dirty="0"/>
              <a:t>b</a:t>
            </a:r>
            <a:r>
              <a:rPr lang="zh-CN" altLang="en-US" dirty="0"/>
              <a:t>要么是</a:t>
            </a:r>
            <a:r>
              <a:rPr lang="en-US" altLang="zh-CN" dirty="0"/>
              <a:t>0</a:t>
            </a:r>
            <a:r>
              <a:rPr lang="zh-CN" altLang="en-US" dirty="0"/>
              <a:t>要么是</a:t>
            </a:r>
            <a:r>
              <a:rPr lang="en-US" altLang="zh-CN" dirty="0"/>
              <a:t>1</a:t>
            </a:r>
          </a:p>
          <a:p>
            <a:r>
              <a:rPr lang="zh-CN" altLang="en-US" dirty="0"/>
              <a:t>分开算，算出</a:t>
            </a:r>
            <a:r>
              <a:rPr lang="en-US" altLang="zh-CN" dirty="0"/>
              <a:t>a&gt;0,a&lt;0,a=0</a:t>
            </a:r>
            <a:r>
              <a:rPr lang="zh-CN" altLang="en-US" dirty="0"/>
              <a:t>的方案数，算出</a:t>
            </a:r>
            <a:r>
              <a:rPr lang="en-US" altLang="zh-CN" dirty="0"/>
              <a:t>b=0,b=1</a:t>
            </a:r>
            <a:r>
              <a:rPr lang="zh-CN" altLang="en-US" dirty="0"/>
              <a:t>的方案数，算出</a:t>
            </a:r>
            <a:r>
              <a:rPr lang="en-US" altLang="zh-CN" dirty="0"/>
              <a:t>c&gt;1,c&lt;-1,-1&lt;=c&lt;=1</a:t>
            </a:r>
            <a:r>
              <a:rPr lang="zh-CN" altLang="en-US" dirty="0"/>
              <a:t>的方案数，即可简单统计答案</a:t>
            </a:r>
            <a:endParaRPr lang="en-US" altLang="zh-CN" dirty="0"/>
          </a:p>
          <a:p>
            <a:r>
              <a:rPr lang="en-US" altLang="zh-CN" dirty="0"/>
              <a:t>↑+*||0</a:t>
            </a:r>
          </a:p>
          <a:p>
            <a:endParaRPr lang="en-US" altLang="zh-CN" dirty="0"/>
          </a:p>
        </p:txBody>
      </p:sp>
    </p:spTree>
    <p:extLst>
      <p:ext uri="{BB962C8B-B14F-4D97-AF65-F5344CB8AC3E}">
        <p14:creationId xmlns:p14="http://schemas.microsoft.com/office/powerpoint/2010/main" val="11311602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A31A4-F4FA-4FC2-A14F-0BB5ACADA81A}"/>
              </a:ext>
            </a:extLst>
          </p:cNvPr>
          <p:cNvSpPr>
            <a:spLocks noGrp="1"/>
          </p:cNvSpPr>
          <p:nvPr>
            <p:ph type="title"/>
          </p:nvPr>
        </p:nvSpPr>
        <p:spPr/>
        <p:txBody>
          <a:bodyPr/>
          <a:lstStyle/>
          <a:p>
            <a:r>
              <a:rPr lang="zh-CN" altLang="en-US" dirty="0"/>
              <a:t>其他题目</a:t>
            </a:r>
          </a:p>
        </p:txBody>
      </p:sp>
      <p:sp>
        <p:nvSpPr>
          <p:cNvPr id="3" name="内容占位符 2">
            <a:extLst>
              <a:ext uri="{FF2B5EF4-FFF2-40B4-BE49-F238E27FC236}">
                <a16:creationId xmlns:a16="http://schemas.microsoft.com/office/drawing/2014/main" id="{B0E32767-DDB8-4282-86B0-48E0FA82825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588788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33BF-59AB-4A6C-AADD-762C044493BB}"/>
              </a:ext>
            </a:extLst>
          </p:cNvPr>
          <p:cNvSpPr>
            <a:spLocks noGrp="1"/>
          </p:cNvSpPr>
          <p:nvPr>
            <p:ph type="title"/>
          </p:nvPr>
        </p:nvSpPr>
        <p:spPr/>
        <p:txBody>
          <a:bodyPr/>
          <a:lstStyle/>
          <a:p>
            <a:r>
              <a:rPr lang="en-US" altLang="zh-CN" dirty="0"/>
              <a:t>CF 1221E</a:t>
            </a:r>
            <a:endParaRPr lang="zh-CN" altLang="en-US" dirty="0"/>
          </a:p>
        </p:txBody>
      </p:sp>
      <p:sp>
        <p:nvSpPr>
          <p:cNvPr id="3" name="内容占位符 2">
            <a:extLst>
              <a:ext uri="{FF2B5EF4-FFF2-40B4-BE49-F238E27FC236}">
                <a16:creationId xmlns:a16="http://schemas.microsoft.com/office/drawing/2014/main" id="{03602684-7358-4BFC-B5ED-B3ECCD516619}"/>
              </a:ext>
            </a:extLst>
          </p:cNvPr>
          <p:cNvSpPr>
            <a:spLocks noGrp="1"/>
          </p:cNvSpPr>
          <p:nvPr>
            <p:ph idx="1"/>
          </p:nvPr>
        </p:nvSpPr>
        <p:spPr/>
        <p:txBody>
          <a:bodyPr/>
          <a:lstStyle/>
          <a:p>
            <a:r>
              <a:rPr lang="zh-CN" altLang="en-US" dirty="0"/>
              <a:t>给定由 </a:t>
            </a:r>
            <a:r>
              <a:rPr lang="en-US" altLang="zh-CN" dirty="0"/>
              <a:t>X </a:t>
            </a:r>
            <a:r>
              <a:rPr lang="zh-CN" altLang="en-US" dirty="0"/>
              <a:t>和 </a:t>
            </a:r>
            <a:r>
              <a:rPr lang="en-US" altLang="zh-CN" dirty="0"/>
              <a:t>. </a:t>
            </a:r>
            <a:r>
              <a:rPr lang="zh-CN" altLang="en-US" dirty="0"/>
              <a:t>组成的长度为</a:t>
            </a:r>
            <a:r>
              <a:rPr lang="en-US" altLang="zh-CN" dirty="0"/>
              <a:t>n</a:t>
            </a:r>
            <a:r>
              <a:rPr lang="zh-CN" altLang="en-US" dirty="0"/>
              <a:t>的字符串</a:t>
            </a:r>
            <a:endParaRPr lang="en-US" altLang="zh-CN" dirty="0"/>
          </a:p>
          <a:p>
            <a:r>
              <a:rPr lang="zh-CN" altLang="en-US" dirty="0"/>
              <a:t>先手每次可以选择长度为 </a:t>
            </a:r>
            <a:r>
              <a:rPr lang="en-US" altLang="zh-CN" dirty="0"/>
              <a:t>a </a:t>
            </a:r>
            <a:r>
              <a:rPr lang="zh-CN" altLang="en-US" dirty="0"/>
              <a:t>的全 </a:t>
            </a:r>
            <a:r>
              <a:rPr lang="en-US" altLang="zh-CN" dirty="0"/>
              <a:t>. </a:t>
            </a:r>
            <a:r>
              <a:rPr lang="zh-CN" altLang="en-US" dirty="0"/>
              <a:t>子串变成 </a:t>
            </a:r>
            <a:r>
              <a:rPr lang="en-US" altLang="zh-CN" dirty="0"/>
              <a:t>X</a:t>
            </a:r>
            <a:r>
              <a:rPr lang="zh-CN" altLang="en-US" dirty="0"/>
              <a:t>，后手每次可以选择长度为 </a:t>
            </a:r>
            <a:r>
              <a:rPr lang="en-US" altLang="zh-CN" dirty="0"/>
              <a:t>b </a:t>
            </a:r>
            <a:r>
              <a:rPr lang="zh-CN" altLang="en-US" dirty="0"/>
              <a:t>的全 </a:t>
            </a:r>
            <a:r>
              <a:rPr lang="en-US" altLang="zh-CN" dirty="0"/>
              <a:t>. </a:t>
            </a:r>
            <a:r>
              <a:rPr lang="zh-CN" altLang="en-US" dirty="0"/>
              <a:t>子串变成 </a:t>
            </a:r>
            <a:r>
              <a:rPr lang="en-US" altLang="zh-CN" dirty="0"/>
              <a:t>X</a:t>
            </a:r>
          </a:p>
          <a:p>
            <a:r>
              <a:rPr lang="zh-CN" altLang="en-US" dirty="0"/>
              <a:t>问谁必胜</a:t>
            </a:r>
            <a:endParaRPr lang="en-US" altLang="zh-CN" dirty="0"/>
          </a:p>
          <a:p>
            <a:r>
              <a:rPr lang="en-US" altLang="zh-CN" dirty="0"/>
              <a:t>n≤3e5 </a:t>
            </a:r>
            <a:r>
              <a:rPr lang="zh-CN" altLang="en-US" dirty="0"/>
              <a:t>，保证 </a:t>
            </a:r>
            <a:r>
              <a:rPr lang="en-US" altLang="zh-CN" dirty="0"/>
              <a:t>a&gt;b</a:t>
            </a:r>
            <a:endParaRPr lang="zh-CN" altLang="en-US" dirty="0"/>
          </a:p>
        </p:txBody>
      </p:sp>
    </p:spTree>
    <p:extLst>
      <p:ext uri="{BB962C8B-B14F-4D97-AF65-F5344CB8AC3E}">
        <p14:creationId xmlns:p14="http://schemas.microsoft.com/office/powerpoint/2010/main" val="33946528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33BF-59AB-4A6C-AADD-762C044493BB}"/>
              </a:ext>
            </a:extLst>
          </p:cNvPr>
          <p:cNvSpPr>
            <a:spLocks noGrp="1"/>
          </p:cNvSpPr>
          <p:nvPr>
            <p:ph type="title"/>
          </p:nvPr>
        </p:nvSpPr>
        <p:spPr/>
        <p:txBody>
          <a:bodyPr/>
          <a:lstStyle/>
          <a:p>
            <a:r>
              <a:rPr lang="en-US" altLang="zh-CN" dirty="0"/>
              <a:t>CF 1221E</a:t>
            </a:r>
            <a:endParaRPr lang="zh-CN" altLang="en-US" dirty="0"/>
          </a:p>
        </p:txBody>
      </p:sp>
      <p:sp>
        <p:nvSpPr>
          <p:cNvPr id="3" name="内容占位符 2">
            <a:extLst>
              <a:ext uri="{FF2B5EF4-FFF2-40B4-BE49-F238E27FC236}">
                <a16:creationId xmlns:a16="http://schemas.microsoft.com/office/drawing/2014/main" id="{03602684-7358-4BFC-B5ED-B3ECCD516619}"/>
              </a:ext>
            </a:extLst>
          </p:cNvPr>
          <p:cNvSpPr>
            <a:spLocks noGrp="1"/>
          </p:cNvSpPr>
          <p:nvPr>
            <p:ph idx="1"/>
          </p:nvPr>
        </p:nvSpPr>
        <p:spPr/>
        <p:txBody>
          <a:bodyPr>
            <a:normAutofit lnSpcReduction="10000"/>
          </a:bodyPr>
          <a:lstStyle/>
          <a:p>
            <a:r>
              <a:rPr lang="zh-CN" altLang="en-US" dirty="0"/>
              <a:t>把极长的连续的</a:t>
            </a:r>
            <a:r>
              <a:rPr lang="en-US" altLang="zh-CN" dirty="0"/>
              <a:t>.</a:t>
            </a:r>
            <a:r>
              <a:rPr lang="zh-CN" altLang="en-US" dirty="0"/>
              <a:t>取出来</a:t>
            </a:r>
            <a:endParaRPr lang="en-US" altLang="zh-CN" dirty="0"/>
          </a:p>
          <a:p>
            <a:r>
              <a:rPr lang="zh-CN" altLang="en-US" dirty="0"/>
              <a:t>相当于就是这些游戏的组合博弈</a:t>
            </a:r>
            <a:endParaRPr lang="en-US" altLang="zh-CN" dirty="0"/>
          </a:p>
          <a:p>
            <a:r>
              <a:rPr lang="zh-CN" altLang="en-US" dirty="0"/>
              <a:t>设</a:t>
            </a:r>
            <a:r>
              <a:rPr lang="en-US" altLang="zh-CN" dirty="0"/>
              <a:t>G</a:t>
            </a:r>
            <a:r>
              <a:rPr lang="en-US" altLang="zh-CN" baseline="-25000" dirty="0"/>
              <a:t>s</a:t>
            </a:r>
            <a:r>
              <a:rPr lang="zh-CN" altLang="en-US" dirty="0"/>
              <a:t>表示</a:t>
            </a:r>
            <a:r>
              <a:rPr lang="en-US" altLang="zh-CN" dirty="0"/>
              <a:t>s</a:t>
            </a:r>
            <a:r>
              <a:rPr lang="zh-CN" altLang="en-US" dirty="0"/>
              <a:t>个</a:t>
            </a:r>
            <a:r>
              <a:rPr lang="en-US" altLang="zh-CN" dirty="0"/>
              <a:t>.</a:t>
            </a:r>
            <a:r>
              <a:rPr lang="zh-CN" altLang="en-US" dirty="0"/>
              <a:t>的游戏</a:t>
            </a:r>
            <a:endParaRPr lang="en-US" altLang="zh-CN" dirty="0"/>
          </a:p>
          <a:p>
            <a:r>
              <a:rPr lang="en-US" altLang="zh-CN" dirty="0"/>
              <a:t>G</a:t>
            </a:r>
            <a:r>
              <a:rPr lang="en-US" altLang="zh-CN" baseline="-25000" dirty="0"/>
              <a:t>s</a:t>
            </a:r>
            <a:r>
              <a:rPr lang="en-US" altLang="zh-CN" dirty="0"/>
              <a:t>={</a:t>
            </a:r>
            <a:r>
              <a:rPr lang="en-US" altLang="zh-CN" dirty="0" err="1"/>
              <a:t>G</a:t>
            </a:r>
            <a:r>
              <a:rPr lang="en-US" altLang="zh-CN" baseline="-25000" dirty="0" err="1"/>
              <a:t>x</a:t>
            </a:r>
            <a:r>
              <a:rPr lang="en-US" altLang="zh-CN" dirty="0" err="1"/>
              <a:t>+G</a:t>
            </a:r>
            <a:r>
              <a:rPr lang="en-US" altLang="zh-CN" baseline="-25000" dirty="0" err="1"/>
              <a:t>y</a:t>
            </a:r>
            <a:r>
              <a:rPr lang="en-US" altLang="zh-CN" dirty="0"/>
              <a:t>(</a:t>
            </a:r>
            <a:r>
              <a:rPr lang="en-US" altLang="zh-CN" dirty="0" err="1"/>
              <a:t>x+y</a:t>
            </a:r>
            <a:r>
              <a:rPr lang="en-US" altLang="zh-CN" dirty="0"/>
              <a:t>=s-a)|</a:t>
            </a:r>
            <a:r>
              <a:rPr lang="en-US" altLang="zh-CN" dirty="0" err="1"/>
              <a:t>G</a:t>
            </a:r>
            <a:r>
              <a:rPr lang="en-US" altLang="zh-CN" baseline="-25000" dirty="0" err="1"/>
              <a:t>x</a:t>
            </a:r>
            <a:r>
              <a:rPr lang="en-US" altLang="zh-CN" dirty="0" err="1"/>
              <a:t>+G</a:t>
            </a:r>
            <a:r>
              <a:rPr lang="en-US" altLang="zh-CN" baseline="-25000" dirty="0" err="1"/>
              <a:t>y</a:t>
            </a:r>
            <a:r>
              <a:rPr lang="en-US" altLang="zh-CN" dirty="0"/>
              <a:t>(</a:t>
            </a:r>
            <a:r>
              <a:rPr lang="en-US" altLang="zh-CN" dirty="0" err="1"/>
              <a:t>x+y</a:t>
            </a:r>
            <a:r>
              <a:rPr lang="en-US" altLang="zh-CN" dirty="0"/>
              <a:t>=s-b)}</a:t>
            </a:r>
          </a:p>
          <a:p>
            <a:r>
              <a:rPr lang="zh-CN" altLang="en-US" dirty="0"/>
              <a:t>然后算一下，找规律（假设</a:t>
            </a:r>
            <a:r>
              <a:rPr lang="en-US" altLang="zh-CN" dirty="0"/>
              <a:t>2b&gt;a&gt;b</a:t>
            </a:r>
            <a:r>
              <a:rPr lang="zh-CN" altLang="en-US" dirty="0"/>
              <a:t>）</a:t>
            </a:r>
            <a:endParaRPr lang="en-US" altLang="zh-CN" dirty="0"/>
          </a:p>
          <a:p>
            <a:r>
              <a:rPr lang="zh-CN" altLang="en-US" dirty="0"/>
              <a:t>比如说当</a:t>
            </a:r>
            <a:r>
              <a:rPr lang="en-US" altLang="zh-CN" dirty="0"/>
              <a:t>s&lt;b</a:t>
            </a:r>
            <a:r>
              <a:rPr lang="zh-CN" altLang="en-US" dirty="0"/>
              <a:t>的时候，</a:t>
            </a:r>
            <a:r>
              <a:rPr lang="en-US" altLang="zh-CN" dirty="0"/>
              <a:t> G</a:t>
            </a:r>
            <a:r>
              <a:rPr lang="en-US" altLang="zh-CN" baseline="-25000" dirty="0"/>
              <a:t>s</a:t>
            </a:r>
            <a:r>
              <a:rPr lang="en-US" altLang="zh-CN" dirty="0"/>
              <a:t>=0</a:t>
            </a:r>
          </a:p>
          <a:p>
            <a:r>
              <a:rPr lang="zh-CN" altLang="en-US" dirty="0"/>
              <a:t>当</a:t>
            </a:r>
            <a:r>
              <a:rPr lang="en-US" altLang="zh-CN" dirty="0"/>
              <a:t>b&lt;=s&lt;a</a:t>
            </a:r>
            <a:r>
              <a:rPr lang="zh-CN" altLang="en-US" dirty="0"/>
              <a:t>的时候，</a:t>
            </a:r>
            <a:r>
              <a:rPr lang="en-US" altLang="zh-CN" dirty="0"/>
              <a:t>G</a:t>
            </a:r>
            <a:r>
              <a:rPr lang="en-US" altLang="zh-CN" baseline="-25000" dirty="0"/>
              <a:t>s</a:t>
            </a:r>
            <a:r>
              <a:rPr lang="en-US" altLang="zh-CN" dirty="0"/>
              <a:t>=-1</a:t>
            </a:r>
          </a:p>
          <a:p>
            <a:r>
              <a:rPr lang="zh-CN" altLang="en-US" dirty="0"/>
              <a:t>当</a:t>
            </a:r>
            <a:r>
              <a:rPr lang="en-US" altLang="zh-CN" dirty="0"/>
              <a:t>a&lt;=s&lt;2b</a:t>
            </a:r>
            <a:r>
              <a:rPr lang="zh-CN" altLang="en-US" dirty="0"/>
              <a:t>的时候，</a:t>
            </a:r>
            <a:r>
              <a:rPr lang="en-US" altLang="zh-CN" dirty="0"/>
              <a:t>G</a:t>
            </a:r>
            <a:r>
              <a:rPr lang="en-US" altLang="zh-CN" baseline="-25000" dirty="0"/>
              <a:t>s</a:t>
            </a:r>
            <a:r>
              <a:rPr lang="en-US" altLang="zh-CN" dirty="0"/>
              <a:t>=</a:t>
            </a:r>
            <a:r>
              <a:rPr lang="zh-CN" altLang="en-US" dirty="0"/>
              <a:t>*</a:t>
            </a:r>
            <a:endParaRPr lang="en-US" altLang="zh-CN" dirty="0"/>
          </a:p>
          <a:p>
            <a:r>
              <a:rPr lang="zh-CN" altLang="en-US" dirty="0"/>
              <a:t>当</a:t>
            </a:r>
            <a:r>
              <a:rPr lang="en-US" altLang="zh-CN" dirty="0"/>
              <a:t>2b&lt;=s&lt;2a</a:t>
            </a:r>
            <a:r>
              <a:rPr lang="zh-CN" altLang="en-US" dirty="0"/>
              <a:t>的时候，</a:t>
            </a:r>
            <a:r>
              <a:rPr lang="en-US" altLang="zh-CN" dirty="0"/>
              <a:t>G</a:t>
            </a:r>
            <a:r>
              <a:rPr lang="en-US" altLang="zh-CN" baseline="-25000" dirty="0"/>
              <a:t>s</a:t>
            </a:r>
            <a:r>
              <a:rPr lang="en-US" altLang="zh-CN" dirty="0"/>
              <a:t>={0|-1}</a:t>
            </a:r>
          </a:p>
        </p:txBody>
      </p:sp>
    </p:spTree>
    <p:extLst>
      <p:ext uri="{BB962C8B-B14F-4D97-AF65-F5344CB8AC3E}">
        <p14:creationId xmlns:p14="http://schemas.microsoft.com/office/powerpoint/2010/main" val="12767403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33BF-59AB-4A6C-AADD-762C044493BB}"/>
              </a:ext>
            </a:extLst>
          </p:cNvPr>
          <p:cNvSpPr>
            <a:spLocks noGrp="1"/>
          </p:cNvSpPr>
          <p:nvPr>
            <p:ph type="title"/>
          </p:nvPr>
        </p:nvSpPr>
        <p:spPr/>
        <p:txBody>
          <a:bodyPr/>
          <a:lstStyle/>
          <a:p>
            <a:r>
              <a:rPr lang="en-US" altLang="zh-CN" dirty="0"/>
              <a:t>CF 1221E</a:t>
            </a:r>
            <a:endParaRPr lang="zh-CN" altLang="en-US" dirty="0"/>
          </a:p>
        </p:txBody>
      </p:sp>
      <p:sp>
        <p:nvSpPr>
          <p:cNvPr id="3" name="内容占位符 2">
            <a:extLst>
              <a:ext uri="{FF2B5EF4-FFF2-40B4-BE49-F238E27FC236}">
                <a16:creationId xmlns:a16="http://schemas.microsoft.com/office/drawing/2014/main" id="{03602684-7358-4BFC-B5ED-B3ECCD516619}"/>
              </a:ext>
            </a:extLst>
          </p:cNvPr>
          <p:cNvSpPr>
            <a:spLocks noGrp="1"/>
          </p:cNvSpPr>
          <p:nvPr>
            <p:ph idx="1"/>
          </p:nvPr>
        </p:nvSpPr>
        <p:spPr/>
        <p:txBody>
          <a:bodyPr>
            <a:normAutofit/>
          </a:bodyPr>
          <a:lstStyle/>
          <a:p>
            <a:r>
              <a:rPr lang="zh-CN" altLang="en-US" dirty="0"/>
              <a:t>然后算一下，找规律（假设</a:t>
            </a:r>
            <a:r>
              <a:rPr lang="en-US" altLang="zh-CN" dirty="0"/>
              <a:t>2b&gt;a&gt;b</a:t>
            </a:r>
            <a:r>
              <a:rPr lang="zh-CN" altLang="en-US" dirty="0"/>
              <a:t>）</a:t>
            </a:r>
            <a:endParaRPr lang="en-US" altLang="zh-CN" dirty="0"/>
          </a:p>
          <a:p>
            <a:r>
              <a:rPr lang="zh-CN" altLang="en-US" dirty="0"/>
              <a:t>比如说当</a:t>
            </a:r>
            <a:r>
              <a:rPr lang="en-US" altLang="zh-CN" dirty="0"/>
              <a:t>s&lt;b</a:t>
            </a:r>
            <a:r>
              <a:rPr lang="zh-CN" altLang="en-US" dirty="0"/>
              <a:t>的时候，</a:t>
            </a:r>
            <a:r>
              <a:rPr lang="en-US" altLang="zh-CN" dirty="0"/>
              <a:t> G</a:t>
            </a:r>
            <a:r>
              <a:rPr lang="en-US" altLang="zh-CN" baseline="-25000" dirty="0"/>
              <a:t>s</a:t>
            </a:r>
            <a:r>
              <a:rPr lang="en-US" altLang="zh-CN" dirty="0"/>
              <a:t>=0</a:t>
            </a:r>
          </a:p>
          <a:p>
            <a:r>
              <a:rPr lang="zh-CN" altLang="en-US" dirty="0"/>
              <a:t>当</a:t>
            </a:r>
            <a:r>
              <a:rPr lang="en-US" altLang="zh-CN" dirty="0"/>
              <a:t>b&lt;=s&lt;a</a:t>
            </a:r>
            <a:r>
              <a:rPr lang="zh-CN" altLang="en-US" dirty="0"/>
              <a:t>的时候，</a:t>
            </a:r>
            <a:r>
              <a:rPr lang="en-US" altLang="zh-CN" dirty="0"/>
              <a:t>G</a:t>
            </a:r>
            <a:r>
              <a:rPr lang="en-US" altLang="zh-CN" baseline="-25000" dirty="0"/>
              <a:t>s</a:t>
            </a:r>
            <a:r>
              <a:rPr lang="en-US" altLang="zh-CN" dirty="0"/>
              <a:t>=-1</a:t>
            </a:r>
          </a:p>
          <a:p>
            <a:r>
              <a:rPr lang="zh-CN" altLang="en-US" dirty="0"/>
              <a:t>当</a:t>
            </a:r>
            <a:r>
              <a:rPr lang="en-US" altLang="zh-CN" dirty="0"/>
              <a:t>a&lt;=s&lt;2b</a:t>
            </a:r>
            <a:r>
              <a:rPr lang="zh-CN" altLang="en-US" dirty="0"/>
              <a:t>的时候，</a:t>
            </a:r>
            <a:r>
              <a:rPr lang="en-US" altLang="zh-CN" dirty="0"/>
              <a:t>G</a:t>
            </a:r>
            <a:r>
              <a:rPr lang="en-US" altLang="zh-CN" baseline="-25000" dirty="0"/>
              <a:t>s</a:t>
            </a:r>
            <a:r>
              <a:rPr lang="en-US" altLang="zh-CN" dirty="0"/>
              <a:t>=</a:t>
            </a:r>
            <a:r>
              <a:rPr lang="zh-CN" altLang="en-US" dirty="0"/>
              <a:t>*</a:t>
            </a:r>
            <a:endParaRPr lang="en-US" altLang="zh-CN" dirty="0"/>
          </a:p>
          <a:p>
            <a:r>
              <a:rPr lang="zh-CN" altLang="en-US" dirty="0"/>
              <a:t>当</a:t>
            </a:r>
            <a:r>
              <a:rPr lang="en-US" altLang="zh-CN" dirty="0"/>
              <a:t>2b&lt;=s&lt;2a</a:t>
            </a:r>
            <a:r>
              <a:rPr lang="zh-CN" altLang="en-US" dirty="0"/>
              <a:t>的时候，</a:t>
            </a:r>
            <a:r>
              <a:rPr lang="en-US" altLang="zh-CN" dirty="0"/>
              <a:t>G</a:t>
            </a:r>
            <a:r>
              <a:rPr lang="en-US" altLang="zh-CN" baseline="-25000" dirty="0"/>
              <a:t>s</a:t>
            </a:r>
            <a:r>
              <a:rPr lang="en-US" altLang="zh-CN" dirty="0"/>
              <a:t>={0|-1}</a:t>
            </a:r>
          </a:p>
          <a:p>
            <a:r>
              <a:rPr lang="zh-CN" altLang="en-US" dirty="0"/>
              <a:t>然后可以发现这些加起来都没啥正数</a:t>
            </a:r>
            <a:endParaRPr lang="en-US" altLang="zh-CN" dirty="0"/>
          </a:p>
          <a:p>
            <a:r>
              <a:rPr lang="zh-CN" altLang="en-US" dirty="0"/>
              <a:t>所以要么右玩家必胜，要么先手胜</a:t>
            </a:r>
            <a:endParaRPr lang="en-US" altLang="zh-CN" dirty="0"/>
          </a:p>
          <a:p>
            <a:r>
              <a:rPr lang="zh-CN" altLang="en-US" dirty="0"/>
              <a:t>只需要判断一下什么时候先手能胜就可以了</a:t>
            </a:r>
            <a:endParaRPr lang="en-US" altLang="zh-CN" dirty="0"/>
          </a:p>
        </p:txBody>
      </p:sp>
    </p:spTree>
    <p:extLst>
      <p:ext uri="{BB962C8B-B14F-4D97-AF65-F5344CB8AC3E}">
        <p14:creationId xmlns:p14="http://schemas.microsoft.com/office/powerpoint/2010/main" val="410465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某些超现实数的定义</a:t>
            </a:r>
          </a:p>
        </p:txBody>
      </p:sp>
      <p:sp>
        <p:nvSpPr>
          <p:cNvPr id="3" name="内容占位符 2">
            <a:extLst>
              <a:ext uri="{FF2B5EF4-FFF2-40B4-BE49-F238E27FC236}">
                <a16:creationId xmlns:a16="http://schemas.microsoft.com/office/drawing/2014/main" id="{AC8BB4ED-0667-4636-94CF-DCA02876F1A3}"/>
              </a:ext>
            </a:extLst>
          </p:cNvPr>
          <p:cNvSpPr>
            <a:spLocks noGrp="1"/>
          </p:cNvSpPr>
          <p:nvPr>
            <p:ph idx="1"/>
          </p:nvPr>
        </p:nvSpPr>
        <p:spPr/>
        <p:txBody>
          <a:bodyPr/>
          <a:lstStyle/>
          <a:p>
            <a:r>
              <a:rPr lang="en-US" altLang="zh-CN" dirty="0"/>
              <a:t>0={∅|∅}={|}</a:t>
            </a:r>
            <a:r>
              <a:rPr lang="zh-CN" altLang="en-US" dirty="0"/>
              <a:t>（类比自然数</a:t>
            </a:r>
            <a:r>
              <a:rPr lang="en-US" altLang="zh-CN" dirty="0"/>
              <a:t>0</a:t>
            </a:r>
            <a:r>
              <a:rPr lang="zh-CN" altLang="en-US" dirty="0"/>
              <a:t>的定义）</a:t>
            </a:r>
            <a:endParaRPr lang="en-US" altLang="zh-CN" dirty="0"/>
          </a:p>
          <a:p>
            <a:r>
              <a:rPr lang="en-US" altLang="zh-CN" dirty="0"/>
              <a:t>1={0|}</a:t>
            </a:r>
          </a:p>
          <a:p>
            <a:r>
              <a:rPr lang="en-US" altLang="zh-CN" dirty="0"/>
              <a:t>-1={|0}</a:t>
            </a:r>
          </a:p>
          <a:p>
            <a:r>
              <a:rPr lang="en-US" altLang="zh-CN" dirty="0"/>
              <a:t>{0|0}</a:t>
            </a:r>
            <a:r>
              <a:rPr lang="zh-CN" altLang="en-US" dirty="0"/>
              <a:t>不是合法的超现实数</a:t>
            </a:r>
            <a:endParaRPr lang="en-US" altLang="zh-CN" dirty="0"/>
          </a:p>
          <a:p>
            <a:r>
              <a:rPr lang="en-US" altLang="zh-CN" dirty="0"/>
              <a:t>1</a:t>
            </a:r>
            <a:r>
              <a:rPr lang="zh-CN" altLang="en-US" dirty="0"/>
              <a:t>定义成</a:t>
            </a:r>
            <a:r>
              <a:rPr lang="en-US" altLang="zh-CN" dirty="0"/>
              <a:t>{0|}</a:t>
            </a:r>
            <a:r>
              <a:rPr lang="zh-CN" altLang="en-US" dirty="0"/>
              <a:t>，</a:t>
            </a:r>
            <a:r>
              <a:rPr lang="en-US" altLang="zh-CN" dirty="0"/>
              <a:t>-1</a:t>
            </a:r>
            <a:r>
              <a:rPr lang="zh-CN" altLang="en-US" dirty="0"/>
              <a:t>定义成</a:t>
            </a:r>
            <a:r>
              <a:rPr lang="en-US" altLang="zh-CN" dirty="0"/>
              <a:t>{|0}</a:t>
            </a:r>
            <a:r>
              <a:rPr lang="zh-CN" altLang="en-US" dirty="0"/>
              <a:t>的原因是</a:t>
            </a:r>
            <a:endParaRPr lang="en-US" altLang="zh-CN" dirty="0"/>
          </a:p>
          <a:p>
            <a:pPr lvl="1"/>
            <a:r>
              <a:rPr lang="zh-CN" altLang="en-US" dirty="0"/>
              <a:t>可以证明</a:t>
            </a:r>
            <a:r>
              <a:rPr lang="en-US" altLang="zh-CN" dirty="0"/>
              <a:t>-1&lt;=0&lt;=1</a:t>
            </a:r>
          </a:p>
          <a:p>
            <a:pPr lvl="1"/>
            <a:r>
              <a:rPr lang="zh-CN" altLang="en-US" dirty="0"/>
              <a:t>最先构造的，或者说这就是一种前驱、后继运算</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488562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33BF-59AB-4A6C-AADD-762C044493BB}"/>
              </a:ext>
            </a:extLst>
          </p:cNvPr>
          <p:cNvSpPr>
            <a:spLocks noGrp="1"/>
          </p:cNvSpPr>
          <p:nvPr>
            <p:ph type="title"/>
          </p:nvPr>
        </p:nvSpPr>
        <p:spPr/>
        <p:txBody>
          <a:bodyPr/>
          <a:lstStyle/>
          <a:p>
            <a:r>
              <a:rPr lang="en-US" altLang="zh-CN" dirty="0"/>
              <a:t>HDU 6597</a:t>
            </a:r>
            <a:endParaRPr lang="zh-CN" altLang="en-US" dirty="0"/>
          </a:p>
        </p:txBody>
      </p:sp>
      <p:sp>
        <p:nvSpPr>
          <p:cNvPr id="3" name="内容占位符 2">
            <a:extLst>
              <a:ext uri="{FF2B5EF4-FFF2-40B4-BE49-F238E27FC236}">
                <a16:creationId xmlns:a16="http://schemas.microsoft.com/office/drawing/2014/main" id="{03602684-7358-4BFC-B5ED-B3ECCD516619}"/>
              </a:ext>
            </a:extLst>
          </p:cNvPr>
          <p:cNvSpPr>
            <a:spLocks noGrp="1"/>
          </p:cNvSpPr>
          <p:nvPr>
            <p:ph idx="1"/>
          </p:nvPr>
        </p:nvSpPr>
        <p:spPr/>
        <p:txBody>
          <a:bodyPr>
            <a:normAutofit fontScale="92500" lnSpcReduction="20000"/>
          </a:bodyPr>
          <a:lstStyle/>
          <a:p>
            <a:r>
              <a:rPr lang="en-US" altLang="zh-CN" dirty="0"/>
              <a:t>2019</a:t>
            </a:r>
            <a:r>
              <a:rPr lang="zh-CN" altLang="en-US" dirty="0"/>
              <a:t>多校</a:t>
            </a:r>
            <a:endParaRPr lang="en-US" altLang="zh-CN" dirty="0"/>
          </a:p>
          <a:p>
            <a:r>
              <a:rPr lang="zh-CN" altLang="en-US" dirty="0"/>
              <a:t>有</a:t>
            </a:r>
            <a:r>
              <a:rPr lang="en-US" altLang="zh-CN" dirty="0"/>
              <a:t>N</a:t>
            </a:r>
            <a:r>
              <a:rPr lang="zh-CN" altLang="en-US" dirty="0"/>
              <a:t>个</a:t>
            </a:r>
            <a:r>
              <a:rPr lang="en-US" altLang="zh-CN" dirty="0"/>
              <a:t>3∗3</a:t>
            </a:r>
            <a:r>
              <a:rPr lang="zh-CN" altLang="en-US" dirty="0"/>
              <a:t>的棋盘，每个格子的状态有四种：放有黑子、放有白子、空着以及禁止放置。两人轮流进行操作，最后无法操作的人输。</a:t>
            </a:r>
            <a:endParaRPr lang="en-US" altLang="zh-CN" dirty="0"/>
          </a:p>
          <a:p>
            <a:r>
              <a:rPr lang="zh-CN" altLang="en-US" dirty="0"/>
              <a:t>其中，</a:t>
            </a:r>
            <a:r>
              <a:rPr lang="en-US" altLang="zh-CN" dirty="0"/>
              <a:t>Alice</a:t>
            </a:r>
            <a:r>
              <a:rPr lang="zh-CN" altLang="en-US" dirty="0"/>
              <a:t>的操作有以下三种：</a:t>
            </a:r>
            <a:endParaRPr lang="en-US" altLang="zh-CN" dirty="0"/>
          </a:p>
          <a:p>
            <a:pPr lvl="1"/>
            <a:r>
              <a:rPr lang="zh-CN" altLang="en-US" dirty="0"/>
              <a:t>选择一个白棋子所在格子以及其上下的两个格子，将他们的状态转变为禁止放置。</a:t>
            </a:r>
            <a:endParaRPr lang="en-US" altLang="zh-CN" dirty="0"/>
          </a:p>
          <a:p>
            <a:pPr lvl="1"/>
            <a:r>
              <a:rPr lang="zh-CN" altLang="en-US" dirty="0"/>
              <a:t>选择一个白棋子所在格子以及其左右的两个格子，将他们的状态转变为禁止放置。</a:t>
            </a:r>
            <a:endParaRPr lang="en-US" altLang="zh-CN" dirty="0"/>
          </a:p>
          <a:p>
            <a:pPr lvl="1"/>
            <a:r>
              <a:rPr lang="zh-CN" altLang="en-US" dirty="0"/>
              <a:t>选择一个白棋子所在格子以及其上下左右的四个格子，将他们的状态转变为禁止放置。</a:t>
            </a:r>
            <a:endParaRPr lang="en-US" altLang="zh-CN" dirty="0"/>
          </a:p>
          <a:p>
            <a:pPr lvl="1"/>
            <a:r>
              <a:rPr lang="zh-CN" altLang="en-US" dirty="0"/>
              <a:t>当然，假如这个白棋子所在格子的上（下左右）没有格子，则忽略将其转为禁止放置的操作。</a:t>
            </a:r>
          </a:p>
          <a:p>
            <a:r>
              <a:rPr lang="en-US" altLang="zh-CN" dirty="0"/>
              <a:t>Bob</a:t>
            </a:r>
            <a:r>
              <a:rPr lang="zh-CN" altLang="en-US" dirty="0"/>
              <a:t>的操作只有一种：选择一个黑棋子所在格子，将他的状态转变为禁止放置。</a:t>
            </a:r>
            <a:endParaRPr lang="en-US" altLang="zh-CN" dirty="0"/>
          </a:p>
        </p:txBody>
      </p:sp>
    </p:spTree>
    <p:extLst>
      <p:ext uri="{BB962C8B-B14F-4D97-AF65-F5344CB8AC3E}">
        <p14:creationId xmlns:p14="http://schemas.microsoft.com/office/powerpoint/2010/main" val="13893386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33BF-59AB-4A6C-AADD-762C044493BB}"/>
              </a:ext>
            </a:extLst>
          </p:cNvPr>
          <p:cNvSpPr>
            <a:spLocks noGrp="1"/>
          </p:cNvSpPr>
          <p:nvPr>
            <p:ph type="title"/>
          </p:nvPr>
        </p:nvSpPr>
        <p:spPr/>
        <p:txBody>
          <a:bodyPr/>
          <a:lstStyle/>
          <a:p>
            <a:r>
              <a:rPr lang="en-US" altLang="zh-CN" dirty="0"/>
              <a:t>HDU 6597</a:t>
            </a:r>
            <a:endParaRPr lang="zh-CN" altLang="en-US" dirty="0"/>
          </a:p>
        </p:txBody>
      </p:sp>
      <p:sp>
        <p:nvSpPr>
          <p:cNvPr id="3" name="内容占位符 2">
            <a:extLst>
              <a:ext uri="{FF2B5EF4-FFF2-40B4-BE49-F238E27FC236}">
                <a16:creationId xmlns:a16="http://schemas.microsoft.com/office/drawing/2014/main" id="{03602684-7358-4BFC-B5ED-B3ECCD516619}"/>
              </a:ext>
            </a:extLst>
          </p:cNvPr>
          <p:cNvSpPr>
            <a:spLocks noGrp="1"/>
          </p:cNvSpPr>
          <p:nvPr>
            <p:ph idx="1"/>
          </p:nvPr>
        </p:nvSpPr>
        <p:spPr/>
        <p:txBody>
          <a:bodyPr>
            <a:normAutofit/>
          </a:bodyPr>
          <a:lstStyle/>
          <a:p>
            <a:r>
              <a:rPr lang="zh-CN" altLang="en-US" dirty="0"/>
              <a:t>游戏的可能结果有：</a:t>
            </a:r>
          </a:p>
          <a:p>
            <a:pPr lvl="1"/>
            <a:r>
              <a:rPr lang="zh-CN" altLang="en-US" dirty="0"/>
              <a:t>无论先后手，</a:t>
            </a:r>
            <a:r>
              <a:rPr lang="en-US" altLang="zh-CN" dirty="0"/>
              <a:t>Alice</a:t>
            </a:r>
            <a:r>
              <a:rPr lang="zh-CN" altLang="en-US" dirty="0"/>
              <a:t>必胜。</a:t>
            </a:r>
            <a:endParaRPr lang="en-US" altLang="zh-CN" dirty="0"/>
          </a:p>
          <a:p>
            <a:pPr lvl="1"/>
            <a:r>
              <a:rPr lang="zh-CN" altLang="en-US" dirty="0"/>
              <a:t>无论先后手，</a:t>
            </a:r>
            <a:r>
              <a:rPr lang="en-US" altLang="zh-CN" dirty="0"/>
              <a:t>Bob</a:t>
            </a:r>
            <a:r>
              <a:rPr lang="zh-CN" altLang="en-US" dirty="0"/>
              <a:t>必胜。</a:t>
            </a:r>
            <a:endParaRPr lang="en-US" altLang="zh-CN" dirty="0"/>
          </a:p>
          <a:p>
            <a:pPr lvl="1"/>
            <a:r>
              <a:rPr lang="zh-CN" altLang="en-US" dirty="0"/>
              <a:t>先手必胜。</a:t>
            </a:r>
            <a:endParaRPr lang="en-US" altLang="zh-CN" dirty="0"/>
          </a:p>
          <a:p>
            <a:pPr lvl="1"/>
            <a:r>
              <a:rPr lang="zh-CN" altLang="en-US" dirty="0"/>
              <a:t>后手必胜。</a:t>
            </a:r>
            <a:endParaRPr lang="en-US" altLang="zh-CN" dirty="0"/>
          </a:p>
          <a:p>
            <a:pPr lvl="1"/>
            <a:r>
              <a:rPr lang="zh-CN" altLang="en-US" dirty="0"/>
              <a:t>无法判断。</a:t>
            </a:r>
          </a:p>
          <a:p>
            <a:r>
              <a:rPr lang="zh-CN" altLang="en-US" dirty="0"/>
              <a:t>求游戏的结果。</a:t>
            </a:r>
            <a:r>
              <a:rPr lang="en-US" altLang="zh-CN" dirty="0"/>
              <a:t>n&lt;=1100000</a:t>
            </a:r>
          </a:p>
        </p:txBody>
      </p:sp>
    </p:spTree>
    <p:extLst>
      <p:ext uri="{BB962C8B-B14F-4D97-AF65-F5344CB8AC3E}">
        <p14:creationId xmlns:p14="http://schemas.microsoft.com/office/powerpoint/2010/main" val="26204931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33BF-59AB-4A6C-AADD-762C044493BB}"/>
              </a:ext>
            </a:extLst>
          </p:cNvPr>
          <p:cNvSpPr>
            <a:spLocks noGrp="1"/>
          </p:cNvSpPr>
          <p:nvPr>
            <p:ph type="title"/>
          </p:nvPr>
        </p:nvSpPr>
        <p:spPr/>
        <p:txBody>
          <a:bodyPr/>
          <a:lstStyle/>
          <a:p>
            <a:r>
              <a:rPr lang="en-US" altLang="zh-CN" dirty="0"/>
              <a:t>HDU 6597</a:t>
            </a:r>
            <a:endParaRPr lang="zh-CN" altLang="en-US" dirty="0"/>
          </a:p>
        </p:txBody>
      </p:sp>
      <p:sp>
        <p:nvSpPr>
          <p:cNvPr id="3" name="内容占位符 2">
            <a:extLst>
              <a:ext uri="{FF2B5EF4-FFF2-40B4-BE49-F238E27FC236}">
                <a16:creationId xmlns:a16="http://schemas.microsoft.com/office/drawing/2014/main" id="{03602684-7358-4BFC-B5ED-B3ECCD516619}"/>
              </a:ext>
            </a:extLst>
          </p:cNvPr>
          <p:cNvSpPr>
            <a:spLocks noGrp="1"/>
          </p:cNvSpPr>
          <p:nvPr>
            <p:ph idx="1"/>
          </p:nvPr>
        </p:nvSpPr>
        <p:spPr/>
        <p:txBody>
          <a:bodyPr>
            <a:normAutofit/>
          </a:bodyPr>
          <a:lstStyle/>
          <a:p>
            <a:r>
              <a:rPr lang="zh-CN" altLang="en-US" dirty="0"/>
              <a:t>由于两个人都不会往棋盘里面放棋子，所以对于一个格子，空着与无法放置的状态是等价的。</a:t>
            </a:r>
            <a:endParaRPr lang="en-US" altLang="zh-CN" dirty="0"/>
          </a:p>
          <a:p>
            <a:r>
              <a:rPr lang="zh-CN" altLang="en-US" dirty="0"/>
              <a:t>于是，对于每一个棋盘，我们都能用九个</a:t>
            </a:r>
            <a:r>
              <a:rPr lang="en-US" altLang="zh-CN" dirty="0"/>
              <a:t>{O</a:t>
            </a:r>
            <a:r>
              <a:rPr lang="zh-CN" altLang="en-US" dirty="0"/>
              <a:t>，</a:t>
            </a:r>
            <a:r>
              <a:rPr lang="en-US" altLang="zh-CN" dirty="0"/>
              <a:t>X</a:t>
            </a:r>
            <a:r>
              <a:rPr lang="zh-CN" altLang="en-US" dirty="0"/>
              <a:t>，</a:t>
            </a:r>
            <a:r>
              <a:rPr lang="en-US" altLang="zh-CN" dirty="0"/>
              <a:t># }</a:t>
            </a:r>
            <a:r>
              <a:rPr lang="zh-CN" altLang="en-US" dirty="0"/>
              <a:t>来描述其状态。于是，一共有</a:t>
            </a:r>
            <a:r>
              <a:rPr lang="en-US" altLang="zh-CN" dirty="0"/>
              <a:t>3^9</a:t>
            </a:r>
            <a:r>
              <a:rPr lang="zh-CN" altLang="en-US" dirty="0"/>
              <a:t>种棋盘的状态。</a:t>
            </a:r>
            <a:endParaRPr lang="en-US" altLang="zh-CN" dirty="0"/>
          </a:p>
          <a:p>
            <a:r>
              <a:rPr lang="zh-CN" altLang="en-US" dirty="0"/>
              <a:t>当棋盘全为 </a:t>
            </a:r>
            <a:r>
              <a:rPr lang="en-US" altLang="zh-CN" dirty="0"/>
              <a:t># </a:t>
            </a:r>
            <a:r>
              <a:rPr lang="zh-CN" altLang="en-US" dirty="0"/>
              <a:t>时，游戏的值为</a:t>
            </a:r>
            <a:r>
              <a:rPr lang="en-US" altLang="zh-CN" dirty="0"/>
              <a:t>0</a:t>
            </a:r>
          </a:p>
          <a:p>
            <a:r>
              <a:rPr lang="zh-CN" altLang="en-US" dirty="0"/>
              <a:t>然后可以搜索出所有棋盘对应的值</a:t>
            </a:r>
            <a:endParaRPr lang="en-US" altLang="zh-CN" dirty="0"/>
          </a:p>
          <a:p>
            <a:r>
              <a:rPr lang="zh-CN" altLang="en-US" dirty="0"/>
              <a:t>最后把这</a:t>
            </a:r>
            <a:r>
              <a:rPr lang="en-US" altLang="zh-CN" dirty="0"/>
              <a:t>N</a:t>
            </a:r>
            <a:r>
              <a:rPr lang="zh-CN" altLang="en-US" dirty="0"/>
              <a:t>个游戏加起来就好了</a:t>
            </a:r>
            <a:endParaRPr lang="en-US" altLang="zh-CN" dirty="0"/>
          </a:p>
        </p:txBody>
      </p:sp>
    </p:spTree>
    <p:extLst>
      <p:ext uri="{BB962C8B-B14F-4D97-AF65-F5344CB8AC3E}">
        <p14:creationId xmlns:p14="http://schemas.microsoft.com/office/powerpoint/2010/main" val="320613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超现实数的运算</a:t>
            </a:r>
          </a:p>
        </p:txBody>
      </p:sp>
      <p:sp>
        <p:nvSpPr>
          <p:cNvPr id="3" name="内容占位符 2">
            <a:extLst>
              <a:ext uri="{FF2B5EF4-FFF2-40B4-BE49-F238E27FC236}">
                <a16:creationId xmlns:a16="http://schemas.microsoft.com/office/drawing/2014/main" id="{AC8BB4ED-0667-4636-94CF-DCA02876F1A3}"/>
              </a:ext>
            </a:extLst>
          </p:cNvPr>
          <p:cNvSpPr>
            <a:spLocks noGrp="1"/>
          </p:cNvSpPr>
          <p:nvPr>
            <p:ph idx="1"/>
          </p:nvPr>
        </p:nvSpPr>
        <p:spPr/>
        <p:txBody>
          <a:bodyPr/>
          <a:lstStyle/>
          <a:p>
            <a:r>
              <a:rPr lang="zh-CN" altLang="en-US" dirty="0"/>
              <a:t>前驱、后继运算：</a:t>
            </a:r>
            <a:endParaRPr lang="en-US" altLang="zh-CN" dirty="0"/>
          </a:p>
          <a:p>
            <a:r>
              <a:rPr lang="en-US" altLang="zh-CN" dirty="0"/>
              <a:t>x+1={x|}</a:t>
            </a:r>
          </a:p>
          <a:p>
            <a:r>
              <a:rPr lang="en-US" altLang="zh-CN" dirty="0"/>
              <a:t>x-1={|x}</a:t>
            </a:r>
          </a:p>
          <a:p>
            <a:r>
              <a:rPr lang="en-US" altLang="zh-CN" dirty="0"/>
              <a:t>x</a:t>
            </a:r>
            <a:r>
              <a:rPr lang="zh-CN" altLang="en-US" dirty="0"/>
              <a:t>是整数</a:t>
            </a:r>
            <a:endParaRPr lang="en-US" altLang="zh-CN" dirty="0"/>
          </a:p>
        </p:txBody>
      </p:sp>
    </p:spTree>
    <p:extLst>
      <p:ext uri="{BB962C8B-B14F-4D97-AF65-F5344CB8AC3E}">
        <p14:creationId xmlns:p14="http://schemas.microsoft.com/office/powerpoint/2010/main" val="8016245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5281</Words>
  <Application>Microsoft Office PowerPoint</Application>
  <PresentationFormat>宽屏</PresentationFormat>
  <Paragraphs>445</Paragraphs>
  <Slides>82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82</vt:i4>
      </vt:variant>
    </vt:vector>
  </HeadingPairs>
  <TitlesOfParts>
    <vt:vector size="87" baseType="lpstr">
      <vt:lpstr>等线</vt:lpstr>
      <vt:lpstr>等线 Light</vt:lpstr>
      <vt:lpstr>Arial</vt:lpstr>
      <vt:lpstr>Cambria Math</vt:lpstr>
      <vt:lpstr>Office 主题​​</vt:lpstr>
      <vt:lpstr>非平等博弈和超现实数</vt:lpstr>
      <vt:lpstr>自然数的集合定义</vt:lpstr>
      <vt:lpstr>整数和有理数的集合定义</vt:lpstr>
      <vt:lpstr>实数的集合定义</vt:lpstr>
      <vt:lpstr>实数的集合定义</vt:lpstr>
      <vt:lpstr>超现实数的集合定义</vt:lpstr>
      <vt:lpstr>超现实数的运算</vt:lpstr>
      <vt:lpstr>某些超现实数的定义</vt:lpstr>
      <vt:lpstr>超现实数的运算</vt:lpstr>
      <vt:lpstr>更多的超现实数定义</vt:lpstr>
      <vt:lpstr>更多的超现实数</vt:lpstr>
      <vt:lpstr>更多的超现实数</vt:lpstr>
      <vt:lpstr>非平等博弈</vt:lpstr>
      <vt:lpstr>非平等博弈</vt:lpstr>
      <vt:lpstr>非平等博弈和超现实数</vt:lpstr>
      <vt:lpstr>非平等博弈和超现实数</vt:lpstr>
      <vt:lpstr>非平等博弈和超现实数</vt:lpstr>
      <vt:lpstr>非平等博弈和超现实数</vt:lpstr>
      <vt:lpstr>游戏的运算</vt:lpstr>
      <vt:lpstr>游戏的运算</vt:lpstr>
      <vt:lpstr>游戏的运算</vt:lpstr>
      <vt:lpstr>游戏的运算</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非平等博弈和超现实数</vt:lpstr>
      <vt:lpstr>非平等博弈模型</vt:lpstr>
      <vt:lpstr>非平等博弈模型</vt:lpstr>
      <vt:lpstr>非平等博弈模型</vt:lpstr>
      <vt:lpstr>非平等博弈模型</vt:lpstr>
      <vt:lpstr>非平等博弈模型</vt:lpstr>
      <vt:lpstr>非平等博弈模型</vt:lpstr>
      <vt:lpstr>非平等博弈模型</vt:lpstr>
      <vt:lpstr>非平等博弈模型</vt:lpstr>
      <vt:lpstr>非平等博弈模型</vt:lpstr>
      <vt:lpstr>非平等博弈模型</vt:lpstr>
      <vt:lpstr>非平等博弈模型</vt:lpstr>
      <vt:lpstr>非平等博弈模型</vt:lpstr>
      <vt:lpstr>论文题</vt:lpstr>
      <vt:lpstr>POJ 2931</vt:lpstr>
      <vt:lpstr>POJ 2931</vt:lpstr>
      <vt:lpstr>TopCoder 9977</vt:lpstr>
      <vt:lpstr>TopCoder 9977</vt:lpstr>
      <vt:lpstr>TopCoder 9977</vt:lpstr>
      <vt:lpstr>dls题目</vt:lpstr>
      <vt:lpstr>dls题目</vt:lpstr>
      <vt:lpstr>dls题目</vt:lpstr>
      <vt:lpstr>dls题目</vt:lpstr>
      <vt:lpstr>dls题目</vt:lpstr>
      <vt:lpstr>dls题目</vt:lpstr>
      <vt:lpstr>dls题目</vt:lpstr>
      <vt:lpstr>dls题目</vt:lpstr>
      <vt:lpstr>dls题目</vt:lpstr>
      <vt:lpstr>dls题目</vt:lpstr>
      <vt:lpstr>LOJ 2327</vt:lpstr>
      <vt:lpstr>LOJ 2327</vt:lpstr>
      <vt:lpstr>LOJ 2327</vt:lpstr>
      <vt:lpstr>LOJ 2327</vt:lpstr>
      <vt:lpstr>其他题目</vt:lpstr>
      <vt:lpstr>CF 1221E</vt:lpstr>
      <vt:lpstr>CF 1221E</vt:lpstr>
      <vt:lpstr>CF 1221E</vt:lpstr>
      <vt:lpstr>HDU 6597</vt:lpstr>
      <vt:lpstr>HDU 6597</vt:lpstr>
      <vt:lpstr>HDU 6597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非平等博弈和超现实数</dc:title>
  <dc:creator>You Lingyun</dc:creator>
  <cp:lastModifiedBy>You Lingyun</cp:lastModifiedBy>
  <cp:revision>129</cp:revision>
  <dcterms:created xsi:type="dcterms:W3CDTF">2021-12-03T06:49:31Z</dcterms:created>
  <dcterms:modified xsi:type="dcterms:W3CDTF">2021-12-11T06:29:45Z</dcterms:modified>
</cp:coreProperties>
</file>