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60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3" r:id="rId19"/>
    <p:sldId id="475" r:id="rId20"/>
    <p:sldId id="476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7" r:id="rId29"/>
    <p:sldId id="490" r:id="rId30"/>
    <p:sldId id="491" r:id="rId31"/>
    <p:sldId id="494" r:id="rId32"/>
    <p:sldId id="492" r:id="rId33"/>
    <p:sldId id="457" r:id="rId34"/>
    <p:sldId id="477" r:id="rId35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8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4320"/>
            <a:ext cx="10928386" cy="7576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28354"/>
            <a:ext cx="10928386" cy="521667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非旋</a:t>
            </a:r>
            <a:r>
              <a:rPr lang="en-US" altLang="zh-CN" dirty="0"/>
              <a:t>treap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/>
              <a:t>林锦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非旋</a:t>
            </a:r>
            <a:r>
              <a:rPr lang="en-US" altLang="zh-CN" dirty="0"/>
              <a:t>treap_</a:t>
            </a:r>
            <a:r>
              <a:rPr lang="zh-CN" altLang="en-US" dirty="0"/>
              <a:t>插入与删除节点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ym typeface="+mn-ea"/>
              </a:rPr>
              <a:t>int add(int x,int y){	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sz="2000" dirty="0">
                <a:sym typeface="+mn-ea"/>
              </a:rPr>
              <a:t>//</a:t>
            </a:r>
            <a:r>
              <a:rPr lang="zh-CN" sz="2000" dirty="0">
                <a:sym typeface="+mn-ea"/>
              </a:rPr>
              <a:t>将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为</a:t>
            </a:r>
            <a:r>
              <a:rPr lang="en-US" altLang="zh-CN" sz="2000" dirty="0">
                <a:sym typeface="+mn-ea"/>
              </a:rPr>
              <a:t>y</a:t>
            </a:r>
            <a:r>
              <a:rPr lang="zh-CN" altLang="en-US" sz="2000" dirty="0">
                <a:sym typeface="+mn-ea"/>
              </a:rPr>
              <a:t>的点插入到以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为根的</a:t>
            </a:r>
            <a:r>
              <a:rPr lang="en-US" altLang="zh-CN" sz="2000" dirty="0">
                <a:sym typeface="+mn-ea"/>
              </a:rPr>
              <a:t>treap</a:t>
            </a:r>
            <a:r>
              <a:rPr lang="zh-CN" altLang="en-US" sz="2000" dirty="0">
                <a:sym typeface="+mn-ea"/>
              </a:rPr>
              <a:t>，返回插入后</a:t>
            </a:r>
            <a:r>
              <a:rPr lang="en-US" altLang="zh-CN" sz="2000" dirty="0">
                <a:sym typeface="+mn-ea"/>
              </a:rPr>
              <a:t>treap</a:t>
            </a:r>
            <a:r>
              <a:rPr lang="zh-CN" altLang="en-US" sz="2000" dirty="0">
                <a:sym typeface="+mn-ea"/>
              </a:rPr>
              <a:t>的根</a:t>
            </a:r>
            <a:endParaRPr lang="zh-CN" alt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pair&lt;int,int&gt; tmp=split(x,y);</a:t>
            </a:r>
            <a:endParaRPr lang="zh-CN" alt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return merge(merge(tmp.first,newnode(y)),tmp.second);	</a:t>
            </a:r>
            <a:endParaRPr lang="en-US" altLang="zh-CN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请同学们思考</a:t>
            </a:r>
            <a:r>
              <a:rPr lang="en-US" altLang="zh-CN" sz="2000" dirty="0">
                <a:sym typeface="+mn-ea"/>
              </a:rPr>
              <a:t>newnode</a:t>
            </a:r>
            <a:r>
              <a:rPr lang="zh-CN" altLang="en-US" sz="2000" dirty="0">
                <a:sym typeface="+mn-ea"/>
              </a:rPr>
              <a:t>要做哪些事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sz="2000" dirty="0">
                <a:sym typeface="+mn-ea"/>
              </a:rPr>
              <a:t>}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sz="2000" dirty="0">
                <a:sym typeface="+mn-ea"/>
              </a:rPr>
              <a:t>int del(int x,int y){	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从根为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treap</a:t>
            </a:r>
            <a:r>
              <a:rPr lang="zh-CN" altLang="en-US" sz="2000" dirty="0">
                <a:sym typeface="+mn-ea"/>
              </a:rPr>
              <a:t>中删去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为</a:t>
            </a:r>
            <a:r>
              <a:rPr lang="en-US" altLang="zh-CN" sz="2000" dirty="0">
                <a:sym typeface="+mn-ea"/>
              </a:rPr>
              <a:t>y</a:t>
            </a:r>
            <a:r>
              <a:rPr lang="zh-CN" altLang="en-US" sz="2000" dirty="0">
                <a:sym typeface="+mn-ea"/>
              </a:rPr>
              <a:t>的点，返回删除后</a:t>
            </a:r>
            <a:r>
              <a:rPr lang="en-US" altLang="zh-CN" sz="2000" dirty="0">
                <a:sym typeface="+mn-ea"/>
              </a:rPr>
              <a:t>treap</a:t>
            </a:r>
            <a:r>
              <a:rPr lang="zh-CN" altLang="en-US" sz="2000" dirty="0">
                <a:sym typeface="+mn-ea"/>
              </a:rPr>
              <a:t>的根</a:t>
            </a:r>
            <a:endParaRPr lang="zh-CN" alt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pair &lt;int,int&gt; tmpl,tmpr;</a:t>
            </a:r>
            <a:endParaRPr lang="en-US" altLang="zh-CN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tmpr=split(x,y);</a:t>
            </a:r>
            <a:endParaRPr lang="en-US" altLang="zh-CN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tmpl=split(tmpr.first,y-1);	//</a:t>
            </a:r>
            <a:r>
              <a:rPr lang="zh-CN" altLang="en-US" sz="2000" dirty="0">
                <a:sym typeface="+mn-ea"/>
              </a:rPr>
              <a:t>将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为</a:t>
            </a:r>
            <a:r>
              <a:rPr lang="en-US" altLang="zh-CN" sz="2000" dirty="0">
                <a:sym typeface="+mn-ea"/>
              </a:rPr>
              <a:t>y</a:t>
            </a:r>
            <a:r>
              <a:rPr lang="zh-CN" altLang="en-US" sz="2000" dirty="0">
                <a:sym typeface="+mn-ea"/>
              </a:rPr>
              <a:t>的节点分裂出来</a:t>
            </a:r>
            <a:endParaRPr lang="zh-CN" alt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return merge(tmpl.first,tmpr.second);</a:t>
            </a:r>
            <a:endParaRPr lang="en-US" altLang="zh-CN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将除去被删节点之外的两个部分合并</a:t>
            </a:r>
            <a:endParaRPr lang="zh-CN" alt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}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ym typeface="+mn-ea"/>
              </a:rPr>
              <a:t>例题</a:t>
            </a:r>
            <a:r>
              <a:rPr lang="en-US" altLang="zh-CN" sz="3600" dirty="0">
                <a:sym typeface="+mn-ea"/>
              </a:rPr>
              <a:t>1</a:t>
            </a:r>
            <a:r>
              <a:rPr lang="zh-CN" altLang="en-US" sz="3600" dirty="0">
                <a:sym typeface="+mn-ea"/>
              </a:rPr>
              <a:t>：</a:t>
            </a:r>
            <a:r>
              <a:rPr lang="en-US" altLang="zh-CN" sz="3600" dirty="0">
                <a:sym typeface="+mn-ea"/>
              </a:rPr>
              <a:t>LUOGU_P3369_</a:t>
            </a:r>
            <a:r>
              <a:rPr lang="zh-CN" altLang="en-US" sz="3600" dirty="0">
                <a:sym typeface="+mn-ea"/>
              </a:rPr>
              <a:t>【模板】普通平衡树</a:t>
            </a:r>
            <a:endParaRPr lang="zh-CN" altLang="en-US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dirty="0"/>
              <a:t>您需要写一种数据结构，来维护一些数，需要提供以下操作：(1)插入x；(2)删除x(若有多个相同的数，应只删除一个)；(3)查询x的排名(排名定义为比当前数小的数的个数+1)；(4)查询排名为x的数；(5)求x的前驱(定义为小于x，且最大的数)</a:t>
            </a:r>
            <a:r>
              <a:rPr lang="zh-CN" dirty="0"/>
              <a:t>；</a:t>
            </a:r>
            <a:r>
              <a:rPr dirty="0"/>
              <a:t>(6)求x的后继(定义为大于x，且最小的数)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操作个数</a:t>
            </a:r>
            <a:r>
              <a:rPr lang="en-US" altLang="zh-CN" dirty="0"/>
              <a:t>n&lt;=1e5</a:t>
            </a:r>
            <a:r>
              <a:rPr lang="zh-CN" altLang="en-US" dirty="0"/>
              <a:t>，</a:t>
            </a:r>
            <a:r>
              <a:rPr lang="en-US" altLang="zh-CN" dirty="0"/>
              <a:t>|key|&lt;=1e7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4506595"/>
          <a:ext cx="85331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2965"/>
                <a:gridCol w="4266565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1 106465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4 1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1 317721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1 460929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1 644985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1 84185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1 89851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6 81968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1 492737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5 493598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106465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84185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492737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>
                <a:sym typeface="+mn-ea"/>
              </a:rPr>
              <a:t>插入和删除都涉及多个点可以有同样的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这一问题。一般来说我们使用的写法是每个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对应一个点，用</a:t>
            </a:r>
            <a:r>
              <a:rPr lang="en-US" altLang="zh-CN" dirty="0">
                <a:sym typeface="+mn-ea"/>
              </a:rPr>
              <a:t>num[x]</a:t>
            </a:r>
            <a:r>
              <a:rPr lang="zh-CN" altLang="en-US" dirty="0">
                <a:sym typeface="+mn-ea"/>
              </a:rPr>
              <a:t>维护点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有多少个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相同的。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插入时，需要考虑已经存在某个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对应的点的情况。删除时如</a:t>
            </a:r>
            <a:r>
              <a:rPr lang="en-US" altLang="zh-CN" dirty="0">
                <a:sym typeface="+mn-ea"/>
              </a:rPr>
              <a:t>num[tmpl.second]&gt;1</a:t>
            </a:r>
            <a:r>
              <a:rPr lang="zh-CN" altLang="en-US" dirty="0">
                <a:sym typeface="+mn-ea"/>
              </a:rPr>
              <a:t>，将</a:t>
            </a:r>
            <a:r>
              <a:rPr lang="en-US" altLang="zh-CN" dirty="0">
                <a:sym typeface="+mn-ea"/>
              </a:rPr>
              <a:t>num-1</a:t>
            </a:r>
            <a:r>
              <a:rPr lang="zh-CN" altLang="en-US" dirty="0">
                <a:sym typeface="+mn-ea"/>
              </a:rPr>
              <a:t>后还要将三个点都按原本的顺序合并回去。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dirty="0">
                <a:sym typeface="+mn-ea"/>
              </a:rPr>
              <a:t>至于四种查询，请同学们尝试自己实现。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ym typeface="+mn-ea"/>
              </a:rPr>
              <a:t>例题</a:t>
            </a:r>
            <a:r>
              <a:rPr lang="en-US" altLang="zh-CN" sz="3600" dirty="0">
                <a:sym typeface="+mn-ea"/>
              </a:rPr>
              <a:t>2</a:t>
            </a:r>
            <a:r>
              <a:rPr lang="zh-CN" altLang="en-US" sz="3600" dirty="0">
                <a:sym typeface="+mn-ea"/>
              </a:rPr>
              <a:t>：</a:t>
            </a:r>
            <a:r>
              <a:rPr lang="en-US" altLang="zh-CN" sz="3600" dirty="0">
                <a:sym typeface="+mn-ea"/>
              </a:rPr>
              <a:t>LUOGU_P2596_</a:t>
            </a:r>
            <a:r>
              <a:rPr lang="zh-CN" altLang="en-US" sz="3600" dirty="0">
                <a:sym typeface="+mn-ea"/>
              </a:rPr>
              <a:t>书架</a:t>
            </a:r>
            <a:endParaRPr lang="zh-CN" altLang="en-US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n</a:t>
            </a:r>
            <a:r>
              <a:rPr lang="zh-CN" altLang="en-US" dirty="0"/>
              <a:t>本书编号从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zh-CN" altLang="en-US" dirty="0">
                <a:sym typeface="+mn-ea"/>
              </a:rPr>
              <a:t>初始顺序用</a:t>
            </a:r>
            <a:r>
              <a:rPr lang="zh-CN" altLang="en-US" dirty="0"/>
              <a:t>排列</a:t>
            </a:r>
            <a:r>
              <a:rPr lang="en-US" altLang="zh-CN" dirty="0"/>
              <a:t>pi</a:t>
            </a:r>
            <a:r>
              <a:rPr lang="zh-CN" altLang="en-US" dirty="0"/>
              <a:t>表示，维护</a:t>
            </a:r>
            <a:r>
              <a:rPr lang="en-US" altLang="zh-CN" dirty="0"/>
              <a:t>m</a:t>
            </a:r>
            <a:r>
              <a:rPr lang="zh-CN" altLang="en-US" dirty="0"/>
              <a:t>个操作：</a:t>
            </a:r>
            <a:r>
              <a:rPr lang="en-US" altLang="zh-CN" dirty="0"/>
              <a:t>(1)Top s</a:t>
            </a:r>
            <a:r>
              <a:rPr lang="zh-CN" altLang="en-US" dirty="0"/>
              <a:t>表示把编号为</a:t>
            </a:r>
            <a:r>
              <a:rPr lang="en-US" altLang="zh-CN" dirty="0"/>
              <a:t>s</a:t>
            </a:r>
            <a:r>
              <a:rPr lang="zh-CN" altLang="en-US" dirty="0"/>
              <a:t>的书放最上面；</a:t>
            </a:r>
            <a:r>
              <a:rPr lang="en-US" altLang="zh-CN" dirty="0"/>
              <a:t>(2)Bottom s</a:t>
            </a:r>
            <a:r>
              <a:rPr lang="zh-CN" altLang="en-US" dirty="0"/>
              <a:t>表示编号为</a:t>
            </a:r>
            <a:r>
              <a:rPr lang="en-US" altLang="zh-CN" dirty="0"/>
              <a:t>s</a:t>
            </a:r>
            <a:r>
              <a:rPr lang="zh-CN" altLang="en-US" dirty="0"/>
              <a:t>的书放最下面；</a:t>
            </a:r>
            <a:r>
              <a:rPr lang="en-US" altLang="zh-CN" dirty="0"/>
              <a:t>(3)Insert s t</a:t>
            </a:r>
            <a:r>
              <a:rPr lang="zh-CN" altLang="en-US" dirty="0"/>
              <a:t>表示将编号为</a:t>
            </a:r>
            <a:r>
              <a:rPr lang="en-US" altLang="zh-CN" dirty="0"/>
              <a:t>s</a:t>
            </a:r>
            <a:r>
              <a:rPr lang="zh-CN" altLang="en-US" dirty="0"/>
              <a:t>的书的位置挪动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-1&lt;=t&lt;=1</a:t>
            </a:r>
            <a:r>
              <a:rPr lang="zh-CN" altLang="en-US" dirty="0"/>
              <a:t>）；</a:t>
            </a:r>
            <a:r>
              <a:rPr lang="en-US" altLang="zh-CN" dirty="0"/>
              <a:t>(4)Ask s</a:t>
            </a:r>
            <a:r>
              <a:rPr lang="zh-CN" altLang="en-US" dirty="0"/>
              <a:t>查询编号为</a:t>
            </a:r>
            <a:r>
              <a:rPr lang="en-US" altLang="zh-CN" dirty="0"/>
              <a:t>s</a:t>
            </a:r>
            <a:r>
              <a:rPr lang="zh-CN" altLang="en-US" dirty="0"/>
              <a:t>的书上面有多少本书；</a:t>
            </a:r>
            <a:r>
              <a:rPr lang="en-US" altLang="zh-CN" dirty="0"/>
              <a:t>(5)Query s</a:t>
            </a:r>
            <a:r>
              <a:rPr lang="zh-CN" altLang="en-US" dirty="0"/>
              <a:t>查询第</a:t>
            </a:r>
            <a:r>
              <a:rPr lang="en-US" altLang="zh-CN" dirty="0"/>
              <a:t>s</a:t>
            </a:r>
            <a:r>
              <a:rPr lang="zh-CN" altLang="en-US" dirty="0"/>
              <a:t>本书的编号。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n&lt;=8e4</a:t>
            </a:r>
            <a:r>
              <a:rPr lang="zh-CN" altLang="en-US" dirty="0"/>
              <a:t>，</a:t>
            </a:r>
            <a:r>
              <a:rPr lang="en-US" altLang="zh-CN" dirty="0"/>
              <a:t>m&lt;=8e4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4480560"/>
          <a:ext cx="85331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2965"/>
                <a:gridCol w="4266565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10 10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1 3 2 7 5 8 10 4 9 6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Query 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Top 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Ask 6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Bottom 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Ask 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Top 6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Insert 4 -1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Query 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Query 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Ask 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>
                <a:sym typeface="+mn-ea"/>
              </a:rPr>
              <a:t>这道题似乎没有明显的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，由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决定顺序这一点，引导我们想到可以通过修改每本书对应的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来操纵书的顺序，具体来说：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(1)</a:t>
            </a:r>
            <a:r>
              <a:rPr lang="zh-CN" altLang="en-US" dirty="0">
                <a:sym typeface="+mn-ea"/>
              </a:rPr>
              <a:t>对于</a:t>
            </a:r>
            <a:r>
              <a:rPr lang="en-US" altLang="zh-CN" dirty="0">
                <a:sym typeface="+mn-ea"/>
              </a:rPr>
              <a:t>Top</a:t>
            </a:r>
            <a:r>
              <a:rPr lang="zh-CN" altLang="en-US" dirty="0">
                <a:sym typeface="+mn-ea"/>
              </a:rPr>
              <a:t>操作，把编号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的书的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改为最小的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再</a:t>
            </a:r>
            <a:r>
              <a:rPr lang="en-US" altLang="zh-CN" dirty="0">
                <a:sym typeface="+mn-ea"/>
              </a:rPr>
              <a:t>-1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(2)</a:t>
            </a:r>
            <a:r>
              <a:rPr lang="zh-CN" altLang="en-US" dirty="0">
                <a:sym typeface="+mn-ea"/>
              </a:rPr>
              <a:t>对于</a:t>
            </a:r>
            <a:r>
              <a:rPr lang="en-US" altLang="zh-CN" dirty="0">
                <a:sym typeface="+mn-ea"/>
              </a:rPr>
              <a:t>Bottom</a:t>
            </a:r>
            <a:r>
              <a:rPr lang="zh-CN" altLang="en-US" dirty="0">
                <a:sym typeface="+mn-ea"/>
              </a:rPr>
              <a:t>操作，把</a:t>
            </a:r>
            <a:r>
              <a:rPr lang="zh-CN" altLang="en-US" dirty="0">
                <a:sym typeface="+mn-ea"/>
              </a:rPr>
              <a:t>编号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的书的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改为最大的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再</a:t>
            </a:r>
            <a:r>
              <a:rPr lang="en-US" altLang="zh-CN" dirty="0">
                <a:sym typeface="+mn-ea"/>
              </a:rPr>
              <a:t>+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(3)</a:t>
            </a:r>
            <a:r>
              <a:rPr lang="zh-CN" altLang="en-US" dirty="0">
                <a:sym typeface="+mn-ea"/>
              </a:rPr>
              <a:t>对于</a:t>
            </a:r>
            <a:r>
              <a:rPr lang="en-US" altLang="zh-CN" dirty="0">
                <a:sym typeface="+mn-ea"/>
              </a:rPr>
              <a:t>Insert</a:t>
            </a:r>
            <a:r>
              <a:rPr lang="zh-CN" altLang="en-US" dirty="0">
                <a:sym typeface="+mn-ea"/>
              </a:rPr>
              <a:t>操作，如果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不为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，那么相当于与相邻的一本书换位置，我们把两个点</a:t>
            </a:r>
            <a:r>
              <a:rPr lang="en-US" altLang="zh-CN" dirty="0">
                <a:sym typeface="+mn-ea"/>
              </a:rPr>
              <a:t>split</a:t>
            </a:r>
            <a:r>
              <a:rPr lang="zh-CN" altLang="en-US" dirty="0">
                <a:sym typeface="+mn-ea"/>
              </a:rPr>
              <a:t>出来，交换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之后再分别插入回去即可。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剩下两种操作就不赘述了，请同学们自己完成。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ym typeface="+mn-ea"/>
              </a:rPr>
              <a:t>例题</a:t>
            </a:r>
            <a:r>
              <a:rPr lang="en-US" altLang="zh-CN" sz="3600" dirty="0">
                <a:sym typeface="+mn-ea"/>
              </a:rPr>
              <a:t>3</a:t>
            </a:r>
            <a:r>
              <a:rPr lang="zh-CN" altLang="en-US" sz="3600" dirty="0">
                <a:sym typeface="+mn-ea"/>
              </a:rPr>
              <a:t>：</a:t>
            </a:r>
            <a:r>
              <a:rPr lang="en-US" altLang="zh-CN" sz="3600" dirty="0">
                <a:sym typeface="+mn-ea"/>
              </a:rPr>
              <a:t>Luogu_P1110_</a:t>
            </a:r>
            <a:r>
              <a:rPr lang="zh-CN" altLang="en-US" sz="3600" dirty="0">
                <a:sym typeface="+mn-ea"/>
              </a:rPr>
              <a:t>报表统计</a:t>
            </a:r>
            <a:endParaRPr lang="zh-CN" altLang="en-US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初始</a:t>
            </a:r>
            <a:r>
              <a:rPr dirty="0"/>
              <a:t>有一个长度为n的整数序列a，并且有以下三种操作：</a:t>
            </a:r>
            <a:r>
              <a:rPr lang="en-US" dirty="0"/>
              <a:t>(1)</a:t>
            </a:r>
            <a:r>
              <a:rPr dirty="0"/>
              <a:t>INSERT i k：在</a:t>
            </a:r>
            <a:r>
              <a:rPr dirty="0">
                <a:solidFill>
                  <a:srgbClr val="FF0000"/>
                </a:solidFill>
              </a:rPr>
              <a:t>原数列</a:t>
            </a:r>
            <a:r>
              <a:rPr dirty="0"/>
              <a:t>的第i个元素后面添加一个新元素k；如果原数列的第i个元素已经添加了若干元素，则添加在这些元素的最后。</a:t>
            </a:r>
            <a:r>
              <a:rPr lang="en-US" dirty="0"/>
              <a:t>(2)</a:t>
            </a:r>
            <a:r>
              <a:rPr dirty="0"/>
              <a:t>MIN_GAP：查询相邻两个元素的之间差值（绝对值）的最小值。</a:t>
            </a:r>
            <a:r>
              <a:rPr lang="en-US" dirty="0"/>
              <a:t>(3)</a:t>
            </a:r>
            <a:r>
              <a:rPr dirty="0"/>
              <a:t>MIN_SORT_GAP：查询所有元素中最接近的两个元素的差值（绝对值</a:t>
            </a:r>
            <a:r>
              <a:rPr lang="zh-CN" dirty="0"/>
              <a:t>）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2&lt;=n&lt;=5e5</a:t>
            </a:r>
            <a:r>
              <a:rPr lang="zh-CN" altLang="en-US" dirty="0"/>
              <a:t>，</a:t>
            </a:r>
            <a:r>
              <a:rPr lang="en-US" altLang="zh-CN" dirty="0"/>
              <a:t>2&lt;=m&lt;=5e5</a:t>
            </a:r>
            <a:r>
              <a:rPr lang="zh-CN" altLang="en-US" dirty="0"/>
              <a:t>，</a:t>
            </a:r>
            <a:r>
              <a:rPr lang="en-US" altLang="zh-CN" dirty="0"/>
              <a:t>0&lt;=ai,k&lt;=5e8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4232275"/>
          <a:ext cx="85331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3 5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5 3 1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INSERT 2 9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MIN_SORT_GAP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INSERT 2 6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MIN_GAP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MIN_SORT_GAP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>
                <a:sym typeface="+mn-ea"/>
              </a:rPr>
              <a:t>我们可以维护两种平衡树：第一类模拟数列中每个数的位置，我们建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颗平衡树，那么插入操作相当于在第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颗平衡树的最右边插入，那么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就是在对应平衡树中的顺位；第二类我们以每个点的权值为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对于插入操作，我们同时在两类平衡树上维护。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对于询问</a:t>
            </a:r>
            <a:r>
              <a:rPr lang="en-US" altLang="zh-CN" dirty="0">
                <a:sym typeface="+mn-ea"/>
              </a:rPr>
              <a:t>(2)</a:t>
            </a:r>
            <a:r>
              <a:rPr lang="zh-CN" altLang="en-US" dirty="0">
                <a:sym typeface="+mn-ea"/>
              </a:rPr>
              <a:t>，我们在插入时考虑第一类平衡树中，新插入的点与前驱点的差值，还有与下一刻平衡树的最左边的点的差值，用来更新答案。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对于询问</a:t>
            </a:r>
            <a:r>
              <a:rPr lang="en-US" altLang="zh-CN" dirty="0">
                <a:sym typeface="+mn-ea"/>
              </a:rPr>
              <a:t>(3)</a:t>
            </a:r>
            <a:r>
              <a:rPr lang="zh-CN" altLang="en-US" dirty="0">
                <a:sym typeface="+mn-ea"/>
              </a:rPr>
              <a:t>，我们在第二类平衡树中插入点时，用新点与前驱后继的差值更新答案。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treap_pushup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pushdown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SzTx/>
              <a:buNone/>
            </a:pPr>
            <a:r>
              <a:rPr 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之前用于处理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查询的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siz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，其实就是一种需要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pushup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的对子树内信息的维护。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另外还有一些其他题目，需要对平衡树中的一段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连续的节点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进行操作，为此我们需要引入类似于线段树的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lazy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标记。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打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lazy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标记是比较简单的：通过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split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操作，将需要修改的部分分离出来作为一棵单独的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，在根节点上打标记，再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回去即可。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重点在于子树信息的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pushup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lazy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pushdown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。因为一般只有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split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操作会改变平衡树上的边，所以我们把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pushup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pushdown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都写在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split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函数里。这里强调一下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的一个基本原则：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修改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形态的操作都通过调用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merge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split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实现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，其他操作一律不更改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的形态。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这里指的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的形态，主要是边的断开与连接。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非旋</a:t>
            </a:r>
            <a:r>
              <a:rPr lang="en-US" altLang="zh-CN" dirty="0"/>
              <a:t>treap_</a:t>
            </a:r>
            <a:r>
              <a:rPr lang="en-US" dirty="0"/>
              <a:t>merge</a:t>
            </a:r>
            <a:r>
              <a:rPr lang="zh-CN" altLang="en-US" dirty="0"/>
              <a:t>函数（维护信息）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ym typeface="+mn-ea"/>
              </a:rPr>
              <a:t>int merge(int rt1,int rt2){	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sz="2000" dirty="0">
                <a:sym typeface="+mn-ea"/>
              </a:rPr>
              <a:t>if(rt1==0)	return rt2;	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sz="2000" dirty="0">
                <a:sym typeface="+mn-ea"/>
              </a:rPr>
              <a:t>if(rt2==0)	return rt1;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sz="2000" dirty="0">
                <a:sym typeface="+mn-ea"/>
              </a:rPr>
              <a:t>if(rk[rt1]&lt;rk[rt2]){		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push_down(rt1);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断边前下放标记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	if(key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[rt1]&lt;key[rt2])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		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son[rt1][1]=merge(son[rt1][1],rt2);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	else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		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son[rt1][0]=merge(son[rt1</a:t>
            </a:r>
            <a:r>
              <a:rPr lang="en-US" altLang="zh-CN" sz="2000" dirty="0">
                <a:sym typeface="+mn-ea"/>
              </a:rPr>
              <a:t>][0],rt2);</a:t>
            </a:r>
            <a:endParaRPr lang="en-US" altLang="zh-CN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push_up(rt1);</a:t>
            </a:r>
            <a:r>
              <a:rPr lang="en-US" altLang="zh-CN" sz="2000" dirty="0">
                <a:sym typeface="+mn-ea"/>
              </a:rPr>
              <a:t>		//</a:t>
            </a:r>
            <a:r>
              <a:rPr lang="zh-CN" altLang="en-US" sz="2000" dirty="0">
                <a:sym typeface="+mn-ea"/>
              </a:rPr>
              <a:t>重新建边后上传信息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	</a:t>
            </a:r>
            <a:r>
              <a:rPr lang="en-US" sz="2000" dirty="0">
                <a:sym typeface="+mn-ea"/>
              </a:rPr>
              <a:t>return rt1;	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sz="2000" dirty="0">
                <a:sym typeface="+mn-ea"/>
              </a:rPr>
              <a:t>}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sz="2000" dirty="0">
                <a:sym typeface="+mn-ea"/>
              </a:rPr>
              <a:t>else ...</a:t>
            </a:r>
            <a:endParaRPr lang="en-US" sz="2000" dirty="0">
              <a:sym typeface="+mn-ea"/>
            </a:endParaRPr>
          </a:p>
          <a:p>
            <a:pPr>
              <a:buNone/>
            </a:pPr>
            <a:r>
              <a:rPr lang="en-US" sz="2000" dirty="0">
                <a:sym typeface="+mn-ea"/>
              </a:rPr>
              <a:t>}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非旋</a:t>
            </a:r>
            <a:r>
              <a:rPr lang="en-US" altLang="zh-CN" dirty="0"/>
              <a:t>treap_</a:t>
            </a:r>
            <a:r>
              <a:rPr lang="en-US" dirty="0"/>
              <a:t>split</a:t>
            </a:r>
            <a:r>
              <a:rPr lang="zh-CN" altLang="en-US" dirty="0"/>
              <a:t>函数（维护信息）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ym typeface="+mn-ea"/>
              </a:rPr>
              <a:t>pair&lt;int,int&gt; split(int rt,int y){	</a:t>
            </a: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pair&lt;int,int&gt; ans;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if(rt==0) {ans.firsr=ans.second=0;return ans;}	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if(key[rt]&lt;=y){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push_down(rt);</a:t>
            </a:r>
            <a:r>
              <a:rPr lang="en-US" altLang="zh-CN" dirty="0">
                <a:sym typeface="+mn-ea"/>
              </a:rPr>
              <a:t>	//</a:t>
            </a:r>
            <a:r>
              <a:rPr lang="zh-CN" altLang="en-US" dirty="0">
                <a:sym typeface="+mn-ea"/>
              </a:rPr>
              <a:t>断边前下放标记</a:t>
            </a:r>
            <a:r>
              <a:rPr lang="en-US" dirty="0">
                <a:sym typeface="+mn-ea"/>
              </a:rPr>
              <a:t>	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ans=split(son[rt][1],y);	</a:t>
            </a: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son[rt][1]=ans.first;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push_up(rt);</a:t>
            </a:r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重新建边后上传信息</a:t>
            </a: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ans.first=rt;			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}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else ...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return ans;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}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二叉搜索树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静态第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大与动态第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大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SzTx/>
              <a:buNone/>
            </a:pPr>
            <a:r>
              <a:rPr lang="zh-CN" dirty="0">
                <a:latin typeface="Arial" panose="020B0604020202020204" pitchFamily="34" charset="0"/>
                <a:cs typeface="Arial" panose="020B0604020202020204" pitchFamily="34" charset="0"/>
              </a:rPr>
              <a:t>先看一个经典的模型：有一个整数集合，集合内有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个（互不相同）的整数，有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个询问，每次询问给定一个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，求集合内第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大的整数是多少。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由于集合是静态的，我们显然可以将集合看成一个数组，排序后就可以回答问题了。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如果允许对集合进行修改呢？比如增加两种操作：（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）往集合内加入一个整数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（保证之前集合内没有）；（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）删去集合内原有的一个整数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那我们就需要在动态的前提下维护集合对应的有序数组，换句话说就是一边修改数组一边给数组排序。为此我们引入了二叉搜索树这一结构。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ym typeface="+mn-ea"/>
              </a:rPr>
              <a:t>例题</a:t>
            </a:r>
            <a:r>
              <a:rPr lang="en-US" altLang="zh-CN" sz="3600" dirty="0">
                <a:sym typeface="+mn-ea"/>
              </a:rPr>
              <a:t>4</a:t>
            </a:r>
            <a:r>
              <a:rPr lang="zh-CN" altLang="en-US" sz="3600" dirty="0">
                <a:sym typeface="+mn-ea"/>
              </a:rPr>
              <a:t>：</a:t>
            </a:r>
            <a:r>
              <a:rPr lang="en-US" altLang="zh-CN" sz="3600" dirty="0">
                <a:sym typeface="+mn-ea"/>
              </a:rPr>
              <a:t>Luogu_</a:t>
            </a:r>
            <a:r>
              <a:rPr lang="en-US" altLang="zh-CN" sz="3600" dirty="0">
                <a:sym typeface="+mn-ea"/>
              </a:rPr>
              <a:t>P3369_</a:t>
            </a:r>
            <a:r>
              <a:rPr lang="zh-CN" altLang="en-US" sz="3600" dirty="0">
                <a:sym typeface="+mn-ea"/>
              </a:rPr>
              <a:t>【模板】文艺平衡树</a:t>
            </a:r>
            <a:endParaRPr lang="zh-CN" altLang="en-US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dirty="0"/>
              <a:t>您需要写一种数据结构来维护一个有序数列。其中需要提供以下操作：翻转一个区间，例如原有序序列是5 4 3 2 1，翻转区间是 [2,4] 的话，结果是5 2 3 4 1</a:t>
            </a:r>
            <a:r>
              <a:rPr lang="zh-CN" altLang="en-US" dirty="0"/>
              <a:t>。序列长度为</a:t>
            </a:r>
            <a:r>
              <a:rPr lang="en-US" altLang="zh-CN" dirty="0"/>
              <a:t>n</a:t>
            </a:r>
            <a:r>
              <a:rPr lang="zh-CN" altLang="en-US" dirty="0"/>
              <a:t>，翻转操作有</a:t>
            </a:r>
            <a:r>
              <a:rPr lang="en-US" altLang="zh-CN" dirty="0"/>
              <a:t>m</a:t>
            </a:r>
            <a:r>
              <a:rPr lang="zh-CN" altLang="en-US" dirty="0"/>
              <a:t>个。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1&lt;=n&lt;=1e5</a:t>
            </a:r>
            <a:r>
              <a:rPr lang="zh-CN" altLang="en-US" dirty="0"/>
              <a:t>，</a:t>
            </a:r>
            <a:r>
              <a:rPr lang="en-US" altLang="zh-CN" dirty="0"/>
              <a:t>1&lt;=m&lt;=1e5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3919855"/>
          <a:ext cx="85331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11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5 3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1 3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1 3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1 4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4 3 2 1 5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>
                <a:sym typeface="+mn-ea"/>
              </a:rPr>
              <a:t>区间翻转就是一种很难用其他数据结构取代平衡树的场景，因为区间翻转的标记是不容易打在多个区间上的。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而</a:t>
            </a:r>
            <a:r>
              <a:rPr lang="en-US" altLang="zh-CN" dirty="0">
                <a:sym typeface="+mn-ea"/>
              </a:rPr>
              <a:t>treap</a:t>
            </a:r>
            <a:r>
              <a:rPr lang="zh-CN" altLang="en-US" dirty="0">
                <a:sym typeface="+mn-ea"/>
              </a:rPr>
              <a:t>可以把需要打标记的区间分离出来，打上标记再合并回去。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我们只需要设计</a:t>
            </a:r>
            <a:r>
              <a:rPr lang="en-US" altLang="zh-CN" dirty="0">
                <a:sym typeface="+mn-ea"/>
              </a:rPr>
              <a:t>pushdown</a:t>
            </a:r>
            <a:r>
              <a:rPr lang="zh-CN" altLang="en-US" dirty="0">
                <a:sym typeface="+mn-ea"/>
              </a:rPr>
              <a:t>函数即可。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区间翻转</a:t>
            </a:r>
            <a:r>
              <a:rPr lang="en-US" altLang="zh-CN" dirty="0"/>
              <a:t>_</a:t>
            </a:r>
            <a:r>
              <a:rPr lang="en-US" dirty="0"/>
              <a:t>pushdown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ym typeface="+mn-ea"/>
              </a:rPr>
              <a:t>void push_down(int x){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if(lazy[x]==1){		//</a:t>
            </a:r>
            <a:r>
              <a:rPr lang="zh-CN" altLang="en-US" dirty="0">
                <a:sym typeface="+mn-ea"/>
              </a:rPr>
              <a:t>有标记时，下放并消除标记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if(son[x][0]) </a:t>
            </a:r>
            <a:r>
              <a:rPr lang="en-US" dirty="0">
                <a:sym typeface="+mn-ea"/>
              </a:rPr>
              <a:t>change(son[x][0]);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if(son[x][1]) </a:t>
            </a:r>
            <a:r>
              <a:rPr lang="en-US" dirty="0">
                <a:sym typeface="+mn-ea"/>
              </a:rPr>
              <a:t>change(son[x][1]);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</a:t>
            </a:r>
            <a:r>
              <a:rPr lang="en-US" dirty="0">
                <a:sym typeface="+mn-ea"/>
              </a:rPr>
              <a:t>lazy[x]=0;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}</a:t>
            </a: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}</a:t>
            </a:r>
            <a:endParaRPr lang="en-US" dirty="0">
              <a:sym typeface="+mn-ea"/>
            </a:endParaRPr>
          </a:p>
          <a:p>
            <a:pPr>
              <a:buNone/>
            </a:pP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void change(int x){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my</a:t>
            </a:r>
            <a:r>
              <a:rPr lang="en-US" dirty="0">
                <a:sym typeface="+mn-ea"/>
              </a:rPr>
              <a:t>swap(son[x][0],son[x][1]);		//</a:t>
            </a:r>
            <a:r>
              <a:rPr lang="zh-CN" altLang="en-US" dirty="0">
                <a:sym typeface="+mn-ea"/>
              </a:rPr>
              <a:t>交换左右子节点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lazy[x]^=1;			//</a:t>
            </a:r>
            <a:r>
              <a:rPr lang="zh-CN" altLang="en-US" dirty="0">
                <a:sym typeface="+mn-ea"/>
              </a:rPr>
              <a:t>标记更新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}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ym typeface="+mn-ea"/>
              </a:rPr>
              <a:t>例题</a:t>
            </a:r>
            <a:r>
              <a:rPr lang="en-US" altLang="zh-CN" sz="3600" dirty="0">
                <a:sym typeface="+mn-ea"/>
              </a:rPr>
              <a:t>5</a:t>
            </a:r>
            <a:r>
              <a:rPr lang="zh-CN" altLang="en-US" sz="3600" dirty="0">
                <a:sym typeface="+mn-ea"/>
              </a:rPr>
              <a:t>：</a:t>
            </a:r>
            <a:r>
              <a:rPr lang="en-US" altLang="zh-CN" sz="3600" dirty="0">
                <a:sym typeface="+mn-ea"/>
              </a:rPr>
              <a:t>Luogu_P2042_</a:t>
            </a:r>
            <a:r>
              <a:rPr lang="zh-CN" altLang="en-US" sz="3600" dirty="0">
                <a:sym typeface="+mn-ea"/>
              </a:rPr>
              <a:t>维护数列</a:t>
            </a:r>
            <a:r>
              <a:rPr lang="en-US" altLang="zh-CN" sz="3600" dirty="0">
                <a:sym typeface="+mn-ea"/>
              </a:rPr>
              <a:t>	</a:t>
            </a:r>
            <a:endParaRPr lang="en-US" altLang="zh-CN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dirty="0"/>
              <a:t>请写一个程序，要求维护一个数列，支持以下</a:t>
            </a:r>
            <a:r>
              <a:rPr lang="en-US" dirty="0"/>
              <a:t> </a:t>
            </a:r>
            <a:r>
              <a:rPr dirty="0"/>
              <a:t>6 种操作：</a:t>
            </a:r>
            <a:r>
              <a:rPr lang="en-US" dirty="0"/>
              <a:t>(1)</a:t>
            </a:r>
            <a:r>
              <a:rPr lang="zh-CN" altLang="en-US" dirty="0"/>
              <a:t>插入数字到指定位置；</a:t>
            </a:r>
            <a:r>
              <a:rPr lang="en-US" altLang="zh-CN" dirty="0"/>
              <a:t>(2)</a:t>
            </a:r>
            <a:r>
              <a:rPr lang="zh-CN" altLang="en-US" dirty="0"/>
              <a:t>删除指定位置的一段数字；</a:t>
            </a:r>
            <a:r>
              <a:rPr lang="en-US" altLang="zh-CN" dirty="0"/>
              <a:t>(3)</a:t>
            </a:r>
            <a:r>
              <a:rPr lang="zh-CN" altLang="en-US" dirty="0"/>
              <a:t>将一段数字都替换为统一的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  <a:r>
              <a:rPr lang="en-US" altLang="zh-CN" dirty="0"/>
              <a:t>(4)</a:t>
            </a:r>
            <a:r>
              <a:rPr lang="zh-CN" altLang="en-US" dirty="0"/>
              <a:t>翻转区间；</a:t>
            </a:r>
            <a:r>
              <a:rPr lang="en-US" altLang="zh-CN" dirty="0"/>
              <a:t>(5)</a:t>
            </a:r>
            <a:r>
              <a:rPr lang="zh-CN" altLang="en-US" dirty="0"/>
              <a:t>区间求和；</a:t>
            </a:r>
            <a:r>
              <a:rPr lang="en-US" altLang="zh-CN" dirty="0"/>
              <a:t>(6)</a:t>
            </a:r>
            <a:r>
              <a:rPr lang="zh-CN" altLang="en-US" dirty="0"/>
              <a:t>求整个数列的最大子列和</a:t>
            </a:r>
            <a:r>
              <a:rPr dirty="0"/>
              <a:t>。</a:t>
            </a:r>
            <a:endParaRPr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1&lt;=n&lt;=5e5</a:t>
            </a:r>
            <a:r>
              <a:rPr lang="zh-CN" altLang="en-US" dirty="0"/>
              <a:t>，</a:t>
            </a:r>
            <a:r>
              <a:rPr lang="en-US" altLang="zh-CN" dirty="0"/>
              <a:t>1&lt;=m&lt;=4e6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3818890"/>
          <a:ext cx="85331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435"/>
                <a:gridCol w="1421130"/>
                <a:gridCol w="4266565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2560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9 8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2 -6 3 5 1 -5 -3 6 3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GET-SUM 5 4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MAX-SUM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INSERT 8 3 -5 7 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DELETE 12 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MAKE-SAME 3 3 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REVERSE 3 6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GET-SUM 5 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MAX-SUM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>
                <a:sym typeface="+mn-ea"/>
              </a:rPr>
              <a:t>插入删除我们可以简单的用</a:t>
            </a:r>
            <a:r>
              <a:rPr lang="en-US" altLang="zh-CN" dirty="0">
                <a:sym typeface="+mn-ea"/>
              </a:rPr>
              <a:t>merge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split</a:t>
            </a:r>
            <a:r>
              <a:rPr lang="zh-CN" altLang="en-US" dirty="0">
                <a:sym typeface="+mn-ea"/>
              </a:rPr>
              <a:t>来实现。因为这道题的操作都是以下标来定位区间的，所以我们的</a:t>
            </a:r>
            <a:r>
              <a:rPr lang="en-US" altLang="zh-CN" dirty="0">
                <a:sym typeface="+mn-ea"/>
              </a:rPr>
              <a:t>split</a:t>
            </a:r>
            <a:r>
              <a:rPr lang="zh-CN" altLang="en-US" dirty="0">
                <a:sym typeface="+mn-ea"/>
              </a:rPr>
              <a:t>用按照</a:t>
            </a:r>
            <a:r>
              <a:rPr lang="en-US" altLang="zh-CN" dirty="0">
                <a:sym typeface="+mn-ea"/>
              </a:rPr>
              <a:t>siz</a:t>
            </a:r>
            <a:r>
              <a:rPr lang="zh-CN" altLang="en-US" dirty="0">
                <a:sym typeface="+mn-ea"/>
              </a:rPr>
              <a:t>来分的实现方法。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对于两种查询，我们需要维护子树的和以及子树内整数的和。本题难点之一就是</a:t>
            </a:r>
            <a:r>
              <a:rPr lang="en-US" altLang="zh-CN" dirty="0">
                <a:sym typeface="+mn-ea"/>
              </a:rPr>
              <a:t>pushup</a:t>
            </a:r>
            <a:r>
              <a:rPr lang="zh-CN" altLang="en-US" dirty="0">
                <a:sym typeface="+mn-ea"/>
              </a:rPr>
              <a:t>函数的设计实现。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另一个难点在于多种</a:t>
            </a:r>
            <a:r>
              <a:rPr lang="en-US" altLang="zh-CN" dirty="0">
                <a:sym typeface="+mn-ea"/>
              </a:rPr>
              <a:t>lazy</a:t>
            </a:r>
            <a:r>
              <a:rPr lang="zh-CN" altLang="en-US" dirty="0">
                <a:sym typeface="+mn-ea"/>
              </a:rPr>
              <a:t>的维护。本题有区间赋值和翻转两种标记，在维护时需要在打标记之前把原有的标记进行下放。本题中区间赋值可以覆盖区间翻转。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pushup</a:t>
            </a:r>
            <a:r>
              <a:rPr lang="zh-CN" altLang="en-US" dirty="0">
                <a:sym typeface="+mn-ea"/>
              </a:rPr>
              <a:t>和查询应尽量不依赖</a:t>
            </a:r>
            <a:r>
              <a:rPr lang="en-US" altLang="zh-CN" dirty="0">
                <a:sym typeface="+mn-ea"/>
              </a:rPr>
              <a:t>lazy</a:t>
            </a:r>
            <a:r>
              <a:rPr lang="zh-CN" altLang="en-US" dirty="0">
                <a:sym typeface="+mn-ea"/>
              </a:rPr>
              <a:t>的值。尽量使用</a:t>
            </a:r>
            <a:r>
              <a:rPr lang="en-US" altLang="zh-CN" dirty="0">
                <a:sym typeface="+mn-ea"/>
              </a:rPr>
              <a:t>merge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split</a:t>
            </a:r>
            <a:r>
              <a:rPr lang="zh-CN" altLang="en-US" dirty="0">
                <a:sym typeface="+mn-ea"/>
              </a:rPr>
              <a:t>分离出待查询区间后查询子树的根节点，否则就需要在查询过程中沿途进行</a:t>
            </a:r>
            <a:r>
              <a:rPr lang="en-US" altLang="zh-CN" dirty="0">
                <a:sym typeface="+mn-ea"/>
              </a:rPr>
              <a:t>pushdown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5_</a:t>
            </a:r>
            <a:r>
              <a:rPr lang="zh-CN" altLang="en-US" dirty="0"/>
              <a:t>代码</a:t>
            </a:r>
            <a:r>
              <a:rPr lang="en-US" altLang="zh-CN" dirty="0"/>
              <a:t>(1)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ym typeface="+mn-ea"/>
              </a:rPr>
              <a:t>void push_up(int x){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siz[x]=siz[son[x][0]]+siz[son[x][1]];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sum[x]=sum[son[x][0]]+sum[son[x][1]];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maxsum[x]=maxsum[son[x][0]]+maxsum[son[x][1]];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}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void change1(int x,int c){	//</a:t>
            </a:r>
            <a:r>
              <a:rPr lang="zh-CN" altLang="en-US" dirty="0">
                <a:sym typeface="+mn-ea"/>
              </a:rPr>
              <a:t>将整个子树赋值为</a:t>
            </a:r>
            <a:r>
              <a:rPr lang="en-US" altLang="zh-CN" dirty="0">
                <a:sym typeface="+mn-ea"/>
              </a:rPr>
              <a:t>c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区间赋值比较简单，直接覆盖原有的所有信息和标记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lazy1[x]=1;lazyval[x]=c;lazy2[x]=0;	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//lazy1</a:t>
            </a:r>
            <a:r>
              <a:rPr lang="zh-CN" altLang="en-US" dirty="0">
                <a:sym typeface="+mn-ea"/>
              </a:rPr>
              <a:t>表示是否有区间赋值标记，</a:t>
            </a:r>
            <a:r>
              <a:rPr lang="en-US" altLang="zh-CN" dirty="0">
                <a:sym typeface="+mn-ea"/>
              </a:rPr>
              <a:t>lazyval</a:t>
            </a:r>
            <a:r>
              <a:rPr lang="zh-CN" altLang="en-US" dirty="0">
                <a:sym typeface="+mn-ea"/>
              </a:rPr>
              <a:t>才是区间赋值的具体值</a:t>
            </a:r>
            <a:r>
              <a:rPr lang="en-US" altLang="zh-CN" dirty="0">
                <a:sym typeface="+mn-ea"/>
              </a:rPr>
              <a:t>c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sum[x]=siz[x]*c;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maxsum[x]=siz[x]*max(0,c);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5_</a:t>
            </a:r>
            <a:r>
              <a:rPr lang="zh-CN" altLang="en-US" dirty="0"/>
              <a:t>代码</a:t>
            </a:r>
            <a:r>
              <a:rPr lang="en-US" altLang="zh-CN" dirty="0"/>
              <a:t>(2)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sym typeface="+mn-ea"/>
              </a:rPr>
              <a:t>void change2(int x){	//</a:t>
            </a:r>
            <a:r>
              <a:rPr lang="zh-CN" altLang="en-US" sz="1800" dirty="0">
                <a:sym typeface="+mn-ea"/>
              </a:rPr>
              <a:t>将整个区间翻转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</a:t>
            </a:r>
            <a:r>
              <a:rPr lang="en-US" sz="1800" dirty="0">
                <a:sym typeface="+mn-ea"/>
              </a:rPr>
              <a:t>if(lazy1[x]==1) return;		//</a:t>
            </a:r>
            <a:r>
              <a:rPr lang="zh-CN" altLang="en-US" sz="1800" dirty="0">
                <a:sym typeface="+mn-ea"/>
              </a:rPr>
              <a:t>已经被整个赋值的区间不需要翻转</a:t>
            </a:r>
            <a:endParaRPr lang="en-US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my</a:t>
            </a:r>
            <a:r>
              <a:rPr lang="en-US" sz="1800" dirty="0">
                <a:sym typeface="+mn-ea"/>
              </a:rPr>
              <a:t>swap(son[x][0],son[x][1]);</a:t>
            </a:r>
            <a:endParaRPr lang="en-US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lazy2[x]^=1;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}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void push_down(int x){		//</a:t>
            </a:r>
            <a:r>
              <a:rPr lang="zh-CN" altLang="en-US" sz="1800" dirty="0">
                <a:sym typeface="+mn-ea"/>
              </a:rPr>
              <a:t>下放时要考虑两种标记</a:t>
            </a:r>
            <a:endParaRPr lang="zh-CN" altLang="en-US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if(lazy1[x]==1){		//</a:t>
            </a:r>
            <a:r>
              <a:rPr lang="zh-CN" altLang="en-US" sz="1800" dirty="0">
                <a:sym typeface="+mn-ea"/>
              </a:rPr>
              <a:t>有区间赋值标记一定没有区间翻转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if(son[x][0]) </a:t>
            </a:r>
            <a:r>
              <a:rPr lang="en-US" sz="1800" dirty="0">
                <a:sym typeface="+mn-ea"/>
              </a:rPr>
              <a:t>change1(son[x][0],lazyval[x]);</a:t>
            </a:r>
            <a:endParaRPr lang="en-US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if(son[x][1]) </a:t>
            </a:r>
            <a:r>
              <a:rPr lang="en-US" sz="1800" dirty="0">
                <a:sym typeface="+mn-ea"/>
              </a:rPr>
              <a:t>change1(son[x][1],lazyval[x]);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lazy1[x]=0;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}else if(lazy2[x]==1){	//</a:t>
            </a:r>
            <a:r>
              <a:rPr lang="zh-CN" altLang="en-US" sz="1800" dirty="0">
                <a:sym typeface="+mn-ea"/>
              </a:rPr>
              <a:t>没有区间赋值标记才考虑区间翻转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if(son[x][0]) </a:t>
            </a:r>
            <a:r>
              <a:rPr lang="en-US" sz="1800" dirty="0">
                <a:sym typeface="+mn-ea"/>
              </a:rPr>
              <a:t>change2(son[x][0]);</a:t>
            </a:r>
            <a:endParaRPr lang="en-US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if(son[x][1]) </a:t>
            </a:r>
            <a:r>
              <a:rPr lang="en-US" sz="1800" dirty="0">
                <a:sym typeface="+mn-ea"/>
              </a:rPr>
              <a:t>change2(son[x][1]);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lazy2[x]=0;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}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}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ym typeface="+mn-ea"/>
              </a:rPr>
              <a:t>例题</a:t>
            </a:r>
            <a:r>
              <a:rPr lang="en-US" altLang="zh-CN" sz="3600" dirty="0">
                <a:sym typeface="+mn-ea"/>
              </a:rPr>
              <a:t>6</a:t>
            </a:r>
            <a:r>
              <a:rPr lang="zh-CN" altLang="en-US" sz="3600" dirty="0">
                <a:sym typeface="+mn-ea"/>
              </a:rPr>
              <a:t>：</a:t>
            </a:r>
            <a:r>
              <a:rPr lang="en-US" altLang="zh-CN" sz="3600" dirty="0">
                <a:sym typeface="+mn-ea"/>
              </a:rPr>
              <a:t>Luogu_P2572_</a:t>
            </a:r>
            <a:r>
              <a:rPr lang="zh-CN" altLang="en-US" sz="3600" dirty="0">
                <a:sym typeface="+mn-ea"/>
              </a:rPr>
              <a:t>序列操作</a:t>
            </a:r>
            <a:r>
              <a:rPr lang="en-US" altLang="zh-CN" sz="3600" dirty="0">
                <a:sym typeface="+mn-ea"/>
              </a:rPr>
              <a:t>	</a:t>
            </a:r>
            <a:endParaRPr lang="en-US" altLang="zh-CN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序列里面包含了 n 个数，下标从 0 开始。这些数要么是 0，要么是 1，现在对于这个序列有五种变换操作和询问操作：(1)</a:t>
            </a:r>
            <a:r>
              <a:rPr dirty="0"/>
              <a:t>0 l r 把 [l,r] 区间内的所有数全变成 0；</a:t>
            </a:r>
            <a:r>
              <a:rPr lang="en-US" dirty="0"/>
              <a:t>(2)</a:t>
            </a:r>
            <a:r>
              <a:rPr dirty="0"/>
              <a:t>1 l r 把 [l,r] 区间内的所有数全变成 1；</a:t>
            </a:r>
            <a:r>
              <a:rPr lang="en-US" dirty="0"/>
              <a:t>(3)</a:t>
            </a:r>
            <a:r>
              <a:rPr dirty="0"/>
              <a:t>2 l r 把 [l,r] 区间内的所有数全部取反，即 0 变成 1，1 变成 0；</a:t>
            </a:r>
            <a:r>
              <a:rPr lang="en-US" dirty="0"/>
              <a:t>(4)</a:t>
            </a:r>
            <a:r>
              <a:rPr dirty="0"/>
              <a:t>3 l r 询问 [l,r] 区间内总共有多少个 1；</a:t>
            </a:r>
            <a:r>
              <a:rPr lang="en-US" dirty="0"/>
              <a:t>(5)</a:t>
            </a:r>
            <a:r>
              <a:rPr dirty="0"/>
              <a:t>4 l r 询问 [l,r] 区间内最多有多少个连续的1。</a:t>
            </a:r>
            <a:endParaRPr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1&lt;=n&lt;=1e5</a:t>
            </a:r>
            <a:r>
              <a:rPr lang="zh-CN" altLang="en-US" dirty="0"/>
              <a:t>，</a:t>
            </a:r>
            <a:r>
              <a:rPr lang="en-US" altLang="zh-CN" dirty="0"/>
              <a:t>1&lt;=m&lt;=1e5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4541520"/>
          <a:ext cx="85331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435"/>
                <a:gridCol w="1421130"/>
                <a:gridCol w="4266565"/>
              </a:tblGrid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10 10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0 0 0 1 1 0 1 0 1 1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1 0 2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3 0 5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2 2 2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4 0 4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0 3 6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2 3 7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4 2 8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1 0 5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0 5 6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3 3 9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>
                <a:sym typeface="+mn-ea"/>
              </a:rPr>
              <a:t>本题其实可以用线段树完成，将其作为例题主要是为了展示如何进行相对复杂的</a:t>
            </a:r>
            <a:r>
              <a:rPr lang="en-US" altLang="zh-CN" dirty="0">
                <a:sym typeface="+mn-ea"/>
              </a:rPr>
              <a:t>pushup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pushdown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维护</a:t>
            </a:r>
            <a:r>
              <a:rPr lang="en-US" altLang="zh-CN" dirty="0">
                <a:sym typeface="+mn-ea"/>
              </a:rPr>
              <a:t>lenl</a:t>
            </a:r>
            <a:r>
              <a:rPr lang="zh-CN" altLang="en-US" dirty="0">
                <a:sym typeface="+mn-ea"/>
              </a:rPr>
              <a:t>表示区间左端点开始的连续的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长度，</a:t>
            </a:r>
            <a:r>
              <a:rPr lang="en-US" altLang="zh-CN" dirty="0">
                <a:sym typeface="+mn-ea"/>
              </a:rPr>
              <a:t>lenr</a:t>
            </a:r>
            <a:r>
              <a:rPr lang="zh-CN" altLang="en-US" dirty="0">
                <a:sym typeface="+mn-ea"/>
              </a:rPr>
              <a:t>表示区间右端点开始的连续的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长度，</a:t>
            </a:r>
            <a:r>
              <a:rPr lang="en-US" altLang="zh-CN" dirty="0">
                <a:sym typeface="+mn-ea"/>
              </a:rPr>
              <a:t>lenmax</a:t>
            </a:r>
            <a:r>
              <a:rPr lang="zh-CN" altLang="en-US" dirty="0">
                <a:sym typeface="+mn-ea"/>
              </a:rPr>
              <a:t>表示区间内最长的连续的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长度，</a:t>
            </a:r>
            <a:r>
              <a:rPr lang="en-US" altLang="zh-CN" dirty="0">
                <a:sym typeface="+mn-ea"/>
              </a:rPr>
              <a:t>pushup</a:t>
            </a:r>
            <a:r>
              <a:rPr lang="zh-CN" altLang="en-US" dirty="0">
                <a:sym typeface="+mn-ea"/>
              </a:rPr>
              <a:t>时用左子节点的</a:t>
            </a:r>
            <a:r>
              <a:rPr lang="en-US" altLang="zh-CN" dirty="0">
                <a:sym typeface="+mn-ea"/>
              </a:rPr>
              <a:t>lenr+</a:t>
            </a:r>
            <a:r>
              <a:rPr lang="zh-CN" altLang="en-US" dirty="0">
                <a:sym typeface="+mn-ea"/>
              </a:rPr>
              <a:t>右子节点的</a:t>
            </a:r>
            <a:r>
              <a:rPr lang="en-US" altLang="zh-CN" dirty="0">
                <a:sym typeface="+mn-ea"/>
              </a:rPr>
              <a:t>lenl</a:t>
            </a:r>
            <a:r>
              <a:rPr lang="zh-CN" altLang="en-US" dirty="0">
                <a:sym typeface="+mn-ea"/>
              </a:rPr>
              <a:t>去更新。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为了取反操作，还需要维护以上三个变量对于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的版本。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标记方面维护两种标记：</a:t>
            </a:r>
            <a:r>
              <a:rPr lang="en-US" altLang="zh-CN" dirty="0">
                <a:sym typeface="+mn-ea"/>
              </a:rPr>
              <a:t>lazy1</a:t>
            </a:r>
            <a:r>
              <a:rPr lang="zh-CN" altLang="en-US" dirty="0">
                <a:sym typeface="+mn-ea"/>
              </a:rPr>
              <a:t>表示区间赋值，因为有赋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和赋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两种情况，可以用</a:t>
            </a:r>
            <a:r>
              <a:rPr lang="en-US" altLang="zh-CN" dirty="0">
                <a:sym typeface="+mn-ea"/>
              </a:rPr>
              <a:t>-1</a:t>
            </a:r>
            <a:r>
              <a:rPr lang="zh-CN" altLang="en-US" dirty="0">
                <a:sym typeface="+mn-ea"/>
              </a:rPr>
              <a:t>表示没有赋值标记；</a:t>
            </a:r>
            <a:r>
              <a:rPr lang="en-US" altLang="zh-CN" dirty="0">
                <a:sym typeface="+mn-ea"/>
              </a:rPr>
              <a:t>lazy2</a:t>
            </a:r>
            <a:r>
              <a:rPr lang="zh-CN" altLang="en-US" dirty="0">
                <a:sym typeface="+mn-ea"/>
              </a:rPr>
              <a:t>表示区间取反。</a:t>
            </a:r>
            <a:r>
              <a:rPr lang="en-US" altLang="zh-CN" dirty="0">
                <a:sym typeface="+mn-ea"/>
              </a:rPr>
              <a:t>pushdown</a:t>
            </a:r>
            <a:r>
              <a:rPr lang="zh-CN" altLang="en-US" dirty="0">
                <a:sym typeface="+mn-ea"/>
              </a:rPr>
              <a:t>时同样是赋值标记可以覆盖取反。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6</a:t>
            </a:r>
            <a:r>
              <a:rPr lang="en-US" altLang="zh-CN" dirty="0"/>
              <a:t>_</a:t>
            </a:r>
            <a:r>
              <a:rPr lang="zh-CN" altLang="en-US" dirty="0"/>
              <a:t>代码</a:t>
            </a:r>
            <a:r>
              <a:rPr lang="en-US" altLang="zh-CN" dirty="0"/>
              <a:t>(1)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sym typeface="+mn-ea"/>
              </a:rPr>
              <a:t>void push_up(int x){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dirty="0">
                <a:solidFill>
                  <a:schemeClr val="tx1"/>
                </a:solidFill>
                <a:sym typeface="+mn-ea"/>
              </a:rPr>
              <a:t>siz[x]=siz[son[x][0]]+siz[son[x][1]];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dirty="0">
                <a:solidFill>
                  <a:schemeClr val="tx1"/>
                </a:solidFill>
                <a:sym typeface="+mn-ea"/>
              </a:rPr>
              <a:t>sum[x]=sum[son[x][0]]+sum[son[x][1]];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dirty="0">
                <a:solidFill>
                  <a:schemeClr val="tx1"/>
                </a:solidFill>
                <a:sym typeface="+mn-ea"/>
              </a:rPr>
              <a:t>lenmax[0][x]=(lenmax[son[x][0]][0],lenmax[son[x][1]][0]);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dirty="0">
                <a:solidFill>
                  <a:schemeClr val="tx1"/>
                </a:solidFill>
                <a:sym typeface="+mn-ea"/>
              </a:rPr>
              <a:t>lenmax[x][0]=(lenmax[x][0],lenr[son[x][0]][0]+lenl[son[x][1]][0]);</a:t>
            </a:r>
            <a:endParaRPr 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lenl[x][0]=lenl[son[x][0]][0];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if(lenl[x][0]==siz[son[x][0]) lenl[x][0]+=lenl[son[x][1]][0];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lenr[x][0]=lenr[son[x][1]][0];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if(lenr[x][0]==siz[son[x][1]) lenr[x][0]+=lenr[son[x][0]][0];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//</a:t>
            </a:r>
            <a:r>
              <a:rPr lang="zh-CN" altLang="en-US" dirty="0">
                <a:sym typeface="+mn-ea"/>
              </a:rPr>
              <a:t>以上是关于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的部分，关于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的部分也同样维护即可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...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二叉搜索树</a:t>
            </a:r>
            <a:r>
              <a:rPr lang="en-US" altLang="zh-CN" dirty="0">
                <a:sym typeface="+mn-ea"/>
              </a:rPr>
              <a:t>_</a:t>
            </a:r>
            <a:r>
              <a:rPr lang="zh-CN" dirty="0">
                <a:sym typeface="+mn-ea"/>
              </a:rPr>
              <a:t>形态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我们规定：一个点左子树内的点的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都小于它，右子树内的点的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都大于它。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SzTx/>
              <a:buNone/>
            </a:pPr>
            <a:r>
              <a:rPr 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以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{1,4,9,10,13,16}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为例，我们可以构建出如下的二叉搜索树。即使是同样的数据，二叉搜索树的形态也会因构造方法而有差异，只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要始终满足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的规定就行。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构建好之后，只需知道每个子树的大小，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们就可以查询第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大了。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我们以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k=3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k=6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为例演示查询过程。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6537960" y="2787650"/>
          <a:ext cx="4798060" cy="32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794250" imgH="3238500" progId="Paint.Picture">
                  <p:embed/>
                </p:oleObj>
              </mc:Choice>
              <mc:Fallback>
                <p:oleObj name="" r:id="rId2" imgW="4794250" imgH="32385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7960" y="2787650"/>
                        <a:ext cx="4798060" cy="324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6_</a:t>
            </a:r>
            <a:r>
              <a:rPr lang="zh-CN" altLang="en-US" dirty="0"/>
              <a:t>代码</a:t>
            </a:r>
            <a:r>
              <a:rPr lang="en-US" altLang="zh-CN" dirty="0"/>
              <a:t>(2)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>
                <a:sym typeface="+mn-ea"/>
              </a:rPr>
              <a:t>void change1(int x,int c){	//</a:t>
            </a:r>
            <a:r>
              <a:rPr lang="zh-CN" altLang="en-US" sz="1800" dirty="0">
                <a:sym typeface="+mn-ea"/>
              </a:rPr>
              <a:t>将整个子树赋值为</a:t>
            </a:r>
            <a:r>
              <a:rPr lang="en-US" altLang="zh-CN" sz="1800" dirty="0">
                <a:sym typeface="+mn-ea"/>
              </a:rPr>
              <a:t>c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lazy1[x]=c;lazy2[x]=0;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sum[x]=siz[x]*c;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lenmax[x][c]=lenl[x][c]=lenr[x][c]=siz[x];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lenmax[x][!c]=lenl[x][!c]=lenr[x][!c]=0;</a:t>
            </a:r>
            <a:endParaRPr lang="en-US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}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sz="1800" dirty="0">
                <a:sym typeface="+mn-ea"/>
              </a:rPr>
              <a:t>void change2(int x){	//</a:t>
            </a:r>
            <a:r>
              <a:rPr lang="zh-CN" altLang="en-US" sz="1800" dirty="0">
                <a:sym typeface="+mn-ea"/>
              </a:rPr>
              <a:t>将整个区间取反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</a:t>
            </a:r>
            <a:r>
              <a:rPr lang="en-US" sz="1800" dirty="0">
                <a:sym typeface="+mn-ea"/>
              </a:rPr>
              <a:t>if(lazy1[x]!=-1)		//</a:t>
            </a:r>
            <a:r>
              <a:rPr lang="zh-CN" altLang="en-US" sz="1800" dirty="0">
                <a:sym typeface="+mn-ea"/>
              </a:rPr>
              <a:t>已经被整个赋值的区间，取反可以再区间赋值一次</a:t>
            </a:r>
            <a:endParaRPr lang="zh-CN" altLang="en-US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change1(x,!lazy1[x])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else{				//</a:t>
            </a:r>
            <a:r>
              <a:rPr lang="zh-CN" altLang="en-US" sz="1800" dirty="0">
                <a:sym typeface="+mn-ea"/>
              </a:rPr>
              <a:t>否则，所有关于</a:t>
            </a:r>
            <a:r>
              <a:rPr lang="en-US" altLang="zh-CN" sz="1800" dirty="0">
                <a:sym typeface="+mn-ea"/>
              </a:rPr>
              <a:t>0</a:t>
            </a:r>
            <a:r>
              <a:rPr lang="zh-CN" altLang="en-US" sz="1800" dirty="0">
                <a:sym typeface="+mn-ea"/>
              </a:rPr>
              <a:t>和</a:t>
            </a: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的信息对调</a:t>
            </a:r>
            <a:endParaRPr lang="zh-CN" altLang="en-US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lazy2[x]=!lazy2[x];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sum[x]=siz[x]-sum[x];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swap(lenl[x][0],lenl[x][1]);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swap(lenr[x][0],lenr[x][1]);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	swap(lenmax[x][0],lenmax[x][1]);</a:t>
            </a:r>
            <a:endParaRPr lang="en-US" altLang="zh-CN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	}</a:t>
            </a:r>
            <a:endParaRPr lang="en-US" sz="1800" dirty="0">
              <a:sym typeface="+mn-ea"/>
            </a:endParaRPr>
          </a:p>
          <a:p>
            <a:pPr>
              <a:buNone/>
            </a:pPr>
            <a:r>
              <a:rPr lang="en-US" altLang="zh-CN" sz="1800" dirty="0">
                <a:sym typeface="+mn-ea"/>
              </a:rPr>
              <a:t>}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6</a:t>
            </a:r>
            <a:r>
              <a:rPr lang="en-US" altLang="zh-CN" dirty="0"/>
              <a:t>_</a:t>
            </a:r>
            <a:r>
              <a:rPr lang="zh-CN" altLang="en-US" dirty="0"/>
              <a:t>代码</a:t>
            </a:r>
            <a:r>
              <a:rPr lang="en-US" altLang="zh-CN" dirty="0"/>
              <a:t>(3)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>
                <a:sym typeface="+mn-ea"/>
              </a:rPr>
              <a:t>void push_down(int x){		//</a:t>
            </a:r>
            <a:r>
              <a:rPr lang="zh-CN" altLang="en-US" dirty="0">
                <a:sym typeface="+mn-ea"/>
              </a:rPr>
              <a:t>下放时要考虑两种标记</a:t>
            </a: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if(lazy1[x]!=-1){		//</a:t>
            </a:r>
            <a:r>
              <a:rPr lang="zh-CN" altLang="en-US" dirty="0">
                <a:sym typeface="+mn-ea"/>
              </a:rPr>
              <a:t>有区间赋值标记一定没有区间取反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if(son[x][0]) </a:t>
            </a:r>
            <a:r>
              <a:rPr lang="en-US" dirty="0">
                <a:sym typeface="+mn-ea"/>
              </a:rPr>
              <a:t>change1(son[x][0],lazy1[x]);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if(son[x][1]) </a:t>
            </a:r>
            <a:r>
              <a:rPr lang="en-US" dirty="0">
                <a:sym typeface="+mn-ea"/>
              </a:rPr>
              <a:t>change1(son[x][1],lazy1[x]);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lazy1[x]=-1;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}else if(lazy2[x]==1){	//</a:t>
            </a:r>
            <a:r>
              <a:rPr lang="zh-CN" altLang="en-US" dirty="0">
                <a:sym typeface="+mn-ea"/>
              </a:rPr>
              <a:t>没有区间赋值标记才考虑区间取反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if(son[x][0]) </a:t>
            </a:r>
            <a:r>
              <a:rPr lang="en-US" dirty="0">
                <a:sym typeface="+mn-ea"/>
              </a:rPr>
              <a:t>change2(son[x][0]);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if(son[x][1]) </a:t>
            </a:r>
            <a:r>
              <a:rPr lang="en-US" dirty="0">
                <a:sym typeface="+mn-ea"/>
              </a:rPr>
              <a:t>change2(son[x][1]);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lazy2[x]=0;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}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课后习题</a:t>
            </a:r>
            <a:r>
              <a:rPr lang="en-US" altLang="zh-CN" dirty="0"/>
              <a:t>(1)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LUOGU_P2234_</a:t>
            </a:r>
            <a:r>
              <a:rPr lang="zh-CN" altLang="en-US" dirty="0"/>
              <a:t>营业额统计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LUOGU_</a:t>
            </a:r>
            <a:r>
              <a:rPr lang="zh-CN" altLang="en-US" dirty="0"/>
              <a:t>P2286</a:t>
            </a:r>
            <a:r>
              <a:rPr lang="en-US" altLang="zh-CN" dirty="0"/>
              <a:t>_</a:t>
            </a:r>
            <a:r>
              <a:rPr lang="zh-CN" altLang="en-US" dirty="0"/>
              <a:t>宠物收养场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LUOGU_P2584_GameZ游戏排名系统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LUOGU_P1486_郁闷的出纳员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LUOGU_P2161_</a:t>
            </a:r>
            <a:r>
              <a:rPr lang="zh-CN" altLang="en-US" dirty="0"/>
              <a:t>会场预约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课后习题</a:t>
            </a:r>
            <a:r>
              <a:rPr lang="en-US" altLang="zh-CN" dirty="0"/>
              <a:t>(2)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LUOGU_P3165_</a:t>
            </a:r>
            <a:r>
              <a:rPr lang="zh-CN" altLang="en-US" dirty="0"/>
              <a:t>排序</a:t>
            </a:r>
            <a:r>
              <a:rPr lang="zh-CN" altLang="en-US" dirty="0"/>
              <a:t>机械臂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>
                <a:sym typeface="+mn-ea"/>
              </a:rPr>
              <a:t>LUOGU_P2073_</a:t>
            </a:r>
            <a:r>
              <a:rPr lang="zh-CN" altLang="en-US" dirty="0">
                <a:sym typeface="+mn-ea"/>
              </a:rPr>
              <a:t>送花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/>
              <a:t>LUOGU_</a:t>
            </a:r>
            <a:r>
              <a:rPr lang="zh-CN" altLang="en-US" dirty="0"/>
              <a:t>P</a:t>
            </a:r>
            <a:r>
              <a:rPr lang="en-US" altLang="zh-CN" dirty="0"/>
              <a:t>2710</a:t>
            </a:r>
            <a:r>
              <a:rPr lang="en-US" altLang="zh-CN" dirty="0"/>
              <a:t>_</a:t>
            </a:r>
            <a:r>
              <a:rPr lang="zh-CN" altLang="en-US" dirty="0"/>
              <a:t>数列</a:t>
            </a:r>
            <a:endParaRPr lang="zh-CN" altLang="en-US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二叉搜索树</a:t>
            </a:r>
            <a:r>
              <a:rPr lang="en-US" altLang="zh-CN" dirty="0"/>
              <a:t>_</a:t>
            </a:r>
            <a:r>
              <a:rPr lang="zh-CN" altLang="en-US" dirty="0"/>
              <a:t>查询第</a:t>
            </a:r>
            <a:r>
              <a:rPr lang="en-US" altLang="zh-CN" dirty="0"/>
              <a:t>k</a:t>
            </a:r>
            <a:r>
              <a:rPr lang="zh-CN" altLang="en-US" dirty="0"/>
              <a:t>大代码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ym typeface="+mn-ea"/>
              </a:rPr>
              <a:t>int siz[N],key[N],son[N][2];	//son[x][0]</a:t>
            </a:r>
            <a:r>
              <a:rPr lang="zh-CN" altLang="en-US" dirty="0">
                <a:sym typeface="+mn-ea"/>
              </a:rPr>
              <a:t>是点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的左儿子，</a:t>
            </a:r>
            <a:r>
              <a:rPr lang="en-US" altLang="zh-CN" dirty="0">
                <a:sym typeface="+mn-ea"/>
              </a:rPr>
              <a:t>son[x][1]</a:t>
            </a:r>
            <a:r>
              <a:rPr lang="zh-CN" altLang="en-US" dirty="0">
                <a:sym typeface="+mn-ea"/>
              </a:rPr>
              <a:t>是右儿子</a:t>
            </a:r>
            <a:endParaRPr lang="en-US" dirty="0">
              <a:sym typeface="+mn-ea"/>
            </a:endParaRPr>
          </a:p>
          <a:p>
            <a:pPr>
              <a:buNone/>
            </a:pP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int kth(int x,int k){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if(son[x][1]!=0){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if(siz[son[x][1]]&gt;=k)		//</a:t>
            </a:r>
            <a:r>
              <a:rPr lang="zh-CN" altLang="en-US" dirty="0">
                <a:sym typeface="+mn-ea"/>
              </a:rPr>
              <a:t>如果右子树有至少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个点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	return kth(son[x][1],k);	//</a:t>
            </a:r>
            <a:r>
              <a:rPr lang="zh-CN" altLang="en-US" dirty="0">
                <a:sym typeface="+mn-ea"/>
              </a:rPr>
              <a:t>去右子树中找答案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	else k-=siz[son[x][1]];		//</a:t>
            </a:r>
            <a:r>
              <a:rPr lang="zh-CN" altLang="en-US" dirty="0">
                <a:sym typeface="+mn-ea"/>
              </a:rPr>
              <a:t>否则答案不在右子树中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}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if(k==1) return key[x];		//</a:t>
            </a:r>
            <a:r>
              <a:rPr lang="zh-CN" altLang="en-US" dirty="0">
                <a:sym typeface="+mn-ea"/>
              </a:rPr>
              <a:t>答案正好是点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的情况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else k--;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dirty="0">
                <a:sym typeface="+mn-ea"/>
              </a:rPr>
              <a:t>return kth(son[x][0],k);	//</a:t>
            </a:r>
            <a:r>
              <a:rPr lang="zh-CN" altLang="en-US" dirty="0">
                <a:sym typeface="+mn-ea"/>
              </a:rPr>
              <a:t>去左子树中找答案</a:t>
            </a:r>
            <a:endParaRPr lang="en-US" dirty="0">
              <a:sym typeface="+mn-ea"/>
            </a:endParaRPr>
          </a:p>
          <a:p>
            <a:pPr>
              <a:buNone/>
            </a:pPr>
            <a:r>
              <a:rPr lang="en-US" dirty="0">
                <a:sym typeface="+mn-ea"/>
              </a:rPr>
              <a:t>}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二叉搜索树</a:t>
            </a:r>
            <a:r>
              <a:rPr lang="en-US" altLang="zh-CN" dirty="0">
                <a:sym typeface="+mn-ea"/>
              </a:rPr>
              <a:t>_</a:t>
            </a:r>
            <a:r>
              <a:rPr lang="zh-CN" dirty="0">
                <a:sym typeface="+mn-ea"/>
              </a:rPr>
              <a:t>复杂度与树高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SzTx/>
              <a:buNone/>
            </a:pPr>
            <a:r>
              <a:rPr 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搜索的复杂度等价于从根到答案的这条链的长度。</a:t>
            </a:r>
            <a:endParaRPr 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对于静态的集合，我们将数组排序后，每次取中位数为根，这样构建起来的二叉搜索树高度是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o(logn)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的，查询的复杂度就也为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o(logn)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了。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对于有插入和删除操作的情况怎么办呢？首先我们如何在二叉搜索树上进行插入和删除呢？我们先只考虑插入，过程和搜索类似，比较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key[x]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与要插入的点的值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，当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y&gt;key[x]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我们插入到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的右子树，当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y&lt;key[x]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我们插入到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的左子树，当要插入的那一边为空时，我们新建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的点，这样就完成了插入操作。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极端情况下，我们按权值从小到大插入节点，就会形成一条链，高度就变成了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o(n)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。请大家思考，如果我们把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个节点按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随机顺序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插入，高度的期望是多少呢？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二叉平衡树</a:t>
            </a:r>
            <a:r>
              <a:rPr lang="en-US" altLang="zh-CN" dirty="0">
                <a:sym typeface="+mn-ea"/>
              </a:rPr>
              <a:t>_treap=tree+heap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SzTx/>
              <a:buNone/>
            </a:pPr>
            <a:r>
              <a:rPr 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显然问题的关键在于如何降低树的高度。既然随机顺序插入能将高度的期望控制在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o(logn)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，我们就想办法达到随机顺序插入的效果。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借用另一种数据结构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——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堆的性质，我们给每个点增加一种属性：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。这个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是随机赋给每个点的，在维护二叉搜索树时，我们要求对于任意一个点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与他的子节点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，必须满足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rank[x]&lt;rank[y1]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且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rank[x]&lt;rank[y2]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，换句话说任何一棵子树必须是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值最小的点作为根。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不难发现构建出来的树的形态是等价于按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值从小到大插入每一个节点的，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由于每个点的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值是随机赋的，所以这么做等价于按随机顺序插入，也就保证了树的高度。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这种既满足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子树的根是子树内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值最小的点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，又满足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左子树内点的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key&lt;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根的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key&lt;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右子树内点的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的数据结构，就是我们今天要讲的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，它是一种二叉平衡树。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treap_</a:t>
            </a:r>
            <a:r>
              <a:rPr lang="zh-CN" altLang="en-US" dirty="0">
                <a:sym typeface="+mn-ea"/>
              </a:rPr>
              <a:t>非旋</a:t>
            </a:r>
            <a:r>
              <a:rPr lang="en-US" altLang="zh-CN" dirty="0">
                <a:sym typeface="+mn-ea"/>
              </a:rPr>
              <a:t>treap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merge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split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SzTx/>
              <a:buNone/>
            </a:pPr>
            <a:r>
              <a:rPr 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我们今天讲的是没有旋转操作的非旋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，它通过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split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操作维护树的形态。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操作就是将两个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合并（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要求其中一棵的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max{key}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小于另一棵的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min{key}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），同时保证合并后两条性质依旧成立。所以先根据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决定谁是合并后的根，再根据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递归合并没选上的那个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与选上的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的其中一个子树。插入就可以通过新建一个只有一个点的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，再和原来的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合并来实现。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split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操作则是反过来，将一个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分裂成两个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，代码这里给出的分裂标准是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，分裂成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小于等于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的部分和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大于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的部分。也有其他的分裂标准，比如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按大小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，将前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小分裂出来。删除操作就可以通过将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分裂成三部分，再合并其中两部分来实现。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merge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操作的返回值是合并后的根，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split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操作的范围值是一个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pair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，装着分裂后两个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的根。代码中都没有维护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siz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，请同学们完善这一部分。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非旋</a:t>
            </a:r>
            <a:r>
              <a:rPr lang="en-US" altLang="zh-CN" dirty="0"/>
              <a:t>treap_</a:t>
            </a:r>
            <a:r>
              <a:rPr lang="en-US" dirty="0"/>
              <a:t>merge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>
                <a:sym typeface="+mn-ea"/>
              </a:rPr>
              <a:t>int merge(int rt1,int rt2){		//</a:t>
            </a:r>
            <a:r>
              <a:rPr lang="zh-CN" altLang="en-US" sz="1900" dirty="0">
                <a:sym typeface="+mn-ea"/>
              </a:rPr>
              <a:t>将两个</a:t>
            </a:r>
            <a:r>
              <a:rPr lang="en-US" altLang="zh-CN" sz="1900" dirty="0">
                <a:sym typeface="+mn-ea"/>
              </a:rPr>
              <a:t>treap</a:t>
            </a:r>
            <a:r>
              <a:rPr lang="zh-CN" altLang="en-US" sz="1900" dirty="0">
                <a:sym typeface="+mn-ea"/>
              </a:rPr>
              <a:t>进行合并，返回合并后的根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if(rt1==0)	return rt2;		//</a:t>
            </a:r>
            <a:r>
              <a:rPr lang="zh-CN" altLang="en-US" sz="1900" dirty="0">
                <a:sym typeface="+mn-ea"/>
              </a:rPr>
              <a:t>其中一个</a:t>
            </a:r>
            <a:r>
              <a:rPr lang="en-US" altLang="zh-CN" sz="1900" dirty="0">
                <a:sym typeface="+mn-ea"/>
              </a:rPr>
              <a:t>treap</a:t>
            </a:r>
            <a:r>
              <a:rPr lang="zh-CN" altLang="en-US" sz="1900" dirty="0">
                <a:sym typeface="+mn-ea"/>
              </a:rPr>
              <a:t>为空的情况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if(rt2==0)	return rt1;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if(rk[rt1]&lt;rk[rt2]){		//</a:t>
            </a:r>
            <a:r>
              <a:rPr lang="zh-CN" altLang="en-US" sz="1900" dirty="0">
                <a:sym typeface="+mn-ea"/>
              </a:rPr>
              <a:t>都不为空时，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rank</a:t>
            </a:r>
            <a:r>
              <a:rPr lang="zh-CN" altLang="en-US" sz="1900" dirty="0">
                <a:solidFill>
                  <a:srgbClr val="FF0000"/>
                </a:solidFill>
                <a:sym typeface="+mn-ea"/>
              </a:rPr>
              <a:t>值小的当根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if(key[rt1]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&lt;</a:t>
            </a:r>
            <a:r>
              <a:rPr lang="en-US" altLang="zh-CN" sz="1900" dirty="0">
                <a:sym typeface="+mn-ea"/>
              </a:rPr>
              <a:t>key[rt2])	son[rt1][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1900" dirty="0">
                <a:sym typeface="+mn-ea"/>
              </a:rPr>
              <a:t>]=merge(son[rt1][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1900" dirty="0">
                <a:sym typeface="+mn-ea"/>
              </a:rPr>
              <a:t>],rt2);</a:t>
            </a:r>
            <a:endParaRPr lang="en-US" altLang="zh-CN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//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key</a:t>
            </a:r>
            <a:r>
              <a:rPr lang="zh-CN" altLang="en-US" sz="1900" dirty="0">
                <a:sym typeface="+mn-ea"/>
              </a:rPr>
              <a:t>还要遵循</a:t>
            </a:r>
            <a:r>
              <a:rPr lang="zh-CN" altLang="en-US" sz="1900" dirty="0">
                <a:solidFill>
                  <a:srgbClr val="FF0000"/>
                </a:solidFill>
                <a:sym typeface="+mn-ea"/>
              </a:rPr>
              <a:t>左子树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sz="1900" dirty="0">
                <a:solidFill>
                  <a:srgbClr val="FF0000"/>
                </a:solidFill>
                <a:sym typeface="+mn-ea"/>
              </a:rPr>
              <a:t>根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sz="1900" dirty="0">
                <a:solidFill>
                  <a:srgbClr val="FF0000"/>
                </a:solidFill>
                <a:sym typeface="+mn-ea"/>
              </a:rPr>
              <a:t>右子树</a:t>
            </a:r>
            <a:r>
              <a:rPr lang="zh-CN" altLang="en-US" sz="1900" dirty="0">
                <a:sym typeface="+mn-ea"/>
              </a:rPr>
              <a:t>，比较</a:t>
            </a:r>
            <a:r>
              <a:rPr lang="en-US" altLang="zh-CN" sz="1900" dirty="0">
                <a:sym typeface="+mn-ea"/>
              </a:rPr>
              <a:t>key</a:t>
            </a:r>
            <a:r>
              <a:rPr lang="zh-CN" altLang="en-US" sz="1900" dirty="0">
                <a:sym typeface="+mn-ea"/>
              </a:rPr>
              <a:t>决定和哪个子树合并</a:t>
            </a:r>
            <a:endParaRPr lang="en-US" altLang="zh-CN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else	son[rt1][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1900" dirty="0">
                <a:sym typeface="+mn-ea"/>
              </a:rPr>
              <a:t>]=merge(son[rt1][0],rt2);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</a:t>
            </a:r>
            <a:r>
              <a:rPr lang="en-US" sz="1900" dirty="0">
                <a:sym typeface="+mn-ea"/>
              </a:rPr>
              <a:t>return rt1;		//</a:t>
            </a:r>
            <a:r>
              <a:rPr lang="zh-CN" altLang="en-US" sz="1900" dirty="0">
                <a:sym typeface="+mn-ea"/>
              </a:rPr>
              <a:t>返回合并后的根节点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}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else{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if(key[rt2]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&lt;</a:t>
            </a:r>
            <a:r>
              <a:rPr lang="en-US" altLang="zh-CN" sz="1900" dirty="0">
                <a:sym typeface="+mn-ea"/>
              </a:rPr>
              <a:t>key[rt1])	son[rt2][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1900" dirty="0">
                <a:sym typeface="+mn-ea"/>
              </a:rPr>
              <a:t>]=merge(son[rt2][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1900" dirty="0">
                <a:sym typeface="+mn-ea"/>
              </a:rPr>
              <a:t>],rt1);</a:t>
            </a:r>
            <a:endParaRPr lang="en-US" altLang="zh-CN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else	son[rt2][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1900" dirty="0">
                <a:sym typeface="+mn-ea"/>
              </a:rPr>
              <a:t>]=merge(son[rt2][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1900" dirty="0">
                <a:sym typeface="+mn-ea"/>
              </a:rPr>
              <a:t>],rt1);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</a:t>
            </a:r>
            <a:r>
              <a:rPr lang="en-US" sz="1900" dirty="0">
                <a:sym typeface="+mn-ea"/>
              </a:rPr>
              <a:t>return rt2;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}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sz="1900" dirty="0">
                <a:sym typeface="+mn-ea"/>
              </a:rPr>
              <a:t>}</a:t>
            </a:r>
            <a:endParaRPr lang="en-US" sz="19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非旋</a:t>
            </a:r>
            <a:r>
              <a:rPr lang="en-US" altLang="zh-CN" dirty="0"/>
              <a:t>treap_</a:t>
            </a:r>
            <a:r>
              <a:rPr lang="en-US" dirty="0"/>
              <a:t>split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255" y="1528445"/>
            <a:ext cx="11365865" cy="55714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>
                <a:sym typeface="+mn-ea"/>
              </a:rPr>
              <a:t>pair&lt;int,int&gt; split(int rt,int y){		//</a:t>
            </a:r>
            <a:r>
              <a:rPr lang="zh-CN" altLang="en-US" sz="1900" dirty="0">
                <a:sym typeface="+mn-ea"/>
              </a:rPr>
              <a:t>按</a:t>
            </a:r>
            <a:r>
              <a:rPr lang="en-US" altLang="zh-CN" sz="1900" dirty="0">
                <a:sym typeface="+mn-ea"/>
              </a:rPr>
              <a:t>key</a:t>
            </a:r>
            <a:r>
              <a:rPr lang="zh-CN" altLang="en-US" sz="1900" dirty="0">
                <a:sym typeface="+mn-ea"/>
              </a:rPr>
              <a:t>是否小于等于</a:t>
            </a:r>
            <a:r>
              <a:rPr lang="en-US" altLang="zh-CN" sz="1900" dirty="0">
                <a:sym typeface="+mn-ea"/>
              </a:rPr>
              <a:t>y</a:t>
            </a:r>
            <a:r>
              <a:rPr lang="zh-CN" altLang="en-US" sz="1900" dirty="0">
                <a:sym typeface="+mn-ea"/>
              </a:rPr>
              <a:t>进行分裂</a:t>
            </a:r>
            <a:endParaRPr lang="zh-CN" alt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pair&lt;int,int&gt; ans;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if(rt==0) {ans.firsr=ans.second=0;return ans;}	//</a:t>
            </a:r>
            <a:r>
              <a:rPr lang="zh-CN" altLang="en-US" sz="1900" dirty="0">
                <a:sym typeface="+mn-ea"/>
              </a:rPr>
              <a:t>空的就不用分了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if(key[rt]&lt;=y){		//</a:t>
            </a:r>
            <a:r>
              <a:rPr lang="zh-CN" altLang="en-US" sz="1900" dirty="0">
                <a:sym typeface="+mn-ea"/>
              </a:rPr>
              <a:t>如果根的</a:t>
            </a:r>
            <a:r>
              <a:rPr lang="en-US" altLang="zh-CN" sz="1900" dirty="0">
                <a:sym typeface="+mn-ea"/>
              </a:rPr>
              <a:t>key</a:t>
            </a:r>
            <a:r>
              <a:rPr lang="zh-CN" altLang="en-US" sz="1900" dirty="0">
                <a:sym typeface="+mn-ea"/>
              </a:rPr>
              <a:t>是小于等于</a:t>
            </a:r>
            <a:r>
              <a:rPr lang="en-US" altLang="zh-CN" sz="1900" dirty="0">
                <a:sym typeface="+mn-ea"/>
              </a:rPr>
              <a:t>y</a:t>
            </a:r>
            <a:r>
              <a:rPr lang="zh-CN" altLang="en-US" sz="1900" dirty="0">
                <a:sym typeface="+mn-ea"/>
              </a:rPr>
              <a:t>的，要被分到第一部分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ans=split(son[rt][1],y);	//</a:t>
            </a:r>
            <a:r>
              <a:rPr lang="zh-CN" altLang="en-US" sz="1900" dirty="0">
                <a:sym typeface="+mn-ea"/>
              </a:rPr>
              <a:t>那么左子树肯定都是第一部分的，分右子树</a:t>
            </a:r>
            <a:endParaRPr lang="zh-CN" alt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son[rt][1]=ans.first;	//</a:t>
            </a:r>
            <a:r>
              <a:rPr lang="zh-CN" altLang="en-US" sz="1900" dirty="0">
                <a:sym typeface="+mn-ea"/>
              </a:rPr>
              <a:t>右子树分出的第一部分接到根上</a:t>
            </a:r>
            <a:endParaRPr lang="en-US" altLang="zh-CN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ans.first=rt;			//</a:t>
            </a:r>
            <a:r>
              <a:rPr lang="zh-CN" altLang="en-US" sz="1900" dirty="0">
                <a:sym typeface="+mn-ea"/>
              </a:rPr>
              <a:t>作为答案的第一部分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}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else{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</a:t>
            </a:r>
            <a:r>
              <a:rPr lang="en-US" altLang="zh-CN" sz="1900" dirty="0">
                <a:sym typeface="+mn-ea"/>
              </a:rPr>
              <a:t>ans=split(son[rt][0],y);</a:t>
            </a:r>
            <a:endParaRPr lang="zh-CN" alt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son[rt][0]=ans.second;</a:t>
            </a:r>
            <a:endParaRPr lang="en-US" altLang="zh-CN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	ans.second=rt;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}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altLang="zh-CN" sz="1900" dirty="0">
                <a:sym typeface="+mn-ea"/>
              </a:rPr>
              <a:t>	</a:t>
            </a:r>
            <a:r>
              <a:rPr lang="en-US" sz="1900" dirty="0">
                <a:sym typeface="+mn-ea"/>
              </a:rPr>
              <a:t>return ans;		//</a:t>
            </a:r>
            <a:r>
              <a:rPr lang="zh-CN" altLang="en-US" sz="1900" dirty="0">
                <a:sym typeface="+mn-ea"/>
              </a:rPr>
              <a:t>返回值是分裂后的两个</a:t>
            </a:r>
            <a:r>
              <a:rPr lang="en-US" altLang="zh-CN" sz="1900" dirty="0">
                <a:sym typeface="+mn-ea"/>
              </a:rPr>
              <a:t>treap</a:t>
            </a:r>
            <a:r>
              <a:rPr lang="zh-CN" altLang="en-US" sz="1900" dirty="0">
                <a:sym typeface="+mn-ea"/>
              </a:rPr>
              <a:t>的根</a:t>
            </a:r>
            <a:endParaRPr lang="en-US" sz="1900" dirty="0">
              <a:sym typeface="+mn-ea"/>
            </a:endParaRPr>
          </a:p>
          <a:p>
            <a:pPr>
              <a:buNone/>
            </a:pPr>
            <a:r>
              <a:rPr lang="en-US" sz="1900" dirty="0">
                <a:sym typeface="+mn-ea"/>
              </a:rPr>
              <a:t>}</a:t>
            </a:r>
            <a:endParaRPr lang="en-US" sz="1900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280e8a5a-5c87-4758-af68-2343d80e3d6e}"/>
  <p:tag name="TABLE_ENDDRAG_ORIGIN_RECT" val="671*118"/>
  <p:tag name="TABLE_ENDDRAG_RECT" val="144*303*671*118"/>
</p:tagLst>
</file>

<file path=ppt/tags/tag3.xml><?xml version="1.0" encoding="utf-8"?>
<p:tagLst xmlns:p="http://schemas.openxmlformats.org/presentationml/2006/main">
  <p:tag name="KSO_WM_UNIT_TABLE_BEAUTIFY" val="smartTable{280e8a5a-5c87-4758-af68-2343d80e3d6e}"/>
  <p:tag name="TABLE_ENDDRAG_ORIGIN_RECT" val="671*118"/>
  <p:tag name="TABLE_ENDDRAG_RECT" val="144*303*671*118"/>
</p:tagLst>
</file>

<file path=ppt/tags/tag4.xml><?xml version="1.0" encoding="utf-8"?>
<p:tagLst xmlns:p="http://schemas.openxmlformats.org/presentationml/2006/main">
  <p:tag name="KSO_WM_UNIT_TABLE_BEAUTIFY" val="smartTable{280e8a5a-5c87-4758-af68-2343d80e3d6e}"/>
  <p:tag name="TABLE_ENDDRAG_ORIGIN_RECT" val="671*118"/>
  <p:tag name="TABLE_ENDDRAG_RECT" val="144*303*671*118"/>
</p:tagLst>
</file>

<file path=ppt/tags/tag5.xml><?xml version="1.0" encoding="utf-8"?>
<p:tagLst xmlns:p="http://schemas.openxmlformats.org/presentationml/2006/main">
  <p:tag name="KSO_WM_UNIT_TABLE_BEAUTIFY" val="smartTable{280e8a5a-5c87-4758-af68-2343d80e3d6e}"/>
  <p:tag name="TABLE_ENDDRAG_ORIGIN_RECT" val="671*103"/>
  <p:tag name="TABLE_ENDDRAG_RECT" val="144*333*671*103"/>
</p:tagLst>
</file>

<file path=ppt/tags/tag6.xml><?xml version="1.0" encoding="utf-8"?>
<p:tagLst xmlns:p="http://schemas.openxmlformats.org/presentationml/2006/main">
  <p:tag name="KSO_WM_UNIT_TABLE_BEAUTIFY" val="smartTable{280e8a5a-5c87-4758-af68-2343d80e3d6e}"/>
  <p:tag name="TABLE_ENDDRAG_ORIGIN_RECT" val="671*118"/>
  <p:tag name="TABLE_ENDDRAG_RECT" val="144*215*671*118"/>
</p:tagLst>
</file>

<file path=ppt/tags/tag7.xml><?xml version="1.0" encoding="utf-8"?>
<p:tagLst xmlns:p="http://schemas.openxmlformats.org/presentationml/2006/main">
  <p:tag name="KSO_WM_UNIT_TABLE_BEAUTIFY" val="smartTable{280e8a5a-5c87-4758-af68-2343d80e3d6e}"/>
  <p:tag name="TABLE_ENDDRAG_ORIGIN_RECT" val="671*110"/>
  <p:tag name="TABLE_ENDDRAG_RECT" val="144*300*671*110"/>
</p:tagLst>
</file>

<file path=ppt/tags/tag8.xml><?xml version="1.0" encoding="utf-8"?>
<p:tagLst xmlns:p="http://schemas.openxmlformats.org/presentationml/2006/main">
  <p:tag name="COMMONDATA" val="eyJoZGlkIjoiMGQyNmMzNzQ2ODMxNjQwYzVmMGU0MjhhNWM2NTI0NTAifQ=="/>
  <p:tag name="KSO_WPP_MARK_KEY" val="f513205c-a4e0-434d-9684-8b354418c6a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自定义 8">
      <a:majorFont>
        <a:latin typeface="Consolas"/>
        <a:ea typeface="华文仿宋"/>
        <a:cs typeface=""/>
      </a:majorFont>
      <a:minorFont>
        <a:latin typeface="Consolas"/>
        <a:ea typeface="华文仿宋"/>
        <a:cs typeface="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9464</Words>
  <Application>WPS 演示</Application>
  <PresentationFormat>宽屏</PresentationFormat>
  <Paragraphs>532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Tw Cen MT</vt:lpstr>
      <vt:lpstr>Wingdings 3</vt:lpstr>
      <vt:lpstr>华文仿宋</vt:lpstr>
      <vt:lpstr>Consolas</vt:lpstr>
      <vt:lpstr>微软雅黑</vt:lpstr>
      <vt:lpstr>Arial Unicode MS</vt:lpstr>
      <vt:lpstr>Calibri</vt:lpstr>
      <vt:lpstr>积分</vt:lpstr>
      <vt:lpstr>Paint.Picture</vt:lpstr>
      <vt:lpstr>非旋treap</vt:lpstr>
      <vt:lpstr>二叉搜索树_静态第k大与动态第k大</vt:lpstr>
      <vt:lpstr>二叉搜索树_形态</vt:lpstr>
      <vt:lpstr>二叉搜索树_查询第k大代码</vt:lpstr>
      <vt:lpstr>二叉搜索树_复杂度与树高</vt:lpstr>
      <vt:lpstr>二叉平衡树_treap=tree+heap</vt:lpstr>
      <vt:lpstr>treap_非旋treap的merge与split</vt:lpstr>
      <vt:lpstr>非旋treap_merge函数</vt:lpstr>
      <vt:lpstr>非旋treap_split函数</vt:lpstr>
      <vt:lpstr>非旋treap_插入与删除节点</vt:lpstr>
      <vt:lpstr>例题1：LUOGU_P3369_【模板】普通平衡树</vt:lpstr>
      <vt:lpstr>例题1：分析</vt:lpstr>
      <vt:lpstr>例题2：LUOGU_P2596_书架</vt:lpstr>
      <vt:lpstr>例题2：分析</vt:lpstr>
      <vt:lpstr>例题3：Luogu_P1110_报表统计</vt:lpstr>
      <vt:lpstr>例题3：分析</vt:lpstr>
      <vt:lpstr>treap_pushup与pushdown</vt:lpstr>
      <vt:lpstr>非旋treap_merge函数（维护信息）</vt:lpstr>
      <vt:lpstr>非旋treap_split函数（维护信息）</vt:lpstr>
      <vt:lpstr>例题4：Luogu_P3369_【模板】文艺平衡树</vt:lpstr>
      <vt:lpstr>例题4：分析</vt:lpstr>
      <vt:lpstr>区间翻转_pushdown</vt:lpstr>
      <vt:lpstr>例题5：Luogu_P2042_维护数列	</vt:lpstr>
      <vt:lpstr>例题5：分析</vt:lpstr>
      <vt:lpstr>例题5_代码(1)</vt:lpstr>
      <vt:lpstr>例题5_代码(2)</vt:lpstr>
      <vt:lpstr>例题6：Luogu_P2572_序列操作	</vt:lpstr>
      <vt:lpstr>例题5：分析</vt:lpstr>
      <vt:lpstr>例题5_代码(1)</vt:lpstr>
      <vt:lpstr>例题6_代码(1)</vt:lpstr>
      <vt:lpstr>例题5_代码(2)</vt:lpstr>
      <vt:lpstr>课后习题(1)</vt:lpstr>
      <vt:lpstr>课后习题(2)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讲题PPT模板</dc:title>
  <dc:creator>Stella</dc:creator>
  <cp:lastModifiedBy>LINJIN</cp:lastModifiedBy>
  <cp:revision>418</cp:revision>
  <dcterms:created xsi:type="dcterms:W3CDTF">2019-09-24T12:39:00Z</dcterms:created>
  <dcterms:modified xsi:type="dcterms:W3CDTF">2023-06-09T09:12:43Z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C4555EAD73AF40BEA5B2765D2FE522F1</vt:lpwstr>
  </property>
</Properties>
</file>