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5" r:id="rId29"/>
    <p:sldId id="286" r:id="rId30"/>
    <p:sldId id="287" r:id="rId31"/>
    <p:sldId id="288" r:id="rId32"/>
    <p:sldId id="289" r:id="rId33"/>
    <p:sldId id="290" r:id="rId34"/>
    <p:sldId id="291" r:id="rId35"/>
    <p:sldId id="292" r:id="rId36"/>
    <p:sldId id="293" r:id="rId37"/>
    <p:sldId id="307" r:id="rId38"/>
    <p:sldId id="308" r:id="rId39"/>
    <p:sldId id="297" r:id="rId40"/>
    <p:sldId id="306" r:id="rId41"/>
    <p:sldId id="294" r:id="rId42"/>
    <p:sldId id="298" r:id="rId43"/>
    <p:sldId id="295" r:id="rId44"/>
    <p:sldId id="299" r:id="rId45"/>
    <p:sldId id="300" r:id="rId46"/>
    <p:sldId id="301" r:id="rId47"/>
    <p:sldId id="302" r:id="rId48"/>
    <p:sldId id="303" r:id="rId49"/>
    <p:sldId id="304" r:id="rId50"/>
    <p:sldId id="305"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93438" autoAdjust="0"/>
  </p:normalViewPr>
  <p:slideViewPr>
    <p:cSldViewPr snapToGrid="0">
      <p:cViewPr varScale="1">
        <p:scale>
          <a:sx n="59" d="100"/>
          <a:sy n="59" d="100"/>
        </p:scale>
        <p:origin x="9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33E5F-1357-4D04-874F-DDFA8797F18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740099B-AEB1-4D8E-9356-DB27606F73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35AAECC-A421-4187-8548-E9D7ED5D5B30}"/>
              </a:ext>
            </a:extLst>
          </p:cNvPr>
          <p:cNvSpPr>
            <a:spLocks noGrp="1"/>
          </p:cNvSpPr>
          <p:nvPr>
            <p:ph type="dt" sz="half" idx="10"/>
          </p:nvPr>
        </p:nvSpPr>
        <p:spPr/>
        <p:txBody>
          <a:bodyPr/>
          <a:lstStyle/>
          <a:p>
            <a:fld id="{B63A132A-BA9C-4776-9864-65D900C67822}" type="datetimeFigureOut">
              <a:rPr lang="zh-CN" altLang="en-US" smtClean="0"/>
              <a:t>2022/3/21</a:t>
            </a:fld>
            <a:endParaRPr lang="zh-CN" altLang="en-US"/>
          </a:p>
        </p:txBody>
      </p:sp>
      <p:sp>
        <p:nvSpPr>
          <p:cNvPr id="5" name="页脚占位符 4">
            <a:extLst>
              <a:ext uri="{FF2B5EF4-FFF2-40B4-BE49-F238E27FC236}">
                <a16:creationId xmlns:a16="http://schemas.microsoft.com/office/drawing/2014/main" id="{B4B4F782-2798-4157-8B7A-A206DF6130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543A07-D1EA-46B2-8B11-A2E7D1DFDFF1}"/>
              </a:ext>
            </a:extLst>
          </p:cNvPr>
          <p:cNvSpPr>
            <a:spLocks noGrp="1"/>
          </p:cNvSpPr>
          <p:nvPr>
            <p:ph type="sldNum" sz="quarter" idx="12"/>
          </p:nvPr>
        </p:nvSpPr>
        <p:spPr/>
        <p:txBody>
          <a:bodyPr/>
          <a:lstStyle/>
          <a:p>
            <a:fld id="{52DF5F9E-5EA6-43AB-83AA-DB9C0BEC5768}" type="slidenum">
              <a:rPr lang="zh-CN" altLang="en-US" smtClean="0"/>
              <a:t>‹#›</a:t>
            </a:fld>
            <a:endParaRPr lang="zh-CN" altLang="en-US"/>
          </a:p>
        </p:txBody>
      </p:sp>
    </p:spTree>
    <p:extLst>
      <p:ext uri="{BB962C8B-B14F-4D97-AF65-F5344CB8AC3E}">
        <p14:creationId xmlns:p14="http://schemas.microsoft.com/office/powerpoint/2010/main" val="2092557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472B9D-8379-48F5-9841-A45E77CA8D7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8785CEB-F9D0-4402-862E-625E180F2E7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09875C8-7428-4FA3-818A-0022233CEB0F}"/>
              </a:ext>
            </a:extLst>
          </p:cNvPr>
          <p:cNvSpPr>
            <a:spLocks noGrp="1"/>
          </p:cNvSpPr>
          <p:nvPr>
            <p:ph type="dt" sz="half" idx="10"/>
          </p:nvPr>
        </p:nvSpPr>
        <p:spPr/>
        <p:txBody>
          <a:bodyPr/>
          <a:lstStyle/>
          <a:p>
            <a:fld id="{B63A132A-BA9C-4776-9864-65D900C67822}" type="datetimeFigureOut">
              <a:rPr lang="zh-CN" altLang="en-US" smtClean="0"/>
              <a:t>2022/3/21</a:t>
            </a:fld>
            <a:endParaRPr lang="zh-CN" altLang="en-US"/>
          </a:p>
        </p:txBody>
      </p:sp>
      <p:sp>
        <p:nvSpPr>
          <p:cNvPr id="5" name="页脚占位符 4">
            <a:extLst>
              <a:ext uri="{FF2B5EF4-FFF2-40B4-BE49-F238E27FC236}">
                <a16:creationId xmlns:a16="http://schemas.microsoft.com/office/drawing/2014/main" id="{A5360D98-DE97-43EC-8D89-F5B40B7E58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0BD2C4-A873-450C-919B-92357F052213}"/>
              </a:ext>
            </a:extLst>
          </p:cNvPr>
          <p:cNvSpPr>
            <a:spLocks noGrp="1"/>
          </p:cNvSpPr>
          <p:nvPr>
            <p:ph type="sldNum" sz="quarter" idx="12"/>
          </p:nvPr>
        </p:nvSpPr>
        <p:spPr/>
        <p:txBody>
          <a:bodyPr/>
          <a:lstStyle/>
          <a:p>
            <a:fld id="{52DF5F9E-5EA6-43AB-83AA-DB9C0BEC5768}" type="slidenum">
              <a:rPr lang="zh-CN" altLang="en-US" smtClean="0"/>
              <a:t>‹#›</a:t>
            </a:fld>
            <a:endParaRPr lang="zh-CN" altLang="en-US"/>
          </a:p>
        </p:txBody>
      </p:sp>
    </p:spTree>
    <p:extLst>
      <p:ext uri="{BB962C8B-B14F-4D97-AF65-F5344CB8AC3E}">
        <p14:creationId xmlns:p14="http://schemas.microsoft.com/office/powerpoint/2010/main" val="3661521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79A8BD8-0F49-4D71-B13D-6052712428B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2801B68-1116-4CAA-8F38-68AE9C981D9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98B2DC-334A-431F-AABA-21B5A07EC0F0}"/>
              </a:ext>
            </a:extLst>
          </p:cNvPr>
          <p:cNvSpPr>
            <a:spLocks noGrp="1"/>
          </p:cNvSpPr>
          <p:nvPr>
            <p:ph type="dt" sz="half" idx="10"/>
          </p:nvPr>
        </p:nvSpPr>
        <p:spPr/>
        <p:txBody>
          <a:bodyPr/>
          <a:lstStyle/>
          <a:p>
            <a:fld id="{B63A132A-BA9C-4776-9864-65D900C67822}" type="datetimeFigureOut">
              <a:rPr lang="zh-CN" altLang="en-US" smtClean="0"/>
              <a:t>2022/3/21</a:t>
            </a:fld>
            <a:endParaRPr lang="zh-CN" altLang="en-US"/>
          </a:p>
        </p:txBody>
      </p:sp>
      <p:sp>
        <p:nvSpPr>
          <p:cNvPr id="5" name="页脚占位符 4">
            <a:extLst>
              <a:ext uri="{FF2B5EF4-FFF2-40B4-BE49-F238E27FC236}">
                <a16:creationId xmlns:a16="http://schemas.microsoft.com/office/drawing/2014/main" id="{20033DF1-8D1E-4228-905B-D61EB748F0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5DC06C-6B06-4E86-87D5-60AF9F1CF39A}"/>
              </a:ext>
            </a:extLst>
          </p:cNvPr>
          <p:cNvSpPr>
            <a:spLocks noGrp="1"/>
          </p:cNvSpPr>
          <p:nvPr>
            <p:ph type="sldNum" sz="quarter" idx="12"/>
          </p:nvPr>
        </p:nvSpPr>
        <p:spPr/>
        <p:txBody>
          <a:bodyPr/>
          <a:lstStyle/>
          <a:p>
            <a:fld id="{52DF5F9E-5EA6-43AB-83AA-DB9C0BEC5768}" type="slidenum">
              <a:rPr lang="zh-CN" altLang="en-US" smtClean="0"/>
              <a:t>‹#›</a:t>
            </a:fld>
            <a:endParaRPr lang="zh-CN" altLang="en-US"/>
          </a:p>
        </p:txBody>
      </p:sp>
    </p:spTree>
    <p:extLst>
      <p:ext uri="{BB962C8B-B14F-4D97-AF65-F5344CB8AC3E}">
        <p14:creationId xmlns:p14="http://schemas.microsoft.com/office/powerpoint/2010/main" val="3882601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5A3C5B-829F-4CAA-BC51-063DC0E89A5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9351C4A-17C5-432F-9419-075AB1F29C5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4870D4F-ADDE-4044-8643-9C6D9B6F3FA6}"/>
              </a:ext>
            </a:extLst>
          </p:cNvPr>
          <p:cNvSpPr>
            <a:spLocks noGrp="1"/>
          </p:cNvSpPr>
          <p:nvPr>
            <p:ph type="dt" sz="half" idx="10"/>
          </p:nvPr>
        </p:nvSpPr>
        <p:spPr/>
        <p:txBody>
          <a:bodyPr/>
          <a:lstStyle/>
          <a:p>
            <a:fld id="{B63A132A-BA9C-4776-9864-65D900C67822}" type="datetimeFigureOut">
              <a:rPr lang="zh-CN" altLang="en-US" smtClean="0"/>
              <a:t>2022/3/21</a:t>
            </a:fld>
            <a:endParaRPr lang="zh-CN" altLang="en-US"/>
          </a:p>
        </p:txBody>
      </p:sp>
      <p:sp>
        <p:nvSpPr>
          <p:cNvPr id="5" name="页脚占位符 4">
            <a:extLst>
              <a:ext uri="{FF2B5EF4-FFF2-40B4-BE49-F238E27FC236}">
                <a16:creationId xmlns:a16="http://schemas.microsoft.com/office/drawing/2014/main" id="{426B345C-9E18-45BB-8F83-E96006FFA2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6C4004-90B8-4933-B254-CAA3C1297FFA}"/>
              </a:ext>
            </a:extLst>
          </p:cNvPr>
          <p:cNvSpPr>
            <a:spLocks noGrp="1"/>
          </p:cNvSpPr>
          <p:nvPr>
            <p:ph type="sldNum" sz="quarter" idx="12"/>
          </p:nvPr>
        </p:nvSpPr>
        <p:spPr/>
        <p:txBody>
          <a:bodyPr/>
          <a:lstStyle/>
          <a:p>
            <a:fld id="{52DF5F9E-5EA6-43AB-83AA-DB9C0BEC5768}" type="slidenum">
              <a:rPr lang="zh-CN" altLang="en-US" smtClean="0"/>
              <a:t>‹#›</a:t>
            </a:fld>
            <a:endParaRPr lang="zh-CN" altLang="en-US"/>
          </a:p>
        </p:txBody>
      </p:sp>
    </p:spTree>
    <p:extLst>
      <p:ext uri="{BB962C8B-B14F-4D97-AF65-F5344CB8AC3E}">
        <p14:creationId xmlns:p14="http://schemas.microsoft.com/office/powerpoint/2010/main" val="1475416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883E0-0272-4E91-B199-DB08B593A75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DABCFB0-E5DD-40DE-BF77-602668F393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0753B18-F7E7-4D79-B035-0FDD094B556B}"/>
              </a:ext>
            </a:extLst>
          </p:cNvPr>
          <p:cNvSpPr>
            <a:spLocks noGrp="1"/>
          </p:cNvSpPr>
          <p:nvPr>
            <p:ph type="dt" sz="half" idx="10"/>
          </p:nvPr>
        </p:nvSpPr>
        <p:spPr/>
        <p:txBody>
          <a:bodyPr/>
          <a:lstStyle/>
          <a:p>
            <a:fld id="{B63A132A-BA9C-4776-9864-65D900C67822}" type="datetimeFigureOut">
              <a:rPr lang="zh-CN" altLang="en-US" smtClean="0"/>
              <a:t>2022/3/21</a:t>
            </a:fld>
            <a:endParaRPr lang="zh-CN" altLang="en-US"/>
          </a:p>
        </p:txBody>
      </p:sp>
      <p:sp>
        <p:nvSpPr>
          <p:cNvPr id="5" name="页脚占位符 4">
            <a:extLst>
              <a:ext uri="{FF2B5EF4-FFF2-40B4-BE49-F238E27FC236}">
                <a16:creationId xmlns:a16="http://schemas.microsoft.com/office/drawing/2014/main" id="{E7542B12-3B52-4A05-82FD-620E3CF9D3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525C22-B1B4-44B4-BE9E-63C771F37B30}"/>
              </a:ext>
            </a:extLst>
          </p:cNvPr>
          <p:cNvSpPr>
            <a:spLocks noGrp="1"/>
          </p:cNvSpPr>
          <p:nvPr>
            <p:ph type="sldNum" sz="quarter" idx="12"/>
          </p:nvPr>
        </p:nvSpPr>
        <p:spPr/>
        <p:txBody>
          <a:bodyPr/>
          <a:lstStyle/>
          <a:p>
            <a:fld id="{52DF5F9E-5EA6-43AB-83AA-DB9C0BEC5768}" type="slidenum">
              <a:rPr lang="zh-CN" altLang="en-US" smtClean="0"/>
              <a:t>‹#›</a:t>
            </a:fld>
            <a:endParaRPr lang="zh-CN" altLang="en-US"/>
          </a:p>
        </p:txBody>
      </p:sp>
    </p:spTree>
    <p:extLst>
      <p:ext uri="{BB962C8B-B14F-4D97-AF65-F5344CB8AC3E}">
        <p14:creationId xmlns:p14="http://schemas.microsoft.com/office/powerpoint/2010/main" val="3695778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3B2399-9DB7-4087-A5B1-AC3B45BE0BF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0D19847-8204-4147-8681-AA46BF005D9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128893E-11E1-498C-97EF-CA13D528403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B98493D-4B98-41AD-A0E6-73BB20849A7F}"/>
              </a:ext>
            </a:extLst>
          </p:cNvPr>
          <p:cNvSpPr>
            <a:spLocks noGrp="1"/>
          </p:cNvSpPr>
          <p:nvPr>
            <p:ph type="dt" sz="half" idx="10"/>
          </p:nvPr>
        </p:nvSpPr>
        <p:spPr/>
        <p:txBody>
          <a:bodyPr/>
          <a:lstStyle/>
          <a:p>
            <a:fld id="{B63A132A-BA9C-4776-9864-65D900C67822}" type="datetimeFigureOut">
              <a:rPr lang="zh-CN" altLang="en-US" smtClean="0"/>
              <a:t>2022/3/21</a:t>
            </a:fld>
            <a:endParaRPr lang="zh-CN" altLang="en-US"/>
          </a:p>
        </p:txBody>
      </p:sp>
      <p:sp>
        <p:nvSpPr>
          <p:cNvPr id="6" name="页脚占位符 5">
            <a:extLst>
              <a:ext uri="{FF2B5EF4-FFF2-40B4-BE49-F238E27FC236}">
                <a16:creationId xmlns:a16="http://schemas.microsoft.com/office/drawing/2014/main" id="{DB940D6A-A815-464F-891D-9830B48FE3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9F8B74A-6CA1-4D88-B1DB-4583E3C4B9F7}"/>
              </a:ext>
            </a:extLst>
          </p:cNvPr>
          <p:cNvSpPr>
            <a:spLocks noGrp="1"/>
          </p:cNvSpPr>
          <p:nvPr>
            <p:ph type="sldNum" sz="quarter" idx="12"/>
          </p:nvPr>
        </p:nvSpPr>
        <p:spPr/>
        <p:txBody>
          <a:bodyPr/>
          <a:lstStyle/>
          <a:p>
            <a:fld id="{52DF5F9E-5EA6-43AB-83AA-DB9C0BEC5768}" type="slidenum">
              <a:rPr lang="zh-CN" altLang="en-US" smtClean="0"/>
              <a:t>‹#›</a:t>
            </a:fld>
            <a:endParaRPr lang="zh-CN" altLang="en-US"/>
          </a:p>
        </p:txBody>
      </p:sp>
    </p:spTree>
    <p:extLst>
      <p:ext uri="{BB962C8B-B14F-4D97-AF65-F5344CB8AC3E}">
        <p14:creationId xmlns:p14="http://schemas.microsoft.com/office/powerpoint/2010/main" val="1784176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D5950-2276-4B91-B9F8-D9CE4BACB6A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060756B-62C2-4A88-BDCE-A801EACCBB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49B0D09-5D9A-4EF0-92D2-2CFC4794086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FE45761-AED8-4D5F-8959-9A56B8BA16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0FCD15A-4228-4838-BF7C-D587E950969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5BF6624-881B-42B4-B064-CC50D1780108}"/>
              </a:ext>
            </a:extLst>
          </p:cNvPr>
          <p:cNvSpPr>
            <a:spLocks noGrp="1"/>
          </p:cNvSpPr>
          <p:nvPr>
            <p:ph type="dt" sz="half" idx="10"/>
          </p:nvPr>
        </p:nvSpPr>
        <p:spPr/>
        <p:txBody>
          <a:bodyPr/>
          <a:lstStyle/>
          <a:p>
            <a:fld id="{B63A132A-BA9C-4776-9864-65D900C67822}" type="datetimeFigureOut">
              <a:rPr lang="zh-CN" altLang="en-US" smtClean="0"/>
              <a:t>2022/3/21</a:t>
            </a:fld>
            <a:endParaRPr lang="zh-CN" altLang="en-US"/>
          </a:p>
        </p:txBody>
      </p:sp>
      <p:sp>
        <p:nvSpPr>
          <p:cNvPr id="8" name="页脚占位符 7">
            <a:extLst>
              <a:ext uri="{FF2B5EF4-FFF2-40B4-BE49-F238E27FC236}">
                <a16:creationId xmlns:a16="http://schemas.microsoft.com/office/drawing/2014/main" id="{BE0A49B1-CFC0-406C-9999-0C40FAF1B6A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B42DC3E-81B5-43BA-BF66-266238BF00AC}"/>
              </a:ext>
            </a:extLst>
          </p:cNvPr>
          <p:cNvSpPr>
            <a:spLocks noGrp="1"/>
          </p:cNvSpPr>
          <p:nvPr>
            <p:ph type="sldNum" sz="quarter" idx="12"/>
          </p:nvPr>
        </p:nvSpPr>
        <p:spPr/>
        <p:txBody>
          <a:bodyPr/>
          <a:lstStyle/>
          <a:p>
            <a:fld id="{52DF5F9E-5EA6-43AB-83AA-DB9C0BEC5768}" type="slidenum">
              <a:rPr lang="zh-CN" altLang="en-US" smtClean="0"/>
              <a:t>‹#›</a:t>
            </a:fld>
            <a:endParaRPr lang="zh-CN" altLang="en-US"/>
          </a:p>
        </p:txBody>
      </p:sp>
    </p:spTree>
    <p:extLst>
      <p:ext uri="{BB962C8B-B14F-4D97-AF65-F5344CB8AC3E}">
        <p14:creationId xmlns:p14="http://schemas.microsoft.com/office/powerpoint/2010/main" val="1631517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164BD-9885-47ED-A469-7C62A1DDCEF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61687BC-51FF-40C0-AB6C-1E62F57F9E7F}"/>
              </a:ext>
            </a:extLst>
          </p:cNvPr>
          <p:cNvSpPr>
            <a:spLocks noGrp="1"/>
          </p:cNvSpPr>
          <p:nvPr>
            <p:ph type="dt" sz="half" idx="10"/>
          </p:nvPr>
        </p:nvSpPr>
        <p:spPr/>
        <p:txBody>
          <a:bodyPr/>
          <a:lstStyle/>
          <a:p>
            <a:fld id="{B63A132A-BA9C-4776-9864-65D900C67822}" type="datetimeFigureOut">
              <a:rPr lang="zh-CN" altLang="en-US" smtClean="0"/>
              <a:t>2022/3/21</a:t>
            </a:fld>
            <a:endParaRPr lang="zh-CN" altLang="en-US"/>
          </a:p>
        </p:txBody>
      </p:sp>
      <p:sp>
        <p:nvSpPr>
          <p:cNvPr id="4" name="页脚占位符 3">
            <a:extLst>
              <a:ext uri="{FF2B5EF4-FFF2-40B4-BE49-F238E27FC236}">
                <a16:creationId xmlns:a16="http://schemas.microsoft.com/office/drawing/2014/main" id="{682660B8-9000-46E8-A346-1495C7A8FB4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B2CAFE9-4916-4790-A3C7-96EAB4C2FF0E}"/>
              </a:ext>
            </a:extLst>
          </p:cNvPr>
          <p:cNvSpPr>
            <a:spLocks noGrp="1"/>
          </p:cNvSpPr>
          <p:nvPr>
            <p:ph type="sldNum" sz="quarter" idx="12"/>
          </p:nvPr>
        </p:nvSpPr>
        <p:spPr/>
        <p:txBody>
          <a:bodyPr/>
          <a:lstStyle/>
          <a:p>
            <a:fld id="{52DF5F9E-5EA6-43AB-83AA-DB9C0BEC5768}" type="slidenum">
              <a:rPr lang="zh-CN" altLang="en-US" smtClean="0"/>
              <a:t>‹#›</a:t>
            </a:fld>
            <a:endParaRPr lang="zh-CN" altLang="en-US"/>
          </a:p>
        </p:txBody>
      </p:sp>
    </p:spTree>
    <p:extLst>
      <p:ext uri="{BB962C8B-B14F-4D97-AF65-F5344CB8AC3E}">
        <p14:creationId xmlns:p14="http://schemas.microsoft.com/office/powerpoint/2010/main" val="534008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71300C5-CC5F-4ABF-9925-662E79AB28F5}"/>
              </a:ext>
            </a:extLst>
          </p:cNvPr>
          <p:cNvSpPr>
            <a:spLocks noGrp="1"/>
          </p:cNvSpPr>
          <p:nvPr>
            <p:ph type="dt" sz="half" idx="10"/>
          </p:nvPr>
        </p:nvSpPr>
        <p:spPr/>
        <p:txBody>
          <a:bodyPr/>
          <a:lstStyle/>
          <a:p>
            <a:fld id="{B63A132A-BA9C-4776-9864-65D900C67822}" type="datetimeFigureOut">
              <a:rPr lang="zh-CN" altLang="en-US" smtClean="0"/>
              <a:t>2022/3/21</a:t>
            </a:fld>
            <a:endParaRPr lang="zh-CN" altLang="en-US"/>
          </a:p>
        </p:txBody>
      </p:sp>
      <p:sp>
        <p:nvSpPr>
          <p:cNvPr id="3" name="页脚占位符 2">
            <a:extLst>
              <a:ext uri="{FF2B5EF4-FFF2-40B4-BE49-F238E27FC236}">
                <a16:creationId xmlns:a16="http://schemas.microsoft.com/office/drawing/2014/main" id="{21397A5C-090E-41FF-B590-B9E93572DE9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BF24318-C970-465C-85CB-AF7BCC1FF648}"/>
              </a:ext>
            </a:extLst>
          </p:cNvPr>
          <p:cNvSpPr>
            <a:spLocks noGrp="1"/>
          </p:cNvSpPr>
          <p:nvPr>
            <p:ph type="sldNum" sz="quarter" idx="12"/>
          </p:nvPr>
        </p:nvSpPr>
        <p:spPr/>
        <p:txBody>
          <a:bodyPr/>
          <a:lstStyle/>
          <a:p>
            <a:fld id="{52DF5F9E-5EA6-43AB-83AA-DB9C0BEC5768}" type="slidenum">
              <a:rPr lang="zh-CN" altLang="en-US" smtClean="0"/>
              <a:t>‹#›</a:t>
            </a:fld>
            <a:endParaRPr lang="zh-CN" altLang="en-US"/>
          </a:p>
        </p:txBody>
      </p:sp>
    </p:spTree>
    <p:extLst>
      <p:ext uri="{BB962C8B-B14F-4D97-AF65-F5344CB8AC3E}">
        <p14:creationId xmlns:p14="http://schemas.microsoft.com/office/powerpoint/2010/main" val="4278677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7F1B37-1835-4FC9-BC38-F622A1FA32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2C31FC9-B7E2-43C4-9219-0086593BCC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9780C25-2863-49D4-8857-576C76DA1C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5E6F721-014B-445B-B5D8-52DBB3D3C38C}"/>
              </a:ext>
            </a:extLst>
          </p:cNvPr>
          <p:cNvSpPr>
            <a:spLocks noGrp="1"/>
          </p:cNvSpPr>
          <p:nvPr>
            <p:ph type="dt" sz="half" idx="10"/>
          </p:nvPr>
        </p:nvSpPr>
        <p:spPr/>
        <p:txBody>
          <a:bodyPr/>
          <a:lstStyle/>
          <a:p>
            <a:fld id="{B63A132A-BA9C-4776-9864-65D900C67822}" type="datetimeFigureOut">
              <a:rPr lang="zh-CN" altLang="en-US" smtClean="0"/>
              <a:t>2022/3/21</a:t>
            </a:fld>
            <a:endParaRPr lang="zh-CN" altLang="en-US"/>
          </a:p>
        </p:txBody>
      </p:sp>
      <p:sp>
        <p:nvSpPr>
          <p:cNvPr id="6" name="页脚占位符 5">
            <a:extLst>
              <a:ext uri="{FF2B5EF4-FFF2-40B4-BE49-F238E27FC236}">
                <a16:creationId xmlns:a16="http://schemas.microsoft.com/office/drawing/2014/main" id="{9AC3E5FA-C5B3-483B-9B4C-CCC2135D286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1CB2A6-E772-484A-8718-FAAA90E79907}"/>
              </a:ext>
            </a:extLst>
          </p:cNvPr>
          <p:cNvSpPr>
            <a:spLocks noGrp="1"/>
          </p:cNvSpPr>
          <p:nvPr>
            <p:ph type="sldNum" sz="quarter" idx="12"/>
          </p:nvPr>
        </p:nvSpPr>
        <p:spPr/>
        <p:txBody>
          <a:bodyPr/>
          <a:lstStyle/>
          <a:p>
            <a:fld id="{52DF5F9E-5EA6-43AB-83AA-DB9C0BEC5768}" type="slidenum">
              <a:rPr lang="zh-CN" altLang="en-US" smtClean="0"/>
              <a:t>‹#›</a:t>
            </a:fld>
            <a:endParaRPr lang="zh-CN" altLang="en-US"/>
          </a:p>
        </p:txBody>
      </p:sp>
    </p:spTree>
    <p:extLst>
      <p:ext uri="{BB962C8B-B14F-4D97-AF65-F5344CB8AC3E}">
        <p14:creationId xmlns:p14="http://schemas.microsoft.com/office/powerpoint/2010/main" val="3412989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2FE9CF-33C4-450C-85C6-190764E7705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7A540CA-1CE7-48DD-AA58-AF0D6529C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05DA863-22BE-4BC4-955D-17C42A4910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23371CC-64CB-46E3-8819-61029CFDA578}"/>
              </a:ext>
            </a:extLst>
          </p:cNvPr>
          <p:cNvSpPr>
            <a:spLocks noGrp="1"/>
          </p:cNvSpPr>
          <p:nvPr>
            <p:ph type="dt" sz="half" idx="10"/>
          </p:nvPr>
        </p:nvSpPr>
        <p:spPr/>
        <p:txBody>
          <a:bodyPr/>
          <a:lstStyle/>
          <a:p>
            <a:fld id="{B63A132A-BA9C-4776-9864-65D900C67822}" type="datetimeFigureOut">
              <a:rPr lang="zh-CN" altLang="en-US" smtClean="0"/>
              <a:t>2022/3/21</a:t>
            </a:fld>
            <a:endParaRPr lang="zh-CN" altLang="en-US"/>
          </a:p>
        </p:txBody>
      </p:sp>
      <p:sp>
        <p:nvSpPr>
          <p:cNvPr id="6" name="页脚占位符 5">
            <a:extLst>
              <a:ext uri="{FF2B5EF4-FFF2-40B4-BE49-F238E27FC236}">
                <a16:creationId xmlns:a16="http://schemas.microsoft.com/office/drawing/2014/main" id="{55529D07-763A-40DA-A947-E597045181F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C24A8B5-D43D-4B9B-967E-0A47CC37967D}"/>
              </a:ext>
            </a:extLst>
          </p:cNvPr>
          <p:cNvSpPr>
            <a:spLocks noGrp="1"/>
          </p:cNvSpPr>
          <p:nvPr>
            <p:ph type="sldNum" sz="quarter" idx="12"/>
          </p:nvPr>
        </p:nvSpPr>
        <p:spPr/>
        <p:txBody>
          <a:bodyPr/>
          <a:lstStyle/>
          <a:p>
            <a:fld id="{52DF5F9E-5EA6-43AB-83AA-DB9C0BEC5768}" type="slidenum">
              <a:rPr lang="zh-CN" altLang="en-US" smtClean="0"/>
              <a:t>‹#›</a:t>
            </a:fld>
            <a:endParaRPr lang="zh-CN" altLang="en-US"/>
          </a:p>
        </p:txBody>
      </p:sp>
    </p:spTree>
    <p:extLst>
      <p:ext uri="{BB962C8B-B14F-4D97-AF65-F5344CB8AC3E}">
        <p14:creationId xmlns:p14="http://schemas.microsoft.com/office/powerpoint/2010/main" val="108353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E51050C-CE89-4E44-B6D8-C9E2FB9988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76F06D0-DFE1-4C08-B6A0-6DD9007484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7A0613B-3D07-4C89-9517-BB5F42342D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3A132A-BA9C-4776-9864-65D900C67822}" type="datetimeFigureOut">
              <a:rPr lang="zh-CN" altLang="en-US" smtClean="0"/>
              <a:t>2022/3/21</a:t>
            </a:fld>
            <a:endParaRPr lang="zh-CN" altLang="en-US"/>
          </a:p>
        </p:txBody>
      </p:sp>
      <p:sp>
        <p:nvSpPr>
          <p:cNvPr id="5" name="页脚占位符 4">
            <a:extLst>
              <a:ext uri="{FF2B5EF4-FFF2-40B4-BE49-F238E27FC236}">
                <a16:creationId xmlns:a16="http://schemas.microsoft.com/office/drawing/2014/main" id="{394A19A7-98AE-46E2-90E6-9AD863AEFB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FDC7D6A-840E-4C06-9A0C-DA952542AB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DF5F9E-5EA6-43AB-83AA-DB9C0BEC5768}" type="slidenum">
              <a:rPr lang="zh-CN" altLang="en-US" smtClean="0"/>
              <a:t>‹#›</a:t>
            </a:fld>
            <a:endParaRPr lang="zh-CN" altLang="en-US"/>
          </a:p>
        </p:txBody>
      </p:sp>
    </p:spTree>
    <p:extLst>
      <p:ext uri="{BB962C8B-B14F-4D97-AF65-F5344CB8AC3E}">
        <p14:creationId xmlns:p14="http://schemas.microsoft.com/office/powerpoint/2010/main" val="2051608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163239-F14F-4B5E-B367-E912C4DC1DB2}"/>
              </a:ext>
            </a:extLst>
          </p:cNvPr>
          <p:cNvSpPr>
            <a:spLocks noGrp="1"/>
          </p:cNvSpPr>
          <p:nvPr>
            <p:ph type="ctrTitle"/>
          </p:nvPr>
        </p:nvSpPr>
        <p:spPr/>
        <p:txBody>
          <a:bodyPr/>
          <a:lstStyle/>
          <a:p>
            <a:r>
              <a:rPr lang="en-US" altLang="zh-CN" dirty="0" err="1"/>
              <a:t>Border&amp;Period</a:t>
            </a:r>
            <a:endParaRPr lang="zh-CN" altLang="en-US" dirty="0"/>
          </a:p>
        </p:txBody>
      </p:sp>
      <p:sp>
        <p:nvSpPr>
          <p:cNvPr id="3" name="副标题 2">
            <a:extLst>
              <a:ext uri="{FF2B5EF4-FFF2-40B4-BE49-F238E27FC236}">
                <a16:creationId xmlns:a16="http://schemas.microsoft.com/office/drawing/2014/main" id="{97E5D95C-0A31-48B1-9114-8B0ED35F1905}"/>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613821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err="1"/>
              <a:t>bzoj</a:t>
            </a:r>
            <a:r>
              <a:rPr lang="en-US" altLang="zh-CN" dirty="0"/>
              <a:t> 3670</a:t>
            </a:r>
            <a:endParaRPr lang="zh-CN" altLang="en-US" dirty="0"/>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p:txBody>
          <a:bodyPr>
            <a:normAutofit/>
          </a:bodyPr>
          <a:lstStyle/>
          <a:p>
            <a:r>
              <a:rPr lang="zh-CN" altLang="en-US" dirty="0">
                <a:sym typeface="Wingdings" panose="05000000000000000000" pitchFamily="2" charset="2"/>
              </a:rPr>
              <a:t>给一个由小写字母构成的字符串</a:t>
            </a:r>
            <a:r>
              <a:rPr lang="en-US" altLang="zh-CN" dirty="0">
                <a:sym typeface="Wingdings" panose="05000000000000000000" pitchFamily="2" charset="2"/>
              </a:rPr>
              <a:t>S</a:t>
            </a:r>
          </a:p>
          <a:p>
            <a:r>
              <a:rPr lang="zh-CN" altLang="en-US" dirty="0">
                <a:sym typeface="Wingdings" panose="05000000000000000000" pitchFamily="2" charset="2"/>
              </a:rPr>
              <a:t>求</a:t>
            </a:r>
            <a:r>
              <a:rPr lang="en-US" altLang="zh-CN" dirty="0">
                <a:sym typeface="Wingdings" panose="05000000000000000000" pitchFamily="2" charset="2"/>
              </a:rPr>
              <a:t>S</a:t>
            </a:r>
            <a:r>
              <a:rPr lang="zh-CN" altLang="en-US" dirty="0">
                <a:sym typeface="Wingdings" panose="05000000000000000000" pitchFamily="2" charset="2"/>
              </a:rPr>
              <a:t>的每个前缀</a:t>
            </a:r>
            <a:r>
              <a:rPr lang="en-US" altLang="zh-CN" dirty="0">
                <a:sym typeface="Wingdings" panose="05000000000000000000" pitchFamily="2" charset="2"/>
              </a:rPr>
              <a:t>S[1,i]</a:t>
            </a:r>
            <a:r>
              <a:rPr lang="zh-CN" altLang="en-US" dirty="0">
                <a:sym typeface="Wingdings" panose="05000000000000000000" pitchFamily="2" charset="2"/>
              </a:rPr>
              <a:t>的长度不超过</a:t>
            </a:r>
            <a:r>
              <a:rPr lang="en-US" altLang="zh-CN" dirty="0" err="1">
                <a:sym typeface="Wingdings" panose="05000000000000000000" pitchFamily="2" charset="2"/>
              </a:rPr>
              <a:t>i</a:t>
            </a:r>
            <a:r>
              <a:rPr lang="en-US" altLang="zh-CN" dirty="0">
                <a:sym typeface="Wingdings" panose="05000000000000000000" pitchFamily="2" charset="2"/>
              </a:rPr>
              <a:t>/2</a:t>
            </a:r>
            <a:r>
              <a:rPr lang="zh-CN" altLang="en-US" dirty="0">
                <a:sym typeface="Wingdings" panose="05000000000000000000" pitchFamily="2" charset="2"/>
              </a:rPr>
              <a:t>的最长的</a:t>
            </a:r>
            <a:r>
              <a:rPr lang="en-US" altLang="zh-CN" dirty="0">
                <a:sym typeface="Wingdings" panose="05000000000000000000" pitchFamily="2" charset="2"/>
              </a:rPr>
              <a:t>Border</a:t>
            </a:r>
          </a:p>
          <a:p>
            <a:r>
              <a:rPr lang="en-US" altLang="zh-CN" dirty="0">
                <a:sym typeface="Wingdings" panose="05000000000000000000" pitchFamily="2" charset="2"/>
              </a:rPr>
              <a:t>T&lt;=5,n&lt;=1e6</a:t>
            </a:r>
          </a:p>
        </p:txBody>
      </p:sp>
    </p:spTree>
    <p:extLst>
      <p:ext uri="{BB962C8B-B14F-4D97-AF65-F5344CB8AC3E}">
        <p14:creationId xmlns:p14="http://schemas.microsoft.com/office/powerpoint/2010/main" val="3203319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err="1"/>
              <a:t>bzoj</a:t>
            </a:r>
            <a:r>
              <a:rPr lang="en-US" altLang="zh-CN" dirty="0"/>
              <a:t> 3670</a:t>
            </a:r>
            <a:endParaRPr lang="zh-CN" altLang="en-US" dirty="0"/>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p:txBody>
          <a:bodyPr>
            <a:normAutofit/>
          </a:bodyPr>
          <a:lstStyle/>
          <a:p>
            <a:r>
              <a:rPr lang="zh-CN" altLang="en-US" dirty="0">
                <a:sym typeface="Wingdings" panose="05000000000000000000" pitchFamily="2" charset="2"/>
              </a:rPr>
              <a:t>还是把</a:t>
            </a:r>
            <a:r>
              <a:rPr lang="en-US" altLang="zh-CN" dirty="0">
                <a:sym typeface="Wingdings" panose="05000000000000000000" pitchFamily="2" charset="2"/>
              </a:rPr>
              <a:t>fail</a:t>
            </a:r>
            <a:r>
              <a:rPr lang="zh-CN" altLang="en-US" dirty="0">
                <a:sym typeface="Wingdings" panose="05000000000000000000" pitchFamily="2" charset="2"/>
              </a:rPr>
              <a:t>树建出来</a:t>
            </a:r>
            <a:endParaRPr lang="en-US" altLang="zh-CN" dirty="0">
              <a:sym typeface="Wingdings" panose="05000000000000000000" pitchFamily="2" charset="2"/>
            </a:endParaRPr>
          </a:p>
          <a:p>
            <a:r>
              <a:rPr lang="zh-CN" altLang="en-US" dirty="0">
                <a:sym typeface="Wingdings" panose="05000000000000000000" pitchFamily="2" charset="2"/>
              </a:rPr>
              <a:t>对于一个点来说，这个点往上跳，</a:t>
            </a:r>
            <a:r>
              <a:rPr lang="en-US" altLang="zh-CN" dirty="0">
                <a:sym typeface="Wingdings" panose="05000000000000000000" pitchFamily="2" charset="2"/>
              </a:rPr>
              <a:t>Border</a:t>
            </a:r>
            <a:r>
              <a:rPr lang="zh-CN" altLang="en-US" dirty="0">
                <a:sym typeface="Wingdings" panose="05000000000000000000" pitchFamily="2" charset="2"/>
              </a:rPr>
              <a:t>的长度是递减的，所以跳到的第一个长度</a:t>
            </a:r>
            <a:r>
              <a:rPr lang="en-US" altLang="zh-CN" dirty="0">
                <a:sym typeface="Wingdings" panose="05000000000000000000" pitchFamily="2" charset="2"/>
              </a:rPr>
              <a:t>&lt;=</a:t>
            </a:r>
            <a:r>
              <a:rPr lang="en-US" altLang="zh-CN" dirty="0" err="1">
                <a:sym typeface="Wingdings" panose="05000000000000000000" pitchFamily="2" charset="2"/>
              </a:rPr>
              <a:t>i</a:t>
            </a:r>
            <a:r>
              <a:rPr lang="en-US" altLang="zh-CN" dirty="0">
                <a:sym typeface="Wingdings" panose="05000000000000000000" pitchFamily="2" charset="2"/>
              </a:rPr>
              <a:t>/2</a:t>
            </a:r>
            <a:r>
              <a:rPr lang="zh-CN" altLang="en-US" dirty="0">
                <a:sym typeface="Wingdings" panose="05000000000000000000" pitchFamily="2" charset="2"/>
              </a:rPr>
              <a:t>的点就是答案</a:t>
            </a:r>
            <a:endParaRPr lang="en-US" altLang="zh-CN" dirty="0">
              <a:sym typeface="Wingdings" panose="05000000000000000000" pitchFamily="2" charset="2"/>
            </a:endParaRPr>
          </a:p>
          <a:p>
            <a:r>
              <a:rPr lang="zh-CN" altLang="en-US" dirty="0">
                <a:sym typeface="Wingdings" panose="05000000000000000000" pitchFamily="2" charset="2"/>
              </a:rPr>
              <a:t>如果用倍增加速这个跳的过程，那么复杂度是</a:t>
            </a:r>
            <a:r>
              <a:rPr lang="en-US" altLang="zh-CN" dirty="0">
                <a:sym typeface="Wingdings" panose="05000000000000000000" pitchFamily="2" charset="2"/>
              </a:rPr>
              <a:t>O(</a:t>
            </a:r>
            <a:r>
              <a:rPr lang="en-US" altLang="zh-CN" dirty="0" err="1">
                <a:sym typeface="Wingdings" panose="05000000000000000000" pitchFamily="2" charset="2"/>
              </a:rPr>
              <a:t>Tnlogn</a:t>
            </a:r>
            <a:r>
              <a:rPr lang="en-US" altLang="zh-CN" dirty="0">
                <a:sym typeface="Wingdings" panose="05000000000000000000" pitchFamily="2" charset="2"/>
              </a:rPr>
              <a:t>)</a:t>
            </a:r>
            <a:r>
              <a:rPr lang="zh-CN" altLang="en-US" dirty="0">
                <a:sym typeface="Wingdings" panose="05000000000000000000" pitchFamily="2" charset="2"/>
              </a:rPr>
              <a:t>，需要卡常才能过</a:t>
            </a:r>
            <a:endParaRPr lang="en-US" altLang="zh-CN" dirty="0">
              <a:sym typeface="Wingdings" panose="05000000000000000000" pitchFamily="2" charset="2"/>
            </a:endParaRPr>
          </a:p>
          <a:p>
            <a:r>
              <a:rPr lang="zh-CN" altLang="en-US" dirty="0">
                <a:sym typeface="Wingdings" panose="05000000000000000000" pitchFamily="2" charset="2"/>
              </a:rPr>
              <a:t>拿</a:t>
            </a:r>
            <a:r>
              <a:rPr lang="en-US" altLang="zh-CN" dirty="0">
                <a:sym typeface="Wingdings" panose="05000000000000000000" pitchFamily="2" charset="2"/>
              </a:rPr>
              <a:t>fail</a:t>
            </a:r>
            <a:r>
              <a:rPr lang="zh-CN" altLang="en-US" dirty="0">
                <a:sym typeface="Wingdings" panose="05000000000000000000" pitchFamily="2" charset="2"/>
              </a:rPr>
              <a:t>树上一条根到叶子的链单独考虑，考虑如何线性求出这条链上所有点的答案，显然只需要双指针就可以了</a:t>
            </a:r>
            <a:endParaRPr lang="en-US" altLang="zh-CN" dirty="0">
              <a:sym typeface="Wingdings" panose="05000000000000000000" pitchFamily="2" charset="2"/>
            </a:endParaRPr>
          </a:p>
          <a:p>
            <a:r>
              <a:rPr lang="zh-CN" altLang="en-US" dirty="0">
                <a:sym typeface="Wingdings" panose="05000000000000000000" pitchFamily="2" charset="2"/>
              </a:rPr>
              <a:t>整个</a:t>
            </a:r>
            <a:r>
              <a:rPr lang="en-US" altLang="zh-CN" dirty="0">
                <a:sym typeface="Wingdings" panose="05000000000000000000" pitchFamily="2" charset="2"/>
              </a:rPr>
              <a:t>fail</a:t>
            </a:r>
            <a:r>
              <a:rPr lang="zh-CN" altLang="en-US" dirty="0">
                <a:sym typeface="Wingdings" panose="05000000000000000000" pitchFamily="2" charset="2"/>
              </a:rPr>
              <a:t>树也是一样的，比较类似于</a:t>
            </a:r>
            <a:r>
              <a:rPr lang="en-US" altLang="zh-CN" dirty="0">
                <a:sym typeface="Wingdings" panose="05000000000000000000" pitchFamily="2" charset="2"/>
              </a:rPr>
              <a:t>KMP</a:t>
            </a:r>
            <a:r>
              <a:rPr lang="zh-CN" altLang="en-US" dirty="0">
                <a:sym typeface="Wingdings" panose="05000000000000000000" pitchFamily="2" charset="2"/>
              </a:rPr>
              <a:t>建</a:t>
            </a:r>
            <a:r>
              <a:rPr lang="en-US" altLang="zh-CN" dirty="0">
                <a:sym typeface="Wingdings" panose="05000000000000000000" pitchFamily="2" charset="2"/>
              </a:rPr>
              <a:t>fail</a:t>
            </a:r>
            <a:r>
              <a:rPr lang="zh-CN" altLang="en-US" dirty="0">
                <a:sym typeface="Wingdings" panose="05000000000000000000" pitchFamily="2" charset="2"/>
              </a:rPr>
              <a:t>数组的写法，不同的是，设当前点为</a:t>
            </a:r>
            <a:r>
              <a:rPr lang="en-US" altLang="zh-CN" dirty="0" err="1">
                <a:sym typeface="Wingdings" panose="05000000000000000000" pitchFamily="2" charset="2"/>
              </a:rPr>
              <a:t>i</a:t>
            </a:r>
            <a:r>
              <a:rPr lang="zh-CN" altLang="en-US" dirty="0">
                <a:sym typeface="Wingdings" panose="05000000000000000000" pitchFamily="2" charset="2"/>
              </a:rPr>
              <a:t>，若匹配长度超过</a:t>
            </a:r>
            <a:r>
              <a:rPr lang="en-US" altLang="zh-CN" dirty="0" err="1">
                <a:sym typeface="Wingdings" panose="05000000000000000000" pitchFamily="2" charset="2"/>
              </a:rPr>
              <a:t>i</a:t>
            </a:r>
            <a:r>
              <a:rPr lang="en-US" altLang="zh-CN" dirty="0">
                <a:sym typeface="Wingdings" panose="05000000000000000000" pitchFamily="2" charset="2"/>
              </a:rPr>
              <a:t>/2</a:t>
            </a:r>
            <a:r>
              <a:rPr lang="zh-CN" altLang="en-US" dirty="0">
                <a:sym typeface="Wingdings" panose="05000000000000000000" pitchFamily="2" charset="2"/>
              </a:rPr>
              <a:t>则停止，复杂度</a:t>
            </a:r>
            <a:r>
              <a:rPr lang="en-US" altLang="zh-CN" dirty="0">
                <a:sym typeface="Wingdings" panose="05000000000000000000" pitchFamily="2" charset="2"/>
              </a:rPr>
              <a:t>O(Tn)</a:t>
            </a:r>
          </a:p>
        </p:txBody>
      </p:sp>
    </p:spTree>
    <p:extLst>
      <p:ext uri="{BB962C8B-B14F-4D97-AF65-F5344CB8AC3E}">
        <p14:creationId xmlns:p14="http://schemas.microsoft.com/office/powerpoint/2010/main" val="546117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err="1"/>
              <a:t>luogu</a:t>
            </a:r>
            <a:r>
              <a:rPr lang="en-US" altLang="zh-CN" dirty="0"/>
              <a:t> 5829</a:t>
            </a:r>
            <a:endParaRPr lang="zh-CN" altLang="en-US" dirty="0"/>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p:txBody>
          <a:bodyPr>
            <a:normAutofit/>
          </a:bodyPr>
          <a:lstStyle/>
          <a:p>
            <a:r>
              <a:rPr lang="zh-CN" altLang="en-US" dirty="0">
                <a:sym typeface="Wingdings" panose="05000000000000000000" pitchFamily="2" charset="2"/>
              </a:rPr>
              <a:t>有一个由小写字母构成的字符串</a:t>
            </a:r>
            <a:r>
              <a:rPr lang="en-US" altLang="zh-CN" dirty="0">
                <a:sym typeface="Wingdings" panose="05000000000000000000" pitchFamily="2" charset="2"/>
              </a:rPr>
              <a:t>S</a:t>
            </a:r>
          </a:p>
          <a:p>
            <a:r>
              <a:rPr lang="en-US" altLang="zh-CN" dirty="0">
                <a:sym typeface="Wingdings" panose="05000000000000000000" pitchFamily="2" charset="2"/>
              </a:rPr>
              <a:t>m</a:t>
            </a:r>
            <a:r>
              <a:rPr lang="zh-CN" altLang="en-US" dirty="0">
                <a:sym typeface="Wingdings" panose="05000000000000000000" pitchFamily="2" charset="2"/>
              </a:rPr>
              <a:t>次询问，每次询问</a:t>
            </a:r>
            <a:r>
              <a:rPr lang="en-US" altLang="zh-CN" dirty="0">
                <a:sym typeface="Wingdings" panose="05000000000000000000" pitchFamily="2" charset="2"/>
              </a:rPr>
              <a:t>S[1,p],S[1,q]</a:t>
            </a:r>
            <a:r>
              <a:rPr lang="zh-CN" altLang="en-US" dirty="0">
                <a:sym typeface="Wingdings" panose="05000000000000000000" pitchFamily="2" charset="2"/>
              </a:rPr>
              <a:t>的最长公共</a:t>
            </a:r>
            <a:r>
              <a:rPr lang="en-US" altLang="zh-CN" dirty="0">
                <a:sym typeface="Wingdings" panose="05000000000000000000" pitchFamily="2" charset="2"/>
              </a:rPr>
              <a:t>Border</a:t>
            </a:r>
          </a:p>
          <a:p>
            <a:r>
              <a:rPr lang="zh-CN" altLang="en-US" dirty="0">
                <a:sym typeface="Wingdings" panose="05000000000000000000" pitchFamily="2" charset="2"/>
              </a:rPr>
              <a:t>公共</a:t>
            </a:r>
            <a:r>
              <a:rPr lang="en-US" altLang="zh-CN" dirty="0">
                <a:sym typeface="Wingdings" panose="05000000000000000000" pitchFamily="2" charset="2"/>
              </a:rPr>
              <a:t>Border</a:t>
            </a:r>
            <a:r>
              <a:rPr lang="zh-CN" altLang="en-US" dirty="0">
                <a:sym typeface="Wingdings" panose="05000000000000000000" pitchFamily="2" charset="2"/>
              </a:rPr>
              <a:t>指的是既是</a:t>
            </a:r>
            <a:r>
              <a:rPr lang="en-US" altLang="zh-CN" dirty="0">
                <a:sym typeface="Wingdings" panose="05000000000000000000" pitchFamily="2" charset="2"/>
              </a:rPr>
              <a:t>S[1,p]</a:t>
            </a:r>
            <a:r>
              <a:rPr lang="zh-CN" altLang="en-US" dirty="0">
                <a:sym typeface="Wingdings" panose="05000000000000000000" pitchFamily="2" charset="2"/>
              </a:rPr>
              <a:t>的</a:t>
            </a:r>
            <a:r>
              <a:rPr lang="en-US" altLang="zh-CN" dirty="0">
                <a:sym typeface="Wingdings" panose="05000000000000000000" pitchFamily="2" charset="2"/>
              </a:rPr>
              <a:t>Border</a:t>
            </a:r>
            <a:r>
              <a:rPr lang="zh-CN" altLang="en-US" dirty="0">
                <a:sym typeface="Wingdings" panose="05000000000000000000" pitchFamily="2" charset="2"/>
              </a:rPr>
              <a:t>，又是</a:t>
            </a:r>
            <a:r>
              <a:rPr lang="en-US" altLang="zh-CN" dirty="0">
                <a:sym typeface="Wingdings" panose="05000000000000000000" pitchFamily="2" charset="2"/>
              </a:rPr>
              <a:t>S[1,q]</a:t>
            </a:r>
            <a:r>
              <a:rPr lang="zh-CN" altLang="en-US" dirty="0">
                <a:sym typeface="Wingdings" panose="05000000000000000000" pitchFamily="2" charset="2"/>
              </a:rPr>
              <a:t>的</a:t>
            </a:r>
            <a:r>
              <a:rPr lang="en-US" altLang="zh-CN" dirty="0">
                <a:sym typeface="Wingdings" panose="05000000000000000000" pitchFamily="2" charset="2"/>
              </a:rPr>
              <a:t>Border</a:t>
            </a:r>
          </a:p>
          <a:p>
            <a:r>
              <a:rPr lang="en-US" altLang="zh-CN" dirty="0">
                <a:sym typeface="Wingdings" panose="05000000000000000000" pitchFamily="2" charset="2"/>
              </a:rPr>
              <a:t>n&lt;=1e6,m&lt;=1e5</a:t>
            </a:r>
          </a:p>
        </p:txBody>
      </p:sp>
    </p:spTree>
    <p:extLst>
      <p:ext uri="{BB962C8B-B14F-4D97-AF65-F5344CB8AC3E}">
        <p14:creationId xmlns:p14="http://schemas.microsoft.com/office/powerpoint/2010/main" val="4284551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err="1"/>
              <a:t>luogu</a:t>
            </a:r>
            <a:r>
              <a:rPr lang="en-US" altLang="zh-CN" dirty="0"/>
              <a:t> 5829</a:t>
            </a:r>
            <a:endParaRPr lang="zh-CN" altLang="en-US" dirty="0"/>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p:txBody>
          <a:bodyPr>
            <a:normAutofit/>
          </a:bodyPr>
          <a:lstStyle/>
          <a:p>
            <a:r>
              <a:rPr lang="zh-CN" altLang="en-US" dirty="0">
                <a:sym typeface="Wingdings" panose="05000000000000000000" pitchFamily="2" charset="2"/>
              </a:rPr>
              <a:t>还是把</a:t>
            </a:r>
            <a:r>
              <a:rPr lang="en-US" altLang="zh-CN" dirty="0">
                <a:sym typeface="Wingdings" panose="05000000000000000000" pitchFamily="2" charset="2"/>
              </a:rPr>
              <a:t>fail</a:t>
            </a:r>
            <a:r>
              <a:rPr lang="zh-CN" altLang="en-US" dirty="0">
                <a:sym typeface="Wingdings" panose="05000000000000000000" pitchFamily="2" charset="2"/>
              </a:rPr>
              <a:t>树建出来</a:t>
            </a:r>
            <a:endParaRPr lang="en-US" altLang="zh-CN" dirty="0">
              <a:sym typeface="Wingdings" panose="05000000000000000000" pitchFamily="2" charset="2"/>
            </a:endParaRPr>
          </a:p>
          <a:p>
            <a:r>
              <a:rPr lang="zh-CN" altLang="en-US" dirty="0">
                <a:sym typeface="Wingdings" panose="05000000000000000000" pitchFamily="2" charset="2"/>
              </a:rPr>
              <a:t>最长公共</a:t>
            </a:r>
            <a:r>
              <a:rPr lang="en-US" altLang="zh-CN" dirty="0">
                <a:sym typeface="Wingdings" panose="05000000000000000000" pitchFamily="2" charset="2"/>
              </a:rPr>
              <a:t>Border</a:t>
            </a:r>
            <a:r>
              <a:rPr lang="zh-CN" altLang="en-US" dirty="0">
                <a:sym typeface="Wingdings" panose="05000000000000000000" pitchFamily="2" charset="2"/>
              </a:rPr>
              <a:t>就是两个点的</a:t>
            </a:r>
            <a:r>
              <a:rPr lang="en-US" altLang="zh-CN" dirty="0" err="1">
                <a:sym typeface="Wingdings" panose="05000000000000000000" pitchFamily="2" charset="2"/>
              </a:rPr>
              <a:t>lca</a:t>
            </a:r>
            <a:endParaRPr lang="en-US" altLang="zh-CN" dirty="0">
              <a:sym typeface="Wingdings" panose="05000000000000000000" pitchFamily="2" charset="2"/>
            </a:endParaRPr>
          </a:p>
          <a:p>
            <a:r>
              <a:rPr lang="zh-CN" altLang="en-US" dirty="0">
                <a:sym typeface="Wingdings" panose="05000000000000000000" pitchFamily="2" charset="2"/>
              </a:rPr>
              <a:t>另外，若</a:t>
            </a:r>
            <a:r>
              <a:rPr lang="en-US" altLang="zh-CN" dirty="0" err="1">
                <a:sym typeface="Wingdings" panose="05000000000000000000" pitchFamily="2" charset="2"/>
              </a:rPr>
              <a:t>lca</a:t>
            </a:r>
            <a:r>
              <a:rPr lang="en-US" altLang="zh-CN" dirty="0">
                <a:sym typeface="Wingdings" panose="05000000000000000000" pitchFamily="2" charset="2"/>
              </a:rPr>
              <a:t>(</a:t>
            </a:r>
            <a:r>
              <a:rPr lang="en-US" altLang="zh-CN" dirty="0" err="1">
                <a:sym typeface="Wingdings" panose="05000000000000000000" pitchFamily="2" charset="2"/>
              </a:rPr>
              <a:t>u,v</a:t>
            </a:r>
            <a:r>
              <a:rPr lang="en-US" altLang="zh-CN" dirty="0">
                <a:sym typeface="Wingdings" panose="05000000000000000000" pitchFamily="2" charset="2"/>
              </a:rPr>
              <a:t>)</a:t>
            </a:r>
            <a:r>
              <a:rPr lang="zh-CN" altLang="en-US" dirty="0">
                <a:sym typeface="Wingdings" panose="05000000000000000000" pitchFamily="2" charset="2"/>
              </a:rPr>
              <a:t>与</a:t>
            </a:r>
            <a:r>
              <a:rPr lang="en-US" altLang="zh-CN" dirty="0">
                <a:sym typeface="Wingdings" panose="05000000000000000000" pitchFamily="2" charset="2"/>
              </a:rPr>
              <a:t>u</a:t>
            </a:r>
            <a:r>
              <a:rPr lang="zh-CN" altLang="en-US" dirty="0">
                <a:sym typeface="Wingdings" panose="05000000000000000000" pitchFamily="2" charset="2"/>
              </a:rPr>
              <a:t>或</a:t>
            </a:r>
            <a:r>
              <a:rPr lang="en-US" altLang="zh-CN" dirty="0">
                <a:sym typeface="Wingdings" panose="05000000000000000000" pitchFamily="2" charset="2"/>
              </a:rPr>
              <a:t>v</a:t>
            </a:r>
            <a:r>
              <a:rPr lang="zh-CN" altLang="en-US" dirty="0">
                <a:sym typeface="Wingdings" panose="05000000000000000000" pitchFamily="2" charset="2"/>
              </a:rPr>
              <a:t>重合，还需向祖先跳一步。</a:t>
            </a:r>
            <a:endParaRPr lang="en-US" altLang="zh-CN" dirty="0">
              <a:sym typeface="Wingdings" panose="05000000000000000000" pitchFamily="2" charset="2"/>
            </a:endParaRPr>
          </a:p>
        </p:txBody>
      </p:sp>
    </p:spTree>
    <p:extLst>
      <p:ext uri="{BB962C8B-B14F-4D97-AF65-F5344CB8AC3E}">
        <p14:creationId xmlns:p14="http://schemas.microsoft.com/office/powerpoint/2010/main" val="4251713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err="1"/>
              <a:t>bzoj</a:t>
            </a:r>
            <a:r>
              <a:rPr lang="en-US" altLang="zh-CN" dirty="0"/>
              <a:t> 1535</a:t>
            </a:r>
            <a:endParaRPr lang="zh-CN" altLang="en-US" dirty="0"/>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p:txBody>
          <a:bodyPr>
            <a:normAutofit/>
          </a:bodyPr>
          <a:lstStyle/>
          <a:p>
            <a:r>
              <a:rPr lang="zh-CN" altLang="en-US" dirty="0">
                <a:sym typeface="Wingdings" panose="05000000000000000000" pitchFamily="2" charset="2"/>
              </a:rPr>
              <a:t>为了在纸上印一个由小写字母构成的字符串</a:t>
            </a:r>
            <a:r>
              <a:rPr lang="en-US" altLang="zh-CN" dirty="0">
                <a:sym typeface="Wingdings" panose="05000000000000000000" pitchFamily="2" charset="2"/>
              </a:rPr>
              <a:t>S</a:t>
            </a:r>
            <a:r>
              <a:rPr lang="zh-CN" altLang="en-US" dirty="0">
                <a:sym typeface="Wingdings" panose="05000000000000000000" pitchFamily="2" charset="2"/>
              </a:rPr>
              <a:t>，打算刻一个印章</a:t>
            </a:r>
            <a:endParaRPr lang="en-US" altLang="zh-CN" dirty="0">
              <a:sym typeface="Wingdings" panose="05000000000000000000" pitchFamily="2" charset="2"/>
            </a:endParaRPr>
          </a:p>
          <a:p>
            <a:r>
              <a:rPr lang="zh-CN" altLang="en-US" dirty="0">
                <a:sym typeface="Wingdings" panose="05000000000000000000" pitchFamily="2" charset="2"/>
              </a:rPr>
              <a:t>例如要印</a:t>
            </a:r>
            <a:r>
              <a:rPr lang="en-US" altLang="zh-CN" dirty="0" err="1">
                <a:sym typeface="Wingdings" panose="05000000000000000000" pitchFamily="2" charset="2"/>
              </a:rPr>
              <a:t>aaaaa</a:t>
            </a:r>
            <a:r>
              <a:rPr lang="zh-CN" altLang="en-US" dirty="0">
                <a:sym typeface="Wingdings" panose="05000000000000000000" pitchFamily="2" charset="2"/>
              </a:rPr>
              <a:t>，刻一个印章</a:t>
            </a:r>
            <a:r>
              <a:rPr lang="en-US" altLang="zh-CN" dirty="0">
                <a:sym typeface="Wingdings" panose="05000000000000000000" pitchFamily="2" charset="2"/>
              </a:rPr>
              <a:t>a</a:t>
            </a:r>
            <a:r>
              <a:rPr lang="zh-CN" altLang="en-US" dirty="0">
                <a:sym typeface="Wingdings" panose="05000000000000000000" pitchFamily="2" charset="2"/>
              </a:rPr>
              <a:t>，然后盖</a:t>
            </a:r>
            <a:r>
              <a:rPr lang="en-US" altLang="zh-CN" dirty="0">
                <a:sym typeface="Wingdings" panose="05000000000000000000" pitchFamily="2" charset="2"/>
              </a:rPr>
              <a:t>5</a:t>
            </a:r>
            <a:r>
              <a:rPr lang="zh-CN" altLang="en-US" dirty="0">
                <a:sym typeface="Wingdings" panose="05000000000000000000" pitchFamily="2" charset="2"/>
              </a:rPr>
              <a:t>下</a:t>
            </a:r>
            <a:endParaRPr lang="en-US" altLang="zh-CN" dirty="0">
              <a:sym typeface="Wingdings" panose="05000000000000000000" pitchFamily="2" charset="2"/>
            </a:endParaRPr>
          </a:p>
          <a:p>
            <a:r>
              <a:rPr lang="zh-CN" altLang="en-US" dirty="0">
                <a:sym typeface="Wingdings" panose="05000000000000000000" pitchFamily="2" charset="2"/>
              </a:rPr>
              <a:t>要印</a:t>
            </a:r>
            <a:r>
              <a:rPr lang="en-US" altLang="zh-CN" dirty="0" err="1">
                <a:sym typeface="Wingdings" panose="05000000000000000000" pitchFamily="2" charset="2"/>
              </a:rPr>
              <a:t>ababa</a:t>
            </a:r>
            <a:r>
              <a:rPr lang="zh-CN" altLang="en-US" dirty="0">
                <a:sym typeface="Wingdings" panose="05000000000000000000" pitchFamily="2" charset="2"/>
              </a:rPr>
              <a:t>，刻一个印章</a:t>
            </a:r>
            <a:r>
              <a:rPr lang="en-US" altLang="zh-CN" dirty="0">
                <a:sym typeface="Wingdings" panose="05000000000000000000" pitchFamily="2" charset="2"/>
              </a:rPr>
              <a:t>aba</a:t>
            </a:r>
            <a:r>
              <a:rPr lang="zh-CN" altLang="en-US" dirty="0">
                <a:sym typeface="Wingdings" panose="05000000000000000000" pitchFamily="2" charset="2"/>
              </a:rPr>
              <a:t>，然后盖</a:t>
            </a:r>
            <a:r>
              <a:rPr lang="en-US" altLang="zh-CN" dirty="0">
                <a:sym typeface="Wingdings" panose="05000000000000000000" pitchFamily="2" charset="2"/>
              </a:rPr>
              <a:t>2</a:t>
            </a:r>
            <a:r>
              <a:rPr lang="zh-CN" altLang="en-US" dirty="0">
                <a:sym typeface="Wingdings" panose="05000000000000000000" pitchFamily="2" charset="2"/>
              </a:rPr>
              <a:t>下，第一下和第二下的首尾字母重叠</a:t>
            </a:r>
            <a:endParaRPr lang="en-US" altLang="zh-CN" dirty="0">
              <a:sym typeface="Wingdings" panose="05000000000000000000" pitchFamily="2" charset="2"/>
            </a:endParaRPr>
          </a:p>
          <a:p>
            <a:r>
              <a:rPr lang="zh-CN" altLang="en-US" dirty="0">
                <a:sym typeface="Wingdings" panose="05000000000000000000" pitchFamily="2" charset="2"/>
              </a:rPr>
              <a:t>求印章最小的长度</a:t>
            </a:r>
            <a:endParaRPr lang="en-US" altLang="zh-CN" dirty="0">
              <a:sym typeface="Wingdings" panose="05000000000000000000" pitchFamily="2" charset="2"/>
            </a:endParaRPr>
          </a:p>
          <a:p>
            <a:r>
              <a:rPr lang="en-US" altLang="zh-CN" dirty="0">
                <a:sym typeface="Wingdings" panose="05000000000000000000" pitchFamily="2" charset="2"/>
              </a:rPr>
              <a:t>n&lt;=5e5</a:t>
            </a:r>
          </a:p>
        </p:txBody>
      </p:sp>
    </p:spTree>
    <p:extLst>
      <p:ext uri="{BB962C8B-B14F-4D97-AF65-F5344CB8AC3E}">
        <p14:creationId xmlns:p14="http://schemas.microsoft.com/office/powerpoint/2010/main" val="138249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err="1"/>
              <a:t>bzoj</a:t>
            </a:r>
            <a:r>
              <a:rPr lang="en-US" altLang="zh-CN" dirty="0"/>
              <a:t> 1535</a:t>
            </a:r>
            <a:endParaRPr lang="zh-CN" altLang="en-US" dirty="0"/>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p:txBody>
          <a:bodyPr>
            <a:normAutofit/>
          </a:bodyPr>
          <a:lstStyle/>
          <a:p>
            <a:r>
              <a:rPr lang="zh-CN" altLang="en-US" dirty="0">
                <a:sym typeface="Wingdings" panose="05000000000000000000" pitchFamily="2" charset="2"/>
              </a:rPr>
              <a:t>首先这个印章一定是</a:t>
            </a:r>
            <a:r>
              <a:rPr lang="en-US" altLang="zh-CN" dirty="0">
                <a:sym typeface="Wingdings" panose="05000000000000000000" pitchFamily="2" charset="2"/>
              </a:rPr>
              <a:t>S</a:t>
            </a:r>
            <a:r>
              <a:rPr lang="zh-CN" altLang="en-US" dirty="0">
                <a:sym typeface="Wingdings" panose="05000000000000000000" pitchFamily="2" charset="2"/>
              </a:rPr>
              <a:t>的一个</a:t>
            </a:r>
            <a:r>
              <a:rPr lang="en-US" altLang="zh-CN" dirty="0">
                <a:sym typeface="Wingdings" panose="05000000000000000000" pitchFamily="2" charset="2"/>
              </a:rPr>
              <a:t>Border</a:t>
            </a:r>
          </a:p>
          <a:p>
            <a:r>
              <a:rPr lang="zh-CN" altLang="en-US" dirty="0">
                <a:sym typeface="Wingdings" panose="05000000000000000000" pitchFamily="2" charset="2"/>
              </a:rPr>
              <a:t>另外，用印章在</a:t>
            </a:r>
            <a:r>
              <a:rPr lang="en-US" altLang="zh-CN" dirty="0">
                <a:sym typeface="Wingdings" panose="05000000000000000000" pitchFamily="2" charset="2"/>
              </a:rPr>
              <a:t>S</a:t>
            </a:r>
            <a:r>
              <a:rPr lang="zh-CN" altLang="en-US" dirty="0">
                <a:sym typeface="Wingdings" panose="05000000000000000000" pitchFamily="2" charset="2"/>
              </a:rPr>
              <a:t>上匹配，匹配到的所有位置能覆盖</a:t>
            </a:r>
            <a:r>
              <a:rPr lang="en-US" altLang="zh-CN" dirty="0">
                <a:sym typeface="Wingdings" panose="05000000000000000000" pitchFamily="2" charset="2"/>
              </a:rPr>
              <a:t>S</a:t>
            </a:r>
          </a:p>
          <a:p>
            <a:r>
              <a:rPr lang="zh-CN" altLang="en-US" dirty="0">
                <a:sym typeface="Wingdings" panose="05000000000000000000" pitchFamily="2" charset="2"/>
              </a:rPr>
              <a:t>或者说匹配到的相邻位置的差的</a:t>
            </a:r>
            <a:r>
              <a:rPr lang="en-US" altLang="zh-CN" dirty="0">
                <a:sym typeface="Wingdings" panose="05000000000000000000" pitchFamily="2" charset="2"/>
              </a:rPr>
              <a:t>max&lt;=</a:t>
            </a:r>
            <a:r>
              <a:rPr lang="zh-CN" altLang="en-US" dirty="0">
                <a:sym typeface="Wingdings" panose="05000000000000000000" pitchFamily="2" charset="2"/>
              </a:rPr>
              <a:t>印章的长度</a:t>
            </a:r>
            <a:endParaRPr lang="en-US" altLang="zh-CN" dirty="0">
              <a:sym typeface="Wingdings" panose="05000000000000000000" pitchFamily="2" charset="2"/>
            </a:endParaRPr>
          </a:p>
          <a:p>
            <a:r>
              <a:rPr lang="zh-CN" altLang="en-US" dirty="0">
                <a:sym typeface="Wingdings" panose="05000000000000000000" pitchFamily="2" charset="2"/>
              </a:rPr>
              <a:t>如果印章在</a:t>
            </a:r>
            <a:r>
              <a:rPr lang="en-US" altLang="zh-CN" dirty="0">
                <a:sym typeface="Wingdings" panose="05000000000000000000" pitchFamily="2" charset="2"/>
              </a:rPr>
              <a:t>S</a:t>
            </a:r>
            <a:r>
              <a:rPr lang="zh-CN" altLang="en-US" dirty="0">
                <a:sym typeface="Wingdings" panose="05000000000000000000" pitchFamily="2" charset="2"/>
              </a:rPr>
              <a:t>的中间一截有一个匹配，那就说明印章除了是</a:t>
            </a:r>
            <a:r>
              <a:rPr lang="en-US" altLang="zh-CN" dirty="0">
                <a:sym typeface="Wingdings" panose="05000000000000000000" pitchFamily="2" charset="2"/>
              </a:rPr>
              <a:t>S</a:t>
            </a:r>
            <a:r>
              <a:rPr lang="zh-CN" altLang="en-US" dirty="0">
                <a:sym typeface="Wingdings" panose="05000000000000000000" pitchFamily="2" charset="2"/>
              </a:rPr>
              <a:t>的一个</a:t>
            </a:r>
            <a:r>
              <a:rPr lang="en-US" altLang="zh-CN" dirty="0">
                <a:sym typeface="Wingdings" panose="05000000000000000000" pitchFamily="2" charset="2"/>
              </a:rPr>
              <a:t>Border</a:t>
            </a:r>
            <a:r>
              <a:rPr lang="zh-CN" altLang="en-US" dirty="0">
                <a:sym typeface="Wingdings" panose="05000000000000000000" pitchFamily="2" charset="2"/>
              </a:rPr>
              <a:t>以外，还是</a:t>
            </a:r>
            <a:r>
              <a:rPr lang="en-US" altLang="zh-CN" dirty="0">
                <a:sym typeface="Wingdings" panose="05000000000000000000" pitchFamily="2" charset="2"/>
              </a:rPr>
              <a:t>S</a:t>
            </a:r>
            <a:r>
              <a:rPr lang="zh-CN" altLang="en-US" dirty="0">
                <a:sym typeface="Wingdings" panose="05000000000000000000" pitchFamily="2" charset="2"/>
              </a:rPr>
              <a:t>的前缀的一个</a:t>
            </a:r>
            <a:r>
              <a:rPr lang="en-US" altLang="zh-CN" dirty="0">
                <a:sym typeface="Wingdings" panose="05000000000000000000" pitchFamily="2" charset="2"/>
              </a:rPr>
              <a:t>Border</a:t>
            </a:r>
          </a:p>
        </p:txBody>
      </p:sp>
    </p:spTree>
    <p:extLst>
      <p:ext uri="{BB962C8B-B14F-4D97-AF65-F5344CB8AC3E}">
        <p14:creationId xmlns:p14="http://schemas.microsoft.com/office/powerpoint/2010/main" val="551936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err="1"/>
              <a:t>bzoj</a:t>
            </a:r>
            <a:r>
              <a:rPr lang="en-US" altLang="zh-CN" dirty="0"/>
              <a:t> 1535</a:t>
            </a:r>
            <a:endParaRPr lang="zh-CN" altLang="en-US" dirty="0"/>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p:txBody>
          <a:bodyPr>
            <a:normAutofit/>
          </a:bodyPr>
          <a:lstStyle/>
          <a:p>
            <a:r>
              <a:rPr lang="zh-CN" altLang="en-US" dirty="0">
                <a:sym typeface="Wingdings" panose="05000000000000000000" pitchFamily="2" charset="2"/>
              </a:rPr>
              <a:t>所以用</a:t>
            </a:r>
            <a:r>
              <a:rPr lang="en-US" altLang="zh-CN" dirty="0">
                <a:sym typeface="Wingdings" panose="05000000000000000000" pitchFamily="2" charset="2"/>
              </a:rPr>
              <a:t>fail</a:t>
            </a:r>
            <a:r>
              <a:rPr lang="zh-CN" altLang="en-US" dirty="0">
                <a:sym typeface="Wingdings" panose="05000000000000000000" pitchFamily="2" charset="2"/>
              </a:rPr>
              <a:t>树的观点来看，印章需要满足以下条件</a:t>
            </a:r>
            <a:endParaRPr lang="en-US" altLang="zh-CN" dirty="0">
              <a:sym typeface="Wingdings" panose="05000000000000000000" pitchFamily="2" charset="2"/>
            </a:endParaRPr>
          </a:p>
          <a:p>
            <a:r>
              <a:rPr lang="zh-CN" altLang="en-US" dirty="0">
                <a:sym typeface="Wingdings" panose="05000000000000000000" pitchFamily="2" charset="2"/>
              </a:rPr>
              <a:t>印章在根到点</a:t>
            </a:r>
            <a:r>
              <a:rPr lang="en-US" altLang="zh-CN" dirty="0">
                <a:sym typeface="Wingdings" panose="05000000000000000000" pitchFamily="2" charset="2"/>
              </a:rPr>
              <a:t>n</a:t>
            </a:r>
            <a:r>
              <a:rPr lang="zh-CN" altLang="en-US" dirty="0">
                <a:sym typeface="Wingdings" panose="05000000000000000000" pitchFamily="2" charset="2"/>
              </a:rPr>
              <a:t>的路径上</a:t>
            </a:r>
            <a:endParaRPr lang="en-US" altLang="zh-CN" dirty="0">
              <a:sym typeface="Wingdings" panose="05000000000000000000" pitchFamily="2" charset="2"/>
            </a:endParaRPr>
          </a:p>
          <a:p>
            <a:r>
              <a:rPr lang="zh-CN" altLang="en-US" dirty="0">
                <a:sym typeface="Wingdings" panose="05000000000000000000" pitchFamily="2" charset="2"/>
              </a:rPr>
              <a:t>设印章是点</a:t>
            </a:r>
            <a:r>
              <a:rPr lang="en-US" altLang="zh-CN" dirty="0" err="1">
                <a:sym typeface="Wingdings" panose="05000000000000000000" pitchFamily="2" charset="2"/>
              </a:rPr>
              <a:t>i</a:t>
            </a:r>
            <a:r>
              <a:rPr lang="zh-CN" altLang="en-US" dirty="0">
                <a:sym typeface="Wingdings" panose="05000000000000000000" pitchFamily="2" charset="2"/>
              </a:rPr>
              <a:t>，那么点</a:t>
            </a:r>
            <a:r>
              <a:rPr lang="en-US" altLang="zh-CN" dirty="0" err="1">
                <a:sym typeface="Wingdings" panose="05000000000000000000" pitchFamily="2" charset="2"/>
              </a:rPr>
              <a:t>i</a:t>
            </a:r>
            <a:r>
              <a:rPr lang="zh-CN" altLang="en-US" dirty="0">
                <a:sym typeface="Wingdings" panose="05000000000000000000" pitchFamily="2" charset="2"/>
              </a:rPr>
              <a:t>的子树里面的点需要满足相邻差的</a:t>
            </a:r>
            <a:r>
              <a:rPr lang="en-US" altLang="zh-CN" dirty="0">
                <a:sym typeface="Wingdings" panose="05000000000000000000" pitchFamily="2" charset="2"/>
              </a:rPr>
              <a:t>max&lt;=I</a:t>
            </a:r>
          </a:p>
          <a:p>
            <a:r>
              <a:rPr lang="zh-CN" altLang="en-US" dirty="0">
                <a:sym typeface="Wingdings" panose="05000000000000000000" pitchFamily="2" charset="2"/>
              </a:rPr>
              <a:t>印章的长度尽量短</a:t>
            </a:r>
            <a:endParaRPr lang="en-US" altLang="zh-CN" dirty="0">
              <a:sym typeface="Wingdings" panose="05000000000000000000" pitchFamily="2" charset="2"/>
            </a:endParaRPr>
          </a:p>
          <a:p>
            <a:endParaRPr lang="en-US" altLang="zh-CN" dirty="0">
              <a:sym typeface="Wingdings" panose="05000000000000000000" pitchFamily="2" charset="2"/>
            </a:endParaRPr>
          </a:p>
        </p:txBody>
      </p:sp>
    </p:spTree>
    <p:extLst>
      <p:ext uri="{BB962C8B-B14F-4D97-AF65-F5344CB8AC3E}">
        <p14:creationId xmlns:p14="http://schemas.microsoft.com/office/powerpoint/2010/main" val="437393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err="1"/>
              <a:t>bzoj</a:t>
            </a:r>
            <a:r>
              <a:rPr lang="en-US" altLang="zh-CN" dirty="0"/>
              <a:t> 1535</a:t>
            </a:r>
            <a:endParaRPr lang="zh-CN" altLang="en-US" dirty="0"/>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p:txBody>
          <a:bodyPr>
            <a:normAutofit/>
          </a:bodyPr>
          <a:lstStyle/>
          <a:p>
            <a:r>
              <a:rPr lang="zh-CN" altLang="en-US" dirty="0">
                <a:sym typeface="Wingdings" panose="05000000000000000000" pitchFamily="2" charset="2"/>
              </a:rPr>
              <a:t>考虑如何求这个印章的长度</a:t>
            </a:r>
            <a:endParaRPr lang="en-US" altLang="zh-CN" dirty="0">
              <a:sym typeface="Wingdings" panose="05000000000000000000" pitchFamily="2" charset="2"/>
            </a:endParaRPr>
          </a:p>
          <a:p>
            <a:r>
              <a:rPr lang="zh-CN" altLang="en-US" dirty="0">
                <a:sym typeface="Wingdings" panose="05000000000000000000" pitchFamily="2" charset="2"/>
              </a:rPr>
              <a:t>就是从根往点</a:t>
            </a:r>
            <a:r>
              <a:rPr lang="en-US" altLang="zh-CN" dirty="0">
                <a:sym typeface="Wingdings" panose="05000000000000000000" pitchFamily="2" charset="2"/>
              </a:rPr>
              <a:t>n</a:t>
            </a:r>
            <a:r>
              <a:rPr lang="zh-CN" altLang="en-US" dirty="0">
                <a:sym typeface="Wingdings" panose="05000000000000000000" pitchFamily="2" charset="2"/>
              </a:rPr>
              <a:t>走，在走的过程中维护子树的相邻差的</a:t>
            </a:r>
            <a:r>
              <a:rPr lang="en-US" altLang="zh-CN" dirty="0">
                <a:sym typeface="Wingdings" panose="05000000000000000000" pitchFamily="2" charset="2"/>
              </a:rPr>
              <a:t>max</a:t>
            </a:r>
          </a:p>
          <a:p>
            <a:r>
              <a:rPr lang="zh-CN" altLang="en-US" dirty="0">
                <a:sym typeface="Wingdings" panose="05000000000000000000" pitchFamily="2" charset="2"/>
              </a:rPr>
              <a:t>假设从点</a:t>
            </a:r>
            <a:r>
              <a:rPr lang="en-US" altLang="zh-CN" dirty="0">
                <a:sym typeface="Wingdings" panose="05000000000000000000" pitchFamily="2" charset="2"/>
              </a:rPr>
              <a:t>u</a:t>
            </a:r>
            <a:r>
              <a:rPr lang="zh-CN" altLang="en-US" dirty="0">
                <a:sym typeface="Wingdings" panose="05000000000000000000" pitchFamily="2" charset="2"/>
              </a:rPr>
              <a:t>走到点</a:t>
            </a:r>
            <a:r>
              <a:rPr lang="en-US" altLang="zh-CN" dirty="0">
                <a:sym typeface="Wingdings" panose="05000000000000000000" pitchFamily="2" charset="2"/>
              </a:rPr>
              <a:t>v</a:t>
            </a:r>
            <a:r>
              <a:rPr lang="zh-CN" altLang="en-US" dirty="0">
                <a:sym typeface="Wingdings" panose="05000000000000000000" pitchFamily="2" charset="2"/>
              </a:rPr>
              <a:t>，那么就把在点</a:t>
            </a:r>
            <a:r>
              <a:rPr lang="en-US" altLang="zh-CN" dirty="0">
                <a:sym typeface="Wingdings" panose="05000000000000000000" pitchFamily="2" charset="2"/>
              </a:rPr>
              <a:t>u</a:t>
            </a:r>
            <a:r>
              <a:rPr lang="zh-CN" altLang="en-US" dirty="0">
                <a:sym typeface="Wingdings" panose="05000000000000000000" pitchFamily="2" charset="2"/>
              </a:rPr>
              <a:t>的子树里面的点而不在点</a:t>
            </a:r>
            <a:r>
              <a:rPr lang="en-US" altLang="zh-CN" dirty="0">
                <a:sym typeface="Wingdings" panose="05000000000000000000" pitchFamily="2" charset="2"/>
              </a:rPr>
              <a:t>v</a:t>
            </a:r>
            <a:r>
              <a:rPr lang="zh-CN" altLang="en-US" dirty="0">
                <a:sym typeface="Wingdings" panose="05000000000000000000" pitchFamily="2" charset="2"/>
              </a:rPr>
              <a:t>的子树里面的点全部删去</a:t>
            </a:r>
            <a:endParaRPr lang="en-US" altLang="zh-CN" dirty="0">
              <a:sym typeface="Wingdings" panose="05000000000000000000" pitchFamily="2" charset="2"/>
            </a:endParaRPr>
          </a:p>
          <a:p>
            <a:r>
              <a:rPr lang="zh-CN" altLang="en-US" dirty="0">
                <a:sym typeface="Wingdings" panose="05000000000000000000" pitchFamily="2" charset="2"/>
              </a:rPr>
              <a:t>找在点</a:t>
            </a:r>
            <a:r>
              <a:rPr lang="en-US" altLang="zh-CN" dirty="0">
                <a:sym typeface="Wingdings" panose="05000000000000000000" pitchFamily="2" charset="2"/>
              </a:rPr>
              <a:t>u</a:t>
            </a:r>
            <a:r>
              <a:rPr lang="zh-CN" altLang="en-US" dirty="0">
                <a:sym typeface="Wingdings" panose="05000000000000000000" pitchFamily="2" charset="2"/>
              </a:rPr>
              <a:t>的子树里面的点而不在点</a:t>
            </a:r>
            <a:r>
              <a:rPr lang="en-US" altLang="zh-CN" dirty="0">
                <a:sym typeface="Wingdings" panose="05000000000000000000" pitchFamily="2" charset="2"/>
              </a:rPr>
              <a:t>v</a:t>
            </a:r>
            <a:r>
              <a:rPr lang="zh-CN" altLang="en-US" dirty="0">
                <a:sym typeface="Wingdings" panose="05000000000000000000" pitchFamily="2" charset="2"/>
              </a:rPr>
              <a:t>的子树里面的点可以用</a:t>
            </a:r>
            <a:r>
              <a:rPr lang="en-US" altLang="zh-CN" dirty="0" err="1">
                <a:sym typeface="Wingdings" panose="05000000000000000000" pitchFamily="2" charset="2"/>
              </a:rPr>
              <a:t>dfs</a:t>
            </a:r>
            <a:r>
              <a:rPr lang="zh-CN" altLang="en-US" dirty="0">
                <a:sym typeface="Wingdings" panose="05000000000000000000" pitchFamily="2" charset="2"/>
              </a:rPr>
              <a:t>，先走</a:t>
            </a:r>
            <a:r>
              <a:rPr lang="en-US" altLang="zh-CN" dirty="0">
                <a:sym typeface="Wingdings" panose="05000000000000000000" pitchFamily="2" charset="2"/>
              </a:rPr>
              <a:t>u</a:t>
            </a:r>
            <a:r>
              <a:rPr lang="zh-CN" altLang="en-US" dirty="0">
                <a:sym typeface="Wingdings" panose="05000000000000000000" pitchFamily="2" charset="2"/>
              </a:rPr>
              <a:t>的子树里面非根到点</a:t>
            </a:r>
            <a:r>
              <a:rPr lang="en-US" altLang="zh-CN" dirty="0">
                <a:sym typeface="Wingdings" panose="05000000000000000000" pitchFamily="2" charset="2"/>
              </a:rPr>
              <a:t>n</a:t>
            </a:r>
            <a:r>
              <a:rPr lang="zh-CN" altLang="en-US" dirty="0">
                <a:sym typeface="Wingdings" panose="05000000000000000000" pitchFamily="2" charset="2"/>
              </a:rPr>
              <a:t>的链的部分，最后走点</a:t>
            </a:r>
            <a:r>
              <a:rPr lang="en-US" altLang="zh-CN" dirty="0">
                <a:sym typeface="Wingdings" panose="05000000000000000000" pitchFamily="2" charset="2"/>
              </a:rPr>
              <a:t>v</a:t>
            </a:r>
          </a:p>
          <a:p>
            <a:r>
              <a:rPr lang="zh-CN" altLang="en-US" dirty="0">
                <a:sym typeface="Wingdings" panose="05000000000000000000" pitchFamily="2" charset="2"/>
              </a:rPr>
              <a:t>支持删除的数据结构可以用</a:t>
            </a:r>
            <a:r>
              <a:rPr lang="en-US" altLang="zh-CN" dirty="0">
                <a:sym typeface="Wingdings" panose="05000000000000000000" pitchFamily="2" charset="2"/>
              </a:rPr>
              <a:t>set</a:t>
            </a:r>
            <a:r>
              <a:rPr lang="zh-CN" altLang="en-US" dirty="0">
                <a:sym typeface="Wingdings" panose="05000000000000000000" pitchFamily="2" charset="2"/>
              </a:rPr>
              <a:t>或者链表，</a:t>
            </a:r>
            <a:r>
              <a:rPr lang="en-US" altLang="zh-CN" dirty="0">
                <a:sym typeface="Wingdings" panose="05000000000000000000" pitchFamily="2" charset="2"/>
              </a:rPr>
              <a:t>set</a:t>
            </a:r>
            <a:r>
              <a:rPr lang="zh-CN" altLang="en-US" dirty="0">
                <a:sym typeface="Wingdings" panose="05000000000000000000" pitchFamily="2" charset="2"/>
              </a:rPr>
              <a:t>比较方便但是多一个</a:t>
            </a:r>
            <a:r>
              <a:rPr lang="en-US" altLang="zh-CN" dirty="0">
                <a:sym typeface="Wingdings" panose="05000000000000000000" pitchFamily="2" charset="2"/>
              </a:rPr>
              <a:t>log</a:t>
            </a:r>
            <a:r>
              <a:rPr lang="zh-CN" altLang="en-US" dirty="0">
                <a:sym typeface="Wingdings" panose="05000000000000000000" pitchFamily="2" charset="2"/>
              </a:rPr>
              <a:t>，删完了就更新相邻差的</a:t>
            </a:r>
            <a:r>
              <a:rPr lang="en-US" altLang="zh-CN" dirty="0">
                <a:sym typeface="Wingdings" panose="05000000000000000000" pitchFamily="2" charset="2"/>
              </a:rPr>
              <a:t>max</a:t>
            </a:r>
          </a:p>
          <a:p>
            <a:r>
              <a:rPr lang="zh-CN" altLang="en-US" dirty="0">
                <a:sym typeface="Wingdings" panose="05000000000000000000" pitchFamily="2" charset="2"/>
              </a:rPr>
              <a:t>每个点都只会被删一次，</a:t>
            </a:r>
            <a:r>
              <a:rPr lang="en-US" altLang="zh-CN" dirty="0" err="1">
                <a:sym typeface="Wingdings" panose="05000000000000000000" pitchFamily="2" charset="2"/>
              </a:rPr>
              <a:t>dfs</a:t>
            </a:r>
            <a:r>
              <a:rPr lang="zh-CN" altLang="en-US" dirty="0">
                <a:sym typeface="Wingdings" panose="05000000000000000000" pitchFamily="2" charset="2"/>
              </a:rPr>
              <a:t>一次，所以用链表实现是线性的</a:t>
            </a:r>
            <a:endParaRPr lang="en-US" altLang="zh-CN" dirty="0">
              <a:sym typeface="Wingdings" panose="05000000000000000000" pitchFamily="2" charset="2"/>
            </a:endParaRPr>
          </a:p>
          <a:p>
            <a:endParaRPr lang="en-US" altLang="zh-CN" dirty="0">
              <a:sym typeface="Wingdings" panose="05000000000000000000" pitchFamily="2" charset="2"/>
            </a:endParaRPr>
          </a:p>
        </p:txBody>
      </p:sp>
    </p:spTree>
    <p:extLst>
      <p:ext uri="{BB962C8B-B14F-4D97-AF65-F5344CB8AC3E}">
        <p14:creationId xmlns:p14="http://schemas.microsoft.com/office/powerpoint/2010/main" val="449085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a:t>Border</a:t>
            </a:r>
            <a:r>
              <a:rPr lang="zh-CN" altLang="en-US" dirty="0"/>
              <a:t>相关的定理（周期为主）</a:t>
            </a:r>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p:txBody>
          <a:bodyPr/>
          <a:lstStyle/>
          <a:p>
            <a:r>
              <a:rPr lang="zh-CN" altLang="en-US" dirty="0">
                <a:sym typeface="Wingdings" panose="05000000000000000000" pitchFamily="2" charset="2"/>
              </a:rPr>
              <a:t>弱周期定理</a:t>
            </a:r>
            <a:r>
              <a:rPr lang="en-US" altLang="zh-CN" dirty="0">
                <a:sym typeface="Wingdings" panose="05000000000000000000" pitchFamily="2" charset="2"/>
              </a:rPr>
              <a:t>(WPL): </a:t>
            </a:r>
            <a:r>
              <a:rPr lang="zh-CN" altLang="en-US" dirty="0">
                <a:sym typeface="Wingdings" panose="05000000000000000000" pitchFamily="2" charset="2"/>
              </a:rPr>
              <a:t>若</a:t>
            </a:r>
            <a:r>
              <a:rPr lang="en-US" altLang="zh-CN" dirty="0" err="1">
                <a:sym typeface="Wingdings" panose="05000000000000000000" pitchFamily="2" charset="2"/>
              </a:rPr>
              <a:t>p,q</a:t>
            </a:r>
            <a:r>
              <a:rPr lang="zh-CN" altLang="en-US" dirty="0">
                <a:sym typeface="Wingdings" panose="05000000000000000000" pitchFamily="2" charset="2"/>
              </a:rPr>
              <a:t>为</a:t>
            </a:r>
            <a:r>
              <a:rPr lang="en-US" altLang="zh-CN" dirty="0">
                <a:sym typeface="Wingdings" panose="05000000000000000000" pitchFamily="2" charset="2"/>
              </a:rPr>
              <a:t>S</a:t>
            </a:r>
            <a:r>
              <a:rPr lang="zh-CN" altLang="en-US" dirty="0">
                <a:sym typeface="Wingdings" panose="05000000000000000000" pitchFamily="2" charset="2"/>
              </a:rPr>
              <a:t>的周期，且</a:t>
            </a:r>
            <a:r>
              <a:rPr lang="en-US" altLang="zh-CN" dirty="0" err="1">
                <a:sym typeface="Wingdings" panose="05000000000000000000" pitchFamily="2" charset="2"/>
              </a:rPr>
              <a:t>p+q</a:t>
            </a:r>
            <a:r>
              <a:rPr lang="en-US" altLang="zh-CN" dirty="0">
                <a:sym typeface="Wingdings" panose="05000000000000000000" pitchFamily="2" charset="2"/>
              </a:rPr>
              <a:t>&lt;=n</a:t>
            </a:r>
            <a:r>
              <a:rPr lang="zh-CN" altLang="en-US" dirty="0">
                <a:sym typeface="Wingdings" panose="05000000000000000000" pitchFamily="2" charset="2"/>
              </a:rPr>
              <a:t>，则</a:t>
            </a:r>
            <a:r>
              <a:rPr lang="en-US" altLang="zh-CN" dirty="0" err="1">
                <a:sym typeface="Wingdings" panose="05000000000000000000" pitchFamily="2" charset="2"/>
              </a:rPr>
              <a:t>gcd</a:t>
            </a:r>
            <a:r>
              <a:rPr lang="en-US" altLang="zh-CN" dirty="0">
                <a:sym typeface="Wingdings" panose="05000000000000000000" pitchFamily="2" charset="2"/>
              </a:rPr>
              <a:t>(</a:t>
            </a:r>
            <a:r>
              <a:rPr lang="en-US" altLang="zh-CN" dirty="0" err="1">
                <a:sym typeface="Wingdings" panose="05000000000000000000" pitchFamily="2" charset="2"/>
              </a:rPr>
              <a:t>p,q</a:t>
            </a:r>
            <a:r>
              <a:rPr lang="en-US" altLang="zh-CN" dirty="0">
                <a:sym typeface="Wingdings" panose="05000000000000000000" pitchFamily="2" charset="2"/>
              </a:rPr>
              <a:t>)</a:t>
            </a:r>
            <a:r>
              <a:rPr lang="zh-CN" altLang="en-US" dirty="0">
                <a:sym typeface="Wingdings" panose="05000000000000000000" pitchFamily="2" charset="2"/>
              </a:rPr>
              <a:t>也是</a:t>
            </a:r>
            <a:r>
              <a:rPr lang="en-US" altLang="zh-CN" dirty="0">
                <a:sym typeface="Wingdings" panose="05000000000000000000" pitchFamily="2" charset="2"/>
              </a:rPr>
              <a:t>S</a:t>
            </a:r>
            <a:r>
              <a:rPr lang="zh-CN" altLang="en-US" dirty="0">
                <a:sym typeface="Wingdings" panose="05000000000000000000" pitchFamily="2" charset="2"/>
              </a:rPr>
              <a:t>的周期。</a:t>
            </a:r>
            <a:endParaRPr lang="en-US" altLang="zh-CN" dirty="0">
              <a:sym typeface="Wingdings" panose="05000000000000000000" pitchFamily="2" charset="2"/>
            </a:endParaRPr>
          </a:p>
          <a:p>
            <a:r>
              <a:rPr lang="zh-CN" altLang="en-US" dirty="0">
                <a:sym typeface="Wingdings" panose="05000000000000000000" pitchFamily="2" charset="2"/>
              </a:rPr>
              <a:t>证明：</a:t>
            </a:r>
            <a:endParaRPr lang="en-US" altLang="zh-CN" dirty="0">
              <a:sym typeface="Wingdings" panose="05000000000000000000" pitchFamily="2" charset="2"/>
            </a:endParaRPr>
          </a:p>
          <a:p>
            <a:r>
              <a:rPr lang="zh-CN" altLang="en-US" dirty="0">
                <a:sym typeface="Wingdings" panose="05000000000000000000" pitchFamily="2" charset="2"/>
              </a:rPr>
              <a:t>不妨设</a:t>
            </a:r>
            <a:r>
              <a:rPr lang="en-US" altLang="zh-CN" dirty="0">
                <a:sym typeface="Wingdings" panose="05000000000000000000" pitchFamily="2" charset="2"/>
              </a:rPr>
              <a:t>p&gt;q</a:t>
            </a:r>
            <a:r>
              <a:rPr lang="zh-CN" altLang="en-US" dirty="0">
                <a:sym typeface="Wingdings" panose="05000000000000000000" pitchFamily="2" charset="2"/>
              </a:rPr>
              <a:t>，</a:t>
            </a:r>
            <a:r>
              <a:rPr lang="en-US" altLang="zh-CN" dirty="0">
                <a:sym typeface="Wingdings" panose="05000000000000000000" pitchFamily="2" charset="2"/>
              </a:rPr>
              <a:t>d=p-q</a:t>
            </a:r>
          </a:p>
          <a:p>
            <a:r>
              <a:rPr lang="zh-CN" altLang="en-US" dirty="0">
                <a:sym typeface="Wingdings" panose="05000000000000000000" pitchFamily="2" charset="2"/>
              </a:rPr>
              <a:t>当</a:t>
            </a:r>
            <a:r>
              <a:rPr lang="en-US" altLang="zh-CN" dirty="0" err="1">
                <a:sym typeface="Wingdings" panose="05000000000000000000" pitchFamily="2" charset="2"/>
              </a:rPr>
              <a:t>i</a:t>
            </a:r>
            <a:r>
              <a:rPr lang="en-US" altLang="zh-CN" dirty="0">
                <a:sym typeface="Wingdings" panose="05000000000000000000" pitchFamily="2" charset="2"/>
              </a:rPr>
              <a:t>&gt;q</a:t>
            </a:r>
            <a:r>
              <a:rPr lang="zh-CN" altLang="en-US" dirty="0">
                <a:sym typeface="Wingdings" panose="05000000000000000000" pitchFamily="2" charset="2"/>
              </a:rPr>
              <a:t>时，有</a:t>
            </a:r>
            <a:r>
              <a:rPr lang="en-US" altLang="zh-CN" dirty="0">
                <a:sym typeface="Wingdings" panose="05000000000000000000" pitchFamily="2" charset="2"/>
              </a:rPr>
              <a:t>S[</a:t>
            </a:r>
            <a:r>
              <a:rPr lang="en-US" altLang="zh-CN" dirty="0" err="1">
                <a:sym typeface="Wingdings" panose="05000000000000000000" pitchFamily="2" charset="2"/>
              </a:rPr>
              <a:t>i</a:t>
            </a:r>
            <a:r>
              <a:rPr lang="en-US" altLang="zh-CN" dirty="0">
                <a:sym typeface="Wingdings" panose="05000000000000000000" pitchFamily="2" charset="2"/>
              </a:rPr>
              <a:t>]=S[</a:t>
            </a:r>
            <a:r>
              <a:rPr lang="en-US" altLang="zh-CN" dirty="0" err="1">
                <a:sym typeface="Wingdings" panose="05000000000000000000" pitchFamily="2" charset="2"/>
              </a:rPr>
              <a:t>i</a:t>
            </a:r>
            <a:r>
              <a:rPr lang="en-US" altLang="zh-CN" dirty="0">
                <a:sym typeface="Wingdings" panose="05000000000000000000" pitchFamily="2" charset="2"/>
              </a:rPr>
              <a:t>-q]=S[</a:t>
            </a:r>
            <a:r>
              <a:rPr lang="en-US" altLang="zh-CN" dirty="0" err="1">
                <a:sym typeface="Wingdings" panose="05000000000000000000" pitchFamily="2" charset="2"/>
              </a:rPr>
              <a:t>i-q+p</a:t>
            </a:r>
            <a:r>
              <a:rPr lang="en-US" altLang="zh-CN" dirty="0">
                <a:sym typeface="Wingdings" panose="05000000000000000000" pitchFamily="2" charset="2"/>
              </a:rPr>
              <a:t>]=S[</a:t>
            </a:r>
            <a:r>
              <a:rPr lang="en-US" altLang="zh-CN" dirty="0" err="1">
                <a:sym typeface="Wingdings" panose="05000000000000000000" pitchFamily="2" charset="2"/>
              </a:rPr>
              <a:t>i+d</a:t>
            </a:r>
            <a:r>
              <a:rPr lang="en-US" altLang="zh-CN" dirty="0">
                <a:sym typeface="Wingdings" panose="05000000000000000000" pitchFamily="2" charset="2"/>
              </a:rPr>
              <a:t>]</a:t>
            </a:r>
          </a:p>
          <a:p>
            <a:r>
              <a:rPr lang="zh-CN" altLang="en-US" dirty="0">
                <a:sym typeface="Wingdings" panose="05000000000000000000" pitchFamily="2" charset="2"/>
              </a:rPr>
              <a:t>当</a:t>
            </a:r>
            <a:r>
              <a:rPr lang="en-US" altLang="zh-CN" dirty="0" err="1">
                <a:sym typeface="Wingdings" panose="05000000000000000000" pitchFamily="2" charset="2"/>
              </a:rPr>
              <a:t>i</a:t>
            </a:r>
            <a:r>
              <a:rPr lang="en-US" altLang="zh-CN" dirty="0">
                <a:sym typeface="Wingdings" panose="05000000000000000000" pitchFamily="2" charset="2"/>
              </a:rPr>
              <a:t>&lt;p</a:t>
            </a:r>
            <a:r>
              <a:rPr lang="zh-CN" altLang="en-US" dirty="0">
                <a:sym typeface="Wingdings" panose="05000000000000000000" pitchFamily="2" charset="2"/>
              </a:rPr>
              <a:t>时，有</a:t>
            </a:r>
            <a:r>
              <a:rPr lang="en-US" altLang="zh-CN" dirty="0">
                <a:sym typeface="Wingdings" panose="05000000000000000000" pitchFamily="2" charset="2"/>
              </a:rPr>
              <a:t>S[</a:t>
            </a:r>
            <a:r>
              <a:rPr lang="en-US" altLang="zh-CN" dirty="0" err="1">
                <a:sym typeface="Wingdings" panose="05000000000000000000" pitchFamily="2" charset="2"/>
              </a:rPr>
              <a:t>i</a:t>
            </a:r>
            <a:r>
              <a:rPr lang="en-US" altLang="zh-CN" dirty="0">
                <a:sym typeface="Wingdings" panose="05000000000000000000" pitchFamily="2" charset="2"/>
              </a:rPr>
              <a:t>]=S[</a:t>
            </a:r>
            <a:r>
              <a:rPr lang="en-US" altLang="zh-CN" dirty="0" err="1">
                <a:sym typeface="Wingdings" panose="05000000000000000000" pitchFamily="2" charset="2"/>
              </a:rPr>
              <a:t>i+p</a:t>
            </a:r>
            <a:r>
              <a:rPr lang="en-US" altLang="zh-CN" dirty="0">
                <a:sym typeface="Wingdings" panose="05000000000000000000" pitchFamily="2" charset="2"/>
              </a:rPr>
              <a:t>]=S[</a:t>
            </a:r>
            <a:r>
              <a:rPr lang="en-US" altLang="zh-CN" dirty="0" err="1">
                <a:sym typeface="Wingdings" panose="05000000000000000000" pitchFamily="2" charset="2"/>
              </a:rPr>
              <a:t>i+p-q</a:t>
            </a:r>
            <a:r>
              <a:rPr lang="en-US" altLang="zh-CN" dirty="0">
                <a:sym typeface="Wingdings" panose="05000000000000000000" pitchFamily="2" charset="2"/>
              </a:rPr>
              <a:t>]=S[</a:t>
            </a:r>
            <a:r>
              <a:rPr lang="en-US" altLang="zh-CN" dirty="0" err="1">
                <a:sym typeface="Wingdings" panose="05000000000000000000" pitchFamily="2" charset="2"/>
              </a:rPr>
              <a:t>i+d</a:t>
            </a:r>
            <a:r>
              <a:rPr lang="en-US" altLang="zh-CN" dirty="0">
                <a:sym typeface="Wingdings" panose="05000000000000000000" pitchFamily="2" charset="2"/>
              </a:rPr>
              <a:t>]</a:t>
            </a:r>
          </a:p>
          <a:p>
            <a:r>
              <a:rPr lang="zh-CN" altLang="en-US" dirty="0">
                <a:sym typeface="Wingdings" panose="05000000000000000000" pitchFamily="2" charset="2"/>
              </a:rPr>
              <a:t>可以发现</a:t>
            </a:r>
            <a:r>
              <a:rPr lang="en-US" altLang="zh-CN" dirty="0" err="1">
                <a:sym typeface="Wingdings" panose="05000000000000000000" pitchFamily="2" charset="2"/>
              </a:rPr>
              <a:t>i</a:t>
            </a:r>
            <a:r>
              <a:rPr lang="zh-CN" altLang="en-US" dirty="0">
                <a:sym typeface="Wingdings" panose="05000000000000000000" pitchFamily="2" charset="2"/>
              </a:rPr>
              <a:t>取遍所有的值，所以</a:t>
            </a:r>
            <a:r>
              <a:rPr lang="en-US" altLang="zh-CN" dirty="0">
                <a:sym typeface="Wingdings" panose="05000000000000000000" pitchFamily="2" charset="2"/>
              </a:rPr>
              <a:t>d</a:t>
            </a:r>
            <a:r>
              <a:rPr lang="zh-CN" altLang="en-US" dirty="0">
                <a:sym typeface="Wingdings" panose="05000000000000000000" pitchFamily="2" charset="2"/>
              </a:rPr>
              <a:t>也是</a:t>
            </a:r>
            <a:r>
              <a:rPr lang="en-US" altLang="zh-CN" dirty="0">
                <a:sym typeface="Wingdings" panose="05000000000000000000" pitchFamily="2" charset="2"/>
              </a:rPr>
              <a:t>S</a:t>
            </a:r>
            <a:r>
              <a:rPr lang="zh-CN" altLang="en-US" dirty="0">
                <a:sym typeface="Wingdings" panose="05000000000000000000" pitchFamily="2" charset="2"/>
              </a:rPr>
              <a:t>的周期</a:t>
            </a:r>
            <a:endParaRPr lang="en-US" altLang="zh-CN" dirty="0">
              <a:sym typeface="Wingdings" panose="05000000000000000000" pitchFamily="2" charset="2"/>
            </a:endParaRPr>
          </a:p>
          <a:p>
            <a:r>
              <a:rPr lang="zh-CN" altLang="en-US" dirty="0">
                <a:sym typeface="Wingdings" panose="05000000000000000000" pitchFamily="2" charset="2"/>
              </a:rPr>
              <a:t>辗转相减得到</a:t>
            </a:r>
            <a:r>
              <a:rPr lang="en-US" altLang="zh-CN" dirty="0" err="1">
                <a:sym typeface="Wingdings" panose="05000000000000000000" pitchFamily="2" charset="2"/>
              </a:rPr>
              <a:t>gcd</a:t>
            </a:r>
            <a:r>
              <a:rPr lang="en-US" altLang="zh-CN" dirty="0">
                <a:sym typeface="Wingdings" panose="05000000000000000000" pitchFamily="2" charset="2"/>
              </a:rPr>
              <a:t>(</a:t>
            </a:r>
            <a:r>
              <a:rPr lang="en-US" altLang="zh-CN" dirty="0" err="1">
                <a:sym typeface="Wingdings" panose="05000000000000000000" pitchFamily="2" charset="2"/>
              </a:rPr>
              <a:t>p,q</a:t>
            </a:r>
            <a:r>
              <a:rPr lang="en-US" altLang="zh-CN" dirty="0">
                <a:sym typeface="Wingdings" panose="05000000000000000000" pitchFamily="2" charset="2"/>
              </a:rPr>
              <a:t>)</a:t>
            </a:r>
            <a:r>
              <a:rPr lang="zh-CN" altLang="en-US" dirty="0">
                <a:sym typeface="Wingdings" panose="05000000000000000000" pitchFamily="2" charset="2"/>
              </a:rPr>
              <a:t>也是</a:t>
            </a:r>
            <a:r>
              <a:rPr lang="en-US" altLang="zh-CN" dirty="0">
                <a:sym typeface="Wingdings" panose="05000000000000000000" pitchFamily="2" charset="2"/>
              </a:rPr>
              <a:t>S</a:t>
            </a:r>
            <a:r>
              <a:rPr lang="zh-CN" altLang="en-US" dirty="0">
                <a:sym typeface="Wingdings" panose="05000000000000000000" pitchFamily="2" charset="2"/>
              </a:rPr>
              <a:t>的周期</a:t>
            </a:r>
            <a:endParaRPr lang="en-US" altLang="zh-CN" dirty="0">
              <a:sym typeface="Wingdings" panose="05000000000000000000" pitchFamily="2" charset="2"/>
            </a:endParaRPr>
          </a:p>
          <a:p>
            <a:endParaRPr lang="en-US" altLang="zh-CN" dirty="0">
              <a:sym typeface="Wingdings" panose="05000000000000000000" pitchFamily="2" charset="2"/>
            </a:endParaRPr>
          </a:p>
        </p:txBody>
      </p:sp>
    </p:spTree>
    <p:extLst>
      <p:ext uri="{BB962C8B-B14F-4D97-AF65-F5344CB8AC3E}">
        <p14:creationId xmlns:p14="http://schemas.microsoft.com/office/powerpoint/2010/main" val="516611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a:t>Border</a:t>
            </a:r>
            <a:r>
              <a:rPr lang="zh-CN" altLang="en-US" dirty="0"/>
              <a:t>相关的定理（周期为主）</a:t>
            </a:r>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p:txBody>
          <a:bodyPr/>
          <a:lstStyle/>
          <a:p>
            <a:r>
              <a:rPr lang="zh-CN" altLang="en-US" dirty="0">
                <a:sym typeface="Wingdings" panose="05000000000000000000" pitchFamily="2" charset="2"/>
              </a:rPr>
              <a:t>周期定理</a:t>
            </a:r>
            <a:r>
              <a:rPr lang="en-US" altLang="zh-CN" dirty="0">
                <a:sym typeface="Wingdings" panose="05000000000000000000" pitchFamily="2" charset="2"/>
              </a:rPr>
              <a:t>(PL): </a:t>
            </a:r>
            <a:r>
              <a:rPr lang="zh-CN" altLang="en-US" dirty="0">
                <a:sym typeface="Wingdings" panose="05000000000000000000" pitchFamily="2" charset="2"/>
              </a:rPr>
              <a:t>若</a:t>
            </a:r>
            <a:r>
              <a:rPr lang="en-US" altLang="zh-CN" dirty="0" err="1">
                <a:sym typeface="Wingdings" panose="05000000000000000000" pitchFamily="2" charset="2"/>
              </a:rPr>
              <a:t>p,q</a:t>
            </a:r>
            <a:r>
              <a:rPr lang="zh-CN" altLang="en-US" dirty="0">
                <a:sym typeface="Wingdings" panose="05000000000000000000" pitchFamily="2" charset="2"/>
              </a:rPr>
              <a:t>为</a:t>
            </a:r>
            <a:r>
              <a:rPr lang="en-US" altLang="zh-CN" dirty="0">
                <a:sym typeface="Wingdings" panose="05000000000000000000" pitchFamily="2" charset="2"/>
              </a:rPr>
              <a:t>S</a:t>
            </a:r>
            <a:r>
              <a:rPr lang="zh-CN" altLang="en-US" dirty="0">
                <a:sym typeface="Wingdings" panose="05000000000000000000" pitchFamily="2" charset="2"/>
              </a:rPr>
              <a:t>的周期，且</a:t>
            </a:r>
            <a:r>
              <a:rPr lang="en-US" altLang="zh-CN" dirty="0" err="1">
                <a:sym typeface="Wingdings" panose="05000000000000000000" pitchFamily="2" charset="2"/>
              </a:rPr>
              <a:t>p+q-gcd</a:t>
            </a:r>
            <a:r>
              <a:rPr lang="en-US" altLang="zh-CN" dirty="0">
                <a:sym typeface="Wingdings" panose="05000000000000000000" pitchFamily="2" charset="2"/>
              </a:rPr>
              <a:t>(</a:t>
            </a:r>
            <a:r>
              <a:rPr lang="en-US" altLang="zh-CN" dirty="0" err="1">
                <a:sym typeface="Wingdings" panose="05000000000000000000" pitchFamily="2" charset="2"/>
              </a:rPr>
              <a:t>p,q</a:t>
            </a:r>
            <a:r>
              <a:rPr lang="en-US" altLang="zh-CN" dirty="0">
                <a:sym typeface="Wingdings" panose="05000000000000000000" pitchFamily="2" charset="2"/>
              </a:rPr>
              <a:t>)&lt;=n</a:t>
            </a:r>
            <a:r>
              <a:rPr lang="zh-CN" altLang="en-US" dirty="0">
                <a:sym typeface="Wingdings" panose="05000000000000000000" pitchFamily="2" charset="2"/>
              </a:rPr>
              <a:t>，则</a:t>
            </a:r>
            <a:r>
              <a:rPr lang="en-US" altLang="zh-CN" dirty="0" err="1">
                <a:sym typeface="Wingdings" panose="05000000000000000000" pitchFamily="2" charset="2"/>
              </a:rPr>
              <a:t>gcd</a:t>
            </a:r>
            <a:r>
              <a:rPr lang="en-US" altLang="zh-CN" dirty="0">
                <a:sym typeface="Wingdings" panose="05000000000000000000" pitchFamily="2" charset="2"/>
              </a:rPr>
              <a:t>(</a:t>
            </a:r>
            <a:r>
              <a:rPr lang="en-US" altLang="zh-CN" dirty="0" err="1">
                <a:sym typeface="Wingdings" panose="05000000000000000000" pitchFamily="2" charset="2"/>
              </a:rPr>
              <a:t>p,q</a:t>
            </a:r>
            <a:r>
              <a:rPr lang="en-US" altLang="zh-CN" dirty="0">
                <a:sym typeface="Wingdings" panose="05000000000000000000" pitchFamily="2" charset="2"/>
              </a:rPr>
              <a:t>)</a:t>
            </a:r>
            <a:r>
              <a:rPr lang="zh-CN" altLang="en-US" dirty="0">
                <a:sym typeface="Wingdings" panose="05000000000000000000" pitchFamily="2" charset="2"/>
              </a:rPr>
              <a:t>也是</a:t>
            </a:r>
            <a:r>
              <a:rPr lang="en-US" altLang="zh-CN" dirty="0">
                <a:sym typeface="Wingdings" panose="05000000000000000000" pitchFamily="2" charset="2"/>
              </a:rPr>
              <a:t>S</a:t>
            </a:r>
            <a:r>
              <a:rPr lang="zh-CN" altLang="en-US" dirty="0">
                <a:sym typeface="Wingdings" panose="05000000000000000000" pitchFamily="2" charset="2"/>
              </a:rPr>
              <a:t>的周期。</a:t>
            </a:r>
            <a:endParaRPr lang="en-US" altLang="zh-CN" dirty="0">
              <a:sym typeface="Wingdings" panose="05000000000000000000" pitchFamily="2" charset="2"/>
            </a:endParaRPr>
          </a:p>
          <a:p>
            <a:r>
              <a:rPr lang="zh-CN" altLang="en-US" dirty="0">
                <a:sym typeface="Wingdings" panose="05000000000000000000" pitchFamily="2" charset="2"/>
              </a:rPr>
              <a:t>证明略。一般用不到。</a:t>
            </a:r>
            <a:endParaRPr lang="en-US" altLang="zh-CN" dirty="0">
              <a:sym typeface="Wingdings" panose="05000000000000000000" pitchFamily="2" charset="2"/>
            </a:endParaRPr>
          </a:p>
        </p:txBody>
      </p:sp>
    </p:spTree>
    <p:extLst>
      <p:ext uri="{BB962C8B-B14F-4D97-AF65-F5344CB8AC3E}">
        <p14:creationId xmlns:p14="http://schemas.microsoft.com/office/powerpoint/2010/main" val="834984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a:t>Border</a:t>
            </a:r>
            <a:r>
              <a:rPr lang="zh-CN" altLang="en-US" dirty="0"/>
              <a:t>相关的定义</a:t>
            </a:r>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p:txBody>
          <a:bodyPr/>
          <a:lstStyle/>
          <a:p>
            <a:r>
              <a:rPr lang="zh-CN" altLang="en-US" dirty="0"/>
              <a:t>用</a:t>
            </a:r>
            <a:r>
              <a:rPr lang="en-US" altLang="zh-CN" dirty="0"/>
              <a:t>|S|</a:t>
            </a:r>
            <a:r>
              <a:rPr lang="zh-CN" altLang="en-US" dirty="0"/>
              <a:t>表示</a:t>
            </a:r>
            <a:r>
              <a:rPr lang="en-US" altLang="zh-CN" dirty="0"/>
              <a:t>S</a:t>
            </a:r>
            <a:r>
              <a:rPr lang="zh-CN" altLang="en-US" dirty="0"/>
              <a:t>的长度。</a:t>
            </a:r>
            <a:endParaRPr lang="en-US" altLang="zh-CN" dirty="0"/>
          </a:p>
          <a:p>
            <a:r>
              <a:rPr lang="zh-CN" altLang="en-US" dirty="0"/>
              <a:t>若只有一个串，</a:t>
            </a:r>
            <a:r>
              <a:rPr lang="en-US" altLang="zh-CN" dirty="0"/>
              <a:t>n</a:t>
            </a:r>
            <a:r>
              <a:rPr lang="zh-CN" altLang="en-US" dirty="0"/>
              <a:t>一般指原串长度。 </a:t>
            </a:r>
            <a:r>
              <a:rPr lang="el-GR" altLang="zh-CN" dirty="0"/>
              <a:t>Σ</a:t>
            </a:r>
            <a:r>
              <a:rPr lang="zh-CN" altLang="en-US" dirty="0"/>
              <a:t>指字符集。</a:t>
            </a:r>
            <a:endParaRPr lang="en-US" altLang="zh-CN" dirty="0"/>
          </a:p>
          <a:p>
            <a:r>
              <a:rPr lang="en-US" altLang="zh-CN" dirty="0"/>
              <a:t>S[</a:t>
            </a:r>
            <a:r>
              <a:rPr lang="en-US" altLang="zh-CN" dirty="0" err="1"/>
              <a:t>i,j</a:t>
            </a:r>
            <a:r>
              <a:rPr lang="en-US" altLang="zh-CN" dirty="0"/>
              <a:t>]</a:t>
            </a:r>
            <a:r>
              <a:rPr lang="zh-CN" altLang="en-US" dirty="0"/>
              <a:t>表示第</a:t>
            </a:r>
            <a:r>
              <a:rPr lang="en-US" altLang="zh-CN" dirty="0" err="1"/>
              <a:t>i</a:t>
            </a:r>
            <a:r>
              <a:rPr lang="zh-CN" altLang="en-US" dirty="0"/>
              <a:t>个字符到第</a:t>
            </a:r>
            <a:r>
              <a:rPr lang="en-US" altLang="zh-CN" dirty="0"/>
              <a:t>j</a:t>
            </a:r>
            <a:r>
              <a:rPr lang="zh-CN" altLang="en-US" dirty="0"/>
              <a:t>个字符形成的子串。</a:t>
            </a:r>
            <a:endParaRPr lang="en-US" altLang="zh-CN" dirty="0"/>
          </a:p>
          <a:p>
            <a:r>
              <a:rPr lang="en-US" altLang="zh-CN" dirty="0"/>
              <a:t>Border: </a:t>
            </a:r>
            <a:r>
              <a:rPr lang="zh-CN" altLang="en-US" dirty="0"/>
              <a:t>字符串</a:t>
            </a:r>
            <a:r>
              <a:rPr lang="en-US" altLang="zh-CN" dirty="0"/>
              <a:t>S</a:t>
            </a:r>
            <a:r>
              <a:rPr lang="zh-CN" altLang="en-US" dirty="0"/>
              <a:t>的某个真公共前后缀，或者说就是能与后缀完全匹配的前缀，但又不是整个字符串。也就是</a:t>
            </a:r>
            <a:r>
              <a:rPr lang="en-US" altLang="zh-CN" dirty="0"/>
              <a:t>S[1,m]=S[n-m+1,n]</a:t>
            </a:r>
            <a:r>
              <a:rPr lang="zh-CN" altLang="en-US" dirty="0"/>
              <a:t>。</a:t>
            </a:r>
            <a:endParaRPr lang="en-US" altLang="zh-CN" dirty="0"/>
          </a:p>
          <a:p>
            <a:r>
              <a:rPr lang="en-US" altLang="zh-CN" dirty="0" err="1"/>
              <a:t>maxBorder</a:t>
            </a:r>
            <a:r>
              <a:rPr lang="en-US" altLang="zh-CN" dirty="0"/>
              <a:t>: </a:t>
            </a:r>
            <a:r>
              <a:rPr lang="zh-CN" altLang="en-US" dirty="0"/>
              <a:t>字符串的最长真公共前后缀。</a:t>
            </a:r>
            <a:endParaRPr lang="en-US" altLang="zh-CN" dirty="0"/>
          </a:p>
          <a:p>
            <a:r>
              <a:rPr lang="zh-CN" altLang="en-US" dirty="0"/>
              <a:t>周期</a:t>
            </a:r>
            <a:r>
              <a:rPr lang="en-US" altLang="zh-CN" dirty="0"/>
              <a:t>:</a:t>
            </a:r>
            <a:r>
              <a:rPr lang="zh-CN" altLang="en-US" dirty="0"/>
              <a:t> 对于所有的</a:t>
            </a:r>
            <a:r>
              <a:rPr lang="en-US" altLang="zh-CN" dirty="0" err="1"/>
              <a:t>i</a:t>
            </a:r>
            <a:r>
              <a:rPr lang="zh-CN" altLang="en-US" dirty="0"/>
              <a:t>，存在</a:t>
            </a:r>
            <a:r>
              <a:rPr lang="en-US" altLang="zh-CN" dirty="0"/>
              <a:t>p</a:t>
            </a:r>
            <a:r>
              <a:rPr lang="zh-CN" altLang="en-US" dirty="0"/>
              <a:t>，有</a:t>
            </a:r>
            <a:r>
              <a:rPr lang="en-US" altLang="zh-CN" dirty="0"/>
              <a:t>S[</a:t>
            </a:r>
            <a:r>
              <a:rPr lang="en-US" altLang="zh-CN" dirty="0" err="1"/>
              <a:t>i</a:t>
            </a:r>
            <a:r>
              <a:rPr lang="en-US" altLang="zh-CN" dirty="0"/>
              <a:t>]=S[</a:t>
            </a:r>
            <a:r>
              <a:rPr lang="en-US" altLang="zh-CN" dirty="0" err="1"/>
              <a:t>i+p</a:t>
            </a:r>
            <a:r>
              <a:rPr lang="en-US" altLang="zh-CN" dirty="0"/>
              <a:t>]</a:t>
            </a:r>
            <a:r>
              <a:rPr lang="zh-CN" altLang="en-US" dirty="0"/>
              <a:t>，则称</a:t>
            </a:r>
            <a:r>
              <a:rPr lang="en-US" altLang="zh-CN" dirty="0"/>
              <a:t>p</a:t>
            </a:r>
            <a:r>
              <a:rPr lang="zh-CN" altLang="en-US" dirty="0"/>
              <a:t>是</a:t>
            </a:r>
            <a:r>
              <a:rPr lang="en-US" altLang="zh-CN" dirty="0"/>
              <a:t>S</a:t>
            </a:r>
            <a:r>
              <a:rPr lang="zh-CN" altLang="en-US" dirty="0"/>
              <a:t>的周期</a:t>
            </a:r>
            <a:endParaRPr lang="en-US" altLang="zh-CN" dirty="0"/>
          </a:p>
          <a:p>
            <a:endParaRPr lang="zh-CN" altLang="en-US" dirty="0"/>
          </a:p>
        </p:txBody>
      </p:sp>
    </p:spTree>
    <p:extLst>
      <p:ext uri="{BB962C8B-B14F-4D97-AF65-F5344CB8AC3E}">
        <p14:creationId xmlns:p14="http://schemas.microsoft.com/office/powerpoint/2010/main" val="3492397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a:t>Border</a:t>
            </a:r>
            <a:r>
              <a:rPr lang="zh-CN" altLang="en-US" dirty="0"/>
              <a:t>相关的定理（周期为主）</a:t>
            </a:r>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a:xfrm>
            <a:off x="771031" y="1856105"/>
            <a:ext cx="10515600" cy="4351338"/>
          </a:xfrm>
        </p:spPr>
        <p:txBody>
          <a:bodyPr/>
          <a:lstStyle/>
          <a:p>
            <a:r>
              <a:rPr lang="zh-CN" altLang="en-US" dirty="0">
                <a:sym typeface="Wingdings" panose="05000000000000000000" pitchFamily="2" charset="2"/>
              </a:rPr>
              <a:t>若</a:t>
            </a:r>
            <a:r>
              <a:rPr lang="en-US" altLang="zh-CN" dirty="0">
                <a:sym typeface="Wingdings" panose="05000000000000000000" pitchFamily="2" charset="2"/>
              </a:rPr>
              <a:t>S</a:t>
            </a:r>
            <a:r>
              <a:rPr lang="zh-CN" altLang="en-US" dirty="0">
                <a:sym typeface="Wingdings" panose="05000000000000000000" pitchFamily="2" charset="2"/>
              </a:rPr>
              <a:t>是</a:t>
            </a:r>
            <a:r>
              <a:rPr lang="en-US" altLang="zh-CN" dirty="0">
                <a:sym typeface="Wingdings" panose="05000000000000000000" pitchFamily="2" charset="2"/>
              </a:rPr>
              <a:t>T</a:t>
            </a:r>
            <a:r>
              <a:rPr lang="zh-CN" altLang="en-US" dirty="0">
                <a:sym typeface="Wingdings" panose="05000000000000000000" pitchFamily="2" charset="2"/>
              </a:rPr>
              <a:t>的前缀，且</a:t>
            </a:r>
            <a:r>
              <a:rPr lang="en-US" altLang="zh-CN" dirty="0">
                <a:sym typeface="Wingdings" panose="05000000000000000000" pitchFamily="2" charset="2"/>
              </a:rPr>
              <a:t>T</a:t>
            </a:r>
            <a:r>
              <a:rPr lang="zh-CN" altLang="en-US" dirty="0">
                <a:sym typeface="Wingdings" panose="05000000000000000000" pitchFamily="2" charset="2"/>
              </a:rPr>
              <a:t>有周期</a:t>
            </a:r>
            <a:r>
              <a:rPr lang="en-US" altLang="zh-CN" dirty="0">
                <a:sym typeface="Wingdings" panose="05000000000000000000" pitchFamily="2" charset="2"/>
              </a:rPr>
              <a:t>a</a:t>
            </a:r>
            <a:r>
              <a:rPr lang="zh-CN" altLang="en-US" dirty="0">
                <a:sym typeface="Wingdings" panose="05000000000000000000" pitchFamily="2" charset="2"/>
              </a:rPr>
              <a:t>，</a:t>
            </a:r>
            <a:r>
              <a:rPr lang="en-US" altLang="zh-CN" dirty="0">
                <a:sym typeface="Wingdings" panose="05000000000000000000" pitchFamily="2" charset="2"/>
              </a:rPr>
              <a:t>S</a:t>
            </a:r>
            <a:r>
              <a:rPr lang="zh-CN" altLang="en-US" dirty="0">
                <a:sym typeface="Wingdings" panose="05000000000000000000" pitchFamily="2" charset="2"/>
              </a:rPr>
              <a:t>有周期</a:t>
            </a:r>
            <a:r>
              <a:rPr lang="en-US" altLang="zh-CN" dirty="0">
                <a:sym typeface="Wingdings" panose="05000000000000000000" pitchFamily="2" charset="2"/>
              </a:rPr>
              <a:t>b</a:t>
            </a:r>
            <a:r>
              <a:rPr lang="zh-CN" altLang="en-US" dirty="0">
                <a:sym typeface="Wingdings" panose="05000000000000000000" pitchFamily="2" charset="2"/>
              </a:rPr>
              <a:t>，</a:t>
            </a:r>
            <a:r>
              <a:rPr lang="en-US" altLang="zh-CN" dirty="0" err="1">
                <a:sym typeface="Wingdings" panose="05000000000000000000" pitchFamily="2" charset="2"/>
              </a:rPr>
              <a:t>b|a</a:t>
            </a:r>
            <a:r>
              <a:rPr lang="zh-CN" altLang="en-US" dirty="0">
                <a:sym typeface="Wingdings" panose="05000000000000000000" pitchFamily="2" charset="2"/>
              </a:rPr>
              <a:t>，</a:t>
            </a:r>
            <a:r>
              <a:rPr lang="en-US" altLang="zh-CN" dirty="0">
                <a:sym typeface="Wingdings" panose="05000000000000000000" pitchFamily="2" charset="2"/>
              </a:rPr>
              <a:t>|S|&gt;=a</a:t>
            </a:r>
            <a:r>
              <a:rPr lang="zh-CN" altLang="en-US" dirty="0">
                <a:sym typeface="Wingdings" panose="05000000000000000000" pitchFamily="2" charset="2"/>
              </a:rPr>
              <a:t>，则</a:t>
            </a:r>
            <a:r>
              <a:rPr lang="en-US" altLang="zh-CN" dirty="0">
                <a:sym typeface="Wingdings" panose="05000000000000000000" pitchFamily="2" charset="2"/>
              </a:rPr>
              <a:t>T</a:t>
            </a:r>
            <a:r>
              <a:rPr lang="zh-CN" altLang="en-US" dirty="0">
                <a:sym typeface="Wingdings" panose="05000000000000000000" pitchFamily="2" charset="2"/>
              </a:rPr>
              <a:t>也有周期</a:t>
            </a:r>
            <a:r>
              <a:rPr lang="en-US" altLang="zh-CN" dirty="0">
                <a:sym typeface="Wingdings" panose="05000000000000000000" pitchFamily="2" charset="2"/>
              </a:rPr>
              <a:t>b</a:t>
            </a:r>
            <a:r>
              <a:rPr lang="zh-CN" altLang="en-US" dirty="0">
                <a:sym typeface="Wingdings" panose="05000000000000000000" pitchFamily="2" charset="2"/>
              </a:rPr>
              <a:t>。</a:t>
            </a:r>
            <a:endParaRPr lang="en-US" altLang="zh-CN" dirty="0">
              <a:sym typeface="Wingdings" panose="05000000000000000000" pitchFamily="2" charset="2"/>
            </a:endParaRPr>
          </a:p>
          <a:p>
            <a:r>
              <a:rPr lang="zh-CN" altLang="en-US" dirty="0">
                <a:sym typeface="Wingdings" panose="05000000000000000000" pitchFamily="2" charset="2"/>
              </a:rPr>
              <a:t>证明看图。</a:t>
            </a:r>
            <a:endParaRPr lang="en-US" altLang="zh-CN" dirty="0">
              <a:sym typeface="Wingdings" panose="05000000000000000000" pitchFamily="2" charset="2"/>
            </a:endParaRPr>
          </a:p>
        </p:txBody>
      </p:sp>
      <p:pic>
        <p:nvPicPr>
          <p:cNvPr id="5" name="图片 4">
            <a:extLst>
              <a:ext uri="{FF2B5EF4-FFF2-40B4-BE49-F238E27FC236}">
                <a16:creationId xmlns:a16="http://schemas.microsoft.com/office/drawing/2014/main" id="{C79F002E-AA59-4B7E-A3B6-D648186696E3}"/>
              </a:ext>
            </a:extLst>
          </p:cNvPr>
          <p:cNvPicPr>
            <a:picLocks noChangeAspect="1"/>
          </p:cNvPicPr>
          <p:nvPr/>
        </p:nvPicPr>
        <p:blipFill>
          <a:blip r:embed="rId2"/>
          <a:stretch>
            <a:fillRect/>
          </a:stretch>
        </p:blipFill>
        <p:spPr>
          <a:xfrm>
            <a:off x="838200" y="3318706"/>
            <a:ext cx="10381263" cy="2076253"/>
          </a:xfrm>
          <a:prstGeom prst="rect">
            <a:avLst/>
          </a:prstGeom>
        </p:spPr>
      </p:pic>
    </p:spTree>
    <p:extLst>
      <p:ext uri="{BB962C8B-B14F-4D97-AF65-F5344CB8AC3E}">
        <p14:creationId xmlns:p14="http://schemas.microsoft.com/office/powerpoint/2010/main" val="2726387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a:t>Border</a:t>
            </a:r>
            <a:r>
              <a:rPr lang="zh-CN" altLang="en-US" dirty="0"/>
              <a:t>相关的定理（周期为主）</a:t>
            </a:r>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a:xfrm>
            <a:off x="771031" y="1856105"/>
            <a:ext cx="10515600" cy="4351338"/>
          </a:xfrm>
        </p:spPr>
        <p:txBody>
          <a:bodyPr/>
          <a:lstStyle/>
          <a:p>
            <a:r>
              <a:rPr lang="zh-CN" altLang="en-US" dirty="0">
                <a:sym typeface="Wingdings" panose="05000000000000000000" pitchFamily="2" charset="2"/>
              </a:rPr>
              <a:t>若</a:t>
            </a:r>
            <a:r>
              <a:rPr lang="en-US" altLang="zh-CN" dirty="0">
                <a:sym typeface="Wingdings" panose="05000000000000000000" pitchFamily="2" charset="2"/>
              </a:rPr>
              <a:t>S</a:t>
            </a:r>
            <a:r>
              <a:rPr lang="zh-CN" altLang="en-US" dirty="0">
                <a:sym typeface="Wingdings" panose="05000000000000000000" pitchFamily="2" charset="2"/>
              </a:rPr>
              <a:t>如下图匹配，则表示</a:t>
            </a:r>
            <a:r>
              <a:rPr lang="en-US" altLang="zh-CN" dirty="0">
                <a:sym typeface="Wingdings" panose="05000000000000000000" pitchFamily="2" charset="2"/>
              </a:rPr>
              <a:t>S1∪S2</a:t>
            </a:r>
            <a:r>
              <a:rPr lang="zh-CN" altLang="en-US" dirty="0">
                <a:sym typeface="Wingdings" panose="05000000000000000000" pitchFamily="2" charset="2"/>
              </a:rPr>
              <a:t>有长度为</a:t>
            </a:r>
            <a:r>
              <a:rPr lang="en-US" altLang="zh-CN" dirty="0">
                <a:sym typeface="Wingdings" panose="05000000000000000000" pitchFamily="2" charset="2"/>
              </a:rPr>
              <a:t>d</a:t>
            </a:r>
            <a:r>
              <a:rPr lang="zh-CN" altLang="en-US" dirty="0">
                <a:sym typeface="Wingdings" panose="05000000000000000000" pitchFamily="2" charset="2"/>
              </a:rPr>
              <a:t>的周期。</a:t>
            </a:r>
            <a:endParaRPr lang="en-US" altLang="zh-CN" dirty="0">
              <a:sym typeface="Wingdings" panose="05000000000000000000" pitchFamily="2" charset="2"/>
            </a:endParaRPr>
          </a:p>
          <a:p>
            <a:endParaRPr lang="en-US" altLang="zh-CN" dirty="0">
              <a:sym typeface="Wingdings" panose="05000000000000000000" pitchFamily="2" charset="2"/>
            </a:endParaRPr>
          </a:p>
          <a:p>
            <a:endParaRPr lang="en-US" altLang="zh-CN" dirty="0">
              <a:sym typeface="Wingdings" panose="05000000000000000000" pitchFamily="2" charset="2"/>
            </a:endParaRPr>
          </a:p>
          <a:p>
            <a:endParaRPr lang="en-US" altLang="zh-CN" dirty="0">
              <a:sym typeface="Wingdings" panose="05000000000000000000" pitchFamily="2" charset="2"/>
            </a:endParaRPr>
          </a:p>
          <a:p>
            <a:endParaRPr lang="en-US" altLang="zh-CN" dirty="0">
              <a:sym typeface="Wingdings" panose="05000000000000000000" pitchFamily="2" charset="2"/>
            </a:endParaRPr>
          </a:p>
          <a:p>
            <a:endParaRPr lang="en-US" altLang="zh-CN" dirty="0">
              <a:sym typeface="Wingdings" panose="05000000000000000000" pitchFamily="2" charset="2"/>
            </a:endParaRPr>
          </a:p>
          <a:p>
            <a:r>
              <a:rPr lang="zh-CN" altLang="en-US" dirty="0">
                <a:sym typeface="Wingdings" panose="05000000000000000000" pitchFamily="2" charset="2"/>
              </a:rPr>
              <a:t>证明：说明</a:t>
            </a:r>
            <a:r>
              <a:rPr lang="en-US" altLang="zh-CN" dirty="0">
                <a:sym typeface="Wingdings" panose="05000000000000000000" pitchFamily="2" charset="2"/>
              </a:rPr>
              <a:t>S[1,n-d]</a:t>
            </a:r>
            <a:r>
              <a:rPr lang="zh-CN" altLang="en-US" dirty="0">
                <a:sym typeface="Wingdings" panose="05000000000000000000" pitchFamily="2" charset="2"/>
              </a:rPr>
              <a:t>是</a:t>
            </a:r>
            <a:r>
              <a:rPr lang="en-US" altLang="zh-CN" dirty="0">
                <a:sym typeface="Wingdings" panose="05000000000000000000" pitchFamily="2" charset="2"/>
              </a:rPr>
              <a:t>S</a:t>
            </a:r>
            <a:r>
              <a:rPr lang="zh-CN" altLang="en-US" dirty="0">
                <a:sym typeface="Wingdings" panose="05000000000000000000" pitchFamily="2" charset="2"/>
              </a:rPr>
              <a:t>的</a:t>
            </a:r>
            <a:r>
              <a:rPr lang="en-US" altLang="zh-CN" dirty="0">
                <a:sym typeface="Wingdings" panose="05000000000000000000" pitchFamily="2" charset="2"/>
              </a:rPr>
              <a:t>Border</a:t>
            </a:r>
            <a:r>
              <a:rPr lang="zh-CN" altLang="en-US" dirty="0">
                <a:sym typeface="Wingdings" panose="05000000000000000000" pitchFamily="2" charset="2"/>
              </a:rPr>
              <a:t>，所以</a:t>
            </a:r>
            <a:r>
              <a:rPr lang="en-US" altLang="zh-CN" dirty="0">
                <a:sym typeface="Wingdings" panose="05000000000000000000" pitchFamily="2" charset="2"/>
              </a:rPr>
              <a:t>d</a:t>
            </a:r>
            <a:r>
              <a:rPr lang="zh-CN" altLang="en-US" dirty="0">
                <a:sym typeface="Wingdings" panose="05000000000000000000" pitchFamily="2" charset="2"/>
              </a:rPr>
              <a:t>是</a:t>
            </a:r>
            <a:r>
              <a:rPr lang="en-US" altLang="zh-CN" dirty="0">
                <a:sym typeface="Wingdings" panose="05000000000000000000" pitchFamily="2" charset="2"/>
              </a:rPr>
              <a:t>S</a:t>
            </a:r>
            <a:r>
              <a:rPr lang="zh-CN" altLang="en-US" dirty="0">
                <a:sym typeface="Wingdings" panose="05000000000000000000" pitchFamily="2" charset="2"/>
              </a:rPr>
              <a:t>的周期，所以</a:t>
            </a:r>
            <a:r>
              <a:rPr lang="en-US" altLang="zh-CN" dirty="0">
                <a:sym typeface="Wingdings" panose="05000000000000000000" pitchFamily="2" charset="2"/>
              </a:rPr>
              <a:t>d</a:t>
            </a:r>
            <a:r>
              <a:rPr lang="zh-CN" altLang="en-US" dirty="0">
                <a:sym typeface="Wingdings" panose="05000000000000000000" pitchFamily="2" charset="2"/>
              </a:rPr>
              <a:t>是</a:t>
            </a:r>
            <a:r>
              <a:rPr lang="en-US" altLang="zh-CN" dirty="0">
                <a:sym typeface="Wingdings" panose="05000000000000000000" pitchFamily="2" charset="2"/>
              </a:rPr>
              <a:t>S1∪S2</a:t>
            </a:r>
            <a:r>
              <a:rPr lang="zh-CN" altLang="en-US" dirty="0">
                <a:sym typeface="Wingdings" panose="05000000000000000000" pitchFamily="2" charset="2"/>
              </a:rPr>
              <a:t>的周期</a:t>
            </a:r>
            <a:endParaRPr lang="en-US" altLang="zh-CN" dirty="0">
              <a:sym typeface="Wingdings" panose="05000000000000000000" pitchFamily="2" charset="2"/>
            </a:endParaRPr>
          </a:p>
        </p:txBody>
      </p:sp>
      <p:pic>
        <p:nvPicPr>
          <p:cNvPr id="6" name="图片 5">
            <a:extLst>
              <a:ext uri="{FF2B5EF4-FFF2-40B4-BE49-F238E27FC236}">
                <a16:creationId xmlns:a16="http://schemas.microsoft.com/office/drawing/2014/main" id="{7BA156B8-9A8A-4759-B1D3-ABF48DA9FD29}"/>
              </a:ext>
            </a:extLst>
          </p:cNvPr>
          <p:cNvPicPr>
            <a:picLocks noChangeAspect="1"/>
          </p:cNvPicPr>
          <p:nvPr/>
        </p:nvPicPr>
        <p:blipFill>
          <a:blip r:embed="rId2"/>
          <a:stretch>
            <a:fillRect/>
          </a:stretch>
        </p:blipFill>
        <p:spPr>
          <a:xfrm>
            <a:off x="838200" y="2429438"/>
            <a:ext cx="7755857" cy="1999124"/>
          </a:xfrm>
          <a:prstGeom prst="rect">
            <a:avLst/>
          </a:prstGeom>
        </p:spPr>
      </p:pic>
    </p:spTree>
    <p:extLst>
      <p:ext uri="{BB962C8B-B14F-4D97-AF65-F5344CB8AC3E}">
        <p14:creationId xmlns:p14="http://schemas.microsoft.com/office/powerpoint/2010/main" val="3890523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a:t>Border</a:t>
            </a:r>
            <a:r>
              <a:rPr lang="zh-CN" altLang="en-US" dirty="0"/>
              <a:t>相关的定理（周期为主）</a:t>
            </a:r>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a:xfrm>
            <a:off x="771031" y="1856105"/>
            <a:ext cx="10515600" cy="4351338"/>
          </a:xfrm>
        </p:spPr>
        <p:txBody>
          <a:bodyPr/>
          <a:lstStyle/>
          <a:p>
            <a:r>
              <a:rPr lang="zh-CN" altLang="en-US" dirty="0">
                <a:sym typeface="Wingdings" panose="05000000000000000000" pitchFamily="2" charset="2"/>
              </a:rPr>
              <a:t>若</a:t>
            </a:r>
            <a:r>
              <a:rPr lang="en-US" altLang="zh-CN" dirty="0">
                <a:sym typeface="Wingdings" panose="05000000000000000000" pitchFamily="2" charset="2"/>
              </a:rPr>
              <a:t>2|S|&gt;=|T|</a:t>
            </a:r>
            <a:r>
              <a:rPr lang="zh-CN" altLang="en-US" dirty="0">
                <a:sym typeface="Wingdings" panose="05000000000000000000" pitchFamily="2" charset="2"/>
              </a:rPr>
              <a:t>，则</a:t>
            </a:r>
            <a:r>
              <a:rPr lang="en-US" altLang="zh-CN" dirty="0">
                <a:sym typeface="Wingdings" panose="05000000000000000000" pitchFamily="2" charset="2"/>
              </a:rPr>
              <a:t>S</a:t>
            </a:r>
            <a:r>
              <a:rPr lang="zh-CN" altLang="en-US" dirty="0">
                <a:sym typeface="Wingdings" panose="05000000000000000000" pitchFamily="2" charset="2"/>
              </a:rPr>
              <a:t>在</a:t>
            </a:r>
            <a:r>
              <a:rPr lang="en-US" altLang="zh-CN" dirty="0">
                <a:sym typeface="Wingdings" panose="05000000000000000000" pitchFamily="2" charset="2"/>
              </a:rPr>
              <a:t>T</a:t>
            </a:r>
            <a:r>
              <a:rPr lang="zh-CN" altLang="en-US" dirty="0">
                <a:sym typeface="Wingdings" panose="05000000000000000000" pitchFamily="2" charset="2"/>
              </a:rPr>
              <a:t>中的匹配位置必为等差序列。</a:t>
            </a:r>
            <a:endParaRPr lang="en-US" altLang="zh-CN" dirty="0">
              <a:sym typeface="Wingdings" panose="05000000000000000000" pitchFamily="2" charset="2"/>
            </a:endParaRPr>
          </a:p>
          <a:p>
            <a:r>
              <a:rPr lang="zh-CN" altLang="en-US" dirty="0">
                <a:sym typeface="Wingdings" panose="05000000000000000000" pitchFamily="2" charset="2"/>
              </a:rPr>
              <a:t>证明：不妨将</a:t>
            </a:r>
            <a:r>
              <a:rPr lang="en-US" altLang="zh-CN" dirty="0">
                <a:sym typeface="Wingdings" panose="05000000000000000000" pitchFamily="2" charset="2"/>
              </a:rPr>
              <a:t>T</a:t>
            </a:r>
            <a:r>
              <a:rPr lang="zh-CN" altLang="en-US" dirty="0">
                <a:sym typeface="Wingdings" panose="05000000000000000000" pitchFamily="2" charset="2"/>
              </a:rPr>
              <a:t>中没有被匹配覆盖到的前后部分去掉，又因为</a:t>
            </a:r>
            <a:r>
              <a:rPr lang="en-US" altLang="zh-CN" dirty="0">
                <a:sym typeface="Wingdings" panose="05000000000000000000" pitchFamily="2" charset="2"/>
              </a:rPr>
              <a:t>2|S|&gt;=|T|</a:t>
            </a:r>
            <a:r>
              <a:rPr lang="zh-CN" altLang="en-US" dirty="0">
                <a:sym typeface="Wingdings" panose="05000000000000000000" pitchFamily="2" charset="2"/>
              </a:rPr>
              <a:t>，所以去掉以后的</a:t>
            </a:r>
            <a:r>
              <a:rPr lang="en-US" altLang="zh-CN" dirty="0">
                <a:sym typeface="Wingdings" panose="05000000000000000000" pitchFamily="2" charset="2"/>
              </a:rPr>
              <a:t>T</a:t>
            </a:r>
            <a:r>
              <a:rPr lang="zh-CN" altLang="en-US" dirty="0">
                <a:sym typeface="Wingdings" panose="05000000000000000000" pitchFamily="2" charset="2"/>
              </a:rPr>
              <a:t>的所有位置都被</a:t>
            </a:r>
            <a:r>
              <a:rPr lang="en-US" altLang="zh-CN" dirty="0">
                <a:sym typeface="Wingdings" panose="05000000000000000000" pitchFamily="2" charset="2"/>
              </a:rPr>
              <a:t>S</a:t>
            </a:r>
            <a:r>
              <a:rPr lang="zh-CN" altLang="en-US" dirty="0">
                <a:sym typeface="Wingdings" panose="05000000000000000000" pitchFamily="2" charset="2"/>
              </a:rPr>
              <a:t>的匹配覆盖。</a:t>
            </a:r>
            <a:endParaRPr lang="en-US" altLang="zh-CN" dirty="0">
              <a:sym typeface="Wingdings" panose="05000000000000000000" pitchFamily="2" charset="2"/>
            </a:endParaRPr>
          </a:p>
          <a:p>
            <a:r>
              <a:rPr lang="zh-CN" altLang="en-US" dirty="0">
                <a:sym typeface="Wingdings" panose="05000000000000000000" pitchFamily="2" charset="2"/>
              </a:rPr>
              <a:t>显然，若匹配次数</a:t>
            </a:r>
            <a:r>
              <a:rPr lang="en-US" altLang="zh-CN" dirty="0">
                <a:sym typeface="Wingdings" panose="05000000000000000000" pitchFamily="2" charset="2"/>
              </a:rPr>
              <a:t>&lt;=2</a:t>
            </a:r>
            <a:r>
              <a:rPr lang="zh-CN" altLang="en-US" dirty="0">
                <a:sym typeface="Wingdings" panose="05000000000000000000" pitchFamily="2" charset="2"/>
              </a:rPr>
              <a:t>，必为等差数列。</a:t>
            </a:r>
            <a:endParaRPr lang="en-US" altLang="zh-CN" dirty="0">
              <a:sym typeface="Wingdings" panose="05000000000000000000" pitchFamily="2" charset="2"/>
            </a:endParaRPr>
          </a:p>
        </p:txBody>
      </p:sp>
    </p:spTree>
    <p:extLst>
      <p:ext uri="{BB962C8B-B14F-4D97-AF65-F5344CB8AC3E}">
        <p14:creationId xmlns:p14="http://schemas.microsoft.com/office/powerpoint/2010/main" val="3684225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a:t>Border</a:t>
            </a:r>
            <a:r>
              <a:rPr lang="zh-CN" altLang="en-US" dirty="0"/>
              <a:t>相关的定理（周期为主）</a:t>
            </a:r>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a:xfrm>
            <a:off x="771031" y="1856105"/>
            <a:ext cx="10515600" cy="4351338"/>
          </a:xfrm>
        </p:spPr>
        <p:txBody>
          <a:bodyPr/>
          <a:lstStyle/>
          <a:p>
            <a:r>
              <a:rPr lang="zh-CN" altLang="en-US" dirty="0">
                <a:sym typeface="Wingdings" panose="05000000000000000000" pitchFamily="2" charset="2"/>
              </a:rPr>
              <a:t>考虑匹配次数达到</a:t>
            </a:r>
            <a:r>
              <a:rPr lang="en-US" altLang="zh-CN" dirty="0">
                <a:sym typeface="Wingdings" panose="05000000000000000000" pitchFamily="2" charset="2"/>
              </a:rPr>
              <a:t>3</a:t>
            </a:r>
            <a:r>
              <a:rPr lang="zh-CN" altLang="en-US" dirty="0">
                <a:sym typeface="Wingdings" panose="05000000000000000000" pitchFamily="2" charset="2"/>
              </a:rPr>
              <a:t>的情况，设第一，二次匹配间隔长度为</a:t>
            </a:r>
            <a:r>
              <a:rPr lang="en-US" altLang="zh-CN" dirty="0">
                <a:sym typeface="Wingdings" panose="05000000000000000000" pitchFamily="2" charset="2"/>
              </a:rPr>
              <a:t>d</a:t>
            </a:r>
            <a:r>
              <a:rPr lang="zh-CN" altLang="en-US" dirty="0">
                <a:sym typeface="Wingdings" panose="05000000000000000000" pitchFamily="2" charset="2"/>
              </a:rPr>
              <a:t>，之后的某次匹配与第二次匹配的间隔为</a:t>
            </a:r>
            <a:r>
              <a:rPr lang="en-US" altLang="zh-CN" dirty="0">
                <a:sym typeface="Wingdings" panose="05000000000000000000" pitchFamily="2" charset="2"/>
              </a:rPr>
              <a:t>q</a:t>
            </a:r>
            <a:r>
              <a:rPr lang="zh-CN" altLang="en-US" dirty="0">
                <a:sym typeface="Wingdings" panose="05000000000000000000" pitchFamily="2" charset="2"/>
              </a:rPr>
              <a:t>。</a:t>
            </a:r>
            <a:endParaRPr lang="en-US" altLang="zh-CN" dirty="0">
              <a:sym typeface="Wingdings" panose="05000000000000000000" pitchFamily="2" charset="2"/>
            </a:endParaRPr>
          </a:p>
          <a:p>
            <a:endParaRPr lang="en-US" altLang="zh-CN" dirty="0">
              <a:sym typeface="Wingdings" panose="05000000000000000000" pitchFamily="2" charset="2"/>
            </a:endParaRPr>
          </a:p>
          <a:p>
            <a:endParaRPr lang="en-US" altLang="zh-CN" dirty="0">
              <a:sym typeface="Wingdings" panose="05000000000000000000" pitchFamily="2" charset="2"/>
            </a:endParaRPr>
          </a:p>
          <a:p>
            <a:endParaRPr lang="en-US" altLang="zh-CN" dirty="0">
              <a:sym typeface="Wingdings" panose="05000000000000000000" pitchFamily="2" charset="2"/>
            </a:endParaRPr>
          </a:p>
          <a:p>
            <a:endParaRPr lang="en-US" altLang="zh-CN" dirty="0">
              <a:sym typeface="Wingdings" panose="05000000000000000000" pitchFamily="2" charset="2"/>
            </a:endParaRPr>
          </a:p>
          <a:p>
            <a:r>
              <a:rPr lang="zh-CN" altLang="en-US" dirty="0">
                <a:sym typeface="Wingdings" panose="05000000000000000000" pitchFamily="2" charset="2"/>
              </a:rPr>
              <a:t>由刚才的讨论，</a:t>
            </a:r>
            <a:r>
              <a:rPr lang="en-US" altLang="zh-CN" dirty="0" err="1">
                <a:sym typeface="Wingdings" panose="05000000000000000000" pitchFamily="2" charset="2"/>
              </a:rPr>
              <a:t>d,q</a:t>
            </a:r>
            <a:r>
              <a:rPr lang="zh-CN" altLang="en-US" dirty="0">
                <a:sym typeface="Wingdings" panose="05000000000000000000" pitchFamily="2" charset="2"/>
              </a:rPr>
              <a:t>是</a:t>
            </a:r>
            <a:r>
              <a:rPr lang="en-US" altLang="zh-CN" dirty="0">
                <a:sym typeface="Wingdings" panose="05000000000000000000" pitchFamily="2" charset="2"/>
              </a:rPr>
              <a:t>S</a:t>
            </a:r>
            <a:r>
              <a:rPr lang="zh-CN" altLang="en-US" dirty="0">
                <a:sym typeface="Wingdings" panose="05000000000000000000" pitchFamily="2" charset="2"/>
              </a:rPr>
              <a:t>的周期</a:t>
            </a:r>
            <a:endParaRPr lang="en-US" altLang="zh-CN" dirty="0">
              <a:sym typeface="Wingdings" panose="05000000000000000000" pitchFamily="2" charset="2"/>
            </a:endParaRPr>
          </a:p>
          <a:p>
            <a:r>
              <a:rPr lang="zh-CN" altLang="en-US" dirty="0">
                <a:sym typeface="Wingdings" panose="05000000000000000000" pitchFamily="2" charset="2"/>
              </a:rPr>
              <a:t>因为</a:t>
            </a:r>
            <a:r>
              <a:rPr lang="en-US" altLang="zh-CN" dirty="0">
                <a:sym typeface="Wingdings" panose="05000000000000000000" pitchFamily="2" charset="2"/>
              </a:rPr>
              <a:t>2|S|&gt;=|T|</a:t>
            </a:r>
            <a:r>
              <a:rPr lang="zh-CN" altLang="en-US" dirty="0">
                <a:sym typeface="Wingdings" panose="05000000000000000000" pitchFamily="2" charset="2"/>
              </a:rPr>
              <a:t>，且</a:t>
            </a:r>
            <a:r>
              <a:rPr lang="en-US" altLang="zh-CN" dirty="0" err="1">
                <a:sym typeface="Wingdings" panose="05000000000000000000" pitchFamily="2" charset="2"/>
              </a:rPr>
              <a:t>d+q</a:t>
            </a:r>
            <a:r>
              <a:rPr lang="en-US" altLang="zh-CN" dirty="0">
                <a:sym typeface="Wingdings" panose="05000000000000000000" pitchFamily="2" charset="2"/>
              </a:rPr>
              <a:t>+|S|=|T|</a:t>
            </a:r>
            <a:r>
              <a:rPr lang="zh-CN" altLang="en-US" dirty="0">
                <a:sym typeface="Wingdings" panose="05000000000000000000" pitchFamily="2" charset="2"/>
              </a:rPr>
              <a:t>，所以</a:t>
            </a:r>
            <a:r>
              <a:rPr lang="en-US" altLang="zh-CN" dirty="0" err="1">
                <a:sym typeface="Wingdings" panose="05000000000000000000" pitchFamily="2" charset="2"/>
              </a:rPr>
              <a:t>d+q</a:t>
            </a:r>
            <a:r>
              <a:rPr lang="en-US" altLang="zh-CN" dirty="0">
                <a:sym typeface="Wingdings" panose="05000000000000000000" pitchFamily="2" charset="2"/>
              </a:rPr>
              <a:t>&lt;=|S|</a:t>
            </a:r>
            <a:r>
              <a:rPr lang="zh-CN" altLang="en-US" dirty="0">
                <a:sym typeface="Wingdings" panose="05000000000000000000" pitchFamily="2" charset="2"/>
              </a:rPr>
              <a:t>，由</a:t>
            </a:r>
            <a:r>
              <a:rPr lang="en-US" altLang="zh-CN" dirty="0">
                <a:sym typeface="Wingdings" panose="05000000000000000000" pitchFamily="2" charset="2"/>
              </a:rPr>
              <a:t>WPL</a:t>
            </a:r>
            <a:r>
              <a:rPr lang="zh-CN" altLang="en-US" dirty="0">
                <a:sym typeface="Wingdings" panose="05000000000000000000" pitchFamily="2" charset="2"/>
              </a:rPr>
              <a:t>得</a:t>
            </a:r>
            <a:r>
              <a:rPr lang="en-US" altLang="zh-CN" dirty="0">
                <a:sym typeface="Wingdings" panose="05000000000000000000" pitchFamily="2" charset="2"/>
              </a:rPr>
              <a:t>r=</a:t>
            </a:r>
            <a:r>
              <a:rPr lang="en-US" altLang="zh-CN" dirty="0" err="1">
                <a:sym typeface="Wingdings" panose="05000000000000000000" pitchFamily="2" charset="2"/>
              </a:rPr>
              <a:t>gcd</a:t>
            </a:r>
            <a:r>
              <a:rPr lang="en-US" altLang="zh-CN" dirty="0">
                <a:sym typeface="Wingdings" panose="05000000000000000000" pitchFamily="2" charset="2"/>
              </a:rPr>
              <a:t>(</a:t>
            </a:r>
            <a:r>
              <a:rPr lang="en-US" altLang="zh-CN" dirty="0" err="1">
                <a:sym typeface="Wingdings" panose="05000000000000000000" pitchFamily="2" charset="2"/>
              </a:rPr>
              <a:t>d,q</a:t>
            </a:r>
            <a:r>
              <a:rPr lang="en-US" altLang="zh-CN" dirty="0">
                <a:sym typeface="Wingdings" panose="05000000000000000000" pitchFamily="2" charset="2"/>
              </a:rPr>
              <a:t>)</a:t>
            </a:r>
            <a:r>
              <a:rPr lang="zh-CN" altLang="en-US" dirty="0">
                <a:sym typeface="Wingdings" panose="05000000000000000000" pitchFamily="2" charset="2"/>
              </a:rPr>
              <a:t>也是</a:t>
            </a:r>
            <a:r>
              <a:rPr lang="en-US" altLang="zh-CN" dirty="0">
                <a:sym typeface="Wingdings" panose="05000000000000000000" pitchFamily="2" charset="2"/>
              </a:rPr>
              <a:t>|S|</a:t>
            </a:r>
            <a:r>
              <a:rPr lang="zh-CN" altLang="en-US" dirty="0">
                <a:sym typeface="Wingdings" panose="05000000000000000000" pitchFamily="2" charset="2"/>
              </a:rPr>
              <a:t>的周期</a:t>
            </a:r>
            <a:endParaRPr lang="en-US" altLang="zh-CN" dirty="0">
              <a:sym typeface="Wingdings" panose="05000000000000000000" pitchFamily="2" charset="2"/>
            </a:endParaRPr>
          </a:p>
        </p:txBody>
      </p:sp>
      <p:pic>
        <p:nvPicPr>
          <p:cNvPr id="5" name="图片 4">
            <a:extLst>
              <a:ext uri="{FF2B5EF4-FFF2-40B4-BE49-F238E27FC236}">
                <a16:creationId xmlns:a16="http://schemas.microsoft.com/office/drawing/2014/main" id="{91537747-1294-4C07-A676-491138FC8459}"/>
              </a:ext>
            </a:extLst>
          </p:cNvPr>
          <p:cNvPicPr>
            <a:picLocks noChangeAspect="1"/>
          </p:cNvPicPr>
          <p:nvPr/>
        </p:nvPicPr>
        <p:blipFill>
          <a:blip r:embed="rId2"/>
          <a:stretch>
            <a:fillRect/>
          </a:stretch>
        </p:blipFill>
        <p:spPr>
          <a:xfrm>
            <a:off x="771031" y="2728945"/>
            <a:ext cx="6001588" cy="2038635"/>
          </a:xfrm>
          <a:prstGeom prst="rect">
            <a:avLst/>
          </a:prstGeom>
        </p:spPr>
      </p:pic>
    </p:spTree>
    <p:extLst>
      <p:ext uri="{BB962C8B-B14F-4D97-AF65-F5344CB8AC3E}">
        <p14:creationId xmlns:p14="http://schemas.microsoft.com/office/powerpoint/2010/main" val="3458063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a:t>Border</a:t>
            </a:r>
            <a:r>
              <a:rPr lang="zh-CN" altLang="en-US" dirty="0"/>
              <a:t>相关的定理（周期为主）</a:t>
            </a:r>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a:xfrm>
            <a:off x="771031" y="1856105"/>
            <a:ext cx="10515600" cy="4351338"/>
          </a:xfrm>
        </p:spPr>
        <p:txBody>
          <a:bodyPr/>
          <a:lstStyle/>
          <a:p>
            <a:r>
              <a:rPr lang="zh-CN" altLang="en-US" dirty="0">
                <a:sym typeface="Wingdings" panose="05000000000000000000" pitchFamily="2" charset="2"/>
              </a:rPr>
              <a:t>因为</a:t>
            </a:r>
            <a:r>
              <a:rPr lang="en-US" altLang="zh-CN" dirty="0">
                <a:sym typeface="Wingdings" panose="05000000000000000000" pitchFamily="2" charset="2"/>
              </a:rPr>
              <a:t>2|S|&gt;=|T|</a:t>
            </a:r>
            <a:r>
              <a:rPr lang="zh-CN" altLang="en-US" dirty="0">
                <a:sym typeface="Wingdings" panose="05000000000000000000" pitchFamily="2" charset="2"/>
              </a:rPr>
              <a:t>，且</a:t>
            </a:r>
            <a:r>
              <a:rPr lang="en-US" altLang="zh-CN" dirty="0" err="1">
                <a:sym typeface="Wingdings" panose="05000000000000000000" pitchFamily="2" charset="2"/>
              </a:rPr>
              <a:t>d+q</a:t>
            </a:r>
            <a:r>
              <a:rPr lang="en-US" altLang="zh-CN" dirty="0">
                <a:sym typeface="Wingdings" panose="05000000000000000000" pitchFamily="2" charset="2"/>
              </a:rPr>
              <a:t>+|S|=|T|</a:t>
            </a:r>
            <a:r>
              <a:rPr lang="zh-CN" altLang="en-US" dirty="0">
                <a:sym typeface="Wingdings" panose="05000000000000000000" pitchFamily="2" charset="2"/>
              </a:rPr>
              <a:t>，所以</a:t>
            </a:r>
            <a:r>
              <a:rPr lang="en-US" altLang="zh-CN" dirty="0" err="1">
                <a:sym typeface="Wingdings" panose="05000000000000000000" pitchFamily="2" charset="2"/>
              </a:rPr>
              <a:t>d+q</a:t>
            </a:r>
            <a:r>
              <a:rPr lang="en-US" altLang="zh-CN" dirty="0">
                <a:sym typeface="Wingdings" panose="05000000000000000000" pitchFamily="2" charset="2"/>
              </a:rPr>
              <a:t>&lt;=|S|</a:t>
            </a:r>
            <a:r>
              <a:rPr lang="zh-CN" altLang="en-US" dirty="0">
                <a:sym typeface="Wingdings" panose="05000000000000000000" pitchFamily="2" charset="2"/>
              </a:rPr>
              <a:t>，由</a:t>
            </a:r>
            <a:r>
              <a:rPr lang="en-US" altLang="zh-CN" dirty="0">
                <a:sym typeface="Wingdings" panose="05000000000000000000" pitchFamily="2" charset="2"/>
              </a:rPr>
              <a:t>WPL</a:t>
            </a:r>
            <a:r>
              <a:rPr lang="zh-CN" altLang="en-US" dirty="0">
                <a:sym typeface="Wingdings" panose="05000000000000000000" pitchFamily="2" charset="2"/>
              </a:rPr>
              <a:t>得</a:t>
            </a:r>
            <a:r>
              <a:rPr lang="en-US" altLang="zh-CN" dirty="0">
                <a:sym typeface="Wingdings" panose="05000000000000000000" pitchFamily="2" charset="2"/>
              </a:rPr>
              <a:t>r=</a:t>
            </a:r>
            <a:r>
              <a:rPr lang="en-US" altLang="zh-CN" dirty="0" err="1">
                <a:sym typeface="Wingdings" panose="05000000000000000000" pitchFamily="2" charset="2"/>
              </a:rPr>
              <a:t>gcd</a:t>
            </a:r>
            <a:r>
              <a:rPr lang="en-US" altLang="zh-CN" dirty="0">
                <a:sym typeface="Wingdings" panose="05000000000000000000" pitchFamily="2" charset="2"/>
              </a:rPr>
              <a:t>(</a:t>
            </a:r>
            <a:r>
              <a:rPr lang="en-US" altLang="zh-CN" dirty="0" err="1">
                <a:sym typeface="Wingdings" panose="05000000000000000000" pitchFamily="2" charset="2"/>
              </a:rPr>
              <a:t>d,q</a:t>
            </a:r>
            <a:r>
              <a:rPr lang="en-US" altLang="zh-CN" dirty="0">
                <a:sym typeface="Wingdings" panose="05000000000000000000" pitchFamily="2" charset="2"/>
              </a:rPr>
              <a:t>)</a:t>
            </a:r>
            <a:r>
              <a:rPr lang="zh-CN" altLang="en-US" dirty="0">
                <a:sym typeface="Wingdings" panose="05000000000000000000" pitchFamily="2" charset="2"/>
              </a:rPr>
              <a:t>也是</a:t>
            </a:r>
            <a:r>
              <a:rPr lang="en-US" altLang="zh-CN" dirty="0">
                <a:sym typeface="Wingdings" panose="05000000000000000000" pitchFamily="2" charset="2"/>
              </a:rPr>
              <a:t>|S|</a:t>
            </a:r>
            <a:r>
              <a:rPr lang="zh-CN" altLang="en-US" dirty="0">
                <a:sym typeface="Wingdings" panose="05000000000000000000" pitchFamily="2" charset="2"/>
              </a:rPr>
              <a:t>的周期</a:t>
            </a:r>
            <a:endParaRPr lang="en-US" altLang="zh-CN" dirty="0">
              <a:sym typeface="Wingdings" panose="05000000000000000000" pitchFamily="2" charset="2"/>
            </a:endParaRPr>
          </a:p>
          <a:p>
            <a:r>
              <a:rPr lang="zh-CN" altLang="en-US" dirty="0">
                <a:sym typeface="Wingdings" panose="05000000000000000000" pitchFamily="2" charset="2"/>
              </a:rPr>
              <a:t>设</a:t>
            </a:r>
            <a:r>
              <a:rPr lang="en-US" altLang="zh-CN" dirty="0">
                <a:sym typeface="Wingdings" panose="05000000000000000000" pitchFamily="2" charset="2"/>
              </a:rPr>
              <a:t>S</a:t>
            </a:r>
            <a:r>
              <a:rPr lang="zh-CN" altLang="en-US" dirty="0">
                <a:sym typeface="Wingdings" panose="05000000000000000000" pitchFamily="2" charset="2"/>
              </a:rPr>
              <a:t>的最小周期是</a:t>
            </a:r>
            <a:r>
              <a:rPr lang="en-US" altLang="zh-CN" dirty="0">
                <a:sym typeface="Wingdings" panose="05000000000000000000" pitchFamily="2" charset="2"/>
              </a:rPr>
              <a:t>p</a:t>
            </a:r>
            <a:r>
              <a:rPr lang="zh-CN" altLang="en-US" dirty="0">
                <a:sym typeface="Wingdings" panose="05000000000000000000" pitchFamily="2" charset="2"/>
              </a:rPr>
              <a:t>，显然</a:t>
            </a:r>
            <a:r>
              <a:rPr lang="en-US" altLang="zh-CN" dirty="0">
                <a:sym typeface="Wingdings" panose="05000000000000000000" pitchFamily="2" charset="2"/>
              </a:rPr>
              <a:t>p&lt;=r</a:t>
            </a:r>
            <a:r>
              <a:rPr lang="zh-CN" altLang="en-US" dirty="0">
                <a:sym typeface="Wingdings" panose="05000000000000000000" pitchFamily="2" charset="2"/>
              </a:rPr>
              <a:t>，那么</a:t>
            </a:r>
            <a:r>
              <a:rPr lang="en-US" altLang="zh-CN" dirty="0">
                <a:sym typeface="Wingdings" panose="05000000000000000000" pitchFamily="2" charset="2"/>
              </a:rPr>
              <a:t>p</a:t>
            </a:r>
            <a:r>
              <a:rPr lang="zh-CN" altLang="en-US" dirty="0">
                <a:sym typeface="Wingdings" panose="05000000000000000000" pitchFamily="2" charset="2"/>
              </a:rPr>
              <a:t>应该满足</a:t>
            </a:r>
            <a:r>
              <a:rPr lang="en-US" altLang="zh-CN" dirty="0" err="1">
                <a:sym typeface="Wingdings" panose="05000000000000000000" pitchFamily="2" charset="2"/>
              </a:rPr>
              <a:t>p|r</a:t>
            </a:r>
            <a:r>
              <a:rPr lang="zh-CN" altLang="en-US" dirty="0">
                <a:sym typeface="Wingdings" panose="05000000000000000000" pitchFamily="2" charset="2"/>
              </a:rPr>
              <a:t>，否则利用</a:t>
            </a:r>
            <a:r>
              <a:rPr lang="en-US" altLang="zh-CN" dirty="0">
                <a:sym typeface="Wingdings" panose="05000000000000000000" pitchFamily="2" charset="2"/>
              </a:rPr>
              <a:t>WPL</a:t>
            </a:r>
            <a:r>
              <a:rPr lang="zh-CN" altLang="en-US" dirty="0">
                <a:sym typeface="Wingdings" panose="05000000000000000000" pitchFamily="2" charset="2"/>
              </a:rPr>
              <a:t>可以构造更小的周期，所以</a:t>
            </a:r>
            <a:r>
              <a:rPr lang="en-US" altLang="zh-CN" dirty="0" err="1">
                <a:sym typeface="Wingdings" panose="05000000000000000000" pitchFamily="2" charset="2"/>
              </a:rPr>
              <a:t>p|r|d</a:t>
            </a:r>
            <a:endParaRPr lang="en-US" altLang="zh-CN" dirty="0">
              <a:sym typeface="Wingdings" panose="05000000000000000000" pitchFamily="2" charset="2"/>
            </a:endParaRPr>
          </a:p>
          <a:p>
            <a:r>
              <a:rPr lang="zh-CN" altLang="en-US" dirty="0">
                <a:sym typeface="Wingdings" panose="05000000000000000000" pitchFamily="2" charset="2"/>
              </a:rPr>
              <a:t>由刚才的讨论，</a:t>
            </a:r>
            <a:r>
              <a:rPr lang="en-US" altLang="zh-CN" dirty="0">
                <a:sym typeface="Wingdings" panose="05000000000000000000" pitchFamily="2" charset="2"/>
              </a:rPr>
              <a:t>d</a:t>
            </a:r>
            <a:r>
              <a:rPr lang="zh-CN" altLang="en-US" dirty="0">
                <a:sym typeface="Wingdings" panose="05000000000000000000" pitchFamily="2" charset="2"/>
              </a:rPr>
              <a:t>是</a:t>
            </a:r>
            <a:r>
              <a:rPr lang="en-US" altLang="zh-CN" dirty="0">
                <a:sym typeface="Wingdings" panose="05000000000000000000" pitchFamily="2" charset="2"/>
              </a:rPr>
              <a:t>S1∪S2</a:t>
            </a:r>
            <a:r>
              <a:rPr lang="zh-CN" altLang="en-US" dirty="0">
                <a:sym typeface="Wingdings" panose="05000000000000000000" pitchFamily="2" charset="2"/>
              </a:rPr>
              <a:t>的周期，并且</a:t>
            </a:r>
            <a:r>
              <a:rPr lang="en-US" altLang="zh-CN" dirty="0">
                <a:sym typeface="Wingdings" panose="05000000000000000000" pitchFamily="2" charset="2"/>
              </a:rPr>
              <a:t>p</a:t>
            </a:r>
            <a:r>
              <a:rPr lang="zh-CN" altLang="en-US" dirty="0">
                <a:sym typeface="Wingdings" panose="05000000000000000000" pitchFamily="2" charset="2"/>
              </a:rPr>
              <a:t>是</a:t>
            </a:r>
            <a:r>
              <a:rPr lang="en-US" altLang="zh-CN" dirty="0">
                <a:sym typeface="Wingdings" panose="05000000000000000000" pitchFamily="2" charset="2"/>
              </a:rPr>
              <a:t>S</a:t>
            </a:r>
            <a:r>
              <a:rPr lang="zh-CN" altLang="en-US" dirty="0">
                <a:sym typeface="Wingdings" panose="05000000000000000000" pitchFamily="2" charset="2"/>
              </a:rPr>
              <a:t>的周期，</a:t>
            </a:r>
            <a:r>
              <a:rPr lang="en-US" altLang="zh-CN" dirty="0" err="1">
                <a:sym typeface="Wingdings" panose="05000000000000000000" pitchFamily="2" charset="2"/>
              </a:rPr>
              <a:t>p|d</a:t>
            </a:r>
            <a:r>
              <a:rPr lang="zh-CN" altLang="en-US" dirty="0">
                <a:sym typeface="Wingdings" panose="05000000000000000000" pitchFamily="2" charset="2"/>
              </a:rPr>
              <a:t>，</a:t>
            </a:r>
            <a:r>
              <a:rPr lang="en-US" altLang="zh-CN" dirty="0">
                <a:sym typeface="Wingdings" panose="05000000000000000000" pitchFamily="2" charset="2"/>
              </a:rPr>
              <a:t>S</a:t>
            </a:r>
            <a:r>
              <a:rPr lang="zh-CN" altLang="en-US" dirty="0">
                <a:sym typeface="Wingdings" panose="05000000000000000000" pitchFamily="2" charset="2"/>
              </a:rPr>
              <a:t>又是</a:t>
            </a:r>
            <a:r>
              <a:rPr lang="en-US" altLang="zh-CN" dirty="0">
                <a:sym typeface="Wingdings" panose="05000000000000000000" pitchFamily="2" charset="2"/>
              </a:rPr>
              <a:t>S1∪S2</a:t>
            </a:r>
            <a:r>
              <a:rPr lang="zh-CN" altLang="en-US" dirty="0">
                <a:sym typeface="Wingdings" panose="05000000000000000000" pitchFamily="2" charset="2"/>
              </a:rPr>
              <a:t>的前缀，所以</a:t>
            </a:r>
            <a:r>
              <a:rPr lang="en-US" altLang="zh-CN" dirty="0">
                <a:sym typeface="Wingdings" panose="05000000000000000000" pitchFamily="2" charset="2"/>
              </a:rPr>
              <a:t>p</a:t>
            </a:r>
            <a:r>
              <a:rPr lang="zh-CN" altLang="en-US" dirty="0">
                <a:sym typeface="Wingdings" panose="05000000000000000000" pitchFamily="2" charset="2"/>
              </a:rPr>
              <a:t>是</a:t>
            </a:r>
            <a:r>
              <a:rPr lang="en-US" altLang="zh-CN" dirty="0">
                <a:sym typeface="Wingdings" panose="05000000000000000000" pitchFamily="2" charset="2"/>
              </a:rPr>
              <a:t>S1∪S2</a:t>
            </a:r>
            <a:r>
              <a:rPr lang="zh-CN" altLang="en-US" dirty="0">
                <a:sym typeface="Wingdings" panose="05000000000000000000" pitchFamily="2" charset="2"/>
              </a:rPr>
              <a:t>的周期</a:t>
            </a:r>
            <a:endParaRPr lang="en-US" altLang="zh-CN" dirty="0">
              <a:sym typeface="Wingdings" panose="05000000000000000000" pitchFamily="2" charset="2"/>
            </a:endParaRPr>
          </a:p>
        </p:txBody>
      </p:sp>
    </p:spTree>
    <p:extLst>
      <p:ext uri="{BB962C8B-B14F-4D97-AF65-F5344CB8AC3E}">
        <p14:creationId xmlns:p14="http://schemas.microsoft.com/office/powerpoint/2010/main" val="3709151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a:t>Border</a:t>
            </a:r>
            <a:r>
              <a:rPr lang="zh-CN" altLang="en-US" dirty="0"/>
              <a:t>相关的定理（周期为主）</a:t>
            </a:r>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a:xfrm>
            <a:off x="771031" y="1856105"/>
            <a:ext cx="10515600" cy="4351338"/>
          </a:xfrm>
        </p:spPr>
        <p:txBody>
          <a:bodyPr/>
          <a:lstStyle/>
          <a:p>
            <a:r>
              <a:rPr lang="zh-CN" altLang="en-US" dirty="0">
                <a:sym typeface="Wingdings" panose="05000000000000000000" pitchFamily="2" charset="2"/>
              </a:rPr>
              <a:t>若</a:t>
            </a:r>
            <a:r>
              <a:rPr lang="en-US" altLang="zh-CN" dirty="0">
                <a:sym typeface="Wingdings" panose="05000000000000000000" pitchFamily="2" charset="2"/>
              </a:rPr>
              <a:t>p&lt;d</a:t>
            </a:r>
            <a:r>
              <a:rPr lang="zh-CN" altLang="en-US" dirty="0">
                <a:sym typeface="Wingdings" panose="05000000000000000000" pitchFamily="2" charset="2"/>
              </a:rPr>
              <a:t>，那么利用</a:t>
            </a:r>
            <a:r>
              <a:rPr lang="en-US" altLang="zh-CN" dirty="0">
                <a:sym typeface="Wingdings" panose="05000000000000000000" pitchFamily="2" charset="2"/>
              </a:rPr>
              <a:t>p</a:t>
            </a:r>
            <a:r>
              <a:rPr lang="zh-CN" altLang="en-US" dirty="0">
                <a:sym typeface="Wingdings" panose="05000000000000000000" pitchFamily="2" charset="2"/>
              </a:rPr>
              <a:t>是</a:t>
            </a:r>
            <a:r>
              <a:rPr lang="en-US" altLang="zh-CN" dirty="0">
                <a:sym typeface="Wingdings" panose="05000000000000000000" pitchFamily="2" charset="2"/>
              </a:rPr>
              <a:t>S1∪S2</a:t>
            </a:r>
            <a:r>
              <a:rPr lang="zh-CN" altLang="en-US" dirty="0">
                <a:sym typeface="Wingdings" panose="05000000000000000000" pitchFamily="2" charset="2"/>
              </a:rPr>
              <a:t>的周期这一点，可以构造出比</a:t>
            </a:r>
            <a:r>
              <a:rPr lang="en-US" altLang="zh-CN" dirty="0">
                <a:sym typeface="Wingdings" panose="05000000000000000000" pitchFamily="2" charset="2"/>
              </a:rPr>
              <a:t>S2</a:t>
            </a:r>
            <a:r>
              <a:rPr lang="zh-CN" altLang="en-US" dirty="0">
                <a:sym typeface="Wingdings" panose="05000000000000000000" pitchFamily="2" charset="2"/>
              </a:rPr>
              <a:t>更靠前的匹配，产生了矛盾，如下图</a:t>
            </a:r>
            <a:endParaRPr lang="en-US" altLang="zh-CN" dirty="0">
              <a:sym typeface="Wingdings" panose="05000000000000000000" pitchFamily="2" charset="2"/>
            </a:endParaRPr>
          </a:p>
          <a:p>
            <a:endParaRPr lang="en-US" altLang="zh-CN" dirty="0">
              <a:sym typeface="Wingdings" panose="05000000000000000000" pitchFamily="2" charset="2"/>
            </a:endParaRPr>
          </a:p>
          <a:p>
            <a:endParaRPr lang="en-US" altLang="zh-CN" dirty="0">
              <a:sym typeface="Wingdings" panose="05000000000000000000" pitchFamily="2" charset="2"/>
            </a:endParaRPr>
          </a:p>
          <a:p>
            <a:endParaRPr lang="en-US" altLang="zh-CN" dirty="0">
              <a:sym typeface="Wingdings" panose="05000000000000000000" pitchFamily="2" charset="2"/>
            </a:endParaRPr>
          </a:p>
          <a:p>
            <a:endParaRPr lang="en-US" altLang="zh-CN" dirty="0">
              <a:sym typeface="Wingdings" panose="05000000000000000000" pitchFamily="2" charset="2"/>
            </a:endParaRPr>
          </a:p>
          <a:p>
            <a:r>
              <a:rPr lang="zh-CN" altLang="en-US" dirty="0">
                <a:sym typeface="Wingdings" panose="05000000000000000000" pitchFamily="2" charset="2"/>
              </a:rPr>
              <a:t>所以只能是</a:t>
            </a:r>
            <a:r>
              <a:rPr lang="en-US" altLang="zh-CN" dirty="0">
                <a:sym typeface="Wingdings" panose="05000000000000000000" pitchFamily="2" charset="2"/>
              </a:rPr>
              <a:t>p=d=r=</a:t>
            </a:r>
            <a:r>
              <a:rPr lang="en-US" altLang="zh-CN" dirty="0" err="1">
                <a:sym typeface="Wingdings" panose="05000000000000000000" pitchFamily="2" charset="2"/>
              </a:rPr>
              <a:t>gcd</a:t>
            </a:r>
            <a:r>
              <a:rPr lang="en-US" altLang="zh-CN" dirty="0">
                <a:sym typeface="Wingdings" panose="05000000000000000000" pitchFamily="2" charset="2"/>
              </a:rPr>
              <a:t>(</a:t>
            </a:r>
            <a:r>
              <a:rPr lang="en-US" altLang="zh-CN" dirty="0" err="1">
                <a:sym typeface="Wingdings" panose="05000000000000000000" pitchFamily="2" charset="2"/>
              </a:rPr>
              <a:t>d,q</a:t>
            </a:r>
            <a:r>
              <a:rPr lang="en-US" altLang="zh-CN" dirty="0">
                <a:sym typeface="Wingdings" panose="05000000000000000000" pitchFamily="2" charset="2"/>
              </a:rPr>
              <a:t>)</a:t>
            </a:r>
            <a:r>
              <a:rPr lang="zh-CN" altLang="en-US" dirty="0">
                <a:sym typeface="Wingdings" panose="05000000000000000000" pitchFamily="2" charset="2"/>
              </a:rPr>
              <a:t>，所以</a:t>
            </a:r>
            <a:r>
              <a:rPr lang="en-US" altLang="zh-CN" dirty="0" err="1">
                <a:sym typeface="Wingdings" panose="05000000000000000000" pitchFamily="2" charset="2"/>
              </a:rPr>
              <a:t>d|q</a:t>
            </a:r>
            <a:endParaRPr lang="en-US" altLang="zh-CN" dirty="0">
              <a:sym typeface="Wingdings" panose="05000000000000000000" pitchFamily="2" charset="2"/>
            </a:endParaRPr>
          </a:p>
          <a:p>
            <a:r>
              <a:rPr lang="zh-CN" altLang="en-US" dirty="0">
                <a:sym typeface="Wingdings" panose="05000000000000000000" pitchFamily="2" charset="2"/>
              </a:rPr>
              <a:t>又因为匹配覆盖了整个</a:t>
            </a:r>
            <a:r>
              <a:rPr lang="en-US" altLang="zh-CN" dirty="0">
                <a:sym typeface="Wingdings" panose="05000000000000000000" pitchFamily="2" charset="2"/>
              </a:rPr>
              <a:t>T</a:t>
            </a:r>
            <a:r>
              <a:rPr lang="zh-CN" altLang="en-US" dirty="0">
                <a:sym typeface="Wingdings" panose="05000000000000000000" pitchFamily="2" charset="2"/>
              </a:rPr>
              <a:t>，所以</a:t>
            </a:r>
            <a:r>
              <a:rPr lang="en-US" altLang="zh-CN" dirty="0">
                <a:sym typeface="Wingdings" panose="05000000000000000000" pitchFamily="2" charset="2"/>
              </a:rPr>
              <a:t>T</a:t>
            </a:r>
            <a:r>
              <a:rPr lang="zh-CN" altLang="en-US" dirty="0">
                <a:sym typeface="Wingdings" panose="05000000000000000000" pitchFamily="2" charset="2"/>
              </a:rPr>
              <a:t>拥有和</a:t>
            </a:r>
            <a:r>
              <a:rPr lang="en-US" altLang="zh-CN" dirty="0">
                <a:sym typeface="Wingdings" panose="05000000000000000000" pitchFamily="2" charset="2"/>
              </a:rPr>
              <a:t>S</a:t>
            </a:r>
            <a:r>
              <a:rPr lang="zh-CN" altLang="en-US" dirty="0">
                <a:sym typeface="Wingdings" panose="05000000000000000000" pitchFamily="2" charset="2"/>
              </a:rPr>
              <a:t>一样的最小循环节</a:t>
            </a:r>
            <a:r>
              <a:rPr lang="en-US" altLang="zh-CN" dirty="0">
                <a:sym typeface="Wingdings" panose="05000000000000000000" pitchFamily="2" charset="2"/>
              </a:rPr>
              <a:t>d</a:t>
            </a:r>
            <a:r>
              <a:rPr lang="zh-CN" altLang="en-US" dirty="0">
                <a:sym typeface="Wingdings" panose="05000000000000000000" pitchFamily="2" charset="2"/>
              </a:rPr>
              <a:t>，所以匹配的位置也构成一个公差为</a:t>
            </a:r>
            <a:r>
              <a:rPr lang="en-US" altLang="zh-CN" dirty="0">
                <a:sym typeface="Wingdings" panose="05000000000000000000" pitchFamily="2" charset="2"/>
              </a:rPr>
              <a:t>d</a:t>
            </a:r>
            <a:r>
              <a:rPr lang="zh-CN" altLang="en-US" dirty="0">
                <a:sym typeface="Wingdings" panose="05000000000000000000" pitchFamily="2" charset="2"/>
              </a:rPr>
              <a:t>的等差序列</a:t>
            </a:r>
            <a:endParaRPr lang="en-US" altLang="zh-CN" dirty="0">
              <a:sym typeface="Wingdings" panose="05000000000000000000" pitchFamily="2" charset="2"/>
            </a:endParaRPr>
          </a:p>
        </p:txBody>
      </p:sp>
      <p:pic>
        <p:nvPicPr>
          <p:cNvPr id="5" name="图片 4">
            <a:extLst>
              <a:ext uri="{FF2B5EF4-FFF2-40B4-BE49-F238E27FC236}">
                <a16:creationId xmlns:a16="http://schemas.microsoft.com/office/drawing/2014/main" id="{B41FEA39-7151-4E59-BFB2-89DA4CEA845C}"/>
              </a:ext>
            </a:extLst>
          </p:cNvPr>
          <p:cNvPicPr>
            <a:picLocks noChangeAspect="1"/>
          </p:cNvPicPr>
          <p:nvPr/>
        </p:nvPicPr>
        <p:blipFill>
          <a:blip r:embed="rId2"/>
          <a:stretch>
            <a:fillRect/>
          </a:stretch>
        </p:blipFill>
        <p:spPr>
          <a:xfrm>
            <a:off x="905369" y="2739587"/>
            <a:ext cx="4686954" cy="1724266"/>
          </a:xfrm>
          <a:prstGeom prst="rect">
            <a:avLst/>
          </a:prstGeom>
        </p:spPr>
      </p:pic>
    </p:spTree>
    <p:extLst>
      <p:ext uri="{BB962C8B-B14F-4D97-AF65-F5344CB8AC3E}">
        <p14:creationId xmlns:p14="http://schemas.microsoft.com/office/powerpoint/2010/main" val="3916752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a:t>Border</a:t>
            </a:r>
            <a:r>
              <a:rPr lang="zh-CN" altLang="en-US" dirty="0"/>
              <a:t>相关的定理（周期为主）</a:t>
            </a:r>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a:xfrm>
            <a:off x="771031" y="1856105"/>
            <a:ext cx="10515600" cy="4351338"/>
          </a:xfrm>
        </p:spPr>
        <p:txBody>
          <a:bodyPr/>
          <a:lstStyle/>
          <a:p>
            <a:r>
              <a:rPr lang="zh-CN" altLang="en-US" dirty="0">
                <a:sym typeface="Wingdings" panose="05000000000000000000" pitchFamily="2" charset="2"/>
              </a:rPr>
              <a:t>图画出来是这样的</a:t>
            </a:r>
            <a:endParaRPr lang="en-US" altLang="zh-CN" dirty="0">
              <a:sym typeface="Wingdings" panose="05000000000000000000" pitchFamily="2" charset="2"/>
            </a:endParaRPr>
          </a:p>
        </p:txBody>
      </p:sp>
      <p:pic>
        <p:nvPicPr>
          <p:cNvPr id="6" name="图片 5">
            <a:extLst>
              <a:ext uri="{FF2B5EF4-FFF2-40B4-BE49-F238E27FC236}">
                <a16:creationId xmlns:a16="http://schemas.microsoft.com/office/drawing/2014/main" id="{09E030CC-0F28-401F-B670-872DDF9EFD81}"/>
              </a:ext>
            </a:extLst>
          </p:cNvPr>
          <p:cNvPicPr>
            <a:picLocks noChangeAspect="1"/>
          </p:cNvPicPr>
          <p:nvPr/>
        </p:nvPicPr>
        <p:blipFill>
          <a:blip r:embed="rId2"/>
          <a:stretch>
            <a:fillRect/>
          </a:stretch>
        </p:blipFill>
        <p:spPr>
          <a:xfrm>
            <a:off x="905369" y="2436114"/>
            <a:ext cx="6948311" cy="3564600"/>
          </a:xfrm>
          <a:prstGeom prst="rect">
            <a:avLst/>
          </a:prstGeom>
        </p:spPr>
      </p:pic>
    </p:spTree>
    <p:extLst>
      <p:ext uri="{BB962C8B-B14F-4D97-AF65-F5344CB8AC3E}">
        <p14:creationId xmlns:p14="http://schemas.microsoft.com/office/powerpoint/2010/main" val="2572153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a:t>Border</a:t>
            </a:r>
            <a:r>
              <a:rPr lang="zh-CN" altLang="en-US" dirty="0"/>
              <a:t>相关的定理（</a:t>
            </a:r>
            <a:r>
              <a:rPr lang="en-US" altLang="zh-CN" dirty="0"/>
              <a:t>Border</a:t>
            </a:r>
            <a:r>
              <a:rPr lang="zh-CN" altLang="en-US" dirty="0"/>
              <a:t>为主）</a:t>
            </a:r>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a:xfrm>
            <a:off x="771031" y="1856105"/>
            <a:ext cx="10515600" cy="4351338"/>
          </a:xfrm>
        </p:spPr>
        <p:txBody>
          <a:bodyPr/>
          <a:lstStyle/>
          <a:p>
            <a:r>
              <a:rPr lang="en-US" altLang="zh-CN" dirty="0">
                <a:sym typeface="Wingdings" panose="05000000000000000000" pitchFamily="2" charset="2"/>
              </a:rPr>
              <a:t>S</a:t>
            </a:r>
            <a:r>
              <a:rPr lang="zh-CN" altLang="en-US" dirty="0">
                <a:sym typeface="Wingdings" panose="05000000000000000000" pitchFamily="2" charset="2"/>
              </a:rPr>
              <a:t>的长度达到</a:t>
            </a:r>
            <a:r>
              <a:rPr lang="en-US" altLang="zh-CN" dirty="0">
                <a:sym typeface="Wingdings" panose="05000000000000000000" pitchFamily="2" charset="2"/>
              </a:rPr>
              <a:t>n/2</a:t>
            </a:r>
            <a:r>
              <a:rPr lang="zh-CN" altLang="en-US" dirty="0">
                <a:sym typeface="Wingdings" panose="05000000000000000000" pitchFamily="2" charset="2"/>
              </a:rPr>
              <a:t>的</a:t>
            </a:r>
            <a:r>
              <a:rPr lang="en-US" altLang="zh-CN" dirty="0">
                <a:sym typeface="Wingdings" panose="05000000000000000000" pitchFamily="2" charset="2"/>
              </a:rPr>
              <a:t>Border</a:t>
            </a:r>
            <a:r>
              <a:rPr lang="zh-CN" altLang="en-US" dirty="0">
                <a:sym typeface="Wingdings" panose="05000000000000000000" pitchFamily="2" charset="2"/>
              </a:rPr>
              <a:t>的长度构成一个等差序列。</a:t>
            </a:r>
            <a:endParaRPr lang="en-US" altLang="zh-CN" dirty="0">
              <a:sym typeface="Wingdings" panose="05000000000000000000" pitchFamily="2" charset="2"/>
            </a:endParaRPr>
          </a:p>
          <a:p>
            <a:r>
              <a:rPr lang="zh-CN" altLang="en-US" dirty="0">
                <a:sym typeface="Wingdings" panose="05000000000000000000" pitchFamily="2" charset="2"/>
              </a:rPr>
              <a:t>证明：设</a:t>
            </a:r>
            <a:r>
              <a:rPr lang="en-US" altLang="zh-CN" dirty="0">
                <a:sym typeface="Wingdings" panose="05000000000000000000" pitchFamily="2" charset="2"/>
              </a:rPr>
              <a:t>n-</a:t>
            </a:r>
            <a:r>
              <a:rPr lang="en-US" altLang="zh-CN" dirty="0" err="1">
                <a:sym typeface="Wingdings" panose="05000000000000000000" pitchFamily="2" charset="2"/>
              </a:rPr>
              <a:t>p,n</a:t>
            </a:r>
            <a:r>
              <a:rPr lang="en-US" altLang="zh-CN" dirty="0">
                <a:sym typeface="Wingdings" panose="05000000000000000000" pitchFamily="2" charset="2"/>
              </a:rPr>
              <a:t>-q</a:t>
            </a:r>
            <a:r>
              <a:rPr lang="zh-CN" altLang="en-US" dirty="0">
                <a:sym typeface="Wingdings" panose="05000000000000000000" pitchFamily="2" charset="2"/>
              </a:rPr>
              <a:t>分别是</a:t>
            </a:r>
            <a:r>
              <a:rPr lang="en-US" altLang="zh-CN" dirty="0">
                <a:sym typeface="Wingdings" panose="05000000000000000000" pitchFamily="2" charset="2"/>
              </a:rPr>
              <a:t>2</a:t>
            </a:r>
            <a:r>
              <a:rPr lang="zh-CN" altLang="en-US" dirty="0">
                <a:sym typeface="Wingdings" panose="05000000000000000000" pitchFamily="2" charset="2"/>
              </a:rPr>
              <a:t>个长度达到</a:t>
            </a:r>
            <a:r>
              <a:rPr lang="en-US" altLang="zh-CN" dirty="0">
                <a:sym typeface="Wingdings" panose="05000000000000000000" pitchFamily="2" charset="2"/>
              </a:rPr>
              <a:t>n/2</a:t>
            </a:r>
            <a:r>
              <a:rPr lang="zh-CN" altLang="en-US" dirty="0">
                <a:sym typeface="Wingdings" panose="05000000000000000000" pitchFamily="2" charset="2"/>
              </a:rPr>
              <a:t>的</a:t>
            </a:r>
            <a:r>
              <a:rPr lang="en-US" altLang="zh-CN" dirty="0">
                <a:sym typeface="Wingdings" panose="05000000000000000000" pitchFamily="2" charset="2"/>
              </a:rPr>
              <a:t>Border</a:t>
            </a:r>
            <a:r>
              <a:rPr lang="zh-CN" altLang="en-US" dirty="0">
                <a:sym typeface="Wingdings" panose="05000000000000000000" pitchFamily="2" charset="2"/>
              </a:rPr>
              <a:t>的长度，且</a:t>
            </a:r>
            <a:r>
              <a:rPr lang="en-US" altLang="zh-CN" dirty="0">
                <a:sym typeface="Wingdings" panose="05000000000000000000" pitchFamily="2" charset="2"/>
              </a:rPr>
              <a:t>n-p</a:t>
            </a:r>
            <a:r>
              <a:rPr lang="zh-CN" altLang="en-US" dirty="0">
                <a:sym typeface="Wingdings" panose="05000000000000000000" pitchFamily="2" charset="2"/>
              </a:rPr>
              <a:t>是</a:t>
            </a:r>
            <a:r>
              <a:rPr lang="en-US" altLang="zh-CN" dirty="0" err="1">
                <a:sym typeface="Wingdings" panose="05000000000000000000" pitchFamily="2" charset="2"/>
              </a:rPr>
              <a:t>maxBorder</a:t>
            </a:r>
            <a:endParaRPr lang="en-US" altLang="zh-CN" dirty="0">
              <a:sym typeface="Wingdings" panose="05000000000000000000" pitchFamily="2" charset="2"/>
            </a:endParaRPr>
          </a:p>
          <a:p>
            <a:r>
              <a:rPr lang="zh-CN" altLang="en-US" dirty="0">
                <a:sym typeface="Wingdings" panose="05000000000000000000" pitchFamily="2" charset="2"/>
              </a:rPr>
              <a:t>因为</a:t>
            </a:r>
            <a:r>
              <a:rPr lang="en-US" altLang="zh-CN" dirty="0">
                <a:sym typeface="Wingdings" panose="05000000000000000000" pitchFamily="2" charset="2"/>
              </a:rPr>
              <a:t>n-p&gt;=n/2,n-q&gt;=n/2</a:t>
            </a:r>
            <a:r>
              <a:rPr lang="zh-CN" altLang="en-US" dirty="0">
                <a:sym typeface="Wingdings" panose="05000000000000000000" pitchFamily="2" charset="2"/>
              </a:rPr>
              <a:t>，所以</a:t>
            </a:r>
            <a:r>
              <a:rPr lang="en-US" altLang="zh-CN" dirty="0" err="1">
                <a:sym typeface="Wingdings" panose="05000000000000000000" pitchFamily="2" charset="2"/>
              </a:rPr>
              <a:t>p+q</a:t>
            </a:r>
            <a:r>
              <a:rPr lang="en-US" altLang="zh-CN" dirty="0">
                <a:sym typeface="Wingdings" panose="05000000000000000000" pitchFamily="2" charset="2"/>
              </a:rPr>
              <a:t>&lt;=n</a:t>
            </a:r>
          </a:p>
          <a:p>
            <a:r>
              <a:rPr lang="zh-CN" altLang="en-US" dirty="0">
                <a:sym typeface="Wingdings" panose="05000000000000000000" pitchFamily="2" charset="2"/>
              </a:rPr>
              <a:t>用</a:t>
            </a:r>
            <a:r>
              <a:rPr lang="en-US" altLang="zh-CN" dirty="0">
                <a:sym typeface="Wingdings" panose="05000000000000000000" pitchFamily="2" charset="2"/>
              </a:rPr>
              <a:t>WPL</a:t>
            </a:r>
            <a:r>
              <a:rPr lang="zh-CN" altLang="en-US" dirty="0">
                <a:sym typeface="Wingdings" panose="05000000000000000000" pitchFamily="2" charset="2"/>
              </a:rPr>
              <a:t>可得存在一个长度为</a:t>
            </a:r>
            <a:r>
              <a:rPr lang="en-US" altLang="zh-CN" dirty="0">
                <a:sym typeface="Wingdings" panose="05000000000000000000" pitchFamily="2" charset="2"/>
              </a:rPr>
              <a:t>n-</a:t>
            </a:r>
            <a:r>
              <a:rPr lang="en-US" altLang="zh-CN" dirty="0" err="1">
                <a:sym typeface="Wingdings" panose="05000000000000000000" pitchFamily="2" charset="2"/>
              </a:rPr>
              <a:t>gcd</a:t>
            </a:r>
            <a:r>
              <a:rPr lang="en-US" altLang="zh-CN" dirty="0">
                <a:sym typeface="Wingdings" panose="05000000000000000000" pitchFamily="2" charset="2"/>
              </a:rPr>
              <a:t>(</a:t>
            </a:r>
            <a:r>
              <a:rPr lang="en-US" altLang="zh-CN" dirty="0" err="1">
                <a:sym typeface="Wingdings" panose="05000000000000000000" pitchFamily="2" charset="2"/>
              </a:rPr>
              <a:t>p,q</a:t>
            </a:r>
            <a:r>
              <a:rPr lang="en-US" altLang="zh-CN" dirty="0">
                <a:sym typeface="Wingdings" panose="05000000000000000000" pitchFamily="2" charset="2"/>
              </a:rPr>
              <a:t>)</a:t>
            </a:r>
            <a:r>
              <a:rPr lang="zh-CN" altLang="en-US" dirty="0">
                <a:sym typeface="Wingdings" panose="05000000000000000000" pitchFamily="2" charset="2"/>
              </a:rPr>
              <a:t>的</a:t>
            </a:r>
            <a:r>
              <a:rPr lang="en-US" altLang="zh-CN" dirty="0">
                <a:sym typeface="Wingdings" panose="05000000000000000000" pitchFamily="2" charset="2"/>
              </a:rPr>
              <a:t>Border</a:t>
            </a:r>
          </a:p>
          <a:p>
            <a:r>
              <a:rPr lang="zh-CN" altLang="en-US" dirty="0">
                <a:sym typeface="Wingdings" panose="05000000000000000000" pitchFamily="2" charset="2"/>
              </a:rPr>
              <a:t>又因为</a:t>
            </a:r>
            <a:r>
              <a:rPr lang="en-US" altLang="zh-CN" dirty="0">
                <a:sym typeface="Wingdings" panose="05000000000000000000" pitchFamily="2" charset="2"/>
              </a:rPr>
              <a:t>n-p</a:t>
            </a:r>
            <a:r>
              <a:rPr lang="zh-CN" altLang="en-US" dirty="0">
                <a:sym typeface="Wingdings" panose="05000000000000000000" pitchFamily="2" charset="2"/>
              </a:rPr>
              <a:t>是</a:t>
            </a:r>
            <a:r>
              <a:rPr lang="en-US" altLang="zh-CN" dirty="0" err="1">
                <a:sym typeface="Wingdings" panose="05000000000000000000" pitchFamily="2" charset="2"/>
              </a:rPr>
              <a:t>maxBorder</a:t>
            </a:r>
            <a:r>
              <a:rPr lang="zh-CN" altLang="en-US" dirty="0">
                <a:sym typeface="Wingdings" panose="05000000000000000000" pitchFamily="2" charset="2"/>
              </a:rPr>
              <a:t>，所以</a:t>
            </a:r>
            <a:r>
              <a:rPr lang="en-US" altLang="zh-CN" dirty="0" err="1">
                <a:sym typeface="Wingdings" panose="05000000000000000000" pitchFamily="2" charset="2"/>
              </a:rPr>
              <a:t>gcd</a:t>
            </a:r>
            <a:r>
              <a:rPr lang="en-US" altLang="zh-CN" dirty="0">
                <a:sym typeface="Wingdings" panose="05000000000000000000" pitchFamily="2" charset="2"/>
              </a:rPr>
              <a:t>(</a:t>
            </a:r>
            <a:r>
              <a:rPr lang="en-US" altLang="zh-CN" dirty="0" err="1">
                <a:sym typeface="Wingdings" panose="05000000000000000000" pitchFamily="2" charset="2"/>
              </a:rPr>
              <a:t>p,q</a:t>
            </a:r>
            <a:r>
              <a:rPr lang="en-US" altLang="zh-CN" dirty="0">
                <a:sym typeface="Wingdings" panose="05000000000000000000" pitchFamily="2" charset="2"/>
              </a:rPr>
              <a:t>)=p</a:t>
            </a:r>
            <a:r>
              <a:rPr lang="zh-CN" altLang="en-US" dirty="0">
                <a:sym typeface="Wingdings" panose="05000000000000000000" pitchFamily="2" charset="2"/>
              </a:rPr>
              <a:t>即</a:t>
            </a:r>
            <a:r>
              <a:rPr lang="en-US" altLang="zh-CN" dirty="0" err="1">
                <a:sym typeface="Wingdings" panose="05000000000000000000" pitchFamily="2" charset="2"/>
              </a:rPr>
              <a:t>p|q</a:t>
            </a:r>
            <a:endParaRPr lang="en-US" altLang="zh-CN" dirty="0">
              <a:sym typeface="Wingdings" panose="05000000000000000000" pitchFamily="2" charset="2"/>
            </a:endParaRPr>
          </a:p>
          <a:p>
            <a:r>
              <a:rPr lang="zh-CN" altLang="en-US" dirty="0">
                <a:sym typeface="Wingdings" panose="05000000000000000000" pitchFamily="2" charset="2"/>
              </a:rPr>
              <a:t>再利用</a:t>
            </a:r>
            <a:r>
              <a:rPr lang="en-US" altLang="zh-CN" dirty="0">
                <a:sym typeface="Wingdings" panose="05000000000000000000" pitchFamily="2" charset="2"/>
              </a:rPr>
              <a:t>p</a:t>
            </a:r>
            <a:r>
              <a:rPr lang="zh-CN" altLang="en-US" dirty="0">
                <a:sym typeface="Wingdings" panose="05000000000000000000" pitchFamily="2" charset="2"/>
              </a:rPr>
              <a:t>是</a:t>
            </a:r>
            <a:r>
              <a:rPr lang="en-US" altLang="zh-CN" dirty="0">
                <a:sym typeface="Wingdings" panose="05000000000000000000" pitchFamily="2" charset="2"/>
              </a:rPr>
              <a:t>S</a:t>
            </a:r>
            <a:r>
              <a:rPr lang="zh-CN" altLang="en-US" dirty="0">
                <a:sym typeface="Wingdings" panose="05000000000000000000" pitchFamily="2" charset="2"/>
              </a:rPr>
              <a:t>的（最小）周期可以说明能构成一个等差序列</a:t>
            </a:r>
            <a:endParaRPr lang="en-US" altLang="zh-CN" dirty="0">
              <a:sym typeface="Wingdings" panose="05000000000000000000" pitchFamily="2" charset="2"/>
            </a:endParaRPr>
          </a:p>
          <a:p>
            <a:r>
              <a:rPr lang="zh-CN" altLang="en-US" dirty="0">
                <a:sym typeface="Wingdings" panose="05000000000000000000" pitchFamily="2" charset="2"/>
              </a:rPr>
              <a:t>如果有不清楚的可以看之前那张图帮助理解</a:t>
            </a:r>
            <a:endParaRPr lang="en-US" altLang="zh-CN" dirty="0">
              <a:sym typeface="Wingdings" panose="05000000000000000000" pitchFamily="2" charset="2"/>
            </a:endParaRPr>
          </a:p>
          <a:p>
            <a:endParaRPr lang="en-US" altLang="zh-CN" dirty="0">
              <a:sym typeface="Wingdings" panose="05000000000000000000" pitchFamily="2" charset="2"/>
            </a:endParaRPr>
          </a:p>
        </p:txBody>
      </p:sp>
    </p:spTree>
    <p:extLst>
      <p:ext uri="{BB962C8B-B14F-4D97-AF65-F5344CB8AC3E}">
        <p14:creationId xmlns:p14="http://schemas.microsoft.com/office/powerpoint/2010/main" val="1294713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a:t>Border</a:t>
            </a:r>
            <a:r>
              <a:rPr lang="zh-CN" altLang="en-US" dirty="0"/>
              <a:t>相关的定理（</a:t>
            </a:r>
            <a:r>
              <a:rPr lang="en-US" altLang="zh-CN" dirty="0"/>
              <a:t>Border</a:t>
            </a:r>
            <a:r>
              <a:rPr lang="zh-CN" altLang="en-US" dirty="0"/>
              <a:t>为主）</a:t>
            </a:r>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a:xfrm>
            <a:off x="771031" y="1856105"/>
            <a:ext cx="10515600" cy="4351338"/>
          </a:xfrm>
        </p:spPr>
        <p:txBody>
          <a:bodyPr/>
          <a:lstStyle/>
          <a:p>
            <a:r>
              <a:rPr lang="zh-CN" altLang="en-US" dirty="0">
                <a:sym typeface="Wingdings" panose="05000000000000000000" pitchFamily="2" charset="2"/>
              </a:rPr>
              <a:t>若</a:t>
            </a:r>
            <a:r>
              <a:rPr lang="en-US" altLang="zh-CN" dirty="0">
                <a:sym typeface="Wingdings" panose="05000000000000000000" pitchFamily="2" charset="2"/>
              </a:rPr>
              <a:t>S</a:t>
            </a:r>
            <a:r>
              <a:rPr lang="zh-CN" altLang="en-US" dirty="0">
                <a:sym typeface="Wingdings" panose="05000000000000000000" pitchFamily="2" charset="2"/>
              </a:rPr>
              <a:t>的</a:t>
            </a:r>
            <a:r>
              <a:rPr lang="en-US" altLang="zh-CN" dirty="0" err="1">
                <a:sym typeface="Wingdings" panose="05000000000000000000" pitchFamily="2" charset="2"/>
              </a:rPr>
              <a:t>maxBorder</a:t>
            </a:r>
            <a:r>
              <a:rPr lang="zh-CN" altLang="en-US" dirty="0">
                <a:sym typeface="Wingdings" panose="05000000000000000000" pitchFamily="2" charset="2"/>
              </a:rPr>
              <a:t>的长度</a:t>
            </a:r>
            <a:r>
              <a:rPr lang="en-US" altLang="zh-CN" dirty="0">
                <a:sym typeface="Wingdings" panose="05000000000000000000" pitchFamily="2" charset="2"/>
              </a:rPr>
              <a:t>=n-p&gt;=n/2</a:t>
            </a:r>
            <a:r>
              <a:rPr lang="zh-CN" altLang="en-US" dirty="0">
                <a:sym typeface="Wingdings" panose="05000000000000000000" pitchFamily="2" charset="2"/>
              </a:rPr>
              <a:t>，则</a:t>
            </a:r>
            <a:endParaRPr lang="en-US" altLang="zh-CN" dirty="0">
              <a:sym typeface="Wingdings" panose="05000000000000000000" pitchFamily="2" charset="2"/>
            </a:endParaRPr>
          </a:p>
          <a:p>
            <a:r>
              <a:rPr lang="en-US" altLang="zh-CN" dirty="0">
                <a:sym typeface="Wingdings" panose="05000000000000000000" pitchFamily="2" charset="2"/>
              </a:rPr>
              <a:t>p</a:t>
            </a:r>
            <a:r>
              <a:rPr lang="zh-CN" altLang="en-US" dirty="0">
                <a:sym typeface="Wingdings" panose="05000000000000000000" pitchFamily="2" charset="2"/>
              </a:rPr>
              <a:t>是</a:t>
            </a:r>
            <a:r>
              <a:rPr lang="en-US" altLang="zh-CN" dirty="0">
                <a:sym typeface="Wingdings" panose="05000000000000000000" pitchFamily="2" charset="2"/>
              </a:rPr>
              <a:t>S</a:t>
            </a:r>
            <a:r>
              <a:rPr lang="zh-CN" altLang="en-US" dirty="0">
                <a:sym typeface="Wingdings" panose="05000000000000000000" pitchFamily="2" charset="2"/>
              </a:rPr>
              <a:t>的最短周期</a:t>
            </a:r>
            <a:endParaRPr lang="en-US" altLang="zh-CN" dirty="0">
              <a:sym typeface="Wingdings" panose="05000000000000000000" pitchFamily="2" charset="2"/>
            </a:endParaRPr>
          </a:p>
          <a:p>
            <a:r>
              <a:rPr lang="en-US" altLang="zh-CN" dirty="0">
                <a:sym typeface="Wingdings" panose="05000000000000000000" pitchFamily="2" charset="2"/>
              </a:rPr>
              <a:t>n-</a:t>
            </a:r>
            <a:r>
              <a:rPr lang="en-US" altLang="zh-CN" dirty="0" err="1">
                <a:sym typeface="Wingdings" panose="05000000000000000000" pitchFamily="2" charset="2"/>
              </a:rPr>
              <a:t>kp</a:t>
            </a:r>
            <a:r>
              <a:rPr lang="en-US" altLang="zh-CN" dirty="0">
                <a:sym typeface="Wingdings" panose="05000000000000000000" pitchFamily="2" charset="2"/>
              </a:rPr>
              <a:t>(k&gt;=1)</a:t>
            </a:r>
            <a:r>
              <a:rPr lang="zh-CN" altLang="en-US" dirty="0">
                <a:sym typeface="Wingdings" panose="05000000000000000000" pitchFamily="2" charset="2"/>
              </a:rPr>
              <a:t>也是</a:t>
            </a:r>
            <a:r>
              <a:rPr lang="en-US" altLang="zh-CN" dirty="0">
                <a:sym typeface="Wingdings" panose="05000000000000000000" pitchFamily="2" charset="2"/>
              </a:rPr>
              <a:t>S</a:t>
            </a:r>
            <a:r>
              <a:rPr lang="zh-CN" altLang="en-US" dirty="0">
                <a:sym typeface="Wingdings" panose="05000000000000000000" pitchFamily="2" charset="2"/>
              </a:rPr>
              <a:t>的</a:t>
            </a:r>
            <a:r>
              <a:rPr lang="en-US" altLang="zh-CN" dirty="0">
                <a:sym typeface="Wingdings" panose="05000000000000000000" pitchFamily="2" charset="2"/>
              </a:rPr>
              <a:t>Border</a:t>
            </a:r>
          </a:p>
          <a:p>
            <a:r>
              <a:rPr lang="zh-CN" altLang="en-US" dirty="0">
                <a:sym typeface="Wingdings" panose="05000000000000000000" pitchFamily="2" charset="2"/>
              </a:rPr>
              <a:t>长度在</a:t>
            </a:r>
            <a:r>
              <a:rPr lang="en-US" altLang="zh-CN" dirty="0">
                <a:sym typeface="Wingdings" panose="05000000000000000000" pitchFamily="2" charset="2"/>
              </a:rPr>
              <a:t>[</a:t>
            </a:r>
            <a:r>
              <a:rPr lang="en-US" altLang="zh-CN" dirty="0" err="1">
                <a:sym typeface="Wingdings" panose="05000000000000000000" pitchFamily="2" charset="2"/>
              </a:rPr>
              <a:t>p,n</a:t>
            </a:r>
            <a:r>
              <a:rPr lang="en-US" altLang="zh-CN" dirty="0">
                <a:sym typeface="Wingdings" panose="05000000000000000000" pitchFamily="2" charset="2"/>
              </a:rPr>
              <a:t>-p]</a:t>
            </a:r>
            <a:r>
              <a:rPr lang="zh-CN" altLang="en-US" dirty="0">
                <a:sym typeface="Wingdings" panose="05000000000000000000" pitchFamily="2" charset="2"/>
              </a:rPr>
              <a:t>内的</a:t>
            </a:r>
            <a:r>
              <a:rPr lang="en-US" altLang="zh-CN" dirty="0">
                <a:sym typeface="Wingdings" panose="05000000000000000000" pitchFamily="2" charset="2"/>
              </a:rPr>
              <a:t>Border</a:t>
            </a:r>
            <a:r>
              <a:rPr lang="zh-CN" altLang="en-US" dirty="0">
                <a:sym typeface="Wingdings" panose="05000000000000000000" pitchFamily="2" charset="2"/>
              </a:rPr>
              <a:t>都是</a:t>
            </a:r>
            <a:r>
              <a:rPr lang="en-US" altLang="zh-CN" dirty="0">
                <a:sym typeface="Wingdings" panose="05000000000000000000" pitchFamily="2" charset="2"/>
              </a:rPr>
              <a:t>n-</a:t>
            </a:r>
            <a:r>
              <a:rPr lang="en-US" altLang="zh-CN" dirty="0" err="1">
                <a:sym typeface="Wingdings" panose="05000000000000000000" pitchFamily="2" charset="2"/>
              </a:rPr>
              <a:t>kp</a:t>
            </a:r>
            <a:r>
              <a:rPr lang="zh-CN" altLang="en-US" dirty="0">
                <a:sym typeface="Wingdings" panose="05000000000000000000" pitchFamily="2" charset="2"/>
              </a:rPr>
              <a:t>的形式，不存在其他形式</a:t>
            </a:r>
            <a:endParaRPr lang="en-US" altLang="zh-CN" dirty="0">
              <a:sym typeface="Wingdings" panose="05000000000000000000" pitchFamily="2" charset="2"/>
            </a:endParaRPr>
          </a:p>
          <a:p>
            <a:r>
              <a:rPr lang="zh-CN" altLang="en-US" dirty="0">
                <a:sym typeface="Wingdings" panose="05000000000000000000" pitchFamily="2" charset="2"/>
              </a:rPr>
              <a:t>证明：第一、二两点刚才已经证过了，下面证第三点</a:t>
            </a:r>
            <a:endParaRPr lang="en-US" altLang="zh-CN" dirty="0">
              <a:sym typeface="Wingdings" panose="05000000000000000000" pitchFamily="2" charset="2"/>
            </a:endParaRPr>
          </a:p>
          <a:p>
            <a:r>
              <a:rPr lang="zh-CN" altLang="en-US" dirty="0">
                <a:sym typeface="Wingdings" panose="05000000000000000000" pitchFamily="2" charset="2"/>
              </a:rPr>
              <a:t>反证法，设有一个长度在</a:t>
            </a:r>
            <a:r>
              <a:rPr lang="en-US" altLang="zh-CN" dirty="0">
                <a:sym typeface="Wingdings" panose="05000000000000000000" pitchFamily="2" charset="2"/>
              </a:rPr>
              <a:t>[</a:t>
            </a:r>
            <a:r>
              <a:rPr lang="en-US" altLang="zh-CN" dirty="0" err="1">
                <a:sym typeface="Wingdings" panose="05000000000000000000" pitchFamily="2" charset="2"/>
              </a:rPr>
              <a:t>p,n</a:t>
            </a:r>
            <a:r>
              <a:rPr lang="en-US" altLang="zh-CN" dirty="0">
                <a:sym typeface="Wingdings" panose="05000000000000000000" pitchFamily="2" charset="2"/>
              </a:rPr>
              <a:t>-p]</a:t>
            </a:r>
            <a:r>
              <a:rPr lang="zh-CN" altLang="en-US" dirty="0">
                <a:sym typeface="Wingdings" panose="05000000000000000000" pitchFamily="2" charset="2"/>
              </a:rPr>
              <a:t>内的</a:t>
            </a:r>
            <a:r>
              <a:rPr lang="en-US" altLang="zh-CN" dirty="0">
                <a:sym typeface="Wingdings" panose="05000000000000000000" pitchFamily="2" charset="2"/>
              </a:rPr>
              <a:t>Border</a:t>
            </a:r>
            <a:r>
              <a:rPr lang="zh-CN" altLang="en-US" dirty="0">
                <a:sym typeface="Wingdings" panose="05000000000000000000" pitchFamily="2" charset="2"/>
              </a:rPr>
              <a:t>为</a:t>
            </a:r>
            <a:r>
              <a:rPr lang="en-US" altLang="zh-CN" dirty="0">
                <a:sym typeface="Wingdings" panose="05000000000000000000" pitchFamily="2" charset="2"/>
              </a:rPr>
              <a:t>n-r</a:t>
            </a:r>
            <a:r>
              <a:rPr lang="zh-CN" altLang="en-US" dirty="0">
                <a:sym typeface="Wingdings" panose="05000000000000000000" pitchFamily="2" charset="2"/>
              </a:rPr>
              <a:t>，不是</a:t>
            </a:r>
            <a:r>
              <a:rPr lang="en-US" altLang="zh-CN" dirty="0">
                <a:sym typeface="Wingdings" panose="05000000000000000000" pitchFamily="2" charset="2"/>
              </a:rPr>
              <a:t>n-</a:t>
            </a:r>
            <a:r>
              <a:rPr lang="en-US" altLang="zh-CN" dirty="0" err="1">
                <a:sym typeface="Wingdings" panose="05000000000000000000" pitchFamily="2" charset="2"/>
              </a:rPr>
              <a:t>kp</a:t>
            </a:r>
            <a:r>
              <a:rPr lang="zh-CN" altLang="en-US" dirty="0">
                <a:sym typeface="Wingdings" panose="05000000000000000000" pitchFamily="2" charset="2"/>
              </a:rPr>
              <a:t>的形式，那么在</a:t>
            </a:r>
            <a:r>
              <a:rPr lang="en-US" altLang="zh-CN" dirty="0">
                <a:sym typeface="Wingdings" panose="05000000000000000000" pitchFamily="2" charset="2"/>
              </a:rPr>
              <a:t>n-r</a:t>
            </a:r>
            <a:r>
              <a:rPr lang="zh-CN" altLang="en-US" dirty="0">
                <a:sym typeface="Wingdings" panose="05000000000000000000" pitchFamily="2" charset="2"/>
              </a:rPr>
              <a:t>同一个周期</a:t>
            </a:r>
            <a:r>
              <a:rPr lang="en-US" altLang="zh-CN" dirty="0">
                <a:sym typeface="Wingdings" panose="05000000000000000000" pitchFamily="2" charset="2"/>
              </a:rPr>
              <a:t>p</a:t>
            </a:r>
            <a:r>
              <a:rPr lang="zh-CN" altLang="en-US" dirty="0">
                <a:sym typeface="Wingdings" panose="05000000000000000000" pitchFamily="2" charset="2"/>
              </a:rPr>
              <a:t>的地方有一个</a:t>
            </a:r>
            <a:r>
              <a:rPr lang="en-US" altLang="zh-CN" dirty="0">
                <a:sym typeface="Wingdings" panose="05000000000000000000" pitchFamily="2" charset="2"/>
              </a:rPr>
              <a:t>n-q</a:t>
            </a:r>
            <a:r>
              <a:rPr lang="zh-CN" altLang="en-US" dirty="0">
                <a:sym typeface="Wingdings" panose="05000000000000000000" pitchFamily="2" charset="2"/>
              </a:rPr>
              <a:t>，其中</a:t>
            </a:r>
            <a:r>
              <a:rPr lang="en-US" altLang="zh-CN" dirty="0" err="1">
                <a:sym typeface="Wingdings" panose="05000000000000000000" pitchFamily="2" charset="2"/>
              </a:rPr>
              <a:t>p|q</a:t>
            </a:r>
            <a:endParaRPr lang="en-US" altLang="zh-CN" dirty="0">
              <a:sym typeface="Wingdings" panose="05000000000000000000" pitchFamily="2" charset="2"/>
            </a:endParaRPr>
          </a:p>
          <a:p>
            <a:endParaRPr lang="en-US" altLang="zh-CN" dirty="0">
              <a:sym typeface="Wingdings" panose="05000000000000000000" pitchFamily="2" charset="2"/>
            </a:endParaRPr>
          </a:p>
          <a:p>
            <a:endParaRPr lang="en-US" altLang="zh-CN" dirty="0">
              <a:sym typeface="Wingdings" panose="05000000000000000000" pitchFamily="2" charset="2"/>
            </a:endParaRPr>
          </a:p>
        </p:txBody>
      </p:sp>
    </p:spTree>
    <p:extLst>
      <p:ext uri="{BB962C8B-B14F-4D97-AF65-F5344CB8AC3E}">
        <p14:creationId xmlns:p14="http://schemas.microsoft.com/office/powerpoint/2010/main" val="1318283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a:t>Border</a:t>
            </a:r>
            <a:r>
              <a:rPr lang="zh-CN" altLang="en-US" dirty="0"/>
              <a:t>相关的定理（</a:t>
            </a:r>
            <a:r>
              <a:rPr lang="en-US" altLang="zh-CN" dirty="0"/>
              <a:t>Border</a:t>
            </a:r>
            <a:r>
              <a:rPr lang="zh-CN" altLang="en-US" dirty="0"/>
              <a:t>为主）</a:t>
            </a:r>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a:xfrm>
            <a:off x="771031" y="1856105"/>
            <a:ext cx="10515600" cy="4351338"/>
          </a:xfrm>
        </p:spPr>
        <p:txBody>
          <a:bodyPr/>
          <a:lstStyle/>
          <a:p>
            <a:r>
              <a:rPr lang="zh-CN" altLang="en-US" dirty="0">
                <a:sym typeface="Wingdings" panose="05000000000000000000" pitchFamily="2" charset="2"/>
              </a:rPr>
              <a:t>反证法，设有一个长度在</a:t>
            </a:r>
            <a:r>
              <a:rPr lang="en-US" altLang="zh-CN" dirty="0">
                <a:sym typeface="Wingdings" panose="05000000000000000000" pitchFamily="2" charset="2"/>
              </a:rPr>
              <a:t>[</a:t>
            </a:r>
            <a:r>
              <a:rPr lang="en-US" altLang="zh-CN" dirty="0" err="1">
                <a:sym typeface="Wingdings" panose="05000000000000000000" pitchFamily="2" charset="2"/>
              </a:rPr>
              <a:t>p,n</a:t>
            </a:r>
            <a:r>
              <a:rPr lang="en-US" altLang="zh-CN" dirty="0">
                <a:sym typeface="Wingdings" panose="05000000000000000000" pitchFamily="2" charset="2"/>
              </a:rPr>
              <a:t>-p]</a:t>
            </a:r>
            <a:r>
              <a:rPr lang="zh-CN" altLang="en-US" dirty="0">
                <a:sym typeface="Wingdings" panose="05000000000000000000" pitchFamily="2" charset="2"/>
              </a:rPr>
              <a:t>内的</a:t>
            </a:r>
            <a:r>
              <a:rPr lang="en-US" altLang="zh-CN" dirty="0">
                <a:sym typeface="Wingdings" panose="05000000000000000000" pitchFamily="2" charset="2"/>
              </a:rPr>
              <a:t>Border</a:t>
            </a:r>
            <a:r>
              <a:rPr lang="zh-CN" altLang="en-US" dirty="0">
                <a:sym typeface="Wingdings" panose="05000000000000000000" pitchFamily="2" charset="2"/>
              </a:rPr>
              <a:t>为</a:t>
            </a:r>
            <a:r>
              <a:rPr lang="en-US" altLang="zh-CN" dirty="0">
                <a:sym typeface="Wingdings" panose="05000000000000000000" pitchFamily="2" charset="2"/>
              </a:rPr>
              <a:t>n-r</a:t>
            </a:r>
            <a:r>
              <a:rPr lang="zh-CN" altLang="en-US" dirty="0">
                <a:sym typeface="Wingdings" panose="05000000000000000000" pitchFamily="2" charset="2"/>
              </a:rPr>
              <a:t>，不是</a:t>
            </a:r>
            <a:r>
              <a:rPr lang="en-US" altLang="zh-CN" dirty="0">
                <a:sym typeface="Wingdings" panose="05000000000000000000" pitchFamily="2" charset="2"/>
              </a:rPr>
              <a:t>n-</a:t>
            </a:r>
            <a:r>
              <a:rPr lang="en-US" altLang="zh-CN" dirty="0" err="1">
                <a:sym typeface="Wingdings" panose="05000000000000000000" pitchFamily="2" charset="2"/>
              </a:rPr>
              <a:t>kp</a:t>
            </a:r>
            <a:r>
              <a:rPr lang="zh-CN" altLang="en-US" dirty="0">
                <a:sym typeface="Wingdings" panose="05000000000000000000" pitchFamily="2" charset="2"/>
              </a:rPr>
              <a:t>的形式</a:t>
            </a:r>
            <a:endParaRPr lang="en-US" altLang="zh-CN" dirty="0">
              <a:sym typeface="Wingdings" panose="05000000000000000000" pitchFamily="2" charset="2"/>
            </a:endParaRPr>
          </a:p>
          <a:p>
            <a:r>
              <a:rPr lang="zh-CN" altLang="en-US" dirty="0">
                <a:sym typeface="Wingdings" panose="05000000000000000000" pitchFamily="2" charset="2"/>
              </a:rPr>
              <a:t>如果</a:t>
            </a:r>
            <a:r>
              <a:rPr lang="en-US" altLang="zh-CN" dirty="0">
                <a:sym typeface="Wingdings" panose="05000000000000000000" pitchFamily="2" charset="2"/>
              </a:rPr>
              <a:t>n-r</a:t>
            </a:r>
            <a:r>
              <a:rPr lang="zh-CN" altLang="en-US" dirty="0">
                <a:sym typeface="Wingdings" panose="05000000000000000000" pitchFamily="2" charset="2"/>
              </a:rPr>
              <a:t>是</a:t>
            </a:r>
            <a:r>
              <a:rPr lang="en-US" altLang="zh-CN" dirty="0">
                <a:sym typeface="Wingdings" panose="05000000000000000000" pitchFamily="2" charset="2"/>
              </a:rPr>
              <a:t>S</a:t>
            </a:r>
            <a:r>
              <a:rPr lang="zh-CN" altLang="en-US" dirty="0">
                <a:sym typeface="Wingdings" panose="05000000000000000000" pitchFamily="2" charset="2"/>
              </a:rPr>
              <a:t>的</a:t>
            </a:r>
            <a:r>
              <a:rPr lang="en-US" altLang="zh-CN" dirty="0">
                <a:sym typeface="Wingdings" panose="05000000000000000000" pitchFamily="2" charset="2"/>
              </a:rPr>
              <a:t>Border</a:t>
            </a:r>
            <a:r>
              <a:rPr lang="zh-CN" altLang="en-US" dirty="0">
                <a:sym typeface="Wingdings" panose="05000000000000000000" pitchFamily="2" charset="2"/>
              </a:rPr>
              <a:t>，因为</a:t>
            </a:r>
            <a:r>
              <a:rPr lang="en-US" altLang="zh-CN" dirty="0">
                <a:sym typeface="Wingdings" panose="05000000000000000000" pitchFamily="2" charset="2"/>
              </a:rPr>
              <a:t>p</a:t>
            </a:r>
            <a:r>
              <a:rPr lang="zh-CN" altLang="en-US" dirty="0">
                <a:sym typeface="Wingdings" panose="05000000000000000000" pitchFamily="2" charset="2"/>
              </a:rPr>
              <a:t>是</a:t>
            </a:r>
            <a:r>
              <a:rPr lang="en-US" altLang="zh-CN" dirty="0">
                <a:sym typeface="Wingdings" panose="05000000000000000000" pitchFamily="2" charset="2"/>
              </a:rPr>
              <a:t>S</a:t>
            </a:r>
            <a:r>
              <a:rPr lang="zh-CN" altLang="en-US" dirty="0">
                <a:sym typeface="Wingdings" panose="05000000000000000000" pitchFamily="2" charset="2"/>
              </a:rPr>
              <a:t>的周期，那么</a:t>
            </a:r>
            <a:r>
              <a:rPr lang="en-US" altLang="zh-CN" dirty="0" err="1">
                <a:sym typeface="Wingdings" panose="05000000000000000000" pitchFamily="2" charset="2"/>
              </a:rPr>
              <a:t>n-r+kp</a:t>
            </a:r>
            <a:r>
              <a:rPr lang="zh-CN" altLang="en-US" dirty="0">
                <a:sym typeface="Wingdings" panose="05000000000000000000" pitchFamily="2" charset="2"/>
              </a:rPr>
              <a:t>也是</a:t>
            </a:r>
            <a:r>
              <a:rPr lang="en-US" altLang="zh-CN" dirty="0">
                <a:sym typeface="Wingdings" panose="05000000000000000000" pitchFamily="2" charset="2"/>
              </a:rPr>
              <a:t>S</a:t>
            </a:r>
            <a:r>
              <a:rPr lang="zh-CN" altLang="en-US" dirty="0">
                <a:sym typeface="Wingdings" panose="05000000000000000000" pitchFamily="2" charset="2"/>
              </a:rPr>
              <a:t>的</a:t>
            </a:r>
            <a:r>
              <a:rPr lang="en-US" altLang="zh-CN" dirty="0">
                <a:sym typeface="Wingdings" panose="05000000000000000000" pitchFamily="2" charset="2"/>
              </a:rPr>
              <a:t>Border</a:t>
            </a:r>
            <a:r>
              <a:rPr lang="zh-CN" altLang="en-US" dirty="0">
                <a:sym typeface="Wingdings" panose="05000000000000000000" pitchFamily="2" charset="2"/>
              </a:rPr>
              <a:t>，所以说</a:t>
            </a:r>
            <a:r>
              <a:rPr lang="en-US" altLang="zh-CN" dirty="0">
                <a:sym typeface="Wingdings" panose="05000000000000000000" pitchFamily="2" charset="2"/>
              </a:rPr>
              <a:t>r</a:t>
            </a:r>
            <a:r>
              <a:rPr lang="zh-CN" altLang="en-US" dirty="0">
                <a:sym typeface="Wingdings" panose="05000000000000000000" pitchFamily="2" charset="2"/>
              </a:rPr>
              <a:t>是可以加减若干个</a:t>
            </a:r>
            <a:r>
              <a:rPr lang="en-US" altLang="zh-CN" dirty="0">
                <a:sym typeface="Wingdings" panose="05000000000000000000" pitchFamily="2" charset="2"/>
              </a:rPr>
              <a:t>p</a:t>
            </a:r>
            <a:r>
              <a:rPr lang="zh-CN" altLang="en-US" dirty="0">
                <a:sym typeface="Wingdings" panose="05000000000000000000" pitchFamily="2" charset="2"/>
              </a:rPr>
              <a:t>调整的</a:t>
            </a:r>
            <a:endParaRPr lang="en-US" altLang="zh-CN" dirty="0">
              <a:sym typeface="Wingdings" panose="05000000000000000000" pitchFamily="2" charset="2"/>
            </a:endParaRPr>
          </a:p>
          <a:p>
            <a:r>
              <a:rPr lang="zh-CN" altLang="en-US" dirty="0">
                <a:sym typeface="Wingdings" panose="05000000000000000000" pitchFamily="2" charset="2"/>
              </a:rPr>
              <a:t>再设和在</a:t>
            </a:r>
            <a:r>
              <a:rPr lang="en-US" altLang="zh-CN" dirty="0">
                <a:sym typeface="Wingdings" panose="05000000000000000000" pitchFamily="2" charset="2"/>
              </a:rPr>
              <a:t>n-r</a:t>
            </a:r>
            <a:r>
              <a:rPr lang="zh-CN" altLang="en-US" dirty="0">
                <a:sym typeface="Wingdings" panose="05000000000000000000" pitchFamily="2" charset="2"/>
              </a:rPr>
              <a:t>同一个周期</a:t>
            </a:r>
            <a:r>
              <a:rPr lang="en-US" altLang="zh-CN" dirty="0">
                <a:sym typeface="Wingdings" panose="05000000000000000000" pitchFamily="2" charset="2"/>
              </a:rPr>
              <a:t>p</a:t>
            </a:r>
            <a:r>
              <a:rPr lang="zh-CN" altLang="en-US" dirty="0">
                <a:sym typeface="Wingdings" panose="05000000000000000000" pitchFamily="2" charset="2"/>
              </a:rPr>
              <a:t>的地方有一个</a:t>
            </a:r>
            <a:r>
              <a:rPr lang="en-US" altLang="zh-CN" dirty="0">
                <a:sym typeface="Wingdings" panose="05000000000000000000" pitchFamily="2" charset="2"/>
              </a:rPr>
              <a:t>n-q</a:t>
            </a:r>
            <a:r>
              <a:rPr lang="zh-CN" altLang="en-US" dirty="0">
                <a:sym typeface="Wingdings" panose="05000000000000000000" pitchFamily="2" charset="2"/>
              </a:rPr>
              <a:t>，其中</a:t>
            </a:r>
            <a:r>
              <a:rPr lang="en-US" altLang="zh-CN" dirty="0" err="1">
                <a:sym typeface="Wingdings" panose="05000000000000000000" pitchFamily="2" charset="2"/>
              </a:rPr>
              <a:t>p|q</a:t>
            </a:r>
            <a:endParaRPr lang="en-US" altLang="zh-CN" dirty="0">
              <a:sym typeface="Wingdings" panose="05000000000000000000" pitchFamily="2" charset="2"/>
            </a:endParaRPr>
          </a:p>
          <a:p>
            <a:endParaRPr lang="en-US" altLang="zh-CN" dirty="0">
              <a:sym typeface="Wingdings" panose="05000000000000000000" pitchFamily="2" charset="2"/>
            </a:endParaRPr>
          </a:p>
          <a:p>
            <a:endParaRPr lang="en-US" altLang="zh-CN" dirty="0">
              <a:sym typeface="Wingdings" panose="05000000000000000000" pitchFamily="2" charset="2"/>
            </a:endParaRPr>
          </a:p>
          <a:p>
            <a:endParaRPr lang="en-US" altLang="zh-CN" dirty="0">
              <a:sym typeface="Wingdings" panose="05000000000000000000" pitchFamily="2" charset="2"/>
            </a:endParaRPr>
          </a:p>
        </p:txBody>
      </p:sp>
      <p:pic>
        <p:nvPicPr>
          <p:cNvPr id="8" name="图片 7">
            <a:extLst>
              <a:ext uri="{FF2B5EF4-FFF2-40B4-BE49-F238E27FC236}">
                <a16:creationId xmlns:a16="http://schemas.microsoft.com/office/drawing/2014/main" id="{22DF3921-159D-4C92-A513-21720D43912C}"/>
              </a:ext>
            </a:extLst>
          </p:cNvPr>
          <p:cNvPicPr>
            <a:picLocks noChangeAspect="1"/>
          </p:cNvPicPr>
          <p:nvPr/>
        </p:nvPicPr>
        <p:blipFill>
          <a:blip r:embed="rId2"/>
          <a:stretch>
            <a:fillRect/>
          </a:stretch>
        </p:blipFill>
        <p:spPr>
          <a:xfrm>
            <a:off x="771031" y="4222115"/>
            <a:ext cx="3857625" cy="2457450"/>
          </a:xfrm>
          <a:prstGeom prst="rect">
            <a:avLst/>
          </a:prstGeom>
        </p:spPr>
      </p:pic>
      <p:sp>
        <p:nvSpPr>
          <p:cNvPr id="9" name="内容占位符 2">
            <a:extLst>
              <a:ext uri="{FF2B5EF4-FFF2-40B4-BE49-F238E27FC236}">
                <a16:creationId xmlns:a16="http://schemas.microsoft.com/office/drawing/2014/main" id="{0B159553-4D1F-4EC5-B1C8-A283ECC75D4C}"/>
              </a:ext>
            </a:extLst>
          </p:cNvPr>
          <p:cNvSpPr txBox="1">
            <a:spLocks/>
          </p:cNvSpPr>
          <p:nvPr/>
        </p:nvSpPr>
        <p:spPr>
          <a:xfrm>
            <a:off x="4628656" y="4222114"/>
            <a:ext cx="6725144" cy="21507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ym typeface="Wingdings" panose="05000000000000000000" pitchFamily="2" charset="2"/>
              </a:rPr>
              <a:t>接下来证明</a:t>
            </a:r>
            <a:r>
              <a:rPr lang="en-US" altLang="zh-CN" dirty="0">
                <a:sym typeface="Wingdings" panose="05000000000000000000" pitchFamily="2" charset="2"/>
              </a:rPr>
              <a:t>d=|r-q|&lt;p</a:t>
            </a:r>
            <a:r>
              <a:rPr lang="zh-CN" altLang="en-US" dirty="0">
                <a:sym typeface="Wingdings" panose="05000000000000000000" pitchFamily="2" charset="2"/>
              </a:rPr>
              <a:t>是一个更小的周期，从而导出矛盾</a:t>
            </a:r>
            <a:endParaRPr lang="en-US" altLang="zh-CN" dirty="0">
              <a:sym typeface="Wingdings" panose="05000000000000000000" pitchFamily="2" charset="2"/>
            </a:endParaRPr>
          </a:p>
          <a:p>
            <a:endParaRPr lang="en-US" altLang="zh-CN" dirty="0">
              <a:sym typeface="Wingdings" panose="05000000000000000000" pitchFamily="2" charset="2"/>
            </a:endParaRPr>
          </a:p>
        </p:txBody>
      </p:sp>
    </p:spTree>
    <p:extLst>
      <p:ext uri="{BB962C8B-B14F-4D97-AF65-F5344CB8AC3E}">
        <p14:creationId xmlns:p14="http://schemas.microsoft.com/office/powerpoint/2010/main" val="3705601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a:t>Border</a:t>
            </a:r>
            <a:r>
              <a:rPr lang="zh-CN" altLang="en-US" dirty="0"/>
              <a:t>相关的定理</a:t>
            </a:r>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p:txBody>
          <a:bodyPr/>
          <a:lstStyle/>
          <a:p>
            <a:r>
              <a:rPr lang="en-US" altLang="zh-CN" dirty="0"/>
              <a:t>S[1,p]</a:t>
            </a:r>
            <a:r>
              <a:rPr lang="zh-CN" altLang="en-US" dirty="0"/>
              <a:t>是</a:t>
            </a:r>
            <a:r>
              <a:rPr lang="en-US" altLang="zh-CN" dirty="0"/>
              <a:t>S</a:t>
            </a:r>
            <a:r>
              <a:rPr lang="zh-CN" altLang="en-US" dirty="0"/>
              <a:t>的一个</a:t>
            </a:r>
            <a:r>
              <a:rPr lang="en-US" altLang="zh-CN" dirty="0"/>
              <a:t>Border </a:t>
            </a:r>
            <a:r>
              <a:rPr lang="en-US" altLang="zh-CN" dirty="0">
                <a:sym typeface="Wingdings" panose="05000000000000000000" pitchFamily="2" charset="2"/>
              </a:rPr>
              <a:t> n-p</a:t>
            </a:r>
            <a:r>
              <a:rPr lang="zh-CN" altLang="en-US" dirty="0">
                <a:sym typeface="Wingdings" panose="05000000000000000000" pitchFamily="2" charset="2"/>
              </a:rPr>
              <a:t>是</a:t>
            </a:r>
            <a:r>
              <a:rPr lang="en-US" altLang="zh-CN" dirty="0">
                <a:sym typeface="Wingdings" panose="05000000000000000000" pitchFamily="2" charset="2"/>
              </a:rPr>
              <a:t>S</a:t>
            </a:r>
            <a:r>
              <a:rPr lang="zh-CN" altLang="en-US" dirty="0">
                <a:sym typeface="Wingdings" panose="05000000000000000000" pitchFamily="2" charset="2"/>
              </a:rPr>
              <a:t>的一个周期</a:t>
            </a:r>
            <a:endParaRPr lang="en-US" altLang="zh-CN" dirty="0">
              <a:sym typeface="Wingdings" panose="05000000000000000000" pitchFamily="2" charset="2"/>
            </a:endParaRPr>
          </a:p>
        </p:txBody>
      </p:sp>
      <p:pic>
        <p:nvPicPr>
          <p:cNvPr id="6" name="图片 5">
            <a:extLst>
              <a:ext uri="{FF2B5EF4-FFF2-40B4-BE49-F238E27FC236}">
                <a16:creationId xmlns:a16="http://schemas.microsoft.com/office/drawing/2014/main" id="{3F2F1E25-EAA4-4F7A-80A0-0052D2301003}"/>
              </a:ext>
            </a:extLst>
          </p:cNvPr>
          <p:cNvPicPr>
            <a:picLocks noChangeAspect="1"/>
          </p:cNvPicPr>
          <p:nvPr/>
        </p:nvPicPr>
        <p:blipFill>
          <a:blip r:embed="rId2"/>
          <a:stretch>
            <a:fillRect/>
          </a:stretch>
        </p:blipFill>
        <p:spPr>
          <a:xfrm>
            <a:off x="838200" y="2383472"/>
            <a:ext cx="7780670" cy="2091055"/>
          </a:xfrm>
          <a:prstGeom prst="rect">
            <a:avLst/>
          </a:prstGeom>
        </p:spPr>
      </p:pic>
    </p:spTree>
    <p:extLst>
      <p:ext uri="{BB962C8B-B14F-4D97-AF65-F5344CB8AC3E}">
        <p14:creationId xmlns:p14="http://schemas.microsoft.com/office/powerpoint/2010/main" val="1435892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a:t>Border</a:t>
            </a:r>
            <a:r>
              <a:rPr lang="zh-CN" altLang="en-US" dirty="0"/>
              <a:t>相关的定理（</a:t>
            </a:r>
            <a:r>
              <a:rPr lang="en-US" altLang="zh-CN" dirty="0"/>
              <a:t>Border</a:t>
            </a:r>
            <a:r>
              <a:rPr lang="zh-CN" altLang="en-US" dirty="0"/>
              <a:t>为主）</a:t>
            </a:r>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a:xfrm>
            <a:off x="771031" y="1856105"/>
            <a:ext cx="10515600" cy="4351338"/>
          </a:xfrm>
        </p:spPr>
        <p:txBody>
          <a:bodyPr/>
          <a:lstStyle/>
          <a:p>
            <a:r>
              <a:rPr lang="zh-CN" altLang="en-US" dirty="0">
                <a:sym typeface="Wingdings" panose="05000000000000000000" pitchFamily="2" charset="2"/>
              </a:rPr>
              <a:t>接下来证明</a:t>
            </a:r>
            <a:r>
              <a:rPr lang="en-US" altLang="zh-CN" dirty="0">
                <a:sym typeface="Wingdings" panose="05000000000000000000" pitchFamily="2" charset="2"/>
              </a:rPr>
              <a:t>d=|r-q|&lt;p</a:t>
            </a:r>
            <a:r>
              <a:rPr lang="zh-CN" altLang="en-US" dirty="0">
                <a:sym typeface="Wingdings" panose="05000000000000000000" pitchFamily="2" charset="2"/>
              </a:rPr>
              <a:t>是一个更小的周期，从而导出矛盾</a:t>
            </a:r>
            <a:endParaRPr lang="en-US" altLang="zh-CN" dirty="0">
              <a:sym typeface="Wingdings" panose="05000000000000000000" pitchFamily="2" charset="2"/>
            </a:endParaRPr>
          </a:p>
          <a:p>
            <a:endParaRPr lang="en-US" altLang="zh-CN" dirty="0">
              <a:sym typeface="Wingdings" panose="05000000000000000000" pitchFamily="2" charset="2"/>
            </a:endParaRPr>
          </a:p>
          <a:p>
            <a:endParaRPr lang="en-US" altLang="zh-CN" dirty="0">
              <a:sym typeface="Wingdings" panose="05000000000000000000" pitchFamily="2" charset="2"/>
            </a:endParaRPr>
          </a:p>
          <a:p>
            <a:endParaRPr lang="en-US" altLang="zh-CN" dirty="0">
              <a:sym typeface="Wingdings" panose="05000000000000000000" pitchFamily="2" charset="2"/>
            </a:endParaRPr>
          </a:p>
        </p:txBody>
      </p:sp>
      <p:sp>
        <p:nvSpPr>
          <p:cNvPr id="6" name="内容占位符 2">
            <a:extLst>
              <a:ext uri="{FF2B5EF4-FFF2-40B4-BE49-F238E27FC236}">
                <a16:creationId xmlns:a16="http://schemas.microsoft.com/office/drawing/2014/main" id="{904D7C0E-3949-445A-93C7-3127B0A0505F}"/>
              </a:ext>
            </a:extLst>
          </p:cNvPr>
          <p:cNvSpPr txBox="1">
            <a:spLocks/>
          </p:cNvSpPr>
          <p:nvPr/>
        </p:nvSpPr>
        <p:spPr>
          <a:xfrm>
            <a:off x="6937135" y="2322195"/>
            <a:ext cx="4614785" cy="40376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ym typeface="Wingdings" panose="05000000000000000000" pitchFamily="2" charset="2"/>
              </a:rPr>
              <a:t>如果能调整</a:t>
            </a:r>
            <a:r>
              <a:rPr lang="en-US" altLang="zh-CN" dirty="0">
                <a:sym typeface="Wingdings" panose="05000000000000000000" pitchFamily="2" charset="2"/>
              </a:rPr>
              <a:t>r</a:t>
            </a:r>
            <a:r>
              <a:rPr lang="zh-CN" altLang="en-US" dirty="0">
                <a:sym typeface="Wingdings" panose="05000000000000000000" pitchFamily="2" charset="2"/>
              </a:rPr>
              <a:t>，使得</a:t>
            </a:r>
            <a:r>
              <a:rPr lang="en-US" altLang="zh-CN" dirty="0" err="1">
                <a:sym typeface="Wingdings" panose="05000000000000000000" pitchFamily="2" charset="2"/>
              </a:rPr>
              <a:t>r+q</a:t>
            </a:r>
            <a:r>
              <a:rPr lang="en-US" altLang="zh-CN" dirty="0">
                <a:sym typeface="Wingdings" panose="05000000000000000000" pitchFamily="2" charset="2"/>
              </a:rPr>
              <a:t>&lt;=n</a:t>
            </a:r>
          </a:p>
          <a:p>
            <a:r>
              <a:rPr lang="zh-CN" altLang="en-US" dirty="0">
                <a:sym typeface="Wingdings" panose="05000000000000000000" pitchFamily="2" charset="2"/>
              </a:rPr>
              <a:t>那么就可以用</a:t>
            </a:r>
            <a:r>
              <a:rPr lang="en-US" altLang="zh-CN" dirty="0">
                <a:sym typeface="Wingdings" panose="05000000000000000000" pitchFamily="2" charset="2"/>
              </a:rPr>
              <a:t>WPL</a:t>
            </a:r>
            <a:r>
              <a:rPr lang="zh-CN" altLang="en-US" dirty="0">
                <a:sym typeface="Wingdings" panose="05000000000000000000" pitchFamily="2" charset="2"/>
              </a:rPr>
              <a:t>，</a:t>
            </a:r>
            <a:r>
              <a:rPr lang="en-US" altLang="zh-CN" dirty="0">
                <a:sym typeface="Wingdings" panose="05000000000000000000" pitchFamily="2" charset="2"/>
              </a:rPr>
              <a:t>d=</a:t>
            </a:r>
            <a:r>
              <a:rPr lang="en-US" altLang="zh-CN" dirty="0" err="1">
                <a:sym typeface="Wingdings" panose="05000000000000000000" pitchFamily="2" charset="2"/>
              </a:rPr>
              <a:t>gcd</a:t>
            </a:r>
            <a:r>
              <a:rPr lang="en-US" altLang="zh-CN" dirty="0">
                <a:sym typeface="Wingdings" panose="05000000000000000000" pitchFamily="2" charset="2"/>
              </a:rPr>
              <a:t>(</a:t>
            </a:r>
            <a:r>
              <a:rPr lang="en-US" altLang="zh-CN" dirty="0" err="1">
                <a:sym typeface="Wingdings" panose="05000000000000000000" pitchFamily="2" charset="2"/>
              </a:rPr>
              <a:t>r,q</a:t>
            </a:r>
            <a:r>
              <a:rPr lang="en-US" altLang="zh-CN" dirty="0">
                <a:sym typeface="Wingdings" panose="05000000000000000000" pitchFamily="2" charset="2"/>
              </a:rPr>
              <a:t>)&lt;=|r-q|&lt;p</a:t>
            </a:r>
            <a:r>
              <a:rPr lang="zh-CN" altLang="en-US" dirty="0">
                <a:sym typeface="Wingdings" panose="05000000000000000000" pitchFamily="2" charset="2"/>
              </a:rPr>
              <a:t>是一个更小的周期，从而导出矛盾</a:t>
            </a:r>
            <a:endParaRPr lang="en-US" altLang="zh-CN" dirty="0">
              <a:sym typeface="Wingdings" panose="05000000000000000000" pitchFamily="2" charset="2"/>
            </a:endParaRPr>
          </a:p>
          <a:p>
            <a:r>
              <a:rPr lang="zh-CN" altLang="en-US" dirty="0">
                <a:sym typeface="Wingdings" panose="05000000000000000000" pitchFamily="2" charset="2"/>
              </a:rPr>
              <a:t>所以现在就是看能否调整</a:t>
            </a:r>
            <a:r>
              <a:rPr lang="en-US" altLang="zh-CN" dirty="0">
                <a:sym typeface="Wingdings" panose="05000000000000000000" pitchFamily="2" charset="2"/>
              </a:rPr>
              <a:t>r</a:t>
            </a:r>
            <a:r>
              <a:rPr lang="zh-CN" altLang="en-US" dirty="0">
                <a:sym typeface="Wingdings" panose="05000000000000000000" pitchFamily="2" charset="2"/>
              </a:rPr>
              <a:t>使得</a:t>
            </a:r>
            <a:r>
              <a:rPr lang="en-US" altLang="zh-CN" dirty="0" err="1">
                <a:sym typeface="Wingdings" panose="05000000000000000000" pitchFamily="2" charset="2"/>
              </a:rPr>
              <a:t>r+q</a:t>
            </a:r>
            <a:r>
              <a:rPr lang="en-US" altLang="zh-CN" dirty="0">
                <a:sym typeface="Wingdings" panose="05000000000000000000" pitchFamily="2" charset="2"/>
              </a:rPr>
              <a:t>&lt;=n</a:t>
            </a:r>
          </a:p>
        </p:txBody>
      </p:sp>
      <p:pic>
        <p:nvPicPr>
          <p:cNvPr id="5" name="图片 4">
            <a:extLst>
              <a:ext uri="{FF2B5EF4-FFF2-40B4-BE49-F238E27FC236}">
                <a16:creationId xmlns:a16="http://schemas.microsoft.com/office/drawing/2014/main" id="{05E7ED6C-9844-4859-B662-B6FC43C2895D}"/>
              </a:ext>
            </a:extLst>
          </p:cNvPr>
          <p:cNvPicPr>
            <a:picLocks noChangeAspect="1"/>
          </p:cNvPicPr>
          <p:nvPr/>
        </p:nvPicPr>
        <p:blipFill>
          <a:blip r:embed="rId2"/>
          <a:stretch>
            <a:fillRect/>
          </a:stretch>
        </p:blipFill>
        <p:spPr>
          <a:xfrm>
            <a:off x="838200" y="2322195"/>
            <a:ext cx="6098936" cy="3885248"/>
          </a:xfrm>
          <a:prstGeom prst="rect">
            <a:avLst/>
          </a:prstGeom>
        </p:spPr>
      </p:pic>
    </p:spTree>
    <p:extLst>
      <p:ext uri="{BB962C8B-B14F-4D97-AF65-F5344CB8AC3E}">
        <p14:creationId xmlns:p14="http://schemas.microsoft.com/office/powerpoint/2010/main" val="563693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a:t>Border</a:t>
            </a:r>
            <a:r>
              <a:rPr lang="zh-CN" altLang="en-US" dirty="0"/>
              <a:t>相关的定理（</a:t>
            </a:r>
            <a:r>
              <a:rPr lang="en-US" altLang="zh-CN" dirty="0"/>
              <a:t>Border</a:t>
            </a:r>
            <a:r>
              <a:rPr lang="zh-CN" altLang="en-US" dirty="0"/>
              <a:t>为主）</a:t>
            </a:r>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a:xfrm>
            <a:off x="771031" y="1856105"/>
            <a:ext cx="10515600" cy="4351338"/>
          </a:xfrm>
        </p:spPr>
        <p:txBody>
          <a:bodyPr/>
          <a:lstStyle/>
          <a:p>
            <a:r>
              <a:rPr lang="zh-CN" altLang="en-US" dirty="0">
                <a:sym typeface="Wingdings" panose="05000000000000000000" pitchFamily="2" charset="2"/>
              </a:rPr>
              <a:t>接下来证明</a:t>
            </a:r>
            <a:r>
              <a:rPr lang="en-US" altLang="zh-CN" dirty="0">
                <a:sym typeface="Wingdings" panose="05000000000000000000" pitchFamily="2" charset="2"/>
              </a:rPr>
              <a:t>d=|r-q|&lt;p</a:t>
            </a:r>
            <a:r>
              <a:rPr lang="zh-CN" altLang="en-US" dirty="0">
                <a:sym typeface="Wingdings" panose="05000000000000000000" pitchFamily="2" charset="2"/>
              </a:rPr>
              <a:t>是一个更小的周期，从而导出矛盾</a:t>
            </a:r>
            <a:endParaRPr lang="en-US" altLang="zh-CN" dirty="0">
              <a:sym typeface="Wingdings" panose="05000000000000000000" pitchFamily="2" charset="2"/>
            </a:endParaRPr>
          </a:p>
          <a:p>
            <a:endParaRPr lang="en-US" altLang="zh-CN" dirty="0">
              <a:sym typeface="Wingdings" panose="05000000000000000000" pitchFamily="2" charset="2"/>
            </a:endParaRPr>
          </a:p>
          <a:p>
            <a:endParaRPr lang="en-US" altLang="zh-CN" dirty="0">
              <a:sym typeface="Wingdings" panose="05000000000000000000" pitchFamily="2" charset="2"/>
            </a:endParaRPr>
          </a:p>
          <a:p>
            <a:endParaRPr lang="en-US" altLang="zh-CN" dirty="0">
              <a:sym typeface="Wingdings" panose="05000000000000000000" pitchFamily="2" charset="2"/>
            </a:endParaRPr>
          </a:p>
        </p:txBody>
      </p:sp>
      <p:sp>
        <p:nvSpPr>
          <p:cNvPr id="6" name="内容占位符 2">
            <a:extLst>
              <a:ext uri="{FF2B5EF4-FFF2-40B4-BE49-F238E27FC236}">
                <a16:creationId xmlns:a16="http://schemas.microsoft.com/office/drawing/2014/main" id="{904D7C0E-3949-445A-93C7-3127B0A0505F}"/>
              </a:ext>
            </a:extLst>
          </p:cNvPr>
          <p:cNvSpPr txBox="1">
            <a:spLocks/>
          </p:cNvSpPr>
          <p:nvPr/>
        </p:nvSpPr>
        <p:spPr>
          <a:xfrm>
            <a:off x="6937135" y="2322195"/>
            <a:ext cx="4614785" cy="40376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ym typeface="Wingdings" panose="05000000000000000000" pitchFamily="2" charset="2"/>
              </a:rPr>
              <a:t>如果</a:t>
            </a:r>
            <a:r>
              <a:rPr lang="en-US" altLang="zh-CN" dirty="0">
                <a:sym typeface="Wingdings" panose="05000000000000000000" pitchFamily="2" charset="2"/>
              </a:rPr>
              <a:t>n-r&lt;n/2</a:t>
            </a:r>
            <a:r>
              <a:rPr lang="zh-CN" altLang="en-US" dirty="0">
                <a:sym typeface="Wingdings" panose="05000000000000000000" pitchFamily="2" charset="2"/>
              </a:rPr>
              <a:t>，那么就加若干倍的</a:t>
            </a:r>
            <a:r>
              <a:rPr lang="en-US" altLang="zh-CN" dirty="0">
                <a:sym typeface="Wingdings" panose="05000000000000000000" pitchFamily="2" charset="2"/>
              </a:rPr>
              <a:t>p</a:t>
            </a:r>
            <a:r>
              <a:rPr lang="zh-CN" altLang="en-US" dirty="0">
                <a:sym typeface="Wingdings" panose="05000000000000000000" pitchFamily="2" charset="2"/>
              </a:rPr>
              <a:t>，使得</a:t>
            </a:r>
            <a:r>
              <a:rPr lang="en-US" altLang="zh-CN" dirty="0" err="1">
                <a:sym typeface="Wingdings" panose="05000000000000000000" pitchFamily="2" charset="2"/>
              </a:rPr>
              <a:t>n-r+kp</a:t>
            </a:r>
            <a:r>
              <a:rPr lang="en-US" altLang="zh-CN" dirty="0">
                <a:sym typeface="Wingdings" panose="05000000000000000000" pitchFamily="2" charset="2"/>
              </a:rPr>
              <a:t>&gt;=n/2</a:t>
            </a:r>
          </a:p>
          <a:p>
            <a:r>
              <a:rPr lang="zh-CN" altLang="en-US" dirty="0">
                <a:sym typeface="Wingdings" panose="05000000000000000000" pitchFamily="2" charset="2"/>
              </a:rPr>
              <a:t>由于</a:t>
            </a:r>
            <a:r>
              <a:rPr lang="en-US" altLang="zh-CN" dirty="0">
                <a:sym typeface="Wingdings" panose="05000000000000000000" pitchFamily="2" charset="2"/>
              </a:rPr>
              <a:t>p&lt;=n/2</a:t>
            </a:r>
            <a:r>
              <a:rPr lang="zh-CN" altLang="en-US" dirty="0">
                <a:sym typeface="Wingdings" panose="05000000000000000000" pitchFamily="2" charset="2"/>
              </a:rPr>
              <a:t>所以不会加到超过</a:t>
            </a:r>
            <a:r>
              <a:rPr lang="en-US" altLang="zh-CN" dirty="0">
                <a:sym typeface="Wingdings" panose="05000000000000000000" pitchFamily="2" charset="2"/>
              </a:rPr>
              <a:t>n</a:t>
            </a:r>
            <a:r>
              <a:rPr lang="zh-CN" altLang="en-US" dirty="0">
                <a:sym typeface="Wingdings" panose="05000000000000000000" pitchFamily="2" charset="2"/>
              </a:rPr>
              <a:t>的情况</a:t>
            </a:r>
            <a:endParaRPr lang="en-US" altLang="zh-CN" dirty="0">
              <a:sym typeface="Wingdings" panose="05000000000000000000" pitchFamily="2" charset="2"/>
            </a:endParaRPr>
          </a:p>
          <a:p>
            <a:r>
              <a:rPr lang="zh-CN" altLang="en-US" dirty="0">
                <a:sym typeface="Wingdings" panose="05000000000000000000" pitchFamily="2" charset="2"/>
              </a:rPr>
              <a:t>此时</a:t>
            </a:r>
            <a:r>
              <a:rPr lang="en-US" altLang="zh-CN" dirty="0">
                <a:sym typeface="Wingdings" panose="05000000000000000000" pitchFamily="2" charset="2"/>
              </a:rPr>
              <a:t>r-</a:t>
            </a:r>
            <a:r>
              <a:rPr lang="en-US" altLang="zh-CN" dirty="0" err="1">
                <a:sym typeface="Wingdings" panose="05000000000000000000" pitchFamily="2" charset="2"/>
              </a:rPr>
              <a:t>kp</a:t>
            </a:r>
            <a:r>
              <a:rPr lang="zh-CN" altLang="en-US" dirty="0">
                <a:sym typeface="Wingdings" panose="05000000000000000000" pitchFamily="2" charset="2"/>
              </a:rPr>
              <a:t>和对应的</a:t>
            </a:r>
            <a:r>
              <a:rPr lang="en-US" altLang="zh-CN" dirty="0">
                <a:sym typeface="Wingdings" panose="05000000000000000000" pitchFamily="2" charset="2"/>
              </a:rPr>
              <a:t>q</a:t>
            </a:r>
            <a:r>
              <a:rPr lang="zh-CN" altLang="en-US" dirty="0">
                <a:sym typeface="Wingdings" panose="05000000000000000000" pitchFamily="2" charset="2"/>
              </a:rPr>
              <a:t>的和就会</a:t>
            </a:r>
            <a:r>
              <a:rPr lang="en-US" altLang="zh-CN" dirty="0">
                <a:sym typeface="Wingdings" panose="05000000000000000000" pitchFamily="2" charset="2"/>
              </a:rPr>
              <a:t>&lt;=n</a:t>
            </a:r>
          </a:p>
        </p:txBody>
      </p:sp>
      <p:pic>
        <p:nvPicPr>
          <p:cNvPr id="5" name="图片 4">
            <a:extLst>
              <a:ext uri="{FF2B5EF4-FFF2-40B4-BE49-F238E27FC236}">
                <a16:creationId xmlns:a16="http://schemas.microsoft.com/office/drawing/2014/main" id="{05E7ED6C-9844-4859-B662-B6FC43C2895D}"/>
              </a:ext>
            </a:extLst>
          </p:cNvPr>
          <p:cNvPicPr>
            <a:picLocks noChangeAspect="1"/>
          </p:cNvPicPr>
          <p:nvPr/>
        </p:nvPicPr>
        <p:blipFill>
          <a:blip r:embed="rId2"/>
          <a:stretch>
            <a:fillRect/>
          </a:stretch>
        </p:blipFill>
        <p:spPr>
          <a:xfrm>
            <a:off x="838200" y="2322195"/>
            <a:ext cx="6098936" cy="3885248"/>
          </a:xfrm>
          <a:prstGeom prst="rect">
            <a:avLst/>
          </a:prstGeom>
        </p:spPr>
      </p:pic>
    </p:spTree>
    <p:extLst>
      <p:ext uri="{BB962C8B-B14F-4D97-AF65-F5344CB8AC3E}">
        <p14:creationId xmlns:p14="http://schemas.microsoft.com/office/powerpoint/2010/main" val="2007207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a:t>Border</a:t>
            </a:r>
            <a:r>
              <a:rPr lang="zh-CN" altLang="en-US" dirty="0"/>
              <a:t>相关的定理（</a:t>
            </a:r>
            <a:r>
              <a:rPr lang="en-US" altLang="zh-CN" dirty="0"/>
              <a:t>Border</a:t>
            </a:r>
            <a:r>
              <a:rPr lang="zh-CN" altLang="en-US" dirty="0"/>
              <a:t>为主）</a:t>
            </a:r>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a:xfrm>
            <a:off x="771031" y="1856105"/>
            <a:ext cx="10515600" cy="4351338"/>
          </a:xfrm>
        </p:spPr>
        <p:txBody>
          <a:bodyPr/>
          <a:lstStyle/>
          <a:p>
            <a:r>
              <a:rPr lang="zh-CN" altLang="en-US" dirty="0">
                <a:sym typeface="Wingdings" panose="05000000000000000000" pitchFamily="2" charset="2"/>
              </a:rPr>
              <a:t>接下来证明</a:t>
            </a:r>
            <a:r>
              <a:rPr lang="en-US" altLang="zh-CN" dirty="0">
                <a:sym typeface="Wingdings" panose="05000000000000000000" pitchFamily="2" charset="2"/>
              </a:rPr>
              <a:t>d=|r-q|&lt;p</a:t>
            </a:r>
            <a:r>
              <a:rPr lang="zh-CN" altLang="en-US" dirty="0">
                <a:sym typeface="Wingdings" panose="05000000000000000000" pitchFamily="2" charset="2"/>
              </a:rPr>
              <a:t>是一个更小的周期，从而导出矛盾</a:t>
            </a:r>
            <a:endParaRPr lang="en-US" altLang="zh-CN" dirty="0">
              <a:sym typeface="Wingdings" panose="05000000000000000000" pitchFamily="2" charset="2"/>
            </a:endParaRPr>
          </a:p>
          <a:p>
            <a:endParaRPr lang="en-US" altLang="zh-CN" dirty="0">
              <a:sym typeface="Wingdings" panose="05000000000000000000" pitchFamily="2" charset="2"/>
            </a:endParaRPr>
          </a:p>
          <a:p>
            <a:endParaRPr lang="en-US" altLang="zh-CN" dirty="0">
              <a:sym typeface="Wingdings" panose="05000000000000000000" pitchFamily="2" charset="2"/>
            </a:endParaRPr>
          </a:p>
          <a:p>
            <a:endParaRPr lang="en-US" altLang="zh-CN" dirty="0">
              <a:sym typeface="Wingdings" panose="05000000000000000000" pitchFamily="2" charset="2"/>
            </a:endParaRPr>
          </a:p>
        </p:txBody>
      </p:sp>
      <p:sp>
        <p:nvSpPr>
          <p:cNvPr id="6" name="内容占位符 2">
            <a:extLst>
              <a:ext uri="{FF2B5EF4-FFF2-40B4-BE49-F238E27FC236}">
                <a16:creationId xmlns:a16="http://schemas.microsoft.com/office/drawing/2014/main" id="{904D7C0E-3949-445A-93C7-3127B0A0505F}"/>
              </a:ext>
            </a:extLst>
          </p:cNvPr>
          <p:cNvSpPr txBox="1">
            <a:spLocks/>
          </p:cNvSpPr>
          <p:nvPr/>
        </p:nvSpPr>
        <p:spPr>
          <a:xfrm>
            <a:off x="6937135" y="2322195"/>
            <a:ext cx="4614785" cy="40376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ym typeface="Wingdings" panose="05000000000000000000" pitchFamily="2" charset="2"/>
              </a:rPr>
              <a:t>也可以用之前证明的结论，</a:t>
            </a:r>
            <a:r>
              <a:rPr lang="en-US" altLang="zh-CN" dirty="0" err="1">
                <a:sym typeface="Wingdings" panose="05000000000000000000" pitchFamily="2" charset="2"/>
              </a:rPr>
              <a:t>n-r+kp</a:t>
            </a:r>
            <a:r>
              <a:rPr lang="zh-CN" altLang="en-US" dirty="0">
                <a:sym typeface="Wingdings" panose="05000000000000000000" pitchFamily="2" charset="2"/>
              </a:rPr>
              <a:t>也是一个</a:t>
            </a:r>
            <a:r>
              <a:rPr lang="en-US" altLang="zh-CN" dirty="0">
                <a:sym typeface="Wingdings" panose="05000000000000000000" pitchFamily="2" charset="2"/>
              </a:rPr>
              <a:t>&gt;=n/2</a:t>
            </a:r>
            <a:r>
              <a:rPr lang="zh-CN" altLang="en-US" dirty="0">
                <a:sym typeface="Wingdings" panose="05000000000000000000" pitchFamily="2" charset="2"/>
              </a:rPr>
              <a:t>的</a:t>
            </a:r>
            <a:r>
              <a:rPr lang="en-US" altLang="zh-CN" dirty="0">
                <a:sym typeface="Wingdings" panose="05000000000000000000" pitchFamily="2" charset="2"/>
              </a:rPr>
              <a:t>border</a:t>
            </a:r>
            <a:r>
              <a:rPr lang="zh-CN" altLang="en-US" dirty="0">
                <a:sym typeface="Wingdings" panose="05000000000000000000" pitchFamily="2" charset="2"/>
              </a:rPr>
              <a:t>，那么应该可以和其他的</a:t>
            </a:r>
            <a:r>
              <a:rPr lang="en-US" altLang="zh-CN" dirty="0">
                <a:sym typeface="Wingdings" panose="05000000000000000000" pitchFamily="2" charset="2"/>
              </a:rPr>
              <a:t>&gt;=n/2</a:t>
            </a:r>
            <a:r>
              <a:rPr lang="zh-CN" altLang="en-US" dirty="0">
                <a:sym typeface="Wingdings" panose="05000000000000000000" pitchFamily="2" charset="2"/>
              </a:rPr>
              <a:t>的</a:t>
            </a:r>
            <a:r>
              <a:rPr lang="en-US" altLang="zh-CN" dirty="0">
                <a:sym typeface="Wingdings" panose="05000000000000000000" pitchFamily="2" charset="2"/>
              </a:rPr>
              <a:t>border</a:t>
            </a:r>
            <a:r>
              <a:rPr lang="zh-CN" altLang="en-US" dirty="0">
                <a:sym typeface="Wingdings" panose="05000000000000000000" pitchFamily="2" charset="2"/>
              </a:rPr>
              <a:t>形成等差序列，那么公差就会变小，矛盾</a:t>
            </a:r>
            <a:endParaRPr lang="en-US" altLang="zh-CN" dirty="0">
              <a:sym typeface="Wingdings" panose="05000000000000000000" pitchFamily="2" charset="2"/>
            </a:endParaRPr>
          </a:p>
        </p:txBody>
      </p:sp>
      <p:pic>
        <p:nvPicPr>
          <p:cNvPr id="5" name="图片 4">
            <a:extLst>
              <a:ext uri="{FF2B5EF4-FFF2-40B4-BE49-F238E27FC236}">
                <a16:creationId xmlns:a16="http://schemas.microsoft.com/office/drawing/2014/main" id="{05E7ED6C-9844-4859-B662-B6FC43C2895D}"/>
              </a:ext>
            </a:extLst>
          </p:cNvPr>
          <p:cNvPicPr>
            <a:picLocks noChangeAspect="1"/>
          </p:cNvPicPr>
          <p:nvPr/>
        </p:nvPicPr>
        <p:blipFill>
          <a:blip r:embed="rId2"/>
          <a:stretch>
            <a:fillRect/>
          </a:stretch>
        </p:blipFill>
        <p:spPr>
          <a:xfrm>
            <a:off x="838200" y="2322195"/>
            <a:ext cx="6098936" cy="3885248"/>
          </a:xfrm>
          <a:prstGeom prst="rect">
            <a:avLst/>
          </a:prstGeom>
        </p:spPr>
      </p:pic>
    </p:spTree>
    <p:extLst>
      <p:ext uri="{BB962C8B-B14F-4D97-AF65-F5344CB8AC3E}">
        <p14:creationId xmlns:p14="http://schemas.microsoft.com/office/powerpoint/2010/main" val="1247955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a:t>Border</a:t>
            </a:r>
            <a:r>
              <a:rPr lang="zh-CN" altLang="en-US" dirty="0"/>
              <a:t>相关的定理（</a:t>
            </a:r>
            <a:r>
              <a:rPr lang="en-US" altLang="zh-CN" dirty="0"/>
              <a:t>Border</a:t>
            </a:r>
            <a:r>
              <a:rPr lang="zh-CN" altLang="en-US" dirty="0"/>
              <a:t>为主）</a:t>
            </a:r>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a:xfrm>
            <a:off x="771031" y="1856105"/>
            <a:ext cx="10515600" cy="4351338"/>
          </a:xfrm>
        </p:spPr>
        <p:txBody>
          <a:bodyPr/>
          <a:lstStyle/>
          <a:p>
            <a:r>
              <a:rPr lang="zh-CN" altLang="en-US" dirty="0">
                <a:sym typeface="Wingdings" panose="05000000000000000000" pitchFamily="2" charset="2"/>
              </a:rPr>
              <a:t>一个串</a:t>
            </a:r>
            <a:r>
              <a:rPr lang="en-US" altLang="zh-CN" dirty="0">
                <a:sym typeface="Wingdings" panose="05000000000000000000" pitchFamily="2" charset="2"/>
              </a:rPr>
              <a:t>S</a:t>
            </a:r>
            <a:r>
              <a:rPr lang="zh-CN" altLang="en-US" dirty="0">
                <a:sym typeface="Wingdings" panose="05000000000000000000" pitchFamily="2" charset="2"/>
              </a:rPr>
              <a:t>的所有</a:t>
            </a:r>
            <a:r>
              <a:rPr lang="en-US" altLang="zh-CN" dirty="0">
                <a:sym typeface="Wingdings" panose="05000000000000000000" pitchFamily="2" charset="2"/>
              </a:rPr>
              <a:t>Border</a:t>
            </a:r>
            <a:r>
              <a:rPr lang="zh-CN" altLang="en-US" dirty="0">
                <a:sym typeface="Wingdings" panose="05000000000000000000" pitchFamily="2" charset="2"/>
              </a:rPr>
              <a:t>按长度排序后，可以被划分成</a:t>
            </a:r>
            <a:r>
              <a:rPr lang="en-US" altLang="zh-CN" dirty="0">
                <a:sym typeface="Wingdings" panose="05000000000000000000" pitchFamily="2" charset="2"/>
              </a:rPr>
              <a:t>O(</a:t>
            </a:r>
            <a:r>
              <a:rPr lang="en-US" altLang="zh-CN" dirty="0" err="1">
                <a:sym typeface="Wingdings" panose="05000000000000000000" pitchFamily="2" charset="2"/>
              </a:rPr>
              <a:t>logn</a:t>
            </a:r>
            <a:r>
              <a:rPr lang="en-US" altLang="zh-CN" dirty="0">
                <a:sym typeface="Wingdings" panose="05000000000000000000" pitchFamily="2" charset="2"/>
              </a:rPr>
              <a:t>)</a:t>
            </a:r>
            <a:r>
              <a:rPr lang="zh-CN" altLang="en-US" dirty="0">
                <a:sym typeface="Wingdings" panose="05000000000000000000" pitchFamily="2" charset="2"/>
              </a:rPr>
              <a:t>个等差序列。</a:t>
            </a:r>
            <a:endParaRPr lang="en-US" altLang="zh-CN" dirty="0">
              <a:sym typeface="Wingdings" panose="05000000000000000000" pitchFamily="2" charset="2"/>
            </a:endParaRPr>
          </a:p>
          <a:p>
            <a:r>
              <a:rPr lang="zh-CN" altLang="en-US" dirty="0">
                <a:sym typeface="Wingdings" panose="05000000000000000000" pitchFamily="2" charset="2"/>
              </a:rPr>
              <a:t>把达到</a:t>
            </a:r>
            <a:r>
              <a:rPr lang="en-US" altLang="zh-CN" dirty="0">
                <a:sym typeface="Wingdings" panose="05000000000000000000" pitchFamily="2" charset="2"/>
              </a:rPr>
              <a:t>n/2</a:t>
            </a:r>
            <a:r>
              <a:rPr lang="zh-CN" altLang="en-US" dirty="0">
                <a:sym typeface="Wingdings" panose="05000000000000000000" pitchFamily="2" charset="2"/>
              </a:rPr>
              <a:t>的</a:t>
            </a:r>
            <a:r>
              <a:rPr lang="en-US" altLang="zh-CN" dirty="0">
                <a:sym typeface="Wingdings" panose="05000000000000000000" pitchFamily="2" charset="2"/>
              </a:rPr>
              <a:t>Border</a:t>
            </a:r>
            <a:r>
              <a:rPr lang="zh-CN" altLang="en-US" dirty="0">
                <a:sym typeface="Wingdings" panose="05000000000000000000" pitchFamily="2" charset="2"/>
              </a:rPr>
              <a:t>取出来，就划分成一个等差序列</a:t>
            </a:r>
            <a:endParaRPr lang="en-US" altLang="zh-CN" dirty="0">
              <a:sym typeface="Wingdings" panose="05000000000000000000" pitchFamily="2" charset="2"/>
            </a:endParaRPr>
          </a:p>
          <a:p>
            <a:r>
              <a:rPr lang="zh-CN" altLang="en-US" dirty="0">
                <a:sym typeface="Wingdings" panose="05000000000000000000" pitchFamily="2" charset="2"/>
              </a:rPr>
              <a:t>然后只考虑</a:t>
            </a:r>
            <a:r>
              <a:rPr lang="en-US" altLang="zh-CN" dirty="0">
                <a:sym typeface="Wingdings" panose="05000000000000000000" pitchFamily="2" charset="2"/>
              </a:rPr>
              <a:t>S</a:t>
            </a:r>
            <a:r>
              <a:rPr lang="zh-CN" altLang="en-US" dirty="0">
                <a:sym typeface="Wingdings" panose="05000000000000000000" pitchFamily="2" charset="2"/>
              </a:rPr>
              <a:t>的长度为</a:t>
            </a:r>
            <a:r>
              <a:rPr lang="en-US" altLang="zh-CN" dirty="0">
                <a:sym typeface="Wingdings" panose="05000000000000000000" pitchFamily="2" charset="2"/>
              </a:rPr>
              <a:t>n/2</a:t>
            </a:r>
            <a:r>
              <a:rPr lang="zh-CN" altLang="en-US" dirty="0">
                <a:sym typeface="Wingdings" panose="05000000000000000000" pitchFamily="2" charset="2"/>
              </a:rPr>
              <a:t>的前缀</a:t>
            </a:r>
            <a:r>
              <a:rPr lang="en-US" altLang="zh-CN" dirty="0">
                <a:sym typeface="Wingdings" panose="05000000000000000000" pitchFamily="2" charset="2"/>
              </a:rPr>
              <a:t>S’</a:t>
            </a:r>
          </a:p>
          <a:p>
            <a:r>
              <a:rPr lang="en-US" altLang="zh-CN" dirty="0">
                <a:sym typeface="Wingdings" panose="05000000000000000000" pitchFamily="2" charset="2"/>
              </a:rPr>
              <a:t>S’</a:t>
            </a:r>
            <a:r>
              <a:rPr lang="zh-CN" altLang="en-US" dirty="0">
                <a:sym typeface="Wingdings" panose="05000000000000000000" pitchFamily="2" charset="2"/>
              </a:rPr>
              <a:t>的长度为</a:t>
            </a:r>
            <a:r>
              <a:rPr lang="en-US" altLang="zh-CN" dirty="0">
                <a:sym typeface="Wingdings" panose="05000000000000000000" pitchFamily="2" charset="2"/>
              </a:rPr>
              <a:t>n/2</a:t>
            </a:r>
            <a:r>
              <a:rPr lang="zh-CN" altLang="en-US" dirty="0">
                <a:sym typeface="Wingdings" panose="05000000000000000000" pitchFamily="2" charset="2"/>
              </a:rPr>
              <a:t>左右，那么达到</a:t>
            </a:r>
            <a:r>
              <a:rPr lang="en-US" altLang="zh-CN" dirty="0">
                <a:sym typeface="Wingdings" panose="05000000000000000000" pitchFamily="2" charset="2"/>
              </a:rPr>
              <a:t>n/4</a:t>
            </a:r>
            <a:r>
              <a:rPr lang="zh-CN" altLang="en-US" dirty="0">
                <a:sym typeface="Wingdings" panose="05000000000000000000" pitchFamily="2" charset="2"/>
              </a:rPr>
              <a:t>的</a:t>
            </a:r>
            <a:r>
              <a:rPr lang="en-US" altLang="zh-CN" dirty="0">
                <a:sym typeface="Wingdings" panose="05000000000000000000" pitchFamily="2" charset="2"/>
              </a:rPr>
              <a:t>Border</a:t>
            </a:r>
            <a:r>
              <a:rPr lang="zh-CN" altLang="en-US" dirty="0">
                <a:sym typeface="Wingdings" panose="05000000000000000000" pitchFamily="2" charset="2"/>
              </a:rPr>
              <a:t>又构成一个等差序列</a:t>
            </a:r>
            <a:endParaRPr lang="en-US" altLang="zh-CN" dirty="0">
              <a:sym typeface="Wingdings" panose="05000000000000000000" pitchFamily="2" charset="2"/>
            </a:endParaRPr>
          </a:p>
          <a:p>
            <a:r>
              <a:rPr lang="zh-CN" altLang="en-US" dirty="0">
                <a:sym typeface="Wingdings" panose="05000000000000000000" pitchFamily="2" charset="2"/>
              </a:rPr>
              <a:t>以此类推，所以可以划分成</a:t>
            </a:r>
            <a:r>
              <a:rPr lang="en-US" altLang="zh-CN" dirty="0">
                <a:sym typeface="Wingdings" panose="05000000000000000000" pitchFamily="2" charset="2"/>
              </a:rPr>
              <a:t>O(</a:t>
            </a:r>
            <a:r>
              <a:rPr lang="en-US" altLang="zh-CN" dirty="0" err="1">
                <a:sym typeface="Wingdings" panose="05000000000000000000" pitchFamily="2" charset="2"/>
              </a:rPr>
              <a:t>logn</a:t>
            </a:r>
            <a:r>
              <a:rPr lang="en-US" altLang="zh-CN" dirty="0">
                <a:sym typeface="Wingdings" panose="05000000000000000000" pitchFamily="2" charset="2"/>
              </a:rPr>
              <a:t>)</a:t>
            </a:r>
            <a:r>
              <a:rPr lang="zh-CN" altLang="en-US" dirty="0">
                <a:sym typeface="Wingdings" panose="05000000000000000000" pitchFamily="2" charset="2"/>
              </a:rPr>
              <a:t>个等差序列。</a:t>
            </a:r>
            <a:endParaRPr lang="en-US" altLang="zh-CN" dirty="0">
              <a:sym typeface="Wingdings" panose="05000000000000000000" pitchFamily="2" charset="2"/>
            </a:endParaRPr>
          </a:p>
        </p:txBody>
      </p:sp>
    </p:spTree>
    <p:extLst>
      <p:ext uri="{BB962C8B-B14F-4D97-AF65-F5344CB8AC3E}">
        <p14:creationId xmlns:p14="http://schemas.microsoft.com/office/powerpoint/2010/main" val="38078968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zh-CN" altLang="en-US" dirty="0"/>
              <a:t>可持久化字符串</a:t>
            </a:r>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a:xfrm>
            <a:off x="771031" y="1856105"/>
            <a:ext cx="10515600" cy="4351338"/>
          </a:xfrm>
        </p:spPr>
        <p:txBody>
          <a:bodyPr/>
          <a:lstStyle/>
          <a:p>
            <a:r>
              <a:rPr lang="zh-CN" altLang="en-US" dirty="0"/>
              <a:t>可持久地维护一个字符串 </a:t>
            </a:r>
            <a:r>
              <a:rPr lang="en-US" altLang="zh-CN" dirty="0"/>
              <a:t>S</a:t>
            </a:r>
            <a:r>
              <a:rPr lang="zh-CN" altLang="en-US" dirty="0"/>
              <a:t>，支持往末尾添加一个字符 </a:t>
            </a:r>
            <a:r>
              <a:rPr lang="en-US" altLang="zh-CN" dirty="0"/>
              <a:t>c</a:t>
            </a:r>
            <a:r>
              <a:rPr lang="zh-CN" altLang="en-US" dirty="0"/>
              <a:t>。</a:t>
            </a:r>
          </a:p>
          <a:p>
            <a:r>
              <a:rPr lang="zh-CN" altLang="en-US" dirty="0"/>
              <a:t>输出每次操作之后的字符串的最短循环节长度。</a:t>
            </a:r>
            <a:endParaRPr lang="en-US" altLang="zh-CN" dirty="0"/>
          </a:p>
          <a:p>
            <a:r>
              <a:rPr lang="zh-CN" altLang="en-US" dirty="0"/>
              <a:t>对于 </a:t>
            </a:r>
            <a:r>
              <a:rPr lang="en-US" altLang="zh-CN" dirty="0"/>
              <a:t>100% </a:t>
            </a:r>
            <a:r>
              <a:rPr lang="zh-CN" altLang="en-US" dirty="0"/>
              <a:t>的数据，</a:t>
            </a:r>
            <a:r>
              <a:rPr lang="en-US" altLang="zh-CN" dirty="0"/>
              <a:t>n ≤ 300000</a:t>
            </a:r>
            <a:r>
              <a:rPr lang="zh-CN" altLang="en-US" dirty="0"/>
              <a:t>，</a:t>
            </a:r>
            <a:r>
              <a:rPr lang="en-US" altLang="zh-CN" dirty="0"/>
              <a:t>m ≤ 300000</a:t>
            </a:r>
            <a:r>
              <a:rPr lang="zh-CN" altLang="en-US" dirty="0"/>
              <a:t>。</a:t>
            </a:r>
            <a:endParaRPr lang="en-US" altLang="zh-CN" dirty="0"/>
          </a:p>
        </p:txBody>
      </p:sp>
    </p:spTree>
    <p:extLst>
      <p:ext uri="{BB962C8B-B14F-4D97-AF65-F5344CB8AC3E}">
        <p14:creationId xmlns:p14="http://schemas.microsoft.com/office/powerpoint/2010/main" val="16763844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zh-CN" altLang="en-US" dirty="0"/>
              <a:t>可持久化字符串</a:t>
            </a:r>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a:xfrm>
            <a:off x="771031" y="1856105"/>
            <a:ext cx="10515600" cy="4351338"/>
          </a:xfrm>
        </p:spPr>
        <p:txBody>
          <a:bodyPr>
            <a:normAutofit/>
          </a:bodyPr>
          <a:lstStyle/>
          <a:p>
            <a:r>
              <a:rPr lang="zh-CN" altLang="en-US" dirty="0"/>
              <a:t>最短循环节就是</a:t>
            </a:r>
            <a:r>
              <a:rPr lang="en-US" altLang="zh-CN" dirty="0"/>
              <a:t>n-</a:t>
            </a:r>
            <a:r>
              <a:rPr lang="en-US" altLang="zh-CN" dirty="0" err="1"/>
              <a:t>maxBorder</a:t>
            </a:r>
            <a:endParaRPr lang="en-US" altLang="zh-CN" dirty="0"/>
          </a:p>
          <a:p>
            <a:r>
              <a:rPr lang="zh-CN" altLang="en-US" dirty="0"/>
              <a:t>可持久化，不能直接用均摊的</a:t>
            </a:r>
            <a:r>
              <a:rPr lang="en-US" altLang="zh-CN" dirty="0"/>
              <a:t>KMP</a:t>
            </a:r>
          </a:p>
          <a:p>
            <a:r>
              <a:rPr lang="zh-CN" altLang="en-US" dirty="0"/>
              <a:t>考虑</a:t>
            </a:r>
            <a:r>
              <a:rPr lang="en-US" altLang="zh-CN" dirty="0"/>
              <a:t>Border</a:t>
            </a:r>
            <a:r>
              <a:rPr lang="zh-CN" altLang="en-US" dirty="0"/>
              <a:t>的性质，还是在</a:t>
            </a:r>
            <a:r>
              <a:rPr lang="en-US" altLang="zh-CN" dirty="0"/>
              <a:t>fail</a:t>
            </a:r>
            <a:r>
              <a:rPr lang="zh-CN" altLang="en-US" dirty="0"/>
              <a:t>树上匹配</a:t>
            </a:r>
            <a:endParaRPr lang="en-US" altLang="zh-CN" dirty="0"/>
          </a:p>
          <a:p>
            <a:r>
              <a:rPr lang="en-US" altLang="zh-CN" dirty="0"/>
              <a:t>fail(x)</a:t>
            </a:r>
            <a:r>
              <a:rPr lang="zh-CN" altLang="en-US" dirty="0"/>
              <a:t>表示</a:t>
            </a:r>
            <a:r>
              <a:rPr lang="en-US" altLang="zh-CN" dirty="0"/>
              <a:t>x</a:t>
            </a:r>
            <a:r>
              <a:rPr lang="zh-CN" altLang="en-US" dirty="0"/>
              <a:t>这个点代表的前缀的</a:t>
            </a:r>
            <a:r>
              <a:rPr lang="en-US" altLang="zh-CN" dirty="0" err="1"/>
              <a:t>maxBorder</a:t>
            </a:r>
            <a:endParaRPr lang="en-US" altLang="zh-CN" dirty="0"/>
          </a:p>
          <a:p>
            <a:r>
              <a:rPr lang="zh-CN" altLang="en-US" dirty="0"/>
              <a:t>如果</a:t>
            </a:r>
            <a:r>
              <a:rPr lang="en-US" altLang="zh-CN" dirty="0"/>
              <a:t>fail(x)&lt;x/2</a:t>
            </a:r>
            <a:r>
              <a:rPr lang="zh-CN" altLang="en-US" dirty="0"/>
              <a:t>，那么直接往上跳</a:t>
            </a:r>
            <a:endParaRPr lang="en-US" altLang="zh-CN" dirty="0"/>
          </a:p>
          <a:p>
            <a:r>
              <a:rPr lang="zh-CN" altLang="en-US" dirty="0"/>
              <a:t>如果</a:t>
            </a:r>
            <a:r>
              <a:rPr lang="en-US" altLang="zh-CN" dirty="0"/>
              <a:t>fail(x)&gt;=x/2</a:t>
            </a:r>
            <a:r>
              <a:rPr lang="zh-CN" altLang="en-US" dirty="0"/>
              <a:t>，设周期</a:t>
            </a:r>
            <a:r>
              <a:rPr lang="en-US" altLang="zh-CN" dirty="0"/>
              <a:t>p=x-fail(x)</a:t>
            </a:r>
            <a:r>
              <a:rPr lang="zh-CN" altLang="en-US" dirty="0"/>
              <a:t>，那么利用</a:t>
            </a:r>
            <a:r>
              <a:rPr lang="en-US" altLang="zh-CN" dirty="0" err="1"/>
              <a:t>maxBorder</a:t>
            </a:r>
            <a:r>
              <a:rPr lang="zh-CN" altLang="en-US" dirty="0"/>
              <a:t>相关的性质，</a:t>
            </a:r>
            <a:r>
              <a:rPr lang="en-US" altLang="zh-CN" dirty="0"/>
              <a:t>[</a:t>
            </a:r>
            <a:r>
              <a:rPr lang="en-US" altLang="zh-CN" dirty="0" err="1"/>
              <a:t>p,fail</a:t>
            </a:r>
            <a:r>
              <a:rPr lang="en-US" altLang="zh-CN" dirty="0"/>
              <a:t>(x)]</a:t>
            </a:r>
            <a:r>
              <a:rPr lang="zh-CN" altLang="en-US" dirty="0"/>
              <a:t>这一段是一个公差为</a:t>
            </a:r>
            <a:r>
              <a:rPr lang="en-US" altLang="zh-CN" dirty="0"/>
              <a:t>p</a:t>
            </a:r>
            <a:r>
              <a:rPr lang="zh-CN" altLang="en-US" dirty="0"/>
              <a:t>的等差序列</a:t>
            </a:r>
            <a:endParaRPr lang="en-US" altLang="zh-CN" dirty="0"/>
          </a:p>
          <a:p>
            <a:r>
              <a:rPr lang="zh-CN" altLang="en-US" dirty="0"/>
              <a:t>由于循环节是</a:t>
            </a:r>
            <a:r>
              <a:rPr lang="en-US" altLang="zh-CN" dirty="0"/>
              <a:t>p</a:t>
            </a:r>
            <a:r>
              <a:rPr lang="zh-CN" altLang="en-US" dirty="0"/>
              <a:t>，如果</a:t>
            </a:r>
            <a:r>
              <a:rPr lang="en-US" altLang="zh-CN" dirty="0"/>
              <a:t>x</a:t>
            </a:r>
            <a:r>
              <a:rPr lang="zh-CN" altLang="en-US" dirty="0"/>
              <a:t>这里不能匹配，那么往上跳一步估计也不能匹配，就可直接跳过这个等差序列继续匹配</a:t>
            </a:r>
            <a:endParaRPr lang="en-US" altLang="zh-CN" dirty="0"/>
          </a:p>
        </p:txBody>
      </p:sp>
    </p:spTree>
    <p:extLst>
      <p:ext uri="{BB962C8B-B14F-4D97-AF65-F5344CB8AC3E}">
        <p14:creationId xmlns:p14="http://schemas.microsoft.com/office/powerpoint/2010/main" val="10846985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zh-CN" altLang="en-US" dirty="0"/>
              <a:t>可持久化字符串</a:t>
            </a:r>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a:xfrm>
            <a:off x="771031" y="1856105"/>
            <a:ext cx="10515600" cy="4351338"/>
          </a:xfrm>
        </p:spPr>
        <p:txBody>
          <a:bodyPr>
            <a:normAutofit/>
          </a:bodyPr>
          <a:lstStyle/>
          <a:p>
            <a:r>
              <a:rPr lang="zh-CN" altLang="en-US" dirty="0"/>
              <a:t>由于等差序列的划分是</a:t>
            </a:r>
            <a:r>
              <a:rPr lang="en-US" altLang="zh-CN" dirty="0"/>
              <a:t>O(</a:t>
            </a:r>
            <a:r>
              <a:rPr lang="en-US" altLang="zh-CN" dirty="0" err="1"/>
              <a:t>logn</a:t>
            </a:r>
            <a:r>
              <a:rPr lang="en-US" altLang="zh-CN" dirty="0"/>
              <a:t>)</a:t>
            </a:r>
            <a:r>
              <a:rPr lang="zh-CN" altLang="en-US" dirty="0"/>
              <a:t>的，用上述爬树的方法匹配，每次会换一个公差，所以只会跳</a:t>
            </a:r>
            <a:r>
              <a:rPr lang="en-US" altLang="zh-CN" dirty="0"/>
              <a:t>O(</a:t>
            </a:r>
            <a:r>
              <a:rPr lang="en-US" altLang="zh-CN" dirty="0" err="1"/>
              <a:t>logn</a:t>
            </a:r>
            <a:r>
              <a:rPr lang="en-US" altLang="zh-CN" dirty="0"/>
              <a:t>)</a:t>
            </a:r>
            <a:r>
              <a:rPr lang="zh-CN" altLang="en-US" dirty="0"/>
              <a:t>步</a:t>
            </a:r>
            <a:endParaRPr lang="en-US" altLang="zh-CN" dirty="0"/>
          </a:p>
          <a:p>
            <a:r>
              <a:rPr lang="zh-CN" altLang="en-US" dirty="0"/>
              <a:t>具体实现方法还是把树建出来倍增</a:t>
            </a:r>
            <a:endParaRPr lang="en-US" altLang="zh-CN" dirty="0"/>
          </a:p>
          <a:p>
            <a:r>
              <a:rPr lang="zh-CN" altLang="en-US" dirty="0"/>
              <a:t>可持久化会让字符串的形态变成树，但是可以离线，转化成修改和回退，修改就是在</a:t>
            </a:r>
            <a:r>
              <a:rPr lang="en-US" altLang="zh-CN" dirty="0"/>
              <a:t>fail</a:t>
            </a:r>
            <a:r>
              <a:rPr lang="zh-CN" altLang="en-US"/>
              <a:t>树上添加叶子，加了叶子再倍增维护一下就行了</a:t>
            </a:r>
            <a:endParaRPr lang="en-US" altLang="zh-CN" dirty="0"/>
          </a:p>
          <a:p>
            <a:r>
              <a:rPr lang="en-US" altLang="zh-CN" dirty="0"/>
              <a:t>Border</a:t>
            </a:r>
            <a:r>
              <a:rPr lang="zh-CN" altLang="en-US" dirty="0"/>
              <a:t>相关的性质保证了可持久化</a:t>
            </a:r>
            <a:r>
              <a:rPr lang="en-US" altLang="zh-CN" dirty="0" err="1"/>
              <a:t>kmp</a:t>
            </a:r>
            <a:r>
              <a:rPr lang="zh-CN" altLang="en-US" dirty="0"/>
              <a:t>的复杂度</a:t>
            </a:r>
            <a:endParaRPr lang="en-US" altLang="zh-CN" dirty="0"/>
          </a:p>
        </p:txBody>
      </p:sp>
    </p:spTree>
    <p:extLst>
      <p:ext uri="{BB962C8B-B14F-4D97-AF65-F5344CB8AC3E}">
        <p14:creationId xmlns:p14="http://schemas.microsoft.com/office/powerpoint/2010/main" val="24549105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err="1"/>
              <a:t>luogu</a:t>
            </a:r>
            <a:r>
              <a:rPr lang="en-US" altLang="zh-CN" dirty="0"/>
              <a:t> 5829</a:t>
            </a:r>
            <a:endParaRPr lang="zh-CN" altLang="en-US" dirty="0"/>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p:txBody>
          <a:bodyPr>
            <a:normAutofit/>
          </a:bodyPr>
          <a:lstStyle/>
          <a:p>
            <a:r>
              <a:rPr lang="zh-CN" altLang="en-US" dirty="0">
                <a:sym typeface="Wingdings" panose="05000000000000000000" pitchFamily="2" charset="2"/>
              </a:rPr>
              <a:t>有一个由小写字母构成的字符串</a:t>
            </a:r>
            <a:r>
              <a:rPr lang="en-US" altLang="zh-CN" dirty="0">
                <a:sym typeface="Wingdings" panose="05000000000000000000" pitchFamily="2" charset="2"/>
              </a:rPr>
              <a:t>S</a:t>
            </a:r>
          </a:p>
          <a:p>
            <a:r>
              <a:rPr lang="en-US" altLang="zh-CN" dirty="0">
                <a:sym typeface="Wingdings" panose="05000000000000000000" pitchFamily="2" charset="2"/>
              </a:rPr>
              <a:t>m</a:t>
            </a:r>
            <a:r>
              <a:rPr lang="zh-CN" altLang="en-US" dirty="0">
                <a:sym typeface="Wingdings" panose="05000000000000000000" pitchFamily="2" charset="2"/>
              </a:rPr>
              <a:t>次询问，每次询问</a:t>
            </a:r>
            <a:r>
              <a:rPr lang="en-US" altLang="zh-CN" dirty="0">
                <a:sym typeface="Wingdings" panose="05000000000000000000" pitchFamily="2" charset="2"/>
              </a:rPr>
              <a:t>S[1,p],S[1,q]</a:t>
            </a:r>
            <a:r>
              <a:rPr lang="zh-CN" altLang="en-US" dirty="0">
                <a:sym typeface="Wingdings" panose="05000000000000000000" pitchFamily="2" charset="2"/>
              </a:rPr>
              <a:t>的最长公共</a:t>
            </a:r>
            <a:r>
              <a:rPr lang="en-US" altLang="zh-CN" dirty="0">
                <a:sym typeface="Wingdings" panose="05000000000000000000" pitchFamily="2" charset="2"/>
              </a:rPr>
              <a:t>Border</a:t>
            </a:r>
          </a:p>
          <a:p>
            <a:r>
              <a:rPr lang="zh-CN" altLang="en-US" dirty="0">
                <a:sym typeface="Wingdings" panose="05000000000000000000" pitchFamily="2" charset="2"/>
              </a:rPr>
              <a:t>公共</a:t>
            </a:r>
            <a:r>
              <a:rPr lang="en-US" altLang="zh-CN" dirty="0">
                <a:sym typeface="Wingdings" panose="05000000000000000000" pitchFamily="2" charset="2"/>
              </a:rPr>
              <a:t>Border</a:t>
            </a:r>
            <a:r>
              <a:rPr lang="zh-CN" altLang="en-US" dirty="0">
                <a:sym typeface="Wingdings" panose="05000000000000000000" pitchFamily="2" charset="2"/>
              </a:rPr>
              <a:t>指的是既是</a:t>
            </a:r>
            <a:r>
              <a:rPr lang="en-US" altLang="zh-CN" dirty="0">
                <a:sym typeface="Wingdings" panose="05000000000000000000" pitchFamily="2" charset="2"/>
              </a:rPr>
              <a:t>S[1,p]</a:t>
            </a:r>
            <a:r>
              <a:rPr lang="zh-CN" altLang="en-US" dirty="0">
                <a:sym typeface="Wingdings" panose="05000000000000000000" pitchFamily="2" charset="2"/>
              </a:rPr>
              <a:t>的</a:t>
            </a:r>
            <a:r>
              <a:rPr lang="en-US" altLang="zh-CN" dirty="0">
                <a:sym typeface="Wingdings" panose="05000000000000000000" pitchFamily="2" charset="2"/>
              </a:rPr>
              <a:t>Border</a:t>
            </a:r>
            <a:r>
              <a:rPr lang="zh-CN" altLang="en-US" dirty="0">
                <a:sym typeface="Wingdings" panose="05000000000000000000" pitchFamily="2" charset="2"/>
              </a:rPr>
              <a:t>，又是</a:t>
            </a:r>
            <a:r>
              <a:rPr lang="en-US" altLang="zh-CN" dirty="0">
                <a:sym typeface="Wingdings" panose="05000000000000000000" pitchFamily="2" charset="2"/>
              </a:rPr>
              <a:t>S[1,q]</a:t>
            </a:r>
            <a:r>
              <a:rPr lang="zh-CN" altLang="en-US" dirty="0">
                <a:sym typeface="Wingdings" panose="05000000000000000000" pitchFamily="2" charset="2"/>
              </a:rPr>
              <a:t>的</a:t>
            </a:r>
            <a:r>
              <a:rPr lang="en-US" altLang="zh-CN" dirty="0">
                <a:sym typeface="Wingdings" panose="05000000000000000000" pitchFamily="2" charset="2"/>
              </a:rPr>
              <a:t>Border</a:t>
            </a:r>
          </a:p>
          <a:p>
            <a:r>
              <a:rPr lang="en-US" altLang="zh-CN" dirty="0">
                <a:sym typeface="Wingdings" panose="05000000000000000000" pitchFamily="2" charset="2"/>
              </a:rPr>
              <a:t>n&lt;=1e6,m&lt;=1e5</a:t>
            </a:r>
          </a:p>
          <a:p>
            <a:r>
              <a:rPr lang="zh-CN" altLang="en-US" dirty="0">
                <a:sym typeface="Wingdings" panose="05000000000000000000" pitchFamily="2" charset="2"/>
              </a:rPr>
              <a:t>加强版：空间限制</a:t>
            </a:r>
            <a:r>
              <a:rPr lang="en-US" altLang="zh-CN" dirty="0">
                <a:sym typeface="Wingdings" panose="05000000000000000000" pitchFamily="2" charset="2"/>
              </a:rPr>
              <a:t>10MB</a:t>
            </a:r>
          </a:p>
        </p:txBody>
      </p:sp>
    </p:spTree>
    <p:extLst>
      <p:ext uri="{BB962C8B-B14F-4D97-AF65-F5344CB8AC3E}">
        <p14:creationId xmlns:p14="http://schemas.microsoft.com/office/powerpoint/2010/main" val="8936266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err="1"/>
              <a:t>luogu</a:t>
            </a:r>
            <a:r>
              <a:rPr lang="en-US" altLang="zh-CN" dirty="0"/>
              <a:t> 5829</a:t>
            </a:r>
            <a:endParaRPr lang="zh-CN" altLang="en-US" dirty="0"/>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p:txBody>
          <a:bodyPr>
            <a:normAutofit/>
          </a:bodyPr>
          <a:lstStyle/>
          <a:p>
            <a:r>
              <a:rPr lang="zh-CN" altLang="en-US" dirty="0">
                <a:sym typeface="Wingdings" panose="05000000000000000000" pitchFamily="2" charset="2"/>
              </a:rPr>
              <a:t>不把树建出来，</a:t>
            </a:r>
            <a:r>
              <a:rPr lang="en-US" altLang="zh-CN" dirty="0" err="1">
                <a:sym typeface="Wingdings" panose="05000000000000000000" pitchFamily="2" charset="2"/>
              </a:rPr>
              <a:t>lca</a:t>
            </a:r>
            <a:r>
              <a:rPr lang="zh-CN" altLang="en-US" dirty="0">
                <a:sym typeface="Wingdings" panose="05000000000000000000" pitchFamily="2" charset="2"/>
              </a:rPr>
              <a:t>的爬树改成一段一段地跳等差数列</a:t>
            </a:r>
            <a:endParaRPr lang="en-US" altLang="zh-CN" dirty="0">
              <a:sym typeface="Wingdings" panose="05000000000000000000" pitchFamily="2" charset="2"/>
            </a:endParaRPr>
          </a:p>
          <a:p>
            <a:r>
              <a:rPr lang="zh-CN" altLang="en-US" dirty="0">
                <a:sym typeface="Wingdings" panose="05000000000000000000" pitchFamily="2" charset="2"/>
              </a:rPr>
              <a:t>求</a:t>
            </a:r>
            <a:r>
              <a:rPr lang="en-US" altLang="zh-CN" dirty="0" err="1">
                <a:sym typeface="Wingdings" panose="05000000000000000000" pitchFamily="2" charset="2"/>
              </a:rPr>
              <a:t>lca</a:t>
            </a:r>
            <a:r>
              <a:rPr lang="en-US" altLang="zh-CN" dirty="0">
                <a:sym typeface="Wingdings" panose="05000000000000000000" pitchFamily="2" charset="2"/>
              </a:rPr>
              <a:t>(</a:t>
            </a:r>
            <a:r>
              <a:rPr lang="en-US" altLang="zh-CN" dirty="0" err="1">
                <a:sym typeface="Wingdings" panose="05000000000000000000" pitchFamily="2" charset="2"/>
              </a:rPr>
              <a:t>p,q</a:t>
            </a:r>
            <a:r>
              <a:rPr lang="en-US" altLang="zh-CN" dirty="0">
                <a:sym typeface="Wingdings" panose="05000000000000000000" pitchFamily="2" charset="2"/>
              </a:rPr>
              <a:t>)</a:t>
            </a:r>
            <a:r>
              <a:rPr lang="zh-CN" altLang="en-US" dirty="0">
                <a:sym typeface="Wingdings" panose="05000000000000000000" pitchFamily="2" charset="2"/>
              </a:rPr>
              <a:t>，不妨设</a:t>
            </a:r>
            <a:r>
              <a:rPr lang="en-US" altLang="zh-CN" dirty="0">
                <a:sym typeface="Wingdings" panose="05000000000000000000" pitchFamily="2" charset="2"/>
              </a:rPr>
              <a:t>p&gt;q</a:t>
            </a:r>
          </a:p>
          <a:p>
            <a:r>
              <a:rPr lang="zh-CN" altLang="en-US" dirty="0">
                <a:sym typeface="Wingdings" panose="05000000000000000000" pitchFamily="2" charset="2"/>
              </a:rPr>
              <a:t>若</a:t>
            </a:r>
            <a:r>
              <a:rPr lang="en-US" altLang="zh-CN" dirty="0">
                <a:sym typeface="Wingdings" panose="05000000000000000000" pitchFamily="2" charset="2"/>
              </a:rPr>
              <a:t>fail(p)&lt;p/2</a:t>
            </a:r>
            <a:r>
              <a:rPr lang="zh-CN" altLang="en-US" dirty="0">
                <a:sym typeface="Wingdings" panose="05000000000000000000" pitchFamily="2" charset="2"/>
              </a:rPr>
              <a:t>，那么让</a:t>
            </a:r>
            <a:r>
              <a:rPr lang="en-US" altLang="zh-CN" dirty="0">
                <a:sym typeface="Wingdings" panose="05000000000000000000" pitchFamily="2" charset="2"/>
              </a:rPr>
              <a:t>p &lt;- fail(p)</a:t>
            </a:r>
          </a:p>
          <a:p>
            <a:r>
              <a:rPr lang="zh-CN" altLang="en-US" dirty="0">
                <a:sym typeface="Wingdings" panose="05000000000000000000" pitchFamily="2" charset="2"/>
              </a:rPr>
              <a:t>若</a:t>
            </a:r>
            <a:r>
              <a:rPr lang="en-US" altLang="zh-CN" dirty="0">
                <a:sym typeface="Wingdings" panose="05000000000000000000" pitchFamily="2" charset="2"/>
              </a:rPr>
              <a:t>fail(p)&gt;=p/2</a:t>
            </a:r>
            <a:r>
              <a:rPr lang="zh-CN" altLang="en-US" dirty="0">
                <a:sym typeface="Wingdings" panose="05000000000000000000" pitchFamily="2" charset="2"/>
              </a:rPr>
              <a:t>，若</a:t>
            </a:r>
            <a:r>
              <a:rPr lang="en-US" altLang="zh-CN" dirty="0">
                <a:sym typeface="Wingdings" panose="05000000000000000000" pitchFamily="2" charset="2"/>
              </a:rPr>
              <a:t>q=fail(p) (mod p-fail(p))</a:t>
            </a:r>
            <a:r>
              <a:rPr lang="zh-CN" altLang="en-US" dirty="0">
                <a:sym typeface="Wingdings" panose="05000000000000000000" pitchFamily="2" charset="2"/>
              </a:rPr>
              <a:t>，那么答案为</a:t>
            </a:r>
            <a:r>
              <a:rPr lang="en-US" altLang="zh-CN" dirty="0">
                <a:sym typeface="Wingdings" panose="05000000000000000000" pitchFamily="2" charset="2"/>
              </a:rPr>
              <a:t>q</a:t>
            </a:r>
          </a:p>
          <a:p>
            <a:r>
              <a:rPr lang="zh-CN" altLang="en-US" dirty="0">
                <a:sym typeface="Wingdings" panose="05000000000000000000" pitchFamily="2" charset="2"/>
              </a:rPr>
              <a:t>否则，让</a:t>
            </a:r>
            <a:r>
              <a:rPr lang="en-US" altLang="zh-CN" dirty="0">
                <a:sym typeface="Wingdings" panose="05000000000000000000" pitchFamily="2" charset="2"/>
              </a:rPr>
              <a:t>p &lt;- (fail(p) % (p-fail(p))+(p-fail(p))</a:t>
            </a:r>
          </a:p>
        </p:txBody>
      </p:sp>
    </p:spTree>
    <p:extLst>
      <p:ext uri="{BB962C8B-B14F-4D97-AF65-F5344CB8AC3E}">
        <p14:creationId xmlns:p14="http://schemas.microsoft.com/office/powerpoint/2010/main" val="2391787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a:t>loj3055</a:t>
            </a:r>
            <a:endParaRPr lang="zh-CN" altLang="en-US" dirty="0"/>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a:xfrm>
            <a:off x="771031" y="1856105"/>
            <a:ext cx="10515600" cy="4351338"/>
          </a:xfrm>
        </p:spPr>
        <p:txBody>
          <a:bodyPr>
            <a:normAutofit/>
          </a:bodyPr>
          <a:lstStyle/>
          <a:p>
            <a:r>
              <a:rPr lang="zh-CN" altLang="en-US" dirty="0"/>
              <a:t>可持久地维护一个字符串 </a:t>
            </a:r>
            <a:r>
              <a:rPr lang="en-US" altLang="zh-CN" dirty="0"/>
              <a:t>S</a:t>
            </a:r>
            <a:r>
              <a:rPr lang="zh-CN" altLang="en-US" dirty="0"/>
              <a:t>，支持往末尾添加</a:t>
            </a:r>
            <a:r>
              <a:rPr lang="en-US" altLang="zh-CN" dirty="0"/>
              <a:t>k</a:t>
            </a:r>
            <a:r>
              <a:rPr lang="zh-CN" altLang="en-US" dirty="0"/>
              <a:t>个小写字母</a:t>
            </a:r>
            <a:r>
              <a:rPr lang="en-US" altLang="zh-CN" dirty="0"/>
              <a:t>c</a:t>
            </a:r>
            <a:r>
              <a:rPr lang="zh-CN" altLang="en-US" dirty="0"/>
              <a:t>。（保证当前串是空串或者串尾字符不是</a:t>
            </a:r>
            <a:r>
              <a:rPr lang="en-US" altLang="zh-CN" dirty="0"/>
              <a:t>c</a:t>
            </a:r>
            <a:r>
              <a:rPr lang="zh-CN" altLang="en-US" dirty="0"/>
              <a:t>）</a:t>
            </a:r>
            <a:endParaRPr lang="en-US" altLang="zh-CN" dirty="0"/>
          </a:p>
          <a:p>
            <a:r>
              <a:rPr lang="zh-CN" altLang="en-US" dirty="0"/>
              <a:t>输出每次操作之后的字符串的</a:t>
            </a:r>
            <a:r>
              <a:rPr lang="en-US" altLang="zh-CN" dirty="0"/>
              <a:t>fail</a:t>
            </a:r>
            <a:r>
              <a:rPr lang="zh-CN" altLang="en-US" dirty="0"/>
              <a:t>之和。</a:t>
            </a:r>
          </a:p>
          <a:p>
            <a:r>
              <a:rPr lang="zh-CN" altLang="en-US" dirty="0"/>
              <a:t>对于 </a:t>
            </a:r>
            <a:r>
              <a:rPr lang="en-US" altLang="zh-CN" dirty="0"/>
              <a:t>100% </a:t>
            </a:r>
            <a:r>
              <a:rPr lang="zh-CN" altLang="en-US" dirty="0"/>
              <a:t>的数据，操作数</a:t>
            </a:r>
            <a:r>
              <a:rPr lang="en-US" altLang="zh-CN" dirty="0"/>
              <a:t> ≤ 100000</a:t>
            </a:r>
            <a:r>
              <a:rPr lang="zh-CN" altLang="en-US" dirty="0"/>
              <a:t>，</a:t>
            </a:r>
            <a:r>
              <a:rPr lang="en-US" altLang="zh-CN" dirty="0"/>
              <a:t>k ≤ 10000</a:t>
            </a:r>
            <a:r>
              <a:rPr lang="zh-CN" altLang="en-US" dirty="0"/>
              <a:t>。</a:t>
            </a:r>
          </a:p>
          <a:p>
            <a:endParaRPr lang="en-US" altLang="zh-CN" dirty="0"/>
          </a:p>
        </p:txBody>
      </p:sp>
    </p:spTree>
    <p:extLst>
      <p:ext uri="{BB962C8B-B14F-4D97-AF65-F5344CB8AC3E}">
        <p14:creationId xmlns:p14="http://schemas.microsoft.com/office/powerpoint/2010/main" val="398655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a:t>Border</a:t>
            </a:r>
            <a:r>
              <a:rPr lang="zh-CN" altLang="en-US" dirty="0"/>
              <a:t>相关的定理（</a:t>
            </a:r>
            <a:r>
              <a:rPr lang="en-US" altLang="zh-CN" dirty="0"/>
              <a:t>fail</a:t>
            </a:r>
            <a:r>
              <a:rPr lang="zh-CN" altLang="en-US" dirty="0"/>
              <a:t>树为主）</a:t>
            </a:r>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p:txBody>
          <a:bodyPr/>
          <a:lstStyle/>
          <a:p>
            <a:r>
              <a:rPr lang="en-US" altLang="zh-CN" dirty="0"/>
              <a:t>S[1,p]</a:t>
            </a:r>
            <a:r>
              <a:rPr lang="zh-CN" altLang="en-US" dirty="0"/>
              <a:t>是</a:t>
            </a:r>
            <a:r>
              <a:rPr lang="en-US" altLang="zh-CN" dirty="0"/>
              <a:t>S</a:t>
            </a:r>
            <a:r>
              <a:rPr lang="zh-CN" altLang="en-US" dirty="0"/>
              <a:t>的一个</a:t>
            </a:r>
            <a:r>
              <a:rPr lang="en-US" altLang="zh-CN" dirty="0"/>
              <a:t>Border </a:t>
            </a:r>
            <a:r>
              <a:rPr lang="en-US" altLang="zh-CN" dirty="0">
                <a:sym typeface="Wingdings" panose="05000000000000000000" pitchFamily="2" charset="2"/>
              </a:rPr>
              <a:t> n-p</a:t>
            </a:r>
            <a:r>
              <a:rPr lang="zh-CN" altLang="en-US" dirty="0">
                <a:sym typeface="Wingdings" panose="05000000000000000000" pitchFamily="2" charset="2"/>
              </a:rPr>
              <a:t>是</a:t>
            </a:r>
            <a:r>
              <a:rPr lang="en-US" altLang="zh-CN" dirty="0">
                <a:sym typeface="Wingdings" panose="05000000000000000000" pitchFamily="2" charset="2"/>
              </a:rPr>
              <a:t>S</a:t>
            </a:r>
            <a:r>
              <a:rPr lang="zh-CN" altLang="en-US" dirty="0">
                <a:sym typeface="Wingdings" panose="05000000000000000000" pitchFamily="2" charset="2"/>
              </a:rPr>
              <a:t>的一个周期</a:t>
            </a:r>
            <a:endParaRPr lang="en-US" altLang="zh-CN" dirty="0">
              <a:sym typeface="Wingdings" panose="05000000000000000000" pitchFamily="2" charset="2"/>
            </a:endParaRPr>
          </a:p>
          <a:p>
            <a:r>
              <a:rPr lang="en-US" altLang="zh-CN" dirty="0">
                <a:sym typeface="Wingdings" panose="05000000000000000000" pitchFamily="2" charset="2"/>
              </a:rPr>
              <a:t>KMP</a:t>
            </a:r>
            <a:r>
              <a:rPr lang="zh-CN" altLang="en-US" dirty="0">
                <a:sym typeface="Wingdings" panose="05000000000000000000" pitchFamily="2" charset="2"/>
              </a:rPr>
              <a:t>的</a:t>
            </a:r>
            <a:r>
              <a:rPr lang="en-US" altLang="zh-CN" dirty="0">
                <a:sym typeface="Wingdings" panose="05000000000000000000" pitchFamily="2" charset="2"/>
              </a:rPr>
              <a:t>fail</a:t>
            </a:r>
            <a:r>
              <a:rPr lang="zh-CN" altLang="en-US" dirty="0">
                <a:sym typeface="Wingdings" panose="05000000000000000000" pitchFamily="2" charset="2"/>
              </a:rPr>
              <a:t>数组刻画的就是各个前缀的</a:t>
            </a:r>
            <a:r>
              <a:rPr lang="en-US" altLang="zh-CN" dirty="0" err="1">
                <a:sym typeface="Wingdings" panose="05000000000000000000" pitchFamily="2" charset="2"/>
              </a:rPr>
              <a:t>maxBorder</a:t>
            </a:r>
            <a:r>
              <a:rPr lang="zh-CN" altLang="en-US" dirty="0">
                <a:sym typeface="Wingdings" panose="05000000000000000000" pitchFamily="2" charset="2"/>
              </a:rPr>
              <a:t>。</a:t>
            </a:r>
            <a:endParaRPr lang="en-US" altLang="zh-CN" dirty="0">
              <a:sym typeface="Wingdings" panose="05000000000000000000" pitchFamily="2" charset="2"/>
            </a:endParaRPr>
          </a:p>
          <a:p>
            <a:r>
              <a:rPr lang="en-US" altLang="zh-CN" dirty="0">
                <a:sym typeface="Wingdings" panose="05000000000000000000" pitchFamily="2" charset="2"/>
              </a:rPr>
              <a:t>Border(S)</a:t>
            </a:r>
            <a:r>
              <a:rPr lang="zh-CN" altLang="en-US" dirty="0">
                <a:sym typeface="Wingdings" panose="05000000000000000000" pitchFamily="2" charset="2"/>
              </a:rPr>
              <a:t>由</a:t>
            </a:r>
            <a:r>
              <a:rPr lang="en-US" altLang="zh-CN" dirty="0" err="1">
                <a:sym typeface="Wingdings" panose="05000000000000000000" pitchFamily="2" charset="2"/>
              </a:rPr>
              <a:t>maxBorder</a:t>
            </a:r>
            <a:r>
              <a:rPr lang="en-US" altLang="zh-CN" dirty="0">
                <a:sym typeface="Wingdings" panose="05000000000000000000" pitchFamily="2" charset="2"/>
              </a:rPr>
              <a:t>(S)</a:t>
            </a:r>
            <a:r>
              <a:rPr lang="zh-CN" altLang="en-US" dirty="0">
                <a:sym typeface="Wingdings" panose="05000000000000000000" pitchFamily="2" charset="2"/>
              </a:rPr>
              <a:t>和</a:t>
            </a:r>
            <a:r>
              <a:rPr lang="en-US" altLang="zh-CN" dirty="0">
                <a:sym typeface="Wingdings" panose="05000000000000000000" pitchFamily="2" charset="2"/>
              </a:rPr>
              <a:t>Border(</a:t>
            </a:r>
            <a:r>
              <a:rPr lang="en-US" altLang="zh-CN" dirty="0" err="1">
                <a:sym typeface="Wingdings" panose="05000000000000000000" pitchFamily="2" charset="2"/>
              </a:rPr>
              <a:t>maxBorder</a:t>
            </a:r>
            <a:r>
              <a:rPr lang="en-US" altLang="zh-CN" dirty="0">
                <a:sym typeface="Wingdings" panose="05000000000000000000" pitchFamily="2" charset="2"/>
              </a:rPr>
              <a:t>(S))</a:t>
            </a:r>
            <a:r>
              <a:rPr lang="zh-CN" altLang="en-US" dirty="0">
                <a:sym typeface="Wingdings" panose="05000000000000000000" pitchFamily="2" charset="2"/>
              </a:rPr>
              <a:t>两个部分组成</a:t>
            </a:r>
            <a:endParaRPr lang="en-US" altLang="zh-CN" dirty="0">
              <a:sym typeface="Wingdings" panose="05000000000000000000" pitchFamily="2" charset="2"/>
            </a:endParaRPr>
          </a:p>
          <a:p>
            <a:endParaRPr lang="en-US" altLang="zh-CN" dirty="0">
              <a:sym typeface="Wingdings" panose="05000000000000000000" pitchFamily="2" charset="2"/>
            </a:endParaRPr>
          </a:p>
          <a:p>
            <a:endParaRPr lang="en-US" altLang="zh-CN" dirty="0">
              <a:sym typeface="Wingdings" panose="05000000000000000000" pitchFamily="2" charset="2"/>
            </a:endParaRPr>
          </a:p>
        </p:txBody>
      </p:sp>
      <p:pic>
        <p:nvPicPr>
          <p:cNvPr id="5" name="图片 4">
            <a:extLst>
              <a:ext uri="{FF2B5EF4-FFF2-40B4-BE49-F238E27FC236}">
                <a16:creationId xmlns:a16="http://schemas.microsoft.com/office/drawing/2014/main" id="{F57037DA-C292-43F1-99C0-DEE83EA9AB9D}"/>
              </a:ext>
            </a:extLst>
          </p:cNvPr>
          <p:cNvPicPr>
            <a:picLocks noChangeAspect="1"/>
          </p:cNvPicPr>
          <p:nvPr/>
        </p:nvPicPr>
        <p:blipFill>
          <a:blip r:embed="rId2"/>
          <a:stretch>
            <a:fillRect/>
          </a:stretch>
        </p:blipFill>
        <p:spPr>
          <a:xfrm>
            <a:off x="838200" y="3429000"/>
            <a:ext cx="4915586" cy="2457793"/>
          </a:xfrm>
          <a:prstGeom prst="rect">
            <a:avLst/>
          </a:prstGeom>
        </p:spPr>
      </p:pic>
    </p:spTree>
    <p:extLst>
      <p:ext uri="{BB962C8B-B14F-4D97-AF65-F5344CB8AC3E}">
        <p14:creationId xmlns:p14="http://schemas.microsoft.com/office/powerpoint/2010/main" val="16496981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a:t>loj3055</a:t>
            </a:r>
            <a:endParaRPr lang="zh-CN" altLang="en-US" dirty="0"/>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a:xfrm>
            <a:off x="771031" y="1856105"/>
            <a:ext cx="10515600" cy="4351338"/>
          </a:xfrm>
        </p:spPr>
        <p:txBody>
          <a:bodyPr>
            <a:normAutofit/>
          </a:bodyPr>
          <a:lstStyle/>
          <a:p>
            <a:r>
              <a:rPr lang="zh-CN" altLang="en-US" dirty="0"/>
              <a:t>这个匹配有一个性质</a:t>
            </a:r>
            <a:endParaRPr lang="en-US" altLang="zh-CN" dirty="0"/>
          </a:p>
          <a:p>
            <a:r>
              <a:rPr lang="zh-CN" altLang="en-US" dirty="0"/>
              <a:t>将原串变成</a:t>
            </a:r>
            <a:r>
              <a:rPr lang="en-US" altLang="zh-CN" dirty="0"/>
              <a:t>(</a:t>
            </a:r>
            <a:r>
              <a:rPr lang="en-US" altLang="zh-CN" dirty="0" err="1"/>
              <a:t>x,c</a:t>
            </a:r>
            <a:r>
              <a:rPr lang="en-US" altLang="zh-CN" dirty="0"/>
              <a:t>)</a:t>
            </a:r>
            <a:r>
              <a:rPr lang="zh-CN" altLang="en-US" dirty="0"/>
              <a:t>二元组形成的串，考虑一个前缀和一个后缀的匹配，中间的字符都要配上，然后首尾只要求字符相同</a:t>
            </a:r>
            <a:endParaRPr lang="en-US" altLang="zh-CN" dirty="0"/>
          </a:p>
          <a:p>
            <a:r>
              <a:rPr lang="zh-CN" altLang="en-US" dirty="0"/>
              <a:t>然后一个二元组对应的是一段，所以统计</a:t>
            </a:r>
            <a:r>
              <a:rPr lang="en-US" altLang="zh-CN" dirty="0"/>
              <a:t>fail</a:t>
            </a:r>
            <a:r>
              <a:rPr lang="zh-CN" altLang="en-US" dirty="0"/>
              <a:t>求和要考虑一下，其实就是等差数列求和</a:t>
            </a:r>
            <a:endParaRPr lang="en-US" altLang="zh-CN" dirty="0"/>
          </a:p>
          <a:p>
            <a:r>
              <a:rPr lang="zh-CN" altLang="en-US" dirty="0"/>
              <a:t>然后这个可持久化就经典问题了，要么在</a:t>
            </a:r>
            <a:r>
              <a:rPr lang="en-US" altLang="zh-CN" dirty="0"/>
              <a:t>fail</a:t>
            </a:r>
            <a:r>
              <a:rPr lang="zh-CN" altLang="en-US" dirty="0"/>
              <a:t>树上跳等差序列，要么用主席树维护</a:t>
            </a:r>
            <a:r>
              <a:rPr lang="en-US" altLang="zh-CN" dirty="0"/>
              <a:t>trans</a:t>
            </a:r>
          </a:p>
        </p:txBody>
      </p:sp>
    </p:spTree>
    <p:extLst>
      <p:ext uri="{BB962C8B-B14F-4D97-AF65-F5344CB8AC3E}">
        <p14:creationId xmlns:p14="http://schemas.microsoft.com/office/powerpoint/2010/main" val="5538494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a:t>luogu1393</a:t>
            </a:r>
            <a:endParaRPr lang="zh-CN" altLang="en-US" dirty="0"/>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a:xfrm>
            <a:off x="771031" y="1856105"/>
            <a:ext cx="10515600" cy="4351338"/>
          </a:xfrm>
        </p:spPr>
        <p:txBody>
          <a:bodyPr>
            <a:normAutofit/>
          </a:bodyPr>
          <a:lstStyle/>
          <a:p>
            <a:r>
              <a:rPr lang="zh-CN" altLang="en-US" dirty="0"/>
              <a:t>字符集为</a:t>
            </a:r>
            <a:r>
              <a:rPr lang="el-GR" altLang="zh-CN" dirty="0"/>
              <a:t>Σ</a:t>
            </a:r>
            <a:r>
              <a:rPr lang="zh-CN" altLang="en-US" dirty="0"/>
              <a:t>的情况下，随机生成一个长度为</a:t>
            </a:r>
            <a:r>
              <a:rPr lang="en-US" altLang="zh-CN" dirty="0"/>
              <a:t>n</a:t>
            </a:r>
            <a:r>
              <a:rPr lang="zh-CN" altLang="en-US" dirty="0"/>
              <a:t>的字符串</a:t>
            </a:r>
            <a:endParaRPr lang="en-US" altLang="zh-CN" dirty="0"/>
          </a:p>
          <a:p>
            <a:r>
              <a:rPr lang="zh-CN" altLang="en-US" dirty="0"/>
              <a:t>再给一个匹配串</a:t>
            </a:r>
            <a:r>
              <a:rPr lang="en-US" altLang="zh-CN" dirty="0"/>
              <a:t>s</a:t>
            </a:r>
            <a:r>
              <a:rPr lang="zh-CN" altLang="en-US" dirty="0"/>
              <a:t>，问生成的这个字符串包含给定的匹配串的概率</a:t>
            </a:r>
            <a:endParaRPr lang="en-US" altLang="zh-CN" dirty="0"/>
          </a:p>
          <a:p>
            <a:r>
              <a:rPr lang="en-US" altLang="zh-CN" dirty="0"/>
              <a:t>|</a:t>
            </a:r>
            <a:r>
              <a:rPr lang="el-GR" altLang="zh-CN" dirty="0"/>
              <a:t>Σ</a:t>
            </a:r>
            <a:r>
              <a:rPr lang="en-US" altLang="zh-CN" dirty="0"/>
              <a:t>|&lt;=1e8</a:t>
            </a:r>
            <a:r>
              <a:rPr lang="zh-CN" altLang="en-US" dirty="0"/>
              <a:t>，</a:t>
            </a:r>
            <a:r>
              <a:rPr lang="en-US" altLang="zh-CN" dirty="0"/>
              <a:t>|s|&lt;=1e5</a:t>
            </a:r>
            <a:r>
              <a:rPr lang="zh-CN" altLang="en-US" dirty="0"/>
              <a:t>，</a:t>
            </a:r>
            <a:r>
              <a:rPr lang="en-US" altLang="zh-CN" dirty="0"/>
              <a:t>|s|&lt;=n&lt;=|s|+1e5</a:t>
            </a:r>
          </a:p>
          <a:p>
            <a:r>
              <a:rPr lang="zh-CN" altLang="en-US" dirty="0"/>
              <a:t>答案模</a:t>
            </a:r>
            <a:r>
              <a:rPr lang="en-US" altLang="zh-CN" dirty="0"/>
              <a:t>998244353</a:t>
            </a:r>
          </a:p>
        </p:txBody>
      </p:sp>
    </p:spTree>
    <p:extLst>
      <p:ext uri="{BB962C8B-B14F-4D97-AF65-F5344CB8AC3E}">
        <p14:creationId xmlns:p14="http://schemas.microsoft.com/office/powerpoint/2010/main" val="26547707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a:t>luogu1393</a:t>
            </a:r>
            <a:endParaRPr lang="zh-CN" altLang="en-US" dirty="0"/>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a:xfrm>
            <a:off x="771031" y="1856105"/>
            <a:ext cx="10515600" cy="4351338"/>
          </a:xfrm>
        </p:spPr>
        <p:txBody>
          <a:bodyPr>
            <a:normAutofit/>
          </a:bodyPr>
          <a:lstStyle/>
          <a:p>
            <a:r>
              <a:rPr lang="zh-CN" altLang="en-US" dirty="0"/>
              <a:t>设</a:t>
            </a:r>
            <a:r>
              <a:rPr lang="en-US" altLang="zh-CN" dirty="0"/>
              <a:t>f(</a:t>
            </a:r>
            <a:r>
              <a:rPr lang="en-US" altLang="zh-CN" dirty="0" err="1"/>
              <a:t>i</a:t>
            </a:r>
            <a:r>
              <a:rPr lang="en-US" altLang="zh-CN" dirty="0"/>
              <a:t>)</a:t>
            </a:r>
            <a:r>
              <a:rPr lang="zh-CN" altLang="en-US" dirty="0"/>
              <a:t>表示随机生成到第</a:t>
            </a:r>
            <a:r>
              <a:rPr lang="en-US" altLang="zh-CN" dirty="0" err="1"/>
              <a:t>i</a:t>
            </a:r>
            <a:r>
              <a:rPr lang="zh-CN" altLang="en-US" dirty="0"/>
              <a:t>个字符，恰好生成出来一个给定的字符串</a:t>
            </a:r>
            <a:r>
              <a:rPr lang="en-US" altLang="zh-CN" dirty="0"/>
              <a:t>s</a:t>
            </a:r>
            <a:r>
              <a:rPr lang="zh-CN" altLang="en-US" dirty="0"/>
              <a:t>（即</a:t>
            </a:r>
            <a:r>
              <a:rPr lang="en-US" altLang="zh-CN" dirty="0"/>
              <a:t>[</a:t>
            </a:r>
            <a:r>
              <a:rPr lang="en-US" altLang="zh-CN" dirty="0" err="1"/>
              <a:t>i</a:t>
            </a:r>
            <a:r>
              <a:rPr lang="en-US" altLang="zh-CN" dirty="0"/>
              <a:t>-|s|+1,i]</a:t>
            </a:r>
            <a:r>
              <a:rPr lang="zh-CN" altLang="en-US" dirty="0"/>
              <a:t>这段恰好是</a:t>
            </a:r>
            <a:r>
              <a:rPr lang="en-US" altLang="zh-CN" dirty="0"/>
              <a:t>s</a:t>
            </a:r>
            <a:r>
              <a:rPr lang="zh-CN" altLang="en-US" dirty="0"/>
              <a:t>第一次出现）的方案数</a:t>
            </a:r>
            <a:endParaRPr lang="en-US" altLang="zh-CN" dirty="0"/>
          </a:p>
          <a:p>
            <a:r>
              <a:rPr lang="zh-CN" altLang="en-US" dirty="0"/>
              <a:t>转移就是容斥一下</a:t>
            </a:r>
            <a:endParaRPr lang="en-US" altLang="zh-CN" dirty="0"/>
          </a:p>
          <a:p>
            <a:r>
              <a:rPr lang="en-US" altLang="zh-CN" dirty="0"/>
              <a:t>f[</a:t>
            </a:r>
            <a:r>
              <a:rPr lang="en-US" altLang="zh-CN" dirty="0" err="1"/>
              <a:t>i</a:t>
            </a:r>
            <a:r>
              <a:rPr lang="en-US" altLang="zh-CN" dirty="0"/>
              <a:t>]=|</a:t>
            </a:r>
            <a:r>
              <a:rPr lang="el-GR" altLang="zh-CN" dirty="0"/>
              <a:t>Σ</a:t>
            </a:r>
            <a:r>
              <a:rPr lang="en-US" altLang="zh-CN" dirty="0"/>
              <a:t>|</a:t>
            </a:r>
            <a:r>
              <a:rPr lang="en-US" altLang="zh-CN" baseline="30000" dirty="0" err="1"/>
              <a:t>i</a:t>
            </a:r>
            <a:r>
              <a:rPr lang="en-US" altLang="zh-CN" dirty="0"/>
              <a:t>-\sum_{j&lt;=</a:t>
            </a:r>
            <a:r>
              <a:rPr lang="en-US" altLang="zh-CN" dirty="0" err="1"/>
              <a:t>i</a:t>
            </a:r>
            <a:r>
              <a:rPr lang="en-US" altLang="zh-CN" dirty="0"/>
              <a:t>-|s|}f[j]-\sum_{t</a:t>
            </a:r>
            <a:r>
              <a:rPr lang="zh-CN" altLang="en-US" dirty="0"/>
              <a:t>是</a:t>
            </a:r>
            <a:r>
              <a:rPr lang="en-US" altLang="zh-CN" dirty="0"/>
              <a:t>s</a:t>
            </a:r>
            <a:r>
              <a:rPr lang="zh-CN" altLang="en-US" dirty="0"/>
              <a:t>的</a:t>
            </a:r>
            <a:r>
              <a:rPr lang="en-US" altLang="zh-CN" dirty="0"/>
              <a:t>border}f[</a:t>
            </a:r>
            <a:r>
              <a:rPr lang="en-US" altLang="zh-CN" dirty="0" err="1"/>
              <a:t>i</a:t>
            </a:r>
            <a:r>
              <a:rPr lang="en-US" altLang="zh-CN" dirty="0"/>
              <a:t>-|s|+|t|]</a:t>
            </a:r>
          </a:p>
          <a:p>
            <a:r>
              <a:rPr lang="en-US" altLang="zh-CN" dirty="0"/>
              <a:t>\sum_{j&lt;=</a:t>
            </a:r>
            <a:r>
              <a:rPr lang="en-US" altLang="zh-CN" dirty="0" err="1"/>
              <a:t>i</a:t>
            </a:r>
            <a:r>
              <a:rPr lang="en-US" altLang="zh-CN" dirty="0"/>
              <a:t>-|s|}f[j]</a:t>
            </a:r>
            <a:r>
              <a:rPr lang="zh-CN" altLang="en-US" dirty="0"/>
              <a:t>是一个前缀和的形式可以优化</a:t>
            </a:r>
            <a:endParaRPr lang="en-US" altLang="zh-CN" dirty="0"/>
          </a:p>
          <a:p>
            <a:r>
              <a:rPr lang="zh-CN" altLang="en-US" dirty="0"/>
              <a:t>由于</a:t>
            </a:r>
            <a:r>
              <a:rPr lang="en-US" altLang="zh-CN" dirty="0"/>
              <a:t>s</a:t>
            </a:r>
            <a:r>
              <a:rPr lang="zh-CN" altLang="en-US" dirty="0"/>
              <a:t>的</a:t>
            </a:r>
            <a:r>
              <a:rPr lang="en-US" altLang="zh-CN" dirty="0"/>
              <a:t>border</a:t>
            </a:r>
            <a:r>
              <a:rPr lang="zh-CN" altLang="en-US" dirty="0"/>
              <a:t>可以划分成</a:t>
            </a:r>
            <a:r>
              <a:rPr lang="en-US" altLang="zh-CN" dirty="0"/>
              <a:t>O(</a:t>
            </a:r>
            <a:r>
              <a:rPr lang="en-US" altLang="zh-CN" dirty="0" err="1"/>
              <a:t>log|s</a:t>
            </a:r>
            <a:r>
              <a:rPr lang="en-US" altLang="zh-CN" dirty="0"/>
              <a:t>|)</a:t>
            </a:r>
            <a:r>
              <a:rPr lang="zh-CN" altLang="en-US" dirty="0"/>
              <a:t>个等差序列，所以</a:t>
            </a:r>
            <a:r>
              <a:rPr lang="en-US" altLang="zh-CN" dirty="0"/>
              <a:t>\sum_{t</a:t>
            </a:r>
            <a:r>
              <a:rPr lang="zh-CN" altLang="en-US" dirty="0"/>
              <a:t>是</a:t>
            </a:r>
            <a:r>
              <a:rPr lang="en-US" altLang="zh-CN" dirty="0"/>
              <a:t>s</a:t>
            </a:r>
            <a:r>
              <a:rPr lang="zh-CN" altLang="en-US" dirty="0"/>
              <a:t>的</a:t>
            </a:r>
            <a:r>
              <a:rPr lang="en-US" altLang="zh-CN" dirty="0"/>
              <a:t>border}f[</a:t>
            </a:r>
            <a:r>
              <a:rPr lang="en-US" altLang="zh-CN" dirty="0" err="1"/>
              <a:t>i</a:t>
            </a:r>
            <a:r>
              <a:rPr lang="en-US" altLang="zh-CN" dirty="0"/>
              <a:t>-|s|+|t|]</a:t>
            </a:r>
            <a:r>
              <a:rPr lang="zh-CN" altLang="en-US" dirty="0"/>
              <a:t>可以划分成</a:t>
            </a:r>
            <a:r>
              <a:rPr lang="en-US" altLang="zh-CN" dirty="0"/>
              <a:t>O(</a:t>
            </a:r>
            <a:r>
              <a:rPr lang="en-US" altLang="zh-CN" dirty="0" err="1"/>
              <a:t>log|s</a:t>
            </a:r>
            <a:r>
              <a:rPr lang="en-US" altLang="zh-CN" dirty="0"/>
              <a:t>|)</a:t>
            </a:r>
            <a:r>
              <a:rPr lang="zh-CN" altLang="en-US" dirty="0"/>
              <a:t>个等差下标求和的形式从而也可以前缀和优化。</a:t>
            </a:r>
            <a:endParaRPr lang="en-US" altLang="zh-CN" dirty="0"/>
          </a:p>
          <a:p>
            <a:r>
              <a:rPr lang="zh-CN" altLang="en-US" dirty="0"/>
              <a:t>时间复杂度</a:t>
            </a:r>
            <a:r>
              <a:rPr lang="en-US" altLang="zh-CN" dirty="0"/>
              <a:t>O((n-|s|)</a:t>
            </a:r>
            <a:r>
              <a:rPr lang="en-US" altLang="zh-CN" dirty="0" err="1"/>
              <a:t>log|s</a:t>
            </a:r>
            <a:r>
              <a:rPr lang="en-US" altLang="zh-CN" dirty="0"/>
              <a:t>|)</a:t>
            </a:r>
          </a:p>
          <a:p>
            <a:endParaRPr lang="en-US" altLang="zh-CN" dirty="0"/>
          </a:p>
        </p:txBody>
      </p:sp>
    </p:spTree>
    <p:extLst>
      <p:ext uri="{BB962C8B-B14F-4D97-AF65-F5344CB8AC3E}">
        <p14:creationId xmlns:p14="http://schemas.microsoft.com/office/powerpoint/2010/main" val="33728235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a:t>uoj172</a:t>
            </a:r>
            <a:endParaRPr lang="zh-CN" altLang="en-US" dirty="0"/>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a:xfrm>
            <a:off x="771031" y="1856105"/>
            <a:ext cx="10515600" cy="4351338"/>
          </a:xfrm>
        </p:spPr>
        <p:txBody>
          <a:bodyPr>
            <a:normAutofit/>
          </a:bodyPr>
          <a:lstStyle/>
          <a:p>
            <a:r>
              <a:rPr lang="zh-CN" altLang="en-US" dirty="0"/>
              <a:t>初始时你拿着一根长度为</a:t>
            </a:r>
            <a:r>
              <a:rPr lang="en-US" altLang="zh-CN" dirty="0"/>
              <a:t>n</a:t>
            </a:r>
            <a:r>
              <a:rPr lang="zh-CN" altLang="en-US" dirty="0"/>
              <a:t>的短竹子作为当前的竹竿。每次你可以选择一根短竹子，短竹子底端若干节（可以是 </a:t>
            </a:r>
            <a:r>
              <a:rPr lang="en-US" altLang="zh-CN" dirty="0"/>
              <a:t>0 </a:t>
            </a:r>
            <a:r>
              <a:rPr lang="zh-CN" altLang="en-US" dirty="0"/>
              <a:t>节）与竹竿的最上面若干节对应地一节一节捆起来，而短竹子前面剩下的节伸出去，这样就得到了一根更长的竹竿。注意，竹子的底端是靠近根部的那一端，不可以颠倒。</a:t>
            </a:r>
          </a:p>
          <a:p>
            <a:r>
              <a:rPr lang="zh-CN" altLang="en-US" dirty="0"/>
              <a:t>如果两根竹子的某两节被捆在了一起，那么它们的颜色必须相同。</a:t>
            </a:r>
            <a:r>
              <a:rPr lang="zh-CN" altLang="en-US" b="0" i="0" dirty="0">
                <a:effectLst/>
                <a:latin typeface="-apple-system"/>
              </a:rPr>
              <a:t>竹子的底端到顶端的颜色按顺序写出来可以排成一个由小写英文字母组成的字符串。</a:t>
            </a:r>
            <a:endParaRPr lang="en-US" altLang="zh-CN" dirty="0"/>
          </a:p>
          <a:p>
            <a:r>
              <a:rPr lang="zh-CN" altLang="en-US" dirty="0"/>
              <a:t>问在竹竿长度不超过 </a:t>
            </a:r>
            <a:r>
              <a:rPr lang="en-US" altLang="zh-CN" dirty="0"/>
              <a:t>w </a:t>
            </a:r>
            <a:r>
              <a:rPr lang="zh-CN" altLang="en-US" dirty="0"/>
              <a:t>的情况下，可以捆出多少种长度不同的竹竿。</a:t>
            </a:r>
            <a:r>
              <a:rPr lang="en-US" altLang="zh-CN" dirty="0"/>
              <a:t>n&lt;=5e5,w&lt;=1e18,T&lt;=5</a:t>
            </a:r>
          </a:p>
        </p:txBody>
      </p:sp>
    </p:spTree>
    <p:extLst>
      <p:ext uri="{BB962C8B-B14F-4D97-AF65-F5344CB8AC3E}">
        <p14:creationId xmlns:p14="http://schemas.microsoft.com/office/powerpoint/2010/main" val="38798679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a:t>uoj172</a:t>
            </a:r>
            <a:endParaRPr lang="zh-CN" altLang="en-US" dirty="0"/>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a:xfrm>
            <a:off x="771031" y="1856105"/>
            <a:ext cx="10515600" cy="4351338"/>
          </a:xfrm>
        </p:spPr>
        <p:txBody>
          <a:bodyPr>
            <a:normAutofit/>
          </a:bodyPr>
          <a:lstStyle/>
          <a:p>
            <a:r>
              <a:rPr lang="zh-CN" altLang="en-US" dirty="0"/>
              <a:t>如果有一段相同的前后缀那么就可以接起来</a:t>
            </a:r>
            <a:endParaRPr lang="en-US" altLang="zh-CN" dirty="0"/>
          </a:p>
          <a:p>
            <a:r>
              <a:rPr lang="zh-CN" altLang="en-US" dirty="0"/>
              <a:t>所以就是每次可以伸长任意一个周期</a:t>
            </a:r>
            <a:endParaRPr lang="en-US" altLang="zh-CN" dirty="0"/>
          </a:p>
          <a:p>
            <a:r>
              <a:rPr lang="zh-CN" altLang="en-US" dirty="0"/>
              <a:t>问题转化成</a:t>
            </a:r>
            <a:r>
              <a:rPr lang="en-US" altLang="zh-CN" dirty="0"/>
              <a:t>\</a:t>
            </a:r>
            <a:r>
              <a:rPr lang="en-US" altLang="zh-CN" dirty="0" err="1"/>
              <a:t>sum_i</a:t>
            </a:r>
            <a:r>
              <a:rPr lang="en-US" altLang="zh-CN" dirty="0"/>
              <a:t> a[</a:t>
            </a:r>
            <a:r>
              <a:rPr lang="en-US" altLang="zh-CN" dirty="0" err="1"/>
              <a:t>i</a:t>
            </a:r>
            <a:r>
              <a:rPr lang="en-US" altLang="zh-CN" dirty="0"/>
              <a:t>]*x[</a:t>
            </a:r>
            <a:r>
              <a:rPr lang="en-US" altLang="zh-CN" dirty="0" err="1"/>
              <a:t>i</a:t>
            </a:r>
            <a:r>
              <a:rPr lang="en-US" altLang="zh-CN" dirty="0"/>
              <a:t>]</a:t>
            </a:r>
            <a:r>
              <a:rPr lang="zh-CN" altLang="en-US" dirty="0"/>
              <a:t>在</a:t>
            </a:r>
            <a:r>
              <a:rPr lang="en-US" altLang="zh-CN" dirty="0"/>
              <a:t>[0,w-n]</a:t>
            </a:r>
            <a:r>
              <a:rPr lang="zh-CN" altLang="en-US" dirty="0"/>
              <a:t>中有多少种取值的问题</a:t>
            </a:r>
            <a:endParaRPr lang="en-US" altLang="zh-CN" dirty="0"/>
          </a:p>
          <a:p>
            <a:r>
              <a:rPr lang="zh-CN" altLang="en-US" dirty="0"/>
              <a:t>其中</a:t>
            </a:r>
            <a:r>
              <a:rPr lang="en-US" altLang="zh-CN" dirty="0"/>
              <a:t>a[</a:t>
            </a:r>
            <a:r>
              <a:rPr lang="en-US" altLang="zh-CN" dirty="0" err="1"/>
              <a:t>i</a:t>
            </a:r>
            <a:r>
              <a:rPr lang="en-US" altLang="zh-CN" dirty="0"/>
              <a:t>]</a:t>
            </a:r>
            <a:r>
              <a:rPr lang="zh-CN" altLang="en-US" dirty="0"/>
              <a:t>是一个</a:t>
            </a:r>
            <a:r>
              <a:rPr lang="en-US" altLang="zh-CN" dirty="0"/>
              <a:t>&gt;=0</a:t>
            </a:r>
            <a:r>
              <a:rPr lang="zh-CN" altLang="en-US" dirty="0"/>
              <a:t>的任意的数，</a:t>
            </a:r>
            <a:r>
              <a:rPr lang="en-US" altLang="zh-CN" dirty="0"/>
              <a:t>x[</a:t>
            </a:r>
            <a:r>
              <a:rPr lang="en-US" altLang="zh-CN" dirty="0" err="1"/>
              <a:t>i</a:t>
            </a:r>
            <a:r>
              <a:rPr lang="en-US" altLang="zh-CN" dirty="0"/>
              <a:t>]</a:t>
            </a:r>
            <a:r>
              <a:rPr lang="zh-CN" altLang="en-US" dirty="0"/>
              <a:t>是其中一个周期的长度</a:t>
            </a:r>
            <a:endParaRPr lang="en-US" altLang="zh-CN" dirty="0"/>
          </a:p>
          <a:p>
            <a:r>
              <a:rPr lang="zh-CN" altLang="en-US" dirty="0"/>
              <a:t>发现这是一个同余最短路的问题，先用</a:t>
            </a:r>
            <a:r>
              <a:rPr lang="en-US" altLang="zh-CN" dirty="0" err="1"/>
              <a:t>kmp</a:t>
            </a:r>
            <a:r>
              <a:rPr lang="zh-CN" altLang="en-US" dirty="0"/>
              <a:t>求出所有的周期，然后拿去同余最短路直接跑是</a:t>
            </a:r>
            <a:r>
              <a:rPr lang="en-US" altLang="zh-CN" dirty="0"/>
              <a:t>O(n^2logn)</a:t>
            </a:r>
            <a:r>
              <a:rPr lang="zh-CN" altLang="en-US" dirty="0"/>
              <a:t>的</a:t>
            </a:r>
            <a:endParaRPr lang="en-US" altLang="zh-CN" dirty="0"/>
          </a:p>
        </p:txBody>
      </p:sp>
    </p:spTree>
    <p:extLst>
      <p:ext uri="{BB962C8B-B14F-4D97-AF65-F5344CB8AC3E}">
        <p14:creationId xmlns:p14="http://schemas.microsoft.com/office/powerpoint/2010/main" val="25537747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a:t>uoj172</a:t>
            </a:r>
            <a:endParaRPr lang="zh-CN" altLang="en-US" dirty="0"/>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a:xfrm>
            <a:off x="771031" y="1856105"/>
            <a:ext cx="10515600" cy="4351338"/>
          </a:xfrm>
        </p:spPr>
        <p:txBody>
          <a:bodyPr>
            <a:normAutofit/>
          </a:bodyPr>
          <a:lstStyle/>
          <a:p>
            <a:r>
              <a:rPr lang="zh-CN" altLang="en-US" dirty="0"/>
              <a:t>考虑周期有什么性质</a:t>
            </a:r>
            <a:endParaRPr lang="en-US" altLang="zh-CN" dirty="0"/>
          </a:p>
          <a:p>
            <a:r>
              <a:rPr lang="zh-CN" altLang="en-US" dirty="0"/>
              <a:t>由于周期</a:t>
            </a:r>
            <a:r>
              <a:rPr lang="en-US" altLang="zh-CN" dirty="0"/>
              <a:t>=n-Border</a:t>
            </a:r>
            <a:r>
              <a:rPr lang="zh-CN" altLang="en-US" dirty="0"/>
              <a:t>，由于</a:t>
            </a:r>
            <a:r>
              <a:rPr lang="en-US" altLang="zh-CN" dirty="0"/>
              <a:t>Border</a:t>
            </a:r>
            <a:r>
              <a:rPr lang="zh-CN" altLang="en-US" dirty="0"/>
              <a:t>可以被划分为</a:t>
            </a:r>
            <a:r>
              <a:rPr lang="en-US" altLang="zh-CN" dirty="0"/>
              <a:t>log</a:t>
            </a:r>
            <a:r>
              <a:rPr lang="zh-CN" altLang="en-US" dirty="0"/>
              <a:t>个等差序列</a:t>
            </a:r>
            <a:endParaRPr lang="en-US" altLang="zh-CN" dirty="0"/>
          </a:p>
          <a:p>
            <a:r>
              <a:rPr lang="zh-CN" altLang="en-US" dirty="0"/>
              <a:t>所以周期也可以被划分为</a:t>
            </a:r>
            <a:r>
              <a:rPr lang="en-US" altLang="zh-CN" dirty="0"/>
              <a:t>log</a:t>
            </a:r>
            <a:r>
              <a:rPr lang="zh-CN" altLang="en-US" dirty="0"/>
              <a:t>个等差序列</a:t>
            </a:r>
            <a:endParaRPr lang="en-US" altLang="zh-CN" dirty="0"/>
          </a:p>
          <a:p>
            <a:r>
              <a:rPr lang="zh-CN" altLang="en-US" dirty="0"/>
              <a:t>所以我们拿去做同余最短路的东西不是任意的，而是</a:t>
            </a:r>
            <a:r>
              <a:rPr lang="en-US" altLang="zh-CN" dirty="0"/>
              <a:t>log</a:t>
            </a:r>
            <a:r>
              <a:rPr lang="zh-CN" altLang="en-US" dirty="0"/>
              <a:t>个等差序列</a:t>
            </a:r>
            <a:endParaRPr lang="en-US" altLang="zh-CN" dirty="0"/>
          </a:p>
          <a:p>
            <a:endParaRPr lang="en-US" altLang="zh-CN" dirty="0"/>
          </a:p>
        </p:txBody>
      </p:sp>
    </p:spTree>
    <p:extLst>
      <p:ext uri="{BB962C8B-B14F-4D97-AF65-F5344CB8AC3E}">
        <p14:creationId xmlns:p14="http://schemas.microsoft.com/office/powerpoint/2010/main" val="9183044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a:t>uoj172</a:t>
            </a:r>
            <a:endParaRPr lang="zh-CN" altLang="en-US" dirty="0"/>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a:xfrm>
            <a:off x="771031" y="1856105"/>
            <a:ext cx="10515600" cy="4351338"/>
          </a:xfrm>
        </p:spPr>
        <p:txBody>
          <a:bodyPr>
            <a:normAutofit/>
          </a:bodyPr>
          <a:lstStyle/>
          <a:p>
            <a:r>
              <a:rPr lang="zh-CN" altLang="en-US" dirty="0"/>
              <a:t>一个一个地考虑这些等差序列</a:t>
            </a:r>
            <a:endParaRPr lang="en-US" altLang="zh-CN" dirty="0"/>
          </a:p>
          <a:p>
            <a:r>
              <a:rPr lang="zh-CN" altLang="en-US" dirty="0"/>
              <a:t>假设这个等差序列的首项是</a:t>
            </a:r>
            <a:r>
              <a:rPr lang="en-US" altLang="zh-CN" dirty="0"/>
              <a:t>x</a:t>
            </a:r>
            <a:r>
              <a:rPr lang="zh-CN" altLang="en-US" dirty="0"/>
              <a:t>，公差为</a:t>
            </a:r>
            <a:r>
              <a:rPr lang="en-US" altLang="zh-CN" dirty="0"/>
              <a:t>d</a:t>
            </a:r>
            <a:r>
              <a:rPr lang="zh-CN" altLang="en-US" dirty="0"/>
              <a:t>，项数为</a:t>
            </a:r>
            <a:r>
              <a:rPr lang="en-US" altLang="zh-CN" dirty="0"/>
              <a:t>m</a:t>
            </a:r>
          </a:p>
          <a:p>
            <a:r>
              <a:rPr lang="zh-CN" altLang="en-US" dirty="0"/>
              <a:t>那么就在</a:t>
            </a:r>
            <a:r>
              <a:rPr lang="en-US" altLang="zh-CN" dirty="0"/>
              <a:t>mod x</a:t>
            </a:r>
            <a:r>
              <a:rPr lang="zh-CN" altLang="en-US" dirty="0"/>
              <a:t>意义下做同余最短路的连边，从</a:t>
            </a:r>
            <a:r>
              <a:rPr lang="en-US" altLang="zh-CN" dirty="0" err="1"/>
              <a:t>i</a:t>
            </a:r>
            <a:r>
              <a:rPr lang="zh-CN" altLang="en-US" dirty="0"/>
              <a:t>向</a:t>
            </a:r>
            <a:r>
              <a:rPr lang="en-US" altLang="zh-CN" dirty="0"/>
              <a:t>(</a:t>
            </a:r>
            <a:r>
              <a:rPr lang="en-US" altLang="zh-CN" dirty="0" err="1"/>
              <a:t>i+kd</a:t>
            </a:r>
            <a:r>
              <a:rPr lang="en-US" altLang="zh-CN" dirty="0"/>
              <a:t>) mod x</a:t>
            </a:r>
            <a:r>
              <a:rPr lang="zh-CN" altLang="en-US" dirty="0"/>
              <a:t>连边，显然会连成</a:t>
            </a:r>
            <a:r>
              <a:rPr lang="en-US" altLang="zh-CN" dirty="0" err="1"/>
              <a:t>gcd</a:t>
            </a:r>
            <a:r>
              <a:rPr lang="en-US" altLang="zh-CN" dirty="0"/>
              <a:t>(</a:t>
            </a:r>
            <a:r>
              <a:rPr lang="en-US" altLang="zh-CN" dirty="0" err="1"/>
              <a:t>x,d</a:t>
            </a:r>
            <a:r>
              <a:rPr lang="en-US" altLang="zh-CN" dirty="0"/>
              <a:t>)</a:t>
            </a:r>
            <a:r>
              <a:rPr lang="zh-CN" altLang="en-US" dirty="0"/>
              <a:t>个环，每个环再单独考虑</a:t>
            </a:r>
            <a:endParaRPr lang="en-US" altLang="zh-CN" dirty="0"/>
          </a:p>
          <a:p>
            <a:r>
              <a:rPr lang="zh-CN" altLang="en-US" dirty="0"/>
              <a:t>假设所有的周期就形成了一个等差序列，那么只有</a:t>
            </a:r>
            <a:r>
              <a:rPr lang="en-US" altLang="zh-CN" dirty="0"/>
              <a:t>0</a:t>
            </a:r>
            <a:r>
              <a:rPr lang="zh-CN" altLang="en-US" dirty="0"/>
              <a:t>号点所在的环能被到达，现在就考虑这个环</a:t>
            </a:r>
            <a:endParaRPr lang="en-US" altLang="zh-CN" dirty="0"/>
          </a:p>
          <a:p>
            <a:r>
              <a:rPr lang="zh-CN" altLang="en-US" dirty="0"/>
              <a:t>显然</a:t>
            </a:r>
            <a:r>
              <a:rPr lang="en-US" altLang="zh-CN" dirty="0"/>
              <a:t>0</a:t>
            </a:r>
            <a:r>
              <a:rPr lang="zh-CN" altLang="en-US" dirty="0"/>
              <a:t>号点所在的环中，其他点都转移不到</a:t>
            </a:r>
            <a:r>
              <a:rPr lang="en-US" altLang="zh-CN" dirty="0"/>
              <a:t>0</a:t>
            </a:r>
            <a:r>
              <a:rPr lang="zh-CN" altLang="en-US" dirty="0"/>
              <a:t>号点，那么可以从</a:t>
            </a:r>
            <a:r>
              <a:rPr lang="en-US" altLang="zh-CN" dirty="0"/>
              <a:t>0</a:t>
            </a:r>
            <a:r>
              <a:rPr lang="zh-CN" altLang="en-US" dirty="0"/>
              <a:t>号点开始转移。转移的方程为</a:t>
            </a:r>
            <a:endParaRPr lang="en-US" altLang="zh-CN" dirty="0"/>
          </a:p>
          <a:p>
            <a:r>
              <a:rPr lang="en-US" altLang="zh-CN" dirty="0"/>
              <a:t>dis[</a:t>
            </a:r>
            <a:r>
              <a:rPr lang="en-US" altLang="zh-CN" dirty="0" err="1"/>
              <a:t>i</a:t>
            </a:r>
            <a:r>
              <a:rPr lang="en-US" altLang="zh-CN" dirty="0"/>
              <a:t>*</a:t>
            </a:r>
            <a:r>
              <a:rPr lang="en-US" altLang="zh-CN" dirty="0" err="1"/>
              <a:t>d%x</a:t>
            </a:r>
            <a:r>
              <a:rPr lang="en-US" altLang="zh-CN" dirty="0"/>
              <a:t>]=min(dis[j*</a:t>
            </a:r>
            <a:r>
              <a:rPr lang="en-US" altLang="zh-CN" dirty="0" err="1"/>
              <a:t>d%x</a:t>
            </a:r>
            <a:r>
              <a:rPr lang="en-US" altLang="zh-CN" dirty="0"/>
              <a:t>]+(</a:t>
            </a:r>
            <a:r>
              <a:rPr lang="en-US" altLang="zh-CN" dirty="0" err="1"/>
              <a:t>i</a:t>
            </a:r>
            <a:r>
              <a:rPr lang="en-US" altLang="zh-CN" dirty="0"/>
              <a:t>-j)*</a:t>
            </a:r>
            <a:r>
              <a:rPr lang="en-US" altLang="zh-CN" dirty="0" err="1"/>
              <a:t>d+x</a:t>
            </a:r>
            <a:r>
              <a:rPr lang="en-US" altLang="zh-CN" dirty="0"/>
              <a:t>) (j&lt;</a:t>
            </a:r>
            <a:r>
              <a:rPr lang="en-US" altLang="zh-CN" dirty="0" err="1"/>
              <a:t>i,i</a:t>
            </a:r>
            <a:r>
              <a:rPr lang="en-US" altLang="zh-CN" dirty="0"/>
              <a:t>-j&lt;m)</a:t>
            </a:r>
          </a:p>
          <a:p>
            <a:endParaRPr lang="en-US" altLang="zh-CN" dirty="0"/>
          </a:p>
          <a:p>
            <a:endParaRPr lang="en-US" altLang="zh-CN" dirty="0"/>
          </a:p>
        </p:txBody>
      </p:sp>
    </p:spTree>
    <p:extLst>
      <p:ext uri="{BB962C8B-B14F-4D97-AF65-F5344CB8AC3E}">
        <p14:creationId xmlns:p14="http://schemas.microsoft.com/office/powerpoint/2010/main" val="14647814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a:t>uoj172</a:t>
            </a:r>
            <a:endParaRPr lang="zh-CN" altLang="en-US" dirty="0"/>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a:xfrm>
            <a:off x="771031" y="1856105"/>
            <a:ext cx="10515600" cy="4351338"/>
          </a:xfrm>
        </p:spPr>
        <p:txBody>
          <a:bodyPr>
            <a:normAutofit/>
          </a:bodyPr>
          <a:lstStyle/>
          <a:p>
            <a:r>
              <a:rPr lang="zh-CN" altLang="en-US" dirty="0"/>
              <a:t>显然</a:t>
            </a:r>
            <a:r>
              <a:rPr lang="en-US" altLang="zh-CN" dirty="0"/>
              <a:t>0</a:t>
            </a:r>
            <a:r>
              <a:rPr lang="zh-CN" altLang="en-US" dirty="0"/>
              <a:t>号点所在的环中，其他点都转移不到</a:t>
            </a:r>
            <a:r>
              <a:rPr lang="en-US" altLang="zh-CN" dirty="0"/>
              <a:t>0</a:t>
            </a:r>
            <a:r>
              <a:rPr lang="zh-CN" altLang="en-US" dirty="0"/>
              <a:t>号点，那么可以从</a:t>
            </a:r>
            <a:r>
              <a:rPr lang="en-US" altLang="zh-CN" dirty="0"/>
              <a:t>0</a:t>
            </a:r>
            <a:r>
              <a:rPr lang="zh-CN" altLang="en-US" dirty="0"/>
              <a:t>号点开始转移。转移的方程为</a:t>
            </a:r>
            <a:endParaRPr lang="en-US" altLang="zh-CN" dirty="0"/>
          </a:p>
          <a:p>
            <a:r>
              <a:rPr lang="en-US" altLang="zh-CN" dirty="0"/>
              <a:t>dis[</a:t>
            </a:r>
            <a:r>
              <a:rPr lang="en-US" altLang="zh-CN" dirty="0" err="1"/>
              <a:t>i</a:t>
            </a:r>
            <a:r>
              <a:rPr lang="en-US" altLang="zh-CN" dirty="0"/>
              <a:t>*</a:t>
            </a:r>
            <a:r>
              <a:rPr lang="en-US" altLang="zh-CN" dirty="0" err="1"/>
              <a:t>d%x</a:t>
            </a:r>
            <a:r>
              <a:rPr lang="en-US" altLang="zh-CN" dirty="0"/>
              <a:t>]=min(dis[j*</a:t>
            </a:r>
            <a:r>
              <a:rPr lang="en-US" altLang="zh-CN" dirty="0" err="1"/>
              <a:t>d%x</a:t>
            </a:r>
            <a:r>
              <a:rPr lang="en-US" altLang="zh-CN" dirty="0"/>
              <a:t>]+(</a:t>
            </a:r>
            <a:r>
              <a:rPr lang="en-US" altLang="zh-CN" dirty="0" err="1"/>
              <a:t>i</a:t>
            </a:r>
            <a:r>
              <a:rPr lang="en-US" altLang="zh-CN" dirty="0"/>
              <a:t>-j)*</a:t>
            </a:r>
            <a:r>
              <a:rPr lang="en-US" altLang="zh-CN" dirty="0" err="1"/>
              <a:t>d+x</a:t>
            </a:r>
            <a:r>
              <a:rPr lang="en-US" altLang="zh-CN" dirty="0"/>
              <a:t>) (j&lt;</a:t>
            </a:r>
            <a:r>
              <a:rPr lang="en-US" altLang="zh-CN" dirty="0" err="1"/>
              <a:t>i,i</a:t>
            </a:r>
            <a:r>
              <a:rPr lang="en-US" altLang="zh-CN" dirty="0"/>
              <a:t>-j&lt;m)</a:t>
            </a:r>
          </a:p>
          <a:p>
            <a:r>
              <a:rPr lang="zh-CN" altLang="en-US" dirty="0"/>
              <a:t>这就可以单调队列优化转移了，复杂度</a:t>
            </a:r>
            <a:r>
              <a:rPr lang="en-US" altLang="zh-CN" dirty="0"/>
              <a:t>O(n)</a:t>
            </a:r>
          </a:p>
          <a:p>
            <a:endParaRPr lang="en-US" altLang="zh-CN" dirty="0"/>
          </a:p>
        </p:txBody>
      </p:sp>
    </p:spTree>
    <p:extLst>
      <p:ext uri="{BB962C8B-B14F-4D97-AF65-F5344CB8AC3E}">
        <p14:creationId xmlns:p14="http://schemas.microsoft.com/office/powerpoint/2010/main" val="31366236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a:t>uoj172</a:t>
            </a:r>
            <a:endParaRPr lang="zh-CN" altLang="en-US" dirty="0"/>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a:xfrm>
            <a:off x="771031" y="1856105"/>
            <a:ext cx="10515600" cy="4351338"/>
          </a:xfrm>
        </p:spPr>
        <p:txBody>
          <a:bodyPr>
            <a:normAutofit/>
          </a:bodyPr>
          <a:lstStyle/>
          <a:p>
            <a:r>
              <a:rPr lang="zh-CN" altLang="en-US" dirty="0"/>
              <a:t>还有一个问题是这个有</a:t>
            </a:r>
            <a:r>
              <a:rPr lang="en-US" altLang="zh-CN" dirty="0" err="1"/>
              <a:t>logn</a:t>
            </a:r>
            <a:r>
              <a:rPr lang="zh-CN" altLang="en-US" dirty="0"/>
              <a:t>个等差序列</a:t>
            </a:r>
            <a:endParaRPr lang="en-US" altLang="zh-CN" dirty="0"/>
          </a:p>
          <a:p>
            <a:r>
              <a:rPr lang="zh-CN" altLang="en-US" dirty="0"/>
              <a:t>所以还牵涉到一个模数切换的问题</a:t>
            </a:r>
            <a:endParaRPr lang="en-US" altLang="zh-CN" dirty="0"/>
          </a:p>
          <a:p>
            <a:r>
              <a:rPr lang="zh-CN" altLang="en-US" dirty="0"/>
              <a:t>假设前一个等差序列的模数是</a:t>
            </a:r>
            <a:r>
              <a:rPr lang="en-US" altLang="zh-CN" dirty="0"/>
              <a:t>pre</a:t>
            </a:r>
            <a:r>
              <a:rPr lang="zh-CN" altLang="en-US" dirty="0"/>
              <a:t>，现在的是</a:t>
            </a:r>
            <a:r>
              <a:rPr lang="en-US" altLang="zh-CN" dirty="0"/>
              <a:t>now</a:t>
            </a:r>
          </a:p>
          <a:p>
            <a:r>
              <a:rPr lang="zh-CN" altLang="en-US" dirty="0"/>
              <a:t>以前的是</a:t>
            </a:r>
            <a:r>
              <a:rPr lang="en-US" altLang="zh-CN" dirty="0"/>
              <a:t>dis</a:t>
            </a:r>
            <a:r>
              <a:rPr lang="zh-CN" altLang="en-US" dirty="0"/>
              <a:t>，现在的是</a:t>
            </a:r>
            <a:r>
              <a:rPr lang="en-US" altLang="zh-CN" dirty="0" err="1"/>
              <a:t>dis’</a:t>
            </a:r>
            <a:endParaRPr lang="en-US" altLang="zh-CN" dirty="0"/>
          </a:p>
          <a:p>
            <a:r>
              <a:rPr lang="zh-CN" altLang="en-US" dirty="0"/>
              <a:t>要记住</a:t>
            </a:r>
            <a:r>
              <a:rPr lang="en-US" altLang="zh-CN" dirty="0"/>
              <a:t>dis[</a:t>
            </a:r>
            <a:r>
              <a:rPr lang="en-US" altLang="zh-CN" dirty="0" err="1"/>
              <a:t>i</a:t>
            </a:r>
            <a:r>
              <a:rPr lang="en-US" altLang="zh-CN" dirty="0"/>
              <a:t>]</a:t>
            </a:r>
            <a:r>
              <a:rPr lang="zh-CN" altLang="en-US" dirty="0"/>
              <a:t>的意义是能凑出</a:t>
            </a:r>
            <a:r>
              <a:rPr lang="en-US" altLang="zh-CN" dirty="0"/>
              <a:t>mod x=</a:t>
            </a:r>
            <a:r>
              <a:rPr lang="en-US" altLang="zh-CN" dirty="0" err="1"/>
              <a:t>i</a:t>
            </a:r>
            <a:r>
              <a:rPr lang="zh-CN" altLang="en-US" dirty="0"/>
              <a:t>的最小的数</a:t>
            </a:r>
            <a:endParaRPr lang="en-US" altLang="zh-CN" dirty="0"/>
          </a:p>
          <a:p>
            <a:r>
              <a:rPr lang="zh-CN" altLang="en-US" dirty="0"/>
              <a:t>那么首先有</a:t>
            </a:r>
            <a:r>
              <a:rPr lang="en-US" altLang="zh-CN" dirty="0" err="1"/>
              <a:t>dis’</a:t>
            </a:r>
            <a:r>
              <a:rPr lang="en-US" altLang="zh-CN" dirty="0"/>
              <a:t>[dis[</a:t>
            </a:r>
            <a:r>
              <a:rPr lang="en-US" altLang="zh-CN" dirty="0" err="1"/>
              <a:t>i</a:t>
            </a:r>
            <a:r>
              <a:rPr lang="en-US" altLang="zh-CN" dirty="0"/>
              <a:t>]%now]=min(dis[</a:t>
            </a:r>
            <a:r>
              <a:rPr lang="en-US" altLang="zh-CN" dirty="0" err="1"/>
              <a:t>i</a:t>
            </a:r>
            <a:r>
              <a:rPr lang="en-US" altLang="zh-CN" dirty="0"/>
              <a:t>])</a:t>
            </a:r>
          </a:p>
          <a:p>
            <a:r>
              <a:rPr lang="zh-CN" altLang="en-US" dirty="0"/>
              <a:t>然后再用</a:t>
            </a:r>
            <a:r>
              <a:rPr lang="en-US" altLang="zh-CN" dirty="0"/>
              <a:t>pre</a:t>
            </a:r>
            <a:r>
              <a:rPr lang="zh-CN" altLang="en-US" dirty="0"/>
              <a:t>去更新，就是说</a:t>
            </a:r>
            <a:r>
              <a:rPr lang="en-US" altLang="zh-CN" dirty="0" err="1"/>
              <a:t>dis’</a:t>
            </a:r>
            <a:r>
              <a:rPr lang="en-US" altLang="zh-CN" dirty="0"/>
              <a:t>[(</a:t>
            </a:r>
            <a:r>
              <a:rPr lang="en-US" altLang="zh-CN" dirty="0" err="1"/>
              <a:t>i+k</a:t>
            </a:r>
            <a:r>
              <a:rPr lang="en-US" altLang="zh-CN" dirty="0"/>
              <a:t>*pre)%now]=min(</a:t>
            </a:r>
            <a:r>
              <a:rPr lang="en-US" altLang="zh-CN" dirty="0" err="1"/>
              <a:t>dis’</a:t>
            </a:r>
            <a:r>
              <a:rPr lang="en-US" altLang="zh-CN" dirty="0"/>
              <a:t>[</a:t>
            </a:r>
            <a:r>
              <a:rPr lang="en-US" altLang="zh-CN" dirty="0" err="1"/>
              <a:t>i</a:t>
            </a:r>
            <a:r>
              <a:rPr lang="en-US" altLang="zh-CN" dirty="0"/>
              <a:t>]+k*pre)</a:t>
            </a:r>
          </a:p>
        </p:txBody>
      </p:sp>
    </p:spTree>
    <p:extLst>
      <p:ext uri="{BB962C8B-B14F-4D97-AF65-F5344CB8AC3E}">
        <p14:creationId xmlns:p14="http://schemas.microsoft.com/office/powerpoint/2010/main" val="11007623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a:t>uoj172</a:t>
            </a:r>
            <a:endParaRPr lang="zh-CN" altLang="en-US" dirty="0"/>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a:xfrm>
            <a:off x="771031" y="1856105"/>
            <a:ext cx="10515600" cy="4351338"/>
          </a:xfrm>
        </p:spPr>
        <p:txBody>
          <a:bodyPr>
            <a:normAutofit/>
          </a:bodyPr>
          <a:lstStyle/>
          <a:p>
            <a:r>
              <a:rPr lang="zh-CN" altLang="en-US" dirty="0"/>
              <a:t>然后再用</a:t>
            </a:r>
            <a:r>
              <a:rPr lang="en-US" altLang="zh-CN" dirty="0"/>
              <a:t>pre</a:t>
            </a:r>
            <a:r>
              <a:rPr lang="zh-CN" altLang="en-US" dirty="0"/>
              <a:t>去更新，就是说</a:t>
            </a:r>
            <a:r>
              <a:rPr lang="en-US" altLang="zh-CN" dirty="0" err="1"/>
              <a:t>dis’</a:t>
            </a:r>
            <a:r>
              <a:rPr lang="en-US" altLang="zh-CN" dirty="0"/>
              <a:t>[(</a:t>
            </a:r>
            <a:r>
              <a:rPr lang="en-US" altLang="zh-CN" dirty="0" err="1"/>
              <a:t>i+k</a:t>
            </a:r>
            <a:r>
              <a:rPr lang="en-US" altLang="zh-CN" dirty="0"/>
              <a:t>*pre)%now]=min(</a:t>
            </a:r>
            <a:r>
              <a:rPr lang="en-US" altLang="zh-CN" dirty="0" err="1"/>
              <a:t>dis’</a:t>
            </a:r>
            <a:r>
              <a:rPr lang="en-US" altLang="zh-CN" dirty="0"/>
              <a:t>[</a:t>
            </a:r>
            <a:r>
              <a:rPr lang="en-US" altLang="zh-CN" dirty="0" err="1"/>
              <a:t>i</a:t>
            </a:r>
            <a:r>
              <a:rPr lang="en-US" altLang="zh-CN" dirty="0"/>
              <a:t>]+k*pre)</a:t>
            </a:r>
          </a:p>
          <a:p>
            <a:r>
              <a:rPr lang="zh-CN" altLang="en-US" dirty="0"/>
              <a:t>这个和刚才处理单个等差序列的方法是类似的</a:t>
            </a:r>
            <a:endParaRPr lang="en-US" altLang="zh-CN" dirty="0"/>
          </a:p>
          <a:p>
            <a:r>
              <a:rPr lang="zh-CN" altLang="en-US" dirty="0"/>
              <a:t>把</a:t>
            </a:r>
            <a:r>
              <a:rPr lang="en-US" altLang="zh-CN" dirty="0"/>
              <a:t>[0,now)</a:t>
            </a:r>
            <a:r>
              <a:rPr lang="zh-CN" altLang="en-US" dirty="0"/>
              <a:t>划分成</a:t>
            </a:r>
            <a:r>
              <a:rPr lang="en-US" altLang="zh-CN" dirty="0" err="1"/>
              <a:t>gcd</a:t>
            </a:r>
            <a:r>
              <a:rPr lang="en-US" altLang="zh-CN" dirty="0"/>
              <a:t>(</a:t>
            </a:r>
            <a:r>
              <a:rPr lang="en-US" altLang="zh-CN" dirty="0" err="1"/>
              <a:t>pre,now</a:t>
            </a:r>
            <a:r>
              <a:rPr lang="en-US" altLang="zh-CN" dirty="0"/>
              <a:t>)</a:t>
            </a:r>
            <a:r>
              <a:rPr lang="zh-CN" altLang="en-US" dirty="0"/>
              <a:t>个环</a:t>
            </a:r>
            <a:endParaRPr lang="en-US" altLang="zh-CN" dirty="0"/>
          </a:p>
          <a:p>
            <a:r>
              <a:rPr lang="zh-CN" altLang="en-US" dirty="0"/>
              <a:t>每个环的最小值（设为</a:t>
            </a:r>
            <a:r>
              <a:rPr lang="en-US" altLang="zh-CN" dirty="0" err="1"/>
              <a:t>i</a:t>
            </a:r>
            <a:r>
              <a:rPr lang="zh-CN" altLang="en-US" dirty="0"/>
              <a:t>）是不会再被转移的，从这个点开始</a:t>
            </a:r>
            <a:r>
              <a:rPr lang="en-US" altLang="zh-CN" dirty="0" err="1"/>
              <a:t>dp</a:t>
            </a:r>
            <a:r>
              <a:rPr lang="zh-CN" altLang="en-US" dirty="0"/>
              <a:t>，假设顺序是</a:t>
            </a:r>
            <a:r>
              <a:rPr lang="en-US" altLang="zh-CN" dirty="0"/>
              <a:t>q[0]=(0*</a:t>
            </a:r>
            <a:r>
              <a:rPr lang="en-US" altLang="zh-CN" dirty="0" err="1"/>
              <a:t>pre+i</a:t>
            </a:r>
            <a:r>
              <a:rPr lang="en-US" altLang="zh-CN" dirty="0"/>
              <a:t>)%</a:t>
            </a:r>
            <a:r>
              <a:rPr lang="en-US" altLang="zh-CN" dirty="0" err="1"/>
              <a:t>now,q</a:t>
            </a:r>
            <a:r>
              <a:rPr lang="en-US" altLang="zh-CN" dirty="0"/>
              <a:t>[1]=(1*</a:t>
            </a:r>
            <a:r>
              <a:rPr lang="en-US" altLang="zh-CN" dirty="0" err="1"/>
              <a:t>pre+i</a:t>
            </a:r>
            <a:r>
              <a:rPr lang="en-US" altLang="zh-CN" dirty="0"/>
              <a:t>)%now,...</a:t>
            </a:r>
          </a:p>
          <a:p>
            <a:r>
              <a:rPr lang="en-US" altLang="zh-CN" dirty="0" err="1"/>
              <a:t>dis’</a:t>
            </a:r>
            <a:r>
              <a:rPr lang="en-US" altLang="zh-CN" dirty="0"/>
              <a:t>[q[</a:t>
            </a:r>
            <a:r>
              <a:rPr lang="en-US" altLang="zh-CN" dirty="0" err="1"/>
              <a:t>i</a:t>
            </a:r>
            <a:r>
              <a:rPr lang="en-US" altLang="zh-CN" dirty="0"/>
              <a:t>]]=min(</a:t>
            </a:r>
            <a:r>
              <a:rPr lang="en-US" altLang="zh-CN" dirty="0" err="1"/>
              <a:t>dis’</a:t>
            </a:r>
            <a:r>
              <a:rPr lang="en-US" altLang="zh-CN" dirty="0"/>
              <a:t>[q[j]]+(</a:t>
            </a:r>
            <a:r>
              <a:rPr lang="en-US" altLang="zh-CN" dirty="0" err="1"/>
              <a:t>i</a:t>
            </a:r>
            <a:r>
              <a:rPr lang="en-US" altLang="zh-CN" dirty="0"/>
              <a:t>-j)*pre)</a:t>
            </a:r>
          </a:p>
          <a:p>
            <a:r>
              <a:rPr lang="zh-CN" altLang="en-US" dirty="0"/>
              <a:t>由于这里</a:t>
            </a:r>
            <a:r>
              <a:rPr lang="en-US" altLang="zh-CN" dirty="0"/>
              <a:t>j</a:t>
            </a:r>
            <a:r>
              <a:rPr lang="zh-CN" altLang="en-US" dirty="0"/>
              <a:t>没有限制，所以可以直接变成</a:t>
            </a:r>
            <a:r>
              <a:rPr lang="en-US" altLang="zh-CN" dirty="0" err="1"/>
              <a:t>dis’</a:t>
            </a:r>
            <a:r>
              <a:rPr lang="en-US" altLang="zh-CN" dirty="0"/>
              <a:t>[q[</a:t>
            </a:r>
            <a:r>
              <a:rPr lang="en-US" altLang="zh-CN" dirty="0" err="1"/>
              <a:t>i</a:t>
            </a:r>
            <a:r>
              <a:rPr lang="en-US" altLang="zh-CN" dirty="0"/>
              <a:t>]]=min(</a:t>
            </a:r>
            <a:r>
              <a:rPr lang="en-US" altLang="zh-CN" dirty="0" err="1"/>
              <a:t>dis’</a:t>
            </a:r>
            <a:r>
              <a:rPr lang="en-US" altLang="zh-CN" dirty="0"/>
              <a:t>[q[</a:t>
            </a:r>
            <a:r>
              <a:rPr lang="en-US" altLang="zh-CN" dirty="0" err="1"/>
              <a:t>i</a:t>
            </a:r>
            <a:r>
              <a:rPr lang="en-US" altLang="zh-CN" dirty="0"/>
              <a:t>]],</a:t>
            </a:r>
            <a:r>
              <a:rPr lang="en-US" altLang="zh-CN" dirty="0" err="1"/>
              <a:t>dis’</a:t>
            </a:r>
            <a:r>
              <a:rPr lang="en-US" altLang="zh-CN" dirty="0"/>
              <a:t>[q[i-1]]+pre)</a:t>
            </a:r>
            <a:r>
              <a:rPr lang="zh-CN" altLang="en-US" dirty="0"/>
              <a:t>，转移是线性的</a:t>
            </a:r>
            <a:endParaRPr lang="en-US" altLang="zh-CN" dirty="0"/>
          </a:p>
          <a:p>
            <a:r>
              <a:rPr lang="zh-CN" altLang="en-US" dirty="0"/>
              <a:t>另外这是一个环，所以要把</a:t>
            </a:r>
            <a:r>
              <a:rPr lang="en-US" altLang="zh-CN" dirty="0"/>
              <a:t>q</a:t>
            </a:r>
            <a:r>
              <a:rPr lang="zh-CN" altLang="en-US" dirty="0"/>
              <a:t>复制一份在后面</a:t>
            </a:r>
            <a:endParaRPr lang="en-US" altLang="zh-CN" dirty="0"/>
          </a:p>
        </p:txBody>
      </p:sp>
    </p:spTree>
    <p:extLst>
      <p:ext uri="{BB962C8B-B14F-4D97-AF65-F5344CB8AC3E}">
        <p14:creationId xmlns:p14="http://schemas.microsoft.com/office/powerpoint/2010/main" val="1757092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a:t>Border</a:t>
            </a:r>
            <a:r>
              <a:rPr lang="zh-CN" altLang="en-US" dirty="0"/>
              <a:t>相关的定理（</a:t>
            </a:r>
            <a:r>
              <a:rPr lang="en-US" altLang="zh-CN" dirty="0"/>
              <a:t>fail</a:t>
            </a:r>
            <a:r>
              <a:rPr lang="zh-CN" altLang="en-US" dirty="0"/>
              <a:t>树为主）</a:t>
            </a:r>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p:txBody>
          <a:bodyPr/>
          <a:lstStyle/>
          <a:p>
            <a:r>
              <a:rPr lang="en-US" altLang="zh-CN" dirty="0"/>
              <a:t>S[1,p]</a:t>
            </a:r>
            <a:r>
              <a:rPr lang="zh-CN" altLang="en-US" dirty="0"/>
              <a:t>是</a:t>
            </a:r>
            <a:r>
              <a:rPr lang="en-US" altLang="zh-CN" dirty="0"/>
              <a:t>S</a:t>
            </a:r>
            <a:r>
              <a:rPr lang="zh-CN" altLang="en-US" dirty="0"/>
              <a:t>的一个</a:t>
            </a:r>
            <a:r>
              <a:rPr lang="en-US" altLang="zh-CN" dirty="0"/>
              <a:t>Border </a:t>
            </a:r>
            <a:r>
              <a:rPr lang="en-US" altLang="zh-CN" dirty="0">
                <a:sym typeface="Wingdings" panose="05000000000000000000" pitchFamily="2" charset="2"/>
              </a:rPr>
              <a:t> n-p</a:t>
            </a:r>
            <a:r>
              <a:rPr lang="zh-CN" altLang="en-US" dirty="0">
                <a:sym typeface="Wingdings" panose="05000000000000000000" pitchFamily="2" charset="2"/>
              </a:rPr>
              <a:t>是</a:t>
            </a:r>
            <a:r>
              <a:rPr lang="en-US" altLang="zh-CN" dirty="0">
                <a:sym typeface="Wingdings" panose="05000000000000000000" pitchFamily="2" charset="2"/>
              </a:rPr>
              <a:t>S</a:t>
            </a:r>
            <a:r>
              <a:rPr lang="zh-CN" altLang="en-US" dirty="0">
                <a:sym typeface="Wingdings" panose="05000000000000000000" pitchFamily="2" charset="2"/>
              </a:rPr>
              <a:t>的一个周期</a:t>
            </a:r>
            <a:endParaRPr lang="en-US" altLang="zh-CN" dirty="0">
              <a:sym typeface="Wingdings" panose="05000000000000000000" pitchFamily="2" charset="2"/>
            </a:endParaRPr>
          </a:p>
          <a:p>
            <a:r>
              <a:rPr lang="en-US" altLang="zh-CN" dirty="0">
                <a:sym typeface="Wingdings" panose="05000000000000000000" pitchFamily="2" charset="2"/>
              </a:rPr>
              <a:t>KMP</a:t>
            </a:r>
            <a:r>
              <a:rPr lang="zh-CN" altLang="en-US" dirty="0">
                <a:sym typeface="Wingdings" panose="05000000000000000000" pitchFamily="2" charset="2"/>
              </a:rPr>
              <a:t>的</a:t>
            </a:r>
            <a:r>
              <a:rPr lang="en-US" altLang="zh-CN" dirty="0">
                <a:sym typeface="Wingdings" panose="05000000000000000000" pitchFamily="2" charset="2"/>
              </a:rPr>
              <a:t>fail</a:t>
            </a:r>
            <a:r>
              <a:rPr lang="zh-CN" altLang="en-US" dirty="0">
                <a:sym typeface="Wingdings" panose="05000000000000000000" pitchFamily="2" charset="2"/>
              </a:rPr>
              <a:t>数组刻画的就是各个前缀的</a:t>
            </a:r>
            <a:r>
              <a:rPr lang="en-US" altLang="zh-CN" dirty="0" err="1">
                <a:sym typeface="Wingdings" panose="05000000000000000000" pitchFamily="2" charset="2"/>
              </a:rPr>
              <a:t>maxBorder</a:t>
            </a:r>
            <a:r>
              <a:rPr lang="zh-CN" altLang="en-US" dirty="0">
                <a:sym typeface="Wingdings" panose="05000000000000000000" pitchFamily="2" charset="2"/>
              </a:rPr>
              <a:t>。</a:t>
            </a:r>
            <a:endParaRPr lang="en-US" altLang="zh-CN" dirty="0">
              <a:sym typeface="Wingdings" panose="05000000000000000000" pitchFamily="2" charset="2"/>
            </a:endParaRPr>
          </a:p>
          <a:p>
            <a:r>
              <a:rPr lang="en-US" altLang="zh-CN" dirty="0">
                <a:sym typeface="Wingdings" panose="05000000000000000000" pitchFamily="2" charset="2"/>
              </a:rPr>
              <a:t>Border(S)</a:t>
            </a:r>
            <a:r>
              <a:rPr lang="zh-CN" altLang="en-US" dirty="0">
                <a:sym typeface="Wingdings" panose="05000000000000000000" pitchFamily="2" charset="2"/>
              </a:rPr>
              <a:t>由</a:t>
            </a:r>
            <a:r>
              <a:rPr lang="en-US" altLang="zh-CN" dirty="0" err="1">
                <a:sym typeface="Wingdings" panose="05000000000000000000" pitchFamily="2" charset="2"/>
              </a:rPr>
              <a:t>maxBorder</a:t>
            </a:r>
            <a:r>
              <a:rPr lang="en-US" altLang="zh-CN" dirty="0">
                <a:sym typeface="Wingdings" panose="05000000000000000000" pitchFamily="2" charset="2"/>
              </a:rPr>
              <a:t>(S)</a:t>
            </a:r>
            <a:r>
              <a:rPr lang="zh-CN" altLang="en-US" dirty="0">
                <a:sym typeface="Wingdings" panose="05000000000000000000" pitchFamily="2" charset="2"/>
              </a:rPr>
              <a:t>和</a:t>
            </a:r>
            <a:r>
              <a:rPr lang="en-US" altLang="zh-CN" dirty="0">
                <a:sym typeface="Wingdings" panose="05000000000000000000" pitchFamily="2" charset="2"/>
              </a:rPr>
              <a:t>Border(</a:t>
            </a:r>
            <a:r>
              <a:rPr lang="en-US" altLang="zh-CN" dirty="0" err="1">
                <a:sym typeface="Wingdings" panose="05000000000000000000" pitchFamily="2" charset="2"/>
              </a:rPr>
              <a:t>maxBorder</a:t>
            </a:r>
            <a:r>
              <a:rPr lang="en-US" altLang="zh-CN" dirty="0">
                <a:sym typeface="Wingdings" panose="05000000000000000000" pitchFamily="2" charset="2"/>
              </a:rPr>
              <a:t>(S))</a:t>
            </a:r>
            <a:r>
              <a:rPr lang="zh-CN" altLang="en-US" dirty="0">
                <a:sym typeface="Wingdings" panose="05000000000000000000" pitchFamily="2" charset="2"/>
              </a:rPr>
              <a:t>两个部分组成</a:t>
            </a:r>
            <a:endParaRPr lang="en-US" altLang="zh-CN" dirty="0">
              <a:sym typeface="Wingdings" panose="05000000000000000000" pitchFamily="2" charset="2"/>
            </a:endParaRPr>
          </a:p>
          <a:p>
            <a:r>
              <a:rPr lang="en-US" altLang="zh-CN" dirty="0">
                <a:sym typeface="Wingdings" panose="05000000000000000000" pitchFamily="2" charset="2"/>
              </a:rPr>
              <a:t>S</a:t>
            </a:r>
            <a:r>
              <a:rPr lang="zh-CN" altLang="en-US" dirty="0">
                <a:sym typeface="Wingdings" panose="05000000000000000000" pitchFamily="2" charset="2"/>
              </a:rPr>
              <a:t>的所有</a:t>
            </a:r>
            <a:r>
              <a:rPr lang="en-US" altLang="zh-CN" dirty="0">
                <a:sym typeface="Wingdings" panose="05000000000000000000" pitchFamily="2" charset="2"/>
              </a:rPr>
              <a:t>Border</a:t>
            </a:r>
            <a:r>
              <a:rPr lang="zh-CN" altLang="en-US" dirty="0">
                <a:sym typeface="Wingdings" panose="05000000000000000000" pitchFamily="2" charset="2"/>
              </a:rPr>
              <a:t>的长度为</a:t>
            </a:r>
            <a:r>
              <a:rPr lang="en-US" altLang="zh-CN" dirty="0">
                <a:sym typeface="Wingdings" panose="05000000000000000000" pitchFamily="2" charset="2"/>
              </a:rPr>
              <a:t>: {fail[n],fail[fail[n]],...}</a:t>
            </a:r>
          </a:p>
          <a:p>
            <a:r>
              <a:rPr lang="zh-CN" altLang="en-US" dirty="0">
                <a:sym typeface="Wingdings" panose="05000000000000000000" pitchFamily="2" charset="2"/>
              </a:rPr>
              <a:t>利用</a:t>
            </a:r>
            <a:r>
              <a:rPr lang="en-US" altLang="zh-CN" dirty="0">
                <a:sym typeface="Wingdings" panose="05000000000000000000" pitchFamily="2" charset="2"/>
              </a:rPr>
              <a:t>KMP</a:t>
            </a:r>
            <a:r>
              <a:rPr lang="zh-CN" altLang="en-US" dirty="0">
                <a:sym typeface="Wingdings" panose="05000000000000000000" pitchFamily="2" charset="2"/>
              </a:rPr>
              <a:t>把</a:t>
            </a:r>
            <a:r>
              <a:rPr lang="en-US" altLang="zh-CN" dirty="0">
                <a:sym typeface="Wingdings" panose="05000000000000000000" pitchFamily="2" charset="2"/>
              </a:rPr>
              <a:t>fail</a:t>
            </a:r>
            <a:r>
              <a:rPr lang="zh-CN" altLang="en-US" dirty="0">
                <a:sym typeface="Wingdings" panose="05000000000000000000" pitchFamily="2" charset="2"/>
              </a:rPr>
              <a:t>树建出来（连边</a:t>
            </a:r>
            <a:r>
              <a:rPr lang="en-US" altLang="zh-CN" dirty="0">
                <a:sym typeface="Wingdings" panose="05000000000000000000" pitchFamily="2" charset="2"/>
              </a:rPr>
              <a:t>: (fail[n],n)</a:t>
            </a:r>
            <a:r>
              <a:rPr lang="zh-CN" altLang="en-US" dirty="0">
                <a:sym typeface="Wingdings" panose="05000000000000000000" pitchFamily="2" charset="2"/>
              </a:rPr>
              <a:t>），一个点的所有</a:t>
            </a:r>
            <a:r>
              <a:rPr lang="en-US" altLang="zh-CN" dirty="0">
                <a:sym typeface="Wingdings" panose="05000000000000000000" pitchFamily="2" charset="2"/>
              </a:rPr>
              <a:t>Border</a:t>
            </a:r>
            <a:r>
              <a:rPr lang="zh-CN" altLang="en-US" dirty="0">
                <a:sym typeface="Wingdings" panose="05000000000000000000" pitchFamily="2" charset="2"/>
              </a:rPr>
              <a:t>就是这个点到根的路径上的所有的点</a:t>
            </a:r>
            <a:endParaRPr lang="en-US" altLang="zh-CN" dirty="0">
              <a:sym typeface="Wingdings" panose="05000000000000000000" pitchFamily="2" charset="2"/>
            </a:endParaRPr>
          </a:p>
          <a:p>
            <a:endParaRPr lang="en-US" altLang="zh-CN" dirty="0">
              <a:sym typeface="Wingdings" panose="05000000000000000000" pitchFamily="2" charset="2"/>
            </a:endParaRPr>
          </a:p>
        </p:txBody>
      </p:sp>
    </p:spTree>
    <p:extLst>
      <p:ext uri="{BB962C8B-B14F-4D97-AF65-F5344CB8AC3E}">
        <p14:creationId xmlns:p14="http://schemas.microsoft.com/office/powerpoint/2010/main" val="37090482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a:t>uoj172</a:t>
            </a:r>
            <a:endParaRPr lang="zh-CN" altLang="en-US" dirty="0"/>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a:xfrm>
            <a:off x="771031" y="1856105"/>
            <a:ext cx="10515600" cy="4351338"/>
          </a:xfrm>
        </p:spPr>
        <p:txBody>
          <a:bodyPr>
            <a:normAutofit/>
          </a:bodyPr>
          <a:lstStyle/>
          <a:p>
            <a:r>
              <a:rPr lang="zh-CN" altLang="en-US" dirty="0"/>
              <a:t>另外由于</a:t>
            </a:r>
            <a:r>
              <a:rPr lang="en-US" altLang="zh-CN" dirty="0"/>
              <a:t>log</a:t>
            </a:r>
            <a:r>
              <a:rPr lang="zh-CN" altLang="en-US" dirty="0"/>
              <a:t>个等差序列有模数的转换</a:t>
            </a:r>
            <a:endParaRPr lang="en-US" altLang="zh-CN" dirty="0"/>
          </a:p>
          <a:p>
            <a:r>
              <a:rPr lang="zh-CN" altLang="en-US" dirty="0"/>
              <a:t>所以对单个等差序列来说可以只处理</a:t>
            </a:r>
            <a:r>
              <a:rPr lang="en-US" altLang="zh-CN" dirty="0"/>
              <a:t>0</a:t>
            </a:r>
            <a:r>
              <a:rPr lang="zh-CN" altLang="en-US" dirty="0"/>
              <a:t>号点所在的环</a:t>
            </a:r>
            <a:endParaRPr lang="en-US" altLang="zh-CN" dirty="0"/>
          </a:p>
          <a:p>
            <a:r>
              <a:rPr lang="zh-CN" altLang="en-US" dirty="0"/>
              <a:t>但是对</a:t>
            </a:r>
            <a:r>
              <a:rPr lang="en-US" altLang="zh-CN" dirty="0"/>
              <a:t>log</a:t>
            </a:r>
            <a:r>
              <a:rPr lang="zh-CN" altLang="en-US" dirty="0"/>
              <a:t>个等差序列就所有的环都要转移</a:t>
            </a:r>
            <a:endParaRPr lang="en-US" altLang="zh-CN" dirty="0"/>
          </a:p>
          <a:p>
            <a:r>
              <a:rPr lang="zh-CN" altLang="en-US" dirty="0"/>
              <a:t>转移还是从</a:t>
            </a:r>
            <a:r>
              <a:rPr lang="en-US" altLang="zh-CN" dirty="0"/>
              <a:t>dis</a:t>
            </a:r>
            <a:r>
              <a:rPr lang="zh-CN" altLang="en-US" dirty="0"/>
              <a:t>最小的点开始用单调队列转移</a:t>
            </a:r>
            <a:endParaRPr lang="en-US" altLang="zh-CN" dirty="0"/>
          </a:p>
          <a:p>
            <a:r>
              <a:rPr lang="zh-CN" altLang="en-US" dirty="0"/>
              <a:t>因为转移方程全部都是</a:t>
            </a:r>
            <a:r>
              <a:rPr lang="en-US" altLang="zh-CN" dirty="0"/>
              <a:t>q[</a:t>
            </a:r>
            <a:r>
              <a:rPr lang="en-US" altLang="zh-CN" dirty="0" err="1"/>
              <a:t>i</a:t>
            </a:r>
            <a:r>
              <a:rPr lang="en-US" altLang="zh-CN" dirty="0"/>
              <a:t>]=min(q[j]+</a:t>
            </a:r>
            <a:r>
              <a:rPr lang="en-US" altLang="zh-CN" dirty="0" err="1"/>
              <a:t>x+d</a:t>
            </a:r>
            <a:r>
              <a:rPr lang="en-US" altLang="zh-CN" dirty="0"/>
              <a:t>*(</a:t>
            </a:r>
            <a:r>
              <a:rPr lang="en-US" altLang="zh-CN" dirty="0" err="1"/>
              <a:t>i</a:t>
            </a:r>
            <a:r>
              <a:rPr lang="en-US" altLang="zh-CN" dirty="0"/>
              <a:t>-j))</a:t>
            </a:r>
            <a:r>
              <a:rPr lang="zh-CN" altLang="en-US" dirty="0"/>
              <a:t>这种形式，而</a:t>
            </a:r>
            <a:r>
              <a:rPr lang="en-US" altLang="zh-CN" dirty="0" err="1"/>
              <a:t>x+d</a:t>
            </a:r>
            <a:r>
              <a:rPr lang="en-US" altLang="zh-CN" dirty="0"/>
              <a:t>*(</a:t>
            </a:r>
            <a:r>
              <a:rPr lang="en-US" altLang="zh-CN" dirty="0" err="1"/>
              <a:t>i</a:t>
            </a:r>
            <a:r>
              <a:rPr lang="en-US" altLang="zh-CN" dirty="0"/>
              <a:t>-j)</a:t>
            </a:r>
            <a:r>
              <a:rPr lang="zh-CN" altLang="en-US" dirty="0"/>
              <a:t>都是正数，所以一定是从</a:t>
            </a:r>
            <a:r>
              <a:rPr lang="en-US" altLang="zh-CN" dirty="0"/>
              <a:t>dis</a:t>
            </a:r>
            <a:r>
              <a:rPr lang="zh-CN" altLang="en-US" dirty="0"/>
              <a:t>最小的点开始转移的</a:t>
            </a:r>
            <a:endParaRPr lang="en-US" altLang="zh-CN" dirty="0"/>
          </a:p>
          <a:p>
            <a:r>
              <a:rPr lang="zh-CN" altLang="en-US" dirty="0"/>
              <a:t>由于有</a:t>
            </a:r>
            <a:r>
              <a:rPr lang="en-US" altLang="zh-CN" dirty="0"/>
              <a:t>log</a:t>
            </a:r>
            <a:r>
              <a:rPr lang="zh-CN" altLang="en-US" dirty="0"/>
              <a:t>个等差序列所以总的复杂度为</a:t>
            </a:r>
            <a:r>
              <a:rPr lang="en-US" altLang="zh-CN" dirty="0"/>
              <a:t>O(</a:t>
            </a:r>
            <a:r>
              <a:rPr lang="en-US" altLang="zh-CN" dirty="0" err="1"/>
              <a:t>nlogn</a:t>
            </a:r>
            <a:r>
              <a:rPr lang="en-US" altLang="zh-CN" dirty="0"/>
              <a:t>)</a:t>
            </a:r>
          </a:p>
        </p:txBody>
      </p:sp>
    </p:spTree>
    <p:extLst>
      <p:ext uri="{BB962C8B-B14F-4D97-AF65-F5344CB8AC3E}">
        <p14:creationId xmlns:p14="http://schemas.microsoft.com/office/powerpoint/2010/main" val="186106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err="1"/>
              <a:t>bzoj</a:t>
            </a:r>
            <a:r>
              <a:rPr lang="en-US" altLang="zh-CN" dirty="0"/>
              <a:t> 1511</a:t>
            </a:r>
            <a:endParaRPr lang="zh-CN" altLang="en-US" dirty="0"/>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p:txBody>
          <a:bodyPr>
            <a:normAutofit/>
          </a:bodyPr>
          <a:lstStyle/>
          <a:p>
            <a:r>
              <a:rPr lang="zh-CN" altLang="en-US" dirty="0">
                <a:sym typeface="Wingdings" panose="05000000000000000000" pitchFamily="2" charset="2"/>
              </a:rPr>
              <a:t>对于一个仅含小写字母的字符串</a:t>
            </a:r>
            <a:r>
              <a:rPr lang="en-US" altLang="zh-CN" dirty="0">
                <a:sym typeface="Wingdings" panose="05000000000000000000" pitchFamily="2" charset="2"/>
              </a:rPr>
              <a:t>A</a:t>
            </a:r>
            <a:r>
              <a:rPr lang="zh-CN" altLang="en-US" dirty="0">
                <a:sym typeface="Wingdings" panose="05000000000000000000" pitchFamily="2" charset="2"/>
              </a:rPr>
              <a:t>，</a:t>
            </a:r>
            <a:r>
              <a:rPr lang="en-US" altLang="zh-CN" dirty="0">
                <a:sym typeface="Wingdings" panose="05000000000000000000" pitchFamily="2" charset="2"/>
              </a:rPr>
              <a:t>P</a:t>
            </a:r>
            <a:r>
              <a:rPr lang="zh-CN" altLang="en-US" dirty="0">
                <a:sym typeface="Wingdings" panose="05000000000000000000" pitchFamily="2" charset="2"/>
              </a:rPr>
              <a:t>为</a:t>
            </a:r>
            <a:r>
              <a:rPr lang="en-US" altLang="zh-CN" dirty="0">
                <a:sym typeface="Wingdings" panose="05000000000000000000" pitchFamily="2" charset="2"/>
              </a:rPr>
              <a:t>A</a:t>
            </a:r>
            <a:r>
              <a:rPr lang="zh-CN" altLang="en-US" dirty="0">
                <a:sym typeface="Wingdings" panose="05000000000000000000" pitchFamily="2" charset="2"/>
              </a:rPr>
              <a:t>的前缀且</a:t>
            </a:r>
            <a:r>
              <a:rPr lang="en-US" altLang="zh-CN" dirty="0">
                <a:sym typeface="Wingdings" panose="05000000000000000000" pitchFamily="2" charset="2"/>
              </a:rPr>
              <a:t>P!=A</a:t>
            </a:r>
            <a:r>
              <a:rPr lang="zh-CN" altLang="en-US" dirty="0">
                <a:sym typeface="Wingdings" panose="05000000000000000000" pitchFamily="2" charset="2"/>
              </a:rPr>
              <a:t>，那么我们称</a:t>
            </a:r>
            <a:r>
              <a:rPr lang="en-US" altLang="zh-CN" dirty="0">
                <a:sym typeface="Wingdings" panose="05000000000000000000" pitchFamily="2" charset="2"/>
              </a:rPr>
              <a:t>P</a:t>
            </a:r>
            <a:r>
              <a:rPr lang="zh-CN" altLang="en-US" dirty="0">
                <a:sym typeface="Wingdings" panose="05000000000000000000" pitchFamily="2" charset="2"/>
              </a:rPr>
              <a:t>为</a:t>
            </a:r>
            <a:r>
              <a:rPr lang="en-US" altLang="zh-CN" dirty="0">
                <a:sym typeface="Wingdings" panose="05000000000000000000" pitchFamily="2" charset="2"/>
              </a:rPr>
              <a:t>A</a:t>
            </a:r>
            <a:r>
              <a:rPr lang="zh-CN" altLang="en-US" dirty="0">
                <a:sym typeface="Wingdings" panose="05000000000000000000" pitchFamily="2" charset="2"/>
              </a:rPr>
              <a:t>的</a:t>
            </a:r>
            <a:r>
              <a:rPr lang="en-US" altLang="zh-CN" dirty="0">
                <a:sym typeface="Wingdings" panose="05000000000000000000" pitchFamily="2" charset="2"/>
              </a:rPr>
              <a:t>proper</a:t>
            </a:r>
            <a:r>
              <a:rPr lang="zh-CN" altLang="en-US" dirty="0">
                <a:sym typeface="Wingdings" panose="05000000000000000000" pitchFamily="2" charset="2"/>
              </a:rPr>
              <a:t>前缀。</a:t>
            </a:r>
          </a:p>
          <a:p>
            <a:r>
              <a:rPr lang="zh-CN" altLang="en-US" dirty="0">
                <a:sym typeface="Wingdings" panose="05000000000000000000" pitchFamily="2" charset="2"/>
              </a:rPr>
              <a:t>规定字符串</a:t>
            </a:r>
            <a:r>
              <a:rPr lang="en-US" altLang="zh-CN" dirty="0">
                <a:sym typeface="Wingdings" panose="05000000000000000000" pitchFamily="2" charset="2"/>
              </a:rPr>
              <a:t>Q</a:t>
            </a:r>
            <a:r>
              <a:rPr lang="zh-CN" altLang="en-US" dirty="0">
                <a:sym typeface="Wingdings" panose="05000000000000000000" pitchFamily="2" charset="2"/>
              </a:rPr>
              <a:t>（可以是空串）表示</a:t>
            </a:r>
            <a:r>
              <a:rPr lang="en-US" altLang="zh-CN" dirty="0">
                <a:sym typeface="Wingdings" panose="05000000000000000000" pitchFamily="2" charset="2"/>
              </a:rPr>
              <a:t>A</a:t>
            </a:r>
            <a:r>
              <a:rPr lang="zh-CN" altLang="en-US" dirty="0">
                <a:sym typeface="Wingdings" panose="05000000000000000000" pitchFamily="2" charset="2"/>
              </a:rPr>
              <a:t>的周期，当且仅当</a:t>
            </a:r>
            <a:r>
              <a:rPr lang="en-US" altLang="zh-CN" dirty="0">
                <a:sym typeface="Wingdings" panose="05000000000000000000" pitchFamily="2" charset="2"/>
              </a:rPr>
              <a:t>Q</a:t>
            </a:r>
            <a:r>
              <a:rPr lang="zh-CN" altLang="en-US" dirty="0">
                <a:sym typeface="Wingdings" panose="05000000000000000000" pitchFamily="2" charset="2"/>
              </a:rPr>
              <a:t>是</a:t>
            </a:r>
            <a:r>
              <a:rPr lang="en-US" altLang="zh-CN" dirty="0">
                <a:sym typeface="Wingdings" panose="05000000000000000000" pitchFamily="2" charset="2"/>
              </a:rPr>
              <a:t>A</a:t>
            </a:r>
            <a:r>
              <a:rPr lang="zh-CN" altLang="en-US" dirty="0">
                <a:sym typeface="Wingdings" panose="05000000000000000000" pitchFamily="2" charset="2"/>
              </a:rPr>
              <a:t>的</a:t>
            </a:r>
            <a:r>
              <a:rPr lang="en-US" altLang="zh-CN" dirty="0">
                <a:sym typeface="Wingdings" panose="05000000000000000000" pitchFamily="2" charset="2"/>
              </a:rPr>
              <a:t>proper</a:t>
            </a:r>
            <a:r>
              <a:rPr lang="zh-CN" altLang="en-US" dirty="0">
                <a:sym typeface="Wingdings" panose="05000000000000000000" pitchFamily="2" charset="2"/>
              </a:rPr>
              <a:t>前缀且</a:t>
            </a:r>
            <a:r>
              <a:rPr lang="en-US" altLang="zh-CN" dirty="0">
                <a:sym typeface="Wingdings" panose="05000000000000000000" pitchFamily="2" charset="2"/>
              </a:rPr>
              <a:t>A</a:t>
            </a:r>
            <a:r>
              <a:rPr lang="zh-CN" altLang="en-US" dirty="0">
                <a:sym typeface="Wingdings" panose="05000000000000000000" pitchFamily="2" charset="2"/>
              </a:rPr>
              <a:t>是</a:t>
            </a:r>
            <a:r>
              <a:rPr lang="en-US" altLang="zh-CN" dirty="0">
                <a:sym typeface="Wingdings" panose="05000000000000000000" pitchFamily="2" charset="2"/>
              </a:rPr>
              <a:t>Q+Q</a:t>
            </a:r>
            <a:r>
              <a:rPr lang="zh-CN" altLang="en-US" dirty="0">
                <a:sym typeface="Wingdings" panose="05000000000000000000" pitchFamily="2" charset="2"/>
              </a:rPr>
              <a:t>的前缀。</a:t>
            </a:r>
          </a:p>
          <a:p>
            <a:r>
              <a:rPr lang="zh-CN" altLang="en-US" dirty="0">
                <a:sym typeface="Wingdings" panose="05000000000000000000" pitchFamily="2" charset="2"/>
              </a:rPr>
              <a:t>例如 </a:t>
            </a:r>
            <a:r>
              <a:rPr lang="en-US" altLang="zh-CN" dirty="0">
                <a:sym typeface="Wingdings" panose="05000000000000000000" pitchFamily="2" charset="2"/>
              </a:rPr>
              <a:t>ab </a:t>
            </a:r>
            <a:r>
              <a:rPr lang="zh-CN" altLang="en-US" dirty="0">
                <a:sym typeface="Wingdings" panose="05000000000000000000" pitchFamily="2" charset="2"/>
              </a:rPr>
              <a:t>是 </a:t>
            </a:r>
            <a:r>
              <a:rPr lang="en-US" altLang="zh-CN" dirty="0" err="1">
                <a:sym typeface="Wingdings" panose="05000000000000000000" pitchFamily="2" charset="2"/>
              </a:rPr>
              <a:t>abab</a:t>
            </a:r>
            <a:r>
              <a:rPr lang="en-US" altLang="zh-CN" dirty="0">
                <a:sym typeface="Wingdings" panose="05000000000000000000" pitchFamily="2" charset="2"/>
              </a:rPr>
              <a:t> </a:t>
            </a:r>
            <a:r>
              <a:rPr lang="zh-CN" altLang="en-US" dirty="0">
                <a:sym typeface="Wingdings" panose="05000000000000000000" pitchFamily="2" charset="2"/>
              </a:rPr>
              <a:t>的一个周期，因为 </a:t>
            </a:r>
            <a:r>
              <a:rPr lang="en-US" altLang="zh-CN" dirty="0">
                <a:sym typeface="Wingdings" panose="05000000000000000000" pitchFamily="2" charset="2"/>
              </a:rPr>
              <a:t>ab </a:t>
            </a:r>
            <a:r>
              <a:rPr lang="zh-CN" altLang="en-US" dirty="0">
                <a:sym typeface="Wingdings" panose="05000000000000000000" pitchFamily="2" charset="2"/>
              </a:rPr>
              <a:t>是 </a:t>
            </a:r>
            <a:r>
              <a:rPr lang="en-US" altLang="zh-CN" dirty="0" err="1">
                <a:sym typeface="Wingdings" panose="05000000000000000000" pitchFamily="2" charset="2"/>
              </a:rPr>
              <a:t>abab</a:t>
            </a:r>
            <a:r>
              <a:rPr lang="en-US" altLang="zh-CN" dirty="0">
                <a:sym typeface="Wingdings" panose="05000000000000000000" pitchFamily="2" charset="2"/>
              </a:rPr>
              <a:t> </a:t>
            </a:r>
            <a:r>
              <a:rPr lang="zh-CN" altLang="en-US" dirty="0">
                <a:sym typeface="Wingdings" panose="05000000000000000000" pitchFamily="2" charset="2"/>
              </a:rPr>
              <a:t>的 </a:t>
            </a:r>
            <a:r>
              <a:rPr lang="en-US" altLang="zh-CN" dirty="0">
                <a:sym typeface="Wingdings" panose="05000000000000000000" pitchFamily="2" charset="2"/>
              </a:rPr>
              <a:t>proper </a:t>
            </a:r>
            <a:r>
              <a:rPr lang="zh-CN" altLang="en-US" dirty="0">
                <a:sym typeface="Wingdings" panose="05000000000000000000" pitchFamily="2" charset="2"/>
              </a:rPr>
              <a:t>前缀，且 </a:t>
            </a:r>
            <a:r>
              <a:rPr lang="en-US" altLang="zh-CN" dirty="0" err="1">
                <a:sym typeface="Wingdings" panose="05000000000000000000" pitchFamily="2" charset="2"/>
              </a:rPr>
              <a:t>abab</a:t>
            </a:r>
            <a:r>
              <a:rPr lang="en-US" altLang="zh-CN" dirty="0">
                <a:sym typeface="Wingdings" panose="05000000000000000000" pitchFamily="2" charset="2"/>
              </a:rPr>
              <a:t> </a:t>
            </a:r>
            <a:r>
              <a:rPr lang="zh-CN" altLang="en-US" dirty="0">
                <a:sym typeface="Wingdings" panose="05000000000000000000" pitchFamily="2" charset="2"/>
              </a:rPr>
              <a:t>是 </a:t>
            </a:r>
            <a:r>
              <a:rPr lang="en-US" altLang="zh-CN" dirty="0" err="1">
                <a:sym typeface="Wingdings" panose="05000000000000000000" pitchFamily="2" charset="2"/>
              </a:rPr>
              <a:t>ab+ab</a:t>
            </a:r>
            <a:r>
              <a:rPr lang="en-US" altLang="zh-CN" dirty="0">
                <a:sym typeface="Wingdings" panose="05000000000000000000" pitchFamily="2" charset="2"/>
              </a:rPr>
              <a:t> </a:t>
            </a:r>
            <a:r>
              <a:rPr lang="zh-CN" altLang="en-US" dirty="0">
                <a:sym typeface="Wingdings" panose="05000000000000000000" pitchFamily="2" charset="2"/>
              </a:rPr>
              <a:t>的前缀。</a:t>
            </a:r>
          </a:p>
          <a:p>
            <a:r>
              <a:rPr lang="zh-CN" altLang="en-US" dirty="0">
                <a:sym typeface="Wingdings" panose="05000000000000000000" pitchFamily="2" charset="2"/>
              </a:rPr>
              <a:t>求给定字符串所有前缀的最大周期长度之和。</a:t>
            </a:r>
            <a:endParaRPr lang="en-US" altLang="zh-CN" dirty="0">
              <a:sym typeface="Wingdings" panose="05000000000000000000" pitchFamily="2" charset="2"/>
            </a:endParaRPr>
          </a:p>
          <a:p>
            <a:r>
              <a:rPr lang="en-US" altLang="zh-CN" dirty="0">
                <a:sym typeface="Wingdings" panose="05000000000000000000" pitchFamily="2" charset="2"/>
              </a:rPr>
              <a:t>|A|&lt;=1e6</a:t>
            </a:r>
          </a:p>
        </p:txBody>
      </p:sp>
    </p:spTree>
    <p:extLst>
      <p:ext uri="{BB962C8B-B14F-4D97-AF65-F5344CB8AC3E}">
        <p14:creationId xmlns:p14="http://schemas.microsoft.com/office/powerpoint/2010/main" val="4130843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err="1"/>
              <a:t>bzoj</a:t>
            </a:r>
            <a:r>
              <a:rPr lang="en-US" altLang="zh-CN" dirty="0"/>
              <a:t> 1511</a:t>
            </a:r>
            <a:endParaRPr lang="zh-CN" altLang="en-US" dirty="0"/>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p:txBody>
          <a:bodyPr>
            <a:normAutofit/>
          </a:bodyPr>
          <a:lstStyle/>
          <a:p>
            <a:r>
              <a:rPr lang="zh-CN" altLang="en-US" dirty="0">
                <a:sym typeface="Wingdings" panose="05000000000000000000" pitchFamily="2" charset="2"/>
              </a:rPr>
              <a:t>画图就可以发现这个题的周期的定义和我们之前说的周期比较相似（虽然表述差得有点远）</a:t>
            </a:r>
            <a:endParaRPr lang="en-US" altLang="zh-CN" dirty="0">
              <a:sym typeface="Wingdings" panose="05000000000000000000" pitchFamily="2" charset="2"/>
            </a:endParaRPr>
          </a:p>
          <a:p>
            <a:r>
              <a:rPr lang="zh-CN" altLang="en-US" dirty="0">
                <a:sym typeface="Wingdings" panose="05000000000000000000" pitchFamily="2" charset="2"/>
              </a:rPr>
              <a:t>都是</a:t>
            </a:r>
            <a:r>
              <a:rPr lang="en-US" altLang="zh-CN" dirty="0">
                <a:sym typeface="Wingdings" panose="05000000000000000000" pitchFamily="2" charset="2"/>
              </a:rPr>
              <a:t>|A|-|Border(A)|</a:t>
            </a:r>
          </a:p>
          <a:p>
            <a:r>
              <a:rPr lang="zh-CN" altLang="en-US" dirty="0">
                <a:sym typeface="Wingdings" panose="05000000000000000000" pitchFamily="2" charset="2"/>
              </a:rPr>
              <a:t>和一般的周期不同的地方是这里还要求</a:t>
            </a:r>
            <a:r>
              <a:rPr lang="en-US" altLang="zh-CN" dirty="0">
                <a:sym typeface="Wingdings" panose="05000000000000000000" pitchFamily="2" charset="2"/>
              </a:rPr>
              <a:t>2</a:t>
            </a:r>
            <a:r>
              <a:rPr lang="zh-CN" altLang="en-US" dirty="0">
                <a:sym typeface="Wingdings" panose="05000000000000000000" pitchFamily="2" charset="2"/>
              </a:rPr>
              <a:t>*</a:t>
            </a:r>
            <a:r>
              <a:rPr lang="en-US" altLang="zh-CN" dirty="0">
                <a:sym typeface="Wingdings" panose="05000000000000000000" pitchFamily="2" charset="2"/>
              </a:rPr>
              <a:t>(|A|-|Border(A)|)&gt;=|A|</a:t>
            </a:r>
          </a:p>
          <a:p>
            <a:r>
              <a:rPr lang="zh-CN" altLang="en-US" dirty="0">
                <a:sym typeface="Wingdings" panose="05000000000000000000" pitchFamily="2" charset="2"/>
              </a:rPr>
              <a:t>化简就是</a:t>
            </a:r>
            <a:r>
              <a:rPr lang="en-US" altLang="zh-CN" dirty="0">
                <a:sym typeface="Wingdings" panose="05000000000000000000" pitchFamily="2" charset="2"/>
              </a:rPr>
              <a:t>Border(A)&lt;=|A|/2</a:t>
            </a:r>
          </a:p>
          <a:p>
            <a:r>
              <a:rPr lang="zh-CN" altLang="en-US" dirty="0">
                <a:sym typeface="Wingdings" panose="05000000000000000000" pitchFamily="2" charset="2"/>
              </a:rPr>
              <a:t>另外，题目要求最大周期，所以应该是</a:t>
            </a:r>
            <a:endParaRPr lang="en-US" altLang="zh-CN" dirty="0">
              <a:sym typeface="Wingdings" panose="05000000000000000000" pitchFamily="2" charset="2"/>
            </a:endParaRPr>
          </a:p>
          <a:p>
            <a:r>
              <a:rPr lang="en-US" altLang="zh-CN" dirty="0">
                <a:sym typeface="Wingdings" panose="05000000000000000000" pitchFamily="2" charset="2"/>
              </a:rPr>
              <a:t>|A|-|</a:t>
            </a:r>
            <a:r>
              <a:rPr lang="en-US" altLang="zh-CN" dirty="0" err="1">
                <a:sym typeface="Wingdings" panose="05000000000000000000" pitchFamily="2" charset="2"/>
              </a:rPr>
              <a:t>minBorder</a:t>
            </a:r>
            <a:r>
              <a:rPr lang="en-US" altLang="zh-CN" dirty="0">
                <a:sym typeface="Wingdings" panose="05000000000000000000" pitchFamily="2" charset="2"/>
              </a:rPr>
              <a:t>(A)| (</a:t>
            </a:r>
            <a:r>
              <a:rPr lang="en-US" altLang="zh-CN" dirty="0" err="1">
                <a:sym typeface="Wingdings" panose="05000000000000000000" pitchFamily="2" charset="2"/>
              </a:rPr>
              <a:t>minBorder</a:t>
            </a:r>
            <a:r>
              <a:rPr lang="en-US" altLang="zh-CN" dirty="0">
                <a:sym typeface="Wingdings" panose="05000000000000000000" pitchFamily="2" charset="2"/>
              </a:rPr>
              <a:t>(A)&lt;=|A|/2)</a:t>
            </a:r>
          </a:p>
          <a:p>
            <a:r>
              <a:rPr lang="zh-CN" altLang="en-US" dirty="0">
                <a:sym typeface="Wingdings" panose="05000000000000000000" pitchFamily="2" charset="2"/>
              </a:rPr>
              <a:t>或者</a:t>
            </a:r>
            <a:r>
              <a:rPr lang="en-US" altLang="zh-CN" dirty="0">
                <a:sym typeface="Wingdings" panose="05000000000000000000" pitchFamily="2" charset="2"/>
              </a:rPr>
              <a:t>0 (</a:t>
            </a:r>
            <a:r>
              <a:rPr lang="en-US" altLang="zh-CN" dirty="0" err="1">
                <a:sym typeface="Wingdings" panose="05000000000000000000" pitchFamily="2" charset="2"/>
              </a:rPr>
              <a:t>minBorder</a:t>
            </a:r>
            <a:r>
              <a:rPr lang="en-US" altLang="zh-CN" dirty="0">
                <a:sym typeface="Wingdings" panose="05000000000000000000" pitchFamily="2" charset="2"/>
              </a:rPr>
              <a:t>(A)&gt;|A|/2)</a:t>
            </a:r>
          </a:p>
        </p:txBody>
      </p:sp>
      <p:pic>
        <p:nvPicPr>
          <p:cNvPr id="6" name="图片 5">
            <a:extLst>
              <a:ext uri="{FF2B5EF4-FFF2-40B4-BE49-F238E27FC236}">
                <a16:creationId xmlns:a16="http://schemas.microsoft.com/office/drawing/2014/main" id="{16758FCF-3BFD-4A72-BCFF-06C6DEA8FF76}"/>
              </a:ext>
            </a:extLst>
          </p:cNvPr>
          <p:cNvPicPr>
            <a:picLocks noChangeAspect="1"/>
          </p:cNvPicPr>
          <p:nvPr/>
        </p:nvPicPr>
        <p:blipFill>
          <a:blip r:embed="rId2"/>
          <a:stretch>
            <a:fillRect/>
          </a:stretch>
        </p:blipFill>
        <p:spPr>
          <a:xfrm>
            <a:off x="5610225" y="0"/>
            <a:ext cx="6581775" cy="1171575"/>
          </a:xfrm>
          <a:prstGeom prst="rect">
            <a:avLst/>
          </a:prstGeom>
        </p:spPr>
      </p:pic>
    </p:spTree>
    <p:extLst>
      <p:ext uri="{BB962C8B-B14F-4D97-AF65-F5344CB8AC3E}">
        <p14:creationId xmlns:p14="http://schemas.microsoft.com/office/powerpoint/2010/main" val="979568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err="1"/>
              <a:t>bzoj</a:t>
            </a:r>
            <a:r>
              <a:rPr lang="en-US" altLang="zh-CN" dirty="0"/>
              <a:t> 1511</a:t>
            </a:r>
            <a:endParaRPr lang="zh-CN" altLang="en-US" dirty="0"/>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p:txBody>
          <a:bodyPr>
            <a:normAutofit/>
          </a:bodyPr>
          <a:lstStyle/>
          <a:p>
            <a:r>
              <a:rPr lang="zh-CN" altLang="en-US" dirty="0">
                <a:sym typeface="Wingdings" panose="05000000000000000000" pitchFamily="2" charset="2"/>
              </a:rPr>
              <a:t>另外，题目要求最大周期，所以应该是</a:t>
            </a:r>
            <a:endParaRPr lang="en-US" altLang="zh-CN" dirty="0">
              <a:sym typeface="Wingdings" panose="05000000000000000000" pitchFamily="2" charset="2"/>
            </a:endParaRPr>
          </a:p>
          <a:p>
            <a:r>
              <a:rPr lang="en-US" altLang="zh-CN" dirty="0">
                <a:sym typeface="Wingdings" panose="05000000000000000000" pitchFamily="2" charset="2"/>
              </a:rPr>
              <a:t>|A|-|</a:t>
            </a:r>
            <a:r>
              <a:rPr lang="en-US" altLang="zh-CN" dirty="0" err="1">
                <a:sym typeface="Wingdings" panose="05000000000000000000" pitchFamily="2" charset="2"/>
              </a:rPr>
              <a:t>minBorder</a:t>
            </a:r>
            <a:r>
              <a:rPr lang="en-US" altLang="zh-CN" dirty="0">
                <a:sym typeface="Wingdings" panose="05000000000000000000" pitchFamily="2" charset="2"/>
              </a:rPr>
              <a:t>(A)| (|</a:t>
            </a:r>
            <a:r>
              <a:rPr lang="en-US" altLang="zh-CN" dirty="0" err="1">
                <a:sym typeface="Wingdings" panose="05000000000000000000" pitchFamily="2" charset="2"/>
              </a:rPr>
              <a:t>minBorder</a:t>
            </a:r>
            <a:r>
              <a:rPr lang="en-US" altLang="zh-CN" dirty="0">
                <a:sym typeface="Wingdings" panose="05000000000000000000" pitchFamily="2" charset="2"/>
              </a:rPr>
              <a:t>(A)|&lt;=|A|/2)</a:t>
            </a:r>
          </a:p>
          <a:p>
            <a:r>
              <a:rPr lang="zh-CN" altLang="en-US" dirty="0">
                <a:sym typeface="Wingdings" panose="05000000000000000000" pitchFamily="2" charset="2"/>
              </a:rPr>
              <a:t>或者</a:t>
            </a:r>
            <a:r>
              <a:rPr lang="en-US" altLang="zh-CN" dirty="0">
                <a:sym typeface="Wingdings" panose="05000000000000000000" pitchFamily="2" charset="2"/>
              </a:rPr>
              <a:t>0 (|</a:t>
            </a:r>
            <a:r>
              <a:rPr lang="en-US" altLang="zh-CN" dirty="0" err="1">
                <a:sym typeface="Wingdings" panose="05000000000000000000" pitchFamily="2" charset="2"/>
              </a:rPr>
              <a:t>minBorder</a:t>
            </a:r>
            <a:r>
              <a:rPr lang="en-US" altLang="zh-CN" dirty="0">
                <a:sym typeface="Wingdings" panose="05000000000000000000" pitchFamily="2" charset="2"/>
              </a:rPr>
              <a:t>(A)|&gt;|A|/2)</a:t>
            </a:r>
          </a:p>
          <a:p>
            <a:r>
              <a:rPr lang="zh-CN" altLang="en-US" dirty="0">
                <a:sym typeface="Wingdings" panose="05000000000000000000" pitchFamily="2" charset="2"/>
              </a:rPr>
              <a:t>不过</a:t>
            </a:r>
            <a:r>
              <a:rPr lang="en-US" altLang="zh-CN" dirty="0">
                <a:sym typeface="Wingdings" panose="05000000000000000000" pitchFamily="2" charset="2"/>
              </a:rPr>
              <a:t>|</a:t>
            </a:r>
            <a:r>
              <a:rPr lang="en-US" altLang="zh-CN" dirty="0" err="1">
                <a:sym typeface="Wingdings" panose="05000000000000000000" pitchFamily="2" charset="2"/>
              </a:rPr>
              <a:t>minBorder</a:t>
            </a:r>
            <a:r>
              <a:rPr lang="en-US" altLang="zh-CN" dirty="0">
                <a:sym typeface="Wingdings" panose="05000000000000000000" pitchFamily="2" charset="2"/>
              </a:rPr>
              <a:t>(A)|</a:t>
            </a:r>
            <a:r>
              <a:rPr lang="zh-CN" altLang="en-US" dirty="0">
                <a:sym typeface="Wingdings" panose="05000000000000000000" pitchFamily="2" charset="2"/>
              </a:rPr>
              <a:t>不可能</a:t>
            </a:r>
            <a:r>
              <a:rPr lang="en-US" altLang="zh-CN" dirty="0">
                <a:sym typeface="Wingdings" panose="05000000000000000000" pitchFamily="2" charset="2"/>
              </a:rPr>
              <a:t>&gt;|A|/2</a:t>
            </a:r>
            <a:r>
              <a:rPr lang="zh-CN" altLang="en-US" dirty="0">
                <a:sym typeface="Wingdings" panose="05000000000000000000" pitchFamily="2" charset="2"/>
              </a:rPr>
              <a:t>（为什么？）</a:t>
            </a:r>
            <a:endParaRPr lang="en-US" altLang="zh-CN" dirty="0">
              <a:sym typeface="Wingdings" panose="05000000000000000000" pitchFamily="2" charset="2"/>
            </a:endParaRPr>
          </a:p>
          <a:p>
            <a:r>
              <a:rPr lang="zh-CN" altLang="en-US" dirty="0">
                <a:sym typeface="Wingdings" panose="05000000000000000000" pitchFamily="2" charset="2"/>
              </a:rPr>
              <a:t>所以就是对于每个</a:t>
            </a:r>
            <a:r>
              <a:rPr lang="en-US" altLang="zh-CN" dirty="0">
                <a:sym typeface="Wingdings" panose="05000000000000000000" pitchFamily="2" charset="2"/>
              </a:rPr>
              <a:t>A</a:t>
            </a:r>
            <a:r>
              <a:rPr lang="zh-CN" altLang="en-US" dirty="0">
                <a:sym typeface="Wingdings" panose="05000000000000000000" pitchFamily="2" charset="2"/>
              </a:rPr>
              <a:t>的前缀</a:t>
            </a:r>
            <a:r>
              <a:rPr lang="en-US" altLang="zh-CN" dirty="0">
                <a:sym typeface="Wingdings" panose="05000000000000000000" pitchFamily="2" charset="2"/>
              </a:rPr>
              <a:t>A[1,i]</a:t>
            </a:r>
            <a:r>
              <a:rPr lang="zh-CN" altLang="en-US" dirty="0">
                <a:sym typeface="Wingdings" panose="05000000000000000000" pitchFamily="2" charset="2"/>
              </a:rPr>
              <a:t>求一下</a:t>
            </a:r>
            <a:r>
              <a:rPr lang="en-US" altLang="zh-CN" dirty="0" err="1">
                <a:sym typeface="Wingdings" panose="05000000000000000000" pitchFamily="2" charset="2"/>
              </a:rPr>
              <a:t>i</a:t>
            </a:r>
            <a:r>
              <a:rPr lang="en-US" altLang="zh-CN" dirty="0">
                <a:sym typeface="Wingdings" panose="05000000000000000000" pitchFamily="2" charset="2"/>
              </a:rPr>
              <a:t>-|</a:t>
            </a:r>
            <a:r>
              <a:rPr lang="en-US" altLang="zh-CN" dirty="0" err="1">
                <a:sym typeface="Wingdings" panose="05000000000000000000" pitchFamily="2" charset="2"/>
              </a:rPr>
              <a:t>minBorder</a:t>
            </a:r>
            <a:r>
              <a:rPr lang="en-US" altLang="zh-CN" dirty="0">
                <a:sym typeface="Wingdings" panose="05000000000000000000" pitchFamily="2" charset="2"/>
              </a:rPr>
              <a:t>(A[1,i])|</a:t>
            </a:r>
            <a:r>
              <a:rPr lang="zh-CN" altLang="en-US" dirty="0">
                <a:sym typeface="Wingdings" panose="05000000000000000000" pitchFamily="2" charset="2"/>
              </a:rPr>
              <a:t>，然后再求和</a:t>
            </a:r>
            <a:endParaRPr lang="en-US" altLang="zh-CN" dirty="0">
              <a:sym typeface="Wingdings" panose="05000000000000000000" pitchFamily="2" charset="2"/>
            </a:endParaRPr>
          </a:p>
          <a:p>
            <a:r>
              <a:rPr lang="zh-CN" altLang="en-US" dirty="0">
                <a:sym typeface="Wingdings" panose="05000000000000000000" pitchFamily="2" charset="2"/>
              </a:rPr>
              <a:t>前面那个</a:t>
            </a:r>
            <a:r>
              <a:rPr lang="en-US" altLang="zh-CN" dirty="0" err="1">
                <a:sym typeface="Wingdings" panose="05000000000000000000" pitchFamily="2" charset="2"/>
              </a:rPr>
              <a:t>i</a:t>
            </a:r>
            <a:r>
              <a:rPr lang="zh-CN" altLang="en-US" dirty="0">
                <a:sym typeface="Wingdings" panose="05000000000000000000" pitchFamily="2" charset="2"/>
              </a:rPr>
              <a:t>相加直接等差数列求和</a:t>
            </a:r>
            <a:endParaRPr lang="en-US" altLang="zh-CN" dirty="0">
              <a:sym typeface="Wingdings" panose="05000000000000000000" pitchFamily="2" charset="2"/>
            </a:endParaRPr>
          </a:p>
          <a:p>
            <a:r>
              <a:rPr lang="zh-CN" altLang="en-US" dirty="0">
                <a:sym typeface="Wingdings" panose="05000000000000000000" pitchFamily="2" charset="2"/>
              </a:rPr>
              <a:t>所以就是求每个</a:t>
            </a:r>
            <a:r>
              <a:rPr lang="en-US" altLang="zh-CN" dirty="0">
                <a:sym typeface="Wingdings" panose="05000000000000000000" pitchFamily="2" charset="2"/>
              </a:rPr>
              <a:t>A</a:t>
            </a:r>
            <a:r>
              <a:rPr lang="zh-CN" altLang="en-US" dirty="0">
                <a:sym typeface="Wingdings" panose="05000000000000000000" pitchFamily="2" charset="2"/>
              </a:rPr>
              <a:t>的前缀</a:t>
            </a:r>
            <a:r>
              <a:rPr lang="en-US" altLang="zh-CN" dirty="0">
                <a:sym typeface="Wingdings" panose="05000000000000000000" pitchFamily="2" charset="2"/>
              </a:rPr>
              <a:t>A[1,i]</a:t>
            </a:r>
            <a:r>
              <a:rPr lang="zh-CN" altLang="en-US" dirty="0">
                <a:sym typeface="Wingdings" panose="05000000000000000000" pitchFamily="2" charset="2"/>
              </a:rPr>
              <a:t>的</a:t>
            </a:r>
            <a:r>
              <a:rPr lang="en-US" altLang="zh-CN" dirty="0">
                <a:sym typeface="Wingdings" panose="05000000000000000000" pitchFamily="2" charset="2"/>
              </a:rPr>
              <a:t>|</a:t>
            </a:r>
            <a:r>
              <a:rPr lang="en-US" altLang="zh-CN" dirty="0" err="1">
                <a:sym typeface="Wingdings" panose="05000000000000000000" pitchFamily="2" charset="2"/>
              </a:rPr>
              <a:t>minBorder</a:t>
            </a:r>
            <a:r>
              <a:rPr lang="en-US" altLang="zh-CN" dirty="0">
                <a:sym typeface="Wingdings" panose="05000000000000000000" pitchFamily="2" charset="2"/>
              </a:rPr>
              <a:t>(A[1,i])|</a:t>
            </a:r>
            <a:r>
              <a:rPr lang="zh-CN" altLang="en-US" dirty="0">
                <a:sym typeface="Wingdings" panose="05000000000000000000" pitchFamily="2" charset="2"/>
              </a:rPr>
              <a:t>的和</a:t>
            </a:r>
            <a:endParaRPr lang="en-US" altLang="zh-CN" dirty="0">
              <a:sym typeface="Wingdings" panose="05000000000000000000" pitchFamily="2" charset="2"/>
            </a:endParaRPr>
          </a:p>
        </p:txBody>
      </p:sp>
      <p:pic>
        <p:nvPicPr>
          <p:cNvPr id="6" name="图片 5">
            <a:extLst>
              <a:ext uri="{FF2B5EF4-FFF2-40B4-BE49-F238E27FC236}">
                <a16:creationId xmlns:a16="http://schemas.microsoft.com/office/drawing/2014/main" id="{16758FCF-3BFD-4A72-BCFF-06C6DEA8FF76}"/>
              </a:ext>
            </a:extLst>
          </p:cNvPr>
          <p:cNvPicPr>
            <a:picLocks noChangeAspect="1"/>
          </p:cNvPicPr>
          <p:nvPr/>
        </p:nvPicPr>
        <p:blipFill>
          <a:blip r:embed="rId2"/>
          <a:stretch>
            <a:fillRect/>
          </a:stretch>
        </p:blipFill>
        <p:spPr>
          <a:xfrm>
            <a:off x="5610225" y="0"/>
            <a:ext cx="6581775" cy="1171575"/>
          </a:xfrm>
          <a:prstGeom prst="rect">
            <a:avLst/>
          </a:prstGeom>
        </p:spPr>
      </p:pic>
    </p:spTree>
    <p:extLst>
      <p:ext uri="{BB962C8B-B14F-4D97-AF65-F5344CB8AC3E}">
        <p14:creationId xmlns:p14="http://schemas.microsoft.com/office/powerpoint/2010/main" val="2109142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5FBF7-1F9E-4F1A-8C96-F4BFB69E1AEC}"/>
              </a:ext>
            </a:extLst>
          </p:cNvPr>
          <p:cNvSpPr>
            <a:spLocks noGrp="1"/>
          </p:cNvSpPr>
          <p:nvPr>
            <p:ph type="title"/>
          </p:nvPr>
        </p:nvSpPr>
        <p:spPr/>
        <p:txBody>
          <a:bodyPr/>
          <a:lstStyle/>
          <a:p>
            <a:r>
              <a:rPr lang="en-US" altLang="zh-CN" dirty="0" err="1"/>
              <a:t>bzoj</a:t>
            </a:r>
            <a:r>
              <a:rPr lang="en-US" altLang="zh-CN" dirty="0"/>
              <a:t> 1511</a:t>
            </a:r>
            <a:endParaRPr lang="zh-CN" altLang="en-US" dirty="0"/>
          </a:p>
        </p:txBody>
      </p:sp>
      <p:sp>
        <p:nvSpPr>
          <p:cNvPr id="3" name="内容占位符 2">
            <a:extLst>
              <a:ext uri="{FF2B5EF4-FFF2-40B4-BE49-F238E27FC236}">
                <a16:creationId xmlns:a16="http://schemas.microsoft.com/office/drawing/2014/main" id="{6CFE79EB-54C6-488C-A88F-2B418AEE66E6}"/>
              </a:ext>
            </a:extLst>
          </p:cNvPr>
          <p:cNvSpPr>
            <a:spLocks noGrp="1"/>
          </p:cNvSpPr>
          <p:nvPr>
            <p:ph idx="1"/>
          </p:nvPr>
        </p:nvSpPr>
        <p:spPr/>
        <p:txBody>
          <a:bodyPr>
            <a:normAutofit/>
          </a:bodyPr>
          <a:lstStyle/>
          <a:p>
            <a:r>
              <a:rPr lang="zh-CN" altLang="en-US" dirty="0">
                <a:sym typeface="Wingdings" panose="05000000000000000000" pitchFamily="2" charset="2"/>
              </a:rPr>
              <a:t>求每个</a:t>
            </a:r>
            <a:r>
              <a:rPr lang="en-US" altLang="zh-CN" dirty="0">
                <a:sym typeface="Wingdings" panose="05000000000000000000" pitchFamily="2" charset="2"/>
              </a:rPr>
              <a:t>A</a:t>
            </a:r>
            <a:r>
              <a:rPr lang="zh-CN" altLang="en-US" dirty="0">
                <a:sym typeface="Wingdings" panose="05000000000000000000" pitchFamily="2" charset="2"/>
              </a:rPr>
              <a:t>的前缀</a:t>
            </a:r>
            <a:r>
              <a:rPr lang="en-US" altLang="zh-CN" dirty="0">
                <a:sym typeface="Wingdings" panose="05000000000000000000" pitchFamily="2" charset="2"/>
              </a:rPr>
              <a:t>A[1,i]</a:t>
            </a:r>
            <a:r>
              <a:rPr lang="zh-CN" altLang="en-US" dirty="0">
                <a:sym typeface="Wingdings" panose="05000000000000000000" pitchFamily="2" charset="2"/>
              </a:rPr>
              <a:t>的</a:t>
            </a:r>
            <a:r>
              <a:rPr lang="en-US" altLang="zh-CN" dirty="0">
                <a:sym typeface="Wingdings" panose="05000000000000000000" pitchFamily="2" charset="2"/>
              </a:rPr>
              <a:t>|</a:t>
            </a:r>
            <a:r>
              <a:rPr lang="en-US" altLang="zh-CN" dirty="0" err="1">
                <a:sym typeface="Wingdings" panose="05000000000000000000" pitchFamily="2" charset="2"/>
              </a:rPr>
              <a:t>minBorder</a:t>
            </a:r>
            <a:r>
              <a:rPr lang="en-US" altLang="zh-CN" dirty="0">
                <a:sym typeface="Wingdings" panose="05000000000000000000" pitchFamily="2" charset="2"/>
              </a:rPr>
              <a:t>(A[1,i])|</a:t>
            </a:r>
            <a:r>
              <a:rPr lang="zh-CN" altLang="en-US" dirty="0">
                <a:sym typeface="Wingdings" panose="05000000000000000000" pitchFamily="2" charset="2"/>
              </a:rPr>
              <a:t>的和</a:t>
            </a:r>
            <a:endParaRPr lang="en-US" altLang="zh-CN" dirty="0">
              <a:sym typeface="Wingdings" panose="05000000000000000000" pitchFamily="2" charset="2"/>
            </a:endParaRPr>
          </a:p>
          <a:p>
            <a:r>
              <a:rPr lang="zh-CN" altLang="en-US" dirty="0">
                <a:sym typeface="Wingdings" panose="05000000000000000000" pitchFamily="2" charset="2"/>
              </a:rPr>
              <a:t>利用</a:t>
            </a:r>
            <a:r>
              <a:rPr lang="en-US" altLang="zh-CN" dirty="0">
                <a:sym typeface="Wingdings" panose="05000000000000000000" pitchFamily="2" charset="2"/>
              </a:rPr>
              <a:t>KMP</a:t>
            </a:r>
            <a:r>
              <a:rPr lang="zh-CN" altLang="en-US" dirty="0">
                <a:sym typeface="Wingdings" panose="05000000000000000000" pitchFamily="2" charset="2"/>
              </a:rPr>
              <a:t>把</a:t>
            </a:r>
            <a:r>
              <a:rPr lang="en-US" altLang="zh-CN" dirty="0">
                <a:sym typeface="Wingdings" panose="05000000000000000000" pitchFamily="2" charset="2"/>
              </a:rPr>
              <a:t>fail</a:t>
            </a:r>
            <a:r>
              <a:rPr lang="zh-CN" altLang="en-US" dirty="0">
                <a:sym typeface="Wingdings" panose="05000000000000000000" pitchFamily="2" charset="2"/>
              </a:rPr>
              <a:t>树建出来，每个点的答案是从根往这个点的方向走，走的第一个点</a:t>
            </a:r>
            <a:endParaRPr lang="en-US" altLang="zh-CN" dirty="0">
              <a:sym typeface="Wingdings" panose="05000000000000000000" pitchFamily="2" charset="2"/>
            </a:endParaRPr>
          </a:p>
          <a:p>
            <a:r>
              <a:rPr lang="zh-CN" altLang="en-US" dirty="0">
                <a:sym typeface="Wingdings" panose="05000000000000000000" pitchFamily="2" charset="2"/>
              </a:rPr>
              <a:t>要算这个答案只需</a:t>
            </a:r>
            <a:r>
              <a:rPr lang="en-US" altLang="zh-CN" dirty="0" err="1">
                <a:sym typeface="Wingdings" panose="05000000000000000000" pitchFamily="2" charset="2"/>
              </a:rPr>
              <a:t>dfs</a:t>
            </a:r>
            <a:r>
              <a:rPr lang="zh-CN" altLang="en-US" dirty="0">
                <a:sym typeface="Wingdings" panose="05000000000000000000" pitchFamily="2" charset="2"/>
              </a:rPr>
              <a:t>一下这棵树就完了，时间复杂度</a:t>
            </a:r>
            <a:r>
              <a:rPr lang="en-US" altLang="zh-CN" dirty="0">
                <a:sym typeface="Wingdings" panose="05000000000000000000" pitchFamily="2" charset="2"/>
              </a:rPr>
              <a:t>O(n)</a:t>
            </a:r>
          </a:p>
        </p:txBody>
      </p:sp>
      <p:pic>
        <p:nvPicPr>
          <p:cNvPr id="6" name="图片 5">
            <a:extLst>
              <a:ext uri="{FF2B5EF4-FFF2-40B4-BE49-F238E27FC236}">
                <a16:creationId xmlns:a16="http://schemas.microsoft.com/office/drawing/2014/main" id="{16758FCF-3BFD-4A72-BCFF-06C6DEA8FF76}"/>
              </a:ext>
            </a:extLst>
          </p:cNvPr>
          <p:cNvPicPr>
            <a:picLocks noChangeAspect="1"/>
          </p:cNvPicPr>
          <p:nvPr/>
        </p:nvPicPr>
        <p:blipFill>
          <a:blip r:embed="rId2"/>
          <a:stretch>
            <a:fillRect/>
          </a:stretch>
        </p:blipFill>
        <p:spPr>
          <a:xfrm>
            <a:off x="5610225" y="0"/>
            <a:ext cx="6581775" cy="1171575"/>
          </a:xfrm>
          <a:prstGeom prst="rect">
            <a:avLst/>
          </a:prstGeom>
        </p:spPr>
      </p:pic>
    </p:spTree>
    <p:extLst>
      <p:ext uri="{BB962C8B-B14F-4D97-AF65-F5344CB8AC3E}">
        <p14:creationId xmlns:p14="http://schemas.microsoft.com/office/powerpoint/2010/main" val="22011245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3546</TotalTime>
  <Words>4577</Words>
  <Application>Microsoft Office PowerPoint</Application>
  <PresentationFormat>宽屏</PresentationFormat>
  <Paragraphs>278</Paragraphs>
  <Slides>50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50</vt:i4>
      </vt:variant>
    </vt:vector>
  </HeadingPairs>
  <TitlesOfParts>
    <vt:vector size="55" baseType="lpstr">
      <vt:lpstr>-apple-system</vt:lpstr>
      <vt:lpstr>等线</vt:lpstr>
      <vt:lpstr>等线 Light</vt:lpstr>
      <vt:lpstr>Arial</vt:lpstr>
      <vt:lpstr>Office 主题​​</vt:lpstr>
      <vt:lpstr>Border&amp;Period</vt:lpstr>
      <vt:lpstr>Border相关的定义</vt:lpstr>
      <vt:lpstr>Border相关的定理</vt:lpstr>
      <vt:lpstr>Border相关的定理（fail树为主）</vt:lpstr>
      <vt:lpstr>Border相关的定理（fail树为主）</vt:lpstr>
      <vt:lpstr>bzoj 1511</vt:lpstr>
      <vt:lpstr>bzoj 1511</vt:lpstr>
      <vt:lpstr>bzoj 1511</vt:lpstr>
      <vt:lpstr>bzoj 1511</vt:lpstr>
      <vt:lpstr>bzoj 3670</vt:lpstr>
      <vt:lpstr>bzoj 3670</vt:lpstr>
      <vt:lpstr>luogu 5829</vt:lpstr>
      <vt:lpstr>luogu 5829</vt:lpstr>
      <vt:lpstr>bzoj 1535</vt:lpstr>
      <vt:lpstr>bzoj 1535</vt:lpstr>
      <vt:lpstr>bzoj 1535</vt:lpstr>
      <vt:lpstr>bzoj 1535</vt:lpstr>
      <vt:lpstr>Border相关的定理（周期为主）</vt:lpstr>
      <vt:lpstr>Border相关的定理（周期为主）</vt:lpstr>
      <vt:lpstr>Border相关的定理（周期为主）</vt:lpstr>
      <vt:lpstr>Border相关的定理（周期为主）</vt:lpstr>
      <vt:lpstr>Border相关的定理（周期为主）</vt:lpstr>
      <vt:lpstr>Border相关的定理（周期为主）</vt:lpstr>
      <vt:lpstr>Border相关的定理（周期为主）</vt:lpstr>
      <vt:lpstr>Border相关的定理（周期为主）</vt:lpstr>
      <vt:lpstr>Border相关的定理（周期为主）</vt:lpstr>
      <vt:lpstr>Border相关的定理（Border为主）</vt:lpstr>
      <vt:lpstr>Border相关的定理（Border为主）</vt:lpstr>
      <vt:lpstr>Border相关的定理（Border为主）</vt:lpstr>
      <vt:lpstr>Border相关的定理（Border为主）</vt:lpstr>
      <vt:lpstr>Border相关的定理（Border为主）</vt:lpstr>
      <vt:lpstr>Border相关的定理（Border为主）</vt:lpstr>
      <vt:lpstr>Border相关的定理（Border为主）</vt:lpstr>
      <vt:lpstr>可持久化字符串</vt:lpstr>
      <vt:lpstr>可持久化字符串</vt:lpstr>
      <vt:lpstr>可持久化字符串</vt:lpstr>
      <vt:lpstr>luogu 5829</vt:lpstr>
      <vt:lpstr>luogu 5829</vt:lpstr>
      <vt:lpstr>loj3055</vt:lpstr>
      <vt:lpstr>loj3055</vt:lpstr>
      <vt:lpstr>luogu1393</vt:lpstr>
      <vt:lpstr>luogu1393</vt:lpstr>
      <vt:lpstr>uoj172</vt:lpstr>
      <vt:lpstr>uoj172</vt:lpstr>
      <vt:lpstr>uoj172</vt:lpstr>
      <vt:lpstr>uoj172</vt:lpstr>
      <vt:lpstr>uoj172</vt:lpstr>
      <vt:lpstr>uoj172</vt:lpstr>
      <vt:lpstr>uoj172</vt:lpstr>
      <vt:lpstr>uoj172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Border&amp;Periodicity</dc:title>
  <dc:creator>You Lingyun</dc:creator>
  <cp:lastModifiedBy>You Lingyun</cp:lastModifiedBy>
  <cp:revision>155</cp:revision>
  <dcterms:created xsi:type="dcterms:W3CDTF">2022-03-16T11:01:37Z</dcterms:created>
  <dcterms:modified xsi:type="dcterms:W3CDTF">2022-03-21T03:58:18Z</dcterms:modified>
</cp:coreProperties>
</file>