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87" r:id="rId12"/>
    <p:sldId id="288" r:id="rId13"/>
    <p:sldId id="290" r:id="rId14"/>
    <p:sldId id="291" r:id="rId15"/>
    <p:sldId id="284" r:id="rId16"/>
    <p:sldId id="286" r:id="rId17"/>
    <p:sldId id="28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6" r:id="rId27"/>
    <p:sldId id="267" r:id="rId28"/>
    <p:sldId id="268" r:id="rId29"/>
    <p:sldId id="269" r:id="rId30"/>
    <p:sldId id="270" r:id="rId31"/>
    <p:sldId id="271" r:id="rId32"/>
    <p:sldId id="274" r:id="rId33"/>
    <p:sldId id="272" r:id="rId34"/>
    <p:sldId id="27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F4EC3-C3D2-4FC8-8952-00A5833EB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24280F-9129-403B-9E50-DE014606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6B254-4265-49D7-9B40-659EA932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BB1-D0B1-4C92-92FE-B731FE81775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5AEA6-A5A7-4DBB-ABEE-50855722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575EC-F87F-4992-94E7-39F9EA08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8B05-EE3D-4BD8-96C4-5D0238E04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B22FF-85AC-45D0-8082-6FEAC35A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9D4EDC-9C9C-4B04-8EB9-B4DEC3F31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86EE7-90DB-46ED-ABE0-149696FB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BB1-D0B1-4C92-92FE-B731FE81775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C2131-F74F-4A0D-B1BC-03315CAE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8B3B7-E015-4D66-83FE-193024BD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8B05-EE3D-4BD8-96C4-5D0238E04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2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2298B5-7781-4230-9C06-330E37A74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434BA-D6C5-4EE1-A6A6-674C780FC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815F6-585A-4886-9FF9-4FD26A2C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BB1-D0B1-4C92-92FE-B731FE81775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8D597-C257-40BD-A7DB-E1EB61E3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96812-D1D3-420E-AE81-6D975391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8B05-EE3D-4BD8-96C4-5D0238E04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6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15BEE-534C-48BB-A882-B8BE6ABD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A5D3D-1030-44C1-B24D-6D5663AD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1085E-5242-449B-93CC-B272914A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BB1-D0B1-4C92-92FE-B731FE81775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F3C6C-BFE7-4886-B2B7-60D62616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CDA5C-D0A3-404C-8F36-F1C78260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8B05-EE3D-4BD8-96C4-5D0238E04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3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62680-97CB-4A17-8334-D0F0004A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E9B55-A98E-4EE1-A440-66C5B6C0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D2A10-19A5-4864-AC94-848BA6A4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BB1-D0B1-4C92-92FE-B731FE81775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DF5D8-15B3-4381-AA1B-A09B34E5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2C754-8D3B-4FBB-833B-454F6845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8B05-EE3D-4BD8-96C4-5D0238E04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7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4AD17-3C13-40F8-92B2-9FF18284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4D3DD-75E6-490A-A5DF-955A0F452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E9096-2BC3-4736-8937-5EC5F7903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632DF-2D8C-4927-9137-88622EA8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BB1-D0B1-4C92-92FE-B731FE81775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0BA24-C0CF-491B-9CF0-6458260A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5B0A6-6853-4036-BBA6-03E481A6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8B05-EE3D-4BD8-96C4-5D0238E04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5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4ED1-443B-452D-B710-CE895221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F58B5-94E5-47F6-B3F7-52138349E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C6B945-F1FF-476E-914A-243B7C655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8505E7-4513-4485-B389-7916A501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9F98B3-589F-410A-AE41-1D4D42925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0C72A4-4860-4721-9023-457042CB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BB1-D0B1-4C92-92FE-B731FE81775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49EAB1-72E9-483E-98A0-B3849062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EADF2F-9682-4155-91D8-06EC93D4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8B05-EE3D-4BD8-96C4-5D0238E04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1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EC5CE-4BE2-42AE-88EC-21503FAF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736EC4-775F-4CD6-8B9F-06BE1E81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BB1-D0B1-4C92-92FE-B731FE81775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F7C629-79CB-4F3F-9927-1C0AAA79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6085CA-B4C0-4DC3-AE5C-455A33A8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8B05-EE3D-4BD8-96C4-5D0238E04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8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9AD660-997C-42D9-B6AE-EE117252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BB1-D0B1-4C92-92FE-B731FE81775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6EFE1-7CBC-41DC-BC61-AD4C9B8C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153B8-93D2-47FD-AC69-9F9FD3E4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8B05-EE3D-4BD8-96C4-5D0238E04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0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23746-0D1B-4FD1-8056-395DE52C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E2911-05FD-42BB-8BFA-18983DFE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70AB7-0A84-4A67-A3FD-057603583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39D54-3267-4398-B263-4AFD1D2D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BB1-D0B1-4C92-92FE-B731FE81775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1A76E-A5F5-445C-BF17-80577034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BA1CC-7DB3-456B-A9A5-CB1528DD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8B05-EE3D-4BD8-96C4-5D0238E04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2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13E6-9D26-47BE-8508-8BAB85B6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81B0A1-C2EE-474A-A221-B85926926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8C5EE4-E7BC-4C33-9F74-A0A371E77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B413E-823F-4F21-A632-9B369851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BB1-D0B1-4C92-92FE-B731FE81775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4E0CE-C2CF-4D5C-BFC6-3CB0E0BF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8FF5B-E9D7-421D-A08F-BE474716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8B05-EE3D-4BD8-96C4-5D0238E04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E170EB-C02E-4988-A369-54D8B3D6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3F352-2868-46E4-B966-76FA0C7A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10533-ED4C-4957-A1EC-92AFD387E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FBB1-D0B1-4C92-92FE-B731FE81775C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508A5-8B46-4DAA-8D13-1FF164753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7A77E-55AA-48D1-8BBE-7E7B21477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8B05-EE3D-4BD8-96C4-5D0238E04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58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EC022-8D26-4EA4-BA3E-E6AABB512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7E41F-2605-4157-BBF5-20628DA54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0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4011B-7E13-4757-9423-DC44667B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SGU 201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AC10A-69E5-4C2F-8CAB-6BF51446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就相当于给一个</a:t>
            </a:r>
            <a:r>
              <a:rPr lang="en-US" altLang="zh-CN" dirty="0"/>
              <a:t>NFA</a:t>
            </a:r>
            <a:r>
              <a:rPr lang="zh-CN" altLang="en-US" dirty="0"/>
              <a:t>，非确定的地方只有</a:t>
            </a:r>
            <a:r>
              <a:rPr lang="el-GR" altLang="zh-CN" dirty="0"/>
              <a:t>ε</a:t>
            </a:r>
            <a:r>
              <a:rPr lang="zh-CN" altLang="en-US" dirty="0"/>
              <a:t>边</a:t>
            </a:r>
            <a:endParaRPr lang="en-US" altLang="zh-CN" dirty="0"/>
          </a:p>
          <a:p>
            <a:r>
              <a:rPr lang="zh-CN" altLang="en-US" dirty="0"/>
              <a:t>转</a:t>
            </a:r>
            <a:r>
              <a:rPr lang="en-US" altLang="zh-CN" dirty="0"/>
              <a:t>DFA</a:t>
            </a:r>
            <a:r>
              <a:rPr lang="zh-CN" altLang="en-US" dirty="0"/>
              <a:t>再统计路径数就好了</a:t>
            </a:r>
          </a:p>
        </p:txBody>
      </p:sp>
    </p:spTree>
    <p:extLst>
      <p:ext uri="{BB962C8B-B14F-4D97-AF65-F5344CB8AC3E}">
        <p14:creationId xmlns:p14="http://schemas.microsoft.com/office/powerpoint/2010/main" val="77154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9AEC-77C6-4DAF-8F06-FB825600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4590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02B9E-17C1-4D73-8A9B-492F5ED3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给定一个模式串 </a:t>
            </a:r>
            <a:r>
              <a:rPr lang="en-US" altLang="zh-CN" dirty="0"/>
              <a:t>S</a:t>
            </a:r>
            <a:r>
              <a:rPr lang="zh-CN" altLang="en-US" dirty="0"/>
              <a:t>，长度为 </a:t>
            </a:r>
            <a:r>
              <a:rPr lang="en-US" altLang="zh-CN" dirty="0"/>
              <a:t>k</a:t>
            </a:r>
            <a:r>
              <a:rPr lang="zh-CN" altLang="en-US" dirty="0"/>
              <a:t>，只含字符 </a:t>
            </a:r>
            <a:r>
              <a:rPr lang="en-US" altLang="zh-CN" dirty="0"/>
              <a:t>'N','O',’I’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∀</a:t>
            </a:r>
            <a:r>
              <a:rPr lang="en-US" altLang="zh-CN" dirty="0" err="1"/>
              <a:t>i</a:t>
            </a:r>
            <a:r>
              <a:rPr lang="en-US" altLang="zh-CN" dirty="0"/>
              <a:t>∈[0,k]</a:t>
            </a:r>
            <a:r>
              <a:rPr lang="zh-CN" altLang="en-US" dirty="0"/>
              <a:t>，求出满足以下条件的串的数量：</a:t>
            </a:r>
            <a:endParaRPr lang="en-US" altLang="zh-CN" dirty="0"/>
          </a:p>
          <a:p>
            <a:pPr lvl="1"/>
            <a:r>
              <a:rPr lang="zh-CN" altLang="en-US" dirty="0"/>
              <a:t>长度为 </a:t>
            </a:r>
            <a:r>
              <a:rPr lang="en-US" altLang="zh-CN" dirty="0"/>
              <a:t>n </a:t>
            </a:r>
            <a:r>
              <a:rPr lang="zh-CN" altLang="en-US" dirty="0"/>
              <a:t>且只含字符 </a:t>
            </a:r>
            <a:r>
              <a:rPr lang="en-US" altLang="zh-CN" dirty="0"/>
              <a:t>'N','O','I’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与 </a:t>
            </a:r>
            <a:r>
              <a:rPr lang="en-US" altLang="zh-CN" dirty="0"/>
              <a:t>S </a:t>
            </a:r>
            <a:r>
              <a:rPr lang="zh-CN" altLang="en-US" dirty="0"/>
              <a:t>的最长公共子序列长度恰好为 </a:t>
            </a:r>
            <a:r>
              <a:rPr lang="en-US" altLang="zh-CN" dirty="0" err="1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不含子串 </a:t>
            </a:r>
            <a:r>
              <a:rPr lang="en-US" altLang="zh-CN" dirty="0"/>
              <a:t>NOI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答案对 </a:t>
            </a:r>
            <a:r>
              <a:rPr lang="en-US" altLang="zh-CN" dirty="0"/>
              <a:t>1e9 +7 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zh-CN" altLang="en-US" dirty="0"/>
              <a:t>数据范围：</a:t>
            </a:r>
            <a:r>
              <a:rPr lang="en-US" altLang="zh-CN" dirty="0"/>
              <a:t>n≤1000</a:t>
            </a:r>
            <a:r>
              <a:rPr lang="zh-CN" altLang="en-US" dirty="0"/>
              <a:t>，</a:t>
            </a:r>
            <a:r>
              <a:rPr lang="en-US" altLang="zh-CN" dirty="0"/>
              <a:t>k≤15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6294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9AEC-77C6-4DAF-8F06-FB825600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4590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02B9E-17C1-4D73-8A9B-492F5ED3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考虑建一个</a:t>
            </a:r>
            <a:r>
              <a:rPr lang="en-US" altLang="zh-CN" dirty="0"/>
              <a:t>DFA</a:t>
            </a:r>
            <a:r>
              <a:rPr lang="zh-CN" altLang="en-US" dirty="0"/>
              <a:t>，可以识别所有与 </a:t>
            </a:r>
            <a:r>
              <a:rPr lang="en-US" altLang="zh-CN" dirty="0"/>
              <a:t>S </a:t>
            </a:r>
            <a:r>
              <a:rPr lang="zh-CN" altLang="en-US" dirty="0"/>
              <a:t>的最长公共子序列长度恰好为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的串</a:t>
            </a:r>
            <a:endParaRPr lang="en-US" altLang="zh-CN" dirty="0"/>
          </a:p>
          <a:p>
            <a:r>
              <a:rPr lang="zh-CN" altLang="en-US" dirty="0"/>
              <a:t>算答案可以用</a:t>
            </a:r>
            <a:r>
              <a:rPr lang="en-US" altLang="zh-CN" dirty="0"/>
              <a:t>DP</a:t>
            </a:r>
            <a:r>
              <a:rPr lang="zh-CN" altLang="en-US" dirty="0"/>
              <a:t>，设</a:t>
            </a:r>
            <a:r>
              <a:rPr lang="en-US" altLang="zh-CN" dirty="0"/>
              <a:t>f(</a:t>
            </a:r>
            <a:r>
              <a:rPr lang="en-US" altLang="zh-CN" dirty="0" err="1"/>
              <a:t>i,j,k</a:t>
            </a:r>
            <a:r>
              <a:rPr lang="en-US" altLang="zh-CN" dirty="0"/>
              <a:t>)</a:t>
            </a:r>
            <a:r>
              <a:rPr lang="zh-CN" altLang="en-US" dirty="0"/>
              <a:t>表示有多少个长度为</a:t>
            </a:r>
            <a:r>
              <a:rPr lang="en-US" altLang="zh-CN" dirty="0" err="1"/>
              <a:t>i</a:t>
            </a:r>
            <a:r>
              <a:rPr lang="zh-CN" altLang="en-US" dirty="0"/>
              <a:t>的串从</a:t>
            </a:r>
            <a:r>
              <a:rPr lang="en-US" altLang="zh-CN" dirty="0"/>
              <a:t>DFA</a:t>
            </a:r>
            <a:r>
              <a:rPr lang="zh-CN" altLang="en-US" dirty="0"/>
              <a:t>的初始节点开始跑，已经转移到</a:t>
            </a:r>
            <a:r>
              <a:rPr lang="en-US" altLang="zh-CN" dirty="0"/>
              <a:t>DFA</a:t>
            </a:r>
            <a:r>
              <a:rPr lang="zh-CN" altLang="en-US" dirty="0"/>
              <a:t>上的节点</a:t>
            </a:r>
            <a:r>
              <a:rPr lang="en-US" altLang="zh-CN" dirty="0"/>
              <a:t>j</a:t>
            </a:r>
            <a:r>
              <a:rPr lang="zh-CN" altLang="en-US" dirty="0"/>
              <a:t>，且已经匹配到</a:t>
            </a:r>
            <a:r>
              <a:rPr lang="en-US" altLang="zh-CN" dirty="0"/>
              <a:t>NOI</a:t>
            </a:r>
            <a:r>
              <a:rPr lang="zh-CN" altLang="en-US" dirty="0"/>
              <a:t>的第</a:t>
            </a:r>
            <a:r>
              <a:rPr lang="en-US" altLang="zh-CN" dirty="0"/>
              <a:t>k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DFA</a:t>
            </a:r>
            <a:r>
              <a:rPr lang="zh-CN" altLang="en-US" dirty="0"/>
              <a:t>上的节点</a:t>
            </a:r>
            <a:r>
              <a:rPr lang="en-US" altLang="zh-CN" dirty="0"/>
              <a:t>j</a:t>
            </a:r>
            <a:r>
              <a:rPr lang="zh-CN" altLang="en-US" dirty="0"/>
              <a:t>表示这个点上最长公共子序列长度为</a:t>
            </a:r>
            <a:r>
              <a:rPr lang="en-US" altLang="zh-CN" dirty="0"/>
              <a:t>p</a:t>
            </a:r>
            <a:r>
              <a:rPr lang="zh-CN" altLang="en-US" dirty="0"/>
              <a:t>，那么</a:t>
            </a:r>
            <a:r>
              <a:rPr lang="en-US" altLang="zh-CN" dirty="0"/>
              <a:t>f(n,j,0/1/2)</a:t>
            </a:r>
            <a:r>
              <a:rPr lang="zh-CN" altLang="en-US" dirty="0"/>
              <a:t>就会对</a:t>
            </a:r>
            <a:r>
              <a:rPr lang="en-US" altLang="zh-CN" dirty="0" err="1"/>
              <a:t>ans</a:t>
            </a:r>
            <a:r>
              <a:rPr lang="en-US" altLang="zh-CN" dirty="0"/>
              <a:t>[p]</a:t>
            </a:r>
            <a:r>
              <a:rPr lang="zh-CN" altLang="en-US" dirty="0"/>
              <a:t>有贡献</a:t>
            </a:r>
          </a:p>
        </p:txBody>
      </p:sp>
    </p:spTree>
    <p:extLst>
      <p:ext uri="{BB962C8B-B14F-4D97-AF65-F5344CB8AC3E}">
        <p14:creationId xmlns:p14="http://schemas.microsoft.com/office/powerpoint/2010/main" val="323381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9AEC-77C6-4DAF-8F06-FB825600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4590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02B9E-17C1-4D73-8A9B-492F5ED3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如何建这个</a:t>
            </a:r>
            <a:r>
              <a:rPr lang="en-US" altLang="zh-CN" dirty="0"/>
              <a:t>DFA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zh-CN" altLang="en-US" dirty="0"/>
              <a:t>考虑求</a:t>
            </a:r>
            <a:r>
              <a:rPr lang="en-US" altLang="zh-CN" dirty="0"/>
              <a:t>LCS</a:t>
            </a:r>
            <a:r>
              <a:rPr lang="zh-CN" altLang="en-US" dirty="0"/>
              <a:t>的过程</a:t>
            </a:r>
            <a:endParaRPr lang="en-US" altLang="zh-CN" dirty="0"/>
          </a:p>
          <a:p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)=max(f(i-1,j),f(i,j-1),f(i-1,j-1)+[a[</a:t>
            </a:r>
            <a:r>
              <a:rPr lang="en-US" altLang="zh-CN" dirty="0" err="1"/>
              <a:t>i</a:t>
            </a:r>
            <a:r>
              <a:rPr lang="en-US" altLang="zh-CN" dirty="0"/>
              <a:t>]==b[j]])</a:t>
            </a:r>
          </a:p>
          <a:p>
            <a:r>
              <a:rPr lang="zh-CN" altLang="en-US" dirty="0"/>
              <a:t>现在一个串已知，所以在自动机上转移一次只需要知道</a:t>
            </a:r>
            <a:r>
              <a:rPr lang="en-US" altLang="zh-CN" dirty="0"/>
              <a:t>f(i-1,x)</a:t>
            </a:r>
            <a:r>
              <a:rPr lang="zh-CN" altLang="en-US" dirty="0"/>
              <a:t>和新加入的字符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于是我们想到将每种</a:t>
            </a:r>
            <a:r>
              <a:rPr lang="en-US" altLang="zh-CN" dirty="0"/>
              <a:t>f(</a:t>
            </a:r>
            <a:r>
              <a:rPr lang="en-US" altLang="zh-CN" dirty="0" err="1"/>
              <a:t>i,x</a:t>
            </a:r>
            <a:r>
              <a:rPr lang="en-US" altLang="zh-CN" dirty="0"/>
              <a:t>)</a:t>
            </a:r>
            <a:r>
              <a:rPr lang="zh-CN" altLang="en-US" dirty="0"/>
              <a:t>作为状态。注意到</a:t>
            </a:r>
            <a:r>
              <a:rPr lang="en-US" altLang="zh-CN" dirty="0"/>
              <a:t>f(</a:t>
            </a:r>
            <a:r>
              <a:rPr lang="en-US" altLang="zh-CN" dirty="0" err="1"/>
              <a:t>i,x</a:t>
            </a:r>
            <a:r>
              <a:rPr lang="en-US" altLang="zh-CN" dirty="0"/>
              <a:t>)</a:t>
            </a:r>
            <a:r>
              <a:rPr lang="zh-CN" altLang="en-US" dirty="0"/>
              <a:t>不降且一次最多增加</a:t>
            </a:r>
            <a:r>
              <a:rPr lang="en-US" altLang="zh-CN" dirty="0"/>
              <a:t>1</a:t>
            </a:r>
            <a:r>
              <a:rPr lang="zh-CN" altLang="en-US" dirty="0"/>
              <a:t>，所以可以状压其差分数组作为状态。</a:t>
            </a:r>
            <a:endParaRPr lang="en-US" altLang="zh-CN" dirty="0"/>
          </a:p>
          <a:p>
            <a:r>
              <a:rPr lang="en-US" altLang="zh-CN" dirty="0"/>
              <a:t>d(</a:t>
            </a:r>
            <a:r>
              <a:rPr lang="en-US" altLang="zh-CN" dirty="0" err="1"/>
              <a:t>i,x</a:t>
            </a:r>
            <a:r>
              <a:rPr lang="en-US" altLang="zh-CN" dirty="0"/>
              <a:t>)=f(</a:t>
            </a:r>
            <a:r>
              <a:rPr lang="en-US" altLang="zh-CN" dirty="0" err="1"/>
              <a:t>i,x</a:t>
            </a:r>
            <a:r>
              <a:rPr lang="en-US" altLang="zh-CN" dirty="0"/>
              <a:t>)-f(i-1,x)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83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9AEC-77C6-4DAF-8F06-FB825600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4590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02B9E-17C1-4D73-8A9B-492F5ED3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go(</a:t>
            </a:r>
            <a:r>
              <a:rPr lang="en-US" altLang="zh-CN" dirty="0" err="1"/>
              <a:t>u,c</a:t>
            </a:r>
            <a:r>
              <a:rPr lang="en-US" altLang="zh-CN" dirty="0"/>
              <a:t>)</a:t>
            </a:r>
            <a:r>
              <a:rPr lang="zh-CN" altLang="en-US" dirty="0"/>
              <a:t>表示在</a:t>
            </a:r>
            <a:r>
              <a:rPr lang="en-US" altLang="zh-CN" dirty="0"/>
              <a:t>DFA</a:t>
            </a:r>
            <a:r>
              <a:rPr lang="zh-CN" altLang="en-US" dirty="0"/>
              <a:t>上</a:t>
            </a:r>
            <a:r>
              <a:rPr lang="en-US" altLang="zh-CN" dirty="0"/>
              <a:t>u</a:t>
            </a:r>
            <a:r>
              <a:rPr lang="zh-CN" altLang="en-US" dirty="0"/>
              <a:t>这个状态，读符号</a:t>
            </a:r>
            <a:r>
              <a:rPr lang="en-US" altLang="zh-CN" dirty="0"/>
              <a:t>c</a:t>
            </a:r>
            <a:r>
              <a:rPr lang="zh-CN" altLang="en-US" dirty="0"/>
              <a:t>（假设是第</a:t>
            </a:r>
            <a:r>
              <a:rPr lang="en-US" altLang="zh-CN" dirty="0"/>
              <a:t>x</a:t>
            </a:r>
            <a:r>
              <a:rPr lang="zh-CN" altLang="en-US" dirty="0"/>
              <a:t>个符号）转移到的下个状态</a:t>
            </a:r>
            <a:endParaRPr lang="en-US" altLang="zh-CN" dirty="0"/>
          </a:p>
          <a:p>
            <a:r>
              <a:rPr lang="zh-CN" altLang="en-US" dirty="0"/>
              <a:t>那么可以从</a:t>
            </a:r>
            <a:r>
              <a:rPr lang="en-US" altLang="zh-CN" dirty="0"/>
              <a:t>u</a:t>
            </a:r>
            <a:r>
              <a:rPr lang="zh-CN" altLang="en-US" dirty="0"/>
              <a:t>这个状态恢复出</a:t>
            </a:r>
            <a:r>
              <a:rPr lang="en-US" altLang="zh-CN" dirty="0"/>
              <a:t>f(i,x-1)</a:t>
            </a:r>
          </a:p>
          <a:p>
            <a:r>
              <a:rPr lang="zh-CN" altLang="en-US" dirty="0"/>
              <a:t>然后计算</a:t>
            </a:r>
            <a:r>
              <a:rPr lang="en-US" altLang="zh-CN" dirty="0"/>
              <a:t>f(</a:t>
            </a:r>
            <a:r>
              <a:rPr lang="en-US" altLang="zh-CN" dirty="0" err="1"/>
              <a:t>i,x</a:t>
            </a:r>
            <a:r>
              <a:rPr lang="en-US" altLang="zh-CN" dirty="0"/>
              <a:t>)=max(f(i-1,x),f(i,x-1),f(i-1,x-1)+[s[</a:t>
            </a:r>
            <a:r>
              <a:rPr lang="en-US" altLang="zh-CN" dirty="0" err="1"/>
              <a:t>i</a:t>
            </a:r>
            <a:r>
              <a:rPr lang="en-US" altLang="zh-CN" dirty="0"/>
              <a:t>]==c])</a:t>
            </a:r>
          </a:p>
          <a:p>
            <a:r>
              <a:rPr lang="zh-CN" altLang="en-US" dirty="0"/>
              <a:t>就相当于从</a:t>
            </a:r>
            <a:r>
              <a:rPr lang="en-US" altLang="zh-CN" dirty="0"/>
              <a:t>x-1</a:t>
            </a:r>
            <a:r>
              <a:rPr lang="zh-CN" altLang="en-US" dirty="0"/>
              <a:t>这个版本更新到</a:t>
            </a:r>
            <a:r>
              <a:rPr lang="en-US" altLang="zh-CN" dirty="0"/>
              <a:t>x</a:t>
            </a:r>
            <a:r>
              <a:rPr lang="zh-CN" altLang="en-US" dirty="0"/>
              <a:t>这个版本</a:t>
            </a:r>
            <a:endParaRPr lang="en-US" altLang="zh-CN" dirty="0"/>
          </a:p>
          <a:p>
            <a:r>
              <a:rPr lang="zh-CN" altLang="en-US" dirty="0"/>
              <a:t>最后再把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重编码回去得到</a:t>
            </a:r>
            <a:r>
              <a:rPr lang="en-US" altLang="zh-CN" dirty="0"/>
              <a:t>go(</a:t>
            </a:r>
            <a:r>
              <a:rPr lang="en-US" altLang="zh-CN" dirty="0" err="1"/>
              <a:t>u,c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47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 022E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定义一个长度为 </a:t>
            </a:r>
            <a:r>
              <a:rPr lang="en-US" altLang="zh-CN" dirty="0"/>
              <a:t>n </a:t>
            </a:r>
            <a:r>
              <a:rPr lang="zh-CN" altLang="en-US" dirty="0"/>
              <a:t>的二进制串 </a:t>
            </a:r>
            <a:r>
              <a:rPr lang="en-US" altLang="zh-CN" dirty="0"/>
              <a:t>X </a:t>
            </a:r>
            <a:r>
              <a:rPr lang="zh-CN" altLang="en-US" dirty="0"/>
              <a:t>是好的，当且仅当能够通过执行 </a:t>
            </a:r>
            <a:r>
              <a:rPr lang="en-US" altLang="zh-CN" dirty="0"/>
              <a:t>(n − 1)/2 </a:t>
            </a:r>
            <a:r>
              <a:rPr lang="zh-CN" altLang="en-US" dirty="0"/>
              <a:t>次下述操作变为串“</a:t>
            </a:r>
            <a:r>
              <a:rPr lang="en-US" altLang="zh-CN" dirty="0"/>
              <a:t>1”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选择 </a:t>
            </a:r>
            <a:r>
              <a:rPr lang="en-US" altLang="zh-CN" dirty="0"/>
              <a:t>X </a:t>
            </a:r>
            <a:r>
              <a:rPr lang="zh-CN" altLang="en-US" dirty="0"/>
              <a:t>的连续三个位 </a:t>
            </a:r>
            <a:r>
              <a:rPr lang="en-US" altLang="zh-CN" dirty="0"/>
              <a:t>(Xi, Xi+1, Xi+2)</a:t>
            </a:r>
            <a:r>
              <a:rPr lang="zh-CN" altLang="en-US" dirty="0"/>
              <a:t>，将它们替换为 </a:t>
            </a:r>
            <a:r>
              <a:rPr lang="en-US" altLang="zh-CN" dirty="0"/>
              <a:t>(Xi, Xi+1, Xi+2) </a:t>
            </a:r>
            <a:r>
              <a:rPr lang="zh-CN" altLang="en-US" dirty="0"/>
              <a:t>的中位数。</a:t>
            </a:r>
          </a:p>
          <a:p>
            <a:r>
              <a:rPr lang="zh-CN" altLang="en-US" dirty="0"/>
              <a:t>共 </a:t>
            </a:r>
            <a:r>
              <a:rPr lang="en-US" altLang="zh-CN" dirty="0"/>
              <a:t>T </a:t>
            </a:r>
            <a:r>
              <a:rPr lang="zh-CN" altLang="en-US" dirty="0"/>
              <a:t>组询问。给定一个包含 </a:t>
            </a:r>
            <a:r>
              <a:rPr lang="en-US" altLang="zh-CN" dirty="0"/>
              <a:t>0, 1, ? </a:t>
            </a:r>
            <a:r>
              <a:rPr lang="zh-CN" altLang="en-US" dirty="0"/>
              <a:t>的串 </a:t>
            </a:r>
            <a:r>
              <a:rPr lang="en-US" altLang="zh-CN" dirty="0"/>
              <a:t>S </a:t>
            </a:r>
            <a:r>
              <a:rPr lang="zh-CN" altLang="en-US" dirty="0"/>
              <a:t>，问存在多少个将 </a:t>
            </a:r>
            <a:r>
              <a:rPr lang="en-US" altLang="zh-CN" dirty="0"/>
              <a:t>? </a:t>
            </a:r>
            <a:r>
              <a:rPr lang="zh-CN" altLang="en-US" dirty="0"/>
              <a:t>替换为 </a:t>
            </a:r>
            <a:r>
              <a:rPr lang="en-US" altLang="zh-CN" dirty="0"/>
              <a:t>0, 1 </a:t>
            </a:r>
            <a:r>
              <a:rPr lang="zh-CN" altLang="en-US" dirty="0"/>
              <a:t>的方案，使得最后的串为好串。答案对 </a:t>
            </a:r>
            <a:r>
              <a:rPr lang="en-US" altLang="zh-CN" dirty="0"/>
              <a:t>1e9 + 7 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zh-CN" altLang="en-US" dirty="0"/>
              <a:t>数据范围：</a:t>
            </a:r>
            <a:r>
              <a:rPr lang="en-US" altLang="zh-CN" dirty="0"/>
              <a:t>1 ≤ |S| ≤ 300000</a:t>
            </a:r>
            <a:r>
              <a:rPr lang="zh-CN" altLang="en-US" dirty="0"/>
              <a:t>，</a:t>
            </a:r>
            <a:r>
              <a:rPr lang="en-US" altLang="zh-CN" dirty="0"/>
              <a:t>|S| </a:t>
            </a:r>
            <a:r>
              <a:rPr lang="zh-CN" altLang="en-US" dirty="0"/>
              <a:t>为奇数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331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 022E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A:</a:t>
            </a:r>
            <a:r>
              <a:rPr lang="zh-CN" altLang="en-US" dirty="0"/>
              <a:t>对于</a:t>
            </a:r>
            <a:r>
              <a:rPr lang="en-US" altLang="zh-CN" dirty="0"/>
              <a:t>000</a:t>
            </a:r>
            <a:r>
              <a:rPr lang="zh-CN" altLang="en-US" dirty="0"/>
              <a:t>，变成</a:t>
            </a:r>
            <a:r>
              <a:rPr lang="en-US" altLang="zh-CN" dirty="0"/>
              <a:t>0</a:t>
            </a:r>
            <a:r>
              <a:rPr lang="zh-CN" altLang="en-US" dirty="0"/>
              <a:t>，相当于删掉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B:</a:t>
            </a:r>
            <a:r>
              <a:rPr lang="zh-CN" altLang="en-US" dirty="0"/>
              <a:t>对于</a:t>
            </a:r>
            <a:r>
              <a:rPr lang="en-US" altLang="zh-CN" dirty="0"/>
              <a:t>111</a:t>
            </a:r>
            <a:r>
              <a:rPr lang="zh-CN" altLang="en-US" dirty="0"/>
              <a:t>，变成</a:t>
            </a:r>
            <a:r>
              <a:rPr lang="en-US" altLang="zh-CN" dirty="0"/>
              <a:t>1</a:t>
            </a:r>
            <a:r>
              <a:rPr lang="zh-CN" altLang="en-US" dirty="0"/>
              <a:t>，相当于删掉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C:</a:t>
            </a:r>
            <a:r>
              <a:rPr lang="zh-CN" altLang="en-US" dirty="0"/>
              <a:t>对于其他情况，都是删掉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552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 022E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可以采取如下贪心策略：从前往后扫描整个串，同时维护一个栈。每次把新元素压入栈顶，如果栈顶出现了 </a:t>
            </a:r>
            <a:r>
              <a:rPr lang="en-US" altLang="zh-CN" dirty="0"/>
              <a:t>000 </a:t>
            </a:r>
            <a:r>
              <a:rPr lang="zh-CN" altLang="en-US" dirty="0"/>
              <a:t>则消去两个 </a:t>
            </a:r>
            <a:r>
              <a:rPr lang="en-US" altLang="zh-CN" dirty="0"/>
              <a:t>0</a:t>
            </a:r>
            <a:r>
              <a:rPr lang="zh-CN" altLang="en-US" dirty="0"/>
              <a:t>，如果出现了 </a:t>
            </a:r>
            <a:r>
              <a:rPr lang="en-US" altLang="zh-CN" dirty="0"/>
              <a:t>01 </a:t>
            </a:r>
            <a:r>
              <a:rPr lang="zh-CN" altLang="en-US" dirty="0"/>
              <a:t>则直接消去。最后得到的串含有不超过 </a:t>
            </a:r>
            <a:r>
              <a:rPr lang="en-US" altLang="zh-CN" dirty="0"/>
              <a:t>2 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，且一定是前若干字符为 </a:t>
            </a:r>
            <a:r>
              <a:rPr lang="en-US" altLang="zh-CN" dirty="0"/>
              <a:t>1 </a:t>
            </a:r>
            <a:r>
              <a:rPr lang="zh-CN" altLang="en-US" dirty="0"/>
              <a:t>后若干个字符为 </a:t>
            </a:r>
            <a:r>
              <a:rPr lang="en-US" altLang="zh-CN" dirty="0"/>
              <a:t>0. </a:t>
            </a:r>
            <a:r>
              <a:rPr lang="zh-CN" altLang="en-US" dirty="0"/>
              <a:t>不难发现原串可以缩成 </a:t>
            </a:r>
            <a:r>
              <a:rPr lang="en-US" altLang="zh-CN" dirty="0"/>
              <a:t>1 </a:t>
            </a:r>
            <a:r>
              <a:rPr lang="zh-CN" altLang="en-US" dirty="0"/>
              <a:t>当且仅当最后的串中 </a:t>
            </a:r>
            <a:r>
              <a:rPr lang="en-US" altLang="zh-CN" dirty="0"/>
              <a:t>1 </a:t>
            </a:r>
            <a:r>
              <a:rPr lang="zh-CN" altLang="en-US" dirty="0"/>
              <a:t>的个数大于 </a:t>
            </a:r>
            <a:r>
              <a:rPr lang="en-US" altLang="zh-CN" dirty="0"/>
              <a:t>0 </a:t>
            </a:r>
            <a:r>
              <a:rPr lang="zh-CN" altLang="en-US" dirty="0"/>
              <a:t>的个数。</a:t>
            </a:r>
            <a:endParaRPr lang="en-US" altLang="zh-CN" dirty="0"/>
          </a:p>
          <a:p>
            <a:r>
              <a:rPr lang="zh-CN" altLang="en-US" dirty="0"/>
              <a:t>因此，若 </a:t>
            </a:r>
            <a:r>
              <a:rPr lang="en-US" altLang="zh-CN" dirty="0"/>
              <a:t>1 </a:t>
            </a:r>
            <a:r>
              <a:rPr lang="zh-CN" altLang="en-US" dirty="0"/>
              <a:t>的个数</a:t>
            </a:r>
            <a:r>
              <a:rPr lang="en-US" altLang="zh-CN" dirty="0"/>
              <a:t>&gt;=2</a:t>
            </a:r>
            <a:r>
              <a:rPr lang="zh-CN" altLang="en-US" dirty="0"/>
              <a:t>，那么一定可以缩成 </a:t>
            </a:r>
            <a:r>
              <a:rPr lang="en-US" altLang="zh-CN" dirty="0"/>
              <a:t>1</a:t>
            </a:r>
            <a:r>
              <a:rPr lang="zh-CN" altLang="en-US" dirty="0"/>
              <a:t>，我们可以不考虑</a:t>
            </a:r>
            <a:r>
              <a:rPr lang="en-US" altLang="zh-CN" dirty="0"/>
              <a:t>1</a:t>
            </a:r>
            <a:r>
              <a:rPr lang="zh-CN" altLang="en-US" dirty="0"/>
              <a:t>的个数</a:t>
            </a:r>
            <a:r>
              <a:rPr lang="en-US" altLang="zh-CN" dirty="0"/>
              <a:t>&gt;2</a:t>
            </a:r>
            <a:r>
              <a:rPr lang="zh-CN" altLang="en-US" dirty="0"/>
              <a:t>的情况</a:t>
            </a:r>
            <a:r>
              <a:rPr lang="en-US" altLang="zh-CN" dirty="0"/>
              <a:t>.</a:t>
            </a:r>
            <a:r>
              <a:rPr lang="zh-CN" altLang="en-US" dirty="0"/>
              <a:t>那么我们可以得到一个状态数为 </a:t>
            </a:r>
            <a:r>
              <a:rPr lang="en-US" altLang="zh-CN" dirty="0"/>
              <a:t>9 </a:t>
            </a:r>
            <a:r>
              <a:rPr lang="zh-CN" altLang="en-US" dirty="0"/>
              <a:t>的自动机（</a:t>
            </a:r>
            <a:r>
              <a:rPr lang="en-US" altLang="zh-CN" dirty="0"/>
              <a:t>0 </a:t>
            </a:r>
            <a:r>
              <a:rPr lang="zh-CN" altLang="en-US" dirty="0"/>
              <a:t>和 </a:t>
            </a:r>
            <a:r>
              <a:rPr lang="en-US" altLang="zh-CN" dirty="0"/>
              <a:t>1 </a:t>
            </a:r>
            <a:r>
              <a:rPr lang="zh-CN" altLang="en-US" dirty="0"/>
              <a:t>均为 </a:t>
            </a:r>
            <a:r>
              <a:rPr lang="en-US" altLang="zh-CN" dirty="0"/>
              <a:t>0 </a:t>
            </a:r>
            <a:r>
              <a:rPr lang="zh-CN" altLang="en-US" dirty="0"/>
              <a:t>个、</a:t>
            </a:r>
            <a:r>
              <a:rPr lang="en-US" altLang="zh-CN" dirty="0"/>
              <a:t>1 </a:t>
            </a:r>
            <a:r>
              <a:rPr lang="zh-CN" altLang="en-US" dirty="0"/>
              <a:t>个或 </a:t>
            </a:r>
            <a:r>
              <a:rPr lang="en-US" altLang="zh-CN" dirty="0"/>
              <a:t>2 </a:t>
            </a:r>
            <a:r>
              <a:rPr lang="zh-CN" altLang="en-US" dirty="0"/>
              <a:t>个），在上面跑 </a:t>
            </a:r>
            <a:r>
              <a:rPr lang="en-US" altLang="zh-CN" dirty="0"/>
              <a:t>DP </a:t>
            </a:r>
            <a:r>
              <a:rPr lang="zh-CN" altLang="en-US" dirty="0"/>
              <a:t>即可。时间复杂度 </a:t>
            </a:r>
            <a:r>
              <a:rPr lang="en-US" altLang="zh-CN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69072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102586J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 </a:t>
            </a:r>
            <a:r>
              <a:rPr lang="en-US" altLang="zh-CN" dirty="0"/>
              <a:t>8 </a:t>
            </a:r>
            <a:r>
              <a:rPr lang="zh-CN" altLang="en-US" dirty="0"/>
              <a:t>的二进制串 </a:t>
            </a:r>
            <a:r>
              <a:rPr lang="en-US" altLang="zh-CN" dirty="0"/>
              <a:t>P = P0P1 · · · P7</a:t>
            </a:r>
            <a:r>
              <a:rPr lang="zh-CN" altLang="en-US" dirty="0"/>
              <a:t>。定义一个长度为 </a:t>
            </a:r>
            <a:r>
              <a:rPr lang="en-US" altLang="zh-CN" dirty="0"/>
              <a:t>n </a:t>
            </a:r>
            <a:r>
              <a:rPr lang="zh-CN" altLang="en-US" dirty="0"/>
              <a:t>的二进制串 </a:t>
            </a:r>
            <a:r>
              <a:rPr lang="en-US" altLang="zh-CN" dirty="0"/>
              <a:t>X </a:t>
            </a:r>
            <a:r>
              <a:rPr lang="zh-CN" altLang="en-US" dirty="0"/>
              <a:t>是好的，当且仅当能够通过执行 </a:t>
            </a:r>
            <a:r>
              <a:rPr lang="en-US" altLang="zh-CN" dirty="0"/>
              <a:t>(n − 1)/2 </a:t>
            </a:r>
            <a:r>
              <a:rPr lang="zh-CN" altLang="en-US" dirty="0"/>
              <a:t>次下述操作变为串“</a:t>
            </a:r>
            <a:r>
              <a:rPr lang="en-US" altLang="zh-CN" dirty="0"/>
              <a:t>1”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选择 </a:t>
            </a:r>
            <a:r>
              <a:rPr lang="en-US" altLang="zh-CN" dirty="0"/>
              <a:t>X </a:t>
            </a:r>
            <a:r>
              <a:rPr lang="zh-CN" altLang="en-US" dirty="0"/>
              <a:t>的连续三个位 </a:t>
            </a:r>
            <a:r>
              <a:rPr lang="en-US" altLang="zh-CN" dirty="0"/>
              <a:t>(Xi, Xi+1, Xi+2)</a:t>
            </a:r>
            <a:r>
              <a:rPr lang="zh-CN" altLang="en-US" dirty="0"/>
              <a:t>，将它们替换为 </a:t>
            </a:r>
            <a:r>
              <a:rPr lang="en-US" altLang="zh-CN" dirty="0"/>
              <a:t>P </a:t>
            </a:r>
            <a:r>
              <a:rPr lang="zh-CN" altLang="en-US" dirty="0"/>
              <a:t>的第 </a:t>
            </a:r>
            <a:r>
              <a:rPr lang="en-US" altLang="zh-CN" dirty="0"/>
              <a:t>(Xi + 2Xi+1 + 4Xi+2) </a:t>
            </a:r>
            <a:r>
              <a:rPr lang="zh-CN" altLang="en-US" dirty="0"/>
              <a:t>个位置的值。</a:t>
            </a:r>
          </a:p>
          <a:p>
            <a:r>
              <a:rPr lang="zh-CN" altLang="en-US" dirty="0"/>
              <a:t>共 </a:t>
            </a:r>
            <a:r>
              <a:rPr lang="en-US" altLang="zh-CN" dirty="0"/>
              <a:t>T </a:t>
            </a:r>
            <a:r>
              <a:rPr lang="zh-CN" altLang="en-US" dirty="0"/>
              <a:t>组询问。给定一个包含 </a:t>
            </a:r>
            <a:r>
              <a:rPr lang="en-US" altLang="zh-CN" dirty="0"/>
              <a:t>0, 1, ? </a:t>
            </a:r>
            <a:r>
              <a:rPr lang="zh-CN" altLang="en-US" dirty="0"/>
              <a:t>的串 </a:t>
            </a:r>
            <a:r>
              <a:rPr lang="en-US" altLang="zh-CN" dirty="0"/>
              <a:t>S </a:t>
            </a:r>
            <a:r>
              <a:rPr lang="zh-CN" altLang="en-US" dirty="0"/>
              <a:t>，问存在多少个将 </a:t>
            </a:r>
            <a:r>
              <a:rPr lang="en-US" altLang="zh-CN" dirty="0"/>
              <a:t>? </a:t>
            </a:r>
            <a:r>
              <a:rPr lang="zh-CN" altLang="en-US" dirty="0"/>
              <a:t>替换为 </a:t>
            </a:r>
            <a:r>
              <a:rPr lang="en-US" altLang="zh-CN" dirty="0"/>
              <a:t>0, 1 </a:t>
            </a:r>
            <a:r>
              <a:rPr lang="zh-CN" altLang="en-US" dirty="0"/>
              <a:t>的方案，使得最后的串为好串。答案对 </a:t>
            </a:r>
            <a:r>
              <a:rPr lang="en-US" altLang="zh-CN" dirty="0"/>
              <a:t>1e9 + 7 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zh-CN" altLang="en-US" dirty="0"/>
              <a:t>数据范围：</a:t>
            </a:r>
            <a:r>
              <a:rPr lang="en-US" altLang="zh-CN" dirty="0"/>
              <a:t>1 ≤ T ≤ 256, 1 ≤ |S |, ∑ |S | ≤ 300000</a:t>
            </a:r>
            <a:r>
              <a:rPr lang="zh-CN" altLang="en-US" dirty="0"/>
              <a:t>，</a:t>
            </a:r>
            <a:r>
              <a:rPr lang="en-US" altLang="zh-CN" dirty="0"/>
              <a:t>|S | </a:t>
            </a:r>
            <a:r>
              <a:rPr lang="zh-CN" altLang="en-US" dirty="0"/>
              <a:t>为奇数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843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102586J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思路：对给定的</a:t>
            </a:r>
            <a:r>
              <a:rPr lang="en-US" altLang="zh-CN" dirty="0"/>
              <a:t>P</a:t>
            </a:r>
            <a:r>
              <a:rPr lang="zh-CN" altLang="en-US" dirty="0"/>
              <a:t>，构造一个</a:t>
            </a:r>
            <a:r>
              <a:rPr lang="en-US" altLang="zh-CN" dirty="0"/>
              <a:t>DFA</a:t>
            </a:r>
            <a:r>
              <a:rPr lang="zh-CN" altLang="en-US" dirty="0"/>
              <a:t>，使得这个</a:t>
            </a:r>
            <a:r>
              <a:rPr lang="en-US" altLang="zh-CN" dirty="0"/>
              <a:t>DFA</a:t>
            </a:r>
            <a:r>
              <a:rPr lang="zh-CN" altLang="en-US" dirty="0"/>
              <a:t>所识别的语言恰好是能通过题目叙述的变换得到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0-1</a:t>
            </a:r>
            <a:r>
              <a:rPr lang="zh-CN" altLang="en-US" dirty="0"/>
              <a:t>串</a:t>
            </a:r>
            <a:endParaRPr lang="en-US" altLang="zh-CN" dirty="0"/>
          </a:p>
          <a:p>
            <a:r>
              <a:rPr lang="zh-CN" altLang="en-US" dirty="0"/>
              <a:t>然后就变成一个简单的</a:t>
            </a:r>
            <a:r>
              <a:rPr lang="en-US" altLang="zh-CN" dirty="0"/>
              <a:t>DFA</a:t>
            </a:r>
            <a:r>
              <a:rPr lang="zh-CN" altLang="en-US" dirty="0"/>
              <a:t>上的</a:t>
            </a:r>
            <a:r>
              <a:rPr lang="en-US" altLang="zh-CN" dirty="0"/>
              <a:t>DP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那么要如何构造这种</a:t>
            </a:r>
            <a:r>
              <a:rPr lang="en-US" altLang="zh-CN" dirty="0"/>
              <a:t>DFA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516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4011B-7E13-4757-9423-DC44667B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AC10A-69E5-4C2F-8CAB-6BF51446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-&gt;NFA-&gt;DFA-&gt;DFA</a:t>
            </a:r>
            <a:r>
              <a:rPr lang="zh-CN" altLang="en-US" dirty="0"/>
              <a:t>最小化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760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102586J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Myhill-Nerode</a:t>
            </a:r>
            <a:r>
              <a:rPr lang="en-US" altLang="zh-CN" dirty="0"/>
              <a:t> </a:t>
            </a:r>
            <a:r>
              <a:rPr lang="zh-CN" altLang="en-US" dirty="0"/>
              <a:t>定理</a:t>
            </a:r>
            <a:endParaRPr lang="en-US" altLang="zh-CN" dirty="0"/>
          </a:p>
          <a:p>
            <a:r>
              <a:rPr lang="zh-CN" altLang="en-US" dirty="0"/>
              <a:t>给定一个语言</a:t>
            </a:r>
            <a:r>
              <a:rPr lang="en-US" altLang="zh-CN" dirty="0"/>
              <a:t>L</a:t>
            </a:r>
            <a:r>
              <a:rPr lang="zh-CN" altLang="en-US" dirty="0"/>
              <a:t>，定义在字符串上一个关系</a:t>
            </a:r>
            <a:r>
              <a:rPr lang="en-US" altLang="zh-CN" dirty="0"/>
              <a:t>~</a:t>
            </a:r>
            <a:r>
              <a:rPr lang="zh-CN" altLang="en-US" dirty="0"/>
              <a:t>，</a:t>
            </a:r>
            <a:r>
              <a:rPr lang="en-US" altLang="zh-CN" dirty="0" err="1"/>
              <a:t>x~y</a:t>
            </a:r>
            <a:r>
              <a:rPr lang="zh-CN" altLang="en-US" dirty="0"/>
              <a:t>被定义为：</a:t>
            </a:r>
            <a:endParaRPr lang="en-US" altLang="zh-CN" dirty="0"/>
          </a:p>
          <a:p>
            <a:r>
              <a:rPr lang="zh-CN" altLang="en-US" dirty="0"/>
              <a:t>对于所有的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 err="1"/>
              <a:t>xz</a:t>
            </a:r>
            <a:r>
              <a:rPr lang="zh-CN" altLang="en-US" dirty="0"/>
              <a:t>在</a:t>
            </a:r>
            <a:r>
              <a:rPr lang="en-US" altLang="zh-CN" dirty="0"/>
              <a:t>L</a:t>
            </a:r>
            <a:r>
              <a:rPr lang="zh-CN" altLang="en-US" dirty="0"/>
              <a:t>中当且仅当</a:t>
            </a:r>
            <a:r>
              <a:rPr lang="en-US" altLang="zh-CN" dirty="0" err="1"/>
              <a:t>yz</a:t>
            </a:r>
            <a:r>
              <a:rPr lang="zh-CN" altLang="en-US" dirty="0"/>
              <a:t>在</a:t>
            </a:r>
            <a:r>
              <a:rPr lang="en-US" altLang="zh-CN" dirty="0"/>
              <a:t>L</a:t>
            </a:r>
            <a:r>
              <a:rPr lang="zh-CN" altLang="en-US" dirty="0"/>
              <a:t>中。即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没有</a:t>
            </a:r>
            <a:r>
              <a:rPr lang="zh-CN" altLang="en-US" b="1" dirty="0"/>
              <a:t>有区别扩展</a:t>
            </a:r>
            <a:r>
              <a:rPr lang="en-US" altLang="zh-CN" dirty="0"/>
              <a:t>z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容易证明</a:t>
            </a:r>
            <a:r>
              <a:rPr lang="en-US" altLang="zh-CN" dirty="0"/>
              <a:t>~</a:t>
            </a:r>
            <a:r>
              <a:rPr lang="zh-CN" altLang="en-US" dirty="0"/>
              <a:t>是字符串上的等价关系，因此它把所有有限字符串的集合划分成一个或多个等价类。</a:t>
            </a:r>
            <a:endParaRPr lang="en-US" altLang="zh-CN" dirty="0"/>
          </a:p>
          <a:p>
            <a:r>
              <a:rPr lang="en-US" altLang="zh-CN" dirty="0" err="1"/>
              <a:t>Myhill-Nerode</a:t>
            </a:r>
            <a:r>
              <a:rPr lang="en-US" altLang="zh-CN" dirty="0"/>
              <a:t> </a:t>
            </a:r>
            <a:r>
              <a:rPr lang="zh-CN" altLang="en-US" dirty="0"/>
              <a:t>定理声称在</a:t>
            </a:r>
            <a:r>
              <a:rPr lang="en-US" altLang="zh-CN" dirty="0"/>
              <a:t>L</a:t>
            </a:r>
            <a:r>
              <a:rPr lang="zh-CN" altLang="en-US" dirty="0"/>
              <a:t>的最小自动机中状态的数目等于在</a:t>
            </a:r>
            <a:r>
              <a:rPr lang="en-US" altLang="zh-CN" dirty="0"/>
              <a:t>L</a:t>
            </a:r>
            <a:r>
              <a:rPr lang="zh-CN" altLang="en-US" dirty="0"/>
              <a:t>中以</a:t>
            </a:r>
            <a:r>
              <a:rPr lang="en-US" altLang="zh-CN" dirty="0"/>
              <a:t>~</a:t>
            </a:r>
            <a:r>
              <a:rPr lang="zh-CN" altLang="en-US" dirty="0"/>
              <a:t>关系诱导出的等价类的数目。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954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102586J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Myhill-Nerode</a:t>
            </a:r>
            <a:r>
              <a:rPr lang="en-US" altLang="zh-CN" dirty="0"/>
              <a:t> </a:t>
            </a:r>
            <a:r>
              <a:rPr lang="zh-CN" altLang="en-US" dirty="0"/>
              <a:t>定理</a:t>
            </a:r>
            <a:endParaRPr lang="en-US" altLang="zh-CN" dirty="0"/>
          </a:p>
          <a:p>
            <a:r>
              <a:rPr lang="zh-CN" altLang="en-US" dirty="0"/>
              <a:t>例如，由可以被 </a:t>
            </a:r>
            <a:r>
              <a:rPr lang="en-US" altLang="zh-CN" dirty="0"/>
              <a:t>3 </a:t>
            </a:r>
            <a:r>
              <a:rPr lang="zh-CN" altLang="en-US" dirty="0"/>
              <a:t>整除的二进制数组成的语言是正则的。有三个等价类 </a:t>
            </a:r>
            <a:r>
              <a:rPr lang="en-US" altLang="zh-CN" dirty="0"/>
              <a:t>3 - </a:t>
            </a:r>
            <a:r>
              <a:rPr lang="zh-CN" altLang="en-US" dirty="0"/>
              <a:t>被 </a:t>
            </a:r>
            <a:r>
              <a:rPr lang="en-US" altLang="zh-CN" dirty="0"/>
              <a:t>3 </a:t>
            </a:r>
            <a:r>
              <a:rPr lang="zh-CN" altLang="en-US" dirty="0"/>
              <a:t>除的时候余数是 </a:t>
            </a:r>
            <a:r>
              <a:rPr lang="en-US" altLang="zh-CN" dirty="0"/>
              <a:t>0, 1 </a:t>
            </a:r>
            <a:r>
              <a:rPr lang="zh-CN" altLang="en-US" dirty="0"/>
              <a:t>和 </a:t>
            </a:r>
            <a:r>
              <a:rPr lang="en-US" altLang="zh-CN" dirty="0"/>
              <a:t>2 </a:t>
            </a:r>
            <a:r>
              <a:rPr lang="zh-CN" altLang="en-US" dirty="0"/>
              <a:t>的数。接受这个语言的极小自动机有对应于等价类的三个状态。</a:t>
            </a:r>
            <a:endParaRPr lang="en-US" altLang="zh-CN" dirty="0"/>
          </a:p>
          <a:p>
            <a:r>
              <a:rPr lang="en-US" altLang="zh-CN" dirty="0" err="1"/>
              <a:t>Myhill-Nerode</a:t>
            </a:r>
            <a:r>
              <a:rPr lang="en-US" altLang="zh-CN" dirty="0"/>
              <a:t> </a:t>
            </a:r>
            <a:r>
              <a:rPr lang="zh-CN" altLang="en-US" dirty="0"/>
              <a:t>定理的几个推论</a:t>
            </a:r>
            <a:endParaRPr lang="en-US" altLang="zh-CN" dirty="0"/>
          </a:p>
          <a:p>
            <a:r>
              <a:rPr lang="zh-CN" altLang="en-US" dirty="0"/>
              <a:t>语言</a:t>
            </a:r>
            <a:r>
              <a:rPr lang="en-US" altLang="zh-CN" dirty="0"/>
              <a:t>L</a:t>
            </a:r>
            <a:r>
              <a:rPr lang="zh-CN" altLang="en-US" dirty="0"/>
              <a:t>是正则的</a:t>
            </a:r>
            <a:r>
              <a:rPr lang="en-US" altLang="zh-CN" dirty="0"/>
              <a:t>(</a:t>
            </a:r>
            <a:r>
              <a:rPr lang="zh-CN" altLang="en-US" dirty="0"/>
              <a:t>就是说可被有限状态机接受</a:t>
            </a:r>
            <a:r>
              <a:rPr lang="en-US" altLang="zh-CN" dirty="0"/>
              <a:t>)</a:t>
            </a:r>
            <a:r>
              <a:rPr lang="zh-CN" altLang="en-US" dirty="0"/>
              <a:t>，当且仅当等价类的数目是有限的。</a:t>
            </a:r>
            <a:endParaRPr lang="en-US" altLang="zh-CN" dirty="0"/>
          </a:p>
          <a:p>
            <a:r>
              <a:rPr lang="zh-CN" altLang="en-US" dirty="0"/>
              <a:t>两个自动机识别的语言是相同的，当且仅当这两个自动机转成</a:t>
            </a:r>
            <a:r>
              <a:rPr lang="en-US" altLang="zh-CN" dirty="0"/>
              <a:t>DFA</a:t>
            </a:r>
            <a:r>
              <a:rPr lang="zh-CN" altLang="en-US" dirty="0"/>
              <a:t>再最小化以后是同构的。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2865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102586J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Myhill-Nerode</a:t>
            </a:r>
            <a:r>
              <a:rPr lang="en-US" altLang="zh-CN" dirty="0"/>
              <a:t> </a:t>
            </a:r>
            <a:r>
              <a:rPr lang="zh-CN" altLang="en-US" dirty="0"/>
              <a:t>定理也可以用来证明一些语言不是正则语言</a:t>
            </a:r>
            <a:endParaRPr lang="en-US" altLang="zh-CN" dirty="0"/>
          </a:p>
          <a:p>
            <a:r>
              <a:rPr lang="zh-CN" altLang="en-US" dirty="0"/>
              <a:t>求证：语言</a:t>
            </a:r>
            <a:r>
              <a:rPr lang="en-US" altLang="zh-CN" dirty="0"/>
              <a:t>L = 0^n 1^n</a:t>
            </a:r>
            <a:r>
              <a:rPr lang="zh-CN" altLang="en-US" dirty="0"/>
              <a:t>不是正则语言。</a:t>
            </a:r>
          </a:p>
          <a:p>
            <a:r>
              <a:rPr lang="zh-CN" altLang="en-US" dirty="0"/>
              <a:t>证明：考察</a:t>
            </a:r>
            <a:r>
              <a:rPr lang="en-US" altLang="zh-CN" dirty="0"/>
              <a:t>001</a:t>
            </a:r>
            <a:r>
              <a:rPr lang="zh-CN" altLang="en-US" dirty="0"/>
              <a:t>，</a:t>
            </a:r>
            <a:r>
              <a:rPr lang="en-US" altLang="zh-CN" dirty="0"/>
              <a:t>0001</a:t>
            </a:r>
            <a:r>
              <a:rPr lang="zh-CN" altLang="en-US" dirty="0"/>
              <a:t>，</a:t>
            </a:r>
            <a:r>
              <a:rPr lang="en-US" altLang="zh-CN" dirty="0"/>
              <a:t>00001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注意到第</a:t>
            </a:r>
            <a:r>
              <a:rPr lang="en-US" altLang="zh-CN" dirty="0" err="1"/>
              <a:t>i</a:t>
            </a:r>
            <a:r>
              <a:rPr lang="zh-CN" altLang="en-US" dirty="0"/>
              <a:t>个字符串加上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后属于</a:t>
            </a:r>
            <a:r>
              <a:rPr lang="en-US" altLang="zh-CN" dirty="0"/>
              <a:t>L</a:t>
            </a:r>
            <a:r>
              <a:rPr lang="zh-CN" altLang="en-US" dirty="0"/>
              <a:t>，而第</a:t>
            </a:r>
            <a:r>
              <a:rPr lang="en-US" altLang="zh-CN" dirty="0" err="1"/>
              <a:t>i</a:t>
            </a:r>
            <a:r>
              <a:rPr lang="zh-CN" altLang="en-US" dirty="0"/>
              <a:t>个字符串加上</a:t>
            </a:r>
            <a:r>
              <a:rPr lang="en-US" altLang="zh-CN" dirty="0"/>
              <a:t>j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后不属于</a:t>
            </a:r>
            <a:r>
              <a:rPr lang="en-US" altLang="zh-CN" dirty="0"/>
              <a:t>L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j</a:t>
            </a:r>
            <a:r>
              <a:rPr lang="zh-CN" altLang="en-US" dirty="0"/>
              <a:t>不相等）。</a:t>
            </a:r>
          </a:p>
          <a:p>
            <a:r>
              <a:rPr lang="zh-CN" altLang="en-US" dirty="0"/>
              <a:t>因此，在等价关系下，这一列字符串属于不同的等价类。由</a:t>
            </a:r>
            <a:r>
              <a:rPr lang="en-US" altLang="zh-CN" dirty="0" err="1"/>
              <a:t>Myhill-Nerode</a:t>
            </a:r>
            <a:r>
              <a:rPr lang="en-US" altLang="zh-CN" dirty="0"/>
              <a:t> </a:t>
            </a:r>
            <a:r>
              <a:rPr lang="zh-CN" altLang="en-US" dirty="0"/>
              <a:t>定理，语言</a:t>
            </a:r>
            <a:r>
              <a:rPr lang="en-US" altLang="zh-CN" dirty="0"/>
              <a:t>L</a:t>
            </a:r>
            <a:r>
              <a:rPr lang="zh-CN" altLang="en-US" dirty="0"/>
              <a:t>不是正则表达式。证毕。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0599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102586J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考虑用等价类构造</a:t>
            </a:r>
            <a:r>
              <a:rPr lang="en-US" altLang="zh-CN" dirty="0"/>
              <a:t>DFA</a:t>
            </a:r>
            <a:r>
              <a:rPr lang="zh-CN" altLang="en-US" dirty="0"/>
              <a:t>，还要为每一类找一个代表元</a:t>
            </a:r>
            <a:endParaRPr lang="en-US" altLang="zh-CN" dirty="0"/>
          </a:p>
          <a:p>
            <a:r>
              <a:rPr lang="zh-CN" altLang="en-US" dirty="0"/>
              <a:t>首先空串是某类的一个代表元</a:t>
            </a:r>
            <a:endParaRPr lang="en-US" altLang="zh-CN" dirty="0"/>
          </a:p>
          <a:p>
            <a:r>
              <a:rPr lang="zh-CN" altLang="en-US" dirty="0"/>
              <a:t>然后在空串的后面添加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r>
              <a:rPr lang="zh-CN" altLang="en-US" dirty="0"/>
              <a:t>，可以派生出长度为</a:t>
            </a:r>
            <a:r>
              <a:rPr lang="en-US" altLang="zh-CN" dirty="0"/>
              <a:t>1</a:t>
            </a:r>
            <a:r>
              <a:rPr lang="zh-CN" altLang="en-US" dirty="0"/>
              <a:t>的串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然后检验一下</a:t>
            </a:r>
            <a:r>
              <a:rPr lang="en-US" altLang="zh-CN" dirty="0"/>
              <a:t>0</a:t>
            </a:r>
            <a:r>
              <a:rPr lang="zh-CN" altLang="en-US" dirty="0"/>
              <a:t>和空串是否是等价的，如果不是，那么</a:t>
            </a:r>
            <a:r>
              <a:rPr lang="en-US" altLang="zh-CN" dirty="0"/>
              <a:t>0</a:t>
            </a:r>
            <a:r>
              <a:rPr lang="zh-CN" altLang="en-US" dirty="0"/>
              <a:t>就是另外一个类的代表元</a:t>
            </a:r>
            <a:endParaRPr lang="en-US" altLang="zh-CN" dirty="0"/>
          </a:p>
          <a:p>
            <a:r>
              <a:rPr lang="zh-CN" altLang="en-US" dirty="0"/>
              <a:t>再检验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和空串是否是等价的，如果不是，那么</a:t>
            </a:r>
            <a:r>
              <a:rPr lang="en-US" altLang="zh-CN" dirty="0"/>
              <a:t>1</a:t>
            </a:r>
            <a:r>
              <a:rPr lang="zh-CN" altLang="en-US" dirty="0"/>
              <a:t>就是另外一个类的代表元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又可以派生出</a:t>
            </a:r>
            <a:r>
              <a:rPr lang="en-US" altLang="zh-CN" dirty="0"/>
              <a:t>00</a:t>
            </a:r>
            <a:r>
              <a:rPr lang="zh-CN" altLang="en-US" dirty="0"/>
              <a:t>和</a:t>
            </a:r>
            <a:r>
              <a:rPr lang="en-US" altLang="zh-CN" dirty="0"/>
              <a:t>10</a:t>
            </a:r>
            <a:r>
              <a:rPr lang="zh-CN" altLang="en-US" dirty="0"/>
              <a:t>，从</a:t>
            </a:r>
            <a:r>
              <a:rPr lang="en-US" altLang="zh-CN" dirty="0"/>
              <a:t>1</a:t>
            </a:r>
            <a:r>
              <a:rPr lang="zh-CN" altLang="en-US" dirty="0"/>
              <a:t>又可以派生出</a:t>
            </a:r>
            <a:r>
              <a:rPr lang="en-US" altLang="zh-CN" dirty="0"/>
              <a:t>01</a:t>
            </a:r>
            <a:r>
              <a:rPr lang="zh-CN" altLang="en-US" dirty="0"/>
              <a:t>和</a:t>
            </a:r>
            <a:r>
              <a:rPr lang="en-US" altLang="zh-CN" dirty="0"/>
              <a:t>11</a:t>
            </a:r>
            <a:r>
              <a:rPr lang="zh-CN" altLang="en-US" dirty="0"/>
              <a:t>，以此类推</a:t>
            </a:r>
            <a:endParaRPr lang="en-US" altLang="zh-CN" dirty="0"/>
          </a:p>
          <a:p>
            <a:r>
              <a:rPr lang="zh-CN" altLang="en-US" dirty="0"/>
              <a:t>当派生的串都和已有的等价类的代表元等价的时候，就停止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1364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102586J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问题是枚举所有的串 </a:t>
            </a:r>
            <a:r>
              <a:rPr lang="en-US" altLang="zh-CN" dirty="0"/>
              <a:t>z </a:t>
            </a:r>
            <a:r>
              <a:rPr lang="zh-CN" altLang="en-US" dirty="0"/>
              <a:t>来判断是否等价是不可能的，考虑仅枚举长度不超过 </a:t>
            </a:r>
            <a:r>
              <a:rPr lang="en-US" altLang="zh-CN" dirty="0"/>
              <a:t>L </a:t>
            </a:r>
            <a:r>
              <a:rPr lang="zh-CN" altLang="en-US" dirty="0"/>
              <a:t>的串 </a:t>
            </a:r>
            <a:r>
              <a:rPr lang="en-US" altLang="zh-CN" dirty="0"/>
              <a:t>z </a:t>
            </a:r>
            <a:r>
              <a:rPr lang="zh-CN" altLang="en-US" dirty="0"/>
              <a:t>来判断等价性</a:t>
            </a:r>
            <a:endParaRPr lang="en-US" altLang="zh-CN" dirty="0"/>
          </a:p>
          <a:p>
            <a:r>
              <a:rPr lang="zh-CN" altLang="en-US" dirty="0"/>
              <a:t>同时通过记忆化搜索判断一个串是否为好串</a:t>
            </a:r>
            <a:endParaRPr lang="en-US" altLang="zh-CN" dirty="0"/>
          </a:p>
          <a:p>
            <a:r>
              <a:rPr lang="zh-CN" altLang="en-US" dirty="0"/>
              <a:t>对于此题，</a:t>
            </a:r>
            <a:r>
              <a:rPr lang="en-US" altLang="zh-CN" dirty="0"/>
              <a:t>L</a:t>
            </a:r>
            <a:r>
              <a:rPr lang="zh-CN" altLang="en-US" dirty="0"/>
              <a:t>取</a:t>
            </a:r>
            <a:r>
              <a:rPr lang="en-US" altLang="zh-CN" dirty="0"/>
              <a:t>10</a:t>
            </a:r>
            <a:r>
              <a:rPr lang="zh-CN" altLang="en-US" dirty="0"/>
              <a:t>即可通过，根据</a:t>
            </a:r>
            <a:r>
              <a:rPr lang="en-US" altLang="zh-CN" dirty="0"/>
              <a:t>P</a:t>
            </a:r>
            <a:r>
              <a:rPr lang="zh-CN" altLang="en-US" dirty="0"/>
              <a:t>的不同，最大的</a:t>
            </a:r>
            <a:r>
              <a:rPr lang="en-US" altLang="zh-CN" dirty="0"/>
              <a:t>DFA</a:t>
            </a:r>
            <a:r>
              <a:rPr lang="zh-CN" altLang="en-US" dirty="0"/>
              <a:t>状态数为</a:t>
            </a:r>
            <a:r>
              <a:rPr lang="en-US" altLang="zh-CN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91091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102586J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如何证明取</a:t>
            </a:r>
            <a:r>
              <a:rPr lang="en-US" altLang="zh-CN" dirty="0"/>
              <a:t>L=10</a:t>
            </a:r>
            <a:r>
              <a:rPr lang="zh-CN" altLang="en-US" dirty="0"/>
              <a:t>的正确性？</a:t>
            </a:r>
            <a:endParaRPr lang="en-US" altLang="zh-CN" dirty="0"/>
          </a:p>
          <a:p>
            <a:r>
              <a:rPr lang="zh-CN" altLang="en-US" dirty="0"/>
              <a:t>假设存在一个 </a:t>
            </a:r>
            <a:r>
              <a:rPr lang="en-US" altLang="zh-CN" dirty="0"/>
              <a:t>DFA d(k) </a:t>
            </a:r>
            <a:r>
              <a:rPr lang="zh-CN" altLang="en-US" dirty="0"/>
              <a:t>能正确识别长度不超过 </a:t>
            </a:r>
            <a:r>
              <a:rPr lang="en-US" altLang="zh-CN" dirty="0"/>
              <a:t>k </a:t>
            </a:r>
            <a:r>
              <a:rPr lang="zh-CN" altLang="en-US" dirty="0"/>
              <a:t>的好串。据此可以构造出一个 </a:t>
            </a:r>
            <a:r>
              <a:rPr lang="en-US" altLang="zh-CN" dirty="0"/>
              <a:t>NFA </a:t>
            </a:r>
            <a:r>
              <a:rPr lang="zh-CN" altLang="en-US" dirty="0"/>
              <a:t>能正确识别长度不超过 </a:t>
            </a:r>
            <a:r>
              <a:rPr lang="en-US" altLang="zh-CN" dirty="0"/>
              <a:t>k + 2 </a:t>
            </a:r>
            <a:r>
              <a:rPr lang="zh-CN" altLang="en-US" dirty="0"/>
              <a:t>的好串，再将其转化为 </a:t>
            </a:r>
            <a:r>
              <a:rPr lang="en-US" altLang="zh-CN" dirty="0"/>
              <a:t>DFA d(k + 2)</a:t>
            </a:r>
            <a:r>
              <a:rPr lang="zh-CN" altLang="en-US" dirty="0"/>
              <a:t>，并最小化。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d(k) </a:t>
            </a:r>
            <a:r>
              <a:rPr lang="zh-CN" altLang="en-US" dirty="0"/>
              <a:t>等价于 </a:t>
            </a:r>
            <a:r>
              <a:rPr lang="en-US" altLang="zh-CN" dirty="0"/>
              <a:t>d(k + 2)</a:t>
            </a:r>
            <a:r>
              <a:rPr lang="zh-CN" altLang="en-US" dirty="0"/>
              <a:t>，我们就能得到</a:t>
            </a:r>
            <a:r>
              <a:rPr lang="en-US" altLang="zh-CN" dirty="0"/>
              <a:t>d(k) = d(k + 2) = d(k + 4) = · · · </a:t>
            </a:r>
            <a:r>
              <a:rPr lang="zh-CN" altLang="en-US" dirty="0"/>
              <a:t>，这也就是我们所要求的 </a:t>
            </a:r>
            <a:r>
              <a:rPr lang="en-US" altLang="zh-CN" dirty="0"/>
              <a:t>DFA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通过验证，取 </a:t>
            </a:r>
            <a:r>
              <a:rPr lang="en-US" altLang="zh-CN" dirty="0"/>
              <a:t>L = 10 </a:t>
            </a:r>
            <a:r>
              <a:rPr lang="zh-CN" altLang="en-US" dirty="0"/>
              <a:t>就能满足条件。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441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956F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1F585-AF06-43B2-AE05-7D2F205B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 </a:t>
            </a:r>
            <a:r>
              <a:rPr lang="en-US" altLang="zh-CN" dirty="0"/>
              <a:t>f(n) </a:t>
            </a:r>
            <a:r>
              <a:rPr lang="zh-CN" altLang="en-US" dirty="0"/>
              <a:t>表示将十进制数 </a:t>
            </a:r>
            <a:r>
              <a:rPr lang="en-US" altLang="zh-CN" dirty="0"/>
              <a:t>n </a:t>
            </a:r>
            <a:r>
              <a:rPr lang="zh-CN" altLang="en-US" dirty="0"/>
              <a:t>所有数码之间填入加号或者减号，最终得到的值的绝对值最小值。</a:t>
            </a:r>
          </a:p>
          <a:p>
            <a:r>
              <a:rPr lang="en-US" altLang="zh-CN" dirty="0"/>
              <a:t>T </a:t>
            </a:r>
            <a:r>
              <a:rPr lang="zh-CN" altLang="en-US" dirty="0"/>
              <a:t>组询问，给定 </a:t>
            </a:r>
            <a:r>
              <a:rPr lang="en-US" altLang="zh-CN" dirty="0"/>
              <a:t>l, r, k</a:t>
            </a:r>
            <a:r>
              <a:rPr lang="zh-CN" altLang="en-US" dirty="0"/>
              <a:t>，求满足 </a:t>
            </a:r>
            <a:r>
              <a:rPr lang="en-US" altLang="zh-CN" dirty="0"/>
              <a:t>l ≤ m ≤ r </a:t>
            </a:r>
            <a:r>
              <a:rPr lang="zh-CN" altLang="en-US" dirty="0"/>
              <a:t>且 </a:t>
            </a:r>
            <a:r>
              <a:rPr lang="en-US" altLang="zh-CN" dirty="0"/>
              <a:t>f(m) &lt;= k 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的个数。</a:t>
            </a:r>
          </a:p>
          <a:p>
            <a:r>
              <a:rPr lang="zh-CN" altLang="en-US" dirty="0"/>
              <a:t>答案对 </a:t>
            </a:r>
            <a:r>
              <a:rPr lang="en-US" altLang="zh-CN" dirty="0"/>
              <a:t>1e9 + 7 </a:t>
            </a:r>
            <a:r>
              <a:rPr lang="zh-CN" altLang="en-US" dirty="0"/>
              <a:t>取模。</a:t>
            </a:r>
          </a:p>
          <a:p>
            <a:r>
              <a:rPr lang="zh-CN" altLang="en-US" dirty="0"/>
              <a:t>数据范围：</a:t>
            </a:r>
            <a:r>
              <a:rPr lang="en-US" altLang="zh-CN" dirty="0"/>
              <a:t>1 ≤ T ≤ 5e4, 1 ≤ l ≤ r ≤ 1e18, 1 ≤ k ≤ 9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2905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956F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1F585-AF06-43B2-AE05-7D2F205B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考虑如果</a:t>
            </a:r>
            <a:r>
              <a:rPr lang="en-US" altLang="zh-CN" dirty="0"/>
              <a:t>m</a:t>
            </a:r>
            <a:r>
              <a:rPr lang="zh-CN" altLang="en-US" dirty="0"/>
              <a:t>给定，如何算</a:t>
            </a:r>
            <a:r>
              <a:rPr lang="en-US" altLang="zh-CN" dirty="0"/>
              <a:t>f(m)</a:t>
            </a:r>
          </a:p>
          <a:p>
            <a:r>
              <a:rPr lang="zh-CN" altLang="en-US" dirty="0"/>
              <a:t>假设全部取加号，那么可以得到</a:t>
            </a:r>
            <a:r>
              <a:rPr lang="en-US" altLang="zh-CN" dirty="0"/>
              <a:t>sum</a:t>
            </a:r>
          </a:p>
          <a:p>
            <a:r>
              <a:rPr lang="zh-CN" altLang="en-US" dirty="0"/>
              <a:t>要选一些元素，把加号变成减号，所以相当于选一个子集，使得子集和的两倍尽量接近</a:t>
            </a:r>
            <a:r>
              <a:rPr lang="en-US" altLang="zh-CN" dirty="0"/>
              <a:t>sum</a:t>
            </a:r>
          </a:p>
          <a:p>
            <a:r>
              <a:rPr lang="zh-CN" altLang="en-US" dirty="0"/>
              <a:t>显然就是一个背包问题，设</a:t>
            </a:r>
            <a:r>
              <a:rPr lang="en-US" altLang="zh-CN" dirty="0" err="1"/>
              <a:t>dp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个数字能否加减得到绝对值为</a:t>
            </a:r>
            <a:r>
              <a:rPr lang="en-US" altLang="zh-CN" dirty="0"/>
              <a:t>j</a:t>
            </a:r>
            <a:r>
              <a:rPr lang="zh-CN" altLang="en-US" dirty="0"/>
              <a:t>的数，那么有转移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(i-1,j)-&gt;</a:t>
            </a:r>
            <a:r>
              <a:rPr lang="en-US" altLang="zh-CN" dirty="0" err="1"/>
              <a:t>dp</a:t>
            </a:r>
            <a:r>
              <a:rPr lang="en-US" altLang="zh-CN" dirty="0"/>
              <a:t>(</a:t>
            </a:r>
            <a:r>
              <a:rPr lang="en-US" altLang="zh-CN" dirty="0" err="1"/>
              <a:t>i,j+d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]),</a:t>
            </a:r>
            <a:r>
              <a:rPr lang="en-US" altLang="zh-CN" dirty="0" err="1"/>
              <a:t>dp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,|j-d[</a:t>
            </a:r>
            <a:r>
              <a:rPr lang="en-US" altLang="zh-CN" dirty="0" err="1"/>
              <a:t>i</a:t>
            </a:r>
            <a:r>
              <a:rPr lang="en-US" altLang="zh-CN" dirty="0"/>
              <a:t>]|)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938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956F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1F585-AF06-43B2-AE05-7D2F205B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考虑构造一个</a:t>
            </a:r>
            <a:r>
              <a:rPr lang="en-US" altLang="zh-CN" dirty="0"/>
              <a:t>FA</a:t>
            </a:r>
            <a:r>
              <a:rPr lang="zh-CN" altLang="en-US" dirty="0"/>
              <a:t>来识别不超过</a:t>
            </a:r>
            <a:r>
              <a:rPr lang="en-US" altLang="zh-CN" dirty="0"/>
              <a:t>n</a:t>
            </a:r>
            <a:r>
              <a:rPr lang="zh-CN" altLang="en-US" dirty="0"/>
              <a:t>位的</a:t>
            </a:r>
            <a:r>
              <a:rPr lang="en-US" altLang="zh-CN" dirty="0"/>
              <a:t>f(m)&lt;=k</a:t>
            </a:r>
            <a:r>
              <a:rPr lang="zh-CN" altLang="en-US" dirty="0"/>
              <a:t>的数字串</a:t>
            </a:r>
            <a:endParaRPr lang="en-US" altLang="zh-CN" dirty="0"/>
          </a:p>
          <a:p>
            <a:r>
              <a:rPr lang="en-US" altLang="zh-CN" dirty="0"/>
              <a:t>FA</a:t>
            </a:r>
            <a:r>
              <a:rPr lang="zh-CN" altLang="en-US" dirty="0"/>
              <a:t>的状态：背包容量，显然起始状态为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字母表：</a:t>
            </a:r>
            <a:r>
              <a:rPr lang="en-US" altLang="zh-CN" dirty="0"/>
              <a:t>0-9</a:t>
            </a:r>
          </a:p>
          <a:p>
            <a:r>
              <a:rPr lang="zh-CN" altLang="en-US" dirty="0"/>
              <a:t>转移函数：原来状态是</a:t>
            </a:r>
            <a:r>
              <a:rPr lang="en-US" altLang="zh-CN" dirty="0"/>
              <a:t>c</a:t>
            </a:r>
            <a:r>
              <a:rPr lang="zh-CN" altLang="en-US" dirty="0"/>
              <a:t>，读入一个数字</a:t>
            </a:r>
            <a:r>
              <a:rPr lang="en-US" altLang="zh-CN" dirty="0"/>
              <a:t>di</a:t>
            </a:r>
            <a:r>
              <a:rPr lang="zh-CN" altLang="en-US" dirty="0"/>
              <a:t>，那么可以转移到</a:t>
            </a:r>
            <a:r>
              <a:rPr lang="en-US" altLang="zh-CN" dirty="0" err="1"/>
              <a:t>c+di</a:t>
            </a:r>
            <a:r>
              <a:rPr lang="zh-CN" altLang="en-US" dirty="0"/>
              <a:t>，也可以转移到</a:t>
            </a:r>
            <a:r>
              <a:rPr lang="en-US" altLang="zh-CN" dirty="0"/>
              <a:t>|c-di|</a:t>
            </a:r>
          </a:p>
          <a:p>
            <a:r>
              <a:rPr lang="en-US" altLang="zh-CN" dirty="0"/>
              <a:t>FA</a:t>
            </a:r>
            <a:r>
              <a:rPr lang="zh-CN" altLang="en-US" dirty="0"/>
              <a:t>的终结状态为</a:t>
            </a:r>
            <a:r>
              <a:rPr lang="en-US" altLang="zh-CN" dirty="0"/>
              <a:t>k</a:t>
            </a:r>
            <a:r>
              <a:rPr lang="zh-CN" altLang="en-US" dirty="0"/>
              <a:t>，这是因为如果一个数字串</a:t>
            </a:r>
            <a:r>
              <a:rPr lang="en-US" altLang="zh-CN" dirty="0"/>
              <a:t>m</a:t>
            </a:r>
            <a:r>
              <a:rPr lang="zh-CN" altLang="en-US" dirty="0"/>
              <a:t>可以在</a:t>
            </a:r>
            <a:r>
              <a:rPr lang="en-US" altLang="zh-CN" dirty="0"/>
              <a:t>DFA</a:t>
            </a:r>
            <a:r>
              <a:rPr lang="zh-CN" altLang="en-US" dirty="0"/>
              <a:t>上走到</a:t>
            </a:r>
            <a:r>
              <a:rPr lang="en-US" altLang="zh-CN" dirty="0"/>
              <a:t>k</a:t>
            </a:r>
            <a:r>
              <a:rPr lang="zh-CN" altLang="en-US" dirty="0"/>
              <a:t>，那么说明</a:t>
            </a:r>
            <a:r>
              <a:rPr lang="en-US" altLang="zh-CN" dirty="0"/>
              <a:t>f(m)&lt;=k</a:t>
            </a:r>
          </a:p>
          <a:p>
            <a:r>
              <a:rPr lang="zh-CN" altLang="en-US" dirty="0"/>
              <a:t>直接做，</a:t>
            </a:r>
            <a:r>
              <a:rPr lang="en-US" altLang="zh-CN" dirty="0"/>
              <a:t>FA</a:t>
            </a:r>
            <a:r>
              <a:rPr lang="zh-CN" altLang="en-US" dirty="0"/>
              <a:t>的状态数为</a:t>
            </a:r>
            <a:r>
              <a:rPr lang="en-US" altLang="zh-CN" dirty="0"/>
              <a:t>9n</a:t>
            </a:r>
            <a:r>
              <a:rPr lang="zh-CN" altLang="en-US" dirty="0"/>
              <a:t>，每一位都是</a:t>
            </a:r>
            <a:r>
              <a:rPr lang="en-US" altLang="zh-C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3646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956F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1F585-AF06-43B2-AE05-7D2F205B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</a:t>
            </a:r>
            <a:r>
              <a:rPr lang="en-US" altLang="zh-CN" dirty="0"/>
              <a:t>《</a:t>
            </a:r>
            <a:r>
              <a:rPr lang="zh-CN" altLang="en-US" dirty="0"/>
              <a:t>浅谈有限状态自动机及其应用</a:t>
            </a:r>
            <a:r>
              <a:rPr lang="en-US" altLang="zh-CN" dirty="0"/>
              <a:t>》</a:t>
            </a:r>
            <a:r>
              <a:rPr lang="zh-CN" altLang="en-US" dirty="0"/>
              <a:t>证明了对于这种问题，只需要保留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(9+1)^2-1</a:t>
            </a:r>
            <a:r>
              <a:rPr lang="zh-CN" altLang="en-US" dirty="0"/>
              <a:t>这些状态，即</a:t>
            </a:r>
            <a:r>
              <a:rPr lang="en-US" altLang="zh-CN" dirty="0"/>
              <a:t>100</a:t>
            </a:r>
            <a:r>
              <a:rPr lang="zh-CN" altLang="en-US" dirty="0"/>
              <a:t>个状态</a:t>
            </a:r>
            <a:endParaRPr lang="en-US" altLang="zh-CN" dirty="0"/>
          </a:p>
          <a:p>
            <a:r>
              <a:rPr lang="zh-CN" altLang="en-US" dirty="0"/>
              <a:t>另外对于本题，由于</a:t>
            </a:r>
            <a:r>
              <a:rPr lang="en-US" altLang="zh-CN" dirty="0"/>
              <a:t>f(m)</a:t>
            </a:r>
            <a:r>
              <a:rPr lang="zh-CN" altLang="en-US" dirty="0"/>
              <a:t>是最小值，并且可以证明</a:t>
            </a:r>
            <a:r>
              <a:rPr lang="en-US" altLang="zh-CN" dirty="0"/>
              <a:t>f(m)&lt;10</a:t>
            </a:r>
            <a:r>
              <a:rPr lang="zh-CN" altLang="en-US" dirty="0"/>
              <a:t>，所以状态太大了也没用，回不到小于</a:t>
            </a:r>
            <a:r>
              <a:rPr lang="en-US" altLang="zh-CN" dirty="0"/>
              <a:t>10</a:t>
            </a:r>
            <a:r>
              <a:rPr lang="zh-CN" altLang="en-US" dirty="0"/>
              <a:t>的状态，可以通过更细致的分析，考虑最坏情况是</a:t>
            </a:r>
            <a:r>
              <a:rPr lang="en-US" altLang="zh-CN" dirty="0"/>
              <a:t>99999999888888888</a:t>
            </a:r>
            <a:r>
              <a:rPr lang="zh-CN" altLang="en-US" dirty="0"/>
              <a:t>，所以只需保留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72</a:t>
            </a:r>
            <a:r>
              <a:rPr lang="zh-CN" altLang="en-US" dirty="0"/>
              <a:t>这些状态，共</a:t>
            </a:r>
            <a:r>
              <a:rPr lang="en-US" altLang="zh-CN" dirty="0"/>
              <a:t>73</a:t>
            </a:r>
            <a:r>
              <a:rPr lang="zh-CN" altLang="en-US" dirty="0"/>
              <a:t>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0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4011B-7E13-4757-9423-DC44667B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F68047F-519A-4E60-8F7D-8D972EE44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0"/>
            <a:ext cx="10086975" cy="6082296"/>
          </a:xfrm>
        </p:spPr>
      </p:pic>
    </p:spTree>
    <p:extLst>
      <p:ext uri="{BB962C8B-B14F-4D97-AF65-F5344CB8AC3E}">
        <p14:creationId xmlns:p14="http://schemas.microsoft.com/office/powerpoint/2010/main" val="1230750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956F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1F585-AF06-43B2-AE05-7D2F205B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显然转移是多种的，那么这是一个</a:t>
            </a:r>
            <a:r>
              <a:rPr lang="en-US" altLang="zh-CN" dirty="0"/>
              <a:t>73</a:t>
            </a:r>
            <a:r>
              <a:rPr lang="zh-CN" altLang="en-US" dirty="0"/>
              <a:t>个点的</a:t>
            </a:r>
            <a:r>
              <a:rPr lang="en-US" altLang="zh-CN" dirty="0"/>
              <a:t>NFA</a:t>
            </a:r>
          </a:p>
          <a:p>
            <a:r>
              <a:rPr lang="zh-CN" altLang="en-US" dirty="0"/>
              <a:t>直接建立</a:t>
            </a:r>
            <a:r>
              <a:rPr lang="en-US" altLang="zh-CN" dirty="0"/>
              <a:t>NFA</a:t>
            </a:r>
            <a:r>
              <a:rPr lang="zh-CN" altLang="en-US" dirty="0"/>
              <a:t>再转成</a:t>
            </a:r>
            <a:r>
              <a:rPr lang="en-US" altLang="zh-CN" dirty="0"/>
              <a:t>DFA</a:t>
            </a:r>
            <a:r>
              <a:rPr lang="zh-CN" altLang="en-US" dirty="0"/>
              <a:t>不太可行，因为幂集构造产生了一些无用状态</a:t>
            </a:r>
            <a:endParaRPr lang="en-US" altLang="zh-CN" dirty="0"/>
          </a:p>
          <a:p>
            <a:r>
              <a:rPr lang="zh-CN" altLang="en-US" dirty="0"/>
              <a:t>直接在幂集上转移，把出现过的幂集作为一个状态保留下来，没出现过的就不管了，这样建立出一个</a:t>
            </a:r>
            <a:r>
              <a:rPr lang="en-US" altLang="zh-CN" dirty="0"/>
              <a:t>DFA</a:t>
            </a:r>
          </a:p>
          <a:p>
            <a:r>
              <a:rPr lang="zh-CN" altLang="en-US" dirty="0"/>
              <a:t>可以用长度为</a:t>
            </a:r>
            <a:r>
              <a:rPr lang="en-US" altLang="zh-CN" dirty="0"/>
              <a:t>73</a:t>
            </a:r>
            <a:r>
              <a:rPr lang="zh-CN" altLang="en-US" dirty="0"/>
              <a:t>的</a:t>
            </a:r>
            <a:r>
              <a:rPr lang="en-US" altLang="zh-CN" dirty="0" err="1"/>
              <a:t>bitset</a:t>
            </a:r>
            <a:r>
              <a:rPr lang="zh-CN" altLang="en-US" dirty="0"/>
              <a:t>实现幂集</a:t>
            </a:r>
            <a:endParaRPr lang="en-US" altLang="zh-CN" dirty="0"/>
          </a:p>
          <a:p>
            <a:r>
              <a:rPr lang="zh-CN" altLang="en-US" dirty="0"/>
              <a:t>用一个哈希表记录某个</a:t>
            </a:r>
            <a:r>
              <a:rPr lang="en-US" altLang="zh-CN" dirty="0" err="1"/>
              <a:t>bitset</a:t>
            </a:r>
            <a:r>
              <a:rPr lang="zh-CN" altLang="en-US" dirty="0"/>
              <a:t>出现过没有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7996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956F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E61E4C-3C1F-4637-9555-8353B1626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1276091"/>
            <a:ext cx="9130501" cy="5581909"/>
          </a:xfrm>
        </p:spPr>
      </p:pic>
    </p:spTree>
    <p:extLst>
      <p:ext uri="{BB962C8B-B14F-4D97-AF65-F5344CB8AC3E}">
        <p14:creationId xmlns:p14="http://schemas.microsoft.com/office/powerpoint/2010/main" val="4288929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956F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采用数位</a:t>
            </a:r>
            <a:r>
              <a:rPr lang="en-US" altLang="zh-CN" dirty="0"/>
              <a:t>DP</a:t>
            </a:r>
            <a:r>
              <a:rPr lang="zh-CN" altLang="en-US" dirty="0"/>
              <a:t>的方式统计答案</a:t>
            </a:r>
            <a:endParaRPr lang="en-US" altLang="zh-CN" dirty="0"/>
          </a:p>
          <a:p>
            <a:r>
              <a:rPr lang="en-US" altLang="zh-CN" dirty="0"/>
              <a:t>solve(</a:t>
            </a:r>
            <a:r>
              <a:rPr lang="en-US" altLang="zh-CN" dirty="0" err="1"/>
              <a:t>x,k</a:t>
            </a:r>
            <a:r>
              <a:rPr lang="en-US" altLang="zh-CN" dirty="0"/>
              <a:t>)</a:t>
            </a:r>
            <a:r>
              <a:rPr lang="zh-CN" altLang="en-US" dirty="0"/>
              <a:t>表示统计小于</a:t>
            </a:r>
            <a:r>
              <a:rPr lang="en-US" altLang="zh-CN" dirty="0"/>
              <a:t>x</a:t>
            </a:r>
            <a:r>
              <a:rPr lang="zh-CN" altLang="en-US" dirty="0"/>
              <a:t>的数</a:t>
            </a:r>
            <a:r>
              <a:rPr lang="en-US" altLang="zh-CN" dirty="0"/>
              <a:t>m</a:t>
            </a:r>
            <a:r>
              <a:rPr lang="zh-CN" altLang="en-US" dirty="0"/>
              <a:t>满足</a:t>
            </a:r>
            <a:r>
              <a:rPr lang="en-US" altLang="zh-CN" dirty="0"/>
              <a:t>f(m)=k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那么答案就是</a:t>
            </a:r>
            <a:r>
              <a:rPr lang="en-US" altLang="zh-CN" dirty="0"/>
              <a:t>solve(r+1,k)-solve(</a:t>
            </a:r>
            <a:r>
              <a:rPr lang="en-US" altLang="zh-CN" dirty="0" err="1"/>
              <a:t>l,k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solve(</a:t>
            </a:r>
            <a:r>
              <a:rPr lang="en-US" altLang="zh-CN" dirty="0" err="1"/>
              <a:t>x,k</a:t>
            </a:r>
            <a:r>
              <a:rPr lang="en-US" altLang="zh-CN" dirty="0"/>
              <a:t>)</a:t>
            </a:r>
            <a:r>
              <a:rPr lang="zh-CN" altLang="en-US" dirty="0"/>
              <a:t>等于：最高位小于</a:t>
            </a:r>
            <a:r>
              <a:rPr lang="en-US" altLang="zh-CN" dirty="0"/>
              <a:t>x</a:t>
            </a:r>
            <a:r>
              <a:rPr lang="zh-CN" altLang="en-US" dirty="0"/>
              <a:t>的最高位，其余位任意的数</a:t>
            </a:r>
            <a:r>
              <a:rPr lang="en-US" altLang="zh-CN" dirty="0"/>
              <a:t>m</a:t>
            </a:r>
            <a:r>
              <a:rPr lang="zh-CN" altLang="en-US" dirty="0"/>
              <a:t>满足</a:t>
            </a:r>
            <a:r>
              <a:rPr lang="en-US" altLang="zh-CN" dirty="0"/>
              <a:t>f(m)=k</a:t>
            </a:r>
            <a:r>
              <a:rPr lang="zh-CN" altLang="en-US" dirty="0"/>
              <a:t>的方案数</a:t>
            </a:r>
            <a:r>
              <a:rPr lang="en-US" altLang="zh-CN" dirty="0"/>
              <a:t>+</a:t>
            </a:r>
            <a:r>
              <a:rPr lang="zh-CN" altLang="en-US" dirty="0"/>
              <a:t>最高位等于</a:t>
            </a:r>
            <a:r>
              <a:rPr lang="en-US" altLang="zh-CN" dirty="0"/>
              <a:t>x</a:t>
            </a:r>
            <a:r>
              <a:rPr lang="zh-CN" altLang="en-US" dirty="0"/>
              <a:t>最高位，第二位小于</a:t>
            </a:r>
            <a:r>
              <a:rPr lang="en-US" altLang="zh-CN" dirty="0"/>
              <a:t>x</a:t>
            </a:r>
            <a:r>
              <a:rPr lang="zh-CN" altLang="en-US" dirty="0"/>
              <a:t>第二位，其余位任意的数</a:t>
            </a:r>
            <a:r>
              <a:rPr lang="en-US" altLang="zh-CN" dirty="0"/>
              <a:t>m</a:t>
            </a:r>
            <a:r>
              <a:rPr lang="zh-CN" altLang="en-US" dirty="0"/>
              <a:t>满足</a:t>
            </a:r>
            <a:r>
              <a:rPr lang="en-US" altLang="zh-CN" dirty="0"/>
              <a:t>f(m)=k</a:t>
            </a:r>
            <a:r>
              <a:rPr lang="zh-CN" altLang="en-US" dirty="0"/>
              <a:t>的方案数</a:t>
            </a:r>
            <a:r>
              <a:rPr lang="en-US" altLang="zh-CN" dirty="0"/>
              <a:t>+...</a:t>
            </a:r>
          </a:p>
          <a:p>
            <a:r>
              <a:rPr lang="zh-CN" altLang="en-US" dirty="0"/>
              <a:t>所以设一个辅助函数</a:t>
            </a:r>
            <a:r>
              <a:rPr lang="en-US" altLang="zh-CN" dirty="0"/>
              <a:t>h(</a:t>
            </a:r>
            <a:r>
              <a:rPr lang="en-US" altLang="zh-CN" dirty="0" err="1"/>
              <a:t>i,j,s,k</a:t>
            </a:r>
            <a:r>
              <a:rPr lang="en-US" altLang="zh-CN" dirty="0"/>
              <a:t>)</a:t>
            </a:r>
            <a:r>
              <a:rPr lang="zh-CN" altLang="en-US" dirty="0"/>
              <a:t>，表示长度为</a:t>
            </a:r>
            <a:r>
              <a:rPr lang="en-US" altLang="zh-CN" dirty="0" err="1"/>
              <a:t>i</a:t>
            </a:r>
            <a:r>
              <a:rPr lang="zh-CN" altLang="en-US" dirty="0"/>
              <a:t>的数，目前在</a:t>
            </a:r>
            <a:r>
              <a:rPr lang="en-US" altLang="zh-CN" dirty="0"/>
              <a:t>DFA</a:t>
            </a:r>
            <a:r>
              <a:rPr lang="zh-CN" altLang="en-US" dirty="0"/>
              <a:t>的</a:t>
            </a:r>
            <a:r>
              <a:rPr lang="en-US" altLang="zh-CN" dirty="0"/>
              <a:t>j</a:t>
            </a:r>
            <a:r>
              <a:rPr lang="zh-CN" altLang="en-US" dirty="0"/>
              <a:t>这个点上，下一步走</a:t>
            </a:r>
            <a:r>
              <a:rPr lang="en-US" altLang="zh-CN" dirty="0"/>
              <a:t>&lt;s</a:t>
            </a:r>
            <a:r>
              <a:rPr lang="zh-CN" altLang="en-US" dirty="0"/>
              <a:t>的边（除了下一步以外以后每一步随意），最后停在状态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集合中含</a:t>
            </a:r>
            <a:r>
              <a:rPr lang="en-US" altLang="zh-CN" dirty="0"/>
              <a:t>k</a:t>
            </a:r>
            <a:r>
              <a:rPr lang="zh-CN" altLang="en-US" dirty="0"/>
              <a:t>的方案数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528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956F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solve(</a:t>
            </a:r>
            <a:r>
              <a:rPr lang="en-US" altLang="zh-CN" dirty="0" err="1"/>
              <a:t>x,k</a:t>
            </a:r>
            <a:r>
              <a:rPr lang="en-US" altLang="zh-CN" dirty="0"/>
              <a:t>)</a:t>
            </a:r>
            <a:r>
              <a:rPr lang="zh-CN" altLang="en-US" dirty="0"/>
              <a:t>等于：最高位小于</a:t>
            </a:r>
            <a:r>
              <a:rPr lang="en-US" altLang="zh-CN" dirty="0"/>
              <a:t>x</a:t>
            </a:r>
            <a:r>
              <a:rPr lang="zh-CN" altLang="en-US" dirty="0"/>
              <a:t>的最高位，其余位任意的数</a:t>
            </a:r>
            <a:r>
              <a:rPr lang="en-US" altLang="zh-CN" dirty="0"/>
              <a:t>m</a:t>
            </a:r>
            <a:r>
              <a:rPr lang="zh-CN" altLang="en-US" dirty="0"/>
              <a:t>满足</a:t>
            </a:r>
            <a:r>
              <a:rPr lang="en-US" altLang="zh-CN" dirty="0"/>
              <a:t>f(m)=k</a:t>
            </a:r>
            <a:r>
              <a:rPr lang="zh-CN" altLang="en-US" dirty="0"/>
              <a:t>的方案数</a:t>
            </a:r>
            <a:r>
              <a:rPr lang="en-US" altLang="zh-CN" dirty="0"/>
              <a:t>+</a:t>
            </a:r>
            <a:r>
              <a:rPr lang="zh-CN" altLang="en-US" dirty="0"/>
              <a:t>最高位等于</a:t>
            </a:r>
            <a:r>
              <a:rPr lang="en-US" altLang="zh-CN" dirty="0"/>
              <a:t>x</a:t>
            </a:r>
            <a:r>
              <a:rPr lang="zh-CN" altLang="en-US" dirty="0"/>
              <a:t>最高位，第二位小于</a:t>
            </a:r>
            <a:r>
              <a:rPr lang="en-US" altLang="zh-CN" dirty="0"/>
              <a:t>x</a:t>
            </a:r>
            <a:r>
              <a:rPr lang="zh-CN" altLang="en-US" dirty="0"/>
              <a:t>第二位，其余位任意的数</a:t>
            </a:r>
            <a:r>
              <a:rPr lang="en-US" altLang="zh-CN" dirty="0"/>
              <a:t>m</a:t>
            </a:r>
            <a:r>
              <a:rPr lang="zh-CN" altLang="en-US" dirty="0"/>
              <a:t>满足</a:t>
            </a:r>
            <a:r>
              <a:rPr lang="en-US" altLang="zh-CN" dirty="0"/>
              <a:t>f(m)=k</a:t>
            </a:r>
            <a:r>
              <a:rPr lang="zh-CN" altLang="en-US" dirty="0"/>
              <a:t>的方案数</a:t>
            </a:r>
            <a:r>
              <a:rPr lang="en-US" altLang="zh-CN" dirty="0"/>
              <a:t>+...</a:t>
            </a:r>
          </a:p>
          <a:p>
            <a:r>
              <a:rPr lang="zh-CN" altLang="en-US" dirty="0"/>
              <a:t>所以设一个辅助函数</a:t>
            </a:r>
            <a:r>
              <a:rPr lang="en-US" altLang="zh-CN" dirty="0"/>
              <a:t>h(</a:t>
            </a:r>
            <a:r>
              <a:rPr lang="en-US" altLang="zh-CN" dirty="0" err="1"/>
              <a:t>i,j,s,k</a:t>
            </a:r>
            <a:r>
              <a:rPr lang="en-US" altLang="zh-CN" dirty="0"/>
              <a:t>)</a:t>
            </a:r>
            <a:r>
              <a:rPr lang="zh-CN" altLang="en-US" dirty="0"/>
              <a:t>，表示长度为</a:t>
            </a:r>
            <a:r>
              <a:rPr lang="en-US" altLang="zh-CN" dirty="0" err="1"/>
              <a:t>i</a:t>
            </a:r>
            <a:r>
              <a:rPr lang="zh-CN" altLang="en-US" dirty="0"/>
              <a:t>的数，目前在</a:t>
            </a:r>
            <a:r>
              <a:rPr lang="en-US" altLang="zh-CN" dirty="0"/>
              <a:t>DFA</a:t>
            </a:r>
            <a:r>
              <a:rPr lang="zh-CN" altLang="en-US" dirty="0"/>
              <a:t>的</a:t>
            </a:r>
            <a:r>
              <a:rPr lang="en-US" altLang="zh-CN" dirty="0"/>
              <a:t>j</a:t>
            </a:r>
            <a:r>
              <a:rPr lang="zh-CN" altLang="en-US" dirty="0"/>
              <a:t>这个点上，下一步走</a:t>
            </a:r>
            <a:r>
              <a:rPr lang="en-US" altLang="zh-CN" dirty="0"/>
              <a:t>&lt;s</a:t>
            </a:r>
            <a:r>
              <a:rPr lang="zh-CN" altLang="en-US" dirty="0"/>
              <a:t>的边（除了下一步以外以后每一步随意），最后停在状态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集合中含</a:t>
            </a:r>
            <a:r>
              <a:rPr lang="en-US" altLang="zh-CN" dirty="0"/>
              <a:t>k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en-US" altLang="zh-CN" dirty="0"/>
              <a:t>solve(</a:t>
            </a:r>
            <a:r>
              <a:rPr lang="en-US" altLang="zh-CN" dirty="0" err="1"/>
              <a:t>x,k</a:t>
            </a:r>
            <a:r>
              <a:rPr lang="en-US" altLang="zh-CN" dirty="0"/>
              <a:t>)=h(</a:t>
            </a:r>
            <a:r>
              <a:rPr lang="en-US" altLang="zh-CN" dirty="0" err="1"/>
              <a:t>len</a:t>
            </a:r>
            <a:r>
              <a:rPr lang="en-US" altLang="zh-CN" dirty="0"/>
              <a:t>(x),q0,x</a:t>
            </a:r>
            <a:r>
              <a:rPr lang="zh-CN" altLang="en-US" dirty="0"/>
              <a:t>的最高位数字</a:t>
            </a:r>
            <a:r>
              <a:rPr lang="en-US" altLang="zh-CN" dirty="0"/>
              <a:t>,k)+h(</a:t>
            </a:r>
            <a:r>
              <a:rPr lang="en-US" altLang="zh-CN" dirty="0" err="1"/>
              <a:t>len</a:t>
            </a:r>
            <a:r>
              <a:rPr lang="en-US" altLang="zh-CN" dirty="0"/>
              <a:t>(x)-1,go(q0,x</a:t>
            </a:r>
            <a:r>
              <a:rPr lang="zh-CN" altLang="en-US" dirty="0"/>
              <a:t>的最高位</a:t>
            </a:r>
            <a:r>
              <a:rPr lang="en-US" altLang="zh-CN" dirty="0"/>
              <a:t>),x</a:t>
            </a:r>
            <a:r>
              <a:rPr lang="zh-CN" altLang="en-US" dirty="0"/>
              <a:t>的次高位</a:t>
            </a:r>
            <a:r>
              <a:rPr lang="en-US" altLang="zh-CN" dirty="0"/>
              <a:t>,k)+...</a:t>
            </a:r>
          </a:p>
          <a:p>
            <a:r>
              <a:rPr lang="zh-CN" altLang="en-US" dirty="0"/>
              <a:t>这样可以</a:t>
            </a:r>
            <a:r>
              <a:rPr lang="en-US" altLang="zh-CN" dirty="0"/>
              <a:t>O(</a:t>
            </a:r>
            <a:r>
              <a:rPr lang="en-US" altLang="zh-CN" dirty="0" err="1"/>
              <a:t>logx</a:t>
            </a:r>
            <a:r>
              <a:rPr lang="en-US" altLang="zh-CN" dirty="0"/>
              <a:t>)</a:t>
            </a:r>
            <a:r>
              <a:rPr lang="zh-CN" altLang="en-US" dirty="0"/>
              <a:t>回答一次询问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7090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8282-1F6D-4682-9A04-10E8D8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956F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46735-E846-4173-B0C7-9EB484E3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zh-CN" altLang="en-US" dirty="0"/>
              <a:t>可以通过</a:t>
            </a:r>
            <a:r>
              <a:rPr lang="en-US" altLang="zh-CN" dirty="0"/>
              <a:t>DFA</a:t>
            </a:r>
            <a:r>
              <a:rPr lang="zh-CN" altLang="en-US" dirty="0"/>
              <a:t>上的</a:t>
            </a:r>
            <a:r>
              <a:rPr lang="en-US" altLang="zh-CN" dirty="0" err="1"/>
              <a:t>dp</a:t>
            </a:r>
            <a:r>
              <a:rPr lang="zh-CN" altLang="en-US" dirty="0"/>
              <a:t>求出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C94C0-5290-4868-9DE9-7AE2EB44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789" y="0"/>
            <a:ext cx="6923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4011B-7E13-4757-9423-DC44667B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CAEF30-BF09-4E06-B35A-31018118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51" y="0"/>
            <a:ext cx="10010049" cy="4524375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7690D-A4CD-48D8-8DC3-C4E417AF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26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4011B-7E13-4757-9423-DC44667B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zoj3218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AC10A-69E5-4C2F-8CAB-6BF51446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n+1</a:t>
            </a:r>
            <a:r>
              <a:rPr lang="zh-CN" altLang="en-US" dirty="0"/>
              <a:t>个不同的串，要构造一个状态数</a:t>
            </a:r>
            <a:r>
              <a:rPr lang="en-US" altLang="zh-CN" dirty="0"/>
              <a:t>&lt;=200</a:t>
            </a:r>
            <a:r>
              <a:rPr lang="zh-CN" altLang="en-US" dirty="0"/>
              <a:t>的</a:t>
            </a:r>
            <a:r>
              <a:rPr lang="en-US" altLang="zh-CN" dirty="0" err="1"/>
              <a:t>dfa</a:t>
            </a:r>
            <a:r>
              <a:rPr lang="zh-CN" altLang="en-US" dirty="0"/>
              <a:t>，使得这个</a:t>
            </a:r>
            <a:r>
              <a:rPr lang="en-US" altLang="zh-CN" dirty="0" err="1"/>
              <a:t>dfa</a:t>
            </a:r>
            <a:r>
              <a:rPr lang="zh-CN" altLang="en-US" dirty="0"/>
              <a:t>能接受前</a:t>
            </a:r>
            <a:r>
              <a:rPr lang="en-US" altLang="zh-CN" dirty="0"/>
              <a:t>n</a:t>
            </a:r>
            <a:r>
              <a:rPr lang="zh-CN" altLang="en-US" dirty="0"/>
              <a:t>个串，且不能接受第</a:t>
            </a:r>
            <a:r>
              <a:rPr lang="en-US" altLang="zh-CN" dirty="0"/>
              <a:t>n+1</a:t>
            </a:r>
            <a:r>
              <a:rPr lang="zh-CN" altLang="en-US" dirty="0"/>
              <a:t>个串</a:t>
            </a:r>
            <a:endParaRPr lang="en-US" altLang="zh-CN" dirty="0"/>
          </a:p>
          <a:p>
            <a:r>
              <a:rPr lang="zh-CN" altLang="en-US" dirty="0"/>
              <a:t>每个串长</a:t>
            </a:r>
            <a:r>
              <a:rPr lang="en-US" altLang="zh-CN" dirty="0"/>
              <a:t>&lt;=100</a:t>
            </a:r>
            <a:r>
              <a:rPr lang="zh-CN" altLang="en-US" dirty="0"/>
              <a:t>，</a:t>
            </a:r>
            <a:r>
              <a:rPr lang="en-US" altLang="zh-CN" dirty="0"/>
              <a:t>n&lt;=5</a:t>
            </a:r>
          </a:p>
          <a:p>
            <a:r>
              <a:rPr lang="zh-CN" altLang="en-US" dirty="0"/>
              <a:t>字母只包含</a:t>
            </a:r>
            <a:r>
              <a:rPr lang="en-US" altLang="zh-CN" dirty="0" err="1"/>
              <a:t>abc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2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4011B-7E13-4757-9423-DC44667B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zoj3218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AC10A-69E5-4C2F-8CAB-6BF51446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方法一：</a:t>
            </a:r>
            <a:endParaRPr lang="en-US" altLang="zh-CN" dirty="0"/>
          </a:p>
          <a:p>
            <a:r>
              <a:rPr lang="zh-CN" altLang="en-US" dirty="0"/>
              <a:t>设计只能识别出前</a:t>
            </a:r>
            <a:r>
              <a:rPr lang="en-US" altLang="zh-CN" dirty="0"/>
              <a:t>n</a:t>
            </a:r>
            <a:r>
              <a:rPr lang="zh-CN" altLang="en-US" dirty="0"/>
              <a:t>个串的</a:t>
            </a:r>
            <a:r>
              <a:rPr lang="en-US" altLang="zh-CN" dirty="0" err="1"/>
              <a:t>dfa</a:t>
            </a:r>
            <a:r>
              <a:rPr lang="zh-CN" altLang="en-US" dirty="0"/>
              <a:t>，然后</a:t>
            </a:r>
            <a:r>
              <a:rPr lang="en-US" altLang="zh-CN" dirty="0" err="1"/>
              <a:t>dfa</a:t>
            </a:r>
            <a:r>
              <a:rPr lang="zh-CN" altLang="en-US" dirty="0"/>
              <a:t>最小化</a:t>
            </a:r>
          </a:p>
        </p:txBody>
      </p:sp>
    </p:spTree>
    <p:extLst>
      <p:ext uri="{BB962C8B-B14F-4D97-AF65-F5344CB8AC3E}">
        <p14:creationId xmlns:p14="http://schemas.microsoft.com/office/powerpoint/2010/main" val="31339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4011B-7E13-4757-9423-DC44667B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zoj3218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AC10A-69E5-4C2F-8CAB-6BF51446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方法二：</a:t>
            </a:r>
            <a:endParaRPr lang="en-US" altLang="zh-CN" dirty="0"/>
          </a:p>
          <a:p>
            <a:r>
              <a:rPr lang="zh-CN" altLang="en-US" dirty="0"/>
              <a:t>设计不能识别最后一个串，但能识别这个串以外</a:t>
            </a:r>
            <a:r>
              <a:rPr lang="en-US" altLang="zh-CN" dirty="0"/>
              <a:t>(</a:t>
            </a:r>
            <a:r>
              <a:rPr lang="en-US" altLang="zh-CN" dirty="0" err="1"/>
              <a:t>a|b|c</a:t>
            </a:r>
            <a:r>
              <a:rPr lang="en-US" altLang="zh-CN" dirty="0"/>
              <a:t>)*</a:t>
            </a:r>
            <a:r>
              <a:rPr lang="zh-CN" altLang="en-US" dirty="0"/>
              <a:t>所有串的</a:t>
            </a:r>
            <a:r>
              <a:rPr lang="en-US" altLang="zh-CN" dirty="0" err="1"/>
              <a:t>dfa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63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4011B-7E13-4757-9423-DC44667B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TopCoder</a:t>
            </a:r>
            <a:r>
              <a:rPr lang="en-US" altLang="zh-CN" dirty="0"/>
              <a:t> 3441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AC10A-69E5-4C2F-8CAB-6BF51446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</a:t>
            </a:r>
            <a:r>
              <a:rPr lang="en-US" altLang="zh-CN" dirty="0"/>
              <a:t>DFA</a:t>
            </a:r>
            <a:r>
              <a:rPr lang="zh-CN" altLang="en-US" dirty="0"/>
              <a:t>，设计另一个</a:t>
            </a:r>
            <a:r>
              <a:rPr lang="en-US" altLang="zh-CN" dirty="0"/>
              <a:t>DFA</a:t>
            </a:r>
            <a:r>
              <a:rPr lang="zh-CN" altLang="en-US" dirty="0"/>
              <a:t>，使得设计的</a:t>
            </a:r>
            <a:r>
              <a:rPr lang="en-US" altLang="zh-CN" dirty="0"/>
              <a:t>DFA</a:t>
            </a:r>
            <a:r>
              <a:rPr lang="zh-CN" altLang="en-US" dirty="0"/>
              <a:t>能识别给的</a:t>
            </a:r>
            <a:r>
              <a:rPr lang="en-US" altLang="zh-CN" dirty="0"/>
              <a:t>DFA</a:t>
            </a:r>
            <a:r>
              <a:rPr lang="zh-CN" altLang="en-US" dirty="0"/>
              <a:t>能识别的语言的倒序</a:t>
            </a:r>
          </a:p>
        </p:txBody>
      </p:sp>
    </p:spTree>
    <p:extLst>
      <p:ext uri="{BB962C8B-B14F-4D97-AF65-F5344CB8AC3E}">
        <p14:creationId xmlns:p14="http://schemas.microsoft.com/office/powerpoint/2010/main" val="313797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4011B-7E13-4757-9423-DC44667B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SGU 201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AC10A-69E5-4C2F-8CAB-6BF51446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给定一个自动机，给出所有转移。转移分两种，一种是直接转移，字符</a:t>
            </a:r>
            <a:r>
              <a:rPr lang="en-US" altLang="zh-CN" dirty="0"/>
              <a:t>c</a:t>
            </a:r>
            <a:r>
              <a:rPr lang="zh-CN" altLang="en-US" dirty="0"/>
              <a:t>被接受，另一种是转移但字符不会被接受，即转移到的状态仍以字符</a:t>
            </a:r>
            <a:r>
              <a:rPr lang="en-US" altLang="zh-CN" dirty="0"/>
              <a:t>c</a:t>
            </a:r>
            <a:r>
              <a:rPr lang="zh-CN" altLang="en-US" dirty="0"/>
              <a:t>为转移。求给定长度的有多少个不同的字符串被自动机接受。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56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2733</Words>
  <Application>Microsoft Office PowerPoint</Application>
  <PresentationFormat>宽屏</PresentationFormat>
  <Paragraphs>144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DFA</vt:lpstr>
      <vt:lpstr>方法</vt:lpstr>
      <vt:lpstr>方法</vt:lpstr>
      <vt:lpstr>方法</vt:lpstr>
      <vt:lpstr>zoj3218</vt:lpstr>
      <vt:lpstr>zoj3218</vt:lpstr>
      <vt:lpstr>zoj3218</vt:lpstr>
      <vt:lpstr>TopCoder 3441</vt:lpstr>
      <vt:lpstr>SGU 201</vt:lpstr>
      <vt:lpstr>SGU 201</vt:lpstr>
      <vt:lpstr>luogu 4590</vt:lpstr>
      <vt:lpstr>luogu 4590</vt:lpstr>
      <vt:lpstr>luogu 4590</vt:lpstr>
      <vt:lpstr>luogu 4590</vt:lpstr>
      <vt:lpstr>AGC 022E</vt:lpstr>
      <vt:lpstr>AGC 022E</vt:lpstr>
      <vt:lpstr>AGC 022E</vt:lpstr>
      <vt:lpstr>Gym 102586J</vt:lpstr>
      <vt:lpstr>Gym 102586J</vt:lpstr>
      <vt:lpstr>Gym 102586J</vt:lpstr>
      <vt:lpstr>Gym 102586J</vt:lpstr>
      <vt:lpstr>Gym 102586J</vt:lpstr>
      <vt:lpstr>Gym 102586J</vt:lpstr>
      <vt:lpstr>Gym 102586J</vt:lpstr>
      <vt:lpstr>Gym 102586J</vt:lpstr>
      <vt:lpstr>CF 956F</vt:lpstr>
      <vt:lpstr>CF 956F</vt:lpstr>
      <vt:lpstr>CF 956F</vt:lpstr>
      <vt:lpstr>CF 956F</vt:lpstr>
      <vt:lpstr>CF 956F</vt:lpstr>
      <vt:lpstr>CF 956F</vt:lpstr>
      <vt:lpstr>CF 956F</vt:lpstr>
      <vt:lpstr>CF 956F</vt:lpstr>
      <vt:lpstr>CF 956F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DFA</dc:title>
  <dc:creator>You Lingyun</dc:creator>
  <cp:lastModifiedBy>You Lingyun</cp:lastModifiedBy>
  <cp:revision>57</cp:revision>
  <dcterms:created xsi:type="dcterms:W3CDTF">2022-01-06T06:24:30Z</dcterms:created>
  <dcterms:modified xsi:type="dcterms:W3CDTF">2022-01-08T08:56:46Z</dcterms:modified>
</cp:coreProperties>
</file>