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71" r:id="rId8"/>
    <p:sldId id="272" r:id="rId9"/>
    <p:sldId id="260" r:id="rId10"/>
    <p:sldId id="263" r:id="rId11"/>
    <p:sldId id="264" r:id="rId12"/>
    <p:sldId id="265" r:id="rId13"/>
    <p:sldId id="266" r:id="rId14"/>
    <p:sldId id="273" r:id="rId15"/>
    <p:sldId id="274" r:id="rId16"/>
    <p:sldId id="268" r:id="rId17"/>
    <p:sldId id="275" r:id="rId18"/>
    <p:sldId id="276" r:id="rId19"/>
    <p:sldId id="269" r:id="rId20"/>
    <p:sldId id="277" r:id="rId21"/>
    <p:sldId id="278" r:id="rId22"/>
    <p:sldId id="279" r:id="rId23"/>
    <p:sldId id="280" r:id="rId24"/>
    <p:sldId id="282" r:id="rId25"/>
    <p:sldId id="283" r:id="rId26"/>
    <p:sldId id="284" r:id="rId27"/>
    <p:sldId id="285" r:id="rId28"/>
    <p:sldId id="286" r:id="rId29"/>
    <p:sldId id="287" r:id="rId30"/>
    <p:sldId id="288"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5" r:id="rId46"/>
    <p:sldId id="306" r:id="rId47"/>
    <p:sldId id="307" r:id="rId48"/>
    <p:sldId id="304" r:id="rId49"/>
    <p:sldId id="308" r:id="rId50"/>
    <p:sldId id="309" r:id="rId51"/>
    <p:sldId id="310" r:id="rId52"/>
    <p:sldId id="311" r:id="rId53"/>
    <p:sldId id="312" r:id="rId54"/>
    <p:sldId id="318" r:id="rId55"/>
    <p:sldId id="313" r:id="rId56"/>
    <p:sldId id="315" r:id="rId57"/>
    <p:sldId id="316" r:id="rId58"/>
    <p:sldId id="320" r:id="rId59"/>
    <p:sldId id="321" r:id="rId60"/>
    <p:sldId id="314" r:id="rId61"/>
    <p:sldId id="317" r:id="rId62"/>
    <p:sldId id="322" r:id="rId63"/>
    <p:sldId id="323" r:id="rId64"/>
    <p:sldId id="324" r:id="rId65"/>
    <p:sldId id="325" r:id="rId66"/>
    <p:sldId id="327" r:id="rId67"/>
    <p:sldId id="328" r:id="rId68"/>
    <p:sldId id="331" r:id="rId69"/>
    <p:sldId id="332"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E1554-9ACC-4FD7-A5D3-14D9DCFD5AC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130D817-19B0-4EB7-957F-21B13B0B65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C55779-6EE6-4391-9A0E-E07FB50CE01B}"/>
              </a:ext>
            </a:extLst>
          </p:cNvPr>
          <p:cNvSpPr>
            <a:spLocks noGrp="1"/>
          </p:cNvSpPr>
          <p:nvPr>
            <p:ph type="dt" sz="half" idx="10"/>
          </p:nvPr>
        </p:nvSpPr>
        <p:spPr/>
        <p:txBody>
          <a:bodyPr/>
          <a:lstStyle/>
          <a:p>
            <a:fld id="{CC6E2064-14D0-43A4-B6A0-1898E64BD4E2}"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0E410791-B89B-46F1-A066-D0713834C1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7F6BE9-6D82-41F2-9DBE-23F9001DBF48}"/>
              </a:ext>
            </a:extLst>
          </p:cNvPr>
          <p:cNvSpPr>
            <a:spLocks noGrp="1"/>
          </p:cNvSpPr>
          <p:nvPr>
            <p:ph type="sldNum" sz="quarter" idx="12"/>
          </p:nvPr>
        </p:nvSpPr>
        <p:spPr/>
        <p:txBody>
          <a:bodyPr/>
          <a:lstStyle/>
          <a:p>
            <a:fld id="{CC9384DE-F30B-48FA-980D-C631CF35BE6B}" type="slidenum">
              <a:rPr lang="zh-CN" altLang="en-US" smtClean="0"/>
              <a:t>‹#›</a:t>
            </a:fld>
            <a:endParaRPr lang="zh-CN" altLang="en-US"/>
          </a:p>
        </p:txBody>
      </p:sp>
    </p:spTree>
    <p:extLst>
      <p:ext uri="{BB962C8B-B14F-4D97-AF65-F5344CB8AC3E}">
        <p14:creationId xmlns:p14="http://schemas.microsoft.com/office/powerpoint/2010/main" val="4168059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38D86-498C-4BCE-BB65-DFBEEB2432A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8CECB31-663B-4072-BB27-5101330472D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843F78-EC20-4EBF-8713-E651FDBB9FE0}"/>
              </a:ext>
            </a:extLst>
          </p:cNvPr>
          <p:cNvSpPr>
            <a:spLocks noGrp="1"/>
          </p:cNvSpPr>
          <p:nvPr>
            <p:ph type="dt" sz="half" idx="10"/>
          </p:nvPr>
        </p:nvSpPr>
        <p:spPr/>
        <p:txBody>
          <a:bodyPr/>
          <a:lstStyle/>
          <a:p>
            <a:fld id="{CC6E2064-14D0-43A4-B6A0-1898E64BD4E2}"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7DA30945-995B-4034-9612-7D07BA690B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1A8524-AEBE-4C13-9EF6-3FF1D19D7BA0}"/>
              </a:ext>
            </a:extLst>
          </p:cNvPr>
          <p:cNvSpPr>
            <a:spLocks noGrp="1"/>
          </p:cNvSpPr>
          <p:nvPr>
            <p:ph type="sldNum" sz="quarter" idx="12"/>
          </p:nvPr>
        </p:nvSpPr>
        <p:spPr/>
        <p:txBody>
          <a:bodyPr/>
          <a:lstStyle/>
          <a:p>
            <a:fld id="{CC9384DE-F30B-48FA-980D-C631CF35BE6B}" type="slidenum">
              <a:rPr lang="zh-CN" altLang="en-US" smtClean="0"/>
              <a:t>‹#›</a:t>
            </a:fld>
            <a:endParaRPr lang="zh-CN" altLang="en-US"/>
          </a:p>
        </p:txBody>
      </p:sp>
    </p:spTree>
    <p:extLst>
      <p:ext uri="{BB962C8B-B14F-4D97-AF65-F5344CB8AC3E}">
        <p14:creationId xmlns:p14="http://schemas.microsoft.com/office/powerpoint/2010/main" val="1609779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D4F3B7-776F-4939-9139-03FCDC4C30B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60F789-FADD-4F60-8FBD-F44A8CD25B6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51489D-E962-489F-9AE7-E0CD5E369BBC}"/>
              </a:ext>
            </a:extLst>
          </p:cNvPr>
          <p:cNvSpPr>
            <a:spLocks noGrp="1"/>
          </p:cNvSpPr>
          <p:nvPr>
            <p:ph type="dt" sz="half" idx="10"/>
          </p:nvPr>
        </p:nvSpPr>
        <p:spPr/>
        <p:txBody>
          <a:bodyPr/>
          <a:lstStyle/>
          <a:p>
            <a:fld id="{CC6E2064-14D0-43A4-B6A0-1898E64BD4E2}"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CCF90BB4-9F32-4E0C-8288-82B4F477D8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BA78FF-8F7B-45F1-994E-5A83318DAEBA}"/>
              </a:ext>
            </a:extLst>
          </p:cNvPr>
          <p:cNvSpPr>
            <a:spLocks noGrp="1"/>
          </p:cNvSpPr>
          <p:nvPr>
            <p:ph type="sldNum" sz="quarter" idx="12"/>
          </p:nvPr>
        </p:nvSpPr>
        <p:spPr/>
        <p:txBody>
          <a:bodyPr/>
          <a:lstStyle/>
          <a:p>
            <a:fld id="{CC9384DE-F30B-48FA-980D-C631CF35BE6B}" type="slidenum">
              <a:rPr lang="zh-CN" altLang="en-US" smtClean="0"/>
              <a:t>‹#›</a:t>
            </a:fld>
            <a:endParaRPr lang="zh-CN" altLang="en-US"/>
          </a:p>
        </p:txBody>
      </p:sp>
    </p:spTree>
    <p:extLst>
      <p:ext uri="{BB962C8B-B14F-4D97-AF65-F5344CB8AC3E}">
        <p14:creationId xmlns:p14="http://schemas.microsoft.com/office/powerpoint/2010/main" val="320967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0A2F7-4080-40C8-8F6C-5D08D6E0BC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7B1CD6-0154-4480-B688-1C1AE0D1E83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70D2C4-5A05-4096-84ED-485A7DCC5698}"/>
              </a:ext>
            </a:extLst>
          </p:cNvPr>
          <p:cNvSpPr>
            <a:spLocks noGrp="1"/>
          </p:cNvSpPr>
          <p:nvPr>
            <p:ph type="dt" sz="half" idx="10"/>
          </p:nvPr>
        </p:nvSpPr>
        <p:spPr/>
        <p:txBody>
          <a:bodyPr/>
          <a:lstStyle/>
          <a:p>
            <a:fld id="{CC6E2064-14D0-43A4-B6A0-1898E64BD4E2}"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6D93B385-70C4-45AD-A43B-C91E5238A5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9651DD-753A-4226-B7C6-28D9F264475D}"/>
              </a:ext>
            </a:extLst>
          </p:cNvPr>
          <p:cNvSpPr>
            <a:spLocks noGrp="1"/>
          </p:cNvSpPr>
          <p:nvPr>
            <p:ph type="sldNum" sz="quarter" idx="12"/>
          </p:nvPr>
        </p:nvSpPr>
        <p:spPr/>
        <p:txBody>
          <a:bodyPr/>
          <a:lstStyle/>
          <a:p>
            <a:fld id="{CC9384DE-F30B-48FA-980D-C631CF35BE6B}" type="slidenum">
              <a:rPr lang="zh-CN" altLang="en-US" smtClean="0"/>
              <a:t>‹#›</a:t>
            </a:fld>
            <a:endParaRPr lang="zh-CN" altLang="en-US"/>
          </a:p>
        </p:txBody>
      </p:sp>
    </p:spTree>
    <p:extLst>
      <p:ext uri="{BB962C8B-B14F-4D97-AF65-F5344CB8AC3E}">
        <p14:creationId xmlns:p14="http://schemas.microsoft.com/office/powerpoint/2010/main" val="64244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974FB-DAB3-4F37-8C5D-BCCF3987AB6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5990F0-04EF-40B3-9A2D-3294FD37E8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3D8F5AC-802E-47C0-91C0-CE7693EA499A}"/>
              </a:ext>
            </a:extLst>
          </p:cNvPr>
          <p:cNvSpPr>
            <a:spLocks noGrp="1"/>
          </p:cNvSpPr>
          <p:nvPr>
            <p:ph type="dt" sz="half" idx="10"/>
          </p:nvPr>
        </p:nvSpPr>
        <p:spPr/>
        <p:txBody>
          <a:bodyPr/>
          <a:lstStyle/>
          <a:p>
            <a:fld id="{CC6E2064-14D0-43A4-B6A0-1898E64BD4E2}"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E637B73A-1247-4F8A-A728-7F9AC277F4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F3324A-EA8A-440C-A936-E0143AFDFD39}"/>
              </a:ext>
            </a:extLst>
          </p:cNvPr>
          <p:cNvSpPr>
            <a:spLocks noGrp="1"/>
          </p:cNvSpPr>
          <p:nvPr>
            <p:ph type="sldNum" sz="quarter" idx="12"/>
          </p:nvPr>
        </p:nvSpPr>
        <p:spPr/>
        <p:txBody>
          <a:bodyPr/>
          <a:lstStyle/>
          <a:p>
            <a:fld id="{CC9384DE-F30B-48FA-980D-C631CF35BE6B}" type="slidenum">
              <a:rPr lang="zh-CN" altLang="en-US" smtClean="0"/>
              <a:t>‹#›</a:t>
            </a:fld>
            <a:endParaRPr lang="zh-CN" altLang="en-US"/>
          </a:p>
        </p:txBody>
      </p:sp>
    </p:spTree>
    <p:extLst>
      <p:ext uri="{BB962C8B-B14F-4D97-AF65-F5344CB8AC3E}">
        <p14:creationId xmlns:p14="http://schemas.microsoft.com/office/powerpoint/2010/main" val="233248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97ABC-972E-416E-A941-80CDE95AB6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AD0C69-53E9-45D9-BC33-8E2564FB397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20EE9D8-16F8-4686-A3B5-6726FAA3A29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721C2C8-F7DB-4305-B0FE-2EDAE8274E71}"/>
              </a:ext>
            </a:extLst>
          </p:cNvPr>
          <p:cNvSpPr>
            <a:spLocks noGrp="1"/>
          </p:cNvSpPr>
          <p:nvPr>
            <p:ph type="dt" sz="half" idx="10"/>
          </p:nvPr>
        </p:nvSpPr>
        <p:spPr/>
        <p:txBody>
          <a:bodyPr/>
          <a:lstStyle/>
          <a:p>
            <a:fld id="{CC6E2064-14D0-43A4-B6A0-1898E64BD4E2}" type="datetimeFigureOut">
              <a:rPr lang="zh-CN" altLang="en-US" smtClean="0"/>
              <a:t>2022/11/16</a:t>
            </a:fld>
            <a:endParaRPr lang="zh-CN" altLang="en-US"/>
          </a:p>
        </p:txBody>
      </p:sp>
      <p:sp>
        <p:nvSpPr>
          <p:cNvPr id="6" name="页脚占位符 5">
            <a:extLst>
              <a:ext uri="{FF2B5EF4-FFF2-40B4-BE49-F238E27FC236}">
                <a16:creationId xmlns:a16="http://schemas.microsoft.com/office/drawing/2014/main" id="{E655A9B9-9947-4D45-89C5-5125C1538C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1B3E51-05FB-43C5-A0D0-FB8AA3586B2C}"/>
              </a:ext>
            </a:extLst>
          </p:cNvPr>
          <p:cNvSpPr>
            <a:spLocks noGrp="1"/>
          </p:cNvSpPr>
          <p:nvPr>
            <p:ph type="sldNum" sz="quarter" idx="12"/>
          </p:nvPr>
        </p:nvSpPr>
        <p:spPr/>
        <p:txBody>
          <a:bodyPr/>
          <a:lstStyle/>
          <a:p>
            <a:fld id="{CC9384DE-F30B-48FA-980D-C631CF35BE6B}" type="slidenum">
              <a:rPr lang="zh-CN" altLang="en-US" smtClean="0"/>
              <a:t>‹#›</a:t>
            </a:fld>
            <a:endParaRPr lang="zh-CN" altLang="en-US"/>
          </a:p>
        </p:txBody>
      </p:sp>
    </p:spTree>
    <p:extLst>
      <p:ext uri="{BB962C8B-B14F-4D97-AF65-F5344CB8AC3E}">
        <p14:creationId xmlns:p14="http://schemas.microsoft.com/office/powerpoint/2010/main" val="338104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A49D7-8BED-4C07-B2F2-D9C5AD0109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A8A187-324E-4872-A068-BE11E5EAB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81C90EA-6B0A-462C-9291-A28DCF89A53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AC4C986-F408-4B25-8986-56FE115CFA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E6808F-8E69-4017-A754-4F43BC26780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1F77FE3-0AFF-4471-B21B-D40B5172D1FC}"/>
              </a:ext>
            </a:extLst>
          </p:cNvPr>
          <p:cNvSpPr>
            <a:spLocks noGrp="1"/>
          </p:cNvSpPr>
          <p:nvPr>
            <p:ph type="dt" sz="half" idx="10"/>
          </p:nvPr>
        </p:nvSpPr>
        <p:spPr/>
        <p:txBody>
          <a:bodyPr/>
          <a:lstStyle/>
          <a:p>
            <a:fld id="{CC6E2064-14D0-43A4-B6A0-1898E64BD4E2}" type="datetimeFigureOut">
              <a:rPr lang="zh-CN" altLang="en-US" smtClean="0"/>
              <a:t>2022/11/16</a:t>
            </a:fld>
            <a:endParaRPr lang="zh-CN" altLang="en-US"/>
          </a:p>
        </p:txBody>
      </p:sp>
      <p:sp>
        <p:nvSpPr>
          <p:cNvPr id="8" name="页脚占位符 7">
            <a:extLst>
              <a:ext uri="{FF2B5EF4-FFF2-40B4-BE49-F238E27FC236}">
                <a16:creationId xmlns:a16="http://schemas.microsoft.com/office/drawing/2014/main" id="{52F09588-5B13-43EC-80DF-F12A68049DE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6C767BC-5C34-4BC1-A978-BE8AED5A4117}"/>
              </a:ext>
            </a:extLst>
          </p:cNvPr>
          <p:cNvSpPr>
            <a:spLocks noGrp="1"/>
          </p:cNvSpPr>
          <p:nvPr>
            <p:ph type="sldNum" sz="quarter" idx="12"/>
          </p:nvPr>
        </p:nvSpPr>
        <p:spPr/>
        <p:txBody>
          <a:bodyPr/>
          <a:lstStyle/>
          <a:p>
            <a:fld id="{CC9384DE-F30B-48FA-980D-C631CF35BE6B}" type="slidenum">
              <a:rPr lang="zh-CN" altLang="en-US" smtClean="0"/>
              <a:t>‹#›</a:t>
            </a:fld>
            <a:endParaRPr lang="zh-CN" altLang="en-US"/>
          </a:p>
        </p:txBody>
      </p:sp>
    </p:spTree>
    <p:extLst>
      <p:ext uri="{BB962C8B-B14F-4D97-AF65-F5344CB8AC3E}">
        <p14:creationId xmlns:p14="http://schemas.microsoft.com/office/powerpoint/2010/main" val="2874281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A1DD3-4AFE-40FA-81C5-392170BCFD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D5DE505-AE8D-4DBE-AC4F-8B6AF2C1CC3D}"/>
              </a:ext>
            </a:extLst>
          </p:cNvPr>
          <p:cNvSpPr>
            <a:spLocks noGrp="1"/>
          </p:cNvSpPr>
          <p:nvPr>
            <p:ph type="dt" sz="half" idx="10"/>
          </p:nvPr>
        </p:nvSpPr>
        <p:spPr/>
        <p:txBody>
          <a:bodyPr/>
          <a:lstStyle/>
          <a:p>
            <a:fld id="{CC6E2064-14D0-43A4-B6A0-1898E64BD4E2}" type="datetimeFigureOut">
              <a:rPr lang="zh-CN" altLang="en-US" smtClean="0"/>
              <a:t>2022/11/16</a:t>
            </a:fld>
            <a:endParaRPr lang="zh-CN" altLang="en-US"/>
          </a:p>
        </p:txBody>
      </p:sp>
      <p:sp>
        <p:nvSpPr>
          <p:cNvPr id="4" name="页脚占位符 3">
            <a:extLst>
              <a:ext uri="{FF2B5EF4-FFF2-40B4-BE49-F238E27FC236}">
                <a16:creationId xmlns:a16="http://schemas.microsoft.com/office/drawing/2014/main" id="{996EC770-9A82-439F-A589-04179FFF8F6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5CF9069-DB41-498B-AD50-F6CAA48E2869}"/>
              </a:ext>
            </a:extLst>
          </p:cNvPr>
          <p:cNvSpPr>
            <a:spLocks noGrp="1"/>
          </p:cNvSpPr>
          <p:nvPr>
            <p:ph type="sldNum" sz="quarter" idx="12"/>
          </p:nvPr>
        </p:nvSpPr>
        <p:spPr/>
        <p:txBody>
          <a:bodyPr/>
          <a:lstStyle/>
          <a:p>
            <a:fld id="{CC9384DE-F30B-48FA-980D-C631CF35BE6B}" type="slidenum">
              <a:rPr lang="zh-CN" altLang="en-US" smtClean="0"/>
              <a:t>‹#›</a:t>
            </a:fld>
            <a:endParaRPr lang="zh-CN" altLang="en-US"/>
          </a:p>
        </p:txBody>
      </p:sp>
    </p:spTree>
    <p:extLst>
      <p:ext uri="{BB962C8B-B14F-4D97-AF65-F5344CB8AC3E}">
        <p14:creationId xmlns:p14="http://schemas.microsoft.com/office/powerpoint/2010/main" val="777723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6F545A0-160A-41C0-8F7C-3D0D7A81C5B4}"/>
              </a:ext>
            </a:extLst>
          </p:cNvPr>
          <p:cNvSpPr>
            <a:spLocks noGrp="1"/>
          </p:cNvSpPr>
          <p:nvPr>
            <p:ph type="dt" sz="half" idx="10"/>
          </p:nvPr>
        </p:nvSpPr>
        <p:spPr/>
        <p:txBody>
          <a:bodyPr/>
          <a:lstStyle/>
          <a:p>
            <a:fld id="{CC6E2064-14D0-43A4-B6A0-1898E64BD4E2}" type="datetimeFigureOut">
              <a:rPr lang="zh-CN" altLang="en-US" smtClean="0"/>
              <a:t>2022/11/16</a:t>
            </a:fld>
            <a:endParaRPr lang="zh-CN" altLang="en-US"/>
          </a:p>
        </p:txBody>
      </p:sp>
      <p:sp>
        <p:nvSpPr>
          <p:cNvPr id="3" name="页脚占位符 2">
            <a:extLst>
              <a:ext uri="{FF2B5EF4-FFF2-40B4-BE49-F238E27FC236}">
                <a16:creationId xmlns:a16="http://schemas.microsoft.com/office/drawing/2014/main" id="{63154E9B-E361-455F-97D6-82F97BB268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D4D0CB1-2513-4B48-B3BE-4480ACCE1ABB}"/>
              </a:ext>
            </a:extLst>
          </p:cNvPr>
          <p:cNvSpPr>
            <a:spLocks noGrp="1"/>
          </p:cNvSpPr>
          <p:nvPr>
            <p:ph type="sldNum" sz="quarter" idx="12"/>
          </p:nvPr>
        </p:nvSpPr>
        <p:spPr/>
        <p:txBody>
          <a:bodyPr/>
          <a:lstStyle/>
          <a:p>
            <a:fld id="{CC9384DE-F30B-48FA-980D-C631CF35BE6B}" type="slidenum">
              <a:rPr lang="zh-CN" altLang="en-US" smtClean="0"/>
              <a:t>‹#›</a:t>
            </a:fld>
            <a:endParaRPr lang="zh-CN" altLang="en-US"/>
          </a:p>
        </p:txBody>
      </p:sp>
    </p:spTree>
    <p:extLst>
      <p:ext uri="{BB962C8B-B14F-4D97-AF65-F5344CB8AC3E}">
        <p14:creationId xmlns:p14="http://schemas.microsoft.com/office/powerpoint/2010/main" val="209049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F54BE-6960-494F-90C9-F1E451063E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5540EF1-7855-4556-BD96-D894D130A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1D219C-BBFB-4641-B3BA-8FDA65843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B11652-4BAF-445A-9A23-1165F7380814}"/>
              </a:ext>
            </a:extLst>
          </p:cNvPr>
          <p:cNvSpPr>
            <a:spLocks noGrp="1"/>
          </p:cNvSpPr>
          <p:nvPr>
            <p:ph type="dt" sz="half" idx="10"/>
          </p:nvPr>
        </p:nvSpPr>
        <p:spPr/>
        <p:txBody>
          <a:bodyPr/>
          <a:lstStyle/>
          <a:p>
            <a:fld id="{CC6E2064-14D0-43A4-B6A0-1898E64BD4E2}" type="datetimeFigureOut">
              <a:rPr lang="zh-CN" altLang="en-US" smtClean="0"/>
              <a:t>2022/11/16</a:t>
            </a:fld>
            <a:endParaRPr lang="zh-CN" altLang="en-US"/>
          </a:p>
        </p:txBody>
      </p:sp>
      <p:sp>
        <p:nvSpPr>
          <p:cNvPr id="6" name="页脚占位符 5">
            <a:extLst>
              <a:ext uri="{FF2B5EF4-FFF2-40B4-BE49-F238E27FC236}">
                <a16:creationId xmlns:a16="http://schemas.microsoft.com/office/drawing/2014/main" id="{B67A712B-300F-4987-9D56-C81D026A0F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E26102-4129-4ACC-A9CE-FCD7422FFCE5}"/>
              </a:ext>
            </a:extLst>
          </p:cNvPr>
          <p:cNvSpPr>
            <a:spLocks noGrp="1"/>
          </p:cNvSpPr>
          <p:nvPr>
            <p:ph type="sldNum" sz="quarter" idx="12"/>
          </p:nvPr>
        </p:nvSpPr>
        <p:spPr/>
        <p:txBody>
          <a:bodyPr/>
          <a:lstStyle/>
          <a:p>
            <a:fld id="{CC9384DE-F30B-48FA-980D-C631CF35BE6B}" type="slidenum">
              <a:rPr lang="zh-CN" altLang="en-US" smtClean="0"/>
              <a:t>‹#›</a:t>
            </a:fld>
            <a:endParaRPr lang="zh-CN" altLang="en-US"/>
          </a:p>
        </p:txBody>
      </p:sp>
    </p:spTree>
    <p:extLst>
      <p:ext uri="{BB962C8B-B14F-4D97-AF65-F5344CB8AC3E}">
        <p14:creationId xmlns:p14="http://schemas.microsoft.com/office/powerpoint/2010/main" val="384538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04B43-E9F8-449C-BF65-ED08F59530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E2A12C0-8C77-44F9-96D5-D6D4D1B876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93451A4-48C3-40E2-8ABE-666194169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D89A8E-3CC2-4BEF-99AF-BE0882E0FE7F}"/>
              </a:ext>
            </a:extLst>
          </p:cNvPr>
          <p:cNvSpPr>
            <a:spLocks noGrp="1"/>
          </p:cNvSpPr>
          <p:nvPr>
            <p:ph type="dt" sz="half" idx="10"/>
          </p:nvPr>
        </p:nvSpPr>
        <p:spPr/>
        <p:txBody>
          <a:bodyPr/>
          <a:lstStyle/>
          <a:p>
            <a:fld id="{CC6E2064-14D0-43A4-B6A0-1898E64BD4E2}" type="datetimeFigureOut">
              <a:rPr lang="zh-CN" altLang="en-US" smtClean="0"/>
              <a:t>2022/11/16</a:t>
            </a:fld>
            <a:endParaRPr lang="zh-CN" altLang="en-US"/>
          </a:p>
        </p:txBody>
      </p:sp>
      <p:sp>
        <p:nvSpPr>
          <p:cNvPr id="6" name="页脚占位符 5">
            <a:extLst>
              <a:ext uri="{FF2B5EF4-FFF2-40B4-BE49-F238E27FC236}">
                <a16:creationId xmlns:a16="http://schemas.microsoft.com/office/drawing/2014/main" id="{40DE4FD0-2BBC-40F9-8334-7974F51696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AC69B5-3F50-418F-BB3D-7A7A2914DC12}"/>
              </a:ext>
            </a:extLst>
          </p:cNvPr>
          <p:cNvSpPr>
            <a:spLocks noGrp="1"/>
          </p:cNvSpPr>
          <p:nvPr>
            <p:ph type="sldNum" sz="quarter" idx="12"/>
          </p:nvPr>
        </p:nvSpPr>
        <p:spPr/>
        <p:txBody>
          <a:bodyPr/>
          <a:lstStyle/>
          <a:p>
            <a:fld id="{CC9384DE-F30B-48FA-980D-C631CF35BE6B}" type="slidenum">
              <a:rPr lang="zh-CN" altLang="en-US" smtClean="0"/>
              <a:t>‹#›</a:t>
            </a:fld>
            <a:endParaRPr lang="zh-CN" altLang="en-US"/>
          </a:p>
        </p:txBody>
      </p:sp>
    </p:spTree>
    <p:extLst>
      <p:ext uri="{BB962C8B-B14F-4D97-AF65-F5344CB8AC3E}">
        <p14:creationId xmlns:p14="http://schemas.microsoft.com/office/powerpoint/2010/main" val="2041650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1D3A98F-D15C-4C0D-A471-9B1B67347B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B24DF0-CAD8-4495-B742-C59253AC0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2B7091-A5FA-4898-88D5-48846D9E32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E2064-14D0-43A4-B6A0-1898E64BD4E2}" type="datetimeFigureOut">
              <a:rPr lang="zh-CN" altLang="en-US" smtClean="0"/>
              <a:t>2022/11/16</a:t>
            </a:fld>
            <a:endParaRPr lang="zh-CN" altLang="en-US"/>
          </a:p>
        </p:txBody>
      </p:sp>
      <p:sp>
        <p:nvSpPr>
          <p:cNvPr id="5" name="页脚占位符 4">
            <a:extLst>
              <a:ext uri="{FF2B5EF4-FFF2-40B4-BE49-F238E27FC236}">
                <a16:creationId xmlns:a16="http://schemas.microsoft.com/office/drawing/2014/main" id="{6BB29DB2-8F74-41FB-9032-51F0C211D6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F5E2391-10C3-42BE-B16D-A78D60BE22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9384DE-F30B-48FA-980D-C631CF35BE6B}" type="slidenum">
              <a:rPr lang="zh-CN" altLang="en-US" smtClean="0"/>
              <a:t>‹#›</a:t>
            </a:fld>
            <a:endParaRPr lang="zh-CN" altLang="en-US"/>
          </a:p>
        </p:txBody>
      </p:sp>
    </p:spTree>
    <p:extLst>
      <p:ext uri="{BB962C8B-B14F-4D97-AF65-F5344CB8AC3E}">
        <p14:creationId xmlns:p14="http://schemas.microsoft.com/office/powerpoint/2010/main" val="862886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D6B2A-0C66-44E3-99D4-F73F7FB9F31B}"/>
              </a:ext>
            </a:extLst>
          </p:cNvPr>
          <p:cNvSpPr>
            <a:spLocks noGrp="1"/>
          </p:cNvSpPr>
          <p:nvPr>
            <p:ph type="ctrTitle"/>
          </p:nvPr>
        </p:nvSpPr>
        <p:spPr/>
        <p:txBody>
          <a:bodyPr/>
          <a:lstStyle/>
          <a:p>
            <a:r>
              <a:rPr lang="en-US" altLang="zh-CN" dirty="0"/>
              <a:t>DP</a:t>
            </a:r>
            <a:r>
              <a:rPr lang="zh-CN" altLang="en-US" dirty="0"/>
              <a:t>优化</a:t>
            </a:r>
          </a:p>
        </p:txBody>
      </p:sp>
      <p:sp>
        <p:nvSpPr>
          <p:cNvPr id="3" name="副标题 2">
            <a:extLst>
              <a:ext uri="{FF2B5EF4-FFF2-40B4-BE49-F238E27FC236}">
                <a16:creationId xmlns:a16="http://schemas.microsoft.com/office/drawing/2014/main" id="{FA13BFE5-8A07-4CDA-B3C9-1D504EC9B94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85373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592EA-845C-4863-A5AC-71DFB938346E}"/>
              </a:ext>
            </a:extLst>
          </p:cNvPr>
          <p:cNvSpPr>
            <a:spLocks noGrp="1"/>
          </p:cNvSpPr>
          <p:nvPr>
            <p:ph type="title"/>
          </p:nvPr>
        </p:nvSpPr>
        <p:spPr/>
        <p:txBody>
          <a:bodyPr/>
          <a:lstStyle/>
          <a:p>
            <a:r>
              <a:rPr lang="zh-CN" altLang="en-US" dirty="0"/>
              <a:t>斜率优化</a:t>
            </a:r>
          </a:p>
        </p:txBody>
      </p:sp>
      <p:pic>
        <p:nvPicPr>
          <p:cNvPr id="4" name="内容占位符 3">
            <a:extLst>
              <a:ext uri="{FF2B5EF4-FFF2-40B4-BE49-F238E27FC236}">
                <a16:creationId xmlns:a16="http://schemas.microsoft.com/office/drawing/2014/main" id="{187AAC56-5CA8-48F9-9D7C-29C58B26F666}"/>
              </a:ext>
            </a:extLst>
          </p:cNvPr>
          <p:cNvPicPr>
            <a:picLocks noGrp="1" noChangeAspect="1"/>
          </p:cNvPicPr>
          <p:nvPr>
            <p:ph idx="1"/>
          </p:nvPr>
        </p:nvPicPr>
        <p:blipFill>
          <a:blip r:embed="rId2"/>
          <a:stretch>
            <a:fillRect/>
          </a:stretch>
        </p:blipFill>
        <p:spPr>
          <a:xfrm>
            <a:off x="6360769" y="1690688"/>
            <a:ext cx="4993031" cy="4351338"/>
          </a:xfrm>
          <a:prstGeom prst="rect">
            <a:avLst/>
          </a:prstGeom>
        </p:spPr>
      </p:pic>
      <p:sp>
        <p:nvSpPr>
          <p:cNvPr id="5" name="内容占位符 2">
            <a:extLst>
              <a:ext uri="{FF2B5EF4-FFF2-40B4-BE49-F238E27FC236}">
                <a16:creationId xmlns:a16="http://schemas.microsoft.com/office/drawing/2014/main" id="{DE507181-AB36-4366-8932-D50E0099B3B6}"/>
              </a:ext>
            </a:extLst>
          </p:cNvPr>
          <p:cNvSpPr txBox="1">
            <a:spLocks/>
          </p:cNvSpPr>
          <p:nvPr/>
        </p:nvSpPr>
        <p:spPr>
          <a:xfrm>
            <a:off x="8382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显然需要截距最大时，直线必切于这些点的上凸包，于是我们只需要维护这一个上凸包即可。</a:t>
            </a:r>
          </a:p>
        </p:txBody>
      </p:sp>
    </p:spTree>
    <p:extLst>
      <p:ext uri="{BB962C8B-B14F-4D97-AF65-F5344CB8AC3E}">
        <p14:creationId xmlns:p14="http://schemas.microsoft.com/office/powerpoint/2010/main" val="3744625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592EA-845C-4863-A5AC-71DFB938346E}"/>
              </a:ext>
            </a:extLst>
          </p:cNvPr>
          <p:cNvSpPr>
            <a:spLocks noGrp="1"/>
          </p:cNvSpPr>
          <p:nvPr>
            <p:ph type="title"/>
          </p:nvPr>
        </p:nvSpPr>
        <p:spPr/>
        <p:txBody>
          <a:bodyPr/>
          <a:lstStyle/>
          <a:p>
            <a:r>
              <a:rPr lang="zh-CN" altLang="en-US" dirty="0"/>
              <a:t>斜率优化</a:t>
            </a:r>
          </a:p>
        </p:txBody>
      </p:sp>
      <p:sp>
        <p:nvSpPr>
          <p:cNvPr id="5" name="内容占位符 2">
            <a:extLst>
              <a:ext uri="{FF2B5EF4-FFF2-40B4-BE49-F238E27FC236}">
                <a16:creationId xmlns:a16="http://schemas.microsoft.com/office/drawing/2014/main" id="{DE507181-AB36-4366-8932-D50E0099B3B6}"/>
              </a:ext>
            </a:extLst>
          </p:cNvPr>
          <p:cNvSpPr txBox="1">
            <a:spLocks/>
          </p:cNvSpPr>
          <p:nvPr/>
        </p:nvSpPr>
        <p:spPr>
          <a:xfrm>
            <a:off x="8382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而如何在 </a:t>
            </a:r>
            <a:r>
              <a:rPr lang="en-US" altLang="zh-CN" dirty="0" err="1"/>
              <a:t>i</a:t>
            </a:r>
            <a:r>
              <a:rPr lang="en-US" altLang="zh-CN" dirty="0"/>
              <a:t> </a:t>
            </a:r>
            <a:r>
              <a:rPr lang="zh-CN" altLang="en-US" dirty="0"/>
              <a:t>不断枚举时，在不断有新的点加入的情况下去维护这一个上凸包呢？</a:t>
            </a:r>
            <a:endParaRPr lang="en-US" altLang="zh-CN" dirty="0"/>
          </a:p>
          <a:p>
            <a:r>
              <a:rPr lang="zh-CN" altLang="en-US" dirty="0"/>
              <a:t>如果 </a:t>
            </a:r>
            <a:r>
              <a:rPr lang="en-US" altLang="zh-CN" dirty="0"/>
              <a:t>b[j] </a:t>
            </a:r>
            <a:r>
              <a:rPr lang="zh-CN" altLang="en-US" dirty="0"/>
              <a:t>是单调递增的，也就是说当我的循环变量 </a:t>
            </a:r>
            <a:r>
              <a:rPr lang="en-US" altLang="zh-CN" dirty="0" err="1"/>
              <a:t>i</a:t>
            </a:r>
            <a:r>
              <a:rPr lang="en-US" altLang="zh-CN" dirty="0"/>
              <a:t> </a:t>
            </a:r>
            <a:r>
              <a:rPr lang="zh-CN" altLang="en-US" dirty="0"/>
              <a:t>往右枚举时，新增的点会出现在所有之前的点的右边。那么维护凸包就很简单了。</a:t>
            </a:r>
          </a:p>
        </p:txBody>
      </p:sp>
      <p:pic>
        <p:nvPicPr>
          <p:cNvPr id="7" name="图片 6">
            <a:extLst>
              <a:ext uri="{FF2B5EF4-FFF2-40B4-BE49-F238E27FC236}">
                <a16:creationId xmlns:a16="http://schemas.microsoft.com/office/drawing/2014/main" id="{0F781745-E52E-4714-8EA3-5FD2136A0029}"/>
              </a:ext>
            </a:extLst>
          </p:cNvPr>
          <p:cNvPicPr>
            <a:picLocks noChangeAspect="1"/>
          </p:cNvPicPr>
          <p:nvPr/>
        </p:nvPicPr>
        <p:blipFill>
          <a:blip r:embed="rId2"/>
          <a:stretch>
            <a:fillRect/>
          </a:stretch>
        </p:blipFill>
        <p:spPr>
          <a:xfrm>
            <a:off x="6096000" y="1825625"/>
            <a:ext cx="5257800" cy="3552936"/>
          </a:xfrm>
          <a:prstGeom prst="rect">
            <a:avLst/>
          </a:prstGeom>
        </p:spPr>
      </p:pic>
    </p:spTree>
    <p:extLst>
      <p:ext uri="{BB962C8B-B14F-4D97-AF65-F5344CB8AC3E}">
        <p14:creationId xmlns:p14="http://schemas.microsoft.com/office/powerpoint/2010/main" val="2898373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592EA-845C-4863-A5AC-71DFB938346E}"/>
              </a:ext>
            </a:extLst>
          </p:cNvPr>
          <p:cNvSpPr>
            <a:spLocks noGrp="1"/>
          </p:cNvSpPr>
          <p:nvPr>
            <p:ph type="title"/>
          </p:nvPr>
        </p:nvSpPr>
        <p:spPr/>
        <p:txBody>
          <a:bodyPr/>
          <a:lstStyle/>
          <a:p>
            <a:r>
              <a:rPr lang="zh-CN" altLang="en-US" dirty="0"/>
              <a:t>斜率优化</a:t>
            </a:r>
          </a:p>
        </p:txBody>
      </p:sp>
      <p:sp>
        <p:nvSpPr>
          <p:cNvPr id="5" name="内容占位符 2">
            <a:extLst>
              <a:ext uri="{FF2B5EF4-FFF2-40B4-BE49-F238E27FC236}">
                <a16:creationId xmlns:a16="http://schemas.microsoft.com/office/drawing/2014/main" id="{DE507181-AB36-4366-8932-D50E0099B3B6}"/>
              </a:ext>
            </a:extLst>
          </p:cNvPr>
          <p:cNvSpPr txBox="1">
            <a:spLocks/>
          </p:cNvSpPr>
          <p:nvPr/>
        </p:nvSpPr>
        <p:spPr>
          <a:xfrm>
            <a:off x="8382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在维护了凸包的情况下，去枚举凸包上面的点也是不优的，所以还要考虑如何查询。</a:t>
            </a:r>
            <a:endParaRPr lang="en-US" altLang="zh-CN" dirty="0"/>
          </a:p>
          <a:p>
            <a:r>
              <a:rPr lang="zh-CN" altLang="en-US" dirty="0"/>
              <a:t>如果</a:t>
            </a:r>
            <a:r>
              <a:rPr lang="en-US" altLang="zh-CN" dirty="0"/>
              <a:t>k(a[</a:t>
            </a:r>
            <a:r>
              <a:rPr lang="en-US" altLang="zh-CN" dirty="0" err="1"/>
              <a:t>i</a:t>
            </a:r>
            <a:r>
              <a:rPr lang="en-US" altLang="zh-CN" dirty="0"/>
              <a:t>])</a:t>
            </a:r>
            <a:r>
              <a:rPr lang="zh-CN" altLang="en-US" dirty="0"/>
              <a:t>是单减的，那么显然若 </a:t>
            </a:r>
            <a:r>
              <a:rPr lang="en-US" altLang="zh-CN" dirty="0" err="1"/>
              <a:t>i</a:t>
            </a:r>
            <a:r>
              <a:rPr lang="en-US" altLang="zh-CN" dirty="0"/>
              <a:t> </a:t>
            </a:r>
            <a:r>
              <a:rPr lang="zh-CN" altLang="en-US" dirty="0"/>
              <a:t>的最优决策点为 </a:t>
            </a:r>
            <a:r>
              <a:rPr lang="en-US" altLang="zh-CN" dirty="0"/>
              <a:t>j</a:t>
            </a:r>
            <a:r>
              <a:rPr lang="zh-CN" altLang="en-US" dirty="0"/>
              <a:t>，那么 对于所有的大于</a:t>
            </a:r>
            <a:r>
              <a:rPr lang="en-US" altLang="zh-CN" dirty="0" err="1"/>
              <a:t>i</a:t>
            </a:r>
            <a:r>
              <a:rPr lang="zh-CN" altLang="en-US" dirty="0"/>
              <a:t>的</a:t>
            </a:r>
            <a:r>
              <a:rPr lang="en-US" altLang="zh-CN" dirty="0" err="1"/>
              <a:t>i</a:t>
            </a:r>
            <a:r>
              <a:rPr lang="en-US" altLang="zh-CN" dirty="0"/>
              <a:t>′</a:t>
            </a:r>
            <a:r>
              <a:rPr lang="zh-CN" altLang="en-US" dirty="0"/>
              <a:t>，</a:t>
            </a:r>
            <a:r>
              <a:rPr lang="en-US" altLang="zh-CN" dirty="0" err="1"/>
              <a:t>i</a:t>
            </a:r>
            <a:r>
              <a:rPr lang="en-US" altLang="zh-CN" dirty="0"/>
              <a:t>′ </a:t>
            </a:r>
            <a:r>
              <a:rPr lang="zh-CN" altLang="en-US" dirty="0"/>
              <a:t>的最优决策点 </a:t>
            </a:r>
            <a:r>
              <a:rPr lang="en-US" altLang="zh-CN" dirty="0"/>
              <a:t>k </a:t>
            </a:r>
            <a:r>
              <a:rPr lang="zh-CN" altLang="en-US" dirty="0"/>
              <a:t>一定满足 </a:t>
            </a:r>
            <a:r>
              <a:rPr lang="en-US" altLang="zh-CN" dirty="0" err="1"/>
              <a:t>k≥j</a:t>
            </a:r>
            <a:r>
              <a:rPr lang="zh-CN" altLang="en-US" dirty="0"/>
              <a:t>。</a:t>
            </a:r>
          </a:p>
        </p:txBody>
      </p:sp>
      <p:pic>
        <p:nvPicPr>
          <p:cNvPr id="1026" name="Picture 2">
            <a:extLst>
              <a:ext uri="{FF2B5EF4-FFF2-40B4-BE49-F238E27FC236}">
                <a16:creationId xmlns:a16="http://schemas.microsoft.com/office/drawing/2014/main" id="{B20873F5-ABF2-4819-9DED-AB1303250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257800" cy="4505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488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592EA-845C-4863-A5AC-71DFB938346E}"/>
              </a:ext>
            </a:extLst>
          </p:cNvPr>
          <p:cNvSpPr>
            <a:spLocks noGrp="1"/>
          </p:cNvSpPr>
          <p:nvPr>
            <p:ph type="title"/>
          </p:nvPr>
        </p:nvSpPr>
        <p:spPr/>
        <p:txBody>
          <a:bodyPr/>
          <a:lstStyle/>
          <a:p>
            <a:r>
              <a:rPr lang="zh-CN" altLang="en-US" dirty="0"/>
              <a:t>斜率优化</a:t>
            </a:r>
          </a:p>
        </p:txBody>
      </p:sp>
      <p:sp>
        <p:nvSpPr>
          <p:cNvPr id="5" name="内容占位符 2">
            <a:extLst>
              <a:ext uri="{FF2B5EF4-FFF2-40B4-BE49-F238E27FC236}">
                <a16:creationId xmlns:a16="http://schemas.microsoft.com/office/drawing/2014/main" id="{DE507181-AB36-4366-8932-D50E0099B3B6}"/>
              </a:ext>
            </a:extLst>
          </p:cNvPr>
          <p:cNvSpPr txBox="1">
            <a:spLocks/>
          </p:cNvSpPr>
          <p:nvPr/>
        </p:nvSpPr>
        <p:spPr>
          <a:xfrm>
            <a:off x="838200" y="1825625"/>
            <a:ext cx="52578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并且对于最优决策点，记它与之前的一个点斜率为 </a:t>
            </a:r>
            <a:r>
              <a:rPr lang="en-US" altLang="zh-CN" dirty="0"/>
              <a:t>k1</a:t>
            </a:r>
            <a:r>
              <a:rPr lang="zh-CN" altLang="en-US" dirty="0"/>
              <a:t>，它与之后的一个点斜率为 </a:t>
            </a:r>
            <a:r>
              <a:rPr lang="en-US" altLang="zh-CN" dirty="0"/>
              <a:t>k2</a:t>
            </a:r>
            <a:r>
              <a:rPr lang="zh-CN" altLang="en-US" dirty="0"/>
              <a:t>，需要满足 </a:t>
            </a:r>
            <a:r>
              <a:rPr lang="en-US" altLang="zh-CN" dirty="0"/>
              <a:t>k1&gt;a[</a:t>
            </a:r>
            <a:r>
              <a:rPr lang="en-US" altLang="zh-CN" dirty="0" err="1"/>
              <a:t>i</a:t>
            </a:r>
            <a:r>
              <a:rPr lang="en-US" altLang="zh-CN" dirty="0"/>
              <a:t>]&gt;k2</a:t>
            </a:r>
            <a:r>
              <a:rPr lang="zh-CN" altLang="en-US" dirty="0"/>
              <a:t>。</a:t>
            </a:r>
            <a:endParaRPr lang="en-US" altLang="zh-CN" dirty="0"/>
          </a:p>
          <a:p>
            <a:r>
              <a:rPr lang="zh-CN" altLang="en-US" dirty="0"/>
              <a:t>因此每当做决策前，我们先判断队首与次队首的斜率是否 </a:t>
            </a:r>
            <a:r>
              <a:rPr lang="en-US" altLang="zh-CN" dirty="0"/>
              <a:t>&gt;a[</a:t>
            </a:r>
            <a:r>
              <a:rPr lang="en-US" altLang="zh-CN" dirty="0" err="1"/>
              <a:t>i</a:t>
            </a:r>
            <a:r>
              <a:rPr lang="en-US" altLang="zh-CN" dirty="0"/>
              <a:t>]</a:t>
            </a:r>
            <a:r>
              <a:rPr lang="zh-CN" altLang="en-US" dirty="0"/>
              <a:t>，若是，队首出队，直至队首与次队首连线的斜率 </a:t>
            </a:r>
            <a:r>
              <a:rPr lang="en-US" altLang="zh-CN" dirty="0"/>
              <a:t>&lt;a[</a:t>
            </a:r>
            <a:r>
              <a:rPr lang="en-US" altLang="zh-CN" dirty="0" err="1"/>
              <a:t>i</a:t>
            </a:r>
            <a:r>
              <a:rPr lang="en-US" altLang="zh-CN" dirty="0"/>
              <a:t>]</a:t>
            </a:r>
            <a:r>
              <a:rPr lang="zh-CN" altLang="en-US" dirty="0"/>
              <a:t>。至此，队首元素就是对于 </a:t>
            </a:r>
            <a:r>
              <a:rPr lang="en-US" altLang="zh-CN" dirty="0" err="1"/>
              <a:t>i</a:t>
            </a:r>
            <a:r>
              <a:rPr lang="en-US" altLang="zh-CN" dirty="0"/>
              <a:t> </a:t>
            </a:r>
            <a:r>
              <a:rPr lang="zh-CN" altLang="en-US" dirty="0"/>
              <a:t>时的最优决策点。</a:t>
            </a:r>
            <a:endParaRPr lang="en-US" altLang="zh-CN" dirty="0"/>
          </a:p>
          <a:p>
            <a:r>
              <a:rPr lang="zh-CN" altLang="en-US" dirty="0"/>
              <a:t>综上，我们就用单调队列</a:t>
            </a:r>
            <a:r>
              <a:rPr lang="en-US" altLang="zh-CN" dirty="0"/>
              <a:t>O(n)</a:t>
            </a:r>
            <a:r>
              <a:rPr lang="zh-CN" altLang="en-US" dirty="0"/>
              <a:t>解决这一问题。</a:t>
            </a:r>
            <a:endParaRPr lang="en-US" altLang="zh-CN" dirty="0"/>
          </a:p>
        </p:txBody>
      </p:sp>
      <p:pic>
        <p:nvPicPr>
          <p:cNvPr id="1026" name="Picture 2">
            <a:extLst>
              <a:ext uri="{FF2B5EF4-FFF2-40B4-BE49-F238E27FC236}">
                <a16:creationId xmlns:a16="http://schemas.microsoft.com/office/drawing/2014/main" id="{B20873F5-ABF2-4819-9DED-AB1303250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257800" cy="4505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18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165A3-4894-43E1-AD79-2666EC4990BF}"/>
              </a:ext>
            </a:extLst>
          </p:cNvPr>
          <p:cNvSpPr>
            <a:spLocks noGrp="1"/>
          </p:cNvSpPr>
          <p:nvPr>
            <p:ph type="title"/>
          </p:nvPr>
        </p:nvSpPr>
        <p:spPr/>
        <p:txBody>
          <a:bodyPr/>
          <a:lstStyle/>
          <a:p>
            <a:r>
              <a:rPr lang="en-US" altLang="zh-CN" dirty="0"/>
              <a:t>bzoj1010 </a:t>
            </a:r>
            <a:r>
              <a:rPr lang="zh-CN" altLang="en-US" dirty="0"/>
              <a:t>玩具装箱</a:t>
            </a:r>
            <a:r>
              <a:rPr lang="en-US" altLang="zh-CN" dirty="0"/>
              <a:t>toy</a:t>
            </a:r>
            <a:endParaRPr lang="zh-CN" altLang="en-US" dirty="0"/>
          </a:p>
        </p:txBody>
      </p:sp>
      <p:sp>
        <p:nvSpPr>
          <p:cNvPr id="3" name="内容占位符 2">
            <a:extLst>
              <a:ext uri="{FF2B5EF4-FFF2-40B4-BE49-F238E27FC236}">
                <a16:creationId xmlns:a16="http://schemas.microsoft.com/office/drawing/2014/main" id="{80B8C290-F42E-4DB0-BE7A-FADD0704FE42}"/>
              </a:ext>
            </a:extLst>
          </p:cNvPr>
          <p:cNvSpPr>
            <a:spLocks noGrp="1"/>
          </p:cNvSpPr>
          <p:nvPr>
            <p:ph idx="1"/>
          </p:nvPr>
        </p:nvSpPr>
        <p:spPr/>
        <p:txBody>
          <a:bodyPr>
            <a:normAutofit/>
          </a:bodyPr>
          <a:lstStyle/>
          <a:p>
            <a:r>
              <a:rPr lang="zh-CN" altLang="en-US" dirty="0"/>
              <a:t>有编号为</a:t>
            </a:r>
            <a:r>
              <a:rPr lang="en-US" altLang="zh-CN" dirty="0"/>
              <a:t>1..N</a:t>
            </a:r>
            <a:r>
              <a:rPr lang="zh-CN" altLang="en-US" dirty="0"/>
              <a:t>的</a:t>
            </a:r>
            <a:r>
              <a:rPr lang="en-US" altLang="zh-CN" dirty="0"/>
              <a:t>N</a:t>
            </a:r>
            <a:r>
              <a:rPr lang="zh-CN" altLang="en-US" dirty="0"/>
              <a:t>件玩具，第</a:t>
            </a:r>
            <a:r>
              <a:rPr lang="en-US" altLang="zh-CN" dirty="0" err="1"/>
              <a:t>i</a:t>
            </a:r>
            <a:r>
              <a:rPr lang="zh-CN" altLang="en-US" dirty="0"/>
              <a:t>件玩具长度是</a:t>
            </a:r>
            <a:r>
              <a:rPr lang="en-US" altLang="zh-CN" dirty="0"/>
              <a:t>Ci</a:t>
            </a:r>
            <a:r>
              <a:rPr lang="zh-CN" altLang="en-US" dirty="0"/>
              <a:t>。</a:t>
            </a:r>
            <a:endParaRPr lang="en-US" altLang="zh-CN" dirty="0"/>
          </a:p>
          <a:p>
            <a:r>
              <a:rPr lang="zh-CN" altLang="en-US" dirty="0"/>
              <a:t>可以将任意编号连续的玩具变成一堆，再装到箱中。如果一堆中有多个玩具，那么每两件玩具之间要加入</a:t>
            </a:r>
            <a:r>
              <a:rPr lang="en-US" altLang="zh-CN" dirty="0"/>
              <a:t>1</a:t>
            </a:r>
            <a:r>
              <a:rPr lang="zh-CN" altLang="en-US" dirty="0"/>
              <a:t>个单位长度的填充物。如果将第</a:t>
            </a:r>
            <a:r>
              <a:rPr lang="en-US" altLang="zh-CN" dirty="0" err="1"/>
              <a:t>i</a:t>
            </a:r>
            <a:r>
              <a:rPr lang="zh-CN" altLang="en-US" dirty="0"/>
              <a:t>到第</a:t>
            </a:r>
            <a:r>
              <a:rPr lang="en-US" altLang="zh-CN" dirty="0"/>
              <a:t>j</a:t>
            </a:r>
            <a:r>
              <a:rPr lang="zh-CN" altLang="en-US" dirty="0"/>
              <a:t>件玩具放在一堆中，那长度将为</a:t>
            </a:r>
            <a:r>
              <a:rPr lang="en-US" altLang="zh-CN" dirty="0" err="1"/>
              <a:t>j-i+sigma</a:t>
            </a:r>
            <a:r>
              <a:rPr lang="en-US" altLang="zh-CN" dirty="0"/>
              <a:t>(Ck) </a:t>
            </a:r>
            <a:r>
              <a:rPr lang="en-US" altLang="zh-CN" dirty="0" err="1"/>
              <a:t>i</a:t>
            </a:r>
            <a:r>
              <a:rPr lang="en-US" altLang="zh-CN" dirty="0"/>
              <a:t>&lt;=k&lt;=j</a:t>
            </a:r>
          </a:p>
          <a:p>
            <a:r>
              <a:rPr lang="zh-CN" altLang="en-US" dirty="0"/>
              <a:t>制作箱的费用与箱长度有关。如果容器长度为</a:t>
            </a:r>
            <a:r>
              <a:rPr lang="en-US" altLang="zh-CN" dirty="0"/>
              <a:t>x</a:t>
            </a:r>
            <a:r>
              <a:rPr lang="zh-CN" altLang="en-US" dirty="0"/>
              <a:t>，其制作费用为</a:t>
            </a:r>
            <a:r>
              <a:rPr lang="en-US" altLang="zh-CN" dirty="0"/>
              <a:t>(x-L)^2</a:t>
            </a:r>
            <a:r>
              <a:rPr lang="zh-CN" altLang="en-US" dirty="0"/>
              <a:t>。可以制造出任意长度的箱，求最小费用。</a:t>
            </a:r>
            <a:endParaRPr lang="en-US" altLang="zh-CN" dirty="0"/>
          </a:p>
          <a:p>
            <a:r>
              <a:rPr lang="it-IT" altLang="zh-CN" dirty="0"/>
              <a:t>1&lt;=N&lt;=50000,1&lt;=L,Ci&lt;=10^7</a:t>
            </a:r>
            <a:endParaRPr lang="en-US" altLang="zh-CN" dirty="0"/>
          </a:p>
        </p:txBody>
      </p:sp>
    </p:spTree>
    <p:extLst>
      <p:ext uri="{BB962C8B-B14F-4D97-AF65-F5344CB8AC3E}">
        <p14:creationId xmlns:p14="http://schemas.microsoft.com/office/powerpoint/2010/main" val="790736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165A3-4894-43E1-AD79-2666EC4990BF}"/>
              </a:ext>
            </a:extLst>
          </p:cNvPr>
          <p:cNvSpPr>
            <a:spLocks noGrp="1"/>
          </p:cNvSpPr>
          <p:nvPr>
            <p:ph type="title"/>
          </p:nvPr>
        </p:nvSpPr>
        <p:spPr/>
        <p:txBody>
          <a:bodyPr/>
          <a:lstStyle/>
          <a:p>
            <a:r>
              <a:rPr lang="en-US" altLang="zh-CN" dirty="0"/>
              <a:t>bzoj1010 </a:t>
            </a:r>
            <a:r>
              <a:rPr lang="zh-CN" altLang="en-US" dirty="0"/>
              <a:t>玩具装箱</a:t>
            </a:r>
            <a:r>
              <a:rPr lang="en-US" altLang="zh-CN" dirty="0"/>
              <a:t>toy</a:t>
            </a:r>
            <a:endParaRPr lang="zh-CN" altLang="en-US" dirty="0"/>
          </a:p>
        </p:txBody>
      </p:sp>
      <p:sp>
        <p:nvSpPr>
          <p:cNvPr id="3" name="内容占位符 2">
            <a:extLst>
              <a:ext uri="{FF2B5EF4-FFF2-40B4-BE49-F238E27FC236}">
                <a16:creationId xmlns:a16="http://schemas.microsoft.com/office/drawing/2014/main" id="{80B8C290-F42E-4DB0-BE7A-FADD0704FE42}"/>
              </a:ext>
            </a:extLst>
          </p:cNvPr>
          <p:cNvSpPr>
            <a:spLocks noGrp="1"/>
          </p:cNvSpPr>
          <p:nvPr>
            <p:ph idx="1"/>
          </p:nvPr>
        </p:nvSpPr>
        <p:spPr/>
        <p:txBody>
          <a:bodyPr>
            <a:normAutofit/>
          </a:bodyPr>
          <a:lstStyle/>
          <a:p>
            <a:r>
              <a:rPr lang="zh-CN" altLang="en-US" dirty="0"/>
              <a:t>设</a:t>
            </a:r>
            <a:r>
              <a:rPr lang="en-US" altLang="zh-CN" dirty="0"/>
              <a:t>f[</a:t>
            </a:r>
            <a:r>
              <a:rPr lang="en-US" altLang="zh-CN" dirty="0" err="1"/>
              <a:t>i</a:t>
            </a:r>
            <a:r>
              <a:rPr lang="en-US" altLang="zh-CN" dirty="0"/>
              <a:t>]</a:t>
            </a:r>
            <a:r>
              <a:rPr lang="zh-CN" altLang="en-US" dirty="0"/>
              <a:t>表示前</a:t>
            </a:r>
            <a:r>
              <a:rPr lang="en-US" altLang="zh-CN" dirty="0" err="1"/>
              <a:t>i</a:t>
            </a:r>
            <a:r>
              <a:rPr lang="zh-CN" altLang="en-US" dirty="0"/>
              <a:t>件玩具的最小花费</a:t>
            </a:r>
            <a:endParaRPr lang="en-US" altLang="zh-CN" dirty="0"/>
          </a:p>
          <a:p>
            <a:r>
              <a:rPr lang="zh-CN" altLang="en-US" dirty="0"/>
              <a:t>选一个位置</a:t>
            </a:r>
            <a:r>
              <a:rPr lang="en-US" altLang="zh-CN" dirty="0"/>
              <a:t>j</a:t>
            </a:r>
            <a:r>
              <a:rPr lang="zh-CN" altLang="en-US" dirty="0"/>
              <a:t>断开，</a:t>
            </a:r>
            <a:r>
              <a:rPr lang="en-US" altLang="zh-CN" dirty="0"/>
              <a:t>[j+1,i]</a:t>
            </a:r>
            <a:r>
              <a:rPr lang="zh-CN" altLang="en-US" dirty="0"/>
              <a:t>这一段装一个箱子，有</a:t>
            </a:r>
            <a:endParaRPr lang="nn-NO" altLang="zh-CN" dirty="0"/>
          </a:p>
          <a:p>
            <a:r>
              <a:rPr lang="nn-NO" altLang="zh-CN" dirty="0"/>
              <a:t>f[i]=min_j(f[j]+(i-j-1+sum[i]-sum[j]-L)^2)</a:t>
            </a:r>
          </a:p>
          <a:p>
            <a:r>
              <a:rPr lang="zh-CN" altLang="en-US" dirty="0"/>
              <a:t>设</a:t>
            </a:r>
            <a:r>
              <a:rPr lang="en-US" altLang="zh-CN" dirty="0"/>
              <a:t>g[</a:t>
            </a:r>
            <a:r>
              <a:rPr lang="en-US" altLang="zh-CN" dirty="0" err="1"/>
              <a:t>i</a:t>
            </a:r>
            <a:r>
              <a:rPr lang="en-US" altLang="zh-CN" dirty="0"/>
              <a:t>]=</a:t>
            </a:r>
            <a:r>
              <a:rPr lang="en-US" altLang="zh-CN" dirty="0" err="1"/>
              <a:t>i+sum</a:t>
            </a:r>
            <a:r>
              <a:rPr lang="en-US" altLang="zh-CN" dirty="0"/>
              <a:t>[</a:t>
            </a:r>
            <a:r>
              <a:rPr lang="en-US" altLang="zh-CN" dirty="0" err="1"/>
              <a:t>i</a:t>
            </a:r>
            <a:r>
              <a:rPr lang="en-US" altLang="zh-CN" dirty="0"/>
              <a:t>],h[</a:t>
            </a:r>
            <a:r>
              <a:rPr lang="en-US" altLang="zh-CN" dirty="0" err="1"/>
              <a:t>i</a:t>
            </a:r>
            <a:r>
              <a:rPr lang="en-US" altLang="zh-CN" dirty="0"/>
              <a:t>]=</a:t>
            </a:r>
            <a:r>
              <a:rPr lang="en-US" altLang="zh-CN" dirty="0" err="1"/>
              <a:t>i+sum</a:t>
            </a:r>
            <a:r>
              <a:rPr lang="en-US" altLang="zh-CN" dirty="0"/>
              <a:t>[</a:t>
            </a:r>
            <a:r>
              <a:rPr lang="en-US" altLang="zh-CN" dirty="0" err="1"/>
              <a:t>i</a:t>
            </a:r>
            <a:r>
              <a:rPr lang="en-US" altLang="zh-CN" dirty="0"/>
              <a:t>]+L+1</a:t>
            </a:r>
          </a:p>
          <a:p>
            <a:r>
              <a:rPr lang="zh-CN" altLang="pl-PL" dirty="0"/>
              <a:t>所以有</a:t>
            </a:r>
            <a:r>
              <a:rPr lang="en-US" altLang="zh-CN" dirty="0"/>
              <a:t>f[</a:t>
            </a:r>
            <a:r>
              <a:rPr lang="en-US" altLang="zh-CN" dirty="0" err="1"/>
              <a:t>i</a:t>
            </a:r>
            <a:r>
              <a:rPr lang="en-US" altLang="zh-CN" dirty="0"/>
              <a:t>]=</a:t>
            </a:r>
            <a:r>
              <a:rPr lang="nn-NO" altLang="zh-CN" dirty="0"/>
              <a:t>min_j(f[j]+(g[i]-h[j])^2)=min_j(g[i]*g[i]+h[j]*h[j]+f[j]-2*g[i]*h[j])</a:t>
            </a:r>
            <a:endParaRPr lang="zh-CN" altLang="pl-PL" dirty="0"/>
          </a:p>
          <a:p>
            <a:r>
              <a:rPr lang="zh-CN" altLang="en-US" dirty="0"/>
              <a:t>对照</a:t>
            </a:r>
            <a:r>
              <a:rPr lang="en-US" altLang="zh-CN" dirty="0"/>
              <a:t>f[</a:t>
            </a:r>
            <a:r>
              <a:rPr lang="en-US" altLang="zh-CN" dirty="0" err="1"/>
              <a:t>i</a:t>
            </a:r>
            <a:r>
              <a:rPr lang="en-US" altLang="zh-CN" dirty="0"/>
              <a:t>]=</a:t>
            </a:r>
            <a:r>
              <a:rPr lang="en-US" altLang="zh-CN" dirty="0" err="1"/>
              <a:t>min_j</a:t>
            </a:r>
            <a:r>
              <a:rPr lang="en-US" altLang="zh-CN" dirty="0"/>
              <a:t> {</a:t>
            </a:r>
            <a:r>
              <a:rPr lang="pl-PL" altLang="zh-CN" dirty="0"/>
              <a:t>a[i]×b[j]+c[i]+d[j]</a:t>
            </a:r>
            <a:r>
              <a:rPr lang="en-US" altLang="zh-CN" dirty="0"/>
              <a:t>}</a:t>
            </a:r>
            <a:r>
              <a:rPr lang="zh-CN" altLang="en-US" dirty="0"/>
              <a:t>，有</a:t>
            </a:r>
            <a:r>
              <a:rPr lang="en-US" altLang="zh-CN" dirty="0"/>
              <a:t>a[</a:t>
            </a:r>
            <a:r>
              <a:rPr lang="en-US" altLang="zh-CN" dirty="0" err="1"/>
              <a:t>i</a:t>
            </a:r>
            <a:r>
              <a:rPr lang="en-US" altLang="zh-CN" dirty="0"/>
              <a:t>]=-2*g[</a:t>
            </a:r>
            <a:r>
              <a:rPr lang="en-US" altLang="zh-CN" dirty="0" err="1"/>
              <a:t>i</a:t>
            </a:r>
            <a:r>
              <a:rPr lang="en-US" altLang="zh-CN" dirty="0"/>
              <a:t>]</a:t>
            </a:r>
            <a:r>
              <a:rPr lang="zh-CN" altLang="en-US" dirty="0"/>
              <a:t>，</a:t>
            </a:r>
            <a:r>
              <a:rPr lang="en-US" altLang="zh-CN" dirty="0"/>
              <a:t>b[j]=h[j]</a:t>
            </a:r>
            <a:r>
              <a:rPr lang="zh-CN" altLang="en-US" dirty="0"/>
              <a:t>，</a:t>
            </a:r>
            <a:r>
              <a:rPr lang="en-US" altLang="zh-CN" dirty="0"/>
              <a:t>c[</a:t>
            </a:r>
            <a:r>
              <a:rPr lang="en-US" altLang="zh-CN" dirty="0" err="1"/>
              <a:t>i</a:t>
            </a:r>
            <a:r>
              <a:rPr lang="en-US" altLang="zh-CN" dirty="0"/>
              <a:t>]=g[</a:t>
            </a:r>
            <a:r>
              <a:rPr lang="en-US" altLang="zh-CN" dirty="0" err="1"/>
              <a:t>i</a:t>
            </a:r>
            <a:r>
              <a:rPr lang="en-US" altLang="zh-CN" dirty="0"/>
              <a:t>]*g[</a:t>
            </a:r>
            <a:r>
              <a:rPr lang="en-US" altLang="zh-CN" dirty="0" err="1"/>
              <a:t>i</a:t>
            </a:r>
            <a:r>
              <a:rPr lang="en-US" altLang="zh-CN" dirty="0"/>
              <a:t>]</a:t>
            </a:r>
            <a:r>
              <a:rPr lang="zh-CN" altLang="en-US" dirty="0"/>
              <a:t>，</a:t>
            </a:r>
            <a:r>
              <a:rPr lang="en-US" altLang="zh-CN" dirty="0"/>
              <a:t>d[j]=h[j]*h[j]+f[j]</a:t>
            </a:r>
          </a:p>
          <a:p>
            <a:r>
              <a:rPr lang="zh-CN" altLang="en-US" dirty="0"/>
              <a:t>显然</a:t>
            </a:r>
            <a:r>
              <a:rPr lang="en-US" altLang="zh-CN" dirty="0"/>
              <a:t>b[j]</a:t>
            </a:r>
            <a:r>
              <a:rPr lang="zh-CN" altLang="en-US" dirty="0"/>
              <a:t>是单增的，</a:t>
            </a:r>
            <a:r>
              <a:rPr lang="en-US" altLang="zh-CN" dirty="0"/>
              <a:t>a[</a:t>
            </a:r>
            <a:r>
              <a:rPr lang="en-US" altLang="zh-CN" dirty="0" err="1"/>
              <a:t>i</a:t>
            </a:r>
            <a:r>
              <a:rPr lang="en-US" altLang="zh-CN" dirty="0"/>
              <a:t>]</a:t>
            </a:r>
            <a:r>
              <a:rPr lang="zh-CN" altLang="en-US" dirty="0"/>
              <a:t>是单减的，可以用上面说的方法优化</a:t>
            </a:r>
            <a:endParaRPr lang="en-US" altLang="zh-CN" dirty="0"/>
          </a:p>
        </p:txBody>
      </p:sp>
    </p:spTree>
    <p:extLst>
      <p:ext uri="{BB962C8B-B14F-4D97-AF65-F5344CB8AC3E}">
        <p14:creationId xmlns:p14="http://schemas.microsoft.com/office/powerpoint/2010/main" val="218030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592EA-845C-4863-A5AC-71DFB938346E}"/>
              </a:ext>
            </a:extLst>
          </p:cNvPr>
          <p:cNvSpPr>
            <a:spLocks noGrp="1"/>
          </p:cNvSpPr>
          <p:nvPr>
            <p:ph type="title"/>
          </p:nvPr>
        </p:nvSpPr>
        <p:spPr/>
        <p:txBody>
          <a:bodyPr/>
          <a:lstStyle/>
          <a:p>
            <a:r>
              <a:rPr lang="zh-CN" altLang="en-US" dirty="0"/>
              <a:t>斜率优化</a:t>
            </a:r>
          </a:p>
        </p:txBody>
      </p:sp>
      <p:sp>
        <p:nvSpPr>
          <p:cNvPr id="5" name="内容占位符 2">
            <a:extLst>
              <a:ext uri="{FF2B5EF4-FFF2-40B4-BE49-F238E27FC236}">
                <a16:creationId xmlns:a16="http://schemas.microsoft.com/office/drawing/2014/main" id="{DE507181-AB36-4366-8932-D50E0099B3B6}"/>
              </a:ext>
            </a:extLst>
          </p:cNvPr>
          <p:cNvSpPr txBox="1">
            <a:spLocks/>
          </p:cNvSpPr>
          <p:nvPr/>
        </p:nvSpPr>
        <p:spPr>
          <a:xfrm>
            <a:off x="8382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假如加入的点的横坐标依旧是满足单调性的，维护凸包这一操作可以沿用上述操作。</a:t>
            </a:r>
            <a:endParaRPr lang="en-US" altLang="zh-CN" dirty="0"/>
          </a:p>
          <a:p>
            <a:r>
              <a:rPr lang="zh-CN" altLang="en-US" dirty="0"/>
              <a:t>如果</a:t>
            </a:r>
            <a:r>
              <a:rPr lang="en-US" altLang="zh-CN" dirty="0"/>
              <a:t>k(a[</a:t>
            </a:r>
            <a:r>
              <a:rPr lang="en-US" altLang="zh-CN" dirty="0" err="1"/>
              <a:t>i</a:t>
            </a:r>
            <a:r>
              <a:rPr lang="en-US" altLang="zh-CN" dirty="0"/>
              <a:t>])</a:t>
            </a:r>
            <a:r>
              <a:rPr lang="zh-CN" altLang="en-US" dirty="0"/>
              <a:t>是任意的，那么我们可以在凸包上对斜率进行二分，会多一个</a:t>
            </a:r>
            <a:r>
              <a:rPr lang="en-US" altLang="zh-CN" dirty="0"/>
              <a:t>log</a:t>
            </a:r>
            <a:endParaRPr lang="zh-CN" altLang="en-US" dirty="0"/>
          </a:p>
        </p:txBody>
      </p:sp>
      <p:pic>
        <p:nvPicPr>
          <p:cNvPr id="1026" name="Picture 2">
            <a:extLst>
              <a:ext uri="{FF2B5EF4-FFF2-40B4-BE49-F238E27FC236}">
                <a16:creationId xmlns:a16="http://schemas.microsoft.com/office/drawing/2014/main" id="{B20873F5-ABF2-4819-9DED-AB1303250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257800" cy="4505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32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D92E9-C43E-4A7B-99B9-9500801D57EA}"/>
              </a:ext>
            </a:extLst>
          </p:cNvPr>
          <p:cNvSpPr>
            <a:spLocks noGrp="1"/>
          </p:cNvSpPr>
          <p:nvPr>
            <p:ph type="title"/>
          </p:nvPr>
        </p:nvSpPr>
        <p:spPr/>
        <p:txBody>
          <a:bodyPr/>
          <a:lstStyle/>
          <a:p>
            <a:r>
              <a:rPr lang="en-US" altLang="zh-CN" dirty="0"/>
              <a:t>SDOI2012 </a:t>
            </a:r>
            <a:r>
              <a:rPr lang="zh-CN" altLang="en-US" dirty="0"/>
              <a:t>任务安排</a:t>
            </a:r>
          </a:p>
        </p:txBody>
      </p:sp>
      <p:sp>
        <p:nvSpPr>
          <p:cNvPr id="3" name="内容占位符 2">
            <a:extLst>
              <a:ext uri="{FF2B5EF4-FFF2-40B4-BE49-F238E27FC236}">
                <a16:creationId xmlns:a16="http://schemas.microsoft.com/office/drawing/2014/main" id="{FFBFE42B-F5B8-47FD-939F-DA6BFD8F04A8}"/>
              </a:ext>
            </a:extLst>
          </p:cNvPr>
          <p:cNvSpPr>
            <a:spLocks noGrp="1"/>
          </p:cNvSpPr>
          <p:nvPr>
            <p:ph idx="1"/>
          </p:nvPr>
        </p:nvSpPr>
        <p:spPr/>
        <p:txBody>
          <a:bodyPr/>
          <a:lstStyle/>
          <a:p>
            <a:r>
              <a:rPr lang="zh-CN" altLang="en-US" dirty="0"/>
              <a:t>给定 </a:t>
            </a:r>
            <a:r>
              <a:rPr lang="en-US" altLang="zh-CN" dirty="0"/>
              <a:t>n </a:t>
            </a:r>
            <a:r>
              <a:rPr lang="zh-CN" altLang="en-US" dirty="0"/>
              <a:t>个任务，第 </a:t>
            </a:r>
            <a:r>
              <a:rPr lang="en-US" altLang="zh-CN" dirty="0" err="1"/>
              <a:t>i</a:t>
            </a:r>
            <a:r>
              <a:rPr lang="en-US" altLang="zh-CN" dirty="0"/>
              <a:t> </a:t>
            </a:r>
            <a:r>
              <a:rPr lang="zh-CN" altLang="en-US" dirty="0"/>
              <a:t>个任务有两个参数 </a:t>
            </a:r>
            <a:r>
              <a:rPr lang="en-US" altLang="zh-CN" dirty="0" err="1"/>
              <a:t>Ti,Ci</a:t>
            </a:r>
            <a:r>
              <a:rPr lang="zh-CN" altLang="en-US" dirty="0"/>
              <a:t>，你现在要将这些任务分为相邻的若干段。</a:t>
            </a:r>
            <a:endParaRPr lang="en-US" altLang="zh-CN" dirty="0"/>
          </a:p>
          <a:p>
            <a:r>
              <a:rPr lang="zh-CN" altLang="en-US" dirty="0"/>
              <a:t>一段任务的总用时为 ∑</a:t>
            </a:r>
            <a:r>
              <a:rPr lang="en-US" altLang="zh-CN" dirty="0" err="1"/>
              <a:t>Ti+s</a:t>
            </a:r>
            <a:r>
              <a:rPr lang="zh-CN" altLang="en-US" dirty="0"/>
              <a:t>（</a:t>
            </a:r>
            <a:r>
              <a:rPr lang="en-US" altLang="zh-CN" dirty="0"/>
              <a:t>s </a:t>
            </a:r>
            <a:r>
              <a:rPr lang="zh-CN" altLang="en-US" dirty="0"/>
              <a:t>给定），这一段任务会同时结束。依次执行每一段划分好的任务。</a:t>
            </a:r>
            <a:endParaRPr lang="en-US" altLang="zh-CN" dirty="0"/>
          </a:p>
          <a:p>
            <a:r>
              <a:rPr lang="zh-CN" altLang="en-US" dirty="0"/>
              <a:t>每一个任务的花费为该任务的结束时刻 </a:t>
            </a:r>
            <a:r>
              <a:rPr lang="en-US" altLang="zh-CN" dirty="0"/>
              <a:t>×Ci</a:t>
            </a:r>
            <a:r>
              <a:rPr lang="zh-CN" altLang="en-US" dirty="0"/>
              <a:t>。</a:t>
            </a:r>
            <a:endParaRPr lang="en-US" altLang="zh-CN" dirty="0"/>
          </a:p>
          <a:p>
            <a:r>
              <a:rPr lang="zh-CN" altLang="en-US" dirty="0"/>
              <a:t>问所有划分中，最少花费和。</a:t>
            </a:r>
            <a:endParaRPr lang="en-US" altLang="zh-CN" dirty="0"/>
          </a:p>
          <a:p>
            <a:r>
              <a:rPr lang="en-US" altLang="zh-CN" dirty="0"/>
              <a:t>1≤n≤3e5,1≤s≤2^8,0≤|Ti|,Ci≤2^8</a:t>
            </a:r>
            <a:endParaRPr lang="zh-CN" altLang="en-US" dirty="0"/>
          </a:p>
        </p:txBody>
      </p:sp>
    </p:spTree>
    <p:extLst>
      <p:ext uri="{BB962C8B-B14F-4D97-AF65-F5344CB8AC3E}">
        <p14:creationId xmlns:p14="http://schemas.microsoft.com/office/powerpoint/2010/main" val="2844886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D92E9-C43E-4A7B-99B9-9500801D57EA}"/>
              </a:ext>
            </a:extLst>
          </p:cNvPr>
          <p:cNvSpPr>
            <a:spLocks noGrp="1"/>
          </p:cNvSpPr>
          <p:nvPr>
            <p:ph type="title"/>
          </p:nvPr>
        </p:nvSpPr>
        <p:spPr/>
        <p:txBody>
          <a:bodyPr/>
          <a:lstStyle/>
          <a:p>
            <a:r>
              <a:rPr lang="en-US" altLang="zh-CN" dirty="0"/>
              <a:t>SDOI2012 </a:t>
            </a:r>
            <a:r>
              <a:rPr lang="zh-CN" altLang="en-US" dirty="0"/>
              <a:t>任务安排</a:t>
            </a:r>
          </a:p>
        </p:txBody>
      </p:sp>
      <p:sp>
        <p:nvSpPr>
          <p:cNvPr id="3" name="内容占位符 2">
            <a:extLst>
              <a:ext uri="{FF2B5EF4-FFF2-40B4-BE49-F238E27FC236}">
                <a16:creationId xmlns:a16="http://schemas.microsoft.com/office/drawing/2014/main" id="{FFBFE42B-F5B8-47FD-939F-DA6BFD8F04A8}"/>
              </a:ext>
            </a:extLst>
          </p:cNvPr>
          <p:cNvSpPr>
            <a:spLocks noGrp="1"/>
          </p:cNvSpPr>
          <p:nvPr>
            <p:ph idx="1"/>
          </p:nvPr>
        </p:nvSpPr>
        <p:spPr/>
        <p:txBody>
          <a:bodyPr/>
          <a:lstStyle/>
          <a:p>
            <a:r>
              <a:rPr lang="zh-CN" altLang="en-US" dirty="0"/>
              <a:t>将 </a:t>
            </a:r>
            <a:r>
              <a:rPr lang="en-US" altLang="zh-CN" dirty="0"/>
              <a:t>T,C </a:t>
            </a:r>
            <a:r>
              <a:rPr lang="zh-CN" altLang="en-US" dirty="0"/>
              <a:t>分别做前缀和后，设 </a:t>
            </a:r>
            <a:r>
              <a:rPr lang="en-US" altLang="zh-CN" dirty="0"/>
              <a:t>f[</a:t>
            </a:r>
            <a:r>
              <a:rPr lang="en-US" altLang="zh-CN" dirty="0" err="1"/>
              <a:t>i</a:t>
            </a:r>
            <a:r>
              <a:rPr lang="en-US" altLang="zh-CN" dirty="0"/>
              <a:t>] </a:t>
            </a:r>
            <a:r>
              <a:rPr lang="zh-CN" altLang="en-US" dirty="0"/>
              <a:t>为 </a:t>
            </a:r>
            <a:r>
              <a:rPr lang="en-US" altLang="zh-CN" dirty="0"/>
              <a:t>1∼i </a:t>
            </a:r>
            <a:r>
              <a:rPr lang="zh-CN" altLang="en-US" dirty="0"/>
              <a:t>个任务划分好后最少的花费。可以列出转移方程</a:t>
            </a:r>
            <a:endParaRPr lang="en-US" altLang="zh-CN" dirty="0"/>
          </a:p>
          <a:p>
            <a:r>
              <a:rPr lang="en-US" altLang="zh-CN" dirty="0"/>
              <a:t>f[</a:t>
            </a:r>
            <a:r>
              <a:rPr lang="en-US" altLang="zh-CN" dirty="0" err="1"/>
              <a:t>i</a:t>
            </a:r>
            <a:r>
              <a:rPr lang="en-US" altLang="zh-CN" dirty="0"/>
              <a:t>]=min{f[j]+T[</a:t>
            </a:r>
            <a:r>
              <a:rPr lang="en-US" altLang="zh-CN" dirty="0" err="1"/>
              <a:t>i</a:t>
            </a:r>
            <a:r>
              <a:rPr lang="en-US" altLang="zh-CN" dirty="0"/>
              <a:t>]*(C[</a:t>
            </a:r>
            <a:r>
              <a:rPr lang="en-US" altLang="zh-CN" dirty="0" err="1"/>
              <a:t>i</a:t>
            </a:r>
            <a:r>
              <a:rPr lang="en-US" altLang="zh-CN" dirty="0"/>
              <a:t>]−C[j])+s*(C[n]−C[j])}</a:t>
            </a:r>
          </a:p>
          <a:p>
            <a:r>
              <a:rPr lang="zh-CN" altLang="en-US" dirty="0"/>
              <a:t>对照</a:t>
            </a:r>
            <a:r>
              <a:rPr lang="en-US" altLang="zh-CN" dirty="0"/>
              <a:t>f[</a:t>
            </a:r>
            <a:r>
              <a:rPr lang="en-US" altLang="zh-CN" dirty="0" err="1"/>
              <a:t>i</a:t>
            </a:r>
            <a:r>
              <a:rPr lang="en-US" altLang="zh-CN" dirty="0"/>
              <a:t>]=</a:t>
            </a:r>
            <a:r>
              <a:rPr lang="en-US" altLang="zh-CN" dirty="0" err="1"/>
              <a:t>min_j</a:t>
            </a:r>
            <a:r>
              <a:rPr lang="en-US" altLang="zh-CN" dirty="0"/>
              <a:t> {</a:t>
            </a:r>
            <a:r>
              <a:rPr lang="pl-PL" altLang="zh-CN" dirty="0"/>
              <a:t>a[i]×b[j]+c[i]+d[j]</a:t>
            </a:r>
            <a:r>
              <a:rPr lang="en-US" altLang="zh-CN" dirty="0"/>
              <a:t>}</a:t>
            </a:r>
            <a:r>
              <a:rPr lang="zh-CN" altLang="en-US" dirty="0"/>
              <a:t>，有</a:t>
            </a:r>
            <a:r>
              <a:rPr lang="en-US" altLang="zh-CN" dirty="0"/>
              <a:t>a[</a:t>
            </a:r>
            <a:r>
              <a:rPr lang="en-US" altLang="zh-CN" dirty="0" err="1"/>
              <a:t>i</a:t>
            </a:r>
            <a:r>
              <a:rPr lang="en-US" altLang="zh-CN" dirty="0"/>
              <a:t>]=-T[</a:t>
            </a:r>
            <a:r>
              <a:rPr lang="en-US" altLang="zh-CN" dirty="0" err="1"/>
              <a:t>i</a:t>
            </a:r>
            <a:r>
              <a:rPr lang="en-US" altLang="zh-CN" dirty="0"/>
              <a:t>]</a:t>
            </a:r>
            <a:r>
              <a:rPr lang="zh-CN" altLang="en-US" dirty="0"/>
              <a:t>，</a:t>
            </a:r>
            <a:r>
              <a:rPr lang="en-US" altLang="zh-CN" dirty="0"/>
              <a:t>b[j]=C[j]</a:t>
            </a:r>
            <a:r>
              <a:rPr lang="zh-CN" altLang="en-US" dirty="0"/>
              <a:t>，</a:t>
            </a:r>
            <a:r>
              <a:rPr lang="en-US" altLang="zh-CN" dirty="0"/>
              <a:t>c[</a:t>
            </a:r>
            <a:r>
              <a:rPr lang="en-US" altLang="zh-CN" dirty="0" err="1"/>
              <a:t>i</a:t>
            </a:r>
            <a:r>
              <a:rPr lang="en-US" altLang="zh-CN" dirty="0"/>
              <a:t>]=T[</a:t>
            </a:r>
            <a:r>
              <a:rPr lang="en-US" altLang="zh-CN" dirty="0" err="1"/>
              <a:t>i</a:t>
            </a:r>
            <a:r>
              <a:rPr lang="en-US" altLang="zh-CN" dirty="0"/>
              <a:t>]*C[</a:t>
            </a:r>
            <a:r>
              <a:rPr lang="en-US" altLang="zh-CN" dirty="0" err="1"/>
              <a:t>i</a:t>
            </a:r>
            <a:r>
              <a:rPr lang="en-US" altLang="zh-CN" dirty="0"/>
              <a:t>]+s*C[n]</a:t>
            </a:r>
            <a:r>
              <a:rPr lang="zh-CN" altLang="en-US" dirty="0"/>
              <a:t>，</a:t>
            </a:r>
            <a:r>
              <a:rPr lang="en-US" altLang="zh-CN" dirty="0"/>
              <a:t>d[j]=f[j]-s*C[j]</a:t>
            </a:r>
          </a:p>
          <a:p>
            <a:r>
              <a:rPr lang="zh-CN" altLang="en-US" dirty="0"/>
              <a:t>由于</a:t>
            </a:r>
            <a:r>
              <a:rPr lang="en-US" altLang="zh-CN" dirty="0"/>
              <a:t>T</a:t>
            </a:r>
            <a:r>
              <a:rPr lang="zh-CN" altLang="en-US" dirty="0"/>
              <a:t>可能有负的，所以</a:t>
            </a:r>
            <a:r>
              <a:rPr lang="en-US" altLang="zh-CN" dirty="0"/>
              <a:t>T</a:t>
            </a:r>
            <a:r>
              <a:rPr lang="zh-CN" altLang="en-US" dirty="0"/>
              <a:t>做前缀和后可能不是单调的，但是</a:t>
            </a:r>
            <a:r>
              <a:rPr lang="en-US" altLang="zh-CN" dirty="0"/>
              <a:t>C</a:t>
            </a:r>
            <a:r>
              <a:rPr lang="zh-CN" altLang="en-US" dirty="0"/>
              <a:t>是单调的</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598964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592EA-845C-4863-A5AC-71DFB938346E}"/>
              </a:ext>
            </a:extLst>
          </p:cNvPr>
          <p:cNvSpPr>
            <a:spLocks noGrp="1"/>
          </p:cNvSpPr>
          <p:nvPr>
            <p:ph type="title"/>
          </p:nvPr>
        </p:nvSpPr>
        <p:spPr/>
        <p:txBody>
          <a:bodyPr/>
          <a:lstStyle/>
          <a:p>
            <a:r>
              <a:rPr lang="zh-CN" altLang="en-US" dirty="0"/>
              <a:t>斜率优化</a:t>
            </a:r>
          </a:p>
        </p:txBody>
      </p:sp>
      <p:sp>
        <p:nvSpPr>
          <p:cNvPr id="5" name="内容占位符 2">
            <a:extLst>
              <a:ext uri="{FF2B5EF4-FFF2-40B4-BE49-F238E27FC236}">
                <a16:creationId xmlns:a16="http://schemas.microsoft.com/office/drawing/2014/main" id="{DE507181-AB36-4366-8932-D50E0099B3B6}"/>
              </a:ext>
            </a:extLst>
          </p:cNvPr>
          <p:cNvSpPr txBox="1">
            <a:spLocks/>
          </p:cNvSpPr>
          <p:nvPr/>
        </p:nvSpPr>
        <p:spPr>
          <a:xfrm>
            <a:off x="8382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假如加入点横坐标也是不单调的，可以用李超线段树</a:t>
            </a:r>
            <a:r>
              <a:rPr lang="en-US" altLang="zh-CN" dirty="0"/>
              <a:t>/</a:t>
            </a:r>
            <a:r>
              <a:rPr lang="zh-CN" altLang="en-US" dirty="0"/>
              <a:t>平衡树</a:t>
            </a:r>
            <a:r>
              <a:rPr lang="en-US" altLang="zh-CN" dirty="0"/>
              <a:t>/CDQ</a:t>
            </a:r>
            <a:r>
              <a:rPr lang="zh-CN" altLang="en-US" dirty="0"/>
              <a:t>分治等</a:t>
            </a:r>
            <a:endParaRPr lang="en-US" altLang="zh-CN" dirty="0"/>
          </a:p>
          <a:p>
            <a:r>
              <a:rPr lang="zh-CN" altLang="en-US" dirty="0"/>
              <a:t>关于李超线段树是如何维护凸包的，可以复习线段树课件</a:t>
            </a:r>
            <a:endParaRPr lang="en-US" altLang="zh-CN" dirty="0"/>
          </a:p>
          <a:p>
            <a:r>
              <a:rPr lang="zh-CN" altLang="en-US" dirty="0"/>
              <a:t>关于平衡树是如何维护凸包的，可以复习计算几何课件</a:t>
            </a:r>
          </a:p>
        </p:txBody>
      </p:sp>
      <p:pic>
        <p:nvPicPr>
          <p:cNvPr id="1026" name="Picture 2">
            <a:extLst>
              <a:ext uri="{FF2B5EF4-FFF2-40B4-BE49-F238E27FC236}">
                <a16:creationId xmlns:a16="http://schemas.microsoft.com/office/drawing/2014/main" id="{B20873F5-ABF2-4819-9DED-AB1303250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257800" cy="4505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47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6496A-CA62-4B90-972F-C29F1101AE3D}"/>
              </a:ext>
            </a:extLst>
          </p:cNvPr>
          <p:cNvSpPr>
            <a:spLocks noGrp="1"/>
          </p:cNvSpPr>
          <p:nvPr>
            <p:ph type="title"/>
          </p:nvPr>
        </p:nvSpPr>
        <p:spPr/>
        <p:txBody>
          <a:bodyPr/>
          <a:lstStyle/>
          <a:p>
            <a:r>
              <a:rPr lang="en-US" altLang="zh-CN" dirty="0"/>
              <a:t>1D/1D DP</a:t>
            </a:r>
            <a:r>
              <a:rPr lang="zh-CN" altLang="en-US" dirty="0"/>
              <a:t>优化</a:t>
            </a:r>
          </a:p>
        </p:txBody>
      </p:sp>
      <p:sp>
        <p:nvSpPr>
          <p:cNvPr id="3" name="内容占位符 2">
            <a:extLst>
              <a:ext uri="{FF2B5EF4-FFF2-40B4-BE49-F238E27FC236}">
                <a16:creationId xmlns:a16="http://schemas.microsoft.com/office/drawing/2014/main" id="{958F479F-755A-4FFE-8081-1D9B52C24B7C}"/>
              </a:ext>
            </a:extLst>
          </p:cNvPr>
          <p:cNvSpPr>
            <a:spLocks noGrp="1"/>
          </p:cNvSpPr>
          <p:nvPr>
            <p:ph idx="1"/>
          </p:nvPr>
        </p:nvSpPr>
        <p:spPr/>
        <p:txBody>
          <a:bodyPr/>
          <a:lstStyle/>
          <a:p>
            <a:r>
              <a:rPr lang="zh-CN" altLang="en-US" dirty="0"/>
              <a:t>状态数有</a:t>
            </a:r>
            <a:r>
              <a:rPr lang="en-US" altLang="zh-CN" dirty="0"/>
              <a:t>n</a:t>
            </a:r>
            <a:r>
              <a:rPr lang="zh-CN" altLang="en-US" dirty="0"/>
              <a:t>种，每个状态的转移有</a:t>
            </a:r>
            <a:r>
              <a:rPr lang="en-US" altLang="zh-CN" dirty="0"/>
              <a:t>n</a:t>
            </a:r>
            <a:r>
              <a:rPr lang="zh-CN" altLang="en-US" dirty="0"/>
              <a:t>种的 </a:t>
            </a:r>
            <a:r>
              <a:rPr lang="en-US" altLang="zh-CN" dirty="0"/>
              <a:t>DP</a:t>
            </a:r>
            <a:r>
              <a:rPr lang="zh-CN" altLang="en-US" dirty="0"/>
              <a:t>。</a:t>
            </a:r>
            <a:endParaRPr lang="en-US" altLang="zh-CN" dirty="0"/>
          </a:p>
          <a:p>
            <a:r>
              <a:rPr lang="en-US" altLang="zh-CN" dirty="0"/>
              <a:t>f[</a:t>
            </a:r>
            <a:r>
              <a:rPr lang="en-US" altLang="zh-CN" dirty="0" err="1"/>
              <a:t>i</a:t>
            </a:r>
            <a:r>
              <a:rPr lang="en-US" altLang="zh-CN" dirty="0"/>
              <a:t>]=</a:t>
            </a:r>
            <a:r>
              <a:rPr lang="en-US" altLang="zh-CN" dirty="0" err="1"/>
              <a:t>min_j</a:t>
            </a:r>
            <a:r>
              <a:rPr lang="en-US" altLang="zh-CN" dirty="0"/>
              <a:t> (f[j]+w(</a:t>
            </a:r>
            <a:r>
              <a:rPr lang="en-US" altLang="zh-CN" dirty="0" err="1"/>
              <a:t>i,j</a:t>
            </a:r>
            <a:r>
              <a:rPr lang="en-US" altLang="zh-CN" dirty="0"/>
              <a:t>))</a:t>
            </a:r>
            <a:endParaRPr lang="zh-CN" altLang="en-US" dirty="0"/>
          </a:p>
        </p:txBody>
      </p:sp>
    </p:spTree>
    <p:extLst>
      <p:ext uri="{BB962C8B-B14F-4D97-AF65-F5344CB8AC3E}">
        <p14:creationId xmlns:p14="http://schemas.microsoft.com/office/powerpoint/2010/main" val="3424531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8CBEF-79CE-4927-B994-A48B016CD951}"/>
              </a:ext>
            </a:extLst>
          </p:cNvPr>
          <p:cNvSpPr>
            <a:spLocks noGrp="1"/>
          </p:cNvSpPr>
          <p:nvPr>
            <p:ph type="title"/>
          </p:nvPr>
        </p:nvSpPr>
        <p:spPr/>
        <p:txBody>
          <a:bodyPr/>
          <a:lstStyle/>
          <a:p>
            <a:r>
              <a:rPr lang="en-US" altLang="zh-CN" dirty="0"/>
              <a:t>NOI 2007 </a:t>
            </a:r>
            <a:r>
              <a:rPr lang="zh-CN" altLang="en-US" dirty="0"/>
              <a:t>货币兑换</a:t>
            </a:r>
            <a:r>
              <a:rPr lang="en-US" altLang="zh-CN" dirty="0"/>
              <a:t>Cash</a:t>
            </a:r>
            <a:endParaRPr lang="zh-CN" altLang="en-US" dirty="0"/>
          </a:p>
        </p:txBody>
      </p:sp>
      <p:sp>
        <p:nvSpPr>
          <p:cNvPr id="3" name="内容占位符 2">
            <a:extLst>
              <a:ext uri="{FF2B5EF4-FFF2-40B4-BE49-F238E27FC236}">
                <a16:creationId xmlns:a16="http://schemas.microsoft.com/office/drawing/2014/main" id="{BA94E491-90BC-490E-A62E-2110786B710B}"/>
              </a:ext>
            </a:extLst>
          </p:cNvPr>
          <p:cNvSpPr>
            <a:spLocks noGrp="1"/>
          </p:cNvSpPr>
          <p:nvPr>
            <p:ph idx="1"/>
          </p:nvPr>
        </p:nvSpPr>
        <p:spPr/>
        <p:txBody>
          <a:bodyPr/>
          <a:lstStyle/>
          <a:p>
            <a:r>
              <a:rPr lang="zh-CN" altLang="en-US" dirty="0"/>
              <a:t>有 </a:t>
            </a:r>
            <a:r>
              <a:rPr lang="en-US" altLang="zh-CN" dirty="0"/>
              <a:t>A,B </a:t>
            </a:r>
            <a:r>
              <a:rPr lang="zh-CN" altLang="en-US" dirty="0"/>
              <a:t>两种货币，有</a:t>
            </a:r>
            <a:r>
              <a:rPr lang="en-US" altLang="zh-CN" dirty="0"/>
              <a:t>n</a:t>
            </a:r>
            <a:r>
              <a:rPr lang="zh-CN" altLang="en-US" dirty="0"/>
              <a:t>天，每天可以可以付 </a:t>
            </a:r>
            <a:r>
              <a:rPr lang="en-US" altLang="zh-CN" dirty="0"/>
              <a:t>IP[</a:t>
            </a:r>
            <a:r>
              <a:rPr lang="en-US" altLang="zh-CN" dirty="0" err="1"/>
              <a:t>i</a:t>
            </a:r>
            <a:r>
              <a:rPr lang="en-US" altLang="zh-CN" dirty="0"/>
              <a:t>] </a:t>
            </a:r>
            <a:r>
              <a:rPr lang="zh-CN" altLang="en-US" dirty="0"/>
              <a:t>元，买到 </a:t>
            </a:r>
            <a:r>
              <a:rPr lang="en-US" altLang="zh-CN" dirty="0"/>
              <a:t>A </a:t>
            </a:r>
            <a:r>
              <a:rPr lang="zh-CN" altLang="en-US" dirty="0"/>
              <a:t>券和 </a:t>
            </a:r>
            <a:r>
              <a:rPr lang="en-US" altLang="zh-CN" dirty="0"/>
              <a:t>B </a:t>
            </a:r>
            <a:r>
              <a:rPr lang="zh-CN" altLang="en-US" dirty="0"/>
              <a:t>券，且 </a:t>
            </a:r>
            <a:r>
              <a:rPr lang="en-US" altLang="zh-CN" dirty="0"/>
              <a:t>A:B=Rate[i] </a:t>
            </a:r>
            <a:r>
              <a:rPr lang="zh-CN" altLang="en-US" dirty="0"/>
              <a:t>，也可以卖掉 </a:t>
            </a:r>
            <a:r>
              <a:rPr lang="en-US" altLang="zh-CN" dirty="0"/>
              <a:t>OP[</a:t>
            </a:r>
            <a:r>
              <a:rPr lang="en-US" altLang="zh-CN" dirty="0" err="1"/>
              <a:t>i</a:t>
            </a:r>
            <a:r>
              <a:rPr lang="en-US" altLang="zh-CN" dirty="0"/>
              <a:t>]% </a:t>
            </a:r>
            <a:r>
              <a:rPr lang="zh-CN" altLang="en-US" dirty="0"/>
              <a:t>的 </a:t>
            </a:r>
            <a:r>
              <a:rPr lang="en-US" altLang="zh-CN" dirty="0"/>
              <a:t>A </a:t>
            </a:r>
            <a:r>
              <a:rPr lang="zh-CN" altLang="en-US" dirty="0"/>
              <a:t>券和 </a:t>
            </a:r>
            <a:r>
              <a:rPr lang="en-US" altLang="zh-CN" dirty="0"/>
              <a:t>B </a:t>
            </a:r>
            <a:r>
              <a:rPr lang="zh-CN" altLang="en-US" dirty="0"/>
              <a:t>券，每天 </a:t>
            </a:r>
            <a:r>
              <a:rPr lang="en-US" altLang="zh-CN" dirty="0"/>
              <a:t>A,B </a:t>
            </a:r>
            <a:r>
              <a:rPr lang="zh-CN" altLang="en-US" dirty="0"/>
              <a:t>价值为 </a:t>
            </a:r>
            <a:r>
              <a:rPr lang="en-US" altLang="zh-CN" dirty="0"/>
              <a:t>A[</a:t>
            </a:r>
            <a:r>
              <a:rPr lang="en-US" altLang="zh-CN" dirty="0" err="1"/>
              <a:t>i</a:t>
            </a:r>
            <a:r>
              <a:rPr lang="en-US" altLang="zh-CN" dirty="0"/>
              <a:t>] </a:t>
            </a:r>
            <a:r>
              <a:rPr lang="zh-CN" altLang="en-US" dirty="0"/>
              <a:t>和 </a:t>
            </a:r>
            <a:r>
              <a:rPr lang="en-US" altLang="zh-CN" dirty="0"/>
              <a:t>B[</a:t>
            </a:r>
            <a:r>
              <a:rPr lang="en-US" altLang="zh-CN" dirty="0" err="1"/>
              <a:t>i</a:t>
            </a:r>
            <a:r>
              <a:rPr lang="en-US" altLang="zh-CN" dirty="0"/>
              <a:t>]</a:t>
            </a:r>
            <a:r>
              <a:rPr lang="zh-CN" altLang="en-US" dirty="0"/>
              <a:t>。</a:t>
            </a:r>
            <a:endParaRPr lang="en-US" altLang="zh-CN" dirty="0"/>
          </a:p>
          <a:p>
            <a:r>
              <a:rPr lang="en-US" altLang="zh-CN" dirty="0" err="1"/>
              <a:t>A,B,Rate</a:t>
            </a:r>
            <a:r>
              <a:rPr lang="zh-CN" altLang="en-US" dirty="0"/>
              <a:t>是题目给的，</a:t>
            </a:r>
            <a:r>
              <a:rPr lang="en-US" altLang="zh-CN" dirty="0"/>
              <a:t>IP,OP</a:t>
            </a:r>
            <a:r>
              <a:rPr lang="zh-CN" altLang="en-US" dirty="0"/>
              <a:t>是决策的</a:t>
            </a:r>
          </a:p>
          <a:p>
            <a:r>
              <a:rPr lang="zh-CN" altLang="en-US" dirty="0"/>
              <a:t>开始有 </a:t>
            </a:r>
            <a:r>
              <a:rPr lang="en-US" altLang="zh-CN" dirty="0"/>
              <a:t>S </a:t>
            </a:r>
            <a:r>
              <a:rPr lang="zh-CN" altLang="en-US" dirty="0"/>
              <a:t>元，问最大获益。</a:t>
            </a:r>
          </a:p>
          <a:p>
            <a:r>
              <a:rPr lang="en-US" altLang="zh-CN" dirty="0"/>
              <a:t>1≤n≤100000</a:t>
            </a:r>
            <a:endParaRPr lang="zh-CN" altLang="en-US" dirty="0"/>
          </a:p>
        </p:txBody>
      </p:sp>
    </p:spTree>
    <p:extLst>
      <p:ext uri="{BB962C8B-B14F-4D97-AF65-F5344CB8AC3E}">
        <p14:creationId xmlns:p14="http://schemas.microsoft.com/office/powerpoint/2010/main" val="1061745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8CBEF-79CE-4927-B994-A48B016CD951}"/>
              </a:ext>
            </a:extLst>
          </p:cNvPr>
          <p:cNvSpPr>
            <a:spLocks noGrp="1"/>
          </p:cNvSpPr>
          <p:nvPr>
            <p:ph type="title"/>
          </p:nvPr>
        </p:nvSpPr>
        <p:spPr/>
        <p:txBody>
          <a:bodyPr/>
          <a:lstStyle/>
          <a:p>
            <a:r>
              <a:rPr lang="en-US" altLang="zh-CN" dirty="0"/>
              <a:t>NOI 2007 </a:t>
            </a:r>
            <a:r>
              <a:rPr lang="zh-CN" altLang="en-US" dirty="0"/>
              <a:t>货币兑换</a:t>
            </a:r>
            <a:r>
              <a:rPr lang="en-US" altLang="zh-CN" dirty="0"/>
              <a:t>Cash</a:t>
            </a:r>
            <a:endParaRPr lang="zh-CN" altLang="en-US" dirty="0"/>
          </a:p>
        </p:txBody>
      </p:sp>
      <p:sp>
        <p:nvSpPr>
          <p:cNvPr id="3" name="内容占位符 2">
            <a:extLst>
              <a:ext uri="{FF2B5EF4-FFF2-40B4-BE49-F238E27FC236}">
                <a16:creationId xmlns:a16="http://schemas.microsoft.com/office/drawing/2014/main" id="{BA94E491-90BC-490E-A62E-2110786B710B}"/>
              </a:ext>
            </a:extLst>
          </p:cNvPr>
          <p:cNvSpPr>
            <a:spLocks noGrp="1"/>
          </p:cNvSpPr>
          <p:nvPr>
            <p:ph idx="1"/>
          </p:nvPr>
        </p:nvSpPr>
        <p:spPr/>
        <p:txBody>
          <a:bodyPr/>
          <a:lstStyle/>
          <a:p>
            <a:r>
              <a:rPr lang="zh-CN" altLang="en-US" dirty="0"/>
              <a:t>首先有一个贪心性质：必然存在一种最优的买卖方案满足：每次买进操作使用完所有的人民币；每次卖出操作卖出所有的金券。</a:t>
            </a:r>
            <a:endParaRPr lang="en-US" altLang="zh-CN" dirty="0"/>
          </a:p>
          <a:p>
            <a:r>
              <a:rPr lang="zh-CN" altLang="en-US" dirty="0"/>
              <a:t>这是题目提示的</a:t>
            </a:r>
          </a:p>
        </p:txBody>
      </p:sp>
    </p:spTree>
    <p:extLst>
      <p:ext uri="{BB962C8B-B14F-4D97-AF65-F5344CB8AC3E}">
        <p14:creationId xmlns:p14="http://schemas.microsoft.com/office/powerpoint/2010/main" val="854675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8CBEF-79CE-4927-B994-A48B016CD951}"/>
              </a:ext>
            </a:extLst>
          </p:cNvPr>
          <p:cNvSpPr>
            <a:spLocks noGrp="1"/>
          </p:cNvSpPr>
          <p:nvPr>
            <p:ph type="title"/>
          </p:nvPr>
        </p:nvSpPr>
        <p:spPr/>
        <p:txBody>
          <a:bodyPr/>
          <a:lstStyle/>
          <a:p>
            <a:r>
              <a:rPr lang="en-US" altLang="zh-CN" dirty="0"/>
              <a:t>NOI 2007 </a:t>
            </a:r>
            <a:r>
              <a:rPr lang="zh-CN" altLang="en-US" dirty="0"/>
              <a:t>货币兑换</a:t>
            </a:r>
            <a:r>
              <a:rPr lang="en-US" altLang="zh-CN" dirty="0"/>
              <a:t>Cash</a:t>
            </a:r>
            <a:endParaRPr lang="zh-CN" altLang="en-US" dirty="0"/>
          </a:p>
        </p:txBody>
      </p:sp>
      <p:sp>
        <p:nvSpPr>
          <p:cNvPr id="3" name="内容占位符 2">
            <a:extLst>
              <a:ext uri="{FF2B5EF4-FFF2-40B4-BE49-F238E27FC236}">
                <a16:creationId xmlns:a16="http://schemas.microsoft.com/office/drawing/2014/main" id="{BA94E491-90BC-490E-A62E-2110786B710B}"/>
              </a:ext>
            </a:extLst>
          </p:cNvPr>
          <p:cNvSpPr>
            <a:spLocks noGrp="1"/>
          </p:cNvSpPr>
          <p:nvPr>
            <p:ph idx="1"/>
          </p:nvPr>
        </p:nvSpPr>
        <p:spPr/>
        <p:txBody>
          <a:bodyPr/>
          <a:lstStyle/>
          <a:p>
            <a:r>
              <a:rPr lang="zh-CN" altLang="en-US" dirty="0"/>
              <a:t>所以说其实对于每一天，其能够获得的最多的 </a:t>
            </a:r>
            <a:r>
              <a:rPr lang="en-US" altLang="zh-CN" dirty="0"/>
              <a:t>A,B </a:t>
            </a:r>
            <a:r>
              <a:rPr lang="zh-CN" altLang="en-US" dirty="0"/>
              <a:t>券个数是已知的，假设第 </a:t>
            </a:r>
            <a:r>
              <a:rPr lang="en-US" altLang="zh-CN" dirty="0" err="1"/>
              <a:t>i</a:t>
            </a:r>
            <a:r>
              <a:rPr lang="en-US" altLang="zh-CN" dirty="0"/>
              <a:t> </a:t>
            </a:r>
            <a:r>
              <a:rPr lang="zh-CN" altLang="en-US" dirty="0"/>
              <a:t>天获得的最多的 </a:t>
            </a:r>
            <a:r>
              <a:rPr lang="en-US" altLang="zh-CN" dirty="0"/>
              <a:t>A </a:t>
            </a:r>
            <a:r>
              <a:rPr lang="zh-CN" altLang="en-US" dirty="0"/>
              <a:t>券为 </a:t>
            </a:r>
            <a:r>
              <a:rPr lang="en-US" altLang="zh-CN" dirty="0"/>
              <a:t>f </a:t>
            </a:r>
            <a:r>
              <a:rPr lang="zh-CN" altLang="en-US" dirty="0"/>
              <a:t>， </a:t>
            </a:r>
            <a:r>
              <a:rPr lang="en-US" altLang="zh-CN" dirty="0" err="1"/>
              <a:t>i</a:t>
            </a:r>
            <a:r>
              <a:rPr lang="en-US" altLang="zh-CN" dirty="0"/>
              <a:t> </a:t>
            </a:r>
            <a:r>
              <a:rPr lang="zh-CN" altLang="en-US" dirty="0"/>
              <a:t>天之前能够得到最多的钱为 </a:t>
            </a:r>
            <a:r>
              <a:rPr lang="en-US" altLang="zh-CN" dirty="0"/>
              <a:t>s </a:t>
            </a:r>
            <a:r>
              <a:rPr lang="zh-CN" altLang="en-US" dirty="0"/>
              <a:t>。那么有</a:t>
            </a:r>
            <a:endParaRPr lang="en-US" altLang="zh-CN" dirty="0"/>
          </a:p>
          <a:p>
            <a:r>
              <a:rPr lang="en-US" altLang="zh-CN" dirty="0"/>
              <a:t>f*A[</a:t>
            </a:r>
            <a:r>
              <a:rPr lang="en-US" altLang="zh-CN" dirty="0" err="1"/>
              <a:t>i</a:t>
            </a:r>
            <a:r>
              <a:rPr lang="en-US" altLang="zh-CN" dirty="0"/>
              <a:t>]+f*B[</a:t>
            </a:r>
            <a:r>
              <a:rPr lang="en-US" altLang="zh-CN" dirty="0" err="1"/>
              <a:t>i</a:t>
            </a:r>
            <a:r>
              <a:rPr lang="en-US" altLang="zh-CN" dirty="0"/>
              <a:t>]/Rate[</a:t>
            </a:r>
            <a:r>
              <a:rPr lang="en-US" altLang="zh-CN" dirty="0" err="1"/>
              <a:t>i</a:t>
            </a:r>
            <a:r>
              <a:rPr lang="en-US" altLang="zh-CN" dirty="0"/>
              <a:t>]=s</a:t>
            </a:r>
          </a:p>
          <a:p>
            <a:r>
              <a:rPr lang="zh-CN" altLang="en-US" dirty="0"/>
              <a:t>化一下式子，</a:t>
            </a:r>
            <a:r>
              <a:rPr lang="en-US" altLang="zh-CN" dirty="0"/>
              <a:t>f=Rate[</a:t>
            </a:r>
            <a:r>
              <a:rPr lang="en-US" altLang="zh-CN" dirty="0" err="1"/>
              <a:t>i</a:t>
            </a:r>
            <a:r>
              <a:rPr lang="en-US" altLang="zh-CN" dirty="0"/>
              <a:t>]*s/(Rate[</a:t>
            </a:r>
            <a:r>
              <a:rPr lang="en-US" altLang="zh-CN" dirty="0" err="1"/>
              <a:t>i</a:t>
            </a:r>
            <a:r>
              <a:rPr lang="en-US" altLang="zh-CN" dirty="0"/>
              <a:t>]*A[</a:t>
            </a:r>
            <a:r>
              <a:rPr lang="en-US" altLang="zh-CN" dirty="0" err="1"/>
              <a:t>i</a:t>
            </a:r>
            <a:r>
              <a:rPr lang="en-US" altLang="zh-CN" dirty="0"/>
              <a:t>]+B[</a:t>
            </a:r>
            <a:r>
              <a:rPr lang="en-US" altLang="zh-CN" dirty="0" err="1"/>
              <a:t>i</a:t>
            </a:r>
            <a:r>
              <a:rPr lang="en-US" altLang="zh-CN" dirty="0"/>
              <a:t>])</a:t>
            </a:r>
          </a:p>
          <a:p>
            <a:r>
              <a:rPr lang="zh-CN" altLang="en-US" dirty="0"/>
              <a:t>不妨记 </a:t>
            </a:r>
            <a:r>
              <a:rPr lang="en-US" altLang="zh-CN" dirty="0"/>
              <a:t>f[</a:t>
            </a:r>
            <a:r>
              <a:rPr lang="en-US" altLang="zh-CN" dirty="0" err="1"/>
              <a:t>i</a:t>
            </a:r>
            <a:r>
              <a:rPr lang="en-US" altLang="zh-CN" dirty="0"/>
              <a:t>] </a:t>
            </a:r>
            <a:r>
              <a:rPr lang="zh-CN" altLang="en-US" dirty="0"/>
              <a:t>表示第 </a:t>
            </a:r>
            <a:r>
              <a:rPr lang="en-US" altLang="zh-CN" dirty="0" err="1"/>
              <a:t>i</a:t>
            </a:r>
            <a:r>
              <a:rPr lang="en-US" altLang="zh-CN" dirty="0"/>
              <a:t> </a:t>
            </a:r>
            <a:r>
              <a:rPr lang="zh-CN" altLang="en-US" dirty="0"/>
              <a:t>天最大的收益。记第 </a:t>
            </a:r>
            <a:r>
              <a:rPr lang="en-US" altLang="zh-CN" dirty="0" err="1"/>
              <a:t>i</a:t>
            </a:r>
            <a:r>
              <a:rPr lang="en-US" altLang="zh-CN" dirty="0"/>
              <a:t> </a:t>
            </a:r>
            <a:r>
              <a:rPr lang="zh-CN" altLang="en-US" dirty="0"/>
              <a:t>天得到的最多的 </a:t>
            </a:r>
            <a:r>
              <a:rPr lang="en-US" altLang="zh-CN" dirty="0"/>
              <a:t>A </a:t>
            </a:r>
            <a:r>
              <a:rPr lang="zh-CN" altLang="en-US" dirty="0"/>
              <a:t>券为 </a:t>
            </a:r>
            <a:r>
              <a:rPr lang="en-US" altLang="zh-CN" dirty="0"/>
              <a:t>x[</a:t>
            </a:r>
            <a:r>
              <a:rPr lang="en-US" altLang="zh-CN" dirty="0" err="1"/>
              <a:t>i</a:t>
            </a:r>
            <a:r>
              <a:rPr lang="en-US" altLang="zh-CN" dirty="0"/>
              <a:t>] </a:t>
            </a:r>
            <a:r>
              <a:rPr lang="zh-CN" altLang="en-US" dirty="0"/>
              <a:t>， </a:t>
            </a:r>
            <a:r>
              <a:rPr lang="en-US" altLang="zh-CN" dirty="0"/>
              <a:t>B </a:t>
            </a:r>
            <a:r>
              <a:rPr lang="zh-CN" altLang="en-US" dirty="0"/>
              <a:t>券为 </a:t>
            </a:r>
            <a:r>
              <a:rPr lang="en-US" altLang="zh-CN" dirty="0"/>
              <a:t>y[</a:t>
            </a:r>
            <a:r>
              <a:rPr lang="en-US" altLang="zh-CN" dirty="0" err="1"/>
              <a:t>i</a:t>
            </a:r>
            <a:r>
              <a:rPr lang="en-US" altLang="zh-CN" dirty="0"/>
              <a:t>] </a:t>
            </a:r>
            <a:r>
              <a:rPr lang="zh-CN" altLang="en-US" dirty="0"/>
              <a:t>。显然 </a:t>
            </a:r>
            <a:r>
              <a:rPr lang="en-US" altLang="zh-CN" dirty="0"/>
              <a:t>x[</a:t>
            </a:r>
            <a:r>
              <a:rPr lang="en-US" altLang="zh-CN" dirty="0" err="1"/>
              <a:t>i</a:t>
            </a:r>
            <a:r>
              <a:rPr lang="en-US" altLang="zh-CN" dirty="0"/>
              <a:t>]=Rate[</a:t>
            </a:r>
            <a:r>
              <a:rPr lang="en-US" altLang="zh-CN" dirty="0" err="1"/>
              <a:t>i</a:t>
            </a:r>
            <a:r>
              <a:rPr lang="en-US" altLang="zh-CN" dirty="0"/>
              <a:t>]*y[</a:t>
            </a:r>
            <a:r>
              <a:rPr lang="en-US" altLang="zh-CN" dirty="0" err="1"/>
              <a:t>i</a:t>
            </a:r>
            <a:r>
              <a:rPr lang="en-US" altLang="zh-CN" dirty="0"/>
              <a:t>] </a:t>
            </a:r>
            <a:r>
              <a:rPr lang="zh-CN" altLang="en-US" dirty="0"/>
              <a:t>，有</a:t>
            </a:r>
            <a:endParaRPr lang="en-US" altLang="zh-CN" dirty="0"/>
          </a:p>
          <a:p>
            <a:r>
              <a:rPr lang="en-US" altLang="zh-CN" dirty="0"/>
              <a:t>f[</a:t>
            </a:r>
            <a:r>
              <a:rPr lang="en-US" altLang="zh-CN" dirty="0" err="1"/>
              <a:t>i</a:t>
            </a:r>
            <a:r>
              <a:rPr lang="en-US" altLang="zh-CN" dirty="0"/>
              <a:t>]=</a:t>
            </a:r>
            <a:r>
              <a:rPr lang="en-US" altLang="zh-CN" dirty="0" err="1"/>
              <a:t>max_j</a:t>
            </a:r>
            <a:r>
              <a:rPr lang="en-US" altLang="zh-CN" dirty="0"/>
              <a:t>(A[</a:t>
            </a:r>
            <a:r>
              <a:rPr lang="en-US" altLang="zh-CN" dirty="0" err="1"/>
              <a:t>i</a:t>
            </a:r>
            <a:r>
              <a:rPr lang="en-US" altLang="zh-CN" dirty="0"/>
              <a:t>]*x[j]+B[</a:t>
            </a:r>
            <a:r>
              <a:rPr lang="en-US" altLang="zh-CN" dirty="0" err="1"/>
              <a:t>i</a:t>
            </a:r>
            <a:r>
              <a:rPr lang="en-US" altLang="zh-CN" dirty="0"/>
              <a:t>]*y[j])</a:t>
            </a:r>
          </a:p>
          <a:p>
            <a:r>
              <a:rPr lang="zh-CN" altLang="en-US" dirty="0"/>
              <a:t>另外，</a:t>
            </a:r>
            <a:r>
              <a:rPr lang="zh-CN" altLang="nn-NO" dirty="0"/>
              <a:t>有</a:t>
            </a:r>
            <a:r>
              <a:rPr lang="nn-NO" altLang="zh-CN" dirty="0"/>
              <a:t>y[i]=f[i]/(A[i]*Rate[i]+B[i]), x[i]=y[i]*Rate[i]</a:t>
            </a:r>
            <a:r>
              <a:rPr lang="zh-CN" altLang="nn-NO" dirty="0"/>
              <a:t>。</a:t>
            </a:r>
            <a:endParaRPr lang="zh-CN" altLang="en-US" dirty="0"/>
          </a:p>
        </p:txBody>
      </p:sp>
    </p:spTree>
    <p:extLst>
      <p:ext uri="{BB962C8B-B14F-4D97-AF65-F5344CB8AC3E}">
        <p14:creationId xmlns:p14="http://schemas.microsoft.com/office/powerpoint/2010/main" val="747280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8CBEF-79CE-4927-B994-A48B016CD951}"/>
              </a:ext>
            </a:extLst>
          </p:cNvPr>
          <p:cNvSpPr>
            <a:spLocks noGrp="1"/>
          </p:cNvSpPr>
          <p:nvPr>
            <p:ph type="title"/>
          </p:nvPr>
        </p:nvSpPr>
        <p:spPr/>
        <p:txBody>
          <a:bodyPr/>
          <a:lstStyle/>
          <a:p>
            <a:r>
              <a:rPr lang="en-US" altLang="zh-CN" dirty="0"/>
              <a:t>NOI 2007 </a:t>
            </a:r>
            <a:r>
              <a:rPr lang="zh-CN" altLang="en-US" dirty="0"/>
              <a:t>货币兑换</a:t>
            </a:r>
            <a:r>
              <a:rPr lang="en-US" altLang="zh-CN" dirty="0"/>
              <a:t>Cash</a:t>
            </a:r>
            <a:endParaRPr lang="zh-CN" altLang="en-US" dirty="0"/>
          </a:p>
        </p:txBody>
      </p:sp>
      <p:sp>
        <p:nvSpPr>
          <p:cNvPr id="3" name="内容占位符 2">
            <a:extLst>
              <a:ext uri="{FF2B5EF4-FFF2-40B4-BE49-F238E27FC236}">
                <a16:creationId xmlns:a16="http://schemas.microsoft.com/office/drawing/2014/main" id="{BA94E491-90BC-490E-A62E-2110786B710B}"/>
              </a:ext>
            </a:extLst>
          </p:cNvPr>
          <p:cNvSpPr>
            <a:spLocks noGrp="1"/>
          </p:cNvSpPr>
          <p:nvPr>
            <p:ph idx="1"/>
          </p:nvPr>
        </p:nvSpPr>
        <p:spPr/>
        <p:txBody>
          <a:bodyPr/>
          <a:lstStyle/>
          <a:p>
            <a:r>
              <a:rPr lang="en-US" altLang="zh-CN" dirty="0"/>
              <a:t>f[</a:t>
            </a:r>
            <a:r>
              <a:rPr lang="en-US" altLang="zh-CN" dirty="0" err="1"/>
              <a:t>i</a:t>
            </a:r>
            <a:r>
              <a:rPr lang="en-US" altLang="zh-CN" dirty="0"/>
              <a:t>]=</a:t>
            </a:r>
            <a:r>
              <a:rPr lang="en-US" altLang="zh-CN" dirty="0" err="1"/>
              <a:t>max_j</a:t>
            </a:r>
            <a:r>
              <a:rPr lang="en-US" altLang="zh-CN" dirty="0"/>
              <a:t>(A[</a:t>
            </a:r>
            <a:r>
              <a:rPr lang="en-US" altLang="zh-CN" dirty="0" err="1"/>
              <a:t>i</a:t>
            </a:r>
            <a:r>
              <a:rPr lang="en-US" altLang="zh-CN" dirty="0"/>
              <a:t>]*x[j]+B[</a:t>
            </a:r>
            <a:r>
              <a:rPr lang="en-US" altLang="zh-CN" dirty="0" err="1"/>
              <a:t>i</a:t>
            </a:r>
            <a:r>
              <a:rPr lang="en-US" altLang="zh-CN" dirty="0"/>
              <a:t>]*y[j]) </a:t>
            </a:r>
          </a:p>
          <a:p>
            <a:r>
              <a:rPr lang="en-US" altLang="zh-CN" dirty="0"/>
              <a:t>f[</a:t>
            </a:r>
            <a:r>
              <a:rPr lang="en-US" altLang="zh-CN" dirty="0" err="1"/>
              <a:t>i</a:t>
            </a:r>
            <a:r>
              <a:rPr lang="en-US" altLang="zh-CN" dirty="0"/>
              <a:t>]=</a:t>
            </a:r>
            <a:r>
              <a:rPr lang="en-US" altLang="zh-CN" dirty="0" err="1"/>
              <a:t>max_j</a:t>
            </a:r>
            <a:r>
              <a:rPr lang="en-US" altLang="zh-CN" dirty="0"/>
              <a:t>(A[</a:t>
            </a:r>
            <a:r>
              <a:rPr lang="en-US" altLang="zh-CN" dirty="0" err="1"/>
              <a:t>i</a:t>
            </a:r>
            <a:r>
              <a:rPr lang="en-US" altLang="zh-CN" dirty="0"/>
              <a:t>]*Rate[j]*f[j]/(A[j]*Rate[j]+B[j])+B[</a:t>
            </a:r>
            <a:r>
              <a:rPr lang="en-US" altLang="zh-CN" dirty="0" err="1"/>
              <a:t>i</a:t>
            </a:r>
            <a:r>
              <a:rPr lang="en-US" altLang="zh-CN" dirty="0"/>
              <a:t>]*f[j]/(A[j]*Rate[j]+B[j]))</a:t>
            </a:r>
          </a:p>
          <a:p>
            <a:r>
              <a:rPr lang="zh-CN" altLang="en-US" dirty="0"/>
              <a:t>记</a:t>
            </a:r>
            <a:r>
              <a:rPr lang="en-US" altLang="zh-CN" dirty="0"/>
              <a:t>A’[</a:t>
            </a:r>
            <a:r>
              <a:rPr lang="en-US" altLang="zh-CN" dirty="0" err="1"/>
              <a:t>i</a:t>
            </a:r>
            <a:r>
              <a:rPr lang="en-US" altLang="zh-CN" dirty="0"/>
              <a:t>]=A[</a:t>
            </a:r>
            <a:r>
              <a:rPr lang="en-US" altLang="zh-CN" dirty="0" err="1"/>
              <a:t>i</a:t>
            </a:r>
            <a:r>
              <a:rPr lang="en-US" altLang="zh-CN" dirty="0"/>
              <a:t>]*Rate[</a:t>
            </a:r>
            <a:r>
              <a:rPr lang="en-US" altLang="zh-CN" dirty="0" err="1"/>
              <a:t>i</a:t>
            </a:r>
            <a:r>
              <a:rPr lang="en-US" altLang="zh-CN" dirty="0"/>
              <a:t>]</a:t>
            </a:r>
          </a:p>
          <a:p>
            <a:r>
              <a:rPr lang="en-US" altLang="zh-CN" dirty="0"/>
              <a:t>f[</a:t>
            </a:r>
            <a:r>
              <a:rPr lang="en-US" altLang="zh-CN" dirty="0" err="1"/>
              <a:t>i</a:t>
            </a:r>
            <a:r>
              <a:rPr lang="en-US" altLang="zh-CN" dirty="0"/>
              <a:t>]=</a:t>
            </a:r>
            <a:r>
              <a:rPr lang="en-US" altLang="zh-CN" dirty="0" err="1"/>
              <a:t>max_j</a:t>
            </a:r>
            <a:r>
              <a:rPr lang="en-US" altLang="zh-CN" dirty="0"/>
              <a:t>((A’[</a:t>
            </a:r>
            <a:r>
              <a:rPr lang="en-US" altLang="zh-CN" dirty="0" err="1"/>
              <a:t>i</a:t>
            </a:r>
            <a:r>
              <a:rPr lang="en-US" altLang="zh-CN" dirty="0"/>
              <a:t>]+B[</a:t>
            </a:r>
            <a:r>
              <a:rPr lang="en-US" altLang="zh-CN" dirty="0" err="1"/>
              <a:t>i</a:t>
            </a:r>
            <a:r>
              <a:rPr lang="en-US" altLang="zh-CN" dirty="0"/>
              <a:t>])*f[j]/(A’[j]+B[j]))</a:t>
            </a:r>
          </a:p>
          <a:p>
            <a:r>
              <a:rPr lang="zh-CN" altLang="en-US" dirty="0"/>
              <a:t>对照</a:t>
            </a:r>
            <a:r>
              <a:rPr lang="en-US" altLang="zh-CN" dirty="0"/>
              <a:t>f[</a:t>
            </a:r>
            <a:r>
              <a:rPr lang="en-US" altLang="zh-CN" dirty="0" err="1"/>
              <a:t>i</a:t>
            </a:r>
            <a:r>
              <a:rPr lang="en-US" altLang="zh-CN" dirty="0"/>
              <a:t>]=</a:t>
            </a:r>
            <a:r>
              <a:rPr lang="en-US" altLang="zh-CN" dirty="0" err="1"/>
              <a:t>min_j</a:t>
            </a:r>
            <a:r>
              <a:rPr lang="en-US" altLang="zh-CN" dirty="0"/>
              <a:t> {</a:t>
            </a:r>
            <a:r>
              <a:rPr lang="pl-PL" altLang="zh-CN" dirty="0"/>
              <a:t>a[i]×b[j]+c[i]+d[j]</a:t>
            </a:r>
            <a:r>
              <a:rPr lang="en-US" altLang="zh-CN" dirty="0"/>
              <a:t>}</a:t>
            </a:r>
            <a:r>
              <a:rPr lang="zh-CN" altLang="en-US" dirty="0"/>
              <a:t>，有</a:t>
            </a:r>
            <a:r>
              <a:rPr lang="en-US" altLang="zh-CN" dirty="0"/>
              <a:t>a[</a:t>
            </a:r>
            <a:r>
              <a:rPr lang="en-US" altLang="zh-CN" dirty="0" err="1"/>
              <a:t>i</a:t>
            </a:r>
            <a:r>
              <a:rPr lang="en-US" altLang="zh-CN" dirty="0"/>
              <a:t>]=A’[</a:t>
            </a:r>
            <a:r>
              <a:rPr lang="en-US" altLang="zh-CN" dirty="0" err="1"/>
              <a:t>i</a:t>
            </a:r>
            <a:r>
              <a:rPr lang="en-US" altLang="zh-CN" dirty="0"/>
              <a:t>]+B[</a:t>
            </a:r>
            <a:r>
              <a:rPr lang="en-US" altLang="zh-CN" dirty="0" err="1"/>
              <a:t>i</a:t>
            </a:r>
            <a:r>
              <a:rPr lang="en-US" altLang="zh-CN" dirty="0"/>
              <a:t>]</a:t>
            </a:r>
            <a:r>
              <a:rPr lang="zh-CN" altLang="en-US" dirty="0"/>
              <a:t>，</a:t>
            </a:r>
            <a:r>
              <a:rPr lang="en-US" altLang="zh-CN" dirty="0"/>
              <a:t>b[j]=f[j]/(A’[j]+B[j])</a:t>
            </a:r>
            <a:r>
              <a:rPr lang="zh-CN" altLang="en-US" dirty="0"/>
              <a:t>，</a:t>
            </a:r>
            <a:r>
              <a:rPr lang="en-US" altLang="zh-CN" dirty="0"/>
              <a:t>c[</a:t>
            </a:r>
            <a:r>
              <a:rPr lang="en-US" altLang="zh-CN" dirty="0" err="1"/>
              <a:t>i</a:t>
            </a:r>
            <a:r>
              <a:rPr lang="en-US" altLang="zh-CN" dirty="0"/>
              <a:t>]=0</a:t>
            </a:r>
            <a:r>
              <a:rPr lang="zh-CN" altLang="en-US" dirty="0"/>
              <a:t>，</a:t>
            </a:r>
            <a:r>
              <a:rPr lang="en-US" altLang="zh-CN" dirty="0"/>
              <a:t>d[j]=0</a:t>
            </a:r>
          </a:p>
          <a:p>
            <a:r>
              <a:rPr lang="zh-CN" altLang="en-US" dirty="0"/>
              <a:t>发现</a:t>
            </a:r>
            <a:r>
              <a:rPr lang="en-US" altLang="zh-CN" dirty="0"/>
              <a:t>a[</a:t>
            </a:r>
            <a:r>
              <a:rPr lang="en-US" altLang="zh-CN" dirty="0" err="1"/>
              <a:t>i</a:t>
            </a:r>
            <a:r>
              <a:rPr lang="en-US" altLang="zh-CN" dirty="0"/>
              <a:t>],b[j]</a:t>
            </a:r>
            <a:r>
              <a:rPr lang="zh-CN" altLang="en-US" dirty="0"/>
              <a:t>都没有单调性</a:t>
            </a:r>
            <a:endParaRPr lang="en-US" altLang="zh-CN" dirty="0"/>
          </a:p>
        </p:txBody>
      </p:sp>
    </p:spTree>
    <p:extLst>
      <p:ext uri="{BB962C8B-B14F-4D97-AF65-F5344CB8AC3E}">
        <p14:creationId xmlns:p14="http://schemas.microsoft.com/office/powerpoint/2010/main" val="3233665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99ED0-3F07-4F30-9EE8-2E979A695953}"/>
              </a:ext>
            </a:extLst>
          </p:cNvPr>
          <p:cNvSpPr>
            <a:spLocks noGrp="1"/>
          </p:cNvSpPr>
          <p:nvPr>
            <p:ph type="title"/>
          </p:nvPr>
        </p:nvSpPr>
        <p:spPr/>
        <p:txBody>
          <a:bodyPr/>
          <a:lstStyle/>
          <a:p>
            <a:r>
              <a:rPr lang="zh-CN" altLang="en-US" dirty="0"/>
              <a:t>四边形不等式</a:t>
            </a:r>
          </a:p>
        </p:txBody>
      </p:sp>
      <p:sp>
        <p:nvSpPr>
          <p:cNvPr id="3" name="内容占位符 2">
            <a:extLst>
              <a:ext uri="{FF2B5EF4-FFF2-40B4-BE49-F238E27FC236}">
                <a16:creationId xmlns:a16="http://schemas.microsoft.com/office/drawing/2014/main" id="{1E3E179C-99AE-42F7-BF7D-523D3EA8487E}"/>
              </a:ext>
            </a:extLst>
          </p:cNvPr>
          <p:cNvSpPr>
            <a:spLocks noGrp="1"/>
          </p:cNvSpPr>
          <p:nvPr>
            <p:ph idx="1"/>
          </p:nvPr>
        </p:nvSpPr>
        <p:spPr/>
        <p:txBody>
          <a:bodyPr/>
          <a:lstStyle/>
          <a:p>
            <a:r>
              <a:rPr lang="en-US" altLang="zh-CN" dirty="0"/>
              <a:t>f[</a:t>
            </a:r>
            <a:r>
              <a:rPr lang="en-US" altLang="zh-CN" dirty="0" err="1"/>
              <a:t>i</a:t>
            </a:r>
            <a:r>
              <a:rPr lang="en-US" altLang="zh-CN" dirty="0"/>
              <a:t>]=</a:t>
            </a:r>
            <a:r>
              <a:rPr lang="en-US" altLang="zh-CN" dirty="0" err="1"/>
              <a:t>min_j</a:t>
            </a:r>
            <a:r>
              <a:rPr lang="en-US" altLang="zh-CN" dirty="0"/>
              <a:t> (f[j]+w(</a:t>
            </a:r>
            <a:r>
              <a:rPr lang="en-US" altLang="zh-CN" dirty="0" err="1"/>
              <a:t>i,j</a:t>
            </a:r>
            <a:r>
              <a:rPr lang="en-US" altLang="zh-CN" dirty="0"/>
              <a:t>))</a:t>
            </a:r>
            <a:endParaRPr lang="zh-CN" altLang="en-US" dirty="0"/>
          </a:p>
          <a:p>
            <a:r>
              <a:rPr lang="zh-CN" altLang="en-US" dirty="0"/>
              <a:t>若对于任意 </a:t>
            </a:r>
            <a:r>
              <a:rPr lang="en-US" altLang="zh-CN" dirty="0" err="1"/>
              <a:t>a≤b≤c≤d</a:t>
            </a:r>
            <a:r>
              <a:rPr lang="zh-CN" altLang="en-US" dirty="0"/>
              <a:t>，有 </a:t>
            </a:r>
            <a:r>
              <a:rPr lang="en-US" altLang="zh-CN" dirty="0"/>
              <a:t>w(</a:t>
            </a:r>
            <a:r>
              <a:rPr lang="en-US" altLang="zh-CN" dirty="0" err="1"/>
              <a:t>a,d</a:t>
            </a:r>
            <a:r>
              <a:rPr lang="en-US" altLang="zh-CN" dirty="0"/>
              <a:t>)+w(</a:t>
            </a:r>
            <a:r>
              <a:rPr lang="en-US" altLang="zh-CN" dirty="0" err="1"/>
              <a:t>b,c</a:t>
            </a:r>
            <a:r>
              <a:rPr lang="en-US" altLang="zh-CN" dirty="0"/>
              <a:t>)≥w(</a:t>
            </a:r>
            <a:r>
              <a:rPr lang="en-US" altLang="zh-CN" dirty="0" err="1"/>
              <a:t>a,c</a:t>
            </a:r>
            <a:r>
              <a:rPr lang="en-US" altLang="zh-CN" dirty="0"/>
              <a:t>)+w(</a:t>
            </a:r>
            <a:r>
              <a:rPr lang="en-US" altLang="zh-CN" dirty="0" err="1"/>
              <a:t>b,d</a:t>
            </a:r>
            <a:r>
              <a:rPr lang="en-US" altLang="zh-CN" dirty="0"/>
              <a:t>)</a:t>
            </a:r>
          </a:p>
          <a:p>
            <a:r>
              <a:rPr lang="zh-CN" altLang="en-US" dirty="0"/>
              <a:t>则最优决策点与 </a:t>
            </a:r>
            <a:r>
              <a:rPr lang="en-US" altLang="zh-CN" dirty="0" err="1"/>
              <a:t>i</a:t>
            </a:r>
            <a:r>
              <a:rPr lang="en-US" altLang="zh-CN" dirty="0"/>
              <a:t> </a:t>
            </a:r>
            <a:r>
              <a:rPr lang="zh-CN" altLang="en-US" dirty="0"/>
              <a:t>的移动方向相同，并且单调</a:t>
            </a:r>
            <a:endParaRPr lang="en-US" altLang="zh-CN" dirty="0"/>
          </a:p>
          <a:p>
            <a:r>
              <a:rPr lang="zh-CN" altLang="en-US" dirty="0"/>
              <a:t>设 </a:t>
            </a:r>
            <a:r>
              <a:rPr lang="en-US" altLang="zh-CN" dirty="0"/>
              <a:t>p[</a:t>
            </a:r>
            <a:r>
              <a:rPr lang="en-US" altLang="zh-CN" dirty="0" err="1"/>
              <a:t>i</a:t>
            </a:r>
            <a:r>
              <a:rPr lang="en-US" altLang="zh-CN" dirty="0"/>
              <a:t>]​ </a:t>
            </a:r>
            <a:r>
              <a:rPr lang="zh-CN" altLang="en-US" dirty="0"/>
              <a:t>表示 </a:t>
            </a:r>
            <a:r>
              <a:rPr lang="en-US" altLang="zh-CN" dirty="0" err="1"/>
              <a:t>i</a:t>
            </a:r>
            <a:r>
              <a:rPr lang="en-US" altLang="zh-CN" dirty="0"/>
              <a:t> </a:t>
            </a:r>
            <a:r>
              <a:rPr lang="zh-CN" altLang="en-US" dirty="0"/>
              <a:t>的最优决策点是 </a:t>
            </a:r>
            <a:r>
              <a:rPr lang="en-US" altLang="zh-CN" dirty="0"/>
              <a:t>p[</a:t>
            </a:r>
            <a:r>
              <a:rPr lang="en-US" altLang="zh-CN" dirty="0" err="1"/>
              <a:t>i</a:t>
            </a:r>
            <a:r>
              <a:rPr lang="en-US" altLang="zh-CN" dirty="0"/>
              <a:t>]</a:t>
            </a:r>
            <a:r>
              <a:rPr lang="zh-CN" altLang="en-US" dirty="0"/>
              <a:t>。那么有</a:t>
            </a:r>
            <a:endParaRPr lang="en-US" altLang="zh-CN" dirty="0"/>
          </a:p>
          <a:p>
            <a:r>
              <a:rPr lang="en-US" altLang="zh-CN" dirty="0"/>
              <a:t>f[p[</a:t>
            </a:r>
            <a:r>
              <a:rPr lang="en-US" altLang="zh-CN" dirty="0" err="1"/>
              <a:t>i</a:t>
            </a:r>
            <a:r>
              <a:rPr lang="en-US" altLang="zh-CN" dirty="0"/>
              <a:t>]]+w(p[</a:t>
            </a:r>
            <a:r>
              <a:rPr lang="en-US" altLang="zh-CN" dirty="0" err="1"/>
              <a:t>i</a:t>
            </a:r>
            <a:r>
              <a:rPr lang="en-US" altLang="zh-CN" dirty="0"/>
              <a:t>],</a:t>
            </a:r>
            <a:r>
              <a:rPr lang="en-US" altLang="zh-CN" dirty="0" err="1"/>
              <a:t>i</a:t>
            </a:r>
            <a:r>
              <a:rPr lang="en-US" altLang="zh-CN" dirty="0"/>
              <a:t>)&lt;=f[j]+w(</a:t>
            </a:r>
            <a:r>
              <a:rPr lang="en-US" altLang="zh-CN" dirty="0" err="1"/>
              <a:t>j,i</a:t>
            </a:r>
            <a:r>
              <a:rPr lang="en-US" altLang="zh-CN" dirty="0"/>
              <a:t>)</a:t>
            </a:r>
          </a:p>
          <a:p>
            <a:r>
              <a:rPr lang="en-US" altLang="zh-CN" dirty="0"/>
              <a:t>f[p[i+1]]+w(p[i+1],i+1)&lt;=f[j]+w(j,i+1)</a:t>
            </a:r>
          </a:p>
          <a:p>
            <a:r>
              <a:rPr lang="zh-CN" altLang="en-US" dirty="0"/>
              <a:t>希望得到</a:t>
            </a:r>
            <a:r>
              <a:rPr lang="en-US" altLang="zh-CN" dirty="0"/>
              <a:t>p[i+1]</a:t>
            </a:r>
            <a:r>
              <a:rPr lang="zh-CN" altLang="en-US" dirty="0"/>
              <a:t>和</a:t>
            </a:r>
            <a:r>
              <a:rPr lang="en-US" altLang="zh-CN" dirty="0"/>
              <a:t>p[</a:t>
            </a:r>
            <a:r>
              <a:rPr lang="en-US" altLang="zh-CN" dirty="0" err="1"/>
              <a:t>i</a:t>
            </a:r>
            <a:r>
              <a:rPr lang="en-US" altLang="zh-CN" dirty="0"/>
              <a:t>]</a:t>
            </a:r>
            <a:r>
              <a:rPr lang="zh-CN" altLang="en-US" dirty="0"/>
              <a:t>的关系</a:t>
            </a:r>
          </a:p>
        </p:txBody>
      </p:sp>
    </p:spTree>
    <p:extLst>
      <p:ext uri="{BB962C8B-B14F-4D97-AF65-F5344CB8AC3E}">
        <p14:creationId xmlns:p14="http://schemas.microsoft.com/office/powerpoint/2010/main" val="2648271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99ED0-3F07-4F30-9EE8-2E979A695953}"/>
              </a:ext>
            </a:extLst>
          </p:cNvPr>
          <p:cNvSpPr>
            <a:spLocks noGrp="1"/>
          </p:cNvSpPr>
          <p:nvPr>
            <p:ph type="title"/>
          </p:nvPr>
        </p:nvSpPr>
        <p:spPr/>
        <p:txBody>
          <a:bodyPr/>
          <a:lstStyle/>
          <a:p>
            <a:r>
              <a:rPr lang="zh-CN" altLang="en-US" dirty="0"/>
              <a:t>四边形不等式</a:t>
            </a:r>
          </a:p>
        </p:txBody>
      </p:sp>
      <p:sp>
        <p:nvSpPr>
          <p:cNvPr id="3" name="内容占位符 2">
            <a:extLst>
              <a:ext uri="{FF2B5EF4-FFF2-40B4-BE49-F238E27FC236}">
                <a16:creationId xmlns:a16="http://schemas.microsoft.com/office/drawing/2014/main" id="{1E3E179C-99AE-42F7-BF7D-523D3EA8487E}"/>
              </a:ext>
            </a:extLst>
          </p:cNvPr>
          <p:cNvSpPr>
            <a:spLocks noGrp="1"/>
          </p:cNvSpPr>
          <p:nvPr>
            <p:ph idx="1"/>
          </p:nvPr>
        </p:nvSpPr>
        <p:spPr/>
        <p:txBody>
          <a:bodyPr>
            <a:normAutofit lnSpcReduction="10000"/>
          </a:bodyPr>
          <a:lstStyle/>
          <a:p>
            <a:r>
              <a:rPr lang="en-US" altLang="zh-CN" dirty="0"/>
              <a:t>f[p[</a:t>
            </a:r>
            <a:r>
              <a:rPr lang="en-US" altLang="zh-CN" dirty="0" err="1"/>
              <a:t>i</a:t>
            </a:r>
            <a:r>
              <a:rPr lang="en-US" altLang="zh-CN" dirty="0"/>
              <a:t>]]+w(p[</a:t>
            </a:r>
            <a:r>
              <a:rPr lang="en-US" altLang="zh-CN" dirty="0" err="1"/>
              <a:t>i</a:t>
            </a:r>
            <a:r>
              <a:rPr lang="en-US" altLang="zh-CN" dirty="0"/>
              <a:t>],</a:t>
            </a:r>
            <a:r>
              <a:rPr lang="en-US" altLang="zh-CN" dirty="0" err="1"/>
              <a:t>i</a:t>
            </a:r>
            <a:r>
              <a:rPr lang="en-US" altLang="zh-CN" dirty="0"/>
              <a:t>)&lt;=f[j]+w(</a:t>
            </a:r>
            <a:r>
              <a:rPr lang="en-US" altLang="zh-CN" dirty="0" err="1"/>
              <a:t>j,i</a:t>
            </a:r>
            <a:r>
              <a:rPr lang="en-US" altLang="zh-CN" dirty="0"/>
              <a:t>)                                                          </a:t>
            </a:r>
            <a:r>
              <a:rPr lang="zh-CN" altLang="en-US" dirty="0"/>
              <a:t>（</a:t>
            </a:r>
            <a:r>
              <a:rPr lang="en-US" altLang="zh-CN" dirty="0"/>
              <a:t>1</a:t>
            </a:r>
            <a:r>
              <a:rPr lang="zh-CN" altLang="en-US" dirty="0"/>
              <a:t>）</a:t>
            </a:r>
            <a:endParaRPr lang="en-US" altLang="zh-CN" dirty="0"/>
          </a:p>
          <a:p>
            <a:r>
              <a:rPr lang="en-US" altLang="zh-CN" dirty="0"/>
              <a:t>f[p[i+1]]+w(p[i+1],i+1)&lt;=f[j]+w(j,i+1)                                        </a:t>
            </a:r>
            <a:r>
              <a:rPr lang="zh-CN" altLang="en-US" dirty="0"/>
              <a:t>（</a:t>
            </a:r>
            <a:r>
              <a:rPr lang="en-US" altLang="zh-CN" dirty="0"/>
              <a:t>2</a:t>
            </a:r>
            <a:r>
              <a:rPr lang="zh-CN" altLang="en-US" dirty="0"/>
              <a:t>）</a:t>
            </a:r>
            <a:endParaRPr lang="en-US" altLang="zh-CN" dirty="0"/>
          </a:p>
          <a:p>
            <a:r>
              <a:rPr lang="zh-CN" altLang="en-US" dirty="0"/>
              <a:t>若</a:t>
            </a:r>
            <a:r>
              <a:rPr lang="en-US" altLang="zh-CN" dirty="0"/>
              <a:t>p[i+1]=</a:t>
            </a:r>
            <a:r>
              <a:rPr lang="en-US" altLang="zh-CN" dirty="0" err="1"/>
              <a:t>i</a:t>
            </a:r>
            <a:r>
              <a:rPr lang="zh-CN" altLang="en-US" dirty="0"/>
              <a:t>，那么显然</a:t>
            </a:r>
            <a:r>
              <a:rPr lang="en-US" altLang="zh-CN" dirty="0"/>
              <a:t>p[i+1]&gt;=p[</a:t>
            </a:r>
            <a:r>
              <a:rPr lang="en-US" altLang="zh-CN" dirty="0" err="1"/>
              <a:t>i</a:t>
            </a:r>
            <a:r>
              <a:rPr lang="en-US" altLang="zh-CN" dirty="0"/>
              <a:t>]</a:t>
            </a:r>
          </a:p>
          <a:p>
            <a:r>
              <a:rPr lang="zh-CN" altLang="en-US" dirty="0"/>
              <a:t>若</a:t>
            </a:r>
            <a:r>
              <a:rPr lang="en-US" altLang="zh-CN" dirty="0"/>
              <a:t>p[i+1]!=</a:t>
            </a:r>
            <a:r>
              <a:rPr lang="en-US" altLang="zh-CN" dirty="0" err="1"/>
              <a:t>i</a:t>
            </a:r>
            <a:r>
              <a:rPr lang="zh-CN" altLang="en-US" dirty="0"/>
              <a:t>，那么把（</a:t>
            </a:r>
            <a:r>
              <a:rPr lang="en-US" altLang="zh-CN" dirty="0"/>
              <a:t>1</a:t>
            </a:r>
            <a:r>
              <a:rPr lang="zh-CN" altLang="en-US" dirty="0"/>
              <a:t>）的</a:t>
            </a:r>
            <a:r>
              <a:rPr lang="en-US" altLang="zh-CN" dirty="0"/>
              <a:t>j</a:t>
            </a:r>
            <a:r>
              <a:rPr lang="zh-CN" altLang="en-US" dirty="0"/>
              <a:t>换成</a:t>
            </a:r>
            <a:r>
              <a:rPr lang="en-US" altLang="zh-CN" dirty="0"/>
              <a:t>p[i+1]</a:t>
            </a:r>
            <a:r>
              <a:rPr lang="zh-CN" altLang="en-US" dirty="0"/>
              <a:t>，（</a:t>
            </a:r>
            <a:r>
              <a:rPr lang="en-US" altLang="zh-CN" dirty="0"/>
              <a:t>2</a:t>
            </a:r>
            <a:r>
              <a:rPr lang="zh-CN" altLang="en-US" dirty="0"/>
              <a:t>）的</a:t>
            </a:r>
            <a:r>
              <a:rPr lang="en-US" altLang="zh-CN" dirty="0"/>
              <a:t>j</a:t>
            </a:r>
            <a:r>
              <a:rPr lang="zh-CN" altLang="en-US" dirty="0"/>
              <a:t>换成</a:t>
            </a:r>
            <a:r>
              <a:rPr lang="en-US" altLang="zh-CN" dirty="0"/>
              <a:t>p[</a:t>
            </a:r>
            <a:r>
              <a:rPr lang="en-US" altLang="zh-CN" dirty="0" err="1"/>
              <a:t>i</a:t>
            </a:r>
            <a:r>
              <a:rPr lang="en-US" altLang="zh-CN" dirty="0"/>
              <a:t>]</a:t>
            </a:r>
            <a:r>
              <a:rPr lang="zh-CN" altLang="en-US" dirty="0"/>
              <a:t>，有</a:t>
            </a:r>
            <a:endParaRPr lang="en-US" altLang="zh-CN" dirty="0"/>
          </a:p>
          <a:p>
            <a:r>
              <a:rPr lang="en-US" altLang="zh-CN" dirty="0"/>
              <a:t>f[p[</a:t>
            </a:r>
            <a:r>
              <a:rPr lang="en-US" altLang="zh-CN" dirty="0" err="1"/>
              <a:t>i</a:t>
            </a:r>
            <a:r>
              <a:rPr lang="en-US" altLang="zh-CN" dirty="0"/>
              <a:t>]]+w(p[</a:t>
            </a:r>
            <a:r>
              <a:rPr lang="en-US" altLang="zh-CN" dirty="0" err="1"/>
              <a:t>i</a:t>
            </a:r>
            <a:r>
              <a:rPr lang="en-US" altLang="zh-CN" dirty="0"/>
              <a:t>],</a:t>
            </a:r>
            <a:r>
              <a:rPr lang="en-US" altLang="zh-CN" dirty="0" err="1"/>
              <a:t>i</a:t>
            </a:r>
            <a:r>
              <a:rPr lang="en-US" altLang="zh-CN" dirty="0"/>
              <a:t>)&lt;=f[p[i+1]]+w(p[i+1],</a:t>
            </a:r>
            <a:r>
              <a:rPr lang="en-US" altLang="zh-CN" dirty="0" err="1"/>
              <a:t>i</a:t>
            </a:r>
            <a:r>
              <a:rPr lang="en-US" altLang="zh-CN" dirty="0"/>
              <a:t>)</a:t>
            </a:r>
          </a:p>
          <a:p>
            <a:r>
              <a:rPr lang="en-US" altLang="zh-CN" dirty="0"/>
              <a:t>f[p[i+1]]+w(p[i+1],i+1)&lt;=f[p[</a:t>
            </a:r>
            <a:r>
              <a:rPr lang="en-US" altLang="zh-CN" dirty="0" err="1"/>
              <a:t>i</a:t>
            </a:r>
            <a:r>
              <a:rPr lang="en-US" altLang="zh-CN" dirty="0"/>
              <a:t>]]+w(p[</a:t>
            </a:r>
            <a:r>
              <a:rPr lang="en-US" altLang="zh-CN" dirty="0" err="1"/>
              <a:t>i</a:t>
            </a:r>
            <a:r>
              <a:rPr lang="en-US" altLang="zh-CN" dirty="0"/>
              <a:t>],i+1)</a:t>
            </a:r>
          </a:p>
          <a:p>
            <a:r>
              <a:rPr lang="zh-CN" altLang="en-US" dirty="0"/>
              <a:t>相加，得</a:t>
            </a:r>
            <a:endParaRPr lang="en-US" altLang="zh-CN" dirty="0"/>
          </a:p>
          <a:p>
            <a:r>
              <a:rPr lang="en-US" altLang="zh-CN" dirty="0"/>
              <a:t>w(p[</a:t>
            </a:r>
            <a:r>
              <a:rPr lang="en-US" altLang="zh-CN" dirty="0" err="1"/>
              <a:t>i</a:t>
            </a:r>
            <a:r>
              <a:rPr lang="en-US" altLang="zh-CN" dirty="0"/>
              <a:t>],</a:t>
            </a:r>
            <a:r>
              <a:rPr lang="en-US" altLang="zh-CN" dirty="0" err="1"/>
              <a:t>i</a:t>
            </a:r>
            <a:r>
              <a:rPr lang="en-US" altLang="zh-CN" dirty="0"/>
              <a:t>)+w(p[i+1],i+1)&lt;=w(p[i+1],</a:t>
            </a:r>
            <a:r>
              <a:rPr lang="en-US" altLang="zh-CN" dirty="0" err="1"/>
              <a:t>i</a:t>
            </a:r>
            <a:r>
              <a:rPr lang="en-US" altLang="zh-CN" dirty="0"/>
              <a:t>)+w(p[</a:t>
            </a:r>
            <a:r>
              <a:rPr lang="en-US" altLang="zh-CN" dirty="0" err="1"/>
              <a:t>i</a:t>
            </a:r>
            <a:r>
              <a:rPr lang="en-US" altLang="zh-CN" dirty="0"/>
              <a:t>],i+1)</a:t>
            </a:r>
          </a:p>
          <a:p>
            <a:r>
              <a:rPr lang="zh-CN" altLang="en-US" dirty="0"/>
              <a:t>由四边形不等式，反过来得到</a:t>
            </a:r>
            <a:r>
              <a:rPr lang="en-US" altLang="zh-CN" dirty="0"/>
              <a:t>p[</a:t>
            </a:r>
            <a:r>
              <a:rPr lang="en-US" altLang="zh-CN" dirty="0" err="1"/>
              <a:t>i</a:t>
            </a:r>
            <a:r>
              <a:rPr lang="en-US" altLang="zh-CN" dirty="0"/>
              <a:t>]&lt;=p[i+1]&lt;=</a:t>
            </a:r>
            <a:r>
              <a:rPr lang="en-US" altLang="zh-CN" dirty="0" err="1"/>
              <a:t>i</a:t>
            </a:r>
            <a:r>
              <a:rPr lang="en-US" altLang="zh-CN" dirty="0"/>
              <a:t>&lt;=i+1</a:t>
            </a:r>
            <a:endParaRPr lang="zh-CN" altLang="en-US" dirty="0"/>
          </a:p>
        </p:txBody>
      </p:sp>
    </p:spTree>
    <p:extLst>
      <p:ext uri="{BB962C8B-B14F-4D97-AF65-F5344CB8AC3E}">
        <p14:creationId xmlns:p14="http://schemas.microsoft.com/office/powerpoint/2010/main" val="599362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99ED0-3F07-4F30-9EE8-2E979A695953}"/>
              </a:ext>
            </a:extLst>
          </p:cNvPr>
          <p:cNvSpPr>
            <a:spLocks noGrp="1"/>
          </p:cNvSpPr>
          <p:nvPr>
            <p:ph type="title"/>
          </p:nvPr>
        </p:nvSpPr>
        <p:spPr/>
        <p:txBody>
          <a:bodyPr/>
          <a:lstStyle/>
          <a:p>
            <a:r>
              <a:rPr lang="zh-CN" altLang="en-US" dirty="0"/>
              <a:t>四边形不等式</a:t>
            </a:r>
          </a:p>
        </p:txBody>
      </p:sp>
      <p:sp>
        <p:nvSpPr>
          <p:cNvPr id="3" name="内容占位符 2">
            <a:extLst>
              <a:ext uri="{FF2B5EF4-FFF2-40B4-BE49-F238E27FC236}">
                <a16:creationId xmlns:a16="http://schemas.microsoft.com/office/drawing/2014/main" id="{1E3E179C-99AE-42F7-BF7D-523D3EA8487E}"/>
              </a:ext>
            </a:extLst>
          </p:cNvPr>
          <p:cNvSpPr>
            <a:spLocks noGrp="1"/>
          </p:cNvSpPr>
          <p:nvPr>
            <p:ph idx="1"/>
          </p:nvPr>
        </p:nvSpPr>
        <p:spPr/>
        <p:txBody>
          <a:bodyPr>
            <a:normAutofit/>
          </a:bodyPr>
          <a:lstStyle/>
          <a:p>
            <a:r>
              <a:rPr lang="en-US" altLang="zh-CN" dirty="0"/>
              <a:t>f[</a:t>
            </a:r>
            <a:r>
              <a:rPr lang="en-US" altLang="zh-CN" dirty="0" err="1"/>
              <a:t>i</a:t>
            </a:r>
            <a:r>
              <a:rPr lang="en-US" altLang="zh-CN" dirty="0"/>
              <a:t>]=</a:t>
            </a:r>
            <a:r>
              <a:rPr lang="en-US" altLang="zh-CN" dirty="0" err="1"/>
              <a:t>min_j</a:t>
            </a:r>
            <a:r>
              <a:rPr lang="en-US" altLang="zh-CN" dirty="0"/>
              <a:t> (f[j]+w(</a:t>
            </a:r>
            <a:r>
              <a:rPr lang="en-US" altLang="zh-CN" dirty="0" err="1"/>
              <a:t>i,j</a:t>
            </a:r>
            <a:r>
              <a:rPr lang="en-US" altLang="zh-CN" dirty="0"/>
              <a:t>))</a:t>
            </a:r>
            <a:endParaRPr lang="zh-CN" altLang="en-US" dirty="0"/>
          </a:p>
          <a:p>
            <a:r>
              <a:rPr lang="zh-CN" altLang="en-US" dirty="0"/>
              <a:t>若对于任意 </a:t>
            </a:r>
            <a:r>
              <a:rPr lang="en-US" altLang="zh-CN" dirty="0" err="1"/>
              <a:t>a≤b≤c≤d</a:t>
            </a:r>
            <a:r>
              <a:rPr lang="zh-CN" altLang="en-US" dirty="0"/>
              <a:t>，有 </a:t>
            </a:r>
            <a:r>
              <a:rPr lang="en-US" altLang="zh-CN" dirty="0"/>
              <a:t>w(</a:t>
            </a:r>
            <a:r>
              <a:rPr lang="en-US" altLang="zh-CN" dirty="0" err="1"/>
              <a:t>a,d</a:t>
            </a:r>
            <a:r>
              <a:rPr lang="en-US" altLang="zh-CN" dirty="0"/>
              <a:t>)+w(</a:t>
            </a:r>
            <a:r>
              <a:rPr lang="en-US" altLang="zh-CN" dirty="0" err="1"/>
              <a:t>b,c</a:t>
            </a:r>
            <a:r>
              <a:rPr lang="en-US" altLang="zh-CN" dirty="0"/>
              <a:t>)≥w(</a:t>
            </a:r>
            <a:r>
              <a:rPr lang="en-US" altLang="zh-CN" dirty="0" err="1"/>
              <a:t>a,c</a:t>
            </a:r>
            <a:r>
              <a:rPr lang="en-US" altLang="zh-CN" dirty="0"/>
              <a:t>)+w(</a:t>
            </a:r>
            <a:r>
              <a:rPr lang="en-US" altLang="zh-CN" dirty="0" err="1"/>
              <a:t>b,d</a:t>
            </a:r>
            <a:r>
              <a:rPr lang="en-US" altLang="zh-CN" dirty="0"/>
              <a:t>)</a:t>
            </a:r>
          </a:p>
          <a:p>
            <a:r>
              <a:rPr lang="zh-CN" altLang="en-US" dirty="0"/>
              <a:t>若</a:t>
            </a:r>
            <a:r>
              <a:rPr lang="en-US" altLang="zh-CN" dirty="0" err="1"/>
              <a:t>dp</a:t>
            </a:r>
            <a:r>
              <a:rPr lang="zh-CN" altLang="en-US" dirty="0"/>
              <a:t>取</a:t>
            </a:r>
            <a:r>
              <a:rPr lang="en-US" altLang="zh-CN" dirty="0"/>
              <a:t>max</a:t>
            </a:r>
            <a:r>
              <a:rPr lang="zh-CN" altLang="en-US" dirty="0"/>
              <a:t>，或者</a:t>
            </a:r>
            <a:r>
              <a:rPr lang="en-US" altLang="zh-CN" dirty="0"/>
              <a:t>w(</a:t>
            </a:r>
            <a:r>
              <a:rPr lang="en-US" altLang="zh-CN" dirty="0" err="1"/>
              <a:t>a,d</a:t>
            </a:r>
            <a:r>
              <a:rPr lang="en-US" altLang="zh-CN" dirty="0"/>
              <a:t>)+w(</a:t>
            </a:r>
            <a:r>
              <a:rPr lang="en-US" altLang="zh-CN" dirty="0" err="1"/>
              <a:t>b,c</a:t>
            </a:r>
            <a:r>
              <a:rPr lang="en-US" altLang="zh-CN" dirty="0"/>
              <a:t>)&lt;=w(</a:t>
            </a:r>
            <a:r>
              <a:rPr lang="en-US" altLang="zh-CN" dirty="0" err="1"/>
              <a:t>a,c</a:t>
            </a:r>
            <a:r>
              <a:rPr lang="en-US" altLang="zh-CN" dirty="0"/>
              <a:t>)+w(</a:t>
            </a:r>
            <a:r>
              <a:rPr lang="en-US" altLang="zh-CN" dirty="0" err="1"/>
              <a:t>b,d</a:t>
            </a:r>
            <a:r>
              <a:rPr lang="en-US" altLang="zh-CN" dirty="0"/>
              <a:t>)</a:t>
            </a:r>
          </a:p>
          <a:p>
            <a:r>
              <a:rPr lang="zh-CN" altLang="en-US" dirty="0"/>
              <a:t>这有</a:t>
            </a:r>
            <a:r>
              <a:rPr lang="en-US" altLang="zh-CN" dirty="0"/>
              <a:t>4</a:t>
            </a:r>
            <a:r>
              <a:rPr lang="zh-CN" altLang="en-US" dirty="0"/>
              <a:t>种情况，证明都是类似的</a:t>
            </a:r>
            <a:endParaRPr lang="en-US" altLang="zh-CN" dirty="0"/>
          </a:p>
          <a:p>
            <a:r>
              <a:rPr lang="en-US" altLang="zh-CN" dirty="0"/>
              <a:t>&gt;=&amp;min</a:t>
            </a:r>
            <a:r>
              <a:rPr lang="zh-CN" altLang="en-US" dirty="0"/>
              <a:t>和</a:t>
            </a:r>
            <a:r>
              <a:rPr lang="en-US" altLang="zh-CN" dirty="0"/>
              <a:t>&lt;=&amp;max</a:t>
            </a:r>
            <a:r>
              <a:rPr lang="zh-CN" altLang="en-US" dirty="0"/>
              <a:t>：</a:t>
            </a:r>
            <a:r>
              <a:rPr lang="en-US" altLang="zh-CN" dirty="0"/>
              <a:t>p[</a:t>
            </a:r>
            <a:r>
              <a:rPr lang="en-US" altLang="zh-CN" dirty="0" err="1"/>
              <a:t>i</a:t>
            </a:r>
            <a:r>
              <a:rPr lang="en-US" altLang="zh-CN" dirty="0"/>
              <a:t>]&lt;=p[i+1]</a:t>
            </a:r>
          </a:p>
          <a:p>
            <a:r>
              <a:rPr lang="en-US" altLang="zh-CN" dirty="0"/>
              <a:t>&lt;=&amp;min</a:t>
            </a:r>
            <a:r>
              <a:rPr lang="zh-CN" altLang="en-US" dirty="0"/>
              <a:t>和</a:t>
            </a:r>
            <a:r>
              <a:rPr lang="en-US" altLang="zh-CN" dirty="0"/>
              <a:t>&gt;=&amp;max</a:t>
            </a:r>
            <a:r>
              <a:rPr lang="zh-CN" altLang="en-US" dirty="0"/>
              <a:t>：</a:t>
            </a:r>
            <a:r>
              <a:rPr lang="en-US" altLang="zh-CN" dirty="0"/>
              <a:t>p[</a:t>
            </a:r>
            <a:r>
              <a:rPr lang="en-US" altLang="zh-CN" dirty="0" err="1"/>
              <a:t>i</a:t>
            </a:r>
            <a:r>
              <a:rPr lang="en-US" altLang="zh-CN" dirty="0"/>
              <a:t>]&gt;=p[i+1]</a:t>
            </a:r>
          </a:p>
          <a:p>
            <a:endParaRPr lang="en-US" altLang="zh-CN" dirty="0"/>
          </a:p>
          <a:p>
            <a:endParaRPr lang="zh-CN" altLang="en-US" dirty="0"/>
          </a:p>
        </p:txBody>
      </p:sp>
    </p:spTree>
    <p:extLst>
      <p:ext uri="{BB962C8B-B14F-4D97-AF65-F5344CB8AC3E}">
        <p14:creationId xmlns:p14="http://schemas.microsoft.com/office/powerpoint/2010/main" val="1686758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99ED0-3F07-4F30-9EE8-2E979A695953}"/>
              </a:ext>
            </a:extLst>
          </p:cNvPr>
          <p:cNvSpPr>
            <a:spLocks noGrp="1"/>
          </p:cNvSpPr>
          <p:nvPr>
            <p:ph type="title"/>
          </p:nvPr>
        </p:nvSpPr>
        <p:spPr/>
        <p:txBody>
          <a:bodyPr/>
          <a:lstStyle/>
          <a:p>
            <a:r>
              <a:rPr lang="zh-CN" altLang="en-US" dirty="0"/>
              <a:t>四边形不等式</a:t>
            </a:r>
          </a:p>
        </p:txBody>
      </p:sp>
      <p:sp>
        <p:nvSpPr>
          <p:cNvPr id="3" name="内容占位符 2">
            <a:extLst>
              <a:ext uri="{FF2B5EF4-FFF2-40B4-BE49-F238E27FC236}">
                <a16:creationId xmlns:a16="http://schemas.microsoft.com/office/drawing/2014/main" id="{1E3E179C-99AE-42F7-BF7D-523D3EA8487E}"/>
              </a:ext>
            </a:extLst>
          </p:cNvPr>
          <p:cNvSpPr>
            <a:spLocks noGrp="1"/>
          </p:cNvSpPr>
          <p:nvPr>
            <p:ph idx="1"/>
          </p:nvPr>
        </p:nvSpPr>
        <p:spPr/>
        <p:txBody>
          <a:bodyPr>
            <a:normAutofit/>
          </a:bodyPr>
          <a:lstStyle/>
          <a:p>
            <a:r>
              <a:rPr lang="zh-CN" altLang="en-US" dirty="0"/>
              <a:t>对单调队列优化来说：</a:t>
            </a:r>
            <a:endParaRPr lang="en-US" altLang="zh-CN" dirty="0"/>
          </a:p>
          <a:p>
            <a:r>
              <a:rPr lang="en-US" altLang="zh-CN" dirty="0"/>
              <a:t>w(</a:t>
            </a:r>
            <a:r>
              <a:rPr lang="en-US" altLang="zh-CN" dirty="0" err="1"/>
              <a:t>i,j</a:t>
            </a:r>
            <a:r>
              <a:rPr lang="en-US" altLang="zh-CN" dirty="0"/>
              <a:t>)=a[</a:t>
            </a:r>
            <a:r>
              <a:rPr lang="en-US" altLang="zh-CN" dirty="0" err="1"/>
              <a:t>i</a:t>
            </a:r>
            <a:r>
              <a:rPr lang="en-US" altLang="zh-CN" dirty="0"/>
              <a:t>]+b[j]</a:t>
            </a:r>
          </a:p>
          <a:p>
            <a:r>
              <a:rPr lang="zh-CN" altLang="en-US" dirty="0"/>
              <a:t>所以</a:t>
            </a:r>
            <a:r>
              <a:rPr lang="pl-PL" altLang="zh-CN" dirty="0"/>
              <a:t>w(a,d)+w(b,c)</a:t>
            </a:r>
            <a:r>
              <a:rPr lang="en-US" altLang="zh-CN" dirty="0"/>
              <a:t>=</a:t>
            </a:r>
            <a:r>
              <a:rPr lang="pl-PL" altLang="zh-CN" dirty="0"/>
              <a:t>w(a,c)+w(b,d)</a:t>
            </a:r>
            <a:endParaRPr lang="en-US" altLang="zh-CN" dirty="0"/>
          </a:p>
          <a:p>
            <a:r>
              <a:rPr lang="zh-CN" altLang="en-US" dirty="0"/>
              <a:t>所以满足四边形不等式，</a:t>
            </a:r>
            <a:r>
              <a:rPr lang="en-US" altLang="zh-CN" dirty="0"/>
              <a:t>j</a:t>
            </a:r>
            <a:r>
              <a:rPr lang="zh-CN" altLang="en-US" dirty="0"/>
              <a:t>虽然有取值范围限制，但是也可以用单调队列</a:t>
            </a:r>
            <a:r>
              <a:rPr lang="en-US" altLang="zh-CN" dirty="0"/>
              <a:t>/</a:t>
            </a:r>
            <a:r>
              <a:rPr lang="zh-CN" altLang="en-US" dirty="0"/>
              <a:t>单调栈来做</a:t>
            </a:r>
            <a:endParaRPr lang="pl-PL"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837255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99ED0-3F07-4F30-9EE8-2E979A695953}"/>
              </a:ext>
            </a:extLst>
          </p:cNvPr>
          <p:cNvSpPr>
            <a:spLocks noGrp="1"/>
          </p:cNvSpPr>
          <p:nvPr>
            <p:ph type="title"/>
          </p:nvPr>
        </p:nvSpPr>
        <p:spPr/>
        <p:txBody>
          <a:bodyPr/>
          <a:lstStyle/>
          <a:p>
            <a:r>
              <a:rPr lang="zh-CN" altLang="en-US" dirty="0"/>
              <a:t>四边形不等式</a:t>
            </a:r>
          </a:p>
        </p:txBody>
      </p:sp>
      <p:sp>
        <p:nvSpPr>
          <p:cNvPr id="3" name="内容占位符 2">
            <a:extLst>
              <a:ext uri="{FF2B5EF4-FFF2-40B4-BE49-F238E27FC236}">
                <a16:creationId xmlns:a16="http://schemas.microsoft.com/office/drawing/2014/main" id="{1E3E179C-99AE-42F7-BF7D-523D3EA8487E}"/>
              </a:ext>
            </a:extLst>
          </p:cNvPr>
          <p:cNvSpPr>
            <a:spLocks noGrp="1"/>
          </p:cNvSpPr>
          <p:nvPr>
            <p:ph idx="1"/>
          </p:nvPr>
        </p:nvSpPr>
        <p:spPr/>
        <p:txBody>
          <a:bodyPr>
            <a:normAutofit/>
          </a:bodyPr>
          <a:lstStyle/>
          <a:p>
            <a:r>
              <a:rPr lang="zh-CN" altLang="en-US" dirty="0"/>
              <a:t>对斜率优化来说：</a:t>
            </a:r>
            <a:endParaRPr lang="en-US" altLang="zh-CN" dirty="0"/>
          </a:p>
          <a:p>
            <a:r>
              <a:rPr lang="en-US" altLang="zh-CN" dirty="0"/>
              <a:t>w(</a:t>
            </a:r>
            <a:r>
              <a:rPr lang="en-US" altLang="zh-CN" dirty="0" err="1"/>
              <a:t>i,j</a:t>
            </a:r>
            <a:r>
              <a:rPr lang="en-US" altLang="zh-CN" dirty="0"/>
              <a:t>)=a[</a:t>
            </a:r>
            <a:r>
              <a:rPr lang="en-US" altLang="zh-CN" dirty="0" err="1"/>
              <a:t>i</a:t>
            </a:r>
            <a:r>
              <a:rPr lang="en-US" altLang="zh-CN" dirty="0"/>
              <a:t>]*b[j]+c[</a:t>
            </a:r>
            <a:r>
              <a:rPr lang="en-US" altLang="zh-CN" dirty="0" err="1"/>
              <a:t>i</a:t>
            </a:r>
            <a:r>
              <a:rPr lang="en-US" altLang="zh-CN" dirty="0"/>
              <a:t>]+d[j]</a:t>
            </a:r>
          </a:p>
          <a:p>
            <a:r>
              <a:rPr lang="pl-PL" altLang="zh-CN" dirty="0"/>
              <a:t>w(a</a:t>
            </a:r>
            <a:r>
              <a:rPr lang="en-US" altLang="zh-CN" dirty="0"/>
              <a:t>1</a:t>
            </a:r>
            <a:r>
              <a:rPr lang="pl-PL" altLang="zh-CN" dirty="0"/>
              <a:t>,</a:t>
            </a:r>
            <a:r>
              <a:rPr lang="en-US" altLang="zh-CN" dirty="0"/>
              <a:t>a4</a:t>
            </a:r>
            <a:r>
              <a:rPr lang="pl-PL" altLang="zh-CN" dirty="0"/>
              <a:t>)+w(</a:t>
            </a:r>
            <a:r>
              <a:rPr lang="en-US" altLang="zh-CN" dirty="0"/>
              <a:t>a2</a:t>
            </a:r>
            <a:r>
              <a:rPr lang="pl-PL" altLang="zh-CN" dirty="0"/>
              <a:t>,</a:t>
            </a:r>
            <a:r>
              <a:rPr lang="en-US" altLang="zh-CN" dirty="0"/>
              <a:t>a3</a:t>
            </a:r>
            <a:r>
              <a:rPr lang="pl-PL" altLang="zh-CN" dirty="0"/>
              <a:t>)</a:t>
            </a:r>
            <a:r>
              <a:rPr lang="en-US" altLang="zh-CN" dirty="0"/>
              <a:t>=a[a1]*b[a4]+c[a1]+d[a4]+a[a2]*b[a3]+c[a2]+d[a3]</a:t>
            </a:r>
          </a:p>
          <a:p>
            <a:r>
              <a:rPr lang="pl-PL" altLang="zh-CN" dirty="0"/>
              <a:t>w(a</a:t>
            </a:r>
            <a:r>
              <a:rPr lang="en-US" altLang="zh-CN" dirty="0"/>
              <a:t>1</a:t>
            </a:r>
            <a:r>
              <a:rPr lang="pl-PL" altLang="zh-CN" dirty="0"/>
              <a:t>,</a:t>
            </a:r>
            <a:r>
              <a:rPr lang="en-US" altLang="zh-CN" dirty="0"/>
              <a:t>a3</a:t>
            </a:r>
            <a:r>
              <a:rPr lang="pl-PL" altLang="zh-CN" dirty="0"/>
              <a:t>)+w(</a:t>
            </a:r>
            <a:r>
              <a:rPr lang="en-US" altLang="zh-CN" dirty="0"/>
              <a:t>a2</a:t>
            </a:r>
            <a:r>
              <a:rPr lang="pl-PL" altLang="zh-CN" dirty="0"/>
              <a:t>,</a:t>
            </a:r>
            <a:r>
              <a:rPr lang="en-US" altLang="zh-CN" dirty="0"/>
              <a:t>a4</a:t>
            </a:r>
            <a:r>
              <a:rPr lang="pl-PL" altLang="zh-CN" dirty="0"/>
              <a:t>)</a:t>
            </a:r>
            <a:r>
              <a:rPr lang="en-US" altLang="zh-CN" dirty="0"/>
              <a:t>=a[a1]*b[a3]+c[a1]+d[a3]+a[a2]*b[a4]+c[a2]+d[a4]</a:t>
            </a:r>
          </a:p>
          <a:p>
            <a:r>
              <a:rPr lang="zh-CN" altLang="en-US" dirty="0"/>
              <a:t>假设</a:t>
            </a:r>
            <a:r>
              <a:rPr lang="en-US" altLang="zh-CN" dirty="0"/>
              <a:t>a[</a:t>
            </a:r>
            <a:r>
              <a:rPr lang="en-US" altLang="zh-CN" dirty="0" err="1"/>
              <a:t>i</a:t>
            </a:r>
            <a:r>
              <a:rPr lang="en-US" altLang="zh-CN" dirty="0"/>
              <a:t>]</a:t>
            </a:r>
            <a:r>
              <a:rPr lang="zh-CN" altLang="en-US" dirty="0"/>
              <a:t>单减，</a:t>
            </a:r>
            <a:r>
              <a:rPr lang="en-US" altLang="zh-CN" dirty="0"/>
              <a:t>b[j]</a:t>
            </a:r>
            <a:r>
              <a:rPr lang="zh-CN" altLang="en-US" dirty="0"/>
              <a:t>单增，那么有</a:t>
            </a:r>
            <a:endParaRPr lang="en-US" altLang="zh-CN" dirty="0"/>
          </a:p>
          <a:p>
            <a:r>
              <a:rPr lang="en-US" altLang="zh-CN" dirty="0"/>
              <a:t>a[a1]*b[a4]+a[a2]*b[a3]&gt;=a[a1]*b[a3]+a[a2]*b[a4]</a:t>
            </a:r>
          </a:p>
          <a:p>
            <a:r>
              <a:rPr lang="zh-CN" altLang="en-US" dirty="0"/>
              <a:t>所以满足四边形不等式</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883215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99ED0-3F07-4F30-9EE8-2E979A695953}"/>
              </a:ext>
            </a:extLst>
          </p:cNvPr>
          <p:cNvSpPr>
            <a:spLocks noGrp="1"/>
          </p:cNvSpPr>
          <p:nvPr>
            <p:ph type="title"/>
          </p:nvPr>
        </p:nvSpPr>
        <p:spPr/>
        <p:txBody>
          <a:bodyPr/>
          <a:lstStyle/>
          <a:p>
            <a:r>
              <a:rPr lang="zh-CN" altLang="en-US" dirty="0"/>
              <a:t>决策单调性</a:t>
            </a:r>
          </a:p>
        </p:txBody>
      </p:sp>
      <p:sp>
        <p:nvSpPr>
          <p:cNvPr id="3" name="内容占位符 2">
            <a:extLst>
              <a:ext uri="{FF2B5EF4-FFF2-40B4-BE49-F238E27FC236}">
                <a16:creationId xmlns:a16="http://schemas.microsoft.com/office/drawing/2014/main" id="{1E3E179C-99AE-42F7-BF7D-523D3EA8487E}"/>
              </a:ext>
            </a:extLst>
          </p:cNvPr>
          <p:cNvSpPr>
            <a:spLocks noGrp="1"/>
          </p:cNvSpPr>
          <p:nvPr>
            <p:ph idx="1"/>
          </p:nvPr>
        </p:nvSpPr>
        <p:spPr/>
        <p:txBody>
          <a:bodyPr>
            <a:normAutofit/>
          </a:bodyPr>
          <a:lstStyle/>
          <a:p>
            <a:r>
              <a:rPr lang="zh-CN" altLang="en-US" dirty="0"/>
              <a:t>普适做法</a:t>
            </a:r>
            <a:endParaRPr lang="en-US" altLang="zh-CN" dirty="0"/>
          </a:p>
          <a:p>
            <a:r>
              <a:rPr lang="zh-CN" altLang="en-US" dirty="0"/>
              <a:t>如</a:t>
            </a:r>
            <a:r>
              <a:rPr lang="en-US" altLang="zh-CN" dirty="0"/>
              <a:t>w(</a:t>
            </a:r>
            <a:r>
              <a:rPr lang="en-US" altLang="zh-CN" dirty="0" err="1"/>
              <a:t>j,i</a:t>
            </a:r>
            <a:r>
              <a:rPr lang="en-US" altLang="zh-CN" dirty="0"/>
              <a:t>)=sqrt(</a:t>
            </a:r>
            <a:r>
              <a:rPr lang="en-US" altLang="zh-CN" dirty="0" err="1"/>
              <a:t>i</a:t>
            </a:r>
            <a:r>
              <a:rPr lang="en-US" altLang="zh-CN" dirty="0"/>
              <a:t>-j)</a:t>
            </a:r>
            <a:r>
              <a:rPr lang="zh-CN" altLang="en-US" dirty="0"/>
              <a:t>，这样满足</a:t>
            </a:r>
            <a:r>
              <a:rPr lang="en-US" altLang="zh-CN" dirty="0"/>
              <a:t>w(</a:t>
            </a:r>
            <a:r>
              <a:rPr lang="en-US" altLang="zh-CN" dirty="0" err="1"/>
              <a:t>a,d</a:t>
            </a:r>
            <a:r>
              <a:rPr lang="en-US" altLang="zh-CN" dirty="0"/>
              <a:t>)+w(</a:t>
            </a:r>
            <a:r>
              <a:rPr lang="en-US" altLang="zh-CN" dirty="0" err="1"/>
              <a:t>b,c</a:t>
            </a:r>
            <a:r>
              <a:rPr lang="en-US" altLang="zh-CN" dirty="0"/>
              <a:t>)&lt;=w(</a:t>
            </a:r>
            <a:r>
              <a:rPr lang="en-US" altLang="zh-CN" dirty="0" err="1"/>
              <a:t>a,c</a:t>
            </a:r>
            <a:r>
              <a:rPr lang="en-US" altLang="zh-CN" dirty="0"/>
              <a:t>)+w(</a:t>
            </a:r>
            <a:r>
              <a:rPr lang="en-US" altLang="zh-CN" dirty="0" err="1"/>
              <a:t>b,d</a:t>
            </a:r>
            <a:r>
              <a:rPr lang="en-US" altLang="zh-CN" dirty="0"/>
              <a:t>)</a:t>
            </a:r>
          </a:p>
          <a:p>
            <a:r>
              <a:rPr lang="zh-CN" altLang="en-US" dirty="0"/>
              <a:t>但不是斜率优化和单调队列优化的形式</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1873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317AF-6526-48C2-9BCE-B289C74E3F7F}"/>
              </a:ext>
            </a:extLst>
          </p:cNvPr>
          <p:cNvSpPr>
            <a:spLocks noGrp="1"/>
          </p:cNvSpPr>
          <p:nvPr>
            <p:ph type="title"/>
          </p:nvPr>
        </p:nvSpPr>
        <p:spPr/>
        <p:txBody>
          <a:bodyPr/>
          <a:lstStyle/>
          <a:p>
            <a:r>
              <a:rPr lang="zh-CN" altLang="en-US" dirty="0"/>
              <a:t>单调队列优化</a:t>
            </a:r>
          </a:p>
        </p:txBody>
      </p:sp>
      <p:sp>
        <p:nvSpPr>
          <p:cNvPr id="3" name="内容占位符 2">
            <a:extLst>
              <a:ext uri="{FF2B5EF4-FFF2-40B4-BE49-F238E27FC236}">
                <a16:creationId xmlns:a16="http://schemas.microsoft.com/office/drawing/2014/main" id="{BABFFF8B-2022-4C4A-844D-590ED394D3CD}"/>
              </a:ext>
            </a:extLst>
          </p:cNvPr>
          <p:cNvSpPr>
            <a:spLocks noGrp="1"/>
          </p:cNvSpPr>
          <p:nvPr>
            <p:ph idx="1"/>
          </p:nvPr>
        </p:nvSpPr>
        <p:spPr/>
        <p:txBody>
          <a:bodyPr/>
          <a:lstStyle/>
          <a:p>
            <a:r>
              <a:rPr lang="en-US" altLang="zh-CN" dirty="0"/>
              <a:t>w(</a:t>
            </a:r>
            <a:r>
              <a:rPr lang="en-US" altLang="zh-CN" dirty="0" err="1"/>
              <a:t>i,j</a:t>
            </a:r>
            <a:r>
              <a:rPr lang="en-US" altLang="zh-CN" dirty="0"/>
              <a:t>)</a:t>
            </a:r>
            <a:r>
              <a:rPr lang="zh-CN" altLang="en-US" dirty="0"/>
              <a:t>只含</a:t>
            </a:r>
            <a:r>
              <a:rPr lang="en-US" altLang="zh-CN" dirty="0" err="1"/>
              <a:t>i</a:t>
            </a:r>
            <a:r>
              <a:rPr lang="zh-CN" altLang="en-US" dirty="0"/>
              <a:t>和</a:t>
            </a:r>
            <a:r>
              <a:rPr lang="en-US" altLang="zh-CN" dirty="0"/>
              <a:t>j</a:t>
            </a:r>
            <a:r>
              <a:rPr lang="zh-CN" altLang="en-US" dirty="0"/>
              <a:t>的项</a:t>
            </a:r>
            <a:endParaRPr lang="en-US" altLang="zh-CN" dirty="0"/>
          </a:p>
          <a:p>
            <a:r>
              <a:rPr lang="en-US" altLang="zh-CN" dirty="0"/>
              <a:t>f[</a:t>
            </a:r>
            <a:r>
              <a:rPr lang="en-US" altLang="zh-CN" dirty="0" err="1"/>
              <a:t>i</a:t>
            </a:r>
            <a:r>
              <a:rPr lang="en-US" altLang="zh-CN" dirty="0"/>
              <a:t>]=</a:t>
            </a:r>
            <a:r>
              <a:rPr lang="en-US" altLang="zh-CN" dirty="0" err="1"/>
              <a:t>min_j</a:t>
            </a:r>
            <a:r>
              <a:rPr lang="en-US" altLang="zh-CN" dirty="0"/>
              <a:t> (f[j]+a[</a:t>
            </a:r>
            <a:r>
              <a:rPr lang="en-US" altLang="zh-CN" dirty="0" err="1"/>
              <a:t>i</a:t>
            </a:r>
            <a:r>
              <a:rPr lang="en-US" altLang="zh-CN" dirty="0"/>
              <a:t>]+b[j])=</a:t>
            </a:r>
            <a:r>
              <a:rPr lang="en-US" altLang="zh-CN" dirty="0" err="1"/>
              <a:t>min_j</a:t>
            </a:r>
            <a:r>
              <a:rPr lang="en-US" altLang="zh-CN" dirty="0"/>
              <a:t> (f[j]+b[j])+a[</a:t>
            </a:r>
            <a:r>
              <a:rPr lang="en-US" altLang="zh-CN" dirty="0" err="1"/>
              <a:t>i</a:t>
            </a:r>
            <a:r>
              <a:rPr lang="en-US" altLang="zh-CN" dirty="0"/>
              <a:t>]</a:t>
            </a:r>
          </a:p>
          <a:p>
            <a:r>
              <a:rPr lang="zh-CN" altLang="en-US" dirty="0"/>
              <a:t>若</a:t>
            </a:r>
            <a:r>
              <a:rPr lang="en-US" altLang="zh-CN" dirty="0"/>
              <a:t>j</a:t>
            </a:r>
            <a:r>
              <a:rPr lang="zh-CN" altLang="en-US" dirty="0"/>
              <a:t>的范围是</a:t>
            </a:r>
            <a:r>
              <a:rPr lang="en-US" altLang="zh-CN" dirty="0"/>
              <a:t>[1,i)</a:t>
            </a:r>
            <a:r>
              <a:rPr lang="zh-CN" altLang="en-US" dirty="0"/>
              <a:t>，那么直接用一个前缀最小值就可以优化了</a:t>
            </a:r>
            <a:endParaRPr lang="en-US" altLang="zh-CN" dirty="0"/>
          </a:p>
          <a:p>
            <a:r>
              <a:rPr lang="zh-CN" altLang="en-US" dirty="0"/>
              <a:t>若</a:t>
            </a:r>
            <a:r>
              <a:rPr lang="en-US" altLang="zh-CN" dirty="0"/>
              <a:t>j</a:t>
            </a:r>
            <a:r>
              <a:rPr lang="zh-CN" altLang="en-US" dirty="0"/>
              <a:t>的范围是</a:t>
            </a:r>
            <a:r>
              <a:rPr lang="en-US" altLang="zh-CN" dirty="0" err="1"/>
              <a:t>i</a:t>
            </a:r>
            <a:r>
              <a:rPr lang="zh-CN" altLang="en-US" dirty="0"/>
              <a:t>的不减函数</a:t>
            </a:r>
            <a:r>
              <a:rPr lang="en-US" altLang="zh-CN" dirty="0"/>
              <a:t>[l(</a:t>
            </a:r>
            <a:r>
              <a:rPr lang="en-US" altLang="zh-CN" dirty="0" err="1"/>
              <a:t>i</a:t>
            </a:r>
            <a:r>
              <a:rPr lang="en-US" altLang="zh-CN" dirty="0"/>
              <a:t>),r(</a:t>
            </a:r>
            <a:r>
              <a:rPr lang="en-US" altLang="zh-CN" dirty="0" err="1"/>
              <a:t>i</a:t>
            </a:r>
            <a:r>
              <a:rPr lang="en-US" altLang="zh-CN" dirty="0"/>
              <a:t>)]</a:t>
            </a:r>
            <a:r>
              <a:rPr lang="zh-CN" altLang="en-US" dirty="0"/>
              <a:t>，那么就可以用单调队列优化</a:t>
            </a:r>
            <a:endParaRPr lang="en-US" altLang="zh-CN" dirty="0"/>
          </a:p>
          <a:p>
            <a:r>
              <a:rPr lang="zh-CN" altLang="en-US" dirty="0"/>
              <a:t>若</a:t>
            </a:r>
            <a:r>
              <a:rPr lang="en-US" altLang="zh-CN" dirty="0"/>
              <a:t>j</a:t>
            </a:r>
            <a:r>
              <a:rPr lang="zh-CN" altLang="en-US" dirty="0"/>
              <a:t>的范围是随便什么东西，那么就用数据结构优化</a:t>
            </a:r>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908976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99ED0-3F07-4F30-9EE8-2E979A695953}"/>
              </a:ext>
            </a:extLst>
          </p:cNvPr>
          <p:cNvSpPr>
            <a:spLocks noGrp="1"/>
          </p:cNvSpPr>
          <p:nvPr>
            <p:ph type="title"/>
          </p:nvPr>
        </p:nvSpPr>
        <p:spPr/>
        <p:txBody>
          <a:bodyPr/>
          <a:lstStyle/>
          <a:p>
            <a:r>
              <a:rPr lang="zh-CN" altLang="en-US" dirty="0"/>
              <a:t>分治</a:t>
            </a:r>
          </a:p>
        </p:txBody>
      </p:sp>
      <p:sp>
        <p:nvSpPr>
          <p:cNvPr id="3" name="内容占位符 2">
            <a:extLst>
              <a:ext uri="{FF2B5EF4-FFF2-40B4-BE49-F238E27FC236}">
                <a16:creationId xmlns:a16="http://schemas.microsoft.com/office/drawing/2014/main" id="{1E3E179C-99AE-42F7-BF7D-523D3EA8487E}"/>
              </a:ext>
            </a:extLst>
          </p:cNvPr>
          <p:cNvSpPr>
            <a:spLocks noGrp="1"/>
          </p:cNvSpPr>
          <p:nvPr>
            <p:ph idx="1"/>
          </p:nvPr>
        </p:nvSpPr>
        <p:spPr/>
        <p:txBody>
          <a:bodyPr>
            <a:normAutofit/>
          </a:bodyPr>
          <a:lstStyle/>
          <a:p>
            <a:r>
              <a:rPr lang="zh-CN" altLang="en-US" dirty="0"/>
              <a:t>若</a:t>
            </a:r>
            <a:r>
              <a:rPr lang="en-US" altLang="zh-CN" dirty="0"/>
              <a:t>f(</a:t>
            </a:r>
            <a:r>
              <a:rPr lang="en-US" altLang="zh-CN" dirty="0" err="1"/>
              <a:t>i</a:t>
            </a:r>
            <a:r>
              <a:rPr lang="en-US" altLang="zh-CN" dirty="0"/>
              <a:t>)=</a:t>
            </a:r>
            <a:r>
              <a:rPr lang="en-US" altLang="zh-CN" dirty="0" err="1"/>
              <a:t>min_j</a:t>
            </a:r>
            <a:r>
              <a:rPr lang="en-US" altLang="zh-CN" dirty="0"/>
              <a:t>(g(j)+w(</a:t>
            </a:r>
            <a:r>
              <a:rPr lang="en-US" altLang="zh-CN" dirty="0" err="1"/>
              <a:t>i,j</a:t>
            </a:r>
            <a:r>
              <a:rPr lang="en-US" altLang="zh-CN" dirty="0"/>
              <a:t>))</a:t>
            </a:r>
          </a:p>
          <a:p>
            <a:r>
              <a:rPr lang="zh-CN" altLang="en-US" dirty="0"/>
              <a:t>其中，</a:t>
            </a:r>
            <a:r>
              <a:rPr lang="en-US" altLang="zh-CN" dirty="0"/>
              <a:t>g</a:t>
            </a:r>
            <a:r>
              <a:rPr lang="zh-CN" altLang="en-US" dirty="0"/>
              <a:t>和</a:t>
            </a:r>
            <a:r>
              <a:rPr lang="en-US" altLang="zh-CN" dirty="0"/>
              <a:t>f</a:t>
            </a:r>
            <a:r>
              <a:rPr lang="zh-CN" altLang="en-US" dirty="0"/>
              <a:t>无关</a:t>
            </a:r>
            <a:endParaRPr lang="en-US" altLang="zh-CN" dirty="0"/>
          </a:p>
          <a:p>
            <a:r>
              <a:rPr lang="zh-CN" altLang="en-US" dirty="0"/>
              <a:t>可以分治，例如，考虑我们需要得到 </a:t>
            </a:r>
            <a:r>
              <a:rPr lang="en-US" altLang="zh-CN" dirty="0"/>
              <a:t>[L,R] </a:t>
            </a:r>
            <a:r>
              <a:rPr lang="zh-CN" altLang="en-US" dirty="0"/>
              <a:t>这个区间的 </a:t>
            </a:r>
            <a:r>
              <a:rPr lang="en-US" altLang="zh-CN" dirty="0"/>
              <a:t>DP </a:t>
            </a:r>
            <a:r>
              <a:rPr lang="zh-CN" altLang="en-US" dirty="0"/>
              <a:t>值，并且备选的决策区间是 </a:t>
            </a:r>
            <a:r>
              <a:rPr lang="en-US" altLang="zh-CN" dirty="0"/>
              <a:t>[</a:t>
            </a:r>
            <a:r>
              <a:rPr lang="en-US" altLang="zh-CN" dirty="0" err="1"/>
              <a:t>l,r</a:t>
            </a:r>
            <a:r>
              <a:rPr lang="en-US" altLang="zh-CN" dirty="0"/>
              <a:t>]</a:t>
            </a:r>
          </a:p>
          <a:p>
            <a:r>
              <a:rPr lang="zh-CN" altLang="en-US" dirty="0"/>
              <a:t>那么暴力在</a:t>
            </a:r>
            <a:r>
              <a:rPr lang="en-US" altLang="zh-CN" dirty="0"/>
              <a:t>[</a:t>
            </a:r>
            <a:r>
              <a:rPr lang="en-US" altLang="zh-CN" dirty="0" err="1"/>
              <a:t>l,r</a:t>
            </a:r>
            <a:r>
              <a:rPr lang="en-US" altLang="zh-CN" dirty="0"/>
              <a:t>]</a:t>
            </a:r>
            <a:r>
              <a:rPr lang="zh-CN" altLang="en-US" dirty="0"/>
              <a:t>中枚举，求出</a:t>
            </a:r>
            <a:r>
              <a:rPr lang="en-US" altLang="zh-CN" dirty="0"/>
              <a:t>mid=(L+R)/2</a:t>
            </a:r>
            <a:r>
              <a:rPr lang="zh-CN" altLang="en-US" dirty="0"/>
              <a:t>这个位置的决策点</a:t>
            </a:r>
            <a:r>
              <a:rPr lang="en-US" altLang="zh-CN" dirty="0"/>
              <a:t>p[mid]</a:t>
            </a:r>
            <a:r>
              <a:rPr lang="zh-CN" altLang="en-US" dirty="0"/>
              <a:t>，然后下标区间</a:t>
            </a:r>
            <a:r>
              <a:rPr lang="en-US" altLang="zh-CN" dirty="0"/>
              <a:t>[L,mid-1]</a:t>
            </a:r>
            <a:r>
              <a:rPr lang="zh-CN" altLang="en-US" dirty="0"/>
              <a:t>的决策区间是</a:t>
            </a:r>
            <a:r>
              <a:rPr lang="en-US" altLang="zh-CN" dirty="0"/>
              <a:t>[</a:t>
            </a:r>
            <a:r>
              <a:rPr lang="en-US" altLang="zh-CN" dirty="0" err="1"/>
              <a:t>l,p</a:t>
            </a:r>
            <a:r>
              <a:rPr lang="en-US" altLang="zh-CN" dirty="0"/>
              <a:t>[mid]]</a:t>
            </a:r>
            <a:r>
              <a:rPr lang="zh-CN" altLang="en-US" dirty="0"/>
              <a:t>，下标区间</a:t>
            </a:r>
            <a:r>
              <a:rPr lang="en-US" altLang="zh-CN" dirty="0"/>
              <a:t>[mid+1,R]</a:t>
            </a:r>
            <a:r>
              <a:rPr lang="zh-CN" altLang="en-US" dirty="0"/>
              <a:t>的决策区间是</a:t>
            </a:r>
            <a:r>
              <a:rPr lang="en-US" altLang="zh-CN" dirty="0"/>
              <a:t>[p[mid],r]</a:t>
            </a:r>
            <a:r>
              <a:rPr lang="zh-CN" altLang="en-US" dirty="0"/>
              <a:t>，递归下去做</a:t>
            </a:r>
            <a:endParaRPr lang="en-US" altLang="zh-CN" dirty="0"/>
          </a:p>
          <a:p>
            <a:r>
              <a:rPr lang="zh-CN" altLang="en-US" dirty="0"/>
              <a:t>复杂度</a:t>
            </a:r>
            <a:r>
              <a:rPr lang="en-US" altLang="zh-CN" dirty="0"/>
              <a:t>O(</a:t>
            </a:r>
            <a:r>
              <a:rPr lang="en-US" altLang="zh-CN" dirty="0" err="1"/>
              <a:t>nlogn</a:t>
            </a:r>
            <a:r>
              <a:rPr lang="en-US" altLang="zh-CN" dirty="0"/>
              <a:t>)</a:t>
            </a:r>
          </a:p>
          <a:p>
            <a:endParaRPr lang="en-US" altLang="zh-CN" dirty="0"/>
          </a:p>
          <a:p>
            <a:endParaRPr lang="zh-CN" altLang="en-US" dirty="0"/>
          </a:p>
        </p:txBody>
      </p:sp>
    </p:spTree>
    <p:extLst>
      <p:ext uri="{BB962C8B-B14F-4D97-AF65-F5344CB8AC3E}">
        <p14:creationId xmlns:p14="http://schemas.microsoft.com/office/powerpoint/2010/main" val="3257535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F4665-FC12-4934-B045-A10E6108C709}"/>
              </a:ext>
            </a:extLst>
          </p:cNvPr>
          <p:cNvSpPr>
            <a:spLocks noGrp="1"/>
          </p:cNvSpPr>
          <p:nvPr>
            <p:ph type="title"/>
          </p:nvPr>
        </p:nvSpPr>
        <p:spPr/>
        <p:txBody>
          <a:bodyPr/>
          <a:lstStyle/>
          <a:p>
            <a:r>
              <a:rPr lang="en-US" altLang="zh-CN" dirty="0"/>
              <a:t>CF 868F</a:t>
            </a:r>
            <a:endParaRPr lang="zh-CN" altLang="en-US" dirty="0"/>
          </a:p>
        </p:txBody>
      </p:sp>
      <p:sp>
        <p:nvSpPr>
          <p:cNvPr id="3" name="内容占位符 2">
            <a:extLst>
              <a:ext uri="{FF2B5EF4-FFF2-40B4-BE49-F238E27FC236}">
                <a16:creationId xmlns:a16="http://schemas.microsoft.com/office/drawing/2014/main" id="{13B4FF2D-175A-4AD6-96A2-9D68CBAF5B14}"/>
              </a:ext>
            </a:extLst>
          </p:cNvPr>
          <p:cNvSpPr>
            <a:spLocks noGrp="1"/>
          </p:cNvSpPr>
          <p:nvPr>
            <p:ph idx="1"/>
          </p:nvPr>
        </p:nvSpPr>
        <p:spPr/>
        <p:txBody>
          <a:bodyPr/>
          <a:lstStyle/>
          <a:p>
            <a:r>
              <a:rPr lang="zh-CN" altLang="en-US" dirty="0"/>
              <a:t>给定一个序列 </a:t>
            </a:r>
            <a:r>
              <a:rPr lang="en-US" altLang="zh-CN" dirty="0"/>
              <a:t>a</a:t>
            </a:r>
            <a:r>
              <a:rPr lang="zh-CN" altLang="en-US" dirty="0"/>
              <a:t>，要把它分成 </a:t>
            </a:r>
            <a:r>
              <a:rPr lang="en-US" altLang="zh-CN" dirty="0"/>
              <a:t>k </a:t>
            </a:r>
            <a:r>
              <a:rPr lang="zh-CN" altLang="en-US" dirty="0"/>
              <a:t>个子段。每个子段的费用是其中相同元素的对数。求所有子段的费用之和的最小值。</a:t>
            </a:r>
          </a:p>
          <a:p>
            <a:r>
              <a:rPr lang="en-US" altLang="zh-CN" dirty="0"/>
              <a:t>2≤n≤1e5,2≤k≤min(n,20),1≤ai≤n</a:t>
            </a:r>
            <a:endParaRPr lang="zh-CN" altLang="en-US" dirty="0"/>
          </a:p>
        </p:txBody>
      </p:sp>
    </p:spTree>
    <p:extLst>
      <p:ext uri="{BB962C8B-B14F-4D97-AF65-F5344CB8AC3E}">
        <p14:creationId xmlns:p14="http://schemas.microsoft.com/office/powerpoint/2010/main" val="1402346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F4665-FC12-4934-B045-A10E6108C709}"/>
              </a:ext>
            </a:extLst>
          </p:cNvPr>
          <p:cNvSpPr>
            <a:spLocks noGrp="1"/>
          </p:cNvSpPr>
          <p:nvPr>
            <p:ph type="title"/>
          </p:nvPr>
        </p:nvSpPr>
        <p:spPr/>
        <p:txBody>
          <a:bodyPr/>
          <a:lstStyle/>
          <a:p>
            <a:r>
              <a:rPr lang="en-US" altLang="zh-CN" dirty="0"/>
              <a:t>CF 868F</a:t>
            </a:r>
            <a:endParaRPr lang="zh-CN" altLang="en-US" dirty="0"/>
          </a:p>
        </p:txBody>
      </p:sp>
      <p:sp>
        <p:nvSpPr>
          <p:cNvPr id="3" name="内容占位符 2">
            <a:extLst>
              <a:ext uri="{FF2B5EF4-FFF2-40B4-BE49-F238E27FC236}">
                <a16:creationId xmlns:a16="http://schemas.microsoft.com/office/drawing/2014/main" id="{13B4FF2D-175A-4AD6-96A2-9D68CBAF5B14}"/>
              </a:ext>
            </a:extLst>
          </p:cNvPr>
          <p:cNvSpPr>
            <a:spLocks noGrp="1"/>
          </p:cNvSpPr>
          <p:nvPr>
            <p:ph idx="1"/>
          </p:nvPr>
        </p:nvSpPr>
        <p:spPr/>
        <p:txBody>
          <a:bodyPr/>
          <a:lstStyle/>
          <a:p>
            <a:r>
              <a:rPr lang="zh-CN" altLang="en-US" dirty="0"/>
              <a:t>设 </a:t>
            </a:r>
            <a:r>
              <a:rPr lang="en-US" altLang="zh-CN" dirty="0"/>
              <a:t>f[</a:t>
            </a:r>
            <a:r>
              <a:rPr lang="en-US" altLang="zh-CN" dirty="0" err="1"/>
              <a:t>i</a:t>
            </a:r>
            <a:r>
              <a:rPr lang="en-US" altLang="zh-CN" dirty="0"/>
              <a:t>][j] </a:t>
            </a:r>
            <a:r>
              <a:rPr lang="zh-CN" altLang="en-US" dirty="0"/>
              <a:t>表示 </a:t>
            </a:r>
            <a:r>
              <a:rPr lang="en-US" altLang="zh-CN" dirty="0"/>
              <a:t>1∼i </a:t>
            </a:r>
            <a:r>
              <a:rPr lang="zh-CN" altLang="en-US" dirty="0"/>
              <a:t>分为 </a:t>
            </a:r>
            <a:r>
              <a:rPr lang="en-US" altLang="zh-CN" dirty="0"/>
              <a:t>j </a:t>
            </a:r>
            <a:r>
              <a:rPr lang="zh-CN" altLang="en-US" dirty="0"/>
              <a:t>段的最小费用。</a:t>
            </a:r>
            <a:endParaRPr lang="en-US" altLang="zh-CN" dirty="0"/>
          </a:p>
          <a:p>
            <a:r>
              <a:rPr lang="en-US" altLang="zh-CN" dirty="0"/>
              <a:t>f[</a:t>
            </a:r>
            <a:r>
              <a:rPr lang="en-US" altLang="zh-CN" dirty="0" err="1"/>
              <a:t>i</a:t>
            </a:r>
            <a:r>
              <a:rPr lang="en-US" altLang="zh-CN" dirty="0"/>
              <a:t>][j]=</a:t>
            </a:r>
            <a:r>
              <a:rPr lang="en-US" altLang="zh-CN" dirty="0" err="1"/>
              <a:t>min_k</a:t>
            </a:r>
            <a:r>
              <a:rPr lang="en-US" altLang="zh-CN" dirty="0"/>
              <a:t>(f[k-1][j-1]+w(</a:t>
            </a:r>
            <a:r>
              <a:rPr lang="en-US" altLang="zh-CN" dirty="0" err="1"/>
              <a:t>k,i</a:t>
            </a:r>
            <a:r>
              <a:rPr lang="en-US" altLang="zh-CN" dirty="0"/>
              <a:t>)) (1&lt;=k&lt;=</a:t>
            </a:r>
            <a:r>
              <a:rPr lang="en-US" altLang="zh-CN" dirty="0" err="1"/>
              <a:t>i</a:t>
            </a:r>
            <a:r>
              <a:rPr lang="en-US" altLang="zh-CN" dirty="0"/>
              <a:t>)</a:t>
            </a:r>
          </a:p>
          <a:p>
            <a:r>
              <a:rPr lang="zh-CN" altLang="en-US" dirty="0"/>
              <a:t>并且可以知道</a:t>
            </a:r>
            <a:r>
              <a:rPr lang="en-US" altLang="zh-CN" dirty="0"/>
              <a:t>w</a:t>
            </a:r>
            <a:r>
              <a:rPr lang="zh-CN" altLang="en-US" dirty="0"/>
              <a:t>满足四边形不等式</a:t>
            </a:r>
            <a:r>
              <a:rPr lang="en-US" altLang="zh-CN" dirty="0"/>
              <a:t>w(</a:t>
            </a:r>
            <a:r>
              <a:rPr lang="en-US" altLang="zh-CN" dirty="0" err="1"/>
              <a:t>a,d</a:t>
            </a:r>
            <a:r>
              <a:rPr lang="en-US" altLang="zh-CN" dirty="0"/>
              <a:t>)+w(</a:t>
            </a:r>
            <a:r>
              <a:rPr lang="en-US" altLang="zh-CN" dirty="0" err="1"/>
              <a:t>b,c</a:t>
            </a:r>
            <a:r>
              <a:rPr lang="en-US" altLang="zh-CN" dirty="0"/>
              <a:t>)≥w(</a:t>
            </a:r>
            <a:r>
              <a:rPr lang="en-US" altLang="zh-CN" dirty="0" err="1"/>
              <a:t>a,c</a:t>
            </a:r>
            <a:r>
              <a:rPr lang="en-US" altLang="zh-CN" dirty="0"/>
              <a:t>)+w(</a:t>
            </a:r>
            <a:r>
              <a:rPr lang="en-US" altLang="zh-CN" dirty="0" err="1"/>
              <a:t>b,d</a:t>
            </a:r>
            <a:r>
              <a:rPr lang="en-US" altLang="zh-CN" dirty="0"/>
              <a:t>)</a:t>
            </a:r>
            <a:r>
              <a:rPr lang="zh-CN" altLang="en-US" dirty="0"/>
              <a:t>。</a:t>
            </a:r>
            <a:endParaRPr lang="en-US" altLang="zh-CN" dirty="0"/>
          </a:p>
          <a:p>
            <a:r>
              <a:rPr lang="zh-CN" altLang="en-US" dirty="0"/>
              <a:t>证明的话可以对每个不同的数 </a:t>
            </a:r>
            <a:r>
              <a:rPr lang="en-US" altLang="zh-CN" dirty="0"/>
              <a:t>a </a:t>
            </a:r>
            <a:r>
              <a:rPr lang="zh-CN" altLang="en-US" dirty="0"/>
              <a:t>进行考虑，假设 </a:t>
            </a:r>
            <a:r>
              <a:rPr lang="en-US" altLang="zh-CN" dirty="0" err="1"/>
              <a:t>a∼b</a:t>
            </a:r>
            <a:r>
              <a:rPr lang="en-US" altLang="zh-CN" dirty="0"/>
              <a:t> </a:t>
            </a:r>
            <a:r>
              <a:rPr lang="zh-CN" altLang="en-US" dirty="0"/>
              <a:t>这段区间 </a:t>
            </a:r>
            <a:r>
              <a:rPr lang="en-US" altLang="zh-CN" dirty="0"/>
              <a:t>a </a:t>
            </a:r>
            <a:r>
              <a:rPr lang="zh-CN" altLang="en-US" dirty="0"/>
              <a:t>有 </a:t>
            </a:r>
            <a:r>
              <a:rPr lang="en-US" altLang="zh-CN" dirty="0"/>
              <a:t>x </a:t>
            </a:r>
            <a:r>
              <a:rPr lang="zh-CN" altLang="en-US" dirty="0"/>
              <a:t>个，</a:t>
            </a:r>
            <a:r>
              <a:rPr lang="en-US" altLang="zh-CN" dirty="0" err="1"/>
              <a:t>b∼c</a:t>
            </a:r>
            <a:r>
              <a:rPr lang="en-US" altLang="zh-CN" dirty="0"/>
              <a:t> </a:t>
            </a:r>
            <a:r>
              <a:rPr lang="zh-CN" altLang="en-US" dirty="0"/>
              <a:t>中有 </a:t>
            </a:r>
            <a:r>
              <a:rPr lang="en-US" altLang="zh-CN" dirty="0"/>
              <a:t>y </a:t>
            </a:r>
            <a:r>
              <a:rPr lang="zh-CN" altLang="en-US" dirty="0"/>
              <a:t>个，</a:t>
            </a:r>
            <a:r>
              <a:rPr lang="en-US" altLang="zh-CN" dirty="0" err="1"/>
              <a:t>c∼d</a:t>
            </a:r>
            <a:r>
              <a:rPr lang="en-US" altLang="zh-CN" dirty="0"/>
              <a:t> </a:t>
            </a:r>
            <a:r>
              <a:rPr lang="zh-CN" altLang="en-US" dirty="0"/>
              <a:t>中有 </a:t>
            </a:r>
            <a:r>
              <a:rPr lang="en-US" altLang="zh-CN" dirty="0"/>
              <a:t>z </a:t>
            </a:r>
            <a:r>
              <a:rPr lang="zh-CN" altLang="en-US" dirty="0"/>
              <a:t>个。然后可知 </a:t>
            </a:r>
            <a:r>
              <a:rPr lang="en-US" altLang="zh-CN" dirty="0"/>
              <a:t>w(</a:t>
            </a:r>
            <a:r>
              <a:rPr lang="en-US" altLang="zh-CN" dirty="0" err="1"/>
              <a:t>a,d</a:t>
            </a:r>
            <a:r>
              <a:rPr lang="en-US" altLang="zh-CN" dirty="0"/>
              <a:t>)=(1+x+y+z)(</a:t>
            </a:r>
            <a:r>
              <a:rPr lang="en-US" altLang="zh-CN" dirty="0" err="1"/>
              <a:t>x+y+z</a:t>
            </a:r>
            <a:r>
              <a:rPr lang="en-US" altLang="zh-CN" dirty="0"/>
              <a:t>)/2</a:t>
            </a:r>
            <a:r>
              <a:rPr lang="zh-CN" altLang="en-US" dirty="0"/>
              <a:t>，其余同理，之后暴力拆开可以直接证明。</a:t>
            </a:r>
            <a:endParaRPr lang="en-US" altLang="zh-CN" dirty="0"/>
          </a:p>
          <a:p>
            <a:r>
              <a:rPr lang="zh-CN" altLang="en-US" dirty="0"/>
              <a:t>注意</a:t>
            </a:r>
            <a:r>
              <a:rPr lang="en-US" altLang="zh-CN" dirty="0"/>
              <a:t>f[][j-1]</a:t>
            </a:r>
            <a:r>
              <a:rPr lang="zh-CN" altLang="en-US" dirty="0"/>
              <a:t>和</a:t>
            </a:r>
            <a:r>
              <a:rPr lang="en-US" altLang="zh-CN" dirty="0"/>
              <a:t>f[][j]</a:t>
            </a:r>
            <a:r>
              <a:rPr lang="zh-CN" altLang="en-US" dirty="0"/>
              <a:t>是无关的，所以可以分治解决</a:t>
            </a:r>
          </a:p>
        </p:txBody>
      </p:sp>
    </p:spTree>
    <p:extLst>
      <p:ext uri="{BB962C8B-B14F-4D97-AF65-F5344CB8AC3E}">
        <p14:creationId xmlns:p14="http://schemas.microsoft.com/office/powerpoint/2010/main" val="2566706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F4665-FC12-4934-B045-A10E6108C709}"/>
              </a:ext>
            </a:extLst>
          </p:cNvPr>
          <p:cNvSpPr>
            <a:spLocks noGrp="1"/>
          </p:cNvSpPr>
          <p:nvPr>
            <p:ph type="title"/>
          </p:nvPr>
        </p:nvSpPr>
        <p:spPr/>
        <p:txBody>
          <a:bodyPr/>
          <a:lstStyle/>
          <a:p>
            <a:r>
              <a:rPr lang="en-US" altLang="zh-CN" dirty="0"/>
              <a:t>CF 868F</a:t>
            </a:r>
            <a:endParaRPr lang="zh-CN" altLang="en-US" dirty="0"/>
          </a:p>
        </p:txBody>
      </p:sp>
      <p:sp>
        <p:nvSpPr>
          <p:cNvPr id="3" name="内容占位符 2">
            <a:extLst>
              <a:ext uri="{FF2B5EF4-FFF2-40B4-BE49-F238E27FC236}">
                <a16:creationId xmlns:a16="http://schemas.microsoft.com/office/drawing/2014/main" id="{13B4FF2D-175A-4AD6-96A2-9D68CBAF5B14}"/>
              </a:ext>
            </a:extLst>
          </p:cNvPr>
          <p:cNvSpPr>
            <a:spLocks noGrp="1"/>
          </p:cNvSpPr>
          <p:nvPr>
            <p:ph idx="1"/>
          </p:nvPr>
        </p:nvSpPr>
        <p:spPr/>
        <p:txBody>
          <a:bodyPr>
            <a:normAutofit lnSpcReduction="10000"/>
          </a:bodyPr>
          <a:lstStyle/>
          <a:p>
            <a:r>
              <a:rPr lang="zh-CN" altLang="en-US" dirty="0"/>
              <a:t>还有一个问题是</a:t>
            </a:r>
            <a:r>
              <a:rPr lang="en-US" altLang="zh-CN" dirty="0"/>
              <a:t>w(</a:t>
            </a:r>
            <a:r>
              <a:rPr lang="en-US" altLang="zh-CN" dirty="0" err="1"/>
              <a:t>k,i</a:t>
            </a:r>
            <a:r>
              <a:rPr lang="en-US" altLang="zh-CN" dirty="0"/>
              <a:t>)</a:t>
            </a:r>
            <a:r>
              <a:rPr lang="zh-CN" altLang="en-US" dirty="0"/>
              <a:t>不能</a:t>
            </a:r>
            <a:r>
              <a:rPr lang="en-US" altLang="zh-CN" dirty="0"/>
              <a:t>O(1)</a:t>
            </a:r>
            <a:r>
              <a:rPr lang="zh-CN" altLang="en-US" dirty="0"/>
              <a:t>求</a:t>
            </a:r>
            <a:endParaRPr lang="en-US" altLang="zh-CN" dirty="0"/>
          </a:p>
          <a:p>
            <a:r>
              <a:rPr lang="zh-CN" altLang="en-US" dirty="0"/>
              <a:t>所以要在分治的过程中计算</a:t>
            </a:r>
            <a:r>
              <a:rPr lang="en-US" altLang="zh-CN" dirty="0"/>
              <a:t>w</a:t>
            </a:r>
          </a:p>
          <a:p>
            <a:r>
              <a:rPr lang="zh-CN" altLang="en-US" dirty="0"/>
              <a:t>具体计算方式就像莫队那样移动就可以了</a:t>
            </a:r>
            <a:endParaRPr lang="en-US" altLang="zh-CN" dirty="0"/>
          </a:p>
          <a:p>
            <a:r>
              <a:rPr lang="zh-CN" altLang="en-US" dirty="0"/>
              <a:t>左右端点的总移动距离是</a:t>
            </a:r>
            <a:r>
              <a:rPr lang="en-US" altLang="zh-CN" dirty="0"/>
              <a:t>O(</a:t>
            </a:r>
            <a:r>
              <a:rPr lang="en-US" altLang="zh-CN" dirty="0" err="1"/>
              <a:t>nlogn</a:t>
            </a:r>
            <a:r>
              <a:rPr lang="en-US" altLang="zh-CN" dirty="0"/>
              <a:t>)</a:t>
            </a:r>
            <a:r>
              <a:rPr lang="zh-CN" altLang="en-US" dirty="0"/>
              <a:t>的</a:t>
            </a:r>
            <a:endParaRPr lang="en-US" altLang="zh-CN" dirty="0"/>
          </a:p>
          <a:p>
            <a:r>
              <a:rPr lang="zh-CN" altLang="en-US" dirty="0"/>
              <a:t>这个结论的证明可以考虑一种放缩，我们考虑让左右端点先从父亲区间它所在的位置移到左儿子区间它所在的位置，分治完左儿子之后再移回父亲区间它所在的位置，然后再移到分治右儿子的时候它所在的位置。那么对于每一层，指针的移动次数是</a:t>
            </a:r>
            <a:r>
              <a:rPr lang="en-US" altLang="zh-CN" dirty="0"/>
              <a:t>O(n)</a:t>
            </a:r>
            <a:r>
              <a:rPr lang="zh-CN" altLang="en-US" dirty="0"/>
              <a:t>的，所以总复杂度是</a:t>
            </a:r>
            <a:r>
              <a:rPr lang="en-US" altLang="zh-CN" dirty="0"/>
              <a:t>O(</a:t>
            </a:r>
            <a:r>
              <a:rPr lang="en-US" altLang="zh-CN" dirty="0" err="1"/>
              <a:t>nlogn</a:t>
            </a:r>
            <a:r>
              <a:rPr lang="en-US" altLang="zh-CN" dirty="0"/>
              <a:t>)</a:t>
            </a:r>
            <a:r>
              <a:rPr lang="zh-CN" altLang="en-US" dirty="0"/>
              <a:t>的。</a:t>
            </a:r>
            <a:endParaRPr lang="en-US" altLang="zh-CN" dirty="0"/>
          </a:p>
          <a:p>
            <a:r>
              <a:rPr lang="zh-CN" altLang="en-US" dirty="0"/>
              <a:t>所以总复杂度是</a:t>
            </a:r>
            <a:r>
              <a:rPr lang="en-US" altLang="zh-CN" dirty="0"/>
              <a:t>O(</a:t>
            </a:r>
            <a:r>
              <a:rPr lang="en-US" altLang="zh-CN" dirty="0" err="1"/>
              <a:t>nklogn</a:t>
            </a:r>
            <a:r>
              <a:rPr lang="en-US" altLang="zh-CN" dirty="0"/>
              <a:t>)</a:t>
            </a:r>
          </a:p>
          <a:p>
            <a:endParaRPr lang="zh-CN" altLang="en-US" dirty="0"/>
          </a:p>
        </p:txBody>
      </p:sp>
    </p:spTree>
    <p:extLst>
      <p:ext uri="{BB962C8B-B14F-4D97-AF65-F5344CB8AC3E}">
        <p14:creationId xmlns:p14="http://schemas.microsoft.com/office/powerpoint/2010/main" val="4243077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F4665-FC12-4934-B045-A10E6108C709}"/>
              </a:ext>
            </a:extLst>
          </p:cNvPr>
          <p:cNvSpPr>
            <a:spLocks noGrp="1"/>
          </p:cNvSpPr>
          <p:nvPr>
            <p:ph type="title"/>
          </p:nvPr>
        </p:nvSpPr>
        <p:spPr/>
        <p:txBody>
          <a:bodyPr/>
          <a:lstStyle/>
          <a:p>
            <a:r>
              <a:rPr lang="zh-CN" altLang="en-US" dirty="0"/>
              <a:t>数据结构</a:t>
            </a:r>
            <a:r>
              <a:rPr lang="en-US" altLang="zh-CN" dirty="0"/>
              <a:t>+</a:t>
            </a:r>
            <a:r>
              <a:rPr lang="zh-CN" altLang="en-US" dirty="0"/>
              <a:t>二分</a:t>
            </a:r>
          </a:p>
        </p:txBody>
      </p:sp>
      <p:sp>
        <p:nvSpPr>
          <p:cNvPr id="3" name="内容占位符 2">
            <a:extLst>
              <a:ext uri="{FF2B5EF4-FFF2-40B4-BE49-F238E27FC236}">
                <a16:creationId xmlns:a16="http://schemas.microsoft.com/office/drawing/2014/main" id="{13B4FF2D-175A-4AD6-96A2-9D68CBAF5B14}"/>
              </a:ext>
            </a:extLst>
          </p:cNvPr>
          <p:cNvSpPr>
            <a:spLocks noGrp="1"/>
          </p:cNvSpPr>
          <p:nvPr>
            <p:ph idx="1"/>
          </p:nvPr>
        </p:nvSpPr>
        <p:spPr/>
        <p:txBody>
          <a:bodyPr>
            <a:normAutofit/>
          </a:bodyPr>
          <a:lstStyle/>
          <a:p>
            <a:r>
              <a:rPr lang="zh-CN" altLang="en-US" dirty="0"/>
              <a:t>若</a:t>
            </a:r>
            <a:r>
              <a:rPr lang="en-US" altLang="zh-CN" dirty="0"/>
              <a:t>f(</a:t>
            </a:r>
            <a:r>
              <a:rPr lang="en-US" altLang="zh-CN" dirty="0" err="1"/>
              <a:t>i</a:t>
            </a:r>
            <a:r>
              <a:rPr lang="en-US" altLang="zh-CN" dirty="0"/>
              <a:t>)=</a:t>
            </a:r>
            <a:r>
              <a:rPr lang="en-US" altLang="zh-CN" dirty="0" err="1"/>
              <a:t>min_j</a:t>
            </a:r>
            <a:r>
              <a:rPr lang="en-US" altLang="zh-CN" dirty="0"/>
              <a:t>(f(j)+w(</a:t>
            </a:r>
            <a:r>
              <a:rPr lang="en-US" altLang="zh-CN" dirty="0" err="1"/>
              <a:t>i,j</a:t>
            </a:r>
            <a:r>
              <a:rPr lang="en-US" altLang="zh-CN" dirty="0"/>
              <a:t>))</a:t>
            </a:r>
          </a:p>
          <a:p>
            <a:r>
              <a:rPr lang="zh-CN" altLang="en-US" dirty="0"/>
              <a:t>也就是说 </a:t>
            </a:r>
            <a:r>
              <a:rPr lang="en-US" altLang="zh-CN" dirty="0"/>
              <a:t>f </a:t>
            </a:r>
            <a:r>
              <a:rPr lang="zh-CN" altLang="en-US" dirty="0"/>
              <a:t>的取值是受前面别的 </a:t>
            </a:r>
            <a:r>
              <a:rPr lang="en-US" altLang="zh-CN" dirty="0"/>
              <a:t>f </a:t>
            </a:r>
            <a:r>
              <a:rPr lang="zh-CN" altLang="en-US" dirty="0"/>
              <a:t>的取值的影响的，这样分治的方法就不奏效了，这时有另外一个方法来解决</a:t>
            </a:r>
            <a:r>
              <a:rPr lang="en-US" altLang="zh-CN" dirty="0"/>
              <a:t>——</a:t>
            </a:r>
            <a:r>
              <a:rPr lang="zh-CN" altLang="en-US" dirty="0"/>
              <a:t>二分数据结构，通常使用二分</a:t>
            </a:r>
            <a:r>
              <a:rPr lang="en-US" altLang="zh-CN" dirty="0"/>
              <a:t>+</a:t>
            </a:r>
            <a:r>
              <a:rPr lang="zh-CN" altLang="en-US" dirty="0"/>
              <a:t>单调队列</a:t>
            </a:r>
            <a:r>
              <a:rPr lang="en-US" altLang="zh-CN" dirty="0"/>
              <a:t>/</a:t>
            </a:r>
            <a:r>
              <a:rPr lang="zh-CN" altLang="en-US" dirty="0"/>
              <a:t>单调栈来实现。</a:t>
            </a:r>
            <a:endParaRPr lang="en-US" altLang="zh-CN" dirty="0"/>
          </a:p>
          <a:p>
            <a:r>
              <a:rPr lang="zh-CN" altLang="en-US" dirty="0"/>
              <a:t>引理：对于 </a:t>
            </a:r>
            <a:r>
              <a:rPr lang="en-US" altLang="zh-CN" dirty="0"/>
              <a:t>w </a:t>
            </a:r>
            <a:r>
              <a:rPr lang="zh-CN" altLang="en-US" dirty="0"/>
              <a:t>满足四边形不等式的 </a:t>
            </a:r>
            <a:r>
              <a:rPr lang="en-US" altLang="zh-CN" dirty="0"/>
              <a:t>DP </a:t>
            </a:r>
            <a:r>
              <a:rPr lang="zh-CN" altLang="en-US" dirty="0"/>
              <a:t>中 ∀</a:t>
            </a:r>
            <a:r>
              <a:rPr lang="en-US" altLang="zh-CN" dirty="0" err="1"/>
              <a:t>i</a:t>
            </a:r>
            <a:r>
              <a:rPr lang="en-US" altLang="zh-CN" dirty="0"/>
              <a:t>&lt;j</a:t>
            </a:r>
            <a:r>
              <a:rPr lang="zh-CN" altLang="en-US" dirty="0"/>
              <a:t>，如果在 </a:t>
            </a:r>
            <a:r>
              <a:rPr lang="en-US" altLang="zh-CN" dirty="0" err="1"/>
              <a:t>i</a:t>
            </a:r>
            <a:r>
              <a:rPr lang="en-US" altLang="zh-CN" dirty="0"/>
              <a:t> </a:t>
            </a:r>
            <a:r>
              <a:rPr lang="zh-CN" altLang="en-US" dirty="0"/>
              <a:t>处决策点 </a:t>
            </a:r>
            <a:r>
              <a:rPr lang="en-US" altLang="zh-CN" dirty="0"/>
              <a:t>n </a:t>
            </a:r>
            <a:r>
              <a:rPr lang="zh-CN" altLang="en-US" dirty="0"/>
              <a:t>比 </a:t>
            </a:r>
            <a:r>
              <a:rPr lang="en-US" altLang="zh-CN" dirty="0"/>
              <a:t>m </a:t>
            </a:r>
            <a:r>
              <a:rPr lang="zh-CN" altLang="en-US" dirty="0"/>
              <a:t>优秀（</a:t>
            </a:r>
            <a:r>
              <a:rPr lang="en-US" altLang="zh-CN" dirty="0"/>
              <a:t>m&lt;n</a:t>
            </a:r>
            <a:r>
              <a:rPr lang="zh-CN" altLang="en-US" dirty="0"/>
              <a:t>），那么在 </a:t>
            </a:r>
            <a:r>
              <a:rPr lang="en-US" altLang="zh-CN" dirty="0"/>
              <a:t>j </a:t>
            </a:r>
            <a:r>
              <a:rPr lang="zh-CN" altLang="en-US" dirty="0"/>
              <a:t>处 </a:t>
            </a:r>
            <a:r>
              <a:rPr lang="en-US" altLang="zh-CN" dirty="0"/>
              <a:t>n </a:t>
            </a:r>
            <a:r>
              <a:rPr lang="zh-CN" altLang="en-US" dirty="0"/>
              <a:t>同样比 </a:t>
            </a:r>
            <a:r>
              <a:rPr lang="en-US" altLang="zh-CN" dirty="0"/>
              <a:t>m </a:t>
            </a:r>
            <a:r>
              <a:rPr lang="zh-CN" altLang="en-US" dirty="0"/>
              <a:t>优秀。</a:t>
            </a:r>
            <a:endParaRPr lang="en-US" altLang="zh-CN" dirty="0"/>
          </a:p>
          <a:p>
            <a:r>
              <a:rPr lang="zh-CN" altLang="en-US" dirty="0"/>
              <a:t>对于每个位置，考虑其能成为哪些 </a:t>
            </a:r>
            <a:r>
              <a:rPr lang="en-US" altLang="zh-CN" dirty="0"/>
              <a:t>DP </a:t>
            </a:r>
            <a:r>
              <a:rPr lang="zh-CN" altLang="en-US" dirty="0"/>
              <a:t>值的最优决策点。</a:t>
            </a:r>
          </a:p>
        </p:txBody>
      </p:sp>
    </p:spTree>
    <p:extLst>
      <p:ext uri="{BB962C8B-B14F-4D97-AF65-F5344CB8AC3E}">
        <p14:creationId xmlns:p14="http://schemas.microsoft.com/office/powerpoint/2010/main" val="3378076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F4665-FC12-4934-B045-A10E6108C709}"/>
              </a:ext>
            </a:extLst>
          </p:cNvPr>
          <p:cNvSpPr>
            <a:spLocks noGrp="1"/>
          </p:cNvSpPr>
          <p:nvPr>
            <p:ph type="title"/>
          </p:nvPr>
        </p:nvSpPr>
        <p:spPr/>
        <p:txBody>
          <a:bodyPr/>
          <a:lstStyle/>
          <a:p>
            <a:r>
              <a:rPr lang="zh-CN" altLang="en-US" dirty="0"/>
              <a:t>数据结构</a:t>
            </a:r>
            <a:r>
              <a:rPr lang="en-US" altLang="zh-CN" dirty="0"/>
              <a:t>+</a:t>
            </a:r>
            <a:r>
              <a:rPr lang="zh-CN" altLang="en-US" dirty="0"/>
              <a:t>二分</a:t>
            </a:r>
          </a:p>
        </p:txBody>
      </p:sp>
      <p:sp>
        <p:nvSpPr>
          <p:cNvPr id="3" name="内容占位符 2">
            <a:extLst>
              <a:ext uri="{FF2B5EF4-FFF2-40B4-BE49-F238E27FC236}">
                <a16:creationId xmlns:a16="http://schemas.microsoft.com/office/drawing/2014/main" id="{13B4FF2D-175A-4AD6-96A2-9D68CBAF5B14}"/>
              </a:ext>
            </a:extLst>
          </p:cNvPr>
          <p:cNvSpPr>
            <a:spLocks noGrp="1"/>
          </p:cNvSpPr>
          <p:nvPr>
            <p:ph idx="1"/>
          </p:nvPr>
        </p:nvSpPr>
        <p:spPr/>
        <p:txBody>
          <a:bodyPr>
            <a:normAutofit fontScale="92500"/>
          </a:bodyPr>
          <a:lstStyle/>
          <a:p>
            <a:r>
              <a:rPr lang="zh-CN" altLang="en-US" dirty="0"/>
              <a:t>由于满足决策单调性，显然最终每个位置的最优决策点是单调递增的，例如（数字表示每个位置的最优决策点，下标从 </a:t>
            </a:r>
            <a:r>
              <a:rPr lang="en-US" altLang="zh-CN" dirty="0"/>
              <a:t>0 </a:t>
            </a:r>
            <a:r>
              <a:rPr lang="zh-CN" altLang="en-US" dirty="0"/>
              <a:t>开始）</a:t>
            </a:r>
          </a:p>
          <a:p>
            <a:r>
              <a:rPr lang="en-US" altLang="zh-CN" dirty="0"/>
              <a:t>00112222234444666</a:t>
            </a:r>
          </a:p>
          <a:p>
            <a:r>
              <a:rPr lang="zh-CN" altLang="en-US" dirty="0"/>
              <a:t>在整个算法最开始时，由于考虑的决策点只有最初的 </a:t>
            </a:r>
            <a:r>
              <a:rPr lang="en-US" altLang="zh-CN" dirty="0"/>
              <a:t>0</a:t>
            </a:r>
            <a:r>
              <a:rPr lang="zh-CN" altLang="en-US" dirty="0"/>
              <a:t>，因此此时每个位置的最优决策都是 </a:t>
            </a:r>
            <a:r>
              <a:rPr lang="en-US" altLang="zh-CN" dirty="0"/>
              <a:t>0</a:t>
            </a:r>
            <a:r>
              <a:rPr lang="zh-CN" altLang="en-US" dirty="0"/>
              <a:t>，即</a:t>
            </a:r>
          </a:p>
          <a:p>
            <a:r>
              <a:rPr lang="en-US" altLang="zh-CN" dirty="0"/>
              <a:t>00000000000000000</a:t>
            </a:r>
          </a:p>
          <a:p>
            <a:r>
              <a:rPr lang="zh-CN" altLang="en-US" dirty="0"/>
              <a:t>对于 </a:t>
            </a:r>
            <a:r>
              <a:rPr lang="en-US" altLang="zh-CN" dirty="0"/>
              <a:t>1 </a:t>
            </a:r>
            <a:r>
              <a:rPr lang="zh-CN" altLang="en-US" dirty="0"/>
              <a:t>这个点由于只能从 </a:t>
            </a:r>
            <a:r>
              <a:rPr lang="en-US" altLang="zh-CN" dirty="0"/>
              <a:t>0 </a:t>
            </a:r>
            <a:r>
              <a:rPr lang="zh-CN" altLang="en-US" dirty="0"/>
              <a:t>这个点转移，因此 </a:t>
            </a:r>
            <a:r>
              <a:rPr lang="en-US" altLang="zh-CN" dirty="0"/>
              <a:t>0 </a:t>
            </a:r>
            <a:r>
              <a:rPr lang="zh-CN" altLang="en-US" dirty="0"/>
              <a:t>就是 </a:t>
            </a:r>
            <a:r>
              <a:rPr lang="en-US" altLang="zh-CN" dirty="0"/>
              <a:t>1 </a:t>
            </a:r>
            <a:r>
              <a:rPr lang="zh-CN" altLang="en-US" dirty="0"/>
              <a:t>的最优决策点，计算出 </a:t>
            </a:r>
            <a:r>
              <a:rPr lang="en-US" altLang="zh-CN" dirty="0"/>
              <a:t>f1</a:t>
            </a:r>
            <a:r>
              <a:rPr lang="zh-CN" altLang="en-US" dirty="0"/>
              <a:t>。之后考虑 </a:t>
            </a:r>
            <a:r>
              <a:rPr lang="en-US" altLang="zh-CN" dirty="0"/>
              <a:t>1 </a:t>
            </a:r>
            <a:r>
              <a:rPr lang="zh-CN" altLang="en-US" dirty="0"/>
              <a:t>作为决策点对于哪些点来说能比 </a:t>
            </a:r>
            <a:r>
              <a:rPr lang="en-US" altLang="zh-CN" dirty="0"/>
              <a:t>0 </a:t>
            </a:r>
            <a:r>
              <a:rPr lang="zh-CN" altLang="en-US" dirty="0"/>
              <a:t>的决策更优。由之前引理，</a:t>
            </a:r>
            <a:r>
              <a:rPr lang="en-US" altLang="zh-CN" dirty="0"/>
              <a:t>1 </a:t>
            </a:r>
            <a:r>
              <a:rPr lang="zh-CN" altLang="en-US" dirty="0"/>
              <a:t>一定会是连续的一段后缀（也可能不存在），例如</a:t>
            </a:r>
          </a:p>
          <a:p>
            <a:r>
              <a:rPr lang="en-US" altLang="zh-CN" dirty="0"/>
              <a:t>00111111111111111</a:t>
            </a:r>
            <a:endParaRPr lang="zh-CN" altLang="en-US" dirty="0"/>
          </a:p>
        </p:txBody>
      </p:sp>
    </p:spTree>
    <p:extLst>
      <p:ext uri="{BB962C8B-B14F-4D97-AF65-F5344CB8AC3E}">
        <p14:creationId xmlns:p14="http://schemas.microsoft.com/office/powerpoint/2010/main" val="2288831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F4665-FC12-4934-B045-A10E6108C709}"/>
              </a:ext>
            </a:extLst>
          </p:cNvPr>
          <p:cNvSpPr>
            <a:spLocks noGrp="1"/>
          </p:cNvSpPr>
          <p:nvPr>
            <p:ph type="title"/>
          </p:nvPr>
        </p:nvSpPr>
        <p:spPr/>
        <p:txBody>
          <a:bodyPr/>
          <a:lstStyle/>
          <a:p>
            <a:r>
              <a:rPr lang="zh-CN" altLang="en-US" dirty="0"/>
              <a:t>数据结构</a:t>
            </a:r>
            <a:r>
              <a:rPr lang="en-US" altLang="zh-CN" dirty="0"/>
              <a:t>+</a:t>
            </a:r>
            <a:r>
              <a:rPr lang="zh-CN" altLang="en-US" dirty="0"/>
              <a:t>二分</a:t>
            </a:r>
          </a:p>
        </p:txBody>
      </p:sp>
      <p:sp>
        <p:nvSpPr>
          <p:cNvPr id="3" name="内容占位符 2">
            <a:extLst>
              <a:ext uri="{FF2B5EF4-FFF2-40B4-BE49-F238E27FC236}">
                <a16:creationId xmlns:a16="http://schemas.microsoft.com/office/drawing/2014/main" id="{13B4FF2D-175A-4AD6-96A2-9D68CBAF5B14}"/>
              </a:ext>
            </a:extLst>
          </p:cNvPr>
          <p:cNvSpPr>
            <a:spLocks noGrp="1"/>
          </p:cNvSpPr>
          <p:nvPr>
            <p:ph idx="1"/>
          </p:nvPr>
        </p:nvSpPr>
        <p:spPr/>
        <p:txBody>
          <a:bodyPr>
            <a:normAutofit/>
          </a:bodyPr>
          <a:lstStyle/>
          <a:p>
            <a:r>
              <a:rPr lang="zh-CN" altLang="en-US" dirty="0"/>
              <a:t>而如何找到最左端这个 </a:t>
            </a:r>
            <a:r>
              <a:rPr lang="en-US" altLang="zh-CN" dirty="0"/>
              <a:t>1</a:t>
            </a:r>
            <a:r>
              <a:rPr lang="zh-CN" altLang="en-US" dirty="0"/>
              <a:t>，我们可以二分来解决。</a:t>
            </a:r>
            <a:endParaRPr lang="en-US" altLang="zh-CN" dirty="0"/>
          </a:p>
          <a:p>
            <a:r>
              <a:rPr lang="zh-CN" altLang="en-US" dirty="0"/>
              <a:t>对于二分的位置，如果它用 </a:t>
            </a:r>
            <a:r>
              <a:rPr lang="en-US" altLang="zh-CN" dirty="0"/>
              <a:t>1 </a:t>
            </a:r>
            <a:r>
              <a:rPr lang="zh-CN" altLang="en-US" dirty="0"/>
              <a:t>更新更优，那么把右端点左移，查找是否有更靠左的位置，否则左端点右移。找到最优点之后，那么右边这一段就全是 </a:t>
            </a:r>
            <a:r>
              <a:rPr lang="en-US" altLang="zh-CN" dirty="0"/>
              <a:t>1 </a:t>
            </a:r>
            <a:r>
              <a:rPr lang="zh-CN" altLang="en-US" dirty="0"/>
              <a:t>了。</a:t>
            </a:r>
            <a:endParaRPr lang="en-US" altLang="zh-CN" dirty="0"/>
          </a:p>
          <a:p>
            <a:r>
              <a:rPr lang="zh-CN" altLang="en-US" dirty="0"/>
              <a:t>我们可以开一个三元组 </a:t>
            </a:r>
            <a:r>
              <a:rPr lang="en-US" altLang="zh-CN" dirty="0"/>
              <a:t>(</a:t>
            </a:r>
            <a:r>
              <a:rPr lang="en-US" altLang="zh-CN" dirty="0" err="1"/>
              <a:t>i,li,ri</a:t>
            </a:r>
            <a:r>
              <a:rPr lang="en-US" altLang="zh-CN" dirty="0"/>
              <a:t>) </a:t>
            </a:r>
            <a:r>
              <a:rPr lang="zh-CN" altLang="en-US" dirty="0"/>
              <a:t>表示 </a:t>
            </a:r>
            <a:r>
              <a:rPr lang="en-US" altLang="zh-CN" dirty="0" err="1"/>
              <a:t>i</a:t>
            </a:r>
            <a:r>
              <a:rPr lang="en-US" altLang="zh-CN" dirty="0"/>
              <a:t> </a:t>
            </a:r>
            <a:r>
              <a:rPr lang="zh-CN" altLang="en-US" dirty="0"/>
              <a:t>这个决策点控制范围为 </a:t>
            </a:r>
            <a:r>
              <a:rPr lang="en-US" altLang="zh-CN" dirty="0"/>
              <a:t>[</a:t>
            </a:r>
            <a:r>
              <a:rPr lang="en-US" altLang="zh-CN" dirty="0" err="1"/>
              <a:t>li,ri</a:t>
            </a:r>
            <a:r>
              <a:rPr lang="en-US" altLang="zh-CN" dirty="0"/>
              <a:t>] </a:t>
            </a:r>
            <a:r>
              <a:rPr lang="zh-CN" altLang="en-US" dirty="0"/>
              <a:t>用队列维护，这样就不用额外地赋值了。</a:t>
            </a:r>
            <a:endParaRPr lang="en-US" altLang="zh-CN" dirty="0"/>
          </a:p>
          <a:p>
            <a:r>
              <a:rPr lang="zh-CN" altLang="en-US" dirty="0"/>
              <a:t>以此类推，</a:t>
            </a:r>
            <a:r>
              <a:rPr lang="en-US" altLang="zh-CN" dirty="0"/>
              <a:t>2 </a:t>
            </a:r>
            <a:r>
              <a:rPr lang="zh-CN" altLang="en-US" dirty="0"/>
              <a:t>这个点从 </a:t>
            </a:r>
            <a:r>
              <a:rPr lang="en-US" altLang="zh-CN" dirty="0"/>
              <a:t>1 </a:t>
            </a:r>
            <a:r>
              <a:rPr lang="zh-CN" altLang="en-US" dirty="0"/>
              <a:t>转移，更新后续的决策点。循环把 </a:t>
            </a:r>
            <a:r>
              <a:rPr lang="en-US" altLang="zh-CN" dirty="0"/>
              <a:t>1∼n </a:t>
            </a:r>
            <a:r>
              <a:rPr lang="zh-CN" altLang="en-US" dirty="0"/>
              <a:t>做完即可。</a:t>
            </a:r>
          </a:p>
        </p:txBody>
      </p:sp>
    </p:spTree>
    <p:extLst>
      <p:ext uri="{BB962C8B-B14F-4D97-AF65-F5344CB8AC3E}">
        <p14:creationId xmlns:p14="http://schemas.microsoft.com/office/powerpoint/2010/main" val="3960294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F4665-FC12-4934-B045-A10E6108C709}"/>
              </a:ext>
            </a:extLst>
          </p:cNvPr>
          <p:cNvSpPr>
            <a:spLocks noGrp="1"/>
          </p:cNvSpPr>
          <p:nvPr>
            <p:ph type="title"/>
          </p:nvPr>
        </p:nvSpPr>
        <p:spPr/>
        <p:txBody>
          <a:bodyPr/>
          <a:lstStyle/>
          <a:p>
            <a:r>
              <a:rPr lang="zh-CN" altLang="en-US" dirty="0"/>
              <a:t>数据结构</a:t>
            </a:r>
            <a:r>
              <a:rPr lang="en-US" altLang="zh-CN" dirty="0"/>
              <a:t>+</a:t>
            </a:r>
            <a:r>
              <a:rPr lang="zh-CN" altLang="en-US" dirty="0"/>
              <a:t>二分</a:t>
            </a:r>
          </a:p>
        </p:txBody>
      </p:sp>
      <p:sp>
        <p:nvSpPr>
          <p:cNvPr id="3" name="内容占位符 2">
            <a:extLst>
              <a:ext uri="{FF2B5EF4-FFF2-40B4-BE49-F238E27FC236}">
                <a16:creationId xmlns:a16="http://schemas.microsoft.com/office/drawing/2014/main" id="{13B4FF2D-175A-4AD6-96A2-9D68CBAF5B14}"/>
              </a:ext>
            </a:extLst>
          </p:cNvPr>
          <p:cNvSpPr>
            <a:spLocks noGrp="1"/>
          </p:cNvSpPr>
          <p:nvPr>
            <p:ph idx="1"/>
          </p:nvPr>
        </p:nvSpPr>
        <p:spPr/>
        <p:txBody>
          <a:bodyPr>
            <a:normAutofit lnSpcReduction="10000"/>
          </a:bodyPr>
          <a:lstStyle/>
          <a:p>
            <a:r>
              <a:rPr lang="zh-CN" altLang="en-US" dirty="0"/>
              <a:t>具体来说，要加入</a:t>
            </a:r>
            <a:r>
              <a:rPr lang="en-US" altLang="zh-CN" dirty="0"/>
              <a:t>(i+1,l(i+1),r(i+1))</a:t>
            </a:r>
            <a:r>
              <a:rPr lang="zh-CN" altLang="en-US" dirty="0"/>
              <a:t>，</a:t>
            </a:r>
            <a:r>
              <a:rPr lang="zh-CN" altLang="en-US" b="0" i="0" dirty="0">
                <a:solidFill>
                  <a:srgbClr val="000000"/>
                </a:solidFill>
                <a:effectLst/>
                <a:latin typeface="Helvetica Neue"/>
              </a:rPr>
              <a:t>一共有三种不同的更新情形</a:t>
            </a:r>
            <a:endParaRPr lang="en-US" altLang="zh-CN" b="0" i="0" dirty="0">
              <a:solidFill>
                <a:srgbClr val="000000"/>
              </a:solidFill>
              <a:effectLst/>
              <a:latin typeface="Helvetica Neue"/>
            </a:endParaRPr>
          </a:p>
          <a:p>
            <a:r>
              <a:rPr lang="en-US" altLang="zh-CN" dirty="0"/>
              <a:t>1. l(</a:t>
            </a:r>
            <a:r>
              <a:rPr lang="en-US" altLang="zh-CN" dirty="0" err="1"/>
              <a:t>i</a:t>
            </a:r>
            <a:r>
              <a:rPr lang="en-US" altLang="zh-CN" dirty="0"/>
              <a:t>)&lt;l(i+1)&lt;=r(</a:t>
            </a:r>
            <a:r>
              <a:rPr lang="en-US" altLang="zh-CN" dirty="0" err="1"/>
              <a:t>i</a:t>
            </a:r>
            <a:r>
              <a:rPr lang="en-US" altLang="zh-CN" dirty="0"/>
              <a:t>)</a:t>
            </a:r>
            <a:r>
              <a:rPr lang="zh-CN" altLang="en-US" dirty="0"/>
              <a:t>，那么让</a:t>
            </a:r>
            <a:r>
              <a:rPr lang="en-US" altLang="zh-CN" dirty="0"/>
              <a:t>r(</a:t>
            </a:r>
            <a:r>
              <a:rPr lang="en-US" altLang="zh-CN" dirty="0" err="1"/>
              <a:t>i</a:t>
            </a:r>
            <a:r>
              <a:rPr lang="en-US" altLang="zh-CN" dirty="0"/>
              <a:t>)=l(i+1)-1</a:t>
            </a:r>
            <a:r>
              <a:rPr lang="zh-CN" altLang="en-US" dirty="0"/>
              <a:t>，再把</a:t>
            </a:r>
            <a:r>
              <a:rPr lang="en-US" altLang="zh-CN" dirty="0"/>
              <a:t>(i+1,l(i+1),r(i+1))</a:t>
            </a:r>
            <a:r>
              <a:rPr lang="zh-CN" altLang="en-US" dirty="0"/>
              <a:t>入队</a:t>
            </a:r>
            <a:endParaRPr lang="en-US" altLang="zh-CN" dirty="0"/>
          </a:p>
          <a:p>
            <a:r>
              <a:rPr lang="en-US" altLang="zh-CN" dirty="0"/>
              <a:t>2. </a:t>
            </a:r>
            <a:r>
              <a:rPr lang="zh-CN" altLang="en-US" dirty="0"/>
              <a:t>新的元素不比任何一个更优，我们只需要在二分前做一次特判，看新的元素更新 </a:t>
            </a:r>
            <a:r>
              <a:rPr lang="en-US" altLang="zh-CN" dirty="0"/>
              <a:t>n </a:t>
            </a:r>
            <a:r>
              <a:rPr lang="zh-CN" altLang="en-US" dirty="0"/>
              <a:t>这个位置是否比之前的更优，若否，那么显然这个元素不可能成为后续的最优决策，舍掉</a:t>
            </a:r>
            <a:endParaRPr lang="en-US" altLang="zh-CN" dirty="0"/>
          </a:p>
          <a:p>
            <a:r>
              <a:rPr lang="en-US" altLang="zh-CN" dirty="0"/>
              <a:t>3. l(i+1)&gt;=l(</a:t>
            </a:r>
            <a:r>
              <a:rPr lang="en-US" altLang="zh-CN" dirty="0" err="1"/>
              <a:t>i</a:t>
            </a:r>
            <a:r>
              <a:rPr lang="en-US" altLang="zh-CN" dirty="0"/>
              <a:t>)</a:t>
            </a:r>
            <a:r>
              <a:rPr lang="zh-CN" altLang="en-US" dirty="0"/>
              <a:t>，那么</a:t>
            </a:r>
            <a:r>
              <a:rPr lang="en-US" altLang="zh-CN" dirty="0"/>
              <a:t>l(</a:t>
            </a:r>
            <a:r>
              <a:rPr lang="en-US" altLang="zh-CN" dirty="0" err="1"/>
              <a:t>i</a:t>
            </a:r>
            <a:r>
              <a:rPr lang="en-US" altLang="zh-CN" dirty="0"/>
              <a:t>)</a:t>
            </a:r>
            <a:r>
              <a:rPr lang="zh-CN" altLang="en-US" dirty="0"/>
              <a:t>就没用了，出队，注意可能</a:t>
            </a:r>
            <a:r>
              <a:rPr lang="en-US" altLang="zh-CN" dirty="0"/>
              <a:t>i-1</a:t>
            </a:r>
            <a:r>
              <a:rPr lang="zh-CN" altLang="en-US" dirty="0"/>
              <a:t>也没用，要一直出队，直到队列为空或者出现状况</a:t>
            </a:r>
            <a:r>
              <a:rPr lang="en-US" altLang="zh-CN" dirty="0"/>
              <a:t>1</a:t>
            </a:r>
            <a:r>
              <a:rPr lang="zh-CN" altLang="en-US" dirty="0"/>
              <a:t>的情形为止。</a:t>
            </a:r>
            <a:endParaRPr lang="en-US" altLang="zh-CN" dirty="0"/>
          </a:p>
          <a:p>
            <a:r>
              <a:rPr lang="zh-CN" altLang="en-US" dirty="0"/>
              <a:t>不过这个方法同样也有一些缺陷，也就是单个 </a:t>
            </a:r>
            <a:r>
              <a:rPr lang="en-US" altLang="zh-CN" dirty="0"/>
              <a:t>w </a:t>
            </a:r>
            <a:r>
              <a:rPr lang="zh-CN" altLang="en-US" dirty="0"/>
              <a:t>计算复杂度较高时，二分的复杂度会退化，也就起不到优化的目的了。</a:t>
            </a:r>
          </a:p>
        </p:txBody>
      </p:sp>
    </p:spTree>
    <p:extLst>
      <p:ext uri="{BB962C8B-B14F-4D97-AF65-F5344CB8AC3E}">
        <p14:creationId xmlns:p14="http://schemas.microsoft.com/office/powerpoint/2010/main" val="150554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F4665-FC12-4934-B045-A10E6108C709}"/>
              </a:ext>
            </a:extLst>
          </p:cNvPr>
          <p:cNvSpPr>
            <a:spLocks noGrp="1"/>
          </p:cNvSpPr>
          <p:nvPr>
            <p:ph type="title"/>
          </p:nvPr>
        </p:nvSpPr>
        <p:spPr/>
        <p:txBody>
          <a:bodyPr/>
          <a:lstStyle/>
          <a:p>
            <a:r>
              <a:rPr lang="en-US" altLang="zh-CN" dirty="0"/>
              <a:t>[NOI 2009] </a:t>
            </a:r>
            <a:r>
              <a:rPr lang="zh-CN" altLang="en-US" dirty="0"/>
              <a:t>诗人小</a:t>
            </a:r>
            <a:r>
              <a:rPr lang="en-US" altLang="zh-CN" dirty="0"/>
              <a:t>G</a:t>
            </a:r>
            <a:endParaRPr lang="zh-CN" altLang="en-US" dirty="0"/>
          </a:p>
        </p:txBody>
      </p:sp>
      <p:sp>
        <p:nvSpPr>
          <p:cNvPr id="3" name="内容占位符 2">
            <a:extLst>
              <a:ext uri="{FF2B5EF4-FFF2-40B4-BE49-F238E27FC236}">
                <a16:creationId xmlns:a16="http://schemas.microsoft.com/office/drawing/2014/main" id="{13B4FF2D-175A-4AD6-96A2-9D68CBAF5B14}"/>
              </a:ext>
            </a:extLst>
          </p:cNvPr>
          <p:cNvSpPr>
            <a:spLocks noGrp="1"/>
          </p:cNvSpPr>
          <p:nvPr>
            <p:ph idx="1"/>
          </p:nvPr>
        </p:nvSpPr>
        <p:spPr/>
        <p:txBody>
          <a:bodyPr>
            <a:normAutofit/>
          </a:bodyPr>
          <a:lstStyle/>
          <a:p>
            <a:r>
              <a:rPr lang="zh-CN" altLang="en-US" dirty="0"/>
              <a:t>给出 </a:t>
            </a:r>
            <a:r>
              <a:rPr lang="en-US" altLang="zh-CN" dirty="0"/>
              <a:t>n </a:t>
            </a:r>
            <a:r>
              <a:rPr lang="zh-CN" altLang="en-US" dirty="0"/>
              <a:t>个字符串 </a:t>
            </a:r>
            <a:r>
              <a:rPr lang="en-US" altLang="zh-CN" dirty="0" err="1"/>
              <a:t>si</a:t>
            </a:r>
            <a:r>
              <a:rPr lang="zh-CN" altLang="en-US" dirty="0"/>
              <a:t>，让你把这 </a:t>
            </a:r>
            <a:r>
              <a:rPr lang="en-US" altLang="zh-CN" dirty="0"/>
              <a:t>n </a:t>
            </a:r>
            <a:r>
              <a:rPr lang="zh-CN" altLang="en-US" dirty="0"/>
              <a:t>个字符串顺序不变地分成若干行。每行字符串与字符串之间用空格隔开。</a:t>
            </a:r>
            <a:endParaRPr lang="en-US" altLang="zh-CN" dirty="0"/>
          </a:p>
          <a:p>
            <a:r>
              <a:rPr lang="zh-CN" altLang="en-US" dirty="0"/>
              <a:t>假设一行的长度为 </a:t>
            </a:r>
            <a:r>
              <a:rPr lang="en-US" altLang="zh-CN" dirty="0"/>
              <a:t>x</a:t>
            </a:r>
            <a:r>
              <a:rPr lang="zh-CN" altLang="en-US" dirty="0"/>
              <a:t>，该行的不美观度为 </a:t>
            </a:r>
            <a:r>
              <a:rPr lang="en-US" altLang="zh-CN" dirty="0"/>
              <a:t>|x−l|^p</a:t>
            </a:r>
            <a:r>
              <a:rPr lang="zh-CN" altLang="en-US" dirty="0"/>
              <a:t>，其中 </a:t>
            </a:r>
            <a:r>
              <a:rPr lang="en-US" altLang="zh-CN" dirty="0" err="1"/>
              <a:t>l,p</a:t>
            </a:r>
            <a:r>
              <a:rPr lang="en-US" altLang="zh-CN" dirty="0"/>
              <a:t> </a:t>
            </a:r>
            <a:r>
              <a:rPr lang="zh-CN" altLang="en-US" dirty="0"/>
              <a:t>给定。让你最小化不美观度和。多测。</a:t>
            </a:r>
          </a:p>
          <a:p>
            <a:r>
              <a:rPr lang="en-US" altLang="zh-CN" dirty="0"/>
              <a:t>1≤n≤1e5,max(|</a:t>
            </a:r>
            <a:r>
              <a:rPr lang="en-US" altLang="zh-CN" dirty="0" err="1"/>
              <a:t>si</a:t>
            </a:r>
            <a:r>
              <a:rPr lang="en-US" altLang="zh-CN" dirty="0"/>
              <a:t>|)≤30,l≤3e6,2≤p≤10</a:t>
            </a:r>
            <a:endParaRPr lang="zh-CN" altLang="en-US" dirty="0"/>
          </a:p>
        </p:txBody>
      </p:sp>
    </p:spTree>
    <p:extLst>
      <p:ext uri="{BB962C8B-B14F-4D97-AF65-F5344CB8AC3E}">
        <p14:creationId xmlns:p14="http://schemas.microsoft.com/office/powerpoint/2010/main" val="1917719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F4665-FC12-4934-B045-A10E6108C709}"/>
              </a:ext>
            </a:extLst>
          </p:cNvPr>
          <p:cNvSpPr>
            <a:spLocks noGrp="1"/>
          </p:cNvSpPr>
          <p:nvPr>
            <p:ph type="title"/>
          </p:nvPr>
        </p:nvSpPr>
        <p:spPr/>
        <p:txBody>
          <a:bodyPr/>
          <a:lstStyle/>
          <a:p>
            <a:r>
              <a:rPr lang="en-US" altLang="zh-CN" dirty="0"/>
              <a:t>[NOI 2009] </a:t>
            </a:r>
            <a:r>
              <a:rPr lang="zh-CN" altLang="en-US" dirty="0"/>
              <a:t>诗人小</a:t>
            </a:r>
            <a:r>
              <a:rPr lang="en-US" altLang="zh-CN" dirty="0"/>
              <a:t>G</a:t>
            </a:r>
            <a:endParaRPr lang="zh-CN" altLang="en-US" dirty="0"/>
          </a:p>
        </p:txBody>
      </p:sp>
      <p:sp>
        <p:nvSpPr>
          <p:cNvPr id="3" name="内容占位符 2">
            <a:extLst>
              <a:ext uri="{FF2B5EF4-FFF2-40B4-BE49-F238E27FC236}">
                <a16:creationId xmlns:a16="http://schemas.microsoft.com/office/drawing/2014/main" id="{13B4FF2D-175A-4AD6-96A2-9D68CBAF5B14}"/>
              </a:ext>
            </a:extLst>
          </p:cNvPr>
          <p:cNvSpPr>
            <a:spLocks noGrp="1"/>
          </p:cNvSpPr>
          <p:nvPr>
            <p:ph idx="1"/>
          </p:nvPr>
        </p:nvSpPr>
        <p:spPr/>
        <p:txBody>
          <a:bodyPr>
            <a:normAutofit lnSpcReduction="10000"/>
          </a:bodyPr>
          <a:lstStyle/>
          <a:p>
            <a:r>
              <a:rPr lang="zh-CN" altLang="en-US" dirty="0"/>
              <a:t>设 </a:t>
            </a:r>
            <a:r>
              <a:rPr lang="en-US" altLang="zh-CN" dirty="0"/>
              <a:t>f[</a:t>
            </a:r>
            <a:r>
              <a:rPr lang="en-US" altLang="zh-CN" dirty="0" err="1"/>
              <a:t>i</a:t>
            </a:r>
            <a:r>
              <a:rPr lang="en-US" altLang="zh-CN" dirty="0"/>
              <a:t>] </a:t>
            </a:r>
            <a:r>
              <a:rPr lang="zh-CN" altLang="en-US" dirty="0"/>
              <a:t>表示 </a:t>
            </a:r>
            <a:r>
              <a:rPr lang="en-US" altLang="zh-CN" dirty="0"/>
              <a:t>1∼i </a:t>
            </a:r>
            <a:r>
              <a:rPr lang="zh-CN" altLang="en-US" dirty="0"/>
              <a:t>的字符串分为若干行后最小的不美观度和。</a:t>
            </a:r>
            <a:endParaRPr lang="en-US" altLang="zh-CN" dirty="0"/>
          </a:p>
          <a:p>
            <a:r>
              <a:rPr lang="zh-CN" altLang="en-US" dirty="0"/>
              <a:t>令 </a:t>
            </a:r>
            <a:r>
              <a:rPr lang="en-US" altLang="zh-CN" dirty="0"/>
              <a:t>sum[</a:t>
            </a:r>
            <a:r>
              <a:rPr lang="en-US" altLang="zh-CN" dirty="0" err="1"/>
              <a:t>i</a:t>
            </a:r>
            <a:r>
              <a:rPr lang="en-US" altLang="zh-CN" dirty="0"/>
              <a:t>] </a:t>
            </a:r>
            <a:r>
              <a:rPr lang="zh-CN" altLang="en-US" dirty="0"/>
              <a:t>表示前 </a:t>
            </a:r>
            <a:r>
              <a:rPr lang="en-US" altLang="zh-CN" dirty="0" err="1"/>
              <a:t>i</a:t>
            </a:r>
            <a:r>
              <a:rPr lang="en-US" altLang="zh-CN" dirty="0"/>
              <a:t> </a:t>
            </a:r>
            <a:r>
              <a:rPr lang="zh-CN" altLang="en-US" dirty="0"/>
              <a:t>个字符串并且每个字符串后都加一个空格长度的前缀和。</a:t>
            </a:r>
            <a:endParaRPr lang="en-US" altLang="zh-CN" dirty="0"/>
          </a:p>
          <a:p>
            <a:r>
              <a:rPr lang="en-US" altLang="zh-CN" dirty="0"/>
              <a:t>f[</a:t>
            </a:r>
            <a:r>
              <a:rPr lang="en-US" altLang="zh-CN" dirty="0" err="1"/>
              <a:t>i</a:t>
            </a:r>
            <a:r>
              <a:rPr lang="en-US" altLang="zh-CN" dirty="0"/>
              <a:t>]=min(f[j]+|sum[</a:t>
            </a:r>
            <a:r>
              <a:rPr lang="en-US" altLang="zh-CN" dirty="0" err="1"/>
              <a:t>i</a:t>
            </a:r>
            <a:r>
              <a:rPr lang="en-US" altLang="zh-CN" dirty="0"/>
              <a:t>]-sum[j]-1-l|^p) (0&lt;=j&lt;</a:t>
            </a:r>
            <a:r>
              <a:rPr lang="en-US" altLang="zh-CN" dirty="0" err="1"/>
              <a:t>i</a:t>
            </a:r>
            <a:r>
              <a:rPr lang="en-US" altLang="zh-CN" dirty="0"/>
              <a:t>)</a:t>
            </a:r>
          </a:p>
          <a:p>
            <a:r>
              <a:rPr lang="en-US" altLang="zh-CN" dirty="0"/>
              <a:t>w(</a:t>
            </a:r>
            <a:r>
              <a:rPr lang="en-US" altLang="zh-CN" dirty="0" err="1"/>
              <a:t>j,i</a:t>
            </a:r>
            <a:r>
              <a:rPr lang="en-US" altLang="zh-CN" dirty="0"/>
              <a:t>)=|sum[</a:t>
            </a:r>
            <a:r>
              <a:rPr lang="en-US" altLang="zh-CN" dirty="0" err="1"/>
              <a:t>i</a:t>
            </a:r>
            <a:r>
              <a:rPr lang="en-US" altLang="zh-CN" dirty="0"/>
              <a:t>]-sum[j]-1-l|^p</a:t>
            </a:r>
          </a:p>
          <a:p>
            <a:r>
              <a:rPr lang="zh-CN" altLang="en-US" dirty="0"/>
              <a:t>先证明 </a:t>
            </a:r>
            <a:r>
              <a:rPr lang="en-US" altLang="zh-CN" dirty="0"/>
              <a:t>w </a:t>
            </a:r>
            <a:r>
              <a:rPr lang="zh-CN" altLang="en-US" dirty="0"/>
              <a:t>满足四边形不等式，实际上我们只需要证明 ∀</a:t>
            </a:r>
            <a:r>
              <a:rPr lang="en-US" altLang="zh-CN" dirty="0"/>
              <a:t>a&lt;b&lt;c&lt;d </a:t>
            </a:r>
            <a:r>
              <a:rPr lang="zh-CN" altLang="en-US" dirty="0"/>
              <a:t>都有 </a:t>
            </a:r>
            <a:r>
              <a:rPr lang="en-US" altLang="zh-CN" dirty="0"/>
              <a:t>|d−a−l|^p+|c−b−l|^p≥|d−b−l|^p+|c−a−l|^p</a:t>
            </a:r>
            <a:r>
              <a:rPr lang="zh-CN" altLang="en-US" dirty="0"/>
              <a:t>。</a:t>
            </a:r>
            <a:endParaRPr lang="en-US" altLang="zh-CN" dirty="0"/>
          </a:p>
          <a:p>
            <a:r>
              <a:rPr lang="zh-CN" altLang="en-US" dirty="0"/>
              <a:t>利用</a:t>
            </a:r>
            <a:r>
              <a:rPr lang="en-US" altLang="zh-CN" dirty="0"/>
              <a:t>y=</a:t>
            </a:r>
            <a:r>
              <a:rPr lang="en-US" altLang="zh-CN" dirty="0" err="1"/>
              <a:t>x^p</a:t>
            </a:r>
            <a:r>
              <a:rPr lang="zh-CN" altLang="en-US" dirty="0"/>
              <a:t>的凹凸性可以证明</a:t>
            </a:r>
            <a:endParaRPr lang="en-US" altLang="zh-CN" dirty="0"/>
          </a:p>
          <a:p>
            <a:r>
              <a:rPr lang="zh-CN" altLang="en-US" dirty="0"/>
              <a:t>因此</a:t>
            </a:r>
            <a:r>
              <a:rPr lang="en-US" altLang="zh-CN" dirty="0"/>
              <a:t>DP</a:t>
            </a:r>
            <a:r>
              <a:rPr lang="zh-CN" altLang="en-US" dirty="0"/>
              <a:t>是满足决策单调性的，</a:t>
            </a:r>
            <a:r>
              <a:rPr lang="en-US" altLang="zh-CN" dirty="0"/>
              <a:t>w</a:t>
            </a:r>
            <a:r>
              <a:rPr lang="zh-CN" altLang="en-US" dirty="0"/>
              <a:t>的计算复杂度也不高，可以用二分</a:t>
            </a:r>
            <a:r>
              <a:rPr lang="en-US" altLang="zh-CN" dirty="0"/>
              <a:t>+</a:t>
            </a:r>
            <a:r>
              <a:rPr lang="zh-CN" altLang="en-US" dirty="0"/>
              <a:t>单调队列来求解。</a:t>
            </a:r>
          </a:p>
        </p:txBody>
      </p:sp>
    </p:spTree>
    <p:extLst>
      <p:ext uri="{BB962C8B-B14F-4D97-AF65-F5344CB8AC3E}">
        <p14:creationId xmlns:p14="http://schemas.microsoft.com/office/powerpoint/2010/main" val="598891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317AF-6526-48C2-9BCE-B289C74E3F7F}"/>
              </a:ext>
            </a:extLst>
          </p:cNvPr>
          <p:cNvSpPr>
            <a:spLocks noGrp="1"/>
          </p:cNvSpPr>
          <p:nvPr>
            <p:ph type="title"/>
          </p:nvPr>
        </p:nvSpPr>
        <p:spPr/>
        <p:txBody>
          <a:bodyPr/>
          <a:lstStyle/>
          <a:p>
            <a:r>
              <a:rPr lang="zh-CN" altLang="en-US" dirty="0"/>
              <a:t>单调队列优化</a:t>
            </a:r>
          </a:p>
        </p:txBody>
      </p:sp>
      <p:sp>
        <p:nvSpPr>
          <p:cNvPr id="3" name="内容占位符 2">
            <a:extLst>
              <a:ext uri="{FF2B5EF4-FFF2-40B4-BE49-F238E27FC236}">
                <a16:creationId xmlns:a16="http://schemas.microsoft.com/office/drawing/2014/main" id="{BABFFF8B-2022-4C4A-844D-590ED394D3CD}"/>
              </a:ext>
            </a:extLst>
          </p:cNvPr>
          <p:cNvSpPr>
            <a:spLocks noGrp="1"/>
          </p:cNvSpPr>
          <p:nvPr>
            <p:ph idx="1"/>
          </p:nvPr>
        </p:nvSpPr>
        <p:spPr/>
        <p:txBody>
          <a:bodyPr/>
          <a:lstStyle/>
          <a:p>
            <a:r>
              <a:rPr lang="en-US" altLang="zh-CN" dirty="0"/>
              <a:t>f[</a:t>
            </a:r>
            <a:r>
              <a:rPr lang="en-US" altLang="zh-CN" dirty="0" err="1"/>
              <a:t>i</a:t>
            </a:r>
            <a:r>
              <a:rPr lang="en-US" altLang="zh-CN" dirty="0"/>
              <a:t>]=</a:t>
            </a:r>
            <a:r>
              <a:rPr lang="en-US" altLang="zh-CN" dirty="0" err="1"/>
              <a:t>min_j</a:t>
            </a:r>
            <a:r>
              <a:rPr lang="en-US" altLang="zh-CN" dirty="0"/>
              <a:t> (f[j]+b[j])+a[</a:t>
            </a:r>
            <a:r>
              <a:rPr lang="en-US" altLang="zh-CN" dirty="0" err="1"/>
              <a:t>i</a:t>
            </a:r>
            <a:r>
              <a:rPr lang="en-US" altLang="zh-CN" dirty="0"/>
              <a:t>]</a:t>
            </a:r>
          </a:p>
          <a:p>
            <a:r>
              <a:rPr lang="zh-CN" altLang="en-US" dirty="0"/>
              <a:t>维护一个单调递增的单调队列，单调队列中存放</a:t>
            </a:r>
            <a:r>
              <a:rPr lang="en-US" altLang="zh-CN" dirty="0"/>
              <a:t>f[j]+b[j]</a:t>
            </a:r>
            <a:r>
              <a:rPr lang="zh-CN" altLang="en-US" dirty="0"/>
              <a:t> ，并且对应的下标也单调递增。</a:t>
            </a:r>
            <a:endParaRPr lang="en-US" altLang="zh-CN" dirty="0"/>
          </a:p>
          <a:p>
            <a:r>
              <a:rPr lang="zh-CN" altLang="en-US" dirty="0"/>
              <a:t>对于每一个 </a:t>
            </a:r>
            <a:r>
              <a:rPr lang="en-US" altLang="zh-CN" dirty="0" err="1"/>
              <a:t>i</a:t>
            </a:r>
            <a:r>
              <a:rPr lang="zh-CN" altLang="en-US" dirty="0"/>
              <a:t>，我们先将新增区间部分从队尾加入单调队列，因为需要维护单调性，如果尾部的元素大于需要加入的元素，直接舍弃，因为它不可能成为最优决策点。</a:t>
            </a:r>
            <a:endParaRPr lang="en-US" altLang="zh-CN" dirty="0"/>
          </a:p>
          <a:p>
            <a:r>
              <a:rPr lang="zh-CN" altLang="en-US" dirty="0"/>
              <a:t>接着考虑队首元素是否在可转移区间内，若不满足就一直出队直到找到一个满足条件的队首。那么此时的队首是 </a:t>
            </a:r>
            <a:r>
              <a:rPr lang="en-US" altLang="zh-CN" dirty="0"/>
              <a:t>[l(</a:t>
            </a:r>
            <a:r>
              <a:rPr lang="en-US" altLang="zh-CN" dirty="0" err="1"/>
              <a:t>i</a:t>
            </a:r>
            <a:r>
              <a:rPr lang="en-US" altLang="zh-CN" dirty="0"/>
              <a:t>),r(</a:t>
            </a:r>
            <a:r>
              <a:rPr lang="en-US" altLang="zh-CN" dirty="0" err="1"/>
              <a:t>i</a:t>
            </a:r>
            <a:r>
              <a:rPr lang="en-US" altLang="zh-CN" dirty="0"/>
              <a:t>)] </a:t>
            </a:r>
            <a:r>
              <a:rPr lang="zh-CN" altLang="en-US" dirty="0"/>
              <a:t>中的最小值，更新 </a:t>
            </a:r>
            <a:r>
              <a:rPr lang="en-US" altLang="zh-CN" dirty="0"/>
              <a:t>f[</a:t>
            </a:r>
            <a:r>
              <a:rPr lang="en-US" altLang="zh-CN" dirty="0" err="1"/>
              <a:t>i</a:t>
            </a:r>
            <a:r>
              <a:rPr lang="en-US" altLang="zh-CN" dirty="0"/>
              <a:t>]</a:t>
            </a:r>
            <a:r>
              <a:rPr lang="zh-CN" altLang="en-US" dirty="0"/>
              <a:t>。</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2342990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1CB46-3693-498D-BD01-6A4108517907}"/>
              </a:ext>
            </a:extLst>
          </p:cNvPr>
          <p:cNvSpPr>
            <a:spLocks noGrp="1"/>
          </p:cNvSpPr>
          <p:nvPr>
            <p:ph type="title"/>
          </p:nvPr>
        </p:nvSpPr>
        <p:spPr/>
        <p:txBody>
          <a:bodyPr/>
          <a:lstStyle/>
          <a:p>
            <a:r>
              <a:rPr lang="zh-CN" altLang="en-US" dirty="0"/>
              <a:t>四边形不等式</a:t>
            </a:r>
          </a:p>
        </p:txBody>
      </p:sp>
      <p:sp>
        <p:nvSpPr>
          <p:cNvPr id="3" name="内容占位符 2">
            <a:extLst>
              <a:ext uri="{FF2B5EF4-FFF2-40B4-BE49-F238E27FC236}">
                <a16:creationId xmlns:a16="http://schemas.microsoft.com/office/drawing/2014/main" id="{2C6A817A-451B-479D-8BA3-F700C8853441}"/>
              </a:ext>
            </a:extLst>
          </p:cNvPr>
          <p:cNvSpPr>
            <a:spLocks noGrp="1"/>
          </p:cNvSpPr>
          <p:nvPr>
            <p:ph idx="1"/>
          </p:nvPr>
        </p:nvSpPr>
        <p:spPr/>
        <p:txBody>
          <a:bodyPr/>
          <a:lstStyle/>
          <a:p>
            <a:r>
              <a:rPr lang="en-US" altLang="zh-CN" dirty="0"/>
              <a:t>a&lt;b&lt;c&lt;d</a:t>
            </a:r>
            <a:r>
              <a:rPr lang="zh-CN" altLang="en-US" dirty="0"/>
              <a:t>，</a:t>
            </a:r>
            <a:r>
              <a:rPr lang="pl-PL" altLang="zh-CN" dirty="0"/>
              <a:t>w(a,d)+w(b,c)≥w(a,c)+w(b,d)</a:t>
            </a:r>
          </a:p>
          <a:p>
            <a:r>
              <a:rPr lang="zh-CN" altLang="en-US" dirty="0"/>
              <a:t>取</a:t>
            </a:r>
            <a:r>
              <a:rPr lang="en-US" altLang="zh-CN" dirty="0"/>
              <a:t>a=</a:t>
            </a:r>
            <a:r>
              <a:rPr lang="en-US" altLang="zh-CN" dirty="0" err="1"/>
              <a:t>j,b</a:t>
            </a:r>
            <a:r>
              <a:rPr lang="en-US" altLang="zh-CN" dirty="0"/>
              <a:t>=j+1,c=</a:t>
            </a:r>
            <a:r>
              <a:rPr lang="en-US" altLang="zh-CN" dirty="0" err="1"/>
              <a:t>i,d</a:t>
            </a:r>
            <a:r>
              <a:rPr lang="en-US" altLang="zh-CN" dirty="0"/>
              <a:t>=i+1</a:t>
            </a:r>
          </a:p>
          <a:p>
            <a:r>
              <a:rPr lang="zh-CN" altLang="en-US" dirty="0"/>
              <a:t>得到</a:t>
            </a:r>
            <a:r>
              <a:rPr lang="en-US" altLang="zh-CN" dirty="0"/>
              <a:t>w(j,i+1)+w(j+1,i)&gt;=w(</a:t>
            </a:r>
            <a:r>
              <a:rPr lang="en-US" altLang="zh-CN" dirty="0" err="1"/>
              <a:t>j,i</a:t>
            </a:r>
            <a:r>
              <a:rPr lang="en-US" altLang="zh-CN" dirty="0"/>
              <a:t>)+w(j+1,i+1)</a:t>
            </a:r>
          </a:p>
          <a:p>
            <a:r>
              <a:rPr lang="zh-CN" altLang="en-US" dirty="0"/>
              <a:t>移项，有</a:t>
            </a:r>
            <a:r>
              <a:rPr lang="en-US" altLang="zh-CN" dirty="0"/>
              <a:t>w(j,i+1)-w(</a:t>
            </a:r>
            <a:r>
              <a:rPr lang="en-US" altLang="zh-CN" dirty="0" err="1"/>
              <a:t>j,i</a:t>
            </a:r>
            <a:r>
              <a:rPr lang="en-US" altLang="zh-CN" dirty="0"/>
              <a:t>)&gt;=w(j+1,i+1)-w(j+1,i)</a:t>
            </a:r>
          </a:p>
          <a:p>
            <a:r>
              <a:rPr lang="zh-CN" altLang="en-US" dirty="0"/>
              <a:t>这个式子和</a:t>
            </a:r>
            <a:r>
              <a:rPr lang="pl-PL" altLang="zh-CN" dirty="0"/>
              <a:t>w(a,d)+w(b,c)≥w(a,c)+w(b,d)</a:t>
            </a:r>
            <a:r>
              <a:rPr lang="zh-CN" altLang="en-US" dirty="0"/>
              <a:t>等价，所以在证明的时候也可以用</a:t>
            </a:r>
            <a:r>
              <a:rPr lang="en-US" altLang="zh-CN" dirty="0"/>
              <a:t>w(j,i+1)-w(</a:t>
            </a:r>
            <a:r>
              <a:rPr lang="en-US" altLang="zh-CN" dirty="0" err="1"/>
              <a:t>j,i</a:t>
            </a:r>
            <a:r>
              <a:rPr lang="en-US" altLang="zh-CN" dirty="0"/>
              <a:t>)&gt;=w(j+1,i+1)-w(j+1,i)</a:t>
            </a:r>
            <a:r>
              <a:rPr lang="zh-CN" altLang="en-US" dirty="0"/>
              <a:t>，可能会更简单</a:t>
            </a:r>
            <a:endParaRPr lang="en-US" altLang="zh-CN" dirty="0"/>
          </a:p>
        </p:txBody>
      </p:sp>
    </p:spTree>
    <p:extLst>
      <p:ext uri="{BB962C8B-B14F-4D97-AF65-F5344CB8AC3E}">
        <p14:creationId xmlns:p14="http://schemas.microsoft.com/office/powerpoint/2010/main" val="2778583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1CB46-3693-498D-BD01-6A4108517907}"/>
              </a:ext>
            </a:extLst>
          </p:cNvPr>
          <p:cNvSpPr>
            <a:spLocks noGrp="1"/>
          </p:cNvSpPr>
          <p:nvPr>
            <p:ph type="title"/>
          </p:nvPr>
        </p:nvSpPr>
        <p:spPr/>
        <p:txBody>
          <a:bodyPr/>
          <a:lstStyle/>
          <a:p>
            <a:r>
              <a:rPr lang="zh-CN" altLang="en-US" dirty="0"/>
              <a:t>四边形不等式优化</a:t>
            </a:r>
            <a:r>
              <a:rPr lang="en-US" altLang="zh-CN" dirty="0"/>
              <a:t>2D/1D</a:t>
            </a:r>
            <a:endParaRPr lang="zh-CN" altLang="en-US" dirty="0"/>
          </a:p>
        </p:txBody>
      </p:sp>
      <p:sp>
        <p:nvSpPr>
          <p:cNvPr id="3" name="内容占位符 2">
            <a:extLst>
              <a:ext uri="{FF2B5EF4-FFF2-40B4-BE49-F238E27FC236}">
                <a16:creationId xmlns:a16="http://schemas.microsoft.com/office/drawing/2014/main" id="{2C6A817A-451B-479D-8BA3-F700C8853441}"/>
              </a:ext>
            </a:extLst>
          </p:cNvPr>
          <p:cNvSpPr>
            <a:spLocks noGrp="1"/>
          </p:cNvSpPr>
          <p:nvPr>
            <p:ph idx="1"/>
          </p:nvPr>
        </p:nvSpPr>
        <p:spPr/>
        <p:txBody>
          <a:bodyPr/>
          <a:lstStyle/>
          <a:p>
            <a:r>
              <a:rPr lang="en-US" altLang="zh-CN" dirty="0"/>
              <a:t>f(</a:t>
            </a:r>
            <a:r>
              <a:rPr lang="en-US" altLang="zh-CN" dirty="0" err="1"/>
              <a:t>l,r</a:t>
            </a:r>
            <a:r>
              <a:rPr lang="en-US" altLang="zh-CN" dirty="0"/>
              <a:t>)=</a:t>
            </a:r>
            <a:r>
              <a:rPr lang="en-US" altLang="zh-CN" dirty="0" err="1"/>
              <a:t>min_k</a:t>
            </a:r>
            <a:r>
              <a:rPr lang="en-US" altLang="zh-CN" dirty="0"/>
              <a:t>(f(</a:t>
            </a:r>
            <a:r>
              <a:rPr lang="en-US" altLang="zh-CN" dirty="0" err="1"/>
              <a:t>l,k</a:t>
            </a:r>
            <a:r>
              <a:rPr lang="en-US" altLang="zh-CN" dirty="0"/>
              <a:t>)+f(k+1,r)+w(</a:t>
            </a:r>
            <a:r>
              <a:rPr lang="en-US" altLang="zh-CN" dirty="0" err="1"/>
              <a:t>l,r</a:t>
            </a:r>
            <a:r>
              <a:rPr lang="en-US" altLang="zh-CN" dirty="0"/>
              <a:t>))</a:t>
            </a:r>
          </a:p>
          <a:p>
            <a:r>
              <a:rPr lang="zh-CN" altLang="en-US" dirty="0"/>
              <a:t>如果</a:t>
            </a:r>
            <a:r>
              <a:rPr lang="en-US" altLang="zh-CN" dirty="0"/>
              <a:t>w</a:t>
            </a:r>
            <a:r>
              <a:rPr lang="zh-CN" altLang="en-US" dirty="0"/>
              <a:t>满足四边形不等式</a:t>
            </a:r>
            <a:endParaRPr lang="en-US" altLang="zh-CN" dirty="0"/>
          </a:p>
          <a:p>
            <a:r>
              <a:rPr lang="zh-CN" altLang="en-US" dirty="0"/>
              <a:t>且</a:t>
            </a:r>
            <a:r>
              <a:rPr lang="en-US" altLang="zh-CN" dirty="0"/>
              <a:t>w</a:t>
            </a:r>
            <a:r>
              <a:rPr lang="zh-CN" altLang="en-US" dirty="0"/>
              <a:t>满足区间单调性，即</a:t>
            </a:r>
            <a:r>
              <a:rPr lang="pl-PL" altLang="zh-CN" dirty="0"/>
              <a:t>∀a≤b≤c≤d,w(a,d)≥w(b,c)</a:t>
            </a:r>
            <a:endParaRPr lang="en-US" altLang="zh-CN" dirty="0"/>
          </a:p>
          <a:p>
            <a:r>
              <a:rPr lang="zh-CN" altLang="en-US" dirty="0"/>
              <a:t>那么</a:t>
            </a:r>
            <a:r>
              <a:rPr lang="en-US" altLang="zh-CN" dirty="0"/>
              <a:t>f(</a:t>
            </a:r>
            <a:r>
              <a:rPr lang="en-US" altLang="zh-CN" dirty="0" err="1"/>
              <a:t>l,r</a:t>
            </a:r>
            <a:r>
              <a:rPr lang="en-US" altLang="zh-CN" dirty="0"/>
              <a:t>)</a:t>
            </a:r>
            <a:r>
              <a:rPr lang="zh-CN" altLang="en-US" dirty="0"/>
              <a:t>是可以优化的</a:t>
            </a:r>
            <a:endParaRPr lang="en-US" altLang="zh-CN" dirty="0"/>
          </a:p>
          <a:p>
            <a:r>
              <a:rPr lang="zh-CN" altLang="en-US" dirty="0"/>
              <a:t>首先，</a:t>
            </a:r>
            <a:r>
              <a:rPr lang="en-US" altLang="zh-CN" dirty="0"/>
              <a:t>f</a:t>
            </a:r>
            <a:r>
              <a:rPr lang="zh-CN" altLang="en-US" dirty="0"/>
              <a:t>也满足四边形不等式</a:t>
            </a:r>
            <a:endParaRPr lang="en-US" altLang="zh-CN" dirty="0"/>
          </a:p>
          <a:p>
            <a:r>
              <a:rPr lang="zh-CN" altLang="en-US" dirty="0"/>
              <a:t>其次，设</a:t>
            </a:r>
            <a:r>
              <a:rPr lang="en-US" altLang="zh-CN" dirty="0"/>
              <a:t>s(</a:t>
            </a:r>
            <a:r>
              <a:rPr lang="en-US" altLang="zh-CN" dirty="0" err="1"/>
              <a:t>l,r</a:t>
            </a:r>
            <a:r>
              <a:rPr lang="en-US" altLang="zh-CN" dirty="0"/>
              <a:t>)</a:t>
            </a:r>
            <a:r>
              <a:rPr lang="zh-CN" altLang="en-US" dirty="0"/>
              <a:t>是</a:t>
            </a:r>
            <a:r>
              <a:rPr lang="en-US" altLang="zh-CN" dirty="0"/>
              <a:t>f(</a:t>
            </a:r>
            <a:r>
              <a:rPr lang="en-US" altLang="zh-CN" dirty="0" err="1"/>
              <a:t>l,r</a:t>
            </a:r>
            <a:r>
              <a:rPr lang="en-US" altLang="zh-CN" dirty="0"/>
              <a:t>)</a:t>
            </a:r>
            <a:r>
              <a:rPr lang="zh-CN" altLang="en-US" dirty="0"/>
              <a:t>的最优决策点，那么有</a:t>
            </a:r>
            <a:r>
              <a:rPr lang="en-US" altLang="zh-CN" dirty="0"/>
              <a:t>s(</a:t>
            </a:r>
            <a:r>
              <a:rPr lang="en-US" altLang="zh-CN" dirty="0" err="1"/>
              <a:t>i,j</a:t>
            </a:r>
            <a:r>
              <a:rPr lang="en-US" altLang="zh-CN" dirty="0"/>
              <a:t>)&lt;=s(i,j+1)&lt;=s(i+1,j+1)</a:t>
            </a:r>
          </a:p>
          <a:p>
            <a:r>
              <a:rPr lang="zh-CN" altLang="en-US" dirty="0"/>
              <a:t>或者说是</a:t>
            </a:r>
            <a:r>
              <a:rPr lang="en-US" altLang="zh-CN" dirty="0"/>
              <a:t>s(i,j-1)&lt;=s(</a:t>
            </a:r>
            <a:r>
              <a:rPr lang="en-US" altLang="zh-CN" dirty="0" err="1"/>
              <a:t>i,j</a:t>
            </a:r>
            <a:r>
              <a:rPr lang="en-US" altLang="zh-CN" dirty="0"/>
              <a:t>)&lt;=s(i+1,j)</a:t>
            </a:r>
          </a:p>
          <a:p>
            <a:endParaRPr lang="en-US" altLang="zh-CN" dirty="0"/>
          </a:p>
          <a:p>
            <a:endParaRPr lang="en-US" altLang="zh-CN" dirty="0"/>
          </a:p>
        </p:txBody>
      </p:sp>
    </p:spTree>
    <p:extLst>
      <p:ext uri="{BB962C8B-B14F-4D97-AF65-F5344CB8AC3E}">
        <p14:creationId xmlns:p14="http://schemas.microsoft.com/office/powerpoint/2010/main" val="2857576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1CB46-3693-498D-BD01-6A4108517907}"/>
              </a:ext>
            </a:extLst>
          </p:cNvPr>
          <p:cNvSpPr>
            <a:spLocks noGrp="1"/>
          </p:cNvSpPr>
          <p:nvPr>
            <p:ph type="title"/>
          </p:nvPr>
        </p:nvSpPr>
        <p:spPr/>
        <p:txBody>
          <a:bodyPr/>
          <a:lstStyle/>
          <a:p>
            <a:r>
              <a:rPr lang="zh-CN" altLang="en-US" dirty="0"/>
              <a:t>四边形不等式优化</a:t>
            </a:r>
            <a:r>
              <a:rPr lang="en-US" altLang="zh-CN" dirty="0"/>
              <a:t>2D/1D</a:t>
            </a:r>
            <a:endParaRPr lang="zh-CN" altLang="en-US" dirty="0"/>
          </a:p>
        </p:txBody>
      </p:sp>
      <p:sp>
        <p:nvSpPr>
          <p:cNvPr id="3" name="内容占位符 2">
            <a:extLst>
              <a:ext uri="{FF2B5EF4-FFF2-40B4-BE49-F238E27FC236}">
                <a16:creationId xmlns:a16="http://schemas.microsoft.com/office/drawing/2014/main" id="{2C6A817A-451B-479D-8BA3-F700C8853441}"/>
              </a:ext>
            </a:extLst>
          </p:cNvPr>
          <p:cNvSpPr>
            <a:spLocks noGrp="1"/>
          </p:cNvSpPr>
          <p:nvPr>
            <p:ph idx="1"/>
          </p:nvPr>
        </p:nvSpPr>
        <p:spPr/>
        <p:txBody>
          <a:bodyPr>
            <a:normAutofit lnSpcReduction="10000"/>
          </a:bodyPr>
          <a:lstStyle/>
          <a:p>
            <a:r>
              <a:rPr lang="en-US" altLang="zh-CN" dirty="0"/>
              <a:t>s(i,j-1)&lt;=s(</a:t>
            </a:r>
            <a:r>
              <a:rPr lang="en-US" altLang="zh-CN" dirty="0" err="1"/>
              <a:t>i,j</a:t>
            </a:r>
            <a:r>
              <a:rPr lang="en-US" altLang="zh-CN" dirty="0"/>
              <a:t>)&lt;=s(i+1,j)</a:t>
            </a:r>
          </a:p>
          <a:p>
            <a:r>
              <a:rPr lang="zh-CN" altLang="en-US" dirty="0"/>
              <a:t>利用这个单调性优化</a:t>
            </a:r>
            <a:r>
              <a:rPr lang="en-US" altLang="zh-CN" dirty="0" err="1"/>
              <a:t>dp</a:t>
            </a:r>
            <a:r>
              <a:rPr lang="zh-CN" altLang="en-US" dirty="0"/>
              <a:t>可以做到</a:t>
            </a:r>
            <a:r>
              <a:rPr lang="en-US" altLang="zh-CN" dirty="0"/>
              <a:t>O(n^2)</a:t>
            </a:r>
            <a:r>
              <a:rPr lang="zh-CN" altLang="en-US" dirty="0"/>
              <a:t>的复杂度</a:t>
            </a:r>
            <a:endParaRPr lang="en-US" altLang="zh-CN" dirty="0"/>
          </a:p>
          <a:p>
            <a:r>
              <a:rPr lang="zh-CN" altLang="en-US" dirty="0"/>
              <a:t>我们考虑当区间长度为</a:t>
            </a:r>
            <a:r>
              <a:rPr lang="en-US" altLang="zh-CN" dirty="0"/>
              <a:t>d</a:t>
            </a:r>
            <a:r>
              <a:rPr lang="zh-CN" altLang="en-US" dirty="0"/>
              <a:t>时枚举的量</a:t>
            </a:r>
            <a:endParaRPr lang="en-US" altLang="zh-CN" dirty="0"/>
          </a:p>
          <a:p>
            <a:r>
              <a:rPr lang="zh-CN" altLang="en-US" dirty="0"/>
              <a:t>对于每个左端点：</a:t>
            </a:r>
            <a:endParaRPr lang="en-US" altLang="zh-CN" dirty="0"/>
          </a:p>
          <a:p>
            <a:r>
              <a:rPr lang="en-US" altLang="zh-CN" dirty="0"/>
              <a:t>l=1,(l,l+d-1)</a:t>
            </a:r>
            <a:r>
              <a:rPr lang="zh-CN" altLang="en-US" dirty="0"/>
              <a:t>的枚举长度是</a:t>
            </a:r>
            <a:r>
              <a:rPr lang="en-US" altLang="zh-CN" dirty="0"/>
              <a:t>s(l+1,l+d-1)-s(l,l+d-2)=s(2,d)-s(1,d-1)</a:t>
            </a:r>
          </a:p>
          <a:p>
            <a:r>
              <a:rPr lang="en-US" altLang="zh-CN" dirty="0"/>
              <a:t>l=2,</a:t>
            </a:r>
            <a:r>
              <a:rPr lang="zh-CN" altLang="en-US" dirty="0"/>
              <a:t>枚举长度是</a:t>
            </a:r>
            <a:r>
              <a:rPr lang="en-US" altLang="zh-CN" dirty="0"/>
              <a:t>s(3,d+1)-s(2,d)</a:t>
            </a:r>
          </a:p>
          <a:p>
            <a:r>
              <a:rPr lang="en-US" altLang="zh-CN" dirty="0"/>
              <a:t>...</a:t>
            </a:r>
          </a:p>
          <a:p>
            <a:r>
              <a:rPr lang="en-US" altLang="zh-CN" dirty="0"/>
              <a:t>l=n-d+1,</a:t>
            </a:r>
            <a:r>
              <a:rPr lang="zh-CN" altLang="en-US" dirty="0"/>
              <a:t>枚举长度是</a:t>
            </a:r>
            <a:r>
              <a:rPr lang="en-US" altLang="zh-CN" dirty="0"/>
              <a:t>s(n+2-d,n)-s(n+1-d,n-1)</a:t>
            </a:r>
          </a:p>
          <a:p>
            <a:r>
              <a:rPr lang="zh-CN" altLang="en-US" dirty="0"/>
              <a:t>全部加起来，是</a:t>
            </a:r>
            <a:r>
              <a:rPr lang="en-US" altLang="zh-CN" dirty="0"/>
              <a:t>s(n+2−d</a:t>
            </a:r>
            <a:r>
              <a:rPr lang="el-GR" altLang="zh-CN" dirty="0"/>
              <a:t>,</a:t>
            </a:r>
            <a:r>
              <a:rPr lang="en-US" altLang="zh-CN" dirty="0"/>
              <a:t>n)−s(1,d</a:t>
            </a:r>
            <a:r>
              <a:rPr lang="el-GR" altLang="zh-CN" dirty="0"/>
              <a:t>−1</a:t>
            </a:r>
            <a:r>
              <a:rPr lang="en-US" altLang="zh-CN" dirty="0"/>
              <a:t>)</a:t>
            </a:r>
            <a:r>
              <a:rPr lang="el-GR" altLang="zh-CN" dirty="0"/>
              <a:t>≤</a:t>
            </a:r>
            <a:r>
              <a:rPr lang="en-US" altLang="zh-CN" dirty="0"/>
              <a:t>n</a:t>
            </a:r>
          </a:p>
          <a:p>
            <a:endParaRPr lang="en-US" altLang="zh-CN" dirty="0"/>
          </a:p>
          <a:p>
            <a:endParaRPr lang="en-US" altLang="zh-CN" dirty="0"/>
          </a:p>
        </p:txBody>
      </p:sp>
      <p:sp>
        <p:nvSpPr>
          <p:cNvPr id="4" name="文本框 3">
            <a:extLst>
              <a:ext uri="{FF2B5EF4-FFF2-40B4-BE49-F238E27FC236}">
                <a16:creationId xmlns:a16="http://schemas.microsoft.com/office/drawing/2014/main" id="{C409A112-19C0-499B-A3C0-844F9DA0D0E5}"/>
              </a:ext>
            </a:extLst>
          </p:cNvPr>
          <p:cNvSpPr txBox="1"/>
          <p:nvPr/>
        </p:nvSpPr>
        <p:spPr>
          <a:xfrm>
            <a:off x="6479458" y="6081067"/>
            <a:ext cx="5496232" cy="461665"/>
          </a:xfrm>
          <a:prstGeom prst="rect">
            <a:avLst/>
          </a:prstGeom>
          <a:noFill/>
        </p:spPr>
        <p:txBody>
          <a:bodyPr wrap="square" rtlCol="0">
            <a:spAutoFit/>
          </a:bodyPr>
          <a:lstStyle/>
          <a:p>
            <a:r>
              <a:rPr lang="en-US" altLang="zh-CN" sz="2400" dirty="0"/>
              <a:t>d</a:t>
            </a:r>
            <a:r>
              <a:rPr lang="zh-CN" altLang="en-US" sz="2400" dirty="0"/>
              <a:t>有</a:t>
            </a:r>
            <a:r>
              <a:rPr lang="en-US" altLang="zh-CN" sz="2400" dirty="0"/>
              <a:t>n</a:t>
            </a:r>
            <a:r>
              <a:rPr lang="zh-CN" altLang="en-US" sz="2400" dirty="0"/>
              <a:t>个取值，所以总的复杂度是</a:t>
            </a:r>
            <a:r>
              <a:rPr lang="en-US" altLang="zh-CN" sz="2400" dirty="0"/>
              <a:t>O(n^2)</a:t>
            </a:r>
            <a:endParaRPr lang="zh-CN" altLang="en-US" sz="2400" dirty="0"/>
          </a:p>
        </p:txBody>
      </p:sp>
    </p:spTree>
    <p:extLst>
      <p:ext uri="{BB962C8B-B14F-4D97-AF65-F5344CB8AC3E}">
        <p14:creationId xmlns:p14="http://schemas.microsoft.com/office/powerpoint/2010/main" val="311395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DC579-5A9F-4B56-87E3-A116785E6AE4}"/>
              </a:ext>
            </a:extLst>
          </p:cNvPr>
          <p:cNvSpPr>
            <a:spLocks noGrp="1"/>
          </p:cNvSpPr>
          <p:nvPr>
            <p:ph type="title"/>
          </p:nvPr>
        </p:nvSpPr>
        <p:spPr/>
        <p:txBody>
          <a:bodyPr/>
          <a:lstStyle/>
          <a:p>
            <a:r>
              <a:rPr lang="zh-CN" altLang="en-US" dirty="0"/>
              <a:t>数据结构优化</a:t>
            </a:r>
            <a:r>
              <a:rPr lang="en-US" altLang="zh-CN" dirty="0"/>
              <a:t>DP</a:t>
            </a:r>
            <a:endParaRPr lang="zh-CN" altLang="en-US" dirty="0"/>
          </a:p>
        </p:txBody>
      </p:sp>
      <p:sp>
        <p:nvSpPr>
          <p:cNvPr id="3" name="内容占位符 2">
            <a:extLst>
              <a:ext uri="{FF2B5EF4-FFF2-40B4-BE49-F238E27FC236}">
                <a16:creationId xmlns:a16="http://schemas.microsoft.com/office/drawing/2014/main" id="{F3EB01C5-74CB-42C0-A56D-1701F1B2B507}"/>
              </a:ext>
            </a:extLst>
          </p:cNvPr>
          <p:cNvSpPr>
            <a:spLocks noGrp="1"/>
          </p:cNvSpPr>
          <p:nvPr>
            <p:ph idx="1"/>
          </p:nvPr>
        </p:nvSpPr>
        <p:spPr/>
        <p:txBody>
          <a:bodyPr/>
          <a:lstStyle/>
          <a:p>
            <a:r>
              <a:rPr lang="zh-CN" altLang="en-US" dirty="0"/>
              <a:t>常见的有树状数组、线段树、平衡树、线段树合并、</a:t>
            </a:r>
            <a:r>
              <a:rPr lang="en-US" altLang="zh-CN" dirty="0" err="1"/>
              <a:t>bitset</a:t>
            </a:r>
            <a:r>
              <a:rPr lang="en-US" altLang="zh-CN" dirty="0"/>
              <a:t> </a:t>
            </a:r>
            <a:r>
              <a:rPr lang="zh-CN" altLang="en-US" dirty="0"/>
              <a:t>等等。</a:t>
            </a:r>
            <a:endParaRPr lang="en-US" altLang="zh-CN" dirty="0"/>
          </a:p>
          <a:p>
            <a:r>
              <a:rPr lang="zh-CN" altLang="en-US" dirty="0"/>
              <a:t>以</a:t>
            </a:r>
            <a:r>
              <a:rPr lang="en-US" altLang="zh-CN" dirty="0"/>
              <a:t>LIS</a:t>
            </a:r>
            <a:r>
              <a:rPr lang="zh-CN" altLang="en-US" dirty="0"/>
              <a:t>为切入点讲一讲</a:t>
            </a:r>
          </a:p>
        </p:txBody>
      </p:sp>
    </p:spTree>
    <p:extLst>
      <p:ext uri="{BB962C8B-B14F-4D97-AF65-F5344CB8AC3E}">
        <p14:creationId xmlns:p14="http://schemas.microsoft.com/office/powerpoint/2010/main" val="1165100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079DF-0528-44DF-B3A9-6AFF6AB65AC6}"/>
              </a:ext>
            </a:extLst>
          </p:cNvPr>
          <p:cNvSpPr>
            <a:spLocks noGrp="1"/>
          </p:cNvSpPr>
          <p:nvPr>
            <p:ph type="title"/>
          </p:nvPr>
        </p:nvSpPr>
        <p:spPr/>
        <p:txBody>
          <a:bodyPr/>
          <a:lstStyle/>
          <a:p>
            <a:r>
              <a:rPr lang="zh-CN" altLang="en-US" dirty="0"/>
              <a:t>经典问题：</a:t>
            </a:r>
            <a:r>
              <a:rPr lang="en-US" altLang="zh-CN" dirty="0"/>
              <a:t>LIS</a:t>
            </a:r>
            <a:endParaRPr lang="zh-CN" altLang="en-US" dirty="0"/>
          </a:p>
        </p:txBody>
      </p:sp>
      <p:sp>
        <p:nvSpPr>
          <p:cNvPr id="3" name="内容占位符 2">
            <a:extLst>
              <a:ext uri="{FF2B5EF4-FFF2-40B4-BE49-F238E27FC236}">
                <a16:creationId xmlns:a16="http://schemas.microsoft.com/office/drawing/2014/main" id="{DF25AAF4-7A6F-4BFD-A20B-D84FACAD0D2F}"/>
              </a:ext>
            </a:extLst>
          </p:cNvPr>
          <p:cNvSpPr>
            <a:spLocks noGrp="1"/>
          </p:cNvSpPr>
          <p:nvPr>
            <p:ph idx="1"/>
          </p:nvPr>
        </p:nvSpPr>
        <p:spPr/>
        <p:txBody>
          <a:bodyPr/>
          <a:lstStyle/>
          <a:p>
            <a:r>
              <a:rPr lang="en-US" altLang="zh-CN" dirty="0"/>
              <a:t>f[</a:t>
            </a:r>
            <a:r>
              <a:rPr lang="en-US" altLang="zh-CN" dirty="0" err="1"/>
              <a:t>i</a:t>
            </a:r>
            <a:r>
              <a:rPr lang="en-US" altLang="zh-CN" dirty="0"/>
              <a:t>]=max(f[j])+1 (a[</a:t>
            </a:r>
            <a:r>
              <a:rPr lang="en-US" altLang="zh-CN" dirty="0" err="1"/>
              <a:t>i</a:t>
            </a:r>
            <a:r>
              <a:rPr lang="en-US" altLang="zh-CN" dirty="0"/>
              <a:t>]&gt;a[j]&amp;</a:t>
            </a:r>
            <a:r>
              <a:rPr lang="en-US" altLang="zh-CN" dirty="0" err="1"/>
              <a:t>i</a:t>
            </a:r>
            <a:r>
              <a:rPr lang="en-US" altLang="zh-CN" dirty="0"/>
              <a:t>&gt;j)</a:t>
            </a:r>
          </a:p>
          <a:p>
            <a:r>
              <a:rPr lang="zh-CN" altLang="en-US" dirty="0"/>
              <a:t>相当于二维数点问题</a:t>
            </a:r>
          </a:p>
        </p:txBody>
      </p:sp>
    </p:spTree>
    <p:extLst>
      <p:ext uri="{BB962C8B-B14F-4D97-AF65-F5344CB8AC3E}">
        <p14:creationId xmlns:p14="http://schemas.microsoft.com/office/powerpoint/2010/main" val="19815010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079DF-0528-44DF-B3A9-6AFF6AB65AC6}"/>
              </a:ext>
            </a:extLst>
          </p:cNvPr>
          <p:cNvSpPr>
            <a:spLocks noGrp="1"/>
          </p:cNvSpPr>
          <p:nvPr>
            <p:ph type="title"/>
          </p:nvPr>
        </p:nvSpPr>
        <p:spPr/>
        <p:txBody>
          <a:bodyPr/>
          <a:lstStyle/>
          <a:p>
            <a:r>
              <a:rPr lang="zh-CN" altLang="en-US" dirty="0"/>
              <a:t>经典问题：</a:t>
            </a:r>
            <a:r>
              <a:rPr lang="en-US" altLang="zh-CN" dirty="0"/>
              <a:t>LIS</a:t>
            </a:r>
            <a:endParaRPr lang="zh-CN" altLang="en-US" dirty="0"/>
          </a:p>
        </p:txBody>
      </p:sp>
      <p:sp>
        <p:nvSpPr>
          <p:cNvPr id="3" name="内容占位符 2">
            <a:extLst>
              <a:ext uri="{FF2B5EF4-FFF2-40B4-BE49-F238E27FC236}">
                <a16:creationId xmlns:a16="http://schemas.microsoft.com/office/drawing/2014/main" id="{DF25AAF4-7A6F-4BFD-A20B-D84FACAD0D2F}"/>
              </a:ext>
            </a:extLst>
          </p:cNvPr>
          <p:cNvSpPr>
            <a:spLocks noGrp="1"/>
          </p:cNvSpPr>
          <p:nvPr>
            <p:ph idx="1"/>
          </p:nvPr>
        </p:nvSpPr>
        <p:spPr/>
        <p:txBody>
          <a:bodyPr>
            <a:normAutofit/>
          </a:bodyPr>
          <a:lstStyle/>
          <a:p>
            <a:r>
              <a:rPr lang="en-US" altLang="zh-CN" dirty="0"/>
              <a:t>f[</a:t>
            </a:r>
            <a:r>
              <a:rPr lang="en-US" altLang="zh-CN" dirty="0" err="1"/>
              <a:t>i</a:t>
            </a:r>
            <a:r>
              <a:rPr lang="en-US" altLang="zh-CN" dirty="0"/>
              <a:t>]=max(f[j])+1 (a[</a:t>
            </a:r>
            <a:r>
              <a:rPr lang="en-US" altLang="zh-CN" dirty="0" err="1"/>
              <a:t>i</a:t>
            </a:r>
            <a:r>
              <a:rPr lang="en-US" altLang="zh-CN" dirty="0"/>
              <a:t>]&gt;a[j]&amp;</a:t>
            </a:r>
            <a:r>
              <a:rPr lang="en-US" altLang="zh-CN" dirty="0" err="1"/>
              <a:t>i</a:t>
            </a:r>
            <a:r>
              <a:rPr lang="en-US" altLang="zh-CN" dirty="0"/>
              <a:t>&gt;j)</a:t>
            </a:r>
          </a:p>
          <a:p>
            <a:r>
              <a:rPr lang="zh-CN" altLang="en-US" dirty="0"/>
              <a:t>相当于二维数点问题</a:t>
            </a:r>
            <a:endParaRPr lang="en-US" altLang="zh-CN" dirty="0"/>
          </a:p>
          <a:p>
            <a:r>
              <a:rPr lang="zh-CN" altLang="en-US" dirty="0"/>
              <a:t>方法一：</a:t>
            </a:r>
            <a:endParaRPr lang="en-US" altLang="zh-CN" dirty="0"/>
          </a:p>
          <a:p>
            <a:r>
              <a:rPr lang="zh-CN" altLang="en-US" dirty="0"/>
              <a:t>利用树状数组</a:t>
            </a:r>
            <a:r>
              <a:rPr lang="en-US" altLang="zh-CN" dirty="0"/>
              <a:t>O(</a:t>
            </a:r>
            <a:r>
              <a:rPr lang="en-US" altLang="zh-CN" dirty="0" err="1"/>
              <a:t>logn</a:t>
            </a:r>
            <a:r>
              <a:rPr lang="en-US" altLang="zh-CN" dirty="0"/>
              <a:t>)</a:t>
            </a:r>
            <a:r>
              <a:rPr lang="zh-CN" altLang="en-US" dirty="0"/>
              <a:t>求</a:t>
            </a:r>
            <a:r>
              <a:rPr lang="en-US" altLang="zh-CN" dirty="0"/>
              <a:t>[1,x]</a:t>
            </a:r>
            <a:r>
              <a:rPr lang="zh-CN" altLang="en-US" dirty="0"/>
              <a:t>的最值（支持单点修改，求前缀</a:t>
            </a:r>
            <a:r>
              <a:rPr lang="en-US" altLang="zh-CN" dirty="0"/>
              <a:t>max</a:t>
            </a:r>
            <a:r>
              <a:rPr lang="zh-CN" altLang="en-US" dirty="0"/>
              <a:t>的都可以），树状数组</a:t>
            </a:r>
            <a:r>
              <a:rPr lang="en-US" altLang="zh-CN" dirty="0"/>
              <a:t>c</a:t>
            </a:r>
            <a:r>
              <a:rPr lang="zh-CN" altLang="en-US" dirty="0"/>
              <a:t>在值域上</a:t>
            </a:r>
            <a:endParaRPr lang="en-US" altLang="zh-CN" dirty="0"/>
          </a:p>
          <a:p>
            <a:r>
              <a:rPr lang="zh-CN" altLang="en-US" dirty="0"/>
              <a:t>先复制一份</a:t>
            </a:r>
            <a:r>
              <a:rPr lang="en-US" altLang="zh-CN" dirty="0"/>
              <a:t>a</a:t>
            </a:r>
            <a:r>
              <a:rPr lang="zh-CN" altLang="en-US" dirty="0"/>
              <a:t>到</a:t>
            </a:r>
            <a:r>
              <a:rPr lang="en-US" altLang="zh-CN" dirty="0"/>
              <a:t>b</a:t>
            </a:r>
            <a:r>
              <a:rPr lang="zh-CN" altLang="en-US" dirty="0"/>
              <a:t>，把</a:t>
            </a:r>
            <a:r>
              <a:rPr lang="en-US" altLang="zh-CN" dirty="0"/>
              <a:t>b</a:t>
            </a:r>
            <a:r>
              <a:rPr lang="zh-CN" altLang="en-US" dirty="0"/>
              <a:t>排序</a:t>
            </a:r>
            <a:endParaRPr lang="en-US" altLang="zh-CN" dirty="0"/>
          </a:p>
          <a:p>
            <a:r>
              <a:rPr lang="zh-CN" altLang="en-US" dirty="0"/>
              <a:t>那么对于一个</a:t>
            </a:r>
            <a:r>
              <a:rPr lang="en-US" altLang="zh-CN" dirty="0"/>
              <a:t>a[</a:t>
            </a:r>
            <a:r>
              <a:rPr lang="en-US" altLang="zh-CN" dirty="0" err="1"/>
              <a:t>i</a:t>
            </a:r>
            <a:r>
              <a:rPr lang="en-US" altLang="zh-CN" dirty="0"/>
              <a:t>]</a:t>
            </a:r>
            <a:r>
              <a:rPr lang="zh-CN" altLang="en-US" dirty="0"/>
              <a:t>，求出其在</a:t>
            </a:r>
            <a:r>
              <a:rPr lang="en-US" altLang="zh-CN" dirty="0"/>
              <a:t>b</a:t>
            </a:r>
            <a:r>
              <a:rPr lang="zh-CN" altLang="en-US" dirty="0"/>
              <a:t>中的下标</a:t>
            </a:r>
            <a:r>
              <a:rPr lang="en-US" altLang="zh-CN" dirty="0"/>
              <a:t>p</a:t>
            </a:r>
          </a:p>
          <a:p>
            <a:r>
              <a:rPr lang="zh-CN" altLang="en-US" dirty="0"/>
              <a:t>在</a:t>
            </a:r>
            <a:r>
              <a:rPr lang="en-US" altLang="zh-CN" dirty="0"/>
              <a:t>c</a:t>
            </a:r>
            <a:r>
              <a:rPr lang="zh-CN" altLang="en-US" dirty="0"/>
              <a:t>上求</a:t>
            </a:r>
            <a:r>
              <a:rPr lang="en-US" altLang="zh-CN" dirty="0"/>
              <a:t>[1,p)</a:t>
            </a:r>
            <a:r>
              <a:rPr lang="zh-CN" altLang="en-US" dirty="0"/>
              <a:t>的</a:t>
            </a:r>
            <a:r>
              <a:rPr lang="en-US" altLang="zh-CN" dirty="0"/>
              <a:t>f</a:t>
            </a:r>
            <a:r>
              <a:rPr lang="zh-CN" altLang="en-US" dirty="0"/>
              <a:t>值最大值</a:t>
            </a:r>
            <a:r>
              <a:rPr lang="en-US" altLang="zh-CN" dirty="0"/>
              <a:t>q</a:t>
            </a:r>
            <a:r>
              <a:rPr lang="zh-CN" altLang="en-US" dirty="0"/>
              <a:t>，</a:t>
            </a:r>
            <a:r>
              <a:rPr lang="en-US" altLang="zh-CN" dirty="0"/>
              <a:t>f[</a:t>
            </a:r>
            <a:r>
              <a:rPr lang="en-US" altLang="zh-CN" dirty="0" err="1"/>
              <a:t>i</a:t>
            </a:r>
            <a:r>
              <a:rPr lang="en-US" altLang="zh-CN" dirty="0"/>
              <a:t>]=q+1</a:t>
            </a:r>
            <a:r>
              <a:rPr lang="zh-CN" altLang="en-US" dirty="0"/>
              <a:t>，然后把</a:t>
            </a:r>
            <a:r>
              <a:rPr lang="en-US" altLang="zh-CN" dirty="0"/>
              <a:t>f[</a:t>
            </a:r>
            <a:r>
              <a:rPr lang="en-US" altLang="zh-CN" dirty="0" err="1"/>
              <a:t>i</a:t>
            </a:r>
            <a:r>
              <a:rPr lang="en-US" altLang="zh-CN" dirty="0"/>
              <a:t>]</a:t>
            </a:r>
            <a:r>
              <a:rPr lang="zh-CN" altLang="en-US" dirty="0"/>
              <a:t>更新到</a:t>
            </a:r>
            <a:r>
              <a:rPr lang="en-US" altLang="zh-CN" dirty="0"/>
              <a:t>c[p]</a:t>
            </a:r>
            <a:r>
              <a:rPr lang="zh-CN" altLang="en-US" dirty="0"/>
              <a:t>上</a:t>
            </a:r>
            <a:endParaRPr lang="en-US" altLang="zh-CN" dirty="0"/>
          </a:p>
        </p:txBody>
      </p:sp>
    </p:spTree>
    <p:extLst>
      <p:ext uri="{BB962C8B-B14F-4D97-AF65-F5344CB8AC3E}">
        <p14:creationId xmlns:p14="http://schemas.microsoft.com/office/powerpoint/2010/main" val="3786912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079DF-0528-44DF-B3A9-6AFF6AB65AC6}"/>
              </a:ext>
            </a:extLst>
          </p:cNvPr>
          <p:cNvSpPr>
            <a:spLocks noGrp="1"/>
          </p:cNvSpPr>
          <p:nvPr>
            <p:ph type="title"/>
          </p:nvPr>
        </p:nvSpPr>
        <p:spPr/>
        <p:txBody>
          <a:bodyPr/>
          <a:lstStyle/>
          <a:p>
            <a:r>
              <a:rPr lang="zh-CN" altLang="en-US" dirty="0"/>
              <a:t>经典问题：</a:t>
            </a:r>
            <a:r>
              <a:rPr lang="en-US" altLang="zh-CN" dirty="0"/>
              <a:t>LIS</a:t>
            </a:r>
            <a:endParaRPr lang="zh-CN" altLang="en-US" dirty="0"/>
          </a:p>
        </p:txBody>
      </p:sp>
      <p:sp>
        <p:nvSpPr>
          <p:cNvPr id="3" name="内容占位符 2">
            <a:extLst>
              <a:ext uri="{FF2B5EF4-FFF2-40B4-BE49-F238E27FC236}">
                <a16:creationId xmlns:a16="http://schemas.microsoft.com/office/drawing/2014/main" id="{DF25AAF4-7A6F-4BFD-A20B-D84FACAD0D2F}"/>
              </a:ext>
            </a:extLst>
          </p:cNvPr>
          <p:cNvSpPr>
            <a:spLocks noGrp="1"/>
          </p:cNvSpPr>
          <p:nvPr>
            <p:ph idx="1"/>
          </p:nvPr>
        </p:nvSpPr>
        <p:spPr/>
        <p:txBody>
          <a:bodyPr>
            <a:normAutofit/>
          </a:bodyPr>
          <a:lstStyle/>
          <a:p>
            <a:r>
              <a:rPr lang="en-US" altLang="zh-CN" dirty="0"/>
              <a:t>f[</a:t>
            </a:r>
            <a:r>
              <a:rPr lang="en-US" altLang="zh-CN" dirty="0" err="1"/>
              <a:t>i</a:t>
            </a:r>
            <a:r>
              <a:rPr lang="en-US" altLang="zh-CN" dirty="0"/>
              <a:t>]=max(f[j])+1 (a[</a:t>
            </a:r>
            <a:r>
              <a:rPr lang="en-US" altLang="zh-CN" dirty="0" err="1"/>
              <a:t>i</a:t>
            </a:r>
            <a:r>
              <a:rPr lang="en-US" altLang="zh-CN" dirty="0"/>
              <a:t>]&gt;a[j]&amp;</a:t>
            </a:r>
            <a:r>
              <a:rPr lang="en-US" altLang="zh-CN" dirty="0" err="1"/>
              <a:t>i</a:t>
            </a:r>
            <a:r>
              <a:rPr lang="en-US" altLang="zh-CN" dirty="0"/>
              <a:t>&gt;j)</a:t>
            </a:r>
          </a:p>
          <a:p>
            <a:r>
              <a:rPr lang="zh-CN" altLang="en-US" dirty="0"/>
              <a:t>相当于二维数点问题</a:t>
            </a:r>
            <a:endParaRPr lang="en-US" altLang="zh-CN" dirty="0"/>
          </a:p>
          <a:p>
            <a:r>
              <a:rPr lang="zh-CN" altLang="en-US" dirty="0"/>
              <a:t>方法二：</a:t>
            </a:r>
            <a:endParaRPr lang="en-US" altLang="zh-CN" dirty="0"/>
          </a:p>
          <a:p>
            <a:r>
              <a:rPr lang="zh-CN" altLang="en-US" dirty="0"/>
              <a:t>贪心，如果子序列长度相同，那么最末尾的元素越小，就越有优势，于是对于长度相同的子序列，我们总是用更小的来替换。</a:t>
            </a:r>
            <a:endParaRPr lang="en-US" altLang="zh-CN" dirty="0"/>
          </a:p>
          <a:p>
            <a:r>
              <a:rPr lang="zh-CN" altLang="en-US" dirty="0"/>
              <a:t>换句话说，我们按顺序求</a:t>
            </a:r>
            <a:r>
              <a:rPr lang="en-US" altLang="zh-CN" dirty="0"/>
              <a:t>f[1],f[2],...,f[n]</a:t>
            </a:r>
            <a:r>
              <a:rPr lang="zh-CN" altLang="en-US" dirty="0"/>
              <a:t>，并且维护</a:t>
            </a:r>
            <a:r>
              <a:rPr lang="en-US" altLang="zh-CN" dirty="0"/>
              <a:t>g[k]=min(a[</a:t>
            </a:r>
            <a:r>
              <a:rPr lang="en-US" altLang="zh-CN" dirty="0" err="1"/>
              <a:t>i</a:t>
            </a:r>
            <a:r>
              <a:rPr lang="en-US" altLang="zh-CN" dirty="0"/>
              <a:t>]) (f[</a:t>
            </a:r>
            <a:r>
              <a:rPr lang="en-US" altLang="zh-CN" dirty="0" err="1"/>
              <a:t>i</a:t>
            </a:r>
            <a:r>
              <a:rPr lang="en-US" altLang="zh-CN" dirty="0"/>
              <a:t>]=k)</a:t>
            </a:r>
            <a:r>
              <a:rPr lang="zh-CN" altLang="en-US" dirty="0"/>
              <a:t>，</a:t>
            </a:r>
            <a:r>
              <a:rPr lang="en-US" altLang="zh-CN" dirty="0"/>
              <a:t>g[k]</a:t>
            </a:r>
            <a:r>
              <a:rPr lang="zh-CN" altLang="en-US" dirty="0"/>
              <a:t>表示的就是在求</a:t>
            </a:r>
            <a:r>
              <a:rPr lang="en-US" altLang="zh-CN" dirty="0"/>
              <a:t>LIS</a:t>
            </a:r>
            <a:r>
              <a:rPr lang="zh-CN" altLang="en-US" dirty="0"/>
              <a:t>的过程中，长度为</a:t>
            </a:r>
            <a:r>
              <a:rPr lang="en-US" altLang="zh-CN" dirty="0"/>
              <a:t>k</a:t>
            </a:r>
            <a:r>
              <a:rPr lang="zh-CN" altLang="en-US" dirty="0"/>
              <a:t>的</a:t>
            </a:r>
            <a:r>
              <a:rPr lang="en-US" altLang="zh-CN" dirty="0"/>
              <a:t>LIS</a:t>
            </a:r>
            <a:r>
              <a:rPr lang="zh-CN" altLang="en-US" dirty="0"/>
              <a:t>末尾取到的最小的那个数</a:t>
            </a:r>
            <a:endParaRPr lang="en-US" altLang="zh-CN" dirty="0"/>
          </a:p>
          <a:p>
            <a:r>
              <a:rPr lang="zh-CN" altLang="en-US" dirty="0"/>
              <a:t>可以用值域数组</a:t>
            </a:r>
            <a:r>
              <a:rPr lang="en-US" altLang="zh-CN" dirty="0"/>
              <a:t>+</a:t>
            </a:r>
            <a:r>
              <a:rPr lang="zh-CN" altLang="en-US" dirty="0"/>
              <a:t>二分，或者用</a:t>
            </a:r>
            <a:r>
              <a:rPr lang="en-US" altLang="zh-CN" dirty="0"/>
              <a:t>set</a:t>
            </a:r>
          </a:p>
        </p:txBody>
      </p:sp>
    </p:spTree>
    <p:extLst>
      <p:ext uri="{BB962C8B-B14F-4D97-AF65-F5344CB8AC3E}">
        <p14:creationId xmlns:p14="http://schemas.microsoft.com/office/powerpoint/2010/main" val="2057272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079DF-0528-44DF-B3A9-6AFF6AB65AC6}"/>
              </a:ext>
            </a:extLst>
          </p:cNvPr>
          <p:cNvSpPr>
            <a:spLocks noGrp="1"/>
          </p:cNvSpPr>
          <p:nvPr>
            <p:ph type="title"/>
          </p:nvPr>
        </p:nvSpPr>
        <p:spPr/>
        <p:txBody>
          <a:bodyPr/>
          <a:lstStyle/>
          <a:p>
            <a:r>
              <a:rPr lang="zh-CN" altLang="en-US" dirty="0"/>
              <a:t>经典问题：</a:t>
            </a:r>
            <a:r>
              <a:rPr lang="en-US" altLang="zh-CN" dirty="0"/>
              <a:t>LIS</a:t>
            </a:r>
            <a:endParaRPr lang="zh-CN" altLang="en-US" dirty="0"/>
          </a:p>
        </p:txBody>
      </p:sp>
      <p:sp>
        <p:nvSpPr>
          <p:cNvPr id="3" name="内容占位符 2">
            <a:extLst>
              <a:ext uri="{FF2B5EF4-FFF2-40B4-BE49-F238E27FC236}">
                <a16:creationId xmlns:a16="http://schemas.microsoft.com/office/drawing/2014/main" id="{DF25AAF4-7A6F-4BFD-A20B-D84FACAD0D2F}"/>
              </a:ext>
            </a:extLst>
          </p:cNvPr>
          <p:cNvSpPr>
            <a:spLocks noGrp="1"/>
          </p:cNvSpPr>
          <p:nvPr>
            <p:ph idx="1"/>
          </p:nvPr>
        </p:nvSpPr>
        <p:spPr/>
        <p:txBody>
          <a:bodyPr>
            <a:normAutofit/>
          </a:bodyPr>
          <a:lstStyle/>
          <a:p>
            <a:r>
              <a:rPr lang="en-US" altLang="zh-CN" dirty="0"/>
              <a:t>f[</a:t>
            </a:r>
            <a:r>
              <a:rPr lang="en-US" altLang="zh-CN" dirty="0" err="1"/>
              <a:t>i</a:t>
            </a:r>
            <a:r>
              <a:rPr lang="en-US" altLang="zh-CN" dirty="0"/>
              <a:t>]=max(f[j])+1 (a[</a:t>
            </a:r>
            <a:r>
              <a:rPr lang="en-US" altLang="zh-CN" dirty="0" err="1"/>
              <a:t>i</a:t>
            </a:r>
            <a:r>
              <a:rPr lang="en-US" altLang="zh-CN" dirty="0"/>
              <a:t>]&gt;a[j]&amp;</a:t>
            </a:r>
            <a:r>
              <a:rPr lang="en-US" altLang="zh-CN" dirty="0" err="1"/>
              <a:t>i</a:t>
            </a:r>
            <a:r>
              <a:rPr lang="en-US" altLang="zh-CN" dirty="0"/>
              <a:t>&gt;j)</a:t>
            </a:r>
          </a:p>
          <a:p>
            <a:r>
              <a:rPr lang="zh-CN" altLang="en-US" dirty="0"/>
              <a:t>相当于二维数点问题</a:t>
            </a:r>
            <a:endParaRPr lang="en-US" altLang="zh-CN" dirty="0"/>
          </a:p>
          <a:p>
            <a:r>
              <a:rPr lang="zh-CN" altLang="en-US" dirty="0"/>
              <a:t>做法二：</a:t>
            </a:r>
            <a:endParaRPr lang="en-US" altLang="zh-CN" dirty="0"/>
          </a:p>
          <a:p>
            <a:endParaRPr lang="en-US" altLang="zh-CN" dirty="0"/>
          </a:p>
        </p:txBody>
      </p:sp>
      <p:pic>
        <p:nvPicPr>
          <p:cNvPr id="5" name="图片 4">
            <a:extLst>
              <a:ext uri="{FF2B5EF4-FFF2-40B4-BE49-F238E27FC236}">
                <a16:creationId xmlns:a16="http://schemas.microsoft.com/office/drawing/2014/main" id="{6563024A-3171-4B77-B15E-3476D825958F}"/>
              </a:ext>
            </a:extLst>
          </p:cNvPr>
          <p:cNvPicPr>
            <a:picLocks noChangeAspect="1"/>
          </p:cNvPicPr>
          <p:nvPr/>
        </p:nvPicPr>
        <p:blipFill>
          <a:blip r:embed="rId2"/>
          <a:stretch>
            <a:fillRect/>
          </a:stretch>
        </p:blipFill>
        <p:spPr>
          <a:xfrm>
            <a:off x="1190528" y="3381375"/>
            <a:ext cx="7058121" cy="3108935"/>
          </a:xfrm>
          <a:prstGeom prst="rect">
            <a:avLst/>
          </a:prstGeom>
        </p:spPr>
      </p:pic>
    </p:spTree>
    <p:extLst>
      <p:ext uri="{BB962C8B-B14F-4D97-AF65-F5344CB8AC3E}">
        <p14:creationId xmlns:p14="http://schemas.microsoft.com/office/powerpoint/2010/main" val="684508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53CF-7CB3-4284-8737-6DBDA8CC3CB2}"/>
              </a:ext>
            </a:extLst>
          </p:cNvPr>
          <p:cNvSpPr>
            <a:spLocks noGrp="1"/>
          </p:cNvSpPr>
          <p:nvPr>
            <p:ph type="title"/>
          </p:nvPr>
        </p:nvSpPr>
        <p:spPr/>
        <p:txBody>
          <a:bodyPr/>
          <a:lstStyle/>
          <a:p>
            <a:r>
              <a:rPr lang="zh-CN" altLang="en-US" dirty="0"/>
              <a:t>经典问题：</a:t>
            </a:r>
            <a:r>
              <a:rPr lang="en-US" altLang="zh-CN" dirty="0"/>
              <a:t>LIS</a:t>
            </a:r>
            <a:endParaRPr lang="zh-CN" altLang="en-US" dirty="0"/>
          </a:p>
        </p:txBody>
      </p:sp>
      <p:sp>
        <p:nvSpPr>
          <p:cNvPr id="3" name="内容占位符 2">
            <a:extLst>
              <a:ext uri="{FF2B5EF4-FFF2-40B4-BE49-F238E27FC236}">
                <a16:creationId xmlns:a16="http://schemas.microsoft.com/office/drawing/2014/main" id="{F0E5579F-2227-46C0-BDA8-3F9DA7302D3F}"/>
              </a:ext>
            </a:extLst>
          </p:cNvPr>
          <p:cNvSpPr>
            <a:spLocks noGrp="1"/>
          </p:cNvSpPr>
          <p:nvPr>
            <p:ph idx="1"/>
          </p:nvPr>
        </p:nvSpPr>
        <p:spPr/>
        <p:txBody>
          <a:bodyPr/>
          <a:lstStyle/>
          <a:p>
            <a:r>
              <a:rPr lang="zh-CN" altLang="en-US" dirty="0"/>
              <a:t>扩展：</a:t>
            </a:r>
            <a:r>
              <a:rPr lang="en-US" altLang="zh-CN" dirty="0"/>
              <a:t>LIS</a:t>
            </a:r>
            <a:r>
              <a:rPr lang="zh-CN" altLang="en-US" dirty="0"/>
              <a:t>方案数？即有多少个</a:t>
            </a:r>
            <a:r>
              <a:rPr lang="en-US" altLang="zh-CN" dirty="0"/>
              <a:t>LIS</a:t>
            </a:r>
            <a:r>
              <a:rPr lang="zh-CN" altLang="en-US" dirty="0"/>
              <a:t>同为最长的</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902236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53CF-7CB3-4284-8737-6DBDA8CC3CB2}"/>
              </a:ext>
            </a:extLst>
          </p:cNvPr>
          <p:cNvSpPr>
            <a:spLocks noGrp="1"/>
          </p:cNvSpPr>
          <p:nvPr>
            <p:ph type="title"/>
          </p:nvPr>
        </p:nvSpPr>
        <p:spPr/>
        <p:txBody>
          <a:bodyPr/>
          <a:lstStyle/>
          <a:p>
            <a:r>
              <a:rPr lang="zh-CN" altLang="en-US" dirty="0"/>
              <a:t>经典问题：</a:t>
            </a:r>
            <a:r>
              <a:rPr lang="en-US" altLang="zh-CN" dirty="0"/>
              <a:t>LIS</a:t>
            </a:r>
            <a:endParaRPr lang="zh-CN" altLang="en-US" dirty="0"/>
          </a:p>
        </p:txBody>
      </p:sp>
      <p:sp>
        <p:nvSpPr>
          <p:cNvPr id="3" name="内容占位符 2">
            <a:extLst>
              <a:ext uri="{FF2B5EF4-FFF2-40B4-BE49-F238E27FC236}">
                <a16:creationId xmlns:a16="http://schemas.microsoft.com/office/drawing/2014/main" id="{F0E5579F-2227-46C0-BDA8-3F9DA7302D3F}"/>
              </a:ext>
            </a:extLst>
          </p:cNvPr>
          <p:cNvSpPr>
            <a:spLocks noGrp="1"/>
          </p:cNvSpPr>
          <p:nvPr>
            <p:ph idx="1"/>
          </p:nvPr>
        </p:nvSpPr>
        <p:spPr/>
        <p:txBody>
          <a:bodyPr/>
          <a:lstStyle/>
          <a:p>
            <a:r>
              <a:rPr lang="zh-CN" altLang="en-US" dirty="0"/>
              <a:t>扩展：</a:t>
            </a:r>
            <a:r>
              <a:rPr lang="en-US" altLang="zh-CN" dirty="0"/>
              <a:t>LIS</a:t>
            </a:r>
            <a:r>
              <a:rPr lang="zh-CN" altLang="en-US" dirty="0"/>
              <a:t>方案数？即有多少个</a:t>
            </a:r>
            <a:r>
              <a:rPr lang="en-US" altLang="zh-CN" dirty="0"/>
              <a:t>LIS</a:t>
            </a:r>
            <a:r>
              <a:rPr lang="zh-CN" altLang="en-US" dirty="0"/>
              <a:t>同为最长的</a:t>
            </a:r>
            <a:endParaRPr lang="en-US" altLang="zh-CN" dirty="0"/>
          </a:p>
          <a:p>
            <a:r>
              <a:rPr lang="zh-CN" altLang="en-US" dirty="0"/>
              <a:t>方法一：</a:t>
            </a:r>
            <a:endParaRPr lang="en-US" altLang="zh-CN" dirty="0"/>
          </a:p>
          <a:p>
            <a:r>
              <a:rPr lang="zh-CN" altLang="en-US" dirty="0"/>
              <a:t>利用树状数组</a:t>
            </a:r>
            <a:r>
              <a:rPr lang="en-US" altLang="zh-CN" dirty="0"/>
              <a:t>O(</a:t>
            </a:r>
            <a:r>
              <a:rPr lang="en-US" altLang="zh-CN" dirty="0" err="1"/>
              <a:t>logn</a:t>
            </a:r>
            <a:r>
              <a:rPr lang="en-US" altLang="zh-CN" dirty="0"/>
              <a:t>)</a:t>
            </a:r>
            <a:r>
              <a:rPr lang="zh-CN" altLang="en-US" dirty="0"/>
              <a:t>求</a:t>
            </a:r>
            <a:r>
              <a:rPr lang="en-US" altLang="zh-CN" dirty="0"/>
              <a:t>[1,x]</a:t>
            </a:r>
            <a:r>
              <a:rPr lang="zh-CN" altLang="en-US" dirty="0"/>
              <a:t>的最值以及最值方案数，树状数组</a:t>
            </a:r>
            <a:r>
              <a:rPr lang="en-US" altLang="zh-CN" dirty="0"/>
              <a:t>c</a:t>
            </a:r>
            <a:r>
              <a:rPr lang="zh-CN" altLang="en-US" dirty="0"/>
              <a:t>在值域上</a:t>
            </a:r>
          </a:p>
        </p:txBody>
      </p:sp>
      <p:pic>
        <p:nvPicPr>
          <p:cNvPr id="5" name="图片 4">
            <a:extLst>
              <a:ext uri="{FF2B5EF4-FFF2-40B4-BE49-F238E27FC236}">
                <a16:creationId xmlns:a16="http://schemas.microsoft.com/office/drawing/2014/main" id="{18D4B677-72B5-438D-A1ED-2CF54A68860C}"/>
              </a:ext>
            </a:extLst>
          </p:cNvPr>
          <p:cNvPicPr>
            <a:picLocks noChangeAspect="1"/>
          </p:cNvPicPr>
          <p:nvPr/>
        </p:nvPicPr>
        <p:blipFill>
          <a:blip r:embed="rId2"/>
          <a:stretch>
            <a:fillRect/>
          </a:stretch>
        </p:blipFill>
        <p:spPr>
          <a:xfrm>
            <a:off x="1215919" y="3705195"/>
            <a:ext cx="8725474" cy="2471768"/>
          </a:xfrm>
          <a:prstGeom prst="rect">
            <a:avLst/>
          </a:prstGeom>
        </p:spPr>
      </p:pic>
    </p:spTree>
    <p:extLst>
      <p:ext uri="{BB962C8B-B14F-4D97-AF65-F5344CB8AC3E}">
        <p14:creationId xmlns:p14="http://schemas.microsoft.com/office/powerpoint/2010/main" val="423218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317AF-6526-48C2-9BCE-B289C74E3F7F}"/>
              </a:ext>
            </a:extLst>
          </p:cNvPr>
          <p:cNvSpPr>
            <a:spLocks noGrp="1"/>
          </p:cNvSpPr>
          <p:nvPr>
            <p:ph type="title"/>
          </p:nvPr>
        </p:nvSpPr>
        <p:spPr/>
        <p:txBody>
          <a:bodyPr/>
          <a:lstStyle/>
          <a:p>
            <a:r>
              <a:rPr lang="zh-CN" altLang="en-US" dirty="0"/>
              <a:t>单调队列优化</a:t>
            </a:r>
          </a:p>
        </p:txBody>
      </p:sp>
      <p:sp>
        <p:nvSpPr>
          <p:cNvPr id="3" name="内容占位符 2">
            <a:extLst>
              <a:ext uri="{FF2B5EF4-FFF2-40B4-BE49-F238E27FC236}">
                <a16:creationId xmlns:a16="http://schemas.microsoft.com/office/drawing/2014/main" id="{BABFFF8B-2022-4C4A-844D-590ED394D3CD}"/>
              </a:ext>
            </a:extLst>
          </p:cNvPr>
          <p:cNvSpPr>
            <a:spLocks noGrp="1"/>
          </p:cNvSpPr>
          <p:nvPr>
            <p:ph idx="1"/>
          </p:nvPr>
        </p:nvSpPr>
        <p:spPr/>
        <p:txBody>
          <a:bodyPr/>
          <a:lstStyle/>
          <a:p>
            <a:r>
              <a:rPr lang="zh-CN" altLang="en-US" dirty="0"/>
              <a:t>单调队列优化多重背包</a:t>
            </a:r>
            <a:endParaRPr lang="en-US" altLang="zh-CN" dirty="0"/>
          </a:p>
          <a:p>
            <a:r>
              <a:rPr lang="zh-CN" altLang="en-US" dirty="0"/>
              <a:t>一般的多重背包方程式通常是 </a:t>
            </a:r>
            <a:r>
              <a:rPr lang="en-US" altLang="zh-CN" dirty="0"/>
              <a:t>fi </a:t>
            </a:r>
            <a:r>
              <a:rPr lang="zh-CN" altLang="en-US" dirty="0"/>
              <a:t>表示容积为 </a:t>
            </a:r>
            <a:r>
              <a:rPr lang="en-US" altLang="zh-CN" dirty="0" err="1"/>
              <a:t>i</a:t>
            </a:r>
            <a:r>
              <a:rPr lang="en-US" altLang="zh-CN" dirty="0"/>
              <a:t> </a:t>
            </a:r>
            <a:r>
              <a:rPr lang="zh-CN" altLang="en-US" dirty="0"/>
              <a:t>时的最大价值。转移大概是（其中物品种数 </a:t>
            </a:r>
            <a:r>
              <a:rPr lang="en-US" altLang="zh-CN" dirty="0"/>
              <a:t>n</a:t>
            </a:r>
            <a:r>
              <a:rPr lang="zh-CN" altLang="en-US" dirty="0"/>
              <a:t>，容积 </a:t>
            </a:r>
            <a:r>
              <a:rPr lang="en-US" altLang="zh-CN" dirty="0"/>
              <a:t>V</a:t>
            </a:r>
            <a:r>
              <a:rPr lang="zh-CN" altLang="en-US" dirty="0"/>
              <a:t>，第 </a:t>
            </a:r>
            <a:r>
              <a:rPr lang="en-US" altLang="zh-CN" dirty="0" err="1"/>
              <a:t>i</a:t>
            </a:r>
            <a:r>
              <a:rPr lang="en-US" altLang="zh-CN" dirty="0"/>
              <a:t> </a:t>
            </a:r>
            <a:r>
              <a:rPr lang="zh-CN" altLang="en-US" dirty="0"/>
              <a:t>个物品有 </a:t>
            </a:r>
            <a:r>
              <a:rPr lang="en-US" altLang="zh-CN" dirty="0"/>
              <a:t>ci </a:t>
            </a:r>
            <a:r>
              <a:rPr lang="zh-CN" altLang="en-US" dirty="0"/>
              <a:t>个，体积 </a:t>
            </a:r>
            <a:r>
              <a:rPr lang="en-US" altLang="zh-CN" dirty="0"/>
              <a:t>vi</a:t>
            </a:r>
            <a:r>
              <a:rPr lang="zh-CN" altLang="en-US" dirty="0"/>
              <a:t>，价值 </a:t>
            </a:r>
            <a:r>
              <a:rPr lang="en-US" altLang="zh-CN" dirty="0" err="1"/>
              <a:t>wi</a:t>
            </a:r>
            <a:r>
              <a:rPr lang="zh-CN" altLang="en-US" dirty="0"/>
              <a:t>）</a:t>
            </a:r>
            <a:endParaRPr lang="en-US" altLang="zh-CN" dirty="0"/>
          </a:p>
          <a:p>
            <a:endParaRPr lang="en-US" altLang="zh-CN" dirty="0"/>
          </a:p>
          <a:p>
            <a:endParaRPr lang="en-US" altLang="zh-CN" dirty="0"/>
          </a:p>
          <a:p>
            <a:endParaRPr lang="zh-CN" altLang="en-US" dirty="0"/>
          </a:p>
          <a:p>
            <a:r>
              <a:rPr lang="zh-CN" altLang="en-US" dirty="0"/>
              <a:t>显然复杂度是 </a:t>
            </a:r>
            <a:r>
              <a:rPr lang="en-US" altLang="zh-CN" dirty="0"/>
              <a:t>O(</a:t>
            </a:r>
            <a:r>
              <a:rPr lang="en-US" altLang="zh-CN" dirty="0" err="1"/>
              <a:t>V∑ci</a:t>
            </a:r>
            <a:r>
              <a:rPr lang="en-US" altLang="zh-CN" dirty="0"/>
              <a:t>)</a:t>
            </a:r>
            <a:r>
              <a:rPr lang="zh-CN" altLang="en-US" dirty="0"/>
              <a:t>。</a:t>
            </a:r>
            <a:endParaRPr lang="en-US" altLang="zh-CN" dirty="0"/>
          </a:p>
          <a:p>
            <a:r>
              <a:rPr lang="zh-CN" altLang="en-US" dirty="0"/>
              <a:t>可以二进制拆分转</a:t>
            </a:r>
            <a:r>
              <a:rPr lang="en-US" altLang="zh-CN" dirty="0"/>
              <a:t>0-1</a:t>
            </a:r>
            <a:r>
              <a:rPr lang="zh-CN" altLang="en-US" dirty="0"/>
              <a:t>背包，复杂度是 </a:t>
            </a:r>
            <a:r>
              <a:rPr lang="en-US" altLang="zh-CN" dirty="0"/>
              <a:t>O(</a:t>
            </a:r>
            <a:r>
              <a:rPr lang="en-US" altLang="zh-CN" dirty="0" err="1"/>
              <a:t>Vnlogc</a:t>
            </a:r>
            <a:r>
              <a:rPr lang="en-US" altLang="zh-CN" dirty="0"/>
              <a:t>)</a:t>
            </a:r>
            <a:endParaRPr lang="zh-CN" altLang="en-US" dirty="0"/>
          </a:p>
        </p:txBody>
      </p:sp>
      <p:pic>
        <p:nvPicPr>
          <p:cNvPr id="5" name="图片 4">
            <a:extLst>
              <a:ext uri="{FF2B5EF4-FFF2-40B4-BE49-F238E27FC236}">
                <a16:creationId xmlns:a16="http://schemas.microsoft.com/office/drawing/2014/main" id="{8F153A02-0AAE-4C4D-AA32-78C55018AC60}"/>
              </a:ext>
            </a:extLst>
          </p:cNvPr>
          <p:cNvPicPr>
            <a:picLocks noChangeAspect="1"/>
          </p:cNvPicPr>
          <p:nvPr/>
        </p:nvPicPr>
        <p:blipFill>
          <a:blip r:embed="rId2"/>
          <a:stretch>
            <a:fillRect/>
          </a:stretch>
        </p:blipFill>
        <p:spPr>
          <a:xfrm>
            <a:off x="1120648" y="3600425"/>
            <a:ext cx="7709027" cy="1527825"/>
          </a:xfrm>
          <a:prstGeom prst="rect">
            <a:avLst/>
          </a:prstGeom>
        </p:spPr>
      </p:pic>
    </p:spTree>
    <p:extLst>
      <p:ext uri="{BB962C8B-B14F-4D97-AF65-F5344CB8AC3E}">
        <p14:creationId xmlns:p14="http://schemas.microsoft.com/office/powerpoint/2010/main" val="1317093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53CF-7CB3-4284-8737-6DBDA8CC3CB2}"/>
              </a:ext>
            </a:extLst>
          </p:cNvPr>
          <p:cNvSpPr>
            <a:spLocks noGrp="1"/>
          </p:cNvSpPr>
          <p:nvPr>
            <p:ph type="title"/>
          </p:nvPr>
        </p:nvSpPr>
        <p:spPr/>
        <p:txBody>
          <a:bodyPr/>
          <a:lstStyle/>
          <a:p>
            <a:r>
              <a:rPr lang="zh-CN" altLang="en-US" dirty="0"/>
              <a:t>经典问题：</a:t>
            </a:r>
            <a:r>
              <a:rPr lang="en-US" altLang="zh-CN" dirty="0"/>
              <a:t>LIS</a:t>
            </a:r>
            <a:endParaRPr lang="zh-CN" altLang="en-US" dirty="0"/>
          </a:p>
        </p:txBody>
      </p:sp>
      <p:sp>
        <p:nvSpPr>
          <p:cNvPr id="3" name="内容占位符 2">
            <a:extLst>
              <a:ext uri="{FF2B5EF4-FFF2-40B4-BE49-F238E27FC236}">
                <a16:creationId xmlns:a16="http://schemas.microsoft.com/office/drawing/2014/main" id="{F0E5579F-2227-46C0-BDA8-3F9DA7302D3F}"/>
              </a:ext>
            </a:extLst>
          </p:cNvPr>
          <p:cNvSpPr>
            <a:spLocks noGrp="1"/>
          </p:cNvSpPr>
          <p:nvPr>
            <p:ph idx="1"/>
          </p:nvPr>
        </p:nvSpPr>
        <p:spPr/>
        <p:txBody>
          <a:bodyPr>
            <a:normAutofit lnSpcReduction="10000"/>
          </a:bodyPr>
          <a:lstStyle/>
          <a:p>
            <a:r>
              <a:rPr lang="zh-CN" altLang="en-US" dirty="0"/>
              <a:t>扩展：</a:t>
            </a:r>
            <a:r>
              <a:rPr lang="en-US" altLang="zh-CN" dirty="0"/>
              <a:t>LIS</a:t>
            </a:r>
            <a:r>
              <a:rPr lang="zh-CN" altLang="en-US" dirty="0"/>
              <a:t>方案数？即有多少个</a:t>
            </a:r>
            <a:r>
              <a:rPr lang="en-US" altLang="zh-CN" dirty="0"/>
              <a:t>LIS</a:t>
            </a:r>
            <a:r>
              <a:rPr lang="zh-CN" altLang="en-US" dirty="0"/>
              <a:t>同为最长的</a:t>
            </a:r>
            <a:endParaRPr lang="en-US" altLang="zh-CN" dirty="0"/>
          </a:p>
          <a:p>
            <a:r>
              <a:rPr lang="zh-CN" altLang="en-US" dirty="0"/>
              <a:t>方法二：</a:t>
            </a:r>
            <a:endParaRPr lang="en-US" altLang="zh-CN" dirty="0"/>
          </a:p>
          <a:p>
            <a:r>
              <a:rPr lang="zh-CN" altLang="en-US" dirty="0"/>
              <a:t>当我们求出序列</a:t>
            </a:r>
            <a:r>
              <a:rPr lang="en-US" altLang="zh-CN" dirty="0"/>
              <a:t>a[</a:t>
            </a:r>
            <a:r>
              <a:rPr lang="en-US" altLang="zh-CN" dirty="0" err="1"/>
              <a:t>i</a:t>
            </a:r>
            <a:r>
              <a:rPr lang="en-US" altLang="zh-CN" dirty="0"/>
              <a:t>]</a:t>
            </a:r>
            <a:r>
              <a:rPr lang="zh-CN" altLang="en-US" dirty="0"/>
              <a:t>的</a:t>
            </a:r>
            <a:r>
              <a:rPr lang="en-US" altLang="zh-CN" dirty="0"/>
              <a:t>LIS</a:t>
            </a:r>
            <a:r>
              <a:rPr lang="zh-CN" altLang="en-US" dirty="0"/>
              <a:t>为</a:t>
            </a:r>
            <a:r>
              <a:rPr lang="en-US" altLang="zh-CN" dirty="0"/>
              <a:t>f[</a:t>
            </a:r>
            <a:r>
              <a:rPr lang="en-US" altLang="zh-CN" dirty="0" err="1"/>
              <a:t>i</a:t>
            </a:r>
            <a:r>
              <a:rPr lang="en-US" altLang="zh-CN" dirty="0"/>
              <a:t>]</a:t>
            </a:r>
            <a:r>
              <a:rPr lang="zh-CN" altLang="en-US" dirty="0"/>
              <a:t>时，</a:t>
            </a:r>
            <a:r>
              <a:rPr lang="en-US" altLang="zh-CN" dirty="0"/>
              <a:t>LIS</a:t>
            </a:r>
            <a:r>
              <a:rPr lang="zh-CN" altLang="en-US" dirty="0"/>
              <a:t>的数量</a:t>
            </a:r>
            <a:r>
              <a:rPr lang="en-US" altLang="zh-CN" dirty="0"/>
              <a:t>s[</a:t>
            </a:r>
            <a:r>
              <a:rPr lang="en-US" altLang="zh-CN" dirty="0" err="1"/>
              <a:t>i</a:t>
            </a:r>
            <a:r>
              <a:rPr lang="en-US" altLang="zh-CN" dirty="0"/>
              <a:t>]</a:t>
            </a:r>
            <a:r>
              <a:rPr lang="zh-CN" altLang="en-US" dirty="0"/>
              <a:t>显然应该是 </a:t>
            </a:r>
            <a:r>
              <a:rPr lang="en-US" altLang="zh-CN" dirty="0"/>
              <a:t>s[</a:t>
            </a:r>
            <a:r>
              <a:rPr lang="en-US" altLang="zh-CN" dirty="0" err="1"/>
              <a:t>i</a:t>
            </a:r>
            <a:r>
              <a:rPr lang="en-US" altLang="zh-CN" dirty="0"/>
              <a:t>]=sum(s[j])</a:t>
            </a:r>
            <a:r>
              <a:rPr lang="zh-CN" altLang="en-US" dirty="0"/>
              <a:t> </a:t>
            </a:r>
            <a:r>
              <a:rPr lang="en-US" altLang="zh-CN" dirty="0"/>
              <a:t>(j&lt;</a:t>
            </a:r>
            <a:r>
              <a:rPr lang="en-US" altLang="zh-CN" dirty="0" err="1"/>
              <a:t>i</a:t>
            </a:r>
            <a:r>
              <a:rPr lang="en-US" altLang="zh-CN" dirty="0"/>
              <a:t>, a[j]&lt;a[</a:t>
            </a:r>
            <a:r>
              <a:rPr lang="en-US" altLang="zh-CN" dirty="0" err="1"/>
              <a:t>i</a:t>
            </a:r>
            <a:r>
              <a:rPr lang="en-US" altLang="zh-CN" dirty="0"/>
              <a:t>], f[j]=f[</a:t>
            </a:r>
            <a:r>
              <a:rPr lang="en-US" altLang="zh-CN" dirty="0" err="1"/>
              <a:t>i</a:t>
            </a:r>
            <a:r>
              <a:rPr lang="en-US" altLang="zh-CN" dirty="0"/>
              <a:t>]-1)</a:t>
            </a:r>
          </a:p>
          <a:p>
            <a:r>
              <a:rPr lang="zh-CN" altLang="en-US" dirty="0"/>
              <a:t>把</a:t>
            </a:r>
            <a:r>
              <a:rPr lang="en-US" altLang="zh-CN" dirty="0"/>
              <a:t>g</a:t>
            </a:r>
            <a:r>
              <a:rPr lang="zh-CN" altLang="en-US" dirty="0"/>
              <a:t>数组换成数组套</a:t>
            </a:r>
            <a:r>
              <a:rPr lang="en-US" altLang="zh-CN" dirty="0"/>
              <a:t>vector</a:t>
            </a:r>
          </a:p>
          <a:p>
            <a:r>
              <a:rPr lang="en-US" altLang="zh-CN" dirty="0"/>
              <a:t>g[k]={a[</a:t>
            </a:r>
            <a:r>
              <a:rPr lang="en-US" altLang="zh-CN" dirty="0" err="1"/>
              <a:t>i</a:t>
            </a:r>
            <a:r>
              <a:rPr lang="en-US" altLang="zh-CN" dirty="0"/>
              <a:t>]} (f[</a:t>
            </a:r>
            <a:r>
              <a:rPr lang="en-US" altLang="zh-CN" dirty="0" err="1"/>
              <a:t>i</a:t>
            </a:r>
            <a:r>
              <a:rPr lang="en-US" altLang="zh-CN" dirty="0"/>
              <a:t>]=k)</a:t>
            </a:r>
          </a:p>
          <a:p>
            <a:r>
              <a:rPr lang="en-US" altLang="zh-CN" dirty="0"/>
              <a:t>g[k]</a:t>
            </a:r>
            <a:r>
              <a:rPr lang="zh-CN" altLang="en-US" dirty="0"/>
              <a:t>表示的就是在求</a:t>
            </a:r>
            <a:r>
              <a:rPr lang="en-US" altLang="zh-CN" dirty="0"/>
              <a:t>LIS</a:t>
            </a:r>
            <a:r>
              <a:rPr lang="zh-CN" altLang="en-US" dirty="0"/>
              <a:t>的过程中，长度为</a:t>
            </a:r>
            <a:r>
              <a:rPr lang="en-US" altLang="zh-CN" dirty="0"/>
              <a:t>k</a:t>
            </a:r>
            <a:r>
              <a:rPr lang="zh-CN" altLang="en-US" dirty="0"/>
              <a:t>的</a:t>
            </a:r>
            <a:r>
              <a:rPr lang="en-US" altLang="zh-CN" dirty="0"/>
              <a:t>LIS</a:t>
            </a:r>
            <a:r>
              <a:rPr lang="zh-CN" altLang="en-US" dirty="0"/>
              <a:t>末尾能取到的数</a:t>
            </a:r>
            <a:endParaRPr lang="en-US" altLang="zh-CN" dirty="0"/>
          </a:p>
          <a:p>
            <a:r>
              <a:rPr lang="zh-CN" altLang="en-US" dirty="0"/>
              <a:t>显然在</a:t>
            </a:r>
            <a:r>
              <a:rPr lang="en-US" altLang="zh-CN" dirty="0" err="1"/>
              <a:t>dp</a:t>
            </a:r>
            <a:r>
              <a:rPr lang="zh-CN" altLang="en-US" dirty="0"/>
              <a:t>过程中</a:t>
            </a:r>
            <a:r>
              <a:rPr lang="en-US" altLang="zh-CN" dirty="0"/>
              <a:t>g[k]</a:t>
            </a:r>
            <a:r>
              <a:rPr lang="zh-CN" altLang="en-US" dirty="0"/>
              <a:t>这个</a:t>
            </a:r>
            <a:r>
              <a:rPr lang="en-US" altLang="zh-CN" dirty="0"/>
              <a:t>vector</a:t>
            </a:r>
            <a:r>
              <a:rPr lang="zh-CN" altLang="en-US" dirty="0"/>
              <a:t>里面的数是单调不增的</a:t>
            </a:r>
            <a:endParaRPr lang="en-US" altLang="zh-CN" dirty="0"/>
          </a:p>
          <a:p>
            <a:r>
              <a:rPr lang="zh-CN" altLang="en-US" dirty="0"/>
              <a:t>这样就可以前缀和</a:t>
            </a:r>
            <a:r>
              <a:rPr lang="en-US" altLang="zh-CN" dirty="0"/>
              <a:t>+vector</a:t>
            </a:r>
            <a:r>
              <a:rPr lang="zh-CN" altLang="en-US" dirty="0"/>
              <a:t>里面二分求出来</a:t>
            </a:r>
            <a:r>
              <a:rPr lang="en-US" altLang="zh-CN" dirty="0"/>
              <a:t>sum</a:t>
            </a:r>
            <a:r>
              <a:rPr lang="zh-CN" altLang="en-US" dirty="0"/>
              <a:t>了</a:t>
            </a:r>
            <a:endParaRPr lang="en-US" altLang="zh-CN" dirty="0"/>
          </a:p>
        </p:txBody>
      </p:sp>
    </p:spTree>
    <p:extLst>
      <p:ext uri="{BB962C8B-B14F-4D97-AF65-F5344CB8AC3E}">
        <p14:creationId xmlns:p14="http://schemas.microsoft.com/office/powerpoint/2010/main" val="3987104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53CF-7CB3-4284-8737-6DBDA8CC3CB2}"/>
              </a:ext>
            </a:extLst>
          </p:cNvPr>
          <p:cNvSpPr>
            <a:spLocks noGrp="1"/>
          </p:cNvSpPr>
          <p:nvPr>
            <p:ph type="title"/>
          </p:nvPr>
        </p:nvSpPr>
        <p:spPr/>
        <p:txBody>
          <a:bodyPr/>
          <a:lstStyle/>
          <a:p>
            <a:r>
              <a:rPr lang="zh-CN" altLang="en-US" dirty="0"/>
              <a:t>经典问题：</a:t>
            </a:r>
            <a:r>
              <a:rPr lang="en-US" altLang="zh-CN" dirty="0"/>
              <a:t>LIS</a:t>
            </a:r>
            <a:endParaRPr lang="zh-CN" altLang="en-US" dirty="0"/>
          </a:p>
        </p:txBody>
      </p:sp>
      <p:sp>
        <p:nvSpPr>
          <p:cNvPr id="3" name="内容占位符 2">
            <a:extLst>
              <a:ext uri="{FF2B5EF4-FFF2-40B4-BE49-F238E27FC236}">
                <a16:creationId xmlns:a16="http://schemas.microsoft.com/office/drawing/2014/main" id="{F0E5579F-2227-46C0-BDA8-3F9DA7302D3F}"/>
              </a:ext>
            </a:extLst>
          </p:cNvPr>
          <p:cNvSpPr>
            <a:spLocks noGrp="1"/>
          </p:cNvSpPr>
          <p:nvPr>
            <p:ph idx="1"/>
          </p:nvPr>
        </p:nvSpPr>
        <p:spPr/>
        <p:txBody>
          <a:bodyPr>
            <a:normAutofit/>
          </a:bodyPr>
          <a:lstStyle/>
          <a:p>
            <a:r>
              <a:rPr lang="zh-CN" altLang="en-US" dirty="0"/>
              <a:t>扩展：有哪些数是必定在</a:t>
            </a:r>
            <a:r>
              <a:rPr lang="en-US" altLang="zh-CN" dirty="0"/>
              <a:t>LIS</a:t>
            </a:r>
            <a:r>
              <a:rPr lang="zh-CN" altLang="en-US" dirty="0"/>
              <a:t>里面的？</a:t>
            </a:r>
            <a:endParaRPr lang="en-US" altLang="zh-CN" dirty="0"/>
          </a:p>
        </p:txBody>
      </p:sp>
    </p:spTree>
    <p:extLst>
      <p:ext uri="{BB962C8B-B14F-4D97-AF65-F5344CB8AC3E}">
        <p14:creationId xmlns:p14="http://schemas.microsoft.com/office/powerpoint/2010/main" val="22990633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53CF-7CB3-4284-8737-6DBDA8CC3CB2}"/>
              </a:ext>
            </a:extLst>
          </p:cNvPr>
          <p:cNvSpPr>
            <a:spLocks noGrp="1"/>
          </p:cNvSpPr>
          <p:nvPr>
            <p:ph type="title"/>
          </p:nvPr>
        </p:nvSpPr>
        <p:spPr/>
        <p:txBody>
          <a:bodyPr/>
          <a:lstStyle/>
          <a:p>
            <a:r>
              <a:rPr lang="zh-CN" altLang="en-US" dirty="0"/>
              <a:t>经典问题：</a:t>
            </a:r>
            <a:r>
              <a:rPr lang="en-US" altLang="zh-CN" dirty="0"/>
              <a:t>LIS</a:t>
            </a:r>
            <a:endParaRPr lang="zh-CN" altLang="en-US" dirty="0"/>
          </a:p>
        </p:txBody>
      </p:sp>
      <p:sp>
        <p:nvSpPr>
          <p:cNvPr id="3" name="内容占位符 2">
            <a:extLst>
              <a:ext uri="{FF2B5EF4-FFF2-40B4-BE49-F238E27FC236}">
                <a16:creationId xmlns:a16="http://schemas.microsoft.com/office/drawing/2014/main" id="{F0E5579F-2227-46C0-BDA8-3F9DA7302D3F}"/>
              </a:ext>
            </a:extLst>
          </p:cNvPr>
          <p:cNvSpPr>
            <a:spLocks noGrp="1"/>
          </p:cNvSpPr>
          <p:nvPr>
            <p:ph idx="1"/>
          </p:nvPr>
        </p:nvSpPr>
        <p:spPr/>
        <p:txBody>
          <a:bodyPr>
            <a:normAutofit/>
          </a:bodyPr>
          <a:lstStyle/>
          <a:p>
            <a:r>
              <a:rPr lang="zh-CN" altLang="en-US" dirty="0"/>
              <a:t>扩展：有哪些数是必定在</a:t>
            </a:r>
            <a:r>
              <a:rPr lang="en-US" altLang="zh-CN" dirty="0"/>
              <a:t>LIS</a:t>
            </a:r>
            <a:r>
              <a:rPr lang="zh-CN" altLang="en-US" dirty="0"/>
              <a:t>里面的？</a:t>
            </a:r>
            <a:endParaRPr lang="en-US" altLang="zh-CN" dirty="0"/>
          </a:p>
          <a:p>
            <a:r>
              <a:rPr lang="zh-CN" altLang="en-US" dirty="0"/>
              <a:t>正着做一遍，倒着做一遍，有点像最短路</a:t>
            </a:r>
            <a:r>
              <a:rPr lang="en-US" altLang="zh-CN" dirty="0"/>
              <a:t>DAG</a:t>
            </a:r>
            <a:r>
              <a:rPr lang="zh-CN" altLang="en-US" dirty="0"/>
              <a:t>那种求法</a:t>
            </a:r>
            <a:endParaRPr lang="en-US" altLang="zh-CN" dirty="0"/>
          </a:p>
        </p:txBody>
      </p:sp>
    </p:spTree>
    <p:extLst>
      <p:ext uri="{BB962C8B-B14F-4D97-AF65-F5344CB8AC3E}">
        <p14:creationId xmlns:p14="http://schemas.microsoft.com/office/powerpoint/2010/main" val="2104554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53CF-7CB3-4284-8737-6DBDA8CC3CB2}"/>
              </a:ext>
            </a:extLst>
          </p:cNvPr>
          <p:cNvSpPr>
            <a:spLocks noGrp="1"/>
          </p:cNvSpPr>
          <p:nvPr>
            <p:ph type="title"/>
          </p:nvPr>
        </p:nvSpPr>
        <p:spPr/>
        <p:txBody>
          <a:bodyPr/>
          <a:lstStyle/>
          <a:p>
            <a:r>
              <a:rPr lang="zh-CN" altLang="en-US" dirty="0"/>
              <a:t>经典问题：</a:t>
            </a:r>
            <a:r>
              <a:rPr lang="en-US" altLang="zh-CN" dirty="0"/>
              <a:t>LIS</a:t>
            </a:r>
            <a:endParaRPr lang="zh-CN" altLang="en-US" dirty="0"/>
          </a:p>
        </p:txBody>
      </p:sp>
      <p:sp>
        <p:nvSpPr>
          <p:cNvPr id="3" name="内容占位符 2">
            <a:extLst>
              <a:ext uri="{FF2B5EF4-FFF2-40B4-BE49-F238E27FC236}">
                <a16:creationId xmlns:a16="http://schemas.microsoft.com/office/drawing/2014/main" id="{F0E5579F-2227-46C0-BDA8-3F9DA7302D3F}"/>
              </a:ext>
            </a:extLst>
          </p:cNvPr>
          <p:cNvSpPr>
            <a:spLocks noGrp="1"/>
          </p:cNvSpPr>
          <p:nvPr>
            <p:ph idx="1"/>
          </p:nvPr>
        </p:nvSpPr>
        <p:spPr/>
        <p:txBody>
          <a:bodyPr>
            <a:normAutofit/>
          </a:bodyPr>
          <a:lstStyle/>
          <a:p>
            <a:r>
              <a:rPr lang="zh-CN" altLang="en-US" dirty="0"/>
              <a:t>扩展：</a:t>
            </a:r>
            <a:r>
              <a:rPr lang="en-US" altLang="zh-CN" dirty="0"/>
              <a:t>Dilworth</a:t>
            </a:r>
            <a:r>
              <a:rPr lang="zh-CN" altLang="en-US" dirty="0"/>
              <a:t>定理</a:t>
            </a:r>
            <a:endParaRPr lang="en-US" altLang="zh-CN" dirty="0"/>
          </a:p>
          <a:p>
            <a:r>
              <a:rPr lang="zh-CN" altLang="en-US" dirty="0"/>
              <a:t>最长链长度</a:t>
            </a:r>
            <a:r>
              <a:rPr lang="en-US" altLang="zh-CN" dirty="0"/>
              <a:t>=</a:t>
            </a:r>
            <a:r>
              <a:rPr lang="zh-CN" altLang="en-US" dirty="0"/>
              <a:t>最少反链个数</a:t>
            </a:r>
            <a:endParaRPr lang="en-US" altLang="zh-CN" dirty="0"/>
          </a:p>
          <a:p>
            <a:r>
              <a:rPr lang="zh-CN" altLang="en-US" dirty="0"/>
              <a:t>不下降子序列最小个数</a:t>
            </a:r>
            <a:r>
              <a:rPr lang="en-US" altLang="zh-CN" dirty="0"/>
              <a:t>=LIS</a:t>
            </a:r>
            <a:r>
              <a:rPr lang="zh-CN" altLang="en-US" dirty="0"/>
              <a:t>的长度</a:t>
            </a:r>
            <a:endParaRPr lang="en-US" altLang="zh-CN" dirty="0"/>
          </a:p>
        </p:txBody>
      </p:sp>
    </p:spTree>
    <p:extLst>
      <p:ext uri="{BB962C8B-B14F-4D97-AF65-F5344CB8AC3E}">
        <p14:creationId xmlns:p14="http://schemas.microsoft.com/office/powerpoint/2010/main" val="31612336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53CF-7CB3-4284-8737-6DBDA8CC3CB2}"/>
              </a:ext>
            </a:extLst>
          </p:cNvPr>
          <p:cNvSpPr>
            <a:spLocks noGrp="1"/>
          </p:cNvSpPr>
          <p:nvPr>
            <p:ph type="title"/>
          </p:nvPr>
        </p:nvSpPr>
        <p:spPr/>
        <p:txBody>
          <a:bodyPr/>
          <a:lstStyle/>
          <a:p>
            <a:r>
              <a:rPr lang="zh-CN" altLang="en-US" dirty="0"/>
              <a:t>经典问题：</a:t>
            </a:r>
            <a:r>
              <a:rPr lang="en-US" altLang="zh-CN" dirty="0"/>
              <a:t>LIS</a:t>
            </a:r>
            <a:endParaRPr lang="zh-CN" altLang="en-US" dirty="0"/>
          </a:p>
        </p:txBody>
      </p:sp>
      <p:sp>
        <p:nvSpPr>
          <p:cNvPr id="3" name="内容占位符 2">
            <a:extLst>
              <a:ext uri="{FF2B5EF4-FFF2-40B4-BE49-F238E27FC236}">
                <a16:creationId xmlns:a16="http://schemas.microsoft.com/office/drawing/2014/main" id="{F0E5579F-2227-46C0-BDA8-3F9DA7302D3F}"/>
              </a:ext>
            </a:extLst>
          </p:cNvPr>
          <p:cNvSpPr>
            <a:spLocks noGrp="1"/>
          </p:cNvSpPr>
          <p:nvPr>
            <p:ph idx="1"/>
          </p:nvPr>
        </p:nvSpPr>
        <p:spPr/>
        <p:txBody>
          <a:bodyPr>
            <a:normAutofit/>
          </a:bodyPr>
          <a:lstStyle/>
          <a:p>
            <a:r>
              <a:rPr lang="zh-CN" altLang="en-US" dirty="0"/>
              <a:t>扩展：一个随机全排列的</a:t>
            </a:r>
            <a:r>
              <a:rPr lang="en-US" altLang="zh-CN" dirty="0"/>
              <a:t>LIS</a:t>
            </a:r>
            <a:r>
              <a:rPr lang="zh-CN" altLang="en-US" dirty="0"/>
              <a:t>的长度的期望？</a:t>
            </a:r>
            <a:endParaRPr lang="en-US" altLang="zh-CN" dirty="0"/>
          </a:p>
          <a:p>
            <a:r>
              <a:rPr lang="zh-CN" altLang="en-US" dirty="0"/>
              <a:t>这个问题是</a:t>
            </a:r>
            <a:r>
              <a:rPr lang="en-US" altLang="zh-CN" dirty="0"/>
              <a:t>np</a:t>
            </a:r>
            <a:r>
              <a:rPr lang="zh-CN" altLang="en-US" dirty="0"/>
              <a:t>的，且比较复杂</a:t>
            </a:r>
            <a:endParaRPr lang="en-US" altLang="zh-CN" dirty="0"/>
          </a:p>
          <a:p>
            <a:r>
              <a:rPr lang="en-US" altLang="zh-CN" dirty="0"/>
              <a:t>https://www.zhihu.com/question/266958886</a:t>
            </a:r>
          </a:p>
        </p:txBody>
      </p:sp>
    </p:spTree>
    <p:extLst>
      <p:ext uri="{BB962C8B-B14F-4D97-AF65-F5344CB8AC3E}">
        <p14:creationId xmlns:p14="http://schemas.microsoft.com/office/powerpoint/2010/main" val="27700118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CF898-F50E-4C20-A996-40E5010CE964}"/>
              </a:ext>
            </a:extLst>
          </p:cNvPr>
          <p:cNvSpPr>
            <a:spLocks noGrp="1"/>
          </p:cNvSpPr>
          <p:nvPr>
            <p:ph type="title"/>
          </p:nvPr>
        </p:nvSpPr>
        <p:spPr/>
        <p:txBody>
          <a:bodyPr/>
          <a:lstStyle/>
          <a:p>
            <a:r>
              <a:rPr lang="zh-CN" altLang="en-US" dirty="0"/>
              <a:t>树上</a:t>
            </a:r>
            <a:r>
              <a:rPr lang="en-US" altLang="zh-CN" dirty="0"/>
              <a:t>LIS</a:t>
            </a:r>
            <a:endParaRPr lang="zh-CN" altLang="en-US" dirty="0"/>
          </a:p>
        </p:txBody>
      </p:sp>
      <p:sp>
        <p:nvSpPr>
          <p:cNvPr id="3" name="内容占位符 2">
            <a:extLst>
              <a:ext uri="{FF2B5EF4-FFF2-40B4-BE49-F238E27FC236}">
                <a16:creationId xmlns:a16="http://schemas.microsoft.com/office/drawing/2014/main" id="{79B3C7A5-793E-4F21-A988-713D79F62AC2}"/>
              </a:ext>
            </a:extLst>
          </p:cNvPr>
          <p:cNvSpPr>
            <a:spLocks noGrp="1"/>
          </p:cNvSpPr>
          <p:nvPr>
            <p:ph idx="1"/>
          </p:nvPr>
        </p:nvSpPr>
        <p:spPr/>
        <p:txBody>
          <a:bodyPr/>
          <a:lstStyle/>
          <a:p>
            <a:r>
              <a:rPr lang="zh-CN" altLang="en-US" dirty="0"/>
              <a:t>给定一棵 </a:t>
            </a:r>
            <a:r>
              <a:rPr lang="en-US" altLang="zh-CN" dirty="0"/>
              <a:t>n </a:t>
            </a:r>
            <a:r>
              <a:rPr lang="zh-CN" altLang="en-US" dirty="0"/>
              <a:t>个节点的有根树，每个点有一个权值 </a:t>
            </a:r>
            <a:r>
              <a:rPr lang="en-US" altLang="zh-CN" dirty="0"/>
              <a:t>v[</a:t>
            </a:r>
            <a:r>
              <a:rPr lang="en-US" altLang="zh-CN" dirty="0" err="1"/>
              <a:t>i</a:t>
            </a:r>
            <a:r>
              <a:rPr lang="en-US" altLang="zh-CN" dirty="0"/>
              <a:t>] </a:t>
            </a:r>
            <a:r>
              <a:rPr lang="zh-CN" altLang="en-US" dirty="0"/>
              <a:t>。你需要选择尽可能多的节点，使得：对于任意两个点 </a:t>
            </a:r>
            <a:r>
              <a:rPr lang="en-US" altLang="zh-CN" dirty="0" err="1"/>
              <a:t>i,j</a:t>
            </a:r>
            <a:r>
              <a:rPr lang="en-US" altLang="zh-CN" dirty="0"/>
              <a:t> </a:t>
            </a:r>
            <a:r>
              <a:rPr lang="zh-CN" altLang="en-US" dirty="0"/>
              <a:t>，如果 </a:t>
            </a:r>
            <a:r>
              <a:rPr lang="en-US" altLang="zh-CN" dirty="0" err="1"/>
              <a:t>i</a:t>
            </a:r>
            <a:r>
              <a:rPr lang="en-US" altLang="zh-CN" dirty="0"/>
              <a:t> </a:t>
            </a:r>
            <a:r>
              <a:rPr lang="zh-CN" altLang="en-US" dirty="0"/>
              <a:t>在树上是 </a:t>
            </a:r>
            <a:r>
              <a:rPr lang="en-US" altLang="zh-CN" dirty="0"/>
              <a:t>j </a:t>
            </a:r>
            <a:r>
              <a:rPr lang="zh-CN" altLang="en-US" dirty="0"/>
              <a:t>的祖先，那么 </a:t>
            </a:r>
            <a:r>
              <a:rPr lang="en-US" altLang="zh-CN" dirty="0"/>
              <a:t>v[</a:t>
            </a:r>
            <a:r>
              <a:rPr lang="en-US" altLang="zh-CN" dirty="0" err="1"/>
              <a:t>i</a:t>
            </a:r>
            <a:r>
              <a:rPr lang="en-US" altLang="zh-CN" dirty="0"/>
              <a:t>]&gt;v[j] </a:t>
            </a:r>
            <a:r>
              <a:rPr lang="zh-CN" altLang="en-US" dirty="0"/>
              <a:t>。请计算可选的最多的点数，注意这些点不必形成这棵树的一个连通子树。</a:t>
            </a:r>
          </a:p>
          <a:p>
            <a:r>
              <a:rPr lang="en-US" altLang="zh-CN" dirty="0"/>
              <a:t>1≤n≤200000</a:t>
            </a:r>
          </a:p>
          <a:p>
            <a:r>
              <a:rPr lang="en-US" altLang="zh-CN" dirty="0"/>
              <a:t>source: BZOJ 4919</a:t>
            </a:r>
            <a:endParaRPr lang="zh-CN" altLang="en-US" dirty="0"/>
          </a:p>
        </p:txBody>
      </p:sp>
    </p:spTree>
    <p:extLst>
      <p:ext uri="{BB962C8B-B14F-4D97-AF65-F5344CB8AC3E}">
        <p14:creationId xmlns:p14="http://schemas.microsoft.com/office/powerpoint/2010/main" val="14610243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CF898-F50E-4C20-A996-40E5010CE964}"/>
              </a:ext>
            </a:extLst>
          </p:cNvPr>
          <p:cNvSpPr>
            <a:spLocks noGrp="1"/>
          </p:cNvSpPr>
          <p:nvPr>
            <p:ph type="title"/>
          </p:nvPr>
        </p:nvSpPr>
        <p:spPr/>
        <p:txBody>
          <a:bodyPr/>
          <a:lstStyle/>
          <a:p>
            <a:r>
              <a:rPr lang="zh-CN" altLang="en-US" dirty="0"/>
              <a:t>树上</a:t>
            </a:r>
            <a:r>
              <a:rPr lang="en-US" altLang="zh-CN" dirty="0"/>
              <a:t>LIS</a:t>
            </a:r>
            <a:endParaRPr lang="zh-CN" altLang="en-US" dirty="0"/>
          </a:p>
        </p:txBody>
      </p:sp>
      <p:sp>
        <p:nvSpPr>
          <p:cNvPr id="3" name="内容占位符 2">
            <a:extLst>
              <a:ext uri="{FF2B5EF4-FFF2-40B4-BE49-F238E27FC236}">
                <a16:creationId xmlns:a16="http://schemas.microsoft.com/office/drawing/2014/main" id="{79B3C7A5-793E-4F21-A988-713D79F62AC2}"/>
              </a:ext>
            </a:extLst>
          </p:cNvPr>
          <p:cNvSpPr>
            <a:spLocks noGrp="1"/>
          </p:cNvSpPr>
          <p:nvPr>
            <p:ph idx="1"/>
          </p:nvPr>
        </p:nvSpPr>
        <p:spPr/>
        <p:txBody>
          <a:bodyPr/>
          <a:lstStyle/>
          <a:p>
            <a:r>
              <a:rPr lang="zh-CN" altLang="en-US" dirty="0"/>
              <a:t>方法一：</a:t>
            </a:r>
            <a:endParaRPr lang="en-US" altLang="zh-CN" dirty="0"/>
          </a:p>
          <a:p>
            <a:r>
              <a:rPr lang="zh-CN" altLang="en-US" dirty="0"/>
              <a:t>令</a:t>
            </a:r>
            <a:r>
              <a:rPr lang="en-US" altLang="zh-CN" dirty="0"/>
              <a:t>f[u][k]</a:t>
            </a:r>
            <a:r>
              <a:rPr lang="zh-CN" altLang="en-US" dirty="0"/>
              <a:t>表示以</a:t>
            </a:r>
            <a:r>
              <a:rPr lang="en-US" altLang="zh-CN" dirty="0"/>
              <a:t>u</a:t>
            </a:r>
            <a:r>
              <a:rPr lang="zh-CN" altLang="en-US" dirty="0"/>
              <a:t>为根的子树内只取点权不超过</a:t>
            </a:r>
            <a:r>
              <a:rPr lang="en-US" altLang="zh-CN" dirty="0"/>
              <a:t>k</a:t>
            </a:r>
            <a:r>
              <a:rPr lang="zh-CN" altLang="en-US" dirty="0"/>
              <a:t>（点权可以预先离散化）的点时能取到的最大点数</a:t>
            </a:r>
            <a:endParaRPr lang="en-US" altLang="zh-CN" dirty="0"/>
          </a:p>
          <a:p>
            <a:r>
              <a:rPr lang="zh-CN" altLang="en-US" dirty="0"/>
              <a:t>暴力转移大概就长成这样：</a:t>
            </a:r>
          </a:p>
        </p:txBody>
      </p:sp>
      <p:pic>
        <p:nvPicPr>
          <p:cNvPr id="5" name="图片 4">
            <a:extLst>
              <a:ext uri="{FF2B5EF4-FFF2-40B4-BE49-F238E27FC236}">
                <a16:creationId xmlns:a16="http://schemas.microsoft.com/office/drawing/2014/main" id="{2B93CE76-1119-4698-97E6-B6E866474805}"/>
              </a:ext>
            </a:extLst>
          </p:cNvPr>
          <p:cNvPicPr>
            <a:picLocks noChangeAspect="1"/>
          </p:cNvPicPr>
          <p:nvPr/>
        </p:nvPicPr>
        <p:blipFill>
          <a:blip r:embed="rId2"/>
          <a:stretch>
            <a:fillRect/>
          </a:stretch>
        </p:blipFill>
        <p:spPr>
          <a:xfrm>
            <a:off x="1165040" y="3719471"/>
            <a:ext cx="10346255" cy="2362242"/>
          </a:xfrm>
          <a:prstGeom prst="rect">
            <a:avLst/>
          </a:prstGeom>
        </p:spPr>
      </p:pic>
      <p:sp>
        <p:nvSpPr>
          <p:cNvPr id="6" name="文本框 5">
            <a:extLst>
              <a:ext uri="{FF2B5EF4-FFF2-40B4-BE49-F238E27FC236}">
                <a16:creationId xmlns:a16="http://schemas.microsoft.com/office/drawing/2014/main" id="{36F4E682-D681-44D9-BF14-884A50D72723}"/>
              </a:ext>
            </a:extLst>
          </p:cNvPr>
          <p:cNvSpPr txBox="1"/>
          <p:nvPr/>
        </p:nvSpPr>
        <p:spPr>
          <a:xfrm>
            <a:off x="4686300" y="550852"/>
            <a:ext cx="7505700" cy="954107"/>
          </a:xfrm>
          <a:prstGeom prst="rect">
            <a:avLst/>
          </a:prstGeom>
          <a:noFill/>
        </p:spPr>
        <p:txBody>
          <a:bodyPr wrap="square" rtlCol="0">
            <a:spAutoFit/>
          </a:bodyPr>
          <a:lstStyle/>
          <a:p>
            <a:r>
              <a:rPr lang="zh-CN" altLang="en-US" sz="2800" dirty="0"/>
              <a:t>考虑用线段树合并来优化。这里需要支持两棵树的加法合并以及区间取</a:t>
            </a:r>
            <a:r>
              <a:rPr lang="en-US" altLang="zh-CN" sz="2800" dirty="0"/>
              <a:t>max</a:t>
            </a:r>
            <a:r>
              <a:rPr lang="zh-CN" altLang="en-US" sz="2800" dirty="0"/>
              <a:t>的操作</a:t>
            </a:r>
          </a:p>
        </p:txBody>
      </p:sp>
    </p:spTree>
    <p:extLst>
      <p:ext uri="{BB962C8B-B14F-4D97-AF65-F5344CB8AC3E}">
        <p14:creationId xmlns:p14="http://schemas.microsoft.com/office/powerpoint/2010/main" val="2683971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CF898-F50E-4C20-A996-40E5010CE964}"/>
              </a:ext>
            </a:extLst>
          </p:cNvPr>
          <p:cNvSpPr>
            <a:spLocks noGrp="1"/>
          </p:cNvSpPr>
          <p:nvPr>
            <p:ph type="title"/>
          </p:nvPr>
        </p:nvSpPr>
        <p:spPr/>
        <p:txBody>
          <a:bodyPr/>
          <a:lstStyle/>
          <a:p>
            <a:r>
              <a:rPr lang="zh-CN" altLang="en-US" dirty="0"/>
              <a:t>树上</a:t>
            </a:r>
            <a:r>
              <a:rPr lang="en-US" altLang="zh-CN" dirty="0"/>
              <a:t>LIS</a:t>
            </a:r>
            <a:endParaRPr lang="zh-CN" altLang="en-US" dirty="0"/>
          </a:p>
        </p:txBody>
      </p:sp>
      <p:sp>
        <p:nvSpPr>
          <p:cNvPr id="3" name="内容占位符 2">
            <a:extLst>
              <a:ext uri="{FF2B5EF4-FFF2-40B4-BE49-F238E27FC236}">
                <a16:creationId xmlns:a16="http://schemas.microsoft.com/office/drawing/2014/main" id="{79B3C7A5-793E-4F21-A988-713D79F62AC2}"/>
              </a:ext>
            </a:extLst>
          </p:cNvPr>
          <p:cNvSpPr>
            <a:spLocks noGrp="1"/>
          </p:cNvSpPr>
          <p:nvPr>
            <p:ph idx="1"/>
          </p:nvPr>
        </p:nvSpPr>
        <p:spPr/>
        <p:txBody>
          <a:bodyPr/>
          <a:lstStyle/>
          <a:p>
            <a:r>
              <a:rPr lang="zh-CN" altLang="en-US" dirty="0"/>
              <a:t>方法二：</a:t>
            </a:r>
            <a:endParaRPr lang="en-US" altLang="zh-CN" dirty="0"/>
          </a:p>
          <a:p>
            <a:r>
              <a:rPr lang="en-US" altLang="zh-CN" dirty="0"/>
              <a:t>f[u][k]</a:t>
            </a:r>
            <a:r>
              <a:rPr lang="zh-CN" altLang="en-US" dirty="0"/>
              <a:t>表示以</a:t>
            </a:r>
            <a:r>
              <a:rPr lang="en-US" altLang="zh-CN" dirty="0"/>
              <a:t>u</a:t>
            </a:r>
            <a:r>
              <a:rPr lang="zh-CN" altLang="en-US" dirty="0"/>
              <a:t>为根的子树内取</a:t>
            </a:r>
            <a:r>
              <a:rPr lang="en-US" altLang="zh-CN" dirty="0"/>
              <a:t>k</a:t>
            </a:r>
            <a:r>
              <a:rPr lang="zh-CN" altLang="en-US" dirty="0"/>
              <a:t>个结点的点权最大值的最小值</a:t>
            </a:r>
            <a:endParaRPr lang="en-US" altLang="zh-CN" dirty="0"/>
          </a:p>
          <a:p>
            <a:r>
              <a:rPr lang="en-US" altLang="zh-CN" dirty="0"/>
              <a:t>f[u][k]</a:t>
            </a:r>
            <a:r>
              <a:rPr lang="zh-CN" altLang="en-US" dirty="0"/>
              <a:t>就是树上的</a:t>
            </a:r>
            <a:r>
              <a:rPr lang="en-US" altLang="zh-CN" dirty="0"/>
              <a:t>g</a:t>
            </a:r>
            <a:r>
              <a:rPr lang="zh-CN" altLang="en-US" dirty="0"/>
              <a:t>数组</a:t>
            </a:r>
            <a:endParaRPr lang="en-US" altLang="zh-CN" dirty="0"/>
          </a:p>
          <a:p>
            <a:r>
              <a:rPr lang="zh-CN" altLang="en-US" dirty="0"/>
              <a:t>固定</a:t>
            </a:r>
            <a:r>
              <a:rPr lang="en-US" altLang="zh-CN" dirty="0"/>
              <a:t>u</a:t>
            </a:r>
            <a:r>
              <a:rPr lang="zh-CN" altLang="en-US" dirty="0"/>
              <a:t>的情况下，</a:t>
            </a:r>
            <a:r>
              <a:rPr lang="en-US" altLang="zh-CN" dirty="0"/>
              <a:t>f[u][k]</a:t>
            </a:r>
            <a:r>
              <a:rPr lang="zh-CN" altLang="en-US" dirty="0"/>
              <a:t>只在</a:t>
            </a:r>
            <a:r>
              <a:rPr lang="en-US" altLang="zh-CN" dirty="0"/>
              <a:t>[1,x]</a:t>
            </a:r>
            <a:r>
              <a:rPr lang="zh-CN" altLang="en-US" dirty="0"/>
              <a:t>这连续的一段有定义</a:t>
            </a:r>
            <a:endParaRPr lang="en-US" altLang="zh-CN" dirty="0"/>
          </a:p>
          <a:p>
            <a:r>
              <a:rPr lang="zh-CN" altLang="en-US" dirty="0"/>
              <a:t>并且</a:t>
            </a:r>
            <a:r>
              <a:rPr lang="en-US" altLang="zh-CN" dirty="0"/>
              <a:t>f[u][k]</a:t>
            </a:r>
            <a:r>
              <a:rPr lang="zh-CN" altLang="en-US" dirty="0"/>
              <a:t>随着</a:t>
            </a:r>
            <a:r>
              <a:rPr lang="en-US" altLang="zh-CN" dirty="0"/>
              <a:t>k</a:t>
            </a:r>
            <a:r>
              <a:rPr lang="zh-CN" altLang="en-US" dirty="0"/>
              <a:t>的增大而增大</a:t>
            </a:r>
            <a:endParaRPr lang="en-US" altLang="zh-CN" dirty="0"/>
          </a:p>
          <a:p>
            <a:r>
              <a:rPr lang="zh-CN" altLang="en-US" dirty="0"/>
              <a:t>合并儿子的过程就是把</a:t>
            </a:r>
            <a:r>
              <a:rPr lang="en-US" altLang="zh-CN" dirty="0"/>
              <a:t>f[v]</a:t>
            </a:r>
            <a:r>
              <a:rPr lang="zh-CN" altLang="en-US" dirty="0"/>
              <a:t>归并</a:t>
            </a:r>
            <a:endParaRPr lang="en-US" altLang="zh-CN" dirty="0"/>
          </a:p>
          <a:p>
            <a:r>
              <a:rPr lang="zh-CN" altLang="en-US" dirty="0"/>
              <a:t>最后把点</a:t>
            </a:r>
            <a:r>
              <a:rPr lang="en-US" altLang="zh-CN" dirty="0"/>
              <a:t>u</a:t>
            </a:r>
            <a:r>
              <a:rPr lang="zh-CN" altLang="en-US" dirty="0"/>
              <a:t>放进去就是二分替换，和序列上差不多</a:t>
            </a:r>
            <a:endParaRPr lang="en-US" altLang="zh-CN" dirty="0"/>
          </a:p>
          <a:p>
            <a:r>
              <a:rPr lang="zh-CN" altLang="en-US" dirty="0"/>
              <a:t>所以可以用一个</a:t>
            </a:r>
            <a:r>
              <a:rPr lang="en-US" altLang="zh-CN" dirty="0"/>
              <a:t>multiset</a:t>
            </a:r>
            <a:r>
              <a:rPr lang="zh-CN" altLang="en-US" dirty="0"/>
              <a:t>维护</a:t>
            </a:r>
            <a:r>
              <a:rPr lang="en-US" altLang="zh-CN" dirty="0"/>
              <a:t>f</a:t>
            </a:r>
            <a:r>
              <a:rPr lang="zh-CN" altLang="en-US" dirty="0"/>
              <a:t>，然后合并就是启发式合并</a:t>
            </a:r>
            <a:endParaRPr lang="en-US" altLang="zh-CN" dirty="0"/>
          </a:p>
        </p:txBody>
      </p:sp>
    </p:spTree>
    <p:extLst>
      <p:ext uri="{BB962C8B-B14F-4D97-AF65-F5344CB8AC3E}">
        <p14:creationId xmlns:p14="http://schemas.microsoft.com/office/powerpoint/2010/main" val="11791409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CF898-F50E-4C20-A996-40E5010CE964}"/>
              </a:ext>
            </a:extLst>
          </p:cNvPr>
          <p:cNvSpPr>
            <a:spLocks noGrp="1"/>
          </p:cNvSpPr>
          <p:nvPr>
            <p:ph type="title"/>
          </p:nvPr>
        </p:nvSpPr>
        <p:spPr/>
        <p:txBody>
          <a:bodyPr/>
          <a:lstStyle/>
          <a:p>
            <a:r>
              <a:rPr lang="zh-CN" altLang="en-US" dirty="0"/>
              <a:t>树上</a:t>
            </a:r>
            <a:r>
              <a:rPr lang="en-US" altLang="zh-CN" dirty="0"/>
              <a:t>LIS</a:t>
            </a:r>
            <a:endParaRPr lang="zh-CN" altLang="en-US" dirty="0"/>
          </a:p>
        </p:txBody>
      </p:sp>
      <p:sp>
        <p:nvSpPr>
          <p:cNvPr id="3" name="内容占位符 2">
            <a:extLst>
              <a:ext uri="{FF2B5EF4-FFF2-40B4-BE49-F238E27FC236}">
                <a16:creationId xmlns:a16="http://schemas.microsoft.com/office/drawing/2014/main" id="{79B3C7A5-793E-4F21-A988-713D79F62AC2}"/>
              </a:ext>
            </a:extLst>
          </p:cNvPr>
          <p:cNvSpPr>
            <a:spLocks noGrp="1"/>
          </p:cNvSpPr>
          <p:nvPr>
            <p:ph idx="1"/>
          </p:nvPr>
        </p:nvSpPr>
        <p:spPr/>
        <p:txBody>
          <a:bodyPr/>
          <a:lstStyle/>
          <a:p>
            <a:r>
              <a:rPr lang="zh-CN" altLang="en-US" dirty="0"/>
              <a:t>一棵树，对</a:t>
            </a:r>
            <a:r>
              <a:rPr lang="en-US" altLang="zh-CN" dirty="0" err="1"/>
              <a:t>i</a:t>
            </a:r>
            <a:r>
              <a:rPr lang="zh-CN" altLang="en-US" dirty="0"/>
              <a:t>取遍</a:t>
            </a:r>
            <a:r>
              <a:rPr lang="en-US" altLang="zh-CN" dirty="0"/>
              <a:t>1-n</a:t>
            </a:r>
            <a:r>
              <a:rPr lang="zh-CN" altLang="en-US" dirty="0"/>
              <a:t>，求</a:t>
            </a:r>
            <a:r>
              <a:rPr lang="en-US" altLang="zh-CN" dirty="0"/>
              <a:t>1</a:t>
            </a:r>
            <a:r>
              <a:rPr lang="zh-CN" altLang="en-US" dirty="0"/>
              <a:t>到</a:t>
            </a:r>
            <a:r>
              <a:rPr lang="en-US" altLang="zh-CN" dirty="0" err="1"/>
              <a:t>i</a:t>
            </a:r>
            <a:r>
              <a:rPr lang="zh-CN" altLang="en-US" dirty="0"/>
              <a:t>的路径上</a:t>
            </a:r>
            <a:r>
              <a:rPr lang="en-US" altLang="zh-CN" dirty="0"/>
              <a:t>LIS</a:t>
            </a:r>
            <a:r>
              <a:rPr lang="zh-CN" altLang="en-US" dirty="0"/>
              <a:t>的长度</a:t>
            </a:r>
            <a:endParaRPr lang="en-US" altLang="zh-CN" dirty="0"/>
          </a:p>
          <a:p>
            <a:r>
              <a:rPr lang="en-US" altLang="zh-CN" dirty="0"/>
              <a:t>source: abc165f</a:t>
            </a:r>
            <a:endParaRPr lang="zh-CN" altLang="en-US" dirty="0"/>
          </a:p>
        </p:txBody>
      </p:sp>
    </p:spTree>
    <p:extLst>
      <p:ext uri="{BB962C8B-B14F-4D97-AF65-F5344CB8AC3E}">
        <p14:creationId xmlns:p14="http://schemas.microsoft.com/office/powerpoint/2010/main" val="30514904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CF898-F50E-4C20-A996-40E5010CE964}"/>
              </a:ext>
            </a:extLst>
          </p:cNvPr>
          <p:cNvSpPr>
            <a:spLocks noGrp="1"/>
          </p:cNvSpPr>
          <p:nvPr>
            <p:ph type="title"/>
          </p:nvPr>
        </p:nvSpPr>
        <p:spPr/>
        <p:txBody>
          <a:bodyPr/>
          <a:lstStyle/>
          <a:p>
            <a:r>
              <a:rPr lang="zh-CN" altLang="en-US" dirty="0"/>
              <a:t>树上</a:t>
            </a:r>
            <a:r>
              <a:rPr lang="en-US" altLang="zh-CN" dirty="0"/>
              <a:t>LIS</a:t>
            </a:r>
            <a:endParaRPr lang="zh-CN" altLang="en-US" dirty="0"/>
          </a:p>
        </p:txBody>
      </p:sp>
      <p:sp>
        <p:nvSpPr>
          <p:cNvPr id="3" name="内容占位符 2">
            <a:extLst>
              <a:ext uri="{FF2B5EF4-FFF2-40B4-BE49-F238E27FC236}">
                <a16:creationId xmlns:a16="http://schemas.microsoft.com/office/drawing/2014/main" id="{79B3C7A5-793E-4F21-A988-713D79F62AC2}"/>
              </a:ext>
            </a:extLst>
          </p:cNvPr>
          <p:cNvSpPr>
            <a:spLocks noGrp="1"/>
          </p:cNvSpPr>
          <p:nvPr>
            <p:ph idx="1"/>
          </p:nvPr>
        </p:nvSpPr>
        <p:spPr/>
        <p:txBody>
          <a:bodyPr/>
          <a:lstStyle/>
          <a:p>
            <a:r>
              <a:rPr lang="zh-CN" altLang="en-US" dirty="0"/>
              <a:t>从</a:t>
            </a:r>
            <a:r>
              <a:rPr lang="en-US" altLang="zh-CN" dirty="0"/>
              <a:t>1</a:t>
            </a:r>
            <a:r>
              <a:rPr lang="zh-CN" altLang="en-US" dirty="0"/>
              <a:t>号点开始</a:t>
            </a:r>
            <a:r>
              <a:rPr lang="en-US" altLang="zh-CN" dirty="0" err="1"/>
              <a:t>dfs</a:t>
            </a:r>
            <a:endParaRPr lang="en-US" altLang="zh-CN" dirty="0"/>
          </a:p>
          <a:p>
            <a:r>
              <a:rPr lang="zh-CN" altLang="en-US" dirty="0"/>
              <a:t>像序列上</a:t>
            </a:r>
            <a:r>
              <a:rPr lang="en-US" altLang="zh-CN" dirty="0" err="1"/>
              <a:t>dfs</a:t>
            </a:r>
            <a:r>
              <a:rPr lang="zh-CN" altLang="en-US" dirty="0"/>
              <a:t>一样做，但是一个点走完回退到之前的点，需要撤销或者可持久化</a:t>
            </a:r>
            <a:endParaRPr lang="en-US" altLang="zh-CN" dirty="0"/>
          </a:p>
          <a:p>
            <a:endParaRPr lang="en-US" altLang="zh-CN" dirty="0"/>
          </a:p>
        </p:txBody>
      </p:sp>
    </p:spTree>
    <p:extLst>
      <p:ext uri="{BB962C8B-B14F-4D97-AF65-F5344CB8AC3E}">
        <p14:creationId xmlns:p14="http://schemas.microsoft.com/office/powerpoint/2010/main" val="259919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317AF-6526-48C2-9BCE-B289C74E3F7F}"/>
              </a:ext>
            </a:extLst>
          </p:cNvPr>
          <p:cNvSpPr>
            <a:spLocks noGrp="1"/>
          </p:cNvSpPr>
          <p:nvPr>
            <p:ph type="title"/>
          </p:nvPr>
        </p:nvSpPr>
        <p:spPr/>
        <p:txBody>
          <a:bodyPr/>
          <a:lstStyle/>
          <a:p>
            <a:r>
              <a:rPr lang="zh-CN" altLang="en-US" dirty="0"/>
              <a:t>单调队列优化</a:t>
            </a:r>
          </a:p>
        </p:txBody>
      </p:sp>
      <p:sp>
        <p:nvSpPr>
          <p:cNvPr id="3" name="内容占位符 2">
            <a:extLst>
              <a:ext uri="{FF2B5EF4-FFF2-40B4-BE49-F238E27FC236}">
                <a16:creationId xmlns:a16="http://schemas.microsoft.com/office/drawing/2014/main" id="{BABFFF8B-2022-4C4A-844D-590ED394D3CD}"/>
              </a:ext>
            </a:extLst>
          </p:cNvPr>
          <p:cNvSpPr>
            <a:spLocks noGrp="1"/>
          </p:cNvSpPr>
          <p:nvPr>
            <p:ph idx="1"/>
          </p:nvPr>
        </p:nvSpPr>
        <p:spPr/>
        <p:txBody>
          <a:bodyPr/>
          <a:lstStyle/>
          <a:p>
            <a:r>
              <a:rPr lang="zh-CN" altLang="en-US" dirty="0"/>
              <a:t>单调队列优化多重背包</a:t>
            </a:r>
            <a:endParaRPr lang="en-US" altLang="zh-CN" dirty="0"/>
          </a:p>
          <a:p>
            <a:r>
              <a:rPr lang="pl-PL" altLang="zh-CN" dirty="0"/>
              <a:t>f</a:t>
            </a:r>
            <a:r>
              <a:rPr lang="en-US" altLang="zh-CN" dirty="0"/>
              <a:t>[</a:t>
            </a:r>
            <a:r>
              <a:rPr lang="en-US" altLang="zh-CN" dirty="0" err="1"/>
              <a:t>i</a:t>
            </a:r>
            <a:r>
              <a:rPr lang="en-US" altLang="zh-CN" dirty="0"/>
              <a:t>]</a:t>
            </a:r>
            <a:r>
              <a:rPr lang="pl-PL" altLang="zh-CN" dirty="0"/>
              <a:t>[j] = </a:t>
            </a:r>
            <a:r>
              <a:rPr lang="en-US" altLang="zh-CN" dirty="0" err="1"/>
              <a:t>max_k</a:t>
            </a:r>
            <a:r>
              <a:rPr lang="en-US" altLang="zh-CN" dirty="0"/>
              <a:t>(</a:t>
            </a:r>
            <a:r>
              <a:rPr lang="pl-PL" altLang="zh-CN" dirty="0"/>
              <a:t>f</a:t>
            </a:r>
            <a:r>
              <a:rPr lang="en-US" altLang="zh-CN" dirty="0"/>
              <a:t>[i-1]</a:t>
            </a:r>
            <a:r>
              <a:rPr lang="pl-PL" altLang="zh-CN" dirty="0"/>
              <a:t>[j-</a:t>
            </a:r>
            <a:r>
              <a:rPr lang="en-US" altLang="zh-CN" dirty="0"/>
              <a:t>k*</a:t>
            </a:r>
            <a:r>
              <a:rPr lang="pl-PL" altLang="zh-CN" dirty="0"/>
              <a:t>v[i]]+</a:t>
            </a:r>
            <a:r>
              <a:rPr lang="en-US" altLang="zh-CN" dirty="0"/>
              <a:t>k*</a:t>
            </a:r>
            <a:r>
              <a:rPr lang="pl-PL" altLang="zh-CN" dirty="0"/>
              <a:t>w[i]</a:t>
            </a:r>
            <a:r>
              <a:rPr lang="en-US" altLang="zh-CN" dirty="0"/>
              <a:t>)</a:t>
            </a:r>
          </a:p>
          <a:p>
            <a:r>
              <a:rPr lang="zh-CN" altLang="pl-PL" dirty="0"/>
              <a:t>令 </a:t>
            </a:r>
            <a:r>
              <a:rPr lang="pl-PL" altLang="zh-CN" dirty="0"/>
              <a:t>a = j / v[i] , b = j % v[i] </a:t>
            </a:r>
            <a:r>
              <a:rPr lang="zh-CN" altLang="pl-PL" dirty="0"/>
              <a:t>那么 </a:t>
            </a:r>
            <a:r>
              <a:rPr lang="pl-PL" altLang="zh-CN" dirty="0"/>
              <a:t>j = a * v[i] + b</a:t>
            </a:r>
            <a:endParaRPr lang="en-US" altLang="zh-CN" dirty="0"/>
          </a:p>
          <a:p>
            <a:r>
              <a:rPr lang="pl-PL" altLang="zh-CN" dirty="0"/>
              <a:t>f[i][j] = max(f[i-1][b+k*v[i]] - k*w[i]) + a*w[i]</a:t>
            </a:r>
            <a:r>
              <a:rPr lang="en-US" altLang="zh-CN" dirty="0"/>
              <a:t> (a-c[</a:t>
            </a:r>
            <a:r>
              <a:rPr lang="en-US" altLang="zh-CN" dirty="0" err="1"/>
              <a:t>i</a:t>
            </a:r>
            <a:r>
              <a:rPr lang="en-US" altLang="zh-CN" dirty="0"/>
              <a:t>] &lt;= k &lt;= a)</a:t>
            </a:r>
          </a:p>
          <a:p>
            <a:r>
              <a:rPr lang="en-US" altLang="zh-CN" dirty="0" err="1"/>
              <a:t>i</a:t>
            </a:r>
            <a:r>
              <a:rPr lang="zh-CN" altLang="en-US" dirty="0"/>
              <a:t>这一维和</a:t>
            </a:r>
            <a:r>
              <a:rPr lang="en-US" altLang="zh-CN" dirty="0" err="1"/>
              <a:t>j,k</a:t>
            </a:r>
            <a:r>
              <a:rPr lang="zh-CN" altLang="en-US" dirty="0"/>
              <a:t>没有关系，</a:t>
            </a:r>
            <a:r>
              <a:rPr lang="en-US" altLang="zh-CN" dirty="0" err="1"/>
              <a:t>j,k</a:t>
            </a:r>
            <a:r>
              <a:rPr lang="zh-CN" altLang="en-US" dirty="0"/>
              <a:t>是</a:t>
            </a:r>
            <a:r>
              <a:rPr lang="en-US" altLang="zh-CN" dirty="0"/>
              <a:t>1D/1D</a:t>
            </a:r>
            <a:r>
              <a:rPr lang="zh-CN" altLang="en-US" dirty="0"/>
              <a:t>的转移，并且只含</a:t>
            </a:r>
            <a:r>
              <a:rPr lang="en-US" altLang="zh-CN" dirty="0"/>
              <a:t>j</a:t>
            </a:r>
            <a:r>
              <a:rPr lang="zh-CN" altLang="en-US" dirty="0"/>
              <a:t>和</a:t>
            </a:r>
            <a:r>
              <a:rPr lang="en-US" altLang="zh-CN" dirty="0"/>
              <a:t>k</a:t>
            </a:r>
            <a:r>
              <a:rPr lang="zh-CN" altLang="en-US" dirty="0"/>
              <a:t>的项</a:t>
            </a:r>
            <a:endParaRPr lang="en-US" altLang="zh-CN" dirty="0"/>
          </a:p>
          <a:p>
            <a:r>
              <a:rPr lang="en-US" altLang="zh-CN" dirty="0"/>
              <a:t>k</a:t>
            </a:r>
            <a:r>
              <a:rPr lang="zh-CN" altLang="en-US" dirty="0"/>
              <a:t>的范围是</a:t>
            </a:r>
            <a:r>
              <a:rPr lang="en-US" altLang="zh-CN" dirty="0"/>
              <a:t>[a-c[</a:t>
            </a:r>
            <a:r>
              <a:rPr lang="en-US" altLang="zh-CN" dirty="0" err="1"/>
              <a:t>i</a:t>
            </a:r>
            <a:r>
              <a:rPr lang="en-US" altLang="zh-CN" dirty="0"/>
              <a:t>],a]</a:t>
            </a:r>
            <a:r>
              <a:rPr lang="zh-CN" altLang="en-US" dirty="0"/>
              <a:t>也就是</a:t>
            </a:r>
            <a:r>
              <a:rPr lang="en-US" altLang="zh-CN" dirty="0"/>
              <a:t>[j/v[</a:t>
            </a:r>
            <a:r>
              <a:rPr lang="en-US" altLang="zh-CN" dirty="0" err="1"/>
              <a:t>i</a:t>
            </a:r>
            <a:r>
              <a:rPr lang="en-US" altLang="zh-CN" dirty="0"/>
              <a:t>]-c[</a:t>
            </a:r>
            <a:r>
              <a:rPr lang="en-US" altLang="zh-CN" dirty="0" err="1"/>
              <a:t>i</a:t>
            </a:r>
            <a:r>
              <a:rPr lang="en-US" altLang="zh-CN" dirty="0"/>
              <a:t>],j/v[</a:t>
            </a:r>
            <a:r>
              <a:rPr lang="en-US" altLang="zh-CN" dirty="0" err="1"/>
              <a:t>i</a:t>
            </a:r>
            <a:r>
              <a:rPr lang="en-US" altLang="zh-CN" dirty="0"/>
              <a:t>]]</a:t>
            </a:r>
            <a:r>
              <a:rPr lang="zh-CN" altLang="en-US" dirty="0"/>
              <a:t>，也是</a:t>
            </a:r>
            <a:r>
              <a:rPr lang="en-US" altLang="zh-CN" dirty="0"/>
              <a:t>j</a:t>
            </a:r>
            <a:r>
              <a:rPr lang="zh-CN" altLang="en-US" dirty="0"/>
              <a:t>的不减函数，所以可以单调队列优化</a:t>
            </a:r>
            <a:endParaRPr lang="en-US" altLang="zh-CN" dirty="0"/>
          </a:p>
          <a:p>
            <a:endParaRPr lang="en-US" altLang="zh-CN" dirty="0"/>
          </a:p>
        </p:txBody>
      </p:sp>
    </p:spTree>
    <p:extLst>
      <p:ext uri="{BB962C8B-B14F-4D97-AF65-F5344CB8AC3E}">
        <p14:creationId xmlns:p14="http://schemas.microsoft.com/office/powerpoint/2010/main" val="35088632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CF898-F50E-4C20-A996-40E5010CE964}"/>
              </a:ext>
            </a:extLst>
          </p:cNvPr>
          <p:cNvSpPr>
            <a:spLocks noGrp="1"/>
          </p:cNvSpPr>
          <p:nvPr>
            <p:ph type="title"/>
          </p:nvPr>
        </p:nvSpPr>
        <p:spPr/>
        <p:txBody>
          <a:bodyPr/>
          <a:lstStyle/>
          <a:p>
            <a:r>
              <a:rPr lang="zh-CN" altLang="en-US" dirty="0"/>
              <a:t>树上</a:t>
            </a:r>
            <a:r>
              <a:rPr lang="en-US" altLang="zh-CN" dirty="0"/>
              <a:t>LIS</a:t>
            </a:r>
            <a:endParaRPr lang="zh-CN" altLang="en-US" dirty="0"/>
          </a:p>
        </p:txBody>
      </p:sp>
      <p:sp>
        <p:nvSpPr>
          <p:cNvPr id="3" name="内容占位符 2">
            <a:extLst>
              <a:ext uri="{FF2B5EF4-FFF2-40B4-BE49-F238E27FC236}">
                <a16:creationId xmlns:a16="http://schemas.microsoft.com/office/drawing/2014/main" id="{79B3C7A5-793E-4F21-A988-713D79F62AC2}"/>
              </a:ext>
            </a:extLst>
          </p:cNvPr>
          <p:cNvSpPr>
            <a:spLocks noGrp="1"/>
          </p:cNvSpPr>
          <p:nvPr>
            <p:ph idx="1"/>
          </p:nvPr>
        </p:nvSpPr>
        <p:spPr/>
        <p:txBody>
          <a:bodyPr/>
          <a:lstStyle/>
          <a:p>
            <a:r>
              <a:rPr lang="zh-CN" altLang="en-US" dirty="0"/>
              <a:t>在树上选出一条路径，使得这条路径的</a:t>
            </a:r>
            <a:r>
              <a:rPr lang="en-US" altLang="zh-CN" dirty="0"/>
              <a:t>LIS</a:t>
            </a:r>
            <a:r>
              <a:rPr lang="zh-CN" altLang="en-US" dirty="0"/>
              <a:t>最长，求这个最长的</a:t>
            </a:r>
            <a:r>
              <a:rPr lang="en-US" altLang="zh-CN" dirty="0"/>
              <a:t>LIS</a:t>
            </a:r>
            <a:r>
              <a:rPr lang="zh-CN" altLang="en-US" dirty="0"/>
              <a:t>的长度。</a:t>
            </a:r>
            <a:endParaRPr lang="en-US" altLang="zh-CN" dirty="0"/>
          </a:p>
          <a:p>
            <a:r>
              <a:rPr lang="en-US" altLang="zh-CN" dirty="0"/>
              <a:t>source: CF 490F</a:t>
            </a:r>
          </a:p>
          <a:p>
            <a:endParaRPr lang="zh-CN" altLang="en-US" dirty="0"/>
          </a:p>
        </p:txBody>
      </p:sp>
    </p:spTree>
    <p:extLst>
      <p:ext uri="{BB962C8B-B14F-4D97-AF65-F5344CB8AC3E}">
        <p14:creationId xmlns:p14="http://schemas.microsoft.com/office/powerpoint/2010/main" val="9686607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CF898-F50E-4C20-A996-40E5010CE964}"/>
              </a:ext>
            </a:extLst>
          </p:cNvPr>
          <p:cNvSpPr>
            <a:spLocks noGrp="1"/>
          </p:cNvSpPr>
          <p:nvPr>
            <p:ph type="title"/>
          </p:nvPr>
        </p:nvSpPr>
        <p:spPr/>
        <p:txBody>
          <a:bodyPr/>
          <a:lstStyle/>
          <a:p>
            <a:r>
              <a:rPr lang="zh-CN" altLang="en-US" dirty="0"/>
              <a:t>树上</a:t>
            </a:r>
            <a:r>
              <a:rPr lang="en-US" altLang="zh-CN" dirty="0"/>
              <a:t>LIS</a:t>
            </a:r>
            <a:endParaRPr lang="zh-CN" altLang="en-US" dirty="0"/>
          </a:p>
        </p:txBody>
      </p:sp>
      <p:sp>
        <p:nvSpPr>
          <p:cNvPr id="3" name="内容占位符 2">
            <a:extLst>
              <a:ext uri="{FF2B5EF4-FFF2-40B4-BE49-F238E27FC236}">
                <a16:creationId xmlns:a16="http://schemas.microsoft.com/office/drawing/2014/main" id="{79B3C7A5-793E-4F21-A988-713D79F62AC2}"/>
              </a:ext>
            </a:extLst>
          </p:cNvPr>
          <p:cNvSpPr>
            <a:spLocks noGrp="1"/>
          </p:cNvSpPr>
          <p:nvPr>
            <p:ph idx="1"/>
          </p:nvPr>
        </p:nvSpPr>
        <p:spPr/>
        <p:txBody>
          <a:bodyPr>
            <a:normAutofit lnSpcReduction="10000"/>
          </a:bodyPr>
          <a:lstStyle/>
          <a:p>
            <a:r>
              <a:rPr lang="zh-CN" altLang="en-US" dirty="0"/>
              <a:t>线段树合并</a:t>
            </a:r>
            <a:endParaRPr lang="en-US" altLang="zh-CN" dirty="0"/>
          </a:p>
          <a:p>
            <a:r>
              <a:rPr lang="zh-CN" altLang="en-US" dirty="0"/>
              <a:t>我们对于树上每一个点</a:t>
            </a:r>
            <a:r>
              <a:rPr lang="en-US" altLang="zh-CN" dirty="0"/>
              <a:t>x</a:t>
            </a:r>
            <a:r>
              <a:rPr lang="zh-CN" altLang="en-US" dirty="0"/>
              <a:t>，发现经过它的一条路径</a:t>
            </a:r>
            <a:r>
              <a:rPr lang="en-US" altLang="zh-CN" dirty="0"/>
              <a:t>LIS</a:t>
            </a:r>
            <a:r>
              <a:rPr lang="zh-CN" altLang="en-US" dirty="0"/>
              <a:t>由两部分组成。</a:t>
            </a:r>
            <a:endParaRPr lang="en-US" altLang="zh-CN" dirty="0"/>
          </a:p>
          <a:p>
            <a:pPr lvl="1"/>
            <a:r>
              <a:rPr lang="zh-CN" altLang="en-US" dirty="0"/>
              <a:t>以</a:t>
            </a:r>
            <a:r>
              <a:rPr lang="en-US" altLang="zh-CN" dirty="0"/>
              <a:t>x</a:t>
            </a:r>
            <a:r>
              <a:rPr lang="zh-CN" altLang="en-US" dirty="0"/>
              <a:t>结尾的左子树</a:t>
            </a:r>
            <a:r>
              <a:rPr lang="en-US" altLang="zh-CN" dirty="0"/>
              <a:t>LIS+</a:t>
            </a:r>
            <a:r>
              <a:rPr lang="zh-CN" altLang="en-US" dirty="0"/>
              <a:t>右子树</a:t>
            </a:r>
            <a:r>
              <a:rPr lang="en-US" altLang="zh-CN" dirty="0"/>
              <a:t>LDS-1</a:t>
            </a:r>
          </a:p>
          <a:p>
            <a:pPr lvl="1"/>
            <a:r>
              <a:rPr lang="zh-CN" altLang="en-US" dirty="0"/>
              <a:t>以</a:t>
            </a:r>
            <a:r>
              <a:rPr lang="en-US" altLang="zh-CN" dirty="0"/>
              <a:t>x</a:t>
            </a:r>
            <a:r>
              <a:rPr lang="zh-CN" altLang="en-US" dirty="0"/>
              <a:t>结尾的左子树</a:t>
            </a:r>
            <a:r>
              <a:rPr lang="en-US" altLang="zh-CN" dirty="0"/>
              <a:t>LDS+</a:t>
            </a:r>
            <a:r>
              <a:rPr lang="zh-CN" altLang="en-US" dirty="0"/>
              <a:t>右子树</a:t>
            </a:r>
            <a:r>
              <a:rPr lang="en-US" altLang="zh-CN" dirty="0"/>
              <a:t>LIS-1</a:t>
            </a:r>
          </a:p>
          <a:p>
            <a:r>
              <a:rPr lang="zh-CN" altLang="en-US" dirty="0"/>
              <a:t>对于每个点我们都开一个线段树，线段树每个叶子节点维护的是以</a:t>
            </a:r>
            <a:r>
              <a:rPr lang="en-US" altLang="zh-CN" dirty="0"/>
              <a:t>1,2,3,...,</a:t>
            </a:r>
            <a:r>
              <a:rPr lang="en-US" altLang="zh-CN" dirty="0" err="1"/>
              <a:t>nn</a:t>
            </a:r>
            <a:r>
              <a:rPr lang="zh-CN" altLang="en-US" dirty="0"/>
              <a:t>结尾的</a:t>
            </a:r>
            <a:r>
              <a:rPr lang="en-US" altLang="zh-CN" dirty="0"/>
              <a:t>LIS</a:t>
            </a:r>
            <a:r>
              <a:rPr lang="zh-CN" altLang="en-US" dirty="0"/>
              <a:t>、</a:t>
            </a:r>
            <a:r>
              <a:rPr lang="en-US" altLang="zh-CN" dirty="0"/>
              <a:t>LDS</a:t>
            </a:r>
            <a:r>
              <a:rPr lang="zh-CN" altLang="en-US" dirty="0"/>
              <a:t>的长度分别是多少</a:t>
            </a:r>
            <a:endParaRPr lang="en-US" altLang="zh-CN" dirty="0"/>
          </a:p>
          <a:p>
            <a:r>
              <a:rPr lang="zh-CN" altLang="en-US" dirty="0"/>
              <a:t>从底向上线段树合并，首先</a:t>
            </a:r>
            <a:r>
              <a:rPr lang="en-US" altLang="zh-CN" dirty="0" err="1"/>
              <a:t>dfs</a:t>
            </a:r>
            <a:r>
              <a:rPr lang="zh-CN" altLang="en-US" dirty="0"/>
              <a:t>到底，然后向上回溯</a:t>
            </a:r>
          </a:p>
          <a:p>
            <a:r>
              <a:rPr lang="zh-CN" altLang="en-US" dirty="0"/>
              <a:t>当然，还有路径经过</a:t>
            </a:r>
            <a:r>
              <a:rPr lang="en-US" altLang="zh-CN" dirty="0"/>
              <a:t>x</a:t>
            </a:r>
            <a:r>
              <a:rPr lang="zh-CN" altLang="en-US" dirty="0"/>
              <a:t>，但</a:t>
            </a:r>
            <a:r>
              <a:rPr lang="en-US" altLang="zh-CN" dirty="0"/>
              <a:t>LIS</a:t>
            </a:r>
            <a:r>
              <a:rPr lang="zh-CN" altLang="en-US" dirty="0"/>
              <a:t>不经过</a:t>
            </a:r>
            <a:r>
              <a:rPr lang="en-US" altLang="zh-CN" dirty="0"/>
              <a:t>x</a:t>
            </a:r>
            <a:r>
              <a:rPr lang="zh-CN" altLang="en-US" dirty="0"/>
              <a:t>的情况。注意到线段树合并的时候走的区间左右是互补的，直接在这个时候统计答案即可</a:t>
            </a:r>
            <a:endParaRPr lang="en-US" altLang="zh-CN" dirty="0"/>
          </a:p>
        </p:txBody>
      </p:sp>
    </p:spTree>
    <p:extLst>
      <p:ext uri="{BB962C8B-B14F-4D97-AF65-F5344CB8AC3E}">
        <p14:creationId xmlns:p14="http://schemas.microsoft.com/office/powerpoint/2010/main" val="12557614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CF898-F50E-4C20-A996-40E5010CE964}"/>
              </a:ext>
            </a:extLst>
          </p:cNvPr>
          <p:cNvSpPr>
            <a:spLocks noGrp="1"/>
          </p:cNvSpPr>
          <p:nvPr>
            <p:ph type="title"/>
          </p:nvPr>
        </p:nvSpPr>
        <p:spPr/>
        <p:txBody>
          <a:bodyPr/>
          <a:lstStyle/>
          <a:p>
            <a:r>
              <a:rPr lang="zh-CN" altLang="en-US" dirty="0"/>
              <a:t>树上</a:t>
            </a:r>
            <a:r>
              <a:rPr lang="en-US" altLang="zh-CN" dirty="0"/>
              <a:t>LIS</a:t>
            </a:r>
            <a:endParaRPr lang="zh-CN" altLang="en-US" dirty="0"/>
          </a:p>
        </p:txBody>
      </p:sp>
      <p:sp>
        <p:nvSpPr>
          <p:cNvPr id="3" name="内容占位符 2">
            <a:extLst>
              <a:ext uri="{FF2B5EF4-FFF2-40B4-BE49-F238E27FC236}">
                <a16:creationId xmlns:a16="http://schemas.microsoft.com/office/drawing/2014/main" id="{79B3C7A5-793E-4F21-A988-713D79F62AC2}"/>
              </a:ext>
            </a:extLst>
          </p:cNvPr>
          <p:cNvSpPr>
            <a:spLocks noGrp="1"/>
          </p:cNvSpPr>
          <p:nvPr>
            <p:ph idx="1"/>
          </p:nvPr>
        </p:nvSpPr>
        <p:spPr/>
        <p:txBody>
          <a:bodyPr/>
          <a:lstStyle/>
          <a:p>
            <a:r>
              <a:rPr lang="zh-CN" altLang="en-US" dirty="0"/>
              <a:t>在所有点中选择一个点删除，使得剩下的子树的最长上升子序列长度最小</a:t>
            </a:r>
            <a:endParaRPr lang="en-US" altLang="zh-CN" dirty="0"/>
          </a:p>
          <a:p>
            <a:r>
              <a:rPr lang="en-US" altLang="zh-CN" dirty="0"/>
              <a:t>source: 2021</a:t>
            </a:r>
            <a:r>
              <a:rPr lang="zh-CN" altLang="en-US" dirty="0"/>
              <a:t>牛客多校第一场 </a:t>
            </a:r>
            <a:r>
              <a:rPr lang="en-US" altLang="zh-CN" dirty="0"/>
              <a:t>C</a:t>
            </a:r>
            <a:endParaRPr lang="zh-CN" altLang="en-US" dirty="0"/>
          </a:p>
        </p:txBody>
      </p:sp>
    </p:spTree>
    <p:extLst>
      <p:ext uri="{BB962C8B-B14F-4D97-AF65-F5344CB8AC3E}">
        <p14:creationId xmlns:p14="http://schemas.microsoft.com/office/powerpoint/2010/main" val="30046503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CF898-F50E-4C20-A996-40E5010CE964}"/>
              </a:ext>
            </a:extLst>
          </p:cNvPr>
          <p:cNvSpPr>
            <a:spLocks noGrp="1"/>
          </p:cNvSpPr>
          <p:nvPr>
            <p:ph type="title"/>
          </p:nvPr>
        </p:nvSpPr>
        <p:spPr/>
        <p:txBody>
          <a:bodyPr/>
          <a:lstStyle/>
          <a:p>
            <a:r>
              <a:rPr lang="zh-CN" altLang="en-US" dirty="0"/>
              <a:t>树上</a:t>
            </a:r>
            <a:r>
              <a:rPr lang="en-US" altLang="zh-CN" dirty="0"/>
              <a:t>LIS</a:t>
            </a:r>
            <a:endParaRPr lang="zh-CN" altLang="en-US" dirty="0"/>
          </a:p>
        </p:txBody>
      </p:sp>
      <p:sp>
        <p:nvSpPr>
          <p:cNvPr id="3" name="内容占位符 2">
            <a:extLst>
              <a:ext uri="{FF2B5EF4-FFF2-40B4-BE49-F238E27FC236}">
                <a16:creationId xmlns:a16="http://schemas.microsoft.com/office/drawing/2014/main" id="{79B3C7A5-793E-4F21-A988-713D79F62AC2}"/>
              </a:ext>
            </a:extLst>
          </p:cNvPr>
          <p:cNvSpPr>
            <a:spLocks noGrp="1"/>
          </p:cNvSpPr>
          <p:nvPr>
            <p:ph idx="1"/>
          </p:nvPr>
        </p:nvSpPr>
        <p:spPr/>
        <p:txBody>
          <a:bodyPr>
            <a:normAutofit/>
          </a:bodyPr>
          <a:lstStyle/>
          <a:p>
            <a:r>
              <a:rPr lang="zh-CN" altLang="en-US" dirty="0"/>
              <a:t>不删点的版本已经讲过了</a:t>
            </a:r>
            <a:endParaRPr lang="en-US" altLang="zh-CN" dirty="0"/>
          </a:p>
          <a:p>
            <a:r>
              <a:rPr lang="zh-CN" altLang="en-US" dirty="0"/>
              <a:t>假如我们现在要删除的点是</a:t>
            </a:r>
            <a:r>
              <a:rPr lang="en-US" altLang="zh-CN" dirty="0"/>
              <a:t>u</a:t>
            </a:r>
            <a:r>
              <a:rPr lang="zh-CN" altLang="en-US" dirty="0"/>
              <a:t>，那么我们先分别求出所有以</a:t>
            </a:r>
            <a:r>
              <a:rPr lang="en-US" altLang="zh-CN" dirty="0"/>
              <a:t>son[u]</a:t>
            </a:r>
            <a:r>
              <a:rPr lang="zh-CN" altLang="en-US" dirty="0"/>
              <a:t>为根的最长上升子序列</a:t>
            </a:r>
            <a:endParaRPr lang="en-US" altLang="zh-CN" dirty="0"/>
          </a:p>
          <a:p>
            <a:r>
              <a:rPr lang="zh-CN" altLang="en-US" dirty="0"/>
              <a:t>但是有</a:t>
            </a:r>
            <a:r>
              <a:rPr lang="en-US" altLang="zh-CN" dirty="0"/>
              <a:t>n</a:t>
            </a:r>
            <a:r>
              <a:rPr lang="zh-CN" altLang="en-US" dirty="0"/>
              <a:t>个点，每次都是</a:t>
            </a:r>
            <a:r>
              <a:rPr lang="en-US" altLang="zh-CN" dirty="0"/>
              <a:t>O(</a:t>
            </a:r>
            <a:r>
              <a:rPr lang="en-US" altLang="zh-CN" dirty="0" err="1"/>
              <a:t>nlog</a:t>
            </a:r>
            <a:r>
              <a:rPr lang="en-US" altLang="zh-CN" dirty="0"/>
              <a:t>(n))</a:t>
            </a:r>
            <a:r>
              <a:rPr lang="zh-CN" altLang="en-US" dirty="0"/>
              <a:t>，总的就是</a:t>
            </a:r>
            <a:r>
              <a:rPr lang="en-US" altLang="zh-CN" dirty="0"/>
              <a:t>O(n^2log(n))</a:t>
            </a:r>
            <a:endParaRPr lang="zh-CN" altLang="en-US" dirty="0"/>
          </a:p>
        </p:txBody>
      </p:sp>
    </p:spTree>
    <p:extLst>
      <p:ext uri="{BB962C8B-B14F-4D97-AF65-F5344CB8AC3E}">
        <p14:creationId xmlns:p14="http://schemas.microsoft.com/office/powerpoint/2010/main" val="10981639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CF898-F50E-4C20-A996-40E5010CE964}"/>
              </a:ext>
            </a:extLst>
          </p:cNvPr>
          <p:cNvSpPr>
            <a:spLocks noGrp="1"/>
          </p:cNvSpPr>
          <p:nvPr>
            <p:ph type="title"/>
          </p:nvPr>
        </p:nvSpPr>
        <p:spPr/>
        <p:txBody>
          <a:bodyPr/>
          <a:lstStyle/>
          <a:p>
            <a:r>
              <a:rPr lang="zh-CN" altLang="en-US" dirty="0"/>
              <a:t>树上</a:t>
            </a:r>
            <a:r>
              <a:rPr lang="en-US" altLang="zh-CN" dirty="0"/>
              <a:t>LIS</a:t>
            </a:r>
            <a:endParaRPr lang="zh-CN" altLang="en-US" dirty="0"/>
          </a:p>
        </p:txBody>
      </p:sp>
      <p:sp>
        <p:nvSpPr>
          <p:cNvPr id="3" name="内容占位符 2">
            <a:extLst>
              <a:ext uri="{FF2B5EF4-FFF2-40B4-BE49-F238E27FC236}">
                <a16:creationId xmlns:a16="http://schemas.microsoft.com/office/drawing/2014/main" id="{79B3C7A5-793E-4F21-A988-713D79F62AC2}"/>
              </a:ext>
            </a:extLst>
          </p:cNvPr>
          <p:cNvSpPr>
            <a:spLocks noGrp="1"/>
          </p:cNvSpPr>
          <p:nvPr>
            <p:ph idx="1"/>
          </p:nvPr>
        </p:nvSpPr>
        <p:spPr/>
        <p:txBody>
          <a:bodyPr>
            <a:normAutofit/>
          </a:bodyPr>
          <a:lstStyle/>
          <a:p>
            <a:r>
              <a:rPr lang="zh-CN" altLang="en-US" dirty="0"/>
              <a:t>不删点的版本已经讲过了，现在考虑删点</a:t>
            </a:r>
            <a:endParaRPr lang="en-US" altLang="zh-CN" dirty="0"/>
          </a:p>
          <a:p>
            <a:r>
              <a:rPr lang="zh-CN" altLang="en-US" dirty="0"/>
              <a:t>假如我们现在要删除的点是</a:t>
            </a:r>
            <a:r>
              <a:rPr lang="en-US" altLang="zh-CN" dirty="0"/>
              <a:t>u</a:t>
            </a:r>
            <a:r>
              <a:rPr lang="zh-CN" altLang="en-US" dirty="0"/>
              <a:t>，那么我们先分别求出所有以</a:t>
            </a:r>
            <a:r>
              <a:rPr lang="en-US" altLang="zh-CN" dirty="0"/>
              <a:t>son[u]</a:t>
            </a:r>
            <a:r>
              <a:rPr lang="zh-CN" altLang="en-US" dirty="0"/>
              <a:t>为根的最长上升子序列</a:t>
            </a:r>
            <a:endParaRPr lang="en-US" altLang="zh-CN" dirty="0"/>
          </a:p>
          <a:p>
            <a:r>
              <a:rPr lang="zh-CN" altLang="en-US" dirty="0"/>
              <a:t>发现若以</a:t>
            </a:r>
            <a:r>
              <a:rPr lang="en-US" altLang="zh-CN" dirty="0"/>
              <a:t>v</a:t>
            </a:r>
            <a:r>
              <a:rPr lang="zh-CN" altLang="en-US" dirty="0"/>
              <a:t>为根的子树的</a:t>
            </a:r>
            <a:r>
              <a:rPr lang="en-US" altLang="zh-CN" dirty="0"/>
              <a:t>LIS</a:t>
            </a:r>
            <a:r>
              <a:rPr lang="zh-CN" altLang="en-US" dirty="0"/>
              <a:t>是</a:t>
            </a:r>
            <a:r>
              <a:rPr lang="en-US" altLang="zh-CN" dirty="0"/>
              <a:t>son[u]</a:t>
            </a:r>
            <a:r>
              <a:rPr lang="zh-CN" altLang="en-US" dirty="0"/>
              <a:t>里面最长的，那下一次删点就应该在以</a:t>
            </a:r>
            <a:r>
              <a:rPr lang="en-US" altLang="zh-CN" dirty="0"/>
              <a:t>v</a:t>
            </a:r>
            <a:r>
              <a:rPr lang="zh-CN" altLang="en-US" dirty="0"/>
              <a:t>为根的子树的里面删</a:t>
            </a:r>
            <a:endParaRPr lang="en-US" altLang="zh-CN" dirty="0"/>
          </a:p>
          <a:p>
            <a:r>
              <a:rPr lang="zh-CN" altLang="en-US" dirty="0"/>
              <a:t>所以每次取重心，点分治那样走，但是和点分治不一样的是每次只走重心树的一条路</a:t>
            </a:r>
            <a:endParaRPr lang="en-US" altLang="zh-CN" dirty="0"/>
          </a:p>
          <a:p>
            <a:r>
              <a:rPr lang="zh-CN" altLang="en-US" dirty="0"/>
              <a:t>时间复杂度</a:t>
            </a:r>
            <a:r>
              <a:rPr lang="en-US" altLang="zh-CN" dirty="0"/>
              <a:t>O(nlog^2n)</a:t>
            </a:r>
            <a:endParaRPr lang="zh-CN" altLang="en-US" dirty="0"/>
          </a:p>
        </p:txBody>
      </p:sp>
    </p:spTree>
    <p:extLst>
      <p:ext uri="{BB962C8B-B14F-4D97-AF65-F5344CB8AC3E}">
        <p14:creationId xmlns:p14="http://schemas.microsoft.com/office/powerpoint/2010/main" val="1824337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53CF-7CB3-4284-8737-6DBDA8CC3CB2}"/>
              </a:ext>
            </a:extLst>
          </p:cNvPr>
          <p:cNvSpPr>
            <a:spLocks noGrp="1"/>
          </p:cNvSpPr>
          <p:nvPr>
            <p:ph type="title"/>
          </p:nvPr>
        </p:nvSpPr>
        <p:spPr/>
        <p:txBody>
          <a:bodyPr/>
          <a:lstStyle/>
          <a:p>
            <a:r>
              <a:rPr lang="zh-CN" altLang="en-US" dirty="0"/>
              <a:t>维护单调栈</a:t>
            </a:r>
          </a:p>
        </p:txBody>
      </p:sp>
      <p:sp>
        <p:nvSpPr>
          <p:cNvPr id="3" name="内容占位符 2">
            <a:extLst>
              <a:ext uri="{FF2B5EF4-FFF2-40B4-BE49-F238E27FC236}">
                <a16:creationId xmlns:a16="http://schemas.microsoft.com/office/drawing/2014/main" id="{F0E5579F-2227-46C0-BDA8-3F9DA7302D3F}"/>
              </a:ext>
            </a:extLst>
          </p:cNvPr>
          <p:cNvSpPr>
            <a:spLocks noGrp="1"/>
          </p:cNvSpPr>
          <p:nvPr>
            <p:ph idx="1"/>
          </p:nvPr>
        </p:nvSpPr>
        <p:spPr/>
        <p:txBody>
          <a:bodyPr>
            <a:normAutofit/>
          </a:bodyPr>
          <a:lstStyle/>
          <a:p>
            <a:r>
              <a:rPr lang="zh-CN" altLang="en-US" dirty="0"/>
              <a:t>有一颗苹果树，树上有 </a:t>
            </a:r>
            <a:r>
              <a:rPr lang="en-US" altLang="zh-CN" dirty="0"/>
              <a:t>n </a:t>
            </a:r>
            <a:r>
              <a:rPr lang="zh-CN" altLang="en-US" dirty="0"/>
              <a:t>个苹果，每个苹果有不同的高度 </a:t>
            </a:r>
            <a:r>
              <a:rPr lang="en-US" altLang="zh-CN" dirty="0"/>
              <a:t>hi</a:t>
            </a:r>
            <a:r>
              <a:rPr lang="zh-CN" altLang="en-US" dirty="0"/>
              <a:t>，形成了一个长度为 </a:t>
            </a:r>
            <a:r>
              <a:rPr lang="en-US" altLang="zh-CN" dirty="0"/>
              <a:t>n </a:t>
            </a:r>
            <a:r>
              <a:rPr lang="zh-CN" altLang="en-US" dirty="0"/>
              <a:t>的序列，之后有个人从左往右开始摘苹果。</a:t>
            </a:r>
            <a:endParaRPr lang="en-US" altLang="zh-CN" dirty="0"/>
          </a:p>
          <a:p>
            <a:r>
              <a:rPr lang="zh-CN" altLang="en-US" dirty="0"/>
              <a:t>他只会摘高度严格递增的苹果，问会摘多少个苹果呢？</a:t>
            </a:r>
          </a:p>
          <a:p>
            <a:r>
              <a:rPr lang="zh-CN" altLang="en-US" dirty="0"/>
              <a:t>有</a:t>
            </a:r>
            <a:r>
              <a:rPr lang="en-US" altLang="zh-CN" dirty="0"/>
              <a:t>m</a:t>
            </a:r>
            <a:r>
              <a:rPr lang="zh-CN" altLang="en-US" dirty="0"/>
              <a:t>次修改，需要对每次修改输出答案</a:t>
            </a:r>
            <a:endParaRPr lang="en-US" altLang="zh-CN" dirty="0"/>
          </a:p>
        </p:txBody>
      </p:sp>
    </p:spTree>
    <p:extLst>
      <p:ext uri="{BB962C8B-B14F-4D97-AF65-F5344CB8AC3E}">
        <p14:creationId xmlns:p14="http://schemas.microsoft.com/office/powerpoint/2010/main" val="1722283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53CF-7CB3-4284-8737-6DBDA8CC3CB2}"/>
              </a:ext>
            </a:extLst>
          </p:cNvPr>
          <p:cNvSpPr>
            <a:spLocks noGrp="1"/>
          </p:cNvSpPr>
          <p:nvPr>
            <p:ph type="title"/>
          </p:nvPr>
        </p:nvSpPr>
        <p:spPr/>
        <p:txBody>
          <a:bodyPr/>
          <a:lstStyle/>
          <a:p>
            <a:r>
              <a:rPr lang="zh-CN" altLang="en-US" dirty="0"/>
              <a:t>维护单调栈</a:t>
            </a:r>
          </a:p>
        </p:txBody>
      </p:sp>
      <p:sp>
        <p:nvSpPr>
          <p:cNvPr id="3" name="内容占位符 2">
            <a:extLst>
              <a:ext uri="{FF2B5EF4-FFF2-40B4-BE49-F238E27FC236}">
                <a16:creationId xmlns:a16="http://schemas.microsoft.com/office/drawing/2014/main" id="{F0E5579F-2227-46C0-BDA8-3F9DA7302D3F}"/>
              </a:ext>
            </a:extLst>
          </p:cNvPr>
          <p:cNvSpPr>
            <a:spLocks noGrp="1"/>
          </p:cNvSpPr>
          <p:nvPr>
            <p:ph idx="1"/>
          </p:nvPr>
        </p:nvSpPr>
        <p:spPr/>
        <p:txBody>
          <a:bodyPr>
            <a:normAutofit lnSpcReduction="10000"/>
          </a:bodyPr>
          <a:lstStyle/>
          <a:p>
            <a:r>
              <a:rPr lang="zh-CN" altLang="en-US" dirty="0"/>
              <a:t>在线段树上考虑</a:t>
            </a:r>
            <a:endParaRPr lang="en-US" altLang="zh-CN" dirty="0"/>
          </a:p>
          <a:p>
            <a:r>
              <a:rPr lang="zh-CN" altLang="en-US" dirty="0"/>
              <a:t>维护区间最大值和比左区间最大值大的右区间极长上升子序列长度</a:t>
            </a:r>
            <a:r>
              <a:rPr lang="en-US" altLang="zh-CN" dirty="0" err="1"/>
              <a:t>len</a:t>
            </a:r>
            <a:endParaRPr lang="en-US" altLang="zh-CN" dirty="0"/>
          </a:p>
          <a:p>
            <a:r>
              <a:rPr lang="zh-CN" altLang="en-US" dirty="0"/>
              <a:t>定义</a:t>
            </a:r>
            <a:r>
              <a:rPr lang="en-US" altLang="zh-CN" dirty="0" err="1"/>
              <a:t>cal</a:t>
            </a:r>
            <a:r>
              <a:rPr lang="en-US" altLang="zh-CN" dirty="0"/>
              <a:t>(</a:t>
            </a:r>
            <a:r>
              <a:rPr lang="en-US" altLang="zh-CN" dirty="0" err="1"/>
              <a:t>x,t</a:t>
            </a:r>
            <a:r>
              <a:rPr lang="en-US" altLang="zh-CN" dirty="0"/>
              <a:t>)</a:t>
            </a:r>
            <a:r>
              <a:rPr lang="zh-CN" altLang="en-US" dirty="0"/>
              <a:t>函数，表示在线段树上一个节点</a:t>
            </a:r>
            <a:r>
              <a:rPr lang="en-US" altLang="zh-CN" dirty="0"/>
              <a:t>x</a:t>
            </a:r>
            <a:r>
              <a:rPr lang="zh-CN" altLang="en-US" dirty="0"/>
              <a:t>中，比</a:t>
            </a:r>
            <a:r>
              <a:rPr lang="en-US" altLang="zh-CN" dirty="0"/>
              <a:t>t</a:t>
            </a:r>
            <a:r>
              <a:rPr lang="zh-CN" altLang="en-US" dirty="0"/>
              <a:t>大的极长上升子序列长度</a:t>
            </a:r>
            <a:endParaRPr lang="en-US" altLang="zh-CN" dirty="0"/>
          </a:p>
          <a:p>
            <a:r>
              <a:rPr lang="en-US" altLang="zh-CN" dirty="0" err="1"/>
              <a:t>cal</a:t>
            </a:r>
            <a:r>
              <a:rPr lang="zh-CN" altLang="en-US" dirty="0"/>
              <a:t>分为三种情况：</a:t>
            </a:r>
            <a:endParaRPr lang="en-US" altLang="zh-CN" dirty="0"/>
          </a:p>
          <a:p>
            <a:pPr lvl="1"/>
            <a:r>
              <a:rPr lang="zh-CN" altLang="en-US" dirty="0"/>
              <a:t>区间长度为 </a:t>
            </a:r>
            <a:r>
              <a:rPr lang="en-US" altLang="zh-CN" dirty="0"/>
              <a:t>1</a:t>
            </a:r>
            <a:r>
              <a:rPr lang="zh-CN" altLang="en-US" dirty="0"/>
              <a:t>，只需判断这个值是不是大于</a:t>
            </a:r>
            <a:r>
              <a:rPr lang="en-US" altLang="zh-CN" dirty="0"/>
              <a:t>t</a:t>
            </a:r>
            <a:r>
              <a:rPr lang="zh-CN" altLang="en-US" dirty="0"/>
              <a:t>即可</a:t>
            </a:r>
            <a:endParaRPr lang="en-US" altLang="zh-CN" dirty="0"/>
          </a:p>
          <a:p>
            <a:pPr lvl="1"/>
            <a:r>
              <a:rPr lang="zh-CN" altLang="en-US" dirty="0"/>
              <a:t>左区间的最大值大于了</a:t>
            </a:r>
            <a:r>
              <a:rPr lang="en-US" altLang="zh-CN" dirty="0"/>
              <a:t>t</a:t>
            </a:r>
            <a:r>
              <a:rPr lang="zh-CN" altLang="en-US" dirty="0"/>
              <a:t>，那么我们只需继续递归左区间，加上右儿子的 </a:t>
            </a:r>
            <a:r>
              <a:rPr lang="en-US" altLang="zh-CN" dirty="0" err="1"/>
              <a:t>len</a:t>
            </a:r>
            <a:r>
              <a:rPr lang="zh-CN" altLang="en-US" dirty="0"/>
              <a:t>即可</a:t>
            </a:r>
            <a:endParaRPr lang="en-US" altLang="zh-CN" dirty="0"/>
          </a:p>
          <a:p>
            <a:pPr lvl="1"/>
            <a:r>
              <a:rPr lang="zh-CN" altLang="en-US" dirty="0"/>
              <a:t>左区间的最大值小于</a:t>
            </a:r>
            <a:r>
              <a:rPr lang="en-US" altLang="zh-CN" dirty="0"/>
              <a:t>/</a:t>
            </a:r>
            <a:r>
              <a:rPr lang="zh-CN" altLang="en-US" dirty="0"/>
              <a:t>等于 </a:t>
            </a:r>
            <a:r>
              <a:rPr lang="en-US" altLang="zh-CN" dirty="0" err="1"/>
              <a:t>val</a:t>
            </a:r>
            <a:r>
              <a:rPr lang="zh-CN" altLang="en-US" dirty="0"/>
              <a:t>，左区间就没有用了，不可能会作出贡献，我们只需继续递归讨论右区间即可。</a:t>
            </a:r>
            <a:endParaRPr lang="en-US" altLang="zh-CN" dirty="0"/>
          </a:p>
        </p:txBody>
      </p:sp>
    </p:spTree>
    <p:extLst>
      <p:ext uri="{BB962C8B-B14F-4D97-AF65-F5344CB8AC3E}">
        <p14:creationId xmlns:p14="http://schemas.microsoft.com/office/powerpoint/2010/main" val="16960903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53CF-7CB3-4284-8737-6DBDA8CC3CB2}"/>
              </a:ext>
            </a:extLst>
          </p:cNvPr>
          <p:cNvSpPr>
            <a:spLocks noGrp="1"/>
          </p:cNvSpPr>
          <p:nvPr>
            <p:ph type="title"/>
          </p:nvPr>
        </p:nvSpPr>
        <p:spPr/>
        <p:txBody>
          <a:bodyPr/>
          <a:lstStyle/>
          <a:p>
            <a:r>
              <a:rPr lang="zh-CN" altLang="en-US" dirty="0"/>
              <a:t>维护单调栈</a:t>
            </a:r>
          </a:p>
        </p:txBody>
      </p:sp>
      <p:sp>
        <p:nvSpPr>
          <p:cNvPr id="3" name="内容占位符 2">
            <a:extLst>
              <a:ext uri="{FF2B5EF4-FFF2-40B4-BE49-F238E27FC236}">
                <a16:creationId xmlns:a16="http://schemas.microsoft.com/office/drawing/2014/main" id="{F0E5579F-2227-46C0-BDA8-3F9DA7302D3F}"/>
              </a:ext>
            </a:extLst>
          </p:cNvPr>
          <p:cNvSpPr>
            <a:spLocks noGrp="1"/>
          </p:cNvSpPr>
          <p:nvPr>
            <p:ph idx="1"/>
          </p:nvPr>
        </p:nvSpPr>
        <p:spPr/>
        <p:txBody>
          <a:bodyPr>
            <a:normAutofit/>
          </a:bodyPr>
          <a:lstStyle/>
          <a:p>
            <a:r>
              <a:rPr lang="zh-CN" altLang="en-US" dirty="0"/>
              <a:t>有一个序列，每个数是</a:t>
            </a:r>
            <a:r>
              <a:rPr lang="en-US" altLang="zh-CN" dirty="0"/>
              <a:t>a[</a:t>
            </a:r>
            <a:r>
              <a:rPr lang="en-US" altLang="zh-CN" dirty="0" err="1"/>
              <a:t>i</a:t>
            </a:r>
            <a:r>
              <a:rPr lang="en-US" altLang="zh-CN" dirty="0"/>
              <a:t>]</a:t>
            </a:r>
            <a:r>
              <a:rPr lang="zh-CN" altLang="en-US" dirty="0"/>
              <a:t>，还有权值是</a:t>
            </a:r>
            <a:r>
              <a:rPr lang="en-US" altLang="zh-CN" dirty="0"/>
              <a:t>w[</a:t>
            </a:r>
            <a:r>
              <a:rPr lang="en-US" altLang="zh-CN" dirty="0" err="1"/>
              <a:t>i</a:t>
            </a:r>
            <a:r>
              <a:rPr lang="en-US" altLang="zh-CN" dirty="0"/>
              <a:t>]</a:t>
            </a:r>
          </a:p>
          <a:p>
            <a:r>
              <a:rPr lang="zh-CN" altLang="en-US" dirty="0"/>
              <a:t>求区间内的</a:t>
            </a:r>
            <a:r>
              <a:rPr lang="en-US" altLang="zh-CN" dirty="0"/>
              <a:t>a[</a:t>
            </a:r>
            <a:r>
              <a:rPr lang="en-US" altLang="zh-CN" dirty="0" err="1"/>
              <a:t>i</a:t>
            </a:r>
            <a:r>
              <a:rPr lang="en-US" altLang="zh-CN" dirty="0"/>
              <a:t>]</a:t>
            </a:r>
            <a:r>
              <a:rPr lang="zh-CN" altLang="en-US" dirty="0"/>
              <a:t>做了单调栈剩下元素的最小权值</a:t>
            </a:r>
            <a:r>
              <a:rPr lang="en-US" altLang="zh-CN" dirty="0"/>
              <a:t>/</a:t>
            </a:r>
            <a:r>
              <a:rPr lang="zh-CN" altLang="en-US" dirty="0"/>
              <a:t>权值和</a:t>
            </a:r>
            <a:endParaRPr lang="en-US" altLang="zh-CN" dirty="0"/>
          </a:p>
          <a:p>
            <a:endParaRPr lang="en-US" altLang="zh-CN" dirty="0"/>
          </a:p>
          <a:p>
            <a:r>
              <a:rPr lang="zh-CN" altLang="en-US"/>
              <a:t>并且我们考虑维护一个单减而非单增的单调栈</a:t>
            </a:r>
            <a:endParaRPr lang="en-US" altLang="zh-CN" dirty="0"/>
          </a:p>
          <a:p>
            <a:endParaRPr lang="en-US" altLang="zh-CN" dirty="0"/>
          </a:p>
        </p:txBody>
      </p:sp>
    </p:spTree>
    <p:extLst>
      <p:ext uri="{BB962C8B-B14F-4D97-AF65-F5344CB8AC3E}">
        <p14:creationId xmlns:p14="http://schemas.microsoft.com/office/powerpoint/2010/main" val="9051068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53CF-7CB3-4284-8737-6DBDA8CC3CB2}"/>
              </a:ext>
            </a:extLst>
          </p:cNvPr>
          <p:cNvSpPr>
            <a:spLocks noGrp="1"/>
          </p:cNvSpPr>
          <p:nvPr>
            <p:ph type="title"/>
          </p:nvPr>
        </p:nvSpPr>
        <p:spPr/>
        <p:txBody>
          <a:bodyPr/>
          <a:lstStyle/>
          <a:p>
            <a:r>
              <a:rPr lang="zh-CN" altLang="en-US" dirty="0"/>
              <a:t>维护单调栈</a:t>
            </a:r>
          </a:p>
        </p:txBody>
      </p:sp>
      <p:sp>
        <p:nvSpPr>
          <p:cNvPr id="3" name="内容占位符 2">
            <a:extLst>
              <a:ext uri="{FF2B5EF4-FFF2-40B4-BE49-F238E27FC236}">
                <a16:creationId xmlns:a16="http://schemas.microsoft.com/office/drawing/2014/main" id="{F0E5579F-2227-46C0-BDA8-3F9DA7302D3F}"/>
              </a:ext>
            </a:extLst>
          </p:cNvPr>
          <p:cNvSpPr>
            <a:spLocks noGrp="1"/>
          </p:cNvSpPr>
          <p:nvPr>
            <p:ph idx="1"/>
          </p:nvPr>
        </p:nvSpPr>
        <p:spPr>
          <a:xfrm>
            <a:off x="838200" y="1797050"/>
            <a:ext cx="10515600" cy="4351338"/>
          </a:xfrm>
        </p:spPr>
        <p:txBody>
          <a:bodyPr>
            <a:normAutofit/>
          </a:bodyPr>
          <a:lstStyle/>
          <a:p>
            <a:r>
              <a:rPr lang="zh-CN" altLang="en-US" dirty="0"/>
              <a:t>用线段树</a:t>
            </a:r>
            <a:endParaRPr lang="en-US" altLang="zh-CN" dirty="0"/>
          </a:p>
          <a:p>
            <a:r>
              <a:rPr lang="zh-CN" altLang="en-US" dirty="0"/>
              <a:t>设函数</a:t>
            </a:r>
            <a:r>
              <a:rPr lang="en-US" altLang="zh-CN" dirty="0"/>
              <a:t>find(</a:t>
            </a:r>
            <a:r>
              <a:rPr lang="en-US" altLang="zh-CN" dirty="0" err="1"/>
              <a:t>l,r,P</a:t>
            </a:r>
            <a:r>
              <a:rPr lang="en-US" altLang="zh-CN" dirty="0"/>
              <a:t>)</a:t>
            </a:r>
            <a:r>
              <a:rPr lang="zh-CN" altLang="en-US" dirty="0"/>
              <a:t>表示线段树</a:t>
            </a:r>
            <a:r>
              <a:rPr lang="en-US" altLang="zh-CN" dirty="0" err="1"/>
              <a:t>l,r</a:t>
            </a:r>
            <a:r>
              <a:rPr lang="zh-CN" altLang="en-US" dirty="0"/>
              <a:t>这个区间，所有</a:t>
            </a:r>
            <a:r>
              <a:rPr lang="en-US" altLang="zh-CN" dirty="0"/>
              <a:t>a[</a:t>
            </a:r>
            <a:r>
              <a:rPr lang="en-US" altLang="zh-CN" dirty="0" err="1"/>
              <a:t>i</a:t>
            </a:r>
            <a:r>
              <a:rPr lang="en-US" altLang="zh-CN" dirty="0"/>
              <a:t>]​</a:t>
            </a:r>
            <a:r>
              <a:rPr lang="zh-CN" altLang="en-US" dirty="0"/>
              <a:t>大于</a:t>
            </a:r>
            <a:r>
              <a:rPr lang="en-US" altLang="zh-CN" dirty="0"/>
              <a:t>P</a:t>
            </a:r>
            <a:r>
              <a:rPr lang="zh-CN" altLang="en-US" dirty="0"/>
              <a:t>的位置组成的单调栈的</a:t>
            </a:r>
            <a:r>
              <a:rPr lang="en-US" altLang="zh-CN" dirty="0"/>
              <a:t>f[</a:t>
            </a:r>
            <a:r>
              <a:rPr lang="en-US" altLang="zh-CN" dirty="0" err="1"/>
              <a:t>i</a:t>
            </a:r>
            <a:r>
              <a:rPr lang="en-US" altLang="zh-CN" dirty="0"/>
              <a:t>]</a:t>
            </a:r>
            <a:r>
              <a:rPr lang="zh-CN" altLang="en-US" dirty="0"/>
              <a:t>最小值</a:t>
            </a:r>
            <a:r>
              <a:rPr lang="en-US" altLang="zh-CN" dirty="0"/>
              <a:t>/</a:t>
            </a:r>
            <a:r>
              <a:rPr lang="zh-CN" altLang="en-US" dirty="0"/>
              <a:t>和为多少，下面以最小值为例</a:t>
            </a:r>
            <a:endParaRPr lang="en-US" altLang="zh-CN" dirty="0"/>
          </a:p>
          <a:p>
            <a:r>
              <a:rPr lang="zh-CN" altLang="en-US" dirty="0"/>
              <a:t>这样每次查询的答案就是</a:t>
            </a:r>
            <a:r>
              <a:rPr lang="en-US" altLang="zh-CN" dirty="0"/>
              <a:t>find(l,r,0)</a:t>
            </a:r>
          </a:p>
          <a:p>
            <a:r>
              <a:rPr lang="zh-CN" altLang="en-US" dirty="0"/>
              <a:t>设</a:t>
            </a:r>
            <a:r>
              <a:rPr lang="en-US" altLang="zh-CN" dirty="0" err="1"/>
              <a:t>rmx</a:t>
            </a:r>
            <a:r>
              <a:rPr lang="zh-CN" altLang="en-US" dirty="0"/>
              <a:t>为右区间的最大的</a:t>
            </a:r>
            <a:r>
              <a:rPr lang="en-US" altLang="zh-CN" dirty="0"/>
              <a:t>a[</a:t>
            </a:r>
            <a:r>
              <a:rPr lang="en-US" altLang="zh-CN" dirty="0" err="1"/>
              <a:t>i</a:t>
            </a:r>
            <a:r>
              <a:rPr lang="en-US" altLang="zh-CN" dirty="0"/>
              <a:t>]</a:t>
            </a:r>
          </a:p>
          <a:p>
            <a:r>
              <a:rPr lang="zh-CN" altLang="en-US" dirty="0"/>
              <a:t>如果</a:t>
            </a:r>
            <a:r>
              <a:rPr lang="en-US" altLang="zh-CN" dirty="0"/>
              <a:t>P&gt;</a:t>
            </a:r>
            <a:r>
              <a:rPr lang="en-US" altLang="zh-CN" dirty="0" err="1"/>
              <a:t>rmx</a:t>
            </a:r>
            <a:r>
              <a:rPr lang="zh-CN" altLang="en-US" dirty="0"/>
              <a:t>，那么直接返回</a:t>
            </a:r>
            <a:r>
              <a:rPr lang="en-US" altLang="zh-CN" dirty="0"/>
              <a:t>find(</a:t>
            </a:r>
            <a:r>
              <a:rPr lang="en-US" altLang="zh-CN" dirty="0" err="1"/>
              <a:t>l,mid,P</a:t>
            </a:r>
            <a:r>
              <a:rPr lang="en-US" altLang="zh-CN" dirty="0"/>
              <a:t>)</a:t>
            </a:r>
            <a:r>
              <a:rPr lang="zh-CN" altLang="en-US" dirty="0"/>
              <a:t>，否则，就必须返回</a:t>
            </a:r>
            <a:r>
              <a:rPr lang="en-US" altLang="zh-CN" dirty="0"/>
              <a:t>min(find(</a:t>
            </a:r>
            <a:r>
              <a:rPr lang="en-US" altLang="zh-CN" dirty="0" err="1"/>
              <a:t>l,mid,rmx</a:t>
            </a:r>
            <a:r>
              <a:rPr lang="en-US" altLang="zh-CN" dirty="0"/>
              <a:t>), find(mid+1,r,P))</a:t>
            </a:r>
          </a:p>
        </p:txBody>
      </p:sp>
    </p:spTree>
    <p:extLst>
      <p:ext uri="{BB962C8B-B14F-4D97-AF65-F5344CB8AC3E}">
        <p14:creationId xmlns:p14="http://schemas.microsoft.com/office/powerpoint/2010/main" val="609797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53CF-7CB3-4284-8737-6DBDA8CC3CB2}"/>
              </a:ext>
            </a:extLst>
          </p:cNvPr>
          <p:cNvSpPr>
            <a:spLocks noGrp="1"/>
          </p:cNvSpPr>
          <p:nvPr>
            <p:ph type="title"/>
          </p:nvPr>
        </p:nvSpPr>
        <p:spPr/>
        <p:txBody>
          <a:bodyPr/>
          <a:lstStyle/>
          <a:p>
            <a:r>
              <a:rPr lang="zh-CN" altLang="en-US" dirty="0"/>
              <a:t>维护单调栈</a:t>
            </a:r>
          </a:p>
        </p:txBody>
      </p:sp>
      <p:sp>
        <p:nvSpPr>
          <p:cNvPr id="3" name="内容占位符 2">
            <a:extLst>
              <a:ext uri="{FF2B5EF4-FFF2-40B4-BE49-F238E27FC236}">
                <a16:creationId xmlns:a16="http://schemas.microsoft.com/office/drawing/2014/main" id="{F0E5579F-2227-46C0-BDA8-3F9DA7302D3F}"/>
              </a:ext>
            </a:extLst>
          </p:cNvPr>
          <p:cNvSpPr>
            <a:spLocks noGrp="1"/>
          </p:cNvSpPr>
          <p:nvPr>
            <p:ph idx="1"/>
          </p:nvPr>
        </p:nvSpPr>
        <p:spPr>
          <a:xfrm>
            <a:off x="838200" y="1797050"/>
            <a:ext cx="10515600" cy="4351338"/>
          </a:xfrm>
        </p:spPr>
        <p:txBody>
          <a:bodyPr>
            <a:normAutofit/>
          </a:bodyPr>
          <a:lstStyle/>
          <a:p>
            <a:r>
              <a:rPr lang="zh-CN" altLang="en-US" dirty="0"/>
              <a:t>很显然复杂度不对</a:t>
            </a:r>
            <a:endParaRPr lang="en-US" altLang="zh-CN" dirty="0"/>
          </a:p>
          <a:p>
            <a:r>
              <a:rPr lang="zh-CN" altLang="en-US" dirty="0"/>
              <a:t>考虑优化</a:t>
            </a:r>
            <a:endParaRPr lang="en-US" altLang="zh-CN" dirty="0"/>
          </a:p>
          <a:p>
            <a:r>
              <a:rPr lang="zh-CN" altLang="en-US" dirty="0"/>
              <a:t>设</a:t>
            </a:r>
            <a:r>
              <a:rPr lang="en-US" altLang="zh-CN" dirty="0"/>
              <a:t>lv=find(</a:t>
            </a:r>
            <a:r>
              <a:rPr lang="en-US" altLang="zh-CN" dirty="0" err="1"/>
              <a:t>l,mid,rmx</a:t>
            </a:r>
            <a:r>
              <a:rPr lang="en-US" altLang="zh-CN" dirty="0"/>
              <a:t>)</a:t>
            </a:r>
            <a:r>
              <a:rPr lang="zh-CN" altLang="en-US" dirty="0"/>
              <a:t>，这样上面的式子就变成了</a:t>
            </a:r>
            <a:r>
              <a:rPr lang="en-US" altLang="zh-CN" dirty="0"/>
              <a:t>min(lv, find(mid+1,r,P)) </a:t>
            </a:r>
            <a:r>
              <a:rPr lang="zh-CN" altLang="en-US" dirty="0"/>
              <a:t>这和之前设</a:t>
            </a:r>
            <a:r>
              <a:rPr lang="en-US" altLang="zh-CN" dirty="0" err="1"/>
              <a:t>len</a:t>
            </a:r>
            <a:r>
              <a:rPr lang="zh-CN" altLang="en-US" dirty="0"/>
              <a:t>是一样的</a:t>
            </a:r>
            <a:endParaRPr lang="en-US" altLang="zh-CN" dirty="0"/>
          </a:p>
          <a:p>
            <a:r>
              <a:rPr lang="zh-CN" altLang="en-US" dirty="0"/>
              <a:t>维护</a:t>
            </a:r>
            <a:r>
              <a:rPr lang="en-US" altLang="zh-CN" dirty="0"/>
              <a:t>lv</a:t>
            </a:r>
            <a:r>
              <a:rPr lang="zh-CN" altLang="en-US" dirty="0"/>
              <a:t>，这样复杂度即可保证</a:t>
            </a:r>
            <a:endParaRPr lang="en-US" altLang="zh-CN" dirty="0"/>
          </a:p>
          <a:p>
            <a:r>
              <a:rPr lang="zh-CN" altLang="en-US" dirty="0"/>
              <a:t>而对于修改操作，每次修改完后重新计算</a:t>
            </a:r>
            <a:r>
              <a:rPr lang="en-US" altLang="zh-CN" dirty="0"/>
              <a:t>lv</a:t>
            </a:r>
            <a:r>
              <a:rPr lang="zh-CN" altLang="en-US" dirty="0"/>
              <a:t>即可</a:t>
            </a:r>
            <a:endParaRPr lang="en-US" altLang="zh-CN" dirty="0"/>
          </a:p>
        </p:txBody>
      </p:sp>
    </p:spTree>
    <p:extLst>
      <p:ext uri="{BB962C8B-B14F-4D97-AF65-F5344CB8AC3E}">
        <p14:creationId xmlns:p14="http://schemas.microsoft.com/office/powerpoint/2010/main" val="1772166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61F10-C80A-4D1D-A593-5E3A67E06952}"/>
              </a:ext>
            </a:extLst>
          </p:cNvPr>
          <p:cNvSpPr>
            <a:spLocks noGrp="1"/>
          </p:cNvSpPr>
          <p:nvPr>
            <p:ph type="title"/>
          </p:nvPr>
        </p:nvSpPr>
        <p:spPr/>
        <p:txBody>
          <a:bodyPr/>
          <a:lstStyle/>
          <a:p>
            <a:r>
              <a:rPr lang="en-US" altLang="zh-CN" dirty="0"/>
              <a:t>NOI 2005 </a:t>
            </a:r>
            <a:r>
              <a:rPr lang="zh-CN" altLang="en-US" dirty="0"/>
              <a:t>瑰丽华尔兹</a:t>
            </a:r>
          </a:p>
        </p:txBody>
      </p:sp>
      <p:sp>
        <p:nvSpPr>
          <p:cNvPr id="3" name="内容占位符 2">
            <a:extLst>
              <a:ext uri="{FF2B5EF4-FFF2-40B4-BE49-F238E27FC236}">
                <a16:creationId xmlns:a16="http://schemas.microsoft.com/office/drawing/2014/main" id="{11E05015-0E93-4F30-8326-1841E83155E3}"/>
              </a:ext>
            </a:extLst>
          </p:cNvPr>
          <p:cNvSpPr>
            <a:spLocks noGrp="1"/>
          </p:cNvSpPr>
          <p:nvPr>
            <p:ph idx="1"/>
          </p:nvPr>
        </p:nvSpPr>
        <p:spPr/>
        <p:txBody>
          <a:bodyPr/>
          <a:lstStyle/>
          <a:p>
            <a:r>
              <a:rPr lang="zh-CN" altLang="en-US" dirty="0"/>
              <a:t>有一张 </a:t>
            </a:r>
            <a:r>
              <a:rPr lang="en-US" altLang="zh-CN" dirty="0" err="1"/>
              <a:t>n×m</a:t>
            </a:r>
            <a:r>
              <a:rPr lang="en-US" altLang="zh-CN" dirty="0"/>
              <a:t> </a:t>
            </a:r>
            <a:r>
              <a:rPr lang="zh-CN" altLang="en-US" dirty="0"/>
              <a:t>的棋盘，棋盘上有一些障碍。</a:t>
            </a:r>
            <a:endParaRPr lang="en-US" altLang="zh-CN" dirty="0"/>
          </a:p>
          <a:p>
            <a:r>
              <a:rPr lang="zh-CN" altLang="en-US" dirty="0"/>
              <a:t>一共 </a:t>
            </a:r>
            <a:r>
              <a:rPr lang="en-US" altLang="zh-CN" dirty="0"/>
              <a:t>t </a:t>
            </a:r>
            <a:r>
              <a:rPr lang="zh-CN" altLang="en-US" dirty="0"/>
              <a:t>个时刻，被分为 </a:t>
            </a:r>
            <a:r>
              <a:rPr lang="en-US" altLang="zh-CN" dirty="0"/>
              <a:t>k </a:t>
            </a:r>
            <a:r>
              <a:rPr lang="zh-CN" altLang="en-US" dirty="0"/>
              <a:t>段，在每一段中都有一个向上</a:t>
            </a:r>
            <a:r>
              <a:rPr lang="en-US" altLang="zh-CN" dirty="0"/>
              <a:t>/</a:t>
            </a:r>
            <a:r>
              <a:rPr lang="zh-CN" altLang="en-US" dirty="0"/>
              <a:t>下</a:t>
            </a:r>
            <a:r>
              <a:rPr lang="en-US" altLang="zh-CN" dirty="0"/>
              <a:t>/</a:t>
            </a:r>
            <a:r>
              <a:rPr lang="zh-CN" altLang="en-US" dirty="0"/>
              <a:t>左</a:t>
            </a:r>
            <a:r>
              <a:rPr lang="en-US" altLang="zh-CN" dirty="0"/>
              <a:t>/</a:t>
            </a:r>
            <a:r>
              <a:rPr lang="zh-CN" altLang="en-US" dirty="0"/>
              <a:t>右倾斜的趋势（持续时间 </a:t>
            </a:r>
            <a:r>
              <a:rPr lang="en-US" altLang="zh-CN" dirty="0"/>
              <a:t>qi</a:t>
            </a:r>
            <a:r>
              <a:rPr lang="zh-CN" altLang="en-US" dirty="0"/>
              <a:t>）。</a:t>
            </a:r>
          </a:p>
          <a:p>
            <a:r>
              <a:rPr lang="en-US" altLang="zh-CN" dirty="0"/>
              <a:t>1 </a:t>
            </a:r>
            <a:r>
              <a:rPr lang="zh-CN" altLang="en-US" dirty="0"/>
              <a:t>时刻一架钢琴在 </a:t>
            </a:r>
            <a:r>
              <a:rPr lang="en-US" altLang="zh-CN" dirty="0"/>
              <a:t>(x0,y0) </a:t>
            </a:r>
            <a:r>
              <a:rPr lang="zh-CN" altLang="en-US" dirty="0"/>
              <a:t>处，你可以在任意时刻控制它动或不动，若动则该时刻会向趋势方向滑动一格。要求在任何时刻都不能出棋盘或碰到障碍，问你 </a:t>
            </a:r>
            <a:r>
              <a:rPr lang="en-US" altLang="zh-CN" dirty="0"/>
              <a:t>t </a:t>
            </a:r>
            <a:r>
              <a:rPr lang="zh-CN" altLang="en-US" dirty="0"/>
              <a:t>时刻内最多滑动多少格。</a:t>
            </a:r>
          </a:p>
          <a:p>
            <a:r>
              <a:rPr lang="en-US" altLang="zh-CN" dirty="0"/>
              <a:t>1≤n,m,k≤200, t&lt;=21000</a:t>
            </a:r>
            <a:endParaRPr lang="zh-CN" altLang="en-US" dirty="0"/>
          </a:p>
        </p:txBody>
      </p:sp>
    </p:spTree>
    <p:extLst>
      <p:ext uri="{BB962C8B-B14F-4D97-AF65-F5344CB8AC3E}">
        <p14:creationId xmlns:p14="http://schemas.microsoft.com/office/powerpoint/2010/main" val="2422623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61F10-C80A-4D1D-A593-5E3A67E06952}"/>
              </a:ext>
            </a:extLst>
          </p:cNvPr>
          <p:cNvSpPr>
            <a:spLocks noGrp="1"/>
          </p:cNvSpPr>
          <p:nvPr>
            <p:ph type="title"/>
          </p:nvPr>
        </p:nvSpPr>
        <p:spPr/>
        <p:txBody>
          <a:bodyPr/>
          <a:lstStyle/>
          <a:p>
            <a:r>
              <a:rPr lang="en-US" altLang="zh-CN" dirty="0"/>
              <a:t>NOI 2005 </a:t>
            </a:r>
            <a:r>
              <a:rPr lang="zh-CN" altLang="en-US" dirty="0"/>
              <a:t>瑰丽华尔兹</a:t>
            </a:r>
          </a:p>
        </p:txBody>
      </p:sp>
      <p:sp>
        <p:nvSpPr>
          <p:cNvPr id="3" name="内容占位符 2">
            <a:extLst>
              <a:ext uri="{FF2B5EF4-FFF2-40B4-BE49-F238E27FC236}">
                <a16:creationId xmlns:a16="http://schemas.microsoft.com/office/drawing/2014/main" id="{11E05015-0E93-4F30-8326-1841E83155E3}"/>
              </a:ext>
            </a:extLst>
          </p:cNvPr>
          <p:cNvSpPr>
            <a:spLocks noGrp="1"/>
          </p:cNvSpPr>
          <p:nvPr>
            <p:ph idx="1"/>
          </p:nvPr>
        </p:nvSpPr>
        <p:spPr/>
        <p:txBody>
          <a:bodyPr/>
          <a:lstStyle/>
          <a:p>
            <a:r>
              <a:rPr lang="zh-CN" altLang="en-US" dirty="0"/>
              <a:t>设 </a:t>
            </a:r>
            <a:r>
              <a:rPr lang="en-US" altLang="zh-CN" dirty="0"/>
              <a:t>f[</a:t>
            </a:r>
            <a:r>
              <a:rPr lang="en-US" altLang="zh-CN" dirty="0" err="1"/>
              <a:t>i</a:t>
            </a:r>
            <a:r>
              <a:rPr lang="en-US" altLang="zh-CN" dirty="0"/>
              <a:t>][x][y] </a:t>
            </a:r>
            <a:r>
              <a:rPr lang="zh-CN" altLang="en-US" dirty="0"/>
              <a:t>为第 </a:t>
            </a:r>
            <a:r>
              <a:rPr lang="en-US" altLang="zh-CN" dirty="0" err="1"/>
              <a:t>i∼k</a:t>
            </a:r>
            <a:r>
              <a:rPr lang="en-US" altLang="zh-CN" dirty="0"/>
              <a:t> </a:t>
            </a:r>
            <a:r>
              <a:rPr lang="zh-CN" altLang="en-US" dirty="0"/>
              <a:t>个时段 </a:t>
            </a:r>
            <a:r>
              <a:rPr lang="en-US" altLang="zh-CN" dirty="0" err="1"/>
              <a:t>i</a:t>
            </a:r>
            <a:r>
              <a:rPr lang="en-US" altLang="zh-CN" dirty="0"/>
              <a:t> </a:t>
            </a:r>
            <a:r>
              <a:rPr lang="zh-CN" altLang="en-US" dirty="0"/>
              <a:t>时段初始时候在 </a:t>
            </a:r>
            <a:r>
              <a:rPr lang="en-US" altLang="zh-CN" dirty="0"/>
              <a:t>(</a:t>
            </a:r>
            <a:r>
              <a:rPr lang="en-US" altLang="zh-CN" dirty="0" err="1"/>
              <a:t>x,y</a:t>
            </a:r>
            <a:r>
              <a:rPr lang="en-US" altLang="zh-CN" dirty="0"/>
              <a:t>) </a:t>
            </a:r>
            <a:r>
              <a:rPr lang="zh-CN" altLang="en-US" dirty="0"/>
              <a:t>处的最多滑动步数。则答案为 </a:t>
            </a:r>
            <a:r>
              <a:rPr lang="en-US" altLang="zh-CN" dirty="0"/>
              <a:t>f[1][x0][y0]</a:t>
            </a:r>
            <a:r>
              <a:rPr lang="zh-CN" altLang="en-US" dirty="0"/>
              <a:t>。</a:t>
            </a:r>
            <a:endParaRPr lang="en-US" altLang="zh-CN" dirty="0"/>
          </a:p>
          <a:p>
            <a:r>
              <a:rPr lang="zh-CN" altLang="en-US" dirty="0"/>
              <a:t>假设第 </a:t>
            </a:r>
            <a:r>
              <a:rPr lang="en-US" altLang="zh-CN" dirty="0" err="1"/>
              <a:t>i</a:t>
            </a:r>
            <a:r>
              <a:rPr lang="en-US" altLang="zh-CN" dirty="0"/>
              <a:t> </a:t>
            </a:r>
            <a:r>
              <a:rPr lang="zh-CN" altLang="en-US" dirty="0"/>
              <a:t>个时段向左滑，那么 </a:t>
            </a:r>
            <a:r>
              <a:rPr lang="en-US" altLang="zh-CN" dirty="0"/>
              <a:t>f[</a:t>
            </a:r>
            <a:r>
              <a:rPr lang="en-US" altLang="zh-CN" dirty="0" err="1"/>
              <a:t>i</a:t>
            </a:r>
            <a:r>
              <a:rPr lang="en-US" altLang="zh-CN" dirty="0"/>
              <a:t>][x][y]=</a:t>
            </a:r>
            <a:r>
              <a:rPr lang="en-US" altLang="zh-CN" dirty="0" err="1"/>
              <a:t>max_a</a:t>
            </a:r>
            <a:r>
              <a:rPr lang="en-US" altLang="zh-CN" dirty="0"/>
              <a:t>(f[i+1][a][y]+x−a)</a:t>
            </a:r>
            <a:r>
              <a:rPr lang="zh-CN" altLang="en-US" dirty="0"/>
              <a:t>，</a:t>
            </a:r>
            <a:r>
              <a:rPr lang="en-US" altLang="zh-CN" dirty="0" err="1"/>
              <a:t>x−a≤q</a:t>
            </a:r>
            <a:r>
              <a:rPr lang="en-US" altLang="zh-CN" dirty="0"/>
              <a:t>[</a:t>
            </a:r>
            <a:r>
              <a:rPr lang="en-US" altLang="zh-CN" dirty="0" err="1"/>
              <a:t>i</a:t>
            </a:r>
            <a:r>
              <a:rPr lang="en-US" altLang="zh-CN" dirty="0"/>
              <a:t>]</a:t>
            </a:r>
            <a:r>
              <a:rPr lang="zh-CN" altLang="en-US" dirty="0"/>
              <a:t>，其中 </a:t>
            </a:r>
            <a:r>
              <a:rPr lang="en-US" altLang="zh-CN" dirty="0"/>
              <a:t>(</a:t>
            </a:r>
            <a:r>
              <a:rPr lang="en-US" altLang="zh-CN" dirty="0" err="1"/>
              <a:t>a,y</a:t>
            </a:r>
            <a:r>
              <a:rPr lang="en-US" altLang="zh-CN" dirty="0"/>
              <a:t>)∼(</a:t>
            </a:r>
            <a:r>
              <a:rPr lang="en-US" altLang="zh-CN" dirty="0" err="1"/>
              <a:t>x,y</a:t>
            </a:r>
            <a:r>
              <a:rPr lang="en-US" altLang="zh-CN" dirty="0"/>
              <a:t>) </a:t>
            </a:r>
            <a:r>
              <a:rPr lang="zh-CN" altLang="en-US" dirty="0"/>
              <a:t>中无障碍。</a:t>
            </a:r>
          </a:p>
          <a:p>
            <a:r>
              <a:rPr lang="zh-CN" altLang="en-US" dirty="0"/>
              <a:t>容易发现 </a:t>
            </a:r>
            <a:r>
              <a:rPr lang="en-US" altLang="zh-CN" dirty="0" err="1"/>
              <a:t>x,a</a:t>
            </a:r>
            <a:r>
              <a:rPr lang="en-US" altLang="zh-CN" dirty="0"/>
              <a:t> </a:t>
            </a:r>
            <a:r>
              <a:rPr lang="zh-CN" altLang="en-US" dirty="0"/>
              <a:t>是</a:t>
            </a:r>
            <a:r>
              <a:rPr lang="en-US" altLang="zh-CN" dirty="0"/>
              <a:t>1D/1D</a:t>
            </a:r>
            <a:r>
              <a:rPr lang="zh-CN" altLang="en-US" dirty="0"/>
              <a:t>的，并且可以用单调队列优化</a:t>
            </a:r>
          </a:p>
          <a:p>
            <a:r>
              <a:rPr lang="zh-CN" altLang="en-US" dirty="0"/>
              <a:t>其余方向同理。总复杂度 </a:t>
            </a:r>
            <a:r>
              <a:rPr lang="en-US" altLang="zh-CN" dirty="0"/>
              <a:t>O(</a:t>
            </a:r>
            <a:r>
              <a:rPr lang="en-US" altLang="zh-CN" dirty="0" err="1"/>
              <a:t>nmk</a:t>
            </a:r>
            <a:r>
              <a:rPr lang="en-US" altLang="zh-CN" dirty="0"/>
              <a:t>)</a:t>
            </a:r>
            <a:r>
              <a:rPr lang="zh-CN" altLang="en-US" dirty="0"/>
              <a:t>。</a:t>
            </a:r>
          </a:p>
        </p:txBody>
      </p:sp>
    </p:spTree>
    <p:extLst>
      <p:ext uri="{BB962C8B-B14F-4D97-AF65-F5344CB8AC3E}">
        <p14:creationId xmlns:p14="http://schemas.microsoft.com/office/powerpoint/2010/main" val="242954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592EA-845C-4863-A5AC-71DFB938346E}"/>
              </a:ext>
            </a:extLst>
          </p:cNvPr>
          <p:cNvSpPr>
            <a:spLocks noGrp="1"/>
          </p:cNvSpPr>
          <p:nvPr>
            <p:ph type="title"/>
          </p:nvPr>
        </p:nvSpPr>
        <p:spPr/>
        <p:txBody>
          <a:bodyPr/>
          <a:lstStyle/>
          <a:p>
            <a:r>
              <a:rPr lang="zh-CN" altLang="en-US" dirty="0"/>
              <a:t>斜率优化</a:t>
            </a:r>
          </a:p>
        </p:txBody>
      </p:sp>
      <p:sp>
        <p:nvSpPr>
          <p:cNvPr id="3" name="内容占位符 2">
            <a:extLst>
              <a:ext uri="{FF2B5EF4-FFF2-40B4-BE49-F238E27FC236}">
                <a16:creationId xmlns:a16="http://schemas.microsoft.com/office/drawing/2014/main" id="{9A61540D-2785-4B47-B144-1E98642AA4E5}"/>
              </a:ext>
            </a:extLst>
          </p:cNvPr>
          <p:cNvSpPr>
            <a:spLocks noGrp="1"/>
          </p:cNvSpPr>
          <p:nvPr>
            <p:ph idx="1"/>
          </p:nvPr>
        </p:nvSpPr>
        <p:spPr/>
        <p:txBody>
          <a:bodyPr/>
          <a:lstStyle/>
          <a:p>
            <a:r>
              <a:rPr lang="pl-PL" altLang="zh-CN" dirty="0"/>
              <a:t>f[i]=min_j (f[j]+w(i,j))</a:t>
            </a:r>
            <a:r>
              <a:rPr lang="zh-CN" altLang="en-US" dirty="0"/>
              <a:t>，</a:t>
            </a:r>
            <a:r>
              <a:rPr lang="en-US" altLang="zh-CN" dirty="0"/>
              <a:t>w(</a:t>
            </a:r>
            <a:r>
              <a:rPr lang="en-US" altLang="zh-CN" dirty="0" err="1"/>
              <a:t>i,j</a:t>
            </a:r>
            <a:r>
              <a:rPr lang="en-US" altLang="zh-CN" dirty="0"/>
              <a:t>)</a:t>
            </a:r>
            <a:r>
              <a:rPr lang="zh-CN" altLang="en-US" dirty="0"/>
              <a:t>含有</a:t>
            </a:r>
            <a:r>
              <a:rPr lang="en-US" altLang="zh-CN" dirty="0" err="1"/>
              <a:t>i,j</a:t>
            </a:r>
            <a:r>
              <a:rPr lang="zh-CN" altLang="en-US" dirty="0"/>
              <a:t>和</a:t>
            </a:r>
            <a:r>
              <a:rPr lang="en-US" altLang="zh-CN" dirty="0" err="1"/>
              <a:t>ij</a:t>
            </a:r>
            <a:r>
              <a:rPr lang="zh-CN" altLang="en-US" dirty="0"/>
              <a:t>的项</a:t>
            </a:r>
            <a:endParaRPr lang="pl-PL" altLang="zh-CN" dirty="0"/>
          </a:p>
          <a:p>
            <a:r>
              <a:rPr lang="en-US" altLang="zh-CN" dirty="0"/>
              <a:t>f[</a:t>
            </a:r>
            <a:r>
              <a:rPr lang="en-US" altLang="zh-CN" dirty="0" err="1"/>
              <a:t>i</a:t>
            </a:r>
            <a:r>
              <a:rPr lang="en-US" altLang="zh-CN" dirty="0"/>
              <a:t>]=</a:t>
            </a:r>
            <a:r>
              <a:rPr lang="en-US" altLang="zh-CN" dirty="0" err="1"/>
              <a:t>min_j</a:t>
            </a:r>
            <a:r>
              <a:rPr lang="en-US" altLang="zh-CN" dirty="0"/>
              <a:t> {</a:t>
            </a:r>
            <a:r>
              <a:rPr lang="pl-PL" altLang="zh-CN" dirty="0"/>
              <a:t>a[i]×b[j]+c[i]+d[j]</a:t>
            </a:r>
            <a:r>
              <a:rPr lang="en-US" altLang="zh-CN" dirty="0"/>
              <a:t>}</a:t>
            </a:r>
            <a:r>
              <a:rPr lang="zh-CN" altLang="en-US" dirty="0"/>
              <a:t>，式子中不含 </a:t>
            </a:r>
            <a:r>
              <a:rPr lang="en-US" altLang="zh-CN" dirty="0"/>
              <a:t>fj </a:t>
            </a:r>
            <a:r>
              <a:rPr lang="zh-CN" altLang="en-US" dirty="0"/>
              <a:t>是因为 </a:t>
            </a:r>
            <a:r>
              <a:rPr lang="en-US" altLang="zh-CN" dirty="0"/>
              <a:t>fj </a:t>
            </a:r>
            <a:r>
              <a:rPr lang="zh-CN" altLang="en-US" dirty="0"/>
              <a:t>可能参与了 </a:t>
            </a:r>
            <a:r>
              <a:rPr lang="en-US" altLang="zh-CN" dirty="0"/>
              <a:t>b[j] </a:t>
            </a:r>
            <a:r>
              <a:rPr lang="zh-CN" altLang="en-US" dirty="0"/>
              <a:t>和 </a:t>
            </a:r>
            <a:r>
              <a:rPr lang="en-US" altLang="zh-CN" dirty="0"/>
              <a:t>d[j] </a:t>
            </a:r>
            <a:r>
              <a:rPr lang="zh-CN" altLang="en-US" dirty="0"/>
              <a:t>的运算，为了方便表达就直接将 </a:t>
            </a:r>
            <a:r>
              <a:rPr lang="en-US" altLang="zh-CN" dirty="0"/>
              <a:t>fj </a:t>
            </a:r>
            <a:r>
              <a:rPr lang="zh-CN" altLang="en-US" dirty="0"/>
              <a:t>隐去了，不过这是不影响后续讨论的。</a:t>
            </a:r>
            <a:endParaRPr lang="en-US" altLang="zh-CN" dirty="0"/>
          </a:p>
          <a:p>
            <a:r>
              <a:rPr lang="zh-CN" altLang="en-US" dirty="0"/>
              <a:t>变形成</a:t>
            </a:r>
            <a:r>
              <a:rPr lang="pl-PL" altLang="zh-CN" dirty="0"/>
              <a:t>−d[j]=a[i]×b[j]+c[i]−fi</a:t>
            </a:r>
            <a:endParaRPr lang="en-US" altLang="zh-CN" dirty="0"/>
          </a:p>
          <a:p>
            <a:r>
              <a:rPr lang="en-US" altLang="zh-CN" dirty="0"/>
              <a:t>y=-d[j],x=b[j],k=a[</a:t>
            </a:r>
            <a:r>
              <a:rPr lang="en-US" altLang="zh-CN" dirty="0" err="1"/>
              <a:t>i</a:t>
            </a:r>
            <a:r>
              <a:rPr lang="en-US" altLang="zh-CN" dirty="0"/>
              <a:t>],b=c[</a:t>
            </a:r>
            <a:r>
              <a:rPr lang="en-US" altLang="zh-CN" dirty="0" err="1"/>
              <a:t>i</a:t>
            </a:r>
            <a:r>
              <a:rPr lang="en-US" altLang="zh-CN" dirty="0"/>
              <a:t>]-fi</a:t>
            </a:r>
          </a:p>
          <a:p>
            <a:r>
              <a:rPr lang="zh-CN" altLang="en-US" dirty="0"/>
              <a:t>要让</a:t>
            </a:r>
            <a:r>
              <a:rPr lang="en-US" altLang="zh-CN" dirty="0"/>
              <a:t>fi</a:t>
            </a:r>
            <a:r>
              <a:rPr lang="zh-CN" altLang="en-US" dirty="0"/>
              <a:t>最小，</a:t>
            </a:r>
            <a:r>
              <a:rPr lang="en-US" altLang="zh-CN" dirty="0"/>
              <a:t>b</a:t>
            </a:r>
            <a:r>
              <a:rPr lang="zh-CN" altLang="en-US" dirty="0"/>
              <a:t>就尽量大</a:t>
            </a:r>
            <a:endParaRPr lang="en-US" altLang="zh-CN" dirty="0"/>
          </a:p>
          <a:p>
            <a:r>
              <a:rPr lang="zh-CN" altLang="en-US" dirty="0"/>
              <a:t>所以对于 </a:t>
            </a:r>
            <a:r>
              <a:rPr lang="en-US" altLang="zh-CN" dirty="0"/>
              <a:t>1∼i−1 </a:t>
            </a:r>
            <a:r>
              <a:rPr lang="zh-CN" altLang="en-US" dirty="0"/>
              <a:t>间所有的 </a:t>
            </a:r>
            <a:r>
              <a:rPr lang="en-US" altLang="zh-CN" dirty="0"/>
              <a:t>j</a:t>
            </a:r>
            <a:r>
              <a:rPr lang="zh-CN" altLang="en-US" dirty="0"/>
              <a:t>，把 </a:t>
            </a:r>
            <a:r>
              <a:rPr lang="en-US" altLang="zh-CN" dirty="0"/>
              <a:t>(b[j],−d[j]) </a:t>
            </a:r>
            <a:r>
              <a:rPr lang="zh-CN" altLang="en-US" dirty="0"/>
              <a:t>刻画在坐标轴上，再用 </a:t>
            </a:r>
            <a:r>
              <a:rPr lang="en-US" altLang="zh-CN" dirty="0"/>
              <a:t>y=a[</a:t>
            </a:r>
            <a:r>
              <a:rPr lang="en-US" altLang="zh-CN" dirty="0" err="1"/>
              <a:t>i</a:t>
            </a:r>
            <a:r>
              <a:rPr lang="en-US" altLang="zh-CN" dirty="0"/>
              <a:t>]</a:t>
            </a:r>
            <a:r>
              <a:rPr lang="en-US" altLang="zh-CN" dirty="0" err="1"/>
              <a:t>x+b</a:t>
            </a:r>
            <a:r>
              <a:rPr lang="en-US" altLang="zh-CN" dirty="0"/>
              <a:t> </a:t>
            </a:r>
            <a:r>
              <a:rPr lang="zh-CN" altLang="en-US" dirty="0"/>
              <a:t>去做线性规划</a:t>
            </a:r>
            <a:endParaRPr lang="en-US" altLang="zh-CN" dirty="0"/>
          </a:p>
          <a:p>
            <a:endParaRPr lang="zh-CN" altLang="en-US" dirty="0"/>
          </a:p>
        </p:txBody>
      </p:sp>
    </p:spTree>
    <p:extLst>
      <p:ext uri="{BB962C8B-B14F-4D97-AF65-F5344CB8AC3E}">
        <p14:creationId xmlns:p14="http://schemas.microsoft.com/office/powerpoint/2010/main" val="1962428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2053</TotalTime>
  <Words>7435</Words>
  <Application>Microsoft Office PowerPoint</Application>
  <PresentationFormat>宽屏</PresentationFormat>
  <Paragraphs>368</Paragraphs>
  <Slides>69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69</vt:i4>
      </vt:variant>
    </vt:vector>
  </HeadingPairs>
  <TitlesOfParts>
    <vt:vector size="74" baseType="lpstr">
      <vt:lpstr>Helvetica Neue</vt:lpstr>
      <vt:lpstr>等线</vt:lpstr>
      <vt:lpstr>等线 Light</vt:lpstr>
      <vt:lpstr>Arial</vt:lpstr>
      <vt:lpstr>Office 主题​​</vt:lpstr>
      <vt:lpstr>DP优化</vt:lpstr>
      <vt:lpstr>1D/1D DP优化</vt:lpstr>
      <vt:lpstr>单调队列优化</vt:lpstr>
      <vt:lpstr>单调队列优化</vt:lpstr>
      <vt:lpstr>单调队列优化</vt:lpstr>
      <vt:lpstr>单调队列优化</vt:lpstr>
      <vt:lpstr>NOI 2005 瑰丽华尔兹</vt:lpstr>
      <vt:lpstr>NOI 2005 瑰丽华尔兹</vt:lpstr>
      <vt:lpstr>斜率优化</vt:lpstr>
      <vt:lpstr>斜率优化</vt:lpstr>
      <vt:lpstr>斜率优化</vt:lpstr>
      <vt:lpstr>斜率优化</vt:lpstr>
      <vt:lpstr>斜率优化</vt:lpstr>
      <vt:lpstr>bzoj1010 玩具装箱toy</vt:lpstr>
      <vt:lpstr>bzoj1010 玩具装箱toy</vt:lpstr>
      <vt:lpstr>斜率优化</vt:lpstr>
      <vt:lpstr>SDOI2012 任务安排</vt:lpstr>
      <vt:lpstr>SDOI2012 任务安排</vt:lpstr>
      <vt:lpstr>斜率优化</vt:lpstr>
      <vt:lpstr>NOI 2007 货币兑换Cash</vt:lpstr>
      <vt:lpstr>NOI 2007 货币兑换Cash</vt:lpstr>
      <vt:lpstr>NOI 2007 货币兑换Cash</vt:lpstr>
      <vt:lpstr>NOI 2007 货币兑换Cash</vt:lpstr>
      <vt:lpstr>四边形不等式</vt:lpstr>
      <vt:lpstr>四边形不等式</vt:lpstr>
      <vt:lpstr>四边形不等式</vt:lpstr>
      <vt:lpstr>四边形不等式</vt:lpstr>
      <vt:lpstr>四边形不等式</vt:lpstr>
      <vt:lpstr>决策单调性</vt:lpstr>
      <vt:lpstr>分治</vt:lpstr>
      <vt:lpstr>CF 868F</vt:lpstr>
      <vt:lpstr>CF 868F</vt:lpstr>
      <vt:lpstr>CF 868F</vt:lpstr>
      <vt:lpstr>数据结构+二分</vt:lpstr>
      <vt:lpstr>数据结构+二分</vt:lpstr>
      <vt:lpstr>数据结构+二分</vt:lpstr>
      <vt:lpstr>数据结构+二分</vt:lpstr>
      <vt:lpstr>[NOI 2009] 诗人小G</vt:lpstr>
      <vt:lpstr>[NOI 2009] 诗人小G</vt:lpstr>
      <vt:lpstr>四边形不等式</vt:lpstr>
      <vt:lpstr>四边形不等式优化2D/1D</vt:lpstr>
      <vt:lpstr>四边形不等式优化2D/1D</vt:lpstr>
      <vt:lpstr>数据结构优化DP</vt:lpstr>
      <vt:lpstr>经典问题：LIS</vt:lpstr>
      <vt:lpstr>经典问题：LIS</vt:lpstr>
      <vt:lpstr>经典问题：LIS</vt:lpstr>
      <vt:lpstr>经典问题：LIS</vt:lpstr>
      <vt:lpstr>经典问题：LIS</vt:lpstr>
      <vt:lpstr>经典问题：LIS</vt:lpstr>
      <vt:lpstr>经典问题：LIS</vt:lpstr>
      <vt:lpstr>经典问题：LIS</vt:lpstr>
      <vt:lpstr>经典问题：LIS</vt:lpstr>
      <vt:lpstr>经典问题：LIS</vt:lpstr>
      <vt:lpstr>经典问题：LIS</vt:lpstr>
      <vt:lpstr>树上LIS</vt:lpstr>
      <vt:lpstr>树上LIS</vt:lpstr>
      <vt:lpstr>树上LIS</vt:lpstr>
      <vt:lpstr>树上LIS</vt:lpstr>
      <vt:lpstr>树上LIS</vt:lpstr>
      <vt:lpstr>树上LIS</vt:lpstr>
      <vt:lpstr>树上LIS</vt:lpstr>
      <vt:lpstr>树上LIS</vt:lpstr>
      <vt:lpstr>树上LIS</vt:lpstr>
      <vt:lpstr>树上LIS</vt:lpstr>
      <vt:lpstr>维护单调栈</vt:lpstr>
      <vt:lpstr>维护单调栈</vt:lpstr>
      <vt:lpstr>维护单调栈</vt:lpstr>
      <vt:lpstr>维护单调栈</vt:lpstr>
      <vt:lpstr>维护单调栈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DP优化</dc:title>
  <dc:creator>You Lingyun</dc:creator>
  <cp:lastModifiedBy>You Lingyun</cp:lastModifiedBy>
  <cp:revision>135</cp:revision>
  <dcterms:created xsi:type="dcterms:W3CDTF">2021-11-10T09:31:47Z</dcterms:created>
  <dcterms:modified xsi:type="dcterms:W3CDTF">2022-11-16T07:13:12Z</dcterms:modified>
</cp:coreProperties>
</file>