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4" r:id="rId8"/>
    <p:sldId id="265" r:id="rId9"/>
    <p:sldId id="263" r:id="rId10"/>
    <p:sldId id="266" r:id="rId11"/>
    <p:sldId id="267" r:id="rId12"/>
    <p:sldId id="268" r:id="rId13"/>
    <p:sldId id="269" r:id="rId14"/>
    <p:sldId id="270" r:id="rId15"/>
    <p:sldId id="261" r:id="rId16"/>
    <p:sldId id="272" r:id="rId17"/>
    <p:sldId id="271" r:id="rId18"/>
    <p:sldId id="273" r:id="rId19"/>
    <p:sldId id="274" r:id="rId20"/>
    <p:sldId id="275" r:id="rId21"/>
    <p:sldId id="276"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7" d="100"/>
          <a:sy n="107" d="100"/>
        </p:scale>
        <p:origin x="8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94C61A-85A1-90E6-324C-625E5319DB6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42910E6-C8A2-8D76-100E-17DF500A5D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CCBB8FA-6D3B-E8BD-1F53-A13665A659F8}"/>
              </a:ext>
            </a:extLst>
          </p:cNvPr>
          <p:cNvSpPr>
            <a:spLocks noGrp="1"/>
          </p:cNvSpPr>
          <p:nvPr>
            <p:ph type="dt" sz="half" idx="10"/>
          </p:nvPr>
        </p:nvSpPr>
        <p:spPr/>
        <p:txBody>
          <a:bodyPr/>
          <a:lstStyle/>
          <a:p>
            <a:fld id="{02161399-C9AF-4A56-A5FD-574BDF8F4E7F}" type="datetimeFigureOut">
              <a:rPr lang="zh-CN" altLang="en-US" smtClean="0"/>
              <a:t>2023/3/27</a:t>
            </a:fld>
            <a:endParaRPr lang="zh-CN" altLang="en-US"/>
          </a:p>
        </p:txBody>
      </p:sp>
      <p:sp>
        <p:nvSpPr>
          <p:cNvPr id="5" name="页脚占位符 4">
            <a:extLst>
              <a:ext uri="{FF2B5EF4-FFF2-40B4-BE49-F238E27FC236}">
                <a16:creationId xmlns:a16="http://schemas.microsoft.com/office/drawing/2014/main" id="{DAE8B992-6AEE-E5F0-97D2-B2743138A2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35D82C-2930-386A-E44C-C66878604942}"/>
              </a:ext>
            </a:extLst>
          </p:cNvPr>
          <p:cNvSpPr>
            <a:spLocks noGrp="1"/>
          </p:cNvSpPr>
          <p:nvPr>
            <p:ph type="sldNum" sz="quarter" idx="12"/>
          </p:nvPr>
        </p:nvSpPr>
        <p:spPr/>
        <p:txBody>
          <a:bodyPr/>
          <a:lstStyle/>
          <a:p>
            <a:fld id="{9F5963DD-CC2B-468F-895D-DADB5CA3B190}" type="slidenum">
              <a:rPr lang="zh-CN" altLang="en-US" smtClean="0"/>
              <a:t>‹#›</a:t>
            </a:fld>
            <a:endParaRPr lang="zh-CN" altLang="en-US"/>
          </a:p>
        </p:txBody>
      </p:sp>
    </p:spTree>
    <p:extLst>
      <p:ext uri="{BB962C8B-B14F-4D97-AF65-F5344CB8AC3E}">
        <p14:creationId xmlns:p14="http://schemas.microsoft.com/office/powerpoint/2010/main" val="30312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3731E4-9741-4039-DA3F-51AA96E8BC4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00D841B-6E63-30E3-96A1-C2572B7931A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3279854-51FA-822C-3839-454F33DBCA97}"/>
              </a:ext>
            </a:extLst>
          </p:cNvPr>
          <p:cNvSpPr>
            <a:spLocks noGrp="1"/>
          </p:cNvSpPr>
          <p:nvPr>
            <p:ph type="dt" sz="half" idx="10"/>
          </p:nvPr>
        </p:nvSpPr>
        <p:spPr/>
        <p:txBody>
          <a:bodyPr/>
          <a:lstStyle/>
          <a:p>
            <a:fld id="{02161399-C9AF-4A56-A5FD-574BDF8F4E7F}" type="datetimeFigureOut">
              <a:rPr lang="zh-CN" altLang="en-US" smtClean="0"/>
              <a:t>2023/3/27</a:t>
            </a:fld>
            <a:endParaRPr lang="zh-CN" altLang="en-US"/>
          </a:p>
        </p:txBody>
      </p:sp>
      <p:sp>
        <p:nvSpPr>
          <p:cNvPr id="5" name="页脚占位符 4">
            <a:extLst>
              <a:ext uri="{FF2B5EF4-FFF2-40B4-BE49-F238E27FC236}">
                <a16:creationId xmlns:a16="http://schemas.microsoft.com/office/drawing/2014/main" id="{8B409343-AC87-AFA1-B45D-650FC6B15DA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ED813E-ED80-4B6F-02AE-E2BE6A5BF191}"/>
              </a:ext>
            </a:extLst>
          </p:cNvPr>
          <p:cNvSpPr>
            <a:spLocks noGrp="1"/>
          </p:cNvSpPr>
          <p:nvPr>
            <p:ph type="sldNum" sz="quarter" idx="12"/>
          </p:nvPr>
        </p:nvSpPr>
        <p:spPr/>
        <p:txBody>
          <a:bodyPr/>
          <a:lstStyle/>
          <a:p>
            <a:fld id="{9F5963DD-CC2B-468F-895D-DADB5CA3B190}" type="slidenum">
              <a:rPr lang="zh-CN" altLang="en-US" smtClean="0"/>
              <a:t>‹#›</a:t>
            </a:fld>
            <a:endParaRPr lang="zh-CN" altLang="en-US"/>
          </a:p>
        </p:txBody>
      </p:sp>
    </p:spTree>
    <p:extLst>
      <p:ext uri="{BB962C8B-B14F-4D97-AF65-F5344CB8AC3E}">
        <p14:creationId xmlns:p14="http://schemas.microsoft.com/office/powerpoint/2010/main" val="2183028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E0FC56E-CE52-10C6-816A-8966F13FD03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50A4732-EB17-E482-55DF-F44F40521A3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A842E98-C116-2A5C-42FF-36EC9C5879AC}"/>
              </a:ext>
            </a:extLst>
          </p:cNvPr>
          <p:cNvSpPr>
            <a:spLocks noGrp="1"/>
          </p:cNvSpPr>
          <p:nvPr>
            <p:ph type="dt" sz="half" idx="10"/>
          </p:nvPr>
        </p:nvSpPr>
        <p:spPr/>
        <p:txBody>
          <a:bodyPr/>
          <a:lstStyle/>
          <a:p>
            <a:fld id="{02161399-C9AF-4A56-A5FD-574BDF8F4E7F}" type="datetimeFigureOut">
              <a:rPr lang="zh-CN" altLang="en-US" smtClean="0"/>
              <a:t>2023/3/27</a:t>
            </a:fld>
            <a:endParaRPr lang="zh-CN" altLang="en-US"/>
          </a:p>
        </p:txBody>
      </p:sp>
      <p:sp>
        <p:nvSpPr>
          <p:cNvPr id="5" name="页脚占位符 4">
            <a:extLst>
              <a:ext uri="{FF2B5EF4-FFF2-40B4-BE49-F238E27FC236}">
                <a16:creationId xmlns:a16="http://schemas.microsoft.com/office/drawing/2014/main" id="{F7D43BAC-A0D5-7382-CACE-8CC07BEC80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4C6F01-DAFB-31F2-940B-AA6CFDE9BB69}"/>
              </a:ext>
            </a:extLst>
          </p:cNvPr>
          <p:cNvSpPr>
            <a:spLocks noGrp="1"/>
          </p:cNvSpPr>
          <p:nvPr>
            <p:ph type="sldNum" sz="quarter" idx="12"/>
          </p:nvPr>
        </p:nvSpPr>
        <p:spPr/>
        <p:txBody>
          <a:bodyPr/>
          <a:lstStyle/>
          <a:p>
            <a:fld id="{9F5963DD-CC2B-468F-895D-DADB5CA3B190}" type="slidenum">
              <a:rPr lang="zh-CN" altLang="en-US" smtClean="0"/>
              <a:t>‹#›</a:t>
            </a:fld>
            <a:endParaRPr lang="zh-CN" altLang="en-US"/>
          </a:p>
        </p:txBody>
      </p:sp>
    </p:spTree>
    <p:extLst>
      <p:ext uri="{BB962C8B-B14F-4D97-AF65-F5344CB8AC3E}">
        <p14:creationId xmlns:p14="http://schemas.microsoft.com/office/powerpoint/2010/main" val="2750708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75A36C-D9BD-B658-C090-D69826B3487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E15E4F0-C27C-AD18-3273-D1C68AB877B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756725F-D837-D36B-1F4F-FCDC4B1C5E1E}"/>
              </a:ext>
            </a:extLst>
          </p:cNvPr>
          <p:cNvSpPr>
            <a:spLocks noGrp="1"/>
          </p:cNvSpPr>
          <p:nvPr>
            <p:ph type="dt" sz="half" idx="10"/>
          </p:nvPr>
        </p:nvSpPr>
        <p:spPr/>
        <p:txBody>
          <a:bodyPr/>
          <a:lstStyle/>
          <a:p>
            <a:fld id="{02161399-C9AF-4A56-A5FD-574BDF8F4E7F}" type="datetimeFigureOut">
              <a:rPr lang="zh-CN" altLang="en-US" smtClean="0"/>
              <a:t>2023/3/27</a:t>
            </a:fld>
            <a:endParaRPr lang="zh-CN" altLang="en-US"/>
          </a:p>
        </p:txBody>
      </p:sp>
      <p:sp>
        <p:nvSpPr>
          <p:cNvPr id="5" name="页脚占位符 4">
            <a:extLst>
              <a:ext uri="{FF2B5EF4-FFF2-40B4-BE49-F238E27FC236}">
                <a16:creationId xmlns:a16="http://schemas.microsoft.com/office/drawing/2014/main" id="{4F1289F0-F492-3D15-71CD-FBC26A3017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266BC5-74FD-79F0-C333-0AA9782C7F6E}"/>
              </a:ext>
            </a:extLst>
          </p:cNvPr>
          <p:cNvSpPr>
            <a:spLocks noGrp="1"/>
          </p:cNvSpPr>
          <p:nvPr>
            <p:ph type="sldNum" sz="quarter" idx="12"/>
          </p:nvPr>
        </p:nvSpPr>
        <p:spPr/>
        <p:txBody>
          <a:bodyPr/>
          <a:lstStyle/>
          <a:p>
            <a:fld id="{9F5963DD-CC2B-468F-895D-DADB5CA3B190}" type="slidenum">
              <a:rPr lang="zh-CN" altLang="en-US" smtClean="0"/>
              <a:t>‹#›</a:t>
            </a:fld>
            <a:endParaRPr lang="zh-CN" altLang="en-US"/>
          </a:p>
        </p:txBody>
      </p:sp>
    </p:spTree>
    <p:extLst>
      <p:ext uri="{BB962C8B-B14F-4D97-AF65-F5344CB8AC3E}">
        <p14:creationId xmlns:p14="http://schemas.microsoft.com/office/powerpoint/2010/main" val="8995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6CD864-3D5B-8A39-69B1-A9B5E795F43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B1AD8CC-10EB-A308-DE6F-5831191419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97D1C5C-E646-3A0E-4B84-77C23DDE4334}"/>
              </a:ext>
            </a:extLst>
          </p:cNvPr>
          <p:cNvSpPr>
            <a:spLocks noGrp="1"/>
          </p:cNvSpPr>
          <p:nvPr>
            <p:ph type="dt" sz="half" idx="10"/>
          </p:nvPr>
        </p:nvSpPr>
        <p:spPr/>
        <p:txBody>
          <a:bodyPr/>
          <a:lstStyle/>
          <a:p>
            <a:fld id="{02161399-C9AF-4A56-A5FD-574BDF8F4E7F}" type="datetimeFigureOut">
              <a:rPr lang="zh-CN" altLang="en-US" smtClean="0"/>
              <a:t>2023/3/27</a:t>
            </a:fld>
            <a:endParaRPr lang="zh-CN" altLang="en-US"/>
          </a:p>
        </p:txBody>
      </p:sp>
      <p:sp>
        <p:nvSpPr>
          <p:cNvPr id="5" name="页脚占位符 4">
            <a:extLst>
              <a:ext uri="{FF2B5EF4-FFF2-40B4-BE49-F238E27FC236}">
                <a16:creationId xmlns:a16="http://schemas.microsoft.com/office/drawing/2014/main" id="{C42FFEA1-ADE4-075E-084A-A440B59D52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1A72BD-D496-2E94-03C9-DEDA6868E420}"/>
              </a:ext>
            </a:extLst>
          </p:cNvPr>
          <p:cNvSpPr>
            <a:spLocks noGrp="1"/>
          </p:cNvSpPr>
          <p:nvPr>
            <p:ph type="sldNum" sz="quarter" idx="12"/>
          </p:nvPr>
        </p:nvSpPr>
        <p:spPr/>
        <p:txBody>
          <a:bodyPr/>
          <a:lstStyle/>
          <a:p>
            <a:fld id="{9F5963DD-CC2B-468F-895D-DADB5CA3B190}" type="slidenum">
              <a:rPr lang="zh-CN" altLang="en-US" smtClean="0"/>
              <a:t>‹#›</a:t>
            </a:fld>
            <a:endParaRPr lang="zh-CN" altLang="en-US"/>
          </a:p>
        </p:txBody>
      </p:sp>
    </p:spTree>
    <p:extLst>
      <p:ext uri="{BB962C8B-B14F-4D97-AF65-F5344CB8AC3E}">
        <p14:creationId xmlns:p14="http://schemas.microsoft.com/office/powerpoint/2010/main" val="310805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4988A0-DF44-2408-D91E-0C22C825023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DA8EA3-F955-B694-6981-8BF5A6CCAD4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58DF9DB-4D68-3FC9-1642-3EA4566B7FE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CA7EBA6-1297-9278-6BD9-4950F623ED1A}"/>
              </a:ext>
            </a:extLst>
          </p:cNvPr>
          <p:cNvSpPr>
            <a:spLocks noGrp="1"/>
          </p:cNvSpPr>
          <p:nvPr>
            <p:ph type="dt" sz="half" idx="10"/>
          </p:nvPr>
        </p:nvSpPr>
        <p:spPr/>
        <p:txBody>
          <a:bodyPr/>
          <a:lstStyle/>
          <a:p>
            <a:fld id="{02161399-C9AF-4A56-A5FD-574BDF8F4E7F}" type="datetimeFigureOut">
              <a:rPr lang="zh-CN" altLang="en-US" smtClean="0"/>
              <a:t>2023/3/27</a:t>
            </a:fld>
            <a:endParaRPr lang="zh-CN" altLang="en-US"/>
          </a:p>
        </p:txBody>
      </p:sp>
      <p:sp>
        <p:nvSpPr>
          <p:cNvPr id="6" name="页脚占位符 5">
            <a:extLst>
              <a:ext uri="{FF2B5EF4-FFF2-40B4-BE49-F238E27FC236}">
                <a16:creationId xmlns:a16="http://schemas.microsoft.com/office/drawing/2014/main" id="{B9E5E898-FE64-3D73-93DC-CF014E11550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AFE524C-1DF6-9FB1-3607-A0880E641BB9}"/>
              </a:ext>
            </a:extLst>
          </p:cNvPr>
          <p:cNvSpPr>
            <a:spLocks noGrp="1"/>
          </p:cNvSpPr>
          <p:nvPr>
            <p:ph type="sldNum" sz="quarter" idx="12"/>
          </p:nvPr>
        </p:nvSpPr>
        <p:spPr/>
        <p:txBody>
          <a:bodyPr/>
          <a:lstStyle/>
          <a:p>
            <a:fld id="{9F5963DD-CC2B-468F-895D-DADB5CA3B190}" type="slidenum">
              <a:rPr lang="zh-CN" altLang="en-US" smtClean="0"/>
              <a:t>‹#›</a:t>
            </a:fld>
            <a:endParaRPr lang="zh-CN" altLang="en-US"/>
          </a:p>
        </p:txBody>
      </p:sp>
    </p:spTree>
    <p:extLst>
      <p:ext uri="{BB962C8B-B14F-4D97-AF65-F5344CB8AC3E}">
        <p14:creationId xmlns:p14="http://schemas.microsoft.com/office/powerpoint/2010/main" val="868149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8960DD-4FCC-B437-4414-C00017770CE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3FFCC38-65E4-D48E-F463-DA0A154173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8D2390F-482A-F031-B7F8-C32A39A19BF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50B75B9-C72C-7B25-2B47-A1EFEB2572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A78C4F1-9105-0B2D-2FB9-7DE29589040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AF6A760-9BC3-FB90-58D1-2EC15EACA0F2}"/>
              </a:ext>
            </a:extLst>
          </p:cNvPr>
          <p:cNvSpPr>
            <a:spLocks noGrp="1"/>
          </p:cNvSpPr>
          <p:nvPr>
            <p:ph type="dt" sz="half" idx="10"/>
          </p:nvPr>
        </p:nvSpPr>
        <p:spPr/>
        <p:txBody>
          <a:bodyPr/>
          <a:lstStyle/>
          <a:p>
            <a:fld id="{02161399-C9AF-4A56-A5FD-574BDF8F4E7F}" type="datetimeFigureOut">
              <a:rPr lang="zh-CN" altLang="en-US" smtClean="0"/>
              <a:t>2023/3/27</a:t>
            </a:fld>
            <a:endParaRPr lang="zh-CN" altLang="en-US"/>
          </a:p>
        </p:txBody>
      </p:sp>
      <p:sp>
        <p:nvSpPr>
          <p:cNvPr id="8" name="页脚占位符 7">
            <a:extLst>
              <a:ext uri="{FF2B5EF4-FFF2-40B4-BE49-F238E27FC236}">
                <a16:creationId xmlns:a16="http://schemas.microsoft.com/office/drawing/2014/main" id="{DC5084BC-47C0-6AF3-C57D-DABCEA093B9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9EEBFD6-E8B8-2221-CFB3-34BE24560A52}"/>
              </a:ext>
            </a:extLst>
          </p:cNvPr>
          <p:cNvSpPr>
            <a:spLocks noGrp="1"/>
          </p:cNvSpPr>
          <p:nvPr>
            <p:ph type="sldNum" sz="quarter" idx="12"/>
          </p:nvPr>
        </p:nvSpPr>
        <p:spPr/>
        <p:txBody>
          <a:bodyPr/>
          <a:lstStyle/>
          <a:p>
            <a:fld id="{9F5963DD-CC2B-468F-895D-DADB5CA3B190}" type="slidenum">
              <a:rPr lang="zh-CN" altLang="en-US" smtClean="0"/>
              <a:t>‹#›</a:t>
            </a:fld>
            <a:endParaRPr lang="zh-CN" altLang="en-US"/>
          </a:p>
        </p:txBody>
      </p:sp>
    </p:spTree>
    <p:extLst>
      <p:ext uri="{BB962C8B-B14F-4D97-AF65-F5344CB8AC3E}">
        <p14:creationId xmlns:p14="http://schemas.microsoft.com/office/powerpoint/2010/main" val="1711532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78DB1E-17C2-8AEB-6BE9-3433D47ADF5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7F4D0B2-7EC2-3B09-210B-E51B768A7D1D}"/>
              </a:ext>
            </a:extLst>
          </p:cNvPr>
          <p:cNvSpPr>
            <a:spLocks noGrp="1"/>
          </p:cNvSpPr>
          <p:nvPr>
            <p:ph type="dt" sz="half" idx="10"/>
          </p:nvPr>
        </p:nvSpPr>
        <p:spPr/>
        <p:txBody>
          <a:bodyPr/>
          <a:lstStyle/>
          <a:p>
            <a:fld id="{02161399-C9AF-4A56-A5FD-574BDF8F4E7F}" type="datetimeFigureOut">
              <a:rPr lang="zh-CN" altLang="en-US" smtClean="0"/>
              <a:t>2023/3/27</a:t>
            </a:fld>
            <a:endParaRPr lang="zh-CN" altLang="en-US"/>
          </a:p>
        </p:txBody>
      </p:sp>
      <p:sp>
        <p:nvSpPr>
          <p:cNvPr id="4" name="页脚占位符 3">
            <a:extLst>
              <a:ext uri="{FF2B5EF4-FFF2-40B4-BE49-F238E27FC236}">
                <a16:creationId xmlns:a16="http://schemas.microsoft.com/office/drawing/2014/main" id="{9089FAE1-519B-BDAB-47C8-9CC0CA3FBA3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8A52D30-4C4B-F46A-522E-021CDD58A0D9}"/>
              </a:ext>
            </a:extLst>
          </p:cNvPr>
          <p:cNvSpPr>
            <a:spLocks noGrp="1"/>
          </p:cNvSpPr>
          <p:nvPr>
            <p:ph type="sldNum" sz="quarter" idx="12"/>
          </p:nvPr>
        </p:nvSpPr>
        <p:spPr/>
        <p:txBody>
          <a:bodyPr/>
          <a:lstStyle/>
          <a:p>
            <a:fld id="{9F5963DD-CC2B-468F-895D-DADB5CA3B190}" type="slidenum">
              <a:rPr lang="zh-CN" altLang="en-US" smtClean="0"/>
              <a:t>‹#›</a:t>
            </a:fld>
            <a:endParaRPr lang="zh-CN" altLang="en-US"/>
          </a:p>
        </p:txBody>
      </p:sp>
    </p:spTree>
    <p:extLst>
      <p:ext uri="{BB962C8B-B14F-4D97-AF65-F5344CB8AC3E}">
        <p14:creationId xmlns:p14="http://schemas.microsoft.com/office/powerpoint/2010/main" val="3753743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CE7D47A-92DB-919D-ACDA-93CB5B5B9484}"/>
              </a:ext>
            </a:extLst>
          </p:cNvPr>
          <p:cNvSpPr>
            <a:spLocks noGrp="1"/>
          </p:cNvSpPr>
          <p:nvPr>
            <p:ph type="dt" sz="half" idx="10"/>
          </p:nvPr>
        </p:nvSpPr>
        <p:spPr/>
        <p:txBody>
          <a:bodyPr/>
          <a:lstStyle/>
          <a:p>
            <a:fld id="{02161399-C9AF-4A56-A5FD-574BDF8F4E7F}" type="datetimeFigureOut">
              <a:rPr lang="zh-CN" altLang="en-US" smtClean="0"/>
              <a:t>2023/3/27</a:t>
            </a:fld>
            <a:endParaRPr lang="zh-CN" altLang="en-US"/>
          </a:p>
        </p:txBody>
      </p:sp>
      <p:sp>
        <p:nvSpPr>
          <p:cNvPr id="3" name="页脚占位符 2">
            <a:extLst>
              <a:ext uri="{FF2B5EF4-FFF2-40B4-BE49-F238E27FC236}">
                <a16:creationId xmlns:a16="http://schemas.microsoft.com/office/drawing/2014/main" id="{41941FC6-E67E-BD2D-B231-4A4810CF50A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F859460-D46E-7E23-7B6F-A39060C40F50}"/>
              </a:ext>
            </a:extLst>
          </p:cNvPr>
          <p:cNvSpPr>
            <a:spLocks noGrp="1"/>
          </p:cNvSpPr>
          <p:nvPr>
            <p:ph type="sldNum" sz="quarter" idx="12"/>
          </p:nvPr>
        </p:nvSpPr>
        <p:spPr/>
        <p:txBody>
          <a:bodyPr/>
          <a:lstStyle/>
          <a:p>
            <a:fld id="{9F5963DD-CC2B-468F-895D-DADB5CA3B190}" type="slidenum">
              <a:rPr lang="zh-CN" altLang="en-US" smtClean="0"/>
              <a:t>‹#›</a:t>
            </a:fld>
            <a:endParaRPr lang="zh-CN" altLang="en-US"/>
          </a:p>
        </p:txBody>
      </p:sp>
    </p:spTree>
    <p:extLst>
      <p:ext uri="{BB962C8B-B14F-4D97-AF65-F5344CB8AC3E}">
        <p14:creationId xmlns:p14="http://schemas.microsoft.com/office/powerpoint/2010/main" val="2703280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1D9041-5778-2F73-C16D-8089518CCCE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605080F-8BF5-0A55-6208-847EE74464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7C75BF3-7648-66C9-9451-B857BDA19C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600A707-A182-3247-DD70-F99EF2F83296}"/>
              </a:ext>
            </a:extLst>
          </p:cNvPr>
          <p:cNvSpPr>
            <a:spLocks noGrp="1"/>
          </p:cNvSpPr>
          <p:nvPr>
            <p:ph type="dt" sz="half" idx="10"/>
          </p:nvPr>
        </p:nvSpPr>
        <p:spPr/>
        <p:txBody>
          <a:bodyPr/>
          <a:lstStyle/>
          <a:p>
            <a:fld id="{02161399-C9AF-4A56-A5FD-574BDF8F4E7F}" type="datetimeFigureOut">
              <a:rPr lang="zh-CN" altLang="en-US" smtClean="0"/>
              <a:t>2023/3/27</a:t>
            </a:fld>
            <a:endParaRPr lang="zh-CN" altLang="en-US"/>
          </a:p>
        </p:txBody>
      </p:sp>
      <p:sp>
        <p:nvSpPr>
          <p:cNvPr id="6" name="页脚占位符 5">
            <a:extLst>
              <a:ext uri="{FF2B5EF4-FFF2-40B4-BE49-F238E27FC236}">
                <a16:creationId xmlns:a16="http://schemas.microsoft.com/office/drawing/2014/main" id="{3AFCCFF0-0C8D-B1B0-F84D-9B31220E699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BDBB276-2C87-6D74-2CDD-675F315591F6}"/>
              </a:ext>
            </a:extLst>
          </p:cNvPr>
          <p:cNvSpPr>
            <a:spLocks noGrp="1"/>
          </p:cNvSpPr>
          <p:nvPr>
            <p:ph type="sldNum" sz="quarter" idx="12"/>
          </p:nvPr>
        </p:nvSpPr>
        <p:spPr/>
        <p:txBody>
          <a:bodyPr/>
          <a:lstStyle/>
          <a:p>
            <a:fld id="{9F5963DD-CC2B-468F-895D-DADB5CA3B190}" type="slidenum">
              <a:rPr lang="zh-CN" altLang="en-US" smtClean="0"/>
              <a:t>‹#›</a:t>
            </a:fld>
            <a:endParaRPr lang="zh-CN" altLang="en-US"/>
          </a:p>
        </p:txBody>
      </p:sp>
    </p:spTree>
    <p:extLst>
      <p:ext uri="{BB962C8B-B14F-4D97-AF65-F5344CB8AC3E}">
        <p14:creationId xmlns:p14="http://schemas.microsoft.com/office/powerpoint/2010/main" val="1945086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D389F-2A94-9736-C5E7-1B98A95F292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C823349-669B-FFD4-48B2-F13DD9444D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80E2E27-E8F5-C62E-D7E9-2EB1A84D40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BAD9B2A-70C5-C7DD-9ABB-873B46C74653}"/>
              </a:ext>
            </a:extLst>
          </p:cNvPr>
          <p:cNvSpPr>
            <a:spLocks noGrp="1"/>
          </p:cNvSpPr>
          <p:nvPr>
            <p:ph type="dt" sz="half" idx="10"/>
          </p:nvPr>
        </p:nvSpPr>
        <p:spPr/>
        <p:txBody>
          <a:bodyPr/>
          <a:lstStyle/>
          <a:p>
            <a:fld id="{02161399-C9AF-4A56-A5FD-574BDF8F4E7F}" type="datetimeFigureOut">
              <a:rPr lang="zh-CN" altLang="en-US" smtClean="0"/>
              <a:t>2023/3/27</a:t>
            </a:fld>
            <a:endParaRPr lang="zh-CN" altLang="en-US"/>
          </a:p>
        </p:txBody>
      </p:sp>
      <p:sp>
        <p:nvSpPr>
          <p:cNvPr id="6" name="页脚占位符 5">
            <a:extLst>
              <a:ext uri="{FF2B5EF4-FFF2-40B4-BE49-F238E27FC236}">
                <a16:creationId xmlns:a16="http://schemas.microsoft.com/office/drawing/2014/main" id="{2AE86052-83F0-3E99-6531-C279FE88346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C9FF749-7729-BC5A-C465-1FE540511D8C}"/>
              </a:ext>
            </a:extLst>
          </p:cNvPr>
          <p:cNvSpPr>
            <a:spLocks noGrp="1"/>
          </p:cNvSpPr>
          <p:nvPr>
            <p:ph type="sldNum" sz="quarter" idx="12"/>
          </p:nvPr>
        </p:nvSpPr>
        <p:spPr/>
        <p:txBody>
          <a:bodyPr/>
          <a:lstStyle/>
          <a:p>
            <a:fld id="{9F5963DD-CC2B-468F-895D-DADB5CA3B190}" type="slidenum">
              <a:rPr lang="zh-CN" altLang="en-US" smtClean="0"/>
              <a:t>‹#›</a:t>
            </a:fld>
            <a:endParaRPr lang="zh-CN" altLang="en-US"/>
          </a:p>
        </p:txBody>
      </p:sp>
    </p:spTree>
    <p:extLst>
      <p:ext uri="{BB962C8B-B14F-4D97-AF65-F5344CB8AC3E}">
        <p14:creationId xmlns:p14="http://schemas.microsoft.com/office/powerpoint/2010/main" val="1683533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655F4A9-C0EC-0E6D-CFE5-19C0B0343C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D92BA35-1FD6-8C15-D625-881446CAD5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B5E2EA9-A5D4-63AC-0480-200B8406BC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161399-C9AF-4A56-A5FD-574BDF8F4E7F}" type="datetimeFigureOut">
              <a:rPr lang="zh-CN" altLang="en-US" smtClean="0"/>
              <a:t>2023/3/27</a:t>
            </a:fld>
            <a:endParaRPr lang="zh-CN" altLang="en-US"/>
          </a:p>
        </p:txBody>
      </p:sp>
      <p:sp>
        <p:nvSpPr>
          <p:cNvPr id="5" name="页脚占位符 4">
            <a:extLst>
              <a:ext uri="{FF2B5EF4-FFF2-40B4-BE49-F238E27FC236}">
                <a16:creationId xmlns:a16="http://schemas.microsoft.com/office/drawing/2014/main" id="{62B6D906-BA6E-FB54-8239-0977BD15EB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3F7B103-AB7A-73DB-6EBA-355A77C451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5963DD-CC2B-468F-895D-DADB5CA3B190}" type="slidenum">
              <a:rPr lang="zh-CN" altLang="en-US" smtClean="0"/>
              <a:t>‹#›</a:t>
            </a:fld>
            <a:endParaRPr lang="zh-CN" altLang="en-US"/>
          </a:p>
        </p:txBody>
      </p:sp>
    </p:spTree>
    <p:extLst>
      <p:ext uri="{BB962C8B-B14F-4D97-AF65-F5344CB8AC3E}">
        <p14:creationId xmlns:p14="http://schemas.microsoft.com/office/powerpoint/2010/main" val="2238778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5984D5-611E-FE92-5C0B-8C5F3F2B542B}"/>
              </a:ext>
            </a:extLst>
          </p:cNvPr>
          <p:cNvSpPr>
            <a:spLocks noGrp="1"/>
          </p:cNvSpPr>
          <p:nvPr>
            <p:ph type="ctrTitle"/>
          </p:nvPr>
        </p:nvSpPr>
        <p:spPr/>
        <p:txBody>
          <a:bodyPr/>
          <a:lstStyle/>
          <a:p>
            <a:r>
              <a:rPr lang="en-US" altLang="zh-CN" dirty="0"/>
              <a:t>DP</a:t>
            </a:r>
            <a:r>
              <a:rPr lang="zh-CN" altLang="en-US" dirty="0"/>
              <a:t>基础模型五</a:t>
            </a:r>
          </a:p>
        </p:txBody>
      </p:sp>
      <p:sp>
        <p:nvSpPr>
          <p:cNvPr id="3" name="副标题 2">
            <a:extLst>
              <a:ext uri="{FF2B5EF4-FFF2-40B4-BE49-F238E27FC236}">
                <a16:creationId xmlns:a16="http://schemas.microsoft.com/office/drawing/2014/main" id="{2877046A-E8A8-3255-1DE6-DA4F018E561D}"/>
              </a:ext>
            </a:extLst>
          </p:cNvPr>
          <p:cNvSpPr>
            <a:spLocks noGrp="1"/>
          </p:cNvSpPr>
          <p:nvPr>
            <p:ph type="subTitle" idx="1"/>
          </p:nvPr>
        </p:nvSpPr>
        <p:spPr/>
        <p:txBody>
          <a:bodyPr/>
          <a:lstStyle/>
          <a:p>
            <a:r>
              <a:rPr lang="zh-CN" altLang="en-US" dirty="0"/>
              <a:t>其他模型</a:t>
            </a:r>
          </a:p>
        </p:txBody>
      </p:sp>
    </p:spTree>
    <p:extLst>
      <p:ext uri="{BB962C8B-B14F-4D97-AF65-F5344CB8AC3E}">
        <p14:creationId xmlns:p14="http://schemas.microsoft.com/office/powerpoint/2010/main" val="32764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CBC5D8-FAD1-74E6-67DC-9C18FA8AED13}"/>
              </a:ext>
            </a:extLst>
          </p:cNvPr>
          <p:cNvSpPr>
            <a:spLocks noGrp="1"/>
          </p:cNvSpPr>
          <p:nvPr>
            <p:ph type="title"/>
          </p:nvPr>
        </p:nvSpPr>
        <p:spPr/>
        <p:txBody>
          <a:bodyPr/>
          <a:lstStyle/>
          <a:p>
            <a:r>
              <a:rPr lang="zh-CN" altLang="en-US" dirty="0"/>
              <a:t>约瑟夫问题</a:t>
            </a:r>
          </a:p>
        </p:txBody>
      </p:sp>
      <p:sp>
        <p:nvSpPr>
          <p:cNvPr id="3" name="内容占位符 2">
            <a:extLst>
              <a:ext uri="{FF2B5EF4-FFF2-40B4-BE49-F238E27FC236}">
                <a16:creationId xmlns:a16="http://schemas.microsoft.com/office/drawing/2014/main" id="{C210597C-2CC0-E754-4F88-BD793A7B6C93}"/>
              </a:ext>
            </a:extLst>
          </p:cNvPr>
          <p:cNvSpPr>
            <a:spLocks noGrp="1"/>
          </p:cNvSpPr>
          <p:nvPr>
            <p:ph idx="1"/>
          </p:nvPr>
        </p:nvSpPr>
        <p:spPr/>
        <p:txBody>
          <a:bodyPr>
            <a:normAutofit/>
          </a:bodyPr>
          <a:lstStyle/>
          <a:p>
            <a:r>
              <a:rPr lang="zh-CN" altLang="en-US" dirty="0"/>
              <a:t>扩展：求第</a:t>
            </a:r>
            <a:r>
              <a:rPr lang="en-US" altLang="zh-CN" dirty="0"/>
              <a:t>k</a:t>
            </a:r>
            <a:r>
              <a:rPr lang="zh-CN" altLang="en-US" dirty="0"/>
              <a:t>个告辞的人的编号</a:t>
            </a:r>
            <a:endParaRPr lang="en-US" altLang="zh-CN" dirty="0"/>
          </a:p>
          <a:p>
            <a:endParaRPr lang="en-US" altLang="zh-CN" dirty="0"/>
          </a:p>
        </p:txBody>
      </p:sp>
    </p:spTree>
    <p:extLst>
      <p:ext uri="{BB962C8B-B14F-4D97-AF65-F5344CB8AC3E}">
        <p14:creationId xmlns:p14="http://schemas.microsoft.com/office/powerpoint/2010/main" val="588513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CBC5D8-FAD1-74E6-67DC-9C18FA8AED13}"/>
              </a:ext>
            </a:extLst>
          </p:cNvPr>
          <p:cNvSpPr>
            <a:spLocks noGrp="1"/>
          </p:cNvSpPr>
          <p:nvPr>
            <p:ph type="title"/>
          </p:nvPr>
        </p:nvSpPr>
        <p:spPr/>
        <p:txBody>
          <a:bodyPr/>
          <a:lstStyle/>
          <a:p>
            <a:r>
              <a:rPr lang="zh-CN" altLang="en-US" dirty="0"/>
              <a:t>约瑟夫问题</a:t>
            </a:r>
          </a:p>
        </p:txBody>
      </p:sp>
      <p:sp>
        <p:nvSpPr>
          <p:cNvPr id="3" name="内容占位符 2">
            <a:extLst>
              <a:ext uri="{FF2B5EF4-FFF2-40B4-BE49-F238E27FC236}">
                <a16:creationId xmlns:a16="http://schemas.microsoft.com/office/drawing/2014/main" id="{C210597C-2CC0-E754-4F88-BD793A7B6C93}"/>
              </a:ext>
            </a:extLst>
          </p:cNvPr>
          <p:cNvSpPr>
            <a:spLocks noGrp="1"/>
          </p:cNvSpPr>
          <p:nvPr>
            <p:ph idx="1"/>
          </p:nvPr>
        </p:nvSpPr>
        <p:spPr/>
        <p:txBody>
          <a:bodyPr>
            <a:normAutofit/>
          </a:bodyPr>
          <a:lstStyle/>
          <a:p>
            <a:r>
              <a:rPr lang="zh-CN" altLang="en-US" dirty="0"/>
              <a:t>扩展：求第</a:t>
            </a:r>
            <a:r>
              <a:rPr lang="en-US" altLang="zh-CN" dirty="0"/>
              <a:t>k</a:t>
            </a:r>
            <a:r>
              <a:rPr lang="zh-CN" altLang="en-US" dirty="0"/>
              <a:t>个告辞的人的编号</a:t>
            </a:r>
            <a:endParaRPr lang="en-US" altLang="zh-CN" dirty="0"/>
          </a:p>
          <a:p>
            <a:r>
              <a:rPr lang="zh-CN" altLang="en-US" dirty="0"/>
              <a:t>显然也可以</a:t>
            </a:r>
            <a:r>
              <a:rPr lang="en-US" altLang="zh-CN" dirty="0" err="1"/>
              <a:t>dp</a:t>
            </a:r>
            <a:r>
              <a:rPr lang="zh-CN" altLang="en-US" dirty="0"/>
              <a:t>，注意</a:t>
            </a:r>
            <a:r>
              <a:rPr lang="en-US" altLang="zh-CN" dirty="0" err="1"/>
              <a:t>dp</a:t>
            </a:r>
            <a:r>
              <a:rPr lang="zh-CN" altLang="en-US" dirty="0"/>
              <a:t>的转移次数即可</a:t>
            </a:r>
            <a:endParaRPr lang="en-US" altLang="zh-CN" dirty="0"/>
          </a:p>
          <a:p>
            <a:endParaRPr lang="en-US" altLang="zh-CN" dirty="0"/>
          </a:p>
        </p:txBody>
      </p:sp>
    </p:spTree>
    <p:extLst>
      <p:ext uri="{BB962C8B-B14F-4D97-AF65-F5344CB8AC3E}">
        <p14:creationId xmlns:p14="http://schemas.microsoft.com/office/powerpoint/2010/main" val="674708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CBC5D8-FAD1-74E6-67DC-9C18FA8AED13}"/>
              </a:ext>
            </a:extLst>
          </p:cNvPr>
          <p:cNvSpPr>
            <a:spLocks noGrp="1"/>
          </p:cNvSpPr>
          <p:nvPr>
            <p:ph type="title"/>
          </p:nvPr>
        </p:nvSpPr>
        <p:spPr/>
        <p:txBody>
          <a:bodyPr/>
          <a:lstStyle/>
          <a:p>
            <a:r>
              <a:rPr lang="zh-CN" altLang="en-US" dirty="0"/>
              <a:t>约瑟夫问题</a:t>
            </a:r>
          </a:p>
        </p:txBody>
      </p:sp>
      <p:sp>
        <p:nvSpPr>
          <p:cNvPr id="3" name="内容占位符 2">
            <a:extLst>
              <a:ext uri="{FF2B5EF4-FFF2-40B4-BE49-F238E27FC236}">
                <a16:creationId xmlns:a16="http://schemas.microsoft.com/office/drawing/2014/main" id="{C210597C-2CC0-E754-4F88-BD793A7B6C93}"/>
              </a:ext>
            </a:extLst>
          </p:cNvPr>
          <p:cNvSpPr>
            <a:spLocks noGrp="1"/>
          </p:cNvSpPr>
          <p:nvPr>
            <p:ph idx="1"/>
          </p:nvPr>
        </p:nvSpPr>
        <p:spPr/>
        <p:txBody>
          <a:bodyPr>
            <a:normAutofit/>
          </a:bodyPr>
          <a:lstStyle/>
          <a:p>
            <a:r>
              <a:rPr lang="zh-CN" altLang="en-US" dirty="0"/>
              <a:t>考虑另一个</a:t>
            </a:r>
            <a:r>
              <a:rPr lang="en-US" altLang="zh-CN" dirty="0"/>
              <a:t>O(</a:t>
            </a:r>
            <a:r>
              <a:rPr lang="en-US" altLang="zh-CN" dirty="0" err="1"/>
              <a:t>klogn</a:t>
            </a:r>
            <a:r>
              <a:rPr lang="en-US" altLang="zh-CN" dirty="0"/>
              <a:t>)</a:t>
            </a:r>
            <a:r>
              <a:rPr lang="zh-CN" altLang="en-US" dirty="0"/>
              <a:t>的做法</a:t>
            </a:r>
            <a:endParaRPr lang="en-US" altLang="zh-CN" dirty="0"/>
          </a:p>
          <a:p>
            <a:r>
              <a:rPr lang="zh-CN" altLang="en-US" dirty="0"/>
              <a:t>思想是第</a:t>
            </a:r>
            <a:r>
              <a:rPr lang="en-US" altLang="zh-CN" dirty="0"/>
              <a:t>k*m+m-1</a:t>
            </a:r>
            <a:r>
              <a:rPr lang="zh-CN" altLang="en-US" dirty="0"/>
              <a:t>次（下标从</a:t>
            </a:r>
            <a:r>
              <a:rPr lang="en-US" altLang="zh-CN" dirty="0"/>
              <a:t>0</a:t>
            </a:r>
            <a:r>
              <a:rPr lang="zh-CN" altLang="en-US" dirty="0"/>
              <a:t>开始）报数的人就是第</a:t>
            </a:r>
            <a:r>
              <a:rPr lang="en-US" altLang="zh-CN" dirty="0"/>
              <a:t>k</a:t>
            </a:r>
            <a:r>
              <a:rPr lang="zh-CN" altLang="en-US" dirty="0"/>
              <a:t>个（下标从</a:t>
            </a:r>
            <a:r>
              <a:rPr lang="en-US" altLang="zh-CN" dirty="0"/>
              <a:t>0</a:t>
            </a:r>
            <a:r>
              <a:rPr lang="zh-CN" altLang="en-US" dirty="0"/>
              <a:t>开始）告辞的人，追踪他之前每次报数的时刻来确定他的编号。</a:t>
            </a:r>
            <a:endParaRPr lang="en-US" altLang="zh-CN" dirty="0"/>
          </a:p>
          <a:p>
            <a:r>
              <a:rPr lang="zh-CN" altLang="en-US" dirty="0"/>
              <a:t>考虑</a:t>
            </a:r>
            <a:r>
              <a:rPr lang="en-US" altLang="zh-CN" dirty="0"/>
              <a:t>n=5, m=3, k=5</a:t>
            </a:r>
            <a:r>
              <a:rPr lang="zh-CN" altLang="en-US" dirty="0"/>
              <a:t>，每一次报数的人的编号如下：</a:t>
            </a:r>
            <a:endParaRPr lang="en-US" altLang="zh-CN" dirty="0"/>
          </a:p>
          <a:p>
            <a:r>
              <a:rPr lang="en-US" altLang="zh-CN" dirty="0"/>
              <a:t>0 1 </a:t>
            </a:r>
            <a:r>
              <a:rPr lang="en-US" altLang="zh-CN" dirty="0">
                <a:solidFill>
                  <a:srgbClr val="FF0000"/>
                </a:solidFill>
              </a:rPr>
              <a:t>2</a:t>
            </a:r>
            <a:r>
              <a:rPr lang="en-US" altLang="zh-CN" dirty="0"/>
              <a:t> 3 4 </a:t>
            </a:r>
            <a:r>
              <a:rPr lang="en-US" altLang="zh-CN" dirty="0">
                <a:solidFill>
                  <a:srgbClr val="FF0000"/>
                </a:solidFill>
              </a:rPr>
              <a:t>5</a:t>
            </a:r>
            <a:r>
              <a:rPr lang="en-US" altLang="zh-CN" dirty="0"/>
              <a:t> 6 7 </a:t>
            </a:r>
            <a:r>
              <a:rPr lang="en-US" altLang="zh-CN" dirty="0">
                <a:solidFill>
                  <a:srgbClr val="FF0000"/>
                </a:solidFill>
              </a:rPr>
              <a:t>8</a:t>
            </a:r>
            <a:r>
              <a:rPr lang="en-US" altLang="zh-CN" dirty="0"/>
              <a:t> 9 10 </a:t>
            </a:r>
            <a:r>
              <a:rPr lang="en-US" altLang="zh-CN" dirty="0">
                <a:solidFill>
                  <a:srgbClr val="FF0000"/>
                </a:solidFill>
              </a:rPr>
              <a:t>11</a:t>
            </a:r>
            <a:r>
              <a:rPr lang="en-US" altLang="zh-CN" dirty="0"/>
              <a:t> 12 13 </a:t>
            </a:r>
            <a:r>
              <a:rPr lang="en-US" altLang="zh-CN" dirty="0">
                <a:solidFill>
                  <a:srgbClr val="FF0000"/>
                </a:solidFill>
              </a:rPr>
              <a:t>14</a:t>
            </a:r>
          </a:p>
          <a:p>
            <a:r>
              <a:rPr lang="en-US" altLang="zh-CN" dirty="0"/>
              <a:t>0 1 </a:t>
            </a:r>
            <a:r>
              <a:rPr lang="en-US" altLang="zh-CN" dirty="0">
                <a:solidFill>
                  <a:srgbClr val="FF0000"/>
                </a:solidFill>
              </a:rPr>
              <a:t>2</a:t>
            </a:r>
            <a:r>
              <a:rPr lang="en-US" altLang="zh-CN" dirty="0"/>
              <a:t> 3 4 </a:t>
            </a:r>
            <a:r>
              <a:rPr lang="en-US" altLang="zh-CN" dirty="0">
                <a:solidFill>
                  <a:srgbClr val="FF0000"/>
                </a:solidFill>
              </a:rPr>
              <a:t>0</a:t>
            </a:r>
            <a:r>
              <a:rPr lang="en-US" altLang="zh-CN" dirty="0"/>
              <a:t> 1 3 </a:t>
            </a:r>
            <a:r>
              <a:rPr lang="en-US" altLang="zh-CN" dirty="0">
                <a:solidFill>
                  <a:srgbClr val="FF0000"/>
                </a:solidFill>
              </a:rPr>
              <a:t>4</a:t>
            </a:r>
            <a:r>
              <a:rPr lang="en-US" altLang="zh-CN" dirty="0"/>
              <a:t> 1  3  </a:t>
            </a:r>
            <a:r>
              <a:rPr lang="en-US" altLang="zh-CN" dirty="0">
                <a:solidFill>
                  <a:srgbClr val="FF0000"/>
                </a:solidFill>
              </a:rPr>
              <a:t>1</a:t>
            </a:r>
            <a:r>
              <a:rPr lang="en-US" altLang="zh-CN" dirty="0"/>
              <a:t>  3  3  </a:t>
            </a:r>
            <a:r>
              <a:rPr lang="en-US" altLang="zh-CN" dirty="0">
                <a:solidFill>
                  <a:srgbClr val="FF0000"/>
                </a:solidFill>
              </a:rPr>
              <a:t>3</a:t>
            </a:r>
          </a:p>
          <a:p>
            <a:endParaRPr lang="en-US" altLang="zh-CN" dirty="0"/>
          </a:p>
        </p:txBody>
      </p:sp>
    </p:spTree>
    <p:extLst>
      <p:ext uri="{BB962C8B-B14F-4D97-AF65-F5344CB8AC3E}">
        <p14:creationId xmlns:p14="http://schemas.microsoft.com/office/powerpoint/2010/main" val="3853918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CBC5D8-FAD1-74E6-67DC-9C18FA8AED13}"/>
              </a:ext>
            </a:extLst>
          </p:cNvPr>
          <p:cNvSpPr>
            <a:spLocks noGrp="1"/>
          </p:cNvSpPr>
          <p:nvPr>
            <p:ph type="title"/>
          </p:nvPr>
        </p:nvSpPr>
        <p:spPr/>
        <p:txBody>
          <a:bodyPr/>
          <a:lstStyle/>
          <a:p>
            <a:r>
              <a:rPr lang="zh-CN" altLang="en-US" dirty="0"/>
              <a:t>约瑟夫问题</a:t>
            </a:r>
          </a:p>
        </p:txBody>
      </p:sp>
      <p:sp>
        <p:nvSpPr>
          <p:cNvPr id="3" name="内容占位符 2">
            <a:extLst>
              <a:ext uri="{FF2B5EF4-FFF2-40B4-BE49-F238E27FC236}">
                <a16:creationId xmlns:a16="http://schemas.microsoft.com/office/drawing/2014/main" id="{C210597C-2CC0-E754-4F88-BD793A7B6C93}"/>
              </a:ext>
            </a:extLst>
          </p:cNvPr>
          <p:cNvSpPr>
            <a:spLocks noGrp="1"/>
          </p:cNvSpPr>
          <p:nvPr>
            <p:ph idx="1"/>
          </p:nvPr>
        </p:nvSpPr>
        <p:spPr/>
        <p:txBody>
          <a:bodyPr>
            <a:normAutofit fontScale="92500" lnSpcReduction="10000"/>
          </a:bodyPr>
          <a:lstStyle/>
          <a:p>
            <a:r>
              <a:rPr lang="zh-CN" altLang="en-US" dirty="0"/>
              <a:t>设第</a:t>
            </a:r>
            <a:r>
              <a:rPr lang="en-US" altLang="zh-CN" dirty="0"/>
              <a:t>p</a:t>
            </a:r>
            <a:r>
              <a:rPr lang="zh-CN" altLang="en-US" dirty="0"/>
              <a:t>次</a:t>
            </a:r>
            <a:r>
              <a:rPr lang="en-US" altLang="zh-CN" dirty="0"/>
              <a:t>(</a:t>
            </a:r>
            <a:r>
              <a:rPr lang="zh-CN" altLang="en-US" dirty="0"/>
              <a:t>从</a:t>
            </a:r>
            <a:r>
              <a:rPr lang="en-US" altLang="zh-CN" dirty="0"/>
              <a:t>0</a:t>
            </a:r>
            <a:r>
              <a:rPr lang="zh-CN" altLang="en-US" dirty="0"/>
              <a:t>数起</a:t>
            </a:r>
            <a:r>
              <a:rPr lang="en-US" altLang="zh-CN" dirty="0"/>
              <a:t>)</a:t>
            </a:r>
            <a:r>
              <a:rPr lang="zh-CN" altLang="en-US" dirty="0"/>
              <a:t>报数的人是</a:t>
            </a:r>
            <a:r>
              <a:rPr lang="en-US" altLang="zh-CN" dirty="0"/>
              <a:t>y</a:t>
            </a:r>
            <a:r>
              <a:rPr lang="zh-CN" altLang="en-US" dirty="0"/>
              <a:t>，令</a:t>
            </a:r>
            <a:r>
              <a:rPr lang="en-US" altLang="zh-CN" dirty="0"/>
              <a:t>p = m*</a:t>
            </a:r>
            <a:r>
              <a:rPr lang="en-US" altLang="zh-CN" dirty="0" err="1"/>
              <a:t>a+b</a:t>
            </a:r>
            <a:r>
              <a:rPr lang="en-US" altLang="zh-CN" dirty="0"/>
              <a:t> (0 &lt;= b &lt; m)</a:t>
            </a:r>
            <a:r>
              <a:rPr lang="zh-CN" altLang="en-US" dirty="0"/>
              <a:t>。 </a:t>
            </a:r>
            <a:endParaRPr lang="en-US" altLang="zh-CN" dirty="0"/>
          </a:p>
          <a:p>
            <a:r>
              <a:rPr lang="zh-CN" altLang="en-US" dirty="0"/>
              <a:t>经过前</a:t>
            </a:r>
            <a:r>
              <a:rPr lang="en-US" altLang="zh-CN" dirty="0"/>
              <a:t>p</a:t>
            </a:r>
            <a:r>
              <a:rPr lang="zh-CN" altLang="en-US" dirty="0"/>
              <a:t>次报数，一共告辞了</a:t>
            </a:r>
            <a:r>
              <a:rPr lang="en-US" altLang="zh-CN" dirty="0"/>
              <a:t>floor(p/m) = a</a:t>
            </a:r>
            <a:r>
              <a:rPr lang="zh-CN" altLang="en-US" dirty="0"/>
              <a:t>人，圈子里还剩下</a:t>
            </a:r>
            <a:r>
              <a:rPr lang="en-US" altLang="zh-CN" dirty="0"/>
              <a:t>n-a</a:t>
            </a:r>
            <a:r>
              <a:rPr lang="zh-CN" altLang="en-US" dirty="0"/>
              <a:t>人。 如果</a:t>
            </a:r>
            <a:r>
              <a:rPr lang="en-US" altLang="zh-CN" dirty="0"/>
              <a:t>y</a:t>
            </a:r>
            <a:r>
              <a:rPr lang="zh-CN" altLang="en-US" dirty="0"/>
              <a:t>本次报数后没有告辞，那么他下次报数是在圈子里其他</a:t>
            </a:r>
            <a:r>
              <a:rPr lang="en-US" altLang="zh-CN" dirty="0"/>
              <a:t>n-a</a:t>
            </a:r>
            <a:r>
              <a:rPr lang="zh-CN" altLang="en-US" dirty="0"/>
              <a:t>人都报数之后， 也就是第</a:t>
            </a:r>
            <a:r>
              <a:rPr lang="en-US" altLang="zh-CN" dirty="0"/>
              <a:t>q = </a:t>
            </a:r>
            <a:r>
              <a:rPr lang="en-US" altLang="zh-CN" dirty="0" err="1"/>
              <a:t>p+n-a</a:t>
            </a:r>
            <a:r>
              <a:rPr lang="en-US" altLang="zh-CN" dirty="0"/>
              <a:t> = n+(m-1)*</a:t>
            </a:r>
            <a:r>
              <a:rPr lang="en-US" altLang="zh-CN" dirty="0" err="1"/>
              <a:t>a+b</a:t>
            </a:r>
            <a:r>
              <a:rPr lang="zh-CN" altLang="en-US" dirty="0"/>
              <a:t>次报数。 这是由这次报数推下次报数的计算式。</a:t>
            </a:r>
            <a:endParaRPr lang="en-US" altLang="zh-CN" dirty="0"/>
          </a:p>
          <a:p>
            <a:r>
              <a:rPr lang="zh-CN" altLang="en-US" dirty="0"/>
              <a:t>由</a:t>
            </a:r>
            <a:r>
              <a:rPr lang="en-US" altLang="zh-CN" dirty="0"/>
              <a:t>y</a:t>
            </a:r>
            <a:r>
              <a:rPr lang="zh-CN" altLang="en-US" dirty="0"/>
              <a:t>本次报数后还存活知</a:t>
            </a:r>
            <a:r>
              <a:rPr lang="en-US" altLang="zh-CN" dirty="0"/>
              <a:t>b &lt; m-1</a:t>
            </a:r>
            <a:r>
              <a:rPr lang="zh-CN" altLang="en-US" dirty="0"/>
              <a:t>，故</a:t>
            </a:r>
            <a:r>
              <a:rPr lang="en-US" altLang="zh-CN" dirty="0"/>
              <a:t>a = floor((q-n)/(m-1))</a:t>
            </a:r>
            <a:r>
              <a:rPr lang="zh-CN" altLang="en-US" dirty="0"/>
              <a:t>， </a:t>
            </a:r>
            <a:r>
              <a:rPr lang="en-US" altLang="zh-CN" dirty="0"/>
              <a:t>p = q-(n-a) = </a:t>
            </a:r>
            <a:r>
              <a:rPr lang="en-US" altLang="zh-CN" dirty="0" err="1"/>
              <a:t>q-n+floor</a:t>
            </a:r>
            <a:r>
              <a:rPr lang="en-US" altLang="zh-CN" dirty="0"/>
              <a:t>((q-n)/(m-1))</a:t>
            </a:r>
            <a:r>
              <a:rPr lang="zh-CN" altLang="en-US" dirty="0"/>
              <a:t>。这是由这次报数推上次报数的计算式。</a:t>
            </a:r>
            <a:endParaRPr lang="en-US" altLang="zh-CN" dirty="0"/>
          </a:p>
          <a:p>
            <a:r>
              <a:rPr lang="zh-CN" altLang="en-US" dirty="0"/>
              <a:t>我们要求第</a:t>
            </a:r>
            <a:r>
              <a:rPr lang="en-US" altLang="zh-CN" dirty="0"/>
              <a:t>k</a:t>
            </a:r>
            <a:r>
              <a:rPr lang="zh-CN" altLang="en-US" dirty="0"/>
              <a:t>个告辞的人，他是第</a:t>
            </a:r>
            <a:r>
              <a:rPr lang="en-US" altLang="zh-CN" dirty="0"/>
              <a:t>k*m-1</a:t>
            </a:r>
            <a:r>
              <a:rPr lang="zh-CN" altLang="en-US" dirty="0"/>
              <a:t>次报数后告辞的，用这次报数推上次报数的方式求出这个人之前一次报数是在什么时候，不断地重复这一过程，直到知道他是第</a:t>
            </a:r>
            <a:r>
              <a:rPr lang="en-US" altLang="zh-CN" dirty="0"/>
              <a:t>k‘ (0 &lt;= k’ &lt; n)</a:t>
            </a:r>
            <a:r>
              <a:rPr lang="zh-CN" altLang="en-US" dirty="0"/>
              <a:t>次报数的人，那么</a:t>
            </a:r>
            <a:r>
              <a:rPr lang="en-US" altLang="zh-CN" dirty="0"/>
              <a:t>k‘</a:t>
            </a:r>
            <a:r>
              <a:rPr lang="zh-CN" altLang="en-US" dirty="0"/>
              <a:t>就是这个人的编号。复杂度</a:t>
            </a:r>
            <a:r>
              <a:rPr lang="en-US" altLang="zh-CN" dirty="0"/>
              <a:t>O(</a:t>
            </a:r>
            <a:r>
              <a:rPr lang="en-US" altLang="zh-CN" dirty="0" err="1"/>
              <a:t>mlogk</a:t>
            </a:r>
            <a:r>
              <a:rPr lang="en-US" altLang="zh-CN" dirty="0"/>
              <a:t>)</a:t>
            </a:r>
          </a:p>
        </p:txBody>
      </p:sp>
    </p:spTree>
    <p:extLst>
      <p:ext uri="{BB962C8B-B14F-4D97-AF65-F5344CB8AC3E}">
        <p14:creationId xmlns:p14="http://schemas.microsoft.com/office/powerpoint/2010/main" val="3139385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CBC5D8-FAD1-74E6-67DC-9C18FA8AED13}"/>
              </a:ext>
            </a:extLst>
          </p:cNvPr>
          <p:cNvSpPr>
            <a:spLocks noGrp="1"/>
          </p:cNvSpPr>
          <p:nvPr>
            <p:ph type="title"/>
          </p:nvPr>
        </p:nvSpPr>
        <p:spPr/>
        <p:txBody>
          <a:bodyPr/>
          <a:lstStyle/>
          <a:p>
            <a:r>
              <a:rPr lang="zh-CN" altLang="en-US" dirty="0"/>
              <a:t>约瑟夫问题</a:t>
            </a:r>
          </a:p>
        </p:txBody>
      </p:sp>
      <p:pic>
        <p:nvPicPr>
          <p:cNvPr id="5" name="内容占位符 4">
            <a:extLst>
              <a:ext uri="{FF2B5EF4-FFF2-40B4-BE49-F238E27FC236}">
                <a16:creationId xmlns:a16="http://schemas.microsoft.com/office/drawing/2014/main" id="{84CB1278-DE9A-1D11-07F6-B8CAE213A998}"/>
              </a:ext>
            </a:extLst>
          </p:cNvPr>
          <p:cNvPicPr>
            <a:picLocks noGrp="1" noChangeAspect="1"/>
          </p:cNvPicPr>
          <p:nvPr>
            <p:ph idx="1"/>
          </p:nvPr>
        </p:nvPicPr>
        <p:blipFill>
          <a:blip r:embed="rId2"/>
          <a:stretch>
            <a:fillRect/>
          </a:stretch>
        </p:blipFill>
        <p:spPr>
          <a:xfrm>
            <a:off x="838200" y="1776566"/>
            <a:ext cx="6011114" cy="2086266"/>
          </a:xfrm>
        </p:spPr>
      </p:pic>
    </p:spTree>
    <p:extLst>
      <p:ext uri="{BB962C8B-B14F-4D97-AF65-F5344CB8AC3E}">
        <p14:creationId xmlns:p14="http://schemas.microsoft.com/office/powerpoint/2010/main" val="1260085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CBC5D8-FAD1-74E6-67DC-9C18FA8AED13}"/>
              </a:ext>
            </a:extLst>
          </p:cNvPr>
          <p:cNvSpPr>
            <a:spLocks noGrp="1"/>
          </p:cNvSpPr>
          <p:nvPr>
            <p:ph type="title"/>
          </p:nvPr>
        </p:nvSpPr>
        <p:spPr/>
        <p:txBody>
          <a:bodyPr/>
          <a:lstStyle/>
          <a:p>
            <a:r>
              <a:rPr lang="zh-CN" altLang="en-US" dirty="0"/>
              <a:t>扔鸡蛋问题</a:t>
            </a:r>
          </a:p>
        </p:txBody>
      </p:sp>
      <p:sp>
        <p:nvSpPr>
          <p:cNvPr id="3" name="内容占位符 2">
            <a:extLst>
              <a:ext uri="{FF2B5EF4-FFF2-40B4-BE49-F238E27FC236}">
                <a16:creationId xmlns:a16="http://schemas.microsoft.com/office/drawing/2014/main" id="{C210597C-2CC0-E754-4F88-BD793A7B6C93}"/>
              </a:ext>
            </a:extLst>
          </p:cNvPr>
          <p:cNvSpPr>
            <a:spLocks noGrp="1"/>
          </p:cNvSpPr>
          <p:nvPr>
            <p:ph idx="1"/>
          </p:nvPr>
        </p:nvSpPr>
        <p:spPr/>
        <p:txBody>
          <a:bodyPr/>
          <a:lstStyle/>
          <a:p>
            <a:r>
              <a:rPr lang="zh-CN" altLang="en-US" dirty="0"/>
              <a:t>有</a:t>
            </a:r>
            <a:r>
              <a:rPr lang="en-US" altLang="zh-CN" dirty="0"/>
              <a:t>n</a:t>
            </a:r>
            <a:r>
              <a:rPr lang="zh-CN" altLang="en-US" dirty="0"/>
              <a:t>层楼，第</a:t>
            </a:r>
            <a:r>
              <a:rPr lang="en-US" altLang="zh-CN" dirty="0"/>
              <a:t>m</a:t>
            </a:r>
            <a:r>
              <a:rPr lang="zh-CN" altLang="en-US" dirty="0"/>
              <a:t>层以下扔鸡蛋会碎</a:t>
            </a:r>
            <a:endParaRPr lang="en-US" altLang="zh-CN" dirty="0"/>
          </a:p>
          <a:p>
            <a:r>
              <a:rPr lang="zh-CN" altLang="en-US" dirty="0"/>
              <a:t>有</a:t>
            </a:r>
            <a:r>
              <a:rPr lang="en-US" altLang="zh-CN" dirty="0"/>
              <a:t>k</a:t>
            </a:r>
            <a:r>
              <a:rPr lang="zh-CN" altLang="en-US" dirty="0"/>
              <a:t>个鸡蛋，为了找出这个</a:t>
            </a:r>
            <a:r>
              <a:rPr lang="en-US" altLang="zh-CN" dirty="0"/>
              <a:t>m</a:t>
            </a:r>
            <a:r>
              <a:rPr lang="zh-CN" altLang="en-US" dirty="0"/>
              <a:t>最少需要几次实验？</a:t>
            </a:r>
            <a:endParaRPr lang="en-US" altLang="zh-CN" dirty="0"/>
          </a:p>
          <a:p>
            <a:endParaRPr lang="en-US" altLang="zh-CN" dirty="0"/>
          </a:p>
        </p:txBody>
      </p:sp>
    </p:spTree>
    <p:extLst>
      <p:ext uri="{BB962C8B-B14F-4D97-AF65-F5344CB8AC3E}">
        <p14:creationId xmlns:p14="http://schemas.microsoft.com/office/powerpoint/2010/main" val="2776871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CBC5D8-FAD1-74E6-67DC-9C18FA8AED13}"/>
              </a:ext>
            </a:extLst>
          </p:cNvPr>
          <p:cNvSpPr>
            <a:spLocks noGrp="1"/>
          </p:cNvSpPr>
          <p:nvPr>
            <p:ph type="title"/>
          </p:nvPr>
        </p:nvSpPr>
        <p:spPr/>
        <p:txBody>
          <a:bodyPr/>
          <a:lstStyle/>
          <a:p>
            <a:r>
              <a:rPr lang="zh-CN" altLang="en-US" dirty="0"/>
              <a:t>扔鸡蛋问题</a:t>
            </a:r>
          </a:p>
        </p:txBody>
      </p:sp>
      <p:sp>
        <p:nvSpPr>
          <p:cNvPr id="3" name="内容占位符 2">
            <a:extLst>
              <a:ext uri="{FF2B5EF4-FFF2-40B4-BE49-F238E27FC236}">
                <a16:creationId xmlns:a16="http://schemas.microsoft.com/office/drawing/2014/main" id="{C210597C-2CC0-E754-4F88-BD793A7B6C93}"/>
              </a:ext>
            </a:extLst>
          </p:cNvPr>
          <p:cNvSpPr>
            <a:spLocks noGrp="1"/>
          </p:cNvSpPr>
          <p:nvPr>
            <p:ph idx="1"/>
          </p:nvPr>
        </p:nvSpPr>
        <p:spPr/>
        <p:txBody>
          <a:bodyPr/>
          <a:lstStyle/>
          <a:p>
            <a:r>
              <a:rPr lang="zh-CN" altLang="en-US" dirty="0"/>
              <a:t>直接</a:t>
            </a:r>
            <a:r>
              <a:rPr lang="en-US" altLang="zh-CN" dirty="0" err="1"/>
              <a:t>dp</a:t>
            </a:r>
            <a:r>
              <a:rPr lang="zh-CN" altLang="en-US" dirty="0"/>
              <a:t>，</a:t>
            </a:r>
            <a:r>
              <a:rPr lang="en-US" altLang="zh-CN" dirty="0"/>
              <a:t>f(</a:t>
            </a:r>
            <a:r>
              <a:rPr lang="en-US" altLang="zh-CN" dirty="0" err="1"/>
              <a:t>n,k</a:t>
            </a:r>
            <a:r>
              <a:rPr lang="en-US" altLang="zh-CN" dirty="0"/>
              <a:t>)</a:t>
            </a:r>
            <a:r>
              <a:rPr lang="zh-CN" altLang="en-US" dirty="0"/>
              <a:t>表示</a:t>
            </a:r>
            <a:r>
              <a:rPr lang="en-US" altLang="zh-CN" dirty="0"/>
              <a:t>n</a:t>
            </a:r>
            <a:r>
              <a:rPr lang="zh-CN" altLang="en-US" dirty="0"/>
              <a:t>层楼</a:t>
            </a:r>
            <a:r>
              <a:rPr lang="en-US" altLang="zh-CN" dirty="0"/>
              <a:t>k</a:t>
            </a:r>
            <a:r>
              <a:rPr lang="zh-CN" altLang="en-US" dirty="0"/>
              <a:t>个蛋需要的次数</a:t>
            </a:r>
            <a:endParaRPr lang="en-US" altLang="zh-CN" dirty="0"/>
          </a:p>
        </p:txBody>
      </p:sp>
    </p:spTree>
    <p:extLst>
      <p:ext uri="{BB962C8B-B14F-4D97-AF65-F5344CB8AC3E}">
        <p14:creationId xmlns:p14="http://schemas.microsoft.com/office/powerpoint/2010/main" val="670534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CBC5D8-FAD1-74E6-67DC-9C18FA8AED13}"/>
              </a:ext>
            </a:extLst>
          </p:cNvPr>
          <p:cNvSpPr>
            <a:spLocks noGrp="1"/>
          </p:cNvSpPr>
          <p:nvPr>
            <p:ph type="title"/>
          </p:nvPr>
        </p:nvSpPr>
        <p:spPr/>
        <p:txBody>
          <a:bodyPr/>
          <a:lstStyle/>
          <a:p>
            <a:r>
              <a:rPr lang="zh-CN" altLang="en-US" dirty="0"/>
              <a:t>扔鸡蛋问题</a:t>
            </a:r>
          </a:p>
        </p:txBody>
      </p:sp>
      <p:sp>
        <p:nvSpPr>
          <p:cNvPr id="3" name="内容占位符 2">
            <a:extLst>
              <a:ext uri="{FF2B5EF4-FFF2-40B4-BE49-F238E27FC236}">
                <a16:creationId xmlns:a16="http://schemas.microsoft.com/office/drawing/2014/main" id="{C210597C-2CC0-E754-4F88-BD793A7B6C93}"/>
              </a:ext>
            </a:extLst>
          </p:cNvPr>
          <p:cNvSpPr>
            <a:spLocks noGrp="1"/>
          </p:cNvSpPr>
          <p:nvPr>
            <p:ph idx="1"/>
          </p:nvPr>
        </p:nvSpPr>
        <p:spPr/>
        <p:txBody>
          <a:bodyPr/>
          <a:lstStyle/>
          <a:p>
            <a:r>
              <a:rPr lang="zh-CN" altLang="en-US" dirty="0"/>
              <a:t>直接</a:t>
            </a:r>
            <a:r>
              <a:rPr lang="en-US" altLang="zh-CN" dirty="0" err="1"/>
              <a:t>dp</a:t>
            </a:r>
            <a:r>
              <a:rPr lang="zh-CN" altLang="en-US" dirty="0"/>
              <a:t>，</a:t>
            </a:r>
            <a:r>
              <a:rPr lang="en-US" altLang="zh-CN" dirty="0"/>
              <a:t>f(</a:t>
            </a:r>
            <a:r>
              <a:rPr lang="en-US" altLang="zh-CN" dirty="0" err="1"/>
              <a:t>n,k</a:t>
            </a:r>
            <a:r>
              <a:rPr lang="en-US" altLang="zh-CN" dirty="0"/>
              <a:t>)</a:t>
            </a:r>
            <a:r>
              <a:rPr lang="zh-CN" altLang="en-US" dirty="0"/>
              <a:t>表示</a:t>
            </a:r>
            <a:r>
              <a:rPr lang="en-US" altLang="zh-CN" dirty="0"/>
              <a:t>n</a:t>
            </a:r>
            <a:r>
              <a:rPr lang="zh-CN" altLang="en-US" dirty="0"/>
              <a:t>层楼</a:t>
            </a:r>
            <a:r>
              <a:rPr lang="en-US" altLang="zh-CN" dirty="0"/>
              <a:t>k</a:t>
            </a:r>
            <a:r>
              <a:rPr lang="zh-CN" altLang="en-US" dirty="0"/>
              <a:t>个蛋需要的次数</a:t>
            </a:r>
            <a:endParaRPr lang="en-US" altLang="zh-CN" dirty="0"/>
          </a:p>
          <a:p>
            <a:r>
              <a:rPr lang="zh-CN" altLang="en-US" dirty="0"/>
              <a:t>假设扔在第</a:t>
            </a:r>
            <a:r>
              <a:rPr lang="en-US" altLang="zh-CN" dirty="0"/>
              <a:t>x</a:t>
            </a:r>
            <a:r>
              <a:rPr lang="zh-CN" altLang="en-US" dirty="0"/>
              <a:t>层</a:t>
            </a:r>
            <a:endParaRPr lang="en-US" altLang="zh-CN" dirty="0"/>
          </a:p>
        </p:txBody>
      </p:sp>
    </p:spTree>
    <p:extLst>
      <p:ext uri="{BB962C8B-B14F-4D97-AF65-F5344CB8AC3E}">
        <p14:creationId xmlns:p14="http://schemas.microsoft.com/office/powerpoint/2010/main" val="4136419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CBC5D8-FAD1-74E6-67DC-9C18FA8AED13}"/>
              </a:ext>
            </a:extLst>
          </p:cNvPr>
          <p:cNvSpPr>
            <a:spLocks noGrp="1"/>
          </p:cNvSpPr>
          <p:nvPr>
            <p:ph type="title"/>
          </p:nvPr>
        </p:nvSpPr>
        <p:spPr/>
        <p:txBody>
          <a:bodyPr/>
          <a:lstStyle/>
          <a:p>
            <a:r>
              <a:rPr lang="zh-CN" altLang="en-US" dirty="0"/>
              <a:t>扔鸡蛋问题</a:t>
            </a:r>
          </a:p>
        </p:txBody>
      </p:sp>
      <p:sp>
        <p:nvSpPr>
          <p:cNvPr id="3" name="内容占位符 2">
            <a:extLst>
              <a:ext uri="{FF2B5EF4-FFF2-40B4-BE49-F238E27FC236}">
                <a16:creationId xmlns:a16="http://schemas.microsoft.com/office/drawing/2014/main" id="{C210597C-2CC0-E754-4F88-BD793A7B6C93}"/>
              </a:ext>
            </a:extLst>
          </p:cNvPr>
          <p:cNvSpPr>
            <a:spLocks noGrp="1"/>
          </p:cNvSpPr>
          <p:nvPr>
            <p:ph idx="1"/>
          </p:nvPr>
        </p:nvSpPr>
        <p:spPr/>
        <p:txBody>
          <a:bodyPr/>
          <a:lstStyle/>
          <a:p>
            <a:r>
              <a:rPr lang="zh-CN" altLang="en-US" dirty="0"/>
              <a:t>直接</a:t>
            </a:r>
            <a:r>
              <a:rPr lang="en-US" altLang="zh-CN" dirty="0" err="1"/>
              <a:t>dp</a:t>
            </a:r>
            <a:r>
              <a:rPr lang="zh-CN" altLang="en-US" dirty="0"/>
              <a:t>，</a:t>
            </a:r>
            <a:r>
              <a:rPr lang="en-US" altLang="zh-CN" dirty="0"/>
              <a:t>f(</a:t>
            </a:r>
            <a:r>
              <a:rPr lang="en-US" altLang="zh-CN" dirty="0" err="1"/>
              <a:t>n,k</a:t>
            </a:r>
            <a:r>
              <a:rPr lang="en-US" altLang="zh-CN" dirty="0"/>
              <a:t>)</a:t>
            </a:r>
            <a:r>
              <a:rPr lang="zh-CN" altLang="en-US" dirty="0"/>
              <a:t>表示</a:t>
            </a:r>
            <a:r>
              <a:rPr lang="en-US" altLang="zh-CN" dirty="0"/>
              <a:t>n</a:t>
            </a:r>
            <a:r>
              <a:rPr lang="zh-CN" altLang="en-US" dirty="0"/>
              <a:t>层楼</a:t>
            </a:r>
            <a:r>
              <a:rPr lang="en-US" altLang="zh-CN" dirty="0"/>
              <a:t>k</a:t>
            </a:r>
            <a:r>
              <a:rPr lang="zh-CN" altLang="en-US" dirty="0"/>
              <a:t>个蛋需要的次数</a:t>
            </a:r>
            <a:endParaRPr lang="en-US" altLang="zh-CN" dirty="0"/>
          </a:p>
          <a:p>
            <a:r>
              <a:rPr lang="zh-CN" altLang="en-US" dirty="0"/>
              <a:t>假设扔在第</a:t>
            </a:r>
            <a:r>
              <a:rPr lang="en-US" altLang="zh-CN" dirty="0"/>
              <a:t>x</a:t>
            </a:r>
            <a:r>
              <a:rPr lang="zh-CN" altLang="en-US" dirty="0"/>
              <a:t>层</a:t>
            </a:r>
            <a:endParaRPr lang="en-US" altLang="zh-CN" dirty="0"/>
          </a:p>
          <a:p>
            <a:r>
              <a:rPr lang="zh-CN" altLang="en-US" dirty="0"/>
              <a:t>如果没碎，</a:t>
            </a:r>
            <a:r>
              <a:rPr lang="en-US" altLang="zh-CN" dirty="0"/>
              <a:t>f(</a:t>
            </a:r>
            <a:r>
              <a:rPr lang="en-US" altLang="zh-CN" dirty="0" err="1"/>
              <a:t>n,k</a:t>
            </a:r>
            <a:r>
              <a:rPr lang="en-US" altLang="zh-CN" dirty="0"/>
              <a:t>)=f(n-</a:t>
            </a:r>
            <a:r>
              <a:rPr lang="en-US" altLang="zh-CN" dirty="0" err="1"/>
              <a:t>x,k</a:t>
            </a:r>
            <a:r>
              <a:rPr lang="en-US" altLang="zh-CN" dirty="0"/>
              <a:t>)+1</a:t>
            </a:r>
          </a:p>
          <a:p>
            <a:r>
              <a:rPr lang="zh-CN" altLang="en-US" dirty="0"/>
              <a:t>碎了，</a:t>
            </a:r>
            <a:r>
              <a:rPr lang="en-US" altLang="zh-CN" dirty="0"/>
              <a:t>f(</a:t>
            </a:r>
            <a:r>
              <a:rPr lang="en-US" altLang="zh-CN" dirty="0" err="1"/>
              <a:t>n,k</a:t>
            </a:r>
            <a:r>
              <a:rPr lang="en-US" altLang="zh-CN" dirty="0"/>
              <a:t>)=(x-1,k-1)+1</a:t>
            </a:r>
          </a:p>
          <a:p>
            <a:r>
              <a:rPr lang="zh-CN" altLang="en-US" dirty="0"/>
              <a:t>考虑最坏情况，求最小次数，所以</a:t>
            </a:r>
            <a:r>
              <a:rPr lang="en-US" altLang="zh-CN" dirty="0"/>
              <a:t>f(</a:t>
            </a:r>
            <a:r>
              <a:rPr lang="en-US" altLang="zh-CN" dirty="0" err="1"/>
              <a:t>n,k</a:t>
            </a:r>
            <a:r>
              <a:rPr lang="en-US" altLang="zh-CN" dirty="0"/>
              <a:t>)=</a:t>
            </a:r>
            <a:r>
              <a:rPr lang="en-US" altLang="zh-CN" dirty="0" err="1"/>
              <a:t>min_x</a:t>
            </a:r>
            <a:r>
              <a:rPr lang="en-US" altLang="zh-CN" dirty="0"/>
              <a:t>(max(f(n-</a:t>
            </a:r>
            <a:r>
              <a:rPr lang="en-US" altLang="zh-CN" dirty="0" err="1"/>
              <a:t>x,k</a:t>
            </a:r>
            <a:r>
              <a:rPr lang="en-US" altLang="zh-CN" dirty="0"/>
              <a:t>),f(x-1,k-1)))+1</a:t>
            </a:r>
          </a:p>
          <a:p>
            <a:r>
              <a:rPr lang="zh-CN" altLang="en-US" dirty="0"/>
              <a:t>时间复杂度</a:t>
            </a:r>
            <a:r>
              <a:rPr lang="en-US" altLang="zh-CN" dirty="0"/>
              <a:t>O(n^2*k)</a:t>
            </a:r>
          </a:p>
        </p:txBody>
      </p:sp>
    </p:spTree>
    <p:extLst>
      <p:ext uri="{BB962C8B-B14F-4D97-AF65-F5344CB8AC3E}">
        <p14:creationId xmlns:p14="http://schemas.microsoft.com/office/powerpoint/2010/main" val="206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CBC5D8-FAD1-74E6-67DC-9C18FA8AED13}"/>
              </a:ext>
            </a:extLst>
          </p:cNvPr>
          <p:cNvSpPr>
            <a:spLocks noGrp="1"/>
          </p:cNvSpPr>
          <p:nvPr>
            <p:ph type="title"/>
          </p:nvPr>
        </p:nvSpPr>
        <p:spPr/>
        <p:txBody>
          <a:bodyPr/>
          <a:lstStyle/>
          <a:p>
            <a:r>
              <a:rPr lang="zh-CN" altLang="en-US" dirty="0"/>
              <a:t>扔鸡蛋问题</a:t>
            </a:r>
          </a:p>
        </p:txBody>
      </p:sp>
      <p:sp>
        <p:nvSpPr>
          <p:cNvPr id="3" name="内容占位符 2">
            <a:extLst>
              <a:ext uri="{FF2B5EF4-FFF2-40B4-BE49-F238E27FC236}">
                <a16:creationId xmlns:a16="http://schemas.microsoft.com/office/drawing/2014/main" id="{C210597C-2CC0-E754-4F88-BD793A7B6C93}"/>
              </a:ext>
            </a:extLst>
          </p:cNvPr>
          <p:cNvSpPr>
            <a:spLocks noGrp="1"/>
          </p:cNvSpPr>
          <p:nvPr>
            <p:ph idx="1"/>
          </p:nvPr>
        </p:nvSpPr>
        <p:spPr/>
        <p:txBody>
          <a:bodyPr/>
          <a:lstStyle/>
          <a:p>
            <a:r>
              <a:rPr lang="zh-CN" altLang="en-US" dirty="0"/>
              <a:t>换一个思路</a:t>
            </a:r>
            <a:r>
              <a:rPr lang="en-US" altLang="zh-CN" dirty="0" err="1"/>
              <a:t>dp</a:t>
            </a:r>
            <a:endParaRPr lang="en-US" altLang="zh-CN" dirty="0"/>
          </a:p>
          <a:p>
            <a:r>
              <a:rPr lang="zh-CN" altLang="en-US" dirty="0"/>
              <a:t>设</a:t>
            </a:r>
            <a:r>
              <a:rPr lang="en-US" altLang="zh-CN" dirty="0"/>
              <a:t>g(</a:t>
            </a:r>
            <a:r>
              <a:rPr lang="en-US" altLang="zh-CN" dirty="0" err="1"/>
              <a:t>x,k</a:t>
            </a:r>
            <a:r>
              <a:rPr lang="en-US" altLang="zh-CN" dirty="0"/>
              <a:t>)</a:t>
            </a:r>
            <a:r>
              <a:rPr lang="zh-CN" altLang="en-US" dirty="0"/>
              <a:t>表示</a:t>
            </a:r>
            <a:r>
              <a:rPr lang="en-US" altLang="zh-CN" dirty="0"/>
              <a:t>k</a:t>
            </a:r>
            <a:r>
              <a:rPr lang="zh-CN" altLang="en-US" dirty="0"/>
              <a:t>个鸡蛋，实验</a:t>
            </a:r>
            <a:r>
              <a:rPr lang="en-US" altLang="zh-CN" dirty="0"/>
              <a:t>x</a:t>
            </a:r>
            <a:r>
              <a:rPr lang="zh-CN" altLang="en-US" dirty="0"/>
              <a:t>次探测出的最大的</a:t>
            </a:r>
            <a:r>
              <a:rPr lang="en-US" altLang="zh-CN" dirty="0"/>
              <a:t>n</a:t>
            </a:r>
          </a:p>
          <a:p>
            <a:r>
              <a:rPr lang="zh-CN" altLang="en-US" dirty="0"/>
              <a:t>考虑第</a:t>
            </a:r>
            <a:r>
              <a:rPr lang="en-US" altLang="zh-CN" dirty="0"/>
              <a:t>x</a:t>
            </a:r>
            <a:r>
              <a:rPr lang="zh-CN" altLang="en-US" dirty="0"/>
              <a:t>次实验，碎了：那么少一个鸡蛋，但是能知道层数往上能延伸</a:t>
            </a:r>
            <a:r>
              <a:rPr lang="en-US" altLang="zh-CN" dirty="0"/>
              <a:t>g(x-1,k-1)</a:t>
            </a:r>
          </a:p>
          <a:p>
            <a:r>
              <a:rPr lang="zh-CN" altLang="en-US" dirty="0"/>
              <a:t>没碎：层数往下能延伸</a:t>
            </a:r>
            <a:r>
              <a:rPr lang="en-US" altLang="zh-CN" dirty="0"/>
              <a:t>g(x-1,k)</a:t>
            </a:r>
          </a:p>
          <a:p>
            <a:r>
              <a:rPr lang="en-US" altLang="zh-CN" dirty="0"/>
              <a:t>g(</a:t>
            </a:r>
            <a:r>
              <a:rPr lang="en-US" altLang="zh-CN" dirty="0" err="1"/>
              <a:t>x,k</a:t>
            </a:r>
            <a:r>
              <a:rPr lang="en-US" altLang="zh-CN" dirty="0"/>
              <a:t>)=g(x-1,k-1)+g(x-1,k)+1</a:t>
            </a:r>
          </a:p>
        </p:txBody>
      </p:sp>
    </p:spTree>
    <p:extLst>
      <p:ext uri="{BB962C8B-B14F-4D97-AF65-F5344CB8AC3E}">
        <p14:creationId xmlns:p14="http://schemas.microsoft.com/office/powerpoint/2010/main" val="4003860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CBC5D8-FAD1-74E6-67DC-9C18FA8AED13}"/>
              </a:ext>
            </a:extLst>
          </p:cNvPr>
          <p:cNvSpPr>
            <a:spLocks noGrp="1"/>
          </p:cNvSpPr>
          <p:nvPr>
            <p:ph type="title"/>
          </p:nvPr>
        </p:nvSpPr>
        <p:spPr/>
        <p:txBody>
          <a:bodyPr/>
          <a:lstStyle/>
          <a:p>
            <a:r>
              <a:rPr lang="zh-CN" altLang="en-US" dirty="0"/>
              <a:t>约瑟夫问题</a:t>
            </a:r>
          </a:p>
        </p:txBody>
      </p:sp>
      <p:sp>
        <p:nvSpPr>
          <p:cNvPr id="3" name="内容占位符 2">
            <a:extLst>
              <a:ext uri="{FF2B5EF4-FFF2-40B4-BE49-F238E27FC236}">
                <a16:creationId xmlns:a16="http://schemas.microsoft.com/office/drawing/2014/main" id="{C210597C-2CC0-E754-4F88-BD793A7B6C93}"/>
              </a:ext>
            </a:extLst>
          </p:cNvPr>
          <p:cNvSpPr>
            <a:spLocks noGrp="1"/>
          </p:cNvSpPr>
          <p:nvPr>
            <p:ph idx="1"/>
          </p:nvPr>
        </p:nvSpPr>
        <p:spPr/>
        <p:txBody>
          <a:bodyPr/>
          <a:lstStyle/>
          <a:p>
            <a:r>
              <a:rPr lang="zh-CN" altLang="en-US" dirty="0"/>
              <a:t>有</a:t>
            </a:r>
            <a:r>
              <a:rPr lang="en-US" altLang="zh-CN" dirty="0"/>
              <a:t>n</a:t>
            </a:r>
            <a:r>
              <a:rPr lang="zh-CN" altLang="en-US" dirty="0"/>
              <a:t>个人排成一个环，编号</a:t>
            </a:r>
            <a:r>
              <a:rPr lang="en-US" altLang="zh-CN" dirty="0"/>
              <a:t>0</a:t>
            </a:r>
            <a:r>
              <a:rPr lang="zh-CN" altLang="en-US" dirty="0"/>
              <a:t>到</a:t>
            </a:r>
            <a:r>
              <a:rPr lang="en-US" altLang="zh-CN" dirty="0"/>
              <a:t>n-1</a:t>
            </a:r>
          </a:p>
          <a:p>
            <a:r>
              <a:rPr lang="zh-CN" altLang="en-US" dirty="0"/>
              <a:t>从</a:t>
            </a:r>
            <a:r>
              <a:rPr lang="en-US" altLang="zh-CN" dirty="0"/>
              <a:t>0</a:t>
            </a:r>
            <a:r>
              <a:rPr lang="zh-CN" altLang="en-US" dirty="0"/>
              <a:t>开始顺时针报数</a:t>
            </a:r>
            <a:endParaRPr lang="en-US" altLang="zh-CN" dirty="0"/>
          </a:p>
          <a:p>
            <a:r>
              <a:rPr lang="zh-CN" altLang="en-US" dirty="0"/>
              <a:t>报到</a:t>
            </a:r>
            <a:r>
              <a:rPr lang="en-US" altLang="zh-CN" dirty="0"/>
              <a:t>k</a:t>
            </a:r>
            <a:r>
              <a:rPr lang="zh-CN" altLang="en-US" dirty="0"/>
              <a:t>的就告辞</a:t>
            </a:r>
            <a:endParaRPr lang="en-US" altLang="zh-CN" dirty="0"/>
          </a:p>
          <a:p>
            <a:r>
              <a:rPr lang="zh-CN" altLang="en-US" dirty="0"/>
              <a:t>问最后一个告辞的人的编号</a:t>
            </a:r>
            <a:endParaRPr lang="en-US" altLang="zh-CN" dirty="0"/>
          </a:p>
        </p:txBody>
      </p:sp>
    </p:spTree>
    <p:extLst>
      <p:ext uri="{BB962C8B-B14F-4D97-AF65-F5344CB8AC3E}">
        <p14:creationId xmlns:p14="http://schemas.microsoft.com/office/powerpoint/2010/main" val="2239250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CBC5D8-FAD1-74E6-67DC-9C18FA8AED13}"/>
              </a:ext>
            </a:extLst>
          </p:cNvPr>
          <p:cNvSpPr>
            <a:spLocks noGrp="1"/>
          </p:cNvSpPr>
          <p:nvPr>
            <p:ph type="title"/>
          </p:nvPr>
        </p:nvSpPr>
        <p:spPr/>
        <p:txBody>
          <a:bodyPr/>
          <a:lstStyle/>
          <a:p>
            <a:r>
              <a:rPr lang="zh-CN" altLang="en-US" dirty="0"/>
              <a:t>扔鸡蛋问题</a:t>
            </a:r>
          </a:p>
        </p:txBody>
      </p:sp>
      <p:sp>
        <p:nvSpPr>
          <p:cNvPr id="3" name="内容占位符 2">
            <a:extLst>
              <a:ext uri="{FF2B5EF4-FFF2-40B4-BE49-F238E27FC236}">
                <a16:creationId xmlns:a16="http://schemas.microsoft.com/office/drawing/2014/main" id="{C210597C-2CC0-E754-4F88-BD793A7B6C93}"/>
              </a:ext>
            </a:extLst>
          </p:cNvPr>
          <p:cNvSpPr>
            <a:spLocks noGrp="1"/>
          </p:cNvSpPr>
          <p:nvPr>
            <p:ph idx="1"/>
          </p:nvPr>
        </p:nvSpPr>
        <p:spPr/>
        <p:txBody>
          <a:bodyPr/>
          <a:lstStyle/>
          <a:p>
            <a:r>
              <a:rPr lang="zh-CN" altLang="en-US" dirty="0"/>
              <a:t>换一个思路</a:t>
            </a:r>
            <a:r>
              <a:rPr lang="en-US" altLang="zh-CN" dirty="0" err="1"/>
              <a:t>dp</a:t>
            </a:r>
            <a:endParaRPr lang="en-US" altLang="zh-CN" dirty="0"/>
          </a:p>
          <a:p>
            <a:r>
              <a:rPr lang="zh-CN" altLang="en-US" dirty="0"/>
              <a:t>设</a:t>
            </a:r>
            <a:r>
              <a:rPr lang="en-US" altLang="zh-CN" dirty="0"/>
              <a:t>g(</a:t>
            </a:r>
            <a:r>
              <a:rPr lang="en-US" altLang="zh-CN" dirty="0" err="1"/>
              <a:t>x,k</a:t>
            </a:r>
            <a:r>
              <a:rPr lang="en-US" altLang="zh-CN" dirty="0"/>
              <a:t>)</a:t>
            </a:r>
            <a:r>
              <a:rPr lang="zh-CN" altLang="en-US" dirty="0"/>
              <a:t>表示</a:t>
            </a:r>
            <a:r>
              <a:rPr lang="en-US" altLang="zh-CN" dirty="0"/>
              <a:t>k</a:t>
            </a:r>
            <a:r>
              <a:rPr lang="zh-CN" altLang="en-US" dirty="0"/>
              <a:t>个鸡蛋，实验</a:t>
            </a:r>
            <a:r>
              <a:rPr lang="en-US" altLang="zh-CN" dirty="0"/>
              <a:t>x</a:t>
            </a:r>
            <a:r>
              <a:rPr lang="zh-CN" altLang="en-US" dirty="0"/>
              <a:t>次探测出的最大的</a:t>
            </a:r>
            <a:r>
              <a:rPr lang="en-US" altLang="zh-CN" dirty="0"/>
              <a:t>n</a:t>
            </a:r>
          </a:p>
          <a:p>
            <a:r>
              <a:rPr lang="zh-CN" altLang="en-US" dirty="0"/>
              <a:t>考虑第</a:t>
            </a:r>
            <a:r>
              <a:rPr lang="en-US" altLang="zh-CN" dirty="0"/>
              <a:t>x</a:t>
            </a:r>
            <a:r>
              <a:rPr lang="zh-CN" altLang="en-US" dirty="0"/>
              <a:t>次实验，碎了：那么少一个鸡蛋，但是能知道层数往上能延伸</a:t>
            </a:r>
            <a:r>
              <a:rPr lang="en-US" altLang="zh-CN" dirty="0"/>
              <a:t>g(x-1,k-1)</a:t>
            </a:r>
          </a:p>
          <a:p>
            <a:r>
              <a:rPr lang="zh-CN" altLang="en-US" dirty="0"/>
              <a:t>没碎：层数往下能延伸</a:t>
            </a:r>
            <a:r>
              <a:rPr lang="en-US" altLang="zh-CN" dirty="0"/>
              <a:t>g(x-1,k)</a:t>
            </a:r>
          </a:p>
          <a:p>
            <a:r>
              <a:rPr lang="en-US" altLang="zh-CN" dirty="0"/>
              <a:t>g(</a:t>
            </a:r>
            <a:r>
              <a:rPr lang="en-US" altLang="zh-CN" dirty="0" err="1"/>
              <a:t>x,k</a:t>
            </a:r>
            <a:r>
              <a:rPr lang="en-US" altLang="zh-CN" dirty="0"/>
              <a:t>)=g(x-1,k-1)+g(x-1,k)+1</a:t>
            </a:r>
          </a:p>
          <a:p>
            <a:r>
              <a:rPr lang="zh-CN" altLang="en-US" dirty="0"/>
              <a:t>可以用数学归纳法证明（或许也可以考虑网格图走路模型）</a:t>
            </a:r>
            <a:endParaRPr lang="en-US" altLang="zh-CN" dirty="0"/>
          </a:p>
          <a:p>
            <a:r>
              <a:rPr lang="en-US" altLang="zh-CN" dirty="0"/>
              <a:t>g(</a:t>
            </a:r>
            <a:r>
              <a:rPr lang="en-US" altLang="zh-CN" dirty="0" err="1"/>
              <a:t>x,k</a:t>
            </a:r>
            <a:r>
              <a:rPr lang="en-US" altLang="zh-CN" dirty="0"/>
              <a:t>)=\sum_{</a:t>
            </a:r>
            <a:r>
              <a:rPr lang="en-US" altLang="zh-CN" dirty="0" err="1"/>
              <a:t>i</a:t>
            </a:r>
            <a:r>
              <a:rPr lang="en-US" altLang="zh-CN" dirty="0"/>
              <a:t>=1}^k C(</a:t>
            </a:r>
            <a:r>
              <a:rPr lang="en-US" altLang="zh-CN" dirty="0" err="1"/>
              <a:t>x,i</a:t>
            </a:r>
            <a:r>
              <a:rPr lang="en-US" altLang="zh-CN" dirty="0"/>
              <a:t>)</a:t>
            </a:r>
          </a:p>
        </p:txBody>
      </p:sp>
    </p:spTree>
    <p:extLst>
      <p:ext uri="{BB962C8B-B14F-4D97-AF65-F5344CB8AC3E}">
        <p14:creationId xmlns:p14="http://schemas.microsoft.com/office/powerpoint/2010/main" val="3108120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CBC5D8-FAD1-74E6-67DC-9C18FA8AED13}"/>
              </a:ext>
            </a:extLst>
          </p:cNvPr>
          <p:cNvSpPr>
            <a:spLocks noGrp="1"/>
          </p:cNvSpPr>
          <p:nvPr>
            <p:ph type="title"/>
          </p:nvPr>
        </p:nvSpPr>
        <p:spPr/>
        <p:txBody>
          <a:bodyPr/>
          <a:lstStyle/>
          <a:p>
            <a:r>
              <a:rPr lang="zh-CN" altLang="en-US" dirty="0"/>
              <a:t>扔鸡蛋问题</a:t>
            </a:r>
          </a:p>
        </p:txBody>
      </p:sp>
      <p:sp>
        <p:nvSpPr>
          <p:cNvPr id="3" name="内容占位符 2">
            <a:extLst>
              <a:ext uri="{FF2B5EF4-FFF2-40B4-BE49-F238E27FC236}">
                <a16:creationId xmlns:a16="http://schemas.microsoft.com/office/drawing/2014/main" id="{C210597C-2CC0-E754-4F88-BD793A7B6C93}"/>
              </a:ext>
            </a:extLst>
          </p:cNvPr>
          <p:cNvSpPr>
            <a:spLocks noGrp="1"/>
          </p:cNvSpPr>
          <p:nvPr>
            <p:ph idx="1"/>
          </p:nvPr>
        </p:nvSpPr>
        <p:spPr/>
        <p:txBody>
          <a:bodyPr/>
          <a:lstStyle/>
          <a:p>
            <a:r>
              <a:rPr lang="zh-CN" altLang="en-US" dirty="0"/>
              <a:t>换一个思路</a:t>
            </a:r>
            <a:r>
              <a:rPr lang="en-US" altLang="zh-CN" dirty="0" err="1"/>
              <a:t>dp</a:t>
            </a:r>
            <a:endParaRPr lang="en-US" altLang="zh-CN" dirty="0"/>
          </a:p>
          <a:p>
            <a:r>
              <a:rPr lang="zh-CN" altLang="en-US" dirty="0"/>
              <a:t>设</a:t>
            </a:r>
            <a:r>
              <a:rPr lang="en-US" altLang="zh-CN" dirty="0"/>
              <a:t>g(</a:t>
            </a:r>
            <a:r>
              <a:rPr lang="en-US" altLang="zh-CN" dirty="0" err="1"/>
              <a:t>x,k</a:t>
            </a:r>
            <a:r>
              <a:rPr lang="en-US" altLang="zh-CN" dirty="0"/>
              <a:t>)</a:t>
            </a:r>
            <a:r>
              <a:rPr lang="zh-CN" altLang="en-US" dirty="0"/>
              <a:t>表示</a:t>
            </a:r>
            <a:r>
              <a:rPr lang="en-US" altLang="zh-CN" dirty="0"/>
              <a:t>k</a:t>
            </a:r>
            <a:r>
              <a:rPr lang="zh-CN" altLang="en-US" dirty="0"/>
              <a:t>个鸡蛋，实验</a:t>
            </a:r>
            <a:r>
              <a:rPr lang="en-US" altLang="zh-CN" dirty="0"/>
              <a:t>x</a:t>
            </a:r>
            <a:r>
              <a:rPr lang="zh-CN" altLang="en-US" dirty="0"/>
              <a:t>次探测出的最大的</a:t>
            </a:r>
            <a:r>
              <a:rPr lang="en-US" altLang="zh-CN" dirty="0"/>
              <a:t>n</a:t>
            </a:r>
          </a:p>
          <a:p>
            <a:r>
              <a:rPr lang="zh-CN" altLang="en-US" dirty="0"/>
              <a:t>知道</a:t>
            </a:r>
            <a:r>
              <a:rPr lang="en-US" altLang="zh-CN" dirty="0"/>
              <a:t>g(</a:t>
            </a:r>
            <a:r>
              <a:rPr lang="en-US" altLang="zh-CN" dirty="0" err="1"/>
              <a:t>x,k</a:t>
            </a:r>
            <a:r>
              <a:rPr lang="en-US" altLang="zh-CN" dirty="0"/>
              <a:t>)</a:t>
            </a:r>
            <a:r>
              <a:rPr lang="zh-CN" altLang="en-US" dirty="0"/>
              <a:t>后，已知</a:t>
            </a:r>
            <a:r>
              <a:rPr lang="en-US" altLang="zh-CN" dirty="0" err="1"/>
              <a:t>n,k</a:t>
            </a:r>
            <a:r>
              <a:rPr lang="zh-CN" altLang="en-US" dirty="0"/>
              <a:t>，只需二分即可</a:t>
            </a:r>
            <a:endParaRPr lang="en-US" altLang="zh-CN" dirty="0"/>
          </a:p>
          <a:p>
            <a:r>
              <a:rPr lang="zh-CN" altLang="en-US" dirty="0"/>
              <a:t>时间复杂度</a:t>
            </a:r>
            <a:r>
              <a:rPr lang="zh-CN" altLang="en-US"/>
              <a:t>就是算组合</a:t>
            </a:r>
            <a:r>
              <a:rPr lang="zh-CN" altLang="en-US" dirty="0"/>
              <a:t>数的复杂度加二分复杂度</a:t>
            </a:r>
            <a:endParaRPr lang="en-US" altLang="zh-CN" dirty="0"/>
          </a:p>
        </p:txBody>
      </p:sp>
    </p:spTree>
    <p:extLst>
      <p:ext uri="{BB962C8B-B14F-4D97-AF65-F5344CB8AC3E}">
        <p14:creationId xmlns:p14="http://schemas.microsoft.com/office/powerpoint/2010/main" val="3613326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CBC5D8-FAD1-74E6-67DC-9C18FA8AED13}"/>
              </a:ext>
            </a:extLst>
          </p:cNvPr>
          <p:cNvSpPr>
            <a:spLocks noGrp="1"/>
          </p:cNvSpPr>
          <p:nvPr>
            <p:ph type="title"/>
          </p:nvPr>
        </p:nvSpPr>
        <p:spPr/>
        <p:txBody>
          <a:bodyPr/>
          <a:lstStyle/>
          <a:p>
            <a:r>
              <a:rPr lang="zh-CN" altLang="en-US" dirty="0"/>
              <a:t>约瑟夫问题</a:t>
            </a:r>
          </a:p>
        </p:txBody>
      </p:sp>
      <p:sp>
        <p:nvSpPr>
          <p:cNvPr id="3" name="内容占位符 2">
            <a:extLst>
              <a:ext uri="{FF2B5EF4-FFF2-40B4-BE49-F238E27FC236}">
                <a16:creationId xmlns:a16="http://schemas.microsoft.com/office/drawing/2014/main" id="{C210597C-2CC0-E754-4F88-BD793A7B6C93}"/>
              </a:ext>
            </a:extLst>
          </p:cNvPr>
          <p:cNvSpPr>
            <a:spLocks noGrp="1"/>
          </p:cNvSpPr>
          <p:nvPr>
            <p:ph idx="1"/>
          </p:nvPr>
        </p:nvSpPr>
        <p:spPr/>
        <p:txBody>
          <a:bodyPr/>
          <a:lstStyle/>
          <a:p>
            <a:r>
              <a:rPr lang="en-US" altLang="zh-CN" dirty="0" err="1"/>
              <a:t>dp</a:t>
            </a:r>
            <a:r>
              <a:rPr lang="zh-CN" altLang="en-US" dirty="0"/>
              <a:t>，设</a:t>
            </a:r>
            <a:r>
              <a:rPr lang="en-US" altLang="zh-CN" dirty="0"/>
              <a:t>f(</a:t>
            </a:r>
            <a:r>
              <a:rPr lang="en-US" altLang="zh-CN" dirty="0" err="1"/>
              <a:t>n,k</a:t>
            </a:r>
            <a:r>
              <a:rPr lang="en-US" altLang="zh-CN" dirty="0"/>
              <a:t>)</a:t>
            </a:r>
            <a:r>
              <a:rPr lang="zh-CN" altLang="en-US" dirty="0"/>
              <a:t>表示</a:t>
            </a:r>
            <a:r>
              <a:rPr lang="en-US" altLang="zh-CN" dirty="0"/>
              <a:t>n</a:t>
            </a:r>
            <a:r>
              <a:rPr lang="zh-CN" altLang="en-US" dirty="0"/>
              <a:t>个人围坐，报</a:t>
            </a:r>
            <a:r>
              <a:rPr lang="en-US" altLang="zh-CN" dirty="0"/>
              <a:t>k</a:t>
            </a:r>
            <a:r>
              <a:rPr lang="zh-CN" altLang="en-US" dirty="0"/>
              <a:t>的告辞的最后一个人的编号</a:t>
            </a:r>
            <a:endParaRPr lang="en-US" altLang="zh-CN" dirty="0"/>
          </a:p>
        </p:txBody>
      </p:sp>
    </p:spTree>
    <p:extLst>
      <p:ext uri="{BB962C8B-B14F-4D97-AF65-F5344CB8AC3E}">
        <p14:creationId xmlns:p14="http://schemas.microsoft.com/office/powerpoint/2010/main" val="1493771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CBC5D8-FAD1-74E6-67DC-9C18FA8AED13}"/>
              </a:ext>
            </a:extLst>
          </p:cNvPr>
          <p:cNvSpPr>
            <a:spLocks noGrp="1"/>
          </p:cNvSpPr>
          <p:nvPr>
            <p:ph type="title"/>
          </p:nvPr>
        </p:nvSpPr>
        <p:spPr/>
        <p:txBody>
          <a:bodyPr/>
          <a:lstStyle/>
          <a:p>
            <a:r>
              <a:rPr lang="zh-CN" altLang="en-US" dirty="0"/>
              <a:t>约瑟夫问题</a:t>
            </a:r>
          </a:p>
        </p:txBody>
      </p:sp>
      <p:sp>
        <p:nvSpPr>
          <p:cNvPr id="3" name="内容占位符 2">
            <a:extLst>
              <a:ext uri="{FF2B5EF4-FFF2-40B4-BE49-F238E27FC236}">
                <a16:creationId xmlns:a16="http://schemas.microsoft.com/office/drawing/2014/main" id="{C210597C-2CC0-E754-4F88-BD793A7B6C93}"/>
              </a:ext>
            </a:extLst>
          </p:cNvPr>
          <p:cNvSpPr>
            <a:spLocks noGrp="1"/>
          </p:cNvSpPr>
          <p:nvPr>
            <p:ph idx="1"/>
          </p:nvPr>
        </p:nvSpPr>
        <p:spPr/>
        <p:txBody>
          <a:bodyPr/>
          <a:lstStyle/>
          <a:p>
            <a:r>
              <a:rPr lang="en-US" altLang="zh-CN" dirty="0" err="1"/>
              <a:t>dp</a:t>
            </a:r>
            <a:r>
              <a:rPr lang="zh-CN" altLang="en-US" dirty="0"/>
              <a:t>，设</a:t>
            </a:r>
            <a:r>
              <a:rPr lang="en-US" altLang="zh-CN" dirty="0"/>
              <a:t>f(</a:t>
            </a:r>
            <a:r>
              <a:rPr lang="en-US" altLang="zh-CN" dirty="0" err="1"/>
              <a:t>n,k</a:t>
            </a:r>
            <a:r>
              <a:rPr lang="en-US" altLang="zh-CN" dirty="0"/>
              <a:t>)</a:t>
            </a:r>
            <a:r>
              <a:rPr lang="zh-CN" altLang="en-US" dirty="0"/>
              <a:t>表示</a:t>
            </a:r>
            <a:r>
              <a:rPr lang="en-US" altLang="zh-CN" dirty="0"/>
              <a:t>n</a:t>
            </a:r>
            <a:r>
              <a:rPr lang="zh-CN" altLang="en-US" dirty="0"/>
              <a:t>个人围坐，报</a:t>
            </a:r>
            <a:r>
              <a:rPr lang="en-US" altLang="zh-CN" dirty="0"/>
              <a:t>k</a:t>
            </a:r>
            <a:r>
              <a:rPr lang="zh-CN" altLang="en-US" dirty="0"/>
              <a:t>的告辞的最后一个人的编号</a:t>
            </a:r>
            <a:endParaRPr lang="en-US" altLang="zh-CN" dirty="0"/>
          </a:p>
          <a:p>
            <a:r>
              <a:rPr lang="en-US" altLang="zh-CN" dirty="0"/>
              <a:t>f(</a:t>
            </a:r>
            <a:r>
              <a:rPr lang="en-US" altLang="zh-CN" dirty="0" err="1"/>
              <a:t>n,k</a:t>
            </a:r>
            <a:r>
              <a:rPr lang="en-US" altLang="zh-CN" dirty="0"/>
              <a:t>)=(f(n-1,k)+k) mod n</a:t>
            </a:r>
          </a:p>
          <a:p>
            <a:r>
              <a:rPr lang="zh-CN" altLang="en-US" dirty="0"/>
              <a:t>就是从</a:t>
            </a:r>
            <a:r>
              <a:rPr lang="en-US" altLang="zh-CN" dirty="0"/>
              <a:t>0</a:t>
            </a:r>
            <a:r>
              <a:rPr lang="zh-CN" altLang="en-US" dirty="0"/>
              <a:t>开始先报了</a:t>
            </a:r>
            <a:r>
              <a:rPr lang="en-US" altLang="zh-CN" dirty="0"/>
              <a:t>k</a:t>
            </a:r>
            <a:r>
              <a:rPr lang="zh-CN" altLang="en-US" dirty="0"/>
              <a:t>次，第</a:t>
            </a:r>
            <a:r>
              <a:rPr lang="en-US" altLang="zh-CN" dirty="0"/>
              <a:t>k-1</a:t>
            </a:r>
            <a:r>
              <a:rPr lang="zh-CN" altLang="en-US" dirty="0"/>
              <a:t>个人告辞了，再接着做，接着做就是一个规模为</a:t>
            </a:r>
            <a:r>
              <a:rPr lang="en-US" altLang="zh-CN" dirty="0"/>
              <a:t>(n-1,k)</a:t>
            </a:r>
            <a:r>
              <a:rPr lang="zh-CN" altLang="en-US" dirty="0"/>
              <a:t>的子问题，只不过坐标位移了</a:t>
            </a:r>
            <a:r>
              <a:rPr lang="en-US" altLang="zh-CN" dirty="0"/>
              <a:t>k</a:t>
            </a:r>
          </a:p>
        </p:txBody>
      </p:sp>
    </p:spTree>
    <p:extLst>
      <p:ext uri="{BB962C8B-B14F-4D97-AF65-F5344CB8AC3E}">
        <p14:creationId xmlns:p14="http://schemas.microsoft.com/office/powerpoint/2010/main" val="1485133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CBC5D8-FAD1-74E6-67DC-9C18FA8AED13}"/>
              </a:ext>
            </a:extLst>
          </p:cNvPr>
          <p:cNvSpPr>
            <a:spLocks noGrp="1"/>
          </p:cNvSpPr>
          <p:nvPr>
            <p:ph type="title"/>
          </p:nvPr>
        </p:nvSpPr>
        <p:spPr/>
        <p:txBody>
          <a:bodyPr/>
          <a:lstStyle/>
          <a:p>
            <a:r>
              <a:rPr lang="zh-CN" altLang="en-US" dirty="0"/>
              <a:t>约瑟夫问题</a:t>
            </a:r>
          </a:p>
        </p:txBody>
      </p:sp>
      <p:sp>
        <p:nvSpPr>
          <p:cNvPr id="3" name="内容占位符 2">
            <a:extLst>
              <a:ext uri="{FF2B5EF4-FFF2-40B4-BE49-F238E27FC236}">
                <a16:creationId xmlns:a16="http://schemas.microsoft.com/office/drawing/2014/main" id="{C210597C-2CC0-E754-4F88-BD793A7B6C93}"/>
              </a:ext>
            </a:extLst>
          </p:cNvPr>
          <p:cNvSpPr>
            <a:spLocks noGrp="1"/>
          </p:cNvSpPr>
          <p:nvPr>
            <p:ph idx="1"/>
          </p:nvPr>
        </p:nvSpPr>
        <p:spPr/>
        <p:txBody>
          <a:bodyPr/>
          <a:lstStyle/>
          <a:p>
            <a:r>
              <a:rPr lang="en-US" altLang="zh-CN" dirty="0" err="1"/>
              <a:t>dp</a:t>
            </a:r>
            <a:r>
              <a:rPr lang="zh-CN" altLang="en-US" dirty="0"/>
              <a:t>，设</a:t>
            </a:r>
            <a:r>
              <a:rPr lang="en-US" altLang="zh-CN" dirty="0"/>
              <a:t>f(</a:t>
            </a:r>
            <a:r>
              <a:rPr lang="en-US" altLang="zh-CN" dirty="0" err="1"/>
              <a:t>n,k</a:t>
            </a:r>
            <a:r>
              <a:rPr lang="en-US" altLang="zh-CN" dirty="0"/>
              <a:t>)</a:t>
            </a:r>
            <a:r>
              <a:rPr lang="zh-CN" altLang="en-US" dirty="0"/>
              <a:t>表示</a:t>
            </a:r>
            <a:r>
              <a:rPr lang="en-US" altLang="zh-CN" dirty="0"/>
              <a:t>n</a:t>
            </a:r>
            <a:r>
              <a:rPr lang="zh-CN" altLang="en-US" dirty="0"/>
              <a:t>个人围坐，报</a:t>
            </a:r>
            <a:r>
              <a:rPr lang="en-US" altLang="zh-CN" dirty="0"/>
              <a:t>k</a:t>
            </a:r>
            <a:r>
              <a:rPr lang="zh-CN" altLang="en-US" dirty="0"/>
              <a:t>的告辞的最后一个人的编号</a:t>
            </a:r>
            <a:endParaRPr lang="en-US" altLang="zh-CN" dirty="0"/>
          </a:p>
          <a:p>
            <a:r>
              <a:rPr lang="en-US" altLang="zh-CN" dirty="0"/>
              <a:t>f(</a:t>
            </a:r>
            <a:r>
              <a:rPr lang="en-US" altLang="zh-CN" dirty="0" err="1"/>
              <a:t>n,k</a:t>
            </a:r>
            <a:r>
              <a:rPr lang="en-US" altLang="zh-CN" dirty="0"/>
              <a:t>)=(f(n-1,k)+k) mod n</a:t>
            </a:r>
          </a:p>
          <a:p>
            <a:r>
              <a:rPr lang="zh-CN" altLang="en-US" dirty="0"/>
              <a:t>就是从</a:t>
            </a:r>
            <a:r>
              <a:rPr lang="en-US" altLang="zh-CN" dirty="0"/>
              <a:t>0</a:t>
            </a:r>
            <a:r>
              <a:rPr lang="zh-CN" altLang="en-US" dirty="0"/>
              <a:t>开始先报了</a:t>
            </a:r>
            <a:r>
              <a:rPr lang="en-US" altLang="zh-CN" dirty="0"/>
              <a:t>k</a:t>
            </a:r>
            <a:r>
              <a:rPr lang="zh-CN" altLang="en-US" dirty="0"/>
              <a:t>次，第</a:t>
            </a:r>
            <a:r>
              <a:rPr lang="en-US" altLang="zh-CN" dirty="0"/>
              <a:t>k-1</a:t>
            </a:r>
            <a:r>
              <a:rPr lang="zh-CN" altLang="en-US" dirty="0"/>
              <a:t>个人告辞了，再接着做，接着做就是一个规模为</a:t>
            </a:r>
            <a:r>
              <a:rPr lang="en-US" altLang="zh-CN" dirty="0"/>
              <a:t>(n-1,k)</a:t>
            </a:r>
            <a:r>
              <a:rPr lang="zh-CN" altLang="en-US" dirty="0"/>
              <a:t>的子问题，只不过坐标位移了</a:t>
            </a:r>
            <a:r>
              <a:rPr lang="en-US" altLang="zh-CN" dirty="0"/>
              <a:t>k</a:t>
            </a:r>
          </a:p>
          <a:p>
            <a:r>
              <a:rPr lang="zh-CN" altLang="en-US" dirty="0"/>
              <a:t>时间复杂度</a:t>
            </a:r>
            <a:r>
              <a:rPr lang="en-US" altLang="zh-CN" dirty="0"/>
              <a:t>O(n)</a:t>
            </a:r>
          </a:p>
          <a:p>
            <a:r>
              <a:rPr lang="zh-CN" altLang="en-US" dirty="0"/>
              <a:t>注意：不能写成</a:t>
            </a:r>
            <a:r>
              <a:rPr lang="en-US" altLang="zh-CN" dirty="0"/>
              <a:t>k%1+k%2+…+</a:t>
            </a:r>
            <a:r>
              <a:rPr lang="en-US" altLang="zh-CN" dirty="0" err="1"/>
              <a:t>k%n</a:t>
            </a:r>
            <a:endParaRPr lang="en-US" altLang="zh-CN" dirty="0"/>
          </a:p>
          <a:p>
            <a:r>
              <a:rPr lang="zh-CN" altLang="en-US" dirty="0"/>
              <a:t>这个是</a:t>
            </a:r>
            <a:r>
              <a:rPr lang="en-US" altLang="zh-CN" dirty="0"/>
              <a:t>((((k%1)+k)%2+k)%3…+k)%n</a:t>
            </a:r>
          </a:p>
        </p:txBody>
      </p:sp>
    </p:spTree>
    <p:extLst>
      <p:ext uri="{BB962C8B-B14F-4D97-AF65-F5344CB8AC3E}">
        <p14:creationId xmlns:p14="http://schemas.microsoft.com/office/powerpoint/2010/main" val="1978186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CBC5D8-FAD1-74E6-67DC-9C18FA8AED13}"/>
              </a:ext>
            </a:extLst>
          </p:cNvPr>
          <p:cNvSpPr>
            <a:spLocks noGrp="1"/>
          </p:cNvSpPr>
          <p:nvPr>
            <p:ph type="title"/>
          </p:nvPr>
        </p:nvSpPr>
        <p:spPr/>
        <p:txBody>
          <a:bodyPr/>
          <a:lstStyle/>
          <a:p>
            <a:r>
              <a:rPr lang="zh-CN" altLang="en-US" dirty="0"/>
              <a:t>约瑟夫问题</a:t>
            </a:r>
          </a:p>
        </p:txBody>
      </p:sp>
      <p:sp>
        <p:nvSpPr>
          <p:cNvPr id="3" name="内容占位符 2">
            <a:extLst>
              <a:ext uri="{FF2B5EF4-FFF2-40B4-BE49-F238E27FC236}">
                <a16:creationId xmlns:a16="http://schemas.microsoft.com/office/drawing/2014/main" id="{C210597C-2CC0-E754-4F88-BD793A7B6C93}"/>
              </a:ext>
            </a:extLst>
          </p:cNvPr>
          <p:cNvSpPr>
            <a:spLocks noGrp="1"/>
          </p:cNvSpPr>
          <p:nvPr>
            <p:ph idx="1"/>
          </p:nvPr>
        </p:nvSpPr>
        <p:spPr/>
        <p:txBody>
          <a:bodyPr>
            <a:normAutofit/>
          </a:bodyPr>
          <a:lstStyle/>
          <a:p>
            <a:r>
              <a:rPr lang="zh-CN" altLang="en-US" dirty="0"/>
              <a:t>另一个做法：</a:t>
            </a:r>
            <a:endParaRPr lang="en-US" altLang="zh-CN" dirty="0"/>
          </a:p>
          <a:p>
            <a:r>
              <a:rPr lang="zh-CN" altLang="en-US" dirty="0"/>
              <a:t>考虑到我们每次走 </a:t>
            </a:r>
            <a:r>
              <a:rPr lang="en-US" altLang="zh-CN" dirty="0"/>
              <a:t>k </a:t>
            </a:r>
            <a:r>
              <a:rPr lang="zh-CN" altLang="en-US" dirty="0"/>
              <a:t>个删一个，那么在一圈以内我们可以删掉 </a:t>
            </a:r>
            <a:r>
              <a:rPr lang="en-US" altLang="zh-CN" dirty="0"/>
              <a:t>n/k</a:t>
            </a:r>
            <a:r>
              <a:rPr lang="zh-CN" altLang="en-US" dirty="0"/>
              <a:t>个，然后剩下了</a:t>
            </a:r>
            <a:r>
              <a:rPr lang="en-US" altLang="zh-CN" dirty="0"/>
              <a:t>n-n/k</a:t>
            </a:r>
            <a:r>
              <a:rPr lang="zh-CN" altLang="en-US" dirty="0"/>
              <a:t>个人。</a:t>
            </a:r>
            <a:endParaRPr lang="en-US" altLang="zh-CN" dirty="0"/>
          </a:p>
          <a:p>
            <a:r>
              <a:rPr lang="zh-CN" altLang="en-US" dirty="0"/>
              <a:t>这时我们在第 </a:t>
            </a:r>
            <a:r>
              <a:rPr lang="en-US" altLang="zh-CN" dirty="0"/>
              <a:t>n/k*k </a:t>
            </a:r>
            <a:r>
              <a:rPr lang="zh-CN" altLang="en-US" dirty="0"/>
              <a:t>个人的位置上。而你发现它等于 </a:t>
            </a:r>
            <a:r>
              <a:rPr lang="en-US" altLang="zh-CN" dirty="0" err="1"/>
              <a:t>n-n%k</a:t>
            </a:r>
            <a:r>
              <a:rPr lang="zh-CN" altLang="en-US" dirty="0"/>
              <a:t>。于是我们继续递归处理，算完后还原它的相对位置。</a:t>
            </a:r>
            <a:endParaRPr lang="en-US" altLang="zh-CN" dirty="0"/>
          </a:p>
          <a:p>
            <a:r>
              <a:rPr lang="zh-CN" altLang="en-US" dirty="0"/>
              <a:t>例如，</a:t>
            </a:r>
            <a:r>
              <a:rPr lang="en-US" altLang="zh-CN" dirty="0"/>
              <a:t>n=8</a:t>
            </a:r>
            <a:r>
              <a:rPr lang="zh-CN" altLang="en-US" dirty="0"/>
              <a:t>，</a:t>
            </a:r>
            <a:r>
              <a:rPr lang="en-US" altLang="zh-CN" dirty="0"/>
              <a:t>k=3</a:t>
            </a:r>
            <a:r>
              <a:rPr lang="zh-CN" altLang="en-US" dirty="0"/>
              <a:t>，</a:t>
            </a:r>
            <a:r>
              <a:rPr lang="en-US" altLang="zh-CN" dirty="0"/>
              <a:t>01234567</a:t>
            </a:r>
            <a:r>
              <a:rPr lang="zh-CN" altLang="en-US" dirty="0"/>
              <a:t>，报完一圈后</a:t>
            </a:r>
            <a:endParaRPr lang="en-US" altLang="zh-CN" dirty="0"/>
          </a:p>
          <a:p>
            <a:r>
              <a:rPr lang="en-US" altLang="zh-CN" dirty="0"/>
              <a:t>01x34x67</a:t>
            </a:r>
          </a:p>
          <a:p>
            <a:r>
              <a:rPr lang="zh-CN" altLang="en-US" dirty="0"/>
              <a:t>重编号，使得开始时下标从</a:t>
            </a:r>
            <a:r>
              <a:rPr lang="en-US" altLang="zh-CN" dirty="0"/>
              <a:t>0</a:t>
            </a:r>
            <a:r>
              <a:rPr lang="zh-CN" altLang="en-US" dirty="0"/>
              <a:t>开始：</a:t>
            </a:r>
            <a:endParaRPr lang="en-US" altLang="zh-CN" dirty="0"/>
          </a:p>
          <a:p>
            <a:r>
              <a:rPr lang="en-US" altLang="zh-CN" dirty="0"/>
              <a:t>23x45x01</a:t>
            </a:r>
          </a:p>
          <a:p>
            <a:endParaRPr lang="en-US" altLang="zh-CN" dirty="0"/>
          </a:p>
          <a:p>
            <a:endParaRPr lang="en-US" altLang="zh-CN" dirty="0"/>
          </a:p>
        </p:txBody>
      </p:sp>
    </p:spTree>
    <p:extLst>
      <p:ext uri="{BB962C8B-B14F-4D97-AF65-F5344CB8AC3E}">
        <p14:creationId xmlns:p14="http://schemas.microsoft.com/office/powerpoint/2010/main" val="1179644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CBC5D8-FAD1-74E6-67DC-9C18FA8AED13}"/>
              </a:ext>
            </a:extLst>
          </p:cNvPr>
          <p:cNvSpPr>
            <a:spLocks noGrp="1"/>
          </p:cNvSpPr>
          <p:nvPr>
            <p:ph type="title"/>
          </p:nvPr>
        </p:nvSpPr>
        <p:spPr/>
        <p:txBody>
          <a:bodyPr/>
          <a:lstStyle/>
          <a:p>
            <a:r>
              <a:rPr lang="zh-CN" altLang="en-US" dirty="0"/>
              <a:t>约瑟夫问题</a:t>
            </a:r>
          </a:p>
        </p:txBody>
      </p:sp>
      <p:sp>
        <p:nvSpPr>
          <p:cNvPr id="3" name="内容占位符 2">
            <a:extLst>
              <a:ext uri="{FF2B5EF4-FFF2-40B4-BE49-F238E27FC236}">
                <a16:creationId xmlns:a16="http://schemas.microsoft.com/office/drawing/2014/main" id="{C210597C-2CC0-E754-4F88-BD793A7B6C93}"/>
              </a:ext>
            </a:extLst>
          </p:cNvPr>
          <p:cNvSpPr>
            <a:spLocks noGrp="1"/>
          </p:cNvSpPr>
          <p:nvPr>
            <p:ph idx="1"/>
          </p:nvPr>
        </p:nvSpPr>
        <p:spPr/>
        <p:txBody>
          <a:bodyPr>
            <a:normAutofit lnSpcReduction="10000"/>
          </a:bodyPr>
          <a:lstStyle/>
          <a:p>
            <a:r>
              <a:rPr lang="zh-CN" altLang="en-US" dirty="0"/>
              <a:t>例如，</a:t>
            </a:r>
            <a:r>
              <a:rPr lang="en-US" altLang="zh-CN" dirty="0"/>
              <a:t>n=8</a:t>
            </a:r>
            <a:r>
              <a:rPr lang="zh-CN" altLang="en-US" dirty="0"/>
              <a:t>，</a:t>
            </a:r>
            <a:r>
              <a:rPr lang="en-US" altLang="zh-CN" dirty="0"/>
              <a:t>k=3</a:t>
            </a:r>
            <a:r>
              <a:rPr lang="zh-CN" altLang="en-US" dirty="0"/>
              <a:t>，</a:t>
            </a:r>
            <a:r>
              <a:rPr lang="en-US" altLang="zh-CN" dirty="0"/>
              <a:t>01234567</a:t>
            </a:r>
            <a:r>
              <a:rPr lang="zh-CN" altLang="en-US" dirty="0"/>
              <a:t>，报完一圈后</a:t>
            </a:r>
            <a:endParaRPr lang="en-US" altLang="zh-CN" dirty="0"/>
          </a:p>
          <a:p>
            <a:r>
              <a:rPr lang="en-US" altLang="zh-CN" dirty="0"/>
              <a:t>01x34x67</a:t>
            </a:r>
          </a:p>
          <a:p>
            <a:r>
              <a:rPr lang="zh-CN" altLang="en-US" dirty="0"/>
              <a:t>重编号，使得开始时下标从</a:t>
            </a:r>
            <a:r>
              <a:rPr lang="en-US" altLang="zh-CN" dirty="0"/>
              <a:t>0</a:t>
            </a:r>
            <a:r>
              <a:rPr lang="zh-CN" altLang="en-US" dirty="0"/>
              <a:t>开始：</a:t>
            </a:r>
            <a:endParaRPr lang="en-US" altLang="zh-CN" dirty="0"/>
          </a:p>
          <a:p>
            <a:r>
              <a:rPr lang="en-US" altLang="zh-CN" dirty="0"/>
              <a:t>23x45x01</a:t>
            </a:r>
          </a:p>
          <a:p>
            <a:r>
              <a:rPr lang="zh-CN" altLang="en-US" dirty="0"/>
              <a:t>如果我们能求出子问题</a:t>
            </a:r>
            <a:r>
              <a:rPr lang="en-US" altLang="zh-CN" dirty="0"/>
              <a:t>23x45x01</a:t>
            </a:r>
            <a:r>
              <a:rPr lang="zh-CN" altLang="en-US" dirty="0"/>
              <a:t>（</a:t>
            </a:r>
            <a:r>
              <a:rPr lang="en-US" altLang="zh-CN" dirty="0"/>
              <a:t>n-n/k=6,k=3</a:t>
            </a:r>
            <a:r>
              <a:rPr lang="zh-CN" altLang="en-US" dirty="0"/>
              <a:t>）的答案，再考虑还原出来原问题的答案</a:t>
            </a:r>
            <a:endParaRPr lang="en-US" altLang="zh-CN" dirty="0"/>
          </a:p>
          <a:p>
            <a:r>
              <a:rPr lang="zh-CN" altLang="en-US" dirty="0"/>
              <a:t>如果</a:t>
            </a:r>
            <a:r>
              <a:rPr lang="en-US" altLang="zh-CN" dirty="0"/>
              <a:t>23x45x01</a:t>
            </a:r>
            <a:r>
              <a:rPr lang="zh-CN" altLang="en-US" dirty="0"/>
              <a:t>（</a:t>
            </a:r>
            <a:r>
              <a:rPr lang="en-US" altLang="zh-CN" dirty="0"/>
              <a:t>n-n/k=6,k=3</a:t>
            </a:r>
            <a:r>
              <a:rPr lang="zh-CN" altLang="en-US" dirty="0"/>
              <a:t>）的答案在最后一个</a:t>
            </a:r>
            <a:r>
              <a:rPr lang="en-US" altLang="zh-CN" dirty="0"/>
              <a:t>x</a:t>
            </a:r>
            <a:r>
              <a:rPr lang="zh-CN" altLang="en-US" dirty="0"/>
              <a:t>后面（位置是</a:t>
            </a:r>
            <a:r>
              <a:rPr lang="en-US" altLang="zh-CN" dirty="0" err="1"/>
              <a:t>n-n%k</a:t>
            </a:r>
            <a:r>
              <a:rPr lang="zh-CN" altLang="en-US" dirty="0"/>
              <a:t>），即</a:t>
            </a:r>
            <a:r>
              <a:rPr lang="en-US" altLang="zh-CN" dirty="0"/>
              <a:t>f(n-n/</a:t>
            </a:r>
            <a:r>
              <a:rPr lang="en-US" altLang="zh-CN" dirty="0" err="1"/>
              <a:t>k,k</a:t>
            </a:r>
            <a:r>
              <a:rPr lang="en-US" altLang="zh-CN" dirty="0"/>
              <a:t>)&lt;</a:t>
            </a:r>
            <a:r>
              <a:rPr lang="en-US" altLang="zh-CN" dirty="0" err="1"/>
              <a:t>n%k</a:t>
            </a:r>
            <a:r>
              <a:rPr lang="zh-CN" altLang="en-US" dirty="0"/>
              <a:t>，那么原问题</a:t>
            </a:r>
            <a:r>
              <a:rPr lang="en-US" altLang="zh-CN" dirty="0"/>
              <a:t>f(</a:t>
            </a:r>
            <a:r>
              <a:rPr lang="en-US" altLang="zh-CN" dirty="0" err="1"/>
              <a:t>n,k</a:t>
            </a:r>
            <a:r>
              <a:rPr lang="en-US" altLang="zh-CN" dirty="0"/>
              <a:t>)</a:t>
            </a:r>
            <a:r>
              <a:rPr lang="zh-CN" altLang="en-US" dirty="0"/>
              <a:t>的答案是</a:t>
            </a:r>
            <a:r>
              <a:rPr lang="en-US" altLang="zh-CN" dirty="0"/>
              <a:t>f(n-n/</a:t>
            </a:r>
            <a:r>
              <a:rPr lang="en-US" altLang="zh-CN" dirty="0" err="1"/>
              <a:t>k,k</a:t>
            </a:r>
            <a:r>
              <a:rPr lang="en-US" altLang="zh-CN" dirty="0"/>
              <a:t>)+</a:t>
            </a:r>
            <a:r>
              <a:rPr lang="en-US" altLang="zh-CN" dirty="0" err="1"/>
              <a:t>n-n%k</a:t>
            </a:r>
            <a:endParaRPr lang="en-US" altLang="zh-CN" dirty="0"/>
          </a:p>
          <a:p>
            <a:r>
              <a:rPr lang="zh-CN" altLang="en-US" dirty="0"/>
              <a:t>即</a:t>
            </a:r>
            <a:r>
              <a:rPr lang="en-US" altLang="zh-CN" dirty="0"/>
              <a:t>f(</a:t>
            </a:r>
            <a:r>
              <a:rPr lang="en-US" altLang="zh-CN" dirty="0" err="1"/>
              <a:t>n,k</a:t>
            </a:r>
            <a:r>
              <a:rPr lang="en-US" altLang="zh-CN" dirty="0"/>
              <a:t>)=f(n-n/</a:t>
            </a:r>
            <a:r>
              <a:rPr lang="en-US" altLang="zh-CN" dirty="0" err="1"/>
              <a:t>k,k</a:t>
            </a:r>
            <a:r>
              <a:rPr lang="en-US" altLang="zh-CN" dirty="0"/>
              <a:t>)+</a:t>
            </a:r>
            <a:r>
              <a:rPr lang="en-US" altLang="zh-CN" dirty="0" err="1"/>
              <a:t>n-n%k</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1575246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CBC5D8-FAD1-74E6-67DC-9C18FA8AED13}"/>
              </a:ext>
            </a:extLst>
          </p:cNvPr>
          <p:cNvSpPr>
            <a:spLocks noGrp="1"/>
          </p:cNvSpPr>
          <p:nvPr>
            <p:ph type="title"/>
          </p:nvPr>
        </p:nvSpPr>
        <p:spPr/>
        <p:txBody>
          <a:bodyPr/>
          <a:lstStyle/>
          <a:p>
            <a:r>
              <a:rPr lang="zh-CN" altLang="en-US" dirty="0"/>
              <a:t>约瑟夫问题</a:t>
            </a:r>
          </a:p>
        </p:txBody>
      </p:sp>
      <p:sp>
        <p:nvSpPr>
          <p:cNvPr id="3" name="内容占位符 2">
            <a:extLst>
              <a:ext uri="{FF2B5EF4-FFF2-40B4-BE49-F238E27FC236}">
                <a16:creationId xmlns:a16="http://schemas.microsoft.com/office/drawing/2014/main" id="{C210597C-2CC0-E754-4F88-BD793A7B6C93}"/>
              </a:ext>
            </a:extLst>
          </p:cNvPr>
          <p:cNvSpPr>
            <a:spLocks noGrp="1"/>
          </p:cNvSpPr>
          <p:nvPr>
            <p:ph idx="1"/>
          </p:nvPr>
        </p:nvSpPr>
        <p:spPr/>
        <p:txBody>
          <a:bodyPr>
            <a:normAutofit lnSpcReduction="10000"/>
          </a:bodyPr>
          <a:lstStyle/>
          <a:p>
            <a:r>
              <a:rPr lang="zh-CN" altLang="en-US" dirty="0"/>
              <a:t>例如，</a:t>
            </a:r>
            <a:r>
              <a:rPr lang="en-US" altLang="zh-CN" dirty="0"/>
              <a:t>n=8</a:t>
            </a:r>
            <a:r>
              <a:rPr lang="zh-CN" altLang="en-US" dirty="0"/>
              <a:t>，</a:t>
            </a:r>
            <a:r>
              <a:rPr lang="en-US" altLang="zh-CN" dirty="0"/>
              <a:t>k=3</a:t>
            </a:r>
            <a:r>
              <a:rPr lang="zh-CN" altLang="en-US" dirty="0"/>
              <a:t>，</a:t>
            </a:r>
            <a:r>
              <a:rPr lang="en-US" altLang="zh-CN" dirty="0"/>
              <a:t>01234567</a:t>
            </a:r>
            <a:r>
              <a:rPr lang="zh-CN" altLang="en-US" dirty="0"/>
              <a:t>，报完一圈后</a:t>
            </a:r>
            <a:endParaRPr lang="en-US" altLang="zh-CN" dirty="0"/>
          </a:p>
          <a:p>
            <a:r>
              <a:rPr lang="en-US" altLang="zh-CN" dirty="0"/>
              <a:t>01x34x67</a:t>
            </a:r>
          </a:p>
          <a:p>
            <a:r>
              <a:rPr lang="zh-CN" altLang="en-US" dirty="0"/>
              <a:t>重编号，使得开始时下标从</a:t>
            </a:r>
            <a:r>
              <a:rPr lang="en-US" altLang="zh-CN" dirty="0"/>
              <a:t>0</a:t>
            </a:r>
            <a:r>
              <a:rPr lang="zh-CN" altLang="en-US" dirty="0"/>
              <a:t>开始：</a:t>
            </a:r>
            <a:endParaRPr lang="en-US" altLang="zh-CN" dirty="0"/>
          </a:p>
          <a:p>
            <a:r>
              <a:rPr lang="en-US" altLang="zh-CN" dirty="0"/>
              <a:t>23x45x01</a:t>
            </a:r>
          </a:p>
          <a:p>
            <a:r>
              <a:rPr lang="zh-CN" altLang="en-US" dirty="0"/>
              <a:t>如果我们能求出子问题</a:t>
            </a:r>
            <a:r>
              <a:rPr lang="en-US" altLang="zh-CN" dirty="0"/>
              <a:t>23x45x01</a:t>
            </a:r>
            <a:r>
              <a:rPr lang="zh-CN" altLang="en-US" dirty="0"/>
              <a:t>（</a:t>
            </a:r>
            <a:r>
              <a:rPr lang="en-US" altLang="zh-CN" dirty="0"/>
              <a:t>n-n/k=6,k=3</a:t>
            </a:r>
            <a:r>
              <a:rPr lang="zh-CN" altLang="en-US" dirty="0"/>
              <a:t>）的答案，再考虑还原出来原问题的答案</a:t>
            </a:r>
            <a:endParaRPr lang="en-US" altLang="zh-CN" dirty="0"/>
          </a:p>
          <a:p>
            <a:r>
              <a:rPr lang="zh-CN" altLang="en-US" dirty="0"/>
              <a:t>如果</a:t>
            </a:r>
            <a:r>
              <a:rPr lang="en-US" altLang="zh-CN" dirty="0"/>
              <a:t>23x45x01</a:t>
            </a:r>
            <a:r>
              <a:rPr lang="zh-CN" altLang="en-US" dirty="0"/>
              <a:t>（</a:t>
            </a:r>
            <a:r>
              <a:rPr lang="en-US" altLang="zh-CN" dirty="0"/>
              <a:t>n-n/k=6,k=3</a:t>
            </a:r>
            <a:r>
              <a:rPr lang="zh-CN" altLang="en-US" dirty="0"/>
              <a:t>）的答案在最后一个</a:t>
            </a:r>
            <a:r>
              <a:rPr lang="en-US" altLang="zh-CN" dirty="0"/>
              <a:t>x</a:t>
            </a:r>
            <a:r>
              <a:rPr lang="zh-CN" altLang="en-US" dirty="0"/>
              <a:t>前面（位置是</a:t>
            </a:r>
            <a:r>
              <a:rPr lang="en-US" altLang="zh-CN" dirty="0" err="1"/>
              <a:t>n-n%k</a:t>
            </a:r>
            <a:r>
              <a:rPr lang="zh-CN" altLang="en-US" dirty="0"/>
              <a:t>），那么每次做一次删除都会把数到的第 </a:t>
            </a:r>
            <a:r>
              <a:rPr lang="en-US" altLang="zh-CN" dirty="0"/>
              <a:t>k </a:t>
            </a:r>
            <a:r>
              <a:rPr lang="zh-CN" altLang="en-US" dirty="0"/>
              <a:t>个人删除，他们的编号被之后的人逐个继承</a:t>
            </a:r>
            <a:endParaRPr lang="en-US" altLang="zh-CN" dirty="0"/>
          </a:p>
          <a:p>
            <a:r>
              <a:rPr lang="zh-CN" altLang="en-US" dirty="0"/>
              <a:t>所以原问题的答案是</a:t>
            </a:r>
            <a:r>
              <a:rPr lang="en-US" altLang="zh-CN" dirty="0"/>
              <a:t>f(</a:t>
            </a:r>
            <a:r>
              <a:rPr lang="en-US" altLang="zh-CN" dirty="0" err="1"/>
              <a:t>n,k</a:t>
            </a:r>
            <a:r>
              <a:rPr lang="en-US" altLang="zh-CN" dirty="0"/>
              <a:t>)=(f(n-n/</a:t>
            </a:r>
            <a:r>
              <a:rPr lang="en-US" altLang="zh-CN" dirty="0" err="1"/>
              <a:t>k,k</a:t>
            </a:r>
            <a:r>
              <a:rPr lang="en-US" altLang="zh-CN" dirty="0"/>
              <a:t>)-</a:t>
            </a:r>
            <a:r>
              <a:rPr lang="en-US" altLang="zh-CN" dirty="0" err="1"/>
              <a:t>n%k</a:t>
            </a:r>
            <a:r>
              <a:rPr lang="en-US" altLang="zh-CN" dirty="0"/>
              <a:t>)*(k/(k-1))</a:t>
            </a:r>
          </a:p>
          <a:p>
            <a:endParaRPr lang="en-US" altLang="zh-CN" dirty="0"/>
          </a:p>
          <a:p>
            <a:endParaRPr lang="en-US" altLang="zh-CN" dirty="0"/>
          </a:p>
        </p:txBody>
      </p:sp>
    </p:spTree>
    <p:extLst>
      <p:ext uri="{BB962C8B-B14F-4D97-AF65-F5344CB8AC3E}">
        <p14:creationId xmlns:p14="http://schemas.microsoft.com/office/powerpoint/2010/main" val="3295563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CBC5D8-FAD1-74E6-67DC-9C18FA8AED13}"/>
              </a:ext>
            </a:extLst>
          </p:cNvPr>
          <p:cNvSpPr>
            <a:spLocks noGrp="1"/>
          </p:cNvSpPr>
          <p:nvPr>
            <p:ph type="title"/>
          </p:nvPr>
        </p:nvSpPr>
        <p:spPr/>
        <p:txBody>
          <a:bodyPr/>
          <a:lstStyle/>
          <a:p>
            <a:r>
              <a:rPr lang="zh-CN" altLang="en-US" dirty="0"/>
              <a:t>约瑟夫问题</a:t>
            </a:r>
          </a:p>
        </p:txBody>
      </p:sp>
      <p:sp>
        <p:nvSpPr>
          <p:cNvPr id="3" name="内容占位符 2">
            <a:extLst>
              <a:ext uri="{FF2B5EF4-FFF2-40B4-BE49-F238E27FC236}">
                <a16:creationId xmlns:a16="http://schemas.microsoft.com/office/drawing/2014/main" id="{C210597C-2CC0-E754-4F88-BD793A7B6C93}"/>
              </a:ext>
            </a:extLst>
          </p:cNvPr>
          <p:cNvSpPr>
            <a:spLocks noGrp="1"/>
          </p:cNvSpPr>
          <p:nvPr>
            <p:ph idx="1"/>
          </p:nvPr>
        </p:nvSpPr>
        <p:spPr/>
        <p:txBody>
          <a:bodyPr>
            <a:normAutofit/>
          </a:bodyPr>
          <a:lstStyle/>
          <a:p>
            <a:r>
              <a:rPr lang="zh-CN" altLang="en-US" dirty="0"/>
              <a:t>当</a:t>
            </a:r>
            <a:r>
              <a:rPr lang="en-US" altLang="zh-CN" dirty="0"/>
              <a:t>n&lt;=k</a:t>
            </a:r>
            <a:r>
              <a:rPr lang="zh-CN" altLang="en-US" dirty="0"/>
              <a:t>时，再沿用线性做法</a:t>
            </a:r>
            <a:endParaRPr lang="en-US" altLang="zh-CN" dirty="0"/>
          </a:p>
          <a:p>
            <a:r>
              <a:rPr lang="zh-CN" altLang="en-US" dirty="0"/>
              <a:t>时间复杂度</a:t>
            </a:r>
            <a:r>
              <a:rPr lang="en-US" altLang="zh-CN" dirty="0"/>
              <a:t>O(</a:t>
            </a:r>
            <a:r>
              <a:rPr lang="en-US" altLang="zh-CN" dirty="0" err="1"/>
              <a:t>klogn</a:t>
            </a:r>
            <a:r>
              <a:rPr lang="en-US" altLang="zh-CN" dirty="0"/>
              <a:t>)</a:t>
            </a:r>
          </a:p>
        </p:txBody>
      </p:sp>
    </p:spTree>
    <p:extLst>
      <p:ext uri="{BB962C8B-B14F-4D97-AF65-F5344CB8AC3E}">
        <p14:creationId xmlns:p14="http://schemas.microsoft.com/office/powerpoint/2010/main" val="212137278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1577</Words>
  <Application>Microsoft Office PowerPoint</Application>
  <PresentationFormat>宽屏</PresentationFormat>
  <Paragraphs>98</Paragraphs>
  <Slides>21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21</vt:i4>
      </vt:variant>
    </vt:vector>
  </HeadingPairs>
  <TitlesOfParts>
    <vt:vector size="25" baseType="lpstr">
      <vt:lpstr>等线</vt:lpstr>
      <vt:lpstr>等线 Light</vt:lpstr>
      <vt:lpstr>Arial</vt:lpstr>
      <vt:lpstr>Office 主题​​</vt:lpstr>
      <vt:lpstr>DP基础模型五</vt:lpstr>
      <vt:lpstr>约瑟夫问题</vt:lpstr>
      <vt:lpstr>约瑟夫问题</vt:lpstr>
      <vt:lpstr>约瑟夫问题</vt:lpstr>
      <vt:lpstr>约瑟夫问题</vt:lpstr>
      <vt:lpstr>约瑟夫问题</vt:lpstr>
      <vt:lpstr>约瑟夫问题</vt:lpstr>
      <vt:lpstr>约瑟夫问题</vt:lpstr>
      <vt:lpstr>约瑟夫问题</vt:lpstr>
      <vt:lpstr>约瑟夫问题</vt:lpstr>
      <vt:lpstr>约瑟夫问题</vt:lpstr>
      <vt:lpstr>约瑟夫问题</vt:lpstr>
      <vt:lpstr>约瑟夫问题</vt:lpstr>
      <vt:lpstr>约瑟夫问题</vt:lpstr>
      <vt:lpstr>扔鸡蛋问题</vt:lpstr>
      <vt:lpstr>扔鸡蛋问题</vt:lpstr>
      <vt:lpstr>扔鸡蛋问题</vt:lpstr>
      <vt:lpstr>扔鸡蛋问题</vt:lpstr>
      <vt:lpstr>扔鸡蛋问题</vt:lpstr>
      <vt:lpstr>扔鸡蛋问题</vt:lpstr>
      <vt:lpstr>扔鸡蛋问题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DP基础模型五</dc:title>
  <dc:creator>You Lingyun</dc:creator>
  <cp:lastModifiedBy>You Lingyun</cp:lastModifiedBy>
  <cp:revision>26</cp:revision>
  <dcterms:created xsi:type="dcterms:W3CDTF">2023-03-27T06:39:03Z</dcterms:created>
  <dcterms:modified xsi:type="dcterms:W3CDTF">2023-03-27T07:42:37Z</dcterms:modified>
</cp:coreProperties>
</file>