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80" r:id="rId26"/>
    <p:sldId id="277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311" r:id="rId39"/>
    <p:sldId id="312" r:id="rId40"/>
    <p:sldId id="313" r:id="rId41"/>
    <p:sldId id="314" r:id="rId42"/>
    <p:sldId id="315" r:id="rId43"/>
    <p:sldId id="316" r:id="rId44"/>
    <p:sldId id="319" r:id="rId45"/>
    <p:sldId id="317" r:id="rId46"/>
    <p:sldId id="320" r:id="rId47"/>
    <p:sldId id="322" r:id="rId48"/>
    <p:sldId id="321" r:id="rId49"/>
    <p:sldId id="323" r:id="rId50"/>
    <p:sldId id="324" r:id="rId51"/>
    <p:sldId id="335" r:id="rId52"/>
    <p:sldId id="336" r:id="rId53"/>
    <p:sldId id="337" r:id="rId54"/>
    <p:sldId id="350" r:id="rId55"/>
    <p:sldId id="351" r:id="rId56"/>
    <p:sldId id="352" r:id="rId57"/>
    <p:sldId id="347" r:id="rId58"/>
    <p:sldId id="348" r:id="rId59"/>
    <p:sldId id="349" r:id="rId60"/>
    <p:sldId id="325" r:id="rId61"/>
    <p:sldId id="327" r:id="rId62"/>
    <p:sldId id="326" r:id="rId63"/>
    <p:sldId id="328" r:id="rId64"/>
    <p:sldId id="329" r:id="rId65"/>
    <p:sldId id="330" r:id="rId66"/>
    <p:sldId id="331" r:id="rId67"/>
    <p:sldId id="332" r:id="rId68"/>
    <p:sldId id="333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</p:sldIdLst>
  <p:sldSz cx="12192000" cy="6858000"/>
  <p:notesSz cx="6858000" cy="9144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gs" Target="tags/tag14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522-6EA8-4A0D-8738-4F24A0DC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FDF-E35C-4C7D-9BAF-CDED127DBE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基础模型四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背包进阶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16101" r="7922" b="8931"/>
          <a:stretch>
            <a:fillRect/>
          </a:stretch>
        </p:blipFill>
        <p:spPr>
          <a:xfrm>
            <a:off x="2156604" y="-5010"/>
            <a:ext cx="8497019" cy="6871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种物品可能是</a:t>
            </a:r>
            <a:r>
              <a:rPr lang="en-US" altLang="zh-CN" dirty="0"/>
              <a:t>0-1</a:t>
            </a:r>
            <a:r>
              <a:rPr lang="zh-CN" altLang="en-US" dirty="0"/>
              <a:t>的，可能是完全的，也可能是多重的，每件费用是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发现不管是哪种背包，第</a:t>
            </a:r>
            <a:r>
              <a:rPr lang="en-US" altLang="zh-CN" dirty="0" err="1"/>
              <a:t>i</a:t>
            </a:r>
            <a:r>
              <a:rPr lang="zh-CN" altLang="en-US" dirty="0"/>
              <a:t>种物品的</a:t>
            </a:r>
            <a:r>
              <a:rPr lang="en-US" altLang="zh-CN" dirty="0" err="1"/>
              <a:t>i</a:t>
            </a:r>
            <a:r>
              <a:rPr lang="zh-CN" altLang="en-US" dirty="0"/>
              <a:t>都是在最前面的</a:t>
            </a:r>
            <a:endParaRPr lang="en-US" altLang="zh-CN" dirty="0"/>
          </a:p>
          <a:p>
            <a:r>
              <a:rPr lang="zh-CN" altLang="en-US" dirty="0"/>
              <a:t>所以大概是这样实现的：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种物品是</a:t>
            </a:r>
            <a:r>
              <a:rPr lang="en-US" altLang="zh-CN" dirty="0"/>
              <a:t>0-1</a:t>
            </a:r>
            <a:r>
              <a:rPr lang="zh-CN" altLang="en-US" dirty="0"/>
              <a:t>背包，就按照</a:t>
            </a:r>
            <a:r>
              <a:rPr lang="en-US" altLang="zh-CN" dirty="0"/>
              <a:t>0-1</a:t>
            </a:r>
            <a:r>
              <a:rPr lang="zh-CN" altLang="en-US" dirty="0"/>
              <a:t>转移</a:t>
            </a:r>
            <a:endParaRPr lang="en-US" altLang="zh-CN" dirty="0"/>
          </a:p>
          <a:p>
            <a:pPr lvl="1"/>
            <a:r>
              <a:rPr lang="zh-CN" altLang="en-US" dirty="0"/>
              <a:t>如果是多重，就按照多重转移</a:t>
            </a:r>
            <a:endParaRPr lang="en-US" altLang="zh-CN" dirty="0"/>
          </a:p>
          <a:p>
            <a:pPr lvl="1"/>
            <a:r>
              <a:rPr lang="zh-CN" altLang="en-US" dirty="0"/>
              <a:t>如果是完全，就按照完全转移</a:t>
            </a:r>
            <a:endParaRPr lang="en-US" altLang="zh-CN" dirty="0"/>
          </a:p>
          <a:p>
            <a:r>
              <a:rPr lang="zh-CN" altLang="en-US" dirty="0"/>
              <a:t>另外显然最外层</a:t>
            </a:r>
            <a:r>
              <a:rPr lang="en-US" altLang="zh-CN" dirty="0" err="1"/>
              <a:t>dp</a:t>
            </a:r>
            <a:r>
              <a:rPr lang="zh-CN" altLang="en-US" dirty="0"/>
              <a:t>的顺序是可以随便改的，虽然这个题用不上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种物品和一个二重容量的背包：有一种容量限制为</a:t>
            </a:r>
            <a:r>
              <a:rPr lang="en-US" altLang="zh-CN" dirty="0"/>
              <a:t>V1</a:t>
            </a:r>
            <a:r>
              <a:rPr lang="zh-CN" altLang="en-US" dirty="0"/>
              <a:t>，另一种容量限制为</a:t>
            </a:r>
            <a:r>
              <a:rPr lang="en-US" altLang="zh-CN" dirty="0"/>
              <a:t>V2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每种物品也是有两种体积，物品可能是</a:t>
            </a:r>
            <a:r>
              <a:rPr lang="en-US" altLang="zh-CN" dirty="0"/>
              <a:t>0-1</a:t>
            </a:r>
            <a:r>
              <a:rPr lang="zh-CN" altLang="en-US" dirty="0"/>
              <a:t>的也可能是多重的也可能是完全的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容量加了一维，只需状态也加一维就可以了</a:t>
            </a:r>
            <a:endParaRPr lang="en-US" altLang="zh-CN" dirty="0"/>
          </a:p>
          <a:p>
            <a:r>
              <a:rPr lang="zh-CN" altLang="en-US" dirty="0"/>
              <a:t>大概的状态转移方程是</a:t>
            </a:r>
            <a:endParaRPr lang="en-US" altLang="zh-CN" dirty="0"/>
          </a:p>
          <a:p>
            <a:r>
              <a:rPr lang="pl-PL" altLang="zh-CN" dirty="0"/>
              <a:t>f[i][j][k]=max(f[i−1][j][k],f[i−1][j−c[i]][k−g[i]]+w[i])</a:t>
            </a:r>
            <a:endParaRPr lang="en-US" altLang="zh-CN" dirty="0"/>
          </a:p>
          <a:p>
            <a:r>
              <a:rPr lang="zh-CN" altLang="en-US" dirty="0"/>
              <a:t>然后还是可以把</a:t>
            </a:r>
            <a:r>
              <a:rPr lang="en-US" altLang="zh-CN" dirty="0" err="1"/>
              <a:t>i</a:t>
            </a:r>
            <a:r>
              <a:rPr lang="zh-CN" altLang="en-US" dirty="0"/>
              <a:t>这一维省掉或者滚动</a:t>
            </a:r>
            <a:endParaRPr lang="en-US" altLang="zh-CN" dirty="0"/>
          </a:p>
          <a:p>
            <a:r>
              <a:rPr lang="zh-CN" altLang="en-US" dirty="0"/>
              <a:t>如果省掉的话，</a:t>
            </a:r>
            <a:r>
              <a:rPr lang="en-US" altLang="zh-CN" dirty="0"/>
              <a:t>0-1</a:t>
            </a:r>
            <a:r>
              <a:rPr lang="zh-CN" altLang="en-US" dirty="0"/>
              <a:t>：</a:t>
            </a:r>
            <a:r>
              <a:rPr lang="en-US" altLang="zh-CN" dirty="0" err="1"/>
              <a:t>j,k</a:t>
            </a:r>
            <a:r>
              <a:rPr lang="zh-CN" altLang="en-US" dirty="0"/>
              <a:t>这两维都要倒过来循环；完全：</a:t>
            </a:r>
            <a:r>
              <a:rPr lang="en-US" altLang="zh-CN" dirty="0" err="1"/>
              <a:t>j,k</a:t>
            </a:r>
            <a:r>
              <a:rPr lang="zh-CN" altLang="en-US" dirty="0"/>
              <a:t>这两维都要顺着循环；多重：拆分物品吧，两维已经不能单调队列优化了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。这些物品被划分为若干组，每组中的物品互相冲突，最多选一件。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的状态变一下：之前是前</a:t>
            </a:r>
            <a:r>
              <a:rPr lang="en-US" altLang="zh-CN" dirty="0" err="1"/>
              <a:t>i</a:t>
            </a:r>
            <a:r>
              <a:rPr lang="zh-CN" altLang="en-US" dirty="0"/>
              <a:t>件</a:t>
            </a:r>
            <a:r>
              <a:rPr lang="en-US" altLang="zh-CN" dirty="0"/>
              <a:t>/</a:t>
            </a:r>
            <a:r>
              <a:rPr lang="zh-CN" altLang="en-US" dirty="0"/>
              <a:t>种物品，现在是前</a:t>
            </a:r>
            <a:r>
              <a:rPr lang="en-US" altLang="zh-CN" dirty="0" err="1"/>
              <a:t>i</a:t>
            </a:r>
            <a:r>
              <a:rPr lang="zh-CN" altLang="en-US" dirty="0"/>
              <a:t>组物品，这样可以限制一组只能选一个物品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f[k][j]</a:t>
            </a:r>
            <a:r>
              <a:rPr lang="zh-CN" altLang="en-US" dirty="0"/>
              <a:t>表示前</a:t>
            </a:r>
            <a:r>
              <a:rPr lang="en-US" altLang="zh-CN" dirty="0"/>
              <a:t>k</a:t>
            </a:r>
            <a:r>
              <a:rPr lang="zh-CN" altLang="en-US" dirty="0"/>
              <a:t>组，体积为</a:t>
            </a:r>
            <a:r>
              <a:rPr lang="en-US" altLang="zh-CN" dirty="0"/>
              <a:t>j</a:t>
            </a:r>
            <a:r>
              <a:rPr lang="zh-CN" altLang="en-US" dirty="0"/>
              <a:t>的最大价值</a:t>
            </a:r>
            <a:endParaRPr lang="en-US" altLang="zh-CN" dirty="0"/>
          </a:p>
          <a:p>
            <a:r>
              <a:rPr lang="en-US" altLang="zh-CN" dirty="0"/>
              <a:t>f[k][j]=max(f[k−1][j],f[k−1][j−c[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]∣</a:t>
            </a:r>
            <a:r>
              <a:rPr lang="zh-CN" altLang="en-US" dirty="0"/>
              <a:t>物品</a:t>
            </a:r>
            <a:r>
              <a:rPr lang="en-US" altLang="zh-CN" dirty="0" err="1"/>
              <a:t>i</a:t>
            </a:r>
            <a:r>
              <a:rPr lang="en-US" altLang="zh-CN" dirty="0"/>
              <a:t>⊆</a:t>
            </a:r>
            <a:r>
              <a:rPr lang="zh-CN" altLang="en-US" dirty="0"/>
              <a:t>组</a:t>
            </a:r>
            <a:r>
              <a:rPr lang="en-US" altLang="zh-CN" dirty="0"/>
              <a:t>k)</a:t>
            </a:r>
            <a:endParaRPr lang="en-US" altLang="zh-CN" dirty="0"/>
          </a:p>
          <a:p>
            <a:r>
              <a:rPr lang="zh-CN" altLang="en-US" dirty="0"/>
              <a:t>实际实现的时候，也是</a:t>
            </a:r>
            <a:r>
              <a:rPr lang="en-US" altLang="zh-CN" dirty="0"/>
              <a:t>k</a:t>
            </a:r>
            <a:r>
              <a:rPr lang="zh-CN" altLang="en-US" dirty="0"/>
              <a:t>这一维可以滚动或者直接省略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仔细思考一下这样</a:t>
            </a:r>
            <a:r>
              <a:rPr lang="en-US" altLang="zh-CN" dirty="0" err="1"/>
              <a:t>dp</a:t>
            </a:r>
            <a:r>
              <a:rPr lang="zh-CN" altLang="en-US" dirty="0"/>
              <a:t>的更新顺序</a:t>
            </a:r>
            <a:endParaRPr lang="en-US" altLang="zh-CN" dirty="0"/>
          </a:p>
        </p:txBody>
      </p:sp>
      <p:pic>
        <p:nvPicPr>
          <p:cNvPr id="5" name="图片 4" descr="图片包含 图形用户界面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519" r="7524" b="16519"/>
          <a:stretch>
            <a:fillRect/>
          </a:stretch>
        </p:blipFill>
        <p:spPr>
          <a:xfrm>
            <a:off x="838200" y="1552755"/>
            <a:ext cx="10360325" cy="3752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种物品最多有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件可用，每件费用是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zh-CN" altLang="en-US" dirty="0"/>
              <a:t>一般动态规划问题输出方案的方法：记录下每个状态的最优值是由状态转移方程的哪一项推出来的</a:t>
            </a:r>
            <a:endParaRPr lang="en-US" altLang="zh-CN" dirty="0"/>
          </a:p>
          <a:p>
            <a:r>
              <a:rPr lang="zh-CN" altLang="en-US" dirty="0"/>
              <a:t>这样的话</a:t>
            </a:r>
            <a:r>
              <a:rPr lang="en-US" altLang="zh-CN" dirty="0"/>
              <a:t>f</a:t>
            </a:r>
            <a:r>
              <a:rPr lang="zh-CN" altLang="en-US" dirty="0"/>
              <a:t>数组不得不写成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的二维形式</a:t>
            </a:r>
            <a:endParaRPr lang="en-US" altLang="zh-CN" dirty="0"/>
          </a:p>
          <a:p>
            <a:r>
              <a:rPr lang="zh-CN" altLang="en-US" dirty="0"/>
              <a:t>然后输出方案就是</a:t>
            </a:r>
            <a:r>
              <a:rPr lang="en-US" altLang="zh-CN" dirty="0"/>
              <a:t>f[n][V]==f[n-1][V]</a:t>
            </a:r>
            <a:r>
              <a:rPr lang="zh-CN" altLang="en-US" dirty="0"/>
              <a:t>，如果是这样的话说明方案是第</a:t>
            </a:r>
            <a:r>
              <a:rPr lang="en-US" altLang="zh-CN" dirty="0"/>
              <a:t>N</a:t>
            </a:r>
            <a:r>
              <a:rPr lang="zh-CN" altLang="en-US" dirty="0"/>
              <a:t>件物品没选的，也有可能</a:t>
            </a:r>
            <a:r>
              <a:rPr lang="en-US" altLang="zh-CN" dirty="0"/>
              <a:t>f[n][V]==f[n-1][V-v[n]]</a:t>
            </a:r>
            <a:r>
              <a:rPr lang="zh-CN" altLang="en-US" dirty="0"/>
              <a:t>这样就说明方案是第</a:t>
            </a:r>
            <a:r>
              <a:rPr lang="en-US" altLang="zh-CN" dirty="0"/>
              <a:t>N</a:t>
            </a:r>
            <a:r>
              <a:rPr lang="zh-CN" altLang="en-US" dirty="0"/>
              <a:t>件物品选了的，再往前循环即可</a:t>
            </a:r>
            <a:endParaRPr lang="en-US" altLang="zh-CN" dirty="0"/>
          </a:p>
          <a:p>
            <a:r>
              <a:rPr lang="zh-CN" altLang="en-US" dirty="0"/>
              <a:t>注意有可能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这样说明第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件物品选不选都行，对应两种不同的方案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zh-CN" altLang="en-US" dirty="0"/>
              <a:t>要倒过来做，因为如果顺着</a:t>
            </a:r>
            <a:r>
              <a:rPr lang="en-US" altLang="zh-CN" dirty="0" err="1"/>
              <a:t>dp</a:t>
            </a:r>
            <a:r>
              <a:rPr lang="zh-CN" altLang="en-US" dirty="0"/>
              <a:t>，然后你遇到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这种情况，只说明第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件物品选不选都行，你并不知道选或者不选第</a:t>
            </a:r>
            <a:r>
              <a:rPr lang="en-US" altLang="zh-CN" dirty="0"/>
              <a:t>n</a:t>
            </a:r>
            <a:r>
              <a:rPr lang="zh-CN" altLang="en-US" dirty="0"/>
              <a:t>件物品这两种方案中，哪个的字典序小</a:t>
            </a:r>
            <a:endParaRPr lang="en-US" altLang="zh-CN" dirty="0"/>
          </a:p>
          <a:p>
            <a:r>
              <a:rPr lang="zh-CN" altLang="en-US" dirty="0"/>
              <a:t>为了实现的方便起见，可以直接把输入的</a:t>
            </a:r>
            <a:r>
              <a:rPr lang="en-US" altLang="zh-CN" dirty="0"/>
              <a:t>n</a:t>
            </a:r>
            <a:r>
              <a:rPr lang="zh-CN" altLang="en-US" dirty="0"/>
              <a:t>件物品倒过来，就是我们代码里面处理的第</a:t>
            </a:r>
            <a:r>
              <a:rPr lang="en-US" altLang="zh-CN" dirty="0"/>
              <a:t>n</a:t>
            </a:r>
            <a:r>
              <a:rPr lang="zh-CN" altLang="en-US" dirty="0"/>
              <a:t>件物品实际上是输入的第</a:t>
            </a:r>
            <a:r>
              <a:rPr lang="en-US" altLang="zh-CN" dirty="0"/>
              <a:t>1</a:t>
            </a:r>
            <a:r>
              <a:rPr lang="zh-CN" altLang="en-US" dirty="0"/>
              <a:t>件，这样当我们遇到第</a:t>
            </a:r>
            <a:r>
              <a:rPr lang="en-US" altLang="zh-CN" dirty="0"/>
              <a:t>n</a:t>
            </a:r>
            <a:r>
              <a:rPr lang="zh-CN" altLang="en-US" dirty="0"/>
              <a:t>件（实际上是第</a:t>
            </a:r>
            <a:r>
              <a:rPr lang="en-US" altLang="zh-CN" dirty="0"/>
              <a:t>1</a:t>
            </a:r>
            <a:r>
              <a:rPr lang="zh-CN" altLang="en-US" dirty="0"/>
              <a:t>件）物品选不选都行的时候，就无脑选就可以了，因为选第</a:t>
            </a:r>
            <a:r>
              <a:rPr lang="en-US" altLang="zh-CN" dirty="0"/>
              <a:t>1</a:t>
            </a:r>
            <a:r>
              <a:rPr lang="zh-CN" altLang="en-US" dirty="0"/>
              <a:t>件总比不选的字典序小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状态的时候，最优解的数量</a:t>
            </a:r>
            <a:endParaRPr lang="en-US" altLang="zh-CN" dirty="0"/>
          </a:p>
          <a:p>
            <a:r>
              <a:rPr lang="zh-CN" altLang="en-US" dirty="0"/>
              <a:t>先把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en-US" altLang="zh-CN" dirty="0" err="1"/>
              <a:t>dp</a:t>
            </a:r>
            <a:r>
              <a:rPr lang="zh-CN" altLang="en-US" dirty="0"/>
              <a:t>出来</a:t>
            </a:r>
            <a:endParaRPr lang="en-US" altLang="zh-CN" dirty="0"/>
          </a:p>
          <a:p>
            <a:r>
              <a:rPr lang="zh-CN" altLang="en-US" dirty="0"/>
              <a:t>然后如果遇到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g[n][V]=g[n-1][V]+g[n-1][V-v[n]]</a:t>
            </a:r>
            <a:endParaRPr lang="en-US" altLang="zh-CN" dirty="0"/>
          </a:p>
          <a:p>
            <a:r>
              <a:rPr lang="zh-CN" altLang="en-US" dirty="0"/>
              <a:t>如果只有一个相等，另一个不相等，那</a:t>
            </a:r>
            <a:r>
              <a:rPr lang="en-US" altLang="zh-CN" dirty="0"/>
              <a:t>g</a:t>
            </a:r>
            <a:r>
              <a:rPr lang="zh-CN" altLang="en-US" dirty="0"/>
              <a:t>也就只等于其中一个</a:t>
            </a:r>
            <a:endParaRPr lang="en-US" altLang="zh-CN" dirty="0"/>
          </a:p>
          <a:p>
            <a:r>
              <a:rPr lang="zh-CN" altLang="en-US" dirty="0"/>
              <a:t>就完事了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基本思想是将每个状态都表示成有序队列，将状态转移方程中的</a:t>
            </a:r>
            <a:r>
              <a:rPr lang="en-US" altLang="zh-CN" dirty="0"/>
              <a:t>max/min</a:t>
            </a:r>
            <a:r>
              <a:rPr lang="zh-CN" altLang="en-US" dirty="0"/>
              <a:t>转化成有序队列的合并。仍然以</a:t>
            </a:r>
            <a:r>
              <a:rPr lang="en-US" altLang="zh-CN" dirty="0"/>
              <a:t>01</a:t>
            </a:r>
            <a:r>
              <a:rPr lang="zh-CN" altLang="en-US" dirty="0"/>
              <a:t>背包为例，转移方程是：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zh-CN" altLang="en-US" dirty="0"/>
              <a:t>如果要求第</a:t>
            </a:r>
            <a:r>
              <a:rPr lang="en-US" altLang="zh-CN" dirty="0"/>
              <a:t>k</a:t>
            </a:r>
            <a:r>
              <a:rPr lang="zh-CN" altLang="en-US" dirty="0"/>
              <a:t>优解，那么状态</a:t>
            </a:r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就是一个大小为</a:t>
            </a:r>
            <a:r>
              <a:rPr lang="en-US" altLang="zh-CN" dirty="0"/>
              <a:t>k</a:t>
            </a:r>
            <a:r>
              <a:rPr lang="zh-CN" altLang="en-US" dirty="0"/>
              <a:t>的有序数组，记录了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显然是可以把</a:t>
            </a:r>
            <a:r>
              <a:rPr lang="en-US" altLang="zh-CN" dirty="0"/>
              <a:t>f[i-1][j]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的有序数组和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的有序数组进行归并，得到大小为</a:t>
            </a:r>
            <a:r>
              <a:rPr lang="en-US" altLang="zh-CN" dirty="0"/>
              <a:t>2k</a:t>
            </a:r>
            <a:r>
              <a:rPr lang="zh-CN" altLang="en-US" dirty="0"/>
              <a:t>的数组，再取前</a:t>
            </a:r>
            <a:r>
              <a:rPr lang="en-US" altLang="zh-CN" dirty="0"/>
              <a:t>k</a:t>
            </a:r>
            <a:r>
              <a:rPr lang="zh-CN" altLang="en-US" dirty="0"/>
              <a:t>项得到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的意思是对于大小为</a:t>
            </a:r>
            <a:r>
              <a:rPr lang="en-US" altLang="zh-CN" dirty="0"/>
              <a:t>k</a:t>
            </a:r>
            <a:r>
              <a:rPr lang="zh-CN" altLang="en-US" dirty="0"/>
              <a:t>的有序数组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中的每个元素，都加上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件物品，凑</a:t>
            </a:r>
            <a:r>
              <a:rPr lang="en-US" altLang="zh-CN" dirty="0"/>
              <a:t>j</a:t>
            </a:r>
            <a:r>
              <a:rPr lang="zh-CN" altLang="en-US" dirty="0"/>
              <a:t>体积的方案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][j]=f[i-1][j]+f[i-1][j-v[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endParaRPr lang="en-US" altLang="zh-CN" dirty="0"/>
          </a:p>
          <a:p>
            <a:r>
              <a:rPr lang="zh-CN" altLang="en-US" dirty="0"/>
              <a:t>就是把之前的</a:t>
            </a:r>
            <a:r>
              <a:rPr lang="en-US" altLang="zh-CN" dirty="0"/>
              <a:t>min</a:t>
            </a:r>
            <a:r>
              <a:rPr lang="zh-CN" altLang="en-US" dirty="0"/>
              <a:t>换成加法而已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  <a:endParaRPr lang="en-US" altLang="zh-CN" dirty="0"/>
          </a:p>
          <a:p>
            <a:r>
              <a:rPr lang="zh-CN" altLang="en-US" dirty="0"/>
              <a:t>发现这个和之前那个</a:t>
            </a:r>
            <a:r>
              <a:rPr lang="en-US" altLang="zh-CN" dirty="0" err="1"/>
              <a:t>dp</a:t>
            </a:r>
            <a:r>
              <a:rPr lang="zh-CN" altLang="en-US" dirty="0"/>
              <a:t>的本质是一样的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推广一下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个物品，每个物品有一个体积</a:t>
            </a:r>
            <a:r>
              <a:rPr lang="en-US" altLang="zh-CN" dirty="0"/>
              <a:t>vi</a:t>
            </a:r>
            <a:r>
              <a:rPr lang="zh-CN" altLang="en-US" dirty="0"/>
              <a:t>，要恰好选取一些物品使得它们的体积和为</a:t>
            </a:r>
            <a:r>
              <a:rPr lang="en-US" altLang="zh-CN" dirty="0"/>
              <a:t>c</a:t>
            </a:r>
            <a:r>
              <a:rPr lang="zh-CN" altLang="en-US" dirty="0"/>
              <a:t>，问哪些物品是必须被选的。</a:t>
            </a:r>
            <a:endParaRPr lang="zh-CN" altLang="en-US" dirty="0"/>
          </a:p>
          <a:p>
            <a:r>
              <a:rPr lang="en-US" altLang="zh-CN" dirty="0"/>
              <a:t>n&lt;=200,vi,c&lt;=10000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可以直接多项式去乘，考虑</a:t>
            </a:r>
            <a:r>
              <a:rPr lang="en-US" altLang="zh-CN" dirty="0" err="1"/>
              <a:t>x^c</a:t>
            </a:r>
            <a:r>
              <a:rPr lang="zh-CN" altLang="en-US" dirty="0"/>
              <a:t>的系数以及谁对这个系数做贡献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6" y="1858778"/>
            <a:ext cx="3349334" cy="39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2" y="2288731"/>
            <a:ext cx="1680762" cy="55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284509"/>
            <a:ext cx="4926477" cy="5561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还有一个更好的方法，如果次数范围在</a:t>
            </a:r>
            <a:r>
              <a:rPr lang="en-US" altLang="zh-CN" dirty="0"/>
              <a:t>[0,vi)</a:t>
            </a:r>
            <a:r>
              <a:rPr lang="zh-CN" altLang="en-US" dirty="0"/>
              <a:t>，那么</a:t>
            </a:r>
            <a:r>
              <a:rPr lang="en-US" altLang="zh-CN" dirty="0"/>
              <a:t>fi_1(x)=F_1(x)</a:t>
            </a:r>
            <a:r>
              <a:rPr lang="zh-CN" altLang="en-US" dirty="0"/>
              <a:t>。如果次数范围在</a:t>
            </a:r>
            <a:r>
              <a:rPr lang="en-US" altLang="zh-CN" dirty="0"/>
              <a:t>[0,2vi)</a:t>
            </a:r>
            <a:r>
              <a:rPr lang="zh-CN" altLang="en-US" dirty="0"/>
              <a:t>，那么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*F_1(x)</a:t>
            </a:r>
            <a:r>
              <a:rPr lang="zh-CN" altLang="en-US" dirty="0"/>
              <a:t>，即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*fi_1(x)</a:t>
            </a:r>
            <a:r>
              <a:rPr lang="zh-CN" altLang="en-US" dirty="0"/>
              <a:t>，同理，</a:t>
            </a:r>
            <a:r>
              <a:rPr lang="en-US" altLang="zh-CN" dirty="0"/>
              <a:t>fi_3(x)=F_3(x)-</a:t>
            </a:r>
            <a:r>
              <a:rPr lang="en-US" altLang="zh-CN" dirty="0" err="1"/>
              <a:t>x^vi</a:t>
            </a:r>
            <a:r>
              <a:rPr lang="en-US" altLang="zh-CN" dirty="0"/>
              <a:t>*F_2(x)+x^2vi*F_1(x)</a:t>
            </a:r>
            <a:endParaRPr lang="en-US" altLang="zh-CN" dirty="0"/>
          </a:p>
          <a:p>
            <a:r>
              <a:rPr lang="en-US" altLang="zh-CN" dirty="0"/>
              <a:t>=F_3(x)-</a:t>
            </a:r>
            <a:r>
              <a:rPr lang="en-US" altLang="zh-CN" dirty="0" err="1"/>
              <a:t>x^vi</a:t>
            </a:r>
            <a:r>
              <a:rPr lang="en-US" altLang="zh-CN" dirty="0"/>
              <a:t>*(fi_2(x)+</a:t>
            </a:r>
            <a:r>
              <a:rPr lang="en-US" altLang="zh-CN" dirty="0" err="1"/>
              <a:t>x^vi</a:t>
            </a:r>
            <a:r>
              <a:rPr lang="en-US" altLang="zh-CN" dirty="0"/>
              <a:t>*fi_1(x))+x^2vi*F_1(x)=F_3(x)-</a:t>
            </a:r>
            <a:r>
              <a:rPr lang="en-US" altLang="zh-CN" dirty="0" err="1"/>
              <a:t>x^vi</a:t>
            </a:r>
            <a:r>
              <a:rPr lang="en-US" altLang="zh-CN" dirty="0"/>
              <a:t>*fi_2(x)</a:t>
            </a:r>
            <a:r>
              <a:rPr lang="zh-CN" altLang="en-US" dirty="0"/>
              <a:t>，所以不难发现</a:t>
            </a:r>
            <a:r>
              <a:rPr lang="en-US" altLang="zh-CN" dirty="0" err="1"/>
              <a:t>fi_k</a:t>
            </a:r>
            <a:r>
              <a:rPr lang="en-US" altLang="zh-CN" dirty="0"/>
              <a:t>(x)=</a:t>
            </a:r>
            <a:r>
              <a:rPr lang="en-US" altLang="zh-CN" dirty="0" err="1"/>
              <a:t>F_k</a:t>
            </a:r>
            <a:r>
              <a:rPr lang="en-US" altLang="zh-CN" dirty="0"/>
              <a:t>(x)-fi_{k-1}(x)</a:t>
            </a:r>
            <a:r>
              <a:rPr lang="zh-CN" altLang="en-US" dirty="0"/>
              <a:t>，这就可以很快计算了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3" y="1825625"/>
            <a:ext cx="3349334" cy="39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51" y="2210122"/>
            <a:ext cx="1680762" cy="55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150905"/>
            <a:ext cx="4926477" cy="5561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注意到这给出了从背包中删除物品的方法，但是只限计算方案数</a:t>
            </a:r>
            <a:endParaRPr lang="en-US" altLang="zh-CN" dirty="0"/>
          </a:p>
          <a:p>
            <a:r>
              <a:rPr lang="zh-CN" altLang="en-US" dirty="0"/>
              <a:t>最优化问题的话，</a:t>
            </a:r>
            <a:r>
              <a:rPr lang="en-US" altLang="zh-CN" dirty="0"/>
              <a:t>min/max</a:t>
            </a:r>
            <a:r>
              <a:rPr lang="zh-CN" altLang="en-US" dirty="0"/>
              <a:t>是不可减的，因此也不能删除，但是可以用一些其他方法达到可撤销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  <a:endParaRPr lang="zh-CN" altLang="en-US" dirty="0"/>
          </a:p>
          <a:p>
            <a:r>
              <a:rPr lang="zh-CN" altLang="en-US" dirty="0"/>
              <a:t>那么就可以求出把一个正整数拆分成其他正整数和的方案数</a:t>
            </a:r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  <a:endParaRPr lang="zh-CN" altLang="en-US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O(V*sum(p[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9138"/>
            <a:ext cx="7709027" cy="1527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  <a:endParaRPr lang="zh-CN" altLang="en-US" dirty="0"/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表示有</a:t>
            </a:r>
            <a:r>
              <a:rPr lang="en-US" altLang="zh-CN" dirty="0" err="1"/>
              <a:t>i</a:t>
            </a:r>
            <a:r>
              <a:rPr lang="zh-CN" altLang="en-US" dirty="0"/>
              <a:t>个数相加等于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</a:t>
            </a:r>
            <a:r>
              <a:rPr lang="en-US" altLang="zh-CN" dirty="0" err="1"/>
              <a:t>i</a:t>
            </a:r>
            <a:r>
              <a:rPr lang="en-US" altLang="zh-CN" dirty="0"/>
              <a:t>]+f[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  <a:endParaRPr lang="zh-CN" altLang="en-US" dirty="0"/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首先，只考虑体积</a:t>
            </a:r>
            <a:r>
              <a:rPr lang="en-US" altLang="zh-CN" dirty="0"/>
              <a:t>&lt;sqrt(n)</a:t>
            </a:r>
            <a:r>
              <a:rPr lang="zh-CN" altLang="en-US" dirty="0"/>
              <a:t>的物品的完全背包（数组设为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），一共</a:t>
            </a:r>
            <a:r>
              <a:rPr lang="en-US" altLang="zh-CN" dirty="0"/>
              <a:t>O(sqrt(n))</a:t>
            </a:r>
            <a:r>
              <a:rPr lang="zh-CN" altLang="en-US" dirty="0"/>
              <a:t>件物品，体积为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然后，对于体积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的物品，由于体积只有</a:t>
            </a:r>
            <a:r>
              <a:rPr lang="en-US" altLang="zh-CN" dirty="0"/>
              <a:t>n</a:t>
            </a:r>
            <a:r>
              <a:rPr lang="zh-CN" altLang="en-US" dirty="0"/>
              <a:t>，所以最多选</a:t>
            </a:r>
            <a:r>
              <a:rPr lang="en-US" altLang="zh-CN" dirty="0"/>
              <a:t>sqrt(n)</a:t>
            </a:r>
            <a:r>
              <a:rPr lang="zh-CN" altLang="en-US" dirty="0"/>
              <a:t>件，设计另一个</a:t>
            </a:r>
            <a:r>
              <a:rPr lang="en-US" altLang="zh-CN" dirty="0" err="1"/>
              <a:t>dp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表示只考虑体积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的物品，选了</a:t>
            </a:r>
            <a:r>
              <a:rPr lang="en-US" altLang="zh-CN" dirty="0" err="1"/>
              <a:t>i</a:t>
            </a:r>
            <a:r>
              <a:rPr lang="zh-CN" altLang="en-US" dirty="0"/>
              <a:t>件，凑出的体积是</a:t>
            </a:r>
            <a:r>
              <a:rPr lang="en-US" altLang="zh-CN" dirty="0"/>
              <a:t>j</a:t>
            </a:r>
            <a:r>
              <a:rPr lang="zh-CN" altLang="en-US" dirty="0"/>
              <a:t>的方案数，那么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][j]=g[i-1][j-sqrt(n)]+g[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zh-CN" altLang="en-US" dirty="0"/>
              <a:t>这个转移方程考虑的是选出的物品体积最小的是多少，如果恰好是</a:t>
            </a:r>
            <a:r>
              <a:rPr lang="en-US" altLang="zh-CN" dirty="0"/>
              <a:t>sqrt(n)</a:t>
            </a:r>
            <a:r>
              <a:rPr lang="zh-CN" altLang="en-US" dirty="0"/>
              <a:t>，那么就会从</a:t>
            </a:r>
            <a:r>
              <a:rPr lang="en-US" altLang="zh-CN" dirty="0"/>
              <a:t>g[i-1][j-sqrt(n)]</a:t>
            </a:r>
            <a:r>
              <a:rPr lang="zh-CN" altLang="en-US" dirty="0"/>
              <a:t>选一个体积为</a:t>
            </a:r>
            <a:r>
              <a:rPr lang="en-US" altLang="zh-CN" dirty="0"/>
              <a:t>sqrt(n)</a:t>
            </a:r>
            <a:r>
              <a:rPr lang="zh-CN" altLang="en-US" dirty="0"/>
              <a:t>的物品转移到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，如果选出的物品体积最小的大于</a:t>
            </a:r>
            <a:r>
              <a:rPr lang="en-US" altLang="zh-CN" dirty="0"/>
              <a:t>sqrt(n)</a:t>
            </a:r>
            <a:r>
              <a:rPr lang="zh-CN" altLang="en-US" dirty="0"/>
              <a:t>，那就体积全部减一，所以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也可以转移到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。这个</a:t>
            </a:r>
            <a:r>
              <a:rPr lang="en-US" altLang="zh-CN" dirty="0" err="1"/>
              <a:t>dp</a:t>
            </a:r>
            <a:r>
              <a:rPr lang="zh-CN" altLang="en-US" dirty="0"/>
              <a:t>也是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最后把答案合起来：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sum_i</a:t>
            </a:r>
            <a:r>
              <a:rPr lang="en-US" altLang="zh-CN" dirty="0"/>
              <a:t> f[sqrt(n)-1][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sum_k</a:t>
            </a:r>
            <a:r>
              <a:rPr lang="en-US" altLang="zh-CN" dirty="0"/>
              <a:t> g[k][n-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其他背包例题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问题就是</a:t>
            </a:r>
            <a:r>
              <a:rPr lang="en-US" altLang="zh-CN" dirty="0"/>
              <a:t>0-1</a:t>
            </a:r>
            <a:r>
              <a:rPr lang="zh-CN" altLang="en-US" dirty="0"/>
              <a:t>背包</a:t>
            </a:r>
            <a:endParaRPr lang="en-US" altLang="zh-CN" dirty="0"/>
          </a:p>
          <a:p>
            <a:r>
              <a:rPr lang="zh-CN" altLang="en-US" dirty="0"/>
              <a:t>但是范围不一样</a:t>
            </a:r>
            <a:endParaRPr lang="en-US" altLang="zh-CN" dirty="0"/>
          </a:p>
          <a:p>
            <a:r>
              <a:rPr lang="en-US" altLang="zh-CN" dirty="0"/>
              <a:t>N&lt;=100</a:t>
            </a:r>
            <a:endParaRPr lang="en-US" altLang="zh-CN" dirty="0"/>
          </a:p>
          <a:p>
            <a:r>
              <a:rPr lang="zh-CN" altLang="en-US" dirty="0"/>
              <a:t>体积</a:t>
            </a:r>
            <a:r>
              <a:rPr lang="en-US" altLang="zh-CN" dirty="0" err="1"/>
              <a:t>vi,V</a:t>
            </a:r>
            <a:r>
              <a:rPr lang="en-US" altLang="zh-CN" dirty="0"/>
              <a:t>&lt;=1e9</a:t>
            </a:r>
            <a:endParaRPr lang="en-US" altLang="zh-CN" dirty="0"/>
          </a:p>
          <a:p>
            <a:r>
              <a:rPr lang="zh-CN" altLang="en-US" dirty="0"/>
              <a:t>价值</a:t>
            </a:r>
            <a:r>
              <a:rPr lang="en-US" altLang="zh-CN" dirty="0" err="1"/>
              <a:t>wi</a:t>
            </a:r>
            <a:r>
              <a:rPr lang="en-US" altLang="zh-CN" dirty="0"/>
              <a:t>&lt;=1e3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其实如果是</a:t>
            </a:r>
            <a:endParaRPr lang="en-US" altLang="zh-CN" dirty="0"/>
          </a:p>
          <a:p>
            <a:r>
              <a:rPr lang="en-US" altLang="zh-CN" dirty="0"/>
              <a:t>N&lt;=100</a:t>
            </a:r>
            <a:endParaRPr lang="en-US" altLang="zh-CN" dirty="0"/>
          </a:p>
          <a:p>
            <a:r>
              <a:rPr lang="zh-CN" altLang="en-US" dirty="0"/>
              <a:t>体积</a:t>
            </a:r>
            <a:r>
              <a:rPr lang="en-US" altLang="zh-CN" dirty="0"/>
              <a:t>vi&lt;=1e3</a:t>
            </a:r>
            <a:endParaRPr lang="en-US" altLang="zh-CN" dirty="0"/>
          </a:p>
          <a:p>
            <a:r>
              <a:rPr lang="zh-CN" altLang="en-US" dirty="0"/>
              <a:t>价值</a:t>
            </a:r>
            <a:r>
              <a:rPr lang="en-US" altLang="zh-CN" dirty="0" err="1"/>
              <a:t>wi</a:t>
            </a:r>
            <a:r>
              <a:rPr lang="en-US" altLang="zh-CN" dirty="0"/>
              <a:t>&lt;=1e9</a:t>
            </a:r>
            <a:endParaRPr lang="en-US" altLang="zh-CN" dirty="0"/>
          </a:p>
          <a:p>
            <a:r>
              <a:rPr lang="zh-CN" altLang="en-US" dirty="0"/>
              <a:t>大家就会做了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回到此题，设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件物品价值为</a:t>
            </a:r>
            <a:r>
              <a:rPr lang="en-US" altLang="zh-CN" dirty="0"/>
              <a:t>j</a:t>
            </a:r>
            <a:r>
              <a:rPr lang="zh-CN" altLang="en-US" dirty="0"/>
              <a:t>时的最小体积</a:t>
            </a:r>
            <a:endParaRPr lang="en-US" altLang="zh-CN" dirty="0"/>
          </a:p>
          <a:p>
            <a:r>
              <a:rPr lang="zh-CN" altLang="en-US" dirty="0"/>
              <a:t>然后就是</a:t>
            </a:r>
            <a:r>
              <a:rPr lang="en-US" altLang="zh-CN" dirty="0"/>
              <a:t>0-1</a:t>
            </a:r>
            <a:r>
              <a:rPr lang="zh-CN" altLang="en-US" dirty="0"/>
              <a:t>背包了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[NOIP2014 提高组] 飞扬的小鸟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7622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[NOIP2014 提高组] 飞扬的小鸟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76224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1625" y="2076450"/>
            <a:ext cx="90487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[NOIP2014 提高组] 飞扬的小鸟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发现这和背包还是比较像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每次右移一格，像物品的</a:t>
            </a:r>
            <a:r>
              <a:rPr lang="zh-CN" altLang="en-US"/>
              <a:t>种类数</a:t>
            </a:r>
            <a:endParaRPr lang="zh-CN" altLang="en-US"/>
          </a:p>
          <a:p>
            <a:r>
              <a:rPr lang="zh-CN" altLang="en-US"/>
              <a:t>然后可以点很多次，像完全</a:t>
            </a:r>
            <a:r>
              <a:rPr lang="zh-CN" altLang="en-US"/>
              <a:t>背包</a:t>
            </a:r>
            <a:endParaRPr lang="zh-CN" altLang="en-US"/>
          </a:p>
          <a:p>
            <a:r>
              <a:rPr lang="zh-CN" altLang="en-US"/>
              <a:t>所以设</a:t>
            </a:r>
            <a:r>
              <a:rPr lang="en-US" altLang="zh-CN"/>
              <a:t>f(i,j)</a:t>
            </a:r>
            <a:r>
              <a:rPr lang="zh-CN" altLang="en-US"/>
              <a:t>表示到</a:t>
            </a:r>
            <a:r>
              <a:rPr lang="en-US" altLang="zh-CN"/>
              <a:t>(i,j)</a:t>
            </a:r>
            <a:r>
              <a:rPr lang="zh-CN" altLang="en-US"/>
              <a:t>位置时的最小点击次数，转移用完全背包来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zh-CN" altLang="en-US"/>
              <a:t>细节</a:t>
            </a:r>
            <a:r>
              <a:rPr lang="zh-CN" altLang="en-US"/>
              <a:t>很多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[NOIP2018 提高组] 货币系统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90678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[NOIP2018 提高组] 货币系统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906780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520190"/>
            <a:ext cx="88487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[NOIP2018 提高组] 货币系统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/>
              <a:t>ai</a:t>
            </a:r>
            <a:r>
              <a:rPr lang="zh-CN" altLang="en-US"/>
              <a:t>拿来</a:t>
            </a:r>
            <a:r>
              <a:rPr lang="zh-CN" altLang="en-US"/>
              <a:t>排序</a:t>
            </a:r>
            <a:endParaRPr lang="zh-CN" altLang="en-US"/>
          </a:p>
          <a:p>
            <a:r>
              <a:rPr lang="zh-CN" altLang="en-US"/>
              <a:t>然后一个一个地把物品加入到完全背包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然后在</a:t>
            </a:r>
            <a:r>
              <a:rPr lang="en-US" altLang="zh-CN"/>
              <a:t>ai</a:t>
            </a:r>
            <a:r>
              <a:rPr lang="zh-CN" altLang="en-US"/>
              <a:t>还没加进去之前看看</a:t>
            </a:r>
            <a:r>
              <a:rPr lang="en-US" altLang="zh-CN"/>
              <a:t>ai</a:t>
            </a:r>
            <a:r>
              <a:rPr lang="zh-CN" altLang="en-US"/>
              <a:t>能不能被表示</a:t>
            </a:r>
            <a:r>
              <a:rPr lang="zh-CN" altLang="en-US"/>
              <a:t>出来</a:t>
            </a:r>
            <a:endParaRPr lang="zh-CN" altLang="en-US"/>
          </a:p>
          <a:p>
            <a:r>
              <a:rPr lang="zh-CN" altLang="en-US"/>
              <a:t>如果可以的话那就不加进去了，实现了</a:t>
            </a:r>
            <a:r>
              <a:rPr lang="zh-CN" altLang="en-US"/>
              <a:t>化简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[USACO09FEB]Stock Market 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给定⼀个D天的S只股票价格矩阵，以及初始资⾦ M</a:t>
            </a:r>
            <a:endParaRPr lang="zh-CN" altLang="en-US"/>
          </a:p>
          <a:p>
            <a:r>
              <a:rPr lang="zh-CN" altLang="en-US"/>
              <a:t>每次买股票只能买某个股票价格的整数倍，可以不花钱，约定获利不超过500000</a:t>
            </a:r>
            <a:endParaRPr lang="zh-CN" altLang="en-US"/>
          </a:p>
          <a:p>
            <a:r>
              <a:rPr lang="zh-CN" altLang="en-US"/>
              <a:t>最⼤化你的 总获利。</a:t>
            </a:r>
            <a:endParaRPr lang="zh-CN" altLang="en-US"/>
          </a:p>
          <a:p>
            <a:r>
              <a:rPr lang="en-US" altLang="zh-CN"/>
              <a:t>D&lt;=10,S&lt;=50,M&lt;=2</a:t>
            </a:r>
            <a:r>
              <a:rPr lang="en-US" altLang="zh-CN"/>
              <a:t>e5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[USACO09FEB]Stock Market 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首先，我们能明确一点，就是DP的决策：</a:t>
            </a:r>
            <a:endParaRPr lang="zh-CN" altLang="en-US"/>
          </a:p>
          <a:p>
            <a:r>
              <a:rPr lang="zh-CN" altLang="en-US"/>
              <a:t>在第i天，有这么几种决策方式：</a:t>
            </a:r>
            <a:endParaRPr lang="zh-CN" altLang="en-US"/>
          </a:p>
          <a:p>
            <a:r>
              <a:rPr lang="zh-CN" altLang="en-US"/>
              <a:t>第一种：不买。</a:t>
            </a:r>
            <a:endParaRPr lang="zh-CN" altLang="en-US"/>
          </a:p>
          <a:p>
            <a:r>
              <a:rPr lang="zh-CN" altLang="en-US"/>
              <a:t>第二种：买完第二天卖。</a:t>
            </a:r>
            <a:endParaRPr lang="zh-CN" altLang="en-US"/>
          </a:p>
          <a:p>
            <a:r>
              <a:rPr lang="zh-CN" altLang="en-US"/>
              <a:t>第三种：买完在手中存几天后再卖。</a:t>
            </a:r>
            <a:endParaRPr lang="zh-CN" altLang="en-US"/>
          </a:p>
          <a:p>
            <a:r>
              <a:rPr lang="zh-CN" altLang="en-US"/>
              <a:t>但是第三种决策完全可以转化成第二种决策，这也是这类问题的一个经典</a:t>
            </a:r>
            <a:r>
              <a:rPr lang="zh-CN" altLang="en-US"/>
              <a:t>套路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[USACO09FEB]Stock Market 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因此只用考虑挨着的两天，并且在考虑的时候默认昨天买了今天就</a:t>
            </a:r>
            <a:r>
              <a:rPr lang="zh-CN" altLang="en-US"/>
              <a:t>卖，接下来就变成一个完全背包的问题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考虑从</a:t>
            </a:r>
            <a:r>
              <a:rPr lang="en-US" altLang="zh-CN"/>
              <a:t>i</a:t>
            </a:r>
            <a:r>
              <a:rPr lang="zh-CN" altLang="en-US"/>
              <a:t>到</a:t>
            </a:r>
            <a:r>
              <a:rPr lang="en-US" altLang="zh-CN"/>
              <a:t>i+1</a:t>
            </a:r>
            <a:r>
              <a:rPr lang="zh-CN" altLang="en-US"/>
              <a:t>天，买第</a:t>
            </a:r>
            <a:r>
              <a:rPr lang="en-US" altLang="zh-CN"/>
              <a:t>j</a:t>
            </a:r>
            <a:r>
              <a:rPr lang="zh-CN" altLang="en-US"/>
              <a:t>只股票的背包容量是</a:t>
            </a:r>
            <a:r>
              <a:rPr lang="en-US" altLang="zh-CN"/>
              <a:t>p[i][j]</a:t>
            </a:r>
            <a:r>
              <a:rPr lang="zh-CN" altLang="en-US"/>
              <a:t>，卖掉的收益是</a:t>
            </a:r>
            <a:r>
              <a:rPr lang="en-US" altLang="zh-CN"/>
              <a:t>p[i+1][j]-p[i][j]</a:t>
            </a:r>
            <a:r>
              <a:rPr lang="zh-CN" altLang="en-US"/>
              <a:t>，然后做</a:t>
            </a:r>
            <a:r>
              <a:rPr lang="en-US" altLang="zh-CN"/>
              <a:t>d-1</a:t>
            </a:r>
            <a:r>
              <a:rPr lang="zh-CN" altLang="en-US"/>
              <a:t>次完全背包，要求每天的收益都</a:t>
            </a:r>
            <a:r>
              <a:rPr lang="zh-CN" altLang="en-US"/>
              <a:t>最大即可。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c</a:t>
            </a:r>
            <a:r>
              <a:rPr lang="zh-CN" altLang="en-US" dirty="0"/>
              <a:t>个豆荚，共</a:t>
            </a:r>
            <a:r>
              <a:rPr lang="en-US" altLang="zh-CN" dirty="0"/>
              <a:t>n</a:t>
            </a:r>
            <a:r>
              <a:rPr lang="zh-CN" altLang="en-US" dirty="0"/>
              <a:t>颗豆子，每颗豆子都有自己的重量，现在需要将给豆子设定为黄或绿、圆或皱（共四种选择），且满足以下条件：</a:t>
            </a:r>
            <a:endParaRPr lang="zh-CN" altLang="en-US" dirty="0"/>
          </a:p>
          <a:p>
            <a:r>
              <a:rPr lang="zh-CN" altLang="en-US" dirty="0"/>
              <a:t>给定黄、绿、圆、皱的阈值</a:t>
            </a:r>
            <a:r>
              <a:rPr lang="en-US" altLang="zh-CN" dirty="0"/>
              <a:t>C0,C1,D0,D1</a:t>
            </a:r>
            <a:r>
              <a:rPr lang="zh-CN" altLang="en-US" dirty="0"/>
              <a:t>，要求为这种性状的豆子重量和不能超过该阈值。</a:t>
            </a:r>
            <a:endParaRPr lang="zh-CN" altLang="en-US" dirty="0"/>
          </a:p>
          <a:p>
            <a:r>
              <a:rPr lang="zh-CN" altLang="en-US" dirty="0"/>
              <a:t>与此同时，这</a:t>
            </a:r>
            <a:r>
              <a:rPr lang="en-US" altLang="zh-CN" dirty="0"/>
              <a:t>n</a:t>
            </a:r>
            <a:r>
              <a:rPr lang="zh-CN" altLang="en-US" dirty="0"/>
              <a:t>颗豆子中存在</a:t>
            </a:r>
            <a:r>
              <a:rPr lang="en-US" altLang="zh-CN" dirty="0"/>
              <a:t>k</a:t>
            </a:r>
            <a:r>
              <a:rPr lang="zh-CN" altLang="en-US" dirty="0"/>
              <a:t>颗顽皮豆，顽皮豆都有自己的想法，比如拒绝成为黄圆等。</a:t>
            </a:r>
            <a:endParaRPr lang="zh-CN" altLang="en-US" dirty="0"/>
          </a:p>
          <a:p>
            <a:r>
              <a:rPr lang="zh-CN" altLang="en-US" dirty="0"/>
              <a:t>同一个豆荚里的豆子必须 同时为黄色 或 同时为绿色。</a:t>
            </a:r>
            <a:endParaRPr lang="zh-CN" altLang="en-US" dirty="0"/>
          </a:p>
          <a:p>
            <a:r>
              <a:rPr lang="zh-CN" altLang="en-US" dirty="0"/>
              <a:t>求有多少种给豆子设定的方案，对</a:t>
            </a:r>
            <a:r>
              <a:rPr lang="en-US" altLang="zh-CN" dirty="0"/>
              <a:t>998244353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n,c</a:t>
            </a:r>
            <a:r>
              <a:rPr lang="en-US" altLang="zh-CN" dirty="0"/>
              <a:t>&lt;=1e3,k&lt;=30,M=max(C0,C1,D0,D1)&lt;=2500,</a:t>
            </a:r>
            <a:r>
              <a:rPr lang="zh-CN" altLang="en-US" dirty="0"/>
              <a:t>豆子重量不超过</a:t>
            </a:r>
            <a:r>
              <a:rPr lang="en-US" altLang="zh-CN" dirty="0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c</a:t>
            </a:r>
            <a:r>
              <a:rPr lang="zh-CN" altLang="en-US" dirty="0"/>
              <a:t>个豆荚，共</a:t>
            </a:r>
            <a:r>
              <a:rPr lang="en-US" altLang="zh-CN" dirty="0"/>
              <a:t>n</a:t>
            </a:r>
            <a:r>
              <a:rPr lang="zh-CN" altLang="en-US" dirty="0"/>
              <a:t>颗豆子，每颗豆子都有自己的重量，现在需要将给豆子设定为黄或绿、圆或皱（共四种选择），且满足以下条件：</a:t>
            </a:r>
            <a:endParaRPr lang="zh-CN" altLang="en-US" dirty="0"/>
          </a:p>
          <a:p>
            <a:r>
              <a:rPr lang="zh-CN" altLang="en-US" dirty="0"/>
              <a:t>给定黄、绿、圆、皱的阈值</a:t>
            </a:r>
            <a:r>
              <a:rPr lang="en-US" altLang="zh-CN" dirty="0"/>
              <a:t>C0,C1,D0,D1</a:t>
            </a:r>
            <a:r>
              <a:rPr lang="zh-CN" altLang="en-US" dirty="0"/>
              <a:t>，要求为这种性状的豆子重量和不能超过该阈值。</a:t>
            </a:r>
            <a:endParaRPr lang="zh-CN" altLang="en-US" dirty="0"/>
          </a:p>
          <a:p>
            <a:r>
              <a:rPr lang="zh-CN" altLang="en-US" dirty="0"/>
              <a:t>与此同时，这</a:t>
            </a:r>
            <a:r>
              <a:rPr lang="en-US" altLang="zh-CN" dirty="0"/>
              <a:t>n</a:t>
            </a:r>
            <a:r>
              <a:rPr lang="zh-CN" altLang="en-US" dirty="0"/>
              <a:t>颗豆子中存在</a:t>
            </a:r>
            <a:r>
              <a:rPr lang="en-US" altLang="zh-CN" dirty="0"/>
              <a:t>k</a:t>
            </a:r>
            <a:r>
              <a:rPr lang="zh-CN" altLang="en-US" dirty="0"/>
              <a:t>颗顽皮豆，顽皮豆都有自己的想法，比如拒绝成为黄圆等。</a:t>
            </a:r>
            <a:endParaRPr lang="zh-CN" altLang="en-US" dirty="0"/>
          </a:p>
          <a:p>
            <a:r>
              <a:rPr lang="zh-CN" altLang="en-US" dirty="0"/>
              <a:t>同一个豆荚里的豆子必须 同时为黄色 或 同时为绿色。</a:t>
            </a:r>
            <a:endParaRPr lang="zh-CN" altLang="en-US" dirty="0"/>
          </a:p>
          <a:p>
            <a:r>
              <a:rPr lang="zh-CN" altLang="en-US" dirty="0"/>
              <a:t>求有多少种给豆子设定的方案，对</a:t>
            </a:r>
            <a:r>
              <a:rPr lang="en-US" altLang="zh-CN" dirty="0"/>
              <a:t>998244353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n,c</a:t>
            </a:r>
            <a:r>
              <a:rPr lang="en-US" altLang="zh-CN" dirty="0"/>
              <a:t>&lt;=1e3,k&lt;=30,M=max(C0,C1,D0,D1)&lt;=2500,</a:t>
            </a:r>
            <a:r>
              <a:rPr lang="zh-CN" altLang="en-US" dirty="0"/>
              <a:t>豆子重量不超过</a:t>
            </a:r>
            <a:r>
              <a:rPr lang="en-US" altLang="zh-CN" dirty="0"/>
              <a:t>10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522"/>
            <a:ext cx="12192000" cy="6486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  <a:p>
            <a:r>
              <a:rPr lang="zh-CN" altLang="en-US" dirty="0"/>
              <a:t>我们用</a:t>
            </a:r>
            <a:r>
              <a:rPr lang="en-US" altLang="zh-CN" dirty="0"/>
              <a:t>log(p[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件物品就可以凑出</a:t>
            </a:r>
            <a:r>
              <a:rPr lang="en-US" altLang="zh-CN" dirty="0"/>
              <a:t>0-p[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件物品的所有选取情况</a:t>
            </a:r>
            <a:endParaRPr lang="en-US" altLang="zh-CN" dirty="0"/>
          </a:p>
          <a:p>
            <a:r>
              <a:rPr lang="zh-CN" altLang="en-US" dirty="0"/>
              <a:t>例如，第一种物品有</a:t>
            </a:r>
            <a:r>
              <a:rPr lang="en-US" altLang="zh-CN" dirty="0"/>
              <a:t>7</a:t>
            </a:r>
            <a:r>
              <a:rPr lang="zh-CN" altLang="en-US" dirty="0"/>
              <a:t>件，单位体积是</a:t>
            </a:r>
            <a:r>
              <a:rPr lang="en-US" altLang="zh-CN" dirty="0"/>
              <a:t>3</a:t>
            </a:r>
            <a:r>
              <a:rPr lang="zh-CN" altLang="en-US" dirty="0"/>
              <a:t>，单位价值是</a:t>
            </a:r>
            <a:r>
              <a:rPr lang="en-US" altLang="zh-CN" dirty="0"/>
              <a:t>5</a:t>
            </a:r>
            <a:endParaRPr lang="en-US" altLang="zh-CN" dirty="0"/>
          </a:p>
          <a:p>
            <a:r>
              <a:rPr lang="zh-CN" altLang="en-US" dirty="0"/>
              <a:t>那么可以拆分成</a:t>
            </a:r>
            <a:r>
              <a:rPr lang="en-US" altLang="zh-CN" dirty="0"/>
              <a:t>3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的物品：第一件物品体积是</a:t>
            </a:r>
            <a:r>
              <a:rPr lang="en-US" altLang="zh-CN" dirty="0"/>
              <a:t>3</a:t>
            </a:r>
            <a:r>
              <a:rPr lang="zh-CN" altLang="en-US" dirty="0"/>
              <a:t>，价值是</a:t>
            </a:r>
            <a:r>
              <a:rPr lang="en-US" altLang="zh-CN" dirty="0"/>
              <a:t>5</a:t>
            </a:r>
            <a:r>
              <a:rPr lang="zh-CN" altLang="en-US" dirty="0"/>
              <a:t>；第二件物品体积是</a:t>
            </a:r>
            <a:r>
              <a:rPr lang="en-US" altLang="zh-CN" dirty="0"/>
              <a:t>3*2=6</a:t>
            </a:r>
            <a:r>
              <a:rPr lang="zh-CN" altLang="en-US" dirty="0"/>
              <a:t>，价值是</a:t>
            </a:r>
            <a:r>
              <a:rPr lang="en-US" altLang="zh-CN" dirty="0"/>
              <a:t>5*2=10</a:t>
            </a:r>
            <a:r>
              <a:rPr lang="zh-CN" altLang="en-US" dirty="0"/>
              <a:t>；第三件物品体积是</a:t>
            </a:r>
            <a:r>
              <a:rPr lang="en-US" altLang="zh-CN" dirty="0"/>
              <a:t>3*4=12</a:t>
            </a:r>
            <a:r>
              <a:rPr lang="zh-CN" altLang="en-US" dirty="0"/>
              <a:t>，价值是</a:t>
            </a:r>
            <a:r>
              <a:rPr lang="en-US" altLang="zh-CN" dirty="0"/>
              <a:t>5*4=20</a:t>
            </a:r>
            <a:endParaRPr lang="en-US" altLang="zh-CN" dirty="0"/>
          </a:p>
          <a:p>
            <a:r>
              <a:rPr lang="zh-CN" altLang="en-US" dirty="0"/>
              <a:t>那么，我们就可以把</a:t>
            </a:r>
            <a:r>
              <a:rPr lang="en-US" altLang="zh-CN" dirty="0"/>
              <a:t>N</a:t>
            </a:r>
            <a:r>
              <a:rPr lang="zh-CN" altLang="en-US" dirty="0"/>
              <a:t>种多重背包的物品拆成</a:t>
            </a:r>
            <a:r>
              <a:rPr lang="en-US" altLang="zh-CN" dirty="0" err="1"/>
              <a:t>Nlog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背包的物品，然后用</a:t>
            </a:r>
            <a:r>
              <a:rPr lang="en-US" altLang="zh-CN" dirty="0"/>
              <a:t>0-1</a:t>
            </a:r>
            <a:r>
              <a:rPr lang="zh-CN" altLang="en-US" dirty="0"/>
              <a:t>背包的方法做，复杂度</a:t>
            </a:r>
            <a:r>
              <a:rPr lang="en-US" altLang="zh-CN" dirty="0"/>
              <a:t>O(</a:t>
            </a:r>
            <a:r>
              <a:rPr lang="en-US" altLang="zh-CN" dirty="0" err="1"/>
              <a:t>NVlog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首先，我们可以决策第</a:t>
            </a:r>
            <a:r>
              <a:rPr lang="en-US" altLang="zh-CN" dirty="0" err="1"/>
              <a:t>i</a:t>
            </a:r>
            <a:r>
              <a:rPr lang="zh-CN" altLang="en-US" dirty="0"/>
              <a:t>个豆子到底是</a:t>
            </a:r>
            <a:r>
              <a:rPr lang="en-US" altLang="zh-CN" dirty="0"/>
              <a:t>4</a:t>
            </a:r>
            <a:r>
              <a:rPr lang="zh-CN" altLang="en-US" dirty="0"/>
              <a:t>种性状中的哪一种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][a][b][c][d]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个豆子，这</a:t>
            </a:r>
            <a:r>
              <a:rPr lang="en-US" altLang="zh-CN" dirty="0"/>
              <a:t>4</a:t>
            </a:r>
            <a:r>
              <a:rPr lang="zh-CN" altLang="en-US" dirty="0"/>
              <a:t>种性状分别的重量和为</a:t>
            </a:r>
            <a:r>
              <a:rPr lang="en-US" altLang="zh-CN" dirty="0" err="1"/>
              <a:t>a,b,c,d</a:t>
            </a:r>
            <a:r>
              <a:rPr lang="zh-CN" altLang="en-US" dirty="0"/>
              <a:t>时的方案数，发现豆荚里的豆子颜色要一样不是</a:t>
            </a:r>
            <a:r>
              <a:rPr lang="zh-CN" altLang="en-US" dirty="0"/>
              <a:t>很好办</a:t>
            </a:r>
            <a:endParaRPr lang="zh-CN" altLang="en-US" dirty="0"/>
          </a:p>
          <a:p>
            <a:r>
              <a:rPr lang="zh-CN" altLang="en-US" dirty="0"/>
              <a:t>再加一维</a:t>
            </a:r>
            <a:r>
              <a:rPr lang="en-US" altLang="zh-CN" dirty="0"/>
              <a:t>f[i][a][b][c][d][0/1]</a:t>
            </a:r>
            <a:r>
              <a:rPr lang="zh-CN" altLang="en-US" dirty="0"/>
              <a:t>表示当前豆荚里面的豆子</a:t>
            </a:r>
            <a:r>
              <a:rPr lang="zh-CN" altLang="en-US" dirty="0"/>
              <a:t>颜色</a:t>
            </a:r>
            <a:endParaRPr lang="zh-CN" alt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O(nM^4)</a:t>
            </a:r>
            <a:r>
              <a:rPr lang="zh-CN" altLang="en-US" dirty="0"/>
              <a:t>，</a:t>
            </a:r>
            <a:r>
              <a:rPr lang="en-US" altLang="zh-CN" dirty="0"/>
              <a:t>10pts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用传纸条那个题的优化，我们前</a:t>
            </a:r>
            <a:r>
              <a:rPr lang="en-US" altLang="zh-CN" dirty="0" err="1"/>
              <a:t>i</a:t>
            </a:r>
            <a:r>
              <a:rPr lang="zh-CN" altLang="en-US" dirty="0"/>
              <a:t>个豆子的重量和是定值，所以只用记录其中</a:t>
            </a:r>
            <a:r>
              <a:rPr lang="en-US" altLang="zh-CN" dirty="0"/>
              <a:t>3</a:t>
            </a:r>
            <a:r>
              <a:rPr lang="zh-CN" altLang="en-US" dirty="0"/>
              <a:t>种性状的豆子的重量。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][a][b][c][0/1]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个豆子，前</a:t>
            </a:r>
            <a:r>
              <a:rPr lang="en-US" altLang="zh-CN" dirty="0"/>
              <a:t>3</a:t>
            </a:r>
            <a:r>
              <a:rPr lang="zh-CN" altLang="en-US" dirty="0"/>
              <a:t>种性状分别的重量和为</a:t>
            </a:r>
            <a:r>
              <a:rPr lang="en-US" altLang="zh-CN" dirty="0" err="1"/>
              <a:t>a,b,c</a:t>
            </a:r>
            <a:r>
              <a:rPr lang="zh-CN" altLang="en-US" dirty="0" err="1"/>
              <a:t>，且当前豆荚的颜色是黄</a:t>
            </a:r>
            <a:r>
              <a:rPr lang="en-US" altLang="zh-CN" dirty="0" err="1"/>
              <a:t>/</a:t>
            </a:r>
            <a:r>
              <a:rPr lang="zh-CN" altLang="en-US" dirty="0" err="1"/>
              <a:t>绿</a:t>
            </a:r>
            <a:r>
              <a:rPr lang="zh-CN" altLang="en-US" dirty="0"/>
              <a:t>时的方案数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O(nM^3)</a:t>
            </a:r>
            <a:r>
              <a:rPr lang="zh-CN" altLang="en-US" dirty="0"/>
              <a:t>，</a:t>
            </a:r>
            <a:r>
              <a:rPr lang="en-US" altLang="zh-CN" dirty="0"/>
              <a:t>30pts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然后继续考虑降维，发现我们没必要保存已经决策的豆子的</a:t>
            </a:r>
            <a:r>
              <a:rPr lang="en-US" altLang="zh-CN" dirty="0"/>
              <a:t>4</a:t>
            </a:r>
            <a:r>
              <a:rPr lang="zh-CN" altLang="en-US" dirty="0"/>
              <a:t>种性状分别的重量和</a:t>
            </a:r>
            <a:endParaRPr lang="en-US" altLang="zh-CN" dirty="0"/>
          </a:p>
          <a:p>
            <a:r>
              <a:rPr lang="zh-CN" altLang="en-US" dirty="0"/>
              <a:t>因为题意是圆的豆子不超过多少，黄的豆子不超过多少，这样的</a:t>
            </a:r>
            <a:endParaRPr lang="en-US" altLang="zh-CN" dirty="0"/>
          </a:p>
          <a:p>
            <a:r>
              <a:rPr lang="zh-CN" altLang="en-US" dirty="0"/>
              <a:t>所以只用保存前</a:t>
            </a:r>
            <a:r>
              <a:rPr lang="en-US" altLang="zh-CN" dirty="0" err="1"/>
              <a:t>i</a:t>
            </a:r>
            <a:r>
              <a:rPr lang="zh-CN" altLang="en-US" dirty="0"/>
              <a:t>个豆子黄的重量和，绿的重量和，圆的重量和，皱的重量和，又因为可以减，所以只用保存黄的重量和</a:t>
            </a:r>
            <a:r>
              <a:rPr lang="en-US" altLang="zh-CN" dirty="0"/>
              <a:t>+</a:t>
            </a:r>
            <a:r>
              <a:rPr lang="zh-CN" altLang="en-US" dirty="0"/>
              <a:t>圆的重量和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个豆子，黄的重量和为</a:t>
            </a:r>
            <a:r>
              <a:rPr lang="en-US" altLang="zh-CN" dirty="0"/>
              <a:t>a</a:t>
            </a:r>
            <a:r>
              <a:rPr lang="zh-CN" altLang="en-US" dirty="0"/>
              <a:t>，圆的重量和为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zh-CN" altLang="en-US" dirty="0" err="1">
                <a:sym typeface="+mn-ea"/>
              </a:rPr>
              <a:t>当前豆荚的颜色是黄</a:t>
            </a:r>
            <a:r>
              <a:rPr lang="en-US" altLang="zh-CN" dirty="0" err="1">
                <a:sym typeface="+mn-ea"/>
              </a:rPr>
              <a:t>/</a:t>
            </a:r>
            <a:r>
              <a:rPr lang="zh-CN" altLang="en-US" dirty="0" err="1">
                <a:sym typeface="+mn-ea"/>
              </a:rPr>
              <a:t>绿</a:t>
            </a:r>
            <a:r>
              <a:rPr lang="zh-CN" altLang="en-US" dirty="0">
                <a:sym typeface="+mn-ea"/>
              </a:rPr>
              <a:t>时的方案数</a:t>
            </a:r>
            <a:r>
              <a:rPr lang="zh-CN" altLang="en-US" dirty="0"/>
              <a:t>时的方案数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O(nM^2)</a:t>
            </a:r>
            <a:r>
              <a:rPr lang="zh-CN" altLang="en-US" dirty="0"/>
              <a:t>，</a:t>
            </a:r>
            <a:r>
              <a:rPr lang="en-US" altLang="zh-CN" dirty="0"/>
              <a:t>50pts</a:t>
            </a:r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然后考虑一下特殊的点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个点</a:t>
            </a:r>
            <a:r>
              <a:rPr lang="en-US" altLang="zh-CN" dirty="0"/>
              <a:t>k=0</a:t>
            </a:r>
            <a:r>
              <a:rPr lang="zh-CN" altLang="en-US" dirty="0"/>
              <a:t>，如果会做的话拼一下就有</a:t>
            </a:r>
            <a:r>
              <a:rPr lang="en-US" altLang="zh-CN" dirty="0"/>
              <a:t>70</a:t>
            </a:r>
            <a:r>
              <a:rPr lang="zh-CN" altLang="en-US" dirty="0"/>
              <a:t>分了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然后考虑一下特殊的点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个点</a:t>
            </a:r>
            <a:r>
              <a:rPr lang="en-US" altLang="zh-CN" dirty="0"/>
              <a:t>k=0</a:t>
            </a:r>
            <a:r>
              <a:rPr lang="zh-CN" altLang="en-US" dirty="0"/>
              <a:t>，如果会做的话拼一下就有</a:t>
            </a:r>
            <a:r>
              <a:rPr lang="en-US" altLang="zh-CN" dirty="0"/>
              <a:t>70</a:t>
            </a:r>
            <a:r>
              <a:rPr lang="zh-CN" altLang="en-US" dirty="0"/>
              <a:t>分了</a:t>
            </a:r>
            <a:endParaRPr lang="en-US" altLang="zh-CN" dirty="0"/>
          </a:p>
          <a:p>
            <a:r>
              <a:rPr lang="zh-CN" altLang="en-US" dirty="0"/>
              <a:t>给豆子划分颜色之后，并不影响对形状的划分</a:t>
            </a:r>
            <a:r>
              <a:rPr lang="en-US" altLang="zh-CN" dirty="0"/>
              <a:t>——</a:t>
            </a:r>
            <a:r>
              <a:rPr lang="zh-CN" altLang="en-US" dirty="0"/>
              <a:t>无论你是黄色还是绿色，我都可以要求你是圆的或者皱的。所以对应的这两者可以 分开计算 最后相乘</a:t>
            </a:r>
            <a:endParaRPr lang="en-US" altLang="zh-CN" dirty="0"/>
          </a:p>
          <a:p>
            <a:r>
              <a:rPr lang="zh-CN" altLang="en-US" dirty="0"/>
              <a:t>所以设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表示黄色的重量和为</a:t>
            </a:r>
            <a:r>
              <a:rPr lang="en-US" altLang="zh-CN" dirty="0" err="1"/>
              <a:t>i</a:t>
            </a:r>
            <a:r>
              <a:rPr lang="zh-CN" altLang="en-US" dirty="0"/>
              <a:t>，不考虑圆或者皱的方案数</a:t>
            </a:r>
            <a:endParaRPr lang="en-US" altLang="zh-CN" dirty="0"/>
          </a:p>
          <a:p>
            <a:r>
              <a:rPr lang="en-US" altLang="zh-CN" dirty="0"/>
              <a:t>g(j)</a:t>
            </a:r>
            <a:r>
              <a:rPr lang="zh-CN" altLang="en-US" dirty="0"/>
              <a:t>表示圆的重量和为</a:t>
            </a:r>
            <a:r>
              <a:rPr lang="en-US" altLang="zh-CN" dirty="0"/>
              <a:t>j</a:t>
            </a:r>
            <a:r>
              <a:rPr lang="zh-CN" altLang="en-US" dirty="0"/>
              <a:t>，不考虑黄或者绿的方案数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\</a:t>
            </a:r>
            <a:r>
              <a:rPr lang="en-US" altLang="zh-CN" dirty="0" err="1"/>
              <a:t>sum_i</a:t>
            </a:r>
            <a:r>
              <a:rPr lang="en-US" altLang="zh-CN" dirty="0"/>
              <a:t> \</a:t>
            </a:r>
            <a:r>
              <a:rPr lang="en-US" altLang="zh-CN" dirty="0" err="1"/>
              <a:t>sum_j</a:t>
            </a:r>
            <a:r>
              <a:rPr lang="en-US" altLang="zh-CN" dirty="0"/>
              <a:t> f(</a:t>
            </a:r>
            <a:r>
              <a:rPr lang="en-US" altLang="zh-CN" dirty="0" err="1"/>
              <a:t>i</a:t>
            </a:r>
            <a:r>
              <a:rPr lang="en-US" altLang="zh-CN" dirty="0"/>
              <a:t>)g(j)</a:t>
            </a:r>
            <a:endParaRPr lang="en-US" altLang="zh-CN" dirty="0"/>
          </a:p>
          <a:p>
            <a:r>
              <a:rPr lang="en-US" altLang="zh-CN" dirty="0" err="1"/>
              <a:t>f,g</a:t>
            </a:r>
            <a:r>
              <a:rPr lang="zh-CN" altLang="en-US" dirty="0"/>
              <a:t>两个数组可以背包求出来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最后考虑正解</a:t>
            </a:r>
            <a:endParaRPr lang="en-US" altLang="zh-CN" dirty="0"/>
          </a:p>
          <a:p>
            <a:r>
              <a:rPr lang="zh-CN" altLang="en-US" dirty="0"/>
              <a:t>有的豆子有限制</a:t>
            </a:r>
            <a:endParaRPr lang="en-US" altLang="zh-CN" dirty="0"/>
          </a:p>
          <a:p>
            <a:r>
              <a:rPr lang="zh-CN" altLang="en-US" dirty="0"/>
              <a:t>那么对没有限制的豆子，求出</a:t>
            </a:r>
            <a:r>
              <a:rPr lang="en-US" altLang="zh-CN" dirty="0"/>
              <a:t>g()</a:t>
            </a:r>
            <a:r>
              <a:rPr lang="zh-CN" altLang="en-US" dirty="0"/>
              <a:t>数组（皮）</a:t>
            </a:r>
            <a:endParaRPr lang="en-US" altLang="zh-CN" dirty="0"/>
          </a:p>
          <a:p>
            <a:r>
              <a:rPr lang="zh-CN" altLang="en-US" dirty="0"/>
              <a:t>对没有限制的豆荚（可能豆荚里面某个豆子有限制，那么整个豆荚就有限制），求出</a:t>
            </a:r>
            <a:r>
              <a:rPr lang="en-US" altLang="zh-CN" dirty="0"/>
              <a:t>f()</a:t>
            </a:r>
            <a:r>
              <a:rPr lang="zh-CN" altLang="en-US" dirty="0"/>
              <a:t>数组（颜色）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那么还剩有限制的，但是</a:t>
            </a:r>
            <a:r>
              <a:rPr lang="en-US" altLang="zh-CN" dirty="0"/>
              <a:t>k</a:t>
            </a:r>
            <a:r>
              <a:rPr lang="zh-CN" altLang="en-US" dirty="0"/>
              <a:t>很少，所以有限制的豆子和豆荚都最多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用之前的暴力</a:t>
            </a:r>
            <a:r>
              <a:rPr lang="en-US" altLang="zh-CN" dirty="0" err="1"/>
              <a:t>dp</a:t>
            </a:r>
            <a:r>
              <a:rPr lang="zh-CN" altLang="en-US" dirty="0"/>
              <a:t>，设</a:t>
            </a:r>
            <a:r>
              <a:rPr lang="en-US" altLang="zh-CN" dirty="0"/>
              <a:t>h[</a:t>
            </a:r>
            <a:r>
              <a:rPr lang="en-US" altLang="zh-CN" dirty="0" err="1"/>
              <a:t>i</a:t>
            </a:r>
            <a:r>
              <a:rPr lang="en-US" altLang="zh-CN" dirty="0"/>
              <a:t>][a][b][0/1]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个有限制的豆荚，黄的重量和为</a:t>
            </a:r>
            <a:r>
              <a:rPr lang="en-US" altLang="zh-CN" dirty="0"/>
              <a:t>a</a:t>
            </a:r>
            <a:r>
              <a:rPr lang="zh-CN" altLang="en-US" dirty="0"/>
              <a:t>，有限制的豆子的圆的重量和为</a:t>
            </a:r>
            <a:r>
              <a:rPr lang="en-US" altLang="zh-CN" dirty="0"/>
              <a:t>b</a:t>
            </a:r>
            <a:r>
              <a:rPr lang="zh-CN" altLang="en-US" dirty="0"/>
              <a:t>，当前豆荚是黄</a:t>
            </a:r>
            <a:r>
              <a:rPr lang="en-US" altLang="zh-CN" dirty="0"/>
              <a:t>/</a:t>
            </a:r>
            <a:r>
              <a:rPr lang="zh-CN" altLang="en-US" dirty="0"/>
              <a:t>绿色时的方案数</a:t>
            </a:r>
            <a:endParaRPr lang="en-US" altLang="zh-CN" dirty="0"/>
          </a:p>
          <a:p>
            <a:r>
              <a:rPr lang="zh-CN" altLang="en-US" dirty="0"/>
              <a:t>然后枚举</a:t>
            </a:r>
            <a:r>
              <a:rPr lang="en-US" altLang="zh-CN" dirty="0" err="1"/>
              <a:t>a,b</a:t>
            </a:r>
            <a:r>
              <a:rPr lang="zh-CN" altLang="en-US" dirty="0"/>
              <a:t>，处理出</a:t>
            </a:r>
            <a:r>
              <a:rPr lang="en-US" altLang="zh-CN" dirty="0" err="1"/>
              <a:t>f,g</a:t>
            </a:r>
            <a:r>
              <a:rPr lang="zh-CN" altLang="en-US" dirty="0"/>
              <a:t>的范围，然后乘起来就行了</a:t>
            </a:r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有一棵有根树，树有</a:t>
            </a:r>
            <a:r>
              <a:rPr lang="en-US" altLang="zh-CN"/>
              <a:t>n</a:t>
            </a:r>
            <a:r>
              <a:rPr lang="zh-CN" altLang="en-US"/>
              <a:t>个点，每个点上有一个字符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endParaRPr lang="zh-CN" altLang="en-US"/>
          </a:p>
          <a:p>
            <a:r>
              <a:rPr lang="zh-CN" altLang="en-US"/>
              <a:t>定义每个点的字符串是从根到这个点路径上所有字符</a:t>
            </a:r>
            <a:r>
              <a:rPr lang="zh-CN" altLang="en-US"/>
              <a:t>连起来</a:t>
            </a:r>
            <a:endParaRPr lang="zh-CN" altLang="en-US"/>
          </a:p>
          <a:p>
            <a:r>
              <a:rPr lang="zh-CN" altLang="en-US"/>
              <a:t>现在问找一种给每个点分配</a:t>
            </a:r>
            <a:r>
              <a:rPr lang="en-US" altLang="zh-CN"/>
              <a:t>a/b</a:t>
            </a:r>
            <a:r>
              <a:rPr lang="zh-CN" altLang="en-US"/>
              <a:t>的方法，使得不同的字符串尽量少，但是限制</a:t>
            </a:r>
            <a:r>
              <a:rPr lang="zh-CN" altLang="en-US"/>
              <a:t>必须有</a:t>
            </a:r>
            <a:r>
              <a:rPr lang="en-US" altLang="zh-CN"/>
              <a:t>k</a:t>
            </a:r>
            <a:r>
              <a:rPr lang="zh-CN" altLang="en-US"/>
              <a:t>个点是</a:t>
            </a: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如果直接最小化不同字符串的个数，会很难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想一下最小可以是多少（不考虑</a:t>
            </a:r>
            <a:r>
              <a:rPr lang="zh-CN" altLang="en-US"/>
              <a:t>限制）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如果直接最小化不同字符串的个数，会很难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</a:t>
            </a:r>
            <a:r>
              <a:rPr lang="zh-CN" altLang="en-US"/>
              <a:t>深度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[j] = </a:t>
            </a:r>
            <a:r>
              <a:rPr lang="en-US" altLang="zh-CN" dirty="0" err="1"/>
              <a:t>max_k</a:t>
            </a:r>
            <a:r>
              <a:rPr lang="en-US" altLang="zh-CN" dirty="0"/>
              <a:t>(</a:t>
            </a:r>
            <a:r>
              <a:rPr lang="pl-PL" altLang="zh-CN" dirty="0"/>
              <a:t>f</a:t>
            </a:r>
            <a:r>
              <a:rPr lang="en-US" altLang="zh-CN" dirty="0"/>
              <a:t>[i-1]</a:t>
            </a:r>
            <a:r>
              <a:rPr lang="pl-PL" altLang="zh-CN" dirty="0"/>
              <a:t>[j-</a:t>
            </a:r>
            <a:r>
              <a:rPr lang="en-US" altLang="zh-CN" dirty="0"/>
              <a:t>k*</a:t>
            </a:r>
            <a:r>
              <a:rPr lang="pl-PL" altLang="zh-CN" dirty="0"/>
              <a:t>v[i]]+</a:t>
            </a:r>
            <a:r>
              <a:rPr lang="en-US" altLang="zh-CN" dirty="0"/>
              <a:t>k*</a:t>
            </a:r>
            <a:r>
              <a:rPr lang="pl-PL" altLang="zh-CN" dirty="0"/>
              <a:t>w[i]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pl-PL" dirty="0"/>
              <a:t>令 </a:t>
            </a:r>
            <a:r>
              <a:rPr lang="pl-PL" altLang="zh-CN" dirty="0"/>
              <a:t>a = j / v[i] , b = j % v[i] </a:t>
            </a:r>
            <a:r>
              <a:rPr lang="zh-CN" altLang="pl-PL" dirty="0"/>
              <a:t>那么 </a:t>
            </a:r>
            <a:r>
              <a:rPr lang="pl-PL" altLang="zh-CN" dirty="0"/>
              <a:t>j = a * v[i] + b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的意义再变一下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这一维和</a:t>
            </a:r>
            <a:r>
              <a:rPr lang="en-US" altLang="zh-CN" dirty="0" err="1"/>
              <a:t>j,k</a:t>
            </a:r>
            <a:r>
              <a:rPr lang="zh-CN" altLang="en-US" dirty="0"/>
              <a:t>没有关系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为定值的情况下，</a:t>
            </a:r>
            <a:r>
              <a:rPr lang="en-US" altLang="zh-CN" dirty="0"/>
              <a:t>k</a:t>
            </a:r>
            <a:r>
              <a:rPr lang="zh-CN" altLang="en-US" dirty="0"/>
              <a:t>的范围是</a:t>
            </a:r>
            <a:r>
              <a:rPr lang="en-US" altLang="zh-CN" dirty="0"/>
              <a:t>[a-c[</a:t>
            </a:r>
            <a:r>
              <a:rPr lang="en-US" altLang="zh-CN" dirty="0" err="1"/>
              <a:t>i</a:t>
            </a:r>
            <a:r>
              <a:rPr lang="en-US" altLang="zh-CN" dirty="0"/>
              <a:t>],a]</a:t>
            </a:r>
            <a:r>
              <a:rPr lang="zh-CN" altLang="en-US" dirty="0"/>
              <a:t>也就是</a:t>
            </a:r>
            <a:r>
              <a:rPr lang="en-US" altLang="zh-CN" dirty="0"/>
              <a:t>[j/v[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],j/v[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，是</a:t>
            </a:r>
            <a:r>
              <a:rPr lang="en-US" altLang="zh-CN" dirty="0"/>
              <a:t>j</a:t>
            </a:r>
            <a:r>
              <a:rPr lang="zh-CN" altLang="en-US" dirty="0"/>
              <a:t>的不减函数，所以</a:t>
            </a:r>
            <a:r>
              <a:rPr lang="en-US" altLang="zh-CN" dirty="0" err="1"/>
              <a:t>j,k</a:t>
            </a:r>
            <a:r>
              <a:rPr lang="zh-CN" altLang="en-US" dirty="0"/>
              <a:t>这一维可以单调队列优化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如果直接最小化不同字符串的个数，会很难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</a:t>
            </a:r>
            <a:r>
              <a:rPr lang="zh-CN" altLang="en-US"/>
              <a:t>深度</a:t>
            </a:r>
            <a:endParaRPr lang="zh-CN" altLang="en-US"/>
          </a:p>
          <a:p>
            <a:r>
              <a:rPr lang="zh-CN" altLang="en-US"/>
              <a:t>最大是</a:t>
            </a:r>
            <a:r>
              <a:rPr lang="zh-CN" altLang="en-US"/>
              <a:t>多少？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如果直接最小化不同字符串的个数，会很难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</a:t>
            </a:r>
            <a:r>
              <a:rPr lang="zh-CN" altLang="en-US"/>
              <a:t>深度</a:t>
            </a:r>
            <a:endParaRPr lang="zh-CN" altLang="en-US"/>
          </a:p>
          <a:p>
            <a:r>
              <a:rPr lang="zh-CN" altLang="en-US"/>
              <a:t>最大是多少？不知道，但是我们可以尝试构造</a:t>
            </a:r>
            <a:r>
              <a:rPr lang="en-US" altLang="zh-CN"/>
              <a:t>L+1</a:t>
            </a:r>
            <a:r>
              <a:rPr lang="zh-CN" altLang="en-US"/>
              <a:t>的方案，如果对任意的限制，都能构造出</a:t>
            </a:r>
            <a:r>
              <a:rPr lang="en-US" altLang="zh-CN"/>
              <a:t>L+1</a:t>
            </a:r>
            <a:r>
              <a:rPr lang="zh-CN" altLang="en-US"/>
              <a:t>的方案，那答案最大就是</a:t>
            </a:r>
            <a:r>
              <a:rPr lang="en-US" altLang="zh-CN"/>
              <a:t>L+1</a:t>
            </a:r>
            <a:r>
              <a:rPr lang="zh-CN" altLang="en-US"/>
              <a:t>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如果直接最小化不同字符串的个数，会很难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</a:t>
            </a:r>
            <a:r>
              <a:rPr lang="zh-CN" altLang="en-US"/>
              <a:t>深度</a:t>
            </a:r>
            <a:endParaRPr lang="zh-CN" altLang="en-US"/>
          </a:p>
          <a:p>
            <a:r>
              <a:rPr lang="zh-CN" altLang="en-US"/>
              <a:t>最大是多少？不知道，但是我们可以尝试构造</a:t>
            </a:r>
            <a:r>
              <a:rPr lang="en-US" altLang="zh-CN"/>
              <a:t>L+1</a:t>
            </a:r>
            <a:r>
              <a:rPr lang="zh-CN" altLang="en-US"/>
              <a:t>的方案，如果对任意的限制，都能构造出</a:t>
            </a:r>
            <a:r>
              <a:rPr lang="en-US" altLang="zh-CN"/>
              <a:t>L+1</a:t>
            </a:r>
            <a:r>
              <a:rPr lang="zh-CN" altLang="en-US"/>
              <a:t>的方案，那答案最大就是</a:t>
            </a:r>
            <a:r>
              <a:rPr lang="en-US" altLang="zh-CN"/>
              <a:t>L+1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什么时候答案为</a:t>
            </a:r>
            <a:r>
              <a:rPr lang="en-US" altLang="zh-CN"/>
              <a:t>L+1</a:t>
            </a:r>
            <a:r>
              <a:rPr lang="zh-CN" altLang="en-US"/>
              <a:t>呢。我们可以想象。如果对于两个深度相同的点来说，如果他们两个染上了相同的字符，但是他们父亲的前缀不同，这两个串一定也不同，而且这个不同会传导到他们的子孙节点上。因此为了做到答案为</a:t>
            </a:r>
            <a:r>
              <a:rPr lang="en-US" altLang="zh-CN"/>
              <a:t>L+1</a:t>
            </a:r>
            <a:r>
              <a:rPr lang="zh-CN" altLang="en-US"/>
              <a:t>，只能在叶子节点处有不同的字符。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我们考虑贪心。我们从深度为 </a:t>
            </a:r>
            <a:r>
              <a:rPr lang="en-US" altLang="zh-CN"/>
              <a:t>1</a:t>
            </a:r>
            <a:r>
              <a:rPr lang="zh-CN" altLang="en-US"/>
              <a:t>的节点一直考虑到深度为</a:t>
            </a:r>
            <a:r>
              <a:rPr lang="en-US" altLang="zh-CN"/>
              <a:t>L</a:t>
            </a:r>
            <a:r>
              <a:rPr lang="zh-CN" altLang="en-US"/>
              <a:t>的</a:t>
            </a:r>
            <a:r>
              <a:rPr lang="zh-CN" altLang="en-US"/>
              <a:t>点</a:t>
            </a:r>
            <a:endParaRPr lang="zh-CN" altLang="en-US"/>
          </a:p>
          <a:p>
            <a:r>
              <a:rPr lang="zh-CN" altLang="en-US"/>
              <a:t>设现在还有 </a:t>
            </a:r>
            <a:r>
              <a:rPr lang="en-US" altLang="zh-CN"/>
              <a:t>m</a:t>
            </a:r>
            <a:r>
              <a:rPr lang="zh-CN" altLang="en-US"/>
              <a:t>个点未被染色，有 y 个 a 可用，且第</a:t>
            </a:r>
            <a:r>
              <a:rPr lang="en-US" altLang="zh-CN"/>
              <a:t>i</a:t>
            </a:r>
            <a:r>
              <a:rPr lang="zh-CN" altLang="en-US"/>
              <a:t>层点数</a:t>
            </a:r>
            <a:r>
              <a:rPr lang="en-US" altLang="zh-CN"/>
              <a:t>&lt;=max(y,m-y)</a:t>
            </a:r>
            <a:r>
              <a:rPr lang="zh-CN" altLang="en-US"/>
              <a:t>，那么就用一个字符覆盖这一层。</a:t>
            </a:r>
            <a:endParaRPr lang="zh-CN" altLang="en-US"/>
          </a:p>
          <a:p>
            <a:r>
              <a:rPr lang="zh-CN" altLang="en-US"/>
              <a:t>我们考虑是否在任何情况下都可以做到答案为</a:t>
            </a:r>
            <a:r>
              <a:rPr lang="en-US" altLang="zh-CN"/>
              <a:t>L+1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若非叶节点的个数为</a:t>
            </a:r>
            <a:r>
              <a:rPr lang="en-US" altLang="zh-CN"/>
              <a:t>c</a:t>
            </a:r>
            <a:r>
              <a:rPr lang="zh-CN" altLang="en-US"/>
              <a:t>，我们知道所有非叶节点都有至少一个儿子，那么</a:t>
            </a:r>
            <a:r>
              <a:rPr lang="en-US" altLang="zh-CN"/>
              <a:t>m=</a:t>
            </a:r>
            <a:r>
              <a:rPr lang="zh-CN" altLang="en-US"/>
              <a:t>节点总数</a:t>
            </a:r>
            <a:r>
              <a:rPr lang="en-US" altLang="zh-CN"/>
              <a:t>&gt;=2c</a:t>
            </a:r>
            <a:r>
              <a:rPr lang="zh-CN" altLang="en-US"/>
              <a:t>，所以</a:t>
            </a:r>
            <a:r>
              <a:rPr lang="en-US" altLang="zh-CN"/>
              <a:t>c&lt;=m/2</a:t>
            </a:r>
            <a:r>
              <a:rPr lang="zh-CN" altLang="en-US"/>
              <a:t>。且</a:t>
            </a:r>
            <a:r>
              <a:rPr lang="en-US" altLang="zh-CN"/>
              <a:t>m/2</a:t>
            </a:r>
            <a:r>
              <a:rPr lang="zh-CN" altLang="en-US"/>
              <a:t>恒</a:t>
            </a:r>
            <a:r>
              <a:rPr lang="en-US" altLang="zh-CN">
                <a:sym typeface="+mn-ea"/>
              </a:rPr>
              <a:t>&lt;=max(y,m-y)</a:t>
            </a:r>
            <a:r>
              <a:rPr lang="zh-CN" altLang="en-US">
                <a:sym typeface="+mn-ea"/>
              </a:rPr>
              <a:t>，所以非叶节点都是可以只用一种字符的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不妨设选择了 a，</a:t>
            </a:r>
            <a:r>
              <a:rPr lang="zh-CN" altLang="en-US">
                <a:sym typeface="+mn-ea"/>
              </a:rPr>
              <a:t>如果 a 总数不足以把这一层填满，所以可以把剩下的 a 在这一层的叶子节点中用光。剩下的每一层当然都一样。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所以接下来就是判断答案能不能取到</a:t>
            </a:r>
            <a:r>
              <a:rPr lang="en-US" altLang="zh-CN"/>
              <a:t>L</a:t>
            </a:r>
            <a:endParaRPr lang="en-US" altLang="zh-CN"/>
          </a:p>
          <a:p>
            <a:r>
              <a:rPr lang="zh-CN" altLang="en-US"/>
              <a:t>这个用背包就行</a:t>
            </a:r>
            <a:r>
              <a:rPr lang="zh-CN" altLang="en-US"/>
              <a:t>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CF1481F AB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所以接下来就是判断答案能不能取到</a:t>
            </a:r>
            <a:r>
              <a:rPr lang="en-US" altLang="zh-CN"/>
              <a:t>L</a:t>
            </a:r>
            <a:endParaRPr lang="en-US" altLang="zh-CN"/>
          </a:p>
          <a:p>
            <a:r>
              <a:rPr lang="zh-CN" altLang="en-US"/>
              <a:t>这个用背包就行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多重背包只有</a:t>
            </a:r>
            <a:r>
              <a:rPr lang="en-US" altLang="zh-CN"/>
              <a:t>sqrt(n)</a:t>
            </a:r>
            <a:r>
              <a:rPr lang="zh-CN" altLang="en-US"/>
              <a:t>件不同的物品，单调队列（这个题</a:t>
            </a:r>
            <a:r>
              <a:rPr lang="zh-CN" altLang="en-US"/>
              <a:t>还用不上</a:t>
            </a:r>
            <a:r>
              <a:rPr lang="zh-CN" altLang="en-US"/>
              <a:t>单调队列）优化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输出方案只需记从哪里转移</a:t>
            </a:r>
            <a:r>
              <a:rPr lang="zh-CN" altLang="en-US"/>
              <a:t>来的</a:t>
            </a:r>
            <a:endParaRPr lang="zh-CN" altLang="en-US"/>
          </a:p>
          <a:p>
            <a:r>
              <a:rPr lang="zh-CN" altLang="en-US"/>
              <a:t>如果答案不是</a:t>
            </a:r>
            <a:r>
              <a:rPr lang="en-US" altLang="zh-CN"/>
              <a:t>L</a:t>
            </a:r>
            <a:r>
              <a:rPr lang="zh-CN" altLang="en-US"/>
              <a:t>，那就是</a:t>
            </a:r>
            <a:r>
              <a:rPr lang="en-US" altLang="zh-CN"/>
              <a:t>L+1</a:t>
            </a:r>
            <a:r>
              <a:rPr lang="zh-CN" altLang="en-US"/>
              <a:t>，按照前面</a:t>
            </a:r>
            <a:r>
              <a:rPr lang="zh-CN" altLang="en-US"/>
              <a:t>说的贪心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复杂度</a:t>
            </a:r>
            <a:r>
              <a:rPr lang="en-US" altLang="zh-CN"/>
              <a:t>O(nsqrt(n))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  <a:endParaRPr lang="en-US" altLang="zh-CN" dirty="0"/>
          </a:p>
          <a:p>
            <a:r>
              <a:rPr lang="zh-CN" altLang="en-US" dirty="0"/>
              <a:t>具体实现的时候</a:t>
            </a:r>
            <a:r>
              <a:rPr lang="en-US" altLang="zh-CN" dirty="0" err="1"/>
              <a:t>i</a:t>
            </a:r>
            <a:r>
              <a:rPr lang="zh-CN" altLang="en-US" dirty="0"/>
              <a:t>这一维就别省去了，可以滚动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f[i-1][j]</a:t>
            </a:r>
            <a:r>
              <a:rPr lang="zh-CN" altLang="en-US" dirty="0"/>
              <a:t>为</a:t>
            </a:r>
            <a:r>
              <a:rPr lang="en-US" altLang="zh-CN" dirty="0"/>
              <a:t>g[j]</a:t>
            </a:r>
            <a:r>
              <a:rPr lang="zh-CN" altLang="en-US" dirty="0"/>
              <a:t>，当前的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en-US" altLang="zh-CN" dirty="0"/>
              <a:t>f[j]</a:t>
            </a:r>
            <a:r>
              <a:rPr lang="zh-CN" altLang="en-US" dirty="0"/>
              <a:t>，所以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  <a:endParaRPr lang="en-US" altLang="zh-CN" dirty="0"/>
          </a:p>
          <a:p>
            <a:r>
              <a:rPr lang="zh-CN" altLang="en-US" dirty="0"/>
              <a:t>再把</a:t>
            </a:r>
            <a:r>
              <a:rPr lang="pl-PL" altLang="zh-CN" dirty="0"/>
              <a:t>a = j / v[i] , b = j % v[i]</a:t>
            </a:r>
            <a:r>
              <a:rPr lang="zh-CN" altLang="en-US" dirty="0"/>
              <a:t>代入上式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+k*v[i]] - k*w[i]) + </a:t>
            </a:r>
            <a:r>
              <a:rPr lang="en-US" altLang="zh-CN" dirty="0"/>
              <a:t>j/v[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*w[i]</a:t>
            </a:r>
            <a:r>
              <a:rPr lang="en-US" altLang="zh-CN" dirty="0"/>
              <a:t> (j/v[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]&lt;=k&lt;=j/v[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zh-CN" altLang="en-US" dirty="0"/>
              <a:t>范围再化一下，是</a:t>
            </a:r>
            <a:r>
              <a:rPr lang="en-US" altLang="zh-CN" dirty="0"/>
              <a:t>j-c[</a:t>
            </a:r>
            <a:r>
              <a:rPr lang="en-US" altLang="zh-CN" dirty="0" err="1"/>
              <a:t>i</a:t>
            </a:r>
            <a:r>
              <a:rPr lang="en-US" altLang="zh-CN" dirty="0"/>
              <a:t>]*v[</a:t>
            </a:r>
            <a:r>
              <a:rPr lang="en-US" altLang="zh-CN" dirty="0" err="1"/>
              <a:t>i</a:t>
            </a:r>
            <a:r>
              <a:rPr lang="en-US" altLang="zh-CN" dirty="0"/>
              <a:t>]&lt;=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&lt;=j</a:t>
            </a:r>
            <a:endParaRPr lang="en-US" altLang="zh-CN" dirty="0"/>
          </a:p>
          <a:p>
            <a:r>
              <a:rPr lang="zh-CN" altLang="en-US" dirty="0"/>
              <a:t>然后单调队列优化，注意到这个是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为定值的情况下才能用单调队列优化，所以要弄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个单调队列，不同余数分开</a:t>
            </a:r>
            <a:endParaRPr lang="en-US" altLang="zh-CN" dirty="0"/>
          </a:p>
          <a:p>
            <a:r>
              <a:rPr lang="zh-CN" altLang="en-US" dirty="0"/>
              <a:t>队列里面放</a:t>
            </a:r>
            <a:r>
              <a:rPr lang="en-US" altLang="zh-CN" dirty="0" err="1"/>
              <a:t>dp</a:t>
            </a:r>
            <a:r>
              <a:rPr lang="zh-CN" altLang="en-US" dirty="0"/>
              <a:t>的下标（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zh-CN" altLang="en-US" dirty="0"/>
              <a:t>），先让队首出去一些元素，保证队首下标在范围内，此时最大值对应的下标在队首；然后</a:t>
            </a:r>
            <a:r>
              <a:rPr lang="en-US" altLang="zh-CN" dirty="0"/>
              <a:t>f[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</a:t>
            </a:r>
            <a:r>
              <a:rPr lang="zh-CN" altLang="en-US" dirty="0"/>
              <a:t>用</a:t>
            </a:r>
            <a:r>
              <a:rPr lang="en-US" altLang="zh-CN" dirty="0"/>
              <a:t>g[q[head]]</a:t>
            </a:r>
            <a:r>
              <a:rPr lang="zh-CN" altLang="en-US" dirty="0"/>
              <a:t>更新以后，就把</a:t>
            </a:r>
            <a:r>
              <a:rPr lang="en-US" altLang="zh-CN" dirty="0"/>
              <a:t>g[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]-k*w[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放到单调队列队尾，并且维护单调性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e86fdf12-a5c2-47d1-ab2e-4392dcb3013c"/>
  <p:tag name="COMMONDATA" val="eyJoZGlkIjoiZjkyZDM2ZTRiY2ZiZDlkNjJjYTI0NTY4NTIxNGEwYzkifQ=="/>
</p:tagLst>
</file>

<file path=ppt/tags/tag2.xml><?xml version="1.0" encoding="utf-8"?>
<p:tagLst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p="http://schemas.openxmlformats.org/presentationml/2006/main">
  <p:tag name="KSO_WM_BEAUTIFY_FLAG" val=""/>
  <p:tag name="KSO_WM_UNIT_PLACING_PICTURE_USER_VIEWPORT" val="{&quot;height&quot;:6853,&quot;width&quot;:12224}"/>
</p:tagLst>
</file>

<file path=ppt/tags/tag9.xml><?xml version="1.0" encoding="utf-8"?>
<p:tagLst xmlns:p="http://schemas.openxmlformats.org/presentationml/2006/main">
  <p:tag name="KSO_WM_BEAUTIFY_FLAG" val=""/>
  <p:tag name="KSO_WM_UNIT_PLACING_PICTURE_USER_VIEWPORT" val="{&quot;height&quot;:6853,&quot;width&quot;:122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9353</Words>
  <Application>WPS 演示</Application>
  <PresentationFormat>宽屏</PresentationFormat>
  <Paragraphs>503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DP基础模型四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混合背包问题</vt:lpstr>
      <vt:lpstr>混合背包问题</vt:lpstr>
      <vt:lpstr>二维费用背包问题</vt:lpstr>
      <vt:lpstr>二维费用背包问题</vt:lpstr>
      <vt:lpstr>二维费用背包问题</vt:lpstr>
      <vt:lpstr>二维费用背包问题</vt:lpstr>
      <vt:lpstr>分组背包</vt:lpstr>
      <vt:lpstr>分组背包</vt:lpstr>
      <vt:lpstr>分组背包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其他背包例题</vt:lpstr>
      <vt:lpstr>AtCoder Educational DP Contest E - Knapsack 2</vt:lpstr>
      <vt:lpstr>AtCoder Educational DP Contest E - Knapsack 2</vt:lpstr>
      <vt:lpstr>AtCoder Educational DP Contest E - Knapsack 2</vt:lpstr>
      <vt:lpstr>PowerPoint 演示文稿</vt:lpstr>
      <vt:lpstr>[NOIP2014 提高组] 飞扬的小鸟</vt:lpstr>
      <vt:lpstr>[NOIP2014 提高组] 飞扬的小鸟</vt:lpstr>
      <vt:lpstr>PowerPoint 演示文稿</vt:lpstr>
      <vt:lpstr>[NOIP2018 提高组] 货币系统</vt:lpstr>
      <vt:lpstr>[NOIP2018 提高组] 货币系统</vt:lpstr>
      <vt:lpstr>PowerPoint 演示文稿</vt:lpstr>
      <vt:lpstr>[USACO09FEB]Stock Market G</vt:lpstr>
      <vt:lpstr>[USACO09FEB]Stock Market G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PowerPoint 演示文稿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CF1481F AB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背包进阶</dc:title>
  <dc:creator>You Lingyun</dc:creator>
  <cp:lastModifiedBy>Administrator</cp:lastModifiedBy>
  <cp:revision>112</cp:revision>
  <dcterms:created xsi:type="dcterms:W3CDTF">2023-03-18T11:47:00Z</dcterms:created>
  <dcterms:modified xsi:type="dcterms:W3CDTF">2023-03-25T01:07:02Z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4C15FA8F1CB4486BB616620D64EF13A1</vt:lpwstr>
  </property>
  <property fmtid="{D5CDD505-2E9C-101B-9397-08002B2CF9AE}" pid="3" name="KSOProductBuildVer">
    <vt:lpwstr>2052-11.1.0.13703</vt:lpwstr>
  </property>
</Properties>
</file>