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76" r:id="rId24"/>
    <p:sldId id="280" r:id="rId25"/>
    <p:sldId id="277" r:id="rId26"/>
    <p:sldId id="278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91" r:id="rId37"/>
    <p:sldId id="311" r:id="rId38"/>
    <p:sldId id="312" r:id="rId39"/>
    <p:sldId id="313" r:id="rId40"/>
    <p:sldId id="314" r:id="rId41"/>
    <p:sldId id="315" r:id="rId42"/>
    <p:sldId id="316" r:id="rId43"/>
    <p:sldId id="319" r:id="rId44"/>
    <p:sldId id="317" r:id="rId45"/>
    <p:sldId id="320" r:id="rId46"/>
    <p:sldId id="322" r:id="rId47"/>
    <p:sldId id="321" r:id="rId48"/>
    <p:sldId id="323" r:id="rId49"/>
    <p:sldId id="324" r:id="rId50"/>
    <p:sldId id="335" r:id="rId51"/>
    <p:sldId id="336" r:id="rId52"/>
    <p:sldId id="337" r:id="rId53"/>
    <p:sldId id="350" r:id="rId54"/>
    <p:sldId id="351" r:id="rId55"/>
    <p:sldId id="352" r:id="rId56"/>
    <p:sldId id="347" r:id="rId57"/>
    <p:sldId id="348" r:id="rId58"/>
    <p:sldId id="349" r:id="rId59"/>
    <p:sldId id="325" r:id="rId60"/>
    <p:sldId id="327" r:id="rId61"/>
    <p:sldId id="326" r:id="rId62"/>
    <p:sldId id="328" r:id="rId63"/>
    <p:sldId id="329" r:id="rId64"/>
    <p:sldId id="330" r:id="rId65"/>
    <p:sldId id="331" r:id="rId66"/>
    <p:sldId id="332" r:id="rId67"/>
    <p:sldId id="333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55" r:id="rId78"/>
    <p:sldId id="353" r:id="rId79"/>
    <p:sldId id="356" r:id="rId80"/>
    <p:sldId id="357" r:id="rId81"/>
    <p:sldId id="358" r:id="rId82"/>
    <p:sldId id="359" r:id="rId83"/>
    <p:sldId id="360" r:id="rId84"/>
    <p:sldId id="363" r:id="rId85"/>
    <p:sldId id="362" r:id="rId86"/>
    <p:sldId id="361" r:id="rId87"/>
    <p:sldId id="364" r:id="rId88"/>
    <p:sldId id="365" r:id="rId89"/>
    <p:sldId id="366" r:id="rId90"/>
    <p:sldId id="354" r:id="rId91"/>
    <p:sldId id="367" r:id="rId92"/>
    <p:sldId id="368" r:id="rId93"/>
    <p:sldId id="369" r:id="rId94"/>
    <p:sldId id="370" r:id="rId95"/>
    <p:sldId id="371" r:id="rId96"/>
    <p:sldId id="372" r:id="rId97"/>
    <p:sldId id="373" r:id="rId98"/>
    <p:sldId id="374" r:id="rId99"/>
    <p:sldId id="375" r:id="rId100"/>
    <p:sldId id="376" r:id="rId101"/>
    <p:sldId id="377" r:id="rId102"/>
    <p:sldId id="379" r:id="rId103"/>
    <p:sldId id="380" r:id="rId104"/>
    <p:sldId id="381" r:id="rId105"/>
    <p:sldId id="382" r:id="rId106"/>
    <p:sldId id="383" r:id="rId107"/>
    <p:sldId id="384" r:id="rId108"/>
    <p:sldId id="385" r:id="rId109"/>
    <p:sldId id="386" r:id="rId110"/>
    <p:sldId id="388" r:id="rId111"/>
  </p:sldIdLst>
  <p:sldSz cx="12192000" cy="6858000"/>
  <p:notesSz cx="6858000" cy="9144000"/>
  <p:custDataLst>
    <p:tags r:id="rId1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gs" Target="tags/tag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83522-6EA8-4A0D-8738-4F24A0DCE90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0FDF-E35C-4C7D-9BAF-CDED127DBE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基础模型四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背包进阶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" t="16101" r="7922" b="8931"/>
          <a:stretch>
            <a:fillRect/>
          </a:stretch>
        </p:blipFill>
        <p:spPr>
          <a:xfrm>
            <a:off x="2156604" y="-5010"/>
            <a:ext cx="8497019" cy="6871403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当然这个又有</a:t>
            </a:r>
            <a:r>
              <a:rPr lang="en-US" altLang="zh-CN" dirty="0"/>
              <a:t>ai</a:t>
            </a:r>
            <a:r>
              <a:rPr lang="zh-CN" altLang="en-US" dirty="0"/>
              <a:t>，又有</a:t>
            </a:r>
            <a:r>
              <a:rPr lang="en-US" altLang="zh-CN" dirty="0"/>
              <a:t>bi</a:t>
            </a:r>
            <a:r>
              <a:rPr lang="zh-CN" altLang="en-US" dirty="0"/>
              <a:t>，用折半搜索会麻烦一点</a:t>
            </a:r>
            <a:endParaRPr lang="en-US" altLang="zh-CN" dirty="0"/>
          </a:p>
          <a:p>
            <a:r>
              <a:rPr lang="zh-CN" altLang="en-US" dirty="0"/>
              <a:t>其他子集和问题有类似的折半搜索的做法</a:t>
            </a:r>
            <a:endParaRPr lang="en-US" altLang="zh-CN" dirty="0"/>
          </a:p>
          <a:p>
            <a:r>
              <a:rPr lang="zh-CN" altLang="en-US" dirty="0"/>
              <a:t>如问把一个集合划分成两个子集，和要相等（保证能相等），找一个方案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1448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当然子集和问题还有贪心、抽屉原理等等的方法（之前做过的）</a:t>
            </a:r>
            <a:endParaRPr lang="en-US" altLang="zh-CN" dirty="0"/>
          </a:p>
          <a:p>
            <a:r>
              <a:rPr lang="zh-CN" altLang="en-US" dirty="0"/>
              <a:t>还有一些背包的优化</a:t>
            </a:r>
            <a:endParaRPr lang="en-US" altLang="zh-CN" dirty="0"/>
          </a:p>
          <a:p>
            <a:r>
              <a:rPr lang="zh-CN" altLang="en-US" dirty="0"/>
              <a:t>如：有</a:t>
            </a:r>
            <a:r>
              <a:rPr lang="en-US" altLang="zh-CN" dirty="0"/>
              <a:t>n1</a:t>
            </a:r>
            <a:r>
              <a:rPr lang="zh-CN" altLang="en-US" dirty="0"/>
              <a:t>个物品和</a:t>
            </a:r>
            <a:r>
              <a:rPr lang="en-US" altLang="zh-CN" dirty="0"/>
              <a:t>n2</a:t>
            </a:r>
            <a:r>
              <a:rPr lang="zh-CN" altLang="en-US" dirty="0"/>
              <a:t>个物品，分别从中选</a:t>
            </a:r>
            <a:r>
              <a:rPr lang="en-US" altLang="zh-CN" dirty="0"/>
              <a:t>m1</a:t>
            </a:r>
            <a:r>
              <a:rPr lang="zh-CN" altLang="en-US" dirty="0"/>
              <a:t>个物品和</a:t>
            </a:r>
            <a:r>
              <a:rPr lang="en-US" altLang="zh-CN" dirty="0"/>
              <a:t>m2</a:t>
            </a:r>
            <a:r>
              <a:rPr lang="zh-CN" altLang="en-US" dirty="0"/>
              <a:t>个物品，使得选出的</a:t>
            </a:r>
            <a:r>
              <a:rPr lang="en-US" altLang="zh-CN" dirty="0"/>
              <a:t>m1</a:t>
            </a:r>
            <a:r>
              <a:rPr lang="zh-CN" altLang="en-US" dirty="0"/>
              <a:t>个物品的体积等于</a:t>
            </a:r>
            <a:r>
              <a:rPr lang="en-US" altLang="zh-CN" dirty="0"/>
              <a:t>m2</a:t>
            </a:r>
            <a:r>
              <a:rPr lang="zh-CN" altLang="en-US" dirty="0"/>
              <a:t>个物品的体积，且总价值最大。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83158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当然子集和问题还有贪心、抽屉原理等等的方法（之前做过的）</a:t>
            </a:r>
            <a:endParaRPr lang="en-US" altLang="zh-CN" dirty="0"/>
          </a:p>
          <a:p>
            <a:r>
              <a:rPr lang="zh-CN" altLang="en-US" dirty="0"/>
              <a:t>还有一些背包的优化</a:t>
            </a:r>
            <a:endParaRPr lang="en-US" altLang="zh-CN" dirty="0"/>
          </a:p>
          <a:p>
            <a:r>
              <a:rPr lang="zh-CN" altLang="en-US" dirty="0"/>
              <a:t>如：有</a:t>
            </a:r>
            <a:r>
              <a:rPr lang="en-US" altLang="zh-CN" dirty="0"/>
              <a:t>n1</a:t>
            </a:r>
            <a:r>
              <a:rPr lang="zh-CN" altLang="en-US" dirty="0"/>
              <a:t>个物品和</a:t>
            </a:r>
            <a:r>
              <a:rPr lang="en-US" altLang="zh-CN" dirty="0"/>
              <a:t>n2</a:t>
            </a:r>
            <a:r>
              <a:rPr lang="zh-CN" altLang="en-US" dirty="0"/>
              <a:t>个物品，分别从中选</a:t>
            </a:r>
            <a:r>
              <a:rPr lang="en-US" altLang="zh-CN" dirty="0"/>
              <a:t>m1</a:t>
            </a:r>
            <a:r>
              <a:rPr lang="zh-CN" altLang="en-US" dirty="0"/>
              <a:t>个物品和</a:t>
            </a:r>
            <a:r>
              <a:rPr lang="en-US" altLang="zh-CN" dirty="0"/>
              <a:t>m2</a:t>
            </a:r>
            <a:r>
              <a:rPr lang="zh-CN" altLang="en-US" dirty="0"/>
              <a:t>个物品，使得选出的</a:t>
            </a:r>
            <a:r>
              <a:rPr lang="en-US" altLang="zh-CN" dirty="0"/>
              <a:t>m1</a:t>
            </a:r>
            <a:r>
              <a:rPr lang="zh-CN" altLang="en-US" dirty="0"/>
              <a:t>个物品的体积等于</a:t>
            </a:r>
            <a:r>
              <a:rPr lang="en-US" altLang="zh-CN" dirty="0"/>
              <a:t>m2</a:t>
            </a:r>
            <a:r>
              <a:rPr lang="zh-CN" altLang="en-US" dirty="0"/>
              <a:t>个物品的体积，且总价值最大。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n2</a:t>
            </a:r>
            <a:r>
              <a:rPr lang="zh-CN" altLang="en-US" dirty="0"/>
              <a:t>的物品的体积弄成负数，问题变成选择一些物品最后的体积为</a:t>
            </a:r>
            <a:r>
              <a:rPr lang="en-US" altLang="zh-CN" dirty="0"/>
              <a:t>0</a:t>
            </a:r>
            <a:r>
              <a:rPr lang="zh-CN" altLang="en-US" dirty="0"/>
              <a:t>，且总价值最大</a:t>
            </a:r>
            <a:endParaRPr lang="en-US" altLang="zh-CN" dirty="0"/>
          </a:p>
          <a:p>
            <a:r>
              <a:rPr lang="zh-CN" altLang="en-US" dirty="0"/>
              <a:t>然后可以随机打乱这些物品，由于物品有的是正的有的是负的所以总体积不用弄得很大，期望大概是</a:t>
            </a:r>
            <a:r>
              <a:rPr lang="en-US" altLang="zh-CN" dirty="0"/>
              <a:t>sqrt(n)C</a:t>
            </a:r>
            <a:r>
              <a:rPr lang="zh-CN" altLang="en-US" dirty="0"/>
              <a:t>（最坏情况下体积是</a:t>
            </a:r>
            <a:r>
              <a:rPr lang="en-US" altLang="zh-CN" dirty="0" err="1"/>
              <a:t>nC</a:t>
            </a:r>
            <a:r>
              <a:rPr lang="zh-CN" altLang="en-US" dirty="0"/>
              <a:t>），所以复杂度是</a:t>
            </a:r>
            <a:r>
              <a:rPr lang="en-US" altLang="zh-CN" dirty="0"/>
              <a:t>O(</a:t>
            </a:r>
            <a:r>
              <a:rPr lang="en-US" altLang="zh-CN" dirty="0" err="1"/>
              <a:t>nsqrt</a:t>
            </a:r>
            <a:r>
              <a:rPr lang="en-US" altLang="zh-CN" dirty="0"/>
              <a:t>(n)C)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是单个物品体积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05350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60163D-C0E3-EA7E-652B-533E71F6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7ED73D-ED6D-1895-6CA5-94BEBA5AE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3" y="0"/>
            <a:ext cx="1144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757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60163D-C0E3-EA7E-652B-533E71F6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01C1CA-386A-D7FC-CD82-F0B64C51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0"/>
            <a:ext cx="104775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7238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60163D-C0E3-EA7E-652B-533E71F6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现在要把</a:t>
            </a:r>
            <a:r>
              <a:rPr lang="en-US" altLang="zh-CN" dirty="0"/>
              <a:t>m</a:t>
            </a:r>
            <a:r>
              <a:rPr lang="zh-CN" altLang="en-US" dirty="0"/>
              <a:t>本有顺序的书分给</a:t>
            </a:r>
            <a:r>
              <a:rPr lang="en-US" altLang="zh-CN" dirty="0"/>
              <a:t>k</a:t>
            </a:r>
            <a:r>
              <a:rPr lang="zh-CN" altLang="en-US" dirty="0"/>
              <a:t>个人复制（抄写），每一个人的抄写速度都一样，一本书不允许给两个（或以上）的人抄写，分给每一个人的书，必须是连续的，比如不能把第一、第三、第四本书给同一个人抄写。</a:t>
            </a:r>
          </a:p>
          <a:p>
            <a:endParaRPr lang="zh-CN" altLang="en-US" dirty="0"/>
          </a:p>
          <a:p>
            <a:r>
              <a:rPr lang="zh-CN" altLang="en-US" dirty="0"/>
              <a:t>现在请你设计一种方案，使得复制时间最短。复制时间为抄写页数最多的人用去的时间。书有多少页，抄这本书就需要花多少时间。</a:t>
            </a:r>
          </a:p>
        </p:txBody>
      </p:sp>
    </p:spTree>
    <p:extLst>
      <p:ext uri="{BB962C8B-B14F-4D97-AF65-F5344CB8AC3E}">
        <p14:creationId xmlns:p14="http://schemas.microsoft.com/office/powerpoint/2010/main" val="21501727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60163D-C0E3-EA7E-652B-533E71F6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表示将前</a:t>
            </a:r>
            <a:r>
              <a:rPr lang="en-US" altLang="zh-CN" dirty="0"/>
              <a:t>j</a:t>
            </a:r>
            <a:r>
              <a:rPr lang="zh-CN" altLang="en-US" dirty="0"/>
              <a:t>本书分给</a:t>
            </a:r>
            <a:r>
              <a:rPr lang="en-US" altLang="zh-CN" dirty="0"/>
              <a:t>i</a:t>
            </a:r>
            <a:r>
              <a:rPr lang="zh-CN" altLang="en-US" dirty="0"/>
              <a:t>个人抄写需要的最短时间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230137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60163D-C0E3-EA7E-652B-533E71F6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表示将前</a:t>
            </a:r>
            <a:r>
              <a:rPr lang="en-US" altLang="zh-CN" dirty="0"/>
              <a:t>j</a:t>
            </a:r>
            <a:r>
              <a:rPr lang="zh-CN" altLang="en-US" dirty="0"/>
              <a:t>本书分给</a:t>
            </a:r>
            <a:r>
              <a:rPr lang="en-US" altLang="zh-CN" dirty="0"/>
              <a:t>i</a:t>
            </a:r>
            <a:r>
              <a:rPr lang="zh-CN" altLang="en-US" dirty="0"/>
              <a:t>个人抄写需要的最短时间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min_l</a:t>
            </a:r>
            <a:r>
              <a:rPr lang="en-US" altLang="zh-CN" dirty="0"/>
              <a:t>(max(f[i-1][j-l],sum[j]-sum[j-l]))</a:t>
            </a:r>
          </a:p>
        </p:txBody>
      </p:sp>
    </p:spTree>
    <p:extLst>
      <p:ext uri="{BB962C8B-B14F-4D97-AF65-F5344CB8AC3E}">
        <p14:creationId xmlns:p14="http://schemas.microsoft.com/office/powerpoint/2010/main" val="50466560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 </a:t>
            </a:r>
            <a:r>
              <a:rPr lang="zh-CN" altLang="en-US" dirty="0"/>
              <a:t>学校</a:t>
            </a:r>
            <a:r>
              <a:rPr lang="en-US" altLang="zh-CN" dirty="0"/>
              <a:t>oj2726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60163D-C0E3-EA7E-652B-533E71F6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魔法学院的快餐店为了招揽顾客，准备推出一种套餐，该套餐由</a:t>
            </a:r>
            <a:r>
              <a:rPr lang="en-US" altLang="zh-CN" dirty="0"/>
              <a:t>A</a:t>
            </a:r>
            <a:r>
              <a:rPr lang="zh-CN" altLang="en-US" dirty="0"/>
              <a:t>个汉堡，</a:t>
            </a:r>
            <a:r>
              <a:rPr lang="en-US" altLang="zh-CN" dirty="0"/>
              <a:t>B</a:t>
            </a:r>
            <a:r>
              <a:rPr lang="zh-CN" altLang="en-US" dirty="0"/>
              <a:t>个薯条和</a:t>
            </a:r>
            <a:r>
              <a:rPr lang="en-US" altLang="zh-CN" dirty="0"/>
              <a:t>C</a:t>
            </a:r>
            <a:r>
              <a:rPr lang="zh-CN" altLang="en-US" dirty="0"/>
              <a:t>个饮料组成。</a:t>
            </a:r>
            <a:endParaRPr lang="en-US" altLang="zh-CN" dirty="0"/>
          </a:p>
          <a:p>
            <a:r>
              <a:rPr lang="zh-CN" altLang="en-US" dirty="0"/>
              <a:t>为了提高产量，快餐店从著名的麦当劳公司引进了</a:t>
            </a:r>
            <a:r>
              <a:rPr lang="en-US" altLang="zh-CN" dirty="0"/>
              <a:t>N</a:t>
            </a:r>
            <a:r>
              <a:rPr lang="zh-CN" altLang="en-US" dirty="0"/>
              <a:t>条生产线。所有的生产线都可以生产汉堡，薯条和饮料，由于每条生产线每天所能提供的生产时间是有限的、不同的，而汉堡，薯条和饮料的单位生产时间又不同。这使得快餐店很为难，不知道如何安排生产才能使一天中生产的套餐产量最大。</a:t>
            </a:r>
            <a:endParaRPr lang="en-US" altLang="zh-CN" dirty="0"/>
          </a:p>
          <a:p>
            <a:r>
              <a:rPr lang="zh-CN" altLang="en-US" dirty="0"/>
              <a:t>请你编一程序，计算一天中套餐的最大生产量。为简单起见，假设汉堡、薯条和饮料的日产量不超过</a:t>
            </a:r>
            <a:r>
              <a:rPr lang="en-US" altLang="zh-CN" dirty="0"/>
              <a:t>100</a:t>
            </a:r>
            <a:r>
              <a:rPr lang="zh-CN" altLang="en-US" dirty="0"/>
              <a:t>个。</a:t>
            </a:r>
            <a:endParaRPr lang="en-US" altLang="zh-CN" dirty="0"/>
          </a:p>
          <a:p>
            <a:r>
              <a:rPr lang="zh-CN" altLang="en-US" dirty="0"/>
              <a:t>注意每条生产线可以既生产汉堡又生产薯条，不是非要选一个。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12535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 </a:t>
            </a:r>
            <a:r>
              <a:rPr lang="zh-CN" altLang="en-US" dirty="0"/>
              <a:t>学校</a:t>
            </a:r>
            <a:r>
              <a:rPr lang="en-US" altLang="zh-CN" dirty="0"/>
              <a:t>oj2726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60163D-C0E3-EA7E-652B-533E71F6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][j][k]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条生产线，生产</a:t>
            </a:r>
            <a:r>
              <a:rPr lang="en-US" altLang="zh-CN" dirty="0"/>
              <a:t>j</a:t>
            </a:r>
            <a:r>
              <a:rPr lang="zh-CN" altLang="en-US" dirty="0"/>
              <a:t>个汉堡，</a:t>
            </a:r>
            <a:r>
              <a:rPr lang="en-US" altLang="zh-CN" dirty="0"/>
              <a:t>k</a:t>
            </a:r>
            <a:r>
              <a:rPr lang="zh-CN" altLang="en-US" dirty="0"/>
              <a:t>个薯条时能生产的饮料最多的个数</a:t>
            </a:r>
            <a:endParaRPr lang="en-US" altLang="zh-CN" dirty="0"/>
          </a:p>
          <a:p>
            <a:r>
              <a:rPr lang="zh-CN" altLang="en-US" dirty="0"/>
              <a:t>最后再去根据</a:t>
            </a:r>
            <a:r>
              <a:rPr lang="en-US" altLang="zh-CN" dirty="0"/>
              <a:t>f</a:t>
            </a:r>
            <a:r>
              <a:rPr lang="zh-CN" altLang="en-US" dirty="0"/>
              <a:t>数组算答案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405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混合背包问题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种物品和一个容量为</a:t>
            </a:r>
            <a:r>
              <a:rPr lang="en-US" altLang="zh-CN" dirty="0"/>
              <a:t>V</a:t>
            </a:r>
            <a:r>
              <a:rPr lang="zh-CN" altLang="en-US" dirty="0"/>
              <a:t>的背包。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种物品可能是</a:t>
            </a:r>
            <a:r>
              <a:rPr lang="en-US" altLang="zh-CN" dirty="0"/>
              <a:t>0-1</a:t>
            </a:r>
            <a:r>
              <a:rPr lang="zh-CN" altLang="en-US" dirty="0"/>
              <a:t>的，可能是完全的，也可能是多重的，每件费用是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，价值是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求最大价值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混合背包问题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发现不管是哪种背包，第</a:t>
            </a:r>
            <a:r>
              <a:rPr lang="en-US" altLang="zh-CN" dirty="0" err="1"/>
              <a:t>i</a:t>
            </a:r>
            <a:r>
              <a:rPr lang="zh-CN" altLang="en-US" dirty="0"/>
              <a:t>种物品的</a:t>
            </a:r>
            <a:r>
              <a:rPr lang="en-US" altLang="zh-CN" dirty="0" err="1"/>
              <a:t>i</a:t>
            </a:r>
            <a:r>
              <a:rPr lang="zh-CN" altLang="en-US" dirty="0"/>
              <a:t>都是在最前面的</a:t>
            </a:r>
            <a:endParaRPr lang="en-US" altLang="zh-CN" dirty="0"/>
          </a:p>
          <a:p>
            <a:r>
              <a:rPr lang="zh-CN" altLang="en-US" dirty="0"/>
              <a:t>所以大概是这样实现的：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vl="1"/>
            <a:r>
              <a:rPr lang="zh-CN" altLang="en-US" dirty="0"/>
              <a:t>如果第</a:t>
            </a:r>
            <a:r>
              <a:rPr lang="en-US" altLang="zh-CN" dirty="0" err="1"/>
              <a:t>i</a:t>
            </a:r>
            <a:r>
              <a:rPr lang="zh-CN" altLang="en-US" dirty="0"/>
              <a:t>种物品是</a:t>
            </a:r>
            <a:r>
              <a:rPr lang="en-US" altLang="zh-CN" dirty="0"/>
              <a:t>0-1</a:t>
            </a:r>
            <a:r>
              <a:rPr lang="zh-CN" altLang="en-US" dirty="0"/>
              <a:t>背包，就按照</a:t>
            </a:r>
            <a:r>
              <a:rPr lang="en-US" altLang="zh-CN" dirty="0"/>
              <a:t>0-1</a:t>
            </a:r>
            <a:r>
              <a:rPr lang="zh-CN" altLang="en-US" dirty="0"/>
              <a:t>转移</a:t>
            </a:r>
            <a:endParaRPr lang="en-US" altLang="zh-CN" dirty="0"/>
          </a:p>
          <a:p>
            <a:pPr lvl="1"/>
            <a:r>
              <a:rPr lang="zh-CN" altLang="en-US" dirty="0"/>
              <a:t>如果是多重，就按照多重转移</a:t>
            </a:r>
            <a:endParaRPr lang="en-US" altLang="zh-CN" dirty="0"/>
          </a:p>
          <a:p>
            <a:pPr lvl="1"/>
            <a:r>
              <a:rPr lang="zh-CN" altLang="en-US" dirty="0"/>
              <a:t>如果是完全，就按照完全转移</a:t>
            </a:r>
            <a:endParaRPr lang="en-US" altLang="zh-CN" dirty="0"/>
          </a:p>
          <a:p>
            <a:r>
              <a:rPr lang="zh-CN" altLang="en-US" dirty="0"/>
              <a:t>另外显然最外层</a:t>
            </a:r>
            <a:r>
              <a:rPr lang="en-US" altLang="zh-CN" dirty="0" err="1"/>
              <a:t>dp</a:t>
            </a:r>
            <a:r>
              <a:rPr lang="zh-CN" altLang="en-US" dirty="0"/>
              <a:t>的顺序是可以随便改的，虽然这个题用不上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二维费用背包问题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种物品和一个二重容量的背包：有一种容量限制为</a:t>
            </a:r>
            <a:r>
              <a:rPr lang="en-US" altLang="zh-CN" dirty="0"/>
              <a:t>V1</a:t>
            </a:r>
            <a:r>
              <a:rPr lang="zh-CN" altLang="en-US" dirty="0"/>
              <a:t>，另一种容量限制为</a:t>
            </a:r>
            <a:r>
              <a:rPr lang="en-US" altLang="zh-CN" dirty="0"/>
              <a:t>V2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每种物品也是有两种体积，物品可能是</a:t>
            </a:r>
            <a:r>
              <a:rPr lang="en-US" altLang="zh-CN" dirty="0"/>
              <a:t>0-1</a:t>
            </a:r>
            <a:r>
              <a:rPr lang="zh-CN" altLang="en-US" dirty="0"/>
              <a:t>的也可能是多重的也可能是完全的</a:t>
            </a:r>
            <a:endParaRPr lang="en-US" altLang="zh-CN" dirty="0"/>
          </a:p>
          <a:p>
            <a:r>
              <a:rPr lang="zh-CN" altLang="en-US" dirty="0"/>
              <a:t>求最大价值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二维费用背包问题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容量加了一维，只需状态也加一维就可以了</a:t>
            </a:r>
            <a:endParaRPr lang="en-US" altLang="zh-CN" dirty="0"/>
          </a:p>
          <a:p>
            <a:r>
              <a:rPr lang="zh-CN" altLang="en-US" dirty="0"/>
              <a:t>大概的状态转移方程是</a:t>
            </a:r>
            <a:endParaRPr lang="en-US" altLang="zh-CN" dirty="0"/>
          </a:p>
          <a:p>
            <a:r>
              <a:rPr lang="pl-PL" altLang="zh-CN" dirty="0"/>
              <a:t>f[i][j][k]=max(f[i−1][j][k],f[i−1][j−c[i]][k−g[i]]+w[i])</a:t>
            </a:r>
            <a:endParaRPr lang="en-US" altLang="zh-CN" dirty="0"/>
          </a:p>
          <a:p>
            <a:r>
              <a:rPr lang="zh-CN" altLang="en-US" dirty="0"/>
              <a:t>然后还是可以把</a:t>
            </a:r>
            <a:r>
              <a:rPr lang="en-US" altLang="zh-CN" dirty="0" err="1"/>
              <a:t>i</a:t>
            </a:r>
            <a:r>
              <a:rPr lang="zh-CN" altLang="en-US" dirty="0"/>
              <a:t>这一维省掉或者滚动</a:t>
            </a:r>
            <a:endParaRPr lang="en-US" altLang="zh-CN" dirty="0"/>
          </a:p>
          <a:p>
            <a:r>
              <a:rPr lang="zh-CN" altLang="en-US" dirty="0"/>
              <a:t>如果省掉的话，</a:t>
            </a:r>
            <a:r>
              <a:rPr lang="en-US" altLang="zh-CN" dirty="0"/>
              <a:t>0-1</a:t>
            </a:r>
            <a:r>
              <a:rPr lang="zh-CN" altLang="en-US" dirty="0"/>
              <a:t>：</a:t>
            </a:r>
            <a:r>
              <a:rPr lang="en-US" altLang="zh-CN" dirty="0" err="1"/>
              <a:t>j,k</a:t>
            </a:r>
            <a:r>
              <a:rPr lang="zh-CN" altLang="en-US" dirty="0"/>
              <a:t>这两维都要倒过来循环；完全：</a:t>
            </a:r>
            <a:r>
              <a:rPr lang="en-US" altLang="zh-CN" dirty="0" err="1"/>
              <a:t>j,k</a:t>
            </a:r>
            <a:r>
              <a:rPr lang="zh-CN" altLang="en-US" dirty="0"/>
              <a:t>这两维都要顺着循环；多重：拆分物品吧，两维已经不能单调队列优化了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二维费用背包问题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注意：有时，“二维费用”的条件是以这样一种隐含的方式给出的：最多只能取</a:t>
            </a:r>
            <a:r>
              <a:rPr lang="en-US" altLang="zh-CN" dirty="0"/>
              <a:t>M</a:t>
            </a:r>
            <a:r>
              <a:rPr lang="zh-CN" altLang="en-US" dirty="0"/>
              <a:t>件物品。这事实上相当于每件物品多了一种“件数”的费用。</a:t>
            </a:r>
            <a:endParaRPr lang="en-US" altLang="zh-CN" dirty="0"/>
          </a:p>
          <a:p>
            <a:r>
              <a:rPr lang="zh-CN" altLang="en-US" dirty="0"/>
              <a:t>之前也说了像这种最优化问题，限制取物品的数量后，会出现那个凸函数图像，所以也有别的方法。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二维费用背包问题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注意：有时，“二维费用”的条件是以这样一种隐含的方式给出的：最多只能取</a:t>
            </a:r>
            <a:r>
              <a:rPr lang="en-US" altLang="zh-CN" dirty="0"/>
              <a:t>M</a:t>
            </a:r>
            <a:r>
              <a:rPr lang="zh-CN" altLang="en-US" dirty="0"/>
              <a:t>件物品。这事实上相当于每件物品多了一种“件数”的费用。</a:t>
            </a:r>
            <a:endParaRPr lang="en-US" altLang="zh-CN" dirty="0"/>
          </a:p>
          <a:p>
            <a:r>
              <a:rPr lang="zh-CN" altLang="en-US" dirty="0"/>
              <a:t>之前也说了像这种最优化问题，限制取物品的数量后，会出现那个凸函数图像，所以也有别的方法。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分组背包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件物品和一个容量为</a:t>
            </a:r>
            <a:r>
              <a:rPr lang="en-US" altLang="zh-CN" dirty="0"/>
              <a:t>V</a:t>
            </a:r>
            <a:r>
              <a:rPr lang="zh-CN" altLang="en-US" dirty="0"/>
              <a:t>的背包。第</a:t>
            </a:r>
            <a:r>
              <a:rPr lang="en-US" altLang="zh-CN" dirty="0" err="1"/>
              <a:t>i</a:t>
            </a:r>
            <a:r>
              <a:rPr lang="zh-CN" altLang="en-US" dirty="0"/>
              <a:t>件物品的费用是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，价值是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。这些物品被划分为若干组，每组中的物品互相冲突，最多选一件。</a:t>
            </a:r>
            <a:endParaRPr lang="en-US" altLang="zh-CN" dirty="0"/>
          </a:p>
          <a:p>
            <a:r>
              <a:rPr lang="zh-CN" altLang="en-US" dirty="0"/>
              <a:t>求解将哪些物品装入背包可使这些物品的费用总和不超过背包容量，且价值总和最大。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分组背包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r>
              <a:rPr lang="zh-CN" altLang="en-US" dirty="0"/>
              <a:t>的状态变一下：之前是前</a:t>
            </a:r>
            <a:r>
              <a:rPr lang="en-US" altLang="zh-CN" dirty="0" err="1"/>
              <a:t>i</a:t>
            </a:r>
            <a:r>
              <a:rPr lang="zh-CN" altLang="en-US" dirty="0"/>
              <a:t>件</a:t>
            </a:r>
            <a:r>
              <a:rPr lang="en-US" altLang="zh-CN" dirty="0"/>
              <a:t>/</a:t>
            </a:r>
            <a:r>
              <a:rPr lang="zh-CN" altLang="en-US" dirty="0"/>
              <a:t>种物品，现在是前</a:t>
            </a:r>
            <a:r>
              <a:rPr lang="en-US" altLang="zh-CN" dirty="0" err="1"/>
              <a:t>i</a:t>
            </a:r>
            <a:r>
              <a:rPr lang="zh-CN" altLang="en-US" dirty="0"/>
              <a:t>组物品，这样可以限制一组只能选一个物品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f[k][j]</a:t>
            </a:r>
            <a:r>
              <a:rPr lang="zh-CN" altLang="en-US" dirty="0"/>
              <a:t>表示前</a:t>
            </a:r>
            <a:r>
              <a:rPr lang="en-US" altLang="zh-CN" dirty="0"/>
              <a:t>k</a:t>
            </a:r>
            <a:r>
              <a:rPr lang="zh-CN" altLang="en-US" dirty="0"/>
              <a:t>组，体积为</a:t>
            </a:r>
            <a:r>
              <a:rPr lang="en-US" altLang="zh-CN" dirty="0"/>
              <a:t>j</a:t>
            </a:r>
            <a:r>
              <a:rPr lang="zh-CN" altLang="en-US" dirty="0"/>
              <a:t>的最大价值</a:t>
            </a:r>
            <a:endParaRPr lang="en-US" altLang="zh-CN" dirty="0"/>
          </a:p>
          <a:p>
            <a:r>
              <a:rPr lang="en-US" altLang="zh-CN" dirty="0"/>
              <a:t>f[k][j]=max(f[k−1][j],f[k−1][j−c[</a:t>
            </a:r>
            <a:r>
              <a:rPr lang="en-US" altLang="zh-CN" dirty="0" err="1"/>
              <a:t>i</a:t>
            </a:r>
            <a:r>
              <a:rPr lang="en-US" altLang="zh-CN" dirty="0"/>
              <a:t>]]+w[</a:t>
            </a:r>
            <a:r>
              <a:rPr lang="en-US" altLang="zh-CN" dirty="0" err="1"/>
              <a:t>i</a:t>
            </a:r>
            <a:r>
              <a:rPr lang="en-US" altLang="zh-CN" dirty="0"/>
              <a:t>]∣</a:t>
            </a:r>
            <a:r>
              <a:rPr lang="zh-CN" altLang="en-US" dirty="0"/>
              <a:t>物品</a:t>
            </a:r>
            <a:r>
              <a:rPr lang="en-US" altLang="zh-CN" dirty="0" err="1"/>
              <a:t>i</a:t>
            </a:r>
            <a:r>
              <a:rPr lang="en-US" altLang="zh-CN" dirty="0"/>
              <a:t>⊆</a:t>
            </a:r>
            <a:r>
              <a:rPr lang="zh-CN" altLang="en-US" dirty="0"/>
              <a:t>组</a:t>
            </a:r>
            <a:r>
              <a:rPr lang="en-US" altLang="zh-CN" dirty="0"/>
              <a:t>k)</a:t>
            </a:r>
          </a:p>
          <a:p>
            <a:r>
              <a:rPr lang="zh-CN" altLang="en-US" dirty="0"/>
              <a:t>实际实现的时候，也是</a:t>
            </a:r>
            <a:r>
              <a:rPr lang="en-US" altLang="zh-CN" dirty="0"/>
              <a:t>k</a:t>
            </a:r>
            <a:r>
              <a:rPr lang="zh-CN" altLang="en-US" dirty="0"/>
              <a:t>这一维可以滚动或者直接省略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分组背包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仔细思考一下这样</a:t>
            </a:r>
            <a:r>
              <a:rPr lang="en-US" altLang="zh-CN" dirty="0" err="1"/>
              <a:t>dp</a:t>
            </a:r>
            <a:r>
              <a:rPr lang="zh-CN" altLang="en-US" dirty="0"/>
              <a:t>的更新顺序</a:t>
            </a:r>
            <a:endParaRPr lang="en-US" altLang="zh-CN" dirty="0"/>
          </a:p>
        </p:txBody>
      </p:sp>
      <p:pic>
        <p:nvPicPr>
          <p:cNvPr id="5" name="图片 4" descr="图片包含 图形用户界面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519" r="7524" b="16519"/>
          <a:stretch>
            <a:fillRect/>
          </a:stretch>
        </p:blipFill>
        <p:spPr>
          <a:xfrm>
            <a:off x="838200" y="1552755"/>
            <a:ext cx="10360325" cy="37524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种物品和一个容量为</a:t>
            </a:r>
            <a:r>
              <a:rPr lang="en-US" altLang="zh-CN" dirty="0"/>
              <a:t>V</a:t>
            </a:r>
            <a:r>
              <a:rPr lang="zh-CN" altLang="en-US" dirty="0"/>
              <a:t>的背包。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种物品最多有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件可用，每件费用是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，价值是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求解将哪些物品装入背包可使这些物品的费用总和不超过背包容量，且价值总和最大。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输出最优方案（以</a:t>
            </a:r>
            <a:r>
              <a:rPr lang="en-US" altLang="zh-CN" dirty="0"/>
              <a:t>0-1</a:t>
            </a:r>
            <a:r>
              <a:rPr lang="zh-CN" altLang="en-US" dirty="0"/>
              <a:t>背包为例）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输出最优方案（以</a:t>
            </a:r>
            <a:r>
              <a:rPr lang="en-US" altLang="zh-CN" dirty="0"/>
              <a:t>0-1</a:t>
            </a:r>
            <a:r>
              <a:rPr lang="zh-CN" altLang="en-US" dirty="0"/>
              <a:t>背包为例）</a:t>
            </a:r>
            <a:endParaRPr lang="en-US" altLang="zh-CN" dirty="0"/>
          </a:p>
          <a:p>
            <a:r>
              <a:rPr lang="zh-CN" altLang="en-US" dirty="0"/>
              <a:t>一般动态规划问题输出方案的方法：记录下每个状态的最优值是由状态转移方程的哪一项推出来的</a:t>
            </a:r>
            <a:endParaRPr lang="en-US" altLang="zh-CN" dirty="0"/>
          </a:p>
          <a:p>
            <a:r>
              <a:rPr lang="zh-CN" altLang="en-US" dirty="0"/>
              <a:t>这样的话</a:t>
            </a:r>
            <a:r>
              <a:rPr lang="en-US" altLang="zh-CN" dirty="0"/>
              <a:t>f</a:t>
            </a:r>
            <a:r>
              <a:rPr lang="zh-CN" altLang="en-US" dirty="0"/>
              <a:t>数组不得不写成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的二维形式</a:t>
            </a:r>
            <a:endParaRPr lang="en-US" altLang="zh-CN" dirty="0"/>
          </a:p>
          <a:p>
            <a:r>
              <a:rPr lang="zh-CN" altLang="en-US" dirty="0"/>
              <a:t>然后输出方案就是</a:t>
            </a:r>
            <a:r>
              <a:rPr lang="en-US" altLang="zh-CN" dirty="0"/>
              <a:t>f[n][V]==f[n-1][V]</a:t>
            </a:r>
            <a:r>
              <a:rPr lang="zh-CN" altLang="en-US" dirty="0"/>
              <a:t>，如果是这样的话说明方案是第</a:t>
            </a:r>
            <a:r>
              <a:rPr lang="en-US" altLang="zh-CN" dirty="0"/>
              <a:t>N</a:t>
            </a:r>
            <a:r>
              <a:rPr lang="zh-CN" altLang="en-US" dirty="0"/>
              <a:t>件物品没选的，也有可能</a:t>
            </a:r>
            <a:r>
              <a:rPr lang="en-US" altLang="zh-CN" dirty="0"/>
              <a:t>f[n][V]==f[n-1][V-v[n]]</a:t>
            </a:r>
            <a:r>
              <a:rPr lang="zh-CN" altLang="en-US" dirty="0"/>
              <a:t>这样就说明方案是第</a:t>
            </a:r>
            <a:r>
              <a:rPr lang="en-US" altLang="zh-CN" dirty="0"/>
              <a:t>N</a:t>
            </a:r>
            <a:r>
              <a:rPr lang="zh-CN" altLang="en-US" dirty="0"/>
              <a:t>件物品选了的，再往前循环即可</a:t>
            </a:r>
            <a:endParaRPr lang="en-US" altLang="zh-CN" dirty="0"/>
          </a:p>
          <a:p>
            <a:r>
              <a:rPr lang="zh-CN" altLang="en-US" dirty="0"/>
              <a:t>注意有可能</a:t>
            </a:r>
            <a:r>
              <a:rPr lang="en-US" altLang="zh-CN" dirty="0"/>
              <a:t>f[n][V]==f[n-1][V]==f[n-1][V-v[n]]</a:t>
            </a:r>
            <a:r>
              <a:rPr lang="zh-CN" altLang="en-US" dirty="0"/>
              <a:t>这样说明第</a:t>
            </a:r>
            <a:r>
              <a:rPr lang="en-US" altLang="zh-CN" dirty="0"/>
              <a:t>N</a:t>
            </a:r>
            <a:r>
              <a:rPr lang="zh-CN" altLang="en-US" dirty="0"/>
              <a:t>件物品选不选都行，对应两种不同的方案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输出字典序最小的最优方案（以</a:t>
            </a:r>
            <a:r>
              <a:rPr lang="en-US" altLang="zh-CN" dirty="0"/>
              <a:t>0-1</a:t>
            </a:r>
            <a:r>
              <a:rPr lang="zh-CN" altLang="en-US" dirty="0"/>
              <a:t>背包为例）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输出字典序最小的最优方案（以</a:t>
            </a:r>
            <a:r>
              <a:rPr lang="en-US" altLang="zh-CN" dirty="0"/>
              <a:t>0-1</a:t>
            </a:r>
            <a:r>
              <a:rPr lang="zh-CN" altLang="en-US" dirty="0"/>
              <a:t>背包为例）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zh-CN" altLang="en-US" dirty="0"/>
              <a:t>要倒过来做，因为如果顺着</a:t>
            </a:r>
            <a:r>
              <a:rPr lang="en-US" altLang="zh-CN" dirty="0" err="1"/>
              <a:t>dp</a:t>
            </a:r>
            <a:r>
              <a:rPr lang="zh-CN" altLang="en-US" dirty="0"/>
              <a:t>，然后你遇到</a:t>
            </a:r>
            <a:r>
              <a:rPr lang="en-US" altLang="zh-CN" dirty="0"/>
              <a:t>f[n][V]==f[n-1][V]==f[n-1][V-v[n]]</a:t>
            </a:r>
            <a:r>
              <a:rPr lang="zh-CN" altLang="en-US" dirty="0"/>
              <a:t>这种情况，只说明第</a:t>
            </a:r>
            <a:r>
              <a:rPr lang="en-US" altLang="zh-CN" dirty="0"/>
              <a:t>n</a:t>
            </a:r>
            <a:r>
              <a:rPr lang="zh-CN" altLang="en-US" dirty="0"/>
              <a:t>件物品选不选都行，你并不知道选或者不选第</a:t>
            </a:r>
            <a:r>
              <a:rPr lang="en-US" altLang="zh-CN" dirty="0"/>
              <a:t>n</a:t>
            </a:r>
            <a:r>
              <a:rPr lang="zh-CN" altLang="en-US" dirty="0"/>
              <a:t>件物品这两种方案中，哪个的字典序小</a:t>
            </a:r>
            <a:endParaRPr lang="en-US" altLang="zh-CN" dirty="0"/>
          </a:p>
          <a:p>
            <a:r>
              <a:rPr lang="zh-CN" altLang="en-US" dirty="0"/>
              <a:t>为了实现的方便起见，可以直接把输入的</a:t>
            </a:r>
            <a:r>
              <a:rPr lang="en-US" altLang="zh-CN" dirty="0"/>
              <a:t>n</a:t>
            </a:r>
            <a:r>
              <a:rPr lang="zh-CN" altLang="en-US" dirty="0"/>
              <a:t>件物品倒过来，就是我们代码里面处理的第</a:t>
            </a:r>
            <a:r>
              <a:rPr lang="en-US" altLang="zh-CN" dirty="0"/>
              <a:t>n</a:t>
            </a:r>
            <a:r>
              <a:rPr lang="zh-CN" altLang="en-US" dirty="0"/>
              <a:t>件物品实际上是输入的第</a:t>
            </a:r>
            <a:r>
              <a:rPr lang="en-US" altLang="zh-CN" dirty="0"/>
              <a:t>1</a:t>
            </a:r>
            <a:r>
              <a:rPr lang="zh-CN" altLang="en-US" dirty="0"/>
              <a:t>件，这样当我们遇到第</a:t>
            </a:r>
            <a:r>
              <a:rPr lang="en-US" altLang="zh-CN" dirty="0"/>
              <a:t>n</a:t>
            </a:r>
            <a:r>
              <a:rPr lang="zh-CN" altLang="en-US" dirty="0"/>
              <a:t>件（实际上是第</a:t>
            </a:r>
            <a:r>
              <a:rPr lang="en-US" altLang="zh-CN" dirty="0"/>
              <a:t>1</a:t>
            </a:r>
            <a:r>
              <a:rPr lang="zh-CN" altLang="en-US" dirty="0"/>
              <a:t>件）物品选不选都行的时候，就无脑选就可以了，因为选第</a:t>
            </a:r>
            <a:r>
              <a:rPr lang="en-US" altLang="zh-CN" dirty="0"/>
              <a:t>1</a:t>
            </a:r>
            <a:r>
              <a:rPr lang="zh-CN" altLang="en-US" dirty="0"/>
              <a:t>件总比不选的字典序小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求最优方案数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求最优方案数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 err="1"/>
              <a:t>dp</a:t>
            </a:r>
            <a:r>
              <a:rPr lang="zh-CN" altLang="en-US" dirty="0"/>
              <a:t>到</a:t>
            </a:r>
            <a:r>
              <a:rPr lang="en-US" altLang="zh-CN" dirty="0"/>
              <a:t>f</a:t>
            </a:r>
            <a:r>
              <a:rPr lang="zh-CN" altLang="en-US" dirty="0"/>
              <a:t>的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状态的时候，最优解的数量</a:t>
            </a:r>
            <a:endParaRPr lang="en-US" altLang="zh-CN" dirty="0"/>
          </a:p>
          <a:p>
            <a:r>
              <a:rPr lang="zh-CN" altLang="en-US" dirty="0"/>
              <a:t>先把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en-US" altLang="zh-CN" dirty="0" err="1"/>
              <a:t>dp</a:t>
            </a:r>
            <a:r>
              <a:rPr lang="zh-CN" altLang="en-US" dirty="0"/>
              <a:t>出来</a:t>
            </a:r>
            <a:endParaRPr lang="en-US" altLang="zh-CN" dirty="0"/>
          </a:p>
          <a:p>
            <a:r>
              <a:rPr lang="zh-CN" altLang="en-US" dirty="0"/>
              <a:t>然后如果遇到</a:t>
            </a:r>
            <a:r>
              <a:rPr lang="en-US" altLang="zh-CN" dirty="0"/>
              <a:t>f[n][V]==f[n-1][V]==f[n-1][V-v[n]]</a:t>
            </a:r>
            <a:r>
              <a:rPr lang="zh-CN" altLang="en-US" dirty="0"/>
              <a:t>这种情况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g[n][V]=g[n-1][V]+g[n-1][V-v[n]]</a:t>
            </a:r>
          </a:p>
          <a:p>
            <a:r>
              <a:rPr lang="zh-CN" altLang="en-US" dirty="0"/>
              <a:t>如果只有一个相等，另一个不相等，那</a:t>
            </a:r>
            <a:r>
              <a:rPr lang="en-US" altLang="zh-CN" dirty="0"/>
              <a:t>g</a:t>
            </a:r>
            <a:r>
              <a:rPr lang="zh-CN" altLang="en-US" dirty="0"/>
              <a:t>也就只等于其中一个</a:t>
            </a:r>
            <a:endParaRPr lang="en-US" altLang="zh-CN" dirty="0"/>
          </a:p>
          <a:p>
            <a:r>
              <a:rPr lang="zh-CN" altLang="en-US" dirty="0"/>
              <a:t>就完事了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优解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优解</a:t>
            </a:r>
            <a:endParaRPr lang="en-US" altLang="zh-CN" dirty="0"/>
          </a:p>
          <a:p>
            <a:r>
              <a:rPr lang="zh-CN" altLang="en-US" dirty="0"/>
              <a:t>对于第</a:t>
            </a:r>
            <a:r>
              <a:rPr lang="en-US" altLang="zh-CN" dirty="0"/>
              <a:t>K</a:t>
            </a:r>
            <a:r>
              <a:rPr lang="zh-CN" altLang="en-US" dirty="0"/>
              <a:t>优解类的问题，如果相应的最优解问题能写出状态转移方程、用动态规划解决，那么求第</a:t>
            </a:r>
            <a:r>
              <a:rPr lang="en-US" altLang="zh-CN" dirty="0"/>
              <a:t>K</a:t>
            </a:r>
            <a:r>
              <a:rPr lang="zh-CN" altLang="en-US" dirty="0"/>
              <a:t>优解则比求最优解的复杂度上多一个系数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优解</a:t>
            </a:r>
            <a:endParaRPr lang="en-US" altLang="zh-CN" dirty="0"/>
          </a:p>
          <a:p>
            <a:r>
              <a:rPr lang="zh-CN" altLang="en-US" dirty="0"/>
              <a:t>对于第</a:t>
            </a:r>
            <a:r>
              <a:rPr lang="en-US" altLang="zh-CN" dirty="0"/>
              <a:t>K</a:t>
            </a:r>
            <a:r>
              <a:rPr lang="zh-CN" altLang="en-US" dirty="0"/>
              <a:t>优解类的问题，如果相应的最优解问题能写出状态转移方程、用动态规划解决，那么求第</a:t>
            </a:r>
            <a:r>
              <a:rPr lang="en-US" altLang="zh-CN" dirty="0"/>
              <a:t>K</a:t>
            </a:r>
            <a:r>
              <a:rPr lang="zh-CN" altLang="en-US" dirty="0"/>
              <a:t>优解则比求最优解的复杂度上多一个系数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基本思想是将每个状态都表示成有序队列，将状态转移方程中的</a:t>
            </a:r>
            <a:r>
              <a:rPr lang="en-US" altLang="zh-CN" dirty="0"/>
              <a:t>max/min</a:t>
            </a:r>
            <a:r>
              <a:rPr lang="zh-CN" altLang="en-US" dirty="0"/>
              <a:t>转化成有序队列的合并。仍然以</a:t>
            </a:r>
            <a:r>
              <a:rPr lang="en-US" altLang="zh-CN" dirty="0"/>
              <a:t>01</a:t>
            </a:r>
            <a:r>
              <a:rPr lang="zh-CN" altLang="en-US" dirty="0"/>
              <a:t>背包为例，转移方程是：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][j]=max(f[i−1][j],f[i−1][j−w[</a:t>
            </a:r>
            <a:r>
              <a:rPr lang="en-US" altLang="zh-CN" dirty="0" err="1"/>
              <a:t>i</a:t>
            </a:r>
            <a:r>
              <a:rPr lang="en-US" altLang="zh-CN" dirty="0"/>
              <a:t>]]+v[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背包问题的其他问法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优解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][j]=max(f[i−1][j],f[i−1][j−w[</a:t>
            </a:r>
            <a:r>
              <a:rPr lang="en-US" altLang="zh-CN" dirty="0" err="1"/>
              <a:t>i</a:t>
            </a:r>
            <a:r>
              <a:rPr lang="en-US" altLang="zh-CN" dirty="0"/>
              <a:t>]]+v[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如果要求第</a:t>
            </a:r>
            <a:r>
              <a:rPr lang="en-US" altLang="zh-CN" dirty="0"/>
              <a:t>k</a:t>
            </a:r>
            <a:r>
              <a:rPr lang="zh-CN" altLang="en-US" dirty="0"/>
              <a:t>优解，那么状态</a:t>
            </a:r>
            <a:r>
              <a:rPr lang="en-US" altLang="zh-CN" dirty="0"/>
              <a:t>f[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就是一个大小为</a:t>
            </a:r>
            <a:r>
              <a:rPr lang="en-US" altLang="zh-CN" dirty="0"/>
              <a:t>k</a:t>
            </a:r>
            <a:r>
              <a:rPr lang="zh-CN" altLang="en-US" dirty="0"/>
              <a:t>的有序数组，记录了</a:t>
            </a:r>
            <a:r>
              <a:rPr lang="en-US" altLang="zh-CN" dirty="0" err="1"/>
              <a:t>dp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的前</a:t>
            </a:r>
            <a:r>
              <a:rPr lang="en-US" altLang="zh-CN" dirty="0"/>
              <a:t>k</a:t>
            </a:r>
            <a:r>
              <a:rPr lang="zh-CN" altLang="en-US" dirty="0"/>
              <a:t>优解</a:t>
            </a:r>
            <a:endParaRPr lang="en-US" altLang="zh-CN" dirty="0"/>
          </a:p>
          <a:p>
            <a:r>
              <a:rPr lang="zh-CN" altLang="en-US" dirty="0"/>
              <a:t>显然是可以把</a:t>
            </a:r>
            <a:r>
              <a:rPr lang="en-US" altLang="zh-CN" dirty="0"/>
              <a:t>f[i-1][j]</a:t>
            </a:r>
            <a:r>
              <a:rPr lang="zh-CN" altLang="en-US" dirty="0"/>
              <a:t>这个大小为</a:t>
            </a:r>
            <a:r>
              <a:rPr lang="en-US" altLang="zh-CN" dirty="0"/>
              <a:t>k</a:t>
            </a:r>
            <a:r>
              <a:rPr lang="zh-CN" altLang="en-US" dirty="0"/>
              <a:t>的有序数组和</a:t>
            </a:r>
            <a:r>
              <a:rPr lang="en-US" altLang="zh-CN" dirty="0"/>
              <a:t>f[i-1][j-w[</a:t>
            </a:r>
            <a:r>
              <a:rPr lang="en-US" altLang="zh-CN" dirty="0" err="1"/>
              <a:t>i</a:t>
            </a:r>
            <a:r>
              <a:rPr lang="en-US" altLang="zh-CN" dirty="0"/>
              <a:t>]]+v[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这个大小为</a:t>
            </a:r>
            <a:r>
              <a:rPr lang="en-US" altLang="zh-CN" dirty="0"/>
              <a:t>k</a:t>
            </a:r>
            <a:r>
              <a:rPr lang="zh-CN" altLang="en-US" dirty="0"/>
              <a:t>的有序数组进行归并，得到大小为</a:t>
            </a:r>
            <a:r>
              <a:rPr lang="en-US" altLang="zh-CN" dirty="0"/>
              <a:t>2k</a:t>
            </a:r>
            <a:r>
              <a:rPr lang="zh-CN" altLang="en-US" dirty="0"/>
              <a:t>的数组，再取前</a:t>
            </a:r>
            <a:r>
              <a:rPr lang="en-US" altLang="zh-CN" dirty="0"/>
              <a:t>k</a:t>
            </a:r>
            <a:r>
              <a:rPr lang="zh-CN" altLang="en-US" dirty="0"/>
              <a:t>项得到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en-US" altLang="zh-CN" dirty="0"/>
              <a:t>f[i-1][j-w[</a:t>
            </a:r>
            <a:r>
              <a:rPr lang="en-US" altLang="zh-CN" dirty="0" err="1"/>
              <a:t>i</a:t>
            </a:r>
            <a:r>
              <a:rPr lang="en-US" altLang="zh-CN" dirty="0"/>
              <a:t>]]+v[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的意思是对于大小为</a:t>
            </a:r>
            <a:r>
              <a:rPr lang="en-US" altLang="zh-CN" dirty="0"/>
              <a:t>k</a:t>
            </a:r>
            <a:r>
              <a:rPr lang="zh-CN" altLang="en-US" dirty="0"/>
              <a:t>的有序数组</a:t>
            </a:r>
            <a:r>
              <a:rPr lang="en-US" altLang="zh-CN" dirty="0"/>
              <a:t>f[i-1][j-w[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中的每个元素，都加上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种物品容量为</a:t>
            </a:r>
            <a:r>
              <a:rPr lang="en-US" altLang="zh-CN" dirty="0"/>
              <a:t>j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][j]=max(f[i-1][j-k*v[</a:t>
            </a:r>
            <a:r>
              <a:rPr lang="en-US" altLang="zh-CN" dirty="0" err="1"/>
              <a:t>i</a:t>
            </a:r>
            <a:r>
              <a:rPr lang="en-US" altLang="zh-CN" dirty="0"/>
              <a:t>]]+k*w[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然后实现的时候，开</a:t>
            </a:r>
            <a:r>
              <a:rPr lang="en-US" altLang="zh-CN" dirty="0"/>
              <a:t>f</a:t>
            </a:r>
            <a:r>
              <a:rPr lang="zh-CN" altLang="en-US" dirty="0"/>
              <a:t>数组时可以把</a:t>
            </a:r>
            <a:r>
              <a:rPr lang="en-US" altLang="zh-CN" dirty="0" err="1"/>
              <a:t>i</a:t>
            </a:r>
            <a:r>
              <a:rPr lang="zh-CN" altLang="en-US" dirty="0"/>
              <a:t>这一维去掉以节约空间</a:t>
            </a:r>
            <a:endParaRPr lang="en-US" altLang="zh-CN" dirty="0"/>
          </a:p>
          <a:p>
            <a:r>
              <a:rPr lang="zh-CN" altLang="en-US" dirty="0"/>
              <a:t>注意枚举的顺序：当</a:t>
            </a:r>
            <a:r>
              <a:rPr lang="en-US" altLang="zh-CN" dirty="0"/>
              <a:t>k</a:t>
            </a:r>
            <a:r>
              <a:rPr lang="zh-CN" altLang="en-US" dirty="0"/>
              <a:t>定下来的时候，这就相当于一个</a:t>
            </a:r>
            <a:r>
              <a:rPr lang="en-US" altLang="zh-CN" dirty="0"/>
              <a:t>0-1</a:t>
            </a:r>
            <a:r>
              <a:rPr lang="zh-CN" altLang="en-US" dirty="0"/>
              <a:t>背包，所以</a:t>
            </a:r>
            <a:r>
              <a:rPr lang="en-US" altLang="zh-CN" dirty="0"/>
              <a:t>j</a:t>
            </a:r>
            <a:r>
              <a:rPr lang="zh-CN" altLang="en-US" dirty="0"/>
              <a:t>从大到小（也可以认为是不让第</a:t>
            </a:r>
            <a:r>
              <a:rPr lang="en-US" altLang="zh-CN" dirty="0" err="1"/>
              <a:t>i</a:t>
            </a:r>
            <a:r>
              <a:rPr lang="zh-CN" altLang="en-US" dirty="0"/>
              <a:t>种物品先选了</a:t>
            </a:r>
            <a:r>
              <a:rPr lang="en-US" altLang="zh-CN" dirty="0"/>
              <a:t>k1</a:t>
            </a:r>
            <a:r>
              <a:rPr lang="zh-CN" altLang="en-US" dirty="0"/>
              <a:t>件，再选了</a:t>
            </a:r>
            <a:r>
              <a:rPr lang="en-US" altLang="zh-CN" dirty="0"/>
              <a:t>k2</a:t>
            </a:r>
            <a:r>
              <a:rPr lang="zh-CN" altLang="en-US" dirty="0"/>
              <a:t>件，导致反复转移），</a:t>
            </a:r>
            <a:r>
              <a:rPr lang="en-US" altLang="zh-CN" dirty="0"/>
              <a:t>k</a:t>
            </a:r>
            <a:r>
              <a:rPr lang="zh-CN" altLang="en-US" dirty="0"/>
              <a:t>无所谓顺序</a:t>
            </a:r>
            <a:endParaRPr lang="en-US" altLang="zh-CN" dirty="0"/>
          </a:p>
          <a:p>
            <a:r>
              <a:rPr lang="zh-CN" altLang="en-US" b="1" dirty="0"/>
              <a:t>如果实在搞不清顺序，可以滚动</a:t>
            </a:r>
            <a:r>
              <a:rPr lang="en-US" altLang="zh-CN" b="1" dirty="0" err="1"/>
              <a:t>i</a:t>
            </a:r>
            <a:r>
              <a:rPr lang="zh-CN" altLang="en-US" b="1" dirty="0"/>
              <a:t>这一维，不用完全去掉</a:t>
            </a:r>
            <a:endParaRPr lang="en-US" altLang="zh-CN" b="1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O(V*sum(c[</a:t>
            </a:r>
            <a:r>
              <a:rPr lang="en-US" altLang="zh-CN" dirty="0" err="1"/>
              <a:t>i</a:t>
            </a:r>
            <a:r>
              <a:rPr lang="en-US" altLang="zh-CN" dirty="0"/>
              <a:t>]))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0-1</a:t>
            </a:r>
            <a:r>
              <a:rPr lang="zh-CN" altLang="en-US" dirty="0"/>
              <a:t>背包为例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件物品，第</a:t>
            </a:r>
            <a:r>
              <a:rPr lang="en-US" altLang="zh-CN" dirty="0" err="1"/>
              <a:t>i</a:t>
            </a:r>
            <a:r>
              <a:rPr lang="zh-CN" altLang="en-US" dirty="0"/>
              <a:t>件物品的体积是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，问凑出</a:t>
            </a:r>
            <a:r>
              <a:rPr lang="en-US" altLang="zh-CN" dirty="0"/>
              <a:t>V</a:t>
            </a:r>
            <a:r>
              <a:rPr lang="zh-CN" altLang="en-US" dirty="0"/>
              <a:t>体积有多少种不同的方案？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0-1</a:t>
            </a:r>
            <a:r>
              <a:rPr lang="zh-CN" altLang="en-US" dirty="0"/>
              <a:t>背包为例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件物品，第</a:t>
            </a:r>
            <a:r>
              <a:rPr lang="en-US" altLang="zh-CN" dirty="0" err="1"/>
              <a:t>i</a:t>
            </a:r>
            <a:r>
              <a:rPr lang="zh-CN" altLang="en-US" dirty="0"/>
              <a:t>件物品的体积是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，问凑出</a:t>
            </a:r>
            <a:r>
              <a:rPr lang="en-US" altLang="zh-CN" dirty="0"/>
              <a:t>V</a:t>
            </a:r>
            <a:r>
              <a:rPr lang="zh-CN" altLang="en-US" dirty="0"/>
              <a:t>体积有多少种不同的方案？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件物品，凑</a:t>
            </a:r>
            <a:r>
              <a:rPr lang="en-US" altLang="zh-CN" dirty="0"/>
              <a:t>j</a:t>
            </a:r>
            <a:r>
              <a:rPr lang="zh-CN" altLang="en-US" dirty="0"/>
              <a:t>体积的方案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][j]=f[i-1][j]+f[i-1][j-v[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</a:p>
          <a:p>
            <a:r>
              <a:rPr lang="zh-CN" altLang="en-US" dirty="0"/>
              <a:t>就是把之前的</a:t>
            </a:r>
            <a:r>
              <a:rPr lang="en-US" altLang="zh-CN" dirty="0"/>
              <a:t>min</a:t>
            </a:r>
            <a:r>
              <a:rPr lang="zh-CN" altLang="en-US" dirty="0"/>
              <a:t>换成加法而已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0-1</a:t>
            </a:r>
            <a:r>
              <a:rPr lang="zh-CN" altLang="en-US" dirty="0"/>
              <a:t>背包为例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件物品，第</a:t>
            </a:r>
            <a:r>
              <a:rPr lang="en-US" altLang="zh-CN" dirty="0" err="1"/>
              <a:t>i</a:t>
            </a:r>
            <a:r>
              <a:rPr lang="zh-CN" altLang="en-US" dirty="0"/>
              <a:t>件物品的体积是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，问凑出</a:t>
            </a:r>
            <a:r>
              <a:rPr lang="en-US" altLang="zh-CN" dirty="0"/>
              <a:t>V</a:t>
            </a:r>
            <a:r>
              <a:rPr lang="zh-CN" altLang="en-US" dirty="0"/>
              <a:t>体积有多少种不同的方案？</a:t>
            </a:r>
            <a:endParaRPr lang="en-US" altLang="zh-CN" dirty="0"/>
          </a:p>
          <a:p>
            <a:r>
              <a:rPr lang="zh-CN" altLang="en-US" dirty="0"/>
              <a:t>另一个思路：</a:t>
            </a:r>
            <a:endParaRPr lang="en-US" altLang="zh-CN" dirty="0"/>
          </a:p>
          <a:p>
            <a:r>
              <a:rPr lang="zh-CN" altLang="en-US" dirty="0"/>
              <a:t>展开多项式</a:t>
            </a:r>
            <a:r>
              <a:rPr lang="en-US" altLang="zh-CN" dirty="0"/>
              <a:t>\</a:t>
            </a:r>
            <a:r>
              <a:rPr lang="en-US" altLang="zh-CN" dirty="0" err="1"/>
              <a:t>prod_i</a:t>
            </a:r>
            <a:r>
              <a:rPr lang="en-US" altLang="zh-CN" dirty="0"/>
              <a:t> (1+x^v[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en-US" altLang="zh-CN" dirty="0" err="1"/>
              <a:t>x^V</a:t>
            </a:r>
            <a:r>
              <a:rPr lang="zh-CN" altLang="en-US" dirty="0"/>
              <a:t>的系数就是方案数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0-1</a:t>
            </a:r>
            <a:r>
              <a:rPr lang="zh-CN" altLang="en-US" dirty="0"/>
              <a:t>背包为例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件物品，第</a:t>
            </a:r>
            <a:r>
              <a:rPr lang="en-US" altLang="zh-CN" dirty="0" err="1"/>
              <a:t>i</a:t>
            </a:r>
            <a:r>
              <a:rPr lang="zh-CN" altLang="en-US" dirty="0"/>
              <a:t>件物品的体积是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，问凑出</a:t>
            </a:r>
            <a:r>
              <a:rPr lang="en-US" altLang="zh-CN" dirty="0"/>
              <a:t>V</a:t>
            </a:r>
            <a:r>
              <a:rPr lang="zh-CN" altLang="en-US" dirty="0"/>
              <a:t>体积有多少种不同的方案？</a:t>
            </a:r>
            <a:endParaRPr lang="en-US" altLang="zh-CN" dirty="0"/>
          </a:p>
          <a:p>
            <a:r>
              <a:rPr lang="zh-CN" altLang="en-US" dirty="0"/>
              <a:t>另一个思路：</a:t>
            </a:r>
            <a:endParaRPr lang="en-US" altLang="zh-CN" dirty="0"/>
          </a:p>
          <a:p>
            <a:r>
              <a:rPr lang="zh-CN" altLang="en-US" dirty="0"/>
              <a:t>展开多项式</a:t>
            </a:r>
            <a:r>
              <a:rPr lang="en-US" altLang="zh-CN" dirty="0"/>
              <a:t>\</a:t>
            </a:r>
            <a:r>
              <a:rPr lang="en-US" altLang="zh-CN" dirty="0" err="1"/>
              <a:t>prod_i</a:t>
            </a:r>
            <a:r>
              <a:rPr lang="en-US" altLang="zh-CN" dirty="0"/>
              <a:t> (1+x^v[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en-US" altLang="zh-CN" dirty="0" err="1"/>
              <a:t>x^V</a:t>
            </a:r>
            <a:r>
              <a:rPr lang="zh-CN" altLang="en-US" dirty="0"/>
              <a:t>的系数就是方案数</a:t>
            </a:r>
            <a:endParaRPr lang="en-US" altLang="zh-CN" dirty="0"/>
          </a:p>
          <a:p>
            <a:r>
              <a:rPr lang="zh-CN" altLang="en-US" dirty="0"/>
              <a:t>发现这个和之前那个</a:t>
            </a:r>
            <a:r>
              <a:rPr lang="en-US" altLang="zh-CN" dirty="0" err="1"/>
              <a:t>dp</a:t>
            </a:r>
            <a:r>
              <a:rPr lang="zh-CN" altLang="en-US" dirty="0"/>
              <a:t>的本质是一样的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推广一下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k</a:t>
            </a:r>
            <a:r>
              <a:rPr lang="zh-CN" altLang="en-US" dirty="0"/>
              <a:t>种物品，每种物品有容量</a:t>
            </a:r>
            <a:r>
              <a:rPr lang="en-US" altLang="zh-CN" dirty="0"/>
              <a:t>vi</a:t>
            </a:r>
            <a:r>
              <a:rPr lang="zh-CN" altLang="en-US" dirty="0"/>
              <a:t>和数量</a:t>
            </a:r>
            <a:r>
              <a:rPr lang="en-US" altLang="zh-CN" dirty="0" err="1"/>
              <a:t>ni</a:t>
            </a:r>
            <a:endParaRPr lang="en-US" altLang="zh-CN" dirty="0"/>
          </a:p>
          <a:p>
            <a:r>
              <a:rPr lang="zh-CN" altLang="en-US" dirty="0"/>
              <a:t>问组合出容量为</a:t>
            </a:r>
            <a:r>
              <a:rPr lang="en-US" altLang="zh-CN" dirty="0"/>
              <a:t>V</a:t>
            </a:r>
            <a:r>
              <a:rPr lang="zh-CN" altLang="en-US" dirty="0"/>
              <a:t>的方案数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95" y="3429000"/>
            <a:ext cx="6715427" cy="35961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个物品，每个物品有一个体积</a:t>
            </a:r>
            <a:r>
              <a:rPr lang="en-US" altLang="zh-CN" dirty="0"/>
              <a:t>vi</a:t>
            </a:r>
            <a:r>
              <a:rPr lang="zh-CN" altLang="en-US" dirty="0"/>
              <a:t>，要恰好选取一些物品使得它们的体积和为</a:t>
            </a:r>
            <a:r>
              <a:rPr lang="en-US" altLang="zh-CN" dirty="0"/>
              <a:t>c</a:t>
            </a:r>
            <a:r>
              <a:rPr lang="zh-CN" altLang="en-US" dirty="0"/>
              <a:t>，问哪些物品是必须被选的。</a:t>
            </a:r>
          </a:p>
          <a:p>
            <a:r>
              <a:rPr lang="en-US" altLang="zh-CN" dirty="0"/>
              <a:t>n&lt;=200,vi,c&lt;=10000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先用</a:t>
            </a:r>
            <a:r>
              <a:rPr lang="en-US" altLang="zh-CN" dirty="0"/>
              <a:t>0-1</a:t>
            </a:r>
            <a:r>
              <a:rPr lang="zh-CN" altLang="en-US" dirty="0"/>
              <a:t>背包算出</a:t>
            </a:r>
            <a:endParaRPr lang="en-US" altLang="zh-CN" dirty="0"/>
          </a:p>
          <a:p>
            <a:r>
              <a:rPr lang="zh-CN" altLang="en-US" dirty="0"/>
              <a:t>然后计算                  ，表示不选某个物品的方案数</a:t>
            </a:r>
            <a:endParaRPr lang="en-US" altLang="zh-CN" dirty="0"/>
          </a:p>
          <a:p>
            <a:r>
              <a:rPr lang="zh-CN" altLang="en-US" dirty="0"/>
              <a:t>看</a:t>
            </a:r>
            <a:r>
              <a:rPr lang="en-US" altLang="zh-CN" dirty="0"/>
              <a:t>fi(x)</a:t>
            </a:r>
            <a:r>
              <a:rPr lang="zh-CN" altLang="en-US" dirty="0"/>
              <a:t>的</a:t>
            </a:r>
            <a:r>
              <a:rPr lang="en-US" altLang="zh-CN" dirty="0" err="1"/>
              <a:t>x^c</a:t>
            </a:r>
            <a:r>
              <a:rPr lang="zh-CN" altLang="en-US" dirty="0"/>
              <a:t>这一项是否为</a:t>
            </a:r>
            <a:r>
              <a:rPr lang="en-US" altLang="zh-CN" dirty="0"/>
              <a:t>0</a:t>
            </a:r>
            <a:r>
              <a:rPr lang="zh-CN" altLang="en-US" dirty="0"/>
              <a:t>，若为</a:t>
            </a:r>
            <a:r>
              <a:rPr lang="en-US" altLang="zh-CN" dirty="0"/>
              <a:t>0</a:t>
            </a:r>
            <a:r>
              <a:rPr lang="zh-CN" altLang="en-US" dirty="0"/>
              <a:t>则说明是必须要选的</a:t>
            </a:r>
            <a:endParaRPr lang="en-US" altLang="zh-CN" dirty="0"/>
          </a:p>
          <a:p>
            <a:r>
              <a:rPr lang="zh-CN" altLang="en-US" dirty="0"/>
              <a:t>分式不用硬求，可以写成</a:t>
            </a:r>
            <a:endParaRPr lang="en-US" altLang="zh-CN" dirty="0"/>
          </a:p>
          <a:p>
            <a:r>
              <a:rPr lang="zh-CN" altLang="en-US" dirty="0"/>
              <a:t>可以直接多项式去乘，考虑</a:t>
            </a:r>
            <a:r>
              <a:rPr lang="en-US" altLang="zh-CN" dirty="0" err="1"/>
              <a:t>x^c</a:t>
            </a:r>
            <a:r>
              <a:rPr lang="zh-CN" altLang="en-US" dirty="0"/>
              <a:t>的系数以及谁对这个系数做贡献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26" y="1858778"/>
            <a:ext cx="3349334" cy="396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22" y="2288731"/>
            <a:ext cx="1680762" cy="5561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94" y="3284509"/>
            <a:ext cx="4926477" cy="55619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先用</a:t>
            </a:r>
            <a:r>
              <a:rPr lang="en-US" altLang="zh-CN" dirty="0"/>
              <a:t>0-1</a:t>
            </a:r>
            <a:r>
              <a:rPr lang="zh-CN" altLang="en-US" dirty="0"/>
              <a:t>背包算出</a:t>
            </a:r>
            <a:endParaRPr lang="en-US" altLang="zh-CN" dirty="0"/>
          </a:p>
          <a:p>
            <a:r>
              <a:rPr lang="zh-CN" altLang="en-US" dirty="0"/>
              <a:t>然后计算                  ，表示不选某个物品的方案数</a:t>
            </a:r>
            <a:endParaRPr lang="en-US" altLang="zh-CN" dirty="0"/>
          </a:p>
          <a:p>
            <a:r>
              <a:rPr lang="zh-CN" altLang="en-US" dirty="0"/>
              <a:t>看</a:t>
            </a:r>
            <a:r>
              <a:rPr lang="en-US" altLang="zh-CN" dirty="0"/>
              <a:t>fi(x)</a:t>
            </a:r>
            <a:r>
              <a:rPr lang="zh-CN" altLang="en-US" dirty="0"/>
              <a:t>的</a:t>
            </a:r>
            <a:r>
              <a:rPr lang="en-US" altLang="zh-CN" dirty="0" err="1"/>
              <a:t>x^c</a:t>
            </a:r>
            <a:r>
              <a:rPr lang="zh-CN" altLang="en-US" dirty="0"/>
              <a:t>这一项是否为</a:t>
            </a:r>
            <a:r>
              <a:rPr lang="en-US" altLang="zh-CN" dirty="0"/>
              <a:t>0</a:t>
            </a:r>
            <a:r>
              <a:rPr lang="zh-CN" altLang="en-US" dirty="0"/>
              <a:t>，若为</a:t>
            </a:r>
            <a:r>
              <a:rPr lang="en-US" altLang="zh-CN" dirty="0"/>
              <a:t>0</a:t>
            </a:r>
            <a:r>
              <a:rPr lang="zh-CN" altLang="en-US" dirty="0"/>
              <a:t>则说明是必须要选的</a:t>
            </a:r>
            <a:endParaRPr lang="en-US" altLang="zh-CN" dirty="0"/>
          </a:p>
          <a:p>
            <a:r>
              <a:rPr lang="zh-CN" altLang="en-US" dirty="0"/>
              <a:t>分式不用硬求，可以写成</a:t>
            </a:r>
            <a:endParaRPr lang="en-US" altLang="zh-CN" dirty="0"/>
          </a:p>
          <a:p>
            <a:r>
              <a:rPr lang="zh-CN" altLang="en-US" dirty="0"/>
              <a:t>还有一个更好的方法，如果次数范围在</a:t>
            </a:r>
            <a:r>
              <a:rPr lang="en-US" altLang="zh-CN" dirty="0"/>
              <a:t>[0,vi)</a:t>
            </a:r>
            <a:r>
              <a:rPr lang="zh-CN" altLang="en-US" dirty="0"/>
              <a:t>，那么</a:t>
            </a:r>
            <a:r>
              <a:rPr lang="en-US" altLang="zh-CN" dirty="0"/>
              <a:t>fi_1(x)=F_1(x)</a:t>
            </a:r>
            <a:r>
              <a:rPr lang="zh-CN" altLang="en-US" dirty="0"/>
              <a:t>。如果次数范围在</a:t>
            </a:r>
            <a:r>
              <a:rPr lang="en-US" altLang="zh-CN" dirty="0"/>
              <a:t>[0,2vi)</a:t>
            </a:r>
            <a:r>
              <a:rPr lang="zh-CN" altLang="en-US" dirty="0"/>
              <a:t>，那么</a:t>
            </a:r>
            <a:r>
              <a:rPr lang="en-US" altLang="zh-CN" dirty="0"/>
              <a:t>fi_2(x)=F_2(x)-</a:t>
            </a:r>
            <a:r>
              <a:rPr lang="en-US" altLang="zh-CN" dirty="0" err="1"/>
              <a:t>x^vi</a:t>
            </a:r>
            <a:r>
              <a:rPr lang="en-US" altLang="zh-CN" dirty="0"/>
              <a:t>*F_1(x)</a:t>
            </a:r>
            <a:r>
              <a:rPr lang="zh-CN" altLang="en-US" dirty="0"/>
              <a:t>，即</a:t>
            </a:r>
            <a:r>
              <a:rPr lang="en-US" altLang="zh-CN" dirty="0"/>
              <a:t>fi_2(x)=F_2(x)-</a:t>
            </a:r>
            <a:r>
              <a:rPr lang="en-US" altLang="zh-CN" dirty="0" err="1"/>
              <a:t>x^vi</a:t>
            </a:r>
            <a:r>
              <a:rPr lang="en-US" altLang="zh-CN" dirty="0"/>
              <a:t>*fi_1(x)</a:t>
            </a:r>
            <a:r>
              <a:rPr lang="zh-CN" altLang="en-US" dirty="0"/>
              <a:t>，同理，</a:t>
            </a:r>
            <a:r>
              <a:rPr lang="en-US" altLang="zh-CN" dirty="0"/>
              <a:t>fi_3(x)=F_3(x)-</a:t>
            </a:r>
            <a:r>
              <a:rPr lang="en-US" altLang="zh-CN" dirty="0" err="1"/>
              <a:t>x^vi</a:t>
            </a:r>
            <a:r>
              <a:rPr lang="en-US" altLang="zh-CN" dirty="0"/>
              <a:t>*F_2(x)+x^2vi*F_1(x)</a:t>
            </a:r>
          </a:p>
          <a:p>
            <a:r>
              <a:rPr lang="en-US" altLang="zh-CN" dirty="0"/>
              <a:t>=F_3(x)-</a:t>
            </a:r>
            <a:r>
              <a:rPr lang="en-US" altLang="zh-CN" dirty="0" err="1"/>
              <a:t>x^vi</a:t>
            </a:r>
            <a:r>
              <a:rPr lang="en-US" altLang="zh-CN" dirty="0"/>
              <a:t>*(fi_2(x)+</a:t>
            </a:r>
            <a:r>
              <a:rPr lang="en-US" altLang="zh-CN" dirty="0" err="1"/>
              <a:t>x^vi</a:t>
            </a:r>
            <a:r>
              <a:rPr lang="en-US" altLang="zh-CN" dirty="0"/>
              <a:t>*fi_1(x))+x^2vi*F_1(x)=F_3(x)-</a:t>
            </a:r>
            <a:r>
              <a:rPr lang="en-US" altLang="zh-CN" dirty="0" err="1"/>
              <a:t>x^vi</a:t>
            </a:r>
            <a:r>
              <a:rPr lang="en-US" altLang="zh-CN" dirty="0"/>
              <a:t>*fi_2(x)</a:t>
            </a:r>
            <a:r>
              <a:rPr lang="zh-CN" altLang="en-US" dirty="0"/>
              <a:t>，所以不难发现</a:t>
            </a:r>
            <a:r>
              <a:rPr lang="en-US" altLang="zh-CN" dirty="0" err="1"/>
              <a:t>fi_k</a:t>
            </a:r>
            <a:r>
              <a:rPr lang="en-US" altLang="zh-CN" dirty="0"/>
              <a:t>(x)=</a:t>
            </a:r>
            <a:r>
              <a:rPr lang="en-US" altLang="zh-CN" dirty="0" err="1"/>
              <a:t>F_k</a:t>
            </a:r>
            <a:r>
              <a:rPr lang="en-US" altLang="zh-CN" dirty="0"/>
              <a:t>(x)-fi_{k-1}(x)</a:t>
            </a:r>
            <a:r>
              <a:rPr lang="zh-CN" altLang="en-US" dirty="0"/>
              <a:t>，这就可以很快计算了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103" y="1825625"/>
            <a:ext cx="3349334" cy="396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51" y="2210122"/>
            <a:ext cx="1680762" cy="5561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94" y="3150905"/>
            <a:ext cx="4926477" cy="55619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注意到这给出了从背包中删除物品的方法，但是只限计算方案数</a:t>
            </a:r>
            <a:endParaRPr lang="en-US" altLang="zh-CN" dirty="0"/>
          </a:p>
          <a:p>
            <a:r>
              <a:rPr lang="zh-CN" altLang="en-US" dirty="0"/>
              <a:t>最优化问题的话，</a:t>
            </a:r>
            <a:r>
              <a:rPr lang="en-US" altLang="zh-CN" dirty="0"/>
              <a:t>min/max</a:t>
            </a:r>
            <a:r>
              <a:rPr lang="zh-CN" altLang="en-US" dirty="0"/>
              <a:t>是不可减的，因此也不能删除，但是可以用一些其他方法达到可撤销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假设背包有无穷种物品，每种物品的体积为</a:t>
            </a:r>
            <a:r>
              <a:rPr lang="en-US" altLang="zh-CN" dirty="0" err="1"/>
              <a:t>i</a:t>
            </a:r>
            <a:r>
              <a:rPr lang="zh-CN" altLang="en-US" dirty="0"/>
              <a:t>，个数也无限</a:t>
            </a:r>
          </a:p>
          <a:p>
            <a:r>
              <a:rPr lang="zh-CN" altLang="en-US" dirty="0"/>
              <a:t>那么就可以求出把一个正整数拆分成其他正整数和的方案数</a:t>
            </a:r>
          </a:p>
          <a:p>
            <a:r>
              <a:rPr lang="zh-CN" altLang="en-US" dirty="0"/>
              <a:t>例如</a:t>
            </a:r>
            <a:r>
              <a:rPr lang="en-US" altLang="zh-CN" dirty="0"/>
              <a:t>5=4+1=2+3=1+1+3=1+2+2=1+1+1+2=1+1+1+1+1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7</a:t>
            </a:r>
            <a:r>
              <a:rPr lang="zh-CN" altLang="en-US" dirty="0"/>
              <a:t>种方案数</a:t>
            </a:r>
          </a:p>
          <a:p>
            <a:r>
              <a:rPr lang="zh-CN" altLang="en-US" dirty="0"/>
              <a:t>把</a:t>
            </a:r>
            <a:r>
              <a:rPr lang="en-US" altLang="zh-CN" dirty="0"/>
              <a:t>n</a:t>
            </a:r>
            <a:r>
              <a:rPr lang="zh-CN" altLang="en-US" dirty="0"/>
              <a:t>的正整数拆分的方案数记作</a:t>
            </a:r>
            <a:r>
              <a:rPr lang="en-US" altLang="zh-CN" dirty="0"/>
              <a:t>p(n)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也叫分拆数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种物品容量为</a:t>
            </a:r>
            <a:r>
              <a:rPr lang="en-US" altLang="zh-CN" dirty="0"/>
              <a:t>j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][j]=max(f[i-1][j-k*v[</a:t>
            </a:r>
            <a:r>
              <a:rPr lang="en-US" altLang="zh-CN" dirty="0" err="1"/>
              <a:t>i</a:t>
            </a:r>
            <a:r>
              <a:rPr lang="en-US" altLang="zh-CN" dirty="0"/>
              <a:t>]]+k*w[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然后实现的时候，开</a:t>
            </a:r>
            <a:r>
              <a:rPr lang="en-US" altLang="zh-CN" dirty="0"/>
              <a:t>f</a:t>
            </a:r>
            <a:r>
              <a:rPr lang="zh-CN" altLang="en-US" dirty="0"/>
              <a:t>数组时可以把</a:t>
            </a:r>
            <a:r>
              <a:rPr lang="en-US" altLang="zh-CN" dirty="0" err="1"/>
              <a:t>i</a:t>
            </a:r>
            <a:r>
              <a:rPr lang="zh-CN" altLang="en-US" dirty="0"/>
              <a:t>这一维去掉以节约空间</a:t>
            </a:r>
            <a:endParaRPr lang="en-US" altLang="zh-CN" dirty="0"/>
          </a:p>
          <a:p>
            <a:r>
              <a:rPr lang="zh-CN" altLang="en-US" dirty="0"/>
              <a:t>注意枚举的顺序：当</a:t>
            </a:r>
            <a:r>
              <a:rPr lang="en-US" altLang="zh-CN" dirty="0"/>
              <a:t>k</a:t>
            </a:r>
            <a:r>
              <a:rPr lang="zh-CN" altLang="en-US" dirty="0"/>
              <a:t>定下来的时候，这就相当于一个</a:t>
            </a:r>
            <a:r>
              <a:rPr lang="en-US" altLang="zh-CN" dirty="0"/>
              <a:t>0-1</a:t>
            </a:r>
            <a:r>
              <a:rPr lang="zh-CN" altLang="en-US" dirty="0"/>
              <a:t>背包，所以</a:t>
            </a:r>
            <a:r>
              <a:rPr lang="en-US" altLang="zh-CN" dirty="0"/>
              <a:t>j</a:t>
            </a:r>
            <a:r>
              <a:rPr lang="zh-CN" altLang="en-US" dirty="0"/>
              <a:t>从大到小（也可以认为是不让第</a:t>
            </a:r>
            <a:r>
              <a:rPr lang="en-US" altLang="zh-CN" dirty="0" err="1"/>
              <a:t>i</a:t>
            </a:r>
            <a:r>
              <a:rPr lang="zh-CN" altLang="en-US" dirty="0"/>
              <a:t>种物品先选了</a:t>
            </a:r>
            <a:r>
              <a:rPr lang="en-US" altLang="zh-CN" dirty="0"/>
              <a:t>k1</a:t>
            </a:r>
            <a:r>
              <a:rPr lang="zh-CN" altLang="en-US" dirty="0"/>
              <a:t>件，再选了</a:t>
            </a:r>
            <a:r>
              <a:rPr lang="en-US" altLang="zh-CN" dirty="0"/>
              <a:t>k2</a:t>
            </a:r>
            <a:r>
              <a:rPr lang="zh-CN" altLang="en-US" dirty="0"/>
              <a:t>件，导致反复转移），</a:t>
            </a:r>
            <a:r>
              <a:rPr lang="en-US" altLang="zh-CN" dirty="0"/>
              <a:t>k</a:t>
            </a:r>
            <a:r>
              <a:rPr lang="zh-CN" altLang="en-US" dirty="0"/>
              <a:t>无所谓顺序</a:t>
            </a:r>
            <a:endParaRPr lang="en-US" altLang="zh-CN" dirty="0"/>
          </a:p>
          <a:p>
            <a:r>
              <a:rPr lang="zh-CN" altLang="en-US" b="1" dirty="0"/>
              <a:t>如果实在搞不清顺序，可以滚动</a:t>
            </a:r>
            <a:r>
              <a:rPr lang="en-US" altLang="zh-CN" b="1" dirty="0" err="1"/>
              <a:t>i</a:t>
            </a:r>
            <a:r>
              <a:rPr lang="zh-CN" altLang="en-US" b="1" dirty="0"/>
              <a:t>这一维，不用完全去掉</a:t>
            </a:r>
            <a:endParaRPr lang="en-US" altLang="zh-CN" b="1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O(V*sum(p[</a:t>
            </a:r>
            <a:r>
              <a:rPr lang="en-US" altLang="zh-CN" dirty="0" err="1"/>
              <a:t>i</a:t>
            </a:r>
            <a:r>
              <a:rPr lang="en-US" altLang="zh-CN" dirty="0"/>
              <a:t>]))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49138"/>
            <a:ext cx="7709027" cy="15278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最暴力的计算分拆数的方法：</a:t>
            </a:r>
            <a:r>
              <a:rPr lang="en-US" altLang="zh-CN" dirty="0"/>
              <a:t>n</a:t>
            </a:r>
            <a:r>
              <a:rPr lang="zh-CN" altLang="en-US" dirty="0"/>
              <a:t>种物品的完全背包，体积也为</a:t>
            </a:r>
            <a:r>
              <a:rPr lang="en-US" altLang="zh-CN" dirty="0"/>
              <a:t>n</a:t>
            </a:r>
            <a:r>
              <a:rPr lang="zh-CN" altLang="en-US" dirty="0"/>
              <a:t>，所以</a:t>
            </a:r>
            <a:r>
              <a:rPr lang="en-US" altLang="zh-CN" dirty="0"/>
              <a:t>O(n^2)</a:t>
            </a:r>
            <a:r>
              <a:rPr lang="zh-CN" altLang="en-US" dirty="0"/>
              <a:t>应该没问题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最暴力的计算分拆数的方法：</a:t>
            </a:r>
            <a:r>
              <a:rPr lang="en-US" altLang="zh-CN" dirty="0"/>
              <a:t>n</a:t>
            </a:r>
            <a:r>
              <a:rPr lang="zh-CN" altLang="en-US" dirty="0"/>
              <a:t>种物品的完全背包，体积也为</a:t>
            </a:r>
            <a:r>
              <a:rPr lang="en-US" altLang="zh-CN" dirty="0"/>
              <a:t>n</a:t>
            </a:r>
            <a:r>
              <a:rPr lang="zh-CN" altLang="en-US" dirty="0"/>
              <a:t>，所以</a:t>
            </a:r>
            <a:r>
              <a:rPr lang="en-US" altLang="zh-CN" dirty="0"/>
              <a:t>O(n^2)</a:t>
            </a:r>
            <a:r>
              <a:rPr lang="zh-CN" altLang="en-US" dirty="0"/>
              <a:t>应该没问题</a:t>
            </a:r>
          </a:p>
          <a:p>
            <a:r>
              <a:rPr lang="zh-CN" altLang="en-US" dirty="0"/>
              <a:t>分拆数的高效计算有很多方法，目前我们只讲一种：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表示有</a:t>
            </a:r>
            <a:r>
              <a:rPr lang="en-US" altLang="zh-CN" dirty="0" err="1"/>
              <a:t>i</a:t>
            </a:r>
            <a:r>
              <a:rPr lang="zh-CN" altLang="en-US" dirty="0"/>
              <a:t>个数相加等于</a:t>
            </a:r>
            <a:r>
              <a:rPr lang="en-US" altLang="zh-CN" dirty="0"/>
              <a:t>j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][j]=f[i-1][j-</a:t>
            </a:r>
            <a:r>
              <a:rPr lang="en-US" altLang="zh-CN" dirty="0" err="1"/>
              <a:t>i</a:t>
            </a:r>
            <a:r>
              <a:rPr lang="en-US" altLang="zh-CN" dirty="0"/>
              <a:t>]+f[</a:t>
            </a:r>
            <a:r>
              <a:rPr lang="en-US" altLang="zh-CN" dirty="0" err="1"/>
              <a:t>i</a:t>
            </a:r>
            <a:r>
              <a:rPr lang="en-US" altLang="zh-CN" dirty="0"/>
              <a:t>][j-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最暴力的计算分拆数的方法：</a:t>
            </a:r>
            <a:r>
              <a:rPr lang="en-US" altLang="zh-CN" dirty="0"/>
              <a:t>n</a:t>
            </a:r>
            <a:r>
              <a:rPr lang="zh-CN" altLang="en-US" dirty="0"/>
              <a:t>种物品的完全背包，体积也为</a:t>
            </a:r>
            <a:r>
              <a:rPr lang="en-US" altLang="zh-CN" dirty="0"/>
              <a:t>n</a:t>
            </a:r>
            <a:r>
              <a:rPr lang="zh-CN" altLang="en-US" dirty="0"/>
              <a:t>，所以</a:t>
            </a:r>
            <a:r>
              <a:rPr lang="en-US" altLang="zh-CN" dirty="0"/>
              <a:t>O(n^2)</a:t>
            </a:r>
            <a:r>
              <a:rPr lang="zh-CN" altLang="en-US" dirty="0"/>
              <a:t>应该没问题</a:t>
            </a:r>
          </a:p>
          <a:p>
            <a:r>
              <a:rPr lang="zh-CN" altLang="en-US" dirty="0"/>
              <a:t>分拆数的高效计算有很多方法，目前我们只讲一种：</a:t>
            </a:r>
            <a:endParaRPr lang="en-US" altLang="zh-CN" dirty="0"/>
          </a:p>
          <a:p>
            <a:r>
              <a:rPr lang="zh-CN" altLang="en-US" dirty="0"/>
              <a:t>首先，只考虑体积</a:t>
            </a:r>
            <a:r>
              <a:rPr lang="en-US" altLang="zh-CN" dirty="0"/>
              <a:t>&lt;sqrt(n)</a:t>
            </a:r>
            <a:r>
              <a:rPr lang="zh-CN" altLang="en-US" dirty="0"/>
              <a:t>的物品的完全背包（数组设为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），一共</a:t>
            </a:r>
            <a:r>
              <a:rPr lang="en-US" altLang="zh-CN" dirty="0"/>
              <a:t>O(sqrt(n))</a:t>
            </a:r>
            <a:r>
              <a:rPr lang="zh-CN" altLang="en-US" dirty="0"/>
              <a:t>件物品，体积为</a:t>
            </a:r>
            <a:r>
              <a:rPr lang="en-US" altLang="zh-CN" dirty="0"/>
              <a:t>n</a:t>
            </a:r>
            <a:r>
              <a:rPr lang="zh-CN" altLang="en-US" dirty="0"/>
              <a:t>，所以</a:t>
            </a:r>
            <a:r>
              <a:rPr lang="en-US" altLang="zh-CN" dirty="0"/>
              <a:t>O(</a:t>
            </a:r>
            <a:r>
              <a:rPr lang="en-US" altLang="zh-CN" dirty="0" err="1"/>
              <a:t>nsqrt</a:t>
            </a:r>
            <a:r>
              <a:rPr lang="en-US" altLang="zh-CN" dirty="0"/>
              <a:t>(n))</a:t>
            </a:r>
            <a:r>
              <a:rPr lang="zh-CN" altLang="en-US" dirty="0"/>
              <a:t>应该没问题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然后，对于体积</a:t>
            </a:r>
            <a:r>
              <a:rPr lang="en-US" altLang="zh-CN" dirty="0"/>
              <a:t>&gt;=sqrt(n)</a:t>
            </a:r>
            <a:r>
              <a:rPr lang="zh-CN" altLang="en-US" dirty="0"/>
              <a:t>的物品，由于体积只有</a:t>
            </a:r>
            <a:r>
              <a:rPr lang="en-US" altLang="zh-CN" dirty="0"/>
              <a:t>n</a:t>
            </a:r>
            <a:r>
              <a:rPr lang="zh-CN" altLang="en-US" dirty="0"/>
              <a:t>，所以最多选</a:t>
            </a:r>
            <a:r>
              <a:rPr lang="en-US" altLang="zh-CN" dirty="0"/>
              <a:t>sqrt(n)</a:t>
            </a:r>
            <a:r>
              <a:rPr lang="zh-CN" altLang="en-US" dirty="0"/>
              <a:t>件，设计另一个</a:t>
            </a:r>
            <a:r>
              <a:rPr lang="en-US" altLang="zh-CN" dirty="0" err="1"/>
              <a:t>dp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表示只考虑体积</a:t>
            </a:r>
            <a:r>
              <a:rPr lang="en-US" altLang="zh-CN" dirty="0"/>
              <a:t>&gt;=sqrt(n)</a:t>
            </a:r>
            <a:r>
              <a:rPr lang="zh-CN" altLang="en-US" dirty="0"/>
              <a:t>的物品，选了</a:t>
            </a:r>
            <a:r>
              <a:rPr lang="en-US" altLang="zh-CN" dirty="0" err="1"/>
              <a:t>i</a:t>
            </a:r>
            <a:r>
              <a:rPr lang="zh-CN" altLang="en-US" dirty="0"/>
              <a:t>件，凑出的体积是</a:t>
            </a:r>
            <a:r>
              <a:rPr lang="en-US" altLang="zh-CN" dirty="0"/>
              <a:t>j</a:t>
            </a:r>
            <a:r>
              <a:rPr lang="zh-CN" altLang="en-US" dirty="0"/>
              <a:t>的方案数，那么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][j]=g[i-1][j-sqrt(n)]+g[</a:t>
            </a:r>
            <a:r>
              <a:rPr lang="en-US" altLang="zh-CN" dirty="0" err="1"/>
              <a:t>i</a:t>
            </a:r>
            <a:r>
              <a:rPr lang="en-US" altLang="zh-CN" dirty="0"/>
              <a:t>][j-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这个转移方程考虑的是选出的物品体积最小的是多少，如果恰好是</a:t>
            </a:r>
            <a:r>
              <a:rPr lang="en-US" altLang="zh-CN" dirty="0"/>
              <a:t>sqrt(n)</a:t>
            </a:r>
            <a:r>
              <a:rPr lang="zh-CN" altLang="en-US" dirty="0"/>
              <a:t>，那么就会从</a:t>
            </a:r>
            <a:r>
              <a:rPr lang="en-US" altLang="zh-CN" dirty="0"/>
              <a:t>g[i-1][j-sqrt(n)]</a:t>
            </a:r>
            <a:r>
              <a:rPr lang="zh-CN" altLang="en-US" dirty="0"/>
              <a:t>选一个体积为</a:t>
            </a:r>
            <a:r>
              <a:rPr lang="en-US" altLang="zh-CN" dirty="0"/>
              <a:t>sqrt(n)</a:t>
            </a:r>
            <a:r>
              <a:rPr lang="zh-CN" altLang="en-US" dirty="0"/>
              <a:t>的物品转移到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，如果选出的物品体积最小的大于</a:t>
            </a:r>
            <a:r>
              <a:rPr lang="en-US" altLang="zh-CN" dirty="0"/>
              <a:t>sqrt(n)</a:t>
            </a:r>
            <a:r>
              <a:rPr lang="zh-CN" altLang="en-US" dirty="0"/>
              <a:t>，那就体积全部减一，所以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][j-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也可以转移到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。这个</a:t>
            </a:r>
            <a:r>
              <a:rPr lang="en-US" altLang="zh-CN" dirty="0" err="1"/>
              <a:t>dp</a:t>
            </a:r>
            <a:r>
              <a:rPr lang="zh-CN" altLang="en-US" dirty="0"/>
              <a:t>也是</a:t>
            </a:r>
            <a:r>
              <a:rPr lang="en-US" altLang="zh-CN" dirty="0"/>
              <a:t>O(</a:t>
            </a:r>
            <a:r>
              <a:rPr lang="en-US" altLang="zh-CN" dirty="0" err="1"/>
              <a:t>nsqrt</a:t>
            </a:r>
            <a:r>
              <a:rPr lang="en-US" altLang="zh-CN" dirty="0"/>
              <a:t>(n))</a:t>
            </a:r>
            <a:r>
              <a:rPr lang="zh-CN" altLang="en-US" dirty="0"/>
              <a:t>的。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背包方案数的计算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最后把答案合起来：</a:t>
            </a:r>
            <a:endParaRPr lang="en-US" altLang="zh-CN" dirty="0"/>
          </a:p>
          <a:p>
            <a:r>
              <a:rPr lang="en-US" altLang="zh-CN" dirty="0" err="1"/>
              <a:t>ans</a:t>
            </a:r>
            <a:r>
              <a:rPr lang="en-US" altLang="zh-CN" dirty="0"/>
              <a:t>=</a:t>
            </a:r>
            <a:r>
              <a:rPr lang="en-US" altLang="zh-CN" dirty="0" err="1"/>
              <a:t>sum_i</a:t>
            </a:r>
            <a:r>
              <a:rPr lang="en-US" altLang="zh-CN" dirty="0"/>
              <a:t> f[sqrt(n)-1][</a:t>
            </a:r>
            <a:r>
              <a:rPr lang="en-US" altLang="zh-CN" dirty="0" err="1"/>
              <a:t>i</a:t>
            </a:r>
            <a:r>
              <a:rPr lang="en-US" altLang="zh-CN" dirty="0"/>
              <a:t>]*(</a:t>
            </a:r>
            <a:r>
              <a:rPr lang="en-US" altLang="zh-CN" dirty="0" err="1"/>
              <a:t>sum_k</a:t>
            </a:r>
            <a:r>
              <a:rPr lang="en-US" altLang="zh-CN" dirty="0"/>
              <a:t> g[k][n-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其他背包例题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AtCoder</a:t>
            </a:r>
            <a:r>
              <a:rPr lang="en-US" altLang="zh-CN" dirty="0"/>
              <a:t> Educational DP Contest E - Knapsack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问题就是</a:t>
            </a:r>
            <a:r>
              <a:rPr lang="en-US" altLang="zh-CN" dirty="0"/>
              <a:t>0-1</a:t>
            </a:r>
            <a:r>
              <a:rPr lang="zh-CN" altLang="en-US" dirty="0"/>
              <a:t>背包</a:t>
            </a:r>
            <a:endParaRPr lang="en-US" altLang="zh-CN" dirty="0"/>
          </a:p>
          <a:p>
            <a:r>
              <a:rPr lang="zh-CN" altLang="en-US" dirty="0"/>
              <a:t>但是范围不一样</a:t>
            </a:r>
            <a:endParaRPr lang="en-US" altLang="zh-CN" dirty="0"/>
          </a:p>
          <a:p>
            <a:r>
              <a:rPr lang="en-US" altLang="zh-CN" dirty="0"/>
              <a:t>N&lt;=100</a:t>
            </a:r>
          </a:p>
          <a:p>
            <a:r>
              <a:rPr lang="zh-CN" altLang="en-US" dirty="0"/>
              <a:t>体积</a:t>
            </a:r>
            <a:r>
              <a:rPr lang="en-US" altLang="zh-CN" dirty="0" err="1"/>
              <a:t>vi,V</a:t>
            </a:r>
            <a:r>
              <a:rPr lang="en-US" altLang="zh-CN" dirty="0"/>
              <a:t>&lt;=1e9</a:t>
            </a:r>
          </a:p>
          <a:p>
            <a:r>
              <a:rPr lang="zh-CN" altLang="en-US" dirty="0"/>
              <a:t>价值</a:t>
            </a:r>
            <a:r>
              <a:rPr lang="en-US" altLang="zh-CN" dirty="0" err="1"/>
              <a:t>wi</a:t>
            </a:r>
            <a:r>
              <a:rPr lang="en-US" altLang="zh-CN" dirty="0"/>
              <a:t>&lt;=1e3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AtCoder</a:t>
            </a:r>
            <a:r>
              <a:rPr lang="en-US" altLang="zh-CN" dirty="0"/>
              <a:t> Educational DP Contest E - Knapsack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其实如果是</a:t>
            </a:r>
            <a:endParaRPr lang="en-US" altLang="zh-CN" dirty="0"/>
          </a:p>
          <a:p>
            <a:r>
              <a:rPr lang="en-US" altLang="zh-CN" dirty="0"/>
              <a:t>N&lt;=100</a:t>
            </a:r>
          </a:p>
          <a:p>
            <a:r>
              <a:rPr lang="zh-CN" altLang="en-US" dirty="0"/>
              <a:t>体积</a:t>
            </a:r>
            <a:r>
              <a:rPr lang="en-US" altLang="zh-CN" dirty="0"/>
              <a:t>vi&lt;=1e3</a:t>
            </a:r>
          </a:p>
          <a:p>
            <a:r>
              <a:rPr lang="zh-CN" altLang="en-US" dirty="0"/>
              <a:t>价值</a:t>
            </a:r>
            <a:r>
              <a:rPr lang="en-US" altLang="zh-CN" dirty="0" err="1"/>
              <a:t>wi</a:t>
            </a:r>
            <a:r>
              <a:rPr lang="en-US" altLang="zh-CN" dirty="0"/>
              <a:t>&lt;=1e9</a:t>
            </a:r>
          </a:p>
          <a:p>
            <a:r>
              <a:rPr lang="zh-CN" altLang="en-US" dirty="0"/>
              <a:t>大家就会做了</a:t>
            </a:r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AtCoder</a:t>
            </a:r>
            <a:r>
              <a:rPr lang="en-US" altLang="zh-CN" dirty="0"/>
              <a:t> Educational DP Contest E - Knapsack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回到此题，设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件物品价值为</a:t>
            </a:r>
            <a:r>
              <a:rPr lang="en-US" altLang="zh-CN" dirty="0"/>
              <a:t>j</a:t>
            </a:r>
            <a:r>
              <a:rPr lang="zh-CN" altLang="en-US" dirty="0"/>
              <a:t>时的最小体积</a:t>
            </a:r>
            <a:endParaRPr lang="en-US" altLang="zh-CN" dirty="0"/>
          </a:p>
          <a:p>
            <a:r>
              <a:rPr lang="zh-CN" altLang="en-US" dirty="0"/>
              <a:t>然后就是</a:t>
            </a:r>
            <a:r>
              <a:rPr lang="en-US" altLang="zh-CN" dirty="0"/>
              <a:t>0-1</a:t>
            </a:r>
            <a:r>
              <a:rPr lang="zh-CN" altLang="en-US" dirty="0"/>
              <a:t>背包了</a:t>
            </a:r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[NOIP2014 提高组] 飞扬的小鸟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77622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对比完全</a:t>
            </a:r>
            <a:r>
              <a:rPr lang="en-US" altLang="zh-CN" dirty="0"/>
              <a:t>/0-1</a:t>
            </a:r>
            <a:r>
              <a:rPr lang="zh-CN" altLang="en-US" dirty="0"/>
              <a:t>背包的复杂度</a:t>
            </a:r>
            <a:r>
              <a:rPr lang="en-US" altLang="zh-CN" dirty="0"/>
              <a:t>O(NV)</a:t>
            </a:r>
            <a:r>
              <a:rPr lang="zh-CN" altLang="en-US" dirty="0"/>
              <a:t>，考虑优化</a:t>
            </a:r>
            <a:endParaRPr lang="en-US" altLang="zh-CN" dirty="0"/>
          </a:p>
          <a:p>
            <a:r>
              <a:rPr lang="zh-CN" altLang="en-US" dirty="0"/>
              <a:t>方法一</a:t>
            </a:r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[NOIP2014 提高组] 飞扬的小鸟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8200" y="1825625"/>
            <a:ext cx="776224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71625" y="2076450"/>
            <a:ext cx="904875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[NOIP2014 提高组] 飞扬的小鸟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发现这和背包还是比较像的</a:t>
            </a:r>
          </a:p>
          <a:p>
            <a:r>
              <a:rPr lang="zh-CN" altLang="en-US"/>
              <a:t>每次右移一格，像物品的种类数</a:t>
            </a:r>
          </a:p>
          <a:p>
            <a:r>
              <a:rPr lang="zh-CN" altLang="en-US"/>
              <a:t>然后可以点很多次，像完全背包</a:t>
            </a:r>
          </a:p>
          <a:p>
            <a:r>
              <a:rPr lang="zh-CN" altLang="en-US"/>
              <a:t>所以设</a:t>
            </a:r>
            <a:r>
              <a:rPr lang="en-US" altLang="zh-CN"/>
              <a:t>f(i,j)</a:t>
            </a:r>
            <a:r>
              <a:rPr lang="zh-CN" altLang="en-US"/>
              <a:t>表示到</a:t>
            </a:r>
            <a:r>
              <a:rPr lang="en-US" altLang="zh-CN"/>
              <a:t>(i,j)</a:t>
            </a:r>
            <a:r>
              <a:rPr lang="zh-CN" altLang="en-US"/>
              <a:t>位置时的最小点击次数，转移用完全背包来转移</a:t>
            </a:r>
          </a:p>
          <a:p>
            <a:r>
              <a:rPr lang="zh-CN" altLang="en-US"/>
              <a:t>细节很多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[NOIP2018 提高组] 货币系统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8200" y="1691005"/>
            <a:ext cx="9067800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[NOIP2018 提高组] 货币系统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8200" y="1691005"/>
            <a:ext cx="9067800" cy="3562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38200" y="1520190"/>
            <a:ext cx="8848725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[NOIP2018 提高组] 货币系统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把</a:t>
            </a:r>
            <a:r>
              <a:rPr lang="en-US" altLang="zh-CN"/>
              <a:t>ai</a:t>
            </a:r>
            <a:r>
              <a:rPr lang="zh-CN" altLang="en-US"/>
              <a:t>拿来排序</a:t>
            </a:r>
          </a:p>
          <a:p>
            <a:r>
              <a:rPr lang="zh-CN" altLang="en-US"/>
              <a:t>然后一个一个地把物品加入到完全背包中</a:t>
            </a:r>
          </a:p>
          <a:p>
            <a:r>
              <a:rPr lang="zh-CN" altLang="en-US"/>
              <a:t>然后在</a:t>
            </a:r>
            <a:r>
              <a:rPr lang="en-US" altLang="zh-CN"/>
              <a:t>ai</a:t>
            </a:r>
            <a:r>
              <a:rPr lang="zh-CN" altLang="en-US"/>
              <a:t>还没加进去之前看看</a:t>
            </a:r>
            <a:r>
              <a:rPr lang="en-US" altLang="zh-CN"/>
              <a:t>ai</a:t>
            </a:r>
            <a:r>
              <a:rPr lang="zh-CN" altLang="en-US"/>
              <a:t>能不能被表示出来</a:t>
            </a:r>
          </a:p>
          <a:p>
            <a:r>
              <a:rPr lang="zh-CN" altLang="en-US"/>
              <a:t>如果可以的话那就不加进去了，实现了化简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[USACO09FEB]Stock Market 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给定⼀个D天的S只股票价格矩阵，以及初始资⾦ M</a:t>
            </a:r>
          </a:p>
          <a:p>
            <a:r>
              <a:rPr lang="zh-CN" altLang="en-US"/>
              <a:t>每次买股票只能买某个股票价格的整数倍，可以不花钱，约定获利不超过500000</a:t>
            </a:r>
          </a:p>
          <a:p>
            <a:r>
              <a:rPr lang="zh-CN" altLang="en-US"/>
              <a:t>最⼤化你的 总获利。</a:t>
            </a:r>
          </a:p>
          <a:p>
            <a:r>
              <a:rPr lang="en-US" altLang="zh-CN"/>
              <a:t>D&lt;=10,S&lt;=50,M&lt;=2e5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[USACO09FEB]Stock Market 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首先，我们能明确一点，就是DP的决策：</a:t>
            </a:r>
          </a:p>
          <a:p>
            <a:r>
              <a:rPr lang="zh-CN" altLang="en-US"/>
              <a:t>在第i天，有这么几种决策方式：</a:t>
            </a:r>
          </a:p>
          <a:p>
            <a:r>
              <a:rPr lang="zh-CN" altLang="en-US"/>
              <a:t>第一种：不买。</a:t>
            </a:r>
          </a:p>
          <a:p>
            <a:r>
              <a:rPr lang="zh-CN" altLang="en-US"/>
              <a:t>第二种：买完第二天卖。</a:t>
            </a:r>
          </a:p>
          <a:p>
            <a:r>
              <a:rPr lang="zh-CN" altLang="en-US"/>
              <a:t>第三种：买完在手中存几天后再卖。</a:t>
            </a:r>
          </a:p>
          <a:p>
            <a:r>
              <a:rPr lang="zh-CN" altLang="en-US"/>
              <a:t>但是第三种决策完全可以转化成第二种决策，这也是这类问题的一个经典套路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[USACO09FEB]Stock Market 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因此只用考虑挨着的两天，并且在考虑的时候默认昨天买了今天就卖，接下来就变成一个完全背包的问题了</a:t>
            </a:r>
          </a:p>
          <a:p>
            <a:r>
              <a:rPr lang="zh-CN" altLang="en-US"/>
              <a:t>考虑从</a:t>
            </a:r>
            <a:r>
              <a:rPr lang="en-US" altLang="zh-CN"/>
              <a:t>i</a:t>
            </a:r>
            <a:r>
              <a:rPr lang="zh-CN" altLang="en-US"/>
              <a:t>到</a:t>
            </a:r>
            <a:r>
              <a:rPr lang="en-US" altLang="zh-CN"/>
              <a:t>i+1</a:t>
            </a:r>
            <a:r>
              <a:rPr lang="zh-CN" altLang="en-US"/>
              <a:t>天，买第</a:t>
            </a:r>
            <a:r>
              <a:rPr lang="en-US" altLang="zh-CN"/>
              <a:t>j</a:t>
            </a:r>
            <a:r>
              <a:rPr lang="zh-CN" altLang="en-US"/>
              <a:t>只股票的背包容量是</a:t>
            </a:r>
            <a:r>
              <a:rPr lang="en-US" altLang="zh-CN"/>
              <a:t>p[i][j]</a:t>
            </a:r>
            <a:r>
              <a:rPr lang="zh-CN" altLang="en-US"/>
              <a:t>，卖掉的收益是</a:t>
            </a:r>
            <a:r>
              <a:rPr lang="en-US" altLang="zh-CN"/>
              <a:t>p[i+1][j]-p[i][j]</a:t>
            </a:r>
            <a:r>
              <a:rPr lang="zh-CN" altLang="en-US"/>
              <a:t>，然后做</a:t>
            </a:r>
            <a:r>
              <a:rPr lang="en-US" altLang="zh-CN"/>
              <a:t>d-1</a:t>
            </a:r>
            <a:r>
              <a:rPr lang="zh-CN" altLang="en-US"/>
              <a:t>次完全背包，要求每天的收益都最大即可。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十二省联考</a:t>
            </a:r>
            <a:r>
              <a:rPr lang="en-US" altLang="zh-CN" dirty="0"/>
              <a:t>2019]</a:t>
            </a:r>
            <a:r>
              <a:rPr lang="zh-CN" altLang="en-US" dirty="0"/>
              <a:t>皮配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c</a:t>
            </a:r>
            <a:r>
              <a:rPr lang="zh-CN" altLang="en-US" dirty="0"/>
              <a:t>个豆荚，共</a:t>
            </a:r>
            <a:r>
              <a:rPr lang="en-US" altLang="zh-CN" dirty="0"/>
              <a:t>n</a:t>
            </a:r>
            <a:r>
              <a:rPr lang="zh-CN" altLang="en-US" dirty="0"/>
              <a:t>颗豆子，每颗豆子都有自己的重量，现在需要将给豆子设定为黄或绿、圆或皱（共四种选择），且满足以下条件：</a:t>
            </a:r>
          </a:p>
          <a:p>
            <a:r>
              <a:rPr lang="zh-CN" altLang="en-US" dirty="0"/>
              <a:t>给定黄、绿、圆、皱的阈值</a:t>
            </a:r>
            <a:r>
              <a:rPr lang="en-US" altLang="zh-CN" dirty="0"/>
              <a:t>C0,C1,D0,D1</a:t>
            </a:r>
            <a:r>
              <a:rPr lang="zh-CN" altLang="en-US" dirty="0"/>
              <a:t>，要求为这种性状的豆子重量和不能超过该阈值。</a:t>
            </a:r>
          </a:p>
          <a:p>
            <a:r>
              <a:rPr lang="zh-CN" altLang="en-US" dirty="0"/>
              <a:t>与此同时，这</a:t>
            </a:r>
            <a:r>
              <a:rPr lang="en-US" altLang="zh-CN" dirty="0"/>
              <a:t>n</a:t>
            </a:r>
            <a:r>
              <a:rPr lang="zh-CN" altLang="en-US" dirty="0"/>
              <a:t>颗豆子中存在</a:t>
            </a:r>
            <a:r>
              <a:rPr lang="en-US" altLang="zh-CN" dirty="0"/>
              <a:t>k</a:t>
            </a:r>
            <a:r>
              <a:rPr lang="zh-CN" altLang="en-US" dirty="0"/>
              <a:t>颗顽皮豆，顽皮豆都有自己的想法，比如拒绝成为黄圆等。</a:t>
            </a:r>
          </a:p>
          <a:p>
            <a:r>
              <a:rPr lang="zh-CN" altLang="en-US" dirty="0"/>
              <a:t>同一个豆荚里的豆子必须 同时为黄色 或 同时为绿色。</a:t>
            </a:r>
          </a:p>
          <a:p>
            <a:r>
              <a:rPr lang="zh-CN" altLang="en-US" dirty="0"/>
              <a:t>求有多少种给豆子设定的方案，对</a:t>
            </a:r>
            <a:r>
              <a:rPr lang="en-US" altLang="zh-CN" dirty="0"/>
              <a:t>998244353</a:t>
            </a:r>
            <a:r>
              <a:rPr lang="zh-CN" altLang="en-US" dirty="0"/>
              <a:t>取模。</a:t>
            </a:r>
            <a:endParaRPr lang="en-US" altLang="zh-CN" dirty="0"/>
          </a:p>
          <a:p>
            <a:r>
              <a:rPr lang="en-US" altLang="zh-CN" dirty="0" err="1"/>
              <a:t>n,c</a:t>
            </a:r>
            <a:r>
              <a:rPr lang="en-US" altLang="zh-CN" dirty="0"/>
              <a:t>&lt;=1e3,k&lt;=30,M=max(C0,C1,D0,D1)&lt;=2500,</a:t>
            </a:r>
            <a:r>
              <a:rPr lang="zh-CN" altLang="en-US" dirty="0"/>
              <a:t>豆子重量不超过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十二省联考</a:t>
            </a:r>
            <a:r>
              <a:rPr lang="en-US" altLang="zh-CN" dirty="0"/>
              <a:t>2019]</a:t>
            </a:r>
            <a:r>
              <a:rPr lang="zh-CN" altLang="en-US" dirty="0"/>
              <a:t>皮配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c</a:t>
            </a:r>
            <a:r>
              <a:rPr lang="zh-CN" altLang="en-US" dirty="0"/>
              <a:t>个豆荚，共</a:t>
            </a:r>
            <a:r>
              <a:rPr lang="en-US" altLang="zh-CN" dirty="0"/>
              <a:t>n</a:t>
            </a:r>
            <a:r>
              <a:rPr lang="zh-CN" altLang="en-US" dirty="0"/>
              <a:t>颗豆子，每颗豆子都有自己的重量，现在需要将给豆子设定为黄或绿、圆或皱（共四种选择），且满足以下条件：</a:t>
            </a:r>
          </a:p>
          <a:p>
            <a:r>
              <a:rPr lang="zh-CN" altLang="en-US" dirty="0"/>
              <a:t>给定黄、绿、圆、皱的阈值</a:t>
            </a:r>
            <a:r>
              <a:rPr lang="en-US" altLang="zh-CN" dirty="0"/>
              <a:t>C0,C1,D0,D1</a:t>
            </a:r>
            <a:r>
              <a:rPr lang="zh-CN" altLang="en-US" dirty="0"/>
              <a:t>，要求为这种性状的豆子重量和不能超过该阈值。</a:t>
            </a:r>
          </a:p>
          <a:p>
            <a:r>
              <a:rPr lang="zh-CN" altLang="en-US" dirty="0"/>
              <a:t>与此同时，这</a:t>
            </a:r>
            <a:r>
              <a:rPr lang="en-US" altLang="zh-CN" dirty="0"/>
              <a:t>n</a:t>
            </a:r>
            <a:r>
              <a:rPr lang="zh-CN" altLang="en-US" dirty="0"/>
              <a:t>颗豆子中存在</a:t>
            </a:r>
            <a:r>
              <a:rPr lang="en-US" altLang="zh-CN" dirty="0"/>
              <a:t>k</a:t>
            </a:r>
            <a:r>
              <a:rPr lang="zh-CN" altLang="en-US" dirty="0"/>
              <a:t>颗顽皮豆，顽皮豆都有自己的想法，比如拒绝成为黄圆等。</a:t>
            </a:r>
          </a:p>
          <a:p>
            <a:r>
              <a:rPr lang="zh-CN" altLang="en-US" dirty="0"/>
              <a:t>同一个豆荚里的豆子必须 同时为黄色 或 同时为绿色。</a:t>
            </a:r>
          </a:p>
          <a:p>
            <a:r>
              <a:rPr lang="zh-CN" altLang="en-US" dirty="0"/>
              <a:t>求有多少种给豆子设定的方案，对</a:t>
            </a:r>
            <a:r>
              <a:rPr lang="en-US" altLang="zh-CN" dirty="0"/>
              <a:t>998244353</a:t>
            </a:r>
            <a:r>
              <a:rPr lang="zh-CN" altLang="en-US" dirty="0"/>
              <a:t>取模。</a:t>
            </a:r>
            <a:endParaRPr lang="en-US" altLang="zh-CN" dirty="0"/>
          </a:p>
          <a:p>
            <a:r>
              <a:rPr lang="en-US" altLang="zh-CN" dirty="0" err="1"/>
              <a:t>n,c</a:t>
            </a:r>
            <a:r>
              <a:rPr lang="en-US" altLang="zh-CN" dirty="0"/>
              <a:t>&lt;=1e3,k&lt;=30,M=max(C0,C1,D0,D1)&lt;=2500,</a:t>
            </a:r>
            <a:r>
              <a:rPr lang="zh-CN" altLang="en-US" dirty="0"/>
              <a:t>豆子重量不超过</a:t>
            </a:r>
            <a:r>
              <a:rPr lang="en-US" altLang="zh-CN" dirty="0"/>
              <a:t>10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22"/>
            <a:ext cx="12192000" cy="64869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对比完全</a:t>
            </a:r>
            <a:r>
              <a:rPr lang="en-US" altLang="zh-CN" dirty="0"/>
              <a:t>/0-1</a:t>
            </a:r>
            <a:r>
              <a:rPr lang="zh-CN" altLang="en-US" dirty="0"/>
              <a:t>背包的复杂度</a:t>
            </a:r>
            <a:r>
              <a:rPr lang="en-US" altLang="zh-CN" dirty="0"/>
              <a:t>O(NV)</a:t>
            </a:r>
            <a:r>
              <a:rPr lang="zh-CN" altLang="en-US" dirty="0"/>
              <a:t>，考虑优化</a:t>
            </a:r>
            <a:endParaRPr lang="en-US" altLang="zh-CN" dirty="0"/>
          </a:p>
          <a:p>
            <a:r>
              <a:rPr lang="zh-CN" altLang="en-US" dirty="0"/>
              <a:t>方法一</a:t>
            </a:r>
            <a:endParaRPr lang="en-US" altLang="zh-CN" dirty="0"/>
          </a:p>
          <a:p>
            <a:r>
              <a:rPr lang="zh-CN" altLang="en-US" dirty="0"/>
              <a:t>我们用</a:t>
            </a:r>
            <a:r>
              <a:rPr lang="en-US" altLang="zh-CN" dirty="0"/>
              <a:t>log(p[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zh-CN" altLang="en-US" dirty="0"/>
              <a:t>件物品就可以凑出</a:t>
            </a:r>
            <a:r>
              <a:rPr lang="en-US" altLang="zh-CN" dirty="0"/>
              <a:t>0-p[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件物品的所有选取情况</a:t>
            </a:r>
            <a:endParaRPr lang="en-US" altLang="zh-CN" dirty="0"/>
          </a:p>
          <a:p>
            <a:r>
              <a:rPr lang="zh-CN" altLang="en-US" dirty="0"/>
              <a:t>例如，第一种物品有</a:t>
            </a:r>
            <a:r>
              <a:rPr lang="en-US" altLang="zh-CN" dirty="0"/>
              <a:t>7</a:t>
            </a:r>
            <a:r>
              <a:rPr lang="zh-CN" altLang="en-US" dirty="0"/>
              <a:t>件，单位体积是</a:t>
            </a:r>
            <a:r>
              <a:rPr lang="en-US" altLang="zh-CN" dirty="0"/>
              <a:t>3</a:t>
            </a:r>
            <a:r>
              <a:rPr lang="zh-CN" altLang="en-US" dirty="0"/>
              <a:t>，单位价值是</a:t>
            </a:r>
            <a:r>
              <a:rPr lang="en-US" altLang="zh-CN" dirty="0"/>
              <a:t>5</a:t>
            </a:r>
          </a:p>
          <a:p>
            <a:r>
              <a:rPr lang="zh-CN" altLang="en-US" dirty="0"/>
              <a:t>那么可以拆分成</a:t>
            </a:r>
            <a:r>
              <a:rPr lang="en-US" altLang="zh-CN" dirty="0"/>
              <a:t>3</a:t>
            </a:r>
            <a:r>
              <a:rPr lang="zh-CN" altLang="en-US" dirty="0"/>
              <a:t>件</a:t>
            </a:r>
            <a:r>
              <a:rPr lang="en-US" altLang="zh-CN" dirty="0"/>
              <a:t>0-1</a:t>
            </a:r>
            <a:r>
              <a:rPr lang="zh-CN" altLang="en-US" dirty="0"/>
              <a:t>的物品：第一件物品体积是</a:t>
            </a:r>
            <a:r>
              <a:rPr lang="en-US" altLang="zh-CN" dirty="0"/>
              <a:t>3</a:t>
            </a:r>
            <a:r>
              <a:rPr lang="zh-CN" altLang="en-US" dirty="0"/>
              <a:t>，价值是</a:t>
            </a:r>
            <a:r>
              <a:rPr lang="en-US" altLang="zh-CN" dirty="0"/>
              <a:t>5</a:t>
            </a:r>
            <a:r>
              <a:rPr lang="zh-CN" altLang="en-US" dirty="0"/>
              <a:t>；第二件物品体积是</a:t>
            </a:r>
            <a:r>
              <a:rPr lang="en-US" altLang="zh-CN" dirty="0"/>
              <a:t>3*2=6</a:t>
            </a:r>
            <a:r>
              <a:rPr lang="zh-CN" altLang="en-US" dirty="0"/>
              <a:t>，价值是</a:t>
            </a:r>
            <a:r>
              <a:rPr lang="en-US" altLang="zh-CN" dirty="0"/>
              <a:t>5*2=10</a:t>
            </a:r>
            <a:r>
              <a:rPr lang="zh-CN" altLang="en-US" dirty="0"/>
              <a:t>；第三件物品体积是</a:t>
            </a:r>
            <a:r>
              <a:rPr lang="en-US" altLang="zh-CN" dirty="0"/>
              <a:t>3*4=12</a:t>
            </a:r>
            <a:r>
              <a:rPr lang="zh-CN" altLang="en-US" dirty="0"/>
              <a:t>，价值是</a:t>
            </a:r>
            <a:r>
              <a:rPr lang="en-US" altLang="zh-CN" dirty="0"/>
              <a:t>5*4=20</a:t>
            </a:r>
          </a:p>
          <a:p>
            <a:r>
              <a:rPr lang="zh-CN" altLang="en-US" dirty="0"/>
              <a:t>那么，我们就可以把</a:t>
            </a:r>
            <a:r>
              <a:rPr lang="en-US" altLang="zh-CN" dirty="0"/>
              <a:t>N</a:t>
            </a:r>
            <a:r>
              <a:rPr lang="zh-CN" altLang="en-US" dirty="0"/>
              <a:t>种多重背包的物品拆成</a:t>
            </a:r>
            <a:r>
              <a:rPr lang="en-US" altLang="zh-CN" dirty="0" err="1"/>
              <a:t>Nlog</a:t>
            </a:r>
            <a:r>
              <a:rPr lang="en-US" altLang="zh-CN" dirty="0"/>
              <a:t>(c[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zh-CN" altLang="en-US" dirty="0"/>
              <a:t>件</a:t>
            </a:r>
            <a:r>
              <a:rPr lang="en-US" altLang="zh-CN" dirty="0"/>
              <a:t>0-1</a:t>
            </a:r>
            <a:r>
              <a:rPr lang="zh-CN" altLang="en-US" dirty="0"/>
              <a:t>背包的物品，然后用</a:t>
            </a:r>
            <a:r>
              <a:rPr lang="en-US" altLang="zh-CN" dirty="0"/>
              <a:t>0-1</a:t>
            </a:r>
            <a:r>
              <a:rPr lang="zh-CN" altLang="en-US" dirty="0"/>
              <a:t>背包的方法做，复杂度</a:t>
            </a:r>
            <a:r>
              <a:rPr lang="en-US" altLang="zh-CN" dirty="0"/>
              <a:t>O(</a:t>
            </a:r>
            <a:r>
              <a:rPr lang="en-US" altLang="zh-CN" dirty="0" err="1"/>
              <a:t>NVlog</a:t>
            </a:r>
            <a:r>
              <a:rPr lang="en-US" altLang="zh-CN" dirty="0"/>
              <a:t>(c[</a:t>
            </a:r>
            <a:r>
              <a:rPr lang="en-US" altLang="zh-CN" dirty="0" err="1"/>
              <a:t>i</a:t>
            </a:r>
            <a:r>
              <a:rPr lang="en-US" altLang="zh-CN" dirty="0"/>
              <a:t>]))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十二省联考</a:t>
            </a:r>
            <a:r>
              <a:rPr lang="en-US" altLang="zh-CN" dirty="0"/>
              <a:t>2019]</a:t>
            </a:r>
            <a:r>
              <a:rPr lang="zh-CN" altLang="en-US" dirty="0"/>
              <a:t>皮配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首先，我们可以决策第</a:t>
            </a:r>
            <a:r>
              <a:rPr lang="en-US" altLang="zh-CN" dirty="0" err="1"/>
              <a:t>i</a:t>
            </a:r>
            <a:r>
              <a:rPr lang="zh-CN" altLang="en-US" dirty="0"/>
              <a:t>个豆子到底是</a:t>
            </a:r>
            <a:r>
              <a:rPr lang="en-US" altLang="zh-CN" dirty="0"/>
              <a:t>4</a:t>
            </a:r>
            <a:r>
              <a:rPr lang="zh-CN" altLang="en-US" dirty="0"/>
              <a:t>种性状中的哪一种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][a][b][c][d]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个豆子，这</a:t>
            </a:r>
            <a:r>
              <a:rPr lang="en-US" altLang="zh-CN" dirty="0"/>
              <a:t>4</a:t>
            </a:r>
            <a:r>
              <a:rPr lang="zh-CN" altLang="en-US" dirty="0"/>
              <a:t>种性状分别的重量和为</a:t>
            </a:r>
            <a:r>
              <a:rPr lang="en-US" altLang="zh-CN" dirty="0" err="1"/>
              <a:t>a,b,c,d</a:t>
            </a:r>
            <a:r>
              <a:rPr lang="zh-CN" altLang="en-US" dirty="0"/>
              <a:t>时的方案数，发现豆荚里的豆子颜色要一样不是很好办</a:t>
            </a:r>
          </a:p>
          <a:p>
            <a:r>
              <a:rPr lang="zh-CN" altLang="en-US" dirty="0"/>
              <a:t>再加一维</a:t>
            </a:r>
            <a:r>
              <a:rPr lang="en-US" altLang="zh-CN" dirty="0"/>
              <a:t>f[i][a][b][c][d][0/1]</a:t>
            </a:r>
            <a:r>
              <a:rPr lang="zh-CN" altLang="en-US" dirty="0"/>
              <a:t>表示当前豆荚里面的豆子颜色</a:t>
            </a:r>
          </a:p>
          <a:p>
            <a:r>
              <a:rPr lang="zh-CN" altLang="en-US" dirty="0"/>
              <a:t>复杂度</a:t>
            </a:r>
            <a:r>
              <a:rPr lang="en-US" altLang="zh-CN" dirty="0"/>
              <a:t>O(nM^4)</a:t>
            </a:r>
            <a:r>
              <a:rPr lang="zh-CN" altLang="en-US" dirty="0"/>
              <a:t>，</a:t>
            </a:r>
            <a:r>
              <a:rPr lang="en-US" altLang="zh-CN" dirty="0"/>
              <a:t>10pts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十二省联考</a:t>
            </a:r>
            <a:r>
              <a:rPr lang="en-US" altLang="zh-CN" dirty="0"/>
              <a:t>2019]</a:t>
            </a:r>
            <a:r>
              <a:rPr lang="zh-CN" altLang="en-US" dirty="0"/>
              <a:t>皮配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用传纸条那个题的优化，我们前</a:t>
            </a:r>
            <a:r>
              <a:rPr lang="en-US" altLang="zh-CN" dirty="0" err="1"/>
              <a:t>i</a:t>
            </a:r>
            <a:r>
              <a:rPr lang="zh-CN" altLang="en-US" dirty="0"/>
              <a:t>个豆子的重量和是定值，所以只用记录其中</a:t>
            </a:r>
            <a:r>
              <a:rPr lang="en-US" altLang="zh-CN" dirty="0"/>
              <a:t>3</a:t>
            </a:r>
            <a:r>
              <a:rPr lang="zh-CN" altLang="en-US" dirty="0"/>
              <a:t>种性状的豆子的重量。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][a][b][c][0/1]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个豆子，前</a:t>
            </a:r>
            <a:r>
              <a:rPr lang="en-US" altLang="zh-CN" dirty="0"/>
              <a:t>3</a:t>
            </a:r>
            <a:r>
              <a:rPr lang="zh-CN" altLang="en-US" dirty="0"/>
              <a:t>种性状分别的重量和为</a:t>
            </a:r>
            <a:r>
              <a:rPr lang="en-US" altLang="zh-CN" dirty="0" err="1"/>
              <a:t>a,b,c</a:t>
            </a:r>
            <a:r>
              <a:rPr lang="zh-CN" altLang="en-US" dirty="0" err="1"/>
              <a:t>，且当前豆荚的颜色是黄</a:t>
            </a:r>
            <a:r>
              <a:rPr lang="en-US" altLang="zh-CN" dirty="0" err="1"/>
              <a:t>/</a:t>
            </a:r>
            <a:r>
              <a:rPr lang="zh-CN" altLang="en-US" dirty="0" err="1"/>
              <a:t>绿</a:t>
            </a:r>
            <a:r>
              <a:rPr lang="zh-CN" altLang="en-US" dirty="0"/>
              <a:t>时的方案数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O(nM^3)</a:t>
            </a:r>
            <a:r>
              <a:rPr lang="zh-CN" altLang="en-US" dirty="0"/>
              <a:t>，</a:t>
            </a:r>
            <a:r>
              <a:rPr lang="en-US" altLang="zh-CN" dirty="0"/>
              <a:t>30pts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十二省联考</a:t>
            </a:r>
            <a:r>
              <a:rPr lang="en-US" altLang="zh-CN" dirty="0"/>
              <a:t>2019]</a:t>
            </a:r>
            <a:r>
              <a:rPr lang="zh-CN" altLang="en-US" dirty="0"/>
              <a:t>皮配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然后继续考虑降维，发现我们没必要保存已经决策的豆子的</a:t>
            </a:r>
            <a:r>
              <a:rPr lang="en-US" altLang="zh-CN" dirty="0"/>
              <a:t>4</a:t>
            </a:r>
            <a:r>
              <a:rPr lang="zh-CN" altLang="en-US" dirty="0"/>
              <a:t>种性状分别的重量和</a:t>
            </a:r>
            <a:endParaRPr lang="en-US" altLang="zh-CN" dirty="0"/>
          </a:p>
          <a:p>
            <a:r>
              <a:rPr lang="zh-CN" altLang="en-US" dirty="0"/>
              <a:t>因为题意是圆的豆子不超过多少，黄的豆子不超过多少，这样的</a:t>
            </a:r>
            <a:endParaRPr lang="en-US" altLang="zh-CN" dirty="0"/>
          </a:p>
          <a:p>
            <a:r>
              <a:rPr lang="zh-CN" altLang="en-US" dirty="0"/>
              <a:t>所以只用保存前</a:t>
            </a:r>
            <a:r>
              <a:rPr lang="en-US" altLang="zh-CN" dirty="0" err="1"/>
              <a:t>i</a:t>
            </a:r>
            <a:r>
              <a:rPr lang="zh-CN" altLang="en-US" dirty="0"/>
              <a:t>个豆子黄的重量和，绿的重量和，圆的重量和，皱的重量和，又因为可以减，所以只用保存黄的重量和</a:t>
            </a:r>
            <a:r>
              <a:rPr lang="en-US" altLang="zh-CN" dirty="0"/>
              <a:t>+</a:t>
            </a:r>
            <a:r>
              <a:rPr lang="zh-CN" altLang="en-US" dirty="0"/>
              <a:t>圆的重量和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][a][b][0/1]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个豆子，黄的重量和为</a:t>
            </a:r>
            <a:r>
              <a:rPr lang="en-US" altLang="zh-CN" dirty="0"/>
              <a:t>a</a:t>
            </a:r>
            <a:r>
              <a:rPr lang="zh-CN" altLang="en-US" dirty="0"/>
              <a:t>，圆的重量和为</a:t>
            </a:r>
            <a:r>
              <a:rPr lang="en-US" altLang="zh-CN" dirty="0"/>
              <a:t>b</a:t>
            </a:r>
            <a:r>
              <a:rPr lang="zh-CN" altLang="en-US" dirty="0"/>
              <a:t>，且</a:t>
            </a:r>
            <a:r>
              <a:rPr lang="zh-CN" altLang="en-US" dirty="0" err="1">
                <a:sym typeface="+mn-ea"/>
              </a:rPr>
              <a:t>当前豆荚的颜色是黄</a:t>
            </a:r>
            <a:r>
              <a:rPr lang="en-US" altLang="zh-CN" dirty="0" err="1">
                <a:sym typeface="+mn-ea"/>
              </a:rPr>
              <a:t>/</a:t>
            </a:r>
            <a:r>
              <a:rPr lang="zh-CN" altLang="en-US" dirty="0" err="1">
                <a:sym typeface="+mn-ea"/>
              </a:rPr>
              <a:t>绿</a:t>
            </a:r>
            <a:r>
              <a:rPr lang="zh-CN" altLang="en-US" dirty="0">
                <a:sym typeface="+mn-ea"/>
              </a:rPr>
              <a:t>时的方案数</a:t>
            </a:r>
            <a:r>
              <a:rPr lang="zh-CN" altLang="en-US" dirty="0"/>
              <a:t>时的方案数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O(nM^2)</a:t>
            </a:r>
            <a:r>
              <a:rPr lang="zh-CN" altLang="en-US" dirty="0"/>
              <a:t>，</a:t>
            </a:r>
            <a:r>
              <a:rPr lang="en-US" altLang="zh-CN" dirty="0"/>
              <a:t>50pts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十二省联考</a:t>
            </a:r>
            <a:r>
              <a:rPr lang="en-US" altLang="zh-CN" dirty="0"/>
              <a:t>2019]</a:t>
            </a:r>
            <a:r>
              <a:rPr lang="zh-CN" altLang="en-US" dirty="0"/>
              <a:t>皮配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然后考虑一下特殊的点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和</a:t>
            </a:r>
            <a:r>
              <a:rPr lang="en-US" altLang="zh-CN" dirty="0"/>
              <a:t>9</a:t>
            </a:r>
            <a:r>
              <a:rPr lang="zh-CN" altLang="en-US" dirty="0"/>
              <a:t>个点</a:t>
            </a:r>
            <a:r>
              <a:rPr lang="en-US" altLang="zh-CN" dirty="0"/>
              <a:t>k=0</a:t>
            </a:r>
            <a:r>
              <a:rPr lang="zh-CN" altLang="en-US" dirty="0"/>
              <a:t>，如果会做的话拼一下就有</a:t>
            </a:r>
            <a:r>
              <a:rPr lang="en-US" altLang="zh-CN" dirty="0"/>
              <a:t>70</a:t>
            </a:r>
            <a:r>
              <a:rPr lang="zh-CN" altLang="en-US" dirty="0"/>
              <a:t>分了</a:t>
            </a:r>
            <a:endParaRPr lang="en-US" altLang="zh-C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十二省联考</a:t>
            </a:r>
            <a:r>
              <a:rPr lang="en-US" altLang="zh-CN" dirty="0"/>
              <a:t>2019]</a:t>
            </a:r>
            <a:r>
              <a:rPr lang="zh-CN" altLang="en-US" dirty="0"/>
              <a:t>皮配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然后考虑一下特殊的点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和</a:t>
            </a:r>
            <a:r>
              <a:rPr lang="en-US" altLang="zh-CN" dirty="0"/>
              <a:t>9</a:t>
            </a:r>
            <a:r>
              <a:rPr lang="zh-CN" altLang="en-US" dirty="0"/>
              <a:t>个点</a:t>
            </a:r>
            <a:r>
              <a:rPr lang="en-US" altLang="zh-CN" dirty="0"/>
              <a:t>k=0</a:t>
            </a:r>
            <a:r>
              <a:rPr lang="zh-CN" altLang="en-US" dirty="0"/>
              <a:t>，如果会做的话拼一下就有</a:t>
            </a:r>
            <a:r>
              <a:rPr lang="en-US" altLang="zh-CN" dirty="0"/>
              <a:t>70</a:t>
            </a:r>
            <a:r>
              <a:rPr lang="zh-CN" altLang="en-US" dirty="0"/>
              <a:t>分了</a:t>
            </a:r>
            <a:endParaRPr lang="en-US" altLang="zh-CN" dirty="0"/>
          </a:p>
          <a:p>
            <a:r>
              <a:rPr lang="zh-CN" altLang="en-US" dirty="0"/>
              <a:t>给豆子划分颜色之后，并不影响对形状的划分</a:t>
            </a:r>
            <a:r>
              <a:rPr lang="en-US" altLang="zh-CN" dirty="0"/>
              <a:t>——</a:t>
            </a:r>
            <a:r>
              <a:rPr lang="zh-CN" altLang="en-US" dirty="0"/>
              <a:t>无论你是黄色还是绿色，我都可以要求你是圆的或者皱的。所以对应的这两者可以 分开计算 最后相乘</a:t>
            </a:r>
            <a:endParaRPr lang="en-US" altLang="zh-CN" dirty="0"/>
          </a:p>
          <a:p>
            <a:r>
              <a:rPr lang="zh-CN" altLang="en-US" dirty="0"/>
              <a:t>所以设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表示黄色的重量和为</a:t>
            </a:r>
            <a:r>
              <a:rPr lang="en-US" altLang="zh-CN" dirty="0" err="1"/>
              <a:t>i</a:t>
            </a:r>
            <a:r>
              <a:rPr lang="zh-CN" altLang="en-US" dirty="0"/>
              <a:t>，不考虑圆或者皱的方案数</a:t>
            </a:r>
            <a:endParaRPr lang="en-US" altLang="zh-CN" dirty="0"/>
          </a:p>
          <a:p>
            <a:r>
              <a:rPr lang="en-US" altLang="zh-CN" dirty="0"/>
              <a:t>g(j)</a:t>
            </a:r>
            <a:r>
              <a:rPr lang="zh-CN" altLang="en-US" dirty="0"/>
              <a:t>表示圆的重量和为</a:t>
            </a:r>
            <a:r>
              <a:rPr lang="en-US" altLang="zh-CN" dirty="0"/>
              <a:t>j</a:t>
            </a:r>
            <a:r>
              <a:rPr lang="zh-CN" altLang="en-US" dirty="0"/>
              <a:t>，不考虑黄或者绿的方案数</a:t>
            </a:r>
            <a:endParaRPr lang="en-US" altLang="zh-CN" dirty="0"/>
          </a:p>
          <a:p>
            <a:r>
              <a:rPr lang="zh-CN" altLang="en-US" dirty="0"/>
              <a:t>答案就是</a:t>
            </a:r>
            <a:r>
              <a:rPr lang="en-US" altLang="zh-CN" dirty="0"/>
              <a:t>\</a:t>
            </a:r>
            <a:r>
              <a:rPr lang="en-US" altLang="zh-CN" dirty="0" err="1"/>
              <a:t>sum_i</a:t>
            </a:r>
            <a:r>
              <a:rPr lang="en-US" altLang="zh-CN" dirty="0"/>
              <a:t> \</a:t>
            </a:r>
            <a:r>
              <a:rPr lang="en-US" altLang="zh-CN" dirty="0" err="1"/>
              <a:t>sum_j</a:t>
            </a:r>
            <a:r>
              <a:rPr lang="en-US" altLang="zh-CN" dirty="0"/>
              <a:t> f(</a:t>
            </a:r>
            <a:r>
              <a:rPr lang="en-US" altLang="zh-CN" dirty="0" err="1"/>
              <a:t>i</a:t>
            </a:r>
            <a:r>
              <a:rPr lang="en-US" altLang="zh-CN" dirty="0"/>
              <a:t>)g(j)</a:t>
            </a:r>
          </a:p>
          <a:p>
            <a:r>
              <a:rPr lang="en-US" altLang="zh-CN" dirty="0" err="1"/>
              <a:t>f,g</a:t>
            </a:r>
            <a:r>
              <a:rPr lang="zh-CN" altLang="en-US" dirty="0"/>
              <a:t>两个数组可以背包求出来</a:t>
            </a:r>
            <a:endParaRPr lang="en-US" altLang="zh-C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十二省联考</a:t>
            </a:r>
            <a:r>
              <a:rPr lang="en-US" altLang="zh-CN" dirty="0"/>
              <a:t>2019]</a:t>
            </a:r>
            <a:r>
              <a:rPr lang="zh-CN" altLang="en-US" dirty="0"/>
              <a:t>皮配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最后考虑正解</a:t>
            </a:r>
            <a:endParaRPr lang="en-US" altLang="zh-CN" dirty="0"/>
          </a:p>
          <a:p>
            <a:r>
              <a:rPr lang="zh-CN" altLang="en-US" dirty="0"/>
              <a:t>有的豆子有限制</a:t>
            </a:r>
            <a:endParaRPr lang="en-US" altLang="zh-CN" dirty="0"/>
          </a:p>
          <a:p>
            <a:r>
              <a:rPr lang="zh-CN" altLang="en-US" dirty="0"/>
              <a:t>那么对没有限制的豆子，求出</a:t>
            </a:r>
            <a:r>
              <a:rPr lang="en-US" altLang="zh-CN" dirty="0"/>
              <a:t>g()</a:t>
            </a:r>
            <a:r>
              <a:rPr lang="zh-CN" altLang="en-US" dirty="0"/>
              <a:t>数组（皮）</a:t>
            </a:r>
            <a:endParaRPr lang="en-US" altLang="zh-CN" dirty="0"/>
          </a:p>
          <a:p>
            <a:r>
              <a:rPr lang="zh-CN" altLang="en-US" dirty="0"/>
              <a:t>对没有限制的豆荚（可能豆荚里面某个豆子有限制，那么整个豆荚就有限制），求出</a:t>
            </a:r>
            <a:r>
              <a:rPr lang="en-US" altLang="zh-CN" dirty="0"/>
              <a:t>f()</a:t>
            </a:r>
            <a:r>
              <a:rPr lang="zh-CN" altLang="en-US" dirty="0"/>
              <a:t>数组（颜色）</a:t>
            </a:r>
            <a:endParaRPr lang="en-US" altLang="zh-C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十二省联考</a:t>
            </a:r>
            <a:r>
              <a:rPr lang="en-US" altLang="zh-CN" dirty="0"/>
              <a:t>2019]</a:t>
            </a:r>
            <a:r>
              <a:rPr lang="zh-CN" altLang="en-US" dirty="0"/>
              <a:t>皮配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那么还剩有限制的，但是</a:t>
            </a:r>
            <a:r>
              <a:rPr lang="en-US" altLang="zh-CN" dirty="0"/>
              <a:t>k</a:t>
            </a:r>
            <a:r>
              <a:rPr lang="zh-CN" altLang="en-US" dirty="0"/>
              <a:t>很少，所以有限制的豆子和豆荚都最多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用之前的暴力</a:t>
            </a:r>
            <a:r>
              <a:rPr lang="en-US" altLang="zh-CN" dirty="0" err="1"/>
              <a:t>dp</a:t>
            </a:r>
            <a:r>
              <a:rPr lang="zh-CN" altLang="en-US" dirty="0"/>
              <a:t>，设</a:t>
            </a:r>
            <a:r>
              <a:rPr lang="en-US" altLang="zh-CN" dirty="0"/>
              <a:t>h[</a:t>
            </a:r>
            <a:r>
              <a:rPr lang="en-US" altLang="zh-CN" dirty="0" err="1"/>
              <a:t>i</a:t>
            </a:r>
            <a:r>
              <a:rPr lang="en-US" altLang="zh-CN" dirty="0"/>
              <a:t>][a][b][0/1]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个有限制的豆荚，黄的重量和为</a:t>
            </a:r>
            <a:r>
              <a:rPr lang="en-US" altLang="zh-CN" dirty="0"/>
              <a:t>a</a:t>
            </a:r>
            <a:r>
              <a:rPr lang="zh-CN" altLang="en-US" dirty="0"/>
              <a:t>，有限制的豆子的圆的重量和为</a:t>
            </a:r>
            <a:r>
              <a:rPr lang="en-US" altLang="zh-CN" dirty="0"/>
              <a:t>b</a:t>
            </a:r>
            <a:r>
              <a:rPr lang="zh-CN" altLang="en-US" dirty="0"/>
              <a:t>，当前豆荚是黄</a:t>
            </a:r>
            <a:r>
              <a:rPr lang="en-US" altLang="zh-CN" dirty="0"/>
              <a:t>/</a:t>
            </a:r>
            <a:r>
              <a:rPr lang="zh-CN" altLang="en-US" dirty="0"/>
              <a:t>绿色时的方案数</a:t>
            </a:r>
            <a:endParaRPr lang="en-US" altLang="zh-CN" dirty="0"/>
          </a:p>
          <a:p>
            <a:r>
              <a:rPr lang="zh-CN" altLang="en-US" dirty="0"/>
              <a:t>然后枚举</a:t>
            </a:r>
            <a:r>
              <a:rPr lang="en-US" altLang="zh-CN" dirty="0" err="1"/>
              <a:t>a,b</a:t>
            </a:r>
            <a:r>
              <a:rPr lang="zh-CN" altLang="en-US" dirty="0"/>
              <a:t>，处理出</a:t>
            </a:r>
            <a:r>
              <a:rPr lang="en-US" altLang="zh-CN" dirty="0" err="1"/>
              <a:t>f,g</a:t>
            </a:r>
            <a:r>
              <a:rPr lang="zh-CN" altLang="en-US" dirty="0"/>
              <a:t>的范围，然后乘起来就行了</a:t>
            </a:r>
            <a:endParaRPr lang="en-US" altLang="zh-C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CF1481F AB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有一棵有根树，树有</a:t>
            </a:r>
            <a:r>
              <a:rPr lang="en-US" altLang="zh-CN"/>
              <a:t>n</a:t>
            </a:r>
            <a:r>
              <a:rPr lang="zh-CN" altLang="en-US"/>
              <a:t>个点，每个点上有一个字符</a:t>
            </a:r>
            <a:r>
              <a:rPr lang="en-US" altLang="zh-CN"/>
              <a:t>a</a:t>
            </a:r>
            <a:r>
              <a:rPr lang="zh-CN" altLang="en-US"/>
              <a:t>或</a:t>
            </a:r>
            <a:r>
              <a:rPr lang="en-US" altLang="zh-CN"/>
              <a:t>b</a:t>
            </a:r>
            <a:endParaRPr lang="zh-CN" altLang="en-US"/>
          </a:p>
          <a:p>
            <a:r>
              <a:rPr lang="zh-CN" altLang="en-US"/>
              <a:t>定义每个点的字符串是从根到这个点路径上所有字符连起来</a:t>
            </a:r>
          </a:p>
          <a:p>
            <a:r>
              <a:rPr lang="zh-CN" altLang="en-US"/>
              <a:t>现在问找一种给每个点分配</a:t>
            </a:r>
            <a:r>
              <a:rPr lang="en-US" altLang="zh-CN"/>
              <a:t>a/b</a:t>
            </a:r>
            <a:r>
              <a:rPr lang="zh-CN" altLang="en-US"/>
              <a:t>的方法，使得不同的字符串尽量少，但是限制必须有</a:t>
            </a:r>
            <a:r>
              <a:rPr lang="en-US" altLang="zh-CN"/>
              <a:t>k</a:t>
            </a:r>
            <a:r>
              <a:rPr lang="zh-CN" altLang="en-US"/>
              <a:t>个点是</a:t>
            </a:r>
            <a:r>
              <a:rPr lang="en-US" altLang="zh-CN"/>
              <a:t>a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CF1481F AB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如果直接最小化不同字符串的个数，会很难做</a:t>
            </a:r>
          </a:p>
          <a:p>
            <a:r>
              <a:rPr lang="zh-CN" altLang="en-US"/>
              <a:t>想一下最小可以是多少（不考虑限制）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CF1481F AB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如果直接最小化不同字符串的个数，会很难做</a:t>
            </a:r>
          </a:p>
          <a:p>
            <a:r>
              <a:rPr lang="zh-CN" altLang="en-US"/>
              <a:t>最小在每层都是一个字符的时候取到，答案为</a:t>
            </a:r>
            <a:r>
              <a:rPr lang="en-US" altLang="zh-CN"/>
              <a:t>L=</a:t>
            </a:r>
            <a:r>
              <a:rPr lang="zh-CN" altLang="en-US"/>
              <a:t>最大深度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对比完全</a:t>
            </a:r>
            <a:r>
              <a:rPr lang="en-US" altLang="zh-CN" dirty="0"/>
              <a:t>/0-1</a:t>
            </a:r>
            <a:r>
              <a:rPr lang="zh-CN" altLang="en-US" dirty="0"/>
              <a:t>背包的复杂度</a:t>
            </a:r>
            <a:r>
              <a:rPr lang="en-US" altLang="zh-CN" dirty="0"/>
              <a:t>O(NV)</a:t>
            </a:r>
            <a:r>
              <a:rPr lang="zh-CN" altLang="en-US" dirty="0"/>
              <a:t>，考虑优化</a:t>
            </a:r>
            <a:endParaRPr lang="en-US" altLang="zh-CN" dirty="0"/>
          </a:p>
          <a:p>
            <a:r>
              <a:rPr lang="zh-CN" altLang="en-US" dirty="0"/>
              <a:t>方法二</a:t>
            </a:r>
            <a:endParaRPr lang="en-US" altLang="zh-CN" dirty="0"/>
          </a:p>
          <a:p>
            <a:r>
              <a:rPr lang="pl-PL" altLang="zh-CN" dirty="0"/>
              <a:t>f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pl-PL" altLang="zh-CN" dirty="0"/>
              <a:t>[j] = </a:t>
            </a:r>
            <a:r>
              <a:rPr lang="en-US" altLang="zh-CN" dirty="0" err="1"/>
              <a:t>max_k</a:t>
            </a:r>
            <a:r>
              <a:rPr lang="en-US" altLang="zh-CN" dirty="0"/>
              <a:t>(</a:t>
            </a:r>
            <a:r>
              <a:rPr lang="pl-PL" altLang="zh-CN" dirty="0"/>
              <a:t>f</a:t>
            </a:r>
            <a:r>
              <a:rPr lang="en-US" altLang="zh-CN" dirty="0"/>
              <a:t>[i-1]</a:t>
            </a:r>
            <a:r>
              <a:rPr lang="pl-PL" altLang="zh-CN" dirty="0"/>
              <a:t>[j-</a:t>
            </a:r>
            <a:r>
              <a:rPr lang="en-US" altLang="zh-CN" dirty="0"/>
              <a:t>k*</a:t>
            </a:r>
            <a:r>
              <a:rPr lang="pl-PL" altLang="zh-CN" dirty="0"/>
              <a:t>v[i]]+</a:t>
            </a:r>
            <a:r>
              <a:rPr lang="en-US" altLang="zh-CN" dirty="0"/>
              <a:t>k*</a:t>
            </a:r>
            <a:r>
              <a:rPr lang="pl-PL" altLang="zh-CN" dirty="0"/>
              <a:t>w[i]</a:t>
            </a:r>
            <a:r>
              <a:rPr lang="en-US" altLang="zh-CN" dirty="0"/>
              <a:t>)</a:t>
            </a:r>
          </a:p>
          <a:p>
            <a:r>
              <a:rPr lang="zh-CN" altLang="pl-PL" dirty="0"/>
              <a:t>令 </a:t>
            </a:r>
            <a:r>
              <a:rPr lang="pl-PL" altLang="zh-CN" dirty="0"/>
              <a:t>a = j / v[i] , b = j % v[i] </a:t>
            </a:r>
            <a:r>
              <a:rPr lang="zh-CN" altLang="pl-PL" dirty="0"/>
              <a:t>那么 </a:t>
            </a:r>
            <a:r>
              <a:rPr lang="pl-PL" altLang="zh-CN" dirty="0"/>
              <a:t>j = a * v[i] + b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的意义再变一下</a:t>
            </a:r>
            <a:endParaRPr lang="en-US" altLang="zh-CN" dirty="0"/>
          </a:p>
          <a:p>
            <a:r>
              <a:rPr lang="pl-PL" altLang="zh-CN" dirty="0"/>
              <a:t>f[i][j] = max(f[i-1][b+k*v[i]] - k*w[i]) + a*w[i]</a:t>
            </a:r>
            <a:r>
              <a:rPr lang="en-US" altLang="zh-CN" dirty="0"/>
              <a:t> (a-c[</a:t>
            </a:r>
            <a:r>
              <a:rPr lang="en-US" altLang="zh-CN" dirty="0" err="1"/>
              <a:t>i</a:t>
            </a:r>
            <a:r>
              <a:rPr lang="en-US" altLang="zh-CN" dirty="0"/>
              <a:t>] &lt;= k &lt;= a)</a:t>
            </a:r>
          </a:p>
          <a:p>
            <a:r>
              <a:rPr lang="en-US" altLang="zh-CN" dirty="0" err="1"/>
              <a:t>i</a:t>
            </a:r>
            <a:r>
              <a:rPr lang="zh-CN" altLang="en-US" dirty="0"/>
              <a:t>这一维和</a:t>
            </a:r>
            <a:r>
              <a:rPr lang="en-US" altLang="zh-CN" dirty="0" err="1"/>
              <a:t>j,k</a:t>
            </a:r>
            <a:r>
              <a:rPr lang="zh-CN" altLang="en-US" dirty="0"/>
              <a:t>没有关系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b</a:t>
            </a:r>
            <a:r>
              <a:rPr lang="zh-CN" altLang="en-US" dirty="0"/>
              <a:t>为定值的情况下，</a:t>
            </a:r>
            <a:r>
              <a:rPr lang="en-US" altLang="zh-CN" dirty="0"/>
              <a:t>k</a:t>
            </a:r>
            <a:r>
              <a:rPr lang="zh-CN" altLang="en-US" dirty="0"/>
              <a:t>的范围是</a:t>
            </a:r>
            <a:r>
              <a:rPr lang="en-US" altLang="zh-CN" dirty="0"/>
              <a:t>[a-c[</a:t>
            </a:r>
            <a:r>
              <a:rPr lang="en-US" altLang="zh-CN" dirty="0" err="1"/>
              <a:t>i</a:t>
            </a:r>
            <a:r>
              <a:rPr lang="en-US" altLang="zh-CN" dirty="0"/>
              <a:t>],a]</a:t>
            </a:r>
            <a:r>
              <a:rPr lang="zh-CN" altLang="en-US" dirty="0"/>
              <a:t>也就是</a:t>
            </a:r>
            <a:r>
              <a:rPr lang="en-US" altLang="zh-CN" dirty="0"/>
              <a:t>[j/v[</a:t>
            </a:r>
            <a:r>
              <a:rPr lang="en-US" altLang="zh-CN" dirty="0" err="1"/>
              <a:t>i</a:t>
            </a:r>
            <a:r>
              <a:rPr lang="en-US" altLang="zh-CN" dirty="0"/>
              <a:t>]-c[</a:t>
            </a:r>
            <a:r>
              <a:rPr lang="en-US" altLang="zh-CN" dirty="0" err="1"/>
              <a:t>i</a:t>
            </a:r>
            <a:r>
              <a:rPr lang="en-US" altLang="zh-CN" dirty="0"/>
              <a:t>],j/v[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，是</a:t>
            </a:r>
            <a:r>
              <a:rPr lang="en-US" altLang="zh-CN" dirty="0"/>
              <a:t>j</a:t>
            </a:r>
            <a:r>
              <a:rPr lang="zh-CN" altLang="en-US" dirty="0"/>
              <a:t>的不减函数，所以</a:t>
            </a:r>
            <a:r>
              <a:rPr lang="en-US" altLang="zh-CN" dirty="0" err="1"/>
              <a:t>j,k</a:t>
            </a:r>
            <a:r>
              <a:rPr lang="zh-CN" altLang="en-US" dirty="0"/>
              <a:t>这一维可以单调队列优化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CF1481F AB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如果直接最小化不同字符串的个数，会很难做</a:t>
            </a:r>
          </a:p>
          <a:p>
            <a:r>
              <a:rPr lang="zh-CN" altLang="en-US"/>
              <a:t>最小在每层都是一个字符的时候取到，答案为</a:t>
            </a:r>
            <a:r>
              <a:rPr lang="en-US" altLang="zh-CN"/>
              <a:t>L=</a:t>
            </a:r>
            <a:r>
              <a:rPr lang="zh-CN" altLang="en-US"/>
              <a:t>最大深度</a:t>
            </a:r>
          </a:p>
          <a:p>
            <a:r>
              <a:rPr lang="zh-CN" altLang="en-US"/>
              <a:t>最大是多少？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CF1481F AB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如果直接最小化不同字符串的个数，会很难做</a:t>
            </a:r>
          </a:p>
          <a:p>
            <a:r>
              <a:rPr lang="zh-CN" altLang="en-US"/>
              <a:t>最小在每层都是一个字符的时候取到，答案为</a:t>
            </a:r>
            <a:r>
              <a:rPr lang="en-US" altLang="zh-CN"/>
              <a:t>L=</a:t>
            </a:r>
            <a:r>
              <a:rPr lang="zh-CN" altLang="en-US"/>
              <a:t>最大深度</a:t>
            </a:r>
          </a:p>
          <a:p>
            <a:r>
              <a:rPr lang="zh-CN" altLang="en-US"/>
              <a:t>最大是多少？不知道，但是我们可以尝试构造</a:t>
            </a:r>
            <a:r>
              <a:rPr lang="en-US" altLang="zh-CN"/>
              <a:t>L+1</a:t>
            </a:r>
            <a:r>
              <a:rPr lang="zh-CN" altLang="en-US"/>
              <a:t>的方案，如果对任意的限制，都能构造出</a:t>
            </a:r>
            <a:r>
              <a:rPr lang="en-US" altLang="zh-CN"/>
              <a:t>L+1</a:t>
            </a:r>
            <a:r>
              <a:rPr lang="zh-CN" altLang="en-US"/>
              <a:t>的方案，那答案最大就是</a:t>
            </a:r>
            <a:r>
              <a:rPr lang="en-US" altLang="zh-CN"/>
              <a:t>L+1</a:t>
            </a:r>
            <a:r>
              <a:rPr lang="zh-CN" altLang="en-US"/>
              <a:t>了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CF1481F AB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如果直接最小化不同字符串的个数，会很难做</a:t>
            </a:r>
          </a:p>
          <a:p>
            <a:r>
              <a:rPr lang="zh-CN" altLang="en-US"/>
              <a:t>最小在每层都是一个字符的时候取到，答案为</a:t>
            </a:r>
            <a:r>
              <a:rPr lang="en-US" altLang="zh-CN"/>
              <a:t>L=</a:t>
            </a:r>
            <a:r>
              <a:rPr lang="zh-CN" altLang="en-US"/>
              <a:t>最大深度</a:t>
            </a:r>
          </a:p>
          <a:p>
            <a:r>
              <a:rPr lang="zh-CN" altLang="en-US"/>
              <a:t>最大是多少？不知道，但是我们可以尝试构造</a:t>
            </a:r>
            <a:r>
              <a:rPr lang="en-US" altLang="zh-CN"/>
              <a:t>L+1</a:t>
            </a:r>
            <a:r>
              <a:rPr lang="zh-CN" altLang="en-US"/>
              <a:t>的方案，如果对任意的限制，都能构造出</a:t>
            </a:r>
            <a:r>
              <a:rPr lang="en-US" altLang="zh-CN"/>
              <a:t>L+1</a:t>
            </a:r>
            <a:r>
              <a:rPr lang="zh-CN" altLang="en-US"/>
              <a:t>的方案，那答案最大就是</a:t>
            </a:r>
            <a:r>
              <a:rPr lang="en-US" altLang="zh-CN"/>
              <a:t>L+1</a:t>
            </a:r>
            <a:r>
              <a:rPr lang="zh-CN" altLang="en-US"/>
              <a:t>了</a:t>
            </a:r>
          </a:p>
          <a:p>
            <a:r>
              <a:rPr lang="zh-CN" altLang="en-US"/>
              <a:t>什么时候答案为</a:t>
            </a:r>
            <a:r>
              <a:rPr lang="en-US" altLang="zh-CN"/>
              <a:t>L+1</a:t>
            </a:r>
            <a:r>
              <a:rPr lang="zh-CN" altLang="en-US"/>
              <a:t>呢。我们可以想象。如果对于两个深度相同的点来说，如果他们两个染上了相同的字符，但是他们父亲的前缀不同，这两个串一定也不同，而且这个不同会传导到他们的子孙节点上。因此为了做到答案为</a:t>
            </a:r>
            <a:r>
              <a:rPr lang="en-US" altLang="zh-CN"/>
              <a:t>L+1</a:t>
            </a:r>
            <a:r>
              <a:rPr lang="zh-CN" altLang="en-US"/>
              <a:t>，只能在叶子节点处有不同的字符。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CF1481F AB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我们考虑贪心。我们从深度为 </a:t>
            </a:r>
            <a:r>
              <a:rPr lang="en-US" altLang="zh-CN"/>
              <a:t>1</a:t>
            </a:r>
            <a:r>
              <a:rPr lang="zh-CN" altLang="en-US"/>
              <a:t>的节点一直考虑到深度为</a:t>
            </a:r>
            <a:r>
              <a:rPr lang="en-US" altLang="zh-CN"/>
              <a:t>L</a:t>
            </a:r>
            <a:r>
              <a:rPr lang="zh-CN" altLang="en-US"/>
              <a:t>的点</a:t>
            </a:r>
          </a:p>
          <a:p>
            <a:r>
              <a:rPr lang="zh-CN" altLang="en-US"/>
              <a:t>设现在还有 </a:t>
            </a:r>
            <a:r>
              <a:rPr lang="en-US" altLang="zh-CN"/>
              <a:t>m</a:t>
            </a:r>
            <a:r>
              <a:rPr lang="zh-CN" altLang="en-US"/>
              <a:t>个点未被染色，有 y 个 a 可用，且第</a:t>
            </a:r>
            <a:r>
              <a:rPr lang="en-US" altLang="zh-CN"/>
              <a:t>i</a:t>
            </a:r>
            <a:r>
              <a:rPr lang="zh-CN" altLang="en-US"/>
              <a:t>层点数</a:t>
            </a:r>
            <a:r>
              <a:rPr lang="en-US" altLang="zh-CN"/>
              <a:t>&lt;=max(y,m-y)</a:t>
            </a:r>
            <a:r>
              <a:rPr lang="zh-CN" altLang="en-US"/>
              <a:t>，那么就用一个字符覆盖这一层。</a:t>
            </a:r>
          </a:p>
          <a:p>
            <a:r>
              <a:rPr lang="zh-CN" altLang="en-US"/>
              <a:t>我们考虑是否在任何情况下都可以做到答案为</a:t>
            </a:r>
            <a:r>
              <a:rPr lang="en-US" altLang="zh-CN"/>
              <a:t>L+1</a:t>
            </a:r>
            <a:r>
              <a:rPr lang="zh-CN" altLang="en-US"/>
              <a:t>。</a:t>
            </a:r>
          </a:p>
          <a:p>
            <a:r>
              <a:rPr lang="zh-CN" altLang="en-US"/>
              <a:t>若非叶节点的个数为</a:t>
            </a:r>
            <a:r>
              <a:rPr lang="en-US" altLang="zh-CN"/>
              <a:t>c</a:t>
            </a:r>
            <a:r>
              <a:rPr lang="zh-CN" altLang="en-US"/>
              <a:t>，我们知道所有非叶节点都有至少一个儿子，那么</a:t>
            </a:r>
            <a:r>
              <a:rPr lang="en-US" altLang="zh-CN"/>
              <a:t>m=</a:t>
            </a:r>
            <a:r>
              <a:rPr lang="zh-CN" altLang="en-US"/>
              <a:t>节点总数</a:t>
            </a:r>
            <a:r>
              <a:rPr lang="en-US" altLang="zh-CN"/>
              <a:t>&gt;=2c</a:t>
            </a:r>
            <a:r>
              <a:rPr lang="zh-CN" altLang="en-US"/>
              <a:t>，所以</a:t>
            </a:r>
            <a:r>
              <a:rPr lang="en-US" altLang="zh-CN"/>
              <a:t>c&lt;=m/2</a:t>
            </a:r>
            <a:r>
              <a:rPr lang="zh-CN" altLang="en-US"/>
              <a:t>。且</a:t>
            </a:r>
            <a:r>
              <a:rPr lang="en-US" altLang="zh-CN"/>
              <a:t>m/2</a:t>
            </a:r>
            <a:r>
              <a:rPr lang="zh-CN" altLang="en-US"/>
              <a:t>恒</a:t>
            </a:r>
            <a:r>
              <a:rPr lang="en-US" altLang="zh-CN">
                <a:sym typeface="+mn-ea"/>
              </a:rPr>
              <a:t>&lt;=max(y,m-y)</a:t>
            </a:r>
            <a:r>
              <a:rPr lang="zh-CN" altLang="en-US">
                <a:sym typeface="+mn-ea"/>
              </a:rPr>
              <a:t>，所以非叶节点都是可以只用一种字符的</a:t>
            </a:r>
          </a:p>
          <a:p>
            <a:r>
              <a:rPr lang="zh-CN" altLang="en-US">
                <a:sym typeface="+mn-ea"/>
              </a:rPr>
              <a:t>不妨设选择了 a，如果 a 总数不足以把这一层填满，所以可以把剩下的 a 在这一层的叶子节点中用光。剩下的每一层当然都一样。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CF1481F AB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所以接下来就是判断答案能不能取到</a:t>
            </a:r>
            <a:r>
              <a:rPr lang="en-US" altLang="zh-CN"/>
              <a:t>L</a:t>
            </a:r>
          </a:p>
          <a:p>
            <a:r>
              <a:rPr lang="zh-CN" altLang="en-US"/>
              <a:t>这个用背包就行了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CF1481F AB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所以接下来就是判断答案能不能取到</a:t>
            </a:r>
            <a:r>
              <a:rPr lang="en-US" altLang="zh-CN"/>
              <a:t>L</a:t>
            </a:r>
          </a:p>
          <a:p>
            <a:r>
              <a:rPr lang="zh-CN" altLang="en-US"/>
              <a:t>这个用背包就行了</a:t>
            </a:r>
          </a:p>
          <a:p>
            <a:r>
              <a:rPr lang="zh-CN" altLang="en-US"/>
              <a:t>多重背包只有</a:t>
            </a:r>
            <a:r>
              <a:rPr lang="en-US" altLang="zh-CN"/>
              <a:t>sqrt(n)</a:t>
            </a:r>
            <a:r>
              <a:rPr lang="zh-CN" altLang="en-US"/>
              <a:t>件不同的物品，单调队列（这个题还用不上单调队列）优化即可</a:t>
            </a:r>
          </a:p>
          <a:p>
            <a:r>
              <a:rPr lang="zh-CN" altLang="en-US"/>
              <a:t>输出方案只需记从哪里转移来的</a:t>
            </a:r>
          </a:p>
          <a:p>
            <a:r>
              <a:rPr lang="zh-CN" altLang="en-US"/>
              <a:t>如果答案不是</a:t>
            </a:r>
            <a:r>
              <a:rPr lang="en-US" altLang="zh-CN"/>
              <a:t>L</a:t>
            </a:r>
            <a:r>
              <a:rPr lang="zh-CN" altLang="en-US"/>
              <a:t>，那就是</a:t>
            </a:r>
            <a:r>
              <a:rPr lang="en-US" altLang="zh-CN"/>
              <a:t>L+1</a:t>
            </a:r>
            <a:r>
              <a:rPr lang="zh-CN" altLang="en-US"/>
              <a:t>，按照前面说的贪心即可</a:t>
            </a:r>
          </a:p>
          <a:p>
            <a:r>
              <a:rPr lang="zh-CN" altLang="en-US"/>
              <a:t>复杂度</a:t>
            </a:r>
            <a:r>
              <a:rPr lang="en-US" altLang="zh-CN"/>
              <a:t>O(nsqrt(n))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983CF-06C8-470B-581D-A6D98A324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子集和</a:t>
            </a:r>
            <a:r>
              <a:rPr lang="en-US" altLang="zh-CN" dirty="0"/>
              <a:t>&amp;</a:t>
            </a:r>
            <a:r>
              <a:rPr lang="zh-CN" altLang="en-US" dirty="0"/>
              <a:t>资源分配问题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EF2C5-AEB0-E879-3E49-4FC32C7C6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8394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某总公司拥有高效生产设备</a:t>
            </a:r>
            <a:r>
              <a:rPr lang="en-US" altLang="zh-CN" dirty="0"/>
              <a:t>M</a:t>
            </a:r>
            <a:r>
              <a:rPr lang="zh-CN" altLang="en-US" dirty="0"/>
              <a:t>台，准备分给下属的</a:t>
            </a:r>
            <a:r>
              <a:rPr lang="en-US" altLang="zh-CN" dirty="0"/>
              <a:t>N</a:t>
            </a:r>
            <a:r>
              <a:rPr lang="zh-CN" altLang="en-US" dirty="0"/>
              <a:t>个分公司。各分公司若获得这些设备，可以为总公司提供一定的盈利。</a:t>
            </a:r>
            <a:endParaRPr lang="en-US" altLang="zh-CN" dirty="0"/>
          </a:p>
          <a:p>
            <a:r>
              <a:rPr lang="zh-CN" altLang="en-US" dirty="0"/>
              <a:t>问：如何分配这</a:t>
            </a:r>
            <a:r>
              <a:rPr lang="en-US" altLang="zh-CN" dirty="0"/>
              <a:t>M</a:t>
            </a:r>
            <a:r>
              <a:rPr lang="zh-CN" altLang="en-US" dirty="0"/>
              <a:t>台设备才能使公司得到的盈利最大？求出最大盈利值。</a:t>
            </a:r>
            <a:endParaRPr lang="en-US" altLang="zh-CN" dirty="0"/>
          </a:p>
          <a:p>
            <a:r>
              <a:rPr lang="zh-CN" altLang="en-US" dirty="0"/>
              <a:t>盈利会以一个</a:t>
            </a:r>
            <a:r>
              <a:rPr lang="en-US" altLang="zh-CN" dirty="0"/>
              <a:t>N*M</a:t>
            </a:r>
            <a:r>
              <a:rPr lang="zh-CN" altLang="en-US" dirty="0"/>
              <a:t>矩阵的形式给出。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1443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个分公司分</a:t>
            </a:r>
            <a:r>
              <a:rPr lang="en-US" altLang="zh-CN" dirty="0"/>
              <a:t>j</a:t>
            </a:r>
            <a:r>
              <a:rPr lang="zh-CN" altLang="en-US" dirty="0"/>
              <a:t>台设备获得的最大盈利</a:t>
            </a:r>
            <a:endParaRPr lang="en-US" altLang="zh-CN" dirty="0"/>
          </a:p>
          <a:p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][k]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个分公司分得</a:t>
            </a:r>
            <a:r>
              <a:rPr lang="en-US" altLang="zh-CN" dirty="0"/>
              <a:t>k</a:t>
            </a:r>
            <a:r>
              <a:rPr lang="zh-CN" altLang="en-US" dirty="0"/>
              <a:t>台设备的盈利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max_k</a:t>
            </a:r>
            <a:r>
              <a:rPr lang="en-US" altLang="zh-CN" dirty="0"/>
              <a:t> (f[i-1][j-k]+w[</a:t>
            </a:r>
            <a:r>
              <a:rPr lang="en-US" altLang="zh-CN" dirty="0" err="1"/>
              <a:t>i</a:t>
            </a:r>
            <a:r>
              <a:rPr lang="en-US" altLang="zh-CN" dirty="0"/>
              <a:t>][k])</a:t>
            </a:r>
          </a:p>
          <a:p>
            <a:r>
              <a:rPr lang="zh-CN" altLang="en-US" dirty="0"/>
              <a:t>其实就是背包，每个物品的体积为</a:t>
            </a: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76323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max_k</a:t>
            </a:r>
            <a:r>
              <a:rPr lang="en-US" altLang="zh-CN" dirty="0"/>
              <a:t> (f[i-1][j-k]+w[</a:t>
            </a:r>
            <a:r>
              <a:rPr lang="en-US" altLang="zh-CN" dirty="0" err="1"/>
              <a:t>i</a:t>
            </a:r>
            <a:r>
              <a:rPr lang="en-US" altLang="zh-CN" dirty="0"/>
              <a:t>][k])</a:t>
            </a:r>
          </a:p>
          <a:p>
            <a:r>
              <a:rPr lang="zh-CN" altLang="en-US" dirty="0"/>
              <a:t>可以认为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][*]</a:t>
            </a:r>
            <a:r>
              <a:rPr lang="zh-CN" altLang="en-US" dirty="0"/>
              <a:t>这一行是</a:t>
            </a:r>
            <a:r>
              <a:rPr lang="en-US" altLang="zh-CN" dirty="0"/>
              <a:t>f[i-1][*]</a:t>
            </a:r>
            <a:r>
              <a:rPr lang="zh-CN" altLang="en-US" dirty="0"/>
              <a:t>和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][*]</a:t>
            </a:r>
            <a:r>
              <a:rPr lang="zh-CN" altLang="en-US" dirty="0"/>
              <a:t>进行了某种操作得到的结果</a:t>
            </a:r>
            <a:endParaRPr lang="en-US" altLang="zh-CN" dirty="0"/>
          </a:p>
          <a:p>
            <a:r>
              <a:rPr lang="zh-CN" altLang="en-US" dirty="0"/>
              <a:t>这种操作抽象出来是</a:t>
            </a:r>
            <a:endParaRPr lang="en-US" altLang="zh-CN" dirty="0"/>
          </a:p>
          <a:p>
            <a:r>
              <a:rPr lang="en-US" altLang="zh-CN" dirty="0"/>
              <a:t>c[j]=</a:t>
            </a:r>
            <a:r>
              <a:rPr lang="en-US" altLang="zh-CN" dirty="0" err="1"/>
              <a:t>max_k</a:t>
            </a:r>
            <a:r>
              <a:rPr lang="en-US" altLang="zh-CN" dirty="0"/>
              <a:t> (a[j-k]+b[k])</a:t>
            </a:r>
          </a:p>
          <a:p>
            <a:r>
              <a:rPr lang="zh-CN" altLang="en-US" dirty="0"/>
              <a:t>我们把这种操作叫做</a:t>
            </a:r>
            <a:r>
              <a:rPr lang="en-US" altLang="zh-CN" dirty="0"/>
              <a:t>max</a:t>
            </a:r>
            <a:r>
              <a:rPr lang="zh-CN" altLang="en-US" dirty="0"/>
              <a:t>卷积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448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对比完全</a:t>
            </a:r>
            <a:r>
              <a:rPr lang="en-US" altLang="zh-CN" dirty="0"/>
              <a:t>/0-1</a:t>
            </a:r>
            <a:r>
              <a:rPr lang="zh-CN" altLang="en-US" dirty="0"/>
              <a:t>背包的复杂度</a:t>
            </a:r>
            <a:r>
              <a:rPr lang="en-US" altLang="zh-CN" dirty="0"/>
              <a:t>O(NV)</a:t>
            </a:r>
            <a:r>
              <a:rPr lang="zh-CN" altLang="en-US" dirty="0"/>
              <a:t>，考虑优化</a:t>
            </a:r>
            <a:endParaRPr lang="en-US" altLang="zh-CN" dirty="0"/>
          </a:p>
          <a:p>
            <a:r>
              <a:rPr lang="zh-CN" altLang="en-US" dirty="0"/>
              <a:t>方法二</a:t>
            </a:r>
            <a:endParaRPr lang="en-US" altLang="zh-CN" dirty="0"/>
          </a:p>
          <a:p>
            <a:r>
              <a:rPr lang="pl-PL" altLang="zh-CN" dirty="0"/>
              <a:t>f[i][j] = max(f[i-1][b+k*v[i]] - k*w[i]) + a*w[i]</a:t>
            </a:r>
            <a:r>
              <a:rPr lang="en-US" altLang="zh-CN" dirty="0"/>
              <a:t> (a-c[</a:t>
            </a:r>
            <a:r>
              <a:rPr lang="en-US" altLang="zh-CN" dirty="0" err="1"/>
              <a:t>i</a:t>
            </a:r>
            <a:r>
              <a:rPr lang="en-US" altLang="zh-CN" dirty="0"/>
              <a:t>] &lt;= k &lt;= a)</a:t>
            </a:r>
          </a:p>
          <a:p>
            <a:r>
              <a:rPr lang="zh-CN" altLang="en-US" dirty="0"/>
              <a:t>具体实现的时候</a:t>
            </a:r>
            <a:r>
              <a:rPr lang="en-US" altLang="zh-CN" dirty="0" err="1"/>
              <a:t>i</a:t>
            </a:r>
            <a:r>
              <a:rPr lang="zh-CN" altLang="en-US" dirty="0"/>
              <a:t>这一维就别省去了，可以滚动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f[i-1][j]</a:t>
            </a:r>
            <a:r>
              <a:rPr lang="zh-CN" altLang="en-US" dirty="0"/>
              <a:t>为</a:t>
            </a:r>
            <a:r>
              <a:rPr lang="en-US" altLang="zh-CN" dirty="0"/>
              <a:t>g[j]</a:t>
            </a:r>
            <a:r>
              <a:rPr lang="zh-CN" altLang="en-US" dirty="0"/>
              <a:t>，当前的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为</a:t>
            </a:r>
            <a:r>
              <a:rPr lang="en-US" altLang="zh-CN" dirty="0"/>
              <a:t>f[j]</a:t>
            </a:r>
            <a:r>
              <a:rPr lang="zh-CN" altLang="en-US" dirty="0"/>
              <a:t>，所以</a:t>
            </a:r>
            <a:endParaRPr lang="en-US" altLang="zh-CN" dirty="0"/>
          </a:p>
          <a:p>
            <a:r>
              <a:rPr lang="pl-PL" altLang="zh-CN" dirty="0"/>
              <a:t>f[j] = max(</a:t>
            </a:r>
            <a:r>
              <a:rPr lang="en-US" altLang="zh-CN" dirty="0"/>
              <a:t>g</a:t>
            </a:r>
            <a:r>
              <a:rPr lang="pl-PL" altLang="zh-CN" dirty="0"/>
              <a:t>[b+k*v[i]] - k*w[i]) + a*w[i]</a:t>
            </a:r>
            <a:r>
              <a:rPr lang="en-US" altLang="zh-CN" dirty="0"/>
              <a:t> (a-c[</a:t>
            </a:r>
            <a:r>
              <a:rPr lang="en-US" altLang="zh-CN" dirty="0" err="1"/>
              <a:t>i</a:t>
            </a:r>
            <a:r>
              <a:rPr lang="en-US" altLang="zh-CN" dirty="0"/>
              <a:t>] &lt;= k &lt;= a)</a:t>
            </a:r>
          </a:p>
          <a:p>
            <a:r>
              <a:rPr lang="zh-CN" altLang="en-US" dirty="0"/>
              <a:t>再把</a:t>
            </a:r>
            <a:r>
              <a:rPr lang="pl-PL" altLang="zh-CN" dirty="0"/>
              <a:t>a = j / v[i] , b = j % v[i]</a:t>
            </a:r>
            <a:r>
              <a:rPr lang="zh-CN" altLang="en-US" dirty="0"/>
              <a:t>代入上式</a:t>
            </a:r>
            <a:endParaRPr lang="en-US" altLang="zh-CN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两个序列的</a:t>
            </a:r>
            <a:r>
              <a:rPr lang="en-US" altLang="zh-CN" dirty="0"/>
              <a:t>max</a:t>
            </a:r>
            <a:r>
              <a:rPr lang="zh-CN" altLang="en-US" dirty="0"/>
              <a:t>卷积一般来说是</a:t>
            </a:r>
            <a:r>
              <a:rPr lang="en-US" altLang="zh-CN" dirty="0"/>
              <a:t>O(n^2)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如果序列有一些特殊性质，那么可以更快计算</a:t>
            </a:r>
            <a:endParaRPr lang="en-US" altLang="zh-CN" dirty="0"/>
          </a:p>
          <a:p>
            <a:r>
              <a:rPr lang="zh-CN" altLang="en-US" dirty="0"/>
              <a:t>例如：两个序列都是凸的（差分数组是单调（如单增）的）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26510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两个序列的</a:t>
            </a:r>
            <a:r>
              <a:rPr lang="en-US" altLang="zh-CN" dirty="0"/>
              <a:t>max</a:t>
            </a:r>
            <a:r>
              <a:rPr lang="zh-CN" altLang="en-US" dirty="0"/>
              <a:t>卷积一般来说是</a:t>
            </a:r>
            <a:r>
              <a:rPr lang="en-US" altLang="zh-CN" dirty="0"/>
              <a:t>O(n^2)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如果序列有一些特殊性质，那么可以更快计算</a:t>
            </a:r>
            <a:endParaRPr lang="en-US" altLang="zh-CN" dirty="0"/>
          </a:p>
          <a:p>
            <a:r>
              <a:rPr lang="zh-CN" altLang="en-US" dirty="0"/>
              <a:t>例如：两个序列都是凸的（差分数组是单调（如单增）的）</a:t>
            </a:r>
            <a:endParaRPr lang="en-US" altLang="zh-CN" dirty="0"/>
          </a:p>
          <a:p>
            <a:r>
              <a:rPr lang="zh-CN" altLang="en-US" dirty="0"/>
              <a:t>直接把差分数组拿来归并就可以了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93479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两个序列的</a:t>
            </a:r>
            <a:r>
              <a:rPr lang="en-US" altLang="zh-CN" dirty="0"/>
              <a:t>max</a:t>
            </a:r>
            <a:r>
              <a:rPr lang="zh-CN" altLang="en-US" dirty="0"/>
              <a:t>卷积一般来说是</a:t>
            </a:r>
            <a:r>
              <a:rPr lang="en-US" altLang="zh-CN" dirty="0"/>
              <a:t>O(n^2)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如果序列有一些特殊性质，那么可以更快计算</a:t>
            </a:r>
            <a:endParaRPr lang="en-US" altLang="zh-CN" dirty="0"/>
          </a:p>
          <a:p>
            <a:r>
              <a:rPr lang="zh-CN" altLang="en-US" dirty="0"/>
              <a:t>例如：其中一个序列是凸的，假设</a:t>
            </a:r>
            <a:r>
              <a:rPr lang="en-US" altLang="zh-CN" dirty="0"/>
              <a:t>b</a:t>
            </a:r>
            <a:r>
              <a:rPr lang="zh-CN" altLang="en-US" dirty="0"/>
              <a:t>是凸的</a:t>
            </a:r>
            <a:endParaRPr lang="en-US" altLang="zh-CN" dirty="0"/>
          </a:p>
          <a:p>
            <a:r>
              <a:rPr lang="zh-CN" altLang="en-US" dirty="0"/>
              <a:t>那么对于序列</a:t>
            </a:r>
            <a:r>
              <a:rPr lang="en-US" altLang="zh-CN" dirty="0"/>
              <a:t>c</a:t>
            </a:r>
            <a:r>
              <a:rPr lang="zh-CN" altLang="en-US" dirty="0"/>
              <a:t>来说，</a:t>
            </a:r>
            <a:r>
              <a:rPr lang="en-US" altLang="zh-CN" dirty="0"/>
              <a:t>c[j]=</a:t>
            </a:r>
            <a:r>
              <a:rPr lang="en-US" altLang="zh-CN" dirty="0" err="1"/>
              <a:t>max_k</a:t>
            </a:r>
            <a:r>
              <a:rPr lang="en-US" altLang="zh-CN" dirty="0"/>
              <a:t> (a[j-k]+b[k])</a:t>
            </a:r>
          </a:p>
          <a:p>
            <a:r>
              <a:rPr lang="zh-CN" altLang="en-US" dirty="0"/>
              <a:t>假设对于</a:t>
            </a:r>
            <a:r>
              <a:rPr lang="en-US" altLang="zh-CN" dirty="0"/>
              <a:t>j</a:t>
            </a:r>
            <a:r>
              <a:rPr lang="zh-CN" altLang="en-US" dirty="0"/>
              <a:t>来说，最大值在</a:t>
            </a:r>
            <a:r>
              <a:rPr lang="en-US" altLang="zh-CN" dirty="0"/>
              <a:t>k</a:t>
            </a:r>
            <a:r>
              <a:rPr lang="zh-CN" altLang="en-US" dirty="0"/>
              <a:t>处取得</a:t>
            </a:r>
            <a:endParaRPr lang="en-US" altLang="zh-CN" dirty="0"/>
          </a:p>
          <a:p>
            <a:r>
              <a:rPr lang="zh-CN" altLang="en-US" dirty="0"/>
              <a:t>那么对于</a:t>
            </a:r>
            <a:r>
              <a:rPr lang="en-US" altLang="zh-CN" dirty="0"/>
              <a:t>j+1</a:t>
            </a:r>
            <a:r>
              <a:rPr lang="zh-CN" altLang="en-US" dirty="0"/>
              <a:t>来说，其他所有</a:t>
            </a:r>
            <a:r>
              <a:rPr lang="en-US" altLang="zh-CN" dirty="0"/>
              <a:t>&lt;k</a:t>
            </a:r>
            <a:r>
              <a:rPr lang="zh-CN" altLang="en-US" dirty="0"/>
              <a:t>的位置都不能成为最大值</a:t>
            </a:r>
            <a:endParaRPr lang="en-US" altLang="zh-CN" dirty="0"/>
          </a:p>
          <a:p>
            <a:r>
              <a:rPr lang="zh-CN" altLang="en-US" dirty="0"/>
              <a:t>这是因为</a:t>
            </a:r>
            <a:r>
              <a:rPr lang="en-US" altLang="zh-CN" dirty="0"/>
              <a:t>a[j-k’]+b[k’]&lt;a[j-k]+b[k]</a:t>
            </a:r>
            <a:r>
              <a:rPr lang="zh-CN" altLang="en-US" dirty="0"/>
              <a:t>，那么自然</a:t>
            </a:r>
            <a:r>
              <a:rPr lang="en-US" altLang="zh-CN" dirty="0"/>
              <a:t>a[j-k’]+b[k’+1]&lt;a[j-k]+b[k+1]</a:t>
            </a:r>
            <a:r>
              <a:rPr lang="zh-CN" altLang="en-US" dirty="0"/>
              <a:t>（凸性）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99979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两个序列的</a:t>
            </a:r>
            <a:r>
              <a:rPr lang="en-US" altLang="zh-CN" dirty="0"/>
              <a:t>max</a:t>
            </a:r>
            <a:r>
              <a:rPr lang="zh-CN" altLang="en-US" dirty="0"/>
              <a:t>卷积一般来说是</a:t>
            </a:r>
            <a:r>
              <a:rPr lang="en-US" altLang="zh-CN" dirty="0"/>
              <a:t>O(n^2)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如果序列有一些特殊性质，那么可以更快计算</a:t>
            </a:r>
            <a:endParaRPr lang="en-US" altLang="zh-CN" dirty="0"/>
          </a:p>
          <a:p>
            <a:r>
              <a:rPr lang="zh-CN" altLang="en-US" dirty="0"/>
              <a:t>例如：其中一个序列是凸的，假设</a:t>
            </a:r>
            <a:r>
              <a:rPr lang="en-US" altLang="zh-CN" dirty="0"/>
              <a:t>b</a:t>
            </a:r>
            <a:r>
              <a:rPr lang="zh-CN" altLang="en-US" dirty="0"/>
              <a:t>是凸的</a:t>
            </a:r>
            <a:endParaRPr lang="en-US" altLang="zh-CN" dirty="0"/>
          </a:p>
          <a:p>
            <a:r>
              <a:rPr lang="zh-CN" altLang="en-US" dirty="0"/>
              <a:t>那么对于序列</a:t>
            </a:r>
            <a:r>
              <a:rPr lang="en-US" altLang="zh-CN" dirty="0"/>
              <a:t>c</a:t>
            </a:r>
            <a:r>
              <a:rPr lang="zh-CN" altLang="en-US" dirty="0"/>
              <a:t>来说，</a:t>
            </a:r>
            <a:r>
              <a:rPr lang="en-US" altLang="zh-CN" dirty="0"/>
              <a:t>c[j]=</a:t>
            </a:r>
            <a:r>
              <a:rPr lang="en-US" altLang="zh-CN" dirty="0" err="1"/>
              <a:t>max_k</a:t>
            </a:r>
            <a:r>
              <a:rPr lang="en-US" altLang="zh-CN" dirty="0"/>
              <a:t> (a[j-k]+b[k])</a:t>
            </a:r>
          </a:p>
          <a:p>
            <a:r>
              <a:rPr lang="zh-CN" altLang="en-US" dirty="0"/>
              <a:t>假设对于</a:t>
            </a:r>
            <a:r>
              <a:rPr lang="en-US" altLang="zh-CN" dirty="0"/>
              <a:t>j</a:t>
            </a:r>
            <a:r>
              <a:rPr lang="zh-CN" altLang="en-US" dirty="0"/>
              <a:t>来说，最大值在</a:t>
            </a:r>
            <a:r>
              <a:rPr lang="en-US" altLang="zh-CN" dirty="0"/>
              <a:t>k</a:t>
            </a:r>
            <a:r>
              <a:rPr lang="zh-CN" altLang="en-US" dirty="0"/>
              <a:t>处取得</a:t>
            </a:r>
            <a:endParaRPr lang="en-US" altLang="zh-CN" dirty="0"/>
          </a:p>
          <a:p>
            <a:r>
              <a:rPr lang="zh-CN" altLang="en-US" dirty="0"/>
              <a:t>那么对于</a:t>
            </a:r>
            <a:r>
              <a:rPr lang="en-US" altLang="zh-CN" dirty="0"/>
              <a:t>j+1</a:t>
            </a:r>
            <a:r>
              <a:rPr lang="zh-CN" altLang="en-US" dirty="0"/>
              <a:t>来说，其他所有</a:t>
            </a:r>
            <a:r>
              <a:rPr lang="en-US" altLang="zh-CN" dirty="0"/>
              <a:t>&lt;k</a:t>
            </a:r>
            <a:r>
              <a:rPr lang="zh-CN" altLang="en-US" dirty="0"/>
              <a:t>的位置都不能成为最大值</a:t>
            </a:r>
            <a:endParaRPr lang="en-US" altLang="zh-CN" dirty="0"/>
          </a:p>
          <a:p>
            <a:r>
              <a:rPr lang="zh-CN" altLang="en-US" dirty="0"/>
              <a:t>所以我们发现决策点也是单调的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12366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所以可以分治</a:t>
            </a:r>
            <a:endParaRPr lang="en-US" altLang="zh-CN" dirty="0"/>
          </a:p>
          <a:p>
            <a:r>
              <a:rPr lang="zh-CN" altLang="en-US" dirty="0"/>
              <a:t>假设现在我们想求</a:t>
            </a:r>
            <a:r>
              <a:rPr lang="en-US" altLang="zh-CN" dirty="0"/>
              <a:t>[L,R]</a:t>
            </a:r>
            <a:r>
              <a:rPr lang="zh-CN" altLang="en-US" dirty="0"/>
              <a:t>范围的</a:t>
            </a:r>
            <a:r>
              <a:rPr lang="en-US" altLang="zh-CN" dirty="0"/>
              <a:t>max</a:t>
            </a:r>
            <a:r>
              <a:rPr lang="zh-CN" altLang="en-US" dirty="0"/>
              <a:t>卷积，这一段的决策点范围是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那么我们可以先</a:t>
            </a:r>
            <a:r>
              <a:rPr lang="en-US" altLang="zh-CN" dirty="0"/>
              <a:t>O(n)</a:t>
            </a:r>
            <a:r>
              <a:rPr lang="zh-CN" altLang="en-US" dirty="0"/>
              <a:t>求出</a:t>
            </a:r>
            <a:r>
              <a:rPr lang="en-US" altLang="zh-CN" dirty="0"/>
              <a:t>MID=(L+R)/2</a:t>
            </a:r>
            <a:r>
              <a:rPr lang="zh-CN" altLang="en-US" dirty="0"/>
              <a:t>这个位置的决策点</a:t>
            </a:r>
            <a:r>
              <a:rPr lang="en-US" altLang="zh-CN" dirty="0"/>
              <a:t>p[MID]</a:t>
            </a:r>
          </a:p>
          <a:p>
            <a:r>
              <a:rPr lang="zh-CN" altLang="en-US" dirty="0"/>
              <a:t>那么我们知道</a:t>
            </a:r>
            <a:r>
              <a:rPr lang="en-US" altLang="zh-CN" dirty="0"/>
              <a:t>[L,MID-1]</a:t>
            </a:r>
            <a:r>
              <a:rPr lang="zh-CN" altLang="en-US" dirty="0"/>
              <a:t>这一块的决策点区间应该在</a:t>
            </a:r>
            <a:r>
              <a:rPr lang="en-US" altLang="zh-CN" dirty="0"/>
              <a:t>[</a:t>
            </a:r>
            <a:r>
              <a:rPr lang="en-US" altLang="zh-CN" dirty="0" err="1"/>
              <a:t>l,p</a:t>
            </a:r>
            <a:r>
              <a:rPr lang="en-US" altLang="zh-CN" dirty="0"/>
              <a:t>[MID]]</a:t>
            </a:r>
          </a:p>
          <a:p>
            <a:r>
              <a:rPr lang="en-US" altLang="zh-CN" dirty="0"/>
              <a:t>[MID+1,R]</a:t>
            </a:r>
            <a:r>
              <a:rPr lang="zh-CN" altLang="en-US" dirty="0"/>
              <a:t>这一块的决策点区间应该在</a:t>
            </a:r>
            <a:r>
              <a:rPr lang="en-US" altLang="zh-CN" dirty="0"/>
              <a:t>[p[MID],r]</a:t>
            </a:r>
          </a:p>
          <a:p>
            <a:r>
              <a:rPr lang="zh-CN" altLang="en-US" dirty="0"/>
              <a:t>所以复杂度是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78175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拓展：</a:t>
            </a:r>
            <a:endParaRPr lang="en-US" altLang="zh-CN" dirty="0"/>
          </a:p>
          <a:p>
            <a:r>
              <a:rPr lang="zh-CN" altLang="en-US" dirty="0"/>
              <a:t>假设有</a:t>
            </a:r>
            <a:r>
              <a:rPr lang="en-US" altLang="zh-CN" dirty="0"/>
              <a:t>n</a:t>
            </a:r>
            <a:r>
              <a:rPr lang="zh-CN" altLang="en-US" dirty="0"/>
              <a:t>个物品的</a:t>
            </a:r>
            <a:r>
              <a:rPr lang="en-US" altLang="zh-CN" dirty="0"/>
              <a:t>0-1</a:t>
            </a:r>
            <a:r>
              <a:rPr lang="zh-CN" altLang="en-US" dirty="0"/>
              <a:t>背包，每个物品体积为</a:t>
            </a:r>
            <a:r>
              <a:rPr lang="en-US" altLang="zh-CN" dirty="0"/>
              <a:t>vi</a:t>
            </a:r>
            <a:r>
              <a:rPr lang="zh-CN" altLang="en-US" dirty="0"/>
              <a:t>，价值为</a:t>
            </a:r>
            <a:r>
              <a:rPr lang="en-US" altLang="zh-CN" dirty="0" err="1"/>
              <a:t>wi</a:t>
            </a:r>
            <a:r>
              <a:rPr lang="zh-CN" altLang="en-US" dirty="0"/>
              <a:t>，不同的</a:t>
            </a:r>
            <a:r>
              <a:rPr lang="en-US" altLang="zh-CN" dirty="0"/>
              <a:t>vi</a:t>
            </a:r>
            <a:r>
              <a:rPr lang="zh-CN" altLang="en-US" dirty="0"/>
              <a:t>有</a:t>
            </a:r>
            <a:r>
              <a:rPr lang="en-US" altLang="zh-CN" dirty="0"/>
              <a:t>D</a:t>
            </a:r>
            <a:r>
              <a:rPr lang="zh-CN" altLang="en-US" dirty="0"/>
              <a:t>种</a:t>
            </a:r>
            <a:endParaRPr lang="en-US" altLang="zh-CN" dirty="0"/>
          </a:p>
          <a:p>
            <a:r>
              <a:rPr lang="zh-CN" altLang="en-US" dirty="0"/>
              <a:t>问</a:t>
            </a:r>
            <a:r>
              <a:rPr lang="en-US" altLang="zh-CN" dirty="0"/>
              <a:t>C</a:t>
            </a:r>
            <a:r>
              <a:rPr lang="zh-CN" altLang="en-US" dirty="0"/>
              <a:t>体积的背包能装物品的最大价值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53497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拓展：</a:t>
            </a:r>
            <a:endParaRPr lang="en-US" altLang="zh-CN" dirty="0"/>
          </a:p>
          <a:p>
            <a:r>
              <a:rPr lang="zh-CN" altLang="en-US" dirty="0"/>
              <a:t>假设有</a:t>
            </a:r>
            <a:r>
              <a:rPr lang="en-US" altLang="zh-CN" dirty="0"/>
              <a:t>n</a:t>
            </a:r>
            <a:r>
              <a:rPr lang="zh-CN" altLang="en-US" dirty="0"/>
              <a:t>个物品的</a:t>
            </a:r>
            <a:r>
              <a:rPr lang="en-US" altLang="zh-CN" dirty="0"/>
              <a:t>0-1</a:t>
            </a:r>
            <a:r>
              <a:rPr lang="zh-CN" altLang="en-US" dirty="0"/>
              <a:t>背包，每个物品体积为</a:t>
            </a:r>
            <a:r>
              <a:rPr lang="en-US" altLang="zh-CN" dirty="0"/>
              <a:t>vi</a:t>
            </a:r>
            <a:r>
              <a:rPr lang="zh-CN" altLang="en-US" dirty="0"/>
              <a:t>，价值为</a:t>
            </a:r>
            <a:r>
              <a:rPr lang="en-US" altLang="zh-CN" dirty="0" err="1"/>
              <a:t>wi</a:t>
            </a:r>
            <a:r>
              <a:rPr lang="zh-CN" altLang="en-US" dirty="0"/>
              <a:t>，不同的</a:t>
            </a:r>
            <a:r>
              <a:rPr lang="en-US" altLang="zh-CN" dirty="0"/>
              <a:t>vi</a:t>
            </a:r>
            <a:r>
              <a:rPr lang="zh-CN" altLang="en-US" dirty="0"/>
              <a:t>有</a:t>
            </a:r>
            <a:r>
              <a:rPr lang="en-US" altLang="zh-CN" dirty="0"/>
              <a:t>D</a:t>
            </a:r>
            <a:r>
              <a:rPr lang="zh-CN" altLang="en-US" dirty="0"/>
              <a:t>种</a:t>
            </a:r>
            <a:endParaRPr lang="en-US" altLang="zh-CN" dirty="0"/>
          </a:p>
          <a:p>
            <a:r>
              <a:rPr lang="zh-CN" altLang="en-US" dirty="0"/>
              <a:t>问</a:t>
            </a:r>
            <a:r>
              <a:rPr lang="en-US" altLang="zh-CN" dirty="0"/>
              <a:t>C</a:t>
            </a:r>
            <a:r>
              <a:rPr lang="zh-CN" altLang="en-US" dirty="0"/>
              <a:t>体积的背包能装物品的最大价值</a:t>
            </a:r>
            <a:endParaRPr lang="en-US" altLang="zh-CN" dirty="0"/>
          </a:p>
          <a:p>
            <a:r>
              <a:rPr lang="zh-CN" altLang="en-US" dirty="0"/>
              <a:t>对于相同体积的物品，我们肯定贪心地先选价值大的，再选价值小的，这样就变成</a:t>
            </a:r>
            <a:r>
              <a:rPr lang="en-US" altLang="zh-CN" dirty="0"/>
              <a:t>D</a:t>
            </a:r>
            <a:r>
              <a:rPr lang="zh-CN" altLang="en-US" dirty="0"/>
              <a:t>个凸序列做</a:t>
            </a:r>
            <a:r>
              <a:rPr lang="en-US" altLang="zh-CN" dirty="0"/>
              <a:t>max</a:t>
            </a:r>
            <a:r>
              <a:rPr lang="zh-CN" altLang="en-US" dirty="0"/>
              <a:t>卷积了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19217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拓展：</a:t>
            </a:r>
            <a:endParaRPr lang="en-US" altLang="zh-CN" dirty="0"/>
          </a:p>
          <a:p>
            <a:r>
              <a:rPr lang="zh-CN" altLang="en-US" dirty="0"/>
              <a:t>假设有</a:t>
            </a:r>
            <a:r>
              <a:rPr lang="en-US" altLang="zh-CN" dirty="0"/>
              <a:t>n</a:t>
            </a:r>
            <a:r>
              <a:rPr lang="zh-CN" altLang="en-US" dirty="0"/>
              <a:t>个物品的完全背包，每个物品体积为</a:t>
            </a:r>
            <a:r>
              <a:rPr lang="en-US" altLang="zh-CN" dirty="0"/>
              <a:t>vi&lt;=D</a:t>
            </a:r>
            <a:r>
              <a:rPr lang="zh-CN" altLang="en-US" dirty="0"/>
              <a:t>，价值为</a:t>
            </a:r>
            <a:r>
              <a:rPr lang="en-US" altLang="zh-CN" dirty="0" err="1"/>
              <a:t>wi</a:t>
            </a:r>
            <a:endParaRPr lang="en-US" altLang="zh-CN" dirty="0"/>
          </a:p>
          <a:p>
            <a:r>
              <a:rPr lang="zh-CN" altLang="en-US" dirty="0"/>
              <a:t>问</a:t>
            </a:r>
            <a:r>
              <a:rPr lang="en-US" altLang="zh-CN" dirty="0"/>
              <a:t>C</a:t>
            </a:r>
            <a:r>
              <a:rPr lang="zh-CN" altLang="en-US" dirty="0"/>
              <a:t>体积的背包能装物品的最大价值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表示体积为</a:t>
            </a:r>
            <a:r>
              <a:rPr lang="en-US" altLang="zh-CN" dirty="0" err="1"/>
              <a:t>i</a:t>
            </a:r>
            <a:r>
              <a:rPr lang="zh-CN" altLang="en-US" dirty="0"/>
              <a:t>的最大价值</a:t>
            </a:r>
            <a:endParaRPr lang="en-US" altLang="zh-CN" dirty="0"/>
          </a:p>
          <a:p>
            <a:r>
              <a:rPr lang="zh-CN" altLang="en-US" dirty="0"/>
              <a:t>那么显然有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max_j</a:t>
            </a:r>
            <a:r>
              <a:rPr lang="en-US" altLang="zh-CN" dirty="0"/>
              <a:t> (f[j]+f[</a:t>
            </a:r>
            <a:r>
              <a:rPr lang="en-US" altLang="zh-CN" dirty="0" err="1"/>
              <a:t>i</a:t>
            </a:r>
            <a:r>
              <a:rPr lang="en-US" altLang="zh-CN" dirty="0"/>
              <a:t>-j])</a:t>
            </a:r>
          </a:p>
          <a:p>
            <a:r>
              <a:rPr lang="zh-CN" altLang="en-US" dirty="0"/>
              <a:t>也就是说</a:t>
            </a:r>
            <a:r>
              <a:rPr lang="en-US" altLang="zh-CN" dirty="0"/>
              <a:t>f</a:t>
            </a:r>
            <a:r>
              <a:rPr lang="zh-CN" altLang="en-US" dirty="0"/>
              <a:t>自己和自己卷，可以卷出后面的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01166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那么显然有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max_j</a:t>
            </a:r>
            <a:r>
              <a:rPr lang="en-US" altLang="zh-CN" dirty="0"/>
              <a:t> (f[j]+f[</a:t>
            </a:r>
            <a:r>
              <a:rPr lang="en-US" altLang="zh-CN" dirty="0" err="1"/>
              <a:t>i</a:t>
            </a:r>
            <a:r>
              <a:rPr lang="en-US" altLang="zh-CN" dirty="0"/>
              <a:t>-j])</a:t>
            </a:r>
          </a:p>
          <a:p>
            <a:r>
              <a:rPr lang="zh-CN" altLang="en-US" dirty="0"/>
              <a:t>也就是说</a:t>
            </a:r>
            <a:r>
              <a:rPr lang="en-US" altLang="zh-CN" dirty="0"/>
              <a:t>f</a:t>
            </a:r>
            <a:r>
              <a:rPr lang="zh-CN" altLang="en-US" dirty="0"/>
              <a:t>自己和自己卷，可以卷出后面的</a:t>
            </a:r>
            <a:endParaRPr lang="en-US" altLang="zh-CN" dirty="0"/>
          </a:p>
          <a:p>
            <a:r>
              <a:rPr lang="zh-CN" altLang="en-US" dirty="0"/>
              <a:t>且如果</a:t>
            </a:r>
            <a:r>
              <a:rPr lang="en-US" altLang="zh-CN" dirty="0" err="1"/>
              <a:t>i</a:t>
            </a:r>
            <a:r>
              <a:rPr lang="en-US" altLang="zh-CN" dirty="0"/>
              <a:t>-j</a:t>
            </a:r>
            <a:r>
              <a:rPr lang="zh-CN" altLang="en-US" dirty="0"/>
              <a:t>这一堆和</a:t>
            </a:r>
            <a:r>
              <a:rPr lang="en-US" altLang="zh-CN" dirty="0"/>
              <a:t>j</a:t>
            </a:r>
            <a:r>
              <a:rPr lang="zh-CN" altLang="en-US" dirty="0"/>
              <a:t>这一堆相差</a:t>
            </a:r>
            <a:r>
              <a:rPr lang="en-US" altLang="zh-CN" dirty="0"/>
              <a:t>&gt;D</a:t>
            </a:r>
            <a:r>
              <a:rPr lang="zh-CN" altLang="en-US" dirty="0"/>
              <a:t>，我们总可以调整到</a:t>
            </a:r>
            <a:r>
              <a:rPr lang="en-US" altLang="zh-CN" dirty="0"/>
              <a:t>&lt;=D</a:t>
            </a:r>
          </a:p>
          <a:p>
            <a:r>
              <a:rPr lang="zh-CN" altLang="en-US" dirty="0"/>
              <a:t>所以通过</a:t>
            </a:r>
            <a:r>
              <a:rPr lang="en-US" altLang="zh-CN" dirty="0"/>
              <a:t>[f[j-D/2],…,f[</a:t>
            </a:r>
            <a:r>
              <a:rPr lang="en-US" altLang="zh-CN" dirty="0" err="1"/>
              <a:t>j+D</a:t>
            </a:r>
            <a:r>
              <a:rPr lang="en-US" altLang="zh-CN" dirty="0"/>
              <a:t>/2]]</a:t>
            </a:r>
            <a:r>
              <a:rPr lang="zh-CN" altLang="en-US" dirty="0"/>
              <a:t>和</a:t>
            </a:r>
            <a:r>
              <a:rPr lang="en-US" altLang="zh-CN" dirty="0"/>
              <a:t>[f[k-D/2],…,f[</a:t>
            </a:r>
            <a:r>
              <a:rPr lang="en-US" altLang="zh-CN" dirty="0" err="1"/>
              <a:t>k+D</a:t>
            </a:r>
            <a:r>
              <a:rPr lang="en-US" altLang="zh-CN" dirty="0"/>
              <a:t>/2]]</a:t>
            </a:r>
            <a:r>
              <a:rPr lang="zh-CN" altLang="en-US" dirty="0"/>
              <a:t>，可以得到</a:t>
            </a:r>
            <a:r>
              <a:rPr lang="en-US" altLang="zh-CN" dirty="0"/>
              <a:t>f[</a:t>
            </a:r>
            <a:r>
              <a:rPr lang="en-US" altLang="zh-CN" dirty="0" err="1"/>
              <a:t>j+k</a:t>
            </a:r>
            <a:r>
              <a:rPr lang="en-US" altLang="zh-CN" dirty="0"/>
              <a:t>]</a:t>
            </a:r>
            <a:r>
              <a:rPr lang="zh-CN" altLang="en-US" dirty="0"/>
              <a:t>的值</a:t>
            </a:r>
            <a:endParaRPr lang="en-US" altLang="zh-CN" dirty="0"/>
          </a:p>
          <a:p>
            <a:r>
              <a:rPr lang="zh-CN" altLang="en-US" dirty="0"/>
              <a:t>现在，假如我们知道了</a:t>
            </a:r>
            <a:r>
              <a:rPr lang="en-US" altLang="zh-CN" dirty="0"/>
              <a:t>[f[k-D],…,f[</a:t>
            </a:r>
            <a:r>
              <a:rPr lang="en-US" altLang="zh-CN" dirty="0" err="1"/>
              <a:t>k+D</a:t>
            </a:r>
            <a:r>
              <a:rPr lang="en-US" altLang="zh-CN" dirty="0"/>
              <a:t>]]</a:t>
            </a:r>
            <a:r>
              <a:rPr lang="zh-CN" altLang="en-US" dirty="0"/>
              <a:t>，它自己卷自己可以得到</a:t>
            </a:r>
            <a:r>
              <a:rPr lang="en-US" altLang="zh-CN" dirty="0"/>
              <a:t>[f[2k-D],…,f[2k+D]]</a:t>
            </a:r>
          </a:p>
          <a:p>
            <a:r>
              <a:rPr lang="zh-CN" altLang="en-US" dirty="0"/>
              <a:t>这样倍增上去就可以快速计算出</a:t>
            </a:r>
            <a:r>
              <a:rPr lang="en-US" altLang="zh-CN" dirty="0"/>
              <a:t>f[C]</a:t>
            </a:r>
          </a:p>
          <a:p>
            <a:r>
              <a:rPr lang="zh-CN" altLang="en-US" dirty="0"/>
              <a:t>最初只需暴力计算</a:t>
            </a:r>
            <a:r>
              <a:rPr lang="en-US" altLang="zh-CN" dirty="0"/>
              <a:t>[f[0],…,f[2D]]</a:t>
            </a:r>
            <a:r>
              <a:rPr lang="zh-CN" altLang="en-US" dirty="0"/>
              <a:t>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41005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太空梯的装配使用了两台巨形机器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，现有</a:t>
            </a:r>
            <a:r>
              <a:rPr lang="en-US" altLang="zh-CN" dirty="0"/>
              <a:t>n</a:t>
            </a:r>
            <a:r>
              <a:rPr lang="zh-CN" altLang="en-US" dirty="0"/>
              <a:t>个作业要处理。设第</a:t>
            </a:r>
            <a:r>
              <a:rPr lang="en-US" altLang="zh-CN" dirty="0" err="1"/>
              <a:t>i</a:t>
            </a:r>
            <a:r>
              <a:rPr lang="zh-CN" altLang="en-US" dirty="0"/>
              <a:t>个作业交给机器</a:t>
            </a:r>
            <a:r>
              <a:rPr lang="en-US" altLang="zh-CN" dirty="0"/>
              <a:t>A</a:t>
            </a:r>
            <a:r>
              <a:rPr lang="zh-CN" altLang="en-US" dirty="0"/>
              <a:t>处理时需要时间</a:t>
            </a:r>
            <a:r>
              <a:rPr lang="en-US" altLang="zh-CN" dirty="0"/>
              <a:t>ai</a:t>
            </a:r>
            <a:r>
              <a:rPr lang="zh-CN" altLang="en-US" dirty="0"/>
              <a:t>，若由机器</a:t>
            </a:r>
            <a:r>
              <a:rPr lang="en-US" altLang="zh-CN" dirty="0"/>
              <a:t>B</a:t>
            </a:r>
            <a:r>
              <a:rPr lang="zh-CN" altLang="en-US" dirty="0"/>
              <a:t>来处理，则需要时间</a:t>
            </a:r>
            <a:r>
              <a:rPr lang="en-US" altLang="zh-CN" dirty="0"/>
              <a:t>bi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由于各作业的特点和机器的性能关系，很可能对于某些</a:t>
            </a:r>
            <a:r>
              <a:rPr lang="en-US" altLang="zh-CN" dirty="0" err="1"/>
              <a:t>i</a:t>
            </a:r>
            <a:r>
              <a:rPr lang="zh-CN" altLang="en-US" dirty="0"/>
              <a:t>，有</a:t>
            </a:r>
            <a:r>
              <a:rPr lang="en-US" altLang="zh-CN" dirty="0" err="1"/>
              <a:t>ai≥bi</a:t>
            </a:r>
            <a:r>
              <a:rPr lang="zh-CN" altLang="en-US" dirty="0"/>
              <a:t>，而对于某些</a:t>
            </a:r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 err="1"/>
              <a:t>j≠i</a:t>
            </a:r>
            <a:r>
              <a:rPr lang="zh-CN" altLang="en-US" dirty="0"/>
              <a:t>，有</a:t>
            </a:r>
            <a:r>
              <a:rPr lang="en-US" altLang="zh-CN" dirty="0" err="1"/>
              <a:t>aj</a:t>
            </a:r>
            <a:r>
              <a:rPr lang="en-US" altLang="zh-CN" dirty="0"/>
              <a:t> &lt;</a:t>
            </a:r>
            <a:r>
              <a:rPr lang="en-US" altLang="zh-CN" dirty="0" err="1"/>
              <a:t>bj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注意既不能将一个作业分开由</a:t>
            </a:r>
            <a:r>
              <a:rPr lang="en-US" altLang="zh-CN" dirty="0"/>
              <a:t>2</a:t>
            </a:r>
            <a:r>
              <a:rPr lang="zh-CN" altLang="en-US" dirty="0"/>
              <a:t>台机器处理，也没有一台机器能同时处理</a:t>
            </a:r>
            <a:r>
              <a:rPr lang="en-US" altLang="zh-CN" dirty="0"/>
              <a:t>2</a:t>
            </a:r>
            <a:r>
              <a:rPr lang="zh-CN" altLang="en-US" dirty="0"/>
              <a:t>个作业。</a:t>
            </a:r>
            <a:endParaRPr lang="en-US" altLang="zh-CN" dirty="0"/>
          </a:p>
          <a:p>
            <a:r>
              <a:rPr lang="zh-CN" altLang="en-US" dirty="0"/>
              <a:t>问如何把这</a:t>
            </a:r>
            <a:r>
              <a:rPr lang="en-US" altLang="zh-CN" dirty="0"/>
              <a:t>n</a:t>
            </a:r>
            <a:r>
              <a:rPr lang="zh-CN" altLang="en-US" dirty="0"/>
              <a:t>个作业分配给两台机器，使得总时间最短？</a:t>
            </a:r>
            <a:endParaRPr lang="en-US" altLang="zh-CN" dirty="0"/>
          </a:p>
          <a:p>
            <a:r>
              <a:rPr lang="en-US" altLang="zh-CN" dirty="0"/>
              <a:t>n&lt;=30,ai,bi&lt;=20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83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多重背包的优化问题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对比完全</a:t>
            </a:r>
            <a:r>
              <a:rPr lang="en-US" altLang="zh-CN" dirty="0"/>
              <a:t>/0-1</a:t>
            </a:r>
            <a:r>
              <a:rPr lang="zh-CN" altLang="en-US" dirty="0"/>
              <a:t>背包的复杂度</a:t>
            </a:r>
            <a:r>
              <a:rPr lang="en-US" altLang="zh-CN" dirty="0"/>
              <a:t>O(NV)</a:t>
            </a:r>
            <a:r>
              <a:rPr lang="zh-CN" altLang="en-US" dirty="0"/>
              <a:t>，考虑优化</a:t>
            </a:r>
            <a:endParaRPr lang="en-US" altLang="zh-CN" dirty="0"/>
          </a:p>
          <a:p>
            <a:r>
              <a:rPr lang="zh-CN" altLang="en-US" dirty="0"/>
              <a:t>方法二</a:t>
            </a:r>
            <a:endParaRPr lang="en-US" altLang="zh-CN" dirty="0"/>
          </a:p>
          <a:p>
            <a:r>
              <a:rPr lang="pl-PL" altLang="zh-CN" dirty="0"/>
              <a:t>f[j] = max(</a:t>
            </a:r>
            <a:r>
              <a:rPr lang="en-US" altLang="zh-CN" dirty="0"/>
              <a:t>g</a:t>
            </a:r>
            <a:r>
              <a:rPr lang="pl-PL" altLang="zh-CN" dirty="0"/>
              <a:t>[</a:t>
            </a:r>
            <a:r>
              <a:rPr lang="en-US" altLang="zh-CN" dirty="0" err="1"/>
              <a:t>j%v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pl-PL" altLang="zh-CN" dirty="0"/>
              <a:t>+k*v[i]] - k*w[i]) + </a:t>
            </a:r>
            <a:r>
              <a:rPr lang="en-US" altLang="zh-CN" dirty="0"/>
              <a:t>j/v[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pl-PL" altLang="zh-CN" dirty="0"/>
              <a:t>*w[i]</a:t>
            </a:r>
            <a:r>
              <a:rPr lang="en-US" altLang="zh-CN" dirty="0"/>
              <a:t> (j/v[</a:t>
            </a:r>
            <a:r>
              <a:rPr lang="en-US" altLang="zh-CN" dirty="0" err="1"/>
              <a:t>i</a:t>
            </a:r>
            <a:r>
              <a:rPr lang="en-US" altLang="zh-CN" dirty="0"/>
              <a:t>]-c[</a:t>
            </a:r>
            <a:r>
              <a:rPr lang="en-US" altLang="zh-CN" dirty="0" err="1"/>
              <a:t>i</a:t>
            </a:r>
            <a:r>
              <a:rPr lang="en-US" altLang="zh-CN" dirty="0"/>
              <a:t>]&lt;=k&lt;=j/v[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范围再化一下，是</a:t>
            </a:r>
            <a:r>
              <a:rPr lang="en-US" altLang="zh-CN" dirty="0"/>
              <a:t>j-c[</a:t>
            </a:r>
            <a:r>
              <a:rPr lang="en-US" altLang="zh-CN" dirty="0" err="1"/>
              <a:t>i</a:t>
            </a:r>
            <a:r>
              <a:rPr lang="en-US" altLang="zh-CN" dirty="0"/>
              <a:t>]*v[</a:t>
            </a:r>
            <a:r>
              <a:rPr lang="en-US" altLang="zh-CN" dirty="0" err="1"/>
              <a:t>i</a:t>
            </a:r>
            <a:r>
              <a:rPr lang="en-US" altLang="zh-CN" dirty="0"/>
              <a:t>]&lt;=</a:t>
            </a:r>
            <a:r>
              <a:rPr lang="en-US" altLang="zh-CN" dirty="0" err="1"/>
              <a:t>j%v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pl-PL" altLang="zh-CN" dirty="0"/>
              <a:t>+k*v[i]</a:t>
            </a:r>
            <a:r>
              <a:rPr lang="en-US" altLang="zh-CN" dirty="0"/>
              <a:t>&lt;=j</a:t>
            </a:r>
          </a:p>
          <a:p>
            <a:r>
              <a:rPr lang="zh-CN" altLang="en-US" dirty="0"/>
              <a:t>然后单调队列优化，注意到这个是</a:t>
            </a:r>
            <a:r>
              <a:rPr lang="en-US" altLang="zh-CN" dirty="0" err="1"/>
              <a:t>j%v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为定值的情况下才能用单调队列优化，所以要弄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个单调队列，不同余数分开</a:t>
            </a:r>
            <a:endParaRPr lang="en-US" altLang="zh-CN" dirty="0"/>
          </a:p>
          <a:p>
            <a:r>
              <a:rPr lang="zh-CN" altLang="en-US" dirty="0"/>
              <a:t>队列里面放</a:t>
            </a:r>
            <a:r>
              <a:rPr lang="en-US" altLang="zh-CN" dirty="0" err="1"/>
              <a:t>dp</a:t>
            </a:r>
            <a:r>
              <a:rPr lang="zh-CN" altLang="en-US" dirty="0"/>
              <a:t>的下标（</a:t>
            </a:r>
            <a:r>
              <a:rPr lang="en-US" altLang="zh-CN" dirty="0" err="1"/>
              <a:t>j%v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pl-PL" altLang="zh-CN" dirty="0"/>
              <a:t>+k*v[i]</a:t>
            </a:r>
            <a:r>
              <a:rPr lang="zh-CN" altLang="en-US" dirty="0"/>
              <a:t>），先让队首出去一些元素，保证队首下标在范围内，此时最大值对应的下标在队首；然后</a:t>
            </a:r>
            <a:r>
              <a:rPr lang="en-US" altLang="zh-CN" dirty="0"/>
              <a:t>f[</a:t>
            </a:r>
            <a:r>
              <a:rPr lang="en-US" altLang="zh-CN" dirty="0" err="1"/>
              <a:t>j%v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pl-PL" altLang="zh-CN" dirty="0"/>
              <a:t>+k*v[i]</a:t>
            </a:r>
            <a:r>
              <a:rPr lang="en-US" altLang="zh-CN" dirty="0"/>
              <a:t>]</a:t>
            </a:r>
            <a:r>
              <a:rPr lang="zh-CN" altLang="en-US" dirty="0"/>
              <a:t>用</a:t>
            </a:r>
            <a:r>
              <a:rPr lang="en-US" altLang="zh-CN" dirty="0"/>
              <a:t>g[q[head]]</a:t>
            </a:r>
            <a:r>
              <a:rPr lang="zh-CN" altLang="en-US" dirty="0"/>
              <a:t>更新以后，就把</a:t>
            </a:r>
            <a:r>
              <a:rPr lang="en-US" altLang="zh-CN" dirty="0"/>
              <a:t>g[</a:t>
            </a:r>
            <a:r>
              <a:rPr lang="en-US" altLang="zh-CN" dirty="0" err="1"/>
              <a:t>j%v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pl-PL" altLang="zh-CN" dirty="0"/>
              <a:t>+k*v[i]</a:t>
            </a:r>
            <a:r>
              <a:rPr lang="en-US" altLang="zh-CN" dirty="0"/>
              <a:t>]-k*w[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放到单调队列队尾，并且维护单调性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个作业，分给</a:t>
            </a:r>
            <a:r>
              <a:rPr lang="en-US" altLang="zh-CN" dirty="0"/>
              <a:t>A</a:t>
            </a:r>
            <a:r>
              <a:rPr lang="zh-CN" altLang="en-US" dirty="0"/>
              <a:t>机器的作业共花了</a:t>
            </a:r>
            <a:r>
              <a:rPr lang="en-US" altLang="zh-CN" dirty="0"/>
              <a:t>j</a:t>
            </a:r>
            <a:r>
              <a:rPr lang="zh-CN" altLang="en-US" dirty="0"/>
              <a:t>时间的情况下，</a:t>
            </a:r>
            <a:r>
              <a:rPr lang="en-US" altLang="zh-CN" dirty="0"/>
              <a:t>B</a:t>
            </a:r>
            <a:r>
              <a:rPr lang="zh-CN" altLang="en-US" dirty="0"/>
              <a:t>机器花的最短时间</a:t>
            </a:r>
          </a:p>
        </p:txBody>
      </p:sp>
    </p:spTree>
    <p:extLst>
      <p:ext uri="{BB962C8B-B14F-4D97-AF65-F5344CB8AC3E}">
        <p14:creationId xmlns:p14="http://schemas.microsoft.com/office/powerpoint/2010/main" val="6774413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个作业，分给</a:t>
            </a:r>
            <a:r>
              <a:rPr lang="en-US" altLang="zh-CN" dirty="0"/>
              <a:t>A</a:t>
            </a:r>
            <a:r>
              <a:rPr lang="zh-CN" altLang="en-US" dirty="0"/>
              <a:t>机器的作业共花了</a:t>
            </a:r>
            <a:r>
              <a:rPr lang="en-US" altLang="zh-CN" dirty="0"/>
              <a:t>j</a:t>
            </a:r>
            <a:r>
              <a:rPr lang="zh-CN" altLang="en-US" dirty="0"/>
              <a:t>时间的情况下，</a:t>
            </a:r>
            <a:r>
              <a:rPr lang="en-US" altLang="zh-CN" dirty="0"/>
              <a:t>B</a:t>
            </a:r>
            <a:r>
              <a:rPr lang="zh-CN" altLang="en-US" dirty="0"/>
              <a:t>机器花的最短时间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][j]=min(f[i-1][j]+B[</a:t>
            </a:r>
            <a:r>
              <a:rPr lang="en-US" altLang="zh-CN" dirty="0" err="1"/>
              <a:t>i</a:t>
            </a:r>
            <a:r>
              <a:rPr lang="en-US" altLang="zh-CN" dirty="0"/>
              <a:t>],f[i-1][j-A[</a:t>
            </a:r>
            <a:r>
              <a:rPr lang="en-US" altLang="zh-CN" dirty="0" err="1"/>
              <a:t>i</a:t>
            </a:r>
            <a:r>
              <a:rPr lang="en-US" altLang="zh-CN" dirty="0"/>
              <a:t>]])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4197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个作业，分给</a:t>
            </a:r>
            <a:r>
              <a:rPr lang="en-US" altLang="zh-CN" dirty="0"/>
              <a:t>A</a:t>
            </a:r>
            <a:r>
              <a:rPr lang="zh-CN" altLang="en-US" dirty="0"/>
              <a:t>机器的作业共花了</a:t>
            </a:r>
            <a:r>
              <a:rPr lang="en-US" altLang="zh-CN" dirty="0"/>
              <a:t>j</a:t>
            </a:r>
            <a:r>
              <a:rPr lang="zh-CN" altLang="en-US" dirty="0"/>
              <a:t>时间的情况下，</a:t>
            </a:r>
            <a:r>
              <a:rPr lang="en-US" altLang="zh-CN" dirty="0"/>
              <a:t>B</a:t>
            </a:r>
            <a:r>
              <a:rPr lang="zh-CN" altLang="en-US" dirty="0"/>
              <a:t>机器花的最短时间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][j]=min(f[i-1][j]+B[</a:t>
            </a:r>
            <a:r>
              <a:rPr lang="en-US" altLang="zh-CN" dirty="0" err="1"/>
              <a:t>i</a:t>
            </a:r>
            <a:r>
              <a:rPr lang="en-US" altLang="zh-CN" dirty="0"/>
              <a:t>],f[i-1][j-A[</a:t>
            </a:r>
            <a:r>
              <a:rPr lang="en-US" altLang="zh-CN" dirty="0" err="1"/>
              <a:t>i</a:t>
            </a:r>
            <a:r>
              <a:rPr lang="en-US" altLang="zh-CN" dirty="0"/>
              <a:t>]])</a:t>
            </a:r>
          </a:p>
          <a:p>
            <a:r>
              <a:rPr lang="zh-CN" altLang="en-US" dirty="0"/>
              <a:t>为啥设计这种状态？</a:t>
            </a:r>
          </a:p>
        </p:txBody>
      </p:sp>
    </p:spTree>
    <p:extLst>
      <p:ext uri="{BB962C8B-B14F-4D97-AF65-F5344CB8AC3E}">
        <p14:creationId xmlns:p14="http://schemas.microsoft.com/office/powerpoint/2010/main" val="8656370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个作业，分给</a:t>
            </a:r>
            <a:r>
              <a:rPr lang="en-US" altLang="zh-CN" dirty="0"/>
              <a:t>A</a:t>
            </a:r>
            <a:r>
              <a:rPr lang="zh-CN" altLang="en-US" dirty="0"/>
              <a:t>机器的作业共花了</a:t>
            </a:r>
            <a:r>
              <a:rPr lang="en-US" altLang="zh-CN" dirty="0"/>
              <a:t>j</a:t>
            </a:r>
            <a:r>
              <a:rPr lang="zh-CN" altLang="en-US" dirty="0"/>
              <a:t>时间的情况下，</a:t>
            </a:r>
            <a:r>
              <a:rPr lang="en-US" altLang="zh-CN" dirty="0"/>
              <a:t>B</a:t>
            </a:r>
            <a:r>
              <a:rPr lang="zh-CN" altLang="en-US" dirty="0"/>
              <a:t>机器花的最短时间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][j]=min(f[i-1][j]+B[</a:t>
            </a:r>
            <a:r>
              <a:rPr lang="en-US" altLang="zh-CN" dirty="0" err="1"/>
              <a:t>i</a:t>
            </a:r>
            <a:r>
              <a:rPr lang="en-US" altLang="zh-CN" dirty="0"/>
              <a:t>],f[i-1][j-A[</a:t>
            </a:r>
            <a:r>
              <a:rPr lang="en-US" altLang="zh-CN" dirty="0" err="1"/>
              <a:t>i</a:t>
            </a:r>
            <a:r>
              <a:rPr lang="en-US" altLang="zh-CN" dirty="0"/>
              <a:t>]])</a:t>
            </a:r>
          </a:p>
          <a:p>
            <a:r>
              <a:rPr lang="zh-CN" altLang="en-US" dirty="0"/>
              <a:t>为啥设计这种状态？</a:t>
            </a:r>
            <a:endParaRPr lang="en-US" altLang="zh-CN" dirty="0"/>
          </a:p>
          <a:p>
            <a:r>
              <a:rPr lang="zh-CN" altLang="en-US" dirty="0"/>
              <a:t>一方面，如果不记录</a:t>
            </a:r>
            <a:r>
              <a:rPr lang="en-US" altLang="zh-CN" dirty="0"/>
              <a:t>A</a:t>
            </a:r>
            <a:r>
              <a:rPr lang="zh-CN" altLang="en-US" dirty="0"/>
              <a:t>花的时间那信息就损失了。最后没法找答案。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67670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个作业，分给</a:t>
            </a:r>
            <a:r>
              <a:rPr lang="en-US" altLang="zh-CN" dirty="0"/>
              <a:t>A</a:t>
            </a:r>
            <a:r>
              <a:rPr lang="zh-CN" altLang="en-US" dirty="0"/>
              <a:t>机器的作业共花了</a:t>
            </a:r>
            <a:r>
              <a:rPr lang="en-US" altLang="zh-CN" dirty="0"/>
              <a:t>j</a:t>
            </a:r>
            <a:r>
              <a:rPr lang="zh-CN" altLang="en-US" dirty="0"/>
              <a:t>时间的情况下，</a:t>
            </a:r>
            <a:r>
              <a:rPr lang="en-US" altLang="zh-CN" dirty="0"/>
              <a:t>B</a:t>
            </a:r>
            <a:r>
              <a:rPr lang="zh-CN" altLang="en-US" dirty="0"/>
              <a:t>机器花的最短时间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][j]=min(f[i-1][j]+B[</a:t>
            </a:r>
            <a:r>
              <a:rPr lang="en-US" altLang="zh-CN" dirty="0" err="1"/>
              <a:t>i</a:t>
            </a:r>
            <a:r>
              <a:rPr lang="en-US" altLang="zh-CN" dirty="0"/>
              <a:t>],f[i-1][j-A[</a:t>
            </a:r>
            <a:r>
              <a:rPr lang="en-US" altLang="zh-CN" dirty="0" err="1"/>
              <a:t>i</a:t>
            </a:r>
            <a:r>
              <a:rPr lang="en-US" altLang="zh-CN" dirty="0"/>
              <a:t>]])</a:t>
            </a:r>
          </a:p>
          <a:p>
            <a:r>
              <a:rPr lang="zh-CN" altLang="en-US" dirty="0"/>
              <a:t>为啥设计这种状态？</a:t>
            </a:r>
            <a:endParaRPr lang="en-US" altLang="zh-CN" dirty="0"/>
          </a:p>
          <a:p>
            <a:r>
              <a:rPr lang="zh-CN" altLang="en-US" dirty="0"/>
              <a:t>另一方面，我们思考一下如果</a:t>
            </a:r>
            <a:r>
              <a:rPr lang="en-US" altLang="zh-CN" dirty="0"/>
              <a:t>ai=bi</a:t>
            </a:r>
            <a:r>
              <a:rPr lang="zh-CN" altLang="en-US" dirty="0"/>
              <a:t>，那么这个问题就相当于要把一个序列尽量均等地分成两个部分，怎么做？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27187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另一方面，我们思考一下如果</a:t>
            </a:r>
            <a:r>
              <a:rPr lang="en-US" altLang="zh-CN" dirty="0"/>
              <a:t>ai=bi</a:t>
            </a:r>
            <a:r>
              <a:rPr lang="zh-CN" altLang="en-US" dirty="0"/>
              <a:t>，那么这个问题就相当于要把一个序列尽量均等地分成两个部分，怎么做？</a:t>
            </a:r>
            <a:endParaRPr lang="en-US" altLang="zh-CN" dirty="0"/>
          </a:p>
          <a:p>
            <a:r>
              <a:rPr lang="zh-CN" altLang="en-US" dirty="0"/>
              <a:t>相当于把这个序列的每个数当成物品的体积，物品没有价值，只是看能否凑出来。</a:t>
            </a:r>
            <a:endParaRPr lang="en-US" altLang="zh-CN" dirty="0"/>
          </a:p>
          <a:p>
            <a:r>
              <a:rPr lang="zh-CN" altLang="en-US" dirty="0"/>
              <a:t>所以就变成</a:t>
            </a:r>
            <a:r>
              <a:rPr lang="en-US" altLang="zh-CN" dirty="0"/>
              <a:t>0-1</a:t>
            </a:r>
            <a:r>
              <a:rPr lang="zh-CN" altLang="en-US" dirty="0"/>
              <a:t>背包，然后看</a:t>
            </a:r>
            <a:r>
              <a:rPr lang="en-US" altLang="zh-CN" dirty="0"/>
              <a:t>sum/2</a:t>
            </a:r>
            <a:r>
              <a:rPr lang="zh-CN" altLang="en-US" dirty="0"/>
              <a:t>附近的数看能否凑出来就行了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99741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个作业，分给</a:t>
            </a:r>
            <a:r>
              <a:rPr lang="en-US" altLang="zh-CN" dirty="0"/>
              <a:t>A</a:t>
            </a:r>
            <a:r>
              <a:rPr lang="zh-CN" altLang="en-US" dirty="0"/>
              <a:t>机器的作业共花了</a:t>
            </a:r>
            <a:r>
              <a:rPr lang="en-US" altLang="zh-CN" dirty="0"/>
              <a:t>j</a:t>
            </a:r>
            <a:r>
              <a:rPr lang="zh-CN" altLang="en-US" dirty="0"/>
              <a:t>时间的情况下，</a:t>
            </a:r>
            <a:r>
              <a:rPr lang="en-US" altLang="zh-CN" dirty="0"/>
              <a:t>B</a:t>
            </a:r>
            <a:r>
              <a:rPr lang="zh-CN" altLang="en-US" dirty="0"/>
              <a:t>机器花的最短时间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][j]=min(f[i-1][j]+B[</a:t>
            </a:r>
            <a:r>
              <a:rPr lang="en-US" altLang="zh-CN" dirty="0" err="1"/>
              <a:t>i</a:t>
            </a:r>
            <a:r>
              <a:rPr lang="en-US" altLang="zh-CN" dirty="0"/>
              <a:t>],f[i-1][j-A[</a:t>
            </a:r>
            <a:r>
              <a:rPr lang="en-US" altLang="zh-CN" dirty="0" err="1"/>
              <a:t>i</a:t>
            </a:r>
            <a:r>
              <a:rPr lang="en-US" altLang="zh-CN" dirty="0"/>
              <a:t>]])</a:t>
            </a:r>
          </a:p>
          <a:p>
            <a:r>
              <a:rPr lang="zh-CN" altLang="en-US" dirty="0"/>
              <a:t>为啥设计这种状态？</a:t>
            </a:r>
            <a:endParaRPr lang="en-US" altLang="zh-CN" dirty="0"/>
          </a:p>
          <a:p>
            <a:r>
              <a:rPr lang="zh-CN" altLang="en-US" dirty="0"/>
              <a:t>另一方面，我们思考一下如果</a:t>
            </a:r>
            <a:r>
              <a:rPr lang="en-US" altLang="zh-CN" dirty="0"/>
              <a:t>ai=bi</a:t>
            </a:r>
            <a:r>
              <a:rPr lang="zh-CN" altLang="en-US" dirty="0"/>
              <a:t>，那么这个问题就相当于要把一个序列尽量均等地分成两个部分。</a:t>
            </a:r>
            <a:endParaRPr lang="en-US" altLang="zh-CN" dirty="0"/>
          </a:p>
          <a:p>
            <a:r>
              <a:rPr lang="zh-CN" altLang="en-US" dirty="0"/>
              <a:t>上面这个问题我们就叫做子集和问题。可以发现我们要解决的问题不弱于子集和问题（因为我们刚才限制</a:t>
            </a:r>
            <a:r>
              <a:rPr lang="en-US" altLang="zh-CN" dirty="0"/>
              <a:t>ai=bi</a:t>
            </a:r>
            <a:r>
              <a:rPr lang="zh-CN" altLang="en-US" dirty="0"/>
              <a:t>）。所以说设计状态的时候当然可以仿照背包，把“体积”作为状态的一维。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4620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当然子集和问题有很多奇怪的优化</a:t>
            </a:r>
            <a:endParaRPr lang="en-US" altLang="zh-CN" dirty="0"/>
          </a:p>
          <a:p>
            <a:r>
              <a:rPr lang="zh-CN" altLang="en-US" dirty="0"/>
              <a:t>不同数据范围做法也不同</a:t>
            </a:r>
            <a:endParaRPr lang="en-US" altLang="zh-CN" dirty="0"/>
          </a:p>
          <a:p>
            <a:r>
              <a:rPr lang="zh-CN" altLang="en-US" dirty="0"/>
              <a:t>例如此题很容易想到一个</a:t>
            </a:r>
            <a:r>
              <a:rPr lang="en-US" altLang="zh-CN" dirty="0"/>
              <a:t>2^n</a:t>
            </a:r>
            <a:r>
              <a:rPr lang="zh-CN" altLang="en-US" dirty="0"/>
              <a:t>枚举每个作业分配给哪个机器的做法。</a:t>
            </a:r>
            <a:endParaRPr lang="en-US" altLang="zh-CN" dirty="0"/>
          </a:p>
          <a:p>
            <a:r>
              <a:rPr lang="zh-CN" altLang="en-US" dirty="0"/>
              <a:t>这种方法虽然很暴力，优点是和物品体积无关。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313149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当然子集和问题有很多奇怪的优化</a:t>
            </a:r>
            <a:endParaRPr lang="en-US" altLang="zh-CN" dirty="0"/>
          </a:p>
          <a:p>
            <a:r>
              <a:rPr lang="zh-CN" altLang="en-US" dirty="0"/>
              <a:t>不同数据范围做法也不同</a:t>
            </a:r>
            <a:endParaRPr lang="en-US" altLang="zh-CN" dirty="0"/>
          </a:p>
          <a:p>
            <a:r>
              <a:rPr lang="zh-CN" altLang="en-US" dirty="0"/>
              <a:t>例如此题很容易想到一个</a:t>
            </a:r>
            <a:r>
              <a:rPr lang="en-US" altLang="zh-CN" dirty="0"/>
              <a:t>2^n</a:t>
            </a:r>
            <a:r>
              <a:rPr lang="zh-CN" altLang="en-US" dirty="0"/>
              <a:t>枚举每个作业分配给哪个机器的做法。</a:t>
            </a:r>
            <a:endParaRPr lang="en-US" altLang="zh-CN" dirty="0"/>
          </a:p>
          <a:p>
            <a:r>
              <a:rPr lang="zh-CN" altLang="en-US" dirty="0"/>
              <a:t>进一步可以考虑折半搜索，用</a:t>
            </a:r>
            <a:r>
              <a:rPr lang="en-US" altLang="zh-CN" dirty="0"/>
              <a:t>2^(n/2)</a:t>
            </a:r>
            <a:r>
              <a:rPr lang="zh-CN" altLang="en-US" dirty="0"/>
              <a:t>的时间算前面一半的作业分配给两个机器得到的</a:t>
            </a:r>
            <a:r>
              <a:rPr lang="en-US" altLang="zh-CN" dirty="0"/>
              <a:t>(</a:t>
            </a:r>
            <a:r>
              <a:rPr lang="en-US" altLang="zh-CN" dirty="0" err="1"/>
              <a:t>suma,sumb</a:t>
            </a:r>
            <a:r>
              <a:rPr lang="en-US" altLang="zh-CN" dirty="0"/>
              <a:t>)</a:t>
            </a:r>
            <a:r>
              <a:rPr lang="zh-CN" altLang="en-US" dirty="0"/>
              <a:t>的所有情况（记为</a:t>
            </a:r>
            <a:r>
              <a:rPr lang="en-US" altLang="zh-CN" dirty="0"/>
              <a:t>P</a:t>
            </a:r>
            <a:r>
              <a:rPr lang="zh-CN" altLang="en-US" dirty="0"/>
              <a:t>），再算后面一半的作业分配给两个机器得到的</a:t>
            </a:r>
            <a:r>
              <a:rPr lang="en-US" altLang="zh-CN" dirty="0"/>
              <a:t>(</a:t>
            </a:r>
            <a:r>
              <a:rPr lang="en-US" altLang="zh-CN" dirty="0" err="1"/>
              <a:t>suma,sumb</a:t>
            </a:r>
            <a:r>
              <a:rPr lang="en-US" altLang="zh-CN" dirty="0"/>
              <a:t>)</a:t>
            </a:r>
            <a:r>
              <a:rPr lang="zh-CN" altLang="en-US" dirty="0"/>
              <a:t>的所有情况（记为</a:t>
            </a:r>
            <a:r>
              <a:rPr lang="en-US" altLang="zh-CN" dirty="0"/>
              <a:t>Q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然后就是从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里面各找一个元素</a:t>
            </a:r>
            <a:r>
              <a:rPr lang="en-US" altLang="zh-CN" dirty="0" err="1"/>
              <a:t>p,q</a:t>
            </a:r>
            <a:r>
              <a:rPr lang="zh-CN" altLang="en-US" dirty="0"/>
              <a:t>出来，使得</a:t>
            </a:r>
            <a:r>
              <a:rPr lang="en-US" altLang="zh-CN" dirty="0"/>
              <a:t>max(</a:t>
            </a:r>
            <a:r>
              <a:rPr lang="en-US" altLang="zh-CN" dirty="0" err="1"/>
              <a:t>p.x+q.x,p.y+q.y</a:t>
            </a:r>
            <a:r>
              <a:rPr lang="en-US" altLang="zh-CN" dirty="0"/>
              <a:t>)</a:t>
            </a:r>
            <a:r>
              <a:rPr lang="zh-CN" altLang="en-US" dirty="0"/>
              <a:t>最小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49290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8FC5-FBC8-93AF-E22A-7FC2083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2896F-7FAD-8802-9E54-DD336823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里面各找一个元素出来，使得</a:t>
            </a:r>
            <a:r>
              <a:rPr lang="en-US" altLang="zh-CN" dirty="0"/>
              <a:t>max(</a:t>
            </a:r>
            <a:r>
              <a:rPr lang="en-US" altLang="zh-CN" dirty="0" err="1"/>
              <a:t>p.x+q.x,p.y+q.y</a:t>
            </a:r>
            <a:r>
              <a:rPr lang="en-US" altLang="zh-CN" dirty="0"/>
              <a:t>)</a:t>
            </a:r>
            <a:r>
              <a:rPr lang="zh-CN" altLang="en-US" dirty="0"/>
              <a:t>最小</a:t>
            </a:r>
            <a:endParaRPr lang="en-US" altLang="zh-CN" dirty="0"/>
          </a:p>
          <a:p>
            <a:r>
              <a:rPr lang="zh-CN" altLang="en-US" dirty="0"/>
              <a:t>显然</a:t>
            </a:r>
            <a:r>
              <a:rPr lang="en-US" altLang="zh-CN" dirty="0"/>
              <a:t>q</a:t>
            </a:r>
            <a:r>
              <a:rPr lang="zh-CN" altLang="en-US" dirty="0"/>
              <a:t>右上方不优，可以用数据结构去掉</a:t>
            </a:r>
            <a:endParaRPr lang="en-US" altLang="zh-CN" dirty="0"/>
          </a:p>
          <a:p>
            <a:r>
              <a:rPr lang="en-US" altLang="zh-CN" dirty="0"/>
              <a:t>max(</a:t>
            </a:r>
            <a:r>
              <a:rPr lang="en-US" altLang="zh-CN" dirty="0" err="1"/>
              <a:t>p.x+q.x,p.y+q.y</a:t>
            </a:r>
            <a:r>
              <a:rPr lang="en-US" altLang="zh-CN" dirty="0"/>
              <a:t>)=max(</a:t>
            </a:r>
            <a:r>
              <a:rPr lang="en-US" altLang="zh-CN" dirty="0" err="1"/>
              <a:t>q.x,q.y+p.y-p.x</a:t>
            </a:r>
            <a:r>
              <a:rPr lang="en-US" altLang="zh-CN" dirty="0"/>
              <a:t>)+</a:t>
            </a:r>
            <a:r>
              <a:rPr lang="en-US" altLang="zh-CN" dirty="0" err="1"/>
              <a:t>p.x</a:t>
            </a:r>
            <a:endParaRPr lang="en-US" altLang="zh-CN" dirty="0"/>
          </a:p>
          <a:p>
            <a:r>
              <a:rPr lang="zh-CN" altLang="en-US" dirty="0"/>
              <a:t>固定</a:t>
            </a:r>
            <a:r>
              <a:rPr lang="en-US" altLang="zh-CN" dirty="0"/>
              <a:t>p</a:t>
            </a:r>
            <a:r>
              <a:rPr lang="zh-CN" altLang="en-US" dirty="0"/>
              <a:t>，找</a:t>
            </a:r>
            <a:r>
              <a:rPr lang="en-US" altLang="zh-CN" dirty="0"/>
              <a:t>q</a:t>
            </a:r>
            <a:r>
              <a:rPr lang="zh-CN" altLang="en-US" dirty="0"/>
              <a:t>，去掉之后</a:t>
            </a:r>
            <a:r>
              <a:rPr lang="en-US" altLang="zh-CN" dirty="0"/>
              <a:t>q</a:t>
            </a:r>
            <a:r>
              <a:rPr lang="zh-CN" altLang="en-US" dirty="0"/>
              <a:t>按</a:t>
            </a:r>
            <a:r>
              <a:rPr lang="en-US" altLang="zh-CN" dirty="0"/>
              <a:t>y</a:t>
            </a:r>
            <a:r>
              <a:rPr lang="zh-CN" altLang="en-US" dirty="0"/>
              <a:t>排升序，那么</a:t>
            </a:r>
            <a:r>
              <a:rPr lang="en-US" altLang="zh-CN" dirty="0"/>
              <a:t>x</a:t>
            </a:r>
            <a:r>
              <a:rPr lang="zh-CN" altLang="en-US" dirty="0"/>
              <a:t>这一维就降序了</a:t>
            </a:r>
            <a:endParaRPr lang="en-US" altLang="zh-CN" dirty="0"/>
          </a:p>
          <a:p>
            <a:r>
              <a:rPr lang="zh-CN" altLang="en-US" dirty="0"/>
              <a:t>然后</a:t>
            </a:r>
            <a:r>
              <a:rPr lang="en-US" altLang="zh-CN" dirty="0"/>
              <a:t>max(</a:t>
            </a:r>
            <a:r>
              <a:rPr lang="en-US" altLang="zh-CN" dirty="0" err="1"/>
              <a:t>q.x,q.y+p.y-p.x</a:t>
            </a:r>
            <a:r>
              <a:rPr lang="en-US" altLang="zh-CN" dirty="0"/>
              <a:t>)</a:t>
            </a:r>
            <a:r>
              <a:rPr lang="zh-CN" altLang="en-US" dirty="0"/>
              <a:t>容易算出，因为是一个升序序列整体加一个数和一个降序序列的</a:t>
            </a:r>
            <a:r>
              <a:rPr lang="en-US" altLang="zh-CN" dirty="0"/>
              <a:t>max</a:t>
            </a:r>
            <a:r>
              <a:rPr lang="zh-CN" altLang="en-US" dirty="0"/>
              <a:t>，整个序列的最小值相当于就是交点处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4408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86fdf12-a5c2-47d1-ab2e-4392dcb3013c"/>
  <p:tag name="COMMONDATA" val="eyJoZGlkIjoiZjkyZDM2ZTRiY2ZiZDlkNjJjYTI0NTY4NTIxNGEwYzk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6853,&quot;width&quot;:12224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9779"/>
  <p:tag name="ORIGINALWIDTH" val="3304.837"/>
  <p:tag name="LATEXADDIN" val="\documentclass{article}&#10;\usepackage{amsmath}&#10;\pagestyle{empty}&#10;\begin{document}&#10;&#10;$F(x)=\prod_{i=1}^{k}(1+x^{v_i}+x^{2v_i}+\cdots+x^{n_iv_i})=\prod_{i=1}^{k}\frac{x^{(n_i+1)v_i}-1}{x^{v_i}-1}$&#10;&#10;&#10;\end{document}"/>
  <p:tag name="IGUANATEXSIZE" val="20"/>
  <p:tag name="IGUANATEXCURSOR" val="16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1177.353"/>
  <p:tag name="LATEXADDIN" val="\documentclass{article}&#10;\usepackage{amsmath}&#10;\pagestyle{empty}&#10;\begin{document}&#10;&#10;$F(x)=\prod_{i=1}^{n}(1+x^{v_i})$&#10;&#10;&#10;\end{document}"/>
  <p:tag name="IGUANATEXSIZE" val="28"/>
  <p:tag name="IGUANATEXCURSOR" val="11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827.1466"/>
  <p:tag name="LATEXADDIN" val="\documentclass{article}&#10;\usepackage{amsmath}&#10;\pagestyle{empty}&#10;\begin{document}&#10;&#10;$f_i(x)=\dfrac{F(x)}{1+x^{v_i}}$&#10;&#10;&#10;\end{document}"/>
  <p:tag name="IGUANATEXSIZE" val="20"/>
  <p:tag name="IGUANATEXCURSOR" val="100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2424.447"/>
  <p:tag name="LATEXADDIN" val="\documentclass{article}&#10;\usepackage{amsmath}&#10;\pagestyle{empty}&#10;\begin{document}&#10;&#10;$f_i(x)=\dfrac{F(x)}{1+x^{v_i}}=F(x)(1-x^{v_i}+x^{2v_i}+\cdots)$&#10;&#10;&#10;\end{document}"/>
  <p:tag name="IGUANATEXSIZE" val="20"/>
  <p:tag name="IGUANATEXCURSOR" val="14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1177.353"/>
  <p:tag name="LATEXADDIN" val="\documentclass{article}&#10;\usepackage{amsmath}&#10;\pagestyle{empty}&#10;\begin{document}&#10;&#10;$F(x)=\prod_{i=1}^{n}(1+x^{v_i})$&#10;&#10;&#10;\end{document}"/>
  <p:tag name="IGUANATEXSIZE" val="28"/>
  <p:tag name="IGUANATEXCURSOR" val="11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827.1466"/>
  <p:tag name="LATEXADDIN" val="\documentclass{article}&#10;\usepackage{amsmath}&#10;\pagestyle{empty}&#10;\begin{document}&#10;&#10;$f_i(x)=\dfrac{F(x)}{1+x^{v_i}}$&#10;&#10;&#10;\end{document}"/>
  <p:tag name="IGUANATEXSIZE" val="20"/>
  <p:tag name="IGUANATEXCURSOR" val="100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2424.447"/>
  <p:tag name="LATEXADDIN" val="\documentclass{article}&#10;\usepackage{amsmath}&#10;\pagestyle{empty}&#10;\begin{document}&#10;&#10;$f_i(x)=\dfrac{F(x)}{1+x^{v_i}}=F(x)(1-x^{v_i}+x^{2v_i}+\cdots)$&#10;&#10;&#10;\end{document}"/>
  <p:tag name="IGUANATEXSIZE" val="20"/>
  <p:tag name="IGUANATEXCURSOR" val="14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6853,&quot;width&quot;:1222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8914</Words>
  <Application>Microsoft Office PowerPoint</Application>
  <PresentationFormat>宽屏</PresentationFormat>
  <Paragraphs>499</Paragraphs>
  <Slides>109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109</vt:i4>
      </vt:variant>
    </vt:vector>
  </HeadingPairs>
  <TitlesOfParts>
    <vt:vector size="114" baseType="lpstr">
      <vt:lpstr>等线</vt:lpstr>
      <vt:lpstr>等线 Light</vt:lpstr>
      <vt:lpstr>Arial</vt:lpstr>
      <vt:lpstr>Office 主题​​</vt:lpstr>
      <vt:lpstr>1_Office 主题​​</vt:lpstr>
      <vt:lpstr>DP基础模型四</vt:lpstr>
      <vt:lpstr>多重背包的优化问题</vt:lpstr>
      <vt:lpstr>多重背包的优化问题</vt:lpstr>
      <vt:lpstr>多重背包的优化问题</vt:lpstr>
      <vt:lpstr>多重背包的优化问题</vt:lpstr>
      <vt:lpstr>多重背包的优化问题</vt:lpstr>
      <vt:lpstr>多重背包的优化问题</vt:lpstr>
      <vt:lpstr>多重背包的优化问题</vt:lpstr>
      <vt:lpstr>多重背包的优化问题</vt:lpstr>
      <vt:lpstr>多重背包的优化问题</vt:lpstr>
      <vt:lpstr>混合背包问题</vt:lpstr>
      <vt:lpstr>混合背包问题</vt:lpstr>
      <vt:lpstr>二维费用背包问题</vt:lpstr>
      <vt:lpstr>二维费用背包问题</vt:lpstr>
      <vt:lpstr>二维费用背包问题</vt:lpstr>
      <vt:lpstr>二维费用背包问题</vt:lpstr>
      <vt:lpstr>分组背包</vt:lpstr>
      <vt:lpstr>分组背包</vt:lpstr>
      <vt:lpstr>分组背包</vt:lpstr>
      <vt:lpstr>背包问题的其他问法</vt:lpstr>
      <vt:lpstr>背包问题的其他问法</vt:lpstr>
      <vt:lpstr>背包问题的其他问法</vt:lpstr>
      <vt:lpstr>背包问题的其他问法</vt:lpstr>
      <vt:lpstr>背包问题的其他问法</vt:lpstr>
      <vt:lpstr>背包问题的其他问法</vt:lpstr>
      <vt:lpstr>背包问题的其他问法</vt:lpstr>
      <vt:lpstr>背包问题的其他问法</vt:lpstr>
      <vt:lpstr>背包问题的其他问法</vt:lpstr>
      <vt:lpstr>背包问题的其他问法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背包方案数的计算</vt:lpstr>
      <vt:lpstr>其他背包例题</vt:lpstr>
      <vt:lpstr>AtCoder Educational DP Contest E - Knapsack 2</vt:lpstr>
      <vt:lpstr>AtCoder Educational DP Contest E - Knapsack 2</vt:lpstr>
      <vt:lpstr>AtCoder Educational DP Contest E - Knapsack 2</vt:lpstr>
      <vt:lpstr>[NOIP2014 提高组] 飞扬的小鸟</vt:lpstr>
      <vt:lpstr>[NOIP2014 提高组] 飞扬的小鸟</vt:lpstr>
      <vt:lpstr>[NOIP2014 提高组] 飞扬的小鸟</vt:lpstr>
      <vt:lpstr>[NOIP2018 提高组] 货币系统</vt:lpstr>
      <vt:lpstr>[NOIP2018 提高组] 货币系统</vt:lpstr>
      <vt:lpstr>[NOIP2018 提高组] 货币系统</vt:lpstr>
      <vt:lpstr>[USACO09FEB]Stock Market G</vt:lpstr>
      <vt:lpstr>[USACO09FEB]Stock Market G</vt:lpstr>
      <vt:lpstr>[USACO09FEB]Stock Market G</vt:lpstr>
      <vt:lpstr>[十二省联考2019]皮配</vt:lpstr>
      <vt:lpstr>[十二省联考2019]皮配</vt:lpstr>
      <vt:lpstr>[十二省联考2019]皮配</vt:lpstr>
      <vt:lpstr>[十二省联考2019]皮配</vt:lpstr>
      <vt:lpstr>[十二省联考2019]皮配</vt:lpstr>
      <vt:lpstr>[十二省联考2019]皮配</vt:lpstr>
      <vt:lpstr>[十二省联考2019]皮配</vt:lpstr>
      <vt:lpstr>[十二省联考2019]皮配</vt:lpstr>
      <vt:lpstr>[十二省联考2019]皮配</vt:lpstr>
      <vt:lpstr>CF1481F AB Tree</vt:lpstr>
      <vt:lpstr>CF1481F AB Tree</vt:lpstr>
      <vt:lpstr>CF1481F AB Tree</vt:lpstr>
      <vt:lpstr>CF1481F AB Tree</vt:lpstr>
      <vt:lpstr>CF1481F AB Tree</vt:lpstr>
      <vt:lpstr>CF1481F AB Tree</vt:lpstr>
      <vt:lpstr>CF1481F AB Tree</vt:lpstr>
      <vt:lpstr>CF1481F AB Tree</vt:lpstr>
      <vt:lpstr>CF1481F AB Tree</vt:lpstr>
      <vt:lpstr>子集和&amp;资源分配问题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T2</vt:lpstr>
      <vt:lpstr>T2</vt:lpstr>
      <vt:lpstr>T2</vt:lpstr>
      <vt:lpstr>T2</vt:lpstr>
      <vt:lpstr>T2</vt:lpstr>
      <vt:lpstr>T2</vt:lpstr>
      <vt:lpstr>T2</vt:lpstr>
      <vt:lpstr>T2</vt:lpstr>
      <vt:lpstr>T2</vt:lpstr>
      <vt:lpstr>T2</vt:lpstr>
      <vt:lpstr>T2</vt:lpstr>
      <vt:lpstr>T2</vt:lpstr>
      <vt:lpstr>T2</vt:lpstr>
      <vt:lpstr>T2</vt:lpstr>
      <vt:lpstr>T2</vt:lpstr>
      <vt:lpstr>T2</vt:lpstr>
      <vt:lpstr>练习1</vt:lpstr>
      <vt:lpstr>练习1</vt:lpstr>
      <vt:lpstr>练习1</vt:lpstr>
      <vt:lpstr>练习2 学校oj2726</vt:lpstr>
      <vt:lpstr>练习2 学校oj2726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背包进阶</dc:title>
  <dc:creator>You Lingyun</dc:creator>
  <cp:lastModifiedBy>You Lingyun</cp:lastModifiedBy>
  <cp:revision>162</cp:revision>
  <dcterms:created xsi:type="dcterms:W3CDTF">2023-03-18T11:47:00Z</dcterms:created>
  <dcterms:modified xsi:type="dcterms:W3CDTF">2023-04-07T18:28:10Z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4C15FA8F1CB4486BB616620D64EF13A1</vt:lpwstr>
  </property>
  <property fmtid="{D5CDD505-2E9C-101B-9397-08002B2CF9AE}" pid="3" name="KSOProductBuildVer">
    <vt:lpwstr>2052-11.1.0.13703</vt:lpwstr>
  </property>
</Properties>
</file>