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80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311" r:id="rId37"/>
    <p:sldId id="312" r:id="rId38"/>
    <p:sldId id="313" r:id="rId39"/>
    <p:sldId id="314" r:id="rId40"/>
    <p:sldId id="315" r:id="rId41"/>
    <p:sldId id="316" r:id="rId42"/>
    <p:sldId id="319" r:id="rId43"/>
    <p:sldId id="317" r:id="rId44"/>
    <p:sldId id="32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D2C40-F5D5-C490-DB33-C5027784D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4C8F5-9124-EDC1-DE6D-CA62AC5D2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E0B07-3CC9-E959-4F0A-F1607D37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C1A71-801C-863D-22A0-22597186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CEC9C-7F00-EF7D-2080-232C25E6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4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F8A0-C47F-A7D8-755E-53DA14AC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7CECF-C5D1-0641-61FE-5AB30BFA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F01A5-3E0F-95AA-3D4B-D6C54C5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A7E26-DD2A-3650-53CB-46ABE31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71CEC-9A22-B720-E4EB-D0AEAEA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15BD65-3715-D3E2-443E-09061D14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1AD63-4BC7-C385-772F-CBC24E6C3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471C7-C0A9-BD64-E2D1-705D7C03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BC55A-D43F-994B-D781-E0757817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7DB86-3AEB-BD86-9DBF-38A2667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692CC-4FD8-E280-8922-4719F127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6B97C-B699-DE6E-845E-58447223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993F5-D8DD-166C-BCFD-9AD758DE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FF783-291D-F5B6-1C47-D3CEE395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C14EF-8CD5-CC3B-6D1D-D6F420E5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8088-49AB-F4AF-68E1-80624CEE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F79FE-7637-E7B9-89C4-08A96E2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DAC0B-7512-731B-BF35-AEC4FD8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8D76B-6D60-D623-4FF7-301BAFBE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E3E58-ED76-4E51-C35C-5B3603D3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07B18-EF2F-2558-FDCB-E06693AE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2B6EC-D4DB-B66A-3278-871FA23F4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8DC9E-0D93-2EFB-678B-04BC6C34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B76AC-67B4-4AAD-2FE7-2A2D1966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233A6-8150-83C0-E062-FA60869D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E0390-CE2B-B6D2-1201-BE658632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7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C4B60-13C4-79A2-2868-894B073D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01369-606D-0236-8A6F-E41CA8A4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AE5BC-7291-350A-32F9-B35541D08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2DC8DF-D03D-92A5-3028-CCC63FB4F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9050D2-E4BC-8DA1-BCD4-38AEE465C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3D246-FCDD-6790-9505-A4F72D96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C51B55-E1A8-DC24-9C1A-AA4F43A4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3051D0-966C-F038-1111-903A9F8A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0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895AB-E235-6208-2B4E-DA7D6ADD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0EFF9-E5D1-D5EF-DB1C-FD414F58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63E6C7-575E-BD51-7002-933F84E1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5F66FB-F661-B962-2184-36BCFCA5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5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FCC32A-AB11-7F41-8770-D943E969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6E0886-1433-9379-4D0A-BDA93C98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25DC4-4A07-BB86-5A27-8D4FC1DA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F6290-3962-8356-33C7-4EF9E231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64C55-7711-6058-FB2D-30331C8E2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2FA88-DC69-E2FD-4B6B-AC224C0F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DAAD0-EC4A-6A85-7094-EEA6A09C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2B609-2399-AC1A-E71A-EE361D7F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3F13A-C5D7-5A35-B704-3120F474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0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B71B6-D9E9-721C-154B-63327BEF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210FCF-D2F5-79A1-520D-C1405F5FB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52AA3-202E-279F-DECC-34B8BA70E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8A46E-1270-D203-CDE6-CD46F46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80E5D-865E-1C46-CECF-06F1A8B0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37CBF-B5B1-7ACE-B89E-ECF735D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2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F29F0-4B10-66C6-DC44-F158B987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1BB2C-8E3B-72F8-421D-419A20BC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C5137-7C19-E467-5955-C4937768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3522-6EA8-4A0D-8738-4F24A0DCE907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25191-3111-D330-C2F3-CD14B7F39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1E362-BC50-207B-B827-EE9CAEC8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82A5E-CECC-526A-F501-3705A704D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基础模型四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8AF7A-06FB-DC20-31B3-8C98B22B2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背包进阶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9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B91362-AB4F-0945-92DC-BEA4C1643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t="16101" r="7922" b="8931"/>
          <a:stretch/>
        </p:blipFill>
        <p:spPr>
          <a:xfrm>
            <a:off x="2156604" y="-5010"/>
            <a:ext cx="8497019" cy="68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5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种物品可能是</a:t>
            </a:r>
            <a:r>
              <a:rPr lang="en-US" altLang="zh-CN" dirty="0"/>
              <a:t>0-1</a:t>
            </a:r>
            <a:r>
              <a:rPr lang="zh-CN" altLang="en-US" dirty="0"/>
              <a:t>的，可能是完全的，也可能是多重的，每件费用是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求最大价值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028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发现不管是哪种背包，第</a:t>
            </a:r>
            <a:r>
              <a:rPr lang="en-US" altLang="zh-CN" dirty="0" err="1"/>
              <a:t>i</a:t>
            </a:r>
            <a:r>
              <a:rPr lang="zh-CN" altLang="en-US" dirty="0"/>
              <a:t>种物品的</a:t>
            </a:r>
            <a:r>
              <a:rPr lang="en-US" altLang="zh-CN" dirty="0" err="1"/>
              <a:t>i</a:t>
            </a:r>
            <a:r>
              <a:rPr lang="zh-CN" altLang="en-US" dirty="0"/>
              <a:t>都是在最前面的</a:t>
            </a:r>
            <a:endParaRPr lang="en-US" altLang="zh-CN" dirty="0"/>
          </a:p>
          <a:p>
            <a:r>
              <a:rPr lang="zh-CN" altLang="en-US" dirty="0"/>
              <a:t>所以大概是这样实现的：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/>
            <a:r>
              <a:rPr lang="zh-CN" altLang="en-US" dirty="0"/>
              <a:t>如果第</a:t>
            </a:r>
            <a:r>
              <a:rPr lang="en-US" altLang="zh-CN" dirty="0" err="1"/>
              <a:t>i</a:t>
            </a:r>
            <a:r>
              <a:rPr lang="zh-CN" altLang="en-US" dirty="0"/>
              <a:t>种物品是</a:t>
            </a:r>
            <a:r>
              <a:rPr lang="en-US" altLang="zh-CN" dirty="0"/>
              <a:t>0-1</a:t>
            </a:r>
            <a:r>
              <a:rPr lang="zh-CN" altLang="en-US" dirty="0"/>
              <a:t>背包，就按照</a:t>
            </a:r>
            <a:r>
              <a:rPr lang="en-US" altLang="zh-CN" dirty="0"/>
              <a:t>0-1</a:t>
            </a:r>
            <a:r>
              <a:rPr lang="zh-CN" altLang="en-US" dirty="0"/>
              <a:t>转移</a:t>
            </a:r>
            <a:endParaRPr lang="en-US" altLang="zh-CN" dirty="0"/>
          </a:p>
          <a:p>
            <a:pPr lvl="1"/>
            <a:r>
              <a:rPr lang="zh-CN" altLang="en-US" dirty="0"/>
              <a:t>如果是多重，就按照多重转移</a:t>
            </a:r>
            <a:endParaRPr lang="en-US" altLang="zh-CN" dirty="0"/>
          </a:p>
          <a:p>
            <a:pPr lvl="1"/>
            <a:r>
              <a:rPr lang="zh-CN" altLang="en-US" dirty="0"/>
              <a:t>如果是完全，就按照完全转移</a:t>
            </a:r>
            <a:endParaRPr lang="en-US" altLang="zh-CN" dirty="0"/>
          </a:p>
          <a:p>
            <a:r>
              <a:rPr lang="zh-CN" altLang="en-US" dirty="0"/>
              <a:t>另外显然最外层</a:t>
            </a:r>
            <a:r>
              <a:rPr lang="en-US" altLang="zh-CN" dirty="0" err="1"/>
              <a:t>dp</a:t>
            </a:r>
            <a:r>
              <a:rPr lang="zh-CN" altLang="en-US" dirty="0"/>
              <a:t>的顺序是可以随便改的，虽然这个题用不上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894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种物品和一个二重容量的背包：有一种容量限制为</a:t>
            </a:r>
            <a:r>
              <a:rPr lang="en-US" altLang="zh-CN" dirty="0"/>
              <a:t>V1</a:t>
            </a:r>
            <a:r>
              <a:rPr lang="zh-CN" altLang="en-US" dirty="0"/>
              <a:t>，另一种容量限制为</a:t>
            </a:r>
            <a:r>
              <a:rPr lang="en-US" altLang="zh-CN" dirty="0"/>
              <a:t>V2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每种物品也是有两种体积，物品可能是</a:t>
            </a:r>
            <a:r>
              <a:rPr lang="en-US" altLang="zh-CN" dirty="0"/>
              <a:t>0-1</a:t>
            </a:r>
            <a:r>
              <a:rPr lang="zh-CN" altLang="en-US" dirty="0"/>
              <a:t>的也可能是多重的也可能是完全的</a:t>
            </a:r>
            <a:endParaRPr lang="en-US" altLang="zh-CN" dirty="0"/>
          </a:p>
          <a:p>
            <a:r>
              <a:rPr lang="zh-CN" altLang="en-US" dirty="0"/>
              <a:t>求最大价值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654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容量加了一维，只需状态也加一维就可以了</a:t>
            </a:r>
            <a:endParaRPr lang="en-US" altLang="zh-CN" dirty="0"/>
          </a:p>
          <a:p>
            <a:r>
              <a:rPr lang="zh-CN" altLang="en-US" dirty="0"/>
              <a:t>大概的状态转移方程是</a:t>
            </a:r>
            <a:endParaRPr lang="en-US" altLang="zh-CN" dirty="0"/>
          </a:p>
          <a:p>
            <a:r>
              <a:rPr lang="pl-PL" altLang="zh-CN" dirty="0"/>
              <a:t>f[i][j][k]=max(f[i−1][j][k],f[i−1][j−c[i]][k−g[i]]+w[i])</a:t>
            </a:r>
            <a:endParaRPr lang="en-US" altLang="zh-CN" dirty="0"/>
          </a:p>
          <a:p>
            <a:r>
              <a:rPr lang="zh-CN" altLang="en-US" dirty="0"/>
              <a:t>然后还是可以把</a:t>
            </a:r>
            <a:r>
              <a:rPr lang="en-US" altLang="zh-CN" dirty="0" err="1"/>
              <a:t>i</a:t>
            </a:r>
            <a:r>
              <a:rPr lang="zh-CN" altLang="en-US" dirty="0"/>
              <a:t>这一维省掉或者滚动</a:t>
            </a:r>
            <a:endParaRPr lang="en-US" altLang="zh-CN" dirty="0"/>
          </a:p>
          <a:p>
            <a:r>
              <a:rPr lang="zh-CN" altLang="en-US" dirty="0"/>
              <a:t>如果省掉的话，</a:t>
            </a:r>
            <a:r>
              <a:rPr lang="en-US" altLang="zh-CN" dirty="0"/>
              <a:t>0-1</a:t>
            </a:r>
            <a:r>
              <a:rPr lang="zh-CN" altLang="en-US" dirty="0"/>
              <a:t>：</a:t>
            </a:r>
            <a:r>
              <a:rPr lang="en-US" altLang="zh-CN" dirty="0" err="1"/>
              <a:t>j,k</a:t>
            </a:r>
            <a:r>
              <a:rPr lang="zh-CN" altLang="en-US" dirty="0"/>
              <a:t>这两维都要倒过来循环；完全：</a:t>
            </a:r>
            <a:r>
              <a:rPr lang="en-US" altLang="zh-CN" dirty="0" err="1"/>
              <a:t>j,k</a:t>
            </a:r>
            <a:r>
              <a:rPr lang="zh-CN" altLang="en-US" dirty="0"/>
              <a:t>这两维都要顺着循环；多重：拆分物品吧，两维已经不能单调队列优化了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913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注意：有时，“二维费用”的条件是以这样一种隐含的方式给出的：最多只能取</a:t>
            </a:r>
            <a:r>
              <a:rPr lang="en-US" altLang="zh-CN" dirty="0"/>
              <a:t>M</a:t>
            </a:r>
            <a:r>
              <a:rPr lang="zh-CN" altLang="en-US" dirty="0"/>
              <a:t>件物品。这事实上相当于每件物品多了一种“件数”的费用。</a:t>
            </a:r>
            <a:endParaRPr lang="en-US" altLang="zh-CN" dirty="0"/>
          </a:p>
          <a:p>
            <a:r>
              <a:rPr lang="zh-CN" altLang="en-US" dirty="0"/>
              <a:t>之前也说了像这种最优化问题，限制取物品的数量后，会出现那个凸函数图像，所以也有别的方法。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69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注意：有时，“二维费用”的条件是以这样一种隐含的方式给出的：最多只能取</a:t>
            </a:r>
            <a:r>
              <a:rPr lang="en-US" altLang="zh-CN" dirty="0"/>
              <a:t>M</a:t>
            </a:r>
            <a:r>
              <a:rPr lang="zh-CN" altLang="en-US" dirty="0"/>
              <a:t>件物品。这事实上相当于每件物品多了一种“件数”的费用。</a:t>
            </a:r>
            <a:endParaRPr lang="en-US" altLang="zh-CN" dirty="0"/>
          </a:p>
          <a:p>
            <a:r>
              <a:rPr lang="zh-CN" altLang="en-US" dirty="0"/>
              <a:t>之前也说了像这种最优化问题，限制取物品的数量后，会出现那个凸函数图像，所以也有别的方法。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419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的背包。第</a:t>
            </a:r>
            <a:r>
              <a:rPr lang="en-US" altLang="zh-CN" dirty="0" err="1"/>
              <a:t>i</a:t>
            </a:r>
            <a:r>
              <a:rPr lang="zh-CN" altLang="en-US" dirty="0"/>
              <a:t>件物品的费用是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。这些物品被划分为若干组，每组中的物品互相冲突，最多选一件。</a:t>
            </a:r>
            <a:endParaRPr lang="en-US" altLang="zh-CN" dirty="0"/>
          </a:p>
          <a:p>
            <a:r>
              <a:rPr lang="zh-CN" altLang="en-US" dirty="0"/>
              <a:t>求解将哪些物品装入背包可使这些物品的费用总和不超过背包容量，且价值总和最大。</a:t>
            </a:r>
          </a:p>
        </p:txBody>
      </p:sp>
    </p:spTree>
    <p:extLst>
      <p:ext uri="{BB962C8B-B14F-4D97-AF65-F5344CB8AC3E}">
        <p14:creationId xmlns:p14="http://schemas.microsoft.com/office/powerpoint/2010/main" val="287561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zh-CN" altLang="en-US" dirty="0"/>
              <a:t>的状态变一下：之前是前</a:t>
            </a:r>
            <a:r>
              <a:rPr lang="en-US" altLang="zh-CN" dirty="0" err="1"/>
              <a:t>i</a:t>
            </a:r>
            <a:r>
              <a:rPr lang="zh-CN" altLang="en-US" dirty="0"/>
              <a:t>件</a:t>
            </a:r>
            <a:r>
              <a:rPr lang="en-US" altLang="zh-CN" dirty="0"/>
              <a:t>/</a:t>
            </a:r>
            <a:r>
              <a:rPr lang="zh-CN" altLang="en-US" dirty="0"/>
              <a:t>种物品，现在是前</a:t>
            </a:r>
            <a:r>
              <a:rPr lang="en-US" altLang="zh-CN" dirty="0" err="1"/>
              <a:t>i</a:t>
            </a:r>
            <a:r>
              <a:rPr lang="zh-CN" altLang="en-US" dirty="0"/>
              <a:t>组物品，这样可以限制一组只能选一个物品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f[k][j]</a:t>
            </a:r>
            <a:r>
              <a:rPr lang="zh-CN" altLang="en-US" dirty="0"/>
              <a:t>表示前</a:t>
            </a:r>
            <a:r>
              <a:rPr lang="en-US" altLang="zh-CN" dirty="0"/>
              <a:t>k</a:t>
            </a:r>
            <a:r>
              <a:rPr lang="zh-CN" altLang="en-US" dirty="0"/>
              <a:t>组，体积为</a:t>
            </a:r>
            <a:r>
              <a:rPr lang="en-US" altLang="zh-CN" dirty="0"/>
              <a:t>j</a:t>
            </a:r>
            <a:r>
              <a:rPr lang="zh-CN" altLang="en-US" dirty="0"/>
              <a:t>的最大价值</a:t>
            </a:r>
            <a:endParaRPr lang="en-US" altLang="zh-CN" dirty="0"/>
          </a:p>
          <a:p>
            <a:r>
              <a:rPr lang="en-US" altLang="zh-CN" dirty="0"/>
              <a:t>f[k][j]=max(f[k−1][j],f[k−1][j−c[</a:t>
            </a:r>
            <a:r>
              <a:rPr lang="en-US" altLang="zh-CN" dirty="0" err="1"/>
              <a:t>i</a:t>
            </a:r>
            <a:r>
              <a:rPr lang="en-US" altLang="zh-CN" dirty="0"/>
              <a:t>]]+w[</a:t>
            </a:r>
            <a:r>
              <a:rPr lang="en-US" altLang="zh-CN" dirty="0" err="1"/>
              <a:t>i</a:t>
            </a:r>
            <a:r>
              <a:rPr lang="en-US" altLang="zh-CN" dirty="0"/>
              <a:t>]∣</a:t>
            </a:r>
            <a:r>
              <a:rPr lang="zh-CN" altLang="en-US" dirty="0"/>
              <a:t>物品</a:t>
            </a:r>
            <a:r>
              <a:rPr lang="en-US" altLang="zh-CN" dirty="0" err="1"/>
              <a:t>i</a:t>
            </a:r>
            <a:r>
              <a:rPr lang="en-US" altLang="zh-CN" dirty="0"/>
              <a:t>⊆</a:t>
            </a:r>
            <a:r>
              <a:rPr lang="zh-CN" altLang="en-US" dirty="0"/>
              <a:t>组</a:t>
            </a:r>
            <a:r>
              <a:rPr lang="en-US" altLang="zh-CN" dirty="0"/>
              <a:t>k)</a:t>
            </a:r>
          </a:p>
          <a:p>
            <a:r>
              <a:rPr lang="zh-CN" altLang="en-US" dirty="0"/>
              <a:t>实际实现的时候，也是</a:t>
            </a:r>
            <a:r>
              <a:rPr lang="en-US" altLang="zh-CN" dirty="0"/>
              <a:t>k</a:t>
            </a:r>
            <a:r>
              <a:rPr lang="zh-CN" altLang="en-US" dirty="0"/>
              <a:t>这一维可以滚动或者直接省略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67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仔细思考一下这样</a:t>
            </a:r>
            <a:r>
              <a:rPr lang="en-US" altLang="zh-CN" dirty="0" err="1"/>
              <a:t>dp</a:t>
            </a:r>
            <a:r>
              <a:rPr lang="zh-CN" altLang="en-US" dirty="0"/>
              <a:t>的更新顺序</a:t>
            </a:r>
            <a:endParaRPr lang="en-US" altLang="zh-CN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71A3B837-A4A4-D1CE-3C17-0D6EBE3F1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519" r="7524" b="16519"/>
          <a:stretch/>
        </p:blipFill>
        <p:spPr>
          <a:xfrm>
            <a:off x="838200" y="1552755"/>
            <a:ext cx="10360325" cy="37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0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种物品最多有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件可用，每件费用是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求解将哪些物品装入背包可使这些物品的费用总和不超过背包容量，且价值总和最大。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18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502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  <a:p>
            <a:r>
              <a:rPr lang="zh-CN" altLang="en-US" dirty="0"/>
              <a:t>一般动态规划问题输出方案的方法：记录下每个状态的最优值是由状态转移方程的哪一项推出来的</a:t>
            </a:r>
            <a:endParaRPr lang="en-US" altLang="zh-CN" dirty="0"/>
          </a:p>
          <a:p>
            <a:r>
              <a:rPr lang="zh-CN" altLang="en-US" dirty="0"/>
              <a:t>这样的话</a:t>
            </a:r>
            <a:r>
              <a:rPr lang="en-US" altLang="zh-CN" dirty="0"/>
              <a:t>f</a:t>
            </a:r>
            <a:r>
              <a:rPr lang="zh-CN" altLang="en-US" dirty="0"/>
              <a:t>数组不得不写成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的二维形式</a:t>
            </a:r>
            <a:endParaRPr lang="en-US" altLang="zh-CN" dirty="0"/>
          </a:p>
          <a:p>
            <a:r>
              <a:rPr lang="zh-CN" altLang="en-US" dirty="0"/>
              <a:t>然后输出方案就是</a:t>
            </a:r>
            <a:r>
              <a:rPr lang="en-US" altLang="zh-CN" dirty="0"/>
              <a:t>f[n][V]==f[n-1][V]</a:t>
            </a:r>
            <a:r>
              <a:rPr lang="zh-CN" altLang="en-US" dirty="0"/>
              <a:t>，如果是这样的话说明方案是第</a:t>
            </a:r>
            <a:r>
              <a:rPr lang="en-US" altLang="zh-CN" dirty="0"/>
              <a:t>N</a:t>
            </a:r>
            <a:r>
              <a:rPr lang="zh-CN" altLang="en-US" dirty="0"/>
              <a:t>件物品没选的，也有可能</a:t>
            </a:r>
            <a:r>
              <a:rPr lang="en-US" altLang="zh-CN" dirty="0"/>
              <a:t>f[n][V]==f[n-1][V-v[n]]</a:t>
            </a:r>
            <a:r>
              <a:rPr lang="zh-CN" altLang="en-US" dirty="0"/>
              <a:t>这样就说明方案是第</a:t>
            </a:r>
            <a:r>
              <a:rPr lang="en-US" altLang="zh-CN" dirty="0"/>
              <a:t>N</a:t>
            </a:r>
            <a:r>
              <a:rPr lang="zh-CN" altLang="en-US" dirty="0"/>
              <a:t>件物品选了的，再往前循环即可</a:t>
            </a:r>
            <a:endParaRPr lang="en-US" altLang="zh-CN" dirty="0"/>
          </a:p>
          <a:p>
            <a:r>
              <a:rPr lang="zh-CN" altLang="en-US" dirty="0"/>
              <a:t>注意有可能</a:t>
            </a:r>
            <a:r>
              <a:rPr lang="en-US" altLang="zh-CN" dirty="0"/>
              <a:t>f[n][V]==f[n-1][V]==f[n-1][V-v[n]]</a:t>
            </a:r>
            <a:r>
              <a:rPr lang="zh-CN" altLang="en-US" dirty="0"/>
              <a:t>这样说明第</a:t>
            </a:r>
            <a:r>
              <a:rPr lang="en-US" altLang="zh-CN" dirty="0"/>
              <a:t>N</a:t>
            </a:r>
            <a:r>
              <a:rPr lang="zh-CN" altLang="en-US" dirty="0"/>
              <a:t>件物品选不选都行，对应两种不同的方案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72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输出字典序最小的最优方案（以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16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输出字典序最小的最优方案（以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zh-CN" altLang="en-US" dirty="0"/>
              <a:t>要倒过来做，因为如果顺着</a:t>
            </a:r>
            <a:r>
              <a:rPr lang="en-US" altLang="zh-CN" dirty="0" err="1"/>
              <a:t>dp</a:t>
            </a:r>
            <a:r>
              <a:rPr lang="zh-CN" altLang="en-US" dirty="0"/>
              <a:t>，然后你遇到</a:t>
            </a:r>
            <a:r>
              <a:rPr lang="en-US" altLang="zh-CN" dirty="0"/>
              <a:t>f[n][V]==f[n-1][V]==f[n-1][V-v[n]]</a:t>
            </a:r>
            <a:r>
              <a:rPr lang="zh-CN" altLang="en-US" dirty="0"/>
              <a:t>这种情况，只说明第</a:t>
            </a:r>
            <a:r>
              <a:rPr lang="en-US" altLang="zh-CN" dirty="0"/>
              <a:t>n</a:t>
            </a:r>
            <a:r>
              <a:rPr lang="zh-CN" altLang="en-US" dirty="0"/>
              <a:t>件物品选不选都行，你并不知道选或者不选第</a:t>
            </a:r>
            <a:r>
              <a:rPr lang="en-US" altLang="zh-CN" dirty="0"/>
              <a:t>n</a:t>
            </a:r>
            <a:r>
              <a:rPr lang="zh-CN" altLang="en-US" dirty="0"/>
              <a:t>件物品这两种方案中，哪个的字典序小</a:t>
            </a:r>
            <a:endParaRPr lang="en-US" altLang="zh-CN" dirty="0"/>
          </a:p>
          <a:p>
            <a:r>
              <a:rPr lang="zh-CN" altLang="en-US" dirty="0"/>
              <a:t>为了实现的方便起见，可以直接把输入的</a:t>
            </a:r>
            <a:r>
              <a:rPr lang="en-US" altLang="zh-CN" dirty="0"/>
              <a:t>n</a:t>
            </a:r>
            <a:r>
              <a:rPr lang="zh-CN" altLang="en-US" dirty="0"/>
              <a:t>件物品倒过来，就是我们代码里面处理的第</a:t>
            </a:r>
            <a:r>
              <a:rPr lang="en-US" altLang="zh-CN" dirty="0"/>
              <a:t>n</a:t>
            </a:r>
            <a:r>
              <a:rPr lang="zh-CN" altLang="en-US" dirty="0"/>
              <a:t>件物品实际上是输入的第</a:t>
            </a:r>
            <a:r>
              <a:rPr lang="en-US" altLang="zh-CN" dirty="0"/>
              <a:t>1</a:t>
            </a:r>
            <a:r>
              <a:rPr lang="zh-CN" altLang="en-US" dirty="0"/>
              <a:t>件，这样当我们遇到第</a:t>
            </a:r>
            <a:r>
              <a:rPr lang="en-US" altLang="zh-CN" dirty="0"/>
              <a:t>n</a:t>
            </a:r>
            <a:r>
              <a:rPr lang="zh-CN" altLang="en-US" dirty="0"/>
              <a:t>件（实际上是第</a:t>
            </a:r>
            <a:r>
              <a:rPr lang="en-US" altLang="zh-CN" dirty="0"/>
              <a:t>1</a:t>
            </a:r>
            <a:r>
              <a:rPr lang="zh-CN" altLang="en-US" dirty="0"/>
              <a:t>件）物品选不选都行的时候，就无脑选就可以了，因为选第</a:t>
            </a:r>
            <a:r>
              <a:rPr lang="en-US" altLang="zh-CN" dirty="0"/>
              <a:t>1</a:t>
            </a:r>
            <a:r>
              <a:rPr lang="zh-CN" altLang="en-US" dirty="0"/>
              <a:t>件总比不选的字典序小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40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求最优方案数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88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求最优方案数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 err="1"/>
              <a:t>dp</a:t>
            </a:r>
            <a:r>
              <a:rPr lang="zh-CN" altLang="en-US" dirty="0"/>
              <a:t>到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状态的时候，最优解的数量</a:t>
            </a:r>
            <a:endParaRPr lang="en-US" altLang="zh-CN" dirty="0"/>
          </a:p>
          <a:p>
            <a:r>
              <a:rPr lang="zh-CN" altLang="en-US" dirty="0"/>
              <a:t>先把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en-US" altLang="zh-CN" dirty="0" err="1"/>
              <a:t>dp</a:t>
            </a:r>
            <a:r>
              <a:rPr lang="zh-CN" altLang="en-US" dirty="0"/>
              <a:t>出来</a:t>
            </a:r>
            <a:endParaRPr lang="en-US" altLang="zh-CN" dirty="0"/>
          </a:p>
          <a:p>
            <a:r>
              <a:rPr lang="zh-CN" altLang="en-US" dirty="0"/>
              <a:t>然后如果遇到</a:t>
            </a:r>
            <a:r>
              <a:rPr lang="en-US" altLang="zh-CN" dirty="0"/>
              <a:t>f[n][V]==f[n-1][V]==f[n-1][V-v[n]]</a:t>
            </a:r>
            <a:r>
              <a:rPr lang="zh-CN" altLang="en-US" dirty="0"/>
              <a:t>这种情况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g[n][V]=g[n-1][V]+g[n-1][V-v[n]]</a:t>
            </a:r>
          </a:p>
          <a:p>
            <a:r>
              <a:rPr lang="zh-CN" altLang="en-US" dirty="0"/>
              <a:t>如果只有一个相等，另一个不相等，那</a:t>
            </a:r>
            <a:r>
              <a:rPr lang="en-US" altLang="zh-CN" dirty="0"/>
              <a:t>g</a:t>
            </a:r>
            <a:r>
              <a:rPr lang="zh-CN" altLang="en-US" dirty="0"/>
              <a:t>也就只等于其中一个</a:t>
            </a:r>
            <a:endParaRPr lang="en-US" altLang="zh-CN" dirty="0"/>
          </a:p>
          <a:p>
            <a:r>
              <a:rPr lang="zh-CN" altLang="en-US" dirty="0"/>
              <a:t>就完事了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7238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59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zh-CN" altLang="en-US" dirty="0"/>
              <a:t>对于第</a:t>
            </a:r>
            <a:r>
              <a:rPr lang="en-US" altLang="zh-CN" dirty="0"/>
              <a:t>K</a:t>
            </a:r>
            <a:r>
              <a:rPr lang="zh-CN" altLang="en-US" dirty="0"/>
              <a:t>优解类的问题，如果相应的最优解问题能写出状态转移方程、用动态规划解决，那么求第</a:t>
            </a:r>
            <a:r>
              <a:rPr lang="en-US" altLang="zh-CN" dirty="0"/>
              <a:t>K</a:t>
            </a:r>
            <a:r>
              <a:rPr lang="zh-CN" altLang="en-US" dirty="0"/>
              <a:t>优解则比求最优解的复杂度上多一个系数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0165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zh-CN" altLang="en-US" dirty="0"/>
              <a:t>对于第</a:t>
            </a:r>
            <a:r>
              <a:rPr lang="en-US" altLang="zh-CN" dirty="0"/>
              <a:t>K</a:t>
            </a:r>
            <a:r>
              <a:rPr lang="zh-CN" altLang="en-US" dirty="0"/>
              <a:t>优解类的问题，如果相应的最优解问题能写出状态转移方程、用动态规划解决，那么求第</a:t>
            </a:r>
            <a:r>
              <a:rPr lang="en-US" altLang="zh-CN" dirty="0"/>
              <a:t>K</a:t>
            </a:r>
            <a:r>
              <a:rPr lang="zh-CN" altLang="en-US" dirty="0"/>
              <a:t>优解则比求最优解的复杂度上多一个系数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基本思想是将每个状态都表示成有序队列，将状态转移方程中的</a:t>
            </a:r>
            <a:r>
              <a:rPr lang="en-US" altLang="zh-CN" dirty="0"/>
              <a:t>max/min</a:t>
            </a:r>
            <a:r>
              <a:rPr lang="zh-CN" altLang="en-US" dirty="0"/>
              <a:t>转化成有序队列的合并。仍然以</a:t>
            </a:r>
            <a:r>
              <a:rPr lang="en-US" altLang="zh-CN" dirty="0"/>
              <a:t>01</a:t>
            </a:r>
            <a:r>
              <a:rPr lang="zh-CN" altLang="en-US" dirty="0"/>
              <a:t>背包为例，转移方程是：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][j]=max(f[i−1][j],f[i−1][j−w[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20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CD0E-522A-F884-A31B-F8EA3D97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AFBB-D07C-2524-A842-9663D5EE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][j]=max(f[i−1][j],f[i−1][j−w[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如果要求第</a:t>
            </a:r>
            <a:r>
              <a:rPr lang="en-US" altLang="zh-CN" dirty="0"/>
              <a:t>k</a:t>
            </a:r>
            <a:r>
              <a:rPr lang="zh-CN" altLang="en-US" dirty="0"/>
              <a:t>优解，那么状态</a:t>
            </a:r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就是一个大小为</a:t>
            </a:r>
            <a:r>
              <a:rPr lang="en-US" altLang="zh-CN" dirty="0"/>
              <a:t>k</a:t>
            </a:r>
            <a:r>
              <a:rPr lang="zh-CN" altLang="en-US" dirty="0"/>
              <a:t>的有序数组，记录了</a:t>
            </a:r>
            <a:r>
              <a:rPr lang="en-US" altLang="zh-CN" dirty="0" err="1"/>
              <a:t>dp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的前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zh-CN" altLang="en-US" dirty="0"/>
              <a:t>显然是可以把</a:t>
            </a:r>
            <a:r>
              <a:rPr lang="en-US" altLang="zh-CN" dirty="0"/>
              <a:t>f[i-1][j]</a:t>
            </a:r>
            <a:r>
              <a:rPr lang="zh-CN" altLang="en-US" dirty="0"/>
              <a:t>这个大小为</a:t>
            </a:r>
            <a:r>
              <a:rPr lang="en-US" altLang="zh-CN" dirty="0"/>
              <a:t>k</a:t>
            </a:r>
            <a:r>
              <a:rPr lang="zh-CN" altLang="en-US" dirty="0"/>
              <a:t>的有序数组和</a:t>
            </a:r>
            <a:r>
              <a:rPr lang="en-US" altLang="zh-CN" dirty="0"/>
              <a:t>f[i-1][j-w[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这个大小为</a:t>
            </a:r>
            <a:r>
              <a:rPr lang="en-US" altLang="zh-CN" dirty="0"/>
              <a:t>k</a:t>
            </a:r>
            <a:r>
              <a:rPr lang="zh-CN" altLang="en-US" dirty="0"/>
              <a:t>的有序数组进行归并，得到大小为</a:t>
            </a:r>
            <a:r>
              <a:rPr lang="en-US" altLang="zh-CN" dirty="0"/>
              <a:t>2k</a:t>
            </a:r>
            <a:r>
              <a:rPr lang="zh-CN" altLang="en-US" dirty="0"/>
              <a:t>的数组，再取前</a:t>
            </a:r>
            <a:r>
              <a:rPr lang="en-US" altLang="zh-CN" dirty="0"/>
              <a:t>k</a:t>
            </a:r>
            <a:r>
              <a:rPr lang="zh-CN" altLang="en-US" dirty="0"/>
              <a:t>项得到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f[i-1][j-w[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的意思是对于大小为</a:t>
            </a:r>
            <a:r>
              <a:rPr lang="en-US" altLang="zh-CN" dirty="0"/>
              <a:t>k</a:t>
            </a:r>
            <a:r>
              <a:rPr lang="zh-CN" altLang="en-US" dirty="0"/>
              <a:t>的有序数组</a:t>
            </a:r>
            <a:r>
              <a:rPr lang="en-US" altLang="zh-CN" dirty="0"/>
              <a:t>f[i-1][j-w[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中的每个元素，都加上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31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种物品容量为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][j]=max(f[i-1][j-k*v[</a:t>
            </a:r>
            <a:r>
              <a:rPr lang="en-US" altLang="zh-CN" dirty="0" err="1"/>
              <a:t>i</a:t>
            </a:r>
            <a:r>
              <a:rPr lang="en-US" altLang="zh-CN" dirty="0"/>
              <a:t>]]+k*w[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然后实现的时候，开</a:t>
            </a:r>
            <a:r>
              <a:rPr lang="en-US" altLang="zh-CN" dirty="0"/>
              <a:t>f</a:t>
            </a:r>
            <a:r>
              <a:rPr lang="zh-CN" altLang="en-US" dirty="0"/>
              <a:t>数组时可以把</a:t>
            </a:r>
            <a:r>
              <a:rPr lang="en-US" altLang="zh-CN" dirty="0" err="1"/>
              <a:t>i</a:t>
            </a:r>
            <a:r>
              <a:rPr lang="zh-CN" altLang="en-US" dirty="0"/>
              <a:t>这一维去掉以节约空间</a:t>
            </a:r>
            <a:endParaRPr lang="en-US" altLang="zh-CN" dirty="0"/>
          </a:p>
          <a:p>
            <a:r>
              <a:rPr lang="zh-CN" altLang="en-US" dirty="0"/>
              <a:t>注意枚举的顺序：当</a:t>
            </a:r>
            <a:r>
              <a:rPr lang="en-US" altLang="zh-CN" dirty="0"/>
              <a:t>k</a:t>
            </a:r>
            <a:r>
              <a:rPr lang="zh-CN" altLang="en-US" dirty="0"/>
              <a:t>定下来的时候，这就相当于一个</a:t>
            </a:r>
            <a:r>
              <a:rPr lang="en-US" altLang="zh-CN" dirty="0"/>
              <a:t>0-1</a:t>
            </a:r>
            <a:r>
              <a:rPr lang="zh-CN" altLang="en-US" dirty="0"/>
              <a:t>背包，所以</a:t>
            </a:r>
            <a:r>
              <a:rPr lang="en-US" altLang="zh-CN" dirty="0"/>
              <a:t>j</a:t>
            </a:r>
            <a:r>
              <a:rPr lang="zh-CN" altLang="en-US" dirty="0"/>
              <a:t>从大到小（也可以认为是不让第</a:t>
            </a:r>
            <a:r>
              <a:rPr lang="en-US" altLang="zh-CN" dirty="0" err="1"/>
              <a:t>i</a:t>
            </a:r>
            <a:r>
              <a:rPr lang="zh-CN" altLang="en-US" dirty="0"/>
              <a:t>种物品先选了</a:t>
            </a:r>
            <a:r>
              <a:rPr lang="en-US" altLang="zh-CN" dirty="0"/>
              <a:t>k1</a:t>
            </a:r>
            <a:r>
              <a:rPr lang="zh-CN" altLang="en-US" dirty="0"/>
              <a:t>件，再选了</a:t>
            </a:r>
            <a:r>
              <a:rPr lang="en-US" altLang="zh-CN" dirty="0"/>
              <a:t>k2</a:t>
            </a:r>
            <a:r>
              <a:rPr lang="zh-CN" altLang="en-US" dirty="0"/>
              <a:t>件，导致反复转移），</a:t>
            </a:r>
            <a:r>
              <a:rPr lang="en-US" altLang="zh-CN" dirty="0"/>
              <a:t>k</a:t>
            </a:r>
            <a:r>
              <a:rPr lang="zh-CN" altLang="en-US" dirty="0"/>
              <a:t>无所谓顺序</a:t>
            </a:r>
            <a:endParaRPr lang="en-US" altLang="zh-CN" dirty="0"/>
          </a:p>
          <a:p>
            <a:r>
              <a:rPr lang="zh-CN" altLang="en-US" b="1" dirty="0"/>
              <a:t>如果实在搞不清顺序，可以滚动</a:t>
            </a:r>
            <a:r>
              <a:rPr lang="en-US" altLang="zh-CN" b="1" dirty="0" err="1"/>
              <a:t>i</a:t>
            </a:r>
            <a:r>
              <a:rPr lang="zh-CN" altLang="en-US" b="1" dirty="0"/>
              <a:t>这一维，不用完全去掉</a:t>
            </a:r>
            <a:endParaRPr lang="en-US" altLang="zh-CN" b="1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O(V*sum(c[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2467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</a:p>
        </p:txBody>
      </p:sp>
    </p:spTree>
    <p:extLst>
      <p:ext uri="{BB962C8B-B14F-4D97-AF65-F5344CB8AC3E}">
        <p14:creationId xmlns:p14="http://schemas.microsoft.com/office/powerpoint/2010/main" val="115481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件物品，凑</a:t>
            </a:r>
            <a:r>
              <a:rPr lang="en-US" altLang="zh-CN" dirty="0"/>
              <a:t>j</a:t>
            </a:r>
            <a:r>
              <a:rPr lang="zh-CN" altLang="en-US" dirty="0"/>
              <a:t>体积的方案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][j]=f[i-1][j]+f[i-1][j-v[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就是把之前的</a:t>
            </a:r>
            <a:r>
              <a:rPr lang="en-US" altLang="zh-CN" dirty="0"/>
              <a:t>min</a:t>
            </a:r>
            <a:r>
              <a:rPr lang="zh-CN" altLang="en-US" dirty="0"/>
              <a:t>换成加法而已</a:t>
            </a:r>
          </a:p>
        </p:txBody>
      </p:sp>
    </p:spTree>
    <p:extLst>
      <p:ext uri="{BB962C8B-B14F-4D97-AF65-F5344CB8AC3E}">
        <p14:creationId xmlns:p14="http://schemas.microsoft.com/office/powerpoint/2010/main" val="3432332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  <a:endParaRPr lang="en-US" altLang="zh-CN" dirty="0"/>
          </a:p>
          <a:p>
            <a:r>
              <a:rPr lang="zh-CN" altLang="en-US" dirty="0"/>
              <a:t>另一个思路：</a:t>
            </a:r>
            <a:endParaRPr lang="en-US" altLang="zh-CN" dirty="0"/>
          </a:p>
          <a:p>
            <a:r>
              <a:rPr lang="zh-CN" altLang="en-US" dirty="0"/>
              <a:t>展开多项式</a:t>
            </a:r>
            <a:r>
              <a:rPr lang="en-US" altLang="zh-CN" dirty="0"/>
              <a:t>\</a:t>
            </a:r>
            <a:r>
              <a:rPr lang="en-US" altLang="zh-CN" dirty="0" err="1"/>
              <a:t>prod_i</a:t>
            </a:r>
            <a:r>
              <a:rPr lang="en-US" altLang="zh-CN" dirty="0"/>
              <a:t> (1+x^v[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 err="1"/>
              <a:t>x^V</a:t>
            </a:r>
            <a:r>
              <a:rPr lang="zh-CN" altLang="en-US" dirty="0"/>
              <a:t>的系数就是方案数</a:t>
            </a:r>
          </a:p>
        </p:txBody>
      </p:sp>
    </p:spTree>
    <p:extLst>
      <p:ext uri="{BB962C8B-B14F-4D97-AF65-F5344CB8AC3E}">
        <p14:creationId xmlns:p14="http://schemas.microsoft.com/office/powerpoint/2010/main" val="27194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  <a:endParaRPr lang="en-US" altLang="zh-CN" dirty="0"/>
          </a:p>
          <a:p>
            <a:r>
              <a:rPr lang="zh-CN" altLang="en-US" dirty="0"/>
              <a:t>另一个思路：</a:t>
            </a:r>
            <a:endParaRPr lang="en-US" altLang="zh-CN" dirty="0"/>
          </a:p>
          <a:p>
            <a:r>
              <a:rPr lang="zh-CN" altLang="en-US" dirty="0"/>
              <a:t>展开多项式</a:t>
            </a:r>
            <a:r>
              <a:rPr lang="en-US" altLang="zh-CN" dirty="0"/>
              <a:t>\</a:t>
            </a:r>
            <a:r>
              <a:rPr lang="en-US" altLang="zh-CN" dirty="0" err="1"/>
              <a:t>prod_i</a:t>
            </a:r>
            <a:r>
              <a:rPr lang="en-US" altLang="zh-CN" dirty="0"/>
              <a:t> (1+x^v[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 err="1"/>
              <a:t>x^V</a:t>
            </a:r>
            <a:r>
              <a:rPr lang="zh-CN" altLang="en-US" dirty="0"/>
              <a:t>的系数就是方案数</a:t>
            </a:r>
            <a:endParaRPr lang="en-US" altLang="zh-CN" dirty="0"/>
          </a:p>
          <a:p>
            <a:r>
              <a:rPr lang="zh-CN" altLang="en-US" dirty="0"/>
              <a:t>发现这个和之前那个</a:t>
            </a:r>
            <a:r>
              <a:rPr lang="en-US" altLang="zh-CN" dirty="0" err="1"/>
              <a:t>dp</a:t>
            </a:r>
            <a:r>
              <a:rPr lang="zh-CN" altLang="en-US" dirty="0"/>
              <a:t>的本质是一样的</a:t>
            </a:r>
          </a:p>
        </p:txBody>
      </p:sp>
    </p:spTree>
    <p:extLst>
      <p:ext uri="{BB962C8B-B14F-4D97-AF65-F5344CB8AC3E}">
        <p14:creationId xmlns:p14="http://schemas.microsoft.com/office/powerpoint/2010/main" val="1562181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推广一下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种物品，每种物品有容量</a:t>
            </a:r>
            <a:r>
              <a:rPr lang="en-US" altLang="zh-CN" dirty="0"/>
              <a:t>vi</a:t>
            </a:r>
            <a:r>
              <a:rPr lang="zh-CN" altLang="en-US" dirty="0"/>
              <a:t>和数量</a:t>
            </a:r>
            <a:r>
              <a:rPr lang="en-US" altLang="zh-CN" dirty="0" err="1"/>
              <a:t>ni</a:t>
            </a:r>
            <a:endParaRPr lang="en-US" altLang="zh-CN" dirty="0"/>
          </a:p>
          <a:p>
            <a:r>
              <a:rPr lang="zh-CN" altLang="en-US" dirty="0"/>
              <a:t>问组合出容量为</a:t>
            </a:r>
            <a:r>
              <a:rPr lang="en-US" altLang="zh-CN" dirty="0"/>
              <a:t>V</a:t>
            </a:r>
            <a:r>
              <a:rPr lang="zh-CN" altLang="en-US" dirty="0"/>
              <a:t>的方案数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460A7A-8D46-0BE2-BD8D-5384AD16A3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95" y="3429000"/>
            <a:ext cx="6715427" cy="3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77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个物品，每个物品有一个体积</a:t>
            </a:r>
            <a:r>
              <a:rPr lang="en-US" altLang="zh-CN" dirty="0"/>
              <a:t>vi</a:t>
            </a:r>
            <a:r>
              <a:rPr lang="zh-CN" altLang="en-US" dirty="0"/>
              <a:t>，要恰好选取一些物品使得它们的体积和为</a:t>
            </a:r>
            <a:r>
              <a:rPr lang="en-US" altLang="zh-CN" dirty="0"/>
              <a:t>c</a:t>
            </a:r>
            <a:r>
              <a:rPr lang="zh-CN" altLang="en-US" dirty="0"/>
              <a:t>，问哪些物品是必须被选的。</a:t>
            </a:r>
          </a:p>
          <a:p>
            <a:r>
              <a:rPr lang="en-US" altLang="zh-CN" dirty="0"/>
              <a:t>n&lt;=200,vi,c&lt;=10000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2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先用</a:t>
            </a:r>
            <a:r>
              <a:rPr lang="en-US" altLang="zh-CN" dirty="0"/>
              <a:t>0-1</a:t>
            </a:r>
            <a:r>
              <a:rPr lang="zh-CN" altLang="en-US" dirty="0"/>
              <a:t>背包算出</a:t>
            </a:r>
            <a:endParaRPr lang="en-US" altLang="zh-CN" dirty="0"/>
          </a:p>
          <a:p>
            <a:r>
              <a:rPr lang="zh-CN" altLang="en-US" dirty="0"/>
              <a:t>然后计算                  ，表示不选某个物品的方案数</a:t>
            </a:r>
            <a:endParaRPr lang="en-US" altLang="zh-CN" dirty="0"/>
          </a:p>
          <a:p>
            <a:r>
              <a:rPr lang="zh-CN" altLang="en-US" dirty="0"/>
              <a:t>看</a:t>
            </a:r>
            <a:r>
              <a:rPr lang="en-US" altLang="zh-CN" dirty="0"/>
              <a:t>fi(x)</a:t>
            </a:r>
            <a:r>
              <a:rPr lang="zh-CN" altLang="en-US" dirty="0"/>
              <a:t>的</a:t>
            </a:r>
            <a:r>
              <a:rPr lang="en-US" altLang="zh-CN" dirty="0" err="1"/>
              <a:t>x^c</a:t>
            </a:r>
            <a:r>
              <a:rPr lang="zh-CN" altLang="en-US" dirty="0"/>
              <a:t>这一项是否为</a:t>
            </a:r>
            <a:r>
              <a:rPr lang="en-US" altLang="zh-CN" dirty="0"/>
              <a:t>0</a:t>
            </a:r>
            <a:r>
              <a:rPr lang="zh-CN" altLang="en-US" dirty="0"/>
              <a:t>，若为</a:t>
            </a:r>
            <a:r>
              <a:rPr lang="en-US" altLang="zh-CN" dirty="0"/>
              <a:t>0</a:t>
            </a:r>
            <a:r>
              <a:rPr lang="zh-CN" altLang="en-US" dirty="0"/>
              <a:t>则说明是必须要选的</a:t>
            </a:r>
            <a:endParaRPr lang="en-US" altLang="zh-CN" dirty="0"/>
          </a:p>
          <a:p>
            <a:r>
              <a:rPr lang="zh-CN" altLang="en-US" dirty="0"/>
              <a:t>分式不用硬求，可以写成</a:t>
            </a:r>
            <a:endParaRPr lang="en-US" altLang="zh-CN" dirty="0"/>
          </a:p>
          <a:p>
            <a:r>
              <a:rPr lang="zh-CN" altLang="en-US" dirty="0"/>
              <a:t>可以直接多项式去乘，考虑</a:t>
            </a:r>
            <a:r>
              <a:rPr lang="en-US" altLang="zh-CN" dirty="0" err="1"/>
              <a:t>x^c</a:t>
            </a:r>
            <a:r>
              <a:rPr lang="zh-CN" altLang="en-US" dirty="0"/>
              <a:t>的系数以及谁对这个系数做贡献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09F3AF-CD8C-43F2-B538-D911EA611B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6" y="1858778"/>
            <a:ext cx="3349334" cy="396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7FC3E4-F48F-427D-B96A-711EF63BB9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2" y="2288731"/>
            <a:ext cx="1680762" cy="5561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1DC59D-8D59-4B38-8514-4BE312BDF31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3284509"/>
            <a:ext cx="4926477" cy="5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82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先用</a:t>
            </a:r>
            <a:r>
              <a:rPr lang="en-US" altLang="zh-CN" dirty="0"/>
              <a:t>0-1</a:t>
            </a:r>
            <a:r>
              <a:rPr lang="zh-CN" altLang="en-US" dirty="0"/>
              <a:t>背包算出</a:t>
            </a:r>
            <a:endParaRPr lang="en-US" altLang="zh-CN" dirty="0"/>
          </a:p>
          <a:p>
            <a:r>
              <a:rPr lang="zh-CN" altLang="en-US" dirty="0"/>
              <a:t>然后计算                  ，表示不选某个物品的方案数</a:t>
            </a:r>
            <a:endParaRPr lang="en-US" altLang="zh-CN" dirty="0"/>
          </a:p>
          <a:p>
            <a:r>
              <a:rPr lang="zh-CN" altLang="en-US" dirty="0"/>
              <a:t>看</a:t>
            </a:r>
            <a:r>
              <a:rPr lang="en-US" altLang="zh-CN" dirty="0"/>
              <a:t>fi(x)</a:t>
            </a:r>
            <a:r>
              <a:rPr lang="zh-CN" altLang="en-US" dirty="0"/>
              <a:t>的</a:t>
            </a:r>
            <a:r>
              <a:rPr lang="en-US" altLang="zh-CN" dirty="0" err="1"/>
              <a:t>x^c</a:t>
            </a:r>
            <a:r>
              <a:rPr lang="zh-CN" altLang="en-US" dirty="0"/>
              <a:t>这一项是否为</a:t>
            </a:r>
            <a:r>
              <a:rPr lang="en-US" altLang="zh-CN" dirty="0"/>
              <a:t>0</a:t>
            </a:r>
            <a:r>
              <a:rPr lang="zh-CN" altLang="en-US" dirty="0"/>
              <a:t>，若为</a:t>
            </a:r>
            <a:r>
              <a:rPr lang="en-US" altLang="zh-CN" dirty="0"/>
              <a:t>0</a:t>
            </a:r>
            <a:r>
              <a:rPr lang="zh-CN" altLang="en-US" dirty="0"/>
              <a:t>则说明是必须要选的</a:t>
            </a:r>
            <a:endParaRPr lang="en-US" altLang="zh-CN" dirty="0"/>
          </a:p>
          <a:p>
            <a:r>
              <a:rPr lang="zh-CN" altLang="en-US" dirty="0"/>
              <a:t>分式不用硬求，可以写成</a:t>
            </a:r>
            <a:endParaRPr lang="en-US" altLang="zh-CN" dirty="0"/>
          </a:p>
          <a:p>
            <a:r>
              <a:rPr lang="zh-CN" altLang="en-US" dirty="0"/>
              <a:t>还有一个更好的方法，如果次数范围在</a:t>
            </a:r>
            <a:r>
              <a:rPr lang="en-US" altLang="zh-CN" dirty="0"/>
              <a:t>[0,vi)</a:t>
            </a:r>
            <a:r>
              <a:rPr lang="zh-CN" altLang="en-US" dirty="0"/>
              <a:t>，那么</a:t>
            </a:r>
            <a:r>
              <a:rPr lang="en-US" altLang="zh-CN" dirty="0"/>
              <a:t>fi_1(x)=F_1(x)</a:t>
            </a:r>
            <a:r>
              <a:rPr lang="zh-CN" altLang="en-US" dirty="0"/>
              <a:t>。如果次数范围在</a:t>
            </a:r>
            <a:r>
              <a:rPr lang="en-US" altLang="zh-CN" dirty="0"/>
              <a:t>[0,2vi)</a:t>
            </a:r>
            <a:r>
              <a:rPr lang="zh-CN" altLang="en-US" dirty="0"/>
              <a:t>，那么</a:t>
            </a:r>
            <a:r>
              <a:rPr lang="en-US" altLang="zh-CN" dirty="0"/>
              <a:t>fi_2(x)=F_2(x)-</a:t>
            </a:r>
            <a:r>
              <a:rPr lang="en-US" altLang="zh-CN" dirty="0" err="1"/>
              <a:t>x^vi</a:t>
            </a:r>
            <a:r>
              <a:rPr lang="en-US" altLang="zh-CN" dirty="0"/>
              <a:t>*F_1(x)</a:t>
            </a:r>
            <a:r>
              <a:rPr lang="zh-CN" altLang="en-US" dirty="0"/>
              <a:t>，即</a:t>
            </a:r>
            <a:r>
              <a:rPr lang="en-US" altLang="zh-CN" dirty="0"/>
              <a:t>fi_2(x)=F_2(x)-</a:t>
            </a:r>
            <a:r>
              <a:rPr lang="en-US" altLang="zh-CN" dirty="0" err="1"/>
              <a:t>x^vi</a:t>
            </a:r>
            <a:r>
              <a:rPr lang="en-US" altLang="zh-CN" dirty="0"/>
              <a:t>*fi_1(x)</a:t>
            </a:r>
            <a:r>
              <a:rPr lang="zh-CN" altLang="en-US" dirty="0"/>
              <a:t>，同理，</a:t>
            </a:r>
            <a:r>
              <a:rPr lang="en-US" altLang="zh-CN" dirty="0"/>
              <a:t>fi_3(x)=F_3(x)-</a:t>
            </a:r>
            <a:r>
              <a:rPr lang="en-US" altLang="zh-CN" dirty="0" err="1"/>
              <a:t>x^vi</a:t>
            </a:r>
            <a:r>
              <a:rPr lang="en-US" altLang="zh-CN" dirty="0"/>
              <a:t>*F_2(x)+x^2vi*F_1(x)</a:t>
            </a:r>
          </a:p>
          <a:p>
            <a:r>
              <a:rPr lang="en-US" altLang="zh-CN" dirty="0"/>
              <a:t>=F_3(x)-</a:t>
            </a:r>
            <a:r>
              <a:rPr lang="en-US" altLang="zh-CN" dirty="0" err="1"/>
              <a:t>x^vi</a:t>
            </a:r>
            <a:r>
              <a:rPr lang="en-US" altLang="zh-CN" dirty="0"/>
              <a:t>*(fi_2(x)+</a:t>
            </a:r>
            <a:r>
              <a:rPr lang="en-US" altLang="zh-CN" dirty="0" err="1"/>
              <a:t>x^vi</a:t>
            </a:r>
            <a:r>
              <a:rPr lang="en-US" altLang="zh-CN" dirty="0"/>
              <a:t>*fi_1(x))+x^2vi*F_1(x)=F_3(x)-</a:t>
            </a:r>
            <a:r>
              <a:rPr lang="en-US" altLang="zh-CN" dirty="0" err="1"/>
              <a:t>x^vi</a:t>
            </a:r>
            <a:r>
              <a:rPr lang="en-US" altLang="zh-CN" dirty="0"/>
              <a:t>*fi_2(x)</a:t>
            </a:r>
            <a:r>
              <a:rPr lang="zh-CN" altLang="en-US" dirty="0"/>
              <a:t>，所以不难发现</a:t>
            </a:r>
            <a:r>
              <a:rPr lang="en-US" altLang="zh-CN" dirty="0" err="1"/>
              <a:t>fi_k</a:t>
            </a:r>
            <a:r>
              <a:rPr lang="en-US" altLang="zh-CN" dirty="0"/>
              <a:t>(x)=</a:t>
            </a:r>
            <a:r>
              <a:rPr lang="en-US" altLang="zh-CN" dirty="0" err="1"/>
              <a:t>F_k</a:t>
            </a:r>
            <a:r>
              <a:rPr lang="en-US" altLang="zh-CN" dirty="0"/>
              <a:t>(x)-fi_{k-1}(x)</a:t>
            </a:r>
            <a:r>
              <a:rPr lang="zh-CN" altLang="en-US" dirty="0"/>
              <a:t>，这就可以很快计算了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09F3AF-CD8C-43F2-B538-D911EA611B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03" y="1825625"/>
            <a:ext cx="3349334" cy="396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7FC3E4-F48F-427D-B96A-711EF63BB9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51" y="2210122"/>
            <a:ext cx="1680762" cy="5561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1DC59D-8D59-4B38-8514-4BE312BDF31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3150905"/>
            <a:ext cx="4926477" cy="5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00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注意到这给出了从背包中删除物品的方法，但是只限计算方案数</a:t>
            </a:r>
            <a:endParaRPr lang="en-US" altLang="zh-CN" dirty="0"/>
          </a:p>
          <a:p>
            <a:r>
              <a:rPr lang="zh-CN" altLang="en-US" dirty="0"/>
              <a:t>最优化问题的话，</a:t>
            </a:r>
            <a:r>
              <a:rPr lang="en-US" altLang="zh-CN" dirty="0"/>
              <a:t>min/max</a:t>
            </a:r>
            <a:r>
              <a:rPr lang="zh-CN" altLang="en-US" dirty="0"/>
              <a:t>是不可减的，因此也不能删除，但是可以用一些其他方法达到可撤销</a:t>
            </a:r>
          </a:p>
        </p:txBody>
      </p:sp>
    </p:spTree>
    <p:extLst>
      <p:ext uri="{BB962C8B-B14F-4D97-AF65-F5344CB8AC3E}">
        <p14:creationId xmlns:p14="http://schemas.microsoft.com/office/powerpoint/2010/main" val="1566654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假设背包有无穷种物品，每种物品的体积为</a:t>
            </a:r>
            <a:r>
              <a:rPr lang="en-US" altLang="zh-CN" dirty="0" err="1"/>
              <a:t>i</a:t>
            </a:r>
            <a:r>
              <a:rPr lang="zh-CN" altLang="en-US" dirty="0"/>
              <a:t>，个数也无限</a:t>
            </a:r>
          </a:p>
          <a:p>
            <a:r>
              <a:rPr lang="zh-CN" altLang="en-US" dirty="0"/>
              <a:t>那么就可以求出把一个正整数拆分成其他正整数和的方案数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5=4+1=2+3=1+1+3=1+2+2=1+1+1+2=1+1+1+1+1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7</a:t>
            </a:r>
            <a:r>
              <a:rPr lang="zh-CN" altLang="en-US" dirty="0"/>
              <a:t>种方案数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的正整数拆分的方案数记作</a:t>
            </a:r>
            <a:r>
              <a:rPr lang="en-US" altLang="zh-CN" dirty="0"/>
              <a:t>p(n)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也叫分拆数</a:t>
            </a:r>
          </a:p>
        </p:txBody>
      </p:sp>
    </p:spTree>
    <p:extLst>
      <p:ext uri="{BB962C8B-B14F-4D97-AF65-F5344CB8AC3E}">
        <p14:creationId xmlns:p14="http://schemas.microsoft.com/office/powerpoint/2010/main" val="254405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种物品容量为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][j]=max(f[i-1][j-k*v[</a:t>
            </a:r>
            <a:r>
              <a:rPr lang="en-US" altLang="zh-CN" dirty="0" err="1"/>
              <a:t>i</a:t>
            </a:r>
            <a:r>
              <a:rPr lang="en-US" altLang="zh-CN" dirty="0"/>
              <a:t>]]+k*w[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然后实现的时候，开</a:t>
            </a:r>
            <a:r>
              <a:rPr lang="en-US" altLang="zh-CN" dirty="0"/>
              <a:t>f</a:t>
            </a:r>
            <a:r>
              <a:rPr lang="zh-CN" altLang="en-US" dirty="0"/>
              <a:t>数组时可以把</a:t>
            </a:r>
            <a:r>
              <a:rPr lang="en-US" altLang="zh-CN" dirty="0" err="1"/>
              <a:t>i</a:t>
            </a:r>
            <a:r>
              <a:rPr lang="zh-CN" altLang="en-US" dirty="0"/>
              <a:t>这一维去掉以节约空间</a:t>
            </a:r>
            <a:endParaRPr lang="en-US" altLang="zh-CN" dirty="0"/>
          </a:p>
          <a:p>
            <a:r>
              <a:rPr lang="zh-CN" altLang="en-US" dirty="0"/>
              <a:t>注意枚举的顺序：当</a:t>
            </a:r>
            <a:r>
              <a:rPr lang="en-US" altLang="zh-CN" dirty="0"/>
              <a:t>k</a:t>
            </a:r>
            <a:r>
              <a:rPr lang="zh-CN" altLang="en-US" dirty="0"/>
              <a:t>定下来的时候，这就相当于一个</a:t>
            </a:r>
            <a:r>
              <a:rPr lang="en-US" altLang="zh-CN" dirty="0"/>
              <a:t>0-1</a:t>
            </a:r>
            <a:r>
              <a:rPr lang="zh-CN" altLang="en-US" dirty="0"/>
              <a:t>背包，所以</a:t>
            </a:r>
            <a:r>
              <a:rPr lang="en-US" altLang="zh-CN" dirty="0"/>
              <a:t>j</a:t>
            </a:r>
            <a:r>
              <a:rPr lang="zh-CN" altLang="en-US" dirty="0"/>
              <a:t>从大到小（也可以认为是不让第</a:t>
            </a:r>
            <a:r>
              <a:rPr lang="en-US" altLang="zh-CN" dirty="0" err="1"/>
              <a:t>i</a:t>
            </a:r>
            <a:r>
              <a:rPr lang="zh-CN" altLang="en-US" dirty="0"/>
              <a:t>种物品先选了</a:t>
            </a:r>
            <a:r>
              <a:rPr lang="en-US" altLang="zh-CN" dirty="0"/>
              <a:t>k1</a:t>
            </a:r>
            <a:r>
              <a:rPr lang="zh-CN" altLang="en-US" dirty="0"/>
              <a:t>件，再选了</a:t>
            </a:r>
            <a:r>
              <a:rPr lang="en-US" altLang="zh-CN" dirty="0"/>
              <a:t>k2</a:t>
            </a:r>
            <a:r>
              <a:rPr lang="zh-CN" altLang="en-US" dirty="0"/>
              <a:t>件，导致反复转移），</a:t>
            </a:r>
            <a:r>
              <a:rPr lang="en-US" altLang="zh-CN" dirty="0"/>
              <a:t>k</a:t>
            </a:r>
            <a:r>
              <a:rPr lang="zh-CN" altLang="en-US" dirty="0"/>
              <a:t>无所谓顺序</a:t>
            </a:r>
            <a:endParaRPr lang="en-US" altLang="zh-CN" dirty="0"/>
          </a:p>
          <a:p>
            <a:r>
              <a:rPr lang="zh-CN" altLang="en-US" b="1" dirty="0"/>
              <a:t>如果实在搞不清顺序，可以滚动</a:t>
            </a:r>
            <a:r>
              <a:rPr lang="en-US" altLang="zh-CN" b="1" dirty="0" err="1"/>
              <a:t>i</a:t>
            </a:r>
            <a:r>
              <a:rPr lang="zh-CN" altLang="en-US" b="1" dirty="0"/>
              <a:t>这一维，不用完全去掉</a:t>
            </a:r>
            <a:endParaRPr lang="en-US" altLang="zh-CN" b="1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O(V*sum(p[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110B7F-D967-F5FD-2728-278AC10A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49138"/>
            <a:ext cx="7709027" cy="15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5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最暴力的计算分拆数的方法：</a:t>
            </a:r>
            <a:r>
              <a:rPr lang="en-US" altLang="zh-CN" dirty="0"/>
              <a:t>n</a:t>
            </a:r>
            <a:r>
              <a:rPr lang="zh-CN" altLang="en-US" dirty="0"/>
              <a:t>种物品的完全背包，体积也为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O(n^2)</a:t>
            </a:r>
            <a:r>
              <a:rPr lang="zh-CN" altLang="en-US" dirty="0"/>
              <a:t>应该没问题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1546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最暴力的计算分拆数的方法：</a:t>
            </a:r>
            <a:r>
              <a:rPr lang="en-US" altLang="zh-CN" dirty="0"/>
              <a:t>n</a:t>
            </a:r>
            <a:r>
              <a:rPr lang="zh-CN" altLang="en-US" dirty="0"/>
              <a:t>种物品的完全背包，体积也为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O(n^2)</a:t>
            </a:r>
            <a:r>
              <a:rPr lang="zh-CN" altLang="en-US" dirty="0"/>
              <a:t>应该没问题</a:t>
            </a:r>
          </a:p>
          <a:p>
            <a:r>
              <a:rPr lang="zh-CN" altLang="en-US" dirty="0"/>
              <a:t>分拆数的高效计算有很多方法，目前我们只讲一种：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表示有</a:t>
            </a:r>
            <a:r>
              <a:rPr lang="en-US" altLang="zh-CN" dirty="0" err="1"/>
              <a:t>i</a:t>
            </a:r>
            <a:r>
              <a:rPr lang="zh-CN" altLang="en-US" dirty="0"/>
              <a:t>个数相加等于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][j]=f[i-1][j-</a:t>
            </a:r>
            <a:r>
              <a:rPr lang="en-US" altLang="zh-CN" dirty="0" err="1"/>
              <a:t>i</a:t>
            </a:r>
            <a:r>
              <a:rPr lang="en-US" altLang="zh-CN" dirty="0"/>
              <a:t>]+f[</a:t>
            </a:r>
            <a:r>
              <a:rPr lang="en-US" altLang="zh-CN" dirty="0" err="1"/>
              <a:t>i</a:t>
            </a:r>
            <a:r>
              <a:rPr lang="en-US" altLang="zh-CN" dirty="0"/>
              <a:t>][j-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6259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最暴力的计算分拆数的方法：</a:t>
            </a:r>
            <a:r>
              <a:rPr lang="en-US" altLang="zh-CN" dirty="0"/>
              <a:t>n</a:t>
            </a:r>
            <a:r>
              <a:rPr lang="zh-CN" altLang="en-US" dirty="0"/>
              <a:t>种物品的完全背包，体积也为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O(n^2)</a:t>
            </a:r>
            <a:r>
              <a:rPr lang="zh-CN" altLang="en-US" dirty="0"/>
              <a:t>应该没问题</a:t>
            </a:r>
          </a:p>
          <a:p>
            <a:r>
              <a:rPr lang="zh-CN" altLang="en-US" dirty="0"/>
              <a:t>分拆数的高效计算有很多方法，目前我们只讲一种：</a:t>
            </a:r>
            <a:endParaRPr lang="en-US" altLang="zh-CN" dirty="0"/>
          </a:p>
          <a:p>
            <a:r>
              <a:rPr lang="zh-CN" altLang="en-US" dirty="0"/>
              <a:t>首先，只考虑体积</a:t>
            </a:r>
            <a:r>
              <a:rPr lang="en-US" altLang="zh-CN" dirty="0"/>
              <a:t>&lt;sqrt(n)</a:t>
            </a:r>
            <a:r>
              <a:rPr lang="zh-CN" altLang="en-US" dirty="0"/>
              <a:t>的物品的完全背包（数组设为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），一共</a:t>
            </a:r>
            <a:r>
              <a:rPr lang="en-US" altLang="zh-CN" dirty="0"/>
              <a:t>O(sqrt(n))</a:t>
            </a:r>
            <a:r>
              <a:rPr lang="zh-CN" altLang="en-US" dirty="0"/>
              <a:t>件物品，体积为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</a:t>
            </a:r>
            <a:r>
              <a:rPr lang="en-US" altLang="zh-CN" dirty="0" err="1"/>
              <a:t>nsqrt</a:t>
            </a:r>
            <a:r>
              <a:rPr lang="en-US" altLang="zh-CN" dirty="0"/>
              <a:t>(n))</a:t>
            </a:r>
            <a:r>
              <a:rPr lang="zh-CN" altLang="en-US" dirty="0"/>
              <a:t>应该没问题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3641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然后，对于体积</a:t>
            </a:r>
            <a:r>
              <a:rPr lang="en-US" altLang="zh-CN" dirty="0"/>
              <a:t>&gt;=sqrt(n)</a:t>
            </a:r>
            <a:r>
              <a:rPr lang="zh-CN" altLang="en-US" dirty="0"/>
              <a:t>的物品，由于体积只有</a:t>
            </a:r>
            <a:r>
              <a:rPr lang="en-US" altLang="zh-CN" dirty="0"/>
              <a:t>n</a:t>
            </a:r>
            <a:r>
              <a:rPr lang="zh-CN" altLang="en-US" dirty="0"/>
              <a:t>，所以最多选</a:t>
            </a:r>
            <a:r>
              <a:rPr lang="en-US" altLang="zh-CN" dirty="0"/>
              <a:t>sqrt(n)</a:t>
            </a:r>
            <a:r>
              <a:rPr lang="zh-CN" altLang="en-US" dirty="0"/>
              <a:t>件，设计另一个</a:t>
            </a:r>
            <a:r>
              <a:rPr lang="en-US" altLang="zh-CN" dirty="0" err="1"/>
              <a:t>dp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表示只考虑体积</a:t>
            </a:r>
            <a:r>
              <a:rPr lang="en-US" altLang="zh-CN" dirty="0"/>
              <a:t>&gt;=sqrt(n)</a:t>
            </a:r>
            <a:r>
              <a:rPr lang="zh-CN" altLang="en-US" dirty="0"/>
              <a:t>的物品，选了</a:t>
            </a:r>
            <a:r>
              <a:rPr lang="en-US" altLang="zh-CN" dirty="0" err="1"/>
              <a:t>i</a:t>
            </a:r>
            <a:r>
              <a:rPr lang="zh-CN" altLang="en-US" dirty="0"/>
              <a:t>件，凑出的体积是</a:t>
            </a:r>
            <a:r>
              <a:rPr lang="en-US" altLang="zh-CN" dirty="0"/>
              <a:t>j</a:t>
            </a:r>
            <a:r>
              <a:rPr lang="zh-CN" altLang="en-US" dirty="0"/>
              <a:t>的方案数，那么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][j]=g[i-1][j-sqrt(n)]+g[</a:t>
            </a:r>
            <a:r>
              <a:rPr lang="en-US" altLang="zh-CN" dirty="0" err="1"/>
              <a:t>i</a:t>
            </a:r>
            <a:r>
              <a:rPr lang="en-US" altLang="zh-CN" dirty="0"/>
              <a:t>][j-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这个转移方程考虑的是选出的物品体积最小的是多少，如果恰好是</a:t>
            </a:r>
            <a:r>
              <a:rPr lang="en-US" altLang="zh-CN" dirty="0"/>
              <a:t>sqrt(n)</a:t>
            </a:r>
            <a:r>
              <a:rPr lang="zh-CN" altLang="en-US" dirty="0"/>
              <a:t>，那么就会从</a:t>
            </a:r>
            <a:r>
              <a:rPr lang="en-US" altLang="zh-CN" dirty="0"/>
              <a:t>g[i-1][j-sqrt(n)]</a:t>
            </a:r>
            <a:r>
              <a:rPr lang="zh-CN" altLang="en-US" dirty="0"/>
              <a:t>选一个体积为</a:t>
            </a:r>
            <a:r>
              <a:rPr lang="en-US" altLang="zh-CN" dirty="0"/>
              <a:t>sqrt(n)</a:t>
            </a:r>
            <a:r>
              <a:rPr lang="zh-CN" altLang="en-US" dirty="0"/>
              <a:t>的物品转移到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，如果选出的物品体积最小的大于</a:t>
            </a:r>
            <a:r>
              <a:rPr lang="en-US" altLang="zh-CN" dirty="0"/>
              <a:t>sqrt(n)</a:t>
            </a:r>
            <a:r>
              <a:rPr lang="zh-CN" altLang="en-US" dirty="0"/>
              <a:t>，那就体积全部减一，所以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也可以转移到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。这个</a:t>
            </a:r>
            <a:r>
              <a:rPr lang="en-US" altLang="zh-CN" dirty="0" err="1"/>
              <a:t>dp</a:t>
            </a:r>
            <a:r>
              <a:rPr lang="zh-CN" altLang="en-US" dirty="0"/>
              <a:t>也是</a:t>
            </a:r>
            <a:r>
              <a:rPr lang="en-US" altLang="zh-CN" dirty="0"/>
              <a:t>O(</a:t>
            </a:r>
            <a:r>
              <a:rPr lang="en-US" altLang="zh-CN" dirty="0" err="1"/>
              <a:t>nsqrt</a:t>
            </a:r>
            <a:r>
              <a:rPr lang="en-US" altLang="zh-CN" dirty="0"/>
              <a:t>(n))</a:t>
            </a:r>
            <a:r>
              <a:rPr lang="zh-CN" altLang="en-US" dirty="0"/>
              <a:t>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798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22C0-B059-02C8-DC6F-37D422F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C7C-4972-6379-2D53-357D5F0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最后把答案合起来：</a:t>
            </a:r>
            <a:endParaRPr lang="en-US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sum_i</a:t>
            </a:r>
            <a:r>
              <a:rPr lang="en-US" altLang="zh-CN" dirty="0"/>
              <a:t> f[sqrt(n)-1][</a:t>
            </a:r>
            <a:r>
              <a:rPr lang="en-US" altLang="zh-CN" dirty="0" err="1"/>
              <a:t>i</a:t>
            </a:r>
            <a:r>
              <a:rPr lang="en-US" altLang="zh-CN" dirty="0"/>
              <a:t>]*(</a:t>
            </a:r>
            <a:r>
              <a:rPr lang="en-US" altLang="zh-CN" dirty="0" err="1"/>
              <a:t>sum_k</a:t>
            </a:r>
            <a:r>
              <a:rPr lang="en-US" altLang="zh-CN" dirty="0"/>
              <a:t> g[k][n-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81270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835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方法一</a:t>
            </a:r>
            <a:endParaRPr lang="en-US" altLang="zh-CN" dirty="0"/>
          </a:p>
          <a:p>
            <a:r>
              <a:rPr lang="zh-CN" altLang="en-US" dirty="0"/>
              <a:t>我们用</a:t>
            </a:r>
            <a:r>
              <a:rPr lang="en-US" altLang="zh-CN" dirty="0"/>
              <a:t>log(p[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件物品就可以凑出</a:t>
            </a:r>
            <a:r>
              <a:rPr lang="en-US" altLang="zh-CN" dirty="0"/>
              <a:t>0-p[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件物品的所有选取情况</a:t>
            </a:r>
            <a:endParaRPr lang="en-US" altLang="zh-CN" dirty="0"/>
          </a:p>
          <a:p>
            <a:r>
              <a:rPr lang="zh-CN" altLang="en-US" dirty="0"/>
              <a:t>例如，第一种物品有</a:t>
            </a:r>
            <a:r>
              <a:rPr lang="en-US" altLang="zh-CN" dirty="0"/>
              <a:t>7</a:t>
            </a:r>
            <a:r>
              <a:rPr lang="zh-CN" altLang="en-US" dirty="0"/>
              <a:t>件，单位体积是</a:t>
            </a:r>
            <a:r>
              <a:rPr lang="en-US" altLang="zh-CN" dirty="0"/>
              <a:t>3</a:t>
            </a:r>
            <a:r>
              <a:rPr lang="zh-CN" altLang="en-US" dirty="0"/>
              <a:t>，单位价值是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那么可以拆分成</a:t>
            </a:r>
            <a:r>
              <a:rPr lang="en-US" altLang="zh-CN" dirty="0"/>
              <a:t>3</a:t>
            </a:r>
            <a:r>
              <a:rPr lang="zh-CN" altLang="en-US" dirty="0"/>
              <a:t>件</a:t>
            </a:r>
            <a:r>
              <a:rPr lang="en-US" altLang="zh-CN" dirty="0"/>
              <a:t>0-1</a:t>
            </a:r>
            <a:r>
              <a:rPr lang="zh-CN" altLang="en-US" dirty="0"/>
              <a:t>的物品：第一件物品体积是</a:t>
            </a:r>
            <a:r>
              <a:rPr lang="en-US" altLang="zh-CN" dirty="0"/>
              <a:t>3</a:t>
            </a:r>
            <a:r>
              <a:rPr lang="zh-CN" altLang="en-US" dirty="0"/>
              <a:t>，价值是</a:t>
            </a:r>
            <a:r>
              <a:rPr lang="en-US" altLang="zh-CN" dirty="0"/>
              <a:t>5</a:t>
            </a:r>
            <a:r>
              <a:rPr lang="zh-CN" altLang="en-US" dirty="0"/>
              <a:t>；第二件物品体积是</a:t>
            </a:r>
            <a:r>
              <a:rPr lang="en-US" altLang="zh-CN" dirty="0"/>
              <a:t>3*2=6</a:t>
            </a:r>
            <a:r>
              <a:rPr lang="zh-CN" altLang="en-US" dirty="0"/>
              <a:t>，价值是</a:t>
            </a:r>
            <a:r>
              <a:rPr lang="en-US" altLang="zh-CN" dirty="0"/>
              <a:t>5*2=10</a:t>
            </a:r>
            <a:r>
              <a:rPr lang="zh-CN" altLang="en-US" dirty="0"/>
              <a:t>；第三件物品体积是</a:t>
            </a:r>
            <a:r>
              <a:rPr lang="en-US" altLang="zh-CN" dirty="0"/>
              <a:t>3*4=12</a:t>
            </a:r>
            <a:r>
              <a:rPr lang="zh-CN" altLang="en-US" dirty="0"/>
              <a:t>，价值是</a:t>
            </a:r>
            <a:r>
              <a:rPr lang="en-US" altLang="zh-CN" dirty="0"/>
              <a:t>5*4=20</a:t>
            </a:r>
          </a:p>
          <a:p>
            <a:r>
              <a:rPr lang="zh-CN" altLang="en-US" dirty="0"/>
              <a:t>那么，我们就可以把</a:t>
            </a:r>
            <a:r>
              <a:rPr lang="en-US" altLang="zh-CN" dirty="0"/>
              <a:t>N</a:t>
            </a:r>
            <a:r>
              <a:rPr lang="zh-CN" altLang="en-US" dirty="0"/>
              <a:t>种多重背包的物品拆成</a:t>
            </a:r>
            <a:r>
              <a:rPr lang="en-US" altLang="zh-CN" dirty="0" err="1"/>
              <a:t>Nlog</a:t>
            </a:r>
            <a:r>
              <a:rPr lang="en-US" altLang="zh-CN" dirty="0"/>
              <a:t>(c[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件</a:t>
            </a:r>
            <a:r>
              <a:rPr lang="en-US" altLang="zh-CN" dirty="0"/>
              <a:t>0-1</a:t>
            </a:r>
            <a:r>
              <a:rPr lang="zh-CN" altLang="en-US" dirty="0"/>
              <a:t>背包的物品，然后用</a:t>
            </a:r>
            <a:r>
              <a:rPr lang="en-US" altLang="zh-CN" dirty="0"/>
              <a:t>0-1</a:t>
            </a:r>
            <a:r>
              <a:rPr lang="zh-CN" altLang="en-US" dirty="0"/>
              <a:t>背包的方法做，复杂度</a:t>
            </a:r>
            <a:r>
              <a:rPr lang="en-US" altLang="zh-CN" dirty="0"/>
              <a:t>O(</a:t>
            </a:r>
            <a:r>
              <a:rPr lang="en-US" altLang="zh-CN" dirty="0" err="1"/>
              <a:t>NVlog</a:t>
            </a:r>
            <a:r>
              <a:rPr lang="en-US" altLang="zh-CN" dirty="0"/>
              <a:t>(c[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218854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pl-PL" altLang="zh-CN" dirty="0"/>
              <a:t>f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[j] = </a:t>
            </a:r>
            <a:r>
              <a:rPr lang="en-US" altLang="zh-CN" dirty="0" err="1"/>
              <a:t>max_k</a:t>
            </a:r>
            <a:r>
              <a:rPr lang="en-US" altLang="zh-CN" dirty="0"/>
              <a:t>(</a:t>
            </a:r>
            <a:r>
              <a:rPr lang="pl-PL" altLang="zh-CN" dirty="0"/>
              <a:t>f</a:t>
            </a:r>
            <a:r>
              <a:rPr lang="en-US" altLang="zh-CN" dirty="0"/>
              <a:t>[i-1]</a:t>
            </a:r>
            <a:r>
              <a:rPr lang="pl-PL" altLang="zh-CN" dirty="0"/>
              <a:t>[j-</a:t>
            </a:r>
            <a:r>
              <a:rPr lang="en-US" altLang="zh-CN" dirty="0"/>
              <a:t>k*</a:t>
            </a:r>
            <a:r>
              <a:rPr lang="pl-PL" altLang="zh-CN" dirty="0"/>
              <a:t>v[i]]+</a:t>
            </a:r>
            <a:r>
              <a:rPr lang="en-US" altLang="zh-CN" dirty="0"/>
              <a:t>k*</a:t>
            </a:r>
            <a:r>
              <a:rPr lang="pl-PL" altLang="zh-CN" dirty="0"/>
              <a:t>w[i]</a:t>
            </a:r>
            <a:r>
              <a:rPr lang="en-US" altLang="zh-CN" dirty="0"/>
              <a:t>)</a:t>
            </a:r>
          </a:p>
          <a:p>
            <a:r>
              <a:rPr lang="zh-CN" altLang="pl-PL" dirty="0"/>
              <a:t>令 </a:t>
            </a:r>
            <a:r>
              <a:rPr lang="pl-PL" altLang="zh-CN" dirty="0"/>
              <a:t>a = j / v[i] , b = j % v[i] </a:t>
            </a:r>
            <a:r>
              <a:rPr lang="zh-CN" altLang="pl-PL" dirty="0"/>
              <a:t>那么 </a:t>
            </a:r>
            <a:r>
              <a:rPr lang="pl-PL" altLang="zh-CN" dirty="0"/>
              <a:t>j = a * v[i] + b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的意义再变一下</a:t>
            </a:r>
            <a:endParaRPr lang="en-US" altLang="zh-CN" dirty="0"/>
          </a:p>
          <a:p>
            <a:r>
              <a:rPr lang="pl-PL" altLang="zh-CN" dirty="0"/>
              <a:t>f[i][j] = max(f[i-1][b+k*v[i]] - k*w[i]) + a*w[i]</a:t>
            </a:r>
            <a:r>
              <a:rPr lang="en-US" altLang="zh-CN" dirty="0"/>
              <a:t> (a-c[</a:t>
            </a:r>
            <a:r>
              <a:rPr lang="en-US" altLang="zh-CN" dirty="0" err="1"/>
              <a:t>i</a:t>
            </a:r>
            <a:r>
              <a:rPr lang="en-US" altLang="zh-CN" dirty="0"/>
              <a:t>] &lt;= k &lt;= a)</a:t>
            </a:r>
          </a:p>
          <a:p>
            <a:r>
              <a:rPr lang="en-US" altLang="zh-CN" dirty="0" err="1"/>
              <a:t>i</a:t>
            </a:r>
            <a:r>
              <a:rPr lang="zh-CN" altLang="en-US" dirty="0"/>
              <a:t>这一维和</a:t>
            </a:r>
            <a:r>
              <a:rPr lang="en-US" altLang="zh-CN" dirty="0" err="1"/>
              <a:t>j,k</a:t>
            </a:r>
            <a:r>
              <a:rPr lang="zh-CN" altLang="en-US" dirty="0"/>
              <a:t>没有关系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为定值的情况下，</a:t>
            </a:r>
            <a:r>
              <a:rPr lang="en-US" altLang="zh-CN" dirty="0"/>
              <a:t>k</a:t>
            </a:r>
            <a:r>
              <a:rPr lang="zh-CN" altLang="en-US" dirty="0"/>
              <a:t>的范围是</a:t>
            </a:r>
            <a:r>
              <a:rPr lang="en-US" altLang="zh-CN" dirty="0"/>
              <a:t>[a-c[</a:t>
            </a:r>
            <a:r>
              <a:rPr lang="en-US" altLang="zh-CN" dirty="0" err="1"/>
              <a:t>i</a:t>
            </a:r>
            <a:r>
              <a:rPr lang="en-US" altLang="zh-CN" dirty="0"/>
              <a:t>],a]</a:t>
            </a:r>
            <a:r>
              <a:rPr lang="zh-CN" altLang="en-US" dirty="0"/>
              <a:t>也就是</a:t>
            </a:r>
            <a:r>
              <a:rPr lang="en-US" altLang="zh-CN" dirty="0"/>
              <a:t>[j/v[</a:t>
            </a:r>
            <a:r>
              <a:rPr lang="en-US" altLang="zh-CN" dirty="0" err="1"/>
              <a:t>i</a:t>
            </a:r>
            <a:r>
              <a:rPr lang="en-US" altLang="zh-CN" dirty="0"/>
              <a:t>]-c[</a:t>
            </a:r>
            <a:r>
              <a:rPr lang="en-US" altLang="zh-CN" dirty="0" err="1"/>
              <a:t>i</a:t>
            </a:r>
            <a:r>
              <a:rPr lang="en-US" altLang="zh-CN" dirty="0"/>
              <a:t>],j/v[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，是</a:t>
            </a:r>
            <a:r>
              <a:rPr lang="en-US" altLang="zh-CN" dirty="0"/>
              <a:t>j</a:t>
            </a:r>
            <a:r>
              <a:rPr lang="zh-CN" altLang="en-US" dirty="0"/>
              <a:t>的不减函数，所以</a:t>
            </a:r>
            <a:r>
              <a:rPr lang="en-US" altLang="zh-CN" dirty="0" err="1"/>
              <a:t>j,k</a:t>
            </a:r>
            <a:r>
              <a:rPr lang="zh-CN" altLang="en-US" dirty="0"/>
              <a:t>这一维可以单调队列优化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50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pl-PL" altLang="zh-CN" dirty="0"/>
              <a:t>f[i][j] = max(f[i-1][b+k*v[i]] - k*w[i]) + a*w[i]</a:t>
            </a:r>
            <a:r>
              <a:rPr lang="en-US" altLang="zh-CN" dirty="0"/>
              <a:t> (a-c[</a:t>
            </a:r>
            <a:r>
              <a:rPr lang="en-US" altLang="zh-CN" dirty="0" err="1"/>
              <a:t>i</a:t>
            </a:r>
            <a:r>
              <a:rPr lang="en-US" altLang="zh-CN" dirty="0"/>
              <a:t>] &lt;= k &lt;= a)</a:t>
            </a:r>
          </a:p>
          <a:p>
            <a:r>
              <a:rPr lang="zh-CN" altLang="en-US" dirty="0"/>
              <a:t>具体实现的时候</a:t>
            </a:r>
            <a:r>
              <a:rPr lang="en-US" altLang="zh-CN" dirty="0" err="1"/>
              <a:t>i</a:t>
            </a:r>
            <a:r>
              <a:rPr lang="zh-CN" altLang="en-US" dirty="0"/>
              <a:t>这一维就别省去了，可以滚动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f[i-1][j]</a:t>
            </a:r>
            <a:r>
              <a:rPr lang="zh-CN" altLang="en-US" dirty="0"/>
              <a:t>为</a:t>
            </a:r>
            <a:r>
              <a:rPr lang="en-US" altLang="zh-CN" dirty="0"/>
              <a:t>g[j]</a:t>
            </a:r>
            <a:r>
              <a:rPr lang="zh-CN" altLang="en-US" dirty="0"/>
              <a:t>，当前的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</a:t>
            </a:r>
            <a:r>
              <a:rPr lang="en-US" altLang="zh-CN" dirty="0"/>
              <a:t>f[j]</a:t>
            </a:r>
            <a:r>
              <a:rPr lang="zh-CN" altLang="en-US" dirty="0"/>
              <a:t>，所以</a:t>
            </a:r>
            <a:endParaRPr lang="en-US" altLang="zh-CN" dirty="0"/>
          </a:p>
          <a:p>
            <a:r>
              <a:rPr lang="pl-PL" altLang="zh-CN" dirty="0"/>
              <a:t>f[j] = max(</a:t>
            </a:r>
            <a:r>
              <a:rPr lang="en-US" altLang="zh-CN" dirty="0"/>
              <a:t>g</a:t>
            </a:r>
            <a:r>
              <a:rPr lang="pl-PL" altLang="zh-CN" dirty="0"/>
              <a:t>[b+k*v[i]] - k*w[i]) + a*w[i]</a:t>
            </a:r>
            <a:r>
              <a:rPr lang="en-US" altLang="zh-CN" dirty="0"/>
              <a:t> (a-c[</a:t>
            </a:r>
            <a:r>
              <a:rPr lang="en-US" altLang="zh-CN" dirty="0" err="1"/>
              <a:t>i</a:t>
            </a:r>
            <a:r>
              <a:rPr lang="en-US" altLang="zh-CN" dirty="0"/>
              <a:t>] &lt;= k &lt;= a)</a:t>
            </a:r>
          </a:p>
          <a:p>
            <a:r>
              <a:rPr lang="zh-CN" altLang="en-US" dirty="0"/>
              <a:t>再把</a:t>
            </a:r>
            <a:r>
              <a:rPr lang="pl-PL" altLang="zh-CN" dirty="0"/>
              <a:t>a = j / v[i] , b = j % v[i]</a:t>
            </a:r>
            <a:r>
              <a:rPr lang="zh-CN" altLang="en-US" dirty="0"/>
              <a:t>代入上式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89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A778-2258-18C4-E0CD-E54762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AF0-1490-5FC4-ED7F-59E5828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pl-PL" altLang="zh-CN" dirty="0"/>
              <a:t>f[j] = max(</a:t>
            </a:r>
            <a:r>
              <a:rPr lang="en-US" altLang="zh-CN" dirty="0"/>
              <a:t>g</a:t>
            </a:r>
            <a:r>
              <a:rPr lang="pl-PL" altLang="zh-CN" dirty="0"/>
              <a:t>[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+k*v[i]] - k*w[i]) + </a:t>
            </a:r>
            <a:r>
              <a:rPr lang="en-US" altLang="zh-CN" dirty="0"/>
              <a:t>j/v[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*w[i]</a:t>
            </a:r>
            <a:r>
              <a:rPr lang="en-US" altLang="zh-CN" dirty="0"/>
              <a:t> (j/v[</a:t>
            </a:r>
            <a:r>
              <a:rPr lang="en-US" altLang="zh-CN" dirty="0" err="1"/>
              <a:t>i</a:t>
            </a:r>
            <a:r>
              <a:rPr lang="en-US" altLang="zh-CN" dirty="0"/>
              <a:t>]-c[</a:t>
            </a:r>
            <a:r>
              <a:rPr lang="en-US" altLang="zh-CN" dirty="0" err="1"/>
              <a:t>i</a:t>
            </a:r>
            <a:r>
              <a:rPr lang="en-US" altLang="zh-CN" dirty="0"/>
              <a:t>]&lt;=k&lt;=j/v[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范围再化一下，是</a:t>
            </a:r>
            <a:r>
              <a:rPr lang="en-US" altLang="zh-CN" dirty="0"/>
              <a:t>j-c[</a:t>
            </a:r>
            <a:r>
              <a:rPr lang="en-US" altLang="zh-CN" dirty="0" err="1"/>
              <a:t>i</a:t>
            </a:r>
            <a:r>
              <a:rPr lang="en-US" altLang="zh-CN" dirty="0"/>
              <a:t>]*v[</a:t>
            </a:r>
            <a:r>
              <a:rPr lang="en-US" altLang="zh-CN" dirty="0" err="1"/>
              <a:t>i</a:t>
            </a:r>
            <a:r>
              <a:rPr lang="en-US" altLang="zh-CN" dirty="0"/>
              <a:t>]&lt;=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en-US" altLang="zh-CN" dirty="0"/>
              <a:t>&lt;=j</a:t>
            </a:r>
          </a:p>
          <a:p>
            <a:r>
              <a:rPr lang="zh-CN" altLang="en-US" dirty="0"/>
              <a:t>然后单调队列优化，注意到这个是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为定值的情况下才能用单调队列优化，所以要弄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个单调队列，不同余数分开</a:t>
            </a:r>
            <a:endParaRPr lang="en-US" altLang="zh-CN" dirty="0"/>
          </a:p>
          <a:p>
            <a:r>
              <a:rPr lang="zh-CN" altLang="en-US" dirty="0"/>
              <a:t>队列里面放</a:t>
            </a:r>
            <a:r>
              <a:rPr lang="en-US" altLang="zh-CN" dirty="0" err="1"/>
              <a:t>dp</a:t>
            </a:r>
            <a:r>
              <a:rPr lang="zh-CN" altLang="en-US" dirty="0"/>
              <a:t>的下标（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zh-CN" altLang="en-US" dirty="0"/>
              <a:t>），先让队首出去一些元素，保证队首下标在范围内，此时最大值对应的下标在队首；然后</a:t>
            </a:r>
            <a:r>
              <a:rPr lang="en-US" altLang="zh-CN" dirty="0"/>
              <a:t>f[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en-US" altLang="zh-CN" dirty="0"/>
              <a:t>]</a:t>
            </a:r>
            <a:r>
              <a:rPr lang="zh-CN" altLang="en-US" dirty="0"/>
              <a:t>用</a:t>
            </a:r>
            <a:r>
              <a:rPr lang="en-US" altLang="zh-CN" dirty="0"/>
              <a:t>g[q[head]]</a:t>
            </a:r>
            <a:r>
              <a:rPr lang="zh-CN" altLang="en-US" dirty="0"/>
              <a:t>更新以后，就把</a:t>
            </a:r>
            <a:r>
              <a:rPr lang="en-US" altLang="zh-CN" dirty="0"/>
              <a:t>g[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en-US" altLang="zh-CN" dirty="0"/>
              <a:t>]-k*w[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放到单调队列队尾，并且维护单调性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3462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3304.837"/>
  <p:tag name="LATEXADDIN" val="\documentclass{article}&#10;\usepackage{amsmath}&#10;\pagestyle{empty}&#10;\begin{document}&#10;&#10;$F(x)=\prod_{i=1}^{k}(1+x^{v_i}+x^{2v_i}+\cdots+x^{n_iv_i})=\prod_{i=1}^{k}\frac{x^{(n_i+1)v_i}-1}{x^{v_i}-1}$&#10;&#10;&#10;\end{document}"/>
  <p:tag name="IGUANATEXSIZE" val="20"/>
  <p:tag name="IGUANATEXCURSOR" val="16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1177.353"/>
  <p:tag name="LATEXADDIN" val="\documentclass{article}&#10;\usepackage{amsmath}&#10;\pagestyle{empty}&#10;\begin{document}&#10;&#10;$F(x)=\prod_{i=1}^{n}(1+x^{v_i})$&#10;&#10;&#10;\end{document}"/>
  <p:tag name="IGUANATEXSIZE" val="28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827.1466"/>
  <p:tag name="LATEXADDIN" val="\documentclass{article}&#10;\usepackage{amsmath}&#10;\pagestyle{empty}&#10;\begin{document}&#10;&#10;$f_i(x)=\dfrac{F(x)}{1+x^{v_i}}$&#10;&#10;&#10;\end{document}"/>
  <p:tag name="IGUANATEXSIZE" val="20"/>
  <p:tag name="IGUANATEXCURSOR" val="10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2424.447"/>
  <p:tag name="LATEXADDIN" val="\documentclass{article}&#10;\usepackage{amsmath}&#10;\pagestyle{empty}&#10;\begin{document}&#10;&#10;$f_i(x)=\dfrac{F(x)}{1+x^{v_i}}=F(x)(1-x^{v_i}+x^{2v_i}+\cdots)$&#10;&#10;&#10;\end{document}"/>
  <p:tag name="IGUANATEXSIZE" val="20"/>
  <p:tag name="IGUANATEXCURSOR" val="14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1177.353"/>
  <p:tag name="LATEXADDIN" val="\documentclass{article}&#10;\usepackage{amsmath}&#10;\pagestyle{empty}&#10;\begin{document}&#10;&#10;$F(x)=\prod_{i=1}^{n}(1+x^{v_i})$&#10;&#10;&#10;\end{document}"/>
  <p:tag name="IGUANATEXSIZE" val="28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827.1466"/>
  <p:tag name="LATEXADDIN" val="\documentclass{article}&#10;\usepackage{amsmath}&#10;\pagestyle{empty}&#10;\begin{document}&#10;&#10;$f_i(x)=\dfrac{F(x)}{1+x^{v_i}}$&#10;&#10;&#10;\end{document}"/>
  <p:tag name="IGUANATEXSIZE" val="20"/>
  <p:tag name="IGUANATEXCURSOR" val="10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2424.447"/>
  <p:tag name="LATEXADDIN" val="\documentclass{article}&#10;\usepackage{amsmath}&#10;\pagestyle{empty}&#10;\begin{document}&#10;&#10;$f_i(x)=\dfrac{F(x)}{1+x^{v_i}}=F(x)(1-x^{v_i}+x^{2v_i}+\cdots)$&#10;&#10;&#10;\end{document}"/>
  <p:tag name="IGUANATEXSIZE" val="20"/>
  <p:tag name="IGUANATEXCURSOR" val="14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3956</Words>
  <Application>Microsoft Office PowerPoint</Application>
  <PresentationFormat>宽屏</PresentationFormat>
  <Paragraphs>208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DP基础模型四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混合背包问题</vt:lpstr>
      <vt:lpstr>混合背包问题</vt:lpstr>
      <vt:lpstr>二维费用背包问题</vt:lpstr>
      <vt:lpstr>二维费用背包问题</vt:lpstr>
      <vt:lpstr>二维费用背包问题</vt:lpstr>
      <vt:lpstr>二维费用背包问题</vt:lpstr>
      <vt:lpstr>分组背包</vt:lpstr>
      <vt:lpstr>分组背包</vt:lpstr>
      <vt:lpstr>分组背包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背包进阶</dc:title>
  <dc:creator>You Lingyun</dc:creator>
  <cp:lastModifiedBy>You Lingyun</cp:lastModifiedBy>
  <cp:revision>70</cp:revision>
  <dcterms:created xsi:type="dcterms:W3CDTF">2023-03-18T11:47:12Z</dcterms:created>
  <dcterms:modified xsi:type="dcterms:W3CDTF">2023-03-18T14:55:51Z</dcterms:modified>
</cp:coreProperties>
</file>