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72" r:id="rId15"/>
    <p:sldId id="277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51460-F8E4-4EF8-8BA2-1077CAED2B79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A00BF-5C68-41C9-9AD1-7C4A3DF61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6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C97-F65D-410A-8CCD-84F7CFBC3E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8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C97-F65D-410A-8CCD-84F7CFBC3E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5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ACBB0-4604-4B37-B405-7DDAFF43E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F122B7-E5E6-4B6A-9C3E-D2DE29B99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262C8-ED6A-46BB-82F5-863CEC70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05E-3DC4-4EF6-AA7E-6890BECD2620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6B8DD-6919-4D31-B9E2-FD513F20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A39AA-C4C0-44DE-A2DF-A8156C51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3302-A467-46F1-8D02-7FDC2BCDB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2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5B1B5-754C-499A-BD5B-124EE833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E1255-D211-4E28-A563-B2B1B7645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EC2F4-75EA-432A-9039-F5A03DDD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05E-3DC4-4EF6-AA7E-6890BECD2620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94097-A839-4084-A47A-6F581BB7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AC93B-FB1C-4A9C-9E52-03B93132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3302-A467-46F1-8D02-7FDC2BCDB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8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27C861-5F5A-4665-BB4D-8FFDD1A38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DEB4D-EAFE-4562-BFCC-E8BC4D0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353D1-A13D-4601-9AE8-8846B55F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05E-3DC4-4EF6-AA7E-6890BECD2620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031CD-E96F-4D0E-B2A0-CDB5031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D2F27-3E35-41E1-B891-34E9AF51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3302-A467-46F1-8D02-7FDC2BCDB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7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6555F-7740-48AF-869F-D469CA40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9DF4D-F422-4C8B-A915-57BA1003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6038D-63B0-4B4A-9E88-00FC991D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05E-3DC4-4EF6-AA7E-6890BECD2620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27EEA-BD73-4BDF-BCE4-1F117C0E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16FD9-9359-49FF-9671-BC02FBC0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3302-A467-46F1-8D02-7FDC2BCDB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84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62831-0220-4234-A7C8-527BD9E2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D5063-102A-48A6-84FB-A87155E54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F2F79-BDF8-40C5-B3A6-1DE15823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05E-3DC4-4EF6-AA7E-6890BECD2620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60F2C-57F4-45B9-82DD-97A56ED6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4AC7F-99B4-4B15-96CF-41DB8125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3302-A467-46F1-8D02-7FDC2BCDB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54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8FCCD-63B3-4D15-AF20-7B692AF1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A5E64-ED11-4EA7-8BE5-732E0C51A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D9525-A5DC-471B-8DE5-6113FDA88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DD2A8-5035-4A23-A4A8-BA42367A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05E-3DC4-4EF6-AA7E-6890BECD2620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75436-AF6C-4232-B317-8455ACA2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FAE2D-7046-483A-B907-BE11A78B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3302-A467-46F1-8D02-7FDC2BCDB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9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5CC65-24FA-4189-802F-C4BE1F5F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A3541-DF94-444B-B5E1-F93020013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69D57-0A6E-4D37-87AB-37FB194A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7372B1-6F72-4C4E-B451-6770A6539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3D5524-3607-4830-BD0C-2B702FECF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4B52AE-4A19-4B40-81F4-936E5AA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05E-3DC4-4EF6-AA7E-6890BECD2620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976E13-C425-4CB9-9400-E721A5BD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E7FB26-BF9C-490D-B50D-13B645E9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3302-A467-46F1-8D02-7FDC2BCDB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1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995C4-E8A6-4447-B1FE-F69B1208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270805-AF53-4EC8-BE16-07EB7996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05E-3DC4-4EF6-AA7E-6890BECD2620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DF0083-B6D8-430A-A2C9-B23B0116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CB7FD3-FDC9-4077-8EA3-30098E69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3302-A467-46F1-8D02-7FDC2BCDB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3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08810F-552F-4C5E-AE92-8854467B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05E-3DC4-4EF6-AA7E-6890BECD2620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6353D1-3E12-4C2E-A588-0B43F65D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AB3237-E93A-406F-A8C2-7A19202D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3302-A467-46F1-8D02-7FDC2BCDB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2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77170-002F-4BAA-932C-D05E2D6C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11002-8B7C-4786-978E-B206F37D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69F1EA-48D4-40FE-B990-A14EDF4B8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081652-14F7-4462-A6C1-48B962C1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05E-3DC4-4EF6-AA7E-6890BECD2620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3859A-19F1-48B9-B8EA-8789688A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15ACA-16D8-4146-AEB8-0D31FC73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3302-A467-46F1-8D02-7FDC2BCDB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A5010-D465-4B90-8208-8A8D6677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7BAAB-77EA-450D-8836-2D8069062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754F8-A7DD-46A3-BA30-DA1755A64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5BB94-3065-41A7-B36D-B993C048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B05E-3DC4-4EF6-AA7E-6890BECD2620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0DADEF-505F-4329-83B8-D28934B2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10FFB-39A7-49B7-A5F7-2830E2A0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3302-A467-46F1-8D02-7FDC2BCDB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84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B9784D-24A9-48D2-A42D-4B4B9FCC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3F068-0E13-4E74-8642-5AF1F223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74365-4674-4CC3-AD20-BC920E148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B05E-3DC4-4EF6-AA7E-6890BECD2620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1E1A8-5D40-4F71-9860-C36F5874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292B9-E08D-48EA-9139-CBA061BF7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83302-A467-46F1-8D02-7FDC2BCDB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1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i.men.ci/fft-to-ntt/" TargetMode="External"/><Relationship Id="rId2" Type="http://schemas.openxmlformats.org/officeDocument/2006/relationships/hyperlink" Target="https://oi.men.ci/fft-not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222.180.160.110:1024/article/450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00345-9E0B-4126-9856-7A8D26DF3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E843D4-4530-4855-842A-B1259E5AC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8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理解角度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119B24B-F857-4906-A563-2E31ED83FD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如果记循环矩阵</a:t>
                </a:r>
                <a:r>
                  <a:rPr lang="en-US" altLang="zh-CN" dirty="0"/>
                  <a:t>J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</a:t>
                </a:r>
                <a:r>
                  <a:rPr lang="en-US" altLang="zh-CN" dirty="0" err="1"/>
                  <a:t>J^n</a:t>
                </a:r>
                <a:r>
                  <a:rPr lang="en-US" altLang="zh-CN" dirty="0"/>
                  <a:t>=I</a:t>
                </a:r>
                <a:r>
                  <a:rPr lang="zh-CN" altLang="en-US" dirty="0"/>
                  <a:t>，所以循环矩阵的乘法等价于循环卷积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119B24B-F857-4906-A563-2E31ED83F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77B8AFF-2C47-4DC8-8215-98AE71E5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17" y="2338259"/>
            <a:ext cx="2895758" cy="23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3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矩阵的特征值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对于一个矩阵</a:t>
            </a:r>
            <a:r>
              <a:rPr lang="en-US" altLang="zh-CN" dirty="0"/>
              <a:t>A</a:t>
            </a:r>
            <a:r>
              <a:rPr lang="zh-CN" altLang="en-US" dirty="0"/>
              <a:t>，存在一个向量</a:t>
            </a:r>
            <a:r>
              <a:rPr lang="en-US" altLang="zh-CN" dirty="0"/>
              <a:t>x</a:t>
            </a:r>
            <a:r>
              <a:rPr lang="zh-CN" altLang="en-US" dirty="0"/>
              <a:t>和一个复（实）数</a:t>
            </a:r>
            <a:r>
              <a:rPr lang="el-GR" altLang="zh-CN" dirty="0"/>
              <a:t>λ</a:t>
            </a:r>
            <a:r>
              <a:rPr lang="zh-CN" altLang="en-US" dirty="0"/>
              <a:t>，使得</a:t>
            </a:r>
            <a:r>
              <a:rPr lang="en-US" altLang="zh-CN" dirty="0"/>
              <a:t>Ax=</a:t>
            </a:r>
            <a:r>
              <a:rPr lang="el-GR" altLang="zh-CN" dirty="0"/>
              <a:t> λ</a:t>
            </a:r>
            <a:r>
              <a:rPr lang="en-US" altLang="zh-CN" dirty="0"/>
              <a:t>x</a:t>
            </a:r>
            <a:r>
              <a:rPr lang="zh-CN" altLang="en-US" dirty="0"/>
              <a:t>，则称</a:t>
            </a:r>
            <a:r>
              <a:rPr lang="el-GR" altLang="zh-CN" dirty="0"/>
              <a:t>λ</a:t>
            </a:r>
            <a:r>
              <a:rPr lang="zh-CN" altLang="en-US" dirty="0"/>
              <a:t>是矩阵的一个特征值，</a:t>
            </a:r>
            <a:r>
              <a:rPr lang="en-US" altLang="zh-CN" dirty="0"/>
              <a:t> x</a:t>
            </a:r>
            <a:r>
              <a:rPr lang="zh-CN" altLang="en-US" dirty="0"/>
              <a:t>是矩阵的一个特征向量。</a:t>
            </a:r>
            <a:endParaRPr lang="en-US" altLang="zh-CN" dirty="0"/>
          </a:p>
          <a:p>
            <a:r>
              <a:rPr lang="zh-CN" altLang="en-US" dirty="0"/>
              <a:t>矩阵</a:t>
            </a:r>
            <a:r>
              <a:rPr lang="en-US" altLang="zh-CN" dirty="0"/>
              <a:t>A</a:t>
            </a:r>
            <a:r>
              <a:rPr lang="zh-CN" altLang="en-US" dirty="0"/>
              <a:t>作用在</a:t>
            </a:r>
            <a:r>
              <a:rPr lang="en-US" altLang="zh-CN" dirty="0"/>
              <a:t>x</a:t>
            </a:r>
            <a:r>
              <a:rPr lang="zh-CN" altLang="en-US" dirty="0"/>
              <a:t>上，只会缩放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631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矩阵对角化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若矩阵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个线性无关的特征向量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|…|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|…</m:t>
                    </m:r>
                    <m:d>
                      <m:dPr>
                        <m:beg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，由于</a:t>
                </a:r>
                <a:r>
                  <a:rPr lang="en-US" altLang="zh-CN" dirty="0"/>
                  <a:t>rank(S)=N</a:t>
                </a:r>
                <a:r>
                  <a:rPr lang="zh-CN" altLang="en-US" dirty="0"/>
                  <a:t>，所以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可逆，所以有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𝐴𝑆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的一组基。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10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理解角度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9B24B-F857-4906-A563-2E31ED83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考虑循环矩阵</a:t>
            </a:r>
            <a:r>
              <a:rPr lang="en-US" altLang="zh-CN" dirty="0"/>
              <a:t>J</a:t>
            </a:r>
            <a:r>
              <a:rPr lang="zh-CN" altLang="en-US" dirty="0"/>
              <a:t>的特征值和特征向量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是一个向量，</a:t>
            </a:r>
            <a:r>
              <a:rPr lang="en-US" altLang="zh-CN" dirty="0" err="1"/>
              <a:t>Jx</a:t>
            </a:r>
            <a:r>
              <a:rPr lang="zh-CN" altLang="en-US" dirty="0"/>
              <a:t>相当于把</a:t>
            </a:r>
            <a:r>
              <a:rPr lang="en-US" altLang="zh-CN" dirty="0"/>
              <a:t>x</a:t>
            </a:r>
            <a:r>
              <a:rPr lang="zh-CN" altLang="en-US" dirty="0"/>
              <a:t>的第二个分量放到第一个位置，第三个分量放到第二个位置，</a:t>
            </a:r>
            <a:r>
              <a:rPr lang="en-US" altLang="zh-CN" dirty="0"/>
              <a:t>...</a:t>
            </a:r>
            <a:r>
              <a:rPr lang="zh-CN" altLang="en-US" dirty="0"/>
              <a:t>，第</a:t>
            </a:r>
            <a:r>
              <a:rPr lang="en-US" altLang="zh-CN" dirty="0"/>
              <a:t>n</a:t>
            </a:r>
            <a:r>
              <a:rPr lang="zh-CN" altLang="en-US" dirty="0"/>
              <a:t>个分量放到</a:t>
            </a:r>
            <a:r>
              <a:rPr lang="en-US" altLang="zh-CN" dirty="0"/>
              <a:t>n-1</a:t>
            </a:r>
            <a:r>
              <a:rPr lang="zh-CN" altLang="en-US" dirty="0"/>
              <a:t>个位置，第一个分量放到第</a:t>
            </a:r>
            <a:r>
              <a:rPr lang="en-US" altLang="zh-CN" dirty="0"/>
              <a:t>n</a:t>
            </a:r>
            <a:r>
              <a:rPr lang="zh-CN" altLang="en-US" dirty="0"/>
              <a:t>个位置</a:t>
            </a:r>
            <a:endParaRPr lang="en-US" altLang="zh-CN" dirty="0"/>
          </a:p>
          <a:p>
            <a:r>
              <a:rPr lang="el-GR" altLang="zh-CN" dirty="0"/>
              <a:t>λ</a:t>
            </a:r>
            <a:r>
              <a:rPr lang="en-US" altLang="zh-CN" dirty="0"/>
              <a:t>x</a:t>
            </a:r>
            <a:r>
              <a:rPr lang="zh-CN" altLang="en-US" dirty="0"/>
              <a:t>相当于把</a:t>
            </a:r>
            <a:r>
              <a:rPr lang="en-US" altLang="zh-CN" dirty="0"/>
              <a:t>x</a:t>
            </a:r>
            <a:r>
              <a:rPr lang="zh-CN" altLang="en-US" dirty="0"/>
              <a:t>的每个分量都乘一个数</a:t>
            </a:r>
            <a:endParaRPr lang="en-US" altLang="zh-CN" dirty="0"/>
          </a:p>
          <a:p>
            <a:r>
              <a:rPr lang="zh-CN" altLang="en-US" dirty="0"/>
              <a:t>所以不难发现</a:t>
            </a:r>
            <a:r>
              <a:rPr lang="en-US" altLang="zh-CN" dirty="0"/>
              <a:t>x</a:t>
            </a:r>
            <a:r>
              <a:rPr lang="zh-CN" altLang="en-US" dirty="0"/>
              <a:t>应该长成等比序列的样子</a:t>
            </a:r>
            <a:endParaRPr lang="en-US" altLang="zh-CN" dirty="0"/>
          </a:p>
          <a:p>
            <a:r>
              <a:rPr lang="en-US" altLang="zh-CN" dirty="0"/>
              <a:t>x=(1,q,q^2,...,q^(n-1))</a:t>
            </a:r>
          </a:p>
          <a:p>
            <a:r>
              <a:rPr lang="el-GR" altLang="zh-CN" dirty="0"/>
              <a:t>λ</a:t>
            </a:r>
            <a:r>
              <a:rPr lang="en-US" altLang="zh-CN" dirty="0"/>
              <a:t>=q</a:t>
            </a:r>
            <a:r>
              <a:rPr lang="zh-CN" altLang="en-US" dirty="0"/>
              <a:t>，</a:t>
            </a:r>
            <a:r>
              <a:rPr lang="en-US" altLang="zh-CN" dirty="0" err="1"/>
              <a:t>q^n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 err="1"/>
              <a:t>Jx</a:t>
            </a:r>
            <a:r>
              <a:rPr lang="en-US" altLang="zh-CN" dirty="0"/>
              <a:t>=</a:t>
            </a:r>
            <a:r>
              <a:rPr lang="el-GR" altLang="zh-CN" dirty="0"/>
              <a:t>λ</a:t>
            </a:r>
            <a:r>
              <a:rPr lang="en-US" altLang="zh-CN" dirty="0"/>
              <a:t>x=(q,q^2,...,</a:t>
            </a:r>
            <a:r>
              <a:rPr lang="en-US" altLang="zh-CN" dirty="0" err="1"/>
              <a:t>q^n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77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理解角度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9B24B-F857-4906-A563-2E31ED83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q^n</a:t>
            </a:r>
            <a:r>
              <a:rPr lang="en-US" altLang="zh-CN" dirty="0"/>
              <a:t>=1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个解，所以</a:t>
            </a:r>
            <a:r>
              <a:rPr lang="en-US" altLang="zh-CN" dirty="0"/>
              <a:t>J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个特征值，</a:t>
            </a:r>
            <a:r>
              <a:rPr lang="en-US" altLang="zh-CN" dirty="0"/>
              <a:t>n</a:t>
            </a:r>
            <a:r>
              <a:rPr lang="zh-CN" altLang="en-US" dirty="0"/>
              <a:t>个特征向量</a:t>
            </a:r>
            <a:endParaRPr lang="en-US" altLang="zh-CN" dirty="0"/>
          </a:p>
          <a:p>
            <a:r>
              <a:rPr lang="zh-CN" altLang="en-US" dirty="0"/>
              <a:t>这</a:t>
            </a:r>
            <a:r>
              <a:rPr lang="en-US" altLang="zh-CN" dirty="0"/>
              <a:t>n</a:t>
            </a:r>
            <a:r>
              <a:rPr lang="zh-CN" altLang="en-US" dirty="0"/>
              <a:t>个特征向量也构成</a:t>
            </a:r>
            <a:r>
              <a:rPr lang="en-US" altLang="zh-CN" dirty="0" err="1"/>
              <a:t>C^n</a:t>
            </a:r>
            <a:r>
              <a:rPr lang="zh-CN" altLang="en-US" dirty="0"/>
              <a:t>的一个正交基</a:t>
            </a:r>
            <a:endParaRPr lang="en-US" altLang="zh-CN" dirty="0"/>
          </a:p>
          <a:p>
            <a:r>
              <a:rPr lang="zh-CN" altLang="en-US" dirty="0"/>
              <a:t>由于任一循环矩阵可以写成</a:t>
            </a:r>
            <a:r>
              <a:rPr lang="en-US" altLang="zh-CN" dirty="0"/>
              <a:t>J</a:t>
            </a:r>
            <a:r>
              <a:rPr lang="zh-CN" altLang="en-US" dirty="0"/>
              <a:t>的多项式形式，所以这</a:t>
            </a:r>
            <a:r>
              <a:rPr lang="en-US" altLang="zh-CN" dirty="0"/>
              <a:t>n</a:t>
            </a:r>
            <a:r>
              <a:rPr lang="zh-CN" altLang="en-US" dirty="0"/>
              <a:t>个特征向量也是所有循环矩阵的特征向量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由于所有循环矩阵共用这</a:t>
            </a:r>
            <a:r>
              <a:rPr lang="en-US" altLang="zh-CN" dirty="0"/>
              <a:t>n</a:t>
            </a:r>
            <a:r>
              <a:rPr lang="zh-CN" altLang="en-US" dirty="0"/>
              <a:t>个特征向量，所以也可以把循环矩阵对角化之后直接乘</a:t>
            </a:r>
          </a:p>
        </p:txBody>
      </p:sp>
    </p:spTree>
    <p:extLst>
      <p:ext uri="{BB962C8B-B14F-4D97-AF65-F5344CB8AC3E}">
        <p14:creationId xmlns:p14="http://schemas.microsoft.com/office/powerpoint/2010/main" val="299225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理解角度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9B24B-F857-4906-A563-2E31ED83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不难得到其特征向量排成的矩阵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的逆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F57D6C-0493-401F-BADB-8D64E947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89" y="2385948"/>
            <a:ext cx="5010951" cy="20861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3A3D0F-970B-4EB2-9B8B-6A8299B0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177" y="4575175"/>
            <a:ext cx="563485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8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9B24B-F857-4906-A563-2E31ED83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常数优化</a:t>
            </a:r>
            <a:endParaRPr lang="en-US" altLang="zh-CN" dirty="0"/>
          </a:p>
          <a:p>
            <a:r>
              <a:rPr lang="zh-CN" altLang="en-US" dirty="0"/>
              <a:t>模任意数</a:t>
            </a:r>
            <a:endParaRPr lang="en-US" altLang="zh-CN" dirty="0"/>
          </a:p>
          <a:p>
            <a:r>
              <a:rPr lang="zh-CN" altLang="en-US" dirty="0"/>
              <a:t>任意长度</a:t>
            </a:r>
          </a:p>
        </p:txBody>
      </p:sp>
    </p:spTree>
    <p:extLst>
      <p:ext uri="{BB962C8B-B14F-4D97-AF65-F5344CB8AC3E}">
        <p14:creationId xmlns:p14="http://schemas.microsoft.com/office/powerpoint/2010/main" val="415641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9B24B-F857-4906-A563-2E31ED83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https://oi.men.ci/fft-notes/</a:t>
            </a:r>
            <a:r>
              <a:rPr lang="zh-CN" altLang="en-US" dirty="0"/>
              <a:t>，第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节</a:t>
            </a:r>
          </a:p>
          <a:p>
            <a:pPr lvl="1"/>
            <a:r>
              <a:rPr lang="en-US" altLang="zh-CN" dirty="0">
                <a:hlinkClick r:id="rId3"/>
              </a:rPr>
              <a:t>https://oi.men.ci/fft-to-ntt/</a:t>
            </a:r>
            <a:endParaRPr lang="en-US" altLang="zh-CN" dirty="0"/>
          </a:p>
          <a:p>
            <a:r>
              <a:rPr lang="zh-CN" altLang="en-US" dirty="0"/>
              <a:t>常数优化</a:t>
            </a:r>
            <a:endParaRPr lang="en-US" altLang="zh-CN" dirty="0"/>
          </a:p>
          <a:p>
            <a:r>
              <a:rPr lang="zh-CN" altLang="en-US" dirty="0"/>
              <a:t>模任意数</a:t>
            </a:r>
            <a:endParaRPr lang="en-US" altLang="zh-CN" dirty="0"/>
          </a:p>
          <a:p>
            <a:r>
              <a:rPr lang="zh-CN" altLang="en-US" dirty="0"/>
              <a:t>任意长度</a:t>
            </a:r>
          </a:p>
        </p:txBody>
      </p:sp>
    </p:spTree>
    <p:extLst>
      <p:ext uri="{BB962C8B-B14F-4D97-AF65-F5344CB8AC3E}">
        <p14:creationId xmlns:p14="http://schemas.microsoft.com/office/powerpoint/2010/main" val="259454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9B24B-F857-4906-A563-2E31ED83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常数优化</a:t>
            </a:r>
            <a:endParaRPr lang="en-US" altLang="zh-CN" dirty="0"/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集训队论文，毛啸，</a:t>
            </a:r>
            <a:r>
              <a:rPr lang="en-US" altLang="zh-CN" dirty="0"/>
              <a:t>《</a:t>
            </a:r>
            <a:r>
              <a:rPr lang="zh-CN" altLang="en-US" dirty="0"/>
              <a:t>再探快速傅里叶变换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2.3</a:t>
            </a:r>
            <a:r>
              <a:rPr lang="zh-CN" altLang="en-US" dirty="0"/>
              <a:t>和</a:t>
            </a:r>
            <a:r>
              <a:rPr lang="en-US" altLang="zh-CN" dirty="0"/>
              <a:t>3.1</a:t>
            </a:r>
            <a:r>
              <a:rPr lang="zh-CN" altLang="en-US" dirty="0"/>
              <a:t>节（</a:t>
            </a:r>
            <a:r>
              <a:rPr lang="en-US" altLang="zh-CN" dirty="0"/>
              <a:t>3.2</a:t>
            </a:r>
            <a:r>
              <a:rPr lang="zh-CN" altLang="en-US" dirty="0"/>
              <a:t>节比较复杂）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http://222.180.160.110:1024/article/4507</a:t>
            </a:r>
            <a:r>
              <a:rPr lang="zh-CN" altLang="en-US" dirty="0"/>
              <a:t>，</a:t>
            </a:r>
            <a:r>
              <a:rPr lang="en-US" altLang="zh-CN" dirty="0"/>
              <a:t>2020</a:t>
            </a:r>
            <a:r>
              <a:rPr lang="zh-CN" altLang="en-US" dirty="0"/>
              <a:t>集训队论文，陈宇，</a:t>
            </a:r>
            <a:r>
              <a:rPr lang="en-US" altLang="zh-CN" dirty="0"/>
              <a:t>《</a:t>
            </a:r>
            <a:r>
              <a:rPr lang="zh-CN" altLang="en-US" dirty="0"/>
              <a:t>转置原理的简单介绍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DIF&amp;DIT</a:t>
            </a:r>
          </a:p>
          <a:p>
            <a:r>
              <a:rPr lang="zh-CN" altLang="en-US" dirty="0"/>
              <a:t>模任意数</a:t>
            </a:r>
            <a:endParaRPr lang="en-US" altLang="zh-CN" dirty="0"/>
          </a:p>
          <a:p>
            <a:r>
              <a:rPr lang="zh-CN" altLang="en-US" dirty="0"/>
              <a:t>任意长度</a:t>
            </a:r>
          </a:p>
        </p:txBody>
      </p:sp>
    </p:spTree>
    <p:extLst>
      <p:ext uri="{BB962C8B-B14F-4D97-AF65-F5344CB8AC3E}">
        <p14:creationId xmlns:p14="http://schemas.microsoft.com/office/powerpoint/2010/main" val="97160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9B24B-F857-4906-A563-2E31ED83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常数优化</a:t>
            </a:r>
            <a:endParaRPr lang="en-US" altLang="zh-CN" dirty="0"/>
          </a:p>
          <a:p>
            <a:r>
              <a:rPr lang="zh-CN" altLang="en-US" dirty="0"/>
              <a:t>模任意数</a:t>
            </a:r>
            <a:endParaRPr lang="en-US" altLang="zh-CN" dirty="0"/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集训队论文，毛啸，</a:t>
            </a:r>
            <a:r>
              <a:rPr lang="en-US" altLang="zh-CN" dirty="0"/>
              <a:t>《</a:t>
            </a:r>
            <a:r>
              <a:rPr lang="zh-CN" altLang="en-US" dirty="0"/>
              <a:t>再探快速傅里叶变换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3.3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任意长度</a:t>
            </a:r>
          </a:p>
        </p:txBody>
      </p:sp>
    </p:spTree>
    <p:extLst>
      <p:ext uri="{BB962C8B-B14F-4D97-AF65-F5344CB8AC3E}">
        <p14:creationId xmlns:p14="http://schemas.microsoft.com/office/powerpoint/2010/main" val="234464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理解角度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A519D-97A0-45F7-AA7F-FB4D51CDD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FFT</a:t>
            </a:r>
            <a:r>
              <a:rPr lang="zh-CN" altLang="en-US" dirty="0"/>
              <a:t>是</a:t>
            </a:r>
            <a:r>
              <a:rPr lang="en-US" altLang="zh-CN" dirty="0"/>
              <a:t>DFT</a:t>
            </a:r>
            <a:r>
              <a:rPr lang="zh-CN" altLang="en-US" dirty="0"/>
              <a:t>的优化算法，</a:t>
            </a:r>
            <a:r>
              <a:rPr lang="en-US" altLang="zh-CN" dirty="0"/>
              <a:t>IDFT</a:t>
            </a:r>
            <a:r>
              <a:rPr lang="zh-CN" altLang="en-US" dirty="0"/>
              <a:t>是</a:t>
            </a:r>
            <a:r>
              <a:rPr lang="en-US" altLang="zh-CN" dirty="0"/>
              <a:t>DFT</a:t>
            </a:r>
            <a:r>
              <a:rPr lang="zh-CN" altLang="en-US" dirty="0"/>
              <a:t>的逆变换</a:t>
            </a:r>
            <a:endParaRPr lang="en-US" altLang="zh-CN" dirty="0"/>
          </a:p>
          <a:p>
            <a:r>
              <a:rPr lang="zh-CN" altLang="en-US" dirty="0"/>
              <a:t>用于计算多项式乘法</a:t>
            </a:r>
          </a:p>
          <a:p>
            <a:r>
              <a:rPr lang="en-US" altLang="zh-CN" dirty="0"/>
              <a:t>DFT</a:t>
            </a:r>
            <a:r>
              <a:rPr lang="zh-CN" altLang="en-US" dirty="0"/>
              <a:t>做的是多点求值：</a:t>
            </a:r>
            <a:r>
              <a:rPr lang="en-US" altLang="zh-CN" dirty="0"/>
              <a:t>N</a:t>
            </a:r>
            <a:r>
              <a:rPr lang="zh-CN" altLang="en-US" dirty="0"/>
              <a:t>次单位根，</a:t>
            </a:r>
            <a:r>
              <a:rPr lang="en-US" altLang="zh-CN" dirty="0"/>
              <a:t>&lt;N</a:t>
            </a:r>
            <a:r>
              <a:rPr lang="zh-CN" altLang="en-US" dirty="0"/>
              <a:t>次多项式，得到</a:t>
            </a:r>
            <a:r>
              <a:rPr lang="en-US" altLang="zh-CN" dirty="0"/>
              <a:t>N</a:t>
            </a:r>
            <a:r>
              <a:rPr lang="zh-CN" altLang="en-US" dirty="0"/>
              <a:t>个“点值表示”</a:t>
            </a:r>
            <a:endParaRPr lang="en-US" altLang="zh-CN" dirty="0"/>
          </a:p>
          <a:p>
            <a:r>
              <a:rPr lang="en-US" altLang="zh-CN" dirty="0"/>
              <a:t>IDFT</a:t>
            </a:r>
            <a:r>
              <a:rPr lang="zh-CN" altLang="en-US" dirty="0"/>
              <a:t>做的是多项式插值：</a:t>
            </a:r>
            <a:r>
              <a:rPr lang="en-US" altLang="zh-CN" dirty="0"/>
              <a:t>N</a:t>
            </a:r>
            <a:r>
              <a:rPr lang="zh-CN" altLang="en-US" dirty="0"/>
              <a:t>个“点值表示”，得到</a:t>
            </a:r>
            <a:r>
              <a:rPr lang="en-US" altLang="zh-CN" dirty="0"/>
              <a:t>&lt;N</a:t>
            </a:r>
            <a:r>
              <a:rPr lang="zh-CN" altLang="en-US" dirty="0"/>
              <a:t>次多项式的系数</a:t>
            </a:r>
            <a:endParaRPr lang="en-US" altLang="zh-CN" dirty="0"/>
          </a:p>
          <a:p>
            <a:r>
              <a:rPr lang="zh-CN" altLang="en-US" dirty="0"/>
              <a:t>多项式乘法，可以先把多项式先多点求值，再点值直接相乘，最后再变换回去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00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理解角度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0A519D-97A0-45F7-AA7F-FB4D51CDD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用于计算循环卷积</a:t>
                </a:r>
                <a:endParaRPr lang="en-US" altLang="zh-CN" dirty="0"/>
              </a:p>
              <a:p>
                <a:r>
                  <a:rPr lang="zh-CN" altLang="en-US" dirty="0"/>
                  <a:t>有两个长度为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的循环序列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，其中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0A519D-97A0-45F7-AA7F-FB4D51CDD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70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理解角度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0A519D-97A0-45F7-AA7F-FB4D51CDD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傅里叶级数（</a:t>
                </a:r>
                <a:r>
                  <a:rPr lang="en-US" altLang="zh-CN" dirty="0"/>
                  <a:t>FS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目的：将一个周期函数分解为无穷个三角函数的和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三角函数的级数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，并假设其周期为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形式：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∞ 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三角函数有正交性，在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cos(</a:t>
                </a:r>
                <a:r>
                  <a:rPr lang="en-US" altLang="zh-CN" dirty="0" err="1"/>
                  <a:t>kpi</a:t>
                </a:r>
                <a:r>
                  <a:rPr lang="en-US" altLang="zh-CN" dirty="0"/>
                  <a:t>), sin(</a:t>
                </a:r>
                <a:r>
                  <a:rPr lang="en-US" altLang="zh-CN" dirty="0" err="1"/>
                  <a:t>kpi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中（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），任意两个不同函数的积在</a:t>
                </a:r>
                <a:r>
                  <a:rPr lang="en-US" altLang="zh-CN" dirty="0"/>
                  <a:t>[-</a:t>
                </a:r>
                <a:r>
                  <a:rPr lang="en-US" altLang="zh-CN" dirty="0" err="1"/>
                  <a:t>pi,pi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上的积分为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，一个函数的平方在</a:t>
                </a:r>
                <a:r>
                  <a:rPr lang="en-US" altLang="zh-CN" dirty="0"/>
                  <a:t>[-</a:t>
                </a:r>
                <a:r>
                  <a:rPr lang="en-US" altLang="zh-CN" dirty="0" err="1"/>
                  <a:t>pi,pi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上的积分不为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0A519D-97A0-45F7-AA7F-FB4D51CDD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87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理解角度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BABD41-5B06-49FD-BC99-D685C0E2A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7298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D5E52E-4B4B-489B-88FB-1F1B58122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9486"/>
            <a:ext cx="514421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2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理解角度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7691A9B-1A2B-49A7-8DC9-D03641365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950" y="1825625"/>
            <a:ext cx="7050850" cy="4351338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86C797-6512-4CB6-AC3C-71137CC8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13416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理解角度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9B24B-F857-4906-A563-2E31ED83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B474EC-5B5D-431E-89D4-C3F760F2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01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6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理解角度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9B24B-F857-4906-A563-2E31ED83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傅里叶变换（</a:t>
            </a:r>
            <a:r>
              <a:rPr lang="en-US" altLang="zh-CN" dirty="0"/>
              <a:t>FT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目的：将一个函数分解为三角函数的积分，此函数不需要是周期函数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EC8098-345F-4B79-B3A2-B5600B28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97" y="3191556"/>
            <a:ext cx="559195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9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0294-7727-49FF-8754-8B1EAA3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理解角度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9B24B-F857-4906-A563-2E31ED83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离散傅里叶变换（</a:t>
            </a:r>
            <a:r>
              <a:rPr lang="en-US" altLang="zh-CN" dirty="0"/>
              <a:t>DFT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DFT</a:t>
            </a:r>
            <a:r>
              <a:rPr lang="zh-CN" altLang="en-US" dirty="0"/>
              <a:t>用于计算循环卷积</a:t>
            </a:r>
            <a:endParaRPr lang="en-US" altLang="zh-CN" dirty="0"/>
          </a:p>
          <a:p>
            <a:r>
              <a:rPr lang="zh-CN" altLang="en-US" dirty="0"/>
              <a:t>循环卷积不好研究，我们可以找一个同态，再变过去研究</a:t>
            </a:r>
            <a:endParaRPr lang="en-US" altLang="zh-CN" dirty="0"/>
          </a:p>
          <a:p>
            <a:r>
              <a:rPr lang="zh-CN" altLang="en-US" dirty="0"/>
              <a:t>循环矩阵</a:t>
            </a:r>
            <a:r>
              <a:rPr lang="en-US" altLang="zh-CN" dirty="0"/>
              <a:t>A</a:t>
            </a:r>
            <a:r>
              <a:rPr lang="zh-CN" altLang="en-US" dirty="0"/>
              <a:t>大概长这样：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6CA364-CA66-43EF-80A3-24D3A718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60" y="3972718"/>
            <a:ext cx="5158040" cy="24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2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767</Words>
  <Application>Microsoft Office PowerPoint</Application>
  <PresentationFormat>宽屏</PresentationFormat>
  <Paragraphs>86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FFT</vt:lpstr>
      <vt:lpstr>理解角度</vt:lpstr>
      <vt:lpstr>理解角度</vt:lpstr>
      <vt:lpstr>理解角度</vt:lpstr>
      <vt:lpstr>理解角度</vt:lpstr>
      <vt:lpstr>理解角度</vt:lpstr>
      <vt:lpstr>理解角度</vt:lpstr>
      <vt:lpstr>理解角度</vt:lpstr>
      <vt:lpstr>理解角度</vt:lpstr>
      <vt:lpstr>理解角度</vt:lpstr>
      <vt:lpstr>矩阵的特征值</vt:lpstr>
      <vt:lpstr>矩阵对角化</vt:lpstr>
      <vt:lpstr>理解角度</vt:lpstr>
      <vt:lpstr>理解角度</vt:lpstr>
      <vt:lpstr>理解角度</vt:lpstr>
      <vt:lpstr>计算</vt:lpstr>
      <vt:lpstr>计算</vt:lpstr>
      <vt:lpstr>计算</vt:lpstr>
      <vt:lpstr>计算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</dc:title>
  <dc:creator>You Lingyun</dc:creator>
  <cp:lastModifiedBy>You Lingyun</cp:lastModifiedBy>
  <cp:revision>20</cp:revision>
  <dcterms:created xsi:type="dcterms:W3CDTF">2022-01-01T14:19:21Z</dcterms:created>
  <dcterms:modified xsi:type="dcterms:W3CDTF">2022-01-01T16:36:13Z</dcterms:modified>
</cp:coreProperties>
</file>