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0" r:id="rId7"/>
    <p:sldId id="262" r:id="rId8"/>
    <p:sldId id="258" r:id="rId9"/>
    <p:sldId id="259" r:id="rId10"/>
    <p:sldId id="263" r:id="rId11"/>
    <p:sldId id="261" r:id="rId12"/>
    <p:sldId id="307" r:id="rId13"/>
    <p:sldId id="264" r:id="rId14"/>
    <p:sldId id="267" r:id="rId15"/>
    <p:sldId id="266" r:id="rId16"/>
    <p:sldId id="265" r:id="rId17"/>
    <p:sldId id="271" r:id="rId18"/>
    <p:sldId id="272" r:id="rId19"/>
    <p:sldId id="273" r:id="rId20"/>
    <p:sldId id="274" r:id="rId21"/>
    <p:sldId id="276" r:id="rId22"/>
    <p:sldId id="308" r:id="rId23"/>
    <p:sldId id="277" r:id="rId24"/>
    <p:sldId id="309" r:id="rId25"/>
    <p:sldId id="278" r:id="rId26"/>
    <p:sldId id="279" r:id="rId27"/>
    <p:sldId id="280" r:id="rId28"/>
    <p:sldId id="282" r:id="rId29"/>
    <p:sldId id="283" r:id="rId30"/>
    <p:sldId id="284" r:id="rId31"/>
    <p:sldId id="281" r:id="rId32"/>
    <p:sldId id="287" r:id="rId33"/>
    <p:sldId id="310" r:id="rId34"/>
    <p:sldId id="286" r:id="rId35"/>
    <p:sldId id="285" r:id="rId36"/>
    <p:sldId id="288" r:id="rId37"/>
    <p:sldId id="290" r:id="rId38"/>
    <p:sldId id="289" r:id="rId39"/>
    <p:sldId id="291" r:id="rId40"/>
    <p:sldId id="300" r:id="rId41"/>
    <p:sldId id="301" r:id="rId42"/>
    <p:sldId id="311" r:id="rId43"/>
    <p:sldId id="312" r:id="rId44"/>
    <p:sldId id="302" r:id="rId45"/>
    <p:sldId id="303" r:id="rId46"/>
    <p:sldId id="306" r:id="rId47"/>
    <p:sldId id="304" r:id="rId48"/>
    <p:sldId id="305" r:id="rId49"/>
    <p:sldId id="292" r:id="rId50"/>
    <p:sldId id="294" r:id="rId51"/>
    <p:sldId id="295" r:id="rId52"/>
    <p:sldId id="313" r:id="rId53"/>
    <p:sldId id="314" r:id="rId54"/>
    <p:sldId id="315" r:id="rId55"/>
    <p:sldId id="296" r:id="rId56"/>
    <p:sldId id="297" r:id="rId57"/>
    <p:sldId id="298" r:id="rId58"/>
    <p:sldId id="29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39E0-CBD8-437D-9A0C-AA523269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AD2F1-1C37-4DA0-B92E-EEBBE50B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B153-C173-4BEF-9F8A-07CEB2DF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0C14-ADA6-43BF-A1B8-E58659E0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9B962-321C-48D1-BC03-EE5EDE9F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9ED5-200B-4047-9C6F-18B4BFE6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24FDF-0032-411F-8086-631C808B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C75C8-E473-419E-B0C1-6C650E53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7312B-2EDE-435E-8B4B-44DFAA3A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E80CA-B94E-4CCC-AC92-7FD3D171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B20DFD-427E-4225-9529-4860E7874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ABE59-F746-4B73-9ABB-C8FCB684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BC17-E0DE-452D-AC29-5EDC40D6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D9F54-79BC-4215-8E0D-FED187C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79C54-5A32-4856-A307-5957A517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1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AAB67-C426-47C8-9912-C6A098B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74421-DC77-4305-AAF6-5A0971DC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6D499-0DAA-4B77-B56B-00A902FE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2BF63-E35A-4CD2-9B55-ACEE9D3F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41EAF-FC59-4042-8E50-753269DC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D270-501B-472F-81D5-B6E31E42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0BF3E-8EED-467D-89F8-40B82171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7E901-735A-4F9A-9FD2-F8F2C093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D4563-0889-495F-A345-54069CA7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B30F-5C35-4CB2-A725-D0176F86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2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5959A-8096-41A1-B249-B6621B39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2FF76-BFCD-481B-985A-66F8597C1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E2B38-7B98-43A6-8D47-903F4AFF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B2557-9948-49F0-BF0C-FB71DA8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85875-8C22-4059-BFD4-ABA99B9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126B6-2ADC-4D42-A92E-7FF43A7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2A8C-DD0B-49A0-86FB-4B1B8463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E1430-B523-495F-B260-E0827E5C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D8ADA-BC6A-402A-A3F7-43667747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AD642-D205-4FF0-A6B3-049EDA6C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403BD-298A-4D20-8088-67727FFB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7898EA-4A97-438C-9006-51E4A93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1B9D0-C33F-4194-AA93-81D612F6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B840E-7C38-4C16-A8A2-B1EC3E47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A144-61AD-4420-AAA8-B29F711B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2A4421-B017-4817-8429-43640F9A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F1789-EED5-442E-840D-A8CE9511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7EDBA4-C6B5-4260-B97D-F27581C1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AB3EF-ADF9-4BE1-A93E-8A299298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C5FB0-49F6-4626-8154-71E8BB48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3CB7E-A873-4B4E-91B0-DA324C5F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D2B2-5258-40D5-835B-89B9C622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FBB99-DD87-46F9-BD3C-FB4E12AD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48E8-99CA-4173-9F28-82E36D0F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439E2-E7F4-4942-BF13-AAA0EC41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C9D1C-446F-4446-BBA9-ED517BE3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19210-36DD-4FD5-8FAE-BB6CD3E9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7354-903A-454B-B604-8EFBDB7F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C1C392-5863-4212-8483-F65340C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392C4-D67C-4AFE-B4BD-312568E8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5F5BD-9B2E-4359-B5A4-B33B8796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B885-253A-4A2C-9CB4-5D9D53AD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E329A-1E1B-4001-ACCF-D9147B1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0AFE5-A11E-4110-B73B-44688A31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EAFAA-2531-4D13-8F1A-ADEECCF2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5060D-210A-4B0B-83AA-937491EC8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897C-FFCE-4740-9D34-4D72A9FD607B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8BE56-313C-46EA-93AB-96654819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1A490-D5EF-45F5-B309-8D45FD7F2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A11-3DF3-44F5-8A43-5D982773E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955F-6E5A-494C-888B-F371F1252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F174F-DF53-4FF5-8C73-A82E16062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4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B27A-C051-447D-AC6C-4E08D2F8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DCFA2-01E1-4F56-A75A-A2F2CA59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欧拉序的</a:t>
            </a:r>
            <a:r>
              <a:rPr lang="en-US" altLang="zh-CN" dirty="0"/>
              <a:t>[</a:t>
            </a:r>
            <a:r>
              <a:rPr lang="en-US" altLang="zh-CN" dirty="0" err="1"/>
              <a:t>st</a:t>
            </a:r>
            <a:r>
              <a:rPr lang="en-US" altLang="zh-CN" dirty="0"/>
              <a:t>(u),</a:t>
            </a:r>
            <a:r>
              <a:rPr lang="en-US" altLang="zh-CN" dirty="0" err="1"/>
              <a:t>st</a:t>
            </a:r>
            <a:r>
              <a:rPr lang="en-US" altLang="zh-CN" dirty="0"/>
              <a:t>(v)]</a:t>
            </a:r>
            <a:r>
              <a:rPr lang="zh-CN" altLang="en-US" dirty="0"/>
              <a:t>这一段中，哪个点是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深度最小的点</a:t>
            </a:r>
            <a:endParaRPr lang="en-US" altLang="zh-CN" dirty="0"/>
          </a:p>
          <a:p>
            <a:r>
              <a:rPr lang="zh-CN" altLang="en-US" dirty="0"/>
              <a:t>转化为</a:t>
            </a:r>
            <a:r>
              <a:rPr lang="en-US" altLang="zh-CN" dirty="0" err="1"/>
              <a:t>rmq</a:t>
            </a:r>
            <a:r>
              <a:rPr lang="zh-CN" altLang="en-US" dirty="0"/>
              <a:t>（区间最值）问题</a:t>
            </a:r>
            <a:endParaRPr lang="en-US" altLang="zh-CN" dirty="0"/>
          </a:p>
          <a:p>
            <a:r>
              <a:rPr lang="zh-CN" altLang="en-US" dirty="0"/>
              <a:t>显然是在线算法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5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A033-1C16-45BF-8BEB-4DB78B16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CED4-0C15-415E-BF92-F714191E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注意到树的形态不发生变化</a:t>
            </a:r>
            <a:endParaRPr lang="en-US" altLang="zh-CN" dirty="0"/>
          </a:p>
          <a:p>
            <a:r>
              <a:rPr lang="zh-CN" altLang="en-US" dirty="0"/>
              <a:t>也就是树的欧拉序和深度都不发生变化</a:t>
            </a:r>
            <a:endParaRPr lang="en-US" altLang="zh-CN" dirty="0"/>
          </a:p>
          <a:p>
            <a:r>
              <a:rPr lang="zh-CN" altLang="en-US" dirty="0"/>
              <a:t>说明只有对区间的查询，没有修改操作</a:t>
            </a:r>
            <a:endParaRPr lang="en-US" altLang="zh-CN" dirty="0"/>
          </a:p>
          <a:p>
            <a:r>
              <a:rPr lang="en-US" altLang="zh-CN" dirty="0" err="1"/>
              <a:t>rmq</a:t>
            </a:r>
            <a:r>
              <a:rPr lang="zh-CN" altLang="en-US" dirty="0"/>
              <a:t>算法很多，例如</a:t>
            </a:r>
            <a:r>
              <a:rPr lang="en-US" altLang="zh-CN" dirty="0" err="1"/>
              <a:t>st</a:t>
            </a:r>
            <a:r>
              <a:rPr lang="zh-CN" altLang="en-US" dirty="0"/>
              <a:t>表，或者用数据结构（如线段树等）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)-O(1)</a:t>
            </a:r>
            <a:r>
              <a:rPr lang="zh-CN" altLang="en-US" dirty="0"/>
              <a:t>（</a:t>
            </a:r>
            <a:r>
              <a:rPr lang="en-US" altLang="zh-CN" dirty="0" err="1"/>
              <a:t>st</a:t>
            </a:r>
            <a:r>
              <a:rPr lang="zh-CN" altLang="en-US" dirty="0"/>
              <a:t>表），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（数据结构）</a:t>
            </a:r>
          </a:p>
        </p:txBody>
      </p:sp>
    </p:spTree>
    <p:extLst>
      <p:ext uri="{BB962C8B-B14F-4D97-AF65-F5344CB8AC3E}">
        <p14:creationId xmlns:p14="http://schemas.microsoft.com/office/powerpoint/2010/main" val="166148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A033-1C16-45BF-8BEB-4DB78B16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CED4-0C15-415E-BF92-F714191E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注意到树的形态不发生变化</a:t>
            </a:r>
            <a:endParaRPr lang="en-US" altLang="zh-CN" dirty="0"/>
          </a:p>
          <a:p>
            <a:r>
              <a:rPr lang="zh-CN" altLang="en-US" dirty="0"/>
              <a:t>也就是树的欧拉序和深度都不发生变化</a:t>
            </a:r>
            <a:endParaRPr lang="en-US" altLang="zh-CN" dirty="0"/>
          </a:p>
          <a:p>
            <a:r>
              <a:rPr lang="zh-CN" altLang="en-US" dirty="0"/>
              <a:t>说明只有对区间的查询，没有修改操作</a:t>
            </a:r>
            <a:endParaRPr lang="en-US" altLang="zh-CN" dirty="0"/>
          </a:p>
          <a:p>
            <a:r>
              <a:rPr lang="en-US" altLang="zh-CN" dirty="0" err="1"/>
              <a:t>rmq</a:t>
            </a:r>
            <a:r>
              <a:rPr lang="zh-CN" altLang="en-US" dirty="0"/>
              <a:t>算法很多，例如</a:t>
            </a:r>
            <a:r>
              <a:rPr lang="en-US" altLang="zh-CN" dirty="0" err="1"/>
              <a:t>st</a:t>
            </a:r>
            <a:r>
              <a:rPr lang="zh-CN" altLang="en-US" dirty="0"/>
              <a:t>表，或者用数据结构（如线段树等）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)-O(1)</a:t>
            </a:r>
            <a:r>
              <a:rPr lang="zh-CN" altLang="en-US" dirty="0"/>
              <a:t>（</a:t>
            </a:r>
            <a:r>
              <a:rPr lang="en-US" altLang="zh-CN" dirty="0" err="1"/>
              <a:t>st</a:t>
            </a:r>
            <a:r>
              <a:rPr lang="zh-CN" altLang="en-US" dirty="0"/>
              <a:t>表），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（数据结构）</a:t>
            </a:r>
            <a:endParaRPr lang="en-US" altLang="zh-CN" dirty="0"/>
          </a:p>
          <a:p>
            <a:r>
              <a:rPr lang="zh-CN" altLang="en-US" dirty="0"/>
              <a:t>注意到树的欧拉序中，两个相邻的元素对应树上一条边</a:t>
            </a:r>
            <a:endParaRPr lang="en-US" altLang="zh-CN" dirty="0"/>
          </a:p>
          <a:p>
            <a:r>
              <a:rPr lang="zh-CN" altLang="en-US" dirty="0"/>
              <a:t>所以两个相邻元素的深度只变化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+-1rmq</a:t>
            </a:r>
            <a:r>
              <a:rPr lang="zh-CN" altLang="en-US" dirty="0"/>
              <a:t>问题有更优的解法，时间复杂度</a:t>
            </a:r>
            <a:r>
              <a:rPr lang="en-US" altLang="zh-CN" dirty="0"/>
              <a:t>O(n)-O(1)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39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5517-35AC-4918-9942-BFF175A0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F3CBC-1326-4E00-83E1-5E79A83F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一种利用</a:t>
            </a:r>
            <a:r>
              <a:rPr lang="en-US" altLang="zh-CN" dirty="0" err="1"/>
              <a:t>dp</a:t>
            </a:r>
            <a:r>
              <a:rPr lang="zh-CN" altLang="en-US" dirty="0"/>
              <a:t>思想求解区间最值的倍增算法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[i,i+2^j−1]</a:t>
            </a:r>
            <a:r>
              <a:rPr lang="zh-CN" altLang="en-US" dirty="0"/>
              <a:t>这段区间中的最小值</a:t>
            </a:r>
            <a:endParaRPr lang="en-US" altLang="zh-CN" dirty="0"/>
          </a:p>
          <a:p>
            <a:r>
              <a:rPr lang="zh-CN" altLang="en-US" dirty="0"/>
              <a:t>边界条件：</a:t>
            </a:r>
            <a:r>
              <a:rPr lang="en-US" altLang="zh-CN" dirty="0"/>
              <a:t>f(i,0)=a[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</a:t>
            </a:r>
            <a:r>
              <a:rPr lang="en-US" altLang="zh-CN" dirty="0"/>
              <a:t>[</a:t>
            </a:r>
            <a:r>
              <a:rPr lang="en-US" altLang="zh-CN" dirty="0" err="1"/>
              <a:t>i,i</a:t>
            </a:r>
            <a:r>
              <a:rPr lang="en-US" altLang="zh-CN" dirty="0"/>
              <a:t>]</a:t>
            </a:r>
            <a:r>
              <a:rPr lang="zh-CN" altLang="en-US" dirty="0"/>
              <a:t>区间的最小值就是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转移：将</a:t>
            </a:r>
            <a:r>
              <a:rPr lang="en-US" altLang="zh-CN" dirty="0"/>
              <a:t>[i,i+2^j-1]</a:t>
            </a:r>
            <a:r>
              <a:rPr lang="zh-CN" altLang="en-US" dirty="0"/>
              <a:t>平均分成两段，一段为</a:t>
            </a:r>
            <a:r>
              <a:rPr lang="en-US" altLang="zh-CN" dirty="0"/>
              <a:t>[i,i+2^(j−1)−1]</a:t>
            </a:r>
            <a:r>
              <a:rPr lang="zh-CN" altLang="en-US" dirty="0"/>
              <a:t>，另一段为</a:t>
            </a:r>
            <a:r>
              <a:rPr lang="en-US" altLang="zh-CN" dirty="0"/>
              <a:t>[i+2^(j−1),i+2^j−1]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)=min(f(i,j−1),f(i+2^(j−1),j−1))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9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A02C2-1934-4FF8-8E79-CC3EB1CFB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6E63E-A2A5-4FAF-A3AF-E77B78F3E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9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2FA04-F88B-4075-993A-7799A77F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41F06-1910-4366-ABFD-0CC16304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st</a:t>
            </a:r>
            <a:r>
              <a:rPr lang="zh-CN" altLang="en-US" dirty="0"/>
              <a:t>表求区间最值类似</a:t>
            </a:r>
            <a:endParaRPr lang="en-US" altLang="zh-CN" dirty="0"/>
          </a:p>
          <a:p>
            <a:r>
              <a:rPr lang="zh-CN" altLang="en-US" dirty="0"/>
              <a:t>暴力求区间最值需要一个一个比较</a:t>
            </a:r>
            <a:endParaRPr lang="en-US" altLang="zh-CN" dirty="0"/>
          </a:p>
          <a:p>
            <a:r>
              <a:rPr lang="zh-CN" altLang="en-US" dirty="0"/>
              <a:t>暴力求</a:t>
            </a:r>
            <a:r>
              <a:rPr lang="en-US" altLang="zh-CN" dirty="0" err="1"/>
              <a:t>lca</a:t>
            </a:r>
            <a:r>
              <a:rPr lang="zh-CN" altLang="en-US" dirty="0"/>
              <a:t>需要一步一步爬树</a:t>
            </a:r>
            <a:endParaRPr lang="en-US" altLang="zh-CN" dirty="0"/>
          </a:p>
          <a:p>
            <a:r>
              <a:rPr lang="en-US" altLang="zh-CN" dirty="0" err="1"/>
              <a:t>st</a:t>
            </a:r>
            <a:r>
              <a:rPr lang="zh-CN" altLang="en-US" dirty="0"/>
              <a:t>表用倍增比较一段和一段间的最值</a:t>
            </a:r>
            <a:endParaRPr lang="en-US" altLang="zh-CN" dirty="0"/>
          </a:p>
          <a:p>
            <a:r>
              <a:rPr lang="zh-CN" altLang="en-US" dirty="0"/>
              <a:t>启发我们求</a:t>
            </a:r>
            <a:r>
              <a:rPr lang="en-US" altLang="zh-CN" dirty="0" err="1"/>
              <a:t>lca</a:t>
            </a:r>
            <a:r>
              <a:rPr lang="zh-CN" altLang="en-US" dirty="0"/>
              <a:t>也用倍增，一下向上爬</a:t>
            </a:r>
            <a:r>
              <a:rPr lang="en-US" altLang="zh-CN" dirty="0"/>
              <a:t>2^i</a:t>
            </a:r>
            <a:r>
              <a:rPr lang="zh-CN" altLang="en-US" dirty="0"/>
              <a:t>个点</a:t>
            </a:r>
            <a:endParaRPr lang="en-US" altLang="zh-CN" dirty="0"/>
          </a:p>
          <a:p>
            <a:r>
              <a:rPr lang="zh-CN" altLang="en-US" dirty="0"/>
              <a:t>同样是在线算法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75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8E981-D3BB-4ACA-8270-2FBF5C73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BF84-CA6E-431B-BCCA-3161B786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向上跳</a:t>
            </a:r>
            <a:r>
              <a:rPr lang="en-US" altLang="zh-CN" dirty="0"/>
              <a:t>2^j</a:t>
            </a:r>
            <a:r>
              <a:rPr lang="zh-CN" altLang="en-US" dirty="0"/>
              <a:t>步之后的点</a:t>
            </a:r>
            <a:endParaRPr lang="en-US" altLang="zh-CN" dirty="0"/>
          </a:p>
          <a:p>
            <a:r>
              <a:rPr lang="zh-CN" altLang="en-US" dirty="0"/>
              <a:t>边界条件： </a:t>
            </a:r>
            <a:r>
              <a:rPr lang="en-US" altLang="zh-CN" dirty="0"/>
              <a:t>f(i,0)</a:t>
            </a:r>
            <a:r>
              <a:rPr lang="zh-CN" altLang="en-US" dirty="0"/>
              <a:t>表示向上跳一步的点，即</a:t>
            </a:r>
            <a:r>
              <a:rPr lang="en-US" altLang="zh-CN" dirty="0"/>
              <a:t>fa(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转移：要跳</a:t>
            </a:r>
            <a:r>
              <a:rPr lang="en-US" altLang="zh-CN" dirty="0"/>
              <a:t>2^j</a:t>
            </a:r>
            <a:r>
              <a:rPr lang="zh-CN" altLang="en-US" dirty="0"/>
              <a:t>步，先跳</a:t>
            </a:r>
            <a:r>
              <a:rPr lang="en-US" altLang="zh-CN" dirty="0"/>
              <a:t>2^(j-1)</a:t>
            </a:r>
            <a:r>
              <a:rPr lang="zh-CN" altLang="en-US" dirty="0"/>
              <a:t>步，再跳</a:t>
            </a:r>
            <a:r>
              <a:rPr lang="en-US" altLang="zh-CN" dirty="0"/>
              <a:t>2^(j-1)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)=f(f(i,j-1),j-1)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28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8BB1-B69A-4E1B-9B10-5542EA0F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0E5A6-DDAD-4CDF-8854-A6DFA56C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先调整</a:t>
            </a:r>
            <a:r>
              <a:rPr lang="en-US" altLang="zh-CN" dirty="0" err="1"/>
              <a:t>u,v</a:t>
            </a:r>
            <a:r>
              <a:rPr lang="zh-CN" altLang="en-US" dirty="0"/>
              <a:t>到同一深度（深的点向上爬）</a:t>
            </a:r>
            <a:endParaRPr lang="en-US" altLang="zh-CN" dirty="0"/>
          </a:p>
          <a:p>
            <a:r>
              <a:rPr lang="zh-CN" altLang="en-US" dirty="0"/>
              <a:t>不过别一步一步爬，向上爬的步数</a:t>
            </a:r>
            <a:r>
              <a:rPr lang="en-US" altLang="zh-CN" dirty="0"/>
              <a:t>=</a:t>
            </a:r>
            <a:r>
              <a:rPr lang="zh-CN" altLang="en-US" dirty="0"/>
              <a:t>两点深度之差</a:t>
            </a:r>
            <a:endParaRPr lang="en-US" altLang="zh-CN" dirty="0"/>
          </a:p>
          <a:p>
            <a:r>
              <a:rPr lang="zh-CN" altLang="en-US" dirty="0"/>
              <a:t>然后用二进制表示向上爬的步数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f</a:t>
            </a:r>
            <a:r>
              <a:rPr lang="zh-CN" altLang="en-US" dirty="0"/>
              <a:t>数组向上跳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再让</a:t>
            </a:r>
            <a:r>
              <a:rPr lang="en-US" altLang="zh-CN" dirty="0" err="1"/>
              <a:t>u,v</a:t>
            </a:r>
            <a:r>
              <a:rPr lang="zh-CN" altLang="en-US" dirty="0"/>
              <a:t>一起向上跳</a:t>
            </a:r>
            <a:endParaRPr lang="en-US" altLang="zh-CN" dirty="0"/>
          </a:p>
          <a:p>
            <a:r>
              <a:rPr lang="zh-CN" altLang="en-US" dirty="0"/>
              <a:t>从大到小枚举</a:t>
            </a:r>
            <a:r>
              <a:rPr lang="en-US" altLang="zh-CN" dirty="0"/>
              <a:t>j</a:t>
            </a:r>
            <a:r>
              <a:rPr lang="zh-CN" altLang="en-US" dirty="0"/>
              <a:t>，试图让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向上跳</a:t>
            </a:r>
            <a:r>
              <a:rPr lang="en-US" altLang="zh-CN" dirty="0"/>
              <a:t>2^j</a:t>
            </a:r>
            <a:r>
              <a:rPr lang="zh-CN" altLang="en-US" dirty="0"/>
              <a:t>步，如果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将要跳到同一个点，就不跳（因为可能跳到</a:t>
            </a:r>
            <a:r>
              <a:rPr lang="en-US" altLang="zh-CN" dirty="0" err="1"/>
              <a:t>lca</a:t>
            </a:r>
            <a:r>
              <a:rPr lang="zh-CN" altLang="en-US" dirty="0"/>
              <a:t>的上面），否则就爬树</a:t>
            </a:r>
            <a:endParaRPr lang="en-US" altLang="zh-CN" dirty="0"/>
          </a:p>
          <a:p>
            <a:r>
              <a:rPr lang="zh-CN" altLang="en-US" dirty="0"/>
              <a:t>最后向上爬一步就是</a:t>
            </a:r>
            <a:r>
              <a:rPr lang="en-US" altLang="zh-CN" dirty="0" err="1"/>
              <a:t>lca</a:t>
            </a:r>
            <a:r>
              <a:rPr lang="zh-CN" altLang="en-US" dirty="0"/>
              <a:t>，时间复杂度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BA575-F86A-4129-9C5A-88766502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4" y="1690688"/>
            <a:ext cx="3032915" cy="28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1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D0CE8-AB0D-4F0F-91E7-6A38F232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树上路径问题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2357E-5D8E-495F-A5D3-4CD994FA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如求从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的树上路径中的最大边（回忆生成树加边）</a:t>
            </a:r>
            <a:endParaRPr lang="en-US" altLang="zh-CN" dirty="0"/>
          </a:p>
          <a:p>
            <a:r>
              <a:rPr lang="zh-CN" altLang="en-US" dirty="0"/>
              <a:t>多次询问</a:t>
            </a:r>
            <a:endParaRPr lang="en-US" altLang="zh-CN" dirty="0"/>
          </a:p>
          <a:p>
            <a:r>
              <a:rPr lang="zh-CN" altLang="en-US" dirty="0"/>
              <a:t>树上路径一定形如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3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D0CE8-AB0D-4F0F-91E7-6A38F232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树上路径问题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2357E-5D8E-495F-A5D3-4CD994FA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如求从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的树上路径中的最大边（回忆生成树加边）</a:t>
            </a:r>
            <a:endParaRPr lang="en-US" altLang="zh-CN" dirty="0"/>
          </a:p>
          <a:p>
            <a:r>
              <a:rPr lang="zh-CN" altLang="en-US" dirty="0"/>
              <a:t>多次询问</a:t>
            </a:r>
            <a:endParaRPr lang="en-US" altLang="zh-CN" dirty="0"/>
          </a:p>
          <a:p>
            <a:r>
              <a:rPr lang="zh-CN" altLang="en-US" dirty="0"/>
              <a:t>树上路径一定形如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到点</a:t>
            </a:r>
            <a:r>
              <a:rPr lang="en-US" altLang="zh-CN" dirty="0" err="1"/>
              <a:t>i</a:t>
            </a:r>
            <a:r>
              <a:rPr lang="zh-CN" altLang="en-US" dirty="0"/>
              <a:t>向上跳</a:t>
            </a:r>
            <a:r>
              <a:rPr lang="en-US" altLang="zh-CN" dirty="0"/>
              <a:t>2^j</a:t>
            </a:r>
            <a:r>
              <a:rPr lang="zh-CN" altLang="en-US" dirty="0"/>
              <a:t>步之后的点的路径上的最大边</a:t>
            </a:r>
            <a:endParaRPr lang="en-US" altLang="zh-CN" dirty="0"/>
          </a:p>
          <a:p>
            <a:r>
              <a:rPr lang="zh-CN" altLang="en-US" dirty="0"/>
              <a:t>边界条件： </a:t>
            </a:r>
            <a:r>
              <a:rPr lang="en-US" altLang="zh-CN" dirty="0"/>
              <a:t>g(i,0)=w(</a:t>
            </a:r>
            <a:r>
              <a:rPr lang="en-US" altLang="zh-CN" dirty="0" err="1"/>
              <a:t>i,fa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转移：</a:t>
            </a:r>
            <a:r>
              <a:rPr lang="en-US" altLang="zh-CN" dirty="0"/>
              <a:t>g(</a:t>
            </a:r>
            <a:r>
              <a:rPr lang="en-US" altLang="zh-CN" dirty="0" err="1"/>
              <a:t>i,j</a:t>
            </a:r>
            <a:r>
              <a:rPr lang="en-US" altLang="zh-CN" dirty="0"/>
              <a:t>)=max(g(i,j-1),g(f(i,j-1),j-1))</a:t>
            </a:r>
          </a:p>
          <a:p>
            <a:r>
              <a:rPr lang="zh-CN" altLang="en-US" dirty="0"/>
              <a:t>在爬树过程中更新答案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79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5DEA-EA4F-4D36-AB0A-FDD3E44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E1BB6-00E7-4F79-A6F5-A5670A57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endParaRPr lang="en-US" altLang="zh-CN" dirty="0"/>
          </a:p>
          <a:p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r>
              <a:rPr lang="en-US" altLang="zh-CN" dirty="0"/>
              <a:t>+</a:t>
            </a:r>
            <a:r>
              <a:rPr lang="en-US" altLang="zh-CN" dirty="0" err="1"/>
              <a:t>rmq</a:t>
            </a:r>
            <a:endParaRPr lang="en-US" altLang="zh-CN" dirty="0"/>
          </a:p>
          <a:p>
            <a:r>
              <a:rPr lang="zh-CN" altLang="en-US" dirty="0"/>
              <a:t>倍增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72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106E-B7EF-4D2E-8AAF-0203C51B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树上路径问题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D58D-BA50-4DA6-ACCC-D55803AE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这样我们就可以在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的时间内知道从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的树上路径中的最大边</a:t>
            </a:r>
            <a:endParaRPr lang="en-US" altLang="zh-CN" dirty="0"/>
          </a:p>
          <a:p>
            <a:r>
              <a:rPr lang="zh-CN" altLang="en-US" dirty="0"/>
              <a:t>虽然还是不能处理动态生成树中删边，加边的问题</a:t>
            </a:r>
            <a:endParaRPr lang="en-US" altLang="zh-CN" dirty="0"/>
          </a:p>
          <a:p>
            <a:r>
              <a:rPr lang="zh-CN" altLang="en-US" dirty="0"/>
              <a:t>也不能处理修改边权的问题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注意到欧拉序</a:t>
            </a:r>
            <a:r>
              <a:rPr lang="en-US" altLang="zh-CN" dirty="0"/>
              <a:t>+</a:t>
            </a:r>
            <a:r>
              <a:rPr lang="en-US" altLang="zh-CN" dirty="0" err="1"/>
              <a:t>rmq</a:t>
            </a:r>
            <a:r>
              <a:rPr lang="zh-CN" altLang="en-US" dirty="0"/>
              <a:t>并不能很简单的处理树上路径问题</a:t>
            </a:r>
          </a:p>
        </p:txBody>
      </p:sp>
    </p:spTree>
    <p:extLst>
      <p:ext uri="{BB962C8B-B14F-4D97-AF65-F5344CB8AC3E}">
        <p14:creationId xmlns:p14="http://schemas.microsoft.com/office/powerpoint/2010/main" val="8394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D807-E7B2-4771-9CC0-912B416AC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1D334-D147-40E7-98DD-4BF68260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2F4D-9EAC-416D-96A3-F4001E0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15927CE-9281-434A-AAEB-499DF8D8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离线算法</a:t>
            </a:r>
            <a:endParaRPr lang="en-US" altLang="zh-CN" dirty="0"/>
          </a:p>
          <a:p>
            <a:r>
              <a:rPr lang="zh-CN" altLang="en-US" dirty="0"/>
              <a:t>先记录所有询问，然后对树做一次</a:t>
            </a:r>
            <a:r>
              <a:rPr lang="en-US" altLang="zh-CN" dirty="0" err="1"/>
              <a:t>dfs</a:t>
            </a:r>
            <a:r>
              <a:rPr lang="zh-CN" altLang="en-US" dirty="0"/>
              <a:t>求出所有点对的</a:t>
            </a:r>
            <a:r>
              <a:rPr lang="en-US" altLang="zh-CN" dirty="0" err="1"/>
              <a:t>lca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11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2F4D-9EAC-416D-96A3-F4001E0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15927CE-9281-434A-AAEB-499DF8D8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离线算法</a:t>
            </a:r>
            <a:endParaRPr lang="en-US" altLang="zh-CN" dirty="0"/>
          </a:p>
          <a:p>
            <a:r>
              <a:rPr lang="zh-CN" altLang="en-US" dirty="0"/>
              <a:t>先记录所有询问，然后对树做一次</a:t>
            </a:r>
            <a:r>
              <a:rPr lang="en-US" altLang="zh-CN" dirty="0" err="1"/>
              <a:t>dfs</a:t>
            </a:r>
            <a:r>
              <a:rPr lang="zh-CN" altLang="en-US" dirty="0"/>
              <a:t>求出所有点对的</a:t>
            </a:r>
            <a:r>
              <a:rPr lang="en-US" altLang="zh-CN" dirty="0" err="1"/>
              <a:t>lca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 err="1"/>
              <a:t>dfs</a:t>
            </a:r>
            <a:r>
              <a:rPr lang="zh-CN" altLang="en-US" dirty="0"/>
              <a:t>序可知，访问一个点是进入这个点，再退出的过程</a:t>
            </a:r>
            <a:endParaRPr lang="en-US" altLang="zh-CN" dirty="0"/>
          </a:p>
          <a:p>
            <a:r>
              <a:rPr lang="zh-CN" altLang="en-US" dirty="0"/>
              <a:t>在进入</a:t>
            </a:r>
            <a:r>
              <a:rPr lang="en-US" altLang="zh-CN" dirty="0"/>
              <a:t>u</a:t>
            </a:r>
            <a:r>
              <a:rPr lang="zh-CN" altLang="en-US" dirty="0"/>
              <a:t>这个点的时候，把边</a:t>
            </a:r>
            <a:r>
              <a:rPr lang="en-US" altLang="zh-CN" dirty="0"/>
              <a:t>(</a:t>
            </a:r>
            <a:r>
              <a:rPr lang="en-US" altLang="zh-CN" dirty="0" err="1"/>
              <a:t>u,fa</a:t>
            </a:r>
            <a:r>
              <a:rPr lang="en-US" altLang="zh-CN" dirty="0"/>
              <a:t>(u))</a:t>
            </a:r>
            <a:r>
              <a:rPr lang="zh-CN" altLang="en-US" dirty="0"/>
              <a:t>删除，此时就形成以</a:t>
            </a:r>
            <a:r>
              <a:rPr lang="en-US" altLang="zh-CN" dirty="0"/>
              <a:t>u</a:t>
            </a:r>
            <a:r>
              <a:rPr lang="zh-CN" altLang="en-US" dirty="0"/>
              <a:t>为根的一棵子树，并且记录</a:t>
            </a:r>
            <a:r>
              <a:rPr lang="en-US" altLang="zh-CN" dirty="0"/>
              <a:t>u</a:t>
            </a:r>
            <a:r>
              <a:rPr lang="zh-CN" altLang="en-US" dirty="0"/>
              <a:t>已被访问过，然后依次遍历</a:t>
            </a:r>
            <a:r>
              <a:rPr lang="en-US" altLang="zh-CN" dirty="0"/>
              <a:t>u</a:t>
            </a:r>
            <a:r>
              <a:rPr lang="zh-CN" altLang="en-US" dirty="0"/>
              <a:t>的所有子节点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18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2F4D-9EAC-416D-96A3-F4001E0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15927CE-9281-434A-AAEB-499DF8D8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离线算法</a:t>
            </a:r>
            <a:endParaRPr lang="en-US" altLang="zh-CN" dirty="0"/>
          </a:p>
          <a:p>
            <a:r>
              <a:rPr lang="zh-CN" altLang="en-US" dirty="0"/>
              <a:t>先记录所有询问，然后对树做一次</a:t>
            </a:r>
            <a:r>
              <a:rPr lang="en-US" altLang="zh-CN" dirty="0" err="1"/>
              <a:t>dfs</a:t>
            </a:r>
            <a:r>
              <a:rPr lang="zh-CN" altLang="en-US" dirty="0"/>
              <a:t>求出所有点对的</a:t>
            </a:r>
            <a:r>
              <a:rPr lang="en-US" altLang="zh-CN" dirty="0" err="1"/>
              <a:t>lca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 err="1"/>
              <a:t>dfs</a:t>
            </a:r>
            <a:r>
              <a:rPr lang="zh-CN" altLang="en-US" dirty="0"/>
              <a:t>序可知，访问一个点是进入这个点，再退出的过程</a:t>
            </a:r>
            <a:endParaRPr lang="en-US" altLang="zh-CN" dirty="0"/>
          </a:p>
          <a:p>
            <a:r>
              <a:rPr lang="zh-CN" altLang="en-US" dirty="0"/>
              <a:t>在进入</a:t>
            </a:r>
            <a:r>
              <a:rPr lang="en-US" altLang="zh-CN" dirty="0"/>
              <a:t>u</a:t>
            </a:r>
            <a:r>
              <a:rPr lang="zh-CN" altLang="en-US" dirty="0"/>
              <a:t>这个点的时候，把边</a:t>
            </a:r>
            <a:r>
              <a:rPr lang="en-US" altLang="zh-CN" dirty="0"/>
              <a:t>(</a:t>
            </a:r>
            <a:r>
              <a:rPr lang="en-US" altLang="zh-CN" dirty="0" err="1"/>
              <a:t>u,fa</a:t>
            </a:r>
            <a:r>
              <a:rPr lang="en-US" altLang="zh-CN" dirty="0"/>
              <a:t>(u))</a:t>
            </a:r>
            <a:r>
              <a:rPr lang="zh-CN" altLang="en-US" dirty="0"/>
              <a:t>删除，此时就形成以</a:t>
            </a:r>
            <a:r>
              <a:rPr lang="en-US" altLang="zh-CN" dirty="0"/>
              <a:t>u</a:t>
            </a:r>
            <a:r>
              <a:rPr lang="zh-CN" altLang="en-US" dirty="0"/>
              <a:t>为根的一棵子树，并且记录</a:t>
            </a:r>
            <a:r>
              <a:rPr lang="en-US" altLang="zh-CN" dirty="0"/>
              <a:t>u</a:t>
            </a:r>
            <a:r>
              <a:rPr lang="zh-CN" altLang="en-US" dirty="0"/>
              <a:t>已被访问过，然后依次遍历</a:t>
            </a:r>
            <a:r>
              <a:rPr lang="en-US" altLang="zh-CN" dirty="0"/>
              <a:t>u</a:t>
            </a:r>
            <a:r>
              <a:rPr lang="zh-CN" altLang="en-US" dirty="0"/>
              <a:t>的所有子节点</a:t>
            </a:r>
            <a:endParaRPr lang="en-US" altLang="zh-CN" dirty="0"/>
          </a:p>
          <a:p>
            <a:r>
              <a:rPr lang="zh-CN" altLang="en-US" dirty="0"/>
              <a:t>在遍历结束后，查找所有跟</a:t>
            </a:r>
            <a:r>
              <a:rPr lang="en-US" altLang="zh-CN" dirty="0"/>
              <a:t>u</a:t>
            </a:r>
            <a:r>
              <a:rPr lang="zh-CN" altLang="en-US" dirty="0"/>
              <a:t>有关的查询</a:t>
            </a:r>
            <a:r>
              <a:rPr lang="en-US" altLang="zh-CN" dirty="0"/>
              <a:t>(</a:t>
            </a:r>
            <a:r>
              <a:rPr lang="en-US" altLang="zh-CN" dirty="0" err="1"/>
              <a:t>u,vi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/>
              <a:t>vi</a:t>
            </a:r>
            <a:r>
              <a:rPr lang="zh-CN" altLang="en-US" dirty="0"/>
              <a:t>已被访问过，则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u,vi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vi</a:t>
            </a:r>
            <a:r>
              <a:rPr lang="zh-CN" altLang="en-US" dirty="0"/>
              <a:t>所在子树的根</a:t>
            </a:r>
            <a:endParaRPr lang="en-US" altLang="zh-CN" dirty="0"/>
          </a:p>
          <a:p>
            <a:r>
              <a:rPr lang="zh-CN" altLang="en-US" dirty="0"/>
              <a:t>最后在退出</a:t>
            </a:r>
            <a:r>
              <a:rPr lang="en-US" altLang="zh-CN" dirty="0"/>
              <a:t>u</a:t>
            </a:r>
            <a:r>
              <a:rPr lang="zh-CN" altLang="en-US" dirty="0"/>
              <a:t>的时候把边</a:t>
            </a:r>
            <a:r>
              <a:rPr lang="en-US" altLang="zh-CN" dirty="0"/>
              <a:t>(</a:t>
            </a:r>
            <a:r>
              <a:rPr lang="en-US" altLang="zh-CN" dirty="0" err="1"/>
              <a:t>u,fa</a:t>
            </a:r>
            <a:r>
              <a:rPr lang="en-US" altLang="zh-CN" dirty="0"/>
              <a:t>(u))</a:t>
            </a:r>
            <a:r>
              <a:rPr lang="zh-CN" altLang="en-US" dirty="0"/>
              <a:t>重新加上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81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s</a:t>
            </a:r>
            <a:r>
              <a:rPr lang="zh-CN" altLang="en-US" dirty="0"/>
              <a:t>不等于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那么</a:t>
            </a:r>
            <a:r>
              <a:rPr lang="en-US" altLang="zh-CN" dirty="0" err="1"/>
              <a:t>u,v</a:t>
            </a:r>
            <a:r>
              <a:rPr lang="zh-CN" altLang="en-US" dirty="0"/>
              <a:t>一定在 以</a:t>
            </a:r>
            <a:r>
              <a:rPr lang="en-US" altLang="zh-CN" dirty="0"/>
              <a:t>s</a:t>
            </a:r>
            <a:r>
              <a:rPr lang="zh-CN" altLang="en-US" dirty="0"/>
              <a:t>的两个不同的儿子为根的子树中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7B336B-04C1-4210-A9B0-DA007E17F0EE}"/>
              </a:ext>
            </a:extLst>
          </p:cNvPr>
          <p:cNvCxnSpPr>
            <a:stCxn id="4" idx="3"/>
          </p:cNvCxnSpPr>
          <p:nvPr/>
        </p:nvCxnSpPr>
        <p:spPr>
          <a:xfrm flipH="1">
            <a:off x="9034284" y="2721476"/>
            <a:ext cx="584479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E92D90-F625-45D1-96BB-EB027407BC9F}"/>
              </a:ext>
            </a:extLst>
          </p:cNvPr>
          <p:cNvCxnSpPr/>
          <p:nvPr/>
        </p:nvCxnSpPr>
        <p:spPr>
          <a:xfrm>
            <a:off x="10119096" y="2613421"/>
            <a:ext cx="621437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CAD4F39-D0CD-4F82-BC86-069094D2EE99}"/>
              </a:ext>
            </a:extLst>
          </p:cNvPr>
          <p:cNvSpPr/>
          <p:nvPr/>
        </p:nvSpPr>
        <p:spPr>
          <a:xfrm>
            <a:off x="10166959" y="3105412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FD9D7-4BDC-4A05-A7E4-ADD2BD78B815}"/>
              </a:ext>
            </a:extLst>
          </p:cNvPr>
          <p:cNvSpPr txBox="1"/>
          <p:nvPr/>
        </p:nvSpPr>
        <p:spPr>
          <a:xfrm>
            <a:off x="10527509" y="3573964"/>
            <a:ext cx="2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590EC5-583D-48B7-AB6A-8838CDF1E176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C41826-C43E-47BB-A6CD-E81FA8ABBE13}"/>
              </a:ext>
            </a:extLst>
          </p:cNvPr>
          <p:cNvCxnSpPr>
            <a:endCxn id="11" idx="0"/>
          </p:cNvCxnSpPr>
          <p:nvPr/>
        </p:nvCxnSpPr>
        <p:spPr>
          <a:xfrm flipH="1">
            <a:off x="9851029" y="1690688"/>
            <a:ext cx="20940" cy="64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0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s</a:t>
            </a:r>
            <a:r>
              <a:rPr lang="zh-CN" altLang="en-US" dirty="0"/>
              <a:t>不等于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那么</a:t>
            </a:r>
            <a:r>
              <a:rPr lang="en-US" altLang="zh-CN" dirty="0" err="1"/>
              <a:t>u,v</a:t>
            </a:r>
            <a:r>
              <a:rPr lang="zh-CN" altLang="en-US" dirty="0"/>
              <a:t>一定在 以</a:t>
            </a:r>
            <a:r>
              <a:rPr lang="en-US" altLang="zh-CN" dirty="0"/>
              <a:t>s</a:t>
            </a:r>
            <a:r>
              <a:rPr lang="zh-CN" altLang="en-US" dirty="0"/>
              <a:t>的两个不同的儿子为根的子树中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现在先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，发现</a:t>
            </a:r>
            <a:r>
              <a:rPr lang="en-US" altLang="zh-CN" dirty="0"/>
              <a:t>v</a:t>
            </a:r>
            <a:r>
              <a:rPr lang="zh-CN" altLang="en-US" dirty="0"/>
              <a:t>还没访问过，不更新答案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E92D90-F625-45D1-96BB-EB027407BC9F}"/>
              </a:ext>
            </a:extLst>
          </p:cNvPr>
          <p:cNvCxnSpPr/>
          <p:nvPr/>
        </p:nvCxnSpPr>
        <p:spPr>
          <a:xfrm>
            <a:off x="10119096" y="2613421"/>
            <a:ext cx="621437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CAD4F39-D0CD-4F82-BC86-069094D2EE99}"/>
              </a:ext>
            </a:extLst>
          </p:cNvPr>
          <p:cNvSpPr/>
          <p:nvPr/>
        </p:nvSpPr>
        <p:spPr>
          <a:xfrm>
            <a:off x="10166959" y="3105412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FD9D7-4BDC-4A05-A7E4-ADD2BD78B815}"/>
              </a:ext>
            </a:extLst>
          </p:cNvPr>
          <p:cNvSpPr txBox="1"/>
          <p:nvPr/>
        </p:nvSpPr>
        <p:spPr>
          <a:xfrm>
            <a:off x="10527509" y="3573964"/>
            <a:ext cx="2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5296CD-F1F0-44EA-96B4-208F3CDCBEF9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5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s</a:t>
            </a:r>
            <a:r>
              <a:rPr lang="zh-CN" altLang="en-US" dirty="0"/>
              <a:t>不等于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那么</a:t>
            </a:r>
            <a:r>
              <a:rPr lang="en-US" altLang="zh-CN" dirty="0" err="1"/>
              <a:t>u,v</a:t>
            </a:r>
            <a:r>
              <a:rPr lang="zh-CN" altLang="en-US" dirty="0"/>
              <a:t>一定在 以</a:t>
            </a:r>
            <a:r>
              <a:rPr lang="en-US" altLang="zh-CN" dirty="0"/>
              <a:t>s</a:t>
            </a:r>
            <a:r>
              <a:rPr lang="zh-CN" altLang="en-US" dirty="0"/>
              <a:t>的两个不同的儿子为根的子树中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现在先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，发现</a:t>
            </a:r>
            <a:r>
              <a:rPr lang="en-US" altLang="zh-CN" dirty="0"/>
              <a:t>v</a:t>
            </a:r>
            <a:r>
              <a:rPr lang="zh-CN" altLang="en-US" dirty="0"/>
              <a:t>还没访问过，不更新答案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，发现</a:t>
            </a:r>
            <a:r>
              <a:rPr lang="en-US" altLang="zh-CN" dirty="0"/>
              <a:t>u</a:t>
            </a:r>
            <a:r>
              <a:rPr lang="zh-CN" altLang="en-US" dirty="0"/>
              <a:t>访问过了，</a:t>
            </a:r>
            <a:r>
              <a:rPr lang="en-US" altLang="zh-CN" dirty="0"/>
              <a:t>u</a:t>
            </a:r>
            <a:r>
              <a:rPr lang="zh-CN" altLang="en-US" dirty="0"/>
              <a:t>所在的子树的根是</a:t>
            </a:r>
            <a:r>
              <a:rPr lang="en-US" altLang="zh-CN" dirty="0"/>
              <a:t>s</a:t>
            </a:r>
            <a:r>
              <a:rPr lang="zh-CN" altLang="en-US" dirty="0"/>
              <a:t>，这样就求出了</a:t>
            </a:r>
            <a:r>
              <a:rPr lang="en-US" altLang="zh-CN" dirty="0" err="1"/>
              <a:t>lca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CAD4F39-D0CD-4F82-BC86-069094D2EE99}"/>
              </a:ext>
            </a:extLst>
          </p:cNvPr>
          <p:cNvSpPr/>
          <p:nvPr/>
        </p:nvSpPr>
        <p:spPr>
          <a:xfrm>
            <a:off x="10166959" y="3105412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FD9D7-4BDC-4A05-A7E4-ADD2BD78B815}"/>
              </a:ext>
            </a:extLst>
          </p:cNvPr>
          <p:cNvSpPr txBox="1"/>
          <p:nvPr/>
        </p:nvSpPr>
        <p:spPr>
          <a:xfrm>
            <a:off x="10527509" y="3573964"/>
            <a:ext cx="22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E6A7F4-FFC8-49F7-B900-F0C90CF93DDB}"/>
              </a:ext>
            </a:extLst>
          </p:cNvPr>
          <p:cNvCxnSpPr/>
          <p:nvPr/>
        </p:nvCxnSpPr>
        <p:spPr>
          <a:xfrm flipH="1">
            <a:off x="9034284" y="2721476"/>
            <a:ext cx="584479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19A1BD12-C857-40E1-B89C-00E7C21C4256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1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u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7B336B-04C1-4210-A9B0-DA007E17F0EE}"/>
              </a:ext>
            </a:extLst>
          </p:cNvPr>
          <p:cNvCxnSpPr>
            <a:stCxn id="4" idx="3"/>
          </p:cNvCxnSpPr>
          <p:nvPr/>
        </p:nvCxnSpPr>
        <p:spPr>
          <a:xfrm flipH="1">
            <a:off x="9034284" y="2721476"/>
            <a:ext cx="584479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6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590EC5-583D-48B7-AB6A-8838CDF1E176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C41826-C43E-47BB-A6CD-E81FA8ABBE13}"/>
              </a:ext>
            </a:extLst>
          </p:cNvPr>
          <p:cNvCxnSpPr>
            <a:endCxn id="11" idx="0"/>
          </p:cNvCxnSpPr>
          <p:nvPr/>
        </p:nvCxnSpPr>
        <p:spPr>
          <a:xfrm flipH="1">
            <a:off x="9851029" y="1690688"/>
            <a:ext cx="20940" cy="64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5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u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现在先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，发现</a:t>
            </a:r>
            <a:r>
              <a:rPr lang="en-US" altLang="zh-CN" dirty="0"/>
              <a:t>v</a:t>
            </a:r>
            <a:r>
              <a:rPr lang="zh-CN" altLang="en-US" dirty="0"/>
              <a:t>还没访问过，不更新答案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7B336B-04C1-4210-A9B0-DA007E17F0EE}"/>
              </a:ext>
            </a:extLst>
          </p:cNvPr>
          <p:cNvCxnSpPr>
            <a:stCxn id="4" idx="3"/>
          </p:cNvCxnSpPr>
          <p:nvPr/>
        </p:nvCxnSpPr>
        <p:spPr>
          <a:xfrm flipH="1">
            <a:off x="9034284" y="2721476"/>
            <a:ext cx="584479" cy="8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590EC5-583D-48B7-AB6A-8838CDF1E176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55A47-E1DB-41C4-9D5E-5468A62BD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EC21D-DAAD-41F1-8BA3-E47824BA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34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8E20-C06B-4220-9D37-05BB7CD5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26A6-F28A-4F9F-91D7-11E86278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u</a:t>
            </a:r>
            <a:r>
              <a:rPr lang="zh-CN" altLang="en-US" dirty="0"/>
              <a:t>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现在先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，发现</a:t>
            </a:r>
            <a:r>
              <a:rPr lang="en-US" altLang="zh-CN" dirty="0"/>
              <a:t>v</a:t>
            </a:r>
            <a:r>
              <a:rPr lang="zh-CN" altLang="en-US" dirty="0"/>
              <a:t>还没访问过，不更新答案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 err="1"/>
              <a:t>dfs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，发现</a:t>
            </a:r>
            <a:r>
              <a:rPr lang="en-US" altLang="zh-CN" dirty="0"/>
              <a:t>u</a:t>
            </a:r>
            <a:r>
              <a:rPr lang="zh-CN" altLang="en-US" dirty="0"/>
              <a:t>访问过了，</a:t>
            </a:r>
            <a:r>
              <a:rPr lang="en-US" altLang="zh-CN" dirty="0"/>
              <a:t>u</a:t>
            </a:r>
            <a:r>
              <a:rPr lang="zh-CN" altLang="en-US" dirty="0"/>
              <a:t>所在的子树的根是</a:t>
            </a:r>
            <a:r>
              <a:rPr lang="en-US" altLang="zh-CN" dirty="0"/>
              <a:t>u</a:t>
            </a:r>
            <a:r>
              <a:rPr lang="zh-CN" altLang="en-US" dirty="0"/>
              <a:t>，这样就求出了</a:t>
            </a:r>
            <a:r>
              <a:rPr lang="en-US" altLang="zh-CN" dirty="0" err="1"/>
              <a:t>lca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E945F3-85E5-4AD2-A7EF-B30C9925074B}"/>
              </a:ext>
            </a:extLst>
          </p:cNvPr>
          <p:cNvSpPr/>
          <p:nvPr/>
        </p:nvSpPr>
        <p:spPr>
          <a:xfrm>
            <a:off x="9522555" y="2244089"/>
            <a:ext cx="656948" cy="55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3F56AB-B322-438D-8916-90E133295881}"/>
              </a:ext>
            </a:extLst>
          </p:cNvPr>
          <p:cNvSpPr/>
          <p:nvPr/>
        </p:nvSpPr>
        <p:spPr>
          <a:xfrm>
            <a:off x="8696031" y="3105413"/>
            <a:ext cx="949187" cy="10298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E335B-9E23-43D3-9BE8-76F63E491780}"/>
              </a:ext>
            </a:extLst>
          </p:cNvPr>
          <p:cNvSpPr txBox="1"/>
          <p:nvPr/>
        </p:nvSpPr>
        <p:spPr>
          <a:xfrm>
            <a:off x="9731180" y="2339070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62F81-139E-41A6-8359-16890E927C38}"/>
              </a:ext>
            </a:extLst>
          </p:cNvPr>
          <p:cNvSpPr txBox="1"/>
          <p:nvPr/>
        </p:nvSpPr>
        <p:spPr>
          <a:xfrm>
            <a:off x="9033014" y="3562894"/>
            <a:ext cx="2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590EC5-583D-48B7-AB6A-8838CDF1E176}"/>
              </a:ext>
            </a:extLst>
          </p:cNvPr>
          <p:cNvSpPr/>
          <p:nvPr/>
        </p:nvSpPr>
        <p:spPr>
          <a:xfrm>
            <a:off x="9522555" y="1331650"/>
            <a:ext cx="656948" cy="610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8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8EBE-D7DD-45F8-ADBE-FD381E8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61D9-0C06-4406-AC03-A33B8D6E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实际上删边，加边和查询所在子树的根都不方便直接实现</a:t>
            </a:r>
            <a:endParaRPr lang="en-US" altLang="zh-CN" dirty="0"/>
          </a:p>
          <a:p>
            <a:r>
              <a:rPr lang="zh-CN" altLang="en-US" dirty="0"/>
              <a:t>假设一开始边都是被删掉的（假设边被删掉了也可以走，只是对查询所在子树的根有影响），在退出的时候才把边加上</a:t>
            </a:r>
          </a:p>
        </p:txBody>
      </p:sp>
    </p:spTree>
    <p:extLst>
      <p:ext uri="{BB962C8B-B14F-4D97-AF65-F5344CB8AC3E}">
        <p14:creationId xmlns:p14="http://schemas.microsoft.com/office/powerpoint/2010/main" val="227823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8EBE-D7DD-45F8-ADBE-FD381E8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61D9-0C06-4406-AC03-A33B8D6E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实际上删边，加边和查询所在子树的根都不方便直接实现</a:t>
            </a:r>
            <a:endParaRPr lang="en-US" altLang="zh-CN" dirty="0"/>
          </a:p>
          <a:p>
            <a:r>
              <a:rPr lang="zh-CN" altLang="en-US" dirty="0"/>
              <a:t>假设一开始边都是被删掉的（假设边被删掉了也可以走，只是对查询所在子树的根有影响），在退出的时候才把边加上</a:t>
            </a:r>
            <a:endParaRPr lang="en-US" altLang="zh-CN" dirty="0"/>
          </a:p>
          <a:p>
            <a:r>
              <a:rPr lang="zh-CN" altLang="en-US" dirty="0"/>
              <a:t>现在只加边，且查询所在子树的根，可以用并查集实现</a:t>
            </a:r>
          </a:p>
        </p:txBody>
      </p:sp>
    </p:spTree>
    <p:extLst>
      <p:ext uri="{BB962C8B-B14F-4D97-AF65-F5344CB8AC3E}">
        <p14:creationId xmlns:p14="http://schemas.microsoft.com/office/powerpoint/2010/main" val="2768189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8EBE-D7DD-45F8-ADBE-FD381E8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861D9-0C06-4406-AC03-A33B8D6E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实际上删边，加边和查询所在子树的根都不方便直接实现</a:t>
            </a:r>
            <a:endParaRPr lang="en-US" altLang="zh-CN" dirty="0"/>
          </a:p>
          <a:p>
            <a:r>
              <a:rPr lang="zh-CN" altLang="en-US" dirty="0"/>
              <a:t>假设一开始边都是被删掉的（假设边被删掉了也可以走，只是对查询所在子树的根有影响），在退出的时候才把边加上</a:t>
            </a:r>
            <a:endParaRPr lang="en-US" altLang="zh-CN" dirty="0"/>
          </a:p>
          <a:p>
            <a:r>
              <a:rPr lang="zh-CN" altLang="en-US" dirty="0"/>
              <a:t>现在只加边，且查询所在子树的根，可以用并查集实现</a:t>
            </a:r>
            <a:endParaRPr lang="en-US" altLang="zh-CN" dirty="0"/>
          </a:p>
          <a:p>
            <a:r>
              <a:rPr lang="zh-CN" altLang="en-US" dirty="0"/>
              <a:t>在初始化或者进入</a:t>
            </a:r>
            <a:r>
              <a:rPr lang="en-US" altLang="zh-CN" dirty="0"/>
              <a:t>u</a:t>
            </a:r>
            <a:r>
              <a:rPr lang="zh-CN" altLang="en-US" dirty="0"/>
              <a:t>这个点的时候，让</a:t>
            </a:r>
            <a:r>
              <a:rPr lang="en-US" altLang="zh-CN" dirty="0"/>
              <a:t>f(u)=u</a:t>
            </a:r>
            <a:r>
              <a:rPr lang="zh-CN" altLang="en-US" dirty="0"/>
              <a:t>（这里的</a:t>
            </a:r>
            <a:r>
              <a:rPr lang="en-US" altLang="zh-CN" dirty="0"/>
              <a:t>f</a:t>
            </a:r>
            <a:r>
              <a:rPr lang="zh-CN" altLang="en-US" dirty="0"/>
              <a:t>是并查集中的，不是树上的）</a:t>
            </a:r>
            <a:endParaRPr lang="en-US" altLang="zh-CN" dirty="0"/>
          </a:p>
          <a:p>
            <a:r>
              <a:rPr lang="zh-CN" altLang="en-US" dirty="0"/>
              <a:t>在退出</a:t>
            </a:r>
            <a:r>
              <a:rPr lang="en-US" altLang="zh-CN" dirty="0"/>
              <a:t>u</a:t>
            </a:r>
            <a:r>
              <a:rPr lang="zh-CN" altLang="en-US" dirty="0"/>
              <a:t>的时候，让</a:t>
            </a:r>
            <a:r>
              <a:rPr lang="en-US" altLang="zh-CN" dirty="0"/>
              <a:t>f(u)=fa(u)</a:t>
            </a:r>
          </a:p>
          <a:p>
            <a:r>
              <a:rPr lang="zh-CN" altLang="en-US" dirty="0"/>
              <a:t>查询</a:t>
            </a:r>
            <a:r>
              <a:rPr lang="en-US" altLang="zh-CN" dirty="0"/>
              <a:t>u</a:t>
            </a:r>
            <a:r>
              <a:rPr lang="zh-CN" altLang="en-US" dirty="0"/>
              <a:t>所在子树就变成</a:t>
            </a:r>
            <a:r>
              <a:rPr lang="en-US" altLang="zh-CN" dirty="0"/>
              <a:t>find(u)</a:t>
            </a:r>
          </a:p>
          <a:p>
            <a:r>
              <a:rPr lang="zh-CN" altLang="en-US" dirty="0"/>
              <a:t>设并查集时间复杂度为常数，则时间复杂度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778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E870-025F-46BE-BF68-5062BE61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7ED933-D53C-43D4-A623-52AD5878A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1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7C955-85C6-43B5-9BD6-F2CA549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3195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067A7-10C5-415A-BDB9-C91644B8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求连接</a:t>
            </a:r>
            <a:r>
              <a:rPr lang="en-US" altLang="zh-CN" dirty="0" err="1"/>
              <a:t>x,y,z</a:t>
            </a:r>
            <a:r>
              <a:rPr lang="zh-CN" altLang="en-US" dirty="0"/>
              <a:t>三点的树上最短路径长度</a:t>
            </a:r>
            <a:endParaRPr lang="en-US" altLang="zh-CN" dirty="0"/>
          </a:p>
          <a:p>
            <a:r>
              <a:rPr lang="zh-CN" altLang="en-US" dirty="0"/>
              <a:t>边权均为正</a:t>
            </a:r>
            <a:endParaRPr lang="en-US" altLang="zh-CN" dirty="0"/>
          </a:p>
          <a:p>
            <a:r>
              <a:rPr lang="en-US" altLang="zh-CN" dirty="0"/>
              <a:t>1 &lt; N &lt; 50000</a:t>
            </a:r>
            <a:r>
              <a:rPr lang="zh-CN" altLang="en-US" dirty="0"/>
              <a:t>，</a:t>
            </a:r>
            <a:r>
              <a:rPr lang="en-US" altLang="zh-CN" dirty="0"/>
              <a:t>1 &lt; Q &lt; 70000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886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5043-CF52-429C-82D7-01E845C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3195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5899-B556-4058-B759-869C04C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之前可以求树上两个点的最短距离（边权为正）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89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5043-CF52-429C-82D7-01E845C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3195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5899-B556-4058-B759-869C04C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之前可以求树上两个点的最短距离（边权为正）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方法一：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)=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),z)</a:t>
            </a:r>
            <a:r>
              <a:rPr lang="zh-CN" altLang="en-US" dirty="0"/>
              <a:t>，但路径可能有多种</a:t>
            </a:r>
            <a:endParaRPr lang="en-US" altLang="zh-CN" dirty="0"/>
          </a:p>
          <a:p>
            <a:r>
              <a:rPr lang="zh-CN" altLang="en-US" dirty="0"/>
              <a:t>有几种情况呢？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97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5043-CF52-429C-82D7-01E845C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3195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5899-B556-4058-B759-869C04C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之前可以求树上两个点的最短距离（边权为正）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方法一：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)=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),z)</a:t>
            </a:r>
            <a:r>
              <a:rPr lang="zh-CN" altLang="en-US" dirty="0"/>
              <a:t>，但路径可能有多种</a:t>
            </a:r>
            <a:endParaRPr lang="en-US" altLang="zh-CN" dirty="0"/>
          </a:p>
          <a:p>
            <a:r>
              <a:rPr lang="zh-CN" altLang="en-US" dirty="0"/>
              <a:t>有几种情况呢？三种。枚举每种路径，取小的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76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5043-CF52-429C-82D7-01E845C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3195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5899-B556-4058-B759-869C04C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之前可以求树上两个点的最短距离（边权为正）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方法一：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)=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),z)</a:t>
            </a:r>
            <a:r>
              <a:rPr lang="zh-CN" altLang="en-US" dirty="0"/>
              <a:t>，但路径可能有多种</a:t>
            </a:r>
            <a:endParaRPr lang="en-US" altLang="zh-CN" dirty="0"/>
          </a:p>
          <a:p>
            <a:r>
              <a:rPr lang="zh-CN" altLang="en-US" dirty="0"/>
              <a:t>有几种情况呢？三种。枚举每种路径，取小的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方法二：连接</a:t>
            </a:r>
            <a:r>
              <a:rPr lang="en-US" altLang="zh-CN" dirty="0" err="1"/>
              <a:t>x,y,z</a:t>
            </a:r>
            <a:r>
              <a:rPr lang="zh-CN" altLang="en-US" dirty="0"/>
              <a:t>三点的最短路径长度等于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之间的路径长度之和</a:t>
            </a:r>
            <a:r>
              <a:rPr lang="en-US" altLang="zh-CN" dirty="0"/>
              <a:t>/2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D8466-A8A5-49FA-8C57-D530175F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FE5B-53CC-4155-9092-6D5307E4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在线算法</a:t>
            </a:r>
            <a:endParaRPr lang="en-US" altLang="zh-CN" dirty="0"/>
          </a:p>
          <a:p>
            <a:r>
              <a:rPr lang="zh-CN" altLang="en-US" dirty="0"/>
              <a:t>先</a:t>
            </a:r>
            <a:r>
              <a:rPr lang="en-US" altLang="zh-CN" dirty="0" err="1"/>
              <a:t>dfs</a:t>
            </a:r>
            <a:r>
              <a:rPr lang="zh-CN" altLang="en-US" dirty="0"/>
              <a:t>树，预处理出每个点的深度</a:t>
            </a:r>
            <a:endParaRPr lang="en-US" altLang="zh-CN" dirty="0"/>
          </a:p>
          <a:p>
            <a:r>
              <a:rPr lang="zh-CN" altLang="en-US" dirty="0"/>
              <a:t>再调整</a:t>
            </a:r>
            <a:r>
              <a:rPr lang="en-US" altLang="zh-CN" dirty="0" err="1"/>
              <a:t>u,v</a:t>
            </a:r>
            <a:r>
              <a:rPr lang="zh-CN" altLang="en-US" dirty="0"/>
              <a:t>到同一深度（深的点向上爬）</a:t>
            </a:r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 err="1"/>
              <a:t>u,v</a:t>
            </a:r>
            <a:r>
              <a:rPr lang="zh-CN" altLang="en-US" dirty="0"/>
              <a:t>一起一步一步向上爬树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77933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6E06-4ADD-40DD-811F-1D13D5E5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学校</a:t>
            </a:r>
            <a:r>
              <a:rPr lang="en-US" altLang="zh-CN" dirty="0" err="1"/>
              <a:t>oj</a:t>
            </a:r>
            <a:r>
              <a:rPr lang="zh-CN" altLang="en-US" dirty="0"/>
              <a:t> </a:t>
            </a:r>
            <a:r>
              <a:rPr lang="en-US" altLang="zh-CN" dirty="0"/>
              <a:t>9908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4454F-C4D3-4F79-893B-290DDEAB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Mirko</a:t>
            </a:r>
            <a:r>
              <a:rPr lang="zh-CN" altLang="en-US" dirty="0"/>
              <a:t>在玩堆栈游戏。开始他有一个空的堆栈，编号为</a:t>
            </a:r>
            <a:r>
              <a:rPr lang="en-US" altLang="zh-CN" dirty="0"/>
              <a:t>0</a:t>
            </a:r>
            <a:r>
              <a:rPr lang="zh-CN" altLang="en-US" dirty="0"/>
              <a:t>。在第</a:t>
            </a:r>
            <a:r>
              <a:rPr lang="en-US" altLang="zh-CN" dirty="0" err="1"/>
              <a:t>i</a:t>
            </a:r>
            <a:r>
              <a:rPr lang="zh-CN" altLang="en-US" dirty="0"/>
              <a:t>步（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&lt;=300000</a:t>
            </a:r>
            <a:r>
              <a:rPr lang="zh-CN" altLang="en-US" dirty="0"/>
              <a:t>），他会选择一个编号为</a:t>
            </a:r>
            <a:r>
              <a:rPr lang="en-US" altLang="zh-CN" dirty="0"/>
              <a:t>v</a:t>
            </a:r>
            <a:r>
              <a:rPr lang="zh-CN" altLang="en-US" dirty="0"/>
              <a:t>的堆栈，复制一份并做如下操作：</a:t>
            </a:r>
          </a:p>
          <a:p>
            <a:r>
              <a:rPr lang="en-US" altLang="zh-CN" dirty="0"/>
              <a:t>a v </a:t>
            </a:r>
            <a:r>
              <a:rPr lang="zh-CN" altLang="en-US" dirty="0"/>
              <a:t>表示将</a:t>
            </a:r>
            <a:r>
              <a:rPr lang="en-US" altLang="zh-CN" dirty="0"/>
              <a:t>v</a:t>
            </a:r>
            <a:r>
              <a:rPr lang="zh-CN" altLang="en-US" dirty="0"/>
              <a:t>号堆栈复制一份，新栈的编号为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并将元素</a:t>
            </a:r>
            <a:r>
              <a:rPr lang="en-US" altLang="zh-CN" dirty="0" err="1"/>
              <a:t>i</a:t>
            </a:r>
            <a:r>
              <a:rPr lang="zh-CN" altLang="en-US" dirty="0"/>
              <a:t>压入新栈的栈顶。</a:t>
            </a:r>
          </a:p>
          <a:p>
            <a:r>
              <a:rPr lang="en-US" altLang="zh-CN" dirty="0"/>
              <a:t>b v </a:t>
            </a:r>
            <a:r>
              <a:rPr lang="zh-CN" altLang="en-US" dirty="0"/>
              <a:t>表示将</a:t>
            </a:r>
            <a:r>
              <a:rPr lang="en-US" altLang="zh-CN" dirty="0"/>
              <a:t>v</a:t>
            </a:r>
            <a:r>
              <a:rPr lang="zh-CN" altLang="en-US" dirty="0"/>
              <a:t>号堆栈复制一份，新栈的编号为</a:t>
            </a:r>
            <a:r>
              <a:rPr lang="en-US" altLang="zh-CN" dirty="0" err="1"/>
              <a:t>i</a:t>
            </a:r>
            <a:r>
              <a:rPr lang="zh-CN" altLang="en-US" dirty="0"/>
              <a:t>，将新栈的栈顶元素弹出，并输出该栈移除的元素，</a:t>
            </a:r>
            <a:endParaRPr lang="en-US" altLang="zh-CN" dirty="0"/>
          </a:p>
          <a:p>
            <a:r>
              <a:rPr lang="en-US" altLang="zh-CN" dirty="0"/>
              <a:t>c v w </a:t>
            </a:r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号堆栈复制一份，编号为</a:t>
            </a:r>
            <a:r>
              <a:rPr lang="en-US" altLang="zh-CN" dirty="0" err="1"/>
              <a:t>i</a:t>
            </a:r>
            <a:r>
              <a:rPr lang="zh-CN" altLang="en-US" dirty="0"/>
              <a:t>，并输出第</a:t>
            </a:r>
            <a:r>
              <a:rPr lang="en-US" altLang="zh-CN" dirty="0"/>
              <a:t>v</a:t>
            </a:r>
            <a:r>
              <a:rPr lang="zh-CN" altLang="en-US" dirty="0"/>
              <a:t>号和第</a:t>
            </a:r>
            <a:r>
              <a:rPr lang="en-US" altLang="zh-CN" dirty="0"/>
              <a:t>w</a:t>
            </a:r>
            <a:r>
              <a:rPr lang="zh-CN" altLang="en-US" dirty="0"/>
              <a:t>号堆栈中有多少相同的数。</a:t>
            </a:r>
          </a:p>
        </p:txBody>
      </p:sp>
    </p:spTree>
    <p:extLst>
      <p:ext uri="{BB962C8B-B14F-4D97-AF65-F5344CB8AC3E}">
        <p14:creationId xmlns:p14="http://schemas.microsoft.com/office/powerpoint/2010/main" val="941607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ABB1D-E7E0-47D3-9725-E1CDA13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9908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646A4-5D82-4790-B3FF-31E0242C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把一个栈看成树上从树根到当前点的路径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44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ABB1D-E7E0-47D3-9725-E1CDA13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9908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646A4-5D82-4790-B3FF-31E0242C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把一个栈看成树上从树根到当前点的路径</a:t>
            </a:r>
            <a:endParaRPr lang="en-US" altLang="zh-CN" dirty="0"/>
          </a:p>
          <a:p>
            <a:r>
              <a:rPr lang="en-US" altLang="zh-CN" dirty="0"/>
              <a:t>a x</a:t>
            </a:r>
            <a:r>
              <a:rPr lang="zh-CN" altLang="en-US" dirty="0"/>
              <a:t>就是在</a:t>
            </a:r>
            <a:r>
              <a:rPr lang="en-US" altLang="zh-CN" dirty="0"/>
              <a:t>x</a:t>
            </a:r>
            <a:r>
              <a:rPr lang="zh-CN" altLang="en-US" dirty="0"/>
              <a:t>后面增加一个儿子，节点编号是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err="1"/>
              <a:t>lca</a:t>
            </a:r>
            <a:r>
              <a:rPr lang="zh-CN" altLang="en-US" dirty="0"/>
              <a:t>需要祖先在树中的深度，在</a:t>
            </a:r>
            <a:r>
              <a:rPr lang="en-US" altLang="zh-CN" dirty="0"/>
              <a:t>a x</a:t>
            </a:r>
            <a:r>
              <a:rPr lang="zh-CN" altLang="en-US" dirty="0"/>
              <a:t>那里维护，儿子的深度是爸爸的深度</a:t>
            </a:r>
            <a:r>
              <a:rPr lang="en-US" altLang="zh-CN" dirty="0"/>
              <a:t>+1</a:t>
            </a:r>
            <a:r>
              <a:rPr lang="zh-CN" altLang="en-US" dirty="0"/>
              <a:t>，然后再倍增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4311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ABB1D-E7E0-47D3-9725-E1CDA13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9908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646A4-5D82-4790-B3FF-31E0242C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把一个栈看成树上从树根到当前点的路径</a:t>
            </a:r>
            <a:endParaRPr lang="en-US" altLang="zh-CN" dirty="0"/>
          </a:p>
          <a:p>
            <a:r>
              <a:rPr lang="en-US" altLang="zh-CN" dirty="0"/>
              <a:t>a x</a:t>
            </a:r>
            <a:r>
              <a:rPr lang="zh-CN" altLang="en-US" dirty="0"/>
              <a:t>就是在</a:t>
            </a:r>
            <a:r>
              <a:rPr lang="en-US" altLang="zh-CN" dirty="0"/>
              <a:t>x</a:t>
            </a:r>
            <a:r>
              <a:rPr lang="zh-CN" altLang="en-US" dirty="0"/>
              <a:t>后面增加一个儿子，节点编号是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 err="1"/>
              <a:t>lca</a:t>
            </a:r>
            <a:r>
              <a:rPr lang="zh-CN" altLang="en-US" dirty="0"/>
              <a:t>需要祖先在树中的深度，在</a:t>
            </a:r>
            <a:r>
              <a:rPr lang="en-US" altLang="zh-CN" dirty="0"/>
              <a:t>a x</a:t>
            </a:r>
            <a:r>
              <a:rPr lang="zh-CN" altLang="en-US" dirty="0"/>
              <a:t>那里维护，儿子的深度是爸爸的深度</a:t>
            </a:r>
            <a:r>
              <a:rPr lang="en-US" altLang="zh-CN" dirty="0"/>
              <a:t>+1</a:t>
            </a:r>
            <a:r>
              <a:rPr lang="zh-CN" altLang="en-US" dirty="0"/>
              <a:t>，然后再倍增</a:t>
            </a:r>
          </a:p>
          <a:p>
            <a:r>
              <a:rPr lang="en-US" altLang="zh-CN" dirty="0"/>
              <a:t>b x</a:t>
            </a:r>
            <a:r>
              <a:rPr lang="zh-CN" altLang="en-US" dirty="0"/>
              <a:t>就是输出</a:t>
            </a:r>
            <a:r>
              <a:rPr lang="en-US" altLang="zh-CN" dirty="0"/>
              <a:t>find(x)</a:t>
            </a:r>
            <a:r>
              <a:rPr lang="zh-CN" altLang="en-US" dirty="0"/>
              <a:t>，然后</a:t>
            </a:r>
            <a:r>
              <a:rPr lang="en-US" altLang="zh-CN" dirty="0"/>
              <a:t>unite(</a:t>
            </a:r>
            <a:r>
              <a:rPr lang="en-US" altLang="zh-CN" dirty="0" err="1"/>
              <a:t>i,f</a:t>
            </a:r>
            <a:r>
              <a:rPr lang="en-US" altLang="zh-CN" dirty="0"/>
              <a:t>[x])</a:t>
            </a:r>
            <a:r>
              <a:rPr lang="zh-CN" altLang="en-US" dirty="0"/>
              <a:t>，用并查集</a:t>
            </a:r>
            <a:endParaRPr lang="en-US" altLang="zh-CN" dirty="0"/>
          </a:p>
          <a:p>
            <a:r>
              <a:rPr lang="en-US" altLang="zh-CN" dirty="0"/>
              <a:t>c x y</a:t>
            </a:r>
            <a:r>
              <a:rPr lang="zh-CN" altLang="en-US" dirty="0"/>
              <a:t>就是输出</a:t>
            </a:r>
            <a:r>
              <a:rPr lang="en-US" altLang="zh-CN" dirty="0" err="1"/>
              <a:t>lca</a:t>
            </a:r>
            <a:r>
              <a:rPr lang="en-US" altLang="zh-CN" dirty="0"/>
              <a:t>(find(x),find(y))</a:t>
            </a:r>
            <a:r>
              <a:rPr lang="zh-CN" altLang="en-US" dirty="0"/>
              <a:t>，然后</a:t>
            </a:r>
            <a:r>
              <a:rPr lang="en-US" altLang="zh-CN" dirty="0"/>
              <a:t>unite(</a:t>
            </a:r>
            <a:r>
              <a:rPr lang="en-US" altLang="zh-CN" dirty="0" err="1"/>
              <a:t>i,x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283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2AED-F711-4248-9F58-DD837D7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2987B-1C06-4F20-82F0-0A74FC7A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个节点的树，每个节点都有一个权值，代表商品在这个节点的价格。</a:t>
            </a:r>
            <a:r>
              <a:rPr lang="en-US" altLang="zh-CN" dirty="0"/>
              <a:t>Q</a:t>
            </a:r>
            <a:r>
              <a:rPr lang="zh-CN" altLang="en-US" dirty="0"/>
              <a:t>次询问，商人从某个节点</a:t>
            </a:r>
            <a:r>
              <a:rPr lang="en-US" altLang="zh-CN" dirty="0"/>
              <a:t>a</a:t>
            </a:r>
            <a:r>
              <a:rPr lang="zh-CN" altLang="en-US" dirty="0"/>
              <a:t>移动到节点</a:t>
            </a:r>
            <a:r>
              <a:rPr lang="en-US" altLang="zh-CN" dirty="0"/>
              <a:t>b</a:t>
            </a:r>
            <a:r>
              <a:rPr lang="zh-CN" altLang="en-US" dirty="0"/>
              <a:t>，且只能购买并出售一次商品，问最多可以产生多大的利润。</a:t>
            </a:r>
            <a:endParaRPr lang="en-US" altLang="zh-CN" dirty="0"/>
          </a:p>
          <a:p>
            <a:r>
              <a:rPr lang="en-US" altLang="zh-CN" dirty="0"/>
              <a:t>1&lt;=N,Q&lt;=50000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60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4161-D4AC-4C5B-A00C-86BB079F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5673-09F5-4A7A-91FE-59896DAA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走的路径肯定是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</a:p>
          <a:p>
            <a:r>
              <a:rPr lang="zh-CN" altLang="en-US" dirty="0"/>
              <a:t>答案要么是在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这一段买卖，要么是在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这一段买卖，要么是在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这一段买，在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这一段卖。</a:t>
            </a:r>
          </a:p>
        </p:txBody>
      </p:sp>
    </p:spTree>
    <p:extLst>
      <p:ext uri="{BB962C8B-B14F-4D97-AF65-F5344CB8AC3E}">
        <p14:creationId xmlns:p14="http://schemas.microsoft.com/office/powerpoint/2010/main" val="1196554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4161-D4AC-4C5B-A00C-86BB079F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5673-09F5-4A7A-91FE-59896DAA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走的路径肯定是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</a:p>
          <a:p>
            <a:r>
              <a:rPr lang="zh-CN" altLang="en-US" dirty="0"/>
              <a:t>答案要么是在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这一段买卖，要么是在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这一段买卖，要么是在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这一段买，在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这一段卖。</a:t>
            </a:r>
            <a:endParaRPr lang="en-US" altLang="zh-CN" dirty="0"/>
          </a:p>
          <a:p>
            <a:r>
              <a:rPr lang="en-US" altLang="zh-CN" dirty="0"/>
              <a:t>up(u)</a:t>
            </a:r>
            <a:r>
              <a:rPr lang="zh-CN" altLang="en-US" dirty="0"/>
              <a:t>表示从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这段的答案，</a:t>
            </a:r>
            <a:r>
              <a:rPr lang="en-US" altLang="zh-CN" dirty="0"/>
              <a:t>down(v)</a:t>
            </a:r>
            <a:r>
              <a:rPr lang="zh-CN" altLang="en-US" dirty="0"/>
              <a:t>表示从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这段的答案，</a:t>
            </a:r>
            <a:r>
              <a:rPr lang="en-US" altLang="zh-CN" dirty="0"/>
              <a:t>mi(u)</a:t>
            </a:r>
            <a:r>
              <a:rPr lang="zh-CN" altLang="en-US" dirty="0"/>
              <a:t>表示从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这段的最小边，</a:t>
            </a:r>
            <a:r>
              <a:rPr lang="en-US" altLang="zh-CN" dirty="0"/>
              <a:t>mx(v)</a:t>
            </a:r>
            <a:r>
              <a:rPr lang="zh-CN" altLang="en-US" dirty="0"/>
              <a:t>表示从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这段的最大边</a:t>
            </a:r>
          </a:p>
        </p:txBody>
      </p:sp>
    </p:spTree>
    <p:extLst>
      <p:ext uri="{BB962C8B-B14F-4D97-AF65-F5344CB8AC3E}">
        <p14:creationId xmlns:p14="http://schemas.microsoft.com/office/powerpoint/2010/main" val="2038170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616F-FA3D-43CC-9C6D-CC7E1117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7F188-AE27-453C-A901-170CAE59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/>
              <a:t>mi(</a:t>
            </a:r>
            <a:r>
              <a:rPr lang="en-US" altLang="zh-CN" dirty="0" err="1"/>
              <a:t>u,lca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和</a:t>
            </a:r>
            <a:r>
              <a:rPr lang="en-US" altLang="zh-CN" dirty="0"/>
              <a:t>mx(</a:t>
            </a:r>
            <a:r>
              <a:rPr lang="en-US" altLang="zh-CN" dirty="0" err="1"/>
              <a:t>u,lca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是简单的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mi(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的最小边，倍增即可，最大边同理</a:t>
            </a:r>
            <a:endParaRPr lang="en-US" altLang="zh-CN" dirty="0"/>
          </a:p>
          <a:p>
            <a:r>
              <a:rPr lang="zh-CN" altLang="en-US" dirty="0"/>
              <a:t>考虑怎么求</a:t>
            </a:r>
            <a:r>
              <a:rPr lang="en-US" altLang="zh-CN" dirty="0"/>
              <a:t>up(u)</a:t>
            </a:r>
            <a:r>
              <a:rPr lang="zh-CN" altLang="en-US" dirty="0"/>
              <a:t>和</a:t>
            </a:r>
            <a:r>
              <a:rPr lang="en-US" altLang="zh-CN" dirty="0"/>
              <a:t>down(u)</a:t>
            </a:r>
          </a:p>
          <a:p>
            <a:r>
              <a:rPr lang="zh-CN" altLang="en-US" dirty="0"/>
              <a:t>记</a:t>
            </a:r>
            <a:r>
              <a:rPr lang="en-US" altLang="zh-CN" dirty="0"/>
              <a:t>up(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的最大利润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033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616F-FA3D-43CC-9C6D-CC7E1117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7F188-AE27-453C-A901-170CAE59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r>
              <a:rPr lang="en-US" altLang="zh-CN" dirty="0"/>
              <a:t>mi(</a:t>
            </a:r>
            <a:r>
              <a:rPr lang="en-US" altLang="zh-CN" dirty="0" err="1"/>
              <a:t>u,lca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和</a:t>
            </a:r>
            <a:r>
              <a:rPr lang="en-US" altLang="zh-CN" dirty="0"/>
              <a:t>mx(</a:t>
            </a:r>
            <a:r>
              <a:rPr lang="en-US" altLang="zh-CN" dirty="0" err="1"/>
              <a:t>u,lca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))</a:t>
            </a:r>
            <a:r>
              <a:rPr lang="zh-CN" altLang="en-US" dirty="0"/>
              <a:t>是简单的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mi(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的最小边，倍增即可，最大边同理</a:t>
            </a:r>
            <a:endParaRPr lang="en-US" altLang="zh-CN" dirty="0"/>
          </a:p>
          <a:p>
            <a:r>
              <a:rPr lang="zh-CN" altLang="en-US" dirty="0"/>
              <a:t>考虑怎么求</a:t>
            </a:r>
            <a:r>
              <a:rPr lang="en-US" altLang="zh-CN" dirty="0"/>
              <a:t>up(u)</a:t>
            </a:r>
            <a:r>
              <a:rPr lang="zh-CN" altLang="en-US" dirty="0"/>
              <a:t>和</a:t>
            </a:r>
            <a:r>
              <a:rPr lang="en-US" altLang="zh-CN" dirty="0"/>
              <a:t>down</a:t>
            </a:r>
            <a:r>
              <a:rPr lang="en-US" altLang="zh-CN"/>
              <a:t>(u)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/>
              <a:t>up(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的最大利润</a:t>
            </a:r>
            <a:endParaRPr lang="en-US" altLang="zh-CN" dirty="0"/>
          </a:p>
          <a:p>
            <a:r>
              <a:rPr lang="en-US" altLang="zh-CN" dirty="0"/>
              <a:t>up(</a:t>
            </a:r>
            <a:r>
              <a:rPr lang="en-US" altLang="zh-CN" dirty="0" err="1"/>
              <a:t>i,j</a:t>
            </a:r>
            <a:r>
              <a:rPr lang="en-US" altLang="zh-CN" dirty="0"/>
              <a:t>)=max(up(i,j-1),up(f(i,j-1),j-1),mx(f(i,j-1),j-1)-mi(i,j-1))</a:t>
            </a:r>
          </a:p>
          <a:p>
            <a:r>
              <a:rPr lang="en-US" altLang="zh-CN" dirty="0"/>
              <a:t>down(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同理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38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0D9B9-2288-496E-B37A-6E314C40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09AF-6A66-4CCA-9894-A11A81AB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个点的树，另外添加</a:t>
            </a:r>
            <a:r>
              <a:rPr lang="en-US" altLang="zh-CN" dirty="0"/>
              <a:t>m</a:t>
            </a:r>
            <a:r>
              <a:rPr lang="zh-CN" altLang="en-US" dirty="0"/>
              <a:t>条边。现在要删除一条树上原有的边，和一条添加的边，使图分成</a:t>
            </a:r>
            <a:r>
              <a:rPr lang="en-US" altLang="zh-CN" dirty="0"/>
              <a:t>2</a:t>
            </a:r>
            <a:r>
              <a:rPr lang="zh-CN" altLang="en-US" dirty="0"/>
              <a:t>部分，问有多少种方法。</a:t>
            </a:r>
            <a:endParaRPr lang="en-US" altLang="zh-CN" dirty="0"/>
          </a:p>
          <a:p>
            <a:r>
              <a:rPr lang="en-US" altLang="zh-CN" dirty="0"/>
              <a:t>1 ≤ N,M ≤ 100 000</a:t>
            </a:r>
          </a:p>
        </p:txBody>
      </p:sp>
    </p:spTree>
    <p:extLst>
      <p:ext uri="{BB962C8B-B14F-4D97-AF65-F5344CB8AC3E}">
        <p14:creationId xmlns:p14="http://schemas.microsoft.com/office/powerpoint/2010/main" val="333983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A0B3-8856-414B-90E6-5BF9B8B8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0F756-F6C6-40CB-BB50-23F6AC73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有什么用呢？</a:t>
            </a:r>
            <a:endParaRPr lang="en-US" altLang="zh-CN" dirty="0"/>
          </a:p>
          <a:p>
            <a:r>
              <a:rPr lang="zh-CN" altLang="en-US" dirty="0"/>
              <a:t>好写。</a:t>
            </a:r>
            <a:endParaRPr lang="en-US" altLang="zh-CN" dirty="0"/>
          </a:p>
          <a:p>
            <a:r>
              <a:rPr lang="zh-CN" altLang="en-US" dirty="0"/>
              <a:t>如果树是随机的，或者是自己构造出的（满足一些特定性质），那么也能用。</a:t>
            </a:r>
          </a:p>
        </p:txBody>
      </p:sp>
    </p:spTree>
    <p:extLst>
      <p:ext uri="{BB962C8B-B14F-4D97-AF65-F5344CB8AC3E}">
        <p14:creationId xmlns:p14="http://schemas.microsoft.com/office/powerpoint/2010/main" val="229256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CCDE-CBA1-4EA1-96ED-767EEB1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1E06-7CF3-42D4-9423-98BD989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在树上每加一条边就构成一个环（只考虑简单环，不考虑简单环拼接成的环）</a:t>
            </a:r>
            <a:endParaRPr lang="en-US" altLang="zh-CN" dirty="0"/>
          </a:p>
          <a:p>
            <a:r>
              <a:rPr lang="zh-CN" altLang="en-US" dirty="0"/>
              <a:t>在环上必须删两条边才能使得环不连通</a:t>
            </a:r>
            <a:endParaRPr lang="en-US" altLang="zh-CN" dirty="0"/>
          </a:p>
          <a:p>
            <a:r>
              <a:rPr lang="zh-CN" altLang="en-US" dirty="0"/>
              <a:t>一条是树上的边，一条是添加的边</a:t>
            </a:r>
          </a:p>
        </p:txBody>
      </p:sp>
    </p:spTree>
    <p:extLst>
      <p:ext uri="{BB962C8B-B14F-4D97-AF65-F5344CB8AC3E}">
        <p14:creationId xmlns:p14="http://schemas.microsoft.com/office/powerpoint/2010/main" val="645367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CCDE-CBA1-4EA1-96ED-767EEB1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1E06-7CF3-42D4-9423-98BD989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考虑枚举原来的树上的每一条边删去</a:t>
            </a:r>
          </a:p>
        </p:txBody>
      </p:sp>
    </p:spTree>
    <p:extLst>
      <p:ext uri="{BB962C8B-B14F-4D97-AF65-F5344CB8AC3E}">
        <p14:creationId xmlns:p14="http://schemas.microsoft.com/office/powerpoint/2010/main" val="1680610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CCDE-CBA1-4EA1-96ED-767EEB1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1E06-7CF3-42D4-9423-98BD989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考虑枚举原来的树上的每一条边删去</a:t>
            </a:r>
            <a:endParaRPr lang="en-US" altLang="zh-CN" dirty="0"/>
          </a:p>
          <a:p>
            <a:r>
              <a:rPr lang="zh-CN" altLang="en-US" dirty="0"/>
              <a:t>如果这条边不在环上，那么删掉这一条边，图就不连通，添加的边任意删一条即可，有</a:t>
            </a:r>
            <a:r>
              <a:rPr lang="en-US" altLang="zh-CN" dirty="0"/>
              <a:t>m</a:t>
            </a:r>
            <a:r>
              <a:rPr lang="zh-CN" altLang="en-US" dirty="0"/>
              <a:t>种方案</a:t>
            </a:r>
          </a:p>
        </p:txBody>
      </p:sp>
    </p:spTree>
    <p:extLst>
      <p:ext uri="{BB962C8B-B14F-4D97-AF65-F5344CB8AC3E}">
        <p14:creationId xmlns:p14="http://schemas.microsoft.com/office/powerpoint/2010/main" val="2580328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CCDE-CBA1-4EA1-96ED-767EEB1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1E06-7CF3-42D4-9423-98BD989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考虑枚举原来的树上的每一条边删去</a:t>
            </a:r>
            <a:endParaRPr lang="en-US" altLang="zh-CN" dirty="0"/>
          </a:p>
          <a:p>
            <a:r>
              <a:rPr lang="zh-CN" altLang="en-US" dirty="0"/>
              <a:t>如果这条边不在环上，那么删掉这一条边，图就不连通，添加的边任意删一条即可，有</a:t>
            </a:r>
            <a:r>
              <a:rPr lang="en-US" altLang="zh-CN" dirty="0"/>
              <a:t>m</a:t>
            </a:r>
            <a:r>
              <a:rPr lang="zh-CN" altLang="en-US" dirty="0"/>
              <a:t>种方案</a:t>
            </a:r>
            <a:endParaRPr lang="en-US" altLang="zh-CN" dirty="0"/>
          </a:p>
          <a:p>
            <a:r>
              <a:rPr lang="zh-CN" altLang="en-US" dirty="0"/>
              <a:t>如果这条边在一个环上，那么删掉这一条边和一条对应的添加的边，有</a:t>
            </a:r>
            <a:r>
              <a:rPr lang="en-US" altLang="zh-CN" dirty="0"/>
              <a:t>1</a:t>
            </a:r>
            <a:r>
              <a:rPr lang="zh-CN" altLang="en-US" dirty="0"/>
              <a:t>种方案</a:t>
            </a:r>
          </a:p>
        </p:txBody>
      </p:sp>
    </p:spTree>
    <p:extLst>
      <p:ext uri="{BB962C8B-B14F-4D97-AF65-F5344CB8AC3E}">
        <p14:creationId xmlns:p14="http://schemas.microsoft.com/office/powerpoint/2010/main" val="56241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CCDE-CBA1-4EA1-96ED-767EEB14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1E06-7CF3-42D4-9423-98BD989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考虑枚举原来的树上的每一条边删去</a:t>
            </a:r>
            <a:endParaRPr lang="en-US" altLang="zh-CN" dirty="0"/>
          </a:p>
          <a:p>
            <a:r>
              <a:rPr lang="zh-CN" altLang="en-US" dirty="0"/>
              <a:t>如果这条边不在环上，那么删掉这一条边，图就不连通，添加的边任意删一条即可，有</a:t>
            </a:r>
            <a:r>
              <a:rPr lang="en-US" altLang="zh-CN" dirty="0"/>
              <a:t>m</a:t>
            </a:r>
            <a:r>
              <a:rPr lang="zh-CN" altLang="en-US" dirty="0"/>
              <a:t>种方案</a:t>
            </a:r>
            <a:endParaRPr lang="en-US" altLang="zh-CN" dirty="0"/>
          </a:p>
          <a:p>
            <a:r>
              <a:rPr lang="zh-CN" altLang="en-US" dirty="0"/>
              <a:t>如果这条边在一个环上，那么删掉这一条边和一条对应的添加的边，有</a:t>
            </a:r>
            <a:r>
              <a:rPr lang="en-US" altLang="zh-CN" dirty="0"/>
              <a:t>1</a:t>
            </a:r>
            <a:r>
              <a:rPr lang="zh-CN" altLang="en-US" dirty="0"/>
              <a:t>种方案</a:t>
            </a:r>
            <a:endParaRPr lang="en-US" altLang="zh-CN" dirty="0"/>
          </a:p>
          <a:p>
            <a:r>
              <a:rPr lang="zh-CN" altLang="en-US" dirty="0"/>
              <a:t>如果这条边在多个环上，那么图一定连通，没有方案数</a:t>
            </a:r>
          </a:p>
        </p:txBody>
      </p:sp>
    </p:spTree>
    <p:extLst>
      <p:ext uri="{BB962C8B-B14F-4D97-AF65-F5344CB8AC3E}">
        <p14:creationId xmlns:p14="http://schemas.microsoft.com/office/powerpoint/2010/main" val="3970990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535B-1A6B-4B4B-B35D-3D0DE86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9ECC-A2D3-4088-9A81-52AD7DFF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问题转化成一条树上的边在多少个环上</a:t>
            </a:r>
            <a:endParaRPr lang="en-US" altLang="zh-CN" dirty="0"/>
          </a:p>
          <a:p>
            <a:r>
              <a:rPr lang="zh-CN" altLang="en-US" dirty="0"/>
              <a:t>在树上每加一条边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，相当于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这条路径上的所有边都被环覆盖一次</a:t>
            </a:r>
            <a:endParaRPr lang="en-US" altLang="zh-CN" dirty="0"/>
          </a:p>
          <a:p>
            <a:r>
              <a:rPr lang="zh-CN" altLang="en-US" dirty="0"/>
              <a:t>显然不能直接暴力修改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51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535B-1A6B-4B4B-B35D-3D0DE86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9ECC-A2D3-4088-9A81-52AD7DFF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问题转化成一条树上的边在多少个环上</a:t>
            </a:r>
            <a:endParaRPr lang="en-US" altLang="zh-CN" dirty="0"/>
          </a:p>
          <a:p>
            <a:r>
              <a:rPr lang="zh-CN" altLang="en-US" dirty="0"/>
              <a:t>在树上每加一条边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，相当于</a:t>
            </a:r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这条路径上的所有边都被环覆盖一次</a:t>
            </a:r>
            <a:endParaRPr lang="en-US" altLang="zh-CN" dirty="0"/>
          </a:p>
          <a:p>
            <a:r>
              <a:rPr lang="zh-CN" altLang="en-US" dirty="0"/>
              <a:t>显然不能直接暴力修改</a:t>
            </a:r>
            <a:endParaRPr lang="en-US" altLang="zh-CN" dirty="0"/>
          </a:p>
          <a:p>
            <a:r>
              <a:rPr lang="zh-CN" altLang="en-US" dirty="0"/>
              <a:t>因为修改操作是对一个连续路径，但是查询只是查询一条边</a:t>
            </a:r>
            <a:endParaRPr lang="en-US" altLang="zh-CN" dirty="0"/>
          </a:p>
          <a:p>
            <a:r>
              <a:rPr lang="zh-CN" altLang="en-US" dirty="0"/>
              <a:t>所以可以仿照序列问题（区间加，单点查询），用差分转化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110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535B-1A6B-4B4B-B35D-3D0DE86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9ECC-A2D3-4088-9A81-52AD7DFF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先把边权替换成点权，点</a:t>
            </a:r>
            <a:r>
              <a:rPr lang="en-US" altLang="zh-CN" dirty="0" err="1"/>
              <a:t>i</a:t>
            </a:r>
            <a:r>
              <a:rPr lang="zh-CN" altLang="en-US" dirty="0"/>
              <a:t>的权值是</a:t>
            </a:r>
            <a:r>
              <a:rPr lang="en-US" altLang="zh-CN" dirty="0"/>
              <a:t>(</a:t>
            </a:r>
            <a:r>
              <a:rPr lang="en-US" altLang="zh-CN" dirty="0" err="1"/>
              <a:t>i,fa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的权值</a:t>
            </a:r>
            <a:endParaRPr lang="en-US" altLang="zh-CN" dirty="0"/>
          </a:p>
          <a:p>
            <a:r>
              <a:rPr lang="zh-CN" altLang="en-US" dirty="0"/>
              <a:t>再用差分，点</a:t>
            </a:r>
            <a:r>
              <a:rPr lang="en-US" altLang="zh-CN" dirty="0" err="1"/>
              <a:t>i</a:t>
            </a:r>
            <a:r>
              <a:rPr lang="zh-CN" altLang="en-US" dirty="0"/>
              <a:t>的权值是以</a:t>
            </a:r>
            <a:r>
              <a:rPr lang="en-US" altLang="zh-CN" dirty="0" err="1"/>
              <a:t>i</a:t>
            </a:r>
            <a:r>
              <a:rPr lang="zh-CN" altLang="en-US" dirty="0"/>
              <a:t>为根的子树的点权和</a:t>
            </a:r>
            <a:endParaRPr lang="en-US" altLang="zh-CN" dirty="0"/>
          </a:p>
          <a:p>
            <a:r>
              <a:rPr lang="en-US" altLang="zh-CN" dirty="0"/>
              <a:t>(u,…,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),…,v)</a:t>
            </a:r>
            <a:r>
              <a:rPr lang="zh-CN" altLang="en-US" dirty="0"/>
              <a:t>这条路径上的所有边权</a:t>
            </a:r>
            <a:r>
              <a:rPr lang="en-US" altLang="zh-CN" dirty="0"/>
              <a:t>+1</a:t>
            </a:r>
            <a:r>
              <a:rPr lang="zh-CN" altLang="en-US" dirty="0"/>
              <a:t>转化成</a:t>
            </a:r>
            <a:endParaRPr lang="en-US" altLang="zh-CN" dirty="0"/>
          </a:p>
          <a:p>
            <a:r>
              <a:rPr lang="en-US" altLang="zh-CN" dirty="0" err="1"/>
              <a:t>u,v</a:t>
            </a:r>
            <a:r>
              <a:rPr lang="zh-CN" altLang="en-US" dirty="0"/>
              <a:t>的点权</a:t>
            </a:r>
            <a:r>
              <a:rPr lang="en-US" altLang="zh-CN" dirty="0"/>
              <a:t>+1</a:t>
            </a:r>
            <a:r>
              <a:rPr lang="zh-CN" altLang="en-US" dirty="0"/>
              <a:t>，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的点权</a:t>
            </a:r>
            <a:r>
              <a:rPr lang="en-US" altLang="zh-CN" dirty="0"/>
              <a:t>-2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762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313D-09D9-4DF0-9633-BCE8E61D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445C7-1A4B-49AA-9FAE-0539CF94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对于每次加边，修改点权</a:t>
            </a:r>
            <a:endParaRPr lang="en-US" altLang="zh-CN" dirty="0"/>
          </a:p>
          <a:p>
            <a:r>
              <a:rPr lang="zh-CN" altLang="en-US" dirty="0"/>
              <a:t>最后再用一次</a:t>
            </a:r>
            <a:r>
              <a:rPr lang="en-US" altLang="zh-CN" dirty="0" err="1"/>
              <a:t>dfs</a:t>
            </a:r>
            <a:r>
              <a:rPr lang="zh-CN" altLang="en-US" dirty="0"/>
              <a:t>求出以每个点为子树的权值和，这样就求出每条边在多少个环上</a:t>
            </a:r>
            <a:endParaRPr lang="en-US" altLang="zh-CN" dirty="0"/>
          </a:p>
          <a:p>
            <a:r>
              <a:rPr lang="zh-CN" altLang="en-US" dirty="0"/>
              <a:t>对于每条边统计方案数相加</a:t>
            </a:r>
          </a:p>
        </p:txBody>
      </p:sp>
    </p:spTree>
    <p:extLst>
      <p:ext uri="{BB962C8B-B14F-4D97-AF65-F5344CB8AC3E}">
        <p14:creationId xmlns:p14="http://schemas.microsoft.com/office/powerpoint/2010/main" val="136821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32F6A-0310-4AA9-B53E-63DE85A5F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r>
              <a:rPr lang="en-US" altLang="zh-CN" dirty="0"/>
              <a:t>+</a:t>
            </a:r>
            <a:r>
              <a:rPr lang="en-US" altLang="zh-CN" dirty="0" err="1"/>
              <a:t>rmq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D4D6A-5F12-4140-95DF-40D88F3A8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E393-CA6A-4DF3-80A8-8EFA7C4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序和欧拉序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2D094-D904-4951-8A1A-16861C44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</a:t>
            </a:r>
            <a:r>
              <a:rPr lang="en-US" altLang="zh-CN" dirty="0" err="1"/>
              <a:t>dfs</a:t>
            </a:r>
            <a:r>
              <a:rPr lang="zh-CN" altLang="en-US" dirty="0"/>
              <a:t>和时间戳：记</a:t>
            </a:r>
            <a:r>
              <a:rPr lang="en-US" altLang="zh-CN" dirty="0" err="1"/>
              <a:t>st</a:t>
            </a:r>
            <a:r>
              <a:rPr lang="en-US" altLang="zh-CN" dirty="0"/>
              <a:t>(u)</a:t>
            </a:r>
            <a:r>
              <a:rPr lang="zh-CN" altLang="en-US" dirty="0"/>
              <a:t>是第一次访问</a:t>
            </a:r>
            <a:r>
              <a:rPr lang="en-US" altLang="zh-CN" dirty="0"/>
              <a:t>u</a:t>
            </a:r>
            <a:r>
              <a:rPr lang="zh-CN" altLang="en-US" dirty="0"/>
              <a:t>的时间</a:t>
            </a:r>
            <a:endParaRPr lang="en-US" altLang="zh-CN" dirty="0"/>
          </a:p>
          <a:p>
            <a:r>
              <a:rPr lang="en-US" altLang="zh-CN" dirty="0" err="1"/>
              <a:t>dfs</a:t>
            </a:r>
            <a:r>
              <a:rPr lang="zh-CN" altLang="en-US" dirty="0"/>
              <a:t>序：把树括号序列化</a:t>
            </a:r>
            <a:r>
              <a:rPr lang="en-US" altLang="zh-CN" dirty="0"/>
              <a:t> (()()())</a:t>
            </a:r>
          </a:p>
          <a:p>
            <a:r>
              <a:rPr lang="zh-CN" altLang="en-US" dirty="0"/>
              <a:t>性质：子树一定是连续的一段区间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欧拉序：按照</a:t>
            </a:r>
            <a:r>
              <a:rPr lang="en-US" altLang="zh-CN" dirty="0" err="1"/>
              <a:t>dfs</a:t>
            </a:r>
            <a:r>
              <a:rPr lang="zh-CN" altLang="en-US" dirty="0"/>
              <a:t>的顺序产生序列</a:t>
            </a:r>
            <a:endParaRPr lang="en-US" altLang="zh-CN" dirty="0"/>
          </a:p>
          <a:p>
            <a:r>
              <a:rPr lang="en-US" altLang="zh-CN" dirty="0"/>
              <a:t>121314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6CEC0D-BBCF-4051-A7CE-8EE5A3373973}"/>
              </a:ext>
            </a:extLst>
          </p:cNvPr>
          <p:cNvSpPr/>
          <p:nvPr/>
        </p:nvSpPr>
        <p:spPr>
          <a:xfrm>
            <a:off x="9405724" y="1932062"/>
            <a:ext cx="461639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ADB4DF-D113-4451-9A8D-9833521456E1}"/>
              </a:ext>
            </a:extLst>
          </p:cNvPr>
          <p:cNvCxnSpPr>
            <a:stCxn id="4" idx="3"/>
          </p:cNvCxnSpPr>
          <p:nvPr/>
        </p:nvCxnSpPr>
        <p:spPr>
          <a:xfrm flipH="1">
            <a:off x="8979596" y="2280630"/>
            <a:ext cx="493733" cy="65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940318-430F-4A27-B9A9-2CF022C59FD2}"/>
              </a:ext>
            </a:extLst>
          </p:cNvPr>
          <p:cNvCxnSpPr>
            <a:stCxn id="4" idx="4"/>
          </p:cNvCxnSpPr>
          <p:nvPr/>
        </p:nvCxnSpPr>
        <p:spPr>
          <a:xfrm>
            <a:off x="9636544" y="2340435"/>
            <a:ext cx="44388" cy="59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09CC7E6-E468-4C17-82B7-EE88F02D6D71}"/>
              </a:ext>
            </a:extLst>
          </p:cNvPr>
          <p:cNvCxnSpPr>
            <a:cxnSpLocks/>
          </p:cNvCxnSpPr>
          <p:nvPr/>
        </p:nvCxnSpPr>
        <p:spPr>
          <a:xfrm>
            <a:off x="9797484" y="2307718"/>
            <a:ext cx="529243" cy="65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367DB18-1A42-423A-879E-2BF8BEBF4FE1}"/>
              </a:ext>
            </a:extLst>
          </p:cNvPr>
          <p:cNvSpPr/>
          <p:nvPr/>
        </p:nvSpPr>
        <p:spPr>
          <a:xfrm>
            <a:off x="8746213" y="2895892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A6439A-C819-475E-BD4D-3382CEFAC0D3}"/>
              </a:ext>
            </a:extLst>
          </p:cNvPr>
          <p:cNvSpPr/>
          <p:nvPr/>
        </p:nvSpPr>
        <p:spPr>
          <a:xfrm>
            <a:off x="9447549" y="2905337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BF0CA86-F1D0-4535-A9C1-B9D9E1A5D396}"/>
              </a:ext>
            </a:extLst>
          </p:cNvPr>
          <p:cNvSpPr/>
          <p:nvPr/>
        </p:nvSpPr>
        <p:spPr>
          <a:xfrm>
            <a:off x="10148885" y="2888225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1D595C-DE34-4C90-8E36-39786A3F8C39}"/>
              </a:ext>
            </a:extLst>
          </p:cNvPr>
          <p:cNvSpPr txBox="1"/>
          <p:nvPr/>
        </p:nvSpPr>
        <p:spPr>
          <a:xfrm>
            <a:off x="9489039" y="1949721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171327-620A-4692-8098-D1CF59013C35}"/>
              </a:ext>
            </a:extLst>
          </p:cNvPr>
          <p:cNvSpPr txBox="1"/>
          <p:nvPr/>
        </p:nvSpPr>
        <p:spPr>
          <a:xfrm>
            <a:off x="8851338" y="2880217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1CD0E-DDBF-4962-98B2-AC98F9895800}"/>
              </a:ext>
            </a:extLst>
          </p:cNvPr>
          <p:cNvSpPr txBox="1"/>
          <p:nvPr/>
        </p:nvSpPr>
        <p:spPr>
          <a:xfrm>
            <a:off x="9552206" y="2910501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969F79-CF43-4416-9C84-15C793ADC6B7}"/>
              </a:ext>
            </a:extLst>
          </p:cNvPr>
          <p:cNvSpPr txBox="1"/>
          <p:nvPr/>
        </p:nvSpPr>
        <p:spPr>
          <a:xfrm>
            <a:off x="10241754" y="2880217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506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E393-CA6A-4DF3-80A8-8EFA7C4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序和欧拉序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2D094-D904-4951-8A1A-16861C44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</a:t>
            </a:r>
            <a:r>
              <a:rPr lang="en-US" altLang="zh-CN" dirty="0" err="1"/>
              <a:t>dfs</a:t>
            </a:r>
            <a:r>
              <a:rPr lang="zh-CN" altLang="en-US" dirty="0"/>
              <a:t>和时间戳：记</a:t>
            </a:r>
            <a:r>
              <a:rPr lang="en-US" altLang="zh-CN" dirty="0" err="1"/>
              <a:t>st</a:t>
            </a:r>
            <a:r>
              <a:rPr lang="en-US" altLang="zh-CN" dirty="0"/>
              <a:t>(u)</a:t>
            </a:r>
            <a:r>
              <a:rPr lang="zh-CN" altLang="en-US" dirty="0"/>
              <a:t>是第一次访问</a:t>
            </a:r>
            <a:r>
              <a:rPr lang="en-US" altLang="zh-CN" dirty="0"/>
              <a:t>u</a:t>
            </a:r>
            <a:r>
              <a:rPr lang="zh-CN" altLang="en-US" dirty="0"/>
              <a:t>的时间</a:t>
            </a:r>
            <a:endParaRPr lang="en-US" altLang="zh-CN" dirty="0"/>
          </a:p>
          <a:p>
            <a:r>
              <a:rPr lang="en-US" altLang="zh-CN" dirty="0" err="1"/>
              <a:t>dfs</a:t>
            </a:r>
            <a:r>
              <a:rPr lang="zh-CN" altLang="en-US" dirty="0"/>
              <a:t>序：把树括号序列化</a:t>
            </a:r>
            <a:r>
              <a:rPr lang="en-US" altLang="zh-CN" dirty="0"/>
              <a:t> (()()())</a:t>
            </a:r>
          </a:p>
          <a:p>
            <a:r>
              <a:rPr lang="zh-CN" altLang="en-US" dirty="0"/>
              <a:t>性质：子树一定是连续的一段区间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欧拉序：按照</a:t>
            </a:r>
            <a:r>
              <a:rPr lang="en-US" altLang="zh-CN" dirty="0" err="1"/>
              <a:t>dfs</a:t>
            </a:r>
            <a:r>
              <a:rPr lang="zh-CN" altLang="en-US" dirty="0"/>
              <a:t>的顺序产生序列</a:t>
            </a:r>
            <a:endParaRPr lang="en-US" altLang="zh-CN" dirty="0"/>
          </a:p>
          <a:p>
            <a:r>
              <a:rPr lang="en-US" altLang="zh-CN" dirty="0"/>
              <a:t>121314</a:t>
            </a:r>
          </a:p>
          <a:p>
            <a:r>
              <a:rPr lang="zh-CN" altLang="en-US" dirty="0"/>
              <a:t>性质：树中两个点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一定在欧拉序的</a:t>
            </a:r>
            <a:r>
              <a:rPr lang="en-US" altLang="zh-CN" dirty="0"/>
              <a:t>[</a:t>
            </a:r>
            <a:r>
              <a:rPr lang="en-US" altLang="zh-CN" dirty="0" err="1"/>
              <a:t>st</a:t>
            </a:r>
            <a:r>
              <a:rPr lang="en-US" altLang="zh-CN" dirty="0"/>
              <a:t>(u),</a:t>
            </a:r>
            <a:r>
              <a:rPr lang="en-US" altLang="zh-CN" dirty="0" err="1"/>
              <a:t>st</a:t>
            </a:r>
            <a:r>
              <a:rPr lang="en-US" altLang="zh-CN" dirty="0"/>
              <a:t>(v)]</a:t>
            </a:r>
            <a:r>
              <a:rPr lang="zh-CN" altLang="en-US" dirty="0"/>
              <a:t>这一段中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6CEC0D-BBCF-4051-A7CE-8EE5A3373973}"/>
              </a:ext>
            </a:extLst>
          </p:cNvPr>
          <p:cNvSpPr/>
          <p:nvPr/>
        </p:nvSpPr>
        <p:spPr>
          <a:xfrm>
            <a:off x="9405724" y="1932062"/>
            <a:ext cx="461639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ADB4DF-D113-4451-9A8D-9833521456E1}"/>
              </a:ext>
            </a:extLst>
          </p:cNvPr>
          <p:cNvCxnSpPr>
            <a:stCxn id="4" idx="3"/>
          </p:cNvCxnSpPr>
          <p:nvPr/>
        </p:nvCxnSpPr>
        <p:spPr>
          <a:xfrm flipH="1">
            <a:off x="8979596" y="2280630"/>
            <a:ext cx="493733" cy="65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940318-430F-4A27-B9A9-2CF022C59FD2}"/>
              </a:ext>
            </a:extLst>
          </p:cNvPr>
          <p:cNvCxnSpPr>
            <a:stCxn id="4" idx="4"/>
          </p:cNvCxnSpPr>
          <p:nvPr/>
        </p:nvCxnSpPr>
        <p:spPr>
          <a:xfrm>
            <a:off x="9636544" y="2340435"/>
            <a:ext cx="44388" cy="59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09CC7E6-E468-4C17-82B7-EE88F02D6D71}"/>
              </a:ext>
            </a:extLst>
          </p:cNvPr>
          <p:cNvCxnSpPr>
            <a:cxnSpLocks/>
          </p:cNvCxnSpPr>
          <p:nvPr/>
        </p:nvCxnSpPr>
        <p:spPr>
          <a:xfrm>
            <a:off x="9797484" y="2307718"/>
            <a:ext cx="529243" cy="65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367DB18-1A42-423A-879E-2BF8BEBF4FE1}"/>
              </a:ext>
            </a:extLst>
          </p:cNvPr>
          <p:cNvSpPr/>
          <p:nvPr/>
        </p:nvSpPr>
        <p:spPr>
          <a:xfrm>
            <a:off x="8746213" y="2895892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A6439A-C819-475E-BD4D-3382CEFAC0D3}"/>
              </a:ext>
            </a:extLst>
          </p:cNvPr>
          <p:cNvSpPr/>
          <p:nvPr/>
        </p:nvSpPr>
        <p:spPr>
          <a:xfrm>
            <a:off x="9447549" y="2905337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BF0CA86-F1D0-4535-A9C1-B9D9E1A5D396}"/>
              </a:ext>
            </a:extLst>
          </p:cNvPr>
          <p:cNvSpPr/>
          <p:nvPr/>
        </p:nvSpPr>
        <p:spPr>
          <a:xfrm>
            <a:off x="10148885" y="2888225"/>
            <a:ext cx="493733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1D595C-DE34-4C90-8E36-39786A3F8C39}"/>
              </a:ext>
            </a:extLst>
          </p:cNvPr>
          <p:cNvSpPr txBox="1"/>
          <p:nvPr/>
        </p:nvSpPr>
        <p:spPr>
          <a:xfrm>
            <a:off x="9489039" y="1949721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171327-620A-4692-8098-D1CF59013C35}"/>
              </a:ext>
            </a:extLst>
          </p:cNvPr>
          <p:cNvSpPr txBox="1"/>
          <p:nvPr/>
        </p:nvSpPr>
        <p:spPr>
          <a:xfrm>
            <a:off x="8851338" y="2880217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1CD0E-DDBF-4962-98B2-AC98F9895800}"/>
              </a:ext>
            </a:extLst>
          </p:cNvPr>
          <p:cNvSpPr txBox="1"/>
          <p:nvPr/>
        </p:nvSpPr>
        <p:spPr>
          <a:xfrm>
            <a:off x="9552206" y="2910501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969F79-CF43-4416-9C84-15C793ADC6B7}"/>
              </a:ext>
            </a:extLst>
          </p:cNvPr>
          <p:cNvSpPr txBox="1"/>
          <p:nvPr/>
        </p:nvSpPr>
        <p:spPr>
          <a:xfrm>
            <a:off x="10241754" y="2880217"/>
            <a:ext cx="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177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B27A-C051-447D-AC6C-4E08D2F8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DCFA2-01E1-4F56-A75A-A2F2CA59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欧拉序的</a:t>
            </a:r>
            <a:r>
              <a:rPr lang="en-US" altLang="zh-CN" dirty="0"/>
              <a:t>[</a:t>
            </a:r>
            <a:r>
              <a:rPr lang="en-US" altLang="zh-CN" dirty="0" err="1"/>
              <a:t>st</a:t>
            </a:r>
            <a:r>
              <a:rPr lang="en-US" altLang="zh-CN" dirty="0"/>
              <a:t>(u),</a:t>
            </a:r>
            <a:r>
              <a:rPr lang="en-US" altLang="zh-CN" dirty="0" err="1"/>
              <a:t>st</a:t>
            </a:r>
            <a:r>
              <a:rPr lang="en-US" altLang="zh-CN" dirty="0"/>
              <a:t>(v)]</a:t>
            </a:r>
            <a:r>
              <a:rPr lang="zh-CN" altLang="en-US" dirty="0"/>
              <a:t>这一段中，哪个点是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8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3760</Words>
  <Application>Microsoft Office PowerPoint</Application>
  <PresentationFormat>宽屏</PresentationFormat>
  <Paragraphs>290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等线</vt:lpstr>
      <vt:lpstr>等线 Light</vt:lpstr>
      <vt:lpstr>Arial</vt:lpstr>
      <vt:lpstr>Office 主题​​</vt:lpstr>
      <vt:lpstr>LCA</vt:lpstr>
      <vt:lpstr>算法</vt:lpstr>
      <vt:lpstr>暴力</vt:lpstr>
      <vt:lpstr>暴力</vt:lpstr>
      <vt:lpstr>暴力</vt:lpstr>
      <vt:lpstr>dfs序+rmq</vt:lpstr>
      <vt:lpstr>dfs序和欧拉序</vt:lpstr>
      <vt:lpstr>dfs序和欧拉序</vt:lpstr>
      <vt:lpstr>求lca</vt:lpstr>
      <vt:lpstr>求lca</vt:lpstr>
      <vt:lpstr>rmq</vt:lpstr>
      <vt:lpstr>rmq</vt:lpstr>
      <vt:lpstr>st表</vt:lpstr>
      <vt:lpstr>倍增</vt:lpstr>
      <vt:lpstr>倍增</vt:lpstr>
      <vt:lpstr>倍增</vt:lpstr>
      <vt:lpstr>爬树</vt:lpstr>
      <vt:lpstr>树上路径问题</vt:lpstr>
      <vt:lpstr>树上路径问题</vt:lpstr>
      <vt:lpstr>树上路径问题</vt:lpstr>
      <vt:lpstr>tarjan</vt:lpstr>
      <vt:lpstr>算法流程</vt:lpstr>
      <vt:lpstr>算法流程</vt:lpstr>
      <vt:lpstr>算法流程</vt:lpstr>
      <vt:lpstr>例子</vt:lpstr>
      <vt:lpstr>例子</vt:lpstr>
      <vt:lpstr>例子</vt:lpstr>
      <vt:lpstr>例子</vt:lpstr>
      <vt:lpstr>例子</vt:lpstr>
      <vt:lpstr>例子</vt:lpstr>
      <vt:lpstr>算法实现</vt:lpstr>
      <vt:lpstr>算法实现</vt:lpstr>
      <vt:lpstr>算法实现</vt:lpstr>
      <vt:lpstr>练习题</vt:lpstr>
      <vt:lpstr>ZOJ 3195</vt:lpstr>
      <vt:lpstr>ZOJ 3195</vt:lpstr>
      <vt:lpstr>ZOJ 3195</vt:lpstr>
      <vt:lpstr>ZOJ 3195</vt:lpstr>
      <vt:lpstr>ZOJ 3195</vt:lpstr>
      <vt:lpstr>学校oj 9908</vt:lpstr>
      <vt:lpstr>9908</vt:lpstr>
      <vt:lpstr>9908</vt:lpstr>
      <vt:lpstr>9908</vt:lpstr>
      <vt:lpstr>POJ 3728</vt:lpstr>
      <vt:lpstr>POJ 3728</vt:lpstr>
      <vt:lpstr>POJ 3728</vt:lpstr>
      <vt:lpstr>POJ 3728</vt:lpstr>
      <vt:lpstr>POJ 3728</vt:lpstr>
      <vt:lpstr>POJ 3417</vt:lpstr>
      <vt:lpstr>POJ 3417</vt:lpstr>
      <vt:lpstr>POJ 3417</vt:lpstr>
      <vt:lpstr>POJ 3417</vt:lpstr>
      <vt:lpstr>POJ 3417</vt:lpstr>
      <vt:lpstr>POJ 3417</vt:lpstr>
      <vt:lpstr>POJ 3417</vt:lpstr>
      <vt:lpstr>POJ 3417</vt:lpstr>
      <vt:lpstr>POJ 3417</vt:lpstr>
      <vt:lpstr>POJ 3417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LCA</dc:title>
  <dc:creator>Lingyun You</dc:creator>
  <cp:lastModifiedBy>You Lingyun</cp:lastModifiedBy>
  <cp:revision>56</cp:revision>
  <dcterms:created xsi:type="dcterms:W3CDTF">2019-01-25T03:26:03Z</dcterms:created>
  <dcterms:modified xsi:type="dcterms:W3CDTF">2021-10-06T12:44:09Z</dcterms:modified>
</cp:coreProperties>
</file>