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3" r:id="rId8"/>
    <p:sldId id="273" r:id="rId9"/>
    <p:sldId id="262" r:id="rId10"/>
    <p:sldId id="264" r:id="rId11"/>
    <p:sldId id="267" r:id="rId12"/>
    <p:sldId id="265" r:id="rId13"/>
    <p:sldId id="266" r:id="rId14"/>
    <p:sldId id="274" r:id="rId15"/>
    <p:sldId id="269" r:id="rId16"/>
    <p:sldId id="272" r:id="rId17"/>
    <p:sldId id="270" r:id="rId18"/>
    <p:sldId id="271" r:id="rId19"/>
    <p:sldId id="268"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78159"/>
  </p:normalViewPr>
  <p:slideViewPr>
    <p:cSldViewPr snapToGrid="0" snapToObjects="1">
      <p:cViewPr varScale="1">
        <p:scale>
          <a:sx n="59" d="100"/>
          <a:sy n="59" d="100"/>
        </p:scale>
        <p:origin x="133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2475D-E33C-3A4B-9ED0-8A0BA2EFEC65}" type="datetimeFigureOut">
              <a:rPr kumimoji="1" lang="zh-CN" altLang="en-US" smtClean="0"/>
              <a:t>2017/11/22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064D5-E3A2-1342-B151-BF47E2CFB18C}" type="slidenum">
              <a:rPr kumimoji="1" lang="zh-CN" altLang="en-US" smtClean="0"/>
              <a:t>‹#›</a:t>
            </a:fld>
            <a:endParaRPr kumimoji="1" lang="zh-CN" altLang="en-US"/>
          </a:p>
        </p:txBody>
      </p:sp>
    </p:spTree>
    <p:extLst>
      <p:ext uri="{BB962C8B-B14F-4D97-AF65-F5344CB8AC3E}">
        <p14:creationId xmlns:p14="http://schemas.microsoft.com/office/powerpoint/2010/main" val="36474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zh.wikipedia.org/wiki/%E7%90%86%E6%9F%A5%E5%BE%B7%C2%B7%E6%96%AF%E6%89%98%E6%9B%BC" TargetMode="External"/><Relationship Id="rId7" Type="http://schemas.openxmlformats.org/officeDocument/2006/relationships/hyperlink" Target="https://zh.wikipedia.org/wiki/Linux#cite_note-gnu_homepage-9"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zh.wikipedia.org/wiki/Linux#cite_note-lsag-8" TargetMode="External"/><Relationship Id="rId5" Type="http://schemas.openxmlformats.org/officeDocument/2006/relationships/hyperlink" Target="https://zh.wikipedia.org/wiki/%E8%87%AA%E7%94%B1%E8%BD%AF%E4%BB%B6%E5%9F%BA%E9%87%91%E4%BC%9A" TargetMode="External"/><Relationship Id="rId4" Type="http://schemas.openxmlformats.org/officeDocument/2006/relationships/hyperlink" Target="https://zh.wikipedia.org/wiki/GNU%E8%A8%88%E5%8A%8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19064D5-E3A2-1342-B151-BF47E2CFB18C}" type="slidenum">
              <a:rPr kumimoji="1" lang="zh-CN" altLang="en-US" smtClean="0"/>
              <a:t>2</a:t>
            </a:fld>
            <a:endParaRPr kumimoji="1" lang="zh-CN" altLang="en-US"/>
          </a:p>
        </p:txBody>
      </p:sp>
    </p:spTree>
    <p:extLst>
      <p:ext uri="{BB962C8B-B14F-4D97-AF65-F5344CB8AC3E}">
        <p14:creationId xmlns:p14="http://schemas.microsoft.com/office/powerpoint/2010/main" val="136760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9064D5-E3A2-1342-B151-BF47E2CFB18C}" type="slidenum">
              <a:rPr kumimoji="1" lang="zh-CN" altLang="en-US" smtClean="0"/>
              <a:t>3</a:t>
            </a:fld>
            <a:endParaRPr kumimoji="1" lang="zh-CN" altLang="en-US"/>
          </a:p>
        </p:txBody>
      </p:sp>
    </p:spTree>
    <p:extLst>
      <p:ext uri="{BB962C8B-B14F-4D97-AF65-F5344CB8AC3E}">
        <p14:creationId xmlns:p14="http://schemas.microsoft.com/office/powerpoint/2010/main" val="3569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9064D5-E3A2-1342-B151-BF47E2CFB18C}" type="slidenum">
              <a:rPr kumimoji="1" lang="zh-CN" altLang="en-US" smtClean="0"/>
              <a:t>4</a:t>
            </a:fld>
            <a:endParaRPr kumimoji="1" lang="zh-CN" altLang="en-US"/>
          </a:p>
        </p:txBody>
      </p:sp>
    </p:spTree>
    <p:extLst>
      <p:ext uri="{BB962C8B-B14F-4D97-AF65-F5344CB8AC3E}">
        <p14:creationId xmlns:p14="http://schemas.microsoft.com/office/powerpoint/2010/main" val="1563397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由于这些支持用户空间的系统工具和库主要由</a:t>
            </a:r>
            <a:r>
              <a:rPr lang="zh-CN" altLang="en-US" sz="1200" b="0" i="0" u="none" strike="noStrike" kern="1200" dirty="0">
                <a:solidFill>
                  <a:schemeClr val="tx1"/>
                </a:solidFill>
                <a:effectLst/>
                <a:latin typeface="+mn-lt"/>
                <a:ea typeface="+mn-ea"/>
                <a:cs typeface="+mn-cs"/>
                <a:hlinkClick r:id="rId3" tooltip="理查德·斯托曼"/>
              </a:rPr>
              <a:t>理查德</a:t>
            </a:r>
            <a:r>
              <a:rPr lang="en-US" altLang="zh-CN" sz="1200" b="0" i="0" u="none" strike="noStrike" kern="1200" dirty="0">
                <a:solidFill>
                  <a:schemeClr val="tx1"/>
                </a:solidFill>
                <a:effectLst/>
                <a:latin typeface="+mn-lt"/>
                <a:ea typeface="+mn-ea"/>
                <a:cs typeface="+mn-cs"/>
                <a:hlinkClick r:id="rId3" tooltip="理查德·斯托曼"/>
              </a:rPr>
              <a:t>·</a:t>
            </a:r>
            <a:r>
              <a:rPr lang="zh-CN" altLang="en-US" sz="1200" b="0" i="0" u="none" strike="noStrike" kern="1200" dirty="0">
                <a:solidFill>
                  <a:schemeClr val="tx1"/>
                </a:solidFill>
                <a:effectLst/>
                <a:latin typeface="+mn-lt"/>
                <a:ea typeface="+mn-ea"/>
                <a:cs typeface="+mn-cs"/>
                <a:hlinkClick r:id="rId3" tooltip="理查德·斯托曼"/>
              </a:rPr>
              <a:t>斯托曼</a:t>
            </a:r>
            <a:r>
              <a:rPr lang="zh-CN" altLang="en-US" sz="1200" b="0" i="0" kern="1200" dirty="0">
                <a:solidFill>
                  <a:schemeClr val="tx1"/>
                </a:solidFill>
                <a:effectLst/>
                <a:latin typeface="+mn-lt"/>
                <a:ea typeface="+mn-ea"/>
                <a:cs typeface="+mn-cs"/>
              </a:rPr>
              <a:t>于</a:t>
            </a:r>
            <a:r>
              <a:rPr lang="en-US" altLang="zh-CN" sz="1200" b="0" i="0" kern="1200" dirty="0">
                <a:solidFill>
                  <a:schemeClr val="tx1"/>
                </a:solidFill>
                <a:effectLst/>
                <a:latin typeface="+mn-lt"/>
                <a:ea typeface="+mn-ea"/>
                <a:cs typeface="+mn-cs"/>
              </a:rPr>
              <a:t>1983</a:t>
            </a:r>
            <a:r>
              <a:rPr lang="zh-CN" altLang="en-US" sz="1200" b="0" i="0" kern="1200" dirty="0">
                <a:solidFill>
                  <a:schemeClr val="tx1"/>
                </a:solidFill>
                <a:effectLst/>
                <a:latin typeface="+mn-lt"/>
                <a:ea typeface="+mn-ea"/>
                <a:cs typeface="+mn-cs"/>
              </a:rPr>
              <a:t>年发起的</a:t>
            </a:r>
            <a:r>
              <a:rPr lang="en-US" altLang="zh-CN" sz="1200" b="0" i="0" u="none" strike="noStrike" kern="1200" dirty="0">
                <a:solidFill>
                  <a:schemeClr val="tx1"/>
                </a:solidFill>
                <a:effectLst/>
                <a:latin typeface="+mn-lt"/>
                <a:ea typeface="+mn-ea"/>
                <a:cs typeface="+mn-cs"/>
                <a:hlinkClick r:id="rId4" tooltip="GNU计划"/>
              </a:rPr>
              <a:t>GNU</a:t>
            </a:r>
            <a:r>
              <a:rPr lang="zh-CN" altLang="en-US" sz="1200" b="0" i="0" u="none" strike="noStrike" kern="1200" dirty="0">
                <a:solidFill>
                  <a:schemeClr val="tx1"/>
                </a:solidFill>
                <a:effectLst/>
                <a:latin typeface="+mn-lt"/>
                <a:ea typeface="+mn-ea"/>
                <a:cs typeface="+mn-cs"/>
                <a:hlinkClick r:id="rId4" tooltip="GNU计划"/>
              </a:rPr>
              <a:t>计划</a:t>
            </a:r>
            <a:r>
              <a:rPr lang="zh-CN" altLang="en-US" sz="1200" b="0" i="0" kern="1200" dirty="0">
                <a:solidFill>
                  <a:schemeClr val="tx1"/>
                </a:solidFill>
                <a:effectLst/>
                <a:latin typeface="+mn-lt"/>
                <a:ea typeface="+mn-ea"/>
                <a:cs typeface="+mn-cs"/>
              </a:rPr>
              <a:t>提供，</a:t>
            </a:r>
            <a:r>
              <a:rPr lang="zh-CN" altLang="en-US" sz="1200" b="0" i="0" u="none" strike="noStrike" kern="1200" dirty="0">
                <a:solidFill>
                  <a:schemeClr val="tx1"/>
                </a:solidFill>
                <a:effectLst/>
                <a:latin typeface="+mn-lt"/>
                <a:ea typeface="+mn-ea"/>
                <a:cs typeface="+mn-cs"/>
                <a:hlinkClick r:id="rId5" tooltip="自由软件基金会"/>
              </a:rPr>
              <a:t>自由软件基金会</a:t>
            </a:r>
            <a:r>
              <a:rPr lang="zh-CN" altLang="en-US" sz="1200" b="0" i="0" kern="1200" dirty="0">
                <a:solidFill>
                  <a:schemeClr val="tx1"/>
                </a:solidFill>
                <a:effectLst/>
                <a:latin typeface="+mn-lt"/>
                <a:ea typeface="+mn-ea"/>
                <a:cs typeface="+mn-cs"/>
              </a:rPr>
              <a:t>提议将其组合系统命名为</a:t>
            </a:r>
            <a:r>
              <a:rPr lang="en-US" altLang="zh-CN" sz="1200" b="1" i="0" kern="1200" dirty="0">
                <a:solidFill>
                  <a:schemeClr val="tx1"/>
                </a:solidFill>
                <a:effectLst/>
                <a:latin typeface="+mn-lt"/>
                <a:ea typeface="+mn-ea"/>
                <a:cs typeface="+mn-cs"/>
              </a:rPr>
              <a:t>GNU/Linux</a:t>
            </a:r>
            <a:r>
              <a:rPr lang="en-US" altLang="zh-CN" sz="1200" b="0" i="0" u="none" strike="noStrike" kern="1200" baseline="30000" dirty="0">
                <a:solidFill>
                  <a:schemeClr val="tx1"/>
                </a:solidFill>
                <a:effectLst/>
                <a:latin typeface="+mn-lt"/>
                <a:ea typeface="+mn-ea"/>
                <a:cs typeface="+mn-cs"/>
                <a:hlinkClick r:id="rId6"/>
              </a:rPr>
              <a:t>[8]</a:t>
            </a:r>
            <a:r>
              <a:rPr lang="en-US" altLang="zh-CN" sz="1200" b="0" i="0" u="none" strike="noStrike" kern="1200" baseline="30000" dirty="0">
                <a:solidFill>
                  <a:schemeClr val="tx1"/>
                </a:solidFill>
                <a:effectLst/>
                <a:latin typeface="+mn-lt"/>
                <a:ea typeface="+mn-ea"/>
                <a:cs typeface="+mn-cs"/>
                <a:hlinkClick r:id="rId7"/>
              </a:rPr>
              <a:t>[9]</a:t>
            </a:r>
            <a:r>
              <a:rPr lang="zh-CN" altLang="en-US" sz="1200" b="0" i="0" kern="1200" dirty="0">
                <a:solidFill>
                  <a:schemeClr val="tx1"/>
                </a:solidFill>
                <a:effectLst/>
                <a:latin typeface="+mn-lt"/>
                <a:ea typeface="+mn-ea"/>
                <a:cs typeface="+mn-cs"/>
              </a:rPr>
              <a:t>，但</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不属于</a:t>
            </a:r>
            <a:r>
              <a:rPr lang="en-US" altLang="zh-CN" sz="1200" b="0" i="0" u="none" strike="noStrike" kern="1200" dirty="0">
                <a:solidFill>
                  <a:schemeClr val="tx1"/>
                </a:solidFill>
                <a:effectLst/>
                <a:latin typeface="+mn-lt"/>
                <a:ea typeface="+mn-ea"/>
                <a:cs typeface="+mn-cs"/>
                <a:hlinkClick r:id="rId4" tooltip="GNU计划"/>
              </a:rPr>
              <a:t>GNU</a:t>
            </a:r>
            <a:r>
              <a:rPr lang="zh-CN" altLang="en-US" sz="1200" b="0" i="0" u="none" strike="noStrike" kern="1200" dirty="0">
                <a:solidFill>
                  <a:schemeClr val="tx1"/>
                </a:solidFill>
                <a:effectLst/>
                <a:latin typeface="+mn-lt"/>
                <a:ea typeface="+mn-ea"/>
                <a:cs typeface="+mn-cs"/>
                <a:hlinkClick r:id="rId4" tooltip="GNU计划"/>
              </a:rPr>
              <a:t>计划</a:t>
            </a:r>
            <a:r>
              <a:rPr lang="zh-CN" altLang="en-US" sz="1200" b="0" i="0" kern="1200" dirty="0">
                <a:solidFill>
                  <a:schemeClr val="tx1"/>
                </a:solidFill>
                <a:effectLst/>
                <a:latin typeface="+mn-lt"/>
                <a:ea typeface="+mn-ea"/>
                <a:cs typeface="+mn-cs"/>
              </a:rPr>
              <a:t>，这个名称并没有得到社区的一致认同。</a:t>
            </a:r>
            <a:endParaRPr kumimoji="1" lang="zh-CN" altLang="en-US" dirty="0"/>
          </a:p>
        </p:txBody>
      </p:sp>
      <p:sp>
        <p:nvSpPr>
          <p:cNvPr id="4" name="幻灯片编号占位符 3"/>
          <p:cNvSpPr>
            <a:spLocks noGrp="1"/>
          </p:cNvSpPr>
          <p:nvPr>
            <p:ph type="sldNum" sz="quarter" idx="10"/>
          </p:nvPr>
        </p:nvSpPr>
        <p:spPr/>
        <p:txBody>
          <a:bodyPr/>
          <a:lstStyle/>
          <a:p>
            <a:fld id="{919064D5-E3A2-1342-B151-BF47E2CFB18C}" type="slidenum">
              <a:rPr kumimoji="1" lang="zh-CN" altLang="en-US" smtClean="0"/>
              <a:t>5</a:t>
            </a:fld>
            <a:endParaRPr kumimoji="1" lang="zh-CN" altLang="en-US"/>
          </a:p>
        </p:txBody>
      </p:sp>
    </p:spTree>
    <p:extLst>
      <p:ext uri="{BB962C8B-B14F-4D97-AF65-F5344CB8AC3E}">
        <p14:creationId xmlns:p14="http://schemas.microsoft.com/office/powerpoint/2010/main" val="65635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9064D5-E3A2-1342-B151-BF47E2CFB18C}" type="slidenum">
              <a:rPr kumimoji="1" lang="zh-CN" altLang="en-US" smtClean="0"/>
              <a:t>7</a:t>
            </a:fld>
            <a:endParaRPr kumimoji="1" lang="zh-CN" altLang="en-US"/>
          </a:p>
        </p:txBody>
      </p:sp>
    </p:spTree>
    <p:extLst>
      <p:ext uri="{BB962C8B-B14F-4D97-AF65-F5344CB8AC3E}">
        <p14:creationId xmlns:p14="http://schemas.microsoft.com/office/powerpoint/2010/main" val="940321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三、Linux基本使用知识</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3.1 </a:t>
            </a:r>
            <a:r>
              <a:rPr lang="en-US" altLang="zh-CN" sz="1200" kern="1200" dirty="0" err="1">
                <a:solidFill>
                  <a:schemeClr val="tx1"/>
                </a:solidFill>
                <a:effectLst/>
                <a:latin typeface="+mn-lt"/>
                <a:ea typeface="+mn-ea"/>
                <a:cs typeface="+mn-cs"/>
              </a:rPr>
              <a:t>Linux的登录方式</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用ctrl+shift+F1~F7切换控制台</a:t>
            </a:r>
          </a:p>
          <a:p>
            <a:r>
              <a:rPr lang="en-US" altLang="zh-CN" sz="1200" kern="1200" dirty="0">
                <a:solidFill>
                  <a:schemeClr val="tx1"/>
                </a:solidFill>
                <a:effectLst/>
                <a:latin typeface="+mn-lt"/>
                <a:ea typeface="+mn-ea"/>
                <a:cs typeface="+mn-cs"/>
              </a:rPr>
              <a:t>其中F1~F6是shell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F7是窗口</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3.2 </a:t>
            </a:r>
            <a:r>
              <a:rPr lang="en-US" altLang="zh-CN" sz="1200" kern="1200" dirty="0" err="1">
                <a:solidFill>
                  <a:schemeClr val="tx1"/>
                </a:solidFill>
                <a:effectLst/>
                <a:latin typeface="+mn-lt"/>
                <a:ea typeface="+mn-ea"/>
                <a:cs typeface="+mn-cs"/>
              </a:rPr>
              <a:t>Linux的用户管理方式</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useradd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userdel</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group的概念</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3.3 </a:t>
            </a:r>
            <a:r>
              <a:rPr lang="en-US" altLang="zh-CN" sz="1200" kern="1200" dirty="0" err="1">
                <a:solidFill>
                  <a:schemeClr val="tx1"/>
                </a:solidFill>
                <a:effectLst/>
                <a:latin typeface="+mn-lt"/>
                <a:ea typeface="+mn-ea"/>
                <a:cs typeface="+mn-cs"/>
              </a:rPr>
              <a:t>Linux的文件管理方式</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chown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chmod</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权限位：user</a:t>
            </a:r>
            <a:r>
              <a:rPr lang="en-US" altLang="zh-CN" sz="1200" kern="1200" dirty="0">
                <a:solidFill>
                  <a:schemeClr val="tx1"/>
                </a:solidFill>
                <a:effectLst/>
                <a:latin typeface="+mn-lt"/>
                <a:ea typeface="+mn-ea"/>
                <a:cs typeface="+mn-cs"/>
              </a:rPr>
              <a:t> group others</a:t>
            </a:r>
          </a:p>
          <a:p>
            <a:r>
              <a:rPr lang="en-US" altLang="zh-CN" sz="1200" kern="1200" dirty="0">
                <a:solidFill>
                  <a:schemeClr val="tx1"/>
                </a:solidFill>
                <a:effectLst/>
                <a:latin typeface="+mn-lt"/>
                <a:ea typeface="+mn-ea"/>
                <a:cs typeface="+mn-cs"/>
              </a:rPr>
              <a:t>3.4 </a:t>
            </a:r>
            <a:r>
              <a:rPr lang="en-US" altLang="zh-CN" sz="1200" kern="1200" dirty="0" err="1">
                <a:solidFill>
                  <a:schemeClr val="tx1"/>
                </a:solidFill>
                <a:effectLst/>
                <a:latin typeface="+mn-lt"/>
                <a:ea typeface="+mn-ea"/>
                <a:cs typeface="+mn-cs"/>
              </a:rPr>
              <a:t>Linux的进程管理方式</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top</a:t>
            </a:r>
          </a:p>
          <a:p>
            <a:r>
              <a:rPr lang="en-US" altLang="zh-CN" sz="1200" kern="1200" dirty="0">
                <a:solidFill>
                  <a:schemeClr val="tx1"/>
                </a:solidFill>
                <a:effectLst/>
                <a:latin typeface="+mn-lt"/>
                <a:ea typeface="+mn-ea"/>
                <a:cs typeface="+mn-cs"/>
              </a:rPr>
              <a:t>3.5 </a:t>
            </a:r>
            <a:r>
              <a:rPr lang="en-US" altLang="zh-CN" sz="1200" kern="1200" dirty="0" err="1">
                <a:solidFill>
                  <a:schemeClr val="tx1"/>
                </a:solidFill>
                <a:effectLst/>
                <a:latin typeface="+mn-lt"/>
                <a:ea typeface="+mn-ea"/>
                <a:cs typeface="+mn-cs"/>
              </a:rPr>
              <a:t>Linux的磁盘管理方式</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df</a:t>
            </a:r>
            <a:r>
              <a:rPr lang="en-US" altLang="zh-CN" sz="1200" kern="1200" dirty="0">
                <a:solidFill>
                  <a:schemeClr val="tx1"/>
                </a:solidFill>
                <a:effectLst/>
                <a:latin typeface="+mn-lt"/>
                <a:ea typeface="+mn-ea"/>
                <a:cs typeface="+mn-cs"/>
              </a:rPr>
              <a:t>, du</a:t>
            </a:r>
          </a:p>
          <a:p>
            <a:endParaRPr kumimoji="1" lang="zh-CN" altLang="en-US" dirty="0"/>
          </a:p>
        </p:txBody>
      </p:sp>
      <p:sp>
        <p:nvSpPr>
          <p:cNvPr id="4" name="幻灯片编号占位符 3"/>
          <p:cNvSpPr>
            <a:spLocks noGrp="1"/>
          </p:cNvSpPr>
          <p:nvPr>
            <p:ph type="sldNum" sz="quarter" idx="10"/>
          </p:nvPr>
        </p:nvSpPr>
        <p:spPr/>
        <p:txBody>
          <a:bodyPr/>
          <a:lstStyle/>
          <a:p>
            <a:fld id="{919064D5-E3A2-1342-B151-BF47E2CFB18C}" type="slidenum">
              <a:rPr kumimoji="1" lang="zh-CN" altLang="en-US" smtClean="0"/>
              <a:t>10</a:t>
            </a:fld>
            <a:endParaRPr kumimoji="1" lang="zh-CN" altLang="en-US"/>
          </a:p>
        </p:txBody>
      </p:sp>
    </p:spTree>
    <p:extLst>
      <p:ext uri="{BB962C8B-B14F-4D97-AF65-F5344CB8AC3E}">
        <p14:creationId xmlns:p14="http://schemas.microsoft.com/office/powerpoint/2010/main" val="22190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a:t>
            </a:r>
            <a:r>
              <a:rPr kumimoji="1" lang="en-US" altLang="zh-CN" dirty="0"/>
              <a:t>terminal</a:t>
            </a:r>
            <a:r>
              <a:rPr kumimoji="1" lang="zh-CN" altLang="en-US" dirty="0"/>
              <a:t>的区别</a:t>
            </a:r>
          </a:p>
        </p:txBody>
      </p:sp>
      <p:sp>
        <p:nvSpPr>
          <p:cNvPr id="4" name="幻灯片编号占位符 3"/>
          <p:cNvSpPr>
            <a:spLocks noGrp="1"/>
          </p:cNvSpPr>
          <p:nvPr>
            <p:ph type="sldNum" sz="quarter" idx="10"/>
          </p:nvPr>
        </p:nvSpPr>
        <p:spPr/>
        <p:txBody>
          <a:bodyPr/>
          <a:lstStyle/>
          <a:p>
            <a:fld id="{919064D5-E3A2-1342-B151-BF47E2CFB18C}" type="slidenum">
              <a:rPr kumimoji="1" lang="zh-CN" altLang="en-US" smtClean="0"/>
              <a:t>12</a:t>
            </a:fld>
            <a:endParaRPr kumimoji="1" lang="zh-CN" altLang="en-US"/>
          </a:p>
        </p:txBody>
      </p:sp>
    </p:spTree>
    <p:extLst>
      <p:ext uri="{BB962C8B-B14F-4D97-AF65-F5344CB8AC3E}">
        <p14:creationId xmlns:p14="http://schemas.microsoft.com/office/powerpoint/2010/main" val="1296968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一般而言工具链创建的是另一个程序，但是现在工具链很多都是</a:t>
            </a:r>
            <a:r>
              <a:rPr kumimoji="1" lang="en-US" altLang="zh-CN" dirty="0"/>
              <a:t>bootstrap</a:t>
            </a:r>
            <a:r>
              <a:rPr kumimoji="1" lang="zh-CN" altLang="en-US" dirty="0"/>
              <a:t>编译的。</a:t>
            </a: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诸如视频游戏的复杂软件产品需要用于准备音效，音乐，纹理，三维模型和动画的工具，以及用于将这些资源组合到成品中的附加工具。</a:t>
            </a:r>
          </a:p>
          <a:p>
            <a:endParaRPr kumimoji="1" lang="en-US" altLang="zh-CN" dirty="0"/>
          </a:p>
          <a:p>
            <a:r>
              <a:rPr kumimoji="1" lang="zh-CN" altLang="en-US" dirty="0"/>
              <a:t>可以通过</a:t>
            </a:r>
            <a:r>
              <a:rPr kumimoji="1" lang="en-US" altLang="zh-CN" dirty="0"/>
              <a:t>g++ -v</a:t>
            </a:r>
            <a:r>
              <a:rPr kumimoji="1" lang="zh-CN" altLang="en-US" dirty="0"/>
              <a:t>来查看应该如何使用</a:t>
            </a:r>
            <a:r>
              <a:rPr kumimoji="1" lang="en-US" altLang="zh-CN" dirty="0" err="1"/>
              <a:t>ld</a:t>
            </a:r>
            <a:r>
              <a:rPr kumimoji="1" lang="zh-CN" altLang="en-US" dirty="0"/>
              <a:t>链接。</a:t>
            </a:r>
            <a:endParaRPr kumimoji="1" lang="en-US" altLang="zh-CN" dirty="0"/>
          </a:p>
          <a:p>
            <a:r>
              <a:rPr kumimoji="1" lang="zh-CN" altLang="en-US" dirty="0"/>
              <a:t>至于优化，我们已经讲过了。</a:t>
            </a:r>
          </a:p>
        </p:txBody>
      </p:sp>
      <p:sp>
        <p:nvSpPr>
          <p:cNvPr id="4" name="幻灯片编号占位符 3"/>
          <p:cNvSpPr>
            <a:spLocks noGrp="1"/>
          </p:cNvSpPr>
          <p:nvPr>
            <p:ph type="sldNum" sz="quarter" idx="10"/>
          </p:nvPr>
        </p:nvSpPr>
        <p:spPr/>
        <p:txBody>
          <a:bodyPr/>
          <a:lstStyle/>
          <a:p>
            <a:fld id="{919064D5-E3A2-1342-B151-BF47E2CFB18C}" type="slidenum">
              <a:rPr kumimoji="1" lang="zh-CN" altLang="en-US" smtClean="0"/>
              <a:t>15</a:t>
            </a:fld>
            <a:endParaRPr kumimoji="1" lang="zh-CN" altLang="en-US"/>
          </a:p>
        </p:txBody>
      </p:sp>
    </p:spTree>
    <p:extLst>
      <p:ext uri="{BB962C8B-B14F-4D97-AF65-F5344CB8AC3E}">
        <p14:creationId xmlns:p14="http://schemas.microsoft.com/office/powerpoint/2010/main" val="101630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11/22/2017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11/22/2017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smtClean="0"/>
              <a:t>11/22/2017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11/22/2017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inux.vbird.org/linux_basic/" TargetMode="External"/><Relationship Id="rId2" Type="http://schemas.openxmlformats.org/officeDocument/2006/relationships/hyperlink" Target="http://www.runoob.com/linux/linux-tutoria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FireBrother/SGD.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Linux</a:t>
            </a:r>
            <a:r>
              <a:rPr kumimoji="1" lang="zh-CN" altLang="en-US" dirty="0"/>
              <a:t>基础与使用</a:t>
            </a:r>
          </a:p>
        </p:txBody>
      </p:sp>
      <p:sp>
        <p:nvSpPr>
          <p:cNvPr id="3" name="副标题 2"/>
          <p:cNvSpPr>
            <a:spLocks noGrp="1"/>
          </p:cNvSpPr>
          <p:nvPr>
            <p:ph type="subTitle" idx="1"/>
          </p:nvPr>
        </p:nvSpPr>
        <p:spPr/>
        <p:txBody>
          <a:bodyPr/>
          <a:lstStyle/>
          <a:p>
            <a:r>
              <a:rPr kumimoji="1" lang="zh-CN" altLang="en-US" dirty="0"/>
              <a:t>吴先</a:t>
            </a:r>
            <a:endParaRPr kumimoji="1" lang="en-US" altLang="zh-CN" dirty="0"/>
          </a:p>
          <a:p>
            <a:r>
              <a:rPr kumimoji="1" lang="en-US" altLang="zh-CN" dirty="0"/>
              <a:t>wuxian94@pku.edu.cn</a:t>
            </a:r>
            <a:endParaRPr kumimoji="1" lang="zh-CN" altLang="en-US" dirty="0"/>
          </a:p>
        </p:txBody>
      </p:sp>
    </p:spTree>
    <p:extLst>
      <p:ext uri="{BB962C8B-B14F-4D97-AF65-F5344CB8AC3E}">
        <p14:creationId xmlns:p14="http://schemas.microsoft.com/office/powerpoint/2010/main" val="1046253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fr-FR" altLang="zh-CN" dirty="0"/>
              <a:t>Linux</a:t>
            </a:r>
            <a:r>
              <a:rPr kumimoji="1" lang="zh-CN" altLang="fr-FR" dirty="0"/>
              <a:t>的基本使用</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a:t>以</a:t>
            </a:r>
            <a:r>
              <a:rPr kumimoji="1" lang="en-US" altLang="zh-CN" dirty="0"/>
              <a:t>Ubuntu 16.04.3</a:t>
            </a:r>
            <a:r>
              <a:rPr kumimoji="1" lang="zh-CN" altLang="en-US" dirty="0"/>
              <a:t>为例</a:t>
            </a:r>
            <a:endParaRPr kumimoji="1" lang="en-US" altLang="zh-CN" dirty="0"/>
          </a:p>
          <a:p>
            <a:r>
              <a:rPr kumimoji="1" lang="zh-CN" altLang="en-US" dirty="0"/>
              <a:t>登录系统</a:t>
            </a:r>
            <a:endParaRPr kumimoji="1" lang="en-US" altLang="zh-CN" dirty="0"/>
          </a:p>
          <a:p>
            <a:pPr lvl="1"/>
            <a:r>
              <a:rPr kumimoji="1" lang="zh-CN" altLang="en-US" dirty="0"/>
              <a:t>如果包含可视化的桌面，会进入桌面来进行登录；</a:t>
            </a:r>
            <a:endParaRPr kumimoji="1" lang="en-US" altLang="zh-CN" dirty="0"/>
          </a:p>
          <a:p>
            <a:pPr lvl="1"/>
            <a:r>
              <a:rPr kumimoji="1" lang="zh-CN" altLang="en-US" dirty="0"/>
              <a:t>否则，会进入一个</a:t>
            </a:r>
            <a:r>
              <a:rPr kumimoji="1" lang="en-US" altLang="zh-CN" dirty="0"/>
              <a:t>shell</a:t>
            </a:r>
            <a:r>
              <a:rPr kumimoji="1" lang="zh-CN" altLang="en-US" dirty="0"/>
              <a:t>，通过输入用户名和密码进行登录；</a:t>
            </a:r>
            <a:endParaRPr kumimoji="1" lang="en-US" altLang="zh-CN" dirty="0"/>
          </a:p>
          <a:p>
            <a:pPr lvl="1"/>
            <a:r>
              <a:rPr kumimoji="1" lang="zh-CN" altLang="en-US" dirty="0"/>
              <a:t>可以用</a:t>
            </a:r>
            <a:r>
              <a:rPr kumimoji="1" lang="en-US" altLang="zh-CN" dirty="0"/>
              <a:t>ctrl+shift+F1~F7</a:t>
            </a:r>
            <a:r>
              <a:rPr kumimoji="1" lang="zh-CN" altLang="en-US" dirty="0"/>
              <a:t>来切换</a:t>
            </a:r>
            <a:r>
              <a:rPr kumimoji="1" lang="en-US" altLang="zh-CN" dirty="0" err="1"/>
              <a:t>tty</a:t>
            </a:r>
            <a:r>
              <a:rPr kumimoji="1" lang="zh-CN" altLang="en-US" dirty="0"/>
              <a:t>，其中</a:t>
            </a:r>
            <a:r>
              <a:rPr kumimoji="1" lang="en-US" altLang="zh-CN" dirty="0"/>
              <a:t>F1</a:t>
            </a:r>
            <a:r>
              <a:rPr kumimoji="1" lang="zh-CN" altLang="en-US" dirty="0"/>
              <a:t>～</a:t>
            </a:r>
            <a:r>
              <a:rPr kumimoji="1" lang="en-US" altLang="zh-CN" dirty="0"/>
              <a:t>F6</a:t>
            </a:r>
            <a:r>
              <a:rPr kumimoji="1" lang="zh-CN" altLang="en-US" dirty="0"/>
              <a:t>是</a:t>
            </a:r>
            <a:r>
              <a:rPr kumimoji="1" lang="en-US" altLang="zh-CN" dirty="0"/>
              <a:t>shell</a:t>
            </a:r>
            <a:r>
              <a:rPr kumimoji="1" lang="zh-CN" altLang="en-US" dirty="0"/>
              <a:t>，</a:t>
            </a:r>
            <a:r>
              <a:rPr kumimoji="1" lang="en-US" altLang="zh-CN" dirty="0"/>
              <a:t>F7</a:t>
            </a:r>
            <a:r>
              <a:rPr kumimoji="1" lang="zh-CN" altLang="en-US" dirty="0"/>
              <a:t>是桌面。</a:t>
            </a:r>
            <a:endParaRPr kumimoji="1" lang="en-US" altLang="zh-CN" dirty="0"/>
          </a:p>
          <a:p>
            <a:r>
              <a:rPr kumimoji="1" lang="zh-CN" altLang="en-US" dirty="0"/>
              <a:t>软件安装</a:t>
            </a:r>
            <a:endParaRPr kumimoji="1" lang="en-US" altLang="zh-CN" dirty="0"/>
          </a:p>
          <a:p>
            <a:pPr lvl="1"/>
            <a:r>
              <a:rPr kumimoji="1" lang="zh-CN" altLang="en-US" dirty="0"/>
              <a:t>有一个</a:t>
            </a:r>
            <a:r>
              <a:rPr kumimoji="1" lang="en-US" altLang="zh-CN" dirty="0"/>
              <a:t>Ubuntu Software</a:t>
            </a:r>
            <a:r>
              <a:rPr kumimoji="1" lang="zh-CN" altLang="en-US" dirty="0"/>
              <a:t>；</a:t>
            </a:r>
            <a:endParaRPr kumimoji="1" lang="en-US" altLang="zh-CN" dirty="0"/>
          </a:p>
          <a:p>
            <a:pPr lvl="1"/>
            <a:r>
              <a:rPr kumimoji="1" lang="zh-CN" altLang="en-US" dirty="0"/>
              <a:t>一般会用相应的包管理器来安装，</a:t>
            </a:r>
            <a:r>
              <a:rPr kumimoji="1" lang="en-US" altLang="zh-CN" dirty="0" err="1"/>
              <a:t>ubuntu</a:t>
            </a:r>
            <a:r>
              <a:rPr kumimoji="1" lang="zh-CN" altLang="en-US" dirty="0"/>
              <a:t>系列使用</a:t>
            </a:r>
            <a:r>
              <a:rPr kumimoji="1" lang="en-US" altLang="zh-CN" dirty="0"/>
              <a:t>apt-get</a:t>
            </a:r>
            <a:r>
              <a:rPr kumimoji="1" lang="zh-CN" altLang="en-US" dirty="0"/>
              <a:t>命令；</a:t>
            </a:r>
            <a:endParaRPr kumimoji="1" lang="en-US" altLang="zh-CN" dirty="0"/>
          </a:p>
          <a:p>
            <a:pPr lvl="1"/>
            <a:r>
              <a:rPr kumimoji="1" lang="zh-CN" altLang="en-US" dirty="0"/>
              <a:t>还有一些需要手动从源码编译的软件包，灵活，但是大坑。</a:t>
            </a:r>
            <a:endParaRPr kumimoji="1" lang="en-US" altLang="zh-CN" dirty="0"/>
          </a:p>
          <a:p>
            <a:r>
              <a:rPr kumimoji="1" lang="zh-CN" altLang="en-US" dirty="0"/>
              <a:t>网络配置</a:t>
            </a:r>
            <a:endParaRPr kumimoji="1" lang="en-US" altLang="zh-CN" dirty="0"/>
          </a:p>
          <a:p>
            <a:pPr lvl="1"/>
            <a:r>
              <a:rPr kumimoji="1" lang="zh-CN" altLang="en-US" dirty="0"/>
              <a:t>绝大多数情况下，</a:t>
            </a:r>
            <a:r>
              <a:rPr kumimoji="1" lang="en-US" altLang="zh-CN" dirty="0"/>
              <a:t>ubuntu</a:t>
            </a:r>
            <a:r>
              <a:rPr kumimoji="1" lang="zh-CN" altLang="en-US" dirty="0"/>
              <a:t>是可以自动识别网络并连接的，与</a:t>
            </a:r>
            <a:r>
              <a:rPr kumimoji="1" lang="en-US" altLang="zh-CN" dirty="0"/>
              <a:t>windows</a:t>
            </a:r>
            <a:r>
              <a:rPr kumimoji="1" lang="zh-CN" altLang="en-US"/>
              <a:t>并无二致</a:t>
            </a:r>
            <a:endParaRPr kumimoji="1" lang="en-US" altLang="zh-CN" dirty="0"/>
          </a:p>
          <a:p>
            <a:r>
              <a:rPr kumimoji="1" lang="zh-CN" altLang="en-US" dirty="0"/>
              <a:t>直接来看一个使用例子吧。</a:t>
            </a:r>
            <a:endParaRPr kumimoji="1" lang="en-US" altLang="zh-CN" dirty="0"/>
          </a:p>
        </p:txBody>
      </p:sp>
    </p:spTree>
    <p:extLst>
      <p:ext uri="{BB962C8B-B14F-4D97-AF65-F5344CB8AC3E}">
        <p14:creationId xmlns:p14="http://schemas.microsoft.com/office/powerpoint/2010/main" val="111396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fr-FR" altLang="zh-CN" dirty="0"/>
              <a:t>Linux</a:t>
            </a:r>
            <a:r>
              <a:rPr kumimoji="1" lang="zh-CN" altLang="fr-FR" dirty="0"/>
              <a:t>的基本使用</a:t>
            </a:r>
            <a:endParaRPr kumimoji="1" lang="zh-CN" altLang="en-US" dirty="0"/>
          </a:p>
        </p:txBody>
      </p:sp>
      <p:sp>
        <p:nvSpPr>
          <p:cNvPr id="3" name="内容占位符 2"/>
          <p:cNvSpPr>
            <a:spLocks noGrp="1"/>
          </p:cNvSpPr>
          <p:nvPr>
            <p:ph idx="1"/>
          </p:nvPr>
        </p:nvSpPr>
        <p:spPr/>
        <p:txBody>
          <a:bodyPr/>
          <a:lstStyle/>
          <a:p>
            <a:r>
              <a:rPr kumimoji="1" lang="zh-CN" altLang="en-US" dirty="0"/>
              <a:t>常用的</a:t>
            </a:r>
            <a:r>
              <a:rPr kumimoji="1" lang="en-US" altLang="zh-CN" dirty="0" err="1"/>
              <a:t>linux</a:t>
            </a:r>
            <a:r>
              <a:rPr kumimoji="1" lang="zh-CN" altLang="en-US" dirty="0"/>
              <a:t>命令</a:t>
            </a:r>
            <a:endParaRPr kumimoji="1" lang="en-US" altLang="zh-CN" dirty="0"/>
          </a:p>
          <a:p>
            <a:pPr lvl="1"/>
            <a:r>
              <a:rPr lang="en-US" altLang="zh-CN" dirty="0" err="1"/>
              <a:t>文件与目录浏览相关（cd</a:t>
            </a:r>
            <a:r>
              <a:rPr lang="en-US" altLang="zh-CN" dirty="0"/>
              <a:t>, mv, </a:t>
            </a:r>
            <a:r>
              <a:rPr lang="en-US" altLang="zh-CN" dirty="0" err="1"/>
              <a:t>cp</a:t>
            </a:r>
            <a:r>
              <a:rPr lang="en-US" altLang="zh-CN" dirty="0"/>
              <a:t>, </a:t>
            </a:r>
            <a:r>
              <a:rPr lang="en-US" altLang="zh-CN" dirty="0" err="1"/>
              <a:t>mkdir</a:t>
            </a:r>
            <a:r>
              <a:rPr lang="en-US" altLang="zh-CN" dirty="0"/>
              <a:t>, </a:t>
            </a:r>
            <a:r>
              <a:rPr lang="en-US" altLang="zh-CN" dirty="0" err="1"/>
              <a:t>rm</a:t>
            </a:r>
            <a:r>
              <a:rPr lang="en-US" altLang="zh-CN" dirty="0"/>
              <a:t>, find, ln</a:t>
            </a:r>
            <a:r>
              <a:rPr lang="zh-CN" altLang="zh-CN" dirty="0"/>
              <a:t>）</a:t>
            </a:r>
          </a:p>
          <a:p>
            <a:pPr lvl="1"/>
            <a:r>
              <a:rPr lang="en-US" altLang="zh-CN" dirty="0" err="1"/>
              <a:t>查看文件相关（head</a:t>
            </a:r>
            <a:r>
              <a:rPr lang="en-US" altLang="zh-CN" dirty="0"/>
              <a:t>, tail, less, vim</a:t>
            </a:r>
            <a:r>
              <a:rPr lang="zh-CN" altLang="zh-CN" dirty="0"/>
              <a:t>）</a:t>
            </a:r>
          </a:p>
          <a:p>
            <a:pPr lvl="1"/>
            <a:r>
              <a:rPr lang="en-US" altLang="zh-CN" dirty="0"/>
              <a:t>下载</a:t>
            </a:r>
            <a:r>
              <a:rPr lang="zh-CN" altLang="en-US" dirty="0"/>
              <a:t>、解压缩</a:t>
            </a:r>
            <a:r>
              <a:rPr lang="en-US" altLang="zh-CN" dirty="0" err="1"/>
              <a:t>文件（wget</a:t>
            </a:r>
            <a:r>
              <a:rPr lang="en-US" altLang="zh-CN" dirty="0"/>
              <a:t>, curl, tar, unzip</a:t>
            </a:r>
            <a:r>
              <a:rPr lang="zh-CN" altLang="zh-CN" dirty="0"/>
              <a:t>）</a:t>
            </a:r>
            <a:endParaRPr lang="en-US" altLang="zh-CN" dirty="0"/>
          </a:p>
          <a:p>
            <a:pPr lvl="1"/>
            <a:r>
              <a:rPr lang="zh-CN" altLang="en-US" dirty="0"/>
              <a:t>查看系统的一些状态（</a:t>
            </a:r>
            <a:r>
              <a:rPr lang="en-US" altLang="zh-CN" dirty="0"/>
              <a:t>top</a:t>
            </a:r>
            <a:r>
              <a:rPr lang="zh-CN" altLang="en-US" dirty="0"/>
              <a:t>、</a:t>
            </a:r>
            <a:r>
              <a:rPr lang="en-US" altLang="zh-CN" dirty="0"/>
              <a:t>free</a:t>
            </a:r>
            <a:r>
              <a:rPr lang="zh-CN" altLang="en-US" dirty="0"/>
              <a:t>、</a:t>
            </a:r>
            <a:r>
              <a:rPr lang="en-US" altLang="zh-CN" dirty="0" err="1"/>
              <a:t>df</a:t>
            </a:r>
            <a:r>
              <a:rPr lang="zh-CN" altLang="en-US" dirty="0"/>
              <a:t>、</a:t>
            </a:r>
            <a:r>
              <a:rPr lang="en-US" altLang="zh-CN" dirty="0"/>
              <a:t>du</a:t>
            </a:r>
            <a:r>
              <a:rPr lang="zh-CN" altLang="en-US" dirty="0"/>
              <a:t>、</a:t>
            </a:r>
            <a:r>
              <a:rPr lang="en-US" altLang="zh-CN" dirty="0" err="1"/>
              <a:t>ifconfig</a:t>
            </a:r>
            <a:r>
              <a:rPr lang="zh-CN" altLang="en-US" dirty="0"/>
              <a:t>）</a:t>
            </a:r>
            <a:endParaRPr lang="en-US" altLang="zh-CN" dirty="0"/>
          </a:p>
          <a:p>
            <a:r>
              <a:rPr lang="zh-CN" altLang="en-US" dirty="0"/>
              <a:t>我们直接在实践中看看这些命令的作用</a:t>
            </a:r>
            <a:endParaRPr lang="zh-CN" altLang="zh-CN" dirty="0"/>
          </a:p>
          <a:p>
            <a:pPr lvl="1"/>
            <a:endParaRPr kumimoji="1" lang="zh-CN" altLang="en-US" dirty="0"/>
          </a:p>
        </p:txBody>
      </p:sp>
    </p:spTree>
    <p:extLst>
      <p:ext uri="{BB962C8B-B14F-4D97-AF65-F5344CB8AC3E}">
        <p14:creationId xmlns:p14="http://schemas.microsoft.com/office/powerpoint/2010/main" val="1977234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shell</a:t>
            </a:r>
            <a:r>
              <a:rPr kumimoji="1" lang="zh-CN" altLang="en-US" dirty="0"/>
              <a:t>的概念与基本</a:t>
            </a:r>
            <a:r>
              <a:rPr kumimoji="1" lang="en-US" altLang="zh-CN" dirty="0"/>
              <a:t>bash</a:t>
            </a:r>
            <a:r>
              <a:rPr kumimoji="1" lang="zh-CN" altLang="en-US" dirty="0"/>
              <a:t>命令</a:t>
            </a:r>
          </a:p>
        </p:txBody>
      </p:sp>
      <p:sp>
        <p:nvSpPr>
          <p:cNvPr id="3" name="内容占位符 2"/>
          <p:cNvSpPr>
            <a:spLocks noGrp="1"/>
          </p:cNvSpPr>
          <p:nvPr>
            <p:ph idx="1"/>
          </p:nvPr>
        </p:nvSpPr>
        <p:spPr/>
        <p:txBody>
          <a:bodyPr/>
          <a:lstStyle/>
          <a:p>
            <a:r>
              <a:rPr kumimoji="1" lang="en-US" altLang="zh-CN" dirty="0"/>
              <a:t>Linux</a:t>
            </a:r>
            <a:r>
              <a:rPr kumimoji="1" lang="zh-CN" altLang="en-US" dirty="0"/>
              <a:t>的真正魅力从来都不是他的可视化界面，而是强大的</a:t>
            </a:r>
            <a:r>
              <a:rPr kumimoji="1" lang="en-US" altLang="zh-CN" dirty="0"/>
              <a:t>shell</a:t>
            </a:r>
            <a:r>
              <a:rPr kumimoji="1" lang="zh-CN" altLang="en-US" dirty="0"/>
              <a:t>。</a:t>
            </a:r>
            <a:endParaRPr kumimoji="1" lang="en-US" altLang="zh-CN" dirty="0"/>
          </a:p>
          <a:p>
            <a:pPr lvl="1"/>
            <a:r>
              <a:rPr kumimoji="1" lang="en-US" altLang="zh-CN" dirty="0"/>
              <a:t>windows</a:t>
            </a:r>
            <a:r>
              <a:rPr kumimoji="1" lang="zh-CN" altLang="en-US" dirty="0"/>
              <a:t>从命令提示符到</a:t>
            </a:r>
            <a:r>
              <a:rPr kumimoji="1" lang="en-US" altLang="zh-CN" dirty="0"/>
              <a:t>power</a:t>
            </a:r>
            <a:r>
              <a:rPr kumimoji="1" lang="zh-CN" altLang="en-US" dirty="0"/>
              <a:t> </a:t>
            </a:r>
            <a:r>
              <a:rPr kumimoji="1" lang="en-US" altLang="zh-CN" dirty="0"/>
              <a:t>shell</a:t>
            </a:r>
            <a:r>
              <a:rPr kumimoji="1" lang="zh-CN" altLang="en-US" dirty="0"/>
              <a:t>，都难以望其项背，或许只有</a:t>
            </a:r>
            <a:r>
              <a:rPr lang="pl-PL" altLang="zh-CN" dirty="0"/>
              <a:t>Windows Subsystem for Linux (WSL)</a:t>
            </a:r>
            <a:r>
              <a:rPr lang="zh-CN" altLang="en-US" dirty="0"/>
              <a:t>才有一战之力。</a:t>
            </a:r>
            <a:endParaRPr lang="en-US" altLang="zh-CN" dirty="0"/>
          </a:p>
          <a:p>
            <a:r>
              <a:rPr kumimoji="1" lang="en-US" altLang="zh-CN" dirty="0"/>
              <a:t>shell</a:t>
            </a:r>
            <a:r>
              <a:rPr kumimoji="1" lang="zh-CN" altLang="en-US" dirty="0"/>
              <a:t>是用于访问操作系统服务的用户界面。 一般而言，操作系统</a:t>
            </a:r>
            <a:r>
              <a:rPr kumimoji="1" lang="en-US" altLang="zh-CN" dirty="0"/>
              <a:t>shell</a:t>
            </a:r>
            <a:r>
              <a:rPr kumimoji="1" lang="zh-CN" altLang="en-US" dirty="0"/>
              <a:t>使用命令行界面（</a:t>
            </a:r>
            <a:r>
              <a:rPr kumimoji="1" lang="en-US" altLang="zh-CN" dirty="0"/>
              <a:t>CLI</a:t>
            </a:r>
            <a:r>
              <a:rPr kumimoji="1" lang="zh-CN" altLang="en-US" dirty="0"/>
              <a:t>）或图形用户界面（</a:t>
            </a:r>
            <a:r>
              <a:rPr kumimoji="1" lang="en-US" altLang="zh-CN" dirty="0"/>
              <a:t>GUI</a:t>
            </a:r>
            <a:r>
              <a:rPr kumimoji="1" lang="zh-CN" altLang="en-US" dirty="0"/>
              <a:t>），具体取决于计算机的角色和操作。 它被命名为</a:t>
            </a:r>
            <a:r>
              <a:rPr kumimoji="1" lang="en-US" altLang="zh-CN" dirty="0"/>
              <a:t>shell</a:t>
            </a:r>
            <a:r>
              <a:rPr kumimoji="1" lang="zh-CN" altLang="en-US" dirty="0"/>
              <a:t>，因为它是操作系统内核的最外层。</a:t>
            </a:r>
            <a:endParaRPr kumimoji="1" lang="en-US" altLang="zh-CN" dirty="0"/>
          </a:p>
          <a:p>
            <a:r>
              <a:rPr kumimoji="1" lang="en-US" altLang="zh-CN" dirty="0"/>
              <a:t>bash</a:t>
            </a:r>
            <a:r>
              <a:rPr kumimoji="1" lang="zh-CN" altLang="en-US" dirty="0"/>
              <a:t>，</a:t>
            </a:r>
            <a:r>
              <a:rPr kumimoji="1" lang="en-US" altLang="zh-CN" dirty="0"/>
              <a:t>Unix shell</a:t>
            </a:r>
            <a:r>
              <a:rPr kumimoji="1" lang="zh-CN" altLang="en-US" dirty="0"/>
              <a:t>的一种，在</a:t>
            </a:r>
            <a:r>
              <a:rPr kumimoji="1" lang="en-US" altLang="zh-CN" dirty="0"/>
              <a:t>1987</a:t>
            </a:r>
            <a:r>
              <a:rPr kumimoji="1" lang="zh-CN" altLang="en-US" dirty="0"/>
              <a:t>年由布莱恩</a:t>
            </a:r>
            <a:r>
              <a:rPr kumimoji="1" lang="en-US" altLang="zh-CN" dirty="0"/>
              <a:t>·</a:t>
            </a:r>
            <a:r>
              <a:rPr kumimoji="1" lang="zh-CN" altLang="en-US" dirty="0"/>
              <a:t>福克斯为了</a:t>
            </a:r>
            <a:r>
              <a:rPr kumimoji="1" lang="en-US" altLang="zh-CN" dirty="0"/>
              <a:t>GNU</a:t>
            </a:r>
            <a:r>
              <a:rPr kumimoji="1" lang="zh-CN" altLang="en-US" dirty="0"/>
              <a:t>计划而编写。</a:t>
            </a:r>
            <a:r>
              <a:rPr kumimoji="1" lang="en-US" altLang="zh-CN" dirty="0"/>
              <a:t>1989</a:t>
            </a:r>
            <a:r>
              <a:rPr kumimoji="1" lang="zh-CN" altLang="en-US" dirty="0"/>
              <a:t>年发布第一个正式版本，原先是计划用在</a:t>
            </a:r>
            <a:r>
              <a:rPr kumimoji="1" lang="en-US" altLang="zh-CN" dirty="0"/>
              <a:t>GNU</a:t>
            </a:r>
            <a:r>
              <a:rPr kumimoji="1" lang="zh-CN" altLang="en-US" dirty="0"/>
              <a:t>操作系统上，但能运行于大多数类</a:t>
            </a:r>
            <a:r>
              <a:rPr kumimoji="1" lang="en-US" altLang="zh-CN" dirty="0"/>
              <a:t>Unix</a:t>
            </a:r>
            <a:r>
              <a:rPr kumimoji="1" lang="zh-CN" altLang="en-US" dirty="0"/>
              <a:t>系统的操作系统之上，包括</a:t>
            </a:r>
            <a:r>
              <a:rPr kumimoji="1" lang="en-US" altLang="zh-CN" dirty="0"/>
              <a:t>Linux</a:t>
            </a:r>
            <a:r>
              <a:rPr kumimoji="1" lang="zh-CN" altLang="en-US" dirty="0"/>
              <a:t>与</a:t>
            </a:r>
            <a:r>
              <a:rPr kumimoji="1" lang="en-US" altLang="zh-CN" dirty="0"/>
              <a:t>Mac OS X v10.4</a:t>
            </a:r>
            <a:r>
              <a:rPr kumimoji="1" lang="zh-CN" altLang="en-US" dirty="0"/>
              <a:t>都将它作为默认</a:t>
            </a:r>
            <a:r>
              <a:rPr kumimoji="1" lang="en-US" altLang="zh-CN" dirty="0"/>
              <a:t>shell</a:t>
            </a:r>
            <a:r>
              <a:rPr kumimoji="1" lang="zh-CN" altLang="en-US" dirty="0"/>
              <a:t>。</a:t>
            </a:r>
            <a:endParaRPr kumimoji="1" lang="en-US" altLang="zh-CN" dirty="0"/>
          </a:p>
        </p:txBody>
      </p:sp>
    </p:spTree>
    <p:extLst>
      <p:ext uri="{BB962C8B-B14F-4D97-AF65-F5344CB8AC3E}">
        <p14:creationId xmlns:p14="http://schemas.microsoft.com/office/powerpoint/2010/main" val="3054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shell</a:t>
            </a:r>
            <a:r>
              <a:rPr kumimoji="1" lang="zh-CN" altLang="en-US" dirty="0"/>
              <a:t>的概念与基本</a:t>
            </a:r>
            <a:r>
              <a:rPr kumimoji="1" lang="en-US" altLang="zh-CN" dirty="0"/>
              <a:t>bash</a:t>
            </a:r>
            <a:r>
              <a:rPr kumimoji="1" lang="zh-CN" altLang="en-US" dirty="0"/>
              <a:t>命令</a:t>
            </a:r>
          </a:p>
        </p:txBody>
      </p:sp>
      <p:sp>
        <p:nvSpPr>
          <p:cNvPr id="3" name="内容占位符 2"/>
          <p:cNvSpPr>
            <a:spLocks noGrp="1"/>
          </p:cNvSpPr>
          <p:nvPr>
            <p:ph idx="1"/>
          </p:nvPr>
        </p:nvSpPr>
        <p:spPr/>
        <p:txBody>
          <a:bodyPr/>
          <a:lstStyle/>
          <a:p>
            <a:r>
              <a:rPr kumimoji="1" lang="zh-CN" altLang="en-US" dirty="0"/>
              <a:t>从登入系统到编写第一个</a:t>
            </a:r>
            <a:r>
              <a:rPr kumimoji="1" lang="en-US" altLang="zh-CN" dirty="0"/>
              <a:t>shell</a:t>
            </a:r>
            <a:r>
              <a:rPr kumimoji="1" lang="zh-CN" altLang="en-US" dirty="0"/>
              <a:t>脚本</a:t>
            </a:r>
            <a:endParaRPr kumimoji="1" lang="en-US" altLang="zh-CN" dirty="0"/>
          </a:p>
          <a:p>
            <a:pPr lvl="1"/>
            <a:r>
              <a:rPr kumimoji="1" lang="zh-CN" altLang="en-US" dirty="0"/>
              <a:t>在本地机器，或者利用</a:t>
            </a:r>
            <a:r>
              <a:rPr kumimoji="1" lang="en-US" altLang="zh-CN" dirty="0" err="1"/>
              <a:t>ssh</a:t>
            </a:r>
            <a:r>
              <a:rPr kumimoji="1" lang="zh-CN" altLang="en-US" dirty="0"/>
              <a:t>连接远程机器，登录进入系统；</a:t>
            </a:r>
            <a:endParaRPr kumimoji="1" lang="en-US" altLang="zh-CN" dirty="0"/>
          </a:p>
          <a:p>
            <a:pPr lvl="1"/>
            <a:r>
              <a:rPr kumimoji="1" lang="zh-CN" altLang="en-US" dirty="0"/>
              <a:t>用</a:t>
            </a:r>
            <a:r>
              <a:rPr kumimoji="1" lang="en-US" altLang="zh-CN" dirty="0"/>
              <a:t>vim</a:t>
            </a:r>
            <a:r>
              <a:rPr kumimoji="1" lang="zh-CN" altLang="en-US" dirty="0"/>
              <a:t>或者其他你喜欢的编辑器创建一个脚本文件</a:t>
            </a:r>
            <a:r>
              <a:rPr kumimoji="1" lang="en-US" altLang="zh-CN" dirty="0" err="1"/>
              <a:t>scripts.sh</a:t>
            </a:r>
            <a:r>
              <a:rPr kumimoji="1" lang="zh-CN" altLang="en-US" dirty="0"/>
              <a:t>；</a:t>
            </a:r>
            <a:endParaRPr kumimoji="1" lang="en-US" altLang="zh-CN" dirty="0"/>
          </a:p>
          <a:p>
            <a:pPr lvl="1"/>
            <a:r>
              <a:rPr kumimoji="1" lang="zh-CN" altLang="en-US" dirty="0"/>
              <a:t>在第一行写下</a:t>
            </a:r>
            <a:r>
              <a:rPr lang="en-US" altLang="zh-CN" dirty="0"/>
              <a:t>#!/bin/bash</a:t>
            </a:r>
            <a:r>
              <a:rPr lang="zh-CN" altLang="en-US" dirty="0"/>
              <a:t>或者</a:t>
            </a:r>
            <a:r>
              <a:rPr lang="en-US" altLang="zh-CN" dirty="0"/>
              <a:t>#!/bin/</a:t>
            </a:r>
            <a:r>
              <a:rPr lang="en-US" altLang="zh-CN" dirty="0" err="1"/>
              <a:t>sh</a:t>
            </a:r>
            <a:endParaRPr lang="en-US" altLang="zh-CN" dirty="0"/>
          </a:p>
          <a:p>
            <a:pPr lvl="1"/>
            <a:r>
              <a:rPr kumimoji="1" lang="zh-CN" altLang="en-US" dirty="0"/>
              <a:t>在第二行写下</a:t>
            </a:r>
            <a:r>
              <a:rPr lang="en-US" altLang="zh-CN" dirty="0"/>
              <a:t>echo "Hello World !”</a:t>
            </a:r>
          </a:p>
          <a:p>
            <a:pPr lvl="1"/>
            <a:r>
              <a:rPr kumimoji="1" lang="en-US" altLang="zh-CN" dirty="0"/>
              <a:t>esc</a:t>
            </a:r>
            <a:r>
              <a:rPr kumimoji="1" lang="zh-CN" altLang="en-US" dirty="0"/>
              <a:t>，</a:t>
            </a:r>
            <a:r>
              <a:rPr kumimoji="1" lang="en-US" altLang="zh-CN" dirty="0" err="1"/>
              <a:t>wq</a:t>
            </a:r>
            <a:r>
              <a:rPr kumimoji="1" lang="zh-CN" altLang="en-US" dirty="0"/>
              <a:t>，</a:t>
            </a:r>
            <a:r>
              <a:rPr kumimoji="1" lang="en-US" altLang="zh-CN" dirty="0"/>
              <a:t>enter</a:t>
            </a:r>
          </a:p>
          <a:p>
            <a:pPr lvl="1"/>
            <a:r>
              <a:rPr kumimoji="1" lang="en-US" altLang="zh-CN" dirty="0" err="1"/>
              <a:t>chmod</a:t>
            </a:r>
            <a:r>
              <a:rPr kumimoji="1" lang="en-US" altLang="zh-CN" dirty="0"/>
              <a:t> +x ./</a:t>
            </a:r>
            <a:r>
              <a:rPr kumimoji="1" lang="en-US" altLang="zh-CN" dirty="0" err="1"/>
              <a:t>scripts.sh</a:t>
            </a:r>
            <a:endParaRPr kumimoji="1" lang="en-US" altLang="zh-CN" dirty="0"/>
          </a:p>
          <a:p>
            <a:pPr lvl="1"/>
            <a:r>
              <a:rPr kumimoji="1" lang="en-US" altLang="zh-CN" dirty="0"/>
              <a:t>./</a:t>
            </a:r>
            <a:r>
              <a:rPr kumimoji="1" lang="en-US" altLang="zh-CN" dirty="0" err="1"/>
              <a:t>scripts.sh</a:t>
            </a:r>
            <a:endParaRPr kumimoji="1" lang="en-US" altLang="zh-CN" dirty="0"/>
          </a:p>
          <a:p>
            <a:r>
              <a:rPr kumimoji="1" lang="en-US" altLang="zh-CN" dirty="0"/>
              <a:t>// </a:t>
            </a:r>
            <a:r>
              <a:rPr kumimoji="1" lang="zh-CN" altLang="en-US" dirty="0"/>
              <a:t>接下来我们更关注代码本身，而不那么关注过程</a:t>
            </a:r>
          </a:p>
          <a:p>
            <a:r>
              <a:rPr kumimoji="1" lang="en-US" altLang="zh-CN" dirty="0"/>
              <a:t>shell</a:t>
            </a:r>
            <a:r>
              <a:rPr kumimoji="1" lang="zh-CN" altLang="en-US" dirty="0"/>
              <a:t>本身也是一门编程语言，提供了变量定义、控制流等特性，而且能够与系统命令完美融合，从自动控制的角度，它甚至比</a:t>
            </a:r>
            <a:r>
              <a:rPr kumimoji="1" lang="en-US" altLang="zh-CN" dirty="0"/>
              <a:t>python</a:t>
            </a:r>
            <a:r>
              <a:rPr kumimoji="1" lang="zh-CN" altLang="en-US" dirty="0"/>
              <a:t>还要方便很多。</a:t>
            </a:r>
            <a:endParaRPr kumimoji="1" lang="en-US" altLang="zh-CN" dirty="0"/>
          </a:p>
        </p:txBody>
      </p:sp>
    </p:spTree>
    <p:extLst>
      <p:ext uri="{BB962C8B-B14F-4D97-AF65-F5344CB8AC3E}">
        <p14:creationId xmlns:p14="http://schemas.microsoft.com/office/powerpoint/2010/main" val="12325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A71B-0913-43AA-8FDB-962B779A4AAB}"/>
              </a:ext>
            </a:extLst>
          </p:cNvPr>
          <p:cNvSpPr>
            <a:spLocks noGrp="1"/>
          </p:cNvSpPr>
          <p:nvPr>
            <p:ph type="title"/>
          </p:nvPr>
        </p:nvSpPr>
        <p:spPr/>
        <p:txBody>
          <a:bodyPr/>
          <a:lstStyle/>
          <a:p>
            <a:r>
              <a:rPr lang="en-US" altLang="zh-CN" dirty="0"/>
              <a:t>shell</a:t>
            </a:r>
            <a:r>
              <a:rPr lang="zh-CN" altLang="en-US" dirty="0"/>
              <a:t>的概念与基本</a:t>
            </a:r>
            <a:r>
              <a:rPr lang="en-US" altLang="zh-CN" dirty="0"/>
              <a:t>bash</a:t>
            </a:r>
            <a:r>
              <a:rPr lang="zh-CN" altLang="en-US" dirty="0"/>
              <a:t>命令</a:t>
            </a:r>
          </a:p>
        </p:txBody>
      </p:sp>
      <p:sp>
        <p:nvSpPr>
          <p:cNvPr id="3" name="内容占位符 2">
            <a:extLst>
              <a:ext uri="{FF2B5EF4-FFF2-40B4-BE49-F238E27FC236}">
                <a16:creationId xmlns:a16="http://schemas.microsoft.com/office/drawing/2014/main" id="{95E8EC74-1D90-46EE-BCDD-587382D4B7FD}"/>
              </a:ext>
            </a:extLst>
          </p:cNvPr>
          <p:cNvSpPr>
            <a:spLocks noGrp="1"/>
          </p:cNvSpPr>
          <p:nvPr>
            <p:ph idx="1"/>
          </p:nvPr>
        </p:nvSpPr>
        <p:spPr/>
        <p:txBody>
          <a:bodyPr/>
          <a:lstStyle/>
          <a:p>
            <a:r>
              <a:rPr lang="en-US" altLang="zh-CN" dirty="0"/>
              <a:t>shell</a:t>
            </a:r>
            <a:r>
              <a:rPr lang="zh-CN" altLang="en-US" dirty="0"/>
              <a:t>中的一些语法</a:t>
            </a:r>
            <a:endParaRPr lang="en-US" altLang="zh-CN" dirty="0"/>
          </a:p>
          <a:p>
            <a:pPr lvl="1"/>
            <a:r>
              <a:rPr lang="zh-CN" altLang="en-US" dirty="0"/>
              <a:t>变量在声明的时候，等号两边不能有空格</a:t>
            </a:r>
            <a:endParaRPr lang="en-US" altLang="zh-CN" dirty="0"/>
          </a:p>
          <a:p>
            <a:pPr lvl="1"/>
            <a:r>
              <a:rPr lang="zh-CN" altLang="en-US" dirty="0"/>
              <a:t>用</a:t>
            </a:r>
            <a:r>
              <a:rPr lang="en-US" altLang="zh-CN" dirty="0"/>
              <a:t>&amp;&amp;</a:t>
            </a:r>
            <a:r>
              <a:rPr lang="zh-CN" altLang="en-US" dirty="0"/>
              <a:t>可以连续执行几个命令，比如</a:t>
            </a:r>
            <a:r>
              <a:rPr lang="en-US" altLang="zh-CN" dirty="0"/>
              <a:t>make &amp;&amp; make install</a:t>
            </a:r>
          </a:p>
          <a:p>
            <a:pPr lvl="1"/>
            <a:r>
              <a:rPr lang="zh-CN" altLang="en-US" dirty="0"/>
              <a:t>行尾的</a:t>
            </a:r>
            <a:r>
              <a:rPr lang="en-US" altLang="zh-CN" dirty="0"/>
              <a:t>&amp;</a:t>
            </a:r>
            <a:r>
              <a:rPr lang="zh-CN" altLang="en-US" dirty="0"/>
              <a:t>表示将命令在后台执行，可以用</a:t>
            </a:r>
            <a:r>
              <a:rPr lang="en-US" altLang="zh-CN" dirty="0"/>
              <a:t>jobs</a:t>
            </a:r>
            <a:r>
              <a:rPr lang="zh-CN" altLang="en-US" dirty="0"/>
              <a:t>查看正在执行的程序，</a:t>
            </a:r>
            <a:r>
              <a:rPr lang="en-US" altLang="zh-CN" dirty="0" err="1"/>
              <a:t>fg</a:t>
            </a:r>
            <a:r>
              <a:rPr lang="zh-CN" altLang="en-US" dirty="0"/>
              <a:t>和</a:t>
            </a:r>
            <a:r>
              <a:rPr lang="en-US" altLang="zh-CN" dirty="0" err="1"/>
              <a:t>bg</a:t>
            </a:r>
            <a:r>
              <a:rPr lang="zh-CN" altLang="en-US" dirty="0"/>
              <a:t>分别表示在前台</a:t>
            </a:r>
            <a:r>
              <a:rPr lang="en-US" altLang="zh-CN" dirty="0"/>
              <a:t>/</a:t>
            </a:r>
            <a:r>
              <a:rPr lang="zh-CN" altLang="en-US" dirty="0"/>
              <a:t>后台运行</a:t>
            </a:r>
            <a:endParaRPr lang="en-US" altLang="zh-CN" dirty="0"/>
          </a:p>
          <a:p>
            <a:r>
              <a:rPr lang="zh-CN" altLang="en-US" dirty="0"/>
              <a:t>关于流、重定向和管道</a:t>
            </a:r>
            <a:endParaRPr lang="en-US" altLang="zh-CN" dirty="0"/>
          </a:p>
          <a:p>
            <a:pPr lvl="1"/>
            <a:r>
              <a:rPr lang="zh-CN" altLang="en-US" dirty="0"/>
              <a:t>在</a:t>
            </a:r>
            <a:r>
              <a:rPr lang="en-US" altLang="zh-CN" dirty="0"/>
              <a:t>Linux</a:t>
            </a:r>
            <a:r>
              <a:rPr lang="zh-CN" altLang="en-US" dirty="0"/>
              <a:t>中有标准流和错误流的区分，分别用</a:t>
            </a:r>
            <a:r>
              <a:rPr lang="en-US" altLang="zh-CN" dirty="0"/>
              <a:t>1</a:t>
            </a:r>
            <a:r>
              <a:rPr lang="zh-CN" altLang="en-US" dirty="0"/>
              <a:t>和</a:t>
            </a:r>
            <a:r>
              <a:rPr lang="en-US" altLang="zh-CN" dirty="0"/>
              <a:t>2</a:t>
            </a:r>
            <a:r>
              <a:rPr lang="zh-CN" altLang="en-US" dirty="0"/>
              <a:t>表示</a:t>
            </a:r>
            <a:endParaRPr lang="en-US" altLang="zh-CN" dirty="0"/>
          </a:p>
          <a:p>
            <a:pPr lvl="1"/>
            <a:r>
              <a:rPr lang="zh-CN" altLang="en-US" dirty="0"/>
              <a:t>在程序运行时，用重定向符号</a:t>
            </a:r>
            <a:r>
              <a:rPr lang="en-US" altLang="zh-CN" dirty="0"/>
              <a:t>&gt; &lt;</a:t>
            </a:r>
            <a:r>
              <a:rPr lang="zh-CN" altLang="en-US" dirty="0"/>
              <a:t>表示重定向输出和输入，</a:t>
            </a:r>
            <a:r>
              <a:rPr lang="en-US" altLang="zh-CN" dirty="0"/>
              <a:t>&gt;&gt;</a:t>
            </a:r>
            <a:r>
              <a:rPr lang="zh-CN" altLang="en-US" dirty="0"/>
              <a:t>表示以</a:t>
            </a:r>
            <a:r>
              <a:rPr lang="en-US" altLang="zh-CN" dirty="0"/>
              <a:t>append</a:t>
            </a:r>
            <a:r>
              <a:rPr lang="zh-CN" altLang="en-US" dirty="0"/>
              <a:t>方式打开</a:t>
            </a:r>
            <a:endParaRPr lang="en-US" altLang="zh-CN" dirty="0"/>
          </a:p>
          <a:p>
            <a:pPr lvl="1"/>
            <a:r>
              <a:rPr lang="zh-CN" altLang="en-US" dirty="0"/>
              <a:t>管道，通过</a:t>
            </a:r>
            <a:r>
              <a:rPr lang="en-US" altLang="zh-CN" dirty="0"/>
              <a:t>|</a:t>
            </a:r>
            <a:r>
              <a:rPr lang="zh-CN" altLang="en-US" dirty="0"/>
              <a:t>将几个命令连接起来，前一个命令的输出作为后一个命令的输入，一般可以用</a:t>
            </a:r>
            <a:r>
              <a:rPr lang="en-US" altLang="zh-CN" dirty="0"/>
              <a:t>-</a:t>
            </a:r>
            <a:r>
              <a:rPr lang="zh-CN" altLang="en-US" dirty="0"/>
              <a:t>来表示标准流的占位符（当输入参数不是最后一个参数时）</a:t>
            </a:r>
            <a:endParaRPr lang="en-US" altLang="zh-CN" dirty="0"/>
          </a:p>
        </p:txBody>
      </p:sp>
    </p:spTree>
    <p:extLst>
      <p:ext uri="{BB962C8B-B14F-4D97-AF65-F5344CB8AC3E}">
        <p14:creationId xmlns:p14="http://schemas.microsoft.com/office/powerpoint/2010/main" val="406096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利用</a:t>
            </a:r>
            <a:r>
              <a:rPr kumimoji="1" lang="en-US" altLang="zh-CN" dirty="0"/>
              <a:t>Linux</a:t>
            </a:r>
            <a:r>
              <a:rPr kumimoji="1" lang="zh-CN" altLang="en-US" dirty="0"/>
              <a:t>进行开发</a:t>
            </a:r>
            <a:r>
              <a:rPr kumimoji="1" lang="en-US" altLang="zh-CN" dirty="0"/>
              <a:t>——</a:t>
            </a:r>
            <a:r>
              <a:rPr kumimoji="1" lang="zh-CN" altLang="en-US" dirty="0"/>
              <a:t>基础</a:t>
            </a:r>
          </a:p>
        </p:txBody>
      </p:sp>
      <p:sp>
        <p:nvSpPr>
          <p:cNvPr id="3" name="内容占位符 2"/>
          <p:cNvSpPr>
            <a:spLocks noGrp="1"/>
          </p:cNvSpPr>
          <p:nvPr>
            <p:ph idx="1"/>
          </p:nvPr>
        </p:nvSpPr>
        <p:spPr>
          <a:xfrm>
            <a:off x="1097280" y="1845734"/>
            <a:ext cx="4499223" cy="4023360"/>
          </a:xfrm>
        </p:spPr>
        <p:txBody>
          <a:bodyPr>
            <a:normAutofit/>
          </a:bodyPr>
          <a:lstStyle/>
          <a:p>
            <a:r>
              <a:rPr kumimoji="1" lang="zh-CN" altLang="en-US" dirty="0"/>
              <a:t>从</a:t>
            </a:r>
            <a:r>
              <a:rPr kumimoji="1" lang="en-US" altLang="zh-CN" dirty="0"/>
              <a:t>C/C++</a:t>
            </a:r>
            <a:r>
              <a:rPr kumimoji="1" lang="zh-CN" altLang="en-US" dirty="0"/>
              <a:t>源码到一个可执行程序</a:t>
            </a:r>
            <a:endParaRPr kumimoji="1" lang="en-US" altLang="zh-CN" dirty="0"/>
          </a:p>
          <a:p>
            <a:pPr lvl="1"/>
            <a:r>
              <a:rPr kumimoji="1" lang="zh-CN" altLang="en-US" dirty="0"/>
              <a:t>编译、链接</a:t>
            </a:r>
            <a:endParaRPr kumimoji="1" lang="en-US" altLang="zh-CN" dirty="0"/>
          </a:p>
          <a:p>
            <a:r>
              <a:rPr kumimoji="1" lang="zh-CN" altLang="en-US" dirty="0"/>
              <a:t>工具链是一组编程工具，用于执行复杂的软件开发任务或创建一个计算机程序或一组相关程序的软件产品。 一般而言，形成工具链的工具是连续执行的，所以每个工具的输出或结果环境状态成为下一个工具的输入或起始环境。</a:t>
            </a:r>
            <a:endParaRPr kumimoji="1" lang="en-US" altLang="zh-CN" dirty="0"/>
          </a:p>
          <a:p>
            <a:r>
              <a:rPr kumimoji="1" lang="zh-CN" altLang="en-US" dirty="0"/>
              <a:t>一个简单的软件开发工具链可以由编译器和链接器，库和调试器组成。</a:t>
            </a:r>
            <a:endParaRPr kumimoji="1" lang="en-US" altLang="zh-CN" dirty="0"/>
          </a:p>
          <a:p>
            <a:r>
              <a:rPr kumimoji="1" lang="en-US" altLang="zh-CN" dirty="0"/>
              <a:t>GNU</a:t>
            </a:r>
            <a:r>
              <a:rPr kumimoji="1" lang="zh-CN" altLang="en-US" dirty="0"/>
              <a:t>工具链中，编译和链接都可以通过</a:t>
            </a:r>
            <a:r>
              <a:rPr kumimoji="1" lang="en-US" altLang="zh-CN" dirty="0" err="1"/>
              <a:t>gcc</a:t>
            </a:r>
            <a:r>
              <a:rPr kumimoji="1" lang="en-US" altLang="zh-CN" dirty="0"/>
              <a:t>/g++</a:t>
            </a:r>
            <a:r>
              <a:rPr kumimoji="1" lang="zh-CN" altLang="en-US" dirty="0"/>
              <a:t>来完成，如右图。</a:t>
            </a: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 r="23071"/>
          <a:stretch/>
        </p:blipFill>
        <p:spPr>
          <a:xfrm>
            <a:off x="5596503" y="2003214"/>
            <a:ext cx="5559177" cy="3708400"/>
          </a:xfrm>
          <a:prstGeom prst="rect">
            <a:avLst/>
          </a:prstGeom>
        </p:spPr>
      </p:pic>
    </p:spTree>
    <p:extLst>
      <p:ext uri="{BB962C8B-B14F-4D97-AF65-F5344CB8AC3E}">
        <p14:creationId xmlns:p14="http://schemas.microsoft.com/office/powerpoint/2010/main" val="101284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利用</a:t>
            </a:r>
            <a:r>
              <a:rPr kumimoji="1" lang="en-US" altLang="zh-CN" dirty="0"/>
              <a:t>Linux</a:t>
            </a:r>
            <a:r>
              <a:rPr kumimoji="1" lang="zh-CN" altLang="en-US" dirty="0"/>
              <a:t>进行开发</a:t>
            </a:r>
            <a:r>
              <a:rPr kumimoji="1" lang="en-US" altLang="zh-CN" dirty="0"/>
              <a:t>——</a:t>
            </a:r>
            <a:r>
              <a:rPr kumimoji="1" lang="zh-CN" altLang="en-US" dirty="0"/>
              <a:t>基础</a:t>
            </a:r>
          </a:p>
        </p:txBody>
      </p:sp>
      <p:sp>
        <p:nvSpPr>
          <p:cNvPr id="3" name="内容占位符 2"/>
          <p:cNvSpPr>
            <a:spLocks noGrp="1"/>
          </p:cNvSpPr>
          <p:nvPr>
            <p:ph idx="1"/>
          </p:nvPr>
        </p:nvSpPr>
        <p:spPr/>
        <p:txBody>
          <a:bodyPr/>
          <a:lstStyle/>
          <a:p>
            <a:r>
              <a:rPr kumimoji="1" lang="zh-CN" altLang="en-US" dirty="0"/>
              <a:t>库文件</a:t>
            </a:r>
            <a:endParaRPr kumimoji="1" lang="en-US" altLang="zh-CN" dirty="0"/>
          </a:p>
          <a:p>
            <a:pPr lvl="1"/>
            <a:r>
              <a:rPr kumimoji="1" lang="en-US" altLang="zh-CN" dirty="0"/>
              <a:t>Windows</a:t>
            </a:r>
            <a:r>
              <a:rPr kumimoji="1" lang="zh-CN" altLang="en-US" dirty="0"/>
              <a:t>下一般会用</a:t>
            </a:r>
            <a:r>
              <a:rPr kumimoji="1" lang="en-US" altLang="zh-CN" dirty="0" err="1"/>
              <a:t>msvcrt.lib</a:t>
            </a:r>
            <a:r>
              <a:rPr kumimoji="1" lang="en-US" altLang="zh-CN" dirty="0"/>
              <a:t>, </a:t>
            </a:r>
            <a:r>
              <a:rPr kumimoji="1" lang="en-US" altLang="zh-CN" dirty="0" err="1"/>
              <a:t>msvcp.dll</a:t>
            </a:r>
            <a:r>
              <a:rPr kumimoji="1" lang="zh-CN" altLang="en-US" dirty="0"/>
              <a:t>之类的</a:t>
            </a:r>
            <a:endParaRPr kumimoji="1" lang="en-US" altLang="zh-CN" dirty="0"/>
          </a:p>
          <a:p>
            <a:pPr lvl="1"/>
            <a:r>
              <a:rPr kumimoji="1" lang="en-US" altLang="zh-CN" dirty="0"/>
              <a:t>Linux</a:t>
            </a:r>
            <a:r>
              <a:rPr kumimoji="1" lang="zh-CN" altLang="en-US" dirty="0"/>
              <a:t>下基本都采用</a:t>
            </a:r>
            <a:r>
              <a:rPr kumimoji="1" lang="en-US" altLang="zh-CN" dirty="0"/>
              <a:t>gnu</a:t>
            </a:r>
            <a:r>
              <a:rPr kumimoji="1" lang="zh-CN" altLang="en-US" dirty="0"/>
              <a:t>计划的</a:t>
            </a:r>
            <a:r>
              <a:rPr kumimoji="1" lang="en-US" altLang="zh-CN" dirty="0" err="1"/>
              <a:t>libc.a</a:t>
            </a:r>
            <a:r>
              <a:rPr kumimoji="1" lang="en-US" altLang="zh-CN" dirty="0"/>
              <a:t>, </a:t>
            </a:r>
            <a:r>
              <a:rPr kumimoji="1" lang="en-US" altLang="zh-CN" dirty="0" err="1"/>
              <a:t>glibc.so</a:t>
            </a:r>
            <a:r>
              <a:rPr kumimoji="1" lang="zh-CN" altLang="en-US" dirty="0"/>
              <a:t>之类的</a:t>
            </a:r>
            <a:endParaRPr kumimoji="1" lang="en-US" altLang="zh-CN" dirty="0"/>
          </a:p>
          <a:p>
            <a:pPr lvl="1"/>
            <a:r>
              <a:rPr kumimoji="1" lang="zh-CN" altLang="en-US" dirty="0"/>
              <a:t>提供了一系列基础的函数功能（包括</a:t>
            </a:r>
            <a:r>
              <a:rPr kumimoji="1" lang="en-US" altLang="zh-CN" dirty="0" err="1"/>
              <a:t>printf</a:t>
            </a:r>
            <a:r>
              <a:rPr kumimoji="1" lang="zh-CN" altLang="en-US" dirty="0"/>
              <a:t>在内）</a:t>
            </a:r>
            <a:endParaRPr kumimoji="1" lang="en-US" altLang="zh-CN" dirty="0"/>
          </a:p>
          <a:p>
            <a:r>
              <a:rPr kumimoji="1" lang="zh-CN" altLang="en-US" dirty="0"/>
              <a:t>调试</a:t>
            </a:r>
            <a:endParaRPr kumimoji="1" lang="en-US" altLang="zh-CN" dirty="0"/>
          </a:p>
          <a:p>
            <a:pPr lvl="1"/>
            <a:r>
              <a:rPr kumimoji="1" lang="en-US" altLang="zh-CN" dirty="0" err="1"/>
              <a:t>gdb</a:t>
            </a:r>
            <a:endParaRPr kumimoji="1" lang="en-US" altLang="zh-CN" dirty="0"/>
          </a:p>
          <a:p>
            <a:pPr lvl="1"/>
            <a:r>
              <a:rPr kumimoji="1" lang="zh-CN" altLang="en-US" dirty="0"/>
              <a:t>功能全面，按行、按函数加断点，甚至直接修改函数入口地址</a:t>
            </a:r>
            <a:endParaRPr kumimoji="1" lang="en-US" altLang="zh-CN" dirty="0"/>
          </a:p>
          <a:p>
            <a:pPr lvl="1"/>
            <a:r>
              <a:rPr kumimoji="1" lang="zh-CN" altLang="en-US" dirty="0"/>
              <a:t>结合</a:t>
            </a:r>
            <a:r>
              <a:rPr kumimoji="1" lang="en-US" altLang="zh-CN" dirty="0" err="1"/>
              <a:t>objdump</a:t>
            </a:r>
            <a:r>
              <a:rPr kumimoji="1" lang="zh-CN" altLang="en-US" dirty="0"/>
              <a:t>可以反汇编并以汇编级调试</a:t>
            </a:r>
            <a:endParaRPr kumimoji="1" lang="en-US" altLang="zh-CN" dirty="0"/>
          </a:p>
          <a:p>
            <a:pPr lvl="1"/>
            <a:r>
              <a:rPr kumimoji="1" lang="en-US" altLang="zh-CN" dirty="0" err="1"/>
              <a:t>ddd</a:t>
            </a:r>
            <a:r>
              <a:rPr kumimoji="1" lang="zh-CN" altLang="en-US" dirty="0"/>
              <a:t>是其</a:t>
            </a:r>
            <a:r>
              <a:rPr kumimoji="1" lang="en-US" altLang="zh-CN" dirty="0"/>
              <a:t>GUI</a:t>
            </a:r>
            <a:r>
              <a:rPr kumimoji="1" lang="zh-CN" altLang="en-US" dirty="0"/>
              <a:t>版本</a:t>
            </a:r>
          </a:p>
        </p:txBody>
      </p:sp>
    </p:spTree>
    <p:extLst>
      <p:ext uri="{BB962C8B-B14F-4D97-AF65-F5344CB8AC3E}">
        <p14:creationId xmlns:p14="http://schemas.microsoft.com/office/powerpoint/2010/main" val="28763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利用</a:t>
            </a:r>
            <a:r>
              <a:rPr kumimoji="1" lang="en-US" altLang="zh-CN" dirty="0"/>
              <a:t>Linux</a:t>
            </a:r>
            <a:r>
              <a:rPr kumimoji="1" lang="zh-CN" altLang="en-US" dirty="0"/>
              <a:t>进行开发</a:t>
            </a:r>
            <a:r>
              <a:rPr kumimoji="1" lang="en-US" altLang="zh-CN" dirty="0"/>
              <a:t>——</a:t>
            </a:r>
            <a:r>
              <a:rPr kumimoji="1" lang="zh-CN" altLang="en-US" dirty="0"/>
              <a:t>工具</a:t>
            </a:r>
          </a:p>
        </p:txBody>
      </p:sp>
      <p:sp>
        <p:nvSpPr>
          <p:cNvPr id="3" name="内容占位符 2"/>
          <p:cNvSpPr>
            <a:spLocks noGrp="1"/>
          </p:cNvSpPr>
          <p:nvPr>
            <p:ph idx="1"/>
          </p:nvPr>
        </p:nvSpPr>
        <p:spPr/>
        <p:txBody>
          <a:bodyPr/>
          <a:lstStyle/>
          <a:p>
            <a:r>
              <a:rPr kumimoji="1" lang="zh-CN" altLang="en-US" dirty="0"/>
              <a:t>一些命令行下你会喜欢的工具</a:t>
            </a:r>
            <a:endParaRPr kumimoji="1" lang="en-US" altLang="zh-CN" dirty="0"/>
          </a:p>
          <a:p>
            <a:pPr lvl="1"/>
            <a:r>
              <a:rPr kumimoji="1" lang="en-US" altLang="zh-CN" dirty="0"/>
              <a:t>VIM/</a:t>
            </a:r>
            <a:r>
              <a:rPr kumimoji="1" lang="en-US" altLang="zh-CN" dirty="0" err="1"/>
              <a:t>Emacs</a:t>
            </a:r>
            <a:r>
              <a:rPr kumimoji="1" lang="zh-CN" altLang="en-US" dirty="0"/>
              <a:t>：编辑、代码高亮，甚至调试运行</a:t>
            </a:r>
            <a:endParaRPr kumimoji="1" lang="en-US" altLang="zh-CN" dirty="0"/>
          </a:p>
          <a:p>
            <a:pPr lvl="1"/>
            <a:r>
              <a:rPr kumimoji="1" lang="en-US" altLang="zh-CN" dirty="0"/>
              <a:t>screen/</a:t>
            </a:r>
            <a:r>
              <a:rPr kumimoji="1" lang="en-US" altLang="zh-CN" dirty="0" err="1"/>
              <a:t>tmux</a:t>
            </a:r>
            <a:r>
              <a:rPr kumimoji="1" lang="zh-CN" altLang="en-US" dirty="0"/>
              <a:t>：分屏、保存会话</a:t>
            </a:r>
            <a:endParaRPr kumimoji="1" lang="en-US" altLang="zh-CN" dirty="0"/>
          </a:p>
          <a:p>
            <a:pPr lvl="1"/>
            <a:r>
              <a:rPr kumimoji="1" lang="zh-CN" altLang="en-US" dirty="0"/>
              <a:t>更好用的</a:t>
            </a:r>
            <a:r>
              <a:rPr kumimoji="1" lang="en-US" altLang="zh-CN" dirty="0"/>
              <a:t>shell</a:t>
            </a:r>
            <a:r>
              <a:rPr kumimoji="1" lang="zh-CN" altLang="en-US" dirty="0"/>
              <a:t>：</a:t>
            </a:r>
            <a:r>
              <a:rPr kumimoji="1" lang="en-US" altLang="zh-CN" dirty="0"/>
              <a:t>fish, </a:t>
            </a:r>
            <a:r>
              <a:rPr kumimoji="1" lang="en-US" altLang="zh-CN" dirty="0" err="1"/>
              <a:t>zsh</a:t>
            </a:r>
            <a:endParaRPr kumimoji="1" lang="en-US" altLang="zh-CN" dirty="0"/>
          </a:p>
          <a:p>
            <a:pPr lvl="1"/>
            <a:r>
              <a:rPr kumimoji="1" lang="en-US" altLang="zh-CN" dirty="0" err="1"/>
              <a:t>sftp</a:t>
            </a:r>
            <a:r>
              <a:rPr kumimoji="1" lang="en-US" altLang="zh-CN" dirty="0"/>
              <a:t>/</a:t>
            </a:r>
            <a:r>
              <a:rPr kumimoji="1" lang="en-US" altLang="zh-CN" dirty="0" err="1"/>
              <a:t>scp</a:t>
            </a:r>
            <a:r>
              <a:rPr kumimoji="1" lang="en-US" altLang="zh-CN" dirty="0"/>
              <a:t>/</a:t>
            </a:r>
            <a:r>
              <a:rPr kumimoji="1" lang="en-US" altLang="zh-CN" dirty="0" err="1"/>
              <a:t>ssh</a:t>
            </a:r>
            <a:r>
              <a:rPr kumimoji="1" lang="zh-CN" altLang="en-US" dirty="0"/>
              <a:t>协议族：远程登录与文件拷贝</a:t>
            </a:r>
            <a:endParaRPr kumimoji="1" lang="en-US" altLang="zh-CN" dirty="0"/>
          </a:p>
          <a:p>
            <a:r>
              <a:rPr kumimoji="1" lang="en-US" altLang="zh-CN" dirty="0"/>
              <a:t>IntelliJ</a:t>
            </a:r>
            <a:r>
              <a:rPr kumimoji="1" lang="zh-CN" altLang="en-US" dirty="0"/>
              <a:t>系列</a:t>
            </a:r>
            <a:r>
              <a:rPr kumimoji="1" lang="en-US" altLang="zh-CN" dirty="0"/>
              <a:t>IDE</a:t>
            </a:r>
          </a:p>
          <a:p>
            <a:pPr lvl="1"/>
            <a:r>
              <a:rPr kumimoji="1" lang="zh-CN" altLang="en-US" dirty="0"/>
              <a:t>跨平台、教育免费、轻量、全面</a:t>
            </a:r>
            <a:endParaRPr kumimoji="1" lang="en-US" altLang="zh-CN" dirty="0"/>
          </a:p>
          <a:p>
            <a:pPr lvl="1"/>
            <a:r>
              <a:rPr kumimoji="1" lang="zh-CN" altLang="en-US" dirty="0"/>
              <a:t>支持远程部署</a:t>
            </a:r>
            <a:endParaRPr kumimoji="1" lang="en-US" altLang="zh-CN" dirty="0"/>
          </a:p>
          <a:p>
            <a:pPr lvl="1"/>
            <a:r>
              <a:rPr kumimoji="1" lang="zh-CN" altLang="en-US" dirty="0"/>
              <a:t>甚至支持远程调试与运行</a:t>
            </a:r>
            <a:endParaRPr kumimoji="1" lang="en-US" altLang="zh-CN" dirty="0"/>
          </a:p>
          <a:p>
            <a:pPr lvl="1"/>
            <a:endParaRPr kumimoji="1" lang="zh-CN" altLang="en-US" dirty="0"/>
          </a:p>
        </p:txBody>
      </p:sp>
    </p:spTree>
    <p:extLst>
      <p:ext uri="{BB962C8B-B14F-4D97-AF65-F5344CB8AC3E}">
        <p14:creationId xmlns:p14="http://schemas.microsoft.com/office/powerpoint/2010/main" val="97262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利用</a:t>
            </a:r>
            <a:r>
              <a:rPr kumimoji="1" lang="en-US" altLang="zh-CN" dirty="0"/>
              <a:t>Linux</a:t>
            </a:r>
            <a:r>
              <a:rPr kumimoji="1" lang="zh-CN" altLang="en-US" dirty="0"/>
              <a:t>进行开发</a:t>
            </a:r>
            <a:r>
              <a:rPr kumimoji="1" lang="en-US" altLang="zh-CN" dirty="0"/>
              <a:t>——</a:t>
            </a:r>
            <a:r>
              <a:rPr kumimoji="1" lang="zh-CN" altLang="en-US" dirty="0"/>
              <a:t>进阶</a:t>
            </a:r>
          </a:p>
        </p:txBody>
      </p:sp>
      <p:sp>
        <p:nvSpPr>
          <p:cNvPr id="3" name="内容占位符 2"/>
          <p:cNvSpPr>
            <a:spLocks noGrp="1"/>
          </p:cNvSpPr>
          <p:nvPr>
            <p:ph idx="1"/>
          </p:nvPr>
        </p:nvSpPr>
        <p:spPr/>
        <p:txBody>
          <a:bodyPr/>
          <a:lstStyle/>
          <a:p>
            <a:r>
              <a:rPr kumimoji="1" lang="zh-CN" altLang="en-US" dirty="0"/>
              <a:t>开始组织一个庞大的项目</a:t>
            </a:r>
            <a:endParaRPr kumimoji="1" lang="en-US" altLang="zh-CN" dirty="0"/>
          </a:p>
          <a:p>
            <a:r>
              <a:rPr kumimoji="1" lang="zh-CN" altLang="en-US" dirty="0"/>
              <a:t>用</a:t>
            </a:r>
            <a:r>
              <a:rPr kumimoji="1" lang="en-US" altLang="zh-CN" dirty="0" err="1"/>
              <a:t>Makefile</a:t>
            </a:r>
            <a:r>
              <a:rPr kumimoji="1" lang="zh-CN" altLang="en-US" dirty="0"/>
              <a:t>来进行编译、发布、测试等流程</a:t>
            </a:r>
            <a:endParaRPr kumimoji="1" lang="en-US" altLang="zh-CN" dirty="0"/>
          </a:p>
          <a:p>
            <a:pPr lvl="1"/>
            <a:r>
              <a:rPr kumimoji="1" lang="zh-CN" altLang="en-US" dirty="0"/>
              <a:t>通常可以用</a:t>
            </a:r>
            <a:r>
              <a:rPr kumimoji="1" lang="en-US" altLang="zh-CN" dirty="0" err="1"/>
              <a:t>cmake</a:t>
            </a:r>
            <a:r>
              <a:rPr kumimoji="1" lang="zh-CN" altLang="en-US" dirty="0"/>
              <a:t>等工具自动生成</a:t>
            </a:r>
            <a:endParaRPr kumimoji="1" lang="en-US" altLang="zh-CN" dirty="0"/>
          </a:p>
          <a:p>
            <a:pPr lvl="1"/>
            <a:r>
              <a:rPr kumimoji="1" lang="zh-CN" altLang="en-US" dirty="0"/>
              <a:t>简单的项目也可以手写</a:t>
            </a:r>
            <a:endParaRPr kumimoji="1" lang="en-US" altLang="zh-CN" dirty="0"/>
          </a:p>
          <a:p>
            <a:pPr lvl="1"/>
            <a:r>
              <a:rPr kumimoji="1" lang="en-US" altLang="zh-CN" dirty="0"/>
              <a:t>IntelliJ</a:t>
            </a:r>
            <a:r>
              <a:rPr kumimoji="1" lang="zh-CN" altLang="en-US" dirty="0"/>
              <a:t> </a:t>
            </a:r>
            <a:r>
              <a:rPr kumimoji="1" lang="en-US" altLang="zh-CN" dirty="0" err="1"/>
              <a:t>Clion</a:t>
            </a:r>
            <a:r>
              <a:rPr kumimoji="1" lang="zh-CN" altLang="en-US" dirty="0"/>
              <a:t>之类的</a:t>
            </a:r>
            <a:r>
              <a:rPr kumimoji="1" lang="en-US" altLang="zh-CN" dirty="0"/>
              <a:t>IDE</a:t>
            </a:r>
            <a:r>
              <a:rPr kumimoji="1" lang="zh-CN" altLang="en-US" dirty="0"/>
              <a:t>也可以生成</a:t>
            </a:r>
            <a:endParaRPr kumimoji="1" lang="en-US" altLang="zh-CN" dirty="0"/>
          </a:p>
          <a:p>
            <a:r>
              <a:rPr kumimoji="1" lang="zh-CN" altLang="en-US" dirty="0"/>
              <a:t>用</a:t>
            </a:r>
            <a:r>
              <a:rPr kumimoji="1" lang="en-US" altLang="zh-CN" dirty="0" err="1"/>
              <a:t>vcs</a:t>
            </a:r>
            <a:r>
              <a:rPr kumimoji="1" lang="zh-CN" altLang="en-US" dirty="0"/>
              <a:t>工具进行协作和版本控制</a:t>
            </a:r>
            <a:endParaRPr kumimoji="1" lang="en-US" altLang="zh-CN" dirty="0"/>
          </a:p>
          <a:p>
            <a:pPr lvl="1"/>
            <a:r>
              <a:rPr kumimoji="1" lang="zh-CN" altLang="en-US" dirty="0"/>
              <a:t>最常见的：</a:t>
            </a:r>
            <a:r>
              <a:rPr kumimoji="1" lang="en-US" altLang="zh-CN" dirty="0" err="1"/>
              <a:t>git</a:t>
            </a:r>
            <a:endParaRPr kumimoji="1" lang="en-US" altLang="zh-CN" dirty="0"/>
          </a:p>
          <a:p>
            <a:pPr lvl="1"/>
            <a:r>
              <a:rPr kumimoji="1" lang="zh-CN" altLang="en-US" dirty="0"/>
              <a:t>直接给大家看一个例子吧</a:t>
            </a:r>
            <a:endParaRPr kumimoji="1" lang="en-US" altLang="zh-CN" dirty="0"/>
          </a:p>
          <a:p>
            <a:pPr lvl="1"/>
            <a:endParaRPr kumimoji="1" lang="en-US" altLang="zh-CN" dirty="0"/>
          </a:p>
          <a:p>
            <a:pPr lvl="1"/>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665" y="1364973"/>
            <a:ext cx="7229215" cy="5978412"/>
          </a:xfrm>
          <a:prstGeom prst="rect">
            <a:avLst/>
          </a:prstGeom>
        </p:spPr>
      </p:pic>
    </p:spTree>
    <p:extLst>
      <p:ext uri="{BB962C8B-B14F-4D97-AF65-F5344CB8AC3E}">
        <p14:creationId xmlns:p14="http://schemas.microsoft.com/office/powerpoint/2010/main" val="143599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推荐教程</a:t>
            </a:r>
          </a:p>
        </p:txBody>
      </p:sp>
      <p:sp>
        <p:nvSpPr>
          <p:cNvPr id="3" name="内容占位符 2"/>
          <p:cNvSpPr>
            <a:spLocks noGrp="1"/>
          </p:cNvSpPr>
          <p:nvPr>
            <p:ph idx="1"/>
          </p:nvPr>
        </p:nvSpPr>
        <p:spPr/>
        <p:txBody>
          <a:bodyPr/>
          <a:lstStyle/>
          <a:p>
            <a:r>
              <a:rPr kumimoji="1" lang="zh-CN" altLang="en-US" dirty="0"/>
              <a:t>菜鸟教程：</a:t>
            </a:r>
            <a:r>
              <a:rPr kumimoji="1" lang="en-US" altLang="zh-CN" dirty="0">
                <a:hlinkClick r:id="rId2"/>
              </a:rPr>
              <a:t>http://www.runoob.com/linux/linux-tutorial.html</a:t>
            </a:r>
            <a:endParaRPr kumimoji="1" lang="en-US" altLang="zh-CN" dirty="0"/>
          </a:p>
          <a:p>
            <a:r>
              <a:rPr kumimoji="1" lang="zh-CN" altLang="en-US" dirty="0"/>
              <a:t>鸟哥的</a:t>
            </a:r>
            <a:r>
              <a:rPr kumimoji="1" lang="en-US" altLang="zh-CN" dirty="0" err="1"/>
              <a:t>linux</a:t>
            </a:r>
            <a:r>
              <a:rPr kumimoji="1" lang="zh-CN" altLang="en-US" dirty="0"/>
              <a:t>私房菜：</a:t>
            </a:r>
            <a:r>
              <a:rPr kumimoji="1" lang="en-US" altLang="zh-CN" dirty="0">
                <a:hlinkClick r:id="rId3"/>
              </a:rPr>
              <a:t>http://linux.vbird.org/linux_basic/</a:t>
            </a:r>
            <a:endParaRPr kumimoji="1" lang="en-US" altLang="zh-CN" dirty="0"/>
          </a:p>
          <a:p>
            <a:r>
              <a:rPr kumimoji="1" lang="zh-CN" altLang="en-US" dirty="0"/>
              <a:t>最后，</a:t>
            </a:r>
            <a:r>
              <a:rPr kumimoji="1" lang="en-US" altLang="zh-CN" dirty="0"/>
              <a:t>Google</a:t>
            </a:r>
            <a:r>
              <a:rPr kumimoji="1" lang="zh-CN" altLang="en-US" dirty="0"/>
              <a:t>能解决一切</a:t>
            </a:r>
          </a:p>
        </p:txBody>
      </p:sp>
    </p:spTree>
    <p:extLst>
      <p:ext uri="{BB962C8B-B14F-4D97-AF65-F5344CB8AC3E}">
        <p14:creationId xmlns:p14="http://schemas.microsoft.com/office/powerpoint/2010/main" val="133968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Outline</a:t>
            </a:r>
            <a:endParaRPr kumimoji="1" lang="zh-CN" altLang="en-US" dirty="0"/>
          </a:p>
        </p:txBody>
      </p:sp>
      <p:sp>
        <p:nvSpPr>
          <p:cNvPr id="3" name="内容占位符 2"/>
          <p:cNvSpPr>
            <a:spLocks noGrp="1"/>
          </p:cNvSpPr>
          <p:nvPr>
            <p:ph idx="1"/>
          </p:nvPr>
        </p:nvSpPr>
        <p:spPr/>
        <p:txBody>
          <a:bodyPr/>
          <a:lstStyle/>
          <a:p>
            <a:pPr lvl="1"/>
            <a:r>
              <a:rPr kumimoji="1" lang="zh-CN" altLang="en-US" dirty="0"/>
              <a:t>操作系统简介</a:t>
            </a:r>
            <a:endParaRPr kumimoji="1" lang="en-US" altLang="zh-CN" dirty="0"/>
          </a:p>
          <a:p>
            <a:pPr lvl="1"/>
            <a:r>
              <a:rPr kumimoji="1" lang="en-US" altLang="zh-CN" dirty="0"/>
              <a:t>Linux</a:t>
            </a:r>
            <a:r>
              <a:rPr kumimoji="1" lang="zh-CN" altLang="en-US" dirty="0"/>
              <a:t>的安装</a:t>
            </a:r>
            <a:endParaRPr kumimoji="1" lang="en-US" altLang="zh-CN" dirty="0"/>
          </a:p>
          <a:p>
            <a:pPr lvl="1"/>
            <a:r>
              <a:rPr kumimoji="1" lang="en-US" altLang="zh-CN" dirty="0"/>
              <a:t>Linux</a:t>
            </a:r>
            <a:r>
              <a:rPr kumimoji="1" lang="zh-CN" altLang="en-US" dirty="0"/>
              <a:t>的基本使用和常用命令</a:t>
            </a:r>
            <a:endParaRPr kumimoji="1" lang="en-US" altLang="zh-CN" dirty="0"/>
          </a:p>
          <a:p>
            <a:pPr lvl="1"/>
            <a:r>
              <a:rPr kumimoji="1" lang="en-US" altLang="zh-CN" dirty="0"/>
              <a:t>shell</a:t>
            </a:r>
            <a:r>
              <a:rPr kumimoji="1" lang="zh-CN" altLang="en-US" dirty="0"/>
              <a:t>的概念与基本</a:t>
            </a:r>
            <a:r>
              <a:rPr kumimoji="1" lang="en-US" altLang="zh-CN" dirty="0"/>
              <a:t>bash</a:t>
            </a:r>
            <a:r>
              <a:rPr kumimoji="1" lang="zh-CN" altLang="en-US" dirty="0"/>
              <a:t>命令</a:t>
            </a:r>
            <a:endParaRPr kumimoji="1" lang="en-US" altLang="zh-CN" dirty="0"/>
          </a:p>
          <a:p>
            <a:pPr lvl="1"/>
            <a:r>
              <a:rPr kumimoji="1" lang="zh-CN" altLang="en-US" dirty="0"/>
              <a:t>利用</a:t>
            </a:r>
            <a:r>
              <a:rPr kumimoji="1" lang="en-US" altLang="zh-CN" dirty="0"/>
              <a:t>Linux</a:t>
            </a:r>
            <a:r>
              <a:rPr kumimoji="1" lang="zh-CN" altLang="en-US" dirty="0"/>
              <a:t>进行开发</a:t>
            </a:r>
            <a:r>
              <a:rPr kumimoji="1" lang="en-US" altLang="zh-CN" dirty="0"/>
              <a:t>——</a:t>
            </a:r>
            <a:r>
              <a:rPr kumimoji="1" lang="zh-CN" altLang="en-US" dirty="0"/>
              <a:t>基础</a:t>
            </a:r>
            <a:endParaRPr kumimoji="1" lang="en-US" altLang="zh-CN" dirty="0"/>
          </a:p>
          <a:p>
            <a:pPr lvl="1"/>
            <a:r>
              <a:rPr kumimoji="1" lang="zh-CN" altLang="en-US" dirty="0"/>
              <a:t>利用</a:t>
            </a:r>
            <a:r>
              <a:rPr kumimoji="1" lang="en-US" altLang="zh-CN" dirty="0"/>
              <a:t>Linux</a:t>
            </a:r>
            <a:r>
              <a:rPr kumimoji="1" lang="zh-CN" altLang="en-US" dirty="0"/>
              <a:t>进行开发</a:t>
            </a:r>
            <a:r>
              <a:rPr kumimoji="1" lang="en-US" altLang="zh-CN" dirty="0"/>
              <a:t>——</a:t>
            </a:r>
            <a:r>
              <a:rPr kumimoji="1" lang="zh-CN" altLang="en-US" dirty="0"/>
              <a:t>工具</a:t>
            </a:r>
            <a:endParaRPr kumimoji="1" lang="en-US" altLang="zh-CN" dirty="0"/>
          </a:p>
          <a:p>
            <a:pPr lvl="1"/>
            <a:r>
              <a:rPr kumimoji="1" lang="zh-CN" altLang="en-US" dirty="0"/>
              <a:t>利用</a:t>
            </a:r>
            <a:r>
              <a:rPr kumimoji="1" lang="en-US" altLang="zh-CN" dirty="0"/>
              <a:t>Linux</a:t>
            </a:r>
            <a:r>
              <a:rPr kumimoji="1" lang="zh-CN" altLang="en-US" dirty="0"/>
              <a:t>进行开发</a:t>
            </a:r>
            <a:r>
              <a:rPr kumimoji="1" lang="en-US" altLang="zh-CN" dirty="0"/>
              <a:t>——</a:t>
            </a:r>
            <a:r>
              <a:rPr kumimoji="1" lang="zh-CN" altLang="en-US" dirty="0"/>
              <a:t>进阶</a:t>
            </a:r>
            <a:endParaRPr kumimoji="1" lang="en-US" altLang="zh-CN" dirty="0"/>
          </a:p>
        </p:txBody>
      </p:sp>
    </p:spTree>
    <p:extLst>
      <p:ext uri="{BB962C8B-B14F-4D97-AF65-F5344CB8AC3E}">
        <p14:creationId xmlns:p14="http://schemas.microsoft.com/office/powerpoint/2010/main" val="112685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77672-20C4-4F0C-8D5D-6B23307E724B}"/>
              </a:ext>
            </a:extLst>
          </p:cNvPr>
          <p:cNvSpPr>
            <a:spLocks noGrp="1"/>
          </p:cNvSpPr>
          <p:nvPr>
            <p:ph type="title"/>
          </p:nvPr>
        </p:nvSpPr>
        <p:spPr/>
        <p:txBody>
          <a:bodyPr/>
          <a:lstStyle/>
          <a:p>
            <a:r>
              <a:rPr lang="zh-CN" altLang="en-US" dirty="0"/>
              <a:t>课后作业</a:t>
            </a:r>
          </a:p>
        </p:txBody>
      </p:sp>
      <p:sp>
        <p:nvSpPr>
          <p:cNvPr id="3" name="内容占位符 2">
            <a:extLst>
              <a:ext uri="{FF2B5EF4-FFF2-40B4-BE49-F238E27FC236}">
                <a16:creationId xmlns:a16="http://schemas.microsoft.com/office/drawing/2014/main" id="{2BE9B638-1ECC-40AE-8DAB-67DE830ED1C5}"/>
              </a:ext>
            </a:extLst>
          </p:cNvPr>
          <p:cNvSpPr>
            <a:spLocks noGrp="1"/>
          </p:cNvSpPr>
          <p:nvPr>
            <p:ph idx="1"/>
          </p:nvPr>
        </p:nvSpPr>
        <p:spPr/>
        <p:txBody>
          <a:bodyPr/>
          <a:lstStyle/>
          <a:p>
            <a:pPr lvl="1"/>
            <a:r>
              <a:rPr lang="zh-CN" altLang="en-US" dirty="0"/>
              <a:t>完成</a:t>
            </a:r>
            <a:r>
              <a:rPr lang="en-US" altLang="zh-CN" dirty="0" err="1"/>
              <a:t>linux</a:t>
            </a:r>
            <a:r>
              <a:rPr lang="zh-CN" altLang="en-US" dirty="0"/>
              <a:t>虚拟机的安装，使用</a:t>
            </a:r>
            <a:r>
              <a:rPr lang="en-US" altLang="zh-CN" dirty="0"/>
              <a:t>windows</a:t>
            </a:r>
            <a:r>
              <a:rPr lang="zh-CN" altLang="en-US" dirty="0"/>
              <a:t>的同学可以使用</a:t>
            </a:r>
            <a:r>
              <a:rPr lang="en-US" altLang="zh-CN" dirty="0" err="1"/>
              <a:t>vmware</a:t>
            </a:r>
            <a:r>
              <a:rPr lang="zh-CN" altLang="en-US" dirty="0"/>
              <a:t>或</a:t>
            </a:r>
            <a:r>
              <a:rPr lang="en-US" altLang="zh-CN" dirty="0"/>
              <a:t>VirtualBox</a:t>
            </a:r>
            <a:r>
              <a:rPr lang="zh-CN" altLang="en-US" dirty="0"/>
              <a:t>；使用</a:t>
            </a:r>
            <a:r>
              <a:rPr lang="en-US" altLang="zh-CN" dirty="0"/>
              <a:t>mac</a:t>
            </a:r>
            <a:r>
              <a:rPr lang="zh-CN" altLang="en-US" dirty="0"/>
              <a:t>的同学也建议安装虚拟机，可以用</a:t>
            </a:r>
            <a:r>
              <a:rPr lang="en-US" altLang="zh-CN" dirty="0"/>
              <a:t>parallel desktop</a:t>
            </a:r>
            <a:r>
              <a:rPr lang="zh-CN" altLang="en-US" dirty="0"/>
              <a:t>或</a:t>
            </a:r>
            <a:r>
              <a:rPr lang="en-US" altLang="zh-CN" dirty="0"/>
              <a:t>VirtualBox</a:t>
            </a:r>
            <a:r>
              <a:rPr lang="zh-CN" altLang="en-US" dirty="0"/>
              <a:t>。建议版本</a:t>
            </a:r>
            <a:r>
              <a:rPr lang="en-US" altLang="zh-CN" dirty="0"/>
              <a:t>ubuntu 16.04.3</a:t>
            </a:r>
            <a:r>
              <a:rPr lang="zh-CN" altLang="en-US" dirty="0"/>
              <a:t>。</a:t>
            </a:r>
            <a:endParaRPr lang="en-US" altLang="zh-CN" dirty="0"/>
          </a:p>
          <a:p>
            <a:pPr lvl="1"/>
            <a:r>
              <a:rPr lang="zh-CN" altLang="en-US" dirty="0"/>
              <a:t>通过</a:t>
            </a:r>
            <a:r>
              <a:rPr lang="en-US" altLang="zh-CN" dirty="0"/>
              <a:t>git clone</a:t>
            </a:r>
            <a:r>
              <a:rPr lang="zh-CN" altLang="en-US" dirty="0"/>
              <a:t>命令，拉取</a:t>
            </a:r>
            <a:r>
              <a:rPr lang="en-US" altLang="zh-CN" dirty="0">
                <a:hlinkClick r:id="rId2"/>
              </a:rPr>
              <a:t>https://github.com/FireBrother/SGD.git</a:t>
            </a:r>
            <a:r>
              <a:rPr lang="zh-CN" altLang="en-US" dirty="0"/>
              <a:t>的项目。</a:t>
            </a:r>
            <a:endParaRPr lang="en-US" altLang="zh-CN" dirty="0"/>
          </a:p>
          <a:p>
            <a:pPr lvl="1"/>
            <a:r>
              <a:rPr lang="zh-CN" altLang="en-US" dirty="0"/>
              <a:t>利用</a:t>
            </a:r>
            <a:r>
              <a:rPr lang="en-US" altLang="zh-CN" dirty="0" err="1"/>
              <a:t>gdb</a:t>
            </a:r>
            <a:r>
              <a:rPr lang="zh-CN" altLang="en-US" dirty="0"/>
              <a:t>调试程序，监控在每一轮训练的</a:t>
            </a:r>
            <a:r>
              <a:rPr lang="en-US" altLang="zh-CN" dirty="0"/>
              <a:t>epoch</a:t>
            </a:r>
            <a:r>
              <a:rPr lang="zh-CN" altLang="en-US" dirty="0"/>
              <a:t>中，</a:t>
            </a:r>
            <a:r>
              <a:rPr lang="en-US" altLang="zh-CN" dirty="0"/>
              <a:t>SGD::train()</a:t>
            </a:r>
            <a:r>
              <a:rPr lang="zh-CN" altLang="en-US" dirty="0"/>
              <a:t>函数中</a:t>
            </a:r>
            <a:r>
              <a:rPr lang="en-US" altLang="zh-CN" dirty="0" err="1"/>
              <a:t>cvg</a:t>
            </a:r>
            <a:r>
              <a:rPr lang="zh-CN" altLang="en-US" dirty="0"/>
              <a:t>的值的变化。</a:t>
            </a:r>
            <a:endParaRPr lang="en-US" altLang="zh-CN" dirty="0"/>
          </a:p>
          <a:p>
            <a:pPr lvl="2"/>
            <a:r>
              <a:rPr lang="zh-CN" altLang="en-US" dirty="0"/>
              <a:t>不允许通过打印中间变量的方式查看。</a:t>
            </a:r>
            <a:endParaRPr lang="en-US" altLang="zh-CN" dirty="0"/>
          </a:p>
          <a:p>
            <a:pPr lvl="1"/>
            <a:endParaRPr lang="en-US" altLang="zh-CN" dirty="0"/>
          </a:p>
          <a:p>
            <a:pPr lvl="1"/>
            <a:r>
              <a:rPr lang="en-US" altLang="zh-CN" dirty="0"/>
              <a:t>Python</a:t>
            </a:r>
            <a:r>
              <a:rPr lang="zh-CN" altLang="en-US" dirty="0"/>
              <a:t>作业的截止时间为</a:t>
            </a:r>
            <a:r>
              <a:rPr lang="en-US" altLang="zh-CN" dirty="0"/>
              <a:t>11</a:t>
            </a:r>
            <a:r>
              <a:rPr lang="zh-CN" altLang="en-US" dirty="0"/>
              <a:t>月</a:t>
            </a:r>
            <a:r>
              <a:rPr lang="en-US" altLang="zh-CN" dirty="0"/>
              <a:t>24</a:t>
            </a:r>
            <a:r>
              <a:rPr lang="zh-CN" altLang="en-US" dirty="0"/>
              <a:t>日上机前。</a:t>
            </a:r>
            <a:endParaRPr lang="en-US" altLang="zh-CN" dirty="0"/>
          </a:p>
          <a:p>
            <a:pPr lvl="1"/>
            <a:endParaRPr lang="en-US" altLang="zh-CN" dirty="0"/>
          </a:p>
          <a:p>
            <a:pPr lvl="1"/>
            <a:r>
              <a:rPr lang="zh-CN" altLang="en-US" dirty="0"/>
              <a:t>关于</a:t>
            </a:r>
            <a:r>
              <a:rPr lang="en-US" altLang="zh-CN" dirty="0"/>
              <a:t>git clone</a:t>
            </a:r>
            <a:r>
              <a:rPr lang="zh-CN" altLang="en-US" dirty="0"/>
              <a:t>命令，是拷贝远程仓库到本地，可以理解成从目标地址下载了一个文件夹下来。关于</a:t>
            </a:r>
            <a:r>
              <a:rPr lang="en-US" altLang="zh-CN" dirty="0"/>
              <a:t>git</a:t>
            </a:r>
            <a:r>
              <a:rPr lang="zh-CN" altLang="en-US" dirty="0"/>
              <a:t>的进一步使用在这里不做要求，感兴趣的同学可以了解一下。</a:t>
            </a:r>
            <a:endParaRPr lang="en-US" altLang="zh-CN" dirty="0"/>
          </a:p>
          <a:p>
            <a:pPr lvl="1"/>
            <a:r>
              <a:rPr lang="zh-CN" altLang="en-US" dirty="0"/>
              <a:t>所以作业第二题其实只要写</a:t>
            </a:r>
            <a:r>
              <a:rPr lang="en-US" altLang="zh-CN" dirty="0"/>
              <a:t>git clone </a:t>
            </a:r>
            <a:r>
              <a:rPr lang="en-US" altLang="zh-CN" dirty="0">
                <a:hlinkClick r:id="rId2"/>
              </a:rPr>
              <a:t>https://github.com/FireBrother/SGD.git</a:t>
            </a:r>
            <a:r>
              <a:rPr lang="zh-CN" altLang="en-US" dirty="0"/>
              <a:t>就可以了，如果是第一次使用</a:t>
            </a:r>
            <a:r>
              <a:rPr lang="en-US" altLang="zh-CN" dirty="0"/>
              <a:t>git</a:t>
            </a:r>
            <a:r>
              <a:rPr lang="zh-CN" altLang="en-US"/>
              <a:t>，需要根据提示设置一下自己的用户名和邮箱（随便写即可，不需要提前注册之类的）</a:t>
            </a:r>
            <a:endParaRPr lang="en-US" altLang="zh-CN" dirty="0"/>
          </a:p>
        </p:txBody>
      </p:sp>
    </p:spTree>
    <p:extLst>
      <p:ext uri="{BB962C8B-B14F-4D97-AF65-F5344CB8AC3E}">
        <p14:creationId xmlns:p14="http://schemas.microsoft.com/office/powerpoint/2010/main" val="305962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操作系统简介</a:t>
            </a:r>
            <a:endParaRPr kumimoji="1" lang="en-US" altLang="zh-CN" dirty="0"/>
          </a:p>
        </p:txBody>
      </p:sp>
      <p:sp>
        <p:nvSpPr>
          <p:cNvPr id="3" name="内容占位符 2"/>
          <p:cNvSpPr>
            <a:spLocks noGrp="1"/>
          </p:cNvSpPr>
          <p:nvPr>
            <p:ph idx="1"/>
          </p:nvPr>
        </p:nvSpPr>
        <p:spPr>
          <a:xfrm>
            <a:off x="1097280" y="1845734"/>
            <a:ext cx="5470788" cy="4023360"/>
          </a:xfrm>
        </p:spPr>
        <p:txBody>
          <a:bodyPr>
            <a:normAutofit lnSpcReduction="10000"/>
          </a:bodyPr>
          <a:lstStyle/>
          <a:p>
            <a:r>
              <a:rPr kumimoji="1" lang="zh-CN" altLang="en-US" dirty="0"/>
              <a:t>操作系统的定义</a:t>
            </a:r>
            <a:endParaRPr kumimoji="1" lang="en-US" altLang="zh-CN" dirty="0"/>
          </a:p>
          <a:p>
            <a:pPr lvl="1"/>
            <a:r>
              <a:rPr kumimoji="1" lang="zh-CN" altLang="en-US" dirty="0"/>
              <a:t>操作系统（</a:t>
            </a:r>
            <a:r>
              <a:rPr kumimoji="1" lang="en-US" altLang="zh-CN" dirty="0"/>
              <a:t>OS</a:t>
            </a:r>
            <a:r>
              <a:rPr kumimoji="1" lang="zh-CN" altLang="en-US" dirty="0"/>
              <a:t>）是管理计算机硬件和软件资源并为计算机程序提供公共服务的系统软件。 所有计算机程序（不包括固件）都需要操作系统才能运行。</a:t>
            </a:r>
            <a:endParaRPr kumimoji="1" lang="en-US" altLang="zh-CN" dirty="0"/>
          </a:p>
          <a:p>
            <a:r>
              <a:rPr kumimoji="1" lang="zh-CN" altLang="en-US" dirty="0"/>
              <a:t>操作系统的功能</a:t>
            </a:r>
            <a:endParaRPr kumimoji="1" lang="en-US" altLang="zh-CN" dirty="0"/>
          </a:p>
          <a:p>
            <a:pPr lvl="1"/>
            <a:r>
              <a:rPr kumimoji="1" lang="zh-CN" altLang="en-US" dirty="0"/>
              <a:t>为用户提供一个友好的接口，</a:t>
            </a:r>
            <a:r>
              <a:rPr lang="zh-CN" altLang="en-US" dirty="0"/>
              <a:t>屏蔽硬件物理特性和操作细节，为用户使用计算机提供了便利。</a:t>
            </a:r>
            <a:endParaRPr lang="en-US" altLang="zh-CN" dirty="0"/>
          </a:p>
          <a:p>
            <a:pPr lvl="1"/>
            <a:r>
              <a:rPr lang="zh-CN" altLang="en-US" dirty="0"/>
              <a:t>有效管理系统资源，提高系统资源使用效率。</a:t>
            </a:r>
            <a:endParaRPr lang="en-US" altLang="zh-CN" dirty="0"/>
          </a:p>
          <a:p>
            <a:pPr lvl="1"/>
            <a:r>
              <a:rPr kumimoji="1" lang="zh-CN" altLang="en-US" dirty="0"/>
              <a:t>合理调度任务，让系统以一定规则完成提交的任务。</a:t>
            </a:r>
            <a:endParaRPr kumimoji="1" lang="en-US" altLang="zh-CN" dirty="0"/>
          </a:p>
          <a:p>
            <a:r>
              <a:rPr kumimoji="1" lang="zh-CN" altLang="en-US" dirty="0"/>
              <a:t>操作系统的类型</a:t>
            </a:r>
            <a:endParaRPr kumimoji="1" lang="en-US" altLang="zh-CN" dirty="0"/>
          </a:p>
          <a:p>
            <a:pPr lvl="1"/>
            <a:r>
              <a:rPr kumimoji="1" lang="zh-CN" altLang="en-US" dirty="0"/>
              <a:t>下面的类型</a:t>
            </a:r>
            <a:r>
              <a:rPr kumimoji="1" lang="zh-CN" altLang="en-US"/>
              <a:t>划分并不互斥</a:t>
            </a:r>
            <a:endParaRPr kumimoji="1" lang="en-US" altLang="zh-CN" dirty="0"/>
          </a:p>
          <a:p>
            <a:pPr lvl="1"/>
            <a:r>
              <a:rPr kumimoji="1" lang="en-US" altLang="zh-CN" dirty="0"/>
              <a:t>Batch Processing, Time-Sharing, Distributed, Templated, Embedded, Real-time and so on...</a:t>
            </a:r>
          </a:p>
          <a:p>
            <a:pPr lvl="1"/>
            <a:endParaRPr lang="en-US" altLang="zh-CN" dirty="0"/>
          </a:p>
        </p:txBody>
      </p:sp>
      <p:pic>
        <p:nvPicPr>
          <p:cNvPr id="4" name="图片 3"/>
          <p:cNvPicPr>
            <a:picLocks noChangeAspect="1"/>
          </p:cNvPicPr>
          <p:nvPr/>
        </p:nvPicPr>
        <p:blipFill>
          <a:blip r:embed="rId3"/>
          <a:stretch>
            <a:fillRect/>
          </a:stretch>
        </p:blipFill>
        <p:spPr>
          <a:xfrm>
            <a:off x="6799580" y="1360594"/>
            <a:ext cx="4356100" cy="4508500"/>
          </a:xfrm>
          <a:prstGeom prst="rect">
            <a:avLst/>
          </a:prstGeom>
        </p:spPr>
      </p:pic>
    </p:spTree>
    <p:extLst>
      <p:ext uri="{BB962C8B-B14F-4D97-AF65-F5344CB8AC3E}">
        <p14:creationId xmlns:p14="http://schemas.microsoft.com/office/powerpoint/2010/main" val="160268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操作系统简介</a:t>
            </a:r>
            <a:endParaRPr kumimoji="1" lang="en-US" altLang="zh-CN" dirty="0"/>
          </a:p>
        </p:txBody>
      </p:sp>
      <p:sp>
        <p:nvSpPr>
          <p:cNvPr id="3" name="内容占位符 2"/>
          <p:cNvSpPr>
            <a:spLocks noGrp="1"/>
          </p:cNvSpPr>
          <p:nvPr>
            <p:ph idx="1"/>
          </p:nvPr>
        </p:nvSpPr>
        <p:spPr/>
        <p:txBody>
          <a:bodyPr/>
          <a:lstStyle/>
          <a:p>
            <a:r>
              <a:rPr kumimoji="1" lang="zh-CN" altLang="en-US" dirty="0"/>
              <a:t>现在最流行的个人桌面操作系统：</a:t>
            </a:r>
            <a:r>
              <a:rPr kumimoji="1" lang="en-US" altLang="zh-CN" dirty="0"/>
              <a:t>Windows</a:t>
            </a:r>
          </a:p>
          <a:p>
            <a:r>
              <a:rPr kumimoji="1" lang="zh-CN" altLang="en-US" dirty="0"/>
              <a:t>最早的多用户、多任务操作系统：</a:t>
            </a:r>
            <a:r>
              <a:rPr kumimoji="1" lang="en-US" altLang="zh-CN" dirty="0"/>
              <a:t>Unix</a:t>
            </a:r>
          </a:p>
          <a:p>
            <a:pPr lvl="1"/>
            <a:r>
              <a:rPr lang="en-US" altLang="zh-CN" dirty="0"/>
              <a:t>UNIX</a:t>
            </a:r>
            <a:r>
              <a:rPr lang="zh-CN" altLang="en-US" dirty="0"/>
              <a:t>操作系统是一个强大的多用户、多任务操作系统，支持多种处理器架构，按照操作系统的分类，属于分时操作系统，最早由</a:t>
            </a:r>
            <a:r>
              <a:rPr lang="en-US" altLang="zh-CN" dirty="0"/>
              <a:t>Ken Thompson</a:t>
            </a:r>
            <a:r>
              <a:rPr lang="zh-CN" altLang="en-US" dirty="0"/>
              <a:t>、</a:t>
            </a:r>
            <a:r>
              <a:rPr lang="en-US" altLang="zh-CN" dirty="0"/>
              <a:t>Dennis Ritchie</a:t>
            </a:r>
            <a:r>
              <a:rPr lang="zh-CN" altLang="en-US" dirty="0"/>
              <a:t>和</a:t>
            </a:r>
            <a:r>
              <a:rPr lang="en-US" altLang="zh-CN" dirty="0"/>
              <a:t>Douglas McIlroy</a:t>
            </a:r>
            <a:r>
              <a:rPr lang="zh-CN" altLang="en-US" dirty="0"/>
              <a:t>于</a:t>
            </a:r>
            <a:r>
              <a:rPr lang="en-US" altLang="zh-CN" dirty="0"/>
              <a:t>1969</a:t>
            </a:r>
            <a:r>
              <a:rPr lang="zh-CN" altLang="en-US" dirty="0"/>
              <a:t>年在</a:t>
            </a:r>
            <a:r>
              <a:rPr lang="en-US" altLang="zh-CN" dirty="0"/>
              <a:t>AT&amp;T</a:t>
            </a:r>
            <a:r>
              <a:rPr lang="zh-CN" altLang="en-US" dirty="0"/>
              <a:t>的贝尔实验室开发。</a:t>
            </a:r>
            <a:endParaRPr lang="en-US" altLang="zh-CN" dirty="0"/>
          </a:p>
          <a:p>
            <a:pPr lvl="1"/>
            <a:r>
              <a:rPr lang="zh-CN" altLang="en-US" dirty="0"/>
              <a:t>目前它的商标权由国际开放标准组织所拥有，只有匹配单一</a:t>
            </a:r>
            <a:r>
              <a:rPr lang="en-US" altLang="zh-CN" dirty="0"/>
              <a:t>UNIX</a:t>
            </a:r>
            <a:r>
              <a:rPr lang="zh-CN" altLang="en-US" dirty="0"/>
              <a:t>规范的</a:t>
            </a:r>
            <a:r>
              <a:rPr lang="en-US" altLang="zh-CN" dirty="0"/>
              <a:t>UNIX</a:t>
            </a:r>
            <a:r>
              <a:rPr lang="zh-CN" altLang="en-US" dirty="0"/>
              <a:t>系统才能使用</a:t>
            </a:r>
            <a:r>
              <a:rPr lang="en-US" altLang="zh-CN" dirty="0"/>
              <a:t>UNIX</a:t>
            </a:r>
            <a:r>
              <a:rPr lang="zh-CN" altLang="en-US" dirty="0"/>
              <a:t>这个名称，否则只能称为类</a:t>
            </a:r>
            <a:r>
              <a:rPr lang="en-US" altLang="zh-CN" dirty="0"/>
              <a:t>UNIX</a:t>
            </a:r>
            <a:r>
              <a:rPr lang="zh-CN" altLang="en-US" dirty="0"/>
              <a:t>（</a:t>
            </a:r>
            <a:r>
              <a:rPr lang="en-US" altLang="zh-CN" dirty="0"/>
              <a:t>UNIX-like</a:t>
            </a:r>
            <a:r>
              <a:rPr lang="zh-CN" altLang="en-US" dirty="0"/>
              <a:t>）。</a:t>
            </a:r>
            <a:endParaRPr kumimoji="1" lang="en-US" altLang="zh-CN" dirty="0"/>
          </a:p>
          <a:p>
            <a:r>
              <a:rPr lang="zh-CN" altLang="en-US" dirty="0"/>
              <a:t>类</a:t>
            </a:r>
            <a:r>
              <a:rPr lang="en-US" altLang="zh-CN" dirty="0"/>
              <a:t>Unix</a:t>
            </a:r>
            <a:r>
              <a:rPr lang="zh-CN" altLang="en-US" dirty="0"/>
              <a:t>（</a:t>
            </a:r>
            <a:r>
              <a:rPr lang="en-US" altLang="zh-CN" dirty="0"/>
              <a:t>*nix</a:t>
            </a:r>
            <a:r>
              <a:rPr lang="zh-CN" altLang="en-US" dirty="0"/>
              <a:t>）系统的重要分支：</a:t>
            </a:r>
            <a:r>
              <a:rPr lang="en-US" altLang="zh-CN" dirty="0"/>
              <a:t> Linux</a:t>
            </a:r>
            <a:r>
              <a:rPr lang="zh-CN" altLang="en-US" dirty="0"/>
              <a:t>系统</a:t>
            </a:r>
            <a:endParaRPr lang="en-US" altLang="zh-CN" dirty="0"/>
          </a:p>
          <a:p>
            <a:pPr lvl="1"/>
            <a:r>
              <a:rPr lang="zh-CN" altLang="en-US" dirty="0"/>
              <a:t>类</a:t>
            </a:r>
            <a:r>
              <a:rPr lang="en-US" altLang="zh-CN" dirty="0"/>
              <a:t>Unix</a:t>
            </a:r>
            <a:r>
              <a:rPr lang="zh-CN" altLang="en-US" dirty="0"/>
              <a:t>操作系统的行为类似于</a:t>
            </a:r>
            <a:r>
              <a:rPr lang="en-US" altLang="zh-CN" dirty="0"/>
              <a:t>Unix</a:t>
            </a:r>
            <a:r>
              <a:rPr lang="zh-CN" altLang="en-US" dirty="0"/>
              <a:t>系统，但不一定符合任何版本的“单一</a:t>
            </a:r>
            <a:r>
              <a:rPr lang="en-US" altLang="zh-CN" dirty="0"/>
              <a:t>UNIX</a:t>
            </a:r>
            <a:r>
              <a:rPr lang="zh-CN" altLang="en-US" dirty="0"/>
              <a:t>规范”，也不需要被认证。</a:t>
            </a:r>
            <a:endParaRPr lang="en-US" altLang="zh-CN" dirty="0"/>
          </a:p>
        </p:txBody>
      </p:sp>
    </p:spTree>
    <p:extLst>
      <p:ext uri="{BB962C8B-B14F-4D97-AF65-F5344CB8AC3E}">
        <p14:creationId xmlns:p14="http://schemas.microsoft.com/office/powerpoint/2010/main" val="175573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en-US" dirty="0"/>
              <a:t>简介</a:t>
            </a:r>
          </a:p>
        </p:txBody>
      </p:sp>
      <p:sp>
        <p:nvSpPr>
          <p:cNvPr id="3" name="内容占位符 2"/>
          <p:cNvSpPr>
            <a:spLocks noGrp="1"/>
          </p:cNvSpPr>
          <p:nvPr>
            <p:ph idx="1"/>
          </p:nvPr>
        </p:nvSpPr>
        <p:spPr>
          <a:xfrm>
            <a:off x="1097280" y="1845734"/>
            <a:ext cx="7619539" cy="4023360"/>
          </a:xfrm>
        </p:spPr>
        <p:txBody>
          <a:bodyPr/>
          <a:lstStyle/>
          <a:p>
            <a:r>
              <a:rPr kumimoji="1" lang="en-US" altLang="zh-CN" dirty="0"/>
              <a:t>Linux</a:t>
            </a:r>
            <a:r>
              <a:rPr kumimoji="1" lang="zh-CN" altLang="en-US" dirty="0"/>
              <a:t>可以指代两个概念：</a:t>
            </a:r>
            <a:r>
              <a:rPr kumimoji="1" lang="en-US" altLang="zh-CN" dirty="0"/>
              <a:t>Linux</a:t>
            </a:r>
            <a:r>
              <a:rPr kumimoji="1" lang="zh-CN" altLang="en-US" dirty="0"/>
              <a:t>内核和</a:t>
            </a:r>
            <a:r>
              <a:rPr kumimoji="1" lang="en-US" altLang="zh-CN" dirty="0"/>
              <a:t>Linux</a:t>
            </a:r>
            <a:r>
              <a:rPr kumimoji="1" lang="zh-CN" altLang="en-US" dirty="0"/>
              <a:t>操作系统。</a:t>
            </a:r>
            <a:endParaRPr kumimoji="1" lang="en-US" altLang="zh-CN" dirty="0"/>
          </a:p>
          <a:p>
            <a:pPr lvl="1"/>
            <a:r>
              <a:rPr kumimoji="1" lang="zh-CN" altLang="en-US" dirty="0"/>
              <a:t>严格来讲，</a:t>
            </a:r>
            <a:r>
              <a:rPr kumimoji="1" lang="en-US" altLang="zh-CN" dirty="0"/>
              <a:t>Linux</a:t>
            </a:r>
            <a:r>
              <a:rPr kumimoji="1" lang="zh-CN" altLang="en-US" dirty="0"/>
              <a:t>指一种系统内核（</a:t>
            </a:r>
            <a:r>
              <a:rPr kumimoji="1" lang="en-US" altLang="zh-CN" dirty="0"/>
              <a:t>kernel</a:t>
            </a:r>
            <a:r>
              <a:rPr kumimoji="1" lang="zh-CN" altLang="en-US" dirty="0"/>
              <a:t>），由林纳斯</a:t>
            </a:r>
            <a:r>
              <a:rPr kumimoji="1" lang="en-US" altLang="zh-CN" dirty="0"/>
              <a:t>·</a:t>
            </a:r>
            <a:r>
              <a:rPr kumimoji="1" lang="zh-CN" altLang="en-US" dirty="0"/>
              <a:t>托瓦兹在</a:t>
            </a:r>
            <a:r>
              <a:rPr kumimoji="1" lang="en-US" altLang="zh-CN" dirty="0"/>
              <a:t>1991</a:t>
            </a:r>
            <a:r>
              <a:rPr kumimoji="1" lang="zh-CN" altLang="en-US" dirty="0"/>
              <a:t>年</a:t>
            </a:r>
            <a:r>
              <a:rPr kumimoji="1" lang="en-US" altLang="zh-CN" dirty="0"/>
              <a:t>10</a:t>
            </a:r>
            <a:r>
              <a:rPr kumimoji="1" lang="zh-CN" altLang="en-US" dirty="0"/>
              <a:t>月</a:t>
            </a:r>
            <a:r>
              <a:rPr kumimoji="1" lang="en-US" altLang="zh-CN" dirty="0"/>
              <a:t>5</a:t>
            </a:r>
            <a:r>
              <a:rPr kumimoji="1" lang="zh-CN" altLang="en-US" dirty="0"/>
              <a:t>日首次发布。</a:t>
            </a:r>
            <a:endParaRPr kumimoji="1" lang="en-US" altLang="zh-CN" dirty="0"/>
          </a:p>
          <a:p>
            <a:pPr lvl="1"/>
            <a:r>
              <a:rPr kumimoji="1" lang="zh-CN" altLang="en-US" dirty="0"/>
              <a:t>加上用户空间的应用程序之后，成为</a:t>
            </a:r>
            <a:r>
              <a:rPr kumimoji="1" lang="en-US" altLang="zh-CN" dirty="0"/>
              <a:t>Linux</a:t>
            </a:r>
            <a:r>
              <a:rPr kumimoji="1" lang="zh-CN" altLang="en-US" dirty="0"/>
              <a:t>操作系统。如今</a:t>
            </a:r>
            <a:r>
              <a:rPr kumimoji="1" lang="en-US" altLang="zh-CN" dirty="0"/>
              <a:t>Linux</a:t>
            </a:r>
            <a:r>
              <a:rPr kumimoji="1" lang="zh-CN" altLang="en-US" dirty="0"/>
              <a:t>常用来指基于</a:t>
            </a:r>
            <a:r>
              <a:rPr kumimoji="1" lang="en-US" altLang="zh-CN" dirty="0"/>
              <a:t>Linux</a:t>
            </a:r>
            <a:r>
              <a:rPr kumimoji="1" lang="zh-CN" altLang="en-US" dirty="0"/>
              <a:t>的完整操作系统，内核则改以</a:t>
            </a:r>
            <a:r>
              <a:rPr kumimoji="1" lang="en-US" altLang="zh-CN" dirty="0"/>
              <a:t>Linux</a:t>
            </a:r>
            <a:r>
              <a:rPr kumimoji="1" lang="zh-CN" altLang="en-US" dirty="0"/>
              <a:t>内核称之。</a:t>
            </a:r>
            <a:endParaRPr kumimoji="1" lang="en-US" altLang="zh-CN" dirty="0"/>
          </a:p>
          <a:p>
            <a:r>
              <a:rPr kumimoji="1" lang="en-US" altLang="zh-CN" dirty="0"/>
              <a:t>Linux</a:t>
            </a:r>
            <a:r>
              <a:rPr kumimoji="1" lang="zh-CN" altLang="en-US" dirty="0"/>
              <a:t>系统如今可以运行在大型机、个人</a:t>
            </a:r>
            <a:r>
              <a:rPr kumimoji="1" lang="en-US" altLang="zh-CN" dirty="0"/>
              <a:t>PC</a:t>
            </a:r>
            <a:r>
              <a:rPr kumimoji="1" lang="zh-CN" altLang="en-US" dirty="0"/>
              <a:t>甚至嵌入式设备等多种架构和硬件平台的设备上，是</a:t>
            </a:r>
            <a:r>
              <a:rPr lang="zh-CN" altLang="en-US" dirty="0"/>
              <a:t>目前运用领域最广泛、使用人数最多的操作系统。</a:t>
            </a:r>
            <a:endParaRPr lang="en-US" altLang="zh-CN" dirty="0"/>
          </a:p>
          <a:p>
            <a:r>
              <a:rPr kumimoji="1" lang="en-US" altLang="zh-CN" dirty="0"/>
              <a:t>Linux</a:t>
            </a:r>
            <a:r>
              <a:rPr kumimoji="1" lang="zh-CN" altLang="en-US" dirty="0"/>
              <a:t>系统发行版：包含</a:t>
            </a:r>
            <a:r>
              <a:rPr kumimoji="1" lang="en-US" altLang="zh-CN" dirty="0"/>
              <a:t>Linux</a:t>
            </a:r>
            <a:r>
              <a:rPr kumimoji="1" lang="zh-CN" altLang="en-US" dirty="0"/>
              <a:t>内核和支撑内核的实用程序和库，通常还带有大量可以满足各类需求的应用程序。</a:t>
            </a:r>
            <a:endParaRPr kumimoji="1" lang="en-US" altLang="zh-CN" dirty="0"/>
          </a:p>
          <a:p>
            <a:pPr lvl="1"/>
            <a:r>
              <a:rPr kumimoji="1" lang="zh-CN" altLang="en-US" dirty="0"/>
              <a:t>包括</a:t>
            </a:r>
            <a:r>
              <a:rPr kumimoji="1" lang="en-US" altLang="zh-CN" dirty="0" err="1"/>
              <a:t>Debian</a:t>
            </a:r>
            <a:r>
              <a:rPr kumimoji="1" lang="zh-CN" altLang="en-US" dirty="0"/>
              <a:t>（及其派生版本</a:t>
            </a:r>
            <a:r>
              <a:rPr kumimoji="1" lang="en-US" altLang="zh-CN" dirty="0"/>
              <a:t>Ubuntu</a:t>
            </a:r>
            <a:r>
              <a:rPr kumimoji="1" lang="zh-CN" altLang="en-US" dirty="0"/>
              <a:t>、</a:t>
            </a:r>
            <a:r>
              <a:rPr kumimoji="1" lang="en-US" altLang="zh-CN" dirty="0"/>
              <a:t>Linux Mint</a:t>
            </a:r>
            <a:r>
              <a:rPr kumimoji="1" lang="zh-CN" altLang="en-US" dirty="0"/>
              <a:t>）、</a:t>
            </a:r>
            <a:r>
              <a:rPr kumimoji="1" lang="en-US" altLang="zh-CN" dirty="0"/>
              <a:t>Fedora</a:t>
            </a:r>
            <a:r>
              <a:rPr kumimoji="1" lang="zh-CN" altLang="en-US" dirty="0"/>
              <a:t>（及其相关版本</a:t>
            </a:r>
            <a:r>
              <a:rPr kumimoji="1" lang="en-US" altLang="zh-CN" dirty="0"/>
              <a:t>Red Hat Enterprise Linux</a:t>
            </a:r>
            <a:r>
              <a:rPr kumimoji="1" lang="zh-CN" altLang="en-US" dirty="0"/>
              <a:t>、</a:t>
            </a:r>
            <a:r>
              <a:rPr kumimoji="1" lang="en-US" altLang="zh-CN" dirty="0"/>
              <a:t>CentOS</a:t>
            </a:r>
            <a:r>
              <a:rPr kumimoji="1" lang="zh-CN" altLang="en-US" dirty="0"/>
              <a:t>）和</a:t>
            </a:r>
            <a:r>
              <a:rPr kumimoji="1" lang="en-US" altLang="zh-CN" dirty="0" err="1"/>
              <a:t>openSUSE</a:t>
            </a:r>
            <a:r>
              <a:rPr kumimoji="1" lang="zh-CN" altLang="en-US" dirty="0"/>
              <a:t>等。</a:t>
            </a:r>
            <a:endParaRPr kumimoji="1" lang="en-US" altLang="zh-CN" dirty="0"/>
          </a:p>
        </p:txBody>
      </p:sp>
      <p:pic>
        <p:nvPicPr>
          <p:cNvPr id="4" name="图片 3"/>
          <p:cNvPicPr>
            <a:picLocks noChangeAspect="1"/>
          </p:cNvPicPr>
          <p:nvPr/>
        </p:nvPicPr>
        <p:blipFill>
          <a:blip r:embed="rId3"/>
          <a:stretch>
            <a:fillRect/>
          </a:stretch>
        </p:blipFill>
        <p:spPr>
          <a:xfrm>
            <a:off x="8716819" y="1845734"/>
            <a:ext cx="2794000" cy="2209800"/>
          </a:xfrm>
          <a:prstGeom prst="rect">
            <a:avLst/>
          </a:prstGeom>
        </p:spPr>
      </p:pic>
    </p:spTree>
    <p:extLst>
      <p:ext uri="{BB962C8B-B14F-4D97-AF65-F5344CB8AC3E}">
        <p14:creationId xmlns:p14="http://schemas.microsoft.com/office/powerpoint/2010/main" val="211665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en-US" dirty="0"/>
              <a:t>简介</a:t>
            </a:r>
          </a:p>
        </p:txBody>
      </p:sp>
      <p:pic>
        <p:nvPicPr>
          <p:cNvPr id="4" name="图片 3"/>
          <p:cNvPicPr>
            <a:picLocks noChangeAspect="1"/>
          </p:cNvPicPr>
          <p:nvPr/>
        </p:nvPicPr>
        <p:blipFill>
          <a:blip r:embed="rId2"/>
          <a:stretch>
            <a:fillRect/>
          </a:stretch>
        </p:blipFill>
        <p:spPr>
          <a:xfrm>
            <a:off x="2517486" y="1845734"/>
            <a:ext cx="7457786" cy="4412891"/>
          </a:xfrm>
          <a:prstGeom prst="rect">
            <a:avLst/>
          </a:prstGeom>
        </p:spPr>
      </p:pic>
    </p:spTree>
    <p:extLst>
      <p:ext uri="{BB962C8B-B14F-4D97-AF65-F5344CB8AC3E}">
        <p14:creationId xmlns:p14="http://schemas.microsoft.com/office/powerpoint/2010/main" val="86109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en-US" dirty="0"/>
              <a:t>的安装</a:t>
            </a:r>
          </a:p>
        </p:txBody>
      </p:sp>
      <p:sp>
        <p:nvSpPr>
          <p:cNvPr id="3" name="内容占位符 2"/>
          <p:cNvSpPr>
            <a:spLocks noGrp="1"/>
          </p:cNvSpPr>
          <p:nvPr>
            <p:ph idx="1"/>
          </p:nvPr>
        </p:nvSpPr>
        <p:spPr/>
        <p:txBody>
          <a:bodyPr/>
          <a:lstStyle/>
          <a:p>
            <a:r>
              <a:rPr kumimoji="1" lang="zh-CN" altLang="en-US" dirty="0"/>
              <a:t>目前常见的安装方式，无非双系统或者虚拟机。</a:t>
            </a:r>
            <a:endParaRPr kumimoji="1" lang="en-US" altLang="zh-CN" dirty="0"/>
          </a:p>
          <a:p>
            <a:pPr lvl="1"/>
            <a:r>
              <a:rPr kumimoji="1" lang="zh-CN" altLang="en-US" dirty="0"/>
              <a:t>曾经还有一种安装方式叫</a:t>
            </a:r>
            <a:r>
              <a:rPr kumimoji="1" lang="en-US" altLang="zh-CN" dirty="0" err="1"/>
              <a:t>wubi</a:t>
            </a:r>
            <a:r>
              <a:rPr kumimoji="1" lang="zh-CN" altLang="en-US" dirty="0"/>
              <a:t>，但是早已经是时代的眼泪了。</a:t>
            </a:r>
            <a:endParaRPr kumimoji="1" lang="en-US" altLang="zh-CN" dirty="0"/>
          </a:p>
          <a:p>
            <a:r>
              <a:rPr kumimoji="1" lang="zh-CN" altLang="en-US" dirty="0"/>
              <a:t>如果只是体验和学习，用虚拟机比较方便（而且适合瞎搞之后重装）。</a:t>
            </a:r>
            <a:endParaRPr kumimoji="1" lang="en-US" altLang="zh-CN" dirty="0"/>
          </a:p>
          <a:p>
            <a:pPr lvl="1"/>
            <a:r>
              <a:rPr kumimoji="1" lang="zh-CN" altLang="en-US" dirty="0"/>
              <a:t>虚拟机安装的话，</a:t>
            </a:r>
            <a:r>
              <a:rPr kumimoji="1" lang="en-US" altLang="zh-CN" dirty="0"/>
              <a:t>VMWare</a:t>
            </a:r>
            <a:r>
              <a:rPr kumimoji="1" lang="zh-CN" altLang="en-US" dirty="0"/>
              <a:t>支持快速安装，加载</a:t>
            </a:r>
            <a:r>
              <a:rPr kumimoji="1" lang="en-US" altLang="zh-CN" dirty="0" err="1"/>
              <a:t>iso</a:t>
            </a:r>
            <a:r>
              <a:rPr kumimoji="1" lang="zh-CN" altLang="en-US" dirty="0"/>
              <a:t>文件之后能够自动安装。</a:t>
            </a:r>
            <a:endParaRPr kumimoji="1" lang="en-US" altLang="zh-CN" dirty="0"/>
          </a:p>
          <a:p>
            <a:r>
              <a:rPr kumimoji="1" lang="zh-CN" altLang="en-US" dirty="0"/>
              <a:t>如果需要长期使用或者对性能有要求，装双系统比较好。</a:t>
            </a:r>
            <a:endParaRPr kumimoji="1" lang="en-US" altLang="zh-CN" dirty="0"/>
          </a:p>
          <a:p>
            <a:pPr lvl="1"/>
            <a:r>
              <a:rPr kumimoji="1" lang="zh-CN" altLang="en-US" dirty="0"/>
              <a:t>双系统安装的时候要考虑的事情很多，空间的分配、引导的选择等等。</a:t>
            </a:r>
            <a:endParaRPr kumimoji="1" lang="en-US" altLang="zh-CN" dirty="0"/>
          </a:p>
          <a:p>
            <a:r>
              <a:rPr kumimoji="1" lang="zh-CN" altLang="en-US" dirty="0"/>
              <a:t>当然，如果是重度使用，最稳定安全的做法是只装一个</a:t>
            </a:r>
            <a:r>
              <a:rPr kumimoji="1" lang="en-US" altLang="zh-CN" dirty="0"/>
              <a:t>Linux</a:t>
            </a:r>
            <a:r>
              <a:rPr kumimoji="1" lang="zh-CN" altLang="en-US" dirty="0"/>
              <a:t>系统。</a:t>
            </a:r>
            <a:endParaRPr kumimoji="1" lang="en-US" altLang="zh-CN" dirty="0"/>
          </a:p>
          <a:p>
            <a:pPr lvl="1"/>
            <a:r>
              <a:rPr kumimoji="1" lang="zh-CN" altLang="en-US" dirty="0"/>
              <a:t>因为虽然理论上两个系统并不会互相干扰，但是毕竟磁盘是共用的，双系统偶尔也会出现奇怪的问题。</a:t>
            </a:r>
          </a:p>
          <a:p>
            <a:r>
              <a:rPr kumimoji="1" lang="zh-CN" altLang="en-US" dirty="0"/>
              <a:t> 软件源一般会切换至国内的镜像站。</a:t>
            </a:r>
          </a:p>
        </p:txBody>
      </p:sp>
    </p:spTree>
    <p:extLst>
      <p:ext uri="{BB962C8B-B14F-4D97-AF65-F5344CB8AC3E}">
        <p14:creationId xmlns:p14="http://schemas.microsoft.com/office/powerpoint/2010/main" val="155492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en-US" dirty="0"/>
              <a:t>的安装</a:t>
            </a:r>
          </a:p>
        </p:txBody>
      </p:sp>
      <p:sp>
        <p:nvSpPr>
          <p:cNvPr id="3" name="内容占位符 2"/>
          <p:cNvSpPr>
            <a:spLocks noGrp="1"/>
          </p:cNvSpPr>
          <p:nvPr>
            <p:ph idx="1"/>
          </p:nvPr>
        </p:nvSpPr>
        <p:spPr/>
        <p:txBody>
          <a:bodyPr/>
          <a:lstStyle/>
          <a:p>
            <a:r>
              <a:rPr kumimoji="1" lang="zh-CN" altLang="en-US" dirty="0"/>
              <a:t>一点关于编码的小知识</a:t>
            </a:r>
            <a:endParaRPr kumimoji="1" lang="en-US" altLang="zh-CN" dirty="0"/>
          </a:p>
          <a:p>
            <a:pPr lvl="1"/>
            <a:r>
              <a:rPr kumimoji="1" lang="en-US" altLang="zh-CN" dirty="0"/>
              <a:t>Linux</a:t>
            </a:r>
            <a:r>
              <a:rPr kumimoji="1" lang="zh-CN" altLang="en-US" dirty="0"/>
              <a:t>系统一般采用的是</a:t>
            </a:r>
            <a:r>
              <a:rPr kumimoji="1" lang="en-US" altLang="zh-CN" dirty="0"/>
              <a:t>utf8</a:t>
            </a:r>
            <a:r>
              <a:rPr kumimoji="1" lang="zh-CN" altLang="en-US" dirty="0"/>
              <a:t>进行编码，所以文本文件中如果存在中文，可能会出现显示问题；</a:t>
            </a:r>
            <a:endParaRPr kumimoji="1" lang="en-US" altLang="zh-CN" dirty="0"/>
          </a:p>
          <a:p>
            <a:pPr lvl="1"/>
            <a:r>
              <a:rPr kumimoji="1" lang="zh-CN" altLang="en-US" dirty="0"/>
              <a:t>从英文</a:t>
            </a:r>
            <a:r>
              <a:rPr kumimoji="1" lang="en-US" altLang="zh-CN" dirty="0"/>
              <a:t>26</a:t>
            </a:r>
            <a:r>
              <a:rPr kumimoji="1" lang="zh-CN" altLang="en-US" dirty="0"/>
              <a:t>个字母到</a:t>
            </a:r>
            <a:r>
              <a:rPr kumimoji="1" lang="en-US" altLang="zh-CN" dirty="0" err="1"/>
              <a:t>ascii</a:t>
            </a:r>
            <a:r>
              <a:rPr kumimoji="1" lang="zh-CN" altLang="en-US" dirty="0"/>
              <a:t>；加入了中文，扩展</a:t>
            </a:r>
            <a:r>
              <a:rPr kumimoji="1" lang="en-US" altLang="zh-CN" dirty="0" err="1"/>
              <a:t>ascii</a:t>
            </a:r>
            <a:r>
              <a:rPr kumimoji="1" lang="zh-CN" altLang="en-US" dirty="0"/>
              <a:t>至</a:t>
            </a:r>
            <a:r>
              <a:rPr kumimoji="1" lang="en-US" altLang="zh-CN" dirty="0"/>
              <a:t>gb2312</a:t>
            </a:r>
            <a:r>
              <a:rPr kumimoji="1" lang="zh-CN" altLang="en-US" dirty="0"/>
              <a:t>及其扩展；</a:t>
            </a:r>
            <a:br>
              <a:rPr kumimoji="1" lang="en-US" altLang="zh-CN" dirty="0"/>
            </a:br>
            <a:r>
              <a:rPr kumimoji="1" lang="zh-CN" altLang="en-US" dirty="0"/>
              <a:t>与其他国家的文字发生编码冲突，我们需要一个统一的编码，</a:t>
            </a:r>
            <a:r>
              <a:rPr kumimoji="1" lang="en-US" altLang="zh-CN" dirty="0" err="1"/>
              <a:t>unicode</a:t>
            </a:r>
            <a:r>
              <a:rPr kumimoji="1" lang="zh-CN" altLang="en-US" dirty="0"/>
              <a:t>；</a:t>
            </a:r>
            <a:br>
              <a:rPr kumimoji="1" lang="en-US" altLang="zh-CN" dirty="0"/>
            </a:br>
            <a:r>
              <a:rPr kumimoji="1" lang="zh-CN" altLang="en-US" dirty="0"/>
              <a:t>为了存储与传输，我们需要变长的编码，</a:t>
            </a:r>
            <a:r>
              <a:rPr kumimoji="1" lang="en-US" altLang="zh-CN"/>
              <a:t>utf8</a:t>
            </a:r>
            <a:r>
              <a:rPr kumimoji="1" lang="zh-CN" altLang="en-US"/>
              <a:t>。</a:t>
            </a:r>
            <a:endParaRPr kumimoji="1" lang="en-US" altLang="zh-CN" dirty="0"/>
          </a:p>
          <a:p>
            <a:pPr marL="91440" lvl="1" indent="-91440">
              <a:spcBef>
                <a:spcPts val="1200"/>
              </a:spcBef>
              <a:spcAft>
                <a:spcPts val="200"/>
              </a:spcAft>
              <a:buSzPct val="100000"/>
              <a:buFont typeface="Calibri" panose="020F0502020204030204" pitchFamily="34" charset="0"/>
              <a:buChar char=" "/>
            </a:pPr>
            <a:r>
              <a:rPr kumimoji="1" lang="zh-CN" altLang="en-US" dirty="0"/>
              <a:t>另外，为了方便在</a:t>
            </a:r>
            <a:r>
              <a:rPr kumimoji="1" lang="en-US" altLang="zh-CN" dirty="0"/>
              <a:t>Google</a:t>
            </a:r>
            <a:r>
              <a:rPr kumimoji="1" lang="zh-CN" altLang="en-US" dirty="0"/>
              <a:t>上求助，建议安装英文版。</a:t>
            </a:r>
          </a:p>
        </p:txBody>
      </p:sp>
    </p:spTree>
    <p:extLst>
      <p:ext uri="{BB962C8B-B14F-4D97-AF65-F5344CB8AC3E}">
        <p14:creationId xmlns:p14="http://schemas.microsoft.com/office/powerpoint/2010/main" val="1596554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fr-FR" altLang="zh-CN" dirty="0"/>
              <a:t>Linux</a:t>
            </a:r>
            <a:r>
              <a:rPr kumimoji="1" lang="zh-CN" altLang="fr-FR" dirty="0"/>
              <a:t>的基本使用</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a:t>Linux</a:t>
            </a:r>
            <a:r>
              <a:rPr kumimoji="1" lang="zh-CN" altLang="en-US" dirty="0"/>
              <a:t>的用户管理方式</a:t>
            </a:r>
          </a:p>
          <a:p>
            <a:pPr lvl="1"/>
            <a:r>
              <a:rPr kumimoji="1" lang="zh-CN" altLang="en-US" dirty="0"/>
              <a:t>用组（</a:t>
            </a:r>
            <a:r>
              <a:rPr kumimoji="1" lang="en-US" altLang="zh-CN" dirty="0"/>
              <a:t>group</a:t>
            </a:r>
            <a:r>
              <a:rPr kumimoji="1" lang="zh-CN" altLang="en-US" dirty="0"/>
              <a:t>）来对用户尽量批量管理；</a:t>
            </a:r>
            <a:endParaRPr kumimoji="1" lang="en-US" altLang="zh-CN" dirty="0"/>
          </a:p>
          <a:p>
            <a:pPr lvl="1"/>
            <a:r>
              <a:rPr kumimoji="1" lang="zh-CN" altLang="en-US" dirty="0"/>
              <a:t>一个用户可以属于多个组；</a:t>
            </a:r>
            <a:endParaRPr kumimoji="1" lang="en-US" altLang="zh-CN" dirty="0"/>
          </a:p>
          <a:p>
            <a:pPr lvl="1"/>
            <a:r>
              <a:rPr kumimoji="1" lang="zh-CN" altLang="en-US" dirty="0"/>
              <a:t>一般会有一个</a:t>
            </a:r>
            <a:r>
              <a:rPr kumimoji="1" lang="en-US" altLang="zh-CN" dirty="0"/>
              <a:t>root</a:t>
            </a:r>
            <a:r>
              <a:rPr kumimoji="1" lang="zh-CN" altLang="en-US" dirty="0"/>
              <a:t>用户，具有最高权限，平时不建议使用；</a:t>
            </a:r>
            <a:endParaRPr kumimoji="1" lang="en-US" altLang="zh-CN" dirty="0"/>
          </a:p>
          <a:p>
            <a:pPr lvl="1"/>
            <a:r>
              <a:rPr kumimoji="1" lang="zh-CN" altLang="en-US" dirty="0"/>
              <a:t>为了给普通用户临时赋予最高权限，使用</a:t>
            </a:r>
            <a:r>
              <a:rPr kumimoji="1" lang="en-US" altLang="zh-CN" dirty="0" err="1"/>
              <a:t>sudo</a:t>
            </a:r>
            <a:r>
              <a:rPr kumimoji="1" lang="zh-CN" altLang="en-US" dirty="0"/>
              <a:t>命令来以</a:t>
            </a:r>
            <a:r>
              <a:rPr kumimoji="1" lang="en-US" altLang="zh-CN" dirty="0"/>
              <a:t>root</a:t>
            </a:r>
            <a:r>
              <a:rPr kumimoji="1" lang="zh-CN" altLang="en-US" dirty="0"/>
              <a:t>身份运行；</a:t>
            </a:r>
            <a:endParaRPr kumimoji="1" lang="en-US" altLang="zh-CN" dirty="0"/>
          </a:p>
          <a:p>
            <a:pPr lvl="2"/>
            <a:r>
              <a:rPr kumimoji="1" lang="zh-CN" altLang="en-US" dirty="0"/>
              <a:t>用户需要是</a:t>
            </a:r>
            <a:r>
              <a:rPr kumimoji="1" lang="en-US" altLang="zh-CN" dirty="0" err="1"/>
              <a:t>sudoer</a:t>
            </a:r>
            <a:r>
              <a:rPr kumimoji="1" lang="zh-CN" altLang="en-US" dirty="0"/>
              <a:t>才可以</a:t>
            </a:r>
            <a:endParaRPr kumimoji="1" lang="en-US" altLang="zh-CN" dirty="0"/>
          </a:p>
          <a:p>
            <a:r>
              <a:rPr kumimoji="1" lang="en-US" altLang="zh-CN" dirty="0"/>
              <a:t>Linux</a:t>
            </a:r>
            <a:r>
              <a:rPr kumimoji="1" lang="zh-CN" altLang="en-US" dirty="0"/>
              <a:t>的文件管理方式</a:t>
            </a:r>
            <a:endParaRPr kumimoji="1" lang="en-US" altLang="zh-CN" dirty="0"/>
          </a:p>
          <a:p>
            <a:pPr lvl="1"/>
            <a:r>
              <a:rPr kumimoji="1" lang="zh-CN" altLang="en-US" dirty="0"/>
              <a:t>以目录树的方式组织文件与目录；</a:t>
            </a:r>
            <a:endParaRPr kumimoji="1" lang="en-US" altLang="zh-CN" dirty="0"/>
          </a:p>
          <a:p>
            <a:pPr lvl="2"/>
            <a:r>
              <a:rPr kumimoji="1" lang="zh-CN" altLang="en-US" dirty="0"/>
              <a:t>与</a:t>
            </a:r>
            <a:r>
              <a:rPr kumimoji="1" lang="en-US" altLang="zh-CN" dirty="0"/>
              <a:t>windows</a:t>
            </a:r>
            <a:r>
              <a:rPr kumimoji="1" lang="zh-CN" altLang="en-US" dirty="0"/>
              <a:t>不同，</a:t>
            </a:r>
            <a:r>
              <a:rPr kumimoji="1" lang="en-US" altLang="zh-CN" dirty="0" err="1"/>
              <a:t>linux</a:t>
            </a:r>
            <a:r>
              <a:rPr kumimoji="1" lang="zh-CN" altLang="en-US" dirty="0"/>
              <a:t>中没有盘符的概念</a:t>
            </a:r>
            <a:endParaRPr kumimoji="1" lang="en-US" altLang="zh-CN" dirty="0"/>
          </a:p>
          <a:p>
            <a:pPr lvl="1"/>
            <a:r>
              <a:rPr kumimoji="1" lang="zh-CN" altLang="en-US" dirty="0"/>
              <a:t>通过挂载（</a:t>
            </a:r>
            <a:r>
              <a:rPr kumimoji="1" lang="en-US" altLang="zh-CN" dirty="0"/>
              <a:t>mount</a:t>
            </a:r>
            <a:r>
              <a:rPr kumimoji="1" lang="zh-CN" altLang="en-US" dirty="0"/>
              <a:t>）的概念将目录与物理磁盘进行映射；</a:t>
            </a:r>
            <a:endParaRPr kumimoji="1" lang="en-US" altLang="zh-CN" dirty="0"/>
          </a:p>
          <a:p>
            <a:pPr lvl="1"/>
            <a:r>
              <a:rPr kumimoji="1" lang="zh-CN" altLang="en-US" dirty="0"/>
              <a:t>文件的权限由</a:t>
            </a:r>
            <a:r>
              <a:rPr kumimoji="1" lang="en-US" altLang="zh-CN" dirty="0"/>
              <a:t>[owner, group, others]</a:t>
            </a:r>
            <a:r>
              <a:rPr kumimoji="1" lang="zh-CN" altLang="en-US" dirty="0"/>
              <a:t>和</a:t>
            </a:r>
            <a:r>
              <a:rPr kumimoji="1" lang="en-US" altLang="zh-CN" dirty="0"/>
              <a:t>[readable, writable, executable]</a:t>
            </a:r>
            <a:r>
              <a:rPr kumimoji="1" lang="zh-CN" altLang="en-US" dirty="0"/>
              <a:t>的笛卡尔积构成；</a:t>
            </a:r>
            <a:endParaRPr kumimoji="1" lang="en-US" altLang="zh-CN" dirty="0"/>
          </a:p>
          <a:p>
            <a:pPr lvl="2"/>
            <a:r>
              <a:rPr kumimoji="1" lang="zh-CN" altLang="en-US" dirty="0"/>
              <a:t>现在</a:t>
            </a:r>
            <a:r>
              <a:rPr kumimoji="1" lang="en-US" altLang="zh-CN" dirty="0" err="1"/>
              <a:t>ntfs</a:t>
            </a:r>
            <a:r>
              <a:rPr kumimoji="1" lang="zh-CN" altLang="en-US" dirty="0"/>
              <a:t>终于也有权限系统了</a:t>
            </a:r>
            <a:endParaRPr kumimoji="1" lang="en-US" altLang="zh-CN" dirty="0"/>
          </a:p>
          <a:p>
            <a:pPr lvl="1"/>
            <a:r>
              <a:rPr kumimoji="1" lang="zh-CN" altLang="en-US" dirty="0"/>
              <a:t>文件系统一般是</a:t>
            </a:r>
            <a:r>
              <a:rPr kumimoji="1" lang="en-US" altLang="zh-CN" dirty="0"/>
              <a:t>ext3, ext4</a:t>
            </a:r>
            <a:r>
              <a:rPr kumimoji="1" lang="zh-CN" altLang="en-US" dirty="0"/>
              <a:t>等日志式文件系统</a:t>
            </a:r>
            <a:endParaRPr kumimoji="1" lang="en-US" altLang="zh-CN" dirty="0"/>
          </a:p>
        </p:txBody>
      </p:sp>
    </p:spTree>
    <p:extLst>
      <p:ext uri="{BB962C8B-B14F-4D97-AF65-F5344CB8AC3E}">
        <p14:creationId xmlns:p14="http://schemas.microsoft.com/office/powerpoint/2010/main" val="1504807004"/>
      </p:ext>
    </p:extLst>
  </p:cSld>
  <p:clrMapOvr>
    <a:masterClrMapping/>
  </p:clrMapOvr>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749</TotalTime>
  <Words>2205</Words>
  <Application>Microsoft Office PowerPoint</Application>
  <PresentationFormat>宽屏</PresentationFormat>
  <Paragraphs>188</Paragraphs>
  <Slides>20</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DengXian</vt:lpstr>
      <vt:lpstr>黑体</vt:lpstr>
      <vt:lpstr>微软雅黑</vt:lpstr>
      <vt:lpstr>Arial</vt:lpstr>
      <vt:lpstr>Arial Black</vt:lpstr>
      <vt:lpstr>Calibri</vt:lpstr>
      <vt:lpstr>怀旧</vt:lpstr>
      <vt:lpstr>Linux基础与使用</vt:lpstr>
      <vt:lpstr>Outline</vt:lpstr>
      <vt:lpstr>操作系统简介</vt:lpstr>
      <vt:lpstr>操作系统简介</vt:lpstr>
      <vt:lpstr>Linux简介</vt:lpstr>
      <vt:lpstr>Linux简介</vt:lpstr>
      <vt:lpstr>Linux的安装</vt:lpstr>
      <vt:lpstr>Linux的安装</vt:lpstr>
      <vt:lpstr>Linux的基本使用</vt:lpstr>
      <vt:lpstr>Linux的基本使用</vt:lpstr>
      <vt:lpstr>Linux的基本使用</vt:lpstr>
      <vt:lpstr>shell的概念与基本bash命令</vt:lpstr>
      <vt:lpstr>shell的概念与基本bash命令</vt:lpstr>
      <vt:lpstr>shell的概念与基本bash命令</vt:lpstr>
      <vt:lpstr>利用Linux进行开发——基础</vt:lpstr>
      <vt:lpstr>利用Linux进行开发——基础</vt:lpstr>
      <vt:lpstr>利用Linux进行开发——工具</vt:lpstr>
      <vt:lpstr>利用Linux进行开发——进阶</vt:lpstr>
      <vt:lpstr>推荐教程</vt:lpstr>
      <vt:lpstr>课后作业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Linux基础与使用</dc:title>
  <dc:creator>Xian Wu</dc:creator>
  <cp:lastModifiedBy>Xian Wu</cp:lastModifiedBy>
  <cp:revision>68</cp:revision>
  <dcterms:created xsi:type="dcterms:W3CDTF">2017-11-20T04:30:46Z</dcterms:created>
  <dcterms:modified xsi:type="dcterms:W3CDTF">2017-11-22T11:29:25Z</dcterms:modified>
</cp:coreProperties>
</file>