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361" r:id="rId4"/>
    <p:sldId id="260" r:id="rId5"/>
    <p:sldId id="362" r:id="rId6"/>
    <p:sldId id="364" r:id="rId7"/>
    <p:sldId id="363" r:id="rId8"/>
    <p:sldId id="365" r:id="rId9"/>
    <p:sldId id="366" r:id="rId10"/>
    <p:sldId id="367" r:id="rId11"/>
    <p:sldId id="368" r:id="rId12"/>
    <p:sldId id="369" r:id="rId13"/>
    <p:sldId id="370" r:id="rId14"/>
    <p:sldId id="371" r:id="rId15"/>
    <p:sldId id="360" r:id="rId16"/>
  </p:sldIdLst>
  <p:sldSz cx="12192000" cy="6858000"/>
  <p:notesSz cx="6858000" cy="9144000"/>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3.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23127C1C-19E6-4E40-B0DD-2F061EBA13A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13E23E-5CD6-4ACE-8508-C24C931A7251}" type="slidenum">
              <a:rPr lang="zh-CN" altLang="en-US" smtClean="0"/>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23127C1C-19E6-4E40-B0DD-2F061EBA13A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13E23E-5CD6-4ACE-8508-C24C931A725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23127C1C-19E6-4E40-B0DD-2F061EBA13A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13E23E-5CD6-4ACE-8508-C24C931A7251}" type="slidenum">
              <a:rPr lang="zh-CN" altLang="en-US" smtClean="0"/>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274320"/>
            <a:ext cx="10928386" cy="757646"/>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024128" y="1528354"/>
            <a:ext cx="10928386" cy="5216670"/>
          </a:xfrm>
        </p:spPr>
        <p:txBody>
          <a:bodyPr/>
          <a:lstStyle>
            <a:lvl1pPr marL="0" indent="0">
              <a:lnSpc>
                <a:spcPct val="120000"/>
              </a:lnSpc>
              <a:spcBef>
                <a:spcPts val="0"/>
              </a:spcBef>
              <a:spcAft>
                <a:spcPts val="0"/>
              </a:spcAft>
              <a:defRPr/>
            </a:lvl1pPr>
            <a:lvl2pPr marL="0" indent="0">
              <a:lnSpc>
                <a:spcPct val="120000"/>
              </a:lnSpc>
              <a:spcBef>
                <a:spcPts val="0"/>
              </a:spcBef>
              <a:spcAft>
                <a:spcPts val="0"/>
              </a:spcAft>
              <a:defRPr/>
            </a:lvl2pPr>
            <a:lvl3pPr marL="0" indent="0">
              <a:lnSpc>
                <a:spcPct val="120000"/>
              </a:lnSpc>
              <a:spcBef>
                <a:spcPts val="0"/>
              </a:spcBef>
              <a:spcAft>
                <a:spcPts val="0"/>
              </a:spcAft>
              <a:defRPr/>
            </a:lvl3pPr>
            <a:lvl4pPr marL="0" indent="0">
              <a:lnSpc>
                <a:spcPct val="120000"/>
              </a:lnSpc>
              <a:spcBef>
                <a:spcPts val="0"/>
              </a:spcBef>
              <a:spcAft>
                <a:spcPts val="0"/>
              </a:spcAft>
              <a:defRPr/>
            </a:lvl4pPr>
            <a:lvl5pPr marL="0" indent="0">
              <a:lnSpc>
                <a:spcPct val="120000"/>
              </a:lnSpc>
              <a:spcBef>
                <a:spcPts val="0"/>
              </a:spcBef>
              <a:spcAft>
                <a:spcPts val="0"/>
              </a:spcAft>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10"/>
          </p:nvPr>
        </p:nvSpPr>
        <p:spPr/>
        <p:txBody>
          <a:bodyPr/>
          <a:lstStyle/>
          <a:p>
            <a:fld id="{23127C1C-19E6-4E40-B0DD-2F061EBA13A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13E23E-5CD6-4ACE-8508-C24C931A725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23127C1C-19E6-4E40-B0DD-2F061EBA13A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13E23E-5CD6-4ACE-8508-C24C931A7251}" type="slidenum">
              <a:rPr lang="zh-CN" altLang="en-US" smtClean="0"/>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23127C1C-19E6-4E40-B0DD-2F061EBA13A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B13E23E-5CD6-4ACE-8508-C24C931A725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endParaRPr lang="zh-CN" altLang="en-US"/>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23127C1C-19E6-4E40-B0DD-2F061EBA13A1}"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B13E23E-5CD6-4ACE-8508-C24C931A725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3127C1C-19E6-4E40-B0DD-2F061EBA13A1}"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B13E23E-5CD6-4ACE-8508-C24C931A725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27C1C-19E6-4E40-B0DD-2F061EBA13A1}"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B13E23E-5CD6-4ACE-8508-C24C931A725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23127C1C-19E6-4E40-B0DD-2F061EBA13A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B13E23E-5CD6-4ACE-8508-C24C931A725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23127C1C-19E6-4E40-B0DD-2F061EBA13A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B13E23E-5CD6-4ACE-8508-C24C931A7251}" type="slidenum">
              <a:rPr lang="zh-CN" altLang="en-US" smtClean="0"/>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3127C1C-19E6-4E40-B0DD-2F061EBA13A1}" type="datetimeFigureOut">
              <a:rPr lang="zh-CN" altLang="en-US" smtClean="0"/>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B13E23E-5CD6-4ACE-8508-C24C931A7251}" type="slidenum">
              <a:rPr lang="zh-CN" altLang="en-US" smtClean="0"/>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en-US" dirty="0"/>
              <a:t>dsu on tree</a:t>
            </a:r>
            <a:endParaRPr lang="en-US" dirty="0"/>
          </a:p>
        </p:txBody>
      </p:sp>
      <p:sp>
        <p:nvSpPr>
          <p:cNvPr id="3" name="副标题 2"/>
          <p:cNvSpPr>
            <a:spLocks noGrp="1"/>
          </p:cNvSpPr>
          <p:nvPr>
            <p:ph type="subTitle" idx="1"/>
          </p:nvPr>
        </p:nvSpPr>
        <p:spPr/>
        <p:txBody>
          <a:bodyPr/>
          <a:lstStyle/>
          <a:p>
            <a:pPr algn="ctr"/>
            <a:r>
              <a:rPr lang="zh-CN" altLang="en-US"/>
              <a:t>林锦</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a:sym typeface="+mn-ea"/>
              </a:rPr>
              <a:t>dsu on tree</a:t>
            </a:r>
            <a:r>
              <a:rPr lang="en-US" altLang="zh-CN" dirty="0">
                <a:sym typeface="+mn-ea"/>
              </a:rPr>
              <a:t>_</a:t>
            </a:r>
            <a:r>
              <a:rPr lang="zh-CN" altLang="en-US" dirty="0">
                <a:sym typeface="+mn-ea"/>
              </a:rPr>
              <a:t>复杂度分析</a:t>
            </a:r>
            <a:endParaRPr lang="zh-CN" altLang="en-US" dirty="0">
              <a:sym typeface="+mn-ea"/>
            </a:endParaRPr>
          </a:p>
        </p:txBody>
      </p:sp>
      <p:sp>
        <p:nvSpPr>
          <p:cNvPr id="3" name="内容占位符 2"/>
          <p:cNvSpPr>
            <a:spLocks noGrp="1"/>
          </p:cNvSpPr>
          <p:nvPr>
            <p:ph idx="1"/>
          </p:nvPr>
        </p:nvSpPr>
        <p:spPr/>
        <p:txBody>
          <a:bodyPr>
            <a:normAutofit lnSpcReduction="10000"/>
          </a:bodyPr>
          <a:lstStyle/>
          <a:p>
            <a:pPr algn="l">
              <a:buSzTx/>
              <a:buNone/>
            </a:pPr>
            <a:r>
              <a:rPr lang="zh-CN" dirty="0">
                <a:latin typeface="Arial" panose="020B0604020202020204" pitchFamily="34" charset="0"/>
                <a:cs typeface="Arial" panose="020B0604020202020204" pitchFamily="34" charset="0"/>
              </a:rPr>
              <a:t>那么经过这样一个优化，时间复杂度会降低到多少呢？</a:t>
            </a:r>
            <a:r>
              <a:rPr lang="en-US" altLang="zh-CN" dirty="0">
                <a:latin typeface="Arial" panose="020B0604020202020204" pitchFamily="34" charset="0"/>
                <a:cs typeface="Arial" panose="020B0604020202020204" pitchFamily="34" charset="0"/>
              </a:rPr>
              <a:t>o(nlogn)</a:t>
            </a:r>
            <a:r>
              <a:rPr lang="zh-CN" altLang="en-US"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a:p>
            <a:pPr algn="l">
              <a:buSzTx/>
              <a:buNone/>
            </a:pPr>
            <a:endParaRPr lang="zh-CN" altLang="en-US" dirty="0">
              <a:latin typeface="Arial" panose="020B0604020202020204" pitchFamily="34" charset="0"/>
              <a:cs typeface="Arial" panose="020B0604020202020204" pitchFamily="34" charset="0"/>
            </a:endParaRPr>
          </a:p>
          <a:p>
            <a:pPr algn="l">
              <a:buSzTx/>
              <a:buNone/>
            </a:pPr>
            <a:r>
              <a:rPr lang="zh-CN" altLang="en-US" dirty="0">
                <a:latin typeface="Arial" panose="020B0604020202020204" pitchFamily="34" charset="0"/>
                <a:cs typeface="Arial" panose="020B0604020202020204" pitchFamily="34" charset="0"/>
              </a:rPr>
              <a:t>我们考虑这样分析复杂度：（</a:t>
            </a:r>
            <a:r>
              <a:rPr lang="en-US" altLang="zh-CN" dirty="0">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对于</a:t>
            </a:r>
            <a:r>
              <a:rPr lang="en-US" altLang="zh-CN" dirty="0">
                <a:latin typeface="Arial" panose="020B0604020202020204" pitchFamily="34" charset="0"/>
                <a:cs typeface="Arial" panose="020B0604020202020204" pitchFamily="34" charset="0"/>
              </a:rPr>
              <a:t>getans</a:t>
            </a:r>
            <a:r>
              <a:rPr lang="zh-CN" altLang="en-US" dirty="0">
                <a:latin typeface="Arial" panose="020B0604020202020204" pitchFamily="34" charset="0"/>
                <a:cs typeface="Arial" panose="020B0604020202020204" pitchFamily="34" charset="0"/>
              </a:rPr>
              <a:t>，每个点只会经过</a:t>
            </a:r>
            <a:r>
              <a:rPr lang="en-US" altLang="zh-CN" dirty="0">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次，总复杂度是</a:t>
            </a:r>
            <a:r>
              <a:rPr lang="en-US" altLang="zh-CN" dirty="0">
                <a:latin typeface="Arial" panose="020B0604020202020204" pitchFamily="34" charset="0"/>
                <a:cs typeface="Arial" panose="020B0604020202020204" pitchFamily="34" charset="0"/>
              </a:rPr>
              <a:t>o(n)</a:t>
            </a:r>
            <a:r>
              <a:rPr lang="zh-CN" altLang="en-US" dirty="0">
                <a:latin typeface="Arial" panose="020B0604020202020204" pitchFamily="34" charset="0"/>
                <a:cs typeface="Arial" panose="020B0604020202020204" pitchFamily="34" charset="0"/>
              </a:rPr>
              <a:t>的；（</a:t>
            </a:r>
            <a:r>
              <a:rPr lang="en-US" altLang="zh-CN" dirty="0">
                <a:latin typeface="Arial" panose="020B0604020202020204" pitchFamily="34" charset="0"/>
                <a:cs typeface="Arial" panose="020B0604020202020204" pitchFamily="34" charset="0"/>
              </a:rPr>
              <a:t>2</a:t>
            </a:r>
            <a:r>
              <a:rPr lang="zh-CN" altLang="en-US" dirty="0">
                <a:latin typeface="Arial" panose="020B0604020202020204" pitchFamily="34" charset="0"/>
                <a:cs typeface="Arial" panose="020B0604020202020204" pitchFamily="34" charset="0"/>
              </a:rPr>
              <a:t>）对于</a:t>
            </a:r>
            <a:r>
              <a:rPr lang="en-US" altLang="zh-CN" dirty="0">
                <a:latin typeface="Arial" panose="020B0604020202020204" pitchFamily="34" charset="0"/>
                <a:cs typeface="Arial" panose="020B0604020202020204" pitchFamily="34" charset="0"/>
              </a:rPr>
              <a:t>dfs</a:t>
            </a:r>
            <a:r>
              <a:rPr lang="zh-CN" altLang="en-US" dirty="0">
                <a:latin typeface="Arial" panose="020B0604020202020204" pitchFamily="34" charset="0"/>
                <a:cs typeface="Arial" panose="020B0604020202020204" pitchFamily="34" charset="0"/>
              </a:rPr>
              <a:t>，我们考虑节点</a:t>
            </a:r>
            <a:r>
              <a:rPr lang="en-US" altLang="zh-CN" dirty="0">
                <a:latin typeface="Arial" panose="020B0604020202020204" pitchFamily="34" charset="0"/>
                <a:cs typeface="Arial" panose="020B0604020202020204" pitchFamily="34" charset="0"/>
              </a:rPr>
              <a:t>z</a:t>
            </a:r>
            <a:r>
              <a:rPr lang="zh-CN" altLang="en-US" dirty="0">
                <a:latin typeface="Arial" panose="020B0604020202020204" pitchFamily="34" charset="0"/>
                <a:cs typeface="Arial" panose="020B0604020202020204" pitchFamily="34" charset="0"/>
              </a:rPr>
              <a:t>在整个过程中会被</a:t>
            </a:r>
            <a:r>
              <a:rPr lang="en-US" altLang="zh-CN" dirty="0">
                <a:latin typeface="Arial" panose="020B0604020202020204" pitchFamily="34" charset="0"/>
                <a:cs typeface="Arial" panose="020B0604020202020204" pitchFamily="34" charset="0"/>
              </a:rPr>
              <a:t>dfs</a:t>
            </a:r>
            <a:r>
              <a:rPr lang="zh-CN" altLang="en-US" dirty="0">
                <a:latin typeface="Arial" panose="020B0604020202020204" pitchFamily="34" charset="0"/>
                <a:cs typeface="Arial" panose="020B0604020202020204" pitchFamily="34" charset="0"/>
              </a:rPr>
              <a:t>经过多少次，显然只有当</a:t>
            </a:r>
            <a:r>
              <a:rPr lang="en-US" altLang="zh-CN" dirty="0">
                <a:latin typeface="Arial" panose="020B0604020202020204" pitchFamily="34" charset="0"/>
                <a:cs typeface="Arial" panose="020B0604020202020204" pitchFamily="34" charset="0"/>
              </a:rPr>
              <a:t>y</a:t>
            </a:r>
            <a:r>
              <a:rPr lang="zh-CN" altLang="en-US" dirty="0">
                <a:latin typeface="Arial" panose="020B0604020202020204" pitchFamily="34" charset="0"/>
                <a:cs typeface="Arial" panose="020B0604020202020204" pitchFamily="34" charset="0"/>
              </a:rPr>
              <a:t>是</a:t>
            </a:r>
            <a:r>
              <a:rPr lang="en-US" altLang="zh-CN" dirty="0">
                <a:latin typeface="Arial" panose="020B0604020202020204" pitchFamily="34" charset="0"/>
                <a:cs typeface="Arial" panose="020B0604020202020204" pitchFamily="34" charset="0"/>
              </a:rPr>
              <a:t>z</a:t>
            </a:r>
            <a:r>
              <a:rPr lang="zh-CN" altLang="en-US" dirty="0">
                <a:latin typeface="Arial" panose="020B0604020202020204" pitchFamily="34" charset="0"/>
                <a:cs typeface="Arial" panose="020B0604020202020204" pitchFamily="34" charset="0"/>
              </a:rPr>
              <a:t>的祖先，</a:t>
            </a:r>
            <a:r>
              <a:rPr lang="en-US" altLang="zh-CN" dirty="0">
                <a:latin typeface="Arial" panose="020B0604020202020204" pitchFamily="34" charset="0"/>
                <a:cs typeface="Arial" panose="020B0604020202020204" pitchFamily="34" charset="0"/>
              </a:rPr>
              <a:t>x</a:t>
            </a:r>
            <a:r>
              <a:rPr lang="zh-CN" altLang="en-US" dirty="0">
                <a:latin typeface="Arial" panose="020B0604020202020204" pitchFamily="34" charset="0"/>
                <a:cs typeface="Arial" panose="020B0604020202020204" pitchFamily="34" charset="0"/>
              </a:rPr>
              <a:t>是</a:t>
            </a:r>
            <a:r>
              <a:rPr lang="en-US" altLang="zh-CN" dirty="0">
                <a:latin typeface="Arial" panose="020B0604020202020204" pitchFamily="34" charset="0"/>
                <a:cs typeface="Arial" panose="020B0604020202020204" pitchFamily="34" charset="0"/>
              </a:rPr>
              <a:t>y</a:t>
            </a:r>
            <a:r>
              <a:rPr lang="zh-CN" altLang="en-US" dirty="0">
                <a:latin typeface="Arial" panose="020B0604020202020204" pitchFamily="34" charset="0"/>
                <a:cs typeface="Arial" panose="020B0604020202020204" pitchFamily="34" charset="0"/>
              </a:rPr>
              <a:t>的父节点，并且子树</a:t>
            </a:r>
            <a:r>
              <a:rPr lang="en-US" altLang="zh-CN" dirty="0">
                <a:latin typeface="Arial" panose="020B0604020202020204" pitchFamily="34" charset="0"/>
                <a:cs typeface="Arial" panose="020B0604020202020204" pitchFamily="34" charset="0"/>
              </a:rPr>
              <a:t>y</a:t>
            </a:r>
            <a:r>
              <a:rPr lang="zh-CN" altLang="en-US" dirty="0">
                <a:latin typeface="Arial" panose="020B0604020202020204" pitchFamily="34" charset="0"/>
                <a:cs typeface="Arial" panose="020B0604020202020204" pitchFamily="34" charset="0"/>
              </a:rPr>
              <a:t>不是</a:t>
            </a:r>
            <a:r>
              <a:rPr lang="en-US" altLang="zh-CN" dirty="0">
                <a:latin typeface="Arial" panose="020B0604020202020204" pitchFamily="34" charset="0"/>
                <a:cs typeface="Arial" panose="020B0604020202020204" pitchFamily="34" charset="0"/>
              </a:rPr>
              <a:t>x</a:t>
            </a:r>
            <a:r>
              <a:rPr lang="zh-CN" altLang="en-US" dirty="0">
                <a:latin typeface="Arial" panose="020B0604020202020204" pitchFamily="34" charset="0"/>
                <a:cs typeface="Arial" panose="020B0604020202020204" pitchFamily="34" charset="0"/>
              </a:rPr>
              <a:t>最大的子树时，才会在</a:t>
            </a:r>
            <a:r>
              <a:rPr lang="en-US" altLang="zh-CN" dirty="0">
                <a:latin typeface="Arial" panose="020B0604020202020204" pitchFamily="34" charset="0"/>
                <a:cs typeface="Arial" panose="020B0604020202020204" pitchFamily="34" charset="0"/>
              </a:rPr>
              <a:t>dfs(y)</a:t>
            </a:r>
            <a:r>
              <a:rPr lang="zh-CN" altLang="en-US" dirty="0">
                <a:latin typeface="Arial" panose="020B0604020202020204" pitchFamily="34" charset="0"/>
                <a:cs typeface="Arial" panose="020B0604020202020204" pitchFamily="34" charset="0"/>
              </a:rPr>
              <a:t>的过程中经过一次节点</a:t>
            </a:r>
            <a:r>
              <a:rPr lang="en-US" altLang="zh-CN" dirty="0">
                <a:latin typeface="Arial" panose="020B0604020202020204" pitchFamily="34" charset="0"/>
                <a:cs typeface="Arial" panose="020B0604020202020204" pitchFamily="34" charset="0"/>
              </a:rPr>
              <a:t>z</a:t>
            </a:r>
            <a:r>
              <a:rPr lang="zh-CN" altLang="en-US" dirty="0">
                <a:latin typeface="Arial" panose="020B0604020202020204" pitchFamily="34" charset="0"/>
                <a:cs typeface="Arial" panose="020B0604020202020204" pitchFamily="34" charset="0"/>
              </a:rPr>
              <a:t>，这种情况下</a:t>
            </a:r>
            <a:r>
              <a:rPr lang="en-US" altLang="zh-CN" dirty="0">
                <a:latin typeface="Arial" panose="020B0604020202020204" pitchFamily="34" charset="0"/>
                <a:cs typeface="Arial" panose="020B0604020202020204" pitchFamily="34" charset="0"/>
              </a:rPr>
              <a:t>siz[x]&gt;=2*siz[y]</a:t>
            </a:r>
            <a:r>
              <a:rPr lang="zh-CN" altLang="en-US" dirty="0">
                <a:latin typeface="Arial" panose="020B0604020202020204" pitchFamily="34" charset="0"/>
                <a:cs typeface="Arial" panose="020B0604020202020204" pitchFamily="34" charset="0"/>
              </a:rPr>
              <a:t>，也就是说在从节点</a:t>
            </a:r>
            <a:r>
              <a:rPr lang="en-US" altLang="zh-CN" dirty="0">
                <a:latin typeface="Arial" panose="020B0604020202020204" pitchFamily="34" charset="0"/>
                <a:cs typeface="Arial" panose="020B0604020202020204" pitchFamily="34" charset="0"/>
              </a:rPr>
              <a:t>z</a:t>
            </a:r>
            <a:r>
              <a:rPr lang="zh-CN" altLang="en-US" dirty="0">
                <a:latin typeface="Arial" panose="020B0604020202020204" pitchFamily="34" charset="0"/>
                <a:cs typeface="Arial" panose="020B0604020202020204" pitchFamily="34" charset="0"/>
              </a:rPr>
              <a:t>到根节点的路径上，这样的情况最多只会发生</a:t>
            </a:r>
            <a:r>
              <a:rPr lang="en-US" altLang="zh-CN" dirty="0">
                <a:latin typeface="Arial" panose="020B0604020202020204" pitchFamily="34" charset="0"/>
                <a:cs typeface="Arial" panose="020B0604020202020204" pitchFamily="34" charset="0"/>
              </a:rPr>
              <a:t>log</a:t>
            </a:r>
            <a:r>
              <a:rPr lang="zh-CN" altLang="en-US" dirty="0">
                <a:latin typeface="Arial" panose="020B0604020202020204" pitchFamily="34" charset="0"/>
                <a:cs typeface="Arial" panose="020B0604020202020204" pitchFamily="34" charset="0"/>
              </a:rPr>
              <a:t>次，所以</a:t>
            </a:r>
            <a:r>
              <a:rPr lang="en-US" altLang="zh-CN" dirty="0">
                <a:latin typeface="Arial" panose="020B0604020202020204" pitchFamily="34" charset="0"/>
                <a:cs typeface="Arial" panose="020B0604020202020204" pitchFamily="34" charset="0"/>
              </a:rPr>
              <a:t>dfs</a:t>
            </a:r>
            <a:r>
              <a:rPr lang="zh-CN" altLang="en-US" dirty="0">
                <a:latin typeface="Arial" panose="020B0604020202020204" pitchFamily="34" charset="0"/>
                <a:cs typeface="Arial" panose="020B0604020202020204" pitchFamily="34" charset="0"/>
              </a:rPr>
              <a:t>的总复杂度不超过</a:t>
            </a:r>
            <a:r>
              <a:rPr lang="en-US" altLang="zh-CN" dirty="0">
                <a:latin typeface="Arial" panose="020B0604020202020204" pitchFamily="34" charset="0"/>
                <a:cs typeface="Arial" panose="020B0604020202020204" pitchFamily="34" charset="0"/>
              </a:rPr>
              <a:t>o(nlogn)</a:t>
            </a:r>
            <a:r>
              <a:rPr lang="zh-CN" altLang="en-US" dirty="0">
                <a:latin typeface="Arial" panose="020B0604020202020204" pitchFamily="34" charset="0"/>
                <a:cs typeface="Arial" panose="020B0604020202020204" pitchFamily="34" charset="0"/>
              </a:rPr>
              <a:t>，不难发现这种复杂度分析其实相当类似</a:t>
            </a:r>
            <a:r>
              <a:rPr lang="zh-CN" altLang="en-US" dirty="0">
                <a:solidFill>
                  <a:srgbClr val="FF0000"/>
                </a:solidFill>
                <a:latin typeface="Arial" panose="020B0604020202020204" pitchFamily="34" charset="0"/>
                <a:cs typeface="Arial" panose="020B0604020202020204" pitchFamily="34" charset="0"/>
              </a:rPr>
              <a:t>树链剖分</a:t>
            </a:r>
            <a:r>
              <a:rPr lang="zh-CN" altLang="en-US" dirty="0">
                <a:latin typeface="Arial" panose="020B0604020202020204" pitchFamily="34" charset="0"/>
                <a:cs typeface="Arial" panose="020B0604020202020204" pitchFamily="34" charset="0"/>
              </a:rPr>
              <a:t>的复杂度分析，事实上重儿子的概念和遍历顺序的调整都与树剖有异曲同工之妙。</a:t>
            </a:r>
            <a:endParaRPr lang="zh-CN" altLang="en-US" dirty="0">
              <a:latin typeface="Arial" panose="020B0604020202020204" pitchFamily="34" charset="0"/>
              <a:cs typeface="Arial" panose="020B0604020202020204" pitchFamily="34" charset="0"/>
            </a:endParaRPr>
          </a:p>
          <a:p>
            <a:pPr algn="l">
              <a:buSzTx/>
              <a:buNone/>
            </a:pPr>
            <a:endParaRPr lang="zh-CN" altLang="en-US" dirty="0">
              <a:latin typeface="Arial" panose="020B0604020202020204" pitchFamily="34" charset="0"/>
              <a:cs typeface="Arial" panose="020B0604020202020204" pitchFamily="34" charset="0"/>
            </a:endParaRPr>
          </a:p>
          <a:p>
            <a:pPr algn="l">
              <a:buSzTx/>
              <a:buNone/>
            </a:pP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3</a:t>
            </a:r>
            <a:r>
              <a:rPr lang="zh-CN" altLang="en-US" dirty="0">
                <a:latin typeface="Arial" panose="020B0604020202020204" pitchFamily="34" charset="0"/>
                <a:cs typeface="Arial" panose="020B0604020202020204" pitchFamily="34" charset="0"/>
              </a:rPr>
              <a:t>）还有</a:t>
            </a:r>
            <a:r>
              <a:rPr lang="en-US" altLang="zh-CN" dirty="0">
                <a:latin typeface="Arial" panose="020B0604020202020204" pitchFamily="34" charset="0"/>
                <a:cs typeface="Arial" panose="020B0604020202020204" pitchFamily="34" charset="0"/>
              </a:rPr>
              <a:t>myclear()</a:t>
            </a:r>
            <a:r>
              <a:rPr lang="zh-CN" altLang="en-US" dirty="0">
                <a:latin typeface="Arial" panose="020B0604020202020204" pitchFamily="34" charset="0"/>
                <a:cs typeface="Arial" panose="020B0604020202020204" pitchFamily="34" charset="0"/>
              </a:rPr>
              <a:t>函数，之前我们一直没提到怎么实现，其实在这道题中，我们可以记录每种颜色上次是在哪个根节点对应子树的统计中被使用到的，在新的一次统计时直接重置即可避开这一部分的复杂度。</a:t>
            </a:r>
            <a:endParaRPr lang="zh-CN" altLang="en-US"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dirty="0"/>
              <a:t>例题</a:t>
            </a:r>
            <a:r>
              <a:rPr lang="en-US" altLang="zh-CN" dirty="0"/>
              <a:t>1_myclear()</a:t>
            </a:r>
            <a:r>
              <a:rPr lang="zh-CN" altLang="en-US" dirty="0"/>
              <a:t>的实现</a:t>
            </a:r>
            <a:endParaRPr lang="zh-CN" altLang="en-US" dirty="0"/>
          </a:p>
        </p:txBody>
      </p:sp>
      <p:sp>
        <p:nvSpPr>
          <p:cNvPr id="3" name="内容占位符 2"/>
          <p:cNvSpPr>
            <a:spLocks noGrp="1"/>
          </p:cNvSpPr>
          <p:nvPr>
            <p:ph idx="1"/>
          </p:nvPr>
        </p:nvSpPr>
        <p:spPr>
          <a:xfrm>
            <a:off x="1024255" y="1528445"/>
            <a:ext cx="11365865" cy="5571490"/>
          </a:xfrm>
        </p:spPr>
        <p:txBody>
          <a:bodyPr>
            <a:noAutofit/>
          </a:bodyPr>
          <a:lstStyle/>
          <a:p>
            <a:pPr>
              <a:buNone/>
            </a:pPr>
            <a:r>
              <a:rPr lang="en-US" dirty="0">
                <a:sym typeface="+mn-ea"/>
              </a:rPr>
              <a:t>int times[n],timeflag;		//times[i]</a:t>
            </a:r>
            <a:r>
              <a:rPr lang="zh-CN" altLang="en-US" dirty="0">
                <a:sym typeface="+mn-ea"/>
              </a:rPr>
              <a:t>表示颜色</a:t>
            </a:r>
            <a:r>
              <a:rPr lang="en-US" altLang="zh-CN" dirty="0">
                <a:sym typeface="+mn-ea"/>
              </a:rPr>
              <a:t>i</a:t>
            </a:r>
            <a:r>
              <a:rPr lang="zh-CN" altLang="en-US" dirty="0">
                <a:sym typeface="+mn-ea"/>
              </a:rPr>
              <a:t>上次是在哪个根节点的统计中用到，</a:t>
            </a:r>
            <a:r>
              <a:rPr lang="en-US" altLang="zh-CN" dirty="0">
                <a:sym typeface="+mn-ea"/>
              </a:rPr>
              <a:t>timeflag</a:t>
            </a:r>
            <a:r>
              <a:rPr lang="zh-CN" altLang="en-US" dirty="0">
                <a:sym typeface="+mn-ea"/>
              </a:rPr>
              <a:t>是当前正在统计的根节点</a:t>
            </a:r>
            <a:endParaRPr lang="zh-CN" altLang="en-US" dirty="0">
              <a:sym typeface="+mn-ea"/>
            </a:endParaRPr>
          </a:p>
          <a:p>
            <a:pPr>
              <a:buNone/>
            </a:pPr>
            <a:endParaRPr lang="zh-CN" altLang="en-US" dirty="0">
              <a:sym typeface="+mn-ea"/>
            </a:endParaRPr>
          </a:p>
          <a:p>
            <a:pPr>
              <a:buNone/>
            </a:pPr>
            <a:r>
              <a:rPr lang="en-US" altLang="zh-CN" dirty="0">
                <a:sym typeface="+mn-ea"/>
              </a:rPr>
              <a:t>//</a:t>
            </a:r>
            <a:r>
              <a:rPr lang="zh-CN" altLang="en-US" dirty="0">
                <a:sym typeface="+mn-ea"/>
              </a:rPr>
              <a:t>以下是统计时的代码修改，注意</a:t>
            </a:r>
            <a:r>
              <a:rPr lang="en-US" altLang="zh-CN" dirty="0">
                <a:sym typeface="+mn-ea"/>
              </a:rPr>
              <a:t>dfs</a:t>
            </a:r>
            <a:r>
              <a:rPr lang="zh-CN" altLang="en-US" dirty="0">
                <a:sym typeface="+mn-ea"/>
              </a:rPr>
              <a:t>和</a:t>
            </a:r>
            <a:r>
              <a:rPr lang="en-US" altLang="zh-CN" dirty="0">
                <a:sym typeface="+mn-ea"/>
              </a:rPr>
              <a:t>getans</a:t>
            </a:r>
            <a:r>
              <a:rPr lang="zh-CN" altLang="en-US" dirty="0">
                <a:sym typeface="+mn-ea"/>
              </a:rPr>
              <a:t>中都要这样修改</a:t>
            </a:r>
            <a:endParaRPr lang="zh-CN" altLang="en-US" dirty="0">
              <a:sym typeface="+mn-ea"/>
            </a:endParaRPr>
          </a:p>
          <a:p>
            <a:pPr>
              <a:buNone/>
            </a:pPr>
            <a:endParaRPr lang="zh-CN" altLang="en-US" dirty="0">
              <a:sym typeface="+mn-ea"/>
            </a:endParaRPr>
          </a:p>
          <a:p>
            <a:pPr>
              <a:buNone/>
            </a:pPr>
            <a:r>
              <a:rPr lang="en-US" altLang="zh-CN" dirty="0">
                <a:solidFill>
                  <a:srgbClr val="FF0000"/>
                </a:solidFill>
                <a:sym typeface="+mn-ea"/>
              </a:rPr>
              <a:t>if(times[col[x]]!=timeflag){</a:t>
            </a:r>
            <a:endParaRPr lang="en-US" altLang="zh-CN" dirty="0">
              <a:solidFill>
                <a:srgbClr val="FF0000"/>
              </a:solidFill>
              <a:sym typeface="+mn-ea"/>
            </a:endParaRPr>
          </a:p>
          <a:p>
            <a:pPr>
              <a:buNone/>
            </a:pPr>
            <a:r>
              <a:rPr lang="en-US" altLang="zh-CN" dirty="0">
                <a:solidFill>
                  <a:srgbClr val="FF0000"/>
                </a:solidFill>
                <a:sym typeface="+mn-ea"/>
              </a:rPr>
              <a:t>	times[col[x]]=timeflag;</a:t>
            </a:r>
            <a:endParaRPr lang="en-US" altLang="zh-CN" dirty="0">
              <a:solidFill>
                <a:srgbClr val="FF0000"/>
              </a:solidFill>
              <a:sym typeface="+mn-ea"/>
            </a:endParaRPr>
          </a:p>
          <a:p>
            <a:pPr>
              <a:buNone/>
            </a:pPr>
            <a:r>
              <a:rPr lang="en-US" altLang="zh-CN" dirty="0">
                <a:solidFill>
                  <a:srgbClr val="FF0000"/>
                </a:solidFill>
                <a:sym typeface="+mn-ea"/>
              </a:rPr>
              <a:t>	cntcol[col[x]]=0;</a:t>
            </a:r>
            <a:endParaRPr lang="en-US" altLang="zh-CN" dirty="0">
              <a:solidFill>
                <a:srgbClr val="FF0000"/>
              </a:solidFill>
              <a:sym typeface="+mn-ea"/>
            </a:endParaRPr>
          </a:p>
          <a:p>
            <a:pPr>
              <a:buNone/>
            </a:pPr>
            <a:r>
              <a:rPr lang="en-US" altLang="zh-CN" dirty="0">
                <a:solidFill>
                  <a:srgbClr val="FF0000"/>
                </a:solidFill>
                <a:sym typeface="+mn-ea"/>
              </a:rPr>
              <a:t>}</a:t>
            </a:r>
            <a:endParaRPr lang="zh-CN" altLang="en-US" dirty="0">
              <a:solidFill>
                <a:srgbClr val="FF0000"/>
              </a:solidFill>
              <a:sym typeface="+mn-ea"/>
            </a:endParaRPr>
          </a:p>
          <a:p>
            <a:pPr>
              <a:buNone/>
            </a:pPr>
            <a:r>
              <a:rPr lang="en-US" altLang="zh-CN" dirty="0">
                <a:sym typeface="+mn-ea"/>
              </a:rPr>
              <a:t>cntcol[col[x]]++;		//</a:t>
            </a:r>
            <a:r>
              <a:rPr lang="zh-CN" altLang="en-US" dirty="0">
                <a:sym typeface="+mn-ea"/>
              </a:rPr>
              <a:t>计数</a:t>
            </a:r>
            <a:endParaRPr lang="zh-CN" altLang="en-US" dirty="0">
              <a:sym typeface="+mn-ea"/>
            </a:endParaRPr>
          </a:p>
          <a:p>
            <a:pPr>
              <a:buNone/>
            </a:pPr>
            <a:r>
              <a:rPr lang="en-US" altLang="zh-CN" dirty="0">
                <a:sym typeface="+mn-ea"/>
              </a:rPr>
              <a:t>if(cntcol[col[x]]==0) ans++;</a:t>
            </a:r>
            <a:endParaRPr lang="en-US" altLang="zh-CN" dirty="0">
              <a:sym typeface="+mn-ea"/>
            </a:endParaRPr>
          </a:p>
          <a:p>
            <a:pPr>
              <a:buNone/>
            </a:pPr>
            <a:endParaRPr lang="en-US" altLang="zh-CN" dirty="0">
              <a:sym typeface="+mn-ea"/>
            </a:endParaRPr>
          </a:p>
          <a:p>
            <a:pPr>
              <a:buNone/>
            </a:pPr>
            <a:r>
              <a:rPr lang="zh-CN" altLang="en-US" dirty="0">
                <a:sym typeface="+mn-ea"/>
              </a:rPr>
              <a:t>然后把</a:t>
            </a:r>
            <a:r>
              <a:rPr lang="en-US" altLang="zh-CN" dirty="0">
                <a:sym typeface="+mn-ea"/>
              </a:rPr>
              <a:t>getans</a:t>
            </a:r>
            <a:r>
              <a:rPr lang="zh-CN" altLang="en-US" dirty="0">
                <a:sym typeface="+mn-ea"/>
              </a:rPr>
              <a:t>中的</a:t>
            </a:r>
            <a:r>
              <a:rPr lang="en-US" altLang="zh-CN" dirty="0">
                <a:sym typeface="+mn-ea"/>
              </a:rPr>
              <a:t>myclear();</a:t>
            </a:r>
            <a:r>
              <a:rPr lang="zh-CN" altLang="en-US" dirty="0">
                <a:sym typeface="+mn-ea"/>
              </a:rPr>
              <a:t>替换为</a:t>
            </a:r>
            <a:r>
              <a:rPr lang="en-US" altLang="zh-CN" dirty="0">
                <a:sym typeface="+mn-ea"/>
              </a:rPr>
              <a:t>timeflag=x;</a:t>
            </a:r>
            <a:r>
              <a:rPr lang="zh-CN" altLang="en-US" dirty="0">
                <a:sym typeface="+mn-ea"/>
              </a:rPr>
              <a:t>即可。</a:t>
            </a:r>
            <a:endParaRPr lang="en-US" altLang="zh-CN" dirty="0">
              <a:sym typeface="+mn-ea"/>
            </a:endParaRPr>
          </a:p>
          <a:p>
            <a:pPr>
              <a:buNone/>
            </a:pPr>
            <a:endParaRPr lang="zh-CN" altLang="en-US" dirty="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sym typeface="+mn-ea"/>
              </a:rPr>
              <a:t>例题</a:t>
            </a:r>
            <a:r>
              <a:rPr lang="en-US" altLang="zh-CN" sz="3600" dirty="0">
                <a:sym typeface="+mn-ea"/>
              </a:rPr>
              <a:t>2</a:t>
            </a:r>
            <a:r>
              <a:rPr lang="zh-CN" altLang="en-US" sz="3600" dirty="0">
                <a:sym typeface="+mn-ea"/>
              </a:rPr>
              <a:t>：</a:t>
            </a:r>
            <a:r>
              <a:rPr lang="en-US" altLang="zh-CN" sz="3600" dirty="0">
                <a:sym typeface="+mn-ea"/>
              </a:rPr>
              <a:t>cF_208E_</a:t>
            </a:r>
            <a:r>
              <a:rPr lang="zh-CN" altLang="en-US" sz="3600" dirty="0">
                <a:sym typeface="+mn-ea"/>
              </a:rPr>
              <a:t>Blood Cousins</a:t>
            </a:r>
            <a:endParaRPr lang="zh-CN" altLang="en-US" sz="3600" dirty="0">
              <a:sym typeface="+mn-ea"/>
            </a:endParaRPr>
          </a:p>
        </p:txBody>
      </p:sp>
      <p:sp>
        <p:nvSpPr>
          <p:cNvPr id="3" name="内容占位符 2"/>
          <p:cNvSpPr>
            <a:spLocks noGrp="1"/>
          </p:cNvSpPr>
          <p:nvPr>
            <p:ph idx="1"/>
          </p:nvPr>
        </p:nvSpPr>
        <p:spPr/>
        <p:txBody>
          <a:bodyPr>
            <a:normAutofit lnSpcReduction="10000"/>
          </a:bodyPr>
          <a:lstStyle/>
          <a:p>
            <a:pPr>
              <a:buNone/>
            </a:pPr>
            <a:r>
              <a:rPr lang="zh-CN" dirty="0"/>
              <a:t>题意：</a:t>
            </a:r>
            <a:endParaRPr lang="zh-CN" dirty="0"/>
          </a:p>
          <a:p>
            <a:pPr>
              <a:buNone/>
            </a:pPr>
            <a:r>
              <a:rPr lang="en-US" altLang="zh-CN" dirty="0"/>
              <a:t>	</a:t>
            </a:r>
            <a:r>
              <a:rPr dirty="0"/>
              <a:t>给一棵</a:t>
            </a:r>
            <a:r>
              <a:rPr lang="en-US" dirty="0"/>
              <a:t>n</a:t>
            </a:r>
            <a:r>
              <a:rPr lang="zh-CN" altLang="en-US" dirty="0"/>
              <a:t>个点的</a:t>
            </a:r>
            <a:r>
              <a:rPr dirty="0"/>
              <a:t>树，</a:t>
            </a:r>
            <a:r>
              <a:rPr lang="zh-CN" dirty="0"/>
              <a:t>如果点</a:t>
            </a:r>
            <a:r>
              <a:rPr lang="en-US" altLang="zh-CN" dirty="0"/>
              <a:t>y</a:t>
            </a:r>
            <a:r>
              <a:rPr lang="zh-CN" altLang="en-US" dirty="0"/>
              <a:t>向根的方向跳</a:t>
            </a:r>
            <a:r>
              <a:rPr lang="en-US" altLang="zh-CN" dirty="0"/>
              <a:t>p</a:t>
            </a:r>
            <a:r>
              <a:rPr lang="zh-CN" altLang="en-US" dirty="0"/>
              <a:t>次能到达点</a:t>
            </a:r>
            <a:r>
              <a:rPr lang="en-US" altLang="zh-CN" dirty="0"/>
              <a:t>x</a:t>
            </a:r>
            <a:r>
              <a:rPr lang="zh-CN" altLang="en-US" dirty="0"/>
              <a:t>，那么称点</a:t>
            </a:r>
            <a:r>
              <a:rPr lang="en-US" altLang="zh-CN" dirty="0"/>
              <a:t>x</a:t>
            </a:r>
            <a:r>
              <a:rPr lang="zh-CN" altLang="en-US" dirty="0"/>
              <a:t>是点</a:t>
            </a:r>
            <a:r>
              <a:rPr lang="en-US" altLang="zh-CN" dirty="0"/>
              <a:t>y</a:t>
            </a:r>
            <a:r>
              <a:rPr lang="zh-CN" altLang="en-US" dirty="0"/>
              <a:t>的</a:t>
            </a:r>
            <a:r>
              <a:rPr lang="en-US" altLang="zh-CN" dirty="0"/>
              <a:t>p</a:t>
            </a:r>
            <a:r>
              <a:rPr lang="zh-CN" altLang="en-US" dirty="0"/>
              <a:t>级祖先。如果点</a:t>
            </a:r>
            <a:r>
              <a:rPr lang="en-US" altLang="zh-CN" dirty="0"/>
              <a:t>u</a:t>
            </a:r>
            <a:r>
              <a:rPr lang="zh-CN" altLang="en-US" dirty="0"/>
              <a:t>和点</a:t>
            </a:r>
            <a:r>
              <a:rPr lang="en-US" altLang="zh-CN" dirty="0"/>
              <a:t>v</a:t>
            </a:r>
            <a:r>
              <a:rPr lang="zh-CN" altLang="en-US" dirty="0"/>
              <a:t>的</a:t>
            </a:r>
            <a:r>
              <a:rPr lang="en-US" altLang="zh-CN" dirty="0"/>
              <a:t>p</a:t>
            </a:r>
            <a:r>
              <a:rPr lang="zh-CN" altLang="en-US" dirty="0"/>
              <a:t>级祖先相同，那么称</a:t>
            </a:r>
            <a:r>
              <a:rPr lang="en-US" altLang="zh-CN" dirty="0"/>
              <a:t>u</a:t>
            </a:r>
            <a:r>
              <a:rPr lang="zh-CN" altLang="en-US" dirty="0"/>
              <a:t>和</a:t>
            </a:r>
            <a:r>
              <a:rPr lang="en-US" altLang="zh-CN" dirty="0"/>
              <a:t>v</a:t>
            </a:r>
            <a:r>
              <a:rPr lang="zh-CN" altLang="en-US" dirty="0"/>
              <a:t>是</a:t>
            </a:r>
            <a:r>
              <a:rPr lang="en-US" altLang="zh-CN" dirty="0"/>
              <a:t>p</a:t>
            </a:r>
            <a:r>
              <a:rPr lang="zh-CN" altLang="en-US" dirty="0"/>
              <a:t>级表亲。</a:t>
            </a:r>
            <a:r>
              <a:rPr lang="en-US" altLang="zh-CN" dirty="0"/>
              <a:t>m</a:t>
            </a:r>
            <a:r>
              <a:rPr lang="zh-CN" altLang="en-US" dirty="0"/>
              <a:t>次询问，每次询问求点</a:t>
            </a:r>
            <a:r>
              <a:rPr lang="en-US" altLang="zh-CN" dirty="0"/>
              <a:t>v</a:t>
            </a:r>
            <a:r>
              <a:rPr lang="zh-CN" altLang="en-US" dirty="0"/>
              <a:t>有多少个</a:t>
            </a:r>
            <a:r>
              <a:rPr lang="en-US" altLang="zh-CN" dirty="0"/>
              <a:t>p</a:t>
            </a:r>
            <a:r>
              <a:rPr lang="zh-CN" altLang="en-US" dirty="0"/>
              <a:t>级祖先。</a:t>
            </a:r>
            <a:endParaRPr lang="zh-CN" altLang="en-US" dirty="0"/>
          </a:p>
          <a:p>
            <a:pPr>
              <a:buNone/>
            </a:pPr>
            <a:r>
              <a:rPr lang="zh-CN" altLang="en-US" dirty="0"/>
              <a:t>数据范围：</a:t>
            </a:r>
            <a:endParaRPr lang="zh-CN" altLang="en-US" dirty="0"/>
          </a:p>
          <a:p>
            <a:pPr>
              <a:buNone/>
            </a:pPr>
            <a:r>
              <a:rPr lang="en-US" altLang="zh-CN" dirty="0"/>
              <a:t>	1&lt;=n&lt;=1e5</a:t>
            </a:r>
            <a:r>
              <a:rPr lang="zh-CN" altLang="en-US" dirty="0"/>
              <a:t>。</a:t>
            </a:r>
            <a:r>
              <a:rPr lang="en-US" altLang="zh-CN" dirty="0"/>
              <a:t>1&lt;=m&lt;=1e5</a:t>
            </a:r>
            <a:r>
              <a:rPr lang="zh-CN" altLang="en-US" dirty="0"/>
              <a:t>。</a:t>
            </a:r>
            <a:endParaRPr lang="zh-CN" altLang="en-US" dirty="0"/>
          </a:p>
          <a:p>
            <a:pPr>
              <a:buNone/>
            </a:pPr>
            <a:r>
              <a:rPr lang="zh-CN" altLang="en-US" dirty="0"/>
              <a:t>样例：</a:t>
            </a:r>
            <a:endParaRPr lang="zh-CN" altLang="en-US" dirty="0"/>
          </a:p>
          <a:p>
            <a:pPr>
              <a:buNone/>
            </a:pPr>
            <a:endParaRPr lang="zh-CN" altLang="en-US" dirty="0"/>
          </a:p>
        </p:txBody>
      </p:sp>
      <p:graphicFrame>
        <p:nvGraphicFramePr>
          <p:cNvPr id="4" name="表格 3"/>
          <p:cNvGraphicFramePr/>
          <p:nvPr>
            <p:custDataLst>
              <p:tags r:id="rId1"/>
            </p:custDataLst>
          </p:nvPr>
        </p:nvGraphicFramePr>
        <p:xfrm>
          <a:off x="1829435" y="4172585"/>
          <a:ext cx="8533130" cy="1828800"/>
        </p:xfrm>
        <a:graphic>
          <a:graphicData uri="http://schemas.openxmlformats.org/drawingml/2006/table">
            <a:tbl>
              <a:tblPr firstRow="1" bandRow="1">
                <a:tableStyleId>{5C22544A-7EE6-4342-B048-85BDC9FD1C3A}</a:tableStyleId>
              </a:tblPr>
              <a:tblGrid>
                <a:gridCol w="2133600"/>
                <a:gridCol w="2132965"/>
                <a:gridCol w="4266565"/>
              </a:tblGrid>
              <a:tr h="365760">
                <a:tc gridSpan="2">
                  <a:txBody>
                    <a:bodyPr/>
                    <a:p>
                      <a:pPr>
                        <a:buNone/>
                      </a:pPr>
                      <a:r>
                        <a:rPr lang="zh-CN" altLang="en-US"/>
                        <a:t>输入</a:t>
                      </a:r>
                      <a:endParaRPr lang="zh-CN" altLang="en-US"/>
                    </a:p>
                  </a:txBody>
                  <a:tcPr/>
                </a:tc>
                <a:tc hMerge="1">
                  <a:tcPr/>
                </a:tc>
                <a:tc>
                  <a:txBody>
                    <a:bodyPr/>
                    <a:p>
                      <a:pPr>
                        <a:buNone/>
                      </a:pPr>
                      <a:r>
                        <a:rPr lang="zh-CN" altLang="en-US"/>
                        <a:t>输出</a:t>
                      </a:r>
                      <a:endParaRPr lang="zh-CN" altLang="en-US"/>
                    </a:p>
                  </a:txBody>
                  <a:tcPr/>
                </a:tc>
              </a:tr>
              <a:tr h="1463040">
                <a:tc>
                  <a:txBody>
                    <a:bodyPr/>
                    <a:p>
                      <a:pPr>
                        <a:buNone/>
                      </a:pPr>
                      <a:r>
                        <a:rPr lang="en-US" altLang="zh-CN"/>
                        <a:t>6</a:t>
                      </a:r>
                      <a:endParaRPr lang="en-US" altLang="zh-CN"/>
                    </a:p>
                    <a:p>
                      <a:pPr>
                        <a:buNone/>
                      </a:pPr>
                      <a:r>
                        <a:rPr lang="en-US" altLang="zh-CN"/>
                        <a:t>0 1 1 0 4 4</a:t>
                      </a:r>
                      <a:endParaRPr lang="en-US" altLang="zh-CN"/>
                    </a:p>
                    <a:p>
                      <a:pPr>
                        <a:buNone/>
                      </a:pPr>
                      <a:r>
                        <a:rPr lang="en-US" altLang="zh-CN"/>
                        <a:t>7</a:t>
                      </a:r>
                      <a:endParaRPr lang="en-US" altLang="zh-CN"/>
                    </a:p>
                    <a:p>
                      <a:pPr>
                        <a:buNone/>
                      </a:pPr>
                      <a:r>
                        <a:rPr lang="en-US" altLang="zh-CN"/>
                        <a:t>1 1</a:t>
                      </a:r>
                      <a:endParaRPr lang="en-US" altLang="zh-CN"/>
                    </a:p>
                    <a:p>
                      <a:pPr>
                        <a:buNone/>
                      </a:pPr>
                      <a:r>
                        <a:rPr lang="en-US" altLang="zh-CN"/>
                        <a:t>1 2</a:t>
                      </a:r>
                      <a:endParaRPr lang="en-US" altLang="zh-CN"/>
                    </a:p>
                  </a:txBody>
                  <a:tcPr/>
                </a:tc>
                <a:tc>
                  <a:txBody>
                    <a:bodyPr/>
                    <a:p>
                      <a:pPr>
                        <a:buNone/>
                      </a:pPr>
                      <a:r>
                        <a:rPr lang="en-US" altLang="zh-CN"/>
                        <a:t>2 1</a:t>
                      </a:r>
                      <a:endParaRPr lang="en-US" altLang="zh-CN"/>
                    </a:p>
                    <a:p>
                      <a:pPr>
                        <a:buNone/>
                      </a:pPr>
                      <a:r>
                        <a:rPr lang="en-US" altLang="zh-CN"/>
                        <a:t>2 2</a:t>
                      </a:r>
                      <a:endParaRPr lang="en-US" altLang="zh-CN"/>
                    </a:p>
                    <a:p>
                      <a:pPr>
                        <a:buNone/>
                      </a:pPr>
                      <a:r>
                        <a:rPr lang="en-US" altLang="zh-CN"/>
                        <a:t>4 1</a:t>
                      </a:r>
                      <a:endParaRPr lang="en-US" altLang="zh-CN"/>
                    </a:p>
                    <a:p>
                      <a:pPr>
                        <a:buNone/>
                      </a:pPr>
                      <a:r>
                        <a:rPr lang="en-US" altLang="zh-CN"/>
                        <a:t>5 1</a:t>
                      </a:r>
                      <a:endParaRPr lang="en-US" altLang="zh-CN"/>
                    </a:p>
                    <a:p>
                      <a:pPr>
                        <a:buNone/>
                      </a:pPr>
                      <a:r>
                        <a:rPr lang="en-US" altLang="zh-CN"/>
                        <a:t>6 1</a:t>
                      </a:r>
                      <a:endParaRPr lang="en-US" altLang="zh-CN"/>
                    </a:p>
                  </a:txBody>
                  <a:tcPr/>
                </a:tc>
                <a:tc>
                  <a:txBody>
                    <a:bodyPr/>
                    <a:p>
                      <a:pPr>
                        <a:buNone/>
                      </a:pPr>
                      <a:r>
                        <a:rPr lang="en-US" altLang="zh-CN"/>
                        <a:t>0 0 1 0 0 1 1 </a:t>
                      </a:r>
                      <a:endParaRPr lang="en-US" altLang="zh-CN"/>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dirty="0"/>
              <a:t>例题</a:t>
            </a:r>
            <a:r>
              <a:rPr lang="en-US" altLang="zh-CN" dirty="0"/>
              <a:t>2</a:t>
            </a:r>
            <a:r>
              <a:rPr lang="zh-CN" altLang="en-US" dirty="0"/>
              <a:t>：</a:t>
            </a:r>
            <a:r>
              <a:rPr lang="zh-CN" dirty="0"/>
              <a:t>分析</a:t>
            </a:r>
            <a:endParaRPr lang="zh-CN" dirty="0"/>
          </a:p>
        </p:txBody>
      </p:sp>
      <p:sp>
        <p:nvSpPr>
          <p:cNvPr id="3" name="内容占位符 2"/>
          <p:cNvSpPr>
            <a:spLocks noGrp="1"/>
          </p:cNvSpPr>
          <p:nvPr>
            <p:ph idx="1"/>
          </p:nvPr>
        </p:nvSpPr>
        <p:spPr/>
        <p:txBody>
          <a:bodyPr>
            <a:normAutofit lnSpcReduction="10000"/>
          </a:bodyPr>
          <a:lstStyle/>
          <a:p>
            <a:pPr>
              <a:buNone/>
            </a:pPr>
            <a:r>
              <a:rPr lang="zh-CN" dirty="0">
                <a:sym typeface="+mn-ea"/>
              </a:rPr>
              <a:t>还是首先考虑如何解决单个询问。我们可以把</a:t>
            </a:r>
            <a:r>
              <a:rPr lang="en-US" altLang="zh-CN" dirty="0">
                <a:sym typeface="+mn-ea"/>
              </a:rPr>
              <a:t>u</a:t>
            </a:r>
            <a:r>
              <a:rPr lang="zh-CN" altLang="en-US" dirty="0">
                <a:sym typeface="+mn-ea"/>
              </a:rPr>
              <a:t>的</a:t>
            </a:r>
            <a:r>
              <a:rPr lang="en-US" altLang="zh-CN" dirty="0">
                <a:sym typeface="+mn-ea"/>
              </a:rPr>
              <a:t>p</a:t>
            </a:r>
            <a:r>
              <a:rPr lang="zh-CN" altLang="en-US" dirty="0">
                <a:sym typeface="+mn-ea"/>
              </a:rPr>
              <a:t>级表亲的数量，转化为除了</a:t>
            </a:r>
            <a:r>
              <a:rPr lang="en-US" altLang="zh-CN" dirty="0">
                <a:sym typeface="+mn-ea"/>
              </a:rPr>
              <a:t>u</a:t>
            </a:r>
            <a:r>
              <a:rPr lang="zh-CN" altLang="en-US" dirty="0">
                <a:sym typeface="+mn-ea"/>
              </a:rPr>
              <a:t>之外，</a:t>
            </a:r>
            <a:r>
              <a:rPr lang="en-US" altLang="zh-CN" dirty="0">
                <a:sym typeface="+mn-ea"/>
              </a:rPr>
              <a:t>u</a:t>
            </a:r>
            <a:r>
              <a:rPr lang="zh-CN" altLang="en-US" dirty="0">
                <a:sym typeface="+mn-ea"/>
              </a:rPr>
              <a:t>的</a:t>
            </a:r>
            <a:r>
              <a:rPr lang="en-US" altLang="zh-CN" dirty="0">
                <a:sym typeface="+mn-ea"/>
              </a:rPr>
              <a:t>p</a:t>
            </a:r>
            <a:r>
              <a:rPr lang="zh-CN" altLang="en-US" dirty="0">
                <a:sym typeface="+mn-ea"/>
              </a:rPr>
              <a:t>级祖先</a:t>
            </a:r>
            <a:r>
              <a:rPr lang="en-US" altLang="zh-CN" dirty="0">
                <a:sym typeface="+mn-ea"/>
              </a:rPr>
              <a:t>x</a:t>
            </a:r>
            <a:r>
              <a:rPr lang="zh-CN" altLang="en-US" dirty="0">
                <a:sym typeface="+mn-ea"/>
              </a:rPr>
              <a:t>还有多少个</a:t>
            </a:r>
            <a:r>
              <a:rPr lang="en-US" altLang="zh-CN" dirty="0">
                <a:sym typeface="+mn-ea"/>
              </a:rPr>
              <a:t>p</a:t>
            </a:r>
            <a:r>
              <a:rPr lang="zh-CN" altLang="en-US" dirty="0">
                <a:sym typeface="+mn-ea"/>
              </a:rPr>
              <a:t>级后代。</a:t>
            </a:r>
            <a:endParaRPr lang="zh-CN" altLang="en-US" dirty="0">
              <a:sym typeface="+mn-ea"/>
            </a:endParaRPr>
          </a:p>
          <a:p>
            <a:pPr>
              <a:buNone/>
            </a:pPr>
            <a:endParaRPr lang="zh-CN" altLang="en-US" dirty="0">
              <a:sym typeface="+mn-ea"/>
            </a:endParaRPr>
          </a:p>
          <a:p>
            <a:pPr>
              <a:buNone/>
            </a:pPr>
            <a:r>
              <a:rPr lang="en-US" altLang="zh-CN" dirty="0">
                <a:sym typeface="+mn-ea"/>
              </a:rPr>
              <a:t>x</a:t>
            </a:r>
            <a:r>
              <a:rPr lang="zh-CN" altLang="en-US" dirty="0">
                <a:sym typeface="+mn-ea"/>
              </a:rPr>
              <a:t>我们可以用树上倍增来求。现在我们就需要解决</a:t>
            </a:r>
            <a:r>
              <a:rPr lang="en-US" altLang="zh-CN" dirty="0">
                <a:sym typeface="+mn-ea"/>
              </a:rPr>
              <a:t>x</a:t>
            </a:r>
            <a:r>
              <a:rPr lang="zh-CN" altLang="en-US" dirty="0">
                <a:sym typeface="+mn-ea"/>
              </a:rPr>
              <a:t>的</a:t>
            </a:r>
            <a:r>
              <a:rPr lang="en-US" altLang="zh-CN" dirty="0">
                <a:sym typeface="+mn-ea"/>
              </a:rPr>
              <a:t>p</a:t>
            </a:r>
            <a:r>
              <a:rPr lang="zh-CN" altLang="en-US" dirty="0">
                <a:sym typeface="+mn-ea"/>
              </a:rPr>
              <a:t>级后代有多少个。我们只需要在例题</a:t>
            </a:r>
            <a:r>
              <a:rPr lang="en-US" altLang="zh-CN" dirty="0">
                <a:sym typeface="+mn-ea"/>
              </a:rPr>
              <a:t>1</a:t>
            </a:r>
            <a:r>
              <a:rPr lang="zh-CN" altLang="en-US" dirty="0">
                <a:sym typeface="+mn-ea"/>
              </a:rPr>
              <a:t>的代码上略加修改，把点</a:t>
            </a:r>
            <a:r>
              <a:rPr lang="en-US" altLang="zh-CN" dirty="0">
                <a:sym typeface="+mn-ea"/>
              </a:rPr>
              <a:t>x</a:t>
            </a:r>
            <a:r>
              <a:rPr lang="zh-CN" altLang="en-US" dirty="0">
                <a:sym typeface="+mn-ea"/>
              </a:rPr>
              <a:t>的深度</a:t>
            </a:r>
            <a:r>
              <a:rPr lang="en-US" altLang="zh-CN" dirty="0">
                <a:sym typeface="+mn-ea"/>
              </a:rPr>
              <a:t>dep[x]</a:t>
            </a:r>
            <a:r>
              <a:rPr lang="zh-CN" altLang="en-US" dirty="0">
                <a:sym typeface="+mn-ea"/>
              </a:rPr>
              <a:t>看成他的颜色，</a:t>
            </a:r>
            <a:r>
              <a:rPr lang="en-US" altLang="zh-CN" dirty="0">
                <a:sym typeface="+mn-ea"/>
              </a:rPr>
              <a:t>x</a:t>
            </a:r>
            <a:r>
              <a:rPr lang="zh-CN" altLang="en-US" dirty="0">
                <a:sym typeface="+mn-ea"/>
              </a:rPr>
              <a:t>的</a:t>
            </a:r>
            <a:r>
              <a:rPr lang="en-US" altLang="zh-CN" dirty="0">
                <a:sym typeface="+mn-ea"/>
              </a:rPr>
              <a:t>p</a:t>
            </a:r>
            <a:r>
              <a:rPr lang="zh-CN" altLang="en-US" dirty="0">
                <a:sym typeface="+mn-ea"/>
              </a:rPr>
              <a:t>级后代的数量也就是深度为</a:t>
            </a:r>
            <a:r>
              <a:rPr lang="en-US" altLang="zh-CN" dirty="0">
                <a:sym typeface="+mn-ea"/>
              </a:rPr>
              <a:t>dep[x]+p</a:t>
            </a:r>
            <a:r>
              <a:rPr lang="zh-CN" altLang="en-US" dirty="0">
                <a:sym typeface="+mn-ea"/>
              </a:rPr>
              <a:t>的节点在</a:t>
            </a:r>
            <a:r>
              <a:rPr lang="en-US" altLang="zh-CN" dirty="0">
                <a:sym typeface="+mn-ea"/>
              </a:rPr>
              <a:t>x</a:t>
            </a:r>
            <a:r>
              <a:rPr lang="zh-CN" altLang="en-US" dirty="0">
                <a:sym typeface="+mn-ea"/>
              </a:rPr>
              <a:t>为根的子树内有多少个。</a:t>
            </a:r>
            <a:endParaRPr lang="zh-CN" altLang="en-US" dirty="0">
              <a:sym typeface="+mn-ea"/>
            </a:endParaRPr>
          </a:p>
          <a:p>
            <a:pPr>
              <a:buNone/>
            </a:pPr>
            <a:endParaRPr lang="zh-CN" altLang="en-US" dirty="0">
              <a:sym typeface="+mn-ea"/>
            </a:endParaRPr>
          </a:p>
          <a:p>
            <a:pPr>
              <a:buNone/>
            </a:pPr>
            <a:r>
              <a:rPr lang="zh-CN" altLang="en-US" dirty="0">
                <a:sym typeface="+mn-ea"/>
              </a:rPr>
              <a:t>我们提前预处理询问，挂到对应的节点</a:t>
            </a:r>
            <a:r>
              <a:rPr lang="en-US" altLang="zh-CN" dirty="0">
                <a:sym typeface="+mn-ea"/>
              </a:rPr>
              <a:t>x</a:t>
            </a:r>
            <a:r>
              <a:rPr lang="zh-CN" altLang="en-US" dirty="0">
                <a:sym typeface="+mn-ea"/>
              </a:rPr>
              <a:t>上，用启发式树</a:t>
            </a:r>
            <a:r>
              <a:rPr lang="en-US" altLang="zh-CN" dirty="0">
                <a:sym typeface="+mn-ea"/>
              </a:rPr>
              <a:t>dp</a:t>
            </a:r>
            <a:r>
              <a:rPr lang="zh-CN" altLang="en-US" dirty="0">
                <a:sym typeface="+mn-ea"/>
              </a:rPr>
              <a:t>得到每个子树内不同深度的节点数量，在</a:t>
            </a:r>
            <a:r>
              <a:rPr lang="en-US" altLang="zh-CN" dirty="0">
                <a:sym typeface="+mn-ea"/>
              </a:rPr>
              <a:t>getans(x)</a:t>
            </a:r>
            <a:r>
              <a:rPr lang="zh-CN" altLang="en-US" dirty="0">
                <a:sym typeface="+mn-ea"/>
              </a:rPr>
              <a:t>的最后把所有关于</a:t>
            </a:r>
            <a:r>
              <a:rPr lang="en-US" altLang="zh-CN" dirty="0">
                <a:sym typeface="+mn-ea"/>
              </a:rPr>
              <a:t>x</a:t>
            </a:r>
            <a:r>
              <a:rPr lang="zh-CN" altLang="en-US" dirty="0">
                <a:sym typeface="+mn-ea"/>
              </a:rPr>
              <a:t>的询问的答案都求出来即可。</a:t>
            </a:r>
            <a:endParaRPr lang="zh-CN" altLang="en-US" dirty="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dirty="0"/>
              <a:t>课后习题</a:t>
            </a:r>
            <a:endParaRPr lang="zh-CN" dirty="0"/>
          </a:p>
        </p:txBody>
      </p:sp>
      <p:sp>
        <p:nvSpPr>
          <p:cNvPr id="3" name="内容占位符 2"/>
          <p:cNvSpPr>
            <a:spLocks noGrp="1"/>
          </p:cNvSpPr>
          <p:nvPr>
            <p:ph idx="1"/>
          </p:nvPr>
        </p:nvSpPr>
        <p:spPr/>
        <p:txBody>
          <a:bodyPr>
            <a:normAutofit lnSpcReduction="10000"/>
          </a:bodyPr>
          <a:lstStyle/>
          <a:p>
            <a:pPr>
              <a:buNone/>
            </a:pPr>
            <a:r>
              <a:rPr lang="en-US" dirty="0"/>
              <a:t>CF_600E_</a:t>
            </a:r>
            <a:r>
              <a:rPr lang="zh-CN" altLang="en-US" dirty="0"/>
              <a:t>Lomsat gelral</a:t>
            </a:r>
            <a:endParaRPr lang="zh-CN" altLang="en-US" dirty="0"/>
          </a:p>
          <a:p>
            <a:pPr>
              <a:buNone/>
            </a:pPr>
            <a:endParaRPr lang="zh-CN" altLang="en-US" dirty="0"/>
          </a:p>
          <a:p>
            <a:pPr>
              <a:buNone/>
            </a:pPr>
            <a:r>
              <a:rPr lang="en-US" altLang="zh-CN" dirty="0">
                <a:sym typeface="+mn-ea"/>
              </a:rPr>
              <a:t>CF_375D_Tree and Queries</a:t>
            </a:r>
            <a:endParaRPr lang="zh-CN" altLang="en-US" dirty="0"/>
          </a:p>
          <a:p>
            <a:pPr>
              <a:buNone/>
            </a:pPr>
            <a:endParaRPr lang="zh-CN" altLang="en-US" dirty="0"/>
          </a:p>
          <a:p>
            <a:pPr>
              <a:buNone/>
            </a:pPr>
            <a:r>
              <a:rPr lang="en-US" altLang="zh-CN" dirty="0"/>
              <a:t>CF_1009F_Dominant Indices</a:t>
            </a:r>
            <a:endParaRPr lang="en-US" altLang="zh-CN" dirty="0"/>
          </a:p>
          <a:p>
            <a:pPr>
              <a:buNone/>
            </a:pPr>
            <a:endParaRPr lang="zh-CN" altLang="en-US" dirty="0"/>
          </a:p>
          <a:p>
            <a:pPr>
              <a:buNone/>
            </a:pPr>
            <a:r>
              <a:rPr lang="en-US" altLang="zh-CN" dirty="0"/>
              <a:t>CF_570D_Tree Requests</a:t>
            </a:r>
            <a:endParaRPr lang="en-US" altLang="zh-CN" dirty="0"/>
          </a:p>
          <a:p>
            <a:pPr>
              <a:buNone/>
            </a:pPr>
            <a:endParaRPr lang="en-US" altLang="zh-CN" dirty="0"/>
          </a:p>
          <a:p>
            <a:pPr>
              <a:buNone/>
            </a:pPr>
            <a:r>
              <a:rPr lang="en-US" altLang="zh-CN" dirty="0"/>
              <a:t>CF_1709E_XOR Tree</a:t>
            </a:r>
            <a:endParaRPr lang="en-US" altLang="zh-CN" dirty="0"/>
          </a:p>
          <a:p>
            <a:pPr>
              <a:buNone/>
            </a:pPr>
            <a:endParaRPr lang="en-US" altLang="zh-CN" dirty="0"/>
          </a:p>
          <a:p>
            <a:pPr>
              <a:buNone/>
            </a:pPr>
            <a:endParaRPr lang="en-US" altLang="zh-CN" dirty="0"/>
          </a:p>
          <a:p>
            <a:pPr>
              <a:buNone/>
            </a:pP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sym typeface="+mn-ea"/>
              </a:rPr>
              <a:t>例题</a:t>
            </a:r>
            <a:r>
              <a:rPr lang="en-US" altLang="zh-CN" sz="3600" dirty="0">
                <a:sym typeface="+mn-ea"/>
              </a:rPr>
              <a:t>1</a:t>
            </a:r>
            <a:r>
              <a:rPr lang="zh-CN" altLang="en-US" sz="3600" dirty="0">
                <a:sym typeface="+mn-ea"/>
              </a:rPr>
              <a:t>：</a:t>
            </a:r>
            <a:r>
              <a:rPr lang="en-US" altLang="zh-CN" sz="3600" dirty="0">
                <a:sym typeface="+mn-ea"/>
              </a:rPr>
              <a:t>LUOGU</a:t>
            </a:r>
            <a:r>
              <a:rPr lang="en-US" altLang="zh-CN" sz="3600" dirty="0">
                <a:sym typeface="+mn-ea"/>
              </a:rPr>
              <a:t>_U41492_</a:t>
            </a:r>
            <a:r>
              <a:rPr lang="zh-CN" altLang="en-US" sz="3600" dirty="0">
                <a:sym typeface="+mn-ea"/>
              </a:rPr>
              <a:t>树上数颜色</a:t>
            </a:r>
            <a:endParaRPr lang="zh-CN" altLang="en-US" sz="3600" dirty="0">
              <a:sym typeface="+mn-ea"/>
            </a:endParaRPr>
          </a:p>
        </p:txBody>
      </p:sp>
      <p:sp>
        <p:nvSpPr>
          <p:cNvPr id="3" name="内容占位符 2"/>
          <p:cNvSpPr>
            <a:spLocks noGrp="1"/>
          </p:cNvSpPr>
          <p:nvPr>
            <p:ph idx="1"/>
          </p:nvPr>
        </p:nvSpPr>
        <p:spPr/>
        <p:txBody>
          <a:bodyPr>
            <a:normAutofit lnSpcReduction="10000"/>
          </a:bodyPr>
          <a:lstStyle/>
          <a:p>
            <a:pPr>
              <a:buNone/>
            </a:pPr>
            <a:r>
              <a:rPr lang="zh-CN" dirty="0"/>
              <a:t>题意：</a:t>
            </a:r>
            <a:endParaRPr lang="zh-CN" dirty="0"/>
          </a:p>
          <a:p>
            <a:pPr>
              <a:buNone/>
            </a:pPr>
            <a:r>
              <a:rPr lang="en-US" altLang="zh-CN" dirty="0"/>
              <a:t>	</a:t>
            </a:r>
            <a:r>
              <a:rPr dirty="0"/>
              <a:t>给一棵根为1的树，每次询问</a:t>
            </a:r>
            <a:r>
              <a:rPr lang="zh-CN" dirty="0"/>
              <a:t>某个</a:t>
            </a:r>
            <a:r>
              <a:rPr dirty="0"/>
              <a:t>子树</a:t>
            </a:r>
            <a:r>
              <a:rPr lang="zh-CN" dirty="0"/>
              <a:t>内</a:t>
            </a:r>
            <a:r>
              <a:rPr dirty="0"/>
              <a:t>颜色</a:t>
            </a:r>
            <a:r>
              <a:rPr lang="zh-CN" dirty="0"/>
              <a:t>有多少种</a:t>
            </a:r>
            <a:r>
              <a:rPr lang="zh-CN" altLang="en-US" dirty="0"/>
              <a:t>。树有</a:t>
            </a:r>
            <a:r>
              <a:rPr lang="en-US" altLang="zh-CN" dirty="0"/>
              <a:t>N</a:t>
            </a:r>
            <a:r>
              <a:rPr lang="zh-CN" altLang="en-US" dirty="0"/>
              <a:t>个节点，询问有</a:t>
            </a:r>
            <a:r>
              <a:rPr lang="en-US" altLang="zh-CN" dirty="0"/>
              <a:t>M</a:t>
            </a:r>
            <a:r>
              <a:rPr lang="zh-CN" altLang="en-US" dirty="0"/>
              <a:t>次。颜色范围为</a:t>
            </a:r>
            <a:r>
              <a:rPr lang="en-US" altLang="zh-CN" dirty="0"/>
              <a:t>[1,N]</a:t>
            </a:r>
            <a:r>
              <a:rPr lang="zh-CN" altLang="en-US" dirty="0"/>
              <a:t>的整数。</a:t>
            </a:r>
            <a:endParaRPr lang="zh-CN" altLang="en-US" dirty="0"/>
          </a:p>
          <a:p>
            <a:pPr>
              <a:buNone/>
            </a:pPr>
            <a:r>
              <a:rPr lang="zh-CN" altLang="en-US" dirty="0"/>
              <a:t>数据范围：</a:t>
            </a:r>
            <a:endParaRPr lang="zh-CN" altLang="en-US" dirty="0"/>
          </a:p>
          <a:p>
            <a:pPr>
              <a:buNone/>
            </a:pPr>
            <a:r>
              <a:rPr lang="en-US" altLang="zh-CN" dirty="0"/>
              <a:t>	对于前三组数据，有1&lt;=M&lt;=N&lt;=100</a:t>
            </a:r>
            <a:r>
              <a:rPr lang="zh-CN" altLang="en-US" dirty="0"/>
              <a:t>。</a:t>
            </a:r>
            <a:endParaRPr lang="en-US" altLang="zh-CN" dirty="0"/>
          </a:p>
          <a:p>
            <a:pPr>
              <a:buNone/>
            </a:pPr>
            <a:r>
              <a:rPr lang="en-US" altLang="zh-CN" dirty="0">
                <a:sym typeface="+mn-ea"/>
              </a:rPr>
              <a:t>	</a:t>
            </a:r>
            <a:r>
              <a:rPr lang="en-US" altLang="zh-CN" dirty="0"/>
              <a:t>而对于所有数据，有1&lt;=M&lt;=N&lt;=1e5</a:t>
            </a:r>
            <a:r>
              <a:rPr lang="zh-CN" altLang="en-US" dirty="0"/>
              <a:t>。</a:t>
            </a:r>
            <a:endParaRPr lang="zh-CN" altLang="en-US" dirty="0"/>
          </a:p>
          <a:p>
            <a:pPr>
              <a:buNone/>
            </a:pPr>
            <a:r>
              <a:rPr lang="zh-CN" altLang="en-US" dirty="0"/>
              <a:t>样例：</a:t>
            </a:r>
            <a:endParaRPr lang="zh-CN" altLang="en-US" dirty="0"/>
          </a:p>
          <a:p>
            <a:pPr>
              <a:buNone/>
            </a:pPr>
            <a:endParaRPr lang="zh-CN" altLang="en-US" dirty="0"/>
          </a:p>
        </p:txBody>
      </p:sp>
      <p:graphicFrame>
        <p:nvGraphicFramePr>
          <p:cNvPr id="4" name="表格 3"/>
          <p:cNvGraphicFramePr/>
          <p:nvPr>
            <p:custDataLst>
              <p:tags r:id="rId1"/>
            </p:custDataLst>
          </p:nvPr>
        </p:nvGraphicFramePr>
        <p:xfrm>
          <a:off x="1829435" y="4172585"/>
          <a:ext cx="8533130" cy="2103120"/>
        </p:xfrm>
        <a:graphic>
          <a:graphicData uri="http://schemas.openxmlformats.org/drawingml/2006/table">
            <a:tbl>
              <a:tblPr firstRow="1" bandRow="1">
                <a:tableStyleId>{5C22544A-7EE6-4342-B048-85BDC9FD1C3A}</a:tableStyleId>
              </a:tblPr>
              <a:tblGrid>
                <a:gridCol w="2133600"/>
                <a:gridCol w="2132965"/>
                <a:gridCol w="4266565"/>
              </a:tblGrid>
              <a:tr h="365760">
                <a:tc gridSpan="2">
                  <a:txBody>
                    <a:bodyPr/>
                    <a:p>
                      <a:pPr>
                        <a:buNone/>
                      </a:pPr>
                      <a:r>
                        <a:rPr lang="zh-CN" altLang="en-US"/>
                        <a:t>输入</a:t>
                      </a:r>
                      <a:endParaRPr lang="zh-CN" altLang="en-US"/>
                    </a:p>
                  </a:txBody>
                  <a:tcPr/>
                </a:tc>
                <a:tc hMerge="1">
                  <a:tcPr/>
                </a:tc>
                <a:tc>
                  <a:txBody>
                    <a:bodyPr/>
                    <a:p>
                      <a:pPr>
                        <a:buNone/>
                      </a:pPr>
                      <a:r>
                        <a:rPr lang="zh-CN" altLang="en-US"/>
                        <a:t>输出</a:t>
                      </a:r>
                      <a:endParaRPr lang="zh-CN" altLang="en-US"/>
                    </a:p>
                  </a:txBody>
                  <a:tcPr/>
                </a:tc>
              </a:tr>
              <a:tr h="1737360">
                <a:tc>
                  <a:txBody>
                    <a:bodyPr/>
                    <a:p>
                      <a:pPr>
                        <a:buNone/>
                      </a:pPr>
                      <a:r>
                        <a:rPr lang="en-US" altLang="zh-CN"/>
                        <a:t>5</a:t>
                      </a:r>
                      <a:endParaRPr lang="en-US" altLang="zh-CN"/>
                    </a:p>
                    <a:p>
                      <a:pPr>
                        <a:buNone/>
                      </a:pPr>
                      <a:r>
                        <a:rPr lang="en-US" altLang="zh-CN"/>
                        <a:t>1 2</a:t>
                      </a:r>
                      <a:endParaRPr lang="en-US" altLang="zh-CN"/>
                    </a:p>
                    <a:p>
                      <a:pPr>
                        <a:buNone/>
                      </a:pPr>
                      <a:r>
                        <a:rPr lang="en-US" altLang="zh-CN"/>
                        <a:t>1 3</a:t>
                      </a:r>
                      <a:endParaRPr lang="en-US" altLang="zh-CN"/>
                    </a:p>
                    <a:p>
                      <a:pPr>
                        <a:buNone/>
                      </a:pPr>
                      <a:r>
                        <a:rPr lang="en-US" altLang="zh-CN"/>
                        <a:t>2 4</a:t>
                      </a:r>
                      <a:endParaRPr lang="en-US" altLang="zh-CN"/>
                    </a:p>
                    <a:p>
                      <a:pPr>
                        <a:buNone/>
                      </a:pPr>
                      <a:r>
                        <a:rPr lang="en-US" altLang="zh-CN"/>
                        <a:t>2 5</a:t>
                      </a:r>
                      <a:endParaRPr lang="en-US" altLang="zh-CN"/>
                    </a:p>
                    <a:p>
                      <a:pPr>
                        <a:buNone/>
                      </a:pPr>
                      <a:r>
                        <a:rPr lang="en-US" altLang="zh-CN"/>
                        <a:t>1 2 2 3 3</a:t>
                      </a:r>
                      <a:endParaRPr lang="en-US" altLang="zh-CN"/>
                    </a:p>
                  </a:txBody>
                  <a:tcPr/>
                </a:tc>
                <a:tc>
                  <a:txBody>
                    <a:bodyPr/>
                    <a:p>
                      <a:pPr>
                        <a:buNone/>
                      </a:pPr>
                      <a:r>
                        <a:rPr lang="en-US" altLang="zh-CN"/>
                        <a:t>5</a:t>
                      </a:r>
                      <a:endParaRPr lang="en-US" altLang="zh-CN"/>
                    </a:p>
                    <a:p>
                      <a:pPr>
                        <a:buNone/>
                      </a:pPr>
                      <a:r>
                        <a:rPr lang="en-US" altLang="zh-CN"/>
                        <a:t>1</a:t>
                      </a:r>
                      <a:endParaRPr lang="en-US" altLang="zh-CN"/>
                    </a:p>
                    <a:p>
                      <a:pPr>
                        <a:buNone/>
                      </a:pPr>
                      <a:r>
                        <a:rPr lang="en-US" altLang="zh-CN"/>
                        <a:t>2</a:t>
                      </a:r>
                      <a:endParaRPr lang="en-US" altLang="zh-CN"/>
                    </a:p>
                    <a:p>
                      <a:pPr>
                        <a:buNone/>
                      </a:pPr>
                      <a:r>
                        <a:rPr lang="en-US" altLang="zh-CN"/>
                        <a:t>3</a:t>
                      </a:r>
                      <a:endParaRPr lang="en-US" altLang="zh-CN"/>
                    </a:p>
                    <a:p>
                      <a:pPr>
                        <a:buNone/>
                      </a:pPr>
                      <a:r>
                        <a:rPr lang="en-US" altLang="zh-CN"/>
                        <a:t>4</a:t>
                      </a:r>
                      <a:endParaRPr lang="en-US" altLang="zh-CN"/>
                    </a:p>
                    <a:p>
                      <a:pPr>
                        <a:buNone/>
                      </a:pPr>
                      <a:r>
                        <a:rPr lang="en-US" altLang="zh-CN"/>
                        <a:t>5</a:t>
                      </a:r>
                      <a:endParaRPr lang="en-US" altLang="zh-CN"/>
                    </a:p>
                  </a:txBody>
                  <a:tcPr/>
                </a:tc>
                <a:tc>
                  <a:txBody>
                    <a:bodyPr/>
                    <a:p>
                      <a:pPr>
                        <a:buNone/>
                      </a:pPr>
                      <a:r>
                        <a:rPr lang="en-US" altLang="zh-CN"/>
                        <a:t>3</a:t>
                      </a:r>
                      <a:endParaRPr lang="en-US" altLang="zh-CN"/>
                    </a:p>
                    <a:p>
                      <a:pPr>
                        <a:buNone/>
                      </a:pPr>
                      <a:r>
                        <a:rPr lang="en-US" altLang="zh-CN"/>
                        <a:t>2</a:t>
                      </a:r>
                      <a:endParaRPr lang="en-US" altLang="zh-CN"/>
                    </a:p>
                    <a:p>
                      <a:pPr>
                        <a:buNone/>
                      </a:pPr>
                      <a:r>
                        <a:rPr lang="en-US" altLang="zh-CN"/>
                        <a:t>1</a:t>
                      </a:r>
                      <a:endParaRPr lang="en-US" altLang="zh-CN"/>
                    </a:p>
                    <a:p>
                      <a:pPr>
                        <a:buNone/>
                      </a:pPr>
                      <a:r>
                        <a:rPr lang="en-US" altLang="zh-CN"/>
                        <a:t>1</a:t>
                      </a:r>
                      <a:endParaRPr lang="en-US" altLang="zh-CN"/>
                    </a:p>
                    <a:p>
                      <a:pPr>
                        <a:buNone/>
                      </a:pPr>
                      <a:r>
                        <a:rPr lang="en-US" altLang="zh-CN"/>
                        <a:t>1</a:t>
                      </a:r>
                      <a:endParaRPr lang="en-US" altLang="zh-CN" sz="180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子树统计</a:t>
            </a:r>
            <a:r>
              <a:rPr lang="en-US" altLang="zh-CN" dirty="0">
                <a:sym typeface="+mn-ea"/>
              </a:rPr>
              <a:t>_</a:t>
            </a:r>
            <a:r>
              <a:rPr lang="zh-CN" altLang="en-US" dirty="0">
                <a:sym typeface="+mn-ea"/>
              </a:rPr>
              <a:t>暴力遍历</a:t>
            </a:r>
            <a:endParaRPr lang="zh-CN" altLang="en-US" dirty="0">
              <a:sym typeface="+mn-ea"/>
            </a:endParaRPr>
          </a:p>
        </p:txBody>
      </p:sp>
      <p:sp>
        <p:nvSpPr>
          <p:cNvPr id="3" name="内容占位符 2"/>
          <p:cNvSpPr>
            <a:spLocks noGrp="1"/>
          </p:cNvSpPr>
          <p:nvPr>
            <p:ph idx="1"/>
          </p:nvPr>
        </p:nvSpPr>
        <p:spPr/>
        <p:txBody>
          <a:bodyPr>
            <a:normAutofit lnSpcReduction="10000"/>
          </a:bodyPr>
          <a:lstStyle/>
          <a:p>
            <a:pPr algn="l">
              <a:buSzTx/>
              <a:buNone/>
            </a:pPr>
            <a:r>
              <a:rPr lang="zh-CN" altLang="en-US" dirty="0">
                <a:latin typeface="Arial" panose="020B0604020202020204" pitchFamily="34" charset="0"/>
                <a:cs typeface="Arial" panose="020B0604020202020204" pitchFamily="34" charset="0"/>
              </a:rPr>
              <a:t>对于一个关于点</a:t>
            </a:r>
            <a:r>
              <a:rPr lang="en-US" altLang="zh-CN" dirty="0">
                <a:latin typeface="Arial" panose="020B0604020202020204" pitchFamily="34" charset="0"/>
                <a:cs typeface="Arial" panose="020B0604020202020204" pitchFamily="34" charset="0"/>
              </a:rPr>
              <a:t>x</a:t>
            </a:r>
            <a:r>
              <a:rPr lang="zh-CN" altLang="en-US" dirty="0">
                <a:latin typeface="Arial" panose="020B0604020202020204" pitchFamily="34" charset="0"/>
                <a:cs typeface="Arial" panose="020B0604020202020204" pitchFamily="34" charset="0"/>
              </a:rPr>
              <a:t>的询问，我们需要遍历</a:t>
            </a:r>
            <a:r>
              <a:rPr lang="en-US" altLang="zh-CN" dirty="0">
                <a:latin typeface="Arial" panose="020B0604020202020204" pitchFamily="34" charset="0"/>
                <a:cs typeface="Arial" panose="020B0604020202020204" pitchFamily="34" charset="0"/>
              </a:rPr>
              <a:t>x</a:t>
            </a:r>
            <a:r>
              <a:rPr lang="zh-CN" altLang="en-US" dirty="0">
                <a:latin typeface="Arial" panose="020B0604020202020204" pitchFamily="34" charset="0"/>
                <a:cs typeface="Arial" panose="020B0604020202020204" pitchFamily="34" charset="0"/>
              </a:rPr>
              <a:t>为根的子树内的每一个点，遍历过程中进行颜色的计数，这样我们就可以回答这个询问。</a:t>
            </a:r>
            <a:endParaRPr lang="zh-CN" altLang="en-US" dirty="0">
              <a:latin typeface="Arial" panose="020B0604020202020204" pitchFamily="34" charset="0"/>
              <a:cs typeface="Arial" panose="020B0604020202020204" pitchFamily="34" charset="0"/>
            </a:endParaRPr>
          </a:p>
          <a:p>
            <a:pPr algn="l">
              <a:buSzTx/>
              <a:buNone/>
            </a:pPr>
            <a:endParaRPr lang="zh-CN" altLang="en-US" dirty="0">
              <a:latin typeface="Arial" panose="020B0604020202020204" pitchFamily="34" charset="0"/>
              <a:cs typeface="Arial" panose="020B0604020202020204" pitchFamily="34" charset="0"/>
            </a:endParaRPr>
          </a:p>
          <a:p>
            <a:pPr algn="l">
              <a:buSzTx/>
              <a:buNone/>
            </a:pPr>
            <a:r>
              <a:rPr lang="zh-CN" altLang="en-US" dirty="0">
                <a:latin typeface="Arial" panose="020B0604020202020204" pitchFamily="34" charset="0"/>
                <a:cs typeface="Arial" panose="020B0604020202020204" pitchFamily="34" charset="0"/>
              </a:rPr>
              <a:t>显然，解决一个询问的时间复杂度等于这个子树的大小。</a:t>
            </a:r>
            <a:endParaRPr lang="zh-CN" altLang="en-US" dirty="0">
              <a:latin typeface="Arial" panose="020B0604020202020204" pitchFamily="34" charset="0"/>
              <a:cs typeface="Arial" panose="020B0604020202020204" pitchFamily="34" charset="0"/>
            </a:endParaRPr>
          </a:p>
          <a:p>
            <a:pPr algn="l">
              <a:buSzTx/>
              <a:buNone/>
            </a:pPr>
            <a:endParaRPr lang="zh-CN" altLang="en-US" dirty="0">
              <a:latin typeface="Arial" panose="020B0604020202020204" pitchFamily="34" charset="0"/>
              <a:cs typeface="Arial" panose="020B0604020202020204" pitchFamily="34" charset="0"/>
            </a:endParaRPr>
          </a:p>
          <a:p>
            <a:pPr algn="l">
              <a:buSzTx/>
              <a:buNone/>
            </a:pPr>
            <a:r>
              <a:rPr lang="zh-CN" altLang="en-US" dirty="0">
                <a:latin typeface="Arial" panose="020B0604020202020204" pitchFamily="34" charset="0"/>
                <a:cs typeface="Arial" panose="020B0604020202020204" pitchFamily="34" charset="0"/>
              </a:rPr>
              <a:t>对于</a:t>
            </a:r>
            <a:r>
              <a:rPr lang="en-US" altLang="zh-CN" dirty="0">
                <a:latin typeface="Arial" panose="020B0604020202020204" pitchFamily="34" charset="0"/>
                <a:cs typeface="Arial" panose="020B0604020202020204" pitchFamily="34" charset="0"/>
              </a:rPr>
              <a:t>M</a:t>
            </a:r>
            <a:r>
              <a:rPr lang="zh-CN" altLang="en-US" dirty="0">
                <a:latin typeface="Arial" panose="020B0604020202020204" pitchFamily="34" charset="0"/>
                <a:cs typeface="Arial" panose="020B0604020202020204" pitchFamily="34" charset="0"/>
              </a:rPr>
              <a:t>个询问，我们考虑如果问的正好是</a:t>
            </a:r>
            <a:r>
              <a:rPr lang="en-US" altLang="zh-CN" dirty="0">
                <a:latin typeface="Arial" panose="020B0604020202020204" pitchFamily="34" charset="0"/>
                <a:cs typeface="Arial" panose="020B0604020202020204" pitchFamily="34" charset="0"/>
              </a:rPr>
              <a:t>N</a:t>
            </a:r>
            <a:r>
              <a:rPr lang="zh-CN" altLang="en-US" dirty="0">
                <a:latin typeface="Arial" panose="020B0604020202020204" pitchFamily="34" charset="0"/>
                <a:cs typeface="Arial" panose="020B0604020202020204" pitchFamily="34" charset="0"/>
              </a:rPr>
              <a:t>个不同的节点，那么总的时间复杂度就是树的每个子树的大小之和。如果整棵树形成一条链，那么子树大小分别是</a:t>
            </a:r>
            <a:r>
              <a:rPr lang="en-US" altLang="zh-CN" dirty="0">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2</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3</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n</a:t>
            </a:r>
            <a:r>
              <a:rPr lang="zh-CN" altLang="en-US" dirty="0">
                <a:latin typeface="Arial" panose="020B0604020202020204" pitchFamily="34" charset="0"/>
                <a:cs typeface="Arial" panose="020B0604020202020204" pitchFamily="34" charset="0"/>
              </a:rPr>
              <a:t>，复杂度就是</a:t>
            </a:r>
            <a:r>
              <a:rPr lang="en-US" altLang="zh-CN" dirty="0">
                <a:latin typeface="Arial" panose="020B0604020202020204" pitchFamily="34" charset="0"/>
                <a:cs typeface="Arial" panose="020B0604020202020204" pitchFamily="34" charset="0"/>
              </a:rPr>
              <a:t>o(n^2)</a:t>
            </a:r>
            <a:r>
              <a:rPr lang="zh-CN" altLang="en-US" dirty="0">
                <a:latin typeface="Arial" panose="020B0604020202020204" pitchFamily="34" charset="0"/>
                <a:cs typeface="Arial" panose="020B0604020202020204" pitchFamily="34" charset="0"/>
              </a:rPr>
              <a:t>的。</a:t>
            </a:r>
            <a:endParaRPr lang="zh-CN" altLang="en-US" dirty="0">
              <a:latin typeface="Arial" panose="020B0604020202020204" pitchFamily="34" charset="0"/>
              <a:cs typeface="Arial" panose="020B0604020202020204" pitchFamily="34" charset="0"/>
            </a:endParaRPr>
          </a:p>
          <a:p>
            <a:pPr algn="l">
              <a:buSzTx/>
              <a:buNone/>
            </a:pPr>
            <a:endParaRPr lang="zh-CN" altLang="en-US" dirty="0">
              <a:latin typeface="Arial" panose="020B0604020202020204" pitchFamily="34" charset="0"/>
              <a:cs typeface="Arial" panose="020B0604020202020204" pitchFamily="34" charset="0"/>
            </a:endParaRPr>
          </a:p>
          <a:p>
            <a:pPr algn="l">
              <a:buSzTx/>
              <a:buNone/>
            </a:pPr>
            <a:r>
              <a:rPr lang="zh-CN" altLang="en-US" dirty="0">
                <a:latin typeface="Arial" panose="020B0604020202020204" pitchFamily="34" charset="0"/>
                <a:cs typeface="Arial" panose="020B0604020202020204" pitchFamily="34" charset="0"/>
              </a:rPr>
              <a:t>请大家思考，什么形态下复杂度最小，最小是多少。</a:t>
            </a:r>
            <a:endParaRPr lang="zh-CN" altLang="en-US"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dirty="0"/>
              <a:t>例题</a:t>
            </a:r>
            <a:r>
              <a:rPr lang="en-US" altLang="zh-CN" dirty="0"/>
              <a:t>1_</a:t>
            </a:r>
            <a:r>
              <a:rPr lang="zh-CN" altLang="en-US" dirty="0"/>
              <a:t>暴力代码（</a:t>
            </a:r>
            <a:r>
              <a:rPr lang="en-US" altLang="zh-CN" dirty="0"/>
              <a:t>1</a:t>
            </a:r>
            <a:r>
              <a:rPr lang="zh-CN" altLang="en-US" dirty="0"/>
              <a:t>）</a:t>
            </a:r>
            <a:endParaRPr lang="en-US" altLang="zh-CN" dirty="0"/>
          </a:p>
        </p:txBody>
      </p:sp>
      <p:sp>
        <p:nvSpPr>
          <p:cNvPr id="3" name="内容占位符 2"/>
          <p:cNvSpPr>
            <a:spLocks noGrp="1"/>
          </p:cNvSpPr>
          <p:nvPr>
            <p:ph idx="1"/>
          </p:nvPr>
        </p:nvSpPr>
        <p:spPr>
          <a:xfrm>
            <a:off x="1024255" y="1528445"/>
            <a:ext cx="11365865" cy="5571490"/>
          </a:xfrm>
        </p:spPr>
        <p:txBody>
          <a:bodyPr>
            <a:normAutofit/>
          </a:bodyPr>
          <a:lstStyle/>
          <a:p>
            <a:pPr>
              <a:buNone/>
            </a:pPr>
            <a:r>
              <a:rPr lang="en-US" dirty="0">
                <a:sym typeface="+mn-ea"/>
              </a:rPr>
              <a:t>int cntcol[N],col[N],ans;	//col[x]</a:t>
            </a:r>
            <a:r>
              <a:rPr lang="zh-CN" altLang="en-US" dirty="0">
                <a:sym typeface="+mn-ea"/>
              </a:rPr>
              <a:t>表示点</a:t>
            </a:r>
            <a:r>
              <a:rPr lang="en-US" altLang="zh-CN" dirty="0">
                <a:sym typeface="+mn-ea"/>
              </a:rPr>
              <a:t>x</a:t>
            </a:r>
            <a:r>
              <a:rPr lang="zh-CN" altLang="en-US" dirty="0">
                <a:sym typeface="+mn-ea"/>
              </a:rPr>
              <a:t>的颜色，</a:t>
            </a:r>
            <a:r>
              <a:rPr lang="en-US" altLang="zh-CN" dirty="0">
                <a:sym typeface="+mn-ea"/>
              </a:rPr>
              <a:t>cntcol[i]</a:t>
            </a:r>
            <a:r>
              <a:rPr lang="zh-CN" altLang="en-US" dirty="0">
                <a:sym typeface="+mn-ea"/>
              </a:rPr>
              <a:t>表示颜色为</a:t>
            </a:r>
            <a:r>
              <a:rPr lang="en-US" altLang="zh-CN" dirty="0">
                <a:sym typeface="+mn-ea"/>
              </a:rPr>
              <a:t>i</a:t>
            </a:r>
            <a:r>
              <a:rPr lang="zh-CN" altLang="en-US" dirty="0">
                <a:sym typeface="+mn-ea"/>
              </a:rPr>
              <a:t>的点的数量，</a:t>
            </a:r>
            <a:r>
              <a:rPr lang="en-US" altLang="zh-CN" dirty="0">
                <a:sym typeface="+mn-ea"/>
              </a:rPr>
              <a:t>ans</a:t>
            </a:r>
            <a:r>
              <a:rPr lang="zh-CN" altLang="en-US" dirty="0">
                <a:sym typeface="+mn-ea"/>
              </a:rPr>
              <a:t>是颜色的种类数</a:t>
            </a:r>
            <a:endParaRPr lang="zh-CN" altLang="en-US" dirty="0">
              <a:sym typeface="+mn-ea"/>
            </a:endParaRPr>
          </a:p>
          <a:p>
            <a:pPr>
              <a:buNone/>
            </a:pPr>
            <a:r>
              <a:rPr lang="en-US" altLang="zh-CN" dirty="0">
                <a:sym typeface="+mn-ea"/>
              </a:rPr>
              <a:t>vector &lt;int&gt; edges[N];		//edges[x]</a:t>
            </a:r>
            <a:r>
              <a:rPr lang="zh-CN" altLang="en-US" dirty="0">
                <a:sym typeface="+mn-ea"/>
              </a:rPr>
              <a:t>是与点</a:t>
            </a:r>
            <a:r>
              <a:rPr lang="en-US" altLang="zh-CN" dirty="0">
                <a:sym typeface="+mn-ea"/>
              </a:rPr>
              <a:t>x</a:t>
            </a:r>
            <a:r>
              <a:rPr lang="zh-CN" altLang="en-US" dirty="0">
                <a:sym typeface="+mn-ea"/>
              </a:rPr>
              <a:t>有边相连的节点</a:t>
            </a:r>
            <a:endParaRPr lang="zh-CN" altLang="en-US" dirty="0">
              <a:sym typeface="+mn-ea"/>
            </a:endParaRPr>
          </a:p>
          <a:p>
            <a:pPr>
              <a:buNone/>
            </a:pPr>
            <a:endParaRPr lang="en-US" dirty="0">
              <a:sym typeface="+mn-ea"/>
            </a:endParaRPr>
          </a:p>
          <a:p>
            <a:pPr>
              <a:buNone/>
            </a:pPr>
            <a:r>
              <a:rPr lang="en-US" dirty="0">
                <a:sym typeface="+mn-ea"/>
              </a:rPr>
              <a:t>void dfs</a:t>
            </a:r>
            <a:r>
              <a:rPr lang="en-US" altLang="zh-CN" dirty="0">
                <a:sym typeface="+mn-ea"/>
              </a:rPr>
              <a:t>(int x,int fa){		//</a:t>
            </a:r>
            <a:r>
              <a:rPr lang="zh-CN" altLang="en-US" dirty="0">
                <a:sym typeface="+mn-ea"/>
              </a:rPr>
              <a:t>遍历以</a:t>
            </a:r>
            <a:r>
              <a:rPr lang="en-US" altLang="zh-CN" dirty="0">
                <a:sym typeface="+mn-ea"/>
              </a:rPr>
              <a:t>x</a:t>
            </a:r>
            <a:r>
              <a:rPr lang="zh-CN" altLang="en-US" dirty="0">
                <a:sym typeface="+mn-ea"/>
              </a:rPr>
              <a:t>为根的子树并计数，</a:t>
            </a:r>
            <a:r>
              <a:rPr lang="en-US" altLang="zh-CN" dirty="0">
                <a:sym typeface="+mn-ea"/>
              </a:rPr>
              <a:t>fa</a:t>
            </a:r>
            <a:r>
              <a:rPr lang="zh-CN" altLang="en-US" dirty="0">
                <a:sym typeface="+mn-ea"/>
              </a:rPr>
              <a:t>是点</a:t>
            </a:r>
            <a:r>
              <a:rPr lang="en-US" altLang="zh-CN" dirty="0">
                <a:sym typeface="+mn-ea"/>
              </a:rPr>
              <a:t>x</a:t>
            </a:r>
            <a:r>
              <a:rPr lang="zh-CN" altLang="en-US" dirty="0">
                <a:sym typeface="+mn-ea"/>
              </a:rPr>
              <a:t>的父节点</a:t>
            </a:r>
            <a:endParaRPr lang="zh-CN" altLang="en-US" dirty="0">
              <a:sym typeface="+mn-ea"/>
            </a:endParaRPr>
          </a:p>
          <a:p>
            <a:pPr>
              <a:buNone/>
            </a:pPr>
            <a:r>
              <a:rPr lang="en-US" altLang="zh-CN" dirty="0">
                <a:sym typeface="+mn-ea"/>
              </a:rPr>
              <a:t>	</a:t>
            </a:r>
            <a:r>
              <a:rPr lang="en-US" altLang="zh-CN" dirty="0">
                <a:sym typeface="+mn-ea"/>
              </a:rPr>
              <a:t>cntcol[col[x]]++;		//</a:t>
            </a:r>
            <a:r>
              <a:rPr lang="zh-CN" altLang="en-US" dirty="0">
                <a:sym typeface="+mn-ea"/>
              </a:rPr>
              <a:t>计数</a:t>
            </a:r>
            <a:endParaRPr lang="zh-CN" altLang="en-US" dirty="0">
              <a:sym typeface="+mn-ea"/>
            </a:endParaRPr>
          </a:p>
          <a:p>
            <a:pPr>
              <a:buNone/>
            </a:pPr>
            <a:r>
              <a:rPr lang="en-US" altLang="zh-CN" dirty="0">
                <a:sym typeface="+mn-ea"/>
              </a:rPr>
              <a:t>	</a:t>
            </a:r>
            <a:r>
              <a:rPr lang="en-US" altLang="zh-CN" dirty="0">
                <a:sym typeface="+mn-ea"/>
              </a:rPr>
              <a:t>if(cntcol[col[x]]==1) ans++;</a:t>
            </a:r>
            <a:endParaRPr lang="en-US" altLang="zh-CN" dirty="0">
              <a:sym typeface="+mn-ea"/>
            </a:endParaRPr>
          </a:p>
          <a:p>
            <a:pPr indent="457200">
              <a:buNone/>
            </a:pPr>
            <a:r>
              <a:rPr lang="en-US" altLang="zh-CN" dirty="0">
                <a:sym typeface="+mn-ea"/>
              </a:rPr>
              <a:t>	</a:t>
            </a:r>
            <a:r>
              <a:rPr lang="en-US" altLang="zh-CN" dirty="0">
                <a:sym typeface="+mn-ea"/>
              </a:rPr>
              <a:t>for(int i=0;i&lt;edges[x].size();i++){</a:t>
            </a:r>
            <a:endParaRPr lang="en-US" altLang="zh-CN" dirty="0">
              <a:sym typeface="+mn-ea"/>
            </a:endParaRPr>
          </a:p>
          <a:p>
            <a:pPr indent="457200">
              <a:buNone/>
            </a:pPr>
            <a:r>
              <a:rPr lang="en-US" altLang="zh-CN" dirty="0">
                <a:sym typeface="+mn-ea"/>
              </a:rPr>
              <a:t>		if(edges[x][i]!=fa)</a:t>
            </a:r>
            <a:endParaRPr lang="en-US" altLang="zh-CN" dirty="0">
              <a:sym typeface="+mn-ea"/>
            </a:endParaRPr>
          </a:p>
          <a:p>
            <a:pPr indent="457200">
              <a:buNone/>
            </a:pPr>
            <a:r>
              <a:rPr lang="en-US" altLang="zh-CN" dirty="0">
                <a:sym typeface="+mn-ea"/>
              </a:rPr>
              <a:t>			dfs(edges[x][i],x);	//</a:t>
            </a:r>
            <a:r>
              <a:rPr lang="zh-CN" altLang="en-US" dirty="0">
                <a:sym typeface="+mn-ea"/>
              </a:rPr>
              <a:t>继续</a:t>
            </a:r>
            <a:r>
              <a:rPr lang="en-US" altLang="zh-CN" dirty="0">
                <a:sym typeface="+mn-ea"/>
              </a:rPr>
              <a:t>dfs</a:t>
            </a:r>
            <a:r>
              <a:rPr lang="zh-CN" altLang="en-US" dirty="0">
                <a:sym typeface="+mn-ea"/>
              </a:rPr>
              <a:t>子节点</a:t>
            </a:r>
            <a:endParaRPr lang="en-US" altLang="zh-CN" dirty="0">
              <a:sym typeface="+mn-ea"/>
            </a:endParaRPr>
          </a:p>
          <a:p>
            <a:pPr indent="457200">
              <a:buNone/>
            </a:pPr>
            <a:r>
              <a:rPr lang="en-US" altLang="zh-CN" dirty="0">
                <a:sym typeface="+mn-ea"/>
              </a:rPr>
              <a:t>	</a:t>
            </a:r>
            <a:r>
              <a:rPr lang="en-US" altLang="zh-CN" dirty="0">
                <a:sym typeface="+mn-ea"/>
              </a:rPr>
              <a:t>}</a:t>
            </a:r>
            <a:endParaRPr lang="en-US" altLang="zh-CN" dirty="0">
              <a:sym typeface="+mn-ea"/>
            </a:endParaRPr>
          </a:p>
          <a:p>
            <a:pPr>
              <a:buNone/>
            </a:pPr>
            <a:r>
              <a:rPr lang="en-US" altLang="zh-CN" dirty="0">
                <a:sym typeface="+mn-ea"/>
              </a:rPr>
              <a:t>}</a:t>
            </a:r>
            <a:endParaRPr lang="zh-CN" altLang="en-US"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dirty="0">
                <a:sym typeface="+mn-ea"/>
              </a:rPr>
              <a:t>子树统计</a:t>
            </a:r>
            <a:r>
              <a:rPr lang="en-US" altLang="zh-CN" dirty="0">
                <a:sym typeface="+mn-ea"/>
              </a:rPr>
              <a:t>_</a:t>
            </a:r>
            <a:r>
              <a:rPr lang="zh-CN" altLang="en-US" dirty="0">
                <a:sym typeface="+mn-ea"/>
              </a:rPr>
              <a:t>统计的互斥性</a:t>
            </a:r>
            <a:endParaRPr lang="zh-CN" altLang="en-US" dirty="0">
              <a:sym typeface="+mn-ea"/>
            </a:endParaRPr>
          </a:p>
        </p:txBody>
      </p:sp>
      <p:sp>
        <p:nvSpPr>
          <p:cNvPr id="3" name="内容占位符 2"/>
          <p:cNvSpPr>
            <a:spLocks noGrp="1"/>
          </p:cNvSpPr>
          <p:nvPr>
            <p:ph idx="1"/>
          </p:nvPr>
        </p:nvSpPr>
        <p:spPr/>
        <p:txBody>
          <a:bodyPr>
            <a:normAutofit lnSpcReduction="10000"/>
          </a:bodyPr>
          <a:lstStyle/>
          <a:p>
            <a:pPr algn="l">
              <a:buSzTx/>
              <a:buNone/>
            </a:pPr>
            <a:r>
              <a:rPr lang="zh-CN" dirty="0">
                <a:latin typeface="Arial" panose="020B0604020202020204" pitchFamily="34" charset="0"/>
                <a:cs typeface="Arial" panose="020B0604020202020204" pitchFamily="34" charset="0"/>
              </a:rPr>
              <a:t>我们之前遍历树</a:t>
            </a:r>
            <a:r>
              <a:rPr lang="zh-CN" altLang="en-US" dirty="0">
                <a:latin typeface="Arial" panose="020B0604020202020204" pitchFamily="34" charset="0"/>
                <a:cs typeface="Arial" panose="020B0604020202020204" pitchFamily="34" charset="0"/>
              </a:rPr>
              <a:t>，每个节点一般只进入一次，但是在这道题中，对于点</a:t>
            </a:r>
            <a:r>
              <a:rPr lang="en-US" altLang="zh-CN" dirty="0">
                <a:latin typeface="Arial" panose="020B0604020202020204" pitchFamily="34" charset="0"/>
                <a:cs typeface="Arial" panose="020B0604020202020204" pitchFamily="34" charset="0"/>
              </a:rPr>
              <a:t>x</a:t>
            </a:r>
            <a:r>
              <a:rPr lang="zh-CN" altLang="en-US" dirty="0">
                <a:latin typeface="Arial" panose="020B0604020202020204" pitchFamily="34" charset="0"/>
                <a:cs typeface="Arial" panose="020B0604020202020204" pitchFamily="34" charset="0"/>
              </a:rPr>
              <a:t>的每个祖先，在统计时都会遍历到点</a:t>
            </a:r>
            <a:r>
              <a:rPr lang="en-US" altLang="zh-CN" dirty="0">
                <a:latin typeface="Arial" panose="020B0604020202020204" pitchFamily="34" charset="0"/>
                <a:cs typeface="Arial" panose="020B0604020202020204" pitchFamily="34" charset="0"/>
              </a:rPr>
              <a:t>x</a:t>
            </a:r>
            <a:r>
              <a:rPr lang="zh-CN" altLang="en-US" dirty="0">
                <a:latin typeface="Arial" panose="020B0604020202020204" pitchFamily="34" charset="0"/>
                <a:cs typeface="Arial" panose="020B0604020202020204" pitchFamily="34" charset="0"/>
              </a:rPr>
              <a:t>这里，所以复杂度会提高到最多</a:t>
            </a:r>
            <a:r>
              <a:rPr lang="en-US" altLang="zh-CN" dirty="0">
                <a:latin typeface="Arial" panose="020B0604020202020204" pitchFamily="34" charset="0"/>
                <a:cs typeface="Arial" panose="020B0604020202020204" pitchFamily="34" charset="0"/>
              </a:rPr>
              <a:t>o(n^2)</a:t>
            </a:r>
            <a:r>
              <a:rPr lang="zh-CN" altLang="en-US"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a:p>
            <a:pPr algn="l">
              <a:buSzTx/>
              <a:buNone/>
            </a:pPr>
            <a:endParaRPr lang="zh-CN" altLang="en-US" dirty="0">
              <a:latin typeface="Arial" panose="020B0604020202020204" pitchFamily="34" charset="0"/>
              <a:cs typeface="Arial" panose="020B0604020202020204" pitchFamily="34" charset="0"/>
            </a:endParaRPr>
          </a:p>
          <a:p>
            <a:pPr algn="l">
              <a:buSzTx/>
              <a:buNone/>
            </a:pPr>
            <a:r>
              <a:rPr lang="zh-CN" altLang="en-US" dirty="0">
                <a:latin typeface="Arial" panose="020B0604020202020204" pitchFamily="34" charset="0"/>
                <a:cs typeface="Arial" panose="020B0604020202020204" pitchFamily="34" charset="0"/>
              </a:rPr>
              <a:t>其原因就在于，我们的统计</a:t>
            </a:r>
            <a:r>
              <a:rPr lang="zh-CN" altLang="en-US" dirty="0">
                <a:latin typeface="Arial" panose="020B0604020202020204" pitchFamily="34" charset="0"/>
                <a:cs typeface="Arial" panose="020B0604020202020204" pitchFamily="34" charset="0"/>
              </a:rPr>
              <a:t>结果是那个记录每种颜色出现次数的数组，所以我们难以简单地将两个子树的信息合并。并且为了避免子树外节点对统计的干扰，我们需要在统计开始前进行重置，并且重新遍历子树，所以一个节点会被多次遍历。</a:t>
            </a:r>
            <a:endParaRPr lang="zh-CN" altLang="en-US" dirty="0">
              <a:latin typeface="Arial" panose="020B0604020202020204" pitchFamily="34" charset="0"/>
              <a:cs typeface="Arial" panose="020B0604020202020204" pitchFamily="34" charset="0"/>
            </a:endParaRPr>
          </a:p>
          <a:p>
            <a:pPr algn="l">
              <a:buSzTx/>
              <a:buNone/>
            </a:pPr>
            <a:endParaRPr lang="zh-CN" altLang="en-US" dirty="0">
              <a:latin typeface="Arial" panose="020B0604020202020204" pitchFamily="34" charset="0"/>
              <a:cs typeface="Arial" panose="020B0604020202020204" pitchFamily="34" charset="0"/>
            </a:endParaRPr>
          </a:p>
          <a:p>
            <a:pPr algn="l">
              <a:buSzTx/>
              <a:buNone/>
            </a:pPr>
            <a:r>
              <a:rPr lang="zh-CN" altLang="en-US" dirty="0">
                <a:latin typeface="Arial" panose="020B0604020202020204" pitchFamily="34" charset="0"/>
                <a:cs typeface="Arial" panose="020B0604020202020204" pitchFamily="34" charset="0"/>
              </a:rPr>
              <a:t>这就是这类问题的特点：记录的信息复杂难以合并，只能选择重新遍历来完成统计。我们也可以总结为统计的互斥性。</a:t>
            </a:r>
            <a:endParaRPr lang="zh-CN" altLang="en-US" dirty="0">
              <a:latin typeface="Arial" panose="020B0604020202020204" pitchFamily="34" charset="0"/>
              <a:cs typeface="Arial" panose="020B0604020202020204" pitchFamily="34" charset="0"/>
            </a:endParaRPr>
          </a:p>
          <a:p>
            <a:pPr algn="l">
              <a:buSzTx/>
              <a:buNone/>
            </a:pPr>
            <a:endParaRPr lang="zh-CN" altLang="en-US" dirty="0">
              <a:latin typeface="Arial" panose="020B0604020202020204" pitchFamily="34" charset="0"/>
              <a:cs typeface="Arial" panose="020B0604020202020204" pitchFamily="34" charset="0"/>
            </a:endParaRPr>
          </a:p>
          <a:p>
            <a:pPr algn="l">
              <a:buSzTx/>
              <a:buNone/>
            </a:pPr>
            <a:r>
              <a:rPr lang="zh-CN" altLang="en-US" dirty="0">
                <a:latin typeface="Arial" panose="020B0604020202020204" pitchFamily="34" charset="0"/>
                <a:cs typeface="Arial" panose="020B0604020202020204" pitchFamily="34" charset="0"/>
              </a:rPr>
              <a:t>解决这一问题的关键就在于想办法偷懒！</a:t>
            </a:r>
            <a:endParaRPr lang="zh-CN" altLang="en-US"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dirty="0"/>
              <a:t>例题</a:t>
            </a:r>
            <a:r>
              <a:rPr lang="en-US" altLang="zh-CN" dirty="0"/>
              <a:t>1_</a:t>
            </a:r>
            <a:r>
              <a:rPr lang="zh-CN" altLang="en-US" dirty="0"/>
              <a:t>暴力代码（</a:t>
            </a:r>
            <a:r>
              <a:rPr lang="en-US" altLang="zh-CN" dirty="0"/>
              <a:t>2</a:t>
            </a:r>
            <a:r>
              <a:rPr lang="zh-CN" altLang="en-US" dirty="0"/>
              <a:t>）</a:t>
            </a:r>
            <a:endParaRPr lang="en-US" altLang="zh-CN" dirty="0"/>
          </a:p>
        </p:txBody>
      </p:sp>
      <p:sp>
        <p:nvSpPr>
          <p:cNvPr id="3" name="内容占位符 2"/>
          <p:cNvSpPr>
            <a:spLocks noGrp="1"/>
          </p:cNvSpPr>
          <p:nvPr>
            <p:ph idx="1"/>
          </p:nvPr>
        </p:nvSpPr>
        <p:spPr>
          <a:xfrm>
            <a:off x="1024255" y="1528445"/>
            <a:ext cx="11365865" cy="5571490"/>
          </a:xfrm>
        </p:spPr>
        <p:txBody>
          <a:bodyPr>
            <a:normAutofit/>
          </a:bodyPr>
          <a:lstStyle/>
          <a:p>
            <a:pPr>
              <a:buNone/>
            </a:pPr>
            <a:r>
              <a:rPr lang="en-US" dirty="0">
                <a:sym typeface="+mn-ea"/>
              </a:rPr>
              <a:t>void getans</a:t>
            </a:r>
            <a:r>
              <a:rPr lang="en-US" altLang="zh-CN" dirty="0">
                <a:sym typeface="+mn-ea"/>
              </a:rPr>
              <a:t>(int x,int fa){	//</a:t>
            </a:r>
            <a:r>
              <a:rPr lang="zh-CN" altLang="en-US" dirty="0">
                <a:sym typeface="+mn-ea"/>
              </a:rPr>
              <a:t>遍历整棵树并得到每一棵子树的答案</a:t>
            </a:r>
            <a:endParaRPr lang="zh-CN" altLang="en-US" dirty="0">
              <a:sym typeface="+mn-ea"/>
            </a:endParaRPr>
          </a:p>
          <a:p>
            <a:pPr>
              <a:buNone/>
            </a:pPr>
            <a:r>
              <a:rPr lang="en-US" altLang="zh-CN" dirty="0">
                <a:sym typeface="+mn-ea"/>
              </a:rPr>
              <a:t>	</a:t>
            </a:r>
            <a:r>
              <a:rPr lang="en-US" altLang="zh-CN" dirty="0">
                <a:solidFill>
                  <a:srgbClr val="FF0000"/>
                </a:solidFill>
                <a:sym typeface="+mn-ea"/>
              </a:rPr>
              <a:t>my</a:t>
            </a:r>
            <a:r>
              <a:rPr lang="en-US" dirty="0">
                <a:solidFill>
                  <a:srgbClr val="FF0000"/>
                </a:solidFill>
                <a:sym typeface="+mn-ea"/>
              </a:rPr>
              <a:t>clear();	//</a:t>
            </a:r>
            <a:r>
              <a:rPr lang="zh-CN" altLang="en-US" dirty="0">
                <a:solidFill>
                  <a:srgbClr val="FF0000"/>
                </a:solidFill>
                <a:sym typeface="+mn-ea"/>
              </a:rPr>
              <a:t>清空统计信息</a:t>
            </a:r>
            <a:endParaRPr lang="zh-CN" altLang="en-US" dirty="0">
              <a:solidFill>
                <a:srgbClr val="FF0000"/>
              </a:solidFill>
              <a:sym typeface="+mn-ea"/>
            </a:endParaRPr>
          </a:p>
          <a:p>
            <a:pPr>
              <a:buNone/>
            </a:pPr>
            <a:r>
              <a:rPr lang="en-US" altLang="zh-CN" dirty="0">
                <a:sym typeface="+mn-ea"/>
              </a:rPr>
              <a:t>	dfs(x,fa);	//</a:t>
            </a:r>
            <a:r>
              <a:rPr lang="zh-CN" altLang="en-US" dirty="0">
                <a:sym typeface="+mn-ea"/>
              </a:rPr>
              <a:t>遍历并统计</a:t>
            </a:r>
            <a:endParaRPr lang="zh-CN" altLang="en-US" dirty="0">
              <a:sym typeface="+mn-ea"/>
            </a:endParaRPr>
          </a:p>
          <a:p>
            <a:pPr>
              <a:buNone/>
            </a:pPr>
            <a:r>
              <a:rPr lang="en-US" altLang="zh-CN" dirty="0">
                <a:sym typeface="+mn-ea"/>
              </a:rPr>
              <a:t>	dp[x]=ans;	//</a:t>
            </a:r>
            <a:r>
              <a:rPr lang="zh-CN" altLang="en-US" dirty="0">
                <a:sym typeface="+mn-ea"/>
              </a:rPr>
              <a:t>记录答案</a:t>
            </a:r>
            <a:endParaRPr lang="zh-CN" altLang="en-US" dirty="0">
              <a:sym typeface="+mn-ea"/>
            </a:endParaRPr>
          </a:p>
          <a:p>
            <a:pPr>
              <a:buNone/>
            </a:pPr>
            <a:r>
              <a:rPr lang="en-US" altLang="zh-CN" dirty="0">
                <a:sym typeface="+mn-ea"/>
              </a:rPr>
              <a:t>	//</a:t>
            </a:r>
            <a:r>
              <a:rPr lang="zh-CN" altLang="en-US" dirty="0">
                <a:sym typeface="+mn-ea"/>
              </a:rPr>
              <a:t>统计完继续进入子树统计其他点的答案</a:t>
            </a:r>
            <a:endParaRPr lang="en-US" dirty="0">
              <a:sym typeface="+mn-ea"/>
            </a:endParaRPr>
          </a:p>
          <a:p>
            <a:pPr>
              <a:buNone/>
            </a:pPr>
            <a:r>
              <a:rPr lang="en-US" altLang="zh-CN" dirty="0">
                <a:sym typeface="+mn-ea"/>
              </a:rPr>
              <a:t>	</a:t>
            </a:r>
            <a:r>
              <a:rPr lang="en-US" altLang="zh-CN" dirty="0">
                <a:sym typeface="+mn-ea"/>
              </a:rPr>
              <a:t>for(int i=0;i&lt;edges[x].size();i++){</a:t>
            </a:r>
            <a:endParaRPr lang="en-US" altLang="zh-CN" dirty="0">
              <a:sym typeface="+mn-ea"/>
            </a:endParaRPr>
          </a:p>
          <a:p>
            <a:pPr indent="457200">
              <a:buNone/>
            </a:pPr>
            <a:r>
              <a:rPr lang="en-US" altLang="zh-CN" dirty="0">
                <a:sym typeface="+mn-ea"/>
              </a:rPr>
              <a:t>		if(edges[x][i]!=fa)</a:t>
            </a:r>
            <a:endParaRPr lang="en-US" altLang="zh-CN" dirty="0">
              <a:sym typeface="+mn-ea"/>
            </a:endParaRPr>
          </a:p>
          <a:p>
            <a:pPr indent="457200">
              <a:buNone/>
            </a:pPr>
            <a:r>
              <a:rPr lang="en-US" altLang="zh-CN" dirty="0">
                <a:sym typeface="+mn-ea"/>
              </a:rPr>
              <a:t>			getans(edges[x][i],x);</a:t>
            </a:r>
            <a:endParaRPr lang="en-US" altLang="zh-CN" dirty="0">
              <a:sym typeface="+mn-ea"/>
            </a:endParaRPr>
          </a:p>
          <a:p>
            <a:pPr indent="457200">
              <a:buNone/>
            </a:pPr>
            <a:r>
              <a:rPr lang="en-US" altLang="zh-CN" dirty="0">
                <a:sym typeface="+mn-ea"/>
              </a:rPr>
              <a:t>	</a:t>
            </a:r>
            <a:r>
              <a:rPr lang="en-US" altLang="zh-CN" dirty="0">
                <a:sym typeface="+mn-ea"/>
              </a:rPr>
              <a:t>}</a:t>
            </a:r>
            <a:endParaRPr lang="en-US" altLang="zh-CN" dirty="0">
              <a:sym typeface="+mn-ea"/>
            </a:endParaRPr>
          </a:p>
          <a:p>
            <a:pPr>
              <a:buNone/>
            </a:pPr>
            <a:r>
              <a:rPr lang="en-US" altLang="zh-CN" dirty="0">
                <a:sym typeface="+mn-ea"/>
              </a:rPr>
              <a:t>}</a:t>
            </a:r>
            <a:endParaRPr lang="zh-CN" altLang="en-US" dirty="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a:sym typeface="+mn-ea"/>
              </a:rPr>
              <a:t>dsu on tree</a:t>
            </a:r>
            <a:r>
              <a:rPr lang="en-US" altLang="zh-CN" dirty="0">
                <a:sym typeface="+mn-ea"/>
              </a:rPr>
              <a:t>_</a:t>
            </a:r>
            <a:r>
              <a:rPr lang="zh-CN" altLang="en-US" dirty="0">
                <a:sym typeface="+mn-ea"/>
              </a:rPr>
              <a:t>合理偷懒与顺序优化</a:t>
            </a:r>
            <a:endParaRPr lang="zh-CN" altLang="en-US" dirty="0">
              <a:sym typeface="+mn-ea"/>
            </a:endParaRPr>
          </a:p>
        </p:txBody>
      </p:sp>
      <p:sp>
        <p:nvSpPr>
          <p:cNvPr id="3" name="内容占位符 2"/>
          <p:cNvSpPr>
            <a:spLocks noGrp="1"/>
          </p:cNvSpPr>
          <p:nvPr>
            <p:ph idx="1"/>
          </p:nvPr>
        </p:nvSpPr>
        <p:spPr/>
        <p:txBody>
          <a:bodyPr>
            <a:normAutofit lnSpcReduction="10000"/>
          </a:bodyPr>
          <a:lstStyle/>
          <a:p>
            <a:pPr algn="l">
              <a:buSzTx/>
              <a:buNone/>
            </a:pPr>
            <a:r>
              <a:rPr lang="zh-CN" altLang="en-US" dirty="0">
                <a:latin typeface="Arial" panose="020B0604020202020204" pitchFamily="34" charset="0"/>
                <a:cs typeface="Arial" panose="020B0604020202020204" pitchFamily="34" charset="0"/>
              </a:rPr>
              <a:t>假设点</a:t>
            </a:r>
            <a:r>
              <a:rPr lang="en-US" altLang="zh-CN" dirty="0">
                <a:latin typeface="Arial" panose="020B0604020202020204" pitchFamily="34" charset="0"/>
                <a:cs typeface="Arial" panose="020B0604020202020204" pitchFamily="34" charset="0"/>
              </a:rPr>
              <a:t>x</a:t>
            </a:r>
            <a:r>
              <a:rPr lang="zh-CN" altLang="en-US" dirty="0">
                <a:latin typeface="Arial" panose="020B0604020202020204" pitchFamily="34" charset="0"/>
                <a:cs typeface="Arial" panose="020B0604020202020204" pitchFamily="34" charset="0"/>
              </a:rPr>
              <a:t>有</a:t>
            </a:r>
            <a:r>
              <a:rPr lang="en-US" altLang="zh-CN" dirty="0">
                <a:latin typeface="Arial" panose="020B0604020202020204" pitchFamily="34" charset="0"/>
                <a:cs typeface="Arial" panose="020B0604020202020204" pitchFamily="34" charset="0"/>
              </a:rPr>
              <a:t>3</a:t>
            </a:r>
            <a:r>
              <a:rPr lang="zh-CN" altLang="en-US" dirty="0">
                <a:latin typeface="Arial" panose="020B0604020202020204" pitchFamily="34" charset="0"/>
                <a:cs typeface="Arial" panose="020B0604020202020204" pitchFamily="34" charset="0"/>
              </a:rPr>
              <a:t>个子节点，分别是</a:t>
            </a:r>
            <a:r>
              <a:rPr lang="en-US" altLang="zh-CN" dirty="0">
                <a:latin typeface="Arial" panose="020B0604020202020204" pitchFamily="34" charset="0"/>
                <a:cs typeface="Arial" panose="020B0604020202020204" pitchFamily="34" charset="0"/>
              </a:rPr>
              <a:t>y1</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y2</a:t>
            </a:r>
            <a:r>
              <a:rPr lang="zh-CN" altLang="en-US" dirty="0">
                <a:latin typeface="Arial" panose="020B0604020202020204" pitchFamily="34" charset="0"/>
                <a:cs typeface="Arial" panose="020B0604020202020204" pitchFamily="34" charset="0"/>
              </a:rPr>
              <a:t>和</a:t>
            </a:r>
            <a:r>
              <a:rPr lang="en-US" altLang="zh-CN" dirty="0">
                <a:latin typeface="Arial" panose="020B0604020202020204" pitchFamily="34" charset="0"/>
                <a:cs typeface="Arial" panose="020B0604020202020204" pitchFamily="34" charset="0"/>
              </a:rPr>
              <a:t>y3</a:t>
            </a:r>
            <a:r>
              <a:rPr lang="zh-CN" altLang="en-US" dirty="0">
                <a:latin typeface="Arial" panose="020B0604020202020204" pitchFamily="34" charset="0"/>
                <a:cs typeface="Arial" panose="020B0604020202020204" pitchFamily="34" charset="0"/>
              </a:rPr>
              <a:t>，如果只考虑这三棵子树的答案与</a:t>
            </a:r>
            <a:r>
              <a:rPr lang="en-US" altLang="zh-CN" dirty="0">
                <a:latin typeface="Arial" panose="020B0604020202020204" pitchFamily="34" charset="0"/>
                <a:cs typeface="Arial" panose="020B0604020202020204" pitchFamily="34" charset="0"/>
              </a:rPr>
              <a:t>x</a:t>
            </a:r>
            <a:r>
              <a:rPr lang="zh-CN" altLang="en-US" dirty="0">
                <a:latin typeface="Arial" panose="020B0604020202020204" pitchFamily="34" charset="0"/>
                <a:cs typeface="Arial" panose="020B0604020202020204" pitchFamily="34" charset="0"/>
              </a:rPr>
              <a:t>这颗子树的答案，而暂时忽略更下层的节点的答案如何统计，我们可以想到一个偷懒的办法：先分别统计得到</a:t>
            </a:r>
            <a:r>
              <a:rPr lang="en-US" altLang="zh-CN" dirty="0">
                <a:latin typeface="Arial" panose="020B0604020202020204" pitchFamily="34" charset="0"/>
                <a:cs typeface="Arial" panose="020B0604020202020204" pitchFamily="34" charset="0"/>
              </a:rPr>
              <a:t>dp[y2]</a:t>
            </a:r>
            <a:r>
              <a:rPr lang="zh-CN" altLang="en-US" dirty="0">
                <a:latin typeface="Arial" panose="020B0604020202020204" pitchFamily="34" charset="0"/>
                <a:cs typeface="Arial" panose="020B0604020202020204" pitchFamily="34" charset="0"/>
              </a:rPr>
              <a:t>与</a:t>
            </a:r>
            <a:r>
              <a:rPr lang="en-US" altLang="zh-CN" dirty="0">
                <a:latin typeface="Arial" panose="020B0604020202020204" pitchFamily="34" charset="0"/>
                <a:cs typeface="Arial" panose="020B0604020202020204" pitchFamily="34" charset="0"/>
              </a:rPr>
              <a:t>dp[y3]</a:t>
            </a:r>
            <a:r>
              <a:rPr lang="zh-CN" altLang="en-US" dirty="0">
                <a:latin typeface="Arial" panose="020B0604020202020204" pitchFamily="34" charset="0"/>
                <a:cs typeface="Arial" panose="020B0604020202020204" pitchFamily="34" charset="0"/>
              </a:rPr>
              <a:t>，然后统计得到</a:t>
            </a:r>
            <a:r>
              <a:rPr lang="en-US" altLang="zh-CN" dirty="0">
                <a:latin typeface="Arial" panose="020B0604020202020204" pitchFamily="34" charset="0"/>
                <a:cs typeface="Arial" panose="020B0604020202020204" pitchFamily="34" charset="0"/>
              </a:rPr>
              <a:t>dp[y1]</a:t>
            </a:r>
            <a:r>
              <a:rPr lang="zh-CN" altLang="en-US" dirty="0">
                <a:latin typeface="Arial" panose="020B0604020202020204" pitchFamily="34" charset="0"/>
                <a:cs typeface="Arial" panose="020B0604020202020204" pitchFamily="34" charset="0"/>
              </a:rPr>
              <a:t>之后不重置数组，继续遍历子树</a:t>
            </a:r>
            <a:r>
              <a:rPr lang="en-US" altLang="zh-CN" dirty="0">
                <a:latin typeface="Arial" panose="020B0604020202020204" pitchFamily="34" charset="0"/>
                <a:cs typeface="Arial" panose="020B0604020202020204" pitchFamily="34" charset="0"/>
              </a:rPr>
              <a:t>y2</a:t>
            </a:r>
            <a:r>
              <a:rPr lang="zh-CN" altLang="en-US" dirty="0">
                <a:latin typeface="Arial" panose="020B0604020202020204" pitchFamily="34" charset="0"/>
                <a:cs typeface="Arial" panose="020B0604020202020204" pitchFamily="34" charset="0"/>
              </a:rPr>
              <a:t>与</a:t>
            </a:r>
            <a:r>
              <a:rPr lang="en-US" altLang="zh-CN" dirty="0">
                <a:latin typeface="Arial" panose="020B0604020202020204" pitchFamily="34" charset="0"/>
                <a:cs typeface="Arial" panose="020B0604020202020204" pitchFamily="34" charset="0"/>
              </a:rPr>
              <a:t>y3</a:t>
            </a:r>
            <a:r>
              <a:rPr lang="zh-CN" altLang="en-US" dirty="0">
                <a:latin typeface="Arial" panose="020B0604020202020204" pitchFamily="34" charset="0"/>
                <a:cs typeface="Arial" panose="020B0604020202020204" pitchFamily="34" charset="0"/>
              </a:rPr>
              <a:t>，最后进行点</a:t>
            </a:r>
            <a:r>
              <a:rPr lang="en-US" altLang="zh-CN" dirty="0">
                <a:latin typeface="Arial" panose="020B0604020202020204" pitchFamily="34" charset="0"/>
                <a:cs typeface="Arial" panose="020B0604020202020204" pitchFamily="34" charset="0"/>
              </a:rPr>
              <a:t>x</a:t>
            </a:r>
            <a:r>
              <a:rPr lang="zh-CN" altLang="en-US" dirty="0">
                <a:latin typeface="Arial" panose="020B0604020202020204" pitchFamily="34" charset="0"/>
                <a:cs typeface="Arial" panose="020B0604020202020204" pitchFamily="34" charset="0"/>
              </a:rPr>
              <a:t>自身的统计。</a:t>
            </a:r>
            <a:endParaRPr lang="zh-CN" altLang="en-US" dirty="0">
              <a:latin typeface="Arial" panose="020B0604020202020204" pitchFamily="34" charset="0"/>
              <a:cs typeface="Arial" panose="020B0604020202020204" pitchFamily="34" charset="0"/>
            </a:endParaRPr>
          </a:p>
          <a:p>
            <a:pPr algn="l">
              <a:buSzTx/>
              <a:buNone/>
            </a:pPr>
            <a:endParaRPr lang="zh-CN" altLang="en-US" dirty="0">
              <a:latin typeface="Arial" panose="020B0604020202020204" pitchFamily="34" charset="0"/>
              <a:cs typeface="Arial" panose="020B0604020202020204" pitchFamily="34" charset="0"/>
            </a:endParaRPr>
          </a:p>
          <a:p>
            <a:pPr algn="l">
              <a:buSzTx/>
              <a:buNone/>
            </a:pPr>
            <a:r>
              <a:rPr lang="zh-CN" altLang="en-US" dirty="0">
                <a:latin typeface="Arial" panose="020B0604020202020204" pitchFamily="34" charset="0"/>
                <a:cs typeface="Arial" panose="020B0604020202020204" pitchFamily="34" charset="0"/>
              </a:rPr>
              <a:t>我们发现，这个过程中，子树</a:t>
            </a:r>
            <a:r>
              <a:rPr lang="en-US" altLang="zh-CN" dirty="0">
                <a:latin typeface="Arial" panose="020B0604020202020204" pitchFamily="34" charset="0"/>
                <a:cs typeface="Arial" panose="020B0604020202020204" pitchFamily="34" charset="0"/>
              </a:rPr>
              <a:t>y2</a:t>
            </a:r>
            <a:r>
              <a:rPr lang="zh-CN" altLang="en-US" dirty="0">
                <a:latin typeface="Arial" panose="020B0604020202020204" pitchFamily="34" charset="0"/>
                <a:cs typeface="Arial" panose="020B0604020202020204" pitchFamily="34" charset="0"/>
              </a:rPr>
              <a:t>与子树</a:t>
            </a:r>
            <a:r>
              <a:rPr lang="en-US" altLang="zh-CN" dirty="0">
                <a:latin typeface="Arial" panose="020B0604020202020204" pitchFamily="34" charset="0"/>
                <a:cs typeface="Arial" panose="020B0604020202020204" pitchFamily="34" charset="0"/>
              </a:rPr>
              <a:t>y3</a:t>
            </a:r>
            <a:r>
              <a:rPr lang="zh-CN" altLang="en-US" dirty="0">
                <a:latin typeface="Arial" panose="020B0604020202020204" pitchFamily="34" charset="0"/>
                <a:cs typeface="Arial" panose="020B0604020202020204" pitchFamily="34" charset="0"/>
              </a:rPr>
              <a:t>都被遍历了两次，但是子树</a:t>
            </a:r>
            <a:r>
              <a:rPr lang="en-US" altLang="zh-CN" dirty="0">
                <a:latin typeface="Arial" panose="020B0604020202020204" pitchFamily="34" charset="0"/>
                <a:cs typeface="Arial" panose="020B0604020202020204" pitchFamily="34" charset="0"/>
              </a:rPr>
              <a:t>y1</a:t>
            </a:r>
            <a:r>
              <a:rPr lang="zh-CN" altLang="en-US" dirty="0">
                <a:latin typeface="Arial" panose="020B0604020202020204" pitchFamily="34" charset="0"/>
                <a:cs typeface="Arial" panose="020B0604020202020204" pitchFamily="34" charset="0"/>
              </a:rPr>
              <a:t>只遍历了一次，因为他的统计信息直接用在了父亲节点的统计中。</a:t>
            </a:r>
            <a:endParaRPr lang="zh-CN" altLang="en-US" dirty="0">
              <a:latin typeface="Arial" panose="020B0604020202020204" pitchFamily="34" charset="0"/>
              <a:cs typeface="Arial" panose="020B0604020202020204" pitchFamily="34" charset="0"/>
            </a:endParaRPr>
          </a:p>
          <a:p>
            <a:pPr algn="l">
              <a:buSzTx/>
              <a:buNone/>
            </a:pPr>
            <a:endParaRPr lang="en-US" altLang="zh-CN" dirty="0">
              <a:latin typeface="Arial" panose="020B0604020202020204" pitchFamily="34" charset="0"/>
              <a:cs typeface="Arial" panose="020B0604020202020204" pitchFamily="34" charset="0"/>
            </a:endParaRPr>
          </a:p>
          <a:p>
            <a:pPr algn="l">
              <a:buSzTx/>
              <a:buNone/>
            </a:pPr>
            <a:r>
              <a:rPr lang="zh-CN" altLang="en-US" dirty="0">
                <a:latin typeface="Arial" panose="020B0604020202020204" pitchFamily="34" charset="0"/>
                <a:cs typeface="Arial" panose="020B0604020202020204" pitchFamily="34" charset="0"/>
              </a:rPr>
              <a:t>通过调整子节点的顺序，我们可以令</a:t>
            </a:r>
            <a:r>
              <a:rPr lang="en-US" altLang="zh-CN" dirty="0">
                <a:latin typeface="Arial" panose="020B0604020202020204" pitchFamily="34" charset="0"/>
                <a:cs typeface="Arial" panose="020B0604020202020204" pitchFamily="34" charset="0"/>
              </a:rPr>
              <a:t>x</a:t>
            </a:r>
            <a:r>
              <a:rPr lang="zh-CN" altLang="en-US" dirty="0">
                <a:latin typeface="Arial" panose="020B0604020202020204" pitchFamily="34" charset="0"/>
                <a:cs typeface="Arial" panose="020B0604020202020204" pitchFamily="34" charset="0"/>
              </a:rPr>
              <a:t>最大的那个子树成为</a:t>
            </a:r>
            <a:r>
              <a:rPr lang="en-US" altLang="zh-CN" dirty="0">
                <a:latin typeface="Arial" panose="020B0604020202020204" pitchFamily="34" charset="0"/>
                <a:cs typeface="Arial" panose="020B0604020202020204" pitchFamily="34" charset="0"/>
              </a:rPr>
              <a:t>y1</a:t>
            </a:r>
            <a:r>
              <a:rPr lang="zh-CN" altLang="en-US" dirty="0">
                <a:latin typeface="Arial" panose="020B0604020202020204" pitchFamily="34" charset="0"/>
                <a:cs typeface="Arial" panose="020B0604020202020204" pitchFamily="34" charset="0"/>
              </a:rPr>
              <a:t>。这样我们就尽可能地降低了遍历节点的复杂度。</a:t>
            </a:r>
            <a:endParaRPr lang="zh-CN" altLang="en-US"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dirty="0"/>
              <a:t>例题</a:t>
            </a:r>
            <a:r>
              <a:rPr lang="en-US" altLang="zh-CN" dirty="0"/>
              <a:t>1_</a:t>
            </a:r>
            <a:r>
              <a:rPr lang="zh-CN" dirty="0"/>
              <a:t>优化代码</a:t>
            </a:r>
            <a:r>
              <a:rPr lang="en-US" altLang="zh-CN" dirty="0"/>
              <a:t>(1)</a:t>
            </a:r>
            <a:endParaRPr lang="en-US" altLang="zh-CN" dirty="0"/>
          </a:p>
        </p:txBody>
      </p:sp>
      <p:sp>
        <p:nvSpPr>
          <p:cNvPr id="3" name="内容占位符 2"/>
          <p:cNvSpPr>
            <a:spLocks noGrp="1"/>
          </p:cNvSpPr>
          <p:nvPr>
            <p:ph idx="1"/>
          </p:nvPr>
        </p:nvSpPr>
        <p:spPr>
          <a:xfrm>
            <a:off x="1024255" y="1528445"/>
            <a:ext cx="11365865" cy="5571490"/>
          </a:xfrm>
        </p:spPr>
        <p:txBody>
          <a:bodyPr>
            <a:normAutofit/>
          </a:bodyPr>
          <a:lstStyle/>
          <a:p>
            <a:pPr>
              <a:buNone/>
            </a:pPr>
            <a:r>
              <a:rPr lang="en-US" dirty="0">
                <a:sym typeface="+mn-ea"/>
              </a:rPr>
              <a:t>int siz[N];		//siz[x]</a:t>
            </a:r>
            <a:r>
              <a:rPr lang="zh-CN" altLang="en-US" dirty="0">
                <a:sym typeface="+mn-ea"/>
              </a:rPr>
              <a:t>表示子树</a:t>
            </a:r>
            <a:r>
              <a:rPr lang="en-US" altLang="zh-CN" dirty="0">
                <a:sym typeface="+mn-ea"/>
              </a:rPr>
              <a:t>x</a:t>
            </a:r>
            <a:r>
              <a:rPr lang="zh-CN" altLang="en-US" dirty="0">
                <a:sym typeface="+mn-ea"/>
              </a:rPr>
              <a:t>的大小</a:t>
            </a:r>
            <a:endParaRPr lang="en-US" dirty="0">
              <a:sym typeface="+mn-ea"/>
            </a:endParaRPr>
          </a:p>
          <a:p>
            <a:pPr>
              <a:buNone/>
            </a:pPr>
            <a:r>
              <a:rPr lang="en-US" dirty="0">
                <a:sym typeface="+mn-ea"/>
              </a:rPr>
              <a:t>int init</a:t>
            </a:r>
            <a:r>
              <a:rPr lang="en-US" altLang="zh-CN" dirty="0">
                <a:sym typeface="+mn-ea"/>
              </a:rPr>
              <a:t>(int x,int fa){		//</a:t>
            </a:r>
            <a:r>
              <a:rPr lang="zh-CN" altLang="en-US" dirty="0">
                <a:sym typeface="+mn-ea"/>
              </a:rPr>
              <a:t>统计子树大小并修改顺序</a:t>
            </a:r>
            <a:endParaRPr lang="zh-CN" altLang="en-US" dirty="0">
              <a:sym typeface="+mn-ea"/>
            </a:endParaRPr>
          </a:p>
          <a:p>
            <a:pPr>
              <a:buNone/>
            </a:pPr>
            <a:r>
              <a:rPr lang="en-US" altLang="zh-CN" dirty="0">
                <a:sym typeface="+mn-ea"/>
              </a:rPr>
              <a:t>	</a:t>
            </a:r>
            <a:r>
              <a:rPr lang="en-US" altLang="zh-CN" dirty="0">
                <a:sym typeface="+mn-ea"/>
              </a:rPr>
              <a:t>siz[x]=1;</a:t>
            </a:r>
            <a:endParaRPr lang="zh-CN" altLang="en-US" dirty="0">
              <a:sym typeface="+mn-ea"/>
            </a:endParaRPr>
          </a:p>
          <a:p>
            <a:pPr>
              <a:buNone/>
            </a:pPr>
            <a:r>
              <a:rPr lang="en-US" altLang="zh-CN" dirty="0">
                <a:sym typeface="+mn-ea"/>
              </a:rPr>
              <a:t>	for(int i=0;i&lt;edges[x].size();i++){</a:t>
            </a:r>
            <a:endParaRPr lang="en-US" altLang="zh-CN" dirty="0">
              <a:sym typeface="+mn-ea"/>
            </a:endParaRPr>
          </a:p>
          <a:p>
            <a:pPr indent="457200">
              <a:buNone/>
            </a:pPr>
            <a:r>
              <a:rPr lang="en-US" altLang="zh-CN" dirty="0">
                <a:sym typeface="+mn-ea"/>
              </a:rPr>
              <a:t>		if(edges[x][i]!=fa){</a:t>
            </a:r>
            <a:endParaRPr lang="en-US" altLang="zh-CN" dirty="0">
              <a:sym typeface="+mn-ea"/>
            </a:endParaRPr>
          </a:p>
          <a:p>
            <a:pPr indent="457200">
              <a:buNone/>
            </a:pPr>
            <a:r>
              <a:rPr lang="en-US" altLang="zh-CN" dirty="0">
                <a:sym typeface="+mn-ea"/>
              </a:rPr>
              <a:t>			</a:t>
            </a:r>
            <a:r>
              <a:rPr lang="en-US" altLang="zh-CN" dirty="0">
                <a:sym typeface="+mn-ea"/>
              </a:rPr>
              <a:t>siz[x]+=init(edges[x][i],x);</a:t>
            </a:r>
            <a:endParaRPr lang="en-US" altLang="zh-CN" dirty="0">
              <a:sym typeface="+mn-ea"/>
            </a:endParaRPr>
          </a:p>
          <a:p>
            <a:pPr indent="457200">
              <a:buNone/>
            </a:pPr>
            <a:r>
              <a:rPr lang="en-US" altLang="zh-CN" dirty="0">
                <a:sym typeface="+mn-ea"/>
              </a:rPr>
              <a:t>			//</a:t>
            </a:r>
            <a:r>
              <a:rPr lang="zh-CN" altLang="en-US" dirty="0">
                <a:sym typeface="+mn-ea"/>
              </a:rPr>
              <a:t>把最大的子树换到最前面</a:t>
            </a:r>
            <a:endParaRPr lang="en-US" altLang="zh-CN" dirty="0">
              <a:sym typeface="+mn-ea"/>
            </a:endParaRPr>
          </a:p>
          <a:p>
            <a:pPr indent="457200">
              <a:buNone/>
            </a:pPr>
            <a:r>
              <a:rPr lang="en-US" altLang="zh-CN" dirty="0">
                <a:sym typeface="+mn-ea"/>
              </a:rPr>
              <a:t>			</a:t>
            </a:r>
            <a:r>
              <a:rPr lang="en-US" altLang="zh-CN" dirty="0">
                <a:solidFill>
                  <a:srgbClr val="FF0000"/>
                </a:solidFill>
                <a:sym typeface="+mn-ea"/>
              </a:rPr>
              <a:t>if(edge[x][0]==fa || siz[edges[x][i]]&gt;siz[edge[x][0]])</a:t>
            </a:r>
            <a:endParaRPr lang="en-US" altLang="zh-CN" dirty="0">
              <a:solidFill>
                <a:srgbClr val="FF0000"/>
              </a:solidFill>
              <a:sym typeface="+mn-ea"/>
            </a:endParaRPr>
          </a:p>
          <a:p>
            <a:pPr indent="457200">
              <a:buNone/>
            </a:pPr>
            <a:r>
              <a:rPr lang="en-US" altLang="zh-CN" dirty="0">
                <a:solidFill>
                  <a:srgbClr val="FF0000"/>
                </a:solidFill>
                <a:sym typeface="+mn-ea"/>
              </a:rPr>
              <a:t>				swap(edge[x][0],edge[x][i]);</a:t>
            </a:r>
            <a:endParaRPr lang="en-US" altLang="zh-CN" dirty="0">
              <a:solidFill>
                <a:srgbClr val="FF0000"/>
              </a:solidFill>
              <a:sym typeface="+mn-ea"/>
            </a:endParaRPr>
          </a:p>
          <a:p>
            <a:pPr indent="457200">
              <a:buNone/>
            </a:pPr>
            <a:r>
              <a:rPr lang="en-US" altLang="zh-CN" dirty="0">
                <a:sym typeface="+mn-ea"/>
              </a:rPr>
              <a:t>		</a:t>
            </a:r>
            <a:r>
              <a:rPr lang="en-US" altLang="zh-CN" dirty="0">
                <a:sym typeface="+mn-ea"/>
              </a:rPr>
              <a:t>}</a:t>
            </a:r>
            <a:endParaRPr lang="en-US" altLang="zh-CN" dirty="0">
              <a:sym typeface="+mn-ea"/>
            </a:endParaRPr>
          </a:p>
          <a:p>
            <a:pPr indent="457200">
              <a:buNone/>
            </a:pPr>
            <a:r>
              <a:rPr lang="en-US" altLang="zh-CN" dirty="0">
                <a:sym typeface="+mn-ea"/>
              </a:rPr>
              <a:t>	</a:t>
            </a:r>
            <a:r>
              <a:rPr lang="en-US" altLang="zh-CN" dirty="0">
                <a:sym typeface="+mn-ea"/>
              </a:rPr>
              <a:t>}</a:t>
            </a:r>
            <a:endParaRPr lang="en-US" altLang="zh-CN" dirty="0">
              <a:sym typeface="+mn-ea"/>
            </a:endParaRPr>
          </a:p>
          <a:p>
            <a:pPr indent="457200">
              <a:buNone/>
            </a:pPr>
            <a:r>
              <a:rPr lang="en-US" altLang="zh-CN" dirty="0">
                <a:sym typeface="+mn-ea"/>
              </a:rPr>
              <a:t>	return siz[x];</a:t>
            </a:r>
            <a:endParaRPr lang="en-US" altLang="zh-CN" dirty="0">
              <a:sym typeface="+mn-ea"/>
            </a:endParaRPr>
          </a:p>
          <a:p>
            <a:pPr>
              <a:buNone/>
            </a:pPr>
            <a:r>
              <a:rPr lang="en-US" altLang="zh-CN" dirty="0">
                <a:sym typeface="+mn-ea"/>
              </a:rPr>
              <a:t>}</a:t>
            </a:r>
            <a:endParaRPr lang="zh-CN" altLang="en-US" dirty="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dirty="0"/>
              <a:t>例题</a:t>
            </a:r>
            <a:r>
              <a:rPr lang="en-US" altLang="zh-CN" dirty="0"/>
              <a:t>1_</a:t>
            </a:r>
            <a:r>
              <a:rPr lang="zh-CN" altLang="en-US" dirty="0"/>
              <a:t>优化</a:t>
            </a:r>
            <a:r>
              <a:rPr lang="zh-CN" altLang="en-US" dirty="0"/>
              <a:t>代码（</a:t>
            </a:r>
            <a:r>
              <a:rPr lang="en-US" altLang="zh-CN" dirty="0"/>
              <a:t>2</a:t>
            </a:r>
            <a:r>
              <a:rPr lang="zh-CN" altLang="en-US" dirty="0"/>
              <a:t>）</a:t>
            </a:r>
            <a:endParaRPr lang="en-US" altLang="zh-CN" dirty="0"/>
          </a:p>
        </p:txBody>
      </p:sp>
      <p:sp>
        <p:nvSpPr>
          <p:cNvPr id="3" name="内容占位符 2"/>
          <p:cNvSpPr>
            <a:spLocks noGrp="1"/>
          </p:cNvSpPr>
          <p:nvPr>
            <p:ph idx="1"/>
          </p:nvPr>
        </p:nvSpPr>
        <p:spPr>
          <a:xfrm>
            <a:off x="1024255" y="1528445"/>
            <a:ext cx="11365865" cy="5571490"/>
          </a:xfrm>
        </p:spPr>
        <p:txBody>
          <a:bodyPr>
            <a:noAutofit/>
          </a:bodyPr>
          <a:lstStyle/>
          <a:p>
            <a:pPr>
              <a:buNone/>
            </a:pPr>
            <a:r>
              <a:rPr lang="en-US" sz="1900" dirty="0">
                <a:sym typeface="+mn-ea"/>
              </a:rPr>
              <a:t>void getans</a:t>
            </a:r>
            <a:r>
              <a:rPr lang="en-US" altLang="zh-CN" sz="1900" dirty="0">
                <a:sym typeface="+mn-ea"/>
              </a:rPr>
              <a:t>(int x,int fa){	//</a:t>
            </a:r>
            <a:r>
              <a:rPr lang="zh-CN" altLang="en-US" sz="1900" dirty="0">
                <a:sym typeface="+mn-ea"/>
              </a:rPr>
              <a:t>遍历整棵树并得到每一棵子树的答案</a:t>
            </a:r>
            <a:endParaRPr lang="zh-CN" altLang="en-US" sz="1900" dirty="0">
              <a:sym typeface="+mn-ea"/>
            </a:endParaRPr>
          </a:p>
          <a:p>
            <a:pPr>
              <a:buNone/>
            </a:pPr>
            <a:r>
              <a:rPr lang="en-US" altLang="zh-CN" sz="1900" dirty="0">
                <a:sym typeface="+mn-ea"/>
              </a:rPr>
              <a:t>	</a:t>
            </a:r>
            <a:r>
              <a:rPr lang="en-US" altLang="zh-CN" sz="1900" dirty="0">
                <a:solidFill>
                  <a:srgbClr val="FF0000"/>
                </a:solidFill>
                <a:sym typeface="+mn-ea"/>
              </a:rPr>
              <a:t>my</a:t>
            </a:r>
            <a:r>
              <a:rPr lang="en-US" sz="1900" dirty="0">
                <a:solidFill>
                  <a:srgbClr val="FF0000"/>
                </a:solidFill>
                <a:sym typeface="+mn-ea"/>
              </a:rPr>
              <a:t>clear();	//</a:t>
            </a:r>
            <a:r>
              <a:rPr lang="zh-CN" altLang="en-US" sz="1900" dirty="0">
                <a:solidFill>
                  <a:srgbClr val="FF0000"/>
                </a:solidFill>
                <a:sym typeface="+mn-ea"/>
              </a:rPr>
              <a:t>清空统计信息</a:t>
            </a:r>
            <a:endParaRPr lang="zh-CN" altLang="en-US" sz="1900" dirty="0">
              <a:solidFill>
                <a:srgbClr val="FF0000"/>
              </a:solidFill>
              <a:sym typeface="+mn-ea"/>
            </a:endParaRPr>
          </a:p>
          <a:p>
            <a:pPr>
              <a:buNone/>
            </a:pPr>
            <a:r>
              <a:rPr lang="en-US" altLang="zh-CN" sz="1900" dirty="0">
                <a:sym typeface="+mn-ea"/>
              </a:rPr>
              <a:t>	for(int i=1;i&lt;edges[x].size();i++){		//</a:t>
            </a:r>
            <a:r>
              <a:rPr lang="zh-CN" altLang="en-US" sz="1900" dirty="0">
                <a:sym typeface="+mn-ea"/>
              </a:rPr>
              <a:t>统计其他子树答案</a:t>
            </a:r>
            <a:endParaRPr lang="en-US" altLang="zh-CN" sz="1900" dirty="0">
              <a:sym typeface="+mn-ea"/>
            </a:endParaRPr>
          </a:p>
          <a:p>
            <a:pPr indent="457200">
              <a:buNone/>
            </a:pPr>
            <a:r>
              <a:rPr lang="en-US" altLang="zh-CN" sz="1900" dirty="0">
                <a:sym typeface="+mn-ea"/>
              </a:rPr>
              <a:t>		if(edges[x][i]!=fa)</a:t>
            </a:r>
            <a:endParaRPr lang="en-US" altLang="zh-CN" sz="1900" dirty="0">
              <a:sym typeface="+mn-ea"/>
            </a:endParaRPr>
          </a:p>
          <a:p>
            <a:pPr indent="457200">
              <a:buNone/>
            </a:pPr>
            <a:r>
              <a:rPr lang="en-US" altLang="zh-CN" sz="1900" dirty="0">
                <a:sym typeface="+mn-ea"/>
              </a:rPr>
              <a:t>			</a:t>
            </a:r>
            <a:r>
              <a:rPr lang="en-US" altLang="zh-CN" sz="1900" dirty="0">
                <a:solidFill>
                  <a:srgbClr val="FF0000"/>
                </a:solidFill>
                <a:sym typeface="+mn-ea"/>
              </a:rPr>
              <a:t>getans</a:t>
            </a:r>
            <a:r>
              <a:rPr lang="en-US" altLang="zh-CN" sz="1900" dirty="0">
                <a:sym typeface="+mn-ea"/>
              </a:rPr>
              <a:t>(edges[x][i],x);</a:t>
            </a:r>
            <a:endParaRPr lang="en-US" altLang="zh-CN" sz="1900" dirty="0">
              <a:sym typeface="+mn-ea"/>
            </a:endParaRPr>
          </a:p>
          <a:p>
            <a:pPr indent="457200">
              <a:buNone/>
            </a:pPr>
            <a:r>
              <a:rPr lang="en-US" altLang="zh-CN" sz="1900" dirty="0">
                <a:sym typeface="+mn-ea"/>
              </a:rPr>
              <a:t>	}</a:t>
            </a:r>
            <a:endParaRPr lang="en-US" altLang="zh-CN" sz="1900" dirty="0">
              <a:sym typeface="+mn-ea"/>
            </a:endParaRPr>
          </a:p>
          <a:p>
            <a:pPr indent="457200">
              <a:buNone/>
            </a:pPr>
            <a:r>
              <a:rPr lang="en-US" altLang="zh-CN" sz="1900" dirty="0">
                <a:sym typeface="+mn-ea"/>
              </a:rPr>
              <a:t>	if(edges[x][0]!=fa) </a:t>
            </a:r>
            <a:r>
              <a:rPr lang="en-US" altLang="zh-CN" sz="1900" dirty="0">
                <a:solidFill>
                  <a:srgbClr val="FF0000"/>
                </a:solidFill>
                <a:sym typeface="+mn-ea"/>
              </a:rPr>
              <a:t>getans</a:t>
            </a:r>
            <a:r>
              <a:rPr lang="en-US" altLang="zh-CN" sz="1900" dirty="0">
                <a:sym typeface="+mn-ea"/>
              </a:rPr>
              <a:t>(edges[x][0],x);	//</a:t>
            </a:r>
            <a:r>
              <a:rPr lang="zh-CN" altLang="en-US" sz="1900" dirty="0">
                <a:sym typeface="+mn-ea"/>
              </a:rPr>
              <a:t>统计最大子树答案</a:t>
            </a:r>
            <a:endParaRPr lang="zh-CN" altLang="en-US" sz="1900" dirty="0">
              <a:solidFill>
                <a:srgbClr val="FF0000"/>
              </a:solidFill>
              <a:sym typeface="+mn-ea"/>
            </a:endParaRPr>
          </a:p>
          <a:p>
            <a:pPr>
              <a:buNone/>
            </a:pPr>
            <a:r>
              <a:rPr lang="en-US" altLang="zh-CN" sz="1900" dirty="0">
                <a:sym typeface="+mn-ea"/>
              </a:rPr>
              <a:t>	for(int i=1;i&lt;edges[x].size();i++){		//</a:t>
            </a:r>
            <a:r>
              <a:rPr lang="zh-CN" altLang="en-US" sz="1900" dirty="0">
                <a:sym typeface="+mn-ea"/>
              </a:rPr>
              <a:t>这次仅仅是遍历</a:t>
            </a:r>
            <a:endParaRPr lang="en-US" altLang="zh-CN" sz="1900" dirty="0">
              <a:sym typeface="+mn-ea"/>
            </a:endParaRPr>
          </a:p>
          <a:p>
            <a:pPr indent="457200">
              <a:buNone/>
            </a:pPr>
            <a:r>
              <a:rPr lang="en-US" altLang="zh-CN" sz="1900" dirty="0">
                <a:sym typeface="+mn-ea"/>
              </a:rPr>
              <a:t>		if(edges[x][i]!=fa)</a:t>
            </a:r>
            <a:endParaRPr lang="en-US" altLang="zh-CN" sz="1900" dirty="0">
              <a:sym typeface="+mn-ea"/>
            </a:endParaRPr>
          </a:p>
          <a:p>
            <a:pPr indent="457200">
              <a:buNone/>
            </a:pPr>
            <a:r>
              <a:rPr lang="en-US" altLang="zh-CN" sz="1900" dirty="0">
                <a:sym typeface="+mn-ea"/>
              </a:rPr>
              <a:t>			</a:t>
            </a:r>
            <a:r>
              <a:rPr lang="en-US" altLang="zh-CN" sz="1900" dirty="0">
                <a:solidFill>
                  <a:srgbClr val="FF0000"/>
                </a:solidFill>
                <a:sym typeface="+mn-ea"/>
              </a:rPr>
              <a:t>dfs</a:t>
            </a:r>
            <a:r>
              <a:rPr lang="en-US" altLang="zh-CN" sz="1900" dirty="0">
                <a:sym typeface="+mn-ea"/>
              </a:rPr>
              <a:t>(edges[x][i],x);</a:t>
            </a:r>
            <a:endParaRPr lang="en-US" altLang="zh-CN" sz="1900" dirty="0">
              <a:sym typeface="+mn-ea"/>
            </a:endParaRPr>
          </a:p>
          <a:p>
            <a:pPr>
              <a:buNone/>
            </a:pPr>
            <a:r>
              <a:rPr lang="en-US" altLang="zh-CN" sz="1900" dirty="0">
                <a:sym typeface="+mn-ea"/>
              </a:rPr>
              <a:t>	}</a:t>
            </a:r>
            <a:endParaRPr lang="en-US" altLang="zh-CN" sz="1900" dirty="0">
              <a:sym typeface="+mn-ea"/>
            </a:endParaRPr>
          </a:p>
          <a:p>
            <a:pPr>
              <a:buNone/>
            </a:pPr>
            <a:r>
              <a:rPr lang="en-US" altLang="zh-CN" sz="1900" dirty="0">
                <a:sym typeface="+mn-ea"/>
              </a:rPr>
              <a:t>	cntcol[col[x]]++;		//</a:t>
            </a:r>
            <a:r>
              <a:rPr lang="zh-CN" altLang="en-US" sz="1900" dirty="0">
                <a:sym typeface="+mn-ea"/>
              </a:rPr>
              <a:t>对</a:t>
            </a:r>
            <a:r>
              <a:rPr lang="en-US" altLang="zh-CN" sz="1900" dirty="0">
                <a:sym typeface="+mn-ea"/>
              </a:rPr>
              <a:t>x</a:t>
            </a:r>
            <a:r>
              <a:rPr lang="zh-CN" altLang="en-US" sz="1900" dirty="0">
                <a:sym typeface="+mn-ea"/>
              </a:rPr>
              <a:t>进行统计</a:t>
            </a:r>
            <a:endParaRPr lang="zh-CN" altLang="en-US" sz="1900" dirty="0">
              <a:sym typeface="+mn-ea"/>
            </a:endParaRPr>
          </a:p>
          <a:p>
            <a:pPr>
              <a:buNone/>
            </a:pPr>
            <a:r>
              <a:rPr lang="en-US" altLang="zh-CN" sz="1900" dirty="0">
                <a:sym typeface="+mn-ea"/>
              </a:rPr>
              <a:t>	if(cntcol[col[x]]==0) ans++;</a:t>
            </a:r>
            <a:endParaRPr lang="en-US" altLang="zh-CN" sz="1900" dirty="0">
              <a:sym typeface="+mn-ea"/>
            </a:endParaRPr>
          </a:p>
          <a:p>
            <a:pPr indent="457200">
              <a:buNone/>
            </a:pPr>
            <a:r>
              <a:rPr lang="en-US" altLang="zh-CN" sz="1900" dirty="0">
                <a:sym typeface="+mn-ea"/>
              </a:rPr>
              <a:t>	dp[x]=ans;</a:t>
            </a:r>
            <a:endParaRPr lang="en-US" altLang="zh-CN" sz="1900" dirty="0">
              <a:sym typeface="+mn-ea"/>
            </a:endParaRPr>
          </a:p>
          <a:p>
            <a:pPr>
              <a:buNone/>
            </a:pPr>
            <a:r>
              <a:rPr lang="en-US" altLang="zh-CN" sz="1900" dirty="0">
                <a:sym typeface="+mn-ea"/>
              </a:rPr>
              <a:t>}</a:t>
            </a:r>
            <a:endParaRPr lang="en-US" altLang="zh-CN" sz="1900" dirty="0">
              <a:sym typeface="+mn-ea"/>
            </a:endParaRPr>
          </a:p>
        </p:txBody>
      </p:sp>
    </p:spTree>
  </p:cSld>
  <p:clrMapOvr>
    <a:masterClrMapping/>
  </p:clrMapOvr>
</p:sld>
</file>

<file path=ppt/tags/tag1.xml><?xml version="1.0" encoding="utf-8"?>
<p:tagLst xmlns:p="http://schemas.openxmlformats.org/presentationml/2006/main">
  <p:tag name="KSO_WM_UNIT_TABLE_BEAUTIFY" val="smartTable{280e8a5a-5c87-4758-af68-2343d80e3d6e}"/>
  <p:tag name="TABLE_ENDDRAG_ORIGIN_RECT" val="671*118"/>
  <p:tag name="TABLE_ENDDRAG_RECT" val="144*303*671*118"/>
</p:tagLst>
</file>

<file path=ppt/tags/tag2.xml><?xml version="1.0" encoding="utf-8"?>
<p:tagLst xmlns:p="http://schemas.openxmlformats.org/presentationml/2006/main">
  <p:tag name="KSO_WM_UNIT_TABLE_BEAUTIFY" val="smartTable{280e8a5a-5c87-4758-af68-2343d80e3d6e}"/>
  <p:tag name="TABLE_ENDDRAG_ORIGIN_RECT" val="671*101"/>
  <p:tag name="TABLE_ENDDRAG_RECT" val="144*328*671*101"/>
</p:tagLst>
</file>

<file path=ppt/tags/tag3.xml><?xml version="1.0" encoding="utf-8"?>
<p:tagLst xmlns:p="http://schemas.openxmlformats.org/presentationml/2006/main">
  <p:tag name="KSO_WPP_MARK_KEY" val="86bf5e38-4a87-4d50-b53c-7c8f5101e889"/>
  <p:tag name="COMMONDATA" val="eyJoZGlkIjoiZjkyZDM2ZTRiY2ZiZDlkNjJjYTI0NTY4NTIxNGEwYzk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自定义 8">
      <a:majorFont>
        <a:latin typeface="Consolas"/>
        <a:ea typeface="华文仿宋"/>
        <a:cs typeface=""/>
      </a:majorFont>
      <a:minorFont>
        <a:latin typeface="Consolas"/>
        <a:ea typeface="华文仿宋"/>
        <a:cs typeface=""/>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3419</Words>
  <Application>WPS 演示</Application>
  <PresentationFormat>宽屏</PresentationFormat>
  <Paragraphs>205</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宋体</vt:lpstr>
      <vt:lpstr>Wingdings</vt:lpstr>
      <vt:lpstr>Tw Cen MT</vt:lpstr>
      <vt:lpstr>Wingdings 3</vt:lpstr>
      <vt:lpstr>Consolas</vt:lpstr>
      <vt:lpstr>华文仿宋</vt:lpstr>
      <vt:lpstr>微软雅黑</vt:lpstr>
      <vt:lpstr>Arial Unicode MS</vt:lpstr>
      <vt:lpstr>Calibri</vt:lpstr>
      <vt:lpstr>积分</vt:lpstr>
      <vt:lpstr>dsu on tree</vt:lpstr>
      <vt:lpstr>例题1：LUOGU_U41492_树上数颜色</vt:lpstr>
      <vt:lpstr>子树统计_暴力遍历</vt:lpstr>
      <vt:lpstr>例题1_暴力代码（1）</vt:lpstr>
      <vt:lpstr>子树统计_统计的互斥性</vt:lpstr>
      <vt:lpstr>例题1_暴力代码（2）</vt:lpstr>
      <vt:lpstr>dsu on tree_合理偷懒与顺序优化</vt:lpstr>
      <vt:lpstr>例题1_优化代码(1)</vt:lpstr>
      <vt:lpstr>例题1_优化代码（2）</vt:lpstr>
      <vt:lpstr>dsu on tree_复杂度分析</vt:lpstr>
      <vt:lpstr>例题1_myclear()的实现</vt:lpstr>
      <vt:lpstr>例题2：cF_208E_Blood Cousins</vt:lpstr>
      <vt:lpstr>例题2：分析</vt:lpstr>
      <vt:lpstr>课后习题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讲题PPT模板</dc:title>
  <dc:creator>Stella</dc:creator>
  <cp:lastModifiedBy>Administrator</cp:lastModifiedBy>
  <cp:revision>191</cp:revision>
  <dcterms:created xsi:type="dcterms:W3CDTF">2019-09-24T12:39:00Z</dcterms:created>
  <dcterms:modified xsi:type="dcterms:W3CDTF">2023-05-22T07:04:52Z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C4555EAD73AF40BEA5B2765D2FE522F1</vt:lpwstr>
  </property>
</Properties>
</file>