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EE15E-EE7F-427E-B5EA-63D91B845E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3132CE-0CDE-4862-8572-83CAC1D4E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E405C2-2AB0-4230-A89A-64652B9F5425}"/>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5" name="页脚占位符 4">
            <a:extLst>
              <a:ext uri="{FF2B5EF4-FFF2-40B4-BE49-F238E27FC236}">
                <a16:creationId xmlns:a16="http://schemas.microsoft.com/office/drawing/2014/main" id="{B02EA33B-6CB6-4CD0-93F7-BF878C533D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D5DC9-5594-4672-8FD2-E1D0D41D936C}"/>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262302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FE048-2EE0-45FB-90A7-72C548C44B1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B6A84FA-8BD4-43F9-8782-047975F9F0D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D563E1-BE3A-404A-ACB8-6E45AD871C0D}"/>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5" name="页脚占位符 4">
            <a:extLst>
              <a:ext uri="{FF2B5EF4-FFF2-40B4-BE49-F238E27FC236}">
                <a16:creationId xmlns:a16="http://schemas.microsoft.com/office/drawing/2014/main" id="{5087B585-A4AC-4FF4-A215-B36350DCAA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B048B5-219A-4EBA-949D-2075F3C84C46}"/>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141699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9023A1-DED6-4649-8F8C-7D5763A8387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B2C324D-5540-480A-8347-337AC25CC9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B1763E-73A0-45E3-928F-2B1B15401298}"/>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5" name="页脚占位符 4">
            <a:extLst>
              <a:ext uri="{FF2B5EF4-FFF2-40B4-BE49-F238E27FC236}">
                <a16:creationId xmlns:a16="http://schemas.microsoft.com/office/drawing/2014/main" id="{D3FA7712-A352-4BE8-9D41-D20ED2AEC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36580E-88E6-46FB-AE7B-A42CCA62DCF2}"/>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292455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CCFC0-429F-4B27-8E7E-E999E81A2A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0D6D64-40E4-4E70-BDB0-C3922AD4384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16722C-C6A7-4FB2-A5CA-E495C4DF21FC}"/>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5" name="页脚占位符 4">
            <a:extLst>
              <a:ext uri="{FF2B5EF4-FFF2-40B4-BE49-F238E27FC236}">
                <a16:creationId xmlns:a16="http://schemas.microsoft.com/office/drawing/2014/main" id="{4BB041F9-DB65-4E3D-893E-C410A42EC1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56038D-25AD-49B9-B952-DE143BE81B30}"/>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32522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32E79-BF6A-4364-81B9-6289256F5E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702BE4-13D7-4BE8-9B52-96D9BD0FCD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C1A3AA8-5D96-465A-A7A1-20F43884506B}"/>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5" name="页脚占位符 4">
            <a:extLst>
              <a:ext uri="{FF2B5EF4-FFF2-40B4-BE49-F238E27FC236}">
                <a16:creationId xmlns:a16="http://schemas.microsoft.com/office/drawing/2014/main" id="{C7FA427E-892C-40FC-BB42-08EFAAA301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097525-29A9-445D-A7F0-CA4D2FC3B1F8}"/>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102101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76EA5-1E46-4974-8507-054AAC819C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27877F-36B8-4C76-9163-CD2BAD92F09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7673DB-60BC-4920-8448-DA703C329B3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F7A6061-8683-47C0-B27F-820409AC63F2}"/>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6" name="页脚占位符 5">
            <a:extLst>
              <a:ext uri="{FF2B5EF4-FFF2-40B4-BE49-F238E27FC236}">
                <a16:creationId xmlns:a16="http://schemas.microsoft.com/office/drawing/2014/main" id="{4BC47C1F-59B6-429E-B8EB-23A570004E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BF625-BBA5-4207-9269-BAE9693DC990}"/>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367943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2D9BD-F611-480A-823D-E5F4B454B1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1F2232-17AB-4DC8-B978-9020A6EF92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615CBAE-3684-4E18-8E20-9A2FA9DFD31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5485D6-5CC0-407A-A28C-B78CD0719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12BB8A-BDCE-490E-8011-1BE32311D9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E3506E-1460-4920-8026-F74986390CFA}"/>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8" name="页脚占位符 7">
            <a:extLst>
              <a:ext uri="{FF2B5EF4-FFF2-40B4-BE49-F238E27FC236}">
                <a16:creationId xmlns:a16="http://schemas.microsoft.com/office/drawing/2014/main" id="{B58FF9FD-BCE5-49D0-9ECE-7590A5E316D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12BA5F-7D09-40E1-9B30-1C19F9BBF56F}"/>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272623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DDE2A-23C7-49B1-AB65-9B9F7772DA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1D1476-346A-4FCB-9A0D-32C9CE087B52}"/>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4" name="页脚占位符 3">
            <a:extLst>
              <a:ext uri="{FF2B5EF4-FFF2-40B4-BE49-F238E27FC236}">
                <a16:creationId xmlns:a16="http://schemas.microsoft.com/office/drawing/2014/main" id="{87F5BEB4-BD75-4141-83CA-BCC6B7B192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25FE63-49A4-4174-A967-3FD63039AFF0}"/>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86953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96EC9B-529D-4871-A18B-43A72E6739C4}"/>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3" name="页脚占位符 2">
            <a:extLst>
              <a:ext uri="{FF2B5EF4-FFF2-40B4-BE49-F238E27FC236}">
                <a16:creationId xmlns:a16="http://schemas.microsoft.com/office/drawing/2014/main" id="{E6C22E1B-A581-499A-8A23-F61ADD2D6C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33624DB-1BD0-435F-BF5A-A80B3362C2EA}"/>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224290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4B4DA-951E-4DFF-8D7A-7B4C31FE30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8B5943-1C4D-40B0-A850-6DA0EF07A7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7BF271B-F4A9-4070-9874-F276AB0C5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8C59B1-3945-4E72-9F50-7A25653BFB35}"/>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6" name="页脚占位符 5">
            <a:extLst>
              <a:ext uri="{FF2B5EF4-FFF2-40B4-BE49-F238E27FC236}">
                <a16:creationId xmlns:a16="http://schemas.microsoft.com/office/drawing/2014/main" id="{51F2096D-6297-41B9-B3D8-DCC9DB6EC3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7078B2-65D2-459A-9D57-38E4BB02B49F}"/>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307727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D7D66-1D2D-43F0-8DEB-49E1BC0E28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8CE7B7-D2E4-4640-A489-CBCC50477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DD9E214-14A7-42D1-BD1D-43270C96E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4DE2EC-5345-484C-9556-FCD6DA5FFB6A}"/>
              </a:ext>
            </a:extLst>
          </p:cNvPr>
          <p:cNvSpPr>
            <a:spLocks noGrp="1"/>
          </p:cNvSpPr>
          <p:nvPr>
            <p:ph type="dt" sz="half" idx="10"/>
          </p:nvPr>
        </p:nvSpPr>
        <p:spPr/>
        <p:txBody>
          <a:bodyPr/>
          <a:lstStyle/>
          <a:p>
            <a:fld id="{FE1970FC-DECA-4F95-9480-F72AD8793BFE}" type="datetimeFigureOut">
              <a:rPr lang="zh-CN" altLang="en-US" smtClean="0"/>
              <a:t>2022/2/5</a:t>
            </a:fld>
            <a:endParaRPr lang="zh-CN" altLang="en-US"/>
          </a:p>
        </p:txBody>
      </p:sp>
      <p:sp>
        <p:nvSpPr>
          <p:cNvPr id="6" name="页脚占位符 5">
            <a:extLst>
              <a:ext uri="{FF2B5EF4-FFF2-40B4-BE49-F238E27FC236}">
                <a16:creationId xmlns:a16="http://schemas.microsoft.com/office/drawing/2014/main" id="{235CF8D0-BC0C-4175-9B27-1C2AB05EA1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5698AF-0F1F-4F74-844D-A3B3E511A3EC}"/>
              </a:ext>
            </a:extLst>
          </p:cNvPr>
          <p:cNvSpPr>
            <a:spLocks noGrp="1"/>
          </p:cNvSpPr>
          <p:nvPr>
            <p:ph type="sldNum" sz="quarter" idx="12"/>
          </p:nvPr>
        </p:nvSpPr>
        <p:spPr/>
        <p:txBody>
          <a:body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146195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CEBF4E-2A7A-4F49-8BAC-A1F24AEA30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8E0F99-C456-4DD2-A919-E67B407FC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51BA5-8444-4EF0-90BA-A613A1DC6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970FC-DECA-4F95-9480-F72AD8793BFE}" type="datetimeFigureOut">
              <a:rPr lang="zh-CN" altLang="en-US" smtClean="0"/>
              <a:t>2022/2/5</a:t>
            </a:fld>
            <a:endParaRPr lang="zh-CN" altLang="en-US"/>
          </a:p>
        </p:txBody>
      </p:sp>
      <p:sp>
        <p:nvSpPr>
          <p:cNvPr id="5" name="页脚占位符 4">
            <a:extLst>
              <a:ext uri="{FF2B5EF4-FFF2-40B4-BE49-F238E27FC236}">
                <a16:creationId xmlns:a16="http://schemas.microsoft.com/office/drawing/2014/main" id="{61F9FBC1-C5D4-47D2-8F30-52C7A5ECA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4B6758-FFA1-4FA0-8DD7-4CA87B9C1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80A2B-C8F9-4EC2-84C9-42CE75120470}" type="slidenum">
              <a:rPr lang="zh-CN" altLang="en-US" smtClean="0"/>
              <a:t>‹#›</a:t>
            </a:fld>
            <a:endParaRPr lang="zh-CN" altLang="en-US"/>
          </a:p>
        </p:txBody>
      </p:sp>
    </p:spTree>
    <p:extLst>
      <p:ext uri="{BB962C8B-B14F-4D97-AF65-F5344CB8AC3E}">
        <p14:creationId xmlns:p14="http://schemas.microsoft.com/office/powerpoint/2010/main" val="2315856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9A49D-B023-4551-8A94-F13C972AD3BC}"/>
              </a:ext>
            </a:extLst>
          </p:cNvPr>
          <p:cNvSpPr>
            <a:spLocks noGrp="1"/>
          </p:cNvSpPr>
          <p:nvPr>
            <p:ph type="ctrTitle"/>
          </p:nvPr>
        </p:nvSpPr>
        <p:spPr/>
        <p:txBody>
          <a:bodyPr/>
          <a:lstStyle/>
          <a:p>
            <a:r>
              <a:rPr lang="en-US" altLang="zh-CN" dirty="0"/>
              <a:t>k-d</a:t>
            </a:r>
            <a:r>
              <a:rPr lang="zh-CN" altLang="en-US" dirty="0"/>
              <a:t>树</a:t>
            </a:r>
          </a:p>
        </p:txBody>
      </p:sp>
      <p:sp>
        <p:nvSpPr>
          <p:cNvPr id="3" name="副标题 2">
            <a:extLst>
              <a:ext uri="{FF2B5EF4-FFF2-40B4-BE49-F238E27FC236}">
                <a16:creationId xmlns:a16="http://schemas.microsoft.com/office/drawing/2014/main" id="{1D3C7B66-0D9F-4D74-A348-76F2E386FF6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1443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插入</a:t>
            </a:r>
            <a:r>
              <a:rPr lang="en-US" altLang="zh-CN" dirty="0"/>
              <a:t>&amp;</a:t>
            </a:r>
            <a:r>
              <a:rPr lang="zh-CN" altLang="en-US" dirty="0"/>
              <a:t>删除</a:t>
            </a:r>
          </a:p>
        </p:txBody>
      </p:sp>
      <p:sp>
        <p:nvSpPr>
          <p:cNvPr id="4" name="内容占位符 3">
            <a:extLst>
              <a:ext uri="{FF2B5EF4-FFF2-40B4-BE49-F238E27FC236}">
                <a16:creationId xmlns:a16="http://schemas.microsoft.com/office/drawing/2014/main" id="{C9E67EEC-E115-4FE8-A9FE-F3BAFB8363BC}"/>
              </a:ext>
            </a:extLst>
          </p:cNvPr>
          <p:cNvSpPr>
            <a:spLocks noGrp="1"/>
          </p:cNvSpPr>
          <p:nvPr>
            <p:ph idx="1"/>
          </p:nvPr>
        </p:nvSpPr>
        <p:spPr/>
        <p:txBody>
          <a:bodyPr/>
          <a:lstStyle/>
          <a:p>
            <a:r>
              <a:rPr lang="zh-CN" altLang="en-US" dirty="0"/>
              <a:t>由于</a:t>
            </a:r>
            <a:r>
              <a:rPr lang="en-US" altLang="zh-CN" dirty="0"/>
              <a:t>k-d</a:t>
            </a:r>
            <a:r>
              <a:rPr lang="zh-CN" altLang="en-US" dirty="0"/>
              <a:t>树是二叉搜索树结构，所以插入新的节点可以类比</a:t>
            </a:r>
            <a:r>
              <a:rPr lang="en-US" altLang="zh-CN" dirty="0"/>
              <a:t>BST</a:t>
            </a:r>
            <a:r>
              <a:rPr lang="zh-CN" altLang="en-US" dirty="0"/>
              <a:t>的插入进行。</a:t>
            </a:r>
            <a:endParaRPr lang="en-US" altLang="zh-CN" dirty="0"/>
          </a:p>
          <a:p>
            <a:r>
              <a:rPr lang="zh-CN" altLang="en-US" dirty="0"/>
              <a:t>随着新的节点的插入，</a:t>
            </a:r>
            <a:r>
              <a:rPr lang="en-US" altLang="zh-CN" dirty="0"/>
              <a:t>k-d</a:t>
            </a:r>
            <a:r>
              <a:rPr lang="zh-CN" altLang="en-US" dirty="0"/>
              <a:t>树将不再平衡。</a:t>
            </a:r>
            <a:endParaRPr lang="en-US" altLang="zh-CN" dirty="0"/>
          </a:p>
          <a:p>
            <a:r>
              <a:rPr lang="zh-CN" altLang="en-US" dirty="0"/>
              <a:t>实际实现的时候可以先写个不重构的版本看情况。</a:t>
            </a:r>
            <a:endParaRPr lang="en-US" altLang="zh-CN" dirty="0"/>
          </a:p>
        </p:txBody>
      </p:sp>
    </p:spTree>
    <p:extLst>
      <p:ext uri="{BB962C8B-B14F-4D97-AF65-F5344CB8AC3E}">
        <p14:creationId xmlns:p14="http://schemas.microsoft.com/office/powerpoint/2010/main" val="212328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插入</a:t>
            </a:r>
            <a:r>
              <a:rPr lang="en-US" altLang="zh-CN" dirty="0"/>
              <a:t>&amp;</a:t>
            </a:r>
            <a:r>
              <a:rPr lang="zh-CN" altLang="en-US" dirty="0"/>
              <a:t>删除</a:t>
            </a:r>
          </a:p>
        </p:txBody>
      </p:sp>
      <p:sp>
        <p:nvSpPr>
          <p:cNvPr id="4" name="内容占位符 3">
            <a:extLst>
              <a:ext uri="{FF2B5EF4-FFF2-40B4-BE49-F238E27FC236}">
                <a16:creationId xmlns:a16="http://schemas.microsoft.com/office/drawing/2014/main" id="{C9E67EEC-E115-4FE8-A9FE-F3BAFB8363BC}"/>
              </a:ext>
            </a:extLst>
          </p:cNvPr>
          <p:cNvSpPr>
            <a:spLocks noGrp="1"/>
          </p:cNvSpPr>
          <p:nvPr>
            <p:ph idx="1"/>
          </p:nvPr>
        </p:nvSpPr>
        <p:spPr/>
        <p:txBody>
          <a:bodyPr/>
          <a:lstStyle/>
          <a:p>
            <a:endParaRPr lang="en-US" altLang="zh-CN" dirty="0"/>
          </a:p>
        </p:txBody>
      </p:sp>
      <p:pic>
        <p:nvPicPr>
          <p:cNvPr id="5" name="图片 4">
            <a:extLst>
              <a:ext uri="{FF2B5EF4-FFF2-40B4-BE49-F238E27FC236}">
                <a16:creationId xmlns:a16="http://schemas.microsoft.com/office/drawing/2014/main" id="{3F0CF2E0-EB10-4FCF-8EAB-C948C4333E05}"/>
              </a:ext>
            </a:extLst>
          </p:cNvPr>
          <p:cNvPicPr>
            <a:picLocks noChangeAspect="1"/>
          </p:cNvPicPr>
          <p:nvPr/>
        </p:nvPicPr>
        <p:blipFill>
          <a:blip r:embed="rId2"/>
          <a:stretch>
            <a:fillRect/>
          </a:stretch>
        </p:blipFill>
        <p:spPr>
          <a:xfrm>
            <a:off x="838200" y="1473199"/>
            <a:ext cx="10515600" cy="4983139"/>
          </a:xfrm>
          <a:prstGeom prst="rect">
            <a:avLst/>
          </a:prstGeom>
        </p:spPr>
      </p:pic>
    </p:spTree>
    <p:extLst>
      <p:ext uri="{BB962C8B-B14F-4D97-AF65-F5344CB8AC3E}">
        <p14:creationId xmlns:p14="http://schemas.microsoft.com/office/powerpoint/2010/main" val="410119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插入</a:t>
            </a:r>
            <a:r>
              <a:rPr lang="en-US" altLang="zh-CN" dirty="0"/>
              <a:t>&amp;</a:t>
            </a:r>
            <a:r>
              <a:rPr lang="zh-CN" altLang="en-US" dirty="0"/>
              <a:t>删除</a:t>
            </a:r>
          </a:p>
        </p:txBody>
      </p:sp>
      <p:sp>
        <p:nvSpPr>
          <p:cNvPr id="4" name="内容占位符 3">
            <a:extLst>
              <a:ext uri="{FF2B5EF4-FFF2-40B4-BE49-F238E27FC236}">
                <a16:creationId xmlns:a16="http://schemas.microsoft.com/office/drawing/2014/main" id="{C9E67EEC-E115-4FE8-A9FE-F3BAFB8363BC}"/>
              </a:ext>
            </a:extLst>
          </p:cNvPr>
          <p:cNvSpPr>
            <a:spLocks noGrp="1"/>
          </p:cNvSpPr>
          <p:nvPr>
            <p:ph idx="1"/>
          </p:nvPr>
        </p:nvSpPr>
        <p:spPr/>
        <p:txBody>
          <a:bodyPr/>
          <a:lstStyle/>
          <a:p>
            <a:r>
              <a:rPr lang="zh-CN" altLang="en-US" dirty="0"/>
              <a:t>由于</a:t>
            </a:r>
            <a:r>
              <a:rPr lang="en-US" altLang="zh-CN" dirty="0"/>
              <a:t>k-d tree</a:t>
            </a:r>
            <a:r>
              <a:rPr lang="zh-CN" altLang="en-US" dirty="0"/>
              <a:t>需要保证结构的空间划分性质，所以不能直接使用一些平衡树的删除方式。</a:t>
            </a:r>
            <a:endParaRPr lang="en-US" altLang="zh-CN" dirty="0"/>
          </a:p>
          <a:p>
            <a:r>
              <a:rPr lang="zh-CN" altLang="en-US" dirty="0"/>
              <a:t>可以在删除的节点上保留一个已删除标记，并且从这个点到根自底向上重新</a:t>
            </a:r>
            <a:r>
              <a:rPr lang="en-US" altLang="zh-CN" dirty="0"/>
              <a:t>pushup</a:t>
            </a:r>
            <a:r>
              <a:rPr lang="zh-CN" altLang="en-US" dirty="0"/>
              <a:t>一遍，从而在它的祖先中抹除它的信息，在进行重构时再真正地删除它。</a:t>
            </a:r>
            <a:endParaRPr lang="en-US" altLang="zh-CN" dirty="0"/>
          </a:p>
          <a:p>
            <a:r>
              <a:rPr lang="zh-CN" altLang="en-US" dirty="0"/>
              <a:t>时间复杂度</a:t>
            </a:r>
            <a:r>
              <a:rPr lang="en-US" altLang="zh-CN" dirty="0"/>
              <a:t>O(log n)</a:t>
            </a:r>
            <a:r>
              <a:rPr lang="zh-CN" altLang="en-US" dirty="0"/>
              <a:t>。</a:t>
            </a:r>
            <a:endParaRPr lang="en-US" altLang="zh-CN" dirty="0"/>
          </a:p>
        </p:txBody>
      </p:sp>
    </p:spTree>
    <p:extLst>
      <p:ext uri="{BB962C8B-B14F-4D97-AF65-F5344CB8AC3E}">
        <p14:creationId xmlns:p14="http://schemas.microsoft.com/office/powerpoint/2010/main" val="339698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最近</a:t>
            </a:r>
            <a:r>
              <a:rPr lang="en-US" altLang="zh-CN" dirty="0"/>
              <a:t>/</a:t>
            </a:r>
            <a:r>
              <a:rPr lang="zh-CN" altLang="en-US" dirty="0"/>
              <a:t>远点查询</a:t>
            </a:r>
          </a:p>
        </p:txBody>
      </p:sp>
      <p:sp>
        <p:nvSpPr>
          <p:cNvPr id="4" name="内容占位符 3">
            <a:extLst>
              <a:ext uri="{FF2B5EF4-FFF2-40B4-BE49-F238E27FC236}">
                <a16:creationId xmlns:a16="http://schemas.microsoft.com/office/drawing/2014/main" id="{C9E67EEC-E115-4FE8-A9FE-F3BAFB8363BC}"/>
              </a:ext>
            </a:extLst>
          </p:cNvPr>
          <p:cNvSpPr>
            <a:spLocks noGrp="1"/>
          </p:cNvSpPr>
          <p:nvPr>
            <p:ph idx="1"/>
          </p:nvPr>
        </p:nvSpPr>
        <p:spPr/>
        <p:txBody>
          <a:bodyPr/>
          <a:lstStyle/>
          <a:p>
            <a:r>
              <a:rPr lang="zh-CN" altLang="en-US" dirty="0"/>
              <a:t>以最近点查询为例。</a:t>
            </a:r>
            <a:endParaRPr lang="en-US" altLang="zh-CN" dirty="0"/>
          </a:p>
          <a:p>
            <a:r>
              <a:rPr lang="zh-CN" altLang="en-US" dirty="0"/>
              <a:t>从</a:t>
            </a:r>
            <a:r>
              <a:rPr lang="en-US" altLang="zh-CN" dirty="0"/>
              <a:t>k-d tree</a:t>
            </a:r>
            <a:r>
              <a:rPr lang="zh-CN" altLang="en-US" dirty="0"/>
              <a:t>的根开始进行</a:t>
            </a:r>
            <a:r>
              <a:rPr lang="en-US" altLang="zh-CN" dirty="0" err="1"/>
              <a:t>dfs</a:t>
            </a:r>
            <a:r>
              <a:rPr lang="zh-CN" altLang="en-US" dirty="0"/>
              <a:t>遍历，每个子树表示一个空间范围，每次选择较近的子树优先搜索。</a:t>
            </a:r>
            <a:endParaRPr lang="en-US" altLang="zh-CN" dirty="0"/>
          </a:p>
          <a:p>
            <a:r>
              <a:rPr lang="zh-CN" altLang="en-US" dirty="0"/>
              <a:t>当这个子树表示的空间范围离询问点的最近距离也不能更新答案时就回溯（最优性剪枝）。</a:t>
            </a:r>
            <a:endParaRPr lang="en-US" altLang="zh-CN" dirty="0"/>
          </a:p>
          <a:p>
            <a:r>
              <a:rPr lang="zh-CN" altLang="en-US" dirty="0"/>
              <a:t>当</a:t>
            </a:r>
            <a:r>
              <a:rPr lang="en-US" altLang="zh-CN" dirty="0"/>
              <a:t>n&gt;&gt;2</a:t>
            </a:r>
            <a:r>
              <a:rPr lang="en-US" altLang="zh-CN" baseline="30000" dirty="0"/>
              <a:t>k</a:t>
            </a:r>
            <a:r>
              <a:rPr lang="zh-CN" altLang="en-US" dirty="0"/>
              <a:t>时，对随机数据的询问的期望效率为</a:t>
            </a:r>
            <a:r>
              <a:rPr lang="en-US" altLang="zh-CN" dirty="0"/>
              <a:t>O(log n)</a:t>
            </a:r>
            <a:r>
              <a:rPr lang="zh-CN" altLang="en-US" dirty="0"/>
              <a:t>。</a:t>
            </a:r>
            <a:endParaRPr lang="en-US" altLang="zh-CN" dirty="0"/>
          </a:p>
          <a:p>
            <a:r>
              <a:rPr lang="zh-CN" altLang="en-US" dirty="0"/>
              <a:t>最坏复杂度仍然是</a:t>
            </a:r>
            <a:r>
              <a:rPr lang="en-US" altLang="zh-CN" dirty="0"/>
              <a:t>O(n)</a:t>
            </a:r>
            <a:r>
              <a:rPr lang="zh-CN" altLang="en-US" dirty="0"/>
              <a:t>的。</a:t>
            </a:r>
            <a:endParaRPr lang="en-US" altLang="zh-CN" dirty="0"/>
          </a:p>
        </p:txBody>
      </p:sp>
    </p:spTree>
    <p:extLst>
      <p:ext uri="{BB962C8B-B14F-4D97-AF65-F5344CB8AC3E}">
        <p14:creationId xmlns:p14="http://schemas.microsoft.com/office/powerpoint/2010/main" val="304177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最近</a:t>
            </a:r>
            <a:r>
              <a:rPr lang="en-US" altLang="zh-CN" dirty="0"/>
              <a:t>/</a:t>
            </a:r>
            <a:r>
              <a:rPr lang="zh-CN" altLang="en-US" dirty="0"/>
              <a:t>远点查询</a:t>
            </a:r>
          </a:p>
        </p:txBody>
      </p:sp>
      <p:pic>
        <p:nvPicPr>
          <p:cNvPr id="5" name="内容占位符 4">
            <a:extLst>
              <a:ext uri="{FF2B5EF4-FFF2-40B4-BE49-F238E27FC236}">
                <a16:creationId xmlns:a16="http://schemas.microsoft.com/office/drawing/2014/main" id="{07AAC945-5944-4C30-BFA8-A49D748CAEEC}"/>
              </a:ext>
            </a:extLst>
          </p:cNvPr>
          <p:cNvPicPr>
            <a:picLocks noGrp="1" noChangeAspect="1"/>
          </p:cNvPicPr>
          <p:nvPr>
            <p:ph idx="1"/>
          </p:nvPr>
        </p:nvPicPr>
        <p:blipFill>
          <a:blip r:embed="rId2"/>
          <a:stretch>
            <a:fillRect/>
          </a:stretch>
        </p:blipFill>
        <p:spPr>
          <a:xfrm>
            <a:off x="838200" y="1411221"/>
            <a:ext cx="9443720" cy="5380540"/>
          </a:xfrm>
        </p:spPr>
      </p:pic>
    </p:spTree>
    <p:extLst>
      <p:ext uri="{BB962C8B-B14F-4D97-AF65-F5344CB8AC3E}">
        <p14:creationId xmlns:p14="http://schemas.microsoft.com/office/powerpoint/2010/main" val="347284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最近</a:t>
            </a:r>
            <a:r>
              <a:rPr lang="en-US" altLang="zh-CN" dirty="0"/>
              <a:t>/</a:t>
            </a:r>
            <a:r>
              <a:rPr lang="zh-CN" altLang="en-US" dirty="0"/>
              <a:t>远点查询</a:t>
            </a:r>
          </a:p>
        </p:txBody>
      </p:sp>
      <p:sp>
        <p:nvSpPr>
          <p:cNvPr id="4" name="内容占位符 3">
            <a:extLst>
              <a:ext uri="{FF2B5EF4-FFF2-40B4-BE49-F238E27FC236}">
                <a16:creationId xmlns:a16="http://schemas.microsoft.com/office/drawing/2014/main" id="{885DB7E3-488A-4235-8135-0214D4D011A8}"/>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1730E764-7CDE-44A5-8BC4-BCD46FD0EAAC}"/>
              </a:ext>
            </a:extLst>
          </p:cNvPr>
          <p:cNvPicPr>
            <a:picLocks noChangeAspect="1"/>
          </p:cNvPicPr>
          <p:nvPr/>
        </p:nvPicPr>
        <p:blipFill>
          <a:blip r:embed="rId2"/>
          <a:stretch>
            <a:fillRect/>
          </a:stretch>
        </p:blipFill>
        <p:spPr>
          <a:xfrm>
            <a:off x="838200" y="1428470"/>
            <a:ext cx="9423400" cy="5414265"/>
          </a:xfrm>
          <a:prstGeom prst="rect">
            <a:avLst/>
          </a:prstGeom>
        </p:spPr>
      </p:pic>
    </p:spTree>
    <p:extLst>
      <p:ext uri="{BB962C8B-B14F-4D97-AF65-F5344CB8AC3E}">
        <p14:creationId xmlns:p14="http://schemas.microsoft.com/office/powerpoint/2010/main" val="347702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最近</a:t>
            </a:r>
            <a:r>
              <a:rPr lang="en-US" altLang="zh-CN" dirty="0"/>
              <a:t>/</a:t>
            </a:r>
            <a:r>
              <a:rPr lang="zh-CN" altLang="en-US" dirty="0"/>
              <a:t>远点查询</a:t>
            </a:r>
          </a:p>
        </p:txBody>
      </p:sp>
      <p:sp>
        <p:nvSpPr>
          <p:cNvPr id="4" name="内容占位符 3">
            <a:extLst>
              <a:ext uri="{FF2B5EF4-FFF2-40B4-BE49-F238E27FC236}">
                <a16:creationId xmlns:a16="http://schemas.microsoft.com/office/drawing/2014/main" id="{885DB7E3-488A-4235-8135-0214D4D011A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6461085D-62D2-4EAF-981C-C08E9EA05DB4}"/>
              </a:ext>
            </a:extLst>
          </p:cNvPr>
          <p:cNvPicPr>
            <a:picLocks noChangeAspect="1"/>
          </p:cNvPicPr>
          <p:nvPr/>
        </p:nvPicPr>
        <p:blipFill>
          <a:blip r:embed="rId2"/>
          <a:stretch>
            <a:fillRect/>
          </a:stretch>
        </p:blipFill>
        <p:spPr>
          <a:xfrm>
            <a:off x="838200" y="1395439"/>
            <a:ext cx="10515600" cy="4692220"/>
          </a:xfrm>
          <a:prstGeom prst="rect">
            <a:avLst/>
          </a:prstGeom>
        </p:spPr>
      </p:pic>
    </p:spTree>
    <p:extLst>
      <p:ext uri="{BB962C8B-B14F-4D97-AF65-F5344CB8AC3E}">
        <p14:creationId xmlns:p14="http://schemas.microsoft.com/office/powerpoint/2010/main" val="184025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err="1"/>
              <a:t>bzoj</a:t>
            </a:r>
            <a:r>
              <a:rPr lang="en-US" altLang="zh-CN" dirty="0"/>
              <a:t> 4520</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已知平面内 </a:t>
            </a:r>
            <a:r>
              <a:rPr lang="en-US" altLang="zh-CN" dirty="0"/>
              <a:t>N </a:t>
            </a:r>
            <a:r>
              <a:rPr lang="zh-CN" altLang="en-US" dirty="0"/>
              <a:t>个点的坐标，求欧氏距离下的第 </a:t>
            </a:r>
            <a:r>
              <a:rPr lang="en-US" altLang="zh-CN" dirty="0"/>
              <a:t>K </a:t>
            </a:r>
            <a:r>
              <a:rPr lang="zh-CN" altLang="en-US" dirty="0"/>
              <a:t>远点对（点对无序）。</a:t>
            </a:r>
            <a:endParaRPr lang="en-US" altLang="zh-CN" dirty="0"/>
          </a:p>
          <a:p>
            <a:r>
              <a:rPr lang="en-US" altLang="zh-CN" dirty="0"/>
              <a:t>N&lt;=100000</a:t>
            </a:r>
          </a:p>
          <a:p>
            <a:r>
              <a:rPr lang="en-US" altLang="zh-CN" dirty="0"/>
              <a:t>K&lt;=100</a:t>
            </a:r>
          </a:p>
          <a:p>
            <a:endParaRPr lang="zh-CN" altLang="en-US" dirty="0"/>
          </a:p>
        </p:txBody>
      </p:sp>
    </p:spTree>
    <p:extLst>
      <p:ext uri="{BB962C8B-B14F-4D97-AF65-F5344CB8AC3E}">
        <p14:creationId xmlns:p14="http://schemas.microsoft.com/office/powerpoint/2010/main" val="264502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err="1"/>
              <a:t>bzoj</a:t>
            </a:r>
            <a:r>
              <a:rPr lang="en-US" altLang="zh-CN" dirty="0"/>
              <a:t> 4520</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无序的</a:t>
            </a:r>
            <a:r>
              <a:rPr lang="en-US" altLang="zh-CN" dirty="0"/>
              <a:t>K</a:t>
            </a:r>
            <a:r>
              <a:rPr lang="zh-CN" altLang="en-US" dirty="0"/>
              <a:t>远点对，实际就是有序的</a:t>
            </a:r>
            <a:r>
              <a:rPr lang="en-US" altLang="zh-CN" dirty="0"/>
              <a:t>2K</a:t>
            </a:r>
            <a:r>
              <a:rPr lang="zh-CN" altLang="en-US" dirty="0"/>
              <a:t>远点对。</a:t>
            </a:r>
            <a:endParaRPr lang="en-US" altLang="zh-CN" dirty="0"/>
          </a:p>
          <a:p>
            <a:r>
              <a:rPr lang="zh-CN" altLang="en-US" dirty="0"/>
              <a:t>用优先队列记录当前最大的</a:t>
            </a:r>
            <a:r>
              <a:rPr lang="en-US" altLang="zh-CN" dirty="0"/>
              <a:t>2K</a:t>
            </a:r>
            <a:r>
              <a:rPr lang="zh-CN" altLang="en-US" dirty="0"/>
              <a:t>个距离，然后还是用刚才的方法在</a:t>
            </a:r>
            <a:r>
              <a:rPr lang="en-US" altLang="zh-CN" dirty="0"/>
              <a:t>k-d</a:t>
            </a:r>
            <a:r>
              <a:rPr lang="zh-CN" altLang="en-US" dirty="0"/>
              <a:t>树上搜索剪枝。</a:t>
            </a:r>
            <a:endParaRPr lang="en-US" altLang="zh-CN" dirty="0"/>
          </a:p>
          <a:p>
            <a:r>
              <a:rPr lang="zh-CN" altLang="en-US" dirty="0"/>
              <a:t>具体来说就是把刚才代码里面的</a:t>
            </a:r>
            <a:r>
              <a:rPr lang="en-US" altLang="zh-CN" dirty="0" err="1"/>
              <a:t>ans</a:t>
            </a:r>
            <a:r>
              <a:rPr lang="zh-CN" altLang="en-US" dirty="0"/>
              <a:t>换成大小为</a:t>
            </a:r>
            <a:r>
              <a:rPr lang="en-US" altLang="zh-CN" dirty="0"/>
              <a:t>2K</a:t>
            </a:r>
            <a:r>
              <a:rPr lang="zh-CN" altLang="en-US" dirty="0"/>
              <a:t>的小根堆的堆顶（堆里面一开始全是</a:t>
            </a:r>
            <a:r>
              <a:rPr lang="en-US" altLang="zh-CN" dirty="0"/>
              <a:t>0</a:t>
            </a:r>
            <a:r>
              <a:rPr lang="zh-CN" altLang="en-US" dirty="0"/>
              <a:t>）</a:t>
            </a:r>
            <a:endParaRPr lang="en-US" altLang="zh-CN" dirty="0"/>
          </a:p>
        </p:txBody>
      </p:sp>
    </p:spTree>
    <p:extLst>
      <p:ext uri="{BB962C8B-B14F-4D97-AF65-F5344CB8AC3E}">
        <p14:creationId xmlns:p14="http://schemas.microsoft.com/office/powerpoint/2010/main" val="1651432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zh-CN" altLang="en-US" dirty="0"/>
              <a:t>范围统计</a:t>
            </a:r>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en-US" altLang="zh-CN" dirty="0"/>
              <a:t>k-d</a:t>
            </a:r>
            <a:r>
              <a:rPr lang="zh-CN" altLang="en-US" dirty="0"/>
              <a:t>树还可以用来对一个平行坐标轴的空间范围内点集进行计数、求和、求最值等操作。</a:t>
            </a:r>
            <a:endParaRPr lang="en-US" altLang="zh-CN" dirty="0"/>
          </a:p>
          <a:p>
            <a:r>
              <a:rPr lang="zh-CN" altLang="en-US" dirty="0"/>
              <a:t>从根开始遍历，若当前点表示的空间完全在询问范围内，则直接取用该节点上的子树相关信息，若当前点表示的空间与询问范围没有交，则直接回溯，否则将该节点单独计算，递归继续进入子树计算。</a:t>
            </a:r>
            <a:endParaRPr lang="en-US" altLang="zh-CN" dirty="0"/>
          </a:p>
          <a:p>
            <a:r>
              <a:rPr lang="zh-CN" altLang="en-US"/>
              <a:t>单次时间</a:t>
            </a:r>
            <a:r>
              <a:rPr lang="zh-CN" altLang="en-US" dirty="0"/>
              <a:t>复杂度</a:t>
            </a:r>
            <a:r>
              <a:rPr lang="en-US" altLang="zh-CN" dirty="0"/>
              <a:t>O(kn</a:t>
            </a:r>
            <a:r>
              <a:rPr lang="en-US" altLang="zh-CN" baseline="30000" dirty="0"/>
              <a:t>1-1/k</a:t>
            </a:r>
            <a:r>
              <a:rPr lang="en-US" altLang="zh-CN" dirty="0"/>
              <a:t>)</a:t>
            </a:r>
            <a:r>
              <a:rPr lang="zh-CN" altLang="en-US" dirty="0"/>
              <a:t>。这是严格的复杂度。</a:t>
            </a:r>
            <a:endParaRPr lang="en-US" altLang="zh-CN" dirty="0"/>
          </a:p>
          <a:p>
            <a:r>
              <a:rPr lang="zh-CN" altLang="en-US" dirty="0"/>
              <a:t>除了解决平行于坐标轴的范围约束，</a:t>
            </a:r>
            <a:r>
              <a:rPr lang="en-US" altLang="zh-CN" dirty="0"/>
              <a:t>k-d</a:t>
            </a:r>
            <a:r>
              <a:rPr lang="zh-CN" altLang="en-US" dirty="0"/>
              <a:t>树还可以用于求圆内、球内的点集信息。</a:t>
            </a:r>
            <a:endParaRPr lang="en-US" altLang="zh-CN" dirty="0"/>
          </a:p>
        </p:txBody>
      </p:sp>
    </p:spTree>
    <p:extLst>
      <p:ext uri="{BB962C8B-B14F-4D97-AF65-F5344CB8AC3E}">
        <p14:creationId xmlns:p14="http://schemas.microsoft.com/office/powerpoint/2010/main" val="153932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建树</a:t>
            </a:r>
          </a:p>
        </p:txBody>
      </p:sp>
      <p:sp>
        <p:nvSpPr>
          <p:cNvPr id="3" name="内容占位符 2">
            <a:extLst>
              <a:ext uri="{FF2B5EF4-FFF2-40B4-BE49-F238E27FC236}">
                <a16:creationId xmlns:a16="http://schemas.microsoft.com/office/drawing/2014/main" id="{8E4D56C0-913C-498D-89E8-C5F580019A14}"/>
              </a:ext>
            </a:extLst>
          </p:cNvPr>
          <p:cNvSpPr>
            <a:spLocks noGrp="1"/>
          </p:cNvSpPr>
          <p:nvPr>
            <p:ph idx="1"/>
          </p:nvPr>
        </p:nvSpPr>
        <p:spPr/>
        <p:txBody>
          <a:bodyPr/>
          <a:lstStyle/>
          <a:p>
            <a:r>
              <a:rPr lang="en-US" altLang="zh-CN" dirty="0"/>
              <a:t>k-d</a:t>
            </a:r>
            <a:r>
              <a:rPr lang="zh-CN" altLang="en-US" dirty="0"/>
              <a:t>树的构造是基于对</a:t>
            </a:r>
            <a:r>
              <a:rPr lang="en-US" altLang="zh-CN" dirty="0"/>
              <a:t>K</a:t>
            </a:r>
            <a:r>
              <a:rPr lang="zh-CN" altLang="en-US" dirty="0"/>
              <a:t>维空间的分割，每次选取其中一维坐标的中位数作为划分界线。</a:t>
            </a:r>
            <a:endParaRPr lang="en-US" altLang="zh-CN" dirty="0"/>
          </a:p>
          <a:p>
            <a:r>
              <a:rPr lang="zh-CN" altLang="en-US" dirty="0"/>
              <a:t>为了更直观地解释</a:t>
            </a:r>
            <a:r>
              <a:rPr lang="en-US" altLang="zh-CN" dirty="0"/>
              <a:t>k-d</a:t>
            </a:r>
            <a:r>
              <a:rPr lang="zh-CN" altLang="en-US" dirty="0"/>
              <a:t>树的结构，先考虑二维的情况。</a:t>
            </a:r>
            <a:endParaRPr lang="en-US" altLang="zh-CN" dirty="0"/>
          </a:p>
          <a:p>
            <a:r>
              <a:rPr lang="zh-CN" altLang="en-US" dirty="0"/>
              <a:t>可以循环地以每维坐标为划分依据，把中位数所在点作为该子树的根。</a:t>
            </a:r>
          </a:p>
        </p:txBody>
      </p:sp>
    </p:spTree>
    <p:extLst>
      <p:ext uri="{BB962C8B-B14F-4D97-AF65-F5344CB8AC3E}">
        <p14:creationId xmlns:p14="http://schemas.microsoft.com/office/powerpoint/2010/main" val="841589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zh-CN" altLang="en-US" dirty="0"/>
              <a:t>合并</a:t>
            </a:r>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只能启发式合并。</a:t>
            </a:r>
            <a:endParaRPr lang="en-US" altLang="zh-CN" dirty="0"/>
          </a:p>
        </p:txBody>
      </p:sp>
    </p:spTree>
    <p:extLst>
      <p:ext uri="{BB962C8B-B14F-4D97-AF65-F5344CB8AC3E}">
        <p14:creationId xmlns:p14="http://schemas.microsoft.com/office/powerpoint/2010/main" val="3102624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zh-CN" altLang="en-US" dirty="0"/>
              <a:t>可持久化</a:t>
            </a:r>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替罪羊树没法可持久化，所以</a:t>
            </a:r>
            <a:r>
              <a:rPr lang="en-US" altLang="zh-CN" dirty="0"/>
              <a:t>k-d</a:t>
            </a:r>
            <a:r>
              <a:rPr lang="zh-CN" altLang="en-US" dirty="0"/>
              <a:t>树也没法可持久化。</a:t>
            </a:r>
            <a:endParaRPr lang="en-US" altLang="zh-CN" dirty="0"/>
          </a:p>
          <a:p>
            <a:r>
              <a:rPr lang="zh-CN" altLang="en-US" dirty="0"/>
              <a:t>或者说可持久化的复杂度不太对。不过对于随机数据可以尝试。</a:t>
            </a:r>
            <a:endParaRPr lang="en-US" altLang="zh-CN" dirty="0"/>
          </a:p>
        </p:txBody>
      </p:sp>
    </p:spTree>
    <p:extLst>
      <p:ext uri="{BB962C8B-B14F-4D97-AF65-F5344CB8AC3E}">
        <p14:creationId xmlns:p14="http://schemas.microsoft.com/office/powerpoint/2010/main" val="4001082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a:t>BZOJ3815</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给出一个</a:t>
            </a:r>
            <a:r>
              <a:rPr lang="en-US" altLang="zh-CN" dirty="0"/>
              <a:t>n</a:t>
            </a:r>
            <a:r>
              <a:rPr lang="zh-CN" altLang="en-US" dirty="0"/>
              <a:t>个点的三维点集，</a:t>
            </a:r>
            <a:r>
              <a:rPr lang="en-US" altLang="zh-CN" dirty="0"/>
              <a:t>m</a:t>
            </a:r>
            <a:r>
              <a:rPr lang="zh-CN" altLang="en-US" dirty="0"/>
              <a:t>次操作，操作有两种：</a:t>
            </a:r>
            <a:endParaRPr lang="en-US" altLang="zh-CN" dirty="0"/>
          </a:p>
          <a:p>
            <a:r>
              <a:rPr lang="zh-CN" altLang="en-US" dirty="0"/>
              <a:t>修改一个点的坐标。</a:t>
            </a:r>
            <a:endParaRPr lang="en-US" altLang="zh-CN" dirty="0"/>
          </a:p>
          <a:p>
            <a:r>
              <a:rPr lang="zh-CN" altLang="en-US" dirty="0"/>
              <a:t>给定球心和半径，查找恰好在球面上的一个点。保证球面上只有一个点。</a:t>
            </a:r>
            <a:endParaRPr lang="en-US" altLang="zh-CN" dirty="0"/>
          </a:p>
          <a:p>
            <a:r>
              <a:rPr lang="en-US" altLang="zh-CN" dirty="0" err="1"/>
              <a:t>n,m</a:t>
            </a:r>
            <a:r>
              <a:rPr lang="en-US" altLang="zh-CN" dirty="0"/>
              <a:t>&lt;=65536</a:t>
            </a:r>
            <a:r>
              <a:rPr lang="zh-CN" altLang="en-US" dirty="0"/>
              <a:t>，坐标随机，强制在线</a:t>
            </a:r>
            <a:endParaRPr lang="en-US" altLang="zh-CN" dirty="0"/>
          </a:p>
        </p:txBody>
      </p:sp>
    </p:spTree>
    <p:extLst>
      <p:ext uri="{BB962C8B-B14F-4D97-AF65-F5344CB8AC3E}">
        <p14:creationId xmlns:p14="http://schemas.microsoft.com/office/powerpoint/2010/main" val="128185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a:t>BZOJ3815</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在树中遍历，需要判断球和长方体是否有交</a:t>
            </a:r>
            <a:endParaRPr lang="en-US" altLang="zh-CN" dirty="0"/>
          </a:p>
          <a:p>
            <a:r>
              <a:rPr lang="zh-CN" altLang="en-US" dirty="0"/>
              <a:t>如果</a:t>
            </a:r>
            <a:r>
              <a:rPr lang="en-US" altLang="zh-CN" dirty="0"/>
              <a:t>x</a:t>
            </a:r>
            <a:r>
              <a:rPr lang="zh-CN" altLang="en-US" dirty="0"/>
              <a:t>这个节点对应的长方体和球没有交，那么直接</a:t>
            </a:r>
            <a:r>
              <a:rPr lang="en-US" altLang="zh-CN" dirty="0"/>
              <a:t>return</a:t>
            </a:r>
          </a:p>
          <a:p>
            <a:r>
              <a:rPr lang="zh-CN" altLang="en-US" dirty="0"/>
              <a:t>如果</a:t>
            </a:r>
            <a:r>
              <a:rPr lang="en-US" altLang="zh-CN" dirty="0"/>
              <a:t>x</a:t>
            </a:r>
            <a:r>
              <a:rPr lang="zh-CN" altLang="en-US" dirty="0"/>
              <a:t>这个点恰好在球面上，那么直接找到解并且</a:t>
            </a:r>
            <a:r>
              <a:rPr lang="en-US" altLang="zh-CN" dirty="0"/>
              <a:t>return</a:t>
            </a:r>
          </a:p>
          <a:p>
            <a:r>
              <a:rPr lang="zh-CN" altLang="en-US" dirty="0"/>
              <a:t>否则递归左右子树，且如果左子树找到解就不再递归右子树</a:t>
            </a:r>
            <a:endParaRPr lang="en-US" altLang="zh-CN" dirty="0"/>
          </a:p>
          <a:p>
            <a:endParaRPr lang="en-US" altLang="zh-CN" dirty="0"/>
          </a:p>
          <a:p>
            <a:r>
              <a:rPr lang="zh-CN" altLang="en-US" dirty="0"/>
              <a:t>修改点的坐标就相当于删除</a:t>
            </a:r>
            <a:r>
              <a:rPr lang="en-US" altLang="zh-CN" dirty="0"/>
              <a:t>+</a:t>
            </a:r>
            <a:r>
              <a:rPr lang="zh-CN" altLang="en-US" dirty="0"/>
              <a:t>插入</a:t>
            </a:r>
            <a:endParaRPr lang="en-US" altLang="zh-CN" dirty="0"/>
          </a:p>
          <a:p>
            <a:r>
              <a:rPr lang="zh-CN" altLang="en-US" dirty="0"/>
              <a:t>由于数据随机所以不需要重构</a:t>
            </a:r>
            <a:r>
              <a:rPr lang="en-US" altLang="zh-CN" dirty="0"/>
              <a:t>k-d</a:t>
            </a:r>
            <a:r>
              <a:rPr lang="zh-CN" altLang="en-US" dirty="0"/>
              <a:t>树</a:t>
            </a:r>
            <a:endParaRPr lang="en-US" altLang="zh-CN" dirty="0"/>
          </a:p>
        </p:txBody>
      </p:sp>
    </p:spTree>
    <p:extLst>
      <p:ext uri="{BB962C8B-B14F-4D97-AF65-F5344CB8AC3E}">
        <p14:creationId xmlns:p14="http://schemas.microsoft.com/office/powerpoint/2010/main" val="2836277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a:t>BZOJ3489</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给出一个长度为</a:t>
            </a:r>
            <a:r>
              <a:rPr lang="en-US" altLang="zh-CN" dirty="0"/>
              <a:t>n</a:t>
            </a:r>
            <a:r>
              <a:rPr lang="zh-CN" altLang="en-US" dirty="0"/>
              <a:t>的序列</a:t>
            </a:r>
            <a:r>
              <a:rPr lang="en-US" altLang="zh-CN" dirty="0"/>
              <a:t>a</a:t>
            </a:r>
            <a:r>
              <a:rPr lang="zh-CN" altLang="en-US" dirty="0"/>
              <a:t>。</a:t>
            </a:r>
            <a:endParaRPr lang="en-US" altLang="zh-CN" dirty="0"/>
          </a:p>
          <a:p>
            <a:r>
              <a:rPr lang="en-US" altLang="zh-CN" dirty="0"/>
              <a:t>m</a:t>
            </a:r>
            <a:r>
              <a:rPr lang="zh-CN" altLang="en-US" dirty="0"/>
              <a:t>次询问，求</a:t>
            </a:r>
            <a:r>
              <a:rPr lang="en-US" altLang="zh-CN" dirty="0"/>
              <a:t>[l, r]</a:t>
            </a:r>
            <a:r>
              <a:rPr lang="zh-CN" altLang="en-US" dirty="0"/>
              <a:t>之间最大的只出现一次的数。</a:t>
            </a:r>
            <a:endParaRPr lang="en-US" altLang="zh-CN" dirty="0"/>
          </a:p>
          <a:p>
            <a:r>
              <a:rPr lang="en-US" altLang="zh-CN" dirty="0"/>
              <a:t>n&lt;=1e5</a:t>
            </a:r>
            <a:r>
              <a:rPr lang="zh-CN" altLang="en-US" dirty="0"/>
              <a:t>，</a:t>
            </a:r>
            <a:r>
              <a:rPr lang="en-US" altLang="zh-CN" dirty="0"/>
              <a:t>m&lt;=2e5</a:t>
            </a:r>
            <a:r>
              <a:rPr lang="zh-CN" altLang="en-US" dirty="0"/>
              <a:t>，强制在线。</a:t>
            </a:r>
            <a:endParaRPr lang="en-US" altLang="zh-CN" dirty="0"/>
          </a:p>
        </p:txBody>
      </p:sp>
    </p:spTree>
    <p:extLst>
      <p:ext uri="{BB962C8B-B14F-4D97-AF65-F5344CB8AC3E}">
        <p14:creationId xmlns:p14="http://schemas.microsoft.com/office/powerpoint/2010/main" val="1881065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a:t>BZOJ3489</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设</a:t>
            </a:r>
            <a:r>
              <a:rPr lang="en-US" altLang="zh-CN" dirty="0"/>
              <a:t>pi</a:t>
            </a:r>
            <a:r>
              <a:rPr lang="zh-CN" altLang="en-US" dirty="0"/>
              <a:t>为</a:t>
            </a:r>
            <a:r>
              <a:rPr lang="en-US" altLang="zh-CN" dirty="0"/>
              <a:t>ai</a:t>
            </a:r>
            <a:r>
              <a:rPr lang="zh-CN" altLang="en-US" dirty="0"/>
              <a:t>前一次出现的位置，</a:t>
            </a:r>
            <a:r>
              <a:rPr lang="en-US" altLang="zh-CN" dirty="0"/>
              <a:t>qi</a:t>
            </a:r>
            <a:r>
              <a:rPr lang="zh-CN" altLang="en-US" dirty="0"/>
              <a:t>为</a:t>
            </a:r>
            <a:r>
              <a:rPr lang="en-US" altLang="zh-CN" dirty="0"/>
              <a:t>ai</a:t>
            </a:r>
            <a:r>
              <a:rPr lang="zh-CN" altLang="en-US" dirty="0"/>
              <a:t>后一次出现的位置。</a:t>
            </a:r>
            <a:endParaRPr lang="en-US" altLang="zh-CN" dirty="0"/>
          </a:p>
          <a:p>
            <a:r>
              <a:rPr lang="zh-CN" altLang="en-US" dirty="0"/>
              <a:t>那么询问可以转化为</a:t>
            </a:r>
            <a:r>
              <a:rPr lang="en-US" altLang="zh-CN" dirty="0"/>
              <a:t>max(ai)</a:t>
            </a:r>
            <a:r>
              <a:rPr lang="zh-CN" altLang="en-US" dirty="0"/>
              <a:t>，</a:t>
            </a:r>
            <a:r>
              <a:rPr lang="en-US" altLang="zh-CN" dirty="0" err="1"/>
              <a:t>i</a:t>
            </a:r>
            <a:r>
              <a:rPr lang="en-US" altLang="zh-CN" dirty="0"/>
              <a:t>∈[l, r]</a:t>
            </a:r>
            <a:r>
              <a:rPr lang="zh-CN" altLang="en-US" dirty="0"/>
              <a:t>，</a:t>
            </a:r>
            <a:r>
              <a:rPr lang="en-US" altLang="zh-CN" dirty="0"/>
              <a:t>pi &lt; l</a:t>
            </a:r>
            <a:r>
              <a:rPr lang="zh-CN" altLang="en-US" dirty="0"/>
              <a:t>，</a:t>
            </a:r>
            <a:r>
              <a:rPr lang="en-US" altLang="zh-CN" dirty="0"/>
              <a:t>qi &gt; r</a:t>
            </a:r>
            <a:r>
              <a:rPr lang="zh-CN" altLang="en-US" dirty="0"/>
              <a:t>。</a:t>
            </a:r>
            <a:endParaRPr lang="en-US" altLang="zh-CN" dirty="0"/>
          </a:p>
          <a:p>
            <a:r>
              <a:rPr lang="zh-CN" altLang="en-US" dirty="0"/>
              <a:t>把</a:t>
            </a:r>
            <a:r>
              <a:rPr lang="en-US" altLang="zh-CN" dirty="0"/>
              <a:t>(</a:t>
            </a:r>
            <a:r>
              <a:rPr lang="en-US" altLang="zh-CN" dirty="0" err="1"/>
              <a:t>i,pi,qi</a:t>
            </a:r>
            <a:r>
              <a:rPr lang="en-US" altLang="zh-CN" dirty="0"/>
              <a:t>)</a:t>
            </a:r>
            <a:r>
              <a:rPr lang="zh-CN" altLang="en-US" dirty="0"/>
              <a:t>看成三维空间的点，然后点的</a:t>
            </a:r>
            <a:r>
              <a:rPr lang="en-US" altLang="zh-CN" dirty="0"/>
              <a:t>value</a:t>
            </a:r>
            <a:r>
              <a:rPr lang="zh-CN" altLang="en-US" dirty="0"/>
              <a:t>是</a:t>
            </a:r>
            <a:r>
              <a:rPr lang="en-US" altLang="zh-CN" dirty="0"/>
              <a:t>ai</a:t>
            </a:r>
            <a:r>
              <a:rPr lang="zh-CN" altLang="en-US" dirty="0"/>
              <a:t>，查询三维区域的最大值。</a:t>
            </a:r>
            <a:endParaRPr lang="en-US" altLang="zh-CN" dirty="0"/>
          </a:p>
          <a:p>
            <a:r>
              <a:rPr lang="zh-CN" altLang="en-US" dirty="0"/>
              <a:t>和树套树方法相比，空间占用少。可能实际运行时间也还可以。</a:t>
            </a:r>
            <a:endParaRPr lang="en-US" altLang="zh-CN" dirty="0"/>
          </a:p>
        </p:txBody>
      </p:sp>
    </p:spTree>
    <p:extLst>
      <p:ext uri="{BB962C8B-B14F-4D97-AF65-F5344CB8AC3E}">
        <p14:creationId xmlns:p14="http://schemas.microsoft.com/office/powerpoint/2010/main" val="3157367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a:t>BZOJ3489</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如果这个题可以离线的话，那么可以把询问当成二维空间的点</a:t>
            </a:r>
            <a:r>
              <a:rPr lang="en-US" altLang="zh-CN" dirty="0"/>
              <a:t>(</a:t>
            </a:r>
            <a:r>
              <a:rPr lang="en-US" altLang="zh-CN" dirty="0" err="1"/>
              <a:t>l,r</a:t>
            </a:r>
            <a:r>
              <a:rPr lang="en-US" altLang="zh-CN" dirty="0"/>
              <a:t>)</a:t>
            </a:r>
          </a:p>
          <a:p>
            <a:r>
              <a:rPr lang="zh-CN" altLang="en-US" dirty="0"/>
              <a:t>满足的限制是</a:t>
            </a:r>
            <a:r>
              <a:rPr lang="en-US" altLang="zh-CN" dirty="0"/>
              <a:t>pi&lt;l&lt;=</a:t>
            </a:r>
            <a:r>
              <a:rPr lang="en-US" altLang="zh-CN" dirty="0" err="1"/>
              <a:t>i</a:t>
            </a:r>
            <a:r>
              <a:rPr lang="en-US" altLang="zh-CN" dirty="0"/>
              <a:t>&lt;=r&lt;qi</a:t>
            </a:r>
          </a:p>
          <a:p>
            <a:r>
              <a:rPr lang="zh-CN" altLang="en-US" dirty="0"/>
              <a:t>就相当于每次修改操作都是用</a:t>
            </a:r>
            <a:r>
              <a:rPr lang="en-US" altLang="zh-CN" dirty="0"/>
              <a:t>ai</a:t>
            </a:r>
            <a:r>
              <a:rPr lang="zh-CN" altLang="en-US" dirty="0"/>
              <a:t>更新</a:t>
            </a:r>
            <a:r>
              <a:rPr lang="en-US" altLang="zh-CN" dirty="0"/>
              <a:t>(</a:t>
            </a:r>
            <a:r>
              <a:rPr lang="en-US" altLang="zh-CN" dirty="0" err="1"/>
              <a:t>pi,i</a:t>
            </a:r>
            <a:r>
              <a:rPr lang="en-US" altLang="zh-CN" dirty="0"/>
              <a:t>]*[</a:t>
            </a:r>
            <a:r>
              <a:rPr lang="en-US" altLang="zh-CN" dirty="0" err="1"/>
              <a:t>i,qi</a:t>
            </a:r>
            <a:r>
              <a:rPr lang="en-US" altLang="zh-CN" dirty="0"/>
              <a:t>)</a:t>
            </a:r>
            <a:r>
              <a:rPr lang="zh-CN" altLang="en-US" dirty="0"/>
              <a:t>范围的点的最大值</a:t>
            </a:r>
            <a:endParaRPr lang="en-US" altLang="zh-CN" dirty="0"/>
          </a:p>
          <a:p>
            <a:r>
              <a:rPr lang="zh-CN" altLang="en-US" dirty="0"/>
              <a:t>可以在</a:t>
            </a:r>
            <a:r>
              <a:rPr lang="en-US" altLang="zh-CN" dirty="0"/>
              <a:t>k-d</a:t>
            </a:r>
            <a:r>
              <a:rPr lang="zh-CN" altLang="en-US" dirty="0"/>
              <a:t>树上打标记</a:t>
            </a:r>
            <a:endParaRPr lang="en-US" altLang="zh-CN" dirty="0"/>
          </a:p>
          <a:p>
            <a:r>
              <a:rPr lang="zh-CN" altLang="en-US" dirty="0"/>
              <a:t>从根开始遍历，若当前点表示的空间完全在修改范围内，则直接在这个点上打标记，若当前点表示的空间与询问范围没有交，则直接回溯，否则递归继续进入子树修改。</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470781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a:t>UOJ481</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endParaRPr lang="en-US" altLang="zh-CN" dirty="0"/>
          </a:p>
          <a:p>
            <a:endParaRPr lang="en-US" altLang="zh-CN" dirty="0"/>
          </a:p>
        </p:txBody>
      </p:sp>
      <p:pic>
        <p:nvPicPr>
          <p:cNvPr id="7" name="图片 6">
            <a:extLst>
              <a:ext uri="{FF2B5EF4-FFF2-40B4-BE49-F238E27FC236}">
                <a16:creationId xmlns:a16="http://schemas.microsoft.com/office/drawing/2014/main" id="{947D20CD-31AC-4220-AE6C-C8D626D14FB9}"/>
              </a:ext>
            </a:extLst>
          </p:cNvPr>
          <p:cNvPicPr>
            <a:picLocks noChangeAspect="1"/>
          </p:cNvPicPr>
          <p:nvPr/>
        </p:nvPicPr>
        <p:blipFill>
          <a:blip r:embed="rId2"/>
          <a:stretch>
            <a:fillRect/>
          </a:stretch>
        </p:blipFill>
        <p:spPr>
          <a:xfrm>
            <a:off x="1396465" y="1370155"/>
            <a:ext cx="9585960" cy="5262278"/>
          </a:xfrm>
          <a:prstGeom prst="rect">
            <a:avLst/>
          </a:prstGeom>
        </p:spPr>
      </p:pic>
    </p:spTree>
    <p:extLst>
      <p:ext uri="{BB962C8B-B14F-4D97-AF65-F5344CB8AC3E}">
        <p14:creationId xmlns:p14="http://schemas.microsoft.com/office/powerpoint/2010/main" val="4263295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a:t>UOJ481</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lstStyle/>
          <a:p>
            <a:r>
              <a:rPr lang="zh-CN" altLang="en-US" dirty="0"/>
              <a:t>首先是</a:t>
            </a:r>
            <a:r>
              <a:rPr lang="en-US" altLang="zh-CN" dirty="0"/>
              <a:t>k-d</a:t>
            </a:r>
            <a:r>
              <a:rPr lang="zh-CN" altLang="en-US" dirty="0"/>
              <a:t>树优化建图</a:t>
            </a:r>
            <a:endParaRPr lang="en-US" altLang="zh-CN" dirty="0"/>
          </a:p>
          <a:p>
            <a:r>
              <a:rPr lang="en-US" altLang="zh-CN" dirty="0"/>
              <a:t>k-d</a:t>
            </a:r>
            <a:r>
              <a:rPr lang="zh-CN" altLang="en-US" dirty="0"/>
              <a:t>树的每个节点维护着一个坐标和一个矩形的信息。原图上的点编号范围为</a:t>
            </a:r>
            <a:r>
              <a:rPr lang="en-US" altLang="zh-CN" dirty="0"/>
              <a:t>[1,n]</a:t>
            </a:r>
            <a:r>
              <a:rPr lang="zh-CN" altLang="en-US" dirty="0"/>
              <a:t>，</a:t>
            </a:r>
            <a:r>
              <a:rPr lang="en-US" altLang="zh-CN" dirty="0"/>
              <a:t> k-d</a:t>
            </a:r>
            <a:r>
              <a:rPr lang="zh-CN" altLang="en-US" dirty="0"/>
              <a:t>树上的点编号范围为</a:t>
            </a:r>
            <a:r>
              <a:rPr lang="en-US" altLang="zh-CN" dirty="0"/>
              <a:t>[n+1,2n]</a:t>
            </a:r>
            <a:r>
              <a:rPr lang="zh-CN" altLang="en-US" dirty="0"/>
              <a:t>。</a:t>
            </a:r>
            <a:endParaRPr lang="en-US" altLang="zh-CN" dirty="0"/>
          </a:p>
          <a:p>
            <a:r>
              <a:rPr lang="zh-CN" altLang="en-US" dirty="0"/>
              <a:t>向一个矩形区域连边，对于在树上的一个节点</a:t>
            </a:r>
            <a:r>
              <a:rPr lang="en-US" altLang="zh-CN" dirty="0"/>
              <a:t>x</a:t>
            </a:r>
          </a:p>
          <a:p>
            <a:pPr lvl="1"/>
            <a:r>
              <a:rPr lang="zh-CN" altLang="en-US" dirty="0"/>
              <a:t>如果</a:t>
            </a:r>
            <a:r>
              <a:rPr lang="en-US" altLang="zh-CN" dirty="0"/>
              <a:t>x</a:t>
            </a:r>
            <a:r>
              <a:rPr lang="zh-CN" altLang="en-US" dirty="0"/>
              <a:t>管辖的矩形完全在连边的矩形区域外，</a:t>
            </a:r>
            <a:r>
              <a:rPr lang="en-US" altLang="zh-CN" dirty="0"/>
              <a:t>return</a:t>
            </a:r>
          </a:p>
          <a:p>
            <a:pPr lvl="1"/>
            <a:r>
              <a:rPr lang="zh-CN" altLang="en-US" dirty="0"/>
              <a:t>如果</a:t>
            </a:r>
            <a:r>
              <a:rPr lang="en-US" altLang="zh-CN" dirty="0"/>
              <a:t>x</a:t>
            </a:r>
            <a:r>
              <a:rPr lang="zh-CN" altLang="en-US" dirty="0"/>
              <a:t>管辖的矩形完全在连边的矩形区域内，从</a:t>
            </a:r>
            <a:r>
              <a:rPr lang="en-US" altLang="zh-CN" dirty="0"/>
              <a:t>p</a:t>
            </a:r>
            <a:r>
              <a:rPr lang="zh-CN" altLang="en-US" dirty="0"/>
              <a:t>向</a:t>
            </a:r>
            <a:r>
              <a:rPr lang="en-US" altLang="zh-CN" dirty="0"/>
              <a:t>x</a:t>
            </a:r>
            <a:r>
              <a:rPr lang="zh-CN" altLang="en-US" dirty="0"/>
              <a:t>连边，权值为</a:t>
            </a:r>
            <a:r>
              <a:rPr lang="en-US" altLang="zh-CN" dirty="0"/>
              <a:t>t</a:t>
            </a:r>
            <a:r>
              <a:rPr lang="zh-CN" altLang="en-US" dirty="0"/>
              <a:t>，</a:t>
            </a:r>
            <a:r>
              <a:rPr lang="en-US" altLang="zh-CN" dirty="0"/>
              <a:t>return</a:t>
            </a:r>
          </a:p>
          <a:p>
            <a:pPr lvl="1"/>
            <a:r>
              <a:rPr lang="zh-CN" altLang="en-US" dirty="0"/>
              <a:t>否则，如果</a:t>
            </a:r>
            <a:r>
              <a:rPr lang="en-US" altLang="zh-CN" dirty="0"/>
              <a:t>x</a:t>
            </a:r>
            <a:r>
              <a:rPr lang="zh-CN" altLang="en-US" dirty="0"/>
              <a:t>这个点在连边的矩形区域内，从</a:t>
            </a:r>
            <a:r>
              <a:rPr lang="en-US" altLang="zh-CN" dirty="0"/>
              <a:t>p</a:t>
            </a:r>
            <a:r>
              <a:rPr lang="zh-CN" altLang="en-US" dirty="0"/>
              <a:t>向</a:t>
            </a:r>
            <a:r>
              <a:rPr lang="en-US" altLang="zh-CN" dirty="0"/>
              <a:t>x-n</a:t>
            </a:r>
            <a:r>
              <a:rPr lang="zh-CN" altLang="en-US" dirty="0"/>
              <a:t>连边，权值为</a:t>
            </a:r>
            <a:r>
              <a:rPr lang="en-US" altLang="zh-CN" dirty="0"/>
              <a:t>t</a:t>
            </a:r>
            <a:r>
              <a:rPr lang="zh-CN" altLang="en-US" dirty="0"/>
              <a:t>，再递归左右儿子</a:t>
            </a:r>
            <a:endParaRPr lang="en-US" altLang="zh-CN" dirty="0"/>
          </a:p>
          <a:p>
            <a:r>
              <a:rPr lang="zh-CN" altLang="en-US" dirty="0"/>
              <a:t>最后再从</a:t>
            </a:r>
            <a:r>
              <a:rPr lang="en-US" altLang="zh-CN" dirty="0"/>
              <a:t>x</a:t>
            </a:r>
            <a:r>
              <a:rPr lang="zh-CN" altLang="en-US" dirty="0"/>
              <a:t>向</a:t>
            </a:r>
            <a:r>
              <a:rPr lang="en-US" altLang="zh-CN" dirty="0"/>
              <a:t>x</a:t>
            </a:r>
            <a:r>
              <a:rPr lang="zh-CN" altLang="en-US" dirty="0"/>
              <a:t>的左右儿子连边，从</a:t>
            </a:r>
            <a:r>
              <a:rPr lang="en-US" altLang="zh-CN" dirty="0"/>
              <a:t>x</a:t>
            </a:r>
            <a:r>
              <a:rPr lang="zh-CN" altLang="en-US" dirty="0"/>
              <a:t>向</a:t>
            </a:r>
            <a:r>
              <a:rPr lang="en-US" altLang="zh-CN" dirty="0"/>
              <a:t>x-n</a:t>
            </a:r>
            <a:r>
              <a:rPr lang="zh-CN" altLang="en-US" dirty="0"/>
              <a:t>连边即可</a:t>
            </a:r>
            <a:endParaRPr lang="en-US" altLang="zh-CN" dirty="0"/>
          </a:p>
        </p:txBody>
      </p:sp>
    </p:spTree>
    <p:extLst>
      <p:ext uri="{BB962C8B-B14F-4D97-AF65-F5344CB8AC3E}">
        <p14:creationId xmlns:p14="http://schemas.microsoft.com/office/powerpoint/2010/main" val="2574239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A1FC1-923D-4E6C-A0D7-0E3B5077FCFC}"/>
              </a:ext>
            </a:extLst>
          </p:cNvPr>
          <p:cNvSpPr>
            <a:spLocks noGrp="1"/>
          </p:cNvSpPr>
          <p:nvPr>
            <p:ph type="title"/>
          </p:nvPr>
        </p:nvSpPr>
        <p:spPr/>
        <p:txBody>
          <a:bodyPr/>
          <a:lstStyle/>
          <a:p>
            <a:r>
              <a:rPr lang="en-US" altLang="zh-CN" dirty="0"/>
              <a:t>UOJ481</a:t>
            </a:r>
            <a:endParaRPr lang="zh-CN" altLang="en-US" dirty="0"/>
          </a:p>
        </p:txBody>
      </p:sp>
      <p:sp>
        <p:nvSpPr>
          <p:cNvPr id="3" name="内容占位符 2">
            <a:extLst>
              <a:ext uri="{FF2B5EF4-FFF2-40B4-BE49-F238E27FC236}">
                <a16:creationId xmlns:a16="http://schemas.microsoft.com/office/drawing/2014/main" id="{6D37E2E2-2DB0-4ACD-A804-49A958B43FE9}"/>
              </a:ext>
            </a:extLst>
          </p:cNvPr>
          <p:cNvSpPr>
            <a:spLocks noGrp="1"/>
          </p:cNvSpPr>
          <p:nvPr>
            <p:ph idx="1"/>
          </p:nvPr>
        </p:nvSpPr>
        <p:spPr/>
        <p:txBody>
          <a:bodyPr>
            <a:normAutofit/>
          </a:bodyPr>
          <a:lstStyle/>
          <a:p>
            <a:r>
              <a:rPr lang="zh-CN" altLang="en-US" dirty="0"/>
              <a:t>但是这样直接建图会</a:t>
            </a:r>
            <a:r>
              <a:rPr lang="en-US" altLang="zh-CN" dirty="0"/>
              <a:t>MLE</a:t>
            </a:r>
            <a:r>
              <a:rPr lang="zh-CN" altLang="en-US" dirty="0"/>
              <a:t>，原题内存</a:t>
            </a:r>
            <a:r>
              <a:rPr lang="en-US" altLang="zh-CN" dirty="0"/>
              <a:t>128MB</a:t>
            </a:r>
            <a:r>
              <a:rPr lang="zh-CN" altLang="en-US" dirty="0"/>
              <a:t>，不把图实际建出来</a:t>
            </a:r>
            <a:endParaRPr lang="en-US" altLang="zh-CN" dirty="0"/>
          </a:p>
          <a:p>
            <a:r>
              <a:rPr lang="zh-CN" altLang="en-US" dirty="0"/>
              <a:t>具体来说就是对一个树上的点</a:t>
            </a:r>
            <a:r>
              <a:rPr lang="en-US" altLang="zh-CN" dirty="0"/>
              <a:t>x</a:t>
            </a:r>
            <a:r>
              <a:rPr lang="zh-CN" altLang="en-US" dirty="0"/>
              <a:t>，邻接点只会是左右儿子和</a:t>
            </a:r>
            <a:r>
              <a:rPr lang="en-US" altLang="zh-CN" dirty="0"/>
              <a:t>x-n</a:t>
            </a:r>
            <a:r>
              <a:rPr lang="zh-CN" altLang="en-US" dirty="0"/>
              <a:t>，挨个去松弛</a:t>
            </a:r>
            <a:endParaRPr lang="en-US" altLang="zh-CN" dirty="0"/>
          </a:p>
          <a:p>
            <a:r>
              <a:rPr lang="zh-CN" altLang="en-US" dirty="0"/>
              <a:t>对一个图上的点</a:t>
            </a:r>
            <a:r>
              <a:rPr lang="en-US" altLang="zh-CN" dirty="0"/>
              <a:t>p</a:t>
            </a:r>
            <a:r>
              <a:rPr lang="zh-CN" altLang="en-US" dirty="0"/>
              <a:t>，直接在</a:t>
            </a:r>
            <a:r>
              <a:rPr lang="en-US" altLang="zh-CN" dirty="0"/>
              <a:t>k-d</a:t>
            </a:r>
            <a:r>
              <a:rPr lang="zh-CN" altLang="en-US" dirty="0"/>
              <a:t>树上从根开始往下走</a:t>
            </a:r>
            <a:endParaRPr lang="en-US" altLang="zh-CN" dirty="0"/>
          </a:p>
          <a:p>
            <a:pPr lvl="1"/>
            <a:r>
              <a:rPr lang="zh-CN" altLang="en-US" dirty="0"/>
              <a:t>如果</a:t>
            </a:r>
            <a:r>
              <a:rPr lang="en-US" altLang="zh-CN" dirty="0"/>
              <a:t>x</a:t>
            </a:r>
            <a:r>
              <a:rPr lang="zh-CN" altLang="en-US" dirty="0"/>
              <a:t>管辖的矩形完全在连边的矩形区域外，</a:t>
            </a:r>
            <a:r>
              <a:rPr lang="en-US" altLang="zh-CN" dirty="0"/>
              <a:t>return</a:t>
            </a:r>
          </a:p>
          <a:p>
            <a:pPr lvl="1"/>
            <a:r>
              <a:rPr lang="zh-CN" altLang="en-US" dirty="0"/>
              <a:t>如果</a:t>
            </a:r>
            <a:r>
              <a:rPr lang="en-US" altLang="zh-CN" dirty="0"/>
              <a:t>x</a:t>
            </a:r>
            <a:r>
              <a:rPr lang="zh-CN" altLang="en-US" dirty="0"/>
              <a:t>管辖的矩形完全在连边的矩形区域内，用</a:t>
            </a:r>
            <a:r>
              <a:rPr lang="en-US" altLang="zh-CN" dirty="0"/>
              <a:t>t</a:t>
            </a:r>
            <a:r>
              <a:rPr lang="zh-CN" altLang="en-US" dirty="0"/>
              <a:t>这个权值松弛</a:t>
            </a:r>
            <a:r>
              <a:rPr lang="en-US" altLang="zh-CN" dirty="0"/>
              <a:t>x</a:t>
            </a:r>
            <a:r>
              <a:rPr lang="zh-CN" altLang="en-US" dirty="0"/>
              <a:t>（如果能更新最短路就入队），</a:t>
            </a:r>
            <a:r>
              <a:rPr lang="en-US" altLang="zh-CN" dirty="0"/>
              <a:t>return</a:t>
            </a:r>
          </a:p>
          <a:p>
            <a:pPr lvl="1"/>
            <a:r>
              <a:rPr lang="zh-CN" altLang="en-US" dirty="0"/>
              <a:t>否则，如果</a:t>
            </a:r>
            <a:r>
              <a:rPr lang="en-US" altLang="zh-CN" dirty="0"/>
              <a:t>x</a:t>
            </a:r>
            <a:r>
              <a:rPr lang="zh-CN" altLang="en-US" dirty="0"/>
              <a:t>这个点在连边的矩形区域内，用</a:t>
            </a:r>
            <a:r>
              <a:rPr lang="en-US" altLang="zh-CN" dirty="0"/>
              <a:t>t</a:t>
            </a:r>
            <a:r>
              <a:rPr lang="zh-CN" altLang="en-US" dirty="0"/>
              <a:t>这个权值松弛</a:t>
            </a:r>
            <a:r>
              <a:rPr lang="en-US" altLang="zh-CN" dirty="0"/>
              <a:t>x-n</a:t>
            </a:r>
            <a:r>
              <a:rPr lang="zh-CN" altLang="en-US" dirty="0"/>
              <a:t>，再递归左右儿子</a:t>
            </a:r>
            <a:endParaRPr lang="en-US" altLang="zh-CN" dirty="0"/>
          </a:p>
          <a:p>
            <a:r>
              <a:rPr lang="zh-CN" altLang="en-US" dirty="0"/>
              <a:t>另外最短路算法用</a:t>
            </a:r>
            <a:r>
              <a:rPr lang="en-US" altLang="zh-CN" dirty="0" err="1"/>
              <a:t>dijkstra</a:t>
            </a:r>
            <a:endParaRPr lang="en-US" altLang="zh-CN" dirty="0"/>
          </a:p>
        </p:txBody>
      </p:sp>
    </p:spTree>
    <p:extLst>
      <p:ext uri="{BB962C8B-B14F-4D97-AF65-F5344CB8AC3E}">
        <p14:creationId xmlns:p14="http://schemas.microsoft.com/office/powerpoint/2010/main" val="54641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建树</a:t>
            </a:r>
          </a:p>
        </p:txBody>
      </p:sp>
      <p:pic>
        <p:nvPicPr>
          <p:cNvPr id="5" name="内容占位符 4">
            <a:extLst>
              <a:ext uri="{FF2B5EF4-FFF2-40B4-BE49-F238E27FC236}">
                <a16:creationId xmlns:a16="http://schemas.microsoft.com/office/drawing/2014/main" id="{355A34DA-B15A-463B-944A-A937AE7D7F18}"/>
              </a:ext>
            </a:extLst>
          </p:cNvPr>
          <p:cNvPicPr>
            <a:picLocks noGrp="1" noChangeAspect="1"/>
          </p:cNvPicPr>
          <p:nvPr>
            <p:ph idx="1"/>
          </p:nvPr>
        </p:nvPicPr>
        <p:blipFill>
          <a:blip r:embed="rId2"/>
          <a:stretch>
            <a:fillRect/>
          </a:stretch>
        </p:blipFill>
        <p:spPr>
          <a:xfrm>
            <a:off x="2448561" y="-1"/>
            <a:ext cx="9743440" cy="6858001"/>
          </a:xfrm>
        </p:spPr>
      </p:pic>
    </p:spTree>
    <p:extLst>
      <p:ext uri="{BB962C8B-B14F-4D97-AF65-F5344CB8AC3E}">
        <p14:creationId xmlns:p14="http://schemas.microsoft.com/office/powerpoint/2010/main" val="283568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建树</a:t>
            </a:r>
          </a:p>
        </p:txBody>
      </p:sp>
      <p:sp>
        <p:nvSpPr>
          <p:cNvPr id="4" name="内容占位符 3">
            <a:extLst>
              <a:ext uri="{FF2B5EF4-FFF2-40B4-BE49-F238E27FC236}">
                <a16:creationId xmlns:a16="http://schemas.microsoft.com/office/drawing/2014/main" id="{F60338E3-AC45-465F-B454-6223EC627A1A}"/>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43E241D5-673E-41C5-804C-277C26AEE807}"/>
              </a:ext>
            </a:extLst>
          </p:cNvPr>
          <p:cNvPicPr>
            <a:picLocks noChangeAspect="1"/>
          </p:cNvPicPr>
          <p:nvPr/>
        </p:nvPicPr>
        <p:blipFill>
          <a:blip r:embed="rId2"/>
          <a:stretch>
            <a:fillRect/>
          </a:stretch>
        </p:blipFill>
        <p:spPr>
          <a:xfrm>
            <a:off x="2447925" y="0"/>
            <a:ext cx="9744075" cy="6858000"/>
          </a:xfrm>
          <a:prstGeom prst="rect">
            <a:avLst/>
          </a:prstGeom>
        </p:spPr>
      </p:pic>
    </p:spTree>
    <p:extLst>
      <p:ext uri="{BB962C8B-B14F-4D97-AF65-F5344CB8AC3E}">
        <p14:creationId xmlns:p14="http://schemas.microsoft.com/office/powerpoint/2010/main" val="105150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建树</a:t>
            </a:r>
          </a:p>
        </p:txBody>
      </p:sp>
      <p:sp>
        <p:nvSpPr>
          <p:cNvPr id="4" name="内容占位符 3">
            <a:extLst>
              <a:ext uri="{FF2B5EF4-FFF2-40B4-BE49-F238E27FC236}">
                <a16:creationId xmlns:a16="http://schemas.microsoft.com/office/drawing/2014/main" id="{F60338E3-AC45-465F-B454-6223EC627A1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6B3C87A-5169-4B3E-B5A4-5E32FE38ACE9}"/>
              </a:ext>
            </a:extLst>
          </p:cNvPr>
          <p:cNvPicPr>
            <a:picLocks noChangeAspect="1"/>
          </p:cNvPicPr>
          <p:nvPr/>
        </p:nvPicPr>
        <p:blipFill>
          <a:blip r:embed="rId2"/>
          <a:stretch>
            <a:fillRect/>
          </a:stretch>
        </p:blipFill>
        <p:spPr>
          <a:xfrm>
            <a:off x="2447925" y="0"/>
            <a:ext cx="9744075" cy="6858000"/>
          </a:xfrm>
          <a:prstGeom prst="rect">
            <a:avLst/>
          </a:prstGeom>
        </p:spPr>
      </p:pic>
    </p:spTree>
    <p:extLst>
      <p:ext uri="{BB962C8B-B14F-4D97-AF65-F5344CB8AC3E}">
        <p14:creationId xmlns:p14="http://schemas.microsoft.com/office/powerpoint/2010/main" val="102569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建树</a:t>
            </a:r>
          </a:p>
        </p:txBody>
      </p:sp>
      <p:sp>
        <p:nvSpPr>
          <p:cNvPr id="4" name="内容占位符 3">
            <a:extLst>
              <a:ext uri="{FF2B5EF4-FFF2-40B4-BE49-F238E27FC236}">
                <a16:creationId xmlns:a16="http://schemas.microsoft.com/office/drawing/2014/main" id="{F60338E3-AC45-465F-B454-6223EC627A1A}"/>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7AAAD21B-89E3-4B31-A62D-39FF679DBACB}"/>
              </a:ext>
            </a:extLst>
          </p:cNvPr>
          <p:cNvPicPr>
            <a:picLocks noChangeAspect="1"/>
          </p:cNvPicPr>
          <p:nvPr/>
        </p:nvPicPr>
        <p:blipFill>
          <a:blip r:embed="rId2"/>
          <a:stretch>
            <a:fillRect/>
          </a:stretch>
        </p:blipFill>
        <p:spPr>
          <a:xfrm>
            <a:off x="2447925" y="0"/>
            <a:ext cx="9744075" cy="6858000"/>
          </a:xfrm>
          <a:prstGeom prst="rect">
            <a:avLst/>
          </a:prstGeom>
        </p:spPr>
      </p:pic>
    </p:spTree>
    <p:extLst>
      <p:ext uri="{BB962C8B-B14F-4D97-AF65-F5344CB8AC3E}">
        <p14:creationId xmlns:p14="http://schemas.microsoft.com/office/powerpoint/2010/main" val="248537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建树</a:t>
            </a:r>
          </a:p>
        </p:txBody>
      </p:sp>
      <p:pic>
        <p:nvPicPr>
          <p:cNvPr id="5" name="内容占位符 4">
            <a:extLst>
              <a:ext uri="{FF2B5EF4-FFF2-40B4-BE49-F238E27FC236}">
                <a16:creationId xmlns:a16="http://schemas.microsoft.com/office/drawing/2014/main" id="{32517B6A-2D9A-4075-B897-44881681AAC9}"/>
              </a:ext>
            </a:extLst>
          </p:cNvPr>
          <p:cNvPicPr>
            <a:picLocks noGrp="1" noChangeAspect="1"/>
          </p:cNvPicPr>
          <p:nvPr>
            <p:ph idx="1"/>
          </p:nvPr>
        </p:nvPicPr>
        <p:blipFill>
          <a:blip r:embed="rId2"/>
          <a:stretch>
            <a:fillRect/>
          </a:stretch>
        </p:blipFill>
        <p:spPr>
          <a:xfrm>
            <a:off x="2624933" y="0"/>
            <a:ext cx="9567068" cy="6065520"/>
          </a:xfrm>
        </p:spPr>
      </p:pic>
    </p:spTree>
    <p:extLst>
      <p:ext uri="{BB962C8B-B14F-4D97-AF65-F5344CB8AC3E}">
        <p14:creationId xmlns:p14="http://schemas.microsoft.com/office/powerpoint/2010/main" val="57508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建树</a:t>
            </a:r>
          </a:p>
        </p:txBody>
      </p:sp>
      <p:sp>
        <p:nvSpPr>
          <p:cNvPr id="4" name="内容占位符 3">
            <a:extLst>
              <a:ext uri="{FF2B5EF4-FFF2-40B4-BE49-F238E27FC236}">
                <a16:creationId xmlns:a16="http://schemas.microsoft.com/office/drawing/2014/main" id="{C9E67EEC-E115-4FE8-A9FE-F3BAFB8363BC}"/>
              </a:ext>
            </a:extLst>
          </p:cNvPr>
          <p:cNvSpPr>
            <a:spLocks noGrp="1"/>
          </p:cNvSpPr>
          <p:nvPr>
            <p:ph idx="1"/>
          </p:nvPr>
        </p:nvSpPr>
        <p:spPr/>
        <p:txBody>
          <a:bodyPr/>
          <a:lstStyle/>
          <a:p>
            <a:r>
              <a:rPr lang="zh-CN" altLang="en-US" dirty="0"/>
              <a:t>三维以上的</a:t>
            </a:r>
            <a:r>
              <a:rPr lang="en-US" altLang="zh-CN" dirty="0"/>
              <a:t>k-d</a:t>
            </a:r>
            <a:r>
              <a:rPr lang="zh-CN" altLang="en-US" dirty="0"/>
              <a:t>树构造也可以同样得出。</a:t>
            </a:r>
            <a:endParaRPr lang="en-US" altLang="zh-CN" dirty="0"/>
          </a:p>
          <a:p>
            <a:r>
              <a:rPr lang="zh-CN" altLang="en-US" dirty="0"/>
              <a:t>建树的复杂度</a:t>
            </a:r>
            <a:r>
              <a:rPr lang="en-US" altLang="zh-CN" dirty="0"/>
              <a:t>T(n) = O(n) + 2T(n/2) = O(n log n)</a:t>
            </a:r>
            <a:r>
              <a:rPr lang="zh-CN" altLang="en-US" dirty="0"/>
              <a:t>，且树深度是</a:t>
            </a:r>
            <a:r>
              <a:rPr lang="en-US" altLang="zh-CN" dirty="0"/>
              <a:t>O(log n)</a:t>
            </a:r>
            <a:r>
              <a:rPr lang="zh-CN" altLang="en-US" dirty="0"/>
              <a:t>的。</a:t>
            </a:r>
          </a:p>
        </p:txBody>
      </p:sp>
    </p:spTree>
    <p:extLst>
      <p:ext uri="{BB962C8B-B14F-4D97-AF65-F5344CB8AC3E}">
        <p14:creationId xmlns:p14="http://schemas.microsoft.com/office/powerpoint/2010/main" val="142913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E00B-3A56-4FAC-87C1-E824905119B4}"/>
              </a:ext>
            </a:extLst>
          </p:cNvPr>
          <p:cNvSpPr>
            <a:spLocks noGrp="1"/>
          </p:cNvSpPr>
          <p:nvPr>
            <p:ph type="title"/>
          </p:nvPr>
        </p:nvSpPr>
        <p:spPr/>
        <p:txBody>
          <a:bodyPr/>
          <a:lstStyle/>
          <a:p>
            <a:r>
              <a:rPr lang="zh-CN" altLang="en-US" dirty="0"/>
              <a:t>插入</a:t>
            </a:r>
            <a:r>
              <a:rPr lang="en-US" altLang="zh-CN" dirty="0"/>
              <a:t>&amp;</a:t>
            </a:r>
            <a:r>
              <a:rPr lang="zh-CN" altLang="en-US" dirty="0"/>
              <a:t>删除</a:t>
            </a:r>
          </a:p>
        </p:txBody>
      </p:sp>
      <p:sp>
        <p:nvSpPr>
          <p:cNvPr id="4" name="内容占位符 3">
            <a:extLst>
              <a:ext uri="{FF2B5EF4-FFF2-40B4-BE49-F238E27FC236}">
                <a16:creationId xmlns:a16="http://schemas.microsoft.com/office/drawing/2014/main" id="{C9E67EEC-E115-4FE8-A9FE-F3BAFB8363BC}"/>
              </a:ext>
            </a:extLst>
          </p:cNvPr>
          <p:cNvSpPr>
            <a:spLocks noGrp="1"/>
          </p:cNvSpPr>
          <p:nvPr>
            <p:ph idx="1"/>
          </p:nvPr>
        </p:nvSpPr>
        <p:spPr/>
        <p:txBody>
          <a:bodyPr/>
          <a:lstStyle/>
          <a:p>
            <a:r>
              <a:rPr lang="zh-CN" altLang="en-US" dirty="0"/>
              <a:t>由于</a:t>
            </a:r>
            <a:r>
              <a:rPr lang="en-US" altLang="zh-CN" dirty="0"/>
              <a:t>k-d</a:t>
            </a:r>
            <a:r>
              <a:rPr lang="zh-CN" altLang="en-US" dirty="0"/>
              <a:t>树是二叉搜索树结构，所以插入新的节点可以类比</a:t>
            </a:r>
            <a:r>
              <a:rPr lang="en-US" altLang="zh-CN" dirty="0"/>
              <a:t>BST</a:t>
            </a:r>
            <a:r>
              <a:rPr lang="zh-CN" altLang="en-US" dirty="0"/>
              <a:t>的插入进行。</a:t>
            </a:r>
            <a:endParaRPr lang="en-US" altLang="zh-CN" dirty="0"/>
          </a:p>
          <a:p>
            <a:r>
              <a:rPr lang="zh-CN" altLang="en-US" dirty="0"/>
              <a:t>随着新的节点的插入，</a:t>
            </a:r>
            <a:r>
              <a:rPr lang="en-US" altLang="zh-CN" dirty="0"/>
              <a:t>k-d</a:t>
            </a:r>
            <a:r>
              <a:rPr lang="zh-CN" altLang="en-US" dirty="0"/>
              <a:t>树将不再平衡。</a:t>
            </a:r>
            <a:endParaRPr lang="en-US" altLang="zh-CN" dirty="0"/>
          </a:p>
          <a:p>
            <a:r>
              <a:rPr lang="zh-CN" altLang="en-US" dirty="0"/>
              <a:t>经典的解决方法是</a:t>
            </a:r>
            <a:endParaRPr lang="en-US" altLang="zh-CN" dirty="0"/>
          </a:p>
          <a:p>
            <a:pPr lvl="1"/>
            <a:r>
              <a:rPr lang="zh-CN" altLang="en-US" dirty="0"/>
              <a:t>替罪羊树：引入一个重构常数</a:t>
            </a:r>
            <a:r>
              <a:rPr lang="el-GR" altLang="zh-CN" dirty="0"/>
              <a:t>α</a:t>
            </a:r>
            <a:r>
              <a:rPr lang="zh-CN" altLang="en-US" dirty="0"/>
              <a:t>，对于</a:t>
            </a:r>
            <a:r>
              <a:rPr lang="en-US" altLang="zh-CN" dirty="0"/>
              <a:t>k-d</a:t>
            </a:r>
            <a:r>
              <a:rPr lang="zh-CN" altLang="en-US" dirty="0"/>
              <a:t>树上的一个结点</a:t>
            </a:r>
            <a:r>
              <a:rPr lang="en-US" altLang="zh-CN" dirty="0"/>
              <a:t>x</a:t>
            </a:r>
            <a:r>
              <a:rPr lang="zh-CN" altLang="en-US" dirty="0"/>
              <a:t>，在插入（或删除）完以后，若其有一个子树的结点数在以</a:t>
            </a:r>
            <a:r>
              <a:rPr lang="en-US" altLang="zh-CN" dirty="0"/>
              <a:t>x</a:t>
            </a:r>
            <a:r>
              <a:rPr lang="zh-CN" altLang="en-US" dirty="0"/>
              <a:t>为根的子树的结点数中的占比大于（或小于）</a:t>
            </a:r>
            <a:r>
              <a:rPr lang="el-GR" altLang="zh-CN" dirty="0"/>
              <a:t>α</a:t>
            </a:r>
            <a:r>
              <a:rPr lang="zh-CN" altLang="en-US" dirty="0"/>
              <a:t>，则认为以</a:t>
            </a:r>
            <a:r>
              <a:rPr lang="en-US" altLang="zh-CN" dirty="0"/>
              <a:t>x</a:t>
            </a:r>
            <a:r>
              <a:rPr lang="zh-CN" altLang="en-US" dirty="0"/>
              <a:t>为根的子树是不平衡的，需要重构。重构时，先遍历子树求出一个序列，然后对这个序列重新建出一棵</a:t>
            </a:r>
            <a:r>
              <a:rPr lang="en-US" altLang="zh-CN" dirty="0"/>
              <a:t>k-d</a:t>
            </a:r>
            <a:r>
              <a:rPr lang="zh-CN" altLang="en-US" dirty="0"/>
              <a:t>树，代替原来不平衡的子树。均摊</a:t>
            </a:r>
            <a:r>
              <a:rPr lang="en-US" altLang="zh-CN" dirty="0"/>
              <a:t>log(n)</a:t>
            </a:r>
            <a:r>
              <a:rPr lang="zh-CN" altLang="en-US" dirty="0"/>
              <a:t>？</a:t>
            </a:r>
            <a:endParaRPr lang="en-US" altLang="zh-CN" dirty="0"/>
          </a:p>
          <a:p>
            <a:pPr lvl="1"/>
            <a:r>
              <a:rPr lang="zh-CN" altLang="en-US" dirty="0"/>
              <a:t>朝鲜树：每</a:t>
            </a:r>
            <a:r>
              <a:rPr lang="en-US" altLang="zh-CN" dirty="0"/>
              <a:t>sqrt(n)</a:t>
            </a:r>
            <a:r>
              <a:rPr lang="zh-CN" altLang="en-US" dirty="0"/>
              <a:t>次重建整棵树。总的复杂度是</a:t>
            </a:r>
            <a:r>
              <a:rPr lang="en-US" altLang="zh-CN" dirty="0"/>
              <a:t>O(</a:t>
            </a:r>
            <a:r>
              <a:rPr lang="en-US" altLang="zh-CN" dirty="0" err="1"/>
              <a:t>nsqrt</a:t>
            </a:r>
            <a:r>
              <a:rPr lang="en-US" altLang="zh-CN" dirty="0"/>
              <a:t>(n)</a:t>
            </a:r>
            <a:r>
              <a:rPr lang="en-US" altLang="zh-CN" dirty="0" err="1"/>
              <a:t>logn</a:t>
            </a:r>
            <a:r>
              <a:rPr lang="en-US" altLang="zh-CN" dirty="0"/>
              <a:t>)</a:t>
            </a:r>
            <a:r>
              <a:rPr lang="zh-CN" altLang="en-US" dirty="0"/>
              <a:t>。</a:t>
            </a:r>
          </a:p>
        </p:txBody>
      </p:sp>
    </p:spTree>
    <p:extLst>
      <p:ext uri="{BB962C8B-B14F-4D97-AF65-F5344CB8AC3E}">
        <p14:creationId xmlns:p14="http://schemas.microsoft.com/office/powerpoint/2010/main" val="565485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1523</Words>
  <Application>Microsoft Office PowerPoint</Application>
  <PresentationFormat>宽屏</PresentationFormat>
  <Paragraphs>100</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等线</vt:lpstr>
      <vt:lpstr>等线 Light</vt:lpstr>
      <vt:lpstr>Arial</vt:lpstr>
      <vt:lpstr>Office 主题​​</vt:lpstr>
      <vt:lpstr>k-d树</vt:lpstr>
      <vt:lpstr>建树</vt:lpstr>
      <vt:lpstr>建树</vt:lpstr>
      <vt:lpstr>建树</vt:lpstr>
      <vt:lpstr>建树</vt:lpstr>
      <vt:lpstr>建树</vt:lpstr>
      <vt:lpstr>建树</vt:lpstr>
      <vt:lpstr>建树</vt:lpstr>
      <vt:lpstr>插入&amp;删除</vt:lpstr>
      <vt:lpstr>插入&amp;删除</vt:lpstr>
      <vt:lpstr>插入&amp;删除</vt:lpstr>
      <vt:lpstr>插入&amp;删除</vt:lpstr>
      <vt:lpstr>最近/远点查询</vt:lpstr>
      <vt:lpstr>最近/远点查询</vt:lpstr>
      <vt:lpstr>最近/远点查询</vt:lpstr>
      <vt:lpstr>最近/远点查询</vt:lpstr>
      <vt:lpstr>bzoj 4520</vt:lpstr>
      <vt:lpstr>bzoj 4520</vt:lpstr>
      <vt:lpstr>范围统计</vt:lpstr>
      <vt:lpstr>合并</vt:lpstr>
      <vt:lpstr>可持久化</vt:lpstr>
      <vt:lpstr>BZOJ3815</vt:lpstr>
      <vt:lpstr>BZOJ3815</vt:lpstr>
      <vt:lpstr>BZOJ3489</vt:lpstr>
      <vt:lpstr>BZOJ3489</vt:lpstr>
      <vt:lpstr>BZOJ3489</vt:lpstr>
      <vt:lpstr>UOJ481</vt:lpstr>
      <vt:lpstr>UOJ481</vt:lpstr>
      <vt:lpstr>UOJ481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k-d树</dc:title>
  <dc:creator>You Lingyun</dc:creator>
  <cp:lastModifiedBy>You Lingyun</cp:lastModifiedBy>
  <cp:revision>59</cp:revision>
  <dcterms:created xsi:type="dcterms:W3CDTF">2022-02-05T03:14:22Z</dcterms:created>
  <dcterms:modified xsi:type="dcterms:W3CDTF">2022-02-05T06:08:20Z</dcterms:modified>
</cp:coreProperties>
</file>