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8" r:id="rId15"/>
    <p:sldId id="269"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89"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5" r:id="rId47"/>
    <p:sldId id="304" r:id="rId48"/>
    <p:sldId id="306" r:id="rId49"/>
    <p:sldId id="308" r:id="rId50"/>
    <p:sldId id="309" r:id="rId51"/>
    <p:sldId id="310" r:id="rId52"/>
    <p:sldId id="311" r:id="rId53"/>
    <p:sldId id="312"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DB143-9122-EE24-6187-21C715D577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254F70-E3A4-52CC-A2DD-99481C848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C1B901-60A2-C72B-0621-5ADB93FA512B}"/>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D509F7E5-474B-A4E2-F1F8-9DFC0E8ABF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E2D427-E902-E1D7-A657-68C51ECB9CD5}"/>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360672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248C7-8C98-FD4F-2AA4-0E41515FB5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B0ACEB-66C4-4B65-CEE4-A1202BC33E9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B0B2DC-C979-FF84-AB51-C426BFA69C58}"/>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F59CEC6D-E302-D88C-F74F-852ED72BE1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638449-4064-DD69-145B-FDF92C07B335}"/>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10591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9AC375-9E41-2F3B-DCA8-89BAC7C44E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AD8525-8E3F-F659-7860-1540F9823B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6F6D60-34C5-ACF2-1746-0C63E69698D6}"/>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9B87EFD6-C2A3-EEA7-DFCC-4D93931719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714D-2186-6B56-1215-DDED3BC36335}"/>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355149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BB5B4-8585-00B0-AC6F-468046BE30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0CB0D6-69FE-D526-6721-F9C007D872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8A1E4B-8B0B-6A22-6D28-09E0541F49EF}"/>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9F106F88-1651-6876-C6FC-C34C043630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686B09-E153-C3CE-0C39-B0A350500B96}"/>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411085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0CFF1-FCB7-9423-30F9-256106FA5C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7D5D0E-9364-F59B-2833-64B9329F9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EACFC1-9C84-1310-E3FF-5F0DEBD1A867}"/>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10A084CB-87D2-97B2-7F16-D90EF68C50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18BDC5-C334-B7F6-7027-8A7F803AA4E7}"/>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408410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1BE49-0D77-7B99-7213-E8837EF899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BBF6BB-ABE4-D9F7-D6EC-5251938C68A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3E24B2-FA5F-BA69-5598-83F56126583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85F40F-1F96-DA36-D9A8-C34ED64591EC}"/>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6" name="页脚占位符 5">
            <a:extLst>
              <a:ext uri="{FF2B5EF4-FFF2-40B4-BE49-F238E27FC236}">
                <a16:creationId xmlns:a16="http://schemas.microsoft.com/office/drawing/2014/main" id="{FB17DB2F-23F3-27C8-AE85-8230F1C44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4F74EF-5AE4-39D8-2319-51BD93F5B375}"/>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144481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B8521-F532-4F2F-E031-659B61B273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0F4A743-52D9-3AD7-96FB-9F0E807C4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6DBB8F-CBF4-FC62-411E-02ED718C8B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D4633E-D00D-C4EF-FA0E-67C7A0F7A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2CD3D-F854-AAAF-EF7A-8D62A30DBD8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A4F37D-9F3A-E005-5C37-AA5CCDD8DEE7}"/>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8" name="页脚占位符 7">
            <a:extLst>
              <a:ext uri="{FF2B5EF4-FFF2-40B4-BE49-F238E27FC236}">
                <a16:creationId xmlns:a16="http://schemas.microsoft.com/office/drawing/2014/main" id="{471DBF18-61F8-DD8A-2A9B-1F1AFA6B9F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7F99E69-E937-6F14-3DFC-DEA79A89CF69}"/>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385409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733DD-FAA4-94FE-044D-222F8A8D72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7BFD83-1265-5F16-6032-5BF5DD60092C}"/>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4" name="页脚占位符 3">
            <a:extLst>
              <a:ext uri="{FF2B5EF4-FFF2-40B4-BE49-F238E27FC236}">
                <a16:creationId xmlns:a16="http://schemas.microsoft.com/office/drawing/2014/main" id="{15F27AD4-DC77-839C-0D0D-9254EC6561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B4CFE3-84BE-FFEF-80FE-726B404989B1}"/>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44820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460FB0-BD83-32E4-0A02-F148F5EF526A}"/>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3" name="页脚占位符 2">
            <a:extLst>
              <a:ext uri="{FF2B5EF4-FFF2-40B4-BE49-F238E27FC236}">
                <a16:creationId xmlns:a16="http://schemas.microsoft.com/office/drawing/2014/main" id="{0EBA5290-590B-F6DB-3436-1BD4F709D2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8272D65-97D5-DE1E-699E-FA60E0608286}"/>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383903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58378-52FA-DC11-2AC7-DFB0AA7201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B2EEAF4-CAD1-862F-1979-0D837BA96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8A358E-9578-86E6-6748-A75859DE1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B3E20A-FA19-DF05-479E-3D27A3396A0B}"/>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6" name="页脚占位符 5">
            <a:extLst>
              <a:ext uri="{FF2B5EF4-FFF2-40B4-BE49-F238E27FC236}">
                <a16:creationId xmlns:a16="http://schemas.microsoft.com/office/drawing/2014/main" id="{7D72E025-36C8-27DE-C5A3-D09B08C429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04D55-AC89-C470-59EB-91DF2ABBBB19}"/>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290507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9EE07-4EEE-DB62-7020-A9B7AECA69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C1D9C2-FDBE-A8B4-84E0-089AFE611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D20808-B3A5-6061-7DD8-BD6816C11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AAEBDA-3B6A-16EC-EB63-B230F4A05617}"/>
              </a:ext>
            </a:extLst>
          </p:cNvPr>
          <p:cNvSpPr>
            <a:spLocks noGrp="1"/>
          </p:cNvSpPr>
          <p:nvPr>
            <p:ph type="dt" sz="half" idx="10"/>
          </p:nvPr>
        </p:nvSpPr>
        <p:spPr/>
        <p:txBody>
          <a:bodyPr/>
          <a:lstStyle/>
          <a:p>
            <a:fld id="{53DF9D79-D48D-4849-9E28-330F0E5C2EFF}" type="datetimeFigureOut">
              <a:rPr lang="zh-CN" altLang="en-US" smtClean="0"/>
              <a:t>2022/5/18</a:t>
            </a:fld>
            <a:endParaRPr lang="zh-CN" altLang="en-US"/>
          </a:p>
        </p:txBody>
      </p:sp>
      <p:sp>
        <p:nvSpPr>
          <p:cNvPr id="6" name="页脚占位符 5">
            <a:extLst>
              <a:ext uri="{FF2B5EF4-FFF2-40B4-BE49-F238E27FC236}">
                <a16:creationId xmlns:a16="http://schemas.microsoft.com/office/drawing/2014/main" id="{B76C533A-1790-A48D-DDD1-4ACDDBE4D8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884FA4-6933-916D-F923-BBA77BAB3D3F}"/>
              </a:ext>
            </a:extLst>
          </p:cNvPr>
          <p:cNvSpPr>
            <a:spLocks noGrp="1"/>
          </p:cNvSpPr>
          <p:nvPr>
            <p:ph type="sldNum" sz="quarter" idx="12"/>
          </p:nvPr>
        </p:nvSpPr>
        <p:spPr/>
        <p:txBody>
          <a:body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400787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33B123-1261-39BB-D660-ED6EF0AC4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A79D71-50CF-458E-4D37-137A6D4E2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1538B1-3B83-27BC-1FB3-A944F82FF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F9D79-D48D-4849-9E28-330F0E5C2EFF}"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DD721A97-E399-B42C-84E9-82F903D0F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22EA9C-4BA0-58EA-B126-D440E4B55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49038-7CA0-4EAD-A1F6-260F5911F3B3}" type="slidenum">
              <a:rPr lang="zh-CN" altLang="en-US" smtClean="0"/>
              <a:t>‹#›</a:t>
            </a:fld>
            <a:endParaRPr lang="zh-CN" altLang="en-US"/>
          </a:p>
        </p:txBody>
      </p:sp>
    </p:spTree>
    <p:extLst>
      <p:ext uri="{BB962C8B-B14F-4D97-AF65-F5344CB8AC3E}">
        <p14:creationId xmlns:p14="http://schemas.microsoft.com/office/powerpoint/2010/main" val="425759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BE499-FF0C-94A8-CA21-0E9D3CD390AB}"/>
              </a:ext>
            </a:extLst>
          </p:cNvPr>
          <p:cNvSpPr>
            <a:spLocks noGrp="1"/>
          </p:cNvSpPr>
          <p:nvPr>
            <p:ph type="ctrTitle"/>
          </p:nvPr>
        </p:nvSpPr>
        <p:spPr/>
        <p:txBody>
          <a:bodyPr/>
          <a:lstStyle/>
          <a:p>
            <a:r>
              <a:rPr lang="en-US" altLang="zh-CN" dirty="0" err="1"/>
              <a:t>lyndon</a:t>
            </a:r>
            <a:r>
              <a:rPr lang="zh-CN" altLang="en-US"/>
              <a:t>分解</a:t>
            </a:r>
            <a:endParaRPr lang="zh-CN" altLang="en-US" dirty="0"/>
          </a:p>
        </p:txBody>
      </p:sp>
      <p:sp>
        <p:nvSpPr>
          <p:cNvPr id="3" name="副标题 2">
            <a:extLst>
              <a:ext uri="{FF2B5EF4-FFF2-40B4-BE49-F238E27FC236}">
                <a16:creationId xmlns:a16="http://schemas.microsoft.com/office/drawing/2014/main" id="{625A0002-7D13-D77A-6CC5-B81EFED8EDF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3301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参考了</a:t>
            </a:r>
            <a:r>
              <a:rPr lang="en-US" altLang="zh-CN" dirty="0"/>
              <a:t>2021</a:t>
            </a:r>
            <a:r>
              <a:rPr lang="zh-CN" altLang="en-US" dirty="0"/>
              <a:t>年集训队论文</a:t>
            </a:r>
            <a:r>
              <a:rPr lang="en-US" altLang="zh-CN" dirty="0"/>
              <a:t>《</a:t>
            </a:r>
            <a:r>
              <a:rPr lang="zh-CN" altLang="en-US" dirty="0"/>
              <a:t>浅谈 </a:t>
            </a:r>
            <a:r>
              <a:rPr lang="en-US" altLang="zh-CN" dirty="0"/>
              <a:t>Lyndon </a:t>
            </a:r>
            <a:r>
              <a:rPr lang="zh-CN" altLang="en-US" dirty="0"/>
              <a:t>分解</a:t>
            </a:r>
            <a:r>
              <a:rPr lang="en-US" altLang="zh-CN" dirty="0"/>
              <a:t>》</a:t>
            </a:r>
            <a:r>
              <a:rPr lang="zh-CN" altLang="en-US" dirty="0"/>
              <a:t>，胡昊</a:t>
            </a:r>
            <a:endParaRPr lang="en-US" altLang="zh-CN" dirty="0"/>
          </a:p>
          <a:p>
            <a:endParaRPr lang="zh-CN" altLang="en-US" dirty="0"/>
          </a:p>
        </p:txBody>
      </p:sp>
    </p:spTree>
    <p:extLst>
      <p:ext uri="{BB962C8B-B14F-4D97-AF65-F5344CB8AC3E}">
        <p14:creationId xmlns:p14="http://schemas.microsoft.com/office/powerpoint/2010/main" val="390920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给定长为 </a:t>
            </a:r>
            <a:r>
              <a:rPr lang="en-US" altLang="zh-CN" dirty="0"/>
              <a:t>n </a:t>
            </a:r>
            <a:r>
              <a:rPr lang="zh-CN" altLang="en-US" dirty="0"/>
              <a:t>的字符串 </a:t>
            </a:r>
            <a:r>
              <a:rPr lang="en-US" altLang="zh-CN" dirty="0"/>
              <a:t>S </a:t>
            </a:r>
            <a:r>
              <a:rPr lang="zh-CN" altLang="en-US" dirty="0"/>
              <a:t>，求出 </a:t>
            </a:r>
            <a:r>
              <a:rPr lang="en-US" altLang="zh-CN" dirty="0"/>
              <a:t>S </a:t>
            </a:r>
            <a:r>
              <a:rPr lang="zh-CN" altLang="en-US" dirty="0"/>
              <a:t>的最小表示法。</a:t>
            </a:r>
            <a:endParaRPr lang="en-US" altLang="zh-CN" dirty="0"/>
          </a:p>
          <a:p>
            <a:endParaRPr lang="zh-CN" altLang="en-US" dirty="0"/>
          </a:p>
        </p:txBody>
      </p:sp>
    </p:spTree>
    <p:extLst>
      <p:ext uri="{BB962C8B-B14F-4D97-AF65-F5344CB8AC3E}">
        <p14:creationId xmlns:p14="http://schemas.microsoft.com/office/powerpoint/2010/main" val="131207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给定长为 </a:t>
            </a:r>
            <a:r>
              <a:rPr lang="en-US" altLang="zh-CN" dirty="0"/>
              <a:t>n </a:t>
            </a:r>
            <a:r>
              <a:rPr lang="zh-CN" altLang="en-US" dirty="0"/>
              <a:t>的字符串 </a:t>
            </a:r>
            <a:r>
              <a:rPr lang="en-US" altLang="zh-CN" dirty="0"/>
              <a:t>S </a:t>
            </a:r>
            <a:r>
              <a:rPr lang="zh-CN" altLang="en-US" dirty="0"/>
              <a:t>，求出 </a:t>
            </a:r>
            <a:r>
              <a:rPr lang="en-US" altLang="zh-CN" dirty="0"/>
              <a:t>S </a:t>
            </a:r>
            <a:r>
              <a:rPr lang="zh-CN" altLang="en-US" dirty="0"/>
              <a:t>的最小表示法。</a:t>
            </a:r>
            <a:endParaRPr lang="en-US" altLang="zh-CN" dirty="0"/>
          </a:p>
          <a:p>
            <a:r>
              <a:rPr lang="zh-CN" altLang="en-US" dirty="0"/>
              <a:t>将 </a:t>
            </a:r>
            <a:r>
              <a:rPr lang="en-US" altLang="zh-CN" dirty="0"/>
              <a:t>SS Lyndon </a:t>
            </a:r>
            <a:r>
              <a:rPr lang="zh-CN" altLang="en-US" dirty="0"/>
              <a:t>分解，找到分解后最后一个字符串，它的首字符为 </a:t>
            </a:r>
            <a:r>
              <a:rPr lang="en-US" altLang="zh-CN" dirty="0"/>
              <a:t>SS[p]</a:t>
            </a:r>
            <a:r>
              <a:rPr lang="zh-CN" altLang="en-US" dirty="0"/>
              <a:t>，且 </a:t>
            </a:r>
            <a:r>
              <a:rPr lang="en-US" altLang="zh-CN" dirty="0"/>
              <a:t>p∈[0, |S|)</a:t>
            </a:r>
            <a:r>
              <a:rPr lang="zh-CN" altLang="en-US" dirty="0"/>
              <a:t>。</a:t>
            </a:r>
            <a:r>
              <a:rPr lang="en-US" altLang="zh-CN" dirty="0"/>
              <a:t>S</a:t>
            </a:r>
            <a:r>
              <a:rPr lang="zh-CN" altLang="en-US" dirty="0"/>
              <a:t>的最小表示法就是 </a:t>
            </a:r>
            <a:r>
              <a:rPr lang="en-US" altLang="zh-CN" dirty="0"/>
              <a:t>SS[</a:t>
            </a:r>
            <a:r>
              <a:rPr lang="en-US" altLang="zh-CN" dirty="0" err="1"/>
              <a:t>p..p</a:t>
            </a:r>
            <a:r>
              <a:rPr lang="en-US" altLang="zh-CN" dirty="0"/>
              <a:t>+|S|-1]</a:t>
            </a:r>
            <a:r>
              <a:rPr lang="zh-CN" altLang="en-US" dirty="0"/>
              <a:t>。</a:t>
            </a:r>
            <a:endParaRPr lang="en-US" altLang="zh-CN" dirty="0"/>
          </a:p>
          <a:p>
            <a:r>
              <a:rPr lang="zh-CN" altLang="en-US" dirty="0"/>
              <a:t>这是因为</a:t>
            </a:r>
            <a:r>
              <a:rPr lang="en-US" altLang="zh-CN" dirty="0" err="1"/>
              <a:t>lyndon</a:t>
            </a:r>
            <a:r>
              <a:rPr lang="zh-CN" altLang="en-US" dirty="0"/>
              <a:t>分解有性质，若</a:t>
            </a:r>
            <a:r>
              <a:rPr lang="en-US" altLang="zh-CN" dirty="0"/>
              <a:t>s</a:t>
            </a:r>
            <a:r>
              <a:rPr lang="zh-CN" altLang="en-US" dirty="0"/>
              <a:t>能被分解成</a:t>
            </a:r>
            <a:r>
              <a:rPr lang="en-US" altLang="zh-CN" dirty="0"/>
              <a:t>s</a:t>
            </a:r>
            <a:r>
              <a:rPr lang="en-US" altLang="zh-CN" baseline="-25000" dirty="0"/>
              <a:t>1</a:t>
            </a:r>
            <a:r>
              <a:rPr lang="en-US" altLang="zh-CN" dirty="0"/>
              <a:t>,...,s</a:t>
            </a:r>
            <a:r>
              <a:rPr lang="en-US" altLang="zh-CN" baseline="-25000" dirty="0"/>
              <a:t>g</a:t>
            </a:r>
            <a:r>
              <a:rPr lang="zh-CN" altLang="en-US" dirty="0"/>
              <a:t>，那么</a:t>
            </a:r>
            <a:r>
              <a:rPr lang="en-US" altLang="zh-CN" dirty="0"/>
              <a:t>s</a:t>
            </a:r>
            <a:r>
              <a:rPr lang="en-US" altLang="zh-CN" baseline="-25000" dirty="0"/>
              <a:t>1</a:t>
            </a:r>
            <a:r>
              <a:rPr lang="en-US" altLang="zh-CN" dirty="0"/>
              <a:t>&gt;=... &gt;=s</a:t>
            </a:r>
            <a:r>
              <a:rPr lang="en-US" altLang="zh-CN" baseline="-25000" dirty="0"/>
              <a:t>g</a:t>
            </a:r>
            <a:r>
              <a:rPr lang="zh-CN" altLang="en-US" dirty="0"/>
              <a:t>，所以就找尽量靠后的</a:t>
            </a:r>
          </a:p>
        </p:txBody>
      </p:sp>
    </p:spTree>
    <p:extLst>
      <p:ext uri="{BB962C8B-B14F-4D97-AF65-F5344CB8AC3E}">
        <p14:creationId xmlns:p14="http://schemas.microsoft.com/office/powerpoint/2010/main" val="66583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给定长度为 </a:t>
            </a:r>
            <a:r>
              <a:rPr lang="en-US" altLang="zh-CN" dirty="0"/>
              <a:t>n </a:t>
            </a:r>
            <a:r>
              <a:rPr lang="zh-CN" altLang="en-US" dirty="0"/>
              <a:t>的字符串 </a:t>
            </a:r>
            <a:r>
              <a:rPr lang="en-US" altLang="zh-CN" dirty="0"/>
              <a:t>S </a:t>
            </a:r>
            <a:r>
              <a:rPr lang="zh-CN" altLang="en-US" dirty="0"/>
              <a:t>，将 </a:t>
            </a:r>
            <a:r>
              <a:rPr lang="en-US" altLang="zh-CN" dirty="0"/>
              <a:t>S </a:t>
            </a:r>
            <a:r>
              <a:rPr lang="zh-CN" altLang="en-US" dirty="0"/>
              <a:t>分为最多</a:t>
            </a:r>
            <a:r>
              <a:rPr lang="en-US" altLang="zh-CN" dirty="0"/>
              <a:t>k</a:t>
            </a:r>
            <a:r>
              <a:rPr lang="zh-CN" altLang="en-US" dirty="0"/>
              <a:t>个串</a:t>
            </a:r>
            <a:r>
              <a:rPr lang="en-US" altLang="zh-CN" dirty="0"/>
              <a:t>c</a:t>
            </a:r>
            <a:r>
              <a:rPr lang="en-US" altLang="zh-CN" baseline="-25000" dirty="0"/>
              <a:t>1</a:t>
            </a:r>
            <a:r>
              <a:rPr lang="en-US" altLang="zh-CN" dirty="0"/>
              <a:t>c</a:t>
            </a:r>
            <a:r>
              <a:rPr lang="en-US" altLang="zh-CN" baseline="-25000" dirty="0"/>
              <a:t>2</a:t>
            </a:r>
            <a:r>
              <a:rPr lang="en-US" altLang="zh-CN" dirty="0"/>
              <a:t>...c</a:t>
            </a:r>
            <a:r>
              <a:rPr lang="en-US" altLang="zh-CN" baseline="-25000" dirty="0"/>
              <a:t>k</a:t>
            </a:r>
            <a:r>
              <a:rPr lang="zh-CN" altLang="en-US" dirty="0"/>
              <a:t>，求</a:t>
            </a:r>
            <a:r>
              <a:rPr lang="en-US" altLang="zh-CN" dirty="0"/>
              <a:t>max c</a:t>
            </a:r>
            <a:r>
              <a:rPr lang="en-US" altLang="zh-CN" baseline="-25000" dirty="0"/>
              <a:t>i</a:t>
            </a:r>
            <a:r>
              <a:rPr lang="zh-CN" altLang="en-US" dirty="0"/>
              <a:t>的最小值。</a:t>
            </a:r>
            <a:endParaRPr lang="en-US" altLang="zh-CN" dirty="0"/>
          </a:p>
          <a:p>
            <a:endParaRPr lang="zh-CN" altLang="en-US" dirty="0"/>
          </a:p>
        </p:txBody>
      </p:sp>
    </p:spTree>
    <p:extLst>
      <p:ext uri="{BB962C8B-B14F-4D97-AF65-F5344CB8AC3E}">
        <p14:creationId xmlns:p14="http://schemas.microsoft.com/office/powerpoint/2010/main" val="125575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给定长度为 </a:t>
            </a:r>
            <a:r>
              <a:rPr lang="en-US" altLang="zh-CN" dirty="0"/>
              <a:t>n </a:t>
            </a:r>
            <a:r>
              <a:rPr lang="zh-CN" altLang="en-US" dirty="0"/>
              <a:t>的字符串 </a:t>
            </a:r>
            <a:r>
              <a:rPr lang="en-US" altLang="zh-CN" dirty="0"/>
              <a:t>S </a:t>
            </a:r>
            <a:r>
              <a:rPr lang="zh-CN" altLang="en-US" dirty="0"/>
              <a:t>，将 </a:t>
            </a:r>
            <a:r>
              <a:rPr lang="en-US" altLang="zh-CN" dirty="0"/>
              <a:t>S </a:t>
            </a:r>
            <a:r>
              <a:rPr lang="zh-CN" altLang="en-US" dirty="0"/>
              <a:t>分为最多</a:t>
            </a:r>
            <a:r>
              <a:rPr lang="en-US" altLang="zh-CN" dirty="0"/>
              <a:t>k</a:t>
            </a:r>
            <a:r>
              <a:rPr lang="zh-CN" altLang="en-US" dirty="0"/>
              <a:t>个串</a:t>
            </a:r>
            <a:r>
              <a:rPr lang="en-US" altLang="zh-CN" dirty="0"/>
              <a:t>c</a:t>
            </a:r>
            <a:r>
              <a:rPr lang="en-US" altLang="zh-CN" baseline="-25000" dirty="0"/>
              <a:t>1</a:t>
            </a:r>
            <a:r>
              <a:rPr lang="en-US" altLang="zh-CN" dirty="0"/>
              <a:t>c</a:t>
            </a:r>
            <a:r>
              <a:rPr lang="en-US" altLang="zh-CN" baseline="-25000" dirty="0"/>
              <a:t>2</a:t>
            </a:r>
            <a:r>
              <a:rPr lang="en-US" altLang="zh-CN" dirty="0"/>
              <a:t>...c</a:t>
            </a:r>
            <a:r>
              <a:rPr lang="en-US" altLang="zh-CN" baseline="-25000" dirty="0"/>
              <a:t>k</a:t>
            </a:r>
            <a:r>
              <a:rPr lang="zh-CN" altLang="en-US" dirty="0"/>
              <a:t>，求</a:t>
            </a:r>
            <a:r>
              <a:rPr lang="en-US" altLang="zh-CN" dirty="0"/>
              <a:t>max c</a:t>
            </a:r>
            <a:r>
              <a:rPr lang="en-US" altLang="zh-CN" baseline="-25000" dirty="0"/>
              <a:t>i</a:t>
            </a:r>
            <a:r>
              <a:rPr lang="zh-CN" altLang="en-US" dirty="0"/>
              <a:t>的最小值。</a:t>
            </a:r>
            <a:endParaRPr lang="en-US" altLang="zh-CN" dirty="0"/>
          </a:p>
          <a:p>
            <a:r>
              <a:rPr lang="zh-CN" altLang="en-US" dirty="0"/>
              <a:t>首先把</a:t>
            </a:r>
            <a:r>
              <a:rPr lang="en-US" altLang="zh-CN" dirty="0"/>
              <a:t>S </a:t>
            </a:r>
            <a:r>
              <a:rPr lang="en-US" altLang="zh-CN" dirty="0" err="1"/>
              <a:t>lyndon</a:t>
            </a:r>
            <a:r>
              <a:rPr lang="zh-CN" altLang="en-US" dirty="0"/>
              <a:t>分解成</a:t>
            </a:r>
            <a:r>
              <a:rPr lang="en-US" altLang="zh-CN" dirty="0"/>
              <a:t>s</a:t>
            </a:r>
            <a:r>
              <a:rPr lang="en-US" altLang="zh-CN" baseline="-25000" dirty="0"/>
              <a:t>1</a:t>
            </a:r>
            <a:r>
              <a:rPr lang="en-US" altLang="zh-CN" dirty="0"/>
              <a:t>,...,s</a:t>
            </a:r>
            <a:r>
              <a:rPr lang="en-US" altLang="zh-CN" baseline="-25000" dirty="0"/>
              <a:t>g</a:t>
            </a:r>
            <a:r>
              <a:rPr lang="zh-CN" altLang="en-US" dirty="0"/>
              <a:t>，如果</a:t>
            </a:r>
            <a:r>
              <a:rPr lang="en-US" altLang="zh-CN" dirty="0"/>
              <a:t>k&gt;g</a:t>
            </a:r>
            <a:r>
              <a:rPr lang="zh-CN" altLang="en-US" dirty="0"/>
              <a:t>，那么答案就是</a:t>
            </a:r>
            <a:r>
              <a:rPr lang="en-US" altLang="zh-CN" dirty="0"/>
              <a:t>s</a:t>
            </a:r>
            <a:r>
              <a:rPr lang="en-US" altLang="zh-CN" baseline="-25000" dirty="0"/>
              <a:t>1</a:t>
            </a:r>
            <a:r>
              <a:rPr lang="zh-CN" altLang="en-US" dirty="0"/>
              <a:t>了</a:t>
            </a:r>
            <a:endParaRPr lang="en-US" altLang="zh-CN" dirty="0"/>
          </a:p>
          <a:p>
            <a:r>
              <a:rPr lang="zh-CN" altLang="en-US" dirty="0"/>
              <a:t>然后分类讨论，如果</a:t>
            </a:r>
            <a:r>
              <a:rPr lang="en-US" altLang="zh-CN" dirty="0"/>
              <a:t>s</a:t>
            </a:r>
            <a:r>
              <a:rPr lang="en-US" altLang="zh-CN" baseline="-25000" dirty="0"/>
              <a:t>1</a:t>
            </a:r>
            <a:r>
              <a:rPr lang="en-US" altLang="zh-CN" dirty="0"/>
              <a:t>&gt;s</a:t>
            </a:r>
            <a:r>
              <a:rPr lang="en-US" altLang="zh-CN" baseline="-25000" dirty="0"/>
              <a:t>2</a:t>
            </a:r>
            <a:r>
              <a:rPr lang="zh-CN" altLang="en-US" dirty="0"/>
              <a:t>，那么显然可以分成</a:t>
            </a:r>
            <a:r>
              <a:rPr lang="en-US" altLang="zh-CN" dirty="0"/>
              <a:t>s</a:t>
            </a:r>
            <a:r>
              <a:rPr lang="en-US" altLang="zh-CN" baseline="-25000" dirty="0"/>
              <a:t>1</a:t>
            </a:r>
            <a:r>
              <a:rPr lang="zh-CN" altLang="en-US" dirty="0"/>
              <a:t>和剩下的所有串，答案还是</a:t>
            </a:r>
            <a:r>
              <a:rPr lang="en-US" altLang="zh-CN" dirty="0"/>
              <a:t>s</a:t>
            </a:r>
            <a:r>
              <a:rPr lang="en-US" altLang="zh-CN" baseline="-25000" dirty="0"/>
              <a:t>1</a:t>
            </a:r>
          </a:p>
          <a:p>
            <a:r>
              <a:rPr lang="zh-CN" altLang="en-US" dirty="0"/>
              <a:t>所以就考虑把</a:t>
            </a:r>
            <a:r>
              <a:rPr lang="en-US" altLang="zh-CN" dirty="0"/>
              <a:t>S </a:t>
            </a:r>
            <a:r>
              <a:rPr lang="en-US" altLang="zh-CN" dirty="0" err="1"/>
              <a:t>lyndon</a:t>
            </a:r>
            <a:r>
              <a:rPr lang="zh-CN" altLang="en-US" dirty="0"/>
              <a:t>分解成</a:t>
            </a:r>
            <a:r>
              <a:rPr lang="en-US" altLang="zh-CN" dirty="0"/>
              <a:t>s</a:t>
            </a:r>
            <a:r>
              <a:rPr lang="en-US" altLang="zh-CN" baseline="-25000" dirty="0"/>
              <a:t>1</a:t>
            </a:r>
            <a:r>
              <a:rPr lang="en-US" altLang="zh-CN" baseline="30000" dirty="0"/>
              <a:t>m</a:t>
            </a:r>
            <a:r>
              <a:rPr lang="en-US" altLang="zh-CN" dirty="0"/>
              <a:t>s</a:t>
            </a:r>
            <a:r>
              <a:rPr lang="en-US" altLang="zh-CN" baseline="-25000" dirty="0"/>
              <a:t>g</a:t>
            </a:r>
            <a:r>
              <a:rPr lang="zh-CN" altLang="en-US" dirty="0"/>
              <a:t>的情况，然后继续大力讨论</a:t>
            </a:r>
            <a:endParaRPr lang="en-US" altLang="zh-CN" dirty="0"/>
          </a:p>
          <a:p>
            <a:r>
              <a:rPr lang="zh-CN" altLang="en-US" dirty="0"/>
              <a:t>如</a:t>
            </a:r>
            <a:r>
              <a:rPr lang="en-US" altLang="zh-CN" dirty="0"/>
              <a:t>k&gt;m</a:t>
            </a:r>
            <a:r>
              <a:rPr lang="zh-CN" altLang="en-US" dirty="0"/>
              <a:t>的情况，答案还是</a:t>
            </a:r>
            <a:r>
              <a:rPr lang="en-US" altLang="zh-CN" dirty="0"/>
              <a:t>s</a:t>
            </a:r>
            <a:r>
              <a:rPr lang="en-US" altLang="zh-CN" baseline="-25000" dirty="0"/>
              <a:t>1</a:t>
            </a:r>
            <a:endParaRPr lang="en-US" altLang="zh-CN" dirty="0"/>
          </a:p>
          <a:p>
            <a:r>
              <a:rPr lang="en-US" altLang="zh-CN" dirty="0"/>
              <a:t>k&lt;=m</a:t>
            </a:r>
            <a:r>
              <a:rPr lang="zh-CN" altLang="en-US" dirty="0"/>
              <a:t>的情况就尽量平均分一下</a:t>
            </a:r>
            <a:endParaRPr lang="en-US" altLang="zh-CN" dirty="0"/>
          </a:p>
          <a:p>
            <a:endParaRPr lang="zh-CN" altLang="en-US" dirty="0"/>
          </a:p>
        </p:txBody>
      </p:sp>
    </p:spTree>
    <p:extLst>
      <p:ext uri="{BB962C8B-B14F-4D97-AF65-F5344CB8AC3E}">
        <p14:creationId xmlns:p14="http://schemas.microsoft.com/office/powerpoint/2010/main" val="216462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给定长度为 </a:t>
            </a:r>
            <a:r>
              <a:rPr lang="en-US" altLang="zh-CN" dirty="0"/>
              <a:t>n </a:t>
            </a:r>
            <a:r>
              <a:rPr lang="zh-CN" altLang="en-US" dirty="0"/>
              <a:t>的字符串 </a:t>
            </a:r>
            <a:r>
              <a:rPr lang="en-US" altLang="zh-CN" dirty="0"/>
              <a:t>S </a:t>
            </a:r>
            <a:r>
              <a:rPr lang="zh-CN" altLang="en-US" dirty="0"/>
              <a:t>，将 </a:t>
            </a:r>
            <a:r>
              <a:rPr lang="en-US" altLang="zh-CN" dirty="0"/>
              <a:t>S </a:t>
            </a:r>
            <a:r>
              <a:rPr lang="zh-CN" altLang="en-US" dirty="0"/>
              <a:t>分为最多</a:t>
            </a:r>
            <a:r>
              <a:rPr lang="en-US" altLang="zh-CN" dirty="0"/>
              <a:t>k</a:t>
            </a:r>
            <a:r>
              <a:rPr lang="zh-CN" altLang="en-US" dirty="0"/>
              <a:t>个串</a:t>
            </a:r>
            <a:r>
              <a:rPr lang="en-US" altLang="zh-CN" dirty="0"/>
              <a:t>c</a:t>
            </a:r>
            <a:r>
              <a:rPr lang="en-US" altLang="zh-CN" baseline="-25000" dirty="0"/>
              <a:t>1</a:t>
            </a:r>
            <a:r>
              <a:rPr lang="en-US" altLang="zh-CN" dirty="0"/>
              <a:t>c</a:t>
            </a:r>
            <a:r>
              <a:rPr lang="en-US" altLang="zh-CN" baseline="-25000" dirty="0"/>
              <a:t>2</a:t>
            </a:r>
            <a:r>
              <a:rPr lang="en-US" altLang="zh-CN" dirty="0"/>
              <a:t>...c</a:t>
            </a:r>
            <a:r>
              <a:rPr lang="en-US" altLang="zh-CN" baseline="-25000" dirty="0"/>
              <a:t>k</a:t>
            </a:r>
            <a:r>
              <a:rPr lang="zh-CN" altLang="en-US" dirty="0"/>
              <a:t>，求</a:t>
            </a:r>
            <a:r>
              <a:rPr lang="en-US" altLang="zh-CN" dirty="0"/>
              <a:t>max c</a:t>
            </a:r>
            <a:r>
              <a:rPr lang="en-US" altLang="zh-CN" baseline="-25000" dirty="0"/>
              <a:t>i</a:t>
            </a:r>
            <a:r>
              <a:rPr lang="zh-CN" altLang="en-US" dirty="0"/>
              <a:t>的最小值。</a:t>
            </a:r>
            <a:endParaRPr lang="en-US" altLang="zh-CN" dirty="0"/>
          </a:p>
          <a:p>
            <a:r>
              <a:rPr lang="zh-CN" altLang="en-US" dirty="0"/>
              <a:t>推广：多次询问，每次问一个</a:t>
            </a:r>
            <a:r>
              <a:rPr lang="en-US" altLang="zh-CN" dirty="0"/>
              <a:t>S</a:t>
            </a:r>
            <a:r>
              <a:rPr lang="zh-CN" altLang="en-US" dirty="0"/>
              <a:t>的后缀和</a:t>
            </a:r>
            <a:r>
              <a:rPr lang="en-US" altLang="zh-CN" dirty="0"/>
              <a:t>k</a:t>
            </a:r>
            <a:r>
              <a:rPr lang="zh-CN" altLang="en-US" dirty="0"/>
              <a:t>，求</a:t>
            </a:r>
            <a:r>
              <a:rPr lang="en-US" altLang="zh-CN" dirty="0"/>
              <a:t>max c</a:t>
            </a:r>
            <a:r>
              <a:rPr lang="en-US" altLang="zh-CN" baseline="-25000" dirty="0"/>
              <a:t>i</a:t>
            </a:r>
            <a:r>
              <a:rPr lang="zh-CN" altLang="en-US" dirty="0"/>
              <a:t>的最小值</a:t>
            </a:r>
            <a:endParaRPr lang="en-US" altLang="zh-CN" dirty="0"/>
          </a:p>
          <a:p>
            <a:endParaRPr lang="zh-CN" altLang="en-US" dirty="0"/>
          </a:p>
        </p:txBody>
      </p:sp>
    </p:spTree>
    <p:extLst>
      <p:ext uri="{BB962C8B-B14F-4D97-AF65-F5344CB8AC3E}">
        <p14:creationId xmlns:p14="http://schemas.microsoft.com/office/powerpoint/2010/main" val="391284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给定长度为 </a:t>
            </a:r>
            <a:r>
              <a:rPr lang="en-US" altLang="zh-CN" dirty="0"/>
              <a:t>n </a:t>
            </a:r>
            <a:r>
              <a:rPr lang="zh-CN" altLang="en-US" dirty="0"/>
              <a:t>的字符串 </a:t>
            </a:r>
            <a:r>
              <a:rPr lang="en-US" altLang="zh-CN" dirty="0"/>
              <a:t>S </a:t>
            </a:r>
            <a:r>
              <a:rPr lang="zh-CN" altLang="en-US" dirty="0"/>
              <a:t>，将 </a:t>
            </a:r>
            <a:r>
              <a:rPr lang="en-US" altLang="zh-CN" dirty="0"/>
              <a:t>S </a:t>
            </a:r>
            <a:r>
              <a:rPr lang="zh-CN" altLang="en-US" dirty="0"/>
              <a:t>分为最多</a:t>
            </a:r>
            <a:r>
              <a:rPr lang="en-US" altLang="zh-CN" dirty="0"/>
              <a:t>k</a:t>
            </a:r>
            <a:r>
              <a:rPr lang="zh-CN" altLang="en-US" dirty="0"/>
              <a:t>个串</a:t>
            </a:r>
            <a:r>
              <a:rPr lang="en-US" altLang="zh-CN" dirty="0"/>
              <a:t>c</a:t>
            </a:r>
            <a:r>
              <a:rPr lang="en-US" altLang="zh-CN" baseline="-25000" dirty="0"/>
              <a:t>1</a:t>
            </a:r>
            <a:r>
              <a:rPr lang="en-US" altLang="zh-CN" dirty="0"/>
              <a:t>c</a:t>
            </a:r>
            <a:r>
              <a:rPr lang="en-US" altLang="zh-CN" baseline="-25000" dirty="0"/>
              <a:t>2</a:t>
            </a:r>
            <a:r>
              <a:rPr lang="en-US" altLang="zh-CN" dirty="0"/>
              <a:t>...c</a:t>
            </a:r>
            <a:r>
              <a:rPr lang="en-US" altLang="zh-CN" baseline="-25000" dirty="0"/>
              <a:t>k</a:t>
            </a:r>
            <a:r>
              <a:rPr lang="zh-CN" altLang="en-US" dirty="0"/>
              <a:t>，求</a:t>
            </a:r>
            <a:r>
              <a:rPr lang="en-US" altLang="zh-CN" dirty="0"/>
              <a:t>max c</a:t>
            </a:r>
            <a:r>
              <a:rPr lang="en-US" altLang="zh-CN" baseline="-25000" dirty="0"/>
              <a:t>i</a:t>
            </a:r>
            <a:r>
              <a:rPr lang="zh-CN" altLang="en-US" dirty="0"/>
              <a:t>的最小值。</a:t>
            </a:r>
            <a:endParaRPr lang="en-US" altLang="zh-CN" dirty="0"/>
          </a:p>
          <a:p>
            <a:r>
              <a:rPr lang="zh-CN" altLang="en-US" dirty="0"/>
              <a:t>推广：多次询问，每次问一个</a:t>
            </a:r>
            <a:r>
              <a:rPr lang="en-US" altLang="zh-CN" dirty="0"/>
              <a:t>S</a:t>
            </a:r>
            <a:r>
              <a:rPr lang="zh-CN" altLang="en-US" dirty="0"/>
              <a:t>的后缀和</a:t>
            </a:r>
            <a:r>
              <a:rPr lang="en-US" altLang="zh-CN" dirty="0"/>
              <a:t>k</a:t>
            </a:r>
            <a:r>
              <a:rPr lang="zh-CN" altLang="en-US" dirty="0"/>
              <a:t>，求</a:t>
            </a:r>
            <a:r>
              <a:rPr lang="en-US" altLang="zh-CN" dirty="0"/>
              <a:t>max c</a:t>
            </a:r>
            <a:r>
              <a:rPr lang="en-US" altLang="zh-CN" baseline="-25000" dirty="0"/>
              <a:t>i</a:t>
            </a:r>
            <a:r>
              <a:rPr lang="zh-CN" altLang="en-US" dirty="0"/>
              <a:t>的最小值</a:t>
            </a:r>
            <a:endParaRPr lang="en-US" altLang="zh-CN" dirty="0"/>
          </a:p>
          <a:p>
            <a:r>
              <a:rPr lang="zh-CN" altLang="en-US" dirty="0"/>
              <a:t>由于用</a:t>
            </a:r>
            <a:r>
              <a:rPr lang="en-US" altLang="zh-CN" dirty="0" err="1"/>
              <a:t>sa</a:t>
            </a:r>
            <a:r>
              <a:rPr lang="zh-CN" altLang="en-US" dirty="0"/>
              <a:t>求</a:t>
            </a:r>
            <a:r>
              <a:rPr lang="en-US" altLang="zh-CN" dirty="0" err="1"/>
              <a:t>lyndon</a:t>
            </a:r>
            <a:r>
              <a:rPr lang="zh-CN" altLang="en-US" dirty="0"/>
              <a:t>分解可以求一个后缀的</a:t>
            </a:r>
            <a:r>
              <a:rPr lang="en-US" altLang="zh-CN" dirty="0" err="1"/>
              <a:t>lyndon</a:t>
            </a:r>
            <a:r>
              <a:rPr lang="zh-CN" altLang="en-US" dirty="0"/>
              <a:t>分解出来的第一项以及其重复次数，所以这个问题也是可做的</a:t>
            </a:r>
          </a:p>
        </p:txBody>
      </p:sp>
    </p:spTree>
    <p:extLst>
      <p:ext uri="{BB962C8B-B14F-4D97-AF65-F5344CB8AC3E}">
        <p14:creationId xmlns:p14="http://schemas.microsoft.com/office/powerpoint/2010/main" val="196720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求</a:t>
            </a:r>
            <a:r>
              <a:rPr lang="en-US" altLang="zh-CN" dirty="0"/>
              <a:t>S</a:t>
            </a:r>
            <a:r>
              <a:rPr lang="zh-CN" altLang="en-US" dirty="0"/>
              <a:t>的每个前缀的字典序最小的后缀</a:t>
            </a:r>
            <a:endParaRPr lang="en-US" altLang="zh-CN" dirty="0"/>
          </a:p>
          <a:p>
            <a:r>
              <a:rPr lang="zh-CN" altLang="en-US" dirty="0"/>
              <a:t>首先把</a:t>
            </a:r>
            <a:r>
              <a:rPr lang="en-US" altLang="zh-CN" dirty="0"/>
              <a:t>S </a:t>
            </a:r>
            <a:r>
              <a:rPr lang="en-US" altLang="zh-CN" dirty="0" err="1"/>
              <a:t>lyndon</a:t>
            </a:r>
            <a:r>
              <a:rPr lang="zh-CN" altLang="en-US" dirty="0"/>
              <a:t>分解成</a:t>
            </a:r>
            <a:r>
              <a:rPr lang="en-US" altLang="zh-CN" dirty="0"/>
              <a:t>s</a:t>
            </a:r>
            <a:r>
              <a:rPr lang="en-US" altLang="zh-CN" baseline="-25000" dirty="0"/>
              <a:t>1</a:t>
            </a:r>
            <a:r>
              <a:rPr lang="en-US" altLang="zh-CN" dirty="0"/>
              <a:t>,...,s</a:t>
            </a:r>
            <a:r>
              <a:rPr lang="en-US" altLang="zh-CN" baseline="-25000" dirty="0"/>
              <a:t>g</a:t>
            </a:r>
            <a:r>
              <a:rPr lang="zh-CN" altLang="en-US" dirty="0"/>
              <a:t>，显然</a:t>
            </a:r>
            <a:r>
              <a:rPr lang="en-US" altLang="zh-CN" dirty="0"/>
              <a:t>s</a:t>
            </a:r>
            <a:r>
              <a:rPr lang="en-US" altLang="zh-CN" baseline="-25000" dirty="0"/>
              <a:t>1</a:t>
            </a:r>
            <a:r>
              <a:rPr lang="en-US" altLang="zh-CN" dirty="0"/>
              <a:t>...</a:t>
            </a:r>
            <a:r>
              <a:rPr lang="en-US" altLang="zh-CN" dirty="0" err="1"/>
              <a:t>s</a:t>
            </a:r>
            <a:r>
              <a:rPr lang="en-US" altLang="zh-CN" baseline="-25000" dirty="0" err="1"/>
              <a:t>k</a:t>
            </a:r>
            <a:r>
              <a:rPr lang="zh-CN" altLang="en-US" dirty="0"/>
              <a:t>的字典序最小的后缀是</a:t>
            </a:r>
            <a:r>
              <a:rPr lang="en-US" altLang="zh-CN" dirty="0" err="1"/>
              <a:t>s</a:t>
            </a:r>
            <a:r>
              <a:rPr lang="en-US" altLang="zh-CN" baseline="-25000" dirty="0" err="1"/>
              <a:t>k</a:t>
            </a:r>
            <a:endParaRPr lang="en-US" altLang="zh-CN" dirty="0"/>
          </a:p>
          <a:p>
            <a:r>
              <a:rPr lang="zh-CN" altLang="en-US" dirty="0"/>
              <a:t>但是前缀取到分解出来的</a:t>
            </a:r>
            <a:r>
              <a:rPr lang="en-US" altLang="zh-CN" dirty="0" err="1"/>
              <a:t>lyndon</a:t>
            </a:r>
            <a:r>
              <a:rPr lang="zh-CN" altLang="en-US" dirty="0"/>
              <a:t>串的半截的时候，答案可能不一样</a:t>
            </a:r>
            <a:endParaRPr lang="en-US" altLang="zh-CN" dirty="0"/>
          </a:p>
          <a:p>
            <a:r>
              <a:rPr lang="zh-CN" altLang="en-US" dirty="0"/>
              <a:t>比如说</a:t>
            </a:r>
            <a:r>
              <a:rPr lang="en-US" altLang="zh-CN" dirty="0" err="1"/>
              <a:t>aab</a:t>
            </a:r>
            <a:r>
              <a:rPr lang="zh-CN" altLang="en-US" dirty="0"/>
              <a:t>是一个</a:t>
            </a:r>
            <a:r>
              <a:rPr lang="en-US" altLang="zh-CN" dirty="0" err="1"/>
              <a:t>lyndon</a:t>
            </a:r>
            <a:r>
              <a:rPr lang="zh-CN" altLang="en-US" dirty="0"/>
              <a:t>串，前缀</a:t>
            </a:r>
            <a:r>
              <a:rPr lang="en-US" altLang="zh-CN" dirty="0"/>
              <a:t>aa</a:t>
            </a:r>
            <a:r>
              <a:rPr lang="zh-CN" altLang="en-US" dirty="0"/>
              <a:t>的最小后缀是</a:t>
            </a:r>
            <a:r>
              <a:rPr lang="en-US" altLang="zh-CN" dirty="0"/>
              <a:t>a</a:t>
            </a:r>
          </a:p>
          <a:p>
            <a:r>
              <a:rPr lang="zh-CN" altLang="en-US" dirty="0"/>
              <a:t>考虑</a:t>
            </a:r>
            <a:r>
              <a:rPr lang="en-US" altLang="zh-CN" dirty="0" err="1"/>
              <a:t>duval</a:t>
            </a:r>
            <a:r>
              <a:rPr lang="zh-CN" altLang="en-US" dirty="0"/>
              <a:t>算法求</a:t>
            </a:r>
            <a:r>
              <a:rPr lang="en-US" altLang="zh-CN" dirty="0" err="1"/>
              <a:t>lyndon</a:t>
            </a:r>
            <a:r>
              <a:rPr lang="zh-CN" altLang="en-US" dirty="0"/>
              <a:t>分解的过程，是在维护一个近似</a:t>
            </a:r>
            <a:r>
              <a:rPr lang="en-US" altLang="zh-CN" dirty="0" err="1"/>
              <a:t>lyndon</a:t>
            </a:r>
            <a:r>
              <a:rPr lang="zh-CN" altLang="en-US" dirty="0"/>
              <a:t>串</a:t>
            </a:r>
            <a:endParaRPr lang="en-US" altLang="zh-CN" dirty="0"/>
          </a:p>
          <a:p>
            <a:endParaRPr lang="zh-CN" altLang="en-US" dirty="0"/>
          </a:p>
        </p:txBody>
      </p:sp>
    </p:spTree>
    <p:extLst>
      <p:ext uri="{BB962C8B-B14F-4D97-AF65-F5344CB8AC3E}">
        <p14:creationId xmlns:p14="http://schemas.microsoft.com/office/powerpoint/2010/main" val="421706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0908F6BA-51E7-D486-7D19-DD42BDC5B633}"/>
              </a:ext>
            </a:extLst>
          </p:cNvPr>
          <p:cNvPicPr>
            <a:picLocks noChangeAspect="1"/>
          </p:cNvPicPr>
          <p:nvPr/>
        </p:nvPicPr>
        <p:blipFill>
          <a:blip r:embed="rId2"/>
          <a:stretch>
            <a:fillRect/>
          </a:stretch>
        </p:blipFill>
        <p:spPr>
          <a:xfrm>
            <a:off x="838200" y="1690688"/>
            <a:ext cx="10384800" cy="3876992"/>
          </a:xfrm>
          <a:prstGeom prst="rect">
            <a:avLst/>
          </a:prstGeom>
        </p:spPr>
      </p:pic>
    </p:spTree>
    <p:extLst>
      <p:ext uri="{BB962C8B-B14F-4D97-AF65-F5344CB8AC3E}">
        <p14:creationId xmlns:p14="http://schemas.microsoft.com/office/powerpoint/2010/main" val="2550614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第二种情况：此时</a:t>
            </a:r>
            <a:r>
              <a:rPr lang="en-US" altLang="zh-CN" dirty="0" err="1"/>
              <a:t>ans</a:t>
            </a:r>
            <a:r>
              <a:rPr lang="en-US" altLang="zh-CN" dirty="0"/>
              <a:t>[k]</a:t>
            </a:r>
            <a:r>
              <a:rPr lang="zh-CN" altLang="en-US" dirty="0"/>
              <a:t>应该等于</a:t>
            </a:r>
            <a:r>
              <a:rPr lang="en-US" altLang="zh-CN" dirty="0" err="1"/>
              <a:t>i</a:t>
            </a:r>
            <a:r>
              <a:rPr lang="zh-CN" altLang="en-US" dirty="0"/>
              <a:t>，因为</a:t>
            </a:r>
            <a:r>
              <a:rPr lang="en-US" altLang="zh-CN" dirty="0"/>
              <a:t>s[</a:t>
            </a:r>
            <a:r>
              <a:rPr lang="en-US" altLang="zh-CN" dirty="0" err="1"/>
              <a:t>i</a:t>
            </a:r>
            <a:r>
              <a:rPr lang="en-US" altLang="zh-CN" dirty="0"/>
              <a:t>..k]</a:t>
            </a:r>
            <a:r>
              <a:rPr lang="zh-CN" altLang="en-US" dirty="0"/>
              <a:t>构成一个新的</a:t>
            </a:r>
            <a:r>
              <a:rPr lang="en-US" altLang="zh-CN" dirty="0" err="1"/>
              <a:t>lyndon</a:t>
            </a:r>
            <a:r>
              <a:rPr lang="zh-CN" altLang="en-US" dirty="0"/>
              <a:t>串</a:t>
            </a:r>
            <a:endParaRPr lang="en-US" altLang="zh-CN" dirty="0"/>
          </a:p>
          <a:p>
            <a:r>
              <a:rPr lang="zh-CN" altLang="en-US" dirty="0"/>
              <a:t>第一种情况：此时</a:t>
            </a:r>
            <a:r>
              <a:rPr lang="en-US" altLang="zh-CN" dirty="0"/>
              <a:t>s[k]=s[j]</a:t>
            </a:r>
            <a:r>
              <a:rPr lang="zh-CN" altLang="en-US" dirty="0"/>
              <a:t>，就相当于多了一个周期，从相对位置来说</a:t>
            </a:r>
            <a:r>
              <a:rPr lang="en-US" altLang="zh-CN" dirty="0" err="1"/>
              <a:t>ans</a:t>
            </a:r>
            <a:r>
              <a:rPr lang="en-US" altLang="zh-CN" dirty="0"/>
              <a:t>[k]</a:t>
            </a:r>
            <a:r>
              <a:rPr lang="zh-CN" altLang="en-US" dirty="0"/>
              <a:t>也应该等于</a:t>
            </a:r>
            <a:r>
              <a:rPr lang="en-US" altLang="zh-CN" dirty="0" err="1"/>
              <a:t>ans</a:t>
            </a:r>
            <a:r>
              <a:rPr lang="en-US" altLang="zh-CN" dirty="0"/>
              <a:t>[j]</a:t>
            </a:r>
            <a:r>
              <a:rPr lang="zh-CN" altLang="en-US" dirty="0"/>
              <a:t>，但是答案应该是绝对位置，所以</a:t>
            </a:r>
            <a:r>
              <a:rPr lang="en-US" altLang="zh-CN" dirty="0" err="1"/>
              <a:t>ans</a:t>
            </a:r>
            <a:r>
              <a:rPr lang="en-US" altLang="zh-CN" dirty="0"/>
              <a:t>[k]=</a:t>
            </a:r>
            <a:r>
              <a:rPr lang="en-US" altLang="zh-CN" dirty="0" err="1"/>
              <a:t>ans</a:t>
            </a:r>
            <a:r>
              <a:rPr lang="en-US" altLang="zh-CN" dirty="0"/>
              <a:t>[j]+k-j</a:t>
            </a:r>
          </a:p>
          <a:p>
            <a:r>
              <a:rPr lang="zh-CN" altLang="en-US" dirty="0"/>
              <a:t>第三种情况：不更新</a:t>
            </a:r>
            <a:r>
              <a:rPr lang="en-US" altLang="zh-CN" dirty="0" err="1"/>
              <a:t>ans</a:t>
            </a:r>
            <a:r>
              <a:rPr lang="en-US" altLang="zh-CN" dirty="0"/>
              <a:t>[k]</a:t>
            </a:r>
            <a:r>
              <a:rPr lang="zh-CN" altLang="en-US" dirty="0"/>
              <a:t>，而是在下面</a:t>
            </a:r>
            <a:r>
              <a:rPr lang="en-US" altLang="zh-CN" dirty="0" err="1"/>
              <a:t>lyndon</a:t>
            </a:r>
            <a:r>
              <a:rPr lang="zh-CN" altLang="en-US" dirty="0"/>
              <a:t>串开头的时候更新</a:t>
            </a:r>
            <a:endParaRPr lang="en-US" altLang="zh-CN" dirty="0"/>
          </a:p>
          <a:p>
            <a:r>
              <a:rPr lang="en-US" altLang="zh-CN" dirty="0" err="1"/>
              <a:t>lyndon</a:t>
            </a:r>
            <a:r>
              <a:rPr lang="zh-CN" altLang="en-US" dirty="0"/>
              <a:t>串开头的时候更新</a:t>
            </a:r>
            <a:r>
              <a:rPr lang="en-US" altLang="zh-CN" dirty="0" err="1"/>
              <a:t>ans</a:t>
            </a:r>
            <a:r>
              <a:rPr lang="en-US" altLang="zh-CN" dirty="0"/>
              <a:t>[</a:t>
            </a:r>
            <a:r>
              <a:rPr lang="en-US" altLang="zh-CN" dirty="0" err="1"/>
              <a:t>i</a:t>
            </a:r>
            <a:r>
              <a:rPr lang="en-US" altLang="zh-CN" dirty="0"/>
              <a:t>]=</a:t>
            </a:r>
            <a:r>
              <a:rPr lang="en-US" altLang="zh-CN" dirty="0" err="1"/>
              <a:t>i</a:t>
            </a:r>
            <a:endParaRPr lang="zh-CN" altLang="en-US" dirty="0"/>
          </a:p>
        </p:txBody>
      </p:sp>
    </p:spTree>
    <p:extLst>
      <p:ext uri="{BB962C8B-B14F-4D97-AF65-F5344CB8AC3E}">
        <p14:creationId xmlns:p14="http://schemas.microsoft.com/office/powerpoint/2010/main" val="370737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a:t>
            </a:r>
          </a:p>
        </p:txBody>
      </p:sp>
      <p:sp>
        <p:nvSpPr>
          <p:cNvPr id="3" name="内容占位符 2">
            <a:extLst>
              <a:ext uri="{FF2B5EF4-FFF2-40B4-BE49-F238E27FC236}">
                <a16:creationId xmlns:a16="http://schemas.microsoft.com/office/drawing/2014/main" id="{13CC29E6-E542-D20F-EC56-FE606E5F14E0}"/>
              </a:ext>
            </a:extLst>
          </p:cNvPr>
          <p:cNvSpPr>
            <a:spLocks noGrp="1"/>
          </p:cNvSpPr>
          <p:nvPr>
            <p:ph idx="1"/>
          </p:nvPr>
        </p:nvSpPr>
        <p:spPr/>
        <p:txBody>
          <a:bodyPr/>
          <a:lstStyle/>
          <a:p>
            <a:r>
              <a:rPr lang="zh-CN" altLang="en-US" dirty="0"/>
              <a:t>如果字符串</a:t>
            </a:r>
            <a:r>
              <a:rPr lang="en-US" altLang="zh-CN" dirty="0"/>
              <a:t>s</a:t>
            </a:r>
            <a:r>
              <a:rPr lang="zh-CN" altLang="en-US" dirty="0"/>
              <a:t>的字典序在</a:t>
            </a:r>
            <a:r>
              <a:rPr lang="en-US" altLang="zh-CN" dirty="0"/>
              <a:t>s</a:t>
            </a:r>
            <a:r>
              <a:rPr lang="zh-CN" altLang="en-US" dirty="0"/>
              <a:t>及其</a:t>
            </a:r>
            <a:r>
              <a:rPr lang="en-US" altLang="zh-CN" dirty="0"/>
              <a:t>s</a:t>
            </a:r>
            <a:r>
              <a:rPr lang="zh-CN" altLang="en-US" dirty="0"/>
              <a:t>的所有后缀中是最小的，则称</a:t>
            </a:r>
            <a:r>
              <a:rPr lang="en-US" altLang="zh-CN" dirty="0"/>
              <a:t>s</a:t>
            </a:r>
            <a:r>
              <a:rPr lang="zh-CN" altLang="en-US" dirty="0"/>
              <a:t>是一个</a:t>
            </a:r>
            <a:r>
              <a:rPr lang="en-US" altLang="zh-CN" dirty="0" err="1"/>
              <a:t>lyndon</a:t>
            </a:r>
            <a:r>
              <a:rPr lang="zh-CN" altLang="en-US" dirty="0"/>
              <a:t>串</a:t>
            </a:r>
            <a:endParaRPr lang="en-US" altLang="zh-CN" dirty="0"/>
          </a:p>
          <a:p>
            <a:r>
              <a:rPr lang="zh-CN" altLang="en-US" dirty="0"/>
              <a:t>把一个字符串分成若干段，每一段都是一个</a:t>
            </a:r>
            <a:r>
              <a:rPr lang="en-US" altLang="zh-CN" dirty="0" err="1"/>
              <a:t>lyndon</a:t>
            </a:r>
            <a:r>
              <a:rPr lang="zh-CN" altLang="en-US" dirty="0"/>
              <a:t>串</a:t>
            </a:r>
            <a:endParaRPr lang="en-US" altLang="zh-CN" dirty="0"/>
          </a:p>
          <a:p>
            <a:r>
              <a:rPr lang="zh-CN" altLang="en-US" dirty="0"/>
              <a:t>问最少分割的段数</a:t>
            </a:r>
            <a:endParaRPr lang="en-US" altLang="zh-CN" dirty="0"/>
          </a:p>
          <a:p>
            <a:r>
              <a:rPr lang="zh-CN" altLang="en-US" dirty="0"/>
              <a:t>方法一：</a:t>
            </a:r>
            <a:r>
              <a:rPr lang="en-US" altLang="zh-CN" dirty="0" err="1"/>
              <a:t>sa</a:t>
            </a:r>
            <a:endParaRPr lang="en-US" altLang="zh-CN" dirty="0"/>
          </a:p>
          <a:p>
            <a:pPr lvl="1"/>
            <a:r>
              <a:rPr lang="zh-CN" altLang="en-US" dirty="0"/>
              <a:t>用</a:t>
            </a:r>
            <a:r>
              <a:rPr lang="en-US" altLang="zh-CN" dirty="0" err="1"/>
              <a:t>sa</a:t>
            </a:r>
            <a:r>
              <a:rPr lang="zh-CN" altLang="en-US" dirty="0"/>
              <a:t>，</a:t>
            </a:r>
            <a:r>
              <a:rPr lang="en-US" altLang="zh-CN" dirty="0" err="1"/>
              <a:t>sa</a:t>
            </a:r>
            <a:r>
              <a:rPr lang="en-US" altLang="zh-CN" dirty="0"/>
              <a:t>[1]</a:t>
            </a:r>
            <a:r>
              <a:rPr lang="zh-CN" altLang="en-US" dirty="0"/>
              <a:t>就是</a:t>
            </a:r>
            <a:r>
              <a:rPr lang="en-US" altLang="zh-CN" dirty="0" err="1"/>
              <a:t>lyndon</a:t>
            </a:r>
            <a:r>
              <a:rPr lang="zh-CN" altLang="en-US" dirty="0"/>
              <a:t>分解最后那一段，</a:t>
            </a:r>
            <a:r>
              <a:rPr lang="en-US" altLang="zh-CN" dirty="0" err="1"/>
              <a:t>lyndon</a:t>
            </a:r>
            <a:r>
              <a:rPr lang="zh-CN" altLang="en-US" dirty="0"/>
              <a:t>分解倒数第二段就是把</a:t>
            </a:r>
            <a:r>
              <a:rPr lang="en-US" altLang="zh-CN" dirty="0" err="1"/>
              <a:t>sa</a:t>
            </a:r>
            <a:r>
              <a:rPr lang="en-US" altLang="zh-CN" dirty="0"/>
              <a:t>[1]</a:t>
            </a:r>
            <a:r>
              <a:rPr lang="zh-CN" altLang="en-US" dirty="0"/>
              <a:t>那一段排除之后排的最靠前的</a:t>
            </a:r>
            <a:r>
              <a:rPr lang="en-US" altLang="zh-CN" dirty="0" err="1"/>
              <a:t>sa</a:t>
            </a:r>
            <a:r>
              <a:rPr lang="zh-CN" altLang="en-US" dirty="0"/>
              <a:t>，以此类推</a:t>
            </a:r>
            <a:endParaRPr lang="en-US" altLang="zh-CN" dirty="0"/>
          </a:p>
        </p:txBody>
      </p:sp>
    </p:spTree>
    <p:extLst>
      <p:ext uri="{BB962C8B-B14F-4D97-AF65-F5344CB8AC3E}">
        <p14:creationId xmlns:p14="http://schemas.microsoft.com/office/powerpoint/2010/main" val="4172030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求</a:t>
            </a:r>
            <a:r>
              <a:rPr lang="en-US" altLang="zh-CN" dirty="0"/>
              <a:t>S</a:t>
            </a:r>
            <a:r>
              <a:rPr lang="zh-CN" altLang="en-US" dirty="0"/>
              <a:t>的每个前缀的字典序最大的后缀</a:t>
            </a:r>
            <a:endParaRPr lang="en-US" altLang="zh-CN" dirty="0"/>
          </a:p>
          <a:p>
            <a:r>
              <a:rPr lang="zh-CN" altLang="en-US" dirty="0"/>
              <a:t>和最小的后缀类似，首先把字符比较反过来</a:t>
            </a:r>
            <a:endParaRPr lang="en-US" altLang="zh-CN" dirty="0"/>
          </a:p>
          <a:p>
            <a:r>
              <a:rPr lang="zh-CN" altLang="en-US" dirty="0"/>
              <a:t>如果直接反一下字符比大小，那么求出来的也不是字典序最大的后缀</a:t>
            </a:r>
            <a:endParaRPr lang="en-US" altLang="zh-CN" dirty="0"/>
          </a:p>
          <a:p>
            <a:r>
              <a:rPr lang="zh-CN" altLang="en-US" dirty="0"/>
              <a:t>例如</a:t>
            </a:r>
            <a:r>
              <a:rPr lang="en-US" altLang="zh-CN" dirty="0" err="1"/>
              <a:t>bba</a:t>
            </a:r>
            <a:r>
              <a:rPr lang="zh-CN" altLang="en-US" dirty="0"/>
              <a:t>，前缀</a:t>
            </a:r>
            <a:r>
              <a:rPr lang="en-US" altLang="zh-CN" dirty="0"/>
              <a:t>bb</a:t>
            </a:r>
            <a:r>
              <a:rPr lang="zh-CN" altLang="en-US" dirty="0"/>
              <a:t>字典序最大的后缀是</a:t>
            </a:r>
            <a:r>
              <a:rPr lang="en-US" altLang="zh-CN" dirty="0"/>
              <a:t>bb</a:t>
            </a:r>
            <a:r>
              <a:rPr lang="zh-CN" altLang="en-US" dirty="0"/>
              <a:t>，而不是</a:t>
            </a:r>
            <a:r>
              <a:rPr lang="en-US" altLang="zh-CN" dirty="0"/>
              <a:t>b</a:t>
            </a:r>
          </a:p>
          <a:p>
            <a:r>
              <a:rPr lang="zh-CN" altLang="en-US" dirty="0"/>
              <a:t>所以要尽量向左取，当</a:t>
            </a:r>
            <a:r>
              <a:rPr lang="en-US" altLang="zh-CN" dirty="0"/>
              <a:t>s[k]&lt;=s[j]</a:t>
            </a:r>
            <a:r>
              <a:rPr lang="zh-CN" altLang="en-US" dirty="0"/>
              <a:t>的时候，</a:t>
            </a:r>
            <a:r>
              <a:rPr lang="en-US" altLang="zh-CN" dirty="0"/>
              <a:t>s[</a:t>
            </a:r>
            <a:r>
              <a:rPr lang="en-US" altLang="zh-CN" dirty="0" err="1"/>
              <a:t>i</a:t>
            </a:r>
            <a:r>
              <a:rPr lang="en-US" altLang="zh-CN" dirty="0"/>
              <a:t>..k]</a:t>
            </a:r>
            <a:r>
              <a:rPr lang="zh-CN" altLang="en-US" dirty="0"/>
              <a:t>这一段都保持了是一个近似</a:t>
            </a:r>
            <a:r>
              <a:rPr lang="en-US" altLang="zh-CN" dirty="0" err="1"/>
              <a:t>lyndon</a:t>
            </a:r>
            <a:r>
              <a:rPr lang="zh-CN" altLang="en-US" dirty="0"/>
              <a:t>串，所以都取近似</a:t>
            </a:r>
            <a:r>
              <a:rPr lang="en-US" altLang="zh-CN" dirty="0" err="1"/>
              <a:t>lyndon</a:t>
            </a:r>
            <a:r>
              <a:rPr lang="zh-CN" altLang="en-US" dirty="0"/>
              <a:t>串的左端点</a:t>
            </a:r>
            <a:r>
              <a:rPr lang="en-US" altLang="zh-CN" dirty="0" err="1"/>
              <a:t>i</a:t>
            </a:r>
            <a:r>
              <a:rPr lang="zh-CN" altLang="en-US" dirty="0"/>
              <a:t>为答案</a:t>
            </a:r>
            <a:endParaRPr lang="en-US" altLang="zh-CN" dirty="0"/>
          </a:p>
          <a:p>
            <a:r>
              <a:rPr lang="en-US" altLang="zh-CN" dirty="0" err="1"/>
              <a:t>lyndon</a:t>
            </a:r>
            <a:r>
              <a:rPr lang="zh-CN" altLang="en-US" dirty="0"/>
              <a:t>串开头的时候也更新</a:t>
            </a:r>
            <a:r>
              <a:rPr lang="en-US" altLang="zh-CN" dirty="0" err="1"/>
              <a:t>ans</a:t>
            </a:r>
            <a:r>
              <a:rPr lang="en-US" altLang="zh-CN" dirty="0"/>
              <a:t>[</a:t>
            </a:r>
            <a:r>
              <a:rPr lang="en-US" altLang="zh-CN" dirty="0" err="1"/>
              <a:t>i</a:t>
            </a:r>
            <a:r>
              <a:rPr lang="en-US" altLang="zh-CN" dirty="0"/>
              <a:t>]=</a:t>
            </a:r>
            <a:r>
              <a:rPr lang="en-US" altLang="zh-CN"/>
              <a:t>i</a:t>
            </a:r>
            <a:endParaRPr lang="en-US" altLang="zh-CN" dirty="0"/>
          </a:p>
          <a:p>
            <a:r>
              <a:rPr lang="zh-CN" altLang="en-US" dirty="0"/>
              <a:t>但是要注意如果</a:t>
            </a:r>
            <a:r>
              <a:rPr lang="en-US" altLang="zh-CN" dirty="0" err="1"/>
              <a:t>ans</a:t>
            </a:r>
            <a:r>
              <a:rPr lang="zh-CN" altLang="en-US" dirty="0"/>
              <a:t>有答案了就不再更新了</a:t>
            </a:r>
          </a:p>
          <a:p>
            <a:endParaRPr lang="zh-CN" altLang="en-US" dirty="0"/>
          </a:p>
        </p:txBody>
      </p:sp>
    </p:spTree>
    <p:extLst>
      <p:ext uri="{BB962C8B-B14F-4D97-AF65-F5344CB8AC3E}">
        <p14:creationId xmlns:p14="http://schemas.microsoft.com/office/powerpoint/2010/main" val="1538008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runs</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对于字符串</a:t>
            </a:r>
            <a:r>
              <a:rPr lang="en-US" altLang="zh-CN" dirty="0"/>
              <a:t>S</a:t>
            </a:r>
            <a:r>
              <a:rPr lang="zh-CN" altLang="en-US" dirty="0"/>
              <a:t>的一个子串</a:t>
            </a:r>
            <a:r>
              <a:rPr lang="en-US" altLang="zh-CN" dirty="0"/>
              <a:t>S[</a:t>
            </a:r>
            <a:r>
              <a:rPr lang="en-US" altLang="zh-CN" dirty="0" err="1"/>
              <a:t>l..r</a:t>
            </a:r>
            <a:r>
              <a:rPr lang="en-US" altLang="zh-CN" dirty="0"/>
              <a:t>]</a:t>
            </a:r>
            <a:r>
              <a:rPr lang="zh-CN" altLang="en-US" dirty="0"/>
              <a:t>，如果满足下列条件</a:t>
            </a:r>
            <a:endParaRPr lang="en-US" altLang="zh-CN" dirty="0"/>
          </a:p>
          <a:p>
            <a:pPr lvl="1"/>
            <a:r>
              <a:rPr lang="en-US" altLang="zh-CN" dirty="0"/>
              <a:t>p</a:t>
            </a:r>
            <a:r>
              <a:rPr lang="zh-CN" altLang="en-US" dirty="0"/>
              <a:t>是</a:t>
            </a:r>
            <a:r>
              <a:rPr lang="en-US" altLang="zh-CN" dirty="0"/>
              <a:t>S[</a:t>
            </a:r>
            <a:r>
              <a:rPr lang="en-US" altLang="zh-CN" dirty="0" err="1"/>
              <a:t>l..r</a:t>
            </a:r>
            <a:r>
              <a:rPr lang="en-US" altLang="zh-CN" dirty="0"/>
              <a:t>]</a:t>
            </a:r>
            <a:r>
              <a:rPr lang="zh-CN" altLang="en-US" dirty="0"/>
              <a:t>的最小周期，且</a:t>
            </a:r>
            <a:r>
              <a:rPr lang="en-US" altLang="zh-CN" dirty="0"/>
              <a:t>2p&lt;=r-l+1</a:t>
            </a:r>
          </a:p>
          <a:p>
            <a:pPr lvl="1"/>
            <a:r>
              <a:rPr lang="en-US" altLang="zh-CN" dirty="0"/>
              <a:t>S[</a:t>
            </a:r>
            <a:r>
              <a:rPr lang="en-US" altLang="zh-CN" dirty="0" err="1"/>
              <a:t>l..r</a:t>
            </a:r>
            <a:r>
              <a:rPr lang="en-US" altLang="zh-CN" dirty="0"/>
              <a:t>]</a:t>
            </a:r>
            <a:r>
              <a:rPr lang="zh-CN" altLang="en-US" dirty="0"/>
              <a:t>是极长的</a:t>
            </a:r>
            <a:endParaRPr lang="en-US" altLang="zh-CN" dirty="0"/>
          </a:p>
          <a:p>
            <a:r>
              <a:rPr lang="zh-CN" altLang="en-US" dirty="0"/>
              <a:t>就称</a:t>
            </a:r>
            <a:r>
              <a:rPr lang="en-US" altLang="zh-CN" dirty="0"/>
              <a:t>(</a:t>
            </a:r>
            <a:r>
              <a:rPr lang="en-US" altLang="zh-CN" dirty="0" err="1"/>
              <a:t>l,r,p</a:t>
            </a:r>
            <a:r>
              <a:rPr lang="en-US" altLang="zh-CN" dirty="0"/>
              <a:t>)</a:t>
            </a:r>
            <a:r>
              <a:rPr lang="zh-CN" altLang="en-US" dirty="0"/>
              <a:t>为</a:t>
            </a:r>
            <a:r>
              <a:rPr lang="en-US" altLang="zh-CN" dirty="0"/>
              <a:t>S</a:t>
            </a:r>
            <a:r>
              <a:rPr lang="zh-CN" altLang="en-US" dirty="0"/>
              <a:t>的一个</a:t>
            </a:r>
            <a:r>
              <a:rPr lang="en-US" altLang="zh-CN" dirty="0"/>
              <a:t>run</a:t>
            </a:r>
            <a:r>
              <a:rPr lang="zh-CN" altLang="en-US" dirty="0"/>
              <a:t>，称</a:t>
            </a:r>
            <a:r>
              <a:rPr lang="en-US" altLang="zh-CN" dirty="0"/>
              <a:t>(r-l+1)/p</a:t>
            </a:r>
            <a:r>
              <a:rPr lang="zh-CN" altLang="en-US" dirty="0"/>
              <a:t>为指数</a:t>
            </a:r>
            <a:endParaRPr lang="en-US" altLang="zh-CN" dirty="0"/>
          </a:p>
          <a:p>
            <a:r>
              <a:rPr lang="en-US" altLang="zh-CN" dirty="0"/>
              <a:t>S</a:t>
            </a:r>
            <a:r>
              <a:rPr lang="zh-CN" altLang="en-US" dirty="0"/>
              <a:t>的</a:t>
            </a:r>
            <a:r>
              <a:rPr lang="en-US" altLang="zh-CN" dirty="0"/>
              <a:t>run</a:t>
            </a:r>
            <a:r>
              <a:rPr lang="zh-CN" altLang="en-US" dirty="0"/>
              <a:t>构成的集合就是</a:t>
            </a:r>
            <a:r>
              <a:rPr lang="en-US" altLang="zh-CN" dirty="0"/>
              <a:t>Runs(S)</a:t>
            </a:r>
          </a:p>
          <a:p>
            <a:r>
              <a:rPr lang="zh-CN" altLang="en-US" dirty="0"/>
              <a:t>可以证明对任意字符串</a:t>
            </a:r>
            <a:r>
              <a:rPr lang="en-US" altLang="zh-CN" dirty="0"/>
              <a:t>S</a:t>
            </a:r>
            <a:r>
              <a:rPr lang="zh-CN" altLang="en-US" dirty="0"/>
              <a:t>，</a:t>
            </a:r>
            <a:r>
              <a:rPr lang="en-US" altLang="zh-CN" dirty="0"/>
              <a:t>|Runs(S)|&lt;|S|</a:t>
            </a:r>
            <a:r>
              <a:rPr lang="zh-CN" altLang="en-US" dirty="0"/>
              <a:t>，</a:t>
            </a:r>
            <a:r>
              <a:rPr lang="en-US" altLang="zh-CN" dirty="0"/>
              <a:t>Runs(S)</a:t>
            </a:r>
            <a:r>
              <a:rPr lang="zh-CN" altLang="en-US" dirty="0"/>
              <a:t>中指数和</a:t>
            </a:r>
            <a:r>
              <a:rPr lang="en-US" altLang="zh-CN" dirty="0"/>
              <a:t>&lt;3|S|</a:t>
            </a:r>
          </a:p>
        </p:txBody>
      </p:sp>
    </p:spTree>
    <p:extLst>
      <p:ext uri="{BB962C8B-B14F-4D97-AF65-F5344CB8AC3E}">
        <p14:creationId xmlns:p14="http://schemas.microsoft.com/office/powerpoint/2010/main" val="2157517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en-US" altLang="zh-CN" dirty="0" err="1"/>
              <a:t>lyndon</a:t>
            </a:r>
            <a:r>
              <a:rPr lang="zh-CN" altLang="en-US" dirty="0"/>
              <a:t>根：对于</a:t>
            </a:r>
            <a:r>
              <a:rPr lang="en-US" altLang="zh-CN" dirty="0"/>
              <a:t>S</a:t>
            </a:r>
            <a:r>
              <a:rPr lang="zh-CN" altLang="en-US" dirty="0"/>
              <a:t>的一个</a:t>
            </a:r>
            <a:r>
              <a:rPr lang="en-US" altLang="zh-CN" dirty="0"/>
              <a:t>run r=(</a:t>
            </a:r>
            <a:r>
              <a:rPr lang="en-US" altLang="zh-CN" dirty="0" err="1"/>
              <a:t>i,j,p</a:t>
            </a:r>
            <a:r>
              <a:rPr lang="en-US" altLang="zh-CN" dirty="0"/>
              <a:t>)</a:t>
            </a:r>
            <a:r>
              <a:rPr lang="zh-CN" altLang="en-US" dirty="0"/>
              <a:t>，如果其长度为</a:t>
            </a:r>
            <a:r>
              <a:rPr lang="en-US" altLang="zh-CN" dirty="0"/>
              <a:t>p</a:t>
            </a:r>
            <a:r>
              <a:rPr lang="zh-CN" altLang="en-US" dirty="0"/>
              <a:t>的子串</a:t>
            </a:r>
            <a:r>
              <a:rPr lang="en-US" altLang="zh-CN" dirty="0"/>
              <a:t>S[u..u+p-1]</a:t>
            </a:r>
            <a:r>
              <a:rPr lang="zh-CN" altLang="en-US" dirty="0"/>
              <a:t>是</a:t>
            </a:r>
            <a:r>
              <a:rPr lang="en-US" altLang="zh-CN" dirty="0" err="1"/>
              <a:t>lyndon</a:t>
            </a:r>
            <a:r>
              <a:rPr lang="zh-CN" altLang="en-US" dirty="0"/>
              <a:t>串，那么</a:t>
            </a:r>
            <a:r>
              <a:rPr lang="en-US" altLang="zh-CN" dirty="0"/>
              <a:t>S[u..u+p-1]</a:t>
            </a:r>
            <a:r>
              <a:rPr lang="zh-CN" altLang="en-US" dirty="0"/>
              <a:t>是</a:t>
            </a:r>
            <a:r>
              <a:rPr lang="en-US" altLang="zh-CN" dirty="0"/>
              <a:t>r</a:t>
            </a:r>
            <a:r>
              <a:rPr lang="zh-CN" altLang="en-US" dirty="0"/>
              <a:t>的</a:t>
            </a:r>
            <a:r>
              <a:rPr lang="en-US" altLang="zh-CN" dirty="0" err="1"/>
              <a:t>lyndon</a:t>
            </a:r>
            <a:r>
              <a:rPr lang="zh-CN" altLang="en-US" dirty="0"/>
              <a:t>根</a:t>
            </a:r>
            <a:endParaRPr lang="en-US" altLang="zh-CN" dirty="0"/>
          </a:p>
          <a:p>
            <a:r>
              <a:rPr lang="zh-CN" altLang="en-US" dirty="0"/>
              <a:t>理解：由于</a:t>
            </a:r>
            <a:r>
              <a:rPr lang="en-US" altLang="zh-CN" dirty="0"/>
              <a:t>run</a:t>
            </a:r>
            <a:r>
              <a:rPr lang="zh-CN" altLang="en-US" dirty="0"/>
              <a:t>有性质</a:t>
            </a:r>
            <a:r>
              <a:rPr lang="en-US" altLang="zh-CN" dirty="0"/>
              <a:t>2p&lt;=j-i+1</a:t>
            </a:r>
            <a:r>
              <a:rPr lang="zh-CN" altLang="en-US" dirty="0"/>
              <a:t>，所以一个</a:t>
            </a:r>
            <a:r>
              <a:rPr lang="en-US" altLang="zh-CN" dirty="0"/>
              <a:t>run</a:t>
            </a:r>
            <a:r>
              <a:rPr lang="zh-CN" altLang="en-US" dirty="0"/>
              <a:t>里面至少让最小循环节循环了</a:t>
            </a:r>
            <a:r>
              <a:rPr lang="en-US" altLang="zh-CN" dirty="0"/>
              <a:t>2</a:t>
            </a:r>
            <a:r>
              <a:rPr lang="zh-CN" altLang="en-US" dirty="0"/>
              <a:t>次，而</a:t>
            </a:r>
            <a:r>
              <a:rPr lang="en-US" altLang="zh-CN" dirty="0" err="1"/>
              <a:t>lyndon</a:t>
            </a:r>
            <a:r>
              <a:rPr lang="zh-CN" altLang="en-US" dirty="0"/>
              <a:t>根的长度恰好是</a:t>
            </a:r>
            <a:r>
              <a:rPr lang="en-US" altLang="zh-CN" dirty="0"/>
              <a:t>p</a:t>
            </a:r>
            <a:r>
              <a:rPr lang="zh-CN" altLang="en-US" dirty="0"/>
              <a:t>，所以</a:t>
            </a:r>
            <a:r>
              <a:rPr lang="en-US" altLang="zh-CN" dirty="0" err="1"/>
              <a:t>lyndon</a:t>
            </a:r>
            <a:r>
              <a:rPr lang="zh-CN" altLang="en-US" dirty="0"/>
              <a:t>根就是循环节的最小表示，并且各个</a:t>
            </a:r>
            <a:r>
              <a:rPr lang="en-US" altLang="zh-CN" dirty="0" err="1"/>
              <a:t>lyndon</a:t>
            </a:r>
            <a:r>
              <a:rPr lang="zh-CN" altLang="en-US" dirty="0"/>
              <a:t>根显然是相等的</a:t>
            </a:r>
            <a:endParaRPr lang="en-US" altLang="zh-CN" dirty="0"/>
          </a:p>
          <a:p>
            <a:r>
              <a:rPr lang="zh-CN" altLang="en-US" dirty="0"/>
              <a:t>真</a:t>
            </a:r>
            <a:r>
              <a:rPr lang="en-US" altLang="zh-CN" dirty="0" err="1"/>
              <a:t>lyndon</a:t>
            </a:r>
            <a:r>
              <a:rPr lang="zh-CN" altLang="en-US" dirty="0"/>
              <a:t>根：对于</a:t>
            </a:r>
            <a:r>
              <a:rPr lang="en-US" altLang="zh-CN" dirty="0"/>
              <a:t>S</a:t>
            </a:r>
            <a:r>
              <a:rPr lang="zh-CN" altLang="en-US" dirty="0"/>
              <a:t>的一个</a:t>
            </a:r>
            <a:r>
              <a:rPr lang="en-US" altLang="zh-CN" dirty="0"/>
              <a:t>run r=(</a:t>
            </a:r>
            <a:r>
              <a:rPr lang="en-US" altLang="zh-CN" dirty="0" err="1"/>
              <a:t>i,j,p</a:t>
            </a:r>
            <a:r>
              <a:rPr lang="en-US" altLang="zh-CN" dirty="0"/>
              <a:t>)</a:t>
            </a:r>
            <a:r>
              <a:rPr lang="zh-CN" altLang="en-US" dirty="0"/>
              <a:t>，如果其长度为</a:t>
            </a:r>
            <a:r>
              <a:rPr lang="en-US" altLang="zh-CN" dirty="0"/>
              <a:t>p</a:t>
            </a:r>
            <a:r>
              <a:rPr lang="zh-CN" altLang="en-US" dirty="0"/>
              <a:t>的子串</a:t>
            </a:r>
            <a:r>
              <a:rPr lang="en-US" altLang="zh-CN" dirty="0"/>
              <a:t>S[u..u+p-1]</a:t>
            </a:r>
            <a:r>
              <a:rPr lang="zh-CN" altLang="en-US" dirty="0"/>
              <a:t>是</a:t>
            </a:r>
            <a:r>
              <a:rPr lang="en-US" altLang="zh-CN" dirty="0" err="1"/>
              <a:t>lyndon</a:t>
            </a:r>
            <a:r>
              <a:rPr lang="zh-CN" altLang="en-US" dirty="0"/>
              <a:t>串，且</a:t>
            </a:r>
            <a:r>
              <a:rPr lang="en-US" altLang="zh-CN" dirty="0"/>
              <a:t>u&gt;</a:t>
            </a:r>
            <a:r>
              <a:rPr lang="en-US" altLang="zh-CN" dirty="0" err="1"/>
              <a:t>i</a:t>
            </a:r>
            <a:r>
              <a:rPr lang="zh-CN" altLang="en-US" dirty="0"/>
              <a:t>，那么</a:t>
            </a:r>
            <a:r>
              <a:rPr lang="en-US" altLang="zh-CN" dirty="0"/>
              <a:t>S[u..u+p-1]</a:t>
            </a:r>
            <a:r>
              <a:rPr lang="zh-CN" altLang="en-US" dirty="0"/>
              <a:t>是</a:t>
            </a:r>
            <a:r>
              <a:rPr lang="en-US" altLang="zh-CN" dirty="0"/>
              <a:t>r</a:t>
            </a:r>
            <a:r>
              <a:rPr lang="zh-CN" altLang="en-US" dirty="0"/>
              <a:t>的</a:t>
            </a:r>
            <a:r>
              <a:rPr lang="en-US" altLang="zh-CN" dirty="0" err="1"/>
              <a:t>lyndon</a:t>
            </a:r>
            <a:r>
              <a:rPr lang="zh-CN" altLang="en-US" dirty="0"/>
              <a:t>根</a:t>
            </a:r>
            <a:endParaRPr lang="en-US" altLang="zh-CN" dirty="0"/>
          </a:p>
          <a:p>
            <a:r>
              <a:rPr lang="zh-CN" altLang="en-US" dirty="0"/>
              <a:t>显然任意一个</a:t>
            </a:r>
            <a:r>
              <a:rPr lang="en-US" altLang="zh-CN" dirty="0"/>
              <a:t>run</a:t>
            </a:r>
            <a:r>
              <a:rPr lang="zh-CN" altLang="en-US" dirty="0"/>
              <a:t>都有真</a:t>
            </a:r>
            <a:r>
              <a:rPr lang="en-US" altLang="zh-CN" dirty="0" err="1"/>
              <a:t>lyndon</a:t>
            </a:r>
            <a:r>
              <a:rPr lang="zh-CN" altLang="en-US" dirty="0"/>
              <a:t>根</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89131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en-US" altLang="zh-CN" dirty="0" err="1"/>
              <a:t>lyndon</a:t>
            </a:r>
            <a:r>
              <a:rPr lang="zh-CN" altLang="en-US" dirty="0"/>
              <a:t>数组：对于字符串</a:t>
            </a:r>
            <a:r>
              <a:rPr lang="en-US" altLang="zh-CN" dirty="0"/>
              <a:t>S</a:t>
            </a:r>
            <a:r>
              <a:rPr lang="zh-CN" altLang="en-US" dirty="0"/>
              <a:t>和</a:t>
            </a:r>
            <a:r>
              <a:rPr lang="en-US" altLang="zh-CN" dirty="0" err="1"/>
              <a:t>i</a:t>
            </a:r>
            <a:r>
              <a:rPr lang="zh-CN" altLang="en-US" dirty="0"/>
              <a:t>，定义</a:t>
            </a:r>
            <a:r>
              <a:rPr lang="en-US" altLang="zh-CN" dirty="0"/>
              <a:t>l(</a:t>
            </a:r>
            <a:r>
              <a:rPr lang="en-US" altLang="zh-CN" dirty="0" err="1"/>
              <a:t>i</a:t>
            </a:r>
            <a:r>
              <a:rPr lang="en-US" altLang="zh-CN" dirty="0"/>
              <a:t>)</a:t>
            </a:r>
            <a:r>
              <a:rPr lang="zh-CN" altLang="en-US" dirty="0"/>
              <a:t>表示左端点为</a:t>
            </a:r>
            <a:r>
              <a:rPr lang="en-US" altLang="zh-CN" dirty="0" err="1"/>
              <a:t>i</a:t>
            </a:r>
            <a:r>
              <a:rPr lang="zh-CN" altLang="en-US" dirty="0"/>
              <a:t>的最长</a:t>
            </a:r>
            <a:r>
              <a:rPr lang="en-US" altLang="zh-CN" dirty="0" err="1"/>
              <a:t>lyndon</a:t>
            </a:r>
            <a:r>
              <a:rPr lang="zh-CN" altLang="en-US" dirty="0"/>
              <a:t>子串的右端点，称</a:t>
            </a:r>
            <a:r>
              <a:rPr lang="en-US" altLang="zh-CN" dirty="0"/>
              <a:t>l</a:t>
            </a:r>
            <a:r>
              <a:rPr lang="zh-CN" altLang="en-US" dirty="0"/>
              <a:t>是</a:t>
            </a:r>
            <a:r>
              <a:rPr lang="en-US" altLang="zh-CN" dirty="0" err="1"/>
              <a:t>lyndon</a:t>
            </a:r>
            <a:r>
              <a:rPr lang="zh-CN" altLang="en-US" dirty="0"/>
              <a:t>数组</a:t>
            </a:r>
            <a:endParaRPr lang="en-US" altLang="zh-CN" dirty="0"/>
          </a:p>
          <a:p>
            <a:r>
              <a:rPr lang="zh-CN" altLang="en-US" dirty="0"/>
              <a:t>理解：就是对每个后缀，求出其</a:t>
            </a:r>
            <a:r>
              <a:rPr lang="en-US" altLang="zh-CN" dirty="0" err="1"/>
              <a:t>lyndon</a:t>
            </a:r>
            <a:r>
              <a:rPr lang="zh-CN" altLang="en-US" dirty="0"/>
              <a:t>分解的第一项</a:t>
            </a:r>
            <a:endParaRPr lang="en-US" altLang="zh-CN" dirty="0"/>
          </a:p>
        </p:txBody>
      </p:sp>
    </p:spTree>
    <p:extLst>
      <p:ext uri="{BB962C8B-B14F-4D97-AF65-F5344CB8AC3E}">
        <p14:creationId xmlns:p14="http://schemas.microsoft.com/office/powerpoint/2010/main" val="126019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字典序</a:t>
            </a:r>
            <a:r>
              <a:rPr lang="en-US" altLang="zh-CN" dirty="0"/>
              <a:t>&lt;</a:t>
            </a:r>
            <a:r>
              <a:rPr lang="zh-CN" altLang="en-US" dirty="0"/>
              <a:t>：熟知的字典序</a:t>
            </a:r>
            <a:endParaRPr lang="en-US" altLang="zh-CN" dirty="0"/>
          </a:p>
          <a:p>
            <a:r>
              <a:rPr lang="zh-CN" altLang="en-US" dirty="0"/>
              <a:t>反字典序</a:t>
            </a:r>
            <a:r>
              <a:rPr lang="en-US" altLang="zh-CN" dirty="0"/>
              <a:t>&gt;</a:t>
            </a:r>
            <a:r>
              <a:rPr lang="zh-CN" altLang="en-US" dirty="0"/>
              <a:t>：和</a:t>
            </a:r>
            <a:r>
              <a:rPr lang="en-US" altLang="zh-CN" dirty="0"/>
              <a:t>&lt;</a:t>
            </a:r>
            <a:r>
              <a:rPr lang="zh-CN" altLang="en-US" dirty="0"/>
              <a:t>相反的顺序</a:t>
            </a:r>
            <a:endParaRPr lang="en-US" altLang="zh-CN" dirty="0"/>
          </a:p>
          <a:p>
            <a:r>
              <a:rPr lang="zh-CN" altLang="en-US" dirty="0"/>
              <a:t>类似的可以推广</a:t>
            </a:r>
            <a:r>
              <a:rPr lang="en-US" altLang="zh-CN" dirty="0" err="1"/>
              <a:t>lyndon</a:t>
            </a:r>
            <a:r>
              <a:rPr lang="zh-CN" altLang="en-US" dirty="0"/>
              <a:t>串、</a:t>
            </a:r>
            <a:r>
              <a:rPr lang="en-US" altLang="zh-CN" dirty="0" err="1"/>
              <a:t>lyndon</a:t>
            </a:r>
            <a:r>
              <a:rPr lang="zh-CN" altLang="en-US" dirty="0"/>
              <a:t>分解和</a:t>
            </a:r>
            <a:r>
              <a:rPr lang="en-US" altLang="zh-CN" dirty="0" err="1"/>
              <a:t>lyndon</a:t>
            </a:r>
            <a:r>
              <a:rPr lang="zh-CN" altLang="en-US" dirty="0"/>
              <a:t>数组的定义</a:t>
            </a:r>
            <a:endParaRPr lang="en-US" altLang="zh-CN" dirty="0"/>
          </a:p>
          <a:p>
            <a:r>
              <a:rPr lang="zh-CN" altLang="en-US" dirty="0"/>
              <a:t>例如</a:t>
            </a:r>
            <a:r>
              <a:rPr lang="en-US" altLang="zh-CN" dirty="0" err="1"/>
              <a:t>aaa</a:t>
            </a:r>
            <a:r>
              <a:rPr lang="zh-CN" altLang="en-US" dirty="0"/>
              <a:t>在</a:t>
            </a:r>
            <a:r>
              <a:rPr lang="en-US" altLang="zh-CN" dirty="0"/>
              <a:t>&lt;</a:t>
            </a:r>
            <a:r>
              <a:rPr lang="zh-CN" altLang="en-US" dirty="0"/>
              <a:t>下的</a:t>
            </a:r>
            <a:r>
              <a:rPr lang="en-US" altLang="zh-CN" dirty="0" err="1"/>
              <a:t>lyndon</a:t>
            </a:r>
            <a:r>
              <a:rPr lang="zh-CN" altLang="en-US" dirty="0"/>
              <a:t>分解是</a:t>
            </a:r>
            <a:r>
              <a:rPr lang="en-US" altLang="zh-CN" dirty="0" err="1"/>
              <a:t>a,a,a</a:t>
            </a:r>
            <a:r>
              <a:rPr lang="zh-CN" altLang="en-US" dirty="0"/>
              <a:t>，在</a:t>
            </a:r>
            <a:r>
              <a:rPr lang="en-US" altLang="zh-CN" dirty="0"/>
              <a:t>&gt;</a:t>
            </a:r>
            <a:r>
              <a:rPr lang="zh-CN" altLang="en-US" dirty="0"/>
              <a:t>下的</a:t>
            </a:r>
            <a:r>
              <a:rPr lang="en-US" altLang="zh-CN" dirty="0" err="1"/>
              <a:t>lyndon</a:t>
            </a:r>
            <a:r>
              <a:rPr lang="zh-CN" altLang="en-US" dirty="0"/>
              <a:t>分解是</a:t>
            </a:r>
            <a:r>
              <a:rPr lang="en-US" altLang="zh-CN" dirty="0" err="1"/>
              <a:t>aaa</a:t>
            </a:r>
            <a:endParaRPr lang="en-US" altLang="zh-CN" dirty="0"/>
          </a:p>
          <a:p>
            <a:endParaRPr lang="en-US" altLang="zh-CN" dirty="0"/>
          </a:p>
        </p:txBody>
      </p:sp>
    </p:spTree>
    <p:extLst>
      <p:ext uri="{BB962C8B-B14F-4D97-AF65-F5344CB8AC3E}">
        <p14:creationId xmlns:p14="http://schemas.microsoft.com/office/powerpoint/2010/main" val="231286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把关于</a:t>
            </a:r>
            <a:r>
              <a:rPr lang="en-US" altLang="zh-CN" dirty="0"/>
              <a:t>&lt;</a:t>
            </a:r>
            <a:r>
              <a:rPr lang="zh-CN" altLang="en-US" dirty="0"/>
              <a:t>的</a:t>
            </a:r>
            <a:r>
              <a:rPr lang="en-US" altLang="zh-CN" dirty="0" err="1"/>
              <a:t>lyndon</a:t>
            </a:r>
            <a:r>
              <a:rPr lang="zh-CN" altLang="en-US" dirty="0"/>
              <a:t>数组记为</a:t>
            </a:r>
            <a:r>
              <a:rPr lang="en-US" altLang="zh-CN" dirty="0"/>
              <a:t>l&lt;(</a:t>
            </a:r>
            <a:r>
              <a:rPr lang="en-US" altLang="zh-CN" dirty="0" err="1"/>
              <a:t>i</a:t>
            </a:r>
            <a:r>
              <a:rPr lang="en-US" altLang="zh-CN" dirty="0"/>
              <a:t>)</a:t>
            </a:r>
            <a:r>
              <a:rPr lang="zh-CN" altLang="en-US" dirty="0"/>
              <a:t>，关于</a:t>
            </a:r>
            <a:r>
              <a:rPr lang="en-US" altLang="zh-CN" dirty="0"/>
              <a:t>&gt;</a:t>
            </a:r>
            <a:r>
              <a:rPr lang="zh-CN" altLang="en-US" dirty="0"/>
              <a:t>的</a:t>
            </a:r>
            <a:r>
              <a:rPr lang="en-US" altLang="zh-CN" dirty="0" err="1"/>
              <a:t>lyndon</a:t>
            </a:r>
            <a:r>
              <a:rPr lang="zh-CN" altLang="en-US" dirty="0"/>
              <a:t>数组记为</a:t>
            </a:r>
            <a:r>
              <a:rPr lang="en-US" altLang="zh-CN" dirty="0"/>
              <a:t>l&gt;(</a:t>
            </a:r>
            <a:r>
              <a:rPr lang="en-US" altLang="zh-CN" dirty="0" err="1"/>
              <a:t>i</a:t>
            </a:r>
            <a:r>
              <a:rPr lang="en-US" altLang="zh-CN" dirty="0"/>
              <a:t>)</a:t>
            </a:r>
          </a:p>
          <a:p>
            <a:r>
              <a:rPr lang="zh-CN" altLang="en-US" dirty="0"/>
              <a:t>对于一个字符串</a:t>
            </a:r>
            <a:r>
              <a:rPr lang="en-US" altLang="zh-CN" dirty="0"/>
              <a:t>S</a:t>
            </a:r>
            <a:r>
              <a:rPr lang="zh-CN" altLang="en-US" dirty="0"/>
              <a:t>以及任意的</a:t>
            </a:r>
            <a:r>
              <a:rPr lang="en-US" altLang="zh-CN" dirty="0" err="1"/>
              <a:t>i</a:t>
            </a:r>
            <a:r>
              <a:rPr lang="zh-CN" altLang="en-US" dirty="0"/>
              <a:t>，</a:t>
            </a:r>
            <a:r>
              <a:rPr lang="en-US" altLang="zh-CN" dirty="0"/>
              <a:t>l&lt;(</a:t>
            </a:r>
            <a:r>
              <a:rPr lang="en-US" altLang="zh-CN" dirty="0" err="1"/>
              <a:t>i</a:t>
            </a:r>
            <a:r>
              <a:rPr lang="en-US" altLang="zh-CN" dirty="0"/>
              <a:t>)</a:t>
            </a:r>
            <a:r>
              <a:rPr lang="zh-CN" altLang="en-US" dirty="0"/>
              <a:t>和</a:t>
            </a:r>
            <a:r>
              <a:rPr lang="en-US" altLang="zh-CN" dirty="0"/>
              <a:t>l&gt;(</a:t>
            </a:r>
            <a:r>
              <a:rPr lang="en-US" altLang="zh-CN" dirty="0" err="1"/>
              <a:t>i</a:t>
            </a:r>
            <a:r>
              <a:rPr lang="en-US" altLang="zh-CN" dirty="0"/>
              <a:t>)</a:t>
            </a:r>
            <a:r>
              <a:rPr lang="zh-CN" altLang="en-US" dirty="0"/>
              <a:t>中恰好有一个为</a:t>
            </a:r>
            <a:r>
              <a:rPr lang="en-US" altLang="zh-CN" dirty="0" err="1"/>
              <a:t>i</a:t>
            </a:r>
            <a:r>
              <a:rPr lang="zh-CN" altLang="en-US" dirty="0"/>
              <a:t>，另外一个为大于</a:t>
            </a:r>
            <a:r>
              <a:rPr lang="en-US" altLang="zh-CN" dirty="0" err="1"/>
              <a:t>i</a:t>
            </a:r>
            <a:r>
              <a:rPr lang="zh-CN" altLang="en-US" dirty="0"/>
              <a:t>的值</a:t>
            </a:r>
            <a:endParaRPr lang="en-US" altLang="zh-CN" dirty="0"/>
          </a:p>
          <a:p>
            <a:r>
              <a:rPr lang="zh-CN" altLang="en-US" dirty="0"/>
              <a:t>例如：</a:t>
            </a:r>
            <a:r>
              <a:rPr lang="en-US" altLang="zh-CN" dirty="0" err="1"/>
              <a:t>aaa</a:t>
            </a:r>
            <a:r>
              <a:rPr lang="zh-CN" altLang="en-US" dirty="0"/>
              <a:t>的</a:t>
            </a:r>
            <a:r>
              <a:rPr lang="en-US" altLang="zh-CN" dirty="0"/>
              <a:t>l&lt;(</a:t>
            </a:r>
            <a:r>
              <a:rPr lang="en-US" altLang="zh-CN" dirty="0" err="1"/>
              <a:t>i</a:t>
            </a:r>
            <a:r>
              <a:rPr lang="en-US" altLang="zh-CN" dirty="0"/>
              <a:t>)</a:t>
            </a:r>
            <a:r>
              <a:rPr lang="zh-CN" altLang="en-US" dirty="0"/>
              <a:t>数组是</a:t>
            </a:r>
            <a:r>
              <a:rPr lang="en-US" altLang="zh-CN" dirty="0"/>
              <a:t>[1,2,3]</a:t>
            </a:r>
            <a:r>
              <a:rPr lang="zh-CN" altLang="en-US" dirty="0"/>
              <a:t>，</a:t>
            </a:r>
            <a:r>
              <a:rPr lang="en-US" altLang="zh-CN" dirty="0"/>
              <a:t>l&gt;(</a:t>
            </a:r>
            <a:r>
              <a:rPr lang="en-US" altLang="zh-CN" dirty="0" err="1"/>
              <a:t>i</a:t>
            </a:r>
            <a:r>
              <a:rPr lang="en-US" altLang="zh-CN" dirty="0"/>
              <a:t>)</a:t>
            </a:r>
            <a:r>
              <a:rPr lang="zh-CN" altLang="en-US" dirty="0"/>
              <a:t>数组是</a:t>
            </a:r>
            <a:r>
              <a:rPr lang="en-US" altLang="zh-CN" dirty="0"/>
              <a:t>[3,3,3]</a:t>
            </a:r>
          </a:p>
          <a:p>
            <a:r>
              <a:rPr lang="zh-CN" altLang="en-US" dirty="0"/>
              <a:t>证明：设</a:t>
            </a:r>
            <a:r>
              <a:rPr lang="en-US" altLang="zh-CN" dirty="0"/>
              <a:t>k=min{</a:t>
            </a:r>
            <a:r>
              <a:rPr lang="en-US" altLang="zh-CN" dirty="0" err="1"/>
              <a:t>k|s</a:t>
            </a:r>
            <a:r>
              <a:rPr lang="en-US" altLang="zh-CN" dirty="0"/>
              <a:t>[k]!=s[</a:t>
            </a:r>
            <a:r>
              <a:rPr lang="en-US" altLang="zh-CN" dirty="0" err="1"/>
              <a:t>i</a:t>
            </a:r>
            <a:r>
              <a:rPr lang="en-US" altLang="zh-CN" dirty="0"/>
              <a:t>],k&gt;</a:t>
            </a:r>
            <a:r>
              <a:rPr lang="en-US" altLang="zh-CN" dirty="0" err="1"/>
              <a:t>i</a:t>
            </a:r>
            <a:r>
              <a:rPr lang="en-US" altLang="zh-CN" dirty="0"/>
              <a:t>}</a:t>
            </a:r>
            <a:r>
              <a:rPr lang="zh-CN" altLang="en-US" dirty="0"/>
              <a:t>，讨论</a:t>
            </a:r>
            <a:r>
              <a:rPr lang="en-US" altLang="zh-CN" dirty="0"/>
              <a:t>s[k]</a:t>
            </a:r>
            <a:r>
              <a:rPr lang="zh-CN" altLang="en-US" dirty="0"/>
              <a:t>和</a:t>
            </a:r>
            <a:r>
              <a:rPr lang="en-US" altLang="zh-CN" dirty="0"/>
              <a:t>s[</a:t>
            </a:r>
            <a:r>
              <a:rPr lang="en-US" altLang="zh-CN" dirty="0" err="1"/>
              <a:t>i</a:t>
            </a:r>
            <a:r>
              <a:rPr lang="en-US" altLang="zh-CN" dirty="0"/>
              <a:t>]</a:t>
            </a:r>
            <a:r>
              <a:rPr lang="zh-CN" altLang="en-US" dirty="0"/>
              <a:t>的大小关系</a:t>
            </a:r>
            <a:endParaRPr lang="en-US" altLang="zh-CN" dirty="0"/>
          </a:p>
          <a:p>
            <a:pPr lvl="1"/>
            <a:r>
              <a:rPr lang="zh-CN" altLang="en-US" dirty="0"/>
              <a:t>若</a:t>
            </a:r>
            <a:r>
              <a:rPr lang="en-US" altLang="zh-CN" dirty="0"/>
              <a:t>s[k]&lt;s[</a:t>
            </a:r>
            <a:r>
              <a:rPr lang="en-US" altLang="zh-CN" dirty="0" err="1"/>
              <a:t>i</a:t>
            </a:r>
            <a:r>
              <a:rPr lang="en-US" altLang="zh-CN" dirty="0"/>
              <a:t>]</a:t>
            </a:r>
            <a:r>
              <a:rPr lang="zh-CN" altLang="en-US" dirty="0"/>
              <a:t>，那么</a:t>
            </a:r>
            <a:r>
              <a:rPr lang="en-US" altLang="zh-CN" dirty="0"/>
              <a:t>l&lt;(</a:t>
            </a:r>
            <a:r>
              <a:rPr lang="en-US" altLang="zh-CN" dirty="0" err="1"/>
              <a:t>i</a:t>
            </a:r>
            <a:r>
              <a:rPr lang="en-US" altLang="zh-CN" dirty="0"/>
              <a:t>)=</a:t>
            </a:r>
            <a:r>
              <a:rPr lang="en-US" altLang="zh-CN" dirty="0" err="1"/>
              <a:t>i</a:t>
            </a:r>
            <a:r>
              <a:rPr lang="zh-CN" altLang="en-US" dirty="0"/>
              <a:t>。对于</a:t>
            </a:r>
            <a:r>
              <a:rPr lang="en-US" altLang="zh-CN" dirty="0"/>
              <a:t>&gt;</a:t>
            </a:r>
            <a:r>
              <a:rPr lang="zh-CN" altLang="en-US" dirty="0"/>
              <a:t>来说，这就是在做</a:t>
            </a:r>
            <a:r>
              <a:rPr lang="en-US" altLang="zh-CN" dirty="0" err="1"/>
              <a:t>duval</a:t>
            </a:r>
            <a:r>
              <a:rPr lang="zh-CN" altLang="en-US" dirty="0"/>
              <a:t>算法的过程，且</a:t>
            </a:r>
            <a:r>
              <a:rPr lang="en-US" altLang="zh-CN" dirty="0"/>
              <a:t>s[k]</a:t>
            </a:r>
            <a:r>
              <a:rPr lang="zh-CN" altLang="en-US" dirty="0"/>
              <a:t>是第一个读到的和</a:t>
            </a:r>
            <a:r>
              <a:rPr lang="en-US" altLang="zh-CN" dirty="0"/>
              <a:t>s[</a:t>
            </a:r>
            <a:r>
              <a:rPr lang="en-US" altLang="zh-CN" dirty="0" err="1"/>
              <a:t>i</a:t>
            </a:r>
            <a:r>
              <a:rPr lang="en-US" altLang="zh-CN" dirty="0"/>
              <a:t>]</a:t>
            </a:r>
            <a:r>
              <a:rPr lang="zh-CN" altLang="en-US" dirty="0"/>
              <a:t>不同的字符，所以在读到</a:t>
            </a:r>
            <a:r>
              <a:rPr lang="en-US" altLang="zh-CN" dirty="0"/>
              <a:t>s[k]</a:t>
            </a:r>
            <a:r>
              <a:rPr lang="zh-CN" altLang="en-US" dirty="0"/>
              <a:t>之前，维护的近似</a:t>
            </a:r>
            <a:r>
              <a:rPr lang="en-US" altLang="zh-CN" dirty="0" err="1"/>
              <a:t>lyndon</a:t>
            </a:r>
            <a:r>
              <a:rPr lang="zh-CN" altLang="en-US" dirty="0"/>
              <a:t>串的循环节长度为</a:t>
            </a:r>
            <a:r>
              <a:rPr lang="en-US" altLang="zh-CN" dirty="0"/>
              <a:t>1</a:t>
            </a:r>
            <a:r>
              <a:rPr lang="zh-CN" altLang="en-US" dirty="0"/>
              <a:t>。读到</a:t>
            </a:r>
            <a:r>
              <a:rPr lang="en-US" altLang="zh-CN" dirty="0"/>
              <a:t>s[k]</a:t>
            </a:r>
            <a:r>
              <a:rPr lang="zh-CN" altLang="en-US" dirty="0"/>
              <a:t>之后，</a:t>
            </a:r>
            <a:r>
              <a:rPr lang="en-US" altLang="zh-CN" dirty="0"/>
              <a:t>s[</a:t>
            </a:r>
            <a:r>
              <a:rPr lang="en-US" altLang="zh-CN" dirty="0" err="1"/>
              <a:t>i</a:t>
            </a:r>
            <a:r>
              <a:rPr lang="en-US" altLang="zh-CN" dirty="0"/>
              <a:t>..k]</a:t>
            </a:r>
            <a:r>
              <a:rPr lang="zh-CN" altLang="en-US" dirty="0"/>
              <a:t>这一段被合并成一个新的</a:t>
            </a:r>
            <a:r>
              <a:rPr lang="en-US" altLang="zh-CN" dirty="0" err="1"/>
              <a:t>lyndon</a:t>
            </a:r>
            <a:r>
              <a:rPr lang="zh-CN" altLang="en-US" dirty="0"/>
              <a:t>串，当然后面可能还会延长，所以</a:t>
            </a:r>
            <a:r>
              <a:rPr lang="en-US" altLang="zh-CN" dirty="0"/>
              <a:t>l&gt;(</a:t>
            </a:r>
            <a:r>
              <a:rPr lang="en-US" altLang="zh-CN" dirty="0" err="1"/>
              <a:t>i</a:t>
            </a:r>
            <a:r>
              <a:rPr lang="en-US" altLang="zh-CN" dirty="0"/>
              <a:t>)&gt;=k&gt;i</a:t>
            </a:r>
          </a:p>
          <a:p>
            <a:pPr lvl="1"/>
            <a:r>
              <a:rPr lang="zh-CN" altLang="en-US" dirty="0"/>
              <a:t>若</a:t>
            </a:r>
            <a:r>
              <a:rPr lang="en-US" altLang="zh-CN" dirty="0"/>
              <a:t>s[k]&gt;s[</a:t>
            </a:r>
            <a:r>
              <a:rPr lang="en-US" altLang="zh-CN" dirty="0" err="1"/>
              <a:t>i</a:t>
            </a:r>
            <a:r>
              <a:rPr lang="en-US" altLang="zh-CN" dirty="0"/>
              <a:t>]</a:t>
            </a:r>
            <a:r>
              <a:rPr lang="zh-CN" altLang="en-US" dirty="0"/>
              <a:t>，那么类似的分析可以发现</a:t>
            </a:r>
            <a:r>
              <a:rPr lang="en-US" altLang="zh-CN" dirty="0"/>
              <a:t>l&gt;(</a:t>
            </a:r>
            <a:r>
              <a:rPr lang="en-US" altLang="zh-CN" dirty="0" err="1"/>
              <a:t>i</a:t>
            </a:r>
            <a:r>
              <a:rPr lang="en-US" altLang="zh-CN" dirty="0"/>
              <a:t>)=</a:t>
            </a:r>
            <a:r>
              <a:rPr lang="en-US" altLang="zh-CN" dirty="0" err="1"/>
              <a:t>i</a:t>
            </a:r>
            <a:r>
              <a:rPr lang="zh-CN" altLang="en-US" dirty="0"/>
              <a:t>，</a:t>
            </a:r>
            <a:r>
              <a:rPr lang="en-US" altLang="zh-CN" dirty="0"/>
              <a:t>l&lt;(</a:t>
            </a:r>
            <a:r>
              <a:rPr lang="en-US" altLang="zh-CN" dirty="0" err="1"/>
              <a:t>i</a:t>
            </a:r>
            <a:r>
              <a:rPr lang="en-US" altLang="zh-CN" dirty="0"/>
              <a:t>)&gt;=k&gt;i</a:t>
            </a:r>
          </a:p>
        </p:txBody>
      </p:sp>
    </p:spTree>
    <p:extLst>
      <p:ext uri="{BB962C8B-B14F-4D97-AF65-F5344CB8AC3E}">
        <p14:creationId xmlns:p14="http://schemas.microsoft.com/office/powerpoint/2010/main" val="200555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lstStyle/>
          <a:p>
            <a:r>
              <a:rPr lang="zh-CN" altLang="en-US" dirty="0"/>
              <a:t>令</a:t>
            </a:r>
            <a:r>
              <a:rPr lang="en-US" altLang="zh-CN" dirty="0"/>
              <a:t>r=(</a:t>
            </a:r>
            <a:r>
              <a:rPr lang="en-US" altLang="zh-CN" dirty="0" err="1"/>
              <a:t>i,j,p</a:t>
            </a:r>
            <a:r>
              <a:rPr lang="en-US" altLang="zh-CN" dirty="0"/>
              <a:t>)</a:t>
            </a:r>
            <a:r>
              <a:rPr lang="zh-CN" altLang="en-US" dirty="0"/>
              <a:t>是</a:t>
            </a:r>
            <a:r>
              <a:rPr lang="en-US" altLang="zh-CN" dirty="0"/>
              <a:t>S</a:t>
            </a:r>
            <a:r>
              <a:rPr lang="zh-CN" altLang="en-US" dirty="0"/>
              <a:t>的一个</a:t>
            </a:r>
            <a:r>
              <a:rPr lang="en-US" altLang="zh-CN" dirty="0"/>
              <a:t>run</a:t>
            </a:r>
            <a:r>
              <a:rPr lang="zh-CN" altLang="en-US" dirty="0"/>
              <a:t>，考察</a:t>
            </a:r>
            <a:r>
              <a:rPr lang="en-US" altLang="zh-CN" dirty="0"/>
              <a:t>s[j+1]</a:t>
            </a:r>
            <a:r>
              <a:rPr lang="zh-CN" altLang="en-US" dirty="0"/>
              <a:t>和</a:t>
            </a:r>
            <a:r>
              <a:rPr lang="en-US" altLang="zh-CN" dirty="0"/>
              <a:t>s[j+1-p]</a:t>
            </a:r>
            <a:r>
              <a:rPr lang="zh-CN" altLang="en-US" dirty="0"/>
              <a:t>的关系</a:t>
            </a:r>
            <a:endParaRPr lang="en-US" altLang="zh-CN" dirty="0"/>
          </a:p>
          <a:p>
            <a:pPr lvl="1"/>
            <a:r>
              <a:rPr lang="zh-CN" altLang="en-US" dirty="0"/>
              <a:t>若</a:t>
            </a:r>
            <a:r>
              <a:rPr lang="en-US" altLang="zh-CN" dirty="0"/>
              <a:t>s[j+1]&lt;s[j+1-p]</a:t>
            </a:r>
            <a:r>
              <a:rPr lang="zh-CN" altLang="en-US" dirty="0"/>
              <a:t>，则对</a:t>
            </a:r>
            <a:r>
              <a:rPr lang="en-US" altLang="zh-CN" dirty="0"/>
              <a:t>r</a:t>
            </a:r>
            <a:r>
              <a:rPr lang="zh-CN" altLang="en-US" dirty="0"/>
              <a:t>的任一</a:t>
            </a:r>
            <a:r>
              <a:rPr lang="en-US" altLang="zh-CN" dirty="0" err="1"/>
              <a:t>lyndon</a:t>
            </a:r>
            <a:r>
              <a:rPr lang="zh-CN" altLang="en-US" dirty="0"/>
              <a:t>根</a:t>
            </a:r>
            <a:r>
              <a:rPr lang="en-US" altLang="zh-CN" dirty="0"/>
              <a:t>S[u..u+p-1]</a:t>
            </a:r>
            <a:r>
              <a:rPr lang="zh-CN" altLang="en-US" dirty="0"/>
              <a:t>有</a:t>
            </a:r>
            <a:r>
              <a:rPr lang="en-US" altLang="zh-CN" dirty="0"/>
              <a:t>l&lt;(u)=u+p-1</a:t>
            </a:r>
          </a:p>
          <a:p>
            <a:pPr lvl="1"/>
            <a:r>
              <a:rPr lang="zh-CN" altLang="en-US" dirty="0"/>
              <a:t>若</a:t>
            </a:r>
            <a:r>
              <a:rPr lang="en-US" altLang="zh-CN" dirty="0"/>
              <a:t>s[j+1]&gt;s[j+1-p]</a:t>
            </a:r>
            <a:r>
              <a:rPr lang="zh-CN" altLang="en-US" dirty="0"/>
              <a:t>，则对</a:t>
            </a:r>
            <a:r>
              <a:rPr lang="en-US" altLang="zh-CN" dirty="0"/>
              <a:t>r</a:t>
            </a:r>
            <a:r>
              <a:rPr lang="zh-CN" altLang="en-US" dirty="0"/>
              <a:t>的任一</a:t>
            </a:r>
            <a:r>
              <a:rPr lang="en-US" altLang="zh-CN" dirty="0" err="1"/>
              <a:t>lyndon</a:t>
            </a:r>
            <a:r>
              <a:rPr lang="zh-CN" altLang="en-US" dirty="0"/>
              <a:t>根</a:t>
            </a:r>
            <a:r>
              <a:rPr lang="en-US" altLang="zh-CN" dirty="0"/>
              <a:t>S[u..u+p-1]</a:t>
            </a:r>
            <a:r>
              <a:rPr lang="zh-CN" altLang="en-US" dirty="0"/>
              <a:t>有</a:t>
            </a:r>
            <a:r>
              <a:rPr lang="en-US" altLang="zh-CN" dirty="0"/>
              <a:t>l&gt;(u)=u+p-1</a:t>
            </a:r>
          </a:p>
          <a:p>
            <a:r>
              <a:rPr lang="zh-CN" altLang="en-US" dirty="0"/>
              <a:t>理解：就是说以</a:t>
            </a:r>
            <a:r>
              <a:rPr lang="en-US" altLang="zh-CN" dirty="0" err="1"/>
              <a:t>lyndon</a:t>
            </a:r>
            <a:r>
              <a:rPr lang="zh-CN" altLang="en-US" dirty="0"/>
              <a:t>根左端点为起点的极长</a:t>
            </a:r>
            <a:r>
              <a:rPr lang="en-US" altLang="zh-CN" dirty="0" err="1"/>
              <a:t>lyndon</a:t>
            </a:r>
            <a:r>
              <a:rPr lang="zh-CN" altLang="en-US" dirty="0"/>
              <a:t>串只能是</a:t>
            </a:r>
            <a:r>
              <a:rPr lang="en-US" altLang="zh-CN" dirty="0" err="1"/>
              <a:t>lyndon</a:t>
            </a:r>
            <a:r>
              <a:rPr lang="zh-CN" altLang="en-US" dirty="0"/>
              <a:t>根本身，不能再延长了。</a:t>
            </a:r>
            <a:endParaRPr lang="en-US" altLang="zh-CN" dirty="0"/>
          </a:p>
          <a:p>
            <a:r>
              <a:rPr lang="zh-CN" altLang="en-US" dirty="0"/>
              <a:t>证明：以</a:t>
            </a:r>
            <a:r>
              <a:rPr lang="en-US" altLang="zh-CN" dirty="0"/>
              <a:t>&lt;</a:t>
            </a:r>
            <a:r>
              <a:rPr lang="zh-CN" altLang="en-US" dirty="0"/>
              <a:t>为例。考虑能否再延长。由</a:t>
            </a:r>
            <a:r>
              <a:rPr lang="en-US" altLang="zh-CN" dirty="0" err="1"/>
              <a:t>duval</a:t>
            </a:r>
            <a:r>
              <a:rPr lang="zh-CN" altLang="en-US" dirty="0"/>
              <a:t>算法，我们知道，形如</a:t>
            </a:r>
            <a:r>
              <a:rPr lang="en-US" altLang="zh-CN" dirty="0" err="1"/>
              <a:t>w</a:t>
            </a:r>
            <a:r>
              <a:rPr lang="en-US" altLang="zh-CN" baseline="30000" dirty="0" err="1"/>
              <a:t>k</a:t>
            </a:r>
            <a:r>
              <a:rPr lang="en-US" altLang="zh-CN" dirty="0" err="1"/>
              <a:t>w</a:t>
            </a:r>
            <a:r>
              <a:rPr lang="en-US" altLang="zh-CN" dirty="0"/>
              <a:t>’</a:t>
            </a:r>
            <a:r>
              <a:rPr lang="zh-CN" altLang="en-US" dirty="0"/>
              <a:t>且</a:t>
            </a:r>
            <a:r>
              <a:rPr lang="en-US" altLang="zh-CN" dirty="0"/>
              <a:t>w’</a:t>
            </a:r>
            <a:r>
              <a:rPr lang="zh-CN" altLang="en-US" dirty="0"/>
              <a:t>非空或是</a:t>
            </a:r>
            <a:r>
              <a:rPr lang="en-US" altLang="zh-CN" dirty="0"/>
              <a:t>k&gt;=2</a:t>
            </a:r>
            <a:r>
              <a:rPr lang="zh-CN" altLang="en-US" dirty="0"/>
              <a:t>的串不是</a:t>
            </a:r>
            <a:r>
              <a:rPr lang="en-US" altLang="zh-CN" dirty="0" err="1"/>
              <a:t>lyndon</a:t>
            </a:r>
            <a:r>
              <a:rPr lang="zh-CN" altLang="en-US" dirty="0"/>
              <a:t>串。设</a:t>
            </a:r>
            <a:r>
              <a:rPr lang="en-US" altLang="zh-CN" dirty="0"/>
              <a:t>j&gt;=v&gt;u+p-1</a:t>
            </a:r>
            <a:r>
              <a:rPr lang="zh-CN" altLang="en-US" dirty="0"/>
              <a:t>，那么</a:t>
            </a:r>
            <a:r>
              <a:rPr lang="en-US" altLang="zh-CN" dirty="0"/>
              <a:t>S[</a:t>
            </a:r>
            <a:r>
              <a:rPr lang="en-US" altLang="zh-CN" dirty="0" err="1"/>
              <a:t>u..v</a:t>
            </a:r>
            <a:r>
              <a:rPr lang="en-US" altLang="zh-CN" dirty="0"/>
              <a:t>]</a:t>
            </a:r>
            <a:r>
              <a:rPr lang="zh-CN" altLang="en-US" dirty="0"/>
              <a:t>就是这样的串，所以</a:t>
            </a:r>
            <a:r>
              <a:rPr lang="en-US" altLang="zh-CN" dirty="0"/>
              <a:t>v</a:t>
            </a:r>
            <a:r>
              <a:rPr lang="zh-CN" altLang="en-US" dirty="0"/>
              <a:t>在这个范围是不行的。设</a:t>
            </a:r>
            <a:r>
              <a:rPr lang="en-US" altLang="zh-CN" dirty="0"/>
              <a:t>v&gt;j</a:t>
            </a:r>
            <a:r>
              <a:rPr lang="zh-CN" altLang="en-US" dirty="0"/>
              <a:t>，由于</a:t>
            </a:r>
            <a:r>
              <a:rPr lang="en-US" altLang="zh-CN" dirty="0"/>
              <a:t>s[j+1]&lt;s[j+1-p]</a:t>
            </a:r>
            <a:r>
              <a:rPr lang="zh-CN" altLang="en-US" dirty="0"/>
              <a:t>，由</a:t>
            </a:r>
            <a:r>
              <a:rPr lang="en-US" altLang="zh-CN" dirty="0" err="1"/>
              <a:t>duval</a:t>
            </a:r>
            <a:r>
              <a:rPr lang="zh-CN" altLang="en-US" dirty="0"/>
              <a:t>算法，此时要把前面</a:t>
            </a:r>
            <a:r>
              <a:rPr lang="en-US" altLang="zh-CN" dirty="0" err="1"/>
              <a:t>w</a:t>
            </a:r>
            <a:r>
              <a:rPr lang="en-US" altLang="zh-CN" baseline="30000" dirty="0" err="1"/>
              <a:t>k</a:t>
            </a:r>
            <a:r>
              <a:rPr lang="zh-CN" altLang="en-US" dirty="0"/>
              <a:t>一个个地划分成</a:t>
            </a:r>
            <a:r>
              <a:rPr lang="en-US" altLang="zh-CN" dirty="0" err="1"/>
              <a:t>lyndon</a:t>
            </a:r>
            <a:r>
              <a:rPr lang="zh-CN" altLang="en-US" dirty="0"/>
              <a:t>串，所以</a:t>
            </a:r>
            <a:r>
              <a:rPr lang="en-US" altLang="zh-CN" dirty="0"/>
              <a:t>S[</a:t>
            </a:r>
            <a:r>
              <a:rPr lang="en-US" altLang="zh-CN" dirty="0" err="1"/>
              <a:t>u..v</a:t>
            </a:r>
            <a:r>
              <a:rPr lang="en-US" altLang="zh-CN" dirty="0"/>
              <a:t>]</a:t>
            </a:r>
            <a:r>
              <a:rPr lang="zh-CN" altLang="en-US" dirty="0"/>
              <a:t>也不能形成</a:t>
            </a:r>
            <a:r>
              <a:rPr lang="en-US" altLang="zh-CN" dirty="0" err="1"/>
              <a:t>lyndon</a:t>
            </a:r>
            <a:r>
              <a:rPr lang="zh-CN" altLang="en-US" dirty="0"/>
              <a:t>串。</a:t>
            </a:r>
            <a:endParaRPr lang="en-US" altLang="zh-CN" dirty="0"/>
          </a:p>
        </p:txBody>
      </p:sp>
    </p:spTree>
    <p:extLst>
      <p:ext uri="{BB962C8B-B14F-4D97-AF65-F5344CB8AC3E}">
        <p14:creationId xmlns:p14="http://schemas.microsoft.com/office/powerpoint/2010/main" val="1499212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之前证明的是</a:t>
            </a:r>
            <a:r>
              <a:rPr lang="en-US" altLang="zh-CN" dirty="0" err="1"/>
              <a:t>lyndon</a:t>
            </a:r>
            <a:r>
              <a:rPr lang="zh-CN" altLang="en-US" dirty="0"/>
              <a:t>根的左端点为起点延伸的极长</a:t>
            </a:r>
            <a:r>
              <a:rPr lang="en-US" altLang="zh-CN" dirty="0" err="1"/>
              <a:t>lyndon</a:t>
            </a:r>
            <a:r>
              <a:rPr lang="zh-CN" altLang="en-US" dirty="0"/>
              <a:t>串的性质；现在反过来考虑，考虑以</a:t>
            </a:r>
            <a:r>
              <a:rPr lang="en-US" altLang="zh-CN" dirty="0" err="1"/>
              <a:t>i</a:t>
            </a:r>
            <a:r>
              <a:rPr lang="zh-CN" altLang="en-US" dirty="0"/>
              <a:t>为起点延伸的极长</a:t>
            </a:r>
            <a:r>
              <a:rPr lang="en-US" altLang="zh-CN" dirty="0" err="1"/>
              <a:t>lyndon</a:t>
            </a:r>
            <a:r>
              <a:rPr lang="zh-CN" altLang="en-US" dirty="0"/>
              <a:t>串是否是</a:t>
            </a:r>
            <a:r>
              <a:rPr lang="en-US" altLang="zh-CN" dirty="0" err="1"/>
              <a:t>lyndon</a:t>
            </a:r>
            <a:r>
              <a:rPr lang="zh-CN" altLang="en-US" dirty="0"/>
              <a:t>根</a:t>
            </a:r>
            <a:endParaRPr lang="en-US" altLang="zh-CN" dirty="0"/>
          </a:p>
          <a:p>
            <a:r>
              <a:rPr lang="zh-CN" altLang="en-US" dirty="0"/>
              <a:t>有以下结论：对任意的</a:t>
            </a:r>
            <a:r>
              <a:rPr lang="en-US" altLang="zh-CN" dirty="0" err="1"/>
              <a:t>i</a:t>
            </a:r>
            <a:r>
              <a:rPr lang="zh-CN" altLang="en-US" dirty="0"/>
              <a:t>，</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和</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不可能同时为真</a:t>
            </a:r>
            <a:r>
              <a:rPr lang="en-US" altLang="zh-CN" dirty="0" err="1"/>
              <a:t>lyndon</a:t>
            </a:r>
            <a:r>
              <a:rPr lang="zh-CN" altLang="en-US" dirty="0"/>
              <a:t>根（注意，这里指的是不可能同时为不同的两个</a:t>
            </a:r>
            <a:r>
              <a:rPr lang="en-US" altLang="zh-CN" dirty="0"/>
              <a:t>runs</a:t>
            </a:r>
            <a:r>
              <a:rPr lang="zh-CN" altLang="en-US" dirty="0"/>
              <a:t>的真</a:t>
            </a:r>
            <a:r>
              <a:rPr lang="en-US" altLang="zh-CN" dirty="0" err="1"/>
              <a:t>lyndon</a:t>
            </a:r>
            <a:r>
              <a:rPr lang="zh-CN" altLang="en-US" dirty="0"/>
              <a:t>根）</a:t>
            </a:r>
            <a:endParaRPr lang="en-US" altLang="zh-CN" dirty="0"/>
          </a:p>
        </p:txBody>
      </p:sp>
    </p:spTree>
    <p:extLst>
      <p:ext uri="{BB962C8B-B14F-4D97-AF65-F5344CB8AC3E}">
        <p14:creationId xmlns:p14="http://schemas.microsoft.com/office/powerpoint/2010/main" val="2288447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有以下结论：对任意的</a:t>
            </a:r>
            <a:r>
              <a:rPr lang="en-US" altLang="zh-CN" dirty="0" err="1"/>
              <a:t>i</a:t>
            </a:r>
            <a:r>
              <a:rPr lang="zh-CN" altLang="en-US" dirty="0"/>
              <a:t>，</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和</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不可能同时为真</a:t>
            </a:r>
            <a:r>
              <a:rPr lang="en-US" altLang="zh-CN" dirty="0" err="1"/>
              <a:t>lyndon</a:t>
            </a:r>
            <a:r>
              <a:rPr lang="zh-CN" altLang="en-US" dirty="0"/>
              <a:t>根（注意，这里指的是不可能同时为不同的两个</a:t>
            </a:r>
            <a:r>
              <a:rPr lang="en-US" altLang="zh-CN" dirty="0"/>
              <a:t>runs</a:t>
            </a:r>
            <a:r>
              <a:rPr lang="zh-CN" altLang="en-US" dirty="0"/>
              <a:t>的真</a:t>
            </a:r>
            <a:r>
              <a:rPr lang="en-US" altLang="zh-CN" dirty="0" err="1"/>
              <a:t>lyndon</a:t>
            </a:r>
            <a:r>
              <a:rPr lang="zh-CN" altLang="en-US" dirty="0"/>
              <a:t>根）</a:t>
            </a:r>
            <a:endParaRPr lang="en-US" altLang="zh-CN" dirty="0"/>
          </a:p>
          <a:p>
            <a:r>
              <a:rPr lang="zh-CN" altLang="en-US" dirty="0"/>
              <a:t>证明：设</a:t>
            </a:r>
            <a:r>
              <a:rPr lang="en-US" altLang="zh-CN" dirty="0"/>
              <a:t>S[</a:t>
            </a:r>
            <a:r>
              <a:rPr lang="en-US" altLang="zh-CN" dirty="0" err="1"/>
              <a:t>u..l</a:t>
            </a:r>
            <a:r>
              <a:rPr lang="en-US" altLang="zh-CN" dirty="0"/>
              <a:t>&lt;(u)]</a:t>
            </a:r>
            <a:r>
              <a:rPr lang="zh-CN" altLang="en-US" dirty="0"/>
              <a:t>是</a:t>
            </a:r>
            <a:r>
              <a:rPr lang="en-US" altLang="zh-CN" dirty="0"/>
              <a:t>r0=(i0,j0,p0)</a:t>
            </a:r>
            <a:r>
              <a:rPr lang="zh-CN" altLang="en-US" dirty="0"/>
              <a:t>的真</a:t>
            </a:r>
            <a:r>
              <a:rPr lang="en-US" altLang="zh-CN" dirty="0" err="1"/>
              <a:t>lyndon</a:t>
            </a:r>
            <a:r>
              <a:rPr lang="zh-CN" altLang="en-US" dirty="0"/>
              <a:t>根，</a:t>
            </a:r>
            <a:r>
              <a:rPr lang="en-US" altLang="zh-CN" dirty="0"/>
              <a:t>S[</a:t>
            </a:r>
            <a:r>
              <a:rPr lang="en-US" altLang="zh-CN" dirty="0" err="1"/>
              <a:t>u..l</a:t>
            </a:r>
            <a:r>
              <a:rPr lang="en-US" altLang="zh-CN" dirty="0"/>
              <a:t>&gt;(u)]</a:t>
            </a:r>
            <a:r>
              <a:rPr lang="zh-CN" altLang="en-US" dirty="0"/>
              <a:t>是</a:t>
            </a:r>
            <a:r>
              <a:rPr lang="en-US" altLang="zh-CN" dirty="0"/>
              <a:t>r1=(i1,j1,p1)</a:t>
            </a:r>
            <a:r>
              <a:rPr lang="zh-CN" altLang="en-US" dirty="0"/>
              <a:t>的真</a:t>
            </a:r>
            <a:r>
              <a:rPr lang="en-US" altLang="zh-CN" dirty="0" err="1"/>
              <a:t>lyndon</a:t>
            </a:r>
            <a:r>
              <a:rPr lang="zh-CN" altLang="en-US" dirty="0"/>
              <a:t>根。不妨设</a:t>
            </a:r>
            <a:r>
              <a:rPr lang="en-US" altLang="zh-CN" dirty="0"/>
              <a:t>l&lt;(u)=u</a:t>
            </a:r>
            <a:r>
              <a:rPr lang="zh-CN" altLang="en-US" dirty="0"/>
              <a:t>，</a:t>
            </a:r>
            <a:r>
              <a:rPr lang="en-US" altLang="zh-CN" dirty="0"/>
              <a:t>l&gt;(u)&gt;u</a:t>
            </a:r>
            <a:r>
              <a:rPr lang="zh-CN" altLang="en-US" dirty="0"/>
              <a:t>，所以有</a:t>
            </a:r>
            <a:r>
              <a:rPr lang="en-US" altLang="zh-CN" dirty="0"/>
              <a:t>p0=1</a:t>
            </a:r>
            <a:r>
              <a:rPr lang="zh-CN" altLang="en-US" dirty="0"/>
              <a:t>，</a:t>
            </a:r>
            <a:r>
              <a:rPr lang="en-US" altLang="zh-CN" dirty="0"/>
              <a:t>l&gt;(u)=u+p1-1</a:t>
            </a:r>
            <a:r>
              <a:rPr lang="zh-CN" altLang="en-US" dirty="0"/>
              <a:t>。由于</a:t>
            </a:r>
            <a:r>
              <a:rPr lang="en-US" altLang="zh-CN" dirty="0"/>
              <a:t>S[</a:t>
            </a:r>
            <a:r>
              <a:rPr lang="en-US" altLang="zh-CN" dirty="0" err="1"/>
              <a:t>u..u</a:t>
            </a:r>
            <a:r>
              <a:rPr lang="en-US" altLang="zh-CN" dirty="0"/>
              <a:t>]</a:t>
            </a:r>
            <a:r>
              <a:rPr lang="zh-CN" altLang="en-US" dirty="0"/>
              <a:t>是</a:t>
            </a:r>
            <a:r>
              <a:rPr lang="en-US" altLang="zh-CN" dirty="0"/>
              <a:t>r0</a:t>
            </a:r>
            <a:r>
              <a:rPr lang="zh-CN" altLang="en-US" dirty="0"/>
              <a:t>的真</a:t>
            </a:r>
            <a:r>
              <a:rPr lang="en-US" altLang="zh-CN" dirty="0" err="1"/>
              <a:t>lyndon</a:t>
            </a:r>
            <a:r>
              <a:rPr lang="zh-CN" altLang="en-US" dirty="0"/>
              <a:t>根，所以</a:t>
            </a:r>
            <a:r>
              <a:rPr lang="en-US" altLang="zh-CN" dirty="0"/>
              <a:t>u-1&gt;=i0</a:t>
            </a:r>
            <a:r>
              <a:rPr lang="zh-CN" altLang="en-US" dirty="0"/>
              <a:t>，</a:t>
            </a:r>
            <a:r>
              <a:rPr lang="en-US" altLang="zh-CN" dirty="0"/>
              <a:t>S[u]=S[u-p0]=S[u-1]</a:t>
            </a:r>
            <a:r>
              <a:rPr lang="zh-CN" altLang="en-US" dirty="0"/>
              <a:t>。而</a:t>
            </a:r>
            <a:r>
              <a:rPr lang="en-US" altLang="zh-CN" dirty="0"/>
              <a:t>S[</a:t>
            </a:r>
            <a:r>
              <a:rPr lang="en-US" altLang="zh-CN" dirty="0" err="1"/>
              <a:t>u..l</a:t>
            </a:r>
            <a:r>
              <a:rPr lang="en-US" altLang="zh-CN" dirty="0"/>
              <a:t>&gt;(u)]</a:t>
            </a:r>
            <a:r>
              <a:rPr lang="zh-CN" altLang="en-US" dirty="0"/>
              <a:t>又是</a:t>
            </a:r>
            <a:r>
              <a:rPr lang="en-US" altLang="zh-CN" dirty="0"/>
              <a:t>r1</a:t>
            </a:r>
            <a:r>
              <a:rPr lang="zh-CN" altLang="en-US" dirty="0"/>
              <a:t>的真</a:t>
            </a:r>
            <a:r>
              <a:rPr lang="en-US" altLang="zh-CN" dirty="0" err="1"/>
              <a:t>lyndon</a:t>
            </a:r>
            <a:r>
              <a:rPr lang="zh-CN" altLang="en-US" dirty="0"/>
              <a:t>根，所以</a:t>
            </a:r>
            <a:r>
              <a:rPr lang="en-US" altLang="zh-CN" dirty="0"/>
              <a:t>u-1&gt;=i1</a:t>
            </a:r>
            <a:r>
              <a:rPr lang="zh-CN" altLang="en-US" dirty="0"/>
              <a:t>，</a:t>
            </a:r>
            <a:r>
              <a:rPr lang="en-US" altLang="zh-CN" dirty="0"/>
              <a:t>S[u-1]=S[u+p1-1]</a:t>
            </a:r>
            <a:r>
              <a:rPr lang="zh-CN" altLang="en-US" dirty="0"/>
              <a:t>。所以</a:t>
            </a:r>
            <a:r>
              <a:rPr lang="en-US" altLang="zh-CN" dirty="0"/>
              <a:t>S[u]=S[u-1]=S[u+p1-1]=S[l&gt;(u)]</a:t>
            </a:r>
            <a:r>
              <a:rPr lang="zh-CN" altLang="en-US" dirty="0"/>
              <a:t>。但是</a:t>
            </a:r>
            <a:r>
              <a:rPr lang="en-US" altLang="zh-CN" dirty="0"/>
              <a:t>S[</a:t>
            </a:r>
            <a:r>
              <a:rPr lang="en-US" altLang="zh-CN" dirty="0" err="1"/>
              <a:t>u..l</a:t>
            </a:r>
            <a:r>
              <a:rPr lang="en-US" altLang="zh-CN" dirty="0"/>
              <a:t>&gt;(u)]</a:t>
            </a:r>
            <a:r>
              <a:rPr lang="zh-CN" altLang="en-US" dirty="0"/>
              <a:t>是</a:t>
            </a:r>
            <a:r>
              <a:rPr lang="en-US" altLang="zh-CN" dirty="0" err="1"/>
              <a:t>lyndon</a:t>
            </a:r>
            <a:r>
              <a:rPr lang="zh-CN" altLang="en-US" dirty="0"/>
              <a:t>根，所以</a:t>
            </a:r>
            <a:r>
              <a:rPr lang="en-US" altLang="zh-CN" dirty="0"/>
              <a:t>S[</a:t>
            </a:r>
            <a:r>
              <a:rPr lang="en-US" altLang="zh-CN" dirty="0" err="1"/>
              <a:t>u..l</a:t>
            </a:r>
            <a:r>
              <a:rPr lang="en-US" altLang="zh-CN" dirty="0"/>
              <a:t>&gt;(u)]</a:t>
            </a:r>
            <a:r>
              <a:rPr lang="zh-CN" altLang="en-US" dirty="0"/>
              <a:t>是</a:t>
            </a:r>
            <a:r>
              <a:rPr lang="en-US" altLang="zh-CN" dirty="0" err="1"/>
              <a:t>lyndon</a:t>
            </a:r>
            <a:r>
              <a:rPr lang="zh-CN" altLang="en-US" dirty="0"/>
              <a:t>串，但是首尾两个字符相同的字符串不可能是</a:t>
            </a:r>
            <a:r>
              <a:rPr lang="en-US" altLang="zh-CN" dirty="0" err="1"/>
              <a:t>lyndon</a:t>
            </a:r>
            <a:r>
              <a:rPr lang="zh-CN" altLang="en-US" dirty="0"/>
              <a:t>串。矛盾。</a:t>
            </a:r>
            <a:endParaRPr lang="en-US" altLang="zh-CN" dirty="0"/>
          </a:p>
        </p:txBody>
      </p:sp>
    </p:spTree>
    <p:extLst>
      <p:ext uri="{BB962C8B-B14F-4D97-AF65-F5344CB8AC3E}">
        <p14:creationId xmlns:p14="http://schemas.microsoft.com/office/powerpoint/2010/main" val="390654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由上两个结论可以得到下面这个结论：</a:t>
            </a:r>
            <a:endParaRPr lang="en-US" altLang="zh-CN" dirty="0"/>
          </a:p>
          <a:p>
            <a:r>
              <a:rPr lang="zh-CN" altLang="en-US" dirty="0"/>
              <a:t>任何两个不同的</a:t>
            </a:r>
            <a:r>
              <a:rPr lang="en-US" altLang="zh-CN" dirty="0"/>
              <a:t>runs r0=(i0,j0,p0)</a:t>
            </a:r>
            <a:r>
              <a:rPr lang="zh-CN" altLang="en-US" dirty="0"/>
              <a:t>和</a:t>
            </a:r>
            <a:r>
              <a:rPr lang="en-US" altLang="zh-CN" dirty="0"/>
              <a:t>r1=(i1,j1,p1)</a:t>
            </a:r>
            <a:r>
              <a:rPr lang="zh-CN" altLang="en-US" dirty="0"/>
              <a:t>的全部真</a:t>
            </a:r>
            <a:r>
              <a:rPr lang="en-US" altLang="zh-CN" dirty="0" err="1"/>
              <a:t>lyndon</a:t>
            </a:r>
            <a:r>
              <a:rPr lang="zh-CN" altLang="en-US" dirty="0"/>
              <a:t>根的左端点集合不交。</a:t>
            </a:r>
            <a:endParaRPr lang="en-US" altLang="zh-CN" dirty="0"/>
          </a:p>
          <a:p>
            <a:r>
              <a:rPr lang="zh-CN" altLang="en-US" dirty="0"/>
              <a:t>证明：假设有交，交点在</a:t>
            </a:r>
            <a:r>
              <a:rPr lang="en-US" altLang="zh-CN" dirty="0"/>
              <a:t>u</a:t>
            </a:r>
            <a:r>
              <a:rPr lang="zh-CN" altLang="en-US" dirty="0"/>
              <a:t>，那么设</a:t>
            </a:r>
            <a:r>
              <a:rPr lang="en-US" altLang="zh-CN" dirty="0"/>
              <a:t>S[u..v0]</a:t>
            </a:r>
            <a:r>
              <a:rPr lang="zh-CN" altLang="en-US" dirty="0"/>
              <a:t>是</a:t>
            </a:r>
            <a:r>
              <a:rPr lang="en-US" altLang="zh-CN" dirty="0"/>
              <a:t>r0</a:t>
            </a:r>
            <a:r>
              <a:rPr lang="zh-CN" altLang="en-US" dirty="0"/>
              <a:t>的真</a:t>
            </a:r>
            <a:r>
              <a:rPr lang="en-US" altLang="zh-CN" dirty="0" err="1"/>
              <a:t>lyndon</a:t>
            </a:r>
            <a:r>
              <a:rPr lang="zh-CN" altLang="en-US" dirty="0"/>
              <a:t>根，</a:t>
            </a:r>
            <a:r>
              <a:rPr lang="en-US" altLang="zh-CN" dirty="0"/>
              <a:t> S[u..v1]</a:t>
            </a:r>
            <a:r>
              <a:rPr lang="zh-CN" altLang="en-US" dirty="0"/>
              <a:t>是</a:t>
            </a:r>
            <a:r>
              <a:rPr lang="en-US" altLang="zh-CN" dirty="0"/>
              <a:t>r1</a:t>
            </a:r>
            <a:r>
              <a:rPr lang="zh-CN" altLang="en-US" dirty="0"/>
              <a:t>的真</a:t>
            </a:r>
            <a:r>
              <a:rPr lang="en-US" altLang="zh-CN" dirty="0" err="1"/>
              <a:t>lyndon</a:t>
            </a:r>
            <a:r>
              <a:rPr lang="zh-CN" altLang="en-US" dirty="0"/>
              <a:t>根，那么由之前倒数第二个结论，</a:t>
            </a:r>
            <a:r>
              <a:rPr lang="en-US" altLang="zh-CN" dirty="0"/>
              <a:t>v0</a:t>
            </a:r>
            <a:r>
              <a:rPr lang="zh-CN" altLang="en-US" dirty="0"/>
              <a:t>要么是</a:t>
            </a:r>
            <a:r>
              <a:rPr lang="en-US" altLang="zh-CN" dirty="0"/>
              <a:t>l&lt;(u)</a:t>
            </a:r>
            <a:r>
              <a:rPr lang="zh-CN" altLang="en-US" dirty="0"/>
              <a:t>，要么是</a:t>
            </a:r>
            <a:r>
              <a:rPr lang="en-US" altLang="zh-CN" dirty="0"/>
              <a:t>l&gt;(u)</a:t>
            </a:r>
            <a:r>
              <a:rPr lang="zh-CN" altLang="en-US" dirty="0"/>
              <a:t>，</a:t>
            </a:r>
            <a:r>
              <a:rPr lang="en-US" altLang="zh-CN" dirty="0"/>
              <a:t>v1</a:t>
            </a:r>
            <a:r>
              <a:rPr lang="zh-CN" altLang="en-US" dirty="0"/>
              <a:t>要么是</a:t>
            </a:r>
            <a:r>
              <a:rPr lang="en-US" altLang="zh-CN" dirty="0"/>
              <a:t>l&lt;(u)</a:t>
            </a:r>
            <a:r>
              <a:rPr lang="zh-CN" altLang="en-US" dirty="0"/>
              <a:t>，要么是</a:t>
            </a:r>
            <a:r>
              <a:rPr lang="en-US" altLang="zh-CN" dirty="0"/>
              <a:t>l&gt;(u)</a:t>
            </a:r>
            <a:r>
              <a:rPr lang="zh-CN" altLang="en-US" dirty="0"/>
              <a:t>。又由上一个结论，</a:t>
            </a:r>
            <a:r>
              <a:rPr lang="en-US" altLang="zh-CN" dirty="0"/>
              <a:t>v0</a:t>
            </a:r>
            <a:r>
              <a:rPr lang="zh-CN" altLang="en-US" dirty="0"/>
              <a:t>必须和</a:t>
            </a:r>
            <a:r>
              <a:rPr lang="en-US" altLang="zh-CN" dirty="0"/>
              <a:t>v1</a:t>
            </a:r>
            <a:r>
              <a:rPr lang="zh-CN" altLang="en-US" dirty="0"/>
              <a:t>相等，那么</a:t>
            </a:r>
            <a:r>
              <a:rPr lang="en-US" altLang="zh-CN" dirty="0"/>
              <a:t>r0</a:t>
            </a:r>
            <a:r>
              <a:rPr lang="zh-CN" altLang="en-US" dirty="0"/>
              <a:t>必须和</a:t>
            </a:r>
            <a:r>
              <a:rPr lang="en-US" altLang="zh-CN" dirty="0"/>
              <a:t>r1</a:t>
            </a:r>
            <a:r>
              <a:rPr lang="zh-CN" altLang="en-US" dirty="0"/>
              <a:t>相等，矛盾。</a:t>
            </a:r>
            <a:endParaRPr lang="en-US" altLang="zh-CN" dirty="0"/>
          </a:p>
        </p:txBody>
      </p:sp>
    </p:spTree>
    <p:extLst>
      <p:ext uri="{BB962C8B-B14F-4D97-AF65-F5344CB8AC3E}">
        <p14:creationId xmlns:p14="http://schemas.microsoft.com/office/powerpoint/2010/main" val="368582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a:t>
            </a:r>
          </a:p>
        </p:txBody>
      </p:sp>
      <p:sp>
        <p:nvSpPr>
          <p:cNvPr id="3" name="内容占位符 2">
            <a:extLst>
              <a:ext uri="{FF2B5EF4-FFF2-40B4-BE49-F238E27FC236}">
                <a16:creationId xmlns:a16="http://schemas.microsoft.com/office/drawing/2014/main" id="{13CC29E6-E542-D20F-EC56-FE606E5F14E0}"/>
              </a:ext>
            </a:extLst>
          </p:cNvPr>
          <p:cNvSpPr>
            <a:spLocks noGrp="1"/>
          </p:cNvSpPr>
          <p:nvPr>
            <p:ph idx="1"/>
          </p:nvPr>
        </p:nvSpPr>
        <p:spPr/>
        <p:txBody>
          <a:bodyPr/>
          <a:lstStyle/>
          <a:p>
            <a:r>
              <a:rPr lang="en-US" altLang="zh-CN" dirty="0" err="1"/>
              <a:t>sa</a:t>
            </a:r>
            <a:r>
              <a:rPr lang="zh-CN" altLang="en-US" dirty="0"/>
              <a:t>可以用来</a:t>
            </a:r>
            <a:r>
              <a:rPr lang="en-US" altLang="zh-CN" dirty="0" err="1"/>
              <a:t>lyndon</a:t>
            </a:r>
            <a:r>
              <a:rPr lang="zh-CN" altLang="en-US" dirty="0"/>
              <a:t>分解依赖于以下结论：</a:t>
            </a:r>
            <a:endParaRPr lang="en-US" altLang="zh-CN" dirty="0"/>
          </a:p>
          <a:p>
            <a:r>
              <a:rPr lang="zh-CN" altLang="en-US" dirty="0"/>
              <a:t>定义数组 </a:t>
            </a:r>
            <a:r>
              <a:rPr lang="en-US" altLang="zh-CN" dirty="0"/>
              <a:t>a[</a:t>
            </a:r>
            <a:r>
              <a:rPr lang="en-US" altLang="zh-CN" dirty="0" err="1"/>
              <a:t>i</a:t>
            </a:r>
            <a:r>
              <a:rPr lang="en-US" altLang="zh-CN" dirty="0"/>
              <a:t>] </a:t>
            </a:r>
            <a:r>
              <a:rPr lang="zh-CN" altLang="en-US" dirty="0"/>
              <a:t>为最小的 </a:t>
            </a:r>
            <a:r>
              <a:rPr lang="en-US" altLang="zh-CN" dirty="0"/>
              <a:t>j</a:t>
            </a:r>
            <a:r>
              <a:rPr lang="zh-CN" altLang="en-US" dirty="0"/>
              <a:t>，使得</a:t>
            </a:r>
            <a:r>
              <a:rPr lang="en-US" altLang="zh-CN" dirty="0"/>
              <a:t>j&gt;</a:t>
            </a:r>
            <a:r>
              <a:rPr lang="en-US" altLang="zh-CN" dirty="0" err="1"/>
              <a:t>i</a:t>
            </a:r>
            <a:r>
              <a:rPr lang="en-US" altLang="zh-CN" dirty="0"/>
              <a:t> </a:t>
            </a:r>
            <a:r>
              <a:rPr lang="zh-CN" altLang="en-US" dirty="0"/>
              <a:t>且 </a:t>
            </a:r>
            <a:r>
              <a:rPr lang="en-US" altLang="zh-CN" dirty="0"/>
              <a:t>S[</a:t>
            </a:r>
            <a:r>
              <a:rPr lang="en-US" altLang="zh-CN" dirty="0" err="1"/>
              <a:t>j..|S</a:t>
            </a:r>
            <a:r>
              <a:rPr lang="en-US" altLang="zh-CN" dirty="0"/>
              <a:t>|-1] &lt; S[</a:t>
            </a:r>
            <a:r>
              <a:rPr lang="en-US" altLang="zh-CN" dirty="0" err="1"/>
              <a:t>i</a:t>
            </a:r>
            <a:r>
              <a:rPr lang="en-US" altLang="zh-CN" dirty="0"/>
              <a:t>..|S|-1]</a:t>
            </a:r>
            <a:r>
              <a:rPr lang="zh-CN" altLang="en-US" dirty="0"/>
              <a:t>，若不存在这样的 </a:t>
            </a:r>
            <a:r>
              <a:rPr lang="en-US" altLang="zh-CN" dirty="0"/>
              <a:t>j</a:t>
            </a:r>
            <a:r>
              <a:rPr lang="zh-CN" altLang="en-US" dirty="0"/>
              <a:t>，可以认为 </a:t>
            </a:r>
            <a:r>
              <a:rPr lang="en-US" altLang="zh-CN" dirty="0"/>
              <a:t>a[</a:t>
            </a:r>
            <a:r>
              <a:rPr lang="en-US" altLang="zh-CN" dirty="0" err="1"/>
              <a:t>i</a:t>
            </a:r>
            <a:r>
              <a:rPr lang="en-US" altLang="zh-CN" dirty="0"/>
              <a:t>] = |S|</a:t>
            </a:r>
            <a:r>
              <a:rPr lang="zh-CN" altLang="en-US" dirty="0"/>
              <a:t>。</a:t>
            </a:r>
          </a:p>
          <a:p>
            <a:r>
              <a:rPr lang="zh-CN" altLang="en-US" dirty="0"/>
              <a:t>那么，</a:t>
            </a:r>
            <a:r>
              <a:rPr lang="en-US" altLang="zh-CN" dirty="0"/>
              <a:t>S </a:t>
            </a:r>
            <a:r>
              <a:rPr lang="zh-CN" altLang="en-US" dirty="0"/>
              <a:t>的 </a:t>
            </a:r>
            <a:r>
              <a:rPr lang="en-US" altLang="zh-CN" dirty="0"/>
              <a:t>Lyndon </a:t>
            </a:r>
            <a:r>
              <a:rPr lang="zh-CN" altLang="en-US" dirty="0"/>
              <a:t>分解的第一项为 </a:t>
            </a:r>
            <a:r>
              <a:rPr lang="en-US" altLang="zh-CN" dirty="0"/>
              <a:t>S[0..a[0]-1]</a:t>
            </a:r>
            <a:r>
              <a:rPr lang="zh-CN" altLang="en-US" dirty="0"/>
              <a:t>，且后面 </a:t>
            </a:r>
            <a:r>
              <a:rPr lang="en-US" altLang="zh-CN" dirty="0"/>
              <a:t>m-1 </a:t>
            </a:r>
            <a:r>
              <a:rPr lang="zh-CN" altLang="en-US" dirty="0"/>
              <a:t>项就是 </a:t>
            </a:r>
            <a:r>
              <a:rPr lang="en-US" altLang="zh-CN" dirty="0"/>
              <a:t>S[a[0]..|S|-1] </a:t>
            </a:r>
            <a:r>
              <a:rPr lang="zh-CN" altLang="en-US" dirty="0"/>
              <a:t>的 </a:t>
            </a:r>
            <a:r>
              <a:rPr lang="en-US" altLang="zh-CN" dirty="0"/>
              <a:t>Lyndon </a:t>
            </a:r>
            <a:r>
              <a:rPr lang="zh-CN" altLang="en-US" dirty="0"/>
              <a:t>分解。</a:t>
            </a:r>
            <a:endParaRPr lang="en-US" altLang="zh-CN" dirty="0"/>
          </a:p>
        </p:txBody>
      </p:sp>
    </p:spTree>
    <p:extLst>
      <p:ext uri="{BB962C8B-B14F-4D97-AF65-F5344CB8AC3E}">
        <p14:creationId xmlns:p14="http://schemas.microsoft.com/office/powerpoint/2010/main" val="2297249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en-US" altLang="zh-CN" dirty="0"/>
              <a:t>v0=v1 -&gt; r0=r1</a:t>
            </a:r>
            <a:r>
              <a:rPr lang="zh-CN" altLang="en-US" dirty="0"/>
              <a:t>还需要一个引理，设两个不同的</a:t>
            </a:r>
            <a:r>
              <a:rPr lang="en-US" altLang="zh-CN" dirty="0"/>
              <a:t>runs r0=(i0,j0,p)</a:t>
            </a:r>
            <a:r>
              <a:rPr lang="zh-CN" altLang="en-US" dirty="0"/>
              <a:t>和</a:t>
            </a:r>
            <a:r>
              <a:rPr lang="en-US" altLang="zh-CN" dirty="0"/>
              <a:t>r1=(i1,j1,p)</a:t>
            </a:r>
            <a:r>
              <a:rPr lang="zh-CN" altLang="en-US" dirty="0"/>
              <a:t>，则</a:t>
            </a:r>
            <a:r>
              <a:rPr lang="en-US" altLang="zh-CN" dirty="0"/>
              <a:t>r0</a:t>
            </a:r>
            <a:r>
              <a:rPr lang="zh-CN" altLang="en-US" dirty="0"/>
              <a:t>和</a:t>
            </a:r>
            <a:r>
              <a:rPr lang="en-US" altLang="zh-CN" dirty="0"/>
              <a:t>r1</a:t>
            </a:r>
            <a:r>
              <a:rPr lang="zh-CN" altLang="en-US" dirty="0"/>
              <a:t>的交长度小于</a:t>
            </a:r>
            <a:r>
              <a:rPr lang="en-US" altLang="zh-CN" dirty="0"/>
              <a:t>p</a:t>
            </a:r>
            <a:r>
              <a:rPr lang="zh-CN" altLang="en-US" dirty="0"/>
              <a:t>。证明比较简单，若交的长度</a:t>
            </a:r>
            <a:r>
              <a:rPr lang="en-US" altLang="zh-CN" dirty="0"/>
              <a:t>&gt;=p </a:t>
            </a:r>
            <a:r>
              <a:rPr lang="zh-CN" altLang="en-US" dirty="0"/>
              <a:t>，在交中选出一个循环节扩展，能导出矛盾。</a:t>
            </a:r>
            <a:endParaRPr lang="en-US" altLang="zh-CN" dirty="0"/>
          </a:p>
          <a:p>
            <a:r>
              <a:rPr lang="zh-CN" altLang="en-US" dirty="0"/>
              <a:t>由于</a:t>
            </a:r>
            <a:r>
              <a:rPr lang="en-US" altLang="zh-CN" dirty="0"/>
              <a:t>v0=v1</a:t>
            </a:r>
            <a:r>
              <a:rPr lang="zh-CN" altLang="en-US" dirty="0"/>
              <a:t>，那么两个</a:t>
            </a:r>
            <a:r>
              <a:rPr lang="en-US" altLang="zh-CN" dirty="0"/>
              <a:t>runs</a:t>
            </a:r>
            <a:r>
              <a:rPr lang="zh-CN" altLang="en-US" dirty="0"/>
              <a:t>的</a:t>
            </a:r>
            <a:r>
              <a:rPr lang="en-US" altLang="zh-CN" dirty="0"/>
              <a:t>p</a:t>
            </a:r>
            <a:r>
              <a:rPr lang="zh-CN" altLang="en-US" dirty="0"/>
              <a:t>相等，且交长度至少为</a:t>
            </a:r>
            <a:r>
              <a:rPr lang="en-US" altLang="zh-CN" dirty="0"/>
              <a:t>p</a:t>
            </a:r>
            <a:r>
              <a:rPr lang="zh-CN" altLang="en-US" dirty="0"/>
              <a:t>，用上面这个结论可以导出矛盾。</a:t>
            </a:r>
            <a:endParaRPr lang="en-US" altLang="zh-CN" dirty="0"/>
          </a:p>
        </p:txBody>
      </p:sp>
    </p:spTree>
    <p:extLst>
      <p:ext uri="{BB962C8B-B14F-4D97-AF65-F5344CB8AC3E}">
        <p14:creationId xmlns:p14="http://schemas.microsoft.com/office/powerpoint/2010/main" val="756382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现在可以估计</a:t>
            </a:r>
            <a:r>
              <a:rPr lang="en-US" altLang="zh-CN" dirty="0"/>
              <a:t>|Runs(S)|</a:t>
            </a:r>
            <a:r>
              <a:rPr lang="zh-CN" altLang="en-US" dirty="0"/>
              <a:t>了</a:t>
            </a:r>
            <a:endParaRPr lang="en-US" altLang="zh-CN" dirty="0"/>
          </a:p>
          <a:p>
            <a:r>
              <a:rPr lang="zh-CN" altLang="en-US" dirty="0"/>
              <a:t>任取</a:t>
            </a:r>
            <a:r>
              <a:rPr lang="en-US" altLang="zh-CN" dirty="0"/>
              <a:t>S</a:t>
            </a:r>
            <a:r>
              <a:rPr lang="zh-CN" altLang="en-US" dirty="0"/>
              <a:t>的一个</a:t>
            </a:r>
            <a:r>
              <a:rPr lang="en-US" altLang="zh-CN" dirty="0"/>
              <a:t>run r</a:t>
            </a:r>
            <a:r>
              <a:rPr lang="zh-CN" altLang="en-US" dirty="0"/>
              <a:t>，其至少有一个真</a:t>
            </a:r>
            <a:r>
              <a:rPr lang="en-US" altLang="zh-CN" dirty="0" err="1"/>
              <a:t>lyndon</a:t>
            </a:r>
            <a:r>
              <a:rPr lang="zh-CN" altLang="en-US" dirty="0"/>
              <a:t>根</a:t>
            </a:r>
            <a:endParaRPr lang="en-US" altLang="zh-CN" dirty="0"/>
          </a:p>
          <a:p>
            <a:r>
              <a:rPr lang="zh-CN" altLang="en-US" dirty="0"/>
              <a:t>所以</a:t>
            </a:r>
            <a:r>
              <a:rPr lang="en-US" altLang="zh-CN" dirty="0"/>
              <a:t>|Runs(S)|=S</a:t>
            </a:r>
            <a:r>
              <a:rPr lang="zh-CN" altLang="en-US" dirty="0"/>
              <a:t>的所有的</a:t>
            </a:r>
            <a:r>
              <a:rPr lang="en-US" altLang="zh-CN" dirty="0"/>
              <a:t>runs</a:t>
            </a:r>
            <a:r>
              <a:rPr lang="zh-CN" altLang="en-US" dirty="0"/>
              <a:t>的个数</a:t>
            </a:r>
            <a:r>
              <a:rPr lang="en-US" altLang="zh-CN" dirty="0"/>
              <a:t>&lt;=S</a:t>
            </a:r>
            <a:r>
              <a:rPr lang="zh-CN" altLang="en-US" dirty="0"/>
              <a:t>的所有</a:t>
            </a:r>
            <a:r>
              <a:rPr lang="en-US" altLang="zh-CN" dirty="0"/>
              <a:t>runs</a:t>
            </a:r>
            <a:r>
              <a:rPr lang="zh-CN" altLang="en-US" dirty="0"/>
              <a:t>的真</a:t>
            </a:r>
            <a:r>
              <a:rPr lang="en-US" altLang="zh-CN" dirty="0" err="1"/>
              <a:t>lyndon</a:t>
            </a:r>
            <a:r>
              <a:rPr lang="zh-CN" altLang="en-US" dirty="0"/>
              <a:t>根个数之和</a:t>
            </a:r>
            <a:endParaRPr lang="en-US" altLang="zh-CN" dirty="0"/>
          </a:p>
          <a:p>
            <a:r>
              <a:rPr lang="zh-CN" altLang="en-US" dirty="0"/>
              <a:t>而刚才又证明了任何两个不同的</a:t>
            </a:r>
            <a:r>
              <a:rPr lang="en-US" altLang="zh-CN" dirty="0"/>
              <a:t>runs</a:t>
            </a:r>
            <a:r>
              <a:rPr lang="zh-CN" altLang="en-US" dirty="0"/>
              <a:t>的全部真</a:t>
            </a:r>
            <a:r>
              <a:rPr lang="en-US" altLang="zh-CN" dirty="0" err="1"/>
              <a:t>lyndon</a:t>
            </a:r>
            <a:r>
              <a:rPr lang="zh-CN" altLang="en-US" dirty="0"/>
              <a:t>根的左端点集合不交</a:t>
            </a:r>
            <a:endParaRPr lang="en-US" altLang="zh-CN" dirty="0"/>
          </a:p>
          <a:p>
            <a:r>
              <a:rPr lang="zh-CN" altLang="en-US" dirty="0"/>
              <a:t>所以</a:t>
            </a:r>
            <a:r>
              <a:rPr lang="en-US" altLang="zh-CN" dirty="0"/>
              <a:t>S</a:t>
            </a:r>
            <a:r>
              <a:rPr lang="zh-CN" altLang="en-US" dirty="0"/>
              <a:t>的所有</a:t>
            </a:r>
            <a:r>
              <a:rPr lang="en-US" altLang="zh-CN" dirty="0"/>
              <a:t>runs</a:t>
            </a:r>
            <a:r>
              <a:rPr lang="zh-CN" altLang="en-US" dirty="0"/>
              <a:t>的真</a:t>
            </a:r>
            <a:r>
              <a:rPr lang="en-US" altLang="zh-CN" dirty="0" err="1"/>
              <a:t>lyndon</a:t>
            </a:r>
            <a:r>
              <a:rPr lang="zh-CN" altLang="en-US" dirty="0"/>
              <a:t>根个数之和</a:t>
            </a:r>
            <a:r>
              <a:rPr lang="en-US" altLang="zh-CN" dirty="0"/>
              <a:t>=S</a:t>
            </a:r>
            <a:r>
              <a:rPr lang="zh-CN" altLang="en-US" dirty="0"/>
              <a:t>的所有</a:t>
            </a:r>
            <a:r>
              <a:rPr lang="en-US" altLang="zh-CN" dirty="0"/>
              <a:t>runs</a:t>
            </a:r>
            <a:r>
              <a:rPr lang="zh-CN" altLang="en-US" dirty="0"/>
              <a:t>的真</a:t>
            </a:r>
            <a:r>
              <a:rPr lang="en-US" altLang="zh-CN" dirty="0" err="1"/>
              <a:t>lyndon</a:t>
            </a:r>
            <a:r>
              <a:rPr lang="zh-CN" altLang="en-US" dirty="0"/>
              <a:t>根的左端点集合的并的大小</a:t>
            </a:r>
            <a:r>
              <a:rPr lang="en-US" altLang="zh-CN" dirty="0"/>
              <a:t>&lt;=|{2,3,...,|S|}|=|S|-1&lt;|S|</a:t>
            </a:r>
          </a:p>
          <a:p>
            <a:r>
              <a:rPr lang="zh-CN" altLang="en-US" dirty="0"/>
              <a:t>所以</a:t>
            </a:r>
            <a:r>
              <a:rPr lang="en-US" altLang="zh-CN" dirty="0"/>
              <a:t>|Runs(S)|&lt;|S|</a:t>
            </a:r>
          </a:p>
          <a:p>
            <a:endParaRPr lang="en-US" altLang="zh-CN" dirty="0"/>
          </a:p>
        </p:txBody>
      </p:sp>
    </p:spTree>
    <p:extLst>
      <p:ext uri="{BB962C8B-B14F-4D97-AF65-F5344CB8AC3E}">
        <p14:creationId xmlns:p14="http://schemas.microsoft.com/office/powerpoint/2010/main" val="380821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分解和</a:t>
            </a:r>
            <a:r>
              <a:rPr lang="en-US" altLang="zh-CN" dirty="0"/>
              <a:t>runs</a:t>
            </a:r>
            <a:r>
              <a:rPr lang="zh-CN" altLang="en-US" dirty="0"/>
              <a:t>的关系</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也可以估计</a:t>
            </a:r>
            <a:r>
              <a:rPr lang="en-US" altLang="zh-CN" dirty="0"/>
              <a:t>S</a:t>
            </a:r>
            <a:r>
              <a:rPr lang="zh-CN" altLang="en-US" dirty="0"/>
              <a:t>的所有</a:t>
            </a:r>
            <a:r>
              <a:rPr lang="en-US" altLang="zh-CN" dirty="0"/>
              <a:t>runs</a:t>
            </a:r>
            <a:r>
              <a:rPr lang="zh-CN" altLang="en-US" dirty="0"/>
              <a:t>的指数之和</a:t>
            </a:r>
            <a:endParaRPr lang="en-US" altLang="zh-CN" dirty="0"/>
          </a:p>
          <a:p>
            <a:r>
              <a:rPr lang="zh-CN" altLang="en-US" dirty="0"/>
              <a:t>设</a:t>
            </a:r>
            <a:r>
              <a:rPr lang="en-US" altLang="zh-CN" dirty="0"/>
              <a:t>r=(</a:t>
            </a:r>
            <a:r>
              <a:rPr lang="en-US" altLang="zh-CN" dirty="0" err="1"/>
              <a:t>i,j,p</a:t>
            </a:r>
            <a:r>
              <a:rPr lang="en-US" altLang="zh-CN" dirty="0"/>
              <a:t>)</a:t>
            </a:r>
            <a:r>
              <a:rPr lang="zh-CN" altLang="en-US" dirty="0"/>
              <a:t>的循环节完整出现了</a:t>
            </a:r>
            <a:r>
              <a:rPr lang="en-US" altLang="zh-CN" dirty="0"/>
              <a:t>x</a:t>
            </a:r>
            <a:r>
              <a:rPr lang="zh-CN" altLang="en-US" dirty="0"/>
              <a:t>次，那么真</a:t>
            </a:r>
            <a:r>
              <a:rPr lang="en-US" altLang="zh-CN" dirty="0" err="1"/>
              <a:t>lyndon</a:t>
            </a:r>
            <a:r>
              <a:rPr lang="zh-CN" altLang="en-US" dirty="0"/>
              <a:t>根至少有</a:t>
            </a:r>
            <a:r>
              <a:rPr lang="en-US" altLang="zh-CN" dirty="0"/>
              <a:t>x-1</a:t>
            </a:r>
            <a:r>
              <a:rPr lang="zh-CN" altLang="en-US" dirty="0"/>
              <a:t>个</a:t>
            </a:r>
            <a:endParaRPr lang="en-US" altLang="zh-CN" dirty="0"/>
          </a:p>
          <a:p>
            <a:r>
              <a:rPr lang="zh-CN" altLang="en-US" dirty="0"/>
              <a:t>所以</a:t>
            </a:r>
            <a:r>
              <a:rPr lang="en-US" altLang="zh-CN" dirty="0"/>
              <a:t>r</a:t>
            </a:r>
            <a:r>
              <a:rPr lang="zh-CN" altLang="en-US" dirty="0"/>
              <a:t>的真</a:t>
            </a:r>
            <a:r>
              <a:rPr lang="en-US" altLang="zh-CN" dirty="0" err="1"/>
              <a:t>lyndon</a:t>
            </a:r>
            <a:r>
              <a:rPr lang="zh-CN" altLang="en-US" dirty="0"/>
              <a:t>根的个数</a:t>
            </a:r>
            <a:r>
              <a:rPr lang="en-US" altLang="zh-CN" dirty="0"/>
              <a:t>&gt;=</a:t>
            </a:r>
            <a:r>
              <a:rPr lang="zh-CN" altLang="en-US" dirty="0"/>
              <a:t>循环节完整出现的次数</a:t>
            </a:r>
            <a:r>
              <a:rPr lang="en-US" altLang="zh-CN" dirty="0"/>
              <a:t>-1=r</a:t>
            </a:r>
            <a:r>
              <a:rPr lang="zh-CN" altLang="en-US" dirty="0"/>
              <a:t>的指数下取整</a:t>
            </a:r>
            <a:r>
              <a:rPr lang="en-US" altLang="zh-CN" dirty="0"/>
              <a:t>-1&gt;r</a:t>
            </a:r>
            <a:r>
              <a:rPr lang="zh-CN" altLang="en-US" dirty="0"/>
              <a:t>的指数</a:t>
            </a:r>
            <a:r>
              <a:rPr lang="en-US" altLang="zh-CN" dirty="0"/>
              <a:t>-2</a:t>
            </a:r>
          </a:p>
          <a:p>
            <a:r>
              <a:rPr lang="zh-CN" altLang="en-US" dirty="0"/>
              <a:t>所以对所有</a:t>
            </a:r>
            <a:r>
              <a:rPr lang="en-US" altLang="zh-CN" dirty="0"/>
              <a:t>runs</a:t>
            </a:r>
            <a:r>
              <a:rPr lang="zh-CN" altLang="en-US" dirty="0"/>
              <a:t>求和，有</a:t>
            </a:r>
            <a:r>
              <a:rPr lang="en-US" altLang="zh-CN" dirty="0"/>
              <a:t>\</a:t>
            </a:r>
            <a:r>
              <a:rPr lang="en-US" altLang="zh-CN" dirty="0" err="1"/>
              <a:t>sum_r</a:t>
            </a:r>
            <a:r>
              <a:rPr lang="en-US" altLang="zh-CN" dirty="0"/>
              <a:t> (r</a:t>
            </a:r>
            <a:r>
              <a:rPr lang="zh-CN" altLang="en-US" dirty="0"/>
              <a:t>的指数</a:t>
            </a:r>
            <a:r>
              <a:rPr lang="en-US" altLang="zh-CN" dirty="0"/>
              <a:t>-2)&lt;\</a:t>
            </a:r>
            <a:r>
              <a:rPr lang="en-US" altLang="zh-CN" dirty="0" err="1"/>
              <a:t>sum_r</a:t>
            </a:r>
            <a:r>
              <a:rPr lang="en-US" altLang="zh-CN" dirty="0"/>
              <a:t> r</a:t>
            </a:r>
            <a:r>
              <a:rPr lang="zh-CN" altLang="en-US" dirty="0"/>
              <a:t>的真</a:t>
            </a:r>
            <a:r>
              <a:rPr lang="en-US" altLang="zh-CN" dirty="0" err="1"/>
              <a:t>lyndon</a:t>
            </a:r>
            <a:r>
              <a:rPr lang="zh-CN" altLang="en-US" dirty="0"/>
              <a:t>根的个数</a:t>
            </a:r>
            <a:endParaRPr lang="en-US" altLang="zh-CN" dirty="0"/>
          </a:p>
          <a:p>
            <a:r>
              <a:rPr lang="zh-CN" altLang="en-US" dirty="0"/>
              <a:t>刚才估计了</a:t>
            </a:r>
            <a:r>
              <a:rPr lang="en-US" altLang="zh-CN" dirty="0"/>
              <a:t>\</a:t>
            </a:r>
            <a:r>
              <a:rPr lang="en-US" altLang="zh-CN" dirty="0" err="1"/>
              <a:t>sum_r</a:t>
            </a:r>
            <a:r>
              <a:rPr lang="en-US" altLang="zh-CN" dirty="0"/>
              <a:t> r</a:t>
            </a:r>
            <a:r>
              <a:rPr lang="zh-CN" altLang="en-US" dirty="0"/>
              <a:t>的真</a:t>
            </a:r>
            <a:r>
              <a:rPr lang="en-US" altLang="zh-CN" dirty="0" err="1"/>
              <a:t>lyndon</a:t>
            </a:r>
            <a:r>
              <a:rPr lang="zh-CN" altLang="en-US" dirty="0"/>
              <a:t>根的个数</a:t>
            </a:r>
            <a:r>
              <a:rPr lang="en-US" altLang="zh-CN" dirty="0"/>
              <a:t>&lt;|S|</a:t>
            </a:r>
          </a:p>
          <a:p>
            <a:r>
              <a:rPr lang="zh-CN" altLang="en-US" dirty="0"/>
              <a:t>所以</a:t>
            </a:r>
            <a:r>
              <a:rPr lang="en-US" altLang="zh-CN" dirty="0"/>
              <a:t>\</a:t>
            </a:r>
            <a:r>
              <a:rPr lang="en-US" altLang="zh-CN" dirty="0" err="1"/>
              <a:t>sum_r</a:t>
            </a:r>
            <a:r>
              <a:rPr lang="en-US" altLang="zh-CN" dirty="0"/>
              <a:t> (r</a:t>
            </a:r>
            <a:r>
              <a:rPr lang="zh-CN" altLang="en-US" dirty="0"/>
              <a:t>的指数</a:t>
            </a:r>
            <a:r>
              <a:rPr lang="en-US" altLang="zh-CN" dirty="0"/>
              <a:t>-2)&lt;|S|</a:t>
            </a:r>
          </a:p>
          <a:p>
            <a:r>
              <a:rPr lang="zh-CN" altLang="en-US" dirty="0"/>
              <a:t>所以</a:t>
            </a:r>
            <a:r>
              <a:rPr lang="en-US" altLang="zh-CN" dirty="0"/>
              <a:t>\</a:t>
            </a:r>
            <a:r>
              <a:rPr lang="en-US" altLang="zh-CN" dirty="0" err="1"/>
              <a:t>sum_r</a:t>
            </a:r>
            <a:r>
              <a:rPr lang="en-US" altLang="zh-CN" dirty="0"/>
              <a:t> r</a:t>
            </a:r>
            <a:r>
              <a:rPr lang="zh-CN" altLang="en-US" dirty="0"/>
              <a:t>的指数</a:t>
            </a:r>
            <a:r>
              <a:rPr lang="en-US" altLang="zh-CN" dirty="0"/>
              <a:t>&lt;|S|+2</a:t>
            </a:r>
            <a:r>
              <a:rPr lang="zh-CN" altLang="en-US" dirty="0"/>
              <a:t>*</a:t>
            </a:r>
            <a:r>
              <a:rPr lang="en-US" altLang="zh-CN" dirty="0"/>
              <a:t>|Runs(S)|&lt;3</a:t>
            </a:r>
            <a:r>
              <a:rPr lang="zh-CN" altLang="en-US" dirty="0"/>
              <a:t>*</a:t>
            </a:r>
            <a:r>
              <a:rPr lang="en-US" altLang="zh-CN" dirty="0"/>
              <a:t>|S|</a:t>
            </a:r>
          </a:p>
          <a:p>
            <a:endParaRPr lang="en-US" altLang="zh-CN" dirty="0"/>
          </a:p>
          <a:p>
            <a:endParaRPr lang="en-US" altLang="zh-CN" dirty="0"/>
          </a:p>
        </p:txBody>
      </p:sp>
    </p:spTree>
    <p:extLst>
      <p:ext uri="{BB962C8B-B14F-4D97-AF65-F5344CB8AC3E}">
        <p14:creationId xmlns:p14="http://schemas.microsoft.com/office/powerpoint/2010/main" val="2800880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zh-CN" altLang="en-US" dirty="0"/>
              <a:t>求</a:t>
            </a:r>
            <a:r>
              <a:rPr lang="en-US" altLang="zh-CN" dirty="0"/>
              <a:t>runs</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由刚才的讨论我们知道</a:t>
            </a:r>
            <a:r>
              <a:rPr lang="en-US" altLang="zh-CN" dirty="0"/>
              <a:t>runs</a:t>
            </a:r>
            <a:r>
              <a:rPr lang="zh-CN" altLang="en-US" dirty="0"/>
              <a:t>的</a:t>
            </a:r>
            <a:r>
              <a:rPr lang="en-US" altLang="zh-CN" dirty="0" err="1"/>
              <a:t>lyndon</a:t>
            </a:r>
            <a:r>
              <a:rPr lang="zh-CN" altLang="en-US" dirty="0"/>
              <a:t>根一定形如</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或者</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的形式</a:t>
            </a:r>
            <a:endParaRPr lang="en-US" altLang="zh-CN" dirty="0"/>
          </a:p>
          <a:p>
            <a:r>
              <a:rPr lang="zh-CN" altLang="en-US" dirty="0"/>
              <a:t>所以可以先求出</a:t>
            </a:r>
            <a:r>
              <a:rPr lang="en-US" altLang="zh-CN" dirty="0" err="1"/>
              <a:t>lyndon</a:t>
            </a:r>
            <a:r>
              <a:rPr lang="zh-CN" altLang="en-US" dirty="0"/>
              <a:t>数组，再从</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或者</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这样的子串开始扩展</a:t>
            </a:r>
            <a:endParaRPr lang="en-US" altLang="zh-CN" dirty="0"/>
          </a:p>
          <a:p>
            <a:r>
              <a:rPr lang="zh-CN" altLang="en-US" dirty="0"/>
              <a:t>考虑</a:t>
            </a:r>
            <a:r>
              <a:rPr lang="en-US" altLang="zh-CN" dirty="0"/>
              <a:t>l&lt;(</a:t>
            </a:r>
            <a:r>
              <a:rPr lang="en-US" altLang="zh-CN" dirty="0" err="1"/>
              <a:t>i</a:t>
            </a:r>
            <a:r>
              <a:rPr lang="en-US" altLang="zh-CN" dirty="0"/>
              <a:t>)</a:t>
            </a:r>
            <a:r>
              <a:rPr lang="zh-CN" altLang="en-US" dirty="0"/>
              <a:t>或者</a:t>
            </a:r>
            <a:r>
              <a:rPr lang="en-US" altLang="zh-CN" dirty="0"/>
              <a:t>l&gt;(</a:t>
            </a:r>
            <a:r>
              <a:rPr lang="en-US" altLang="zh-CN" dirty="0" err="1"/>
              <a:t>i</a:t>
            </a:r>
            <a:r>
              <a:rPr lang="en-US" altLang="zh-CN" dirty="0"/>
              <a:t>)</a:t>
            </a:r>
            <a:r>
              <a:rPr lang="zh-CN" altLang="en-US" dirty="0"/>
              <a:t>如何求</a:t>
            </a:r>
            <a:endParaRPr lang="en-US" altLang="zh-CN" dirty="0"/>
          </a:p>
          <a:p>
            <a:pPr lvl="1"/>
            <a:r>
              <a:rPr lang="zh-CN" altLang="en-US" dirty="0"/>
              <a:t>方法一：用之前提到的</a:t>
            </a:r>
            <a:r>
              <a:rPr lang="en-US" altLang="zh-CN" dirty="0" err="1"/>
              <a:t>sa</a:t>
            </a:r>
            <a:endParaRPr lang="en-US" altLang="zh-CN" dirty="0"/>
          </a:p>
          <a:p>
            <a:pPr lvl="1"/>
            <a:r>
              <a:rPr lang="zh-CN" altLang="en-US" dirty="0"/>
              <a:t>方法二：倒过来做，用一个栈存储</a:t>
            </a:r>
            <a:r>
              <a:rPr lang="en-US" altLang="zh-CN" dirty="0"/>
              <a:t>S[</a:t>
            </a:r>
            <a:r>
              <a:rPr lang="en-US" altLang="zh-CN" dirty="0" err="1"/>
              <a:t>i</a:t>
            </a:r>
            <a:r>
              <a:rPr lang="en-US" altLang="zh-CN" dirty="0"/>
              <a:t>..|S|]</a:t>
            </a:r>
            <a:r>
              <a:rPr lang="zh-CN" altLang="en-US" dirty="0"/>
              <a:t>的</a:t>
            </a:r>
            <a:r>
              <a:rPr lang="en-US" altLang="zh-CN" dirty="0" err="1"/>
              <a:t>lyndon</a:t>
            </a:r>
            <a:r>
              <a:rPr lang="zh-CN" altLang="en-US" dirty="0"/>
              <a:t>分解的各个部分</a:t>
            </a:r>
            <a:r>
              <a:rPr lang="en-US" altLang="zh-CN" dirty="0"/>
              <a:t>s</a:t>
            </a:r>
            <a:r>
              <a:rPr lang="en-US" altLang="zh-CN" baseline="-25000" dirty="0"/>
              <a:t>1</a:t>
            </a:r>
            <a:r>
              <a:rPr lang="en-US" altLang="zh-CN" dirty="0"/>
              <a:t>,...,s</a:t>
            </a:r>
            <a:r>
              <a:rPr lang="en-US" altLang="zh-CN" baseline="-25000" dirty="0"/>
              <a:t>g</a:t>
            </a:r>
            <a:r>
              <a:rPr lang="zh-CN" altLang="en-US" dirty="0"/>
              <a:t>，现在在串前面加一个字符</a:t>
            </a:r>
            <a:r>
              <a:rPr lang="en-US" altLang="zh-CN" dirty="0"/>
              <a:t>S[i-1]</a:t>
            </a:r>
            <a:r>
              <a:rPr lang="zh-CN" altLang="en-US" dirty="0"/>
              <a:t>，显然</a:t>
            </a:r>
            <a:r>
              <a:rPr lang="en-US" altLang="zh-CN" dirty="0"/>
              <a:t>S[i-1]</a:t>
            </a:r>
            <a:r>
              <a:rPr lang="zh-CN" altLang="en-US" dirty="0"/>
              <a:t>单独可以构成一个</a:t>
            </a:r>
            <a:r>
              <a:rPr lang="en-US" altLang="zh-CN" dirty="0" err="1"/>
              <a:t>lyndon</a:t>
            </a:r>
            <a:r>
              <a:rPr lang="zh-CN" altLang="en-US" dirty="0"/>
              <a:t>串，由于栈顶</a:t>
            </a:r>
            <a:r>
              <a:rPr lang="en-US" altLang="zh-CN" dirty="0"/>
              <a:t>s</a:t>
            </a:r>
            <a:r>
              <a:rPr lang="en-US" altLang="zh-CN" baseline="-25000" dirty="0"/>
              <a:t>1</a:t>
            </a:r>
            <a:r>
              <a:rPr lang="zh-CN" altLang="en-US" dirty="0"/>
              <a:t>也是一个</a:t>
            </a:r>
            <a:r>
              <a:rPr lang="en-US" altLang="zh-CN" dirty="0" err="1"/>
              <a:t>lyndon</a:t>
            </a:r>
            <a:r>
              <a:rPr lang="zh-CN" altLang="en-US" dirty="0"/>
              <a:t>串，所以如果</a:t>
            </a:r>
            <a:r>
              <a:rPr lang="en-US" altLang="zh-CN" dirty="0"/>
              <a:t>S[i-1]&lt;s</a:t>
            </a:r>
            <a:r>
              <a:rPr lang="en-US" altLang="zh-CN" baseline="-25000" dirty="0"/>
              <a:t>1</a:t>
            </a:r>
            <a:r>
              <a:rPr lang="zh-CN" altLang="en-US" dirty="0"/>
              <a:t>那么就可以把这两个</a:t>
            </a:r>
            <a:r>
              <a:rPr lang="en-US" altLang="zh-CN" dirty="0" err="1"/>
              <a:t>lyndon</a:t>
            </a:r>
            <a:r>
              <a:rPr lang="zh-CN" altLang="en-US" dirty="0"/>
              <a:t>串合并，以此类推再看</a:t>
            </a:r>
            <a:r>
              <a:rPr lang="en-US" altLang="zh-CN" dirty="0"/>
              <a:t>S[i-1]+s</a:t>
            </a:r>
            <a:r>
              <a:rPr lang="en-US" altLang="zh-CN" baseline="-25000" dirty="0"/>
              <a:t>1</a:t>
            </a:r>
            <a:r>
              <a:rPr lang="zh-CN" altLang="en-US" dirty="0"/>
              <a:t>是否小于</a:t>
            </a:r>
            <a:r>
              <a:rPr lang="en-US" altLang="zh-CN" dirty="0"/>
              <a:t>s</a:t>
            </a:r>
            <a:r>
              <a:rPr lang="en-US" altLang="zh-CN" baseline="-25000" dirty="0"/>
              <a:t>2</a:t>
            </a:r>
            <a:r>
              <a:rPr lang="zh-CN" altLang="en-US" dirty="0"/>
              <a:t>，再一直合并下去。</a:t>
            </a:r>
            <a:endParaRPr lang="en-US" altLang="zh-CN" dirty="0"/>
          </a:p>
        </p:txBody>
      </p:sp>
    </p:spTree>
    <p:extLst>
      <p:ext uri="{BB962C8B-B14F-4D97-AF65-F5344CB8AC3E}">
        <p14:creationId xmlns:p14="http://schemas.microsoft.com/office/powerpoint/2010/main" val="433581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zh-CN" altLang="en-US" dirty="0"/>
              <a:t>求</a:t>
            </a:r>
            <a:r>
              <a:rPr lang="en-US" altLang="zh-CN" dirty="0"/>
              <a:t>runs</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考虑</a:t>
            </a:r>
            <a:r>
              <a:rPr lang="en-US" altLang="zh-CN" dirty="0"/>
              <a:t>l&lt;(</a:t>
            </a:r>
            <a:r>
              <a:rPr lang="en-US" altLang="zh-CN" dirty="0" err="1"/>
              <a:t>i</a:t>
            </a:r>
            <a:r>
              <a:rPr lang="en-US" altLang="zh-CN" dirty="0"/>
              <a:t>)</a:t>
            </a:r>
            <a:r>
              <a:rPr lang="zh-CN" altLang="en-US" dirty="0"/>
              <a:t>或者</a:t>
            </a:r>
            <a:r>
              <a:rPr lang="en-US" altLang="zh-CN" dirty="0"/>
              <a:t>l&gt;(</a:t>
            </a:r>
            <a:r>
              <a:rPr lang="en-US" altLang="zh-CN" dirty="0" err="1"/>
              <a:t>i</a:t>
            </a:r>
            <a:r>
              <a:rPr lang="en-US" altLang="zh-CN" dirty="0"/>
              <a:t>)</a:t>
            </a:r>
            <a:r>
              <a:rPr lang="zh-CN" altLang="en-US" dirty="0"/>
              <a:t>如何求</a:t>
            </a:r>
            <a:endParaRPr lang="en-US" altLang="zh-CN" dirty="0"/>
          </a:p>
          <a:p>
            <a:pPr lvl="1"/>
            <a:r>
              <a:rPr lang="zh-CN" altLang="en-US" dirty="0"/>
              <a:t>方法一：用之前提到的</a:t>
            </a:r>
            <a:r>
              <a:rPr lang="en-US" altLang="zh-CN" dirty="0" err="1"/>
              <a:t>sa</a:t>
            </a:r>
            <a:r>
              <a:rPr lang="en-US" altLang="zh-CN" dirty="0"/>
              <a:t>+</a:t>
            </a:r>
            <a:r>
              <a:rPr lang="zh-CN" altLang="en-US" dirty="0"/>
              <a:t>二分之类的</a:t>
            </a:r>
            <a:endParaRPr lang="en-US" altLang="zh-CN" dirty="0"/>
          </a:p>
          <a:p>
            <a:pPr lvl="1"/>
            <a:r>
              <a:rPr lang="zh-CN" altLang="en-US" dirty="0"/>
              <a:t>方法二：倒过来做，用一个栈存储</a:t>
            </a:r>
            <a:r>
              <a:rPr lang="en-US" altLang="zh-CN" dirty="0"/>
              <a:t>S[</a:t>
            </a:r>
            <a:r>
              <a:rPr lang="en-US" altLang="zh-CN" dirty="0" err="1"/>
              <a:t>i</a:t>
            </a:r>
            <a:r>
              <a:rPr lang="en-US" altLang="zh-CN" dirty="0"/>
              <a:t>..|S|]</a:t>
            </a:r>
            <a:r>
              <a:rPr lang="zh-CN" altLang="en-US" dirty="0"/>
              <a:t>的</a:t>
            </a:r>
            <a:r>
              <a:rPr lang="en-US" altLang="zh-CN" dirty="0" err="1"/>
              <a:t>lyndon</a:t>
            </a:r>
            <a:r>
              <a:rPr lang="zh-CN" altLang="en-US" dirty="0"/>
              <a:t>分解的各个部分</a:t>
            </a:r>
            <a:r>
              <a:rPr lang="en-US" altLang="zh-CN" dirty="0"/>
              <a:t>s</a:t>
            </a:r>
            <a:r>
              <a:rPr lang="en-US" altLang="zh-CN" baseline="-25000" dirty="0"/>
              <a:t>1</a:t>
            </a:r>
            <a:r>
              <a:rPr lang="en-US" altLang="zh-CN" dirty="0"/>
              <a:t>,...,s</a:t>
            </a:r>
            <a:r>
              <a:rPr lang="en-US" altLang="zh-CN" baseline="-25000" dirty="0"/>
              <a:t>g</a:t>
            </a:r>
            <a:r>
              <a:rPr lang="zh-CN" altLang="en-US" dirty="0"/>
              <a:t>，现在在串前面加一个字符</a:t>
            </a:r>
            <a:r>
              <a:rPr lang="en-US" altLang="zh-CN" dirty="0"/>
              <a:t>S[i-1]</a:t>
            </a:r>
            <a:r>
              <a:rPr lang="zh-CN" altLang="en-US" dirty="0"/>
              <a:t>，显然</a:t>
            </a:r>
            <a:r>
              <a:rPr lang="en-US" altLang="zh-CN" dirty="0"/>
              <a:t>S[i-1]</a:t>
            </a:r>
            <a:r>
              <a:rPr lang="zh-CN" altLang="en-US" dirty="0"/>
              <a:t>单独可以构成一个</a:t>
            </a:r>
            <a:r>
              <a:rPr lang="en-US" altLang="zh-CN" dirty="0" err="1"/>
              <a:t>lyndon</a:t>
            </a:r>
            <a:r>
              <a:rPr lang="zh-CN" altLang="en-US" dirty="0"/>
              <a:t>串，由于栈顶</a:t>
            </a:r>
            <a:r>
              <a:rPr lang="en-US" altLang="zh-CN" dirty="0"/>
              <a:t>s</a:t>
            </a:r>
            <a:r>
              <a:rPr lang="en-US" altLang="zh-CN" baseline="-25000" dirty="0"/>
              <a:t>1</a:t>
            </a:r>
            <a:r>
              <a:rPr lang="zh-CN" altLang="en-US" dirty="0"/>
              <a:t>也是一个</a:t>
            </a:r>
            <a:r>
              <a:rPr lang="en-US" altLang="zh-CN" dirty="0" err="1"/>
              <a:t>lyndon</a:t>
            </a:r>
            <a:r>
              <a:rPr lang="zh-CN" altLang="en-US" dirty="0"/>
              <a:t>串，所以如果</a:t>
            </a:r>
            <a:r>
              <a:rPr lang="en-US" altLang="zh-CN" dirty="0"/>
              <a:t>S[i-1]&lt;s</a:t>
            </a:r>
            <a:r>
              <a:rPr lang="en-US" altLang="zh-CN" baseline="-25000" dirty="0"/>
              <a:t>1</a:t>
            </a:r>
            <a:r>
              <a:rPr lang="zh-CN" altLang="en-US" dirty="0"/>
              <a:t>那么就可以把这两个</a:t>
            </a:r>
            <a:r>
              <a:rPr lang="en-US" altLang="zh-CN" dirty="0" err="1"/>
              <a:t>lyndon</a:t>
            </a:r>
            <a:r>
              <a:rPr lang="zh-CN" altLang="en-US" dirty="0"/>
              <a:t>串合并（以求</a:t>
            </a:r>
            <a:r>
              <a:rPr lang="en-US" altLang="zh-CN" dirty="0"/>
              <a:t>l&lt;(</a:t>
            </a:r>
            <a:r>
              <a:rPr lang="en-US" altLang="zh-CN" dirty="0" err="1"/>
              <a:t>i</a:t>
            </a:r>
            <a:r>
              <a:rPr lang="en-US" altLang="zh-CN" dirty="0"/>
              <a:t>)</a:t>
            </a:r>
            <a:r>
              <a:rPr lang="zh-CN" altLang="en-US" dirty="0"/>
              <a:t>为例），以此类推再看</a:t>
            </a:r>
            <a:r>
              <a:rPr lang="en-US" altLang="zh-CN" dirty="0"/>
              <a:t>S[i-1]+s</a:t>
            </a:r>
            <a:r>
              <a:rPr lang="en-US" altLang="zh-CN" baseline="-25000" dirty="0"/>
              <a:t>1</a:t>
            </a:r>
            <a:r>
              <a:rPr lang="zh-CN" altLang="en-US" dirty="0"/>
              <a:t>是否小于</a:t>
            </a:r>
            <a:r>
              <a:rPr lang="en-US" altLang="zh-CN" dirty="0"/>
              <a:t>s</a:t>
            </a:r>
            <a:r>
              <a:rPr lang="en-US" altLang="zh-CN" baseline="-25000" dirty="0"/>
              <a:t>2</a:t>
            </a:r>
            <a:r>
              <a:rPr lang="zh-CN" altLang="en-US" dirty="0"/>
              <a:t>，再一直合并下去。</a:t>
            </a:r>
            <a:endParaRPr lang="en-US" altLang="zh-CN" dirty="0"/>
          </a:p>
          <a:p>
            <a:pPr lvl="1"/>
            <a:r>
              <a:rPr lang="zh-CN" altLang="en-US" dirty="0"/>
              <a:t>有一个问题是如何判断</a:t>
            </a:r>
            <a:r>
              <a:rPr lang="en-US" altLang="zh-CN" dirty="0"/>
              <a:t>S[i-1]+s</a:t>
            </a:r>
            <a:r>
              <a:rPr lang="en-US" altLang="zh-CN" baseline="-25000" dirty="0"/>
              <a:t>1</a:t>
            </a:r>
            <a:r>
              <a:rPr lang="zh-CN" altLang="en-US" dirty="0"/>
              <a:t>是否小于</a:t>
            </a:r>
            <a:r>
              <a:rPr lang="en-US" altLang="zh-CN" dirty="0"/>
              <a:t>s</a:t>
            </a:r>
            <a:r>
              <a:rPr lang="en-US" altLang="zh-CN" baseline="-25000" dirty="0"/>
              <a:t>2</a:t>
            </a:r>
            <a:r>
              <a:rPr lang="zh-CN" altLang="en-US" dirty="0"/>
              <a:t>？</a:t>
            </a:r>
            <a:r>
              <a:rPr lang="en-US" altLang="zh-CN" dirty="0"/>
              <a:t>S[i-1]+s</a:t>
            </a:r>
            <a:r>
              <a:rPr lang="en-US" altLang="zh-CN" baseline="-25000" dirty="0"/>
              <a:t>1</a:t>
            </a:r>
            <a:r>
              <a:rPr lang="en-US" altLang="zh-CN" dirty="0"/>
              <a:t>&lt;s</a:t>
            </a:r>
            <a:r>
              <a:rPr lang="en-US" altLang="zh-CN" baseline="-25000" dirty="0"/>
              <a:t>2 </a:t>
            </a:r>
            <a:r>
              <a:rPr lang="en-US" altLang="zh-CN" dirty="0"/>
              <a:t>&lt;=&gt; S[i-1]+s</a:t>
            </a:r>
            <a:r>
              <a:rPr lang="en-US" altLang="zh-CN" baseline="-25000" dirty="0"/>
              <a:t>1</a:t>
            </a:r>
            <a:r>
              <a:rPr lang="en-US" altLang="zh-CN" dirty="0"/>
              <a:t>+s</a:t>
            </a:r>
            <a:r>
              <a:rPr lang="en-US" altLang="zh-CN" baseline="-25000" dirty="0"/>
              <a:t>2</a:t>
            </a:r>
            <a:r>
              <a:rPr lang="en-US" altLang="zh-CN" dirty="0"/>
              <a:t>&lt;s</a:t>
            </a:r>
            <a:r>
              <a:rPr lang="en-US" altLang="zh-CN" baseline="-25000" dirty="0"/>
              <a:t>2 </a:t>
            </a:r>
            <a:r>
              <a:rPr lang="en-US" altLang="zh-CN" dirty="0"/>
              <a:t>&lt;=&gt; S[i-1]+s</a:t>
            </a:r>
            <a:r>
              <a:rPr lang="en-US" altLang="zh-CN" baseline="-25000" dirty="0"/>
              <a:t>1</a:t>
            </a:r>
            <a:r>
              <a:rPr lang="en-US" altLang="zh-CN" dirty="0"/>
              <a:t>+s</a:t>
            </a:r>
            <a:r>
              <a:rPr lang="en-US" altLang="zh-CN" baseline="-25000" dirty="0"/>
              <a:t>2</a:t>
            </a:r>
            <a:r>
              <a:rPr lang="en-US" altLang="zh-CN" dirty="0"/>
              <a:t>+...+s</a:t>
            </a:r>
            <a:r>
              <a:rPr lang="en-US" altLang="zh-CN" baseline="-25000" dirty="0"/>
              <a:t>g</a:t>
            </a:r>
            <a:r>
              <a:rPr lang="en-US" altLang="zh-CN" dirty="0"/>
              <a:t>&lt;s</a:t>
            </a:r>
            <a:r>
              <a:rPr lang="en-US" altLang="zh-CN" baseline="-25000" dirty="0"/>
              <a:t>2</a:t>
            </a:r>
            <a:r>
              <a:rPr lang="en-US" altLang="zh-CN" dirty="0"/>
              <a:t>+...+s</a:t>
            </a:r>
            <a:r>
              <a:rPr lang="en-US" altLang="zh-CN" baseline="-25000" dirty="0"/>
              <a:t>g</a:t>
            </a:r>
            <a:endParaRPr lang="en-US" altLang="zh-CN" dirty="0"/>
          </a:p>
          <a:p>
            <a:pPr lvl="1"/>
            <a:r>
              <a:rPr lang="zh-CN" altLang="en-US" dirty="0"/>
              <a:t>这样就转化成了对后缀的比较，可以先求出</a:t>
            </a:r>
            <a:r>
              <a:rPr lang="en-US" altLang="zh-CN" dirty="0" err="1"/>
              <a:t>sa</a:t>
            </a:r>
            <a:r>
              <a:rPr lang="zh-CN" altLang="en-US" dirty="0"/>
              <a:t>然后</a:t>
            </a:r>
            <a:r>
              <a:rPr lang="en-US" altLang="zh-CN" dirty="0"/>
              <a:t>O(1)</a:t>
            </a:r>
            <a:r>
              <a:rPr lang="zh-CN" altLang="en-US" dirty="0"/>
              <a:t>判断，在预处理出</a:t>
            </a:r>
            <a:r>
              <a:rPr lang="en-US" altLang="zh-CN" dirty="0" err="1"/>
              <a:t>sa</a:t>
            </a:r>
            <a:r>
              <a:rPr lang="zh-CN" altLang="en-US" dirty="0"/>
              <a:t>以后，总的复杂度</a:t>
            </a:r>
            <a:r>
              <a:rPr lang="en-US" altLang="zh-CN" dirty="0"/>
              <a:t>O(n)</a:t>
            </a:r>
            <a:endParaRPr lang="zh-CN" altLang="en-US" dirty="0"/>
          </a:p>
        </p:txBody>
      </p:sp>
    </p:spTree>
    <p:extLst>
      <p:ext uri="{BB962C8B-B14F-4D97-AF65-F5344CB8AC3E}">
        <p14:creationId xmlns:p14="http://schemas.microsoft.com/office/powerpoint/2010/main" val="986311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zh-CN" altLang="en-US" dirty="0"/>
              <a:t>求</a:t>
            </a:r>
            <a:r>
              <a:rPr lang="en-US" altLang="zh-CN" dirty="0"/>
              <a:t>runs</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由刚才的讨论我们知道</a:t>
            </a:r>
            <a:r>
              <a:rPr lang="en-US" altLang="zh-CN" dirty="0"/>
              <a:t>runs</a:t>
            </a:r>
            <a:r>
              <a:rPr lang="zh-CN" altLang="en-US" dirty="0"/>
              <a:t>的</a:t>
            </a:r>
            <a:r>
              <a:rPr lang="en-US" altLang="zh-CN" dirty="0" err="1"/>
              <a:t>lyndon</a:t>
            </a:r>
            <a:r>
              <a:rPr lang="zh-CN" altLang="en-US" dirty="0"/>
              <a:t>根一定形如</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或者</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的形式</a:t>
            </a:r>
            <a:endParaRPr lang="en-US" altLang="zh-CN" dirty="0"/>
          </a:p>
          <a:p>
            <a:r>
              <a:rPr lang="zh-CN" altLang="en-US" dirty="0"/>
              <a:t>所以可以先求出</a:t>
            </a:r>
            <a:r>
              <a:rPr lang="en-US" altLang="zh-CN" dirty="0" err="1"/>
              <a:t>lyndon</a:t>
            </a:r>
            <a:r>
              <a:rPr lang="zh-CN" altLang="en-US" dirty="0"/>
              <a:t>数组，再从</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或者</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这样的子串开始扩展</a:t>
            </a:r>
            <a:endParaRPr lang="en-US" altLang="zh-CN" dirty="0"/>
          </a:p>
          <a:p>
            <a:r>
              <a:rPr lang="zh-CN" altLang="en-US" dirty="0"/>
              <a:t>然后我们枚举所有可能的</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或者</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，记</a:t>
            </a:r>
            <a:r>
              <a:rPr lang="en-US" altLang="zh-CN" dirty="0"/>
              <a:t>j=l&lt;(</a:t>
            </a:r>
            <a:r>
              <a:rPr lang="en-US" altLang="zh-CN" dirty="0" err="1"/>
              <a:t>i</a:t>
            </a:r>
            <a:r>
              <a:rPr lang="en-US" altLang="zh-CN" dirty="0"/>
              <a:t>)</a:t>
            </a:r>
            <a:r>
              <a:rPr lang="zh-CN" altLang="en-US" dirty="0"/>
              <a:t>或者</a:t>
            </a:r>
            <a:r>
              <a:rPr lang="en-US" altLang="zh-CN" dirty="0"/>
              <a:t>l&gt;(</a:t>
            </a:r>
            <a:r>
              <a:rPr lang="en-US" altLang="zh-CN" dirty="0" err="1"/>
              <a:t>i</a:t>
            </a:r>
            <a:r>
              <a:rPr lang="en-US" altLang="zh-CN" dirty="0"/>
              <a:t>)</a:t>
            </a:r>
            <a:r>
              <a:rPr lang="zh-CN" altLang="en-US" dirty="0"/>
              <a:t>，然后分别向前求出</a:t>
            </a:r>
            <a:r>
              <a:rPr lang="en-US" altLang="zh-CN" dirty="0"/>
              <a:t>l1=LCS(S[1..i-1],S[1..j-1])</a:t>
            </a:r>
            <a:r>
              <a:rPr lang="zh-CN" altLang="en-US" dirty="0"/>
              <a:t>，向后求出</a:t>
            </a:r>
            <a:r>
              <a:rPr lang="en-US" altLang="zh-CN" dirty="0"/>
              <a:t>l2=LCP(S[</a:t>
            </a:r>
            <a:r>
              <a:rPr lang="en-US" altLang="zh-CN" dirty="0" err="1"/>
              <a:t>i</a:t>
            </a:r>
            <a:r>
              <a:rPr lang="en-US" altLang="zh-CN" dirty="0"/>
              <a:t>..n],S[</a:t>
            </a:r>
            <a:r>
              <a:rPr lang="en-US" altLang="zh-CN" dirty="0" err="1"/>
              <a:t>j..n</a:t>
            </a:r>
            <a:r>
              <a:rPr lang="en-US" altLang="zh-CN" dirty="0"/>
              <a:t>])</a:t>
            </a:r>
            <a:r>
              <a:rPr lang="zh-CN" altLang="en-US" dirty="0"/>
              <a:t>，那么拼起来的总长度为</a:t>
            </a:r>
            <a:r>
              <a:rPr lang="en-US" altLang="zh-CN" dirty="0"/>
              <a:t>l1+l2+j-i+1</a:t>
            </a:r>
            <a:r>
              <a:rPr lang="zh-CN" altLang="en-US" dirty="0"/>
              <a:t>，如果</a:t>
            </a:r>
            <a:r>
              <a:rPr lang="en-US" altLang="zh-CN" dirty="0"/>
              <a:t>l1+l2+j-i+1&gt;=2*(j-i+1)</a:t>
            </a:r>
            <a:r>
              <a:rPr lang="zh-CN" altLang="en-US" dirty="0"/>
              <a:t>即</a:t>
            </a:r>
            <a:r>
              <a:rPr lang="en-US" altLang="zh-CN" dirty="0"/>
              <a:t>l1+l2&gt;=j-i+1</a:t>
            </a:r>
            <a:r>
              <a:rPr lang="zh-CN" altLang="en-US" dirty="0"/>
              <a:t>则找到一个</a:t>
            </a:r>
            <a:r>
              <a:rPr lang="en-US" altLang="zh-CN" dirty="0"/>
              <a:t>run</a:t>
            </a:r>
          </a:p>
        </p:txBody>
      </p:sp>
      <p:pic>
        <p:nvPicPr>
          <p:cNvPr id="5" name="图片 4">
            <a:extLst>
              <a:ext uri="{FF2B5EF4-FFF2-40B4-BE49-F238E27FC236}">
                <a16:creationId xmlns:a16="http://schemas.microsoft.com/office/drawing/2014/main" id="{6D6F0C71-1446-3236-EC49-9C7C51FD54F6}"/>
              </a:ext>
            </a:extLst>
          </p:cNvPr>
          <p:cNvPicPr>
            <a:picLocks noChangeAspect="1"/>
          </p:cNvPicPr>
          <p:nvPr/>
        </p:nvPicPr>
        <p:blipFill>
          <a:blip r:embed="rId2"/>
          <a:stretch>
            <a:fillRect/>
          </a:stretch>
        </p:blipFill>
        <p:spPr>
          <a:xfrm>
            <a:off x="533752" y="5282565"/>
            <a:ext cx="11124496" cy="1575435"/>
          </a:xfrm>
          <a:prstGeom prst="rect">
            <a:avLst/>
          </a:prstGeom>
        </p:spPr>
      </p:pic>
    </p:spTree>
    <p:extLst>
      <p:ext uri="{BB962C8B-B14F-4D97-AF65-F5344CB8AC3E}">
        <p14:creationId xmlns:p14="http://schemas.microsoft.com/office/powerpoint/2010/main" val="391582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zh-CN" altLang="en-US" dirty="0"/>
              <a:t>求</a:t>
            </a:r>
            <a:r>
              <a:rPr lang="en-US" altLang="zh-CN" dirty="0"/>
              <a:t>runs</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然后我们枚举所有可能的</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或者</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，记</a:t>
            </a:r>
            <a:r>
              <a:rPr lang="en-US" altLang="zh-CN" dirty="0"/>
              <a:t>j=l&lt;(</a:t>
            </a:r>
            <a:r>
              <a:rPr lang="en-US" altLang="zh-CN" dirty="0" err="1"/>
              <a:t>i</a:t>
            </a:r>
            <a:r>
              <a:rPr lang="en-US" altLang="zh-CN" dirty="0"/>
              <a:t>)</a:t>
            </a:r>
            <a:r>
              <a:rPr lang="zh-CN" altLang="en-US" dirty="0"/>
              <a:t>或者</a:t>
            </a:r>
            <a:r>
              <a:rPr lang="en-US" altLang="zh-CN" dirty="0"/>
              <a:t>l&gt;(</a:t>
            </a:r>
            <a:r>
              <a:rPr lang="en-US" altLang="zh-CN" dirty="0" err="1"/>
              <a:t>i</a:t>
            </a:r>
            <a:r>
              <a:rPr lang="en-US" altLang="zh-CN" dirty="0"/>
              <a:t>)</a:t>
            </a:r>
            <a:r>
              <a:rPr lang="zh-CN" altLang="en-US" dirty="0"/>
              <a:t>，然后分别向前求出</a:t>
            </a:r>
            <a:r>
              <a:rPr lang="en-US" altLang="zh-CN" dirty="0"/>
              <a:t>l1=LCS(S[1..i-1],S[1..j-1])</a:t>
            </a:r>
            <a:r>
              <a:rPr lang="zh-CN" altLang="en-US" dirty="0"/>
              <a:t>，向后求出</a:t>
            </a:r>
            <a:r>
              <a:rPr lang="en-US" altLang="zh-CN" dirty="0"/>
              <a:t>l2=LCP(S[</a:t>
            </a:r>
            <a:r>
              <a:rPr lang="en-US" altLang="zh-CN" dirty="0" err="1"/>
              <a:t>i</a:t>
            </a:r>
            <a:r>
              <a:rPr lang="en-US" altLang="zh-CN" dirty="0"/>
              <a:t>..n],S[</a:t>
            </a:r>
            <a:r>
              <a:rPr lang="en-US" altLang="zh-CN" dirty="0" err="1"/>
              <a:t>j..n</a:t>
            </a:r>
            <a:r>
              <a:rPr lang="en-US" altLang="zh-CN" dirty="0"/>
              <a:t>])</a:t>
            </a:r>
            <a:r>
              <a:rPr lang="zh-CN" altLang="en-US" dirty="0"/>
              <a:t>，那么拼起来的总长度为</a:t>
            </a:r>
            <a:r>
              <a:rPr lang="en-US" altLang="zh-CN" dirty="0"/>
              <a:t>l1+l2+j-i+1</a:t>
            </a:r>
            <a:r>
              <a:rPr lang="zh-CN" altLang="en-US" dirty="0"/>
              <a:t>，如果</a:t>
            </a:r>
            <a:r>
              <a:rPr lang="en-US" altLang="zh-CN" dirty="0"/>
              <a:t>l1+l2+j-i+1&gt;=2*(j-i+1)</a:t>
            </a:r>
            <a:r>
              <a:rPr lang="zh-CN" altLang="en-US" dirty="0"/>
              <a:t>即</a:t>
            </a:r>
            <a:r>
              <a:rPr lang="en-US" altLang="zh-CN" dirty="0"/>
              <a:t>l1+l2&gt;=j-i+1</a:t>
            </a:r>
            <a:r>
              <a:rPr lang="zh-CN" altLang="en-US" dirty="0"/>
              <a:t>则找到一个</a:t>
            </a:r>
            <a:r>
              <a:rPr lang="en-US" altLang="zh-CN" dirty="0"/>
              <a:t>run</a:t>
            </a:r>
          </a:p>
          <a:p>
            <a:r>
              <a:rPr lang="zh-CN" altLang="en-US" dirty="0"/>
              <a:t>为什么要求</a:t>
            </a:r>
            <a:r>
              <a:rPr lang="en-US" altLang="zh-CN" dirty="0"/>
              <a:t>LCS</a:t>
            </a:r>
            <a:r>
              <a:rPr lang="zh-CN" altLang="en-US" dirty="0"/>
              <a:t>和</a:t>
            </a:r>
            <a:r>
              <a:rPr lang="en-US" altLang="zh-CN" dirty="0"/>
              <a:t>LCP</a:t>
            </a:r>
            <a:r>
              <a:rPr lang="zh-CN" altLang="en-US" dirty="0"/>
              <a:t>？是因为</a:t>
            </a:r>
            <a:r>
              <a:rPr lang="en-US" altLang="zh-CN" dirty="0"/>
              <a:t>run</a:t>
            </a:r>
            <a:r>
              <a:rPr lang="zh-CN" altLang="en-US" dirty="0"/>
              <a:t>有周期性，</a:t>
            </a:r>
            <a:r>
              <a:rPr lang="en-US" altLang="zh-CN" dirty="0" err="1"/>
              <a:t>lyndon</a:t>
            </a:r>
            <a:r>
              <a:rPr lang="zh-CN" altLang="en-US" dirty="0"/>
              <a:t>根的长度恰好是其周期，那么从</a:t>
            </a:r>
            <a:r>
              <a:rPr lang="en-US" altLang="zh-CN" dirty="0" err="1"/>
              <a:t>i</a:t>
            </a:r>
            <a:r>
              <a:rPr lang="zh-CN" altLang="en-US" dirty="0"/>
              <a:t>出发向前向后走和从</a:t>
            </a:r>
            <a:r>
              <a:rPr lang="en-US" altLang="zh-CN" dirty="0"/>
              <a:t>j</a:t>
            </a:r>
            <a:r>
              <a:rPr lang="zh-CN" altLang="en-US" dirty="0"/>
              <a:t>出发向前向后走得到的字符串是可以有一段匹配的。</a:t>
            </a:r>
            <a:endParaRPr lang="en-US" altLang="zh-CN" dirty="0"/>
          </a:p>
        </p:txBody>
      </p:sp>
    </p:spTree>
    <p:extLst>
      <p:ext uri="{BB962C8B-B14F-4D97-AF65-F5344CB8AC3E}">
        <p14:creationId xmlns:p14="http://schemas.microsoft.com/office/powerpoint/2010/main" val="3131984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zh-CN" altLang="en-US" dirty="0"/>
              <a:t>求</a:t>
            </a:r>
            <a:r>
              <a:rPr lang="en-US" altLang="zh-CN" dirty="0"/>
              <a:t>runs</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然后我们枚举所有可能的</a:t>
            </a:r>
            <a:r>
              <a:rPr lang="en-US" altLang="zh-CN" dirty="0"/>
              <a:t>S[</a:t>
            </a:r>
            <a:r>
              <a:rPr lang="en-US" altLang="zh-CN" dirty="0" err="1"/>
              <a:t>i</a:t>
            </a:r>
            <a:r>
              <a:rPr lang="en-US" altLang="zh-CN" dirty="0"/>
              <a:t>..l&lt;(</a:t>
            </a:r>
            <a:r>
              <a:rPr lang="en-US" altLang="zh-CN" dirty="0" err="1"/>
              <a:t>i</a:t>
            </a:r>
            <a:r>
              <a:rPr lang="en-US" altLang="zh-CN" dirty="0"/>
              <a:t>)]</a:t>
            </a:r>
            <a:r>
              <a:rPr lang="zh-CN" altLang="en-US" dirty="0"/>
              <a:t>或者</a:t>
            </a:r>
            <a:r>
              <a:rPr lang="en-US" altLang="zh-CN" dirty="0"/>
              <a:t>S[</a:t>
            </a:r>
            <a:r>
              <a:rPr lang="en-US" altLang="zh-CN" dirty="0" err="1"/>
              <a:t>i</a:t>
            </a:r>
            <a:r>
              <a:rPr lang="en-US" altLang="zh-CN" dirty="0"/>
              <a:t>..l&gt;(</a:t>
            </a:r>
            <a:r>
              <a:rPr lang="en-US" altLang="zh-CN" dirty="0" err="1"/>
              <a:t>i</a:t>
            </a:r>
            <a:r>
              <a:rPr lang="en-US" altLang="zh-CN" dirty="0"/>
              <a:t>)]</a:t>
            </a:r>
            <a:r>
              <a:rPr lang="zh-CN" altLang="en-US" dirty="0"/>
              <a:t>，记</a:t>
            </a:r>
            <a:r>
              <a:rPr lang="en-US" altLang="zh-CN" dirty="0"/>
              <a:t>j=l&lt;(</a:t>
            </a:r>
            <a:r>
              <a:rPr lang="en-US" altLang="zh-CN" dirty="0" err="1"/>
              <a:t>i</a:t>
            </a:r>
            <a:r>
              <a:rPr lang="en-US" altLang="zh-CN" dirty="0"/>
              <a:t>)</a:t>
            </a:r>
            <a:r>
              <a:rPr lang="zh-CN" altLang="en-US" dirty="0"/>
              <a:t>或者</a:t>
            </a:r>
            <a:r>
              <a:rPr lang="en-US" altLang="zh-CN" dirty="0"/>
              <a:t>l&gt;(</a:t>
            </a:r>
            <a:r>
              <a:rPr lang="en-US" altLang="zh-CN" dirty="0" err="1"/>
              <a:t>i</a:t>
            </a:r>
            <a:r>
              <a:rPr lang="en-US" altLang="zh-CN" dirty="0"/>
              <a:t>)</a:t>
            </a:r>
            <a:r>
              <a:rPr lang="zh-CN" altLang="en-US" dirty="0"/>
              <a:t>，然后分别向前求出</a:t>
            </a:r>
            <a:r>
              <a:rPr lang="en-US" altLang="zh-CN" dirty="0"/>
              <a:t>l1=LCS(S[1..i-1],S[1..j-1])</a:t>
            </a:r>
            <a:r>
              <a:rPr lang="zh-CN" altLang="en-US" dirty="0"/>
              <a:t>，向后求出</a:t>
            </a:r>
            <a:r>
              <a:rPr lang="en-US" altLang="zh-CN" dirty="0"/>
              <a:t>l2=LCP(S[</a:t>
            </a:r>
            <a:r>
              <a:rPr lang="en-US" altLang="zh-CN" dirty="0" err="1"/>
              <a:t>i</a:t>
            </a:r>
            <a:r>
              <a:rPr lang="en-US" altLang="zh-CN" dirty="0"/>
              <a:t>..n],S[</a:t>
            </a:r>
            <a:r>
              <a:rPr lang="en-US" altLang="zh-CN" dirty="0" err="1"/>
              <a:t>j..n</a:t>
            </a:r>
            <a:r>
              <a:rPr lang="en-US" altLang="zh-CN" dirty="0"/>
              <a:t>])</a:t>
            </a:r>
            <a:r>
              <a:rPr lang="zh-CN" altLang="en-US" dirty="0"/>
              <a:t>，那么拼起来的总长度为</a:t>
            </a:r>
            <a:r>
              <a:rPr lang="en-US" altLang="zh-CN" dirty="0"/>
              <a:t>l1+l2+j-i+1</a:t>
            </a:r>
            <a:r>
              <a:rPr lang="zh-CN" altLang="en-US" dirty="0"/>
              <a:t>，如果</a:t>
            </a:r>
            <a:r>
              <a:rPr lang="en-US" altLang="zh-CN" dirty="0"/>
              <a:t>l1+l2+j-i+1&gt;=2*(j-i+1)</a:t>
            </a:r>
            <a:r>
              <a:rPr lang="zh-CN" altLang="en-US" dirty="0"/>
              <a:t>即</a:t>
            </a:r>
            <a:r>
              <a:rPr lang="en-US" altLang="zh-CN" dirty="0"/>
              <a:t>l1+l2&gt;=j-i+1</a:t>
            </a:r>
            <a:r>
              <a:rPr lang="zh-CN" altLang="en-US" dirty="0"/>
              <a:t>则找到一个</a:t>
            </a:r>
            <a:r>
              <a:rPr lang="en-US" altLang="zh-CN" dirty="0"/>
              <a:t>run</a:t>
            </a:r>
          </a:p>
          <a:p>
            <a:r>
              <a:rPr lang="zh-CN" altLang="en-US" dirty="0"/>
              <a:t>注意到这里要求我们求出两个后缀的</a:t>
            </a:r>
            <a:r>
              <a:rPr lang="en-US" altLang="zh-CN" dirty="0"/>
              <a:t>LCP</a:t>
            </a:r>
            <a:r>
              <a:rPr lang="zh-CN" altLang="en-US" dirty="0"/>
              <a:t>和两个前缀的</a:t>
            </a:r>
            <a:r>
              <a:rPr lang="en-US" altLang="zh-CN" dirty="0"/>
              <a:t>LCS</a:t>
            </a:r>
          </a:p>
          <a:p>
            <a:r>
              <a:rPr lang="zh-CN" altLang="en-US" dirty="0"/>
              <a:t>两个后缀的</a:t>
            </a:r>
            <a:r>
              <a:rPr lang="en-US" altLang="zh-CN" dirty="0"/>
              <a:t>LCP</a:t>
            </a:r>
            <a:r>
              <a:rPr lang="zh-CN" altLang="en-US" dirty="0"/>
              <a:t>，就是</a:t>
            </a:r>
            <a:r>
              <a:rPr lang="en-US" altLang="zh-CN" dirty="0"/>
              <a:t>height</a:t>
            </a:r>
            <a:r>
              <a:rPr lang="zh-CN" altLang="en-US" dirty="0"/>
              <a:t>数组在两个后缀排名之间的最小值，转化成</a:t>
            </a:r>
            <a:r>
              <a:rPr lang="en-US" altLang="zh-CN" dirty="0"/>
              <a:t>RMQ</a:t>
            </a:r>
            <a:r>
              <a:rPr lang="zh-CN" altLang="en-US" dirty="0"/>
              <a:t>，两个前缀的</a:t>
            </a:r>
            <a:r>
              <a:rPr lang="en-US" altLang="zh-CN" dirty="0"/>
              <a:t>LCS</a:t>
            </a:r>
            <a:r>
              <a:rPr lang="zh-CN" altLang="en-US" dirty="0"/>
              <a:t>就是倒过来的两个后缀的</a:t>
            </a:r>
            <a:r>
              <a:rPr lang="en-US" altLang="zh-CN" dirty="0"/>
              <a:t>LCP</a:t>
            </a:r>
          </a:p>
          <a:p>
            <a:endParaRPr lang="en-US" altLang="zh-CN" dirty="0"/>
          </a:p>
        </p:txBody>
      </p:sp>
    </p:spTree>
    <p:extLst>
      <p:ext uri="{BB962C8B-B14F-4D97-AF65-F5344CB8AC3E}">
        <p14:creationId xmlns:p14="http://schemas.microsoft.com/office/powerpoint/2010/main" val="243660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zh-CN" altLang="en-US" dirty="0"/>
              <a:t>求</a:t>
            </a:r>
            <a:r>
              <a:rPr lang="en-US" altLang="zh-CN" dirty="0"/>
              <a:t>runs</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所以总的复杂度就是预处理</a:t>
            </a:r>
            <a:r>
              <a:rPr lang="en-US" altLang="zh-CN" dirty="0" err="1"/>
              <a:t>sa</a:t>
            </a:r>
            <a:r>
              <a:rPr lang="zh-CN" altLang="en-US" dirty="0"/>
              <a:t>的复杂度</a:t>
            </a:r>
            <a:r>
              <a:rPr lang="en-US" altLang="zh-CN" dirty="0"/>
              <a:t>+O(n)+RMQ</a:t>
            </a:r>
            <a:r>
              <a:rPr lang="zh-CN" altLang="en-US" dirty="0"/>
              <a:t>的复杂度，最快可以做到</a:t>
            </a:r>
            <a:r>
              <a:rPr lang="en-US" altLang="zh-CN" dirty="0"/>
              <a:t>O(n)</a:t>
            </a:r>
          </a:p>
          <a:p>
            <a:r>
              <a:rPr lang="zh-CN" altLang="en-US" dirty="0"/>
              <a:t>实际写代码的时候为了实现的方便，</a:t>
            </a:r>
            <a:r>
              <a:rPr lang="en-US" altLang="zh-CN" dirty="0"/>
              <a:t>LCP</a:t>
            </a:r>
            <a:r>
              <a:rPr lang="zh-CN" altLang="en-US" dirty="0"/>
              <a:t>和</a:t>
            </a:r>
            <a:r>
              <a:rPr lang="en-US" altLang="zh-CN" dirty="0"/>
              <a:t>LCS</a:t>
            </a:r>
            <a:r>
              <a:rPr lang="zh-CN" altLang="en-US" dirty="0"/>
              <a:t>可以用哈希</a:t>
            </a:r>
            <a:r>
              <a:rPr lang="en-US" altLang="zh-CN" dirty="0"/>
              <a:t>+</a:t>
            </a:r>
            <a:r>
              <a:rPr lang="zh-CN" altLang="en-US" dirty="0"/>
              <a:t>二分，求</a:t>
            </a:r>
            <a:r>
              <a:rPr lang="en-US" altLang="zh-CN" dirty="0" err="1"/>
              <a:t>lyndon</a:t>
            </a:r>
            <a:r>
              <a:rPr lang="zh-CN" altLang="en-US" dirty="0"/>
              <a:t>数组时需要比较两个后缀的字典序，也可以哈希</a:t>
            </a:r>
            <a:r>
              <a:rPr lang="en-US" altLang="zh-CN" dirty="0"/>
              <a:t>+</a:t>
            </a:r>
            <a:r>
              <a:rPr lang="zh-CN" altLang="en-US" dirty="0"/>
              <a:t>二分求出两个后缀的</a:t>
            </a:r>
            <a:r>
              <a:rPr lang="en-US" altLang="zh-CN" dirty="0"/>
              <a:t>LCP</a:t>
            </a:r>
            <a:r>
              <a:rPr lang="zh-CN" altLang="en-US" dirty="0"/>
              <a:t>，再比较剩下的第一个字符即可，这样可以避免写</a:t>
            </a:r>
            <a:r>
              <a:rPr lang="en-US" altLang="zh-CN" dirty="0" err="1"/>
              <a:t>sa</a:t>
            </a:r>
            <a:r>
              <a:rPr lang="zh-CN" altLang="en-US" dirty="0"/>
              <a:t>，时间复杂度</a:t>
            </a:r>
            <a:r>
              <a:rPr lang="en-US" altLang="zh-CN" dirty="0"/>
              <a:t>O(</a:t>
            </a:r>
            <a:r>
              <a:rPr lang="en-US" altLang="zh-CN" dirty="0" err="1"/>
              <a:t>nlogn</a:t>
            </a:r>
            <a:r>
              <a:rPr lang="en-US" altLang="zh-CN" dirty="0"/>
              <a:t>)</a:t>
            </a:r>
          </a:p>
          <a:p>
            <a:endParaRPr lang="en-US" altLang="zh-CN" dirty="0"/>
          </a:p>
        </p:txBody>
      </p:sp>
    </p:spTree>
    <p:extLst>
      <p:ext uri="{BB962C8B-B14F-4D97-AF65-F5344CB8AC3E}">
        <p14:creationId xmlns:p14="http://schemas.microsoft.com/office/powerpoint/2010/main" val="2912649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runs</a:t>
            </a:r>
            <a:r>
              <a:rPr lang="zh-CN" altLang="en-US" dirty="0"/>
              <a:t>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en-US" altLang="zh-CN" dirty="0"/>
              <a:t>k</a:t>
            </a:r>
            <a:r>
              <a:rPr lang="zh-CN" altLang="en-US" dirty="0"/>
              <a:t>次方串：形如</a:t>
            </a:r>
            <a:r>
              <a:rPr lang="en-US" altLang="zh-CN" dirty="0" err="1"/>
              <a:t>w</a:t>
            </a:r>
            <a:r>
              <a:rPr lang="en-US" altLang="zh-CN" baseline="30000" dirty="0" err="1"/>
              <a:t>k</a:t>
            </a:r>
            <a:r>
              <a:rPr lang="zh-CN" altLang="en-US" dirty="0"/>
              <a:t>的串</a:t>
            </a:r>
            <a:endParaRPr lang="en-US" altLang="zh-CN" dirty="0"/>
          </a:p>
          <a:p>
            <a:r>
              <a:rPr lang="zh-CN" altLang="en-US" dirty="0"/>
              <a:t>本原串：没有整周期的串</a:t>
            </a:r>
            <a:endParaRPr lang="en-US" altLang="zh-CN" dirty="0"/>
          </a:p>
          <a:p>
            <a:r>
              <a:rPr lang="zh-CN" altLang="en-US" dirty="0"/>
              <a:t>本原</a:t>
            </a:r>
            <a:r>
              <a:rPr lang="en-US" altLang="zh-CN" dirty="0"/>
              <a:t>k</a:t>
            </a:r>
            <a:r>
              <a:rPr lang="zh-CN" altLang="en-US" dirty="0"/>
              <a:t>次方串：</a:t>
            </a:r>
            <a:r>
              <a:rPr lang="en-US" altLang="zh-CN" dirty="0"/>
              <a:t>w</a:t>
            </a:r>
            <a:r>
              <a:rPr lang="zh-CN" altLang="en-US" dirty="0"/>
              <a:t>是本原串，且形如</a:t>
            </a:r>
            <a:r>
              <a:rPr lang="en-US" altLang="zh-CN" dirty="0" err="1"/>
              <a:t>w</a:t>
            </a:r>
            <a:r>
              <a:rPr lang="en-US" altLang="zh-CN" baseline="30000" dirty="0" err="1"/>
              <a:t>k</a:t>
            </a:r>
            <a:r>
              <a:rPr lang="zh-CN" altLang="en-US" dirty="0"/>
              <a:t>的串</a:t>
            </a:r>
            <a:endParaRPr lang="en-US" altLang="zh-CN" dirty="0"/>
          </a:p>
          <a:p>
            <a:r>
              <a:rPr lang="zh-CN" altLang="en-US" dirty="0"/>
              <a:t>若</a:t>
            </a:r>
            <a:r>
              <a:rPr lang="en-US" altLang="zh-CN" dirty="0"/>
              <a:t>S</a:t>
            </a:r>
            <a:r>
              <a:rPr lang="zh-CN" altLang="en-US" dirty="0"/>
              <a:t>的最小周期是</a:t>
            </a:r>
            <a:r>
              <a:rPr lang="en-US" altLang="zh-CN" dirty="0"/>
              <a:t>p</a:t>
            </a:r>
            <a:r>
              <a:rPr lang="zh-CN" altLang="en-US" dirty="0"/>
              <a:t>，则</a:t>
            </a:r>
            <a:r>
              <a:rPr lang="en-US" altLang="zh-CN" dirty="0"/>
              <a:t>S</a:t>
            </a:r>
            <a:r>
              <a:rPr lang="zh-CN" altLang="en-US" dirty="0"/>
              <a:t>的任一长度为</a:t>
            </a:r>
            <a:r>
              <a:rPr lang="en-US" altLang="zh-CN" dirty="0"/>
              <a:t>2p</a:t>
            </a:r>
            <a:r>
              <a:rPr lang="zh-CN" altLang="en-US" dirty="0"/>
              <a:t>的子串是本原平方串</a:t>
            </a:r>
            <a:endParaRPr lang="en-US" altLang="zh-CN" dirty="0"/>
          </a:p>
          <a:p>
            <a:pPr lvl="1"/>
            <a:r>
              <a:rPr lang="zh-CN" altLang="en-US" dirty="0"/>
              <a:t>证明比较显然</a:t>
            </a:r>
            <a:endParaRPr lang="en-US" altLang="zh-CN" dirty="0"/>
          </a:p>
          <a:p>
            <a:r>
              <a:rPr lang="zh-CN" altLang="en-US" dirty="0"/>
              <a:t>对任意一个</a:t>
            </a:r>
            <a:r>
              <a:rPr lang="en-US" altLang="zh-CN" dirty="0"/>
              <a:t>run r=(</a:t>
            </a:r>
            <a:r>
              <a:rPr lang="en-US" altLang="zh-CN" dirty="0" err="1"/>
              <a:t>i,j,p</a:t>
            </a:r>
            <a:r>
              <a:rPr lang="en-US" altLang="zh-CN" dirty="0"/>
              <a:t>)</a:t>
            </a:r>
            <a:r>
              <a:rPr lang="zh-CN" altLang="en-US" dirty="0"/>
              <a:t>，</a:t>
            </a:r>
            <a:r>
              <a:rPr lang="en-US" altLang="zh-CN" dirty="0"/>
              <a:t>r</a:t>
            </a:r>
            <a:r>
              <a:rPr lang="zh-CN" altLang="en-US" dirty="0"/>
              <a:t>的任一长度为</a:t>
            </a:r>
            <a:r>
              <a:rPr lang="en-US" altLang="zh-CN" dirty="0"/>
              <a:t>2p</a:t>
            </a:r>
            <a:r>
              <a:rPr lang="zh-CN" altLang="en-US" dirty="0"/>
              <a:t>的子串是本原平方串</a:t>
            </a:r>
            <a:endParaRPr lang="en-US" altLang="zh-CN" dirty="0"/>
          </a:p>
          <a:p>
            <a:pPr lvl="1"/>
            <a:r>
              <a:rPr lang="zh-CN" altLang="en-US" dirty="0"/>
              <a:t>证明比较显然</a:t>
            </a:r>
            <a:endParaRPr lang="en-US" altLang="zh-CN" dirty="0"/>
          </a:p>
          <a:p>
            <a:r>
              <a:rPr lang="zh-CN" altLang="en-US" dirty="0"/>
              <a:t>同时每个本原平方串都按照上述规则由唯一的一个</a:t>
            </a:r>
            <a:r>
              <a:rPr lang="en-US" altLang="zh-CN" dirty="0"/>
              <a:t>run</a:t>
            </a:r>
            <a:r>
              <a:rPr lang="zh-CN" altLang="en-US" dirty="0"/>
              <a:t>导出</a:t>
            </a:r>
            <a:endParaRPr lang="en-US" altLang="zh-CN" dirty="0"/>
          </a:p>
          <a:p>
            <a:pPr lvl="1"/>
            <a:r>
              <a:rPr lang="zh-CN" altLang="en-US" dirty="0"/>
              <a:t>假设导出的</a:t>
            </a:r>
            <a:r>
              <a:rPr lang="en-US" altLang="zh-CN" dirty="0"/>
              <a:t>run</a:t>
            </a:r>
            <a:r>
              <a:rPr lang="zh-CN" altLang="en-US" dirty="0"/>
              <a:t>不唯一，那么这些</a:t>
            </a:r>
            <a:r>
              <a:rPr lang="en-US" altLang="zh-CN" dirty="0"/>
              <a:t>runs</a:t>
            </a:r>
            <a:r>
              <a:rPr lang="zh-CN" altLang="en-US" dirty="0"/>
              <a:t>的周期都为</a:t>
            </a:r>
            <a:r>
              <a:rPr lang="en-US" altLang="zh-CN" dirty="0"/>
              <a:t>p</a:t>
            </a:r>
            <a:r>
              <a:rPr lang="zh-CN" altLang="en-US" dirty="0"/>
              <a:t>，且交至少</a:t>
            </a:r>
            <a:r>
              <a:rPr lang="en-US" altLang="zh-CN" dirty="0"/>
              <a:t>2p</a:t>
            </a:r>
            <a:r>
              <a:rPr lang="zh-CN" altLang="en-US" dirty="0"/>
              <a:t>，矛盾</a:t>
            </a:r>
            <a:endParaRPr lang="en-US" altLang="zh-CN" dirty="0"/>
          </a:p>
        </p:txBody>
      </p:sp>
    </p:spTree>
    <p:extLst>
      <p:ext uri="{BB962C8B-B14F-4D97-AF65-F5344CB8AC3E}">
        <p14:creationId xmlns:p14="http://schemas.microsoft.com/office/powerpoint/2010/main" val="5593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a:t>
            </a:r>
          </a:p>
        </p:txBody>
      </p:sp>
      <p:sp>
        <p:nvSpPr>
          <p:cNvPr id="3" name="内容占位符 2">
            <a:extLst>
              <a:ext uri="{FF2B5EF4-FFF2-40B4-BE49-F238E27FC236}">
                <a16:creationId xmlns:a16="http://schemas.microsoft.com/office/drawing/2014/main" id="{13CC29E6-E542-D20F-EC56-FE606E5F14E0}"/>
              </a:ext>
            </a:extLst>
          </p:cNvPr>
          <p:cNvSpPr>
            <a:spLocks noGrp="1"/>
          </p:cNvSpPr>
          <p:nvPr>
            <p:ph idx="1"/>
          </p:nvPr>
        </p:nvSpPr>
        <p:spPr/>
        <p:txBody>
          <a:bodyPr/>
          <a:lstStyle/>
          <a:p>
            <a:r>
              <a:rPr lang="zh-CN" altLang="en-US" dirty="0"/>
              <a:t>如果字符串</a:t>
            </a:r>
            <a:r>
              <a:rPr lang="en-US" altLang="zh-CN" dirty="0"/>
              <a:t>s</a:t>
            </a:r>
            <a:r>
              <a:rPr lang="zh-CN" altLang="en-US" dirty="0"/>
              <a:t>的字典序在</a:t>
            </a:r>
            <a:r>
              <a:rPr lang="en-US" altLang="zh-CN" dirty="0"/>
              <a:t>s</a:t>
            </a:r>
            <a:r>
              <a:rPr lang="zh-CN" altLang="en-US" dirty="0"/>
              <a:t>及其</a:t>
            </a:r>
            <a:r>
              <a:rPr lang="en-US" altLang="zh-CN" dirty="0"/>
              <a:t>s</a:t>
            </a:r>
            <a:r>
              <a:rPr lang="zh-CN" altLang="en-US" dirty="0"/>
              <a:t>的所有后缀中是最小的，则称</a:t>
            </a:r>
            <a:r>
              <a:rPr lang="en-US" altLang="zh-CN" dirty="0"/>
              <a:t>s</a:t>
            </a:r>
            <a:r>
              <a:rPr lang="zh-CN" altLang="en-US" dirty="0"/>
              <a:t>是一个</a:t>
            </a:r>
            <a:r>
              <a:rPr lang="en-US" altLang="zh-CN" dirty="0" err="1"/>
              <a:t>lyndon</a:t>
            </a:r>
            <a:r>
              <a:rPr lang="zh-CN" altLang="en-US" dirty="0"/>
              <a:t>串</a:t>
            </a:r>
            <a:endParaRPr lang="en-US" altLang="zh-CN" dirty="0"/>
          </a:p>
          <a:p>
            <a:r>
              <a:rPr lang="zh-CN" altLang="en-US" dirty="0"/>
              <a:t>把一个字符串分成若干段，每一段都是一个</a:t>
            </a:r>
            <a:r>
              <a:rPr lang="en-US" altLang="zh-CN" dirty="0" err="1"/>
              <a:t>lyndon</a:t>
            </a:r>
            <a:r>
              <a:rPr lang="zh-CN" altLang="en-US" dirty="0"/>
              <a:t>串</a:t>
            </a:r>
            <a:endParaRPr lang="en-US" altLang="zh-CN" dirty="0"/>
          </a:p>
          <a:p>
            <a:r>
              <a:rPr lang="zh-CN" altLang="en-US" dirty="0"/>
              <a:t>问最少分割的段数</a:t>
            </a:r>
            <a:endParaRPr lang="en-US" altLang="zh-CN" dirty="0"/>
          </a:p>
          <a:p>
            <a:r>
              <a:rPr lang="zh-CN" altLang="en-US" dirty="0"/>
              <a:t>方法一：</a:t>
            </a:r>
            <a:r>
              <a:rPr lang="en-US" altLang="zh-CN" dirty="0" err="1"/>
              <a:t>sa</a:t>
            </a:r>
            <a:endParaRPr lang="en-US" altLang="zh-CN" dirty="0"/>
          </a:p>
          <a:p>
            <a:pPr lvl="1"/>
            <a:r>
              <a:rPr lang="zh-CN" altLang="en-US" dirty="0"/>
              <a:t>用</a:t>
            </a:r>
            <a:r>
              <a:rPr lang="en-US" altLang="zh-CN" dirty="0" err="1"/>
              <a:t>sa</a:t>
            </a:r>
            <a:r>
              <a:rPr lang="zh-CN" altLang="en-US" dirty="0"/>
              <a:t>，</a:t>
            </a:r>
            <a:r>
              <a:rPr lang="en-US" altLang="zh-CN" dirty="0" err="1"/>
              <a:t>sa</a:t>
            </a:r>
            <a:r>
              <a:rPr lang="en-US" altLang="zh-CN" dirty="0"/>
              <a:t>[1]</a:t>
            </a:r>
            <a:r>
              <a:rPr lang="zh-CN" altLang="en-US" dirty="0"/>
              <a:t>就是</a:t>
            </a:r>
            <a:r>
              <a:rPr lang="en-US" altLang="zh-CN" dirty="0" err="1"/>
              <a:t>lyndon</a:t>
            </a:r>
            <a:r>
              <a:rPr lang="zh-CN" altLang="en-US" dirty="0"/>
              <a:t>分解最后那一段，</a:t>
            </a:r>
            <a:r>
              <a:rPr lang="en-US" altLang="zh-CN" dirty="0" err="1"/>
              <a:t>lyndon</a:t>
            </a:r>
            <a:r>
              <a:rPr lang="zh-CN" altLang="en-US" dirty="0"/>
              <a:t>分解倒数第二段就是把</a:t>
            </a:r>
            <a:r>
              <a:rPr lang="en-US" altLang="zh-CN" dirty="0" err="1"/>
              <a:t>sa</a:t>
            </a:r>
            <a:r>
              <a:rPr lang="en-US" altLang="zh-CN" dirty="0"/>
              <a:t>[1]</a:t>
            </a:r>
            <a:r>
              <a:rPr lang="zh-CN" altLang="en-US" dirty="0"/>
              <a:t>那一段排除之后排的最靠前的</a:t>
            </a:r>
            <a:r>
              <a:rPr lang="en-US" altLang="zh-CN" dirty="0" err="1"/>
              <a:t>sa</a:t>
            </a:r>
            <a:r>
              <a:rPr lang="zh-CN" altLang="en-US" dirty="0"/>
              <a:t>，以此类推</a:t>
            </a:r>
            <a:endParaRPr lang="en-US" altLang="zh-CN" dirty="0"/>
          </a:p>
          <a:p>
            <a:r>
              <a:rPr lang="zh-CN" altLang="en-US" dirty="0"/>
              <a:t>方法二：</a:t>
            </a:r>
            <a:r>
              <a:rPr lang="en-US" altLang="zh-CN" dirty="0" err="1"/>
              <a:t>duval</a:t>
            </a:r>
            <a:endParaRPr lang="en-US" altLang="zh-CN" dirty="0"/>
          </a:p>
          <a:p>
            <a:pPr lvl="1"/>
            <a:r>
              <a:rPr lang="zh-CN" altLang="en-US" dirty="0"/>
              <a:t>参考了</a:t>
            </a:r>
            <a:r>
              <a:rPr lang="en-US" altLang="zh-CN" dirty="0"/>
              <a:t>《</a:t>
            </a:r>
            <a:r>
              <a:rPr lang="zh-CN" altLang="en-US" dirty="0"/>
              <a:t>字符串算法选讲</a:t>
            </a:r>
            <a:r>
              <a:rPr lang="en-US" altLang="zh-CN" dirty="0"/>
              <a:t>》</a:t>
            </a:r>
            <a:r>
              <a:rPr lang="zh-CN" altLang="en-US" dirty="0"/>
              <a:t>，金策</a:t>
            </a:r>
            <a:endParaRPr lang="en-US" altLang="zh-CN" dirty="0"/>
          </a:p>
        </p:txBody>
      </p:sp>
    </p:spTree>
    <p:extLst>
      <p:ext uri="{BB962C8B-B14F-4D97-AF65-F5344CB8AC3E}">
        <p14:creationId xmlns:p14="http://schemas.microsoft.com/office/powerpoint/2010/main" val="452600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runs</a:t>
            </a:r>
            <a:r>
              <a:rPr lang="zh-CN" altLang="en-US" dirty="0"/>
              <a:t>的应用</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字符串</a:t>
            </a:r>
            <a:r>
              <a:rPr lang="en-US" altLang="zh-CN" dirty="0"/>
              <a:t>S</a:t>
            </a:r>
            <a:r>
              <a:rPr lang="zh-CN" altLang="en-US" dirty="0"/>
              <a:t>的本原平方前缀有</a:t>
            </a:r>
            <a:r>
              <a:rPr lang="en-US" altLang="zh-CN" dirty="0"/>
              <a:t>O(</a:t>
            </a:r>
            <a:r>
              <a:rPr lang="en-US" altLang="zh-CN" dirty="0" err="1"/>
              <a:t>log|S</a:t>
            </a:r>
            <a:r>
              <a:rPr lang="en-US" altLang="zh-CN" dirty="0"/>
              <a:t>|)</a:t>
            </a:r>
            <a:r>
              <a:rPr lang="zh-CN" altLang="en-US" dirty="0"/>
              <a:t>个</a:t>
            </a:r>
            <a:endParaRPr lang="en-US" altLang="zh-CN" dirty="0"/>
          </a:p>
          <a:p>
            <a:r>
              <a:rPr lang="zh-CN" altLang="en-US" dirty="0"/>
              <a:t>字符串</a:t>
            </a:r>
            <a:r>
              <a:rPr lang="en-US" altLang="zh-CN" dirty="0"/>
              <a:t>S</a:t>
            </a:r>
            <a:r>
              <a:rPr lang="zh-CN" altLang="en-US" dirty="0"/>
              <a:t>的本原平方子串有</a:t>
            </a:r>
            <a:r>
              <a:rPr lang="en-US" altLang="zh-CN" dirty="0"/>
              <a:t>O(|</a:t>
            </a:r>
            <a:r>
              <a:rPr lang="en-US" altLang="zh-CN" dirty="0" err="1"/>
              <a:t>S|log|S</a:t>
            </a:r>
            <a:r>
              <a:rPr lang="en-US" altLang="zh-CN" dirty="0"/>
              <a:t>|)</a:t>
            </a:r>
            <a:r>
              <a:rPr lang="zh-CN" altLang="en-US" dirty="0"/>
              <a:t>个</a:t>
            </a:r>
            <a:endParaRPr lang="en-US" altLang="zh-CN" dirty="0"/>
          </a:p>
          <a:p>
            <a:r>
              <a:rPr lang="zh-CN" altLang="en-US" dirty="0"/>
              <a:t>字符串</a:t>
            </a:r>
            <a:r>
              <a:rPr lang="en-US" altLang="zh-CN" dirty="0"/>
              <a:t>S</a:t>
            </a:r>
            <a:r>
              <a:rPr lang="zh-CN" altLang="en-US" dirty="0"/>
              <a:t>的本质不同的本原平方子串有</a:t>
            </a:r>
            <a:r>
              <a:rPr lang="en-US" altLang="zh-CN" dirty="0"/>
              <a:t>O(|S|)</a:t>
            </a:r>
            <a:r>
              <a:rPr lang="zh-CN" altLang="en-US" dirty="0"/>
              <a:t>个</a:t>
            </a:r>
            <a:endParaRPr lang="en-US" altLang="zh-CN" dirty="0"/>
          </a:p>
          <a:p>
            <a:r>
              <a:rPr lang="zh-CN" altLang="en-US" dirty="0"/>
              <a:t>证明略</a:t>
            </a:r>
            <a:endParaRPr lang="en-US" altLang="zh-CN" dirty="0"/>
          </a:p>
          <a:p>
            <a:r>
              <a:rPr lang="zh-CN" altLang="en-US" dirty="0"/>
              <a:t>这说明了本原平方子串是可以枚举的</a:t>
            </a:r>
            <a:endParaRPr lang="en-US" altLang="zh-CN" dirty="0"/>
          </a:p>
          <a:p>
            <a:r>
              <a:rPr lang="zh-CN" altLang="en-US" dirty="0"/>
              <a:t>再考虑一个</a:t>
            </a:r>
            <a:r>
              <a:rPr lang="en-US" altLang="zh-CN" dirty="0"/>
              <a:t>run r=(</a:t>
            </a:r>
            <a:r>
              <a:rPr lang="en-US" altLang="zh-CN" dirty="0" err="1"/>
              <a:t>i,j,p</a:t>
            </a:r>
            <a:r>
              <a:rPr lang="en-US" altLang="zh-CN" dirty="0"/>
              <a:t>)</a:t>
            </a:r>
            <a:r>
              <a:rPr lang="zh-CN" altLang="en-US" dirty="0"/>
              <a:t>中本原平方子串的个数显然是</a:t>
            </a:r>
            <a:r>
              <a:rPr lang="en-US" altLang="zh-CN" dirty="0"/>
              <a:t>i-j-2p+2</a:t>
            </a:r>
            <a:r>
              <a:rPr lang="zh-CN" altLang="en-US" dirty="0"/>
              <a:t>个</a:t>
            </a:r>
            <a:endParaRPr lang="en-US" altLang="zh-CN" dirty="0"/>
          </a:p>
          <a:p>
            <a:r>
              <a:rPr lang="zh-CN" altLang="en-US" dirty="0"/>
              <a:t>所以这也说明了</a:t>
            </a:r>
            <a:r>
              <a:rPr lang="en-US" altLang="zh-CN" dirty="0"/>
              <a:t>\</a:t>
            </a:r>
            <a:r>
              <a:rPr lang="en-US" altLang="zh-CN" dirty="0" err="1"/>
              <a:t>sum_r</a:t>
            </a:r>
            <a:r>
              <a:rPr lang="en-US" altLang="zh-CN" dirty="0"/>
              <a:t> (i-j-2p+2)</a:t>
            </a:r>
            <a:r>
              <a:rPr lang="zh-CN" altLang="en-US" dirty="0"/>
              <a:t>的数量级为</a:t>
            </a:r>
            <a:r>
              <a:rPr lang="en-US" altLang="zh-CN" dirty="0"/>
              <a:t>O(|</a:t>
            </a:r>
            <a:r>
              <a:rPr lang="en-US" altLang="zh-CN" dirty="0" err="1"/>
              <a:t>S|log|S</a:t>
            </a:r>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1375481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NOI2016 </a:t>
            </a:r>
            <a:r>
              <a:rPr lang="zh-CN" altLang="en-US" dirty="0"/>
              <a:t>优秀的拆分 </a:t>
            </a:r>
            <a:r>
              <a:rPr lang="en-US" altLang="zh-CN" dirty="0"/>
              <a:t>UOJ219</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如果一个字符串</a:t>
            </a:r>
            <a:r>
              <a:rPr lang="en-US" altLang="zh-CN" dirty="0"/>
              <a:t>s</a:t>
            </a:r>
            <a:r>
              <a:rPr lang="zh-CN" altLang="en-US" dirty="0"/>
              <a:t>可以拆分成</a:t>
            </a:r>
            <a:r>
              <a:rPr lang="en-US" altLang="zh-CN" dirty="0"/>
              <a:t>AABB</a:t>
            </a:r>
            <a:r>
              <a:rPr lang="zh-CN" altLang="en-US" dirty="0"/>
              <a:t>的形式，那么就称这种拆分是优秀的，注意对于同一个字符串来说，优秀的拆分可能不唯一</a:t>
            </a:r>
            <a:endParaRPr lang="en-US" altLang="zh-CN" dirty="0"/>
          </a:p>
          <a:p>
            <a:r>
              <a:rPr lang="zh-CN" altLang="en-US" dirty="0"/>
              <a:t>求字符串</a:t>
            </a:r>
            <a:r>
              <a:rPr lang="en-US" altLang="zh-CN" dirty="0"/>
              <a:t>S</a:t>
            </a:r>
            <a:r>
              <a:rPr lang="zh-CN" altLang="en-US" dirty="0"/>
              <a:t>的所有子串的优秀的拆分的方案数的和</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59036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NOI2016 </a:t>
            </a:r>
            <a:r>
              <a:rPr lang="zh-CN" altLang="en-US" dirty="0"/>
              <a:t>优秀的拆分 </a:t>
            </a:r>
            <a:r>
              <a:rPr lang="en-US" altLang="zh-CN" dirty="0"/>
              <a:t>UOJ219</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转化一下题意，相当于就是在问以每个位置为起点和终点的平方串的数量，下面以终点为例来算</a:t>
            </a:r>
            <a:endParaRPr lang="en-US" altLang="zh-CN" dirty="0"/>
          </a:p>
          <a:p>
            <a:r>
              <a:rPr lang="zh-CN" altLang="en-US" dirty="0"/>
              <a:t>枚举</a:t>
            </a:r>
            <a:r>
              <a:rPr lang="en-US" altLang="zh-CN" dirty="0"/>
              <a:t>S</a:t>
            </a:r>
            <a:r>
              <a:rPr lang="zh-CN" altLang="en-US" dirty="0"/>
              <a:t>的</a:t>
            </a:r>
            <a:r>
              <a:rPr lang="en-US" altLang="zh-CN" dirty="0"/>
              <a:t>runs</a:t>
            </a:r>
            <a:r>
              <a:rPr lang="zh-CN" altLang="en-US" dirty="0"/>
              <a:t>，设其中一个</a:t>
            </a:r>
            <a:r>
              <a:rPr lang="en-US" altLang="zh-CN" dirty="0"/>
              <a:t>run</a:t>
            </a:r>
            <a:r>
              <a:rPr lang="zh-CN" altLang="en-US" dirty="0"/>
              <a:t> </a:t>
            </a:r>
            <a:r>
              <a:rPr lang="en-US" altLang="zh-CN" dirty="0"/>
              <a:t>r=(</a:t>
            </a:r>
            <a:r>
              <a:rPr lang="en-US" altLang="zh-CN" dirty="0" err="1"/>
              <a:t>i,j,p</a:t>
            </a:r>
            <a:r>
              <a:rPr lang="en-US" altLang="zh-CN" dirty="0"/>
              <a:t>)</a:t>
            </a:r>
            <a:r>
              <a:rPr lang="zh-CN" altLang="en-US" dirty="0"/>
              <a:t>，那么</a:t>
            </a:r>
            <a:r>
              <a:rPr lang="en-US" altLang="zh-CN" dirty="0"/>
              <a:t>r</a:t>
            </a:r>
            <a:r>
              <a:rPr lang="zh-CN" altLang="en-US" dirty="0"/>
              <a:t>的任意长度为</a:t>
            </a:r>
            <a:r>
              <a:rPr lang="en-US" altLang="zh-CN" dirty="0"/>
              <a:t>2kp</a:t>
            </a:r>
            <a:r>
              <a:rPr lang="zh-CN" altLang="en-US" dirty="0"/>
              <a:t>的子串都是平方串</a:t>
            </a:r>
            <a:endParaRPr lang="en-US" altLang="zh-CN" dirty="0"/>
          </a:p>
          <a:p>
            <a:r>
              <a:rPr lang="zh-CN" altLang="en-US" dirty="0"/>
              <a:t>再枚举</a:t>
            </a:r>
            <a:r>
              <a:rPr lang="en-US" altLang="zh-CN" dirty="0"/>
              <a:t>k</a:t>
            </a:r>
            <a:r>
              <a:rPr lang="zh-CN" altLang="en-US" dirty="0"/>
              <a:t>，那么当</a:t>
            </a:r>
            <a:r>
              <a:rPr lang="en-US" altLang="zh-CN" dirty="0"/>
              <a:t>k</a:t>
            </a:r>
            <a:r>
              <a:rPr lang="zh-CN" altLang="en-US" dirty="0"/>
              <a:t>固定下来后，终点在</a:t>
            </a:r>
            <a:r>
              <a:rPr lang="en-US" altLang="zh-CN" dirty="0"/>
              <a:t>[i+2kp-1,j]</a:t>
            </a:r>
            <a:r>
              <a:rPr lang="zh-CN" altLang="en-US" dirty="0"/>
              <a:t>范围内的位置都有一个长度为</a:t>
            </a:r>
            <a:r>
              <a:rPr lang="en-US" altLang="zh-CN" dirty="0"/>
              <a:t>2kp</a:t>
            </a:r>
            <a:r>
              <a:rPr lang="zh-CN" altLang="en-US" dirty="0"/>
              <a:t>的平方串，相当于区间加</a:t>
            </a:r>
            <a:r>
              <a:rPr lang="en-US" altLang="zh-CN" dirty="0"/>
              <a:t>1</a:t>
            </a:r>
          </a:p>
          <a:p>
            <a:r>
              <a:rPr lang="zh-CN" altLang="en-US" dirty="0"/>
              <a:t>那么可以差分转化成端点处加减</a:t>
            </a:r>
            <a:r>
              <a:rPr lang="en-US" altLang="zh-CN" dirty="0"/>
              <a:t>1</a:t>
            </a:r>
          </a:p>
          <a:p>
            <a:r>
              <a:rPr lang="zh-CN" altLang="en-US" dirty="0"/>
              <a:t>枚举的总次数是</a:t>
            </a:r>
            <a:r>
              <a:rPr lang="en-US" altLang="zh-CN" dirty="0"/>
              <a:t>\</a:t>
            </a:r>
            <a:r>
              <a:rPr lang="en-US" altLang="zh-CN" dirty="0" err="1"/>
              <a:t>sum_r</a:t>
            </a:r>
            <a:r>
              <a:rPr lang="en-US" altLang="zh-CN" dirty="0"/>
              <a:t> (j-i+1)/(2*p)&lt;|S|+2</a:t>
            </a:r>
            <a:r>
              <a:rPr lang="zh-CN" altLang="en-US" dirty="0"/>
              <a:t>*</a:t>
            </a:r>
            <a:r>
              <a:rPr lang="en-US" altLang="zh-CN" dirty="0"/>
              <a:t>|Runs(S)|&lt;3</a:t>
            </a:r>
            <a:r>
              <a:rPr lang="zh-CN" altLang="en-US" dirty="0"/>
              <a:t>*</a:t>
            </a:r>
            <a:r>
              <a:rPr lang="en-US" altLang="zh-CN" dirty="0"/>
              <a:t>|S|</a:t>
            </a:r>
          </a:p>
          <a:p>
            <a:r>
              <a:rPr lang="zh-CN" altLang="en-US" dirty="0"/>
              <a:t>总复杂度根据求</a:t>
            </a:r>
            <a:r>
              <a:rPr lang="en-US" altLang="zh-CN" dirty="0"/>
              <a:t>runs</a:t>
            </a:r>
            <a:r>
              <a:rPr lang="zh-CN" altLang="en-US" dirty="0"/>
              <a:t>的复杂度来看是</a:t>
            </a:r>
            <a:r>
              <a:rPr lang="en-US" altLang="zh-CN" dirty="0"/>
              <a:t>O(n)</a:t>
            </a:r>
            <a:r>
              <a:rPr lang="zh-CN" altLang="en-US" dirty="0"/>
              <a:t>或者</a:t>
            </a:r>
            <a:r>
              <a:rPr lang="en-US" altLang="zh-CN" dirty="0"/>
              <a:t>O(</a:t>
            </a:r>
            <a:r>
              <a:rPr lang="en-US" altLang="zh-CN" dirty="0" err="1"/>
              <a:t>nlogn</a:t>
            </a:r>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4092223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ZJOI2020 </a:t>
            </a:r>
            <a:r>
              <a:rPr lang="zh-CN" altLang="en-US" dirty="0"/>
              <a:t>字符串 </a:t>
            </a:r>
            <a:r>
              <a:rPr lang="en-US" altLang="zh-CN" dirty="0"/>
              <a:t>LOJ3311</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p:txBody>
          <a:bodyPr>
            <a:normAutofit/>
          </a:bodyPr>
          <a:lstStyle/>
          <a:p>
            <a:r>
              <a:rPr lang="zh-CN" altLang="en-US" dirty="0"/>
              <a:t>长度为</a:t>
            </a:r>
            <a:r>
              <a:rPr lang="en-US" altLang="zh-CN" dirty="0"/>
              <a:t>n</a:t>
            </a:r>
            <a:r>
              <a:rPr lang="zh-CN" altLang="en-US" dirty="0"/>
              <a:t>的字符串</a:t>
            </a:r>
            <a:r>
              <a:rPr lang="en-US" altLang="zh-CN" dirty="0"/>
              <a:t>s</a:t>
            </a:r>
            <a:r>
              <a:rPr lang="zh-CN" altLang="en-US" dirty="0"/>
              <a:t>，有</a:t>
            </a:r>
            <a:r>
              <a:rPr lang="en-US" altLang="zh-CN" dirty="0"/>
              <a:t>m</a:t>
            </a:r>
            <a:r>
              <a:rPr lang="zh-CN" altLang="en-US" dirty="0"/>
              <a:t>次询问</a:t>
            </a:r>
            <a:endParaRPr lang="en-US" altLang="zh-CN" dirty="0"/>
          </a:p>
          <a:p>
            <a:r>
              <a:rPr lang="zh-CN" altLang="en-US" dirty="0"/>
              <a:t>每次问</a:t>
            </a:r>
            <a:r>
              <a:rPr lang="en-US" altLang="zh-CN" dirty="0"/>
              <a:t>s</a:t>
            </a:r>
            <a:r>
              <a:rPr lang="zh-CN" altLang="en-US" dirty="0"/>
              <a:t>的一个子串</a:t>
            </a:r>
            <a:r>
              <a:rPr lang="en-US" altLang="zh-CN" dirty="0"/>
              <a:t>s[</a:t>
            </a:r>
            <a:r>
              <a:rPr lang="en-US" altLang="zh-CN" dirty="0" err="1"/>
              <a:t>l..r</a:t>
            </a:r>
            <a:r>
              <a:rPr lang="en-US" altLang="zh-CN" dirty="0"/>
              <a:t>]</a:t>
            </a:r>
            <a:r>
              <a:rPr lang="zh-CN" altLang="en-US" dirty="0"/>
              <a:t>有多少个本质不同的平方子串</a:t>
            </a:r>
            <a:endParaRPr lang="en-US" altLang="zh-CN" dirty="0"/>
          </a:p>
          <a:p>
            <a:endParaRPr lang="en-US" altLang="zh-CN" dirty="0"/>
          </a:p>
        </p:txBody>
      </p:sp>
    </p:spTree>
    <p:extLst>
      <p:ext uri="{BB962C8B-B14F-4D97-AF65-F5344CB8AC3E}">
        <p14:creationId xmlns:p14="http://schemas.microsoft.com/office/powerpoint/2010/main" val="2550855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ZJOI2020 </a:t>
            </a:r>
            <a:r>
              <a:rPr lang="zh-CN" altLang="en-US" dirty="0"/>
              <a:t>字符串 </a:t>
            </a:r>
            <a:r>
              <a:rPr lang="en-US" altLang="zh-CN" dirty="0"/>
              <a:t>LOJ3311</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6893561" cy="4351338"/>
          </a:xfrm>
        </p:spPr>
        <p:txBody>
          <a:bodyPr>
            <a:normAutofit/>
          </a:bodyPr>
          <a:lstStyle/>
          <a:p>
            <a:r>
              <a:rPr lang="zh-CN" altLang="en-US" dirty="0"/>
              <a:t>设一个二维数组</a:t>
            </a:r>
            <a:r>
              <a:rPr lang="en-US" altLang="zh-CN" dirty="0"/>
              <a:t>c[l][r]</a:t>
            </a:r>
            <a:r>
              <a:rPr lang="zh-CN" altLang="en-US" dirty="0"/>
              <a:t>表示</a:t>
            </a:r>
            <a:r>
              <a:rPr lang="en-US" altLang="zh-CN" dirty="0"/>
              <a:t>s[</a:t>
            </a:r>
            <a:r>
              <a:rPr lang="en-US" altLang="zh-CN" dirty="0" err="1"/>
              <a:t>l..r</a:t>
            </a:r>
            <a:r>
              <a:rPr lang="en-US" altLang="zh-CN" dirty="0"/>
              <a:t>]</a:t>
            </a:r>
            <a:r>
              <a:rPr lang="zh-CN" altLang="en-US" dirty="0"/>
              <a:t>是否是一个平方子串，如果是则</a:t>
            </a:r>
            <a:r>
              <a:rPr lang="en-US" altLang="zh-CN" dirty="0"/>
              <a:t>c[l][r]=1</a:t>
            </a:r>
            <a:r>
              <a:rPr lang="zh-CN" altLang="en-US" dirty="0"/>
              <a:t>，否则</a:t>
            </a:r>
            <a:r>
              <a:rPr lang="en-US" altLang="zh-CN" dirty="0"/>
              <a:t>=0</a:t>
            </a:r>
          </a:p>
          <a:p>
            <a:r>
              <a:rPr lang="zh-CN" altLang="en-US" dirty="0"/>
              <a:t>把左端点当成</a:t>
            </a:r>
            <a:r>
              <a:rPr lang="en-US" altLang="zh-CN" dirty="0"/>
              <a:t>x</a:t>
            </a:r>
            <a:r>
              <a:rPr lang="zh-CN" altLang="en-US" dirty="0"/>
              <a:t>，把右端点当成</a:t>
            </a:r>
            <a:r>
              <a:rPr lang="en-US" altLang="zh-CN" dirty="0"/>
              <a:t>y</a:t>
            </a:r>
          </a:p>
          <a:p>
            <a:r>
              <a:rPr lang="zh-CN" altLang="en-US" dirty="0"/>
              <a:t>那么查询</a:t>
            </a:r>
            <a:r>
              <a:rPr lang="en-US" altLang="zh-CN" dirty="0"/>
              <a:t>[L,R]</a:t>
            </a:r>
            <a:r>
              <a:rPr lang="zh-CN" altLang="en-US" dirty="0"/>
              <a:t>内的平方子串的数目就是对</a:t>
            </a:r>
            <a:r>
              <a:rPr lang="en-US" altLang="zh-CN" dirty="0"/>
              <a:t>l&gt;=L</a:t>
            </a:r>
            <a:r>
              <a:rPr lang="zh-CN" altLang="en-US" dirty="0"/>
              <a:t>且</a:t>
            </a:r>
            <a:r>
              <a:rPr lang="en-US" altLang="zh-CN" dirty="0"/>
              <a:t>r&lt;=R</a:t>
            </a:r>
            <a:r>
              <a:rPr lang="zh-CN" altLang="en-US" dirty="0"/>
              <a:t>的矩形区域求和</a:t>
            </a:r>
            <a:endParaRPr lang="en-US" altLang="zh-CN" dirty="0"/>
          </a:p>
          <a:p>
            <a:r>
              <a:rPr lang="zh-CN" altLang="en-US" dirty="0"/>
              <a:t>但是这里求的是本质不同的平方子串</a:t>
            </a:r>
            <a:endParaRPr lang="en-US" altLang="zh-CN" dirty="0"/>
          </a:p>
          <a:p>
            <a:r>
              <a:rPr lang="zh-CN" altLang="en-US" dirty="0"/>
              <a:t>所以如果</a:t>
            </a:r>
            <a:r>
              <a:rPr lang="en-US" altLang="zh-CN" dirty="0"/>
              <a:t>s[l1..r1]=s[l2..r2]</a:t>
            </a:r>
            <a:r>
              <a:rPr lang="zh-CN" altLang="en-US" dirty="0"/>
              <a:t>，那就要额外给</a:t>
            </a:r>
            <a:r>
              <a:rPr lang="en-US" altLang="zh-CN" dirty="0"/>
              <a:t>c[l1][r2]</a:t>
            </a:r>
            <a:r>
              <a:rPr lang="zh-CN" altLang="en-US" dirty="0"/>
              <a:t>减</a:t>
            </a:r>
            <a:r>
              <a:rPr lang="en-US" altLang="zh-CN" dirty="0"/>
              <a:t>1</a:t>
            </a:r>
            <a:r>
              <a:rPr lang="zh-CN" altLang="en-US" dirty="0"/>
              <a:t>，如右图</a:t>
            </a:r>
            <a:endParaRPr lang="en-US" altLang="zh-CN" dirty="0"/>
          </a:p>
          <a:p>
            <a:endParaRPr lang="en-US" altLang="zh-CN" dirty="0"/>
          </a:p>
        </p:txBody>
      </p:sp>
      <p:pic>
        <p:nvPicPr>
          <p:cNvPr id="1026" name="Picture 2">
            <a:extLst>
              <a:ext uri="{FF2B5EF4-FFF2-40B4-BE49-F238E27FC236}">
                <a16:creationId xmlns:a16="http://schemas.microsoft.com/office/drawing/2014/main" id="{8C5B336C-77E4-D525-3789-FEE7AAA97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761" y="1690688"/>
            <a:ext cx="3622040" cy="381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224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ZJOI2020 </a:t>
            </a:r>
            <a:r>
              <a:rPr lang="zh-CN" altLang="en-US" dirty="0"/>
              <a:t>字符串 </a:t>
            </a:r>
            <a:r>
              <a:rPr lang="en-US" altLang="zh-CN" dirty="0"/>
              <a:t>LOJ3311</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6893561" cy="4351338"/>
          </a:xfrm>
        </p:spPr>
        <p:txBody>
          <a:bodyPr>
            <a:normAutofit/>
          </a:bodyPr>
          <a:lstStyle/>
          <a:p>
            <a:r>
              <a:rPr lang="zh-CN" altLang="en-US" dirty="0"/>
              <a:t>然后用上一个题的思路，考虑平方串是怎么样的</a:t>
            </a:r>
            <a:endParaRPr lang="en-US" altLang="zh-CN" dirty="0"/>
          </a:p>
          <a:p>
            <a:r>
              <a:rPr lang="zh-CN" altLang="en-US" dirty="0"/>
              <a:t>由于</a:t>
            </a:r>
            <a:r>
              <a:rPr lang="en-US" altLang="zh-CN" dirty="0"/>
              <a:t>r=(</a:t>
            </a:r>
            <a:r>
              <a:rPr lang="en-US" altLang="zh-CN" dirty="0" err="1"/>
              <a:t>i,j,p</a:t>
            </a:r>
            <a:r>
              <a:rPr lang="en-US" altLang="zh-CN" dirty="0"/>
              <a:t>)</a:t>
            </a:r>
            <a:r>
              <a:rPr lang="zh-CN" altLang="en-US" dirty="0"/>
              <a:t>的任意长度为</a:t>
            </a:r>
            <a:r>
              <a:rPr lang="en-US" altLang="zh-CN" dirty="0"/>
              <a:t>2kp</a:t>
            </a:r>
            <a:r>
              <a:rPr lang="zh-CN" altLang="en-US" dirty="0"/>
              <a:t>的子串都是平方串，设</a:t>
            </a:r>
            <a:r>
              <a:rPr lang="en-US" altLang="zh-CN" dirty="0" err="1"/>
              <a:t>len</a:t>
            </a:r>
            <a:r>
              <a:rPr lang="en-US" altLang="zh-CN" dirty="0"/>
              <a:t>=2kp</a:t>
            </a:r>
          </a:p>
          <a:p>
            <a:r>
              <a:rPr lang="zh-CN" altLang="en-US" dirty="0"/>
              <a:t>所以</a:t>
            </a:r>
            <a:r>
              <a:rPr lang="en-US" altLang="zh-CN" dirty="0" err="1"/>
              <a:t>len</a:t>
            </a:r>
            <a:r>
              <a:rPr lang="zh-CN" altLang="en-US" dirty="0"/>
              <a:t>相同的一组平方串在图中是一条斜线，端点是</a:t>
            </a:r>
            <a:r>
              <a:rPr lang="en-US" altLang="zh-CN" dirty="0"/>
              <a:t>(l,l+len-1)</a:t>
            </a:r>
            <a:r>
              <a:rPr lang="zh-CN" altLang="en-US" dirty="0"/>
              <a:t>和</a:t>
            </a:r>
            <a:r>
              <a:rPr lang="en-US" altLang="zh-CN" dirty="0"/>
              <a:t>(r-len+1,r)</a:t>
            </a:r>
          </a:p>
          <a:p>
            <a:r>
              <a:rPr lang="zh-CN" altLang="en-US" dirty="0"/>
              <a:t>但是还要去重，由于</a:t>
            </a:r>
            <a:r>
              <a:rPr lang="en-US" altLang="zh-CN" dirty="0"/>
              <a:t>p</a:t>
            </a:r>
            <a:r>
              <a:rPr lang="zh-CN" altLang="en-US" dirty="0"/>
              <a:t>是最小的周期，</a:t>
            </a:r>
            <a:r>
              <a:rPr lang="en-US" altLang="zh-CN" dirty="0"/>
              <a:t>s[l..l+len-1]</a:t>
            </a:r>
            <a:r>
              <a:rPr lang="zh-CN" altLang="en-US" dirty="0"/>
              <a:t>和</a:t>
            </a:r>
            <a:r>
              <a:rPr lang="en-US" altLang="zh-CN" dirty="0"/>
              <a:t>s[l+p..l+len+p-1]</a:t>
            </a:r>
            <a:r>
              <a:rPr lang="zh-CN" altLang="en-US" dirty="0"/>
              <a:t>是本质相同的，所以可以发现去重的点也构成一条斜线，端点是</a:t>
            </a:r>
            <a:r>
              <a:rPr lang="en-US" altLang="zh-CN" dirty="0"/>
              <a:t>(l,l+len+p-1)</a:t>
            </a:r>
            <a:r>
              <a:rPr lang="zh-CN" altLang="en-US" dirty="0"/>
              <a:t>和</a:t>
            </a:r>
            <a:r>
              <a:rPr lang="en-US" altLang="zh-CN" dirty="0"/>
              <a:t>(r-len-p+1,r)</a:t>
            </a:r>
          </a:p>
        </p:txBody>
      </p:sp>
      <p:pic>
        <p:nvPicPr>
          <p:cNvPr id="2050" name="Picture 2">
            <a:extLst>
              <a:ext uri="{FF2B5EF4-FFF2-40B4-BE49-F238E27FC236}">
                <a16:creationId xmlns:a16="http://schemas.microsoft.com/office/drawing/2014/main" id="{75FAEC9D-7C69-F486-EDC6-D38E48154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760" y="1690687"/>
            <a:ext cx="3622040" cy="430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583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ZJOI2020 </a:t>
            </a:r>
            <a:r>
              <a:rPr lang="zh-CN" altLang="en-US" dirty="0"/>
              <a:t>字符串 </a:t>
            </a:r>
            <a:r>
              <a:rPr lang="en-US" altLang="zh-CN" dirty="0"/>
              <a:t>LOJ3311</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6893561" cy="4351338"/>
          </a:xfrm>
        </p:spPr>
        <p:txBody>
          <a:bodyPr>
            <a:normAutofit/>
          </a:bodyPr>
          <a:lstStyle/>
          <a:p>
            <a:r>
              <a:rPr lang="zh-CN" altLang="en-US" dirty="0"/>
              <a:t>可能的斜线的数目是</a:t>
            </a:r>
            <a:r>
              <a:rPr lang="en-US" altLang="zh-CN" dirty="0"/>
              <a:t>\</a:t>
            </a:r>
            <a:r>
              <a:rPr lang="en-US" altLang="zh-CN" dirty="0" err="1"/>
              <a:t>sum_r</a:t>
            </a:r>
            <a:r>
              <a:rPr lang="en-US" altLang="zh-CN" dirty="0"/>
              <a:t> 2</a:t>
            </a:r>
            <a:r>
              <a:rPr lang="zh-CN" altLang="en-US" dirty="0"/>
              <a:t>*</a:t>
            </a:r>
            <a:r>
              <a:rPr lang="en-US" altLang="zh-CN" dirty="0"/>
              <a:t>(j-i+1)/(2*p)&lt;|S|+2</a:t>
            </a:r>
            <a:r>
              <a:rPr lang="zh-CN" altLang="en-US" dirty="0"/>
              <a:t>*</a:t>
            </a:r>
            <a:r>
              <a:rPr lang="en-US" altLang="zh-CN" dirty="0"/>
              <a:t>|Runs(S)|&lt;3n</a:t>
            </a:r>
          </a:p>
          <a:p>
            <a:endParaRPr lang="en-US" altLang="zh-CN" dirty="0"/>
          </a:p>
        </p:txBody>
      </p:sp>
      <p:pic>
        <p:nvPicPr>
          <p:cNvPr id="2050" name="Picture 2">
            <a:extLst>
              <a:ext uri="{FF2B5EF4-FFF2-40B4-BE49-F238E27FC236}">
                <a16:creationId xmlns:a16="http://schemas.microsoft.com/office/drawing/2014/main" id="{75FAEC9D-7C69-F486-EDC6-D38E48154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760" y="1690687"/>
            <a:ext cx="3622040" cy="430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600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ZJOI2020 </a:t>
            </a:r>
            <a:r>
              <a:rPr lang="zh-CN" altLang="en-US" dirty="0"/>
              <a:t>字符串 </a:t>
            </a:r>
            <a:r>
              <a:rPr lang="en-US" altLang="zh-CN" dirty="0"/>
              <a:t>LOJ3311</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6893561" cy="4351338"/>
          </a:xfrm>
        </p:spPr>
        <p:txBody>
          <a:bodyPr>
            <a:normAutofit/>
          </a:bodyPr>
          <a:lstStyle/>
          <a:p>
            <a:r>
              <a:rPr lang="zh-CN" altLang="en-US" dirty="0"/>
              <a:t>最后还有个问题是不同的</a:t>
            </a:r>
            <a:r>
              <a:rPr lang="en-US" altLang="zh-CN" dirty="0"/>
              <a:t>run</a:t>
            </a:r>
            <a:r>
              <a:rPr lang="zh-CN" altLang="en-US" dirty="0"/>
              <a:t>可能会有本质相同的平方串，也要去掉</a:t>
            </a:r>
            <a:endParaRPr lang="en-US" altLang="zh-CN" dirty="0"/>
          </a:p>
          <a:p>
            <a:r>
              <a:rPr lang="zh-CN" altLang="en-US" dirty="0"/>
              <a:t>用哈希表记下目前枚举出的所有本质不同的平方串。具体地，对于</a:t>
            </a:r>
            <a:r>
              <a:rPr lang="en-US" altLang="zh-CN" dirty="0"/>
              <a:t>r=(</a:t>
            </a:r>
            <a:r>
              <a:rPr lang="en-US" altLang="zh-CN" dirty="0" err="1"/>
              <a:t>i,j,p</a:t>
            </a:r>
            <a:r>
              <a:rPr lang="en-US" altLang="zh-CN" dirty="0"/>
              <a:t>)</a:t>
            </a:r>
            <a:r>
              <a:rPr lang="zh-CN" altLang="en-US" dirty="0"/>
              <a:t>，枚举</a:t>
            </a:r>
            <a:r>
              <a:rPr lang="en-US" altLang="zh-CN" dirty="0" err="1"/>
              <a:t>i</a:t>
            </a:r>
            <a:r>
              <a:rPr lang="en-US" altLang="zh-CN" dirty="0"/>
              <a:t>&lt;=x&lt;</a:t>
            </a:r>
            <a:r>
              <a:rPr lang="en-US" altLang="zh-CN" dirty="0" err="1"/>
              <a:t>i+p</a:t>
            </a:r>
            <a:r>
              <a:rPr lang="zh-CN" altLang="en-US" dirty="0"/>
              <a:t>，</a:t>
            </a:r>
            <a:r>
              <a:rPr lang="en-US" altLang="zh-CN" dirty="0"/>
              <a:t>x</a:t>
            </a:r>
            <a:r>
              <a:rPr lang="zh-CN" altLang="en-US" dirty="0"/>
              <a:t>是本质不同的平方串的左端点。再枚举长度</a:t>
            </a:r>
            <a:r>
              <a:rPr lang="en-US" altLang="zh-CN" dirty="0"/>
              <a:t>2kp</a:t>
            </a:r>
            <a:r>
              <a:rPr lang="zh-CN" altLang="en-US" dirty="0"/>
              <a:t>。</a:t>
            </a:r>
            <a:endParaRPr lang="en-US" altLang="zh-CN" dirty="0"/>
          </a:p>
          <a:p>
            <a:r>
              <a:rPr lang="zh-CN" altLang="en-US" dirty="0"/>
              <a:t>按照</a:t>
            </a:r>
            <a:r>
              <a:rPr lang="en-US" altLang="zh-CN" dirty="0" err="1"/>
              <a:t>i</a:t>
            </a:r>
            <a:r>
              <a:rPr lang="zh-CN" altLang="en-US" dirty="0"/>
              <a:t>递增的顺序考虑</a:t>
            </a:r>
            <a:r>
              <a:rPr lang="en-US" altLang="zh-CN" dirty="0"/>
              <a:t>runs</a:t>
            </a:r>
            <a:r>
              <a:rPr lang="zh-CN" altLang="en-US" dirty="0"/>
              <a:t>，当枚举到某个串发现哈希表中已经有了，则在上一个串的最右出现和这一个串的最左出现之间建立抵消贡献点，如右图</a:t>
            </a:r>
            <a:endParaRPr lang="en-US" altLang="zh-CN" dirty="0"/>
          </a:p>
        </p:txBody>
      </p:sp>
      <p:pic>
        <p:nvPicPr>
          <p:cNvPr id="3074" name="Picture 2">
            <a:extLst>
              <a:ext uri="{FF2B5EF4-FFF2-40B4-BE49-F238E27FC236}">
                <a16:creationId xmlns:a16="http://schemas.microsoft.com/office/drawing/2014/main" id="{76E53AD1-E297-83DA-112A-6118A3A4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760" y="1825625"/>
            <a:ext cx="3622040" cy="396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533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ZJOI2020 </a:t>
            </a:r>
            <a:r>
              <a:rPr lang="zh-CN" altLang="en-US" dirty="0"/>
              <a:t>字符串 </a:t>
            </a:r>
            <a:r>
              <a:rPr lang="en-US" altLang="zh-CN" dirty="0"/>
              <a:t>LOJ3311</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6893561" cy="4351338"/>
          </a:xfrm>
        </p:spPr>
        <p:txBody>
          <a:bodyPr>
            <a:normAutofit/>
          </a:bodyPr>
          <a:lstStyle/>
          <a:p>
            <a:r>
              <a:rPr lang="zh-CN" altLang="en-US" dirty="0"/>
              <a:t>注意到对于一个</a:t>
            </a:r>
            <a:r>
              <a:rPr lang="en-US" altLang="zh-CN" dirty="0"/>
              <a:t>run</a:t>
            </a:r>
            <a:r>
              <a:rPr lang="zh-CN" altLang="en-US" dirty="0"/>
              <a:t>来说，枚举出来的平方串的右端点是不交的，且范围在</a:t>
            </a:r>
            <a:r>
              <a:rPr lang="en-US" altLang="zh-CN" dirty="0"/>
              <a:t>[i+2p-1,j]</a:t>
            </a:r>
            <a:r>
              <a:rPr lang="zh-CN" altLang="en-US" dirty="0"/>
              <a:t>之间，所以对于一个</a:t>
            </a:r>
            <a:r>
              <a:rPr lang="en-US" altLang="zh-CN" dirty="0"/>
              <a:t>run</a:t>
            </a:r>
            <a:r>
              <a:rPr lang="zh-CN" altLang="en-US" dirty="0"/>
              <a:t>来说，最多有</a:t>
            </a:r>
            <a:r>
              <a:rPr lang="en-US" altLang="zh-CN" dirty="0"/>
              <a:t>j-i-2p+2</a:t>
            </a:r>
            <a:r>
              <a:rPr lang="zh-CN" altLang="en-US" dirty="0"/>
              <a:t>次枚举，所以这部分枚举的复杂度为</a:t>
            </a:r>
            <a:r>
              <a:rPr lang="en-US" altLang="zh-CN" dirty="0"/>
              <a:t>O(</a:t>
            </a:r>
            <a:r>
              <a:rPr lang="en-US" altLang="zh-CN" dirty="0" err="1"/>
              <a:t>nlogn</a:t>
            </a:r>
            <a:r>
              <a:rPr lang="en-US" altLang="zh-CN" dirty="0"/>
              <a:t>)</a:t>
            </a:r>
            <a:r>
              <a:rPr lang="zh-CN" altLang="en-US" dirty="0"/>
              <a:t>。</a:t>
            </a:r>
            <a:endParaRPr lang="en-US" altLang="zh-CN" dirty="0"/>
          </a:p>
          <a:p>
            <a:r>
              <a:rPr lang="zh-CN" altLang="en-US" dirty="0"/>
              <a:t>由于一次枚举最多建立一个抵消贡献点，所以建立的点的数量也是不超过</a:t>
            </a:r>
            <a:r>
              <a:rPr lang="en-US" altLang="zh-CN" dirty="0"/>
              <a:t>O(</a:t>
            </a:r>
            <a:r>
              <a:rPr lang="en-US" altLang="zh-CN" dirty="0" err="1"/>
              <a:t>nlogn</a:t>
            </a:r>
            <a:r>
              <a:rPr lang="en-US" altLang="zh-CN" dirty="0"/>
              <a:t>)</a:t>
            </a:r>
            <a:r>
              <a:rPr lang="zh-CN" altLang="en-US" dirty="0"/>
              <a:t>的</a:t>
            </a:r>
          </a:p>
          <a:p>
            <a:endParaRPr lang="en-US" altLang="zh-CN" dirty="0"/>
          </a:p>
        </p:txBody>
      </p:sp>
      <p:pic>
        <p:nvPicPr>
          <p:cNvPr id="3074" name="Picture 2">
            <a:extLst>
              <a:ext uri="{FF2B5EF4-FFF2-40B4-BE49-F238E27FC236}">
                <a16:creationId xmlns:a16="http://schemas.microsoft.com/office/drawing/2014/main" id="{76E53AD1-E297-83DA-112A-6118A3A4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760" y="1825625"/>
            <a:ext cx="3622040" cy="396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0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a:t>ZJOI2020 </a:t>
            </a:r>
            <a:r>
              <a:rPr lang="zh-CN" altLang="en-US" dirty="0"/>
              <a:t>字符串 </a:t>
            </a:r>
            <a:r>
              <a:rPr lang="en-US" altLang="zh-CN" dirty="0"/>
              <a:t>LOJ3311</a:t>
            </a:r>
            <a:endParaRPr lang="zh-CN" altLang="en-US" dirty="0"/>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10515600" cy="4351338"/>
          </a:xfrm>
        </p:spPr>
        <p:txBody>
          <a:bodyPr>
            <a:normAutofit/>
          </a:bodyPr>
          <a:lstStyle/>
          <a:p>
            <a:r>
              <a:rPr lang="zh-CN" altLang="en-US" dirty="0"/>
              <a:t>现在我们把问题转化成了 </a:t>
            </a:r>
            <a:r>
              <a:rPr lang="en-US" altLang="zh-CN" dirty="0"/>
              <a:t>: </a:t>
            </a:r>
            <a:r>
              <a:rPr lang="zh-CN" altLang="en-US" dirty="0"/>
              <a:t>维护一个 </a:t>
            </a:r>
            <a:r>
              <a:rPr lang="en-US" altLang="zh-CN" dirty="0"/>
              <a:t>n</a:t>
            </a:r>
            <a:r>
              <a:rPr lang="zh-CN" altLang="en-US" dirty="0"/>
              <a:t>*</a:t>
            </a:r>
            <a:r>
              <a:rPr lang="en-US" altLang="zh-CN" dirty="0"/>
              <a:t>n </a:t>
            </a:r>
            <a:r>
              <a:rPr lang="zh-CN" altLang="en-US" dirty="0"/>
              <a:t>的矩阵 </a:t>
            </a:r>
            <a:r>
              <a:rPr lang="en-US" altLang="zh-CN" dirty="0"/>
              <a:t>c </a:t>
            </a:r>
            <a:r>
              <a:rPr lang="zh-CN" altLang="en-US" dirty="0"/>
              <a:t>，支持斜线加减，单点加减，最后子矩阵查询。</a:t>
            </a:r>
            <a:endParaRPr lang="en-US" altLang="zh-CN" dirty="0"/>
          </a:p>
          <a:p>
            <a:r>
              <a:rPr lang="zh-CN" altLang="en-US" dirty="0"/>
              <a:t>这是纯数据结构题了，和字符串关系不大，交给同学们自己思考</a:t>
            </a:r>
            <a:endParaRPr lang="en-US" altLang="zh-CN" dirty="0"/>
          </a:p>
        </p:txBody>
      </p:sp>
    </p:spTree>
    <p:extLst>
      <p:ext uri="{BB962C8B-B14F-4D97-AF65-F5344CB8AC3E}">
        <p14:creationId xmlns:p14="http://schemas.microsoft.com/office/powerpoint/2010/main" val="11589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a:t>
            </a:r>
          </a:p>
        </p:txBody>
      </p:sp>
      <p:pic>
        <p:nvPicPr>
          <p:cNvPr id="5" name="内容占位符 4">
            <a:extLst>
              <a:ext uri="{FF2B5EF4-FFF2-40B4-BE49-F238E27FC236}">
                <a16:creationId xmlns:a16="http://schemas.microsoft.com/office/drawing/2014/main" id="{9FD699DA-CC6B-25C0-6CE3-9CA25DE93446}"/>
              </a:ext>
            </a:extLst>
          </p:cNvPr>
          <p:cNvPicPr>
            <a:picLocks noGrp="1" noChangeAspect="1"/>
          </p:cNvPicPr>
          <p:nvPr>
            <p:ph idx="1"/>
          </p:nvPr>
        </p:nvPicPr>
        <p:blipFill>
          <a:blip r:embed="rId2"/>
          <a:stretch>
            <a:fillRect/>
          </a:stretch>
        </p:blipFill>
        <p:spPr>
          <a:xfrm>
            <a:off x="838199" y="1690687"/>
            <a:ext cx="9595227" cy="4802187"/>
          </a:xfrm>
        </p:spPr>
      </p:pic>
      <p:sp>
        <p:nvSpPr>
          <p:cNvPr id="6" name="文本框 5">
            <a:extLst>
              <a:ext uri="{FF2B5EF4-FFF2-40B4-BE49-F238E27FC236}">
                <a16:creationId xmlns:a16="http://schemas.microsoft.com/office/drawing/2014/main" id="{A969D1A4-A70D-FF77-7172-BB5CE3B64640}"/>
              </a:ext>
            </a:extLst>
          </p:cNvPr>
          <p:cNvSpPr txBox="1"/>
          <p:nvPr/>
        </p:nvSpPr>
        <p:spPr>
          <a:xfrm>
            <a:off x="4620697" y="1229023"/>
            <a:ext cx="7571303" cy="461665"/>
          </a:xfrm>
          <a:prstGeom prst="rect">
            <a:avLst/>
          </a:prstGeom>
          <a:noFill/>
        </p:spPr>
        <p:txBody>
          <a:bodyPr wrap="none" rtlCol="0">
            <a:spAutoFit/>
          </a:bodyPr>
          <a:lstStyle/>
          <a:p>
            <a:r>
              <a:rPr lang="zh-CN" altLang="en-US" sz="2400" dirty="0"/>
              <a:t>循环不变式：循环前后，或者循环很多次后，性质不变</a:t>
            </a:r>
          </a:p>
        </p:txBody>
      </p:sp>
      <p:sp>
        <p:nvSpPr>
          <p:cNvPr id="7" name="文本框 6">
            <a:extLst>
              <a:ext uri="{FF2B5EF4-FFF2-40B4-BE49-F238E27FC236}">
                <a16:creationId xmlns:a16="http://schemas.microsoft.com/office/drawing/2014/main" id="{5D16B828-4C18-332E-307A-5C6B01162457}"/>
              </a:ext>
            </a:extLst>
          </p:cNvPr>
          <p:cNvSpPr txBox="1"/>
          <p:nvPr/>
        </p:nvSpPr>
        <p:spPr>
          <a:xfrm>
            <a:off x="5635812" y="4318000"/>
            <a:ext cx="6417141" cy="461665"/>
          </a:xfrm>
          <a:prstGeom prst="rect">
            <a:avLst/>
          </a:prstGeom>
          <a:noFill/>
        </p:spPr>
        <p:txBody>
          <a:bodyPr wrap="none" rtlCol="0">
            <a:spAutoFit/>
          </a:bodyPr>
          <a:lstStyle/>
          <a:p>
            <a:r>
              <a:rPr lang="en-US" altLang="zh-CN" sz="2400" dirty="0"/>
              <a:t>s</a:t>
            </a:r>
            <a:r>
              <a:rPr lang="en-US" altLang="zh-CN" sz="2400" baseline="-25000" dirty="0"/>
              <a:t>g</a:t>
            </a:r>
            <a:r>
              <a:rPr lang="zh-CN" altLang="en-US" sz="2400" dirty="0"/>
              <a:t>的字典序比</a:t>
            </a:r>
            <a:r>
              <a:rPr lang="en-US" altLang="zh-CN" sz="2400" dirty="0"/>
              <a:t>s[i..k-1]</a:t>
            </a:r>
            <a:r>
              <a:rPr lang="zh-CN" altLang="en-US" sz="2400" dirty="0"/>
              <a:t>大且</a:t>
            </a:r>
            <a:r>
              <a:rPr lang="en-US" altLang="zh-CN" sz="2400" dirty="0"/>
              <a:t>s[i..k-1]</a:t>
            </a:r>
            <a:r>
              <a:rPr lang="zh-CN" altLang="en-US" sz="2400" dirty="0"/>
              <a:t>不是</a:t>
            </a:r>
            <a:r>
              <a:rPr lang="en-US" altLang="zh-CN" sz="2400" dirty="0"/>
              <a:t>s</a:t>
            </a:r>
            <a:r>
              <a:rPr lang="en-US" altLang="zh-CN" sz="2400" baseline="-25000" dirty="0"/>
              <a:t>g</a:t>
            </a:r>
            <a:r>
              <a:rPr lang="zh-CN" altLang="en-US" sz="2400" dirty="0"/>
              <a:t>的前缀</a:t>
            </a:r>
          </a:p>
        </p:txBody>
      </p:sp>
    </p:spTree>
    <p:extLst>
      <p:ext uri="{BB962C8B-B14F-4D97-AF65-F5344CB8AC3E}">
        <p14:creationId xmlns:p14="http://schemas.microsoft.com/office/powerpoint/2010/main" val="3734383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树和区间半周期查询</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10515600" cy="4351338"/>
          </a:xfrm>
        </p:spPr>
        <p:txBody>
          <a:bodyPr>
            <a:normAutofit/>
          </a:bodyPr>
          <a:lstStyle/>
          <a:p>
            <a:r>
              <a:rPr lang="zh-CN" altLang="en-US" dirty="0"/>
              <a:t>这个没找到例题，不懂有什么用，先不讲，可以自己看</a:t>
            </a:r>
            <a:r>
              <a:rPr lang="en-US" altLang="zh-CN" dirty="0"/>
              <a:t>2022</a:t>
            </a:r>
            <a:r>
              <a:rPr lang="zh-CN" altLang="en-US" dirty="0"/>
              <a:t>年论文</a:t>
            </a:r>
            <a:endParaRPr lang="en-US" altLang="zh-CN" dirty="0"/>
          </a:p>
        </p:txBody>
      </p:sp>
    </p:spTree>
    <p:extLst>
      <p:ext uri="{BB962C8B-B14F-4D97-AF65-F5344CB8AC3E}">
        <p14:creationId xmlns:p14="http://schemas.microsoft.com/office/powerpoint/2010/main" val="3962640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串和组合数学</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10515600" cy="4351338"/>
          </a:xfrm>
        </p:spPr>
        <p:txBody>
          <a:bodyPr>
            <a:normAutofit/>
          </a:bodyPr>
          <a:lstStyle/>
          <a:p>
            <a:r>
              <a:rPr lang="zh-CN" altLang="en-US" dirty="0"/>
              <a:t>求长度为</a:t>
            </a:r>
            <a:r>
              <a:rPr lang="en-US" altLang="zh-CN" dirty="0"/>
              <a:t>n</a:t>
            </a:r>
            <a:r>
              <a:rPr lang="zh-CN" altLang="en-US" dirty="0"/>
              <a:t>的</a:t>
            </a:r>
            <a:r>
              <a:rPr lang="en-US" altLang="zh-CN" dirty="0" err="1"/>
              <a:t>lyndon</a:t>
            </a:r>
            <a:r>
              <a:rPr lang="zh-CN" altLang="en-US" dirty="0"/>
              <a:t>串的个数</a:t>
            </a:r>
            <a:endParaRPr lang="en-US" altLang="zh-CN" dirty="0"/>
          </a:p>
          <a:p>
            <a:endParaRPr lang="en-US" altLang="zh-CN" dirty="0"/>
          </a:p>
        </p:txBody>
      </p:sp>
    </p:spTree>
    <p:extLst>
      <p:ext uri="{BB962C8B-B14F-4D97-AF65-F5344CB8AC3E}">
        <p14:creationId xmlns:p14="http://schemas.microsoft.com/office/powerpoint/2010/main" val="3805741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串和组合数学</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10515600" cy="4351338"/>
          </a:xfrm>
        </p:spPr>
        <p:txBody>
          <a:bodyPr>
            <a:normAutofit/>
          </a:bodyPr>
          <a:lstStyle/>
          <a:p>
            <a:r>
              <a:rPr lang="zh-CN" altLang="en-US" dirty="0"/>
              <a:t>先说明一个性质：每个本原串的循环表示中恰有一个是</a:t>
            </a:r>
            <a:r>
              <a:rPr lang="en-US" altLang="zh-CN" dirty="0" err="1"/>
              <a:t>lyndon</a:t>
            </a:r>
            <a:r>
              <a:rPr lang="zh-CN" altLang="en-US" dirty="0"/>
              <a:t>串</a:t>
            </a:r>
            <a:endParaRPr lang="en-US" altLang="zh-CN" dirty="0"/>
          </a:p>
          <a:p>
            <a:r>
              <a:rPr lang="zh-CN" altLang="en-US" dirty="0"/>
              <a:t>证明比较显然。</a:t>
            </a:r>
            <a:endParaRPr lang="en-US" altLang="zh-CN" dirty="0"/>
          </a:p>
          <a:p>
            <a:r>
              <a:rPr lang="zh-CN" altLang="en-US" dirty="0"/>
              <a:t>设</a:t>
            </a:r>
            <a:r>
              <a:rPr lang="en-US" altLang="zh-CN" dirty="0"/>
              <a:t>L(n)</a:t>
            </a:r>
            <a:r>
              <a:rPr lang="zh-CN" altLang="en-US" dirty="0"/>
              <a:t>表示长度为</a:t>
            </a:r>
            <a:r>
              <a:rPr lang="en-US" altLang="zh-CN" dirty="0"/>
              <a:t>n</a:t>
            </a:r>
            <a:r>
              <a:rPr lang="zh-CN" altLang="en-US" dirty="0"/>
              <a:t>的</a:t>
            </a:r>
            <a:r>
              <a:rPr lang="en-US" altLang="zh-CN" dirty="0" err="1"/>
              <a:t>lyndon</a:t>
            </a:r>
            <a:r>
              <a:rPr lang="zh-CN" altLang="en-US" dirty="0"/>
              <a:t>串数量，设</a:t>
            </a:r>
            <a:r>
              <a:rPr lang="en-US" altLang="zh-CN" dirty="0"/>
              <a:t>P(n)</a:t>
            </a:r>
            <a:r>
              <a:rPr lang="zh-CN" altLang="en-US" dirty="0"/>
              <a:t>表示长度为</a:t>
            </a:r>
            <a:r>
              <a:rPr lang="en-US" altLang="zh-CN" dirty="0"/>
              <a:t>n</a:t>
            </a:r>
            <a:r>
              <a:rPr lang="zh-CN" altLang="en-US" dirty="0"/>
              <a:t>的本原串的数量</a:t>
            </a:r>
            <a:endParaRPr lang="en-US" altLang="zh-CN" dirty="0"/>
          </a:p>
          <a:p>
            <a:r>
              <a:rPr lang="zh-CN" altLang="en-US" dirty="0"/>
              <a:t>根据上面性质有</a:t>
            </a:r>
            <a:r>
              <a:rPr lang="en-US" altLang="zh-CN" dirty="0"/>
              <a:t>L(n)*n=P(n)</a:t>
            </a:r>
          </a:p>
          <a:p>
            <a:r>
              <a:rPr lang="zh-CN" altLang="en-US" dirty="0"/>
              <a:t>显然长度为</a:t>
            </a:r>
            <a:r>
              <a:rPr lang="en-US" altLang="zh-CN" dirty="0"/>
              <a:t>n</a:t>
            </a:r>
            <a:r>
              <a:rPr lang="zh-CN" altLang="en-US" dirty="0"/>
              <a:t>的字符串数量为</a:t>
            </a:r>
            <a:r>
              <a:rPr lang="en-US" altLang="zh-CN" dirty="0"/>
              <a:t>|</a:t>
            </a:r>
            <a:r>
              <a:rPr lang="en-US" altLang="zh-CN" dirty="0" err="1"/>
              <a:t>Σ|</a:t>
            </a:r>
            <a:r>
              <a:rPr lang="en-US" altLang="zh-CN" baseline="30000" dirty="0" err="1"/>
              <a:t>n</a:t>
            </a:r>
            <a:r>
              <a:rPr lang="zh-CN" altLang="en-US" dirty="0"/>
              <a:t>，但是另外一种算法是枚举字符串的最小整周期，所以有</a:t>
            </a:r>
            <a:r>
              <a:rPr lang="en-US" altLang="zh-CN" dirty="0"/>
              <a:t>|</a:t>
            </a:r>
            <a:r>
              <a:rPr lang="en-US" altLang="zh-CN" dirty="0" err="1"/>
              <a:t>Σ|</a:t>
            </a:r>
            <a:r>
              <a:rPr lang="en-US" altLang="zh-CN" baseline="30000" dirty="0" err="1"/>
              <a:t>n</a:t>
            </a:r>
            <a:r>
              <a:rPr lang="en-US" altLang="zh-CN" dirty="0"/>
              <a:t>=\</a:t>
            </a:r>
            <a:r>
              <a:rPr lang="en-US" altLang="zh-CN" dirty="0" err="1"/>
              <a:t>sum_d</a:t>
            </a:r>
            <a:r>
              <a:rPr lang="en-US" altLang="zh-CN" dirty="0"/>
              <a:t> P(d) (</a:t>
            </a:r>
            <a:r>
              <a:rPr lang="en-US" altLang="zh-CN" dirty="0" err="1"/>
              <a:t>d|n</a:t>
            </a:r>
            <a:r>
              <a:rPr lang="en-US" altLang="zh-CN" dirty="0"/>
              <a:t>)</a:t>
            </a:r>
          </a:p>
          <a:p>
            <a:r>
              <a:rPr lang="zh-CN" altLang="en-US" dirty="0"/>
              <a:t>所以莫反得到</a:t>
            </a:r>
            <a:r>
              <a:rPr lang="en-US" altLang="zh-CN" dirty="0"/>
              <a:t>L(n)=(\</a:t>
            </a:r>
            <a:r>
              <a:rPr lang="en-US" altLang="zh-CN" dirty="0" err="1"/>
              <a:t>sum_d|n</a:t>
            </a:r>
            <a:r>
              <a:rPr lang="en-US" altLang="zh-CN" dirty="0"/>
              <a:t> \mu(n/d) |</a:t>
            </a:r>
            <a:r>
              <a:rPr lang="en-US" altLang="zh-CN" dirty="0" err="1"/>
              <a:t>Σ|</a:t>
            </a:r>
            <a:r>
              <a:rPr lang="en-US" altLang="zh-CN" baseline="30000" dirty="0" err="1"/>
              <a:t>d</a:t>
            </a:r>
            <a:r>
              <a:rPr lang="en-US" altLang="zh-CN"/>
              <a:t>)/n</a:t>
            </a:r>
            <a:endParaRPr lang="en-US" altLang="zh-CN" dirty="0"/>
          </a:p>
        </p:txBody>
      </p:sp>
    </p:spTree>
    <p:extLst>
      <p:ext uri="{BB962C8B-B14F-4D97-AF65-F5344CB8AC3E}">
        <p14:creationId xmlns:p14="http://schemas.microsoft.com/office/powerpoint/2010/main" val="1540445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串和组合数学</a:t>
            </a:r>
          </a:p>
        </p:txBody>
      </p:sp>
      <p:sp>
        <p:nvSpPr>
          <p:cNvPr id="4" name="内容占位符 3">
            <a:extLst>
              <a:ext uri="{FF2B5EF4-FFF2-40B4-BE49-F238E27FC236}">
                <a16:creationId xmlns:a16="http://schemas.microsoft.com/office/drawing/2014/main" id="{52E6CFCC-694E-8AA1-A762-221DD65D5A51}"/>
              </a:ext>
            </a:extLst>
          </p:cNvPr>
          <p:cNvSpPr>
            <a:spLocks noGrp="1"/>
          </p:cNvSpPr>
          <p:nvPr>
            <p:ph idx="1"/>
          </p:nvPr>
        </p:nvSpPr>
        <p:spPr>
          <a:xfrm>
            <a:off x="838199" y="1825625"/>
            <a:ext cx="10515600" cy="4351338"/>
          </a:xfrm>
        </p:spPr>
        <p:txBody>
          <a:bodyPr>
            <a:normAutofit/>
          </a:bodyPr>
          <a:lstStyle/>
          <a:p>
            <a:r>
              <a:rPr lang="zh-CN" altLang="en-US" dirty="0"/>
              <a:t>论文里面还讲了如果对一个给定的串</a:t>
            </a:r>
            <a:r>
              <a:rPr lang="en-US" altLang="zh-CN" dirty="0"/>
              <a:t>s</a:t>
            </a:r>
            <a:r>
              <a:rPr lang="zh-CN" altLang="en-US" dirty="0"/>
              <a:t>求出有多少个比</a:t>
            </a:r>
            <a:r>
              <a:rPr lang="en-US" altLang="zh-CN" dirty="0"/>
              <a:t>s</a:t>
            </a:r>
            <a:r>
              <a:rPr lang="zh-CN" altLang="en-US" dirty="0"/>
              <a:t>字典序小的</a:t>
            </a:r>
            <a:r>
              <a:rPr lang="en-US" altLang="zh-CN" dirty="0" err="1"/>
              <a:t>lyndon</a:t>
            </a:r>
            <a:r>
              <a:rPr lang="zh-CN" altLang="en-US" dirty="0"/>
              <a:t>串</a:t>
            </a:r>
            <a:endParaRPr lang="en-US" altLang="zh-CN" dirty="0"/>
          </a:p>
          <a:p>
            <a:r>
              <a:rPr lang="zh-CN" altLang="en-US" dirty="0"/>
              <a:t>太难了，可以自己看看论文</a:t>
            </a:r>
            <a:endParaRPr lang="en-US" altLang="zh-CN" dirty="0"/>
          </a:p>
        </p:txBody>
      </p:sp>
    </p:spTree>
    <p:extLst>
      <p:ext uri="{BB962C8B-B14F-4D97-AF65-F5344CB8AC3E}">
        <p14:creationId xmlns:p14="http://schemas.microsoft.com/office/powerpoint/2010/main" val="58107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a:t>
            </a:r>
          </a:p>
        </p:txBody>
      </p:sp>
      <p:sp>
        <p:nvSpPr>
          <p:cNvPr id="4" name="内容占位符 3">
            <a:extLst>
              <a:ext uri="{FF2B5EF4-FFF2-40B4-BE49-F238E27FC236}">
                <a16:creationId xmlns:a16="http://schemas.microsoft.com/office/drawing/2014/main" id="{980DF4C4-E6CF-3B99-7BC5-A7D15A14261B}"/>
              </a:ext>
            </a:extLst>
          </p:cNvPr>
          <p:cNvSpPr>
            <a:spLocks noGrp="1"/>
          </p:cNvSpPr>
          <p:nvPr>
            <p:ph idx="1"/>
          </p:nvPr>
        </p:nvSpPr>
        <p:spPr/>
        <p:txBody>
          <a:bodyPr/>
          <a:lstStyle/>
          <a:p>
            <a:endParaRPr lang="zh-CN" altLang="en-US"/>
          </a:p>
        </p:txBody>
      </p:sp>
      <p:pic>
        <p:nvPicPr>
          <p:cNvPr id="9" name="图片 8">
            <a:extLst>
              <a:ext uri="{FF2B5EF4-FFF2-40B4-BE49-F238E27FC236}">
                <a16:creationId xmlns:a16="http://schemas.microsoft.com/office/drawing/2014/main" id="{423E8DBA-8B8B-B671-DBB6-A4C3EBD34D99}"/>
              </a:ext>
            </a:extLst>
          </p:cNvPr>
          <p:cNvPicPr>
            <a:picLocks noChangeAspect="1"/>
          </p:cNvPicPr>
          <p:nvPr/>
        </p:nvPicPr>
        <p:blipFill>
          <a:blip r:embed="rId2"/>
          <a:stretch>
            <a:fillRect/>
          </a:stretch>
        </p:blipFill>
        <p:spPr>
          <a:xfrm>
            <a:off x="838200" y="1690688"/>
            <a:ext cx="10384800" cy="3876992"/>
          </a:xfrm>
          <a:prstGeom prst="rect">
            <a:avLst/>
          </a:prstGeom>
        </p:spPr>
      </p:pic>
    </p:spTree>
    <p:extLst>
      <p:ext uri="{BB962C8B-B14F-4D97-AF65-F5344CB8AC3E}">
        <p14:creationId xmlns:p14="http://schemas.microsoft.com/office/powerpoint/2010/main" val="105170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a:t>
            </a:r>
          </a:p>
        </p:txBody>
      </p:sp>
      <p:sp>
        <p:nvSpPr>
          <p:cNvPr id="4" name="内容占位符 3">
            <a:extLst>
              <a:ext uri="{FF2B5EF4-FFF2-40B4-BE49-F238E27FC236}">
                <a16:creationId xmlns:a16="http://schemas.microsoft.com/office/drawing/2014/main" id="{980DF4C4-E6CF-3B99-7BC5-A7D15A14261B}"/>
              </a:ext>
            </a:extLst>
          </p:cNvPr>
          <p:cNvSpPr>
            <a:spLocks noGrp="1"/>
          </p:cNvSpPr>
          <p:nvPr>
            <p:ph idx="1"/>
          </p:nvPr>
        </p:nvSpPr>
        <p:spPr/>
        <p:txBody>
          <a:bodyPr/>
          <a:lstStyle/>
          <a:p>
            <a:r>
              <a:rPr lang="zh-CN" altLang="en-US" dirty="0"/>
              <a:t>第一种情况显然</a:t>
            </a:r>
            <a:endParaRPr lang="en-US" altLang="zh-CN" dirty="0"/>
          </a:p>
          <a:p>
            <a:r>
              <a:rPr lang="zh-CN" altLang="en-US" dirty="0"/>
              <a:t>第二种情况考虑一个引理，若</a:t>
            </a:r>
            <a:r>
              <a:rPr lang="en-US" altLang="zh-CN" dirty="0"/>
              <a:t>s</a:t>
            </a:r>
            <a:r>
              <a:rPr lang="zh-CN" altLang="en-US" dirty="0"/>
              <a:t>是</a:t>
            </a:r>
            <a:r>
              <a:rPr lang="en-US" altLang="zh-CN" dirty="0" err="1"/>
              <a:t>lyndon</a:t>
            </a:r>
            <a:r>
              <a:rPr lang="zh-CN" altLang="en-US" dirty="0"/>
              <a:t>串，</a:t>
            </a:r>
            <a:r>
              <a:rPr lang="en-US" altLang="zh-CN" dirty="0" err="1"/>
              <a:t>s’a</a:t>
            </a:r>
            <a:r>
              <a:rPr lang="zh-CN" altLang="en-US" dirty="0"/>
              <a:t>是</a:t>
            </a:r>
            <a:r>
              <a:rPr lang="en-US" altLang="zh-CN" dirty="0"/>
              <a:t>s</a:t>
            </a:r>
            <a:r>
              <a:rPr lang="zh-CN" altLang="en-US" dirty="0"/>
              <a:t>的前缀，那么</a:t>
            </a:r>
            <a:r>
              <a:rPr lang="en-US" altLang="zh-CN" dirty="0" err="1"/>
              <a:t>s’b</a:t>
            </a:r>
            <a:r>
              <a:rPr lang="en-US" altLang="zh-CN" dirty="0"/>
              <a:t>(b&gt;a)</a:t>
            </a:r>
            <a:r>
              <a:rPr lang="zh-CN" altLang="en-US" dirty="0"/>
              <a:t>是</a:t>
            </a:r>
            <a:r>
              <a:rPr lang="en-US" altLang="zh-CN" dirty="0" err="1"/>
              <a:t>lyndon</a:t>
            </a:r>
            <a:r>
              <a:rPr lang="zh-CN" altLang="en-US" dirty="0"/>
              <a:t>串</a:t>
            </a:r>
            <a:endParaRPr lang="en-US" altLang="zh-CN" dirty="0"/>
          </a:p>
          <a:p>
            <a:r>
              <a:rPr lang="zh-CN" altLang="en-US" dirty="0"/>
              <a:t>例如</a:t>
            </a:r>
            <a:r>
              <a:rPr lang="en-US" altLang="zh-CN" dirty="0"/>
              <a:t>s=</a:t>
            </a:r>
            <a:r>
              <a:rPr lang="en-US" altLang="zh-CN" dirty="0" err="1"/>
              <a:t>abcabcabcab</a:t>
            </a:r>
            <a:r>
              <a:rPr lang="zh-CN" altLang="en-US" dirty="0"/>
              <a:t>，</a:t>
            </a:r>
            <a:r>
              <a:rPr lang="en-US" altLang="zh-CN" dirty="0" err="1"/>
              <a:t>s+d</a:t>
            </a:r>
            <a:r>
              <a:rPr lang="en-US" altLang="zh-CN" dirty="0"/>
              <a:t>=</a:t>
            </a:r>
            <a:r>
              <a:rPr lang="en-US" altLang="zh-CN" dirty="0" err="1"/>
              <a:t>abcabcabcabd</a:t>
            </a:r>
            <a:r>
              <a:rPr lang="zh-CN" altLang="en-US" dirty="0"/>
              <a:t>，显然</a:t>
            </a:r>
            <a:r>
              <a:rPr lang="en-US" altLang="zh-CN" dirty="0" err="1"/>
              <a:t>abc</a:t>
            </a:r>
            <a:r>
              <a:rPr lang="zh-CN" altLang="en-US" dirty="0"/>
              <a:t>是一个</a:t>
            </a:r>
            <a:r>
              <a:rPr lang="en-US" altLang="zh-CN" dirty="0" err="1"/>
              <a:t>lyndon</a:t>
            </a:r>
            <a:r>
              <a:rPr lang="zh-CN" altLang="en-US" dirty="0"/>
              <a:t>串，</a:t>
            </a:r>
            <a:r>
              <a:rPr lang="en-US" altLang="zh-CN" dirty="0" err="1"/>
              <a:t>abd</a:t>
            </a:r>
            <a:r>
              <a:rPr lang="zh-CN" altLang="en-US" dirty="0"/>
              <a:t>用上面的引理是一个</a:t>
            </a:r>
            <a:r>
              <a:rPr lang="en-US" altLang="zh-CN" dirty="0" err="1"/>
              <a:t>lyndon</a:t>
            </a:r>
            <a:r>
              <a:rPr lang="zh-CN" altLang="en-US" dirty="0"/>
              <a:t>串，那么再观察一下可以发现</a:t>
            </a:r>
            <a:r>
              <a:rPr lang="en-US" altLang="zh-CN" dirty="0" err="1"/>
              <a:t>abcabd</a:t>
            </a:r>
            <a:r>
              <a:rPr lang="zh-CN" altLang="en-US" dirty="0"/>
              <a:t>也是</a:t>
            </a:r>
            <a:r>
              <a:rPr lang="en-US" altLang="zh-CN" dirty="0" err="1"/>
              <a:t>lyndon</a:t>
            </a:r>
            <a:r>
              <a:rPr lang="zh-CN" altLang="en-US" dirty="0"/>
              <a:t>串，进而可以把这些</a:t>
            </a:r>
            <a:r>
              <a:rPr lang="en-US" altLang="zh-CN" dirty="0" err="1"/>
              <a:t>lyndon</a:t>
            </a:r>
            <a:r>
              <a:rPr lang="zh-CN" altLang="en-US" dirty="0"/>
              <a:t>串合并</a:t>
            </a:r>
            <a:endParaRPr lang="en-US" altLang="zh-CN" dirty="0"/>
          </a:p>
          <a:p>
            <a:r>
              <a:rPr lang="zh-CN" altLang="en-US" dirty="0"/>
              <a:t>第三种情况也差不多，例如</a:t>
            </a:r>
            <a:r>
              <a:rPr lang="en-US" altLang="zh-CN" dirty="0"/>
              <a:t>s=</a:t>
            </a:r>
            <a:r>
              <a:rPr lang="en-US" altLang="zh-CN" dirty="0" err="1"/>
              <a:t>abcabcabcab</a:t>
            </a:r>
            <a:r>
              <a:rPr lang="zh-CN" altLang="en-US" dirty="0"/>
              <a:t>，</a:t>
            </a:r>
            <a:r>
              <a:rPr lang="en-US" altLang="zh-CN" dirty="0" err="1"/>
              <a:t>s+a</a:t>
            </a:r>
            <a:r>
              <a:rPr lang="en-US" altLang="zh-CN" dirty="0"/>
              <a:t>=</a:t>
            </a:r>
            <a:r>
              <a:rPr lang="en-US" altLang="zh-CN" dirty="0" err="1"/>
              <a:t>abcabcabcaba</a:t>
            </a:r>
            <a:r>
              <a:rPr lang="zh-CN" altLang="en-US" dirty="0"/>
              <a:t>，那么</a:t>
            </a:r>
            <a:r>
              <a:rPr lang="en-US" altLang="zh-CN" dirty="0" err="1"/>
              <a:t>s+a</a:t>
            </a:r>
            <a:r>
              <a:rPr lang="zh-CN" altLang="en-US" dirty="0"/>
              <a:t>没法合成一个大的</a:t>
            </a:r>
            <a:r>
              <a:rPr lang="en-US" altLang="zh-CN" dirty="0" err="1"/>
              <a:t>lyndon</a:t>
            </a:r>
            <a:r>
              <a:rPr lang="zh-CN" altLang="en-US" dirty="0"/>
              <a:t>串，只能拆成</a:t>
            </a:r>
            <a:r>
              <a:rPr lang="en-US" altLang="zh-CN" dirty="0" err="1"/>
              <a:t>abc+abc+abc+aba</a:t>
            </a:r>
            <a:r>
              <a:rPr lang="zh-CN" altLang="en-US" dirty="0"/>
              <a:t>的形式，其中最后那个</a:t>
            </a:r>
            <a:r>
              <a:rPr lang="en-US" altLang="zh-CN" dirty="0"/>
              <a:t>aba</a:t>
            </a:r>
            <a:r>
              <a:rPr lang="zh-CN" altLang="en-US" dirty="0"/>
              <a:t>是新的待维护的串</a:t>
            </a:r>
          </a:p>
        </p:txBody>
      </p:sp>
    </p:spTree>
    <p:extLst>
      <p:ext uri="{BB962C8B-B14F-4D97-AF65-F5344CB8AC3E}">
        <p14:creationId xmlns:p14="http://schemas.microsoft.com/office/powerpoint/2010/main" val="96204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a:t>
            </a:r>
          </a:p>
        </p:txBody>
      </p:sp>
      <p:sp>
        <p:nvSpPr>
          <p:cNvPr id="4" name="内容占位符 3">
            <a:extLst>
              <a:ext uri="{FF2B5EF4-FFF2-40B4-BE49-F238E27FC236}">
                <a16:creationId xmlns:a16="http://schemas.microsoft.com/office/drawing/2014/main" id="{980DF4C4-E6CF-3B99-7BC5-A7D15A14261B}"/>
              </a:ext>
            </a:extLst>
          </p:cNvPr>
          <p:cNvSpPr>
            <a:spLocks noGrp="1"/>
          </p:cNvSpPr>
          <p:nvPr>
            <p:ph idx="1"/>
          </p:nvPr>
        </p:nvSpPr>
        <p:spPr/>
        <p:txBody>
          <a:bodyPr/>
          <a:lstStyle/>
          <a:p>
            <a:r>
              <a:rPr lang="zh-CN" altLang="en-US" dirty="0"/>
              <a:t>说得严谨一些就是</a:t>
            </a:r>
            <a:r>
              <a:rPr lang="en-US" altLang="zh-CN" dirty="0" err="1"/>
              <a:t>duval</a:t>
            </a:r>
            <a:r>
              <a:rPr lang="zh-CN" altLang="en-US" dirty="0"/>
              <a:t>算法每次维护一个前缀的</a:t>
            </a:r>
            <a:r>
              <a:rPr lang="en-US" altLang="zh-CN" dirty="0" err="1"/>
              <a:t>lyndon</a:t>
            </a:r>
            <a:r>
              <a:rPr lang="zh-CN" altLang="en-US" dirty="0"/>
              <a:t>分解</a:t>
            </a:r>
            <a:endParaRPr lang="en-US" altLang="zh-CN" dirty="0"/>
          </a:p>
          <a:p>
            <a:r>
              <a:rPr lang="zh-CN" altLang="en-US" dirty="0"/>
              <a:t>这个前缀</a:t>
            </a:r>
            <a:r>
              <a:rPr lang="en-US" altLang="zh-CN" dirty="0"/>
              <a:t>s[1..k-1]</a:t>
            </a:r>
            <a:r>
              <a:rPr lang="zh-CN" altLang="en-US" dirty="0"/>
              <a:t>可以被分解成</a:t>
            </a:r>
            <a:r>
              <a:rPr lang="en-US" altLang="zh-CN" dirty="0"/>
              <a:t>s</a:t>
            </a:r>
            <a:r>
              <a:rPr lang="en-US" altLang="zh-CN" baseline="-25000" dirty="0"/>
              <a:t>1</a:t>
            </a:r>
            <a:r>
              <a:rPr lang="en-US" altLang="zh-CN" dirty="0"/>
              <a:t>,...,s</a:t>
            </a:r>
            <a:r>
              <a:rPr lang="en-US" altLang="zh-CN" baseline="-25000" dirty="0"/>
              <a:t>g</a:t>
            </a:r>
            <a:r>
              <a:rPr lang="zh-CN" altLang="en-US" dirty="0"/>
              <a:t>这些</a:t>
            </a:r>
            <a:r>
              <a:rPr lang="en-US" altLang="zh-CN" dirty="0" err="1"/>
              <a:t>lyndon</a:t>
            </a:r>
            <a:r>
              <a:rPr lang="zh-CN" altLang="en-US" dirty="0"/>
              <a:t>串和</a:t>
            </a:r>
            <a:r>
              <a:rPr lang="en-US" altLang="zh-CN" dirty="0"/>
              <a:t>s[i..k-1]</a:t>
            </a:r>
            <a:r>
              <a:rPr lang="zh-CN" altLang="en-US" dirty="0"/>
              <a:t>这个近似</a:t>
            </a:r>
            <a:r>
              <a:rPr lang="en-US" altLang="zh-CN" dirty="0" err="1"/>
              <a:t>lyndon</a:t>
            </a:r>
            <a:r>
              <a:rPr lang="zh-CN" altLang="en-US" dirty="0"/>
              <a:t>串</a:t>
            </a:r>
            <a:endParaRPr lang="en-US" altLang="zh-CN" dirty="0"/>
          </a:p>
          <a:p>
            <a:r>
              <a:rPr lang="zh-CN" altLang="en-US" dirty="0"/>
              <a:t>近似</a:t>
            </a:r>
            <a:r>
              <a:rPr lang="en-US" altLang="zh-CN" dirty="0" err="1"/>
              <a:t>lyndon</a:t>
            </a:r>
            <a:r>
              <a:rPr lang="zh-CN" altLang="en-US" dirty="0"/>
              <a:t>串形如</a:t>
            </a:r>
            <a:r>
              <a:rPr lang="en-US" altLang="zh-CN" dirty="0" err="1"/>
              <a:t>w</a:t>
            </a:r>
            <a:r>
              <a:rPr lang="en-US" altLang="zh-CN" baseline="30000" dirty="0" err="1"/>
              <a:t>k</a:t>
            </a:r>
            <a:r>
              <a:rPr lang="en-US" altLang="zh-CN" dirty="0" err="1"/>
              <a:t>w</a:t>
            </a:r>
            <a:r>
              <a:rPr lang="en-US" altLang="zh-CN" dirty="0"/>
              <a:t>’</a:t>
            </a:r>
            <a:r>
              <a:rPr lang="zh-CN" altLang="en-US" dirty="0"/>
              <a:t>，</a:t>
            </a:r>
            <a:r>
              <a:rPr lang="en-US" altLang="zh-CN" dirty="0"/>
              <a:t>w</a:t>
            </a:r>
            <a:r>
              <a:rPr lang="zh-CN" altLang="en-US" dirty="0"/>
              <a:t>是一个</a:t>
            </a:r>
            <a:r>
              <a:rPr lang="en-US" altLang="zh-CN" dirty="0" err="1"/>
              <a:t>lyndon</a:t>
            </a:r>
            <a:r>
              <a:rPr lang="zh-CN" altLang="en-US" dirty="0"/>
              <a:t>串，</a:t>
            </a:r>
            <a:r>
              <a:rPr lang="en-US" altLang="zh-CN" dirty="0"/>
              <a:t>w’</a:t>
            </a:r>
            <a:r>
              <a:rPr lang="zh-CN" altLang="en-US" dirty="0"/>
              <a:t>是</a:t>
            </a:r>
            <a:r>
              <a:rPr lang="en-US" altLang="zh-CN" dirty="0"/>
              <a:t>w</a:t>
            </a:r>
            <a:r>
              <a:rPr lang="zh-CN" altLang="en-US" dirty="0"/>
              <a:t>的前缀</a:t>
            </a:r>
            <a:endParaRPr lang="en-US" altLang="zh-CN" dirty="0"/>
          </a:p>
          <a:p>
            <a:endParaRPr lang="zh-CN" altLang="en-US" dirty="0"/>
          </a:p>
        </p:txBody>
      </p:sp>
      <p:pic>
        <p:nvPicPr>
          <p:cNvPr id="5" name="图片 4">
            <a:extLst>
              <a:ext uri="{FF2B5EF4-FFF2-40B4-BE49-F238E27FC236}">
                <a16:creationId xmlns:a16="http://schemas.microsoft.com/office/drawing/2014/main" id="{526FA627-CFCF-9F45-D597-08D6AE0AD5DE}"/>
              </a:ext>
            </a:extLst>
          </p:cNvPr>
          <p:cNvPicPr>
            <a:picLocks noChangeAspect="1"/>
          </p:cNvPicPr>
          <p:nvPr/>
        </p:nvPicPr>
        <p:blipFill rotWithShape="1">
          <a:blip r:embed="rId2"/>
          <a:srcRect r="31662" b="70232"/>
          <a:stretch/>
        </p:blipFill>
        <p:spPr>
          <a:xfrm>
            <a:off x="838200" y="3763011"/>
            <a:ext cx="7096760" cy="1154112"/>
          </a:xfrm>
          <a:prstGeom prst="rect">
            <a:avLst/>
          </a:prstGeom>
        </p:spPr>
      </p:pic>
    </p:spTree>
    <p:extLst>
      <p:ext uri="{BB962C8B-B14F-4D97-AF65-F5344CB8AC3E}">
        <p14:creationId xmlns:p14="http://schemas.microsoft.com/office/powerpoint/2010/main" val="250405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15145-7888-E764-CBBA-F560A4320D50}"/>
              </a:ext>
            </a:extLst>
          </p:cNvPr>
          <p:cNvSpPr>
            <a:spLocks noGrp="1"/>
          </p:cNvSpPr>
          <p:nvPr>
            <p:ph type="title"/>
          </p:nvPr>
        </p:nvSpPr>
        <p:spPr/>
        <p:txBody>
          <a:bodyPr/>
          <a:lstStyle/>
          <a:p>
            <a:r>
              <a:rPr lang="en-US" altLang="zh-CN" dirty="0" err="1"/>
              <a:t>lyndon</a:t>
            </a:r>
            <a:r>
              <a:rPr lang="zh-CN" altLang="en-US" dirty="0"/>
              <a:t>分解</a:t>
            </a:r>
          </a:p>
        </p:txBody>
      </p:sp>
      <p:pic>
        <p:nvPicPr>
          <p:cNvPr id="6" name="内容占位符 5">
            <a:extLst>
              <a:ext uri="{FF2B5EF4-FFF2-40B4-BE49-F238E27FC236}">
                <a16:creationId xmlns:a16="http://schemas.microsoft.com/office/drawing/2014/main" id="{533F6DD1-6520-AE86-8511-DCF9556F0B43}"/>
              </a:ext>
            </a:extLst>
          </p:cNvPr>
          <p:cNvPicPr>
            <a:picLocks noGrp="1" noChangeAspect="1"/>
          </p:cNvPicPr>
          <p:nvPr>
            <p:ph idx="1"/>
          </p:nvPr>
        </p:nvPicPr>
        <p:blipFill>
          <a:blip r:embed="rId2"/>
          <a:stretch>
            <a:fillRect/>
          </a:stretch>
        </p:blipFill>
        <p:spPr>
          <a:xfrm>
            <a:off x="7020560" y="-1"/>
            <a:ext cx="5171441" cy="6862105"/>
          </a:xfrm>
        </p:spPr>
      </p:pic>
    </p:spTree>
    <p:extLst>
      <p:ext uri="{BB962C8B-B14F-4D97-AF65-F5344CB8AC3E}">
        <p14:creationId xmlns:p14="http://schemas.microsoft.com/office/powerpoint/2010/main" val="4367430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5429</Words>
  <Application>Microsoft Office PowerPoint</Application>
  <PresentationFormat>宽屏</PresentationFormat>
  <Paragraphs>232</Paragraphs>
  <Slides>53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53</vt:i4>
      </vt:variant>
    </vt:vector>
  </HeadingPairs>
  <TitlesOfParts>
    <vt:vector size="57" baseType="lpstr">
      <vt:lpstr>等线</vt:lpstr>
      <vt:lpstr>等线 Light</vt:lpstr>
      <vt:lpstr>Arial</vt:lpstr>
      <vt:lpstr>Office 主题​​</vt:lpstr>
      <vt:lpstr>lyndon分解</vt:lpstr>
      <vt:lpstr>lyndon分解</vt:lpstr>
      <vt:lpstr>lyndon分解</vt:lpstr>
      <vt:lpstr>lyndon分解</vt:lpstr>
      <vt:lpstr>lyndon分解</vt:lpstr>
      <vt:lpstr>lyndon分解</vt:lpstr>
      <vt:lpstr>lyndon分解</vt:lpstr>
      <vt:lpstr>lyndon分解</vt:lpstr>
      <vt:lpstr>lyndon分解</vt:lpstr>
      <vt:lpstr>lyndon分解的应用</vt:lpstr>
      <vt:lpstr>lyndon分解的应用</vt:lpstr>
      <vt:lpstr>lyndon分解的应用</vt:lpstr>
      <vt:lpstr>lyndon分解的应用</vt:lpstr>
      <vt:lpstr>lyndon分解的应用</vt:lpstr>
      <vt:lpstr>lyndon分解的应用</vt:lpstr>
      <vt:lpstr>lyndon分解的应用</vt:lpstr>
      <vt:lpstr>lyndon分解的应用</vt:lpstr>
      <vt:lpstr>lyndon分解的应用</vt:lpstr>
      <vt:lpstr>lyndon分解的应用</vt:lpstr>
      <vt:lpstr>lyndon分解的应用</vt:lpstr>
      <vt:lpstr>runs</vt:lpstr>
      <vt:lpstr>lyndon分解和runs的关系</vt:lpstr>
      <vt:lpstr>lyndon分解和runs的关系</vt:lpstr>
      <vt:lpstr>lyndon分解和runs的关系</vt:lpstr>
      <vt:lpstr>lyndon分解和runs的关系</vt:lpstr>
      <vt:lpstr>lyndon分解和runs的关系</vt:lpstr>
      <vt:lpstr>lyndon分解和runs的关系</vt:lpstr>
      <vt:lpstr>lyndon分解和runs的关系</vt:lpstr>
      <vt:lpstr>lyndon分解和runs的关系</vt:lpstr>
      <vt:lpstr>lyndon分解和runs的关系</vt:lpstr>
      <vt:lpstr>lyndon分解和runs的关系</vt:lpstr>
      <vt:lpstr>lyndon分解和runs的关系</vt:lpstr>
      <vt:lpstr>求runs</vt:lpstr>
      <vt:lpstr>求runs</vt:lpstr>
      <vt:lpstr>求runs</vt:lpstr>
      <vt:lpstr>求runs</vt:lpstr>
      <vt:lpstr>求runs</vt:lpstr>
      <vt:lpstr>求runs</vt:lpstr>
      <vt:lpstr>runs的应用</vt:lpstr>
      <vt:lpstr>runs的应用</vt:lpstr>
      <vt:lpstr>NOI2016 优秀的拆分 UOJ219</vt:lpstr>
      <vt:lpstr>NOI2016 优秀的拆分 UOJ219</vt:lpstr>
      <vt:lpstr>ZJOI2020 字符串 LOJ3311</vt:lpstr>
      <vt:lpstr>ZJOI2020 字符串 LOJ3311</vt:lpstr>
      <vt:lpstr>ZJOI2020 字符串 LOJ3311</vt:lpstr>
      <vt:lpstr>ZJOI2020 字符串 LOJ3311</vt:lpstr>
      <vt:lpstr>ZJOI2020 字符串 LOJ3311</vt:lpstr>
      <vt:lpstr>ZJOI2020 字符串 LOJ3311</vt:lpstr>
      <vt:lpstr>ZJOI2020 字符串 LOJ3311</vt:lpstr>
      <vt:lpstr>lyndon树和区间半周期查询</vt:lpstr>
      <vt:lpstr>lyndon串和组合数学</vt:lpstr>
      <vt:lpstr>lyndon串和组合数学</vt:lpstr>
      <vt:lpstr>lyndon串和组合数学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lyndon分解 &amp; runs</dc:title>
  <dc:creator>You Lingyun</dc:creator>
  <cp:lastModifiedBy>You Lingyun</cp:lastModifiedBy>
  <cp:revision>168</cp:revision>
  <dcterms:created xsi:type="dcterms:W3CDTF">2022-05-16T08:20:47Z</dcterms:created>
  <dcterms:modified xsi:type="dcterms:W3CDTF">2022-05-18T09:50:56Z</dcterms:modified>
</cp:coreProperties>
</file>