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0"/>
  </p:notesMasterIdLst>
  <p:sldIdLst>
    <p:sldId id="256" r:id="rId2"/>
    <p:sldId id="485" r:id="rId3"/>
    <p:sldId id="486" r:id="rId4"/>
    <p:sldId id="257" r:id="rId5"/>
    <p:sldId id="489" r:id="rId6"/>
    <p:sldId id="448" r:id="rId7"/>
    <p:sldId id="449" r:id="rId8"/>
    <p:sldId id="490" r:id="rId9"/>
    <p:sldId id="491" r:id="rId10"/>
    <p:sldId id="492" r:id="rId11"/>
    <p:sldId id="495" r:id="rId12"/>
    <p:sldId id="497" r:id="rId13"/>
    <p:sldId id="500" r:id="rId14"/>
    <p:sldId id="501" r:id="rId15"/>
    <p:sldId id="502" r:id="rId16"/>
    <p:sldId id="503" r:id="rId17"/>
    <p:sldId id="504" r:id="rId18"/>
    <p:sldId id="505" r:id="rId19"/>
    <p:sldId id="506" r:id="rId20"/>
    <p:sldId id="507" r:id="rId21"/>
    <p:sldId id="508" r:id="rId22"/>
    <p:sldId id="509" r:id="rId23"/>
    <p:sldId id="511" r:id="rId24"/>
    <p:sldId id="512" r:id="rId25"/>
    <p:sldId id="513" r:id="rId26"/>
    <p:sldId id="514" r:id="rId27"/>
    <p:sldId id="515" r:id="rId28"/>
    <p:sldId id="516" r:id="rId29"/>
    <p:sldId id="517" r:id="rId30"/>
    <p:sldId id="518" r:id="rId31"/>
    <p:sldId id="519" r:id="rId32"/>
    <p:sldId id="520" r:id="rId33"/>
    <p:sldId id="521" r:id="rId34"/>
    <p:sldId id="522" r:id="rId35"/>
    <p:sldId id="523" r:id="rId36"/>
    <p:sldId id="527" r:id="rId37"/>
    <p:sldId id="784" r:id="rId38"/>
    <p:sldId id="786" r:id="rId39"/>
    <p:sldId id="787" r:id="rId40"/>
    <p:sldId id="563" r:id="rId41"/>
    <p:sldId id="564" r:id="rId42"/>
    <p:sldId id="565" r:id="rId43"/>
    <p:sldId id="566" r:id="rId44"/>
    <p:sldId id="567" r:id="rId45"/>
    <p:sldId id="568" r:id="rId46"/>
    <p:sldId id="569" r:id="rId47"/>
    <p:sldId id="570" r:id="rId48"/>
    <p:sldId id="571" r:id="rId49"/>
    <p:sldId id="572" r:id="rId50"/>
    <p:sldId id="573" r:id="rId51"/>
    <p:sldId id="574" r:id="rId52"/>
    <p:sldId id="575" r:id="rId53"/>
    <p:sldId id="576" r:id="rId54"/>
    <p:sldId id="577" r:id="rId55"/>
    <p:sldId id="578" r:id="rId56"/>
    <p:sldId id="586" r:id="rId57"/>
    <p:sldId id="580" r:id="rId58"/>
    <p:sldId id="581" r:id="rId59"/>
    <p:sldId id="582" r:id="rId60"/>
    <p:sldId id="583" r:id="rId61"/>
    <p:sldId id="584" r:id="rId62"/>
    <p:sldId id="585" r:id="rId63"/>
    <p:sldId id="579" r:id="rId64"/>
    <p:sldId id="788" r:id="rId65"/>
    <p:sldId id="588" r:id="rId66"/>
    <p:sldId id="589" r:id="rId67"/>
    <p:sldId id="590" r:id="rId68"/>
    <p:sldId id="591" r:id="rId69"/>
    <p:sldId id="592" r:id="rId70"/>
    <p:sldId id="593" r:id="rId71"/>
    <p:sldId id="594" r:id="rId72"/>
    <p:sldId id="595" r:id="rId73"/>
    <p:sldId id="596" r:id="rId74"/>
    <p:sldId id="597" r:id="rId75"/>
    <p:sldId id="601" r:id="rId76"/>
    <p:sldId id="602" r:id="rId77"/>
    <p:sldId id="603" r:id="rId78"/>
    <p:sldId id="604" r:id="rId79"/>
    <p:sldId id="605" r:id="rId80"/>
    <p:sldId id="614" r:id="rId81"/>
    <p:sldId id="615" r:id="rId82"/>
    <p:sldId id="616" r:id="rId83"/>
    <p:sldId id="562" r:id="rId84"/>
    <p:sldId id="622" r:id="rId85"/>
    <p:sldId id="623" r:id="rId86"/>
    <p:sldId id="624" r:id="rId87"/>
    <p:sldId id="625" r:id="rId88"/>
    <p:sldId id="626" r:id="rId89"/>
    <p:sldId id="630" r:id="rId90"/>
    <p:sldId id="631" r:id="rId91"/>
    <p:sldId id="632" r:id="rId92"/>
    <p:sldId id="633" r:id="rId93"/>
    <p:sldId id="634" r:id="rId94"/>
    <p:sldId id="635" r:id="rId95"/>
    <p:sldId id="636" r:id="rId96"/>
    <p:sldId id="637" r:id="rId97"/>
    <p:sldId id="638" r:id="rId98"/>
    <p:sldId id="639" r:id="rId99"/>
    <p:sldId id="640" r:id="rId100"/>
    <p:sldId id="641" r:id="rId101"/>
    <p:sldId id="627" r:id="rId102"/>
    <p:sldId id="646" r:id="rId103"/>
    <p:sldId id="647" r:id="rId104"/>
    <p:sldId id="775" r:id="rId105"/>
    <p:sldId id="777" r:id="rId106"/>
    <p:sldId id="778" r:id="rId107"/>
    <p:sldId id="779" r:id="rId108"/>
    <p:sldId id="780" r:id="rId109"/>
    <p:sldId id="781" r:id="rId110"/>
    <p:sldId id="782" r:id="rId111"/>
    <p:sldId id="783" r:id="rId112"/>
    <p:sldId id="789" r:id="rId113"/>
    <p:sldId id="790" r:id="rId114"/>
    <p:sldId id="791" r:id="rId115"/>
    <p:sldId id="792" r:id="rId116"/>
    <p:sldId id="648" r:id="rId117"/>
    <p:sldId id="649" r:id="rId118"/>
    <p:sldId id="650" r:id="rId119"/>
    <p:sldId id="651" r:id="rId120"/>
    <p:sldId id="652" r:id="rId121"/>
    <p:sldId id="653" r:id="rId122"/>
    <p:sldId id="654" r:id="rId123"/>
    <p:sldId id="655" r:id="rId124"/>
    <p:sldId id="656" r:id="rId125"/>
    <p:sldId id="657" r:id="rId126"/>
    <p:sldId id="658" r:id="rId127"/>
    <p:sldId id="659" r:id="rId128"/>
    <p:sldId id="660" r:id="rId129"/>
    <p:sldId id="661" r:id="rId130"/>
    <p:sldId id="662" r:id="rId131"/>
    <p:sldId id="663" r:id="rId132"/>
    <p:sldId id="664" r:id="rId133"/>
    <p:sldId id="665" r:id="rId134"/>
    <p:sldId id="666" r:id="rId135"/>
    <p:sldId id="667" r:id="rId136"/>
    <p:sldId id="668" r:id="rId137"/>
    <p:sldId id="669" r:id="rId138"/>
    <p:sldId id="670" r:id="rId139"/>
    <p:sldId id="671" r:id="rId140"/>
    <p:sldId id="672" r:id="rId141"/>
    <p:sldId id="673" r:id="rId142"/>
    <p:sldId id="674" r:id="rId143"/>
    <p:sldId id="675" r:id="rId144"/>
    <p:sldId id="676" r:id="rId145"/>
    <p:sldId id="677" r:id="rId146"/>
    <p:sldId id="678" r:id="rId147"/>
    <p:sldId id="679" r:id="rId148"/>
    <p:sldId id="680" r:id="rId149"/>
    <p:sldId id="681" r:id="rId150"/>
    <p:sldId id="682" r:id="rId151"/>
    <p:sldId id="683" r:id="rId152"/>
    <p:sldId id="731" r:id="rId153"/>
    <p:sldId id="732" r:id="rId154"/>
    <p:sldId id="733" r:id="rId155"/>
    <p:sldId id="734" r:id="rId156"/>
    <p:sldId id="735" r:id="rId157"/>
    <p:sldId id="598" r:id="rId158"/>
    <p:sldId id="599" r:id="rId159"/>
    <p:sldId id="600" r:id="rId160"/>
    <p:sldId id="736" r:id="rId161"/>
    <p:sldId id="737" r:id="rId162"/>
    <p:sldId id="738" r:id="rId163"/>
    <p:sldId id="739" r:id="rId164"/>
    <p:sldId id="740" r:id="rId165"/>
    <p:sldId id="741" r:id="rId166"/>
    <p:sldId id="742" r:id="rId167"/>
    <p:sldId id="743" r:id="rId168"/>
    <p:sldId id="744" r:id="rId169"/>
    <p:sldId id="606" r:id="rId170"/>
    <p:sldId id="607" r:id="rId171"/>
    <p:sldId id="750" r:id="rId172"/>
    <p:sldId id="751" r:id="rId173"/>
    <p:sldId id="762" r:id="rId174"/>
    <p:sldId id="763" r:id="rId175"/>
    <p:sldId id="764" r:id="rId176"/>
    <p:sldId id="765" r:id="rId177"/>
    <p:sldId id="766" r:id="rId178"/>
    <p:sldId id="767" r:id="rId179"/>
    <p:sldId id="768" r:id="rId180"/>
    <p:sldId id="769" r:id="rId181"/>
    <p:sldId id="770" r:id="rId182"/>
    <p:sldId id="771" r:id="rId183"/>
    <p:sldId id="772" r:id="rId184"/>
    <p:sldId id="773" r:id="rId185"/>
    <p:sldId id="774" r:id="rId186"/>
    <p:sldId id="793" r:id="rId187"/>
    <p:sldId id="794" r:id="rId188"/>
    <p:sldId id="795" r:id="rId189"/>
    <p:sldId id="796" r:id="rId190"/>
    <p:sldId id="628" r:id="rId191"/>
    <p:sldId id="797" r:id="rId192"/>
    <p:sldId id="629" r:id="rId193"/>
    <p:sldId id="798" r:id="rId194"/>
    <p:sldId id="799" r:id="rId195"/>
    <p:sldId id="719" r:id="rId196"/>
    <p:sldId id="720" r:id="rId197"/>
    <p:sldId id="721" r:id="rId198"/>
    <p:sldId id="722" r:id="rId199"/>
    <p:sldId id="723" r:id="rId200"/>
    <p:sldId id="724" r:id="rId201"/>
    <p:sldId id="725" r:id="rId202"/>
    <p:sldId id="726" r:id="rId203"/>
    <p:sldId id="727" r:id="rId204"/>
    <p:sldId id="728" r:id="rId205"/>
    <p:sldId id="729" r:id="rId206"/>
    <p:sldId id="730" r:id="rId207"/>
    <p:sldId id="800" r:id="rId208"/>
    <p:sldId id="801" r:id="rId209"/>
    <p:sldId id="802" r:id="rId210"/>
    <p:sldId id="803" r:id="rId211"/>
    <p:sldId id="804" r:id="rId212"/>
    <p:sldId id="805" r:id="rId213"/>
    <p:sldId id="806" r:id="rId214"/>
    <p:sldId id="807" r:id="rId215"/>
    <p:sldId id="808" r:id="rId216"/>
    <p:sldId id="809" r:id="rId217"/>
    <p:sldId id="810" r:id="rId218"/>
    <p:sldId id="811" r:id="rId219"/>
    <p:sldId id="812" r:id="rId220"/>
    <p:sldId id="813" r:id="rId221"/>
    <p:sldId id="745" r:id="rId222"/>
    <p:sldId id="747" r:id="rId223"/>
    <p:sldId id="748" r:id="rId224"/>
    <p:sldId id="749" r:id="rId225"/>
    <p:sldId id="746" r:id="rId226"/>
    <p:sldId id="758" r:id="rId227"/>
    <p:sldId id="759" r:id="rId228"/>
    <p:sldId id="757" r:id="rId2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X"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107" d="100"/>
          <a:sy n="107" d="100"/>
        </p:scale>
        <p:origin x="16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commentAuthors" Target="commentAuthor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viewProps" Target="view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C1D8E-1A0B-4AA9-8E64-7078FFB917E5}" type="datetimeFigureOut">
              <a:rPr lang="zh-CN" altLang="en-US" smtClean="0"/>
              <a:t>2023/4/15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E0FB1-68D2-4633-9CC2-1DB6301EFCD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E0FB1-68D2-4633-9CC2-1DB6301EFCD0}" type="slidenum">
              <a:rPr lang="zh-CN" altLang="en-US" smtClean="0"/>
              <a:t>109</a:t>
            </a:fld>
            <a:endParaRPr lang="zh-CN" altLang="en-US"/>
          </a:p>
        </p:txBody>
      </p:sp>
    </p:spTree>
    <p:extLst>
      <p:ext uri="{BB962C8B-B14F-4D97-AF65-F5344CB8AC3E}">
        <p14:creationId xmlns:p14="http://schemas.microsoft.com/office/powerpoint/2010/main" val="1932780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https://atcoder.jp/contests/hhkb2020/tasks/hhkb2020_c</a:t>
            </a:r>
            <a:endParaRPr lang="zh-CN" altLang="en-US" dirty="0"/>
          </a:p>
        </p:txBody>
      </p:sp>
      <p:sp>
        <p:nvSpPr>
          <p:cNvPr id="4" name="灯片编号占位符 3"/>
          <p:cNvSpPr>
            <a:spLocks noGrp="1"/>
          </p:cNvSpPr>
          <p:nvPr>
            <p:ph type="sldNum" sz="quarter" idx="5"/>
          </p:nvPr>
        </p:nvSpPr>
        <p:spPr/>
        <p:txBody>
          <a:bodyPr/>
          <a:lstStyle/>
          <a:p>
            <a:fld id="{708E0FB1-68D2-4633-9CC2-1DB6301EFCD0}" type="slidenum">
              <a:rPr lang="zh-CN" altLang="en-US" smtClean="0"/>
              <a:t>154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E0FB1-68D2-4633-9CC2-1DB6301EFCD0}" type="slidenum">
              <a:rPr lang="zh-CN" altLang="en-US" smtClean="0"/>
              <a:t>110</a:t>
            </a:fld>
            <a:endParaRPr lang="zh-CN" altLang="en-US"/>
          </a:p>
        </p:txBody>
      </p:sp>
    </p:spTree>
    <p:extLst>
      <p:ext uri="{BB962C8B-B14F-4D97-AF65-F5344CB8AC3E}">
        <p14:creationId xmlns:p14="http://schemas.microsoft.com/office/powerpoint/2010/main" val="2601961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E0FB1-68D2-4633-9CC2-1DB6301EFCD0}" type="slidenum">
              <a:rPr lang="zh-CN" altLang="en-US" smtClean="0"/>
              <a:t>111</a:t>
            </a:fld>
            <a:endParaRPr lang="zh-CN" altLang="en-US"/>
          </a:p>
        </p:txBody>
      </p:sp>
    </p:spTree>
    <p:extLst>
      <p:ext uri="{BB962C8B-B14F-4D97-AF65-F5344CB8AC3E}">
        <p14:creationId xmlns:p14="http://schemas.microsoft.com/office/powerpoint/2010/main" val="346518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E0FB1-68D2-4633-9CC2-1DB6301EFCD0}" type="slidenum">
              <a:rPr lang="zh-CN" altLang="en-US" smtClean="0"/>
              <a:t>112</a:t>
            </a:fld>
            <a:endParaRPr lang="zh-CN" altLang="en-US"/>
          </a:p>
        </p:txBody>
      </p:sp>
    </p:spTree>
    <p:extLst>
      <p:ext uri="{BB962C8B-B14F-4D97-AF65-F5344CB8AC3E}">
        <p14:creationId xmlns:p14="http://schemas.microsoft.com/office/powerpoint/2010/main" val="211123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E0FB1-68D2-4633-9CC2-1DB6301EFCD0}" type="slidenum">
              <a:rPr lang="zh-CN" altLang="en-US" smtClean="0"/>
              <a:t>113</a:t>
            </a:fld>
            <a:endParaRPr lang="zh-CN" altLang="en-US"/>
          </a:p>
        </p:txBody>
      </p:sp>
    </p:spTree>
    <p:extLst>
      <p:ext uri="{BB962C8B-B14F-4D97-AF65-F5344CB8AC3E}">
        <p14:creationId xmlns:p14="http://schemas.microsoft.com/office/powerpoint/2010/main" val="152270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E0FB1-68D2-4633-9CC2-1DB6301EFCD0}" type="slidenum">
              <a:rPr lang="zh-CN" altLang="en-US" smtClean="0"/>
              <a:t>114</a:t>
            </a:fld>
            <a:endParaRPr lang="zh-CN" altLang="en-US"/>
          </a:p>
        </p:txBody>
      </p:sp>
    </p:spTree>
    <p:extLst>
      <p:ext uri="{BB962C8B-B14F-4D97-AF65-F5344CB8AC3E}">
        <p14:creationId xmlns:p14="http://schemas.microsoft.com/office/powerpoint/2010/main" val="14149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E0FB1-68D2-4633-9CC2-1DB6301EFCD0}" type="slidenum">
              <a:rPr lang="zh-CN" altLang="en-US" smtClean="0"/>
              <a:t>115</a:t>
            </a:fld>
            <a:endParaRPr lang="zh-CN" altLang="en-US"/>
          </a:p>
        </p:txBody>
      </p:sp>
    </p:spTree>
    <p:extLst>
      <p:ext uri="{BB962C8B-B14F-4D97-AF65-F5344CB8AC3E}">
        <p14:creationId xmlns:p14="http://schemas.microsoft.com/office/powerpoint/2010/main" val="350819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E0FB1-68D2-4633-9CC2-1DB6301EFCD0}" type="slidenum">
              <a:rPr lang="zh-CN" altLang="en-US" smtClean="0"/>
              <a:t>141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E0FB1-68D2-4633-9CC2-1DB6301EFCD0}" type="slidenum">
              <a:rPr lang="zh-CN" altLang="en-US" smtClean="0"/>
              <a:t>149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u="none" strike="noStrike" kern="1200" cap="all" spc="200" normalizeH="0" baseline="0">
                <a:solidFill>
                  <a:schemeClr val="tx1">
                    <a:lumMod val="95000"/>
                    <a:lumOff val="5000"/>
                  </a:schemeClr>
                </a:solidFill>
                <a:uFillTx/>
                <a:latin typeface="Consolas" panose="020B060902020403020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75CD810F-E3EB-4ABF-AFE1-7156995285CB}" type="datetimeFigureOut">
              <a:rPr lang="zh-CN" altLang="en-US" smtClean="0"/>
              <a:t>2023/4/15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ABDAEE-4605-40C7-9450-2141DD8CAEF8}" type="slidenum">
              <a:rPr lang="zh-CN" altLang="en-US" smtClean="0"/>
              <a:t>‹#›</a:t>
            </a:fld>
            <a:endParaRPr lang="zh-CN" alt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5CD810F-E3EB-4ABF-AFE1-7156995285CB}" type="datetimeFigureOut">
              <a:rPr lang="zh-CN" altLang="en-US" smtClean="0"/>
              <a:t>2023/4/15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ABDAEE-4605-40C7-9450-2141DD8CAEF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5CD810F-E3EB-4ABF-AFE1-7156995285CB}" type="datetimeFigureOut">
              <a:rPr lang="zh-CN" altLang="en-US" smtClean="0"/>
              <a:t>2023/4/15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ABDAEE-4605-40C7-9450-2141DD8CAEF8}"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39081"/>
          </a:xfrm>
        </p:spPr>
        <p:txBody>
          <a:bodyPr/>
          <a:lstStyle>
            <a:lvl1pPr>
              <a:defRPr u="none" strike="noStrike" kern="1200" cap="all" spc="100" normalizeH="0">
                <a:solidFill>
                  <a:schemeClr val="tx1">
                    <a:lumMod val="95000"/>
                    <a:lumOff val="5000"/>
                  </a:schemeClr>
                </a:solidFill>
                <a:uFillTx/>
                <a:latin typeface="Calibri" panose="020F0502020204030204" charset="0"/>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1024128" y="1894114"/>
            <a:ext cx="10405872" cy="4415246"/>
          </a:xfrm>
        </p:spPr>
        <p:txBody>
          <a:bodyPr/>
          <a:lstStyle>
            <a:lvl1pPr>
              <a:lnSpc>
                <a:spcPct val="120000"/>
              </a:lnSpc>
              <a:defRPr u="none" strike="noStrike" kern="1200" cap="none" spc="0" normalizeH="0">
                <a:solidFill>
                  <a:schemeClr val="tx1"/>
                </a:solidFill>
                <a:uFillTx/>
                <a:latin typeface="Consolas" panose="020B0609020204030204" charset="0"/>
              </a:defRPr>
            </a:lvl1pPr>
            <a:lvl2pPr>
              <a:lnSpc>
                <a:spcPct val="120000"/>
              </a:lnSpc>
              <a:defRPr u="none" strike="noStrike" kern="1200" cap="none" spc="0" normalizeH="0">
                <a:solidFill>
                  <a:schemeClr val="tx1"/>
                </a:solidFill>
                <a:uFillTx/>
                <a:latin typeface="Consolas" panose="020B0609020204030204" charset="0"/>
              </a:defRPr>
            </a:lvl2pPr>
            <a:lvl3pPr>
              <a:lnSpc>
                <a:spcPct val="120000"/>
              </a:lnSpc>
              <a:defRPr u="none" strike="noStrike" kern="1200" cap="none" spc="0" normalizeH="0">
                <a:solidFill>
                  <a:schemeClr val="tx1"/>
                </a:solidFill>
                <a:uFillTx/>
                <a:latin typeface="Consolas" panose="020B0609020204030204" charset="0"/>
              </a:defRPr>
            </a:lvl3pPr>
            <a:lvl4pPr>
              <a:lnSpc>
                <a:spcPct val="120000"/>
              </a:lnSpc>
              <a:defRPr u="none" strike="noStrike" kern="1200" cap="none" spc="0" normalizeH="0">
                <a:solidFill>
                  <a:schemeClr val="tx1"/>
                </a:solidFill>
                <a:uFillTx/>
                <a:latin typeface="Consolas" panose="020B0609020204030204" charset="0"/>
              </a:defRPr>
            </a:lvl4pPr>
            <a:lvl5pPr>
              <a:lnSpc>
                <a:spcPct val="120000"/>
              </a:lnSpc>
              <a:defRPr u="none" strike="noStrike" kern="1200" cap="none" spc="0" normalizeH="0">
                <a:solidFill>
                  <a:schemeClr val="tx1"/>
                </a:solidFill>
                <a:uFillTx/>
                <a:latin typeface="Consolas" panose="020B0609020204030204"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75CD810F-E3EB-4ABF-AFE1-7156995285CB}" type="datetimeFigureOut">
              <a:rPr lang="zh-CN" altLang="en-US" smtClean="0"/>
              <a:t>2023/4/15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ABDAEE-4605-40C7-9450-2141DD8CAEF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u="none" strike="noStrike" kern="1200" cap="all" spc="200" normalizeH="0" baseline="0">
                <a:solidFill>
                  <a:schemeClr val="tx1">
                    <a:lumMod val="95000"/>
                    <a:lumOff val="5000"/>
                  </a:schemeClr>
                </a:solidFill>
                <a:uFillTx/>
                <a:latin typeface="Calibri" panose="020F0502020204030204" charset="0"/>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5CD810F-E3EB-4ABF-AFE1-7156995285CB}" type="datetimeFigureOut">
              <a:rPr lang="zh-CN" altLang="en-US" smtClean="0"/>
              <a:t>2023/4/15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ABDAEE-4605-40C7-9450-2141DD8CAEF8}" type="slidenum">
              <a:rPr lang="zh-CN" altLang="en-US" smtClean="0"/>
              <a:t>‹#›</a:t>
            </a:fld>
            <a:endParaRPr lang="zh-CN" alt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5CD810F-E3EB-4ABF-AFE1-7156995285CB}" type="datetimeFigureOut">
              <a:rPr lang="zh-CN" altLang="en-US" smtClean="0"/>
              <a:t>2023/4/15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ABDAEE-4605-40C7-9450-2141DD8CAEF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hasCustomPrompt="1"/>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5CD810F-E3EB-4ABF-AFE1-7156995285CB}" type="datetimeFigureOut">
              <a:rPr lang="zh-CN" altLang="en-US" smtClean="0"/>
              <a:t>2023/4/15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ABDAEE-4605-40C7-9450-2141DD8CAEF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5CD810F-E3EB-4ABF-AFE1-7156995285CB}" type="datetimeFigureOut">
              <a:rPr lang="zh-CN" altLang="en-US" smtClean="0"/>
              <a:t>2023/4/15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ABDAEE-4605-40C7-9450-2141DD8CAEF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D810F-E3EB-4ABF-AFE1-7156995285CB}" type="datetimeFigureOut">
              <a:rPr lang="zh-CN" altLang="en-US" smtClean="0"/>
              <a:t>2023/4/15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ABDAEE-4605-40C7-9450-2141DD8CAEF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5CD810F-E3EB-4ABF-AFE1-7156995285CB}" type="datetimeFigureOut">
              <a:rPr lang="zh-CN" altLang="en-US" smtClean="0"/>
              <a:t>2023/4/15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ABDAEE-4605-40C7-9450-2141DD8CAEF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5CD810F-E3EB-4ABF-AFE1-7156995285CB}" type="datetimeFigureOut">
              <a:rPr lang="zh-CN" altLang="en-US" smtClean="0"/>
              <a:t>2023/4/15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ABDAEE-4605-40C7-9450-2141DD8CAEF8}"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CD810F-E3EB-4ABF-AFE1-7156995285CB}" type="datetimeFigureOut">
              <a:rPr lang="zh-CN" altLang="en-US" smtClean="0"/>
              <a:t>2023/4/15</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ABDAEE-4605-40C7-9450-2141DD8CAEF8}" type="slidenum">
              <a:rPr lang="zh-CN" altLang="en-US" smtClean="0"/>
              <a:t>‹#›</a:t>
            </a:fld>
            <a:endParaRPr lang="zh-CN" alt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0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0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default-value-of-vector-in-c-stl/" TargetMode="Externa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err="1"/>
              <a:t>stl</a:t>
            </a:r>
            <a:r>
              <a:rPr lang="en-US" altLang="zh-CN" sz="3600" dirty="0"/>
              <a:t> for </a:t>
            </a:r>
            <a:r>
              <a:rPr lang="en-US" altLang="zh-CN" sz="3600" dirty="0" err="1"/>
              <a:t>noip</a:t>
            </a:r>
            <a:endParaRPr lang="zh-CN" altLang="en-US" sz="3600" dirty="0"/>
          </a:p>
        </p:txBody>
      </p:sp>
      <p:sp>
        <p:nvSpPr>
          <p:cNvPr id="3" name="副标题 2"/>
          <p:cNvSpPr>
            <a:spLocks noGrp="1"/>
          </p:cNvSpPr>
          <p:nvPr>
            <p:ph type="subTitle" idx="1"/>
          </p:nvPr>
        </p:nvSpPr>
        <p:spPr/>
        <p:txBody>
          <a:bodyPr>
            <a:normAutofit/>
          </a:bodyPr>
          <a:lstStyle/>
          <a:p>
            <a:r>
              <a:rPr lang="en-US" altLang="zh-CN" sz="2400" b="1" dirty="0">
                <a:solidFill>
                  <a:schemeClr val="tx1"/>
                </a:solidFill>
              </a:rPr>
              <a:t>v2023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容器概述</a:t>
            </a:r>
          </a:p>
        </p:txBody>
      </p:sp>
      <p:sp>
        <p:nvSpPr>
          <p:cNvPr id="3" name="内容占位符 2"/>
          <p:cNvSpPr>
            <a:spLocks noGrp="1"/>
          </p:cNvSpPr>
          <p:nvPr>
            <p:ph idx="1"/>
          </p:nvPr>
        </p:nvSpPr>
        <p:spPr/>
        <p:txBody>
          <a:bodyPr/>
          <a:lstStyle/>
          <a:p>
            <a:r>
              <a:rPr lang="zh-CN" altLang="en-US" dirty="0"/>
              <a:t>STL容器的共通能力</a:t>
            </a:r>
          </a:p>
          <a:p>
            <a:pPr lvl="1"/>
            <a:r>
              <a:rPr lang="zh-CN" altLang="en-US" dirty="0"/>
              <a:t>所有容器提供的都是值（</a:t>
            </a:r>
            <a:r>
              <a:rPr lang="en-US" altLang="zh-CN" dirty="0"/>
              <a:t>value</a:t>
            </a:r>
            <a:r>
              <a:rPr lang="zh-CN" altLang="en-US" dirty="0"/>
              <a:t>）语意，而非引用（</a:t>
            </a:r>
            <a:r>
              <a:rPr lang="en-US" altLang="zh-CN" dirty="0"/>
              <a:t>reference</a:t>
            </a:r>
            <a:r>
              <a:rPr lang="zh-CN" altLang="en-US" dirty="0"/>
              <a:t>）语意。容器执行插入元素的操作时，内部自动实施拷贝动作。所以</a:t>
            </a:r>
            <a:r>
              <a:rPr lang="en-US" altLang="zh-CN" dirty="0"/>
              <a:t>STL</a:t>
            </a:r>
            <a:r>
              <a:rPr lang="zh-CN" altLang="en-US" dirty="0"/>
              <a:t>容器内存储的元素必须能够被拷贝（必须提供拷贝构造函数）。</a:t>
            </a:r>
            <a:endParaRPr lang="en-US" altLang="zh-CN" dirty="0"/>
          </a:p>
          <a:p>
            <a:pPr lvl="1"/>
            <a:r>
              <a:rPr lang="zh-CN" altLang="en-US" dirty="0"/>
              <a:t>除了</a:t>
            </a:r>
            <a:r>
              <a:rPr lang="en-US" altLang="zh-CN" dirty="0"/>
              <a:t>queue</a:t>
            </a:r>
            <a:r>
              <a:rPr lang="zh-CN" altLang="en-US" dirty="0"/>
              <a:t>与</a:t>
            </a:r>
            <a:r>
              <a:rPr lang="en-US" altLang="zh-CN" dirty="0"/>
              <a:t>stack</a:t>
            </a:r>
            <a:r>
              <a:rPr lang="zh-CN" altLang="en-US" dirty="0"/>
              <a:t>外，每个容器都提供可返回迭代器的函数，运用返回的迭代器就可以访问元素。</a:t>
            </a:r>
            <a:endParaRPr lang="en-US" altLang="zh-CN" dirty="0"/>
          </a:p>
          <a:p>
            <a:pPr lvl="1"/>
            <a:r>
              <a:rPr lang="zh-CN" altLang="en-US" dirty="0"/>
              <a:t>通常</a:t>
            </a:r>
            <a:r>
              <a:rPr lang="en-US" altLang="zh-CN" dirty="0"/>
              <a:t>STL</a:t>
            </a:r>
            <a:r>
              <a:rPr lang="zh-CN" altLang="en-US" dirty="0"/>
              <a:t>不会丢出异常。要求使用者确保传入正确的参数。</a:t>
            </a:r>
            <a:endParaRPr lang="en-US" altLang="zh-CN" dirty="0"/>
          </a:p>
          <a:p>
            <a:pPr lvl="1"/>
            <a:r>
              <a:rPr lang="zh-CN" altLang="en-US" dirty="0"/>
              <a:t>每个容器都提供了一个默认构造函数跟一个默认拷贝构造函数。如已有容器</a:t>
            </a:r>
            <a:r>
              <a:rPr lang="en-US" altLang="zh-CN" dirty="0" err="1"/>
              <a:t>vecIntA</a:t>
            </a:r>
            <a:r>
              <a:rPr lang="zh-CN" altLang="en-US" dirty="0"/>
              <a:t>， </a:t>
            </a:r>
            <a:r>
              <a:rPr lang="en-US" altLang="zh-CN" dirty="0"/>
              <a:t>vector&lt;int&gt; </a:t>
            </a:r>
            <a:r>
              <a:rPr lang="en-US" altLang="zh-CN" dirty="0" err="1"/>
              <a:t>vecIntB</a:t>
            </a:r>
            <a:r>
              <a:rPr lang="en-US" altLang="zh-CN" dirty="0"/>
              <a:t>(</a:t>
            </a:r>
            <a:r>
              <a:rPr lang="en-US" altLang="zh-CN" dirty="0" err="1"/>
              <a:t>vecIntA</a:t>
            </a:r>
            <a:r>
              <a:rPr lang="en-US" altLang="zh-CN" dirty="0"/>
              <a:t>);  //</a:t>
            </a:r>
            <a:r>
              <a:rPr lang="zh-CN" altLang="en-US" dirty="0"/>
              <a:t>调用拷贝构造函数，复制</a:t>
            </a:r>
            <a:r>
              <a:rPr lang="en-US" altLang="zh-CN" dirty="0" err="1"/>
              <a:t>vecIntA</a:t>
            </a:r>
            <a:r>
              <a:rPr lang="zh-CN" altLang="en-US" dirty="0"/>
              <a:t>到</a:t>
            </a:r>
            <a:r>
              <a:rPr lang="en-US" altLang="zh-CN" dirty="0" err="1"/>
              <a:t>vecIntB</a:t>
            </a:r>
            <a:r>
              <a:rPr lang="zh-CN" altLang="en-US" dirty="0"/>
              <a:t>中。</a:t>
            </a:r>
            <a:endParaRPr lang="en-US" altLang="zh-CN" dirty="0"/>
          </a:p>
          <a:p>
            <a:pPr lvl="1"/>
            <a:r>
              <a:rPr lang="zh-CN" altLang="en-US" dirty="0"/>
              <a:t>赋值符号</a:t>
            </a:r>
            <a:r>
              <a:rPr lang="en-US" altLang="zh-CN" dirty="0"/>
              <a:t>=</a:t>
            </a:r>
            <a:r>
              <a:rPr lang="zh-CN" altLang="en-US" dirty="0"/>
              <a:t>也是在调用这个默认拷贝构造函数。</a:t>
            </a:r>
            <a:endParaRPr lang="en-US" altLang="zh-CN" dirty="0"/>
          </a:p>
          <a:p>
            <a:pPr lvl="1"/>
            <a:r>
              <a:rPr lang="en-US" altLang="zh-CN" dirty="0"/>
              <a:t>== </a:t>
            </a:r>
            <a:r>
              <a:rPr lang="zh-CN" altLang="en-US" dirty="0"/>
              <a:t>判断两个容器是否相等，但是有的用不了（像</a:t>
            </a:r>
            <a:r>
              <a:rPr lang="en-US" altLang="zh-CN" dirty="0"/>
              <a:t>stack</a:t>
            </a:r>
            <a:r>
              <a:rPr lang="zh-CN" altLang="en-US" dirty="0"/>
              <a:t>就是在</a:t>
            </a:r>
            <a:r>
              <a:rPr lang="en-US" altLang="zh-CN" dirty="0" err="1"/>
              <a:t>c++</a:t>
            </a:r>
            <a:r>
              <a:rPr lang="en-US" altLang="zh-CN" dirty="0"/>
              <a:t>20</a:t>
            </a:r>
            <a:r>
              <a:rPr lang="zh-CN" altLang="en-US" dirty="0"/>
              <a:t>才可以），反正慎用，最好</a:t>
            </a:r>
            <a:r>
              <a:rPr lang="en-US" altLang="zh-CN" dirty="0"/>
              <a:t>=</a:t>
            </a:r>
            <a:r>
              <a:rPr lang="zh-CN" altLang="en-US" dirty="0"/>
              <a:t>和</a:t>
            </a:r>
            <a:r>
              <a:rPr lang="en-US" altLang="zh-CN" dirty="0"/>
              <a:t>==</a:t>
            </a:r>
            <a:r>
              <a:rPr lang="zh-CN" altLang="en-US" dirty="0"/>
              <a:t>这种自己写个函数实现该功能比较稳</a:t>
            </a:r>
            <a:endParaRPr lang="en-US" altLang="zh-CN" dirty="0"/>
          </a:p>
          <a:p>
            <a:pPr lvl="1"/>
            <a:r>
              <a:rPr lang="en-US" altLang="zh-CN" dirty="0"/>
              <a:t>set map </a:t>
            </a:r>
            <a:r>
              <a:rPr lang="zh-CN" altLang="en-US" dirty="0"/>
              <a:t>这样内部有序的容器需要内部的元素也支持</a:t>
            </a:r>
            <a:r>
              <a:rPr lang="en-US" altLang="zh-CN" dirty="0"/>
              <a:t>&lt;</a:t>
            </a:r>
          </a:p>
          <a:p>
            <a:pPr lvl="1"/>
            <a:endParaRPr lang="zh-CN" altLang="en-US" dirty="0"/>
          </a:p>
        </p:txBody>
      </p:sp>
      <p:sp>
        <p:nvSpPr>
          <p:cNvPr id="4" name="Text Box 4">
            <a:extLst>
              <a:ext uri="{FF2B5EF4-FFF2-40B4-BE49-F238E27FC236}">
                <a16:creationId xmlns:a16="http://schemas.microsoft.com/office/drawing/2014/main" id="{FA7B1583-2E38-3234-4A7D-E43FEFB8E0BF}"/>
              </a:ext>
            </a:extLst>
          </p:cNvPr>
          <p:cNvSpPr txBox="1"/>
          <p:nvPr/>
        </p:nvSpPr>
        <p:spPr>
          <a:xfrm>
            <a:off x="4028585" y="1755684"/>
            <a:ext cx="7925227" cy="276860"/>
          </a:xfrm>
          <a:prstGeom prst="rect">
            <a:avLst/>
          </a:prstGeom>
          <a:noFill/>
          <a:ln w="9525">
            <a:noFill/>
          </a:ln>
        </p:spPr>
        <p:txBody>
          <a:bodyPr wrap="square" lIns="0" tIns="0" rIns="0" bIns="0">
            <a:spAutoFit/>
          </a:bodyPr>
          <a:lstStyle/>
          <a:p>
            <a:pPr eaLnBrk="0" hangingPunct="0">
              <a:spcBef>
                <a:spcPct val="0"/>
              </a:spcBef>
            </a:pPr>
            <a:r>
              <a:rPr lang="zh-CN" altLang="en-US" b="1" dirty="0">
                <a:solidFill>
                  <a:schemeClr val="folHlink"/>
                </a:solidFill>
                <a:latin typeface="黑体" panose="02010609060101010101" pitchFamily="49" charset="-122"/>
                <a:ea typeface="黑体" panose="02010609060101010101" pitchFamily="49" charset="-122"/>
              </a:rPr>
              <a:t>对于基本数据类型（</a:t>
            </a:r>
            <a:r>
              <a:rPr lang="en-US" altLang="zh-CN" b="1" dirty="0">
                <a:solidFill>
                  <a:schemeClr val="folHlink"/>
                </a:solidFill>
                <a:latin typeface="黑体" panose="02010609060101010101" pitchFamily="49" charset="-122"/>
                <a:ea typeface="黑体" panose="02010609060101010101" pitchFamily="49" charset="-122"/>
              </a:rPr>
              <a:t>int,long,char,double,</a:t>
            </a:r>
            <a:r>
              <a:rPr lang="en-US" altLang="zh-CN" b="1" dirty="0">
                <a:solidFill>
                  <a:schemeClr val="folHlink"/>
                </a:solidFill>
                <a:latin typeface="Times New Roman" panose="02020603050405020304" pitchFamily="18" charset="0"/>
                <a:ea typeface="黑体" panose="02010609060101010101" pitchFamily="49" charset="-122"/>
              </a:rPr>
              <a:t>…</a:t>
            </a:r>
            <a:r>
              <a:rPr lang="zh-CN" altLang="en-US" b="1" dirty="0">
                <a:solidFill>
                  <a:schemeClr val="folHlink"/>
                </a:solidFill>
                <a:latin typeface="黑体" panose="02010609060101010101" pitchFamily="49" charset="-122"/>
                <a:ea typeface="黑体" panose="02010609060101010101" pitchFamily="49" charset="-122"/>
              </a:rPr>
              <a:t>）而言，以上条件总是满足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multimap的特殊性</a:t>
            </a:r>
          </a:p>
        </p:txBody>
      </p:sp>
      <p:sp>
        <p:nvSpPr>
          <p:cNvPr id="3" name="内容占位符 2"/>
          <p:cNvSpPr>
            <a:spLocks noGrp="1"/>
          </p:cNvSpPr>
          <p:nvPr>
            <p:ph idx="1"/>
          </p:nvPr>
        </p:nvSpPr>
        <p:spPr>
          <a:xfrm>
            <a:off x="1024255" y="1894205"/>
            <a:ext cx="10405745" cy="4963160"/>
          </a:xfrm>
        </p:spPr>
        <p:txBody>
          <a:bodyPr>
            <a:noAutofit/>
          </a:bodyPr>
          <a:lstStyle/>
          <a:p>
            <a:pPr>
              <a:lnSpc>
                <a:spcPct val="120000"/>
              </a:lnSpc>
              <a:spcBef>
                <a:spcPts val="0"/>
              </a:spcBef>
              <a:spcAft>
                <a:spcPts val="0"/>
              </a:spcAft>
            </a:pPr>
            <a:r>
              <a:rPr lang="zh-CN" altLang="en-US" sz="1800" dirty="0"/>
              <a:t>在multimap中查找元素的更佳方案是用迭代器，需要用到两个成员函数：lower_bound，upper_bound</a:t>
            </a:r>
          </a:p>
          <a:p>
            <a:pPr>
              <a:lnSpc>
                <a:spcPct val="120000"/>
              </a:lnSpc>
              <a:spcBef>
                <a:spcPts val="0"/>
              </a:spcBef>
              <a:spcAft>
                <a:spcPts val="0"/>
              </a:spcAft>
            </a:pPr>
            <a:r>
              <a:rPr lang="zh-CN" altLang="en-US" sz="1800" dirty="0"/>
              <a:t>当在容器中存在某个键时，lower_bound返回的迭代器指向该键的第一个元素，upper_bound返回的迭代器则指向大于该键的第一个元素，这样形成一个半开半闭区间（类似于begin,end）</a:t>
            </a:r>
          </a:p>
          <a:p>
            <a:pPr>
              <a:lnSpc>
                <a:spcPct val="120000"/>
              </a:lnSpc>
              <a:spcBef>
                <a:spcPts val="0"/>
              </a:spcBef>
              <a:spcAft>
                <a:spcPts val="0"/>
              </a:spcAft>
            </a:pPr>
            <a:r>
              <a:rPr lang="zh-CN" altLang="en-US" sz="1800" dirty="0"/>
              <a:t>当容器中不存在某个键时，则两者返回的迭代器相等，且均指向依据元素的排序，该键应该插入的位置。</a:t>
            </a:r>
          </a:p>
          <a:p>
            <a:pPr>
              <a:lnSpc>
                <a:spcPct val="120000"/>
              </a:lnSpc>
              <a:spcBef>
                <a:spcPts val="0"/>
              </a:spcBef>
              <a:spcAft>
                <a:spcPts val="0"/>
              </a:spcAft>
            </a:pPr>
            <a:r>
              <a:rPr lang="zh-CN" altLang="en-US" sz="1800" dirty="0"/>
              <a:t>查找同一个作者所有书的代码也可写成：</a:t>
            </a:r>
          </a:p>
          <a:p>
            <a:pPr>
              <a:lnSpc>
                <a:spcPct val="120000"/>
              </a:lnSpc>
              <a:spcBef>
                <a:spcPts val="0"/>
              </a:spcBef>
              <a:spcAft>
                <a:spcPts val="0"/>
              </a:spcAft>
            </a:pPr>
            <a:r>
              <a:rPr lang="zh-CN" altLang="en-US" sz="1800" dirty="0"/>
              <a:t>    typedef multimap &lt;string, string&gt;::iterator T_it;//定义迭代器类型</a:t>
            </a:r>
          </a:p>
          <a:p>
            <a:pPr>
              <a:lnSpc>
                <a:spcPct val="120000"/>
              </a:lnSpc>
              <a:spcBef>
                <a:spcPts val="0"/>
              </a:spcBef>
              <a:spcAft>
                <a:spcPts val="0"/>
              </a:spcAft>
            </a:pPr>
            <a:r>
              <a:rPr lang="zh-CN" altLang="en-US" sz="1800" dirty="0"/>
              <a:t>    T_it beg = author.lower_bound("Hemingway");</a:t>
            </a:r>
          </a:p>
          <a:p>
            <a:pPr>
              <a:lnSpc>
                <a:spcPct val="120000"/>
              </a:lnSpc>
              <a:spcBef>
                <a:spcPts val="0"/>
              </a:spcBef>
              <a:spcAft>
                <a:spcPts val="0"/>
              </a:spcAft>
            </a:pPr>
            <a:r>
              <a:rPr lang="zh-CN" altLang="en-US" sz="1800" dirty="0"/>
              <a:t>    T_it end = author.upper_bound("Hemingway");</a:t>
            </a:r>
          </a:p>
          <a:p>
            <a:pPr>
              <a:lnSpc>
                <a:spcPct val="120000"/>
              </a:lnSpc>
              <a:spcBef>
                <a:spcPts val="0"/>
              </a:spcBef>
              <a:spcAft>
                <a:spcPts val="0"/>
              </a:spcAft>
            </a:pPr>
            <a:r>
              <a:rPr lang="zh-CN" altLang="en-US" sz="1800" dirty="0"/>
              <a:t>    while(beg != end) {</a:t>
            </a:r>
          </a:p>
          <a:p>
            <a:pPr>
              <a:lnSpc>
                <a:spcPct val="120000"/>
              </a:lnSpc>
              <a:spcBef>
                <a:spcPts val="0"/>
              </a:spcBef>
              <a:spcAft>
                <a:spcPts val="0"/>
              </a:spcAft>
            </a:pPr>
            <a:r>
              <a:rPr lang="zh-CN" altLang="en-US" sz="1800" dirty="0"/>
              <a:t>        cout &lt;&lt; beg-&gt;sedond &lt;&lt; endl;</a:t>
            </a:r>
          </a:p>
          <a:p>
            <a:pPr>
              <a:lnSpc>
                <a:spcPct val="120000"/>
              </a:lnSpc>
              <a:spcBef>
                <a:spcPts val="0"/>
              </a:spcBef>
              <a:spcAft>
                <a:spcPts val="0"/>
              </a:spcAft>
            </a:pPr>
            <a:r>
              <a:rPr lang="zh-CN" altLang="en-US" sz="1800" dirty="0"/>
              <a:t>        beg++;</a:t>
            </a:r>
          </a:p>
          <a:p>
            <a:pPr>
              <a:lnSpc>
                <a:spcPct val="120000"/>
              </a:lnSpc>
              <a:spcBef>
                <a:spcPts val="0"/>
              </a:spcBef>
              <a:spcAft>
                <a:spcPts val="0"/>
              </a:spcAft>
            </a:pPr>
            <a:r>
              <a:rPr lang="zh-CN" altLang="en-US" sz="1800" dirty="0"/>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a:t>
            </a:r>
            <a:r>
              <a:rPr lang="zh-CN" altLang="en-US"/>
              <a:t>不能直接按</a:t>
            </a:r>
            <a:r>
              <a:rPr lang="en-US" altLang="zh-CN"/>
              <a:t>value</a:t>
            </a:r>
            <a:r>
              <a:rPr lang="zh-CN" altLang="en-US"/>
              <a:t>排序</a:t>
            </a:r>
          </a:p>
        </p:txBody>
      </p:sp>
      <p:sp>
        <p:nvSpPr>
          <p:cNvPr id="3" name="内容占位符 2"/>
          <p:cNvSpPr>
            <a:spLocks noGrp="1"/>
          </p:cNvSpPr>
          <p:nvPr>
            <p:ph idx="1"/>
          </p:nvPr>
        </p:nvSpPr>
        <p:spPr/>
        <p:txBody>
          <a:bodyPr/>
          <a:lstStyle/>
          <a:p>
            <a:r>
              <a:rPr lang="zh-CN" altLang="en-US" dirty="0"/>
              <a:t>解决办法是把</a:t>
            </a:r>
            <a:r>
              <a:rPr lang="en-US" altLang="zh-CN" dirty="0"/>
              <a:t>map</a:t>
            </a:r>
            <a:r>
              <a:rPr lang="zh-CN" altLang="en-US" dirty="0"/>
              <a:t>中的元素倒出到另外的容器中。在倒的时候交换原来的</a:t>
            </a:r>
            <a:r>
              <a:rPr lang="en-US" altLang="zh-CN" dirty="0"/>
              <a:t>key</a:t>
            </a:r>
            <a:r>
              <a:rPr lang="zh-CN" altLang="en-US" dirty="0"/>
              <a:t>和</a:t>
            </a:r>
            <a:r>
              <a:rPr lang="en-US" altLang="zh-CN" dirty="0"/>
              <a:t>value</a:t>
            </a:r>
            <a:r>
              <a:rPr lang="zh-CN" altLang="en-US" dirty="0"/>
              <a:t>。</a:t>
            </a:r>
          </a:p>
          <a:p>
            <a:r>
              <a:rPr lang="zh-CN" altLang="en-US" dirty="0"/>
              <a:t>目的容器可以有多种选择。一种是</a:t>
            </a:r>
            <a:r>
              <a:rPr lang="en-US" altLang="zh-CN" dirty="0"/>
              <a:t>multimap</a:t>
            </a:r>
            <a:r>
              <a:rPr lang="zh-CN" altLang="en-US" dirty="0"/>
              <a:t>，因为原容器的</a:t>
            </a:r>
            <a:r>
              <a:rPr lang="en-US" altLang="zh-CN" dirty="0"/>
              <a:t>value</a:t>
            </a:r>
            <a:r>
              <a:rPr lang="zh-CN" altLang="en-US" dirty="0"/>
              <a:t>可能重复。一种是</a:t>
            </a:r>
            <a:r>
              <a:rPr lang="en-US" altLang="zh-CN" dirty="0"/>
              <a:t>vector</a:t>
            </a:r>
            <a:r>
              <a:rPr lang="zh-CN" altLang="en-US" dirty="0"/>
              <a:t>。</a:t>
            </a:r>
          </a:p>
          <a:p>
            <a:r>
              <a:rPr lang="zh-CN" altLang="en-US" dirty="0"/>
              <a:t>看一个具体的例子。</a:t>
            </a:r>
          </a:p>
          <a:p>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倒入到</a:t>
            </a:r>
            <a:r>
              <a:rPr lang="en-US" altLang="zh-CN"/>
              <a:t>multimap</a:t>
            </a:r>
            <a:endParaRPr lang="zh-CN" altLang="en-US"/>
          </a:p>
        </p:txBody>
      </p:sp>
      <p:sp>
        <p:nvSpPr>
          <p:cNvPr id="3" name="内容占位符 2"/>
          <p:cNvSpPr>
            <a:spLocks noGrp="1"/>
          </p:cNvSpPr>
          <p:nvPr>
            <p:ph idx="1"/>
          </p:nvPr>
        </p:nvSpPr>
        <p:spPr/>
        <p:txBody>
          <a:bodyPr>
            <a:normAutofit/>
          </a:bodyPr>
          <a:lstStyle/>
          <a:p>
            <a:pPr>
              <a:lnSpc>
                <a:spcPct val="120000"/>
              </a:lnSpc>
              <a:spcBef>
                <a:spcPts val="0"/>
              </a:spcBef>
              <a:spcAft>
                <a:spcPts val="0"/>
              </a:spcAft>
            </a:pPr>
            <a:r>
              <a:rPr lang="zh-CN" altLang="en-US"/>
              <a:t>#include &lt;</a:t>
            </a:r>
            <a:r>
              <a:rPr lang="en-US" altLang="zh-CN"/>
              <a:t>bits/stdc++.h</a:t>
            </a:r>
            <a:r>
              <a:rPr lang="zh-CN" altLang="en-US"/>
              <a:t>&gt;</a:t>
            </a:r>
          </a:p>
          <a:p>
            <a:pPr>
              <a:lnSpc>
                <a:spcPct val="120000"/>
              </a:lnSpc>
              <a:spcBef>
                <a:spcPts val="0"/>
              </a:spcBef>
              <a:spcAft>
                <a:spcPts val="0"/>
              </a:spcAft>
            </a:pPr>
            <a:r>
              <a:rPr lang="en-US" altLang="zh-CN"/>
              <a:t>using namespace std;</a:t>
            </a:r>
            <a:endParaRPr lang="zh-CN" altLang="en-US"/>
          </a:p>
          <a:p>
            <a:pPr>
              <a:lnSpc>
                <a:spcPct val="120000"/>
              </a:lnSpc>
              <a:spcBef>
                <a:spcPts val="0"/>
              </a:spcBef>
              <a:spcAft>
                <a:spcPts val="0"/>
              </a:spcAft>
            </a:pPr>
            <a:r>
              <a:rPr lang="zh-CN" altLang="en-US"/>
              <a:t>int main() {</a:t>
            </a:r>
          </a:p>
          <a:p>
            <a:pPr>
              <a:lnSpc>
                <a:spcPct val="120000"/>
              </a:lnSpc>
              <a:spcBef>
                <a:spcPts val="0"/>
              </a:spcBef>
              <a:spcAft>
                <a:spcPts val="0"/>
              </a:spcAft>
            </a:pPr>
            <a:r>
              <a:rPr lang="zh-CN" altLang="en-US"/>
              <a:t>    map&lt;int, int&gt; m = {{1, 10}, {2, 5}, {4, 6}, {6, 1}};</a:t>
            </a:r>
          </a:p>
          <a:p>
            <a:pPr>
              <a:lnSpc>
                <a:spcPct val="120000"/>
              </a:lnSpc>
              <a:spcBef>
                <a:spcPts val="0"/>
              </a:spcBef>
              <a:spcAft>
                <a:spcPts val="0"/>
              </a:spcAft>
            </a:pPr>
            <a:r>
              <a:rPr lang="zh-CN" altLang="en-US"/>
              <a:t>    multimap&lt;int, int&gt; mm;</a:t>
            </a:r>
          </a:p>
          <a:p>
            <a:pPr>
              <a:lnSpc>
                <a:spcPct val="120000"/>
              </a:lnSpc>
              <a:spcBef>
                <a:spcPts val="0"/>
              </a:spcBef>
              <a:spcAft>
                <a:spcPts val="0"/>
              </a:spcAft>
            </a:pPr>
            <a:r>
              <a:rPr lang="zh-CN" altLang="en-US"/>
              <a:t>    for(auto const &amp;kv : m)</a:t>
            </a:r>
          </a:p>
          <a:p>
            <a:pPr>
              <a:lnSpc>
                <a:spcPct val="120000"/>
              </a:lnSpc>
              <a:spcBef>
                <a:spcPts val="0"/>
              </a:spcBef>
              <a:spcAft>
                <a:spcPts val="0"/>
              </a:spcAft>
            </a:pPr>
            <a:r>
              <a:rPr lang="zh-CN" altLang="en-US"/>
              <a:t>        mm.insert(make_pair(kv.second, kv.first));</a:t>
            </a:r>
          </a:p>
          <a:p>
            <a:pPr>
              <a:lnSpc>
                <a:spcPct val="120000"/>
              </a:lnSpc>
              <a:spcBef>
                <a:spcPts val="0"/>
              </a:spcBef>
              <a:spcAft>
                <a:spcPts val="0"/>
              </a:spcAft>
            </a:pPr>
            <a:r>
              <a:rPr lang="zh-CN" altLang="en-US"/>
              <a:t>    for(auto const &amp;kv : mm)</a:t>
            </a:r>
          </a:p>
          <a:p>
            <a:pPr>
              <a:lnSpc>
                <a:spcPct val="120000"/>
              </a:lnSpc>
              <a:spcBef>
                <a:spcPts val="0"/>
              </a:spcBef>
              <a:spcAft>
                <a:spcPts val="0"/>
              </a:spcAft>
            </a:pPr>
            <a:r>
              <a:rPr lang="zh-CN" altLang="en-US"/>
              <a:t>        cout &lt;&lt; "m[" &lt;&lt; kv.second &lt;&lt; "] = " &lt;&lt; kv.first &lt;&lt; endl;</a:t>
            </a:r>
          </a:p>
          <a:p>
            <a:pPr>
              <a:lnSpc>
                <a:spcPct val="120000"/>
              </a:lnSpc>
              <a:spcBef>
                <a:spcPts val="0"/>
              </a:spcBef>
              <a:spcAft>
                <a:spcPts val="0"/>
              </a:spcAft>
            </a:pPr>
            <a:r>
              <a:rPr lang="zh-CN" altLang="en-US"/>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倒入到</a:t>
            </a:r>
            <a:r>
              <a:rPr lang="en-US" altLang="zh-CN"/>
              <a:t>vector</a:t>
            </a:r>
          </a:p>
        </p:txBody>
      </p:sp>
      <p:sp>
        <p:nvSpPr>
          <p:cNvPr id="3" name="内容占位符 2"/>
          <p:cNvSpPr>
            <a:spLocks noGrp="1"/>
          </p:cNvSpPr>
          <p:nvPr>
            <p:ph idx="1"/>
          </p:nvPr>
        </p:nvSpPr>
        <p:spPr>
          <a:xfrm>
            <a:off x="319405" y="1894205"/>
            <a:ext cx="11871960" cy="4415155"/>
          </a:xfrm>
        </p:spPr>
        <p:txBody>
          <a:bodyPr>
            <a:normAutofit fontScale="95000" lnSpcReduction="10000"/>
          </a:bodyPr>
          <a:lstStyle/>
          <a:p>
            <a:pPr>
              <a:lnSpc>
                <a:spcPct val="120000"/>
              </a:lnSpc>
              <a:spcBef>
                <a:spcPts val="0"/>
              </a:spcBef>
              <a:spcAft>
                <a:spcPts val="0"/>
              </a:spcAft>
            </a:pPr>
            <a:r>
              <a:rPr lang="zh-CN" altLang="en-US"/>
              <a:t>#include &lt;bits/stdc++.h&gt;</a:t>
            </a:r>
          </a:p>
          <a:p>
            <a:pPr>
              <a:lnSpc>
                <a:spcPct val="120000"/>
              </a:lnSpc>
              <a:spcBef>
                <a:spcPts val="0"/>
              </a:spcBef>
              <a:spcAft>
                <a:spcPts val="0"/>
              </a:spcAft>
            </a:pPr>
            <a:r>
              <a:rPr lang="zh-CN" altLang="en-US"/>
              <a:t>using namespace std;</a:t>
            </a:r>
          </a:p>
          <a:p>
            <a:pPr>
              <a:lnSpc>
                <a:spcPct val="120000"/>
              </a:lnSpc>
              <a:spcBef>
                <a:spcPts val="0"/>
              </a:spcBef>
              <a:spcAft>
                <a:spcPts val="0"/>
              </a:spcAft>
            </a:pPr>
            <a:r>
              <a:rPr lang="zh-CN" altLang="en-US"/>
              <a:t>int main(){</a:t>
            </a:r>
          </a:p>
          <a:p>
            <a:pPr>
              <a:lnSpc>
                <a:spcPct val="120000"/>
              </a:lnSpc>
              <a:spcBef>
                <a:spcPts val="0"/>
              </a:spcBef>
              <a:spcAft>
                <a:spcPts val="0"/>
              </a:spcAft>
            </a:pPr>
            <a:r>
              <a:rPr lang="zh-CN" altLang="en-US"/>
              <a:t>    map&lt;int, int&gt; m = {{1, 10}, {2, 5}, {4, 6}, {6, 1}};</a:t>
            </a:r>
          </a:p>
          <a:p>
            <a:pPr>
              <a:lnSpc>
                <a:spcPct val="120000"/>
              </a:lnSpc>
              <a:spcBef>
                <a:spcPts val="0"/>
              </a:spcBef>
              <a:spcAft>
                <a:spcPts val="0"/>
              </a:spcAft>
            </a:pPr>
            <a:r>
              <a:rPr lang="zh-CN" altLang="en-US"/>
              <a:t>    using pii = pair&lt;int, int&gt;;</a:t>
            </a:r>
          </a:p>
          <a:p>
            <a:pPr>
              <a:lnSpc>
                <a:spcPct val="120000"/>
              </a:lnSpc>
              <a:spcBef>
                <a:spcPts val="0"/>
              </a:spcBef>
              <a:spcAft>
                <a:spcPts val="0"/>
              </a:spcAft>
            </a:pPr>
            <a:r>
              <a:rPr lang="zh-CN" altLang="en-US"/>
              <a:t>    vector&lt;pii&gt; v(m.begin(), m.end());</a:t>
            </a:r>
          </a:p>
          <a:p>
            <a:pPr>
              <a:lnSpc>
                <a:spcPct val="120000"/>
              </a:lnSpc>
              <a:spcBef>
                <a:spcPts val="0"/>
              </a:spcBef>
              <a:spcAft>
                <a:spcPts val="0"/>
              </a:spcAft>
            </a:pPr>
            <a:r>
              <a:rPr lang="zh-CN" altLang="en-US"/>
              <a:t>    sort(v.begin(), v.end(), [](const pii&amp; a, const pii&amp; b) { return a.second &lt; b.second; });</a:t>
            </a:r>
          </a:p>
          <a:p>
            <a:pPr>
              <a:lnSpc>
                <a:spcPct val="120000"/>
              </a:lnSpc>
              <a:spcBef>
                <a:spcPts val="0"/>
              </a:spcBef>
              <a:spcAft>
                <a:spcPts val="0"/>
              </a:spcAft>
            </a:pPr>
            <a:r>
              <a:rPr lang="zh-CN" altLang="en-US"/>
              <a:t>    </a:t>
            </a:r>
            <a:r>
              <a:rPr lang="en-US" altLang="zh-CN"/>
              <a:t>//</a:t>
            </a:r>
            <a:r>
              <a:rPr lang="zh-CN" altLang="en-US"/>
              <a:t>导入</a:t>
            </a:r>
            <a:r>
              <a:rPr lang="en-US" altLang="zh-CN"/>
              <a:t>vector</a:t>
            </a:r>
            <a:r>
              <a:rPr lang="zh-CN" altLang="en-US"/>
              <a:t>需要做一次</a:t>
            </a:r>
            <a:r>
              <a:rPr lang="en-US" altLang="zh-CN"/>
              <a:t>sort</a:t>
            </a:r>
            <a:endParaRPr lang="zh-CN" altLang="en-US"/>
          </a:p>
          <a:p>
            <a:pPr>
              <a:lnSpc>
                <a:spcPct val="120000"/>
              </a:lnSpc>
              <a:spcBef>
                <a:spcPts val="0"/>
              </a:spcBef>
              <a:spcAft>
                <a:spcPts val="0"/>
              </a:spcAft>
            </a:pPr>
            <a:r>
              <a:rPr lang="zh-CN" altLang="en-US"/>
              <a:t>    for(auto const &amp;p : v)</a:t>
            </a:r>
          </a:p>
          <a:p>
            <a:pPr>
              <a:lnSpc>
                <a:spcPct val="120000"/>
              </a:lnSpc>
              <a:spcBef>
                <a:spcPts val="0"/>
              </a:spcBef>
              <a:spcAft>
                <a:spcPts val="0"/>
              </a:spcAft>
            </a:pPr>
            <a:r>
              <a:rPr lang="zh-CN" altLang="en-US"/>
              <a:t>        cout &lt;&lt; "m[" &lt;&lt; p.first &lt;&lt; "] = " &lt;&lt; p.second &lt;&lt; endl;</a:t>
            </a:r>
          </a:p>
          <a:p>
            <a:pPr>
              <a:lnSpc>
                <a:spcPct val="120000"/>
              </a:lnSpc>
              <a:spcBef>
                <a:spcPts val="0"/>
              </a:spcBef>
              <a:spcAft>
                <a:spcPts val="0"/>
              </a:spcAft>
            </a:pPr>
            <a:r>
              <a:rPr lang="zh-CN" altLang="en-US"/>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BITSET</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45367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BITSET</a:t>
            </a:r>
            <a:r>
              <a:rPr lang="zh-CN" altLang="en-US" dirty="0"/>
              <a:t>概述</a:t>
            </a:r>
          </a:p>
        </p:txBody>
      </p:sp>
      <p:sp>
        <p:nvSpPr>
          <p:cNvPr id="3" name="内容占位符 2"/>
          <p:cNvSpPr>
            <a:spLocks noGrp="1"/>
          </p:cNvSpPr>
          <p:nvPr>
            <p:ph idx="1"/>
          </p:nvPr>
        </p:nvSpPr>
        <p:spPr/>
        <p:txBody>
          <a:bodyPr/>
          <a:lstStyle/>
          <a:p>
            <a:r>
              <a:rPr lang="zh-CN" altLang="en-US" dirty="0"/>
              <a:t>定义于头文件 </a:t>
            </a:r>
            <a:r>
              <a:rPr lang="en-US" altLang="zh-CN" dirty="0"/>
              <a:t>&lt;</a:t>
            </a:r>
            <a:r>
              <a:rPr lang="en-US" altLang="zh-CN" dirty="0" err="1"/>
              <a:t>bitset</a:t>
            </a:r>
            <a:r>
              <a:rPr lang="en-US" altLang="zh-CN" dirty="0"/>
              <a:t>&gt;</a:t>
            </a:r>
          </a:p>
          <a:p>
            <a:r>
              <a:rPr lang="en-US" altLang="zh-CN" dirty="0"/>
              <a:t>template&lt; std::</a:t>
            </a:r>
            <a:r>
              <a:rPr lang="en-US" altLang="zh-CN" dirty="0" err="1"/>
              <a:t>size_t</a:t>
            </a:r>
            <a:r>
              <a:rPr lang="en-US" altLang="zh-CN" dirty="0"/>
              <a:t> N &gt;</a:t>
            </a:r>
          </a:p>
          <a:p>
            <a:r>
              <a:rPr lang="en-US" altLang="zh-CN" dirty="0"/>
              <a:t>class </a:t>
            </a:r>
            <a:r>
              <a:rPr lang="en-US" altLang="zh-CN" dirty="0" err="1"/>
              <a:t>bitset</a:t>
            </a:r>
            <a:r>
              <a:rPr lang="en-US" altLang="zh-CN" dirty="0"/>
              <a:t>;</a:t>
            </a:r>
          </a:p>
          <a:p>
            <a:r>
              <a:rPr lang="zh-CN" altLang="en-US" dirty="0"/>
              <a:t>不是容器，也没有迭代器</a:t>
            </a:r>
            <a:endParaRPr lang="en-US" altLang="zh-CN" dirty="0"/>
          </a:p>
          <a:p>
            <a:endParaRPr lang="zh-CN" altLang="en-US" dirty="0"/>
          </a:p>
        </p:txBody>
      </p:sp>
    </p:spTree>
    <p:extLst>
      <p:ext uri="{BB962C8B-B14F-4D97-AF65-F5344CB8AC3E}">
        <p14:creationId xmlns:p14="http://schemas.microsoft.com/office/powerpoint/2010/main" val="12586246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BITSET</a:t>
            </a:r>
            <a:r>
              <a:rPr lang="zh-CN" altLang="en-US" dirty="0"/>
              <a:t>运算符</a:t>
            </a:r>
          </a:p>
        </p:txBody>
      </p:sp>
      <p:pic>
        <p:nvPicPr>
          <p:cNvPr id="5" name="内容占位符 4">
            <a:extLst>
              <a:ext uri="{FF2B5EF4-FFF2-40B4-BE49-F238E27FC236}">
                <a16:creationId xmlns:a16="http://schemas.microsoft.com/office/drawing/2014/main" id="{E2E78253-FA60-45E2-A700-DD75D16B3F81}"/>
              </a:ext>
            </a:extLst>
          </p:cNvPr>
          <p:cNvPicPr>
            <a:picLocks noGrp="1" noChangeAspect="1"/>
          </p:cNvPicPr>
          <p:nvPr>
            <p:ph idx="1"/>
          </p:nvPr>
        </p:nvPicPr>
        <p:blipFill>
          <a:blip r:embed="rId2"/>
          <a:stretch>
            <a:fillRect/>
          </a:stretch>
        </p:blipFill>
        <p:spPr>
          <a:xfrm>
            <a:off x="1024128" y="1878452"/>
            <a:ext cx="6738626" cy="895228"/>
          </a:xfrm>
        </p:spPr>
      </p:pic>
      <p:pic>
        <p:nvPicPr>
          <p:cNvPr id="7" name="图片 6">
            <a:extLst>
              <a:ext uri="{FF2B5EF4-FFF2-40B4-BE49-F238E27FC236}">
                <a16:creationId xmlns:a16="http://schemas.microsoft.com/office/drawing/2014/main" id="{20593DE6-5B21-4C74-902F-AD6EAD641C41}"/>
              </a:ext>
            </a:extLst>
          </p:cNvPr>
          <p:cNvPicPr>
            <a:picLocks noChangeAspect="1"/>
          </p:cNvPicPr>
          <p:nvPr/>
        </p:nvPicPr>
        <p:blipFill>
          <a:blip r:embed="rId3"/>
          <a:stretch>
            <a:fillRect/>
          </a:stretch>
        </p:blipFill>
        <p:spPr>
          <a:xfrm>
            <a:off x="1024128" y="2773680"/>
            <a:ext cx="6441545" cy="756920"/>
          </a:xfrm>
          <a:prstGeom prst="rect">
            <a:avLst/>
          </a:prstGeom>
        </p:spPr>
      </p:pic>
      <p:pic>
        <p:nvPicPr>
          <p:cNvPr id="9" name="图片 8">
            <a:extLst>
              <a:ext uri="{FF2B5EF4-FFF2-40B4-BE49-F238E27FC236}">
                <a16:creationId xmlns:a16="http://schemas.microsoft.com/office/drawing/2014/main" id="{73C6D62C-1F99-410E-BF4E-9E450ADE1C88}"/>
              </a:ext>
            </a:extLst>
          </p:cNvPr>
          <p:cNvPicPr>
            <a:picLocks noChangeAspect="1"/>
          </p:cNvPicPr>
          <p:nvPr/>
        </p:nvPicPr>
        <p:blipFill>
          <a:blip r:embed="rId4"/>
          <a:stretch>
            <a:fillRect/>
          </a:stretch>
        </p:blipFill>
        <p:spPr>
          <a:xfrm>
            <a:off x="1024127" y="3714628"/>
            <a:ext cx="7025385" cy="2558156"/>
          </a:xfrm>
          <a:prstGeom prst="rect">
            <a:avLst/>
          </a:prstGeom>
        </p:spPr>
      </p:pic>
    </p:spTree>
    <p:extLst>
      <p:ext uri="{BB962C8B-B14F-4D97-AF65-F5344CB8AC3E}">
        <p14:creationId xmlns:p14="http://schemas.microsoft.com/office/powerpoint/2010/main" val="7759771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BITSET</a:t>
            </a:r>
            <a:r>
              <a:rPr lang="zh-CN" altLang="en-US" dirty="0"/>
              <a:t>运算符</a:t>
            </a:r>
          </a:p>
        </p:txBody>
      </p:sp>
      <p:sp>
        <p:nvSpPr>
          <p:cNvPr id="4" name="内容占位符 3">
            <a:extLst>
              <a:ext uri="{FF2B5EF4-FFF2-40B4-BE49-F238E27FC236}">
                <a16:creationId xmlns:a16="http://schemas.microsoft.com/office/drawing/2014/main" id="{FDE80978-4C20-493D-8453-641615D8FEB4}"/>
              </a:ext>
            </a:extLst>
          </p:cNvPr>
          <p:cNvSpPr>
            <a:spLocks noGrp="1"/>
          </p:cNvSpPr>
          <p:nvPr>
            <p:ph idx="1"/>
          </p:nvPr>
        </p:nvSpPr>
        <p:spPr/>
        <p:txBody>
          <a:bodyPr/>
          <a:lstStyle/>
          <a:p>
            <a:endParaRPr lang="zh-CN" altLang="en-US" dirty="0"/>
          </a:p>
        </p:txBody>
      </p:sp>
      <p:pic>
        <p:nvPicPr>
          <p:cNvPr id="8" name="图片 7">
            <a:extLst>
              <a:ext uri="{FF2B5EF4-FFF2-40B4-BE49-F238E27FC236}">
                <a16:creationId xmlns:a16="http://schemas.microsoft.com/office/drawing/2014/main" id="{A95D5FFC-8D3B-4361-B49E-F7C2A4755322}"/>
              </a:ext>
            </a:extLst>
          </p:cNvPr>
          <p:cNvPicPr>
            <a:picLocks noChangeAspect="1"/>
          </p:cNvPicPr>
          <p:nvPr/>
        </p:nvPicPr>
        <p:blipFill>
          <a:blip r:embed="rId2"/>
          <a:stretch>
            <a:fillRect/>
          </a:stretch>
        </p:blipFill>
        <p:spPr>
          <a:xfrm>
            <a:off x="1024128" y="1894114"/>
            <a:ext cx="7663190" cy="2484846"/>
          </a:xfrm>
          <a:prstGeom prst="rect">
            <a:avLst/>
          </a:prstGeom>
        </p:spPr>
      </p:pic>
    </p:spTree>
    <p:extLst>
      <p:ext uri="{BB962C8B-B14F-4D97-AF65-F5344CB8AC3E}">
        <p14:creationId xmlns:p14="http://schemas.microsoft.com/office/powerpoint/2010/main" val="20894453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BITSET</a:t>
            </a:r>
            <a:r>
              <a:rPr lang="zh-CN" altLang="en-US" dirty="0"/>
              <a:t>方法</a:t>
            </a:r>
          </a:p>
        </p:txBody>
      </p:sp>
      <p:sp>
        <p:nvSpPr>
          <p:cNvPr id="4" name="内容占位符 3">
            <a:extLst>
              <a:ext uri="{FF2B5EF4-FFF2-40B4-BE49-F238E27FC236}">
                <a16:creationId xmlns:a16="http://schemas.microsoft.com/office/drawing/2014/main" id="{FDE80978-4C20-493D-8453-641615D8FEB4}"/>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2D0670B3-6151-4158-B99C-F5B0C7063952}"/>
              </a:ext>
            </a:extLst>
          </p:cNvPr>
          <p:cNvPicPr>
            <a:picLocks noChangeAspect="1"/>
          </p:cNvPicPr>
          <p:nvPr/>
        </p:nvPicPr>
        <p:blipFill>
          <a:blip r:embed="rId2"/>
          <a:stretch>
            <a:fillRect/>
          </a:stretch>
        </p:blipFill>
        <p:spPr>
          <a:xfrm>
            <a:off x="1024128" y="1894114"/>
            <a:ext cx="8090230" cy="4378670"/>
          </a:xfrm>
          <a:prstGeom prst="rect">
            <a:avLst/>
          </a:prstGeom>
        </p:spPr>
      </p:pic>
    </p:spTree>
    <p:extLst>
      <p:ext uri="{BB962C8B-B14F-4D97-AF65-F5344CB8AC3E}">
        <p14:creationId xmlns:p14="http://schemas.microsoft.com/office/powerpoint/2010/main" val="19823261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BITSET</a:t>
            </a:r>
            <a:r>
              <a:rPr lang="zh-CN" altLang="en-US" dirty="0"/>
              <a:t>方法</a:t>
            </a:r>
          </a:p>
        </p:txBody>
      </p:sp>
      <p:sp>
        <p:nvSpPr>
          <p:cNvPr id="4" name="内容占位符 3">
            <a:extLst>
              <a:ext uri="{FF2B5EF4-FFF2-40B4-BE49-F238E27FC236}">
                <a16:creationId xmlns:a16="http://schemas.microsoft.com/office/drawing/2014/main" id="{FDE80978-4C20-493D-8453-641615D8FEB4}"/>
              </a:ext>
            </a:extLst>
          </p:cNvPr>
          <p:cNvSpPr>
            <a:spLocks noGrp="1"/>
          </p:cNvSpPr>
          <p:nvPr>
            <p:ph idx="1"/>
          </p:nvPr>
        </p:nvSpPr>
        <p:spPr/>
        <p:txBody>
          <a:bodyPr>
            <a:normAutofit fontScale="70000" lnSpcReduction="2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b="0" i="0" dirty="0" err="1">
                <a:solidFill>
                  <a:srgbClr val="000000"/>
                </a:solidFill>
                <a:effectLst/>
                <a:latin typeface="DejaVuSans"/>
              </a:rPr>
              <a:t>bitset</a:t>
            </a:r>
            <a:r>
              <a:rPr lang="en-US" altLang="zh-CN" b="0" i="0" dirty="0">
                <a:solidFill>
                  <a:srgbClr val="000000"/>
                </a:solidFill>
                <a:effectLst/>
                <a:latin typeface="DejaVuSans"/>
              </a:rPr>
              <a:t> </a:t>
            </a:r>
            <a:r>
              <a:rPr lang="zh-CN" altLang="en-US" b="0" i="0" dirty="0">
                <a:solidFill>
                  <a:srgbClr val="000000"/>
                </a:solidFill>
                <a:effectLst/>
                <a:latin typeface="DejaVuSans"/>
              </a:rPr>
              <a:t>的首位对应数的最低位，而尾位对应最高位。</a:t>
            </a:r>
            <a:endParaRPr lang="en-US" altLang="zh-CN" b="0" i="0" dirty="0">
              <a:solidFill>
                <a:srgbClr val="000000"/>
              </a:solidFill>
              <a:effectLst/>
              <a:latin typeface="DejaVuSans"/>
            </a:endParaRPr>
          </a:p>
          <a:p>
            <a:pPr marL="0" indent="0">
              <a:buNone/>
            </a:pPr>
            <a:endParaRPr lang="en-US" altLang="zh-CN" b="0" i="0" dirty="0">
              <a:solidFill>
                <a:srgbClr val="000000"/>
              </a:solidFill>
              <a:effectLst/>
              <a:latin typeface="DejaVuSans"/>
            </a:endParaRPr>
          </a:p>
          <a:p>
            <a:r>
              <a:rPr lang="en-US" altLang="zh-CN" dirty="0" err="1"/>
              <a:t>bitset</a:t>
            </a:r>
            <a:r>
              <a:rPr lang="en-US" altLang="zh-CN" dirty="0"/>
              <a:t> </a:t>
            </a:r>
            <a:r>
              <a:rPr lang="zh-CN" altLang="en-US" dirty="0"/>
              <a:t>的首位对应数的最低位，而尾位对应最高位。</a:t>
            </a:r>
          </a:p>
        </p:txBody>
      </p:sp>
      <p:pic>
        <p:nvPicPr>
          <p:cNvPr id="6" name="图片 5">
            <a:extLst>
              <a:ext uri="{FF2B5EF4-FFF2-40B4-BE49-F238E27FC236}">
                <a16:creationId xmlns:a16="http://schemas.microsoft.com/office/drawing/2014/main" id="{676B3ECB-5ED5-4D7E-A9E7-EE8E949037C8}"/>
              </a:ext>
            </a:extLst>
          </p:cNvPr>
          <p:cNvPicPr>
            <a:picLocks noChangeAspect="1"/>
          </p:cNvPicPr>
          <p:nvPr/>
        </p:nvPicPr>
        <p:blipFill>
          <a:blip r:embed="rId3"/>
          <a:stretch>
            <a:fillRect/>
          </a:stretch>
        </p:blipFill>
        <p:spPr>
          <a:xfrm>
            <a:off x="1024128" y="1894114"/>
            <a:ext cx="8272272" cy="4031570"/>
          </a:xfrm>
          <a:prstGeom prst="rect">
            <a:avLst/>
          </a:prstGeom>
        </p:spPr>
      </p:pic>
    </p:spTree>
    <p:extLst>
      <p:ext uri="{BB962C8B-B14F-4D97-AF65-F5344CB8AC3E}">
        <p14:creationId xmlns:p14="http://schemas.microsoft.com/office/powerpoint/2010/main" val="219263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容器概述</a:t>
            </a:r>
          </a:p>
        </p:txBody>
      </p:sp>
      <p:sp>
        <p:nvSpPr>
          <p:cNvPr id="3" name="内容占位符 2"/>
          <p:cNvSpPr>
            <a:spLocks noGrp="1"/>
          </p:cNvSpPr>
          <p:nvPr>
            <p:ph idx="1"/>
          </p:nvPr>
        </p:nvSpPr>
        <p:spPr/>
        <p:txBody>
          <a:bodyPr/>
          <a:lstStyle/>
          <a:p>
            <a:r>
              <a:rPr lang="zh-CN" altLang="en-US" dirty="0"/>
              <a:t>STL容器的共通能力</a:t>
            </a:r>
          </a:p>
          <a:p>
            <a:pPr lvl="1"/>
            <a:r>
              <a:rPr lang="zh-CN" altLang="en-US" dirty="0"/>
              <a:t>empty : 判断容器中是否有元素</a:t>
            </a:r>
            <a:endParaRPr lang="en-US" altLang="zh-CN" dirty="0"/>
          </a:p>
          <a:p>
            <a:pPr lvl="1"/>
            <a:r>
              <a:rPr lang="zh-CN" altLang="en-US" dirty="0"/>
              <a:t>size: 返回容器中元素个数</a:t>
            </a:r>
          </a:p>
          <a:p>
            <a:pPr lvl="1"/>
            <a:r>
              <a:rPr lang="zh-CN" altLang="en-US" dirty="0"/>
              <a:t>swap: 交换两个容器的内容,用于提高赋值操作效率</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BITSET</a:t>
            </a:r>
            <a:endParaRPr lang="zh-CN" altLang="en-US" dirty="0"/>
          </a:p>
        </p:txBody>
      </p:sp>
      <p:sp>
        <p:nvSpPr>
          <p:cNvPr id="4" name="内容占位符 3">
            <a:extLst>
              <a:ext uri="{FF2B5EF4-FFF2-40B4-BE49-F238E27FC236}">
                <a16:creationId xmlns:a16="http://schemas.microsoft.com/office/drawing/2014/main" id="{FDE80978-4C20-493D-8453-641615D8FEB4}"/>
              </a:ext>
            </a:extLst>
          </p:cNvPr>
          <p:cNvSpPr>
            <a:spLocks noGrp="1"/>
          </p:cNvSpPr>
          <p:nvPr>
            <p:ph idx="1"/>
          </p:nvPr>
        </p:nvSpPr>
        <p:spPr/>
        <p:txBody>
          <a:bodyPr>
            <a:normAutofit/>
          </a:bodyPr>
          <a:lstStyle/>
          <a:p>
            <a:r>
              <a:rPr lang="zh-CN" altLang="en-US" dirty="0"/>
              <a:t>若在编译时 </a:t>
            </a:r>
            <a:r>
              <a:rPr lang="en-US" altLang="zh-CN" dirty="0" err="1"/>
              <a:t>bitset</a:t>
            </a:r>
            <a:r>
              <a:rPr lang="en-US" altLang="zh-CN" dirty="0"/>
              <a:t> </a:t>
            </a:r>
            <a:r>
              <a:rPr lang="zh-CN" altLang="en-US" dirty="0"/>
              <a:t>的大小未知，则可使用 </a:t>
            </a:r>
            <a:r>
              <a:rPr lang="en-US" altLang="zh-CN" dirty="0"/>
              <a:t>std::vector&lt;bool&gt;</a:t>
            </a:r>
          </a:p>
          <a:p>
            <a:r>
              <a:rPr lang="zh-CN" altLang="en-US" dirty="0"/>
              <a:t>注意：</a:t>
            </a:r>
            <a:r>
              <a:rPr lang="en-US" altLang="zh-CN" dirty="0"/>
              <a:t> std::vector&lt;bool&gt;</a:t>
            </a:r>
            <a:r>
              <a:rPr lang="zh-CN" altLang="en-US" dirty="0"/>
              <a:t>相当于动态</a:t>
            </a:r>
            <a:r>
              <a:rPr lang="en-US" altLang="zh-CN" dirty="0" err="1"/>
              <a:t>bitset</a:t>
            </a:r>
            <a:r>
              <a:rPr lang="zh-CN" altLang="en-US" dirty="0"/>
              <a:t>，但不支持</a:t>
            </a:r>
            <a:r>
              <a:rPr lang="en-US" altLang="zh-CN" dirty="0" err="1"/>
              <a:t>bitset</a:t>
            </a:r>
            <a:r>
              <a:rPr lang="zh-CN" altLang="en-US" dirty="0"/>
              <a:t>的这些位运算操作，也和一般的</a:t>
            </a:r>
            <a:r>
              <a:rPr lang="en-US" altLang="zh-CN" dirty="0"/>
              <a:t>vector</a:t>
            </a:r>
            <a:r>
              <a:rPr lang="zh-CN" altLang="en-US" dirty="0"/>
              <a:t>不一样</a:t>
            </a:r>
            <a:endParaRPr lang="en-US" altLang="zh-CN" dirty="0"/>
          </a:p>
        </p:txBody>
      </p:sp>
    </p:spTree>
    <p:extLst>
      <p:ext uri="{BB962C8B-B14F-4D97-AF65-F5344CB8AC3E}">
        <p14:creationId xmlns:p14="http://schemas.microsoft.com/office/powerpoint/2010/main" val="23528831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BITSET</a:t>
            </a:r>
            <a:endParaRPr lang="zh-CN" altLang="en-US" dirty="0"/>
          </a:p>
        </p:txBody>
      </p:sp>
      <p:pic>
        <p:nvPicPr>
          <p:cNvPr id="6" name="内容占位符 5">
            <a:extLst>
              <a:ext uri="{FF2B5EF4-FFF2-40B4-BE49-F238E27FC236}">
                <a16:creationId xmlns:a16="http://schemas.microsoft.com/office/drawing/2014/main" id="{93BC303A-FCA8-4078-935D-A1D983C6D1C7}"/>
              </a:ext>
            </a:extLst>
          </p:cNvPr>
          <p:cNvPicPr>
            <a:picLocks noGrp="1" noChangeAspect="1"/>
          </p:cNvPicPr>
          <p:nvPr>
            <p:ph idx="1"/>
          </p:nvPr>
        </p:nvPicPr>
        <p:blipFill>
          <a:blip r:embed="rId3"/>
          <a:stretch>
            <a:fillRect/>
          </a:stretch>
        </p:blipFill>
        <p:spPr>
          <a:xfrm>
            <a:off x="3840726" y="0"/>
            <a:ext cx="8351274" cy="6858000"/>
          </a:xfrm>
        </p:spPr>
      </p:pic>
    </p:spTree>
    <p:extLst>
      <p:ext uri="{BB962C8B-B14F-4D97-AF65-F5344CB8AC3E}">
        <p14:creationId xmlns:p14="http://schemas.microsoft.com/office/powerpoint/2010/main" val="4394590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BITSET</a:t>
            </a:r>
            <a:r>
              <a:rPr lang="zh-CN" altLang="en-US" dirty="0"/>
              <a:t>优化</a:t>
            </a:r>
          </a:p>
        </p:txBody>
      </p:sp>
      <p:sp>
        <p:nvSpPr>
          <p:cNvPr id="4" name="内容占位符 3">
            <a:extLst>
              <a:ext uri="{FF2B5EF4-FFF2-40B4-BE49-F238E27FC236}">
                <a16:creationId xmlns:a16="http://schemas.microsoft.com/office/drawing/2014/main" id="{FDE80978-4C20-493D-8453-641615D8FEB4}"/>
              </a:ext>
            </a:extLst>
          </p:cNvPr>
          <p:cNvSpPr>
            <a:spLocks noGrp="1"/>
          </p:cNvSpPr>
          <p:nvPr>
            <p:ph idx="1"/>
          </p:nvPr>
        </p:nvSpPr>
        <p:spPr/>
        <p:txBody>
          <a:bodyPr>
            <a:normAutofit/>
          </a:bodyPr>
          <a:lstStyle/>
          <a:p>
            <a:r>
              <a:rPr lang="zh-CN" altLang="en-US" dirty="0"/>
              <a:t>我们认为</a:t>
            </a:r>
            <a:r>
              <a:rPr lang="en-US" altLang="zh-CN" dirty="0"/>
              <a:t>2</a:t>
            </a:r>
            <a:r>
              <a:rPr lang="zh-CN" altLang="en-US" dirty="0"/>
              <a:t>个</a:t>
            </a:r>
            <a:r>
              <a:rPr lang="en-US" altLang="zh-CN" dirty="0" err="1"/>
              <a:t>ull</a:t>
            </a:r>
            <a:r>
              <a:rPr lang="zh-CN" altLang="en-US" dirty="0"/>
              <a:t>做位运算的复杂度是</a:t>
            </a:r>
            <a:r>
              <a:rPr lang="en-US" altLang="zh-CN" dirty="0"/>
              <a:t>O(1)</a:t>
            </a:r>
            <a:r>
              <a:rPr lang="zh-CN" altLang="en-US" dirty="0"/>
              <a:t>的</a:t>
            </a:r>
            <a:endParaRPr lang="en-US" altLang="zh-CN" dirty="0"/>
          </a:p>
          <a:p>
            <a:r>
              <a:rPr lang="zh-CN" altLang="en-US" dirty="0"/>
              <a:t>但是实际上是对</a:t>
            </a:r>
            <a:r>
              <a:rPr lang="en-US" altLang="zh-CN" dirty="0"/>
              <a:t>64</a:t>
            </a:r>
            <a:r>
              <a:rPr lang="zh-CN" altLang="en-US" dirty="0"/>
              <a:t>个</a:t>
            </a:r>
            <a:r>
              <a:rPr lang="en-US" altLang="zh-CN" dirty="0"/>
              <a:t>bit</a:t>
            </a:r>
            <a:r>
              <a:rPr lang="zh-CN" altLang="en-US" dirty="0"/>
              <a:t>同时做了位运算</a:t>
            </a:r>
            <a:endParaRPr lang="en-US" altLang="zh-CN" dirty="0"/>
          </a:p>
          <a:p>
            <a:r>
              <a:rPr lang="zh-CN" altLang="en-US" dirty="0"/>
              <a:t>所以如果遇到可以并行（同时）计算一堆布尔运算的时候，用</a:t>
            </a:r>
            <a:r>
              <a:rPr lang="en-US" altLang="zh-CN" dirty="0" err="1"/>
              <a:t>bitset</a:t>
            </a:r>
            <a:r>
              <a:rPr lang="zh-CN" altLang="en-US" dirty="0"/>
              <a:t>可以优化复杂度，可以把最后的复杂度除以</a:t>
            </a:r>
            <a:r>
              <a:rPr lang="en-US" altLang="zh-CN" dirty="0"/>
              <a:t>32</a:t>
            </a:r>
            <a:r>
              <a:rPr lang="zh-CN" altLang="en-US" dirty="0"/>
              <a:t>或者</a:t>
            </a:r>
            <a:r>
              <a:rPr lang="en-US" altLang="zh-CN" dirty="0"/>
              <a:t>64</a:t>
            </a:r>
          </a:p>
        </p:txBody>
      </p:sp>
    </p:spTree>
    <p:extLst>
      <p:ext uri="{BB962C8B-B14F-4D97-AF65-F5344CB8AC3E}">
        <p14:creationId xmlns:p14="http://schemas.microsoft.com/office/powerpoint/2010/main" val="42002691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BITSET</a:t>
            </a:r>
            <a:r>
              <a:rPr lang="zh-CN" altLang="en-US" dirty="0"/>
              <a:t>优化</a:t>
            </a:r>
            <a:r>
              <a:rPr lang="en-US" altLang="zh-CN" dirty="0"/>
              <a:t>-</a:t>
            </a:r>
            <a:r>
              <a:rPr lang="zh-CN" altLang="en-US" dirty="0"/>
              <a:t>例题</a:t>
            </a:r>
          </a:p>
        </p:txBody>
      </p:sp>
      <p:sp>
        <p:nvSpPr>
          <p:cNvPr id="4" name="内容占位符 3">
            <a:extLst>
              <a:ext uri="{FF2B5EF4-FFF2-40B4-BE49-F238E27FC236}">
                <a16:creationId xmlns:a16="http://schemas.microsoft.com/office/drawing/2014/main" id="{FDE80978-4C20-493D-8453-641615D8FEB4}"/>
              </a:ext>
            </a:extLst>
          </p:cNvPr>
          <p:cNvSpPr>
            <a:spLocks noGrp="1"/>
          </p:cNvSpPr>
          <p:nvPr>
            <p:ph idx="1"/>
          </p:nvPr>
        </p:nvSpPr>
        <p:spPr/>
        <p:txBody>
          <a:bodyPr>
            <a:normAutofit/>
          </a:bodyPr>
          <a:lstStyle/>
          <a:p>
            <a:r>
              <a:rPr lang="zh-CN" altLang="en-US" dirty="0"/>
              <a:t>给一个</a:t>
            </a:r>
            <a:r>
              <a:rPr lang="en-US" altLang="zh-CN" dirty="0"/>
              <a:t>N</a:t>
            </a:r>
            <a:r>
              <a:rPr lang="zh-CN" altLang="en-US" dirty="0"/>
              <a:t>个点</a:t>
            </a:r>
            <a:r>
              <a:rPr lang="en-US" altLang="zh-CN" dirty="0"/>
              <a:t>M</a:t>
            </a:r>
            <a:r>
              <a:rPr lang="zh-CN" altLang="en-US" dirty="0"/>
              <a:t>条边的</a:t>
            </a:r>
            <a:r>
              <a:rPr lang="en-US" altLang="zh-CN" dirty="0"/>
              <a:t>DAG</a:t>
            </a:r>
            <a:r>
              <a:rPr lang="zh-CN" altLang="en-US" dirty="0"/>
              <a:t>，问从每个点出发能够到达的点的数量。</a:t>
            </a:r>
            <a:endParaRPr lang="en-US" altLang="zh-CN" dirty="0"/>
          </a:p>
          <a:p>
            <a:r>
              <a:rPr lang="en-US" altLang="zh-CN" dirty="0"/>
              <a:t>1≤N,M≤30000</a:t>
            </a:r>
          </a:p>
        </p:txBody>
      </p:sp>
    </p:spTree>
    <p:extLst>
      <p:ext uri="{BB962C8B-B14F-4D97-AF65-F5344CB8AC3E}">
        <p14:creationId xmlns:p14="http://schemas.microsoft.com/office/powerpoint/2010/main" val="39241595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BITSET</a:t>
            </a:r>
            <a:r>
              <a:rPr lang="zh-CN" altLang="en-US" dirty="0"/>
              <a:t>优化</a:t>
            </a:r>
            <a:r>
              <a:rPr lang="en-US" altLang="zh-CN" dirty="0"/>
              <a:t>-</a:t>
            </a:r>
            <a:r>
              <a:rPr lang="zh-CN" altLang="en-US" dirty="0"/>
              <a:t>例题</a:t>
            </a:r>
          </a:p>
        </p:txBody>
      </p:sp>
      <p:sp>
        <p:nvSpPr>
          <p:cNvPr id="4" name="内容占位符 3">
            <a:extLst>
              <a:ext uri="{FF2B5EF4-FFF2-40B4-BE49-F238E27FC236}">
                <a16:creationId xmlns:a16="http://schemas.microsoft.com/office/drawing/2014/main" id="{FDE80978-4C20-493D-8453-641615D8FEB4}"/>
              </a:ext>
            </a:extLst>
          </p:cNvPr>
          <p:cNvSpPr>
            <a:spLocks noGrp="1"/>
          </p:cNvSpPr>
          <p:nvPr>
            <p:ph idx="1"/>
          </p:nvPr>
        </p:nvSpPr>
        <p:spPr/>
        <p:txBody>
          <a:bodyPr>
            <a:normAutofit/>
          </a:bodyPr>
          <a:lstStyle/>
          <a:p>
            <a:r>
              <a:rPr lang="zh-CN" altLang="en-US" dirty="0"/>
              <a:t>对于</a:t>
            </a:r>
            <a:r>
              <a:rPr lang="en-US" altLang="zh-CN" dirty="0"/>
              <a:t>u-&gt;v</a:t>
            </a:r>
            <a:r>
              <a:rPr lang="zh-CN" altLang="en-US" dirty="0"/>
              <a:t>这条边来说，</a:t>
            </a:r>
            <a:r>
              <a:rPr lang="en-US" altLang="zh-CN" dirty="0"/>
              <a:t>v</a:t>
            </a:r>
            <a:r>
              <a:rPr lang="zh-CN" altLang="en-US" dirty="0"/>
              <a:t>能到的点</a:t>
            </a:r>
            <a:r>
              <a:rPr lang="en-US" altLang="zh-CN" dirty="0"/>
              <a:t>u</a:t>
            </a:r>
            <a:r>
              <a:rPr lang="zh-CN" altLang="en-US" dirty="0"/>
              <a:t>都可以到</a:t>
            </a:r>
            <a:endParaRPr lang="en-US" altLang="zh-CN" dirty="0"/>
          </a:p>
          <a:p>
            <a:r>
              <a:rPr lang="zh-CN" altLang="en-US" dirty="0"/>
              <a:t>所以就是把</a:t>
            </a:r>
            <a:r>
              <a:rPr lang="en-US" altLang="zh-CN" dirty="0"/>
              <a:t>u</a:t>
            </a:r>
            <a:r>
              <a:rPr lang="zh-CN" altLang="en-US" dirty="0"/>
              <a:t>的出边指向的节点的可达点的集合并起来，再把</a:t>
            </a:r>
            <a:r>
              <a:rPr lang="en-US" altLang="zh-CN" dirty="0"/>
              <a:t>u</a:t>
            </a:r>
            <a:r>
              <a:rPr lang="zh-CN" altLang="en-US" dirty="0"/>
              <a:t>丢进这个集合就行了</a:t>
            </a:r>
            <a:endParaRPr lang="en-US" altLang="zh-CN" dirty="0"/>
          </a:p>
          <a:p>
            <a:r>
              <a:rPr lang="zh-CN" altLang="en-US" dirty="0"/>
              <a:t>这个集合用什么实现呢？复杂度？</a:t>
            </a:r>
            <a:endParaRPr lang="en-US" altLang="zh-CN" dirty="0"/>
          </a:p>
        </p:txBody>
      </p:sp>
    </p:spTree>
    <p:extLst>
      <p:ext uri="{BB962C8B-B14F-4D97-AF65-F5344CB8AC3E}">
        <p14:creationId xmlns:p14="http://schemas.microsoft.com/office/powerpoint/2010/main" val="6874758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BITSET</a:t>
            </a:r>
            <a:r>
              <a:rPr lang="zh-CN" altLang="en-US" dirty="0"/>
              <a:t>优化</a:t>
            </a:r>
            <a:r>
              <a:rPr lang="en-US" altLang="zh-CN" dirty="0"/>
              <a:t>-</a:t>
            </a:r>
            <a:r>
              <a:rPr lang="zh-CN" altLang="en-US" dirty="0"/>
              <a:t>例题</a:t>
            </a:r>
          </a:p>
        </p:txBody>
      </p:sp>
      <p:sp>
        <p:nvSpPr>
          <p:cNvPr id="4" name="内容占位符 3">
            <a:extLst>
              <a:ext uri="{FF2B5EF4-FFF2-40B4-BE49-F238E27FC236}">
                <a16:creationId xmlns:a16="http://schemas.microsoft.com/office/drawing/2014/main" id="{FDE80978-4C20-493D-8453-641615D8FEB4}"/>
              </a:ext>
            </a:extLst>
          </p:cNvPr>
          <p:cNvSpPr>
            <a:spLocks noGrp="1"/>
          </p:cNvSpPr>
          <p:nvPr>
            <p:ph idx="1"/>
          </p:nvPr>
        </p:nvSpPr>
        <p:spPr/>
        <p:txBody>
          <a:bodyPr>
            <a:normAutofit/>
          </a:bodyPr>
          <a:lstStyle/>
          <a:p>
            <a:r>
              <a:rPr lang="zh-CN" altLang="en-US" dirty="0"/>
              <a:t>对于</a:t>
            </a:r>
            <a:r>
              <a:rPr lang="en-US" altLang="zh-CN" dirty="0"/>
              <a:t>u-&gt;v</a:t>
            </a:r>
            <a:r>
              <a:rPr lang="zh-CN" altLang="en-US" dirty="0"/>
              <a:t>这条边来说，</a:t>
            </a:r>
            <a:r>
              <a:rPr lang="en-US" altLang="zh-CN" dirty="0"/>
              <a:t>v</a:t>
            </a:r>
            <a:r>
              <a:rPr lang="zh-CN" altLang="en-US" dirty="0"/>
              <a:t>能到的点</a:t>
            </a:r>
            <a:r>
              <a:rPr lang="en-US" altLang="zh-CN" dirty="0"/>
              <a:t>u</a:t>
            </a:r>
            <a:r>
              <a:rPr lang="zh-CN" altLang="en-US" dirty="0"/>
              <a:t>都可以到</a:t>
            </a:r>
            <a:endParaRPr lang="en-US" altLang="zh-CN" dirty="0"/>
          </a:p>
          <a:p>
            <a:r>
              <a:rPr lang="zh-CN" altLang="en-US" dirty="0"/>
              <a:t>所以就是把</a:t>
            </a:r>
            <a:r>
              <a:rPr lang="en-US" altLang="zh-CN" dirty="0"/>
              <a:t>u</a:t>
            </a:r>
            <a:r>
              <a:rPr lang="zh-CN" altLang="en-US" dirty="0"/>
              <a:t>的出边指向的节点的可达点的集合并起来，再把</a:t>
            </a:r>
            <a:r>
              <a:rPr lang="en-US" altLang="zh-CN" dirty="0"/>
              <a:t>u</a:t>
            </a:r>
            <a:r>
              <a:rPr lang="zh-CN" altLang="en-US" dirty="0"/>
              <a:t>丢进这个集合就行了</a:t>
            </a:r>
            <a:endParaRPr lang="en-US" altLang="zh-CN" dirty="0"/>
          </a:p>
          <a:p>
            <a:r>
              <a:rPr lang="zh-CN" altLang="en-US" dirty="0"/>
              <a:t>因为只需要存每个点能不能到，是</a:t>
            </a:r>
            <a:r>
              <a:rPr lang="en-US" altLang="zh-CN" dirty="0"/>
              <a:t>0/1</a:t>
            </a:r>
            <a:r>
              <a:rPr lang="zh-CN" altLang="en-US" dirty="0"/>
              <a:t>的，所以这个集合用</a:t>
            </a:r>
            <a:r>
              <a:rPr lang="en-US" altLang="zh-CN" dirty="0" err="1"/>
              <a:t>bitset</a:t>
            </a:r>
            <a:r>
              <a:rPr lang="zh-CN" altLang="en-US" dirty="0"/>
              <a:t>实现，复杂度</a:t>
            </a:r>
            <a:r>
              <a:rPr lang="en-US" altLang="zh-CN" dirty="0"/>
              <a:t>O(NM/w)</a:t>
            </a:r>
          </a:p>
        </p:txBody>
      </p:sp>
    </p:spTree>
    <p:extLst>
      <p:ext uri="{BB962C8B-B14F-4D97-AF65-F5344CB8AC3E}">
        <p14:creationId xmlns:p14="http://schemas.microsoft.com/office/powerpoint/2010/main" val="6891225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容器适配器</a:t>
            </a:r>
            <a:r>
              <a:rPr lang="en-US" altLang="zh-CN"/>
              <a:t>(adapter)</a:t>
            </a:r>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容器适配器概述</a:t>
            </a:r>
          </a:p>
        </p:txBody>
      </p:sp>
      <p:sp>
        <p:nvSpPr>
          <p:cNvPr id="3" name="内容占位符 2"/>
          <p:cNvSpPr>
            <a:spLocks noGrp="1"/>
          </p:cNvSpPr>
          <p:nvPr>
            <p:ph idx="1"/>
          </p:nvPr>
        </p:nvSpPr>
        <p:spPr/>
        <p:txBody>
          <a:bodyPr>
            <a:normAutofit/>
          </a:bodyPr>
          <a:lstStyle/>
          <a:p>
            <a:r>
              <a:rPr dirty="0"/>
              <a:t>1) stack  :</a:t>
            </a:r>
            <a:r>
              <a:rPr dirty="0" err="1"/>
              <a:t>头文件</a:t>
            </a:r>
            <a:r>
              <a:rPr dirty="0"/>
              <a:t> &lt;stack&gt;</a:t>
            </a:r>
          </a:p>
          <a:p>
            <a:r>
              <a:rPr dirty="0"/>
              <a:t>   </a:t>
            </a:r>
            <a:r>
              <a:rPr dirty="0" err="1"/>
              <a:t>栈是项的有限序列，并满足序列中被删除、检索和修改的项只能是最近插入序列的项。即按照后进先出的原则</a:t>
            </a:r>
            <a:endParaRPr dirty="0"/>
          </a:p>
          <a:p>
            <a:r>
              <a:rPr dirty="0"/>
              <a:t>2) queue :</a:t>
            </a:r>
            <a:r>
              <a:rPr dirty="0" err="1"/>
              <a:t>头文件</a:t>
            </a:r>
            <a:r>
              <a:rPr dirty="0"/>
              <a:t> &lt;queue&gt;</a:t>
            </a:r>
          </a:p>
          <a:p>
            <a:r>
              <a:rPr dirty="0"/>
              <a:t>  </a:t>
            </a:r>
            <a:r>
              <a:rPr dirty="0" err="1"/>
              <a:t>队列插入只可以在尾部进行，删除、检索和修改只允许从头部进行。按照先进先出的原则</a:t>
            </a:r>
            <a:r>
              <a:rPr dirty="0"/>
              <a:t>。</a:t>
            </a:r>
          </a:p>
          <a:p>
            <a:r>
              <a:rPr dirty="0"/>
              <a:t>3）priority_queue :</a:t>
            </a:r>
            <a:r>
              <a:rPr dirty="0" err="1"/>
              <a:t>头文件</a:t>
            </a:r>
            <a:r>
              <a:rPr dirty="0"/>
              <a:t> &lt;queue&gt;</a:t>
            </a:r>
          </a:p>
          <a:p>
            <a:r>
              <a:rPr dirty="0"/>
              <a:t>  </a:t>
            </a:r>
            <a:r>
              <a:rPr dirty="0" err="1"/>
              <a:t>优先级队列。最高优先级元素总是第一个出列</a:t>
            </a:r>
            <a:endParaRPr dirty="0"/>
          </a:p>
        </p:txBody>
      </p:sp>
      <p:sp>
        <p:nvSpPr>
          <p:cNvPr id="4" name="文本框 3">
            <a:extLst>
              <a:ext uri="{FF2B5EF4-FFF2-40B4-BE49-F238E27FC236}">
                <a16:creationId xmlns:a16="http://schemas.microsoft.com/office/drawing/2014/main" id="{43EDCAE9-BFEF-A77B-9383-29FDA62FF010}"/>
              </a:ext>
            </a:extLst>
          </p:cNvPr>
          <p:cNvSpPr txBox="1"/>
          <p:nvPr/>
        </p:nvSpPr>
        <p:spPr>
          <a:xfrm>
            <a:off x="6905501" y="1264722"/>
            <a:ext cx="4262371" cy="923330"/>
          </a:xfrm>
          <a:prstGeom prst="rect">
            <a:avLst/>
          </a:prstGeom>
          <a:noFill/>
        </p:spPr>
        <p:txBody>
          <a:bodyPr wrap="square" rtlCol="0">
            <a:spAutoFit/>
          </a:bodyPr>
          <a:lstStyle/>
          <a:p>
            <a:r>
              <a:rPr lang="zh-CN" altLang="en-US" dirty="0"/>
              <a:t>容器适配器就是在容器外面套一层东西，把容器本身的一些方法隐藏起来，只留下适配器提供的接口。</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latin typeface="+mn-lt"/>
                <a:ea typeface="华文仿宋" panose="02010600040101010101" charset="-122"/>
                <a:cs typeface="+mn-lt"/>
                <a:sym typeface="+mn-ea"/>
              </a:rPr>
              <a:t>stack-堆栈</a:t>
            </a:r>
          </a:p>
        </p:txBody>
      </p:sp>
      <p:sp>
        <p:nvSpPr>
          <p:cNvPr id="3" name="内容占位符 2"/>
          <p:cNvSpPr>
            <a:spLocks noGrp="1"/>
          </p:cNvSpPr>
          <p:nvPr>
            <p:ph idx="1"/>
          </p:nvPr>
        </p:nvSpPr>
        <p:spPr>
          <a:xfrm>
            <a:off x="1024128" y="1894114"/>
            <a:ext cx="10851040" cy="4415246"/>
          </a:xfrm>
        </p:spPr>
        <p:txBody>
          <a:bodyPr>
            <a:normAutofit/>
          </a:bodyPr>
          <a:lstStyle/>
          <a:p>
            <a:r>
              <a:rPr sz="2000" dirty="0"/>
              <a:t>stack（实例：stack ）</a:t>
            </a:r>
          </a:p>
          <a:p>
            <a:r>
              <a:rPr sz="2000" dirty="0"/>
              <a:t>后进先出（LIFO）</a:t>
            </a:r>
          </a:p>
          <a:p>
            <a:r>
              <a:rPr sz="2000" dirty="0"/>
              <a:t>#include &lt;stack&gt;</a:t>
            </a:r>
          </a:p>
          <a:p>
            <a:r>
              <a:rPr sz="2000" dirty="0"/>
              <a:t>核心接口</a:t>
            </a:r>
          </a:p>
          <a:p>
            <a:r>
              <a:rPr sz="2000" dirty="0"/>
              <a:t>push(value)－将元素压栈</a:t>
            </a:r>
          </a:p>
          <a:p>
            <a:r>
              <a:rPr sz="2000" dirty="0"/>
              <a:t>top()－返回栈顶元素的引用，可读可写，但不移除</a:t>
            </a:r>
          </a:p>
          <a:p>
            <a:r>
              <a:rPr sz="2000" dirty="0"/>
              <a:t>pop()－从栈中移除栈顶元素，但不返回</a:t>
            </a:r>
          </a:p>
          <a:p>
            <a:r>
              <a:rPr sz="2000" dirty="0"/>
              <a:t>实例：stack</a:t>
            </a:r>
            <a:endParaRPr lang="en-US" altLang="zh-CN" sz="2000" dirty="0"/>
          </a:p>
          <a:p>
            <a:endParaRPr lang="fr-FR" altLang="zh-CN" sz="2000" dirty="0"/>
          </a:p>
          <a:p>
            <a:endParaRPr lang="en-US" altLang="zh-CN" sz="2000" dirty="0"/>
          </a:p>
          <a:p>
            <a:endParaRPr lang="en-US" altLang="zh-CN" sz="2000" dirty="0"/>
          </a:p>
          <a:p>
            <a:endParaRPr lang="zh-CN" altLang="en-US" sz="2000" dirty="0"/>
          </a:p>
        </p:txBody>
      </p:sp>
      <p:grpSp>
        <p:nvGrpSpPr>
          <p:cNvPr id="91140" name="Group 4"/>
          <p:cNvGrpSpPr/>
          <p:nvPr/>
        </p:nvGrpSpPr>
        <p:grpSpPr>
          <a:xfrm>
            <a:off x="6519228" y="2456815"/>
            <a:ext cx="5184775" cy="1944688"/>
            <a:chOff x="793" y="2523"/>
            <a:chExt cx="3266" cy="1225"/>
          </a:xfrm>
        </p:grpSpPr>
        <p:sp>
          <p:nvSpPr>
            <p:cNvPr id="91141" name="Rectangle 5"/>
            <p:cNvSpPr/>
            <p:nvPr/>
          </p:nvSpPr>
          <p:spPr>
            <a:xfrm>
              <a:off x="793" y="2523"/>
              <a:ext cx="3266" cy="1225"/>
            </a:xfrm>
            <a:prstGeom prst="rect">
              <a:avLst/>
            </a:prstGeom>
            <a:solidFill>
              <a:srgbClr val="FFFFCC"/>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91142" name="Rectangle 6"/>
            <p:cNvSpPr/>
            <p:nvPr/>
          </p:nvSpPr>
          <p:spPr>
            <a:xfrm>
              <a:off x="975" y="2931"/>
              <a:ext cx="1633" cy="454"/>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stack</a:t>
              </a:r>
            </a:p>
          </p:txBody>
        </p:sp>
        <p:sp>
          <p:nvSpPr>
            <p:cNvPr id="91143" name="Line 7"/>
            <p:cNvSpPr/>
            <p:nvPr/>
          </p:nvSpPr>
          <p:spPr>
            <a:xfrm>
              <a:off x="2608" y="3067"/>
              <a:ext cx="680" cy="0"/>
            </a:xfrm>
            <a:prstGeom prst="line">
              <a:avLst/>
            </a:prstGeom>
            <a:ln w="28575" cap="flat" cmpd="sng">
              <a:solidFill>
                <a:schemeClr val="tx1"/>
              </a:solidFill>
              <a:prstDash val="solid"/>
              <a:headEnd type="none" w="med" len="med"/>
              <a:tailEnd type="triangle" w="lg" len="lg"/>
            </a:ln>
          </p:spPr>
        </p:sp>
        <p:sp>
          <p:nvSpPr>
            <p:cNvPr id="91144" name="Line 8"/>
            <p:cNvSpPr/>
            <p:nvPr/>
          </p:nvSpPr>
          <p:spPr>
            <a:xfrm>
              <a:off x="2608" y="3294"/>
              <a:ext cx="680" cy="0"/>
            </a:xfrm>
            <a:prstGeom prst="line">
              <a:avLst/>
            </a:prstGeom>
            <a:ln w="28575" cap="flat" cmpd="sng">
              <a:solidFill>
                <a:schemeClr val="tx1"/>
              </a:solidFill>
              <a:prstDash val="solid"/>
              <a:headEnd type="triangle" w="lg" len="lg"/>
              <a:tailEnd type="none" w="lg" len="lg"/>
            </a:ln>
          </p:spPr>
        </p:sp>
        <p:sp>
          <p:nvSpPr>
            <p:cNvPr id="91145" name="Line 9"/>
            <p:cNvSpPr/>
            <p:nvPr/>
          </p:nvSpPr>
          <p:spPr>
            <a:xfrm>
              <a:off x="2381" y="2614"/>
              <a:ext cx="0" cy="317"/>
            </a:xfrm>
            <a:prstGeom prst="line">
              <a:avLst/>
            </a:prstGeom>
            <a:ln w="28575" cap="flat" cmpd="sng">
              <a:solidFill>
                <a:schemeClr val="tx1"/>
              </a:solidFill>
              <a:prstDash val="solid"/>
              <a:headEnd type="triangle" w="lg" len="lg"/>
              <a:tailEnd type="triangle" w="lg" len="lg"/>
            </a:ln>
          </p:spPr>
        </p:sp>
        <p:sp>
          <p:nvSpPr>
            <p:cNvPr id="91146" name="Text Box 10"/>
            <p:cNvSpPr txBox="1"/>
            <p:nvPr/>
          </p:nvSpPr>
          <p:spPr>
            <a:xfrm>
              <a:off x="2508" y="2568"/>
              <a:ext cx="328" cy="192"/>
            </a:xfrm>
            <a:prstGeom prst="rect">
              <a:avLst/>
            </a:prstGeom>
            <a:noFill/>
            <a:ln w="9525">
              <a:noFill/>
            </a:ln>
          </p:spPr>
          <p:txBody>
            <a:bodyPr wrap="none" lIns="0" tIns="0" rIns="0" bIns="0">
              <a:spAutoFit/>
            </a:bodyPr>
            <a:lstStyle/>
            <a:p>
              <a:pPr algn="ctr" eaLnBrk="0" hangingPunct="0">
                <a:spcBef>
                  <a:spcPct val="0"/>
                </a:spcBef>
              </a:pPr>
              <a:r>
                <a:rPr lang="en-US" altLang="zh-CN" sz="2000" b="1" dirty="0">
                  <a:solidFill>
                    <a:schemeClr val="tx2"/>
                  </a:solidFill>
                  <a:latin typeface="Times New Roman" panose="02020603050405020304" pitchFamily="18" charset="0"/>
                </a:rPr>
                <a:t>top()</a:t>
              </a:r>
            </a:p>
          </p:txBody>
        </p:sp>
        <p:sp>
          <p:nvSpPr>
            <p:cNvPr id="91147" name="Text Box 11"/>
            <p:cNvSpPr txBox="1"/>
            <p:nvPr/>
          </p:nvSpPr>
          <p:spPr>
            <a:xfrm>
              <a:off x="2835" y="2777"/>
              <a:ext cx="364" cy="192"/>
            </a:xfrm>
            <a:prstGeom prst="rect">
              <a:avLst/>
            </a:prstGeom>
            <a:noFill/>
            <a:ln w="9525">
              <a:noFill/>
            </a:ln>
          </p:spPr>
          <p:txBody>
            <a:bodyPr wrap="none" lIns="0" tIns="0" rIns="0" bIns="0">
              <a:spAutoFit/>
            </a:bodyPr>
            <a:lstStyle/>
            <a:p>
              <a:pPr algn="ctr" eaLnBrk="0" hangingPunct="0">
                <a:spcBef>
                  <a:spcPct val="0"/>
                </a:spcBef>
              </a:pPr>
              <a:r>
                <a:rPr lang="en-US" altLang="zh-CN" sz="2000" b="1" dirty="0">
                  <a:solidFill>
                    <a:schemeClr val="tx2"/>
                  </a:solidFill>
                  <a:latin typeface="Times New Roman" panose="02020603050405020304" pitchFamily="18" charset="0"/>
                </a:rPr>
                <a:t>pop()</a:t>
              </a:r>
            </a:p>
          </p:txBody>
        </p:sp>
        <p:sp>
          <p:nvSpPr>
            <p:cNvPr id="91148" name="Text Box 12"/>
            <p:cNvSpPr txBox="1"/>
            <p:nvPr/>
          </p:nvSpPr>
          <p:spPr>
            <a:xfrm>
              <a:off x="2867" y="3339"/>
              <a:ext cx="435" cy="192"/>
            </a:xfrm>
            <a:prstGeom prst="rect">
              <a:avLst/>
            </a:prstGeom>
            <a:noFill/>
            <a:ln w="9525">
              <a:noFill/>
            </a:ln>
          </p:spPr>
          <p:txBody>
            <a:bodyPr wrap="none" lIns="0" tIns="0" rIns="0" bIns="0">
              <a:spAutoFit/>
            </a:bodyPr>
            <a:lstStyle/>
            <a:p>
              <a:pPr algn="ctr" eaLnBrk="0" hangingPunct="0">
                <a:spcBef>
                  <a:spcPct val="0"/>
                </a:spcBef>
              </a:pPr>
              <a:r>
                <a:rPr lang="en-US" altLang="zh-CN" sz="2000" b="1" dirty="0">
                  <a:solidFill>
                    <a:schemeClr val="tx2"/>
                  </a:solidFill>
                  <a:latin typeface="Times New Roman" panose="02020603050405020304" pitchFamily="18" charset="0"/>
                </a:rPr>
                <a:t>push()</a:t>
              </a:r>
            </a:p>
          </p:txBody>
        </p:sp>
      </p:gr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queue-队列</a:t>
            </a:r>
          </a:p>
        </p:txBody>
      </p:sp>
      <p:sp>
        <p:nvSpPr>
          <p:cNvPr id="3" name="内容占位符 2"/>
          <p:cNvSpPr>
            <a:spLocks noGrp="1"/>
          </p:cNvSpPr>
          <p:nvPr>
            <p:ph idx="1"/>
          </p:nvPr>
        </p:nvSpPr>
        <p:spPr>
          <a:xfrm>
            <a:off x="1024128" y="1555658"/>
            <a:ext cx="10405872" cy="4771381"/>
          </a:xfrm>
        </p:spPr>
        <p:txBody>
          <a:bodyPr>
            <a:normAutofit fontScale="92500" lnSpcReduction="10000"/>
          </a:bodyPr>
          <a:lstStyle/>
          <a:p>
            <a:r>
              <a:rPr lang="en-US" altLang="zh-CN"/>
              <a:t>queue（实例：queue ）</a:t>
            </a:r>
          </a:p>
          <a:p>
            <a:r>
              <a:rPr lang="en-US" altLang="zh-CN"/>
              <a:t>先进先出（FIFO）</a:t>
            </a:r>
          </a:p>
          <a:p>
            <a:r>
              <a:rPr lang="en-US" altLang="zh-CN"/>
              <a:t>#include &lt;queue&gt;</a:t>
            </a:r>
          </a:p>
          <a:p>
            <a:r>
              <a:rPr lang="en-US" altLang="zh-CN"/>
              <a:t>核心接口</a:t>
            </a:r>
          </a:p>
          <a:p>
            <a:r>
              <a:rPr lang="en-US" altLang="zh-CN"/>
              <a:t>push(e)－将元素置入队列</a:t>
            </a:r>
          </a:p>
          <a:p>
            <a:r>
              <a:rPr lang="en-US" altLang="zh-CN"/>
              <a:t>front()－返回队列头部元素的引用，可读可写，但不移除</a:t>
            </a:r>
          </a:p>
          <a:p>
            <a:r>
              <a:rPr lang="en-US" altLang="zh-CN"/>
              <a:t>back()－返回队列尾部元素的引用，可读可写，但不移除</a:t>
            </a:r>
          </a:p>
          <a:p>
            <a:r>
              <a:rPr lang="en-US" altLang="zh-CN"/>
              <a:t>pop()－从队列中移除元素，但不返回</a:t>
            </a:r>
          </a:p>
          <a:p>
            <a:r>
              <a:rPr lang="en-US" altLang="zh-CN"/>
              <a:t>实例：queue</a:t>
            </a:r>
          </a:p>
        </p:txBody>
      </p:sp>
      <p:grpSp>
        <p:nvGrpSpPr>
          <p:cNvPr id="92164" name="Group 4"/>
          <p:cNvGrpSpPr/>
          <p:nvPr/>
        </p:nvGrpSpPr>
        <p:grpSpPr>
          <a:xfrm>
            <a:off x="6763068" y="2138045"/>
            <a:ext cx="5184775" cy="1584325"/>
            <a:chOff x="612" y="2840"/>
            <a:chExt cx="3266" cy="998"/>
          </a:xfrm>
        </p:grpSpPr>
        <p:sp>
          <p:nvSpPr>
            <p:cNvPr id="92165" name="Rectangle 5"/>
            <p:cNvSpPr/>
            <p:nvPr/>
          </p:nvSpPr>
          <p:spPr>
            <a:xfrm>
              <a:off x="612" y="2840"/>
              <a:ext cx="3266" cy="998"/>
            </a:xfrm>
            <a:prstGeom prst="rect">
              <a:avLst/>
            </a:prstGeom>
            <a:solidFill>
              <a:srgbClr val="FFFFCC"/>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92166" name="Rectangle 6"/>
            <p:cNvSpPr/>
            <p:nvPr/>
          </p:nvSpPr>
          <p:spPr>
            <a:xfrm>
              <a:off x="1519" y="3249"/>
              <a:ext cx="1633" cy="454"/>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queue</a:t>
              </a:r>
            </a:p>
          </p:txBody>
        </p:sp>
        <p:sp>
          <p:nvSpPr>
            <p:cNvPr id="92167" name="Line 7"/>
            <p:cNvSpPr/>
            <p:nvPr/>
          </p:nvSpPr>
          <p:spPr>
            <a:xfrm>
              <a:off x="3152" y="3521"/>
              <a:ext cx="680" cy="0"/>
            </a:xfrm>
            <a:prstGeom prst="line">
              <a:avLst/>
            </a:prstGeom>
            <a:ln w="28575" cap="flat" cmpd="sng">
              <a:solidFill>
                <a:schemeClr val="tx1"/>
              </a:solidFill>
              <a:prstDash val="solid"/>
              <a:headEnd type="none" w="med" len="med"/>
              <a:tailEnd type="triangle" w="lg" len="lg"/>
            </a:ln>
          </p:spPr>
        </p:sp>
        <p:sp>
          <p:nvSpPr>
            <p:cNvPr id="92168" name="Line 8"/>
            <p:cNvSpPr/>
            <p:nvPr/>
          </p:nvSpPr>
          <p:spPr>
            <a:xfrm>
              <a:off x="839" y="3521"/>
              <a:ext cx="680" cy="0"/>
            </a:xfrm>
            <a:prstGeom prst="line">
              <a:avLst/>
            </a:prstGeom>
            <a:ln w="28575" cap="flat" cmpd="sng">
              <a:solidFill>
                <a:schemeClr val="tx1"/>
              </a:solidFill>
              <a:prstDash val="solid"/>
              <a:headEnd type="none" w="lg" len="lg"/>
              <a:tailEnd type="triangle" w="med" len="med"/>
            </a:ln>
          </p:spPr>
        </p:sp>
        <p:sp>
          <p:nvSpPr>
            <p:cNvPr id="92169" name="Line 9"/>
            <p:cNvSpPr/>
            <p:nvPr/>
          </p:nvSpPr>
          <p:spPr>
            <a:xfrm>
              <a:off x="2880" y="2931"/>
              <a:ext cx="0" cy="317"/>
            </a:xfrm>
            <a:prstGeom prst="line">
              <a:avLst/>
            </a:prstGeom>
            <a:ln w="28575" cap="flat" cmpd="sng">
              <a:solidFill>
                <a:schemeClr val="tx1"/>
              </a:solidFill>
              <a:prstDash val="solid"/>
              <a:headEnd type="triangle" w="lg" len="lg"/>
              <a:tailEnd type="triangle" w="lg" len="lg"/>
            </a:ln>
          </p:spPr>
        </p:sp>
        <p:sp>
          <p:nvSpPr>
            <p:cNvPr id="92170" name="Text Box 10"/>
            <p:cNvSpPr txBox="1"/>
            <p:nvPr/>
          </p:nvSpPr>
          <p:spPr>
            <a:xfrm>
              <a:off x="2953" y="2931"/>
              <a:ext cx="452" cy="192"/>
            </a:xfrm>
            <a:prstGeom prst="rect">
              <a:avLst/>
            </a:prstGeom>
            <a:noFill/>
            <a:ln w="9525">
              <a:noFill/>
            </a:ln>
          </p:spPr>
          <p:txBody>
            <a:bodyPr wrap="none" lIns="0" tIns="0" rIns="0" bIns="0">
              <a:spAutoFit/>
            </a:bodyPr>
            <a:lstStyle/>
            <a:p>
              <a:pPr algn="ctr" eaLnBrk="0" hangingPunct="0">
                <a:spcBef>
                  <a:spcPct val="0"/>
                </a:spcBef>
              </a:pPr>
              <a:r>
                <a:rPr lang="en-US" altLang="zh-CN" sz="2000" b="1" dirty="0">
                  <a:solidFill>
                    <a:schemeClr val="tx2"/>
                  </a:solidFill>
                  <a:latin typeface="Times New Roman" panose="02020603050405020304" pitchFamily="18" charset="0"/>
                </a:rPr>
                <a:t>front()</a:t>
              </a:r>
            </a:p>
          </p:txBody>
        </p:sp>
        <p:sp>
          <p:nvSpPr>
            <p:cNvPr id="92171" name="Text Box 11"/>
            <p:cNvSpPr txBox="1"/>
            <p:nvPr/>
          </p:nvSpPr>
          <p:spPr>
            <a:xfrm>
              <a:off x="3279" y="3294"/>
              <a:ext cx="364" cy="192"/>
            </a:xfrm>
            <a:prstGeom prst="rect">
              <a:avLst/>
            </a:prstGeom>
            <a:noFill/>
            <a:ln w="9525">
              <a:noFill/>
            </a:ln>
          </p:spPr>
          <p:txBody>
            <a:bodyPr wrap="none" lIns="0" tIns="0" rIns="0" bIns="0">
              <a:spAutoFit/>
            </a:bodyPr>
            <a:lstStyle/>
            <a:p>
              <a:pPr algn="ctr" eaLnBrk="0" hangingPunct="0">
                <a:spcBef>
                  <a:spcPct val="0"/>
                </a:spcBef>
              </a:pPr>
              <a:r>
                <a:rPr lang="en-US" altLang="zh-CN" sz="2000" b="1" dirty="0">
                  <a:solidFill>
                    <a:schemeClr val="tx2"/>
                  </a:solidFill>
                  <a:latin typeface="Times New Roman" panose="02020603050405020304" pitchFamily="18" charset="0"/>
                </a:rPr>
                <a:t>pop()</a:t>
              </a:r>
            </a:p>
          </p:txBody>
        </p:sp>
        <p:sp>
          <p:nvSpPr>
            <p:cNvPr id="92172" name="Text Box 12"/>
            <p:cNvSpPr txBox="1"/>
            <p:nvPr/>
          </p:nvSpPr>
          <p:spPr>
            <a:xfrm>
              <a:off x="871" y="3249"/>
              <a:ext cx="435" cy="192"/>
            </a:xfrm>
            <a:prstGeom prst="rect">
              <a:avLst/>
            </a:prstGeom>
            <a:noFill/>
            <a:ln w="9525">
              <a:noFill/>
            </a:ln>
          </p:spPr>
          <p:txBody>
            <a:bodyPr wrap="none" lIns="0" tIns="0" rIns="0" bIns="0">
              <a:spAutoFit/>
            </a:bodyPr>
            <a:lstStyle/>
            <a:p>
              <a:pPr algn="ctr" eaLnBrk="0" hangingPunct="0">
                <a:spcBef>
                  <a:spcPct val="0"/>
                </a:spcBef>
              </a:pPr>
              <a:r>
                <a:rPr lang="en-US" altLang="zh-CN" sz="2000" b="1" dirty="0">
                  <a:solidFill>
                    <a:schemeClr val="tx2"/>
                  </a:solidFill>
                  <a:latin typeface="Times New Roman" panose="02020603050405020304" pitchFamily="18" charset="0"/>
                </a:rPr>
                <a:t>push()</a:t>
              </a:r>
            </a:p>
          </p:txBody>
        </p:sp>
        <p:sp>
          <p:nvSpPr>
            <p:cNvPr id="92173" name="Line 13"/>
            <p:cNvSpPr/>
            <p:nvPr/>
          </p:nvSpPr>
          <p:spPr>
            <a:xfrm>
              <a:off x="1700" y="2931"/>
              <a:ext cx="0" cy="317"/>
            </a:xfrm>
            <a:prstGeom prst="line">
              <a:avLst/>
            </a:prstGeom>
            <a:ln w="28575" cap="flat" cmpd="sng">
              <a:solidFill>
                <a:schemeClr val="tx1"/>
              </a:solidFill>
              <a:prstDash val="solid"/>
              <a:headEnd type="triangle" w="lg" len="lg"/>
              <a:tailEnd type="triangle" w="lg" len="lg"/>
            </a:ln>
          </p:spPr>
        </p:sp>
        <p:sp>
          <p:nvSpPr>
            <p:cNvPr id="92174" name="Text Box 14"/>
            <p:cNvSpPr txBox="1"/>
            <p:nvPr/>
          </p:nvSpPr>
          <p:spPr>
            <a:xfrm>
              <a:off x="1782" y="2931"/>
              <a:ext cx="435" cy="192"/>
            </a:xfrm>
            <a:prstGeom prst="rect">
              <a:avLst/>
            </a:prstGeom>
            <a:noFill/>
            <a:ln w="9525">
              <a:noFill/>
            </a:ln>
          </p:spPr>
          <p:txBody>
            <a:bodyPr wrap="none" lIns="0" tIns="0" rIns="0" bIns="0">
              <a:spAutoFit/>
            </a:bodyPr>
            <a:lstStyle/>
            <a:p>
              <a:pPr algn="ctr" eaLnBrk="0" hangingPunct="0">
                <a:spcBef>
                  <a:spcPct val="0"/>
                </a:spcBef>
              </a:pPr>
              <a:r>
                <a:rPr lang="en-US" altLang="zh-CN" sz="2000" b="1" dirty="0">
                  <a:solidFill>
                    <a:schemeClr val="tx2"/>
                  </a:solidFill>
                  <a:latin typeface="Times New Roman" panose="02020603050405020304" pitchFamily="18" charset="0"/>
                </a:rPr>
                <a:t>back()</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容器概述</a:t>
            </a:r>
          </a:p>
        </p:txBody>
      </p:sp>
      <p:sp>
        <p:nvSpPr>
          <p:cNvPr id="3" name="内容占位符 2"/>
          <p:cNvSpPr>
            <a:spLocks noGrp="1"/>
          </p:cNvSpPr>
          <p:nvPr>
            <p:ph idx="1"/>
          </p:nvPr>
        </p:nvSpPr>
        <p:spPr/>
        <p:txBody>
          <a:bodyPr/>
          <a:lstStyle/>
          <a:p>
            <a:r>
              <a:rPr lang="zh-CN" altLang="en-US" dirty="0"/>
              <a:t>容器中的共通操作</a:t>
            </a:r>
          </a:p>
          <a:p>
            <a:pPr lvl="1"/>
            <a:r>
              <a:rPr lang="zh-CN" altLang="en-US" dirty="0"/>
              <a:t>与迭代器（iterator）相关的操作</a:t>
            </a:r>
          </a:p>
          <a:p>
            <a:pPr lvl="1"/>
            <a:r>
              <a:rPr lang="zh-CN" altLang="en-US" dirty="0"/>
              <a:t>begin()－返回一个迭代器，指向第一个元素</a:t>
            </a:r>
          </a:p>
          <a:p>
            <a:pPr lvl="1"/>
            <a:r>
              <a:rPr lang="zh-CN" altLang="en-US" dirty="0"/>
              <a:t>end()－返回一个迭代器，指向最后一个元素之后</a:t>
            </a:r>
          </a:p>
          <a:p>
            <a:pPr lvl="1"/>
            <a:r>
              <a:rPr lang="zh-CN" altLang="en-US" dirty="0"/>
              <a:t>rbegin()－返回一个逆向迭代器，指向逆向遍历的第一个元素</a:t>
            </a:r>
          </a:p>
          <a:p>
            <a:pPr lvl="1"/>
            <a:r>
              <a:rPr lang="zh-CN" altLang="en-US" dirty="0"/>
              <a:t>rend()－返回一个逆向迭代器，指向逆向遍历的最后一个元素之后</a:t>
            </a:r>
            <a:endParaRPr lang="en-US" altLang="zh-CN" dirty="0"/>
          </a:p>
          <a:p>
            <a:pPr lvl="1"/>
            <a:r>
              <a:rPr lang="zh-CN" altLang="en-US" dirty="0"/>
              <a:t>迭代器类型搞不懂，可以用</a:t>
            </a:r>
            <a:r>
              <a:rPr lang="en-US" altLang="zh-CN" dirty="0"/>
              <a:t>auto</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priority_queue – 优先队列</a:t>
            </a:r>
          </a:p>
        </p:txBody>
      </p:sp>
      <p:sp>
        <p:nvSpPr>
          <p:cNvPr id="3" name="内容占位符 2"/>
          <p:cNvSpPr>
            <a:spLocks noGrp="1"/>
          </p:cNvSpPr>
          <p:nvPr>
            <p:ph idx="1"/>
          </p:nvPr>
        </p:nvSpPr>
        <p:spPr/>
        <p:txBody>
          <a:bodyPr>
            <a:normAutofit fontScale="97500"/>
          </a:bodyPr>
          <a:lstStyle/>
          <a:p>
            <a:r>
              <a:rPr dirty="0"/>
              <a:t>priority_queue （实例：priority_queue,wpl ）</a:t>
            </a:r>
          </a:p>
          <a:p>
            <a:r>
              <a:rPr dirty="0"/>
              <a:t>以某种排序准则（默认为less）管理队列中的元素</a:t>
            </a:r>
          </a:p>
          <a:p>
            <a:r>
              <a:rPr dirty="0"/>
              <a:t>#include &lt;queue&gt;</a:t>
            </a:r>
          </a:p>
          <a:p>
            <a:r>
              <a:rPr dirty="0"/>
              <a:t>核心接口</a:t>
            </a:r>
          </a:p>
          <a:p>
            <a:r>
              <a:rPr dirty="0"/>
              <a:t>push(e)－根据元素的优先级将元素置入队列</a:t>
            </a:r>
          </a:p>
          <a:p>
            <a:r>
              <a:rPr dirty="0"/>
              <a:t>top()－返回优先队列头部最大的元素的引用，但不移除</a:t>
            </a:r>
          </a:p>
          <a:p>
            <a:r>
              <a:rPr dirty="0"/>
              <a:t>pop()－从栈中移除最大元素，但不返回</a:t>
            </a:r>
          </a:p>
          <a:p>
            <a:r>
              <a:rPr dirty="0"/>
              <a:t>empty() －队列是否为空</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priority_queue的说明</a:t>
            </a:r>
          </a:p>
        </p:txBody>
      </p:sp>
      <p:sp>
        <p:nvSpPr>
          <p:cNvPr id="3" name="内容占位符 2"/>
          <p:cNvSpPr>
            <a:spLocks noGrp="1"/>
          </p:cNvSpPr>
          <p:nvPr>
            <p:ph idx="1"/>
          </p:nvPr>
        </p:nvSpPr>
        <p:spPr/>
        <p:txBody>
          <a:bodyPr>
            <a:normAutofit/>
          </a:bodyPr>
          <a:lstStyle/>
          <a:p>
            <a:r>
              <a:rPr dirty="0"/>
              <a:t>priority_queue的模板声明带有三个参数</a:t>
            </a:r>
            <a:r>
              <a:rPr lang="en-US" dirty="0"/>
              <a:t>:</a:t>
            </a:r>
            <a:endParaRPr dirty="0"/>
          </a:p>
          <a:p>
            <a:r>
              <a:rPr dirty="0">
                <a:solidFill>
                  <a:srgbClr val="FF0000"/>
                </a:solidFill>
              </a:rPr>
              <a:t>priority_queue&lt;Type, Container, Functional&gt;</a:t>
            </a:r>
            <a:br>
              <a:rPr dirty="0"/>
            </a:br>
            <a:r>
              <a:rPr dirty="0"/>
              <a:t>Type 为数据类型， Container 为保存数据的容器，Functional 为元素比较方式。</a:t>
            </a:r>
            <a:br>
              <a:rPr dirty="0"/>
            </a:br>
            <a:r>
              <a:rPr dirty="0"/>
              <a:t>Container 必须是</a:t>
            </a:r>
            <a:r>
              <a:rPr dirty="0">
                <a:sym typeface="+mn-ea"/>
              </a:rPr>
              <a:t> vector</a:t>
            </a:r>
            <a:r>
              <a:rPr lang="zh-CN" dirty="0">
                <a:sym typeface="+mn-ea"/>
              </a:rPr>
              <a:t>或</a:t>
            </a:r>
            <a:r>
              <a:rPr dirty="0">
                <a:sym typeface="+mn-ea"/>
              </a:rPr>
              <a:t>deque </a:t>
            </a:r>
            <a:r>
              <a:rPr lang="zh-CN" dirty="0">
                <a:sym typeface="+mn-ea"/>
              </a:rPr>
              <a:t>等</a:t>
            </a:r>
            <a:r>
              <a:rPr dirty="0"/>
              <a:t>容器，但不能用 list. STL里面默认用的是 vector. </a:t>
            </a:r>
          </a:p>
          <a:p>
            <a:r>
              <a:rPr dirty="0"/>
              <a:t>比较方式默认用 operator &lt; , 如果后面</a:t>
            </a:r>
            <a:r>
              <a:rPr lang="zh-CN" dirty="0"/>
              <a:t>两</a:t>
            </a:r>
            <a:r>
              <a:rPr dirty="0"/>
              <a:t>个参数缺省的话，优先队列就是大根堆，队头元素最大。</a:t>
            </a:r>
            <a:br>
              <a:rPr dirty="0"/>
            </a:br>
            <a:endParaRPr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priority_queue</a:t>
            </a:r>
            <a:r>
              <a:rPr lang="zh-CN" dirty="0"/>
              <a:t>大根堆</a:t>
            </a:r>
          </a:p>
        </p:txBody>
      </p:sp>
      <p:sp>
        <p:nvSpPr>
          <p:cNvPr id="3" name="内容占位符 2"/>
          <p:cNvSpPr>
            <a:spLocks noGrp="1"/>
          </p:cNvSpPr>
          <p:nvPr>
            <p:ph idx="1"/>
          </p:nvPr>
        </p:nvSpPr>
        <p:spPr>
          <a:xfrm>
            <a:off x="1024128" y="1515979"/>
            <a:ext cx="10405872" cy="5137483"/>
          </a:xfrm>
        </p:spPr>
        <p:txBody>
          <a:bodyPr>
            <a:normAutofit/>
          </a:bodyPr>
          <a:lstStyle/>
          <a:p>
            <a:pPr>
              <a:lnSpc>
                <a:spcPct val="140000"/>
              </a:lnSpc>
              <a:spcBef>
                <a:spcPts val="0"/>
              </a:spcBef>
              <a:spcAft>
                <a:spcPts val="0"/>
              </a:spcAft>
            </a:pPr>
            <a:r>
              <a:rPr sz="1600" dirty="0"/>
              <a:t>#include&lt;bits/stdc++.h&gt;</a:t>
            </a:r>
          </a:p>
          <a:p>
            <a:pPr>
              <a:lnSpc>
                <a:spcPct val="140000"/>
              </a:lnSpc>
              <a:spcBef>
                <a:spcPts val="0"/>
              </a:spcBef>
              <a:spcAft>
                <a:spcPts val="0"/>
              </a:spcAft>
            </a:pPr>
            <a:r>
              <a:rPr sz="1600" dirty="0"/>
              <a:t>using namespace std;</a:t>
            </a:r>
          </a:p>
          <a:p>
            <a:pPr>
              <a:lnSpc>
                <a:spcPct val="140000"/>
              </a:lnSpc>
              <a:spcBef>
                <a:spcPts val="0"/>
              </a:spcBef>
              <a:spcAft>
                <a:spcPts val="0"/>
              </a:spcAft>
            </a:pPr>
            <a:r>
              <a:rPr sz="1600" dirty="0"/>
              <a:t>int main(){</a:t>
            </a:r>
          </a:p>
          <a:p>
            <a:pPr>
              <a:lnSpc>
                <a:spcPct val="140000"/>
              </a:lnSpc>
              <a:spcBef>
                <a:spcPts val="0"/>
              </a:spcBef>
              <a:spcAft>
                <a:spcPts val="0"/>
              </a:spcAft>
            </a:pPr>
            <a:r>
              <a:rPr sz="1600" dirty="0"/>
              <a:t>    priority_queue&lt;int&gt; pq;</a:t>
            </a:r>
          </a:p>
          <a:p>
            <a:pPr>
              <a:lnSpc>
                <a:spcPct val="140000"/>
              </a:lnSpc>
              <a:spcBef>
                <a:spcPts val="0"/>
              </a:spcBef>
              <a:spcAft>
                <a:spcPts val="0"/>
              </a:spcAft>
            </a:pPr>
            <a:r>
              <a:rPr sz="1600" dirty="0"/>
              <a:t>    pq.push(1);</a:t>
            </a:r>
          </a:p>
          <a:p>
            <a:pPr>
              <a:lnSpc>
                <a:spcPct val="140000"/>
              </a:lnSpc>
              <a:spcBef>
                <a:spcPts val="0"/>
              </a:spcBef>
              <a:spcAft>
                <a:spcPts val="0"/>
              </a:spcAft>
            </a:pPr>
            <a:r>
              <a:rPr sz="1600" dirty="0"/>
              <a:t>    pq.push(3);</a:t>
            </a:r>
          </a:p>
          <a:p>
            <a:pPr>
              <a:lnSpc>
                <a:spcPct val="140000"/>
              </a:lnSpc>
              <a:spcBef>
                <a:spcPts val="0"/>
              </a:spcBef>
              <a:spcAft>
                <a:spcPts val="0"/>
              </a:spcAft>
            </a:pPr>
            <a:r>
              <a:rPr sz="1600" dirty="0"/>
              <a:t>    pq.push(100);</a:t>
            </a:r>
          </a:p>
          <a:p>
            <a:pPr>
              <a:lnSpc>
                <a:spcPct val="140000"/>
              </a:lnSpc>
              <a:spcBef>
                <a:spcPts val="0"/>
              </a:spcBef>
              <a:spcAft>
                <a:spcPts val="0"/>
              </a:spcAft>
            </a:pPr>
            <a:r>
              <a:rPr sz="1600" dirty="0"/>
              <a:t>    pq.push(-5);</a:t>
            </a:r>
          </a:p>
          <a:p>
            <a:pPr>
              <a:lnSpc>
                <a:spcPct val="140000"/>
              </a:lnSpc>
              <a:spcBef>
                <a:spcPts val="0"/>
              </a:spcBef>
              <a:spcAft>
                <a:spcPts val="0"/>
              </a:spcAft>
            </a:pPr>
            <a:r>
              <a:rPr sz="1600" dirty="0"/>
              <a:t>    while(!pq.empty()){</a:t>
            </a:r>
          </a:p>
          <a:p>
            <a:pPr>
              <a:lnSpc>
                <a:spcPct val="140000"/>
              </a:lnSpc>
              <a:spcBef>
                <a:spcPts val="0"/>
              </a:spcBef>
              <a:spcAft>
                <a:spcPts val="0"/>
              </a:spcAft>
            </a:pPr>
            <a:r>
              <a:rPr sz="1600" dirty="0"/>
              <a:t>        int x = pq.top();   //读取堆顶元素的值 </a:t>
            </a:r>
          </a:p>
          <a:p>
            <a:pPr>
              <a:lnSpc>
                <a:spcPct val="140000"/>
              </a:lnSpc>
              <a:spcBef>
                <a:spcPts val="0"/>
              </a:spcBef>
              <a:spcAft>
                <a:spcPts val="0"/>
              </a:spcAft>
            </a:pPr>
            <a:r>
              <a:rPr sz="1600" dirty="0"/>
              <a:t>        pq.pop();           //删除堆顶元素 </a:t>
            </a:r>
          </a:p>
          <a:p>
            <a:pPr>
              <a:lnSpc>
                <a:spcPct val="140000"/>
              </a:lnSpc>
              <a:spcBef>
                <a:spcPts val="0"/>
              </a:spcBef>
              <a:spcAft>
                <a:spcPts val="0"/>
              </a:spcAft>
            </a:pPr>
            <a:r>
              <a:rPr sz="1600" dirty="0"/>
              <a:t>        cout &lt;&lt; x &lt;&lt; ' ';</a:t>
            </a:r>
          </a:p>
          <a:p>
            <a:pPr>
              <a:lnSpc>
                <a:spcPct val="140000"/>
              </a:lnSpc>
              <a:spcBef>
                <a:spcPts val="0"/>
              </a:spcBef>
              <a:spcAft>
                <a:spcPts val="0"/>
              </a:spcAft>
            </a:pPr>
            <a:r>
              <a:rPr sz="1600" dirty="0"/>
              <a:t>    }</a:t>
            </a:r>
          </a:p>
          <a:p>
            <a:pPr>
              <a:lnSpc>
                <a:spcPct val="140000"/>
              </a:lnSpc>
              <a:spcBef>
                <a:spcPts val="0"/>
              </a:spcBef>
              <a:spcAft>
                <a:spcPts val="0"/>
              </a:spcAft>
            </a:pPr>
            <a:r>
              <a:rPr sz="1600" dirty="0"/>
              <a:t>} </a:t>
            </a:r>
          </a:p>
        </p:txBody>
      </p:sp>
      <p:pic>
        <p:nvPicPr>
          <p:cNvPr id="5" name="图片 4"/>
          <p:cNvPicPr>
            <a:picLocks noChangeAspect="1"/>
          </p:cNvPicPr>
          <p:nvPr/>
        </p:nvPicPr>
        <p:blipFill>
          <a:blip r:embed="rId2"/>
          <a:stretch>
            <a:fillRect/>
          </a:stretch>
        </p:blipFill>
        <p:spPr>
          <a:xfrm>
            <a:off x="6905625" y="2838450"/>
            <a:ext cx="4524375" cy="118110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priority_queue</a:t>
            </a:r>
            <a:r>
              <a:rPr lang="zh-CN" dirty="0"/>
              <a:t>小根堆</a:t>
            </a:r>
          </a:p>
        </p:txBody>
      </p:sp>
      <p:sp>
        <p:nvSpPr>
          <p:cNvPr id="3" name="内容占位符 2"/>
          <p:cNvSpPr>
            <a:spLocks noGrp="1"/>
          </p:cNvSpPr>
          <p:nvPr>
            <p:ph idx="1"/>
          </p:nvPr>
        </p:nvSpPr>
        <p:spPr>
          <a:xfrm>
            <a:off x="1024128" y="1894113"/>
            <a:ext cx="10405872" cy="4997881"/>
          </a:xfrm>
        </p:spPr>
        <p:txBody>
          <a:bodyPr>
            <a:normAutofit fontScale="92500" lnSpcReduction="20000"/>
          </a:bodyPr>
          <a:lstStyle/>
          <a:p>
            <a:pPr>
              <a:lnSpc>
                <a:spcPct val="130000"/>
              </a:lnSpc>
              <a:spcBef>
                <a:spcPts val="0"/>
              </a:spcBef>
              <a:spcAft>
                <a:spcPts val="0"/>
              </a:spcAft>
            </a:pPr>
            <a:r>
              <a:rPr lang="en-US" altLang="zh-CN" sz="1800" dirty="0"/>
              <a:t>#include&lt;bits/stdc++.h&gt;</a:t>
            </a:r>
          </a:p>
          <a:p>
            <a:pPr>
              <a:lnSpc>
                <a:spcPct val="130000"/>
              </a:lnSpc>
              <a:spcBef>
                <a:spcPts val="0"/>
              </a:spcBef>
              <a:spcAft>
                <a:spcPts val="0"/>
              </a:spcAft>
            </a:pPr>
            <a:r>
              <a:rPr lang="en-US" altLang="zh-CN" sz="1800" dirty="0"/>
              <a:t>using namespace std;</a:t>
            </a:r>
          </a:p>
          <a:p>
            <a:pPr>
              <a:lnSpc>
                <a:spcPct val="130000"/>
              </a:lnSpc>
              <a:spcBef>
                <a:spcPts val="0"/>
              </a:spcBef>
              <a:spcAft>
                <a:spcPts val="0"/>
              </a:spcAft>
            </a:pPr>
            <a:r>
              <a:rPr lang="en-US" altLang="zh-CN" sz="1800" dirty="0"/>
              <a:t>int main(){</a:t>
            </a:r>
          </a:p>
          <a:p>
            <a:pPr>
              <a:lnSpc>
                <a:spcPct val="130000"/>
              </a:lnSpc>
              <a:spcBef>
                <a:spcPts val="0"/>
              </a:spcBef>
              <a:spcAft>
                <a:spcPts val="0"/>
              </a:spcAft>
            </a:pPr>
            <a:r>
              <a:rPr lang="en-US" altLang="zh-CN" sz="1800" dirty="0"/>
              <a:t>    </a:t>
            </a:r>
            <a:r>
              <a:rPr lang="en-US" altLang="zh-CN" sz="1800" dirty="0" err="1">
                <a:solidFill>
                  <a:srgbClr val="FF0000"/>
                </a:solidFill>
              </a:rPr>
              <a:t>priority_queue</a:t>
            </a:r>
            <a:r>
              <a:rPr lang="en-US" altLang="zh-CN" sz="1800" dirty="0">
                <a:solidFill>
                  <a:srgbClr val="FF0000"/>
                </a:solidFill>
              </a:rPr>
              <a:t>&lt;int, vector&lt;int&gt;, greater&lt;int&gt; &gt; </a:t>
            </a:r>
            <a:r>
              <a:rPr lang="en-US" altLang="zh-CN" sz="1800" dirty="0" err="1">
                <a:solidFill>
                  <a:srgbClr val="FF0000"/>
                </a:solidFill>
              </a:rPr>
              <a:t>pq</a:t>
            </a:r>
            <a:r>
              <a:rPr lang="en-US" altLang="zh-CN" sz="1800" dirty="0">
                <a:solidFill>
                  <a:srgbClr val="FF0000"/>
                </a:solidFill>
              </a:rPr>
              <a:t>;</a:t>
            </a:r>
          </a:p>
          <a:p>
            <a:pPr>
              <a:lnSpc>
                <a:spcPct val="130000"/>
              </a:lnSpc>
              <a:spcBef>
                <a:spcPts val="0"/>
              </a:spcBef>
              <a:spcAft>
                <a:spcPts val="0"/>
              </a:spcAft>
            </a:pPr>
            <a:r>
              <a:rPr lang="en-US" altLang="zh-CN" sz="1800" dirty="0"/>
              <a:t>    </a:t>
            </a:r>
            <a:r>
              <a:rPr lang="en-US" altLang="zh-CN" sz="1800" dirty="0" err="1"/>
              <a:t>srand</a:t>
            </a:r>
            <a:r>
              <a:rPr lang="en-US" altLang="zh-CN" sz="1800" dirty="0"/>
              <a:t>(time(NULL));</a:t>
            </a:r>
          </a:p>
          <a:p>
            <a:pPr>
              <a:lnSpc>
                <a:spcPct val="130000"/>
              </a:lnSpc>
              <a:spcBef>
                <a:spcPts val="0"/>
              </a:spcBef>
              <a:spcAft>
                <a:spcPts val="0"/>
              </a:spcAft>
            </a:pPr>
            <a:r>
              <a:rPr lang="en-US" altLang="zh-CN" sz="1800" dirty="0"/>
              <a:t>    for(int </a:t>
            </a:r>
            <a:r>
              <a:rPr lang="en-US" altLang="zh-CN" sz="1800" dirty="0" err="1"/>
              <a:t>i</a:t>
            </a:r>
            <a:r>
              <a:rPr lang="en-US" altLang="zh-CN" sz="1800" dirty="0"/>
              <a:t> = 1; </a:t>
            </a:r>
            <a:r>
              <a:rPr lang="en-US" altLang="zh-CN" sz="1800" dirty="0" err="1"/>
              <a:t>i</a:t>
            </a:r>
            <a:r>
              <a:rPr lang="en-US" altLang="zh-CN" sz="1800" dirty="0"/>
              <a:t> &lt;= 10; </a:t>
            </a:r>
            <a:r>
              <a:rPr lang="en-US" altLang="zh-CN" sz="1800" dirty="0" err="1"/>
              <a:t>i</a:t>
            </a:r>
            <a:r>
              <a:rPr lang="en-US" altLang="zh-CN" sz="1800" dirty="0"/>
              <a:t>++) {</a:t>
            </a:r>
          </a:p>
          <a:p>
            <a:pPr>
              <a:lnSpc>
                <a:spcPct val="130000"/>
              </a:lnSpc>
              <a:spcBef>
                <a:spcPts val="0"/>
              </a:spcBef>
              <a:spcAft>
                <a:spcPts val="0"/>
              </a:spcAft>
            </a:pPr>
            <a:r>
              <a:rPr lang="en-US" altLang="zh-CN" sz="1800" dirty="0"/>
              <a:t>        int x = rand() % 10;</a:t>
            </a:r>
          </a:p>
          <a:p>
            <a:pPr>
              <a:lnSpc>
                <a:spcPct val="130000"/>
              </a:lnSpc>
              <a:spcBef>
                <a:spcPts val="0"/>
              </a:spcBef>
              <a:spcAft>
                <a:spcPts val="0"/>
              </a:spcAft>
            </a:pPr>
            <a:r>
              <a:rPr lang="en-US" altLang="zh-CN" sz="1800" dirty="0"/>
              <a:t>        </a:t>
            </a:r>
            <a:r>
              <a:rPr lang="en-US" altLang="zh-CN" sz="1800" dirty="0" err="1"/>
              <a:t>cout</a:t>
            </a:r>
            <a:r>
              <a:rPr lang="en-US" altLang="zh-CN" sz="1800" dirty="0"/>
              <a:t> &lt;&lt; x &lt;&lt; ' ';</a:t>
            </a:r>
          </a:p>
          <a:p>
            <a:pPr>
              <a:lnSpc>
                <a:spcPct val="130000"/>
              </a:lnSpc>
              <a:spcBef>
                <a:spcPts val="0"/>
              </a:spcBef>
              <a:spcAft>
                <a:spcPts val="0"/>
              </a:spcAft>
            </a:pPr>
            <a:r>
              <a:rPr lang="en-US" altLang="zh-CN" sz="1800" dirty="0"/>
              <a:t>        </a:t>
            </a:r>
            <a:r>
              <a:rPr lang="en-US" altLang="zh-CN" sz="1800" dirty="0" err="1"/>
              <a:t>pq.push</a:t>
            </a:r>
            <a:r>
              <a:rPr lang="en-US" altLang="zh-CN" sz="1800" dirty="0"/>
              <a:t>(x);</a:t>
            </a:r>
          </a:p>
          <a:p>
            <a:pPr>
              <a:lnSpc>
                <a:spcPct val="130000"/>
              </a:lnSpc>
              <a:spcBef>
                <a:spcPts val="0"/>
              </a:spcBef>
              <a:spcAft>
                <a:spcPts val="0"/>
              </a:spcAft>
            </a:pPr>
            <a:r>
              <a:rPr lang="en-US" altLang="zh-CN" sz="1800" dirty="0"/>
              <a:t>    }</a:t>
            </a:r>
          </a:p>
          <a:p>
            <a:pPr>
              <a:lnSpc>
                <a:spcPct val="130000"/>
              </a:lnSpc>
              <a:spcBef>
                <a:spcPts val="0"/>
              </a:spcBef>
              <a:spcAft>
                <a:spcPts val="0"/>
              </a:spcAft>
            </a:pPr>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pPr>
              <a:lnSpc>
                <a:spcPct val="130000"/>
              </a:lnSpc>
              <a:spcBef>
                <a:spcPts val="0"/>
              </a:spcBef>
              <a:spcAft>
                <a:spcPts val="0"/>
              </a:spcAft>
            </a:pPr>
            <a:r>
              <a:rPr lang="en-US" altLang="zh-CN" sz="1800" dirty="0"/>
              <a:t>    while(!</a:t>
            </a:r>
            <a:r>
              <a:rPr lang="en-US" altLang="zh-CN" sz="1800" dirty="0" err="1"/>
              <a:t>pq.empty</a:t>
            </a:r>
            <a:r>
              <a:rPr lang="en-US" altLang="zh-CN" sz="1800" dirty="0"/>
              <a:t>()){</a:t>
            </a:r>
          </a:p>
          <a:p>
            <a:pPr>
              <a:lnSpc>
                <a:spcPct val="130000"/>
              </a:lnSpc>
              <a:spcBef>
                <a:spcPts val="0"/>
              </a:spcBef>
              <a:spcAft>
                <a:spcPts val="0"/>
              </a:spcAft>
            </a:pPr>
            <a:r>
              <a:rPr lang="en-US" altLang="zh-CN" sz="1800" dirty="0"/>
              <a:t>        </a:t>
            </a:r>
            <a:r>
              <a:rPr lang="en-US" altLang="zh-CN" sz="1800" dirty="0" err="1"/>
              <a:t>cout</a:t>
            </a:r>
            <a:r>
              <a:rPr lang="en-US" altLang="zh-CN" sz="1800" dirty="0"/>
              <a:t> &lt;&lt; </a:t>
            </a:r>
            <a:r>
              <a:rPr lang="en-US" altLang="zh-CN" sz="1800" dirty="0" err="1"/>
              <a:t>pq.top</a:t>
            </a:r>
            <a:r>
              <a:rPr lang="en-US" altLang="zh-CN" sz="1800" dirty="0"/>
              <a:t>() &lt;&lt; ' ';</a:t>
            </a:r>
          </a:p>
          <a:p>
            <a:pPr>
              <a:lnSpc>
                <a:spcPct val="130000"/>
              </a:lnSpc>
              <a:spcBef>
                <a:spcPts val="0"/>
              </a:spcBef>
              <a:spcAft>
                <a:spcPts val="0"/>
              </a:spcAft>
            </a:pPr>
            <a:r>
              <a:rPr lang="en-US" altLang="zh-CN" sz="1800" dirty="0"/>
              <a:t>        </a:t>
            </a:r>
            <a:r>
              <a:rPr lang="en-US" altLang="zh-CN" sz="1800" dirty="0" err="1"/>
              <a:t>pq.pop</a:t>
            </a:r>
            <a:r>
              <a:rPr lang="en-US" altLang="zh-CN" sz="1800" dirty="0"/>
              <a:t>();</a:t>
            </a:r>
          </a:p>
          <a:p>
            <a:pPr>
              <a:lnSpc>
                <a:spcPct val="130000"/>
              </a:lnSpc>
              <a:spcBef>
                <a:spcPts val="0"/>
              </a:spcBef>
              <a:spcAft>
                <a:spcPts val="0"/>
              </a:spcAft>
            </a:pPr>
            <a:r>
              <a:rPr lang="en-US" altLang="zh-CN" sz="1800" dirty="0"/>
              <a:t>    }</a:t>
            </a:r>
          </a:p>
          <a:p>
            <a:pPr>
              <a:lnSpc>
                <a:spcPct val="130000"/>
              </a:lnSpc>
              <a:spcBef>
                <a:spcPts val="0"/>
              </a:spcBef>
              <a:spcAft>
                <a:spcPts val="0"/>
              </a:spcAft>
            </a:pPr>
            <a:r>
              <a:rPr lang="en-US" altLang="zh-CN" sz="1800" dirty="0"/>
              <a:t>} </a:t>
            </a:r>
          </a:p>
        </p:txBody>
      </p:sp>
      <p:pic>
        <p:nvPicPr>
          <p:cNvPr id="4" name="图片 3"/>
          <p:cNvPicPr>
            <a:picLocks noChangeAspect="1"/>
          </p:cNvPicPr>
          <p:nvPr/>
        </p:nvPicPr>
        <p:blipFill>
          <a:blip r:embed="rId2"/>
          <a:stretch>
            <a:fillRect/>
          </a:stretch>
        </p:blipFill>
        <p:spPr>
          <a:xfrm>
            <a:off x="6553200" y="4116705"/>
            <a:ext cx="5095875" cy="1304925"/>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128" y="218821"/>
            <a:ext cx="9720072" cy="1139081"/>
          </a:xfrm>
        </p:spPr>
        <p:txBody>
          <a:bodyPr/>
          <a:lstStyle/>
          <a:p>
            <a:r>
              <a:rPr dirty="0">
                <a:sym typeface="+mn-ea"/>
              </a:rPr>
              <a:t>priority_queue</a:t>
            </a:r>
            <a:r>
              <a:rPr lang="zh-CN" dirty="0">
                <a:sym typeface="+mn-ea"/>
              </a:rPr>
              <a:t>自定义类型</a:t>
            </a:r>
          </a:p>
        </p:txBody>
      </p:sp>
      <p:sp>
        <p:nvSpPr>
          <p:cNvPr id="3" name="内容占位符 2"/>
          <p:cNvSpPr>
            <a:spLocks noGrp="1"/>
          </p:cNvSpPr>
          <p:nvPr>
            <p:ph idx="1"/>
          </p:nvPr>
        </p:nvSpPr>
        <p:spPr>
          <a:xfrm>
            <a:off x="1024255" y="1358265"/>
            <a:ext cx="10405745" cy="5246370"/>
          </a:xfrm>
        </p:spPr>
        <p:txBody>
          <a:bodyPr>
            <a:noAutofit/>
          </a:bodyPr>
          <a:lstStyle/>
          <a:p>
            <a:pPr>
              <a:lnSpc>
                <a:spcPct val="120000"/>
              </a:lnSpc>
              <a:spcBef>
                <a:spcPts val="0"/>
              </a:spcBef>
              <a:spcAft>
                <a:spcPts val="0"/>
              </a:spcAft>
            </a:pPr>
            <a:r>
              <a:rPr lang="zh-CN" altLang="en-US" sz="1400" dirty="0"/>
              <a:t>#include&lt;bits/stdc++.h&gt;</a:t>
            </a:r>
          </a:p>
          <a:p>
            <a:pPr>
              <a:lnSpc>
                <a:spcPct val="120000"/>
              </a:lnSpc>
              <a:spcBef>
                <a:spcPts val="0"/>
              </a:spcBef>
              <a:spcAft>
                <a:spcPts val="0"/>
              </a:spcAft>
            </a:pPr>
            <a:r>
              <a:rPr lang="zh-CN" altLang="en-US" sz="1400" dirty="0"/>
              <a:t>using namespace std;</a:t>
            </a:r>
          </a:p>
          <a:p>
            <a:pPr>
              <a:lnSpc>
                <a:spcPct val="120000"/>
              </a:lnSpc>
              <a:spcBef>
                <a:spcPts val="0"/>
              </a:spcBef>
              <a:spcAft>
                <a:spcPts val="0"/>
              </a:spcAft>
            </a:pPr>
            <a:r>
              <a:rPr lang="zh-CN" altLang="en-US" sz="1400" dirty="0"/>
              <a:t>struct node {</a:t>
            </a:r>
          </a:p>
          <a:p>
            <a:pPr>
              <a:lnSpc>
                <a:spcPct val="120000"/>
              </a:lnSpc>
              <a:spcBef>
                <a:spcPts val="0"/>
              </a:spcBef>
              <a:spcAft>
                <a:spcPts val="0"/>
              </a:spcAft>
            </a:pPr>
            <a:r>
              <a:rPr lang="zh-CN" altLang="en-US" sz="1400" dirty="0"/>
              <a:t>    int x, y;</a:t>
            </a:r>
          </a:p>
          <a:p>
            <a:pPr>
              <a:lnSpc>
                <a:spcPct val="120000"/>
              </a:lnSpc>
              <a:spcBef>
                <a:spcPts val="0"/>
              </a:spcBef>
              <a:spcAft>
                <a:spcPts val="0"/>
              </a:spcAft>
            </a:pPr>
            <a:r>
              <a:rPr lang="zh-CN" altLang="en-US" sz="1400" dirty="0"/>
              <a:t>    node(int a = 0, int b = 0){</a:t>
            </a:r>
          </a:p>
          <a:p>
            <a:pPr>
              <a:lnSpc>
                <a:spcPct val="120000"/>
              </a:lnSpc>
              <a:spcBef>
                <a:spcPts val="0"/>
              </a:spcBef>
              <a:spcAft>
                <a:spcPts val="0"/>
              </a:spcAft>
            </a:pPr>
            <a:r>
              <a:rPr lang="zh-CN" altLang="en-US" sz="1400" dirty="0"/>
              <a:t>        x = a;   y = b;</a:t>
            </a:r>
          </a:p>
          <a:p>
            <a:pPr>
              <a:lnSpc>
                <a:spcPct val="120000"/>
              </a:lnSpc>
              <a:spcBef>
                <a:spcPts val="0"/>
              </a:spcBef>
              <a:spcAft>
                <a:spcPts val="0"/>
              </a:spcAft>
            </a:pPr>
            <a:r>
              <a:rPr lang="zh-CN" altLang="en-US" sz="1400" dirty="0"/>
              <a:t>    }</a:t>
            </a:r>
          </a:p>
          <a:p>
            <a:pPr>
              <a:lnSpc>
                <a:spcPct val="120000"/>
              </a:lnSpc>
              <a:spcBef>
                <a:spcPts val="0"/>
              </a:spcBef>
              <a:spcAft>
                <a:spcPts val="0"/>
              </a:spcAft>
            </a:pPr>
            <a:r>
              <a:rPr lang="zh-CN" altLang="en-US" sz="1400" dirty="0"/>
              <a:t>    bool operator &lt; (const node &amp;b) const {</a:t>
            </a:r>
          </a:p>
          <a:p>
            <a:pPr>
              <a:lnSpc>
                <a:spcPct val="120000"/>
              </a:lnSpc>
              <a:spcBef>
                <a:spcPts val="0"/>
              </a:spcBef>
              <a:spcAft>
                <a:spcPts val="0"/>
              </a:spcAft>
            </a:pPr>
            <a:r>
              <a:rPr lang="zh-CN" altLang="en-US" sz="1400" dirty="0"/>
              <a:t>        if(x == b.x) return y &gt; b.y;</a:t>
            </a:r>
          </a:p>
          <a:p>
            <a:pPr>
              <a:lnSpc>
                <a:spcPct val="120000"/>
              </a:lnSpc>
              <a:spcBef>
                <a:spcPts val="0"/>
              </a:spcBef>
              <a:spcAft>
                <a:spcPts val="0"/>
              </a:spcAft>
            </a:pPr>
            <a:r>
              <a:rPr lang="zh-CN" altLang="en-US" sz="1400" dirty="0"/>
              <a:t>        return x &gt; b.x;</a:t>
            </a:r>
          </a:p>
          <a:p>
            <a:pPr>
              <a:lnSpc>
                <a:spcPct val="120000"/>
              </a:lnSpc>
              <a:spcBef>
                <a:spcPts val="0"/>
              </a:spcBef>
              <a:spcAft>
                <a:spcPts val="0"/>
              </a:spcAft>
            </a:pPr>
            <a:r>
              <a:rPr lang="zh-CN" altLang="en-US" sz="1400" dirty="0"/>
              <a:t>    }</a:t>
            </a:r>
          </a:p>
          <a:p>
            <a:pPr>
              <a:lnSpc>
                <a:spcPct val="120000"/>
              </a:lnSpc>
              <a:spcBef>
                <a:spcPts val="0"/>
              </a:spcBef>
              <a:spcAft>
                <a:spcPts val="0"/>
              </a:spcAft>
            </a:pPr>
            <a:r>
              <a:rPr lang="zh-CN" altLang="en-US" sz="1400" dirty="0"/>
              <a:t>};</a:t>
            </a:r>
          </a:p>
          <a:p>
            <a:pPr>
              <a:lnSpc>
                <a:spcPct val="120000"/>
              </a:lnSpc>
              <a:spcBef>
                <a:spcPts val="0"/>
              </a:spcBef>
              <a:spcAft>
                <a:spcPts val="0"/>
              </a:spcAft>
            </a:pPr>
            <a:r>
              <a:rPr lang="zh-CN" altLang="en-US" sz="1400" dirty="0"/>
              <a:t>int main(){</a:t>
            </a:r>
          </a:p>
          <a:p>
            <a:pPr>
              <a:lnSpc>
                <a:spcPct val="120000"/>
              </a:lnSpc>
              <a:spcBef>
                <a:spcPts val="0"/>
              </a:spcBef>
              <a:spcAft>
                <a:spcPts val="0"/>
              </a:spcAft>
            </a:pPr>
            <a:r>
              <a:rPr lang="zh-CN" altLang="en-US" sz="1400" dirty="0"/>
              <a:t>    priority_queue&lt;node&gt; Q;</a:t>
            </a:r>
          </a:p>
          <a:p>
            <a:pPr>
              <a:lnSpc>
                <a:spcPct val="120000"/>
              </a:lnSpc>
              <a:spcBef>
                <a:spcPts val="0"/>
              </a:spcBef>
              <a:spcAft>
                <a:spcPts val="0"/>
              </a:spcAft>
            </a:pPr>
            <a:r>
              <a:rPr lang="zh-CN" altLang="en-US" sz="1400" dirty="0"/>
              <a:t>    for(int i = 0; i &lt; 10; i++) </a:t>
            </a:r>
          </a:p>
          <a:p>
            <a:pPr>
              <a:lnSpc>
                <a:spcPct val="120000"/>
              </a:lnSpc>
              <a:spcBef>
                <a:spcPts val="0"/>
              </a:spcBef>
              <a:spcAft>
                <a:spcPts val="0"/>
              </a:spcAft>
            </a:pPr>
            <a:r>
              <a:rPr lang="zh-CN" altLang="en-US" sz="1400" dirty="0"/>
              <a:t>        Q.push(node(rand() % 10, rand() % 10));</a:t>
            </a:r>
          </a:p>
          <a:p>
            <a:pPr>
              <a:lnSpc>
                <a:spcPct val="120000"/>
              </a:lnSpc>
              <a:spcBef>
                <a:spcPts val="0"/>
              </a:spcBef>
              <a:spcAft>
                <a:spcPts val="0"/>
              </a:spcAft>
            </a:pPr>
            <a:r>
              <a:rPr lang="zh-CN" altLang="en-US" sz="1400" dirty="0"/>
              <a:t>    while(!Q.empty()){</a:t>
            </a:r>
          </a:p>
          <a:p>
            <a:pPr>
              <a:lnSpc>
                <a:spcPct val="120000"/>
              </a:lnSpc>
              <a:spcBef>
                <a:spcPts val="0"/>
              </a:spcBef>
              <a:spcAft>
                <a:spcPts val="0"/>
              </a:spcAft>
            </a:pPr>
            <a:r>
              <a:rPr lang="zh-CN" altLang="en-US" sz="1400" dirty="0"/>
              <a:t>        node a = Q.top();   Q.pop();</a:t>
            </a:r>
          </a:p>
          <a:p>
            <a:pPr>
              <a:lnSpc>
                <a:spcPct val="120000"/>
              </a:lnSpc>
              <a:spcBef>
                <a:spcPts val="0"/>
              </a:spcBef>
              <a:spcAft>
                <a:spcPts val="0"/>
              </a:spcAft>
            </a:pPr>
            <a:r>
              <a:rPr lang="zh-CN" altLang="en-US" sz="1400" dirty="0"/>
              <a:t>        cout &lt;&lt; a.x &lt;&lt; ' ' &lt;&lt; a.y &lt;&lt; endl;</a:t>
            </a:r>
          </a:p>
          <a:p>
            <a:pPr>
              <a:lnSpc>
                <a:spcPct val="120000"/>
              </a:lnSpc>
              <a:spcBef>
                <a:spcPts val="0"/>
              </a:spcBef>
              <a:spcAft>
                <a:spcPts val="0"/>
              </a:spcAft>
            </a:pPr>
            <a:r>
              <a:rPr lang="zh-CN" altLang="en-US" sz="1400" dirty="0"/>
              <a:t>    }</a:t>
            </a:r>
          </a:p>
          <a:p>
            <a:pPr>
              <a:lnSpc>
                <a:spcPct val="120000"/>
              </a:lnSpc>
              <a:spcBef>
                <a:spcPts val="0"/>
              </a:spcBef>
              <a:spcAft>
                <a:spcPts val="0"/>
              </a:spcAft>
            </a:pPr>
            <a:r>
              <a:rPr lang="zh-CN" altLang="en-US" sz="1400" dirty="0"/>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priority_queue自定义类型</a:t>
            </a:r>
            <a:r>
              <a:rPr lang="en-US" altLang="zh-CN"/>
              <a:t>2</a:t>
            </a:r>
          </a:p>
        </p:txBody>
      </p:sp>
      <p:sp>
        <p:nvSpPr>
          <p:cNvPr id="3" name="内容占位符 2"/>
          <p:cNvSpPr>
            <a:spLocks noGrp="1"/>
          </p:cNvSpPr>
          <p:nvPr>
            <p:ph idx="1"/>
          </p:nvPr>
        </p:nvSpPr>
        <p:spPr/>
        <p:txBody>
          <a:bodyPr/>
          <a:lstStyle/>
          <a:p>
            <a:r>
              <a:rPr lang="zh-CN" altLang="en-US"/>
              <a:t>自定义类型重载 operator&lt; 后，声明对象时就可以只带一个模板参数。</a:t>
            </a:r>
          </a:p>
          <a:p>
            <a:r>
              <a:rPr lang="zh-CN" altLang="en-US"/>
              <a:t>但此时不能像基本类型这样声明  </a:t>
            </a:r>
          </a:p>
          <a:p>
            <a:r>
              <a:rPr lang="zh-CN" altLang="en-US"/>
              <a:t>priority_queue&lt;Node, vector&lt;Node&gt;, greater&lt;Node&gt; &gt;;</a:t>
            </a:r>
            <a:br>
              <a:rPr lang="zh-CN" altLang="en-US"/>
            </a:br>
            <a:r>
              <a:rPr lang="zh-CN" altLang="en-US"/>
              <a:t>原因是 greater&lt;Node&gt; 没有定义。</a:t>
            </a:r>
          </a:p>
          <a:p>
            <a:r>
              <a:rPr lang="zh-CN" altLang="en-US"/>
              <a:t>如果想用这种方法定义则可以按如下方式：</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7735" y="523240"/>
            <a:ext cx="10937875" cy="6094095"/>
          </a:xfrm>
        </p:spPr>
        <p:txBody>
          <a:bodyPr numCol="1">
            <a:noAutofit/>
          </a:bodyPr>
          <a:lstStyle/>
          <a:p>
            <a:pPr>
              <a:lnSpc>
                <a:spcPct val="110000"/>
              </a:lnSpc>
              <a:spcBef>
                <a:spcPts val="0"/>
              </a:spcBef>
              <a:spcAft>
                <a:spcPts val="0"/>
              </a:spcAft>
            </a:pPr>
            <a:r>
              <a:rPr lang="zh-CN" altLang="en-US" sz="1600" dirty="0"/>
              <a:t>#include&lt;bits/stdc++.h&gt;</a:t>
            </a:r>
          </a:p>
          <a:p>
            <a:pPr>
              <a:lnSpc>
                <a:spcPct val="110000"/>
              </a:lnSpc>
              <a:spcBef>
                <a:spcPts val="0"/>
              </a:spcBef>
              <a:spcAft>
                <a:spcPts val="0"/>
              </a:spcAft>
            </a:pPr>
            <a:r>
              <a:rPr lang="zh-CN" altLang="en-US" sz="1600" dirty="0"/>
              <a:t>using namespace std;</a:t>
            </a:r>
          </a:p>
          <a:p>
            <a:pPr>
              <a:lnSpc>
                <a:spcPct val="110000"/>
              </a:lnSpc>
              <a:spcBef>
                <a:spcPts val="0"/>
              </a:spcBef>
              <a:spcAft>
                <a:spcPts val="0"/>
              </a:spcAft>
            </a:pPr>
            <a:r>
              <a:rPr lang="zh-CN" altLang="en-US" sz="1600" dirty="0"/>
              <a:t>struct node {</a:t>
            </a:r>
          </a:p>
          <a:p>
            <a:pPr>
              <a:lnSpc>
                <a:spcPct val="110000"/>
              </a:lnSpc>
              <a:spcBef>
                <a:spcPts val="0"/>
              </a:spcBef>
              <a:spcAft>
                <a:spcPts val="0"/>
              </a:spcAft>
            </a:pPr>
            <a:r>
              <a:rPr lang="zh-CN" altLang="en-US" sz="1600" dirty="0"/>
              <a:t>    int x, y;</a:t>
            </a:r>
          </a:p>
          <a:p>
            <a:pPr>
              <a:lnSpc>
                <a:spcPct val="110000"/>
              </a:lnSpc>
              <a:spcBef>
                <a:spcPts val="0"/>
              </a:spcBef>
              <a:spcAft>
                <a:spcPts val="0"/>
              </a:spcAft>
            </a:pPr>
            <a:r>
              <a:rPr lang="zh-CN" altLang="en-US" sz="1600" dirty="0"/>
              <a:t>    node(int a = 0, int b = 0){</a:t>
            </a:r>
          </a:p>
          <a:p>
            <a:pPr>
              <a:lnSpc>
                <a:spcPct val="110000"/>
              </a:lnSpc>
              <a:spcBef>
                <a:spcPts val="0"/>
              </a:spcBef>
              <a:spcAft>
                <a:spcPts val="0"/>
              </a:spcAft>
            </a:pPr>
            <a:r>
              <a:rPr lang="zh-CN" altLang="en-US" sz="1600" dirty="0"/>
              <a:t>        x = a;   y = b;</a:t>
            </a:r>
          </a:p>
          <a:p>
            <a:pPr>
              <a:lnSpc>
                <a:spcPct val="110000"/>
              </a:lnSpc>
              <a:spcBef>
                <a:spcPts val="0"/>
              </a:spcBef>
              <a:spcAft>
                <a:spcPts val="0"/>
              </a:spcAft>
            </a:pPr>
            <a:r>
              <a:rPr lang="zh-CN" altLang="en-US" sz="1600" dirty="0"/>
              <a:t>    }</a:t>
            </a:r>
          </a:p>
          <a:p>
            <a:pPr>
              <a:lnSpc>
                <a:spcPct val="110000"/>
              </a:lnSpc>
              <a:spcBef>
                <a:spcPts val="0"/>
              </a:spcBef>
              <a:spcAft>
                <a:spcPts val="0"/>
              </a:spcAft>
            </a:pPr>
            <a:r>
              <a:rPr lang="zh-CN" altLang="en-US" sz="1600" dirty="0"/>
              <a:t>};</a:t>
            </a:r>
          </a:p>
          <a:p>
            <a:pPr>
              <a:lnSpc>
                <a:spcPct val="110000"/>
              </a:lnSpc>
              <a:spcBef>
                <a:spcPts val="0"/>
              </a:spcBef>
              <a:spcAft>
                <a:spcPts val="0"/>
              </a:spcAft>
            </a:pPr>
            <a:r>
              <a:rPr lang="zh-CN" altLang="en-US" sz="1600" dirty="0"/>
              <a:t>struct cmp {</a:t>
            </a:r>
          </a:p>
          <a:p>
            <a:pPr>
              <a:lnSpc>
                <a:spcPct val="110000"/>
              </a:lnSpc>
              <a:spcBef>
                <a:spcPts val="0"/>
              </a:spcBef>
              <a:spcAft>
                <a:spcPts val="0"/>
              </a:spcAft>
            </a:pPr>
            <a:r>
              <a:rPr lang="zh-CN" altLang="en-US" sz="1600" dirty="0"/>
              <a:t>    bool operator() (node a, node b){</a:t>
            </a:r>
          </a:p>
          <a:p>
            <a:pPr>
              <a:lnSpc>
                <a:spcPct val="110000"/>
              </a:lnSpc>
              <a:spcBef>
                <a:spcPts val="0"/>
              </a:spcBef>
              <a:spcAft>
                <a:spcPts val="0"/>
              </a:spcAft>
            </a:pPr>
            <a:r>
              <a:rPr lang="zh-CN" altLang="en-US" sz="1600" dirty="0"/>
              <a:t>        if(a.x == b.x) return a.y &gt; b.y;</a:t>
            </a:r>
          </a:p>
          <a:p>
            <a:pPr>
              <a:lnSpc>
                <a:spcPct val="110000"/>
              </a:lnSpc>
              <a:spcBef>
                <a:spcPts val="0"/>
              </a:spcBef>
              <a:spcAft>
                <a:spcPts val="0"/>
              </a:spcAft>
            </a:pPr>
            <a:r>
              <a:rPr lang="zh-CN" altLang="en-US" sz="1600" dirty="0"/>
              <a:t>        return a.x &gt; b.x;</a:t>
            </a:r>
          </a:p>
          <a:p>
            <a:pPr>
              <a:lnSpc>
                <a:spcPct val="110000"/>
              </a:lnSpc>
              <a:spcBef>
                <a:spcPts val="0"/>
              </a:spcBef>
              <a:spcAft>
                <a:spcPts val="0"/>
              </a:spcAft>
            </a:pPr>
            <a:r>
              <a:rPr lang="zh-CN" altLang="en-US" sz="1600" dirty="0"/>
              <a:t>    }</a:t>
            </a:r>
          </a:p>
          <a:p>
            <a:pPr>
              <a:lnSpc>
                <a:spcPct val="110000"/>
              </a:lnSpc>
              <a:spcBef>
                <a:spcPts val="0"/>
              </a:spcBef>
              <a:spcAft>
                <a:spcPts val="0"/>
              </a:spcAft>
            </a:pPr>
            <a:r>
              <a:rPr lang="zh-CN" altLang="en-US" sz="1600" dirty="0"/>
              <a:t>};</a:t>
            </a:r>
          </a:p>
          <a:p>
            <a:pPr>
              <a:lnSpc>
                <a:spcPct val="110000"/>
              </a:lnSpc>
              <a:spcBef>
                <a:spcPts val="0"/>
              </a:spcBef>
              <a:spcAft>
                <a:spcPts val="0"/>
              </a:spcAft>
            </a:pPr>
            <a:r>
              <a:rPr lang="zh-CN" altLang="en-US" sz="1600" dirty="0"/>
              <a:t>int main(){</a:t>
            </a:r>
          </a:p>
          <a:p>
            <a:pPr>
              <a:lnSpc>
                <a:spcPct val="110000"/>
              </a:lnSpc>
              <a:spcBef>
                <a:spcPts val="0"/>
              </a:spcBef>
              <a:spcAft>
                <a:spcPts val="0"/>
              </a:spcAft>
            </a:pPr>
            <a:r>
              <a:rPr lang="zh-CN" altLang="en-US" sz="1600" dirty="0"/>
              <a:t>    priority_queue&lt;node, vector&lt;node&gt;, cmp &gt; Q;</a:t>
            </a:r>
          </a:p>
          <a:p>
            <a:pPr>
              <a:lnSpc>
                <a:spcPct val="110000"/>
              </a:lnSpc>
              <a:spcBef>
                <a:spcPts val="0"/>
              </a:spcBef>
              <a:spcAft>
                <a:spcPts val="0"/>
              </a:spcAft>
            </a:pPr>
            <a:r>
              <a:rPr lang="zh-CN" altLang="en-US" sz="1600" dirty="0"/>
              <a:t>    for(int i = 0; i &lt; 10; i++) </a:t>
            </a:r>
          </a:p>
          <a:p>
            <a:pPr>
              <a:lnSpc>
                <a:spcPct val="110000"/>
              </a:lnSpc>
              <a:spcBef>
                <a:spcPts val="0"/>
              </a:spcBef>
              <a:spcAft>
                <a:spcPts val="0"/>
              </a:spcAft>
            </a:pPr>
            <a:r>
              <a:rPr lang="zh-CN" altLang="en-US" sz="1600" dirty="0"/>
              <a:t>        Q.push(node(rand() % 10, rand() % 10));</a:t>
            </a:r>
          </a:p>
          <a:p>
            <a:pPr>
              <a:lnSpc>
                <a:spcPct val="110000"/>
              </a:lnSpc>
              <a:spcBef>
                <a:spcPts val="0"/>
              </a:spcBef>
              <a:spcAft>
                <a:spcPts val="0"/>
              </a:spcAft>
            </a:pPr>
            <a:r>
              <a:rPr lang="zh-CN" altLang="en-US" sz="1600" dirty="0"/>
              <a:t>    while(!Q.empty()){</a:t>
            </a:r>
          </a:p>
          <a:p>
            <a:pPr>
              <a:lnSpc>
                <a:spcPct val="110000"/>
              </a:lnSpc>
              <a:spcBef>
                <a:spcPts val="0"/>
              </a:spcBef>
              <a:spcAft>
                <a:spcPts val="0"/>
              </a:spcAft>
            </a:pPr>
            <a:r>
              <a:rPr lang="zh-CN" altLang="en-US" sz="1600" dirty="0"/>
              <a:t>        node a = Q.top();   Q.pop();</a:t>
            </a:r>
          </a:p>
          <a:p>
            <a:pPr>
              <a:lnSpc>
                <a:spcPct val="110000"/>
              </a:lnSpc>
              <a:spcBef>
                <a:spcPts val="0"/>
              </a:spcBef>
              <a:spcAft>
                <a:spcPts val="0"/>
              </a:spcAft>
            </a:pPr>
            <a:r>
              <a:rPr lang="zh-CN" altLang="en-US" sz="1600" dirty="0"/>
              <a:t>        cout &lt;&lt; a.x &lt;&lt; ' ' &lt;&lt; a.y &lt;&lt; endl;</a:t>
            </a:r>
          </a:p>
          <a:p>
            <a:pPr>
              <a:lnSpc>
                <a:spcPct val="110000"/>
              </a:lnSpc>
              <a:spcBef>
                <a:spcPts val="0"/>
              </a:spcBef>
              <a:spcAft>
                <a:spcPts val="0"/>
              </a:spcAft>
            </a:pPr>
            <a:r>
              <a:rPr lang="zh-CN" altLang="en-US" sz="1600" dirty="0"/>
              <a:t>    }</a:t>
            </a:r>
          </a:p>
          <a:p>
            <a:pPr>
              <a:lnSpc>
                <a:spcPct val="110000"/>
              </a:lnSpc>
              <a:spcBef>
                <a:spcPts val="0"/>
              </a:spcBef>
              <a:spcAft>
                <a:spcPts val="0"/>
              </a:spcAft>
            </a:pPr>
            <a:r>
              <a:rPr lang="zh-CN" altLang="en-US" sz="1600" dirty="0"/>
              <a: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dirty="0"/>
              <a:t>STL算法</a:t>
            </a:r>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STL算法</a:t>
            </a:r>
            <a:r>
              <a:rPr lang="zh-CN" altLang="en-US" dirty="0"/>
              <a:t>概述</a:t>
            </a:r>
          </a:p>
        </p:txBody>
      </p:sp>
      <p:sp>
        <p:nvSpPr>
          <p:cNvPr id="3" name="内容占位符 2"/>
          <p:cNvSpPr>
            <a:spLocks noGrp="1"/>
          </p:cNvSpPr>
          <p:nvPr>
            <p:ph idx="1"/>
          </p:nvPr>
        </p:nvSpPr>
        <p:spPr>
          <a:xfrm>
            <a:off x="1024255" y="1894205"/>
            <a:ext cx="10405745" cy="4711700"/>
          </a:xfrm>
        </p:spPr>
        <p:txBody>
          <a:bodyPr>
            <a:normAutofit/>
          </a:bodyPr>
          <a:lstStyle/>
          <a:p>
            <a:pPr>
              <a:lnSpc>
                <a:spcPct val="120000"/>
              </a:lnSpc>
              <a:spcBef>
                <a:spcPts val="0"/>
              </a:spcBef>
              <a:spcAft>
                <a:spcPts val="0"/>
              </a:spcAft>
            </a:pPr>
            <a:r>
              <a:rPr dirty="0"/>
              <a:t>STL提供了一些标准算法来处理容器内的元素</a:t>
            </a:r>
          </a:p>
          <a:p>
            <a:pPr>
              <a:lnSpc>
                <a:spcPct val="120000"/>
              </a:lnSpc>
              <a:spcBef>
                <a:spcPts val="0"/>
              </a:spcBef>
              <a:spcAft>
                <a:spcPts val="0"/>
              </a:spcAft>
            </a:pPr>
            <a:r>
              <a:rPr dirty="0"/>
              <a:t>搜寻、排序、拷贝、数值运算</a:t>
            </a:r>
          </a:p>
          <a:p>
            <a:pPr>
              <a:lnSpc>
                <a:spcPct val="120000"/>
              </a:lnSpc>
              <a:spcBef>
                <a:spcPts val="0"/>
              </a:spcBef>
              <a:spcAft>
                <a:spcPts val="0"/>
              </a:spcAft>
            </a:pPr>
            <a:r>
              <a:rPr dirty="0"/>
              <a:t>STL的算法是全局函数</a:t>
            </a:r>
          </a:p>
          <a:p>
            <a:pPr>
              <a:lnSpc>
                <a:spcPct val="120000"/>
              </a:lnSpc>
              <a:spcBef>
                <a:spcPts val="0"/>
              </a:spcBef>
              <a:spcAft>
                <a:spcPts val="0"/>
              </a:spcAft>
            </a:pPr>
            <a:r>
              <a:rPr dirty="0"/>
              <a:t>明确划分数据和操作</a:t>
            </a:r>
          </a:p>
          <a:p>
            <a:pPr>
              <a:lnSpc>
                <a:spcPct val="120000"/>
              </a:lnSpc>
              <a:spcBef>
                <a:spcPts val="0"/>
              </a:spcBef>
              <a:spcAft>
                <a:spcPts val="0"/>
              </a:spcAft>
            </a:pPr>
            <a:r>
              <a:rPr dirty="0"/>
              <a:t>泛型函数式编程模式</a:t>
            </a:r>
          </a:p>
          <a:p>
            <a:pPr>
              <a:lnSpc>
                <a:spcPct val="120000"/>
              </a:lnSpc>
              <a:spcBef>
                <a:spcPts val="0"/>
              </a:spcBef>
              <a:spcAft>
                <a:spcPts val="0"/>
              </a:spcAft>
            </a:pPr>
            <a:r>
              <a:rPr dirty="0"/>
              <a:t>所有算法可以对所有容器适用，甚至可以操作不同类型容器的元素</a:t>
            </a:r>
          </a:p>
          <a:p>
            <a:pPr>
              <a:lnSpc>
                <a:spcPct val="120000"/>
              </a:lnSpc>
              <a:spcBef>
                <a:spcPts val="0"/>
              </a:spcBef>
              <a:spcAft>
                <a:spcPts val="0"/>
              </a:spcAft>
            </a:pPr>
            <a:r>
              <a:rPr dirty="0"/>
              <a:t>算法头文件</a:t>
            </a:r>
          </a:p>
          <a:p>
            <a:pPr>
              <a:lnSpc>
                <a:spcPct val="120000"/>
              </a:lnSpc>
              <a:spcBef>
                <a:spcPts val="0"/>
              </a:spcBef>
              <a:spcAft>
                <a:spcPts val="0"/>
              </a:spcAft>
            </a:pPr>
            <a:r>
              <a:rPr dirty="0"/>
              <a:t>#include  &lt;algorithm&gt;</a:t>
            </a:r>
          </a:p>
          <a:p>
            <a:pPr>
              <a:lnSpc>
                <a:spcPct val="120000"/>
              </a:lnSpc>
              <a:spcBef>
                <a:spcPts val="0"/>
              </a:spcBef>
              <a:spcAft>
                <a:spcPts val="0"/>
              </a:spcAft>
            </a:pPr>
            <a:r>
              <a:rPr dirty="0"/>
              <a:t>#include &lt;numeric&gt;</a:t>
            </a:r>
          </a:p>
          <a:p>
            <a:pPr>
              <a:lnSpc>
                <a:spcPct val="120000"/>
              </a:lnSpc>
              <a:spcBef>
                <a:spcPts val="0"/>
              </a:spcBef>
              <a:spcAft>
                <a:spcPts val="0"/>
              </a:spcAft>
            </a:pPr>
            <a:r>
              <a:rPr dirty="0"/>
              <a:t>STL算法实例：algorithm</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STL算法概述</a:t>
            </a:r>
          </a:p>
        </p:txBody>
      </p:sp>
      <p:sp>
        <p:nvSpPr>
          <p:cNvPr id="3" name="内容占位符 2"/>
          <p:cNvSpPr>
            <a:spLocks noGrp="1"/>
          </p:cNvSpPr>
          <p:nvPr>
            <p:ph idx="1"/>
          </p:nvPr>
        </p:nvSpPr>
        <p:spPr/>
        <p:txBody>
          <a:bodyPr>
            <a:noAutofit/>
          </a:bodyPr>
          <a:lstStyle/>
          <a:p>
            <a:pPr>
              <a:lnSpc>
                <a:spcPct val="110000"/>
              </a:lnSpc>
            </a:pPr>
            <a:r>
              <a:rPr sz="2400" dirty="0"/>
              <a:t>区间（range）</a:t>
            </a:r>
          </a:p>
          <a:p>
            <a:pPr lvl="1">
              <a:lnSpc>
                <a:spcPct val="110000"/>
              </a:lnSpc>
            </a:pPr>
            <a:r>
              <a:rPr sz="2000" dirty="0"/>
              <a:t>所有算法都用来处理一个或多个区间内的元素。</a:t>
            </a:r>
          </a:p>
          <a:p>
            <a:pPr lvl="1">
              <a:lnSpc>
                <a:spcPct val="110000"/>
              </a:lnSpc>
            </a:pPr>
            <a:r>
              <a:rPr sz="2000" dirty="0"/>
              <a:t>区间可以但不一定涵盖容器内所有元素</a:t>
            </a:r>
          </a:p>
          <a:p>
            <a:pPr lvl="1">
              <a:lnSpc>
                <a:spcPct val="110000"/>
              </a:lnSpc>
            </a:pPr>
            <a:r>
              <a:rPr sz="2000" dirty="0"/>
              <a:t>为了操作元素的某个子集必须将区间的首尾（iterator）当作两个参数传递给算法</a:t>
            </a:r>
          </a:p>
          <a:p>
            <a:pPr lvl="1">
              <a:lnSpc>
                <a:spcPct val="110000"/>
              </a:lnSpc>
            </a:pPr>
            <a:r>
              <a:rPr sz="2000" dirty="0"/>
              <a:t>调用时必须确保区间有效性</a:t>
            </a:r>
          </a:p>
          <a:p>
            <a:pPr lvl="2">
              <a:lnSpc>
                <a:spcPct val="110000"/>
              </a:lnSpc>
            </a:pPr>
            <a:r>
              <a:rPr sz="1600" b="1" dirty="0"/>
              <a:t>从起点出发，逐一前进，能够到达终点。</a:t>
            </a:r>
          </a:p>
          <a:p>
            <a:pPr lvl="2">
              <a:lnSpc>
                <a:spcPct val="110000"/>
              </a:lnSpc>
            </a:pPr>
            <a:r>
              <a:rPr sz="1600" b="1" dirty="0"/>
              <a:t>区间首尾两个迭代器必须属于同一容器，且前后放置正确</a:t>
            </a:r>
          </a:p>
          <a:p>
            <a:pPr lvl="2">
              <a:lnSpc>
                <a:spcPct val="110000"/>
              </a:lnSpc>
            </a:pPr>
            <a:r>
              <a:rPr sz="1600" b="1" dirty="0"/>
              <a:t>无效区间可能会引起无限循环或者内存非法访问</a:t>
            </a:r>
          </a:p>
          <a:p>
            <a:pPr lvl="1">
              <a:lnSpc>
                <a:spcPct val="110000"/>
              </a:lnSpc>
            </a:pPr>
            <a:r>
              <a:rPr sz="2000" dirty="0"/>
              <a:t>所有算法处理的都是半开区间[begin, end)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 PART 2 </a:t>
            </a:r>
            <a:r>
              <a:rPr lang="zh-CN" altLang="en-US"/>
              <a:t>迭代器概述</a:t>
            </a:r>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STL算法概述</a:t>
            </a:r>
            <a:endParaRPr lang="zh-CN" altLang="en-US" dirty="0"/>
          </a:p>
        </p:txBody>
      </p:sp>
      <p:sp>
        <p:nvSpPr>
          <p:cNvPr id="3" name="内容占位符 2"/>
          <p:cNvSpPr>
            <a:spLocks noGrp="1"/>
          </p:cNvSpPr>
          <p:nvPr>
            <p:ph idx="1"/>
          </p:nvPr>
        </p:nvSpPr>
        <p:spPr/>
        <p:txBody>
          <a:bodyPr>
            <a:normAutofit/>
          </a:bodyPr>
          <a:lstStyle/>
          <a:p>
            <a:r>
              <a:rPr sz="2400" dirty="0"/>
              <a:t>STL算法分类</a:t>
            </a:r>
          </a:p>
          <a:p>
            <a:pPr lvl="1"/>
            <a:r>
              <a:rPr sz="2000" dirty="0"/>
              <a:t>非变动性算法（nonmodifying algorithms）</a:t>
            </a:r>
          </a:p>
          <a:p>
            <a:pPr lvl="1"/>
            <a:r>
              <a:rPr sz="2000" dirty="0"/>
              <a:t>变动性算法（modifying algorithms）</a:t>
            </a:r>
          </a:p>
          <a:p>
            <a:pPr lvl="1"/>
            <a:r>
              <a:rPr sz="2000" dirty="0"/>
              <a:t>移除性算法（removing algorithms）</a:t>
            </a:r>
          </a:p>
          <a:p>
            <a:pPr lvl="1"/>
            <a:r>
              <a:rPr sz="2000" dirty="0"/>
              <a:t>变序性算法（mutating algorithms）</a:t>
            </a:r>
          </a:p>
          <a:p>
            <a:pPr lvl="1"/>
            <a:r>
              <a:rPr sz="2000" dirty="0"/>
              <a:t>排序性算法（sorting algorithms）</a:t>
            </a:r>
          </a:p>
          <a:p>
            <a:pPr lvl="1"/>
            <a:r>
              <a:rPr sz="2000" dirty="0"/>
              <a:t>已序区间算法（sorted range algorithms）</a:t>
            </a:r>
          </a:p>
          <a:p>
            <a:pPr lvl="1"/>
            <a:r>
              <a:rPr sz="2000" dirty="0"/>
              <a:t>数值算法（numeric algorithms）</a:t>
            </a:r>
          </a:p>
          <a:p>
            <a:endParaRPr lang="en-US" altLang="zh-CN" sz="2400" dirty="0"/>
          </a:p>
          <a:p>
            <a:endParaRPr lang="en-US" altLang="zh-CN" sz="24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for_each()算法</a:t>
            </a:r>
          </a:p>
        </p:txBody>
      </p:sp>
      <p:sp>
        <p:nvSpPr>
          <p:cNvPr id="3" name="内容占位符 2"/>
          <p:cNvSpPr>
            <a:spLocks noGrp="1"/>
          </p:cNvSpPr>
          <p:nvPr>
            <p:ph idx="1"/>
          </p:nvPr>
        </p:nvSpPr>
        <p:spPr/>
        <p:txBody>
          <a:bodyPr>
            <a:normAutofit/>
          </a:bodyPr>
          <a:lstStyle/>
          <a:p>
            <a:r>
              <a:rPr lang="zh-CN" altLang="en-US" dirty="0"/>
              <a:t>Function for_each (InputIterator first, InputIterator last, Function fn);</a:t>
            </a:r>
          </a:p>
          <a:p>
            <a:r>
              <a:rPr lang="zh-CN" altLang="en-US" dirty="0"/>
              <a:t>对区间[beg, end)中的每一个元素调用</a:t>
            </a:r>
            <a:r>
              <a:rPr lang="en-US" altLang="zh-CN" dirty="0"/>
              <a:t>fn</a:t>
            </a:r>
            <a:r>
              <a:rPr lang="zh-CN" altLang="en-US" dirty="0"/>
              <a:t>(elem)</a:t>
            </a:r>
          </a:p>
          <a:p>
            <a:r>
              <a:rPr lang="zh-CN" altLang="en-US" dirty="0"/>
              <a:t>返回</a:t>
            </a:r>
            <a:r>
              <a:rPr lang="en-US" altLang="zh-CN" dirty="0"/>
              <a:t>fn</a:t>
            </a:r>
            <a:endParaRPr lang="zh-CN" altLang="en-US" dirty="0"/>
          </a:p>
          <a:p>
            <a:r>
              <a:rPr lang="en-US" altLang="zh-CN" dirty="0"/>
              <a:t>fn</a:t>
            </a:r>
            <a:r>
              <a:rPr lang="zh-CN" altLang="en-US" dirty="0"/>
              <a:t>可以改变元素</a:t>
            </a:r>
          </a:p>
          <a:p>
            <a:r>
              <a:rPr lang="en-US" altLang="zh-CN" dirty="0"/>
              <a:t>fn</a:t>
            </a:r>
            <a:r>
              <a:rPr lang="zh-CN" altLang="en-US" dirty="0"/>
              <a:t>的返回值被忽略</a:t>
            </a:r>
          </a:p>
          <a:p>
            <a:r>
              <a:rPr lang="zh-CN" altLang="en-US" dirty="0"/>
              <a:t>复杂度：O(n)</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for_each()算法</a:t>
            </a:r>
            <a:endParaRPr lang="zh-CN" altLang="en-US"/>
          </a:p>
        </p:txBody>
      </p:sp>
      <p:sp>
        <p:nvSpPr>
          <p:cNvPr id="3" name="内容占位符 2"/>
          <p:cNvSpPr>
            <a:spLocks noGrp="1"/>
          </p:cNvSpPr>
          <p:nvPr>
            <p:ph idx="1"/>
          </p:nvPr>
        </p:nvSpPr>
        <p:spPr/>
        <p:txBody>
          <a:bodyPr>
            <a:normAutofit fontScale="90000" lnSpcReduction="10000"/>
          </a:bodyPr>
          <a:lstStyle/>
          <a:p>
            <a:r>
              <a:rPr lang="zh-CN" altLang="en-US"/>
              <a:t>template&lt;class InputIterator, class Function&gt;</a:t>
            </a:r>
          </a:p>
          <a:p>
            <a:r>
              <a:rPr lang="zh-CN" altLang="en-US"/>
              <a:t>Function for_each(InputIterator first, InputIterator last, Function fn) {</a:t>
            </a:r>
          </a:p>
          <a:p>
            <a:r>
              <a:rPr lang="zh-CN" altLang="en-US"/>
              <a:t>  while (first!=last) {</a:t>
            </a:r>
          </a:p>
          <a:p>
            <a:r>
              <a:rPr lang="zh-CN" altLang="en-US"/>
              <a:t>    fn (*first);</a:t>
            </a:r>
          </a:p>
          <a:p>
            <a:r>
              <a:rPr lang="zh-CN" altLang="en-US"/>
              <a:t>    ++first;</a:t>
            </a:r>
          </a:p>
          <a:p>
            <a:r>
              <a:rPr lang="zh-CN" altLang="en-US"/>
              <a:t>  }</a:t>
            </a:r>
          </a:p>
          <a:p>
            <a:r>
              <a:rPr lang="zh-CN" altLang="en-US"/>
              <a:t>  return fn;      // or, since C++11: return move(fn);</a:t>
            </a:r>
          </a:p>
          <a:p>
            <a:r>
              <a:rPr lang="zh-CN" altLang="en-US"/>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7905" y="486410"/>
            <a:ext cx="10960100" cy="6169660"/>
          </a:xfrm>
        </p:spPr>
        <p:txBody>
          <a:bodyPr numCol="2">
            <a:normAutofit/>
          </a:bodyPr>
          <a:lstStyle/>
          <a:p>
            <a:pPr>
              <a:lnSpc>
                <a:spcPct val="140000"/>
              </a:lnSpc>
              <a:spcBef>
                <a:spcPts val="0"/>
              </a:spcBef>
              <a:spcAft>
                <a:spcPts val="0"/>
              </a:spcAft>
            </a:pPr>
            <a:r>
              <a:rPr lang="en-US" altLang="zh-CN" sz="1800" dirty="0"/>
              <a:t>//foreach</a:t>
            </a:r>
            <a:r>
              <a:rPr lang="zh-CN" altLang="en-US" sz="1800" dirty="0"/>
              <a:t>算法示例</a:t>
            </a:r>
          </a:p>
          <a:p>
            <a:pPr>
              <a:lnSpc>
                <a:spcPct val="140000"/>
              </a:lnSpc>
              <a:spcBef>
                <a:spcPts val="0"/>
              </a:spcBef>
              <a:spcAft>
                <a:spcPts val="0"/>
              </a:spcAft>
            </a:pPr>
            <a:r>
              <a:rPr sz="1800" dirty="0"/>
              <a:t>#include &lt;bits/stdc++.h&gt;     </a:t>
            </a:r>
          </a:p>
          <a:p>
            <a:pPr>
              <a:lnSpc>
                <a:spcPct val="140000"/>
              </a:lnSpc>
              <a:spcBef>
                <a:spcPts val="0"/>
              </a:spcBef>
              <a:spcAft>
                <a:spcPts val="0"/>
              </a:spcAft>
            </a:pPr>
            <a:r>
              <a:rPr sz="1800" dirty="0"/>
              <a:t>using namespace std;</a:t>
            </a:r>
          </a:p>
          <a:p>
            <a:pPr>
              <a:lnSpc>
                <a:spcPct val="140000"/>
              </a:lnSpc>
              <a:spcBef>
                <a:spcPts val="0"/>
              </a:spcBef>
              <a:spcAft>
                <a:spcPts val="0"/>
              </a:spcAft>
            </a:pPr>
            <a:r>
              <a:rPr sz="1800" dirty="0"/>
              <a:t>void fn (int i) {  //函数 </a:t>
            </a:r>
          </a:p>
          <a:p>
            <a:pPr>
              <a:lnSpc>
                <a:spcPct val="140000"/>
              </a:lnSpc>
              <a:spcBef>
                <a:spcPts val="0"/>
              </a:spcBef>
              <a:spcAft>
                <a:spcPts val="0"/>
              </a:spcAft>
            </a:pPr>
            <a:r>
              <a:rPr sz="1800" dirty="0"/>
              <a:t>  cout &lt;&lt; i &lt;&lt; ' ';</a:t>
            </a:r>
          </a:p>
          <a:p>
            <a:pPr>
              <a:lnSpc>
                <a:spcPct val="140000"/>
              </a:lnSpc>
              <a:spcBef>
                <a:spcPts val="0"/>
              </a:spcBef>
              <a:spcAft>
                <a:spcPts val="0"/>
              </a:spcAft>
            </a:pPr>
            <a:r>
              <a:rPr sz="1800" dirty="0"/>
              <a:t>}</a:t>
            </a:r>
          </a:p>
          <a:p>
            <a:pPr>
              <a:lnSpc>
                <a:spcPct val="140000"/>
              </a:lnSpc>
              <a:spcBef>
                <a:spcPts val="0"/>
              </a:spcBef>
              <a:spcAft>
                <a:spcPts val="0"/>
              </a:spcAft>
            </a:pPr>
            <a:r>
              <a:rPr sz="1800" dirty="0"/>
              <a:t>struct fot {        //函数对象 function object type:</a:t>
            </a:r>
          </a:p>
          <a:p>
            <a:pPr>
              <a:lnSpc>
                <a:spcPct val="140000"/>
              </a:lnSpc>
              <a:spcBef>
                <a:spcPts val="0"/>
              </a:spcBef>
              <a:spcAft>
                <a:spcPts val="0"/>
              </a:spcAft>
            </a:pPr>
            <a:r>
              <a:rPr sz="1800" dirty="0"/>
              <a:t>  void operator() (int i) {</a:t>
            </a:r>
          </a:p>
          <a:p>
            <a:pPr>
              <a:lnSpc>
                <a:spcPct val="140000"/>
              </a:lnSpc>
              <a:spcBef>
                <a:spcPts val="0"/>
              </a:spcBef>
              <a:spcAft>
                <a:spcPts val="0"/>
              </a:spcAft>
            </a:pPr>
            <a:r>
              <a:rPr sz="1800" dirty="0"/>
              <a:t>    cout &lt;&lt; i &lt;&lt; ' ';</a:t>
            </a:r>
          </a:p>
          <a:p>
            <a:pPr>
              <a:lnSpc>
                <a:spcPct val="140000"/>
              </a:lnSpc>
              <a:spcBef>
                <a:spcPts val="0"/>
              </a:spcBef>
              <a:spcAft>
                <a:spcPts val="0"/>
              </a:spcAft>
            </a:pPr>
            <a:r>
              <a:rPr sz="1800" dirty="0"/>
              <a:t>  }</a:t>
            </a:r>
          </a:p>
          <a:p>
            <a:pPr>
              <a:lnSpc>
                <a:spcPct val="140000"/>
              </a:lnSpc>
              <a:spcBef>
                <a:spcPts val="0"/>
              </a:spcBef>
              <a:spcAft>
                <a:spcPts val="0"/>
              </a:spcAft>
            </a:pPr>
            <a:r>
              <a:rPr sz="1800" dirty="0"/>
              <a:t>} fo;</a:t>
            </a:r>
          </a:p>
          <a:p>
            <a:pPr>
              <a:lnSpc>
                <a:spcPct val="140000"/>
              </a:lnSpc>
              <a:spcBef>
                <a:spcPts val="0"/>
              </a:spcBef>
              <a:spcAft>
                <a:spcPts val="0"/>
              </a:spcAft>
            </a:pPr>
            <a:r>
              <a:rPr sz="1800" dirty="0"/>
              <a:t>int main () {</a:t>
            </a:r>
          </a:p>
          <a:p>
            <a:pPr>
              <a:lnSpc>
                <a:spcPct val="140000"/>
              </a:lnSpc>
              <a:spcBef>
                <a:spcPts val="0"/>
              </a:spcBef>
              <a:spcAft>
                <a:spcPts val="0"/>
              </a:spcAft>
            </a:pPr>
            <a:r>
              <a:rPr sz="1800" dirty="0"/>
              <a:t>  vector&lt;int&gt; a;</a:t>
            </a:r>
          </a:p>
          <a:p>
            <a:pPr>
              <a:lnSpc>
                <a:spcPct val="140000"/>
              </a:lnSpc>
              <a:spcBef>
                <a:spcPts val="0"/>
              </a:spcBef>
              <a:spcAft>
                <a:spcPts val="0"/>
              </a:spcAft>
            </a:pPr>
            <a:r>
              <a:rPr sz="1800" dirty="0"/>
              <a:t>  a.push_back(10);</a:t>
            </a:r>
          </a:p>
          <a:p>
            <a:pPr>
              <a:lnSpc>
                <a:spcPct val="140000"/>
              </a:lnSpc>
              <a:spcBef>
                <a:spcPts val="0"/>
              </a:spcBef>
              <a:spcAft>
                <a:spcPts val="0"/>
              </a:spcAft>
            </a:pPr>
            <a:r>
              <a:rPr sz="1800" dirty="0"/>
              <a:t>  a.push_back(20);</a:t>
            </a:r>
          </a:p>
          <a:p>
            <a:pPr>
              <a:lnSpc>
                <a:spcPct val="140000"/>
              </a:lnSpc>
              <a:spcBef>
                <a:spcPts val="0"/>
              </a:spcBef>
              <a:spcAft>
                <a:spcPts val="0"/>
              </a:spcAft>
            </a:pPr>
            <a:r>
              <a:rPr sz="1800" dirty="0"/>
              <a:t>  a.push_back(30);</a:t>
            </a:r>
          </a:p>
          <a:p>
            <a:pPr>
              <a:lnSpc>
                <a:spcPct val="140000"/>
              </a:lnSpc>
              <a:spcBef>
                <a:spcPts val="0"/>
              </a:spcBef>
              <a:spcAft>
                <a:spcPts val="0"/>
              </a:spcAft>
            </a:pPr>
            <a:r>
              <a:rPr sz="1800" dirty="0"/>
              <a:t>  for_each (a.begin(), a.end(), fn);</a:t>
            </a:r>
          </a:p>
          <a:p>
            <a:pPr>
              <a:lnSpc>
                <a:spcPct val="140000"/>
              </a:lnSpc>
              <a:spcBef>
                <a:spcPts val="0"/>
              </a:spcBef>
              <a:spcAft>
                <a:spcPts val="0"/>
              </a:spcAft>
            </a:pPr>
            <a:r>
              <a:rPr sz="1800" dirty="0"/>
              <a:t>  cout &lt;&lt; '\n';</a:t>
            </a:r>
          </a:p>
          <a:p>
            <a:pPr>
              <a:lnSpc>
                <a:spcPct val="140000"/>
              </a:lnSpc>
              <a:spcBef>
                <a:spcPts val="0"/>
              </a:spcBef>
              <a:spcAft>
                <a:spcPts val="0"/>
              </a:spcAft>
            </a:pPr>
            <a:r>
              <a:rPr sz="1800" dirty="0"/>
              <a:t>  for_each (a.begin(), a.end(), fo);</a:t>
            </a:r>
          </a:p>
          <a:p>
            <a:pPr>
              <a:lnSpc>
                <a:spcPct val="140000"/>
              </a:lnSpc>
              <a:spcBef>
                <a:spcPts val="0"/>
              </a:spcBef>
              <a:spcAft>
                <a:spcPts val="0"/>
              </a:spcAft>
            </a:pPr>
            <a:r>
              <a:rPr sz="1800" dirty="0"/>
              <a:t>  cout &lt;&lt; '\n';</a:t>
            </a:r>
          </a:p>
          <a:p>
            <a:pPr>
              <a:lnSpc>
                <a:spcPct val="140000"/>
              </a:lnSpc>
              <a:spcBef>
                <a:spcPts val="0"/>
              </a:spcBef>
              <a:spcAft>
                <a:spcPts val="0"/>
              </a:spcAft>
            </a:pPr>
            <a:r>
              <a:rPr sz="1800" dirty="0"/>
              <a: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非变动性算法</a:t>
            </a:r>
          </a:p>
        </p:txBody>
      </p:sp>
      <p:sp>
        <p:nvSpPr>
          <p:cNvPr id="3" name="内容占位符 2"/>
          <p:cNvSpPr>
            <a:spLocks noGrp="1"/>
          </p:cNvSpPr>
          <p:nvPr>
            <p:ph idx="1"/>
          </p:nvPr>
        </p:nvSpPr>
        <p:spPr/>
        <p:txBody>
          <a:bodyPr/>
          <a:lstStyle/>
          <a:p>
            <a:r>
              <a:rPr lang="zh-CN" altLang="en-US" dirty="0"/>
              <a:t>非变动性算法既不改变元素次序也不改变元素值</a:t>
            </a:r>
          </a:p>
        </p:txBody>
      </p:sp>
      <p:graphicFrame>
        <p:nvGraphicFramePr>
          <p:cNvPr id="621602" name="Group 34"/>
          <p:cNvGraphicFramePr>
            <a:graphicFrameLocks noGrp="1"/>
          </p:cNvGraphicFramePr>
          <p:nvPr>
            <p:custDataLst>
              <p:tags r:id="rId1"/>
            </p:custDataLst>
          </p:nvPr>
        </p:nvGraphicFramePr>
        <p:xfrm>
          <a:off x="1190943" y="2483168"/>
          <a:ext cx="8905240" cy="4322445"/>
        </p:xfrm>
        <a:graphic>
          <a:graphicData uri="http://schemas.openxmlformats.org/drawingml/2006/table">
            <a:tbl>
              <a:tblPr/>
              <a:tblGrid>
                <a:gridCol w="2936240">
                  <a:extLst>
                    <a:ext uri="{9D8B030D-6E8A-4147-A177-3AD203B41FA5}">
                      <a16:colId xmlns:a16="http://schemas.microsoft.com/office/drawing/2014/main" val="20000"/>
                    </a:ext>
                  </a:extLst>
                </a:gridCol>
                <a:gridCol w="5969000">
                  <a:extLst>
                    <a:ext uri="{9D8B030D-6E8A-4147-A177-3AD203B41FA5}">
                      <a16:colId xmlns:a16="http://schemas.microsoft.com/office/drawing/2014/main" val="20001"/>
                    </a:ext>
                  </a:extLst>
                </a:gridCol>
              </a:tblGrid>
              <a:tr h="3225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名称</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作用</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057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count()</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返回元素个数</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count_if()</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返回满足某一条件的元素个数</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679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min_element()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返回最小元素（以迭代器表示）</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679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max_element()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返回最大元素（以迭代器表示）</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find()</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搜寻等于某值的第一个元素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0767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find_if()</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搜寻满足某个准则的第一个元素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5181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search_n()</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搜寻具有某种特性的第一段</a:t>
                      </a:r>
                      <a:r>
                        <a:rPr kumimoji="1" lang="zh-CN" altLang="en-US"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n</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个连续元素</a:t>
                      </a:r>
                      <a:r>
                        <a:rPr kumimoji="1" lang="zh-CN" altLang="en-US" sz="20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057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search()</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搜寻某个区间第一次出现的位置</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057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rgbClr val="FFFF00"/>
                          </a:solidFill>
                          <a:effectLst/>
                          <a:latin typeface="Times New Roman" panose="02020603050405020304"/>
                          <a:ea typeface="宋体" panose="02010600030101010101" pitchFamily="2" charset="-122"/>
                        </a:rPr>
                        <a:t>…</a:t>
                      </a:r>
                      <a:endParaRPr kumimoji="1" lang="en-US" altLang="zh-CN" sz="2000" b="1" i="0" u="none" strike="noStrike" cap="none" normalizeH="0" baseline="0">
                        <a:ln>
                          <a:noFill/>
                        </a:ln>
                        <a:solidFill>
                          <a:srgbClr val="FFFF00"/>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COUNT()</a:t>
            </a:r>
            <a:r>
              <a:rPr lang="zh-CN" altLang="en-US"/>
              <a:t>、</a:t>
            </a:r>
            <a:r>
              <a:rPr lang="en-US" altLang="zh-CN"/>
              <a:t>count_if</a:t>
            </a:r>
            <a:r>
              <a:rPr lang="zh-CN" altLang="en-US"/>
              <a:t>算法</a:t>
            </a:r>
          </a:p>
        </p:txBody>
      </p:sp>
      <p:sp>
        <p:nvSpPr>
          <p:cNvPr id="3" name="内容占位符 2"/>
          <p:cNvSpPr>
            <a:spLocks noGrp="1"/>
          </p:cNvSpPr>
          <p:nvPr>
            <p:ph idx="1"/>
          </p:nvPr>
        </p:nvSpPr>
        <p:spPr/>
        <p:txBody>
          <a:bodyPr/>
          <a:lstStyle/>
          <a:p>
            <a:r>
              <a:rPr lang="zh-CN" altLang="en-US"/>
              <a:t>元素计数</a:t>
            </a:r>
          </a:p>
          <a:p>
            <a:r>
              <a:rPr lang="zh-CN" altLang="en-US"/>
              <a:t>count(InputIterator beg,InputIterator end, const T&amp; value)</a:t>
            </a:r>
          </a:p>
          <a:p>
            <a:r>
              <a:rPr lang="zh-CN" altLang="en-US"/>
              <a:t>计算区间中值等于value的元素个数</a:t>
            </a:r>
          </a:p>
          <a:p>
            <a:r>
              <a:rPr lang="zh-CN" altLang="en-US"/>
              <a:t>count</a:t>
            </a:r>
            <a:r>
              <a:rPr lang="en-US" altLang="zh-CN"/>
              <a:t>_if</a:t>
            </a:r>
            <a:r>
              <a:rPr lang="zh-CN" altLang="en-US"/>
              <a:t>(InputIterator beg,InputIterator end, Predicate op)</a:t>
            </a:r>
          </a:p>
          <a:p>
            <a:r>
              <a:rPr lang="zh-CN" altLang="en-US"/>
              <a:t>计算区间中使判断式op结果为true的元素个数</a:t>
            </a:r>
          </a:p>
          <a:p>
            <a:r>
              <a:rPr lang="zh-CN" altLang="en-US"/>
              <a:t>op接受单个参数，返回值为bool型</a:t>
            </a:r>
          </a:p>
          <a:p>
            <a:r>
              <a:rPr lang="zh-CN" altLang="en-US"/>
              <a:t>复杂度：O(n)</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count_if</a:t>
            </a:r>
            <a:r>
              <a:rPr lang="zh-CN" altLang="en-US" dirty="0"/>
              <a:t>示例</a:t>
            </a:r>
          </a:p>
        </p:txBody>
      </p:sp>
      <p:sp>
        <p:nvSpPr>
          <p:cNvPr id="3" name="内容占位符 2"/>
          <p:cNvSpPr>
            <a:spLocks noGrp="1"/>
          </p:cNvSpPr>
          <p:nvPr>
            <p:ph idx="1"/>
          </p:nvPr>
        </p:nvSpPr>
        <p:spPr>
          <a:xfrm>
            <a:off x="1024128" y="1491916"/>
            <a:ext cx="10405872" cy="5366084"/>
          </a:xfrm>
        </p:spPr>
        <p:txBody>
          <a:bodyPr>
            <a:normAutofit/>
          </a:bodyPr>
          <a:lstStyle/>
          <a:p>
            <a:pPr>
              <a:lnSpc>
                <a:spcPct val="140000"/>
              </a:lnSpc>
              <a:spcBef>
                <a:spcPts val="0"/>
              </a:spcBef>
              <a:spcAft>
                <a:spcPts val="0"/>
              </a:spcAft>
            </a:pPr>
            <a:r>
              <a:rPr lang="en-US" altLang="zh-CN"/>
              <a:t>#include&lt;bits/stdc++.h&gt;</a:t>
            </a:r>
          </a:p>
          <a:p>
            <a:pPr>
              <a:lnSpc>
                <a:spcPct val="140000"/>
              </a:lnSpc>
              <a:spcBef>
                <a:spcPts val="0"/>
              </a:spcBef>
              <a:spcAft>
                <a:spcPts val="0"/>
              </a:spcAft>
            </a:pPr>
            <a:r>
              <a:rPr lang="en-US" altLang="zh-CN"/>
              <a:t>using namespace std;</a:t>
            </a:r>
          </a:p>
          <a:p>
            <a:pPr>
              <a:lnSpc>
                <a:spcPct val="140000"/>
              </a:lnSpc>
              <a:spcBef>
                <a:spcPts val="0"/>
              </a:spcBef>
              <a:spcAft>
                <a:spcPts val="0"/>
              </a:spcAft>
            </a:pPr>
            <a:r>
              <a:rPr lang="en-US" altLang="zh-CN"/>
              <a:t>bool IsOdd (int i) { </a:t>
            </a:r>
          </a:p>
          <a:p>
            <a:pPr>
              <a:lnSpc>
                <a:spcPct val="140000"/>
              </a:lnSpc>
              <a:spcBef>
                <a:spcPts val="0"/>
              </a:spcBef>
              <a:spcAft>
                <a:spcPts val="0"/>
              </a:spcAft>
            </a:pPr>
            <a:r>
              <a:rPr lang="en-US" altLang="zh-CN"/>
              <a:t>    return i % 2 == 1;</a:t>
            </a:r>
          </a:p>
          <a:p>
            <a:pPr>
              <a:lnSpc>
                <a:spcPct val="140000"/>
              </a:lnSpc>
              <a:spcBef>
                <a:spcPts val="0"/>
              </a:spcBef>
              <a:spcAft>
                <a:spcPts val="0"/>
              </a:spcAft>
            </a:pPr>
            <a:r>
              <a:rPr lang="en-US" altLang="zh-CN"/>
              <a:t>}</a:t>
            </a:r>
          </a:p>
          <a:p>
            <a:pPr>
              <a:lnSpc>
                <a:spcPct val="140000"/>
              </a:lnSpc>
              <a:spcBef>
                <a:spcPts val="0"/>
              </a:spcBef>
              <a:spcAft>
                <a:spcPts val="0"/>
              </a:spcAft>
            </a:pPr>
            <a:r>
              <a:rPr lang="en-US" altLang="zh-CN"/>
              <a:t>int main () {</a:t>
            </a:r>
          </a:p>
          <a:p>
            <a:pPr>
              <a:lnSpc>
                <a:spcPct val="140000"/>
              </a:lnSpc>
              <a:spcBef>
                <a:spcPts val="0"/>
              </a:spcBef>
              <a:spcAft>
                <a:spcPts val="0"/>
              </a:spcAft>
            </a:pPr>
            <a:r>
              <a:rPr lang="en-US" altLang="zh-CN"/>
              <a:t>  vector&lt;int&gt; a;</a:t>
            </a:r>
          </a:p>
          <a:p>
            <a:pPr>
              <a:lnSpc>
                <a:spcPct val="140000"/>
              </a:lnSpc>
              <a:spcBef>
                <a:spcPts val="0"/>
              </a:spcBef>
              <a:spcAft>
                <a:spcPts val="0"/>
              </a:spcAft>
            </a:pPr>
            <a:r>
              <a:rPr lang="en-US" altLang="zh-CN"/>
              <a:t>  for (int i=1; i&lt;10; i++) a.push_back(i); </a:t>
            </a:r>
          </a:p>
          <a:p>
            <a:pPr>
              <a:lnSpc>
                <a:spcPct val="140000"/>
              </a:lnSpc>
              <a:spcBef>
                <a:spcPts val="0"/>
              </a:spcBef>
              <a:spcAft>
                <a:spcPts val="0"/>
              </a:spcAft>
            </a:pPr>
            <a:r>
              <a:rPr lang="en-US" altLang="zh-CN"/>
              <a:t>  int ans = count_if (a.begin(), a.end(), IsOdd);</a:t>
            </a:r>
          </a:p>
          <a:p>
            <a:pPr>
              <a:lnSpc>
                <a:spcPct val="140000"/>
              </a:lnSpc>
              <a:spcBef>
                <a:spcPts val="0"/>
              </a:spcBef>
              <a:spcAft>
                <a:spcPts val="0"/>
              </a:spcAft>
            </a:pPr>
            <a:r>
              <a:rPr lang="en-US" altLang="zh-CN"/>
              <a:t>  cout &lt;&lt; ans &lt;&lt; endl;</a:t>
            </a:r>
          </a:p>
          <a:p>
            <a:pPr>
              <a:lnSpc>
                <a:spcPct val="140000"/>
              </a:lnSpc>
              <a:spcBef>
                <a:spcPts val="0"/>
              </a:spcBef>
              <a:spcAft>
                <a:spcPts val="0"/>
              </a:spcAft>
            </a:pPr>
            <a:r>
              <a:rPr lang="en-US" altLang="zh-CN"/>
              <a: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MAX_ELEMENT(), mIN_ELEMENT()</a:t>
            </a:r>
          </a:p>
        </p:txBody>
      </p:sp>
      <p:sp>
        <p:nvSpPr>
          <p:cNvPr id="3" name="内容占位符 2"/>
          <p:cNvSpPr>
            <a:spLocks noGrp="1"/>
          </p:cNvSpPr>
          <p:nvPr>
            <p:ph idx="1"/>
          </p:nvPr>
        </p:nvSpPr>
        <p:spPr/>
        <p:txBody>
          <a:bodyPr>
            <a:normAutofit fontScale="90000" lnSpcReduction="20000"/>
          </a:bodyPr>
          <a:lstStyle/>
          <a:p>
            <a:pPr>
              <a:lnSpc>
                <a:spcPct val="110000"/>
              </a:lnSpc>
            </a:pPr>
            <a:r>
              <a:rPr lang="zh-CN" altLang="en-US" dirty="0"/>
              <a:t>最小值和最大值</a:t>
            </a:r>
          </a:p>
          <a:p>
            <a:pPr>
              <a:lnSpc>
                <a:spcPct val="110000"/>
              </a:lnSpc>
            </a:pPr>
            <a:r>
              <a:rPr lang="zh-CN" altLang="en-US" dirty="0"/>
              <a:t>min_element(InputIterator beg,InputIterator end)</a:t>
            </a:r>
          </a:p>
          <a:p>
            <a:pPr>
              <a:lnSpc>
                <a:spcPct val="110000"/>
              </a:lnSpc>
            </a:pPr>
            <a:r>
              <a:rPr lang="zh-CN" altLang="en-US" dirty="0"/>
              <a:t>min_element(InputIterator beg,InputIterator end, CompFunc op)</a:t>
            </a:r>
          </a:p>
          <a:p>
            <a:pPr>
              <a:lnSpc>
                <a:spcPct val="110000"/>
              </a:lnSpc>
            </a:pPr>
            <a:r>
              <a:rPr lang="zh-CN" altLang="en-US" dirty="0"/>
              <a:t>max_element(InputIterator beg,InputIterator end)</a:t>
            </a:r>
          </a:p>
          <a:p>
            <a:pPr>
              <a:lnSpc>
                <a:spcPct val="110000"/>
              </a:lnSpc>
            </a:pPr>
            <a:r>
              <a:rPr lang="zh-CN" altLang="en-US" dirty="0"/>
              <a:t>max_element(InputIterator beg,InputIterator end, CompFunc op)</a:t>
            </a:r>
          </a:p>
          <a:p>
            <a:pPr>
              <a:lnSpc>
                <a:spcPct val="110000"/>
              </a:lnSpc>
            </a:pPr>
            <a:r>
              <a:rPr lang="zh-CN" altLang="en-US" dirty="0"/>
              <a:t>返回区间中最大或最小元素的位置（</a:t>
            </a:r>
            <a:r>
              <a:rPr lang="zh-CN" altLang="en-US" b="1" dirty="0">
                <a:solidFill>
                  <a:srgbClr val="FF0000"/>
                </a:solidFill>
              </a:rPr>
              <a:t>迭代器</a:t>
            </a:r>
            <a:r>
              <a:rPr lang="zh-CN" altLang="en-US" dirty="0"/>
              <a:t>）</a:t>
            </a:r>
          </a:p>
          <a:p>
            <a:pPr>
              <a:lnSpc>
                <a:spcPct val="110000"/>
              </a:lnSpc>
            </a:pPr>
            <a:r>
              <a:rPr lang="zh-CN" altLang="en-US" dirty="0"/>
              <a:t>无op参数的版本以&lt;（“小于”运算符）进行比较</a:t>
            </a:r>
          </a:p>
          <a:p>
            <a:pPr>
              <a:lnSpc>
                <a:spcPct val="110000"/>
              </a:lnSpc>
            </a:pPr>
            <a:r>
              <a:rPr lang="zh-CN" altLang="en-US" dirty="0"/>
              <a:t>op用来比较两个元素：bool op(elem1,elem2)，如果elem1“小于”elem2返回true否则返回false</a:t>
            </a:r>
          </a:p>
          <a:p>
            <a:pPr>
              <a:lnSpc>
                <a:spcPct val="110000"/>
              </a:lnSpc>
            </a:pPr>
            <a:r>
              <a:rPr lang="zh-CN" altLang="en-US" dirty="0"/>
              <a:t>复杂度： O(n)</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max/min</a:t>
            </a:r>
            <a:r>
              <a:rPr lang="zh-CN" altLang="en-US"/>
              <a:t>示例</a:t>
            </a:r>
          </a:p>
        </p:txBody>
      </p:sp>
      <p:sp>
        <p:nvSpPr>
          <p:cNvPr id="3" name="内容占位符 2"/>
          <p:cNvSpPr>
            <a:spLocks noGrp="1"/>
          </p:cNvSpPr>
          <p:nvPr>
            <p:ph idx="1"/>
          </p:nvPr>
        </p:nvSpPr>
        <p:spPr/>
        <p:txBody>
          <a:bodyPr numCol="1">
            <a:normAutofit/>
          </a:bodyPr>
          <a:lstStyle/>
          <a:p>
            <a:pPr>
              <a:lnSpc>
                <a:spcPct val="140000"/>
              </a:lnSpc>
              <a:spcBef>
                <a:spcPts val="0"/>
              </a:spcBef>
              <a:spcAft>
                <a:spcPts val="0"/>
              </a:spcAft>
            </a:pPr>
            <a:r>
              <a:rPr lang="en-US" altLang="zh-CN" sz="1800"/>
              <a:t>#include&lt;bits/stdc++.h&gt;</a:t>
            </a:r>
          </a:p>
          <a:p>
            <a:pPr>
              <a:lnSpc>
                <a:spcPct val="140000"/>
              </a:lnSpc>
              <a:spcBef>
                <a:spcPts val="0"/>
              </a:spcBef>
              <a:spcAft>
                <a:spcPts val="0"/>
              </a:spcAft>
            </a:pPr>
            <a:r>
              <a:rPr lang="en-US" altLang="zh-CN" sz="1800"/>
              <a:t>using namespace std;</a:t>
            </a:r>
          </a:p>
          <a:p>
            <a:pPr>
              <a:lnSpc>
                <a:spcPct val="140000"/>
              </a:lnSpc>
              <a:spcBef>
                <a:spcPts val="0"/>
              </a:spcBef>
              <a:spcAft>
                <a:spcPts val="0"/>
              </a:spcAft>
            </a:pPr>
            <a:r>
              <a:rPr lang="en-US" altLang="zh-CN" sz="1800"/>
              <a:t>bool fn(int i, int j) { return i &gt; j;} //自定义比较函数 </a:t>
            </a:r>
          </a:p>
          <a:p>
            <a:pPr>
              <a:lnSpc>
                <a:spcPct val="140000"/>
              </a:lnSpc>
              <a:spcBef>
                <a:spcPts val="0"/>
              </a:spcBef>
              <a:spcAft>
                <a:spcPts val="0"/>
              </a:spcAft>
            </a:pPr>
            <a:r>
              <a:rPr lang="en-US" altLang="zh-CN" sz="1800"/>
              <a:t>int main () {</a:t>
            </a:r>
          </a:p>
          <a:p>
            <a:pPr>
              <a:lnSpc>
                <a:spcPct val="140000"/>
              </a:lnSpc>
              <a:spcBef>
                <a:spcPts val="0"/>
              </a:spcBef>
              <a:spcAft>
                <a:spcPts val="0"/>
              </a:spcAft>
            </a:pPr>
            <a:r>
              <a:rPr lang="en-US" altLang="zh-CN" sz="1800"/>
              <a:t>  int a[] = {3,7,2,5,6,4,9};</a:t>
            </a:r>
          </a:p>
          <a:p>
            <a:pPr>
              <a:lnSpc>
                <a:spcPct val="140000"/>
              </a:lnSpc>
              <a:spcBef>
                <a:spcPts val="0"/>
              </a:spcBef>
              <a:spcAft>
                <a:spcPts val="0"/>
              </a:spcAft>
            </a:pPr>
            <a:r>
              <a:rPr lang="en-US" altLang="zh-CN" sz="1800"/>
              <a:t>  cout &lt;&lt; * min_element(a, a+7) &lt;&lt; '\n';</a:t>
            </a:r>
          </a:p>
          <a:p>
            <a:pPr>
              <a:lnSpc>
                <a:spcPct val="140000"/>
              </a:lnSpc>
              <a:spcBef>
                <a:spcPts val="0"/>
              </a:spcBef>
              <a:spcAft>
                <a:spcPts val="0"/>
              </a:spcAft>
            </a:pPr>
            <a:r>
              <a:rPr lang="en-US" altLang="zh-CN" sz="1800"/>
              <a:t>  cout &lt;&lt; * max_element(a, a+7) &lt;&lt; '\n';</a:t>
            </a:r>
          </a:p>
          <a:p>
            <a:pPr>
              <a:lnSpc>
                <a:spcPct val="140000"/>
              </a:lnSpc>
              <a:spcBef>
                <a:spcPts val="0"/>
              </a:spcBef>
              <a:spcAft>
                <a:spcPts val="0"/>
              </a:spcAft>
            </a:pPr>
            <a:r>
              <a:rPr lang="en-US" altLang="zh-CN" sz="1800"/>
              <a:t>  cout &lt;&lt; * min_element(a, a+7, fn) &lt;&lt; '\n';</a:t>
            </a:r>
          </a:p>
          <a:p>
            <a:pPr>
              <a:lnSpc>
                <a:spcPct val="140000"/>
              </a:lnSpc>
              <a:spcBef>
                <a:spcPts val="0"/>
              </a:spcBef>
              <a:spcAft>
                <a:spcPts val="0"/>
              </a:spcAft>
            </a:pPr>
            <a:r>
              <a:rPr lang="en-US" altLang="zh-CN" sz="1800"/>
              <a:t>  cout &lt;&lt; * max_element(a, a+7, fn) &lt;&lt; '\n';  </a:t>
            </a:r>
          </a:p>
          <a:p>
            <a:pPr>
              <a:lnSpc>
                <a:spcPct val="140000"/>
              </a:lnSpc>
              <a:spcBef>
                <a:spcPts val="0"/>
              </a:spcBef>
              <a:spcAft>
                <a:spcPts val="0"/>
              </a:spcAft>
            </a:pPr>
            <a:r>
              <a:rPr lang="en-US" altLang="zh-CN" sz="1800"/>
              <a: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find(), find_if()</a:t>
            </a:r>
            <a:r>
              <a:rPr lang="zh-CN" altLang="en-US" dirty="0"/>
              <a:t>算法</a:t>
            </a:r>
          </a:p>
        </p:txBody>
      </p:sp>
      <p:sp>
        <p:nvSpPr>
          <p:cNvPr id="3" name="内容占位符 2"/>
          <p:cNvSpPr>
            <a:spLocks noGrp="1"/>
          </p:cNvSpPr>
          <p:nvPr>
            <p:ph idx="1"/>
          </p:nvPr>
        </p:nvSpPr>
        <p:spPr/>
        <p:txBody>
          <a:bodyPr/>
          <a:lstStyle/>
          <a:p>
            <a:r>
              <a:rPr lang="zh-CN" altLang="en-US" dirty="0"/>
              <a:t>find (InputIterator beg,InputIterator end, const T&amp; value)</a:t>
            </a:r>
          </a:p>
          <a:p>
            <a:r>
              <a:rPr lang="zh-CN" altLang="en-US" dirty="0"/>
              <a:t>返回区间中第一个“元素值等于value”的元素位置</a:t>
            </a:r>
          </a:p>
          <a:p>
            <a:r>
              <a:rPr lang="zh-CN" altLang="en-US" dirty="0"/>
              <a:t>find_if (InputIterator beg,InputIterator end, Predicate op)</a:t>
            </a:r>
          </a:p>
          <a:p>
            <a:r>
              <a:rPr lang="zh-CN" altLang="en-US" dirty="0"/>
              <a:t>返回区间中第一个“使op结果为true”的元素位置</a:t>
            </a:r>
          </a:p>
          <a:p>
            <a:r>
              <a:rPr lang="zh-CN" altLang="en-US" dirty="0"/>
              <a:t>如果没有找到匹配元素，返回end</a:t>
            </a:r>
          </a:p>
          <a:p>
            <a:r>
              <a:rPr lang="zh-CN" altLang="en-US" dirty="0"/>
              <a:t>复杂度： O(n)</a:t>
            </a:r>
          </a:p>
          <a:p>
            <a:r>
              <a:rPr lang="zh-CN" altLang="en-US" dirty="0"/>
              <a:t>注意：</a:t>
            </a:r>
            <a:r>
              <a:rPr lang="en-US" altLang="zh-CN" dirty="0"/>
              <a:t>vector, deque, list</a:t>
            </a:r>
            <a:r>
              <a:rPr lang="zh-CN" altLang="en-US" dirty="0"/>
              <a:t>等顺序容器没有</a:t>
            </a:r>
            <a:r>
              <a:rPr lang="en-US" altLang="zh-CN" dirty="0"/>
              <a:t>find()</a:t>
            </a:r>
            <a:r>
              <a:rPr lang="zh-CN" altLang="en-US" dirty="0"/>
              <a:t>成员函数。而</a:t>
            </a:r>
            <a:r>
              <a:rPr lang="en-US" altLang="zh-CN" dirty="0"/>
              <a:t>set, map</a:t>
            </a:r>
            <a:r>
              <a:rPr lang="zh-CN" altLang="en-US" dirty="0"/>
              <a:t>等关联容器有</a:t>
            </a:r>
            <a:r>
              <a:rPr lang="en-US" altLang="zh-CN" dirty="0"/>
              <a:t>find()</a:t>
            </a:r>
            <a:r>
              <a:rPr lang="zh-CN" altLang="en-US" dirty="0"/>
              <a:t>成员函数。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迭代器概述</a:t>
            </a:r>
          </a:p>
        </p:txBody>
      </p:sp>
      <p:sp>
        <p:nvSpPr>
          <p:cNvPr id="5" name="内容占位符 4"/>
          <p:cNvSpPr>
            <a:spLocks noGrp="1"/>
          </p:cNvSpPr>
          <p:nvPr>
            <p:ph idx="1"/>
          </p:nvPr>
        </p:nvSpPr>
        <p:spPr/>
        <p:txBody>
          <a:bodyPr/>
          <a:lstStyle/>
          <a:p>
            <a:r>
              <a:rPr lang="zh-CN" altLang="en-US"/>
              <a:t>迭代器（iterator）</a:t>
            </a:r>
          </a:p>
          <a:p>
            <a:pPr lvl="1"/>
            <a:r>
              <a:rPr lang="zh-CN" altLang="en-US"/>
              <a:t>可遍历</a:t>
            </a:r>
            <a:r>
              <a:rPr lang="en-US" altLang="zh-CN"/>
              <a:t>(</a:t>
            </a:r>
            <a:r>
              <a:rPr lang="zh-CN" altLang="en-US"/>
              <a:t>枚举</a:t>
            </a:r>
            <a:r>
              <a:rPr lang="en-US" altLang="zh-CN"/>
              <a:t>)</a:t>
            </a:r>
            <a:r>
              <a:rPr lang="zh-CN" altLang="en-US"/>
              <a:t>STL容器内全部或部分元素的对象</a:t>
            </a:r>
          </a:p>
          <a:p>
            <a:pPr lvl="1"/>
            <a:r>
              <a:rPr lang="zh-CN" altLang="en-US"/>
              <a:t>指出容器中的一个特定位置</a:t>
            </a:r>
          </a:p>
          <a:p>
            <a:r>
              <a:rPr lang="zh-CN" altLang="en-US"/>
              <a:t>迭代器的基本操作</a:t>
            </a:r>
          </a:p>
        </p:txBody>
      </p:sp>
      <p:graphicFrame>
        <p:nvGraphicFramePr>
          <p:cNvPr id="591903" name="Group 31"/>
          <p:cNvGraphicFramePr>
            <a:graphicFrameLocks noGrp="1"/>
          </p:cNvGraphicFramePr>
          <p:nvPr>
            <p:custDataLst>
              <p:tags r:id="rId1"/>
            </p:custDataLst>
          </p:nvPr>
        </p:nvGraphicFramePr>
        <p:xfrm>
          <a:off x="2441258" y="3872230"/>
          <a:ext cx="7775575" cy="2795588"/>
        </p:xfrm>
        <a:graphic>
          <a:graphicData uri="http://schemas.openxmlformats.org/drawingml/2006/table">
            <a:tbl>
              <a:tblPr/>
              <a:tblGrid>
                <a:gridCol w="1511300">
                  <a:extLst>
                    <a:ext uri="{9D8B030D-6E8A-4147-A177-3AD203B41FA5}">
                      <a16:colId xmlns:a16="http://schemas.microsoft.com/office/drawing/2014/main" val="20000"/>
                    </a:ext>
                  </a:extLst>
                </a:gridCol>
                <a:gridCol w="6264275">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mn-ea"/>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仿宋" panose="02010600040101010101" charset="-122"/>
                          <a:ea typeface="华文仿宋" panose="02010600040101010101"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03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folHlink"/>
                          </a:solidFill>
                          <a:effectLst/>
                          <a:latin typeface="Consolas" panose="020B0609020204030204" charset="0"/>
                          <a:ea typeface="宋体" panose="02010600030101010101" pitchFamily="2" charset="-122"/>
                          <a:cs typeface="Consolas" panose="020B0609020204030204" charset="0"/>
                        </a:rPr>
                        <a:t>*</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仿宋" panose="02010600040101010101" charset="-122"/>
                          <a:ea typeface="华文仿宋" panose="02010600040101010101" charset="-122"/>
                          <a:cs typeface="华文仿宋" panose="02010600040101010101" charset="-122"/>
                        </a:rPr>
                        <a:t>返回当前位置上的元素值。如果该元素有成员，可以通过迭代器以</a:t>
                      </a:r>
                      <a:r>
                        <a:rPr kumimoji="1" lang="en-US" altLang="zh-CN" sz="2000" b="0" i="0" u="none" strike="noStrike" cap="none" normalizeH="0" baseline="0" dirty="0">
                          <a:ln>
                            <a:noFill/>
                          </a:ln>
                          <a:solidFill>
                            <a:schemeClr val="tx1"/>
                          </a:solidFill>
                          <a:effectLst/>
                          <a:latin typeface="华文仿宋" panose="02010600040101010101" charset="-122"/>
                          <a:ea typeface="华文仿宋" panose="02010600040101010101" charset="-122"/>
                          <a:cs typeface="华文仿宋" panose="02010600040101010101" charset="-122"/>
                        </a:rPr>
                        <a:t>operator -&gt;</a:t>
                      </a:r>
                      <a:r>
                        <a:rPr kumimoji="1" lang="zh-CN" altLang="en-US" sz="2000" b="0" i="0" u="none" strike="noStrike" cap="none" normalizeH="0" baseline="0" dirty="0">
                          <a:ln>
                            <a:noFill/>
                          </a:ln>
                          <a:solidFill>
                            <a:schemeClr val="tx1"/>
                          </a:solidFill>
                          <a:effectLst/>
                          <a:latin typeface="华文仿宋" panose="02010600040101010101" charset="-122"/>
                          <a:ea typeface="华文仿宋" panose="02010600040101010101" charset="-122"/>
                          <a:cs typeface="华文仿宋" panose="02010600040101010101" charset="-122"/>
                        </a:rPr>
                        <a:t>取用</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folHlink"/>
                          </a:solidFill>
                          <a:effectLst/>
                          <a:latin typeface="Consolas" panose="020B0609020204030204" charset="0"/>
                          <a:ea typeface="宋体" panose="02010600030101010101" pitchFamily="2" charset="-122"/>
                          <a:cs typeface="Consolas" panose="020B0609020204030204" charset="0"/>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仿宋" panose="02010600040101010101" charset="-122"/>
                          <a:ea typeface="华文仿宋" panose="02010600040101010101" charset="-122"/>
                        </a:rPr>
                        <a:t>将迭代器前进至下一元素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413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folHlink"/>
                          </a:solidFill>
                          <a:effectLst/>
                          <a:latin typeface="Consolas" panose="020B0609020204030204" charset="0"/>
                          <a:ea typeface="宋体" panose="02010600030101010101" pitchFamily="2" charset="-122"/>
                          <a:cs typeface="Consolas" panose="020B0609020204030204" charset="0"/>
                        </a:rPr>
                        <a:t>==</a:t>
                      </a:r>
                      <a:r>
                        <a:rPr kumimoji="1" lang="zh-CN" altLang="en-US" sz="2000" b="0" i="0" u="none" strike="noStrike" cap="none" normalizeH="0" baseline="0" dirty="0">
                          <a:ln>
                            <a:noFill/>
                          </a:ln>
                          <a:solidFill>
                            <a:schemeClr val="folHlink"/>
                          </a:solidFill>
                          <a:effectLst/>
                          <a:latin typeface="Consolas" panose="020B0609020204030204" charset="0"/>
                          <a:ea typeface="宋体" panose="02010600030101010101" pitchFamily="2" charset="-122"/>
                          <a:cs typeface="Consolas" panose="020B0609020204030204" charset="0"/>
                        </a:rPr>
                        <a:t>和</a:t>
                      </a:r>
                      <a:r>
                        <a:rPr kumimoji="1" lang="en-US" altLang="zh-CN" sz="2000" b="0" i="0" u="none" strike="noStrike" cap="none" normalizeH="0" baseline="0" dirty="0">
                          <a:ln>
                            <a:noFill/>
                          </a:ln>
                          <a:solidFill>
                            <a:schemeClr val="folHlink"/>
                          </a:solidFill>
                          <a:effectLst/>
                          <a:latin typeface="Consolas" panose="020B0609020204030204" charset="0"/>
                          <a:ea typeface="宋体" panose="02010600030101010101" pitchFamily="2" charset="-122"/>
                          <a:cs typeface="Consolas" panose="020B0609020204030204" charset="0"/>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仿宋" panose="02010600040101010101" charset="-122"/>
                          <a:ea typeface="华文仿宋" panose="02010600040101010101" charset="-122"/>
                        </a:rPr>
                        <a:t>判断两个迭代器是否指向同一位置</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57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宋体" panose="02010600030101010101" pitchFamily="2" charset="-122"/>
                          <a:cs typeface="Consolas" panose="020B0609020204030204" charset="0"/>
                        </a:rPr>
                        <a:t>=</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仿宋" panose="02010600040101010101" charset="-122"/>
                          <a:ea typeface="华文仿宋" panose="02010600040101010101" charset="-122"/>
                        </a:rPr>
                        <a:t>为迭代器赋值（将所指元素的位置赋值过去）</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91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find(), find_if()</a:t>
            </a:r>
            <a:r>
              <a:rPr lang="zh-CN" altLang="en-US" dirty="0">
                <a:sym typeface="+mn-ea"/>
              </a:rPr>
              <a:t>示例</a:t>
            </a:r>
          </a:p>
        </p:txBody>
      </p:sp>
      <p:sp>
        <p:nvSpPr>
          <p:cNvPr id="3" name="内容占位符 2"/>
          <p:cNvSpPr>
            <a:spLocks noGrp="1"/>
          </p:cNvSpPr>
          <p:nvPr>
            <p:ph idx="1"/>
          </p:nvPr>
        </p:nvSpPr>
        <p:spPr>
          <a:xfrm>
            <a:off x="1024255" y="1894205"/>
            <a:ext cx="10405745" cy="4795520"/>
          </a:xfrm>
        </p:spPr>
        <p:txBody>
          <a:bodyPr>
            <a:normAutofit fontScale="90000" lnSpcReduction="20000"/>
          </a:bodyPr>
          <a:lstStyle/>
          <a:p>
            <a:pPr>
              <a:lnSpc>
                <a:spcPct val="120000"/>
              </a:lnSpc>
              <a:spcBef>
                <a:spcPts val="0"/>
              </a:spcBef>
              <a:spcAft>
                <a:spcPts val="0"/>
              </a:spcAft>
            </a:pPr>
            <a:r>
              <a:rPr lang="zh-CN" altLang="en-US"/>
              <a:t>#include&lt;bits/stdc++.h&gt;</a:t>
            </a:r>
          </a:p>
          <a:p>
            <a:pPr>
              <a:lnSpc>
                <a:spcPct val="120000"/>
              </a:lnSpc>
              <a:spcBef>
                <a:spcPts val="0"/>
              </a:spcBef>
              <a:spcAft>
                <a:spcPts val="0"/>
              </a:spcAft>
            </a:pPr>
            <a:r>
              <a:rPr lang="zh-CN" altLang="en-US"/>
              <a:t>using namespace std;</a:t>
            </a:r>
          </a:p>
          <a:p>
            <a:pPr>
              <a:lnSpc>
                <a:spcPct val="120000"/>
              </a:lnSpc>
              <a:spcBef>
                <a:spcPts val="0"/>
              </a:spcBef>
              <a:spcAft>
                <a:spcPts val="0"/>
              </a:spcAft>
            </a:pPr>
            <a:r>
              <a:rPr lang="zh-CN" altLang="en-US"/>
              <a:t>bool IsOdd (int i) {</a:t>
            </a:r>
          </a:p>
          <a:p>
            <a:pPr>
              <a:lnSpc>
                <a:spcPct val="120000"/>
              </a:lnSpc>
              <a:spcBef>
                <a:spcPts val="0"/>
              </a:spcBef>
              <a:spcAft>
                <a:spcPts val="0"/>
              </a:spcAft>
            </a:pPr>
            <a:r>
              <a:rPr lang="zh-CN" altLang="en-US"/>
              <a:t>  return ((i%2)==1);</a:t>
            </a:r>
          </a:p>
          <a:p>
            <a:pPr>
              <a:lnSpc>
                <a:spcPct val="120000"/>
              </a:lnSpc>
              <a:spcBef>
                <a:spcPts val="0"/>
              </a:spcBef>
              <a:spcAft>
                <a:spcPts val="0"/>
              </a:spcAft>
            </a:pPr>
            <a:r>
              <a:rPr lang="zh-CN" altLang="en-US"/>
              <a:t>}</a:t>
            </a:r>
          </a:p>
          <a:p>
            <a:pPr>
              <a:lnSpc>
                <a:spcPct val="120000"/>
              </a:lnSpc>
              <a:spcBef>
                <a:spcPts val="0"/>
              </a:spcBef>
              <a:spcAft>
                <a:spcPts val="0"/>
              </a:spcAft>
            </a:pPr>
            <a:r>
              <a:rPr lang="zh-CN" altLang="en-US"/>
              <a:t>int main () {</a:t>
            </a:r>
          </a:p>
          <a:p>
            <a:pPr>
              <a:lnSpc>
                <a:spcPct val="120000"/>
              </a:lnSpc>
              <a:spcBef>
                <a:spcPts val="0"/>
              </a:spcBef>
              <a:spcAft>
                <a:spcPts val="0"/>
              </a:spcAft>
            </a:pPr>
            <a:r>
              <a:rPr lang="zh-CN" altLang="en-US"/>
              <a:t>  vector&lt;int&gt; a;</a:t>
            </a:r>
          </a:p>
          <a:p>
            <a:pPr>
              <a:lnSpc>
                <a:spcPct val="120000"/>
              </a:lnSpc>
              <a:spcBef>
                <a:spcPts val="0"/>
              </a:spcBef>
              <a:spcAft>
                <a:spcPts val="0"/>
              </a:spcAft>
            </a:pPr>
            <a:r>
              <a:rPr lang="zh-CN" altLang="en-US"/>
              <a:t>  a.push_back(10);</a:t>
            </a:r>
          </a:p>
          <a:p>
            <a:pPr>
              <a:lnSpc>
                <a:spcPct val="120000"/>
              </a:lnSpc>
              <a:spcBef>
                <a:spcPts val="0"/>
              </a:spcBef>
              <a:spcAft>
                <a:spcPts val="0"/>
              </a:spcAft>
            </a:pPr>
            <a:r>
              <a:rPr lang="zh-CN" altLang="en-US"/>
              <a:t>  a.push_back(25);</a:t>
            </a:r>
          </a:p>
          <a:p>
            <a:pPr>
              <a:lnSpc>
                <a:spcPct val="120000"/>
              </a:lnSpc>
              <a:spcBef>
                <a:spcPts val="0"/>
              </a:spcBef>
              <a:spcAft>
                <a:spcPts val="0"/>
              </a:spcAft>
            </a:pPr>
            <a:r>
              <a:rPr lang="zh-CN" altLang="en-US"/>
              <a:t>  a.push_back(40);</a:t>
            </a:r>
          </a:p>
          <a:p>
            <a:pPr>
              <a:lnSpc>
                <a:spcPct val="120000"/>
              </a:lnSpc>
              <a:spcBef>
                <a:spcPts val="0"/>
              </a:spcBef>
              <a:spcAft>
                <a:spcPts val="0"/>
              </a:spcAft>
            </a:pPr>
            <a:r>
              <a:rPr lang="zh-CN" altLang="en-US"/>
              <a:t>  a.push_back(55);</a:t>
            </a:r>
          </a:p>
          <a:p>
            <a:pPr>
              <a:lnSpc>
                <a:spcPct val="120000"/>
              </a:lnSpc>
              <a:spcBef>
                <a:spcPts val="0"/>
              </a:spcBef>
              <a:spcAft>
                <a:spcPts val="0"/>
              </a:spcAft>
            </a:pPr>
            <a:endParaRPr lang="zh-CN" altLang="en-US"/>
          </a:p>
          <a:p>
            <a:pPr>
              <a:lnSpc>
                <a:spcPct val="120000"/>
              </a:lnSpc>
              <a:spcBef>
                <a:spcPts val="0"/>
              </a:spcBef>
              <a:spcAft>
                <a:spcPts val="0"/>
              </a:spcAft>
            </a:pPr>
            <a:r>
              <a:rPr lang="zh-CN" altLang="en-US"/>
              <a:t>  vector&lt;int&gt;::iterator it = std::find_if (a.begin(), a.end(), IsOdd);</a:t>
            </a:r>
          </a:p>
          <a:p>
            <a:pPr>
              <a:lnSpc>
                <a:spcPct val="120000"/>
              </a:lnSpc>
              <a:spcBef>
                <a:spcPts val="0"/>
              </a:spcBef>
              <a:spcAft>
                <a:spcPts val="0"/>
              </a:spcAft>
            </a:pPr>
            <a:r>
              <a:rPr lang="zh-CN" altLang="en-US"/>
              <a:t>  cout &lt;&lt; "The first odd value is " &lt;&lt; *it &lt;&lt; '\n';</a:t>
            </a:r>
          </a:p>
          <a:p>
            <a:pPr>
              <a:lnSpc>
                <a:spcPct val="120000"/>
              </a:lnSpc>
              <a:spcBef>
                <a:spcPts val="0"/>
              </a:spcBef>
              <a:spcAft>
                <a:spcPts val="0"/>
              </a:spcAft>
            </a:pPr>
            <a:r>
              <a:rPr lang="zh-CN" altLang="en-US"/>
              <a: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变动性算法</a:t>
            </a:r>
          </a:p>
        </p:txBody>
      </p:sp>
      <p:sp>
        <p:nvSpPr>
          <p:cNvPr id="3" name="内容占位符 2"/>
          <p:cNvSpPr>
            <a:spLocks noGrp="1"/>
          </p:cNvSpPr>
          <p:nvPr>
            <p:ph idx="1"/>
          </p:nvPr>
        </p:nvSpPr>
        <p:spPr/>
        <p:txBody>
          <a:bodyPr/>
          <a:lstStyle/>
          <a:p>
            <a:r>
              <a:rPr lang="zh-CN" altLang="en-US" dirty="0"/>
              <a:t>直接改变元素值或者在复制到另一区间过程中改变元素值</a:t>
            </a:r>
          </a:p>
        </p:txBody>
      </p:sp>
      <p:graphicFrame>
        <p:nvGraphicFramePr>
          <p:cNvPr id="625702" name="Group 38"/>
          <p:cNvGraphicFramePr>
            <a:graphicFrameLocks noGrp="1"/>
          </p:cNvGraphicFramePr>
          <p:nvPr>
            <p:custDataLst>
              <p:tags r:id="rId1"/>
            </p:custDataLst>
            <p:extLst>
              <p:ext uri="{D42A27DB-BD31-4B8C-83A1-F6EECF244321}">
                <p14:modId xmlns:p14="http://schemas.microsoft.com/office/powerpoint/2010/main" val="428870266"/>
              </p:ext>
            </p:extLst>
          </p:nvPr>
        </p:nvGraphicFramePr>
        <p:xfrm>
          <a:off x="1220788" y="2497138"/>
          <a:ext cx="8832850" cy="4351020"/>
        </p:xfrm>
        <a:graphic>
          <a:graphicData uri="http://schemas.openxmlformats.org/drawingml/2006/table">
            <a:tbl>
              <a:tblPr/>
              <a:tblGrid>
                <a:gridCol w="3034665">
                  <a:extLst>
                    <a:ext uri="{9D8B030D-6E8A-4147-A177-3AD203B41FA5}">
                      <a16:colId xmlns:a16="http://schemas.microsoft.com/office/drawing/2014/main" val="20000"/>
                    </a:ext>
                  </a:extLst>
                </a:gridCol>
                <a:gridCol w="5798185">
                  <a:extLst>
                    <a:ext uri="{9D8B030D-6E8A-4147-A177-3AD203B41FA5}">
                      <a16:colId xmlns:a16="http://schemas.microsoft.com/office/drawing/2014/main" val="20001"/>
                    </a:ext>
                  </a:extLst>
                </a:gridCol>
              </a:tblGrid>
              <a:tr h="325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名称</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作用</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083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copy()</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从第一个元素开始正向复制某段区间</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51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copy_backward()</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从最后一个元素开始反向复制某段区间</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718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transform()</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变动（并复制）元素，将两个区间的元素合并</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7117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merge()</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合并两个区间</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swap_ranges</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交换两个区间的元素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108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fill()</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以给定值替换每个元素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fill_n</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以给定值替换</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n</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个元素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089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generate()</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以某项操作的结果替换每个元素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083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imes New Roman" panose="02020603050405020304"/>
                          <a:ea typeface="宋体" panose="02010600030101010101" pitchFamily="2" charset="-122"/>
                        </a:rPr>
                        <a:t>…</a:t>
                      </a:r>
                      <a:endPar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COPY(), COPY_BACKWARD</a:t>
            </a:r>
          </a:p>
        </p:txBody>
      </p:sp>
      <p:sp>
        <p:nvSpPr>
          <p:cNvPr id="3" name="内容占位符 2"/>
          <p:cNvSpPr>
            <a:spLocks noGrp="1"/>
          </p:cNvSpPr>
          <p:nvPr>
            <p:ph idx="1"/>
          </p:nvPr>
        </p:nvSpPr>
        <p:spPr/>
        <p:txBody>
          <a:bodyPr/>
          <a:lstStyle/>
          <a:p>
            <a:r>
              <a:rPr lang="zh-CN" altLang="en-US" dirty="0"/>
              <a:t>变动性算法</a:t>
            </a:r>
          </a:p>
          <a:p>
            <a:r>
              <a:rPr lang="zh-CN" altLang="en-US" dirty="0"/>
              <a:t>copy(s_beg, s_end, d_beg) －将[s_beg,s_end)区间内的元素复制到d_beg位置之后</a:t>
            </a:r>
          </a:p>
          <a:p>
            <a:r>
              <a:rPr lang="zh-CN" altLang="en-US" dirty="0"/>
              <a:t>copy_backw</a:t>
            </a:r>
            <a:r>
              <a:rPr lang="en-US" altLang="zh-CN" dirty="0"/>
              <a:t>a</a:t>
            </a:r>
            <a:r>
              <a:rPr lang="zh-CN" altLang="en-US" dirty="0"/>
              <a:t>rd(s_beg, s_end, d_end)－将[s_beg,s_end)区间内的元素复制到dend位置之前</a:t>
            </a:r>
          </a:p>
          <a:p>
            <a:r>
              <a:rPr lang="zh-CN" altLang="en-US" dirty="0"/>
              <a:t>复杂度：O(n)</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copy_backward()</a:t>
            </a:r>
            <a:r>
              <a:rPr lang="zh-CN" altLang="en-US"/>
              <a:t>示例</a:t>
            </a:r>
          </a:p>
        </p:txBody>
      </p:sp>
      <p:sp>
        <p:nvSpPr>
          <p:cNvPr id="3" name="内容占位符 2"/>
          <p:cNvSpPr>
            <a:spLocks noGrp="1"/>
          </p:cNvSpPr>
          <p:nvPr>
            <p:ph idx="1"/>
          </p:nvPr>
        </p:nvSpPr>
        <p:spPr/>
        <p:txBody>
          <a:bodyPr>
            <a:normAutofit/>
          </a:bodyPr>
          <a:lstStyle/>
          <a:p>
            <a:pPr>
              <a:lnSpc>
                <a:spcPct val="140000"/>
              </a:lnSpc>
              <a:spcBef>
                <a:spcPts val="0"/>
              </a:spcBef>
              <a:spcAft>
                <a:spcPts val="0"/>
              </a:spcAft>
            </a:pPr>
            <a:r>
              <a:rPr lang="en-US" altLang="zh-CN" sz="1400"/>
              <a:t>#include&lt;bits/stdc++.h&gt;</a:t>
            </a:r>
          </a:p>
          <a:p>
            <a:pPr>
              <a:lnSpc>
                <a:spcPct val="140000"/>
              </a:lnSpc>
              <a:spcBef>
                <a:spcPts val="0"/>
              </a:spcBef>
              <a:spcAft>
                <a:spcPts val="0"/>
              </a:spcAft>
            </a:pPr>
            <a:r>
              <a:rPr lang="en-US" altLang="zh-CN" sz="1400"/>
              <a:t>using namespace std;</a:t>
            </a:r>
          </a:p>
          <a:p>
            <a:pPr>
              <a:lnSpc>
                <a:spcPct val="140000"/>
              </a:lnSpc>
              <a:spcBef>
                <a:spcPts val="0"/>
              </a:spcBef>
              <a:spcAft>
                <a:spcPts val="0"/>
              </a:spcAft>
            </a:pPr>
            <a:r>
              <a:rPr lang="en-US" altLang="zh-CN" sz="1400"/>
              <a:t>int main () {</a:t>
            </a:r>
          </a:p>
          <a:p>
            <a:pPr>
              <a:lnSpc>
                <a:spcPct val="140000"/>
              </a:lnSpc>
              <a:spcBef>
                <a:spcPts val="0"/>
              </a:spcBef>
              <a:spcAft>
                <a:spcPts val="0"/>
              </a:spcAft>
            </a:pPr>
            <a:r>
              <a:rPr lang="en-US" altLang="zh-CN" sz="1400"/>
              <a:t>  std::vector&lt;int&gt; a;</a:t>
            </a:r>
          </a:p>
          <a:p>
            <a:pPr>
              <a:lnSpc>
                <a:spcPct val="140000"/>
              </a:lnSpc>
              <a:spcBef>
                <a:spcPts val="0"/>
              </a:spcBef>
              <a:spcAft>
                <a:spcPts val="0"/>
              </a:spcAft>
            </a:pPr>
            <a:r>
              <a:rPr lang="en-US" altLang="zh-CN" sz="1400"/>
              <a:t>  for (int i=1; i&lt;=5; i++)</a:t>
            </a:r>
          </a:p>
          <a:p>
            <a:pPr>
              <a:lnSpc>
                <a:spcPct val="140000"/>
              </a:lnSpc>
              <a:spcBef>
                <a:spcPts val="0"/>
              </a:spcBef>
              <a:spcAft>
                <a:spcPts val="0"/>
              </a:spcAft>
            </a:pPr>
            <a:r>
              <a:rPr lang="en-US" altLang="zh-CN" sz="1400"/>
              <a:t>    a.push_back(i*10);          // a: 10 20 30 40 50</a:t>
            </a:r>
          </a:p>
          <a:p>
            <a:pPr>
              <a:lnSpc>
                <a:spcPct val="140000"/>
              </a:lnSpc>
              <a:spcBef>
                <a:spcPts val="0"/>
              </a:spcBef>
              <a:spcAft>
                <a:spcPts val="0"/>
              </a:spcAft>
            </a:pPr>
            <a:r>
              <a:rPr lang="en-US" altLang="zh-CN" sz="1400"/>
              <a:t>  a.resize(a.size()+3);  // 再添加3个元素位置 </a:t>
            </a:r>
          </a:p>
          <a:p>
            <a:pPr>
              <a:lnSpc>
                <a:spcPct val="140000"/>
              </a:lnSpc>
              <a:spcBef>
                <a:spcPts val="0"/>
              </a:spcBef>
              <a:spcAft>
                <a:spcPts val="0"/>
              </a:spcAft>
            </a:pPr>
            <a:r>
              <a:rPr lang="en-US" altLang="zh-CN" sz="1400"/>
              <a:t>  copy_backward ( a.begin(), a.begin()+5, a.end() );</a:t>
            </a:r>
          </a:p>
          <a:p>
            <a:pPr>
              <a:lnSpc>
                <a:spcPct val="140000"/>
              </a:lnSpc>
              <a:spcBef>
                <a:spcPts val="0"/>
              </a:spcBef>
              <a:spcAft>
                <a:spcPts val="0"/>
              </a:spcAft>
            </a:pPr>
            <a:r>
              <a:rPr lang="en-US" altLang="zh-CN" sz="1400"/>
              <a:t>  for (vector&lt;int&gt;::iterator it=a.begin(); it!=a.end(); ++it)</a:t>
            </a:r>
          </a:p>
          <a:p>
            <a:pPr>
              <a:lnSpc>
                <a:spcPct val="140000"/>
              </a:lnSpc>
              <a:spcBef>
                <a:spcPts val="0"/>
              </a:spcBef>
              <a:spcAft>
                <a:spcPts val="0"/>
              </a:spcAft>
            </a:pPr>
            <a:r>
              <a:rPr lang="en-US" altLang="zh-CN" sz="1400"/>
              <a:t>    cout &lt;&lt; ' ' &lt;&lt; *it;</a:t>
            </a:r>
          </a:p>
          <a:p>
            <a:pPr>
              <a:lnSpc>
                <a:spcPct val="140000"/>
              </a:lnSpc>
              <a:spcBef>
                <a:spcPts val="0"/>
              </a:spcBef>
              <a:spcAft>
                <a:spcPts val="0"/>
              </a:spcAft>
            </a:pPr>
            <a:r>
              <a:rPr lang="en-US" altLang="zh-CN" sz="1400"/>
              <a:t>  std::cout &lt;&lt; '\n';</a:t>
            </a:r>
          </a:p>
          <a:p>
            <a:pPr>
              <a:lnSpc>
                <a:spcPct val="140000"/>
              </a:lnSpc>
              <a:spcBef>
                <a:spcPts val="0"/>
              </a:spcBef>
              <a:spcAft>
                <a:spcPts val="0"/>
              </a:spcAft>
            </a:pPr>
            <a:r>
              <a:rPr lang="en-US" altLang="zh-CN" sz="1400"/>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transform()</a:t>
            </a:r>
            <a:r>
              <a:rPr lang="zh-CN" altLang="en-US" dirty="0"/>
              <a:t>算法</a:t>
            </a:r>
          </a:p>
        </p:txBody>
      </p:sp>
      <p:sp>
        <p:nvSpPr>
          <p:cNvPr id="3" name="内容占位符 2"/>
          <p:cNvSpPr>
            <a:spLocks noGrp="1"/>
          </p:cNvSpPr>
          <p:nvPr>
            <p:ph idx="1"/>
          </p:nvPr>
        </p:nvSpPr>
        <p:spPr/>
        <p:txBody>
          <a:bodyPr/>
          <a:lstStyle/>
          <a:p>
            <a:pPr marL="0" indent="0">
              <a:buNone/>
            </a:pPr>
            <a:r>
              <a:rPr lang="en-US" altLang="zh-CN" sz="1800" dirty="0"/>
              <a:t>OutputIterator transform (InputIterator first1, InputIterator last1,</a:t>
            </a:r>
          </a:p>
          <a:p>
            <a:pPr marL="0" indent="0">
              <a:buNone/>
            </a:pPr>
            <a:r>
              <a:rPr lang="en-US" altLang="zh-CN" sz="1800" dirty="0"/>
              <a:t>                         OutputIterator result, UnaryOperation op);</a:t>
            </a:r>
          </a:p>
          <a:p>
            <a:pPr marL="0" indent="0">
              <a:buNone/>
            </a:pPr>
            <a:r>
              <a:rPr lang="en-US" altLang="zh-CN" sz="1800" dirty="0"/>
              <a:t>OutputIterator transform (InputIterator1 first1, InputIterator1 last1,</a:t>
            </a:r>
          </a:p>
          <a:p>
            <a:pPr marL="0" indent="0">
              <a:buNone/>
            </a:pPr>
            <a:r>
              <a:rPr lang="en-US" altLang="zh-CN" sz="1800" dirty="0"/>
              <a:t>                            InputIterator2 first2, OutputIterator result,</a:t>
            </a:r>
          </a:p>
          <a:p>
            <a:pPr marL="0" indent="0">
              <a:buNone/>
            </a:pPr>
            <a:r>
              <a:rPr lang="en-US" altLang="zh-CN" sz="1800" dirty="0"/>
              <a:t>                            BinaryOperation binary_op);</a:t>
            </a:r>
          </a:p>
          <a:p>
            <a:pPr marL="0" indent="0">
              <a:buNone/>
            </a:pPr>
            <a:r>
              <a:rPr lang="en-US" altLang="zh-CN" sz="1800" dirty="0"/>
              <a:t>将</a:t>
            </a:r>
            <a:r>
              <a:rPr lang="zh-CN" altLang="en-US" sz="1800" dirty="0"/>
              <a:t>指定的</a:t>
            </a:r>
            <a:r>
              <a:rPr lang="en-US" altLang="zh-CN" sz="1800" dirty="0"/>
              <a:t>操作</a:t>
            </a:r>
            <a:r>
              <a:rPr lang="zh-CN" altLang="en-US" sz="1800" dirty="0"/>
              <a:t>依序施</a:t>
            </a:r>
            <a:r>
              <a:rPr lang="en-US" altLang="zh-CN" sz="1800" dirty="0"/>
              <a:t>用于一</a:t>
            </a:r>
            <a:r>
              <a:rPr lang="zh-CN" altLang="en-US" sz="1800" dirty="0"/>
              <a:t>个</a:t>
            </a:r>
            <a:r>
              <a:rPr lang="en-US" altLang="zh-CN" sz="1800" dirty="0"/>
              <a:t>或两个范围的元素，并将结果存储在从 result 开始的范围中。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Count</a:t>
            </a:r>
            <a:r>
              <a:rPr lang="zh-CN" altLang="en-US" dirty="0"/>
              <a:t>示例</a:t>
            </a:r>
          </a:p>
        </p:txBody>
      </p:sp>
      <p:sp>
        <p:nvSpPr>
          <p:cNvPr id="3" name="内容占位符 2"/>
          <p:cNvSpPr>
            <a:spLocks noGrp="1"/>
          </p:cNvSpPr>
          <p:nvPr>
            <p:ph idx="1"/>
          </p:nvPr>
        </p:nvSpPr>
        <p:spPr>
          <a:xfrm>
            <a:off x="1024255" y="1584325"/>
            <a:ext cx="10405745" cy="4725035"/>
          </a:xfrm>
        </p:spPr>
        <p:txBody>
          <a:bodyPr>
            <a:noAutofit/>
          </a:bodyPr>
          <a:lstStyle/>
          <a:p>
            <a:pPr>
              <a:lnSpc>
                <a:spcPct val="140000"/>
              </a:lnSpc>
              <a:spcBef>
                <a:spcPts val="0"/>
              </a:spcBef>
              <a:spcAft>
                <a:spcPts val="0"/>
              </a:spcAft>
            </a:pPr>
            <a:r>
              <a:rPr lang="en-US" altLang="zh-CN" sz="1400"/>
              <a:t>#include &lt;bits/stdc++.h&gt;</a:t>
            </a:r>
          </a:p>
          <a:p>
            <a:pPr>
              <a:lnSpc>
                <a:spcPct val="140000"/>
              </a:lnSpc>
              <a:spcBef>
                <a:spcPts val="0"/>
              </a:spcBef>
              <a:spcAft>
                <a:spcPts val="0"/>
              </a:spcAft>
            </a:pPr>
            <a:r>
              <a:rPr lang="en-US" altLang="zh-CN" sz="1400"/>
              <a:t>using namespace std;</a:t>
            </a:r>
          </a:p>
          <a:p>
            <a:pPr>
              <a:lnSpc>
                <a:spcPct val="140000"/>
              </a:lnSpc>
              <a:spcBef>
                <a:spcPts val="0"/>
              </a:spcBef>
              <a:spcAft>
                <a:spcPts val="0"/>
              </a:spcAft>
            </a:pPr>
            <a:r>
              <a:rPr lang="en-US" altLang="zh-CN" sz="1400"/>
              <a:t>int main(){</a:t>
            </a:r>
          </a:p>
          <a:p>
            <a:pPr>
              <a:lnSpc>
                <a:spcPct val="140000"/>
              </a:lnSpc>
              <a:spcBef>
                <a:spcPts val="0"/>
              </a:spcBef>
              <a:spcAft>
                <a:spcPts val="0"/>
              </a:spcAft>
            </a:pPr>
            <a:r>
              <a:rPr lang="en-US" altLang="zh-CN" sz="1400"/>
              <a:t>    int a[] = { 14, 12, 15, 11, 10 };</a:t>
            </a:r>
          </a:p>
          <a:p>
            <a:pPr>
              <a:lnSpc>
                <a:spcPct val="140000"/>
              </a:lnSpc>
              <a:spcBef>
                <a:spcPts val="0"/>
              </a:spcBef>
              <a:spcAft>
                <a:spcPts val="0"/>
              </a:spcAft>
            </a:pPr>
            <a:r>
              <a:rPr lang="en-US" altLang="zh-CN" sz="1400"/>
              <a:t>    set&lt;int&gt; s(a, a + 5);</a:t>
            </a:r>
          </a:p>
          <a:p>
            <a:pPr>
              <a:lnSpc>
                <a:spcPct val="140000"/>
              </a:lnSpc>
              <a:spcBef>
                <a:spcPts val="0"/>
              </a:spcBef>
              <a:spcAft>
                <a:spcPts val="0"/>
              </a:spcAft>
            </a:pPr>
            <a:r>
              <a:rPr lang="en-US" altLang="zh-CN" sz="1400"/>
              <a:t>    // 检查是否存在11 </a:t>
            </a:r>
          </a:p>
          <a:p>
            <a:pPr>
              <a:lnSpc>
                <a:spcPct val="140000"/>
              </a:lnSpc>
              <a:spcBef>
                <a:spcPts val="0"/>
              </a:spcBef>
              <a:spcAft>
                <a:spcPts val="0"/>
              </a:spcAft>
            </a:pPr>
            <a:r>
              <a:rPr lang="en-US" altLang="zh-CN" sz="1400"/>
              <a:t>    if (s.count(11))</a:t>
            </a:r>
          </a:p>
          <a:p>
            <a:pPr>
              <a:lnSpc>
                <a:spcPct val="140000"/>
              </a:lnSpc>
              <a:spcBef>
                <a:spcPts val="0"/>
              </a:spcBef>
              <a:spcAft>
                <a:spcPts val="0"/>
              </a:spcAft>
            </a:pPr>
            <a:r>
              <a:rPr lang="en-US" altLang="zh-CN" sz="1400"/>
              <a:t>        cout &lt;&lt; "11 is in the set\n";</a:t>
            </a:r>
          </a:p>
          <a:p>
            <a:pPr>
              <a:lnSpc>
                <a:spcPct val="140000"/>
              </a:lnSpc>
              <a:spcBef>
                <a:spcPts val="0"/>
              </a:spcBef>
              <a:spcAft>
                <a:spcPts val="0"/>
              </a:spcAft>
            </a:pPr>
            <a:r>
              <a:rPr lang="en-US" altLang="zh-CN" sz="1400"/>
              <a:t>    else</a:t>
            </a:r>
          </a:p>
          <a:p>
            <a:pPr>
              <a:lnSpc>
                <a:spcPct val="140000"/>
              </a:lnSpc>
              <a:spcBef>
                <a:spcPts val="0"/>
              </a:spcBef>
              <a:spcAft>
                <a:spcPts val="0"/>
              </a:spcAft>
            </a:pPr>
            <a:r>
              <a:rPr lang="en-US" altLang="zh-CN" sz="1400"/>
              <a:t>        cout &lt;&lt; "11 is not in the set\n";</a:t>
            </a:r>
          </a:p>
          <a:p>
            <a:pPr>
              <a:lnSpc>
                <a:spcPct val="140000"/>
              </a:lnSpc>
              <a:spcBef>
                <a:spcPts val="0"/>
              </a:spcBef>
              <a:spcAft>
                <a:spcPts val="0"/>
              </a:spcAft>
            </a:pPr>
            <a:r>
              <a:rPr lang="en-US" altLang="zh-CN" sz="1400"/>
              <a:t>    // 检查是否存在18 </a:t>
            </a:r>
          </a:p>
          <a:p>
            <a:pPr>
              <a:lnSpc>
                <a:spcPct val="140000"/>
              </a:lnSpc>
              <a:spcBef>
                <a:spcPts val="0"/>
              </a:spcBef>
              <a:spcAft>
                <a:spcPts val="0"/>
              </a:spcAft>
            </a:pPr>
            <a:r>
              <a:rPr lang="en-US" altLang="zh-CN" sz="1400"/>
              <a:t>    if (s.count(18))</a:t>
            </a:r>
          </a:p>
          <a:p>
            <a:pPr>
              <a:lnSpc>
                <a:spcPct val="140000"/>
              </a:lnSpc>
              <a:spcBef>
                <a:spcPts val="0"/>
              </a:spcBef>
              <a:spcAft>
                <a:spcPts val="0"/>
              </a:spcAft>
            </a:pPr>
            <a:r>
              <a:rPr lang="en-US" altLang="zh-CN" sz="1400"/>
              <a:t>        cout &lt;&lt; "18 is in the set\n";</a:t>
            </a:r>
          </a:p>
          <a:p>
            <a:pPr>
              <a:lnSpc>
                <a:spcPct val="140000"/>
              </a:lnSpc>
              <a:spcBef>
                <a:spcPts val="0"/>
              </a:spcBef>
              <a:spcAft>
                <a:spcPts val="0"/>
              </a:spcAft>
            </a:pPr>
            <a:r>
              <a:rPr lang="en-US" altLang="zh-CN" sz="1400"/>
              <a:t>    else</a:t>
            </a:r>
          </a:p>
          <a:p>
            <a:pPr>
              <a:lnSpc>
                <a:spcPct val="140000"/>
              </a:lnSpc>
              <a:spcBef>
                <a:spcPts val="0"/>
              </a:spcBef>
              <a:spcAft>
                <a:spcPts val="0"/>
              </a:spcAft>
            </a:pPr>
            <a:r>
              <a:rPr lang="en-US" altLang="zh-CN" sz="1400"/>
              <a:t>        cout &lt;&lt; "18 is not  in the set\n";</a:t>
            </a:r>
          </a:p>
          <a:p>
            <a:pPr>
              <a:lnSpc>
                <a:spcPct val="140000"/>
              </a:lnSpc>
              <a:spcBef>
                <a:spcPts val="0"/>
              </a:spcBef>
              <a:spcAft>
                <a:spcPts val="0"/>
              </a:spcAft>
            </a:pPr>
            <a:r>
              <a:rPr lang="en-US" altLang="zh-CN" sz="1400"/>
              <a:t>}</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transform</a:t>
            </a:r>
            <a:r>
              <a:rPr lang="zh-CN" altLang="en-US" dirty="0"/>
              <a:t>示例</a:t>
            </a:r>
          </a:p>
        </p:txBody>
      </p:sp>
      <p:sp>
        <p:nvSpPr>
          <p:cNvPr id="3" name="内容占位符 2"/>
          <p:cNvSpPr>
            <a:spLocks noGrp="1"/>
          </p:cNvSpPr>
          <p:nvPr>
            <p:ph idx="1"/>
          </p:nvPr>
        </p:nvSpPr>
        <p:spPr/>
        <p:txBody>
          <a:bodyPr>
            <a:noAutofit/>
          </a:bodyPr>
          <a:lstStyle/>
          <a:p>
            <a:pPr>
              <a:lnSpc>
                <a:spcPct val="105000"/>
              </a:lnSpc>
              <a:spcBef>
                <a:spcPts val="0"/>
              </a:spcBef>
              <a:spcAft>
                <a:spcPts val="0"/>
              </a:spcAft>
            </a:pPr>
            <a:r>
              <a:rPr lang="en-US" altLang="zh-CN" sz="1600"/>
              <a:t>#include&lt;bits/stdc++.h&gt;</a:t>
            </a:r>
          </a:p>
          <a:p>
            <a:pPr>
              <a:lnSpc>
                <a:spcPct val="105000"/>
              </a:lnSpc>
              <a:spcBef>
                <a:spcPts val="0"/>
              </a:spcBef>
              <a:spcAft>
                <a:spcPts val="0"/>
              </a:spcAft>
            </a:pPr>
            <a:r>
              <a:rPr lang="en-US" altLang="zh-CN" sz="1600"/>
              <a:t>using namespace std;</a:t>
            </a:r>
          </a:p>
          <a:p>
            <a:pPr>
              <a:lnSpc>
                <a:spcPct val="105000"/>
              </a:lnSpc>
              <a:spcBef>
                <a:spcPts val="0"/>
              </a:spcBef>
              <a:spcAft>
                <a:spcPts val="0"/>
              </a:spcAft>
            </a:pPr>
            <a:r>
              <a:rPr lang="en-US" altLang="zh-CN" sz="1600"/>
              <a:t>int op_increase (int i) { return ++i; }</a:t>
            </a:r>
          </a:p>
          <a:p>
            <a:pPr>
              <a:lnSpc>
                <a:spcPct val="105000"/>
              </a:lnSpc>
              <a:spcBef>
                <a:spcPts val="0"/>
              </a:spcBef>
              <a:spcAft>
                <a:spcPts val="0"/>
              </a:spcAft>
            </a:pPr>
            <a:r>
              <a:rPr lang="en-US" altLang="zh-CN" sz="1600"/>
              <a:t>int main () {</a:t>
            </a:r>
          </a:p>
          <a:p>
            <a:pPr>
              <a:lnSpc>
                <a:spcPct val="105000"/>
              </a:lnSpc>
              <a:spcBef>
                <a:spcPts val="0"/>
              </a:spcBef>
              <a:spcAft>
                <a:spcPts val="0"/>
              </a:spcAft>
            </a:pPr>
            <a:r>
              <a:rPr lang="en-US" altLang="zh-CN" sz="1600"/>
              <a:t>  vector&lt;int&gt; a, b;</a:t>
            </a:r>
          </a:p>
          <a:p>
            <a:pPr>
              <a:lnSpc>
                <a:spcPct val="105000"/>
              </a:lnSpc>
              <a:spcBef>
                <a:spcPts val="0"/>
              </a:spcBef>
              <a:spcAft>
                <a:spcPts val="0"/>
              </a:spcAft>
            </a:pPr>
            <a:r>
              <a:rPr lang="en-US" altLang="zh-CN" sz="1600"/>
              <a:t>  for (int i=1; i&lt;6; i++)</a:t>
            </a:r>
          </a:p>
          <a:p>
            <a:pPr>
              <a:lnSpc>
                <a:spcPct val="105000"/>
              </a:lnSpc>
              <a:spcBef>
                <a:spcPts val="0"/>
              </a:spcBef>
              <a:spcAft>
                <a:spcPts val="0"/>
              </a:spcAft>
            </a:pPr>
            <a:r>
              <a:rPr lang="en-US" altLang="zh-CN" sz="1600"/>
              <a:t>    a.push_back (i*10);                         // a: 10 20 30 40 50</a:t>
            </a:r>
          </a:p>
          <a:p>
            <a:pPr>
              <a:lnSpc>
                <a:spcPct val="105000"/>
              </a:lnSpc>
              <a:spcBef>
                <a:spcPts val="0"/>
              </a:spcBef>
              <a:spcAft>
                <a:spcPts val="0"/>
              </a:spcAft>
            </a:pPr>
            <a:r>
              <a:rPr lang="en-US" altLang="zh-CN" sz="1600"/>
              <a:t>  b.resize(a.size());                           // b申请空间 </a:t>
            </a:r>
          </a:p>
          <a:p>
            <a:pPr>
              <a:lnSpc>
                <a:spcPct val="105000"/>
              </a:lnSpc>
              <a:spcBef>
                <a:spcPts val="0"/>
              </a:spcBef>
              <a:spcAft>
                <a:spcPts val="0"/>
              </a:spcAft>
            </a:pPr>
            <a:r>
              <a:rPr lang="en-US" altLang="zh-CN" sz="1600"/>
              <a:t>  transform (a.begin(), a.end(), b.begin(), op_increase);</a:t>
            </a:r>
          </a:p>
          <a:p>
            <a:pPr>
              <a:lnSpc>
                <a:spcPct val="105000"/>
              </a:lnSpc>
              <a:spcBef>
                <a:spcPts val="0"/>
              </a:spcBef>
              <a:spcAft>
                <a:spcPts val="0"/>
              </a:spcAft>
            </a:pPr>
            <a:r>
              <a:rPr lang="en-US" altLang="zh-CN" sz="1600"/>
              <a:t>                                                // b: 11 21 31 41 51</a:t>
            </a:r>
          </a:p>
          <a:p>
            <a:pPr>
              <a:lnSpc>
                <a:spcPct val="105000"/>
              </a:lnSpc>
              <a:spcBef>
                <a:spcPts val="0"/>
              </a:spcBef>
              <a:spcAft>
                <a:spcPts val="0"/>
              </a:spcAft>
            </a:pPr>
            <a:r>
              <a:rPr lang="en-US" altLang="zh-CN" sz="1600"/>
              <a:t>  transform (a.begin(), a.end(), b.begin(), a.begin(), plus&lt;int&gt;());</a:t>
            </a:r>
          </a:p>
          <a:p>
            <a:pPr>
              <a:lnSpc>
                <a:spcPct val="105000"/>
              </a:lnSpc>
              <a:spcBef>
                <a:spcPts val="0"/>
              </a:spcBef>
              <a:spcAft>
                <a:spcPts val="0"/>
              </a:spcAft>
            </a:pPr>
            <a:r>
              <a:rPr lang="en-US" altLang="zh-CN" sz="1600"/>
              <a:t>                                                // a: 21 41 61 81 101</a:t>
            </a:r>
          </a:p>
          <a:p>
            <a:pPr>
              <a:lnSpc>
                <a:spcPct val="105000"/>
              </a:lnSpc>
              <a:spcBef>
                <a:spcPts val="0"/>
              </a:spcBef>
              <a:spcAft>
                <a:spcPts val="0"/>
              </a:spcAft>
            </a:pPr>
            <a:r>
              <a:rPr lang="en-US" altLang="zh-CN" sz="1600"/>
              <a:t>  for (vector&lt;int&gt;::iterator it=a.begin(); it!=a.end(); ++it)</a:t>
            </a:r>
          </a:p>
          <a:p>
            <a:pPr>
              <a:lnSpc>
                <a:spcPct val="105000"/>
              </a:lnSpc>
              <a:spcBef>
                <a:spcPts val="0"/>
              </a:spcBef>
              <a:spcAft>
                <a:spcPts val="0"/>
              </a:spcAft>
            </a:pPr>
            <a:r>
              <a:rPr lang="en-US" altLang="zh-CN" sz="1600"/>
              <a:t>    cout &lt;&lt; ' ' &lt;&lt; *it;</a:t>
            </a:r>
          </a:p>
          <a:p>
            <a:pPr>
              <a:lnSpc>
                <a:spcPct val="105000"/>
              </a:lnSpc>
              <a:spcBef>
                <a:spcPts val="0"/>
              </a:spcBef>
              <a:spcAft>
                <a:spcPts val="0"/>
              </a:spcAft>
            </a:pPr>
            <a:r>
              <a:rPr lang="en-US" altLang="zh-CN" sz="1600"/>
              <a:t>  cout &lt;&lt; '\n';</a:t>
            </a:r>
          </a:p>
          <a:p>
            <a:pPr>
              <a:lnSpc>
                <a:spcPct val="105000"/>
              </a:lnSpc>
              <a:spcBef>
                <a:spcPts val="0"/>
              </a:spcBef>
              <a:spcAft>
                <a:spcPts val="0"/>
              </a:spcAft>
            </a:pPr>
            <a:r>
              <a:rPr lang="en-US" altLang="zh-CN" sz="1600"/>
              <a: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FILL(), FILL_n()</a:t>
            </a:r>
            <a:r>
              <a:rPr lang="zh-CN" altLang="en-US" dirty="0"/>
              <a:t>算法</a:t>
            </a:r>
          </a:p>
        </p:txBody>
      </p:sp>
      <p:sp>
        <p:nvSpPr>
          <p:cNvPr id="3" name="内容占位符 2"/>
          <p:cNvSpPr>
            <a:spLocks noGrp="1"/>
          </p:cNvSpPr>
          <p:nvPr>
            <p:ph idx="1"/>
          </p:nvPr>
        </p:nvSpPr>
        <p:spPr/>
        <p:txBody>
          <a:bodyPr/>
          <a:lstStyle/>
          <a:p>
            <a:r>
              <a:rPr lang="en-US" altLang="zh-CN"/>
              <a:t>void fill (ForwardIterator first, ForwardIterator last, const T&amp; val);</a:t>
            </a:r>
          </a:p>
          <a:p>
            <a:r>
              <a:rPr lang="en-US" altLang="zh-CN"/>
              <a:t>void fill_n (OutputIterator first, Size n, const T&amp; val);</a:t>
            </a:r>
          </a:p>
          <a:p>
            <a:r>
              <a:rPr lang="zh-CN" altLang="en-US"/>
              <a:t>这个是容器版本的</a:t>
            </a:r>
            <a:r>
              <a:rPr lang="en-US" altLang="zh-CN"/>
              <a:t>memset().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4400" dirty="0" err="1"/>
              <a:t>fill_n</a:t>
            </a:r>
            <a:r>
              <a:rPr lang="zh-CN" altLang="en-US" sz="4400" dirty="0"/>
              <a:t>示例</a:t>
            </a:r>
          </a:p>
        </p:txBody>
      </p:sp>
      <p:sp>
        <p:nvSpPr>
          <p:cNvPr id="3" name="内容占位符 2"/>
          <p:cNvSpPr>
            <a:spLocks noGrp="1"/>
          </p:cNvSpPr>
          <p:nvPr>
            <p:ph idx="1"/>
          </p:nvPr>
        </p:nvSpPr>
        <p:spPr>
          <a:xfrm>
            <a:off x="1024255" y="1724025"/>
            <a:ext cx="10405745" cy="4895215"/>
          </a:xfrm>
        </p:spPr>
        <p:txBody>
          <a:bodyPr>
            <a:noAutofit/>
          </a:bodyPr>
          <a:lstStyle/>
          <a:p>
            <a:pPr>
              <a:lnSpc>
                <a:spcPct val="140000"/>
              </a:lnSpc>
              <a:spcBef>
                <a:spcPts val="0"/>
              </a:spcBef>
              <a:spcAft>
                <a:spcPts val="0"/>
              </a:spcAft>
            </a:pPr>
            <a:r>
              <a:rPr lang="en-US" altLang="zh-CN" sz="1800"/>
              <a:t>#include&lt;bits/stdc++.h&gt;</a:t>
            </a:r>
          </a:p>
          <a:p>
            <a:pPr>
              <a:lnSpc>
                <a:spcPct val="140000"/>
              </a:lnSpc>
              <a:spcBef>
                <a:spcPts val="0"/>
              </a:spcBef>
              <a:spcAft>
                <a:spcPts val="0"/>
              </a:spcAft>
            </a:pPr>
            <a:r>
              <a:rPr lang="en-US" altLang="zh-CN" sz="1800"/>
              <a:t>using namespace std;</a:t>
            </a:r>
          </a:p>
          <a:p>
            <a:pPr>
              <a:lnSpc>
                <a:spcPct val="140000"/>
              </a:lnSpc>
              <a:spcBef>
                <a:spcPts val="0"/>
              </a:spcBef>
              <a:spcAft>
                <a:spcPts val="0"/>
              </a:spcAft>
            </a:pPr>
            <a:r>
              <a:rPr lang="en-US" altLang="zh-CN" sz="1800"/>
              <a:t>int main () {</a:t>
            </a:r>
          </a:p>
          <a:p>
            <a:pPr>
              <a:lnSpc>
                <a:spcPct val="140000"/>
              </a:lnSpc>
              <a:spcBef>
                <a:spcPts val="0"/>
              </a:spcBef>
              <a:spcAft>
                <a:spcPts val="0"/>
              </a:spcAft>
            </a:pPr>
            <a:r>
              <a:rPr lang="en-US" altLang="zh-CN" sz="1800"/>
              <a:t>  vector&lt;int&gt; a (8,10);        // a: 10 10 10 10 10 10 10 10</a:t>
            </a:r>
          </a:p>
          <a:p>
            <a:pPr>
              <a:lnSpc>
                <a:spcPct val="140000"/>
              </a:lnSpc>
              <a:spcBef>
                <a:spcPts val="0"/>
              </a:spcBef>
              <a:spcAft>
                <a:spcPts val="0"/>
              </a:spcAft>
            </a:pPr>
            <a:r>
              <a:rPr lang="en-US" altLang="zh-CN" sz="1800"/>
              <a:t>  fill_n (a.begin(),4,20);     // a: 20 20 20 20 10 10 10 10</a:t>
            </a:r>
          </a:p>
          <a:p>
            <a:pPr>
              <a:lnSpc>
                <a:spcPct val="140000"/>
              </a:lnSpc>
              <a:spcBef>
                <a:spcPts val="0"/>
              </a:spcBef>
              <a:spcAft>
                <a:spcPts val="0"/>
              </a:spcAft>
            </a:pPr>
            <a:r>
              <a:rPr lang="en-US" altLang="zh-CN" sz="1800"/>
              <a:t>  fill_n (a.begin()+3,3,33);   // a: 20 20 20 33 33 33 10 10</a:t>
            </a:r>
          </a:p>
          <a:p>
            <a:pPr>
              <a:lnSpc>
                <a:spcPct val="140000"/>
              </a:lnSpc>
              <a:spcBef>
                <a:spcPts val="0"/>
              </a:spcBef>
              <a:spcAft>
                <a:spcPts val="0"/>
              </a:spcAft>
            </a:pPr>
            <a:r>
              <a:rPr lang="en-US" altLang="zh-CN" sz="1800"/>
              <a:t>  for (vector&lt;int&gt;::iterator it=a.begin(); it!=a.end(); ++it)</a:t>
            </a:r>
          </a:p>
          <a:p>
            <a:pPr>
              <a:lnSpc>
                <a:spcPct val="140000"/>
              </a:lnSpc>
              <a:spcBef>
                <a:spcPts val="0"/>
              </a:spcBef>
              <a:spcAft>
                <a:spcPts val="0"/>
              </a:spcAft>
            </a:pPr>
            <a:r>
              <a:rPr lang="en-US" altLang="zh-CN" sz="1800"/>
              <a:t>    cout &lt;&lt; ' ' &lt;&lt; *it;</a:t>
            </a:r>
          </a:p>
          <a:p>
            <a:pPr>
              <a:lnSpc>
                <a:spcPct val="140000"/>
              </a:lnSpc>
              <a:spcBef>
                <a:spcPts val="0"/>
              </a:spcBef>
              <a:spcAft>
                <a:spcPts val="0"/>
              </a:spcAft>
            </a:pPr>
            <a:r>
              <a:rPr lang="en-US" altLang="zh-CN" sz="1800"/>
              <a:t>  cout &lt;&lt; '\n';</a:t>
            </a:r>
          </a:p>
          <a:p>
            <a:pPr>
              <a:lnSpc>
                <a:spcPct val="140000"/>
              </a:lnSpc>
              <a:spcBef>
                <a:spcPts val="0"/>
              </a:spcBef>
              <a:spcAft>
                <a:spcPts val="0"/>
              </a:spcAft>
            </a:pPr>
            <a:r>
              <a:rPr lang="en-US" altLang="zh-CN" sz="1800"/>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移除性算法</a:t>
            </a:r>
          </a:p>
        </p:txBody>
      </p:sp>
      <p:sp>
        <p:nvSpPr>
          <p:cNvPr id="3" name="内容占位符 2"/>
          <p:cNvSpPr>
            <a:spLocks noGrp="1"/>
          </p:cNvSpPr>
          <p:nvPr>
            <p:ph idx="1"/>
          </p:nvPr>
        </p:nvSpPr>
        <p:spPr>
          <a:xfrm>
            <a:off x="1024128" y="1894113"/>
            <a:ext cx="10405872" cy="4816175"/>
          </a:xfrm>
        </p:spPr>
        <p:txBody>
          <a:bodyPr>
            <a:normAutofit/>
          </a:bodyPr>
          <a:lstStyle/>
          <a:p>
            <a:pPr>
              <a:lnSpc>
                <a:spcPct val="80000"/>
              </a:lnSpc>
            </a:pPr>
            <a:r>
              <a:rPr sz="2000" dirty="0"/>
              <a:t>移除某区间内的元素或者在复制过程中移除元素值</a:t>
            </a:r>
          </a:p>
        </p:txBody>
      </p:sp>
      <p:graphicFrame>
        <p:nvGraphicFramePr>
          <p:cNvPr id="627743" name="Group 31"/>
          <p:cNvGraphicFramePr>
            <a:graphicFrameLocks noGrp="1"/>
          </p:cNvGraphicFramePr>
          <p:nvPr>
            <p:custDataLst>
              <p:tags r:id="rId1"/>
            </p:custDataLst>
            <p:extLst>
              <p:ext uri="{D42A27DB-BD31-4B8C-83A1-F6EECF244321}">
                <p14:modId xmlns:p14="http://schemas.microsoft.com/office/powerpoint/2010/main" val="2133890772"/>
              </p:ext>
            </p:extLst>
          </p:nvPr>
        </p:nvGraphicFramePr>
        <p:xfrm>
          <a:off x="1274445" y="2738755"/>
          <a:ext cx="8971280" cy="3284220"/>
        </p:xfrm>
        <a:graphic>
          <a:graphicData uri="http://schemas.openxmlformats.org/drawingml/2006/table">
            <a:tbl>
              <a:tblPr/>
              <a:tblGrid>
                <a:gridCol w="3267710">
                  <a:extLst>
                    <a:ext uri="{9D8B030D-6E8A-4147-A177-3AD203B41FA5}">
                      <a16:colId xmlns:a16="http://schemas.microsoft.com/office/drawing/2014/main" val="20000"/>
                    </a:ext>
                  </a:extLst>
                </a:gridCol>
                <a:gridCol w="5703570">
                  <a:extLst>
                    <a:ext uri="{9D8B030D-6E8A-4147-A177-3AD203B41FA5}">
                      <a16:colId xmlns:a16="http://schemas.microsoft.com/office/drawing/2014/main" val="20001"/>
                    </a:ext>
                  </a:extLst>
                </a:gridCol>
              </a:tblGrid>
              <a:tr h="3543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名称</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作用</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51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remove()</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将等于某个特定值的元素全部移除</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419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remove_if()</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将满足某准则的元素全部移除</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137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remove_copy()</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将不等于某特定值的元素全部复制到其他地方</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137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remove_copy_if()</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将不满足某准则的元素全部复制到其他地方</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676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unique()</a:t>
                      </a:r>
                      <a:endParaRPr kumimoji="1"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移除相邻的重复元素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47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unique_copy()</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移除相邻的重复元素，并复制到其他地方</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迭代器概述</a:t>
            </a:r>
          </a:p>
        </p:txBody>
      </p:sp>
      <p:sp>
        <p:nvSpPr>
          <p:cNvPr id="3" name="内容占位符 2"/>
          <p:cNvSpPr>
            <a:spLocks noGrp="1"/>
          </p:cNvSpPr>
          <p:nvPr>
            <p:ph idx="1"/>
          </p:nvPr>
        </p:nvSpPr>
        <p:spPr/>
        <p:txBody>
          <a:bodyPr/>
          <a:lstStyle/>
          <a:p>
            <a:r>
              <a:rPr lang="zh-CN" altLang="en-US"/>
              <a:t>所有容器都提供获得迭代器的函数</a:t>
            </a:r>
          </a:p>
        </p:txBody>
      </p:sp>
      <p:graphicFrame>
        <p:nvGraphicFramePr>
          <p:cNvPr id="592936" name="Group 40"/>
          <p:cNvGraphicFramePr>
            <a:graphicFrameLocks noGrp="1"/>
          </p:cNvGraphicFramePr>
          <p:nvPr>
            <p:custDataLst>
              <p:tags r:id="rId1"/>
            </p:custDataLst>
          </p:nvPr>
        </p:nvGraphicFramePr>
        <p:xfrm>
          <a:off x="2279650" y="2541270"/>
          <a:ext cx="7775575" cy="1172845"/>
        </p:xfrm>
        <a:graphic>
          <a:graphicData uri="http://schemas.openxmlformats.org/drawingml/2006/table">
            <a:tbl>
              <a:tblPr/>
              <a:tblGrid>
                <a:gridCol w="1800225">
                  <a:extLst>
                    <a:ext uri="{9D8B030D-6E8A-4147-A177-3AD203B41FA5}">
                      <a16:colId xmlns:a16="http://schemas.microsoft.com/office/drawing/2014/main" val="20000"/>
                    </a:ext>
                  </a:extLst>
                </a:gridCol>
                <a:gridCol w="5975350">
                  <a:extLst>
                    <a:ext uri="{9D8B030D-6E8A-4147-A177-3AD203B41FA5}">
                      <a16:colId xmlns:a16="http://schemas.microsoft.com/office/drawing/2014/main" val="20001"/>
                    </a:ext>
                  </a:extLst>
                </a:gridCol>
              </a:tblGrid>
              <a:tr h="3606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仿宋" panose="02010600040101010101" charset="-122"/>
                          <a:ea typeface="华文仿宋" panose="02010600040101010101"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仿宋" panose="02010600040101010101" charset="-122"/>
                          <a:ea typeface="华文仿宋" panose="02010600040101010101"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848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begin()</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仿宋" panose="02010600040101010101" charset="-122"/>
                          <a:ea typeface="华文仿宋" panose="02010600040101010101" charset="-122"/>
                        </a:rPr>
                        <a:t>返回一个迭代器，指向第一个元素</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27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end()</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仿宋" panose="02010600040101010101" charset="-122"/>
                          <a:ea typeface="华文仿宋" panose="02010600040101010101" charset="-122"/>
                        </a:rPr>
                        <a:t>返回一个迭代器，指向最后一个元素之后</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3566" name="Group 20"/>
          <p:cNvGrpSpPr/>
          <p:nvPr/>
        </p:nvGrpSpPr>
        <p:grpSpPr>
          <a:xfrm>
            <a:off x="2279650" y="4027805"/>
            <a:ext cx="6337300" cy="1368425"/>
            <a:chOff x="476" y="2432"/>
            <a:chExt cx="3992" cy="1225"/>
          </a:xfrm>
        </p:grpSpPr>
        <p:sp>
          <p:nvSpPr>
            <p:cNvPr id="23568" name="Rectangle 21"/>
            <p:cNvSpPr/>
            <p:nvPr/>
          </p:nvSpPr>
          <p:spPr>
            <a:xfrm>
              <a:off x="476" y="2432"/>
              <a:ext cx="3992" cy="1225"/>
            </a:xfrm>
            <a:prstGeom prst="rect">
              <a:avLst/>
            </a:prstGeom>
            <a:solidFill>
              <a:srgbClr val="FFFFCC"/>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3569" name="Rectangle 22"/>
            <p:cNvSpPr/>
            <p:nvPr/>
          </p:nvSpPr>
          <p:spPr>
            <a:xfrm>
              <a:off x="884" y="3028"/>
              <a:ext cx="363" cy="37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3570" name="Rectangle 23"/>
            <p:cNvSpPr/>
            <p:nvPr/>
          </p:nvSpPr>
          <p:spPr>
            <a:xfrm>
              <a:off x="1247" y="3028"/>
              <a:ext cx="363" cy="37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3571" name="Rectangle 24"/>
            <p:cNvSpPr/>
            <p:nvPr/>
          </p:nvSpPr>
          <p:spPr>
            <a:xfrm>
              <a:off x="3288" y="3028"/>
              <a:ext cx="317" cy="37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3572" name="Rectangle 25"/>
            <p:cNvSpPr/>
            <p:nvPr/>
          </p:nvSpPr>
          <p:spPr>
            <a:xfrm>
              <a:off x="1610" y="3028"/>
              <a:ext cx="363" cy="37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3573" name="Rectangle 26"/>
            <p:cNvSpPr/>
            <p:nvPr/>
          </p:nvSpPr>
          <p:spPr>
            <a:xfrm>
              <a:off x="2971" y="3028"/>
              <a:ext cx="317" cy="37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3574" name="Rectangle 27"/>
            <p:cNvSpPr/>
            <p:nvPr/>
          </p:nvSpPr>
          <p:spPr>
            <a:xfrm>
              <a:off x="1973" y="3028"/>
              <a:ext cx="317" cy="37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3575" name="Rectangle 28"/>
            <p:cNvSpPr/>
            <p:nvPr/>
          </p:nvSpPr>
          <p:spPr>
            <a:xfrm>
              <a:off x="2290" y="3028"/>
              <a:ext cx="363" cy="37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3576" name="Rectangle 29"/>
            <p:cNvSpPr/>
            <p:nvPr/>
          </p:nvSpPr>
          <p:spPr>
            <a:xfrm>
              <a:off x="2653" y="3028"/>
              <a:ext cx="318" cy="37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grpSp>
          <p:nvGrpSpPr>
            <p:cNvPr id="23577" name="Group 30"/>
            <p:cNvGrpSpPr/>
            <p:nvPr/>
          </p:nvGrpSpPr>
          <p:grpSpPr>
            <a:xfrm>
              <a:off x="703" y="2478"/>
              <a:ext cx="635" cy="544"/>
              <a:chOff x="703" y="2478"/>
              <a:chExt cx="635" cy="544"/>
            </a:xfrm>
          </p:grpSpPr>
          <p:sp>
            <p:nvSpPr>
              <p:cNvPr id="23581" name="Rectangle 31"/>
              <p:cNvSpPr/>
              <p:nvPr/>
            </p:nvSpPr>
            <p:spPr>
              <a:xfrm>
                <a:off x="703" y="2478"/>
                <a:ext cx="635" cy="31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begin()</a:t>
                </a:r>
              </a:p>
            </p:txBody>
          </p:sp>
          <p:sp>
            <p:nvSpPr>
              <p:cNvPr id="23582" name="Line 32"/>
              <p:cNvSpPr/>
              <p:nvPr/>
            </p:nvSpPr>
            <p:spPr>
              <a:xfrm>
                <a:off x="1020" y="2795"/>
                <a:ext cx="0" cy="227"/>
              </a:xfrm>
              <a:prstGeom prst="line">
                <a:avLst/>
              </a:prstGeom>
              <a:ln w="9525" cap="flat" cmpd="sng">
                <a:solidFill>
                  <a:schemeClr val="tx1"/>
                </a:solidFill>
                <a:prstDash val="solid"/>
                <a:headEnd type="none" w="med" len="med"/>
                <a:tailEnd type="triangle" w="lg" len="lg"/>
              </a:ln>
            </p:spPr>
          </p:sp>
        </p:grpSp>
        <p:grpSp>
          <p:nvGrpSpPr>
            <p:cNvPr id="23578" name="Group 33"/>
            <p:cNvGrpSpPr/>
            <p:nvPr/>
          </p:nvGrpSpPr>
          <p:grpSpPr>
            <a:xfrm>
              <a:off x="3560" y="2478"/>
              <a:ext cx="635" cy="544"/>
              <a:chOff x="703" y="2478"/>
              <a:chExt cx="635" cy="544"/>
            </a:xfrm>
          </p:grpSpPr>
          <p:sp>
            <p:nvSpPr>
              <p:cNvPr id="23579" name="Rectangle 34"/>
              <p:cNvSpPr/>
              <p:nvPr/>
            </p:nvSpPr>
            <p:spPr>
              <a:xfrm>
                <a:off x="703" y="2478"/>
                <a:ext cx="635" cy="31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end()</a:t>
                </a:r>
              </a:p>
            </p:txBody>
          </p:sp>
          <p:sp>
            <p:nvSpPr>
              <p:cNvPr id="23580" name="Line 35"/>
              <p:cNvSpPr/>
              <p:nvPr/>
            </p:nvSpPr>
            <p:spPr>
              <a:xfrm>
                <a:off x="1020" y="2795"/>
                <a:ext cx="0" cy="227"/>
              </a:xfrm>
              <a:prstGeom prst="line">
                <a:avLst/>
              </a:prstGeom>
              <a:ln w="9525" cap="flat" cmpd="sng">
                <a:solidFill>
                  <a:schemeClr val="tx1"/>
                </a:solidFill>
                <a:prstDash val="solid"/>
                <a:headEnd type="none" w="med" len="med"/>
                <a:tailEnd type="triangle" w="lg" len="lg"/>
              </a:ln>
            </p:spPr>
          </p:sp>
        </p:grpSp>
      </p:grpSp>
      <p:sp>
        <p:nvSpPr>
          <p:cNvPr id="592932" name="Text Box 36"/>
          <p:cNvSpPr txBox="1"/>
          <p:nvPr/>
        </p:nvSpPr>
        <p:spPr>
          <a:xfrm>
            <a:off x="2279650" y="5545455"/>
            <a:ext cx="7345363" cy="1230630"/>
          </a:xfrm>
          <a:prstGeom prst="rect">
            <a:avLst/>
          </a:prstGeom>
          <a:solidFill>
            <a:schemeClr val="bg1"/>
          </a:solidFill>
          <a:ln w="9525">
            <a:noFill/>
          </a:ln>
          <a:effectLst>
            <a:outerShdw dist="107763" dir="2699999" algn="ctr" rotWithShape="0">
              <a:schemeClr val="bg2">
                <a:alpha val="50000"/>
              </a:schemeClr>
            </a:outerShdw>
          </a:effectLst>
        </p:spPr>
        <p:txBody>
          <a:bodyPr lIns="0" tIns="0" rIns="0" bIns="0">
            <a:spAutoFit/>
          </a:bodyPr>
          <a:lstStyle/>
          <a:p>
            <a:pPr eaLnBrk="0" hangingPunct="0">
              <a:spcBef>
                <a:spcPct val="0"/>
              </a:spcBef>
            </a:pPr>
            <a:r>
              <a:rPr lang="zh-CN" altLang="en-US" sz="2000" dirty="0">
                <a:latin typeface="Consolas" panose="020B0609020204030204" charset="0"/>
                <a:ea typeface="华文仿宋" panose="02010600040101010101" charset="-122"/>
                <a:cs typeface="Consolas" panose="020B0609020204030204" charset="0"/>
              </a:rPr>
              <a:t>半开区间</a:t>
            </a:r>
            <a:r>
              <a:rPr lang="en-US" altLang="zh-CN" sz="2000" dirty="0">
                <a:latin typeface="Consolas" panose="020B0609020204030204" charset="0"/>
                <a:ea typeface="华文仿宋" panose="02010600040101010101" charset="-122"/>
                <a:cs typeface="Consolas" panose="020B0609020204030204" charset="0"/>
              </a:rPr>
              <a:t>[beg, end)</a:t>
            </a:r>
            <a:r>
              <a:rPr lang="zh-CN" altLang="en-US" sz="2000" dirty="0">
                <a:latin typeface="Consolas" panose="020B0609020204030204" charset="0"/>
                <a:ea typeface="华文仿宋" panose="02010600040101010101" charset="-122"/>
                <a:cs typeface="Consolas" panose="020B0609020204030204" charset="0"/>
              </a:rPr>
              <a:t>的好处：</a:t>
            </a:r>
          </a:p>
          <a:p>
            <a:pPr eaLnBrk="0" hangingPunct="0">
              <a:spcBef>
                <a:spcPct val="0"/>
              </a:spcBef>
            </a:pPr>
            <a:r>
              <a:rPr lang="en-US" altLang="zh-CN" sz="2000" dirty="0">
                <a:latin typeface="Consolas" panose="020B0609020204030204" charset="0"/>
                <a:ea typeface="华文仿宋" panose="02010600040101010101" charset="-122"/>
                <a:cs typeface="Consolas" panose="020B0609020204030204" charset="0"/>
              </a:rPr>
              <a:t>1.</a:t>
            </a:r>
            <a:r>
              <a:rPr lang="zh-CN" altLang="en-US" sz="2000" dirty="0">
                <a:latin typeface="Consolas" panose="020B0609020204030204" charset="0"/>
                <a:ea typeface="华文仿宋" panose="02010600040101010101" charset="-122"/>
                <a:cs typeface="Consolas" panose="020B0609020204030204" charset="0"/>
              </a:rPr>
              <a:t>为遍历元素时循环的结束时机提供了简单的判断依据（</a:t>
            </a:r>
            <a:r>
              <a:rPr lang="zh-CN" altLang="en-US" sz="2000" dirty="0">
                <a:solidFill>
                  <a:schemeClr val="hlink"/>
                </a:solidFill>
                <a:latin typeface="Consolas" panose="020B0609020204030204" charset="0"/>
                <a:ea typeface="华文仿宋" panose="02010600040101010101" charset="-122"/>
                <a:cs typeface="Consolas" panose="020B0609020204030204" charset="0"/>
              </a:rPr>
              <a:t>只要未到达</a:t>
            </a:r>
            <a:r>
              <a:rPr lang="en-US" altLang="zh-CN" sz="2000" dirty="0">
                <a:solidFill>
                  <a:schemeClr val="hlink"/>
                </a:solidFill>
                <a:latin typeface="Consolas" panose="020B0609020204030204" charset="0"/>
                <a:ea typeface="华文仿宋" panose="02010600040101010101" charset="-122"/>
                <a:cs typeface="Consolas" panose="020B0609020204030204" charset="0"/>
              </a:rPr>
              <a:t>end()</a:t>
            </a:r>
            <a:r>
              <a:rPr lang="zh-CN" altLang="en-US" sz="2000" dirty="0">
                <a:solidFill>
                  <a:schemeClr val="hlink"/>
                </a:solidFill>
                <a:latin typeface="Consolas" panose="020B0609020204030204" charset="0"/>
                <a:ea typeface="华文仿宋" panose="02010600040101010101" charset="-122"/>
                <a:cs typeface="Consolas" panose="020B0609020204030204" charset="0"/>
              </a:rPr>
              <a:t>，循环就可以继续</a:t>
            </a:r>
            <a:r>
              <a:rPr lang="zh-CN" altLang="en-US" sz="2000" dirty="0">
                <a:latin typeface="Consolas" panose="020B0609020204030204" charset="0"/>
                <a:ea typeface="华文仿宋" panose="02010600040101010101" charset="-122"/>
                <a:cs typeface="Consolas" panose="020B0609020204030204" charset="0"/>
              </a:rPr>
              <a:t>）</a:t>
            </a:r>
          </a:p>
          <a:p>
            <a:pPr eaLnBrk="0" hangingPunct="0">
              <a:spcBef>
                <a:spcPct val="0"/>
              </a:spcBef>
            </a:pPr>
            <a:r>
              <a:rPr lang="en-US" altLang="zh-CN" sz="2000" dirty="0">
                <a:latin typeface="Consolas" panose="020B0609020204030204" charset="0"/>
                <a:ea typeface="华文仿宋" panose="02010600040101010101" charset="-122"/>
                <a:cs typeface="Consolas" panose="020B0609020204030204" charset="0"/>
              </a:rPr>
              <a:t>2.</a:t>
            </a:r>
            <a:r>
              <a:rPr lang="zh-CN" altLang="en-US" sz="2000" dirty="0">
                <a:latin typeface="Consolas" panose="020B0609020204030204" charset="0"/>
                <a:ea typeface="华文仿宋" panose="02010600040101010101" charset="-122"/>
                <a:cs typeface="Consolas" panose="020B0609020204030204" charset="0"/>
              </a:rPr>
              <a:t>不必对空区间采取特殊处理（</a:t>
            </a:r>
            <a:r>
              <a:rPr lang="zh-CN" altLang="en-US" sz="2000" dirty="0">
                <a:solidFill>
                  <a:schemeClr val="hlink"/>
                </a:solidFill>
                <a:latin typeface="Consolas" panose="020B0609020204030204" charset="0"/>
                <a:ea typeface="华文仿宋" panose="02010600040101010101" charset="-122"/>
                <a:cs typeface="Consolas" panose="020B0609020204030204" charset="0"/>
              </a:rPr>
              <a:t>空区间的</a:t>
            </a:r>
            <a:r>
              <a:rPr lang="en-US" altLang="zh-CN" sz="2000" dirty="0">
                <a:solidFill>
                  <a:schemeClr val="hlink"/>
                </a:solidFill>
                <a:latin typeface="Consolas" panose="020B0609020204030204" charset="0"/>
                <a:ea typeface="华文仿宋" panose="02010600040101010101" charset="-122"/>
                <a:cs typeface="Consolas" panose="020B0609020204030204" charset="0"/>
              </a:rPr>
              <a:t>begin()</a:t>
            </a:r>
            <a:r>
              <a:rPr lang="zh-CN" altLang="en-US" sz="2000" dirty="0">
                <a:solidFill>
                  <a:schemeClr val="hlink"/>
                </a:solidFill>
                <a:latin typeface="Consolas" panose="020B0609020204030204" charset="0"/>
                <a:ea typeface="华文仿宋" panose="02010600040101010101" charset="-122"/>
                <a:cs typeface="Consolas" panose="020B0609020204030204" charset="0"/>
              </a:rPr>
              <a:t>就等于</a:t>
            </a:r>
            <a:r>
              <a:rPr lang="en-US" altLang="zh-CN" sz="2000" dirty="0">
                <a:solidFill>
                  <a:schemeClr val="hlink"/>
                </a:solidFill>
                <a:latin typeface="Consolas" panose="020B0609020204030204" charset="0"/>
                <a:ea typeface="华文仿宋" panose="02010600040101010101" charset="-122"/>
                <a:cs typeface="Consolas" panose="020B0609020204030204" charset="0"/>
              </a:rPr>
              <a:t>end()</a:t>
            </a:r>
            <a:r>
              <a:rPr lang="zh-CN" altLang="en-US" sz="2000" dirty="0">
                <a:latin typeface="Consolas" panose="020B0609020204030204" charset="0"/>
                <a:ea typeface="华文仿宋" panose="02010600040101010101" charset="-122"/>
                <a:cs typeface="Consolas" panose="020B060902020403020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32" grpId="0" bldLvl="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p>
        </p:txBody>
      </p:sp>
      <p:sp>
        <p:nvSpPr>
          <p:cNvPr id="3" name="内容占位符 2"/>
          <p:cNvSpPr>
            <a:spLocks noGrp="1"/>
          </p:cNvSpPr>
          <p:nvPr>
            <p:ph idx="1"/>
          </p:nvPr>
        </p:nvSpPr>
        <p:spPr>
          <a:xfrm>
            <a:off x="1024255" y="1894205"/>
            <a:ext cx="10405745" cy="4754245"/>
          </a:xfrm>
        </p:spPr>
        <p:txBody>
          <a:bodyPr>
            <a:normAutofit fontScale="90000" lnSpcReduction="10000"/>
          </a:bodyPr>
          <a:lstStyle/>
          <a:p>
            <a:r>
              <a:rPr sz="2000" dirty="0"/>
              <a:t>ForwardIterator unique (ForwardIterator first, ForwardIterator last);</a:t>
            </a:r>
          </a:p>
          <a:p>
            <a:r>
              <a:rPr sz="2000" dirty="0"/>
              <a:t>ForwardIterator unique (ForwardIterator first, ForwardIterator last, BinaryPredicate pred);</a:t>
            </a:r>
          </a:p>
          <a:p>
            <a:r>
              <a:rPr sz="2000" dirty="0"/>
              <a:t>从 [first,last) 范围内的每个连续等效元素组中删除除第一个元素之外的所有元素。</a:t>
            </a:r>
          </a:p>
          <a:p>
            <a:r>
              <a:rPr sz="2000" dirty="0"/>
              <a:t>该函数不能改变包含元素范围的对象的属性（即它不能改变数组或容器的大小）：删除是通过用下一个不重复的元素替换重复元素来完成的，并且 通过将迭代器返回到应该被视为其新的越过末端元素的元素来指示缩短范围的新大小。</a:t>
            </a:r>
          </a:p>
          <a:p>
            <a:r>
              <a:rPr sz="2000" dirty="0"/>
              <a:t>未删除元素的相对顺序被保留，而返回的迭代器和 last 之间的元素仍处于有效但未指定的状态。</a:t>
            </a:r>
          </a:p>
          <a:p>
            <a:r>
              <a:rPr sz="2000" dirty="0"/>
              <a:t>该函数使用 operator== 来比较元素对（或 pred，在版本 (2) 中）。</a:t>
            </a:r>
          </a:p>
          <a:p>
            <a:r>
              <a:rPr lang="zh-CN" sz="2000" dirty="0"/>
              <a:t>返回的迭代器</a:t>
            </a:r>
            <a:r>
              <a:rPr sz="2000" dirty="0"/>
              <a:t>指向未删除的最后一个元素之后的元素。first 和此迭代器之间的范围包括序列中</a:t>
            </a:r>
            <a:r>
              <a:rPr lang="zh-CN" sz="2000" dirty="0"/>
              <a:t>不</a:t>
            </a:r>
            <a:r>
              <a:rPr sz="2000" dirty="0"/>
              <a:t>被视为重复的所有元素。 </a:t>
            </a:r>
          </a:p>
          <a:p>
            <a:endParaRPr sz="20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0885" y="506730"/>
            <a:ext cx="11817985" cy="6351270"/>
          </a:xfrm>
        </p:spPr>
        <p:txBody>
          <a:bodyPr numCol="2"/>
          <a:lstStyle/>
          <a:p>
            <a:pPr>
              <a:lnSpc>
                <a:spcPct val="120000"/>
              </a:lnSpc>
              <a:spcBef>
                <a:spcPts val="0"/>
              </a:spcBef>
              <a:spcAft>
                <a:spcPts val="0"/>
              </a:spcAft>
            </a:pPr>
            <a:r>
              <a:rPr lang="en-US" altLang="zh-CN" sz="1800"/>
              <a:t>#include&lt;bits/stdc++.h&gt;</a:t>
            </a:r>
          </a:p>
          <a:p>
            <a:pPr>
              <a:lnSpc>
                <a:spcPct val="120000"/>
              </a:lnSpc>
              <a:spcBef>
                <a:spcPts val="0"/>
              </a:spcBef>
              <a:spcAft>
                <a:spcPts val="0"/>
              </a:spcAft>
            </a:pPr>
            <a:r>
              <a:rPr lang="en-US" altLang="zh-CN" sz="1800"/>
              <a:t>using namespace std;</a:t>
            </a:r>
          </a:p>
          <a:p>
            <a:pPr>
              <a:lnSpc>
                <a:spcPct val="120000"/>
              </a:lnSpc>
              <a:spcBef>
                <a:spcPts val="0"/>
              </a:spcBef>
              <a:spcAft>
                <a:spcPts val="0"/>
              </a:spcAft>
            </a:pPr>
            <a:r>
              <a:rPr lang="en-US" altLang="zh-CN" sz="1800"/>
              <a:t>bool fn (int i, int j) {</a:t>
            </a:r>
          </a:p>
          <a:p>
            <a:pPr>
              <a:lnSpc>
                <a:spcPct val="120000"/>
              </a:lnSpc>
              <a:spcBef>
                <a:spcPts val="0"/>
              </a:spcBef>
              <a:spcAft>
                <a:spcPts val="0"/>
              </a:spcAft>
            </a:pPr>
            <a:r>
              <a:rPr lang="en-US" altLang="zh-CN" sz="1800"/>
              <a:t>  return (i==j);</a:t>
            </a:r>
          </a:p>
          <a:p>
            <a:pPr>
              <a:lnSpc>
                <a:spcPct val="120000"/>
              </a:lnSpc>
              <a:spcBef>
                <a:spcPts val="0"/>
              </a:spcBef>
              <a:spcAft>
                <a:spcPts val="0"/>
              </a:spcAft>
            </a:pPr>
            <a:r>
              <a:rPr lang="en-US" altLang="zh-CN" sz="1800"/>
              <a:t>}</a:t>
            </a:r>
          </a:p>
          <a:p>
            <a:pPr>
              <a:lnSpc>
                <a:spcPct val="120000"/>
              </a:lnSpc>
              <a:spcBef>
                <a:spcPts val="0"/>
              </a:spcBef>
              <a:spcAft>
                <a:spcPts val="0"/>
              </a:spcAft>
            </a:pPr>
            <a:r>
              <a:rPr lang="en-US" altLang="zh-CN" sz="1800"/>
              <a:t>int main () {</a:t>
            </a:r>
          </a:p>
          <a:p>
            <a:pPr>
              <a:lnSpc>
                <a:spcPct val="120000"/>
              </a:lnSpc>
              <a:spcBef>
                <a:spcPts val="0"/>
              </a:spcBef>
              <a:spcAft>
                <a:spcPts val="0"/>
              </a:spcAft>
            </a:pPr>
            <a:r>
              <a:rPr lang="en-US" altLang="zh-CN" sz="1800"/>
              <a:t>  int s[] = {10,20,20,20,30,30,20,20,10};           // 10 20 20 20 30 30 20 20 10</a:t>
            </a:r>
          </a:p>
          <a:p>
            <a:pPr>
              <a:lnSpc>
                <a:spcPct val="120000"/>
              </a:lnSpc>
              <a:spcBef>
                <a:spcPts val="0"/>
              </a:spcBef>
              <a:spcAft>
                <a:spcPts val="0"/>
              </a:spcAft>
            </a:pPr>
            <a:r>
              <a:rPr lang="en-US" altLang="zh-CN" sz="1800"/>
              <a:t>  vector&lt;int&gt; a (s, s+9);</a:t>
            </a:r>
          </a:p>
          <a:p>
            <a:pPr>
              <a:lnSpc>
                <a:spcPct val="120000"/>
              </a:lnSpc>
              <a:spcBef>
                <a:spcPts val="0"/>
              </a:spcBef>
              <a:spcAft>
                <a:spcPts val="0"/>
              </a:spcAft>
            </a:pPr>
            <a:r>
              <a:rPr lang="en-US" altLang="zh-CN" sz="1800"/>
              <a:t>  vector&lt;int&gt;::iterator it;</a:t>
            </a:r>
          </a:p>
          <a:p>
            <a:pPr>
              <a:lnSpc>
                <a:spcPct val="120000"/>
              </a:lnSpc>
              <a:spcBef>
                <a:spcPts val="0"/>
              </a:spcBef>
              <a:spcAft>
                <a:spcPts val="0"/>
              </a:spcAft>
            </a:pPr>
            <a:r>
              <a:rPr lang="en-US" altLang="zh-CN" sz="1800"/>
              <a:t>  it = unique (a.begin(), a.end());   // 10 20 30 20 10 ?  ?  ?  ?</a:t>
            </a:r>
          </a:p>
          <a:p>
            <a:pPr>
              <a:lnSpc>
                <a:spcPct val="120000"/>
              </a:lnSpc>
              <a:spcBef>
                <a:spcPts val="0"/>
              </a:spcBef>
              <a:spcAft>
                <a:spcPts val="0"/>
              </a:spcAft>
            </a:pPr>
            <a:r>
              <a:rPr lang="en-US" altLang="zh-CN" sz="1800"/>
              <a:t>                                                         //                ^</a:t>
            </a:r>
          </a:p>
          <a:p>
            <a:pPr>
              <a:lnSpc>
                <a:spcPct val="120000"/>
              </a:lnSpc>
              <a:spcBef>
                <a:spcPts val="0"/>
              </a:spcBef>
              <a:spcAft>
                <a:spcPts val="0"/>
              </a:spcAft>
            </a:pPr>
            <a:endParaRPr lang="en-US" altLang="zh-CN" sz="1800"/>
          </a:p>
          <a:p>
            <a:pPr>
              <a:lnSpc>
                <a:spcPct val="120000"/>
              </a:lnSpc>
              <a:spcBef>
                <a:spcPts val="0"/>
              </a:spcBef>
              <a:spcAft>
                <a:spcPts val="0"/>
              </a:spcAft>
            </a:pPr>
            <a:r>
              <a:rPr lang="en-US" altLang="zh-CN" sz="1800"/>
              <a:t>  a.resize( distance(a.begin(),it) ); // 10 20 30 20 10</a:t>
            </a:r>
          </a:p>
          <a:p>
            <a:pPr>
              <a:lnSpc>
                <a:spcPct val="120000"/>
              </a:lnSpc>
              <a:spcBef>
                <a:spcPts val="0"/>
              </a:spcBef>
              <a:spcAft>
                <a:spcPts val="0"/>
              </a:spcAft>
            </a:pPr>
            <a:r>
              <a:rPr lang="en-US" altLang="zh-CN" sz="1800"/>
              <a:t>  std::unique (a.begin(), a.end(), fn);   // (no changes)</a:t>
            </a:r>
          </a:p>
          <a:p>
            <a:pPr>
              <a:lnSpc>
                <a:spcPct val="120000"/>
              </a:lnSpc>
              <a:spcBef>
                <a:spcPts val="0"/>
              </a:spcBef>
              <a:spcAft>
                <a:spcPts val="0"/>
              </a:spcAft>
            </a:pPr>
            <a:r>
              <a:rPr lang="en-US" altLang="zh-CN" sz="1800"/>
              <a:t>  for (it=a.begin(); it!=a.end(); ++it)</a:t>
            </a:r>
          </a:p>
          <a:p>
            <a:pPr>
              <a:lnSpc>
                <a:spcPct val="120000"/>
              </a:lnSpc>
              <a:spcBef>
                <a:spcPts val="0"/>
              </a:spcBef>
              <a:spcAft>
                <a:spcPts val="0"/>
              </a:spcAft>
            </a:pPr>
            <a:r>
              <a:rPr lang="en-US" altLang="zh-CN" sz="1800"/>
              <a:t>    cout &lt;&lt; ' ' &lt;&lt; *it;</a:t>
            </a:r>
          </a:p>
          <a:p>
            <a:pPr>
              <a:lnSpc>
                <a:spcPct val="120000"/>
              </a:lnSpc>
              <a:spcBef>
                <a:spcPts val="0"/>
              </a:spcBef>
              <a:spcAft>
                <a:spcPts val="0"/>
              </a:spcAft>
            </a:pPr>
            <a:r>
              <a:rPr lang="en-US" altLang="zh-CN" sz="1800"/>
              <a:t>  cout &lt;&lt; '\n';</a:t>
            </a:r>
          </a:p>
          <a:p>
            <a:pPr>
              <a:lnSpc>
                <a:spcPct val="120000"/>
              </a:lnSpc>
              <a:spcBef>
                <a:spcPts val="0"/>
              </a:spcBef>
              <a:spcAft>
                <a:spcPts val="0"/>
              </a:spcAft>
            </a:pPr>
            <a:r>
              <a:rPr lang="en-US" altLang="zh-CN" sz="1800"/>
              <a:t>}</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remove(), remove_if()</a:t>
            </a:r>
          </a:p>
        </p:txBody>
      </p:sp>
      <p:sp>
        <p:nvSpPr>
          <p:cNvPr id="3" name="内容占位符 2"/>
          <p:cNvSpPr>
            <a:spLocks noGrp="1"/>
          </p:cNvSpPr>
          <p:nvPr>
            <p:ph idx="1"/>
          </p:nvPr>
        </p:nvSpPr>
        <p:spPr/>
        <p:txBody>
          <a:bodyPr/>
          <a:lstStyle/>
          <a:p>
            <a:r>
              <a:rPr lang="zh-CN" altLang="en-US"/>
              <a:t>remove(beg,end,value)－移除区间[beg,end)内和value相等的元素</a:t>
            </a:r>
          </a:p>
          <a:p>
            <a:r>
              <a:rPr lang="zh-CN" altLang="en-US"/>
              <a:t>remove_if(beg,end,op)－移除区间[beg,end)内使操作op为true的元素</a:t>
            </a:r>
          </a:p>
          <a:p>
            <a:r>
              <a:rPr lang="zh-CN" altLang="en-US"/>
              <a:t>remove和remove_if只是将未移除元素向前移动，覆盖移除元素，并返回新的终点，并没有真正删除元素，真正删除元素需要使用erase</a:t>
            </a:r>
          </a:p>
          <a:p>
            <a:r>
              <a:rPr lang="zh-CN" altLang="en-US"/>
              <a:t>复杂度：O(n)</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remove_iF()</a:t>
            </a:r>
            <a:r>
              <a:rPr lang="zh-CN" altLang="en-US"/>
              <a:t>示例程序</a:t>
            </a:r>
          </a:p>
        </p:txBody>
      </p:sp>
      <p:sp>
        <p:nvSpPr>
          <p:cNvPr id="3" name="内容占位符 2"/>
          <p:cNvSpPr>
            <a:spLocks noGrp="1"/>
          </p:cNvSpPr>
          <p:nvPr>
            <p:ph idx="1"/>
          </p:nvPr>
        </p:nvSpPr>
        <p:spPr>
          <a:xfrm>
            <a:off x="1024255" y="1894205"/>
            <a:ext cx="10405745" cy="4852035"/>
          </a:xfrm>
        </p:spPr>
        <p:txBody>
          <a:bodyPr>
            <a:normAutofit fontScale="87500" lnSpcReduction="10000"/>
          </a:bodyPr>
          <a:lstStyle/>
          <a:p>
            <a:pPr>
              <a:lnSpc>
                <a:spcPct val="120000"/>
              </a:lnSpc>
              <a:spcBef>
                <a:spcPts val="0"/>
              </a:spcBef>
              <a:spcAft>
                <a:spcPts val="0"/>
              </a:spcAft>
            </a:pPr>
            <a:r>
              <a:rPr lang="zh-CN" altLang="en-US"/>
              <a:t>#include &lt;bits/stdc++.h&gt;    </a:t>
            </a:r>
          </a:p>
          <a:p>
            <a:pPr>
              <a:lnSpc>
                <a:spcPct val="120000"/>
              </a:lnSpc>
              <a:spcBef>
                <a:spcPts val="0"/>
              </a:spcBef>
              <a:spcAft>
                <a:spcPts val="0"/>
              </a:spcAft>
            </a:pPr>
            <a:r>
              <a:rPr lang="zh-CN" altLang="en-US"/>
              <a:t>using namespace std;</a:t>
            </a:r>
          </a:p>
          <a:p>
            <a:pPr>
              <a:lnSpc>
                <a:spcPct val="120000"/>
              </a:lnSpc>
              <a:spcBef>
                <a:spcPts val="0"/>
              </a:spcBef>
              <a:spcAft>
                <a:spcPts val="0"/>
              </a:spcAft>
            </a:pPr>
            <a:r>
              <a:rPr lang="zh-CN" altLang="en-US"/>
              <a:t>bool IsOdd (int i) { return ((i%2)==1); }</a:t>
            </a:r>
          </a:p>
          <a:p>
            <a:pPr>
              <a:lnSpc>
                <a:spcPct val="120000"/>
              </a:lnSpc>
              <a:spcBef>
                <a:spcPts val="0"/>
              </a:spcBef>
              <a:spcAft>
                <a:spcPts val="0"/>
              </a:spcAft>
            </a:pPr>
            <a:r>
              <a:rPr lang="zh-CN" altLang="en-US"/>
              <a:t>int main () {</a:t>
            </a:r>
          </a:p>
          <a:p>
            <a:pPr>
              <a:lnSpc>
                <a:spcPct val="120000"/>
              </a:lnSpc>
              <a:spcBef>
                <a:spcPts val="0"/>
              </a:spcBef>
              <a:spcAft>
                <a:spcPts val="0"/>
              </a:spcAft>
            </a:pPr>
            <a:r>
              <a:rPr lang="zh-CN" altLang="en-US"/>
              <a:t>  int a[] = {1,2,3,4,5,6,7,8,9};            // 1 2 3 4 5 6 7 8 9</a:t>
            </a:r>
          </a:p>
          <a:p>
            <a:pPr>
              <a:lnSpc>
                <a:spcPct val="120000"/>
              </a:lnSpc>
              <a:spcBef>
                <a:spcPts val="0"/>
              </a:spcBef>
              <a:spcAft>
                <a:spcPts val="0"/>
              </a:spcAft>
            </a:pPr>
            <a:r>
              <a:rPr lang="zh-CN" altLang="en-US"/>
              <a:t>  int* pbegin = a;                          // ^</a:t>
            </a:r>
          </a:p>
          <a:p>
            <a:pPr>
              <a:lnSpc>
                <a:spcPct val="120000"/>
              </a:lnSpc>
              <a:spcBef>
                <a:spcPts val="0"/>
              </a:spcBef>
              <a:spcAft>
                <a:spcPts val="0"/>
              </a:spcAft>
            </a:pPr>
            <a:r>
              <a:rPr lang="zh-CN" altLang="en-US"/>
              <a:t>  int* pend = a+sizeof(a)/sizeof(int);      // ^                 ^</a:t>
            </a:r>
          </a:p>
          <a:p>
            <a:pPr>
              <a:lnSpc>
                <a:spcPct val="120000"/>
              </a:lnSpc>
              <a:spcBef>
                <a:spcPts val="0"/>
              </a:spcBef>
              <a:spcAft>
                <a:spcPts val="0"/>
              </a:spcAft>
            </a:pPr>
            <a:endParaRPr lang="zh-CN" altLang="en-US"/>
          </a:p>
          <a:p>
            <a:pPr>
              <a:lnSpc>
                <a:spcPct val="120000"/>
              </a:lnSpc>
              <a:spcBef>
                <a:spcPts val="0"/>
              </a:spcBef>
              <a:spcAft>
                <a:spcPts val="0"/>
              </a:spcAft>
            </a:pPr>
            <a:r>
              <a:rPr lang="zh-CN" altLang="en-US"/>
              <a:t>  pend = remove_if (pbegin, pend, IsOdd);   // 2 4 6 8 ? ? ? ? ?</a:t>
            </a:r>
          </a:p>
          <a:p>
            <a:pPr>
              <a:lnSpc>
                <a:spcPct val="120000"/>
              </a:lnSpc>
              <a:spcBef>
                <a:spcPts val="0"/>
              </a:spcBef>
              <a:spcAft>
                <a:spcPts val="0"/>
              </a:spcAft>
            </a:pPr>
            <a:r>
              <a:rPr lang="zh-CN" altLang="en-US"/>
              <a:t>                                            // ^       ^</a:t>
            </a:r>
          </a:p>
          <a:p>
            <a:pPr>
              <a:lnSpc>
                <a:spcPct val="120000"/>
              </a:lnSpc>
              <a:spcBef>
                <a:spcPts val="0"/>
              </a:spcBef>
              <a:spcAft>
                <a:spcPts val="0"/>
              </a:spcAft>
            </a:pPr>
            <a:r>
              <a:rPr lang="zh-CN" altLang="en-US"/>
              <a:t>  for (int* p=pbegin; p!=pend; ++p)</a:t>
            </a:r>
          </a:p>
          <a:p>
            <a:pPr>
              <a:lnSpc>
                <a:spcPct val="120000"/>
              </a:lnSpc>
              <a:spcBef>
                <a:spcPts val="0"/>
              </a:spcBef>
              <a:spcAft>
                <a:spcPts val="0"/>
              </a:spcAft>
            </a:pPr>
            <a:r>
              <a:rPr lang="zh-CN" altLang="en-US"/>
              <a:t>    cout &lt;&lt; ' ' &lt;&lt; *p;</a:t>
            </a:r>
          </a:p>
          <a:p>
            <a:pPr>
              <a:lnSpc>
                <a:spcPct val="120000"/>
              </a:lnSpc>
              <a:spcBef>
                <a:spcPts val="0"/>
              </a:spcBef>
              <a:spcAft>
                <a:spcPts val="0"/>
              </a:spcAft>
            </a:pPr>
            <a:r>
              <a:rPr lang="zh-CN" altLang="en-US"/>
              <a:t>  cout &lt;&lt; '\n';</a:t>
            </a:r>
          </a:p>
          <a:p>
            <a:pPr>
              <a:lnSpc>
                <a:spcPct val="120000"/>
              </a:lnSpc>
              <a:spcBef>
                <a:spcPts val="0"/>
              </a:spcBef>
              <a:spcAft>
                <a:spcPts val="0"/>
              </a:spcAft>
            </a:pPr>
            <a:r>
              <a:rPr lang="zh-CN" altLang="en-US"/>
              <a:t>}</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变序性算法</a:t>
            </a:r>
          </a:p>
        </p:txBody>
      </p:sp>
      <p:sp>
        <p:nvSpPr>
          <p:cNvPr id="3" name="内容占位符 2"/>
          <p:cNvSpPr>
            <a:spLocks noGrp="1"/>
          </p:cNvSpPr>
          <p:nvPr>
            <p:ph idx="1"/>
          </p:nvPr>
        </p:nvSpPr>
        <p:spPr/>
        <p:txBody>
          <a:bodyPr/>
          <a:lstStyle/>
          <a:p>
            <a:pPr>
              <a:lnSpc>
                <a:spcPct val="110000"/>
              </a:lnSpc>
              <a:spcBef>
                <a:spcPts val="0"/>
              </a:spcBef>
              <a:spcAft>
                <a:spcPts val="0"/>
              </a:spcAft>
            </a:pPr>
            <a:r>
              <a:t>通过元素的赋值和交换改变元素顺序</a:t>
            </a:r>
          </a:p>
        </p:txBody>
      </p:sp>
      <p:graphicFrame>
        <p:nvGraphicFramePr>
          <p:cNvPr id="629797" name="Group 37"/>
          <p:cNvGraphicFramePr>
            <a:graphicFrameLocks noGrp="1"/>
          </p:cNvGraphicFramePr>
          <p:nvPr>
            <p:custDataLst>
              <p:tags r:id="rId1"/>
            </p:custDataLst>
            <p:extLst>
              <p:ext uri="{D42A27DB-BD31-4B8C-83A1-F6EECF244321}">
                <p14:modId xmlns:p14="http://schemas.microsoft.com/office/powerpoint/2010/main" val="132783781"/>
              </p:ext>
            </p:extLst>
          </p:nvPr>
        </p:nvGraphicFramePr>
        <p:xfrm>
          <a:off x="1570673" y="2624138"/>
          <a:ext cx="9347835" cy="3981452"/>
        </p:xfrm>
        <a:graphic>
          <a:graphicData uri="http://schemas.openxmlformats.org/drawingml/2006/table">
            <a:tbl>
              <a:tblPr/>
              <a:tblGrid>
                <a:gridCol w="3599180">
                  <a:extLst>
                    <a:ext uri="{9D8B030D-6E8A-4147-A177-3AD203B41FA5}">
                      <a16:colId xmlns:a16="http://schemas.microsoft.com/office/drawing/2014/main" val="20000"/>
                    </a:ext>
                  </a:extLst>
                </a:gridCol>
                <a:gridCol w="5748655">
                  <a:extLst>
                    <a:ext uri="{9D8B030D-6E8A-4147-A177-3AD203B41FA5}">
                      <a16:colId xmlns:a16="http://schemas.microsoft.com/office/drawing/2014/main" val="20001"/>
                    </a:ext>
                  </a:extLst>
                </a:gridCol>
              </a:tblGrid>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名称</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作用</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98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reverse()</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将元素的次序逆转</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reverse_copy</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复制的同时逆转元素次序</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rotate()</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旋转元素次序</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rotate_copy</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复制的同时旋转元素次序</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ahoma" panose="020B0604030504040204" pitchFamily="34" charset="0"/>
                          <a:ea typeface="宋体" panose="02010600030101010101" pitchFamily="2" charset="-122"/>
                        </a:rPr>
                        <a:t>random_shufle</a:t>
                      </a: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将元素次序随机打乱</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ahoma" panose="020B0604030504040204" pitchFamily="34" charset="0"/>
                          <a:ea typeface="宋体" panose="02010600030101010101" pitchFamily="2" charset="-122"/>
                        </a:rPr>
                        <a:t>partion</a:t>
                      </a: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改变元素次序使</a:t>
                      </a:r>
                      <a:r>
                        <a:rPr kumimoji="1" lang="zh-CN" altLang="en-US"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符合某准则</a:t>
                      </a:r>
                      <a:r>
                        <a:rPr kumimoji="1" lang="zh-CN" altLang="en-US"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的元素移到前面</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err="1">
                          <a:ln>
                            <a:noFill/>
                          </a:ln>
                          <a:solidFill>
                            <a:schemeClr val="folHlink"/>
                          </a:solidFill>
                          <a:effectLst/>
                          <a:latin typeface="Tahoma" panose="020B0604030504040204" pitchFamily="34" charset="0"/>
                          <a:ea typeface="宋体" panose="02010600030101010101" pitchFamily="2" charset="-122"/>
                          <a:cs typeface="+mn-cs"/>
                        </a:rPr>
                        <a:t>stable_partion</a:t>
                      </a:r>
                      <a:r>
                        <a:rPr kumimoji="1" lang="en-US" altLang="zh-CN" sz="2000" b="1" i="0" u="none" strike="noStrike" kern="1200" cap="none" normalizeH="0" baseline="0" dirty="0">
                          <a:ln>
                            <a:noFill/>
                          </a:ln>
                          <a:solidFill>
                            <a:schemeClr val="folHlink"/>
                          </a:solidFill>
                          <a:effectLst/>
                          <a:latin typeface="Tahoma" panose="020B0604030504040204" pitchFamily="34" charset="0"/>
                          <a:ea typeface="宋体" panose="02010600030101010101" pitchFamily="2" charset="-122"/>
                          <a:cs typeface="+mn-cs"/>
                        </a:rPr>
                        <a:t>()</a:t>
                      </a:r>
                      <a:endParaRPr kumimoji="1" lang="zh-CN" altLang="en-US" sz="2000" b="1" i="0" u="none" strike="noStrike" kern="1200" cap="none" normalizeH="0" baseline="0" dirty="0">
                        <a:ln>
                          <a:noFill/>
                        </a:ln>
                        <a:solidFill>
                          <a:schemeClr val="folHlink"/>
                        </a:solidFill>
                        <a:effectLst/>
                        <a:latin typeface="Tahoma" panose="020B0604030504040204" pitchFamily="34" charset="0"/>
                        <a:ea typeface="宋体" panose="02010600030101010101" pitchFamily="2" charset="-122"/>
                        <a:cs typeface="+mn-cs"/>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partion</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类似，但保持符合准则与不符合准则元素的相对位置</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imes New Roman" panose="02020603050405020304"/>
                          <a:ea typeface="宋体" panose="02010600030101010101" pitchFamily="2" charset="-122"/>
                        </a:rPr>
                        <a:t>…</a:t>
                      </a:r>
                      <a:endPar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变序性算法</a:t>
            </a:r>
          </a:p>
        </p:txBody>
      </p:sp>
      <p:sp>
        <p:nvSpPr>
          <p:cNvPr id="3" name="内容占位符 2"/>
          <p:cNvSpPr>
            <a:spLocks noGrp="1"/>
          </p:cNvSpPr>
          <p:nvPr>
            <p:ph idx="1"/>
          </p:nvPr>
        </p:nvSpPr>
        <p:spPr>
          <a:xfrm>
            <a:off x="1023620" y="1894205"/>
            <a:ext cx="10617835" cy="4415155"/>
          </a:xfrm>
        </p:spPr>
        <p:txBody>
          <a:bodyPr>
            <a:normAutofit/>
          </a:bodyPr>
          <a:lstStyle/>
          <a:p>
            <a:r>
              <a:rPr lang="zh-CN" altLang="en-US"/>
              <a:t>逆转元素次序</a:t>
            </a:r>
          </a:p>
          <a:p>
            <a:r>
              <a:rPr lang="zh-CN" altLang="en-US"/>
              <a:t>reverse(beg, end)－将[beg, end)区间内的元素逆序</a:t>
            </a:r>
          </a:p>
          <a:p>
            <a:r>
              <a:rPr lang="zh-CN" altLang="en-US"/>
              <a:t>reverse_copy(s_beg, s_end, d_beg)－将[s_beg, s_end)区间内的元素逆序后拷贝到从d_beg开始的区间</a:t>
            </a:r>
          </a:p>
          <a:p>
            <a:r>
              <a:rPr lang="zh-CN" altLang="en-US"/>
              <a:t>旋转元素次序</a:t>
            </a:r>
          </a:p>
          <a:p>
            <a:r>
              <a:rPr lang="zh-CN" altLang="en-US"/>
              <a:t>rotate(first, middle, last)－将[first, last)区间内的元素，从middle位置分为 [first,middle)和[middle,last)两部分，将两部分交换位置</a:t>
            </a:r>
          </a:p>
          <a:p>
            <a:r>
              <a:rPr lang="zh-CN" altLang="en-US"/>
              <a:t>复杂度：O(n)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rotate()</a:t>
            </a:r>
            <a:r>
              <a:rPr lang="zh-CN" altLang="en-US" dirty="0"/>
              <a:t>示例</a:t>
            </a:r>
          </a:p>
        </p:txBody>
      </p:sp>
      <p:sp>
        <p:nvSpPr>
          <p:cNvPr id="3" name="内容占位符 2"/>
          <p:cNvSpPr>
            <a:spLocks noGrp="1"/>
          </p:cNvSpPr>
          <p:nvPr>
            <p:ph idx="1"/>
          </p:nvPr>
        </p:nvSpPr>
        <p:spPr>
          <a:xfrm>
            <a:off x="1024128" y="1894114"/>
            <a:ext cx="10405872" cy="4619228"/>
          </a:xfrm>
        </p:spPr>
        <p:txBody>
          <a:bodyPr>
            <a:normAutofit/>
          </a:bodyPr>
          <a:lstStyle/>
          <a:p>
            <a:pPr>
              <a:lnSpc>
                <a:spcPct val="120000"/>
              </a:lnSpc>
              <a:spcBef>
                <a:spcPts val="0"/>
              </a:spcBef>
              <a:spcAft>
                <a:spcPts val="0"/>
              </a:spcAft>
            </a:pPr>
            <a:r>
              <a:rPr lang="zh-CN" altLang="en-US" dirty="0"/>
              <a:t>#include &lt;bits/stdc++.h&gt;    </a:t>
            </a:r>
          </a:p>
          <a:p>
            <a:pPr>
              <a:lnSpc>
                <a:spcPct val="120000"/>
              </a:lnSpc>
              <a:spcBef>
                <a:spcPts val="0"/>
              </a:spcBef>
              <a:spcAft>
                <a:spcPts val="0"/>
              </a:spcAft>
            </a:pPr>
            <a:r>
              <a:rPr lang="zh-CN" altLang="en-US" dirty="0"/>
              <a:t>using namespace std;</a:t>
            </a:r>
          </a:p>
          <a:p>
            <a:pPr>
              <a:lnSpc>
                <a:spcPct val="120000"/>
              </a:lnSpc>
              <a:spcBef>
                <a:spcPts val="0"/>
              </a:spcBef>
              <a:spcAft>
                <a:spcPts val="0"/>
              </a:spcAft>
            </a:pPr>
            <a:r>
              <a:rPr lang="zh-CN" altLang="en-US" dirty="0"/>
              <a:t>int main () {</a:t>
            </a:r>
          </a:p>
          <a:p>
            <a:pPr>
              <a:lnSpc>
                <a:spcPct val="120000"/>
              </a:lnSpc>
              <a:spcBef>
                <a:spcPts val="0"/>
              </a:spcBef>
              <a:spcAft>
                <a:spcPts val="0"/>
              </a:spcAft>
            </a:pPr>
            <a:r>
              <a:rPr lang="zh-CN" altLang="en-US" dirty="0"/>
              <a:t>  vector&lt;int&gt; a;</a:t>
            </a:r>
          </a:p>
          <a:p>
            <a:pPr>
              <a:lnSpc>
                <a:spcPct val="120000"/>
              </a:lnSpc>
              <a:spcBef>
                <a:spcPts val="0"/>
              </a:spcBef>
              <a:spcAft>
                <a:spcPts val="0"/>
              </a:spcAft>
            </a:pPr>
            <a:r>
              <a:rPr lang="zh-CN" altLang="en-US" dirty="0"/>
              <a:t>  for (int i=1; i&lt;10; ++i) a.push_back(i); // 1 2 3 4 5 6 7 8 9</a:t>
            </a:r>
          </a:p>
          <a:p>
            <a:pPr>
              <a:lnSpc>
                <a:spcPct val="120000"/>
              </a:lnSpc>
              <a:spcBef>
                <a:spcPts val="0"/>
              </a:spcBef>
              <a:spcAft>
                <a:spcPts val="0"/>
              </a:spcAft>
            </a:pPr>
            <a:r>
              <a:rPr lang="zh-CN" altLang="en-US" dirty="0"/>
              <a:t>  rotate(a.begin(),a.begin()+3,a.end());   // 4 5 6 7 8 9 1 2 3</a:t>
            </a:r>
          </a:p>
          <a:p>
            <a:pPr>
              <a:lnSpc>
                <a:spcPct val="120000"/>
              </a:lnSpc>
              <a:spcBef>
                <a:spcPts val="0"/>
              </a:spcBef>
              <a:spcAft>
                <a:spcPts val="0"/>
              </a:spcAft>
            </a:pPr>
            <a:r>
              <a:rPr lang="zh-CN" altLang="en-US" dirty="0"/>
              <a:t>  for (vector&lt;int&gt;::iterator it=a.begin(); it!=a.end(); ++it)</a:t>
            </a:r>
          </a:p>
          <a:p>
            <a:pPr>
              <a:lnSpc>
                <a:spcPct val="120000"/>
              </a:lnSpc>
              <a:spcBef>
                <a:spcPts val="0"/>
              </a:spcBef>
              <a:spcAft>
                <a:spcPts val="0"/>
              </a:spcAft>
            </a:pPr>
            <a:r>
              <a:rPr lang="zh-CN" altLang="en-US" dirty="0"/>
              <a:t>    cout &lt;&lt; ' ' &lt;&lt; *it;</a:t>
            </a:r>
          </a:p>
          <a:p>
            <a:pPr>
              <a:lnSpc>
                <a:spcPct val="120000"/>
              </a:lnSpc>
              <a:spcBef>
                <a:spcPts val="0"/>
              </a:spcBef>
              <a:spcAft>
                <a:spcPts val="0"/>
              </a:spcAft>
            </a:pPr>
            <a:r>
              <a:rPr lang="zh-CN" altLang="en-US" dirty="0"/>
              <a:t>  cout &lt;&lt; '\n';</a:t>
            </a:r>
          </a:p>
          <a:p>
            <a:pPr>
              <a:lnSpc>
                <a:spcPct val="120000"/>
              </a:lnSpc>
              <a:spcBef>
                <a:spcPts val="0"/>
              </a:spcBef>
              <a:spcAft>
                <a:spcPts val="0"/>
              </a:spcAft>
            </a:pPr>
            <a:r>
              <a:rPr lang="zh-CN" altLang="en-US" dirty="0"/>
              <a:t>}</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random_shuffle()</a:t>
            </a:r>
          </a:p>
        </p:txBody>
      </p:sp>
      <p:sp>
        <p:nvSpPr>
          <p:cNvPr id="3" name="内容占位符 2"/>
          <p:cNvSpPr>
            <a:spLocks noGrp="1"/>
          </p:cNvSpPr>
          <p:nvPr>
            <p:ph idx="1"/>
          </p:nvPr>
        </p:nvSpPr>
        <p:spPr>
          <a:xfrm>
            <a:off x="1024255" y="1894205"/>
            <a:ext cx="10800080" cy="4618990"/>
          </a:xfrm>
        </p:spPr>
        <p:txBody>
          <a:bodyPr/>
          <a:lstStyle/>
          <a:p>
            <a:r>
              <a:rPr lang="en-US" altLang="zh-CN" dirty="0"/>
              <a:t>随机重新排列范围内的元素.</a:t>
            </a:r>
          </a:p>
          <a:p>
            <a:r>
              <a:rPr lang="en-US" altLang="zh-CN" dirty="0"/>
              <a:t>void random_shuffle (RandomAccessIterator first, RandomAccessIterator last);</a:t>
            </a:r>
          </a:p>
          <a:p>
            <a:r>
              <a:rPr lang="en-US" altLang="zh-CN" dirty="0"/>
              <a:t>void random_shuffle (RandomAccessIterator first, RandomAccessIterator last, RandomNumberGenerator&amp; gen);</a:t>
            </a:r>
          </a:p>
          <a:p>
            <a:r>
              <a:rPr lang="zh-CN" altLang="en-US" dirty="0"/>
              <a:t>在生成数据时，很多情况需要有随机数列。例如随机生成一个排列。又如，生成一个连通的子图，结点顺序随机。</a:t>
            </a:r>
          </a:p>
          <a:p>
            <a:endParaRPr lang="zh-CN" alt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128" y="866275"/>
            <a:ext cx="10405872" cy="5859378"/>
          </a:xfrm>
        </p:spPr>
        <p:txBody>
          <a:bodyPr numCol="2">
            <a:noAutofit/>
          </a:bodyPr>
          <a:lstStyle/>
          <a:p>
            <a:pPr>
              <a:lnSpc>
                <a:spcPct val="140000"/>
              </a:lnSpc>
              <a:spcBef>
                <a:spcPts val="0"/>
              </a:spcBef>
              <a:spcAft>
                <a:spcPts val="0"/>
              </a:spcAft>
            </a:pPr>
            <a:r>
              <a:rPr lang="en-US" altLang="zh-CN" sz="1600"/>
              <a:t>#include &lt;bits/stdc++.h&gt;    </a:t>
            </a:r>
          </a:p>
          <a:p>
            <a:pPr>
              <a:lnSpc>
                <a:spcPct val="140000"/>
              </a:lnSpc>
              <a:spcBef>
                <a:spcPts val="0"/>
              </a:spcBef>
              <a:spcAft>
                <a:spcPts val="0"/>
              </a:spcAft>
            </a:pPr>
            <a:r>
              <a:rPr lang="en-US" altLang="zh-CN" sz="1600"/>
              <a:t>using namespace std;</a:t>
            </a:r>
          </a:p>
          <a:p>
            <a:pPr>
              <a:lnSpc>
                <a:spcPct val="140000"/>
              </a:lnSpc>
              <a:spcBef>
                <a:spcPts val="0"/>
              </a:spcBef>
              <a:spcAft>
                <a:spcPts val="0"/>
              </a:spcAft>
            </a:pPr>
            <a:r>
              <a:rPr lang="en-US" altLang="zh-CN" sz="1600"/>
              <a:t>// random generator function:</a:t>
            </a:r>
          </a:p>
          <a:p>
            <a:pPr>
              <a:lnSpc>
                <a:spcPct val="140000"/>
              </a:lnSpc>
              <a:spcBef>
                <a:spcPts val="0"/>
              </a:spcBef>
              <a:spcAft>
                <a:spcPts val="0"/>
              </a:spcAft>
            </a:pPr>
            <a:r>
              <a:rPr lang="en-US" altLang="zh-CN" sz="1600"/>
              <a:t>int fn (int i) { </a:t>
            </a:r>
          </a:p>
          <a:p>
            <a:pPr>
              <a:lnSpc>
                <a:spcPct val="140000"/>
              </a:lnSpc>
              <a:spcBef>
                <a:spcPts val="0"/>
              </a:spcBef>
              <a:spcAft>
                <a:spcPts val="0"/>
              </a:spcAft>
            </a:pPr>
            <a:r>
              <a:rPr lang="en-US" altLang="zh-CN" sz="1600"/>
              <a:t>  return rand()%i;</a:t>
            </a:r>
          </a:p>
          <a:p>
            <a:pPr>
              <a:lnSpc>
                <a:spcPct val="140000"/>
              </a:lnSpc>
              <a:spcBef>
                <a:spcPts val="0"/>
              </a:spcBef>
              <a:spcAft>
                <a:spcPts val="0"/>
              </a:spcAft>
            </a:pPr>
            <a:r>
              <a:rPr lang="en-US" altLang="zh-CN" sz="1600"/>
              <a:t>}</a:t>
            </a:r>
          </a:p>
          <a:p>
            <a:pPr>
              <a:lnSpc>
                <a:spcPct val="140000"/>
              </a:lnSpc>
              <a:spcBef>
                <a:spcPts val="0"/>
              </a:spcBef>
              <a:spcAft>
                <a:spcPts val="0"/>
              </a:spcAft>
            </a:pPr>
            <a:r>
              <a:rPr lang="en-US" altLang="zh-CN" sz="1600"/>
              <a:t>int main () {</a:t>
            </a:r>
          </a:p>
          <a:p>
            <a:pPr>
              <a:lnSpc>
                <a:spcPct val="140000"/>
              </a:lnSpc>
              <a:spcBef>
                <a:spcPts val="0"/>
              </a:spcBef>
              <a:spcAft>
                <a:spcPts val="0"/>
              </a:spcAft>
            </a:pPr>
            <a:r>
              <a:rPr lang="en-US" altLang="zh-CN" sz="1600"/>
              <a:t>  srand ( unsigned ( time(0) ) );</a:t>
            </a:r>
          </a:p>
          <a:p>
            <a:pPr>
              <a:lnSpc>
                <a:spcPct val="140000"/>
              </a:lnSpc>
              <a:spcBef>
                <a:spcPts val="0"/>
              </a:spcBef>
              <a:spcAft>
                <a:spcPts val="0"/>
              </a:spcAft>
            </a:pPr>
            <a:r>
              <a:rPr lang="en-US" altLang="zh-CN" sz="1600"/>
              <a:t>  vector&lt;int&gt; a;</a:t>
            </a:r>
          </a:p>
          <a:p>
            <a:pPr>
              <a:lnSpc>
                <a:spcPct val="140000"/>
              </a:lnSpc>
              <a:spcBef>
                <a:spcPts val="0"/>
              </a:spcBef>
              <a:spcAft>
                <a:spcPts val="0"/>
              </a:spcAft>
            </a:pPr>
            <a:r>
              <a:rPr lang="en-US" altLang="zh-CN" sz="1600"/>
              <a:t>  for (int i=1; i&lt;10; ++i) a.push_back(i); // 1 2 3 4 5 6 7 8 9</a:t>
            </a:r>
          </a:p>
          <a:p>
            <a:pPr>
              <a:lnSpc>
                <a:spcPct val="140000"/>
              </a:lnSpc>
              <a:spcBef>
                <a:spcPts val="0"/>
              </a:spcBef>
              <a:spcAft>
                <a:spcPts val="0"/>
              </a:spcAft>
            </a:pPr>
            <a:r>
              <a:rPr lang="en-US" altLang="zh-CN" sz="1600"/>
              <a:t>  random_shuffle ( a.begin(), a.end() );</a:t>
            </a:r>
          </a:p>
          <a:p>
            <a:pPr>
              <a:lnSpc>
                <a:spcPct val="140000"/>
              </a:lnSpc>
              <a:spcBef>
                <a:spcPts val="0"/>
              </a:spcBef>
              <a:spcAft>
                <a:spcPts val="0"/>
              </a:spcAft>
            </a:pPr>
            <a:r>
              <a:rPr lang="en-US" altLang="zh-CN" sz="1600"/>
              <a:t>  random_shuffle ( a.begin(), a.end(), fn);</a:t>
            </a:r>
          </a:p>
          <a:p>
            <a:pPr>
              <a:lnSpc>
                <a:spcPct val="140000"/>
              </a:lnSpc>
              <a:spcBef>
                <a:spcPts val="0"/>
              </a:spcBef>
              <a:spcAft>
                <a:spcPts val="0"/>
              </a:spcAft>
            </a:pPr>
            <a:r>
              <a:rPr lang="en-US" altLang="zh-CN" sz="1600"/>
              <a:t>  for (vector&lt;int&gt;::iterator it=a.begin(); it!=a.end(); ++it)</a:t>
            </a:r>
          </a:p>
          <a:p>
            <a:pPr>
              <a:lnSpc>
                <a:spcPct val="140000"/>
              </a:lnSpc>
              <a:spcBef>
                <a:spcPts val="0"/>
              </a:spcBef>
              <a:spcAft>
                <a:spcPts val="0"/>
              </a:spcAft>
            </a:pPr>
            <a:r>
              <a:rPr lang="en-US" altLang="zh-CN" sz="1600"/>
              <a:t>    cout &lt;&lt; ' ' &lt;&lt; *it;</a:t>
            </a:r>
          </a:p>
          <a:p>
            <a:pPr>
              <a:lnSpc>
                <a:spcPct val="140000"/>
              </a:lnSpc>
              <a:spcBef>
                <a:spcPts val="0"/>
              </a:spcBef>
              <a:spcAft>
                <a:spcPts val="0"/>
              </a:spcAft>
            </a:pPr>
            <a:r>
              <a:rPr lang="en-US" altLang="zh-CN" sz="1600"/>
              <a:t>  cout &lt;&lt; '\n';</a:t>
            </a:r>
          </a:p>
          <a:p>
            <a:pPr>
              <a:lnSpc>
                <a:spcPct val="140000"/>
              </a:lnSpc>
              <a:spcBef>
                <a:spcPts val="0"/>
              </a:spcBef>
              <a:spcAft>
                <a:spcPts val="0"/>
              </a:spcAft>
            </a:pPr>
            <a:r>
              <a:rPr lang="en-US" altLang="zh-CN" sz="1600"/>
              <a:t>}</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Partition()</a:t>
            </a:r>
            <a:r>
              <a:rPr lang="zh-CN" altLang="en-US" dirty="0"/>
              <a:t>算法</a:t>
            </a:r>
          </a:p>
        </p:txBody>
      </p:sp>
      <p:sp>
        <p:nvSpPr>
          <p:cNvPr id="3" name="内容占位符 2"/>
          <p:cNvSpPr>
            <a:spLocks noGrp="1"/>
          </p:cNvSpPr>
          <p:nvPr>
            <p:ph idx="1"/>
          </p:nvPr>
        </p:nvSpPr>
        <p:spPr>
          <a:xfrm>
            <a:off x="1024128" y="1894114"/>
            <a:ext cx="10971356" cy="4415246"/>
          </a:xfrm>
        </p:spPr>
        <p:txBody>
          <a:bodyPr/>
          <a:lstStyle/>
          <a:p>
            <a:r>
              <a:rPr lang="en-US" altLang="zh-CN" sz="2000" dirty="0"/>
              <a:t>BidirectionalIterator partition (BidirectionalIterator first,</a:t>
            </a:r>
          </a:p>
          <a:p>
            <a:r>
              <a:rPr lang="en-US" altLang="zh-CN" sz="2000" dirty="0"/>
              <a:t>                           BidirectionalIterator last, UnaryPredicate pred);</a:t>
            </a:r>
          </a:p>
          <a:p>
            <a:r>
              <a:rPr lang="en-US" altLang="zh-CN" sz="2000" dirty="0">
                <a:sym typeface="+mn-ea"/>
              </a:rPr>
              <a:t>重新排列范围 [first,last) 中的元素，以使 pred 返回 true 的所有元素先于所有返回 false 的元素</a:t>
            </a:r>
            <a:endParaRPr lang="en-US" altLang="zh-CN" sz="2000" dirty="0"/>
          </a:p>
          <a:p>
            <a:r>
              <a:rPr lang="en-US" altLang="zh-CN" sz="2000" dirty="0"/>
              <a:t>BidirectionalIterator stable_partition (BidirectionalIterator first,</a:t>
            </a:r>
          </a:p>
          <a:p>
            <a:r>
              <a:rPr lang="en-US" altLang="zh-CN" sz="2000" dirty="0"/>
              <a:t>BidirectionalIterator last, UnaryPredicate pred);</a:t>
            </a:r>
          </a:p>
          <a:p>
            <a:r>
              <a:rPr lang="en-US" altLang="zh-CN" sz="2000" dirty="0"/>
              <a:t>重新排列范围 [first,last) 中的元素，以使 pred 返回 true 的所有元素先于所有返回 false 的元素，并且与函数 partition 不同，保留每个组中元素的相对顺序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迭代器概述</a:t>
            </a:r>
            <a:endParaRPr lang="zh-CN" altLang="en-US"/>
          </a:p>
        </p:txBody>
      </p:sp>
      <p:sp>
        <p:nvSpPr>
          <p:cNvPr id="3" name="内容占位符 2"/>
          <p:cNvSpPr>
            <a:spLocks noGrp="1"/>
          </p:cNvSpPr>
          <p:nvPr>
            <p:ph idx="1"/>
          </p:nvPr>
        </p:nvSpPr>
        <p:spPr/>
        <p:txBody>
          <a:bodyPr/>
          <a:lstStyle/>
          <a:p>
            <a:r>
              <a:rPr lang="zh-CN" altLang="en-US"/>
              <a:t>所有容器都提供两种迭代器</a:t>
            </a:r>
          </a:p>
          <a:p>
            <a:r>
              <a:rPr lang="zh-CN" altLang="en-US"/>
              <a:t>container::iterator以“读/写”模式遍历元素</a:t>
            </a:r>
          </a:p>
          <a:p>
            <a:r>
              <a:rPr lang="zh-CN" altLang="en-US"/>
              <a:t>container::const_iterator以“只读”模式遍历元素</a:t>
            </a:r>
          </a:p>
          <a:p>
            <a:r>
              <a:rPr lang="zh-CN" altLang="en-US"/>
              <a:t>迭代器示例：iterator</a:t>
            </a:r>
          </a:p>
        </p:txBody>
      </p:sp>
      <p:grpSp>
        <p:nvGrpSpPr>
          <p:cNvPr id="4" name="Group 4"/>
          <p:cNvGrpSpPr/>
          <p:nvPr/>
        </p:nvGrpSpPr>
        <p:grpSpPr>
          <a:xfrm>
            <a:off x="3146743" y="4394835"/>
            <a:ext cx="5473700" cy="1655763"/>
            <a:chOff x="1066" y="2387"/>
            <a:chExt cx="3448" cy="1043"/>
          </a:xfrm>
        </p:grpSpPr>
        <p:sp>
          <p:nvSpPr>
            <p:cNvPr id="24581" name="Rectangle 5"/>
            <p:cNvSpPr/>
            <p:nvPr/>
          </p:nvSpPr>
          <p:spPr>
            <a:xfrm>
              <a:off x="1066" y="2387"/>
              <a:ext cx="3448" cy="1043"/>
            </a:xfrm>
            <a:prstGeom prst="rect">
              <a:avLst/>
            </a:prstGeom>
            <a:solidFill>
              <a:srgbClr val="FFFFCC"/>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4582" name="Rectangle 6"/>
            <p:cNvSpPr/>
            <p:nvPr/>
          </p:nvSpPr>
          <p:spPr>
            <a:xfrm>
              <a:off x="1357" y="2968"/>
              <a:ext cx="280" cy="289"/>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4583" name="Rectangle 7"/>
            <p:cNvSpPr/>
            <p:nvPr/>
          </p:nvSpPr>
          <p:spPr>
            <a:xfrm>
              <a:off x="1915" y="2968"/>
              <a:ext cx="281" cy="289"/>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4584" name="Rectangle 8"/>
            <p:cNvSpPr/>
            <p:nvPr/>
          </p:nvSpPr>
          <p:spPr>
            <a:xfrm>
              <a:off x="2474" y="2968"/>
              <a:ext cx="280" cy="289"/>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4585" name="Rectangle 9"/>
            <p:cNvSpPr/>
            <p:nvPr/>
          </p:nvSpPr>
          <p:spPr>
            <a:xfrm>
              <a:off x="3034" y="2968"/>
              <a:ext cx="280" cy="289"/>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24586" name="Line 10"/>
            <p:cNvSpPr/>
            <p:nvPr/>
          </p:nvSpPr>
          <p:spPr>
            <a:xfrm>
              <a:off x="1636" y="3027"/>
              <a:ext cx="279" cy="0"/>
            </a:xfrm>
            <a:prstGeom prst="line">
              <a:avLst/>
            </a:prstGeom>
            <a:ln w="9525" cap="flat" cmpd="sng">
              <a:solidFill>
                <a:schemeClr val="tx1"/>
              </a:solidFill>
              <a:prstDash val="solid"/>
              <a:headEnd type="none" w="med" len="med"/>
              <a:tailEnd type="arrow" w="med" len="med"/>
            </a:ln>
          </p:spPr>
        </p:sp>
        <p:sp>
          <p:nvSpPr>
            <p:cNvPr id="24587" name="Line 11"/>
            <p:cNvSpPr/>
            <p:nvPr/>
          </p:nvSpPr>
          <p:spPr>
            <a:xfrm>
              <a:off x="2195" y="3027"/>
              <a:ext cx="279" cy="0"/>
            </a:xfrm>
            <a:prstGeom prst="line">
              <a:avLst/>
            </a:prstGeom>
            <a:ln w="9525" cap="flat" cmpd="sng">
              <a:solidFill>
                <a:schemeClr val="tx1"/>
              </a:solidFill>
              <a:prstDash val="solid"/>
              <a:headEnd type="none" w="med" len="med"/>
              <a:tailEnd type="arrow" w="med" len="med"/>
            </a:ln>
          </p:spPr>
        </p:sp>
        <p:sp>
          <p:nvSpPr>
            <p:cNvPr id="24588" name="Line 12"/>
            <p:cNvSpPr/>
            <p:nvPr/>
          </p:nvSpPr>
          <p:spPr>
            <a:xfrm>
              <a:off x="2754" y="3027"/>
              <a:ext cx="280" cy="0"/>
            </a:xfrm>
            <a:prstGeom prst="line">
              <a:avLst/>
            </a:prstGeom>
            <a:ln w="9525" cap="flat" cmpd="sng">
              <a:solidFill>
                <a:schemeClr val="tx1"/>
              </a:solidFill>
              <a:prstDash val="solid"/>
              <a:headEnd type="none" w="med" len="med"/>
              <a:tailEnd type="arrow" w="med" len="med"/>
            </a:ln>
          </p:spPr>
        </p:sp>
        <p:sp>
          <p:nvSpPr>
            <p:cNvPr id="24589" name="Line 13"/>
            <p:cNvSpPr/>
            <p:nvPr/>
          </p:nvSpPr>
          <p:spPr>
            <a:xfrm>
              <a:off x="3313" y="3027"/>
              <a:ext cx="279" cy="0"/>
            </a:xfrm>
            <a:prstGeom prst="line">
              <a:avLst/>
            </a:prstGeom>
            <a:ln w="9525" cap="flat" cmpd="sng">
              <a:solidFill>
                <a:schemeClr val="tx1"/>
              </a:solidFill>
              <a:prstDash val="solid"/>
              <a:headEnd type="none" w="med" len="med"/>
              <a:tailEnd type="arrow" w="med" len="med"/>
            </a:ln>
          </p:spPr>
        </p:sp>
        <p:sp>
          <p:nvSpPr>
            <p:cNvPr id="24590" name="Line 14"/>
            <p:cNvSpPr/>
            <p:nvPr/>
          </p:nvSpPr>
          <p:spPr>
            <a:xfrm flipH="1">
              <a:off x="3313" y="3200"/>
              <a:ext cx="279" cy="0"/>
            </a:xfrm>
            <a:prstGeom prst="line">
              <a:avLst/>
            </a:prstGeom>
            <a:ln w="9525" cap="flat" cmpd="sng">
              <a:solidFill>
                <a:schemeClr val="tx1"/>
              </a:solidFill>
              <a:prstDash val="solid"/>
              <a:headEnd type="none" w="med" len="med"/>
              <a:tailEnd type="arrow" w="med" len="med"/>
            </a:ln>
          </p:spPr>
        </p:sp>
        <p:sp>
          <p:nvSpPr>
            <p:cNvPr id="24591" name="Line 15"/>
            <p:cNvSpPr/>
            <p:nvPr/>
          </p:nvSpPr>
          <p:spPr>
            <a:xfrm flipH="1">
              <a:off x="2754" y="3200"/>
              <a:ext cx="280" cy="0"/>
            </a:xfrm>
            <a:prstGeom prst="line">
              <a:avLst/>
            </a:prstGeom>
            <a:ln w="9525" cap="flat" cmpd="sng">
              <a:solidFill>
                <a:schemeClr val="tx1"/>
              </a:solidFill>
              <a:prstDash val="solid"/>
              <a:headEnd type="none" w="med" len="med"/>
              <a:tailEnd type="arrow" w="med" len="med"/>
            </a:ln>
          </p:spPr>
        </p:sp>
        <p:sp>
          <p:nvSpPr>
            <p:cNvPr id="24592" name="Line 16"/>
            <p:cNvSpPr/>
            <p:nvPr/>
          </p:nvSpPr>
          <p:spPr>
            <a:xfrm flipH="1">
              <a:off x="2195" y="3200"/>
              <a:ext cx="279" cy="0"/>
            </a:xfrm>
            <a:prstGeom prst="line">
              <a:avLst/>
            </a:prstGeom>
            <a:ln w="9525" cap="flat" cmpd="sng">
              <a:solidFill>
                <a:schemeClr val="tx1"/>
              </a:solidFill>
              <a:prstDash val="solid"/>
              <a:headEnd type="none" w="med" len="med"/>
              <a:tailEnd type="arrow" w="med" len="med"/>
            </a:ln>
          </p:spPr>
        </p:sp>
        <p:sp>
          <p:nvSpPr>
            <p:cNvPr id="24593" name="Line 17"/>
            <p:cNvSpPr/>
            <p:nvPr/>
          </p:nvSpPr>
          <p:spPr>
            <a:xfrm flipH="1">
              <a:off x="1636" y="3200"/>
              <a:ext cx="279" cy="0"/>
            </a:xfrm>
            <a:prstGeom prst="line">
              <a:avLst/>
            </a:prstGeom>
            <a:ln w="9525" cap="flat" cmpd="sng">
              <a:solidFill>
                <a:schemeClr val="tx1"/>
              </a:solidFill>
              <a:prstDash val="solid"/>
              <a:headEnd type="none" w="med" len="med"/>
              <a:tailEnd type="arrow" w="med" len="med"/>
            </a:ln>
          </p:spPr>
        </p:sp>
        <p:sp>
          <p:nvSpPr>
            <p:cNvPr id="24594" name="Rectangle 18"/>
            <p:cNvSpPr/>
            <p:nvPr/>
          </p:nvSpPr>
          <p:spPr>
            <a:xfrm>
              <a:off x="3606" y="2976"/>
              <a:ext cx="280" cy="289"/>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grpSp>
          <p:nvGrpSpPr>
            <p:cNvPr id="24595" name="Group 19"/>
            <p:cNvGrpSpPr/>
            <p:nvPr/>
          </p:nvGrpSpPr>
          <p:grpSpPr>
            <a:xfrm>
              <a:off x="1156" y="2523"/>
              <a:ext cx="635" cy="444"/>
              <a:chOff x="703" y="2478"/>
              <a:chExt cx="635" cy="544"/>
            </a:xfrm>
          </p:grpSpPr>
          <p:sp>
            <p:nvSpPr>
              <p:cNvPr id="24603" name="Rectangle 20"/>
              <p:cNvSpPr/>
              <p:nvPr/>
            </p:nvSpPr>
            <p:spPr>
              <a:xfrm>
                <a:off x="703" y="2478"/>
                <a:ext cx="635" cy="31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dirty="0">
                    <a:solidFill>
                      <a:schemeClr val="tx2"/>
                    </a:solidFill>
                    <a:latin typeface="Times New Roman" panose="02020603050405020304" pitchFamily="18" charset="0"/>
                  </a:rPr>
                  <a:t>begin()</a:t>
                </a:r>
              </a:p>
            </p:txBody>
          </p:sp>
          <p:sp>
            <p:nvSpPr>
              <p:cNvPr id="24604" name="Line 21"/>
              <p:cNvSpPr/>
              <p:nvPr/>
            </p:nvSpPr>
            <p:spPr>
              <a:xfrm>
                <a:off x="1020" y="2795"/>
                <a:ext cx="0" cy="227"/>
              </a:xfrm>
              <a:prstGeom prst="line">
                <a:avLst/>
              </a:prstGeom>
              <a:ln w="9525" cap="flat" cmpd="sng">
                <a:solidFill>
                  <a:schemeClr val="tx1"/>
                </a:solidFill>
                <a:prstDash val="solid"/>
                <a:headEnd type="none" w="med" len="med"/>
                <a:tailEnd type="triangle" w="lg" len="lg"/>
              </a:ln>
            </p:spPr>
          </p:sp>
        </p:grpSp>
        <p:grpSp>
          <p:nvGrpSpPr>
            <p:cNvPr id="24596" name="Group 22"/>
            <p:cNvGrpSpPr/>
            <p:nvPr/>
          </p:nvGrpSpPr>
          <p:grpSpPr>
            <a:xfrm>
              <a:off x="3787" y="2478"/>
              <a:ext cx="635" cy="444"/>
              <a:chOff x="703" y="2478"/>
              <a:chExt cx="635" cy="544"/>
            </a:xfrm>
          </p:grpSpPr>
          <p:sp>
            <p:nvSpPr>
              <p:cNvPr id="24601" name="Rectangle 23"/>
              <p:cNvSpPr/>
              <p:nvPr/>
            </p:nvSpPr>
            <p:spPr>
              <a:xfrm>
                <a:off x="703" y="2478"/>
                <a:ext cx="635" cy="31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dirty="0">
                    <a:solidFill>
                      <a:schemeClr val="tx2"/>
                    </a:solidFill>
                    <a:latin typeface="Times New Roman" panose="02020603050405020304" pitchFamily="18" charset="0"/>
                  </a:rPr>
                  <a:t>end()</a:t>
                </a:r>
              </a:p>
            </p:txBody>
          </p:sp>
          <p:sp>
            <p:nvSpPr>
              <p:cNvPr id="24602" name="Line 24"/>
              <p:cNvSpPr/>
              <p:nvPr/>
            </p:nvSpPr>
            <p:spPr>
              <a:xfrm>
                <a:off x="1020" y="2795"/>
                <a:ext cx="0" cy="227"/>
              </a:xfrm>
              <a:prstGeom prst="line">
                <a:avLst/>
              </a:prstGeom>
              <a:ln w="9525" cap="flat" cmpd="sng">
                <a:solidFill>
                  <a:schemeClr val="tx1"/>
                </a:solidFill>
                <a:prstDash val="solid"/>
                <a:headEnd type="none" w="med" len="med"/>
                <a:tailEnd type="triangle" w="lg" len="lg"/>
              </a:ln>
            </p:spPr>
          </p:sp>
        </p:grpSp>
        <p:sp>
          <p:nvSpPr>
            <p:cNvPr id="24597" name="AutoShape 25"/>
            <p:cNvSpPr/>
            <p:nvPr/>
          </p:nvSpPr>
          <p:spPr>
            <a:xfrm>
              <a:off x="2064" y="2523"/>
              <a:ext cx="1452" cy="317"/>
            </a:xfrm>
            <a:prstGeom prst="rightArrow">
              <a:avLst>
                <a:gd name="adj1" fmla="val 50000"/>
                <a:gd name="adj2" fmla="val 114511"/>
              </a:avLst>
            </a:prstGeom>
            <a:solidFill>
              <a:schemeClr val="folHlink"/>
            </a:solidFill>
            <a:ln w="9525">
              <a:noFill/>
            </a:ln>
          </p:spPr>
          <p:txBody>
            <a:bodyPr wrap="none" lIns="0" tIns="0" rIns="0" bIns="0" anchor="ctr"/>
            <a:lstStyle/>
            <a:p>
              <a:pPr algn="r" eaLnBrk="0" hangingPunct="0">
                <a:spcBef>
                  <a:spcPct val="0"/>
                </a:spcBef>
              </a:pPr>
              <a:r>
                <a:rPr lang="zh-CN" altLang="en-US" sz="2000" b="1" dirty="0">
                  <a:solidFill>
                    <a:schemeClr val="bg1"/>
                  </a:solidFill>
                  <a:latin typeface="Times New Roman" panose="02020603050405020304" pitchFamily="18" charset="0"/>
                </a:rPr>
                <a:t>      </a:t>
              </a:r>
              <a:r>
                <a:rPr lang="en-US" altLang="zh-CN" sz="2000" b="1" dirty="0">
                  <a:solidFill>
                    <a:schemeClr val="bg1"/>
                  </a:solidFill>
                  <a:latin typeface="Times New Roman" panose="02020603050405020304" pitchFamily="18" charset="0"/>
                </a:rPr>
                <a:t>++     </a:t>
              </a:r>
            </a:p>
          </p:txBody>
        </p:sp>
        <p:grpSp>
          <p:nvGrpSpPr>
            <p:cNvPr id="24598" name="Group 26"/>
            <p:cNvGrpSpPr/>
            <p:nvPr/>
          </p:nvGrpSpPr>
          <p:grpSpPr>
            <a:xfrm>
              <a:off x="2290" y="2532"/>
              <a:ext cx="635" cy="444"/>
              <a:chOff x="703" y="2478"/>
              <a:chExt cx="635" cy="544"/>
            </a:xfrm>
          </p:grpSpPr>
          <p:sp>
            <p:nvSpPr>
              <p:cNvPr id="24599" name="Rectangle 27"/>
              <p:cNvSpPr/>
              <p:nvPr/>
            </p:nvSpPr>
            <p:spPr>
              <a:xfrm>
                <a:off x="703" y="2478"/>
                <a:ext cx="635" cy="317"/>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dirty="0">
                    <a:solidFill>
                      <a:schemeClr val="tx2"/>
                    </a:solidFill>
                    <a:latin typeface="Times New Roman" panose="02020603050405020304" pitchFamily="18" charset="0"/>
                  </a:rPr>
                  <a:t>pos</a:t>
                </a:r>
              </a:p>
            </p:txBody>
          </p:sp>
          <p:sp>
            <p:nvSpPr>
              <p:cNvPr id="24600" name="Line 28"/>
              <p:cNvSpPr/>
              <p:nvPr/>
            </p:nvSpPr>
            <p:spPr>
              <a:xfrm>
                <a:off x="1020" y="2795"/>
                <a:ext cx="0" cy="227"/>
              </a:xfrm>
              <a:prstGeom prst="line">
                <a:avLst/>
              </a:prstGeom>
              <a:ln w="9525" cap="flat" cmpd="sng">
                <a:solidFill>
                  <a:schemeClr val="tx1"/>
                </a:solidFill>
                <a:prstDash val="solid"/>
                <a:headEnd type="none" w="med" len="med"/>
                <a:tailEnd type="triangle" w="lg" len="lg"/>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736600"/>
            <a:ext cx="10405745" cy="5916930"/>
          </a:xfrm>
        </p:spPr>
        <p:txBody>
          <a:bodyPr>
            <a:normAutofit fontScale="97500" lnSpcReduction="10000"/>
          </a:bodyPr>
          <a:lstStyle/>
          <a:p>
            <a:pPr>
              <a:lnSpc>
                <a:spcPct val="110000"/>
              </a:lnSpc>
              <a:spcBef>
                <a:spcPts val="0"/>
              </a:spcBef>
              <a:spcAft>
                <a:spcPts val="0"/>
              </a:spcAft>
            </a:pPr>
            <a:r>
              <a:rPr lang="en-US" altLang="zh-CN"/>
              <a:t>#include &lt;bits/stdc++.h&gt;    </a:t>
            </a:r>
          </a:p>
          <a:p>
            <a:pPr>
              <a:lnSpc>
                <a:spcPct val="110000"/>
              </a:lnSpc>
              <a:spcBef>
                <a:spcPts val="0"/>
              </a:spcBef>
              <a:spcAft>
                <a:spcPts val="0"/>
              </a:spcAft>
            </a:pPr>
            <a:r>
              <a:rPr lang="en-US" altLang="zh-CN"/>
              <a:t>using namespace std;</a:t>
            </a:r>
          </a:p>
          <a:p>
            <a:pPr>
              <a:lnSpc>
                <a:spcPct val="110000"/>
              </a:lnSpc>
              <a:spcBef>
                <a:spcPts val="0"/>
              </a:spcBef>
              <a:spcAft>
                <a:spcPts val="0"/>
              </a:spcAft>
            </a:pPr>
            <a:r>
              <a:rPr lang="en-US" altLang="zh-CN"/>
              <a:t>bool IsOdd (int i) { </a:t>
            </a:r>
          </a:p>
          <a:p>
            <a:pPr>
              <a:lnSpc>
                <a:spcPct val="110000"/>
              </a:lnSpc>
              <a:spcBef>
                <a:spcPts val="0"/>
              </a:spcBef>
              <a:spcAft>
                <a:spcPts val="0"/>
              </a:spcAft>
            </a:pPr>
            <a:r>
              <a:rPr lang="en-US" altLang="zh-CN"/>
              <a:t>    return (i%2)==1;</a:t>
            </a:r>
          </a:p>
          <a:p>
            <a:pPr>
              <a:lnSpc>
                <a:spcPct val="110000"/>
              </a:lnSpc>
              <a:spcBef>
                <a:spcPts val="0"/>
              </a:spcBef>
              <a:spcAft>
                <a:spcPts val="0"/>
              </a:spcAft>
            </a:pPr>
            <a:r>
              <a:rPr lang="en-US" altLang="zh-CN"/>
              <a:t>}</a:t>
            </a:r>
          </a:p>
          <a:p>
            <a:pPr>
              <a:lnSpc>
                <a:spcPct val="110000"/>
              </a:lnSpc>
              <a:spcBef>
                <a:spcPts val="0"/>
              </a:spcBef>
              <a:spcAft>
                <a:spcPts val="0"/>
              </a:spcAft>
            </a:pPr>
            <a:r>
              <a:rPr lang="en-US" altLang="zh-CN"/>
              <a:t>int main () {</a:t>
            </a:r>
          </a:p>
          <a:p>
            <a:pPr>
              <a:lnSpc>
                <a:spcPct val="110000"/>
              </a:lnSpc>
              <a:spcBef>
                <a:spcPts val="0"/>
              </a:spcBef>
              <a:spcAft>
                <a:spcPts val="0"/>
              </a:spcAft>
            </a:pPr>
            <a:r>
              <a:rPr lang="en-US" altLang="zh-CN"/>
              <a:t>  std::vector&lt;int&gt; a;</a:t>
            </a:r>
          </a:p>
          <a:p>
            <a:pPr>
              <a:lnSpc>
                <a:spcPct val="110000"/>
              </a:lnSpc>
              <a:spcBef>
                <a:spcPts val="0"/>
              </a:spcBef>
              <a:spcAft>
                <a:spcPts val="0"/>
              </a:spcAft>
            </a:pPr>
            <a:r>
              <a:rPr lang="en-US" altLang="zh-CN"/>
              <a:t>  for (int i=1; i&lt;10; ++i) a.push_back(i); // 1 2 3 4 5 6 7 8 9</a:t>
            </a:r>
          </a:p>
          <a:p>
            <a:pPr>
              <a:lnSpc>
                <a:spcPct val="110000"/>
              </a:lnSpc>
              <a:spcBef>
                <a:spcPts val="0"/>
              </a:spcBef>
              <a:spcAft>
                <a:spcPts val="0"/>
              </a:spcAft>
            </a:pPr>
            <a:r>
              <a:rPr lang="en-US" altLang="zh-CN"/>
              <a:t>  vector&lt;int&gt;::iterator bound;</a:t>
            </a:r>
          </a:p>
          <a:p>
            <a:pPr>
              <a:lnSpc>
                <a:spcPct val="110000"/>
              </a:lnSpc>
              <a:spcBef>
                <a:spcPts val="0"/>
              </a:spcBef>
              <a:spcAft>
                <a:spcPts val="0"/>
              </a:spcAft>
            </a:pPr>
            <a:r>
              <a:rPr lang="en-US" altLang="zh-CN"/>
              <a:t>  bound = stable_partition (a.begin(), a.end(), IsOdd);</a:t>
            </a:r>
          </a:p>
          <a:p>
            <a:pPr>
              <a:lnSpc>
                <a:spcPct val="110000"/>
              </a:lnSpc>
              <a:spcBef>
                <a:spcPts val="0"/>
              </a:spcBef>
              <a:spcAft>
                <a:spcPts val="0"/>
              </a:spcAft>
            </a:pPr>
            <a:r>
              <a:rPr lang="en-US" altLang="zh-CN"/>
              <a:t>  for (vector&lt;int&gt;::iterator it=a.begin(); it!=bound; ++it)</a:t>
            </a:r>
          </a:p>
          <a:p>
            <a:pPr>
              <a:lnSpc>
                <a:spcPct val="110000"/>
              </a:lnSpc>
              <a:spcBef>
                <a:spcPts val="0"/>
              </a:spcBef>
              <a:spcAft>
                <a:spcPts val="0"/>
              </a:spcAft>
            </a:pPr>
            <a:r>
              <a:rPr lang="en-US" altLang="zh-CN"/>
              <a:t>    cout &lt;&lt; ' ' &lt;&lt; *it;</a:t>
            </a:r>
          </a:p>
          <a:p>
            <a:pPr>
              <a:lnSpc>
                <a:spcPct val="110000"/>
              </a:lnSpc>
              <a:spcBef>
                <a:spcPts val="0"/>
              </a:spcBef>
              <a:spcAft>
                <a:spcPts val="0"/>
              </a:spcAft>
            </a:pPr>
            <a:r>
              <a:rPr lang="en-US" altLang="zh-CN"/>
              <a:t>  cout &lt;&lt; '\n';</a:t>
            </a:r>
          </a:p>
          <a:p>
            <a:pPr>
              <a:lnSpc>
                <a:spcPct val="110000"/>
              </a:lnSpc>
              <a:spcBef>
                <a:spcPts val="0"/>
              </a:spcBef>
              <a:spcAft>
                <a:spcPts val="0"/>
              </a:spcAft>
            </a:pPr>
            <a:r>
              <a:rPr lang="en-US" altLang="zh-CN"/>
              <a:t>  for (vector&lt;int&gt;::iterator it=bound; it!=a.end(); ++it)</a:t>
            </a:r>
          </a:p>
          <a:p>
            <a:pPr>
              <a:lnSpc>
                <a:spcPct val="110000"/>
              </a:lnSpc>
              <a:spcBef>
                <a:spcPts val="0"/>
              </a:spcBef>
              <a:spcAft>
                <a:spcPts val="0"/>
              </a:spcAft>
            </a:pPr>
            <a:r>
              <a:rPr lang="en-US" altLang="zh-CN"/>
              <a:t>    cout &lt;&lt; ' ' &lt;&lt; *it;</a:t>
            </a:r>
          </a:p>
          <a:p>
            <a:pPr>
              <a:lnSpc>
                <a:spcPct val="110000"/>
              </a:lnSpc>
              <a:spcBef>
                <a:spcPts val="0"/>
              </a:spcBef>
              <a:spcAft>
                <a:spcPts val="0"/>
              </a:spcAft>
            </a:pPr>
            <a:r>
              <a:rPr lang="en-US" altLang="zh-CN"/>
              <a:t>  cout &lt;&lt; '\n';</a:t>
            </a:r>
          </a:p>
          <a:p>
            <a:pPr>
              <a:lnSpc>
                <a:spcPct val="110000"/>
              </a:lnSpc>
              <a:spcBef>
                <a:spcPts val="0"/>
              </a:spcBef>
              <a:spcAft>
                <a:spcPts val="0"/>
              </a:spcAft>
            </a:pPr>
            <a:r>
              <a:rPr lang="en-US" altLang="zh-CN"/>
              <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排序算法</a:t>
            </a:r>
          </a:p>
        </p:txBody>
      </p:sp>
      <p:sp>
        <p:nvSpPr>
          <p:cNvPr id="3" name="内容占位符 2"/>
          <p:cNvSpPr>
            <a:spLocks noGrp="1"/>
          </p:cNvSpPr>
          <p:nvPr>
            <p:ph idx="1"/>
          </p:nvPr>
        </p:nvSpPr>
        <p:spPr>
          <a:xfrm>
            <a:off x="1024128" y="1555659"/>
            <a:ext cx="10405872" cy="4415246"/>
          </a:xfrm>
        </p:spPr>
        <p:txBody>
          <a:bodyPr/>
          <a:lstStyle/>
          <a:p>
            <a:r>
              <a:rPr lang="zh-CN" altLang="en-US"/>
              <a:t>需要动用随机存取迭代器</a:t>
            </a:r>
          </a:p>
        </p:txBody>
      </p:sp>
      <p:graphicFrame>
        <p:nvGraphicFramePr>
          <p:cNvPr id="632867" name="Group 35"/>
          <p:cNvGraphicFramePr>
            <a:graphicFrameLocks noGrp="1"/>
          </p:cNvGraphicFramePr>
          <p:nvPr>
            <p:custDataLst>
              <p:tags r:id="rId1"/>
            </p:custDataLst>
            <p:extLst>
              <p:ext uri="{D42A27DB-BD31-4B8C-83A1-F6EECF244321}">
                <p14:modId xmlns:p14="http://schemas.microsoft.com/office/powerpoint/2010/main" val="3620346171"/>
              </p:ext>
            </p:extLst>
          </p:nvPr>
        </p:nvGraphicFramePr>
        <p:xfrm>
          <a:off x="1094105" y="2211070"/>
          <a:ext cx="9107805" cy="4293870"/>
        </p:xfrm>
        <a:graphic>
          <a:graphicData uri="http://schemas.openxmlformats.org/drawingml/2006/table">
            <a:tbl>
              <a:tblPr/>
              <a:tblGrid>
                <a:gridCol w="2626360">
                  <a:extLst>
                    <a:ext uri="{9D8B030D-6E8A-4147-A177-3AD203B41FA5}">
                      <a16:colId xmlns:a16="http://schemas.microsoft.com/office/drawing/2014/main" val="20000"/>
                    </a:ext>
                  </a:extLst>
                </a:gridCol>
                <a:gridCol w="6481445">
                  <a:extLst>
                    <a:ext uri="{9D8B030D-6E8A-4147-A177-3AD203B41FA5}">
                      <a16:colId xmlns:a16="http://schemas.microsoft.com/office/drawing/2014/main" val="20001"/>
                    </a:ext>
                  </a:extLst>
                </a:gridCol>
              </a:tblGrid>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名称</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作用</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sort()</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对所有元素排序</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stable_sort</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对所有元素排序，并保持相等元素间的相对次序</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654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partial_sort</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排序，直到前</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n</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个元素就位</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648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ahoma" panose="020B0604030504040204" pitchFamily="34" charset="0"/>
                          <a:ea typeface="宋体" panose="02010600030101010101" pitchFamily="2" charset="-122"/>
                        </a:rPr>
                        <a:t>nth_element</a:t>
                      </a: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根据第</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n</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个位置排序</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137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make_heap</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将区间转换为</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heap</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051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push_heap()</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将一个元素加入</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heap</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pop_heap()</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heap</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中移除一个元素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sort_heap()</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对</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heap</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进行排序</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imes New Roman" panose="02020603050405020304"/>
                          <a:ea typeface="宋体" panose="02010600030101010101" pitchFamily="2" charset="-122"/>
                        </a:rPr>
                        <a:t>…</a:t>
                      </a:r>
                      <a:endPar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对所有元素排序</a:t>
            </a:r>
          </a:p>
        </p:txBody>
      </p:sp>
      <p:sp>
        <p:nvSpPr>
          <p:cNvPr id="3" name="内容占位符 2"/>
          <p:cNvSpPr>
            <a:spLocks noGrp="1"/>
          </p:cNvSpPr>
          <p:nvPr>
            <p:ph idx="1"/>
          </p:nvPr>
        </p:nvSpPr>
        <p:spPr/>
        <p:txBody>
          <a:bodyPr>
            <a:normAutofit lnSpcReduction="10000"/>
          </a:bodyPr>
          <a:lstStyle/>
          <a:p>
            <a:pPr>
              <a:lnSpc>
                <a:spcPct val="160000"/>
              </a:lnSpc>
              <a:spcBef>
                <a:spcPts val="0"/>
              </a:spcBef>
              <a:spcAft>
                <a:spcPts val="0"/>
              </a:spcAft>
            </a:pPr>
            <a:r>
              <a:rPr sz="2000"/>
              <a:t>sort(beg, end)</a:t>
            </a:r>
          </a:p>
          <a:p>
            <a:pPr>
              <a:lnSpc>
                <a:spcPct val="160000"/>
              </a:lnSpc>
              <a:spcBef>
                <a:spcPts val="0"/>
              </a:spcBef>
              <a:spcAft>
                <a:spcPts val="0"/>
              </a:spcAft>
            </a:pPr>
            <a:r>
              <a:rPr sz="2000"/>
              <a:t>sort(beg, end, op)</a:t>
            </a:r>
          </a:p>
          <a:p>
            <a:pPr>
              <a:lnSpc>
                <a:spcPct val="160000"/>
              </a:lnSpc>
              <a:spcBef>
                <a:spcPts val="0"/>
              </a:spcBef>
              <a:spcAft>
                <a:spcPts val="0"/>
              </a:spcAft>
            </a:pPr>
            <a:r>
              <a:rPr sz="2000"/>
              <a:t>stable_sort(beg, end)</a:t>
            </a:r>
          </a:p>
          <a:p>
            <a:pPr>
              <a:lnSpc>
                <a:spcPct val="160000"/>
              </a:lnSpc>
              <a:spcBef>
                <a:spcPts val="0"/>
              </a:spcBef>
              <a:spcAft>
                <a:spcPts val="0"/>
              </a:spcAft>
            </a:pPr>
            <a:r>
              <a:rPr sz="2000"/>
              <a:t>stable_sort(beg, end, op)</a:t>
            </a:r>
          </a:p>
          <a:p>
            <a:pPr>
              <a:lnSpc>
                <a:spcPct val="160000"/>
              </a:lnSpc>
              <a:spcBef>
                <a:spcPts val="0"/>
              </a:spcBef>
              <a:spcAft>
                <a:spcPts val="0"/>
              </a:spcAft>
            </a:pPr>
            <a:r>
              <a:rPr sz="2000"/>
              <a:t>不带op参数的版本使用 &lt; (“小于”运算符)对区间[beg, end)内的所有元素排序</a:t>
            </a:r>
          </a:p>
          <a:p>
            <a:pPr>
              <a:lnSpc>
                <a:spcPct val="160000"/>
              </a:lnSpc>
              <a:spcBef>
                <a:spcPts val="0"/>
              </a:spcBef>
              <a:spcAft>
                <a:spcPts val="0"/>
              </a:spcAft>
            </a:pPr>
            <a:r>
              <a:rPr sz="2000"/>
              <a:t>带op参数的版本使用op(elem1,elem2)为准则对区间[beg, end)内的所有元素排序</a:t>
            </a:r>
          </a:p>
          <a:p>
            <a:pPr>
              <a:lnSpc>
                <a:spcPct val="160000"/>
              </a:lnSpc>
              <a:spcBef>
                <a:spcPts val="0"/>
              </a:spcBef>
              <a:spcAft>
                <a:spcPts val="0"/>
              </a:spcAft>
            </a:pPr>
            <a:r>
              <a:rPr sz="2000"/>
              <a:t>sort和stable_sort的区别是，后者保持相等元素原来的相对次序</a:t>
            </a:r>
          </a:p>
          <a:p>
            <a:pPr>
              <a:lnSpc>
                <a:spcPct val="160000"/>
              </a:lnSpc>
              <a:spcBef>
                <a:spcPts val="0"/>
              </a:spcBef>
              <a:spcAft>
                <a:spcPts val="0"/>
              </a:spcAft>
            </a:pPr>
            <a:r>
              <a:rPr sz="2000"/>
              <a:t>不能对list调用这些算法，因为list不支持随机存取迭代器</a:t>
            </a:r>
          </a:p>
          <a:p>
            <a:pPr>
              <a:lnSpc>
                <a:spcPct val="160000"/>
              </a:lnSpc>
              <a:spcBef>
                <a:spcPts val="0"/>
              </a:spcBef>
              <a:spcAft>
                <a:spcPts val="0"/>
              </a:spcAft>
            </a:pPr>
            <a:r>
              <a:rPr sz="2000"/>
              <a:t>复杂度：O(nlogn)</a:t>
            </a:r>
          </a:p>
        </p:txBody>
      </p:sp>
      <p:grpSp>
        <p:nvGrpSpPr>
          <p:cNvPr id="118788" name="Group 6"/>
          <p:cNvGrpSpPr/>
          <p:nvPr/>
        </p:nvGrpSpPr>
        <p:grpSpPr>
          <a:xfrm>
            <a:off x="5626735" y="2144078"/>
            <a:ext cx="3122613" cy="576262"/>
            <a:chOff x="2744" y="1117"/>
            <a:chExt cx="1967" cy="363"/>
          </a:xfrm>
        </p:grpSpPr>
        <p:sp>
          <p:nvSpPr>
            <p:cNvPr id="118792" name="AutoShape 4"/>
            <p:cNvSpPr/>
            <p:nvPr/>
          </p:nvSpPr>
          <p:spPr>
            <a:xfrm>
              <a:off x="2744" y="1117"/>
              <a:ext cx="45" cy="363"/>
            </a:xfrm>
            <a:prstGeom prst="rightBrace">
              <a:avLst>
                <a:gd name="adj1" fmla="val 67222"/>
                <a:gd name="adj2" fmla="val 50000"/>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ahoma" panose="020B0604030504040204" pitchFamily="34" charset="0"/>
              </a:endParaRPr>
            </a:p>
          </p:txBody>
        </p:sp>
        <p:sp>
          <p:nvSpPr>
            <p:cNvPr id="118793" name="Text Box 5"/>
            <p:cNvSpPr txBox="1"/>
            <p:nvPr/>
          </p:nvSpPr>
          <p:spPr>
            <a:xfrm>
              <a:off x="2835" y="1150"/>
              <a:ext cx="1876" cy="250"/>
            </a:xfrm>
            <a:prstGeom prst="rect">
              <a:avLst/>
            </a:prstGeom>
            <a:noFill/>
            <a:ln w="9525">
              <a:noFill/>
            </a:ln>
          </p:spPr>
          <p:txBody>
            <a:bodyPr wrap="none">
              <a:spAutoFit/>
            </a:bodyPr>
            <a:lstStyle/>
            <a:p>
              <a:r>
                <a:rPr lang="zh-CN" altLang="en-US" sz="2000" dirty="0">
                  <a:latin typeface="Tahoma" panose="020B0604030504040204" pitchFamily="34" charset="0"/>
                  <a:ea typeface="黑体" panose="02010609060101010101" pitchFamily="49" charset="-122"/>
                </a:rPr>
                <a:t>经过优化的快速排序算法</a:t>
              </a:r>
            </a:p>
          </p:txBody>
        </p:sp>
      </p:grpSp>
      <p:grpSp>
        <p:nvGrpSpPr>
          <p:cNvPr id="118789" name="Group 7"/>
          <p:cNvGrpSpPr/>
          <p:nvPr/>
        </p:nvGrpSpPr>
        <p:grpSpPr>
          <a:xfrm>
            <a:off x="5626418" y="3140710"/>
            <a:ext cx="1852612" cy="576263"/>
            <a:chOff x="2744" y="1117"/>
            <a:chExt cx="1167" cy="363"/>
          </a:xfrm>
        </p:grpSpPr>
        <p:sp>
          <p:nvSpPr>
            <p:cNvPr id="118790" name="AutoShape 8"/>
            <p:cNvSpPr/>
            <p:nvPr/>
          </p:nvSpPr>
          <p:spPr>
            <a:xfrm>
              <a:off x="2744" y="1117"/>
              <a:ext cx="45" cy="363"/>
            </a:xfrm>
            <a:prstGeom prst="rightBrace">
              <a:avLst>
                <a:gd name="adj1" fmla="val 67222"/>
                <a:gd name="adj2" fmla="val 50000"/>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ahoma" panose="020B0604030504040204" pitchFamily="34" charset="0"/>
              </a:endParaRPr>
            </a:p>
          </p:txBody>
        </p:sp>
        <p:sp>
          <p:nvSpPr>
            <p:cNvPr id="118791" name="Text Box 9"/>
            <p:cNvSpPr txBox="1"/>
            <p:nvPr/>
          </p:nvSpPr>
          <p:spPr>
            <a:xfrm>
              <a:off x="2835" y="1150"/>
              <a:ext cx="1076" cy="250"/>
            </a:xfrm>
            <a:prstGeom prst="rect">
              <a:avLst/>
            </a:prstGeom>
            <a:noFill/>
            <a:ln w="9525">
              <a:noFill/>
            </a:ln>
          </p:spPr>
          <p:txBody>
            <a:bodyPr wrap="none">
              <a:spAutoFit/>
            </a:bodyPr>
            <a:lstStyle/>
            <a:p>
              <a:r>
                <a:rPr lang="zh-CN" altLang="en-US" sz="2000" dirty="0">
                  <a:latin typeface="Tahoma" panose="020B0604030504040204" pitchFamily="34" charset="0"/>
                  <a:ea typeface="黑体" panose="02010609060101010101" pitchFamily="49" charset="-122"/>
                </a:rPr>
                <a:t>归并排序算法</a:t>
              </a:r>
            </a:p>
          </p:txBody>
        </p:sp>
      </p:gr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384175"/>
            <a:ext cx="10405745" cy="6320155"/>
          </a:xfrm>
        </p:spPr>
        <p:txBody>
          <a:bodyPr>
            <a:noAutofit/>
          </a:bodyPr>
          <a:lstStyle/>
          <a:p>
            <a:pPr>
              <a:lnSpc>
                <a:spcPct val="120000"/>
              </a:lnSpc>
              <a:spcBef>
                <a:spcPts val="0"/>
              </a:spcBef>
              <a:spcAft>
                <a:spcPts val="0"/>
              </a:spcAft>
            </a:pPr>
            <a:r>
              <a:rPr lang="zh-CN" altLang="en-US" sz="1800"/>
              <a:t>#include &lt;bits/stdc++.h&gt;    </a:t>
            </a:r>
          </a:p>
          <a:p>
            <a:pPr>
              <a:lnSpc>
                <a:spcPct val="120000"/>
              </a:lnSpc>
              <a:spcBef>
                <a:spcPts val="0"/>
              </a:spcBef>
              <a:spcAft>
                <a:spcPts val="0"/>
              </a:spcAft>
            </a:pPr>
            <a:r>
              <a:rPr lang="zh-CN" altLang="en-US" sz="1800"/>
              <a:t>using namespace std;</a:t>
            </a:r>
          </a:p>
          <a:p>
            <a:pPr>
              <a:lnSpc>
                <a:spcPct val="120000"/>
              </a:lnSpc>
              <a:spcBef>
                <a:spcPts val="0"/>
              </a:spcBef>
              <a:spcAft>
                <a:spcPts val="0"/>
              </a:spcAft>
            </a:pPr>
            <a:r>
              <a:rPr lang="zh-CN" altLang="en-US" sz="1800"/>
              <a:t>bool compare_as_ints (double i,double j){</a:t>
            </a:r>
          </a:p>
          <a:p>
            <a:pPr>
              <a:lnSpc>
                <a:spcPct val="120000"/>
              </a:lnSpc>
              <a:spcBef>
                <a:spcPts val="0"/>
              </a:spcBef>
              <a:spcAft>
                <a:spcPts val="0"/>
              </a:spcAft>
            </a:pPr>
            <a:r>
              <a:rPr lang="zh-CN" altLang="en-US" sz="1800"/>
              <a:t>  return (int(i)&lt;int(j));</a:t>
            </a:r>
          </a:p>
          <a:p>
            <a:pPr>
              <a:lnSpc>
                <a:spcPct val="120000"/>
              </a:lnSpc>
              <a:spcBef>
                <a:spcPts val="0"/>
              </a:spcBef>
              <a:spcAft>
                <a:spcPts val="0"/>
              </a:spcAft>
            </a:pPr>
            <a:r>
              <a:rPr lang="zh-CN" altLang="en-US" sz="1800"/>
              <a:t>}</a:t>
            </a:r>
          </a:p>
          <a:p>
            <a:pPr>
              <a:lnSpc>
                <a:spcPct val="120000"/>
              </a:lnSpc>
              <a:spcBef>
                <a:spcPts val="0"/>
              </a:spcBef>
              <a:spcAft>
                <a:spcPts val="0"/>
              </a:spcAft>
            </a:pPr>
            <a:r>
              <a:rPr lang="zh-CN" altLang="en-US" sz="1800"/>
              <a:t>int main () {</a:t>
            </a:r>
          </a:p>
          <a:p>
            <a:pPr>
              <a:lnSpc>
                <a:spcPct val="120000"/>
              </a:lnSpc>
              <a:spcBef>
                <a:spcPts val="0"/>
              </a:spcBef>
              <a:spcAft>
                <a:spcPts val="0"/>
              </a:spcAft>
            </a:pPr>
            <a:r>
              <a:rPr lang="zh-CN" altLang="en-US" sz="1800"/>
              <a:t>  double a[] = {3.14, 1.41, 2.72, 4.67, 1.73, 1.32, 1.62, 2.58};</a:t>
            </a:r>
          </a:p>
          <a:p>
            <a:pPr>
              <a:lnSpc>
                <a:spcPct val="120000"/>
              </a:lnSpc>
              <a:spcBef>
                <a:spcPts val="0"/>
              </a:spcBef>
              <a:spcAft>
                <a:spcPts val="0"/>
              </a:spcAft>
            </a:pPr>
            <a:r>
              <a:rPr lang="zh-CN" altLang="en-US" sz="1800"/>
              <a:t>  vector&lt;double&gt; b;</a:t>
            </a:r>
          </a:p>
          <a:p>
            <a:pPr>
              <a:lnSpc>
                <a:spcPct val="120000"/>
              </a:lnSpc>
              <a:spcBef>
                <a:spcPts val="0"/>
              </a:spcBef>
              <a:spcAft>
                <a:spcPts val="0"/>
              </a:spcAft>
            </a:pPr>
            <a:r>
              <a:rPr lang="zh-CN" altLang="en-US" sz="1800"/>
              <a:t>  b.assign(a,a+8);</a:t>
            </a:r>
          </a:p>
          <a:p>
            <a:pPr>
              <a:lnSpc>
                <a:spcPct val="120000"/>
              </a:lnSpc>
              <a:spcBef>
                <a:spcPts val="0"/>
              </a:spcBef>
              <a:spcAft>
                <a:spcPts val="0"/>
              </a:spcAft>
            </a:pPr>
            <a:r>
              <a:rPr lang="zh-CN" altLang="en-US" sz="1800"/>
              <a:t>  stable_sort (b.begin(), b.end());</a:t>
            </a:r>
          </a:p>
          <a:p>
            <a:pPr>
              <a:lnSpc>
                <a:spcPct val="120000"/>
              </a:lnSpc>
              <a:spcBef>
                <a:spcPts val="0"/>
              </a:spcBef>
              <a:spcAft>
                <a:spcPts val="0"/>
              </a:spcAft>
            </a:pPr>
            <a:r>
              <a:rPr lang="zh-CN" altLang="en-US" sz="1800"/>
              <a:t>  for (vector&lt;double&gt;::iterator it=b.begin(); it!=b.end(); ++it)</a:t>
            </a:r>
          </a:p>
          <a:p>
            <a:pPr>
              <a:lnSpc>
                <a:spcPct val="120000"/>
              </a:lnSpc>
              <a:spcBef>
                <a:spcPts val="0"/>
              </a:spcBef>
              <a:spcAft>
                <a:spcPts val="0"/>
              </a:spcAft>
            </a:pPr>
            <a:r>
              <a:rPr lang="zh-CN" altLang="en-US" sz="1800"/>
              <a:t>    cout &lt;&lt; ' ' &lt;&lt; *it;</a:t>
            </a:r>
          </a:p>
          <a:p>
            <a:pPr>
              <a:lnSpc>
                <a:spcPct val="120000"/>
              </a:lnSpc>
              <a:spcBef>
                <a:spcPts val="0"/>
              </a:spcBef>
              <a:spcAft>
                <a:spcPts val="0"/>
              </a:spcAft>
            </a:pPr>
            <a:r>
              <a:rPr lang="zh-CN" altLang="en-US" sz="1800"/>
              <a:t>  cout &lt;&lt; '\n';</a:t>
            </a:r>
          </a:p>
          <a:p>
            <a:pPr>
              <a:lnSpc>
                <a:spcPct val="120000"/>
              </a:lnSpc>
              <a:spcBef>
                <a:spcPts val="0"/>
              </a:spcBef>
              <a:spcAft>
                <a:spcPts val="0"/>
              </a:spcAft>
            </a:pPr>
            <a:r>
              <a:rPr lang="zh-CN" altLang="en-US" sz="1800"/>
              <a:t>  b.assign(a,a+8);</a:t>
            </a:r>
          </a:p>
          <a:p>
            <a:pPr>
              <a:lnSpc>
                <a:spcPct val="120000"/>
              </a:lnSpc>
              <a:spcBef>
                <a:spcPts val="0"/>
              </a:spcBef>
              <a:spcAft>
                <a:spcPts val="0"/>
              </a:spcAft>
            </a:pPr>
            <a:r>
              <a:rPr lang="zh-CN" altLang="en-US" sz="1800"/>
              <a:t>  stable_sort (b.begin(), b.end(), compare_as_ints);</a:t>
            </a:r>
          </a:p>
          <a:p>
            <a:pPr>
              <a:lnSpc>
                <a:spcPct val="120000"/>
              </a:lnSpc>
              <a:spcBef>
                <a:spcPts val="0"/>
              </a:spcBef>
              <a:spcAft>
                <a:spcPts val="0"/>
              </a:spcAft>
            </a:pPr>
            <a:r>
              <a:rPr lang="zh-CN" altLang="en-US" sz="1800"/>
              <a:t>  for (vector&lt;double&gt;::iterator it=b.begin(); it!=b.end(); ++it)</a:t>
            </a:r>
          </a:p>
          <a:p>
            <a:pPr>
              <a:lnSpc>
                <a:spcPct val="120000"/>
              </a:lnSpc>
              <a:spcBef>
                <a:spcPts val="0"/>
              </a:spcBef>
              <a:spcAft>
                <a:spcPts val="0"/>
              </a:spcAft>
            </a:pPr>
            <a:r>
              <a:rPr lang="zh-CN" altLang="en-US" sz="1800"/>
              <a:t>    cout &lt;&lt; ' ' &lt;&lt; *it;</a:t>
            </a:r>
          </a:p>
          <a:p>
            <a:pPr>
              <a:lnSpc>
                <a:spcPct val="120000"/>
              </a:lnSpc>
              <a:spcBef>
                <a:spcPts val="0"/>
              </a:spcBef>
              <a:spcAft>
                <a:spcPts val="0"/>
              </a:spcAft>
            </a:pPr>
            <a:r>
              <a:rPr lang="zh-CN" altLang="en-US" sz="1800"/>
              <a:t>  cout &lt;&lt; '\n';</a:t>
            </a:r>
          </a:p>
          <a:p>
            <a:pPr>
              <a:lnSpc>
                <a:spcPct val="120000"/>
              </a:lnSpc>
              <a:spcBef>
                <a:spcPts val="0"/>
              </a:spcBef>
              <a:spcAft>
                <a:spcPts val="0"/>
              </a:spcAft>
            </a:pPr>
            <a:r>
              <a:rPr lang="zh-CN" altLang="en-US" sz="1800"/>
              <a:t>}</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000" dirty="0"/>
              <a:t>部分排序</a:t>
            </a:r>
          </a:p>
        </p:txBody>
      </p:sp>
      <p:sp>
        <p:nvSpPr>
          <p:cNvPr id="3" name="内容占位符 2"/>
          <p:cNvSpPr>
            <a:spLocks noGrp="1"/>
          </p:cNvSpPr>
          <p:nvPr>
            <p:ph idx="1"/>
          </p:nvPr>
        </p:nvSpPr>
        <p:spPr>
          <a:xfrm>
            <a:off x="1024128" y="1724932"/>
            <a:ext cx="10405872" cy="4415246"/>
          </a:xfrm>
        </p:spPr>
        <p:txBody>
          <a:bodyPr>
            <a:normAutofit/>
          </a:bodyPr>
          <a:lstStyle/>
          <a:p>
            <a:pPr>
              <a:lnSpc>
                <a:spcPct val="160000"/>
              </a:lnSpc>
              <a:spcBef>
                <a:spcPts val="0"/>
              </a:spcBef>
              <a:spcAft>
                <a:spcPts val="0"/>
              </a:spcAft>
            </a:pPr>
            <a:r>
              <a:rPr lang="en-US" altLang="zh-CN" sz="2000" dirty="0"/>
              <a:t>partial_sort(beg, sortEnd,end)</a:t>
            </a:r>
          </a:p>
          <a:p>
            <a:pPr>
              <a:lnSpc>
                <a:spcPct val="160000"/>
              </a:lnSpc>
              <a:spcBef>
                <a:spcPts val="0"/>
              </a:spcBef>
              <a:spcAft>
                <a:spcPts val="0"/>
              </a:spcAft>
            </a:pPr>
            <a:r>
              <a:rPr lang="en-US" altLang="zh-CN" sz="2000" dirty="0"/>
              <a:t>partial_sort(beg, sortEnd,end,op)</a:t>
            </a:r>
          </a:p>
          <a:p>
            <a:pPr>
              <a:lnSpc>
                <a:spcPct val="160000"/>
              </a:lnSpc>
              <a:spcBef>
                <a:spcPts val="0"/>
              </a:spcBef>
              <a:spcAft>
                <a:spcPts val="0"/>
              </a:spcAft>
            </a:pPr>
            <a:r>
              <a:rPr lang="en-US" altLang="zh-CN" sz="2000" dirty="0"/>
              <a:t>不带op参数的版本使用 &lt; (“小于”运算符)对区间[beg, end)内的元素排序，使区间[beg, sortEnd)内的元素有序</a:t>
            </a:r>
          </a:p>
          <a:p>
            <a:pPr>
              <a:lnSpc>
                <a:spcPct val="160000"/>
              </a:lnSpc>
              <a:spcBef>
                <a:spcPts val="0"/>
              </a:spcBef>
              <a:spcAft>
                <a:spcPts val="0"/>
              </a:spcAft>
            </a:pPr>
            <a:r>
              <a:rPr lang="en-US" altLang="zh-CN" sz="2000" dirty="0"/>
              <a:t>带op参数的版本使用op(elem1,elem2)对区间[beg, end)内的元素排序，使区间[beg, sortEnd)内的元素有序</a:t>
            </a:r>
          </a:p>
          <a:p>
            <a:pPr>
              <a:lnSpc>
                <a:spcPct val="160000"/>
              </a:lnSpc>
              <a:spcBef>
                <a:spcPts val="0"/>
              </a:spcBef>
              <a:spcAft>
                <a:spcPts val="0"/>
              </a:spcAft>
            </a:pPr>
            <a:r>
              <a:rPr lang="en-US" altLang="zh-CN" sz="2000" dirty="0"/>
              <a:t>复杂度： O(n)和O(nlogn)之间</a:t>
            </a:r>
          </a:p>
        </p:txBody>
      </p:sp>
      <p:grpSp>
        <p:nvGrpSpPr>
          <p:cNvPr id="119812" name="Group 4"/>
          <p:cNvGrpSpPr/>
          <p:nvPr/>
        </p:nvGrpSpPr>
        <p:grpSpPr>
          <a:xfrm>
            <a:off x="7164388" y="2015173"/>
            <a:ext cx="1598612" cy="576262"/>
            <a:chOff x="2744" y="1117"/>
            <a:chExt cx="1007" cy="363"/>
          </a:xfrm>
        </p:grpSpPr>
        <p:sp>
          <p:nvSpPr>
            <p:cNvPr id="119813" name="AutoShape 5"/>
            <p:cNvSpPr/>
            <p:nvPr/>
          </p:nvSpPr>
          <p:spPr>
            <a:xfrm>
              <a:off x="2744" y="1117"/>
              <a:ext cx="45" cy="363"/>
            </a:xfrm>
            <a:prstGeom prst="rightBrace">
              <a:avLst>
                <a:gd name="adj1" fmla="val 67222"/>
                <a:gd name="adj2" fmla="val 50000"/>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ahoma" panose="020B0604030504040204" pitchFamily="34" charset="0"/>
              </a:endParaRPr>
            </a:p>
          </p:txBody>
        </p:sp>
        <p:sp>
          <p:nvSpPr>
            <p:cNvPr id="119814" name="Text Box 6"/>
            <p:cNvSpPr txBox="1"/>
            <p:nvPr/>
          </p:nvSpPr>
          <p:spPr>
            <a:xfrm>
              <a:off x="2835" y="1150"/>
              <a:ext cx="916" cy="250"/>
            </a:xfrm>
            <a:prstGeom prst="rect">
              <a:avLst/>
            </a:prstGeom>
            <a:noFill/>
            <a:ln w="9525">
              <a:noFill/>
            </a:ln>
          </p:spPr>
          <p:txBody>
            <a:bodyPr wrap="none">
              <a:spAutoFit/>
            </a:bodyPr>
            <a:lstStyle/>
            <a:p>
              <a:r>
                <a:rPr lang="zh-CN" altLang="en-US" sz="2000" dirty="0">
                  <a:latin typeface="Tahoma" panose="020B0604030504040204" pitchFamily="34" charset="0"/>
                  <a:ea typeface="黑体" panose="02010609060101010101" pitchFamily="49" charset="-122"/>
                </a:rPr>
                <a:t>堆排序算法</a:t>
              </a:r>
            </a:p>
          </p:txBody>
        </p:sp>
      </p:gr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1104900"/>
            <a:ext cx="10405745" cy="5204460"/>
          </a:xfrm>
        </p:spPr>
        <p:txBody>
          <a:bodyPr>
            <a:normAutofit fontScale="95000" lnSpcReduction="10000"/>
          </a:bodyPr>
          <a:lstStyle/>
          <a:p>
            <a:pPr>
              <a:lnSpc>
                <a:spcPct val="120000"/>
              </a:lnSpc>
              <a:spcBef>
                <a:spcPts val="0"/>
              </a:spcBef>
              <a:spcAft>
                <a:spcPts val="0"/>
              </a:spcAft>
            </a:pPr>
            <a:r>
              <a:rPr lang="zh-CN" altLang="en-US"/>
              <a:t>#include &lt;bits/stdc++.h&gt;    </a:t>
            </a:r>
          </a:p>
          <a:p>
            <a:pPr>
              <a:lnSpc>
                <a:spcPct val="120000"/>
              </a:lnSpc>
              <a:spcBef>
                <a:spcPts val="0"/>
              </a:spcBef>
              <a:spcAft>
                <a:spcPts val="0"/>
              </a:spcAft>
            </a:pPr>
            <a:r>
              <a:rPr lang="zh-CN" altLang="en-US"/>
              <a:t>using namespace std;</a:t>
            </a:r>
          </a:p>
          <a:p>
            <a:pPr>
              <a:lnSpc>
                <a:spcPct val="120000"/>
              </a:lnSpc>
              <a:spcBef>
                <a:spcPts val="0"/>
              </a:spcBef>
              <a:spcAft>
                <a:spcPts val="0"/>
              </a:spcAft>
            </a:pPr>
            <a:r>
              <a:rPr lang="zh-CN" altLang="en-US"/>
              <a:t>bool fn (int i,int j) { </a:t>
            </a:r>
          </a:p>
          <a:p>
            <a:pPr>
              <a:lnSpc>
                <a:spcPct val="120000"/>
              </a:lnSpc>
              <a:spcBef>
                <a:spcPts val="0"/>
              </a:spcBef>
              <a:spcAft>
                <a:spcPts val="0"/>
              </a:spcAft>
            </a:pPr>
            <a:r>
              <a:rPr lang="zh-CN" altLang="en-US"/>
              <a:t>  return (i&lt;j); </a:t>
            </a:r>
          </a:p>
          <a:p>
            <a:pPr>
              <a:lnSpc>
                <a:spcPct val="120000"/>
              </a:lnSpc>
              <a:spcBef>
                <a:spcPts val="0"/>
              </a:spcBef>
              <a:spcAft>
                <a:spcPts val="0"/>
              </a:spcAft>
            </a:pPr>
            <a:r>
              <a:rPr lang="zh-CN" altLang="en-US"/>
              <a:t>}</a:t>
            </a:r>
          </a:p>
          <a:p>
            <a:pPr>
              <a:lnSpc>
                <a:spcPct val="120000"/>
              </a:lnSpc>
              <a:spcBef>
                <a:spcPts val="0"/>
              </a:spcBef>
              <a:spcAft>
                <a:spcPts val="0"/>
              </a:spcAft>
            </a:pPr>
            <a:r>
              <a:rPr lang="zh-CN" altLang="en-US"/>
              <a:t>int main () {</a:t>
            </a:r>
          </a:p>
          <a:p>
            <a:pPr>
              <a:lnSpc>
                <a:spcPct val="120000"/>
              </a:lnSpc>
              <a:spcBef>
                <a:spcPts val="0"/>
              </a:spcBef>
              <a:spcAft>
                <a:spcPts val="0"/>
              </a:spcAft>
            </a:pPr>
            <a:r>
              <a:rPr lang="zh-CN" altLang="en-US"/>
              <a:t>  int a[] = {9,8,7,6,5,4,3,2,1};</a:t>
            </a:r>
          </a:p>
          <a:p>
            <a:pPr>
              <a:lnSpc>
                <a:spcPct val="120000"/>
              </a:lnSpc>
              <a:spcBef>
                <a:spcPts val="0"/>
              </a:spcBef>
              <a:spcAft>
                <a:spcPts val="0"/>
              </a:spcAft>
            </a:pPr>
            <a:r>
              <a:rPr lang="zh-CN" altLang="en-US"/>
              <a:t>  vector&lt;int&gt; b (a, a+9);</a:t>
            </a:r>
          </a:p>
          <a:p>
            <a:pPr>
              <a:lnSpc>
                <a:spcPct val="120000"/>
              </a:lnSpc>
              <a:spcBef>
                <a:spcPts val="0"/>
              </a:spcBef>
              <a:spcAft>
                <a:spcPts val="0"/>
              </a:spcAft>
            </a:pPr>
            <a:r>
              <a:rPr lang="zh-CN" altLang="en-US"/>
              <a:t>  partial_sort (b.begin(), b.begin()+5, b.end());</a:t>
            </a:r>
          </a:p>
          <a:p>
            <a:pPr>
              <a:lnSpc>
                <a:spcPct val="120000"/>
              </a:lnSpc>
              <a:spcBef>
                <a:spcPts val="0"/>
              </a:spcBef>
              <a:spcAft>
                <a:spcPts val="0"/>
              </a:spcAft>
            </a:pPr>
            <a:r>
              <a:rPr lang="zh-CN" altLang="en-US"/>
              <a:t>  partial_sort (b.begin(), b.begin()+5, b.end(),fn);</a:t>
            </a:r>
          </a:p>
          <a:p>
            <a:pPr>
              <a:lnSpc>
                <a:spcPct val="120000"/>
              </a:lnSpc>
              <a:spcBef>
                <a:spcPts val="0"/>
              </a:spcBef>
              <a:spcAft>
                <a:spcPts val="0"/>
              </a:spcAft>
            </a:pPr>
            <a:r>
              <a:rPr lang="zh-CN" altLang="en-US"/>
              <a:t>  for (vector&lt;int&gt;::iterator it=b.begin(); it!=b.end(); ++it)</a:t>
            </a:r>
          </a:p>
          <a:p>
            <a:pPr>
              <a:lnSpc>
                <a:spcPct val="120000"/>
              </a:lnSpc>
              <a:spcBef>
                <a:spcPts val="0"/>
              </a:spcBef>
              <a:spcAft>
                <a:spcPts val="0"/>
              </a:spcAft>
            </a:pPr>
            <a:r>
              <a:rPr lang="zh-CN" altLang="en-US"/>
              <a:t>    cout &lt;&lt; ' ' &lt;&lt; *it;</a:t>
            </a:r>
          </a:p>
          <a:p>
            <a:pPr>
              <a:lnSpc>
                <a:spcPct val="120000"/>
              </a:lnSpc>
              <a:spcBef>
                <a:spcPts val="0"/>
              </a:spcBef>
              <a:spcAft>
                <a:spcPts val="0"/>
              </a:spcAft>
            </a:pPr>
            <a:r>
              <a:rPr lang="zh-CN" altLang="en-US"/>
              <a:t>  cout &lt;&lt; '\n';</a:t>
            </a:r>
          </a:p>
          <a:p>
            <a:pPr>
              <a:lnSpc>
                <a:spcPct val="120000"/>
              </a:lnSpc>
              <a:spcBef>
                <a:spcPts val="0"/>
              </a:spcBef>
              <a:spcAft>
                <a:spcPts val="0"/>
              </a:spcAft>
            </a:pPr>
            <a:r>
              <a:rPr lang="zh-CN" altLang="en-US"/>
              <a:t>}</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根据第n个位置排序</a:t>
            </a:r>
          </a:p>
        </p:txBody>
      </p:sp>
      <p:sp>
        <p:nvSpPr>
          <p:cNvPr id="3" name="内容占位符 2"/>
          <p:cNvSpPr>
            <a:spLocks noGrp="1"/>
          </p:cNvSpPr>
          <p:nvPr>
            <p:ph idx="1"/>
          </p:nvPr>
        </p:nvSpPr>
        <p:spPr/>
        <p:txBody>
          <a:bodyPr/>
          <a:lstStyle/>
          <a:p>
            <a:r>
              <a:t>nth_element (beg, nth, end)</a:t>
            </a:r>
          </a:p>
          <a:p>
            <a:r>
              <a:t>nth_element(beg, nth,  end, op)</a:t>
            </a:r>
          </a:p>
          <a:p>
            <a:r>
              <a:t>对区间[beg, end)内的元素排序，使所有在位置n之前的元素都小于等于它，所有在位置n之后的元素都大于等于它，从而得到两个分隔开的子序列，但子序列并不一定有序。</a:t>
            </a:r>
          </a:p>
          <a:p>
            <a:r>
              <a:t>不带op参数的版本使用&lt;运算符作为排序准则</a:t>
            </a:r>
          </a:p>
          <a:p>
            <a:r>
              <a:t>带op参数的版本使用op(elem1,elem2)作为排序准则</a:t>
            </a:r>
          </a:p>
          <a:p>
            <a:r>
              <a:t>复杂度：O(n)</a:t>
            </a:r>
          </a:p>
        </p:txBody>
      </p:sp>
      <p:grpSp>
        <p:nvGrpSpPr>
          <p:cNvPr id="120836" name="Group 4"/>
          <p:cNvGrpSpPr/>
          <p:nvPr/>
        </p:nvGrpSpPr>
        <p:grpSpPr>
          <a:xfrm>
            <a:off x="6289358" y="2198053"/>
            <a:ext cx="1852612" cy="576262"/>
            <a:chOff x="2744" y="1117"/>
            <a:chExt cx="1167" cy="363"/>
          </a:xfrm>
        </p:grpSpPr>
        <p:sp>
          <p:nvSpPr>
            <p:cNvPr id="120837" name="AutoShape 5"/>
            <p:cNvSpPr/>
            <p:nvPr/>
          </p:nvSpPr>
          <p:spPr>
            <a:xfrm>
              <a:off x="2744" y="1117"/>
              <a:ext cx="45" cy="363"/>
            </a:xfrm>
            <a:prstGeom prst="rightBrace">
              <a:avLst>
                <a:gd name="adj1" fmla="val 67222"/>
                <a:gd name="adj2" fmla="val 50000"/>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ahoma" panose="020B0604030504040204" pitchFamily="34" charset="0"/>
              </a:endParaRPr>
            </a:p>
          </p:txBody>
        </p:sp>
        <p:sp>
          <p:nvSpPr>
            <p:cNvPr id="120838" name="Text Box 6"/>
            <p:cNvSpPr txBox="1"/>
            <p:nvPr/>
          </p:nvSpPr>
          <p:spPr>
            <a:xfrm>
              <a:off x="2835" y="1150"/>
              <a:ext cx="1076" cy="250"/>
            </a:xfrm>
            <a:prstGeom prst="rect">
              <a:avLst/>
            </a:prstGeom>
            <a:noFill/>
            <a:ln w="9525">
              <a:noFill/>
            </a:ln>
          </p:spPr>
          <p:txBody>
            <a:bodyPr wrap="none">
              <a:spAutoFit/>
            </a:bodyPr>
            <a:lstStyle/>
            <a:p>
              <a:r>
                <a:rPr lang="zh-CN" altLang="en-US" sz="2000" dirty="0">
                  <a:latin typeface="Tahoma" panose="020B0604030504040204" pitchFamily="34" charset="0"/>
                  <a:ea typeface="黑体" panose="02010609060101010101" pitchFamily="49" charset="-122"/>
                </a:rPr>
                <a:t>快速排序算法</a:t>
              </a:r>
            </a:p>
          </p:txBody>
        </p:sp>
      </p:gr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540385"/>
            <a:ext cx="10405745" cy="6317615"/>
          </a:xfrm>
        </p:spPr>
        <p:txBody>
          <a:bodyPr/>
          <a:lstStyle/>
          <a:p>
            <a:pPr>
              <a:lnSpc>
                <a:spcPct val="120000"/>
              </a:lnSpc>
              <a:spcBef>
                <a:spcPts val="0"/>
              </a:spcBef>
              <a:spcAft>
                <a:spcPts val="0"/>
              </a:spcAft>
            </a:pPr>
            <a:r>
              <a:rPr lang="zh-CN" altLang="en-US" sz="2000"/>
              <a:t>#include &lt;bits/stdc++.h&gt;    </a:t>
            </a:r>
          </a:p>
          <a:p>
            <a:pPr>
              <a:lnSpc>
                <a:spcPct val="120000"/>
              </a:lnSpc>
              <a:spcBef>
                <a:spcPts val="0"/>
              </a:spcBef>
              <a:spcAft>
                <a:spcPts val="0"/>
              </a:spcAft>
            </a:pPr>
            <a:r>
              <a:rPr lang="zh-CN" altLang="en-US" sz="2000"/>
              <a:t>using namespace std;</a:t>
            </a:r>
          </a:p>
          <a:p>
            <a:pPr>
              <a:lnSpc>
                <a:spcPct val="120000"/>
              </a:lnSpc>
              <a:spcBef>
                <a:spcPts val="0"/>
              </a:spcBef>
              <a:spcAft>
                <a:spcPts val="0"/>
              </a:spcAft>
            </a:pPr>
            <a:r>
              <a:rPr lang="zh-CN" altLang="en-US" sz="2000"/>
              <a:t>bool fn (int i,int j) { </a:t>
            </a:r>
          </a:p>
          <a:p>
            <a:pPr>
              <a:lnSpc>
                <a:spcPct val="120000"/>
              </a:lnSpc>
              <a:spcBef>
                <a:spcPts val="0"/>
              </a:spcBef>
              <a:spcAft>
                <a:spcPts val="0"/>
              </a:spcAft>
            </a:pPr>
            <a:r>
              <a:rPr lang="zh-CN" altLang="en-US" sz="2000"/>
              <a:t>  return (i&lt;j); </a:t>
            </a:r>
          </a:p>
          <a:p>
            <a:pPr>
              <a:lnSpc>
                <a:spcPct val="120000"/>
              </a:lnSpc>
              <a:spcBef>
                <a:spcPts val="0"/>
              </a:spcBef>
              <a:spcAft>
                <a:spcPts val="0"/>
              </a:spcAft>
            </a:pPr>
            <a:r>
              <a:rPr lang="zh-CN" altLang="en-US" sz="2000"/>
              <a:t>}</a:t>
            </a:r>
          </a:p>
          <a:p>
            <a:pPr>
              <a:lnSpc>
                <a:spcPct val="120000"/>
              </a:lnSpc>
              <a:spcBef>
                <a:spcPts val="0"/>
              </a:spcBef>
              <a:spcAft>
                <a:spcPts val="0"/>
              </a:spcAft>
            </a:pPr>
            <a:r>
              <a:rPr lang="zh-CN" altLang="en-US" sz="2000"/>
              <a:t>int main () {</a:t>
            </a:r>
          </a:p>
          <a:p>
            <a:pPr>
              <a:lnSpc>
                <a:spcPct val="120000"/>
              </a:lnSpc>
              <a:spcBef>
                <a:spcPts val="0"/>
              </a:spcBef>
              <a:spcAft>
                <a:spcPts val="0"/>
              </a:spcAft>
            </a:pPr>
            <a:r>
              <a:rPr lang="zh-CN" altLang="en-US" sz="2000"/>
              <a:t>  vector&lt;int&gt; a;</a:t>
            </a:r>
          </a:p>
          <a:p>
            <a:pPr>
              <a:lnSpc>
                <a:spcPct val="120000"/>
              </a:lnSpc>
              <a:spcBef>
                <a:spcPts val="0"/>
              </a:spcBef>
              <a:spcAft>
                <a:spcPts val="0"/>
              </a:spcAft>
            </a:pPr>
            <a:r>
              <a:rPr lang="zh-CN" altLang="en-US" sz="2000"/>
              <a:t>  for (int i=1; i&lt;10; i++) a.push_back(i);   // 1 2 3 4 5 6 7 8 9</a:t>
            </a:r>
          </a:p>
          <a:p>
            <a:pPr>
              <a:lnSpc>
                <a:spcPct val="120000"/>
              </a:lnSpc>
              <a:spcBef>
                <a:spcPts val="0"/>
              </a:spcBef>
              <a:spcAft>
                <a:spcPts val="0"/>
              </a:spcAft>
            </a:pPr>
            <a:r>
              <a:rPr lang="zh-CN" altLang="en-US" sz="2000"/>
              <a:t>  random_shuffle (a.begin(), a.end());</a:t>
            </a:r>
          </a:p>
          <a:p>
            <a:pPr>
              <a:lnSpc>
                <a:spcPct val="120000"/>
              </a:lnSpc>
              <a:spcBef>
                <a:spcPts val="0"/>
              </a:spcBef>
              <a:spcAft>
                <a:spcPts val="0"/>
              </a:spcAft>
            </a:pPr>
            <a:r>
              <a:rPr lang="zh-CN" altLang="en-US" sz="2000"/>
              <a:t>  nth_element (a.begin(), a.begin()+5, a.end());</a:t>
            </a:r>
          </a:p>
          <a:p>
            <a:pPr>
              <a:lnSpc>
                <a:spcPct val="120000"/>
              </a:lnSpc>
              <a:spcBef>
                <a:spcPts val="0"/>
              </a:spcBef>
              <a:spcAft>
                <a:spcPts val="0"/>
              </a:spcAft>
            </a:pPr>
            <a:r>
              <a:rPr lang="zh-CN" altLang="en-US" sz="2000"/>
              <a:t>  nth_element (a.begin(), a.begin()+5, a.end(), fn);</a:t>
            </a:r>
          </a:p>
          <a:p>
            <a:pPr>
              <a:lnSpc>
                <a:spcPct val="120000"/>
              </a:lnSpc>
              <a:spcBef>
                <a:spcPts val="0"/>
              </a:spcBef>
              <a:spcAft>
                <a:spcPts val="0"/>
              </a:spcAft>
            </a:pPr>
            <a:r>
              <a:rPr lang="zh-CN" altLang="en-US" sz="2000"/>
              <a:t>  for (vector&lt;int&gt;::iterator it=a.begin(); it!=a.end(); ++it)</a:t>
            </a:r>
          </a:p>
          <a:p>
            <a:pPr>
              <a:lnSpc>
                <a:spcPct val="120000"/>
              </a:lnSpc>
              <a:spcBef>
                <a:spcPts val="0"/>
              </a:spcBef>
              <a:spcAft>
                <a:spcPts val="0"/>
              </a:spcAft>
            </a:pPr>
            <a:r>
              <a:rPr lang="zh-CN" altLang="en-US" sz="2000"/>
              <a:t>    cout &lt;&lt; ' ' &lt;&lt; *it;</a:t>
            </a:r>
          </a:p>
          <a:p>
            <a:pPr>
              <a:lnSpc>
                <a:spcPct val="120000"/>
              </a:lnSpc>
              <a:spcBef>
                <a:spcPts val="0"/>
              </a:spcBef>
              <a:spcAft>
                <a:spcPts val="0"/>
              </a:spcAft>
            </a:pPr>
            <a:r>
              <a:rPr lang="zh-CN" altLang="en-US" sz="2000"/>
              <a:t>  cout &lt;&lt; '\n';</a:t>
            </a:r>
          </a:p>
          <a:p>
            <a:pPr>
              <a:lnSpc>
                <a:spcPct val="120000"/>
              </a:lnSpc>
              <a:spcBef>
                <a:spcPts val="0"/>
              </a:spcBef>
              <a:spcAft>
                <a:spcPts val="0"/>
              </a:spcAft>
            </a:pPr>
            <a:r>
              <a:rPr lang="zh-CN" altLang="en-US" sz="2000"/>
              <a:t>}</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堆排序算法（ heap sort）</a:t>
            </a:r>
          </a:p>
        </p:txBody>
      </p:sp>
      <p:sp>
        <p:nvSpPr>
          <p:cNvPr id="3" name="内容占位符 2"/>
          <p:cNvSpPr>
            <a:spLocks noGrp="1"/>
          </p:cNvSpPr>
          <p:nvPr>
            <p:ph idx="1"/>
          </p:nvPr>
        </p:nvSpPr>
        <p:spPr/>
        <p:txBody>
          <a:bodyPr/>
          <a:lstStyle/>
          <a:p>
            <a:pPr>
              <a:lnSpc>
                <a:spcPct val="120000"/>
              </a:lnSpc>
              <a:spcBef>
                <a:spcPts val="0"/>
              </a:spcBef>
              <a:spcAft>
                <a:spcPts val="0"/>
              </a:spcAft>
            </a:pPr>
            <a:r>
              <a:rPr dirty="0"/>
              <a:t>heap是一种特殊的元素组织方式，可以被视为完全二叉树</a:t>
            </a:r>
          </a:p>
          <a:p>
            <a:pPr>
              <a:lnSpc>
                <a:spcPct val="120000"/>
              </a:lnSpc>
              <a:spcBef>
                <a:spcPts val="0"/>
              </a:spcBef>
              <a:spcAft>
                <a:spcPts val="0"/>
              </a:spcAft>
            </a:pPr>
            <a:r>
              <a:rPr dirty="0"/>
              <a:t>第一个元素总是最大（大顶堆），任意节点元素大于其孩子节点</a:t>
            </a:r>
          </a:p>
          <a:p>
            <a:pPr>
              <a:lnSpc>
                <a:spcPct val="120000"/>
              </a:lnSpc>
              <a:spcBef>
                <a:spcPts val="0"/>
              </a:spcBef>
              <a:spcAft>
                <a:spcPts val="0"/>
              </a:spcAft>
            </a:pPr>
            <a:r>
              <a:rPr dirty="0"/>
              <a:t>总是能够在对数时间内增加或移除一个元素</a:t>
            </a:r>
          </a:p>
        </p:txBody>
      </p:sp>
      <p:grpSp>
        <p:nvGrpSpPr>
          <p:cNvPr id="121860" name="Group 4"/>
          <p:cNvGrpSpPr/>
          <p:nvPr/>
        </p:nvGrpSpPr>
        <p:grpSpPr>
          <a:xfrm>
            <a:off x="2808288" y="3351213"/>
            <a:ext cx="4970462" cy="2879725"/>
            <a:chOff x="975" y="2160"/>
            <a:chExt cx="3131" cy="1814"/>
          </a:xfrm>
        </p:grpSpPr>
        <p:sp>
          <p:nvSpPr>
            <p:cNvPr id="121861" name="Rectangle 5"/>
            <p:cNvSpPr/>
            <p:nvPr/>
          </p:nvSpPr>
          <p:spPr>
            <a:xfrm>
              <a:off x="2562" y="2160"/>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9</a:t>
              </a:r>
            </a:p>
          </p:txBody>
        </p:sp>
        <p:sp>
          <p:nvSpPr>
            <p:cNvPr id="121862" name="Rectangle 6"/>
            <p:cNvSpPr/>
            <p:nvPr/>
          </p:nvSpPr>
          <p:spPr>
            <a:xfrm>
              <a:off x="1746" y="2659"/>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8</a:t>
              </a:r>
            </a:p>
          </p:txBody>
        </p:sp>
        <p:sp>
          <p:nvSpPr>
            <p:cNvPr id="121863" name="Rectangle 7"/>
            <p:cNvSpPr/>
            <p:nvPr/>
          </p:nvSpPr>
          <p:spPr>
            <a:xfrm>
              <a:off x="3379" y="2614"/>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6</a:t>
              </a:r>
            </a:p>
          </p:txBody>
        </p:sp>
        <p:sp>
          <p:nvSpPr>
            <p:cNvPr id="121864" name="Rectangle 8"/>
            <p:cNvSpPr/>
            <p:nvPr/>
          </p:nvSpPr>
          <p:spPr>
            <a:xfrm>
              <a:off x="1292" y="3158"/>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7</a:t>
              </a:r>
            </a:p>
          </p:txBody>
        </p:sp>
        <p:sp>
          <p:nvSpPr>
            <p:cNvPr id="121865" name="Rectangle 9"/>
            <p:cNvSpPr/>
            <p:nvPr/>
          </p:nvSpPr>
          <p:spPr>
            <a:xfrm>
              <a:off x="2200" y="3158"/>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7</a:t>
              </a:r>
            </a:p>
          </p:txBody>
        </p:sp>
        <p:sp>
          <p:nvSpPr>
            <p:cNvPr id="121866" name="Rectangle 10"/>
            <p:cNvSpPr/>
            <p:nvPr/>
          </p:nvSpPr>
          <p:spPr>
            <a:xfrm>
              <a:off x="3061" y="3158"/>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5</a:t>
              </a:r>
            </a:p>
          </p:txBody>
        </p:sp>
        <p:sp>
          <p:nvSpPr>
            <p:cNvPr id="121867" name="Rectangle 11"/>
            <p:cNvSpPr/>
            <p:nvPr/>
          </p:nvSpPr>
          <p:spPr>
            <a:xfrm>
              <a:off x="3833" y="3158"/>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5</a:t>
              </a:r>
            </a:p>
          </p:txBody>
        </p:sp>
        <p:sp>
          <p:nvSpPr>
            <p:cNvPr id="121868" name="Rectangle 12"/>
            <p:cNvSpPr/>
            <p:nvPr/>
          </p:nvSpPr>
          <p:spPr>
            <a:xfrm>
              <a:off x="975" y="3702"/>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3</a:t>
              </a:r>
            </a:p>
          </p:txBody>
        </p:sp>
        <p:sp>
          <p:nvSpPr>
            <p:cNvPr id="121869" name="Rectangle 13"/>
            <p:cNvSpPr/>
            <p:nvPr/>
          </p:nvSpPr>
          <p:spPr>
            <a:xfrm>
              <a:off x="1474" y="3702"/>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6</a:t>
              </a:r>
            </a:p>
          </p:txBody>
        </p:sp>
        <p:sp>
          <p:nvSpPr>
            <p:cNvPr id="121870" name="Rectangle 14"/>
            <p:cNvSpPr/>
            <p:nvPr/>
          </p:nvSpPr>
          <p:spPr>
            <a:xfrm>
              <a:off x="1927" y="3702"/>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4</a:t>
              </a:r>
            </a:p>
          </p:txBody>
        </p:sp>
        <p:sp>
          <p:nvSpPr>
            <p:cNvPr id="121871" name="Rectangle 15"/>
            <p:cNvSpPr/>
            <p:nvPr/>
          </p:nvSpPr>
          <p:spPr>
            <a:xfrm>
              <a:off x="2426" y="3702"/>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1</a:t>
              </a:r>
            </a:p>
          </p:txBody>
        </p:sp>
        <p:sp>
          <p:nvSpPr>
            <p:cNvPr id="121872" name="Rectangle 16"/>
            <p:cNvSpPr/>
            <p:nvPr/>
          </p:nvSpPr>
          <p:spPr>
            <a:xfrm>
              <a:off x="2835" y="3702"/>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2</a:t>
              </a:r>
            </a:p>
          </p:txBody>
        </p:sp>
        <p:sp>
          <p:nvSpPr>
            <p:cNvPr id="121873" name="Rectangle 17"/>
            <p:cNvSpPr/>
            <p:nvPr/>
          </p:nvSpPr>
          <p:spPr>
            <a:xfrm>
              <a:off x="3334" y="3702"/>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3</a:t>
              </a:r>
            </a:p>
          </p:txBody>
        </p:sp>
        <p:sp>
          <p:nvSpPr>
            <p:cNvPr id="121874" name="Rectangle 18"/>
            <p:cNvSpPr/>
            <p:nvPr/>
          </p:nvSpPr>
          <p:spPr>
            <a:xfrm>
              <a:off x="3696" y="3702"/>
              <a:ext cx="273" cy="272"/>
            </a:xfrm>
            <a:prstGeom prst="rect">
              <a:avLst/>
            </a:prstGeom>
            <a:solidFill>
              <a:schemeClr val="bg1"/>
            </a:solidFill>
            <a:ln w="9525" cap="flat" cmpd="sng">
              <a:solidFill>
                <a:schemeClr val="tx1"/>
              </a:solidFill>
              <a:prstDash val="solid"/>
              <a:miter/>
              <a:headEnd type="none" w="med" len="med"/>
              <a:tailEnd type="none" w="med" len="med"/>
            </a:ln>
          </p:spPr>
          <p:txBody>
            <a:bodyPr wrap="none" lIns="0" tIns="0" rIns="0" bIns="0" anchor="ctr"/>
            <a:lstStyle/>
            <a:p>
              <a:pPr algn="ctr" eaLnBrk="0" hangingPunct="0">
                <a:spcBef>
                  <a:spcPct val="0"/>
                </a:spcBef>
              </a:pPr>
              <a:r>
                <a:rPr lang="en-US" altLang="zh-CN" sz="2000" b="1" dirty="0">
                  <a:solidFill>
                    <a:schemeClr val="tx2"/>
                  </a:solidFill>
                  <a:latin typeface="Times New Roman" panose="02020603050405020304" pitchFamily="18" charset="0"/>
                </a:rPr>
                <a:t>4</a:t>
              </a:r>
            </a:p>
          </p:txBody>
        </p:sp>
        <p:sp>
          <p:nvSpPr>
            <p:cNvPr id="121875" name="Line 19"/>
            <p:cNvSpPr/>
            <p:nvPr/>
          </p:nvSpPr>
          <p:spPr>
            <a:xfrm flipV="1">
              <a:off x="2018" y="2432"/>
              <a:ext cx="544" cy="227"/>
            </a:xfrm>
            <a:prstGeom prst="line">
              <a:avLst/>
            </a:prstGeom>
            <a:ln w="9525" cap="flat" cmpd="sng">
              <a:solidFill>
                <a:schemeClr val="tx1"/>
              </a:solidFill>
              <a:prstDash val="solid"/>
              <a:headEnd type="none" w="med" len="med"/>
              <a:tailEnd type="none" w="med" len="med"/>
            </a:ln>
          </p:spPr>
        </p:sp>
        <p:sp>
          <p:nvSpPr>
            <p:cNvPr id="121876" name="Line 20"/>
            <p:cNvSpPr/>
            <p:nvPr/>
          </p:nvSpPr>
          <p:spPr>
            <a:xfrm>
              <a:off x="2835" y="2432"/>
              <a:ext cx="544" cy="182"/>
            </a:xfrm>
            <a:prstGeom prst="line">
              <a:avLst/>
            </a:prstGeom>
            <a:ln w="9525" cap="flat" cmpd="sng">
              <a:solidFill>
                <a:schemeClr val="tx1"/>
              </a:solidFill>
              <a:prstDash val="solid"/>
              <a:headEnd type="none" w="med" len="med"/>
              <a:tailEnd type="none" w="med" len="med"/>
            </a:ln>
          </p:spPr>
        </p:sp>
        <p:sp>
          <p:nvSpPr>
            <p:cNvPr id="121877" name="Line 21"/>
            <p:cNvSpPr/>
            <p:nvPr/>
          </p:nvSpPr>
          <p:spPr>
            <a:xfrm flipH="1">
              <a:off x="1565" y="2931"/>
              <a:ext cx="181" cy="227"/>
            </a:xfrm>
            <a:prstGeom prst="line">
              <a:avLst/>
            </a:prstGeom>
            <a:ln w="9525" cap="flat" cmpd="sng">
              <a:solidFill>
                <a:schemeClr val="tx1"/>
              </a:solidFill>
              <a:prstDash val="solid"/>
              <a:headEnd type="none" w="med" len="med"/>
              <a:tailEnd type="none" w="med" len="med"/>
            </a:ln>
          </p:spPr>
        </p:sp>
        <p:sp>
          <p:nvSpPr>
            <p:cNvPr id="121878" name="Line 22"/>
            <p:cNvSpPr/>
            <p:nvPr/>
          </p:nvSpPr>
          <p:spPr>
            <a:xfrm>
              <a:off x="1973" y="2931"/>
              <a:ext cx="227" cy="227"/>
            </a:xfrm>
            <a:prstGeom prst="line">
              <a:avLst/>
            </a:prstGeom>
            <a:ln w="9525" cap="flat" cmpd="sng">
              <a:solidFill>
                <a:schemeClr val="tx1"/>
              </a:solidFill>
              <a:prstDash val="solid"/>
              <a:headEnd type="none" w="med" len="med"/>
              <a:tailEnd type="none" w="med" len="med"/>
            </a:ln>
          </p:spPr>
        </p:sp>
        <p:sp>
          <p:nvSpPr>
            <p:cNvPr id="121879" name="Line 23"/>
            <p:cNvSpPr/>
            <p:nvPr/>
          </p:nvSpPr>
          <p:spPr>
            <a:xfrm flipH="1">
              <a:off x="1111" y="3430"/>
              <a:ext cx="272" cy="272"/>
            </a:xfrm>
            <a:prstGeom prst="line">
              <a:avLst/>
            </a:prstGeom>
            <a:ln w="9525" cap="flat" cmpd="sng">
              <a:solidFill>
                <a:schemeClr val="tx1"/>
              </a:solidFill>
              <a:prstDash val="solid"/>
              <a:headEnd type="none" w="med" len="med"/>
              <a:tailEnd type="none" w="med" len="med"/>
            </a:ln>
          </p:spPr>
        </p:sp>
        <p:sp>
          <p:nvSpPr>
            <p:cNvPr id="121880" name="Line 24"/>
            <p:cNvSpPr/>
            <p:nvPr/>
          </p:nvSpPr>
          <p:spPr>
            <a:xfrm>
              <a:off x="1429" y="3430"/>
              <a:ext cx="136" cy="272"/>
            </a:xfrm>
            <a:prstGeom prst="line">
              <a:avLst/>
            </a:prstGeom>
            <a:ln w="9525" cap="flat" cmpd="sng">
              <a:solidFill>
                <a:schemeClr val="tx1"/>
              </a:solidFill>
              <a:prstDash val="solid"/>
              <a:headEnd type="none" w="med" len="med"/>
              <a:tailEnd type="none" w="med" len="med"/>
            </a:ln>
          </p:spPr>
        </p:sp>
        <p:sp>
          <p:nvSpPr>
            <p:cNvPr id="121881" name="Line 25"/>
            <p:cNvSpPr/>
            <p:nvPr/>
          </p:nvSpPr>
          <p:spPr>
            <a:xfrm flipV="1">
              <a:off x="2064" y="3430"/>
              <a:ext cx="226" cy="272"/>
            </a:xfrm>
            <a:prstGeom prst="line">
              <a:avLst/>
            </a:prstGeom>
            <a:ln w="9525" cap="flat" cmpd="sng">
              <a:solidFill>
                <a:schemeClr val="tx1"/>
              </a:solidFill>
              <a:prstDash val="solid"/>
              <a:headEnd type="none" w="med" len="med"/>
              <a:tailEnd type="none" w="med" len="med"/>
            </a:ln>
          </p:spPr>
        </p:sp>
        <p:sp>
          <p:nvSpPr>
            <p:cNvPr id="121882" name="Line 26"/>
            <p:cNvSpPr/>
            <p:nvPr/>
          </p:nvSpPr>
          <p:spPr>
            <a:xfrm>
              <a:off x="2381" y="3430"/>
              <a:ext cx="181" cy="272"/>
            </a:xfrm>
            <a:prstGeom prst="line">
              <a:avLst/>
            </a:prstGeom>
            <a:ln w="9525" cap="flat" cmpd="sng">
              <a:solidFill>
                <a:schemeClr val="tx1"/>
              </a:solidFill>
              <a:prstDash val="solid"/>
              <a:headEnd type="none" w="med" len="med"/>
              <a:tailEnd type="none" w="med" len="med"/>
            </a:ln>
          </p:spPr>
        </p:sp>
        <p:sp>
          <p:nvSpPr>
            <p:cNvPr id="121883" name="Line 27"/>
            <p:cNvSpPr/>
            <p:nvPr/>
          </p:nvSpPr>
          <p:spPr>
            <a:xfrm flipH="1">
              <a:off x="2971" y="3430"/>
              <a:ext cx="227" cy="272"/>
            </a:xfrm>
            <a:prstGeom prst="line">
              <a:avLst/>
            </a:prstGeom>
            <a:ln w="9525" cap="flat" cmpd="sng">
              <a:solidFill>
                <a:schemeClr val="tx1"/>
              </a:solidFill>
              <a:prstDash val="solid"/>
              <a:headEnd type="none" w="med" len="med"/>
              <a:tailEnd type="none" w="med" len="med"/>
            </a:ln>
          </p:spPr>
        </p:sp>
        <p:sp>
          <p:nvSpPr>
            <p:cNvPr id="121884" name="Line 28"/>
            <p:cNvSpPr/>
            <p:nvPr/>
          </p:nvSpPr>
          <p:spPr>
            <a:xfrm>
              <a:off x="3243" y="3430"/>
              <a:ext cx="181" cy="272"/>
            </a:xfrm>
            <a:prstGeom prst="line">
              <a:avLst/>
            </a:prstGeom>
            <a:ln w="9525" cap="flat" cmpd="sng">
              <a:solidFill>
                <a:schemeClr val="tx1"/>
              </a:solidFill>
              <a:prstDash val="solid"/>
              <a:headEnd type="none" w="med" len="med"/>
              <a:tailEnd type="none" w="med" len="med"/>
            </a:ln>
          </p:spPr>
        </p:sp>
        <p:sp>
          <p:nvSpPr>
            <p:cNvPr id="121885" name="Line 29"/>
            <p:cNvSpPr/>
            <p:nvPr/>
          </p:nvSpPr>
          <p:spPr>
            <a:xfrm flipH="1">
              <a:off x="3833" y="3430"/>
              <a:ext cx="181" cy="272"/>
            </a:xfrm>
            <a:prstGeom prst="line">
              <a:avLst/>
            </a:prstGeom>
            <a:ln w="9525" cap="flat" cmpd="sng">
              <a:solidFill>
                <a:schemeClr val="tx1"/>
              </a:solidFill>
              <a:prstDash val="solid"/>
              <a:headEnd type="none" w="med" len="med"/>
              <a:tailEnd type="none" w="med" len="med"/>
            </a:ln>
          </p:spPr>
        </p:sp>
        <p:sp>
          <p:nvSpPr>
            <p:cNvPr id="121886" name="Line 30"/>
            <p:cNvSpPr/>
            <p:nvPr/>
          </p:nvSpPr>
          <p:spPr>
            <a:xfrm flipH="1">
              <a:off x="3198" y="2886"/>
              <a:ext cx="181" cy="272"/>
            </a:xfrm>
            <a:prstGeom prst="line">
              <a:avLst/>
            </a:prstGeom>
            <a:ln w="9525" cap="flat" cmpd="sng">
              <a:solidFill>
                <a:schemeClr val="tx1"/>
              </a:solidFill>
              <a:prstDash val="solid"/>
              <a:headEnd type="none" w="med" len="med"/>
              <a:tailEnd type="none" w="med" len="med"/>
            </a:ln>
          </p:spPr>
        </p:sp>
        <p:sp>
          <p:nvSpPr>
            <p:cNvPr id="121887" name="Line 31"/>
            <p:cNvSpPr/>
            <p:nvPr/>
          </p:nvSpPr>
          <p:spPr>
            <a:xfrm>
              <a:off x="3651" y="2886"/>
              <a:ext cx="227" cy="272"/>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heap算法</a:t>
            </a:r>
          </a:p>
        </p:txBody>
      </p:sp>
      <p:sp>
        <p:nvSpPr>
          <p:cNvPr id="3" name="内容占位符 2"/>
          <p:cNvSpPr>
            <a:spLocks noGrp="1"/>
          </p:cNvSpPr>
          <p:nvPr>
            <p:ph idx="1"/>
          </p:nvPr>
        </p:nvSpPr>
        <p:spPr/>
        <p:txBody>
          <a:bodyPr>
            <a:normAutofit/>
          </a:bodyPr>
          <a:lstStyle/>
          <a:p>
            <a:pPr>
              <a:lnSpc>
                <a:spcPct val="150000"/>
              </a:lnSpc>
              <a:spcBef>
                <a:spcPts val="0"/>
              </a:spcBef>
              <a:spcAft>
                <a:spcPts val="0"/>
              </a:spcAft>
            </a:pPr>
            <a:r>
              <a:rPr dirty="0"/>
              <a:t>make_heap()－将某区间内的元素转化为heap，复杂度O(n)</a:t>
            </a:r>
          </a:p>
          <a:p>
            <a:pPr>
              <a:lnSpc>
                <a:spcPct val="150000"/>
              </a:lnSpc>
              <a:spcBef>
                <a:spcPts val="0"/>
              </a:spcBef>
              <a:spcAft>
                <a:spcPts val="0"/>
              </a:spcAft>
            </a:pPr>
            <a:r>
              <a:rPr dirty="0"/>
              <a:t>push_heap(beg, end)－[beg, end-1)原本就是heap，将end之前的那个元素加入使区间[beg, end)]重新成为heap，复杂度O(logn)</a:t>
            </a:r>
          </a:p>
          <a:p>
            <a:pPr>
              <a:lnSpc>
                <a:spcPct val="150000"/>
              </a:lnSpc>
              <a:spcBef>
                <a:spcPts val="0"/>
              </a:spcBef>
              <a:spcAft>
                <a:spcPts val="0"/>
              </a:spcAft>
            </a:pPr>
            <a:r>
              <a:rPr dirty="0"/>
              <a:t>pop_heap(beg, end)－从区间[beg, end)取出第一个元素，放到最后位置，区间[beg, end-1) 重新组成heap，复杂度O(logn)</a:t>
            </a:r>
          </a:p>
          <a:p>
            <a:pPr>
              <a:lnSpc>
                <a:spcPct val="150000"/>
              </a:lnSpc>
              <a:spcBef>
                <a:spcPts val="0"/>
              </a:spcBef>
              <a:spcAft>
                <a:spcPts val="0"/>
              </a:spcAft>
            </a:pPr>
            <a:r>
              <a:rPr dirty="0"/>
              <a:t>sort_heap()－将heap转换为一个有序集合，复杂度O(nlogn)</a:t>
            </a:r>
          </a:p>
          <a:p>
            <a:pPr>
              <a:lnSpc>
                <a:spcPct val="150000"/>
              </a:lnSpc>
              <a:spcBef>
                <a:spcPts val="0"/>
              </a:spcBef>
              <a:spcAft>
                <a:spcPts val="0"/>
              </a:spcAft>
            </a:pPr>
            <a:r>
              <a:rPr dirty="0"/>
              <a:t>可以用&lt;运算符或op(elem1,elem2)作为排序准则</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迭代器概述</a:t>
            </a:r>
          </a:p>
        </p:txBody>
      </p:sp>
      <p:sp>
        <p:nvSpPr>
          <p:cNvPr id="3" name="内容占位符 2"/>
          <p:cNvSpPr>
            <a:spLocks noGrp="1"/>
          </p:cNvSpPr>
          <p:nvPr>
            <p:ph idx="1"/>
          </p:nvPr>
        </p:nvSpPr>
        <p:spPr/>
        <p:txBody>
          <a:bodyPr>
            <a:normAutofit/>
          </a:bodyPr>
          <a:lstStyle/>
          <a:p>
            <a:r>
              <a:rPr lang="zh-CN" altLang="en-US"/>
              <a:t>迭代器分类</a:t>
            </a:r>
          </a:p>
          <a:p>
            <a:pPr lvl="1"/>
            <a:r>
              <a:rPr lang="zh-CN" altLang="en-US"/>
              <a:t>双向迭代器</a:t>
            </a:r>
          </a:p>
          <a:p>
            <a:pPr lvl="1"/>
            <a:r>
              <a:rPr lang="zh-CN" altLang="en-US"/>
              <a:t>可以双向行进,以递增运算前进或以递减运算后退、可以用==和!=比较。</a:t>
            </a:r>
          </a:p>
          <a:p>
            <a:pPr lvl="1"/>
            <a:r>
              <a:rPr lang="zh-CN" altLang="en-US"/>
              <a:t>list、set和map提供双向迭代器</a:t>
            </a:r>
          </a:p>
          <a:p>
            <a:r>
              <a:rPr lang="zh-CN" altLang="en-US"/>
              <a:t>随机存取迭代器</a:t>
            </a:r>
          </a:p>
          <a:p>
            <a:pPr lvl="1"/>
            <a:r>
              <a:rPr lang="zh-CN" altLang="en-US"/>
              <a:t>除了具备双向迭代器的所有属性，还具备随机访问能力。</a:t>
            </a:r>
          </a:p>
          <a:p>
            <a:pPr lvl="1"/>
            <a:r>
              <a:rPr lang="zh-CN" altLang="en-US"/>
              <a:t>可以对迭代器增加或减少一个偏移量、处理迭代器之间的距离或者使用&lt;和&gt;之类的关系运算符比较两个迭代器。</a:t>
            </a:r>
          </a:p>
          <a:p>
            <a:pPr lvl="1"/>
            <a:r>
              <a:rPr lang="zh-CN" altLang="en-US"/>
              <a:t>vector、deque和string提供随机存取迭代器</a:t>
            </a:r>
          </a:p>
        </p:txBody>
      </p:sp>
      <p:sp>
        <p:nvSpPr>
          <p:cNvPr id="594948" name="AutoShape 4"/>
          <p:cNvSpPr/>
          <p:nvPr/>
        </p:nvSpPr>
        <p:spPr>
          <a:xfrm>
            <a:off x="6508115" y="5535295"/>
            <a:ext cx="5306695" cy="1230629"/>
          </a:xfrm>
          <a:prstGeom prst="wedgeRectCallout">
            <a:avLst>
              <a:gd name="adj1" fmla="val 3255"/>
              <a:gd name="adj2" fmla="val -94704"/>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wrap="square" lIns="0" tIns="0" rIns="0" bIns="0">
            <a:spAutoFit/>
          </a:bodyPr>
          <a:lstStyle/>
          <a:p>
            <a:pPr eaLnBrk="0" hangingPunct="0">
              <a:spcBef>
                <a:spcPct val="0"/>
              </a:spcBef>
            </a:pPr>
            <a:r>
              <a:rPr lang="en-US" altLang="zh-CN" sz="2000" b="1" dirty="0">
                <a:solidFill>
                  <a:schemeClr val="folHlink"/>
                </a:solidFill>
                <a:latin typeface="Consolas" panose="020B0609020204030204" charset="0"/>
                <a:cs typeface="Consolas" panose="020B0609020204030204" charset="0"/>
              </a:rPr>
              <a:t>vector&lt;int&gt; v; </a:t>
            </a:r>
          </a:p>
          <a:p>
            <a:pPr eaLnBrk="0" hangingPunct="0">
              <a:spcBef>
                <a:spcPct val="0"/>
              </a:spcBef>
            </a:pPr>
            <a:r>
              <a:rPr lang="en-US" altLang="zh-CN" sz="2000" b="1" dirty="0">
                <a:solidFill>
                  <a:schemeClr val="folHlink"/>
                </a:solidFill>
                <a:latin typeface="Consolas" panose="020B0609020204030204" charset="0"/>
                <a:cs typeface="Consolas" panose="020B0609020204030204" charset="0"/>
              </a:rPr>
              <a:t>for(pos=v.begin();pos&lt;v.end();++pos{</a:t>
            </a:r>
          </a:p>
          <a:p>
            <a:pPr eaLnBrk="0" hangingPunct="0">
              <a:spcBef>
                <a:spcPct val="0"/>
              </a:spcBef>
            </a:pPr>
            <a:r>
              <a:rPr lang="en-US" altLang="zh-CN" sz="2000" b="1" dirty="0">
                <a:solidFill>
                  <a:schemeClr val="folHlink"/>
                </a:solidFill>
                <a:latin typeface="Consolas" panose="020B0609020204030204" charset="0"/>
                <a:cs typeface="Consolas" panose="020B0609020204030204" charset="0"/>
              </a:rPr>
              <a:t>	…</a:t>
            </a:r>
          </a:p>
          <a:p>
            <a:pPr eaLnBrk="0" hangingPunct="0">
              <a:spcBef>
                <a:spcPct val="0"/>
              </a:spcBef>
            </a:pPr>
            <a:r>
              <a:rPr lang="en-US" altLang="zh-CN" sz="2000" b="1" dirty="0">
                <a:solidFill>
                  <a:schemeClr val="folHlink"/>
                </a:solidFill>
                <a:latin typeface="Consolas" panose="020B0609020204030204" charset="0"/>
                <a:cs typeface="Consolas" panose="020B0609020204030204" charset="0"/>
              </a:rPr>
              <a:t>}</a:t>
            </a:r>
          </a:p>
        </p:txBody>
      </p:sp>
      <p:sp>
        <p:nvSpPr>
          <p:cNvPr id="594949" name="AutoShape 5"/>
          <p:cNvSpPr/>
          <p:nvPr/>
        </p:nvSpPr>
        <p:spPr>
          <a:xfrm>
            <a:off x="6435090" y="1285240"/>
            <a:ext cx="5306695" cy="1230629"/>
          </a:xfrm>
          <a:prstGeom prst="wedgeRectCallout">
            <a:avLst>
              <a:gd name="adj1" fmla="val 5495"/>
              <a:gd name="adj2" fmla="val 90440"/>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wrap="square" lIns="0" tIns="0" rIns="0" bIns="0">
            <a:spAutoFit/>
          </a:bodyPr>
          <a:lstStyle/>
          <a:p>
            <a:pPr eaLnBrk="0" hangingPunct="0">
              <a:spcBef>
                <a:spcPct val="0"/>
              </a:spcBef>
            </a:pPr>
            <a:r>
              <a:rPr lang="en-US" altLang="zh-CN" sz="2000" b="1" dirty="0">
                <a:solidFill>
                  <a:schemeClr val="folHlink"/>
                </a:solidFill>
                <a:latin typeface="Consolas" panose="020B0609020204030204" charset="0"/>
                <a:cs typeface="Consolas" panose="020B0609020204030204" charset="0"/>
              </a:rPr>
              <a:t>list&lt;int&gt; l; </a:t>
            </a:r>
          </a:p>
          <a:p>
            <a:pPr eaLnBrk="0" hangingPunct="0">
              <a:spcBef>
                <a:spcPct val="0"/>
              </a:spcBef>
            </a:pPr>
            <a:r>
              <a:rPr lang="en-US" altLang="zh-CN" sz="2000" b="1" dirty="0">
                <a:solidFill>
                  <a:schemeClr val="folHlink"/>
                </a:solidFill>
                <a:latin typeface="Consolas" panose="020B0609020204030204" charset="0"/>
                <a:cs typeface="Consolas" panose="020B0609020204030204" charset="0"/>
              </a:rPr>
              <a:t>for(pos=l.begin();pos!=l.end();++pos{</a:t>
            </a:r>
          </a:p>
          <a:p>
            <a:pPr eaLnBrk="0" hangingPunct="0">
              <a:spcBef>
                <a:spcPct val="0"/>
              </a:spcBef>
            </a:pPr>
            <a:r>
              <a:rPr lang="en-US" altLang="zh-CN" sz="2000" b="1" dirty="0">
                <a:solidFill>
                  <a:schemeClr val="folHlink"/>
                </a:solidFill>
                <a:latin typeface="Consolas" panose="020B0609020204030204" charset="0"/>
                <a:cs typeface="Consolas" panose="020B0609020204030204" charset="0"/>
              </a:rPr>
              <a:t>	…</a:t>
            </a:r>
          </a:p>
          <a:p>
            <a:pPr eaLnBrk="0" hangingPunct="0">
              <a:spcBef>
                <a:spcPct val="0"/>
              </a:spcBef>
            </a:pPr>
            <a:r>
              <a:rPr lang="en-US" altLang="zh-CN" sz="2000" b="1" dirty="0">
                <a:solidFill>
                  <a:schemeClr val="folHlink"/>
                </a:solidFill>
                <a:latin typeface="Consolas" panose="020B0609020204030204" charset="0"/>
                <a:cs typeface="Consolas" panose="020B060902020403020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bldLvl="0" animBg="1"/>
      <p:bldP spid="594949" grpId="0" bldLvl="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510540"/>
            <a:ext cx="10405745" cy="6263640"/>
          </a:xfrm>
        </p:spPr>
        <p:txBody>
          <a:bodyPr/>
          <a:lstStyle/>
          <a:p>
            <a:pPr>
              <a:lnSpc>
                <a:spcPct val="115000"/>
              </a:lnSpc>
              <a:spcBef>
                <a:spcPts val="0"/>
              </a:spcBef>
              <a:spcAft>
                <a:spcPts val="0"/>
              </a:spcAft>
            </a:pPr>
            <a:r>
              <a:rPr lang="en-US" altLang="zh-CN" sz="2000"/>
              <a:t>#include&lt;bits/stdc++.h&gt;</a:t>
            </a:r>
          </a:p>
          <a:p>
            <a:pPr>
              <a:lnSpc>
                <a:spcPct val="115000"/>
              </a:lnSpc>
              <a:spcBef>
                <a:spcPts val="0"/>
              </a:spcBef>
              <a:spcAft>
                <a:spcPts val="0"/>
              </a:spcAft>
            </a:pPr>
            <a:r>
              <a:rPr lang="en-US" altLang="zh-CN" sz="2000"/>
              <a:t>using namespace std;</a:t>
            </a:r>
          </a:p>
          <a:p>
            <a:pPr>
              <a:lnSpc>
                <a:spcPct val="115000"/>
              </a:lnSpc>
              <a:spcBef>
                <a:spcPts val="0"/>
              </a:spcBef>
              <a:spcAft>
                <a:spcPts val="0"/>
              </a:spcAft>
            </a:pPr>
            <a:r>
              <a:rPr lang="en-US" altLang="zh-CN" sz="2000"/>
              <a:t>int main () {</a:t>
            </a:r>
          </a:p>
          <a:p>
            <a:pPr>
              <a:lnSpc>
                <a:spcPct val="115000"/>
              </a:lnSpc>
              <a:spcBef>
                <a:spcPts val="0"/>
              </a:spcBef>
              <a:spcAft>
                <a:spcPts val="0"/>
              </a:spcAft>
            </a:pPr>
            <a:r>
              <a:rPr lang="en-US" altLang="zh-CN" sz="2000"/>
              <a:t>  int a[] = {10,20,30,5,15};</a:t>
            </a:r>
          </a:p>
          <a:p>
            <a:pPr>
              <a:lnSpc>
                <a:spcPct val="115000"/>
              </a:lnSpc>
              <a:spcBef>
                <a:spcPts val="0"/>
              </a:spcBef>
              <a:spcAft>
                <a:spcPts val="0"/>
              </a:spcAft>
            </a:pPr>
            <a:r>
              <a:rPr lang="en-US" altLang="zh-CN" sz="2000"/>
              <a:t>  vector&lt;int&gt; v(a, a+5);</a:t>
            </a:r>
          </a:p>
          <a:p>
            <a:pPr>
              <a:lnSpc>
                <a:spcPct val="115000"/>
              </a:lnSpc>
              <a:spcBef>
                <a:spcPts val="0"/>
              </a:spcBef>
              <a:spcAft>
                <a:spcPts val="0"/>
              </a:spcAft>
            </a:pPr>
            <a:r>
              <a:rPr lang="en-US" altLang="zh-CN" sz="2000"/>
              <a:t>  make_heap (v.begin(),v.end());</a:t>
            </a:r>
          </a:p>
          <a:p>
            <a:pPr>
              <a:lnSpc>
                <a:spcPct val="115000"/>
              </a:lnSpc>
              <a:spcBef>
                <a:spcPts val="0"/>
              </a:spcBef>
              <a:spcAft>
                <a:spcPts val="0"/>
              </a:spcAft>
            </a:pPr>
            <a:r>
              <a:rPr lang="en-US" altLang="zh-CN" sz="2000"/>
              <a:t>  cout &lt;&lt; "initial max heap   : " &lt;&lt; v.front() &lt;&lt; '\n';</a:t>
            </a:r>
          </a:p>
          <a:p>
            <a:pPr>
              <a:lnSpc>
                <a:spcPct val="115000"/>
              </a:lnSpc>
              <a:spcBef>
                <a:spcPts val="0"/>
              </a:spcBef>
              <a:spcAft>
                <a:spcPts val="0"/>
              </a:spcAft>
            </a:pPr>
            <a:r>
              <a:rPr lang="en-US" altLang="zh-CN" sz="2000"/>
              <a:t>  pop_heap (v.begin(),v.end()); v.pop_back();</a:t>
            </a:r>
          </a:p>
          <a:p>
            <a:pPr>
              <a:lnSpc>
                <a:spcPct val="115000"/>
              </a:lnSpc>
              <a:spcBef>
                <a:spcPts val="0"/>
              </a:spcBef>
              <a:spcAft>
                <a:spcPts val="0"/>
              </a:spcAft>
            </a:pPr>
            <a:r>
              <a:rPr lang="en-US" altLang="zh-CN" sz="2000"/>
              <a:t>  cout &lt;&lt; "max heap after pop : " &lt;&lt; v.front() &lt;&lt; '\n';</a:t>
            </a:r>
          </a:p>
          <a:p>
            <a:pPr>
              <a:lnSpc>
                <a:spcPct val="115000"/>
              </a:lnSpc>
              <a:spcBef>
                <a:spcPts val="0"/>
              </a:spcBef>
              <a:spcAft>
                <a:spcPts val="0"/>
              </a:spcAft>
            </a:pPr>
            <a:r>
              <a:rPr lang="en-US" altLang="zh-CN" sz="2000"/>
              <a:t>  v.push_back(99); push_heap (v.begin(),v.end());</a:t>
            </a:r>
          </a:p>
          <a:p>
            <a:pPr>
              <a:lnSpc>
                <a:spcPct val="115000"/>
              </a:lnSpc>
              <a:spcBef>
                <a:spcPts val="0"/>
              </a:spcBef>
              <a:spcAft>
                <a:spcPts val="0"/>
              </a:spcAft>
            </a:pPr>
            <a:r>
              <a:rPr lang="en-US" altLang="zh-CN" sz="2000"/>
              <a:t>  cout &lt;&lt; "max heap after push: " &lt;&lt; v.front() &lt;&lt; '\n';</a:t>
            </a:r>
          </a:p>
          <a:p>
            <a:pPr>
              <a:lnSpc>
                <a:spcPct val="115000"/>
              </a:lnSpc>
              <a:spcBef>
                <a:spcPts val="0"/>
              </a:spcBef>
              <a:spcAft>
                <a:spcPts val="0"/>
              </a:spcAft>
            </a:pPr>
            <a:r>
              <a:rPr lang="en-US" altLang="zh-CN" sz="2000"/>
              <a:t>  sort_heap (v.begin(),v.end());</a:t>
            </a:r>
          </a:p>
          <a:p>
            <a:pPr>
              <a:lnSpc>
                <a:spcPct val="115000"/>
              </a:lnSpc>
              <a:spcBef>
                <a:spcPts val="0"/>
              </a:spcBef>
              <a:spcAft>
                <a:spcPts val="0"/>
              </a:spcAft>
            </a:pPr>
            <a:r>
              <a:rPr lang="en-US" altLang="zh-CN" sz="2000"/>
              <a:t>  cout &lt;&lt; "final sorted range :";</a:t>
            </a:r>
          </a:p>
          <a:p>
            <a:pPr>
              <a:lnSpc>
                <a:spcPct val="115000"/>
              </a:lnSpc>
              <a:spcBef>
                <a:spcPts val="0"/>
              </a:spcBef>
              <a:spcAft>
                <a:spcPts val="0"/>
              </a:spcAft>
            </a:pPr>
            <a:r>
              <a:rPr lang="en-US" altLang="zh-CN" sz="2000"/>
              <a:t>  for (unsigned i=0; i&lt;v.size(); i++)</a:t>
            </a:r>
          </a:p>
          <a:p>
            <a:pPr>
              <a:lnSpc>
                <a:spcPct val="115000"/>
              </a:lnSpc>
              <a:spcBef>
                <a:spcPts val="0"/>
              </a:spcBef>
              <a:spcAft>
                <a:spcPts val="0"/>
              </a:spcAft>
            </a:pPr>
            <a:r>
              <a:rPr lang="en-US" altLang="zh-CN" sz="2000"/>
              <a:t>    cout &lt;&lt; ' ' &lt;&lt; v[i];</a:t>
            </a:r>
          </a:p>
          <a:p>
            <a:pPr>
              <a:lnSpc>
                <a:spcPct val="115000"/>
              </a:lnSpc>
              <a:spcBef>
                <a:spcPts val="0"/>
              </a:spcBef>
              <a:spcAft>
                <a:spcPts val="0"/>
              </a:spcAft>
            </a:pPr>
            <a:r>
              <a:rPr lang="en-US" altLang="zh-CN" sz="2000"/>
              <a:t>  cout &lt;&lt; '\n';</a:t>
            </a:r>
          </a:p>
          <a:p>
            <a:pPr>
              <a:lnSpc>
                <a:spcPct val="115000"/>
              </a:lnSpc>
              <a:spcBef>
                <a:spcPts val="0"/>
              </a:spcBef>
              <a:spcAft>
                <a:spcPts val="0"/>
              </a:spcAft>
            </a:pPr>
            <a:r>
              <a:rPr lang="en-US" altLang="zh-CN" sz="2000"/>
              <a:t>}</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已序区间算法</a:t>
            </a:r>
          </a:p>
        </p:txBody>
      </p:sp>
      <p:sp>
        <p:nvSpPr>
          <p:cNvPr id="3" name="内容占位符 2"/>
          <p:cNvSpPr>
            <a:spLocks noGrp="1"/>
          </p:cNvSpPr>
          <p:nvPr>
            <p:ph idx="1"/>
          </p:nvPr>
        </p:nvSpPr>
        <p:spPr>
          <a:xfrm>
            <a:off x="1024128" y="1625509"/>
            <a:ext cx="10405872" cy="4415246"/>
          </a:xfrm>
        </p:spPr>
        <p:txBody>
          <a:bodyPr/>
          <a:lstStyle/>
          <a:p>
            <a:r>
              <a:rPr lang="zh-CN" altLang="en-US"/>
              <a:t>所作用的区间已经按某种准则排序</a:t>
            </a:r>
          </a:p>
        </p:txBody>
      </p:sp>
      <p:graphicFrame>
        <p:nvGraphicFramePr>
          <p:cNvPr id="639128" name="Group 152"/>
          <p:cNvGraphicFramePr>
            <a:graphicFrameLocks noGrp="1"/>
          </p:cNvGraphicFramePr>
          <p:nvPr>
            <p:custDataLst>
              <p:tags r:id="rId1"/>
            </p:custDataLst>
            <p:extLst>
              <p:ext uri="{D42A27DB-BD31-4B8C-83A1-F6EECF244321}">
                <p14:modId xmlns:p14="http://schemas.microsoft.com/office/powerpoint/2010/main" val="2159668715"/>
              </p:ext>
            </p:extLst>
          </p:nvPr>
        </p:nvGraphicFramePr>
        <p:xfrm>
          <a:off x="1034733" y="2205355"/>
          <a:ext cx="9760585" cy="4409440"/>
        </p:xfrm>
        <a:graphic>
          <a:graphicData uri="http://schemas.openxmlformats.org/drawingml/2006/table">
            <a:tbl>
              <a:tblPr/>
              <a:tblGrid>
                <a:gridCol w="3082290">
                  <a:extLst>
                    <a:ext uri="{9D8B030D-6E8A-4147-A177-3AD203B41FA5}">
                      <a16:colId xmlns:a16="http://schemas.microsoft.com/office/drawing/2014/main" val="20000"/>
                    </a:ext>
                  </a:extLst>
                </a:gridCol>
                <a:gridCol w="6678295">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名称</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作用</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21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binary_serach</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p>
                  </a:txBody>
                  <a:tcPr marL="0" marR="0" marT="0" marB="0"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判断区间内是否包含某个元素</a:t>
                      </a:r>
                    </a:p>
                  </a:txBody>
                  <a:tcPr marL="0" marR="0" marT="0" marB="0"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324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includes()</a:t>
                      </a:r>
                      <a:endParaRPr kumimoji="1" lang="zh-CN" altLang="en-US"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判断区间内的每个元素是否都包含在另一个区间中</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9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ahoma" panose="020B0604030504040204" pitchFamily="34" charset="0"/>
                          <a:ea typeface="宋体" panose="02010600030101010101" pitchFamily="2" charset="-122"/>
                        </a:rPr>
                        <a:t>lower_bound</a:t>
                      </a: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搜寻第一个</a:t>
                      </a:r>
                      <a:r>
                        <a:rPr kumimoji="1" lang="zh-CN" altLang="en-US"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大于等于给定值</a:t>
                      </a:r>
                      <a:r>
                        <a:rPr kumimoji="1" lang="zh-CN" altLang="en-US"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的元素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298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ahoma" panose="020B0604030504040204" pitchFamily="34" charset="0"/>
                          <a:ea typeface="宋体" panose="02010600030101010101" pitchFamily="2" charset="-122"/>
                        </a:rPr>
                        <a:t>upper_bound</a:t>
                      </a: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搜寻第一个</a:t>
                      </a:r>
                      <a:r>
                        <a:rPr kumimoji="1" lang="en-US" altLang="zh-CN"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大于给定值</a:t>
                      </a:r>
                      <a:r>
                        <a:rPr kumimoji="1" lang="zh-CN" altLang="en-US"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的元素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749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equal_range()</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a:t>
                      </a:r>
                      <a:r>
                        <a:rPr kumimoji="1" lang="zh-CN" altLang="en-US"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等于给定值</a:t>
                      </a:r>
                      <a:r>
                        <a:rPr kumimoji="1" lang="en-US" altLang="zh-CN"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的元素构成的区间</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727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merge()</a:t>
                      </a:r>
                      <a:endParaRPr kumimoji="1"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将两个区间的元素合并</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756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set_union</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求两个区间的并集</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733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set_intersection()</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727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set_difference()</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求两个区间的差集</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71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imes New Roman" panose="02020603050405020304"/>
                          <a:ea typeface="宋体" panose="02010600030101010101" pitchFamily="2" charset="-122"/>
                        </a:rPr>
                        <a:t>…</a:t>
                      </a:r>
                      <a:endPar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binary_search()</a:t>
            </a:r>
          </a:p>
        </p:txBody>
      </p:sp>
      <p:sp>
        <p:nvSpPr>
          <p:cNvPr id="3" name="内容占位符 2"/>
          <p:cNvSpPr>
            <a:spLocks noGrp="1"/>
          </p:cNvSpPr>
          <p:nvPr>
            <p:ph idx="1"/>
          </p:nvPr>
        </p:nvSpPr>
        <p:spPr/>
        <p:txBody>
          <a:bodyPr/>
          <a:lstStyle/>
          <a:p>
            <a:r>
              <a:rPr lang="zh-CN" altLang="en-US"/>
              <a:t>bool binary_serach (beg, end, value)</a:t>
            </a:r>
          </a:p>
          <a:p>
            <a:r>
              <a:rPr lang="zh-CN" altLang="en-US"/>
              <a:t>bool binary_serach (beg, end, value, op)</a:t>
            </a:r>
          </a:p>
          <a:p>
            <a:r>
              <a:rPr lang="zh-CN" altLang="en-US"/>
              <a:t>判断已序区间[beg, end)内是否包含“和value相等”的元素</a:t>
            </a:r>
          </a:p>
          <a:p>
            <a:r>
              <a:rPr lang="zh-CN" altLang="en-US"/>
              <a:t>op可以作为比较准则</a:t>
            </a:r>
          </a:p>
          <a:p>
            <a:r>
              <a:rPr lang="zh-CN" altLang="en-US"/>
              <a:t>返回值只说明搜寻的值是否存在，不指明位置</a:t>
            </a:r>
          </a:p>
          <a:p>
            <a:r>
              <a:rPr lang="zh-CN" altLang="en-US"/>
              <a:t>调用者必须确保区间已序</a:t>
            </a:r>
          </a:p>
          <a:p>
            <a:r>
              <a:rPr lang="zh-CN" altLang="en-US"/>
              <a:t>复杂度：使用随机存取迭代器为O(logn)，否则是O(n)</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set容器专有的集合操作</a:t>
            </a:r>
          </a:p>
        </p:txBody>
      </p:sp>
      <p:sp>
        <p:nvSpPr>
          <p:cNvPr id="3" name="内容占位符 2"/>
          <p:cNvSpPr>
            <a:spLocks noGrp="1"/>
          </p:cNvSpPr>
          <p:nvPr>
            <p:ph idx="1"/>
          </p:nvPr>
        </p:nvSpPr>
        <p:spPr>
          <a:xfrm>
            <a:off x="1024255" y="4264025"/>
            <a:ext cx="10405745" cy="2593340"/>
          </a:xfrm>
        </p:spPr>
        <p:txBody>
          <a:bodyPr>
            <a:normAutofit fontScale="97500"/>
          </a:bodyPr>
          <a:lstStyle/>
          <a:p>
            <a:r>
              <a:rPr lang="zh-CN" altLang="en-US"/>
              <a:t>这几个函数的格式类似，以set_union为例说明：</a:t>
            </a:r>
          </a:p>
          <a:p>
            <a:r>
              <a:rPr lang="zh-CN" altLang="en-US"/>
              <a:t>s3.</a:t>
            </a:r>
            <a:r>
              <a:rPr lang="en-US" altLang="zh-CN"/>
              <a:t>end</a:t>
            </a:r>
            <a:r>
              <a:rPr lang="zh-CN" altLang="en-US"/>
              <a:t> set_union( s1.</a:t>
            </a:r>
            <a:r>
              <a:rPr lang="en-US" altLang="zh-CN"/>
              <a:t>beg</a:t>
            </a:r>
            <a:r>
              <a:rPr lang="zh-CN" altLang="en-US"/>
              <a:t>, s1.</a:t>
            </a:r>
            <a:r>
              <a:rPr lang="en-US" altLang="zh-CN"/>
              <a:t>end</a:t>
            </a:r>
            <a:r>
              <a:rPr lang="zh-CN" altLang="en-US"/>
              <a:t>, s2.</a:t>
            </a:r>
            <a:r>
              <a:rPr lang="en-US" altLang="zh-CN"/>
              <a:t>beg</a:t>
            </a:r>
            <a:r>
              <a:rPr lang="zh-CN" altLang="en-US"/>
              <a:t>, s2.</a:t>
            </a:r>
            <a:r>
              <a:rPr lang="en-US" altLang="zh-CN"/>
              <a:t>end</a:t>
            </a:r>
            <a:r>
              <a:rPr lang="zh-CN" altLang="en-US"/>
              <a:t>, s3.</a:t>
            </a:r>
            <a:r>
              <a:rPr lang="en-US" altLang="zh-CN"/>
              <a:t>beg</a:t>
            </a:r>
            <a:r>
              <a:rPr lang="zh-CN" altLang="en-US"/>
              <a:t> );</a:t>
            </a:r>
          </a:p>
          <a:p>
            <a:r>
              <a:rPr lang="zh-CN" altLang="en-US"/>
              <a:t>函数接受5个参数，前4个分别是两个集合的起止点迭代器，s3.first是目标集合的起始迭代器</a:t>
            </a:r>
          </a:p>
          <a:p>
            <a:r>
              <a:rPr lang="zh-CN" altLang="en-US"/>
              <a:t>返回值是目标集合终止迭代器</a:t>
            </a:r>
          </a:p>
        </p:txBody>
      </p:sp>
      <p:graphicFrame>
        <p:nvGraphicFramePr>
          <p:cNvPr id="4" name="Group 45"/>
          <p:cNvGraphicFramePr>
            <a:graphicFrameLocks noGrp="1"/>
          </p:cNvGraphicFramePr>
          <p:nvPr>
            <p:custDataLst>
              <p:tags r:id="rId1"/>
            </p:custDataLst>
          </p:nvPr>
        </p:nvGraphicFramePr>
        <p:xfrm>
          <a:off x="1175385" y="1728788"/>
          <a:ext cx="10074910" cy="2299335"/>
        </p:xfrm>
        <a:graphic>
          <a:graphicData uri="http://schemas.openxmlformats.org/drawingml/2006/table">
            <a:tbl>
              <a:tblPr/>
              <a:tblGrid>
                <a:gridCol w="4813300">
                  <a:extLst>
                    <a:ext uri="{9D8B030D-6E8A-4147-A177-3AD203B41FA5}">
                      <a16:colId xmlns:a16="http://schemas.microsoft.com/office/drawing/2014/main" val="20000"/>
                    </a:ext>
                  </a:extLst>
                </a:gridCol>
                <a:gridCol w="5261610">
                  <a:extLst>
                    <a:ext uri="{9D8B030D-6E8A-4147-A177-3AD203B41FA5}">
                      <a16:colId xmlns:a16="http://schemas.microsoft.com/office/drawing/2014/main" val="20001"/>
                    </a:ext>
                  </a:extLst>
                </a:gridCol>
              </a:tblGrid>
              <a:tr h="31877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函数</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说明</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975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accent4"/>
                          </a:solidFill>
                          <a:effectLst/>
                          <a:latin typeface="Consolas" panose="020B0609020204030204" charset="0"/>
                          <a:ea typeface="华文仿宋" panose="02010600040101010101" charset="-122"/>
                          <a:cs typeface="Consolas" panose="020B0609020204030204" charset="0"/>
                        </a:rPr>
                        <a:t>set_union</a:t>
                      </a:r>
                      <a:r>
                        <a:rPr kumimoji="1" lang="en-US" altLang="zh-CN" sz="2000" b="0" i="0" u="none" strike="noStrike" cap="none" normalizeH="0" baseline="0" dirty="0">
                          <a:ln>
                            <a:noFill/>
                          </a:ln>
                          <a:solidFill>
                            <a:schemeClr val="accent4"/>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求两个集合的并</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22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accent4"/>
                          </a:solidFill>
                          <a:effectLst/>
                          <a:latin typeface="Consolas" panose="020B0609020204030204" charset="0"/>
                          <a:ea typeface="华文仿宋" panose="02010600040101010101" charset="-122"/>
                          <a:cs typeface="Consolas" panose="020B0609020204030204" charset="0"/>
                        </a:rPr>
                        <a:t>set_intersection</a:t>
                      </a:r>
                      <a:r>
                        <a:rPr kumimoji="1" lang="en-US" altLang="zh-CN" sz="2000" b="0" i="0" u="none" strike="noStrike" cap="none" normalizeH="0" baseline="0" dirty="0">
                          <a:ln>
                            <a:noFill/>
                          </a:ln>
                          <a:solidFill>
                            <a:schemeClr val="accent4"/>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求两个集合的交</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11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accent4"/>
                          </a:solidFill>
                          <a:effectLst/>
                          <a:latin typeface="Consolas" panose="020B0609020204030204" charset="0"/>
                          <a:ea typeface="华文仿宋" panose="02010600040101010101" charset="-122"/>
                          <a:cs typeface="Consolas" panose="020B0609020204030204" charset="0"/>
                        </a:rPr>
                        <a:t>set_difference</a:t>
                      </a:r>
                      <a:r>
                        <a:rPr kumimoji="1" lang="en-US" altLang="zh-CN" sz="2000" b="0" i="0" u="none" strike="noStrike" cap="none" normalizeH="0" baseline="0" dirty="0">
                          <a:ln>
                            <a:noFill/>
                          </a:ln>
                          <a:solidFill>
                            <a:schemeClr val="accent4"/>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求第一个相对于第二个的差集</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accent4"/>
                          </a:solidFill>
                          <a:effectLst/>
                          <a:latin typeface="Consolas" panose="020B0609020204030204" charset="0"/>
                          <a:ea typeface="华文仿宋" panose="02010600040101010101" charset="-122"/>
                          <a:cs typeface="Consolas" panose="020B0609020204030204" charset="0"/>
                        </a:rPr>
                        <a:t>set_symmetric_difference</a:t>
                      </a:r>
                      <a:r>
                        <a:rPr kumimoji="1" lang="en-US" altLang="zh-CN" sz="2000" b="0" i="0" u="none" strike="noStrike" cap="none" normalizeH="0" baseline="0" dirty="0">
                          <a:ln>
                            <a:noFill/>
                          </a:ln>
                          <a:solidFill>
                            <a:schemeClr val="accent4"/>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第一个迭代器相对于第二个的差集并上第二个相当于第一个的差集 </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610870"/>
            <a:ext cx="10405745" cy="6247130"/>
          </a:xfrm>
        </p:spPr>
        <p:txBody>
          <a:bodyPr/>
          <a:lstStyle/>
          <a:p>
            <a:pPr>
              <a:lnSpc>
                <a:spcPct val="120000"/>
              </a:lnSpc>
              <a:spcBef>
                <a:spcPts val="0"/>
              </a:spcBef>
              <a:spcAft>
                <a:spcPts val="0"/>
              </a:spcAft>
            </a:pPr>
            <a:r>
              <a:rPr lang="zh-CN" altLang="en-US" sz="1800"/>
              <a:t>#include&lt;</a:t>
            </a:r>
            <a:r>
              <a:rPr lang="en-US" altLang="zh-CN" sz="1800"/>
              <a:t>bits/stdc++.h</a:t>
            </a:r>
            <a:r>
              <a:rPr lang="zh-CN" altLang="en-US" sz="1800"/>
              <a:t>&gt;</a:t>
            </a:r>
          </a:p>
          <a:p>
            <a:pPr>
              <a:lnSpc>
                <a:spcPct val="120000"/>
              </a:lnSpc>
              <a:spcBef>
                <a:spcPts val="0"/>
              </a:spcBef>
              <a:spcAft>
                <a:spcPts val="0"/>
              </a:spcAft>
            </a:pPr>
            <a:r>
              <a:rPr lang="zh-CN" altLang="en-US" sz="1800"/>
              <a:t>using namespace std;</a:t>
            </a:r>
          </a:p>
          <a:p>
            <a:pPr>
              <a:lnSpc>
                <a:spcPct val="120000"/>
              </a:lnSpc>
              <a:spcBef>
                <a:spcPts val="0"/>
              </a:spcBef>
              <a:spcAft>
                <a:spcPts val="0"/>
              </a:spcAft>
            </a:pPr>
            <a:r>
              <a:rPr lang="zh-CN" altLang="en-US" sz="1800"/>
              <a:t>int main() {</a:t>
            </a:r>
          </a:p>
          <a:p>
            <a:pPr>
              <a:lnSpc>
                <a:spcPct val="120000"/>
              </a:lnSpc>
              <a:spcBef>
                <a:spcPts val="0"/>
              </a:spcBef>
              <a:spcAft>
                <a:spcPts val="0"/>
              </a:spcAft>
            </a:pPr>
            <a:r>
              <a:rPr lang="zh-CN" altLang="en-US" sz="1800"/>
              <a:t>  int a1[] = {1, 3, 5, 7},  a2[] = {2, 3, 4};</a:t>
            </a:r>
          </a:p>
          <a:p>
            <a:pPr>
              <a:lnSpc>
                <a:spcPct val="120000"/>
              </a:lnSpc>
              <a:spcBef>
                <a:spcPts val="0"/>
              </a:spcBef>
              <a:spcAft>
                <a:spcPts val="0"/>
              </a:spcAft>
            </a:pPr>
            <a:r>
              <a:rPr lang="zh-CN" altLang="en-US" sz="1800"/>
              <a:t>  set&lt;int&gt; s1(a1, a1+4), s2(a2, a2+3) ,  s3;</a:t>
            </a:r>
          </a:p>
          <a:p>
            <a:pPr>
              <a:lnSpc>
                <a:spcPct val="120000"/>
              </a:lnSpc>
              <a:spcBef>
                <a:spcPts val="0"/>
              </a:spcBef>
              <a:spcAft>
                <a:spcPts val="0"/>
              </a:spcAft>
            </a:pPr>
            <a:r>
              <a:rPr lang="zh-CN" altLang="en-US" sz="1800"/>
              <a:t>  //inserter是一个STL函数，表示了要插入的容器及其插入点迭代器</a:t>
            </a:r>
          </a:p>
          <a:p>
            <a:pPr>
              <a:lnSpc>
                <a:spcPct val="120000"/>
              </a:lnSpc>
              <a:spcBef>
                <a:spcPts val="0"/>
              </a:spcBef>
              <a:spcAft>
                <a:spcPts val="0"/>
              </a:spcAft>
            </a:pPr>
            <a:r>
              <a:rPr lang="zh-CN" altLang="en-US" sz="1800"/>
              <a:t>  set_union(s1.begin(), s1.end(), s2.begin(), s2.end(), inserter(s3, s3.begin()));     //求并集</a:t>
            </a:r>
          </a:p>
          <a:p>
            <a:pPr>
              <a:lnSpc>
                <a:spcPct val="120000"/>
              </a:lnSpc>
              <a:spcBef>
                <a:spcPts val="0"/>
              </a:spcBef>
              <a:spcAft>
                <a:spcPts val="0"/>
              </a:spcAft>
            </a:pPr>
            <a:r>
              <a:rPr lang="zh-CN" altLang="en-US" sz="1800"/>
              <a:t>  set&lt;int&gt;::iterator it;</a:t>
            </a:r>
          </a:p>
          <a:p>
            <a:pPr>
              <a:lnSpc>
                <a:spcPct val="120000"/>
              </a:lnSpc>
              <a:spcBef>
                <a:spcPts val="0"/>
              </a:spcBef>
              <a:spcAft>
                <a:spcPts val="0"/>
              </a:spcAft>
            </a:pPr>
            <a:r>
              <a:rPr lang="zh-CN" altLang="en-US" sz="1800"/>
              <a:t>  for(it = s3.begin(); it != s3.end(); it++)	cout &lt;&lt; *it &lt;&lt; ' ';</a:t>
            </a:r>
          </a:p>
          <a:p>
            <a:pPr>
              <a:lnSpc>
                <a:spcPct val="120000"/>
              </a:lnSpc>
              <a:spcBef>
                <a:spcPts val="0"/>
              </a:spcBef>
              <a:spcAft>
                <a:spcPts val="0"/>
              </a:spcAft>
            </a:pPr>
            <a:r>
              <a:rPr lang="zh-CN" altLang="en-US" sz="1800"/>
              <a:t>  cout &lt;&lt; endl;</a:t>
            </a:r>
          </a:p>
          <a:p>
            <a:pPr>
              <a:lnSpc>
                <a:spcPct val="120000"/>
              </a:lnSpc>
              <a:spcBef>
                <a:spcPts val="0"/>
              </a:spcBef>
              <a:spcAft>
                <a:spcPts val="0"/>
              </a:spcAft>
            </a:pPr>
            <a:r>
              <a:rPr lang="zh-CN" altLang="en-US" sz="1800"/>
              <a:t>  s3.clear();	//清空s3</a:t>
            </a:r>
          </a:p>
          <a:p>
            <a:pPr>
              <a:lnSpc>
                <a:spcPct val="120000"/>
              </a:lnSpc>
              <a:spcBef>
                <a:spcPts val="0"/>
              </a:spcBef>
              <a:spcAft>
                <a:spcPts val="0"/>
              </a:spcAft>
            </a:pPr>
            <a:r>
              <a:rPr lang="zh-CN" altLang="en-US" sz="1800"/>
              <a:t>  set_intersection(s1.begin(), s1.end(), s2.begin(), s2.end(), inserter(s3, s3.begin())); //求交集</a:t>
            </a:r>
          </a:p>
          <a:p>
            <a:pPr>
              <a:lnSpc>
                <a:spcPct val="120000"/>
              </a:lnSpc>
              <a:spcBef>
                <a:spcPts val="0"/>
              </a:spcBef>
              <a:spcAft>
                <a:spcPts val="0"/>
              </a:spcAft>
            </a:pPr>
            <a:r>
              <a:rPr lang="zh-CN" altLang="en-US" sz="1800"/>
              <a:t>  for(it = s3.begin(); it != s3.end(); it++)	cout &lt;&lt; *it &lt;&lt; ' ';</a:t>
            </a:r>
          </a:p>
          <a:p>
            <a:pPr>
              <a:lnSpc>
                <a:spcPct val="120000"/>
              </a:lnSpc>
              <a:spcBef>
                <a:spcPts val="0"/>
              </a:spcBef>
              <a:spcAft>
                <a:spcPts val="0"/>
              </a:spcAft>
            </a:pPr>
            <a:r>
              <a:rPr lang="zh-CN" altLang="en-US" sz="1800"/>
              <a:t>  cout &lt;&lt; endl;</a:t>
            </a:r>
          </a:p>
          <a:p>
            <a:pPr>
              <a:lnSpc>
                <a:spcPct val="120000"/>
              </a:lnSpc>
              <a:spcBef>
                <a:spcPts val="0"/>
              </a:spcBef>
              <a:spcAft>
                <a:spcPts val="0"/>
              </a:spcAft>
            </a:pPr>
            <a:r>
              <a:rPr lang="zh-CN" altLang="en-US" sz="1800"/>
              <a:t>}	</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数值算法</a:t>
            </a:r>
          </a:p>
        </p:txBody>
      </p:sp>
      <p:sp>
        <p:nvSpPr>
          <p:cNvPr id="3" name="内容占位符 2"/>
          <p:cNvSpPr>
            <a:spLocks noGrp="1"/>
          </p:cNvSpPr>
          <p:nvPr>
            <p:ph idx="1"/>
          </p:nvPr>
        </p:nvSpPr>
        <p:spPr/>
        <p:txBody>
          <a:bodyPr/>
          <a:lstStyle/>
          <a:p>
            <a:r>
              <a:rPr lang="zh-CN" altLang="en-US"/>
              <a:t>以不同的方式组合数值元素</a:t>
            </a:r>
          </a:p>
          <a:p>
            <a:r>
              <a:rPr lang="zh-CN" altLang="en-US"/>
              <a:t>#include &lt;numeric&gt;</a:t>
            </a:r>
          </a:p>
        </p:txBody>
      </p:sp>
      <p:graphicFrame>
        <p:nvGraphicFramePr>
          <p:cNvPr id="642075" name="Group 27"/>
          <p:cNvGraphicFramePr>
            <a:graphicFrameLocks noGrp="1"/>
          </p:cNvGraphicFramePr>
          <p:nvPr>
            <p:custDataLst>
              <p:tags r:id="rId1"/>
            </p:custDataLst>
          </p:nvPr>
        </p:nvGraphicFramePr>
        <p:xfrm>
          <a:off x="1178560" y="3183890"/>
          <a:ext cx="9041765" cy="1997075"/>
        </p:xfrm>
        <a:graphic>
          <a:graphicData uri="http://schemas.openxmlformats.org/drawingml/2006/table">
            <a:tbl>
              <a:tblPr/>
              <a:tblGrid>
                <a:gridCol w="3733165">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117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Consolas" panose="020B0609020204030204" charset="0"/>
                          <a:ea typeface="华文仿宋" panose="02010600040101010101" charset="-122"/>
                        </a:rPr>
                        <a:t>名称</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Consolas" panose="020B0609020204030204" charset="0"/>
                          <a:ea typeface="华文仿宋" panose="02010600040101010101" charset="-122"/>
                        </a:rPr>
                        <a:t>作用</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917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accumulate()</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组合所有元素（求和，求积，</a:t>
                      </a:r>
                      <a:r>
                        <a:rPr kumimoji="1" lang="en-US" altLang="zh-CN" sz="2000" b="1"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a:t>
                      </a:r>
                      <a:r>
                        <a:rPr kumimoji="1" lang="zh-CN" altLang="en-US" sz="2000" b="1"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98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inner_product()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Consolas" panose="020B0609020204030204" charset="0"/>
                          <a:ea typeface="华文仿宋" panose="02010600040101010101" charset="-122"/>
                        </a:rPr>
                        <a:t>组合两区间内的所有元素的内积</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adjacent_difference()</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Consolas" panose="020B0609020204030204" charset="0"/>
                          <a:ea typeface="华文仿宋" panose="02010600040101010101" charset="-122"/>
                        </a:rPr>
                        <a:t>将每个元素和其前一元素组合</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27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partial_sum()</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Consolas" panose="020B0609020204030204" charset="0"/>
                          <a:ea typeface="华文仿宋" panose="02010600040101010101" charset="-122"/>
                        </a:rPr>
                        <a:t>将每个元素和其先前所有元素组合</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accumulate</a:t>
            </a:r>
            <a:r>
              <a:rPr lang="en-US" altLang="zh-CN"/>
              <a:t>()</a:t>
            </a:r>
            <a:r>
              <a:rPr lang="zh-CN" altLang="en-US"/>
              <a:t>累计算法</a:t>
            </a:r>
          </a:p>
        </p:txBody>
      </p:sp>
      <p:sp>
        <p:nvSpPr>
          <p:cNvPr id="3" name="内容占位符 2"/>
          <p:cNvSpPr>
            <a:spLocks noGrp="1"/>
          </p:cNvSpPr>
          <p:nvPr>
            <p:ph idx="1"/>
          </p:nvPr>
        </p:nvSpPr>
        <p:spPr/>
        <p:txBody>
          <a:bodyPr/>
          <a:lstStyle/>
          <a:p>
            <a:r>
              <a:rPr lang="zh-CN" altLang="en-US"/>
              <a:t>accumulate( beg, end, initValue)</a:t>
            </a:r>
          </a:p>
          <a:p>
            <a:r>
              <a:rPr lang="zh-CN" altLang="en-US"/>
              <a:t>accumulate( beg, end, initValue,op)</a:t>
            </a:r>
          </a:p>
          <a:p>
            <a:r>
              <a:rPr lang="zh-CN" altLang="en-US"/>
              <a:t>对于序列：a1, a2, a3, …</a:t>
            </a:r>
          </a:p>
          <a:p>
            <a:r>
              <a:rPr lang="zh-CN" altLang="en-US"/>
              <a:t>第一种形式计算initValue + a1 + a2 + a3 + …</a:t>
            </a:r>
          </a:p>
          <a:p>
            <a:r>
              <a:rPr lang="zh-CN" altLang="en-US"/>
              <a:t>第二种形式计算initValue op a1 op a2 op a3 op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595630"/>
            <a:ext cx="10405745" cy="6262370"/>
          </a:xfrm>
        </p:spPr>
        <p:txBody>
          <a:bodyPr/>
          <a:lstStyle/>
          <a:p>
            <a:pPr>
              <a:lnSpc>
                <a:spcPct val="110000"/>
              </a:lnSpc>
              <a:spcBef>
                <a:spcPts val="0"/>
              </a:spcBef>
              <a:spcAft>
                <a:spcPts val="0"/>
              </a:spcAft>
            </a:pPr>
            <a:r>
              <a:rPr lang="zh-CN" altLang="en-US" sz="1800"/>
              <a:t>#include &lt;bits/stdc++.h&gt;   </a:t>
            </a:r>
          </a:p>
          <a:p>
            <a:pPr>
              <a:lnSpc>
                <a:spcPct val="110000"/>
              </a:lnSpc>
              <a:spcBef>
                <a:spcPts val="0"/>
              </a:spcBef>
              <a:spcAft>
                <a:spcPts val="0"/>
              </a:spcAft>
            </a:pPr>
            <a:r>
              <a:rPr lang="zh-CN" altLang="en-US" sz="1800"/>
              <a:t>using namespace std;</a:t>
            </a:r>
          </a:p>
          <a:p>
            <a:pPr>
              <a:lnSpc>
                <a:spcPct val="110000"/>
              </a:lnSpc>
              <a:spcBef>
                <a:spcPts val="0"/>
              </a:spcBef>
              <a:spcAft>
                <a:spcPts val="0"/>
              </a:spcAft>
            </a:pPr>
            <a:r>
              <a:rPr lang="zh-CN" altLang="en-US" sz="1800"/>
              <a:t>int fn (int x, int y) {return x+2*y;}</a:t>
            </a:r>
          </a:p>
          <a:p>
            <a:pPr>
              <a:lnSpc>
                <a:spcPct val="110000"/>
              </a:lnSpc>
              <a:spcBef>
                <a:spcPts val="0"/>
              </a:spcBef>
              <a:spcAft>
                <a:spcPts val="0"/>
              </a:spcAft>
            </a:pPr>
            <a:r>
              <a:rPr lang="zh-CN" altLang="en-US" sz="1800"/>
              <a:t>struct node {</a:t>
            </a:r>
          </a:p>
          <a:p>
            <a:pPr>
              <a:lnSpc>
                <a:spcPct val="110000"/>
              </a:lnSpc>
              <a:spcBef>
                <a:spcPts val="0"/>
              </a:spcBef>
              <a:spcAft>
                <a:spcPts val="0"/>
              </a:spcAft>
            </a:pPr>
            <a:r>
              <a:rPr lang="zh-CN" altLang="en-US" sz="1800"/>
              <a:t>	int operator()(int x, int y) {return x+3*y;}</a:t>
            </a:r>
          </a:p>
          <a:p>
            <a:pPr>
              <a:lnSpc>
                <a:spcPct val="110000"/>
              </a:lnSpc>
              <a:spcBef>
                <a:spcPts val="0"/>
              </a:spcBef>
              <a:spcAft>
                <a:spcPts val="0"/>
              </a:spcAft>
            </a:pPr>
            <a:r>
              <a:rPr lang="zh-CN" altLang="en-US" sz="1800"/>
              <a:t>} fot;</a:t>
            </a:r>
          </a:p>
          <a:p>
            <a:pPr>
              <a:lnSpc>
                <a:spcPct val="110000"/>
              </a:lnSpc>
              <a:spcBef>
                <a:spcPts val="0"/>
              </a:spcBef>
              <a:spcAft>
                <a:spcPts val="0"/>
              </a:spcAft>
            </a:pPr>
            <a:r>
              <a:rPr lang="zh-CN" altLang="en-US" sz="1800"/>
              <a:t>int main () {</a:t>
            </a:r>
          </a:p>
          <a:p>
            <a:pPr>
              <a:lnSpc>
                <a:spcPct val="110000"/>
              </a:lnSpc>
              <a:spcBef>
                <a:spcPts val="0"/>
              </a:spcBef>
              <a:spcAft>
                <a:spcPts val="0"/>
              </a:spcAft>
            </a:pPr>
            <a:r>
              <a:rPr lang="zh-CN" altLang="en-US" sz="1800"/>
              <a:t>  int init = 100;</a:t>
            </a:r>
          </a:p>
          <a:p>
            <a:pPr>
              <a:lnSpc>
                <a:spcPct val="110000"/>
              </a:lnSpc>
              <a:spcBef>
                <a:spcPts val="0"/>
              </a:spcBef>
              <a:spcAft>
                <a:spcPts val="0"/>
              </a:spcAft>
            </a:pPr>
            <a:r>
              <a:rPr lang="zh-CN" altLang="en-US" sz="1800"/>
              <a:t>  int numbers[] = {10,20,30};</a:t>
            </a:r>
          </a:p>
          <a:p>
            <a:pPr>
              <a:lnSpc>
                <a:spcPct val="110000"/>
              </a:lnSpc>
              <a:spcBef>
                <a:spcPts val="0"/>
              </a:spcBef>
              <a:spcAft>
                <a:spcPts val="0"/>
              </a:spcAft>
            </a:pPr>
            <a:endParaRPr lang="zh-CN" altLang="en-US" sz="1800"/>
          </a:p>
          <a:p>
            <a:pPr>
              <a:lnSpc>
                <a:spcPct val="110000"/>
              </a:lnSpc>
              <a:spcBef>
                <a:spcPts val="0"/>
              </a:spcBef>
              <a:spcAft>
                <a:spcPts val="0"/>
              </a:spcAft>
            </a:pPr>
            <a:r>
              <a:rPr lang="zh-CN" altLang="en-US" sz="1800"/>
              <a:t>  cout &lt;&lt; accumulate(numbers,numbers+3,init);</a:t>
            </a:r>
          </a:p>
          <a:p>
            <a:pPr>
              <a:lnSpc>
                <a:spcPct val="110000"/>
              </a:lnSpc>
              <a:spcBef>
                <a:spcPts val="0"/>
              </a:spcBef>
              <a:spcAft>
                <a:spcPts val="0"/>
              </a:spcAft>
            </a:pPr>
            <a:r>
              <a:rPr lang="zh-CN" altLang="en-US" sz="1800"/>
              <a:t>  cout &lt;&lt; '\n';</a:t>
            </a:r>
          </a:p>
          <a:p>
            <a:pPr>
              <a:lnSpc>
                <a:spcPct val="110000"/>
              </a:lnSpc>
              <a:spcBef>
                <a:spcPts val="0"/>
              </a:spcBef>
              <a:spcAft>
                <a:spcPts val="0"/>
              </a:spcAft>
            </a:pPr>
            <a:r>
              <a:rPr lang="zh-CN" altLang="en-US" sz="1800"/>
              <a:t>  cout &lt;&lt; accumulate (numbers, numbers+3, init, minus&lt;int&gt;());</a:t>
            </a:r>
          </a:p>
          <a:p>
            <a:pPr>
              <a:lnSpc>
                <a:spcPct val="110000"/>
              </a:lnSpc>
              <a:spcBef>
                <a:spcPts val="0"/>
              </a:spcBef>
              <a:spcAft>
                <a:spcPts val="0"/>
              </a:spcAft>
            </a:pPr>
            <a:r>
              <a:rPr lang="zh-CN" altLang="en-US" sz="1800"/>
              <a:t>  cout &lt;&lt; '\n';</a:t>
            </a:r>
          </a:p>
          <a:p>
            <a:pPr>
              <a:lnSpc>
                <a:spcPct val="110000"/>
              </a:lnSpc>
              <a:spcBef>
                <a:spcPts val="0"/>
              </a:spcBef>
              <a:spcAft>
                <a:spcPts val="0"/>
              </a:spcAft>
            </a:pPr>
            <a:r>
              <a:rPr lang="zh-CN" altLang="en-US" sz="1800"/>
              <a:t>  cout &lt;&lt; accumulate (numbers, numbers+3, init, fn);</a:t>
            </a:r>
          </a:p>
          <a:p>
            <a:pPr>
              <a:lnSpc>
                <a:spcPct val="110000"/>
              </a:lnSpc>
              <a:spcBef>
                <a:spcPts val="0"/>
              </a:spcBef>
              <a:spcAft>
                <a:spcPts val="0"/>
              </a:spcAft>
            </a:pPr>
            <a:r>
              <a:rPr lang="zh-CN" altLang="en-US" sz="1800"/>
              <a:t>  cout &lt;&lt; '\n';</a:t>
            </a:r>
          </a:p>
          <a:p>
            <a:pPr>
              <a:lnSpc>
                <a:spcPct val="110000"/>
              </a:lnSpc>
              <a:spcBef>
                <a:spcPts val="0"/>
              </a:spcBef>
              <a:spcAft>
                <a:spcPts val="0"/>
              </a:spcAft>
            </a:pPr>
            <a:r>
              <a:rPr lang="zh-CN" altLang="en-US" sz="1800"/>
              <a:t>  cout &lt;&lt; accumulate (numbers, numbers+3, init, fot);</a:t>
            </a:r>
          </a:p>
          <a:p>
            <a:pPr>
              <a:lnSpc>
                <a:spcPct val="110000"/>
              </a:lnSpc>
              <a:spcBef>
                <a:spcPts val="0"/>
              </a:spcBef>
              <a:spcAft>
                <a:spcPts val="0"/>
              </a:spcAft>
            </a:pPr>
            <a:r>
              <a:rPr lang="zh-CN" altLang="en-US" sz="1800"/>
              <a:t>  cout &lt;&lt; '\n';</a:t>
            </a:r>
          </a:p>
          <a:p>
            <a:pPr>
              <a:lnSpc>
                <a:spcPct val="110000"/>
              </a:lnSpc>
              <a:spcBef>
                <a:spcPts val="0"/>
              </a:spcBef>
              <a:spcAft>
                <a:spcPts val="0"/>
              </a:spcAft>
            </a:pPr>
            <a:r>
              <a:rPr lang="zh-CN" altLang="en-US" sz="1800"/>
              <a:t>}</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adjacent_difference</a:t>
            </a:r>
            <a:r>
              <a:rPr lang="en-US" altLang="zh-CN"/>
              <a:t>()</a:t>
            </a:r>
            <a:r>
              <a:rPr lang="zh-CN" altLang="en-US"/>
              <a:t>差分</a:t>
            </a:r>
          </a:p>
        </p:txBody>
      </p:sp>
      <p:sp>
        <p:nvSpPr>
          <p:cNvPr id="3" name="内容占位符 2"/>
          <p:cNvSpPr>
            <a:spLocks noGrp="1"/>
          </p:cNvSpPr>
          <p:nvPr>
            <p:ph idx="1"/>
          </p:nvPr>
        </p:nvSpPr>
        <p:spPr/>
        <p:txBody>
          <a:bodyPr/>
          <a:lstStyle/>
          <a:p>
            <a:r>
              <a:rPr lang="zh-CN" altLang="en-US"/>
              <a:t>OutputIterator adjacent_difference (InputIterator first, InputIterator last, OutputIterator result);</a:t>
            </a:r>
          </a:p>
          <a:p>
            <a:r>
              <a:rPr lang="zh-CN" altLang="en-US"/>
              <a:t>OutputIterator adjacent_difference ( InputIterator first, InputIterator last, OutputIterator result, BinaryOperation binary_op );</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652780"/>
            <a:ext cx="10405745" cy="6205220"/>
          </a:xfrm>
        </p:spPr>
        <p:txBody>
          <a:bodyPr>
            <a:normAutofit fontScale="95000"/>
          </a:bodyPr>
          <a:lstStyle/>
          <a:p>
            <a:pPr>
              <a:lnSpc>
                <a:spcPct val="110000"/>
              </a:lnSpc>
              <a:spcBef>
                <a:spcPts val="0"/>
              </a:spcBef>
              <a:spcAft>
                <a:spcPts val="0"/>
              </a:spcAft>
            </a:pPr>
            <a:r>
              <a:rPr lang="zh-CN" altLang="en-US"/>
              <a:t>#include &lt;bits/stdc++.h&gt;      </a:t>
            </a:r>
          </a:p>
          <a:p>
            <a:pPr>
              <a:lnSpc>
                <a:spcPct val="110000"/>
              </a:lnSpc>
              <a:spcBef>
                <a:spcPts val="0"/>
              </a:spcBef>
              <a:spcAft>
                <a:spcPts val="0"/>
              </a:spcAft>
            </a:pPr>
            <a:r>
              <a:rPr lang="zh-CN" altLang="en-US"/>
              <a:t>using namespace std;</a:t>
            </a:r>
          </a:p>
          <a:p>
            <a:pPr>
              <a:lnSpc>
                <a:spcPct val="110000"/>
              </a:lnSpc>
              <a:spcBef>
                <a:spcPts val="0"/>
              </a:spcBef>
              <a:spcAft>
                <a:spcPts val="0"/>
              </a:spcAft>
            </a:pPr>
            <a:r>
              <a:rPr lang="zh-CN" altLang="en-US"/>
              <a:t>int fn (int x, int y) {return x+y;}</a:t>
            </a:r>
          </a:p>
          <a:p>
            <a:pPr>
              <a:lnSpc>
                <a:spcPct val="110000"/>
              </a:lnSpc>
              <a:spcBef>
                <a:spcPts val="0"/>
              </a:spcBef>
              <a:spcAft>
                <a:spcPts val="0"/>
              </a:spcAft>
            </a:pPr>
            <a:r>
              <a:rPr lang="zh-CN" altLang="en-US"/>
              <a:t>int main () {</a:t>
            </a:r>
          </a:p>
          <a:p>
            <a:pPr>
              <a:lnSpc>
                <a:spcPct val="110000"/>
              </a:lnSpc>
              <a:spcBef>
                <a:spcPts val="0"/>
              </a:spcBef>
              <a:spcAft>
                <a:spcPts val="0"/>
              </a:spcAft>
            </a:pPr>
            <a:r>
              <a:rPr lang="zh-CN" altLang="en-US"/>
              <a:t>  int val[] = {1,2,3,5,9,11,12};</a:t>
            </a:r>
          </a:p>
          <a:p>
            <a:pPr>
              <a:lnSpc>
                <a:spcPct val="110000"/>
              </a:lnSpc>
              <a:spcBef>
                <a:spcPts val="0"/>
              </a:spcBef>
              <a:spcAft>
                <a:spcPts val="0"/>
              </a:spcAft>
            </a:pPr>
            <a:r>
              <a:rPr lang="zh-CN" altLang="en-US"/>
              <a:t>  int result[7];</a:t>
            </a:r>
          </a:p>
          <a:p>
            <a:pPr>
              <a:lnSpc>
                <a:spcPct val="110000"/>
              </a:lnSpc>
              <a:spcBef>
                <a:spcPts val="0"/>
              </a:spcBef>
              <a:spcAft>
                <a:spcPts val="0"/>
              </a:spcAft>
            </a:pPr>
            <a:endParaRPr lang="zh-CN" altLang="en-US"/>
          </a:p>
          <a:p>
            <a:pPr>
              <a:lnSpc>
                <a:spcPct val="110000"/>
              </a:lnSpc>
              <a:spcBef>
                <a:spcPts val="0"/>
              </a:spcBef>
              <a:spcAft>
                <a:spcPts val="0"/>
              </a:spcAft>
            </a:pPr>
            <a:r>
              <a:rPr lang="zh-CN" altLang="en-US"/>
              <a:t>  adjacent_difference (val, val+7, result);</a:t>
            </a:r>
          </a:p>
          <a:p>
            <a:pPr>
              <a:lnSpc>
                <a:spcPct val="110000"/>
              </a:lnSpc>
              <a:spcBef>
                <a:spcPts val="0"/>
              </a:spcBef>
              <a:spcAft>
                <a:spcPts val="0"/>
              </a:spcAft>
            </a:pPr>
            <a:r>
              <a:rPr lang="zh-CN" altLang="en-US"/>
              <a:t>  for (int i=0; i&lt;7; i++) cout &lt;&lt; result[i] &lt;&lt; ' ';</a:t>
            </a:r>
          </a:p>
          <a:p>
            <a:pPr>
              <a:lnSpc>
                <a:spcPct val="110000"/>
              </a:lnSpc>
              <a:spcBef>
                <a:spcPts val="0"/>
              </a:spcBef>
              <a:spcAft>
                <a:spcPts val="0"/>
              </a:spcAft>
            </a:pPr>
            <a:r>
              <a:rPr lang="zh-CN" altLang="en-US"/>
              <a:t>  cout &lt;&lt; '\n';</a:t>
            </a:r>
          </a:p>
          <a:p>
            <a:pPr>
              <a:lnSpc>
                <a:spcPct val="110000"/>
              </a:lnSpc>
              <a:spcBef>
                <a:spcPts val="0"/>
              </a:spcBef>
              <a:spcAft>
                <a:spcPts val="0"/>
              </a:spcAft>
            </a:pPr>
            <a:r>
              <a:rPr lang="zh-CN" altLang="en-US"/>
              <a:t>  adjacent_difference (val, val+7, result, multiplies&lt;int&gt;());</a:t>
            </a:r>
          </a:p>
          <a:p>
            <a:pPr>
              <a:lnSpc>
                <a:spcPct val="110000"/>
              </a:lnSpc>
              <a:spcBef>
                <a:spcPts val="0"/>
              </a:spcBef>
              <a:spcAft>
                <a:spcPts val="0"/>
              </a:spcAft>
            </a:pPr>
            <a:r>
              <a:rPr lang="zh-CN" altLang="en-US"/>
              <a:t>  for (int i=0; i&lt;7; i++) cout &lt;&lt; result[i] &lt;&lt; ' ';</a:t>
            </a:r>
          </a:p>
          <a:p>
            <a:pPr>
              <a:lnSpc>
                <a:spcPct val="110000"/>
              </a:lnSpc>
              <a:spcBef>
                <a:spcPts val="0"/>
              </a:spcBef>
              <a:spcAft>
                <a:spcPts val="0"/>
              </a:spcAft>
            </a:pPr>
            <a:r>
              <a:rPr lang="zh-CN" altLang="en-US"/>
              <a:t>  cout &lt;&lt; '\n';</a:t>
            </a:r>
          </a:p>
          <a:p>
            <a:pPr>
              <a:lnSpc>
                <a:spcPct val="110000"/>
              </a:lnSpc>
              <a:spcBef>
                <a:spcPts val="0"/>
              </a:spcBef>
              <a:spcAft>
                <a:spcPts val="0"/>
              </a:spcAft>
            </a:pPr>
            <a:r>
              <a:rPr lang="zh-CN" altLang="en-US"/>
              <a:t>  adjacent_difference (val, val+7, result, fn);</a:t>
            </a:r>
          </a:p>
          <a:p>
            <a:pPr>
              <a:lnSpc>
                <a:spcPct val="110000"/>
              </a:lnSpc>
              <a:spcBef>
                <a:spcPts val="0"/>
              </a:spcBef>
              <a:spcAft>
                <a:spcPts val="0"/>
              </a:spcAft>
            </a:pPr>
            <a:r>
              <a:rPr lang="zh-CN" altLang="en-US"/>
              <a:t>  for (int i=0; i&lt;7; i++) cout &lt;&lt; result[i] &lt;&lt; ' ';</a:t>
            </a:r>
          </a:p>
          <a:p>
            <a:pPr>
              <a:lnSpc>
                <a:spcPct val="110000"/>
              </a:lnSpc>
              <a:spcBef>
                <a:spcPts val="0"/>
              </a:spcBef>
              <a:spcAft>
                <a:spcPts val="0"/>
              </a:spcAft>
            </a:pPr>
            <a:r>
              <a:rPr lang="zh-CN" altLang="en-US"/>
              <a:t>  cout &lt;&lt; '\n';</a:t>
            </a:r>
          </a:p>
          <a:p>
            <a:pPr>
              <a:lnSpc>
                <a:spcPct val="110000"/>
              </a:lnSpc>
              <a:spcBef>
                <a:spcPts val="0"/>
              </a:spcBef>
              <a:spcAft>
                <a:spcPts val="0"/>
              </a:spcAft>
            </a:pPr>
            <a:r>
              <a:rPr lang="zh-CN" alt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迭代器示例</a:t>
            </a:r>
          </a:p>
        </p:txBody>
      </p:sp>
      <p:sp>
        <p:nvSpPr>
          <p:cNvPr id="3" name="内容占位符 2"/>
          <p:cNvSpPr>
            <a:spLocks noGrp="1"/>
          </p:cNvSpPr>
          <p:nvPr>
            <p:ph idx="1"/>
          </p:nvPr>
        </p:nvSpPr>
        <p:spPr>
          <a:xfrm>
            <a:off x="1024255" y="1577340"/>
            <a:ext cx="10405745" cy="5281295"/>
          </a:xfrm>
        </p:spPr>
        <p:txBody>
          <a:bodyPr/>
          <a:lstStyle/>
          <a:p>
            <a:pPr>
              <a:lnSpc>
                <a:spcPct val="120000"/>
              </a:lnSpc>
              <a:spcBef>
                <a:spcPts val="0"/>
              </a:spcBef>
              <a:spcAft>
                <a:spcPts val="0"/>
              </a:spcAft>
            </a:pPr>
            <a:r>
              <a:rPr lang="zh-CN" altLang="en-US" sz="1600">
                <a:cs typeface="Consolas" panose="020B0609020204030204" charset="0"/>
              </a:rPr>
              <a:t>int main()  {</a:t>
            </a:r>
          </a:p>
          <a:p>
            <a:pPr>
              <a:lnSpc>
                <a:spcPct val="120000"/>
              </a:lnSpc>
              <a:spcBef>
                <a:spcPts val="0"/>
              </a:spcBef>
              <a:spcAft>
                <a:spcPts val="0"/>
              </a:spcAft>
            </a:pPr>
            <a:r>
              <a:rPr lang="zh-CN" altLang="en-US" sz="1600">
                <a:cs typeface="Consolas" panose="020B0609020204030204" charset="0"/>
              </a:rPr>
              <a:t>    vector&lt;int&gt; v;         </a:t>
            </a:r>
          </a:p>
          <a:p>
            <a:pPr>
              <a:lnSpc>
                <a:spcPct val="120000"/>
              </a:lnSpc>
              <a:spcBef>
                <a:spcPts val="0"/>
              </a:spcBef>
              <a:spcAft>
                <a:spcPts val="0"/>
              </a:spcAft>
            </a:pPr>
            <a:r>
              <a:rPr lang="zh-CN" altLang="en-US" sz="1600">
                <a:cs typeface="Consolas" panose="020B0609020204030204" charset="0"/>
              </a:rPr>
              <a:t>    for(int i=1; i&lt;=4; i++)  v.push_back(i);    </a:t>
            </a:r>
          </a:p>
          <a:p>
            <a:pPr>
              <a:lnSpc>
                <a:spcPct val="120000"/>
              </a:lnSpc>
              <a:spcBef>
                <a:spcPts val="0"/>
              </a:spcBef>
              <a:spcAft>
                <a:spcPts val="0"/>
              </a:spcAft>
            </a:pPr>
            <a:r>
              <a:rPr lang="zh-CN" altLang="en-US" sz="1600">
                <a:cs typeface="Consolas" panose="020B0609020204030204" charset="0"/>
              </a:rPr>
              <a:t>    vector&lt;int&gt;::const_iterator it;       //常量迭代器</a:t>
            </a:r>
          </a:p>
          <a:p>
            <a:pPr>
              <a:lnSpc>
                <a:spcPct val="120000"/>
              </a:lnSpc>
              <a:spcBef>
                <a:spcPts val="0"/>
              </a:spcBef>
              <a:spcAft>
                <a:spcPts val="0"/>
              </a:spcAft>
            </a:pPr>
            <a:r>
              <a:rPr lang="zh-CN" altLang="en-US" sz="1600">
                <a:cs typeface="Consolas" panose="020B0609020204030204" charset="0"/>
              </a:rPr>
              <a:t>    for( it = v.begin(); it != v.end(); it++ ) </a:t>
            </a:r>
          </a:p>
          <a:p>
            <a:pPr>
              <a:lnSpc>
                <a:spcPct val="120000"/>
              </a:lnSpc>
              <a:spcBef>
                <a:spcPts val="0"/>
              </a:spcBef>
              <a:spcAft>
                <a:spcPts val="0"/>
              </a:spcAft>
            </a:pPr>
            <a:r>
              <a:rPr lang="zh-CN" altLang="en-US" sz="1600">
                <a:cs typeface="Consolas" panose="020B0609020204030204" charset="0"/>
              </a:rPr>
              <a:t>        cout &lt;&lt; * it &lt;&lt; ",";</a:t>
            </a:r>
          </a:p>
          <a:p>
            <a:pPr>
              <a:lnSpc>
                <a:spcPct val="120000"/>
              </a:lnSpc>
              <a:spcBef>
                <a:spcPts val="0"/>
              </a:spcBef>
              <a:spcAft>
                <a:spcPts val="0"/>
              </a:spcAft>
            </a:pPr>
            <a:r>
              <a:rPr lang="zh-CN" altLang="en-US" sz="1600">
                <a:cs typeface="Consolas" panose="020B0609020204030204" charset="0"/>
              </a:rPr>
              <a:t>    cout &lt;&lt; endl;</a:t>
            </a:r>
          </a:p>
          <a:p>
            <a:pPr>
              <a:lnSpc>
                <a:spcPct val="120000"/>
              </a:lnSpc>
              <a:spcBef>
                <a:spcPts val="0"/>
              </a:spcBef>
              <a:spcAft>
                <a:spcPts val="0"/>
              </a:spcAft>
            </a:pPr>
            <a:r>
              <a:rPr lang="zh-CN" altLang="en-US" sz="1600">
                <a:cs typeface="Consolas" panose="020B0609020204030204" charset="0"/>
              </a:rPr>
              <a:t>    vector&lt;int&gt;::reverse_iterator rt;      //反向迭代器</a:t>
            </a:r>
          </a:p>
          <a:p>
            <a:pPr>
              <a:lnSpc>
                <a:spcPct val="120000"/>
              </a:lnSpc>
              <a:spcBef>
                <a:spcPts val="0"/>
              </a:spcBef>
              <a:spcAft>
                <a:spcPts val="0"/>
              </a:spcAft>
            </a:pPr>
            <a:r>
              <a:rPr lang="zh-CN" altLang="en-US" sz="1600">
                <a:cs typeface="Consolas" panose="020B0609020204030204" charset="0"/>
              </a:rPr>
              <a:t>    for( rt = v.rbegin(); rt != v.rend(); rt++ ) </a:t>
            </a:r>
          </a:p>
          <a:p>
            <a:pPr>
              <a:lnSpc>
                <a:spcPct val="120000"/>
              </a:lnSpc>
              <a:spcBef>
                <a:spcPts val="0"/>
              </a:spcBef>
              <a:spcAft>
                <a:spcPts val="0"/>
              </a:spcAft>
            </a:pPr>
            <a:r>
              <a:rPr lang="zh-CN" altLang="en-US" sz="1600">
                <a:cs typeface="Consolas" panose="020B0609020204030204" charset="0"/>
              </a:rPr>
              <a:t>        cout &lt;&lt; * rt &lt;&lt; ",";</a:t>
            </a:r>
          </a:p>
          <a:p>
            <a:pPr>
              <a:lnSpc>
                <a:spcPct val="120000"/>
              </a:lnSpc>
              <a:spcBef>
                <a:spcPts val="0"/>
              </a:spcBef>
              <a:spcAft>
                <a:spcPts val="0"/>
              </a:spcAft>
            </a:pPr>
            <a:r>
              <a:rPr lang="zh-CN" altLang="en-US" sz="1600">
                <a:cs typeface="Consolas" panose="020B0609020204030204" charset="0"/>
              </a:rPr>
              <a:t>    cout &lt;&lt; endl;</a:t>
            </a:r>
          </a:p>
          <a:p>
            <a:pPr>
              <a:lnSpc>
                <a:spcPct val="120000"/>
              </a:lnSpc>
              <a:spcBef>
                <a:spcPts val="0"/>
              </a:spcBef>
              <a:spcAft>
                <a:spcPts val="0"/>
              </a:spcAft>
            </a:pPr>
            <a:r>
              <a:rPr lang="zh-CN" altLang="en-US" sz="1600">
                <a:cs typeface="Consolas" panose="020B0609020204030204" charset="0"/>
              </a:rPr>
              <a:t>    vector&lt;int&gt;::iterator  i;           //非常量迭代器</a:t>
            </a:r>
          </a:p>
          <a:p>
            <a:pPr>
              <a:lnSpc>
                <a:spcPct val="120000"/>
              </a:lnSpc>
              <a:spcBef>
                <a:spcPts val="0"/>
              </a:spcBef>
              <a:spcAft>
                <a:spcPts val="0"/>
              </a:spcAft>
            </a:pPr>
            <a:r>
              <a:rPr lang="zh-CN" altLang="en-US" sz="1600">
                <a:cs typeface="Consolas" panose="020B0609020204030204" charset="0"/>
              </a:rPr>
              <a:t>    for( i = v.begin(); i != v.end();  i++ ) </a:t>
            </a:r>
          </a:p>
          <a:p>
            <a:pPr>
              <a:lnSpc>
                <a:spcPct val="120000"/>
              </a:lnSpc>
              <a:spcBef>
                <a:spcPts val="0"/>
              </a:spcBef>
              <a:spcAft>
                <a:spcPts val="0"/>
              </a:spcAft>
            </a:pPr>
            <a:r>
              <a:rPr lang="zh-CN" altLang="en-US" sz="1600">
                <a:cs typeface="Consolas" panose="020B0609020204030204" charset="0"/>
              </a:rPr>
              <a:t>        * i =  100;            //修改元素的值</a:t>
            </a:r>
          </a:p>
          <a:p>
            <a:pPr>
              <a:lnSpc>
                <a:spcPct val="120000"/>
              </a:lnSpc>
              <a:spcBef>
                <a:spcPts val="0"/>
              </a:spcBef>
              <a:spcAft>
                <a:spcPts val="0"/>
              </a:spcAft>
            </a:pPr>
            <a:r>
              <a:rPr lang="zh-CN" altLang="en-US" sz="1600">
                <a:cs typeface="Consolas" panose="020B0609020204030204" charset="0"/>
              </a:rPr>
              <a:t>    for( i = v.begin(); i != v.end();  i++ ) </a:t>
            </a:r>
          </a:p>
          <a:p>
            <a:pPr>
              <a:lnSpc>
                <a:spcPct val="120000"/>
              </a:lnSpc>
              <a:spcBef>
                <a:spcPts val="0"/>
              </a:spcBef>
              <a:spcAft>
                <a:spcPts val="0"/>
              </a:spcAft>
            </a:pPr>
            <a:r>
              <a:rPr lang="zh-CN" altLang="en-US" sz="1600">
                <a:cs typeface="Consolas" panose="020B0609020204030204" charset="0"/>
              </a:rPr>
              <a:t>        cout &lt;&lt; * i &lt;&lt; ",";</a:t>
            </a:r>
          </a:p>
          <a:p>
            <a:pPr>
              <a:lnSpc>
                <a:spcPct val="120000"/>
              </a:lnSpc>
              <a:spcBef>
                <a:spcPts val="0"/>
              </a:spcBef>
              <a:spcAft>
                <a:spcPts val="0"/>
              </a:spcAft>
            </a:pPr>
            <a:r>
              <a:rPr lang="zh-CN" altLang="en-US" sz="1600">
                <a:cs typeface="Consolas" panose="020B0609020204030204" charset="0"/>
              </a:rPr>
              <a:t>}</a:t>
            </a:r>
          </a:p>
        </p:txBody>
      </p:sp>
      <p:sp>
        <p:nvSpPr>
          <p:cNvPr id="5" name="圆角矩形标注 4"/>
          <p:cNvSpPr/>
          <p:nvPr/>
        </p:nvSpPr>
        <p:spPr bwMode="auto">
          <a:xfrm>
            <a:off x="8582025" y="4319270"/>
            <a:ext cx="3429000" cy="2098040"/>
          </a:xfrm>
          <a:prstGeom prst="wedgeRoundRectCallout">
            <a:avLst>
              <a:gd name="adj1" fmla="val -56388"/>
              <a:gd name="adj2" fmla="val 21019"/>
              <a:gd name="adj3"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marL="457200" marR="0" lvl="0" indent="-457200" algn="l" defTabSz="914400" rtl="0" eaLnBrk="1" fontAlgn="base" latinLnBrk="0" hangingPunct="1">
              <a:lnSpc>
                <a:spcPct val="100000"/>
              </a:lnSpc>
              <a:spcBef>
                <a:spcPct val="10000"/>
              </a:spcBef>
              <a:spcAft>
                <a:spcPct val="0"/>
              </a:spcAft>
              <a:buClrTx/>
              <a:buSzTx/>
              <a:buFontTx/>
              <a:buNone/>
              <a:defRPr/>
            </a:pPr>
            <a:r>
              <a:rPr kumimoji="1" lang="zh-CN" altLang="en-US" sz="2000" i="0" u="none" strike="noStrike" kern="1200" cap="none" spc="0" normalizeH="0" baseline="0" noProof="0" dirty="0">
                <a:ln>
                  <a:noFill/>
                </a:ln>
                <a:solidFill>
                  <a:schemeClr val="dk1"/>
                </a:solidFill>
                <a:effectLst/>
                <a:uLnTx/>
                <a:uFillTx/>
                <a:latin typeface="Consolas" panose="020B0609020204030204" charset="0"/>
                <a:ea typeface="+mn-ea"/>
                <a:cs typeface="Consolas" panose="020B0609020204030204" charset="0"/>
              </a:rPr>
              <a:t>输出结果：</a:t>
            </a:r>
          </a:p>
          <a:p>
            <a:pPr marL="457200" marR="0" lvl="0" indent="-457200" algn="l" defTabSz="914400" rtl="0" eaLnBrk="1" fontAlgn="base" latinLnBrk="0" hangingPunct="1">
              <a:lnSpc>
                <a:spcPct val="100000"/>
              </a:lnSpc>
              <a:spcBef>
                <a:spcPct val="10000"/>
              </a:spcBef>
              <a:spcAft>
                <a:spcPct val="0"/>
              </a:spcAft>
              <a:buClrTx/>
              <a:buSzTx/>
              <a:buFontTx/>
              <a:buNone/>
              <a:defRPr/>
            </a:pPr>
            <a:r>
              <a:rPr kumimoji="1" lang="en-US" altLang="zh-CN" sz="2000" i="0" u="none" strike="noStrike" kern="1200" cap="none" spc="0" normalizeH="0" baseline="0" noProof="0" dirty="0">
                <a:ln>
                  <a:noFill/>
                </a:ln>
                <a:solidFill>
                  <a:schemeClr val="dk1"/>
                </a:solidFill>
                <a:effectLst/>
                <a:uLnTx/>
                <a:uFillTx/>
                <a:latin typeface="Consolas" panose="020B0609020204030204" charset="0"/>
                <a:ea typeface="+mn-ea"/>
                <a:cs typeface="Consolas" panose="020B0609020204030204" charset="0"/>
              </a:rPr>
              <a:t>1,2,3,4,</a:t>
            </a:r>
          </a:p>
          <a:p>
            <a:pPr marL="457200" marR="0" lvl="0" indent="-457200" algn="l" defTabSz="914400" rtl="0" eaLnBrk="1" fontAlgn="base" latinLnBrk="0" hangingPunct="1">
              <a:lnSpc>
                <a:spcPct val="100000"/>
              </a:lnSpc>
              <a:spcBef>
                <a:spcPct val="10000"/>
              </a:spcBef>
              <a:spcAft>
                <a:spcPct val="0"/>
              </a:spcAft>
              <a:buClrTx/>
              <a:buSzTx/>
              <a:buFontTx/>
              <a:buNone/>
              <a:defRPr/>
            </a:pPr>
            <a:r>
              <a:rPr kumimoji="1" lang="en-US" altLang="zh-CN" sz="2000" i="0" u="none" strike="noStrike" kern="1200" cap="none" spc="0" normalizeH="0" baseline="0" noProof="0" dirty="0">
                <a:ln>
                  <a:noFill/>
                </a:ln>
                <a:solidFill>
                  <a:schemeClr val="dk1"/>
                </a:solidFill>
                <a:effectLst/>
                <a:uLnTx/>
                <a:uFillTx/>
                <a:latin typeface="Consolas" panose="020B0609020204030204" charset="0"/>
                <a:ea typeface="+mn-ea"/>
                <a:cs typeface="Consolas" panose="020B0609020204030204" charset="0"/>
              </a:rPr>
              <a:t>4,3,2,1,</a:t>
            </a:r>
          </a:p>
          <a:p>
            <a:pPr marL="457200" marR="0" lvl="0" indent="-457200" algn="l" defTabSz="914400" rtl="0" eaLnBrk="1" fontAlgn="base" latinLnBrk="0" hangingPunct="1">
              <a:lnSpc>
                <a:spcPct val="100000"/>
              </a:lnSpc>
              <a:spcBef>
                <a:spcPct val="10000"/>
              </a:spcBef>
              <a:spcAft>
                <a:spcPct val="0"/>
              </a:spcAft>
              <a:buClrTx/>
              <a:buSzTx/>
              <a:buFontTx/>
              <a:buNone/>
              <a:defRPr/>
            </a:pPr>
            <a:r>
              <a:rPr kumimoji="1" lang="en-US" altLang="zh-CN" sz="2000" i="0" u="none" strike="noStrike" kern="1200" cap="none" spc="0" normalizeH="0" baseline="0" noProof="0" dirty="0">
                <a:ln>
                  <a:noFill/>
                </a:ln>
                <a:solidFill>
                  <a:schemeClr val="dk1"/>
                </a:solidFill>
                <a:effectLst/>
                <a:uLnTx/>
                <a:uFillTx/>
                <a:latin typeface="Consolas" panose="020B0609020204030204" charset="0"/>
                <a:ea typeface="+mn-ea"/>
                <a:cs typeface="Consolas" panose="020B0609020204030204" charset="0"/>
              </a:rPr>
              <a:t>100,100,100,100,</a:t>
            </a: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000" i="0" u="none" strike="noStrike" kern="1200" cap="none" spc="0" normalizeH="0" baseline="0" noProof="0" dirty="0">
              <a:ln>
                <a:noFill/>
              </a:ln>
              <a:solidFill>
                <a:schemeClr val="dk1"/>
              </a:solidFill>
              <a:effectLst/>
              <a:uLnTx/>
              <a:uFillTx/>
              <a:latin typeface="Consolas" panose="020B0609020204030204" charset="0"/>
              <a:ea typeface="+mn-ea"/>
              <a:cs typeface="Consolas" panose="020B0609020204030204"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partial_sum</a:t>
            </a:r>
            <a:r>
              <a:rPr lang="en-US" altLang="zh-CN"/>
              <a:t>()</a:t>
            </a:r>
            <a:r>
              <a:rPr lang="zh-CN" altLang="en-US"/>
              <a:t>部分和</a:t>
            </a:r>
          </a:p>
        </p:txBody>
      </p:sp>
      <p:sp>
        <p:nvSpPr>
          <p:cNvPr id="3" name="内容占位符 2"/>
          <p:cNvSpPr>
            <a:spLocks noGrp="1"/>
          </p:cNvSpPr>
          <p:nvPr>
            <p:ph idx="1"/>
          </p:nvPr>
        </p:nvSpPr>
        <p:spPr/>
        <p:txBody>
          <a:bodyPr/>
          <a:lstStyle/>
          <a:p>
            <a:r>
              <a:rPr lang="zh-CN" altLang="en-US"/>
              <a:t>OutputIterator partial_sum (InputIterator first, InputIterator last, OutputIterator result);</a:t>
            </a:r>
          </a:p>
          <a:p>
            <a:r>
              <a:rPr lang="zh-CN" altLang="en-US"/>
              <a:t>OutputIterator partial_sum (InputIterator first, InputIterator last, OutputIterator result, BinaryOperation binary_op);</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540385"/>
            <a:ext cx="10405745" cy="6136005"/>
          </a:xfrm>
        </p:spPr>
        <p:txBody>
          <a:bodyPr>
            <a:normAutofit fontScale="90000" lnSpcReduction="20000"/>
          </a:bodyPr>
          <a:lstStyle/>
          <a:p>
            <a:pPr>
              <a:lnSpc>
                <a:spcPct val="120000"/>
              </a:lnSpc>
              <a:spcBef>
                <a:spcPts val="0"/>
              </a:spcBef>
              <a:spcAft>
                <a:spcPts val="0"/>
              </a:spcAft>
            </a:pPr>
            <a:r>
              <a:rPr lang="zh-CN" altLang="en-US"/>
              <a:t>#include &lt;bits/stdc++.h&gt;      </a:t>
            </a:r>
          </a:p>
          <a:p>
            <a:pPr>
              <a:lnSpc>
                <a:spcPct val="120000"/>
              </a:lnSpc>
              <a:spcBef>
                <a:spcPts val="0"/>
              </a:spcBef>
              <a:spcAft>
                <a:spcPts val="0"/>
              </a:spcAft>
            </a:pPr>
            <a:r>
              <a:rPr lang="zh-CN" altLang="en-US"/>
              <a:t>using namespace std;</a:t>
            </a:r>
          </a:p>
          <a:p>
            <a:pPr>
              <a:lnSpc>
                <a:spcPct val="120000"/>
              </a:lnSpc>
              <a:spcBef>
                <a:spcPts val="0"/>
              </a:spcBef>
              <a:spcAft>
                <a:spcPts val="0"/>
              </a:spcAft>
            </a:pPr>
            <a:r>
              <a:rPr lang="zh-CN" altLang="en-US"/>
              <a:t>int fn (int x, int y) {return x+y+1;}</a:t>
            </a:r>
          </a:p>
          <a:p>
            <a:pPr>
              <a:lnSpc>
                <a:spcPct val="120000"/>
              </a:lnSpc>
              <a:spcBef>
                <a:spcPts val="0"/>
              </a:spcBef>
              <a:spcAft>
                <a:spcPts val="0"/>
              </a:spcAft>
            </a:pPr>
            <a:r>
              <a:rPr lang="zh-CN" altLang="en-US"/>
              <a:t>int main () {</a:t>
            </a:r>
          </a:p>
          <a:p>
            <a:pPr>
              <a:lnSpc>
                <a:spcPct val="120000"/>
              </a:lnSpc>
              <a:spcBef>
                <a:spcPts val="0"/>
              </a:spcBef>
              <a:spcAft>
                <a:spcPts val="0"/>
              </a:spcAft>
            </a:pPr>
            <a:r>
              <a:rPr lang="zh-CN" altLang="en-US"/>
              <a:t>  int val[] = {1,2,3,4,5};</a:t>
            </a:r>
          </a:p>
          <a:p>
            <a:pPr>
              <a:lnSpc>
                <a:spcPct val="120000"/>
              </a:lnSpc>
              <a:spcBef>
                <a:spcPts val="0"/>
              </a:spcBef>
              <a:spcAft>
                <a:spcPts val="0"/>
              </a:spcAft>
            </a:pPr>
            <a:r>
              <a:rPr lang="zh-CN" altLang="en-US"/>
              <a:t>  int result[5];</a:t>
            </a:r>
          </a:p>
          <a:p>
            <a:pPr>
              <a:lnSpc>
                <a:spcPct val="120000"/>
              </a:lnSpc>
              <a:spcBef>
                <a:spcPts val="0"/>
              </a:spcBef>
              <a:spcAft>
                <a:spcPts val="0"/>
              </a:spcAft>
            </a:pPr>
            <a:endParaRPr lang="zh-CN" altLang="en-US"/>
          </a:p>
          <a:p>
            <a:pPr>
              <a:lnSpc>
                <a:spcPct val="120000"/>
              </a:lnSpc>
              <a:spcBef>
                <a:spcPts val="0"/>
              </a:spcBef>
              <a:spcAft>
                <a:spcPts val="0"/>
              </a:spcAft>
            </a:pPr>
            <a:r>
              <a:rPr lang="zh-CN" altLang="en-US"/>
              <a:t>  partial_sum (val, val+5, result);</a:t>
            </a:r>
          </a:p>
          <a:p>
            <a:pPr>
              <a:lnSpc>
                <a:spcPct val="120000"/>
              </a:lnSpc>
              <a:spcBef>
                <a:spcPts val="0"/>
              </a:spcBef>
              <a:spcAft>
                <a:spcPts val="0"/>
              </a:spcAft>
            </a:pPr>
            <a:r>
              <a:rPr lang="zh-CN" altLang="en-US"/>
              <a:t>  for (int i=0; i&lt;5; i++) cout &lt;&lt; result[i] &lt;&lt; ' ';</a:t>
            </a:r>
          </a:p>
          <a:p>
            <a:pPr>
              <a:lnSpc>
                <a:spcPct val="120000"/>
              </a:lnSpc>
              <a:spcBef>
                <a:spcPts val="0"/>
              </a:spcBef>
              <a:spcAft>
                <a:spcPts val="0"/>
              </a:spcAft>
            </a:pPr>
            <a:r>
              <a:rPr lang="zh-CN" altLang="en-US"/>
              <a:t>  cout &lt;&lt; '\n';</a:t>
            </a:r>
          </a:p>
          <a:p>
            <a:pPr>
              <a:lnSpc>
                <a:spcPct val="120000"/>
              </a:lnSpc>
              <a:spcBef>
                <a:spcPts val="0"/>
              </a:spcBef>
              <a:spcAft>
                <a:spcPts val="0"/>
              </a:spcAft>
            </a:pPr>
            <a:endParaRPr lang="zh-CN" altLang="en-US"/>
          </a:p>
          <a:p>
            <a:pPr>
              <a:lnSpc>
                <a:spcPct val="120000"/>
              </a:lnSpc>
              <a:spcBef>
                <a:spcPts val="0"/>
              </a:spcBef>
              <a:spcAft>
                <a:spcPts val="0"/>
              </a:spcAft>
            </a:pPr>
            <a:r>
              <a:rPr lang="zh-CN" altLang="en-US"/>
              <a:t>  partial_sum (val, val+5, result, multiplies&lt;int&gt;());</a:t>
            </a:r>
          </a:p>
          <a:p>
            <a:pPr>
              <a:lnSpc>
                <a:spcPct val="120000"/>
              </a:lnSpc>
              <a:spcBef>
                <a:spcPts val="0"/>
              </a:spcBef>
              <a:spcAft>
                <a:spcPts val="0"/>
              </a:spcAft>
            </a:pPr>
            <a:r>
              <a:rPr lang="zh-CN" altLang="en-US"/>
              <a:t>  for (int i=0; i&lt;5; i++) cout &lt;&lt; result[i] &lt;&lt; ' ';</a:t>
            </a:r>
          </a:p>
          <a:p>
            <a:pPr>
              <a:lnSpc>
                <a:spcPct val="120000"/>
              </a:lnSpc>
              <a:spcBef>
                <a:spcPts val="0"/>
              </a:spcBef>
              <a:spcAft>
                <a:spcPts val="0"/>
              </a:spcAft>
            </a:pPr>
            <a:r>
              <a:rPr lang="zh-CN" altLang="en-US"/>
              <a:t>  cout &lt;&lt; '\n';</a:t>
            </a:r>
          </a:p>
          <a:p>
            <a:pPr>
              <a:lnSpc>
                <a:spcPct val="120000"/>
              </a:lnSpc>
              <a:spcBef>
                <a:spcPts val="0"/>
              </a:spcBef>
              <a:spcAft>
                <a:spcPts val="0"/>
              </a:spcAft>
            </a:pPr>
            <a:endParaRPr lang="zh-CN" altLang="en-US"/>
          </a:p>
          <a:p>
            <a:pPr>
              <a:lnSpc>
                <a:spcPct val="120000"/>
              </a:lnSpc>
              <a:spcBef>
                <a:spcPts val="0"/>
              </a:spcBef>
              <a:spcAft>
                <a:spcPts val="0"/>
              </a:spcAft>
            </a:pPr>
            <a:r>
              <a:rPr lang="zh-CN" altLang="en-US"/>
              <a:t>  partial_sum (val, val+5, result, fn);</a:t>
            </a:r>
          </a:p>
          <a:p>
            <a:pPr>
              <a:lnSpc>
                <a:spcPct val="120000"/>
              </a:lnSpc>
              <a:spcBef>
                <a:spcPts val="0"/>
              </a:spcBef>
              <a:spcAft>
                <a:spcPts val="0"/>
              </a:spcAft>
            </a:pPr>
            <a:r>
              <a:rPr lang="zh-CN" altLang="en-US"/>
              <a:t>  for (int i=0; i&lt;5; i++) cout &lt;&lt; result[i] &lt;&lt; ' ';</a:t>
            </a:r>
          </a:p>
          <a:p>
            <a:pPr>
              <a:lnSpc>
                <a:spcPct val="120000"/>
              </a:lnSpc>
              <a:spcBef>
                <a:spcPts val="0"/>
              </a:spcBef>
              <a:spcAft>
                <a:spcPts val="0"/>
              </a:spcAft>
            </a:pPr>
            <a:r>
              <a:rPr lang="zh-CN" altLang="en-US"/>
              <a:t>  cout &lt;&lt; '\n';</a:t>
            </a:r>
          </a:p>
          <a:p>
            <a:pPr>
              <a:lnSpc>
                <a:spcPct val="120000"/>
              </a:lnSpc>
              <a:spcBef>
                <a:spcPts val="0"/>
              </a:spcBef>
              <a:spcAft>
                <a:spcPts val="0"/>
              </a:spcAft>
            </a:pPr>
            <a:r>
              <a:rPr lang="zh-CN" altLang="en-US"/>
              <a:t>}</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next_permutation()</a:t>
            </a:r>
            <a:r>
              <a:rPr lang="zh-CN" altLang="en-US"/>
              <a:t>下一个排列</a:t>
            </a:r>
          </a:p>
        </p:txBody>
      </p:sp>
      <p:sp>
        <p:nvSpPr>
          <p:cNvPr id="3" name="内容占位符 2"/>
          <p:cNvSpPr>
            <a:spLocks noGrp="1"/>
          </p:cNvSpPr>
          <p:nvPr>
            <p:ph idx="1"/>
          </p:nvPr>
        </p:nvSpPr>
        <p:spPr/>
        <p:txBody>
          <a:bodyPr/>
          <a:lstStyle/>
          <a:p>
            <a:r>
              <a:rPr lang="zh-CN" altLang="en-US"/>
              <a:t>bool next_permutation (BidirectionalIterator first,</a:t>
            </a:r>
          </a:p>
          <a:p>
            <a:r>
              <a:rPr lang="zh-CN" altLang="en-US"/>
              <a:t>BidirectionalIterator last);</a:t>
            </a:r>
          </a:p>
          <a:p>
            <a:r>
              <a:rPr lang="zh-CN" altLang="en-US"/>
              <a:t>bool next_permutation (BidirectionalIterator first,</a:t>
            </a:r>
          </a:p>
          <a:p>
            <a:r>
              <a:rPr lang="zh-CN" altLang="en-US"/>
              <a:t>BidirectionalIterator last, Compare comp);</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1217930"/>
            <a:ext cx="10405745" cy="5091430"/>
          </a:xfrm>
        </p:spPr>
        <p:txBody>
          <a:bodyPr>
            <a:normAutofit/>
          </a:bodyPr>
          <a:lstStyle/>
          <a:p>
            <a:pPr>
              <a:lnSpc>
                <a:spcPct val="120000"/>
              </a:lnSpc>
              <a:spcBef>
                <a:spcPts val="0"/>
              </a:spcBef>
              <a:spcAft>
                <a:spcPts val="0"/>
              </a:spcAft>
            </a:pPr>
            <a:r>
              <a:rPr lang="zh-CN" altLang="en-US"/>
              <a:t>#include &lt;bits/stdc++.h&gt;      </a:t>
            </a:r>
          </a:p>
          <a:p>
            <a:pPr>
              <a:lnSpc>
                <a:spcPct val="120000"/>
              </a:lnSpc>
              <a:spcBef>
                <a:spcPts val="0"/>
              </a:spcBef>
              <a:spcAft>
                <a:spcPts val="0"/>
              </a:spcAft>
            </a:pPr>
            <a:r>
              <a:rPr lang="zh-CN" altLang="en-US"/>
              <a:t>using namespace std;</a:t>
            </a:r>
          </a:p>
          <a:p>
            <a:pPr>
              <a:lnSpc>
                <a:spcPct val="120000"/>
              </a:lnSpc>
              <a:spcBef>
                <a:spcPts val="0"/>
              </a:spcBef>
              <a:spcAft>
                <a:spcPts val="0"/>
              </a:spcAft>
            </a:pPr>
            <a:r>
              <a:rPr lang="zh-CN" altLang="en-US"/>
              <a:t>int main () {</a:t>
            </a:r>
          </a:p>
          <a:p>
            <a:pPr>
              <a:lnSpc>
                <a:spcPct val="120000"/>
              </a:lnSpc>
              <a:spcBef>
                <a:spcPts val="0"/>
              </a:spcBef>
              <a:spcAft>
                <a:spcPts val="0"/>
              </a:spcAft>
            </a:pPr>
            <a:r>
              <a:rPr lang="zh-CN" altLang="en-US"/>
              <a:t>  int a[] = {1,2,3};</a:t>
            </a:r>
          </a:p>
          <a:p>
            <a:pPr>
              <a:lnSpc>
                <a:spcPct val="120000"/>
              </a:lnSpc>
              <a:spcBef>
                <a:spcPts val="0"/>
              </a:spcBef>
              <a:spcAft>
                <a:spcPts val="0"/>
              </a:spcAft>
            </a:pPr>
            <a:r>
              <a:rPr lang="zh-CN" altLang="en-US"/>
              <a:t>  sort (a,a+3);</a:t>
            </a:r>
          </a:p>
          <a:p>
            <a:pPr>
              <a:lnSpc>
                <a:spcPct val="120000"/>
              </a:lnSpc>
              <a:spcBef>
                <a:spcPts val="0"/>
              </a:spcBef>
              <a:spcAft>
                <a:spcPts val="0"/>
              </a:spcAft>
            </a:pPr>
            <a:r>
              <a:rPr lang="zh-CN" altLang="en-US"/>
              <a:t>  cout &lt;&lt; "The 3! possible permutations with 3 elements:\n";</a:t>
            </a:r>
          </a:p>
          <a:p>
            <a:pPr>
              <a:lnSpc>
                <a:spcPct val="120000"/>
              </a:lnSpc>
              <a:spcBef>
                <a:spcPts val="0"/>
              </a:spcBef>
              <a:spcAft>
                <a:spcPts val="0"/>
              </a:spcAft>
            </a:pPr>
            <a:r>
              <a:rPr lang="zh-CN" altLang="en-US"/>
              <a:t>  do {</a:t>
            </a:r>
          </a:p>
          <a:p>
            <a:pPr>
              <a:lnSpc>
                <a:spcPct val="120000"/>
              </a:lnSpc>
              <a:spcBef>
                <a:spcPts val="0"/>
              </a:spcBef>
              <a:spcAft>
                <a:spcPts val="0"/>
              </a:spcAft>
            </a:pPr>
            <a:r>
              <a:rPr lang="zh-CN" altLang="en-US"/>
              <a:t>    cout &lt;&lt; a[0] &lt;&lt; ' ' &lt;&lt; a[1] &lt;&lt; ' ' &lt;&lt; a[2] &lt;&lt; '\n';</a:t>
            </a:r>
          </a:p>
          <a:p>
            <a:pPr>
              <a:lnSpc>
                <a:spcPct val="120000"/>
              </a:lnSpc>
              <a:spcBef>
                <a:spcPts val="0"/>
              </a:spcBef>
              <a:spcAft>
                <a:spcPts val="0"/>
              </a:spcAft>
            </a:pPr>
            <a:r>
              <a:rPr lang="zh-CN" altLang="en-US"/>
              <a:t>  } while ( next_permutation(a,a+3) );</a:t>
            </a:r>
          </a:p>
          <a:p>
            <a:pPr>
              <a:lnSpc>
                <a:spcPct val="120000"/>
              </a:lnSpc>
              <a:spcBef>
                <a:spcPts val="0"/>
              </a:spcBef>
              <a:spcAft>
                <a:spcPts val="0"/>
              </a:spcAft>
            </a:pPr>
            <a:r>
              <a:rPr lang="zh-CN" altLang="en-US"/>
              <a:t>  cout &lt;&lt; "After loop: " &lt;&lt; a[0] &lt;&lt; ' ' &lt;&lt; a[1] &lt;&lt; ' ' &lt;&lt; a[2] &lt;&lt; '\n';</a:t>
            </a:r>
          </a:p>
          <a:p>
            <a:pPr>
              <a:lnSpc>
                <a:spcPct val="120000"/>
              </a:lnSpc>
              <a:spcBef>
                <a:spcPts val="0"/>
              </a:spcBef>
              <a:spcAft>
                <a:spcPts val="0"/>
              </a:spcAft>
            </a:pPr>
            <a:r>
              <a:rPr lang="zh-CN" altLang="en-US"/>
              <a:t>}</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prev_permutation()</a:t>
            </a:r>
            <a:r>
              <a:rPr lang="zh-CN" altLang="en-US"/>
              <a:t>上一个排列</a:t>
            </a:r>
          </a:p>
        </p:txBody>
      </p:sp>
      <p:sp>
        <p:nvSpPr>
          <p:cNvPr id="3" name="内容占位符 2"/>
          <p:cNvSpPr>
            <a:spLocks noGrp="1"/>
          </p:cNvSpPr>
          <p:nvPr>
            <p:ph idx="1"/>
          </p:nvPr>
        </p:nvSpPr>
        <p:spPr/>
        <p:txBody>
          <a:bodyPr/>
          <a:lstStyle/>
          <a:p>
            <a:r>
              <a:rPr lang="zh-CN" altLang="en-US"/>
              <a:t>bool prev_permutation (BidirectionalIterator first,</a:t>
            </a:r>
          </a:p>
          <a:p>
            <a:r>
              <a:rPr lang="zh-CN" altLang="en-US"/>
              <a:t>BidirectionalIterator last );</a:t>
            </a:r>
          </a:p>
          <a:p>
            <a:r>
              <a:rPr lang="zh-CN" altLang="en-US"/>
              <a:t>bool prev_permutation (BidirectionalIterator first,</a:t>
            </a:r>
          </a:p>
          <a:p>
            <a:r>
              <a:rPr lang="zh-CN" altLang="en-US"/>
              <a:t>BidirectionalIterator last, Compare comp);</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695960"/>
            <a:ext cx="10602595" cy="5613400"/>
          </a:xfrm>
        </p:spPr>
        <p:txBody>
          <a:bodyPr/>
          <a:lstStyle/>
          <a:p>
            <a:pPr>
              <a:lnSpc>
                <a:spcPct val="120000"/>
              </a:lnSpc>
              <a:spcBef>
                <a:spcPts val="0"/>
              </a:spcBef>
              <a:spcAft>
                <a:spcPts val="0"/>
              </a:spcAft>
            </a:pPr>
            <a:r>
              <a:rPr lang="zh-CN" altLang="en-US" sz="2000"/>
              <a:t>#include &lt;bits/stdc++.h&gt;      </a:t>
            </a:r>
          </a:p>
          <a:p>
            <a:pPr>
              <a:lnSpc>
                <a:spcPct val="120000"/>
              </a:lnSpc>
              <a:spcBef>
                <a:spcPts val="0"/>
              </a:spcBef>
              <a:spcAft>
                <a:spcPts val="0"/>
              </a:spcAft>
            </a:pPr>
            <a:r>
              <a:rPr lang="zh-CN" altLang="en-US" sz="2000"/>
              <a:t>using namespace std;</a:t>
            </a:r>
          </a:p>
          <a:p>
            <a:pPr>
              <a:lnSpc>
                <a:spcPct val="120000"/>
              </a:lnSpc>
              <a:spcBef>
                <a:spcPts val="0"/>
              </a:spcBef>
              <a:spcAft>
                <a:spcPts val="0"/>
              </a:spcAft>
            </a:pPr>
            <a:r>
              <a:rPr lang="zh-CN" altLang="en-US" sz="2000"/>
              <a:t>int main () {</a:t>
            </a:r>
          </a:p>
          <a:p>
            <a:pPr>
              <a:lnSpc>
                <a:spcPct val="120000"/>
              </a:lnSpc>
              <a:spcBef>
                <a:spcPts val="0"/>
              </a:spcBef>
              <a:spcAft>
                <a:spcPts val="0"/>
              </a:spcAft>
            </a:pPr>
            <a:r>
              <a:rPr lang="zh-CN" altLang="en-US" sz="2000"/>
              <a:t>  int a[] = {1,2,3};</a:t>
            </a:r>
          </a:p>
          <a:p>
            <a:pPr>
              <a:lnSpc>
                <a:spcPct val="120000"/>
              </a:lnSpc>
              <a:spcBef>
                <a:spcPts val="0"/>
              </a:spcBef>
              <a:spcAft>
                <a:spcPts val="0"/>
              </a:spcAft>
            </a:pPr>
            <a:r>
              <a:rPr lang="zh-CN" altLang="en-US" sz="2000"/>
              <a:t>  sort (a,a+3);</a:t>
            </a:r>
          </a:p>
          <a:p>
            <a:pPr>
              <a:lnSpc>
                <a:spcPct val="120000"/>
              </a:lnSpc>
              <a:spcBef>
                <a:spcPts val="0"/>
              </a:spcBef>
              <a:spcAft>
                <a:spcPts val="0"/>
              </a:spcAft>
            </a:pPr>
            <a:r>
              <a:rPr lang="zh-CN" altLang="en-US" sz="2000"/>
              <a:t>  reverse (a,a+3);</a:t>
            </a:r>
          </a:p>
          <a:p>
            <a:pPr>
              <a:lnSpc>
                <a:spcPct val="120000"/>
              </a:lnSpc>
              <a:spcBef>
                <a:spcPts val="0"/>
              </a:spcBef>
              <a:spcAft>
                <a:spcPts val="0"/>
              </a:spcAft>
            </a:pPr>
            <a:r>
              <a:rPr lang="zh-CN" altLang="en-US" sz="2000"/>
              <a:t>  cout &lt;&lt; "The 3! possible permutations with 3 elements:\n";</a:t>
            </a:r>
          </a:p>
          <a:p>
            <a:pPr>
              <a:lnSpc>
                <a:spcPct val="120000"/>
              </a:lnSpc>
              <a:spcBef>
                <a:spcPts val="0"/>
              </a:spcBef>
              <a:spcAft>
                <a:spcPts val="0"/>
              </a:spcAft>
            </a:pPr>
            <a:r>
              <a:rPr lang="zh-CN" altLang="en-US" sz="2000"/>
              <a:t>  do {</a:t>
            </a:r>
          </a:p>
          <a:p>
            <a:pPr>
              <a:lnSpc>
                <a:spcPct val="120000"/>
              </a:lnSpc>
              <a:spcBef>
                <a:spcPts val="0"/>
              </a:spcBef>
              <a:spcAft>
                <a:spcPts val="0"/>
              </a:spcAft>
            </a:pPr>
            <a:r>
              <a:rPr lang="zh-CN" altLang="en-US" sz="2000"/>
              <a:t>    cout &lt;&lt; a[0] &lt;&lt; ' ' &lt;&lt; a[1] &lt;&lt; ' ' &lt;&lt; a[2] &lt;&lt; '\n';</a:t>
            </a:r>
          </a:p>
          <a:p>
            <a:pPr>
              <a:lnSpc>
                <a:spcPct val="120000"/>
              </a:lnSpc>
              <a:spcBef>
                <a:spcPts val="0"/>
              </a:spcBef>
              <a:spcAft>
                <a:spcPts val="0"/>
              </a:spcAft>
            </a:pPr>
            <a:r>
              <a:rPr lang="zh-CN" altLang="en-US" sz="2000"/>
              <a:t>  } while ( prev_permutation(a,a+3) );</a:t>
            </a:r>
          </a:p>
          <a:p>
            <a:pPr>
              <a:lnSpc>
                <a:spcPct val="120000"/>
              </a:lnSpc>
              <a:spcBef>
                <a:spcPts val="0"/>
              </a:spcBef>
              <a:spcAft>
                <a:spcPts val="0"/>
              </a:spcAft>
            </a:pPr>
            <a:r>
              <a:rPr lang="zh-CN" altLang="en-US" sz="2000"/>
              <a:t>  cout &lt;&lt; "After loop: " &lt;&lt; a[0] &lt;&lt; ' ' &lt;&lt; a[1] &lt;&lt; ' ' &lt;&lt; a[2] &lt;&lt; '\n';</a:t>
            </a:r>
          </a:p>
          <a:p>
            <a:pPr>
              <a:lnSpc>
                <a:spcPct val="120000"/>
              </a:lnSpc>
              <a:spcBef>
                <a:spcPts val="0"/>
              </a:spcBef>
              <a:spcAft>
                <a:spcPts val="0"/>
              </a:spcAft>
            </a:pPr>
            <a:r>
              <a:rPr lang="zh-CN" altLang="en-US" sz="2000"/>
              <a:t>}</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随机数</a:t>
            </a:r>
            <a:endParaRPr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99685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旧版</a:t>
            </a:r>
            <a:r>
              <a:rPr lang="en-US" altLang="zh-CN" dirty="0"/>
              <a:t>C++</a:t>
            </a:r>
            <a:r>
              <a:rPr lang="zh-CN" altLang="en-US" dirty="0"/>
              <a:t>随机数生成算法的局限</a:t>
            </a:r>
          </a:p>
        </p:txBody>
      </p:sp>
      <p:sp>
        <p:nvSpPr>
          <p:cNvPr id="3" name="内容占位符 2"/>
          <p:cNvSpPr>
            <a:spLocks noGrp="1"/>
          </p:cNvSpPr>
          <p:nvPr>
            <p:ph idx="1"/>
          </p:nvPr>
        </p:nvSpPr>
        <p:spPr/>
        <p:txBody>
          <a:bodyPr/>
          <a:lstStyle/>
          <a:p>
            <a:r>
              <a:rPr lang="zh-CN" altLang="en-US" dirty="0"/>
              <a:t>旧版</a:t>
            </a:r>
            <a:r>
              <a:rPr lang="en-US" altLang="zh-CN" dirty="0"/>
              <a:t>C++</a:t>
            </a:r>
            <a:r>
              <a:rPr lang="zh-CN" altLang="en-US" dirty="0"/>
              <a:t>伪随机数生成器</a:t>
            </a:r>
            <a:r>
              <a:rPr lang="en-US" altLang="zh-CN" dirty="0"/>
              <a:t>rand()</a:t>
            </a:r>
            <a:r>
              <a:rPr lang="zh-CN" altLang="en-US" dirty="0"/>
              <a:t>在</a:t>
            </a:r>
            <a:r>
              <a:rPr lang="en-US" altLang="zh-CN" dirty="0"/>
              <a:t>Windows</a:t>
            </a:r>
            <a:r>
              <a:rPr lang="zh-CN" altLang="en-US" dirty="0"/>
              <a:t>平台只能生成</a:t>
            </a:r>
            <a:r>
              <a:rPr lang="en-US" altLang="zh-CN" dirty="0"/>
              <a:t>0~32767</a:t>
            </a:r>
            <a:r>
              <a:rPr lang="zh-CN" altLang="en-US" dirty="0"/>
              <a:t>范围内的整数。</a:t>
            </a:r>
          </a:p>
          <a:p>
            <a:r>
              <a:rPr lang="zh-CN" altLang="en-US" dirty="0"/>
              <a:t>这个范围太有限了。这与它采用的线性同余生成器算法本身有关。</a:t>
            </a:r>
          </a:p>
          <a:p>
            <a:r>
              <a:rPr lang="zh-CN" altLang="en-US" dirty="0"/>
              <a:t>它生成的随机数的质量也不好。</a:t>
            </a:r>
          </a:p>
          <a:p>
            <a:r>
              <a:rPr lang="zh-CN" altLang="en-US" dirty="0"/>
              <a:t>此外，</a:t>
            </a:r>
            <a:r>
              <a:rPr lang="en-US" altLang="zh-CN" dirty="0"/>
              <a:t>STL</a:t>
            </a:r>
            <a:r>
              <a:rPr lang="zh-CN" altLang="en-US" dirty="0"/>
              <a:t>中的随机乱序函数</a:t>
            </a:r>
            <a:r>
              <a:rPr lang="en-US" altLang="zh-CN" dirty="0"/>
              <a:t>random_shuffle()</a:t>
            </a:r>
            <a:r>
              <a:rPr lang="zh-CN" altLang="en-US" dirty="0"/>
              <a:t>利用</a:t>
            </a:r>
            <a:r>
              <a:rPr lang="en-US" altLang="zh-CN" dirty="0"/>
              <a:t>rand()</a:t>
            </a:r>
            <a:r>
              <a:rPr lang="zh-CN" altLang="en-US" dirty="0"/>
              <a:t>生成位置信息。这也导致乱序的序列长度有限，质量不高。</a:t>
            </a:r>
          </a:p>
          <a:p>
            <a:endParaRPr lang="zh-CN" alt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新版随机数生成方法</a:t>
            </a:r>
          </a:p>
        </p:txBody>
      </p:sp>
      <p:sp>
        <p:nvSpPr>
          <p:cNvPr id="3" name="内容占位符 2"/>
          <p:cNvSpPr>
            <a:spLocks noGrp="1"/>
          </p:cNvSpPr>
          <p:nvPr>
            <p:ph idx="1"/>
          </p:nvPr>
        </p:nvSpPr>
        <p:spPr/>
        <p:txBody>
          <a:bodyPr>
            <a:normAutofit/>
          </a:bodyPr>
          <a:lstStyle/>
          <a:p>
            <a:pPr>
              <a:lnSpc>
                <a:spcPct val="120000"/>
              </a:lnSpc>
              <a:spcBef>
                <a:spcPts val="0"/>
              </a:spcBef>
              <a:spcAft>
                <a:spcPts val="0"/>
              </a:spcAft>
            </a:pPr>
            <a:r>
              <a:rPr lang="zh-CN" altLang="en-US" dirty="0">
                <a:sym typeface="+mn-ea"/>
              </a:rPr>
              <a:t>随着</a:t>
            </a:r>
            <a:r>
              <a:rPr lang="en-US" altLang="zh-CN" dirty="0">
                <a:sym typeface="+mn-ea"/>
              </a:rPr>
              <a:t>C++14</a:t>
            </a:r>
            <a:r>
              <a:rPr lang="zh-CN" altLang="en-US" dirty="0">
                <a:sym typeface="+mn-ea"/>
              </a:rPr>
              <a:t>标准被</a:t>
            </a:r>
            <a:r>
              <a:rPr lang="en-US" altLang="zh-CN" dirty="0">
                <a:sym typeface="+mn-ea"/>
              </a:rPr>
              <a:t>NOI</a:t>
            </a:r>
            <a:r>
              <a:rPr lang="zh-CN" altLang="en-US" dirty="0">
                <a:sym typeface="+mn-ea"/>
              </a:rPr>
              <a:t>系列比赛采用，今后在竞赛中应该完全弃用</a:t>
            </a:r>
            <a:r>
              <a:rPr lang="en-US" altLang="zh-CN" dirty="0">
                <a:sym typeface="+mn-ea"/>
              </a:rPr>
              <a:t>rand()</a:t>
            </a:r>
            <a:r>
              <a:rPr lang="zh-CN" altLang="en-US" dirty="0">
                <a:sym typeface="+mn-ea"/>
              </a:rPr>
              <a:t>、</a:t>
            </a:r>
            <a:r>
              <a:rPr lang="en-US" altLang="zh-CN" dirty="0">
                <a:sym typeface="+mn-ea"/>
              </a:rPr>
              <a:t>random_shuffle()</a:t>
            </a:r>
            <a:r>
              <a:rPr lang="zh-CN" altLang="en-US" dirty="0">
                <a:sym typeface="+mn-ea"/>
              </a:rPr>
              <a:t>，转而使用新版标准中的新型随机数生成方法。</a:t>
            </a:r>
          </a:p>
          <a:p>
            <a:pPr>
              <a:lnSpc>
                <a:spcPct val="120000"/>
              </a:lnSpc>
              <a:spcBef>
                <a:spcPts val="0"/>
              </a:spcBef>
              <a:spcAft>
                <a:spcPts val="0"/>
              </a:spcAft>
            </a:pPr>
            <a:r>
              <a:rPr lang="zh-CN" altLang="en-US" dirty="0">
                <a:sym typeface="+mn-ea"/>
              </a:rPr>
              <a:t>注意，在</a:t>
            </a:r>
            <a:r>
              <a:rPr lang="en-US" altLang="zh-CN" dirty="0">
                <a:sym typeface="+mn-ea"/>
              </a:rPr>
              <a:t>C++14</a:t>
            </a:r>
            <a:r>
              <a:rPr lang="zh-CN" altLang="en-US" dirty="0">
                <a:sym typeface="+mn-ea"/>
              </a:rPr>
              <a:t>新标准中，旧的</a:t>
            </a:r>
            <a:r>
              <a:rPr lang="en-US" altLang="zh-CN" dirty="0">
                <a:sym typeface="+mn-ea"/>
              </a:rPr>
              <a:t>rand(), random_shuffle()</a:t>
            </a:r>
            <a:r>
              <a:rPr lang="zh-CN" altLang="en-US" dirty="0">
                <a:sym typeface="+mn-ea"/>
              </a:rPr>
              <a:t>仍被保留，而且局限与旧版相同，并未与时俱进。所以必须完全弃用。</a:t>
            </a:r>
          </a:p>
          <a:p>
            <a:pPr>
              <a:lnSpc>
                <a:spcPct val="120000"/>
              </a:lnSpc>
              <a:spcBef>
                <a:spcPts val="0"/>
              </a:spcBef>
              <a:spcAft>
                <a:spcPts val="0"/>
              </a:spcAft>
            </a:pPr>
            <a:r>
              <a:rPr lang="zh-CN" altLang="en-US" dirty="0">
                <a:sym typeface="+mn-ea"/>
              </a:rPr>
              <a:t>新版随机数生成方法是由定义在</a:t>
            </a:r>
            <a:r>
              <a:rPr lang="en-US" altLang="zh-CN" dirty="0">
                <a:sym typeface="+mn-ea"/>
              </a:rPr>
              <a:t>random</a:t>
            </a:r>
            <a:r>
              <a:rPr lang="zh-CN" altLang="en-US" dirty="0">
                <a:sym typeface="+mn-ea"/>
              </a:rPr>
              <a:t>头文件中的随机数库构成。它由两个类类型协作完成生成随机数的工作：随机数引擎类</a:t>
            </a:r>
            <a:r>
              <a:rPr lang="en-US" altLang="zh-CN" dirty="0">
                <a:sym typeface="+mn-ea"/>
              </a:rPr>
              <a:t>(random-number engines)</a:t>
            </a:r>
            <a:r>
              <a:rPr lang="zh-CN" altLang="en-US" dirty="0">
                <a:sym typeface="+mn-ea"/>
              </a:rPr>
              <a:t>和随机数分布类</a:t>
            </a:r>
            <a:r>
              <a:rPr lang="en-US" altLang="zh-CN" dirty="0">
                <a:sym typeface="+mn-ea"/>
              </a:rPr>
              <a:t>(random-number distribution).</a:t>
            </a:r>
          </a:p>
          <a:p>
            <a:pPr>
              <a:lnSpc>
                <a:spcPct val="120000"/>
              </a:lnSpc>
              <a:spcBef>
                <a:spcPts val="0"/>
              </a:spcBef>
              <a:spcAft>
                <a:spcPts val="0"/>
              </a:spcAft>
            </a:pPr>
            <a:endParaRPr lang="zh-CN" altLang="en-US" dirty="0">
              <a:sym typeface="+mn-ea"/>
            </a:endParaRPr>
          </a:p>
          <a:p>
            <a:pPr>
              <a:lnSpc>
                <a:spcPct val="120000"/>
              </a:lnSpc>
              <a:spcBef>
                <a:spcPts val="0"/>
              </a:spcBef>
              <a:spcAft>
                <a:spcPts val="0"/>
              </a:spcAft>
            </a:pPr>
            <a:endParaRPr lang="zh-CN" altLang="en-US" dirty="0">
              <a:sym typeface="+mn-ea"/>
            </a:endParaRPr>
          </a:p>
          <a:p>
            <a:pPr>
              <a:lnSpc>
                <a:spcPct val="120000"/>
              </a:lnSpc>
              <a:spcBef>
                <a:spcPts val="0"/>
              </a:spcBef>
              <a:spcAft>
                <a:spcPts val="0"/>
              </a:spcAft>
            </a:pPr>
            <a:endParaRPr lang="zh-CN" altLang="en-US" dirty="0">
              <a:sym typeface="+mn-ea"/>
            </a:endParaRPr>
          </a:p>
        </p:txBody>
      </p:sp>
      <p:pic>
        <p:nvPicPr>
          <p:cNvPr id="4" name="图片 3"/>
          <p:cNvPicPr>
            <a:picLocks noChangeAspect="1"/>
          </p:cNvPicPr>
          <p:nvPr/>
        </p:nvPicPr>
        <p:blipFill>
          <a:blip r:embed="rId2"/>
          <a:stretch>
            <a:fillRect/>
          </a:stretch>
        </p:blipFill>
        <p:spPr>
          <a:xfrm>
            <a:off x="1571625" y="4845685"/>
            <a:ext cx="9172575" cy="1343025"/>
          </a:xfrm>
          <a:prstGeom prst="rect">
            <a:avLst/>
          </a:prstGeom>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随机数引擎</a:t>
            </a:r>
          </a:p>
        </p:txBody>
      </p:sp>
      <p:sp>
        <p:nvSpPr>
          <p:cNvPr id="3" name="内容占位符 2"/>
          <p:cNvSpPr>
            <a:spLocks noGrp="1"/>
          </p:cNvSpPr>
          <p:nvPr>
            <p:ph idx="1"/>
          </p:nvPr>
        </p:nvSpPr>
        <p:spPr>
          <a:xfrm>
            <a:off x="1024255" y="1894205"/>
            <a:ext cx="10405745" cy="4963795"/>
          </a:xfrm>
        </p:spPr>
        <p:txBody>
          <a:bodyPr>
            <a:normAutofit/>
          </a:bodyPr>
          <a:lstStyle/>
          <a:p>
            <a:pPr>
              <a:lnSpc>
                <a:spcPct val="120000"/>
              </a:lnSpc>
              <a:spcBef>
                <a:spcPts val="0"/>
              </a:spcBef>
              <a:spcAft>
                <a:spcPts val="0"/>
              </a:spcAft>
            </a:pPr>
            <a:r>
              <a:rPr lang="zh-CN" altLang="en-US"/>
              <a:t>随机数引擎是函数对象类。用随机数引擎定义一个调用运算符</a:t>
            </a:r>
            <a:r>
              <a:rPr lang="en-US" altLang="zh-CN"/>
              <a:t>(</a:t>
            </a:r>
            <a:r>
              <a:rPr lang="zh-CN" altLang="en-US"/>
              <a:t>相当于一个功能预先明确，但名字自定的函数</a:t>
            </a:r>
            <a:r>
              <a:rPr lang="en-US" altLang="zh-CN"/>
              <a:t>)</a:t>
            </a:r>
            <a:r>
              <a:rPr lang="zh-CN" altLang="en-US"/>
              <a:t>，这个运算符可以不接受参数地产生返回一个</a:t>
            </a:r>
            <a:r>
              <a:rPr lang="en-US" altLang="zh-CN"/>
              <a:t>unsigned int</a:t>
            </a:r>
            <a:r>
              <a:rPr lang="zh-CN" altLang="en-US"/>
              <a:t>。用它可以产生原始的随机</a:t>
            </a:r>
            <a:r>
              <a:rPr lang="en-US" altLang="zh-CN"/>
              <a:t>unsigned int</a:t>
            </a:r>
            <a:r>
              <a:rPr lang="zh-CN" altLang="en-US"/>
              <a:t>序列：</a:t>
            </a:r>
          </a:p>
          <a:p>
            <a:pPr>
              <a:lnSpc>
                <a:spcPct val="120000"/>
              </a:lnSpc>
              <a:spcBef>
                <a:spcPts val="0"/>
              </a:spcBef>
              <a:spcAft>
                <a:spcPts val="0"/>
              </a:spcAft>
            </a:pPr>
            <a:endParaRPr lang="zh-CN" altLang="en-US"/>
          </a:p>
          <a:p>
            <a:pPr>
              <a:lnSpc>
                <a:spcPct val="120000"/>
              </a:lnSpc>
              <a:spcBef>
                <a:spcPts val="0"/>
              </a:spcBef>
              <a:spcAft>
                <a:spcPts val="0"/>
              </a:spcAft>
            </a:pPr>
            <a:r>
              <a:rPr lang="zh-CN" altLang="en-US" sz="2000"/>
              <a:t>#include&lt;bits/stdc++.h&gt;</a:t>
            </a:r>
          </a:p>
          <a:p>
            <a:pPr>
              <a:lnSpc>
                <a:spcPct val="120000"/>
              </a:lnSpc>
              <a:spcBef>
                <a:spcPts val="0"/>
              </a:spcBef>
              <a:spcAft>
                <a:spcPts val="0"/>
              </a:spcAft>
            </a:pPr>
            <a:r>
              <a:rPr lang="zh-CN" altLang="en-US" sz="2000"/>
              <a:t>using namespace std;</a:t>
            </a:r>
          </a:p>
          <a:p>
            <a:pPr>
              <a:lnSpc>
                <a:spcPct val="120000"/>
              </a:lnSpc>
              <a:spcBef>
                <a:spcPts val="0"/>
              </a:spcBef>
              <a:spcAft>
                <a:spcPts val="0"/>
              </a:spcAft>
            </a:pPr>
            <a:r>
              <a:rPr lang="zh-CN" altLang="en-US" sz="2000"/>
              <a:t>int main(){</a:t>
            </a:r>
          </a:p>
          <a:p>
            <a:pPr>
              <a:lnSpc>
                <a:spcPct val="120000"/>
              </a:lnSpc>
              <a:spcBef>
                <a:spcPts val="0"/>
              </a:spcBef>
              <a:spcAft>
                <a:spcPts val="0"/>
              </a:spcAft>
            </a:pPr>
            <a:r>
              <a:rPr lang="zh-CN" altLang="en-US" sz="2000"/>
              <a:t>    default_random_engine e;</a:t>
            </a:r>
          </a:p>
          <a:p>
            <a:pPr>
              <a:lnSpc>
                <a:spcPct val="120000"/>
              </a:lnSpc>
              <a:spcBef>
                <a:spcPts val="0"/>
              </a:spcBef>
              <a:spcAft>
                <a:spcPts val="0"/>
              </a:spcAft>
            </a:pPr>
            <a:r>
              <a:rPr lang="zh-CN" altLang="en-US" sz="2000"/>
              <a:t>    for(int i = 1; i &lt;= 10; i++)</a:t>
            </a:r>
          </a:p>
          <a:p>
            <a:pPr>
              <a:lnSpc>
                <a:spcPct val="120000"/>
              </a:lnSpc>
              <a:spcBef>
                <a:spcPts val="0"/>
              </a:spcBef>
              <a:spcAft>
                <a:spcPts val="0"/>
              </a:spcAft>
            </a:pPr>
            <a:r>
              <a:rPr lang="zh-CN" altLang="en-US" sz="2000"/>
              <a:t>        cout &lt;&lt; e() &lt;&lt; ' ';</a:t>
            </a:r>
          </a:p>
          <a:p>
            <a:pPr>
              <a:lnSpc>
                <a:spcPct val="120000"/>
              </a:lnSpc>
              <a:spcBef>
                <a:spcPts val="0"/>
              </a:spcBef>
              <a:spcAft>
                <a:spcPts val="0"/>
              </a:spcAft>
            </a:pPr>
            <a:r>
              <a:rPr lang="zh-CN" altLang="en-US" sz="2000"/>
              <a:t>    cout &lt;&lt; endl;</a:t>
            </a:r>
          </a:p>
          <a:p>
            <a:pPr>
              <a:lnSpc>
                <a:spcPct val="120000"/>
              </a:lnSpc>
              <a:spcBef>
                <a:spcPts val="0"/>
              </a:spcBef>
              <a:spcAft>
                <a:spcPts val="0"/>
              </a:spcAft>
            </a:pPr>
            <a:r>
              <a:rPr lang="zh-CN" altLang="en-US" sz="2000"/>
              <a:t>}</a:t>
            </a:r>
          </a:p>
          <a:p>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容器所支持的迭代器类别</a:t>
            </a:r>
          </a:p>
        </p:txBody>
      </p:sp>
      <p:sp>
        <p:nvSpPr>
          <p:cNvPr id="3" name="内容占位符 2"/>
          <p:cNvSpPr>
            <a:spLocks noGrp="1"/>
          </p:cNvSpPr>
          <p:nvPr>
            <p:ph idx="1"/>
          </p:nvPr>
        </p:nvSpPr>
        <p:spPr/>
        <p:txBody>
          <a:bodyPr>
            <a:normAutofit fontScale="90000" lnSpcReduction="20000"/>
          </a:bodyPr>
          <a:lstStyle/>
          <a:p>
            <a:r>
              <a:rPr lang="zh-CN" altLang="en-US"/>
              <a:t>      容器		      迭代器类别</a:t>
            </a:r>
          </a:p>
          <a:p>
            <a:r>
              <a:rPr lang="zh-CN" altLang="en-US"/>
              <a:t>	vector			随机</a:t>
            </a:r>
          </a:p>
          <a:p>
            <a:r>
              <a:rPr lang="zh-CN" altLang="en-US"/>
              <a:t>	deque			随机</a:t>
            </a:r>
          </a:p>
          <a:p>
            <a:r>
              <a:rPr lang="zh-CN" altLang="en-US"/>
              <a:t>	list 			双向</a:t>
            </a:r>
          </a:p>
          <a:p>
            <a:r>
              <a:rPr lang="zh-CN" altLang="en-US"/>
              <a:t>	set/multiset		双向</a:t>
            </a:r>
          </a:p>
          <a:p>
            <a:r>
              <a:rPr lang="zh-CN" altLang="en-US"/>
              <a:t>	map/multimap		双向	</a:t>
            </a:r>
          </a:p>
          <a:p>
            <a:r>
              <a:rPr lang="zh-CN" altLang="en-US"/>
              <a:t>	stack			不支持迭代器</a:t>
            </a:r>
          </a:p>
          <a:p>
            <a:r>
              <a:rPr lang="zh-CN" altLang="en-US"/>
              <a:t>	queue			不支持迭代器</a:t>
            </a:r>
          </a:p>
          <a:p>
            <a:r>
              <a:rPr lang="zh-CN" altLang="en-US"/>
              <a:t>	priority_queue	不支持迭代器</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随机数引擎的操作</a:t>
            </a:r>
          </a:p>
        </p:txBody>
      </p:sp>
      <p:pic>
        <p:nvPicPr>
          <p:cNvPr id="4" name="内容占位符 3"/>
          <p:cNvPicPr>
            <a:picLocks noGrp="1" noChangeAspect="1"/>
          </p:cNvPicPr>
          <p:nvPr>
            <p:ph idx="1"/>
          </p:nvPr>
        </p:nvPicPr>
        <p:blipFill>
          <a:blip r:embed="rId2"/>
          <a:stretch>
            <a:fillRect/>
          </a:stretch>
        </p:blipFill>
        <p:spPr>
          <a:xfrm>
            <a:off x="1042670" y="2262505"/>
            <a:ext cx="10106660" cy="3334385"/>
          </a:xfrm>
          <a:prstGeom prst="rect">
            <a:avLst/>
          </a:prstGeom>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随机数分布类</a:t>
            </a:r>
          </a:p>
        </p:txBody>
      </p:sp>
      <p:sp>
        <p:nvSpPr>
          <p:cNvPr id="3" name="内容占位符 2"/>
          <p:cNvSpPr>
            <a:spLocks noGrp="1"/>
          </p:cNvSpPr>
          <p:nvPr>
            <p:ph idx="1"/>
          </p:nvPr>
        </p:nvSpPr>
        <p:spPr/>
        <p:txBody>
          <a:bodyPr/>
          <a:lstStyle/>
          <a:p>
            <a:r>
              <a:rPr lang="zh-CN" altLang="en-US"/>
              <a:t>原始的</a:t>
            </a:r>
            <a:r>
              <a:rPr lang="en-US" altLang="zh-CN"/>
              <a:t> unsigned int </a:t>
            </a:r>
            <a:r>
              <a:rPr lang="zh-CN" altLang="en-US"/>
              <a:t>随机数序列往往不是我们所想要的。例如，浮点数类型的随机数，指定范围的随机数等。</a:t>
            </a:r>
          </a:p>
          <a:p>
            <a:r>
              <a:rPr lang="zh-CN" altLang="en-US"/>
              <a:t>学过概率论后就知道随机数还有一个分布问题，即一定范围内生成的随机数并不总是均匀分布的。还可以有二项分布，几何分布等等别的类型。</a:t>
            </a:r>
          </a:p>
          <a:p>
            <a:r>
              <a:rPr lang="zh-CN" altLang="en-US"/>
              <a:t>利用随机数分布类，就可以定义一个随机数类型、指定范围、分布类型的函数类对象。</a:t>
            </a:r>
          </a:p>
          <a:p>
            <a:r>
              <a:rPr lang="zh-CN" altLang="en-US"/>
              <a:t>这个对象以随机数引擎对象为参数，返回一个符合要求的随机数。</a:t>
            </a:r>
          </a:p>
          <a:p>
            <a:r>
              <a:rPr lang="zh-CN" altLang="en-US"/>
              <a:t>下面用最常用的均匀分布类来定义一个能生成</a:t>
            </a:r>
            <a:r>
              <a:rPr lang="en-US" altLang="zh-CN"/>
              <a:t>-10~10</a:t>
            </a:r>
            <a:r>
              <a:rPr lang="zh-CN" altLang="en-US"/>
              <a:t>范围内的整数的对象。</a:t>
            </a:r>
          </a:p>
          <a:p>
            <a:endParaRPr lang="zh-CN" alt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随机数分布类</a:t>
            </a:r>
          </a:p>
        </p:txBody>
      </p:sp>
      <p:sp>
        <p:nvSpPr>
          <p:cNvPr id="3" name="内容占位符 2"/>
          <p:cNvSpPr>
            <a:spLocks noGrp="1"/>
          </p:cNvSpPr>
          <p:nvPr>
            <p:ph idx="1"/>
          </p:nvPr>
        </p:nvSpPr>
        <p:spPr>
          <a:xfrm>
            <a:off x="1024255" y="1894205"/>
            <a:ext cx="10405745" cy="4612005"/>
          </a:xfrm>
        </p:spPr>
        <p:txBody>
          <a:bodyPr>
            <a:normAutofit fontScale="90000" lnSpcReduction="10000"/>
          </a:bodyPr>
          <a:lstStyle/>
          <a:p>
            <a:r>
              <a:rPr lang="zh-CN" altLang="en-US"/>
              <a:t>#include&lt;bits/stdc++.h&gt;</a:t>
            </a:r>
          </a:p>
          <a:p>
            <a:r>
              <a:rPr lang="zh-CN" altLang="en-US"/>
              <a:t>using namespace std;</a:t>
            </a:r>
          </a:p>
          <a:p>
            <a:r>
              <a:rPr lang="zh-CN" altLang="en-US"/>
              <a:t>int main(){</a:t>
            </a:r>
          </a:p>
          <a:p>
            <a:r>
              <a:rPr lang="zh-CN" altLang="en-US"/>
              <a:t>    default_random_engine e;</a:t>
            </a:r>
          </a:p>
          <a:p>
            <a:r>
              <a:rPr lang="zh-CN" altLang="en-US"/>
              <a:t>    uniform_int_distribution &lt;int&gt; u(-10, 10);</a:t>
            </a:r>
          </a:p>
          <a:p>
            <a:r>
              <a:rPr lang="zh-CN" altLang="en-US"/>
              <a:t>    for(int i = 1; i &lt;= 10; i++)</a:t>
            </a:r>
          </a:p>
          <a:p>
            <a:r>
              <a:rPr lang="zh-CN" altLang="en-US"/>
              <a:t>        cout &lt;&lt; u(e) &lt;&lt; ' ';</a:t>
            </a:r>
          </a:p>
          <a:p>
            <a:r>
              <a:rPr lang="zh-CN" altLang="en-US"/>
              <a:t>    cout &lt;&lt; endl;</a:t>
            </a:r>
          </a:p>
          <a:p>
            <a:r>
              <a:rPr lang="zh-CN" altLang="en-US"/>
              <a:t>}</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理解</a:t>
            </a:r>
            <a:r>
              <a:rPr lang="en-US" altLang="zh-CN"/>
              <a:t>u(e)</a:t>
            </a:r>
          </a:p>
        </p:txBody>
      </p:sp>
      <p:sp>
        <p:nvSpPr>
          <p:cNvPr id="3" name="内容占位符 2"/>
          <p:cNvSpPr>
            <a:spLocks noGrp="1"/>
          </p:cNvSpPr>
          <p:nvPr>
            <p:ph idx="1"/>
          </p:nvPr>
        </p:nvSpPr>
        <p:spPr/>
        <p:txBody>
          <a:bodyPr/>
          <a:lstStyle/>
          <a:p>
            <a:r>
              <a:rPr lang="zh-CN" altLang="en-US"/>
              <a:t>随机数分布类型对象</a:t>
            </a:r>
            <a:r>
              <a:rPr lang="en-US" altLang="zh-CN"/>
              <a:t>u</a:t>
            </a:r>
            <a:r>
              <a:rPr lang="zh-CN" altLang="en-US"/>
              <a:t>接受一个随机数引擎作为参数，即</a:t>
            </a:r>
            <a:r>
              <a:rPr lang="en-US" altLang="zh-CN"/>
              <a:t>u(e)</a:t>
            </a:r>
            <a:r>
              <a:rPr lang="zh-CN" altLang="en-US"/>
              <a:t>。</a:t>
            </a:r>
          </a:p>
          <a:p>
            <a:r>
              <a:rPr lang="zh-CN" altLang="en-US"/>
              <a:t>如果把调用格式写成：</a:t>
            </a:r>
            <a:r>
              <a:rPr lang="en-US" altLang="zh-CN"/>
              <a:t>u(e())</a:t>
            </a:r>
            <a:r>
              <a:rPr lang="zh-CN" altLang="en-US"/>
              <a:t>，含义将变成将</a:t>
            </a:r>
            <a:r>
              <a:rPr lang="en-US" altLang="zh-CN"/>
              <a:t>e</a:t>
            </a:r>
            <a:r>
              <a:rPr lang="zh-CN" altLang="en-US"/>
              <a:t>生成的下一个随机数传递给</a:t>
            </a:r>
            <a:r>
              <a:rPr lang="en-US" altLang="zh-CN"/>
              <a:t>u</a:t>
            </a:r>
            <a:r>
              <a:rPr lang="zh-CN" altLang="en-US"/>
              <a:t>，这将导致编译错误。</a:t>
            </a:r>
          </a:p>
          <a:p>
            <a:r>
              <a:rPr lang="zh-CN" altLang="en-US"/>
              <a:t>我们传递的是引擎本身，而不是它生成的下一个数。</a:t>
            </a:r>
          </a:p>
          <a:p>
            <a:r>
              <a:rPr lang="zh-CN" altLang="en-US"/>
              <a:t>底层原因是有一些分布类型可能需要调用引擎多次才能得到一个值。</a:t>
            </a:r>
          </a:p>
          <a:p>
            <a:r>
              <a:rPr lang="zh-CN" altLang="en-US"/>
              <a:t>小结：在</a:t>
            </a:r>
            <a:r>
              <a:rPr lang="en-US" altLang="zh-CN"/>
              <a:t>C++</a:t>
            </a:r>
            <a:r>
              <a:rPr lang="zh-CN" altLang="en-US"/>
              <a:t>新版中，随机数发生器（</a:t>
            </a:r>
            <a:r>
              <a:rPr lang="en-US" altLang="zh-CN"/>
              <a:t>RNG</a:t>
            </a:r>
            <a:r>
              <a:rPr lang="zh-CN" altLang="en-US"/>
              <a:t>）是指分布类型对象和引擎对象的组合。</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定义在函数内部的</a:t>
            </a:r>
            <a:r>
              <a:rPr lang="en-US" altLang="zh-CN"/>
              <a:t>RNG</a:t>
            </a:r>
          </a:p>
        </p:txBody>
      </p:sp>
      <p:sp>
        <p:nvSpPr>
          <p:cNvPr id="3" name="内容占位符 2"/>
          <p:cNvSpPr>
            <a:spLocks noGrp="1"/>
          </p:cNvSpPr>
          <p:nvPr>
            <p:ph idx="1"/>
          </p:nvPr>
        </p:nvSpPr>
        <p:spPr>
          <a:xfrm>
            <a:off x="1024255" y="1724025"/>
            <a:ext cx="10405745" cy="4825365"/>
          </a:xfrm>
        </p:spPr>
        <p:txBody>
          <a:bodyPr>
            <a:normAutofit/>
          </a:bodyPr>
          <a:lstStyle/>
          <a:p>
            <a:pPr>
              <a:lnSpc>
                <a:spcPct val="100000"/>
              </a:lnSpc>
              <a:spcBef>
                <a:spcPts val="0"/>
              </a:spcBef>
              <a:spcAft>
                <a:spcPts val="0"/>
              </a:spcAft>
            </a:pPr>
            <a:r>
              <a:rPr lang="zh-CN" altLang="en-US"/>
              <a:t>一个函数如果定义了局部的随机数发生器，应该将引擎和分布对象都申明为静态</a:t>
            </a:r>
            <a:r>
              <a:rPr lang="en-US" altLang="zh-CN"/>
              <a:t>(static)</a:t>
            </a:r>
            <a:r>
              <a:rPr lang="zh-CN" altLang="en-US"/>
              <a:t>的。否则，每次调用该函数，将生成相同的随机数序列。</a:t>
            </a:r>
          </a:p>
          <a:p>
            <a:pPr>
              <a:lnSpc>
                <a:spcPct val="100000"/>
              </a:lnSpc>
              <a:spcBef>
                <a:spcPts val="0"/>
              </a:spcBef>
              <a:spcAft>
                <a:spcPts val="0"/>
              </a:spcAft>
            </a:pPr>
            <a:endParaRPr lang="zh-CN" alt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539115"/>
            <a:ext cx="10405745" cy="6319520"/>
          </a:xfrm>
        </p:spPr>
        <p:txBody>
          <a:bodyPr/>
          <a:lstStyle/>
          <a:p>
            <a:pPr>
              <a:lnSpc>
                <a:spcPct val="100000"/>
              </a:lnSpc>
              <a:spcBef>
                <a:spcPts val="0"/>
              </a:spcBef>
              <a:spcAft>
                <a:spcPts val="0"/>
              </a:spcAft>
            </a:pPr>
            <a:r>
              <a:rPr lang="zh-CN" altLang="en-US" sz="2000"/>
              <a:t>#include&lt;bits/stdc++.h&gt;</a:t>
            </a:r>
          </a:p>
          <a:p>
            <a:pPr>
              <a:lnSpc>
                <a:spcPct val="100000"/>
              </a:lnSpc>
              <a:spcBef>
                <a:spcPts val="0"/>
              </a:spcBef>
              <a:spcAft>
                <a:spcPts val="0"/>
              </a:spcAft>
            </a:pPr>
            <a:r>
              <a:rPr lang="zh-CN" altLang="en-US" sz="2000"/>
              <a:t>using namespace std;</a:t>
            </a:r>
          </a:p>
          <a:p>
            <a:pPr>
              <a:lnSpc>
                <a:spcPct val="100000"/>
              </a:lnSpc>
              <a:spcBef>
                <a:spcPts val="0"/>
              </a:spcBef>
              <a:spcAft>
                <a:spcPts val="0"/>
              </a:spcAft>
            </a:pPr>
            <a:r>
              <a:rPr lang="zh-CN" altLang="en-US" sz="2000"/>
              <a:t>vector&lt;int&gt; f(){</a:t>
            </a:r>
          </a:p>
          <a:p>
            <a:pPr>
              <a:lnSpc>
                <a:spcPct val="100000"/>
              </a:lnSpc>
              <a:spcBef>
                <a:spcPts val="0"/>
              </a:spcBef>
              <a:spcAft>
                <a:spcPts val="0"/>
              </a:spcAft>
            </a:pPr>
            <a:r>
              <a:rPr lang="zh-CN" altLang="en-US" sz="2000"/>
              <a:t>    static default_random_engine e;</a:t>
            </a:r>
          </a:p>
          <a:p>
            <a:pPr>
              <a:lnSpc>
                <a:spcPct val="100000"/>
              </a:lnSpc>
              <a:spcBef>
                <a:spcPts val="0"/>
              </a:spcBef>
              <a:spcAft>
                <a:spcPts val="0"/>
              </a:spcAft>
            </a:pPr>
            <a:r>
              <a:rPr lang="zh-CN" altLang="en-US" sz="2000"/>
              <a:t>    static uniform_int_distribution &lt;int&gt; u(1, 10);</a:t>
            </a:r>
          </a:p>
          <a:p>
            <a:pPr>
              <a:lnSpc>
                <a:spcPct val="100000"/>
              </a:lnSpc>
              <a:spcBef>
                <a:spcPts val="0"/>
              </a:spcBef>
              <a:spcAft>
                <a:spcPts val="0"/>
              </a:spcAft>
            </a:pPr>
            <a:r>
              <a:rPr lang="zh-CN" altLang="en-US" sz="2000"/>
              <a:t>    vector &lt;int&gt; a;</a:t>
            </a:r>
          </a:p>
          <a:p>
            <a:pPr>
              <a:lnSpc>
                <a:spcPct val="100000"/>
              </a:lnSpc>
              <a:spcBef>
                <a:spcPts val="0"/>
              </a:spcBef>
              <a:spcAft>
                <a:spcPts val="0"/>
              </a:spcAft>
            </a:pPr>
            <a:r>
              <a:rPr lang="zh-CN" altLang="en-US" sz="2000"/>
              <a:t>    for(int i = 1; i &lt;= 10; i++) a.push_back(u(e));</a:t>
            </a:r>
          </a:p>
          <a:p>
            <a:pPr>
              <a:lnSpc>
                <a:spcPct val="100000"/>
              </a:lnSpc>
              <a:spcBef>
                <a:spcPts val="0"/>
              </a:spcBef>
              <a:spcAft>
                <a:spcPts val="0"/>
              </a:spcAft>
            </a:pPr>
            <a:r>
              <a:rPr lang="zh-CN" altLang="en-US" sz="2000"/>
              <a:t>    return a;</a:t>
            </a:r>
          </a:p>
          <a:p>
            <a:pPr>
              <a:lnSpc>
                <a:spcPct val="100000"/>
              </a:lnSpc>
              <a:spcBef>
                <a:spcPts val="0"/>
              </a:spcBef>
              <a:spcAft>
                <a:spcPts val="0"/>
              </a:spcAft>
            </a:pPr>
            <a:r>
              <a:rPr lang="zh-CN" altLang="en-US" sz="2000"/>
              <a:t>}</a:t>
            </a:r>
          </a:p>
          <a:p>
            <a:pPr>
              <a:lnSpc>
                <a:spcPct val="100000"/>
              </a:lnSpc>
              <a:spcBef>
                <a:spcPts val="0"/>
              </a:spcBef>
              <a:spcAft>
                <a:spcPts val="0"/>
              </a:spcAft>
            </a:pPr>
            <a:r>
              <a:rPr lang="zh-CN" altLang="en-US" sz="2000"/>
              <a:t>int main(){</a:t>
            </a:r>
          </a:p>
          <a:p>
            <a:pPr>
              <a:lnSpc>
                <a:spcPct val="100000"/>
              </a:lnSpc>
              <a:spcBef>
                <a:spcPts val="0"/>
              </a:spcBef>
              <a:spcAft>
                <a:spcPts val="0"/>
              </a:spcAft>
            </a:pPr>
            <a:r>
              <a:rPr lang="zh-CN" altLang="en-US" sz="2000"/>
              <a:t>    vector&lt;int&gt;a, b;</a:t>
            </a:r>
          </a:p>
          <a:p>
            <a:pPr>
              <a:lnSpc>
                <a:spcPct val="100000"/>
              </a:lnSpc>
              <a:spcBef>
                <a:spcPts val="0"/>
              </a:spcBef>
              <a:spcAft>
                <a:spcPts val="0"/>
              </a:spcAft>
            </a:pPr>
            <a:r>
              <a:rPr lang="zh-CN" altLang="en-US" sz="2000"/>
              <a:t>    a = f();</a:t>
            </a:r>
          </a:p>
          <a:p>
            <a:pPr>
              <a:lnSpc>
                <a:spcPct val="100000"/>
              </a:lnSpc>
              <a:spcBef>
                <a:spcPts val="0"/>
              </a:spcBef>
              <a:spcAft>
                <a:spcPts val="0"/>
              </a:spcAft>
            </a:pPr>
            <a:r>
              <a:rPr lang="zh-CN" altLang="en-US" sz="2000"/>
              <a:t>    b = f();</a:t>
            </a:r>
          </a:p>
          <a:p>
            <a:pPr>
              <a:lnSpc>
                <a:spcPct val="100000"/>
              </a:lnSpc>
              <a:spcBef>
                <a:spcPts val="0"/>
              </a:spcBef>
              <a:spcAft>
                <a:spcPts val="0"/>
              </a:spcAft>
            </a:pPr>
            <a:r>
              <a:rPr lang="zh-CN" altLang="en-US" sz="2000"/>
              <a:t>    for(int i = 0; i &lt; 10; i++)</a:t>
            </a:r>
          </a:p>
          <a:p>
            <a:pPr>
              <a:lnSpc>
                <a:spcPct val="100000"/>
              </a:lnSpc>
              <a:spcBef>
                <a:spcPts val="0"/>
              </a:spcBef>
              <a:spcAft>
                <a:spcPts val="0"/>
              </a:spcAft>
            </a:pPr>
            <a:r>
              <a:rPr lang="zh-CN" altLang="en-US" sz="2000"/>
              <a:t>        cout &lt;&lt; a[i] &lt;&lt; ' ';</a:t>
            </a:r>
          </a:p>
          <a:p>
            <a:pPr>
              <a:lnSpc>
                <a:spcPct val="100000"/>
              </a:lnSpc>
              <a:spcBef>
                <a:spcPts val="0"/>
              </a:spcBef>
              <a:spcAft>
                <a:spcPts val="0"/>
              </a:spcAft>
            </a:pPr>
            <a:r>
              <a:rPr lang="zh-CN" altLang="en-US" sz="2000"/>
              <a:t>    cout &lt;&lt; endl;</a:t>
            </a:r>
          </a:p>
          <a:p>
            <a:pPr>
              <a:lnSpc>
                <a:spcPct val="100000"/>
              </a:lnSpc>
              <a:spcBef>
                <a:spcPts val="0"/>
              </a:spcBef>
              <a:spcAft>
                <a:spcPts val="0"/>
              </a:spcAft>
            </a:pPr>
            <a:r>
              <a:rPr lang="zh-CN" altLang="en-US" sz="2000"/>
              <a:t>    for(int i = 0; i &lt; 10; i++)</a:t>
            </a:r>
          </a:p>
          <a:p>
            <a:pPr>
              <a:lnSpc>
                <a:spcPct val="100000"/>
              </a:lnSpc>
              <a:spcBef>
                <a:spcPts val="0"/>
              </a:spcBef>
              <a:spcAft>
                <a:spcPts val="0"/>
              </a:spcAft>
            </a:pPr>
            <a:r>
              <a:rPr lang="zh-CN" altLang="en-US" sz="2000"/>
              <a:t>        cout &lt;&lt; b[i] &lt;&lt; ' ';</a:t>
            </a:r>
          </a:p>
          <a:p>
            <a:pPr>
              <a:lnSpc>
                <a:spcPct val="100000"/>
              </a:lnSpc>
              <a:spcBef>
                <a:spcPts val="0"/>
              </a:spcBef>
              <a:spcAft>
                <a:spcPts val="0"/>
              </a:spcAft>
            </a:pPr>
            <a:r>
              <a:rPr lang="zh-CN" altLang="en-US" sz="2000"/>
              <a:t>    cout &lt;&lt; endl;</a:t>
            </a:r>
          </a:p>
          <a:p>
            <a:pPr>
              <a:lnSpc>
                <a:spcPct val="100000"/>
              </a:lnSpc>
              <a:spcBef>
                <a:spcPts val="0"/>
              </a:spcBef>
              <a:spcAft>
                <a:spcPts val="0"/>
              </a:spcAft>
            </a:pPr>
            <a:r>
              <a:rPr lang="zh-CN" altLang="en-US" sz="2000"/>
              <a:t>}</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设置随机数发生器种子</a:t>
            </a:r>
          </a:p>
        </p:txBody>
      </p:sp>
      <p:sp>
        <p:nvSpPr>
          <p:cNvPr id="3" name="内容占位符 2"/>
          <p:cNvSpPr>
            <a:spLocks noGrp="1"/>
          </p:cNvSpPr>
          <p:nvPr>
            <p:ph idx="1"/>
          </p:nvPr>
        </p:nvSpPr>
        <p:spPr/>
        <p:txBody>
          <a:bodyPr>
            <a:normAutofit/>
          </a:bodyPr>
          <a:lstStyle/>
          <a:p>
            <a:r>
              <a:rPr lang="zh-CN" altLang="en-US" dirty="0"/>
              <a:t>在定义随机数引擎对象时，可以指定一个</a:t>
            </a:r>
            <a:r>
              <a:rPr lang="en-US" altLang="zh-CN" dirty="0"/>
              <a:t>unsigned int</a:t>
            </a:r>
            <a:r>
              <a:rPr lang="zh-CN" altLang="en-US" dirty="0"/>
              <a:t>作为种子。</a:t>
            </a:r>
          </a:p>
          <a:p>
            <a:r>
              <a:rPr lang="zh-CN" altLang="en-US" dirty="0"/>
              <a:t>如果作为种子的整数相同，则定义的两个引擎对象将产生完全相同的随机数序列。</a:t>
            </a:r>
          </a:p>
          <a:p>
            <a:r>
              <a:rPr lang="zh-CN" altLang="en-US" dirty="0"/>
              <a:t>在生成测试数据或者对拍时，往往希望每次运行数据生成器程序得到不同的随机数序列，方法是用</a:t>
            </a:r>
            <a:r>
              <a:rPr lang="en-US" altLang="zh-CN" dirty="0"/>
              <a:t>time(0)</a:t>
            </a:r>
            <a:r>
              <a:rPr lang="zh-CN" altLang="en-US" dirty="0"/>
              <a:t>返回的计时信息作为变化的种子（注意：提交的代码里面最好别用）。</a:t>
            </a:r>
          </a:p>
          <a:p>
            <a:r>
              <a:rPr lang="zh-CN" altLang="en-US" dirty="0"/>
              <a:t>这种方法的局限是调用数据生成器的时间间隔需要大于</a:t>
            </a:r>
            <a:r>
              <a:rPr lang="en-US" altLang="zh-CN" dirty="0"/>
              <a:t>1</a:t>
            </a:r>
            <a:r>
              <a:rPr lang="zh-CN" altLang="en-US" dirty="0"/>
              <a:t>秒才能得到不同的随机数序列，在很多场合是足够好的。</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time(0)</a:t>
            </a:r>
            <a:r>
              <a:rPr lang="zh-CN" altLang="en-US"/>
              <a:t>作为种子</a:t>
            </a:r>
          </a:p>
        </p:txBody>
      </p:sp>
      <p:sp>
        <p:nvSpPr>
          <p:cNvPr id="3" name="内容占位符 2"/>
          <p:cNvSpPr>
            <a:spLocks noGrp="1"/>
          </p:cNvSpPr>
          <p:nvPr>
            <p:ph idx="1"/>
          </p:nvPr>
        </p:nvSpPr>
        <p:spPr/>
        <p:txBody>
          <a:bodyPr>
            <a:normAutofit fontScale="90000" lnSpcReduction="20000"/>
          </a:bodyPr>
          <a:lstStyle/>
          <a:p>
            <a:r>
              <a:rPr lang="zh-CN" altLang="en-US"/>
              <a:t>#include &lt;bits/stdc++.h&gt;</a:t>
            </a:r>
          </a:p>
          <a:p>
            <a:r>
              <a:rPr lang="zh-CN" altLang="en-US"/>
              <a:t>using namespace std;</a:t>
            </a:r>
          </a:p>
          <a:p>
            <a:r>
              <a:rPr lang="zh-CN" altLang="en-US"/>
              <a:t>int main(){</a:t>
            </a:r>
          </a:p>
          <a:p>
            <a:r>
              <a:rPr lang="zh-CN" altLang="en-US"/>
              <a:t>    default_random_engine gen(time(0));</a:t>
            </a:r>
          </a:p>
          <a:p>
            <a:r>
              <a:rPr lang="zh-CN" altLang="en-US"/>
              <a:t>    for(int i = 1; i &lt;= 10; i++){</a:t>
            </a:r>
          </a:p>
          <a:p>
            <a:r>
              <a:rPr lang="zh-CN" altLang="en-US"/>
              <a:t>        cout &lt;&lt; gen() % 10 &lt;&lt; ' ';</a:t>
            </a:r>
          </a:p>
          <a:p>
            <a:r>
              <a:rPr lang="zh-CN" altLang="en-US"/>
              <a:t>    }</a:t>
            </a:r>
          </a:p>
          <a:p>
            <a:r>
              <a:rPr lang="zh-CN" altLang="en-US"/>
              <a:t>    cout &lt;&lt; endl;</a:t>
            </a:r>
          </a:p>
          <a:p>
            <a:r>
              <a:rPr lang="zh-CN" altLang="en-US"/>
              <a:t>}</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更简单更优质的随机数引擎</a:t>
            </a:r>
          </a:p>
        </p:txBody>
      </p:sp>
      <p:sp>
        <p:nvSpPr>
          <p:cNvPr id="3" name="内容占位符 2"/>
          <p:cNvSpPr>
            <a:spLocks noGrp="1"/>
          </p:cNvSpPr>
          <p:nvPr>
            <p:ph idx="1"/>
          </p:nvPr>
        </p:nvSpPr>
        <p:spPr/>
        <p:txBody>
          <a:bodyPr/>
          <a:lstStyle/>
          <a:p>
            <a:r>
              <a:rPr lang="en-US" altLang="zh-CN"/>
              <a:t>mt19937</a:t>
            </a:r>
            <a:r>
              <a:rPr lang="zh-CN" altLang="en-US"/>
              <a:t>是系统预定义的随机数引擎。它利用梅森旋转算法</a:t>
            </a:r>
            <a:r>
              <a:rPr lang="en-US" altLang="zh-CN"/>
              <a:t>( Mersenne Twister algorithm)</a:t>
            </a:r>
            <a:r>
              <a:rPr lang="zh-CN" altLang="en-US"/>
              <a:t>生成高质量的</a:t>
            </a:r>
            <a:r>
              <a:rPr lang="en-US" altLang="zh-CN"/>
              <a:t>unsigned int</a:t>
            </a:r>
            <a:r>
              <a:rPr lang="zh-CN" altLang="en-US"/>
              <a:t>随机数。</a:t>
            </a:r>
          </a:p>
          <a:p>
            <a:r>
              <a:rPr lang="en-US" altLang="zh-CN"/>
              <a:t>mt19937_64</a:t>
            </a:r>
            <a:r>
              <a:rPr lang="zh-CN" altLang="en-US"/>
              <a:t>则生成</a:t>
            </a:r>
            <a:r>
              <a:rPr lang="en-US" altLang="zh-CN"/>
              <a:t>unsigned long long </a:t>
            </a:r>
            <a:r>
              <a:rPr lang="zh-CN" altLang="en-US"/>
              <a:t>随机数。</a:t>
            </a:r>
          </a:p>
          <a:p>
            <a:r>
              <a:rPr lang="zh-CN" altLang="en-US"/>
              <a:t>下面是一个用</a:t>
            </a:r>
            <a:r>
              <a:rPr lang="en-US" altLang="zh-CN"/>
              <a:t>mt19937</a:t>
            </a:r>
            <a:r>
              <a:rPr lang="zh-CN" altLang="en-US"/>
              <a:t>的例子：</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多次调用，生成不同的序列</a:t>
            </a:r>
          </a:p>
        </p:txBody>
      </p:sp>
      <p:sp>
        <p:nvSpPr>
          <p:cNvPr id="3" name="内容占位符 2"/>
          <p:cNvSpPr>
            <a:spLocks noGrp="1"/>
          </p:cNvSpPr>
          <p:nvPr>
            <p:ph idx="1"/>
          </p:nvPr>
        </p:nvSpPr>
        <p:spPr/>
        <p:txBody>
          <a:bodyPr>
            <a:normAutofit fontScale="90000" lnSpcReduction="20000"/>
          </a:bodyPr>
          <a:lstStyle/>
          <a:p>
            <a:r>
              <a:rPr lang="zh-CN" altLang="en-US"/>
              <a:t>#include &lt;bits/stdc++.h&gt;</a:t>
            </a:r>
          </a:p>
          <a:p>
            <a:r>
              <a:rPr lang="zh-CN" altLang="en-US"/>
              <a:t>using namespace std;</a:t>
            </a:r>
          </a:p>
          <a:p>
            <a:r>
              <a:rPr lang="zh-CN" altLang="en-US"/>
              <a:t>int main(){</a:t>
            </a:r>
          </a:p>
          <a:p>
            <a:r>
              <a:rPr lang="zh-CN" altLang="en-US"/>
              <a:t>    mt19937 gen(time(0));</a:t>
            </a:r>
          </a:p>
          <a:p>
            <a:r>
              <a:rPr lang="zh-CN" altLang="en-US"/>
              <a:t>    for(int i = 1; i &lt;= 10; i++){</a:t>
            </a:r>
          </a:p>
          <a:p>
            <a:r>
              <a:rPr lang="zh-CN" altLang="en-US"/>
              <a:t>        cout &lt;&lt; gen() % 10 &lt;&lt; ' ';</a:t>
            </a:r>
          </a:p>
          <a:p>
            <a:r>
              <a:rPr lang="zh-CN" altLang="en-US"/>
              <a:t>    }</a:t>
            </a:r>
          </a:p>
          <a:p>
            <a:r>
              <a:rPr lang="zh-CN" altLang="en-US"/>
              <a:t>    cout &lt;&lt; endl;</a:t>
            </a:r>
          </a:p>
          <a:p>
            <a:r>
              <a:rPr lang="zh-CN" alt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类和对象</a:t>
            </a:r>
          </a:p>
        </p:txBody>
      </p:sp>
      <p:sp>
        <p:nvSpPr>
          <p:cNvPr id="3" name="内容占位符 2"/>
          <p:cNvSpPr>
            <a:spLocks noGrp="1"/>
          </p:cNvSpPr>
          <p:nvPr>
            <p:ph idx="1"/>
          </p:nvPr>
        </p:nvSpPr>
        <p:spPr/>
        <p:txBody>
          <a:bodyPr>
            <a:normAutofit/>
          </a:bodyPr>
          <a:lstStyle/>
          <a:p>
            <a:pPr>
              <a:lnSpc>
                <a:spcPct val="120000"/>
              </a:lnSpc>
              <a:spcBef>
                <a:spcPts val="0"/>
              </a:spcBef>
              <a:spcAft>
                <a:spcPts val="0"/>
              </a:spcAft>
            </a:pPr>
            <a:r>
              <a:rPr lang="zh-CN" altLang="en-US" dirty="0"/>
              <a:t>类</a:t>
            </a:r>
            <a:r>
              <a:rPr lang="en-US" altLang="zh-CN" dirty="0"/>
              <a:t>: </a:t>
            </a:r>
            <a:r>
              <a:rPr lang="zh-CN" altLang="en-US" dirty="0"/>
              <a:t>对一类对象的共同属性和方法进行描述</a:t>
            </a:r>
          </a:p>
          <a:p>
            <a:pPr>
              <a:lnSpc>
                <a:spcPct val="120000"/>
              </a:lnSpc>
              <a:spcBef>
                <a:spcPts val="0"/>
              </a:spcBef>
              <a:spcAft>
                <a:spcPts val="0"/>
              </a:spcAft>
            </a:pPr>
            <a:r>
              <a:rPr lang="zh-CN" altLang="en-US" dirty="0"/>
              <a:t>例如：</a:t>
            </a:r>
          </a:p>
          <a:p>
            <a:pPr>
              <a:lnSpc>
                <a:spcPct val="120000"/>
              </a:lnSpc>
              <a:spcBef>
                <a:spcPts val="0"/>
              </a:spcBef>
              <a:spcAft>
                <a:spcPts val="0"/>
              </a:spcAft>
            </a:pPr>
            <a:r>
              <a:rPr lang="zh-CN" altLang="en-US" dirty="0"/>
              <a:t>学生的共同属性包括：学号、姓名、班级…</a:t>
            </a:r>
          </a:p>
          <a:p>
            <a:pPr>
              <a:lnSpc>
                <a:spcPct val="120000"/>
              </a:lnSpc>
              <a:spcBef>
                <a:spcPts val="0"/>
              </a:spcBef>
              <a:spcAft>
                <a:spcPts val="0"/>
              </a:spcAft>
            </a:pPr>
            <a:r>
              <a:rPr lang="zh-CN" altLang="en-US" dirty="0"/>
              <a:t>学生的共同方法包括：选课、上课、考试…</a:t>
            </a:r>
          </a:p>
          <a:p>
            <a:pPr>
              <a:lnSpc>
                <a:spcPct val="120000"/>
              </a:lnSpc>
              <a:spcBef>
                <a:spcPts val="0"/>
              </a:spcBef>
              <a:spcAft>
                <a:spcPts val="0"/>
              </a:spcAft>
            </a:pPr>
            <a:endParaRPr lang="zh-CN" altLang="en-US" dirty="0"/>
          </a:p>
          <a:p>
            <a:pPr>
              <a:lnSpc>
                <a:spcPct val="120000"/>
              </a:lnSpc>
              <a:spcBef>
                <a:spcPts val="0"/>
              </a:spcBef>
              <a:spcAft>
                <a:spcPts val="0"/>
              </a:spcAft>
            </a:pPr>
            <a:r>
              <a:rPr lang="zh-CN" altLang="en-US" dirty="0"/>
              <a:t>对象：某个类的具体实例</a:t>
            </a:r>
          </a:p>
          <a:p>
            <a:pPr>
              <a:lnSpc>
                <a:spcPct val="120000"/>
              </a:lnSpc>
              <a:spcBef>
                <a:spcPts val="0"/>
              </a:spcBef>
              <a:spcAft>
                <a:spcPts val="0"/>
              </a:spcAft>
            </a:pPr>
            <a:r>
              <a:rPr lang="zh-CN" altLang="en-US" dirty="0"/>
              <a:t>例如</a:t>
            </a:r>
          </a:p>
          <a:p>
            <a:pPr>
              <a:lnSpc>
                <a:spcPct val="120000"/>
              </a:lnSpc>
              <a:spcBef>
                <a:spcPts val="0"/>
              </a:spcBef>
              <a:spcAft>
                <a:spcPts val="0"/>
              </a:spcAft>
            </a:pPr>
            <a:r>
              <a:rPr lang="zh-CN" altLang="en-US" dirty="0"/>
              <a:t>王一是一个学生，他的学号是03091881，班级是030911</a:t>
            </a:r>
          </a:p>
          <a:p>
            <a:pPr>
              <a:lnSpc>
                <a:spcPct val="120000"/>
              </a:lnSpc>
              <a:spcBef>
                <a:spcPts val="0"/>
              </a:spcBef>
              <a:spcAft>
                <a:spcPts val="0"/>
              </a:spcAft>
            </a:pPr>
            <a:r>
              <a:rPr lang="zh-CN" altLang="en-US" dirty="0"/>
              <a:t>李二也是一个学生，他的学号是03091681，班级是030912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随机迭代器的示例</a:t>
            </a:r>
          </a:p>
        </p:txBody>
      </p:sp>
      <p:sp>
        <p:nvSpPr>
          <p:cNvPr id="3" name="内容占位符 2"/>
          <p:cNvSpPr>
            <a:spLocks noGrp="1"/>
          </p:cNvSpPr>
          <p:nvPr>
            <p:ph idx="1"/>
          </p:nvPr>
        </p:nvSpPr>
        <p:spPr>
          <a:xfrm>
            <a:off x="1024255" y="1562735"/>
            <a:ext cx="10405745" cy="5153660"/>
          </a:xfrm>
        </p:spPr>
        <p:txBody>
          <a:bodyPr/>
          <a:lstStyle/>
          <a:p>
            <a:pPr>
              <a:lnSpc>
                <a:spcPct val="120000"/>
              </a:lnSpc>
              <a:spcBef>
                <a:spcPts val="0"/>
              </a:spcBef>
              <a:spcAft>
                <a:spcPts val="0"/>
              </a:spcAft>
            </a:pPr>
            <a:r>
              <a:rPr lang="zh-CN" altLang="en-US" sz="1800"/>
              <a:t>例如，vector的迭代器是随机迭代器，所以遍历 vector 可以有以下几种做法：</a:t>
            </a:r>
          </a:p>
          <a:p>
            <a:pPr>
              <a:lnSpc>
                <a:spcPct val="120000"/>
              </a:lnSpc>
              <a:spcBef>
                <a:spcPts val="0"/>
              </a:spcBef>
              <a:spcAft>
                <a:spcPts val="0"/>
              </a:spcAft>
            </a:pPr>
            <a:r>
              <a:rPr lang="zh-CN" altLang="en-US" sz="1800"/>
              <a:t>vector&lt;int&gt; v(10);        //定义有10个元素的vector</a:t>
            </a:r>
          </a:p>
          <a:p>
            <a:pPr>
              <a:lnSpc>
                <a:spcPct val="120000"/>
              </a:lnSpc>
              <a:spcBef>
                <a:spcPts val="0"/>
              </a:spcBef>
              <a:spcAft>
                <a:spcPts val="0"/>
              </a:spcAft>
            </a:pPr>
            <a:r>
              <a:rPr lang="zh-CN" altLang="en-US" sz="1800"/>
              <a:t>for(int i = 0; i &lt; v.size(); i++)</a:t>
            </a:r>
          </a:p>
          <a:p>
            <a:pPr>
              <a:lnSpc>
                <a:spcPct val="120000"/>
              </a:lnSpc>
              <a:spcBef>
                <a:spcPts val="0"/>
              </a:spcBef>
              <a:spcAft>
                <a:spcPts val="0"/>
              </a:spcAft>
            </a:pPr>
            <a:r>
              <a:rPr lang="zh-CN" altLang="en-US" sz="1800"/>
              <a:t>    v[i] = i;            //下标访问</a:t>
            </a:r>
          </a:p>
          <a:p>
            <a:pPr>
              <a:lnSpc>
                <a:spcPct val="120000"/>
              </a:lnSpc>
              <a:spcBef>
                <a:spcPts val="0"/>
              </a:spcBef>
              <a:spcAft>
                <a:spcPts val="0"/>
              </a:spcAft>
            </a:pPr>
            <a:r>
              <a:rPr lang="zh-CN" altLang="en-US" sz="1800"/>
              <a:t>vector&lt;int&gt;::iterator it;        //通常定义一个非常量迭代器</a:t>
            </a:r>
          </a:p>
          <a:p>
            <a:pPr>
              <a:lnSpc>
                <a:spcPct val="120000"/>
              </a:lnSpc>
              <a:spcBef>
                <a:spcPts val="0"/>
              </a:spcBef>
              <a:spcAft>
                <a:spcPts val="0"/>
              </a:spcAft>
            </a:pPr>
            <a:r>
              <a:rPr lang="zh-CN" altLang="en-US" sz="1800"/>
              <a:t>for( it = v.begin(); it != v.end (); it++ )</a:t>
            </a:r>
          </a:p>
          <a:p>
            <a:pPr>
              <a:lnSpc>
                <a:spcPct val="120000"/>
              </a:lnSpc>
              <a:spcBef>
                <a:spcPts val="0"/>
              </a:spcBef>
              <a:spcAft>
                <a:spcPts val="0"/>
              </a:spcAft>
            </a:pPr>
            <a:r>
              <a:rPr lang="zh-CN" altLang="en-US" sz="1800"/>
              <a:t>    cout &lt;&lt; *it &lt;&lt; ' ';</a:t>
            </a:r>
          </a:p>
          <a:p>
            <a:pPr>
              <a:lnSpc>
                <a:spcPct val="120000"/>
              </a:lnSpc>
              <a:spcBef>
                <a:spcPts val="0"/>
              </a:spcBef>
              <a:spcAft>
                <a:spcPts val="0"/>
              </a:spcAft>
            </a:pPr>
            <a:r>
              <a:rPr lang="zh-CN" altLang="en-US" sz="1800"/>
              <a:t>cout &lt;&lt; endl;</a:t>
            </a:r>
          </a:p>
          <a:p>
            <a:pPr>
              <a:lnSpc>
                <a:spcPct val="120000"/>
              </a:lnSpc>
              <a:spcBef>
                <a:spcPts val="0"/>
              </a:spcBef>
              <a:spcAft>
                <a:spcPts val="0"/>
              </a:spcAft>
            </a:pPr>
            <a:endParaRPr lang="zh-CN" altLang="en-US" sz="1800"/>
          </a:p>
          <a:p>
            <a:pPr>
              <a:lnSpc>
                <a:spcPct val="120000"/>
              </a:lnSpc>
              <a:spcBef>
                <a:spcPts val="0"/>
              </a:spcBef>
              <a:spcAft>
                <a:spcPts val="0"/>
              </a:spcAft>
            </a:pPr>
            <a:r>
              <a:rPr lang="zh-CN" altLang="en-US" sz="1800"/>
              <a:t>it = v.begin();</a:t>
            </a:r>
          </a:p>
          <a:p>
            <a:pPr>
              <a:lnSpc>
                <a:spcPct val="120000"/>
              </a:lnSpc>
              <a:spcBef>
                <a:spcPts val="0"/>
              </a:spcBef>
              <a:spcAft>
                <a:spcPts val="0"/>
              </a:spcAft>
            </a:pPr>
            <a:r>
              <a:rPr lang="zh-CN" altLang="en-US" sz="1800"/>
              <a:t>while( it &lt; v.end()) {      //这里写成!=很危险，因为下面每次加</a:t>
            </a:r>
            <a:r>
              <a:rPr lang="en-US" altLang="zh-CN" sz="1800"/>
              <a:t>2</a:t>
            </a:r>
            <a:endParaRPr lang="zh-CN" altLang="en-US" sz="1800"/>
          </a:p>
          <a:p>
            <a:pPr>
              <a:lnSpc>
                <a:spcPct val="120000"/>
              </a:lnSpc>
              <a:spcBef>
                <a:spcPts val="0"/>
              </a:spcBef>
              <a:spcAft>
                <a:spcPts val="0"/>
              </a:spcAft>
            </a:pPr>
            <a:r>
              <a:rPr lang="zh-CN" altLang="en-US" sz="1800"/>
              <a:t>    cout &lt;&lt; * it &lt;&lt; ' ';  </a:t>
            </a:r>
          </a:p>
          <a:p>
            <a:pPr>
              <a:lnSpc>
                <a:spcPct val="120000"/>
              </a:lnSpc>
              <a:spcBef>
                <a:spcPts val="0"/>
              </a:spcBef>
              <a:spcAft>
                <a:spcPts val="0"/>
              </a:spcAft>
            </a:pPr>
            <a:r>
              <a:rPr lang="zh-CN" altLang="en-US" sz="1800"/>
              <a:t>    it = it + 2; </a:t>
            </a:r>
          </a:p>
          <a:p>
            <a:pPr>
              <a:lnSpc>
                <a:spcPct val="120000"/>
              </a:lnSpc>
              <a:spcBef>
                <a:spcPts val="0"/>
              </a:spcBef>
              <a:spcAft>
                <a:spcPts val="0"/>
              </a:spcAft>
            </a:pPr>
            <a:r>
              <a:rPr lang="zh-CN" altLang="en-US" sz="1800"/>
              <a:t>}</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部分随机数分布类型介绍</a:t>
            </a:r>
            <a:r>
              <a:rPr lang="en-US" altLang="zh-CN"/>
              <a:t> </a:t>
            </a:r>
          </a:p>
        </p:txBody>
      </p:sp>
      <p:graphicFrame>
        <p:nvGraphicFramePr>
          <p:cNvPr id="4" name="内容占位符 3"/>
          <p:cNvGraphicFramePr>
            <a:graphicFrameLocks noGrp="1"/>
          </p:cNvGraphicFramePr>
          <p:nvPr>
            <p:ph idx="1"/>
            <p:custDataLst>
              <p:tags r:id="rId1"/>
            </p:custDataLst>
          </p:nvPr>
        </p:nvGraphicFramePr>
        <p:xfrm>
          <a:off x="892683" y="3097439"/>
          <a:ext cx="10406380" cy="1905000"/>
        </p:xfrm>
        <a:graphic>
          <a:graphicData uri="http://schemas.openxmlformats.org/drawingml/2006/table">
            <a:tbl>
              <a:tblPr firstRow="1" bandRow="1">
                <a:tableStyleId>{5C22544A-7EE6-4342-B048-85BDC9FD1C3A}</a:tableStyleId>
              </a:tblPr>
              <a:tblGrid>
                <a:gridCol w="5203190">
                  <a:extLst>
                    <a:ext uri="{9D8B030D-6E8A-4147-A177-3AD203B41FA5}">
                      <a16:colId xmlns:a16="http://schemas.microsoft.com/office/drawing/2014/main" val="20000"/>
                    </a:ext>
                  </a:extLst>
                </a:gridCol>
                <a:gridCol w="5203190">
                  <a:extLst>
                    <a:ext uri="{9D8B030D-6E8A-4147-A177-3AD203B41FA5}">
                      <a16:colId xmlns:a16="http://schemas.microsoft.com/office/drawing/2014/main" val="20001"/>
                    </a:ext>
                  </a:extLst>
                </a:gridCol>
              </a:tblGrid>
              <a:tr h="381000">
                <a:tc>
                  <a:txBody>
                    <a:bodyPr/>
                    <a:lstStyle/>
                    <a:p>
                      <a:pPr>
                        <a:buNone/>
                      </a:pPr>
                      <a:r>
                        <a:rPr lang="zh-CN" altLang="en-US"/>
                        <a:t>名称</a:t>
                      </a:r>
                    </a:p>
                  </a:txBody>
                  <a:tcPr/>
                </a:tc>
                <a:tc>
                  <a:txBody>
                    <a:bodyPr/>
                    <a:lstStyle/>
                    <a:p>
                      <a:pPr>
                        <a:buNone/>
                      </a:pPr>
                      <a:r>
                        <a:rPr lang="zh-CN" altLang="en-US"/>
                        <a:t>含义</a:t>
                      </a:r>
                    </a:p>
                  </a:txBody>
                  <a:tcPr/>
                </a:tc>
                <a:extLst>
                  <a:ext uri="{0D108BD9-81ED-4DB2-BD59-A6C34878D82A}">
                    <a16:rowId xmlns:a16="http://schemas.microsoft.com/office/drawing/2014/main" val="10000"/>
                  </a:ext>
                </a:extLst>
              </a:tr>
              <a:tr h="381000">
                <a:tc>
                  <a:txBody>
                    <a:bodyPr/>
                    <a:lstStyle/>
                    <a:p>
                      <a:pPr>
                        <a:buNone/>
                      </a:pPr>
                      <a:r>
                        <a:rPr lang="en-US" altLang="zh-CN"/>
                        <a:t>uniform_int_distribution</a:t>
                      </a:r>
                    </a:p>
                  </a:txBody>
                  <a:tcPr/>
                </a:tc>
                <a:tc>
                  <a:txBody>
                    <a:bodyPr/>
                    <a:lstStyle/>
                    <a:p>
                      <a:pPr>
                        <a:buNone/>
                      </a:pPr>
                      <a:r>
                        <a:rPr lang="en-US" altLang="zh-CN"/>
                        <a:t>int</a:t>
                      </a:r>
                      <a:r>
                        <a:rPr lang="zh-CN" altLang="en-US"/>
                        <a:t>型均匀分布</a:t>
                      </a:r>
                    </a:p>
                  </a:txBody>
                  <a:tcPr/>
                </a:tc>
                <a:extLst>
                  <a:ext uri="{0D108BD9-81ED-4DB2-BD59-A6C34878D82A}">
                    <a16:rowId xmlns:a16="http://schemas.microsoft.com/office/drawing/2014/main" val="10001"/>
                  </a:ext>
                </a:extLst>
              </a:tr>
              <a:tr h="381000">
                <a:tc>
                  <a:txBody>
                    <a:bodyPr/>
                    <a:lstStyle/>
                    <a:p>
                      <a:pPr>
                        <a:buNone/>
                      </a:pPr>
                      <a:r>
                        <a:rPr lang="en-US" altLang="zh-CN"/>
                        <a:t>uniform_real_distribution</a:t>
                      </a:r>
                    </a:p>
                  </a:txBody>
                  <a:tcPr/>
                </a:tc>
                <a:tc>
                  <a:txBody>
                    <a:bodyPr/>
                    <a:lstStyle/>
                    <a:p>
                      <a:pPr>
                        <a:buNone/>
                      </a:pPr>
                      <a:r>
                        <a:rPr lang="zh-CN" altLang="en-US"/>
                        <a:t>浮点型均匀分布，返回类型默认是</a:t>
                      </a:r>
                      <a:r>
                        <a:rPr lang="en-US" altLang="zh-CN"/>
                        <a:t>double</a:t>
                      </a:r>
                    </a:p>
                  </a:txBody>
                  <a:tcPr/>
                </a:tc>
                <a:extLst>
                  <a:ext uri="{0D108BD9-81ED-4DB2-BD59-A6C34878D82A}">
                    <a16:rowId xmlns:a16="http://schemas.microsoft.com/office/drawing/2014/main" val="10002"/>
                  </a:ext>
                </a:extLst>
              </a:tr>
              <a:tr h="381000">
                <a:tc>
                  <a:txBody>
                    <a:bodyPr/>
                    <a:lstStyle/>
                    <a:p>
                      <a:pPr>
                        <a:buNone/>
                      </a:pPr>
                      <a:r>
                        <a:rPr lang="zh-CN" altLang="en-US"/>
                        <a:t>bernoulli_distribution</a:t>
                      </a:r>
                    </a:p>
                  </a:txBody>
                  <a:tcPr/>
                </a:tc>
                <a:tc>
                  <a:txBody>
                    <a:bodyPr/>
                    <a:lstStyle/>
                    <a:p>
                      <a:pPr>
                        <a:buNone/>
                      </a:pPr>
                      <a:r>
                        <a:rPr lang="zh-CN" altLang="en-US"/>
                        <a:t>伯努利分布（</a:t>
                      </a:r>
                      <a:r>
                        <a:rPr lang="en-US" altLang="zh-CN"/>
                        <a:t>0/1</a:t>
                      </a:r>
                      <a:r>
                        <a:rPr lang="zh-CN" altLang="en-US"/>
                        <a:t>）分布</a:t>
                      </a:r>
                    </a:p>
                  </a:txBody>
                  <a:tcPr/>
                </a:tc>
                <a:extLst>
                  <a:ext uri="{0D108BD9-81ED-4DB2-BD59-A6C34878D82A}">
                    <a16:rowId xmlns:a16="http://schemas.microsoft.com/office/drawing/2014/main" val="10003"/>
                  </a:ext>
                </a:extLst>
              </a:tr>
              <a:tr h="381000">
                <a:tc>
                  <a:txBody>
                    <a:bodyPr/>
                    <a:lstStyle/>
                    <a:p>
                      <a:pPr>
                        <a:buNone/>
                      </a:pPr>
                      <a:r>
                        <a:rPr lang="zh-CN" altLang="en-US"/>
                        <a:t>binomial_distribution</a:t>
                      </a:r>
                    </a:p>
                  </a:txBody>
                  <a:tcPr/>
                </a:tc>
                <a:tc>
                  <a:txBody>
                    <a:bodyPr/>
                    <a:lstStyle/>
                    <a:p>
                      <a:pPr>
                        <a:buNone/>
                      </a:pPr>
                      <a:r>
                        <a:rPr lang="zh-CN" altLang="en-US"/>
                        <a:t>二项分布</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新版的</a:t>
            </a:r>
            <a:r>
              <a:rPr lang="en-US" altLang="zh-CN"/>
              <a:t>shuffle</a:t>
            </a:r>
          </a:p>
        </p:txBody>
      </p:sp>
      <p:sp>
        <p:nvSpPr>
          <p:cNvPr id="3" name="内容占位符 2"/>
          <p:cNvSpPr>
            <a:spLocks noGrp="1"/>
          </p:cNvSpPr>
          <p:nvPr>
            <p:ph idx="1"/>
          </p:nvPr>
        </p:nvSpPr>
        <p:spPr>
          <a:xfrm>
            <a:off x="1024255" y="1894205"/>
            <a:ext cx="10405745" cy="4513580"/>
          </a:xfrm>
        </p:spPr>
        <p:txBody>
          <a:bodyPr>
            <a:normAutofit/>
          </a:bodyPr>
          <a:lstStyle/>
          <a:p>
            <a:pPr>
              <a:lnSpc>
                <a:spcPct val="120000"/>
              </a:lnSpc>
              <a:spcBef>
                <a:spcPts val="0"/>
              </a:spcBef>
              <a:spcAft>
                <a:spcPts val="0"/>
              </a:spcAft>
            </a:pPr>
            <a:r>
              <a:rPr lang="zh-CN" altLang="en-US" dirty="0"/>
              <a:t>#include &lt;bits/stdc++.h&gt;</a:t>
            </a:r>
          </a:p>
          <a:p>
            <a:pPr>
              <a:lnSpc>
                <a:spcPct val="120000"/>
              </a:lnSpc>
              <a:spcBef>
                <a:spcPts val="0"/>
              </a:spcBef>
              <a:spcAft>
                <a:spcPts val="0"/>
              </a:spcAft>
            </a:pPr>
            <a:r>
              <a:rPr lang="zh-CN" altLang="en-US" dirty="0"/>
              <a:t>using namespace std;</a:t>
            </a:r>
          </a:p>
          <a:p>
            <a:pPr>
              <a:lnSpc>
                <a:spcPct val="120000"/>
              </a:lnSpc>
              <a:spcBef>
                <a:spcPts val="0"/>
              </a:spcBef>
              <a:spcAft>
                <a:spcPts val="0"/>
              </a:spcAft>
            </a:pPr>
            <a:r>
              <a:rPr lang="zh-CN" altLang="en-US" dirty="0"/>
              <a:t>int main(){</a:t>
            </a:r>
          </a:p>
          <a:p>
            <a:pPr>
              <a:lnSpc>
                <a:spcPct val="120000"/>
              </a:lnSpc>
              <a:spcBef>
                <a:spcPts val="0"/>
              </a:spcBef>
              <a:spcAft>
                <a:spcPts val="0"/>
              </a:spcAft>
            </a:pPr>
            <a:r>
              <a:rPr lang="zh-CN" altLang="en-US" dirty="0"/>
              <a:t>    vector&lt;int&gt; v = {1, 2, 3, 4, 5, 6, 7, 8, 9, 10};</a:t>
            </a:r>
          </a:p>
          <a:p>
            <a:pPr>
              <a:lnSpc>
                <a:spcPct val="120000"/>
              </a:lnSpc>
              <a:spcBef>
                <a:spcPts val="0"/>
              </a:spcBef>
              <a:spcAft>
                <a:spcPts val="0"/>
              </a:spcAft>
            </a:pPr>
            <a:r>
              <a:rPr lang="zh-CN" altLang="en-US" dirty="0"/>
              <a:t>    mt19937 g(time(0));</a:t>
            </a:r>
          </a:p>
          <a:p>
            <a:pPr>
              <a:lnSpc>
                <a:spcPct val="120000"/>
              </a:lnSpc>
              <a:spcBef>
                <a:spcPts val="0"/>
              </a:spcBef>
              <a:spcAft>
                <a:spcPts val="0"/>
              </a:spcAft>
            </a:pPr>
            <a:r>
              <a:rPr lang="zh-CN" altLang="en-US" dirty="0"/>
              <a:t>    shuffle(v.begin(), v.end(), g);</a:t>
            </a:r>
          </a:p>
          <a:p>
            <a:pPr>
              <a:lnSpc>
                <a:spcPct val="120000"/>
              </a:lnSpc>
              <a:spcBef>
                <a:spcPts val="0"/>
              </a:spcBef>
              <a:spcAft>
                <a:spcPts val="0"/>
              </a:spcAft>
            </a:pPr>
            <a:r>
              <a:rPr lang="zh-CN" altLang="en-US" dirty="0"/>
              <a:t>    for(auto p : v)</a:t>
            </a:r>
          </a:p>
          <a:p>
            <a:pPr>
              <a:lnSpc>
                <a:spcPct val="120000"/>
              </a:lnSpc>
              <a:spcBef>
                <a:spcPts val="0"/>
              </a:spcBef>
              <a:spcAft>
                <a:spcPts val="0"/>
              </a:spcAft>
            </a:pPr>
            <a:r>
              <a:rPr lang="zh-CN" altLang="en-US" dirty="0"/>
              <a:t>        cout &lt;&lt; p &lt;&lt; ' ';</a:t>
            </a:r>
          </a:p>
          <a:p>
            <a:pPr>
              <a:lnSpc>
                <a:spcPct val="120000"/>
              </a:lnSpc>
              <a:spcBef>
                <a:spcPts val="0"/>
              </a:spcBef>
              <a:spcAft>
                <a:spcPts val="0"/>
              </a:spcAft>
            </a:pPr>
            <a:r>
              <a:rPr lang="zh-CN" altLang="en-US" dirty="0"/>
              <a:t>    cout &lt;&lt; endl;</a:t>
            </a:r>
          </a:p>
          <a:p>
            <a:pPr>
              <a:lnSpc>
                <a:spcPct val="120000"/>
              </a:lnSpc>
              <a:spcBef>
                <a:spcPts val="0"/>
              </a:spcBef>
              <a:spcAft>
                <a:spcPts val="0"/>
              </a:spcAft>
            </a:pPr>
            <a:r>
              <a:rPr lang="zh-CN" altLang="en-US" dirty="0"/>
              <a:t>}</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常见数据类型的生成</a:t>
            </a:r>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1. </a:t>
            </a:r>
            <a:r>
              <a:rPr lang="zh-CN" altLang="en-US"/>
              <a:t>生成随机整数序列</a:t>
            </a:r>
          </a:p>
        </p:txBody>
      </p:sp>
      <p:sp>
        <p:nvSpPr>
          <p:cNvPr id="5" name="内容占位符 4"/>
          <p:cNvSpPr>
            <a:spLocks noGrp="1"/>
          </p:cNvSpPr>
          <p:nvPr>
            <p:ph idx="1"/>
          </p:nvPr>
        </p:nvSpPr>
        <p:spPr>
          <a:xfrm>
            <a:off x="1024255" y="1894205"/>
            <a:ext cx="10405745" cy="4963160"/>
          </a:xfrm>
        </p:spPr>
        <p:txBody>
          <a:bodyPr/>
          <a:lstStyle/>
          <a:p>
            <a:pPr>
              <a:lnSpc>
                <a:spcPct val="110000"/>
              </a:lnSpc>
              <a:spcBef>
                <a:spcPts val="0"/>
              </a:spcBef>
              <a:spcAft>
                <a:spcPts val="0"/>
              </a:spcAft>
            </a:pPr>
            <a:r>
              <a:rPr lang="zh-CN" altLang="en-US" sz="1800"/>
              <a:t>#include&lt;bits/stdc++.h&gt;</a:t>
            </a:r>
          </a:p>
          <a:p>
            <a:pPr>
              <a:lnSpc>
                <a:spcPct val="110000"/>
              </a:lnSpc>
              <a:spcBef>
                <a:spcPts val="0"/>
              </a:spcBef>
              <a:spcAft>
                <a:spcPts val="0"/>
              </a:spcAft>
            </a:pPr>
            <a:r>
              <a:rPr lang="zh-CN" altLang="en-US" sz="1800"/>
              <a:t>using namespace std;</a:t>
            </a:r>
          </a:p>
          <a:p>
            <a:pPr>
              <a:lnSpc>
                <a:spcPct val="110000"/>
              </a:lnSpc>
              <a:spcBef>
                <a:spcPts val="0"/>
              </a:spcBef>
              <a:spcAft>
                <a:spcPts val="0"/>
              </a:spcAft>
            </a:pPr>
            <a:r>
              <a:rPr lang="zh-CN" altLang="en-US" sz="1800"/>
              <a:t>const int MAXV = (int) 1E9;</a:t>
            </a:r>
          </a:p>
          <a:p>
            <a:pPr>
              <a:lnSpc>
                <a:spcPct val="110000"/>
              </a:lnSpc>
              <a:spcBef>
                <a:spcPts val="0"/>
              </a:spcBef>
              <a:spcAft>
                <a:spcPts val="0"/>
              </a:spcAft>
            </a:pPr>
            <a:r>
              <a:rPr lang="zh-CN" altLang="en-US" sz="1800"/>
              <a:t>const int MAXN = (int) 1E5;</a:t>
            </a:r>
          </a:p>
          <a:p>
            <a:pPr>
              <a:lnSpc>
                <a:spcPct val="110000"/>
              </a:lnSpc>
              <a:spcBef>
                <a:spcPts val="0"/>
              </a:spcBef>
              <a:spcAft>
                <a:spcPts val="0"/>
              </a:spcAft>
            </a:pPr>
            <a:r>
              <a:rPr lang="zh-CN" altLang="en-US" sz="1800"/>
              <a:t>int main(){</a:t>
            </a:r>
          </a:p>
          <a:p>
            <a:pPr>
              <a:lnSpc>
                <a:spcPct val="110000"/>
              </a:lnSpc>
              <a:spcBef>
                <a:spcPts val="0"/>
              </a:spcBef>
              <a:spcAft>
                <a:spcPts val="0"/>
              </a:spcAft>
            </a:pPr>
            <a:r>
              <a:rPr lang="zh-CN" altLang="en-US" sz="1800"/>
              <a:t>    int n;</a:t>
            </a:r>
          </a:p>
          <a:p>
            <a:pPr>
              <a:lnSpc>
                <a:spcPct val="110000"/>
              </a:lnSpc>
              <a:spcBef>
                <a:spcPts val="0"/>
              </a:spcBef>
              <a:spcAft>
                <a:spcPts val="0"/>
              </a:spcAft>
            </a:pPr>
            <a:r>
              <a:rPr lang="zh-CN" altLang="en-US" sz="1800"/>
              <a:t>    mt19937 e(time(0));</a:t>
            </a:r>
          </a:p>
          <a:p>
            <a:pPr>
              <a:lnSpc>
                <a:spcPct val="110000"/>
              </a:lnSpc>
              <a:spcBef>
                <a:spcPts val="0"/>
              </a:spcBef>
              <a:spcAft>
                <a:spcPts val="0"/>
              </a:spcAft>
            </a:pPr>
            <a:r>
              <a:rPr lang="zh-CN" altLang="en-US" sz="1800"/>
              <a:t>    uniform_int_distribution&lt;int&gt; gen(-MAXV, MAXV);</a:t>
            </a:r>
          </a:p>
          <a:p>
            <a:pPr>
              <a:lnSpc>
                <a:spcPct val="110000"/>
              </a:lnSpc>
              <a:spcBef>
                <a:spcPts val="0"/>
              </a:spcBef>
              <a:spcAft>
                <a:spcPts val="0"/>
              </a:spcAft>
            </a:pPr>
            <a:r>
              <a:rPr lang="zh-CN" altLang="en-US" sz="1800"/>
              <a:t>    scanf("%d", &amp;n);</a:t>
            </a:r>
          </a:p>
          <a:p>
            <a:pPr>
              <a:lnSpc>
                <a:spcPct val="110000"/>
              </a:lnSpc>
              <a:spcBef>
                <a:spcPts val="0"/>
              </a:spcBef>
              <a:spcAft>
                <a:spcPts val="0"/>
              </a:spcAft>
            </a:pPr>
            <a:r>
              <a:rPr lang="zh-CN" altLang="en-US" sz="1800"/>
              <a:t>    printf("%d\n", n);</a:t>
            </a:r>
          </a:p>
          <a:p>
            <a:pPr>
              <a:lnSpc>
                <a:spcPct val="110000"/>
              </a:lnSpc>
              <a:spcBef>
                <a:spcPts val="0"/>
              </a:spcBef>
              <a:spcAft>
                <a:spcPts val="0"/>
              </a:spcAft>
            </a:pPr>
            <a:r>
              <a:rPr lang="zh-CN" altLang="en-US" sz="1800"/>
              <a:t>    for(int i = 1; i &lt;= n; i++){</a:t>
            </a:r>
          </a:p>
          <a:p>
            <a:pPr>
              <a:lnSpc>
                <a:spcPct val="110000"/>
              </a:lnSpc>
              <a:spcBef>
                <a:spcPts val="0"/>
              </a:spcBef>
              <a:spcAft>
                <a:spcPts val="0"/>
              </a:spcAft>
            </a:pPr>
            <a:r>
              <a:rPr lang="zh-CN" altLang="en-US" sz="1800"/>
              <a:t>        int x = gen(e);</a:t>
            </a:r>
          </a:p>
          <a:p>
            <a:pPr>
              <a:lnSpc>
                <a:spcPct val="110000"/>
              </a:lnSpc>
              <a:spcBef>
                <a:spcPts val="0"/>
              </a:spcBef>
              <a:spcAft>
                <a:spcPts val="0"/>
              </a:spcAft>
            </a:pPr>
            <a:r>
              <a:rPr lang="zh-CN" altLang="en-US" sz="1800"/>
              <a:t>        printf("%d ", x);</a:t>
            </a:r>
          </a:p>
          <a:p>
            <a:pPr>
              <a:lnSpc>
                <a:spcPct val="110000"/>
              </a:lnSpc>
              <a:spcBef>
                <a:spcPts val="0"/>
              </a:spcBef>
              <a:spcAft>
                <a:spcPts val="0"/>
              </a:spcAft>
            </a:pPr>
            <a:r>
              <a:rPr lang="zh-CN" altLang="en-US" sz="1800"/>
              <a:t>    }</a:t>
            </a:r>
          </a:p>
          <a:p>
            <a:pPr>
              <a:lnSpc>
                <a:spcPct val="110000"/>
              </a:lnSpc>
              <a:spcBef>
                <a:spcPts val="0"/>
              </a:spcBef>
              <a:spcAft>
                <a:spcPts val="0"/>
              </a:spcAft>
            </a:pPr>
            <a:r>
              <a:rPr lang="zh-CN" altLang="en-US" sz="1800"/>
              <a:t>    printf("\n");</a:t>
            </a:r>
          </a:p>
          <a:p>
            <a:pPr>
              <a:lnSpc>
                <a:spcPct val="110000"/>
              </a:lnSpc>
              <a:spcBef>
                <a:spcPts val="0"/>
              </a:spcBef>
              <a:spcAft>
                <a:spcPts val="0"/>
              </a:spcAft>
            </a:pPr>
            <a:r>
              <a:rPr lang="zh-CN" altLang="en-US" sz="1800"/>
              <a:t>}</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生成的效果</a:t>
            </a:r>
          </a:p>
        </p:txBody>
      </p:sp>
      <p:pic>
        <p:nvPicPr>
          <p:cNvPr id="4" name="内容占位符 3"/>
          <p:cNvPicPr>
            <a:picLocks noGrp="1" noChangeAspect="1"/>
          </p:cNvPicPr>
          <p:nvPr>
            <p:ph idx="1"/>
          </p:nvPr>
        </p:nvPicPr>
        <p:blipFill>
          <a:blip r:embed="rId2"/>
          <a:stretch>
            <a:fillRect/>
          </a:stretch>
        </p:blipFill>
        <p:spPr>
          <a:xfrm>
            <a:off x="850900" y="2077085"/>
            <a:ext cx="2143125" cy="3314700"/>
          </a:xfrm>
          <a:prstGeom prst="rect">
            <a:avLst/>
          </a:prstGeom>
        </p:spPr>
      </p:pic>
      <p:pic>
        <p:nvPicPr>
          <p:cNvPr id="5" name="图片 4"/>
          <p:cNvPicPr>
            <a:picLocks noChangeAspect="1"/>
          </p:cNvPicPr>
          <p:nvPr/>
        </p:nvPicPr>
        <p:blipFill>
          <a:blip r:embed="rId3"/>
          <a:stretch>
            <a:fillRect/>
          </a:stretch>
        </p:blipFill>
        <p:spPr>
          <a:xfrm>
            <a:off x="4464050" y="2077085"/>
            <a:ext cx="6791325" cy="3324225"/>
          </a:xfrm>
          <a:prstGeom prst="rect">
            <a:avLst/>
          </a:prstGeom>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生成的效果</a:t>
            </a:r>
          </a:p>
        </p:txBody>
      </p:sp>
      <p:pic>
        <p:nvPicPr>
          <p:cNvPr id="4" name="内容占位符 3"/>
          <p:cNvPicPr>
            <a:picLocks noGrp="1" noChangeAspect="1"/>
          </p:cNvPicPr>
          <p:nvPr>
            <p:ph idx="1"/>
          </p:nvPr>
        </p:nvPicPr>
        <p:blipFill>
          <a:blip r:embed="rId2"/>
          <a:stretch>
            <a:fillRect/>
          </a:stretch>
        </p:blipFill>
        <p:spPr>
          <a:xfrm>
            <a:off x="790575" y="2161540"/>
            <a:ext cx="5086350" cy="3371850"/>
          </a:xfrm>
          <a:prstGeom prst="rect">
            <a:avLst/>
          </a:prstGeom>
        </p:spPr>
      </p:pic>
      <p:pic>
        <p:nvPicPr>
          <p:cNvPr id="5" name="图片 4"/>
          <p:cNvPicPr>
            <a:picLocks noChangeAspect="1"/>
          </p:cNvPicPr>
          <p:nvPr/>
        </p:nvPicPr>
        <p:blipFill>
          <a:blip r:embed="rId3"/>
          <a:stretch>
            <a:fillRect/>
          </a:stretch>
        </p:blipFill>
        <p:spPr>
          <a:xfrm>
            <a:off x="6548755" y="2171065"/>
            <a:ext cx="5076825" cy="3362325"/>
          </a:xfrm>
          <a:prstGeom prst="rect">
            <a:avLst/>
          </a:prstGeom>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 </a:t>
            </a:r>
            <a:r>
              <a:rPr lang="zh-CN" altLang="en-US"/>
              <a:t>生成随机区间</a:t>
            </a:r>
          </a:p>
        </p:txBody>
      </p:sp>
      <p:sp>
        <p:nvSpPr>
          <p:cNvPr id="3" name="内容占位符 2"/>
          <p:cNvSpPr>
            <a:spLocks noGrp="1"/>
          </p:cNvSpPr>
          <p:nvPr>
            <p:ph idx="1"/>
          </p:nvPr>
        </p:nvSpPr>
        <p:spPr>
          <a:xfrm>
            <a:off x="1024255" y="1499870"/>
            <a:ext cx="10405745" cy="5358765"/>
          </a:xfrm>
        </p:spPr>
        <p:txBody>
          <a:bodyPr/>
          <a:lstStyle/>
          <a:p>
            <a:pPr>
              <a:lnSpc>
                <a:spcPct val="100000"/>
              </a:lnSpc>
              <a:spcBef>
                <a:spcPts val="0"/>
              </a:spcBef>
              <a:spcAft>
                <a:spcPts val="0"/>
              </a:spcAft>
            </a:pPr>
            <a:r>
              <a:rPr lang="zh-CN" altLang="en-US" sz="1800"/>
              <a:t>有的问题需要把一个区间作为输入数据。这里生成</a:t>
            </a:r>
            <a:r>
              <a:rPr lang="en-US" altLang="zh-CN" sz="1800"/>
              <a:t>10^5</a:t>
            </a:r>
            <a:r>
              <a:rPr lang="zh-CN" altLang="en-US" sz="1800"/>
              <a:t>范围内的区间。</a:t>
            </a:r>
          </a:p>
          <a:p>
            <a:pPr>
              <a:lnSpc>
                <a:spcPct val="100000"/>
              </a:lnSpc>
              <a:spcBef>
                <a:spcPts val="0"/>
              </a:spcBef>
              <a:spcAft>
                <a:spcPts val="0"/>
              </a:spcAft>
            </a:pPr>
            <a:r>
              <a:rPr lang="zh-CN" altLang="en-US" sz="1800"/>
              <a:t>//随机生成n个10^5范围的区间 </a:t>
            </a:r>
          </a:p>
          <a:p>
            <a:pPr>
              <a:lnSpc>
                <a:spcPct val="100000"/>
              </a:lnSpc>
              <a:spcBef>
                <a:spcPts val="0"/>
              </a:spcBef>
              <a:spcAft>
                <a:spcPts val="0"/>
              </a:spcAft>
            </a:pPr>
            <a:r>
              <a:rPr lang="zh-CN" altLang="en-US" sz="1800"/>
              <a:t>#include&lt;bits/stdc++.h&gt;</a:t>
            </a:r>
          </a:p>
          <a:p>
            <a:pPr>
              <a:lnSpc>
                <a:spcPct val="100000"/>
              </a:lnSpc>
              <a:spcBef>
                <a:spcPts val="0"/>
              </a:spcBef>
              <a:spcAft>
                <a:spcPts val="0"/>
              </a:spcAft>
            </a:pPr>
            <a:r>
              <a:rPr lang="zh-CN" altLang="en-US" sz="1800"/>
              <a:t>using namespace std;</a:t>
            </a:r>
          </a:p>
          <a:p>
            <a:pPr>
              <a:lnSpc>
                <a:spcPct val="100000"/>
              </a:lnSpc>
              <a:spcBef>
                <a:spcPts val="0"/>
              </a:spcBef>
              <a:spcAft>
                <a:spcPts val="0"/>
              </a:spcAft>
            </a:pPr>
            <a:r>
              <a:rPr lang="zh-CN" altLang="en-US" sz="1800"/>
              <a:t>const int MAXV = (int) 1E5;</a:t>
            </a:r>
          </a:p>
          <a:p>
            <a:pPr>
              <a:lnSpc>
                <a:spcPct val="100000"/>
              </a:lnSpc>
              <a:spcBef>
                <a:spcPts val="0"/>
              </a:spcBef>
              <a:spcAft>
                <a:spcPts val="0"/>
              </a:spcAft>
            </a:pPr>
            <a:r>
              <a:rPr lang="zh-CN" altLang="en-US" sz="1800"/>
              <a:t>const int MAXN = (int) 1E5;</a:t>
            </a:r>
          </a:p>
          <a:p>
            <a:pPr>
              <a:lnSpc>
                <a:spcPct val="100000"/>
              </a:lnSpc>
              <a:spcBef>
                <a:spcPts val="0"/>
              </a:spcBef>
              <a:spcAft>
                <a:spcPts val="0"/>
              </a:spcAft>
            </a:pPr>
            <a:r>
              <a:rPr lang="zh-CN" altLang="en-US" sz="1800"/>
              <a:t>int cnt[MAXN+5];</a:t>
            </a:r>
          </a:p>
          <a:p>
            <a:pPr>
              <a:lnSpc>
                <a:spcPct val="100000"/>
              </a:lnSpc>
              <a:spcBef>
                <a:spcPts val="0"/>
              </a:spcBef>
              <a:spcAft>
                <a:spcPts val="0"/>
              </a:spcAft>
            </a:pPr>
            <a:r>
              <a:rPr lang="zh-CN" altLang="en-US" sz="1800"/>
              <a:t>int main(){</a:t>
            </a:r>
          </a:p>
          <a:p>
            <a:pPr>
              <a:lnSpc>
                <a:spcPct val="100000"/>
              </a:lnSpc>
              <a:spcBef>
                <a:spcPts val="0"/>
              </a:spcBef>
              <a:spcAft>
                <a:spcPts val="0"/>
              </a:spcAft>
            </a:pPr>
            <a:r>
              <a:rPr lang="zh-CN" altLang="en-US" sz="1800"/>
              <a:t>    int n;</a:t>
            </a:r>
          </a:p>
          <a:p>
            <a:pPr>
              <a:lnSpc>
                <a:spcPct val="100000"/>
              </a:lnSpc>
              <a:spcBef>
                <a:spcPts val="0"/>
              </a:spcBef>
              <a:spcAft>
                <a:spcPts val="0"/>
              </a:spcAft>
            </a:pPr>
            <a:r>
              <a:rPr lang="zh-CN" altLang="en-US" sz="1800"/>
              <a:t>    mt19937 e(time(0));</a:t>
            </a:r>
          </a:p>
          <a:p>
            <a:pPr>
              <a:lnSpc>
                <a:spcPct val="100000"/>
              </a:lnSpc>
              <a:spcBef>
                <a:spcPts val="0"/>
              </a:spcBef>
              <a:spcAft>
                <a:spcPts val="0"/>
              </a:spcAft>
            </a:pPr>
            <a:r>
              <a:rPr lang="zh-CN" altLang="en-US" sz="1800"/>
              <a:t>    uniform_int_distribution&lt;int&gt; gen(1, MAXV);</a:t>
            </a:r>
          </a:p>
          <a:p>
            <a:pPr>
              <a:lnSpc>
                <a:spcPct val="100000"/>
              </a:lnSpc>
              <a:spcBef>
                <a:spcPts val="0"/>
              </a:spcBef>
              <a:spcAft>
                <a:spcPts val="0"/>
              </a:spcAft>
            </a:pPr>
            <a:r>
              <a:rPr lang="zh-CN" altLang="en-US" sz="1800"/>
              <a:t>    cin &gt;&gt; n;</a:t>
            </a:r>
          </a:p>
          <a:p>
            <a:pPr>
              <a:lnSpc>
                <a:spcPct val="100000"/>
              </a:lnSpc>
              <a:spcBef>
                <a:spcPts val="0"/>
              </a:spcBef>
              <a:spcAft>
                <a:spcPts val="0"/>
              </a:spcAft>
            </a:pPr>
            <a:r>
              <a:rPr lang="zh-CN" altLang="en-US" sz="1800"/>
              <a:t>    cout &lt;&lt; n &lt;&lt; endl;</a:t>
            </a:r>
          </a:p>
          <a:p>
            <a:pPr>
              <a:lnSpc>
                <a:spcPct val="100000"/>
              </a:lnSpc>
              <a:spcBef>
                <a:spcPts val="0"/>
              </a:spcBef>
              <a:spcAft>
                <a:spcPts val="0"/>
              </a:spcAft>
            </a:pPr>
            <a:r>
              <a:rPr lang="zh-CN" altLang="en-US" sz="1800"/>
              <a:t>    for(int i = 1; i &lt;= n; i++){</a:t>
            </a:r>
          </a:p>
          <a:p>
            <a:pPr>
              <a:lnSpc>
                <a:spcPct val="100000"/>
              </a:lnSpc>
              <a:spcBef>
                <a:spcPts val="0"/>
              </a:spcBef>
              <a:spcAft>
                <a:spcPts val="0"/>
              </a:spcAft>
            </a:pPr>
            <a:r>
              <a:rPr lang="zh-CN" altLang="en-US" sz="1800"/>
              <a:t>        int l = gen(e), r = gen(e);</a:t>
            </a:r>
          </a:p>
          <a:p>
            <a:pPr>
              <a:lnSpc>
                <a:spcPct val="100000"/>
              </a:lnSpc>
              <a:spcBef>
                <a:spcPts val="0"/>
              </a:spcBef>
              <a:spcAft>
                <a:spcPts val="0"/>
              </a:spcAft>
            </a:pPr>
            <a:r>
              <a:rPr lang="zh-CN" altLang="en-US" sz="1800"/>
              <a:t>        if(l &gt; r) swap(l, r);</a:t>
            </a:r>
          </a:p>
          <a:p>
            <a:pPr>
              <a:lnSpc>
                <a:spcPct val="100000"/>
              </a:lnSpc>
              <a:spcBef>
                <a:spcPts val="0"/>
              </a:spcBef>
              <a:spcAft>
                <a:spcPts val="0"/>
              </a:spcAft>
            </a:pPr>
            <a:r>
              <a:rPr lang="zh-CN" altLang="en-US" sz="1800"/>
              <a:t>            cout &lt;&lt; l &lt;&lt; ' ' &lt;&lt; r &lt;&lt; endl;</a:t>
            </a:r>
          </a:p>
          <a:p>
            <a:pPr>
              <a:lnSpc>
                <a:spcPct val="100000"/>
              </a:lnSpc>
              <a:spcBef>
                <a:spcPts val="0"/>
              </a:spcBef>
              <a:spcAft>
                <a:spcPts val="0"/>
              </a:spcAft>
            </a:pPr>
            <a:r>
              <a:rPr lang="zh-CN" altLang="en-US" sz="1800"/>
              <a:t>    }</a:t>
            </a:r>
          </a:p>
          <a:p>
            <a:pPr>
              <a:lnSpc>
                <a:spcPct val="100000"/>
              </a:lnSpc>
              <a:spcBef>
                <a:spcPts val="0"/>
              </a:spcBef>
              <a:spcAft>
                <a:spcPts val="0"/>
              </a:spcAft>
            </a:pPr>
            <a:r>
              <a:rPr lang="zh-CN" altLang="en-US" sz="1800"/>
              <a:t>}</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生成效果</a:t>
            </a:r>
          </a:p>
        </p:txBody>
      </p:sp>
      <p:pic>
        <p:nvPicPr>
          <p:cNvPr id="4" name="内容占位符 3"/>
          <p:cNvPicPr>
            <a:picLocks noGrp="1" noChangeAspect="1"/>
          </p:cNvPicPr>
          <p:nvPr>
            <p:ph idx="1"/>
          </p:nvPr>
        </p:nvPicPr>
        <p:blipFill>
          <a:blip r:embed="rId2"/>
          <a:stretch>
            <a:fillRect/>
          </a:stretch>
        </p:blipFill>
        <p:spPr>
          <a:xfrm>
            <a:off x="1283335" y="2209800"/>
            <a:ext cx="1447800" cy="1228725"/>
          </a:xfrm>
          <a:prstGeom prst="rect">
            <a:avLst/>
          </a:prstGeom>
        </p:spPr>
      </p:pic>
      <p:pic>
        <p:nvPicPr>
          <p:cNvPr id="5" name="图片 4"/>
          <p:cNvPicPr>
            <a:picLocks noChangeAspect="1"/>
          </p:cNvPicPr>
          <p:nvPr/>
        </p:nvPicPr>
        <p:blipFill>
          <a:blip r:embed="rId3"/>
          <a:stretch>
            <a:fillRect/>
          </a:stretch>
        </p:blipFill>
        <p:spPr>
          <a:xfrm>
            <a:off x="5321300" y="2005330"/>
            <a:ext cx="2762250" cy="1638300"/>
          </a:xfrm>
          <a:prstGeom prst="rect">
            <a:avLst/>
          </a:prstGeom>
        </p:spPr>
      </p:pic>
      <p:pic>
        <p:nvPicPr>
          <p:cNvPr id="6" name="图片 5"/>
          <p:cNvPicPr>
            <a:picLocks noChangeAspect="1"/>
          </p:cNvPicPr>
          <p:nvPr/>
        </p:nvPicPr>
        <p:blipFill>
          <a:blip r:embed="rId4"/>
          <a:stretch>
            <a:fillRect/>
          </a:stretch>
        </p:blipFill>
        <p:spPr>
          <a:xfrm>
            <a:off x="1283335" y="4283075"/>
            <a:ext cx="8705850" cy="1819275"/>
          </a:xfrm>
          <a:prstGeom prst="rect">
            <a:avLst/>
          </a:prstGeom>
        </p:spPr>
      </p:pic>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生成效果</a:t>
            </a:r>
          </a:p>
        </p:txBody>
      </p:sp>
      <p:pic>
        <p:nvPicPr>
          <p:cNvPr id="4" name="内容占位符 3"/>
          <p:cNvPicPr>
            <a:picLocks noGrp="1" noChangeAspect="1"/>
          </p:cNvPicPr>
          <p:nvPr>
            <p:ph idx="1"/>
          </p:nvPr>
        </p:nvPicPr>
        <p:blipFill>
          <a:blip r:embed="rId2"/>
          <a:stretch>
            <a:fillRect/>
          </a:stretch>
        </p:blipFill>
        <p:spPr>
          <a:xfrm>
            <a:off x="934720" y="1958975"/>
            <a:ext cx="2286000" cy="1800225"/>
          </a:xfrm>
          <a:prstGeom prst="rect">
            <a:avLst/>
          </a:prstGeom>
        </p:spPr>
      </p:pic>
      <p:pic>
        <p:nvPicPr>
          <p:cNvPr id="5" name="图片 4"/>
          <p:cNvPicPr>
            <a:picLocks noChangeAspect="1"/>
          </p:cNvPicPr>
          <p:nvPr/>
        </p:nvPicPr>
        <p:blipFill>
          <a:blip r:embed="rId3"/>
          <a:stretch>
            <a:fillRect/>
          </a:stretch>
        </p:blipFill>
        <p:spPr>
          <a:xfrm>
            <a:off x="4024630" y="1958975"/>
            <a:ext cx="2505075" cy="1866900"/>
          </a:xfrm>
          <a:prstGeom prst="rect">
            <a:avLst/>
          </a:prstGeom>
        </p:spPr>
      </p:pic>
      <p:pic>
        <p:nvPicPr>
          <p:cNvPr id="6" name="图片 5"/>
          <p:cNvPicPr>
            <a:picLocks noChangeAspect="1"/>
          </p:cNvPicPr>
          <p:nvPr/>
        </p:nvPicPr>
        <p:blipFill>
          <a:blip r:embed="rId4"/>
          <a:stretch>
            <a:fillRect/>
          </a:stretch>
        </p:blipFill>
        <p:spPr>
          <a:xfrm>
            <a:off x="934720" y="4476115"/>
            <a:ext cx="8229600" cy="1800225"/>
          </a:xfrm>
          <a:prstGeom prst="rect">
            <a:avLst/>
          </a:prstGeom>
        </p:spPr>
      </p:pic>
      <p:sp>
        <p:nvSpPr>
          <p:cNvPr id="7" name="文本框 6"/>
          <p:cNvSpPr txBox="1"/>
          <p:nvPr/>
        </p:nvSpPr>
        <p:spPr>
          <a:xfrm>
            <a:off x="7901940" y="2045970"/>
            <a:ext cx="4069080" cy="922020"/>
          </a:xfrm>
          <a:prstGeom prst="rect">
            <a:avLst/>
          </a:prstGeom>
          <a:noFill/>
        </p:spPr>
        <p:txBody>
          <a:bodyPr wrap="none" rtlCol="0">
            <a:spAutoFit/>
          </a:bodyPr>
          <a:lstStyle/>
          <a:p>
            <a:r>
              <a:rPr lang="zh-CN" altLang="en-US"/>
              <a:t>结论：在采用均匀分布类型生成随机数</a:t>
            </a:r>
          </a:p>
          <a:p>
            <a:r>
              <a:rPr lang="zh-CN" altLang="en-US"/>
              <a:t>时，区间的长度短的数据比例大，区间</a:t>
            </a:r>
          </a:p>
          <a:p>
            <a:r>
              <a:rPr lang="zh-CN" altLang="en-US"/>
              <a:t>长度长的数据比较小。</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a:t>
            </a:r>
            <a:r>
              <a:rPr lang="zh-CN" altLang="en-US"/>
              <a:t>生成长度均匀的随机区间</a:t>
            </a:r>
          </a:p>
        </p:txBody>
      </p:sp>
      <p:sp>
        <p:nvSpPr>
          <p:cNvPr id="3" name="内容占位符 2"/>
          <p:cNvSpPr>
            <a:spLocks noGrp="1"/>
          </p:cNvSpPr>
          <p:nvPr>
            <p:ph idx="1"/>
          </p:nvPr>
        </p:nvSpPr>
        <p:spPr/>
        <p:txBody>
          <a:bodyPr>
            <a:normAutofit/>
          </a:bodyPr>
          <a:lstStyle/>
          <a:p>
            <a:pPr>
              <a:lnSpc>
                <a:spcPct val="100000"/>
              </a:lnSpc>
              <a:spcBef>
                <a:spcPts val="0"/>
              </a:spcBef>
              <a:spcAft>
                <a:spcPts val="0"/>
              </a:spcAft>
            </a:pPr>
            <a:r>
              <a:rPr lang="zh-CN" altLang="en-US"/>
              <a:t>换一个角度，先用</a:t>
            </a:r>
            <a:r>
              <a:rPr lang="en-US" altLang="zh-CN"/>
              <a:t>RNG</a:t>
            </a:r>
            <a:r>
              <a:rPr lang="zh-CN" altLang="en-US"/>
              <a:t>生成一个随机的长度值，再生成一个合法的随机的区间左端点，右端点就是确定值了。</a:t>
            </a:r>
          </a:p>
          <a:p>
            <a:pPr>
              <a:lnSpc>
                <a:spcPct val="100000"/>
              </a:lnSpc>
              <a:spcBef>
                <a:spcPts val="0"/>
              </a:spcBef>
              <a:spcAft>
                <a:spcPts val="0"/>
              </a:spcAft>
            </a:pPr>
            <a:endParaRPr lang="zh-CN" altLang="en-US"/>
          </a:p>
          <a:p>
            <a:pPr>
              <a:lnSpc>
                <a:spcPct val="100000"/>
              </a:lnSpc>
              <a:spcBef>
                <a:spcPts val="0"/>
              </a:spcBef>
              <a:spcAft>
                <a:spcPts val="0"/>
              </a:spcAft>
            </a:pPr>
            <a:r>
              <a:rPr lang="zh-CN" altLang="en-US"/>
              <a:t>pair&lt;int,int&gt; get(int len){</a:t>
            </a:r>
          </a:p>
          <a:p>
            <a:pPr>
              <a:lnSpc>
                <a:spcPct val="100000"/>
              </a:lnSpc>
              <a:spcBef>
                <a:spcPts val="0"/>
              </a:spcBef>
              <a:spcAft>
                <a:spcPts val="0"/>
              </a:spcAft>
            </a:pPr>
            <a:r>
              <a:rPr lang="zh-CN" altLang="en-US"/>
              <a:t>    mt19937 x(len);</a:t>
            </a:r>
          </a:p>
          <a:p>
            <a:pPr>
              <a:lnSpc>
                <a:spcPct val="100000"/>
              </a:lnSpc>
              <a:spcBef>
                <a:spcPts val="0"/>
              </a:spcBef>
              <a:spcAft>
                <a:spcPts val="0"/>
              </a:spcAft>
            </a:pPr>
            <a:r>
              <a:rPr lang="zh-CN" altLang="en-US"/>
              <a:t>    int rg = MAXV / len + 1;</a:t>
            </a:r>
          </a:p>
          <a:p>
            <a:pPr>
              <a:lnSpc>
                <a:spcPct val="100000"/>
              </a:lnSpc>
              <a:spcBef>
                <a:spcPts val="0"/>
              </a:spcBef>
              <a:spcAft>
                <a:spcPts val="0"/>
              </a:spcAft>
            </a:pPr>
            <a:r>
              <a:rPr lang="zh-CN" altLang="en-US"/>
              <a:t>    uniform_int_distribution&lt;int&gt; d(1, rg);</a:t>
            </a:r>
          </a:p>
          <a:p>
            <a:pPr>
              <a:lnSpc>
                <a:spcPct val="100000"/>
              </a:lnSpc>
              <a:spcBef>
                <a:spcPts val="0"/>
              </a:spcBef>
              <a:spcAft>
                <a:spcPts val="0"/>
              </a:spcAft>
            </a:pPr>
            <a:r>
              <a:rPr lang="zh-CN" altLang="en-US"/>
              <a:t>    int l = d(x);</a:t>
            </a:r>
          </a:p>
          <a:p>
            <a:pPr>
              <a:lnSpc>
                <a:spcPct val="100000"/>
              </a:lnSpc>
              <a:spcBef>
                <a:spcPts val="0"/>
              </a:spcBef>
              <a:spcAft>
                <a:spcPts val="0"/>
              </a:spcAft>
            </a:pPr>
            <a:r>
              <a:rPr lang="zh-CN" altLang="en-US"/>
              <a:t>    int r = l + len - 1;</a:t>
            </a:r>
          </a:p>
          <a:p>
            <a:pPr>
              <a:lnSpc>
                <a:spcPct val="100000"/>
              </a:lnSpc>
              <a:spcBef>
                <a:spcPts val="0"/>
              </a:spcBef>
              <a:spcAft>
                <a:spcPts val="0"/>
              </a:spcAft>
            </a:pPr>
            <a:r>
              <a:rPr lang="zh-CN" altLang="en-US"/>
              <a:t>    return make_pair(l, r); </a:t>
            </a:r>
          </a:p>
          <a:p>
            <a:pPr>
              <a:lnSpc>
                <a:spcPct val="100000"/>
              </a:lnSpc>
              <a:spcBef>
                <a:spcPts val="0"/>
              </a:spcBef>
              <a:spcAft>
                <a:spcPts val="0"/>
              </a:spcAft>
            </a:pPr>
            <a:r>
              <a:rPr lang="zh-CN" altLang="en-US"/>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双向迭代器的示例</a:t>
            </a:r>
          </a:p>
        </p:txBody>
      </p:sp>
      <p:sp>
        <p:nvSpPr>
          <p:cNvPr id="3" name="内容占位符 2"/>
          <p:cNvSpPr>
            <a:spLocks noGrp="1"/>
          </p:cNvSpPr>
          <p:nvPr>
            <p:ph idx="1"/>
          </p:nvPr>
        </p:nvSpPr>
        <p:spPr>
          <a:xfrm>
            <a:off x="1024128" y="1878874"/>
            <a:ext cx="10405872" cy="4415246"/>
          </a:xfrm>
        </p:spPr>
        <p:txBody>
          <a:bodyPr>
            <a:normAutofit lnSpcReduction="10000"/>
          </a:bodyPr>
          <a:lstStyle/>
          <a:p>
            <a:pPr>
              <a:lnSpc>
                <a:spcPct val="120000"/>
              </a:lnSpc>
              <a:spcBef>
                <a:spcPts val="0"/>
              </a:spcBef>
              <a:spcAft>
                <a:spcPts val="0"/>
              </a:spcAft>
            </a:pPr>
            <a:r>
              <a:rPr lang="zh-CN" altLang="en-US" sz="2000"/>
              <a:t>list 的迭代器是双向迭代器，所以以下代码可以：</a:t>
            </a:r>
          </a:p>
          <a:p>
            <a:pPr>
              <a:lnSpc>
                <a:spcPct val="120000"/>
              </a:lnSpc>
              <a:spcBef>
                <a:spcPts val="0"/>
              </a:spcBef>
              <a:spcAft>
                <a:spcPts val="0"/>
              </a:spcAft>
            </a:pPr>
            <a:r>
              <a:rPr lang="zh-CN" altLang="en-US" sz="2000"/>
              <a:t>    list&lt;int&gt; v;</a:t>
            </a:r>
          </a:p>
          <a:p>
            <a:pPr>
              <a:lnSpc>
                <a:spcPct val="120000"/>
              </a:lnSpc>
              <a:spcBef>
                <a:spcPts val="0"/>
              </a:spcBef>
              <a:spcAft>
                <a:spcPts val="0"/>
              </a:spcAft>
            </a:pPr>
            <a:r>
              <a:rPr lang="zh-CN" altLang="en-US" sz="2000"/>
              <a:t>    list&lt;int&gt;::const_iterator li;</a:t>
            </a:r>
          </a:p>
          <a:p>
            <a:pPr>
              <a:lnSpc>
                <a:spcPct val="120000"/>
              </a:lnSpc>
              <a:spcBef>
                <a:spcPts val="0"/>
              </a:spcBef>
              <a:spcAft>
                <a:spcPts val="0"/>
              </a:spcAft>
            </a:pPr>
            <a:r>
              <a:rPr lang="zh-CN" altLang="en-US" sz="2000"/>
              <a:t>    for( li = v.begin(); li != v.end (); li++ )</a:t>
            </a:r>
          </a:p>
          <a:p>
            <a:pPr>
              <a:lnSpc>
                <a:spcPct val="120000"/>
              </a:lnSpc>
              <a:spcBef>
                <a:spcPts val="0"/>
              </a:spcBef>
              <a:spcAft>
                <a:spcPts val="0"/>
              </a:spcAft>
            </a:pPr>
            <a:r>
              <a:rPr lang="zh-CN" altLang="en-US" sz="2000"/>
              <a:t>        cout &lt;&lt; * li;    </a:t>
            </a:r>
          </a:p>
          <a:p>
            <a:pPr>
              <a:lnSpc>
                <a:spcPct val="120000"/>
              </a:lnSpc>
              <a:spcBef>
                <a:spcPts val="0"/>
              </a:spcBef>
              <a:spcAft>
                <a:spcPts val="0"/>
              </a:spcAft>
            </a:pPr>
            <a:endParaRPr lang="zh-CN" altLang="en-US" sz="2000"/>
          </a:p>
          <a:p>
            <a:pPr>
              <a:lnSpc>
                <a:spcPct val="120000"/>
              </a:lnSpc>
              <a:spcBef>
                <a:spcPts val="0"/>
              </a:spcBef>
              <a:spcAft>
                <a:spcPts val="0"/>
              </a:spcAft>
            </a:pPr>
            <a:r>
              <a:rPr lang="zh-CN" altLang="en-US" sz="2000"/>
              <a:t>以下代码则不行：</a:t>
            </a:r>
          </a:p>
          <a:p>
            <a:pPr>
              <a:lnSpc>
                <a:spcPct val="120000"/>
              </a:lnSpc>
              <a:spcBef>
                <a:spcPts val="0"/>
              </a:spcBef>
              <a:spcAft>
                <a:spcPts val="0"/>
              </a:spcAft>
            </a:pPr>
            <a:r>
              <a:rPr lang="zh-CN" altLang="en-US" sz="2000"/>
              <a:t>    for( li = v.begin(); li &lt; v.end (); li++ ) //</a:t>
            </a:r>
            <a:r>
              <a:rPr lang="zh-CN" altLang="en-US" sz="2000">
                <a:solidFill>
                  <a:srgbClr val="FF0000"/>
                </a:solidFill>
              </a:rPr>
              <a:t>双向迭代器不支持 &lt;</a:t>
            </a:r>
          </a:p>
          <a:p>
            <a:pPr>
              <a:lnSpc>
                <a:spcPct val="120000"/>
              </a:lnSpc>
              <a:spcBef>
                <a:spcPts val="0"/>
              </a:spcBef>
              <a:spcAft>
                <a:spcPts val="0"/>
              </a:spcAft>
            </a:pPr>
            <a:r>
              <a:rPr lang="zh-CN" altLang="en-US" sz="2000"/>
              <a:t>        cout &lt;&lt; * li;    </a:t>
            </a:r>
          </a:p>
          <a:p>
            <a:pPr>
              <a:lnSpc>
                <a:spcPct val="120000"/>
              </a:lnSpc>
              <a:spcBef>
                <a:spcPts val="0"/>
              </a:spcBef>
              <a:spcAft>
                <a:spcPts val="0"/>
              </a:spcAft>
            </a:pPr>
            <a:r>
              <a:rPr lang="zh-CN" altLang="en-US" sz="2000"/>
              <a:t>    </a:t>
            </a:r>
          </a:p>
          <a:p>
            <a:pPr>
              <a:lnSpc>
                <a:spcPct val="120000"/>
              </a:lnSpc>
              <a:spcBef>
                <a:spcPts val="0"/>
              </a:spcBef>
              <a:spcAft>
                <a:spcPts val="0"/>
              </a:spcAft>
            </a:pPr>
            <a:r>
              <a:rPr lang="zh-CN" altLang="en-US" sz="2000"/>
              <a:t>    for(int i = 0;i &lt; v.size() ; i++)</a:t>
            </a:r>
          </a:p>
          <a:p>
            <a:pPr>
              <a:lnSpc>
                <a:spcPct val="120000"/>
              </a:lnSpc>
              <a:spcBef>
                <a:spcPts val="0"/>
              </a:spcBef>
              <a:spcAft>
                <a:spcPts val="0"/>
              </a:spcAft>
            </a:pPr>
            <a:r>
              <a:rPr lang="zh-CN" altLang="en-US" sz="2000"/>
              <a:t>        cout &lt;&lt; v[i];             //</a:t>
            </a:r>
            <a:r>
              <a:rPr lang="zh-CN" altLang="en-US" sz="2000">
                <a:solidFill>
                  <a:srgbClr val="FF0000"/>
                </a:solidFill>
              </a:rPr>
              <a:t>双向迭代器不支持 []</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100000"/>
              </a:lnSpc>
              <a:spcBef>
                <a:spcPts val="0"/>
              </a:spcBef>
              <a:spcAft>
                <a:spcPts val="0"/>
              </a:spcAft>
            </a:pPr>
            <a:r>
              <a:rPr lang="zh-CN" altLang="en-US"/>
              <a:t>int main(){</a:t>
            </a:r>
          </a:p>
          <a:p>
            <a:pPr>
              <a:lnSpc>
                <a:spcPct val="100000"/>
              </a:lnSpc>
              <a:spcBef>
                <a:spcPts val="0"/>
              </a:spcBef>
              <a:spcAft>
                <a:spcPts val="0"/>
              </a:spcAft>
            </a:pPr>
            <a:r>
              <a:rPr lang="zh-CN" altLang="en-US"/>
              <a:t>    int n;</a:t>
            </a:r>
          </a:p>
          <a:p>
            <a:pPr>
              <a:lnSpc>
                <a:spcPct val="100000"/>
              </a:lnSpc>
              <a:spcBef>
                <a:spcPts val="0"/>
              </a:spcBef>
              <a:spcAft>
                <a:spcPts val="0"/>
              </a:spcAft>
            </a:pPr>
            <a:r>
              <a:rPr lang="zh-CN" altLang="en-US"/>
              <a:t>    mt19937 e(time(0));</a:t>
            </a:r>
          </a:p>
          <a:p>
            <a:pPr>
              <a:lnSpc>
                <a:spcPct val="100000"/>
              </a:lnSpc>
              <a:spcBef>
                <a:spcPts val="0"/>
              </a:spcBef>
              <a:spcAft>
                <a:spcPts val="0"/>
              </a:spcAft>
            </a:pPr>
            <a:r>
              <a:rPr lang="zh-CN" altLang="en-US"/>
              <a:t>    uniform_int_distribution&lt;int&gt; gen(1, MAXV);</a:t>
            </a:r>
          </a:p>
          <a:p>
            <a:pPr>
              <a:lnSpc>
                <a:spcPct val="100000"/>
              </a:lnSpc>
              <a:spcBef>
                <a:spcPts val="0"/>
              </a:spcBef>
              <a:spcAft>
                <a:spcPts val="0"/>
              </a:spcAft>
            </a:pPr>
            <a:r>
              <a:rPr lang="zh-CN" altLang="en-US"/>
              <a:t>    cin &gt;&gt; n;</a:t>
            </a:r>
          </a:p>
          <a:p>
            <a:pPr>
              <a:lnSpc>
                <a:spcPct val="100000"/>
              </a:lnSpc>
              <a:spcBef>
                <a:spcPts val="0"/>
              </a:spcBef>
              <a:spcAft>
                <a:spcPts val="0"/>
              </a:spcAft>
            </a:pPr>
            <a:r>
              <a:rPr lang="zh-CN" altLang="en-US"/>
              <a:t>    cout &lt;&lt; n &lt;&lt; endl;</a:t>
            </a:r>
          </a:p>
          <a:p>
            <a:pPr>
              <a:lnSpc>
                <a:spcPct val="100000"/>
              </a:lnSpc>
              <a:spcBef>
                <a:spcPts val="0"/>
              </a:spcBef>
              <a:spcAft>
                <a:spcPts val="0"/>
              </a:spcAft>
            </a:pPr>
            <a:r>
              <a:rPr lang="zh-CN" altLang="en-US"/>
              <a:t>    for(int i = 1; i &lt;= n; i++){</a:t>
            </a:r>
          </a:p>
          <a:p>
            <a:pPr>
              <a:lnSpc>
                <a:spcPct val="100000"/>
              </a:lnSpc>
              <a:spcBef>
                <a:spcPts val="0"/>
              </a:spcBef>
              <a:spcAft>
                <a:spcPts val="0"/>
              </a:spcAft>
            </a:pPr>
            <a:r>
              <a:rPr lang="zh-CN" altLang="en-US"/>
              <a:t>        int len = gen(e);</a:t>
            </a:r>
          </a:p>
          <a:p>
            <a:pPr>
              <a:lnSpc>
                <a:spcPct val="100000"/>
              </a:lnSpc>
              <a:spcBef>
                <a:spcPts val="0"/>
              </a:spcBef>
              <a:spcAft>
                <a:spcPts val="0"/>
              </a:spcAft>
            </a:pPr>
            <a:r>
              <a:rPr lang="zh-CN" altLang="en-US"/>
              <a:t>        pair&lt;int, int&gt; p = get(len);</a:t>
            </a:r>
          </a:p>
          <a:p>
            <a:pPr>
              <a:lnSpc>
                <a:spcPct val="100000"/>
              </a:lnSpc>
              <a:spcBef>
                <a:spcPts val="0"/>
              </a:spcBef>
              <a:spcAft>
                <a:spcPts val="0"/>
              </a:spcAft>
            </a:pPr>
            <a:r>
              <a:rPr lang="zh-CN" altLang="en-US"/>
              <a:t>        cout &lt;&lt; p.first &lt;&lt; ' ' &lt;&lt; p.second &lt;&lt; endl;</a:t>
            </a:r>
          </a:p>
          <a:p>
            <a:pPr>
              <a:lnSpc>
                <a:spcPct val="100000"/>
              </a:lnSpc>
              <a:spcBef>
                <a:spcPts val="0"/>
              </a:spcBef>
              <a:spcAft>
                <a:spcPts val="0"/>
              </a:spcAft>
            </a:pPr>
            <a:r>
              <a:rPr lang="zh-CN" altLang="en-US"/>
              <a:t>    }</a:t>
            </a:r>
          </a:p>
          <a:p>
            <a:pPr>
              <a:lnSpc>
                <a:spcPct val="100000"/>
              </a:lnSpc>
              <a:spcBef>
                <a:spcPts val="0"/>
              </a:spcBef>
              <a:spcAft>
                <a:spcPts val="0"/>
              </a:spcAft>
            </a:pPr>
            <a:r>
              <a:rPr lang="zh-CN" altLang="en-US"/>
              <a:t>}</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生成效果</a:t>
            </a:r>
          </a:p>
        </p:txBody>
      </p:sp>
      <p:pic>
        <p:nvPicPr>
          <p:cNvPr id="4" name="内容占位符 3"/>
          <p:cNvPicPr>
            <a:picLocks noGrp="1" noChangeAspect="1"/>
          </p:cNvPicPr>
          <p:nvPr>
            <p:ph idx="1"/>
          </p:nvPr>
        </p:nvPicPr>
        <p:blipFill>
          <a:blip r:embed="rId2"/>
          <a:stretch>
            <a:fillRect/>
          </a:stretch>
        </p:blipFill>
        <p:spPr>
          <a:xfrm>
            <a:off x="869950" y="1832610"/>
            <a:ext cx="2162175" cy="1800225"/>
          </a:xfrm>
          <a:prstGeom prst="rect">
            <a:avLst/>
          </a:prstGeom>
        </p:spPr>
      </p:pic>
      <p:pic>
        <p:nvPicPr>
          <p:cNvPr id="5" name="图片 4"/>
          <p:cNvPicPr>
            <a:picLocks noChangeAspect="1"/>
          </p:cNvPicPr>
          <p:nvPr/>
        </p:nvPicPr>
        <p:blipFill>
          <a:blip r:embed="rId3"/>
          <a:stretch>
            <a:fillRect/>
          </a:stretch>
        </p:blipFill>
        <p:spPr>
          <a:xfrm>
            <a:off x="5232400" y="1724025"/>
            <a:ext cx="1952625" cy="1828800"/>
          </a:xfrm>
          <a:prstGeom prst="rect">
            <a:avLst/>
          </a:prstGeom>
        </p:spPr>
      </p:pic>
      <p:pic>
        <p:nvPicPr>
          <p:cNvPr id="6" name="图片 5"/>
          <p:cNvPicPr>
            <a:picLocks noChangeAspect="1"/>
          </p:cNvPicPr>
          <p:nvPr/>
        </p:nvPicPr>
        <p:blipFill>
          <a:blip r:embed="rId4"/>
          <a:stretch>
            <a:fillRect/>
          </a:stretch>
        </p:blipFill>
        <p:spPr>
          <a:xfrm>
            <a:off x="869950" y="4537075"/>
            <a:ext cx="5124450" cy="1819275"/>
          </a:xfrm>
          <a:prstGeom prst="rect">
            <a:avLst/>
          </a:prstGeom>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a:t>
            </a:r>
            <a:r>
              <a:rPr lang="zh-CN" altLang="en-US"/>
              <a:t>生成随机字符串</a:t>
            </a:r>
          </a:p>
        </p:txBody>
      </p:sp>
      <p:sp>
        <p:nvSpPr>
          <p:cNvPr id="3" name="内容占位符 2"/>
          <p:cNvSpPr>
            <a:spLocks noGrp="1"/>
          </p:cNvSpPr>
          <p:nvPr>
            <p:ph idx="1"/>
          </p:nvPr>
        </p:nvSpPr>
        <p:spPr/>
        <p:txBody>
          <a:bodyPr>
            <a:normAutofit fontScale="77500" lnSpcReduction="10000"/>
          </a:bodyPr>
          <a:lstStyle/>
          <a:p>
            <a:pPr>
              <a:lnSpc>
                <a:spcPct val="120000"/>
              </a:lnSpc>
              <a:spcBef>
                <a:spcPts val="0"/>
              </a:spcBef>
              <a:spcAft>
                <a:spcPts val="0"/>
              </a:spcAft>
            </a:pPr>
            <a:r>
              <a:rPr lang="zh-CN" altLang="en-US"/>
              <a:t>#include&lt;bits/stdc++.h&gt;</a:t>
            </a:r>
          </a:p>
          <a:p>
            <a:pPr>
              <a:lnSpc>
                <a:spcPct val="120000"/>
              </a:lnSpc>
              <a:spcBef>
                <a:spcPts val="0"/>
              </a:spcBef>
              <a:spcAft>
                <a:spcPts val="0"/>
              </a:spcAft>
            </a:pPr>
            <a:r>
              <a:rPr lang="zh-CN" altLang="en-US"/>
              <a:t>using namespace std;</a:t>
            </a:r>
          </a:p>
          <a:p>
            <a:pPr>
              <a:lnSpc>
                <a:spcPct val="120000"/>
              </a:lnSpc>
              <a:spcBef>
                <a:spcPts val="0"/>
              </a:spcBef>
              <a:spcAft>
                <a:spcPts val="0"/>
              </a:spcAft>
            </a:pPr>
            <a:r>
              <a:rPr lang="zh-CN" altLang="en-US"/>
              <a:t>#define MAXN (int) 1E5</a:t>
            </a:r>
          </a:p>
          <a:p>
            <a:pPr>
              <a:lnSpc>
                <a:spcPct val="120000"/>
              </a:lnSpc>
              <a:spcBef>
                <a:spcPts val="0"/>
              </a:spcBef>
              <a:spcAft>
                <a:spcPts val="0"/>
              </a:spcAft>
            </a:pPr>
            <a:r>
              <a:rPr lang="zh-CN" altLang="en-US"/>
              <a:t>int main(){</a:t>
            </a:r>
          </a:p>
          <a:p>
            <a:pPr>
              <a:lnSpc>
                <a:spcPct val="120000"/>
              </a:lnSpc>
              <a:spcBef>
                <a:spcPts val="0"/>
              </a:spcBef>
              <a:spcAft>
                <a:spcPts val="0"/>
              </a:spcAft>
            </a:pPr>
            <a:r>
              <a:rPr lang="zh-CN" altLang="en-US"/>
              <a:t>    mt19937 e(time(0));</a:t>
            </a:r>
          </a:p>
          <a:p>
            <a:pPr>
              <a:lnSpc>
                <a:spcPct val="120000"/>
              </a:lnSpc>
              <a:spcBef>
                <a:spcPts val="0"/>
              </a:spcBef>
              <a:spcAft>
                <a:spcPts val="0"/>
              </a:spcAft>
            </a:pPr>
            <a:r>
              <a:rPr lang="zh-CN" altLang="en-US"/>
              <a:t>    uniform_int_distribution&lt;int&gt; gen(0, 25);</a:t>
            </a:r>
          </a:p>
          <a:p>
            <a:pPr>
              <a:lnSpc>
                <a:spcPct val="120000"/>
              </a:lnSpc>
              <a:spcBef>
                <a:spcPts val="0"/>
              </a:spcBef>
              <a:spcAft>
                <a:spcPts val="0"/>
              </a:spcAft>
            </a:pPr>
            <a:r>
              <a:rPr lang="zh-CN" altLang="en-US"/>
              <a:t>    int n;</a:t>
            </a:r>
          </a:p>
          <a:p>
            <a:pPr>
              <a:lnSpc>
                <a:spcPct val="120000"/>
              </a:lnSpc>
              <a:spcBef>
                <a:spcPts val="0"/>
              </a:spcBef>
              <a:spcAft>
                <a:spcPts val="0"/>
              </a:spcAft>
            </a:pPr>
            <a:r>
              <a:rPr lang="zh-CN" altLang="en-US"/>
              <a:t>    cin &gt;&gt; n;</a:t>
            </a:r>
          </a:p>
          <a:p>
            <a:pPr>
              <a:lnSpc>
                <a:spcPct val="120000"/>
              </a:lnSpc>
              <a:spcBef>
                <a:spcPts val="0"/>
              </a:spcBef>
              <a:spcAft>
                <a:spcPts val="0"/>
              </a:spcAft>
            </a:pPr>
            <a:r>
              <a:rPr lang="zh-CN" altLang="en-US"/>
              <a:t>     for(int i = 1; i &lt;= n; i++){</a:t>
            </a:r>
          </a:p>
          <a:p>
            <a:pPr>
              <a:lnSpc>
                <a:spcPct val="120000"/>
              </a:lnSpc>
              <a:spcBef>
                <a:spcPts val="0"/>
              </a:spcBef>
              <a:spcAft>
                <a:spcPts val="0"/>
              </a:spcAft>
            </a:pPr>
            <a:r>
              <a:rPr lang="zh-CN" altLang="en-US"/>
              <a:t>        char c = gen(e) + 'a';</a:t>
            </a:r>
          </a:p>
          <a:p>
            <a:pPr>
              <a:lnSpc>
                <a:spcPct val="120000"/>
              </a:lnSpc>
              <a:spcBef>
                <a:spcPts val="0"/>
              </a:spcBef>
              <a:spcAft>
                <a:spcPts val="0"/>
              </a:spcAft>
            </a:pPr>
            <a:r>
              <a:rPr lang="zh-CN" altLang="en-US"/>
              <a:t>        cout &lt;&lt; c ;</a:t>
            </a:r>
          </a:p>
          <a:p>
            <a:pPr>
              <a:lnSpc>
                <a:spcPct val="120000"/>
              </a:lnSpc>
              <a:spcBef>
                <a:spcPts val="0"/>
              </a:spcBef>
              <a:spcAft>
                <a:spcPts val="0"/>
              </a:spcAft>
            </a:pPr>
            <a:r>
              <a:rPr lang="zh-CN" altLang="en-US"/>
              <a:t>    }</a:t>
            </a:r>
          </a:p>
          <a:p>
            <a:pPr>
              <a:lnSpc>
                <a:spcPct val="120000"/>
              </a:lnSpc>
              <a:spcBef>
                <a:spcPts val="0"/>
              </a:spcBef>
              <a:spcAft>
                <a:spcPts val="0"/>
              </a:spcAft>
            </a:pPr>
            <a:r>
              <a:rPr lang="zh-CN" altLang="en-US"/>
              <a:t>    cout &lt;&lt; endl;</a:t>
            </a:r>
          </a:p>
          <a:p>
            <a:pPr>
              <a:lnSpc>
                <a:spcPct val="120000"/>
              </a:lnSpc>
              <a:spcBef>
                <a:spcPts val="0"/>
              </a:spcBef>
              <a:spcAft>
                <a:spcPts val="0"/>
              </a:spcAft>
            </a:pPr>
            <a:r>
              <a:rPr lang="zh-CN" altLang="en-US"/>
              <a:t>}</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 </a:t>
            </a:r>
            <a:r>
              <a:rPr lang="zh-CN" altLang="en-US"/>
              <a:t>生成特殊规律的字符串</a:t>
            </a:r>
          </a:p>
        </p:txBody>
      </p:sp>
      <p:sp>
        <p:nvSpPr>
          <p:cNvPr id="3" name="内容占位符 2"/>
          <p:cNvSpPr>
            <a:spLocks noGrp="1"/>
          </p:cNvSpPr>
          <p:nvPr>
            <p:ph idx="1"/>
          </p:nvPr>
        </p:nvSpPr>
        <p:spPr/>
        <p:txBody>
          <a:bodyPr/>
          <a:lstStyle/>
          <a:p>
            <a:r>
              <a:rPr lang="zh-CN" altLang="en-US"/>
              <a:t>生成连续的一段相同字符的字符串，可以用一个</a:t>
            </a:r>
            <a:r>
              <a:rPr lang="en-US" altLang="zh-CN"/>
              <a:t>RNG</a:t>
            </a:r>
            <a:r>
              <a:rPr lang="zh-CN" altLang="en-US"/>
              <a:t>生成长度，另一个</a:t>
            </a:r>
            <a:r>
              <a:rPr lang="en-US" altLang="zh-CN"/>
              <a:t>RNG</a:t>
            </a:r>
            <a:r>
              <a:rPr lang="zh-CN" altLang="en-US"/>
              <a:t>生成字符类型。</a:t>
            </a:r>
          </a:p>
          <a:p>
            <a:r>
              <a:rPr lang="zh-CN" altLang="en-US"/>
              <a:t>生成回文串，可以用一个</a:t>
            </a:r>
            <a:r>
              <a:rPr lang="en-US" altLang="zh-CN"/>
              <a:t>RNG</a:t>
            </a:r>
            <a:r>
              <a:rPr lang="zh-CN" altLang="en-US"/>
              <a:t>生成长度，一个伯努利</a:t>
            </a:r>
            <a:r>
              <a:rPr lang="en-US" altLang="zh-CN"/>
              <a:t>RNG</a:t>
            </a:r>
            <a:r>
              <a:rPr lang="zh-CN" altLang="en-US"/>
              <a:t>生成当前子串是否是回文，一个</a:t>
            </a:r>
            <a:r>
              <a:rPr lang="en-US" altLang="zh-CN"/>
              <a:t>RNG</a:t>
            </a:r>
            <a:r>
              <a:rPr lang="zh-CN" altLang="en-US"/>
              <a:t>生成回文串。</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生成一段相同字符的字符串</a:t>
            </a:r>
          </a:p>
        </p:txBody>
      </p:sp>
      <p:sp>
        <p:nvSpPr>
          <p:cNvPr id="3" name="内容占位符 2"/>
          <p:cNvSpPr>
            <a:spLocks noGrp="1"/>
          </p:cNvSpPr>
          <p:nvPr>
            <p:ph idx="1"/>
          </p:nvPr>
        </p:nvSpPr>
        <p:spPr>
          <a:xfrm>
            <a:off x="1024255" y="2049145"/>
            <a:ext cx="10405745" cy="4808220"/>
          </a:xfrm>
        </p:spPr>
        <p:txBody>
          <a:bodyPr>
            <a:normAutofit fontScale="90000" lnSpcReduction="20000"/>
          </a:bodyPr>
          <a:lstStyle/>
          <a:p>
            <a:pPr>
              <a:lnSpc>
                <a:spcPct val="100000"/>
              </a:lnSpc>
              <a:spcBef>
                <a:spcPts val="0"/>
              </a:spcBef>
              <a:spcAft>
                <a:spcPts val="0"/>
              </a:spcAft>
            </a:pPr>
            <a:r>
              <a:rPr lang="zh-CN" altLang="en-US"/>
              <a:t>#include&lt;bits/stdc++.h&gt;</a:t>
            </a:r>
          </a:p>
          <a:p>
            <a:pPr>
              <a:lnSpc>
                <a:spcPct val="100000"/>
              </a:lnSpc>
              <a:spcBef>
                <a:spcPts val="0"/>
              </a:spcBef>
              <a:spcAft>
                <a:spcPts val="0"/>
              </a:spcAft>
            </a:pPr>
            <a:r>
              <a:rPr lang="zh-CN" altLang="en-US"/>
              <a:t>using namespace std;</a:t>
            </a:r>
          </a:p>
          <a:p>
            <a:pPr>
              <a:lnSpc>
                <a:spcPct val="100000"/>
              </a:lnSpc>
              <a:spcBef>
                <a:spcPts val="0"/>
              </a:spcBef>
              <a:spcAft>
                <a:spcPts val="0"/>
              </a:spcAft>
            </a:pPr>
            <a:r>
              <a:rPr lang="zh-CN" altLang="en-US"/>
              <a:t>#define MAXN (int) 1E5</a:t>
            </a:r>
          </a:p>
          <a:p>
            <a:pPr>
              <a:lnSpc>
                <a:spcPct val="100000"/>
              </a:lnSpc>
              <a:spcBef>
                <a:spcPts val="0"/>
              </a:spcBef>
              <a:spcAft>
                <a:spcPts val="0"/>
              </a:spcAft>
            </a:pPr>
            <a:r>
              <a:rPr lang="zh-CN" altLang="en-US"/>
              <a:t>int main(){</a:t>
            </a:r>
          </a:p>
          <a:p>
            <a:pPr>
              <a:lnSpc>
                <a:spcPct val="100000"/>
              </a:lnSpc>
              <a:spcBef>
                <a:spcPts val="0"/>
              </a:spcBef>
              <a:spcAft>
                <a:spcPts val="0"/>
              </a:spcAft>
            </a:pPr>
            <a:r>
              <a:rPr lang="zh-CN" altLang="en-US"/>
              <a:t>    mt19937 ec(time(0));</a:t>
            </a:r>
          </a:p>
          <a:p>
            <a:pPr>
              <a:lnSpc>
                <a:spcPct val="100000"/>
              </a:lnSpc>
              <a:spcBef>
                <a:spcPts val="0"/>
              </a:spcBef>
              <a:spcAft>
                <a:spcPts val="0"/>
              </a:spcAft>
            </a:pPr>
            <a:r>
              <a:rPr lang="zh-CN" altLang="en-US"/>
              <a:t>    mt19937 el(ec());</a:t>
            </a:r>
          </a:p>
          <a:p>
            <a:pPr>
              <a:lnSpc>
                <a:spcPct val="100000"/>
              </a:lnSpc>
              <a:spcBef>
                <a:spcPts val="0"/>
              </a:spcBef>
              <a:spcAft>
                <a:spcPts val="0"/>
              </a:spcAft>
            </a:pPr>
            <a:r>
              <a:rPr lang="zh-CN" altLang="en-US"/>
              <a:t>    uniform_int_distribution&lt;int&gt; gc(0, 25);</a:t>
            </a:r>
          </a:p>
          <a:p>
            <a:pPr>
              <a:lnSpc>
                <a:spcPct val="100000"/>
              </a:lnSpc>
              <a:spcBef>
                <a:spcPts val="0"/>
              </a:spcBef>
              <a:spcAft>
                <a:spcPts val="0"/>
              </a:spcAft>
            </a:pPr>
            <a:r>
              <a:rPr lang="zh-CN" altLang="en-US"/>
              <a:t>    int n, tot = 0;</a:t>
            </a:r>
          </a:p>
          <a:p>
            <a:pPr>
              <a:lnSpc>
                <a:spcPct val="100000"/>
              </a:lnSpc>
              <a:spcBef>
                <a:spcPts val="0"/>
              </a:spcBef>
              <a:spcAft>
                <a:spcPts val="0"/>
              </a:spcAft>
            </a:pPr>
            <a:r>
              <a:rPr lang="zh-CN" altLang="en-US"/>
              <a:t>    cin &gt;&gt; n;</a:t>
            </a:r>
          </a:p>
          <a:p>
            <a:pPr>
              <a:lnSpc>
                <a:spcPct val="100000"/>
              </a:lnSpc>
              <a:spcBef>
                <a:spcPts val="0"/>
              </a:spcBef>
              <a:spcAft>
                <a:spcPts val="0"/>
              </a:spcAft>
            </a:pPr>
            <a:r>
              <a:rPr lang="zh-CN" altLang="en-US"/>
              <a:t>    uniform_int_distribution&lt;int&gt; gl(1, n/2);  //至少生成2种字符 </a:t>
            </a:r>
          </a:p>
          <a:p>
            <a:pPr>
              <a:lnSpc>
                <a:spcPct val="100000"/>
              </a:lnSpc>
              <a:spcBef>
                <a:spcPts val="0"/>
              </a:spcBef>
              <a:spcAft>
                <a:spcPts val="0"/>
              </a:spcAft>
            </a:pPr>
            <a:r>
              <a:rPr lang="zh-CN" altLang="en-US"/>
              <a:t>    while(tot &lt; n) {</a:t>
            </a:r>
          </a:p>
          <a:p>
            <a:pPr>
              <a:lnSpc>
                <a:spcPct val="100000"/>
              </a:lnSpc>
              <a:spcBef>
                <a:spcPts val="0"/>
              </a:spcBef>
              <a:spcAft>
                <a:spcPts val="0"/>
              </a:spcAft>
            </a:pPr>
            <a:r>
              <a:rPr lang="zh-CN" altLang="en-US"/>
              <a:t>        int len = gl(el);</a:t>
            </a:r>
          </a:p>
          <a:p>
            <a:pPr>
              <a:lnSpc>
                <a:spcPct val="100000"/>
              </a:lnSpc>
              <a:spcBef>
                <a:spcPts val="0"/>
              </a:spcBef>
              <a:spcAft>
                <a:spcPts val="0"/>
              </a:spcAft>
            </a:pPr>
            <a:r>
              <a:rPr lang="zh-CN" altLang="en-US"/>
              <a:t>        len = min(len, n - tot);</a:t>
            </a:r>
          </a:p>
          <a:p>
            <a:pPr>
              <a:lnSpc>
                <a:spcPct val="100000"/>
              </a:lnSpc>
              <a:spcBef>
                <a:spcPts val="0"/>
              </a:spcBef>
              <a:spcAft>
                <a:spcPts val="0"/>
              </a:spcAft>
            </a:pPr>
            <a:r>
              <a:rPr lang="zh-CN" altLang="en-US"/>
              <a:t>        char c = gc(ec) + 'a';</a:t>
            </a:r>
          </a:p>
          <a:p>
            <a:pPr>
              <a:lnSpc>
                <a:spcPct val="100000"/>
              </a:lnSpc>
              <a:spcBef>
                <a:spcPts val="0"/>
              </a:spcBef>
              <a:spcAft>
                <a:spcPts val="0"/>
              </a:spcAft>
            </a:pPr>
            <a:r>
              <a:rPr lang="zh-CN" altLang="en-US"/>
              <a:t>        for(int i = 1; i &lt;= len; i++) cout &lt;&lt; c;</a:t>
            </a:r>
          </a:p>
          <a:p>
            <a:pPr>
              <a:lnSpc>
                <a:spcPct val="100000"/>
              </a:lnSpc>
              <a:spcBef>
                <a:spcPts val="0"/>
              </a:spcBef>
              <a:spcAft>
                <a:spcPts val="0"/>
              </a:spcAft>
            </a:pPr>
            <a:r>
              <a:rPr lang="zh-CN" altLang="en-US"/>
              <a:t>        tot += len;</a:t>
            </a:r>
          </a:p>
          <a:p>
            <a:pPr>
              <a:lnSpc>
                <a:spcPct val="100000"/>
              </a:lnSpc>
              <a:spcBef>
                <a:spcPts val="0"/>
              </a:spcBef>
              <a:spcAft>
                <a:spcPts val="0"/>
              </a:spcAft>
            </a:pPr>
            <a:r>
              <a:rPr lang="zh-CN" altLang="en-US"/>
              <a:t>    }</a:t>
            </a:r>
          </a:p>
          <a:p>
            <a:pPr>
              <a:lnSpc>
                <a:spcPct val="100000"/>
              </a:lnSpc>
              <a:spcBef>
                <a:spcPts val="0"/>
              </a:spcBef>
              <a:spcAft>
                <a:spcPts val="0"/>
              </a:spcAft>
            </a:pPr>
            <a:r>
              <a:rPr lang="zh-CN" altLang="en-US"/>
              <a:t>    cout &lt;&lt; endl;</a:t>
            </a:r>
          </a:p>
          <a:p>
            <a:pPr>
              <a:lnSpc>
                <a:spcPct val="100000"/>
              </a:lnSpc>
              <a:spcBef>
                <a:spcPts val="0"/>
              </a:spcBef>
              <a:spcAft>
                <a:spcPts val="0"/>
              </a:spcAft>
            </a:pPr>
            <a:r>
              <a:rPr lang="zh-CN" altLang="en-US"/>
              <a:t>}</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243840"/>
            <a:ext cx="10405745" cy="6614160"/>
          </a:xfrm>
        </p:spPr>
        <p:txBody>
          <a:bodyPr>
            <a:normAutofit fontScale="62500" lnSpcReduction="10000"/>
          </a:bodyPr>
          <a:lstStyle/>
          <a:p>
            <a:pPr>
              <a:lnSpc>
                <a:spcPct val="100000"/>
              </a:lnSpc>
              <a:spcBef>
                <a:spcPts val="0"/>
              </a:spcBef>
              <a:spcAft>
                <a:spcPts val="0"/>
              </a:spcAft>
            </a:pPr>
            <a:r>
              <a:rPr lang="zh-CN" altLang="en-US"/>
              <a:t>#include&lt;bits/stdc++.h&gt;</a:t>
            </a:r>
            <a:r>
              <a:rPr lang="en-US" altLang="zh-CN"/>
              <a:t>  //</a:t>
            </a:r>
            <a:r>
              <a:rPr lang="zh-CN" altLang="en-US"/>
              <a:t>生成带一定长度回文的字符串</a:t>
            </a:r>
          </a:p>
          <a:p>
            <a:pPr>
              <a:lnSpc>
                <a:spcPct val="100000"/>
              </a:lnSpc>
              <a:spcBef>
                <a:spcPts val="0"/>
              </a:spcBef>
              <a:spcAft>
                <a:spcPts val="0"/>
              </a:spcAft>
            </a:pPr>
            <a:r>
              <a:rPr lang="zh-CN" altLang="en-US"/>
              <a:t>using namespace std;</a:t>
            </a:r>
          </a:p>
          <a:p>
            <a:pPr>
              <a:lnSpc>
                <a:spcPct val="100000"/>
              </a:lnSpc>
              <a:spcBef>
                <a:spcPts val="0"/>
              </a:spcBef>
              <a:spcAft>
                <a:spcPts val="0"/>
              </a:spcAft>
            </a:pPr>
            <a:r>
              <a:rPr lang="zh-CN" altLang="en-US"/>
              <a:t>#define MAXN (int) 1E5</a:t>
            </a:r>
          </a:p>
          <a:p>
            <a:pPr>
              <a:lnSpc>
                <a:spcPct val="100000"/>
              </a:lnSpc>
              <a:spcBef>
                <a:spcPts val="0"/>
              </a:spcBef>
              <a:spcAft>
                <a:spcPts val="0"/>
              </a:spcAft>
            </a:pPr>
            <a:r>
              <a:rPr lang="zh-CN" altLang="en-US"/>
              <a:t>mt19937 ec(time(0));</a:t>
            </a:r>
          </a:p>
          <a:p>
            <a:pPr>
              <a:lnSpc>
                <a:spcPct val="100000"/>
              </a:lnSpc>
              <a:spcBef>
                <a:spcPts val="0"/>
              </a:spcBef>
              <a:spcAft>
                <a:spcPts val="0"/>
              </a:spcAft>
            </a:pPr>
            <a:r>
              <a:rPr lang="zh-CN" altLang="en-US"/>
              <a:t>mt19937 el(ec());</a:t>
            </a:r>
          </a:p>
          <a:p>
            <a:pPr>
              <a:lnSpc>
                <a:spcPct val="100000"/>
              </a:lnSpc>
              <a:spcBef>
                <a:spcPts val="0"/>
              </a:spcBef>
              <a:spcAft>
                <a:spcPts val="0"/>
              </a:spcAft>
            </a:pPr>
            <a:r>
              <a:rPr lang="zh-CN" altLang="en-US"/>
              <a:t>void gs(int len, bool flag){</a:t>
            </a:r>
          </a:p>
          <a:p>
            <a:pPr>
              <a:lnSpc>
                <a:spcPct val="100000"/>
              </a:lnSpc>
              <a:spcBef>
                <a:spcPts val="0"/>
              </a:spcBef>
              <a:spcAft>
                <a:spcPts val="0"/>
              </a:spcAft>
            </a:pPr>
            <a:r>
              <a:rPr lang="zh-CN" altLang="en-US"/>
              <a:t>    mt19937 ec(len);</a:t>
            </a:r>
          </a:p>
          <a:p>
            <a:pPr>
              <a:lnSpc>
                <a:spcPct val="100000"/>
              </a:lnSpc>
              <a:spcBef>
                <a:spcPts val="0"/>
              </a:spcBef>
              <a:spcAft>
                <a:spcPts val="0"/>
              </a:spcAft>
            </a:pPr>
            <a:r>
              <a:rPr lang="zh-CN" altLang="en-US"/>
              <a:t>    uniform_int_distribution&lt;int&gt; gc(0, 3);</a:t>
            </a:r>
            <a:r>
              <a:rPr lang="en-US" altLang="zh-CN"/>
              <a:t>  //</a:t>
            </a:r>
            <a:r>
              <a:rPr lang="zh-CN" altLang="en-US"/>
              <a:t>只生成</a:t>
            </a:r>
            <a:r>
              <a:rPr lang="en-US" altLang="zh-CN"/>
              <a:t>a, b, c, d</a:t>
            </a:r>
            <a:r>
              <a:rPr lang="zh-CN" altLang="en-US"/>
              <a:t>四种字符，可改</a:t>
            </a:r>
          </a:p>
          <a:p>
            <a:pPr>
              <a:lnSpc>
                <a:spcPct val="100000"/>
              </a:lnSpc>
              <a:spcBef>
                <a:spcPts val="0"/>
              </a:spcBef>
              <a:spcAft>
                <a:spcPts val="0"/>
              </a:spcAft>
            </a:pPr>
            <a:r>
              <a:rPr lang="zh-CN" altLang="en-US"/>
              <a:t>    string s(len, ' ');</a:t>
            </a:r>
          </a:p>
          <a:p>
            <a:pPr>
              <a:lnSpc>
                <a:spcPct val="100000"/>
              </a:lnSpc>
              <a:spcBef>
                <a:spcPts val="0"/>
              </a:spcBef>
              <a:spcAft>
                <a:spcPts val="0"/>
              </a:spcAft>
            </a:pPr>
            <a:r>
              <a:rPr lang="zh-CN" altLang="en-US"/>
              <a:t>    if(flag == true) {</a:t>
            </a:r>
          </a:p>
          <a:p>
            <a:pPr>
              <a:lnSpc>
                <a:spcPct val="100000"/>
              </a:lnSpc>
              <a:spcBef>
                <a:spcPts val="0"/>
              </a:spcBef>
              <a:spcAft>
                <a:spcPts val="0"/>
              </a:spcAft>
            </a:pPr>
            <a:r>
              <a:rPr lang="zh-CN" altLang="en-US"/>
              <a:t>        for(int i = 1; i &lt;= len/2; i++)</a:t>
            </a:r>
          </a:p>
          <a:p>
            <a:pPr>
              <a:lnSpc>
                <a:spcPct val="100000"/>
              </a:lnSpc>
              <a:spcBef>
                <a:spcPts val="0"/>
              </a:spcBef>
              <a:spcAft>
                <a:spcPts val="0"/>
              </a:spcAft>
            </a:pPr>
            <a:r>
              <a:rPr lang="zh-CN" altLang="en-US"/>
              <a:t>            s[i-1] = s[len-i] = gc(ec) + 'a';</a:t>
            </a:r>
          </a:p>
          <a:p>
            <a:pPr>
              <a:lnSpc>
                <a:spcPct val="100000"/>
              </a:lnSpc>
              <a:spcBef>
                <a:spcPts val="0"/>
              </a:spcBef>
              <a:spcAft>
                <a:spcPts val="0"/>
              </a:spcAft>
            </a:pPr>
            <a:r>
              <a:rPr lang="zh-CN" altLang="en-US"/>
              <a:t>        if(len % 2) </a:t>
            </a:r>
          </a:p>
          <a:p>
            <a:pPr>
              <a:lnSpc>
                <a:spcPct val="100000"/>
              </a:lnSpc>
              <a:spcBef>
                <a:spcPts val="0"/>
              </a:spcBef>
              <a:spcAft>
                <a:spcPts val="0"/>
              </a:spcAft>
            </a:pPr>
            <a:r>
              <a:rPr lang="zh-CN" altLang="en-US"/>
              <a:t>            s[len/2] = gc(ec) + 'a'; </a:t>
            </a:r>
          </a:p>
          <a:p>
            <a:pPr>
              <a:lnSpc>
                <a:spcPct val="100000"/>
              </a:lnSpc>
              <a:spcBef>
                <a:spcPts val="0"/>
              </a:spcBef>
              <a:spcAft>
                <a:spcPts val="0"/>
              </a:spcAft>
            </a:pPr>
            <a:r>
              <a:rPr lang="zh-CN" altLang="en-US"/>
              <a:t>    }</a:t>
            </a:r>
          </a:p>
          <a:p>
            <a:pPr>
              <a:lnSpc>
                <a:spcPct val="100000"/>
              </a:lnSpc>
              <a:spcBef>
                <a:spcPts val="0"/>
              </a:spcBef>
              <a:spcAft>
                <a:spcPts val="0"/>
              </a:spcAft>
            </a:pPr>
            <a:r>
              <a:rPr lang="zh-CN" altLang="en-US"/>
              <a:t>    else</a:t>
            </a:r>
          </a:p>
          <a:p>
            <a:pPr>
              <a:lnSpc>
                <a:spcPct val="100000"/>
              </a:lnSpc>
              <a:spcBef>
                <a:spcPts val="0"/>
              </a:spcBef>
              <a:spcAft>
                <a:spcPts val="0"/>
              </a:spcAft>
            </a:pPr>
            <a:r>
              <a:rPr lang="zh-CN" altLang="en-US"/>
              <a:t>        for(int i = 1; i &lt;= len; i++)</a:t>
            </a:r>
          </a:p>
          <a:p>
            <a:pPr>
              <a:lnSpc>
                <a:spcPct val="100000"/>
              </a:lnSpc>
              <a:spcBef>
                <a:spcPts val="0"/>
              </a:spcBef>
              <a:spcAft>
                <a:spcPts val="0"/>
              </a:spcAft>
            </a:pPr>
            <a:r>
              <a:rPr lang="zh-CN" altLang="en-US"/>
              <a:t>            s[i-1] = gc(ec) + 'a';</a:t>
            </a:r>
          </a:p>
          <a:p>
            <a:pPr>
              <a:lnSpc>
                <a:spcPct val="100000"/>
              </a:lnSpc>
              <a:spcBef>
                <a:spcPts val="0"/>
              </a:spcBef>
              <a:spcAft>
                <a:spcPts val="0"/>
              </a:spcAft>
            </a:pPr>
            <a:r>
              <a:rPr lang="zh-CN" altLang="en-US"/>
              <a:t>    cout &lt;&lt; s;</a:t>
            </a:r>
          </a:p>
          <a:p>
            <a:pPr>
              <a:lnSpc>
                <a:spcPct val="100000"/>
              </a:lnSpc>
              <a:spcBef>
                <a:spcPts val="0"/>
              </a:spcBef>
              <a:spcAft>
                <a:spcPts val="0"/>
              </a:spcAft>
            </a:pPr>
            <a:r>
              <a:rPr lang="zh-CN" altLang="en-US"/>
              <a:t>} </a:t>
            </a:r>
          </a:p>
          <a:p>
            <a:pPr>
              <a:lnSpc>
                <a:spcPct val="100000"/>
              </a:lnSpc>
              <a:spcBef>
                <a:spcPts val="0"/>
              </a:spcBef>
              <a:spcAft>
                <a:spcPts val="0"/>
              </a:spcAft>
            </a:pPr>
            <a:r>
              <a:rPr lang="zh-CN" altLang="en-US"/>
              <a:t>int main(){</a:t>
            </a:r>
          </a:p>
          <a:p>
            <a:pPr>
              <a:lnSpc>
                <a:spcPct val="100000"/>
              </a:lnSpc>
              <a:spcBef>
                <a:spcPts val="0"/>
              </a:spcBef>
              <a:spcAft>
                <a:spcPts val="0"/>
              </a:spcAft>
            </a:pPr>
            <a:r>
              <a:rPr lang="zh-CN" altLang="en-US"/>
              <a:t>    int n, tot = 0;</a:t>
            </a:r>
          </a:p>
          <a:p>
            <a:pPr>
              <a:lnSpc>
                <a:spcPct val="100000"/>
              </a:lnSpc>
              <a:spcBef>
                <a:spcPts val="0"/>
              </a:spcBef>
              <a:spcAft>
                <a:spcPts val="0"/>
              </a:spcAft>
            </a:pPr>
            <a:r>
              <a:rPr lang="zh-CN" altLang="en-US"/>
              <a:t>    cin &gt;&gt; n;</a:t>
            </a:r>
          </a:p>
          <a:p>
            <a:pPr>
              <a:lnSpc>
                <a:spcPct val="100000"/>
              </a:lnSpc>
              <a:spcBef>
                <a:spcPts val="0"/>
              </a:spcBef>
              <a:spcAft>
                <a:spcPts val="0"/>
              </a:spcAft>
            </a:pPr>
            <a:r>
              <a:rPr lang="zh-CN" altLang="en-US"/>
              <a:t>    uniform_int_distribution&lt;int&gt; gl(1, n);  </a:t>
            </a:r>
          </a:p>
          <a:p>
            <a:pPr>
              <a:lnSpc>
                <a:spcPct val="100000"/>
              </a:lnSpc>
              <a:spcBef>
                <a:spcPts val="0"/>
              </a:spcBef>
              <a:spcAft>
                <a:spcPts val="0"/>
              </a:spcAft>
            </a:pPr>
            <a:r>
              <a:rPr lang="zh-CN" altLang="en-US"/>
              <a:t>    bernoulli_distribution db(0.5);</a:t>
            </a:r>
          </a:p>
          <a:p>
            <a:pPr>
              <a:lnSpc>
                <a:spcPct val="100000"/>
              </a:lnSpc>
              <a:spcBef>
                <a:spcPts val="0"/>
              </a:spcBef>
              <a:spcAft>
                <a:spcPts val="0"/>
              </a:spcAft>
            </a:pPr>
            <a:r>
              <a:rPr lang="zh-CN" altLang="en-US"/>
              <a:t>    while(tot &lt; n) {</a:t>
            </a:r>
          </a:p>
          <a:p>
            <a:pPr>
              <a:lnSpc>
                <a:spcPct val="100000"/>
              </a:lnSpc>
              <a:spcBef>
                <a:spcPts val="0"/>
              </a:spcBef>
              <a:spcAft>
                <a:spcPts val="0"/>
              </a:spcAft>
            </a:pPr>
            <a:r>
              <a:rPr lang="zh-CN" altLang="en-US"/>
              <a:t>        int len = gl(el);</a:t>
            </a:r>
          </a:p>
          <a:p>
            <a:pPr>
              <a:lnSpc>
                <a:spcPct val="100000"/>
              </a:lnSpc>
              <a:spcBef>
                <a:spcPts val="0"/>
              </a:spcBef>
              <a:spcAft>
                <a:spcPts val="0"/>
              </a:spcAft>
            </a:pPr>
            <a:r>
              <a:rPr lang="zh-CN" altLang="en-US"/>
              <a:t>        bool flag = 1 ; // db(el);</a:t>
            </a:r>
          </a:p>
          <a:p>
            <a:pPr>
              <a:lnSpc>
                <a:spcPct val="100000"/>
              </a:lnSpc>
              <a:spcBef>
                <a:spcPts val="0"/>
              </a:spcBef>
              <a:spcAft>
                <a:spcPts val="0"/>
              </a:spcAft>
            </a:pPr>
            <a:r>
              <a:rPr lang="zh-CN" altLang="en-US"/>
              <a:t>        len = min(len, n - tot);</a:t>
            </a:r>
          </a:p>
          <a:p>
            <a:pPr>
              <a:lnSpc>
                <a:spcPct val="100000"/>
              </a:lnSpc>
              <a:spcBef>
                <a:spcPts val="0"/>
              </a:spcBef>
              <a:spcAft>
                <a:spcPts val="0"/>
              </a:spcAft>
            </a:pPr>
            <a:r>
              <a:rPr lang="zh-CN" altLang="en-US"/>
              <a:t>        gs(len, flag);</a:t>
            </a:r>
          </a:p>
          <a:p>
            <a:pPr>
              <a:lnSpc>
                <a:spcPct val="100000"/>
              </a:lnSpc>
              <a:spcBef>
                <a:spcPts val="0"/>
              </a:spcBef>
              <a:spcAft>
                <a:spcPts val="0"/>
              </a:spcAft>
            </a:pPr>
            <a:r>
              <a:rPr lang="zh-CN" altLang="en-US"/>
              <a:t>        tot += len;</a:t>
            </a:r>
          </a:p>
          <a:p>
            <a:pPr>
              <a:lnSpc>
                <a:spcPct val="100000"/>
              </a:lnSpc>
              <a:spcBef>
                <a:spcPts val="0"/>
              </a:spcBef>
              <a:spcAft>
                <a:spcPts val="0"/>
              </a:spcAft>
            </a:pPr>
            <a:r>
              <a:rPr lang="zh-CN" altLang="en-US"/>
              <a:t>    }</a:t>
            </a:r>
          </a:p>
          <a:p>
            <a:pPr>
              <a:lnSpc>
                <a:spcPct val="100000"/>
              </a:lnSpc>
              <a:spcBef>
                <a:spcPts val="0"/>
              </a:spcBef>
              <a:spcAft>
                <a:spcPts val="0"/>
              </a:spcAft>
            </a:pPr>
            <a:r>
              <a:rPr lang="zh-CN" altLang="en-US"/>
              <a:t>    cout &lt;&lt; endl;</a:t>
            </a:r>
          </a:p>
          <a:p>
            <a:pPr>
              <a:lnSpc>
                <a:spcPct val="100000"/>
              </a:lnSpc>
              <a:spcBef>
                <a:spcPts val="0"/>
              </a:spcBef>
              <a:spcAft>
                <a:spcPts val="0"/>
              </a:spcAft>
            </a:pPr>
            <a:r>
              <a:rPr lang="zh-CN" altLang="en-US"/>
              <a:t>}</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 </a:t>
            </a:r>
            <a:r>
              <a:rPr lang="zh-CN" altLang="en-US"/>
              <a:t>生成一般的树结构</a:t>
            </a:r>
          </a:p>
        </p:txBody>
      </p:sp>
      <p:sp>
        <p:nvSpPr>
          <p:cNvPr id="3" name="内容占位符 2"/>
          <p:cNvSpPr>
            <a:spLocks noGrp="1"/>
          </p:cNvSpPr>
          <p:nvPr>
            <p:ph idx="1"/>
          </p:nvPr>
        </p:nvSpPr>
        <p:spPr/>
        <p:txBody>
          <a:bodyPr/>
          <a:lstStyle/>
          <a:p>
            <a:r>
              <a:rPr lang="zh-CN" altLang="en-US"/>
              <a:t>先生成树的结构，保证结点</a:t>
            </a:r>
            <a:r>
              <a:rPr lang="en-US" altLang="zh-CN"/>
              <a:t>i</a:t>
            </a:r>
            <a:r>
              <a:rPr lang="zh-CN" altLang="en-US"/>
              <a:t>的父结点的编号一定小于</a:t>
            </a:r>
            <a:r>
              <a:rPr lang="en-US" altLang="zh-CN"/>
              <a:t>i</a:t>
            </a:r>
            <a:r>
              <a:rPr lang="zh-CN" altLang="en-US"/>
              <a:t>，这样一定生成的是一棵树。</a:t>
            </a:r>
          </a:p>
          <a:p>
            <a:r>
              <a:rPr lang="zh-CN" altLang="en-US"/>
              <a:t>再对结点编号重排序。</a:t>
            </a:r>
          </a:p>
          <a:p>
            <a:r>
              <a:rPr lang="zh-CN" altLang="en-US"/>
              <a:t>如果限制结点的度为</a:t>
            </a:r>
            <a:r>
              <a:rPr lang="en-US" altLang="zh-CN"/>
              <a:t>3</a:t>
            </a:r>
            <a:r>
              <a:rPr lang="zh-CN" altLang="en-US"/>
              <a:t>，则生成的类似于一棵二叉树。</a:t>
            </a:r>
          </a:p>
          <a:p>
            <a:endParaRPr lang="zh-CN" altLang="en-US"/>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497205"/>
            <a:ext cx="10405745" cy="5812155"/>
          </a:xfrm>
        </p:spPr>
        <p:txBody>
          <a:bodyPr/>
          <a:lstStyle/>
          <a:p>
            <a:pPr>
              <a:lnSpc>
                <a:spcPct val="110000"/>
              </a:lnSpc>
              <a:spcBef>
                <a:spcPts val="0"/>
              </a:spcBef>
              <a:spcAft>
                <a:spcPts val="0"/>
              </a:spcAft>
            </a:pPr>
            <a:r>
              <a:rPr lang="zh-CN" altLang="en-US"/>
              <a:t>#include&lt;bits/stdc++.h&gt;</a:t>
            </a:r>
          </a:p>
          <a:p>
            <a:pPr>
              <a:lnSpc>
                <a:spcPct val="110000"/>
              </a:lnSpc>
              <a:spcBef>
                <a:spcPts val="0"/>
              </a:spcBef>
              <a:spcAft>
                <a:spcPts val="0"/>
              </a:spcAft>
            </a:pPr>
            <a:r>
              <a:rPr lang="zh-CN" altLang="en-US"/>
              <a:t>using namespace std;</a:t>
            </a:r>
          </a:p>
          <a:p>
            <a:pPr>
              <a:lnSpc>
                <a:spcPct val="110000"/>
              </a:lnSpc>
              <a:spcBef>
                <a:spcPts val="0"/>
              </a:spcBef>
              <a:spcAft>
                <a:spcPts val="0"/>
              </a:spcAft>
            </a:pPr>
            <a:r>
              <a:rPr lang="zh-CN" altLang="en-US"/>
              <a:t>const int MAXV = (int) 1E5;</a:t>
            </a:r>
          </a:p>
          <a:p>
            <a:pPr>
              <a:lnSpc>
                <a:spcPct val="110000"/>
              </a:lnSpc>
              <a:spcBef>
                <a:spcPts val="0"/>
              </a:spcBef>
              <a:spcAft>
                <a:spcPts val="0"/>
              </a:spcAft>
            </a:pPr>
            <a:r>
              <a:rPr lang="zh-CN" altLang="en-US"/>
              <a:t>const int MAXN = (int) 1E5;</a:t>
            </a:r>
          </a:p>
          <a:p>
            <a:pPr>
              <a:lnSpc>
                <a:spcPct val="110000"/>
              </a:lnSpc>
              <a:spcBef>
                <a:spcPts val="0"/>
              </a:spcBef>
              <a:spcAft>
                <a:spcPts val="0"/>
              </a:spcAft>
            </a:pPr>
            <a:r>
              <a:rPr lang="zh-CN" altLang="en-US"/>
              <a:t>int s[MAXN+5];</a:t>
            </a:r>
          </a:p>
          <a:p>
            <a:pPr>
              <a:lnSpc>
                <a:spcPct val="110000"/>
              </a:lnSpc>
              <a:spcBef>
                <a:spcPts val="0"/>
              </a:spcBef>
              <a:spcAft>
                <a:spcPts val="0"/>
              </a:spcAft>
            </a:pPr>
            <a:r>
              <a:rPr lang="zh-CN" altLang="en-US"/>
              <a:t>int deg[MAXN+5];</a:t>
            </a:r>
          </a:p>
          <a:p>
            <a:pPr>
              <a:lnSpc>
                <a:spcPct val="110000"/>
              </a:lnSpc>
              <a:spcBef>
                <a:spcPts val="0"/>
              </a:spcBef>
              <a:spcAft>
                <a:spcPts val="0"/>
              </a:spcAft>
            </a:pPr>
            <a:r>
              <a:rPr lang="zh-CN" altLang="en-US"/>
              <a:t>vector&lt;int&gt;G[MAXN+5];</a:t>
            </a:r>
          </a:p>
          <a:p>
            <a:pPr>
              <a:lnSpc>
                <a:spcPct val="110000"/>
              </a:lnSpc>
              <a:spcBef>
                <a:spcPts val="0"/>
              </a:spcBef>
              <a:spcAft>
                <a:spcPts val="0"/>
              </a:spcAft>
            </a:pPr>
            <a:r>
              <a:rPr lang="zh-CN" altLang="en-US"/>
              <a:t>int main(){</a:t>
            </a:r>
          </a:p>
          <a:p>
            <a:pPr>
              <a:lnSpc>
                <a:spcPct val="110000"/>
              </a:lnSpc>
              <a:spcBef>
                <a:spcPts val="0"/>
              </a:spcBef>
              <a:spcAft>
                <a:spcPts val="0"/>
              </a:spcAft>
            </a:pPr>
            <a:r>
              <a:rPr lang="zh-CN" altLang="en-US"/>
              <a:t>    mt19937 e(time(0)); </a:t>
            </a:r>
          </a:p>
          <a:p>
            <a:pPr>
              <a:lnSpc>
                <a:spcPct val="110000"/>
              </a:lnSpc>
              <a:spcBef>
                <a:spcPts val="0"/>
              </a:spcBef>
              <a:spcAft>
                <a:spcPts val="0"/>
              </a:spcAft>
            </a:pPr>
            <a:r>
              <a:rPr lang="zh-CN" altLang="en-US"/>
              <a:t>    int n;</a:t>
            </a:r>
          </a:p>
          <a:p>
            <a:pPr>
              <a:lnSpc>
                <a:spcPct val="110000"/>
              </a:lnSpc>
              <a:spcBef>
                <a:spcPts val="0"/>
              </a:spcBef>
              <a:spcAft>
                <a:spcPts val="0"/>
              </a:spcAft>
            </a:pPr>
            <a:r>
              <a:rPr lang="zh-CN" altLang="en-US"/>
              <a:t>    cin &gt;&gt; n;</a:t>
            </a:r>
          </a:p>
          <a:p>
            <a:pPr>
              <a:lnSpc>
                <a:spcPct val="110000"/>
              </a:lnSpc>
              <a:spcBef>
                <a:spcPts val="0"/>
              </a:spcBef>
              <a:spcAft>
                <a:spcPts val="0"/>
              </a:spcAft>
            </a:pPr>
            <a:r>
              <a:rPr lang="zh-CN" altLang="en-US"/>
              <a:t>    cout &lt;&lt; n &lt;&lt; endl;</a:t>
            </a:r>
          </a:p>
          <a:p>
            <a:pPr>
              <a:lnSpc>
                <a:spcPct val="110000"/>
              </a:lnSpc>
              <a:spcBef>
                <a:spcPts val="0"/>
              </a:spcBef>
              <a:spcAft>
                <a:spcPts val="0"/>
              </a:spcAft>
            </a:pPr>
            <a:r>
              <a:rPr lang="zh-CN" altLang="en-US"/>
              <a:t>    for(int i = 1; i &lt;= n; i++) s[i] = i;</a:t>
            </a:r>
          </a:p>
          <a:p>
            <a:pPr>
              <a:lnSpc>
                <a:spcPct val="110000"/>
              </a:lnSpc>
              <a:spcBef>
                <a:spcPts val="0"/>
              </a:spcBef>
              <a:spcAft>
                <a:spcPts val="0"/>
              </a:spcAft>
            </a:pPr>
            <a:r>
              <a:rPr lang="zh-CN" altLang="en-US"/>
              <a:t>    shuffle(s+1, s+1+n, e);</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3445" y="779145"/>
            <a:ext cx="10405745" cy="5516245"/>
          </a:xfrm>
        </p:spPr>
        <p:txBody>
          <a:bodyPr>
            <a:normAutofit/>
          </a:bodyPr>
          <a:lstStyle/>
          <a:p>
            <a:pPr>
              <a:lnSpc>
                <a:spcPct val="120000"/>
              </a:lnSpc>
              <a:spcBef>
                <a:spcPts val="0"/>
              </a:spcBef>
              <a:spcAft>
                <a:spcPts val="0"/>
              </a:spcAft>
            </a:pPr>
            <a:r>
              <a:rPr lang="zh-CN" altLang="en-US"/>
              <a:t>    for(int i = 2; i &lt;= n; i++) {</a:t>
            </a:r>
          </a:p>
          <a:p>
            <a:pPr>
              <a:lnSpc>
                <a:spcPct val="120000"/>
              </a:lnSpc>
              <a:spcBef>
                <a:spcPts val="0"/>
              </a:spcBef>
              <a:spcAft>
                <a:spcPts val="0"/>
              </a:spcAft>
            </a:pPr>
            <a:r>
              <a:rPr lang="zh-CN" altLang="en-US"/>
              <a:t>        uniform_int_distribution&lt;int&gt; gen(1, i-1);</a:t>
            </a:r>
          </a:p>
          <a:p>
            <a:pPr>
              <a:lnSpc>
                <a:spcPct val="120000"/>
              </a:lnSpc>
              <a:spcBef>
                <a:spcPts val="0"/>
              </a:spcBef>
              <a:spcAft>
                <a:spcPts val="0"/>
              </a:spcAft>
            </a:pPr>
            <a:r>
              <a:rPr lang="zh-CN" altLang="en-US"/>
              <a:t>        int fa = gen(e);</a:t>
            </a:r>
          </a:p>
          <a:p>
            <a:pPr>
              <a:lnSpc>
                <a:spcPct val="120000"/>
              </a:lnSpc>
              <a:spcBef>
                <a:spcPts val="0"/>
              </a:spcBef>
              <a:spcAft>
                <a:spcPts val="0"/>
              </a:spcAft>
            </a:pPr>
            <a:r>
              <a:rPr lang="zh-CN" altLang="en-US"/>
              <a:t>        if(deg[s[fa]] &gt;= 3) { //限制结点的度</a:t>
            </a:r>
            <a:r>
              <a:rPr lang="en-US" altLang="zh-CN"/>
              <a:t>&lt;=</a:t>
            </a:r>
            <a:r>
              <a:rPr lang="zh-CN" altLang="en-US"/>
              <a:t>3，则树链较长 </a:t>
            </a:r>
          </a:p>
          <a:p>
            <a:pPr>
              <a:lnSpc>
                <a:spcPct val="120000"/>
              </a:lnSpc>
              <a:spcBef>
                <a:spcPts val="0"/>
              </a:spcBef>
              <a:spcAft>
                <a:spcPts val="0"/>
              </a:spcAft>
            </a:pPr>
            <a:r>
              <a:rPr lang="zh-CN" altLang="en-US"/>
              <a:t>            i--; continue;</a:t>
            </a:r>
            <a:r>
              <a:rPr lang="en-US" altLang="zh-CN"/>
              <a:t>    //</a:t>
            </a:r>
            <a:r>
              <a:rPr lang="zh-CN" altLang="en-US"/>
              <a:t>如果限制度</a:t>
            </a:r>
            <a:r>
              <a:rPr lang="en-US" altLang="zh-CN"/>
              <a:t>&lt;=2</a:t>
            </a:r>
            <a:r>
              <a:rPr lang="zh-CN" altLang="en-US"/>
              <a:t>，则得到一条链</a:t>
            </a:r>
          </a:p>
          <a:p>
            <a:pPr>
              <a:lnSpc>
                <a:spcPct val="120000"/>
              </a:lnSpc>
              <a:spcBef>
                <a:spcPts val="0"/>
              </a:spcBef>
              <a:spcAft>
                <a:spcPts val="0"/>
              </a:spcAft>
            </a:pPr>
            <a:r>
              <a:rPr lang="zh-CN" altLang="en-US"/>
              <a:t>        }</a:t>
            </a:r>
          </a:p>
          <a:p>
            <a:pPr>
              <a:lnSpc>
                <a:spcPct val="120000"/>
              </a:lnSpc>
              <a:spcBef>
                <a:spcPts val="0"/>
              </a:spcBef>
              <a:spcAft>
                <a:spcPts val="0"/>
              </a:spcAft>
            </a:pPr>
            <a:r>
              <a:rPr lang="zh-CN" altLang="en-US"/>
              <a:t>        cout &lt;&lt; s[i] &lt;&lt; ' ' &lt;&lt; s[fa] &lt;&lt; endl;</a:t>
            </a:r>
          </a:p>
          <a:p>
            <a:pPr>
              <a:lnSpc>
                <a:spcPct val="120000"/>
              </a:lnSpc>
              <a:spcBef>
                <a:spcPts val="0"/>
              </a:spcBef>
              <a:spcAft>
                <a:spcPts val="0"/>
              </a:spcAft>
            </a:pPr>
            <a:r>
              <a:rPr lang="zh-CN" altLang="en-US"/>
              <a:t>        G[s[i]].push_back(s[fa]);</a:t>
            </a:r>
          </a:p>
          <a:p>
            <a:pPr>
              <a:lnSpc>
                <a:spcPct val="120000"/>
              </a:lnSpc>
              <a:spcBef>
                <a:spcPts val="0"/>
              </a:spcBef>
              <a:spcAft>
                <a:spcPts val="0"/>
              </a:spcAft>
            </a:pPr>
            <a:r>
              <a:rPr lang="zh-CN" altLang="en-US"/>
              <a:t>        G[s[fa]].push_back(s[i]);</a:t>
            </a:r>
          </a:p>
          <a:p>
            <a:pPr>
              <a:lnSpc>
                <a:spcPct val="120000"/>
              </a:lnSpc>
              <a:spcBef>
                <a:spcPts val="0"/>
              </a:spcBef>
              <a:spcAft>
                <a:spcPts val="0"/>
              </a:spcAft>
            </a:pPr>
            <a:r>
              <a:rPr lang="zh-CN" altLang="en-US"/>
              <a:t>        deg[s[i]]++;</a:t>
            </a:r>
          </a:p>
          <a:p>
            <a:pPr>
              <a:lnSpc>
                <a:spcPct val="120000"/>
              </a:lnSpc>
              <a:spcBef>
                <a:spcPts val="0"/>
              </a:spcBef>
              <a:spcAft>
                <a:spcPts val="0"/>
              </a:spcAft>
            </a:pPr>
            <a:r>
              <a:rPr lang="zh-CN" altLang="en-US"/>
              <a:t>        deg[s[fa]]++;</a:t>
            </a:r>
          </a:p>
          <a:p>
            <a:pPr>
              <a:lnSpc>
                <a:spcPct val="120000"/>
              </a:lnSpc>
              <a:spcBef>
                <a:spcPts val="0"/>
              </a:spcBef>
              <a:spcAft>
                <a:spcPts val="0"/>
              </a:spcAft>
            </a:pPr>
            <a:r>
              <a:rPr lang="zh-CN" altLang="en-US"/>
              <a:t>    }</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生成效果</a:t>
            </a:r>
          </a:p>
        </p:txBody>
      </p:sp>
      <p:pic>
        <p:nvPicPr>
          <p:cNvPr id="6" name="图片 5"/>
          <p:cNvPicPr>
            <a:picLocks noChangeAspect="1"/>
          </p:cNvPicPr>
          <p:nvPr/>
        </p:nvPicPr>
        <p:blipFill>
          <a:blip r:embed="rId2"/>
          <a:stretch>
            <a:fillRect/>
          </a:stretch>
        </p:blipFill>
        <p:spPr>
          <a:xfrm>
            <a:off x="4264660" y="4348480"/>
            <a:ext cx="2665730" cy="2424430"/>
          </a:xfrm>
          <a:prstGeom prst="rect">
            <a:avLst/>
          </a:prstGeom>
        </p:spPr>
      </p:pic>
      <p:pic>
        <p:nvPicPr>
          <p:cNvPr id="7" name="图片 6"/>
          <p:cNvPicPr>
            <a:picLocks noChangeAspect="1"/>
          </p:cNvPicPr>
          <p:nvPr/>
        </p:nvPicPr>
        <p:blipFill>
          <a:blip r:embed="rId3"/>
          <a:stretch>
            <a:fillRect/>
          </a:stretch>
        </p:blipFill>
        <p:spPr>
          <a:xfrm>
            <a:off x="8244205" y="3991610"/>
            <a:ext cx="2499995" cy="2480310"/>
          </a:xfrm>
          <a:prstGeom prst="rect">
            <a:avLst/>
          </a:prstGeom>
        </p:spPr>
      </p:pic>
      <p:pic>
        <p:nvPicPr>
          <p:cNvPr id="9" name="内容占位符 8"/>
          <p:cNvPicPr>
            <a:picLocks noGrp="1" noChangeAspect="1"/>
          </p:cNvPicPr>
          <p:nvPr>
            <p:ph idx="1"/>
          </p:nvPr>
        </p:nvPicPr>
        <p:blipFill>
          <a:blip r:embed="rId4"/>
          <a:stretch>
            <a:fillRect/>
          </a:stretch>
        </p:blipFill>
        <p:spPr>
          <a:xfrm>
            <a:off x="426720" y="2825750"/>
            <a:ext cx="3105150" cy="3009900"/>
          </a:xfrm>
          <a:prstGeom prst="rect">
            <a:avLst/>
          </a:prstGeom>
        </p:spPr>
      </p:pic>
      <p:pic>
        <p:nvPicPr>
          <p:cNvPr id="10" name="图片 9"/>
          <p:cNvPicPr>
            <a:picLocks noChangeAspect="1"/>
          </p:cNvPicPr>
          <p:nvPr/>
        </p:nvPicPr>
        <p:blipFill>
          <a:blip r:embed="rId5"/>
          <a:stretch>
            <a:fillRect/>
          </a:stretch>
        </p:blipFill>
        <p:spPr>
          <a:xfrm>
            <a:off x="4584065" y="946150"/>
            <a:ext cx="2600325" cy="2857500"/>
          </a:xfrm>
          <a:prstGeom prst="rect">
            <a:avLst/>
          </a:prstGeom>
        </p:spPr>
      </p:pic>
      <p:pic>
        <p:nvPicPr>
          <p:cNvPr id="11" name="图片 10"/>
          <p:cNvPicPr>
            <a:picLocks noChangeAspect="1"/>
          </p:cNvPicPr>
          <p:nvPr/>
        </p:nvPicPr>
        <p:blipFill>
          <a:blip r:embed="rId6"/>
          <a:stretch>
            <a:fillRect/>
          </a:stretch>
        </p:blipFill>
        <p:spPr>
          <a:xfrm>
            <a:off x="8776335" y="429895"/>
            <a:ext cx="2314575" cy="2781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C++11</a:t>
            </a:r>
            <a:r>
              <a:rPr lang="zh-CN" altLang="en-US"/>
              <a:t>后的</a:t>
            </a:r>
            <a:r>
              <a:rPr lang="en-US" altLang="zh-CN"/>
              <a:t>auto</a:t>
            </a:r>
            <a:r>
              <a:rPr lang="zh-CN" altLang="en-US"/>
              <a:t>变量</a:t>
            </a:r>
          </a:p>
        </p:txBody>
      </p:sp>
      <p:sp>
        <p:nvSpPr>
          <p:cNvPr id="3" name="内容占位符 2"/>
          <p:cNvSpPr>
            <a:spLocks noGrp="1"/>
          </p:cNvSpPr>
          <p:nvPr>
            <p:ph idx="1"/>
          </p:nvPr>
        </p:nvSpPr>
        <p:spPr>
          <a:xfrm>
            <a:off x="1024255" y="1894205"/>
            <a:ext cx="10405745" cy="4822190"/>
          </a:xfrm>
        </p:spPr>
        <p:txBody>
          <a:bodyPr>
            <a:normAutofit fontScale="90000" lnSpcReduction="10000"/>
          </a:bodyPr>
          <a:lstStyle/>
          <a:p>
            <a:r>
              <a:rPr lang="zh-CN" altLang="en-US"/>
              <a:t>迭代器的定义比较冗长，有没有更简洁的代码呢？</a:t>
            </a:r>
          </a:p>
          <a:p>
            <a:r>
              <a:rPr lang="en-US" altLang="zh-CN"/>
              <a:t>C++11</a:t>
            </a:r>
            <a:r>
              <a:rPr lang="zh-CN" altLang="en-US"/>
              <a:t>版本后，提供了</a:t>
            </a:r>
            <a:r>
              <a:rPr lang="en-US" altLang="zh-CN"/>
              <a:t>auto</a:t>
            </a:r>
            <a:r>
              <a:rPr lang="zh-CN" altLang="en-US"/>
              <a:t>变量来简化迭代器变量的定义。</a:t>
            </a:r>
          </a:p>
          <a:p>
            <a:r>
              <a:rPr lang="en-US" altLang="zh-CN"/>
              <a:t>auto</a:t>
            </a:r>
            <a:r>
              <a:rPr lang="zh-CN" altLang="en-US"/>
              <a:t>用于代替冗长复杂、变量使用范围专一的变量声明。</a:t>
            </a:r>
          </a:p>
          <a:p>
            <a:r>
              <a:rPr lang="zh-CN" altLang="en-US"/>
              <a:t>int main(){</a:t>
            </a:r>
          </a:p>
          <a:p>
            <a:r>
              <a:rPr lang="zh-CN" altLang="en-US"/>
              <a:t>    vector&lt;string&gt; vs;</a:t>
            </a:r>
          </a:p>
          <a:p>
            <a:r>
              <a:rPr lang="zh-CN" altLang="en-US"/>
              <a:t>    for (</a:t>
            </a:r>
            <a:r>
              <a:rPr lang="zh-CN" altLang="en-US">
                <a:solidFill>
                  <a:srgbClr val="FF0000"/>
                </a:solidFill>
              </a:rPr>
              <a:t>auto i</a:t>
            </a:r>
            <a:r>
              <a:rPr lang="zh-CN" altLang="en-US"/>
              <a:t> = vs.begin(); i != vs.end(); i++){</a:t>
            </a:r>
          </a:p>
          <a:p>
            <a:r>
              <a:rPr lang="zh-CN" altLang="en-US"/>
              <a:t>        //..</a:t>
            </a:r>
          </a:p>
          <a:p>
            <a:r>
              <a:rPr lang="zh-CN" altLang="en-US"/>
              <a:t>    }</a:t>
            </a:r>
          </a:p>
          <a:p>
            <a:r>
              <a:rPr lang="zh-CN" altLang="en-US"/>
              <a:t>}</a:t>
            </a:r>
          </a:p>
          <a:p>
            <a:endParaRPr lang="zh-CN" altLang="en-US"/>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 </a:t>
            </a:r>
            <a:r>
              <a:rPr lang="zh-CN" altLang="en-US"/>
              <a:t>生成菊花图</a:t>
            </a:r>
          </a:p>
        </p:txBody>
      </p:sp>
      <p:sp>
        <p:nvSpPr>
          <p:cNvPr id="3" name="内容占位符 2"/>
          <p:cNvSpPr>
            <a:spLocks noGrp="1"/>
          </p:cNvSpPr>
          <p:nvPr>
            <p:ph idx="1"/>
          </p:nvPr>
        </p:nvSpPr>
        <p:spPr/>
        <p:txBody>
          <a:bodyPr/>
          <a:lstStyle/>
          <a:p>
            <a:r>
              <a:rPr lang="zh-CN" altLang="en-US"/>
              <a:t>这个非常简单。</a:t>
            </a:r>
          </a:p>
          <a:p>
            <a:r>
              <a:rPr lang="zh-CN" altLang="en-US"/>
              <a:t>先令</a:t>
            </a:r>
            <a:r>
              <a:rPr lang="en-US" altLang="zh-CN"/>
              <a:t>1</a:t>
            </a:r>
            <a:r>
              <a:rPr lang="zh-CN" altLang="en-US"/>
              <a:t>为根，它是其它结点的父亲。再</a:t>
            </a:r>
            <a:r>
              <a:rPr lang="en-US" altLang="zh-CN"/>
              <a:t>shuffle</a:t>
            </a:r>
            <a:r>
              <a:rPr lang="zh-CN" altLang="en-US"/>
              <a:t>一下结点编号。</a:t>
            </a:r>
          </a:p>
          <a:p>
            <a:r>
              <a:rPr lang="zh-CN" altLang="en-US"/>
              <a:t>如果要生成有一条链的菊花图，则可以先令前</a:t>
            </a:r>
            <a:r>
              <a:rPr lang="en-US" altLang="zh-CN"/>
              <a:t>i</a:t>
            </a:r>
            <a:r>
              <a:rPr lang="zh-CN" altLang="en-US"/>
              <a:t>个结点生成菊花图，</a:t>
            </a:r>
            <a:r>
              <a:rPr lang="en-US" altLang="zh-CN"/>
              <a:t>n-i</a:t>
            </a:r>
            <a:r>
              <a:rPr lang="zh-CN" altLang="en-US"/>
              <a:t>个结点生成链。最后</a:t>
            </a:r>
            <a:r>
              <a:rPr lang="en-US" altLang="zh-CN">
                <a:sym typeface="+mn-ea"/>
              </a:rPr>
              <a:t>shuffle</a:t>
            </a:r>
            <a:r>
              <a:rPr lang="zh-CN" altLang="en-US">
                <a:sym typeface="+mn-ea"/>
              </a:rPr>
              <a:t>一下结点编号。</a:t>
            </a:r>
            <a:endParaRPr lang="zh-CN" altLang="en-US"/>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 </a:t>
            </a:r>
            <a:r>
              <a:rPr lang="zh-CN" altLang="en-US"/>
              <a:t>生成无向连通图</a:t>
            </a:r>
          </a:p>
        </p:txBody>
      </p:sp>
      <p:sp>
        <p:nvSpPr>
          <p:cNvPr id="3" name="内容占位符 2"/>
          <p:cNvSpPr>
            <a:spLocks noGrp="1"/>
          </p:cNvSpPr>
          <p:nvPr>
            <p:ph idx="1"/>
          </p:nvPr>
        </p:nvSpPr>
        <p:spPr/>
        <p:txBody>
          <a:bodyPr/>
          <a:lstStyle/>
          <a:p>
            <a:r>
              <a:rPr lang="zh-CN" altLang="en-US"/>
              <a:t>生成无向图连通方法是先生成一条包含</a:t>
            </a:r>
            <a:r>
              <a:rPr lang="en-US" altLang="zh-CN"/>
              <a:t>n</a:t>
            </a:r>
            <a:r>
              <a:rPr lang="zh-CN" altLang="en-US"/>
              <a:t>个结点的链或者一棵树，共需要</a:t>
            </a:r>
            <a:r>
              <a:rPr lang="en-US" altLang="zh-CN"/>
              <a:t>n-1</a:t>
            </a:r>
            <a:r>
              <a:rPr lang="zh-CN" altLang="en-US"/>
              <a:t>条边。</a:t>
            </a:r>
          </a:p>
          <a:p>
            <a:r>
              <a:rPr lang="zh-CN" altLang="en-US"/>
              <a:t>然后再生成剩下的</a:t>
            </a:r>
            <a:r>
              <a:rPr lang="en-US" altLang="zh-CN"/>
              <a:t>m-n+1</a:t>
            </a:r>
            <a:r>
              <a:rPr lang="zh-CN" altLang="en-US"/>
              <a:t>条边。</a:t>
            </a:r>
          </a:p>
          <a:p>
            <a:r>
              <a:rPr lang="zh-CN" altLang="en-US"/>
              <a:t>为了避免重边，用一个</a:t>
            </a:r>
            <a:r>
              <a:rPr lang="en-US" altLang="zh-CN"/>
              <a:t>map&lt;&lt;int,int&gt;, bool&gt;</a:t>
            </a:r>
            <a:r>
              <a:rPr lang="zh-CN" altLang="en-US"/>
              <a:t>作标志数组</a:t>
            </a:r>
          </a:p>
          <a:p>
            <a:r>
              <a:rPr lang="zh-CN" altLang="en-US"/>
              <a:t>在生成图的过程中，可以记录一个结点的度，需要时可作为限制条件</a:t>
            </a:r>
          </a:p>
          <a:p>
            <a:r>
              <a:rPr lang="zh-CN" altLang="en-US"/>
              <a:t>在本例中，未生成边权。如果边权仅是随机数，可以最后输出时再生成。</a:t>
            </a:r>
          </a:p>
          <a:p>
            <a:endParaRPr lang="zh-CN" altLang="en-US"/>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596265"/>
            <a:ext cx="10405745" cy="6080125"/>
          </a:xfrm>
        </p:spPr>
        <p:txBody>
          <a:bodyPr>
            <a:normAutofit fontScale="92500" lnSpcReduction="10000"/>
          </a:bodyPr>
          <a:lstStyle/>
          <a:p>
            <a:pPr>
              <a:lnSpc>
                <a:spcPct val="100000"/>
              </a:lnSpc>
              <a:spcBef>
                <a:spcPts val="0"/>
              </a:spcBef>
              <a:spcAft>
                <a:spcPts val="0"/>
              </a:spcAft>
            </a:pPr>
            <a:r>
              <a:rPr lang="zh-CN" altLang="en-US"/>
              <a:t>//生成n个结点m条边的无向图</a:t>
            </a:r>
          </a:p>
          <a:p>
            <a:pPr>
              <a:lnSpc>
                <a:spcPct val="100000"/>
              </a:lnSpc>
              <a:spcBef>
                <a:spcPts val="0"/>
              </a:spcBef>
              <a:spcAft>
                <a:spcPts val="0"/>
              </a:spcAft>
            </a:pPr>
            <a:r>
              <a:rPr lang="zh-CN" altLang="en-US"/>
              <a:t>#include&lt;bits/stdc++.h&gt;</a:t>
            </a:r>
          </a:p>
          <a:p>
            <a:pPr>
              <a:lnSpc>
                <a:spcPct val="100000"/>
              </a:lnSpc>
              <a:spcBef>
                <a:spcPts val="0"/>
              </a:spcBef>
              <a:spcAft>
                <a:spcPts val="0"/>
              </a:spcAft>
            </a:pPr>
            <a:r>
              <a:rPr lang="zh-CN" altLang="en-US"/>
              <a:t>using namespace std;</a:t>
            </a:r>
          </a:p>
          <a:p>
            <a:pPr>
              <a:lnSpc>
                <a:spcPct val="100000"/>
              </a:lnSpc>
              <a:spcBef>
                <a:spcPts val="0"/>
              </a:spcBef>
              <a:spcAft>
                <a:spcPts val="0"/>
              </a:spcAft>
            </a:pPr>
            <a:r>
              <a:rPr lang="zh-CN" altLang="en-US"/>
              <a:t>const int MAXN = (int) 1E5;</a:t>
            </a:r>
          </a:p>
          <a:p>
            <a:pPr>
              <a:lnSpc>
                <a:spcPct val="100000"/>
              </a:lnSpc>
              <a:spcBef>
                <a:spcPts val="0"/>
              </a:spcBef>
              <a:spcAft>
                <a:spcPts val="0"/>
              </a:spcAft>
            </a:pPr>
            <a:r>
              <a:rPr lang="zh-CN" altLang="en-US"/>
              <a:t>const int MAXD = 4;         //限制结点的最大度</a:t>
            </a:r>
          </a:p>
          <a:p>
            <a:pPr>
              <a:lnSpc>
                <a:spcPct val="100000"/>
              </a:lnSpc>
              <a:spcBef>
                <a:spcPts val="0"/>
              </a:spcBef>
              <a:spcAft>
                <a:spcPts val="0"/>
              </a:spcAft>
            </a:pPr>
            <a:r>
              <a:rPr lang="zh-CN" altLang="en-US"/>
              <a:t>const int MAXV = (int) 1E6; //边权</a:t>
            </a:r>
          </a:p>
          <a:p>
            <a:pPr>
              <a:lnSpc>
                <a:spcPct val="100000"/>
              </a:lnSpc>
              <a:spcBef>
                <a:spcPts val="0"/>
              </a:spcBef>
              <a:spcAft>
                <a:spcPts val="0"/>
              </a:spcAft>
            </a:pPr>
            <a:r>
              <a:rPr lang="zh-CN" altLang="en-US"/>
              <a:t> </a:t>
            </a:r>
          </a:p>
          <a:p>
            <a:pPr>
              <a:lnSpc>
                <a:spcPct val="100000"/>
              </a:lnSpc>
              <a:spcBef>
                <a:spcPts val="0"/>
              </a:spcBef>
              <a:spcAft>
                <a:spcPts val="0"/>
              </a:spcAft>
            </a:pPr>
            <a:r>
              <a:rPr lang="zh-CN" altLang="en-US"/>
              <a:t>map&lt;pair&lt;int,int&gt;, bool&gt; vis;</a:t>
            </a:r>
          </a:p>
          <a:p>
            <a:pPr>
              <a:lnSpc>
                <a:spcPct val="100000"/>
              </a:lnSpc>
              <a:spcBef>
                <a:spcPts val="0"/>
              </a:spcBef>
              <a:spcAft>
                <a:spcPts val="0"/>
              </a:spcAft>
            </a:pPr>
            <a:r>
              <a:rPr lang="zh-CN" altLang="en-US"/>
              <a:t>vector&lt;int&gt;G[MAXN+5];</a:t>
            </a:r>
          </a:p>
          <a:p>
            <a:pPr>
              <a:lnSpc>
                <a:spcPct val="100000"/>
              </a:lnSpc>
              <a:spcBef>
                <a:spcPts val="0"/>
              </a:spcBef>
              <a:spcAft>
                <a:spcPts val="0"/>
              </a:spcAft>
            </a:pPr>
            <a:r>
              <a:rPr lang="zh-CN" altLang="en-US"/>
              <a:t>int s[MAXN+5], deg[MAXN+5];</a:t>
            </a:r>
          </a:p>
          <a:p>
            <a:pPr>
              <a:lnSpc>
                <a:spcPct val="100000"/>
              </a:lnSpc>
              <a:spcBef>
                <a:spcPts val="0"/>
              </a:spcBef>
              <a:spcAft>
                <a:spcPts val="0"/>
              </a:spcAft>
            </a:pPr>
            <a:r>
              <a:rPr lang="zh-CN" altLang="en-US"/>
              <a:t>int n, m;</a:t>
            </a:r>
          </a:p>
          <a:p>
            <a:pPr>
              <a:lnSpc>
                <a:spcPct val="100000"/>
              </a:lnSpc>
              <a:spcBef>
                <a:spcPts val="0"/>
              </a:spcBef>
              <a:spcAft>
                <a:spcPts val="0"/>
              </a:spcAft>
            </a:pPr>
            <a:r>
              <a:rPr lang="zh-CN" altLang="en-US"/>
              <a:t>int main(){</a:t>
            </a:r>
          </a:p>
          <a:p>
            <a:pPr>
              <a:lnSpc>
                <a:spcPct val="100000"/>
              </a:lnSpc>
              <a:spcBef>
                <a:spcPts val="0"/>
              </a:spcBef>
              <a:spcAft>
                <a:spcPts val="0"/>
              </a:spcAft>
            </a:pPr>
            <a:r>
              <a:rPr lang="zh-CN" altLang="en-US"/>
              <a:t>    mt19937 en(time(0));    //结点编号引擎 </a:t>
            </a:r>
          </a:p>
          <a:p>
            <a:pPr>
              <a:lnSpc>
                <a:spcPct val="100000"/>
              </a:lnSpc>
              <a:spcBef>
                <a:spcPts val="0"/>
              </a:spcBef>
              <a:spcAft>
                <a:spcPts val="0"/>
              </a:spcAft>
            </a:pPr>
            <a:r>
              <a:rPr lang="zh-CN" altLang="en-US"/>
              <a:t>    mt19937 ew(en());       //边权引擎</a:t>
            </a:r>
          </a:p>
          <a:p>
            <a:pPr>
              <a:lnSpc>
                <a:spcPct val="100000"/>
              </a:lnSpc>
              <a:spcBef>
                <a:spcPts val="0"/>
              </a:spcBef>
              <a:spcAft>
                <a:spcPts val="0"/>
              </a:spcAft>
            </a:pPr>
            <a:r>
              <a:rPr lang="zh-CN" altLang="en-US"/>
              <a:t>    uniform_int_distribution&lt;&gt; gw(1, MAXV);</a:t>
            </a:r>
          </a:p>
          <a:p>
            <a:pPr>
              <a:lnSpc>
                <a:spcPct val="100000"/>
              </a:lnSpc>
              <a:spcBef>
                <a:spcPts val="0"/>
              </a:spcBef>
              <a:spcAft>
                <a:spcPts val="0"/>
              </a:spcAft>
            </a:pPr>
            <a:r>
              <a:rPr lang="zh-CN" altLang="en-US"/>
              <a:t>    </a:t>
            </a:r>
          </a:p>
          <a:p>
            <a:pPr>
              <a:lnSpc>
                <a:spcPct val="100000"/>
              </a:lnSpc>
              <a:spcBef>
                <a:spcPts val="0"/>
              </a:spcBef>
              <a:spcAft>
                <a:spcPts val="0"/>
              </a:spcAft>
            </a:pPr>
            <a:r>
              <a:rPr lang="zh-CN" altLang="en-US"/>
              <a:t>    scanf("%d%d", &amp;n, &amp;m);</a:t>
            </a:r>
          </a:p>
          <a:p>
            <a:pPr>
              <a:lnSpc>
                <a:spcPct val="100000"/>
              </a:lnSpc>
              <a:spcBef>
                <a:spcPts val="0"/>
              </a:spcBef>
              <a:spcAft>
                <a:spcPts val="0"/>
              </a:spcAft>
            </a:pPr>
            <a:r>
              <a:rPr lang="zh-CN" altLang="en-US"/>
              <a:t>    uniform_int_distribution&lt;&gt; gn(1, n);</a:t>
            </a:r>
          </a:p>
          <a:p>
            <a:pPr>
              <a:lnSpc>
                <a:spcPct val="100000"/>
              </a:lnSpc>
              <a:spcBef>
                <a:spcPts val="0"/>
              </a:spcBef>
              <a:spcAft>
                <a:spcPts val="0"/>
              </a:spcAft>
            </a:pPr>
            <a:r>
              <a:rPr lang="zh-CN" altLang="en-US"/>
              <a:t>    for(int i = 1; i &lt;= n; i++) s[i] = i;</a:t>
            </a:r>
          </a:p>
          <a:p>
            <a:pPr>
              <a:lnSpc>
                <a:spcPct val="100000"/>
              </a:lnSpc>
              <a:spcBef>
                <a:spcPts val="0"/>
              </a:spcBef>
              <a:spcAft>
                <a:spcPts val="0"/>
              </a:spcAft>
            </a:pPr>
            <a:r>
              <a:rPr lang="zh-CN" altLang="en-US"/>
              <a:t>    shuffle(s+1, s+1+n, en);</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596265"/>
            <a:ext cx="10913110" cy="6080125"/>
          </a:xfrm>
        </p:spPr>
        <p:txBody>
          <a:bodyPr>
            <a:normAutofit lnSpcReduction="10000"/>
          </a:bodyPr>
          <a:lstStyle/>
          <a:p>
            <a:pPr>
              <a:lnSpc>
                <a:spcPct val="100000"/>
              </a:lnSpc>
              <a:spcBef>
                <a:spcPts val="0"/>
              </a:spcBef>
              <a:spcAft>
                <a:spcPts val="0"/>
              </a:spcAft>
            </a:pPr>
            <a:r>
              <a:rPr lang="zh-CN" altLang="en-US" sz="2000"/>
              <a:t>    for(int i = 1; i &lt;= n-1; i++){  //先生成一条链, n-1条边 </a:t>
            </a:r>
          </a:p>
          <a:p>
            <a:pPr>
              <a:lnSpc>
                <a:spcPct val="100000"/>
              </a:lnSpc>
              <a:spcBef>
                <a:spcPts val="0"/>
              </a:spcBef>
              <a:spcAft>
                <a:spcPts val="0"/>
              </a:spcAft>
            </a:pPr>
            <a:r>
              <a:rPr lang="zh-CN" altLang="en-US" sz="2000"/>
              <a:t>        vis[make_pair(i, i+1)] = true;</a:t>
            </a:r>
          </a:p>
          <a:p>
            <a:pPr>
              <a:lnSpc>
                <a:spcPct val="100000"/>
              </a:lnSpc>
              <a:spcBef>
                <a:spcPts val="0"/>
              </a:spcBef>
              <a:spcAft>
                <a:spcPts val="0"/>
              </a:spcAft>
            </a:pPr>
            <a:r>
              <a:rPr lang="zh-CN" altLang="en-US" sz="2000"/>
              <a:t>        G[i].push_back(i+1);</a:t>
            </a:r>
          </a:p>
          <a:p>
            <a:pPr>
              <a:lnSpc>
                <a:spcPct val="100000"/>
              </a:lnSpc>
              <a:spcBef>
                <a:spcPts val="0"/>
              </a:spcBef>
              <a:spcAft>
                <a:spcPts val="0"/>
              </a:spcAft>
            </a:pPr>
            <a:r>
              <a:rPr lang="zh-CN" altLang="en-US" sz="2000"/>
              <a:t>        G[i+1].push_back(i);</a:t>
            </a:r>
          </a:p>
          <a:p>
            <a:pPr>
              <a:lnSpc>
                <a:spcPct val="100000"/>
              </a:lnSpc>
              <a:spcBef>
                <a:spcPts val="0"/>
              </a:spcBef>
              <a:spcAft>
                <a:spcPts val="0"/>
              </a:spcAft>
            </a:pPr>
            <a:r>
              <a:rPr lang="zh-CN" altLang="en-US" sz="2000"/>
              <a:t>        deg[i]++, deg[i+1]++;</a:t>
            </a:r>
          </a:p>
          <a:p>
            <a:pPr>
              <a:lnSpc>
                <a:spcPct val="100000"/>
              </a:lnSpc>
              <a:spcBef>
                <a:spcPts val="0"/>
              </a:spcBef>
              <a:spcAft>
                <a:spcPts val="0"/>
              </a:spcAft>
            </a:pPr>
            <a:r>
              <a:rPr lang="zh-CN" altLang="en-US" sz="2000"/>
              <a:t>    }</a:t>
            </a:r>
          </a:p>
          <a:p>
            <a:pPr>
              <a:lnSpc>
                <a:spcPct val="100000"/>
              </a:lnSpc>
              <a:spcBef>
                <a:spcPts val="0"/>
              </a:spcBef>
              <a:spcAft>
                <a:spcPts val="0"/>
              </a:spcAft>
            </a:pPr>
            <a:r>
              <a:rPr lang="zh-CN" altLang="en-US" sz="2000"/>
              <a:t>    for(int i = n; i &lt;= m; i++){   //再生成其他边 </a:t>
            </a:r>
          </a:p>
          <a:p>
            <a:pPr>
              <a:lnSpc>
                <a:spcPct val="100000"/>
              </a:lnSpc>
              <a:spcBef>
                <a:spcPts val="0"/>
              </a:spcBef>
              <a:spcAft>
                <a:spcPts val="0"/>
              </a:spcAft>
            </a:pPr>
            <a:r>
              <a:rPr lang="zh-CN" altLang="en-US" sz="2000"/>
              <a:t>        int u, v;</a:t>
            </a:r>
          </a:p>
          <a:p>
            <a:pPr>
              <a:lnSpc>
                <a:spcPct val="100000"/>
              </a:lnSpc>
              <a:spcBef>
                <a:spcPts val="0"/>
              </a:spcBef>
              <a:spcAft>
                <a:spcPts val="0"/>
              </a:spcAft>
            </a:pPr>
            <a:r>
              <a:rPr lang="zh-CN" altLang="en-US" sz="2000"/>
              <a:t>        do {</a:t>
            </a:r>
          </a:p>
          <a:p>
            <a:pPr>
              <a:lnSpc>
                <a:spcPct val="100000"/>
              </a:lnSpc>
              <a:spcBef>
                <a:spcPts val="0"/>
              </a:spcBef>
              <a:spcAft>
                <a:spcPts val="0"/>
              </a:spcAft>
            </a:pPr>
            <a:r>
              <a:rPr lang="zh-CN" altLang="en-US" sz="2000"/>
              <a:t>            u = gn(en);  v = gn(en);</a:t>
            </a:r>
          </a:p>
          <a:p>
            <a:pPr>
              <a:lnSpc>
                <a:spcPct val="100000"/>
              </a:lnSpc>
              <a:spcBef>
                <a:spcPts val="0"/>
              </a:spcBef>
              <a:spcAft>
                <a:spcPts val="0"/>
              </a:spcAft>
            </a:pPr>
            <a:r>
              <a:rPr lang="zh-CN" altLang="en-US" sz="2000"/>
              <a:t>            if(u &gt; v) swap(u, v);</a:t>
            </a:r>
          </a:p>
          <a:p>
            <a:pPr>
              <a:lnSpc>
                <a:spcPct val="100000"/>
              </a:lnSpc>
              <a:spcBef>
                <a:spcPts val="0"/>
              </a:spcBef>
              <a:spcAft>
                <a:spcPts val="0"/>
              </a:spcAft>
            </a:pPr>
            <a:r>
              <a:rPr lang="zh-CN" altLang="en-US" sz="2000"/>
              <a:t>            // if(deg[u] &gt; LIM) continue;   //限制结点的度 </a:t>
            </a:r>
          </a:p>
          <a:p>
            <a:pPr>
              <a:lnSpc>
                <a:spcPct val="100000"/>
              </a:lnSpc>
              <a:spcBef>
                <a:spcPts val="0"/>
              </a:spcBef>
              <a:spcAft>
                <a:spcPts val="0"/>
              </a:spcAft>
            </a:pPr>
            <a:r>
              <a:rPr lang="zh-CN" altLang="en-US" sz="2000"/>
              <a:t>        }while(u == v || vis[make_pair(u,v)]);</a:t>
            </a:r>
          </a:p>
          <a:p>
            <a:pPr>
              <a:lnSpc>
                <a:spcPct val="100000"/>
              </a:lnSpc>
              <a:spcBef>
                <a:spcPts val="0"/>
              </a:spcBef>
              <a:spcAft>
                <a:spcPts val="0"/>
              </a:spcAft>
            </a:pPr>
            <a:r>
              <a:rPr lang="zh-CN" altLang="en-US" sz="2000"/>
              <a:t>        G[u].push_back(v);</a:t>
            </a:r>
          </a:p>
          <a:p>
            <a:pPr>
              <a:lnSpc>
                <a:spcPct val="100000"/>
              </a:lnSpc>
              <a:spcBef>
                <a:spcPts val="0"/>
              </a:spcBef>
              <a:spcAft>
                <a:spcPts val="0"/>
              </a:spcAft>
            </a:pPr>
            <a:r>
              <a:rPr lang="zh-CN" altLang="en-US" sz="2000"/>
              <a:t>        G[v].push_back(u);</a:t>
            </a:r>
          </a:p>
          <a:p>
            <a:pPr>
              <a:lnSpc>
                <a:spcPct val="100000"/>
              </a:lnSpc>
              <a:spcBef>
                <a:spcPts val="0"/>
              </a:spcBef>
              <a:spcAft>
                <a:spcPts val="0"/>
              </a:spcAft>
            </a:pPr>
            <a:r>
              <a:rPr lang="zh-CN" altLang="en-US" sz="2000"/>
              <a:t>        vis[make_pair(u,v)] =true; </a:t>
            </a:r>
          </a:p>
          <a:p>
            <a:pPr>
              <a:lnSpc>
                <a:spcPct val="100000"/>
              </a:lnSpc>
              <a:spcBef>
                <a:spcPts val="0"/>
              </a:spcBef>
              <a:spcAft>
                <a:spcPts val="0"/>
              </a:spcAft>
            </a:pPr>
            <a:r>
              <a:rPr lang="zh-CN" altLang="en-US" sz="2000"/>
              <a:t>    }</a:t>
            </a:r>
          </a:p>
          <a:p>
            <a:pPr>
              <a:lnSpc>
                <a:spcPct val="100000"/>
              </a:lnSpc>
              <a:spcBef>
                <a:spcPts val="0"/>
              </a:spcBef>
              <a:spcAft>
                <a:spcPts val="0"/>
              </a:spcAft>
            </a:pPr>
            <a:r>
              <a:rPr lang="zh-CN" altLang="en-US" sz="2000"/>
              <a:t>    for(auto p:vis)</a:t>
            </a:r>
          </a:p>
          <a:p>
            <a:pPr>
              <a:lnSpc>
                <a:spcPct val="100000"/>
              </a:lnSpc>
              <a:spcBef>
                <a:spcPts val="0"/>
              </a:spcBef>
              <a:spcAft>
                <a:spcPts val="0"/>
              </a:spcAft>
            </a:pPr>
            <a:r>
              <a:rPr lang="zh-CN" altLang="en-US" sz="2000"/>
              <a:t>        if(p.second)</a:t>
            </a:r>
          </a:p>
          <a:p>
            <a:pPr>
              <a:lnSpc>
                <a:spcPct val="100000"/>
              </a:lnSpc>
              <a:spcBef>
                <a:spcPts val="0"/>
              </a:spcBef>
              <a:spcAft>
                <a:spcPts val="0"/>
              </a:spcAft>
            </a:pPr>
            <a:r>
              <a:rPr lang="zh-CN" altLang="en-US" sz="2000"/>
              <a:t>            cout &lt;&lt; s[p.first.first] &lt;&lt; ' ' &lt;&lt;  s[p.first.second] &lt;&lt; endl;</a:t>
            </a:r>
          </a:p>
          <a:p>
            <a:pPr>
              <a:lnSpc>
                <a:spcPct val="100000"/>
              </a:lnSpc>
              <a:spcBef>
                <a:spcPts val="0"/>
              </a:spcBef>
              <a:spcAft>
                <a:spcPts val="0"/>
              </a:spcAft>
            </a:pPr>
            <a:r>
              <a:rPr lang="zh-CN" altLang="en-US" sz="2000"/>
              <a:t>}</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生成效果</a:t>
            </a:r>
          </a:p>
        </p:txBody>
      </p:sp>
      <p:pic>
        <p:nvPicPr>
          <p:cNvPr id="4" name="内容占位符 3"/>
          <p:cNvPicPr>
            <a:picLocks noGrp="1" noChangeAspect="1"/>
          </p:cNvPicPr>
          <p:nvPr>
            <p:ph idx="1"/>
            <p:custDataLst>
              <p:tags r:id="rId1"/>
            </p:custDataLst>
          </p:nvPr>
        </p:nvPicPr>
        <p:blipFill>
          <a:blip r:embed="rId3"/>
          <a:stretch>
            <a:fillRect/>
          </a:stretch>
        </p:blipFill>
        <p:spPr>
          <a:xfrm>
            <a:off x="357505" y="2828925"/>
            <a:ext cx="3009265" cy="2898140"/>
          </a:xfrm>
          <a:prstGeom prst="rect">
            <a:avLst/>
          </a:prstGeom>
        </p:spPr>
      </p:pic>
      <p:pic>
        <p:nvPicPr>
          <p:cNvPr id="5" name="图片 4"/>
          <p:cNvPicPr>
            <a:picLocks noChangeAspect="1"/>
          </p:cNvPicPr>
          <p:nvPr/>
        </p:nvPicPr>
        <p:blipFill>
          <a:blip r:embed="rId4"/>
          <a:stretch>
            <a:fillRect/>
          </a:stretch>
        </p:blipFill>
        <p:spPr>
          <a:xfrm>
            <a:off x="3684270" y="2404110"/>
            <a:ext cx="3173095" cy="3181985"/>
          </a:xfrm>
          <a:prstGeom prst="rect">
            <a:avLst/>
          </a:prstGeom>
        </p:spPr>
      </p:pic>
      <p:pic>
        <p:nvPicPr>
          <p:cNvPr id="6" name="图片 5"/>
          <p:cNvPicPr>
            <a:picLocks noChangeAspect="1"/>
          </p:cNvPicPr>
          <p:nvPr/>
        </p:nvPicPr>
        <p:blipFill>
          <a:blip r:embed="rId5"/>
          <a:stretch>
            <a:fillRect/>
          </a:stretch>
        </p:blipFill>
        <p:spPr>
          <a:xfrm>
            <a:off x="8368665" y="121920"/>
            <a:ext cx="3101975" cy="3093720"/>
          </a:xfrm>
          <a:prstGeom prst="rect">
            <a:avLst/>
          </a:prstGeom>
        </p:spPr>
      </p:pic>
      <p:pic>
        <p:nvPicPr>
          <p:cNvPr id="7" name="图片 6"/>
          <p:cNvPicPr>
            <a:picLocks noChangeAspect="1"/>
          </p:cNvPicPr>
          <p:nvPr/>
        </p:nvPicPr>
        <p:blipFill>
          <a:blip r:embed="rId6"/>
          <a:stretch>
            <a:fillRect/>
          </a:stretch>
        </p:blipFill>
        <p:spPr>
          <a:xfrm>
            <a:off x="8266430" y="3576320"/>
            <a:ext cx="3204845" cy="3265805"/>
          </a:xfrm>
          <a:prstGeom prst="rect">
            <a:avLst/>
          </a:prstGeom>
        </p:spPr>
      </p:pic>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 </a:t>
            </a:r>
            <a:r>
              <a:rPr lang="zh-CN" altLang="en-US"/>
              <a:t>生成</a:t>
            </a:r>
            <a:r>
              <a:rPr lang="en-US" altLang="zh-CN"/>
              <a:t>DAG</a:t>
            </a:r>
          </a:p>
        </p:txBody>
      </p:sp>
      <p:sp>
        <p:nvSpPr>
          <p:cNvPr id="3" name="内容占位符 2"/>
          <p:cNvSpPr>
            <a:spLocks noGrp="1"/>
          </p:cNvSpPr>
          <p:nvPr>
            <p:ph idx="1"/>
          </p:nvPr>
        </p:nvSpPr>
        <p:spPr/>
        <p:txBody>
          <a:bodyPr/>
          <a:lstStyle/>
          <a:p>
            <a:r>
              <a:rPr lang="zh-CN" altLang="en-US"/>
              <a:t>先生成一棵无向连通图</a:t>
            </a:r>
          </a:p>
          <a:p>
            <a:r>
              <a:rPr lang="zh-CN" altLang="en-US"/>
              <a:t>再对边定向，输出结点编号小的指向结点编号大的边</a:t>
            </a:r>
          </a:p>
          <a:p>
            <a:r>
              <a:rPr lang="zh-CN" altLang="en-US"/>
              <a:t>就得到一个</a:t>
            </a:r>
            <a:r>
              <a:rPr lang="en-US" altLang="zh-CN"/>
              <a:t>DAG</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596265"/>
            <a:ext cx="10405745" cy="6080125"/>
          </a:xfrm>
        </p:spPr>
        <p:txBody>
          <a:bodyPr>
            <a:normAutofit fontScale="92500"/>
          </a:bodyPr>
          <a:lstStyle/>
          <a:p>
            <a:pPr>
              <a:lnSpc>
                <a:spcPct val="100000"/>
              </a:lnSpc>
              <a:spcBef>
                <a:spcPts val="0"/>
              </a:spcBef>
              <a:spcAft>
                <a:spcPts val="0"/>
              </a:spcAft>
            </a:pPr>
            <a:r>
              <a:rPr lang="zh-CN" altLang="en-US"/>
              <a:t>//生成n个结点m条边的无向图</a:t>
            </a:r>
          </a:p>
          <a:p>
            <a:pPr>
              <a:lnSpc>
                <a:spcPct val="100000"/>
              </a:lnSpc>
              <a:spcBef>
                <a:spcPts val="0"/>
              </a:spcBef>
              <a:spcAft>
                <a:spcPts val="0"/>
              </a:spcAft>
            </a:pPr>
            <a:r>
              <a:rPr lang="zh-CN" altLang="en-US"/>
              <a:t>#include&lt;bits/stdc++.h&gt;</a:t>
            </a:r>
          </a:p>
          <a:p>
            <a:pPr>
              <a:lnSpc>
                <a:spcPct val="100000"/>
              </a:lnSpc>
              <a:spcBef>
                <a:spcPts val="0"/>
              </a:spcBef>
              <a:spcAft>
                <a:spcPts val="0"/>
              </a:spcAft>
            </a:pPr>
            <a:r>
              <a:rPr lang="zh-CN" altLang="en-US"/>
              <a:t>using namespace std;</a:t>
            </a:r>
          </a:p>
          <a:p>
            <a:pPr>
              <a:lnSpc>
                <a:spcPct val="100000"/>
              </a:lnSpc>
              <a:spcBef>
                <a:spcPts val="0"/>
              </a:spcBef>
              <a:spcAft>
                <a:spcPts val="0"/>
              </a:spcAft>
            </a:pPr>
            <a:r>
              <a:rPr lang="zh-CN" altLang="en-US"/>
              <a:t>const int MAXV = (int) 1E5;</a:t>
            </a:r>
          </a:p>
          <a:p>
            <a:pPr>
              <a:lnSpc>
                <a:spcPct val="100000"/>
              </a:lnSpc>
              <a:spcBef>
                <a:spcPts val="0"/>
              </a:spcBef>
              <a:spcAft>
                <a:spcPts val="0"/>
              </a:spcAft>
            </a:pPr>
            <a:r>
              <a:rPr lang="zh-CN" altLang="en-US"/>
              <a:t>const int MAXN = (int) 1E5;</a:t>
            </a:r>
          </a:p>
          <a:p>
            <a:pPr>
              <a:lnSpc>
                <a:spcPct val="100000"/>
              </a:lnSpc>
              <a:spcBef>
                <a:spcPts val="0"/>
              </a:spcBef>
              <a:spcAft>
                <a:spcPts val="0"/>
              </a:spcAft>
            </a:pPr>
            <a:r>
              <a:rPr lang="zh-CN" altLang="en-US"/>
              <a:t>const int MAXDG = 5;</a:t>
            </a:r>
          </a:p>
          <a:p>
            <a:pPr>
              <a:lnSpc>
                <a:spcPct val="100000"/>
              </a:lnSpc>
              <a:spcBef>
                <a:spcPts val="0"/>
              </a:spcBef>
              <a:spcAft>
                <a:spcPts val="0"/>
              </a:spcAft>
            </a:pPr>
            <a:r>
              <a:rPr lang="zh-CN" altLang="en-US"/>
              <a:t>int s[MAXN+5];</a:t>
            </a:r>
          </a:p>
          <a:p>
            <a:pPr>
              <a:lnSpc>
                <a:spcPct val="100000"/>
              </a:lnSpc>
              <a:spcBef>
                <a:spcPts val="0"/>
              </a:spcBef>
              <a:spcAft>
                <a:spcPts val="0"/>
              </a:spcAft>
            </a:pPr>
            <a:r>
              <a:rPr lang="zh-CN" altLang="en-US"/>
              <a:t>int deg[MAXN+5];</a:t>
            </a:r>
          </a:p>
          <a:p>
            <a:pPr>
              <a:lnSpc>
                <a:spcPct val="100000"/>
              </a:lnSpc>
              <a:spcBef>
                <a:spcPts val="0"/>
              </a:spcBef>
              <a:spcAft>
                <a:spcPts val="0"/>
              </a:spcAft>
            </a:pPr>
            <a:r>
              <a:rPr lang="zh-CN" altLang="en-US"/>
              <a:t>vector&lt;int&gt;G[MAXN+5];</a:t>
            </a:r>
          </a:p>
          <a:p>
            <a:pPr>
              <a:lnSpc>
                <a:spcPct val="100000"/>
              </a:lnSpc>
              <a:spcBef>
                <a:spcPts val="0"/>
              </a:spcBef>
              <a:spcAft>
                <a:spcPts val="0"/>
              </a:spcAft>
            </a:pPr>
            <a:r>
              <a:rPr lang="zh-CN" altLang="en-US"/>
              <a:t>map&lt; pair&lt;int, int&gt;, bool &gt;vis;</a:t>
            </a:r>
          </a:p>
          <a:p>
            <a:pPr>
              <a:lnSpc>
                <a:spcPct val="100000"/>
              </a:lnSpc>
              <a:spcBef>
                <a:spcPts val="0"/>
              </a:spcBef>
              <a:spcAft>
                <a:spcPts val="0"/>
              </a:spcAft>
            </a:pPr>
            <a:r>
              <a:rPr lang="zh-CN" altLang="en-US"/>
              <a:t>int n, m;</a:t>
            </a:r>
          </a:p>
          <a:p>
            <a:pPr>
              <a:lnSpc>
                <a:spcPct val="100000"/>
              </a:lnSpc>
              <a:spcBef>
                <a:spcPts val="0"/>
              </a:spcBef>
              <a:spcAft>
                <a:spcPts val="0"/>
              </a:spcAft>
            </a:pPr>
            <a:r>
              <a:rPr lang="zh-CN" altLang="en-US"/>
              <a:t>int main(){</a:t>
            </a:r>
          </a:p>
          <a:p>
            <a:pPr>
              <a:lnSpc>
                <a:spcPct val="100000"/>
              </a:lnSpc>
              <a:spcBef>
                <a:spcPts val="0"/>
              </a:spcBef>
              <a:spcAft>
                <a:spcPts val="0"/>
              </a:spcAft>
            </a:pPr>
            <a:r>
              <a:rPr lang="zh-CN" altLang="en-US"/>
              <a:t>    mt19937 en(time(0));    //结点编号引擎 </a:t>
            </a:r>
          </a:p>
          <a:p>
            <a:pPr>
              <a:lnSpc>
                <a:spcPct val="100000"/>
              </a:lnSpc>
              <a:spcBef>
                <a:spcPts val="0"/>
              </a:spcBef>
              <a:spcAft>
                <a:spcPts val="0"/>
              </a:spcAft>
            </a:pPr>
            <a:r>
              <a:rPr lang="zh-CN" altLang="en-US"/>
              <a:t>    mt19937 ew(en());       //边权引擎</a:t>
            </a:r>
          </a:p>
          <a:p>
            <a:pPr>
              <a:lnSpc>
                <a:spcPct val="100000"/>
              </a:lnSpc>
              <a:spcBef>
                <a:spcPts val="0"/>
              </a:spcBef>
              <a:spcAft>
                <a:spcPts val="0"/>
              </a:spcAft>
            </a:pPr>
            <a:r>
              <a:rPr lang="zh-CN" altLang="en-US"/>
              <a:t>    uniform_int_distribution&lt;&gt; gw(1, MAXV);</a:t>
            </a:r>
          </a:p>
          <a:p>
            <a:pPr>
              <a:lnSpc>
                <a:spcPct val="100000"/>
              </a:lnSpc>
              <a:spcBef>
                <a:spcPts val="0"/>
              </a:spcBef>
              <a:spcAft>
                <a:spcPts val="0"/>
              </a:spcAft>
            </a:pPr>
            <a:r>
              <a:rPr lang="zh-CN" altLang="en-US"/>
              <a:t>    </a:t>
            </a:r>
          </a:p>
          <a:p>
            <a:pPr>
              <a:lnSpc>
                <a:spcPct val="100000"/>
              </a:lnSpc>
              <a:spcBef>
                <a:spcPts val="0"/>
              </a:spcBef>
              <a:spcAft>
                <a:spcPts val="0"/>
              </a:spcAft>
            </a:pPr>
            <a:r>
              <a:rPr lang="zh-CN" altLang="en-US"/>
              <a:t>    scanf("%d%d", &amp;n, &amp;m);</a:t>
            </a:r>
          </a:p>
          <a:p>
            <a:pPr>
              <a:lnSpc>
                <a:spcPct val="100000"/>
              </a:lnSpc>
              <a:spcBef>
                <a:spcPts val="0"/>
              </a:spcBef>
              <a:spcAft>
                <a:spcPts val="0"/>
              </a:spcAft>
            </a:pPr>
            <a:r>
              <a:rPr lang="zh-CN" altLang="en-US"/>
              <a:t>    uniform_int_distribution&lt;&gt; gn(1, n);</a:t>
            </a:r>
          </a:p>
          <a:p>
            <a:pPr>
              <a:lnSpc>
                <a:spcPct val="100000"/>
              </a:lnSpc>
              <a:spcBef>
                <a:spcPts val="0"/>
              </a:spcBef>
              <a:spcAft>
                <a:spcPts val="0"/>
              </a:spcAft>
            </a:pPr>
            <a:r>
              <a:rPr lang="zh-CN" altLang="en-US"/>
              <a:t>    for(int i = 1; i &lt;= n; i++) s[i] = i;</a:t>
            </a:r>
          </a:p>
          <a:p>
            <a:pPr>
              <a:lnSpc>
                <a:spcPct val="100000"/>
              </a:lnSpc>
              <a:spcBef>
                <a:spcPts val="0"/>
              </a:spcBef>
              <a:spcAft>
                <a:spcPts val="0"/>
              </a:spcAft>
            </a:pPr>
            <a:r>
              <a:rPr lang="zh-CN" altLang="en-US"/>
              <a:t>    shuffle(s+1, s+1+n, en);</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255" y="596265"/>
            <a:ext cx="10913110" cy="6080125"/>
          </a:xfrm>
        </p:spPr>
        <p:txBody>
          <a:bodyPr>
            <a:normAutofit fontScale="90000" lnSpcReduction="20000"/>
          </a:bodyPr>
          <a:lstStyle/>
          <a:p>
            <a:pPr>
              <a:lnSpc>
                <a:spcPct val="100000"/>
              </a:lnSpc>
              <a:spcBef>
                <a:spcPts val="0"/>
              </a:spcBef>
              <a:spcAft>
                <a:spcPts val="0"/>
              </a:spcAft>
            </a:pPr>
            <a:r>
              <a:rPr lang="zh-CN" altLang="en-US" sz="2000"/>
              <a:t>    for(int i = 1; i &lt;= n-1; i++){  //先生成一条链, n-1条边 </a:t>
            </a:r>
          </a:p>
          <a:p>
            <a:pPr>
              <a:lnSpc>
                <a:spcPct val="100000"/>
              </a:lnSpc>
              <a:spcBef>
                <a:spcPts val="0"/>
              </a:spcBef>
              <a:spcAft>
                <a:spcPts val="0"/>
              </a:spcAft>
            </a:pPr>
            <a:r>
              <a:rPr lang="zh-CN" altLang="en-US" sz="2000"/>
              <a:t>        vis[make_pair(i, i+1)] = true;</a:t>
            </a:r>
          </a:p>
          <a:p>
            <a:pPr>
              <a:lnSpc>
                <a:spcPct val="100000"/>
              </a:lnSpc>
              <a:spcBef>
                <a:spcPts val="0"/>
              </a:spcBef>
              <a:spcAft>
                <a:spcPts val="0"/>
              </a:spcAft>
            </a:pPr>
            <a:r>
              <a:rPr lang="zh-CN" altLang="en-US" sz="2000"/>
              <a:t>        G[i].push_back(i+1);</a:t>
            </a:r>
          </a:p>
          <a:p>
            <a:pPr>
              <a:lnSpc>
                <a:spcPct val="100000"/>
              </a:lnSpc>
              <a:spcBef>
                <a:spcPts val="0"/>
              </a:spcBef>
              <a:spcAft>
                <a:spcPts val="0"/>
              </a:spcAft>
            </a:pPr>
            <a:r>
              <a:rPr lang="zh-CN" altLang="en-US" sz="2000"/>
              <a:t>        G[i+1].push_back(i);</a:t>
            </a:r>
          </a:p>
          <a:p>
            <a:pPr>
              <a:lnSpc>
                <a:spcPct val="100000"/>
              </a:lnSpc>
              <a:spcBef>
                <a:spcPts val="0"/>
              </a:spcBef>
              <a:spcAft>
                <a:spcPts val="0"/>
              </a:spcAft>
            </a:pPr>
            <a:r>
              <a:rPr lang="zh-CN" altLang="en-US" sz="2000"/>
              <a:t>        deg[i]++, deg[i+1]++;</a:t>
            </a:r>
          </a:p>
          <a:p>
            <a:pPr>
              <a:lnSpc>
                <a:spcPct val="100000"/>
              </a:lnSpc>
              <a:spcBef>
                <a:spcPts val="0"/>
              </a:spcBef>
              <a:spcAft>
                <a:spcPts val="0"/>
              </a:spcAft>
            </a:pPr>
            <a:r>
              <a:rPr lang="zh-CN" altLang="en-US" sz="2000"/>
              <a:t>    }</a:t>
            </a:r>
          </a:p>
          <a:p>
            <a:pPr>
              <a:lnSpc>
                <a:spcPct val="100000"/>
              </a:lnSpc>
              <a:spcBef>
                <a:spcPts val="0"/>
              </a:spcBef>
              <a:spcAft>
                <a:spcPts val="0"/>
              </a:spcAft>
            </a:pPr>
            <a:r>
              <a:rPr lang="zh-CN" altLang="en-US" sz="2000"/>
              <a:t>    for(int i = n; i &lt;= m; i++){   //再生成其他边 </a:t>
            </a:r>
          </a:p>
          <a:p>
            <a:pPr>
              <a:lnSpc>
                <a:spcPct val="100000"/>
              </a:lnSpc>
              <a:spcBef>
                <a:spcPts val="0"/>
              </a:spcBef>
              <a:spcAft>
                <a:spcPts val="0"/>
              </a:spcAft>
            </a:pPr>
            <a:r>
              <a:rPr lang="zh-CN" altLang="en-US" sz="2000"/>
              <a:t>        int u, v;</a:t>
            </a:r>
          </a:p>
          <a:p>
            <a:pPr>
              <a:lnSpc>
                <a:spcPct val="100000"/>
              </a:lnSpc>
              <a:spcBef>
                <a:spcPts val="0"/>
              </a:spcBef>
              <a:spcAft>
                <a:spcPts val="0"/>
              </a:spcAft>
            </a:pPr>
            <a:r>
              <a:rPr lang="zh-CN" altLang="en-US" sz="2000"/>
              <a:t>        do {</a:t>
            </a:r>
          </a:p>
          <a:p>
            <a:pPr>
              <a:lnSpc>
                <a:spcPct val="100000"/>
              </a:lnSpc>
              <a:spcBef>
                <a:spcPts val="0"/>
              </a:spcBef>
              <a:spcAft>
                <a:spcPts val="0"/>
              </a:spcAft>
            </a:pPr>
            <a:r>
              <a:rPr lang="zh-CN" altLang="en-US" sz="2000"/>
              <a:t>            u = gn(en);  v = gn(en);</a:t>
            </a:r>
          </a:p>
          <a:p>
            <a:pPr>
              <a:lnSpc>
                <a:spcPct val="100000"/>
              </a:lnSpc>
              <a:spcBef>
                <a:spcPts val="0"/>
              </a:spcBef>
              <a:spcAft>
                <a:spcPts val="0"/>
              </a:spcAft>
            </a:pPr>
            <a:r>
              <a:rPr lang="zh-CN" altLang="en-US" sz="2000"/>
              <a:t>            if(u &gt; v) swap(u, v);</a:t>
            </a:r>
          </a:p>
          <a:p>
            <a:pPr>
              <a:lnSpc>
                <a:spcPct val="100000"/>
              </a:lnSpc>
              <a:spcBef>
                <a:spcPts val="0"/>
              </a:spcBef>
              <a:spcAft>
                <a:spcPts val="0"/>
              </a:spcAft>
            </a:pPr>
            <a:r>
              <a:rPr lang="zh-CN" altLang="en-US" sz="2000"/>
              <a:t>            if(vis.find(make_pair(u, v))!= vis.end()) continue;</a:t>
            </a:r>
          </a:p>
          <a:p>
            <a:pPr>
              <a:lnSpc>
                <a:spcPct val="100000"/>
              </a:lnSpc>
              <a:spcBef>
                <a:spcPts val="0"/>
              </a:spcBef>
              <a:spcAft>
                <a:spcPts val="0"/>
              </a:spcAft>
            </a:pPr>
            <a:r>
              <a:rPr lang="zh-CN" altLang="en-US" sz="2000"/>
              <a:t>            // if(deg[u] &gt; MAXDG) continue;   //限制结点的度 </a:t>
            </a:r>
          </a:p>
          <a:p>
            <a:pPr>
              <a:lnSpc>
                <a:spcPct val="100000"/>
              </a:lnSpc>
              <a:spcBef>
                <a:spcPts val="0"/>
              </a:spcBef>
              <a:spcAft>
                <a:spcPts val="0"/>
              </a:spcAft>
            </a:pPr>
            <a:r>
              <a:rPr lang="zh-CN" altLang="en-US" sz="2000"/>
              <a:t>        }while(u == v);</a:t>
            </a:r>
          </a:p>
          <a:p>
            <a:pPr>
              <a:lnSpc>
                <a:spcPct val="100000"/>
              </a:lnSpc>
              <a:spcBef>
                <a:spcPts val="0"/>
              </a:spcBef>
              <a:spcAft>
                <a:spcPts val="0"/>
              </a:spcAft>
            </a:pPr>
            <a:r>
              <a:rPr lang="zh-CN" altLang="en-US" sz="2000"/>
              <a:t>        G[u].push_back(v);</a:t>
            </a:r>
          </a:p>
          <a:p>
            <a:pPr>
              <a:lnSpc>
                <a:spcPct val="100000"/>
              </a:lnSpc>
              <a:spcBef>
                <a:spcPts val="0"/>
              </a:spcBef>
              <a:spcAft>
                <a:spcPts val="0"/>
              </a:spcAft>
            </a:pPr>
            <a:r>
              <a:rPr lang="zh-CN" altLang="en-US" sz="2000"/>
              <a:t>        G[v].push_back(u);</a:t>
            </a:r>
          </a:p>
          <a:p>
            <a:pPr>
              <a:lnSpc>
                <a:spcPct val="100000"/>
              </a:lnSpc>
              <a:spcBef>
                <a:spcPts val="0"/>
              </a:spcBef>
              <a:spcAft>
                <a:spcPts val="0"/>
              </a:spcAft>
            </a:pPr>
            <a:r>
              <a:rPr lang="zh-CN" altLang="en-US" sz="2000"/>
              <a:t>        vis[make_pair(u,v)] = true; </a:t>
            </a:r>
          </a:p>
          <a:p>
            <a:pPr>
              <a:lnSpc>
                <a:spcPct val="100000"/>
              </a:lnSpc>
              <a:spcBef>
                <a:spcPts val="0"/>
              </a:spcBef>
              <a:spcAft>
                <a:spcPts val="0"/>
              </a:spcAft>
            </a:pPr>
            <a:r>
              <a:rPr lang="zh-CN" altLang="en-US" sz="2000"/>
              <a:t>    }</a:t>
            </a:r>
          </a:p>
          <a:p>
            <a:pPr>
              <a:lnSpc>
                <a:spcPct val="100000"/>
              </a:lnSpc>
              <a:spcBef>
                <a:spcPts val="0"/>
              </a:spcBef>
              <a:spcAft>
                <a:spcPts val="0"/>
              </a:spcAft>
            </a:pPr>
            <a:r>
              <a:rPr lang="zh-CN" altLang="en-US" sz="2000"/>
              <a:t>    for(int i = 1; i &lt;= n; i++){</a:t>
            </a:r>
          </a:p>
          <a:p>
            <a:pPr>
              <a:lnSpc>
                <a:spcPct val="100000"/>
              </a:lnSpc>
              <a:spcBef>
                <a:spcPts val="0"/>
              </a:spcBef>
              <a:spcAft>
                <a:spcPts val="0"/>
              </a:spcAft>
            </a:pPr>
            <a:r>
              <a:rPr lang="zh-CN" altLang="en-US" sz="2000"/>
              <a:t>        sort(G[i].begin(), G[i].end());</a:t>
            </a:r>
          </a:p>
          <a:p>
            <a:pPr>
              <a:lnSpc>
                <a:spcPct val="100000"/>
              </a:lnSpc>
              <a:spcBef>
                <a:spcPts val="0"/>
              </a:spcBef>
              <a:spcAft>
                <a:spcPts val="0"/>
              </a:spcAft>
            </a:pPr>
            <a:r>
              <a:rPr lang="zh-CN" altLang="en-US" sz="2000"/>
              <a:t>        for(int j = 0; j &lt; G[i].size(); j++){</a:t>
            </a:r>
          </a:p>
          <a:p>
            <a:pPr>
              <a:lnSpc>
                <a:spcPct val="100000"/>
              </a:lnSpc>
              <a:spcBef>
                <a:spcPts val="0"/>
              </a:spcBef>
              <a:spcAft>
                <a:spcPts val="0"/>
              </a:spcAft>
            </a:pPr>
            <a:r>
              <a:rPr lang="zh-CN" altLang="en-US" sz="2000"/>
              <a:t>            int k = G[i][j];</a:t>
            </a:r>
          </a:p>
          <a:p>
            <a:pPr>
              <a:lnSpc>
                <a:spcPct val="100000"/>
              </a:lnSpc>
              <a:spcBef>
                <a:spcPts val="0"/>
              </a:spcBef>
              <a:spcAft>
                <a:spcPts val="0"/>
              </a:spcAft>
            </a:pPr>
            <a:r>
              <a:rPr lang="zh-CN" altLang="en-US" sz="2000"/>
              <a:t>            if(k &gt; i)</a:t>
            </a:r>
          </a:p>
          <a:p>
            <a:pPr>
              <a:lnSpc>
                <a:spcPct val="100000"/>
              </a:lnSpc>
              <a:spcBef>
                <a:spcPts val="0"/>
              </a:spcBef>
              <a:spcAft>
                <a:spcPts val="0"/>
              </a:spcAft>
            </a:pPr>
            <a:r>
              <a:rPr lang="zh-CN" altLang="en-US" sz="2000"/>
              <a:t>                printf("%d %d\n", s[i], s[k]);</a:t>
            </a:r>
          </a:p>
          <a:p>
            <a:pPr>
              <a:lnSpc>
                <a:spcPct val="100000"/>
              </a:lnSpc>
              <a:spcBef>
                <a:spcPts val="0"/>
              </a:spcBef>
              <a:spcAft>
                <a:spcPts val="0"/>
              </a:spcAft>
            </a:pPr>
            <a:r>
              <a:rPr lang="zh-CN" altLang="en-US" sz="2000"/>
              <a:t>        }</a:t>
            </a:r>
          </a:p>
          <a:p>
            <a:pPr>
              <a:lnSpc>
                <a:spcPct val="100000"/>
              </a:lnSpc>
              <a:spcBef>
                <a:spcPts val="0"/>
              </a:spcBef>
              <a:spcAft>
                <a:spcPts val="0"/>
              </a:spcAft>
            </a:pPr>
            <a:r>
              <a:rPr lang="zh-CN" altLang="en-US" sz="2000"/>
              <a:t>    }</a:t>
            </a:r>
          </a:p>
          <a:p>
            <a:pPr>
              <a:lnSpc>
                <a:spcPct val="100000"/>
              </a:lnSpc>
              <a:spcBef>
                <a:spcPts val="0"/>
              </a:spcBef>
              <a:spcAft>
                <a:spcPts val="0"/>
              </a:spcAft>
            </a:pPr>
            <a:r>
              <a:rPr lang="zh-CN" altLang="en-US" sz="2000"/>
              <a:t>}</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生成效果</a:t>
            </a:r>
          </a:p>
        </p:txBody>
      </p:sp>
      <p:pic>
        <p:nvPicPr>
          <p:cNvPr id="4" name="内容占位符 3"/>
          <p:cNvPicPr>
            <a:picLocks noGrp="1" noChangeAspect="1"/>
          </p:cNvPicPr>
          <p:nvPr>
            <p:ph idx="1"/>
          </p:nvPr>
        </p:nvPicPr>
        <p:blipFill>
          <a:blip r:embed="rId2"/>
          <a:stretch>
            <a:fillRect/>
          </a:stretch>
        </p:blipFill>
        <p:spPr>
          <a:xfrm>
            <a:off x="749300" y="2550795"/>
            <a:ext cx="2484755" cy="2917190"/>
          </a:xfrm>
          <a:prstGeom prst="rect">
            <a:avLst/>
          </a:prstGeom>
        </p:spPr>
      </p:pic>
      <p:pic>
        <p:nvPicPr>
          <p:cNvPr id="5" name="图片 4"/>
          <p:cNvPicPr>
            <a:picLocks noChangeAspect="1"/>
          </p:cNvPicPr>
          <p:nvPr/>
        </p:nvPicPr>
        <p:blipFill>
          <a:blip r:embed="rId3"/>
          <a:stretch>
            <a:fillRect/>
          </a:stretch>
        </p:blipFill>
        <p:spPr>
          <a:xfrm>
            <a:off x="4224020" y="2436495"/>
            <a:ext cx="2459355" cy="2887980"/>
          </a:xfrm>
          <a:prstGeom prst="rect">
            <a:avLst/>
          </a:prstGeom>
        </p:spPr>
      </p:pic>
      <p:pic>
        <p:nvPicPr>
          <p:cNvPr id="6" name="图片 5"/>
          <p:cNvPicPr>
            <a:picLocks noChangeAspect="1"/>
          </p:cNvPicPr>
          <p:nvPr/>
        </p:nvPicPr>
        <p:blipFill>
          <a:blip r:embed="rId4"/>
          <a:stretch>
            <a:fillRect/>
          </a:stretch>
        </p:blipFill>
        <p:spPr>
          <a:xfrm>
            <a:off x="7978775" y="2122805"/>
            <a:ext cx="3657600" cy="35147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PART 3 </a:t>
            </a:r>
            <a:r>
              <a:rPr lang="zh-CN" altLang="en-US"/>
              <a:t>顺序容器概述</a:t>
            </a:r>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顺序容器概述</a:t>
            </a:r>
          </a:p>
        </p:txBody>
      </p:sp>
      <p:sp>
        <p:nvSpPr>
          <p:cNvPr id="5" name="内容占位符 4"/>
          <p:cNvSpPr>
            <a:spLocks noGrp="1"/>
          </p:cNvSpPr>
          <p:nvPr>
            <p:ph idx="1"/>
          </p:nvPr>
        </p:nvSpPr>
        <p:spPr/>
        <p:txBody>
          <a:bodyPr>
            <a:normAutofit fontScale="92500"/>
          </a:bodyPr>
          <a:lstStyle/>
          <a:p>
            <a:r>
              <a:rPr lang="zh-CN" altLang="en-US" dirty="0"/>
              <a:t>1) </a:t>
            </a:r>
            <a:r>
              <a:rPr lang="zh-CN" altLang="en-US" dirty="0">
                <a:solidFill>
                  <a:srgbClr val="FF0000"/>
                </a:solidFill>
              </a:rPr>
              <a:t>vector  头文件 &lt;vector&gt;</a:t>
            </a:r>
          </a:p>
          <a:p>
            <a:r>
              <a:rPr lang="zh-CN" altLang="en-US" dirty="0"/>
              <a:t>就是个动态数组。随机存取任何元素都能在</a:t>
            </a:r>
            <a:r>
              <a:rPr lang="zh-CN" altLang="en-US" dirty="0">
                <a:solidFill>
                  <a:srgbClr val="0070C0"/>
                </a:solidFill>
              </a:rPr>
              <a:t>常数时间</a:t>
            </a:r>
            <a:r>
              <a:rPr lang="zh-CN" altLang="en-US" dirty="0"/>
              <a:t>完成。在</a:t>
            </a:r>
            <a:r>
              <a:rPr lang="zh-CN" altLang="en-US" dirty="0">
                <a:solidFill>
                  <a:srgbClr val="0070C0"/>
                </a:solidFill>
              </a:rPr>
              <a:t>尾端增删元素</a:t>
            </a:r>
            <a:r>
              <a:rPr lang="zh-CN" altLang="en-US" dirty="0"/>
              <a:t>具有较佳的性能。</a:t>
            </a:r>
          </a:p>
          <a:p>
            <a:r>
              <a:rPr lang="zh-CN" altLang="en-US" dirty="0"/>
              <a:t>2) </a:t>
            </a:r>
            <a:r>
              <a:rPr lang="zh-CN" altLang="en-US" dirty="0">
                <a:solidFill>
                  <a:srgbClr val="FF0000"/>
                </a:solidFill>
              </a:rPr>
              <a:t>deque   头文件 &lt;deque&gt;</a:t>
            </a:r>
            <a:endParaRPr lang="zh-CN" altLang="en-US" dirty="0"/>
          </a:p>
          <a:p>
            <a:r>
              <a:rPr lang="zh-CN" altLang="en-US" dirty="0"/>
              <a:t>也是个动态数组，随机存取任何元素都能在</a:t>
            </a:r>
            <a:r>
              <a:rPr lang="zh-CN" altLang="en-US" dirty="0">
                <a:solidFill>
                  <a:srgbClr val="0070C0"/>
                </a:solidFill>
              </a:rPr>
              <a:t>常数时间</a:t>
            </a:r>
            <a:r>
              <a:rPr lang="zh-CN" altLang="en-US" dirty="0"/>
              <a:t>完成(但性能次于vector)。在</a:t>
            </a:r>
            <a:r>
              <a:rPr lang="zh-CN" altLang="en-US" dirty="0">
                <a:solidFill>
                  <a:srgbClr val="0070C0"/>
                </a:solidFill>
              </a:rPr>
              <a:t>两端增删元素</a:t>
            </a:r>
            <a:r>
              <a:rPr lang="zh-CN" altLang="en-US" dirty="0"/>
              <a:t>具有较佳的性能。</a:t>
            </a:r>
            <a:endParaRPr lang="en-US" altLang="zh-CN" dirty="0"/>
          </a:p>
          <a:p>
            <a:r>
              <a:rPr lang="zh-CN" altLang="en-US" dirty="0"/>
              <a:t>3) </a:t>
            </a:r>
            <a:r>
              <a:rPr lang="zh-CN" altLang="en-US" dirty="0">
                <a:solidFill>
                  <a:srgbClr val="FF0000"/>
                </a:solidFill>
              </a:rPr>
              <a:t>list    头文件 &lt;list&gt;</a:t>
            </a:r>
            <a:r>
              <a:rPr lang="zh-CN" altLang="en-US" dirty="0"/>
              <a:t> </a:t>
            </a:r>
          </a:p>
          <a:p>
            <a:r>
              <a:rPr lang="zh-CN" altLang="en-US" dirty="0"/>
              <a:t>双向链表，在</a:t>
            </a:r>
            <a:r>
              <a:rPr lang="zh-CN" altLang="en-US" dirty="0">
                <a:solidFill>
                  <a:srgbClr val="0070C0"/>
                </a:solidFill>
              </a:rPr>
              <a:t>任何位置增删元素</a:t>
            </a:r>
            <a:r>
              <a:rPr lang="zh-CN" altLang="en-US" dirty="0"/>
              <a:t>都能在常数时间完成。不支持随机存取。</a:t>
            </a:r>
          </a:p>
          <a:p>
            <a:r>
              <a:rPr lang="zh-CN" altLang="en-US" dirty="0"/>
              <a:t>上述三种容器称为顺序容器，是因为元素的</a:t>
            </a:r>
            <a:r>
              <a:rPr lang="zh-CN" altLang="en-US" dirty="0">
                <a:solidFill>
                  <a:srgbClr val="0070C0"/>
                </a:solidFill>
              </a:rPr>
              <a:t>插入位置同元素的值无关</a:t>
            </a:r>
            <a:r>
              <a:rPr lang="zh-CN" alt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vector容器</a:t>
            </a:r>
          </a:p>
        </p:txBody>
      </p:sp>
      <p:sp>
        <p:nvSpPr>
          <p:cNvPr id="3" name="内容占位符 2"/>
          <p:cNvSpPr>
            <a:spLocks noGrp="1"/>
          </p:cNvSpPr>
          <p:nvPr>
            <p:ph idx="1"/>
          </p:nvPr>
        </p:nvSpPr>
        <p:spPr/>
        <p:txBody>
          <a:bodyPr>
            <a:normAutofit/>
          </a:bodyPr>
          <a:lstStyle/>
          <a:p>
            <a:pPr>
              <a:lnSpc>
                <a:spcPct val="110000"/>
              </a:lnSpc>
              <a:spcBef>
                <a:spcPts val="600"/>
              </a:spcBef>
              <a:spcAft>
                <a:spcPts val="0"/>
              </a:spcAft>
            </a:pPr>
            <a:r>
              <a:rPr lang="zh-CN" altLang="en-US" dirty="0"/>
              <a:t>vector支持随机存取</a:t>
            </a:r>
          </a:p>
          <a:p>
            <a:pPr>
              <a:lnSpc>
                <a:spcPct val="110000"/>
              </a:lnSpc>
              <a:spcBef>
                <a:spcPts val="600"/>
              </a:spcBef>
              <a:spcAft>
                <a:spcPts val="0"/>
              </a:spcAft>
            </a:pPr>
            <a:r>
              <a:rPr lang="zh-CN" altLang="en-US" dirty="0"/>
              <a:t>vector的大小（size）和容量（capacity）</a:t>
            </a:r>
          </a:p>
          <a:p>
            <a:pPr>
              <a:lnSpc>
                <a:spcPct val="110000"/>
              </a:lnSpc>
              <a:spcBef>
                <a:spcPts val="600"/>
              </a:spcBef>
              <a:spcAft>
                <a:spcPts val="0"/>
              </a:spcAft>
            </a:pPr>
            <a:r>
              <a:rPr lang="zh-CN" altLang="en-US" dirty="0"/>
              <a:t>size是实际元素个数，</a:t>
            </a:r>
          </a:p>
          <a:p>
            <a:pPr>
              <a:lnSpc>
                <a:spcPct val="110000"/>
              </a:lnSpc>
              <a:spcBef>
                <a:spcPts val="600"/>
              </a:spcBef>
              <a:spcAft>
                <a:spcPts val="0"/>
              </a:spcAft>
            </a:pPr>
            <a:r>
              <a:rPr lang="zh-CN" altLang="en-US" dirty="0"/>
              <a:t>capacity是vector能容纳的元素最大数量。如果插入元素时，元素个数超过capacity，需要重新配置内部存储器。</a:t>
            </a:r>
            <a:endParaRPr lang="en-US" altLang="zh-CN" dirty="0"/>
          </a:p>
          <a:p>
            <a:pPr>
              <a:lnSpc>
                <a:spcPct val="110000"/>
              </a:lnSpc>
              <a:spcBef>
                <a:spcPts val="600"/>
              </a:spcBef>
              <a:spcAft>
                <a:spcPts val="0"/>
              </a:spcAft>
            </a:pPr>
            <a:r>
              <a:rPr lang="en-US" altLang="zh-CN" dirty="0"/>
              <a:t>vector</a:t>
            </a:r>
            <a:r>
              <a:rPr lang="zh-CN" altLang="en-US" dirty="0"/>
              <a:t>的原理是先分配一段内存（</a:t>
            </a:r>
            <a:r>
              <a:rPr lang="en-US" altLang="zh-CN" dirty="0"/>
              <a:t>capacity</a:t>
            </a:r>
            <a:r>
              <a:rPr lang="zh-CN" altLang="en-US" dirty="0"/>
              <a:t>）用来存储，随着</a:t>
            </a:r>
            <a:r>
              <a:rPr lang="en-US" altLang="zh-CN" dirty="0"/>
              <a:t>size</a:t>
            </a:r>
            <a:r>
              <a:rPr lang="zh-CN" altLang="en-US" dirty="0"/>
              <a:t>的增加，如果满了的话就分配当前</a:t>
            </a:r>
            <a:r>
              <a:rPr lang="en-US" altLang="zh-CN" dirty="0"/>
              <a:t>capacity</a:t>
            </a:r>
            <a:r>
              <a:rPr lang="zh-CN" altLang="en-US" dirty="0"/>
              <a:t>的若干倍（一般是</a:t>
            </a:r>
            <a:r>
              <a:rPr lang="en-US" altLang="zh-CN" dirty="0"/>
              <a:t>2</a:t>
            </a:r>
            <a:r>
              <a:rPr lang="zh-CN" altLang="en-US" dirty="0"/>
              <a:t>倍）的内存，然后把当前的整个</a:t>
            </a:r>
            <a:r>
              <a:rPr lang="en-US" altLang="zh-CN" dirty="0"/>
              <a:t>vector</a:t>
            </a:r>
            <a:r>
              <a:rPr lang="zh-CN" altLang="en-US" dirty="0"/>
              <a:t>拷贝到新的分配出的空间，然后把原来那块空间释放掉。</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vector容器</a:t>
            </a:r>
            <a:endParaRPr lang="zh-CN" altLang="en-US"/>
          </a:p>
        </p:txBody>
      </p:sp>
      <p:sp>
        <p:nvSpPr>
          <p:cNvPr id="3" name="内容占位符 2"/>
          <p:cNvSpPr>
            <a:spLocks noGrp="1"/>
          </p:cNvSpPr>
          <p:nvPr>
            <p:ph idx="1"/>
          </p:nvPr>
        </p:nvSpPr>
        <p:spPr/>
        <p:txBody>
          <a:bodyPr/>
          <a:lstStyle/>
          <a:p>
            <a:r>
              <a:rPr lang="en-US" altLang="zh-CN"/>
              <a:t>vector</a:t>
            </a:r>
            <a:r>
              <a:rPr lang="zh-CN" altLang="en-US"/>
              <a:t>的构造、拷贝和析构</a:t>
            </a:r>
          </a:p>
        </p:txBody>
      </p:sp>
      <p:graphicFrame>
        <p:nvGraphicFramePr>
          <p:cNvPr id="597033" name="Group 41"/>
          <p:cNvGraphicFramePr>
            <a:graphicFrameLocks noGrp="1"/>
          </p:cNvGraphicFramePr>
          <p:nvPr>
            <p:custDataLst>
              <p:tags r:id="rId1"/>
            </p:custDataLst>
            <p:extLst>
              <p:ext uri="{D42A27DB-BD31-4B8C-83A1-F6EECF244321}">
                <p14:modId xmlns:p14="http://schemas.microsoft.com/office/powerpoint/2010/main" val="4250940065"/>
              </p:ext>
            </p:extLst>
          </p:nvPr>
        </p:nvGraphicFramePr>
        <p:xfrm>
          <a:off x="1219518" y="2581593"/>
          <a:ext cx="10385425" cy="4052570"/>
        </p:xfrm>
        <a:graphic>
          <a:graphicData uri="http://schemas.openxmlformats.org/drawingml/2006/table">
            <a:tbl>
              <a:tblPr/>
              <a:tblGrid>
                <a:gridCol w="4232275">
                  <a:extLst>
                    <a:ext uri="{9D8B030D-6E8A-4147-A177-3AD203B41FA5}">
                      <a16:colId xmlns:a16="http://schemas.microsoft.com/office/drawing/2014/main" val="20000"/>
                    </a:ext>
                  </a:extLst>
                </a:gridCol>
                <a:gridCol w="6153150">
                  <a:extLst>
                    <a:ext uri="{9D8B030D-6E8A-4147-A177-3AD203B41FA5}">
                      <a16:colId xmlns:a16="http://schemas.microsoft.com/office/drawing/2014/main" val="20001"/>
                    </a:ext>
                  </a:extLst>
                </a:gridCol>
              </a:tblGrid>
              <a:tr h="441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仿宋" panose="02010600040101010101" charset="-122"/>
                          <a:ea typeface="华文仿宋" panose="02010600040101010101"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仿宋" panose="02010600040101010101" charset="-122"/>
                          <a:ea typeface="华文仿宋" panose="02010600040101010101"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156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rgbClr val="FF0000"/>
                          </a:solidFill>
                          <a:effectLst/>
                          <a:latin typeface="Consolas" panose="020B0609020204030204" charset="0"/>
                          <a:ea typeface="华文仿宋" panose="02010600040101010101" charset="-122"/>
                          <a:cs typeface="Consolas" panose="020B0609020204030204" charset="0"/>
                        </a:rPr>
                        <a:t>vector&lt;T&gt; c</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产生空的</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vector</a:t>
                      </a:r>
                      <a:endPar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229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rgbClr val="FF0000"/>
                          </a:solidFill>
                          <a:effectLst/>
                          <a:latin typeface="Consolas" panose="020B0609020204030204" charset="0"/>
                          <a:ea typeface="华文仿宋" panose="02010600040101010101" charset="-122"/>
                          <a:cs typeface="Consolas" panose="020B0609020204030204" charset="0"/>
                        </a:rPr>
                        <a:t>vector&lt;T&gt; c1(c2)</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产生同类型的</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c1</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，并将复制</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c2</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的所有元素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559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vector&lt;T&gt; c(n)</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利用类型</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T</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的默认构造函数和拷贝构造函数生成一个大小为</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n</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的</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vector</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a:t>
                      </a:r>
                      <a:r>
                        <a:rPr kumimoji="1" lang="zh-CN" altLang="en-US" sz="2000" b="0" i="0" u="none" strike="noStrike" cap="none" normalizeH="0" baseline="0">
                          <a:ln>
                            <a:noFill/>
                          </a:ln>
                          <a:solidFill>
                            <a:srgbClr val="FF0000"/>
                          </a:solidFill>
                          <a:effectLst/>
                          <a:latin typeface="Consolas" panose="020B0609020204030204" charset="0"/>
                          <a:ea typeface="华文仿宋" panose="02010600040101010101" charset="-122"/>
                          <a:cs typeface="Consolas" panose="020B0609020204030204" charset="0"/>
                          <a:hlinkClick r:id="rId3" action="ppaction://hlinkfile"/>
                        </a:rPr>
                        <a:t>每个元素都是</a:t>
                      </a:r>
                      <a:r>
                        <a:rPr kumimoji="1" lang="en-US" altLang="zh-CN" sz="2000" b="0" i="0" u="none" strike="noStrike" cap="none" normalizeH="0" baseline="0">
                          <a:ln>
                            <a:noFill/>
                          </a:ln>
                          <a:solidFill>
                            <a:srgbClr val="FF0000"/>
                          </a:solidFill>
                          <a:effectLst/>
                          <a:latin typeface="Consolas" panose="020B0609020204030204" charset="0"/>
                          <a:ea typeface="华文仿宋" panose="02010600040101010101" charset="-122"/>
                          <a:cs typeface="Consolas" panose="020B0609020204030204" charset="0"/>
                          <a:hlinkClick r:id="rId3" action="ppaction://hlinkfile"/>
                        </a:rPr>
                        <a:t>0</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2357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vector&lt;T&gt; c(</a:t>
                      </a:r>
                      <a:r>
                        <a:rPr kumimoji="1" lang="en-US" altLang="zh-CN" sz="2000" b="0" i="0" u="none" strike="noStrike" cap="none" normalizeH="0" baseline="0" dirty="0" err="1">
                          <a:ln>
                            <a:noFill/>
                          </a:ln>
                          <a:solidFill>
                            <a:schemeClr val="folHlink"/>
                          </a:solidFill>
                          <a:effectLst/>
                          <a:latin typeface="Consolas" panose="020B0609020204030204" charset="0"/>
                          <a:ea typeface="华文仿宋" panose="02010600040101010101" charset="-122"/>
                          <a:cs typeface="Consolas" panose="020B0609020204030204" charset="0"/>
                        </a:rPr>
                        <a:t>n,e</a:t>
                      </a: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产生一个大小为</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n</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的</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vector</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，每个元素都是</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e</a:t>
                      </a:r>
                      <a:endPar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2357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vector&lt;T&gt;</a:t>
                      </a:r>
                      <a:r>
                        <a:rPr kumimoji="1" lang="en-US" altLang="zh-CN" sz="2000" b="0" i="0" u="none" strike="noStrike" cap="none" normalizeH="0" baseline="0">
                          <a:ln>
                            <a:noFill/>
                          </a:ln>
                          <a:solidFill>
                            <a:srgbClr val="FFFF00"/>
                          </a:solidFill>
                          <a:effectLst/>
                          <a:latin typeface="Consolas" panose="020B0609020204030204" charset="0"/>
                          <a:ea typeface="华文仿宋" panose="02010600040101010101" charset="-122"/>
                          <a:cs typeface="Consolas" panose="020B0609020204030204" charset="0"/>
                        </a:rPr>
                        <a:t> </a:t>
                      </a: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c(beg,end)</a:t>
                      </a:r>
                      <a:endParaRPr kumimoji="1" lang="zh-CN" altLang="en-US"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产生一个</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vector</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，以区间</a:t>
                      </a: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[beg,end]</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为元素初值</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5695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~vector&lt;T&gt;()</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销毁所有元素并释放内存。</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vector容器</a:t>
            </a:r>
          </a:p>
        </p:txBody>
      </p:sp>
      <p:sp>
        <p:nvSpPr>
          <p:cNvPr id="3" name="内容占位符 2"/>
          <p:cNvSpPr>
            <a:spLocks noGrp="1"/>
          </p:cNvSpPr>
          <p:nvPr>
            <p:ph idx="1"/>
          </p:nvPr>
        </p:nvSpPr>
        <p:spPr>
          <a:xfrm>
            <a:off x="1024128" y="1486444"/>
            <a:ext cx="10405872" cy="4415246"/>
          </a:xfrm>
        </p:spPr>
        <p:txBody>
          <a:bodyPr/>
          <a:lstStyle/>
          <a:p>
            <a:r>
              <a:rPr lang="zh-CN" altLang="en-US"/>
              <a:t>vector的非变动操作</a:t>
            </a:r>
          </a:p>
        </p:txBody>
      </p:sp>
      <p:graphicFrame>
        <p:nvGraphicFramePr>
          <p:cNvPr id="598061" name="Group 45"/>
          <p:cNvGraphicFramePr>
            <a:graphicFrameLocks noGrp="1"/>
          </p:cNvGraphicFramePr>
          <p:nvPr>
            <p:custDataLst>
              <p:tags r:id="rId1"/>
            </p:custDataLst>
            <p:extLst>
              <p:ext uri="{D42A27DB-BD31-4B8C-83A1-F6EECF244321}">
                <p14:modId xmlns:p14="http://schemas.microsoft.com/office/powerpoint/2010/main" val="2400417451"/>
              </p:ext>
            </p:extLst>
          </p:nvPr>
        </p:nvGraphicFramePr>
        <p:xfrm>
          <a:off x="2351088" y="2081848"/>
          <a:ext cx="7848600" cy="4531995"/>
        </p:xfrm>
        <a:graphic>
          <a:graphicData uri="http://schemas.openxmlformats.org/drawingml/2006/table">
            <a:tbl>
              <a:tblPr/>
              <a:tblGrid>
                <a:gridCol w="2232025">
                  <a:extLst>
                    <a:ext uri="{9D8B030D-6E8A-4147-A177-3AD203B41FA5}">
                      <a16:colId xmlns:a16="http://schemas.microsoft.com/office/drawing/2014/main" val="20000"/>
                    </a:ext>
                  </a:extLst>
                </a:gridCol>
                <a:gridCol w="5616575">
                  <a:extLst>
                    <a:ext uri="{9D8B030D-6E8A-4147-A177-3AD203B41FA5}">
                      <a16:colId xmlns:a16="http://schemas.microsoft.com/office/drawing/2014/main" val="20001"/>
                    </a:ext>
                  </a:extLst>
                </a:gridCol>
              </a:tblGrid>
              <a:tr h="3606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409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rgbClr val="FF0000"/>
                          </a:solidFill>
                          <a:effectLst/>
                          <a:latin typeface="Consolas" panose="020B0609020204030204" charset="0"/>
                          <a:ea typeface="华文仿宋" panose="02010600040101010101" charset="-122"/>
                          <a:cs typeface="Consolas" panose="020B0609020204030204" charset="0"/>
                        </a:rPr>
                        <a:t>c.size</a:t>
                      </a:r>
                      <a:r>
                        <a:rPr kumimoji="1" lang="en-US" altLang="zh-CN" sz="2000" b="0" i="0" u="none" strike="noStrike" cap="none" normalizeH="0" baseline="0" dirty="0">
                          <a:ln>
                            <a:noFill/>
                          </a:ln>
                          <a:solidFill>
                            <a:srgbClr val="FF0000"/>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返回元素个数</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rgbClr val="FF0000"/>
                          </a:solidFill>
                          <a:effectLst/>
                          <a:latin typeface="Consolas" panose="020B0609020204030204" charset="0"/>
                          <a:ea typeface="华文仿宋" panose="02010600040101010101" charset="-122"/>
                          <a:cs typeface="Consolas" panose="020B0609020204030204" charset="0"/>
                        </a:rPr>
                        <a:t>c.empty</a:t>
                      </a:r>
                      <a:r>
                        <a:rPr kumimoji="1" lang="en-US" altLang="zh-CN" sz="2000" b="0" i="0" u="none" strike="noStrike" cap="none" normalizeH="0" baseline="0" dirty="0">
                          <a:ln>
                            <a:noFill/>
                          </a:ln>
                          <a:solidFill>
                            <a:srgbClr val="FF0000"/>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判断容器是否为空</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34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c.max_size()</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返回元素最大可能数量（固定值）</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765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hlink"/>
                          </a:solidFill>
                          <a:effectLst/>
                          <a:latin typeface="Consolas" panose="020B0609020204030204" charset="0"/>
                          <a:ea typeface="华文仿宋" panose="02010600040101010101" charset="-122"/>
                          <a:cs typeface="Consolas" panose="020B0609020204030204" charset="0"/>
                        </a:rPr>
                        <a:t>c.capacity</a:t>
                      </a:r>
                      <a:r>
                        <a:rPr kumimoji="1" lang="en-US" altLang="zh-CN" sz="2000" b="0" i="0" u="none" strike="noStrike" cap="none" normalizeH="0" baseline="0" dirty="0">
                          <a:ln>
                            <a:noFill/>
                          </a:ln>
                          <a:solidFill>
                            <a:schemeClr val="hlink"/>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返回重新分配空间前可容纳的最大元素数量</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771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hlink"/>
                          </a:solidFill>
                          <a:effectLst/>
                          <a:latin typeface="Consolas" panose="020B0609020204030204" charset="0"/>
                          <a:ea typeface="华文仿宋" panose="02010600040101010101" charset="-122"/>
                          <a:cs typeface="Consolas" panose="020B0609020204030204" charset="0"/>
                        </a:rPr>
                        <a:t>c.reserve(n)</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扩大容量为</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n</a:t>
                      </a:r>
                      <a:endPar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759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c1==c2</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判断</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c1</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是否等于</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c2</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765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c1!=c2</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判断</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c1</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是否不等于</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c2</a:t>
                      </a:r>
                      <a:endPar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790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c1&lt;c2</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判断</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c1</a:t>
                      </a: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是否小于</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c2</a:t>
                      </a: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（字典序，下同）</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765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c1&gt;c2</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判断</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c1</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是否大于</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c2</a:t>
                      </a:r>
                      <a:endPar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c1&lt;=c2</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判断</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c1</a:t>
                      </a: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是否大于等于</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c2</a:t>
                      </a:r>
                      <a:endPar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c1&gt;=c2</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判断</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c1</a:t>
                      </a: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是否小于等于</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c2</a:t>
                      </a:r>
                      <a:endPar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vector容器</a:t>
            </a:r>
          </a:p>
        </p:txBody>
      </p:sp>
      <p:sp>
        <p:nvSpPr>
          <p:cNvPr id="3" name="内容占位符 2"/>
          <p:cNvSpPr>
            <a:spLocks noGrp="1"/>
          </p:cNvSpPr>
          <p:nvPr>
            <p:ph idx="1"/>
          </p:nvPr>
        </p:nvSpPr>
        <p:spPr/>
        <p:txBody>
          <a:bodyPr/>
          <a:lstStyle/>
          <a:p>
            <a:r>
              <a:rPr lang="zh-CN" altLang="en-US"/>
              <a:t>vector的赋值操作</a:t>
            </a:r>
          </a:p>
        </p:txBody>
      </p:sp>
      <p:graphicFrame>
        <p:nvGraphicFramePr>
          <p:cNvPr id="599077" name="Group 37"/>
          <p:cNvGraphicFramePr>
            <a:graphicFrameLocks noGrp="1"/>
          </p:cNvGraphicFramePr>
          <p:nvPr>
            <p:custDataLst>
              <p:tags r:id="rId1"/>
            </p:custDataLst>
            <p:extLst>
              <p:ext uri="{D42A27DB-BD31-4B8C-83A1-F6EECF244321}">
                <p14:modId xmlns:p14="http://schemas.microsoft.com/office/powerpoint/2010/main" val="3706950158"/>
              </p:ext>
            </p:extLst>
          </p:nvPr>
        </p:nvGraphicFramePr>
        <p:xfrm>
          <a:off x="2213293" y="2468245"/>
          <a:ext cx="7775575" cy="2239963"/>
        </p:xfrm>
        <a:graphic>
          <a:graphicData uri="http://schemas.openxmlformats.org/drawingml/2006/table">
            <a:tbl>
              <a:tblPr/>
              <a:tblGrid>
                <a:gridCol w="2663825">
                  <a:extLst>
                    <a:ext uri="{9D8B030D-6E8A-4147-A177-3AD203B41FA5}">
                      <a16:colId xmlns:a16="http://schemas.microsoft.com/office/drawing/2014/main" val="20000"/>
                    </a:ext>
                  </a:extLst>
                </a:gridCol>
                <a:gridCol w="5111750">
                  <a:extLst>
                    <a:ext uri="{9D8B030D-6E8A-4147-A177-3AD203B41FA5}">
                      <a16:colId xmlns:a16="http://schemas.microsoft.com/office/drawing/2014/main" val="20001"/>
                    </a:ext>
                  </a:extLst>
                </a:gridCol>
              </a:tblGrid>
              <a:tr h="296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46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c1 = c2</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将</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c2</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的全部元素赋值给</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c1</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2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c.assign(n,e)</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将元素</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e</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的</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n</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个拷贝赋值给</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41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c.assign(beg,end)</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将区间</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[beg,end]</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的元素赋值给</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accent2"/>
                          </a:solidFill>
                          <a:effectLst/>
                          <a:latin typeface="Consolas" panose="020B0609020204030204" charset="0"/>
                          <a:ea typeface="华文仿宋" panose="02010600040101010101" charset="-122"/>
                          <a:cs typeface="Consolas" panose="020B0609020204030204" charset="0"/>
                        </a:rPr>
                        <a:t>c1.swap(c2)</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将</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c1</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和</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c2</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元素互换</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swap(c1,c2)</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同上，全局函数</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820" name="Text Box 4"/>
          <p:cNvSpPr txBox="1"/>
          <p:nvPr/>
        </p:nvSpPr>
        <p:spPr>
          <a:xfrm>
            <a:off x="1801495" y="4859655"/>
            <a:ext cx="4210050" cy="1846580"/>
          </a:xfrm>
          <a:prstGeom prst="rect">
            <a:avLst/>
          </a:prstGeom>
          <a:solidFill>
            <a:schemeClr val="bg1"/>
          </a:solidFill>
          <a:ln w="9525" cap="flat" cmpd="sng">
            <a:solidFill>
              <a:schemeClr val="tx2"/>
            </a:solidFill>
            <a:prstDash val="solid"/>
            <a:miter/>
            <a:headEnd type="none" w="med" len="med"/>
            <a:tailEnd type="none" w="med" len="med"/>
          </a:ln>
          <a:effectLst>
            <a:outerShdw dist="107763" dir="2699999" algn="ctr" rotWithShape="0">
              <a:schemeClr val="bg2">
                <a:alpha val="50000"/>
              </a:schemeClr>
            </a:outerShdw>
          </a:effectLst>
        </p:spPr>
        <p:txBody>
          <a:bodyPr wrap="square" lIns="0" tIns="0" rIns="0" bIns="0">
            <a:spAutoFit/>
          </a:bodyPr>
          <a:lstStyle/>
          <a:p>
            <a:pPr eaLnBrk="0" hangingPunct="0">
              <a:spcBef>
                <a:spcPct val="0"/>
              </a:spcBef>
            </a:pPr>
            <a:r>
              <a:rPr lang="en-US" altLang="zh-CN" sz="2000" dirty="0">
                <a:latin typeface="Consolas" panose="020B0609020204030204" charset="0"/>
                <a:cs typeface="Consolas" panose="020B0609020204030204" charset="0"/>
              </a:rPr>
              <a:t> </a:t>
            </a:r>
          </a:p>
          <a:p>
            <a:pPr eaLnBrk="0" hangingPunct="0">
              <a:spcBef>
                <a:spcPct val="0"/>
              </a:spcBef>
            </a:pPr>
            <a:r>
              <a:rPr lang="en-US" altLang="zh-CN" sz="2000" dirty="0">
                <a:latin typeface="Consolas" panose="020B0609020204030204" charset="0"/>
                <a:cs typeface="Consolas" panose="020B0609020204030204" charset="0"/>
              </a:rPr>
              <a:t> list&lt;T&gt; l;</a:t>
            </a:r>
          </a:p>
          <a:p>
            <a:pPr eaLnBrk="0" hangingPunct="0">
              <a:spcBef>
                <a:spcPct val="0"/>
              </a:spcBef>
            </a:pPr>
            <a:r>
              <a:rPr lang="en-US" altLang="zh-CN" sz="2000" dirty="0">
                <a:latin typeface="Consolas" panose="020B0609020204030204" charset="0"/>
                <a:cs typeface="Consolas" panose="020B0609020204030204" charset="0"/>
              </a:rPr>
              <a:t> vector&lt;T&gt; v;</a:t>
            </a:r>
          </a:p>
          <a:p>
            <a:pPr eaLnBrk="0" hangingPunct="0">
              <a:spcBef>
                <a:spcPct val="0"/>
              </a:spcBef>
            </a:pPr>
            <a:r>
              <a:rPr lang="en-US" altLang="zh-CN" sz="2000" dirty="0">
                <a:latin typeface="Consolas" panose="020B0609020204030204" charset="0"/>
                <a:cs typeface="Consolas" panose="020B0609020204030204" charset="0"/>
              </a:rPr>
              <a:t> …</a:t>
            </a:r>
          </a:p>
          <a:p>
            <a:pPr eaLnBrk="0" hangingPunct="0">
              <a:spcBef>
                <a:spcPct val="0"/>
              </a:spcBef>
            </a:pPr>
            <a:r>
              <a:rPr lang="en-US" altLang="zh-CN" sz="2000" dirty="0">
                <a:latin typeface="Consolas" panose="020B0609020204030204" charset="0"/>
                <a:cs typeface="Consolas" panose="020B0609020204030204" charset="0"/>
              </a:rPr>
              <a:t> v.assign(l.begin(),l.end());</a:t>
            </a:r>
          </a:p>
          <a:p>
            <a:pPr eaLnBrk="0" hangingPunct="0">
              <a:spcBef>
                <a:spcPct val="0"/>
              </a:spcBef>
            </a:pPr>
            <a:endParaRPr lang="en-US" altLang="zh-CN" sz="2000" dirty="0">
              <a:latin typeface="Consolas" panose="020B0609020204030204" charset="0"/>
              <a:cs typeface="Consolas" panose="020B0609020204030204" charset="0"/>
            </a:endParaRPr>
          </a:p>
        </p:txBody>
      </p:sp>
      <p:sp>
        <p:nvSpPr>
          <p:cNvPr id="599045" name="AutoShape 5"/>
          <p:cNvSpPr/>
          <p:nvPr/>
        </p:nvSpPr>
        <p:spPr>
          <a:xfrm>
            <a:off x="7469505" y="4918393"/>
            <a:ext cx="2519363" cy="1728787"/>
          </a:xfrm>
          <a:prstGeom prst="wedgeRoundRectCallout">
            <a:avLst>
              <a:gd name="adj1" fmla="val -90579"/>
              <a:gd name="adj2" fmla="val -55875"/>
              <a:gd name="adj3" fmla="val 16667"/>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lIns="0" tIns="0" rIns="0" bIns="0" anchor="ctr"/>
          <a:lstStyle/>
          <a:p>
            <a:pPr algn="ctr" eaLnBrk="0" hangingPunct="0">
              <a:spcBef>
                <a:spcPct val="0"/>
              </a:spcBef>
            </a:pPr>
            <a:r>
              <a:rPr lang="zh-CN" altLang="en-US" sz="2000" dirty="0">
                <a:latin typeface="Times New Roman" panose="02020603050405020304" pitchFamily="18" charset="0"/>
              </a:rPr>
              <a:t>所有的赋值操作都有可能调用元素类型的</a:t>
            </a:r>
            <a:r>
              <a:rPr lang="zh-CN" altLang="en-US" sz="2000" dirty="0">
                <a:solidFill>
                  <a:schemeClr val="tx2"/>
                </a:solidFill>
                <a:latin typeface="Times New Roman" panose="02020603050405020304" pitchFamily="18" charset="0"/>
              </a:rPr>
              <a:t>默认构造函数，拷贝构造函数，赋值操作符和析构函数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9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vector容器</a:t>
            </a:r>
            <a:endParaRPr lang="zh-CN" altLang="en-US"/>
          </a:p>
        </p:txBody>
      </p:sp>
      <p:sp>
        <p:nvSpPr>
          <p:cNvPr id="3" name="内容占位符 2"/>
          <p:cNvSpPr>
            <a:spLocks noGrp="1"/>
          </p:cNvSpPr>
          <p:nvPr>
            <p:ph idx="1"/>
          </p:nvPr>
        </p:nvSpPr>
        <p:spPr/>
        <p:txBody>
          <a:bodyPr/>
          <a:lstStyle/>
          <a:p>
            <a:r>
              <a:rPr lang="zh-CN" altLang="en-US" dirty="0"/>
              <a:t>vector的元素存取</a:t>
            </a:r>
          </a:p>
        </p:txBody>
      </p:sp>
      <p:graphicFrame>
        <p:nvGraphicFramePr>
          <p:cNvPr id="600110" name="Group 46"/>
          <p:cNvGraphicFramePr>
            <a:graphicFrameLocks noGrp="1"/>
          </p:cNvGraphicFramePr>
          <p:nvPr>
            <p:custDataLst>
              <p:tags r:id="rId1"/>
            </p:custDataLst>
          </p:nvPr>
        </p:nvGraphicFramePr>
        <p:xfrm>
          <a:off x="1773238" y="2521903"/>
          <a:ext cx="8632825" cy="1895476"/>
        </p:xfrm>
        <a:graphic>
          <a:graphicData uri="http://schemas.openxmlformats.org/drawingml/2006/table">
            <a:tbl>
              <a:tblPr/>
              <a:tblGrid>
                <a:gridCol w="2396490">
                  <a:extLst>
                    <a:ext uri="{9D8B030D-6E8A-4147-A177-3AD203B41FA5}">
                      <a16:colId xmlns:a16="http://schemas.microsoft.com/office/drawing/2014/main" val="20000"/>
                    </a:ext>
                  </a:extLst>
                </a:gridCol>
                <a:gridCol w="81280">
                  <a:extLst>
                    <a:ext uri="{9D8B030D-6E8A-4147-A177-3AD203B41FA5}">
                      <a16:colId xmlns:a16="http://schemas.microsoft.com/office/drawing/2014/main" val="20001"/>
                    </a:ext>
                  </a:extLst>
                </a:gridCol>
                <a:gridCol w="6155055">
                  <a:extLst>
                    <a:ext uri="{9D8B030D-6E8A-4147-A177-3AD203B41FA5}">
                      <a16:colId xmlns:a16="http://schemas.microsoft.com/office/drawing/2014/main" val="20002"/>
                    </a:ext>
                  </a:extLst>
                </a:gridCol>
              </a:tblGrid>
              <a:tr h="360363">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46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hlink"/>
                          </a:solidFill>
                          <a:effectLst/>
                          <a:latin typeface="Consolas" panose="020B0609020204030204" charset="0"/>
                          <a:ea typeface="华文仿宋" panose="02010600040101010101" charset="-122"/>
                          <a:cs typeface="Consolas" panose="020B0609020204030204" charset="0"/>
                        </a:rPr>
                        <a:t>at(idx)</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返回索引</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idx</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所标识的元素的引用，进行越界检查</a:t>
                      </a:r>
                      <a:endPar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r h="382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hlink"/>
                          </a:solidFill>
                          <a:effectLst/>
                          <a:latin typeface="Consolas" panose="020B0609020204030204" charset="0"/>
                          <a:ea typeface="华文仿宋" panose="02010600040101010101" charset="-122"/>
                          <a:cs typeface="Consolas" panose="020B0609020204030204" charset="0"/>
                        </a:rPr>
                        <a:t>operator [](</a:t>
                      </a:r>
                      <a:r>
                        <a:rPr kumimoji="1" lang="en-US" altLang="zh-CN" sz="2000" b="0" i="0" u="none" strike="noStrike" cap="none" normalizeH="0" baseline="0" dirty="0" err="1">
                          <a:ln>
                            <a:noFill/>
                          </a:ln>
                          <a:solidFill>
                            <a:schemeClr val="hlink"/>
                          </a:solidFill>
                          <a:effectLst/>
                          <a:latin typeface="Consolas" panose="020B0609020204030204" charset="0"/>
                          <a:ea typeface="华文仿宋" panose="02010600040101010101" charset="-122"/>
                          <a:cs typeface="Consolas" panose="020B0609020204030204" charset="0"/>
                        </a:rPr>
                        <a:t>idx</a:t>
                      </a:r>
                      <a:r>
                        <a:rPr kumimoji="1" lang="en-US" altLang="zh-CN" sz="2000" b="0" i="0" u="none" strike="noStrike" cap="none" normalizeH="0" baseline="0" dirty="0">
                          <a:ln>
                            <a:noFill/>
                          </a:ln>
                          <a:solidFill>
                            <a:schemeClr val="hlink"/>
                          </a:solidFill>
                          <a:effectLst/>
                          <a:latin typeface="Consolas" panose="020B0609020204030204" charset="0"/>
                          <a:ea typeface="华文仿宋" panose="02010600040101010101" charset="-122"/>
                          <a:cs typeface="Consolas" panose="020B0609020204030204" charset="0"/>
                        </a:rPr>
                        <a:t>)</a:t>
                      </a:r>
                      <a:endParaRPr kumimoji="1" lang="zh-CN" altLang="en-US" sz="2000" b="0" i="0" u="none" strike="noStrike" cap="none" normalizeH="0" baseline="0" dirty="0">
                        <a:ln>
                          <a:noFill/>
                        </a:ln>
                        <a:solidFill>
                          <a:schemeClr val="hlink"/>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返回索引</a:t>
                      </a:r>
                      <a:r>
                        <a:rPr kumimoji="1" lang="en-US" altLang="zh-CN" sz="2000" b="0" i="0" u="none" strike="noStrike" cap="none" normalizeH="0" baseline="0" dirty="0" err="1">
                          <a:ln>
                            <a:noFill/>
                          </a:ln>
                          <a:solidFill>
                            <a:schemeClr val="tx1"/>
                          </a:solidFill>
                          <a:effectLst/>
                          <a:latin typeface="Consolas" panose="020B0609020204030204" charset="0"/>
                          <a:ea typeface="华文仿宋" panose="02010600040101010101" charset="-122"/>
                          <a:cs typeface="Consolas" panose="020B0609020204030204" charset="0"/>
                        </a:rPr>
                        <a:t>idx</a:t>
                      </a: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所标识的元素的引用，不进行越界检查</a:t>
                      </a:r>
                      <a:endPar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a:noFill/>
                    </a:lnT>
                    <a:lnB>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2"/>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front()</a:t>
                      </a: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返回第一个元素的引用，不检查元素是否存在</a:t>
                      </a:r>
                    </a:p>
                  </a:txBody>
                  <a:tcPr marL="0" marR="0" marT="0" marB="0" horzOverflow="overflow">
                    <a:lnL>
                      <a:noFill/>
                    </a:lnL>
                    <a:lnR cap="flat">
                      <a:noFill/>
                    </a:lnR>
                    <a:lnT>
                      <a:noFill/>
                    </a:lnT>
                    <a:lnB>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back()</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返回最后一个元素的引用，不检查元素是否存在</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4"/>
                  </a:ext>
                </a:extLst>
              </a:tr>
            </a:tbl>
          </a:graphicData>
        </a:graphic>
      </p:graphicFrame>
      <p:sp>
        <p:nvSpPr>
          <p:cNvPr id="35844" name="Text Box 4"/>
          <p:cNvSpPr txBox="1"/>
          <p:nvPr/>
        </p:nvSpPr>
        <p:spPr>
          <a:xfrm>
            <a:off x="1773555" y="4684395"/>
            <a:ext cx="5674360" cy="1846580"/>
          </a:xfrm>
          <a:prstGeom prst="rect">
            <a:avLst/>
          </a:prstGeom>
          <a:solidFill>
            <a:schemeClr val="bg1"/>
          </a:solidFill>
          <a:ln w="9525" cap="flat" cmpd="sng">
            <a:solidFill>
              <a:schemeClr val="tx2"/>
            </a:solidFill>
            <a:prstDash val="solid"/>
            <a:miter/>
            <a:headEnd type="none" w="med" len="med"/>
            <a:tailEnd type="none" w="med" len="med"/>
          </a:ln>
          <a:effectLst>
            <a:outerShdw dist="107763" dir="2699999" algn="ctr" rotWithShape="0">
              <a:schemeClr val="bg2">
                <a:alpha val="50000"/>
              </a:schemeClr>
            </a:outerShdw>
          </a:effectLst>
        </p:spPr>
        <p:txBody>
          <a:bodyPr wrap="square" lIns="0" tIns="0" rIns="0" bIns="0">
            <a:spAutoFit/>
          </a:bodyPr>
          <a:lstStyle/>
          <a:p>
            <a:pPr eaLnBrk="0" hangingPunct="0">
              <a:spcBef>
                <a:spcPct val="0"/>
              </a:spcBef>
            </a:pPr>
            <a:endParaRPr lang="en-US" altLang="zh-CN" sz="2000" dirty="0">
              <a:latin typeface="Consolas" panose="020B0609020204030204" charset="0"/>
              <a:cs typeface="Consolas" panose="020B0609020204030204" charset="0"/>
            </a:endParaRPr>
          </a:p>
          <a:p>
            <a:pPr eaLnBrk="0" hangingPunct="0">
              <a:spcBef>
                <a:spcPct val="0"/>
              </a:spcBef>
            </a:pPr>
            <a:r>
              <a:rPr lang="en-US" altLang="zh-CN" sz="2000" dirty="0">
                <a:latin typeface="Consolas" panose="020B0609020204030204" charset="0"/>
                <a:cs typeface="Consolas" panose="020B0609020204030204" charset="0"/>
              </a:rPr>
              <a:t> vector&lt;T&gt; v;      //empty</a:t>
            </a:r>
          </a:p>
          <a:p>
            <a:pPr eaLnBrk="0" hangingPunct="0">
              <a:spcBef>
                <a:spcPct val="0"/>
              </a:spcBef>
            </a:pPr>
            <a:endParaRPr lang="en-US" altLang="zh-CN" sz="2000" dirty="0">
              <a:latin typeface="Consolas" panose="020B0609020204030204" charset="0"/>
              <a:cs typeface="Consolas" panose="020B0609020204030204" charset="0"/>
            </a:endParaRPr>
          </a:p>
          <a:p>
            <a:pPr eaLnBrk="0" hangingPunct="0">
              <a:spcBef>
                <a:spcPct val="0"/>
              </a:spcBef>
            </a:pPr>
            <a:r>
              <a:rPr lang="en-US" altLang="zh-CN" sz="2000" dirty="0">
                <a:latin typeface="Consolas" panose="020B0609020204030204" charset="0"/>
                <a:cs typeface="Consolas" panose="020B0609020204030204" charset="0"/>
              </a:rPr>
              <a:t> v[5]= t;			   //</a:t>
            </a:r>
            <a:r>
              <a:rPr lang="en-US" altLang="zh-CN" sz="2000" dirty="0">
                <a:solidFill>
                  <a:srgbClr val="FF0000"/>
                </a:solidFill>
                <a:latin typeface="Consolas" panose="020B0609020204030204" charset="0"/>
                <a:cs typeface="Consolas" panose="020B0609020204030204" charset="0"/>
              </a:rPr>
              <a:t>runtime error</a:t>
            </a:r>
            <a:endParaRPr lang="en-US" altLang="zh-CN" sz="2000" dirty="0">
              <a:latin typeface="Consolas" panose="020B0609020204030204" charset="0"/>
              <a:cs typeface="Consolas" panose="020B0609020204030204" charset="0"/>
            </a:endParaRPr>
          </a:p>
          <a:p>
            <a:pPr eaLnBrk="0" hangingPunct="0">
              <a:spcBef>
                <a:spcPct val="0"/>
              </a:spcBef>
            </a:pPr>
            <a:r>
              <a:rPr lang="en-US" altLang="zh-CN" sz="2000" dirty="0">
                <a:latin typeface="Consolas" panose="020B0609020204030204" charset="0"/>
                <a:cs typeface="Consolas" panose="020B0609020204030204" charset="0"/>
              </a:rPr>
              <a:t> cout &lt;&lt; v.front();	//</a:t>
            </a:r>
            <a:r>
              <a:rPr lang="en-US" altLang="zh-CN" sz="2000" dirty="0">
                <a:solidFill>
                  <a:srgbClr val="FF0000"/>
                </a:solidFill>
                <a:latin typeface="Consolas" panose="020B0609020204030204" charset="0"/>
                <a:cs typeface="Consolas" panose="020B0609020204030204" charset="0"/>
              </a:rPr>
              <a:t>runtime error</a:t>
            </a:r>
            <a:endParaRPr lang="en-US" altLang="zh-CN" sz="2000" dirty="0">
              <a:latin typeface="Consolas" panose="020B0609020204030204" charset="0"/>
              <a:cs typeface="Consolas" panose="020B0609020204030204" charset="0"/>
            </a:endParaRPr>
          </a:p>
          <a:p>
            <a:pPr eaLnBrk="0" hangingPunct="0">
              <a:spcBef>
                <a:spcPct val="0"/>
              </a:spcBef>
            </a:pPr>
            <a:endParaRPr lang="en-US" altLang="zh-CN" sz="2000" dirty="0">
              <a:latin typeface="Consolas" panose="020B0609020204030204" charset="0"/>
              <a:cs typeface="Consolas" panose="020B0609020204030204" charset="0"/>
            </a:endParaRPr>
          </a:p>
        </p:txBody>
      </p:sp>
      <p:sp>
        <p:nvSpPr>
          <p:cNvPr id="599045" name="AutoShape 5"/>
          <p:cNvSpPr/>
          <p:nvPr/>
        </p:nvSpPr>
        <p:spPr>
          <a:xfrm>
            <a:off x="8910320" y="4802188"/>
            <a:ext cx="2519363" cy="1728787"/>
          </a:xfrm>
          <a:prstGeom prst="wedgeRoundRectCallout">
            <a:avLst>
              <a:gd name="adj1" fmla="val -119918"/>
              <a:gd name="adj2" fmla="val -10459"/>
              <a:gd name="adj3" fmla="val 16667"/>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lIns="0" tIns="0" rIns="0" bIns="0" anchor="ctr"/>
          <a:lstStyle/>
          <a:p>
            <a:pPr algn="l" eaLnBrk="0" hangingPunct="0">
              <a:spcBef>
                <a:spcPct val="0"/>
              </a:spcBef>
            </a:pPr>
            <a:r>
              <a:rPr lang="zh-CN" altLang="en-US" sz="2000" dirty="0">
                <a:latin typeface="Times New Roman" panose="02020603050405020304" pitchFamily="18" charset="0"/>
              </a:rPr>
              <a:t>必须访问</a:t>
            </a:r>
            <a:r>
              <a:rPr lang="en-US" altLang="zh-CN" sz="2000" dirty="0">
                <a:latin typeface="Times New Roman" panose="02020603050405020304" pitchFamily="18" charset="0"/>
              </a:rPr>
              <a:t>vector</a:t>
            </a:r>
            <a:r>
              <a:rPr lang="zh-CN" altLang="en-US" sz="2000" dirty="0">
                <a:latin typeface="Times New Roman" panose="02020603050405020304" pitchFamily="18" charset="0"/>
              </a:rPr>
              <a:t>中已经存在的元素。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9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类和对象</a:t>
            </a:r>
          </a:p>
        </p:txBody>
      </p:sp>
      <p:sp>
        <p:nvSpPr>
          <p:cNvPr id="6147" name="Text Box 4"/>
          <p:cNvSpPr txBox="1"/>
          <p:nvPr/>
        </p:nvSpPr>
        <p:spPr>
          <a:xfrm>
            <a:off x="2059623" y="2176780"/>
            <a:ext cx="3416300" cy="2861310"/>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ahoma" panose="020B0604030504040204" pitchFamily="34" charset="0"/>
              </a:rPr>
              <a:t>class Student {</a:t>
            </a:r>
          </a:p>
          <a:p>
            <a:r>
              <a:rPr lang="en-US" altLang="zh-CN" dirty="0">
                <a:latin typeface="Tahoma" panose="020B0604030504040204" pitchFamily="34" charset="0"/>
              </a:rPr>
              <a:t>    char name[20];    </a:t>
            </a:r>
          </a:p>
          <a:p>
            <a:r>
              <a:rPr lang="en-US" altLang="zh-CN" dirty="0">
                <a:latin typeface="Tahoma" panose="020B0604030504040204" pitchFamily="34" charset="0"/>
              </a:rPr>
              <a:t>    char no[20];</a:t>
            </a:r>
          </a:p>
          <a:p>
            <a:r>
              <a:rPr lang="en-US" altLang="zh-CN" dirty="0">
                <a:latin typeface="Tahoma" panose="020B0604030504040204" pitchFamily="34" charset="0"/>
              </a:rPr>
              <a:t>    char classId[20];</a:t>
            </a:r>
          </a:p>
          <a:p>
            <a:r>
              <a:rPr lang="en-US" altLang="zh-CN" dirty="0">
                <a:latin typeface="Tahoma" panose="020B0604030504040204" pitchFamily="34" charset="0"/>
              </a:rPr>
              <a:t>    int age;</a:t>
            </a:r>
          </a:p>
          <a:p>
            <a:r>
              <a:rPr lang="en-US" altLang="zh-CN" dirty="0">
                <a:latin typeface="Tahoma" panose="020B0604030504040204" pitchFamily="34" charset="0"/>
              </a:rPr>
              <a:t>public:</a:t>
            </a:r>
          </a:p>
          <a:p>
            <a:r>
              <a:rPr lang="en-US" altLang="zh-CN" dirty="0">
                <a:latin typeface="Tahoma" panose="020B0604030504040204" pitchFamily="34" charset="0"/>
              </a:rPr>
              <a:t>    Student(</a:t>
            </a:r>
            <a:r>
              <a:rPr lang="en-US" altLang="zh-CN" dirty="0">
                <a:latin typeface="Times New Roman" panose="02020603050405020304" pitchFamily="18" charset="0"/>
              </a:rPr>
              <a:t>…</a:t>
            </a:r>
            <a:r>
              <a:rPr lang="en-US" altLang="zh-CN" dirty="0">
                <a:latin typeface="Tahoma" panose="020B0604030504040204" pitchFamily="34" charset="0"/>
              </a:rPr>
              <a:t>);</a:t>
            </a:r>
          </a:p>
          <a:p>
            <a:r>
              <a:rPr lang="en-US" altLang="zh-CN" dirty="0">
                <a:latin typeface="Tahoma" panose="020B0604030504040204" pitchFamily="34" charset="0"/>
              </a:rPr>
              <a:t>    selectCourse(int cid);</a:t>
            </a:r>
          </a:p>
          <a:p>
            <a:r>
              <a:rPr lang="en-US" altLang="zh-CN" dirty="0">
                <a:latin typeface="Tahoma" panose="020B0604030504040204" pitchFamily="34" charset="0"/>
              </a:rPr>
              <a:t>}   </a:t>
            </a:r>
          </a:p>
          <a:p>
            <a:endParaRPr lang="en-US" altLang="zh-CN" dirty="0">
              <a:latin typeface="Tahoma" panose="020B0604030504040204" pitchFamily="34" charset="0"/>
            </a:endParaRPr>
          </a:p>
        </p:txBody>
      </p:sp>
      <p:sp>
        <p:nvSpPr>
          <p:cNvPr id="6148" name="Text Box 5"/>
          <p:cNvSpPr txBox="1"/>
          <p:nvPr/>
        </p:nvSpPr>
        <p:spPr>
          <a:xfrm>
            <a:off x="7152323" y="1056958"/>
            <a:ext cx="309880" cy="460375"/>
          </a:xfrm>
          <a:prstGeom prst="rect">
            <a:avLst/>
          </a:prstGeom>
          <a:noFill/>
          <a:ln w="9525">
            <a:noFill/>
          </a:ln>
        </p:spPr>
        <p:txBody>
          <a:bodyPr wrap="none">
            <a:spAutoFit/>
          </a:bodyPr>
          <a:lstStyle/>
          <a:p>
            <a:endParaRPr lang="zh-CN" altLang="en-US" dirty="0">
              <a:latin typeface="Tahoma" panose="020B0604030504040204" pitchFamily="34" charset="0"/>
            </a:endParaRPr>
          </a:p>
        </p:txBody>
      </p:sp>
      <p:sp>
        <p:nvSpPr>
          <p:cNvPr id="6149" name="Text Box 6"/>
          <p:cNvSpPr txBox="1"/>
          <p:nvPr/>
        </p:nvSpPr>
        <p:spPr>
          <a:xfrm>
            <a:off x="7749223" y="914083"/>
            <a:ext cx="1737360" cy="212280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zh-CN" altLang="en-US" b="1" dirty="0">
                <a:latin typeface="Tahoma" panose="020B0604030504040204" pitchFamily="34" charset="0"/>
              </a:rPr>
              <a:t>王一</a:t>
            </a:r>
          </a:p>
          <a:p>
            <a:r>
              <a:rPr lang="en-US" altLang="zh-CN" b="1" dirty="0">
                <a:latin typeface="Tahoma" panose="020B0604030504040204" pitchFamily="34" charset="0"/>
              </a:rPr>
              <a:t>03091881</a:t>
            </a:r>
          </a:p>
          <a:p>
            <a:r>
              <a:rPr lang="en-US" altLang="zh-CN" b="1" dirty="0">
                <a:latin typeface="Tahoma" panose="020B0604030504040204" pitchFamily="34" charset="0"/>
              </a:rPr>
              <a:t>030911</a:t>
            </a:r>
          </a:p>
          <a:p>
            <a:r>
              <a:rPr lang="en-US" altLang="zh-CN" b="1" dirty="0">
                <a:latin typeface="Tahoma" panose="020B0604030504040204" pitchFamily="34" charset="0"/>
              </a:rPr>
              <a:t>19</a:t>
            </a:r>
          </a:p>
        </p:txBody>
      </p:sp>
      <p:sp>
        <p:nvSpPr>
          <p:cNvPr id="6150" name="Text Box 7"/>
          <p:cNvSpPr txBox="1"/>
          <p:nvPr/>
        </p:nvSpPr>
        <p:spPr>
          <a:xfrm>
            <a:off x="7822248" y="3793173"/>
            <a:ext cx="1737360" cy="212280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zh-CN" altLang="en-US" b="1" dirty="0">
                <a:latin typeface="Tahoma" panose="020B0604030504040204" pitchFamily="34" charset="0"/>
              </a:rPr>
              <a:t>李二</a:t>
            </a:r>
          </a:p>
          <a:p>
            <a:r>
              <a:rPr lang="en-US" altLang="zh-CN" b="1" dirty="0">
                <a:latin typeface="Tahoma" panose="020B0604030504040204" pitchFamily="34" charset="0"/>
              </a:rPr>
              <a:t>03091681</a:t>
            </a:r>
          </a:p>
          <a:p>
            <a:r>
              <a:rPr lang="en-US" altLang="zh-CN" b="1" dirty="0">
                <a:latin typeface="Tahoma" panose="020B0604030504040204" pitchFamily="34" charset="0"/>
              </a:rPr>
              <a:t>030912</a:t>
            </a:r>
          </a:p>
          <a:p>
            <a:r>
              <a:rPr lang="en-US" altLang="zh-CN" b="1" dirty="0">
                <a:latin typeface="Tahoma" panose="020B0604030504040204" pitchFamily="34" charset="0"/>
              </a:rPr>
              <a:t>19</a:t>
            </a:r>
          </a:p>
        </p:txBody>
      </p:sp>
      <p:sp>
        <p:nvSpPr>
          <p:cNvPr id="6151" name="AutoShape 8"/>
          <p:cNvSpPr/>
          <p:nvPr/>
        </p:nvSpPr>
        <p:spPr>
          <a:xfrm>
            <a:off x="5588635" y="2419985"/>
            <a:ext cx="2160588" cy="288925"/>
          </a:xfrm>
          <a:prstGeom prst="rightArrow">
            <a:avLst>
              <a:gd name="adj1" fmla="val 50000"/>
              <a:gd name="adj2" fmla="val 186950"/>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ahoma" panose="020B0604030504040204" pitchFamily="34" charset="0"/>
            </a:endParaRPr>
          </a:p>
        </p:txBody>
      </p:sp>
      <p:sp>
        <p:nvSpPr>
          <p:cNvPr id="6152" name="Text Box 10"/>
          <p:cNvSpPr txBox="1"/>
          <p:nvPr/>
        </p:nvSpPr>
        <p:spPr>
          <a:xfrm>
            <a:off x="5948998" y="1777683"/>
            <a:ext cx="944880" cy="398780"/>
          </a:xfrm>
          <a:prstGeom prst="rect">
            <a:avLst/>
          </a:prstGeom>
          <a:noFill/>
          <a:ln w="9525">
            <a:noFill/>
          </a:ln>
        </p:spPr>
        <p:txBody>
          <a:bodyPr wrap="none">
            <a:spAutoFit/>
          </a:bodyPr>
          <a:lstStyle/>
          <a:p>
            <a:r>
              <a:rPr lang="zh-CN" altLang="en-US" sz="2000" dirty="0">
                <a:latin typeface="Tahoma" panose="020B0604030504040204" pitchFamily="34" charset="0"/>
                <a:ea typeface="黑体" panose="02010609060101010101" pitchFamily="49" charset="-122"/>
              </a:rPr>
              <a:t>实例化</a:t>
            </a:r>
          </a:p>
        </p:txBody>
      </p:sp>
      <p:sp>
        <p:nvSpPr>
          <p:cNvPr id="6153" name="AutoShape 11"/>
          <p:cNvSpPr/>
          <p:nvPr/>
        </p:nvSpPr>
        <p:spPr>
          <a:xfrm>
            <a:off x="5588635" y="4656773"/>
            <a:ext cx="2160588" cy="288925"/>
          </a:xfrm>
          <a:prstGeom prst="rightArrow">
            <a:avLst>
              <a:gd name="adj1" fmla="val 50000"/>
              <a:gd name="adj2" fmla="val 186950"/>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ahoma" panose="020B0604030504040204" pitchFamily="34" charset="0"/>
            </a:endParaRPr>
          </a:p>
        </p:txBody>
      </p:sp>
      <p:sp>
        <p:nvSpPr>
          <p:cNvPr id="6154" name="Text Box 12"/>
          <p:cNvSpPr txBox="1"/>
          <p:nvPr/>
        </p:nvSpPr>
        <p:spPr>
          <a:xfrm>
            <a:off x="6093460" y="4945698"/>
            <a:ext cx="944880" cy="398780"/>
          </a:xfrm>
          <a:prstGeom prst="rect">
            <a:avLst/>
          </a:prstGeom>
          <a:noFill/>
          <a:ln w="9525">
            <a:noFill/>
          </a:ln>
        </p:spPr>
        <p:txBody>
          <a:bodyPr wrap="none">
            <a:spAutoFit/>
          </a:bodyPr>
          <a:lstStyle/>
          <a:p>
            <a:r>
              <a:rPr lang="zh-CN" altLang="en-US" sz="2000" dirty="0">
                <a:latin typeface="Tahoma" panose="020B0604030504040204" pitchFamily="34" charset="0"/>
                <a:ea typeface="黑体" panose="02010609060101010101" pitchFamily="49" charset="-122"/>
              </a:rPr>
              <a:t>实例化</a:t>
            </a:r>
          </a:p>
        </p:txBody>
      </p:sp>
      <p:sp>
        <p:nvSpPr>
          <p:cNvPr id="6155" name="Text Box 13"/>
          <p:cNvSpPr txBox="1"/>
          <p:nvPr/>
        </p:nvSpPr>
        <p:spPr>
          <a:xfrm>
            <a:off x="5588635" y="2921635"/>
            <a:ext cx="4289425" cy="1014730"/>
          </a:xfrm>
          <a:prstGeom prst="rect">
            <a:avLst/>
          </a:prstGeom>
          <a:noFill/>
          <a:ln w="9525">
            <a:noFill/>
          </a:ln>
        </p:spPr>
        <p:txBody>
          <a:bodyPr wrap="none">
            <a:spAutoFit/>
          </a:bodyPr>
          <a:lstStyle/>
          <a:p>
            <a:r>
              <a:rPr lang="en-US" altLang="zh-CN" dirty="0">
                <a:latin typeface="Tahoma" panose="020B0604030504040204" pitchFamily="34" charset="0"/>
              </a:rPr>
              <a:t>Student st1(</a:t>
            </a:r>
            <a:r>
              <a:rPr lang="en-US" altLang="zh-CN" dirty="0">
                <a:latin typeface="Times New Roman" panose="02020603050405020304" pitchFamily="18" charset="0"/>
              </a:rPr>
              <a:t>…</a:t>
            </a:r>
            <a:r>
              <a:rPr lang="en-US" altLang="zh-CN" dirty="0">
                <a:latin typeface="Tahoma" panose="020B0604030504040204" pitchFamily="34" charset="0"/>
              </a:rPr>
              <a:t>);</a:t>
            </a:r>
          </a:p>
          <a:p>
            <a:r>
              <a:rPr lang="en-US" altLang="zh-CN" dirty="0">
                <a:latin typeface="Tahoma" panose="020B0604030504040204" pitchFamily="34" charset="0"/>
              </a:rPr>
              <a:t>Student st2=new Student(</a:t>
            </a:r>
            <a:r>
              <a:rPr lang="en-US" altLang="zh-CN" dirty="0">
                <a:latin typeface="Times New Roman" panose="02020603050405020304" pitchFamily="18" charset="0"/>
              </a:rPr>
              <a:t>…</a:t>
            </a:r>
            <a:r>
              <a:rPr lang="en-US" altLang="zh-CN" dirty="0">
                <a:latin typeface="Tahoma" panose="020B060403050404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vector容器</a:t>
            </a:r>
            <a:endParaRPr lang="zh-CN" altLang="en-US"/>
          </a:p>
        </p:txBody>
      </p:sp>
      <p:sp>
        <p:nvSpPr>
          <p:cNvPr id="3" name="内容占位符 2"/>
          <p:cNvSpPr>
            <a:spLocks noGrp="1"/>
          </p:cNvSpPr>
          <p:nvPr>
            <p:ph idx="1"/>
          </p:nvPr>
        </p:nvSpPr>
        <p:spPr/>
        <p:txBody>
          <a:bodyPr/>
          <a:lstStyle/>
          <a:p>
            <a:r>
              <a:rPr lang="zh-CN" altLang="en-US"/>
              <a:t>vector的迭代器相关函数</a:t>
            </a:r>
          </a:p>
        </p:txBody>
      </p:sp>
      <p:graphicFrame>
        <p:nvGraphicFramePr>
          <p:cNvPr id="601118" name="Group 30"/>
          <p:cNvGraphicFramePr>
            <a:graphicFrameLocks noGrp="1"/>
          </p:cNvGraphicFramePr>
          <p:nvPr>
            <p:custDataLst>
              <p:tags r:id="rId1"/>
            </p:custDataLst>
          </p:nvPr>
        </p:nvGraphicFramePr>
        <p:xfrm>
          <a:off x="2204085" y="2687638"/>
          <a:ext cx="7775575" cy="1914208"/>
        </p:xfrm>
        <a:graphic>
          <a:graphicData uri="http://schemas.openxmlformats.org/drawingml/2006/table">
            <a:tbl>
              <a:tblPr/>
              <a:tblGrid>
                <a:gridCol w="1800225">
                  <a:extLst>
                    <a:ext uri="{9D8B030D-6E8A-4147-A177-3AD203B41FA5}">
                      <a16:colId xmlns:a16="http://schemas.microsoft.com/office/drawing/2014/main" val="20000"/>
                    </a:ext>
                  </a:extLst>
                </a:gridCol>
                <a:gridCol w="5975350">
                  <a:extLst>
                    <a:ext uri="{9D8B030D-6E8A-4147-A177-3AD203B41FA5}">
                      <a16:colId xmlns:a16="http://schemas.microsoft.com/office/drawing/2014/main" val="20001"/>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46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begin()</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返回一个迭代器，指向第一个元素</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227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end()</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返回一个迭代器，指向最后一个元素之后</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41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rbegin()</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返回一个逆向迭代器，指向逆向遍历的第一个元素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rend()</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返回一个逆向迭代器，指向逆向遍历的最后一个元素</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01092" name="AutoShape 4"/>
          <p:cNvSpPr/>
          <p:nvPr/>
        </p:nvSpPr>
        <p:spPr>
          <a:xfrm>
            <a:off x="3328353" y="5247640"/>
            <a:ext cx="5111750" cy="1368425"/>
          </a:xfrm>
          <a:prstGeom prst="wedgeRectCallout">
            <a:avLst>
              <a:gd name="adj1" fmla="val -38384"/>
              <a:gd name="adj2" fmla="val -78653"/>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lIns="0" tIns="0" rIns="0" bIns="0" anchor="ctr"/>
          <a:lstStyle/>
          <a:p>
            <a:pPr eaLnBrk="0" hangingPunct="0">
              <a:spcBef>
                <a:spcPct val="0"/>
              </a:spcBef>
            </a:pPr>
            <a:r>
              <a:rPr lang="zh-CN" altLang="en-US" sz="2000" dirty="0">
                <a:latin typeface="Times New Roman" panose="02020603050405020304" pitchFamily="18" charset="0"/>
              </a:rPr>
              <a:t> 迭代器持续有效，除非发生以下两种情况：</a:t>
            </a:r>
          </a:p>
          <a:p>
            <a:pPr eaLnBrk="0" hangingPunct="0">
              <a:spcBef>
                <a:spcPct val="0"/>
              </a:spcBef>
            </a:pPr>
            <a:r>
              <a:rPr lang="zh-CN" altLang="en-US" sz="2000" dirty="0">
                <a:solidFill>
                  <a:schemeClr val="folHlink"/>
                </a:solidFill>
                <a:latin typeface="Times New Roman" panose="02020603050405020304" pitchFamily="18" charset="0"/>
              </a:rPr>
              <a:t>（</a:t>
            </a:r>
            <a:r>
              <a:rPr lang="en-US" altLang="zh-CN" sz="2000" dirty="0">
                <a:solidFill>
                  <a:schemeClr val="folHlink"/>
                </a:solidFill>
                <a:latin typeface="Times New Roman" panose="02020603050405020304" pitchFamily="18" charset="0"/>
              </a:rPr>
              <a:t>1</a:t>
            </a:r>
            <a:r>
              <a:rPr lang="zh-CN" altLang="en-US" sz="2000" dirty="0">
                <a:solidFill>
                  <a:schemeClr val="folHlink"/>
                </a:solidFill>
                <a:latin typeface="Times New Roman" panose="02020603050405020304" pitchFamily="18" charset="0"/>
              </a:rPr>
              <a:t>）删除或插入元素</a:t>
            </a:r>
          </a:p>
          <a:p>
            <a:pPr eaLnBrk="0" hangingPunct="0">
              <a:spcBef>
                <a:spcPct val="0"/>
              </a:spcBef>
            </a:pPr>
            <a:r>
              <a:rPr lang="zh-CN" altLang="en-US" sz="2000" dirty="0">
                <a:solidFill>
                  <a:schemeClr val="folHlink"/>
                </a:solidFill>
                <a:latin typeface="Times New Roman" panose="02020603050405020304" pitchFamily="18" charset="0"/>
              </a:rPr>
              <a:t>（</a:t>
            </a:r>
            <a:r>
              <a:rPr lang="en-US" altLang="zh-CN" sz="2000" dirty="0">
                <a:solidFill>
                  <a:schemeClr val="folHlink"/>
                </a:solidFill>
                <a:latin typeface="Times New Roman" panose="02020603050405020304" pitchFamily="18" charset="0"/>
              </a:rPr>
              <a:t>2</a:t>
            </a:r>
            <a:r>
              <a:rPr lang="zh-CN" altLang="en-US" sz="2000" dirty="0">
                <a:solidFill>
                  <a:schemeClr val="folHlink"/>
                </a:solidFill>
                <a:latin typeface="Times New Roman" panose="02020603050405020304" pitchFamily="18" charset="0"/>
              </a:rPr>
              <a:t>）容量</a:t>
            </a:r>
            <a:r>
              <a:rPr lang="en-US" altLang="zh-CN" sz="2000" dirty="0">
                <a:solidFill>
                  <a:schemeClr val="folHlink"/>
                </a:solidFill>
                <a:latin typeface="Times New Roman" panose="02020603050405020304" pitchFamily="18" charset="0"/>
              </a:rPr>
              <a:t>(capacity)</a:t>
            </a:r>
            <a:r>
              <a:rPr lang="zh-CN" altLang="en-US" sz="2000" dirty="0">
                <a:solidFill>
                  <a:schemeClr val="folHlink"/>
                </a:solidFill>
                <a:latin typeface="Times New Roman" panose="02020603050405020304" pitchFamily="18" charset="0"/>
              </a:rPr>
              <a:t>变化而引起内存重新分配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vector容器</a:t>
            </a:r>
            <a:endParaRPr lang="zh-CN" altLang="en-US"/>
          </a:p>
        </p:txBody>
      </p:sp>
      <p:sp>
        <p:nvSpPr>
          <p:cNvPr id="3" name="内容占位符 2"/>
          <p:cNvSpPr>
            <a:spLocks noGrp="1"/>
          </p:cNvSpPr>
          <p:nvPr>
            <p:ph idx="1"/>
          </p:nvPr>
        </p:nvSpPr>
        <p:spPr/>
        <p:txBody>
          <a:bodyPr/>
          <a:lstStyle/>
          <a:p>
            <a:r>
              <a:rPr lang="zh-CN" altLang="en-US"/>
              <a:t>vector的插入（insert）元素</a:t>
            </a:r>
          </a:p>
        </p:txBody>
      </p:sp>
      <p:graphicFrame>
        <p:nvGraphicFramePr>
          <p:cNvPr id="602144" name="Group 32"/>
          <p:cNvGraphicFramePr>
            <a:graphicFrameLocks noGrp="1"/>
          </p:cNvGraphicFramePr>
          <p:nvPr>
            <p:custDataLst>
              <p:tags r:id="rId1"/>
            </p:custDataLst>
            <p:extLst>
              <p:ext uri="{D42A27DB-BD31-4B8C-83A1-F6EECF244321}">
                <p14:modId xmlns:p14="http://schemas.microsoft.com/office/powerpoint/2010/main" val="691843216"/>
              </p:ext>
            </p:extLst>
          </p:nvPr>
        </p:nvGraphicFramePr>
        <p:xfrm>
          <a:off x="1073150" y="2702878"/>
          <a:ext cx="9797415" cy="3327400"/>
        </p:xfrm>
        <a:graphic>
          <a:graphicData uri="http://schemas.openxmlformats.org/drawingml/2006/table">
            <a:tbl>
              <a:tblPr/>
              <a:tblGrid>
                <a:gridCol w="3628390">
                  <a:extLst>
                    <a:ext uri="{9D8B030D-6E8A-4147-A177-3AD203B41FA5}">
                      <a16:colId xmlns:a16="http://schemas.microsoft.com/office/drawing/2014/main" val="20000"/>
                    </a:ext>
                  </a:extLst>
                </a:gridCol>
                <a:gridCol w="6169025">
                  <a:extLst>
                    <a:ext uri="{9D8B030D-6E8A-4147-A177-3AD203B41FA5}">
                      <a16:colId xmlns:a16="http://schemas.microsoft.com/office/drawing/2014/main" val="20001"/>
                    </a:ext>
                  </a:extLst>
                </a:gridCol>
              </a:tblGrid>
              <a:tr h="4368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folHlink"/>
                          </a:solidFill>
                          <a:effectLst/>
                          <a:latin typeface="Consolas" panose="020B0609020204030204" charset="0"/>
                          <a:ea typeface="华文仿宋" panose="02010600040101010101" charset="-122"/>
                          <a:cs typeface="Consolas" panose="020B0609020204030204" charset="0"/>
                        </a:rPr>
                        <a:t>c.insert</a:t>
                      </a: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a:t>
                      </a:r>
                      <a:r>
                        <a:rPr kumimoji="1" lang="en-US" altLang="zh-CN" sz="2000" b="0" i="0" u="none" strike="noStrike" cap="none" normalizeH="0" baseline="0" dirty="0" err="1">
                          <a:ln>
                            <a:noFill/>
                          </a:ln>
                          <a:solidFill>
                            <a:schemeClr val="folHlink"/>
                          </a:solidFill>
                          <a:effectLst/>
                          <a:latin typeface="Consolas" panose="020B0609020204030204" charset="0"/>
                          <a:ea typeface="华文仿宋" panose="02010600040101010101" charset="-122"/>
                          <a:cs typeface="Consolas" panose="020B0609020204030204" charset="0"/>
                        </a:rPr>
                        <a:t>pos,e</a:t>
                      </a: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在</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pos</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位置插入元素</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e</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的副本，并返回新元素位置</a:t>
                      </a:r>
                      <a:endPar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467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Consolas" panose="020B0609020204030204" charset="0"/>
                          <a:ea typeface="华文仿宋" panose="02010600040101010101" charset="-122"/>
                          <a:cs typeface="Consolas" panose="020B0609020204030204" charset="0"/>
                        </a:rPr>
                        <a:t>c.insert(pos,n,e)</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在</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pos</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位置插入</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n</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个元素</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e</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的副本</a:t>
                      </a:r>
                      <a:endPar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31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folHlink"/>
                          </a:solidFill>
                          <a:effectLst/>
                          <a:latin typeface="Consolas" panose="020B0609020204030204" charset="0"/>
                          <a:ea typeface="华文仿宋" panose="02010600040101010101" charset="-122"/>
                          <a:cs typeface="Consolas" panose="020B0609020204030204" charset="0"/>
                        </a:rPr>
                        <a:t>c.insert</a:t>
                      </a: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a:t>
                      </a:r>
                      <a:r>
                        <a:rPr kumimoji="1" lang="en-US" altLang="zh-CN" sz="2000" b="0" i="0" u="none" strike="noStrike" cap="none" normalizeH="0" baseline="0" dirty="0" err="1">
                          <a:ln>
                            <a:noFill/>
                          </a:ln>
                          <a:solidFill>
                            <a:schemeClr val="folHlink"/>
                          </a:solidFill>
                          <a:effectLst/>
                          <a:latin typeface="Consolas" panose="020B0609020204030204" charset="0"/>
                          <a:ea typeface="华文仿宋" panose="02010600040101010101" charset="-122"/>
                          <a:cs typeface="Consolas" panose="020B0609020204030204" charset="0"/>
                        </a:rPr>
                        <a:t>pos,beg,end</a:t>
                      </a: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在</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pos</a:t>
                      </a: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位置插入区间</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a:t>
                      </a:r>
                      <a:r>
                        <a:rPr kumimoji="1" lang="en-US" altLang="zh-CN" sz="2000" b="0" i="0" u="none" strike="noStrike" cap="none" normalizeH="0" baseline="0" dirty="0" err="1">
                          <a:ln>
                            <a:noFill/>
                          </a:ln>
                          <a:solidFill>
                            <a:schemeClr val="tx1"/>
                          </a:solidFill>
                          <a:effectLst/>
                          <a:latin typeface="Consolas" panose="020B0609020204030204" charset="0"/>
                          <a:ea typeface="华文仿宋" panose="02010600040101010101" charset="-122"/>
                          <a:cs typeface="Consolas" panose="020B0609020204030204" charset="0"/>
                        </a:rPr>
                        <a:t>beg,end</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a:t>
                      </a: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内所有元素的副本</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511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rgbClr val="FF0000"/>
                          </a:solidFill>
                          <a:effectLst/>
                          <a:latin typeface="Consolas" panose="020B0609020204030204" charset="0"/>
                          <a:ea typeface="华文仿宋" panose="02010600040101010101" charset="-122"/>
                          <a:cs typeface="Consolas" panose="020B0609020204030204" charset="0"/>
                        </a:rPr>
                        <a:t>c.push_back</a:t>
                      </a:r>
                      <a:r>
                        <a:rPr kumimoji="1" lang="en-US" altLang="zh-CN" sz="2000" b="0" i="0" u="none" strike="noStrike" cap="none" normalizeH="0" baseline="0" dirty="0">
                          <a:ln>
                            <a:noFill/>
                          </a:ln>
                          <a:solidFill>
                            <a:srgbClr val="FF0000"/>
                          </a:solidFill>
                          <a:effectLst/>
                          <a:latin typeface="Consolas" panose="020B0609020204030204" charset="0"/>
                          <a:ea typeface="华文仿宋" panose="02010600040101010101" charset="-122"/>
                          <a:cs typeface="Consolas" panose="020B0609020204030204" charset="0"/>
                        </a:rPr>
                        <a:t>(e)</a:t>
                      </a:r>
                      <a:endParaRPr kumimoji="1" lang="zh-CN" altLang="en-US" sz="2000" b="0" i="0" u="none" strike="noStrike" cap="none" normalizeH="0" baseline="0" dirty="0">
                        <a:ln>
                          <a:noFill/>
                        </a:ln>
                        <a:solidFill>
                          <a:srgbClr val="FF0000"/>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cap="flat">
                      <a:noFill/>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在尾部添加一个元素</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e</a:t>
                      </a: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的副本</a:t>
                      </a:r>
                      <a:endPar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11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folHlink"/>
                          </a:solidFill>
                          <a:effectLst/>
                          <a:latin typeface="Consolas" panose="020B0609020204030204" charset="0"/>
                          <a:ea typeface="华文仿宋" panose="02010600040101010101" charset="-122"/>
                          <a:cs typeface="Consolas" panose="020B0609020204030204" charset="0"/>
                        </a:rPr>
                        <a:t>c.emplace_back</a:t>
                      </a: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(e)</a:t>
                      </a:r>
                      <a:endParaRPr kumimoji="1" lang="zh-CN" altLang="en-US"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在尾部添加一个元素</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e</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702817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vector容器</a:t>
            </a:r>
            <a:endParaRPr lang="zh-CN" altLang="en-US" dirty="0"/>
          </a:p>
        </p:txBody>
      </p:sp>
      <p:sp>
        <p:nvSpPr>
          <p:cNvPr id="3" name="内容占位符 2"/>
          <p:cNvSpPr>
            <a:spLocks noGrp="1"/>
          </p:cNvSpPr>
          <p:nvPr>
            <p:ph idx="1"/>
          </p:nvPr>
        </p:nvSpPr>
        <p:spPr/>
        <p:txBody>
          <a:bodyPr/>
          <a:lstStyle/>
          <a:p>
            <a:r>
              <a:rPr lang="zh-CN" altLang="en-US" dirty="0"/>
              <a:t>vector的移除（remove）元素</a:t>
            </a:r>
          </a:p>
        </p:txBody>
      </p:sp>
      <p:graphicFrame>
        <p:nvGraphicFramePr>
          <p:cNvPr id="603168" name="Group 32"/>
          <p:cNvGraphicFramePr>
            <a:graphicFrameLocks noGrp="1"/>
          </p:cNvGraphicFramePr>
          <p:nvPr>
            <p:custDataLst>
              <p:tags r:id="rId1"/>
            </p:custDataLst>
            <p:extLst>
              <p:ext uri="{D42A27DB-BD31-4B8C-83A1-F6EECF244321}">
                <p14:modId xmlns:p14="http://schemas.microsoft.com/office/powerpoint/2010/main" val="3805437312"/>
              </p:ext>
            </p:extLst>
          </p:nvPr>
        </p:nvGraphicFramePr>
        <p:xfrm>
          <a:off x="1201738" y="2713990"/>
          <a:ext cx="9616440" cy="3698877"/>
        </p:xfrm>
        <a:graphic>
          <a:graphicData uri="http://schemas.openxmlformats.org/drawingml/2006/table">
            <a:tbl>
              <a:tblPr/>
              <a:tblGrid>
                <a:gridCol w="3027680">
                  <a:extLst>
                    <a:ext uri="{9D8B030D-6E8A-4147-A177-3AD203B41FA5}">
                      <a16:colId xmlns:a16="http://schemas.microsoft.com/office/drawing/2014/main" val="20000"/>
                    </a:ext>
                  </a:extLst>
                </a:gridCol>
                <a:gridCol w="6588760">
                  <a:extLst>
                    <a:ext uri="{9D8B030D-6E8A-4147-A177-3AD203B41FA5}">
                      <a16:colId xmlns:a16="http://schemas.microsoft.com/office/drawing/2014/main" val="20001"/>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77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rgbClr val="FF0000"/>
                          </a:solidFill>
                          <a:effectLst/>
                          <a:latin typeface="Consolas" panose="020B0609020204030204" charset="0"/>
                          <a:ea typeface="华文仿宋" panose="02010600040101010101" charset="-122"/>
                          <a:cs typeface="Consolas" panose="020B0609020204030204" charset="0"/>
                        </a:rPr>
                        <a:t>c.pop_back</a:t>
                      </a:r>
                      <a:r>
                        <a:rPr kumimoji="1" lang="en-US" altLang="zh-CN" sz="2000" b="0" i="0" u="none" strike="noStrike" cap="none" normalizeH="0" baseline="0" dirty="0">
                          <a:ln>
                            <a:noFill/>
                          </a:ln>
                          <a:solidFill>
                            <a:srgbClr val="FF0000"/>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移除最后一个元素但不返回最后一个元素</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25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folHlink"/>
                          </a:solidFill>
                          <a:effectLst/>
                          <a:latin typeface="Consolas" panose="020B0609020204030204" charset="0"/>
                          <a:ea typeface="华文仿宋" panose="02010600040101010101" charset="-122"/>
                          <a:cs typeface="Consolas" panose="020B0609020204030204" charset="0"/>
                        </a:rPr>
                        <a:t>c.erase</a:t>
                      </a: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(pos)</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删除</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pos</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位置的元素，返回下一个元素的位置</a:t>
                      </a:r>
                      <a:endPar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folHlink"/>
                          </a:solidFill>
                          <a:effectLst/>
                          <a:latin typeface="Consolas" panose="020B0609020204030204" charset="0"/>
                          <a:ea typeface="华文仿宋" panose="02010600040101010101" charset="-122"/>
                          <a:cs typeface="Consolas" panose="020B0609020204030204" charset="0"/>
                        </a:rPr>
                        <a:t>c.erase</a:t>
                      </a: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a:t>
                      </a:r>
                      <a:r>
                        <a:rPr kumimoji="1" lang="en-US" altLang="zh-CN" sz="2000" b="0" i="0" u="none" strike="noStrike" cap="none" normalizeH="0" baseline="0" dirty="0" err="1">
                          <a:ln>
                            <a:noFill/>
                          </a:ln>
                          <a:solidFill>
                            <a:schemeClr val="folHlink"/>
                          </a:solidFill>
                          <a:effectLst/>
                          <a:latin typeface="Consolas" panose="020B0609020204030204" charset="0"/>
                          <a:ea typeface="华文仿宋" panose="02010600040101010101" charset="-122"/>
                          <a:cs typeface="Consolas" panose="020B0609020204030204" charset="0"/>
                        </a:rPr>
                        <a:t>beg,end</a:t>
                      </a: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删除区间</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a:t>
                      </a:r>
                      <a:r>
                        <a:rPr kumimoji="1" lang="en-US" altLang="zh-CN" sz="2000" b="0" i="0" u="none" strike="noStrike" cap="none" normalizeH="0" baseline="0" dirty="0" err="1">
                          <a:ln>
                            <a:noFill/>
                          </a:ln>
                          <a:solidFill>
                            <a:schemeClr val="tx1"/>
                          </a:solidFill>
                          <a:effectLst/>
                          <a:latin typeface="Consolas" panose="020B0609020204030204" charset="0"/>
                          <a:ea typeface="华文仿宋" panose="02010600040101010101" charset="-122"/>
                          <a:cs typeface="Consolas" panose="020B0609020204030204" charset="0"/>
                        </a:rPr>
                        <a:t>beg,end</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a:t>
                      </a: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内所有元素，返回下一个元素的位置</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28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accent2"/>
                          </a:solidFill>
                          <a:effectLst/>
                          <a:latin typeface="Consolas" panose="020B0609020204030204" charset="0"/>
                          <a:ea typeface="华文仿宋" panose="02010600040101010101" charset="-122"/>
                          <a:cs typeface="Consolas" panose="020B0609020204030204" charset="0"/>
                        </a:rPr>
                        <a:t>c.clear</a:t>
                      </a:r>
                      <a:r>
                        <a:rPr kumimoji="1" lang="en-US" altLang="zh-CN" sz="2000" b="0" i="0" u="none" strike="noStrike" cap="none" normalizeH="0" baseline="0" dirty="0">
                          <a:ln>
                            <a:noFill/>
                          </a:ln>
                          <a:solidFill>
                            <a:schemeClr val="accent2"/>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rPr>
                        <a:t>移除所有元素，清空容器</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accent2"/>
                          </a:solidFill>
                          <a:effectLst/>
                          <a:latin typeface="Consolas" panose="020B0609020204030204" charset="0"/>
                          <a:ea typeface="华文仿宋" panose="02010600040101010101" charset="-122"/>
                          <a:cs typeface="Consolas" panose="020B0609020204030204" charset="0"/>
                        </a:rPr>
                        <a:t>c.resize</a:t>
                      </a:r>
                      <a:r>
                        <a:rPr kumimoji="1" lang="en-US" altLang="zh-CN" sz="2000" b="0" i="0" u="none" strike="noStrike" cap="none" normalizeH="0" baseline="0" dirty="0">
                          <a:ln>
                            <a:noFill/>
                          </a:ln>
                          <a:solidFill>
                            <a:schemeClr val="accent2"/>
                          </a:solidFill>
                          <a:effectLst/>
                          <a:latin typeface="Consolas" panose="020B0609020204030204" charset="0"/>
                          <a:ea typeface="华文仿宋" panose="02010600040101010101" charset="-122"/>
                          <a:cs typeface="Consolas" panose="020B0609020204030204" charset="0"/>
                        </a:rPr>
                        <a:t>(num)</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将元素数量改为</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num</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（增加的元素用</a:t>
                      </a:r>
                      <a:r>
                        <a:rPr kumimoji="1" lang="en-US" altLang="zh-CN"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defalut</a:t>
                      </a:r>
                      <a:r>
                        <a:rPr kumimoji="1" lang="zh-CN" altLang="en-US" sz="2000" b="0" i="0" u="none" strike="noStrike" cap="none" normalizeH="0" baseline="0">
                          <a:ln>
                            <a:noFill/>
                          </a:ln>
                          <a:solidFill>
                            <a:schemeClr val="tx1"/>
                          </a:solidFill>
                          <a:effectLst/>
                          <a:latin typeface="Consolas" panose="020B0609020204030204" charset="0"/>
                          <a:ea typeface="华文仿宋" panose="02010600040101010101" charset="-122"/>
                          <a:cs typeface="Consolas" panose="020B0609020204030204" charset="0"/>
                        </a:rPr>
                        <a:t>构造函数产生，多余的元素被删除）</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528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a:ln>
                            <a:noFill/>
                          </a:ln>
                          <a:solidFill>
                            <a:schemeClr val="folHlink"/>
                          </a:solidFill>
                          <a:effectLst/>
                          <a:latin typeface="Consolas" panose="020B0609020204030204" charset="0"/>
                          <a:ea typeface="华文仿宋" panose="02010600040101010101" charset="-122"/>
                          <a:cs typeface="Consolas" panose="020B0609020204030204" charset="0"/>
                        </a:rPr>
                        <a:t>c.resize</a:t>
                      </a: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a:t>
                      </a:r>
                      <a:r>
                        <a:rPr kumimoji="1" lang="en-US" altLang="zh-CN" sz="2000" b="0" i="0" u="none" strike="noStrike" cap="none" normalizeH="0" baseline="0" dirty="0" err="1">
                          <a:ln>
                            <a:noFill/>
                          </a:ln>
                          <a:solidFill>
                            <a:schemeClr val="folHlink"/>
                          </a:solidFill>
                          <a:effectLst/>
                          <a:latin typeface="Consolas" panose="020B0609020204030204" charset="0"/>
                          <a:ea typeface="华文仿宋" panose="02010600040101010101" charset="-122"/>
                          <a:cs typeface="Consolas" panose="020B0609020204030204" charset="0"/>
                        </a:rPr>
                        <a:t>num,e</a:t>
                      </a:r>
                      <a:r>
                        <a:rPr kumimoji="1" lang="en-US" altLang="zh-CN" sz="2000" b="0" i="0" u="none" strike="noStrike" cap="none" normalizeH="0" baseline="0" dirty="0">
                          <a:ln>
                            <a:noFill/>
                          </a:ln>
                          <a:solidFill>
                            <a:schemeClr val="folHlink"/>
                          </a:solidFill>
                          <a:effectLst/>
                          <a:latin typeface="Consolas" panose="020B0609020204030204" charset="0"/>
                          <a:ea typeface="华文仿宋" panose="02010600040101010101" charset="-122"/>
                          <a:cs typeface="Consolas" panose="020B0609020204030204" charset="0"/>
                        </a:rPr>
                        <a:t>)</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将元素数量改为</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num</a:t>
                      </a: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（增加的元素是</a:t>
                      </a:r>
                      <a:r>
                        <a:rPr kumimoji="1" lang="en-US" altLang="zh-CN"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e</a:t>
                      </a:r>
                      <a:r>
                        <a:rPr kumimoji="1" lang="zh-CN" altLang="en-US" sz="2000" b="0" i="0" u="none" strike="noStrike" cap="none" normalizeH="0" baseline="0" dirty="0">
                          <a:ln>
                            <a:noFill/>
                          </a:ln>
                          <a:solidFill>
                            <a:schemeClr val="tx1"/>
                          </a:solidFill>
                          <a:effectLst/>
                          <a:latin typeface="Consolas" panose="020B0609020204030204" charset="0"/>
                          <a:ea typeface="华文仿宋" panose="02010600040101010101" charset="-122"/>
                          <a:cs typeface="Consolas" panose="020B0609020204030204" charset="0"/>
                        </a:rPr>
                        <a:t>的副本）</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文本框 3">
            <a:extLst>
              <a:ext uri="{FF2B5EF4-FFF2-40B4-BE49-F238E27FC236}">
                <a16:creationId xmlns:a16="http://schemas.microsoft.com/office/drawing/2014/main" id="{950E677D-68DD-F350-AD38-00E305D9EC0B}"/>
              </a:ext>
            </a:extLst>
          </p:cNvPr>
          <p:cNvSpPr txBox="1"/>
          <p:nvPr/>
        </p:nvSpPr>
        <p:spPr>
          <a:xfrm>
            <a:off x="6531429" y="914400"/>
            <a:ext cx="4286749" cy="923330"/>
          </a:xfrm>
          <a:prstGeom prst="rect">
            <a:avLst/>
          </a:prstGeom>
          <a:noFill/>
        </p:spPr>
        <p:txBody>
          <a:bodyPr wrap="square" rtlCol="0">
            <a:spAutoFit/>
          </a:bodyPr>
          <a:lstStyle/>
          <a:p>
            <a:r>
              <a:rPr lang="zh-CN" altLang="en-US" dirty="0">
                <a:solidFill>
                  <a:srgbClr val="FF0000"/>
                </a:solidFill>
              </a:rPr>
              <a:t>这些操作都不减少</a:t>
            </a:r>
            <a:r>
              <a:rPr lang="en-US" altLang="zh-CN" dirty="0">
                <a:solidFill>
                  <a:srgbClr val="FF0000"/>
                </a:solidFill>
              </a:rPr>
              <a:t>capacity</a:t>
            </a:r>
          </a:p>
          <a:p>
            <a:r>
              <a:rPr lang="zh-CN" altLang="en-US" dirty="0">
                <a:solidFill>
                  <a:srgbClr val="FF0000"/>
                </a:solidFill>
              </a:rPr>
              <a:t>当然</a:t>
            </a:r>
            <a:r>
              <a:rPr lang="en-US" altLang="zh-CN" dirty="0">
                <a:solidFill>
                  <a:srgbClr val="FF0000"/>
                </a:solidFill>
              </a:rPr>
              <a:t>resize</a:t>
            </a:r>
            <a:r>
              <a:rPr lang="zh-CN" altLang="en-US" dirty="0">
                <a:solidFill>
                  <a:srgbClr val="FF0000"/>
                </a:solidFill>
              </a:rPr>
              <a:t>扩容的时候</a:t>
            </a:r>
            <a:r>
              <a:rPr lang="en-US" altLang="zh-CN" dirty="0">
                <a:solidFill>
                  <a:srgbClr val="FF0000"/>
                </a:solidFill>
              </a:rPr>
              <a:t>capacity</a:t>
            </a:r>
            <a:r>
              <a:rPr lang="zh-CN" altLang="en-US" dirty="0">
                <a:solidFill>
                  <a:srgbClr val="FF0000"/>
                </a:solidFill>
              </a:rPr>
              <a:t>会增加</a:t>
            </a:r>
            <a:endParaRPr lang="en-US" altLang="zh-CN" dirty="0">
              <a:solidFill>
                <a:srgbClr val="FF0000"/>
              </a:solidFill>
            </a:endParaRPr>
          </a:p>
          <a:p>
            <a:r>
              <a:rPr lang="zh-CN" altLang="en-US" dirty="0">
                <a:solidFill>
                  <a:srgbClr val="FF0000"/>
                </a:solidFill>
              </a:rPr>
              <a:t>减少</a:t>
            </a:r>
            <a:r>
              <a:rPr lang="en-US" altLang="zh-CN" dirty="0">
                <a:solidFill>
                  <a:srgbClr val="FF0000"/>
                </a:solidFill>
              </a:rPr>
              <a:t>capacity</a:t>
            </a:r>
            <a:r>
              <a:rPr lang="zh-CN" altLang="en-US" dirty="0">
                <a:solidFill>
                  <a:srgbClr val="FF0000"/>
                </a:solidFill>
              </a:rPr>
              <a:t>：用</a:t>
            </a:r>
            <a:r>
              <a:rPr lang="en-US" altLang="zh-CN" dirty="0">
                <a:solidFill>
                  <a:srgbClr val="FF0000"/>
                </a:solidFill>
              </a:rPr>
              <a:t>swap</a:t>
            </a:r>
            <a:endParaRPr lang="zh-CN" altLang="en-US"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vector</a:t>
            </a:r>
            <a:r>
              <a:rPr lang="zh-CN" altLang="en-US"/>
              <a:t>示例</a:t>
            </a:r>
          </a:p>
        </p:txBody>
      </p:sp>
      <p:sp>
        <p:nvSpPr>
          <p:cNvPr id="3" name="内容占位符 2"/>
          <p:cNvSpPr>
            <a:spLocks noGrp="1"/>
          </p:cNvSpPr>
          <p:nvPr>
            <p:ph idx="1"/>
          </p:nvPr>
        </p:nvSpPr>
        <p:spPr>
          <a:xfrm>
            <a:off x="1024255" y="1894205"/>
            <a:ext cx="10405745" cy="4822190"/>
          </a:xfrm>
        </p:spPr>
        <p:txBody>
          <a:bodyPr/>
          <a:lstStyle/>
          <a:p>
            <a:pPr>
              <a:lnSpc>
                <a:spcPct val="120000"/>
              </a:lnSpc>
              <a:spcBef>
                <a:spcPts val="0"/>
              </a:spcBef>
              <a:spcAft>
                <a:spcPts val="0"/>
              </a:spcAft>
            </a:pPr>
            <a:r>
              <a:rPr lang="zh-CN" altLang="en-US" sz="2000"/>
              <a:t>int main()  {    </a:t>
            </a:r>
          </a:p>
          <a:p>
            <a:pPr>
              <a:lnSpc>
                <a:spcPct val="120000"/>
              </a:lnSpc>
              <a:spcBef>
                <a:spcPts val="0"/>
              </a:spcBef>
              <a:spcAft>
                <a:spcPts val="0"/>
              </a:spcAft>
            </a:pPr>
            <a:r>
              <a:rPr lang="zh-CN" altLang="en-US" sz="2000"/>
              <a:t>    int a[5] = {1,2,3,4,5};    </a:t>
            </a:r>
          </a:p>
          <a:p>
            <a:pPr>
              <a:lnSpc>
                <a:spcPct val="120000"/>
              </a:lnSpc>
              <a:spcBef>
                <a:spcPts val="0"/>
              </a:spcBef>
              <a:spcAft>
                <a:spcPts val="0"/>
              </a:spcAft>
            </a:pPr>
            <a:r>
              <a:rPr lang="zh-CN" altLang="en-US" sz="2000"/>
              <a:t>    vector&lt;int&gt;  v(5);</a:t>
            </a:r>
          </a:p>
          <a:p>
            <a:pPr>
              <a:lnSpc>
                <a:spcPct val="120000"/>
              </a:lnSpc>
              <a:spcBef>
                <a:spcPts val="0"/>
              </a:spcBef>
              <a:spcAft>
                <a:spcPts val="0"/>
              </a:spcAft>
            </a:pPr>
            <a:r>
              <a:rPr lang="zh-CN" altLang="en-US" sz="2000"/>
              <a:t>    cout &lt;&lt; v.end() - v.begin() &lt;&lt; endl;</a:t>
            </a:r>
          </a:p>
          <a:p>
            <a:pPr>
              <a:lnSpc>
                <a:spcPct val="120000"/>
              </a:lnSpc>
              <a:spcBef>
                <a:spcPts val="0"/>
              </a:spcBef>
              <a:spcAft>
                <a:spcPts val="0"/>
              </a:spcAft>
            </a:pPr>
            <a:r>
              <a:rPr lang="zh-CN" altLang="en-US" sz="2000"/>
              <a:t>    for(int i = 0; i &lt; v.size(); i++)  v[i] = i;</a:t>
            </a:r>
          </a:p>
          <a:p>
            <a:pPr>
              <a:lnSpc>
                <a:spcPct val="120000"/>
              </a:lnSpc>
              <a:spcBef>
                <a:spcPts val="0"/>
              </a:spcBef>
              <a:spcAft>
                <a:spcPts val="0"/>
              </a:spcAft>
            </a:pPr>
            <a:r>
              <a:rPr lang="zh-CN" altLang="en-US" sz="2000"/>
              <a:t>    for(int i = 0; i &lt; v.size(); i++)  cout &lt;&lt; v[i] &lt;&lt; ' ';</a:t>
            </a:r>
          </a:p>
          <a:p>
            <a:pPr>
              <a:lnSpc>
                <a:spcPct val="120000"/>
              </a:lnSpc>
              <a:spcBef>
                <a:spcPts val="0"/>
              </a:spcBef>
              <a:spcAft>
                <a:spcPts val="0"/>
              </a:spcAft>
            </a:pPr>
            <a:r>
              <a:rPr lang="zh-CN" altLang="en-US" sz="2000"/>
              <a:t>    cout &lt;&lt; endl;</a:t>
            </a:r>
          </a:p>
          <a:p>
            <a:pPr>
              <a:lnSpc>
                <a:spcPct val="120000"/>
              </a:lnSpc>
              <a:spcBef>
                <a:spcPts val="0"/>
              </a:spcBef>
              <a:spcAft>
                <a:spcPts val="0"/>
              </a:spcAft>
            </a:pPr>
            <a:r>
              <a:rPr lang="zh-CN" altLang="en-US" sz="2000"/>
              <a:t>    vector&lt;int&gt; v2(a,a+5);            //构造函数</a:t>
            </a:r>
          </a:p>
          <a:p>
            <a:pPr>
              <a:lnSpc>
                <a:spcPct val="120000"/>
              </a:lnSpc>
              <a:spcBef>
                <a:spcPts val="0"/>
              </a:spcBef>
              <a:spcAft>
                <a:spcPts val="0"/>
              </a:spcAft>
            </a:pPr>
            <a:r>
              <a:rPr lang="zh-CN" altLang="en-US" sz="2000"/>
              <a:t>    v2.insert( v2.begin() + 2, 13 );  //在begin()+2位置插入 13</a:t>
            </a:r>
          </a:p>
          <a:p>
            <a:pPr>
              <a:lnSpc>
                <a:spcPct val="120000"/>
              </a:lnSpc>
              <a:spcBef>
                <a:spcPts val="0"/>
              </a:spcBef>
              <a:spcAft>
                <a:spcPts val="0"/>
              </a:spcAft>
            </a:pPr>
            <a:r>
              <a:rPr lang="zh-CN" altLang="en-US" sz="2000"/>
              <a:t>    for(int i = 0; i &lt; v2.size(); i++ )  cout &lt;&lt; v2[i] &lt;&lt; "," ;    </a:t>
            </a:r>
          </a:p>
          <a:p>
            <a:pPr>
              <a:lnSpc>
                <a:spcPct val="120000"/>
              </a:lnSpc>
              <a:spcBef>
                <a:spcPts val="0"/>
              </a:spcBef>
              <a:spcAft>
                <a:spcPts val="0"/>
              </a:spcAft>
            </a:pPr>
            <a:r>
              <a:rPr lang="zh-CN" altLang="en-US" sz="200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避免访问不存在的元素</a:t>
            </a:r>
          </a:p>
        </p:txBody>
      </p:sp>
      <p:sp>
        <p:nvSpPr>
          <p:cNvPr id="3" name="内容占位符 2"/>
          <p:cNvSpPr>
            <a:spLocks noGrp="1"/>
          </p:cNvSpPr>
          <p:nvPr>
            <p:ph idx="1"/>
          </p:nvPr>
        </p:nvSpPr>
        <p:spPr/>
        <p:txBody>
          <a:bodyPr/>
          <a:lstStyle/>
          <a:p>
            <a:pPr>
              <a:lnSpc>
                <a:spcPct val="120000"/>
              </a:lnSpc>
              <a:spcBef>
                <a:spcPts val="0"/>
              </a:spcBef>
              <a:spcAft>
                <a:spcPts val="0"/>
              </a:spcAft>
            </a:pPr>
            <a:r>
              <a:rPr lang="zh-CN" altLang="en-US"/>
              <a:t>初学STL的人常犯的一个错误是企图利用下标操作来为vector添加新元素。例如：</a:t>
            </a:r>
          </a:p>
          <a:p>
            <a:pPr>
              <a:lnSpc>
                <a:spcPct val="120000"/>
              </a:lnSpc>
              <a:spcBef>
                <a:spcPts val="0"/>
              </a:spcBef>
              <a:spcAft>
                <a:spcPts val="0"/>
              </a:spcAft>
            </a:pPr>
            <a:r>
              <a:rPr lang="zh-CN" altLang="en-US"/>
              <a:t>vector&lt;int&gt; v3;         	  //元素个数为0的vector</a:t>
            </a:r>
          </a:p>
          <a:p>
            <a:pPr>
              <a:lnSpc>
                <a:spcPct val="120000"/>
              </a:lnSpc>
              <a:spcBef>
                <a:spcPts val="0"/>
              </a:spcBef>
              <a:spcAft>
                <a:spcPts val="0"/>
              </a:spcAft>
            </a:pPr>
            <a:r>
              <a:rPr lang="zh-CN" altLang="en-US"/>
              <a:t>for(int i = 0; i &lt; n; i++)</a:t>
            </a:r>
          </a:p>
          <a:p>
            <a:pPr>
              <a:lnSpc>
                <a:spcPct val="120000"/>
              </a:lnSpc>
              <a:spcBef>
                <a:spcPts val="0"/>
              </a:spcBef>
              <a:spcAft>
                <a:spcPts val="0"/>
              </a:spcAft>
            </a:pPr>
            <a:r>
              <a:rPr lang="zh-CN" altLang="en-US"/>
              <a:t>   cin &gt;&gt; v3[i];		 //错误：访问到不存在的元素</a:t>
            </a:r>
          </a:p>
          <a:p>
            <a:pPr>
              <a:lnSpc>
                <a:spcPct val="120000"/>
              </a:lnSpc>
              <a:spcBef>
                <a:spcPts val="0"/>
              </a:spcBef>
              <a:spcAft>
                <a:spcPts val="0"/>
              </a:spcAft>
            </a:pPr>
            <a:r>
              <a:rPr lang="zh-CN" altLang="en-US"/>
              <a:t>这样操作的危害就像是为大小为0的数组添加n个元素一样，造成访问越界。只能为vector中已经存在的元素用下标操作符进行访问。</a:t>
            </a:r>
          </a:p>
          <a:p>
            <a:pPr>
              <a:lnSpc>
                <a:spcPct val="120000"/>
              </a:lnSpc>
              <a:spcBef>
                <a:spcPts val="0"/>
              </a:spcBef>
              <a:spcAft>
                <a:spcPts val="0"/>
              </a:spcAft>
            </a:pPr>
            <a:r>
              <a:rPr lang="zh-CN" altLang="en-US"/>
              <a:t>下标访问越界的错误在编译时是不被发现的，在运行时却往往造成结果错误。因此确保vector下标在合法的范围内是你的责任！</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VECTOR</a:t>
            </a:r>
            <a:r>
              <a:rPr lang="zh-CN" altLang="en-US"/>
              <a:t>用法提示</a:t>
            </a:r>
          </a:p>
        </p:txBody>
      </p:sp>
      <p:sp>
        <p:nvSpPr>
          <p:cNvPr id="3" name="内容占位符 2"/>
          <p:cNvSpPr>
            <a:spLocks noGrp="1"/>
          </p:cNvSpPr>
          <p:nvPr>
            <p:ph idx="1"/>
          </p:nvPr>
        </p:nvSpPr>
        <p:spPr/>
        <p:txBody>
          <a:bodyPr/>
          <a:lstStyle/>
          <a:p>
            <a:r>
              <a:rPr lang="zh-CN" altLang="en-US" dirty="0"/>
              <a:t>用push_back()在尾部添加新元素</a:t>
            </a:r>
          </a:p>
          <a:p>
            <a:r>
              <a:rPr lang="zh-CN" altLang="en-US" dirty="0"/>
              <a:t>用[ ]随机访问已经存在的元素</a:t>
            </a:r>
          </a:p>
          <a:p>
            <a:r>
              <a:rPr lang="zh-CN" altLang="en-US" dirty="0"/>
              <a:t>如果没有预分配大小，可用size()判断元素个数</a:t>
            </a:r>
          </a:p>
          <a:p>
            <a:r>
              <a:rPr lang="zh-CN" altLang="en-US" dirty="0"/>
              <a:t>如果预分配大小，可用resize()重新调整大小</a:t>
            </a:r>
          </a:p>
          <a:p>
            <a:r>
              <a:rPr lang="zh-CN" altLang="en-US" dirty="0"/>
              <a:t>不能用不相同的值初始化，但可借助数组完成</a:t>
            </a:r>
          </a:p>
          <a:p>
            <a:r>
              <a:rPr lang="zh-CN" altLang="en-US" dirty="0"/>
              <a:t>可以部分，但不能完全取代数组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vector</a:t>
            </a:r>
            <a:r>
              <a:rPr lang="zh-CN" altLang="en-US"/>
              <a:t>构建邻接表</a:t>
            </a:r>
          </a:p>
        </p:txBody>
      </p:sp>
      <p:sp>
        <p:nvSpPr>
          <p:cNvPr id="3" name="内容占位符 2"/>
          <p:cNvSpPr>
            <a:spLocks noGrp="1"/>
          </p:cNvSpPr>
          <p:nvPr>
            <p:ph idx="1"/>
          </p:nvPr>
        </p:nvSpPr>
        <p:spPr/>
        <p:txBody>
          <a:bodyPr/>
          <a:lstStyle/>
          <a:p>
            <a:r>
              <a:rPr lang="zh-CN" altLang="en-US" dirty="0"/>
              <a:t>用</a:t>
            </a:r>
            <a:r>
              <a:rPr lang="en-US" altLang="zh-CN" dirty="0"/>
              <a:t>vector</a:t>
            </a:r>
            <a:r>
              <a:rPr lang="zh-CN" altLang="en-US" dirty="0"/>
              <a:t>数组构建邻接表来存储图或者树，是非常方便的做法。但时间效率比手写邻接表低。对于大规模数据不适用。</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B2091-FBBE-999E-6E87-F82A773919A7}"/>
              </a:ext>
            </a:extLst>
          </p:cNvPr>
          <p:cNvSpPr>
            <a:spLocks noGrp="1"/>
          </p:cNvSpPr>
          <p:nvPr>
            <p:ph type="title"/>
          </p:nvPr>
        </p:nvSpPr>
        <p:spPr/>
        <p:txBody>
          <a:bodyPr/>
          <a:lstStyle/>
          <a:p>
            <a:r>
              <a:rPr lang="en-US" altLang="zh-CN" dirty="0"/>
              <a:t>VECTOR</a:t>
            </a:r>
            <a:r>
              <a:rPr lang="zh-CN" altLang="en-US" dirty="0"/>
              <a:t>与</a:t>
            </a:r>
            <a:r>
              <a:rPr lang="en-US" altLang="zh-CN" dirty="0"/>
              <a:t>DEQUE</a:t>
            </a:r>
            <a:r>
              <a:rPr lang="zh-CN" altLang="en-US" dirty="0"/>
              <a:t>的区别</a:t>
            </a:r>
          </a:p>
        </p:txBody>
      </p:sp>
      <p:sp>
        <p:nvSpPr>
          <p:cNvPr id="3" name="内容占位符 2">
            <a:extLst>
              <a:ext uri="{FF2B5EF4-FFF2-40B4-BE49-F238E27FC236}">
                <a16:creationId xmlns:a16="http://schemas.microsoft.com/office/drawing/2014/main" id="{BB150BBB-FC85-B6DE-0D12-71DA5B3D0DFA}"/>
              </a:ext>
            </a:extLst>
          </p:cNvPr>
          <p:cNvSpPr>
            <a:spLocks noGrp="1"/>
          </p:cNvSpPr>
          <p:nvPr>
            <p:ph idx="1"/>
          </p:nvPr>
        </p:nvSpPr>
        <p:spPr>
          <a:xfrm>
            <a:off x="1024128" y="1894114"/>
            <a:ext cx="5607017" cy="4415246"/>
          </a:xfrm>
        </p:spPr>
        <p:txBody>
          <a:bodyPr>
            <a:normAutofit fontScale="92500" lnSpcReduction="10000"/>
          </a:bodyPr>
          <a:lstStyle/>
          <a:p>
            <a:r>
              <a:rPr lang="en-US" altLang="zh-CN" dirty="0"/>
              <a:t>deque</a:t>
            </a:r>
            <a:r>
              <a:rPr lang="zh-CN" altLang="en-US" dirty="0"/>
              <a:t>的原理：</a:t>
            </a:r>
            <a:r>
              <a:rPr lang="en-US" altLang="zh-CN" dirty="0"/>
              <a:t>deque</a:t>
            </a:r>
            <a:r>
              <a:rPr lang="zh-CN" altLang="en-US" dirty="0"/>
              <a:t>由一段一段的定量连续空间构成。一旦有必要在 </a:t>
            </a:r>
            <a:r>
              <a:rPr lang="en-US" altLang="zh-CN" dirty="0"/>
              <a:t>deque </a:t>
            </a:r>
            <a:r>
              <a:rPr lang="zh-CN" altLang="en-US" dirty="0"/>
              <a:t>的前端或尾端增加新空间，便配置一段定量连续空间，串接在整个 </a:t>
            </a:r>
            <a:r>
              <a:rPr lang="en-US" altLang="zh-CN" dirty="0"/>
              <a:t>deque </a:t>
            </a:r>
            <a:r>
              <a:rPr lang="zh-CN" altLang="en-US" dirty="0"/>
              <a:t>的头端或尾端。</a:t>
            </a:r>
            <a:r>
              <a:rPr lang="en-US" altLang="zh-CN" dirty="0"/>
              <a:t>deque </a:t>
            </a:r>
            <a:r>
              <a:rPr lang="zh-CN" altLang="en-US" dirty="0"/>
              <a:t>的最大任务，便是在这些分段的定量连续空间上，维护其整体连续的假象，并提供随机存取的界面。避开了「重新配置、复制、释放」的轮回，代价则是复杂的迭代器架构。这也就是中控器存在的理由了。</a:t>
            </a:r>
            <a:r>
              <a:rPr lang="en-US" altLang="zh-CN" dirty="0"/>
              <a:t>deque</a:t>
            </a:r>
            <a:r>
              <a:rPr lang="zh-CN" altLang="en-US" dirty="0"/>
              <a:t>采用了一段连续的空间（名字叫</a:t>
            </a:r>
            <a:r>
              <a:rPr lang="en-US" altLang="zh-CN" dirty="0"/>
              <a:t>map</a:t>
            </a:r>
            <a:r>
              <a:rPr lang="zh-CN" altLang="en-US" dirty="0"/>
              <a:t>，实际上类似于</a:t>
            </a:r>
            <a:r>
              <a:rPr lang="en-US" altLang="zh-CN" dirty="0"/>
              <a:t>vector</a:t>
            </a:r>
            <a:r>
              <a:rPr lang="zh-CN" altLang="en-US" dirty="0"/>
              <a:t>）作为主控，其中的每个元素都是一个指针，指向</a:t>
            </a:r>
            <a:r>
              <a:rPr lang="en-US" altLang="zh-CN" dirty="0"/>
              <a:t>deque</a:t>
            </a:r>
            <a:r>
              <a:rPr lang="zh-CN" altLang="en-US" dirty="0"/>
              <a:t>的某一块连续线性空间的起始位置。这样将多个连续空间结合起来。</a:t>
            </a:r>
            <a:endParaRPr lang="en-US" altLang="zh-CN" dirty="0"/>
          </a:p>
        </p:txBody>
      </p:sp>
      <p:pic>
        <p:nvPicPr>
          <p:cNvPr id="4" name="Picture 2" descr="在这里插入图片描述">
            <a:extLst>
              <a:ext uri="{FF2B5EF4-FFF2-40B4-BE49-F238E27FC236}">
                <a16:creationId xmlns:a16="http://schemas.microsoft.com/office/drawing/2014/main" id="{A0D66389-9852-3896-51C0-600D6E561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491" y="1724297"/>
            <a:ext cx="5211864" cy="441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72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B2091-FBBE-999E-6E87-F82A773919A7}"/>
              </a:ext>
            </a:extLst>
          </p:cNvPr>
          <p:cNvSpPr>
            <a:spLocks noGrp="1"/>
          </p:cNvSpPr>
          <p:nvPr>
            <p:ph type="title"/>
          </p:nvPr>
        </p:nvSpPr>
        <p:spPr/>
        <p:txBody>
          <a:bodyPr/>
          <a:lstStyle/>
          <a:p>
            <a:r>
              <a:rPr lang="en-US" altLang="zh-CN" dirty="0"/>
              <a:t>VECTOR</a:t>
            </a:r>
            <a:r>
              <a:rPr lang="zh-CN" altLang="en-US" dirty="0"/>
              <a:t>与</a:t>
            </a:r>
            <a:r>
              <a:rPr lang="en-US" altLang="zh-CN" dirty="0"/>
              <a:t>DEQUE</a:t>
            </a:r>
            <a:r>
              <a:rPr lang="zh-CN" altLang="en-US" dirty="0"/>
              <a:t>的区别</a:t>
            </a:r>
          </a:p>
        </p:txBody>
      </p:sp>
      <p:sp>
        <p:nvSpPr>
          <p:cNvPr id="3" name="内容占位符 2">
            <a:extLst>
              <a:ext uri="{FF2B5EF4-FFF2-40B4-BE49-F238E27FC236}">
                <a16:creationId xmlns:a16="http://schemas.microsoft.com/office/drawing/2014/main" id="{BB150BBB-FC85-B6DE-0D12-71DA5B3D0DFA}"/>
              </a:ext>
            </a:extLst>
          </p:cNvPr>
          <p:cNvSpPr>
            <a:spLocks noGrp="1"/>
          </p:cNvSpPr>
          <p:nvPr>
            <p:ph idx="1"/>
          </p:nvPr>
        </p:nvSpPr>
        <p:spPr>
          <a:xfrm>
            <a:off x="1024128" y="1894114"/>
            <a:ext cx="5506363" cy="4415246"/>
          </a:xfrm>
        </p:spPr>
        <p:txBody>
          <a:bodyPr>
            <a:normAutofit/>
          </a:bodyPr>
          <a:lstStyle/>
          <a:p>
            <a:r>
              <a:rPr lang="en-US" altLang="zh-CN" dirty="0"/>
              <a:t>deque</a:t>
            </a:r>
            <a:r>
              <a:rPr lang="zh-CN" altLang="en-US" dirty="0"/>
              <a:t>缓冲区的大小是由</a:t>
            </a:r>
            <a:r>
              <a:rPr lang="en-US" altLang="zh-CN" dirty="0"/>
              <a:t>__</a:t>
            </a:r>
            <a:r>
              <a:rPr lang="en-US" altLang="zh-CN" dirty="0" err="1"/>
              <a:t>deque_buf_size</a:t>
            </a:r>
            <a:r>
              <a:rPr lang="zh-CN" altLang="en-US" dirty="0"/>
              <a:t>函数计算出的结果与</a:t>
            </a:r>
            <a:r>
              <a:rPr lang="en-US" altLang="zh-CN" dirty="0" err="1"/>
              <a:t>sizeof</a:t>
            </a:r>
            <a:r>
              <a:rPr lang="en-US" altLang="zh-CN" dirty="0"/>
              <a:t>(T)</a:t>
            </a:r>
            <a:r>
              <a:rPr lang="zh-CN" altLang="en-US" dirty="0"/>
              <a:t>相乘得到。</a:t>
            </a:r>
            <a:endParaRPr lang="en-US" altLang="zh-CN" dirty="0"/>
          </a:p>
          <a:p>
            <a:r>
              <a:rPr lang="zh-CN" altLang="en-US" dirty="0"/>
              <a:t>当</a:t>
            </a:r>
            <a:r>
              <a:rPr lang="en-US" altLang="zh-CN" dirty="0" err="1"/>
              <a:t>sizeof</a:t>
            </a:r>
            <a:r>
              <a:rPr lang="en-US" altLang="zh-CN" dirty="0"/>
              <a:t>(T)&lt;512B</a:t>
            </a:r>
            <a:r>
              <a:rPr lang="zh-CN" altLang="en-US" dirty="0"/>
              <a:t>的时候，</a:t>
            </a:r>
            <a:r>
              <a:rPr lang="en-US" altLang="zh-CN" dirty="0"/>
              <a:t>__</a:t>
            </a:r>
            <a:r>
              <a:rPr lang="en-US" altLang="zh-CN" dirty="0" err="1"/>
              <a:t>deque_buf_size</a:t>
            </a:r>
            <a:r>
              <a:rPr lang="zh-CN" altLang="en-US" dirty="0"/>
              <a:t>函数默认是</a:t>
            </a:r>
            <a:r>
              <a:rPr lang="en-US" altLang="zh-CN" dirty="0"/>
              <a:t>512</a:t>
            </a:r>
            <a:r>
              <a:rPr lang="zh-CN" altLang="en-US" dirty="0"/>
              <a:t>，否则默认是</a:t>
            </a:r>
            <a:r>
              <a:rPr lang="en-US" altLang="zh-CN" dirty="0" err="1"/>
              <a:t>sizeof</a:t>
            </a:r>
            <a:r>
              <a:rPr lang="en-US" altLang="zh-CN" dirty="0"/>
              <a:t>(T)</a:t>
            </a:r>
            <a:r>
              <a:rPr lang="zh-CN" altLang="en-US" dirty="0"/>
              <a:t>。</a:t>
            </a:r>
            <a:endParaRPr lang="en-US" altLang="zh-CN" dirty="0"/>
          </a:p>
          <a:p>
            <a:r>
              <a:rPr lang="en-US" altLang="zh-CN" dirty="0"/>
              <a:t>deque</a:t>
            </a:r>
            <a:r>
              <a:rPr lang="zh-CN" altLang="en-US" dirty="0"/>
              <a:t>初始化的时候默认会申请一块缓冲区。</a:t>
            </a:r>
            <a:endParaRPr lang="en-US" altLang="zh-CN" dirty="0"/>
          </a:p>
        </p:txBody>
      </p:sp>
      <p:pic>
        <p:nvPicPr>
          <p:cNvPr id="6" name="图片 5">
            <a:extLst>
              <a:ext uri="{FF2B5EF4-FFF2-40B4-BE49-F238E27FC236}">
                <a16:creationId xmlns:a16="http://schemas.microsoft.com/office/drawing/2014/main" id="{9D659987-6641-2DF9-5631-2BABEE34B44A}"/>
              </a:ext>
            </a:extLst>
          </p:cNvPr>
          <p:cNvPicPr>
            <a:picLocks noChangeAspect="1"/>
          </p:cNvPicPr>
          <p:nvPr/>
        </p:nvPicPr>
        <p:blipFill>
          <a:blip r:embed="rId2"/>
          <a:stretch>
            <a:fillRect/>
          </a:stretch>
        </p:blipFill>
        <p:spPr>
          <a:xfrm>
            <a:off x="6656395" y="0"/>
            <a:ext cx="5535605" cy="6858000"/>
          </a:xfrm>
          <a:prstGeom prst="rect">
            <a:avLst/>
          </a:prstGeom>
        </p:spPr>
      </p:pic>
    </p:spTree>
    <p:extLst>
      <p:ext uri="{BB962C8B-B14F-4D97-AF65-F5344CB8AC3E}">
        <p14:creationId xmlns:p14="http://schemas.microsoft.com/office/powerpoint/2010/main" val="792196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B2091-FBBE-999E-6E87-F82A773919A7}"/>
              </a:ext>
            </a:extLst>
          </p:cNvPr>
          <p:cNvSpPr>
            <a:spLocks noGrp="1"/>
          </p:cNvSpPr>
          <p:nvPr>
            <p:ph type="title"/>
          </p:nvPr>
        </p:nvSpPr>
        <p:spPr/>
        <p:txBody>
          <a:bodyPr/>
          <a:lstStyle/>
          <a:p>
            <a:r>
              <a:rPr lang="en-US" altLang="zh-CN" dirty="0"/>
              <a:t>VECTOR</a:t>
            </a:r>
            <a:r>
              <a:rPr lang="zh-CN" altLang="en-US" dirty="0"/>
              <a:t>与</a:t>
            </a:r>
            <a:r>
              <a:rPr lang="en-US" altLang="zh-CN" dirty="0"/>
              <a:t>DEQUE</a:t>
            </a:r>
            <a:r>
              <a:rPr lang="zh-CN" altLang="en-US" dirty="0"/>
              <a:t>的区别</a:t>
            </a:r>
          </a:p>
        </p:txBody>
      </p:sp>
      <p:sp>
        <p:nvSpPr>
          <p:cNvPr id="3" name="内容占位符 2">
            <a:extLst>
              <a:ext uri="{FF2B5EF4-FFF2-40B4-BE49-F238E27FC236}">
                <a16:creationId xmlns:a16="http://schemas.microsoft.com/office/drawing/2014/main" id="{BB150BBB-FC85-B6DE-0D12-71DA5B3D0DFA}"/>
              </a:ext>
            </a:extLst>
          </p:cNvPr>
          <p:cNvSpPr>
            <a:spLocks noGrp="1"/>
          </p:cNvSpPr>
          <p:nvPr>
            <p:ph idx="1"/>
          </p:nvPr>
        </p:nvSpPr>
        <p:spPr>
          <a:xfrm>
            <a:off x="1024128" y="1894114"/>
            <a:ext cx="5607017" cy="4415246"/>
          </a:xfrm>
        </p:spPr>
        <p:txBody>
          <a:bodyPr>
            <a:normAutofit/>
          </a:bodyPr>
          <a:lstStyle/>
          <a:p>
            <a:r>
              <a:rPr lang="zh-CN" altLang="en-US" dirty="0"/>
              <a:t>所以，一个空</a:t>
            </a:r>
            <a:r>
              <a:rPr lang="en-US" altLang="zh-CN" dirty="0"/>
              <a:t>deque</a:t>
            </a:r>
            <a:r>
              <a:rPr lang="zh-CN" altLang="en-US" dirty="0"/>
              <a:t>也会占据大概</a:t>
            </a:r>
            <a:r>
              <a:rPr lang="en-US" altLang="zh-CN" dirty="0"/>
              <a:t>512*</a:t>
            </a:r>
            <a:r>
              <a:rPr lang="en-US" altLang="zh-CN" dirty="0" err="1"/>
              <a:t>sizeof</a:t>
            </a:r>
            <a:r>
              <a:rPr lang="en-US" altLang="zh-CN" dirty="0"/>
              <a:t>(T)</a:t>
            </a:r>
            <a:r>
              <a:rPr lang="zh-CN" altLang="en-US" dirty="0"/>
              <a:t>的空间（还不算</a:t>
            </a:r>
            <a:r>
              <a:rPr lang="en-US" altLang="zh-CN" dirty="0"/>
              <a:t>map</a:t>
            </a:r>
            <a:r>
              <a:rPr lang="zh-CN" altLang="en-US" dirty="0"/>
              <a:t>这块类似于</a:t>
            </a:r>
            <a:r>
              <a:rPr lang="en-US" altLang="zh-CN" dirty="0"/>
              <a:t>vector</a:t>
            </a:r>
            <a:r>
              <a:rPr lang="zh-CN" altLang="en-US" dirty="0"/>
              <a:t>占的空间，默认一开始</a:t>
            </a:r>
            <a:r>
              <a:rPr lang="en-US" altLang="zh-CN" dirty="0"/>
              <a:t>map</a:t>
            </a:r>
            <a:r>
              <a:rPr lang="zh-CN" altLang="en-US" dirty="0"/>
              <a:t>大小为</a:t>
            </a:r>
            <a:r>
              <a:rPr lang="en-US" altLang="zh-CN" dirty="0"/>
              <a:t>8</a:t>
            </a:r>
            <a:r>
              <a:rPr lang="zh-CN" altLang="en-US" dirty="0"/>
              <a:t>，只是不装满）。</a:t>
            </a:r>
            <a:endParaRPr lang="en-US" altLang="zh-CN" dirty="0"/>
          </a:p>
          <a:p>
            <a:r>
              <a:rPr lang="en-US" altLang="zh-CN" dirty="0"/>
              <a:t>deque</a:t>
            </a:r>
            <a:r>
              <a:rPr lang="zh-CN" altLang="en-US" dirty="0"/>
              <a:t>在做完大量</a:t>
            </a:r>
            <a:r>
              <a:rPr lang="en-US" altLang="zh-CN" dirty="0" err="1"/>
              <a:t>pop_front</a:t>
            </a:r>
            <a:r>
              <a:rPr lang="zh-CN" altLang="en-US" dirty="0"/>
              <a:t>操作后</a:t>
            </a:r>
            <a:r>
              <a:rPr lang="en-US" altLang="zh-CN" dirty="0"/>
              <a:t>, </a:t>
            </a:r>
            <a:r>
              <a:rPr lang="zh-CN" altLang="en-US" dirty="0"/>
              <a:t>即使已经离开了作用域</a:t>
            </a:r>
            <a:r>
              <a:rPr lang="en-US" altLang="zh-CN" dirty="0"/>
              <a:t>, </a:t>
            </a:r>
            <a:r>
              <a:rPr lang="zh-CN" altLang="en-US" dirty="0"/>
              <a:t>也不一定会释放内存。</a:t>
            </a:r>
            <a:r>
              <a:rPr lang="en-US" altLang="zh-CN" dirty="0"/>
              <a:t> </a:t>
            </a:r>
            <a:r>
              <a:rPr lang="zh-CN" altLang="en-US" dirty="0"/>
              <a:t>有时候需要调用</a:t>
            </a:r>
            <a:r>
              <a:rPr lang="en-US" altLang="zh-CN" dirty="0" err="1"/>
              <a:t>shrink_to_fit</a:t>
            </a:r>
            <a:r>
              <a:rPr lang="en-US" altLang="zh-CN" dirty="0"/>
              <a:t>()</a:t>
            </a:r>
            <a:r>
              <a:rPr lang="zh-CN" altLang="en-US" dirty="0"/>
              <a:t>强制它释放内存。这是因为存数据的内缓冲区会</a:t>
            </a:r>
            <a:r>
              <a:rPr lang="en-US" altLang="zh-CN" dirty="0"/>
              <a:t>deallocate</a:t>
            </a:r>
            <a:r>
              <a:rPr lang="zh-CN" altLang="en-US" dirty="0"/>
              <a:t>但</a:t>
            </a:r>
            <a:r>
              <a:rPr lang="en-US" altLang="zh-CN" dirty="0"/>
              <a:t>map</a:t>
            </a:r>
            <a:r>
              <a:rPr lang="zh-CN" altLang="en-US" dirty="0"/>
              <a:t>这块类似于</a:t>
            </a:r>
            <a:r>
              <a:rPr lang="en-US" altLang="zh-CN" dirty="0"/>
              <a:t>vector</a:t>
            </a:r>
            <a:r>
              <a:rPr lang="zh-CN" altLang="en-US" dirty="0"/>
              <a:t>的区域不会，所以要</a:t>
            </a:r>
            <a:r>
              <a:rPr lang="en-US" altLang="zh-CN" dirty="0"/>
              <a:t>shrink to fit</a:t>
            </a:r>
            <a:r>
              <a:rPr lang="zh-CN" altLang="en-US" dirty="0"/>
              <a:t>。</a:t>
            </a:r>
            <a:endParaRPr lang="en-US" altLang="zh-CN" dirty="0"/>
          </a:p>
        </p:txBody>
      </p:sp>
      <p:pic>
        <p:nvPicPr>
          <p:cNvPr id="4" name="Picture 2" descr="在这里插入图片描述">
            <a:extLst>
              <a:ext uri="{FF2B5EF4-FFF2-40B4-BE49-F238E27FC236}">
                <a16:creationId xmlns:a16="http://schemas.microsoft.com/office/drawing/2014/main" id="{A0D66389-9852-3896-51C0-600D6E561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491" y="1724297"/>
            <a:ext cx="5211864" cy="441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98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C++ STL</a:t>
            </a:r>
            <a:endParaRPr lang="zh-CN" altLang="en-US" dirty="0"/>
          </a:p>
        </p:txBody>
      </p:sp>
      <p:sp>
        <p:nvSpPr>
          <p:cNvPr id="3" name="内容占位符 2"/>
          <p:cNvSpPr>
            <a:spLocks noGrp="1"/>
          </p:cNvSpPr>
          <p:nvPr>
            <p:ph idx="1"/>
          </p:nvPr>
        </p:nvSpPr>
        <p:spPr/>
        <p:txBody>
          <a:bodyPr/>
          <a:lstStyle/>
          <a:p>
            <a:r>
              <a:rPr lang="en-US" altLang="zh-CN" dirty="0"/>
              <a:t>STL</a:t>
            </a:r>
            <a:r>
              <a:rPr lang="zh-CN" altLang="en-US" dirty="0"/>
              <a:t>是英文</a:t>
            </a:r>
            <a:r>
              <a:rPr lang="en-US" altLang="zh-CN" dirty="0"/>
              <a:t>Standard Template </a:t>
            </a:r>
            <a:r>
              <a:rPr lang="en-US" altLang="zh-CN" dirty="0" err="1"/>
              <a:t>Libarary</a:t>
            </a:r>
            <a:r>
              <a:rPr lang="zh-CN" altLang="en-US" dirty="0"/>
              <a:t>的首字母缩写，意即标准模板库。</a:t>
            </a:r>
            <a:endParaRPr lang="en-US" altLang="zh-CN" dirty="0"/>
          </a:p>
          <a:p>
            <a:r>
              <a:rPr lang="en-US" altLang="zh-CN" dirty="0"/>
              <a:t>STL</a:t>
            </a:r>
            <a:r>
              <a:rPr lang="zh-CN" altLang="en-US" dirty="0"/>
              <a:t>由一些可适应不同需求的集合类（</a:t>
            </a:r>
            <a:r>
              <a:rPr lang="en-US" altLang="zh-CN" dirty="0"/>
              <a:t>collection class</a:t>
            </a:r>
            <a:r>
              <a:rPr lang="zh-CN" altLang="en-US" dirty="0"/>
              <a:t>），以及在这些数据集合上操作的算法（</a:t>
            </a:r>
            <a:r>
              <a:rPr lang="en-US" altLang="zh-CN" dirty="0"/>
              <a:t>algorithm</a:t>
            </a:r>
            <a:r>
              <a:rPr lang="zh-CN" altLang="en-US" dirty="0"/>
              <a:t>）构成，利用先进、高效的算法来管理数据。集合类的元素可以是任意数据类型。</a:t>
            </a:r>
          </a:p>
          <a:p>
            <a:r>
              <a:rPr lang="en-US" altLang="zh-CN" dirty="0"/>
              <a:t>STL</a:t>
            </a:r>
            <a:r>
              <a:rPr lang="zh-CN" altLang="en-US" dirty="0"/>
              <a:t>是所有</a:t>
            </a:r>
            <a:r>
              <a:rPr lang="en-US" altLang="zh-CN" dirty="0"/>
              <a:t>C++</a:t>
            </a:r>
            <a:r>
              <a:rPr lang="zh-CN" altLang="en-US" dirty="0"/>
              <a:t>编译器和所有操作系统平台都支持的一种库，是</a:t>
            </a:r>
            <a:r>
              <a:rPr lang="en-US" altLang="zh-CN" dirty="0"/>
              <a:t>C++</a:t>
            </a:r>
            <a:r>
              <a:rPr lang="zh-CN" altLang="en-US" dirty="0"/>
              <a:t>标准的一个组成部分。</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String</a:t>
            </a:r>
            <a:r>
              <a:rPr lang="zh-CN" altLang="en-US" dirty="0"/>
              <a:t>类型</a:t>
            </a:r>
          </a:p>
        </p:txBody>
      </p:sp>
      <p:sp>
        <p:nvSpPr>
          <p:cNvPr id="5" name="文本占位符 4"/>
          <p:cNvSpPr>
            <a:spLocks noGrp="1"/>
          </p:cNvSpPr>
          <p:nvPr>
            <p:ph type="body" idx="1"/>
          </p:nvPr>
        </p:nvSpPr>
        <p:spPr/>
        <p:txBody>
          <a:bodyPr/>
          <a:lstStyle/>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类型</a:t>
            </a:r>
          </a:p>
        </p:txBody>
      </p:sp>
      <p:sp>
        <p:nvSpPr>
          <p:cNvPr id="3" name="内容占位符 2"/>
          <p:cNvSpPr>
            <a:spLocks noGrp="1"/>
          </p:cNvSpPr>
          <p:nvPr>
            <p:ph idx="1"/>
          </p:nvPr>
        </p:nvSpPr>
        <p:spPr/>
        <p:txBody>
          <a:bodyPr/>
          <a:lstStyle/>
          <a:p>
            <a:r>
              <a:rPr lang="en-US" altLang="zh-CN" dirty="0"/>
              <a:t>C++</a:t>
            </a:r>
            <a:r>
              <a:rPr lang="zh-CN" altLang="en-US" dirty="0"/>
              <a:t>提供了一个新的</a:t>
            </a:r>
            <a:r>
              <a:rPr lang="en-US" altLang="zh-CN" dirty="0"/>
              <a:t>string</a:t>
            </a:r>
            <a:r>
              <a:rPr lang="zh-CN" altLang="en-US" dirty="0"/>
              <a:t>类型，用来替代</a:t>
            </a:r>
            <a:r>
              <a:rPr lang="en-US" altLang="zh-CN" dirty="0"/>
              <a:t>C</a:t>
            </a:r>
            <a:r>
              <a:rPr lang="zh-CN" altLang="en-US" dirty="0"/>
              <a:t>语言中的</a:t>
            </a:r>
            <a:r>
              <a:rPr lang="en-US" altLang="zh-CN" dirty="0"/>
              <a:t>char</a:t>
            </a:r>
            <a:r>
              <a:rPr lang="zh-CN" altLang="en-US" dirty="0"/>
              <a:t>数组。</a:t>
            </a:r>
            <a:endParaRPr lang="en-US" altLang="zh-CN" dirty="0"/>
          </a:p>
          <a:p>
            <a:r>
              <a:rPr lang="en-US" altLang="zh-CN" dirty="0"/>
              <a:t>string</a:t>
            </a:r>
            <a:r>
              <a:rPr lang="zh-CN" altLang="en-US" dirty="0"/>
              <a:t>可以当作元素类型为</a:t>
            </a:r>
            <a:r>
              <a:rPr lang="en-US" altLang="zh-CN" dirty="0"/>
              <a:t>char</a:t>
            </a:r>
            <a:r>
              <a:rPr lang="zh-CN" altLang="en-US" dirty="0"/>
              <a:t>的顺序容器。</a:t>
            </a:r>
            <a:endParaRPr lang="en-US" altLang="zh-CN" dirty="0"/>
          </a:p>
          <a:p>
            <a:r>
              <a:rPr lang="en-US" altLang="zh-CN" dirty="0"/>
              <a:t>string</a:t>
            </a:r>
            <a:r>
              <a:rPr lang="zh-CN" altLang="en-US" dirty="0"/>
              <a:t>和</a:t>
            </a:r>
            <a:r>
              <a:rPr lang="en-US" altLang="zh-CN" dirty="0"/>
              <a:t>char</a:t>
            </a:r>
            <a:r>
              <a:rPr lang="zh-CN" altLang="en-US" dirty="0"/>
              <a:t>数组相比，最大的好处是不必担心“字符串长度是否够用”这种问题。此外，</a:t>
            </a:r>
            <a:r>
              <a:rPr lang="en-US" altLang="zh-CN" dirty="0"/>
              <a:t>string</a:t>
            </a:r>
            <a:r>
              <a:rPr lang="zh-CN" altLang="en-US" dirty="0"/>
              <a:t>类型能使用</a:t>
            </a:r>
            <a:r>
              <a:rPr lang="en-US" altLang="zh-CN" dirty="0"/>
              <a:t>STL</a:t>
            </a:r>
            <a:r>
              <a:rPr lang="zh-CN" altLang="en-US" dirty="0"/>
              <a:t>提供的大量函数，它也自带了许多成员函数。这些函数满足在程序中处理字符串的大部分应用需求。</a:t>
            </a:r>
            <a:endParaRPr lang="en-US" altLang="zh-CN" dirty="0"/>
          </a:p>
          <a:p>
            <a:r>
              <a:rPr lang="zh-CN" altLang="en-US" dirty="0"/>
              <a:t>使用</a:t>
            </a:r>
            <a:r>
              <a:rPr lang="en-US" altLang="zh-CN" dirty="0"/>
              <a:t>string</a:t>
            </a:r>
            <a:r>
              <a:rPr lang="zh-CN" altLang="en-US" dirty="0"/>
              <a:t>类，</a:t>
            </a:r>
            <a:r>
              <a:rPr lang="zh-CN" altLang="en-US" dirty="0">
                <a:solidFill>
                  <a:srgbClr val="FF0000"/>
                </a:solidFill>
              </a:rPr>
              <a:t>要包括</a:t>
            </a:r>
            <a:r>
              <a:rPr lang="en-US" altLang="zh-CN" dirty="0">
                <a:solidFill>
                  <a:srgbClr val="FF0000"/>
                </a:solidFill>
              </a:rPr>
              <a:t>string</a:t>
            </a:r>
            <a:r>
              <a:rPr lang="zh-CN" altLang="en-US" dirty="0">
                <a:solidFill>
                  <a:srgbClr val="FF0000"/>
                </a:solidFill>
              </a:rPr>
              <a:t>头文件</a:t>
            </a:r>
            <a:r>
              <a:rPr lang="zh-CN" altLang="en-US" dirty="0"/>
              <a:t>。</a:t>
            </a:r>
            <a:endParaRPr lang="en-US" altLang="zh-CN" dirty="0"/>
          </a:p>
          <a:p>
            <a:endParaRPr lang="en-US" altLang="zh-CN" dirty="0"/>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a:t>
            </a:r>
          </a:p>
        </p:txBody>
      </p:sp>
      <p:sp>
        <p:nvSpPr>
          <p:cNvPr id="3" name="内容占位符 2"/>
          <p:cNvSpPr>
            <a:spLocks noGrp="1"/>
          </p:cNvSpPr>
          <p:nvPr>
            <p:ph idx="1"/>
          </p:nvPr>
        </p:nvSpPr>
        <p:spPr>
          <a:xfrm>
            <a:off x="893318" y="1724569"/>
            <a:ext cx="10405872" cy="4415246"/>
          </a:xfrm>
        </p:spPr>
        <p:txBody>
          <a:bodyPr>
            <a:normAutofit fontScale="92500" lnSpcReduction="10000"/>
          </a:bodyPr>
          <a:lstStyle/>
          <a:p>
            <a:r>
              <a:rPr lang="zh-CN" altLang="en-US" dirty="0"/>
              <a:t>在程序中定义</a:t>
            </a:r>
            <a:r>
              <a:rPr lang="en-US" altLang="zh-CN" dirty="0"/>
              <a:t>string</a:t>
            </a:r>
            <a:r>
              <a:rPr lang="zh-CN" altLang="en-US" dirty="0"/>
              <a:t>类型的容器，有以下几种方式的构造函数对容器进行初始化，这一步相当于对普通变量的赋初值操作。</a:t>
            </a:r>
            <a:endParaRPr lang="en-US" altLang="zh-CN" dirty="0"/>
          </a:p>
          <a:p>
            <a:r>
              <a:rPr lang="en-US" altLang="zh-CN" dirty="0"/>
              <a:t>1. </a:t>
            </a:r>
            <a:r>
              <a:rPr lang="en-US" altLang="zh-CN" dirty="0">
                <a:solidFill>
                  <a:srgbClr val="FF0000"/>
                </a:solidFill>
              </a:rPr>
              <a:t>string s; </a:t>
            </a:r>
            <a:r>
              <a:rPr lang="en-US" altLang="zh-CN" dirty="0"/>
              <a:t>	//</a:t>
            </a:r>
            <a:r>
              <a:rPr lang="zh-CN" altLang="en-US" dirty="0"/>
              <a:t>生成一个空字符串</a:t>
            </a:r>
            <a:r>
              <a:rPr lang="en-US" altLang="zh-CN" dirty="0"/>
              <a:t>s</a:t>
            </a:r>
            <a:r>
              <a:rPr lang="zh-CN" altLang="en-US" dirty="0"/>
              <a:t>，注意空串的长度为</a:t>
            </a:r>
            <a:r>
              <a:rPr lang="en-US" altLang="zh-CN" dirty="0"/>
              <a:t>0 </a:t>
            </a:r>
          </a:p>
          <a:p>
            <a:r>
              <a:rPr lang="en-US" altLang="zh-CN" dirty="0"/>
              <a:t>2. </a:t>
            </a:r>
            <a:r>
              <a:rPr lang="en-US" altLang="zh-CN" dirty="0">
                <a:solidFill>
                  <a:srgbClr val="FF0000"/>
                </a:solidFill>
              </a:rPr>
              <a:t>string s(str);  </a:t>
            </a:r>
            <a:r>
              <a:rPr lang="en-US" altLang="zh-CN" dirty="0"/>
              <a:t>//</a:t>
            </a:r>
            <a:r>
              <a:rPr lang="zh-CN" altLang="en-US" dirty="0"/>
              <a:t>拷贝构造函数 生成</a:t>
            </a:r>
            <a:r>
              <a:rPr lang="en-US" altLang="zh-CN" dirty="0"/>
              <a:t>str</a:t>
            </a:r>
            <a:r>
              <a:rPr lang="zh-CN" altLang="en-US" dirty="0"/>
              <a:t>的复制品 </a:t>
            </a:r>
            <a:endParaRPr lang="en-US" altLang="zh-CN" dirty="0"/>
          </a:p>
          <a:p>
            <a:r>
              <a:rPr lang="zh-CN" altLang="en-US" dirty="0"/>
              <a:t>例如：</a:t>
            </a:r>
            <a:r>
              <a:rPr lang="en-US" altLang="zh-CN" dirty="0"/>
              <a:t>string s(t);  //</a:t>
            </a:r>
            <a:r>
              <a:rPr lang="zh-CN" altLang="en-US" dirty="0"/>
              <a:t>用</a:t>
            </a:r>
            <a:r>
              <a:rPr lang="en-US" altLang="zh-CN" dirty="0"/>
              <a:t>t</a:t>
            </a:r>
            <a:r>
              <a:rPr lang="zh-CN" altLang="en-US" dirty="0"/>
              <a:t>对</a:t>
            </a:r>
            <a:r>
              <a:rPr lang="en-US" altLang="zh-CN" dirty="0"/>
              <a:t>s</a:t>
            </a:r>
            <a:r>
              <a:rPr lang="zh-CN" altLang="en-US" dirty="0"/>
              <a:t>赋初值</a:t>
            </a:r>
          </a:p>
          <a:p>
            <a:r>
              <a:rPr lang="en-US" altLang="zh-CN" dirty="0"/>
              <a:t>3. </a:t>
            </a:r>
            <a:r>
              <a:rPr lang="en-US" altLang="zh-CN" dirty="0">
                <a:solidFill>
                  <a:srgbClr val="FF0000"/>
                </a:solidFill>
              </a:rPr>
              <a:t>string s(</a:t>
            </a:r>
            <a:r>
              <a:rPr lang="en-US" altLang="zh-CN" dirty="0" err="1">
                <a:solidFill>
                  <a:srgbClr val="FF0000"/>
                </a:solidFill>
              </a:rPr>
              <a:t>cstr</a:t>
            </a:r>
            <a:r>
              <a:rPr lang="en-US" altLang="zh-CN" dirty="0">
                <a:solidFill>
                  <a:srgbClr val="FF0000"/>
                </a:solidFill>
              </a:rPr>
              <a:t>) </a:t>
            </a:r>
            <a:r>
              <a:rPr lang="en-US" altLang="zh-CN" dirty="0"/>
              <a:t>//</a:t>
            </a:r>
            <a:r>
              <a:rPr lang="zh-CN" altLang="en-US" dirty="0"/>
              <a:t>将</a:t>
            </a:r>
            <a:r>
              <a:rPr lang="en-US" altLang="zh-CN" dirty="0"/>
              <a:t>C</a:t>
            </a:r>
            <a:r>
              <a:rPr lang="zh-CN" altLang="en-US" dirty="0"/>
              <a:t>字符串作为</a:t>
            </a:r>
            <a:r>
              <a:rPr lang="en-US" altLang="zh-CN" dirty="0"/>
              <a:t>s</a:t>
            </a:r>
            <a:r>
              <a:rPr lang="zh-CN" altLang="en-US" dirty="0"/>
              <a:t>的初值 </a:t>
            </a:r>
            <a:endParaRPr lang="en-US" altLang="zh-CN" dirty="0"/>
          </a:p>
          <a:p>
            <a:r>
              <a:rPr lang="zh-CN" altLang="en-US" dirty="0"/>
              <a:t>例如：</a:t>
            </a:r>
            <a:r>
              <a:rPr lang="en-US" altLang="zh-CN" dirty="0"/>
              <a:t>string s("hello")   //"hello"</a:t>
            </a:r>
            <a:r>
              <a:rPr lang="zh-CN" altLang="en-US" dirty="0"/>
              <a:t>是一个</a:t>
            </a:r>
            <a:r>
              <a:rPr lang="en-US" altLang="zh-CN" dirty="0"/>
              <a:t>C</a:t>
            </a:r>
            <a:r>
              <a:rPr lang="zh-CN" altLang="en-US" dirty="0"/>
              <a:t>风格字符串</a:t>
            </a:r>
          </a:p>
          <a:p>
            <a:r>
              <a:rPr lang="en-US" altLang="zh-CN" dirty="0"/>
              <a:t>4.</a:t>
            </a:r>
            <a:r>
              <a:rPr lang="zh-CN" altLang="en-US" dirty="0"/>
              <a:t> </a:t>
            </a:r>
            <a:r>
              <a:rPr lang="en-US" altLang="zh-CN" dirty="0"/>
              <a:t>string s(</a:t>
            </a:r>
            <a:r>
              <a:rPr lang="en-US" altLang="zh-CN" dirty="0" err="1"/>
              <a:t>num,c</a:t>
            </a:r>
            <a:r>
              <a:rPr lang="en-US" altLang="zh-CN" dirty="0"/>
              <a:t>) //</a:t>
            </a:r>
            <a:r>
              <a:rPr lang="zh-CN" altLang="en-US" dirty="0"/>
              <a:t>生成一个字符串，包含</a:t>
            </a:r>
            <a:r>
              <a:rPr lang="en-US" altLang="zh-CN" dirty="0"/>
              <a:t>num</a:t>
            </a:r>
            <a:r>
              <a:rPr lang="zh-CN" altLang="en-US" dirty="0"/>
              <a:t>个</a:t>
            </a:r>
            <a:r>
              <a:rPr lang="en-US" altLang="zh-CN" dirty="0"/>
              <a:t>c</a:t>
            </a:r>
            <a:r>
              <a:rPr lang="zh-CN" altLang="en-US" dirty="0"/>
              <a:t>字符</a:t>
            </a:r>
            <a:endParaRPr lang="en-US" altLang="zh-CN" dirty="0"/>
          </a:p>
          <a:p>
            <a:r>
              <a:rPr lang="zh-CN" altLang="en-US" dirty="0"/>
              <a:t>例如：</a:t>
            </a:r>
            <a:r>
              <a:rPr lang="en-US" altLang="zh-CN" dirty="0"/>
              <a:t>string s(100, ' '); //s</a:t>
            </a:r>
            <a:r>
              <a:rPr lang="zh-CN" altLang="en-US" dirty="0"/>
              <a:t>初始有</a:t>
            </a:r>
            <a:r>
              <a:rPr lang="en-US" altLang="zh-CN" dirty="0"/>
              <a:t>100</a:t>
            </a:r>
            <a:r>
              <a:rPr lang="zh-CN" altLang="en-US" dirty="0"/>
              <a:t>个元素，均为空格</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支持的基本运算</a:t>
            </a:r>
          </a:p>
        </p:txBody>
      </p:sp>
      <p:sp>
        <p:nvSpPr>
          <p:cNvPr id="3" name="内容占位符 2"/>
          <p:cNvSpPr>
            <a:spLocks noGrp="1"/>
          </p:cNvSpPr>
          <p:nvPr>
            <p:ph idx="1"/>
          </p:nvPr>
        </p:nvSpPr>
        <p:spPr/>
        <p:txBody>
          <a:bodyPr>
            <a:normAutofit lnSpcReduction="10000"/>
          </a:bodyPr>
          <a:lstStyle/>
          <a:p>
            <a:r>
              <a:rPr lang="en-US" altLang="zh-CN" dirty="0"/>
              <a:t>1. </a:t>
            </a:r>
            <a:r>
              <a:rPr lang="zh-CN" altLang="en-US" dirty="0"/>
              <a:t>赋值运算</a:t>
            </a:r>
            <a:endParaRPr lang="en-US" altLang="zh-CN" dirty="0"/>
          </a:p>
          <a:p>
            <a:r>
              <a:rPr lang="en-US" altLang="zh-CN" dirty="0"/>
              <a:t>s = t;	//string</a:t>
            </a:r>
            <a:r>
              <a:rPr lang="zh-CN" altLang="en-US" dirty="0"/>
              <a:t>或者</a:t>
            </a:r>
            <a:r>
              <a:rPr lang="en-US" altLang="zh-CN" dirty="0"/>
              <a:t>C</a:t>
            </a:r>
            <a:r>
              <a:rPr lang="zh-CN" altLang="en-US" dirty="0"/>
              <a:t>风格字符串赋值</a:t>
            </a:r>
          </a:p>
          <a:p>
            <a:r>
              <a:rPr lang="en-US" altLang="zh-CN" dirty="0"/>
              <a:t>s = 'b';   //</a:t>
            </a:r>
            <a:r>
              <a:rPr lang="zh-CN" altLang="en-US" dirty="0"/>
              <a:t>单个字符赋值</a:t>
            </a:r>
          </a:p>
          <a:p>
            <a:endParaRPr lang="en-US" altLang="zh-CN" dirty="0"/>
          </a:p>
          <a:p>
            <a:r>
              <a:rPr lang="en-US" altLang="zh-CN" dirty="0"/>
              <a:t>2.</a:t>
            </a:r>
            <a:r>
              <a:rPr lang="zh-CN" altLang="en-US" dirty="0"/>
              <a:t>连接运算</a:t>
            </a:r>
            <a:r>
              <a:rPr lang="en-US" altLang="zh-CN" dirty="0"/>
              <a:t>+</a:t>
            </a:r>
            <a:r>
              <a:rPr lang="zh-CN" altLang="en-US" dirty="0"/>
              <a:t>，</a:t>
            </a:r>
            <a:r>
              <a:rPr lang="en-US" altLang="zh-CN" dirty="0"/>
              <a:t>+=</a:t>
            </a:r>
          </a:p>
          <a:p>
            <a:r>
              <a:rPr lang="en-US" altLang="zh-CN" dirty="0"/>
              <a:t>string s = "Peter"; </a:t>
            </a:r>
          </a:p>
          <a:p>
            <a:r>
              <a:rPr lang="en-US" altLang="zh-CN" dirty="0"/>
              <a:t>string t = </a:t>
            </a:r>
            <a:r>
              <a:rPr lang="en-US" altLang="zh-CN" dirty="0">
                <a:solidFill>
                  <a:srgbClr val="FF0000"/>
                </a:solidFill>
              </a:rPr>
              <a:t>"Hello " + s + "!"</a:t>
            </a:r>
            <a:r>
              <a:rPr lang="en-US" altLang="zh-CN" dirty="0"/>
              <a:t>;</a:t>
            </a:r>
          </a:p>
          <a:p>
            <a:r>
              <a:rPr lang="en-US" altLang="zh-CN" dirty="0"/>
              <a:t>t += " Welcome to China.";</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支持的基本运算</a:t>
            </a:r>
          </a:p>
        </p:txBody>
      </p:sp>
      <p:sp>
        <p:nvSpPr>
          <p:cNvPr id="3" name="内容占位符 2"/>
          <p:cNvSpPr>
            <a:spLocks noGrp="1"/>
          </p:cNvSpPr>
          <p:nvPr>
            <p:ph idx="1"/>
          </p:nvPr>
        </p:nvSpPr>
        <p:spPr>
          <a:xfrm>
            <a:off x="1024128" y="1640114"/>
            <a:ext cx="10405872" cy="4415246"/>
          </a:xfrm>
        </p:spPr>
        <p:txBody>
          <a:bodyPr>
            <a:normAutofit fontScale="92500" lnSpcReduction="20000"/>
          </a:bodyPr>
          <a:lstStyle/>
          <a:p>
            <a:r>
              <a:rPr lang="en-US" altLang="zh-CN" dirty="0"/>
              <a:t>3. </a:t>
            </a:r>
            <a:r>
              <a:rPr lang="zh-CN" altLang="en-US" dirty="0"/>
              <a:t>比较运算符 </a:t>
            </a:r>
            <a:r>
              <a:rPr lang="en-US" altLang="zh-CN" dirty="0"/>
              <a:t>==, != , &lt;, &lt;=, &gt;, &gt;=</a:t>
            </a:r>
          </a:p>
          <a:p>
            <a:r>
              <a:rPr lang="zh-CN" altLang="en-US" dirty="0"/>
              <a:t>按字典序比较</a:t>
            </a:r>
            <a:r>
              <a:rPr lang="en-US" altLang="zh-CN" dirty="0"/>
              <a:t>2</a:t>
            </a:r>
            <a:r>
              <a:rPr lang="zh-CN" altLang="en-US" dirty="0"/>
              <a:t>个</a:t>
            </a:r>
            <a:r>
              <a:rPr lang="en-US" altLang="zh-CN" dirty="0"/>
              <a:t>string</a:t>
            </a:r>
            <a:r>
              <a:rPr lang="zh-CN" altLang="en-US" dirty="0"/>
              <a:t>类型的对象</a:t>
            </a:r>
            <a:endParaRPr lang="en-US" altLang="zh-CN" dirty="0"/>
          </a:p>
          <a:p>
            <a:r>
              <a:rPr lang="zh-CN" altLang="en-US" dirty="0"/>
              <a:t>例如：</a:t>
            </a:r>
            <a:r>
              <a:rPr lang="en-US" altLang="zh-CN" dirty="0"/>
              <a:t>if(s == t) …</a:t>
            </a:r>
          </a:p>
          <a:p>
            <a:endParaRPr lang="en-US" altLang="zh-CN" dirty="0"/>
          </a:p>
          <a:p>
            <a:r>
              <a:rPr lang="en-US" altLang="zh-CN" dirty="0"/>
              <a:t>4.</a:t>
            </a:r>
            <a:r>
              <a:rPr lang="zh-CN" altLang="en-US" dirty="0"/>
              <a:t>下标运算符</a:t>
            </a:r>
            <a:r>
              <a:rPr lang="en-US" altLang="zh-CN" dirty="0"/>
              <a:t>[]</a:t>
            </a:r>
          </a:p>
          <a:p>
            <a:r>
              <a:rPr lang="zh-CN" altLang="en-US" dirty="0"/>
              <a:t>这个相当于数组元素的访问操作。</a:t>
            </a:r>
            <a:endParaRPr lang="en-US" altLang="zh-CN" dirty="0"/>
          </a:p>
          <a:p>
            <a:r>
              <a:rPr lang="zh-CN" altLang="en-US" dirty="0"/>
              <a:t>例如：</a:t>
            </a:r>
            <a:r>
              <a:rPr lang="en-US" altLang="zh-CN" dirty="0"/>
              <a:t>s[1] = 'b';</a:t>
            </a:r>
          </a:p>
          <a:p>
            <a:r>
              <a:rPr lang="zh-CN" altLang="en-US" dirty="0"/>
              <a:t>注意：下标操作不会增加字符串的长度，只有去访问数字串中已经存在的位置。</a:t>
            </a:r>
          </a:p>
          <a:p>
            <a:r>
              <a:rPr lang="zh-CN" altLang="en-US" dirty="0"/>
              <a:t>千万要保证下标在</a:t>
            </a:r>
            <a:r>
              <a:rPr lang="en-US" altLang="zh-CN" dirty="0"/>
              <a:t>0~size()-1</a:t>
            </a:r>
            <a:r>
              <a:rPr lang="zh-CN" altLang="en-US" dirty="0"/>
              <a:t>的范围内。否则程序要崩溃，报告“运行时错误”。</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成员函数</a:t>
            </a:r>
          </a:p>
        </p:txBody>
      </p:sp>
      <p:sp>
        <p:nvSpPr>
          <p:cNvPr id="3" name="内容占位符 2"/>
          <p:cNvSpPr>
            <a:spLocks noGrp="1"/>
          </p:cNvSpPr>
          <p:nvPr>
            <p:ph idx="1"/>
          </p:nvPr>
        </p:nvSpPr>
        <p:spPr>
          <a:xfrm>
            <a:off x="1024128" y="1612174"/>
            <a:ext cx="10405872" cy="4415246"/>
          </a:xfrm>
        </p:spPr>
        <p:txBody>
          <a:bodyPr>
            <a:normAutofit fontScale="92500" lnSpcReduction="20000"/>
          </a:bodyPr>
          <a:lstStyle/>
          <a:p>
            <a:r>
              <a:rPr lang="en-US" altLang="zh-CN" dirty="0"/>
              <a:t>string</a:t>
            </a:r>
            <a:r>
              <a:rPr lang="zh-CN" altLang="en-US" dirty="0"/>
              <a:t>类型带有许多成员函数。常用的有：</a:t>
            </a:r>
          </a:p>
          <a:p>
            <a:r>
              <a:rPr lang="en-US" altLang="zh-CN" dirty="0"/>
              <a:t>insert() </a:t>
            </a:r>
            <a:r>
              <a:rPr lang="zh-CN" altLang="en-US" dirty="0"/>
              <a:t>插入</a:t>
            </a:r>
          </a:p>
          <a:p>
            <a:r>
              <a:rPr lang="en-US" altLang="zh-CN" dirty="0"/>
              <a:t>erase() </a:t>
            </a:r>
            <a:r>
              <a:rPr lang="zh-CN" altLang="en-US" dirty="0"/>
              <a:t>删除</a:t>
            </a:r>
          </a:p>
          <a:p>
            <a:r>
              <a:rPr lang="en-US" altLang="zh-CN" dirty="0"/>
              <a:t>find() </a:t>
            </a:r>
            <a:r>
              <a:rPr lang="zh-CN" altLang="en-US" dirty="0"/>
              <a:t>查找</a:t>
            </a:r>
          </a:p>
          <a:p>
            <a:r>
              <a:rPr lang="en-US" altLang="zh-CN" dirty="0" err="1"/>
              <a:t>substr</a:t>
            </a:r>
            <a:r>
              <a:rPr lang="en-US" altLang="zh-CN" dirty="0"/>
              <a:t>()</a:t>
            </a:r>
            <a:r>
              <a:rPr lang="zh-CN" altLang="en-US" dirty="0"/>
              <a:t>子串</a:t>
            </a:r>
          </a:p>
          <a:p>
            <a:r>
              <a:rPr lang="en-US" altLang="zh-CN" dirty="0"/>
              <a:t>size()</a:t>
            </a:r>
            <a:r>
              <a:rPr lang="zh-CN" altLang="en-US" dirty="0"/>
              <a:t>长度</a:t>
            </a:r>
          </a:p>
          <a:p>
            <a:r>
              <a:rPr lang="en-US" altLang="zh-CN" dirty="0"/>
              <a:t>empty()</a:t>
            </a:r>
            <a:r>
              <a:rPr lang="zh-CN" altLang="en-US" dirty="0"/>
              <a:t>判空</a:t>
            </a:r>
          </a:p>
          <a:p>
            <a:r>
              <a:rPr lang="en-US" altLang="zh-CN" dirty="0"/>
              <a:t>clear()</a:t>
            </a:r>
            <a:r>
              <a:rPr lang="zh-CN" altLang="en-US" dirty="0"/>
              <a:t>清空</a:t>
            </a:r>
          </a:p>
          <a:p>
            <a:r>
              <a:rPr lang="en-US" altLang="zh-CN" dirty="0" err="1"/>
              <a:t>push_back</a:t>
            </a:r>
            <a:r>
              <a:rPr lang="en-US" altLang="zh-CN" dirty="0"/>
              <a:t>() </a:t>
            </a:r>
            <a:r>
              <a:rPr lang="zh-CN" altLang="en-US" dirty="0"/>
              <a:t>后插字符</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插入函数</a:t>
            </a:r>
            <a:r>
              <a:rPr lang="en-US" altLang="zh-CN" dirty="0"/>
              <a:t>insert()</a:t>
            </a:r>
            <a:endParaRPr lang="zh-CN" altLang="en-US" dirty="0"/>
          </a:p>
        </p:txBody>
      </p:sp>
      <p:sp>
        <p:nvSpPr>
          <p:cNvPr id="3" name="内容占位符 2"/>
          <p:cNvSpPr>
            <a:spLocks noGrp="1"/>
          </p:cNvSpPr>
          <p:nvPr>
            <p:ph idx="1"/>
          </p:nvPr>
        </p:nvSpPr>
        <p:spPr>
          <a:xfrm>
            <a:off x="1024128" y="1894113"/>
            <a:ext cx="10405872" cy="4997881"/>
          </a:xfrm>
        </p:spPr>
        <p:txBody>
          <a:bodyPr>
            <a:normAutofit/>
          </a:bodyPr>
          <a:lstStyle/>
          <a:p>
            <a:pPr>
              <a:lnSpc>
                <a:spcPct val="130000"/>
              </a:lnSpc>
              <a:spcBef>
                <a:spcPts val="0"/>
              </a:spcBef>
              <a:spcAft>
                <a:spcPts val="0"/>
              </a:spcAft>
            </a:pPr>
            <a:r>
              <a:rPr lang="en-US" altLang="zh-CN" sz="2400" dirty="0"/>
              <a:t>insert()</a:t>
            </a:r>
            <a:r>
              <a:rPr lang="zh-CN" altLang="en-US" sz="2400" dirty="0"/>
              <a:t>可以插入一个</a:t>
            </a:r>
            <a:r>
              <a:rPr lang="en-US" altLang="zh-CN" sz="2400" dirty="0"/>
              <a:t>string</a:t>
            </a:r>
            <a:r>
              <a:rPr lang="zh-CN" altLang="en-US" sz="2400" dirty="0"/>
              <a:t>，一个</a:t>
            </a:r>
            <a:r>
              <a:rPr lang="en-US" altLang="zh-CN" sz="2400" dirty="0"/>
              <a:t>c string</a:t>
            </a:r>
            <a:r>
              <a:rPr lang="zh-CN" altLang="en-US" sz="2400" dirty="0"/>
              <a:t>，或者是一个字符。</a:t>
            </a:r>
            <a:r>
              <a:rPr lang="en-US" altLang="zh-CN" sz="2400" dirty="0"/>
              <a:t> </a:t>
            </a:r>
          </a:p>
          <a:p>
            <a:pPr lvl="1">
              <a:lnSpc>
                <a:spcPct val="130000"/>
              </a:lnSpc>
              <a:spcBef>
                <a:spcPts val="0"/>
              </a:spcBef>
              <a:spcAft>
                <a:spcPts val="0"/>
              </a:spcAft>
            </a:pPr>
            <a:r>
              <a:rPr lang="en-US" altLang="zh-CN" dirty="0" err="1"/>
              <a:t>s.insert</a:t>
            </a:r>
            <a:r>
              <a:rPr lang="en-US" altLang="zh-CN" dirty="0"/>
              <a:t>(pos, s2)</a:t>
            </a:r>
            <a:r>
              <a:rPr lang="zh-CN" altLang="en-US" dirty="0"/>
              <a:t>在下标为 </a:t>
            </a:r>
            <a:r>
              <a:rPr lang="en-US" altLang="zh-CN" dirty="0"/>
              <a:t>pos </a:t>
            </a:r>
            <a:r>
              <a:rPr lang="zh-CN" altLang="en-US" dirty="0"/>
              <a:t>的元素之前插入 </a:t>
            </a:r>
            <a:r>
              <a:rPr lang="en-US" altLang="zh-CN" dirty="0"/>
              <a:t>s2,s2</a:t>
            </a:r>
            <a:r>
              <a:rPr lang="zh-CN" altLang="en-US" dirty="0"/>
              <a:t>是</a:t>
            </a:r>
            <a:r>
              <a:rPr lang="en-US" altLang="zh-CN" dirty="0"/>
              <a:t>string</a:t>
            </a:r>
            <a:r>
              <a:rPr lang="zh-CN" altLang="en-US" dirty="0"/>
              <a:t>或</a:t>
            </a:r>
            <a:r>
              <a:rPr lang="en-US" altLang="zh-CN" dirty="0"/>
              <a:t>c string </a:t>
            </a:r>
          </a:p>
          <a:p>
            <a:pPr lvl="1">
              <a:lnSpc>
                <a:spcPct val="130000"/>
              </a:lnSpc>
              <a:spcBef>
                <a:spcPts val="0"/>
              </a:spcBef>
              <a:spcAft>
                <a:spcPts val="0"/>
              </a:spcAft>
            </a:pPr>
            <a:r>
              <a:rPr lang="en-US" altLang="zh-CN" dirty="0" err="1"/>
              <a:t>s.insert</a:t>
            </a:r>
            <a:r>
              <a:rPr lang="en-US" altLang="zh-CN" dirty="0"/>
              <a:t>(pos, n, c)</a:t>
            </a:r>
            <a:r>
              <a:rPr lang="zh-CN" altLang="en-US" dirty="0"/>
              <a:t>在下标为 </a:t>
            </a:r>
            <a:r>
              <a:rPr lang="en-US" altLang="zh-CN" dirty="0"/>
              <a:t>pos </a:t>
            </a:r>
            <a:r>
              <a:rPr lang="zh-CN" altLang="en-US" dirty="0"/>
              <a:t>的元素之前插入 </a:t>
            </a:r>
            <a:r>
              <a:rPr lang="en-US" altLang="zh-CN" dirty="0"/>
              <a:t>n </a:t>
            </a:r>
            <a:r>
              <a:rPr lang="zh-CN" altLang="en-US" dirty="0"/>
              <a:t>个字符 </a:t>
            </a:r>
            <a:r>
              <a:rPr lang="en-US" altLang="zh-CN" dirty="0"/>
              <a:t>c</a:t>
            </a:r>
          </a:p>
          <a:p>
            <a:pPr marL="128270" lvl="1" indent="0">
              <a:lnSpc>
                <a:spcPct val="130000"/>
              </a:lnSpc>
              <a:spcBef>
                <a:spcPts val="0"/>
              </a:spcBef>
              <a:spcAft>
                <a:spcPts val="0"/>
              </a:spcAft>
              <a:buNone/>
            </a:pPr>
            <a:endParaRPr lang="en-US" altLang="zh-CN" dirty="0"/>
          </a:p>
          <a:p>
            <a:pPr marL="128270" lvl="1" indent="0">
              <a:lnSpc>
                <a:spcPct val="130000"/>
              </a:lnSpc>
              <a:spcBef>
                <a:spcPts val="0"/>
              </a:spcBef>
              <a:spcAft>
                <a:spcPts val="0"/>
              </a:spcAft>
              <a:buNone/>
            </a:pPr>
            <a:r>
              <a:rPr lang="en-US" altLang="zh-CN" dirty="0"/>
              <a:t>#include&lt;bits/</a:t>
            </a:r>
            <a:r>
              <a:rPr lang="en-US" altLang="zh-CN" dirty="0" err="1"/>
              <a:t>stdc</a:t>
            </a:r>
            <a:r>
              <a:rPr lang="en-US" altLang="zh-CN" dirty="0"/>
              <a:t>++.h&gt;</a:t>
            </a:r>
          </a:p>
          <a:p>
            <a:pPr marL="128270" lvl="1" indent="0">
              <a:lnSpc>
                <a:spcPct val="130000"/>
              </a:lnSpc>
              <a:spcBef>
                <a:spcPts val="0"/>
              </a:spcBef>
              <a:spcAft>
                <a:spcPts val="0"/>
              </a:spcAft>
              <a:buNone/>
            </a:pPr>
            <a:r>
              <a:rPr lang="en-US" altLang="zh-CN" dirty="0"/>
              <a:t>using namespace std;</a:t>
            </a:r>
          </a:p>
          <a:p>
            <a:pPr marL="128270" lvl="1" indent="0">
              <a:lnSpc>
                <a:spcPct val="130000"/>
              </a:lnSpc>
              <a:spcBef>
                <a:spcPts val="0"/>
              </a:spcBef>
              <a:spcAft>
                <a:spcPts val="0"/>
              </a:spcAft>
              <a:buNone/>
            </a:pPr>
            <a:r>
              <a:rPr lang="en-US" altLang="zh-CN" dirty="0"/>
              <a:t>int main(){</a:t>
            </a:r>
          </a:p>
          <a:p>
            <a:pPr marL="128270" lvl="1" indent="0">
              <a:lnSpc>
                <a:spcPct val="130000"/>
              </a:lnSpc>
              <a:spcBef>
                <a:spcPts val="0"/>
              </a:spcBef>
              <a:spcAft>
                <a:spcPts val="0"/>
              </a:spcAft>
              <a:buNone/>
            </a:pPr>
            <a:r>
              <a:rPr lang="en-US" altLang="zh-CN" dirty="0"/>
              <a:t>    string s(10,'A'), t(5, 'B');</a:t>
            </a:r>
          </a:p>
          <a:p>
            <a:pPr marL="128270" lvl="1" indent="0">
              <a:lnSpc>
                <a:spcPct val="130000"/>
              </a:lnSpc>
              <a:spcBef>
                <a:spcPts val="0"/>
              </a:spcBef>
              <a:spcAft>
                <a:spcPts val="0"/>
              </a:spcAft>
              <a:buNone/>
            </a:pPr>
            <a:r>
              <a:rPr lang="en-US" altLang="zh-CN" dirty="0"/>
              <a:t>    </a:t>
            </a:r>
            <a:r>
              <a:rPr lang="en-US" altLang="zh-CN" dirty="0" err="1"/>
              <a:t>s.insert</a:t>
            </a:r>
            <a:r>
              <a:rPr lang="en-US" altLang="zh-CN" dirty="0"/>
              <a:t>(5, t);</a:t>
            </a:r>
          </a:p>
          <a:p>
            <a:pPr marL="128270" lvl="1" indent="0">
              <a:lnSpc>
                <a:spcPct val="130000"/>
              </a:lnSpc>
              <a:spcBef>
                <a:spcPts val="0"/>
              </a:spcBef>
              <a:spcAft>
                <a:spcPts val="0"/>
              </a:spcAft>
              <a:buNone/>
            </a:pPr>
            <a:r>
              <a:rPr lang="en-US" altLang="zh-CN" dirty="0"/>
              <a:t>    </a:t>
            </a:r>
            <a:r>
              <a:rPr lang="en-US" altLang="zh-CN" dirty="0" err="1"/>
              <a:t>s.insert</a:t>
            </a:r>
            <a:r>
              <a:rPr lang="en-US" altLang="zh-CN" dirty="0"/>
              <a:t>(10, 5, 'C');</a:t>
            </a:r>
          </a:p>
          <a:p>
            <a:pPr marL="128270" lvl="1" indent="0">
              <a:lnSpc>
                <a:spcPct val="130000"/>
              </a:lnSpc>
              <a:spcBef>
                <a:spcPts val="0"/>
              </a:spcBef>
              <a:spcAft>
                <a:spcPts val="0"/>
              </a:spcAft>
              <a:buNone/>
            </a:pPr>
            <a:r>
              <a:rPr lang="en-US" altLang="zh-CN" dirty="0"/>
              <a:t>     </a:t>
            </a:r>
            <a:r>
              <a:rPr lang="en-US" altLang="zh-CN" dirty="0" err="1"/>
              <a:t>cout</a:t>
            </a:r>
            <a:r>
              <a:rPr lang="en-US" altLang="zh-CN" dirty="0"/>
              <a:t> &lt;&lt; s;</a:t>
            </a:r>
          </a:p>
          <a:p>
            <a:pPr marL="128270" lvl="1" indent="0">
              <a:lnSpc>
                <a:spcPct val="130000"/>
              </a:lnSpc>
              <a:spcBef>
                <a:spcPts val="0"/>
              </a:spcBef>
              <a:spcAft>
                <a:spcPts val="0"/>
              </a:spcAft>
              <a:buNone/>
            </a:pPr>
            <a:r>
              <a:rPr lang="en-US" altLang="zh-CN" dirty="0"/>
              <a:t>}</a:t>
            </a:r>
          </a:p>
          <a:p>
            <a:pPr>
              <a:lnSpc>
                <a:spcPct val="130000"/>
              </a:lnSpc>
              <a:spcBef>
                <a:spcPts val="0"/>
              </a:spcBef>
              <a:spcAft>
                <a:spcPts val="0"/>
              </a:spcAft>
            </a:pPr>
            <a:endParaRPr lang="zh-CN" altLang="en-US" sz="2400" dirty="0"/>
          </a:p>
        </p:txBody>
      </p:sp>
      <p:pic>
        <p:nvPicPr>
          <p:cNvPr id="4" name="图片 3"/>
          <p:cNvPicPr>
            <a:picLocks noChangeAspect="1"/>
          </p:cNvPicPr>
          <p:nvPr/>
        </p:nvPicPr>
        <p:blipFill>
          <a:blip r:embed="rId2"/>
          <a:stretch>
            <a:fillRect/>
          </a:stretch>
        </p:blipFill>
        <p:spPr>
          <a:xfrm>
            <a:off x="5753415" y="3657601"/>
            <a:ext cx="6874684" cy="182762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删除函数</a:t>
            </a:r>
            <a:r>
              <a:rPr lang="en-US" altLang="zh-CN" dirty="0"/>
              <a:t>erase()</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sz="2800" dirty="0"/>
              <a:t>erase()</a:t>
            </a:r>
            <a:r>
              <a:rPr lang="zh-CN" altLang="en-US" sz="2800" dirty="0"/>
              <a:t>可以删除指定位置的若干个字符。</a:t>
            </a:r>
            <a:endParaRPr lang="en-US" altLang="zh-CN" sz="2800" dirty="0"/>
          </a:p>
          <a:p>
            <a:pPr lvl="1">
              <a:lnSpc>
                <a:spcPct val="150000"/>
              </a:lnSpc>
            </a:pPr>
            <a:r>
              <a:rPr lang="en-US" altLang="zh-CN" dirty="0" err="1"/>
              <a:t>s.erase</a:t>
            </a:r>
            <a:r>
              <a:rPr lang="en-US" altLang="zh-CN" dirty="0"/>
              <a:t>(</a:t>
            </a:r>
            <a:r>
              <a:rPr lang="en-US" altLang="zh-CN" dirty="0" err="1"/>
              <a:t>pos,n</a:t>
            </a:r>
            <a:r>
              <a:rPr lang="en-US" altLang="zh-CN" dirty="0"/>
              <a:t>) </a:t>
            </a:r>
            <a:r>
              <a:rPr lang="zh-CN" altLang="en-US" dirty="0"/>
              <a:t>删除从</a:t>
            </a:r>
            <a:r>
              <a:rPr lang="en-US" altLang="zh-CN" dirty="0"/>
              <a:t>pos</a:t>
            </a:r>
            <a:r>
              <a:rPr lang="zh-CN" altLang="en-US" dirty="0"/>
              <a:t>开始的</a:t>
            </a:r>
            <a:r>
              <a:rPr lang="en-US" altLang="zh-CN" dirty="0"/>
              <a:t>n</a:t>
            </a:r>
            <a:r>
              <a:rPr lang="zh-CN" altLang="en-US" dirty="0"/>
              <a:t>个字符</a:t>
            </a:r>
            <a:endParaRPr lang="en-US" altLang="zh-CN" dirty="0"/>
          </a:p>
          <a:p>
            <a:pPr lvl="1">
              <a:lnSpc>
                <a:spcPct val="150000"/>
              </a:lnSpc>
            </a:pPr>
            <a:r>
              <a:rPr lang="en-US" altLang="zh-CN" dirty="0" err="1"/>
              <a:t>s.erase</a:t>
            </a:r>
            <a:r>
              <a:rPr lang="en-US" altLang="zh-CN" dirty="0"/>
              <a:t>(pos) </a:t>
            </a:r>
            <a:r>
              <a:rPr lang="zh-CN" altLang="en-US" dirty="0"/>
              <a:t>删除</a:t>
            </a:r>
            <a:r>
              <a:rPr lang="en-US" altLang="zh-CN" dirty="0"/>
              <a:t>pos</a:t>
            </a:r>
            <a:r>
              <a:rPr lang="zh-CN" altLang="en-US" dirty="0"/>
              <a:t>到结束的字符</a:t>
            </a:r>
            <a:endParaRPr lang="en-US" altLang="zh-CN" dirty="0"/>
          </a:p>
          <a:p>
            <a:endParaRPr lang="zh-CN"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示例程序</a:t>
            </a:r>
          </a:p>
        </p:txBody>
      </p:sp>
      <p:sp>
        <p:nvSpPr>
          <p:cNvPr id="3" name="内容占位符 2"/>
          <p:cNvSpPr>
            <a:spLocks noGrp="1"/>
          </p:cNvSpPr>
          <p:nvPr>
            <p:ph idx="1"/>
          </p:nvPr>
        </p:nvSpPr>
        <p:spPr>
          <a:xfrm>
            <a:off x="1024128" y="1724297"/>
            <a:ext cx="10937631" cy="5253278"/>
          </a:xfrm>
        </p:spPr>
        <p:txBody>
          <a:bodyPr numCol="1">
            <a:normAutofit fontScale="92500" lnSpcReduction="20000"/>
          </a:bodyPr>
          <a:lstStyle/>
          <a:p>
            <a:pPr>
              <a:lnSpc>
                <a:spcPct val="140000"/>
              </a:lnSpc>
              <a:spcBef>
                <a:spcPts val="0"/>
              </a:spcBef>
              <a:spcAft>
                <a:spcPts val="0"/>
              </a:spcAft>
            </a:pPr>
            <a:r>
              <a:rPr lang="en-US" altLang="zh-CN" sz="1800" dirty="0"/>
              <a:t>#include &lt;bits/</a:t>
            </a:r>
            <a:r>
              <a:rPr lang="en-US" altLang="zh-CN" sz="1800" dirty="0" err="1"/>
              <a:t>stdc</a:t>
            </a:r>
            <a:r>
              <a:rPr lang="en-US" altLang="zh-CN" sz="1800" dirty="0"/>
              <a:t>++.h&gt;</a:t>
            </a:r>
          </a:p>
          <a:p>
            <a:pPr>
              <a:lnSpc>
                <a:spcPct val="140000"/>
              </a:lnSpc>
              <a:spcBef>
                <a:spcPts val="0"/>
              </a:spcBef>
              <a:spcAft>
                <a:spcPts val="0"/>
              </a:spcAft>
            </a:pPr>
            <a:r>
              <a:rPr lang="en-US" altLang="zh-CN" sz="1800" dirty="0"/>
              <a:t>using namespace std;</a:t>
            </a:r>
          </a:p>
          <a:p>
            <a:pPr>
              <a:lnSpc>
                <a:spcPct val="140000"/>
              </a:lnSpc>
              <a:spcBef>
                <a:spcPts val="0"/>
              </a:spcBef>
              <a:spcAft>
                <a:spcPts val="0"/>
              </a:spcAft>
            </a:pPr>
            <a:r>
              <a:rPr lang="en-US" altLang="zh-CN" sz="1800" dirty="0"/>
              <a:t>int main (){</a:t>
            </a:r>
          </a:p>
          <a:p>
            <a:pPr>
              <a:lnSpc>
                <a:spcPct val="140000"/>
              </a:lnSpc>
              <a:spcBef>
                <a:spcPts val="0"/>
              </a:spcBef>
              <a:spcAft>
                <a:spcPts val="0"/>
              </a:spcAft>
            </a:pPr>
            <a:r>
              <a:rPr lang="en-US" altLang="zh-CN" sz="1800" dirty="0"/>
              <a:t>  string s ("This is an example sentence.");</a:t>
            </a:r>
          </a:p>
          <a:p>
            <a:pPr>
              <a:lnSpc>
                <a:spcPct val="140000"/>
              </a:lnSpc>
              <a:spcBef>
                <a:spcPts val="0"/>
              </a:spcBef>
              <a:spcAft>
                <a:spcPts val="0"/>
              </a:spcAft>
            </a:pPr>
            <a:r>
              <a:rPr lang="en-US" altLang="zh-CN" sz="1800" dirty="0"/>
              <a:t>  </a:t>
            </a:r>
            <a:r>
              <a:rPr lang="en-US" altLang="zh-CN" sz="1800" dirty="0" err="1"/>
              <a:t>cout</a:t>
            </a:r>
            <a:r>
              <a:rPr lang="en-US" altLang="zh-CN" sz="1800" dirty="0"/>
              <a:t> &lt;&lt; s &lt;&lt; '\n';</a:t>
            </a:r>
          </a:p>
          <a:p>
            <a:pPr>
              <a:lnSpc>
                <a:spcPct val="140000"/>
              </a:lnSpc>
              <a:spcBef>
                <a:spcPts val="0"/>
              </a:spcBef>
              <a:spcAft>
                <a:spcPts val="0"/>
              </a:spcAft>
            </a:pPr>
            <a:r>
              <a:rPr lang="en-US" altLang="zh-CN" sz="1800" dirty="0"/>
              <a:t>                                           // "This is an example sentence."</a:t>
            </a:r>
          </a:p>
          <a:p>
            <a:pPr>
              <a:lnSpc>
                <a:spcPct val="140000"/>
              </a:lnSpc>
              <a:spcBef>
                <a:spcPts val="0"/>
              </a:spcBef>
              <a:spcAft>
                <a:spcPts val="0"/>
              </a:spcAft>
            </a:pPr>
            <a:r>
              <a:rPr lang="en-US" altLang="zh-CN" sz="1800" dirty="0"/>
              <a:t>  </a:t>
            </a:r>
            <a:r>
              <a:rPr lang="en-US" altLang="zh-CN" sz="1800" dirty="0" err="1"/>
              <a:t>s.erase</a:t>
            </a:r>
            <a:r>
              <a:rPr lang="en-US" altLang="zh-CN" sz="1800" dirty="0"/>
              <a:t> (10,8);                          //            ^^^^^^^^</a:t>
            </a:r>
          </a:p>
          <a:p>
            <a:pPr>
              <a:lnSpc>
                <a:spcPct val="140000"/>
              </a:lnSpc>
              <a:spcBef>
                <a:spcPts val="0"/>
              </a:spcBef>
              <a:spcAft>
                <a:spcPts val="0"/>
              </a:spcAft>
            </a:pPr>
            <a:r>
              <a:rPr lang="en-US" altLang="zh-CN" sz="1800" dirty="0"/>
              <a:t>  </a:t>
            </a:r>
            <a:r>
              <a:rPr lang="en-US" altLang="zh-CN" sz="1800" dirty="0" err="1"/>
              <a:t>cout</a:t>
            </a:r>
            <a:r>
              <a:rPr lang="en-US" altLang="zh-CN" sz="1800" dirty="0"/>
              <a:t> &lt;&lt; s &lt;&lt; '\n';</a:t>
            </a:r>
          </a:p>
          <a:p>
            <a:pPr>
              <a:lnSpc>
                <a:spcPct val="140000"/>
              </a:lnSpc>
              <a:spcBef>
                <a:spcPts val="0"/>
              </a:spcBef>
              <a:spcAft>
                <a:spcPts val="0"/>
              </a:spcAft>
            </a:pPr>
            <a:r>
              <a:rPr lang="en-US" altLang="zh-CN" sz="1800" dirty="0"/>
              <a:t>                                           // "This is an sentence."</a:t>
            </a:r>
          </a:p>
          <a:p>
            <a:pPr>
              <a:lnSpc>
                <a:spcPct val="140000"/>
              </a:lnSpc>
              <a:spcBef>
                <a:spcPts val="0"/>
              </a:spcBef>
              <a:spcAft>
                <a:spcPts val="0"/>
              </a:spcAft>
            </a:pPr>
            <a:r>
              <a:rPr lang="en-US" altLang="zh-CN" sz="1800" dirty="0"/>
              <a:t>  </a:t>
            </a:r>
            <a:r>
              <a:rPr lang="en-US" altLang="zh-CN" sz="1800" dirty="0" err="1"/>
              <a:t>s.erase</a:t>
            </a:r>
            <a:r>
              <a:rPr lang="en-US" altLang="zh-CN" sz="1800" dirty="0"/>
              <a:t> (</a:t>
            </a:r>
            <a:r>
              <a:rPr lang="en-US" altLang="zh-CN" sz="1800" dirty="0" err="1"/>
              <a:t>s.begin</a:t>
            </a:r>
            <a:r>
              <a:rPr lang="en-US" altLang="zh-CN" sz="1800" dirty="0"/>
              <a:t>()+9);                   //           ^</a:t>
            </a:r>
          </a:p>
          <a:p>
            <a:pPr>
              <a:lnSpc>
                <a:spcPct val="140000"/>
              </a:lnSpc>
              <a:spcBef>
                <a:spcPts val="0"/>
              </a:spcBef>
              <a:spcAft>
                <a:spcPts val="0"/>
              </a:spcAft>
            </a:pPr>
            <a:r>
              <a:rPr lang="en-US" altLang="zh-CN" sz="1800" dirty="0"/>
              <a:t>  </a:t>
            </a:r>
            <a:r>
              <a:rPr lang="en-US" altLang="zh-CN" sz="1800" dirty="0" err="1"/>
              <a:t>cout</a:t>
            </a:r>
            <a:r>
              <a:rPr lang="en-US" altLang="zh-CN" sz="1800" dirty="0"/>
              <a:t> &lt;&lt; s &lt;&lt; '\n';</a:t>
            </a:r>
          </a:p>
          <a:p>
            <a:pPr>
              <a:lnSpc>
                <a:spcPct val="140000"/>
              </a:lnSpc>
              <a:spcBef>
                <a:spcPts val="0"/>
              </a:spcBef>
              <a:spcAft>
                <a:spcPts val="0"/>
              </a:spcAft>
            </a:pPr>
            <a:r>
              <a:rPr lang="en-US" altLang="zh-CN" sz="1800" dirty="0"/>
              <a:t>                                           // "This is a sentence."</a:t>
            </a:r>
          </a:p>
          <a:p>
            <a:pPr>
              <a:lnSpc>
                <a:spcPct val="140000"/>
              </a:lnSpc>
              <a:spcBef>
                <a:spcPts val="0"/>
              </a:spcBef>
              <a:spcAft>
                <a:spcPts val="0"/>
              </a:spcAft>
            </a:pPr>
            <a:r>
              <a:rPr lang="en-US" altLang="zh-CN" sz="1800" dirty="0"/>
              <a:t>  </a:t>
            </a:r>
            <a:r>
              <a:rPr lang="en-US" altLang="zh-CN" sz="1800" dirty="0" err="1"/>
              <a:t>s.erase</a:t>
            </a:r>
            <a:r>
              <a:rPr lang="en-US" altLang="zh-CN" sz="1800" dirty="0"/>
              <a:t> (</a:t>
            </a:r>
            <a:r>
              <a:rPr lang="en-US" altLang="zh-CN" sz="1800" dirty="0" err="1"/>
              <a:t>s.begin</a:t>
            </a:r>
            <a:r>
              <a:rPr lang="en-US" altLang="zh-CN" sz="1800" dirty="0"/>
              <a:t>()+5, </a:t>
            </a:r>
            <a:r>
              <a:rPr lang="en-US" altLang="zh-CN" sz="1800" dirty="0" err="1"/>
              <a:t>s.end</a:t>
            </a:r>
            <a:r>
              <a:rPr lang="en-US" altLang="zh-CN" sz="1800" dirty="0"/>
              <a:t>()-9);        //       ^^^^^   </a:t>
            </a:r>
          </a:p>
          <a:p>
            <a:pPr>
              <a:lnSpc>
                <a:spcPct val="140000"/>
              </a:lnSpc>
              <a:spcBef>
                <a:spcPts val="0"/>
              </a:spcBef>
              <a:spcAft>
                <a:spcPts val="0"/>
              </a:spcAft>
            </a:pPr>
            <a:r>
              <a:rPr lang="en-US" altLang="zh-CN" sz="1800" dirty="0"/>
              <a:t>  </a:t>
            </a:r>
            <a:r>
              <a:rPr lang="en-US" altLang="zh-CN" sz="1800" dirty="0" err="1"/>
              <a:t>cout</a:t>
            </a:r>
            <a:r>
              <a:rPr lang="en-US" altLang="zh-CN" sz="1800" dirty="0"/>
              <a:t> &lt;&lt; s &lt;&lt; '\n';</a:t>
            </a:r>
          </a:p>
          <a:p>
            <a:pPr>
              <a:lnSpc>
                <a:spcPct val="140000"/>
              </a:lnSpc>
              <a:spcBef>
                <a:spcPts val="0"/>
              </a:spcBef>
              <a:spcAft>
                <a:spcPts val="0"/>
              </a:spcAft>
            </a:pPr>
            <a:r>
              <a:rPr lang="en-US" altLang="zh-CN" sz="1800" dirty="0"/>
              <a:t>                                           // "This sentence."</a:t>
            </a:r>
          </a:p>
          <a:p>
            <a:pPr>
              <a:lnSpc>
                <a:spcPct val="140000"/>
              </a:lnSpc>
              <a:spcBef>
                <a:spcPts val="0"/>
              </a:spcBef>
              <a:spcAft>
                <a:spcPts val="0"/>
              </a:spcAft>
            </a:pPr>
            <a:r>
              <a:rPr lang="en-US" altLang="zh-CN" sz="1800" dirty="0"/>
              <a:t>}</a:t>
            </a:r>
            <a:endParaRPr lang="zh-CN" altLang="en-US" sz="1800" dirty="0"/>
          </a:p>
        </p:txBody>
      </p:sp>
      <p:pic>
        <p:nvPicPr>
          <p:cNvPr id="4" name="图片 3"/>
          <p:cNvPicPr>
            <a:picLocks noChangeAspect="1"/>
          </p:cNvPicPr>
          <p:nvPr/>
        </p:nvPicPr>
        <p:blipFill>
          <a:blip r:embed="rId2"/>
          <a:stretch>
            <a:fillRect/>
          </a:stretch>
        </p:blipFill>
        <p:spPr>
          <a:xfrm>
            <a:off x="6096000" y="729456"/>
            <a:ext cx="6099434" cy="135543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查找函数</a:t>
            </a:r>
            <a:r>
              <a:rPr lang="en-US" altLang="zh-CN" dirty="0"/>
              <a:t>find()</a:t>
            </a:r>
            <a:endParaRPr lang="zh-CN" altLang="en-US" dirty="0"/>
          </a:p>
        </p:txBody>
      </p:sp>
      <p:sp>
        <p:nvSpPr>
          <p:cNvPr id="3" name="内容占位符 2"/>
          <p:cNvSpPr>
            <a:spLocks noGrp="1"/>
          </p:cNvSpPr>
          <p:nvPr>
            <p:ph idx="1"/>
          </p:nvPr>
        </p:nvSpPr>
        <p:spPr/>
        <p:txBody>
          <a:bodyPr/>
          <a:lstStyle/>
          <a:p>
            <a:r>
              <a:rPr lang="en-US" altLang="zh-CN" dirty="0"/>
              <a:t>find()</a:t>
            </a:r>
            <a:r>
              <a:rPr lang="zh-CN" altLang="en-US" dirty="0"/>
              <a:t>用于查找在主串中是否存在某个子串。</a:t>
            </a:r>
          </a:p>
          <a:p>
            <a:r>
              <a:rPr lang="zh-CN" altLang="en-US" dirty="0"/>
              <a:t>返回值是一个整数值。</a:t>
            </a:r>
            <a:endParaRPr lang="en-US" altLang="zh-CN" dirty="0"/>
          </a:p>
          <a:p>
            <a:r>
              <a:rPr lang="zh-CN" altLang="en-US" dirty="0"/>
              <a:t>如果找到子串，返回值表示在主串上匹配所发生的位置；</a:t>
            </a:r>
          </a:p>
          <a:p>
            <a:r>
              <a:rPr lang="zh-CN" altLang="en-US" dirty="0"/>
              <a:t>如果没有找到子串，返回一个名为 </a:t>
            </a:r>
            <a:r>
              <a:rPr lang="en-US" altLang="zh-CN" dirty="0"/>
              <a:t>string::</a:t>
            </a:r>
            <a:r>
              <a:rPr lang="en-US" altLang="zh-CN" dirty="0" err="1"/>
              <a:t>npos</a:t>
            </a:r>
            <a:r>
              <a:rPr lang="en-US" altLang="zh-CN" dirty="0"/>
              <a:t> </a:t>
            </a:r>
            <a:r>
              <a:rPr lang="zh-CN" altLang="en-US" dirty="0"/>
              <a:t>的特殊值，说明没有找到子串。</a:t>
            </a:r>
          </a:p>
          <a:p>
            <a:r>
              <a:rPr lang="en-US" altLang="zh-CN" dirty="0"/>
              <a:t>find</a:t>
            </a:r>
            <a:r>
              <a:rPr lang="zh-CN" altLang="en-US" dirty="0"/>
              <a:t>函数常用的有如下</a:t>
            </a:r>
            <a:r>
              <a:rPr lang="en-US" altLang="zh-CN" dirty="0"/>
              <a:t>2</a:t>
            </a:r>
            <a:r>
              <a:rPr lang="zh-CN" altLang="en-US" dirty="0"/>
              <a:t>种形式：</a:t>
            </a:r>
          </a:p>
          <a:p>
            <a:endParaRPr lang="zh-CN" altLang="en-US" dirty="0"/>
          </a:p>
        </p:txBody>
      </p:sp>
      <p:pic>
        <p:nvPicPr>
          <p:cNvPr id="4" name="Picture 2"/>
          <p:cNvPicPr>
            <a:picLocks noChangeAspect="1" noChangeArrowheads="1"/>
          </p:cNvPicPr>
          <p:nvPr/>
        </p:nvPicPr>
        <p:blipFill rotWithShape="1">
          <a:blip r:embed="rId2"/>
          <a:srcRect b="46934"/>
          <a:stretch>
            <a:fillRect/>
          </a:stretch>
        </p:blipFill>
        <p:spPr bwMode="auto">
          <a:xfrm>
            <a:off x="2280706" y="4640093"/>
            <a:ext cx="8565307" cy="192639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STL概述</a:t>
            </a:r>
          </a:p>
        </p:txBody>
      </p:sp>
      <p:sp>
        <p:nvSpPr>
          <p:cNvPr id="3" name="内容占位符 2"/>
          <p:cNvSpPr>
            <a:spLocks noGrp="1"/>
          </p:cNvSpPr>
          <p:nvPr>
            <p:ph idx="1"/>
          </p:nvPr>
        </p:nvSpPr>
        <p:spPr/>
        <p:txBody>
          <a:bodyPr/>
          <a:lstStyle/>
          <a:p>
            <a:r>
              <a:rPr lang="zh-CN" altLang="en-US" dirty="0"/>
              <a:t>STL是C++标准程序库的核心，深刻影响了标准程序库的整体结构</a:t>
            </a:r>
          </a:p>
          <a:p>
            <a:r>
              <a:rPr lang="zh-CN" altLang="en-US" dirty="0"/>
              <a:t>STL是泛型（generic）程序库，利用先进、高效的算法来管理数据</a:t>
            </a:r>
          </a:p>
          <a:p>
            <a:r>
              <a:rPr lang="zh-CN" altLang="en-US" dirty="0"/>
              <a:t>STL由一些可适应不同需求的集合类（collection class），以及在这些数据集合上操作的算法（algorithm）构成</a:t>
            </a:r>
          </a:p>
          <a:p>
            <a:r>
              <a:rPr lang="zh-CN" altLang="en-US" dirty="0"/>
              <a:t>STL内的所有组件都由模板（template）构成，其元素可以是任意类型</a:t>
            </a:r>
          </a:p>
          <a:p>
            <a:r>
              <a:rPr lang="zh-CN" altLang="en-US" dirty="0"/>
              <a:t>STL是所有C++编译器和所有操作系统平台都支持的一种库</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示例程序</a:t>
            </a:r>
          </a:p>
        </p:txBody>
      </p:sp>
      <p:sp>
        <p:nvSpPr>
          <p:cNvPr id="3" name="内容占位符 2"/>
          <p:cNvSpPr>
            <a:spLocks noGrp="1"/>
          </p:cNvSpPr>
          <p:nvPr>
            <p:ph idx="1"/>
          </p:nvPr>
        </p:nvSpPr>
        <p:spPr>
          <a:xfrm>
            <a:off x="1024128" y="1724297"/>
            <a:ext cx="10937631" cy="5253278"/>
          </a:xfrm>
        </p:spPr>
        <p:txBody>
          <a:bodyPr numCol="1">
            <a:normAutofit fontScale="85000" lnSpcReduction="20000"/>
          </a:bodyPr>
          <a:lstStyle/>
          <a:p>
            <a:pPr>
              <a:lnSpc>
                <a:spcPct val="140000"/>
              </a:lnSpc>
              <a:spcBef>
                <a:spcPts val="0"/>
              </a:spcBef>
              <a:spcAft>
                <a:spcPts val="0"/>
              </a:spcAft>
            </a:pPr>
            <a:r>
              <a:rPr lang="en-US" altLang="zh-CN" sz="1800" dirty="0"/>
              <a:t>#include &lt;bits/</a:t>
            </a:r>
            <a:r>
              <a:rPr lang="en-US" altLang="zh-CN" sz="1800" dirty="0" err="1"/>
              <a:t>stdc</a:t>
            </a:r>
            <a:r>
              <a:rPr lang="en-US" altLang="zh-CN" sz="1800" dirty="0"/>
              <a:t>++.h&gt;       </a:t>
            </a:r>
          </a:p>
          <a:p>
            <a:pPr>
              <a:lnSpc>
                <a:spcPct val="140000"/>
              </a:lnSpc>
              <a:spcBef>
                <a:spcPts val="0"/>
              </a:spcBef>
              <a:spcAft>
                <a:spcPts val="0"/>
              </a:spcAft>
            </a:pPr>
            <a:r>
              <a:rPr lang="en-US" altLang="zh-CN" sz="1800" dirty="0"/>
              <a:t>using namespace std;</a:t>
            </a:r>
          </a:p>
          <a:p>
            <a:pPr>
              <a:lnSpc>
                <a:spcPct val="140000"/>
              </a:lnSpc>
              <a:spcBef>
                <a:spcPts val="0"/>
              </a:spcBef>
              <a:spcAft>
                <a:spcPts val="0"/>
              </a:spcAft>
            </a:pPr>
            <a:r>
              <a:rPr lang="en-US" altLang="zh-CN" sz="1800" dirty="0"/>
              <a:t>int main (){</a:t>
            </a:r>
          </a:p>
          <a:p>
            <a:pPr>
              <a:lnSpc>
                <a:spcPct val="140000"/>
              </a:lnSpc>
              <a:spcBef>
                <a:spcPts val="0"/>
              </a:spcBef>
              <a:spcAft>
                <a:spcPts val="0"/>
              </a:spcAft>
            </a:pPr>
            <a:r>
              <a:rPr lang="en-US" altLang="zh-CN" sz="1800" dirty="0"/>
              <a:t>  string s ("A book is on top of another book.");</a:t>
            </a:r>
          </a:p>
          <a:p>
            <a:pPr>
              <a:lnSpc>
                <a:spcPct val="140000"/>
              </a:lnSpc>
              <a:spcBef>
                <a:spcPts val="0"/>
              </a:spcBef>
              <a:spcAft>
                <a:spcPts val="0"/>
              </a:spcAft>
            </a:pPr>
            <a:r>
              <a:rPr lang="en-US" altLang="zh-CN" sz="1800" dirty="0"/>
              <a:t>  string t ("book");</a:t>
            </a:r>
          </a:p>
          <a:p>
            <a:pPr>
              <a:lnSpc>
                <a:spcPct val="140000"/>
              </a:lnSpc>
              <a:spcBef>
                <a:spcPts val="0"/>
              </a:spcBef>
              <a:spcAft>
                <a:spcPts val="0"/>
              </a:spcAft>
            </a:pPr>
            <a:endParaRPr lang="en-US" altLang="zh-CN" sz="1800" dirty="0"/>
          </a:p>
          <a:p>
            <a:pPr>
              <a:lnSpc>
                <a:spcPct val="140000"/>
              </a:lnSpc>
              <a:spcBef>
                <a:spcPts val="0"/>
              </a:spcBef>
              <a:spcAft>
                <a:spcPts val="0"/>
              </a:spcAft>
            </a:pPr>
            <a:r>
              <a:rPr lang="en-US" altLang="zh-CN" sz="1800" dirty="0"/>
              <a:t>  int pos = </a:t>
            </a:r>
            <a:r>
              <a:rPr lang="en-US" altLang="zh-CN" sz="1800" dirty="0" err="1"/>
              <a:t>s.find</a:t>
            </a:r>
            <a:r>
              <a:rPr lang="en-US" altLang="zh-CN" sz="1800" dirty="0"/>
              <a:t>(t);</a:t>
            </a:r>
          </a:p>
          <a:p>
            <a:pPr>
              <a:lnSpc>
                <a:spcPct val="140000"/>
              </a:lnSpc>
              <a:spcBef>
                <a:spcPts val="0"/>
              </a:spcBef>
              <a:spcAft>
                <a:spcPts val="0"/>
              </a:spcAft>
            </a:pPr>
            <a:r>
              <a:rPr lang="en-US" altLang="zh-CN" sz="1800" dirty="0"/>
              <a:t>  </a:t>
            </a:r>
            <a:r>
              <a:rPr lang="en-US" altLang="zh-CN" sz="1800" dirty="0" err="1"/>
              <a:t>cout</a:t>
            </a:r>
            <a:r>
              <a:rPr lang="en-US" altLang="zh-CN" sz="1800" dirty="0"/>
              <a:t> &lt;&lt; "first 'book' found at: " &lt;&lt; pos &lt;&lt; '\n';</a:t>
            </a:r>
          </a:p>
          <a:p>
            <a:pPr>
              <a:lnSpc>
                <a:spcPct val="140000"/>
              </a:lnSpc>
              <a:spcBef>
                <a:spcPts val="0"/>
              </a:spcBef>
              <a:spcAft>
                <a:spcPts val="0"/>
              </a:spcAft>
            </a:pPr>
            <a:endParaRPr lang="en-US" altLang="zh-CN" sz="1800" dirty="0"/>
          </a:p>
          <a:p>
            <a:pPr>
              <a:lnSpc>
                <a:spcPct val="140000"/>
              </a:lnSpc>
              <a:spcBef>
                <a:spcPts val="0"/>
              </a:spcBef>
              <a:spcAft>
                <a:spcPts val="0"/>
              </a:spcAft>
            </a:pPr>
            <a:r>
              <a:rPr lang="en-US" altLang="zh-CN" sz="1800" dirty="0"/>
              <a:t>  pos =</a:t>
            </a:r>
            <a:r>
              <a:rPr lang="en-US" altLang="zh-CN" sz="1800" dirty="0" err="1"/>
              <a:t>s.find</a:t>
            </a:r>
            <a:r>
              <a:rPr lang="en-US" altLang="zh-CN" sz="1800" dirty="0"/>
              <a:t>(t, pos+1);</a:t>
            </a:r>
          </a:p>
          <a:p>
            <a:pPr>
              <a:lnSpc>
                <a:spcPct val="140000"/>
              </a:lnSpc>
              <a:spcBef>
                <a:spcPts val="0"/>
              </a:spcBef>
              <a:spcAft>
                <a:spcPts val="0"/>
              </a:spcAft>
            </a:pPr>
            <a:r>
              <a:rPr lang="en-US" altLang="zh-CN" sz="1800" dirty="0"/>
              <a:t>  </a:t>
            </a:r>
            <a:r>
              <a:rPr lang="en-US" altLang="zh-CN" sz="1800" dirty="0" err="1"/>
              <a:t>cout</a:t>
            </a:r>
            <a:r>
              <a:rPr lang="en-US" altLang="zh-CN" sz="1800" dirty="0"/>
              <a:t> &lt;&lt; "second 'book' found at: " &lt;&lt; pos &lt;&lt; '\n';</a:t>
            </a:r>
          </a:p>
          <a:p>
            <a:pPr>
              <a:lnSpc>
                <a:spcPct val="140000"/>
              </a:lnSpc>
              <a:spcBef>
                <a:spcPts val="0"/>
              </a:spcBef>
              <a:spcAft>
                <a:spcPts val="0"/>
              </a:spcAft>
            </a:pPr>
            <a:endParaRPr lang="en-US" altLang="zh-CN" sz="1800" dirty="0"/>
          </a:p>
          <a:p>
            <a:pPr>
              <a:lnSpc>
                <a:spcPct val="140000"/>
              </a:lnSpc>
              <a:spcBef>
                <a:spcPts val="0"/>
              </a:spcBef>
              <a:spcAft>
                <a:spcPts val="0"/>
              </a:spcAft>
            </a:pPr>
            <a:r>
              <a:rPr lang="en-US" altLang="zh-CN" sz="1800" dirty="0"/>
              <a:t>  pos = </a:t>
            </a:r>
            <a:r>
              <a:rPr lang="en-US" altLang="zh-CN" sz="1800" dirty="0" err="1"/>
              <a:t>s.find</a:t>
            </a:r>
            <a:r>
              <a:rPr lang="en-US" altLang="zh-CN" sz="1800" dirty="0"/>
              <a:t>("Top");</a:t>
            </a:r>
          </a:p>
          <a:p>
            <a:pPr>
              <a:lnSpc>
                <a:spcPct val="140000"/>
              </a:lnSpc>
              <a:spcBef>
                <a:spcPts val="0"/>
              </a:spcBef>
              <a:spcAft>
                <a:spcPts val="0"/>
              </a:spcAft>
            </a:pPr>
            <a:r>
              <a:rPr lang="en-US" altLang="zh-CN" sz="1800" dirty="0"/>
              <a:t>  if (pos != string::</a:t>
            </a:r>
            <a:r>
              <a:rPr lang="en-US" altLang="zh-CN" sz="1800" dirty="0" err="1"/>
              <a:t>npos</a:t>
            </a:r>
            <a:r>
              <a:rPr lang="en-US" altLang="zh-CN" sz="1800" dirty="0"/>
              <a:t>)</a:t>
            </a:r>
          </a:p>
          <a:p>
            <a:pPr>
              <a:lnSpc>
                <a:spcPct val="140000"/>
              </a:lnSpc>
              <a:spcBef>
                <a:spcPts val="0"/>
              </a:spcBef>
              <a:spcAft>
                <a:spcPts val="0"/>
              </a:spcAft>
            </a:pPr>
            <a:r>
              <a:rPr lang="en-US" altLang="zh-CN" sz="1800" dirty="0"/>
              <a:t>    </a:t>
            </a:r>
            <a:r>
              <a:rPr lang="en-US" altLang="zh-CN" sz="1800" dirty="0" err="1"/>
              <a:t>cout</a:t>
            </a:r>
            <a:r>
              <a:rPr lang="en-US" altLang="zh-CN" sz="1800" dirty="0"/>
              <a:t> &lt;&lt; "'Top' found at: " &lt;&lt; pos &lt;&lt; '\n';</a:t>
            </a:r>
          </a:p>
          <a:p>
            <a:pPr>
              <a:lnSpc>
                <a:spcPct val="140000"/>
              </a:lnSpc>
              <a:spcBef>
                <a:spcPts val="0"/>
              </a:spcBef>
              <a:spcAft>
                <a:spcPts val="0"/>
              </a:spcAft>
            </a:pPr>
            <a:r>
              <a:rPr lang="en-US" altLang="zh-CN" sz="1800" dirty="0"/>
              <a:t>  else</a:t>
            </a:r>
          </a:p>
          <a:p>
            <a:pPr>
              <a:lnSpc>
                <a:spcPct val="140000"/>
              </a:lnSpc>
              <a:spcBef>
                <a:spcPts val="0"/>
              </a:spcBef>
              <a:spcAft>
                <a:spcPts val="0"/>
              </a:spcAft>
            </a:pPr>
            <a:r>
              <a:rPr lang="en-US" altLang="zh-CN" sz="1800" dirty="0"/>
              <a:t>    </a:t>
            </a:r>
            <a:r>
              <a:rPr lang="en-US" altLang="zh-CN" sz="1800" dirty="0" err="1"/>
              <a:t>cout</a:t>
            </a:r>
            <a:r>
              <a:rPr lang="en-US" altLang="zh-CN" sz="1800" dirty="0"/>
              <a:t> &lt;&lt; "'Top' not found.\n"; </a:t>
            </a:r>
          </a:p>
          <a:p>
            <a:pPr>
              <a:lnSpc>
                <a:spcPct val="140000"/>
              </a:lnSpc>
              <a:spcBef>
                <a:spcPts val="0"/>
              </a:spcBef>
              <a:spcAft>
                <a:spcPts val="0"/>
              </a:spcAft>
            </a:pPr>
            <a:r>
              <a:rPr lang="en-US" altLang="zh-CN" sz="1800" dirty="0"/>
              <a:t>}</a:t>
            </a:r>
            <a:endParaRPr lang="zh-CN" altLang="en-US" sz="1800" dirty="0"/>
          </a:p>
        </p:txBody>
      </p:sp>
      <p:pic>
        <p:nvPicPr>
          <p:cNvPr id="5" name="图片 4"/>
          <p:cNvPicPr>
            <a:picLocks noChangeAspect="1"/>
          </p:cNvPicPr>
          <p:nvPr/>
        </p:nvPicPr>
        <p:blipFill>
          <a:blip r:embed="rId2"/>
          <a:stretch>
            <a:fillRect/>
          </a:stretch>
        </p:blipFill>
        <p:spPr>
          <a:xfrm>
            <a:off x="6421896" y="301357"/>
            <a:ext cx="5539864" cy="175252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取子串函数</a:t>
            </a:r>
            <a:r>
              <a:rPr lang="en-US" altLang="zh-CN" dirty="0" err="1"/>
              <a:t>substr</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err="1"/>
              <a:t>substr</a:t>
            </a:r>
            <a:r>
              <a:rPr lang="zh-CN" altLang="en-US" dirty="0"/>
              <a:t>函数可在主串中取出需要的子串。我们可以给 </a:t>
            </a:r>
            <a:r>
              <a:rPr lang="en-US" altLang="zh-CN" dirty="0" err="1"/>
              <a:t>substr</a:t>
            </a:r>
            <a:r>
              <a:rPr lang="en-US" altLang="zh-CN" dirty="0"/>
              <a:t> </a:t>
            </a:r>
            <a:r>
              <a:rPr lang="zh-CN" altLang="en-US" dirty="0"/>
              <a:t>函数传递查找的起点和一个计数器。</a:t>
            </a:r>
          </a:p>
          <a:p>
            <a:r>
              <a:rPr lang="zh-CN" altLang="en-US" dirty="0"/>
              <a:t>该函数将返回一个新的 </a:t>
            </a:r>
            <a:r>
              <a:rPr lang="en-US" altLang="zh-CN" dirty="0"/>
              <a:t>string </a:t>
            </a:r>
            <a:r>
              <a:rPr lang="zh-CN" altLang="en-US" dirty="0"/>
              <a:t>对象，包含主串从指定位置开始的若干个字符（字符数目由计数器决定，但最多只能到主串的最后一个字符） </a:t>
            </a:r>
          </a:p>
          <a:p>
            <a:endParaRPr lang="zh-CN" altLang="en-US" dirty="0"/>
          </a:p>
        </p:txBody>
      </p:sp>
      <p:pic>
        <p:nvPicPr>
          <p:cNvPr id="5" name="Picture 2"/>
          <p:cNvPicPr>
            <a:picLocks noChangeAspect="1" noChangeArrowheads="1"/>
          </p:cNvPicPr>
          <p:nvPr/>
        </p:nvPicPr>
        <p:blipFill>
          <a:blip r:embed="rId2"/>
          <a:srcRect/>
          <a:stretch>
            <a:fillRect/>
          </a:stretch>
        </p:blipFill>
        <p:spPr bwMode="auto">
          <a:xfrm>
            <a:off x="1911428" y="3781476"/>
            <a:ext cx="7857738" cy="159238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示例程序</a:t>
            </a:r>
          </a:p>
        </p:txBody>
      </p:sp>
      <p:sp>
        <p:nvSpPr>
          <p:cNvPr id="3" name="内容占位符 2"/>
          <p:cNvSpPr>
            <a:spLocks noGrp="1"/>
          </p:cNvSpPr>
          <p:nvPr>
            <p:ph idx="1"/>
          </p:nvPr>
        </p:nvSpPr>
        <p:spPr>
          <a:xfrm>
            <a:off x="1024128" y="1724297"/>
            <a:ext cx="10937631" cy="5253278"/>
          </a:xfrm>
        </p:spPr>
        <p:txBody>
          <a:bodyPr numCol="1">
            <a:normAutofit/>
          </a:bodyPr>
          <a:lstStyle/>
          <a:p>
            <a:pPr>
              <a:lnSpc>
                <a:spcPct val="140000"/>
              </a:lnSpc>
              <a:spcBef>
                <a:spcPts val="0"/>
              </a:spcBef>
              <a:spcAft>
                <a:spcPts val="0"/>
              </a:spcAft>
            </a:pPr>
            <a:r>
              <a:rPr lang="en-US" altLang="zh-CN" sz="1800" dirty="0"/>
              <a:t>#include &lt;bits/</a:t>
            </a:r>
            <a:r>
              <a:rPr lang="en-US" altLang="zh-CN" sz="1800" dirty="0" err="1"/>
              <a:t>stdc</a:t>
            </a:r>
            <a:r>
              <a:rPr lang="en-US" altLang="zh-CN" sz="1800" dirty="0"/>
              <a:t>++.h&gt;       </a:t>
            </a:r>
          </a:p>
          <a:p>
            <a:pPr>
              <a:lnSpc>
                <a:spcPct val="140000"/>
              </a:lnSpc>
              <a:spcBef>
                <a:spcPts val="0"/>
              </a:spcBef>
              <a:spcAft>
                <a:spcPts val="0"/>
              </a:spcAft>
            </a:pPr>
            <a:r>
              <a:rPr lang="en-US" altLang="zh-CN" sz="1800" dirty="0"/>
              <a:t>using namespace std;</a:t>
            </a:r>
          </a:p>
          <a:p>
            <a:pPr>
              <a:lnSpc>
                <a:spcPct val="140000"/>
              </a:lnSpc>
              <a:spcBef>
                <a:spcPts val="0"/>
              </a:spcBef>
              <a:spcAft>
                <a:spcPts val="0"/>
              </a:spcAft>
            </a:pPr>
            <a:r>
              <a:rPr lang="en-US" altLang="zh-CN" sz="1800" dirty="0"/>
              <a:t>int main (){</a:t>
            </a:r>
          </a:p>
          <a:p>
            <a:pPr>
              <a:lnSpc>
                <a:spcPct val="140000"/>
              </a:lnSpc>
              <a:spcBef>
                <a:spcPts val="0"/>
              </a:spcBef>
              <a:spcAft>
                <a:spcPts val="0"/>
              </a:spcAft>
            </a:pPr>
            <a:r>
              <a:rPr lang="en-US" altLang="zh-CN" sz="1800" dirty="0"/>
              <a:t>  string s ="No pain, no gain.";</a:t>
            </a:r>
          </a:p>
          <a:p>
            <a:pPr>
              <a:lnSpc>
                <a:spcPct val="140000"/>
              </a:lnSpc>
              <a:spcBef>
                <a:spcPts val="0"/>
              </a:spcBef>
              <a:spcAft>
                <a:spcPts val="0"/>
              </a:spcAft>
            </a:pPr>
            <a:r>
              <a:rPr lang="en-US" altLang="zh-CN" sz="1800" dirty="0"/>
              <a:t>  string t = </a:t>
            </a:r>
            <a:r>
              <a:rPr lang="en-US" altLang="zh-CN" sz="1800" dirty="0" err="1"/>
              <a:t>s.substr</a:t>
            </a:r>
            <a:r>
              <a:rPr lang="en-US" altLang="zh-CN" sz="1800" dirty="0"/>
              <a:t> (3, 4);     // "pain"</a:t>
            </a:r>
          </a:p>
          <a:p>
            <a:pPr>
              <a:lnSpc>
                <a:spcPct val="140000"/>
              </a:lnSpc>
              <a:spcBef>
                <a:spcPts val="0"/>
              </a:spcBef>
              <a:spcAft>
                <a:spcPts val="0"/>
              </a:spcAft>
            </a:pPr>
            <a:r>
              <a:rPr lang="en-US" altLang="zh-CN" sz="1800" dirty="0"/>
              <a:t>  int pos = </a:t>
            </a:r>
            <a:r>
              <a:rPr lang="en-US" altLang="zh-CN" sz="1800" dirty="0" err="1"/>
              <a:t>s.find</a:t>
            </a:r>
            <a:r>
              <a:rPr lang="en-US" altLang="zh-CN" sz="1800" dirty="0"/>
              <a:t>("gain");      </a:t>
            </a:r>
          </a:p>
          <a:p>
            <a:pPr>
              <a:lnSpc>
                <a:spcPct val="140000"/>
              </a:lnSpc>
              <a:spcBef>
                <a:spcPts val="0"/>
              </a:spcBef>
              <a:spcAft>
                <a:spcPts val="0"/>
              </a:spcAft>
            </a:pPr>
            <a:r>
              <a:rPr lang="en-US" altLang="zh-CN" sz="1800" dirty="0"/>
              <a:t>  string x = </a:t>
            </a:r>
            <a:r>
              <a:rPr lang="en-US" altLang="zh-CN" sz="1800" dirty="0" err="1"/>
              <a:t>s.substr</a:t>
            </a:r>
            <a:r>
              <a:rPr lang="en-US" altLang="zh-CN" sz="1800" dirty="0"/>
              <a:t> (pos, 4);   // "gain"     </a:t>
            </a:r>
          </a:p>
          <a:p>
            <a:pPr>
              <a:lnSpc>
                <a:spcPct val="140000"/>
              </a:lnSpc>
              <a:spcBef>
                <a:spcPts val="0"/>
              </a:spcBef>
              <a:spcAft>
                <a:spcPts val="0"/>
              </a:spcAft>
            </a:pPr>
            <a:r>
              <a:rPr lang="en-US" altLang="zh-CN" sz="1800" dirty="0"/>
              <a:t>  </a:t>
            </a:r>
            <a:r>
              <a:rPr lang="en-US" altLang="zh-CN" sz="1800" dirty="0" err="1"/>
              <a:t>cout</a:t>
            </a:r>
            <a:r>
              <a:rPr lang="en-US" altLang="zh-CN" sz="1800" dirty="0"/>
              <a:t> &lt;&lt; t &lt;&lt; ' ' &lt;&lt; x &lt;&lt; '\n';</a:t>
            </a:r>
          </a:p>
          <a:p>
            <a:pPr>
              <a:lnSpc>
                <a:spcPct val="140000"/>
              </a:lnSpc>
              <a:spcBef>
                <a:spcPts val="0"/>
              </a:spcBef>
              <a:spcAft>
                <a:spcPts val="0"/>
              </a:spcAft>
            </a:pPr>
            <a:r>
              <a:rPr lang="en-US" altLang="zh-CN" sz="1800" dirty="0"/>
              <a:t>}</a:t>
            </a:r>
            <a:endParaRPr lang="zh-CN" altLang="en-US" sz="1800" dirty="0"/>
          </a:p>
        </p:txBody>
      </p:sp>
      <p:pic>
        <p:nvPicPr>
          <p:cNvPr id="4" name="图片 3"/>
          <p:cNvPicPr>
            <a:picLocks noChangeAspect="1"/>
          </p:cNvPicPr>
          <p:nvPr/>
        </p:nvPicPr>
        <p:blipFill>
          <a:blip r:embed="rId2"/>
          <a:stretch>
            <a:fillRect/>
          </a:stretch>
        </p:blipFill>
        <p:spPr>
          <a:xfrm>
            <a:off x="6096000" y="755239"/>
            <a:ext cx="5447530" cy="146745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读入一整行</a:t>
            </a:r>
          </a:p>
        </p:txBody>
      </p:sp>
      <p:sp>
        <p:nvSpPr>
          <p:cNvPr id="3" name="内容占位符 2"/>
          <p:cNvSpPr>
            <a:spLocks noGrp="1"/>
          </p:cNvSpPr>
          <p:nvPr>
            <p:ph idx="1"/>
          </p:nvPr>
        </p:nvSpPr>
        <p:spPr>
          <a:xfrm>
            <a:off x="1024128" y="1597569"/>
            <a:ext cx="10405872" cy="4415246"/>
          </a:xfrm>
        </p:spPr>
        <p:txBody>
          <a:bodyPr>
            <a:normAutofit fontScale="92500" lnSpcReduction="20000"/>
          </a:bodyPr>
          <a:lstStyle/>
          <a:p>
            <a:r>
              <a:rPr lang="en-US" altLang="zh-CN" dirty="0" err="1"/>
              <a:t>cin</a:t>
            </a:r>
            <a:r>
              <a:rPr lang="zh-CN" altLang="en-US" dirty="0"/>
              <a:t>方式读入的</a:t>
            </a:r>
            <a:r>
              <a:rPr lang="en-US" altLang="zh-CN" dirty="0"/>
              <a:t>string</a:t>
            </a:r>
            <a:r>
              <a:rPr lang="zh-CN" altLang="en-US" dirty="0"/>
              <a:t>是以空格、制表、换行符分隔的。</a:t>
            </a:r>
          </a:p>
          <a:p>
            <a:r>
              <a:rPr lang="zh-CN" altLang="en-US" dirty="0"/>
              <a:t>用</a:t>
            </a:r>
            <a:r>
              <a:rPr lang="en-US" altLang="zh-CN" dirty="0" err="1"/>
              <a:t>getline</a:t>
            </a:r>
            <a:r>
              <a:rPr lang="en-US" altLang="zh-CN" dirty="0"/>
              <a:t>()</a:t>
            </a:r>
            <a:r>
              <a:rPr lang="zh-CN" altLang="en-US" dirty="0"/>
              <a:t>函数来输入整行的字符存入</a:t>
            </a:r>
            <a:r>
              <a:rPr lang="en-US" altLang="zh-CN" dirty="0"/>
              <a:t>string</a:t>
            </a:r>
            <a:r>
              <a:rPr lang="zh-CN" altLang="en-US" dirty="0"/>
              <a:t>。格式为：</a:t>
            </a:r>
          </a:p>
          <a:p>
            <a:r>
              <a:rPr lang="en-US" altLang="zh-CN" dirty="0" err="1"/>
              <a:t>getline</a:t>
            </a:r>
            <a:r>
              <a:rPr lang="en-US" altLang="zh-CN" dirty="0"/>
              <a:t>(</a:t>
            </a:r>
            <a:r>
              <a:rPr lang="en-US" altLang="zh-CN" dirty="0" err="1"/>
              <a:t>cin</a:t>
            </a:r>
            <a:r>
              <a:rPr lang="en-US" altLang="zh-CN" dirty="0"/>
              <a:t>, string, char </a:t>
            </a:r>
            <a:r>
              <a:rPr lang="en-US" altLang="zh-CN" dirty="0" err="1"/>
              <a:t>delim</a:t>
            </a:r>
            <a:r>
              <a:rPr lang="en-US" altLang="zh-CN" dirty="0"/>
              <a:t>) </a:t>
            </a:r>
            <a:r>
              <a:rPr lang="zh-CN" altLang="en-US" dirty="0"/>
              <a:t>，也支持从文件中读入。</a:t>
            </a:r>
          </a:p>
          <a:p>
            <a:r>
              <a:rPr lang="zh-CN" altLang="en-US" dirty="0"/>
              <a:t>例如</a:t>
            </a:r>
            <a:r>
              <a:rPr lang="en-US" altLang="zh-CN" dirty="0"/>
              <a:t>: </a:t>
            </a:r>
            <a:r>
              <a:rPr lang="en-US" altLang="zh-CN" dirty="0" err="1"/>
              <a:t>getline</a:t>
            </a:r>
            <a:r>
              <a:rPr lang="en-US" altLang="zh-CN" dirty="0"/>
              <a:t>(</a:t>
            </a:r>
            <a:r>
              <a:rPr lang="en-US" altLang="zh-CN" dirty="0" err="1"/>
              <a:t>cin</a:t>
            </a:r>
            <a:r>
              <a:rPr lang="en-US" altLang="zh-CN" dirty="0"/>
              <a:t>, s);</a:t>
            </a:r>
            <a:r>
              <a:rPr lang="zh-CN" altLang="en-US" dirty="0"/>
              <a:t>  </a:t>
            </a:r>
            <a:r>
              <a:rPr lang="en-US" altLang="zh-CN" dirty="0"/>
              <a:t>//</a:t>
            </a:r>
            <a:r>
              <a:rPr lang="zh-CN" altLang="en-US" dirty="0"/>
              <a:t>以换行符为结束符，读入一整行</a:t>
            </a:r>
            <a:endParaRPr lang="en-US" altLang="zh-CN" dirty="0"/>
          </a:p>
          <a:p>
            <a:r>
              <a:rPr lang="zh-CN" altLang="en-US" dirty="0"/>
              <a:t>注意，用</a:t>
            </a:r>
            <a:r>
              <a:rPr lang="en-US" altLang="zh-CN" dirty="0"/>
              <a:t>char</a:t>
            </a:r>
            <a:r>
              <a:rPr lang="zh-CN" altLang="en-US" dirty="0"/>
              <a:t>字符数组读入一整行时，用的是</a:t>
            </a:r>
            <a:r>
              <a:rPr lang="en-US" altLang="zh-CN" dirty="0" err="1"/>
              <a:t>cin.getline</a:t>
            </a:r>
            <a:r>
              <a:rPr lang="en-US" altLang="zh-CN" dirty="0"/>
              <a:t>()</a:t>
            </a:r>
            <a:r>
              <a:rPr lang="zh-CN" altLang="en-US" dirty="0"/>
              <a:t>成员函数</a:t>
            </a:r>
            <a:endParaRPr lang="en-US" altLang="zh-CN" dirty="0"/>
          </a:p>
          <a:p>
            <a:r>
              <a:rPr lang="zh-CN" altLang="en-US" dirty="0"/>
              <a:t>下面的程序展示了</a:t>
            </a:r>
            <a:r>
              <a:rPr lang="en-US" altLang="zh-CN" dirty="0"/>
              <a:t>string</a:t>
            </a:r>
            <a:r>
              <a:rPr lang="zh-CN" altLang="en-US" dirty="0"/>
              <a:t>和</a:t>
            </a:r>
            <a:r>
              <a:rPr lang="en-US" altLang="zh-CN" dirty="0"/>
              <a:t>char</a:t>
            </a:r>
            <a:r>
              <a:rPr lang="zh-CN" altLang="en-US" dirty="0"/>
              <a:t>字符数组在读入一整行时的不同调用方法。</a:t>
            </a:r>
            <a:endParaRPr lang="en-US" altLang="zh-CN" dirty="0"/>
          </a:p>
          <a:p>
            <a:r>
              <a:rPr lang="zh-CN" altLang="en-US" dirty="0"/>
              <a:t>选用</a:t>
            </a:r>
            <a:r>
              <a:rPr lang="en-US" altLang="zh-CN" dirty="0"/>
              <a:t>string</a:t>
            </a:r>
            <a:r>
              <a:rPr lang="zh-CN" altLang="en-US" dirty="0"/>
              <a:t>而不是</a:t>
            </a:r>
            <a:r>
              <a:rPr lang="en-US" altLang="zh-CN" dirty="0"/>
              <a:t>char</a:t>
            </a:r>
            <a:r>
              <a:rPr lang="zh-CN" altLang="en-US" dirty="0"/>
              <a:t>数组的优缺点是什么呢？</a:t>
            </a:r>
            <a:endParaRPr lang="en-US" altLang="zh-CN" dirty="0"/>
          </a:p>
          <a:p>
            <a:r>
              <a:rPr lang="zh-CN" altLang="en-US" dirty="0"/>
              <a:t>好处不必担心输入的字符串是否会超过预设的长度。</a:t>
            </a:r>
            <a:endParaRPr lang="en-US" altLang="zh-CN" dirty="0"/>
          </a:p>
          <a:p>
            <a:r>
              <a:rPr lang="zh-CN" altLang="en-US" dirty="0"/>
              <a:t>坏处是</a:t>
            </a:r>
            <a:r>
              <a:rPr lang="en-US" altLang="zh-CN" dirty="0"/>
              <a:t>string</a:t>
            </a:r>
            <a:r>
              <a:rPr lang="zh-CN" altLang="en-US" dirty="0"/>
              <a:t>的运行效率不如</a:t>
            </a:r>
            <a:r>
              <a:rPr lang="en-US" altLang="zh-CN" dirty="0"/>
              <a:t>char</a:t>
            </a:r>
            <a:r>
              <a:rPr lang="zh-CN" altLang="en-US" dirty="0"/>
              <a:t>数组高。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读入一整行的不同方法</a:t>
            </a:r>
          </a:p>
        </p:txBody>
      </p:sp>
      <p:sp>
        <p:nvSpPr>
          <p:cNvPr id="3" name="内容占位符 2"/>
          <p:cNvSpPr>
            <a:spLocks noGrp="1"/>
          </p:cNvSpPr>
          <p:nvPr>
            <p:ph idx="1"/>
          </p:nvPr>
        </p:nvSpPr>
        <p:spPr>
          <a:xfrm>
            <a:off x="1024128" y="1597568"/>
            <a:ext cx="10405872" cy="4844311"/>
          </a:xfrm>
        </p:spPr>
        <p:txBody>
          <a:bodyPr>
            <a:normAutofit fontScale="92500" lnSpcReduction="10000"/>
          </a:bodyPr>
          <a:lstStyle/>
          <a:p>
            <a:pPr>
              <a:lnSpc>
                <a:spcPct val="110000"/>
              </a:lnSpc>
            </a:pPr>
            <a:r>
              <a:rPr lang="en-US" altLang="zh-CN" dirty="0"/>
              <a:t>#include &lt;bits/</a:t>
            </a:r>
            <a:r>
              <a:rPr lang="en-US" altLang="zh-CN" dirty="0" err="1"/>
              <a:t>stdc</a:t>
            </a:r>
            <a:r>
              <a:rPr lang="en-US" altLang="zh-CN" dirty="0"/>
              <a:t>++.h&gt;</a:t>
            </a:r>
          </a:p>
          <a:p>
            <a:pPr>
              <a:lnSpc>
                <a:spcPct val="110000"/>
              </a:lnSpc>
            </a:pPr>
            <a:r>
              <a:rPr lang="en-US" altLang="zh-CN" dirty="0"/>
              <a:t>using namespace std;</a:t>
            </a:r>
          </a:p>
          <a:p>
            <a:pPr>
              <a:lnSpc>
                <a:spcPct val="110000"/>
              </a:lnSpc>
            </a:pPr>
            <a:r>
              <a:rPr lang="en-US" altLang="zh-CN" dirty="0"/>
              <a:t>int main(){</a:t>
            </a:r>
          </a:p>
          <a:p>
            <a:pPr>
              <a:lnSpc>
                <a:spcPct val="110000"/>
              </a:lnSpc>
            </a:pPr>
            <a:r>
              <a:rPr lang="en-US" altLang="zh-CN" dirty="0"/>
              <a:t>    string s;</a:t>
            </a:r>
          </a:p>
          <a:p>
            <a:pPr>
              <a:lnSpc>
                <a:spcPct val="110000"/>
              </a:lnSpc>
            </a:pPr>
            <a:r>
              <a:rPr lang="en-US" altLang="zh-CN" dirty="0"/>
              <a:t>    char t[100];</a:t>
            </a:r>
          </a:p>
          <a:p>
            <a:pPr>
              <a:lnSpc>
                <a:spcPct val="110000"/>
              </a:lnSpc>
            </a:pPr>
            <a:r>
              <a:rPr lang="en-US" altLang="zh-CN" dirty="0"/>
              <a:t>    </a:t>
            </a:r>
            <a:r>
              <a:rPr lang="en-US" altLang="zh-CN" dirty="0" err="1"/>
              <a:t>getline</a:t>
            </a:r>
            <a:r>
              <a:rPr lang="en-US" altLang="zh-CN" dirty="0"/>
              <a:t>(</a:t>
            </a:r>
            <a:r>
              <a:rPr lang="en-US" altLang="zh-CN" dirty="0" err="1"/>
              <a:t>cin</a:t>
            </a:r>
            <a:r>
              <a:rPr lang="en-US" altLang="zh-CN" dirty="0"/>
              <a:t>, s);</a:t>
            </a:r>
          </a:p>
          <a:p>
            <a:pPr>
              <a:lnSpc>
                <a:spcPct val="110000"/>
              </a:lnSpc>
            </a:pPr>
            <a:r>
              <a:rPr lang="en-US" altLang="zh-CN" dirty="0"/>
              <a:t>    </a:t>
            </a:r>
            <a:r>
              <a:rPr lang="en-US" altLang="zh-CN" dirty="0" err="1"/>
              <a:t>cin.getline</a:t>
            </a:r>
            <a:r>
              <a:rPr lang="en-US" altLang="zh-CN" dirty="0"/>
              <a:t>(t, 100);</a:t>
            </a:r>
          </a:p>
          <a:p>
            <a:pPr>
              <a:lnSpc>
                <a:spcPct val="110000"/>
              </a:lnSpc>
            </a:pPr>
            <a:r>
              <a:rPr lang="en-US" altLang="zh-CN" dirty="0"/>
              <a:t>    </a:t>
            </a:r>
            <a:r>
              <a:rPr lang="en-US" altLang="zh-CN" dirty="0" err="1"/>
              <a:t>cout</a:t>
            </a:r>
            <a:r>
              <a:rPr lang="en-US" altLang="zh-CN" dirty="0"/>
              <a:t> &lt;&lt; s &lt;&lt; </a:t>
            </a:r>
            <a:r>
              <a:rPr lang="en-US" altLang="zh-CN" dirty="0" err="1"/>
              <a:t>endl</a:t>
            </a:r>
            <a:r>
              <a:rPr lang="en-US" altLang="zh-CN" dirty="0"/>
              <a:t>;</a:t>
            </a:r>
          </a:p>
          <a:p>
            <a:pPr>
              <a:lnSpc>
                <a:spcPct val="110000"/>
              </a:lnSpc>
            </a:pPr>
            <a:r>
              <a:rPr lang="en-US" altLang="zh-CN" dirty="0"/>
              <a:t>    </a:t>
            </a:r>
            <a:r>
              <a:rPr lang="en-US" altLang="zh-CN" dirty="0" err="1"/>
              <a:t>cout</a:t>
            </a:r>
            <a:r>
              <a:rPr lang="en-US" altLang="zh-CN" dirty="0"/>
              <a:t> &lt;&lt; t &lt;&lt; </a:t>
            </a:r>
            <a:r>
              <a:rPr lang="en-US" altLang="zh-CN" dirty="0" err="1"/>
              <a:t>endl</a:t>
            </a:r>
            <a:r>
              <a:rPr lang="en-US" altLang="zh-CN" dirty="0"/>
              <a:t>;</a:t>
            </a:r>
          </a:p>
          <a:p>
            <a:pPr>
              <a:lnSpc>
                <a:spcPct val="110000"/>
              </a:lnSpc>
            </a:pPr>
            <a:r>
              <a:rPr lang="en-US" altLang="zh-CN" dirty="0"/>
              <a:t>}</a:t>
            </a:r>
            <a:endParaRPr lang="zh-CN" altLang="en-US" dirty="0"/>
          </a:p>
        </p:txBody>
      </p:sp>
      <p:sp>
        <p:nvSpPr>
          <p:cNvPr id="4" name="文本框 3">
            <a:extLst>
              <a:ext uri="{FF2B5EF4-FFF2-40B4-BE49-F238E27FC236}">
                <a16:creationId xmlns:a16="http://schemas.microsoft.com/office/drawing/2014/main" id="{B6921F86-F6AC-34DC-87D8-0353721ECB93}"/>
              </a:ext>
            </a:extLst>
          </p:cNvPr>
          <p:cNvSpPr txBox="1"/>
          <p:nvPr/>
        </p:nvSpPr>
        <p:spPr>
          <a:xfrm>
            <a:off x="7291449" y="1765523"/>
            <a:ext cx="4138551" cy="369332"/>
          </a:xfrm>
          <a:prstGeom prst="rect">
            <a:avLst/>
          </a:prstGeom>
          <a:noFill/>
        </p:spPr>
        <p:txBody>
          <a:bodyPr wrap="square" rtlCol="0">
            <a:spAutoFit/>
          </a:bodyPr>
          <a:lstStyle/>
          <a:p>
            <a:r>
              <a:rPr lang="zh-CN" altLang="en-US" dirty="0">
                <a:solidFill>
                  <a:srgbClr val="FF0000"/>
                </a:solidFill>
              </a:rPr>
              <a:t>不要用</a:t>
            </a:r>
            <a:r>
              <a:rPr lang="en-US" altLang="zh-CN" dirty="0">
                <a:solidFill>
                  <a:srgbClr val="FF0000"/>
                </a:solidFill>
              </a:rPr>
              <a:t>gets()!</a:t>
            </a:r>
            <a:endParaRPr lang="zh-CN" altLang="en-US"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其它函数</a:t>
            </a:r>
          </a:p>
        </p:txBody>
      </p:sp>
      <p:sp>
        <p:nvSpPr>
          <p:cNvPr id="3" name="内容占位符 2"/>
          <p:cNvSpPr>
            <a:spLocks noGrp="1"/>
          </p:cNvSpPr>
          <p:nvPr>
            <p:ph idx="1"/>
          </p:nvPr>
        </p:nvSpPr>
        <p:spPr>
          <a:xfrm>
            <a:off x="1024128" y="1547446"/>
            <a:ext cx="10405872" cy="5310554"/>
          </a:xfrm>
        </p:spPr>
        <p:txBody>
          <a:bodyPr>
            <a:normAutofit/>
          </a:bodyPr>
          <a:lstStyle/>
          <a:p>
            <a:pPr>
              <a:lnSpc>
                <a:spcPct val="120000"/>
              </a:lnSpc>
              <a:spcBef>
                <a:spcPts val="0"/>
              </a:spcBef>
              <a:spcAft>
                <a:spcPts val="0"/>
              </a:spcAft>
            </a:pPr>
            <a:r>
              <a:rPr lang="en-US" altLang="zh-CN" dirty="0"/>
              <a:t>size()</a:t>
            </a:r>
            <a:r>
              <a:rPr lang="zh-CN" altLang="en-US" dirty="0"/>
              <a:t>长度，常用</a:t>
            </a:r>
          </a:p>
          <a:p>
            <a:pPr>
              <a:lnSpc>
                <a:spcPct val="120000"/>
              </a:lnSpc>
              <a:spcBef>
                <a:spcPts val="0"/>
              </a:spcBef>
              <a:spcAft>
                <a:spcPts val="0"/>
              </a:spcAft>
            </a:pPr>
            <a:r>
              <a:rPr lang="en-US" altLang="zh-CN" dirty="0"/>
              <a:t>empty()</a:t>
            </a:r>
            <a:r>
              <a:rPr lang="zh-CN" altLang="en-US" dirty="0"/>
              <a:t>判断字符串是否为空</a:t>
            </a:r>
          </a:p>
          <a:p>
            <a:pPr>
              <a:lnSpc>
                <a:spcPct val="120000"/>
              </a:lnSpc>
              <a:spcBef>
                <a:spcPts val="0"/>
              </a:spcBef>
              <a:spcAft>
                <a:spcPts val="0"/>
              </a:spcAft>
            </a:pPr>
            <a:r>
              <a:rPr lang="en-US" altLang="zh-CN" dirty="0"/>
              <a:t>clear()</a:t>
            </a:r>
            <a:r>
              <a:rPr lang="zh-CN" altLang="en-US" dirty="0"/>
              <a:t>将一个字符串清空</a:t>
            </a:r>
          </a:p>
          <a:p>
            <a:pPr>
              <a:lnSpc>
                <a:spcPct val="120000"/>
              </a:lnSpc>
              <a:spcBef>
                <a:spcPts val="0"/>
              </a:spcBef>
              <a:spcAft>
                <a:spcPts val="0"/>
              </a:spcAft>
            </a:pPr>
            <a:r>
              <a:rPr lang="en-US" altLang="zh-CN" dirty="0" err="1"/>
              <a:t>push_back</a:t>
            </a:r>
            <a:r>
              <a:rPr lang="en-US" altLang="zh-CN" dirty="0"/>
              <a:t>() </a:t>
            </a:r>
            <a:r>
              <a:rPr lang="zh-CN" altLang="en-US" dirty="0"/>
              <a:t>后插字符，可以用</a:t>
            </a:r>
            <a:r>
              <a:rPr lang="en-US" altLang="zh-CN" dirty="0"/>
              <a:t>s+=c</a:t>
            </a:r>
            <a:r>
              <a:rPr lang="zh-CN" altLang="en-US" dirty="0"/>
              <a:t>实现</a:t>
            </a:r>
          </a:p>
          <a:p>
            <a:pPr>
              <a:lnSpc>
                <a:spcPct val="120000"/>
              </a:lnSpc>
              <a:spcBef>
                <a:spcPts val="0"/>
              </a:spcBef>
              <a:spcAft>
                <a:spcPts val="0"/>
              </a:spcAft>
            </a:pPr>
            <a:r>
              <a:rPr lang="en-US" altLang="zh-CN" dirty="0" err="1">
                <a:solidFill>
                  <a:srgbClr val="FF0000"/>
                </a:solidFill>
              </a:rPr>
              <a:t>c_str</a:t>
            </a:r>
            <a:r>
              <a:rPr lang="en-US" altLang="zh-CN" dirty="0">
                <a:solidFill>
                  <a:srgbClr val="FF0000"/>
                </a:solidFill>
              </a:rPr>
              <a:t>()</a:t>
            </a:r>
            <a:r>
              <a:rPr lang="zh-CN" altLang="en-US" dirty="0"/>
              <a:t>转换成一个</a:t>
            </a:r>
            <a:r>
              <a:rPr lang="en-US" altLang="zh-CN" dirty="0"/>
              <a:t>c string</a:t>
            </a:r>
            <a:r>
              <a:rPr lang="zh-CN" altLang="en-US" dirty="0"/>
              <a:t>字符串常量，以</a:t>
            </a:r>
            <a:r>
              <a:rPr lang="en-US" altLang="zh-CN" dirty="0"/>
              <a:t>\0</a:t>
            </a:r>
            <a:r>
              <a:rPr lang="zh-CN" altLang="en-US" dirty="0"/>
              <a:t>结束。注意，不可修改，要存入另一个</a:t>
            </a:r>
            <a:r>
              <a:rPr lang="en-US" altLang="zh-CN" dirty="0"/>
              <a:t>c string</a:t>
            </a:r>
            <a:r>
              <a:rPr lang="zh-CN" altLang="en-US" dirty="0"/>
              <a:t>，要用</a:t>
            </a:r>
            <a:r>
              <a:rPr lang="en-US" altLang="zh-CN" dirty="0" err="1"/>
              <a:t>strcpy</a:t>
            </a:r>
            <a:r>
              <a:rPr lang="en-US" altLang="zh-CN" dirty="0"/>
              <a:t>()</a:t>
            </a:r>
            <a:r>
              <a:rPr lang="zh-CN" altLang="en-US" dirty="0"/>
              <a:t>，而不可直接赋值。</a:t>
            </a:r>
          </a:p>
          <a:p>
            <a:pPr>
              <a:lnSpc>
                <a:spcPct val="120000"/>
              </a:lnSpc>
              <a:spcBef>
                <a:spcPts val="0"/>
              </a:spcBef>
              <a:spcAft>
                <a:spcPts val="0"/>
              </a:spcAft>
            </a:pPr>
            <a:r>
              <a:rPr lang="zh-CN" altLang="en-US" dirty="0"/>
              <a:t>	</a:t>
            </a:r>
            <a:r>
              <a:rPr lang="en-US" altLang="zh-CN" dirty="0"/>
              <a:t>char t[100] ;</a:t>
            </a:r>
          </a:p>
          <a:p>
            <a:pPr>
              <a:lnSpc>
                <a:spcPct val="120000"/>
              </a:lnSpc>
              <a:spcBef>
                <a:spcPts val="0"/>
              </a:spcBef>
              <a:spcAft>
                <a:spcPts val="0"/>
              </a:spcAft>
            </a:pPr>
            <a:r>
              <a:rPr lang="en-US" altLang="zh-CN" dirty="0"/>
              <a:t>	string s = "that's good";</a:t>
            </a:r>
          </a:p>
          <a:p>
            <a:pPr>
              <a:lnSpc>
                <a:spcPct val="120000"/>
              </a:lnSpc>
              <a:spcBef>
                <a:spcPts val="0"/>
              </a:spcBef>
              <a:spcAft>
                <a:spcPts val="0"/>
              </a:spcAft>
            </a:pPr>
            <a:r>
              <a:rPr lang="en-US" altLang="zh-CN" dirty="0"/>
              <a:t>	t = s;			//</a:t>
            </a:r>
            <a:r>
              <a:rPr lang="zh-CN" altLang="en-US" dirty="0"/>
              <a:t>错误</a:t>
            </a:r>
            <a:endParaRPr lang="en-US" altLang="zh-CN" dirty="0"/>
          </a:p>
          <a:p>
            <a:pPr>
              <a:lnSpc>
                <a:spcPct val="120000"/>
              </a:lnSpc>
              <a:spcBef>
                <a:spcPts val="0"/>
              </a:spcBef>
              <a:spcAft>
                <a:spcPts val="0"/>
              </a:spcAft>
            </a:pPr>
            <a:r>
              <a:rPr lang="en-US" altLang="zh-CN" dirty="0"/>
              <a:t>	t = </a:t>
            </a:r>
            <a:r>
              <a:rPr lang="en-US" altLang="zh-CN" dirty="0" err="1"/>
              <a:t>s.c_str</a:t>
            </a:r>
            <a:r>
              <a:rPr lang="en-US" altLang="zh-CN" dirty="0"/>
              <a:t>();		//</a:t>
            </a:r>
            <a:r>
              <a:rPr lang="zh-CN" altLang="en-US" dirty="0"/>
              <a:t>错误</a:t>
            </a:r>
            <a:endParaRPr lang="en-US" altLang="zh-CN" dirty="0"/>
          </a:p>
          <a:p>
            <a:pPr>
              <a:lnSpc>
                <a:spcPct val="120000"/>
              </a:lnSpc>
              <a:spcBef>
                <a:spcPts val="0"/>
              </a:spcBef>
              <a:spcAft>
                <a:spcPts val="0"/>
              </a:spcAft>
            </a:pPr>
            <a:r>
              <a:rPr lang="en-US" altLang="zh-CN" dirty="0"/>
              <a:t>	</a:t>
            </a:r>
            <a:r>
              <a:rPr lang="en-US" altLang="zh-CN" dirty="0" err="1"/>
              <a:t>strcpy</a:t>
            </a:r>
            <a:r>
              <a:rPr lang="en-US" altLang="zh-CN" dirty="0"/>
              <a:t>(t, </a:t>
            </a:r>
            <a:r>
              <a:rPr lang="en-US" altLang="zh-CN" dirty="0" err="1"/>
              <a:t>s.c_str</a:t>
            </a:r>
            <a:r>
              <a:rPr lang="en-US" altLang="zh-CN" dirty="0"/>
              <a:t>());	//</a:t>
            </a:r>
            <a:r>
              <a:rPr lang="zh-CN" altLang="en-US" dirty="0"/>
              <a:t>正确</a:t>
            </a:r>
            <a:endParaRPr lang="en-US" altLang="zh-CN" dirty="0"/>
          </a:p>
          <a:p>
            <a:pPr>
              <a:lnSpc>
                <a:spcPct val="120000"/>
              </a:lnSpc>
              <a:spcBef>
                <a:spcPts val="0"/>
              </a:spcBef>
              <a:spcAft>
                <a:spcPts val="0"/>
              </a:spcAft>
            </a:pP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关联容器</a:t>
            </a:r>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pair</a:t>
            </a:r>
            <a:r>
              <a:rPr lang="zh-CN" altLang="en-US" dirty="0"/>
              <a:t>类型</a:t>
            </a:r>
          </a:p>
        </p:txBody>
      </p:sp>
      <p:sp>
        <p:nvSpPr>
          <p:cNvPr id="3" name="内容占位符 2"/>
          <p:cNvSpPr>
            <a:spLocks noGrp="1"/>
          </p:cNvSpPr>
          <p:nvPr>
            <p:ph idx="1"/>
          </p:nvPr>
        </p:nvSpPr>
        <p:spPr>
          <a:xfrm>
            <a:off x="1024128" y="1894114"/>
            <a:ext cx="10851040" cy="4415246"/>
          </a:xfrm>
        </p:spPr>
        <p:txBody>
          <a:bodyPr>
            <a:normAutofit lnSpcReduction="10000"/>
          </a:bodyPr>
          <a:lstStyle/>
          <a:p>
            <a:r>
              <a:rPr lang="en-US" altLang="zh-CN" sz="2000" dirty="0"/>
              <a:t>pair</a:t>
            </a:r>
            <a:r>
              <a:rPr lang="zh-CN" altLang="en-US" sz="2000" dirty="0"/>
              <a:t>容器是在 </a:t>
            </a:r>
            <a:r>
              <a:rPr lang="en-US" altLang="zh-CN" sz="2000" dirty="0"/>
              <a:t>&lt;utility&gt; </a:t>
            </a:r>
            <a:r>
              <a:rPr lang="zh-CN" altLang="en-US" sz="2000" dirty="0"/>
              <a:t>头文件中定义的简单容器，由</a:t>
            </a:r>
            <a:r>
              <a:rPr lang="zh-CN" altLang="en-US" sz="2000" dirty="0">
                <a:solidFill>
                  <a:srgbClr val="FF0000"/>
                </a:solidFill>
              </a:rPr>
              <a:t>两个</a:t>
            </a:r>
            <a:r>
              <a:rPr lang="zh-CN" altLang="en-US" sz="2000" dirty="0"/>
              <a:t>数据元素或对象组成。</a:t>
            </a:r>
            <a:endParaRPr lang="en-US" altLang="zh-CN" sz="2000" dirty="0"/>
          </a:p>
          <a:p>
            <a:r>
              <a:rPr lang="zh-CN" altLang="en-US" sz="2000" dirty="0"/>
              <a:t>第一个元素被称为“</a:t>
            </a:r>
            <a:r>
              <a:rPr lang="en-US" altLang="zh-CN" sz="2000" dirty="0"/>
              <a:t>first</a:t>
            </a:r>
            <a:r>
              <a:rPr lang="zh-CN" altLang="en-US" sz="2000" dirty="0"/>
              <a:t>”，第二个元素被称为“</a:t>
            </a:r>
            <a:r>
              <a:rPr lang="en-US" altLang="zh-CN" sz="2000" dirty="0"/>
              <a:t>second</a:t>
            </a:r>
            <a:r>
              <a:rPr lang="zh-CN" altLang="en-US" sz="2000" dirty="0"/>
              <a:t>”，并且顺序是固定的（</a:t>
            </a:r>
            <a:r>
              <a:rPr lang="en-US" altLang="zh-CN" sz="2000" dirty="0"/>
              <a:t>first</a:t>
            </a:r>
            <a:r>
              <a:rPr lang="zh-CN" altLang="en-US" sz="2000" dirty="0"/>
              <a:t>，</a:t>
            </a:r>
            <a:r>
              <a:rPr lang="en-US" altLang="zh-CN" sz="2000" dirty="0"/>
              <a:t>second</a:t>
            </a:r>
            <a:r>
              <a:rPr lang="zh-CN" altLang="en-US" sz="2000" dirty="0"/>
              <a:t>）。</a:t>
            </a:r>
            <a:endParaRPr lang="en-US" altLang="zh-CN" sz="2000" dirty="0"/>
          </a:p>
          <a:p>
            <a:r>
              <a:rPr lang="en-US" altLang="zh-CN" sz="2000" dirty="0"/>
              <a:t>pair </a:t>
            </a:r>
            <a:r>
              <a:rPr lang="zh-CN" altLang="en-US" sz="2000" dirty="0"/>
              <a:t>用于将两个类型可能不同的对象组合在一起，把它们组合成单个操作对象。 </a:t>
            </a:r>
            <a:r>
              <a:rPr lang="en-US" altLang="zh-CN" sz="2000" dirty="0"/>
              <a:t>pair</a:t>
            </a:r>
            <a:r>
              <a:rPr lang="zh-CN" altLang="en-US" sz="2000" dirty="0"/>
              <a:t>像是仅含有两个数据成员的结构体。只不过</a:t>
            </a:r>
            <a:r>
              <a:rPr lang="en-US" altLang="zh-CN" sz="2000" dirty="0"/>
              <a:t>pair</a:t>
            </a:r>
            <a:r>
              <a:rPr lang="zh-CN" altLang="en-US" sz="2000" dirty="0"/>
              <a:t>对象的数据成员的名字是固定的，第</a:t>
            </a:r>
            <a:r>
              <a:rPr lang="en-US" altLang="zh-CN" sz="2000" dirty="0"/>
              <a:t>1</a:t>
            </a:r>
            <a:r>
              <a:rPr lang="zh-CN" altLang="en-US" sz="2000" dirty="0"/>
              <a:t>个叫</a:t>
            </a:r>
            <a:r>
              <a:rPr lang="en-US" altLang="zh-CN" sz="2000" dirty="0"/>
              <a:t>first</a:t>
            </a:r>
            <a:r>
              <a:rPr lang="zh-CN" altLang="en-US" sz="2000" dirty="0"/>
              <a:t>，第</a:t>
            </a:r>
            <a:r>
              <a:rPr lang="en-US" altLang="zh-CN" sz="2000" dirty="0"/>
              <a:t>2</a:t>
            </a:r>
            <a:r>
              <a:rPr lang="zh-CN" altLang="en-US" sz="2000" dirty="0"/>
              <a:t>个叫</a:t>
            </a:r>
            <a:r>
              <a:rPr lang="en-US" altLang="zh-CN" sz="2000" dirty="0"/>
              <a:t>second</a:t>
            </a:r>
          </a:p>
          <a:p>
            <a:r>
              <a:rPr lang="zh-CN" altLang="en-US" sz="2000" dirty="0"/>
              <a:t>定义</a:t>
            </a:r>
            <a:r>
              <a:rPr lang="en-US" altLang="zh-CN" sz="2000" dirty="0"/>
              <a:t>pair</a:t>
            </a:r>
            <a:r>
              <a:rPr lang="zh-CN" altLang="en-US" sz="2000" dirty="0"/>
              <a:t>对象的方法是：</a:t>
            </a:r>
            <a:endParaRPr lang="en-US" altLang="zh-CN" sz="2000" dirty="0"/>
          </a:p>
          <a:p>
            <a:r>
              <a:rPr lang="en-US" altLang="zh-CN" sz="2000" dirty="0"/>
              <a:t>pair &lt;T1, T2&gt; p1;   //</a:t>
            </a:r>
            <a:r>
              <a:rPr lang="zh-CN" altLang="en-US" sz="2000" dirty="0"/>
              <a:t>创建一个空的</a:t>
            </a:r>
            <a:r>
              <a:rPr lang="en-US" altLang="zh-CN" sz="2000" dirty="0"/>
              <a:t>pair</a:t>
            </a:r>
            <a:r>
              <a:rPr lang="zh-CN" altLang="en-US" sz="2000" dirty="0"/>
              <a:t>对象，它的两个元素分别是</a:t>
            </a:r>
            <a:r>
              <a:rPr lang="en-US" altLang="zh-CN" sz="2000" dirty="0"/>
              <a:t>T1</a:t>
            </a:r>
            <a:r>
              <a:rPr lang="zh-CN" altLang="en-US" sz="2000" dirty="0"/>
              <a:t>和</a:t>
            </a:r>
            <a:r>
              <a:rPr lang="en-US" altLang="zh-CN" sz="2000" dirty="0"/>
              <a:t>T2</a:t>
            </a:r>
            <a:r>
              <a:rPr lang="zh-CN" altLang="en-US" sz="2000" dirty="0"/>
              <a:t>类型，</a:t>
            </a:r>
            <a:endParaRPr lang="en-US" altLang="zh-CN" sz="2000" dirty="0"/>
          </a:p>
          <a:p>
            <a:r>
              <a:rPr lang="fr-FR" altLang="zh-CN" sz="2000" dirty="0"/>
              <a:t>pair&lt;T1, T2&gt; p1(v1, v2); //</a:t>
            </a:r>
            <a:r>
              <a:rPr lang="zh-CN" altLang="en-US" sz="2000" dirty="0"/>
              <a:t>创建一个</a:t>
            </a:r>
            <a:r>
              <a:rPr lang="en-US" altLang="zh-CN" sz="2000" dirty="0"/>
              <a:t>pair</a:t>
            </a:r>
            <a:r>
              <a:rPr lang="zh-CN" altLang="en-US" sz="2000" dirty="0"/>
              <a:t>对象，其中</a:t>
            </a:r>
            <a:r>
              <a:rPr lang="en-US" altLang="zh-CN" sz="2000" dirty="0"/>
              <a:t>first</a:t>
            </a:r>
            <a:r>
              <a:rPr lang="zh-CN" altLang="en-US" sz="2000" dirty="0"/>
              <a:t>成员初始化为</a:t>
            </a:r>
            <a:r>
              <a:rPr lang="en-US" altLang="zh-CN" sz="2000" dirty="0"/>
              <a:t>v1</a:t>
            </a:r>
            <a:r>
              <a:rPr lang="zh-CN" altLang="en-US" sz="2000" dirty="0"/>
              <a:t>，</a:t>
            </a:r>
            <a:r>
              <a:rPr lang="en-US" altLang="zh-CN" sz="2000" dirty="0"/>
              <a:t>second</a:t>
            </a:r>
            <a:r>
              <a:rPr lang="zh-CN" altLang="en-US" sz="2000" dirty="0"/>
              <a:t>成员初始化为</a:t>
            </a:r>
            <a:r>
              <a:rPr lang="en-US" altLang="zh-CN" sz="2000" dirty="0"/>
              <a:t>v2</a:t>
            </a:r>
          </a:p>
          <a:p>
            <a:endParaRPr lang="fr-FR" altLang="zh-CN" sz="2000" dirty="0"/>
          </a:p>
          <a:p>
            <a:endParaRPr lang="en-US" altLang="zh-CN" sz="2000" dirty="0"/>
          </a:p>
          <a:p>
            <a:endParaRPr lang="en-US" altLang="zh-CN" sz="2000" dirty="0"/>
          </a:p>
          <a:p>
            <a:endParaRPr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a:t>
            </a:r>
            <a:r>
              <a:rPr lang="en-US" altLang="zh-CN" dirty="0"/>
              <a:t>pair</a:t>
            </a:r>
            <a:r>
              <a:rPr lang="zh-CN" altLang="en-US" dirty="0"/>
              <a:t>对象</a:t>
            </a:r>
          </a:p>
        </p:txBody>
      </p:sp>
      <p:sp>
        <p:nvSpPr>
          <p:cNvPr id="3" name="内容占位符 2"/>
          <p:cNvSpPr>
            <a:spLocks noGrp="1"/>
          </p:cNvSpPr>
          <p:nvPr>
            <p:ph idx="1"/>
          </p:nvPr>
        </p:nvSpPr>
        <p:spPr>
          <a:xfrm>
            <a:off x="1024128" y="1555658"/>
            <a:ext cx="10405872" cy="4771381"/>
          </a:xfrm>
        </p:spPr>
        <p:txBody>
          <a:bodyPr>
            <a:normAutofit fontScale="55000" lnSpcReduction="20000"/>
          </a:bodyPr>
          <a:lstStyle/>
          <a:p>
            <a:r>
              <a:rPr lang="en-US" altLang="zh-CN" dirty="0"/>
              <a:t>#include &lt;bits/</a:t>
            </a:r>
            <a:r>
              <a:rPr lang="en-US" altLang="zh-CN" dirty="0" err="1"/>
              <a:t>stdc</a:t>
            </a:r>
            <a:r>
              <a:rPr lang="en-US" altLang="zh-CN" dirty="0"/>
              <a:t>++.h&gt;</a:t>
            </a:r>
          </a:p>
          <a:p>
            <a:r>
              <a:rPr lang="en-US" altLang="zh-CN" dirty="0"/>
              <a:t>using namespace std;</a:t>
            </a:r>
          </a:p>
          <a:p>
            <a:r>
              <a:rPr lang="en-US" altLang="zh-CN" dirty="0"/>
              <a:t>int main() {</a:t>
            </a:r>
          </a:p>
          <a:p>
            <a:r>
              <a:rPr lang="en-US" altLang="zh-CN" dirty="0"/>
              <a:t>	pair&lt;int, char&gt; p1;</a:t>
            </a:r>
          </a:p>
          <a:p>
            <a:r>
              <a:rPr lang="en-US" altLang="zh-CN" dirty="0"/>
              <a:t>	p1.first = 100;</a:t>
            </a:r>
          </a:p>
          <a:p>
            <a:r>
              <a:rPr lang="en-US" altLang="zh-CN" dirty="0"/>
              <a:t>	p1.second = 'G';</a:t>
            </a:r>
          </a:p>
          <a:p>
            <a:r>
              <a:rPr lang="en-US" altLang="zh-CN" dirty="0"/>
              <a:t>	</a:t>
            </a:r>
            <a:r>
              <a:rPr lang="en-US" altLang="zh-CN" dirty="0" err="1"/>
              <a:t>cout</a:t>
            </a:r>
            <a:r>
              <a:rPr lang="en-US" altLang="zh-CN" dirty="0"/>
              <a:t> &lt;&lt; p1.first &lt;&lt; ' ' &lt;&lt; p1.second &lt;&lt; </a:t>
            </a:r>
            <a:r>
              <a:rPr lang="en-US" altLang="zh-CN" dirty="0" err="1"/>
              <a:t>endl</a:t>
            </a:r>
            <a:r>
              <a:rPr lang="en-US" altLang="zh-CN" dirty="0"/>
              <a:t>;</a:t>
            </a:r>
          </a:p>
          <a:p>
            <a:r>
              <a:rPr lang="en-US" altLang="zh-CN" dirty="0"/>
              <a:t>         pair&lt;string, int&gt; p2("hello", 123);</a:t>
            </a:r>
          </a:p>
          <a:p>
            <a:r>
              <a:rPr lang="en-US" altLang="zh-CN" dirty="0"/>
              <a:t>	</a:t>
            </a:r>
            <a:r>
              <a:rPr lang="en-US" altLang="zh-CN" dirty="0" err="1"/>
              <a:t>cout</a:t>
            </a:r>
            <a:r>
              <a:rPr lang="en-US" altLang="zh-CN" dirty="0"/>
              <a:t> &lt;&lt; p2.first &lt;&lt; ' ' &lt;&lt; p2.second &lt;&lt; </a:t>
            </a:r>
            <a:r>
              <a:rPr lang="en-US" altLang="zh-CN" dirty="0" err="1"/>
              <a:t>endl</a:t>
            </a:r>
            <a:r>
              <a:rPr lang="en-US" altLang="zh-CN" dirty="0"/>
              <a:t>;</a:t>
            </a:r>
          </a:p>
          <a:p>
            <a:r>
              <a:rPr lang="en-US" altLang="zh-CN" dirty="0"/>
              <a:t>	pair&lt;int, double&gt; p3;</a:t>
            </a:r>
          </a:p>
          <a:p>
            <a:r>
              <a:rPr lang="en-US" altLang="zh-CN" dirty="0"/>
              <a:t>	p3 = </a:t>
            </a:r>
            <a:r>
              <a:rPr lang="en-US" altLang="zh-CN" dirty="0" err="1"/>
              <a:t>make_pair</a:t>
            </a:r>
            <a:r>
              <a:rPr lang="en-US" altLang="zh-CN" dirty="0"/>
              <a:t>(1000, 3.14);</a:t>
            </a:r>
          </a:p>
          <a:p>
            <a:r>
              <a:rPr lang="en-US" altLang="zh-CN" dirty="0"/>
              <a:t>	</a:t>
            </a:r>
            <a:r>
              <a:rPr lang="en-US" altLang="zh-CN" dirty="0" err="1"/>
              <a:t>cout</a:t>
            </a:r>
            <a:r>
              <a:rPr lang="en-US" altLang="zh-CN" dirty="0"/>
              <a:t> &lt;&lt; p3.first &lt;&lt; ' ' &lt;&lt; p3.second &lt;&lt; </a:t>
            </a:r>
            <a:r>
              <a:rPr lang="en-US" altLang="zh-CN" dirty="0" err="1"/>
              <a:t>endl</a:t>
            </a:r>
            <a:r>
              <a:rPr lang="en-US" altLang="zh-CN" dirty="0"/>
              <a:t>;</a:t>
            </a:r>
          </a:p>
          <a:p>
            <a:r>
              <a:rPr lang="en-US" altLang="zh-CN" dirty="0"/>
              <a:t>}</a:t>
            </a:r>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pair</a:t>
            </a:r>
            <a:r>
              <a:rPr lang="zh-CN" altLang="en-US" dirty="0"/>
              <a:t>支持的基本运算</a:t>
            </a:r>
          </a:p>
        </p:txBody>
      </p:sp>
      <p:sp>
        <p:nvSpPr>
          <p:cNvPr id="3" name="内容占位符 2"/>
          <p:cNvSpPr>
            <a:spLocks noGrp="1"/>
          </p:cNvSpPr>
          <p:nvPr>
            <p:ph idx="1"/>
          </p:nvPr>
        </p:nvSpPr>
        <p:spPr/>
        <p:txBody>
          <a:bodyPr/>
          <a:lstStyle/>
          <a:p>
            <a:r>
              <a:rPr lang="en-US" altLang="zh-CN" dirty="0"/>
              <a:t>1. </a:t>
            </a:r>
            <a:r>
              <a:rPr lang="zh-CN" altLang="en-US" dirty="0"/>
              <a:t>赋值运算</a:t>
            </a:r>
            <a:endParaRPr lang="en-US" altLang="zh-CN" dirty="0"/>
          </a:p>
          <a:p>
            <a:r>
              <a:rPr lang="zh-CN" altLang="en-US" dirty="0"/>
              <a:t>允许在两个类型相同的</a:t>
            </a:r>
            <a:r>
              <a:rPr lang="en-US" altLang="zh-CN" dirty="0"/>
              <a:t>pair</a:t>
            </a:r>
            <a:r>
              <a:rPr lang="zh-CN" altLang="en-US" dirty="0"/>
              <a:t>之间赋值。</a:t>
            </a:r>
            <a:endParaRPr lang="en-US" altLang="zh-CN" dirty="0"/>
          </a:p>
          <a:p>
            <a:r>
              <a:rPr lang="zh-CN" altLang="en-US" dirty="0"/>
              <a:t>例如：</a:t>
            </a:r>
            <a:endParaRPr lang="en-US" altLang="zh-CN" dirty="0"/>
          </a:p>
          <a:p>
            <a:r>
              <a:rPr lang="en-US" altLang="zh-CN" dirty="0"/>
              <a:t>pair&lt;int, double&gt;p1, p2(100, 3.14);</a:t>
            </a:r>
          </a:p>
          <a:p>
            <a:r>
              <a:rPr lang="en-US" altLang="zh-CN" dirty="0"/>
              <a:t>p1 = p2;</a:t>
            </a:r>
          </a:p>
          <a:p>
            <a:r>
              <a:rPr lang="en-US" altLang="zh-CN" dirty="0"/>
              <a:t>2. </a:t>
            </a:r>
            <a:r>
              <a:rPr lang="zh-CN" altLang="en-US" dirty="0"/>
              <a:t>相等比较</a:t>
            </a:r>
            <a:r>
              <a:rPr lang="en-US" altLang="zh-CN" dirty="0"/>
              <a:t>==</a:t>
            </a:r>
          </a:p>
          <a:p>
            <a:r>
              <a:rPr lang="zh-CN" altLang="en-US" dirty="0"/>
              <a:t>如果两个</a:t>
            </a:r>
            <a:r>
              <a:rPr lang="en-US" altLang="zh-CN" dirty="0"/>
              <a:t>pair</a:t>
            </a:r>
            <a:r>
              <a:rPr lang="zh-CN" altLang="en-US" dirty="0"/>
              <a:t>对象的</a:t>
            </a:r>
            <a:r>
              <a:rPr lang="en-US" altLang="zh-CN" dirty="0"/>
              <a:t>first</a:t>
            </a:r>
            <a:r>
              <a:rPr lang="zh-CN" altLang="en-US" dirty="0"/>
              <a:t>和</a:t>
            </a:r>
            <a:r>
              <a:rPr lang="en-US" altLang="zh-CN" dirty="0"/>
              <a:t>second</a:t>
            </a:r>
            <a:r>
              <a:rPr lang="zh-CN" altLang="en-US" dirty="0"/>
              <a:t>成员依次相等，则这两个对象相等。</a:t>
            </a:r>
          </a:p>
          <a:p>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a:t>STL</a:t>
            </a:r>
            <a:r>
              <a:rPr lang="zh-CN" altLang="en-US"/>
              <a:t>概述</a:t>
            </a:r>
          </a:p>
        </p:txBody>
      </p:sp>
      <p:sp>
        <p:nvSpPr>
          <p:cNvPr id="10243" name="Rectangle 3"/>
          <p:cNvSpPr>
            <a:spLocks noGrp="1" noChangeArrowheads="1"/>
          </p:cNvSpPr>
          <p:nvPr>
            <p:ph type="body" idx="1"/>
          </p:nvPr>
        </p:nvSpPr>
        <p:spPr>
          <a:xfrm>
            <a:off x="1024255" y="1487170"/>
            <a:ext cx="10405745" cy="4822190"/>
          </a:xfrm>
        </p:spPr>
        <p:txBody>
          <a:bodyPr/>
          <a:lstStyle/>
          <a:p>
            <a:pPr eaLnBrk="1" hangingPunct="1"/>
            <a:r>
              <a:rPr lang="en-US" altLang="zh-CN" sz="2000" dirty="0">
                <a:ea typeface="宋体" panose="02010600030101010101" pitchFamily="2" charset="-122"/>
              </a:rPr>
              <a:t>STL</a:t>
            </a:r>
            <a:r>
              <a:rPr lang="zh-CN" altLang="en-US" sz="2000" dirty="0">
                <a:ea typeface="宋体" panose="02010600030101010101" pitchFamily="2" charset="-122"/>
              </a:rPr>
              <a:t>组件</a:t>
            </a:r>
          </a:p>
          <a:p>
            <a:pPr lvl="1" eaLnBrk="1" hangingPunct="1"/>
            <a:r>
              <a:rPr sz="2000" dirty="0">
                <a:ea typeface="宋体" panose="02010600030101010101" pitchFamily="2" charset="-122"/>
              </a:rPr>
              <a:t>容器（Container） － 管理某类对象的集合</a:t>
            </a:r>
          </a:p>
          <a:p>
            <a:pPr lvl="1" eaLnBrk="1" hangingPunct="1"/>
            <a:r>
              <a:rPr sz="2000" dirty="0">
                <a:ea typeface="宋体" panose="02010600030101010101" pitchFamily="2" charset="-122"/>
              </a:rPr>
              <a:t>迭代器（Iterator） － 在对象集合上进行遍历</a:t>
            </a:r>
          </a:p>
          <a:p>
            <a:pPr lvl="1" eaLnBrk="1" hangingPunct="1"/>
            <a:r>
              <a:rPr sz="2000" dirty="0">
                <a:ea typeface="宋体" panose="02010600030101010101" pitchFamily="2" charset="-122"/>
              </a:rPr>
              <a:t>算法（Algorithm） － 处理集合内的元素</a:t>
            </a:r>
          </a:p>
          <a:p>
            <a:pPr lvl="1" eaLnBrk="1" hangingPunct="1"/>
            <a:r>
              <a:rPr sz="2000" dirty="0">
                <a:ea typeface="宋体" panose="02010600030101010101" pitchFamily="2" charset="-122"/>
              </a:rPr>
              <a:t>容器适配器（container adaptor）</a:t>
            </a:r>
          </a:p>
          <a:p>
            <a:pPr lvl="1" eaLnBrk="1" hangingPunct="1"/>
            <a:r>
              <a:rPr sz="2000" dirty="0">
                <a:ea typeface="宋体" panose="02010600030101010101" pitchFamily="2" charset="-122"/>
              </a:rPr>
              <a:t>函数对象(functor) </a:t>
            </a:r>
          </a:p>
        </p:txBody>
      </p:sp>
      <p:grpSp>
        <p:nvGrpSpPr>
          <p:cNvPr id="10244" name="Group 4"/>
          <p:cNvGrpSpPr/>
          <p:nvPr/>
        </p:nvGrpSpPr>
        <p:grpSpPr bwMode="auto">
          <a:xfrm>
            <a:off x="2135188" y="4227513"/>
            <a:ext cx="8208962" cy="2233612"/>
            <a:chOff x="340" y="2296"/>
            <a:chExt cx="5171" cy="1407"/>
          </a:xfrm>
        </p:grpSpPr>
        <p:sp>
          <p:nvSpPr>
            <p:cNvPr id="10246" name="AutoShape 5"/>
            <p:cNvSpPr>
              <a:spLocks noChangeArrowheads="1"/>
            </p:cNvSpPr>
            <p:nvPr/>
          </p:nvSpPr>
          <p:spPr bwMode="auto">
            <a:xfrm>
              <a:off x="340" y="2296"/>
              <a:ext cx="1043" cy="681"/>
            </a:xfrm>
            <a:prstGeom prst="flowChartMagneticDisk">
              <a:avLst/>
            </a:prstGeom>
            <a:solidFill>
              <a:schemeClr val="bg1"/>
            </a:solidFill>
            <a:ln w="12700">
              <a:solidFill>
                <a:schemeClr val="tx1"/>
              </a:solidFill>
              <a:round/>
            </a:ln>
          </p:spPr>
          <p:txBody>
            <a:bodyPr wrap="none" lIns="0" tIns="0" rIns="0" bIns="0"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0"/>
                </a:spcBef>
              </a:pPr>
              <a:r>
                <a:rPr kumimoji="0" lang="zh-CN" altLang="en-US" sz="2000">
                  <a:solidFill>
                    <a:schemeClr val="tx2"/>
                  </a:solidFill>
                  <a:latin typeface="黑体" panose="02010609060101010101" pitchFamily="49" charset="-122"/>
                  <a:ea typeface="黑体" panose="02010609060101010101" pitchFamily="49" charset="-122"/>
                </a:rPr>
                <a:t>容器</a:t>
              </a:r>
            </a:p>
            <a:p>
              <a:pPr algn="ctr">
                <a:spcBef>
                  <a:spcPct val="0"/>
                </a:spcBef>
              </a:pPr>
              <a:r>
                <a:rPr kumimoji="0" lang="en-US" altLang="zh-CN" sz="2000">
                  <a:solidFill>
                    <a:schemeClr val="tx2"/>
                  </a:solidFill>
                  <a:latin typeface="黑体" panose="02010609060101010101" pitchFamily="49" charset="-122"/>
                  <a:ea typeface="黑体" panose="02010609060101010101" pitchFamily="49" charset="-122"/>
                </a:rPr>
                <a:t>Container</a:t>
              </a:r>
            </a:p>
          </p:txBody>
        </p:sp>
        <p:sp>
          <p:nvSpPr>
            <p:cNvPr id="10247" name="AutoShape 6"/>
            <p:cNvSpPr>
              <a:spLocks noChangeArrowheads="1"/>
            </p:cNvSpPr>
            <p:nvPr/>
          </p:nvSpPr>
          <p:spPr bwMode="auto">
            <a:xfrm>
              <a:off x="340" y="3067"/>
              <a:ext cx="1043" cy="636"/>
            </a:xfrm>
            <a:prstGeom prst="flowChartMagneticDisk">
              <a:avLst/>
            </a:prstGeom>
            <a:solidFill>
              <a:schemeClr val="bg1"/>
            </a:solidFill>
            <a:ln w="12700">
              <a:solidFill>
                <a:schemeClr val="tx1"/>
              </a:solidFill>
              <a:round/>
            </a:ln>
          </p:spPr>
          <p:txBody>
            <a:bodyPr wrap="none" lIns="0" tIns="0" rIns="0" bIns="0"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0"/>
                </a:spcBef>
              </a:pPr>
              <a:r>
                <a:rPr kumimoji="0" lang="zh-CN" altLang="en-US" sz="2000">
                  <a:solidFill>
                    <a:schemeClr val="tx2"/>
                  </a:solidFill>
                  <a:latin typeface="黑体" panose="02010609060101010101" pitchFamily="49" charset="-122"/>
                  <a:ea typeface="黑体" panose="02010609060101010101" pitchFamily="49" charset="-122"/>
                </a:rPr>
                <a:t>容器</a:t>
              </a:r>
            </a:p>
            <a:p>
              <a:pPr algn="ctr">
                <a:spcBef>
                  <a:spcPct val="0"/>
                </a:spcBef>
              </a:pPr>
              <a:r>
                <a:rPr kumimoji="0" lang="en-US" altLang="zh-CN" sz="2000">
                  <a:solidFill>
                    <a:schemeClr val="tx2"/>
                  </a:solidFill>
                  <a:latin typeface="黑体" panose="02010609060101010101" pitchFamily="49" charset="-122"/>
                  <a:ea typeface="黑体" panose="02010609060101010101" pitchFamily="49" charset="-122"/>
                </a:rPr>
                <a:t>Container</a:t>
              </a:r>
            </a:p>
          </p:txBody>
        </p:sp>
        <p:sp>
          <p:nvSpPr>
            <p:cNvPr id="10248" name="AutoShape 7"/>
            <p:cNvSpPr>
              <a:spLocks noChangeArrowheads="1"/>
            </p:cNvSpPr>
            <p:nvPr/>
          </p:nvSpPr>
          <p:spPr bwMode="auto">
            <a:xfrm>
              <a:off x="4513" y="2703"/>
              <a:ext cx="998" cy="636"/>
            </a:xfrm>
            <a:prstGeom prst="flowChartMagneticDisk">
              <a:avLst/>
            </a:prstGeom>
            <a:solidFill>
              <a:schemeClr val="bg1"/>
            </a:solidFill>
            <a:ln w="12700">
              <a:solidFill>
                <a:schemeClr val="tx1"/>
              </a:solidFill>
              <a:round/>
            </a:ln>
          </p:spPr>
          <p:txBody>
            <a:bodyPr wrap="none" lIns="0" tIns="0" rIns="0" bIns="0"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0"/>
                </a:spcBef>
              </a:pPr>
              <a:r>
                <a:rPr kumimoji="0" lang="zh-CN" altLang="en-US" sz="2000">
                  <a:solidFill>
                    <a:schemeClr val="tx2"/>
                  </a:solidFill>
                  <a:latin typeface="黑体" panose="02010609060101010101" pitchFamily="49" charset="-122"/>
                  <a:ea typeface="黑体" panose="02010609060101010101" pitchFamily="49" charset="-122"/>
                </a:rPr>
                <a:t>容器</a:t>
              </a:r>
            </a:p>
            <a:p>
              <a:pPr algn="ctr">
                <a:spcBef>
                  <a:spcPct val="0"/>
                </a:spcBef>
              </a:pPr>
              <a:r>
                <a:rPr kumimoji="0" lang="en-US" altLang="zh-CN" sz="2000">
                  <a:solidFill>
                    <a:schemeClr val="tx2"/>
                  </a:solidFill>
                  <a:latin typeface="黑体" panose="02010609060101010101" pitchFamily="49" charset="-122"/>
                  <a:ea typeface="黑体" panose="02010609060101010101" pitchFamily="49" charset="-122"/>
                </a:rPr>
                <a:t>Container</a:t>
              </a:r>
            </a:p>
          </p:txBody>
        </p:sp>
        <p:sp>
          <p:nvSpPr>
            <p:cNvPr id="10249" name="Rectangle 8"/>
            <p:cNvSpPr>
              <a:spLocks noChangeArrowheads="1"/>
            </p:cNvSpPr>
            <p:nvPr/>
          </p:nvSpPr>
          <p:spPr bwMode="auto">
            <a:xfrm>
              <a:off x="2426" y="2478"/>
              <a:ext cx="1089" cy="1088"/>
            </a:xfrm>
            <a:prstGeom prst="rect">
              <a:avLst/>
            </a:prstGeom>
            <a:solidFill>
              <a:schemeClr val="bg1"/>
            </a:solidFill>
            <a:ln w="9525">
              <a:solidFill>
                <a:schemeClr val="tx1"/>
              </a:solidFill>
              <a:miter lim="800000"/>
            </a:ln>
          </p:spPr>
          <p:txBody>
            <a:bodyPr wrap="none" lIns="0" tIns="0" rIns="0" bIns="0"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0"/>
                </a:spcBef>
              </a:pPr>
              <a:r>
                <a:rPr kumimoji="0" lang="zh-CN" altLang="en-US" sz="2000">
                  <a:solidFill>
                    <a:schemeClr val="tx2"/>
                  </a:solidFill>
                  <a:latin typeface="黑体" panose="02010609060101010101" pitchFamily="49" charset="-122"/>
                  <a:ea typeface="黑体" panose="02010609060101010101" pitchFamily="49" charset="-122"/>
                </a:rPr>
                <a:t>算法</a:t>
              </a:r>
            </a:p>
            <a:p>
              <a:pPr algn="ctr">
                <a:spcBef>
                  <a:spcPct val="0"/>
                </a:spcBef>
              </a:pPr>
              <a:r>
                <a:rPr kumimoji="0" lang="en-US" altLang="zh-CN" sz="2000">
                  <a:solidFill>
                    <a:schemeClr val="tx2"/>
                  </a:solidFill>
                  <a:latin typeface="黑体" panose="02010609060101010101" pitchFamily="49" charset="-122"/>
                  <a:ea typeface="黑体" panose="02010609060101010101" pitchFamily="49" charset="-122"/>
                </a:rPr>
                <a:t>Algorithm</a:t>
              </a:r>
            </a:p>
          </p:txBody>
        </p:sp>
        <p:sp>
          <p:nvSpPr>
            <p:cNvPr id="10250" name="AutoShape 9"/>
            <p:cNvSpPr>
              <a:spLocks noChangeArrowheads="1"/>
            </p:cNvSpPr>
            <p:nvPr/>
          </p:nvSpPr>
          <p:spPr bwMode="auto">
            <a:xfrm>
              <a:off x="1474" y="2478"/>
              <a:ext cx="907" cy="362"/>
            </a:xfrm>
            <a:prstGeom prst="rightArrow">
              <a:avLst>
                <a:gd name="adj1" fmla="val 50000"/>
                <a:gd name="adj2" fmla="val 62638"/>
              </a:avLst>
            </a:prstGeom>
            <a:solidFill>
              <a:schemeClr val="accent1"/>
            </a:solidFill>
            <a:ln w="9525">
              <a:solidFill>
                <a:schemeClr val="tx1"/>
              </a:solidFill>
              <a:miter lim="800000"/>
            </a:ln>
          </p:spPr>
          <p:txBody>
            <a:bodyPr wrap="none" lIns="0" tIns="0" rIns="0" bIns="0"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0"/>
                </a:spcBef>
              </a:pPr>
              <a:r>
                <a:rPr kumimoji="0" lang="zh-CN" altLang="en-US" sz="1400" b="1">
                  <a:solidFill>
                    <a:schemeClr val="tx2"/>
                  </a:solidFill>
                  <a:latin typeface="Times New Roman" panose="02020603050405020304" pitchFamily="18" charset="0"/>
                </a:rPr>
                <a:t>迭代器</a:t>
              </a:r>
              <a:r>
                <a:rPr kumimoji="0" lang="en-US" altLang="zh-CN" sz="1400" b="1">
                  <a:solidFill>
                    <a:schemeClr val="tx2"/>
                  </a:solidFill>
                  <a:latin typeface="Times New Roman" panose="02020603050405020304" pitchFamily="18" charset="0"/>
                </a:rPr>
                <a:t>Iterator</a:t>
              </a:r>
            </a:p>
          </p:txBody>
        </p:sp>
        <p:sp>
          <p:nvSpPr>
            <p:cNvPr id="10251" name="AutoShape 10"/>
            <p:cNvSpPr>
              <a:spLocks noChangeArrowheads="1"/>
            </p:cNvSpPr>
            <p:nvPr/>
          </p:nvSpPr>
          <p:spPr bwMode="auto">
            <a:xfrm>
              <a:off x="1474" y="3203"/>
              <a:ext cx="907" cy="362"/>
            </a:xfrm>
            <a:prstGeom prst="rightArrow">
              <a:avLst>
                <a:gd name="adj1" fmla="val 50000"/>
                <a:gd name="adj2" fmla="val 62638"/>
              </a:avLst>
            </a:prstGeom>
            <a:solidFill>
              <a:schemeClr val="accent1"/>
            </a:solidFill>
            <a:ln w="9525">
              <a:solidFill>
                <a:schemeClr val="tx1"/>
              </a:solidFill>
              <a:miter lim="800000"/>
            </a:ln>
          </p:spPr>
          <p:txBody>
            <a:bodyPr wrap="none" lIns="0" tIns="0" rIns="0" bIns="0"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0"/>
                </a:spcBef>
              </a:pPr>
              <a:r>
                <a:rPr kumimoji="0" lang="zh-CN" altLang="en-US" sz="1400" b="1">
                  <a:solidFill>
                    <a:schemeClr val="tx2"/>
                  </a:solidFill>
                  <a:latin typeface="Times New Roman" panose="02020603050405020304" pitchFamily="18" charset="0"/>
                </a:rPr>
                <a:t>迭代器</a:t>
              </a:r>
              <a:r>
                <a:rPr kumimoji="0" lang="en-US" altLang="zh-CN" sz="1400" b="1">
                  <a:solidFill>
                    <a:schemeClr val="tx2"/>
                  </a:solidFill>
                  <a:latin typeface="Times New Roman" panose="02020603050405020304" pitchFamily="18" charset="0"/>
                </a:rPr>
                <a:t>Iterator</a:t>
              </a:r>
            </a:p>
          </p:txBody>
        </p:sp>
        <p:sp>
          <p:nvSpPr>
            <p:cNvPr id="10252" name="AutoShape 11"/>
            <p:cNvSpPr>
              <a:spLocks noChangeArrowheads="1"/>
            </p:cNvSpPr>
            <p:nvPr/>
          </p:nvSpPr>
          <p:spPr bwMode="auto">
            <a:xfrm>
              <a:off x="3560" y="2841"/>
              <a:ext cx="907" cy="362"/>
            </a:xfrm>
            <a:prstGeom prst="rightArrow">
              <a:avLst>
                <a:gd name="adj1" fmla="val 50000"/>
                <a:gd name="adj2" fmla="val 62638"/>
              </a:avLst>
            </a:prstGeom>
            <a:solidFill>
              <a:schemeClr val="accent1"/>
            </a:solidFill>
            <a:ln w="9525">
              <a:solidFill>
                <a:schemeClr val="tx1"/>
              </a:solidFill>
              <a:miter lim="800000"/>
            </a:ln>
          </p:spPr>
          <p:txBody>
            <a:bodyPr wrap="none" lIns="0" tIns="0" rIns="0" bIns="0"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0"/>
                </a:spcBef>
              </a:pPr>
              <a:r>
                <a:rPr kumimoji="0" lang="zh-CN" altLang="en-US" sz="1400" b="1">
                  <a:solidFill>
                    <a:schemeClr val="tx2"/>
                  </a:solidFill>
                  <a:latin typeface="Times New Roman" panose="02020603050405020304" pitchFamily="18" charset="0"/>
                </a:rPr>
                <a:t>迭代器</a:t>
              </a:r>
              <a:r>
                <a:rPr kumimoji="0" lang="en-US" altLang="zh-CN" sz="1400" b="1">
                  <a:solidFill>
                    <a:schemeClr val="tx2"/>
                  </a:solidFill>
                  <a:latin typeface="Times New Roman" panose="02020603050405020304" pitchFamily="18" charset="0"/>
                </a:rPr>
                <a:t>Iterator</a:t>
              </a:r>
            </a:p>
          </p:txBody>
        </p:sp>
      </p:grpSp>
      <p:sp>
        <p:nvSpPr>
          <p:cNvPr id="10245" name="Text Box 12"/>
          <p:cNvSpPr txBox="1">
            <a:spLocks noChangeArrowheads="1"/>
          </p:cNvSpPr>
          <p:nvPr/>
        </p:nvSpPr>
        <p:spPr bwMode="auto">
          <a:xfrm>
            <a:off x="4943475" y="6532563"/>
            <a:ext cx="215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0"/>
              </a:spcBef>
            </a:pPr>
            <a:r>
              <a:rPr kumimoji="0" lang="en-US" altLang="zh-CN" sz="2000">
                <a:solidFill>
                  <a:schemeClr val="tx2"/>
                </a:solidFill>
                <a:latin typeface="黑体" panose="02010609060101010101" pitchFamily="49" charset="-122"/>
                <a:ea typeface="黑体" panose="02010609060101010101" pitchFamily="49" charset="-122"/>
              </a:rPr>
              <a:t>STL</a:t>
            </a:r>
            <a:r>
              <a:rPr kumimoji="0" lang="zh-CN" altLang="en-US" sz="2000">
                <a:solidFill>
                  <a:schemeClr val="tx2"/>
                </a:solidFill>
                <a:latin typeface="黑体" panose="02010609060101010101" pitchFamily="49" charset="-122"/>
                <a:ea typeface="黑体" panose="02010609060101010101" pitchFamily="49" charset="-122"/>
              </a:rPr>
              <a:t>组件之间的协作</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pair</a:t>
            </a:r>
            <a:r>
              <a:rPr lang="zh-CN" altLang="en-US" dirty="0"/>
              <a:t>支持的基本运算</a:t>
            </a:r>
          </a:p>
        </p:txBody>
      </p:sp>
      <p:sp>
        <p:nvSpPr>
          <p:cNvPr id="3" name="内容占位符 2"/>
          <p:cNvSpPr>
            <a:spLocks noGrp="1"/>
          </p:cNvSpPr>
          <p:nvPr>
            <p:ph idx="1"/>
          </p:nvPr>
        </p:nvSpPr>
        <p:spPr/>
        <p:txBody>
          <a:bodyPr>
            <a:normAutofit/>
          </a:bodyPr>
          <a:lstStyle/>
          <a:p>
            <a:r>
              <a:rPr lang="en-US" altLang="zh-CN" dirty="0"/>
              <a:t>3. </a:t>
            </a:r>
            <a:r>
              <a:rPr lang="zh-CN" altLang="en-US" dirty="0"/>
              <a:t>不相等比较比较</a:t>
            </a:r>
            <a:r>
              <a:rPr lang="en-US" altLang="zh-CN" dirty="0"/>
              <a:t>!=</a:t>
            </a:r>
          </a:p>
          <a:p>
            <a:r>
              <a:rPr lang="zh-CN" altLang="en-US" dirty="0"/>
              <a:t>先比较</a:t>
            </a:r>
            <a:r>
              <a:rPr lang="en-US" altLang="zh-CN" dirty="0"/>
              <a:t>p1, p2</a:t>
            </a:r>
            <a:r>
              <a:rPr lang="zh-CN" altLang="en-US" dirty="0"/>
              <a:t>的</a:t>
            </a:r>
            <a:r>
              <a:rPr lang="en-US" altLang="zh-CN" dirty="0"/>
              <a:t>first</a:t>
            </a:r>
            <a:r>
              <a:rPr lang="zh-CN" altLang="en-US" dirty="0"/>
              <a:t>，如果不相等，则得出不相等的结论；否则，再比较</a:t>
            </a:r>
            <a:r>
              <a:rPr lang="en-US" altLang="zh-CN" dirty="0"/>
              <a:t>p1, p2</a:t>
            </a:r>
            <a:r>
              <a:rPr lang="zh-CN" altLang="en-US" dirty="0"/>
              <a:t>的</a:t>
            </a:r>
            <a:r>
              <a:rPr lang="en-US" altLang="zh-CN" dirty="0"/>
              <a:t>second</a:t>
            </a:r>
          </a:p>
          <a:p>
            <a:r>
              <a:rPr lang="en-US" altLang="zh-CN" dirty="0"/>
              <a:t>4.&lt;, &lt;=, &gt;, &gt;=</a:t>
            </a:r>
          </a:p>
          <a:p>
            <a:r>
              <a:rPr lang="zh-CN" altLang="en-US" dirty="0"/>
              <a:t>这</a:t>
            </a:r>
            <a:r>
              <a:rPr lang="en-US" altLang="zh-CN" dirty="0"/>
              <a:t>4</a:t>
            </a:r>
            <a:r>
              <a:rPr lang="zh-CN" altLang="en-US" dirty="0"/>
              <a:t>个比较运算都是先比较序对的</a:t>
            </a:r>
            <a:r>
              <a:rPr lang="en-US" altLang="zh-CN" dirty="0"/>
              <a:t>first</a:t>
            </a:r>
            <a:r>
              <a:rPr lang="zh-CN" altLang="en-US" dirty="0"/>
              <a:t>元素。如果已经比较出结果，就不再比较</a:t>
            </a:r>
            <a:r>
              <a:rPr lang="en-US" altLang="zh-CN" dirty="0"/>
              <a:t>second</a:t>
            </a:r>
            <a:r>
              <a:rPr lang="zh-CN" altLang="en-US" dirty="0"/>
              <a:t>元素。只有在</a:t>
            </a:r>
            <a:r>
              <a:rPr lang="en-US" altLang="zh-CN" dirty="0"/>
              <a:t>first</a:t>
            </a:r>
            <a:r>
              <a:rPr lang="zh-CN" altLang="en-US" dirty="0"/>
              <a:t>相等的情况下，才会继续比较</a:t>
            </a:r>
            <a:r>
              <a:rPr lang="en-US" altLang="zh-CN" dirty="0"/>
              <a:t>second</a:t>
            </a:r>
            <a:r>
              <a:rPr lang="zh-CN" altLang="en-US" dirty="0"/>
              <a:t>元素。</a:t>
            </a:r>
            <a:endParaRPr lang="en-US" altLang="zh-CN" dirty="0"/>
          </a:p>
          <a:p>
            <a:r>
              <a:rPr lang="zh-CN" altLang="en-US" dirty="0"/>
              <a:t>我们看下程序例子。</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Pair</a:t>
            </a:r>
            <a:r>
              <a:rPr lang="zh-CN" altLang="en-US" dirty="0"/>
              <a:t>的比较运算</a:t>
            </a:r>
          </a:p>
        </p:txBody>
      </p:sp>
      <p:sp>
        <p:nvSpPr>
          <p:cNvPr id="3" name="内容占位符 2"/>
          <p:cNvSpPr>
            <a:spLocks noGrp="1"/>
          </p:cNvSpPr>
          <p:nvPr>
            <p:ph idx="1"/>
          </p:nvPr>
        </p:nvSpPr>
        <p:spPr>
          <a:xfrm>
            <a:off x="1024128" y="1515979"/>
            <a:ext cx="10405872" cy="5137483"/>
          </a:xfrm>
        </p:spPr>
        <p:txBody>
          <a:bodyPr>
            <a:normAutofit lnSpcReduction="10000"/>
          </a:bodyPr>
          <a:lstStyle/>
          <a:p>
            <a:pPr>
              <a:lnSpc>
                <a:spcPct val="140000"/>
              </a:lnSpc>
              <a:spcBef>
                <a:spcPts val="0"/>
              </a:spcBef>
              <a:spcAft>
                <a:spcPts val="0"/>
              </a:spcAft>
            </a:pPr>
            <a:r>
              <a:rPr lang="en-US" altLang="zh-CN" sz="1100" dirty="0"/>
              <a:t>//</a:t>
            </a:r>
            <a:r>
              <a:rPr lang="zh-CN" altLang="en-US" sz="1100" dirty="0"/>
              <a:t>测试</a:t>
            </a:r>
            <a:r>
              <a:rPr lang="en-US" altLang="zh-CN" sz="1100" dirty="0"/>
              <a:t>pair</a:t>
            </a:r>
            <a:r>
              <a:rPr lang="zh-CN" altLang="en-US" sz="1100" dirty="0"/>
              <a:t>的小于运算 </a:t>
            </a:r>
          </a:p>
          <a:p>
            <a:pPr>
              <a:lnSpc>
                <a:spcPct val="140000"/>
              </a:lnSpc>
              <a:spcBef>
                <a:spcPts val="0"/>
              </a:spcBef>
              <a:spcAft>
                <a:spcPts val="0"/>
              </a:spcAft>
            </a:pPr>
            <a:r>
              <a:rPr lang="en-US" altLang="zh-CN" sz="1100" dirty="0"/>
              <a:t>#include&lt;bits/</a:t>
            </a:r>
            <a:r>
              <a:rPr lang="en-US" altLang="zh-CN" sz="1100" dirty="0" err="1"/>
              <a:t>stdc</a:t>
            </a:r>
            <a:r>
              <a:rPr lang="en-US" altLang="zh-CN" sz="1100" dirty="0"/>
              <a:t>++.h&gt;</a:t>
            </a:r>
          </a:p>
          <a:p>
            <a:pPr>
              <a:lnSpc>
                <a:spcPct val="140000"/>
              </a:lnSpc>
              <a:spcBef>
                <a:spcPts val="0"/>
              </a:spcBef>
              <a:spcAft>
                <a:spcPts val="0"/>
              </a:spcAft>
            </a:pPr>
            <a:r>
              <a:rPr lang="en-US" altLang="zh-CN" sz="1100" dirty="0"/>
              <a:t>using namespace std;</a:t>
            </a:r>
          </a:p>
          <a:p>
            <a:pPr>
              <a:lnSpc>
                <a:spcPct val="140000"/>
              </a:lnSpc>
              <a:spcBef>
                <a:spcPts val="0"/>
              </a:spcBef>
              <a:spcAft>
                <a:spcPts val="0"/>
              </a:spcAft>
            </a:pPr>
            <a:r>
              <a:rPr lang="en-US" altLang="zh-CN" sz="1100" dirty="0"/>
              <a:t>int main() {</a:t>
            </a:r>
          </a:p>
          <a:p>
            <a:pPr>
              <a:lnSpc>
                <a:spcPct val="140000"/>
              </a:lnSpc>
              <a:spcBef>
                <a:spcPts val="0"/>
              </a:spcBef>
              <a:spcAft>
                <a:spcPts val="0"/>
              </a:spcAft>
            </a:pPr>
            <a:r>
              <a:rPr lang="en-US" altLang="zh-CN" sz="1100" dirty="0"/>
              <a:t>    pair&lt;int, int&gt; p1(0, 30), p2(1, 20);</a:t>
            </a:r>
          </a:p>
          <a:p>
            <a:pPr>
              <a:lnSpc>
                <a:spcPct val="140000"/>
              </a:lnSpc>
              <a:spcBef>
                <a:spcPts val="0"/>
              </a:spcBef>
              <a:spcAft>
                <a:spcPts val="0"/>
              </a:spcAft>
            </a:pPr>
            <a:r>
              <a:rPr lang="en-US" altLang="zh-CN" sz="1100" dirty="0"/>
              <a:t>    if(p1 &lt; p2)      //p1.first &lt; p2.first  </a:t>
            </a:r>
          </a:p>
          <a:p>
            <a:pPr>
              <a:lnSpc>
                <a:spcPct val="140000"/>
              </a:lnSpc>
              <a:spcBef>
                <a:spcPts val="0"/>
              </a:spcBef>
              <a:spcAft>
                <a:spcPts val="0"/>
              </a:spcAft>
            </a:pPr>
            <a:r>
              <a:rPr lang="en-US" altLang="zh-CN" sz="1100" dirty="0"/>
              <a:t>        </a:t>
            </a:r>
            <a:r>
              <a:rPr lang="en-US" altLang="zh-CN" sz="1100" dirty="0" err="1"/>
              <a:t>cout</a:t>
            </a:r>
            <a:r>
              <a:rPr lang="en-US" altLang="zh-CN" sz="1100" dirty="0"/>
              <a:t> &lt;&lt; "YES\n";</a:t>
            </a:r>
          </a:p>
          <a:p>
            <a:pPr>
              <a:lnSpc>
                <a:spcPct val="140000"/>
              </a:lnSpc>
              <a:spcBef>
                <a:spcPts val="0"/>
              </a:spcBef>
              <a:spcAft>
                <a:spcPts val="0"/>
              </a:spcAft>
            </a:pPr>
            <a:r>
              <a:rPr lang="en-US" altLang="zh-CN" sz="1100" dirty="0"/>
              <a:t>    else</a:t>
            </a:r>
          </a:p>
          <a:p>
            <a:pPr>
              <a:lnSpc>
                <a:spcPct val="140000"/>
              </a:lnSpc>
              <a:spcBef>
                <a:spcPts val="0"/>
              </a:spcBef>
              <a:spcAft>
                <a:spcPts val="0"/>
              </a:spcAft>
            </a:pPr>
            <a:r>
              <a:rPr lang="en-US" altLang="zh-CN" sz="1100" dirty="0"/>
              <a:t>        </a:t>
            </a:r>
            <a:r>
              <a:rPr lang="en-US" altLang="zh-CN" sz="1100" dirty="0" err="1"/>
              <a:t>cout</a:t>
            </a:r>
            <a:r>
              <a:rPr lang="en-US" altLang="zh-CN" sz="1100" dirty="0"/>
              <a:t> &lt;&lt; "NO\n"; </a:t>
            </a:r>
          </a:p>
          <a:p>
            <a:pPr>
              <a:lnSpc>
                <a:spcPct val="140000"/>
              </a:lnSpc>
              <a:spcBef>
                <a:spcPts val="0"/>
              </a:spcBef>
              <a:spcAft>
                <a:spcPts val="0"/>
              </a:spcAft>
            </a:pPr>
            <a:r>
              <a:rPr lang="en-US" altLang="zh-CN" sz="1100" dirty="0"/>
              <a:t>    p1 = </a:t>
            </a:r>
            <a:r>
              <a:rPr lang="en-US" altLang="zh-CN" sz="1100" dirty="0" err="1"/>
              <a:t>make_pair</a:t>
            </a:r>
            <a:r>
              <a:rPr lang="en-US" altLang="zh-CN" sz="1100" dirty="0"/>
              <a:t>(1, 10);</a:t>
            </a:r>
          </a:p>
          <a:p>
            <a:pPr>
              <a:lnSpc>
                <a:spcPct val="140000"/>
              </a:lnSpc>
              <a:spcBef>
                <a:spcPts val="0"/>
              </a:spcBef>
              <a:spcAft>
                <a:spcPts val="0"/>
              </a:spcAft>
            </a:pPr>
            <a:r>
              <a:rPr lang="en-US" altLang="zh-CN" sz="1100" dirty="0"/>
              <a:t>    p2 = </a:t>
            </a:r>
            <a:r>
              <a:rPr lang="en-US" altLang="zh-CN" sz="1100" dirty="0" err="1"/>
              <a:t>make_pair</a:t>
            </a:r>
            <a:r>
              <a:rPr lang="en-US" altLang="zh-CN" sz="1100" dirty="0"/>
              <a:t>(1, 20);</a:t>
            </a:r>
          </a:p>
          <a:p>
            <a:pPr>
              <a:lnSpc>
                <a:spcPct val="140000"/>
              </a:lnSpc>
              <a:spcBef>
                <a:spcPts val="0"/>
              </a:spcBef>
              <a:spcAft>
                <a:spcPts val="0"/>
              </a:spcAft>
            </a:pPr>
            <a:r>
              <a:rPr lang="en-US" altLang="zh-CN" sz="1100" dirty="0"/>
              <a:t>    if(p1 &lt; p2)      </a:t>
            </a:r>
          </a:p>
          <a:p>
            <a:pPr>
              <a:lnSpc>
                <a:spcPct val="140000"/>
              </a:lnSpc>
              <a:spcBef>
                <a:spcPts val="0"/>
              </a:spcBef>
              <a:spcAft>
                <a:spcPts val="0"/>
              </a:spcAft>
            </a:pPr>
            <a:r>
              <a:rPr lang="en-US" altLang="zh-CN" sz="1100" dirty="0"/>
              <a:t>        </a:t>
            </a:r>
            <a:r>
              <a:rPr lang="en-US" altLang="zh-CN" sz="1100" dirty="0" err="1"/>
              <a:t>cout</a:t>
            </a:r>
            <a:r>
              <a:rPr lang="en-US" altLang="zh-CN" sz="1100" dirty="0"/>
              <a:t> &lt;&lt; "YES\n";</a:t>
            </a:r>
          </a:p>
          <a:p>
            <a:pPr>
              <a:lnSpc>
                <a:spcPct val="140000"/>
              </a:lnSpc>
              <a:spcBef>
                <a:spcPts val="0"/>
              </a:spcBef>
              <a:spcAft>
                <a:spcPts val="0"/>
              </a:spcAft>
            </a:pPr>
            <a:r>
              <a:rPr lang="en-US" altLang="zh-CN" sz="1100" dirty="0"/>
              <a:t>    else</a:t>
            </a:r>
          </a:p>
          <a:p>
            <a:pPr>
              <a:lnSpc>
                <a:spcPct val="140000"/>
              </a:lnSpc>
              <a:spcBef>
                <a:spcPts val="0"/>
              </a:spcBef>
              <a:spcAft>
                <a:spcPts val="0"/>
              </a:spcAft>
            </a:pPr>
            <a:r>
              <a:rPr lang="en-US" altLang="zh-CN" sz="1100" dirty="0"/>
              <a:t>        </a:t>
            </a:r>
            <a:r>
              <a:rPr lang="en-US" altLang="zh-CN" sz="1100" dirty="0" err="1"/>
              <a:t>cout</a:t>
            </a:r>
            <a:r>
              <a:rPr lang="en-US" altLang="zh-CN" sz="1100" dirty="0"/>
              <a:t> &lt;&lt; "NO\n"; </a:t>
            </a:r>
          </a:p>
          <a:p>
            <a:pPr>
              <a:lnSpc>
                <a:spcPct val="140000"/>
              </a:lnSpc>
              <a:spcBef>
                <a:spcPts val="0"/>
              </a:spcBef>
              <a:spcAft>
                <a:spcPts val="0"/>
              </a:spcAft>
            </a:pPr>
            <a:r>
              <a:rPr lang="en-US" altLang="zh-CN" sz="1100" dirty="0"/>
              <a:t>    </a:t>
            </a:r>
          </a:p>
          <a:p>
            <a:pPr>
              <a:lnSpc>
                <a:spcPct val="140000"/>
              </a:lnSpc>
              <a:spcBef>
                <a:spcPts val="0"/>
              </a:spcBef>
              <a:spcAft>
                <a:spcPts val="0"/>
              </a:spcAft>
            </a:pPr>
            <a:r>
              <a:rPr lang="en-US" altLang="zh-CN" sz="1100" dirty="0"/>
              <a:t>    p1 = </a:t>
            </a:r>
            <a:r>
              <a:rPr lang="en-US" altLang="zh-CN" sz="1100" dirty="0" err="1"/>
              <a:t>make_pair</a:t>
            </a:r>
            <a:r>
              <a:rPr lang="en-US" altLang="zh-CN" sz="1100" dirty="0"/>
              <a:t>(2, 10);</a:t>
            </a:r>
          </a:p>
          <a:p>
            <a:pPr>
              <a:lnSpc>
                <a:spcPct val="140000"/>
              </a:lnSpc>
              <a:spcBef>
                <a:spcPts val="0"/>
              </a:spcBef>
              <a:spcAft>
                <a:spcPts val="0"/>
              </a:spcAft>
            </a:pPr>
            <a:r>
              <a:rPr lang="en-US" altLang="zh-CN" sz="1100" dirty="0"/>
              <a:t>    p2 = </a:t>
            </a:r>
            <a:r>
              <a:rPr lang="en-US" altLang="zh-CN" sz="1100" dirty="0" err="1"/>
              <a:t>make_pair</a:t>
            </a:r>
            <a:r>
              <a:rPr lang="en-US" altLang="zh-CN" sz="1100" dirty="0"/>
              <a:t>(1, 20);</a:t>
            </a:r>
          </a:p>
          <a:p>
            <a:pPr>
              <a:lnSpc>
                <a:spcPct val="140000"/>
              </a:lnSpc>
              <a:spcBef>
                <a:spcPts val="0"/>
              </a:spcBef>
              <a:spcAft>
                <a:spcPts val="0"/>
              </a:spcAft>
            </a:pPr>
            <a:r>
              <a:rPr lang="en-US" altLang="zh-CN" sz="1100" dirty="0"/>
              <a:t>    if(p1 &lt; p2)      </a:t>
            </a:r>
          </a:p>
          <a:p>
            <a:pPr>
              <a:lnSpc>
                <a:spcPct val="140000"/>
              </a:lnSpc>
              <a:spcBef>
                <a:spcPts val="0"/>
              </a:spcBef>
              <a:spcAft>
                <a:spcPts val="0"/>
              </a:spcAft>
            </a:pPr>
            <a:r>
              <a:rPr lang="en-US" altLang="zh-CN" sz="1100" dirty="0"/>
              <a:t>        </a:t>
            </a:r>
            <a:r>
              <a:rPr lang="en-US" altLang="zh-CN" sz="1100" dirty="0" err="1"/>
              <a:t>cout</a:t>
            </a:r>
            <a:r>
              <a:rPr lang="en-US" altLang="zh-CN" sz="1100" dirty="0"/>
              <a:t> &lt;&lt; "YES\n";</a:t>
            </a:r>
          </a:p>
          <a:p>
            <a:pPr>
              <a:lnSpc>
                <a:spcPct val="140000"/>
              </a:lnSpc>
              <a:spcBef>
                <a:spcPts val="0"/>
              </a:spcBef>
              <a:spcAft>
                <a:spcPts val="0"/>
              </a:spcAft>
            </a:pPr>
            <a:r>
              <a:rPr lang="en-US" altLang="zh-CN" sz="1100" dirty="0"/>
              <a:t>    else</a:t>
            </a:r>
          </a:p>
          <a:p>
            <a:pPr>
              <a:lnSpc>
                <a:spcPct val="140000"/>
              </a:lnSpc>
              <a:spcBef>
                <a:spcPts val="0"/>
              </a:spcBef>
              <a:spcAft>
                <a:spcPts val="0"/>
              </a:spcAft>
            </a:pPr>
            <a:r>
              <a:rPr lang="en-US" altLang="zh-CN" sz="1100" dirty="0"/>
              <a:t>        </a:t>
            </a:r>
            <a:r>
              <a:rPr lang="en-US" altLang="zh-CN" sz="1100" dirty="0" err="1"/>
              <a:t>cout</a:t>
            </a:r>
            <a:r>
              <a:rPr lang="en-US" altLang="zh-CN" sz="1100" dirty="0"/>
              <a:t> &lt;&lt; "NO\n";     </a:t>
            </a:r>
          </a:p>
          <a:p>
            <a:pPr>
              <a:lnSpc>
                <a:spcPct val="140000"/>
              </a:lnSpc>
              <a:spcBef>
                <a:spcPts val="0"/>
              </a:spcBef>
              <a:spcAft>
                <a:spcPts val="0"/>
              </a:spcAft>
            </a:pPr>
            <a:r>
              <a:rPr lang="en-US" altLang="zh-CN" sz="1100" dirty="0"/>
              <a:t>}</a:t>
            </a:r>
            <a:endParaRPr lang="zh-CN" altLang="en-US" sz="1100" dirty="0"/>
          </a:p>
        </p:txBody>
      </p:sp>
      <p:pic>
        <p:nvPicPr>
          <p:cNvPr id="4" name="图片 3"/>
          <p:cNvPicPr>
            <a:picLocks noChangeAspect="1"/>
          </p:cNvPicPr>
          <p:nvPr/>
        </p:nvPicPr>
        <p:blipFill>
          <a:blip r:embed="rId2"/>
          <a:stretch>
            <a:fillRect/>
          </a:stretch>
        </p:blipFill>
        <p:spPr>
          <a:xfrm>
            <a:off x="6510884" y="1724810"/>
            <a:ext cx="4919327" cy="113908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pair</a:t>
            </a:r>
            <a:r>
              <a:rPr lang="zh-CN" altLang="en-US" dirty="0"/>
              <a:t>基本应用</a:t>
            </a:r>
            <a:r>
              <a:rPr lang="en-US" altLang="zh-CN" dirty="0"/>
              <a:t>—</a:t>
            </a:r>
            <a:r>
              <a:rPr lang="zh-CN" altLang="en-US" dirty="0"/>
              <a:t>双关键字排序</a:t>
            </a:r>
          </a:p>
        </p:txBody>
      </p:sp>
      <p:sp>
        <p:nvSpPr>
          <p:cNvPr id="3" name="内容占位符 2"/>
          <p:cNvSpPr>
            <a:spLocks noGrp="1"/>
          </p:cNvSpPr>
          <p:nvPr>
            <p:ph idx="1"/>
          </p:nvPr>
        </p:nvSpPr>
        <p:spPr>
          <a:xfrm>
            <a:off x="1024128" y="1894113"/>
            <a:ext cx="10405872" cy="4997881"/>
          </a:xfrm>
        </p:spPr>
        <p:txBody>
          <a:bodyPr>
            <a:normAutofit lnSpcReduction="10000"/>
          </a:bodyPr>
          <a:lstStyle/>
          <a:p>
            <a:pPr>
              <a:lnSpc>
                <a:spcPct val="130000"/>
              </a:lnSpc>
              <a:spcBef>
                <a:spcPts val="0"/>
              </a:spcBef>
              <a:spcAft>
                <a:spcPts val="0"/>
              </a:spcAft>
            </a:pPr>
            <a:r>
              <a:rPr lang="en-US" altLang="zh-CN" sz="1800" dirty="0"/>
              <a:t>#include&lt;bits/</a:t>
            </a:r>
            <a:r>
              <a:rPr lang="en-US" altLang="zh-CN" sz="1800" dirty="0" err="1"/>
              <a:t>stdc</a:t>
            </a:r>
            <a:r>
              <a:rPr lang="en-US" altLang="zh-CN" sz="1800" dirty="0"/>
              <a:t>++.h&gt;</a:t>
            </a:r>
          </a:p>
          <a:p>
            <a:pPr>
              <a:lnSpc>
                <a:spcPct val="130000"/>
              </a:lnSpc>
              <a:spcBef>
                <a:spcPts val="0"/>
              </a:spcBef>
              <a:spcAft>
                <a:spcPts val="0"/>
              </a:spcAft>
            </a:pPr>
            <a:r>
              <a:rPr lang="en-US" altLang="zh-CN" sz="1800" dirty="0"/>
              <a:t>using namespace std;</a:t>
            </a:r>
          </a:p>
          <a:p>
            <a:pPr>
              <a:lnSpc>
                <a:spcPct val="130000"/>
              </a:lnSpc>
              <a:spcBef>
                <a:spcPts val="0"/>
              </a:spcBef>
              <a:spcAft>
                <a:spcPts val="0"/>
              </a:spcAft>
            </a:pPr>
            <a:r>
              <a:rPr lang="en-US" altLang="zh-CN" sz="1800" dirty="0"/>
              <a:t>typedef pair&lt;string, int&gt; PSI;</a:t>
            </a:r>
          </a:p>
          <a:p>
            <a:pPr>
              <a:lnSpc>
                <a:spcPct val="130000"/>
              </a:lnSpc>
              <a:spcBef>
                <a:spcPts val="0"/>
              </a:spcBef>
              <a:spcAft>
                <a:spcPts val="0"/>
              </a:spcAft>
            </a:pPr>
            <a:r>
              <a:rPr lang="en-US" altLang="zh-CN" sz="1800" dirty="0"/>
              <a:t>int main() {</a:t>
            </a:r>
          </a:p>
          <a:p>
            <a:pPr>
              <a:lnSpc>
                <a:spcPct val="130000"/>
              </a:lnSpc>
              <a:spcBef>
                <a:spcPts val="0"/>
              </a:spcBef>
              <a:spcAft>
                <a:spcPts val="0"/>
              </a:spcAft>
            </a:pPr>
            <a:r>
              <a:rPr lang="en-US" altLang="zh-CN" sz="1800" dirty="0"/>
              <a:t>	vector &lt;PSI&gt; a;   	//</a:t>
            </a:r>
            <a:r>
              <a:rPr lang="zh-CN" altLang="en-US" sz="1800" dirty="0"/>
              <a:t>定义一个元素是</a:t>
            </a:r>
            <a:r>
              <a:rPr lang="en-US" altLang="zh-CN" sz="1800" dirty="0"/>
              <a:t>pair</a:t>
            </a:r>
            <a:r>
              <a:rPr lang="zh-CN" altLang="en-US" sz="1800" dirty="0"/>
              <a:t>的</a:t>
            </a:r>
            <a:r>
              <a:rPr lang="en-US" altLang="zh-CN" sz="1800" dirty="0"/>
              <a:t>vector</a:t>
            </a:r>
          </a:p>
          <a:p>
            <a:pPr>
              <a:lnSpc>
                <a:spcPct val="130000"/>
              </a:lnSpc>
              <a:spcBef>
                <a:spcPts val="0"/>
              </a:spcBef>
              <a:spcAft>
                <a:spcPts val="0"/>
              </a:spcAft>
            </a:pPr>
            <a:r>
              <a:rPr lang="en-US" altLang="zh-CN" sz="1800" dirty="0"/>
              <a:t>	PSI p;		        //</a:t>
            </a:r>
            <a:r>
              <a:rPr lang="zh-CN" altLang="en-US" sz="1800" dirty="0"/>
              <a:t>定义一个</a:t>
            </a:r>
            <a:r>
              <a:rPr lang="en-US" altLang="zh-CN" sz="1800" dirty="0"/>
              <a:t>pair</a:t>
            </a:r>
          </a:p>
          <a:p>
            <a:pPr>
              <a:lnSpc>
                <a:spcPct val="130000"/>
              </a:lnSpc>
              <a:spcBef>
                <a:spcPts val="0"/>
              </a:spcBef>
              <a:spcAft>
                <a:spcPts val="0"/>
              </a:spcAft>
            </a:pPr>
            <a:r>
              <a:rPr lang="en-US" altLang="zh-CN" sz="1800" dirty="0"/>
              <a:t>	for(int </a:t>
            </a:r>
            <a:r>
              <a:rPr lang="en-US" altLang="zh-CN" sz="1800" dirty="0" err="1"/>
              <a:t>i</a:t>
            </a:r>
            <a:r>
              <a:rPr lang="en-US" altLang="zh-CN" sz="1800" dirty="0"/>
              <a:t>=0; </a:t>
            </a:r>
            <a:r>
              <a:rPr lang="en-US" altLang="zh-CN" sz="1800" dirty="0" err="1"/>
              <a:t>i</a:t>
            </a:r>
            <a:r>
              <a:rPr lang="en-US" altLang="zh-CN" sz="1800" dirty="0"/>
              <a:t>&lt;3; </a:t>
            </a:r>
            <a:r>
              <a:rPr lang="en-US" altLang="zh-CN" sz="1800" dirty="0" err="1"/>
              <a:t>i</a:t>
            </a:r>
            <a:r>
              <a:rPr lang="en-US" altLang="zh-CN" sz="1800" dirty="0"/>
              <a:t>++) {</a:t>
            </a:r>
          </a:p>
          <a:p>
            <a:pPr>
              <a:lnSpc>
                <a:spcPct val="130000"/>
              </a:lnSpc>
              <a:spcBef>
                <a:spcPts val="0"/>
              </a:spcBef>
              <a:spcAft>
                <a:spcPts val="0"/>
              </a:spcAft>
            </a:pPr>
            <a:r>
              <a:rPr lang="en-US" altLang="zh-CN" sz="1800" dirty="0"/>
              <a:t>        </a:t>
            </a:r>
            <a:r>
              <a:rPr lang="en-US" altLang="zh-CN" sz="1800" dirty="0" err="1"/>
              <a:t>cin</a:t>
            </a:r>
            <a:r>
              <a:rPr lang="en-US" altLang="zh-CN" sz="1800" dirty="0"/>
              <a:t> &gt;&gt; </a:t>
            </a:r>
            <a:r>
              <a:rPr lang="en-US" altLang="zh-CN" sz="1800" dirty="0" err="1"/>
              <a:t>p.first</a:t>
            </a:r>
            <a:r>
              <a:rPr lang="en-US" altLang="zh-CN" sz="1800" dirty="0"/>
              <a:t> &gt;&gt; </a:t>
            </a:r>
            <a:r>
              <a:rPr lang="en-US" altLang="zh-CN" sz="1800" dirty="0" err="1"/>
              <a:t>p.second</a:t>
            </a:r>
            <a:r>
              <a:rPr lang="en-US" altLang="zh-CN" sz="1800" dirty="0"/>
              <a:t>;</a:t>
            </a:r>
          </a:p>
          <a:p>
            <a:pPr>
              <a:lnSpc>
                <a:spcPct val="130000"/>
              </a:lnSpc>
              <a:spcBef>
                <a:spcPts val="0"/>
              </a:spcBef>
              <a:spcAft>
                <a:spcPts val="0"/>
              </a:spcAft>
            </a:pPr>
            <a:r>
              <a:rPr lang="en-US" altLang="zh-CN" sz="1800" dirty="0"/>
              <a:t>		</a:t>
            </a:r>
            <a:r>
              <a:rPr lang="en-US" altLang="zh-CN" sz="1800" dirty="0" err="1"/>
              <a:t>a.push_back</a:t>
            </a:r>
            <a:r>
              <a:rPr lang="en-US" altLang="zh-CN" sz="1800" dirty="0"/>
              <a:t>(p);		         //</a:t>
            </a:r>
            <a:r>
              <a:rPr lang="zh-CN" altLang="en-US" sz="1800" dirty="0"/>
              <a:t>推入</a:t>
            </a:r>
            <a:r>
              <a:rPr lang="en-US" altLang="zh-CN" sz="1800" dirty="0"/>
              <a:t>vector</a:t>
            </a:r>
          </a:p>
          <a:p>
            <a:pPr>
              <a:lnSpc>
                <a:spcPct val="130000"/>
              </a:lnSpc>
              <a:spcBef>
                <a:spcPts val="0"/>
              </a:spcBef>
              <a:spcAft>
                <a:spcPts val="0"/>
              </a:spcAft>
            </a:pPr>
            <a:r>
              <a:rPr lang="en-US" altLang="zh-CN" sz="1800" dirty="0"/>
              <a:t>	}</a:t>
            </a:r>
          </a:p>
          <a:p>
            <a:pPr>
              <a:lnSpc>
                <a:spcPct val="130000"/>
              </a:lnSpc>
              <a:spcBef>
                <a:spcPts val="0"/>
              </a:spcBef>
              <a:spcAft>
                <a:spcPts val="0"/>
              </a:spcAft>
            </a:pPr>
            <a:r>
              <a:rPr lang="en-US" altLang="zh-CN" sz="1800" dirty="0"/>
              <a:t>	sort(</a:t>
            </a:r>
            <a:r>
              <a:rPr lang="en-US" altLang="zh-CN" sz="1800" dirty="0" err="1"/>
              <a:t>a.begin</a:t>
            </a:r>
            <a:r>
              <a:rPr lang="en-US" altLang="zh-CN" sz="1800" dirty="0"/>
              <a:t>(), </a:t>
            </a:r>
            <a:r>
              <a:rPr lang="en-US" altLang="zh-CN" sz="1800" dirty="0" err="1"/>
              <a:t>a.end</a:t>
            </a:r>
            <a:r>
              <a:rPr lang="en-US" altLang="zh-CN" sz="1800" dirty="0"/>
              <a:t>());		  //</a:t>
            </a:r>
            <a:r>
              <a:rPr lang="zh-CN" altLang="en-US" sz="1800" dirty="0"/>
              <a:t>双关键字排序</a:t>
            </a:r>
          </a:p>
          <a:p>
            <a:pPr>
              <a:lnSpc>
                <a:spcPct val="130000"/>
              </a:lnSpc>
              <a:spcBef>
                <a:spcPts val="0"/>
              </a:spcBef>
              <a:spcAft>
                <a:spcPts val="0"/>
              </a:spcAft>
            </a:pPr>
            <a:r>
              <a:rPr lang="zh-CN" altLang="en-US" sz="1800" dirty="0"/>
              <a:t>	</a:t>
            </a:r>
            <a:r>
              <a:rPr lang="en-US" altLang="zh-CN" sz="1800" dirty="0"/>
              <a:t>for(int </a:t>
            </a:r>
            <a:r>
              <a:rPr lang="en-US" altLang="zh-CN" sz="1800" dirty="0" err="1"/>
              <a:t>i</a:t>
            </a:r>
            <a:r>
              <a:rPr lang="en-US" altLang="zh-CN" sz="1800" dirty="0"/>
              <a:t>=0; </a:t>
            </a:r>
            <a:r>
              <a:rPr lang="en-US" altLang="zh-CN" sz="1800" dirty="0" err="1"/>
              <a:t>i</a:t>
            </a:r>
            <a:r>
              <a:rPr lang="en-US" altLang="zh-CN" sz="1800" dirty="0"/>
              <a:t>&lt;3; </a:t>
            </a:r>
            <a:r>
              <a:rPr lang="en-US" altLang="zh-CN" sz="1800" dirty="0" err="1"/>
              <a:t>i</a:t>
            </a:r>
            <a:r>
              <a:rPr lang="en-US" altLang="zh-CN" sz="1800" dirty="0"/>
              <a:t>++)</a:t>
            </a:r>
          </a:p>
          <a:p>
            <a:pPr>
              <a:lnSpc>
                <a:spcPct val="130000"/>
              </a:lnSpc>
              <a:spcBef>
                <a:spcPts val="0"/>
              </a:spcBef>
              <a:spcAft>
                <a:spcPts val="0"/>
              </a:spcAft>
            </a:pPr>
            <a:r>
              <a:rPr lang="en-US" altLang="zh-CN" sz="1800" dirty="0"/>
              <a:t>		</a:t>
            </a:r>
            <a:r>
              <a:rPr lang="en-US" altLang="zh-CN" sz="1800" dirty="0" err="1"/>
              <a:t>cout</a:t>
            </a:r>
            <a:r>
              <a:rPr lang="en-US" altLang="zh-CN" sz="1800" dirty="0"/>
              <a:t> &lt;&lt; a[</a:t>
            </a:r>
            <a:r>
              <a:rPr lang="en-US" altLang="zh-CN" sz="1800" dirty="0" err="1"/>
              <a:t>i</a:t>
            </a:r>
            <a:r>
              <a:rPr lang="en-US" altLang="zh-CN" sz="1800" dirty="0"/>
              <a:t>].first &lt;&lt; ' ' &lt;&lt; a[</a:t>
            </a:r>
            <a:r>
              <a:rPr lang="en-US" altLang="zh-CN" sz="1800" dirty="0" err="1"/>
              <a:t>i</a:t>
            </a:r>
            <a:r>
              <a:rPr lang="en-US" altLang="zh-CN" sz="1800" dirty="0"/>
              <a:t>].second &lt;&lt; </a:t>
            </a:r>
            <a:r>
              <a:rPr lang="en-US" altLang="zh-CN" sz="1800" dirty="0" err="1"/>
              <a:t>endl</a:t>
            </a:r>
            <a:r>
              <a:rPr lang="en-US" altLang="zh-CN" sz="1800" dirty="0"/>
              <a:t>;</a:t>
            </a:r>
          </a:p>
          <a:p>
            <a:pPr>
              <a:lnSpc>
                <a:spcPct val="130000"/>
              </a:lnSpc>
              <a:spcBef>
                <a:spcPts val="0"/>
              </a:spcBef>
              <a:spcAft>
                <a:spcPts val="0"/>
              </a:spcAft>
            </a:pPr>
            <a:r>
              <a:rPr lang="en-US" altLang="zh-CN" sz="1800" dirty="0"/>
              <a:t>}</a:t>
            </a:r>
          </a:p>
          <a:p>
            <a:pPr>
              <a:lnSpc>
                <a:spcPct val="130000"/>
              </a:lnSpc>
              <a:spcBef>
                <a:spcPts val="0"/>
              </a:spcBef>
              <a:spcAft>
                <a:spcPts val="0"/>
              </a:spcAft>
            </a:pPr>
            <a:endParaRPr lang="zh-CN" altLang="en-US" sz="1800" dirty="0"/>
          </a:p>
        </p:txBody>
      </p:sp>
      <p:sp>
        <p:nvSpPr>
          <p:cNvPr id="5" name="圆角矩形标注 3"/>
          <p:cNvSpPr/>
          <p:nvPr/>
        </p:nvSpPr>
        <p:spPr bwMode="auto">
          <a:xfrm>
            <a:off x="9779793" y="2148389"/>
            <a:ext cx="1928813" cy="3143250"/>
          </a:xfrm>
          <a:prstGeom prst="wedgeRoundRectCallout">
            <a:avLst>
              <a:gd name="adj1" fmla="val -64065"/>
              <a:gd name="adj2" fmla="val -22833"/>
              <a:gd name="adj3"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r>
              <a:rPr lang="zh-CN" altLang="en-US" sz="1600" dirty="0">
                <a:solidFill>
                  <a:schemeClr val="tx1"/>
                </a:solidFill>
                <a:latin typeface="Tahoma" panose="020B0604030504040204" pitchFamily="34" charset="0"/>
                <a:ea typeface="宋体" panose="02010600030101010101" pitchFamily="2" charset="-122"/>
              </a:rPr>
              <a:t>输入：</a:t>
            </a:r>
            <a:endParaRPr lang="en-US" altLang="zh-CN" sz="1600" dirty="0">
              <a:solidFill>
                <a:schemeClr val="tx1"/>
              </a:solidFill>
              <a:latin typeface="Tahoma" panose="020B0604030504040204" pitchFamily="34" charset="0"/>
              <a:ea typeface="宋体" panose="02010600030101010101" pitchFamily="2" charset="-122"/>
            </a:endParaRPr>
          </a:p>
          <a:p>
            <a:pPr>
              <a:defRPr/>
            </a:pPr>
            <a:r>
              <a:rPr lang="en-US" altLang="zh-CN" sz="1600" dirty="0">
                <a:solidFill>
                  <a:schemeClr val="tx1"/>
                </a:solidFill>
                <a:latin typeface="Tahoma" panose="020B0604030504040204" pitchFamily="34" charset="0"/>
                <a:ea typeface="宋体" panose="02010600030101010101" pitchFamily="2" charset="-122"/>
              </a:rPr>
              <a:t>Hello  5</a:t>
            </a:r>
          </a:p>
          <a:p>
            <a:pPr>
              <a:defRPr/>
            </a:pPr>
            <a:r>
              <a:rPr lang="en-US" altLang="zh-CN" sz="1600" dirty="0">
                <a:solidFill>
                  <a:schemeClr val="tx1"/>
                </a:solidFill>
                <a:latin typeface="Tahoma" panose="020B0604030504040204" pitchFamily="34" charset="0"/>
                <a:ea typeface="宋体" panose="02010600030101010101" pitchFamily="2" charset="-122"/>
              </a:rPr>
              <a:t>World  10</a:t>
            </a:r>
          </a:p>
          <a:p>
            <a:pPr>
              <a:defRPr/>
            </a:pPr>
            <a:r>
              <a:rPr lang="en-US" altLang="zh-CN" sz="1600" dirty="0">
                <a:solidFill>
                  <a:schemeClr val="tx1"/>
                </a:solidFill>
                <a:latin typeface="Tahoma" panose="020B0604030504040204" pitchFamily="34" charset="0"/>
                <a:ea typeface="宋体" panose="02010600030101010101" pitchFamily="2" charset="-122"/>
              </a:rPr>
              <a:t>Hello   -4</a:t>
            </a:r>
          </a:p>
          <a:p>
            <a:pPr>
              <a:defRPr/>
            </a:pPr>
            <a:r>
              <a:rPr lang="zh-CN" altLang="en-US" sz="1600" dirty="0">
                <a:solidFill>
                  <a:schemeClr val="tx1"/>
                </a:solidFill>
                <a:latin typeface="Tahoma" panose="020B0604030504040204" pitchFamily="34" charset="0"/>
                <a:ea typeface="宋体" panose="02010600030101010101" pitchFamily="2" charset="-122"/>
              </a:rPr>
              <a:t>输出：</a:t>
            </a:r>
            <a:endParaRPr lang="en-US" altLang="zh-CN" sz="1600" dirty="0">
              <a:solidFill>
                <a:schemeClr val="tx1"/>
              </a:solidFill>
              <a:latin typeface="Tahoma" panose="020B0604030504040204" pitchFamily="34" charset="0"/>
              <a:ea typeface="宋体" panose="02010600030101010101" pitchFamily="2" charset="-122"/>
            </a:endParaRPr>
          </a:p>
          <a:p>
            <a:pPr>
              <a:defRPr/>
            </a:pPr>
            <a:r>
              <a:rPr lang="en-US" altLang="zh-CN" sz="1600" dirty="0">
                <a:solidFill>
                  <a:schemeClr val="tx1"/>
                </a:solidFill>
                <a:latin typeface="Tahoma" panose="020B0604030504040204" pitchFamily="34" charset="0"/>
                <a:ea typeface="宋体" panose="02010600030101010101" pitchFamily="2" charset="-122"/>
              </a:rPr>
              <a:t>Hello  -4</a:t>
            </a:r>
          </a:p>
          <a:p>
            <a:pPr>
              <a:defRPr/>
            </a:pPr>
            <a:r>
              <a:rPr lang="en-US" altLang="zh-CN" sz="1600" dirty="0">
                <a:solidFill>
                  <a:schemeClr val="tx1"/>
                </a:solidFill>
                <a:latin typeface="Tahoma" panose="020B0604030504040204" pitchFamily="34" charset="0"/>
                <a:ea typeface="宋体" panose="02010600030101010101" pitchFamily="2" charset="-122"/>
              </a:rPr>
              <a:t>Hello  5</a:t>
            </a:r>
          </a:p>
          <a:p>
            <a:pPr>
              <a:defRPr/>
            </a:pPr>
            <a:r>
              <a:rPr lang="en-US" altLang="zh-CN" sz="1600" dirty="0">
                <a:solidFill>
                  <a:schemeClr val="tx1"/>
                </a:solidFill>
                <a:latin typeface="Tahoma" panose="020B0604030504040204" pitchFamily="34" charset="0"/>
                <a:ea typeface="宋体" panose="02010600030101010101" pitchFamily="2" charset="-122"/>
              </a:rPr>
              <a:t>World  10</a:t>
            </a:r>
          </a:p>
          <a:p>
            <a:pPr>
              <a:defRPr/>
            </a:pPr>
            <a:endParaRPr lang="zh-CN" altLang="en-US" dirty="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关联容器概述</a:t>
            </a:r>
          </a:p>
        </p:txBody>
      </p:sp>
      <p:sp>
        <p:nvSpPr>
          <p:cNvPr id="3" name="内容占位符 2"/>
          <p:cNvSpPr>
            <a:spLocks noGrp="1"/>
          </p:cNvSpPr>
          <p:nvPr>
            <p:ph idx="1"/>
          </p:nvPr>
        </p:nvSpPr>
        <p:spPr/>
        <p:txBody>
          <a:bodyPr>
            <a:normAutofit fontScale="92500" lnSpcReduction="20000"/>
          </a:bodyPr>
          <a:lstStyle/>
          <a:p>
            <a:r>
              <a:rPr dirty="0" err="1"/>
              <a:t>关联式容器内的元素是排序的，插入任何元素，都按相应的排序准则来确定其位置。关联式容器的特点是在查找时具有非常好的性能</a:t>
            </a:r>
            <a:r>
              <a:rPr dirty="0"/>
              <a:t>。</a:t>
            </a:r>
          </a:p>
          <a:p>
            <a:r>
              <a:rPr dirty="0"/>
              <a:t>1) set/multiset:   </a:t>
            </a:r>
            <a:r>
              <a:rPr dirty="0" err="1"/>
              <a:t>头文件</a:t>
            </a:r>
            <a:r>
              <a:rPr dirty="0"/>
              <a:t> &lt;set&gt;</a:t>
            </a:r>
          </a:p>
          <a:p>
            <a:r>
              <a:rPr dirty="0"/>
              <a:t>   set </a:t>
            </a:r>
            <a:r>
              <a:rPr dirty="0" err="1"/>
              <a:t>即集合。set中不允许相同元素，multiset中允许存在相同的元素</a:t>
            </a:r>
            <a:r>
              <a:rPr dirty="0"/>
              <a:t>。</a:t>
            </a:r>
          </a:p>
          <a:p>
            <a:r>
              <a:rPr dirty="0"/>
              <a:t>2) map/multimap:   </a:t>
            </a:r>
            <a:r>
              <a:rPr dirty="0" err="1"/>
              <a:t>头文件</a:t>
            </a:r>
            <a:r>
              <a:rPr dirty="0"/>
              <a:t> &lt;map&gt;</a:t>
            </a:r>
          </a:p>
          <a:p>
            <a:r>
              <a:rPr dirty="0"/>
              <a:t>   </a:t>
            </a:r>
            <a:r>
              <a:rPr dirty="0" err="1"/>
              <a:t>map与set的不同在于map中存放的是成对的key</a:t>
            </a:r>
            <a:r>
              <a:rPr dirty="0"/>
              <a:t>/value。</a:t>
            </a:r>
          </a:p>
          <a:p>
            <a:r>
              <a:rPr dirty="0"/>
              <a:t>   </a:t>
            </a:r>
            <a:r>
              <a:rPr dirty="0" err="1"/>
              <a:t>并根据key对元素进行排序，可快速地根据key来检索元素</a:t>
            </a:r>
            <a:endParaRPr dirty="0"/>
          </a:p>
          <a:p>
            <a:r>
              <a:rPr dirty="0"/>
              <a:t>   </a:t>
            </a:r>
            <a:r>
              <a:rPr dirty="0" err="1"/>
              <a:t>map同multimap的不同在于是否允许多个元素有相同的key值</a:t>
            </a:r>
            <a:r>
              <a:rPr dirty="0"/>
              <a:t>。</a:t>
            </a:r>
          </a:p>
          <a:p>
            <a:r>
              <a:rPr dirty="0"/>
              <a:t>   上述4种容器通常以平衡二叉树</a:t>
            </a:r>
            <a:r>
              <a:rPr lang="zh-CN" altLang="en-US" dirty="0"/>
              <a:t>（红黑树）</a:t>
            </a:r>
            <a:r>
              <a:rPr dirty="0" err="1"/>
              <a:t>方式实现，插入和检索的时间都是</a:t>
            </a:r>
            <a:r>
              <a:rPr dirty="0"/>
              <a:t> O(</a:t>
            </a:r>
            <a:r>
              <a:rPr dirty="0" err="1"/>
              <a:t>logN</a:t>
            </a:r>
            <a:r>
              <a:rPr dirty="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关联容器概述</a:t>
            </a:r>
          </a:p>
        </p:txBody>
      </p:sp>
      <p:sp>
        <p:nvSpPr>
          <p:cNvPr id="3" name="内容占位符 2"/>
          <p:cNvSpPr>
            <a:spLocks noGrp="1"/>
          </p:cNvSpPr>
          <p:nvPr>
            <p:ph idx="1"/>
          </p:nvPr>
        </p:nvSpPr>
        <p:spPr/>
        <p:txBody>
          <a:bodyPr>
            <a:normAutofit/>
          </a:bodyPr>
          <a:lstStyle/>
          <a:p>
            <a:r>
              <a:rPr dirty="0" err="1"/>
              <a:t>关联式容器内的元素是排序的，插入任何元素，都按相应的排序准则来确定其位置。关联式容器的特点是在查找时具有非常好的性能</a:t>
            </a:r>
            <a:r>
              <a:rPr dirty="0"/>
              <a:t>。</a:t>
            </a:r>
          </a:p>
          <a:p>
            <a:r>
              <a:rPr lang="en-US" dirty="0"/>
              <a:t>3</a:t>
            </a:r>
            <a:r>
              <a:rPr dirty="0"/>
              <a:t>) </a:t>
            </a:r>
            <a:r>
              <a:rPr lang="en-US" altLang="zh-CN" dirty="0" err="1"/>
              <a:t>unordered_</a:t>
            </a:r>
            <a:r>
              <a:rPr dirty="0" err="1"/>
              <a:t>set</a:t>
            </a:r>
            <a:r>
              <a:rPr dirty="0"/>
              <a:t>/</a:t>
            </a:r>
            <a:r>
              <a:rPr lang="en-US" altLang="zh-CN" dirty="0" err="1"/>
              <a:t>unordered_map</a:t>
            </a:r>
            <a:r>
              <a:rPr dirty="0"/>
              <a:t>: </a:t>
            </a:r>
            <a:r>
              <a:rPr dirty="0" err="1"/>
              <a:t>头文</a:t>
            </a:r>
            <a:r>
              <a:rPr lang="zh-CN" altLang="en-US" dirty="0"/>
              <a:t>件 </a:t>
            </a:r>
            <a:r>
              <a:rPr lang="en-US" dirty="0"/>
              <a:t>&lt;</a:t>
            </a:r>
            <a:r>
              <a:rPr lang="en-US" altLang="zh-CN" dirty="0" err="1"/>
              <a:t>unordered_set</a:t>
            </a:r>
            <a:r>
              <a:rPr lang="en-US" dirty="0"/>
              <a:t>&gt;&amp;</a:t>
            </a:r>
            <a:r>
              <a:rPr dirty="0"/>
              <a:t>&lt;</a:t>
            </a:r>
            <a:r>
              <a:rPr lang="en-US" altLang="zh-CN" dirty="0" err="1"/>
              <a:t>unordered_map</a:t>
            </a:r>
            <a:r>
              <a:rPr dirty="0"/>
              <a:t>&gt;</a:t>
            </a:r>
          </a:p>
          <a:p>
            <a:r>
              <a:rPr dirty="0"/>
              <a:t>   </a:t>
            </a:r>
            <a:r>
              <a:rPr lang="zh-CN" altLang="en-US" dirty="0"/>
              <a:t>哈希表，内部无序，</a:t>
            </a:r>
            <a:r>
              <a:rPr lang="en-US" altLang="zh-CN" dirty="0"/>
              <a:t>O(1)</a:t>
            </a:r>
            <a:r>
              <a:rPr lang="zh-CN" altLang="en-US" dirty="0"/>
              <a:t>。有序的结构需要内部的元素支持</a:t>
            </a:r>
            <a:r>
              <a:rPr lang="en-US" altLang="zh-CN" dirty="0"/>
              <a:t>&lt;</a:t>
            </a:r>
            <a:r>
              <a:rPr lang="zh-CN" altLang="en-US" dirty="0"/>
              <a:t>运算符。好处在于可以用</a:t>
            </a:r>
            <a:r>
              <a:rPr lang="en-US" altLang="zh-CN" dirty="0" err="1"/>
              <a:t>lower_bound</a:t>
            </a:r>
            <a:r>
              <a:rPr lang="en-US" altLang="zh-CN" dirty="0"/>
              <a:t>(), </a:t>
            </a:r>
            <a:r>
              <a:rPr lang="en-US" altLang="zh-CN" dirty="0" err="1"/>
              <a:t>upper_bound</a:t>
            </a:r>
            <a:r>
              <a:rPr lang="en-US" altLang="zh-CN" dirty="0"/>
              <a:t>()</a:t>
            </a:r>
            <a:r>
              <a:rPr lang="zh-CN" altLang="en-US" dirty="0"/>
              <a:t>这样的函数，但是无序的不行。</a:t>
            </a:r>
            <a:endParaRPr lang="en-US" altLang="zh-CN" dirty="0"/>
          </a:p>
        </p:txBody>
      </p:sp>
    </p:spTree>
    <p:extLst>
      <p:ext uri="{BB962C8B-B14F-4D97-AF65-F5344CB8AC3E}">
        <p14:creationId xmlns:p14="http://schemas.microsoft.com/office/powerpoint/2010/main" val="1275855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set</a:t>
            </a:r>
            <a:endParaRPr lang="zh-CN" altLang="en-US" dirty="0"/>
          </a:p>
        </p:txBody>
      </p:sp>
      <p:sp>
        <p:nvSpPr>
          <p:cNvPr id="3" name="内容占位符 2"/>
          <p:cNvSpPr>
            <a:spLocks noGrp="1"/>
          </p:cNvSpPr>
          <p:nvPr>
            <p:ph idx="1"/>
          </p:nvPr>
        </p:nvSpPr>
        <p:spPr/>
        <p:txBody>
          <a:bodyPr/>
          <a:lstStyle/>
          <a:p>
            <a:r>
              <a:rPr lang="en-US" altLang="zh-CN" dirty="0"/>
              <a:t>set</a:t>
            </a:r>
            <a:r>
              <a:rPr lang="zh-CN" altLang="en-US" dirty="0"/>
              <a:t>用于实现数学意义上的集合的数据结构。</a:t>
            </a:r>
            <a:endParaRPr lang="en-US" altLang="zh-CN" dirty="0"/>
          </a:p>
          <a:p>
            <a:r>
              <a:rPr lang="en-US" altLang="zh-CN" dirty="0"/>
              <a:t>set</a:t>
            </a:r>
            <a:r>
              <a:rPr lang="zh-CN" altLang="en-US" dirty="0"/>
              <a:t>具有如下这些性质：</a:t>
            </a:r>
            <a:endParaRPr lang="en-US" altLang="zh-CN" dirty="0"/>
          </a:p>
          <a:p>
            <a:r>
              <a:rPr lang="zh-CN" altLang="en-US" dirty="0"/>
              <a:t>元素不重复</a:t>
            </a:r>
            <a:endParaRPr lang="en-US" altLang="zh-CN" dirty="0"/>
          </a:p>
          <a:p>
            <a:r>
              <a:rPr lang="zh-CN" altLang="en-US" dirty="0"/>
              <a:t>元素有序</a:t>
            </a:r>
            <a:endParaRPr lang="en-US" altLang="zh-CN" dirty="0"/>
          </a:p>
          <a:p>
            <a:r>
              <a:rPr lang="zh-CN" altLang="en-US" dirty="0"/>
              <a:t>元素不可修改</a:t>
            </a:r>
            <a:endParaRPr lang="en-US" altLang="zh-CN" dirty="0"/>
          </a:p>
          <a:p>
            <a:r>
              <a:rPr lang="zh-CN" altLang="en-US" dirty="0"/>
              <a:t>可插入新元素</a:t>
            </a:r>
            <a:endParaRPr lang="en-US" altLang="zh-CN" dirty="0"/>
          </a:p>
          <a:p>
            <a:r>
              <a:rPr lang="zh-CN" altLang="en-US" dirty="0"/>
              <a:t>可删除某个指定的元素</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Set</a:t>
            </a:r>
            <a:r>
              <a:rPr lang="zh-CN" altLang="en-US" dirty="0"/>
              <a:t>的内部机制</a:t>
            </a:r>
          </a:p>
        </p:txBody>
      </p:sp>
      <p:sp>
        <p:nvSpPr>
          <p:cNvPr id="3" name="内容占位符 2"/>
          <p:cNvSpPr>
            <a:spLocks noGrp="1"/>
          </p:cNvSpPr>
          <p:nvPr>
            <p:ph idx="1"/>
          </p:nvPr>
        </p:nvSpPr>
        <p:spPr/>
        <p:txBody>
          <a:bodyPr>
            <a:normAutofit lnSpcReduction="10000"/>
          </a:bodyPr>
          <a:lstStyle/>
          <a:p>
            <a:pPr>
              <a:lnSpc>
                <a:spcPct val="110000"/>
              </a:lnSpc>
            </a:pPr>
            <a:r>
              <a:rPr lang="en-US" altLang="zh-CN" dirty="0"/>
              <a:t>set</a:t>
            </a:r>
            <a:r>
              <a:rPr lang="zh-CN" altLang="en-US" dirty="0"/>
              <a:t>是按照特定顺序存储唯一元素的容器。</a:t>
            </a:r>
          </a:p>
          <a:p>
            <a:pPr>
              <a:lnSpc>
                <a:spcPct val="110000"/>
              </a:lnSpc>
            </a:pPr>
            <a:r>
              <a:rPr lang="zh-CN" altLang="en-US" dirty="0"/>
              <a:t>在</a:t>
            </a:r>
            <a:r>
              <a:rPr lang="en-US" altLang="zh-CN" dirty="0"/>
              <a:t>set</a:t>
            </a:r>
            <a:r>
              <a:rPr lang="zh-CN" altLang="en-US" dirty="0"/>
              <a:t>中，元素的值</a:t>
            </a:r>
            <a:r>
              <a:rPr lang="en-US" altLang="zh-CN" dirty="0"/>
              <a:t>(value)</a:t>
            </a:r>
            <a:r>
              <a:rPr lang="zh-CN" altLang="en-US" dirty="0"/>
              <a:t>也标识它（值本身就是键</a:t>
            </a:r>
            <a:r>
              <a:rPr lang="en-US" altLang="zh-CN" dirty="0"/>
              <a:t>(key)</a:t>
            </a:r>
            <a:r>
              <a:rPr lang="zh-CN" altLang="en-US" dirty="0"/>
              <a:t>，类型为</a:t>
            </a:r>
            <a:r>
              <a:rPr lang="en-US" altLang="zh-CN" dirty="0"/>
              <a:t>T</a:t>
            </a:r>
            <a:r>
              <a:rPr lang="zh-CN" altLang="en-US" dirty="0"/>
              <a:t>），并且每个值必须是唯一的。 </a:t>
            </a:r>
            <a:endParaRPr lang="en-US" altLang="zh-CN" dirty="0"/>
          </a:p>
          <a:p>
            <a:pPr>
              <a:lnSpc>
                <a:spcPct val="110000"/>
              </a:lnSpc>
            </a:pPr>
            <a:r>
              <a:rPr lang="en-US" altLang="zh-CN" dirty="0"/>
              <a:t>set</a:t>
            </a:r>
            <a:r>
              <a:rPr lang="zh-CN" altLang="en-US" dirty="0"/>
              <a:t>中元素的值在容器中</a:t>
            </a:r>
            <a:r>
              <a:rPr lang="zh-CN" altLang="en-US" b="1" dirty="0">
                <a:solidFill>
                  <a:srgbClr val="FF0000"/>
                </a:solidFill>
              </a:rPr>
              <a:t>不能</a:t>
            </a:r>
            <a:r>
              <a:rPr lang="zh-CN" altLang="en-US" dirty="0"/>
              <a:t>被修改（元素总是常量），但它们可以从容器中插入或移除。</a:t>
            </a:r>
            <a:endParaRPr lang="en-US" altLang="zh-CN" dirty="0"/>
          </a:p>
          <a:p>
            <a:pPr>
              <a:lnSpc>
                <a:spcPct val="110000"/>
              </a:lnSpc>
            </a:pPr>
            <a:r>
              <a:rPr lang="zh-CN" altLang="en-US" dirty="0"/>
              <a:t>在内部，</a:t>
            </a:r>
            <a:r>
              <a:rPr lang="en-US" altLang="zh-CN" dirty="0"/>
              <a:t>set</a:t>
            </a:r>
            <a:r>
              <a:rPr lang="zh-CN" altLang="en-US" dirty="0"/>
              <a:t>中的元素总是按照其内部比较对象（类型比较）指示的特定严格弱排序标准进行排序。</a:t>
            </a:r>
          </a:p>
          <a:p>
            <a:pPr>
              <a:lnSpc>
                <a:spcPct val="110000"/>
              </a:lnSpc>
            </a:pPr>
            <a:r>
              <a:rPr lang="en-US" altLang="zh-CN" dirty="0"/>
              <a:t>set </a:t>
            </a:r>
            <a:r>
              <a:rPr lang="zh-CN" altLang="en-US" dirty="0"/>
              <a:t>容器通过键访问单个元素通常比 </a:t>
            </a:r>
            <a:r>
              <a:rPr lang="en-US" altLang="zh-CN" dirty="0" err="1"/>
              <a:t>unordered_set</a:t>
            </a:r>
            <a:r>
              <a:rPr lang="en-US" altLang="zh-CN" dirty="0"/>
              <a:t> </a:t>
            </a:r>
            <a:r>
              <a:rPr lang="zh-CN" altLang="en-US" dirty="0"/>
              <a:t>容器慢，但它们允许根据它们的顺序直接迭代子集。</a:t>
            </a:r>
          </a:p>
          <a:p>
            <a:pPr>
              <a:lnSpc>
                <a:spcPct val="110000"/>
              </a:lnSpc>
            </a:pPr>
            <a:r>
              <a:rPr lang="en-US" altLang="zh-CN" dirty="0"/>
              <a:t>set</a:t>
            </a:r>
            <a:r>
              <a:rPr lang="zh-CN" altLang="en-US" dirty="0"/>
              <a:t>通常被实现为二叉搜索树。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Set</a:t>
            </a:r>
            <a:r>
              <a:rPr lang="zh-CN" altLang="en-US" dirty="0"/>
              <a:t>的定义</a:t>
            </a:r>
          </a:p>
        </p:txBody>
      </p:sp>
      <p:sp>
        <p:nvSpPr>
          <p:cNvPr id="3" name="内容占位符 2"/>
          <p:cNvSpPr>
            <a:spLocks noGrp="1"/>
          </p:cNvSpPr>
          <p:nvPr>
            <p:ph idx="1"/>
          </p:nvPr>
        </p:nvSpPr>
        <p:spPr/>
        <p:txBody>
          <a:bodyPr/>
          <a:lstStyle/>
          <a:p>
            <a:r>
              <a:rPr lang="zh-CN" altLang="en-US" dirty="0"/>
              <a:t>定义</a:t>
            </a:r>
            <a:r>
              <a:rPr lang="en-US" altLang="zh-CN" dirty="0"/>
              <a:t>SET</a:t>
            </a:r>
            <a:r>
              <a:rPr lang="zh-CN" altLang="en-US" dirty="0"/>
              <a:t>对象，常用有如下</a:t>
            </a:r>
            <a:r>
              <a:rPr lang="en-US" altLang="zh-CN" dirty="0"/>
              <a:t>3</a:t>
            </a:r>
            <a:r>
              <a:rPr lang="zh-CN" altLang="en-US" dirty="0"/>
              <a:t>种形式：</a:t>
            </a:r>
            <a:endParaRPr lang="en-US" altLang="zh-CN" dirty="0"/>
          </a:p>
          <a:p>
            <a:r>
              <a:rPr lang="en-US" altLang="zh-CN" dirty="0"/>
              <a:t>set&lt;T&gt; s;</a:t>
            </a:r>
            <a:r>
              <a:rPr lang="zh-CN" altLang="en-US" dirty="0"/>
              <a:t>        </a:t>
            </a:r>
            <a:r>
              <a:rPr lang="en-US" altLang="zh-CN" dirty="0"/>
              <a:t>//</a:t>
            </a:r>
            <a:r>
              <a:rPr lang="zh-CN" altLang="en-US" dirty="0"/>
              <a:t>定义一个对象的数据类型为</a:t>
            </a:r>
            <a:r>
              <a:rPr lang="en-US" altLang="zh-CN" dirty="0"/>
              <a:t>T</a:t>
            </a:r>
            <a:r>
              <a:rPr lang="zh-CN" altLang="en-US" dirty="0"/>
              <a:t>的空集合</a:t>
            </a:r>
            <a:endParaRPr lang="en-US" altLang="zh-CN" dirty="0"/>
          </a:p>
          <a:p>
            <a:r>
              <a:rPr lang="en-US" altLang="zh-CN" dirty="0"/>
              <a:t>set&lt;T&gt; s2(s1);	//</a:t>
            </a:r>
            <a:r>
              <a:rPr lang="zh-CN" altLang="en-US" dirty="0"/>
              <a:t>定义一个集合</a:t>
            </a:r>
            <a:r>
              <a:rPr lang="en-US" altLang="zh-CN" dirty="0"/>
              <a:t>s2,</a:t>
            </a:r>
            <a:r>
              <a:rPr lang="zh-CN" altLang="en-US" dirty="0"/>
              <a:t>并复制</a:t>
            </a:r>
            <a:r>
              <a:rPr lang="en-US" altLang="zh-CN" dirty="0"/>
              <a:t>s1</a:t>
            </a:r>
            <a:r>
              <a:rPr lang="zh-CN" altLang="en-US" dirty="0"/>
              <a:t>中的元素</a:t>
            </a:r>
            <a:endParaRPr lang="en-US" altLang="zh-CN" dirty="0"/>
          </a:p>
          <a:p>
            <a:r>
              <a:rPr lang="en-US" altLang="zh-CN" dirty="0"/>
              <a:t>set&lt;T&gt;s3(beg, end)  //</a:t>
            </a:r>
            <a:r>
              <a:rPr lang="zh-CN" altLang="en-US" dirty="0"/>
              <a:t>用一对迭代器复制元素 </a:t>
            </a:r>
          </a:p>
          <a:p>
            <a:endParaRPr lang="zh-CN" altLang="en-US" dirty="0"/>
          </a:p>
          <a:p>
            <a:endParaRPr lang="en-US" altLang="zh-CN" dirty="0"/>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SET</a:t>
            </a:r>
            <a:r>
              <a:rPr lang="zh-CN" altLang="en-US" dirty="0"/>
              <a:t>元素的访问</a:t>
            </a:r>
          </a:p>
        </p:txBody>
      </p:sp>
      <p:sp>
        <p:nvSpPr>
          <p:cNvPr id="3" name="内容占位符 2"/>
          <p:cNvSpPr>
            <a:spLocks noGrp="1"/>
          </p:cNvSpPr>
          <p:nvPr>
            <p:ph idx="1"/>
          </p:nvPr>
        </p:nvSpPr>
        <p:spPr/>
        <p:txBody>
          <a:bodyPr>
            <a:normAutofit lnSpcReduction="10000"/>
          </a:bodyPr>
          <a:lstStyle/>
          <a:p>
            <a:pPr>
              <a:lnSpc>
                <a:spcPct val="110000"/>
              </a:lnSpc>
            </a:pPr>
            <a:r>
              <a:rPr lang="zh-CN" altLang="en-US" dirty="0"/>
              <a:t>要访问存储在</a:t>
            </a:r>
            <a:r>
              <a:rPr lang="en-US" altLang="zh-CN" dirty="0"/>
              <a:t>set</a:t>
            </a:r>
            <a:r>
              <a:rPr lang="zh-CN" altLang="en-US" dirty="0"/>
              <a:t>中的元素，需要用到迭代器。这是一个全新概念，相当于访问数组元素时的下标。</a:t>
            </a:r>
            <a:endParaRPr lang="en-US" altLang="zh-CN" dirty="0"/>
          </a:p>
          <a:p>
            <a:pPr>
              <a:lnSpc>
                <a:spcPct val="110000"/>
              </a:lnSpc>
            </a:pPr>
            <a:r>
              <a:rPr lang="zh-CN" altLang="en-US" dirty="0"/>
              <a:t>不同版本的</a:t>
            </a:r>
            <a:r>
              <a:rPr lang="en-US" altLang="zh-CN" dirty="0"/>
              <a:t>C++</a:t>
            </a:r>
            <a:r>
              <a:rPr lang="zh-CN" altLang="en-US" dirty="0"/>
              <a:t>标准中的迭代器的定义格式有差别。这里采用比较早前版本的迭代器的定义格式。</a:t>
            </a:r>
            <a:endParaRPr lang="en-US" altLang="zh-CN" dirty="0"/>
          </a:p>
          <a:p>
            <a:pPr>
              <a:lnSpc>
                <a:spcPct val="110000"/>
              </a:lnSpc>
            </a:pPr>
            <a:r>
              <a:rPr lang="zh-CN" altLang="en-US" dirty="0"/>
              <a:t>先定义一个可访问集合元素的迭代器变量：</a:t>
            </a:r>
            <a:endParaRPr lang="en-US" altLang="zh-CN" dirty="0"/>
          </a:p>
          <a:p>
            <a:pPr>
              <a:lnSpc>
                <a:spcPct val="110000"/>
              </a:lnSpc>
            </a:pPr>
            <a:r>
              <a:rPr lang="en-US" altLang="zh-CN" dirty="0"/>
              <a:t>set&lt;int&gt; ::iterator </a:t>
            </a:r>
            <a:r>
              <a:rPr lang="en-US" altLang="zh-CN" dirty="0" err="1"/>
              <a:t>itr</a:t>
            </a:r>
            <a:r>
              <a:rPr lang="en-US" altLang="zh-CN" dirty="0"/>
              <a:t>;</a:t>
            </a:r>
          </a:p>
          <a:p>
            <a:pPr>
              <a:lnSpc>
                <a:spcPct val="110000"/>
              </a:lnSpc>
            </a:pPr>
            <a:r>
              <a:rPr lang="zh-CN" altLang="en-US" dirty="0"/>
              <a:t>再用</a:t>
            </a:r>
            <a:r>
              <a:rPr lang="en-US" altLang="zh-CN" dirty="0"/>
              <a:t>for</a:t>
            </a:r>
            <a:r>
              <a:rPr lang="zh-CN" altLang="en-US" dirty="0"/>
              <a:t>循环枚举</a:t>
            </a:r>
            <a:r>
              <a:rPr lang="en-US" altLang="zh-CN" dirty="0"/>
              <a:t>set</a:t>
            </a:r>
            <a:r>
              <a:rPr lang="zh-CN" altLang="en-US" dirty="0"/>
              <a:t>中的元素：</a:t>
            </a:r>
            <a:endParaRPr lang="en-US" altLang="zh-CN" dirty="0"/>
          </a:p>
          <a:p>
            <a:pPr>
              <a:lnSpc>
                <a:spcPct val="110000"/>
              </a:lnSpc>
            </a:pPr>
            <a:r>
              <a:rPr lang="en-US" altLang="zh-CN" dirty="0"/>
              <a:t>for(</a:t>
            </a:r>
            <a:r>
              <a:rPr lang="en-US" altLang="zh-CN" dirty="0" err="1"/>
              <a:t>itr</a:t>
            </a:r>
            <a:r>
              <a:rPr lang="en-US" altLang="zh-CN" dirty="0"/>
              <a:t> = </a:t>
            </a:r>
            <a:r>
              <a:rPr lang="en-US" altLang="zh-CN" dirty="0" err="1"/>
              <a:t>s.begin</a:t>
            </a:r>
            <a:r>
              <a:rPr lang="en-US" altLang="zh-CN" dirty="0"/>
              <a:t>(); </a:t>
            </a:r>
            <a:r>
              <a:rPr lang="en-US" altLang="zh-CN" dirty="0" err="1"/>
              <a:t>itr</a:t>
            </a:r>
            <a:r>
              <a:rPr lang="en-US" altLang="zh-CN" dirty="0"/>
              <a:t> != </a:t>
            </a:r>
            <a:r>
              <a:rPr lang="en-US" altLang="zh-CN" dirty="0" err="1"/>
              <a:t>s.end</a:t>
            </a:r>
            <a:r>
              <a:rPr lang="en-US" altLang="zh-CN" dirty="0"/>
              <a:t>(); </a:t>
            </a:r>
            <a:r>
              <a:rPr lang="en-US" altLang="zh-CN" dirty="0" err="1"/>
              <a:t>itr</a:t>
            </a:r>
            <a:r>
              <a:rPr lang="en-US" altLang="zh-CN" dirty="0"/>
              <a:t>++)</a:t>
            </a:r>
          </a:p>
          <a:p>
            <a:pPr>
              <a:lnSpc>
                <a:spcPct val="110000"/>
              </a:lnSpc>
            </a:pPr>
            <a:r>
              <a:rPr lang="en-US" altLang="zh-CN" dirty="0"/>
              <a:t>    </a:t>
            </a:r>
            <a:r>
              <a:rPr lang="en-US" altLang="zh-CN" dirty="0" err="1"/>
              <a:t>cout</a:t>
            </a:r>
            <a:r>
              <a:rPr lang="en-US" altLang="zh-CN" dirty="0"/>
              <a:t> &lt;&lt; *</a:t>
            </a:r>
            <a:r>
              <a:rPr lang="en-US" altLang="zh-CN" dirty="0" err="1"/>
              <a:t>itr</a:t>
            </a:r>
            <a:r>
              <a:rPr lang="en-US" altLang="zh-CN" dirty="0"/>
              <a:t> &lt;&lt; ' '; </a:t>
            </a:r>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7905" y="965200"/>
            <a:ext cx="10960100" cy="5690870"/>
          </a:xfrm>
        </p:spPr>
        <p:txBody>
          <a:bodyPr numCol="2">
            <a:normAutofit/>
          </a:bodyPr>
          <a:lstStyle/>
          <a:p>
            <a:pPr>
              <a:lnSpc>
                <a:spcPct val="140000"/>
              </a:lnSpc>
              <a:spcBef>
                <a:spcPts val="0"/>
              </a:spcBef>
              <a:spcAft>
                <a:spcPts val="0"/>
              </a:spcAft>
            </a:pPr>
            <a:r>
              <a:rPr lang="en-US" altLang="zh-CN" sz="1800" dirty="0"/>
              <a:t>//</a:t>
            </a:r>
            <a:r>
              <a:rPr lang="zh-CN" altLang="en-US" sz="1800" dirty="0"/>
              <a:t>输入若干个整数，去掉重复的，再按照从小到大的顺序输出。</a:t>
            </a:r>
          </a:p>
          <a:p>
            <a:pPr>
              <a:lnSpc>
                <a:spcPct val="140000"/>
              </a:lnSpc>
              <a:spcBef>
                <a:spcPts val="0"/>
              </a:spcBef>
              <a:spcAft>
                <a:spcPts val="0"/>
              </a:spcAft>
            </a:pPr>
            <a:r>
              <a:rPr lang="en-US" altLang="zh-CN" sz="1800" dirty="0"/>
              <a:t>//</a:t>
            </a:r>
            <a:r>
              <a:rPr lang="zh-CN" altLang="en-US" sz="1800" dirty="0"/>
              <a:t>每个数的绝对值不超过</a:t>
            </a:r>
            <a:r>
              <a:rPr lang="en-US" altLang="zh-CN" sz="1800" dirty="0"/>
              <a:t>10^9</a:t>
            </a:r>
          </a:p>
          <a:p>
            <a:pPr>
              <a:lnSpc>
                <a:spcPct val="140000"/>
              </a:lnSpc>
              <a:spcBef>
                <a:spcPts val="0"/>
              </a:spcBef>
              <a:spcAft>
                <a:spcPts val="0"/>
              </a:spcAft>
            </a:pPr>
            <a:r>
              <a:rPr lang="en-US" altLang="zh-CN" sz="1800" dirty="0"/>
              <a:t>#include&lt;bits/</a:t>
            </a:r>
            <a:r>
              <a:rPr lang="en-US" altLang="zh-CN" sz="1800" dirty="0" err="1"/>
              <a:t>stdc</a:t>
            </a:r>
            <a:r>
              <a:rPr lang="en-US" altLang="zh-CN" sz="1800" dirty="0"/>
              <a:t>++.h&gt;</a:t>
            </a:r>
          </a:p>
          <a:p>
            <a:pPr>
              <a:lnSpc>
                <a:spcPct val="140000"/>
              </a:lnSpc>
              <a:spcBef>
                <a:spcPts val="0"/>
              </a:spcBef>
              <a:spcAft>
                <a:spcPts val="0"/>
              </a:spcAft>
            </a:pPr>
            <a:r>
              <a:rPr lang="en-US" altLang="zh-CN" sz="1800" dirty="0"/>
              <a:t>using namespace std;</a:t>
            </a:r>
          </a:p>
          <a:p>
            <a:pPr>
              <a:lnSpc>
                <a:spcPct val="140000"/>
              </a:lnSpc>
              <a:spcBef>
                <a:spcPts val="0"/>
              </a:spcBef>
              <a:spcAft>
                <a:spcPts val="0"/>
              </a:spcAft>
            </a:pPr>
            <a:r>
              <a:rPr lang="en-US" altLang="zh-CN" sz="1800" dirty="0"/>
              <a:t>int main(){</a:t>
            </a:r>
          </a:p>
          <a:p>
            <a:pPr>
              <a:lnSpc>
                <a:spcPct val="140000"/>
              </a:lnSpc>
              <a:spcBef>
                <a:spcPts val="0"/>
              </a:spcBef>
              <a:spcAft>
                <a:spcPts val="0"/>
              </a:spcAft>
            </a:pPr>
            <a:r>
              <a:rPr lang="en-US" altLang="zh-CN" sz="1800" dirty="0"/>
              <a:t>    int x;</a:t>
            </a:r>
          </a:p>
          <a:p>
            <a:pPr>
              <a:lnSpc>
                <a:spcPct val="140000"/>
              </a:lnSpc>
              <a:spcBef>
                <a:spcPts val="0"/>
              </a:spcBef>
              <a:spcAft>
                <a:spcPts val="0"/>
              </a:spcAft>
            </a:pPr>
            <a:r>
              <a:rPr lang="en-US" altLang="zh-CN" sz="1800" dirty="0"/>
              <a:t>    vector&lt;int&gt; v;</a:t>
            </a:r>
          </a:p>
          <a:p>
            <a:pPr>
              <a:lnSpc>
                <a:spcPct val="140000"/>
              </a:lnSpc>
              <a:spcBef>
                <a:spcPts val="0"/>
              </a:spcBef>
              <a:spcAft>
                <a:spcPts val="0"/>
              </a:spcAft>
            </a:pPr>
            <a:r>
              <a:rPr lang="en-US" altLang="zh-CN" sz="1800" dirty="0"/>
              <a:t>    while(</a:t>
            </a:r>
            <a:r>
              <a:rPr lang="en-US" altLang="zh-CN" sz="1800" dirty="0" err="1"/>
              <a:t>cin</a:t>
            </a:r>
            <a:r>
              <a:rPr lang="en-US" altLang="zh-CN" sz="1800" dirty="0"/>
              <a:t> &gt;&gt; x){</a:t>
            </a:r>
          </a:p>
          <a:p>
            <a:pPr>
              <a:lnSpc>
                <a:spcPct val="140000"/>
              </a:lnSpc>
              <a:spcBef>
                <a:spcPts val="0"/>
              </a:spcBef>
              <a:spcAft>
                <a:spcPts val="0"/>
              </a:spcAft>
            </a:pPr>
            <a:r>
              <a:rPr lang="en-US" altLang="zh-CN" sz="1800" dirty="0"/>
              <a:t>        </a:t>
            </a:r>
            <a:r>
              <a:rPr lang="en-US" altLang="zh-CN" sz="1800" dirty="0" err="1"/>
              <a:t>v.push_back</a:t>
            </a:r>
            <a:r>
              <a:rPr lang="en-US" altLang="zh-CN" sz="1800" dirty="0"/>
              <a:t>(x);</a:t>
            </a:r>
          </a:p>
          <a:p>
            <a:pPr>
              <a:lnSpc>
                <a:spcPct val="140000"/>
              </a:lnSpc>
              <a:spcBef>
                <a:spcPts val="0"/>
              </a:spcBef>
              <a:spcAft>
                <a:spcPts val="0"/>
              </a:spcAft>
            </a:pPr>
            <a:r>
              <a:rPr lang="en-US" altLang="zh-CN" sz="1800" dirty="0"/>
              <a:t>    }</a:t>
            </a:r>
          </a:p>
          <a:p>
            <a:pPr>
              <a:lnSpc>
                <a:spcPct val="140000"/>
              </a:lnSpc>
              <a:spcBef>
                <a:spcPts val="0"/>
              </a:spcBef>
              <a:spcAft>
                <a:spcPts val="0"/>
              </a:spcAft>
            </a:pPr>
            <a:r>
              <a:rPr lang="en-US" altLang="zh-CN" sz="1800" dirty="0"/>
              <a:t>    set&lt;int&gt; s(</a:t>
            </a:r>
            <a:r>
              <a:rPr lang="en-US" altLang="zh-CN" sz="1800" dirty="0" err="1"/>
              <a:t>v.begin</a:t>
            </a:r>
            <a:r>
              <a:rPr lang="en-US" altLang="zh-CN" sz="1800" dirty="0"/>
              <a:t>(), </a:t>
            </a:r>
            <a:r>
              <a:rPr lang="en-US" altLang="zh-CN" sz="1800" dirty="0" err="1"/>
              <a:t>v.end</a:t>
            </a:r>
            <a:r>
              <a:rPr lang="en-US" altLang="zh-CN" sz="1800" dirty="0"/>
              <a:t>());</a:t>
            </a:r>
          </a:p>
          <a:p>
            <a:pPr>
              <a:lnSpc>
                <a:spcPct val="140000"/>
              </a:lnSpc>
              <a:spcBef>
                <a:spcPts val="0"/>
              </a:spcBef>
              <a:spcAft>
                <a:spcPts val="0"/>
              </a:spcAft>
            </a:pPr>
            <a:r>
              <a:rPr lang="en-US" altLang="zh-CN" sz="1800" dirty="0"/>
              <a:t>    set&lt;int&gt;::iterator </a:t>
            </a:r>
            <a:r>
              <a:rPr lang="en-US" altLang="zh-CN" sz="1800" dirty="0" err="1"/>
              <a:t>itr</a:t>
            </a:r>
            <a:r>
              <a:rPr lang="en-US" altLang="zh-CN" sz="1800" dirty="0"/>
              <a:t>;</a:t>
            </a:r>
          </a:p>
          <a:p>
            <a:pPr>
              <a:lnSpc>
                <a:spcPct val="140000"/>
              </a:lnSpc>
              <a:spcBef>
                <a:spcPts val="0"/>
              </a:spcBef>
              <a:spcAft>
                <a:spcPts val="0"/>
              </a:spcAft>
            </a:pPr>
            <a:r>
              <a:rPr lang="en-US" altLang="zh-CN" sz="1800" dirty="0"/>
              <a:t>    for(</a:t>
            </a:r>
            <a:r>
              <a:rPr lang="en-US" altLang="zh-CN" sz="1800" dirty="0" err="1"/>
              <a:t>itr</a:t>
            </a:r>
            <a:r>
              <a:rPr lang="en-US" altLang="zh-CN" sz="1800" dirty="0"/>
              <a:t> = </a:t>
            </a:r>
            <a:r>
              <a:rPr lang="en-US" altLang="zh-CN" sz="1800" dirty="0" err="1"/>
              <a:t>s.begin</a:t>
            </a:r>
            <a:r>
              <a:rPr lang="en-US" altLang="zh-CN" sz="1800" dirty="0"/>
              <a:t>(); </a:t>
            </a:r>
            <a:r>
              <a:rPr lang="en-US" altLang="zh-CN" sz="1800" dirty="0" err="1"/>
              <a:t>itr</a:t>
            </a:r>
            <a:r>
              <a:rPr lang="en-US" altLang="zh-CN" sz="1800" dirty="0"/>
              <a:t> != </a:t>
            </a:r>
            <a:r>
              <a:rPr lang="en-US" altLang="zh-CN" sz="1800" dirty="0" err="1"/>
              <a:t>s.end</a:t>
            </a:r>
            <a:r>
              <a:rPr lang="en-US" altLang="zh-CN" sz="1800" dirty="0"/>
              <a:t>(); </a:t>
            </a:r>
            <a:r>
              <a:rPr lang="en-US" altLang="zh-CN" sz="1800" dirty="0" err="1"/>
              <a:t>itr</a:t>
            </a:r>
            <a:r>
              <a:rPr lang="en-US" altLang="zh-CN" sz="1800" dirty="0"/>
              <a:t>++)</a:t>
            </a:r>
          </a:p>
          <a:p>
            <a:pPr>
              <a:lnSpc>
                <a:spcPct val="140000"/>
              </a:lnSpc>
              <a:spcBef>
                <a:spcPts val="0"/>
              </a:spcBef>
              <a:spcAft>
                <a:spcPts val="0"/>
              </a:spcAft>
            </a:pPr>
            <a:r>
              <a:rPr lang="en-US" altLang="zh-CN" sz="1800" dirty="0"/>
              <a:t>        </a:t>
            </a:r>
            <a:r>
              <a:rPr lang="en-US" altLang="zh-CN" sz="1800" dirty="0" err="1"/>
              <a:t>cout</a:t>
            </a:r>
            <a:r>
              <a:rPr lang="en-US" altLang="zh-CN" sz="1800" dirty="0"/>
              <a:t> &lt;&lt; *</a:t>
            </a:r>
            <a:r>
              <a:rPr lang="en-US" altLang="zh-CN" sz="1800" dirty="0" err="1"/>
              <a:t>itr</a:t>
            </a:r>
            <a:r>
              <a:rPr lang="en-US" altLang="zh-CN" sz="1800" dirty="0"/>
              <a:t> &lt;&lt; ' ';</a:t>
            </a:r>
          </a:p>
          <a:p>
            <a:pPr>
              <a:lnSpc>
                <a:spcPct val="140000"/>
              </a:lnSpc>
              <a:spcBef>
                <a:spcPts val="0"/>
              </a:spcBef>
              <a:spcAft>
                <a:spcPts val="0"/>
              </a:spcAft>
            </a:pPr>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pPr>
              <a:lnSpc>
                <a:spcPct val="140000"/>
              </a:lnSpc>
              <a:spcBef>
                <a:spcPts val="0"/>
              </a:spcBef>
              <a:spcAft>
                <a:spcPts val="0"/>
              </a:spcAft>
            </a:pPr>
            <a:r>
              <a:rPr lang="en-US" altLang="zh-CN" sz="1800" dirty="0"/>
              <a:t>}</a:t>
            </a:r>
            <a:endParaRPr lang="zh-CN"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PART 1 </a:t>
            </a:r>
            <a:r>
              <a:rPr lang="zh-CN" altLang="en-US" dirty="0"/>
              <a:t>容器概述</a:t>
            </a:r>
          </a:p>
        </p:txBody>
      </p:sp>
      <p:sp>
        <p:nvSpPr>
          <p:cNvPr id="5" name="文本占位符 4"/>
          <p:cNvSpPr>
            <a:spLocks noGrp="1"/>
          </p:cNvSpPr>
          <p:nvPr>
            <p:ph type="body" idx="1"/>
          </p:nvPr>
        </p:nvSpPr>
        <p:spPr/>
        <p:txBody>
          <a:bodyPr/>
          <a:lstStyle/>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Set</a:t>
            </a:r>
            <a:r>
              <a:rPr lang="zh-CN" altLang="en-US" dirty="0"/>
              <a:t>的插入</a:t>
            </a:r>
          </a:p>
        </p:txBody>
      </p:sp>
      <p:sp>
        <p:nvSpPr>
          <p:cNvPr id="3" name="内容占位符 2"/>
          <p:cNvSpPr>
            <a:spLocks noGrp="1"/>
          </p:cNvSpPr>
          <p:nvPr>
            <p:ph idx="1"/>
          </p:nvPr>
        </p:nvSpPr>
        <p:spPr/>
        <p:txBody>
          <a:bodyPr>
            <a:normAutofit lnSpcReduction="10000"/>
          </a:bodyPr>
          <a:lstStyle/>
          <a:p>
            <a:r>
              <a:rPr lang="zh-CN" altLang="en-US" dirty="0"/>
              <a:t>插入元素，两种方式：</a:t>
            </a:r>
          </a:p>
          <a:p>
            <a:r>
              <a:rPr lang="zh-CN" altLang="en-US" dirty="0"/>
              <a:t>一次插入单个元素：</a:t>
            </a:r>
          </a:p>
          <a:p>
            <a:r>
              <a:rPr lang="zh-CN" altLang="en-US" dirty="0"/>
              <a:t>	</a:t>
            </a:r>
            <a:r>
              <a:rPr lang="en-US" altLang="zh-CN" dirty="0"/>
              <a:t>set &lt;string&gt; s2;		//</a:t>
            </a:r>
            <a:r>
              <a:rPr lang="zh-CN" altLang="en-US" dirty="0"/>
              <a:t>空</a:t>
            </a:r>
            <a:r>
              <a:rPr lang="en-US" altLang="zh-CN" dirty="0"/>
              <a:t>set</a:t>
            </a:r>
          </a:p>
          <a:p>
            <a:r>
              <a:rPr lang="en-US" altLang="zh-CN" dirty="0"/>
              <a:t>	</a:t>
            </a:r>
            <a:r>
              <a:rPr lang="en-US" altLang="zh-CN" dirty="0">
                <a:solidFill>
                  <a:srgbClr val="FF0000"/>
                </a:solidFill>
              </a:rPr>
              <a:t>s2.insert("the");</a:t>
            </a:r>
            <a:r>
              <a:rPr lang="en-US" altLang="zh-CN" dirty="0"/>
              <a:t>		//</a:t>
            </a:r>
            <a:r>
              <a:rPr lang="zh-CN" altLang="en-US" dirty="0"/>
              <a:t>有</a:t>
            </a:r>
            <a:r>
              <a:rPr lang="en-US" altLang="zh-CN" dirty="0"/>
              <a:t>1</a:t>
            </a:r>
            <a:r>
              <a:rPr lang="zh-CN" altLang="en-US" dirty="0"/>
              <a:t>个元素</a:t>
            </a:r>
          </a:p>
          <a:p>
            <a:r>
              <a:rPr lang="zh-CN" altLang="en-US" dirty="0"/>
              <a:t>	</a:t>
            </a:r>
            <a:r>
              <a:rPr lang="en-US" altLang="zh-CN" dirty="0"/>
              <a:t>s2.insert("best");		//</a:t>
            </a:r>
            <a:r>
              <a:rPr lang="zh-CN" altLang="en-US" dirty="0"/>
              <a:t>有</a:t>
            </a:r>
            <a:r>
              <a:rPr lang="en-US" altLang="zh-CN" dirty="0"/>
              <a:t>2</a:t>
            </a:r>
            <a:r>
              <a:rPr lang="zh-CN" altLang="en-US" dirty="0"/>
              <a:t>个元素</a:t>
            </a:r>
          </a:p>
          <a:p>
            <a:r>
              <a:rPr lang="zh-CN" altLang="en-US" dirty="0"/>
              <a:t>用一对迭代器插入一段元素，也要去重：</a:t>
            </a:r>
          </a:p>
          <a:p>
            <a:r>
              <a:rPr lang="zh-CN" altLang="en-US" dirty="0"/>
              <a:t>	</a:t>
            </a:r>
            <a:r>
              <a:rPr lang="en-US" altLang="zh-CN" dirty="0"/>
              <a:t>set&lt;int&gt;s;</a:t>
            </a:r>
          </a:p>
          <a:p>
            <a:r>
              <a:rPr lang="en-US" altLang="zh-CN" dirty="0"/>
              <a:t>	</a:t>
            </a:r>
            <a:r>
              <a:rPr lang="en-US" altLang="zh-CN" dirty="0" err="1"/>
              <a:t>s.insert</a:t>
            </a:r>
            <a:r>
              <a:rPr lang="en-US" altLang="zh-CN" dirty="0"/>
              <a:t>(</a:t>
            </a:r>
            <a:r>
              <a:rPr lang="en-US" altLang="zh-CN" dirty="0" err="1"/>
              <a:t>v.begin</a:t>
            </a:r>
            <a:r>
              <a:rPr lang="en-US" altLang="zh-CN" dirty="0"/>
              <a:t>(), </a:t>
            </a:r>
            <a:r>
              <a:rPr lang="en-US" altLang="zh-CN" dirty="0" err="1"/>
              <a:t>v.end</a:t>
            </a:r>
            <a:r>
              <a:rPr lang="en-US" altLang="zh-CN" dirty="0"/>
              <a:t>());</a:t>
            </a:r>
          </a:p>
          <a:p>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插入元素的示例</a:t>
            </a:r>
          </a:p>
        </p:txBody>
      </p:sp>
      <p:sp>
        <p:nvSpPr>
          <p:cNvPr id="3" name="内容占位符 2"/>
          <p:cNvSpPr>
            <a:spLocks noGrp="1"/>
          </p:cNvSpPr>
          <p:nvPr>
            <p:ph idx="1"/>
          </p:nvPr>
        </p:nvSpPr>
        <p:spPr>
          <a:xfrm>
            <a:off x="1024128" y="1491916"/>
            <a:ext cx="10405872" cy="5366084"/>
          </a:xfrm>
        </p:spPr>
        <p:txBody>
          <a:bodyPr>
            <a:normAutofit fontScale="70000" lnSpcReduction="20000"/>
          </a:bodyPr>
          <a:lstStyle/>
          <a:p>
            <a:pPr>
              <a:lnSpc>
                <a:spcPct val="140000"/>
              </a:lnSpc>
              <a:spcBef>
                <a:spcPts val="0"/>
              </a:spcBef>
              <a:spcAft>
                <a:spcPts val="0"/>
              </a:spcAft>
            </a:pPr>
            <a:r>
              <a:rPr lang="en-US" altLang="zh-CN" dirty="0"/>
              <a:t>#include &lt;bits/</a:t>
            </a:r>
            <a:r>
              <a:rPr lang="en-US" altLang="zh-CN" dirty="0" err="1"/>
              <a:t>stdc</a:t>
            </a:r>
            <a:r>
              <a:rPr lang="en-US" altLang="zh-CN" dirty="0"/>
              <a:t>++.h&gt;</a:t>
            </a:r>
          </a:p>
          <a:p>
            <a:pPr>
              <a:lnSpc>
                <a:spcPct val="140000"/>
              </a:lnSpc>
              <a:spcBef>
                <a:spcPts val="0"/>
              </a:spcBef>
              <a:spcAft>
                <a:spcPts val="0"/>
              </a:spcAft>
            </a:pPr>
            <a:r>
              <a:rPr lang="en-US" altLang="zh-CN" dirty="0"/>
              <a:t>using namespace std;</a:t>
            </a:r>
          </a:p>
          <a:p>
            <a:pPr>
              <a:lnSpc>
                <a:spcPct val="140000"/>
              </a:lnSpc>
              <a:spcBef>
                <a:spcPts val="0"/>
              </a:spcBef>
              <a:spcAft>
                <a:spcPts val="0"/>
              </a:spcAft>
            </a:pPr>
            <a:r>
              <a:rPr lang="en-US" altLang="zh-CN" dirty="0"/>
              <a:t>int main(){</a:t>
            </a:r>
          </a:p>
          <a:p>
            <a:pPr>
              <a:lnSpc>
                <a:spcPct val="140000"/>
              </a:lnSpc>
              <a:spcBef>
                <a:spcPts val="0"/>
              </a:spcBef>
              <a:spcAft>
                <a:spcPts val="0"/>
              </a:spcAft>
            </a:pPr>
            <a:r>
              <a:rPr lang="en-US" altLang="zh-CN" dirty="0"/>
              <a:t>    set&lt;int&gt; s1;</a:t>
            </a:r>
          </a:p>
          <a:p>
            <a:pPr>
              <a:lnSpc>
                <a:spcPct val="140000"/>
              </a:lnSpc>
              <a:spcBef>
                <a:spcPts val="0"/>
              </a:spcBef>
              <a:spcAft>
                <a:spcPts val="0"/>
              </a:spcAft>
            </a:pPr>
            <a:r>
              <a:rPr lang="en-US" altLang="zh-CN" dirty="0"/>
              <a:t>    set&lt;int&gt;::iterator it;</a:t>
            </a:r>
          </a:p>
          <a:p>
            <a:pPr>
              <a:lnSpc>
                <a:spcPct val="140000"/>
              </a:lnSpc>
              <a:spcBef>
                <a:spcPts val="0"/>
              </a:spcBef>
              <a:spcAft>
                <a:spcPts val="0"/>
              </a:spcAft>
            </a:pPr>
            <a:r>
              <a:rPr lang="en-US" altLang="zh-CN" dirty="0"/>
              <a:t>    s1.insert(1);</a:t>
            </a:r>
          </a:p>
          <a:p>
            <a:pPr>
              <a:lnSpc>
                <a:spcPct val="140000"/>
              </a:lnSpc>
              <a:spcBef>
                <a:spcPts val="0"/>
              </a:spcBef>
              <a:spcAft>
                <a:spcPts val="0"/>
              </a:spcAft>
            </a:pPr>
            <a:r>
              <a:rPr lang="en-US" altLang="zh-CN" dirty="0"/>
              <a:t>    s1.insert(4);</a:t>
            </a:r>
          </a:p>
          <a:p>
            <a:pPr>
              <a:lnSpc>
                <a:spcPct val="140000"/>
              </a:lnSpc>
              <a:spcBef>
                <a:spcPts val="0"/>
              </a:spcBef>
              <a:spcAft>
                <a:spcPts val="0"/>
              </a:spcAft>
            </a:pPr>
            <a:r>
              <a:rPr lang="en-US" altLang="zh-CN" dirty="0"/>
              <a:t>    s1.insert(2);</a:t>
            </a:r>
          </a:p>
          <a:p>
            <a:pPr>
              <a:lnSpc>
                <a:spcPct val="140000"/>
              </a:lnSpc>
              <a:spcBef>
                <a:spcPts val="0"/>
              </a:spcBef>
              <a:spcAft>
                <a:spcPts val="0"/>
              </a:spcAft>
            </a:pPr>
            <a:r>
              <a:rPr lang="en-US" altLang="zh-CN" dirty="0"/>
              <a:t>    s1.insert(5);</a:t>
            </a:r>
          </a:p>
          <a:p>
            <a:pPr>
              <a:lnSpc>
                <a:spcPct val="140000"/>
              </a:lnSpc>
              <a:spcBef>
                <a:spcPts val="0"/>
              </a:spcBef>
              <a:spcAft>
                <a:spcPts val="0"/>
              </a:spcAft>
            </a:pPr>
            <a:r>
              <a:rPr lang="en-US" altLang="zh-CN" dirty="0"/>
              <a:t>    s1.insert(3);</a:t>
            </a:r>
          </a:p>
          <a:p>
            <a:pPr>
              <a:lnSpc>
                <a:spcPct val="140000"/>
              </a:lnSpc>
              <a:spcBef>
                <a:spcPts val="0"/>
              </a:spcBef>
              <a:spcAft>
                <a:spcPts val="0"/>
              </a:spcAft>
            </a:pPr>
            <a:r>
              <a:rPr lang="en-US" altLang="zh-CN" dirty="0"/>
              <a:t>    for (it = s1.begin(); it != s1.end(); it++)</a:t>
            </a:r>
          </a:p>
          <a:p>
            <a:pPr>
              <a:lnSpc>
                <a:spcPct val="140000"/>
              </a:lnSpc>
              <a:spcBef>
                <a:spcPts val="0"/>
              </a:spcBef>
              <a:spcAft>
                <a:spcPts val="0"/>
              </a:spcAft>
            </a:pPr>
            <a:r>
              <a:rPr lang="en-US" altLang="zh-CN" dirty="0"/>
              <a:t>        </a:t>
            </a:r>
            <a:r>
              <a:rPr lang="en-US" altLang="zh-CN" dirty="0" err="1"/>
              <a:t>cout</a:t>
            </a:r>
            <a:r>
              <a:rPr lang="en-US" altLang="zh-CN" dirty="0"/>
              <a:t> &lt;&lt; *it &lt;&lt; " ";</a:t>
            </a:r>
          </a:p>
          <a:p>
            <a:pPr>
              <a:lnSpc>
                <a:spcPct val="140000"/>
              </a:lnSpc>
              <a:spcBef>
                <a:spcPts val="0"/>
              </a:spcBef>
              <a:spcAft>
                <a:spcPts val="0"/>
              </a:spcAft>
            </a:pPr>
            <a:r>
              <a:rPr lang="en-US" altLang="zh-CN" dirty="0"/>
              <a:t>    </a:t>
            </a:r>
            <a:r>
              <a:rPr lang="en-US" altLang="zh-CN" dirty="0" err="1"/>
              <a:t>cout</a:t>
            </a:r>
            <a:r>
              <a:rPr lang="en-US" altLang="zh-CN" dirty="0"/>
              <a:t> &lt;&lt; </a:t>
            </a:r>
            <a:r>
              <a:rPr lang="en-US" altLang="zh-CN" dirty="0" err="1"/>
              <a:t>endl</a:t>
            </a:r>
            <a:r>
              <a:rPr lang="en-US" altLang="zh-CN" dirty="0"/>
              <a:t>;</a:t>
            </a:r>
          </a:p>
          <a:p>
            <a:pPr>
              <a:lnSpc>
                <a:spcPct val="140000"/>
              </a:lnSpc>
              <a:spcBef>
                <a:spcPts val="0"/>
              </a:spcBef>
              <a:spcAft>
                <a:spcPts val="0"/>
              </a:spcAft>
            </a:pPr>
            <a:r>
              <a:rPr lang="en-US" altLang="zh-CN" dirty="0"/>
              <a:t>    set&lt;int&gt; s2;</a:t>
            </a:r>
          </a:p>
          <a:p>
            <a:pPr>
              <a:lnSpc>
                <a:spcPct val="140000"/>
              </a:lnSpc>
              <a:spcBef>
                <a:spcPts val="0"/>
              </a:spcBef>
              <a:spcAft>
                <a:spcPts val="0"/>
              </a:spcAft>
            </a:pPr>
            <a:r>
              <a:rPr lang="en-US" altLang="zh-CN" dirty="0"/>
              <a:t>    s2.insert(s1.find(3), s1.end());</a:t>
            </a:r>
          </a:p>
          <a:p>
            <a:pPr>
              <a:lnSpc>
                <a:spcPct val="140000"/>
              </a:lnSpc>
              <a:spcBef>
                <a:spcPts val="0"/>
              </a:spcBef>
              <a:spcAft>
                <a:spcPts val="0"/>
              </a:spcAft>
            </a:pPr>
            <a:r>
              <a:rPr lang="en-US" altLang="zh-CN" dirty="0"/>
              <a:t>    for (it = s2.begin(); it != s2.end(); it++)</a:t>
            </a:r>
          </a:p>
          <a:p>
            <a:pPr>
              <a:lnSpc>
                <a:spcPct val="140000"/>
              </a:lnSpc>
              <a:spcBef>
                <a:spcPts val="0"/>
              </a:spcBef>
              <a:spcAft>
                <a:spcPts val="0"/>
              </a:spcAft>
            </a:pPr>
            <a:r>
              <a:rPr lang="en-US" altLang="zh-CN" dirty="0"/>
              <a:t>        </a:t>
            </a:r>
            <a:r>
              <a:rPr lang="en-US" altLang="zh-CN" dirty="0" err="1"/>
              <a:t>cout</a:t>
            </a:r>
            <a:r>
              <a:rPr lang="en-US" altLang="zh-CN" dirty="0"/>
              <a:t> &lt;&lt; *it &lt;&lt; " ";</a:t>
            </a:r>
          </a:p>
          <a:p>
            <a:pPr>
              <a:lnSpc>
                <a:spcPct val="140000"/>
              </a:lnSpc>
              <a:spcBef>
                <a:spcPts val="0"/>
              </a:spcBef>
              <a:spcAft>
                <a:spcPts val="0"/>
              </a:spcAft>
            </a:pPr>
            <a:r>
              <a:rPr lang="en-US" altLang="zh-CN" dirty="0"/>
              <a:t>}</a:t>
            </a:r>
          </a:p>
          <a:p>
            <a:pPr>
              <a:lnSpc>
                <a:spcPct val="140000"/>
              </a:lnSpc>
              <a:spcBef>
                <a:spcPts val="0"/>
              </a:spcBef>
              <a:spcAft>
                <a:spcPts val="0"/>
              </a:spcAft>
            </a:pP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Set</a:t>
            </a:r>
            <a:r>
              <a:rPr lang="zh-CN" altLang="en-US" dirty="0"/>
              <a:t>的删除</a:t>
            </a:r>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dirty="0"/>
              <a:t>删除元素，有三种方式：</a:t>
            </a:r>
          </a:p>
          <a:p>
            <a:pPr>
              <a:lnSpc>
                <a:spcPct val="110000"/>
              </a:lnSpc>
            </a:pPr>
            <a:r>
              <a:rPr lang="zh-CN" altLang="en-US" dirty="0"/>
              <a:t>一次删除单个元素：</a:t>
            </a:r>
          </a:p>
          <a:p>
            <a:pPr>
              <a:lnSpc>
                <a:spcPct val="110000"/>
              </a:lnSpc>
            </a:pPr>
            <a:r>
              <a:rPr lang="zh-CN" altLang="en-US" dirty="0"/>
              <a:t>参数可以是一个迭代器，也可以是一个数值。	</a:t>
            </a:r>
            <a:endParaRPr lang="en-US" altLang="zh-CN" dirty="0"/>
          </a:p>
          <a:p>
            <a:pPr>
              <a:lnSpc>
                <a:spcPct val="110000"/>
              </a:lnSpc>
            </a:pPr>
            <a:r>
              <a:rPr lang="en-US" altLang="zh-CN" dirty="0" err="1">
                <a:solidFill>
                  <a:srgbClr val="FF0000"/>
                </a:solidFill>
              </a:rPr>
              <a:t>setname.erase</a:t>
            </a:r>
            <a:r>
              <a:rPr lang="en-US" altLang="zh-CN" dirty="0">
                <a:solidFill>
                  <a:srgbClr val="FF0000"/>
                </a:solidFill>
              </a:rPr>
              <a:t>(pos);</a:t>
            </a:r>
          </a:p>
          <a:p>
            <a:pPr>
              <a:lnSpc>
                <a:spcPct val="110000"/>
              </a:lnSpc>
            </a:pPr>
            <a:r>
              <a:rPr lang="en-US" altLang="zh-CN" dirty="0"/>
              <a:t>pos</a:t>
            </a:r>
            <a:r>
              <a:rPr lang="zh-CN" altLang="en-US" dirty="0"/>
              <a:t>是指向集合中某个元素的迭代器。</a:t>
            </a:r>
            <a:endParaRPr lang="en-US" altLang="zh-CN" dirty="0"/>
          </a:p>
          <a:p>
            <a:pPr>
              <a:lnSpc>
                <a:spcPct val="110000"/>
              </a:lnSpc>
            </a:pPr>
            <a:r>
              <a:rPr lang="zh-CN" altLang="en-US" dirty="0"/>
              <a:t>或者</a:t>
            </a:r>
            <a:endParaRPr lang="en-US" altLang="zh-CN" dirty="0"/>
          </a:p>
          <a:p>
            <a:pPr>
              <a:lnSpc>
                <a:spcPct val="110000"/>
              </a:lnSpc>
            </a:pPr>
            <a:r>
              <a:rPr lang="en-US" altLang="zh-CN" dirty="0" err="1">
                <a:solidFill>
                  <a:srgbClr val="FF0000"/>
                </a:solidFill>
              </a:rPr>
              <a:t>setname.erase</a:t>
            </a:r>
            <a:r>
              <a:rPr lang="en-US" altLang="zh-CN" dirty="0">
                <a:solidFill>
                  <a:srgbClr val="FF0000"/>
                </a:solidFill>
              </a:rPr>
              <a:t>(</a:t>
            </a:r>
            <a:r>
              <a:rPr lang="en-US" altLang="zh-CN" dirty="0" err="1">
                <a:solidFill>
                  <a:srgbClr val="FF0000"/>
                </a:solidFill>
              </a:rPr>
              <a:t>val</a:t>
            </a:r>
            <a:r>
              <a:rPr lang="en-US" altLang="zh-CN" dirty="0">
                <a:solidFill>
                  <a:srgbClr val="FF0000"/>
                </a:solidFill>
              </a:rPr>
              <a:t>);</a:t>
            </a:r>
          </a:p>
          <a:p>
            <a:pPr>
              <a:lnSpc>
                <a:spcPct val="110000"/>
              </a:lnSpc>
            </a:pPr>
            <a:r>
              <a:rPr lang="zh-CN" altLang="en-US" dirty="0"/>
              <a:t>用一对迭代器指定一个要删除元素的区间：</a:t>
            </a:r>
          </a:p>
          <a:p>
            <a:pPr>
              <a:lnSpc>
                <a:spcPct val="110000"/>
              </a:lnSpc>
            </a:pPr>
            <a:r>
              <a:rPr lang="zh-CN" altLang="en-US" dirty="0"/>
              <a:t>	</a:t>
            </a:r>
            <a:r>
              <a:rPr lang="en-US" altLang="zh-CN" dirty="0" err="1"/>
              <a:t>setname.erase</a:t>
            </a:r>
            <a:r>
              <a:rPr lang="en-US" altLang="zh-CN" dirty="0"/>
              <a:t>(</a:t>
            </a:r>
            <a:r>
              <a:rPr lang="en-US" altLang="zh-CN" dirty="0" err="1"/>
              <a:t>stpos</a:t>
            </a:r>
            <a:r>
              <a:rPr lang="en-US" altLang="zh-CN" dirty="0"/>
              <a:t>, </a:t>
            </a:r>
            <a:r>
              <a:rPr lang="en-US" altLang="zh-CN" dirty="0" err="1"/>
              <a:t>endpos</a:t>
            </a:r>
            <a:r>
              <a:rPr lang="en-US" altLang="zh-CN" dirty="0"/>
              <a:t>);</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6904" y="673768"/>
            <a:ext cx="10972801" cy="6100011"/>
          </a:xfrm>
        </p:spPr>
        <p:txBody>
          <a:bodyPr numCol="1">
            <a:normAutofit/>
          </a:bodyPr>
          <a:lstStyle/>
          <a:p>
            <a:pPr>
              <a:lnSpc>
                <a:spcPct val="140000"/>
              </a:lnSpc>
              <a:spcBef>
                <a:spcPts val="0"/>
              </a:spcBef>
              <a:spcAft>
                <a:spcPts val="0"/>
              </a:spcAft>
            </a:pPr>
            <a:r>
              <a:rPr lang="en-US" altLang="zh-CN" sz="1800" dirty="0"/>
              <a:t>#include &lt;bits/</a:t>
            </a:r>
            <a:r>
              <a:rPr lang="en-US" altLang="zh-CN" sz="1800" dirty="0" err="1"/>
              <a:t>stdc</a:t>
            </a:r>
            <a:r>
              <a:rPr lang="en-US" altLang="zh-CN" sz="1800" dirty="0"/>
              <a:t>++.h&gt;</a:t>
            </a:r>
          </a:p>
          <a:p>
            <a:pPr>
              <a:lnSpc>
                <a:spcPct val="140000"/>
              </a:lnSpc>
              <a:spcBef>
                <a:spcPts val="0"/>
              </a:spcBef>
              <a:spcAft>
                <a:spcPts val="0"/>
              </a:spcAft>
            </a:pPr>
            <a:r>
              <a:rPr lang="en-US" altLang="zh-CN" sz="1800" dirty="0"/>
              <a:t>using namespace std;</a:t>
            </a:r>
          </a:p>
          <a:p>
            <a:pPr>
              <a:lnSpc>
                <a:spcPct val="140000"/>
              </a:lnSpc>
              <a:spcBef>
                <a:spcPts val="0"/>
              </a:spcBef>
              <a:spcAft>
                <a:spcPts val="0"/>
              </a:spcAft>
            </a:pPr>
            <a:r>
              <a:rPr lang="en-US" altLang="zh-CN" sz="1800" dirty="0"/>
              <a:t>int main() {</a:t>
            </a:r>
          </a:p>
          <a:p>
            <a:pPr>
              <a:lnSpc>
                <a:spcPct val="140000"/>
              </a:lnSpc>
              <a:spcBef>
                <a:spcPts val="0"/>
              </a:spcBef>
              <a:spcAft>
                <a:spcPts val="0"/>
              </a:spcAft>
            </a:pPr>
            <a:r>
              <a:rPr lang="en-US" altLang="zh-CN" sz="1800" dirty="0"/>
              <a:t>	set&lt;int&gt; s;</a:t>
            </a:r>
          </a:p>
          <a:p>
            <a:pPr>
              <a:lnSpc>
                <a:spcPct val="140000"/>
              </a:lnSpc>
              <a:spcBef>
                <a:spcPts val="0"/>
              </a:spcBef>
              <a:spcAft>
                <a:spcPts val="0"/>
              </a:spcAft>
            </a:pPr>
            <a:r>
              <a:rPr lang="en-US" altLang="zh-CN" sz="1800" dirty="0"/>
              <a:t>	set&lt;int&gt;::iterator it1, it2;</a:t>
            </a:r>
          </a:p>
          <a:p>
            <a:pPr>
              <a:lnSpc>
                <a:spcPct val="140000"/>
              </a:lnSpc>
              <a:spcBef>
                <a:spcPts val="0"/>
              </a:spcBef>
              <a:spcAft>
                <a:spcPts val="0"/>
              </a:spcAft>
            </a:pPr>
            <a:r>
              <a:rPr lang="en-US" altLang="zh-CN" sz="1800" dirty="0"/>
              <a:t>      for(int </a:t>
            </a:r>
            <a:r>
              <a:rPr lang="en-US" altLang="zh-CN" sz="1800" dirty="0" err="1"/>
              <a:t>i</a:t>
            </a:r>
            <a:r>
              <a:rPr lang="en-US" altLang="zh-CN" sz="1800" dirty="0"/>
              <a:t> = 1; </a:t>
            </a:r>
            <a:r>
              <a:rPr lang="en-US" altLang="zh-CN" sz="1800" dirty="0" err="1"/>
              <a:t>i</a:t>
            </a:r>
            <a:r>
              <a:rPr lang="en-US" altLang="zh-CN" sz="1800" dirty="0"/>
              <a:t> &lt;= 10; </a:t>
            </a:r>
            <a:r>
              <a:rPr lang="en-US" altLang="zh-CN" sz="1800" dirty="0" err="1"/>
              <a:t>i</a:t>
            </a:r>
            <a:r>
              <a:rPr lang="en-US" altLang="zh-CN" sz="1800" dirty="0"/>
              <a:t>++) </a:t>
            </a:r>
            <a:r>
              <a:rPr lang="en-US" altLang="zh-CN" sz="1800" dirty="0" err="1"/>
              <a:t>s.insert</a:t>
            </a:r>
            <a:r>
              <a:rPr lang="en-US" altLang="zh-CN" sz="1800" dirty="0"/>
              <a:t>(</a:t>
            </a:r>
            <a:r>
              <a:rPr lang="en-US" altLang="zh-CN" sz="1800" dirty="0" err="1"/>
              <a:t>i</a:t>
            </a:r>
            <a:r>
              <a:rPr lang="en-US" altLang="zh-CN" sz="1800" dirty="0"/>
              <a:t>);</a:t>
            </a:r>
          </a:p>
          <a:p>
            <a:pPr>
              <a:lnSpc>
                <a:spcPct val="140000"/>
              </a:lnSpc>
              <a:spcBef>
                <a:spcPts val="0"/>
              </a:spcBef>
              <a:spcAft>
                <a:spcPts val="0"/>
              </a:spcAft>
            </a:pPr>
            <a:r>
              <a:rPr lang="en-US" altLang="zh-CN" sz="1800" dirty="0"/>
              <a:t>      </a:t>
            </a:r>
            <a:r>
              <a:rPr lang="en-US" altLang="zh-CN" sz="1800" dirty="0" err="1"/>
              <a:t>s.erase</a:t>
            </a:r>
            <a:r>
              <a:rPr lang="en-US" altLang="zh-CN" sz="1800" dirty="0"/>
              <a:t>(4);</a:t>
            </a:r>
          </a:p>
          <a:p>
            <a:pPr>
              <a:lnSpc>
                <a:spcPct val="140000"/>
              </a:lnSpc>
              <a:spcBef>
                <a:spcPts val="0"/>
              </a:spcBef>
              <a:spcAft>
                <a:spcPts val="0"/>
              </a:spcAft>
            </a:pPr>
            <a:r>
              <a:rPr lang="en-US" altLang="zh-CN" sz="1800" dirty="0"/>
              <a:t>	it1 = </a:t>
            </a:r>
            <a:r>
              <a:rPr lang="en-US" altLang="zh-CN" sz="1800" dirty="0" err="1"/>
              <a:t>s.begin</a:t>
            </a:r>
            <a:r>
              <a:rPr lang="en-US" altLang="zh-CN" sz="1800" dirty="0"/>
              <a:t>();</a:t>
            </a:r>
          </a:p>
          <a:p>
            <a:pPr>
              <a:lnSpc>
                <a:spcPct val="140000"/>
              </a:lnSpc>
              <a:spcBef>
                <a:spcPts val="0"/>
              </a:spcBef>
              <a:spcAft>
                <a:spcPts val="0"/>
              </a:spcAft>
            </a:pPr>
            <a:r>
              <a:rPr lang="en-US" altLang="zh-CN" sz="1800" dirty="0"/>
              <a:t>	it2 = </a:t>
            </a:r>
            <a:r>
              <a:rPr lang="en-US" altLang="zh-CN" sz="1800" dirty="0" err="1"/>
              <a:t>s.end</a:t>
            </a:r>
            <a:r>
              <a:rPr lang="en-US" altLang="zh-CN" sz="1800" dirty="0"/>
              <a:t>();</a:t>
            </a:r>
          </a:p>
          <a:p>
            <a:pPr>
              <a:lnSpc>
                <a:spcPct val="140000"/>
              </a:lnSpc>
              <a:spcBef>
                <a:spcPts val="0"/>
              </a:spcBef>
              <a:spcAft>
                <a:spcPts val="0"/>
              </a:spcAft>
            </a:pPr>
            <a:r>
              <a:rPr lang="en-US" altLang="zh-CN" sz="1800" dirty="0"/>
              <a:t>	it2--;</a:t>
            </a:r>
          </a:p>
          <a:p>
            <a:pPr>
              <a:lnSpc>
                <a:spcPct val="140000"/>
              </a:lnSpc>
              <a:spcBef>
                <a:spcPts val="0"/>
              </a:spcBef>
              <a:spcAft>
                <a:spcPts val="0"/>
              </a:spcAft>
            </a:pPr>
            <a:r>
              <a:rPr lang="en-US" altLang="zh-CN" sz="1800" dirty="0"/>
              <a:t>	it2--;</a:t>
            </a:r>
          </a:p>
          <a:p>
            <a:pPr>
              <a:lnSpc>
                <a:spcPct val="140000"/>
              </a:lnSpc>
              <a:spcBef>
                <a:spcPts val="0"/>
              </a:spcBef>
              <a:spcAft>
                <a:spcPts val="0"/>
              </a:spcAft>
            </a:pPr>
            <a:r>
              <a:rPr lang="en-US" altLang="zh-CN" sz="1800" dirty="0"/>
              <a:t>	</a:t>
            </a:r>
            <a:r>
              <a:rPr lang="en-US" altLang="zh-CN" sz="1800" dirty="0" err="1"/>
              <a:t>s.erase</a:t>
            </a:r>
            <a:r>
              <a:rPr lang="en-US" altLang="zh-CN" sz="1800" dirty="0"/>
              <a:t>(it1, it2);</a:t>
            </a:r>
          </a:p>
          <a:p>
            <a:pPr>
              <a:lnSpc>
                <a:spcPct val="140000"/>
              </a:lnSpc>
              <a:spcBef>
                <a:spcPts val="0"/>
              </a:spcBef>
              <a:spcAft>
                <a:spcPts val="0"/>
              </a:spcAft>
            </a:pPr>
            <a:r>
              <a:rPr lang="en-US" altLang="zh-CN" sz="1800" dirty="0"/>
              <a:t>	for (set&lt;int&gt;::iterator it = </a:t>
            </a:r>
            <a:r>
              <a:rPr lang="en-US" altLang="zh-CN" sz="1800" dirty="0" err="1"/>
              <a:t>s.begin</a:t>
            </a:r>
            <a:r>
              <a:rPr lang="en-US" altLang="zh-CN" sz="1800" dirty="0"/>
              <a:t>(); it != </a:t>
            </a:r>
            <a:r>
              <a:rPr lang="en-US" altLang="zh-CN" sz="1800" dirty="0" err="1"/>
              <a:t>s.end</a:t>
            </a:r>
            <a:r>
              <a:rPr lang="en-US" altLang="zh-CN" sz="1800" dirty="0"/>
              <a:t>(); ++it)</a:t>
            </a:r>
          </a:p>
          <a:p>
            <a:pPr>
              <a:lnSpc>
                <a:spcPct val="140000"/>
              </a:lnSpc>
              <a:spcBef>
                <a:spcPts val="0"/>
              </a:spcBef>
              <a:spcAft>
                <a:spcPts val="0"/>
              </a:spcAft>
            </a:pPr>
            <a:r>
              <a:rPr lang="en-US" altLang="zh-CN" sz="1800" dirty="0"/>
              <a:t>		</a:t>
            </a:r>
            <a:r>
              <a:rPr lang="en-US" altLang="zh-CN" sz="1800" dirty="0" err="1"/>
              <a:t>cout</a:t>
            </a:r>
            <a:r>
              <a:rPr lang="en-US" altLang="zh-CN" sz="1800" dirty="0"/>
              <a:t> &lt;&lt; *it &lt;&lt; ' ';</a:t>
            </a:r>
          </a:p>
          <a:p>
            <a:pPr>
              <a:lnSpc>
                <a:spcPct val="140000"/>
              </a:lnSpc>
              <a:spcBef>
                <a:spcPts val="0"/>
              </a:spcBef>
              <a:spcAft>
                <a:spcPts val="0"/>
              </a:spcAft>
            </a:pPr>
            <a:r>
              <a:rPr lang="en-US" altLang="zh-CN" sz="1800"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删除后的迭代器行为</a:t>
            </a:r>
          </a:p>
        </p:txBody>
      </p:sp>
      <p:sp>
        <p:nvSpPr>
          <p:cNvPr id="3" name="内容占位符 2"/>
          <p:cNvSpPr>
            <a:spLocks noGrp="1"/>
          </p:cNvSpPr>
          <p:nvPr>
            <p:ph idx="1"/>
          </p:nvPr>
        </p:nvSpPr>
        <p:spPr/>
        <p:txBody>
          <a:bodyPr/>
          <a:lstStyle/>
          <a:p>
            <a:r>
              <a:rPr lang="zh-CN" altLang="en-US" dirty="0"/>
              <a:t>在执行删除后，迭代器不会失效，但为了指向容器中仍然存在的元素，需要自增迭代器，以指向下一个元素。</a:t>
            </a:r>
            <a:endParaRPr lang="en-US" altLang="zh-CN" dirty="0"/>
          </a:p>
          <a:p>
            <a:r>
              <a:rPr lang="zh-CN" altLang="en-US" dirty="0"/>
              <a:t>格式如下：</a:t>
            </a:r>
            <a:endParaRPr lang="en-US" altLang="zh-CN" dirty="0"/>
          </a:p>
          <a:p>
            <a:r>
              <a:rPr lang="en-US" altLang="zh-CN" dirty="0" err="1">
                <a:solidFill>
                  <a:srgbClr val="FF0000"/>
                </a:solidFill>
              </a:rPr>
              <a:t>s.erase</a:t>
            </a:r>
            <a:r>
              <a:rPr lang="en-US" altLang="zh-CN" dirty="0">
                <a:solidFill>
                  <a:srgbClr val="FF0000"/>
                </a:solidFill>
              </a:rPr>
              <a:t>(it++);</a:t>
            </a:r>
          </a:p>
          <a:p>
            <a:r>
              <a:rPr lang="zh-CN" altLang="en-US" dirty="0"/>
              <a:t>注意，在</a:t>
            </a:r>
            <a:r>
              <a:rPr lang="en-US" altLang="zh-CN" dirty="0"/>
              <a:t>C++98</a:t>
            </a:r>
            <a:r>
              <a:rPr lang="zh-CN" altLang="en-US" dirty="0"/>
              <a:t>版中，</a:t>
            </a:r>
            <a:r>
              <a:rPr lang="en-US" altLang="zh-CN" dirty="0"/>
              <a:t>erase()</a:t>
            </a:r>
            <a:r>
              <a:rPr lang="zh-CN" altLang="en-US" dirty="0"/>
              <a:t>返回类型是</a:t>
            </a:r>
            <a:r>
              <a:rPr lang="en-US" altLang="zh-CN" dirty="0"/>
              <a:t>void</a:t>
            </a:r>
            <a:r>
              <a:rPr lang="zh-CN" altLang="en-US" dirty="0"/>
              <a:t>。</a:t>
            </a:r>
            <a:endParaRPr lang="en-US" altLang="zh-CN" dirty="0"/>
          </a:p>
          <a:p>
            <a:r>
              <a:rPr lang="en-US" altLang="zh-CN" dirty="0"/>
              <a:t>C++11</a:t>
            </a:r>
            <a:r>
              <a:rPr lang="zh-CN" altLang="en-US" dirty="0"/>
              <a:t>版中，</a:t>
            </a:r>
            <a:r>
              <a:rPr lang="en-US" altLang="zh-CN" dirty="0"/>
              <a:t>erase()</a:t>
            </a:r>
            <a:r>
              <a:rPr lang="zh-CN" altLang="en-US" dirty="0"/>
              <a:t>返回一个迭代器，指向最后一个被删除元素之后的元素。或者指向</a:t>
            </a:r>
            <a:r>
              <a:rPr lang="en-US" altLang="zh-CN" dirty="0"/>
              <a:t>end()</a:t>
            </a:r>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a:t>set</a:t>
            </a:r>
            <a:r>
              <a:rPr lang="zh-CN" altLang="en-US" dirty="0"/>
              <a:t>中的元素</a:t>
            </a:r>
          </a:p>
        </p:txBody>
      </p:sp>
      <p:sp>
        <p:nvSpPr>
          <p:cNvPr id="3" name="内容占位符 2"/>
          <p:cNvSpPr>
            <a:spLocks noGrp="1"/>
          </p:cNvSpPr>
          <p:nvPr>
            <p:ph idx="1"/>
          </p:nvPr>
        </p:nvSpPr>
        <p:spPr/>
        <p:txBody>
          <a:bodyPr/>
          <a:lstStyle/>
          <a:p>
            <a:pPr marL="0" indent="0">
              <a:buNone/>
            </a:pPr>
            <a:r>
              <a:rPr lang="en-US" altLang="zh-CN" dirty="0"/>
              <a:t>set</a:t>
            </a:r>
            <a:r>
              <a:rPr lang="zh-CN" altLang="en-US" dirty="0"/>
              <a:t>不能使用下标访问元素，这一点对于初学者很不适应。像数组，</a:t>
            </a:r>
            <a:r>
              <a:rPr lang="en-US" altLang="zh-CN" dirty="0"/>
              <a:t>vector</a:t>
            </a:r>
            <a:r>
              <a:rPr lang="zh-CN" altLang="en-US" dirty="0"/>
              <a:t>，</a:t>
            </a:r>
            <a:r>
              <a:rPr lang="en-US" altLang="zh-CN" dirty="0"/>
              <a:t>string</a:t>
            </a:r>
            <a:r>
              <a:rPr lang="zh-CN" altLang="en-US" dirty="0"/>
              <a:t>都可以使用下标，轻松访问某个元素。利用下标的代数运算，能产生很多访问的技巧。</a:t>
            </a:r>
            <a:endParaRPr lang="en-US" altLang="zh-CN" dirty="0"/>
          </a:p>
          <a:p>
            <a:pPr marL="0" indent="0">
              <a:buNone/>
            </a:pPr>
            <a:r>
              <a:rPr lang="zh-CN" altLang="en-US" dirty="0"/>
              <a:t>但是对于</a:t>
            </a:r>
            <a:r>
              <a:rPr lang="en-US" altLang="zh-CN" dirty="0"/>
              <a:t>set</a:t>
            </a:r>
            <a:r>
              <a:rPr lang="zh-CN" altLang="en-US" dirty="0"/>
              <a:t>来说，这些技巧都无法施展。</a:t>
            </a:r>
            <a:endParaRPr lang="en-US" altLang="zh-CN" dirty="0"/>
          </a:p>
          <a:p>
            <a:pPr marL="0" indent="0">
              <a:buNone/>
            </a:pPr>
            <a:r>
              <a:rPr lang="zh-CN" altLang="en-US" dirty="0"/>
              <a:t>要获取</a:t>
            </a:r>
            <a:r>
              <a:rPr lang="en-US" altLang="zh-CN" dirty="0"/>
              <a:t>set</a:t>
            </a:r>
            <a:r>
              <a:rPr lang="zh-CN" altLang="en-US" dirty="0"/>
              <a:t>中的元素，利用</a:t>
            </a:r>
            <a:r>
              <a:rPr lang="en-US" altLang="zh-CN" dirty="0">
                <a:solidFill>
                  <a:srgbClr val="FF0000"/>
                </a:solidFill>
              </a:rPr>
              <a:t>find()</a:t>
            </a:r>
            <a:r>
              <a:rPr lang="zh-CN" altLang="en-US" dirty="0"/>
              <a:t>成员函数。它的参数是元素类型，返回值是一个迭代器。如果找到该参数，则返回的迭代器指向该元素。如果没有找到该参数，则返回指向</a:t>
            </a:r>
            <a:r>
              <a:rPr lang="en-US" altLang="zh-CN" dirty="0"/>
              <a:t>end()</a:t>
            </a:r>
            <a:r>
              <a:rPr lang="zh-CN" altLang="en-US" dirty="0"/>
              <a:t>的迭代器。</a:t>
            </a:r>
            <a:endParaRPr lang="en-US" altLang="zh-CN" dirty="0"/>
          </a:p>
          <a:p>
            <a:pPr marL="0" indent="0">
              <a:buNone/>
            </a:pPr>
            <a:r>
              <a:rPr lang="zh-CN" altLang="en-US" dirty="0"/>
              <a:t>如果只是判断</a:t>
            </a:r>
            <a:r>
              <a:rPr lang="en-US" altLang="zh-CN" dirty="0"/>
              <a:t>set</a:t>
            </a:r>
            <a:r>
              <a:rPr lang="zh-CN" altLang="en-US" dirty="0"/>
              <a:t>中是否存在某个元素，则可使用</a:t>
            </a:r>
            <a:r>
              <a:rPr lang="en-US" altLang="zh-CN" dirty="0">
                <a:solidFill>
                  <a:srgbClr val="FF0000"/>
                </a:solidFill>
              </a:rPr>
              <a:t>count()</a:t>
            </a:r>
            <a:r>
              <a:rPr lang="zh-CN" altLang="en-US" dirty="0"/>
              <a:t>成员函数。如果存在元素，返回</a:t>
            </a:r>
            <a:r>
              <a:rPr lang="en-US" altLang="zh-CN" dirty="0"/>
              <a:t>1</a:t>
            </a:r>
            <a:r>
              <a:rPr lang="zh-CN" altLang="en-US" dirty="0"/>
              <a:t>。如果不存在元素，则返回</a:t>
            </a:r>
            <a:r>
              <a:rPr lang="en-US" altLang="zh-CN" dirty="0"/>
              <a:t>0</a:t>
            </a:r>
            <a:r>
              <a:rPr lang="zh-CN" altLang="en-US" dirty="0"/>
              <a:t>。</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Count</a:t>
            </a:r>
            <a:r>
              <a:rPr lang="zh-CN" altLang="en-US" dirty="0"/>
              <a:t>示例</a:t>
            </a:r>
          </a:p>
        </p:txBody>
      </p:sp>
      <p:sp>
        <p:nvSpPr>
          <p:cNvPr id="3" name="内容占位符 2"/>
          <p:cNvSpPr>
            <a:spLocks noGrp="1"/>
          </p:cNvSpPr>
          <p:nvPr>
            <p:ph idx="1"/>
          </p:nvPr>
        </p:nvSpPr>
        <p:spPr>
          <a:xfrm>
            <a:off x="1024255" y="1584325"/>
            <a:ext cx="10405745" cy="4725035"/>
          </a:xfrm>
        </p:spPr>
        <p:txBody>
          <a:bodyPr>
            <a:noAutofit/>
          </a:bodyPr>
          <a:lstStyle/>
          <a:p>
            <a:pPr>
              <a:lnSpc>
                <a:spcPct val="140000"/>
              </a:lnSpc>
              <a:spcBef>
                <a:spcPts val="0"/>
              </a:spcBef>
              <a:spcAft>
                <a:spcPts val="0"/>
              </a:spcAft>
            </a:pPr>
            <a:r>
              <a:rPr lang="en-US" altLang="zh-CN" sz="1400"/>
              <a:t>#include &lt;bits/stdc++.h&gt;</a:t>
            </a:r>
          </a:p>
          <a:p>
            <a:pPr>
              <a:lnSpc>
                <a:spcPct val="140000"/>
              </a:lnSpc>
              <a:spcBef>
                <a:spcPts val="0"/>
              </a:spcBef>
              <a:spcAft>
                <a:spcPts val="0"/>
              </a:spcAft>
            </a:pPr>
            <a:r>
              <a:rPr lang="en-US" altLang="zh-CN" sz="1400"/>
              <a:t>using namespace std;</a:t>
            </a:r>
          </a:p>
          <a:p>
            <a:pPr>
              <a:lnSpc>
                <a:spcPct val="140000"/>
              </a:lnSpc>
              <a:spcBef>
                <a:spcPts val="0"/>
              </a:spcBef>
              <a:spcAft>
                <a:spcPts val="0"/>
              </a:spcAft>
            </a:pPr>
            <a:r>
              <a:rPr lang="en-US" altLang="zh-CN" sz="1400"/>
              <a:t>int main(){</a:t>
            </a:r>
          </a:p>
          <a:p>
            <a:pPr>
              <a:lnSpc>
                <a:spcPct val="140000"/>
              </a:lnSpc>
              <a:spcBef>
                <a:spcPts val="0"/>
              </a:spcBef>
              <a:spcAft>
                <a:spcPts val="0"/>
              </a:spcAft>
            </a:pPr>
            <a:r>
              <a:rPr lang="en-US" altLang="zh-CN" sz="1400"/>
              <a:t>    int a[] = { 14, 12, 15, 11, 10 };</a:t>
            </a:r>
          </a:p>
          <a:p>
            <a:pPr>
              <a:lnSpc>
                <a:spcPct val="140000"/>
              </a:lnSpc>
              <a:spcBef>
                <a:spcPts val="0"/>
              </a:spcBef>
              <a:spcAft>
                <a:spcPts val="0"/>
              </a:spcAft>
            </a:pPr>
            <a:r>
              <a:rPr lang="en-US" altLang="zh-CN" sz="1400"/>
              <a:t>    set&lt;int&gt; s(a, a + 5);</a:t>
            </a:r>
          </a:p>
          <a:p>
            <a:pPr>
              <a:lnSpc>
                <a:spcPct val="140000"/>
              </a:lnSpc>
              <a:spcBef>
                <a:spcPts val="0"/>
              </a:spcBef>
              <a:spcAft>
                <a:spcPts val="0"/>
              </a:spcAft>
            </a:pPr>
            <a:r>
              <a:rPr lang="en-US" altLang="zh-CN" sz="1400"/>
              <a:t>    // 检查是否存在11 </a:t>
            </a:r>
          </a:p>
          <a:p>
            <a:pPr>
              <a:lnSpc>
                <a:spcPct val="140000"/>
              </a:lnSpc>
              <a:spcBef>
                <a:spcPts val="0"/>
              </a:spcBef>
              <a:spcAft>
                <a:spcPts val="0"/>
              </a:spcAft>
            </a:pPr>
            <a:r>
              <a:rPr lang="en-US" altLang="zh-CN" sz="1400"/>
              <a:t>    if (s.count(11))</a:t>
            </a:r>
          </a:p>
          <a:p>
            <a:pPr>
              <a:lnSpc>
                <a:spcPct val="140000"/>
              </a:lnSpc>
              <a:spcBef>
                <a:spcPts val="0"/>
              </a:spcBef>
              <a:spcAft>
                <a:spcPts val="0"/>
              </a:spcAft>
            </a:pPr>
            <a:r>
              <a:rPr lang="en-US" altLang="zh-CN" sz="1400"/>
              <a:t>        cout &lt;&lt; "11 is in the set\n";</a:t>
            </a:r>
          </a:p>
          <a:p>
            <a:pPr>
              <a:lnSpc>
                <a:spcPct val="140000"/>
              </a:lnSpc>
              <a:spcBef>
                <a:spcPts val="0"/>
              </a:spcBef>
              <a:spcAft>
                <a:spcPts val="0"/>
              </a:spcAft>
            </a:pPr>
            <a:r>
              <a:rPr lang="en-US" altLang="zh-CN" sz="1400"/>
              <a:t>    else</a:t>
            </a:r>
          </a:p>
          <a:p>
            <a:pPr>
              <a:lnSpc>
                <a:spcPct val="140000"/>
              </a:lnSpc>
              <a:spcBef>
                <a:spcPts val="0"/>
              </a:spcBef>
              <a:spcAft>
                <a:spcPts val="0"/>
              </a:spcAft>
            </a:pPr>
            <a:r>
              <a:rPr lang="en-US" altLang="zh-CN" sz="1400"/>
              <a:t>        cout &lt;&lt; "11 is not in the set\n";</a:t>
            </a:r>
          </a:p>
          <a:p>
            <a:pPr>
              <a:lnSpc>
                <a:spcPct val="140000"/>
              </a:lnSpc>
              <a:spcBef>
                <a:spcPts val="0"/>
              </a:spcBef>
              <a:spcAft>
                <a:spcPts val="0"/>
              </a:spcAft>
            </a:pPr>
            <a:r>
              <a:rPr lang="en-US" altLang="zh-CN" sz="1400"/>
              <a:t>    // 检查是否存在18 </a:t>
            </a:r>
          </a:p>
          <a:p>
            <a:pPr>
              <a:lnSpc>
                <a:spcPct val="140000"/>
              </a:lnSpc>
              <a:spcBef>
                <a:spcPts val="0"/>
              </a:spcBef>
              <a:spcAft>
                <a:spcPts val="0"/>
              </a:spcAft>
            </a:pPr>
            <a:r>
              <a:rPr lang="en-US" altLang="zh-CN" sz="1400"/>
              <a:t>    if (s.count(18))</a:t>
            </a:r>
          </a:p>
          <a:p>
            <a:pPr>
              <a:lnSpc>
                <a:spcPct val="140000"/>
              </a:lnSpc>
              <a:spcBef>
                <a:spcPts val="0"/>
              </a:spcBef>
              <a:spcAft>
                <a:spcPts val="0"/>
              </a:spcAft>
            </a:pPr>
            <a:r>
              <a:rPr lang="en-US" altLang="zh-CN" sz="1400"/>
              <a:t>        cout &lt;&lt; "18 is in the set\n";</a:t>
            </a:r>
          </a:p>
          <a:p>
            <a:pPr>
              <a:lnSpc>
                <a:spcPct val="140000"/>
              </a:lnSpc>
              <a:spcBef>
                <a:spcPts val="0"/>
              </a:spcBef>
              <a:spcAft>
                <a:spcPts val="0"/>
              </a:spcAft>
            </a:pPr>
            <a:r>
              <a:rPr lang="en-US" altLang="zh-CN" sz="1400"/>
              <a:t>    else</a:t>
            </a:r>
          </a:p>
          <a:p>
            <a:pPr>
              <a:lnSpc>
                <a:spcPct val="140000"/>
              </a:lnSpc>
              <a:spcBef>
                <a:spcPts val="0"/>
              </a:spcBef>
              <a:spcAft>
                <a:spcPts val="0"/>
              </a:spcAft>
            </a:pPr>
            <a:r>
              <a:rPr lang="en-US" altLang="zh-CN" sz="1400"/>
              <a:t>        cout &lt;&lt; "18 is not  in the set\n";</a:t>
            </a:r>
          </a:p>
          <a:p>
            <a:pPr>
              <a:lnSpc>
                <a:spcPct val="140000"/>
              </a:lnSpc>
              <a:spcBef>
                <a:spcPts val="0"/>
              </a:spcBef>
              <a:spcAft>
                <a:spcPts val="0"/>
              </a:spcAft>
            </a:pPr>
            <a:r>
              <a:rPr lang="en-US" altLang="zh-CN" sz="140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Find</a:t>
            </a:r>
            <a:r>
              <a:rPr lang="zh-CN" altLang="en-US" dirty="0"/>
              <a:t>示例</a:t>
            </a:r>
          </a:p>
        </p:txBody>
      </p:sp>
      <p:sp>
        <p:nvSpPr>
          <p:cNvPr id="3" name="内容占位符 2"/>
          <p:cNvSpPr>
            <a:spLocks noGrp="1"/>
          </p:cNvSpPr>
          <p:nvPr>
            <p:ph idx="1"/>
          </p:nvPr>
        </p:nvSpPr>
        <p:spPr/>
        <p:txBody>
          <a:bodyPr>
            <a:normAutofit/>
          </a:bodyPr>
          <a:lstStyle/>
          <a:p>
            <a:pPr>
              <a:lnSpc>
                <a:spcPct val="140000"/>
              </a:lnSpc>
              <a:spcBef>
                <a:spcPts val="0"/>
              </a:spcBef>
              <a:spcAft>
                <a:spcPts val="0"/>
              </a:spcAft>
            </a:pPr>
            <a:r>
              <a:rPr lang="en-US" altLang="zh-CN" sz="1600" dirty="0"/>
              <a:t>#include &lt;bits/</a:t>
            </a:r>
            <a:r>
              <a:rPr lang="en-US" altLang="zh-CN" sz="1600" dirty="0" err="1"/>
              <a:t>stdc</a:t>
            </a:r>
            <a:r>
              <a:rPr lang="en-US" altLang="zh-CN" sz="1600" dirty="0"/>
              <a:t>++.h&gt;</a:t>
            </a:r>
          </a:p>
          <a:p>
            <a:pPr>
              <a:lnSpc>
                <a:spcPct val="140000"/>
              </a:lnSpc>
              <a:spcBef>
                <a:spcPts val="0"/>
              </a:spcBef>
              <a:spcAft>
                <a:spcPts val="0"/>
              </a:spcAft>
            </a:pPr>
            <a:r>
              <a:rPr lang="en-US" altLang="zh-CN" sz="1600" dirty="0"/>
              <a:t>using namespace std;</a:t>
            </a:r>
          </a:p>
          <a:p>
            <a:pPr>
              <a:lnSpc>
                <a:spcPct val="140000"/>
              </a:lnSpc>
              <a:spcBef>
                <a:spcPts val="0"/>
              </a:spcBef>
              <a:spcAft>
                <a:spcPts val="0"/>
              </a:spcAft>
            </a:pPr>
            <a:r>
              <a:rPr lang="en-US" altLang="zh-CN" sz="1600" dirty="0"/>
              <a:t>int main() {</a:t>
            </a:r>
          </a:p>
          <a:p>
            <a:pPr>
              <a:lnSpc>
                <a:spcPct val="140000"/>
              </a:lnSpc>
              <a:spcBef>
                <a:spcPts val="0"/>
              </a:spcBef>
              <a:spcAft>
                <a:spcPts val="0"/>
              </a:spcAft>
            </a:pPr>
            <a:r>
              <a:rPr lang="en-US" altLang="zh-CN" sz="1600" dirty="0"/>
              <a:t>    int a[]={1, 4, 2, 5, 3};</a:t>
            </a:r>
          </a:p>
          <a:p>
            <a:pPr>
              <a:lnSpc>
                <a:spcPct val="140000"/>
              </a:lnSpc>
              <a:spcBef>
                <a:spcPts val="0"/>
              </a:spcBef>
              <a:spcAft>
                <a:spcPts val="0"/>
              </a:spcAft>
            </a:pPr>
            <a:r>
              <a:rPr lang="en-US" altLang="zh-CN" sz="1600" dirty="0"/>
              <a:t>	set&lt;int&gt; s(a, a+5);</a:t>
            </a:r>
          </a:p>
          <a:p>
            <a:pPr>
              <a:lnSpc>
                <a:spcPct val="140000"/>
              </a:lnSpc>
              <a:spcBef>
                <a:spcPts val="0"/>
              </a:spcBef>
              <a:spcAft>
                <a:spcPts val="0"/>
              </a:spcAft>
            </a:pPr>
            <a:endParaRPr lang="en-US" altLang="zh-CN" sz="1600" dirty="0"/>
          </a:p>
          <a:p>
            <a:pPr>
              <a:lnSpc>
                <a:spcPct val="140000"/>
              </a:lnSpc>
              <a:spcBef>
                <a:spcPts val="0"/>
              </a:spcBef>
              <a:spcAft>
                <a:spcPts val="0"/>
              </a:spcAft>
            </a:pPr>
            <a:r>
              <a:rPr lang="en-US" altLang="zh-CN" sz="1600" dirty="0"/>
              <a:t>	set&lt;int&gt;::iterator it, pos = </a:t>
            </a:r>
            <a:r>
              <a:rPr lang="en-US" altLang="zh-CN" sz="1600" dirty="0" err="1"/>
              <a:t>s.find</a:t>
            </a:r>
            <a:r>
              <a:rPr lang="en-US" altLang="zh-CN" sz="1600" dirty="0"/>
              <a:t>(3);</a:t>
            </a:r>
          </a:p>
          <a:p>
            <a:pPr>
              <a:lnSpc>
                <a:spcPct val="140000"/>
              </a:lnSpc>
              <a:spcBef>
                <a:spcPts val="0"/>
              </a:spcBef>
              <a:spcAft>
                <a:spcPts val="0"/>
              </a:spcAft>
            </a:pPr>
            <a:r>
              <a:rPr lang="en-US" altLang="zh-CN" sz="1600" dirty="0"/>
              <a:t>	for (it = pos; it != </a:t>
            </a:r>
            <a:r>
              <a:rPr lang="en-US" altLang="zh-CN" sz="1600" dirty="0" err="1"/>
              <a:t>s.end</a:t>
            </a:r>
            <a:r>
              <a:rPr lang="en-US" altLang="zh-CN" sz="1600" dirty="0"/>
              <a:t>(); it++)</a:t>
            </a:r>
          </a:p>
          <a:p>
            <a:pPr>
              <a:lnSpc>
                <a:spcPct val="140000"/>
              </a:lnSpc>
              <a:spcBef>
                <a:spcPts val="0"/>
              </a:spcBef>
              <a:spcAft>
                <a:spcPts val="0"/>
              </a:spcAft>
            </a:pPr>
            <a:r>
              <a:rPr lang="en-US" altLang="zh-CN" sz="1600" dirty="0"/>
              <a:t>		</a:t>
            </a:r>
            <a:r>
              <a:rPr lang="en-US" altLang="zh-CN" sz="1600" dirty="0" err="1"/>
              <a:t>cout</a:t>
            </a:r>
            <a:r>
              <a:rPr lang="en-US" altLang="zh-CN" sz="1600" dirty="0"/>
              <a:t> &lt;&lt; *it &lt;&lt; ' ';</a:t>
            </a:r>
          </a:p>
          <a:p>
            <a:pPr>
              <a:lnSpc>
                <a:spcPct val="140000"/>
              </a:lnSpc>
              <a:spcBef>
                <a:spcPts val="0"/>
              </a:spcBef>
              <a:spcAft>
                <a:spcPts val="0"/>
              </a:spcAft>
            </a:pPr>
            <a:r>
              <a:rPr lang="en-US" altLang="zh-CN" sz="1600"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查找下界和上界</a:t>
            </a:r>
          </a:p>
        </p:txBody>
      </p:sp>
      <p:sp>
        <p:nvSpPr>
          <p:cNvPr id="3" name="内容占位符 2"/>
          <p:cNvSpPr>
            <a:spLocks noGrp="1"/>
          </p:cNvSpPr>
          <p:nvPr>
            <p:ph idx="1"/>
          </p:nvPr>
        </p:nvSpPr>
        <p:spPr/>
        <p:txBody>
          <a:bodyPr/>
          <a:lstStyle/>
          <a:p>
            <a:r>
              <a:rPr lang="en-US" altLang="zh-CN" dirty="0">
                <a:solidFill>
                  <a:srgbClr val="FF0000"/>
                </a:solidFill>
              </a:rPr>
              <a:t>iterator </a:t>
            </a:r>
            <a:r>
              <a:rPr lang="en-US" altLang="zh-CN" dirty="0" err="1">
                <a:solidFill>
                  <a:srgbClr val="FF0000"/>
                </a:solidFill>
              </a:rPr>
              <a:t>lower_bound</a:t>
            </a:r>
            <a:r>
              <a:rPr lang="en-US" altLang="zh-CN" dirty="0">
                <a:solidFill>
                  <a:srgbClr val="FF0000"/>
                </a:solidFill>
              </a:rPr>
              <a:t> (const </a:t>
            </a:r>
            <a:r>
              <a:rPr lang="en-US" altLang="zh-CN" dirty="0" err="1">
                <a:solidFill>
                  <a:srgbClr val="FF0000"/>
                </a:solidFill>
              </a:rPr>
              <a:t>value_type</a:t>
            </a:r>
            <a:r>
              <a:rPr lang="en-US" altLang="zh-CN" dirty="0">
                <a:solidFill>
                  <a:srgbClr val="FF0000"/>
                </a:solidFill>
              </a:rPr>
              <a:t>&amp; </a:t>
            </a:r>
            <a:r>
              <a:rPr lang="en-US" altLang="zh-CN" dirty="0" err="1">
                <a:solidFill>
                  <a:srgbClr val="FF0000"/>
                </a:solidFill>
              </a:rPr>
              <a:t>val</a:t>
            </a:r>
            <a:r>
              <a:rPr lang="en-US" altLang="zh-CN" dirty="0">
                <a:solidFill>
                  <a:srgbClr val="FF0000"/>
                </a:solidFill>
              </a:rPr>
              <a:t>) const;</a:t>
            </a:r>
          </a:p>
          <a:p>
            <a:r>
              <a:rPr lang="zh-CN" altLang="en-US" dirty="0"/>
              <a:t>返回指向容器中第一个元素的迭代器，该元素不被认为是在 </a:t>
            </a:r>
            <a:r>
              <a:rPr lang="en-US" altLang="zh-CN" dirty="0" err="1"/>
              <a:t>val</a:t>
            </a:r>
            <a:r>
              <a:rPr lang="en-US" altLang="zh-CN" dirty="0"/>
              <a:t> </a:t>
            </a:r>
            <a:r>
              <a:rPr lang="zh-CN" altLang="en-US" dirty="0"/>
              <a:t>之前（即，它是大于或等于</a:t>
            </a:r>
            <a:r>
              <a:rPr lang="en-US" altLang="zh-CN" dirty="0" err="1"/>
              <a:t>val</a:t>
            </a:r>
            <a:r>
              <a:rPr lang="zh-CN" altLang="en-US" dirty="0"/>
              <a:t>的）。</a:t>
            </a:r>
            <a:endParaRPr lang="en-US" altLang="zh-CN" dirty="0"/>
          </a:p>
          <a:p>
            <a:r>
              <a:rPr lang="en-US" altLang="zh-CN" dirty="0">
                <a:solidFill>
                  <a:srgbClr val="FF0000"/>
                </a:solidFill>
              </a:rPr>
              <a:t>iterator </a:t>
            </a:r>
            <a:r>
              <a:rPr lang="en-US" altLang="zh-CN" dirty="0" err="1">
                <a:solidFill>
                  <a:srgbClr val="FF0000"/>
                </a:solidFill>
              </a:rPr>
              <a:t>upper_bound</a:t>
            </a:r>
            <a:r>
              <a:rPr lang="en-US" altLang="zh-CN" dirty="0">
                <a:solidFill>
                  <a:srgbClr val="FF0000"/>
                </a:solidFill>
              </a:rPr>
              <a:t> (const </a:t>
            </a:r>
            <a:r>
              <a:rPr lang="en-US" altLang="zh-CN" dirty="0" err="1">
                <a:solidFill>
                  <a:srgbClr val="FF0000"/>
                </a:solidFill>
              </a:rPr>
              <a:t>value_type</a:t>
            </a:r>
            <a:r>
              <a:rPr lang="en-US" altLang="zh-CN" dirty="0">
                <a:solidFill>
                  <a:srgbClr val="FF0000"/>
                </a:solidFill>
              </a:rPr>
              <a:t>&amp; </a:t>
            </a:r>
            <a:r>
              <a:rPr lang="en-US" altLang="zh-CN" dirty="0" err="1">
                <a:solidFill>
                  <a:srgbClr val="FF0000"/>
                </a:solidFill>
              </a:rPr>
              <a:t>val</a:t>
            </a:r>
            <a:r>
              <a:rPr lang="en-US" altLang="zh-CN" dirty="0">
                <a:solidFill>
                  <a:srgbClr val="FF0000"/>
                </a:solidFill>
              </a:rPr>
              <a:t>) const;</a:t>
            </a:r>
          </a:p>
          <a:p>
            <a:r>
              <a:rPr lang="zh-CN" altLang="en-US" dirty="0"/>
              <a:t>返回指向容器中大于</a:t>
            </a:r>
            <a:r>
              <a:rPr lang="en-US" altLang="zh-CN" dirty="0" err="1"/>
              <a:t>val</a:t>
            </a:r>
            <a:r>
              <a:rPr lang="zh-CN" altLang="en-US" dirty="0"/>
              <a:t>的第一个元素的迭代器。</a:t>
            </a:r>
            <a:endParaRPr lang="en-US" altLang="zh-CN" dirty="0"/>
          </a:p>
          <a:p>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4400" dirty="0" err="1"/>
              <a:t>Lower_bound</a:t>
            </a:r>
            <a:r>
              <a:rPr lang="en-US" altLang="zh-CN" sz="4400" dirty="0"/>
              <a:t>, </a:t>
            </a:r>
            <a:r>
              <a:rPr lang="en-US" altLang="zh-CN" sz="4400" dirty="0" err="1"/>
              <a:t>Upper_bound</a:t>
            </a:r>
            <a:r>
              <a:rPr lang="zh-CN" altLang="en-US" sz="4400" dirty="0"/>
              <a:t>示例</a:t>
            </a:r>
          </a:p>
        </p:txBody>
      </p:sp>
      <p:sp>
        <p:nvSpPr>
          <p:cNvPr id="3" name="内容占位符 2"/>
          <p:cNvSpPr>
            <a:spLocks noGrp="1"/>
          </p:cNvSpPr>
          <p:nvPr>
            <p:ph idx="1"/>
          </p:nvPr>
        </p:nvSpPr>
        <p:spPr>
          <a:xfrm>
            <a:off x="1024255" y="1724025"/>
            <a:ext cx="10405745" cy="4895215"/>
          </a:xfrm>
        </p:spPr>
        <p:txBody>
          <a:bodyPr>
            <a:noAutofit/>
          </a:bodyPr>
          <a:lstStyle/>
          <a:p>
            <a:pPr>
              <a:lnSpc>
                <a:spcPct val="140000"/>
              </a:lnSpc>
              <a:spcBef>
                <a:spcPts val="0"/>
              </a:spcBef>
              <a:spcAft>
                <a:spcPts val="0"/>
              </a:spcAft>
            </a:pPr>
            <a:r>
              <a:rPr lang="en-US" altLang="zh-CN" sz="1800" dirty="0"/>
              <a:t>#include &lt;bits/</a:t>
            </a:r>
            <a:r>
              <a:rPr lang="en-US" altLang="zh-CN" sz="1800" dirty="0" err="1"/>
              <a:t>stdc</a:t>
            </a:r>
            <a:r>
              <a:rPr lang="en-US" altLang="zh-CN" sz="1800" dirty="0"/>
              <a:t>++.h&gt;</a:t>
            </a:r>
          </a:p>
          <a:p>
            <a:pPr>
              <a:lnSpc>
                <a:spcPct val="140000"/>
              </a:lnSpc>
              <a:spcBef>
                <a:spcPts val="0"/>
              </a:spcBef>
              <a:spcAft>
                <a:spcPts val="0"/>
              </a:spcAft>
            </a:pPr>
            <a:r>
              <a:rPr lang="en-US" altLang="zh-CN" sz="1800" dirty="0"/>
              <a:t>using namespace std;</a:t>
            </a:r>
          </a:p>
          <a:p>
            <a:pPr>
              <a:lnSpc>
                <a:spcPct val="140000"/>
              </a:lnSpc>
              <a:spcBef>
                <a:spcPts val="0"/>
              </a:spcBef>
              <a:spcAft>
                <a:spcPts val="0"/>
              </a:spcAft>
            </a:pPr>
            <a:r>
              <a:rPr lang="en-US" altLang="zh-CN" sz="1800" dirty="0"/>
              <a:t>int main (){</a:t>
            </a:r>
          </a:p>
          <a:p>
            <a:pPr>
              <a:lnSpc>
                <a:spcPct val="140000"/>
              </a:lnSpc>
              <a:spcBef>
                <a:spcPts val="0"/>
              </a:spcBef>
              <a:spcAft>
                <a:spcPts val="0"/>
              </a:spcAft>
            </a:pPr>
            <a:r>
              <a:rPr lang="en-US" altLang="zh-CN" sz="1800" dirty="0"/>
              <a:t>  set&lt;int&gt; s;</a:t>
            </a:r>
          </a:p>
          <a:p>
            <a:pPr>
              <a:lnSpc>
                <a:spcPct val="140000"/>
              </a:lnSpc>
              <a:spcBef>
                <a:spcPts val="0"/>
              </a:spcBef>
              <a:spcAft>
                <a:spcPts val="0"/>
              </a:spcAft>
            </a:pPr>
            <a:r>
              <a:rPr lang="en-US" altLang="zh-CN" sz="1800" dirty="0"/>
              <a:t>  set&lt;int&gt;::iterator </a:t>
            </a:r>
            <a:r>
              <a:rPr lang="en-US" altLang="zh-CN" sz="1800" dirty="0" err="1"/>
              <a:t>itlow,itup</a:t>
            </a:r>
            <a:r>
              <a:rPr lang="en-US" altLang="zh-CN" sz="1800" dirty="0"/>
              <a:t>;</a:t>
            </a:r>
          </a:p>
          <a:p>
            <a:pPr>
              <a:lnSpc>
                <a:spcPct val="140000"/>
              </a:lnSpc>
              <a:spcBef>
                <a:spcPts val="0"/>
              </a:spcBef>
              <a:spcAft>
                <a:spcPts val="0"/>
              </a:spcAft>
            </a:pPr>
            <a:r>
              <a:rPr lang="en-US" altLang="zh-CN" sz="1800" dirty="0"/>
              <a:t>  for (int </a:t>
            </a:r>
            <a:r>
              <a:rPr lang="en-US" altLang="zh-CN" sz="1800" dirty="0" err="1"/>
              <a:t>i</a:t>
            </a:r>
            <a:r>
              <a:rPr lang="en-US" altLang="zh-CN" sz="1800" dirty="0"/>
              <a:t>=1; </a:t>
            </a:r>
            <a:r>
              <a:rPr lang="en-US" altLang="zh-CN" sz="1800" dirty="0" err="1"/>
              <a:t>i</a:t>
            </a:r>
            <a:r>
              <a:rPr lang="en-US" altLang="zh-CN" sz="1800" dirty="0"/>
              <a:t>&lt;10; </a:t>
            </a:r>
            <a:r>
              <a:rPr lang="en-US" altLang="zh-CN" sz="1800" dirty="0" err="1"/>
              <a:t>i</a:t>
            </a:r>
            <a:r>
              <a:rPr lang="en-US" altLang="zh-CN" sz="1800" dirty="0"/>
              <a:t>++) </a:t>
            </a:r>
            <a:r>
              <a:rPr lang="en-US" altLang="zh-CN" sz="1800" dirty="0" err="1"/>
              <a:t>s.insert</a:t>
            </a:r>
            <a:r>
              <a:rPr lang="en-US" altLang="zh-CN" sz="1800" dirty="0"/>
              <a:t>(</a:t>
            </a:r>
            <a:r>
              <a:rPr lang="en-US" altLang="zh-CN" sz="1800" dirty="0" err="1"/>
              <a:t>i</a:t>
            </a:r>
            <a:r>
              <a:rPr lang="en-US" altLang="zh-CN" sz="1800" dirty="0"/>
              <a:t>*10);     // 10 20 30 40 50 60 70 80 90</a:t>
            </a:r>
          </a:p>
          <a:p>
            <a:pPr>
              <a:lnSpc>
                <a:spcPct val="140000"/>
              </a:lnSpc>
              <a:spcBef>
                <a:spcPts val="0"/>
              </a:spcBef>
              <a:spcAft>
                <a:spcPts val="0"/>
              </a:spcAft>
            </a:pPr>
            <a:r>
              <a:rPr lang="en-US" altLang="zh-CN" sz="1800" dirty="0"/>
              <a:t>  </a:t>
            </a:r>
            <a:r>
              <a:rPr lang="en-US" altLang="zh-CN" sz="1800" dirty="0" err="1"/>
              <a:t>itlow</a:t>
            </a:r>
            <a:r>
              <a:rPr lang="en-US" altLang="zh-CN" sz="1800" dirty="0"/>
              <a:t> = </a:t>
            </a:r>
            <a:r>
              <a:rPr lang="en-US" altLang="zh-CN" sz="1800" dirty="0" err="1"/>
              <a:t>s.lower_bound</a:t>
            </a:r>
            <a:r>
              <a:rPr lang="en-US" altLang="zh-CN" sz="1800" dirty="0"/>
              <a:t> (30);                  //       ^</a:t>
            </a:r>
          </a:p>
          <a:p>
            <a:pPr>
              <a:lnSpc>
                <a:spcPct val="140000"/>
              </a:lnSpc>
              <a:spcBef>
                <a:spcPts val="0"/>
              </a:spcBef>
              <a:spcAft>
                <a:spcPts val="0"/>
              </a:spcAft>
            </a:pPr>
            <a:r>
              <a:rPr lang="en-US" altLang="zh-CN" sz="1800" dirty="0"/>
              <a:t>  </a:t>
            </a:r>
            <a:r>
              <a:rPr lang="en-US" altLang="zh-CN" sz="1800" dirty="0" err="1"/>
              <a:t>itup</a:t>
            </a:r>
            <a:r>
              <a:rPr lang="en-US" altLang="zh-CN" sz="1800" dirty="0"/>
              <a:t> = </a:t>
            </a:r>
            <a:r>
              <a:rPr lang="en-US" altLang="zh-CN" sz="1800" dirty="0" err="1"/>
              <a:t>s.upper_bound</a:t>
            </a:r>
            <a:r>
              <a:rPr lang="en-US" altLang="zh-CN" sz="1800" dirty="0"/>
              <a:t> (60);                   //                   ^</a:t>
            </a:r>
          </a:p>
          <a:p>
            <a:pPr>
              <a:lnSpc>
                <a:spcPct val="140000"/>
              </a:lnSpc>
              <a:spcBef>
                <a:spcPts val="0"/>
              </a:spcBef>
              <a:spcAft>
                <a:spcPts val="0"/>
              </a:spcAft>
            </a:pPr>
            <a:r>
              <a:rPr lang="en-US" altLang="zh-CN" sz="1800" dirty="0"/>
              <a:t>  </a:t>
            </a:r>
            <a:r>
              <a:rPr lang="en-US" altLang="zh-CN" sz="1800" dirty="0" err="1"/>
              <a:t>s.erase</a:t>
            </a:r>
            <a:r>
              <a:rPr lang="en-US" altLang="zh-CN" sz="1800" dirty="0"/>
              <a:t>(</a:t>
            </a:r>
            <a:r>
              <a:rPr lang="en-US" altLang="zh-CN" sz="1800" dirty="0" err="1"/>
              <a:t>itlow,itup</a:t>
            </a:r>
            <a:r>
              <a:rPr lang="en-US" altLang="zh-CN" sz="1800" dirty="0"/>
              <a:t>);                         // 10 20 70 80 90</a:t>
            </a:r>
          </a:p>
          <a:p>
            <a:pPr>
              <a:lnSpc>
                <a:spcPct val="140000"/>
              </a:lnSpc>
              <a:spcBef>
                <a:spcPts val="0"/>
              </a:spcBef>
              <a:spcAft>
                <a:spcPts val="0"/>
              </a:spcAft>
            </a:pPr>
            <a:r>
              <a:rPr lang="en-US" altLang="zh-CN" sz="1800" dirty="0"/>
              <a:t>  for (std::set&lt;int&gt;::iterator it=</a:t>
            </a:r>
            <a:r>
              <a:rPr lang="en-US" altLang="zh-CN" sz="1800" dirty="0" err="1"/>
              <a:t>s.begin</a:t>
            </a:r>
            <a:r>
              <a:rPr lang="en-US" altLang="zh-CN" sz="1800" dirty="0"/>
              <a:t>(); it!=</a:t>
            </a:r>
            <a:r>
              <a:rPr lang="en-US" altLang="zh-CN" sz="1800" dirty="0" err="1"/>
              <a:t>s.end</a:t>
            </a:r>
            <a:r>
              <a:rPr lang="en-US" altLang="zh-CN" sz="1800" dirty="0"/>
              <a:t>(); ++it)</a:t>
            </a:r>
          </a:p>
          <a:p>
            <a:pPr>
              <a:lnSpc>
                <a:spcPct val="140000"/>
              </a:lnSpc>
              <a:spcBef>
                <a:spcPts val="0"/>
              </a:spcBef>
              <a:spcAft>
                <a:spcPts val="0"/>
              </a:spcAft>
            </a:pPr>
            <a:r>
              <a:rPr lang="en-US" altLang="zh-CN" sz="1800" dirty="0"/>
              <a:t>    </a:t>
            </a:r>
            <a:r>
              <a:rPr lang="en-US" altLang="zh-CN" sz="1800" dirty="0" err="1"/>
              <a:t>cout</a:t>
            </a:r>
            <a:r>
              <a:rPr lang="en-US" altLang="zh-CN" sz="1800" dirty="0"/>
              <a:t> &lt;&lt; ' ' &lt;&lt; *it;</a:t>
            </a:r>
          </a:p>
          <a:p>
            <a:pPr>
              <a:lnSpc>
                <a:spcPct val="140000"/>
              </a:lnSpc>
              <a:spcBef>
                <a:spcPts val="0"/>
              </a:spcBef>
              <a:spcAft>
                <a:spcPts val="0"/>
              </a:spcAft>
            </a:pPr>
            <a:r>
              <a:rPr lang="en-US" altLang="zh-CN" sz="1800" dirty="0"/>
              <a:t>  </a:t>
            </a:r>
            <a:r>
              <a:rPr lang="en-US" altLang="zh-CN" sz="1800" dirty="0" err="1"/>
              <a:t>cout</a:t>
            </a:r>
            <a:r>
              <a:rPr lang="en-US" altLang="zh-CN" sz="1800" dirty="0"/>
              <a:t> &lt;&lt; '\n';</a:t>
            </a:r>
          </a:p>
          <a:p>
            <a:pPr>
              <a:lnSpc>
                <a:spcPct val="140000"/>
              </a:lnSpc>
              <a:spcBef>
                <a:spcPts val="0"/>
              </a:spcBef>
              <a:spcAft>
                <a:spcPts val="0"/>
              </a:spcAft>
            </a:pPr>
            <a:r>
              <a:rPr lang="en-US" altLang="zh-CN" sz="18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容器概述</a:t>
            </a:r>
          </a:p>
        </p:txBody>
      </p:sp>
      <p:sp>
        <p:nvSpPr>
          <p:cNvPr id="3" name="内容占位符 2"/>
          <p:cNvSpPr>
            <a:spLocks noGrp="1"/>
          </p:cNvSpPr>
          <p:nvPr>
            <p:ph idx="1"/>
          </p:nvPr>
        </p:nvSpPr>
        <p:spPr/>
        <p:txBody>
          <a:bodyPr/>
          <a:lstStyle/>
          <a:p>
            <a:r>
              <a:rPr lang="zh-CN" altLang="en-US"/>
              <a:t>STL容器类别</a:t>
            </a:r>
          </a:p>
          <a:p>
            <a:pPr lvl="1">
              <a:lnSpc>
                <a:spcPct val="120000"/>
              </a:lnSpc>
              <a:spcBef>
                <a:spcPts val="0"/>
              </a:spcBef>
              <a:spcAft>
                <a:spcPts val="0"/>
              </a:spcAft>
            </a:pPr>
            <a:r>
              <a:rPr lang="zh-CN" altLang="en-US">
                <a:solidFill>
                  <a:srgbClr val="FF0000"/>
                </a:solidFill>
              </a:rPr>
              <a:t>序列式</a:t>
            </a:r>
            <a:r>
              <a:rPr lang="zh-CN" altLang="en-US"/>
              <a:t>容器－排列次序取决于插入时机和位置</a:t>
            </a:r>
          </a:p>
          <a:p>
            <a:pPr lvl="1"/>
            <a:r>
              <a:rPr lang="zh-CN" altLang="en-US">
                <a:solidFill>
                  <a:srgbClr val="FF0000"/>
                </a:solidFill>
              </a:rPr>
              <a:t>关联式</a:t>
            </a:r>
            <a:r>
              <a:rPr lang="zh-CN" altLang="en-US"/>
              <a:t>容器－排列顺序取决于特定准则</a:t>
            </a:r>
          </a:p>
          <a:p>
            <a:pPr lvl="0"/>
            <a:endParaRPr lang="zh-CN" altLang="en-US"/>
          </a:p>
        </p:txBody>
      </p:sp>
      <p:grpSp>
        <p:nvGrpSpPr>
          <p:cNvPr id="11268" name="Group 4"/>
          <p:cNvGrpSpPr/>
          <p:nvPr/>
        </p:nvGrpSpPr>
        <p:grpSpPr>
          <a:xfrm>
            <a:off x="1847850" y="3281045"/>
            <a:ext cx="4897438" cy="3260725"/>
            <a:chOff x="204" y="1752"/>
            <a:chExt cx="3085" cy="2054"/>
          </a:xfrm>
        </p:grpSpPr>
        <p:grpSp>
          <p:nvGrpSpPr>
            <p:cNvPr id="11296" name="Group 5"/>
            <p:cNvGrpSpPr/>
            <p:nvPr/>
          </p:nvGrpSpPr>
          <p:grpSpPr>
            <a:xfrm>
              <a:off x="385" y="1979"/>
              <a:ext cx="2631" cy="227"/>
              <a:chOff x="657" y="1752"/>
              <a:chExt cx="2631" cy="227"/>
            </a:xfrm>
          </p:grpSpPr>
          <p:sp>
            <p:nvSpPr>
              <p:cNvPr id="11332" name="Rectangle 6"/>
              <p:cNvSpPr/>
              <p:nvPr/>
            </p:nvSpPr>
            <p:spPr>
              <a:xfrm>
                <a:off x="657" y="1752"/>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33" name="Rectangle 7"/>
              <p:cNvSpPr/>
              <p:nvPr/>
            </p:nvSpPr>
            <p:spPr>
              <a:xfrm>
                <a:off x="930" y="1752"/>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34" name="Rectangle 8"/>
              <p:cNvSpPr/>
              <p:nvPr/>
            </p:nvSpPr>
            <p:spPr>
              <a:xfrm>
                <a:off x="1201" y="1752"/>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35" name="Rectangle 9"/>
              <p:cNvSpPr/>
              <p:nvPr/>
            </p:nvSpPr>
            <p:spPr>
              <a:xfrm>
                <a:off x="1474" y="1752"/>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36" name="Rectangle 10"/>
              <p:cNvSpPr/>
              <p:nvPr/>
            </p:nvSpPr>
            <p:spPr>
              <a:xfrm>
                <a:off x="1745" y="1752"/>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37" name="Rectangle 11"/>
              <p:cNvSpPr/>
              <p:nvPr/>
            </p:nvSpPr>
            <p:spPr>
              <a:xfrm>
                <a:off x="2018" y="1752"/>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38" name="Rectangle 12"/>
              <p:cNvSpPr/>
              <p:nvPr/>
            </p:nvSpPr>
            <p:spPr>
              <a:xfrm>
                <a:off x="2290" y="1752"/>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39" name="Rectangle 13"/>
              <p:cNvSpPr/>
              <p:nvPr/>
            </p:nvSpPr>
            <p:spPr>
              <a:xfrm>
                <a:off x="2563" y="1752"/>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40" name="Line 14"/>
              <p:cNvSpPr/>
              <p:nvPr/>
            </p:nvSpPr>
            <p:spPr>
              <a:xfrm>
                <a:off x="2835" y="1752"/>
                <a:ext cx="226" cy="0"/>
              </a:xfrm>
              <a:prstGeom prst="line">
                <a:avLst/>
              </a:prstGeom>
              <a:ln w="9525" cap="flat" cmpd="sng">
                <a:solidFill>
                  <a:schemeClr val="tx1"/>
                </a:solidFill>
                <a:prstDash val="solid"/>
                <a:headEnd type="none" w="med" len="med"/>
                <a:tailEnd type="none" w="med" len="med"/>
              </a:ln>
            </p:spPr>
          </p:sp>
          <p:sp>
            <p:nvSpPr>
              <p:cNvPr id="11341" name="Line 15"/>
              <p:cNvSpPr/>
              <p:nvPr/>
            </p:nvSpPr>
            <p:spPr>
              <a:xfrm>
                <a:off x="2835" y="1979"/>
                <a:ext cx="226" cy="0"/>
              </a:xfrm>
              <a:prstGeom prst="line">
                <a:avLst/>
              </a:prstGeom>
              <a:ln w="9525" cap="flat" cmpd="sng">
                <a:solidFill>
                  <a:schemeClr val="tx1"/>
                </a:solidFill>
                <a:prstDash val="solid"/>
                <a:headEnd type="none" w="med" len="med"/>
                <a:tailEnd type="none" w="med" len="med"/>
              </a:ln>
            </p:spPr>
          </p:sp>
          <p:sp>
            <p:nvSpPr>
              <p:cNvPr id="11342" name="Line 16"/>
              <p:cNvSpPr/>
              <p:nvPr/>
            </p:nvSpPr>
            <p:spPr>
              <a:xfrm>
                <a:off x="2971" y="1842"/>
                <a:ext cx="317" cy="0"/>
              </a:xfrm>
              <a:prstGeom prst="line">
                <a:avLst/>
              </a:prstGeom>
              <a:ln w="9525" cap="flat" cmpd="sng">
                <a:solidFill>
                  <a:schemeClr val="tx1"/>
                </a:solidFill>
                <a:prstDash val="solid"/>
                <a:headEnd type="none" w="med" len="med"/>
                <a:tailEnd type="triangle" w="med" len="med"/>
              </a:ln>
            </p:spPr>
          </p:sp>
        </p:grpSp>
        <p:grpSp>
          <p:nvGrpSpPr>
            <p:cNvPr id="11297" name="Group 17"/>
            <p:cNvGrpSpPr/>
            <p:nvPr/>
          </p:nvGrpSpPr>
          <p:grpSpPr>
            <a:xfrm>
              <a:off x="296" y="2659"/>
              <a:ext cx="2768" cy="227"/>
              <a:chOff x="521" y="2296"/>
              <a:chExt cx="2768" cy="227"/>
            </a:xfrm>
          </p:grpSpPr>
          <p:sp>
            <p:nvSpPr>
              <p:cNvPr id="11319" name="Rectangle 18"/>
              <p:cNvSpPr/>
              <p:nvPr/>
            </p:nvSpPr>
            <p:spPr>
              <a:xfrm>
                <a:off x="931" y="2296"/>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20" name="Rectangle 19"/>
              <p:cNvSpPr/>
              <p:nvPr/>
            </p:nvSpPr>
            <p:spPr>
              <a:xfrm>
                <a:off x="1202" y="2296"/>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21" name="Rectangle 20"/>
              <p:cNvSpPr/>
              <p:nvPr/>
            </p:nvSpPr>
            <p:spPr>
              <a:xfrm>
                <a:off x="1475" y="2296"/>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22" name="Rectangle 21"/>
              <p:cNvSpPr/>
              <p:nvPr/>
            </p:nvSpPr>
            <p:spPr>
              <a:xfrm>
                <a:off x="1746" y="2296"/>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23" name="Rectangle 22"/>
              <p:cNvSpPr/>
              <p:nvPr/>
            </p:nvSpPr>
            <p:spPr>
              <a:xfrm>
                <a:off x="2019" y="2296"/>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24" name="Rectangle 23"/>
              <p:cNvSpPr/>
              <p:nvPr/>
            </p:nvSpPr>
            <p:spPr>
              <a:xfrm>
                <a:off x="2291" y="2296"/>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25" name="Rectangle 24"/>
              <p:cNvSpPr/>
              <p:nvPr/>
            </p:nvSpPr>
            <p:spPr>
              <a:xfrm>
                <a:off x="2564" y="2296"/>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26" name="Line 25"/>
              <p:cNvSpPr/>
              <p:nvPr/>
            </p:nvSpPr>
            <p:spPr>
              <a:xfrm>
                <a:off x="2836" y="2296"/>
                <a:ext cx="226" cy="0"/>
              </a:xfrm>
              <a:prstGeom prst="line">
                <a:avLst/>
              </a:prstGeom>
              <a:ln w="9525" cap="flat" cmpd="sng">
                <a:solidFill>
                  <a:schemeClr val="tx1"/>
                </a:solidFill>
                <a:prstDash val="solid"/>
                <a:headEnd type="none" w="med" len="med"/>
                <a:tailEnd type="none" w="med" len="med"/>
              </a:ln>
            </p:spPr>
          </p:sp>
          <p:sp>
            <p:nvSpPr>
              <p:cNvPr id="11327" name="Line 26"/>
              <p:cNvSpPr/>
              <p:nvPr/>
            </p:nvSpPr>
            <p:spPr>
              <a:xfrm>
                <a:off x="2836" y="2523"/>
                <a:ext cx="226" cy="0"/>
              </a:xfrm>
              <a:prstGeom prst="line">
                <a:avLst/>
              </a:prstGeom>
              <a:ln w="9525" cap="flat" cmpd="sng">
                <a:solidFill>
                  <a:schemeClr val="tx1"/>
                </a:solidFill>
                <a:prstDash val="solid"/>
                <a:headEnd type="none" w="med" len="med"/>
                <a:tailEnd type="none" w="med" len="med"/>
              </a:ln>
            </p:spPr>
          </p:sp>
          <p:sp>
            <p:nvSpPr>
              <p:cNvPr id="11328" name="Line 27"/>
              <p:cNvSpPr/>
              <p:nvPr/>
            </p:nvSpPr>
            <p:spPr>
              <a:xfrm>
                <a:off x="2972" y="2386"/>
                <a:ext cx="317" cy="0"/>
              </a:xfrm>
              <a:prstGeom prst="line">
                <a:avLst/>
              </a:prstGeom>
              <a:ln w="9525" cap="flat" cmpd="sng">
                <a:solidFill>
                  <a:schemeClr val="tx1"/>
                </a:solidFill>
                <a:prstDash val="solid"/>
                <a:headEnd type="none" w="med" len="med"/>
                <a:tailEnd type="triangle" w="med" len="med"/>
              </a:ln>
            </p:spPr>
          </p:sp>
          <p:sp>
            <p:nvSpPr>
              <p:cNvPr id="11329" name="Line 28"/>
              <p:cNvSpPr/>
              <p:nvPr/>
            </p:nvSpPr>
            <p:spPr>
              <a:xfrm flipH="1">
                <a:off x="703" y="2296"/>
                <a:ext cx="227" cy="0"/>
              </a:xfrm>
              <a:prstGeom prst="line">
                <a:avLst/>
              </a:prstGeom>
              <a:ln w="9525" cap="flat" cmpd="sng">
                <a:solidFill>
                  <a:schemeClr val="tx1"/>
                </a:solidFill>
                <a:prstDash val="solid"/>
                <a:headEnd type="none" w="med" len="med"/>
                <a:tailEnd type="none" w="med" len="med"/>
              </a:ln>
            </p:spPr>
          </p:sp>
          <p:sp>
            <p:nvSpPr>
              <p:cNvPr id="11330" name="Line 29"/>
              <p:cNvSpPr/>
              <p:nvPr/>
            </p:nvSpPr>
            <p:spPr>
              <a:xfrm flipH="1">
                <a:off x="703" y="2523"/>
                <a:ext cx="227" cy="0"/>
              </a:xfrm>
              <a:prstGeom prst="line">
                <a:avLst/>
              </a:prstGeom>
              <a:ln w="9525" cap="flat" cmpd="sng">
                <a:solidFill>
                  <a:schemeClr val="tx1"/>
                </a:solidFill>
                <a:prstDash val="solid"/>
                <a:headEnd type="none" w="med" len="med"/>
                <a:tailEnd type="none" w="med" len="med"/>
              </a:ln>
            </p:spPr>
          </p:sp>
          <p:sp>
            <p:nvSpPr>
              <p:cNvPr id="11331" name="Line 30"/>
              <p:cNvSpPr/>
              <p:nvPr/>
            </p:nvSpPr>
            <p:spPr>
              <a:xfrm flipH="1">
                <a:off x="521" y="2387"/>
                <a:ext cx="318" cy="0"/>
              </a:xfrm>
              <a:prstGeom prst="line">
                <a:avLst/>
              </a:prstGeom>
              <a:ln w="9525" cap="flat" cmpd="sng">
                <a:solidFill>
                  <a:schemeClr val="tx1"/>
                </a:solidFill>
                <a:prstDash val="solid"/>
                <a:headEnd type="none" w="med" len="med"/>
                <a:tailEnd type="triangle" w="med" len="med"/>
              </a:ln>
            </p:spPr>
          </p:sp>
        </p:grpSp>
        <p:grpSp>
          <p:nvGrpSpPr>
            <p:cNvPr id="11298" name="Group 31"/>
            <p:cNvGrpSpPr/>
            <p:nvPr/>
          </p:nvGrpSpPr>
          <p:grpSpPr>
            <a:xfrm>
              <a:off x="204" y="3249"/>
              <a:ext cx="3085" cy="227"/>
              <a:chOff x="339" y="3203"/>
              <a:chExt cx="3085" cy="227"/>
            </a:xfrm>
          </p:grpSpPr>
          <p:sp>
            <p:nvSpPr>
              <p:cNvPr id="11303" name="Rectangle 32"/>
              <p:cNvSpPr/>
              <p:nvPr/>
            </p:nvSpPr>
            <p:spPr>
              <a:xfrm>
                <a:off x="884" y="3203"/>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04" name="Rectangle 33"/>
              <p:cNvSpPr/>
              <p:nvPr/>
            </p:nvSpPr>
            <p:spPr>
              <a:xfrm>
                <a:off x="1428" y="3203"/>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05" name="Rectangle 34"/>
              <p:cNvSpPr/>
              <p:nvPr/>
            </p:nvSpPr>
            <p:spPr>
              <a:xfrm>
                <a:off x="1972" y="3203"/>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06" name="Rectangle 35"/>
              <p:cNvSpPr/>
              <p:nvPr/>
            </p:nvSpPr>
            <p:spPr>
              <a:xfrm>
                <a:off x="2517" y="3203"/>
                <a:ext cx="273"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307" name="Line 36"/>
              <p:cNvSpPr/>
              <p:nvPr/>
            </p:nvSpPr>
            <p:spPr>
              <a:xfrm>
                <a:off x="1156" y="3249"/>
                <a:ext cx="272" cy="0"/>
              </a:xfrm>
              <a:prstGeom prst="line">
                <a:avLst/>
              </a:prstGeom>
              <a:ln w="9525" cap="flat" cmpd="sng">
                <a:solidFill>
                  <a:schemeClr val="tx1"/>
                </a:solidFill>
                <a:prstDash val="solid"/>
                <a:headEnd type="none" w="med" len="med"/>
                <a:tailEnd type="arrow" w="med" len="med"/>
              </a:ln>
            </p:spPr>
          </p:sp>
          <p:sp>
            <p:nvSpPr>
              <p:cNvPr id="11308" name="Line 37"/>
              <p:cNvSpPr/>
              <p:nvPr/>
            </p:nvSpPr>
            <p:spPr>
              <a:xfrm>
                <a:off x="1700" y="3249"/>
                <a:ext cx="272" cy="0"/>
              </a:xfrm>
              <a:prstGeom prst="line">
                <a:avLst/>
              </a:prstGeom>
              <a:ln w="9525" cap="flat" cmpd="sng">
                <a:solidFill>
                  <a:schemeClr val="tx1"/>
                </a:solidFill>
                <a:prstDash val="solid"/>
                <a:headEnd type="none" w="med" len="med"/>
                <a:tailEnd type="arrow" w="med" len="med"/>
              </a:ln>
            </p:spPr>
          </p:sp>
          <p:sp>
            <p:nvSpPr>
              <p:cNvPr id="11309" name="Line 38"/>
              <p:cNvSpPr/>
              <p:nvPr/>
            </p:nvSpPr>
            <p:spPr>
              <a:xfrm>
                <a:off x="2245" y="3249"/>
                <a:ext cx="272" cy="0"/>
              </a:xfrm>
              <a:prstGeom prst="line">
                <a:avLst/>
              </a:prstGeom>
              <a:ln w="9525" cap="flat" cmpd="sng">
                <a:solidFill>
                  <a:schemeClr val="tx1"/>
                </a:solidFill>
                <a:prstDash val="solid"/>
                <a:headEnd type="none" w="med" len="med"/>
                <a:tailEnd type="arrow" w="med" len="med"/>
              </a:ln>
            </p:spPr>
          </p:sp>
          <p:sp>
            <p:nvSpPr>
              <p:cNvPr id="11310" name="Line 39"/>
              <p:cNvSpPr/>
              <p:nvPr/>
            </p:nvSpPr>
            <p:spPr>
              <a:xfrm>
                <a:off x="2789" y="3249"/>
                <a:ext cx="272" cy="0"/>
              </a:xfrm>
              <a:prstGeom prst="line">
                <a:avLst/>
              </a:prstGeom>
              <a:ln w="9525" cap="flat" cmpd="sng">
                <a:solidFill>
                  <a:schemeClr val="tx1"/>
                </a:solidFill>
                <a:prstDash val="solid"/>
                <a:headEnd type="none" w="med" len="med"/>
                <a:tailEnd type="arrow" w="med" len="med"/>
              </a:ln>
            </p:spPr>
          </p:sp>
          <p:sp>
            <p:nvSpPr>
              <p:cNvPr id="11311" name="Line 40"/>
              <p:cNvSpPr/>
              <p:nvPr/>
            </p:nvSpPr>
            <p:spPr>
              <a:xfrm flipH="1">
                <a:off x="2789" y="3385"/>
                <a:ext cx="272" cy="0"/>
              </a:xfrm>
              <a:prstGeom prst="line">
                <a:avLst/>
              </a:prstGeom>
              <a:ln w="9525" cap="flat" cmpd="sng">
                <a:solidFill>
                  <a:schemeClr val="tx1"/>
                </a:solidFill>
                <a:prstDash val="solid"/>
                <a:headEnd type="none" w="med" len="med"/>
                <a:tailEnd type="arrow" w="med" len="med"/>
              </a:ln>
            </p:spPr>
          </p:sp>
          <p:sp>
            <p:nvSpPr>
              <p:cNvPr id="11312" name="Line 41"/>
              <p:cNvSpPr/>
              <p:nvPr/>
            </p:nvSpPr>
            <p:spPr>
              <a:xfrm flipH="1">
                <a:off x="2245" y="3385"/>
                <a:ext cx="272" cy="0"/>
              </a:xfrm>
              <a:prstGeom prst="line">
                <a:avLst/>
              </a:prstGeom>
              <a:ln w="9525" cap="flat" cmpd="sng">
                <a:solidFill>
                  <a:schemeClr val="tx1"/>
                </a:solidFill>
                <a:prstDash val="solid"/>
                <a:headEnd type="none" w="med" len="med"/>
                <a:tailEnd type="arrow" w="med" len="med"/>
              </a:ln>
            </p:spPr>
          </p:sp>
          <p:sp>
            <p:nvSpPr>
              <p:cNvPr id="11313" name="Line 42"/>
              <p:cNvSpPr/>
              <p:nvPr/>
            </p:nvSpPr>
            <p:spPr>
              <a:xfrm flipH="1">
                <a:off x="1700" y="3385"/>
                <a:ext cx="272" cy="0"/>
              </a:xfrm>
              <a:prstGeom prst="line">
                <a:avLst/>
              </a:prstGeom>
              <a:ln w="9525" cap="flat" cmpd="sng">
                <a:solidFill>
                  <a:schemeClr val="tx1"/>
                </a:solidFill>
                <a:prstDash val="solid"/>
                <a:headEnd type="none" w="med" len="med"/>
                <a:tailEnd type="arrow" w="med" len="med"/>
              </a:ln>
            </p:spPr>
          </p:sp>
          <p:sp>
            <p:nvSpPr>
              <p:cNvPr id="11314" name="Line 43"/>
              <p:cNvSpPr/>
              <p:nvPr/>
            </p:nvSpPr>
            <p:spPr>
              <a:xfrm flipH="1">
                <a:off x="1156" y="3385"/>
                <a:ext cx="272" cy="0"/>
              </a:xfrm>
              <a:prstGeom prst="line">
                <a:avLst/>
              </a:prstGeom>
              <a:ln w="9525" cap="flat" cmpd="sng">
                <a:solidFill>
                  <a:schemeClr val="tx1"/>
                </a:solidFill>
                <a:prstDash val="solid"/>
                <a:headEnd type="none" w="med" len="med"/>
                <a:tailEnd type="arrow" w="med" len="med"/>
              </a:ln>
            </p:spPr>
          </p:sp>
          <p:sp>
            <p:nvSpPr>
              <p:cNvPr id="11315" name="Line 44"/>
              <p:cNvSpPr/>
              <p:nvPr/>
            </p:nvSpPr>
            <p:spPr>
              <a:xfrm flipH="1">
                <a:off x="612" y="3385"/>
                <a:ext cx="272" cy="0"/>
              </a:xfrm>
              <a:prstGeom prst="line">
                <a:avLst/>
              </a:prstGeom>
              <a:ln w="9525" cap="flat" cmpd="sng">
                <a:solidFill>
                  <a:schemeClr val="tx1"/>
                </a:solidFill>
                <a:prstDash val="solid"/>
                <a:headEnd type="none" w="med" len="med"/>
                <a:tailEnd type="arrow" w="med" len="med"/>
              </a:ln>
            </p:spPr>
          </p:sp>
          <p:sp>
            <p:nvSpPr>
              <p:cNvPr id="11316" name="Line 45"/>
              <p:cNvSpPr/>
              <p:nvPr/>
            </p:nvSpPr>
            <p:spPr>
              <a:xfrm>
                <a:off x="612" y="3249"/>
                <a:ext cx="272" cy="0"/>
              </a:xfrm>
              <a:prstGeom prst="line">
                <a:avLst/>
              </a:prstGeom>
              <a:ln w="9525" cap="flat" cmpd="sng">
                <a:solidFill>
                  <a:schemeClr val="tx1"/>
                </a:solidFill>
                <a:prstDash val="solid"/>
                <a:headEnd type="none" w="med" len="med"/>
                <a:tailEnd type="arrow" w="med" len="med"/>
              </a:ln>
            </p:spPr>
          </p:sp>
          <p:sp>
            <p:nvSpPr>
              <p:cNvPr id="11317" name="Line 46"/>
              <p:cNvSpPr/>
              <p:nvPr/>
            </p:nvSpPr>
            <p:spPr>
              <a:xfrm>
                <a:off x="3061" y="3294"/>
                <a:ext cx="363" cy="0"/>
              </a:xfrm>
              <a:prstGeom prst="line">
                <a:avLst/>
              </a:prstGeom>
              <a:ln w="9525" cap="flat" cmpd="sng">
                <a:solidFill>
                  <a:schemeClr val="tx1"/>
                </a:solidFill>
                <a:prstDash val="solid"/>
                <a:headEnd type="none" w="med" len="med"/>
                <a:tailEnd type="triangle" w="med" len="med"/>
              </a:ln>
            </p:spPr>
          </p:sp>
          <p:sp>
            <p:nvSpPr>
              <p:cNvPr id="11318" name="Line 47"/>
              <p:cNvSpPr/>
              <p:nvPr/>
            </p:nvSpPr>
            <p:spPr>
              <a:xfrm flipH="1">
                <a:off x="339" y="3294"/>
                <a:ext cx="363" cy="0"/>
              </a:xfrm>
              <a:prstGeom prst="line">
                <a:avLst/>
              </a:prstGeom>
              <a:ln w="9525" cap="flat" cmpd="sng">
                <a:solidFill>
                  <a:schemeClr val="tx1"/>
                </a:solidFill>
                <a:prstDash val="solid"/>
                <a:headEnd type="none" w="med" len="med"/>
                <a:tailEnd type="triangle" w="med" len="med"/>
              </a:ln>
            </p:spPr>
          </p:sp>
        </p:grpSp>
        <p:sp>
          <p:nvSpPr>
            <p:cNvPr id="11299" name="Text Box 48"/>
            <p:cNvSpPr txBox="1"/>
            <p:nvPr/>
          </p:nvSpPr>
          <p:spPr>
            <a:xfrm>
              <a:off x="520" y="2976"/>
              <a:ext cx="196" cy="194"/>
            </a:xfrm>
            <a:prstGeom prst="rect">
              <a:avLst/>
            </a:prstGeom>
            <a:noFill/>
            <a:ln w="9525">
              <a:noFill/>
            </a:ln>
          </p:spPr>
          <p:txBody>
            <a:bodyPr wrap="none" lIns="0" tIns="0" rIns="0" bIns="0">
              <a:spAutoFit/>
            </a:bodyPr>
            <a:lstStyle/>
            <a:p>
              <a:pPr algn="ctr" eaLnBrk="0" hangingPunct="0">
                <a:spcBef>
                  <a:spcPct val="0"/>
                </a:spcBef>
              </a:pPr>
              <a:r>
                <a:rPr lang="en-US" altLang="zh-CN" sz="2000" dirty="0">
                  <a:solidFill>
                    <a:schemeClr val="tx2"/>
                  </a:solidFill>
                  <a:latin typeface="Times New Roman" panose="02020603050405020304" pitchFamily="18" charset="0"/>
                </a:rPr>
                <a:t>list</a:t>
              </a:r>
            </a:p>
          </p:txBody>
        </p:sp>
        <p:sp>
          <p:nvSpPr>
            <p:cNvPr id="11300" name="Text Box 49"/>
            <p:cNvSpPr txBox="1"/>
            <p:nvPr/>
          </p:nvSpPr>
          <p:spPr>
            <a:xfrm>
              <a:off x="476" y="2296"/>
              <a:ext cx="382" cy="194"/>
            </a:xfrm>
            <a:prstGeom prst="rect">
              <a:avLst/>
            </a:prstGeom>
            <a:noFill/>
            <a:ln w="9525">
              <a:noFill/>
            </a:ln>
          </p:spPr>
          <p:txBody>
            <a:bodyPr wrap="none" lIns="0" tIns="0" rIns="0" bIns="0">
              <a:spAutoFit/>
            </a:bodyPr>
            <a:lstStyle/>
            <a:p>
              <a:pPr algn="ctr" eaLnBrk="0" hangingPunct="0">
                <a:spcBef>
                  <a:spcPct val="0"/>
                </a:spcBef>
              </a:pPr>
              <a:r>
                <a:rPr lang="en-US" altLang="zh-CN" sz="2000" dirty="0">
                  <a:solidFill>
                    <a:schemeClr val="tx2"/>
                  </a:solidFill>
                  <a:latin typeface="Times New Roman" panose="02020603050405020304" pitchFamily="18" charset="0"/>
                </a:rPr>
                <a:t>deque</a:t>
              </a:r>
            </a:p>
          </p:txBody>
        </p:sp>
        <p:sp>
          <p:nvSpPr>
            <p:cNvPr id="11301" name="Text Box 50"/>
            <p:cNvSpPr txBox="1"/>
            <p:nvPr/>
          </p:nvSpPr>
          <p:spPr>
            <a:xfrm>
              <a:off x="450" y="1752"/>
              <a:ext cx="400" cy="194"/>
            </a:xfrm>
            <a:prstGeom prst="rect">
              <a:avLst/>
            </a:prstGeom>
            <a:noFill/>
            <a:ln w="9525">
              <a:noFill/>
            </a:ln>
          </p:spPr>
          <p:txBody>
            <a:bodyPr wrap="none" lIns="0" tIns="0" rIns="0" bIns="0">
              <a:spAutoFit/>
            </a:bodyPr>
            <a:lstStyle/>
            <a:p>
              <a:pPr algn="ctr" eaLnBrk="0" hangingPunct="0">
                <a:spcBef>
                  <a:spcPct val="0"/>
                </a:spcBef>
              </a:pPr>
              <a:r>
                <a:rPr lang="en-US" altLang="zh-CN" sz="2000" dirty="0">
                  <a:solidFill>
                    <a:schemeClr val="tx2"/>
                  </a:solidFill>
                  <a:latin typeface="Times New Roman" panose="02020603050405020304" pitchFamily="18" charset="0"/>
                </a:rPr>
                <a:t>vector</a:t>
              </a:r>
            </a:p>
          </p:txBody>
        </p:sp>
        <p:sp>
          <p:nvSpPr>
            <p:cNvPr id="11302" name="Text Box 51"/>
            <p:cNvSpPr txBox="1"/>
            <p:nvPr/>
          </p:nvSpPr>
          <p:spPr>
            <a:xfrm>
              <a:off x="884" y="3612"/>
              <a:ext cx="800" cy="194"/>
            </a:xfrm>
            <a:prstGeom prst="rect">
              <a:avLst/>
            </a:prstGeom>
            <a:noFill/>
            <a:ln w="9525">
              <a:noFill/>
            </a:ln>
          </p:spPr>
          <p:txBody>
            <a:bodyPr wrap="none" lIns="0" tIns="0" rIns="0" bIns="0">
              <a:spAutoFit/>
            </a:bodyPr>
            <a:lstStyle/>
            <a:p>
              <a:pPr algn="ctr" eaLnBrk="0" hangingPunct="0">
                <a:spcBef>
                  <a:spcPct val="0"/>
                </a:spcBef>
              </a:pPr>
              <a:r>
                <a:rPr lang="zh-CN" altLang="en-US" sz="2000" dirty="0">
                  <a:solidFill>
                    <a:schemeClr val="tx2"/>
                  </a:solidFill>
                  <a:latin typeface="Times New Roman" panose="02020603050405020304" pitchFamily="18" charset="0"/>
                </a:rPr>
                <a:t>序列式容器</a:t>
              </a:r>
            </a:p>
          </p:txBody>
        </p:sp>
      </p:grpSp>
      <p:grpSp>
        <p:nvGrpSpPr>
          <p:cNvPr id="11269" name="Group 52"/>
          <p:cNvGrpSpPr/>
          <p:nvPr/>
        </p:nvGrpSpPr>
        <p:grpSpPr>
          <a:xfrm>
            <a:off x="7104063" y="3208020"/>
            <a:ext cx="3168650" cy="3619500"/>
            <a:chOff x="3515" y="1480"/>
            <a:chExt cx="1996" cy="2280"/>
          </a:xfrm>
        </p:grpSpPr>
        <p:grpSp>
          <p:nvGrpSpPr>
            <p:cNvPr id="11270" name="Group 53"/>
            <p:cNvGrpSpPr/>
            <p:nvPr/>
          </p:nvGrpSpPr>
          <p:grpSpPr>
            <a:xfrm>
              <a:off x="3923" y="2614"/>
              <a:ext cx="1588" cy="816"/>
              <a:chOff x="3606" y="2795"/>
              <a:chExt cx="1950" cy="1134"/>
            </a:xfrm>
          </p:grpSpPr>
          <p:sp>
            <p:nvSpPr>
              <p:cNvPr id="11283" name="Oval 54"/>
              <p:cNvSpPr/>
              <p:nvPr/>
            </p:nvSpPr>
            <p:spPr>
              <a:xfrm>
                <a:off x="3606" y="2795"/>
                <a:ext cx="1950" cy="1134"/>
              </a:xfrm>
              <a:prstGeom prst="ellipse">
                <a:avLst/>
              </a:prstGeom>
              <a:solidFill>
                <a:schemeClr val="bg1"/>
              </a:solidFill>
              <a:ln w="9525" cap="flat" cmpd="sng">
                <a:solidFill>
                  <a:schemeClr val="tx1"/>
                </a:solidFill>
                <a:prstDash val="solid"/>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84" name="Rectangle 55"/>
              <p:cNvSpPr/>
              <p:nvPr/>
            </p:nvSpPr>
            <p:spPr>
              <a:xfrm>
                <a:off x="4014" y="2976"/>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85" name="Rectangle 56"/>
              <p:cNvSpPr/>
              <p:nvPr/>
            </p:nvSpPr>
            <p:spPr>
              <a:xfrm>
                <a:off x="4513" y="3066"/>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86" name="Rectangle 57"/>
              <p:cNvSpPr/>
              <p:nvPr/>
            </p:nvSpPr>
            <p:spPr>
              <a:xfrm>
                <a:off x="3787" y="3339"/>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87" name="Rectangle 58"/>
              <p:cNvSpPr/>
              <p:nvPr/>
            </p:nvSpPr>
            <p:spPr>
              <a:xfrm>
                <a:off x="4286" y="3565"/>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88" name="Rectangle 59"/>
              <p:cNvSpPr/>
              <p:nvPr/>
            </p:nvSpPr>
            <p:spPr>
              <a:xfrm>
                <a:off x="4740" y="3384"/>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89" name="Rectangle 60"/>
              <p:cNvSpPr/>
              <p:nvPr/>
            </p:nvSpPr>
            <p:spPr>
              <a:xfrm>
                <a:off x="4989" y="3066"/>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90" name="Line 61"/>
              <p:cNvSpPr/>
              <p:nvPr/>
            </p:nvSpPr>
            <p:spPr>
              <a:xfrm>
                <a:off x="4195" y="2976"/>
                <a:ext cx="0" cy="227"/>
              </a:xfrm>
              <a:prstGeom prst="line">
                <a:avLst/>
              </a:prstGeom>
              <a:ln w="9525" cap="flat" cmpd="sng">
                <a:solidFill>
                  <a:schemeClr val="tx1"/>
                </a:solidFill>
                <a:prstDash val="solid"/>
                <a:headEnd type="none" w="med" len="med"/>
                <a:tailEnd type="none" w="med" len="med"/>
              </a:ln>
            </p:spPr>
          </p:sp>
          <p:sp>
            <p:nvSpPr>
              <p:cNvPr id="11291" name="Line 62"/>
              <p:cNvSpPr/>
              <p:nvPr/>
            </p:nvSpPr>
            <p:spPr>
              <a:xfrm>
                <a:off x="4740" y="3067"/>
                <a:ext cx="0" cy="227"/>
              </a:xfrm>
              <a:prstGeom prst="line">
                <a:avLst/>
              </a:prstGeom>
              <a:ln w="9525" cap="flat" cmpd="sng">
                <a:solidFill>
                  <a:schemeClr val="tx1"/>
                </a:solidFill>
                <a:prstDash val="solid"/>
                <a:headEnd type="none" w="med" len="med"/>
                <a:tailEnd type="none" w="med" len="med"/>
              </a:ln>
            </p:spPr>
          </p:sp>
          <p:sp>
            <p:nvSpPr>
              <p:cNvPr id="11292" name="Line 63"/>
              <p:cNvSpPr/>
              <p:nvPr/>
            </p:nvSpPr>
            <p:spPr>
              <a:xfrm>
                <a:off x="5193" y="3067"/>
                <a:ext cx="0" cy="227"/>
              </a:xfrm>
              <a:prstGeom prst="line">
                <a:avLst/>
              </a:prstGeom>
              <a:ln w="9525" cap="flat" cmpd="sng">
                <a:solidFill>
                  <a:schemeClr val="tx1"/>
                </a:solidFill>
                <a:prstDash val="solid"/>
                <a:headEnd type="none" w="med" len="med"/>
                <a:tailEnd type="none" w="med" len="med"/>
              </a:ln>
            </p:spPr>
          </p:sp>
          <p:sp>
            <p:nvSpPr>
              <p:cNvPr id="11293" name="Line 64"/>
              <p:cNvSpPr/>
              <p:nvPr/>
            </p:nvSpPr>
            <p:spPr>
              <a:xfrm>
                <a:off x="3969" y="3339"/>
                <a:ext cx="0" cy="227"/>
              </a:xfrm>
              <a:prstGeom prst="line">
                <a:avLst/>
              </a:prstGeom>
              <a:ln w="9525" cap="flat" cmpd="sng">
                <a:solidFill>
                  <a:schemeClr val="tx1"/>
                </a:solidFill>
                <a:prstDash val="solid"/>
                <a:headEnd type="none" w="med" len="med"/>
                <a:tailEnd type="none" w="med" len="med"/>
              </a:ln>
            </p:spPr>
          </p:sp>
          <p:sp>
            <p:nvSpPr>
              <p:cNvPr id="11294" name="Line 65"/>
              <p:cNvSpPr/>
              <p:nvPr/>
            </p:nvSpPr>
            <p:spPr>
              <a:xfrm>
                <a:off x="4468" y="3566"/>
                <a:ext cx="0" cy="227"/>
              </a:xfrm>
              <a:prstGeom prst="line">
                <a:avLst/>
              </a:prstGeom>
              <a:ln w="9525" cap="flat" cmpd="sng">
                <a:solidFill>
                  <a:schemeClr val="tx1"/>
                </a:solidFill>
                <a:prstDash val="solid"/>
                <a:headEnd type="none" w="med" len="med"/>
                <a:tailEnd type="none" w="med" len="med"/>
              </a:ln>
            </p:spPr>
          </p:sp>
          <p:sp>
            <p:nvSpPr>
              <p:cNvPr id="11295" name="Line 66"/>
              <p:cNvSpPr/>
              <p:nvPr/>
            </p:nvSpPr>
            <p:spPr>
              <a:xfrm>
                <a:off x="4921" y="3385"/>
                <a:ext cx="0" cy="227"/>
              </a:xfrm>
              <a:prstGeom prst="line">
                <a:avLst/>
              </a:prstGeom>
              <a:ln w="9525" cap="flat" cmpd="sng">
                <a:solidFill>
                  <a:schemeClr val="tx1"/>
                </a:solidFill>
                <a:prstDash val="solid"/>
                <a:headEnd type="none" w="med" len="med"/>
                <a:tailEnd type="none" w="med" len="med"/>
              </a:ln>
            </p:spPr>
          </p:sp>
        </p:grpSp>
        <p:grpSp>
          <p:nvGrpSpPr>
            <p:cNvPr id="11271" name="Group 67"/>
            <p:cNvGrpSpPr/>
            <p:nvPr/>
          </p:nvGrpSpPr>
          <p:grpSpPr>
            <a:xfrm>
              <a:off x="3515" y="1480"/>
              <a:ext cx="1951" cy="2280"/>
              <a:chOff x="3515" y="1480"/>
              <a:chExt cx="1951" cy="2280"/>
            </a:xfrm>
          </p:grpSpPr>
          <p:grpSp>
            <p:nvGrpSpPr>
              <p:cNvPr id="11272" name="Group 68"/>
              <p:cNvGrpSpPr/>
              <p:nvPr/>
            </p:nvGrpSpPr>
            <p:grpSpPr>
              <a:xfrm>
                <a:off x="3833" y="1480"/>
                <a:ext cx="1633" cy="907"/>
                <a:chOff x="3515" y="1434"/>
                <a:chExt cx="1996" cy="1089"/>
              </a:xfrm>
            </p:grpSpPr>
            <p:sp>
              <p:nvSpPr>
                <p:cNvPr id="11276" name="Oval 69"/>
                <p:cNvSpPr/>
                <p:nvPr/>
              </p:nvSpPr>
              <p:spPr>
                <a:xfrm>
                  <a:off x="3515" y="1434"/>
                  <a:ext cx="1996" cy="1089"/>
                </a:xfrm>
                <a:prstGeom prst="ellipse">
                  <a:avLst/>
                </a:prstGeom>
                <a:solidFill>
                  <a:schemeClr val="bg1"/>
                </a:solidFill>
                <a:ln w="9525" cap="flat" cmpd="sng">
                  <a:solidFill>
                    <a:schemeClr val="tx1"/>
                  </a:solidFill>
                  <a:prstDash val="solid"/>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77" name="Rectangle 70"/>
                <p:cNvSpPr/>
                <p:nvPr/>
              </p:nvSpPr>
              <p:spPr>
                <a:xfrm>
                  <a:off x="3923" y="1616"/>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78" name="Rectangle 71"/>
                <p:cNvSpPr/>
                <p:nvPr/>
              </p:nvSpPr>
              <p:spPr>
                <a:xfrm>
                  <a:off x="4422" y="1661"/>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79" name="Rectangle 72"/>
                <p:cNvSpPr/>
                <p:nvPr/>
              </p:nvSpPr>
              <p:spPr>
                <a:xfrm>
                  <a:off x="3696" y="1979"/>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80" name="Rectangle 73"/>
                <p:cNvSpPr/>
                <p:nvPr/>
              </p:nvSpPr>
              <p:spPr>
                <a:xfrm>
                  <a:off x="4195" y="2205"/>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81" name="Rectangle 74"/>
                <p:cNvSpPr/>
                <p:nvPr/>
              </p:nvSpPr>
              <p:spPr>
                <a:xfrm>
                  <a:off x="4649" y="2024"/>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sp>
              <p:nvSpPr>
                <p:cNvPr id="11282" name="Rectangle 75"/>
                <p:cNvSpPr/>
                <p:nvPr/>
              </p:nvSpPr>
              <p:spPr>
                <a:xfrm>
                  <a:off x="4921" y="1706"/>
                  <a:ext cx="363"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0" tIns="0" rIns="0" bIns="0" anchor="ctr"/>
                <a:lstStyle/>
                <a:p>
                  <a:endParaRPr lang="zh-CN" altLang="en-US" dirty="0">
                    <a:latin typeface="Tahoma" panose="020B0604030504040204" pitchFamily="34" charset="0"/>
                  </a:endParaRPr>
                </a:p>
              </p:txBody>
            </p:sp>
          </p:grpSp>
          <p:sp>
            <p:nvSpPr>
              <p:cNvPr id="11273" name="Text Box 76"/>
              <p:cNvSpPr txBox="1"/>
              <p:nvPr/>
            </p:nvSpPr>
            <p:spPr>
              <a:xfrm>
                <a:off x="3560" y="2931"/>
                <a:ext cx="276" cy="194"/>
              </a:xfrm>
              <a:prstGeom prst="rect">
                <a:avLst/>
              </a:prstGeom>
              <a:noFill/>
              <a:ln w="9525">
                <a:noFill/>
              </a:ln>
            </p:spPr>
            <p:txBody>
              <a:bodyPr wrap="none" lIns="0" tIns="0" rIns="0" bIns="0">
                <a:spAutoFit/>
              </a:bodyPr>
              <a:lstStyle/>
              <a:p>
                <a:pPr algn="ctr" eaLnBrk="0" hangingPunct="0">
                  <a:spcBef>
                    <a:spcPct val="0"/>
                  </a:spcBef>
                </a:pPr>
                <a:r>
                  <a:rPr lang="en-US" altLang="zh-CN" sz="2000" dirty="0">
                    <a:solidFill>
                      <a:schemeClr val="tx2"/>
                    </a:solidFill>
                    <a:latin typeface="Times New Roman" panose="02020603050405020304" pitchFamily="18" charset="0"/>
                  </a:rPr>
                  <a:t>map</a:t>
                </a:r>
              </a:p>
            </p:txBody>
          </p:sp>
          <p:sp>
            <p:nvSpPr>
              <p:cNvPr id="11274" name="Text Box 77"/>
              <p:cNvSpPr txBox="1"/>
              <p:nvPr/>
            </p:nvSpPr>
            <p:spPr>
              <a:xfrm>
                <a:off x="3515" y="1888"/>
                <a:ext cx="178" cy="194"/>
              </a:xfrm>
              <a:prstGeom prst="rect">
                <a:avLst/>
              </a:prstGeom>
              <a:noFill/>
              <a:ln w="9525">
                <a:noFill/>
              </a:ln>
            </p:spPr>
            <p:txBody>
              <a:bodyPr wrap="none" lIns="0" tIns="0" rIns="0" bIns="0">
                <a:spAutoFit/>
              </a:bodyPr>
              <a:lstStyle/>
              <a:p>
                <a:pPr algn="ctr" eaLnBrk="0" hangingPunct="0">
                  <a:spcBef>
                    <a:spcPct val="0"/>
                  </a:spcBef>
                </a:pPr>
                <a:r>
                  <a:rPr lang="en-US" altLang="zh-CN" sz="2000" dirty="0">
                    <a:solidFill>
                      <a:schemeClr val="tx2"/>
                    </a:solidFill>
                    <a:latin typeface="Times New Roman" panose="02020603050405020304" pitchFamily="18" charset="0"/>
                  </a:rPr>
                  <a:t>set</a:t>
                </a:r>
              </a:p>
            </p:txBody>
          </p:sp>
          <p:sp>
            <p:nvSpPr>
              <p:cNvPr id="11275" name="Text Box 78"/>
              <p:cNvSpPr txBox="1"/>
              <p:nvPr/>
            </p:nvSpPr>
            <p:spPr>
              <a:xfrm>
                <a:off x="4241" y="3566"/>
                <a:ext cx="800" cy="194"/>
              </a:xfrm>
              <a:prstGeom prst="rect">
                <a:avLst/>
              </a:prstGeom>
              <a:noFill/>
              <a:ln w="9525">
                <a:noFill/>
              </a:ln>
            </p:spPr>
            <p:txBody>
              <a:bodyPr wrap="none" lIns="0" tIns="0" rIns="0" bIns="0">
                <a:spAutoFit/>
              </a:bodyPr>
              <a:lstStyle/>
              <a:p>
                <a:pPr algn="ctr" eaLnBrk="0" hangingPunct="0">
                  <a:spcBef>
                    <a:spcPct val="0"/>
                  </a:spcBef>
                </a:pPr>
                <a:r>
                  <a:rPr lang="zh-CN" altLang="en-US" sz="2000" dirty="0">
                    <a:solidFill>
                      <a:schemeClr val="tx2"/>
                    </a:solidFill>
                    <a:latin typeface="Times New Roman" panose="02020603050405020304" pitchFamily="18" charset="0"/>
                  </a:rPr>
                  <a:t>关联式容器</a:t>
                </a:r>
              </a:p>
            </p:txBody>
          </p:sp>
        </p:gr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自定义比较仿函数</a:t>
            </a:r>
          </a:p>
        </p:txBody>
      </p:sp>
      <p:sp>
        <p:nvSpPr>
          <p:cNvPr id="3" name="内容占位符 2"/>
          <p:cNvSpPr>
            <a:spLocks noGrp="1"/>
          </p:cNvSpPr>
          <p:nvPr>
            <p:ph idx="1"/>
          </p:nvPr>
        </p:nvSpPr>
        <p:spPr>
          <a:xfrm>
            <a:off x="1024128" y="1894114"/>
            <a:ext cx="10971356" cy="4415246"/>
          </a:xfrm>
        </p:spPr>
        <p:txBody>
          <a:bodyPr/>
          <a:lstStyle/>
          <a:p>
            <a:pPr>
              <a:lnSpc>
                <a:spcPct val="110000"/>
              </a:lnSpc>
              <a:spcBef>
                <a:spcPts val="0"/>
              </a:spcBef>
              <a:spcAft>
                <a:spcPts val="0"/>
              </a:spcAft>
            </a:pPr>
            <a:r>
              <a:rPr lang="en-US" altLang="zh-CN" sz="2000" dirty="0"/>
              <a:t>set</a:t>
            </a:r>
            <a:r>
              <a:rPr lang="zh-CN" altLang="en-US" sz="2000" dirty="0"/>
              <a:t>的基本原型是：</a:t>
            </a:r>
            <a:r>
              <a:rPr lang="en-US" altLang="zh-CN" sz="2000" dirty="0"/>
              <a:t>template&lt; class Key, class Compare = std::less&lt;Key&gt; &gt; class set;</a:t>
            </a:r>
          </a:p>
          <a:p>
            <a:pPr>
              <a:lnSpc>
                <a:spcPct val="110000"/>
              </a:lnSpc>
              <a:spcBef>
                <a:spcPts val="0"/>
              </a:spcBef>
              <a:spcAft>
                <a:spcPts val="0"/>
              </a:spcAft>
            </a:pPr>
            <a:r>
              <a:rPr lang="en-US" altLang="zh-CN" sz="2000" dirty="0"/>
              <a:t>set</a:t>
            </a:r>
            <a:r>
              <a:rPr lang="zh-CN" altLang="en-US" sz="2000" dirty="0"/>
              <a:t>中的元素是按关键字</a:t>
            </a:r>
            <a:r>
              <a:rPr lang="en-US" altLang="zh-CN" sz="2000" dirty="0"/>
              <a:t>key</a:t>
            </a:r>
            <a:r>
              <a:rPr lang="zh-CN" altLang="en-US" sz="2000" dirty="0"/>
              <a:t>有序排列的，用函数</a:t>
            </a:r>
            <a:r>
              <a:rPr lang="en-US" altLang="zh-CN" sz="2000" dirty="0"/>
              <a:t>Compare</a:t>
            </a:r>
            <a:r>
              <a:rPr lang="zh-CN" altLang="en-US" sz="2000" dirty="0"/>
              <a:t>进行排序，默认的排序函数是升序</a:t>
            </a:r>
            <a:r>
              <a:rPr lang="en-US" altLang="zh-CN" sz="2000" dirty="0"/>
              <a:t>(less)</a:t>
            </a:r>
            <a:r>
              <a:rPr lang="zh-CN" altLang="en-US" sz="2000" dirty="0"/>
              <a:t>，也可指定为降序</a:t>
            </a:r>
            <a:r>
              <a:rPr lang="en-US" altLang="zh-CN" sz="2000" dirty="0"/>
              <a:t>(greater)</a:t>
            </a:r>
            <a:r>
              <a:rPr lang="zh-CN" altLang="en-US" sz="2000" dirty="0"/>
              <a:t>。</a:t>
            </a:r>
            <a:endParaRPr lang="en-US" altLang="zh-CN" sz="2000" dirty="0"/>
          </a:p>
          <a:p>
            <a:pPr>
              <a:lnSpc>
                <a:spcPct val="110000"/>
              </a:lnSpc>
              <a:spcBef>
                <a:spcPts val="0"/>
              </a:spcBef>
              <a:spcAft>
                <a:spcPts val="0"/>
              </a:spcAft>
            </a:pPr>
            <a:r>
              <a:rPr lang="zh-CN" altLang="en-US" sz="2000" dirty="0"/>
              <a:t>例如：</a:t>
            </a:r>
          </a:p>
          <a:p>
            <a:pPr>
              <a:lnSpc>
                <a:spcPct val="110000"/>
              </a:lnSpc>
              <a:spcBef>
                <a:spcPts val="0"/>
              </a:spcBef>
              <a:spcAft>
                <a:spcPts val="0"/>
              </a:spcAft>
            </a:pPr>
            <a:r>
              <a:rPr lang="en-US" altLang="zh-CN" sz="2000" dirty="0"/>
              <a:t>set&lt;int, </a:t>
            </a:r>
            <a:r>
              <a:rPr lang="en-US" altLang="zh-CN" sz="2000" dirty="0">
                <a:solidFill>
                  <a:srgbClr val="FF0000"/>
                </a:solidFill>
              </a:rPr>
              <a:t>greater&lt;int&gt;</a:t>
            </a:r>
            <a:r>
              <a:rPr lang="en-US" altLang="zh-CN" sz="2000" dirty="0"/>
              <a:t> &gt; S;  //S</a:t>
            </a:r>
            <a:r>
              <a:rPr lang="zh-CN" altLang="en-US" sz="2000" dirty="0"/>
              <a:t>中的元素按降序排列</a:t>
            </a:r>
          </a:p>
          <a:p>
            <a:pPr>
              <a:lnSpc>
                <a:spcPct val="110000"/>
              </a:lnSpc>
              <a:spcBef>
                <a:spcPts val="0"/>
              </a:spcBef>
              <a:spcAft>
                <a:spcPts val="0"/>
              </a:spcAft>
            </a:pPr>
            <a:r>
              <a:rPr lang="zh-CN" altLang="en-US" sz="2000" dirty="0"/>
              <a:t>也可以自定义比较函数（参见后一页程序）</a:t>
            </a:r>
          </a:p>
          <a:p>
            <a:pPr>
              <a:lnSpc>
                <a:spcPct val="110000"/>
              </a:lnSpc>
              <a:spcBef>
                <a:spcPts val="0"/>
              </a:spcBef>
              <a:spcAft>
                <a:spcPts val="0"/>
              </a:spcAft>
            </a:pPr>
            <a:r>
              <a:rPr lang="zh-CN" altLang="en-US" sz="2000" dirty="0"/>
              <a:t>可以用另一个容器中的元素来初始化一个</a:t>
            </a:r>
            <a:r>
              <a:rPr lang="en-US" altLang="zh-CN" sz="2000" dirty="0"/>
              <a:t>set</a:t>
            </a:r>
            <a:r>
              <a:rPr lang="zh-CN" altLang="en-US" sz="2000" dirty="0"/>
              <a:t>容器。如：</a:t>
            </a:r>
          </a:p>
          <a:p>
            <a:pPr>
              <a:lnSpc>
                <a:spcPct val="110000"/>
              </a:lnSpc>
              <a:spcBef>
                <a:spcPts val="0"/>
              </a:spcBef>
              <a:spcAft>
                <a:spcPts val="0"/>
              </a:spcAft>
            </a:pPr>
            <a:r>
              <a:rPr lang="en-US" altLang="zh-CN" sz="2000" dirty="0"/>
              <a:t>set&lt;int ,less&lt;int&gt; &gt;set2(vector1.begin(),vector1.end());</a:t>
            </a:r>
          </a:p>
          <a:p>
            <a:pPr>
              <a:lnSpc>
                <a:spcPct val="110000"/>
              </a:lnSpc>
              <a:spcBef>
                <a:spcPts val="0"/>
              </a:spcBef>
              <a:spcAft>
                <a:spcPts val="0"/>
              </a:spcAft>
            </a:pPr>
            <a:r>
              <a:rPr lang="zh-CN" altLang="en-US" sz="2000" dirty="0"/>
              <a:t>又如：</a:t>
            </a:r>
          </a:p>
          <a:p>
            <a:pPr>
              <a:lnSpc>
                <a:spcPct val="110000"/>
              </a:lnSpc>
              <a:spcBef>
                <a:spcPts val="0"/>
              </a:spcBef>
              <a:spcAft>
                <a:spcPts val="0"/>
              </a:spcAft>
            </a:pPr>
            <a:r>
              <a:rPr lang="en-US" altLang="zh-CN" sz="2000" dirty="0"/>
              <a:t>set&lt;int ,less&lt;int&gt; &gt;set3(set2);</a:t>
            </a:r>
          </a:p>
          <a:p>
            <a:endParaRPr lang="en-US" altLang="zh-CN"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自定义比较仿函数</a:t>
            </a:r>
          </a:p>
        </p:txBody>
      </p:sp>
      <p:sp>
        <p:nvSpPr>
          <p:cNvPr id="3" name="内容占位符 2"/>
          <p:cNvSpPr>
            <a:spLocks noGrp="1"/>
          </p:cNvSpPr>
          <p:nvPr>
            <p:ph idx="1"/>
          </p:nvPr>
        </p:nvSpPr>
        <p:spPr>
          <a:xfrm>
            <a:off x="1024128" y="1894113"/>
            <a:ext cx="10405872" cy="4759349"/>
          </a:xfrm>
        </p:spPr>
        <p:txBody>
          <a:bodyPr>
            <a:normAutofit fontScale="90000" lnSpcReduction="10000"/>
          </a:bodyPr>
          <a:lstStyle/>
          <a:p>
            <a:pPr>
              <a:lnSpc>
                <a:spcPct val="110000"/>
              </a:lnSpc>
              <a:spcBef>
                <a:spcPts val="0"/>
              </a:spcBef>
              <a:spcAft>
                <a:spcPts val="0"/>
              </a:spcAft>
            </a:pPr>
            <a:r>
              <a:rPr lang="en-US" altLang="zh-CN" dirty="0"/>
              <a:t>#include&lt;bits/</a:t>
            </a:r>
            <a:r>
              <a:rPr lang="en-US" altLang="zh-CN" dirty="0" err="1"/>
              <a:t>stdc</a:t>
            </a:r>
            <a:r>
              <a:rPr lang="en-US" altLang="zh-CN" dirty="0"/>
              <a:t>++.h&gt;</a:t>
            </a:r>
          </a:p>
          <a:p>
            <a:pPr>
              <a:lnSpc>
                <a:spcPct val="110000"/>
              </a:lnSpc>
              <a:spcBef>
                <a:spcPts val="0"/>
              </a:spcBef>
              <a:spcAft>
                <a:spcPts val="0"/>
              </a:spcAft>
            </a:pPr>
            <a:r>
              <a:rPr lang="en-US" altLang="zh-CN" dirty="0"/>
              <a:t>using namespace std;</a:t>
            </a:r>
          </a:p>
          <a:p>
            <a:pPr>
              <a:lnSpc>
                <a:spcPct val="110000"/>
              </a:lnSpc>
              <a:spcBef>
                <a:spcPts val="0"/>
              </a:spcBef>
              <a:spcAft>
                <a:spcPts val="0"/>
              </a:spcAft>
            </a:pPr>
            <a:r>
              <a:rPr lang="en-US" altLang="zh-CN" dirty="0">
                <a:solidFill>
                  <a:srgbClr val="FF0000"/>
                </a:solidFill>
              </a:rPr>
              <a:t>struct </a:t>
            </a:r>
            <a:r>
              <a:rPr lang="en-US" altLang="zh-CN" dirty="0" err="1">
                <a:solidFill>
                  <a:srgbClr val="FF0000"/>
                </a:solidFill>
              </a:rPr>
              <a:t>cmp</a:t>
            </a:r>
            <a:r>
              <a:rPr lang="en-US" altLang="zh-CN" dirty="0">
                <a:solidFill>
                  <a:srgbClr val="FF0000"/>
                </a:solidFill>
              </a:rPr>
              <a:t> {  //</a:t>
            </a:r>
            <a:r>
              <a:rPr lang="zh-CN" altLang="en-US" dirty="0">
                <a:solidFill>
                  <a:srgbClr val="FF0000"/>
                </a:solidFill>
              </a:rPr>
              <a:t>自定义仿函数</a:t>
            </a:r>
          </a:p>
          <a:p>
            <a:pPr>
              <a:lnSpc>
                <a:spcPct val="110000"/>
              </a:lnSpc>
              <a:spcBef>
                <a:spcPts val="0"/>
              </a:spcBef>
              <a:spcAft>
                <a:spcPts val="0"/>
              </a:spcAft>
            </a:pPr>
            <a:r>
              <a:rPr lang="zh-CN" altLang="en-US" dirty="0">
                <a:solidFill>
                  <a:srgbClr val="FF0000"/>
                </a:solidFill>
              </a:rPr>
              <a:t>    </a:t>
            </a:r>
            <a:r>
              <a:rPr lang="en-US" altLang="zh-CN" dirty="0">
                <a:solidFill>
                  <a:srgbClr val="FF0000"/>
                </a:solidFill>
              </a:rPr>
              <a:t>bool operator () (string s1, string s2)  {  //string</a:t>
            </a:r>
            <a:r>
              <a:rPr lang="zh-CN" altLang="en-US" dirty="0">
                <a:solidFill>
                  <a:srgbClr val="FF0000"/>
                </a:solidFill>
              </a:rPr>
              <a:t>降序排列</a:t>
            </a:r>
          </a:p>
          <a:p>
            <a:pPr>
              <a:lnSpc>
                <a:spcPct val="110000"/>
              </a:lnSpc>
              <a:spcBef>
                <a:spcPts val="0"/>
              </a:spcBef>
              <a:spcAft>
                <a:spcPts val="0"/>
              </a:spcAft>
            </a:pPr>
            <a:r>
              <a:rPr lang="zh-CN" altLang="en-US" dirty="0">
                <a:solidFill>
                  <a:srgbClr val="FF0000"/>
                </a:solidFill>
              </a:rPr>
              <a:t>        </a:t>
            </a:r>
            <a:r>
              <a:rPr lang="en-US" altLang="zh-CN" dirty="0">
                <a:solidFill>
                  <a:srgbClr val="FF0000"/>
                </a:solidFill>
              </a:rPr>
              <a:t>return s1 &gt; s2;</a:t>
            </a:r>
          </a:p>
          <a:p>
            <a:pPr>
              <a:lnSpc>
                <a:spcPct val="110000"/>
              </a:lnSpc>
              <a:spcBef>
                <a:spcPts val="0"/>
              </a:spcBef>
              <a:spcAft>
                <a:spcPts val="0"/>
              </a:spcAft>
            </a:pPr>
            <a:r>
              <a:rPr lang="en-US" altLang="zh-CN" dirty="0">
                <a:solidFill>
                  <a:srgbClr val="FF0000"/>
                </a:solidFill>
              </a:rPr>
              <a:t>    }</a:t>
            </a:r>
          </a:p>
          <a:p>
            <a:pPr>
              <a:lnSpc>
                <a:spcPct val="110000"/>
              </a:lnSpc>
              <a:spcBef>
                <a:spcPts val="0"/>
              </a:spcBef>
              <a:spcAft>
                <a:spcPts val="0"/>
              </a:spcAft>
            </a:pPr>
            <a:r>
              <a:rPr lang="en-US" altLang="zh-CN" dirty="0">
                <a:solidFill>
                  <a:srgbClr val="FF0000"/>
                </a:solidFill>
              </a:rPr>
              <a:t>};</a:t>
            </a:r>
          </a:p>
          <a:p>
            <a:pPr>
              <a:lnSpc>
                <a:spcPct val="110000"/>
              </a:lnSpc>
              <a:spcBef>
                <a:spcPts val="0"/>
              </a:spcBef>
              <a:spcAft>
                <a:spcPts val="0"/>
              </a:spcAft>
            </a:pPr>
            <a:r>
              <a:rPr lang="en-US" altLang="zh-CN" dirty="0"/>
              <a:t>int main() {</a:t>
            </a:r>
          </a:p>
          <a:p>
            <a:pPr>
              <a:lnSpc>
                <a:spcPct val="110000"/>
              </a:lnSpc>
              <a:spcBef>
                <a:spcPts val="0"/>
              </a:spcBef>
              <a:spcAft>
                <a:spcPts val="0"/>
              </a:spcAft>
            </a:pPr>
            <a:r>
              <a:rPr lang="en-US" altLang="zh-CN" dirty="0"/>
              <a:t>    </a:t>
            </a:r>
            <a:r>
              <a:rPr lang="en-US" altLang="zh-CN" dirty="0">
                <a:solidFill>
                  <a:srgbClr val="FF0000"/>
                </a:solidFill>
              </a:rPr>
              <a:t>set&lt;string, </a:t>
            </a:r>
            <a:r>
              <a:rPr lang="en-US" altLang="zh-CN" dirty="0" err="1">
                <a:solidFill>
                  <a:srgbClr val="FF0000"/>
                </a:solidFill>
              </a:rPr>
              <a:t>cmp</a:t>
            </a:r>
            <a:r>
              <a:rPr lang="en-US" altLang="zh-CN" dirty="0">
                <a:solidFill>
                  <a:srgbClr val="FF0000"/>
                </a:solidFill>
              </a:rPr>
              <a:t>&gt; s;</a:t>
            </a:r>
          </a:p>
          <a:p>
            <a:pPr>
              <a:lnSpc>
                <a:spcPct val="110000"/>
              </a:lnSpc>
              <a:spcBef>
                <a:spcPts val="0"/>
              </a:spcBef>
              <a:spcAft>
                <a:spcPts val="0"/>
              </a:spcAft>
            </a:pPr>
            <a:r>
              <a:rPr lang="en-US" altLang="zh-CN" dirty="0"/>
              <a:t>    </a:t>
            </a:r>
            <a:r>
              <a:rPr lang="en-US" altLang="zh-CN" dirty="0" err="1"/>
              <a:t>s.insert</a:t>
            </a:r>
            <a:r>
              <a:rPr lang="en-US" altLang="zh-CN" dirty="0"/>
              <a:t>("apple");</a:t>
            </a:r>
          </a:p>
          <a:p>
            <a:pPr>
              <a:lnSpc>
                <a:spcPct val="110000"/>
              </a:lnSpc>
              <a:spcBef>
                <a:spcPts val="0"/>
              </a:spcBef>
              <a:spcAft>
                <a:spcPts val="0"/>
              </a:spcAft>
            </a:pPr>
            <a:r>
              <a:rPr lang="en-US" altLang="zh-CN" dirty="0"/>
              <a:t>    </a:t>
            </a:r>
            <a:r>
              <a:rPr lang="en-US" altLang="zh-CN" dirty="0" err="1"/>
              <a:t>s.insert</a:t>
            </a:r>
            <a:r>
              <a:rPr lang="en-US" altLang="zh-CN" dirty="0"/>
              <a:t>("</a:t>
            </a:r>
            <a:r>
              <a:rPr lang="en-US" altLang="zh-CN" dirty="0" err="1"/>
              <a:t>english</a:t>
            </a:r>
            <a:r>
              <a:rPr lang="en-US" altLang="zh-CN" dirty="0"/>
              <a:t>");</a:t>
            </a:r>
          </a:p>
          <a:p>
            <a:pPr>
              <a:lnSpc>
                <a:spcPct val="110000"/>
              </a:lnSpc>
              <a:spcBef>
                <a:spcPts val="0"/>
              </a:spcBef>
              <a:spcAft>
                <a:spcPts val="0"/>
              </a:spcAft>
            </a:pPr>
            <a:r>
              <a:rPr lang="en-US" altLang="zh-CN" dirty="0"/>
              <a:t>    for(set&lt;</a:t>
            </a:r>
            <a:r>
              <a:rPr lang="en-US" altLang="zh-CN" dirty="0" err="1"/>
              <a:t>string,cmp</a:t>
            </a:r>
            <a:r>
              <a:rPr lang="en-US" altLang="zh-CN" dirty="0"/>
              <a:t>&gt;::iterator it = </a:t>
            </a:r>
            <a:r>
              <a:rPr lang="en-US" altLang="zh-CN" dirty="0" err="1"/>
              <a:t>s.begin</a:t>
            </a:r>
            <a:r>
              <a:rPr lang="en-US" altLang="zh-CN" dirty="0"/>
              <a:t>(); it != </a:t>
            </a:r>
            <a:r>
              <a:rPr lang="en-US" altLang="zh-CN" dirty="0" err="1"/>
              <a:t>s.end</a:t>
            </a:r>
            <a:r>
              <a:rPr lang="en-US" altLang="zh-CN" dirty="0"/>
              <a:t>(); it++)</a:t>
            </a:r>
          </a:p>
          <a:p>
            <a:pPr>
              <a:lnSpc>
                <a:spcPct val="110000"/>
              </a:lnSpc>
              <a:spcBef>
                <a:spcPts val="0"/>
              </a:spcBef>
              <a:spcAft>
                <a:spcPts val="0"/>
              </a:spcAft>
            </a:pPr>
            <a:r>
              <a:rPr lang="en-US" altLang="zh-CN" dirty="0"/>
              <a:t>        </a:t>
            </a:r>
            <a:r>
              <a:rPr lang="en-US" altLang="zh-CN" dirty="0" err="1"/>
              <a:t>cout</a:t>
            </a:r>
            <a:r>
              <a:rPr lang="en-US" altLang="zh-CN" dirty="0"/>
              <a:t>&lt;&lt;*it&lt;&lt;" ";</a:t>
            </a:r>
          </a:p>
          <a:p>
            <a:pPr>
              <a:lnSpc>
                <a:spcPct val="110000"/>
              </a:lnSpc>
              <a:spcBef>
                <a:spcPts val="0"/>
              </a:spcBef>
              <a:spcAft>
                <a:spcPts val="0"/>
              </a:spcAft>
            </a:pPr>
            <a:r>
              <a:rPr lang="en-US" altLang="zh-CN" dirty="0"/>
              <a:t>}</a:t>
            </a:r>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其它可能会用到的成员函数</a:t>
            </a:r>
          </a:p>
        </p:txBody>
      </p:sp>
      <p:sp>
        <p:nvSpPr>
          <p:cNvPr id="3" name="内容占位符 2"/>
          <p:cNvSpPr>
            <a:spLocks noGrp="1"/>
          </p:cNvSpPr>
          <p:nvPr>
            <p:ph idx="1"/>
          </p:nvPr>
        </p:nvSpPr>
        <p:spPr/>
        <p:txBody>
          <a:bodyPr>
            <a:normAutofit/>
          </a:bodyPr>
          <a:lstStyle/>
          <a:p>
            <a:r>
              <a:rPr lang="en-US" altLang="zh-CN" sz="2000" dirty="0" err="1"/>
              <a:t>s.begin</a:t>
            </a:r>
            <a:r>
              <a:rPr lang="en-US" altLang="zh-CN" sz="2000" dirty="0"/>
              <a:t>()     </a:t>
            </a:r>
            <a:r>
              <a:rPr lang="zh-CN" altLang="en-US" sz="2000" dirty="0"/>
              <a:t>返回</a:t>
            </a:r>
            <a:r>
              <a:rPr lang="en-US" altLang="zh-CN" sz="2000" dirty="0"/>
              <a:t>set</a:t>
            </a:r>
            <a:r>
              <a:rPr lang="zh-CN" altLang="en-US" sz="2000" dirty="0"/>
              <a:t>容器的第一个元素的位置</a:t>
            </a:r>
            <a:r>
              <a:rPr lang="en-US" altLang="zh-CN" sz="2000" dirty="0"/>
              <a:t>(</a:t>
            </a:r>
            <a:r>
              <a:rPr lang="zh-CN" altLang="en-US" sz="2000" dirty="0"/>
              <a:t>第一个迭代器</a:t>
            </a:r>
            <a:r>
              <a:rPr lang="en-US" altLang="zh-CN" sz="2000" dirty="0"/>
              <a:t>)</a:t>
            </a:r>
          </a:p>
          <a:p>
            <a:r>
              <a:rPr lang="en-US" altLang="zh-CN" sz="2000" dirty="0" err="1"/>
              <a:t>s.end</a:t>
            </a:r>
            <a:r>
              <a:rPr lang="en-US" altLang="zh-CN" sz="2000" dirty="0"/>
              <a:t>()       </a:t>
            </a:r>
            <a:r>
              <a:rPr lang="zh-CN" altLang="en-US" sz="2000" dirty="0"/>
              <a:t>返回</a:t>
            </a:r>
            <a:r>
              <a:rPr lang="en-US" altLang="zh-CN" sz="2000" dirty="0"/>
              <a:t>set</a:t>
            </a:r>
            <a:r>
              <a:rPr lang="zh-CN" altLang="en-US" sz="2000" dirty="0"/>
              <a:t>容器的最后一个元素的位置</a:t>
            </a:r>
            <a:r>
              <a:rPr lang="en-US" altLang="zh-CN" sz="2000" dirty="0"/>
              <a:t>(</a:t>
            </a:r>
            <a:r>
              <a:rPr lang="zh-CN" altLang="en-US" sz="2000" dirty="0"/>
              <a:t>最后一个迭代器</a:t>
            </a:r>
            <a:r>
              <a:rPr lang="en-US" altLang="zh-CN" sz="2000" dirty="0"/>
              <a:t>)</a:t>
            </a:r>
          </a:p>
          <a:p>
            <a:r>
              <a:rPr lang="en-US" altLang="zh-CN" sz="2000" dirty="0" err="1"/>
              <a:t>s.clear</a:t>
            </a:r>
            <a:r>
              <a:rPr lang="en-US" altLang="zh-CN" sz="2000" dirty="0"/>
              <a:t>()     </a:t>
            </a:r>
            <a:r>
              <a:rPr lang="zh-CN" altLang="en-US" sz="2000" dirty="0"/>
              <a:t>清空</a:t>
            </a:r>
            <a:r>
              <a:rPr lang="en-US" altLang="zh-CN" sz="2000" dirty="0"/>
              <a:t>set</a:t>
            </a:r>
            <a:r>
              <a:rPr lang="zh-CN" altLang="en-US" sz="2000" dirty="0"/>
              <a:t>容器</a:t>
            </a:r>
          </a:p>
          <a:p>
            <a:r>
              <a:rPr lang="en-US" altLang="zh-CN" sz="2000" dirty="0" err="1"/>
              <a:t>s.empty</a:t>
            </a:r>
            <a:r>
              <a:rPr lang="en-US" altLang="zh-CN" sz="2000" dirty="0"/>
              <a:t>()     </a:t>
            </a:r>
            <a:r>
              <a:rPr lang="zh-CN" altLang="en-US" sz="2000" dirty="0"/>
              <a:t>判断</a:t>
            </a:r>
            <a:r>
              <a:rPr lang="en-US" altLang="zh-CN" sz="2000" dirty="0"/>
              <a:t>set</a:t>
            </a:r>
            <a:r>
              <a:rPr lang="zh-CN" altLang="en-US" sz="2000" dirty="0"/>
              <a:t>容器是否为空</a:t>
            </a:r>
          </a:p>
          <a:p>
            <a:r>
              <a:rPr lang="en-US" altLang="zh-CN" sz="2000" dirty="0" err="1"/>
              <a:t>s.size</a:t>
            </a:r>
            <a:r>
              <a:rPr lang="en-US" altLang="zh-CN" sz="2000" dirty="0"/>
              <a:t>()      </a:t>
            </a:r>
            <a:r>
              <a:rPr lang="zh-CN" altLang="en-US" sz="2000" dirty="0"/>
              <a:t>返回容器里面有多少个元素</a:t>
            </a:r>
            <a:endParaRPr lang="en-US" altLang="zh-CN" sz="2000" dirty="0"/>
          </a:p>
          <a:p>
            <a:r>
              <a:rPr lang="en-US" altLang="zh-CN" sz="2000" dirty="0" err="1"/>
              <a:t>s.max_size</a:t>
            </a:r>
            <a:r>
              <a:rPr lang="en-US" altLang="zh-CN" sz="2000" dirty="0"/>
              <a:t>()  </a:t>
            </a:r>
            <a:r>
              <a:rPr lang="zh-CN" altLang="en-US" sz="2000" dirty="0"/>
              <a:t>返回</a:t>
            </a:r>
            <a:r>
              <a:rPr lang="en-US" altLang="zh-CN" sz="2000" dirty="0"/>
              <a:t>set</a:t>
            </a:r>
            <a:r>
              <a:rPr lang="zh-CN" altLang="en-US" sz="2000" dirty="0"/>
              <a:t>容器可以包含的元素最大个数</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map/multimap容器</a:t>
            </a:r>
          </a:p>
        </p:txBody>
      </p:sp>
      <p:sp>
        <p:nvSpPr>
          <p:cNvPr id="3" name="内容占位符 2"/>
          <p:cNvSpPr>
            <a:spLocks noGrp="1"/>
          </p:cNvSpPr>
          <p:nvPr>
            <p:ph idx="1"/>
          </p:nvPr>
        </p:nvSpPr>
        <p:spPr/>
        <p:txBody>
          <a:bodyPr/>
          <a:lstStyle/>
          <a:p>
            <a:r>
              <a:rPr lang="zh-CN" altLang="en-US"/>
              <a:t>map/multimap</a:t>
            </a:r>
          </a:p>
          <a:p>
            <a:r>
              <a:rPr lang="zh-CN" altLang="en-US"/>
              <a:t>元素包含两部分(key,value)，key和value可以是任意类型。</a:t>
            </a:r>
          </a:p>
          <a:p>
            <a:r>
              <a:rPr lang="zh-CN" altLang="en-US"/>
              <a:t>map可理解为关联数组。</a:t>
            </a:r>
          </a:p>
          <a:p>
            <a:r>
              <a:rPr lang="zh-CN" altLang="en-US"/>
              <a:t>必须包含的头文件#include &lt;map&gt;</a:t>
            </a:r>
          </a:p>
          <a:p>
            <a:r>
              <a:rPr lang="zh-CN" altLang="en-US"/>
              <a:t>根据元素的key自动对元素排序，因此根据元素的key进行定位很快，但根据元素的value定位很慢</a:t>
            </a:r>
          </a:p>
          <a:p>
            <a:r>
              <a:rPr lang="zh-CN" altLang="en-US"/>
              <a:t>不能直接改变元素的key，可以通过operator []直接存取元素值</a:t>
            </a:r>
          </a:p>
          <a:p>
            <a:r>
              <a:rPr lang="zh-CN" altLang="en-US"/>
              <a:t>map中不允许key相同的元素，multimap允许key相同的元素</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map/multimap容器</a:t>
            </a:r>
          </a:p>
        </p:txBody>
      </p:sp>
      <p:sp>
        <p:nvSpPr>
          <p:cNvPr id="3" name="内容占位符 2"/>
          <p:cNvSpPr>
            <a:spLocks noGrp="1"/>
          </p:cNvSpPr>
          <p:nvPr>
            <p:ph idx="1"/>
          </p:nvPr>
        </p:nvSpPr>
        <p:spPr/>
        <p:txBody>
          <a:bodyPr/>
          <a:lstStyle/>
          <a:p>
            <a:r>
              <a:rPr lang="zh-CN" altLang="en-US"/>
              <a:t>map/multimap</a:t>
            </a:r>
          </a:p>
          <a:p>
            <a:r>
              <a:rPr lang="zh-CN" altLang="en-US"/>
              <a:t>内部存储结构，使用平衡二叉树管理元素</a:t>
            </a:r>
          </a:p>
        </p:txBody>
      </p:sp>
      <p:grpSp>
        <p:nvGrpSpPr>
          <p:cNvPr id="67588" name="Group 43"/>
          <p:cNvGrpSpPr/>
          <p:nvPr/>
        </p:nvGrpSpPr>
        <p:grpSpPr>
          <a:xfrm>
            <a:off x="2791460" y="3094990"/>
            <a:ext cx="6121400" cy="2879725"/>
            <a:chOff x="839" y="1344"/>
            <a:chExt cx="3856" cy="1814"/>
          </a:xfrm>
        </p:grpSpPr>
        <p:sp>
          <p:nvSpPr>
            <p:cNvPr id="67589" name="Rectangle 5"/>
            <p:cNvSpPr/>
            <p:nvPr/>
          </p:nvSpPr>
          <p:spPr>
            <a:xfrm>
              <a:off x="2426" y="1344"/>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7</a:t>
              </a:r>
            </a:p>
          </p:txBody>
        </p:sp>
        <p:sp>
          <p:nvSpPr>
            <p:cNvPr id="67590" name="Rectangle 6"/>
            <p:cNvSpPr/>
            <p:nvPr/>
          </p:nvSpPr>
          <p:spPr>
            <a:xfrm>
              <a:off x="1610" y="1843"/>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4</a:t>
              </a:r>
            </a:p>
          </p:txBody>
        </p:sp>
        <p:sp>
          <p:nvSpPr>
            <p:cNvPr id="67591" name="Rectangle 7"/>
            <p:cNvSpPr/>
            <p:nvPr/>
          </p:nvSpPr>
          <p:spPr>
            <a:xfrm>
              <a:off x="3243" y="1797"/>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9</a:t>
              </a:r>
            </a:p>
          </p:txBody>
        </p:sp>
        <p:sp>
          <p:nvSpPr>
            <p:cNvPr id="67592" name="Rectangle 8"/>
            <p:cNvSpPr/>
            <p:nvPr/>
          </p:nvSpPr>
          <p:spPr>
            <a:xfrm>
              <a:off x="1156" y="2342"/>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2</a:t>
              </a:r>
            </a:p>
          </p:txBody>
        </p:sp>
        <p:sp>
          <p:nvSpPr>
            <p:cNvPr id="67593" name="Rectangle 9"/>
            <p:cNvSpPr/>
            <p:nvPr/>
          </p:nvSpPr>
          <p:spPr>
            <a:xfrm>
              <a:off x="2064" y="2342"/>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5</a:t>
              </a:r>
            </a:p>
          </p:txBody>
        </p:sp>
        <p:sp>
          <p:nvSpPr>
            <p:cNvPr id="67594" name="Rectangle 10"/>
            <p:cNvSpPr/>
            <p:nvPr/>
          </p:nvSpPr>
          <p:spPr>
            <a:xfrm>
              <a:off x="2925" y="2342"/>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8</a:t>
              </a:r>
            </a:p>
          </p:txBody>
        </p:sp>
        <p:sp>
          <p:nvSpPr>
            <p:cNvPr id="67595" name="Rectangle 11"/>
            <p:cNvSpPr/>
            <p:nvPr/>
          </p:nvSpPr>
          <p:spPr>
            <a:xfrm>
              <a:off x="3697" y="2342"/>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11</a:t>
              </a:r>
            </a:p>
          </p:txBody>
        </p:sp>
        <p:sp>
          <p:nvSpPr>
            <p:cNvPr id="67596" name="Rectangle 12"/>
            <p:cNvSpPr/>
            <p:nvPr/>
          </p:nvSpPr>
          <p:spPr>
            <a:xfrm>
              <a:off x="839" y="2886"/>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1</a:t>
              </a:r>
            </a:p>
          </p:txBody>
        </p:sp>
        <p:sp>
          <p:nvSpPr>
            <p:cNvPr id="67597" name="Rectangle 13"/>
            <p:cNvSpPr/>
            <p:nvPr/>
          </p:nvSpPr>
          <p:spPr>
            <a:xfrm>
              <a:off x="1519" y="2886"/>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3</a:t>
              </a:r>
            </a:p>
          </p:txBody>
        </p:sp>
        <p:sp>
          <p:nvSpPr>
            <p:cNvPr id="67598" name="Rectangle 15"/>
            <p:cNvSpPr/>
            <p:nvPr/>
          </p:nvSpPr>
          <p:spPr>
            <a:xfrm>
              <a:off x="2290" y="2886"/>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6</a:t>
              </a:r>
            </a:p>
          </p:txBody>
        </p:sp>
        <p:sp>
          <p:nvSpPr>
            <p:cNvPr id="67599" name="Rectangle 16"/>
            <p:cNvSpPr/>
            <p:nvPr/>
          </p:nvSpPr>
          <p:spPr>
            <a:xfrm>
              <a:off x="3424" y="2886"/>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10</a:t>
              </a:r>
            </a:p>
          </p:txBody>
        </p:sp>
        <p:sp>
          <p:nvSpPr>
            <p:cNvPr id="67600" name="Rectangle 17"/>
            <p:cNvSpPr/>
            <p:nvPr/>
          </p:nvSpPr>
          <p:spPr>
            <a:xfrm>
              <a:off x="4150" y="2886"/>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6B9F25"/>
                  </a:solidFill>
                  <a:effectLst/>
                  <a:uLnTx/>
                  <a:uFillTx/>
                  <a:latin typeface="Times New Roman" panose="02020603050405020304" pitchFamily="18" charset="0"/>
                  <a:ea typeface="华文仿宋"/>
                  <a:cs typeface="+mn-cs"/>
                </a:rPr>
                <a:t>12</a:t>
              </a:r>
            </a:p>
          </p:txBody>
        </p:sp>
        <p:sp>
          <p:nvSpPr>
            <p:cNvPr id="67601" name="Rectangle 18"/>
            <p:cNvSpPr/>
            <p:nvPr/>
          </p:nvSpPr>
          <p:spPr>
            <a:xfrm>
              <a:off x="2699" y="1344"/>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y</a:t>
              </a:r>
            </a:p>
          </p:txBody>
        </p:sp>
        <p:sp>
          <p:nvSpPr>
            <p:cNvPr id="67602" name="Line 19"/>
            <p:cNvSpPr/>
            <p:nvPr/>
          </p:nvSpPr>
          <p:spPr>
            <a:xfrm flipV="1">
              <a:off x="1882" y="1616"/>
              <a:ext cx="726" cy="227"/>
            </a:xfrm>
            <a:prstGeom prst="line">
              <a:avLst/>
            </a:prstGeom>
            <a:ln w="19050" cap="flat" cmpd="sng">
              <a:solidFill>
                <a:schemeClr val="tx1"/>
              </a:solidFill>
              <a:prstDash val="solid"/>
              <a:headEnd type="none" w="med" len="med"/>
              <a:tailEnd type="none" w="med" len="med"/>
            </a:ln>
          </p:spPr>
        </p:sp>
        <p:sp>
          <p:nvSpPr>
            <p:cNvPr id="67603" name="Line 20"/>
            <p:cNvSpPr/>
            <p:nvPr/>
          </p:nvSpPr>
          <p:spPr>
            <a:xfrm>
              <a:off x="2699" y="1616"/>
              <a:ext cx="544" cy="182"/>
            </a:xfrm>
            <a:prstGeom prst="line">
              <a:avLst/>
            </a:prstGeom>
            <a:ln w="19050" cap="flat" cmpd="sng">
              <a:solidFill>
                <a:schemeClr val="tx1"/>
              </a:solidFill>
              <a:prstDash val="solid"/>
              <a:headEnd type="none" w="med" len="med"/>
              <a:tailEnd type="none" w="med" len="med"/>
            </a:ln>
          </p:spPr>
        </p:sp>
        <p:sp>
          <p:nvSpPr>
            <p:cNvPr id="67604" name="Line 21"/>
            <p:cNvSpPr/>
            <p:nvPr/>
          </p:nvSpPr>
          <p:spPr>
            <a:xfrm flipH="1">
              <a:off x="1429" y="2115"/>
              <a:ext cx="408" cy="227"/>
            </a:xfrm>
            <a:prstGeom prst="line">
              <a:avLst/>
            </a:prstGeom>
            <a:ln w="19050" cap="flat" cmpd="sng">
              <a:solidFill>
                <a:schemeClr val="tx1"/>
              </a:solidFill>
              <a:prstDash val="solid"/>
              <a:headEnd type="none" w="med" len="med"/>
              <a:tailEnd type="none" w="med" len="med"/>
            </a:ln>
          </p:spPr>
        </p:sp>
        <p:sp>
          <p:nvSpPr>
            <p:cNvPr id="67605" name="Line 22"/>
            <p:cNvSpPr/>
            <p:nvPr/>
          </p:nvSpPr>
          <p:spPr>
            <a:xfrm>
              <a:off x="1837" y="2115"/>
              <a:ext cx="453" cy="226"/>
            </a:xfrm>
            <a:prstGeom prst="line">
              <a:avLst/>
            </a:prstGeom>
            <a:ln w="19050" cap="flat" cmpd="sng">
              <a:solidFill>
                <a:schemeClr val="tx1"/>
              </a:solidFill>
              <a:prstDash val="solid"/>
              <a:headEnd type="none" w="med" len="med"/>
              <a:tailEnd type="none" w="med" len="med"/>
            </a:ln>
          </p:spPr>
        </p:sp>
        <p:sp>
          <p:nvSpPr>
            <p:cNvPr id="67606" name="Line 23"/>
            <p:cNvSpPr/>
            <p:nvPr/>
          </p:nvSpPr>
          <p:spPr>
            <a:xfrm flipH="1">
              <a:off x="1111" y="2614"/>
              <a:ext cx="227" cy="272"/>
            </a:xfrm>
            <a:prstGeom prst="line">
              <a:avLst/>
            </a:prstGeom>
            <a:ln w="19050" cap="flat" cmpd="sng">
              <a:solidFill>
                <a:schemeClr val="tx1"/>
              </a:solidFill>
              <a:prstDash val="solid"/>
              <a:headEnd type="none" w="med" len="med"/>
              <a:tailEnd type="none" w="med" len="med"/>
            </a:ln>
          </p:spPr>
        </p:sp>
        <p:sp>
          <p:nvSpPr>
            <p:cNvPr id="67607" name="Line 24"/>
            <p:cNvSpPr/>
            <p:nvPr/>
          </p:nvSpPr>
          <p:spPr>
            <a:xfrm>
              <a:off x="1519" y="2614"/>
              <a:ext cx="227" cy="272"/>
            </a:xfrm>
            <a:prstGeom prst="line">
              <a:avLst/>
            </a:prstGeom>
            <a:ln w="19050" cap="flat" cmpd="sng">
              <a:solidFill>
                <a:schemeClr val="tx1"/>
              </a:solidFill>
              <a:prstDash val="solid"/>
              <a:headEnd type="none" w="med" len="med"/>
              <a:tailEnd type="none" w="med" len="med"/>
            </a:ln>
          </p:spPr>
        </p:sp>
        <p:sp>
          <p:nvSpPr>
            <p:cNvPr id="67608" name="Line 26"/>
            <p:cNvSpPr/>
            <p:nvPr/>
          </p:nvSpPr>
          <p:spPr>
            <a:xfrm>
              <a:off x="2336" y="2614"/>
              <a:ext cx="181" cy="272"/>
            </a:xfrm>
            <a:prstGeom prst="line">
              <a:avLst/>
            </a:prstGeom>
            <a:ln w="19050" cap="flat" cmpd="sng">
              <a:solidFill>
                <a:schemeClr val="tx1"/>
              </a:solidFill>
              <a:prstDash val="solid"/>
              <a:headEnd type="none" w="med" len="med"/>
              <a:tailEnd type="none" w="med" len="med"/>
            </a:ln>
          </p:spPr>
        </p:sp>
        <p:sp>
          <p:nvSpPr>
            <p:cNvPr id="67609" name="Line 27"/>
            <p:cNvSpPr/>
            <p:nvPr/>
          </p:nvSpPr>
          <p:spPr>
            <a:xfrm flipH="1">
              <a:off x="3606" y="2614"/>
              <a:ext cx="272" cy="272"/>
            </a:xfrm>
            <a:prstGeom prst="line">
              <a:avLst/>
            </a:prstGeom>
            <a:ln w="19050" cap="flat" cmpd="sng">
              <a:solidFill>
                <a:schemeClr val="tx1"/>
              </a:solidFill>
              <a:prstDash val="solid"/>
              <a:headEnd type="none" w="med" len="med"/>
              <a:tailEnd type="none" w="med" len="med"/>
            </a:ln>
          </p:spPr>
        </p:sp>
        <p:sp>
          <p:nvSpPr>
            <p:cNvPr id="67610" name="Line 28"/>
            <p:cNvSpPr/>
            <p:nvPr/>
          </p:nvSpPr>
          <p:spPr>
            <a:xfrm>
              <a:off x="4014" y="2614"/>
              <a:ext cx="318" cy="272"/>
            </a:xfrm>
            <a:prstGeom prst="line">
              <a:avLst/>
            </a:prstGeom>
            <a:ln w="19050" cap="flat" cmpd="sng">
              <a:solidFill>
                <a:schemeClr val="tx1"/>
              </a:solidFill>
              <a:prstDash val="solid"/>
              <a:headEnd type="none" w="med" len="med"/>
              <a:tailEnd type="none" w="med" len="med"/>
            </a:ln>
          </p:spPr>
        </p:sp>
        <p:sp>
          <p:nvSpPr>
            <p:cNvPr id="67611" name="Line 30"/>
            <p:cNvSpPr/>
            <p:nvPr/>
          </p:nvSpPr>
          <p:spPr>
            <a:xfrm flipH="1">
              <a:off x="3198" y="2069"/>
              <a:ext cx="226" cy="272"/>
            </a:xfrm>
            <a:prstGeom prst="line">
              <a:avLst/>
            </a:prstGeom>
            <a:ln w="19050" cap="flat" cmpd="sng">
              <a:solidFill>
                <a:schemeClr val="tx1"/>
              </a:solidFill>
              <a:prstDash val="solid"/>
              <a:headEnd type="none" w="med" len="med"/>
              <a:tailEnd type="none" w="med" len="med"/>
            </a:ln>
          </p:spPr>
        </p:sp>
        <p:sp>
          <p:nvSpPr>
            <p:cNvPr id="67612" name="Line 31"/>
            <p:cNvSpPr/>
            <p:nvPr/>
          </p:nvSpPr>
          <p:spPr>
            <a:xfrm>
              <a:off x="3515" y="2070"/>
              <a:ext cx="408" cy="271"/>
            </a:xfrm>
            <a:prstGeom prst="line">
              <a:avLst/>
            </a:prstGeom>
            <a:ln w="19050" cap="flat" cmpd="sng">
              <a:solidFill>
                <a:schemeClr val="tx1"/>
              </a:solidFill>
              <a:prstDash val="solid"/>
              <a:headEnd type="none" w="med" len="med"/>
              <a:tailEnd type="none" w="med" len="med"/>
            </a:ln>
          </p:spPr>
        </p:sp>
        <p:sp>
          <p:nvSpPr>
            <p:cNvPr id="67613" name="Rectangle 32"/>
            <p:cNvSpPr/>
            <p:nvPr/>
          </p:nvSpPr>
          <p:spPr>
            <a:xfrm>
              <a:off x="1882" y="1842"/>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y</a:t>
              </a:r>
            </a:p>
          </p:txBody>
        </p:sp>
        <p:sp>
          <p:nvSpPr>
            <p:cNvPr id="67614" name="Rectangle 33"/>
            <p:cNvSpPr/>
            <p:nvPr/>
          </p:nvSpPr>
          <p:spPr>
            <a:xfrm>
              <a:off x="3515" y="1797"/>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x</a:t>
              </a:r>
            </a:p>
          </p:txBody>
        </p:sp>
        <p:sp>
          <p:nvSpPr>
            <p:cNvPr id="67615" name="Rectangle 34"/>
            <p:cNvSpPr/>
            <p:nvPr/>
          </p:nvSpPr>
          <p:spPr>
            <a:xfrm>
              <a:off x="1429" y="2341"/>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y</a:t>
              </a:r>
            </a:p>
          </p:txBody>
        </p:sp>
        <p:sp>
          <p:nvSpPr>
            <p:cNvPr id="67616" name="Rectangle 35"/>
            <p:cNvSpPr/>
            <p:nvPr/>
          </p:nvSpPr>
          <p:spPr>
            <a:xfrm>
              <a:off x="2336" y="2341"/>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q</a:t>
              </a:r>
            </a:p>
          </p:txBody>
        </p:sp>
        <p:sp>
          <p:nvSpPr>
            <p:cNvPr id="67617" name="Rectangle 36"/>
            <p:cNvSpPr/>
            <p:nvPr/>
          </p:nvSpPr>
          <p:spPr>
            <a:xfrm>
              <a:off x="3198" y="2341"/>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y</a:t>
              </a:r>
            </a:p>
          </p:txBody>
        </p:sp>
        <p:sp>
          <p:nvSpPr>
            <p:cNvPr id="67618" name="Rectangle 37"/>
            <p:cNvSpPr/>
            <p:nvPr/>
          </p:nvSpPr>
          <p:spPr>
            <a:xfrm>
              <a:off x="3969" y="2341"/>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w</a:t>
              </a:r>
            </a:p>
          </p:txBody>
        </p:sp>
        <p:sp>
          <p:nvSpPr>
            <p:cNvPr id="67619" name="Rectangle 38"/>
            <p:cNvSpPr/>
            <p:nvPr/>
          </p:nvSpPr>
          <p:spPr>
            <a:xfrm>
              <a:off x="1111" y="2886"/>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x</a:t>
              </a:r>
            </a:p>
          </p:txBody>
        </p:sp>
        <p:sp>
          <p:nvSpPr>
            <p:cNvPr id="67620" name="Rectangle 39"/>
            <p:cNvSpPr/>
            <p:nvPr/>
          </p:nvSpPr>
          <p:spPr>
            <a:xfrm>
              <a:off x="1791" y="2886"/>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z</a:t>
              </a:r>
            </a:p>
          </p:txBody>
        </p:sp>
        <p:sp>
          <p:nvSpPr>
            <p:cNvPr id="67621" name="Rectangle 40"/>
            <p:cNvSpPr/>
            <p:nvPr/>
          </p:nvSpPr>
          <p:spPr>
            <a:xfrm>
              <a:off x="2562" y="2886"/>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y</a:t>
              </a:r>
            </a:p>
          </p:txBody>
        </p:sp>
        <p:sp>
          <p:nvSpPr>
            <p:cNvPr id="67622" name="Rectangle 41"/>
            <p:cNvSpPr/>
            <p:nvPr/>
          </p:nvSpPr>
          <p:spPr>
            <a:xfrm>
              <a:off x="3696" y="2886"/>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q</a:t>
              </a:r>
            </a:p>
          </p:txBody>
        </p:sp>
        <p:sp>
          <p:nvSpPr>
            <p:cNvPr id="67623" name="Rectangle 42"/>
            <p:cNvSpPr/>
            <p:nvPr/>
          </p:nvSpPr>
          <p:spPr>
            <a:xfrm>
              <a:off x="4422" y="2886"/>
              <a:ext cx="273" cy="272"/>
            </a:xfrm>
            <a:prstGeom prst="rect">
              <a:avLst/>
            </a:prstGeom>
            <a:solidFill>
              <a:schemeClr val="bg1"/>
            </a:solidFill>
            <a:ln w="19050" cap="flat" cmpd="sng">
              <a:solidFill>
                <a:schemeClr val="tx1"/>
              </a:solidFill>
              <a:prstDash val="solid"/>
              <a:miter/>
              <a:headEnd type="none" w="med" len="med"/>
              <a:tailEnd type="none" w="med" len="med"/>
            </a:ln>
          </p:spPr>
          <p:txBody>
            <a:bodyPr wrap="none" lIns="0" tIns="0" rIns="0" bIns="0" anchor="ctr"/>
            <a:lstStyle/>
            <a:p>
              <a:pPr marL="0" marR="0" lvl="0" indent="0" algn="ctr" defTabSz="457200" rtl="0" eaLnBrk="0" fontAlgn="auto" latinLnBrk="0" hangingPunct="0">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455F51"/>
                  </a:solidFill>
                  <a:effectLst/>
                  <a:uLnTx/>
                  <a:uFillTx/>
                  <a:latin typeface="Times New Roman" panose="02020603050405020304" pitchFamily="18" charset="0"/>
                  <a:ea typeface="华文仿宋"/>
                  <a:cs typeface="+mn-cs"/>
                </a:rPr>
                <a:t>z</a:t>
              </a: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map/multimap构造、拷贝和析构</a:t>
            </a:r>
          </a:p>
        </p:txBody>
      </p:sp>
      <p:graphicFrame>
        <p:nvGraphicFramePr>
          <p:cNvPr id="671793" name="Group 49"/>
          <p:cNvGraphicFramePr>
            <a:graphicFrameLocks noGrp="1"/>
          </p:cNvGraphicFramePr>
          <p:nvPr>
            <p:ph idx="1"/>
            <p:custDataLst>
              <p:tags r:id="rId1"/>
            </p:custDataLst>
          </p:nvPr>
        </p:nvGraphicFramePr>
        <p:xfrm>
          <a:off x="1024128" y="1894114"/>
          <a:ext cx="10405745" cy="3195639"/>
        </p:xfrm>
        <a:graphic>
          <a:graphicData uri="http://schemas.openxmlformats.org/drawingml/2006/table">
            <a:tbl>
              <a:tblPr/>
              <a:tblGrid>
                <a:gridCol w="3660140">
                  <a:extLst>
                    <a:ext uri="{9D8B030D-6E8A-4147-A177-3AD203B41FA5}">
                      <a16:colId xmlns:a16="http://schemas.microsoft.com/office/drawing/2014/main" val="20000"/>
                    </a:ext>
                  </a:extLst>
                </a:gridCol>
                <a:gridCol w="6745605">
                  <a:extLst>
                    <a:ext uri="{9D8B030D-6E8A-4147-A177-3AD203B41FA5}">
                      <a16:colId xmlns:a16="http://schemas.microsoft.com/office/drawing/2014/main" val="20001"/>
                    </a:ext>
                  </a:extLst>
                </a:gridCol>
              </a:tblGrid>
              <a:tr h="3635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map c</a:t>
                      </a:r>
                      <a:endParaRPr kumimoji="1" lang="zh-CN" altLang="en-US" sz="2000" b="0"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产生空的</a:t>
                      </a: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map</a:t>
                      </a: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8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map c1(c2)</a:t>
                      </a:r>
                      <a:endParaRPr kumimoji="1" lang="zh-CN" altLang="en-US" sz="2000" b="0"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产生同类型的</a:t>
                      </a: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c1</a:t>
                      </a: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，并复制</a:t>
                      </a: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c2</a:t>
                      </a: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的所有元素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map c(op)</a:t>
                      </a:r>
                      <a:endParaRPr kumimoji="1" lang="zh-CN" altLang="en-US" sz="2000" b="0"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以</a:t>
                      </a: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op</a:t>
                      </a: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为排序准则产生一个空的</a:t>
                      </a: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map</a:t>
                      </a: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Tahoma" panose="020B0604030504040204" pitchFamily="34" charset="0"/>
                          <a:ea typeface="宋体" panose="02010600030101010101" pitchFamily="2" charset="-122"/>
                        </a:rPr>
                        <a:t>map c(beg,end)</a:t>
                      </a:r>
                      <a:endParaRPr kumimoji="1" lang="zh-CN" altLang="en-US" sz="2000" b="0"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以区间</a:t>
                      </a: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[beg,end]</a:t>
                      </a: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内的元素产生一个</a:t>
                      </a: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map</a:t>
                      </a: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map c(</a:t>
                      </a:r>
                      <a:r>
                        <a:rPr kumimoji="1" lang="en-US" altLang="zh-CN" sz="2000" b="0"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beg,end,op</a:t>
                      </a:r>
                      <a:r>
                        <a:rPr kumimoji="1" lang="en-US" altLang="zh-CN" sz="2000" b="0"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endParaRPr kumimoji="1" lang="zh-CN" altLang="en-US" sz="2000" b="0"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以</a:t>
                      </a: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op</a:t>
                      </a: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为排序准则，以区间</a:t>
                      </a: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[beg,end]</a:t>
                      </a:r>
                      <a:r>
                        <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内的元素产生一个</a:t>
                      </a: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map</a:t>
                      </a:r>
                      <a:endParaRPr kumimoji="1"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latin typeface="Tahoma" panose="020B0604030504040204" pitchFamily="34" charset="0"/>
                          <a:ea typeface="宋体" panose="02010600030101010101" pitchFamily="2" charset="-122"/>
                        </a:rPr>
                        <a:t>~ map()</a:t>
                      </a:r>
                      <a:endParaRPr kumimoji="1" lang="zh-CN" altLang="en-US" sz="2000" b="0"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销毁所有元素并释放内存。</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8630" name="Text Box 40"/>
          <p:cNvSpPr txBox="1"/>
          <p:nvPr/>
        </p:nvSpPr>
        <p:spPr>
          <a:xfrm>
            <a:off x="1023938" y="5407025"/>
            <a:ext cx="7062787" cy="1130300"/>
          </a:xfrm>
          <a:prstGeom prst="rect">
            <a:avLst/>
          </a:prstGeom>
          <a:noFill/>
          <a:ln w="9525">
            <a:noFill/>
          </a:ln>
        </p:spPr>
        <p:txBody>
          <a:bodyPr wrap="none">
            <a:spAutoFit/>
          </a:bodyPr>
          <a:lstStyle/>
          <a:p>
            <a:pPr marL="0" marR="0" lvl="0" indent="0" algn="l" defTabSz="457200" rtl="0" eaLnBrk="1" fontAlgn="auto" latinLnBrk="0" hangingPunct="1">
              <a:lnSpc>
                <a:spcPct val="8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其中</a:t>
            </a:r>
            <a:r>
              <a:rPr kumimoji="0" lang="en-US" altLang="zh-CN"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map</a:t>
            </a:r>
            <a:r>
              <a:rPr kumimoji="0" lang="zh-CN" altLang="en-US"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可以是下列形式</a:t>
            </a:r>
          </a:p>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map&lt;key,value&gt;	</a:t>
            </a:r>
            <a:r>
              <a:rPr kumimoji="0" lang="zh-CN" altLang="en-US"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一个以</a:t>
            </a:r>
            <a:r>
              <a:rPr kumimoji="0" lang="en-US" altLang="zh-CN"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less</a:t>
            </a:r>
            <a:r>
              <a:rPr kumimoji="0" lang="zh-CN" altLang="en-US"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a:t>
            </a:r>
            <a:r>
              <a:rPr kumimoji="0" lang="en-US" altLang="zh-CN"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&lt;</a:t>
            </a:r>
            <a:r>
              <a:rPr kumimoji="0" lang="zh-CN" altLang="en-US"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）为排序准则的</a:t>
            </a:r>
            <a:r>
              <a:rPr kumimoji="0" lang="en-US" altLang="zh-CN"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map</a:t>
            </a:r>
            <a:r>
              <a:rPr kumimoji="0" lang="zh-CN" altLang="en-US"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a:t>
            </a:r>
          </a:p>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map&lt;key,value,op&gt;	</a:t>
            </a:r>
            <a:r>
              <a:rPr kumimoji="0" lang="zh-CN" altLang="en-US"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一个以</a:t>
            </a:r>
            <a:r>
              <a:rPr kumimoji="0" lang="en-US" altLang="zh-CN"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op</a:t>
            </a:r>
            <a:r>
              <a:rPr kumimoji="0" lang="zh-CN" altLang="en-US"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为排序准则的</a:t>
            </a:r>
            <a:r>
              <a:rPr kumimoji="0" lang="en-US" altLang="zh-CN" sz="2000" b="0" i="0" u="none" strike="noStrike" kern="1200" cap="none" spc="0" normalizeH="0" baseline="0" noProof="0" dirty="0">
                <a:ln>
                  <a:noFill/>
                </a:ln>
                <a:solidFill>
                  <a:prstClr val="black"/>
                </a:solidFill>
                <a:effectLst/>
                <a:uLnTx/>
                <a:uFillTx/>
                <a:latin typeface="Tahoma" panose="020B0604030504040204" pitchFamily="34" charset="0"/>
                <a:ea typeface="华文仿宋"/>
                <a:cs typeface="+mn-cs"/>
              </a:rPr>
              <a:t>map</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map/multimap非变动性操作</a:t>
            </a:r>
          </a:p>
        </p:txBody>
      </p:sp>
      <p:graphicFrame>
        <p:nvGraphicFramePr>
          <p:cNvPr id="672772" name="Group 4"/>
          <p:cNvGraphicFramePr>
            <a:graphicFrameLocks noGrp="1"/>
          </p:cNvGraphicFramePr>
          <p:nvPr>
            <p:ph idx="1"/>
            <p:custDataLst>
              <p:tags r:id="rId1"/>
            </p:custDataLst>
          </p:nvPr>
        </p:nvGraphicFramePr>
        <p:xfrm>
          <a:off x="1024128" y="1894114"/>
          <a:ext cx="10405745" cy="4470401"/>
        </p:xfrm>
        <a:graphic>
          <a:graphicData uri="http://schemas.openxmlformats.org/drawingml/2006/table">
            <a:tbl>
              <a:tblPr/>
              <a:tblGrid>
                <a:gridCol w="2889250">
                  <a:extLst>
                    <a:ext uri="{9D8B030D-6E8A-4147-A177-3AD203B41FA5}">
                      <a16:colId xmlns:a16="http://schemas.microsoft.com/office/drawing/2014/main" val="20000"/>
                    </a:ext>
                  </a:extLst>
                </a:gridCol>
                <a:gridCol w="7516495">
                  <a:extLst>
                    <a:ext uri="{9D8B030D-6E8A-4147-A177-3AD203B41FA5}">
                      <a16:colId xmlns:a16="http://schemas.microsoft.com/office/drawing/2014/main" val="20001"/>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095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c.size()</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返回元素个数</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c.empty()</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判断容器是否为空</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23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c.max_size()</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返回元素最大可能数量</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4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c1==c2</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判断</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c1</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是否等于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c2</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c1!=c2</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判断</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c1</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是否不等于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c2</a:t>
                      </a:r>
                      <a:endPar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54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c1&lt;c2</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判断</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c1</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是否小于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c2</a:t>
                      </a:r>
                      <a:endPar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54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c1&gt;c2</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判断</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c1</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是否大于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c2</a:t>
                      </a:r>
                      <a:endPar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55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c1&lt;=c2</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判断</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c1</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是否大于等于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c2</a:t>
                      </a:r>
                      <a:endPar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54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c1&gt;=c2</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判断</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c1</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是否小于等于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c2</a:t>
                      </a:r>
                      <a:endPar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map/multimap赋值</a:t>
            </a:r>
          </a:p>
        </p:txBody>
      </p:sp>
      <p:graphicFrame>
        <p:nvGraphicFramePr>
          <p:cNvPr id="673827" name="Group 35"/>
          <p:cNvGraphicFramePr>
            <a:graphicFrameLocks noGrp="1"/>
          </p:cNvGraphicFramePr>
          <p:nvPr>
            <p:ph idx="1"/>
            <p:custDataLst>
              <p:tags r:id="rId1"/>
            </p:custDataLst>
            <p:extLst>
              <p:ext uri="{D42A27DB-BD31-4B8C-83A1-F6EECF244321}">
                <p14:modId xmlns:p14="http://schemas.microsoft.com/office/powerpoint/2010/main" val="677292413"/>
              </p:ext>
            </p:extLst>
          </p:nvPr>
        </p:nvGraphicFramePr>
        <p:xfrm>
          <a:off x="1024128" y="1894114"/>
          <a:ext cx="10405745" cy="1668463"/>
        </p:xfrm>
        <a:graphic>
          <a:graphicData uri="http://schemas.openxmlformats.org/drawingml/2006/table">
            <a:tbl>
              <a:tblPr>
                <a:effectLst/>
                <a:tableStyleId>{5940675A-B579-460E-94D1-54222C63F5DA}</a:tableStyleId>
              </a:tblPr>
              <a:tblGrid>
                <a:gridCol w="3275965">
                  <a:extLst>
                    <a:ext uri="{9D8B030D-6E8A-4147-A177-3AD203B41FA5}">
                      <a16:colId xmlns:a16="http://schemas.microsoft.com/office/drawing/2014/main" val="20000"/>
                    </a:ext>
                  </a:extLst>
                </a:gridCol>
                <a:gridCol w="7129780">
                  <a:extLst>
                    <a:ext uri="{9D8B030D-6E8A-4147-A177-3AD203B41FA5}">
                      <a16:colId xmlns:a16="http://schemas.microsoft.com/office/drawing/2014/main" val="20001"/>
                    </a:ext>
                  </a:extLst>
                </a:gridCol>
              </a:tblGrid>
              <a:tr h="352425">
                <a:tc>
                  <a:txBody>
                    <a:body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pPr>
                      <a:r>
                        <a:rPr kumimoji="1"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操作</a:t>
                      </a:r>
                    </a:p>
                  </a:txBody>
                  <a:tcPr marL="0" marR="0" marT="0" marB="0" horzOverflow="overflow">
                    <a:lnL cap="flat">
                      <a:noFill/>
                    </a:lnL>
                    <a:lnR>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pPr>
                      <a:r>
                        <a:rPr kumimoji="1"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效果</a:t>
                      </a:r>
                    </a:p>
                  </a:txBody>
                  <a:tcPr marL="0" marR="0" marT="0" marB="0" horzOverflow="overflow">
                    <a:lnL>
                      <a:noFill/>
                    </a:lnL>
                    <a:lnR cap="flat">
                      <a:noFill/>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09575">
                <a:tc>
                  <a:txBody>
                    <a:body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pPr>
                      <a:r>
                        <a:rPr kumimoji="1" lang="en-US" altLang="zh-CN" sz="2000" b="1" i="0" u="none" strike="noStrike" cap="none" normalizeH="0" baseline="0">
                          <a:ln>
                            <a:noFill/>
                          </a:ln>
                          <a:solidFill>
                            <a:srgbClr val="3333CC"/>
                          </a:solidFill>
                          <a:effectLst/>
                          <a:latin typeface="Tahoma" panose="020B0604030504040204" pitchFamily="34" charset="0"/>
                          <a:ea typeface="宋体" panose="02010600030101010101" pitchFamily="2" charset="-122"/>
                        </a:rPr>
                        <a:t>c1 = c2</a:t>
                      </a:r>
                    </a:p>
                  </a:txBody>
                  <a:tcPr marL="0" marR="0" marT="0" marB="0" horzOverflow="overflow">
                    <a:lnL cap="flat">
                      <a:noFill/>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pPr>
                      <a:r>
                        <a:rPr kumimoji="1"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将</a:t>
                      </a: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c2</a:t>
                      </a:r>
                      <a:r>
                        <a:rPr kumimoji="1"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的全部元素赋值给</a:t>
                      </a: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c1</a:t>
                      </a:r>
                    </a:p>
                  </a:txBody>
                  <a:tcPr marL="0" marR="0" marT="0" marB="0" horzOverflow="overflow">
                    <a:lnL>
                      <a:noFill/>
                    </a:lnL>
                    <a:lnR cap="flat">
                      <a:noFill/>
                    </a:lnR>
                    <a:lnT w="190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ahoma" panose="020B0604030504040204" pitchFamily="34" charset="0"/>
                          <a:ea typeface="宋体" panose="02010600030101010101" pitchFamily="2" charset="-122"/>
                        </a:rPr>
                        <a:t>c1.swap(c2)</a:t>
                      </a:r>
                      <a:endParaRPr kumimoji="1" lang="zh-CN" altLang="en-US" sz="2000" b="1" i="0" u="none" strike="noStrike" cap="none" normalizeH="0" baseline="0" dirty="0">
                        <a:ln>
                          <a:noFill/>
                        </a:ln>
                        <a:solidFill>
                          <a:schemeClr val="accent2"/>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pPr>
                      <a:r>
                        <a:rPr kumimoji="1"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将</a:t>
                      </a: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c1</a:t>
                      </a:r>
                      <a:r>
                        <a:rPr kumimoji="1"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和</a:t>
                      </a:r>
                      <a:r>
                        <a:rPr kumimoji="1"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c2</a:t>
                      </a:r>
                      <a:r>
                        <a:rPr kumimoji="1"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的元素互换</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pPr>
                      <a:r>
                        <a:rPr kumimoji="1" lang="en-US" altLang="zh-CN" sz="2000" b="1" i="0" u="none" strike="noStrike" cap="none" normalizeH="0" baseline="0">
                          <a:ln>
                            <a:noFill/>
                          </a:ln>
                          <a:solidFill>
                            <a:srgbClr val="3333CC"/>
                          </a:solidFill>
                          <a:effectLst/>
                          <a:latin typeface="Tahoma" panose="020B0604030504040204" pitchFamily="34" charset="0"/>
                          <a:ea typeface="宋体" panose="02010600030101010101" pitchFamily="2" charset="-122"/>
                        </a:rPr>
                        <a:t>swap(c1,c2)</a:t>
                      </a:r>
                      <a:endParaRPr kumimoji="1" lang="zh-CN" altLang="en-US" sz="2000" b="1" i="0" u="none" strike="noStrike" cap="none" normalizeH="0" baseline="0">
                        <a:ln>
                          <a:noFill/>
                        </a:ln>
                        <a:solidFill>
                          <a:srgbClr val="3333CC"/>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pPr>
                      <a:r>
                        <a:rPr kumimoji="1" lang="zh-CN" altLang="en-US" sz="2000" b="1" i="0" u="none" strike="noStrike" cap="none" normalizeH="0" baseline="0" dirty="0">
                          <a:ln>
                            <a:noFill/>
                          </a:ln>
                          <a:solidFill>
                            <a:srgbClr val="000000"/>
                          </a:solidFill>
                          <a:effectLst/>
                          <a:latin typeface="Tahoma" panose="020B0604030504040204" pitchFamily="34" charset="0"/>
                          <a:ea typeface="宋体" panose="02010600030101010101" pitchFamily="2" charset="-122"/>
                        </a:rPr>
                        <a:t>同上，全局函数</a:t>
                      </a:r>
                    </a:p>
                  </a:txBody>
                  <a:tcPr marL="0" marR="0" marT="0" marB="0" horzOverflow="overflow">
                    <a:lnL>
                      <a:noFill/>
                    </a:lnL>
                    <a:lnR cap="flat">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map/multimap特殊搜寻操作</a:t>
            </a:r>
          </a:p>
        </p:txBody>
      </p:sp>
      <p:graphicFrame>
        <p:nvGraphicFramePr>
          <p:cNvPr id="674850" name="Group 34"/>
          <p:cNvGraphicFramePr>
            <a:graphicFrameLocks noGrp="1"/>
          </p:cNvGraphicFramePr>
          <p:nvPr>
            <p:ph idx="1"/>
            <p:custDataLst>
              <p:tags r:id="rId1"/>
            </p:custDataLst>
            <p:extLst>
              <p:ext uri="{D42A27DB-BD31-4B8C-83A1-F6EECF244321}">
                <p14:modId xmlns:p14="http://schemas.microsoft.com/office/powerpoint/2010/main" val="1951787431"/>
              </p:ext>
            </p:extLst>
          </p:nvPr>
        </p:nvGraphicFramePr>
        <p:xfrm>
          <a:off x="1024128" y="1894114"/>
          <a:ext cx="10405745" cy="2552700"/>
        </p:xfrm>
        <a:graphic>
          <a:graphicData uri="http://schemas.openxmlformats.org/drawingml/2006/table">
            <a:tbl>
              <a:tblPr/>
              <a:tblGrid>
                <a:gridCol w="3371215">
                  <a:extLst>
                    <a:ext uri="{9D8B030D-6E8A-4147-A177-3AD203B41FA5}">
                      <a16:colId xmlns:a16="http://schemas.microsoft.com/office/drawing/2014/main" val="20000"/>
                    </a:ext>
                  </a:extLst>
                </a:gridCol>
                <a:gridCol w="7034530">
                  <a:extLst>
                    <a:ext uri="{9D8B030D-6E8A-4147-A177-3AD203B41FA5}">
                      <a16:colId xmlns:a16="http://schemas.microsoft.com/office/drawing/2014/main" val="20001"/>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count(key)</a:t>
                      </a:r>
                      <a:endParaRPr kumimoji="1"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a:t>
                      </a:r>
                      <a:r>
                        <a:rPr kumimoji="1" lang="en-US" altLang="zh-CN"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键值等于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key</a:t>
                      </a:r>
                      <a:r>
                        <a:rPr kumimoji="1" lang="en-US" altLang="zh-CN"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的元素个数</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find(key)</a:t>
                      </a:r>
                      <a:endParaRPr kumimoji="1"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a:t>
                      </a:r>
                      <a:r>
                        <a:rPr kumimoji="1" lang="en-US" altLang="zh-CN"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键值等于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key</a:t>
                      </a:r>
                      <a:r>
                        <a:rPr kumimoji="1" lang="en-US" altLang="zh-CN"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的第一个元素，找不到返回</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end</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ahoma" panose="020B0604030504040204" pitchFamily="34" charset="0"/>
                          <a:ea typeface="宋体" panose="02010600030101010101" pitchFamily="2" charset="-122"/>
                        </a:rPr>
                        <a:t>lower_bound</a:t>
                      </a: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(key)</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a:t>
                      </a:r>
                      <a:r>
                        <a:rPr kumimoji="1" lang="en-US" altLang="zh-CN"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键值大于等于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key</a:t>
                      </a:r>
                      <a:r>
                        <a:rPr kumimoji="1" lang="en-US" altLang="zh-CN"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的第一个元素</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ahoma" panose="020B0604030504040204" pitchFamily="34" charset="0"/>
                          <a:ea typeface="宋体" panose="02010600030101010101" pitchFamily="2" charset="-122"/>
                        </a:rPr>
                        <a:t>upper_bound</a:t>
                      </a: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(key)</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a:t>
                      </a:r>
                      <a:r>
                        <a:rPr kumimoji="1" lang="en-US" altLang="zh-CN"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键值大于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key</a:t>
                      </a:r>
                      <a:r>
                        <a:rPr kumimoji="1" lang="en-US" altLang="zh-CN" sz="20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的第一个元素</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equal_range(key)</a:t>
                      </a: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返回</a:t>
                      </a:r>
                      <a:r>
                        <a:rPr kumimoji="1" lang="en-US" altLang="zh-CN" sz="2000" b="1" i="0" u="none" strike="noStrike" cap="none" normalizeH="0" baseline="0" dirty="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键值等于</a:t>
                      </a:r>
                      <a:r>
                        <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key</a:t>
                      </a:r>
                      <a:r>
                        <a:rPr kumimoji="1" lang="en-US" altLang="zh-CN" sz="2000" b="1" i="0" u="none" strike="noStrike" cap="none" normalizeH="0" baseline="0" dirty="0">
                          <a:ln>
                            <a:noFill/>
                          </a:ln>
                          <a:solidFill>
                            <a:schemeClr val="tx1"/>
                          </a:solidFill>
                          <a:effectLst/>
                          <a:latin typeface="Times New Roman" panose="02020603050405020304"/>
                          <a:ea typeface="宋体" panose="02010600030101010101" pitchFamily="2" charset="-122"/>
                        </a:rPr>
                        <a:t>”</a:t>
                      </a: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的元素区间</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map::equal_range()</a:t>
            </a:r>
          </a:p>
        </p:txBody>
      </p:sp>
      <p:sp>
        <p:nvSpPr>
          <p:cNvPr id="3" name="内容占位符 2"/>
          <p:cNvSpPr>
            <a:spLocks noGrp="1"/>
          </p:cNvSpPr>
          <p:nvPr>
            <p:ph idx="1"/>
          </p:nvPr>
        </p:nvSpPr>
        <p:spPr>
          <a:xfrm>
            <a:off x="1024255" y="1894205"/>
            <a:ext cx="10772140" cy="4415155"/>
          </a:xfrm>
        </p:spPr>
        <p:txBody>
          <a:bodyPr/>
          <a:lstStyle/>
          <a:p>
            <a:r>
              <a:rPr lang="zh-CN" altLang="en-US" sz="2000"/>
              <a:t>pair&lt;const_iterator,const_iterator&gt; equal_range (const key_type&amp; k) const;</a:t>
            </a:r>
          </a:p>
          <a:p>
            <a:r>
              <a:rPr lang="zh-CN" altLang="en-US" sz="2000"/>
              <a:t>pair&lt;iterator,iterator&gt;             equal_range (const key_type&amp; k);</a:t>
            </a:r>
          </a:p>
          <a:p>
            <a:r>
              <a:rPr lang="zh-CN" altLang="en-US" sz="2000"/>
              <a:t>返回一对迭代器</a:t>
            </a:r>
            <a:r>
              <a:rPr lang="en-US" altLang="zh-CN" sz="2000"/>
              <a:t>(</a:t>
            </a:r>
            <a:r>
              <a:rPr lang="zh-CN" altLang="en-US" sz="2000"/>
              <a:t>集成为一个</a:t>
            </a:r>
            <a:r>
              <a:rPr lang="en-US" altLang="zh-CN" sz="2000"/>
              <a:t>pair)</a:t>
            </a:r>
            <a:r>
              <a:rPr lang="zh-CN" altLang="en-US" sz="2000"/>
              <a:t>，表示容器中键值等于</a:t>
            </a:r>
            <a:r>
              <a:rPr lang="en-US" altLang="zh-CN" sz="2000"/>
              <a:t>k</a:t>
            </a:r>
            <a:r>
              <a:rPr lang="zh-CN" altLang="en-US" sz="2000"/>
              <a:t>的元素的范围。</a:t>
            </a:r>
            <a:r>
              <a:rPr lang="en-US" altLang="zh-CN" sz="2000"/>
              <a:t>first</a:t>
            </a:r>
            <a:r>
              <a:rPr lang="zh-CN" altLang="en-US" sz="2000"/>
              <a:t>表示</a:t>
            </a:r>
            <a:r>
              <a:rPr lang="en-US" altLang="zh-CN" sz="2000"/>
              <a:t>lower_bound</a:t>
            </a:r>
            <a:r>
              <a:rPr lang="zh-CN" altLang="en-US" sz="2000"/>
              <a:t>返回的迭代器。</a:t>
            </a:r>
            <a:r>
              <a:rPr lang="en-US" altLang="zh-CN" sz="2000"/>
              <a:t>second</a:t>
            </a:r>
            <a:r>
              <a:rPr lang="zh-CN" altLang="en-US" sz="2000"/>
              <a:t>表示</a:t>
            </a:r>
            <a:r>
              <a:rPr lang="en-US" altLang="zh-CN" sz="2000"/>
              <a:t>upper_bound</a:t>
            </a:r>
            <a:r>
              <a:rPr lang="zh-CN" altLang="en-US" sz="2000"/>
              <a:t>返回的迭代器。</a:t>
            </a:r>
          </a:p>
          <a:p>
            <a:r>
              <a:rPr lang="zh-CN" altLang="en-US" sz="2000"/>
              <a:t>由于</a:t>
            </a:r>
            <a:r>
              <a:rPr lang="en-US" altLang="zh-CN" sz="2000"/>
              <a:t>map</a:t>
            </a:r>
            <a:r>
              <a:rPr lang="zh-CN" altLang="en-US" sz="2000"/>
              <a:t>的键值唯一，所以返回的范围最多只包含一个元素。而</a:t>
            </a:r>
            <a:r>
              <a:rPr lang="en-US" altLang="zh-CN" sz="2000"/>
              <a:t>multimap</a:t>
            </a:r>
            <a:r>
              <a:rPr lang="zh-CN" altLang="en-US" sz="2000"/>
              <a:t>可以容纳相同键值的多个元素，所以返回的范围可能包含</a:t>
            </a:r>
            <a:r>
              <a:rPr lang="en-US" altLang="zh-CN" sz="2000"/>
              <a:t>0~</a:t>
            </a:r>
            <a:r>
              <a:rPr lang="zh-CN" altLang="en-US" sz="2000"/>
              <a:t>多个元素。</a:t>
            </a:r>
          </a:p>
          <a:p>
            <a:r>
              <a:rPr lang="zh-CN" altLang="en-US" sz="2000"/>
              <a:t>如果没有找到键值为</a:t>
            </a:r>
            <a:r>
              <a:rPr lang="en-US" altLang="zh-CN" sz="2000"/>
              <a:t>k</a:t>
            </a:r>
            <a:r>
              <a:rPr lang="zh-CN" altLang="en-US" sz="2000"/>
              <a:t>的元素，则返回的两个迭代器均指向大于</a:t>
            </a:r>
            <a:r>
              <a:rPr lang="en-US" altLang="zh-CN" sz="2000"/>
              <a:t>k</a:t>
            </a:r>
            <a:r>
              <a:rPr lang="zh-CN" altLang="en-US" sz="2000"/>
              <a:t>的首个元素</a:t>
            </a:r>
            <a:r>
              <a:rPr lang="en-US" altLang="zh-CN" sz="2000"/>
              <a:t>(both iterators pointing to the first element that has a key considered to go after k)</a:t>
            </a:r>
            <a:r>
              <a:rPr lang="zh-CN" altLang="en-US" sz="2000"/>
              <a:t>。</a:t>
            </a:r>
          </a:p>
          <a:p>
            <a:endParaRPr lang="zh-CN" altLang="en-US" sz="2000"/>
          </a:p>
          <a:p>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容器概述</a:t>
            </a:r>
          </a:p>
        </p:txBody>
      </p:sp>
      <p:sp>
        <p:nvSpPr>
          <p:cNvPr id="3" name="内容占位符 2"/>
          <p:cNvSpPr>
            <a:spLocks noGrp="1"/>
          </p:cNvSpPr>
          <p:nvPr>
            <p:ph idx="1"/>
          </p:nvPr>
        </p:nvSpPr>
        <p:spPr>
          <a:xfrm>
            <a:off x="1024255" y="1562735"/>
            <a:ext cx="10405745" cy="5294630"/>
          </a:xfrm>
        </p:spPr>
        <p:txBody>
          <a:bodyPr>
            <a:normAutofit/>
          </a:bodyPr>
          <a:lstStyle/>
          <a:p>
            <a:pPr>
              <a:lnSpc>
                <a:spcPct val="110000"/>
              </a:lnSpc>
              <a:spcBef>
                <a:spcPts val="0"/>
              </a:spcBef>
              <a:spcAft>
                <a:spcPts val="0"/>
              </a:spcAft>
            </a:pPr>
            <a:r>
              <a:rPr lang="zh-CN" altLang="en-US" dirty="0"/>
              <a:t>容器分为三大类：</a:t>
            </a:r>
          </a:p>
          <a:p>
            <a:pPr>
              <a:lnSpc>
                <a:spcPct val="110000"/>
              </a:lnSpc>
              <a:spcBef>
                <a:spcPts val="0"/>
              </a:spcBef>
              <a:spcAft>
                <a:spcPts val="0"/>
              </a:spcAft>
            </a:pPr>
            <a:r>
              <a:rPr lang="zh-CN" altLang="en-US" dirty="0"/>
              <a:t>1) 顺序容器  </a:t>
            </a:r>
          </a:p>
          <a:p>
            <a:pPr lvl="1">
              <a:lnSpc>
                <a:spcPct val="110000"/>
              </a:lnSpc>
              <a:spcBef>
                <a:spcPts val="0"/>
              </a:spcBef>
              <a:spcAft>
                <a:spcPts val="0"/>
              </a:spcAft>
            </a:pPr>
            <a:r>
              <a:rPr lang="zh-CN" altLang="en-US" dirty="0"/>
              <a:t>vector deque list</a:t>
            </a:r>
          </a:p>
          <a:p>
            <a:pPr>
              <a:lnSpc>
                <a:spcPct val="110000"/>
              </a:lnSpc>
              <a:spcBef>
                <a:spcPts val="0"/>
              </a:spcBef>
              <a:spcAft>
                <a:spcPts val="0"/>
              </a:spcAft>
            </a:pPr>
            <a:r>
              <a:rPr lang="zh-CN" altLang="en-US" dirty="0"/>
              <a:t>2) 关联容器</a:t>
            </a:r>
          </a:p>
          <a:p>
            <a:pPr lvl="1">
              <a:lnSpc>
                <a:spcPct val="110000"/>
              </a:lnSpc>
              <a:spcBef>
                <a:spcPts val="0"/>
              </a:spcBef>
              <a:spcAft>
                <a:spcPts val="0"/>
              </a:spcAft>
            </a:pPr>
            <a:r>
              <a:rPr lang="zh-CN" altLang="en-US" dirty="0"/>
              <a:t>set map（可有</a:t>
            </a:r>
            <a:r>
              <a:rPr lang="en-US" altLang="zh-CN" dirty="0"/>
              <a:t>multi \ unordered </a:t>
            </a:r>
            <a:r>
              <a:rPr lang="zh-CN" altLang="en-US" dirty="0"/>
              <a:t>前缀） </a:t>
            </a:r>
          </a:p>
          <a:p>
            <a:pPr>
              <a:lnSpc>
                <a:spcPct val="110000"/>
              </a:lnSpc>
              <a:spcBef>
                <a:spcPts val="0"/>
              </a:spcBef>
              <a:spcAft>
                <a:spcPts val="0"/>
              </a:spcAft>
            </a:pPr>
            <a:r>
              <a:rPr lang="zh-CN" altLang="en-US" dirty="0"/>
              <a:t>3) 容器适配器</a:t>
            </a:r>
          </a:p>
          <a:p>
            <a:pPr lvl="1">
              <a:lnSpc>
                <a:spcPct val="110000"/>
              </a:lnSpc>
              <a:spcBef>
                <a:spcPts val="0"/>
              </a:spcBef>
              <a:spcAft>
                <a:spcPts val="0"/>
              </a:spcAft>
            </a:pPr>
            <a:r>
              <a:rPr lang="zh-CN" altLang="en-US" dirty="0"/>
              <a:t>stack queue priority_queue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8860" y="276860"/>
            <a:ext cx="10405745" cy="6304280"/>
          </a:xfrm>
        </p:spPr>
        <p:txBody>
          <a:bodyPr>
            <a:noAutofit/>
          </a:bodyPr>
          <a:lstStyle/>
          <a:p>
            <a:pPr>
              <a:lnSpc>
                <a:spcPct val="130000"/>
              </a:lnSpc>
              <a:spcBef>
                <a:spcPts val="0"/>
              </a:spcBef>
              <a:spcAft>
                <a:spcPts val="0"/>
              </a:spcAft>
            </a:pPr>
            <a:r>
              <a:rPr lang="zh-CN" altLang="en-US" sz="1600"/>
              <a:t>#include &lt;bits/stdc++.h&gt;</a:t>
            </a:r>
          </a:p>
          <a:p>
            <a:pPr>
              <a:lnSpc>
                <a:spcPct val="130000"/>
              </a:lnSpc>
              <a:spcBef>
                <a:spcPts val="0"/>
              </a:spcBef>
              <a:spcAft>
                <a:spcPts val="0"/>
              </a:spcAft>
            </a:pPr>
            <a:r>
              <a:rPr lang="zh-CN" altLang="en-US" sz="1600"/>
              <a:t>using namespace std;</a:t>
            </a:r>
          </a:p>
          <a:p>
            <a:pPr>
              <a:lnSpc>
                <a:spcPct val="130000"/>
              </a:lnSpc>
              <a:spcBef>
                <a:spcPts val="0"/>
              </a:spcBef>
              <a:spcAft>
                <a:spcPts val="0"/>
              </a:spcAft>
            </a:pPr>
            <a:r>
              <a:rPr lang="zh-CN" altLang="en-US" sz="1600"/>
              <a:t>int main (){</a:t>
            </a:r>
          </a:p>
          <a:p>
            <a:pPr>
              <a:lnSpc>
                <a:spcPct val="130000"/>
              </a:lnSpc>
              <a:spcBef>
                <a:spcPts val="0"/>
              </a:spcBef>
              <a:spcAft>
                <a:spcPts val="0"/>
              </a:spcAft>
            </a:pPr>
            <a:r>
              <a:rPr lang="zh-CN" altLang="en-US" sz="1600"/>
              <a:t>  multimap&lt;char,int&gt; a;</a:t>
            </a:r>
          </a:p>
          <a:p>
            <a:pPr>
              <a:lnSpc>
                <a:spcPct val="130000"/>
              </a:lnSpc>
              <a:spcBef>
                <a:spcPts val="0"/>
              </a:spcBef>
              <a:spcAft>
                <a:spcPts val="0"/>
              </a:spcAft>
            </a:pPr>
            <a:r>
              <a:rPr lang="zh-CN" altLang="en-US" sz="1600"/>
              <a:t>  a.insert(make_pair('a',10));</a:t>
            </a:r>
          </a:p>
          <a:p>
            <a:pPr>
              <a:lnSpc>
                <a:spcPct val="130000"/>
              </a:lnSpc>
              <a:spcBef>
                <a:spcPts val="0"/>
              </a:spcBef>
              <a:spcAft>
                <a:spcPts val="0"/>
              </a:spcAft>
            </a:pPr>
            <a:r>
              <a:rPr lang="zh-CN" altLang="en-US" sz="1600"/>
              <a:t>  a.insert(make_pair('b',20));</a:t>
            </a:r>
          </a:p>
          <a:p>
            <a:pPr>
              <a:lnSpc>
                <a:spcPct val="130000"/>
              </a:lnSpc>
              <a:spcBef>
                <a:spcPts val="0"/>
              </a:spcBef>
              <a:spcAft>
                <a:spcPts val="0"/>
              </a:spcAft>
            </a:pPr>
            <a:r>
              <a:rPr lang="zh-CN" altLang="en-US" sz="1600"/>
              <a:t>  a.insert(make_pair('b',30));</a:t>
            </a:r>
          </a:p>
          <a:p>
            <a:pPr>
              <a:lnSpc>
                <a:spcPct val="130000"/>
              </a:lnSpc>
              <a:spcBef>
                <a:spcPts val="0"/>
              </a:spcBef>
              <a:spcAft>
                <a:spcPts val="0"/>
              </a:spcAft>
            </a:pPr>
            <a:r>
              <a:rPr lang="zh-CN" altLang="en-US" sz="1600"/>
              <a:t>  a.insert(make_pair('b',40));</a:t>
            </a:r>
          </a:p>
          <a:p>
            <a:pPr>
              <a:lnSpc>
                <a:spcPct val="130000"/>
              </a:lnSpc>
              <a:spcBef>
                <a:spcPts val="0"/>
              </a:spcBef>
              <a:spcAft>
                <a:spcPts val="0"/>
              </a:spcAft>
            </a:pPr>
            <a:r>
              <a:rPr lang="zh-CN" altLang="en-US" sz="1600"/>
              <a:t>  a.insert(make_pair('c',50));</a:t>
            </a:r>
          </a:p>
          <a:p>
            <a:pPr>
              <a:lnSpc>
                <a:spcPct val="130000"/>
              </a:lnSpc>
              <a:spcBef>
                <a:spcPts val="0"/>
              </a:spcBef>
              <a:spcAft>
                <a:spcPts val="0"/>
              </a:spcAft>
            </a:pPr>
            <a:r>
              <a:rPr lang="zh-CN" altLang="en-US" sz="1600"/>
              <a:t>  a.insert(make_pair('c',60));</a:t>
            </a:r>
          </a:p>
          <a:p>
            <a:pPr>
              <a:lnSpc>
                <a:spcPct val="130000"/>
              </a:lnSpc>
              <a:spcBef>
                <a:spcPts val="0"/>
              </a:spcBef>
              <a:spcAft>
                <a:spcPts val="0"/>
              </a:spcAft>
            </a:pPr>
            <a:r>
              <a:rPr lang="zh-CN" altLang="en-US" sz="1600"/>
              <a:t>  a.insert(make_pair('d',60));</a:t>
            </a:r>
          </a:p>
          <a:p>
            <a:pPr>
              <a:lnSpc>
                <a:spcPct val="130000"/>
              </a:lnSpc>
              <a:spcBef>
                <a:spcPts val="0"/>
              </a:spcBef>
              <a:spcAft>
                <a:spcPts val="0"/>
              </a:spcAft>
            </a:pPr>
            <a:r>
              <a:rPr lang="zh-CN" altLang="en-US" sz="1600"/>
              <a:t>  for (char ch='a'; ch&lt;='d'; ch++) {</a:t>
            </a:r>
          </a:p>
          <a:p>
            <a:pPr>
              <a:lnSpc>
                <a:spcPct val="130000"/>
              </a:lnSpc>
              <a:spcBef>
                <a:spcPts val="0"/>
              </a:spcBef>
              <a:spcAft>
                <a:spcPts val="0"/>
              </a:spcAft>
            </a:pPr>
            <a:r>
              <a:rPr lang="zh-CN" altLang="en-US" sz="1600"/>
              <a:t>    pair &lt;multimap&lt;char,int&gt;::iterator, multimap&lt;char,int&gt;::iterator&gt; ret;</a:t>
            </a:r>
          </a:p>
          <a:p>
            <a:pPr>
              <a:lnSpc>
                <a:spcPct val="130000"/>
              </a:lnSpc>
              <a:spcBef>
                <a:spcPts val="0"/>
              </a:spcBef>
              <a:spcAft>
                <a:spcPts val="0"/>
              </a:spcAft>
            </a:pPr>
            <a:r>
              <a:rPr lang="zh-CN" altLang="en-US" sz="1600"/>
              <a:t>    ret = a.equal_range(ch);</a:t>
            </a:r>
          </a:p>
          <a:p>
            <a:pPr>
              <a:lnSpc>
                <a:spcPct val="130000"/>
              </a:lnSpc>
              <a:spcBef>
                <a:spcPts val="0"/>
              </a:spcBef>
              <a:spcAft>
                <a:spcPts val="0"/>
              </a:spcAft>
            </a:pPr>
            <a:r>
              <a:rPr lang="zh-CN" altLang="en-US" sz="1600"/>
              <a:t>    cout &lt;&lt; ch &lt;&lt; " =&gt;";</a:t>
            </a:r>
          </a:p>
          <a:p>
            <a:pPr>
              <a:lnSpc>
                <a:spcPct val="130000"/>
              </a:lnSpc>
              <a:spcBef>
                <a:spcPts val="0"/>
              </a:spcBef>
              <a:spcAft>
                <a:spcPts val="0"/>
              </a:spcAft>
            </a:pPr>
            <a:r>
              <a:rPr lang="zh-CN" altLang="en-US" sz="1600"/>
              <a:t>    for (multimap&lt;char,int&gt;::iterator it = ret.first; it != ret.second; ++it)</a:t>
            </a:r>
          </a:p>
          <a:p>
            <a:pPr>
              <a:lnSpc>
                <a:spcPct val="130000"/>
              </a:lnSpc>
              <a:spcBef>
                <a:spcPts val="0"/>
              </a:spcBef>
              <a:spcAft>
                <a:spcPts val="0"/>
              </a:spcAft>
            </a:pPr>
            <a:r>
              <a:rPr lang="zh-CN" altLang="en-US" sz="1600"/>
              <a:t>      cout &lt;&lt; ' ' &lt;&lt; it-&gt;second;</a:t>
            </a:r>
          </a:p>
          <a:p>
            <a:pPr>
              <a:lnSpc>
                <a:spcPct val="130000"/>
              </a:lnSpc>
              <a:spcBef>
                <a:spcPts val="0"/>
              </a:spcBef>
              <a:spcAft>
                <a:spcPts val="0"/>
              </a:spcAft>
            </a:pPr>
            <a:r>
              <a:rPr lang="zh-CN" altLang="en-US" sz="1600"/>
              <a:t>    cout &lt;&lt; '\n';</a:t>
            </a:r>
          </a:p>
          <a:p>
            <a:pPr>
              <a:lnSpc>
                <a:spcPct val="130000"/>
              </a:lnSpc>
              <a:spcBef>
                <a:spcPts val="0"/>
              </a:spcBef>
              <a:spcAft>
                <a:spcPts val="0"/>
              </a:spcAft>
            </a:pPr>
            <a:r>
              <a:rPr lang="zh-CN" altLang="en-US" sz="1600"/>
              <a:t>  }</a:t>
            </a:r>
          </a:p>
          <a:p>
            <a:pPr>
              <a:lnSpc>
                <a:spcPct val="130000"/>
              </a:lnSpc>
              <a:spcBef>
                <a:spcPts val="0"/>
              </a:spcBef>
              <a:spcAft>
                <a:spcPts val="0"/>
              </a:spcAft>
            </a:pPr>
            <a:r>
              <a:rPr lang="zh-CN" altLang="en-US" sz="1600"/>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map/multimap迭代器相关函数</a:t>
            </a:r>
          </a:p>
        </p:txBody>
      </p:sp>
      <p:graphicFrame>
        <p:nvGraphicFramePr>
          <p:cNvPr id="675844" name="Group 4"/>
          <p:cNvGraphicFramePr>
            <a:graphicFrameLocks noGrp="1"/>
          </p:cNvGraphicFramePr>
          <p:nvPr>
            <p:ph idx="1"/>
            <p:custDataLst>
              <p:tags r:id="rId1"/>
            </p:custDataLst>
          </p:nvPr>
        </p:nvGraphicFramePr>
        <p:xfrm>
          <a:off x="1024128" y="1894114"/>
          <a:ext cx="10405745" cy="2003426"/>
        </p:xfrm>
        <a:graphic>
          <a:graphicData uri="http://schemas.openxmlformats.org/drawingml/2006/table">
            <a:tbl>
              <a:tblPr/>
              <a:tblGrid>
                <a:gridCol w="2409190">
                  <a:extLst>
                    <a:ext uri="{9D8B030D-6E8A-4147-A177-3AD203B41FA5}">
                      <a16:colId xmlns:a16="http://schemas.microsoft.com/office/drawing/2014/main" val="20000"/>
                    </a:ext>
                  </a:extLst>
                </a:gridCol>
                <a:gridCol w="7996555">
                  <a:extLst>
                    <a:ext uri="{9D8B030D-6E8A-4147-A177-3AD203B41FA5}">
                      <a16:colId xmlns:a16="http://schemas.microsoft.com/office/drawing/2014/main" val="20001"/>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begin()</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返回一个双向迭代器，指向第一个元素</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end()</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返回一个双向迭代器，指向最后一个元素之后</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rbegin()</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返回一个逆向迭代器，指向逆向遍历的第一个元素</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rPr>
                        <a:t>rend()</a:t>
                      </a:r>
                      <a:endParaRPr kumimoji="1" lang="zh-CN" altLang="en-US" sz="2000" b="1" i="0" u="none" strike="noStrike" cap="none" normalizeH="0" baseline="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返回一个逆向迭代器，指向逆向遍历的最后一个元素</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map/multimap插入（insert）元素</a:t>
            </a:r>
          </a:p>
        </p:txBody>
      </p:sp>
      <p:graphicFrame>
        <p:nvGraphicFramePr>
          <p:cNvPr id="676892" name="Group 28"/>
          <p:cNvGraphicFramePr>
            <a:graphicFrameLocks noGrp="1"/>
          </p:cNvGraphicFramePr>
          <p:nvPr>
            <p:ph idx="1"/>
            <p:custDataLst>
              <p:tags r:id="rId1"/>
            </p:custDataLst>
            <p:extLst>
              <p:ext uri="{D42A27DB-BD31-4B8C-83A1-F6EECF244321}">
                <p14:modId xmlns:p14="http://schemas.microsoft.com/office/powerpoint/2010/main" val="3727228077"/>
              </p:ext>
            </p:extLst>
          </p:nvPr>
        </p:nvGraphicFramePr>
        <p:xfrm>
          <a:off x="1024128" y="1894114"/>
          <a:ext cx="10405745" cy="2225676"/>
        </p:xfrm>
        <a:graphic>
          <a:graphicData uri="http://schemas.openxmlformats.org/drawingml/2006/table">
            <a:tbl>
              <a:tblPr/>
              <a:tblGrid>
                <a:gridCol w="3853815">
                  <a:extLst>
                    <a:ext uri="{9D8B030D-6E8A-4147-A177-3AD203B41FA5}">
                      <a16:colId xmlns:a16="http://schemas.microsoft.com/office/drawing/2014/main" val="20000"/>
                    </a:ext>
                  </a:extLst>
                </a:gridCol>
                <a:gridCol w="6551930">
                  <a:extLst>
                    <a:ext uri="{9D8B030D-6E8A-4147-A177-3AD203B41FA5}">
                      <a16:colId xmlns:a16="http://schemas.microsoft.com/office/drawing/2014/main" val="20001"/>
                    </a:ext>
                  </a:extLst>
                </a:gridCol>
              </a:tblGrid>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c.insert</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pos,e</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在</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pos</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位置为起点插入</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e</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的副本，并返回新元素位置（插入速度取决于</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pos</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ahoma" panose="020B0604030504040204" pitchFamily="34" charset="0"/>
                          <a:ea typeface="宋体" panose="02010600030101010101" pitchFamily="2" charset="-122"/>
                        </a:rPr>
                        <a:t>c.insert</a:t>
                      </a: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(e)</a:t>
                      </a:r>
                      <a:endParaRPr kumimoji="1"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插入</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e</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的副本，并返回新元素位置</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31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c.insert</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beg,end</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将区间</a:t>
                      </a:r>
                      <a:r>
                        <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1" lang="en-US" altLang="zh-CN" sz="2000" b="1"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beg,end</a:t>
                      </a:r>
                      <a:r>
                        <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内所有元素的副本插入到</a:t>
                      </a:r>
                      <a:r>
                        <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c</a:t>
                      </a: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中</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map/multimap移除（remove）元素</a:t>
            </a:r>
          </a:p>
        </p:txBody>
      </p:sp>
      <p:graphicFrame>
        <p:nvGraphicFramePr>
          <p:cNvPr id="677933" name="Group 45"/>
          <p:cNvGraphicFramePr>
            <a:graphicFrameLocks noGrp="1"/>
          </p:cNvGraphicFramePr>
          <p:nvPr>
            <p:ph idx="1"/>
            <p:custDataLst>
              <p:tags r:id="rId1"/>
            </p:custDataLst>
            <p:extLst>
              <p:ext uri="{D42A27DB-BD31-4B8C-83A1-F6EECF244321}">
                <p14:modId xmlns:p14="http://schemas.microsoft.com/office/powerpoint/2010/main" val="2874175945"/>
              </p:ext>
            </p:extLst>
          </p:nvPr>
        </p:nvGraphicFramePr>
        <p:xfrm>
          <a:off x="1024128" y="1894114"/>
          <a:ext cx="10405745" cy="2105026"/>
        </p:xfrm>
        <a:graphic>
          <a:graphicData uri="http://schemas.openxmlformats.org/drawingml/2006/table">
            <a:tbl>
              <a:tblPr/>
              <a:tblGrid>
                <a:gridCol w="3082290">
                  <a:extLst>
                    <a:ext uri="{9D8B030D-6E8A-4147-A177-3AD203B41FA5}">
                      <a16:colId xmlns:a16="http://schemas.microsoft.com/office/drawing/2014/main" val="20000"/>
                    </a:ext>
                  </a:extLst>
                </a:gridCol>
                <a:gridCol w="7323455">
                  <a:extLst>
                    <a:ext uri="{9D8B030D-6E8A-4147-A177-3AD203B41FA5}">
                      <a16:colId xmlns:a16="http://schemas.microsoft.com/office/drawing/2014/main" val="20001"/>
                    </a:ext>
                  </a:extLst>
                </a:gridCol>
              </a:tblGrid>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操作</a:t>
                      </a:r>
                    </a:p>
                  </a:txBody>
                  <a:tcPr marL="0" marR="0" marT="0" marB="0" horzOverflow="overflow">
                    <a:lnL cap="flat">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效果</a:t>
                      </a:r>
                    </a:p>
                  </a:txBody>
                  <a:tcPr marL="0" marR="0" marT="0" marB="0" horzOverflow="overflow">
                    <a:lnL>
                      <a:noFill/>
                    </a:lnL>
                    <a:lnR cap="flat">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ahoma" panose="020B0604030504040204" pitchFamily="34" charset="0"/>
                          <a:ea typeface="宋体" panose="02010600030101010101" pitchFamily="2" charset="-122"/>
                        </a:rPr>
                        <a:t>c.erase</a:t>
                      </a:r>
                      <a:r>
                        <a:rPr kumimoji="1"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(pos)</a:t>
                      </a:r>
                      <a:endParaRPr kumimoji="1"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删除迭代器</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pos</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所指位置的元素，无返回值</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0" marR="0" marT="0" marB="0" horzOverflow="overflow">
                    <a:lnL>
                      <a:noFill/>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err="1">
                          <a:ln>
                            <a:noFill/>
                          </a:ln>
                          <a:solidFill>
                            <a:srgbClr val="FF0000"/>
                          </a:solidFill>
                          <a:effectLst/>
                          <a:latin typeface="Tahoma" panose="020B0604030504040204" pitchFamily="34" charset="0"/>
                          <a:ea typeface="宋体" panose="02010600030101010101" pitchFamily="2" charset="-122"/>
                          <a:cs typeface="+mn-cs"/>
                        </a:rPr>
                        <a:t>c.erase</a:t>
                      </a:r>
                      <a:r>
                        <a:rPr kumimoji="1" lang="en-US" altLang="zh-CN" sz="2000" b="1"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a:t>
                      </a:r>
                      <a:r>
                        <a:rPr kumimoji="1" lang="en-US" altLang="zh-CN" sz="2000" b="1" i="0" u="none" strike="noStrike" kern="1200" cap="none" normalizeH="0" baseline="0" dirty="0" err="1">
                          <a:ln>
                            <a:noFill/>
                          </a:ln>
                          <a:solidFill>
                            <a:srgbClr val="FF0000"/>
                          </a:solidFill>
                          <a:effectLst/>
                          <a:latin typeface="Tahoma" panose="020B0604030504040204" pitchFamily="34" charset="0"/>
                          <a:ea typeface="宋体" panose="02010600030101010101" pitchFamily="2" charset="-122"/>
                          <a:cs typeface="+mn-cs"/>
                        </a:rPr>
                        <a:t>val</a:t>
                      </a:r>
                      <a:r>
                        <a:rPr kumimoji="1" lang="en-US" altLang="zh-CN" sz="2000" b="1"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a:t>
                      </a: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移除所有值为</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val</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的元素，返回移除元素个数</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c.erase</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beg,end</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删除区间</a:t>
                      </a: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[beg,end]</a:t>
                      </a: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内所有元素，无返回值</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a:ln>
                            <a:noFill/>
                          </a:ln>
                          <a:solidFill>
                            <a:schemeClr val="folHlink"/>
                          </a:solidFill>
                          <a:effectLst/>
                          <a:latin typeface="Tahoma" panose="020B0604030504040204" pitchFamily="34" charset="0"/>
                          <a:ea typeface="宋体" panose="02010600030101010101" pitchFamily="2" charset="-122"/>
                        </a:rPr>
                        <a:t>c.clear</a:t>
                      </a:r>
                      <a:r>
                        <a:rPr kumimoji="1" lang="en-US" altLang="zh-CN"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rPr>
                        <a:t>()</a:t>
                      </a:r>
                      <a:endParaRPr kumimoji="1" lang="zh-CN" altLang="en-US" sz="2000" b="1" i="0" u="none" strike="noStrike" cap="none" normalizeH="0" baseline="0" dirty="0">
                        <a:ln>
                          <a:noFill/>
                        </a:ln>
                        <a:solidFill>
                          <a:schemeClr val="folHlink"/>
                        </a:solidFill>
                        <a:effectLst/>
                        <a:latin typeface="Tahoma" panose="020B0604030504040204" pitchFamily="34" charset="0"/>
                        <a:ea typeface="宋体" panose="02010600030101010101" pitchFamily="2" charset="-122"/>
                      </a:endParaRPr>
                    </a:p>
                  </a:txBody>
                  <a:tcPr marL="0" marR="0" marT="0" marB="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移除所有元素，清空容器</a:t>
                      </a:r>
                    </a:p>
                  </a:txBody>
                  <a:tcPr marL="0" marR="0" marT="0" marB="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map/multimap容器细节</a:t>
            </a:r>
          </a:p>
        </p:txBody>
      </p:sp>
      <p:sp>
        <p:nvSpPr>
          <p:cNvPr id="3" name="内容占位符 2"/>
          <p:cNvSpPr>
            <a:spLocks noGrp="1"/>
          </p:cNvSpPr>
          <p:nvPr>
            <p:ph idx="1"/>
          </p:nvPr>
        </p:nvSpPr>
        <p:spPr/>
        <p:txBody>
          <a:bodyPr>
            <a:normAutofit fontScale="90000" lnSpcReduction="20000"/>
          </a:bodyPr>
          <a:lstStyle/>
          <a:p>
            <a:r>
              <a:rPr lang="zh-CN" altLang="en-US" dirty="0"/>
              <a:t>使用下标访问map对象</a:t>
            </a:r>
          </a:p>
          <a:p>
            <a:r>
              <a:rPr lang="zh-CN" altLang="en-US" dirty="0"/>
              <a:t>	map&lt;string, int&gt; wd_cnt;	  //定义空的map</a:t>
            </a:r>
          </a:p>
          <a:p>
            <a:r>
              <a:rPr lang="zh-CN" altLang="en-US" dirty="0"/>
              <a:t>	wd_cnt["Anna"] = 1;</a:t>
            </a:r>
          </a:p>
          <a:p>
            <a:r>
              <a:rPr lang="zh-CN" altLang="en-US" dirty="0"/>
              <a:t>上面这条语句将产生如下这些作用：</a:t>
            </a:r>
          </a:p>
          <a:p>
            <a:r>
              <a:rPr lang="zh-CN" altLang="en-US" dirty="0"/>
              <a:t>在map容器wd_cnt中查找键为Anna的元素，未找到。</a:t>
            </a:r>
          </a:p>
          <a:p>
            <a:r>
              <a:rPr lang="zh-CN" altLang="en-US" dirty="0"/>
              <a:t>将一个新的键-值对（pair）插入到wd_cnt中。它的键是const string类型的对象，保存Anna。而它的值采用值初始化，在本例中值为0。</a:t>
            </a:r>
          </a:p>
          <a:p>
            <a:r>
              <a:rPr lang="zh-CN" altLang="en-US" dirty="0"/>
              <a:t>读取新插入的元素，并将它的值赋为1。</a:t>
            </a:r>
          </a:p>
          <a:p>
            <a:r>
              <a:rPr lang="zh-CN" altLang="en-US" dirty="0"/>
              <a:t>对于map类型，用下标访问不存在的元素将导致在容器中添加一个新的元素，它的键即为该下标值。</a:t>
            </a:r>
            <a:r>
              <a:rPr lang="zh-CN" altLang="en-US" dirty="0">
                <a:solidFill>
                  <a:srgbClr val="FF0000"/>
                </a:solidFill>
              </a:rPr>
              <a:t>map的这种行为与数组、vector截然不同。</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map/multimap容器的细节</a:t>
            </a:r>
          </a:p>
        </p:txBody>
      </p:sp>
      <p:sp>
        <p:nvSpPr>
          <p:cNvPr id="3" name="内容占位符 2"/>
          <p:cNvSpPr>
            <a:spLocks noGrp="1"/>
          </p:cNvSpPr>
          <p:nvPr>
            <p:ph idx="1"/>
          </p:nvPr>
        </p:nvSpPr>
        <p:spPr/>
        <p:txBody>
          <a:bodyPr>
            <a:normAutofit lnSpcReduction="10000"/>
          </a:bodyPr>
          <a:lstStyle/>
          <a:p>
            <a:r>
              <a:rPr lang="zh-CN" altLang="en-US" dirty="0"/>
              <a:t>用下标访问map简化编程</a:t>
            </a:r>
          </a:p>
          <a:p>
            <a:r>
              <a:rPr lang="zh-CN" altLang="en-US" dirty="0"/>
              <a:t>例如，要统计一篇文章中各个单词出现的次数，可以惊人的简单：</a:t>
            </a:r>
          </a:p>
          <a:p>
            <a:r>
              <a:rPr lang="zh-CN" altLang="en-US" dirty="0"/>
              <a:t>	map&lt;string, int&gt; wd_cnt;	</a:t>
            </a:r>
          </a:p>
          <a:p>
            <a:r>
              <a:rPr lang="zh-CN" altLang="en-US" dirty="0"/>
              <a:t>	string word;</a:t>
            </a:r>
          </a:p>
          <a:p>
            <a:r>
              <a:rPr lang="zh-CN" altLang="en-US" dirty="0"/>
              <a:t>	while(cin &gt;&gt; word)</a:t>
            </a:r>
          </a:p>
          <a:p>
            <a:r>
              <a:rPr lang="zh-CN" altLang="en-US" dirty="0"/>
              <a:t>		++wd_cnt[word];</a:t>
            </a:r>
          </a:p>
          <a:p>
            <a:r>
              <a:rPr lang="zh-CN" altLang="en-US" dirty="0"/>
              <a:t>下标方式的不好作用</a:t>
            </a:r>
          </a:p>
          <a:p>
            <a:r>
              <a:rPr lang="zh-CN" altLang="en-US" dirty="0">
                <a:solidFill>
                  <a:srgbClr val="FF0000"/>
                </a:solidFill>
              </a:rPr>
              <a:t>如果只想测试map中是否存在某个键，并不想插入一个新元素，则不能用下标方式。</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查找并读取map中的元素</a:t>
            </a:r>
          </a:p>
        </p:txBody>
      </p:sp>
      <p:sp>
        <p:nvSpPr>
          <p:cNvPr id="3" name="内容占位符 2"/>
          <p:cNvSpPr>
            <a:spLocks noGrp="1"/>
          </p:cNvSpPr>
          <p:nvPr>
            <p:ph idx="1"/>
          </p:nvPr>
        </p:nvSpPr>
        <p:spPr>
          <a:xfrm>
            <a:off x="1024255" y="1894205"/>
            <a:ext cx="10405745" cy="4683760"/>
          </a:xfrm>
        </p:spPr>
        <p:txBody>
          <a:bodyPr>
            <a:normAutofit fontScale="97500"/>
          </a:bodyPr>
          <a:lstStyle/>
          <a:p>
            <a:pPr>
              <a:lnSpc>
                <a:spcPct val="120000"/>
              </a:lnSpc>
              <a:spcBef>
                <a:spcPts val="0"/>
              </a:spcBef>
              <a:spcAft>
                <a:spcPts val="0"/>
              </a:spcAft>
            </a:pPr>
            <a:r>
              <a:rPr lang="zh-CN" altLang="en-US"/>
              <a:t>map容器提供了两个操作：count和find，用于检查某个键是否存在而不会插入该键。</a:t>
            </a:r>
          </a:p>
          <a:p>
            <a:pPr>
              <a:lnSpc>
                <a:spcPct val="120000"/>
              </a:lnSpc>
              <a:spcBef>
                <a:spcPts val="0"/>
              </a:spcBef>
              <a:spcAft>
                <a:spcPts val="0"/>
              </a:spcAft>
            </a:pPr>
            <a:r>
              <a:rPr lang="zh-CN" altLang="en-US"/>
              <a:t>使用count：map只允许某个键有唯一存在，所以count的返回值只可能是0或1。</a:t>
            </a:r>
          </a:p>
          <a:p>
            <a:pPr>
              <a:lnSpc>
                <a:spcPct val="120000"/>
              </a:lnSpc>
              <a:spcBef>
                <a:spcPts val="0"/>
              </a:spcBef>
              <a:spcAft>
                <a:spcPts val="0"/>
              </a:spcAft>
            </a:pPr>
            <a:r>
              <a:rPr lang="zh-CN" altLang="en-US"/>
              <a:t>而对于multimap，count的返回值有更多用途。下面的代码可查询某个单词出现的次数。</a:t>
            </a:r>
          </a:p>
          <a:p>
            <a:pPr>
              <a:lnSpc>
                <a:spcPct val="120000"/>
              </a:lnSpc>
              <a:spcBef>
                <a:spcPts val="0"/>
              </a:spcBef>
              <a:spcAft>
                <a:spcPts val="0"/>
              </a:spcAft>
            </a:pPr>
            <a:r>
              <a:rPr lang="zh-CN" altLang="en-US"/>
              <a:t>int i = 0;</a:t>
            </a:r>
          </a:p>
          <a:p>
            <a:pPr>
              <a:lnSpc>
                <a:spcPct val="120000"/>
              </a:lnSpc>
              <a:spcBef>
                <a:spcPts val="0"/>
              </a:spcBef>
              <a:spcAft>
                <a:spcPts val="0"/>
              </a:spcAft>
            </a:pPr>
            <a:r>
              <a:rPr lang="zh-CN" altLang="en-US"/>
              <a:t>if(wd_cnt.count("fool"))    //若count的返回值为1</a:t>
            </a:r>
          </a:p>
          <a:p>
            <a:pPr>
              <a:lnSpc>
                <a:spcPct val="120000"/>
              </a:lnSpc>
              <a:spcBef>
                <a:spcPts val="0"/>
              </a:spcBef>
              <a:spcAft>
                <a:spcPts val="0"/>
              </a:spcAft>
            </a:pPr>
            <a:r>
              <a:rPr lang="zh-CN" altLang="en-US"/>
              <a:t>    i = wd_cnt["fool"];</a:t>
            </a:r>
          </a:p>
          <a:p>
            <a:pPr>
              <a:lnSpc>
                <a:spcPct val="120000"/>
              </a:lnSpc>
              <a:spcBef>
                <a:spcPts val="0"/>
              </a:spcBef>
              <a:spcAft>
                <a:spcPts val="0"/>
              </a:spcAft>
            </a:pPr>
            <a:r>
              <a:rPr lang="zh-CN" altLang="en-US"/>
              <a:t>但这种方法对元素作了两次查找，效率低。</a:t>
            </a:r>
          </a:p>
          <a:p>
            <a:pPr>
              <a:lnSpc>
                <a:spcPct val="120000"/>
              </a:lnSpc>
              <a:spcBef>
                <a:spcPts val="0"/>
              </a:spcBef>
              <a:spcAft>
                <a:spcPts val="0"/>
              </a:spcAft>
            </a:pPr>
            <a:r>
              <a:rPr lang="zh-CN" altLang="en-US"/>
              <a:t>使用find：find返回指向元素的迭代器，如果元素不存在，则返回end()迭代器。</a:t>
            </a:r>
          </a:p>
          <a:p>
            <a:pPr>
              <a:lnSpc>
                <a:spcPct val="120000"/>
              </a:lnSpc>
              <a:spcBef>
                <a:spcPts val="0"/>
              </a:spcBef>
              <a:spcAft>
                <a:spcPts val="0"/>
              </a:spcAft>
            </a:pPr>
            <a:r>
              <a:rPr lang="zh-CN" altLang="en-US"/>
              <a:t>int i=0;</a:t>
            </a:r>
          </a:p>
          <a:p>
            <a:pPr>
              <a:lnSpc>
                <a:spcPct val="120000"/>
              </a:lnSpc>
              <a:spcBef>
                <a:spcPts val="0"/>
              </a:spcBef>
              <a:spcAft>
                <a:spcPts val="0"/>
              </a:spcAft>
            </a:pPr>
            <a:r>
              <a:rPr lang="zh-CN" altLang="en-US"/>
              <a:t>map&lt;string, int&gt;::iterator it = wd_cnt.find("fool");</a:t>
            </a:r>
          </a:p>
          <a:p>
            <a:pPr>
              <a:lnSpc>
                <a:spcPct val="120000"/>
              </a:lnSpc>
              <a:spcBef>
                <a:spcPts val="0"/>
              </a:spcBef>
              <a:spcAft>
                <a:spcPts val="0"/>
              </a:spcAft>
            </a:pPr>
            <a:r>
              <a:rPr lang="zh-CN" altLang="en-US"/>
              <a:t>if(it != wd_cnt.end())</a:t>
            </a:r>
          </a:p>
          <a:p>
            <a:pPr>
              <a:lnSpc>
                <a:spcPct val="120000"/>
              </a:lnSpc>
              <a:spcBef>
                <a:spcPts val="0"/>
              </a:spcBef>
              <a:spcAft>
                <a:spcPts val="0"/>
              </a:spcAft>
            </a:pPr>
            <a:r>
              <a:rPr lang="zh-CN" altLang="en-US"/>
              <a:t>    i = it-&gt;second;        //map的迭代器指向的是一个pair类型</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map/multimap</a:t>
            </a:r>
            <a:r>
              <a:rPr lang="zh-CN" altLang="en-US">
                <a:sym typeface="+mn-ea"/>
              </a:rPr>
              <a:t>对象的迭代遍历</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map同样提供begin、end运算，以生成用于遍历整个容器的迭代器。</a:t>
            </a:r>
          </a:p>
          <a:p>
            <a:r>
              <a:rPr lang="zh-CN" altLang="en-US" dirty="0"/>
              <a:t>再次强调，map的键(first)是不可更改的</a:t>
            </a:r>
          </a:p>
          <a:p>
            <a:r>
              <a:rPr lang="zh-CN" altLang="en-US" dirty="0"/>
              <a:t>下面的代码实现遍历wd_cnt中各单词的出现次数:</a:t>
            </a:r>
          </a:p>
          <a:p>
            <a:r>
              <a:rPr lang="zh-CN" altLang="en-US" dirty="0"/>
              <a:t>map&lt;string, int&gt;::iterator it = wd_cnt.begin();</a:t>
            </a:r>
          </a:p>
          <a:p>
            <a:r>
              <a:rPr lang="zh-CN" altLang="en-US" dirty="0"/>
              <a:t>while(it != wd_cnt.end()) {</a:t>
            </a:r>
          </a:p>
          <a:p>
            <a:r>
              <a:rPr lang="zh-CN" altLang="en-US" dirty="0"/>
              <a:t>    cout &lt;&lt; it-&gt;first &lt;&lt; ' ' &lt;&lt; it-&gt;second &lt;&lt; endl;</a:t>
            </a:r>
          </a:p>
          <a:p>
            <a:r>
              <a:rPr lang="zh-CN" altLang="en-US" dirty="0"/>
              <a:t>    it++;</a:t>
            </a:r>
          </a:p>
          <a:p>
            <a:r>
              <a:rPr lang="zh-CN" altLang="en-US" dirty="0"/>
              <a:t>}</a:t>
            </a:r>
            <a:endParaRPr lang="en-US" altLang="zh-CN" dirty="0"/>
          </a:p>
          <a:p>
            <a:r>
              <a:rPr lang="en-US" altLang="zh-CN" dirty="0"/>
              <a:t>C++11</a:t>
            </a:r>
            <a:r>
              <a:rPr lang="zh-CN" altLang="en-US" dirty="0"/>
              <a:t>以后可以用</a:t>
            </a:r>
            <a:r>
              <a:rPr lang="en-US" altLang="zh-CN" dirty="0"/>
              <a:t>for(:)</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multimap的特殊性</a:t>
            </a:r>
          </a:p>
        </p:txBody>
      </p:sp>
      <p:sp>
        <p:nvSpPr>
          <p:cNvPr id="3" name="内容占位符 2"/>
          <p:cNvSpPr>
            <a:spLocks noGrp="1"/>
          </p:cNvSpPr>
          <p:nvPr>
            <p:ph idx="1"/>
          </p:nvPr>
        </p:nvSpPr>
        <p:spPr/>
        <p:txBody>
          <a:bodyPr>
            <a:normAutofit fontScale="90000" lnSpcReduction="20000"/>
          </a:bodyPr>
          <a:lstStyle/>
          <a:p>
            <a:r>
              <a:rPr lang="zh-CN" altLang="en-US" dirty="0"/>
              <a:t>multimap不支持下标操作</a:t>
            </a:r>
          </a:p>
          <a:p>
            <a:r>
              <a:rPr lang="zh-CN" altLang="en-US" dirty="0"/>
              <a:t>multimap允许一个键对应多个值</a:t>
            </a:r>
          </a:p>
          <a:p>
            <a:r>
              <a:rPr lang="zh-CN" altLang="en-US" dirty="0"/>
              <a:t>multimap用insert添加新元素</a:t>
            </a:r>
          </a:p>
          <a:p>
            <a:r>
              <a:rPr lang="zh-CN" altLang="en-US" dirty="0"/>
              <a:t>例如，auther是一个书的作者与所写书的multimap容器，可以这样来添加2个元素：</a:t>
            </a:r>
          </a:p>
          <a:p>
            <a:r>
              <a:rPr lang="zh-CN" altLang="en-US" dirty="0"/>
              <a:t>    multimap &lt;string, string&gt; author;	//定义一个multimap</a:t>
            </a:r>
          </a:p>
          <a:p>
            <a:r>
              <a:rPr lang="zh-CN" altLang="en-US" dirty="0"/>
              <a:t>    //插入第一个元素</a:t>
            </a:r>
          </a:p>
          <a:p>
            <a:r>
              <a:rPr lang="zh-CN" altLang="en-US" dirty="0"/>
              <a:t>    author.insert(make_pair("Hemingway", "The Old Man and the Sea"));</a:t>
            </a:r>
          </a:p>
          <a:p>
            <a:r>
              <a:rPr lang="zh-CN" altLang="en-US" dirty="0"/>
              <a:t>    //插入第二个元素</a:t>
            </a:r>
          </a:p>
          <a:p>
            <a:r>
              <a:rPr lang="zh-CN" altLang="en-US" dirty="0"/>
              <a:t>    author.insert(make_pair("Hemingway", "The Sun Also Rises"));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multimap的特殊性</a:t>
            </a:r>
          </a:p>
        </p:txBody>
      </p:sp>
      <p:sp>
        <p:nvSpPr>
          <p:cNvPr id="3" name="内容占位符 2"/>
          <p:cNvSpPr>
            <a:spLocks noGrp="1"/>
          </p:cNvSpPr>
          <p:nvPr>
            <p:ph idx="1"/>
          </p:nvPr>
        </p:nvSpPr>
        <p:spPr/>
        <p:txBody>
          <a:bodyPr>
            <a:normAutofit fontScale="97500"/>
          </a:bodyPr>
          <a:lstStyle/>
          <a:p>
            <a:pPr>
              <a:lnSpc>
                <a:spcPct val="120000"/>
              </a:lnSpc>
              <a:spcBef>
                <a:spcPts val="0"/>
              </a:spcBef>
              <a:spcAft>
                <a:spcPts val="0"/>
              </a:spcAft>
            </a:pPr>
            <a:r>
              <a:rPr lang="zh-CN" altLang="en-US" dirty="0"/>
              <a:t>元素的删除：带一个键参数的erase将删除拥有该键的所有元素，并返回删除元素的个数。而带有一个或一对迭代器参数的erase只删除指定的元素，并返回void类型</a:t>
            </a:r>
          </a:p>
          <a:p>
            <a:pPr>
              <a:lnSpc>
                <a:spcPct val="120000"/>
              </a:lnSpc>
              <a:spcBef>
                <a:spcPts val="0"/>
              </a:spcBef>
              <a:spcAft>
                <a:spcPts val="0"/>
              </a:spcAft>
            </a:pPr>
            <a:r>
              <a:rPr lang="zh-CN" altLang="en-US" dirty="0"/>
              <a:t>下面的语句删除作者是Hemingway的所有元素：</a:t>
            </a:r>
          </a:p>
          <a:p>
            <a:pPr>
              <a:lnSpc>
                <a:spcPct val="120000"/>
              </a:lnSpc>
              <a:spcBef>
                <a:spcPts val="0"/>
              </a:spcBef>
              <a:spcAft>
                <a:spcPts val="0"/>
              </a:spcAft>
            </a:pPr>
            <a:r>
              <a:rPr lang="zh-CN" altLang="en-US" dirty="0"/>
              <a:t>    int i = author.erase("Hemingway");</a:t>
            </a:r>
          </a:p>
          <a:p>
            <a:pPr>
              <a:lnSpc>
                <a:spcPct val="120000"/>
              </a:lnSpc>
              <a:spcBef>
                <a:spcPts val="0"/>
              </a:spcBef>
              <a:spcAft>
                <a:spcPts val="0"/>
              </a:spcAft>
            </a:pPr>
            <a:endParaRPr lang="zh-CN" altLang="en-US" dirty="0"/>
          </a:p>
          <a:p>
            <a:pPr>
              <a:lnSpc>
                <a:spcPct val="120000"/>
              </a:lnSpc>
              <a:spcBef>
                <a:spcPts val="0"/>
              </a:spcBef>
              <a:spcAft>
                <a:spcPts val="0"/>
              </a:spcAft>
            </a:pPr>
            <a:r>
              <a:rPr lang="zh-CN" altLang="en-US" dirty="0"/>
              <a:t>元素的查找：在multimap中，同一个键所关键的元素必然相邻存放，所以可用count统计出一个键的元素个数，然后用find逐个访问：</a:t>
            </a:r>
          </a:p>
          <a:p>
            <a:pPr>
              <a:lnSpc>
                <a:spcPct val="120000"/>
              </a:lnSpc>
              <a:spcBef>
                <a:spcPts val="0"/>
              </a:spcBef>
              <a:spcAft>
                <a:spcPts val="0"/>
              </a:spcAft>
            </a:pPr>
            <a:r>
              <a:rPr lang="zh-CN" altLang="en-US" dirty="0"/>
              <a:t>    int cnt = author.count("Hemingway");</a:t>
            </a:r>
          </a:p>
          <a:p>
            <a:pPr>
              <a:lnSpc>
                <a:spcPct val="120000"/>
              </a:lnSpc>
              <a:spcBef>
                <a:spcPts val="0"/>
              </a:spcBef>
              <a:spcAft>
                <a:spcPts val="0"/>
              </a:spcAft>
            </a:pPr>
            <a:r>
              <a:rPr lang="zh-CN" altLang="en-US" dirty="0"/>
              <a:t>    multimap &lt;string, string&gt;::iterator it = author.find("Hemingway");</a:t>
            </a:r>
          </a:p>
          <a:p>
            <a:pPr>
              <a:lnSpc>
                <a:spcPct val="120000"/>
              </a:lnSpc>
              <a:spcBef>
                <a:spcPts val="0"/>
              </a:spcBef>
              <a:spcAft>
                <a:spcPts val="0"/>
              </a:spcAft>
            </a:pPr>
            <a:r>
              <a:rPr lang="zh-CN" altLang="en-US" dirty="0"/>
              <a:t>    for(int i = 0; i != cnt; i++, it++)</a:t>
            </a:r>
          </a:p>
          <a:p>
            <a:pPr>
              <a:lnSpc>
                <a:spcPct val="120000"/>
              </a:lnSpc>
              <a:spcBef>
                <a:spcPts val="0"/>
              </a:spcBef>
              <a:spcAft>
                <a:spcPts val="0"/>
              </a:spcAft>
            </a:pPr>
            <a:r>
              <a:rPr lang="zh-CN" altLang="en-US" dirty="0"/>
              <a:t>        cout &lt;&lt; it-&gt;second &lt;&lt; endl;        //输出每一本书名</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6390fff-d5da-4295-8191-6c16ff2bc755}"/>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b2a5b0ec-fca9-4084-b50a-c9cc8ed4bed3}"/>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89e4bb01-3230-481c-a2d1-59b53f88b840}"/>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dfbe4d44-4a7b-438f-a7c6-ff41502cee12}"/>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53246ca8-8e7e-4b2d-97a5-6d064a089ef2}"/>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20603f25-aa96-4e1e-84e6-c1bad71d95cf}"/>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2ae02c29-08d7-443d-b710-e35dbc64c8d1}"/>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7b1092cd-5edd-4ec4-bf04-178bb9002525}"/>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45b5c665-9834-4c8f-bdac-faf9a927718b}"/>
  <p:tag name="TABLE_ENDDRAG_ORIGIN_RECT" val="701*340"/>
  <p:tag name="TABLE_ENDDRAG_RECT" val="93*195*701*340"/>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27f698e9-869f-4454-9ba7-098ba18e7e32}"/>
  <p:tag name="TABLE_ENDDRAG_ORIGIN_RECT" val="695*342"/>
  <p:tag name="TABLE_ENDDRAG_RECT" val="96*196*695*342"/>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07c4760b-0094-40e9-84f5-cdb4b57503d0}"/>
  <p:tag name="TABLE_ENDDRAG_ORIGIN_RECT" val="706*258"/>
  <p:tag name="TABLE_ENDDRAG_RECT" val="49*224*706*258"/>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ea85f0b-10c2-4284-9132-e414888be9dd}"/>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51a7f515-1822-434a-9ae1-a66035cfe581}"/>
  <p:tag name="TABLE_ENDDRAG_ORIGIN_RECT" val="736*313"/>
  <p:tag name="TABLE_ENDDRAG_RECT" val="123*206*736*313"/>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465e54af-152b-4d51-8879-60c1d7dbd351}"/>
  <p:tag name="TABLE_ENDDRAG_ORIGIN_RECT" val="717*338"/>
  <p:tag name="TABLE_ENDDRAG_RECT" val="86*174*717*338"/>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afabab71-28fc-4070-94ca-3366577d427e}"/>
  <p:tag name="TABLE_ENDDRAG_ORIGIN_RECT" val="768*360"/>
  <p:tag name="TABLE_ENDDRAG_RECT" val="81*182*768*360"/>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910d8bb8-4663-4518-9050-df96ba2b6bac}"/>
  <p:tag name="TABLE_ENDDRAG_ORIGIN_RECT" val="793*180"/>
  <p:tag name="TABLE_ENDDRAG_RECT" val="101*222*793*180"/>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9a2bb3e6-5b93-4f89-9378-8c91650f18fe}"/>
  <p:tag name="TABLE_ENDDRAG_ORIGIN_RECT" val="711*157"/>
  <p:tag name="TABLE_ENDDRAG_RECT" val="92*250*711*157"/>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9b6984ff-8c89-4b05-9449-891396134294}"/>
</p:tagLst>
</file>

<file path=ppt/tags/tag2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75,&quot;width&quot;:5685}"/>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8e7340f-cc09-4fcf-9c4f-e453301a2054}"/>
  <p:tag name="TABLE_ENDDRAG_ORIGIN_RECT" val="817*319"/>
  <p:tag name="TABLE_ENDDRAG_RECT" val="96*203*817*319"/>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29a76d4c-7d33-44da-b5d9-140449f75da8}"/>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f8fd3eae-b536-4789-9975-35e828a311d4}"/>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2e03f215-68da-4db9-835f-f88b6e459692}"/>
  <p:tag name="TABLE_ENDDRAG_ORIGIN_RECT" val="679*149"/>
  <p:tag name="TABLE_ENDDRAG_RECT" val="139*198*679*149"/>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cfab8cf7-9eae-4d47-a1d9-200b8ddadb94}"/>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e4d8fd6e-1baf-4662-a47d-67e17b72a344}"/>
  <p:tag name="TABLE_ENDDRAG_ORIGIN_RECT" val="771*218"/>
  <p:tag name="TABLE_ENDDRAG_RECT" val="84*212*771*218"/>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4bdf30f7-e11a-409e-ae6f-5535164d036f}"/>
  <p:tag name="TABLE_ENDDRAG_ORIGIN_RECT" val="757*291"/>
  <p:tag name="TABLE_ENDDRAG_RECT" val="94*213*757*29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自定义 2">
      <a:majorFont>
        <a:latin typeface="Tw Cen MT Condensed"/>
        <a:ea typeface="华文仿宋"/>
        <a:cs typeface=""/>
      </a:majorFont>
      <a:minorFont>
        <a:latin typeface="Consolas"/>
        <a:ea typeface="华文仿宋"/>
        <a:cs typeface=""/>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177</TotalTime>
  <Words>22522</Words>
  <Application>Microsoft Office PowerPoint</Application>
  <PresentationFormat>宽屏</PresentationFormat>
  <Paragraphs>2386</Paragraphs>
  <Slides>228</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228</vt:i4>
      </vt:variant>
    </vt:vector>
  </HeadingPairs>
  <TitlesOfParts>
    <vt:vector size="242" baseType="lpstr">
      <vt:lpstr>DejaVuSans</vt:lpstr>
      <vt:lpstr>等线</vt:lpstr>
      <vt:lpstr>黑体</vt:lpstr>
      <vt:lpstr>华文仿宋</vt:lpstr>
      <vt:lpstr>Arial</vt:lpstr>
      <vt:lpstr>Calibri</vt:lpstr>
      <vt:lpstr>Consolas</vt:lpstr>
      <vt:lpstr>Tahoma</vt:lpstr>
      <vt:lpstr>Times New Roman</vt:lpstr>
      <vt:lpstr>Tw Cen MT</vt:lpstr>
      <vt:lpstr>Tw Cen MT Condensed</vt:lpstr>
      <vt:lpstr>Wingdings</vt:lpstr>
      <vt:lpstr>Wingdings 3</vt:lpstr>
      <vt:lpstr>积分</vt:lpstr>
      <vt:lpstr>stl for noip</vt:lpstr>
      <vt:lpstr>类和对象</vt:lpstr>
      <vt:lpstr>类和对象</vt:lpstr>
      <vt:lpstr>什么是C++ STL</vt:lpstr>
      <vt:lpstr>STL概述</vt:lpstr>
      <vt:lpstr>STL概述</vt:lpstr>
      <vt:lpstr>PART 1 容器概述</vt:lpstr>
      <vt:lpstr>容器概述</vt:lpstr>
      <vt:lpstr>容器概述</vt:lpstr>
      <vt:lpstr>容器概述</vt:lpstr>
      <vt:lpstr>容器概述</vt:lpstr>
      <vt:lpstr>容器概述</vt:lpstr>
      <vt:lpstr> PART 2 迭代器概述</vt:lpstr>
      <vt:lpstr>迭代器概述</vt:lpstr>
      <vt:lpstr>迭代器概述</vt:lpstr>
      <vt:lpstr>迭代器概述</vt:lpstr>
      <vt:lpstr>迭代器概述</vt:lpstr>
      <vt:lpstr>迭代器示例</vt:lpstr>
      <vt:lpstr>容器所支持的迭代器类别</vt:lpstr>
      <vt:lpstr>随机迭代器的示例</vt:lpstr>
      <vt:lpstr>双向迭代器的示例</vt:lpstr>
      <vt:lpstr>C++11后的auto变量</vt:lpstr>
      <vt:lpstr>PART 3 顺序容器概述</vt:lpstr>
      <vt:lpstr>顺序容器概述</vt:lpstr>
      <vt:lpstr>vector容器</vt:lpstr>
      <vt:lpstr>vector容器</vt:lpstr>
      <vt:lpstr>vector容器</vt:lpstr>
      <vt:lpstr>vector容器</vt:lpstr>
      <vt:lpstr>vector容器</vt:lpstr>
      <vt:lpstr>vector容器</vt:lpstr>
      <vt:lpstr>vector容器</vt:lpstr>
      <vt:lpstr>vector容器</vt:lpstr>
      <vt:lpstr>vector示例</vt:lpstr>
      <vt:lpstr>避免访问不存在的元素</vt:lpstr>
      <vt:lpstr>VECTOR用法提示</vt:lpstr>
      <vt:lpstr>vector构建邻接表</vt:lpstr>
      <vt:lpstr>VECTOR与DEQUE的区别</vt:lpstr>
      <vt:lpstr>VECTOR与DEQUE的区别</vt:lpstr>
      <vt:lpstr>VECTOR与DEQUE的区别</vt:lpstr>
      <vt:lpstr>String类型</vt:lpstr>
      <vt:lpstr>String类型</vt:lpstr>
      <vt:lpstr>构造函数</vt:lpstr>
      <vt:lpstr>String支持的基本运算</vt:lpstr>
      <vt:lpstr>String支持的基本运算</vt:lpstr>
      <vt:lpstr>STRING成员函数</vt:lpstr>
      <vt:lpstr>插入函数insert()</vt:lpstr>
      <vt:lpstr>删除函数erase()</vt:lpstr>
      <vt:lpstr>示例程序</vt:lpstr>
      <vt:lpstr>查找函数find()</vt:lpstr>
      <vt:lpstr>示例程序</vt:lpstr>
      <vt:lpstr>取子串函数substr()</vt:lpstr>
      <vt:lpstr>示例程序</vt:lpstr>
      <vt:lpstr>读入一整行</vt:lpstr>
      <vt:lpstr>读入一整行的不同方法</vt:lpstr>
      <vt:lpstr>其它函数</vt:lpstr>
      <vt:lpstr>关联容器</vt:lpstr>
      <vt:lpstr>pair类型</vt:lpstr>
      <vt:lpstr>定义pair对象</vt:lpstr>
      <vt:lpstr>pair支持的基本运算</vt:lpstr>
      <vt:lpstr>pair支持的基本运算</vt:lpstr>
      <vt:lpstr>Pair的比较运算</vt:lpstr>
      <vt:lpstr>pair基本应用—双关键字排序</vt:lpstr>
      <vt:lpstr>关联容器概述</vt:lpstr>
      <vt:lpstr>关联容器概述</vt:lpstr>
      <vt:lpstr>set</vt:lpstr>
      <vt:lpstr>Set的内部机制</vt:lpstr>
      <vt:lpstr>Set的定义</vt:lpstr>
      <vt:lpstr>SET元素的访问</vt:lpstr>
      <vt:lpstr>PowerPoint 演示文稿</vt:lpstr>
      <vt:lpstr>Set的插入</vt:lpstr>
      <vt:lpstr>插入元素的示例</vt:lpstr>
      <vt:lpstr>Set的删除</vt:lpstr>
      <vt:lpstr>PowerPoint 演示文稿</vt:lpstr>
      <vt:lpstr>删除后的迭代器行为</vt:lpstr>
      <vt:lpstr>获取set中的元素</vt:lpstr>
      <vt:lpstr>Count示例</vt:lpstr>
      <vt:lpstr>Find示例</vt:lpstr>
      <vt:lpstr>查找下界和上界</vt:lpstr>
      <vt:lpstr>Lower_bound, Upper_bound示例</vt:lpstr>
      <vt:lpstr>自定义比较仿函数</vt:lpstr>
      <vt:lpstr>自定义比较仿函数</vt:lpstr>
      <vt:lpstr>其它可能会用到的成员函数</vt:lpstr>
      <vt:lpstr>map/multimap容器</vt:lpstr>
      <vt:lpstr>map/multimap容器</vt:lpstr>
      <vt:lpstr>map/multimap构造、拷贝和析构</vt:lpstr>
      <vt:lpstr>map/multimap非变动性操作</vt:lpstr>
      <vt:lpstr>map/multimap赋值</vt:lpstr>
      <vt:lpstr>map/multimap特殊搜寻操作</vt:lpstr>
      <vt:lpstr>map::equal_range()</vt:lpstr>
      <vt:lpstr>PowerPoint 演示文稿</vt:lpstr>
      <vt:lpstr>map/multimap迭代器相关函数</vt:lpstr>
      <vt:lpstr>map/multimap插入（insert）元素</vt:lpstr>
      <vt:lpstr>map/multimap移除（remove）元素</vt:lpstr>
      <vt:lpstr>map/multimap容器细节</vt:lpstr>
      <vt:lpstr>map/multimap容器的细节</vt:lpstr>
      <vt:lpstr>查找并读取map中的元素</vt:lpstr>
      <vt:lpstr>map/multimap对象的迭代遍历</vt:lpstr>
      <vt:lpstr>multimap的特殊性</vt:lpstr>
      <vt:lpstr>multimap的特殊性</vt:lpstr>
      <vt:lpstr>multimap的特殊性</vt:lpstr>
      <vt:lpstr>MAP不能直接按value排序</vt:lpstr>
      <vt:lpstr>倒入到multimap</vt:lpstr>
      <vt:lpstr>倒入到vector</vt:lpstr>
      <vt:lpstr>BITSET</vt:lpstr>
      <vt:lpstr>BITSET概述</vt:lpstr>
      <vt:lpstr>BITSET运算符</vt:lpstr>
      <vt:lpstr>BITSET运算符</vt:lpstr>
      <vt:lpstr>BITSET方法</vt:lpstr>
      <vt:lpstr>BITSET方法</vt:lpstr>
      <vt:lpstr>BITSET</vt:lpstr>
      <vt:lpstr>BITSET</vt:lpstr>
      <vt:lpstr>BITSET优化</vt:lpstr>
      <vt:lpstr>BITSET优化-例题</vt:lpstr>
      <vt:lpstr>BITSET优化-例题</vt:lpstr>
      <vt:lpstr>BITSET优化-例题</vt:lpstr>
      <vt:lpstr>容器适配器(adapter)</vt:lpstr>
      <vt:lpstr>容器适配器概述</vt:lpstr>
      <vt:lpstr>stack-堆栈</vt:lpstr>
      <vt:lpstr>queue-队列</vt:lpstr>
      <vt:lpstr>priority_queue – 优先队列</vt:lpstr>
      <vt:lpstr>priority_queue的说明</vt:lpstr>
      <vt:lpstr>priority_queue大根堆</vt:lpstr>
      <vt:lpstr>priority_queue小根堆</vt:lpstr>
      <vt:lpstr>priority_queue自定义类型</vt:lpstr>
      <vt:lpstr>priority_queue自定义类型2</vt:lpstr>
      <vt:lpstr>PowerPoint 演示文稿</vt:lpstr>
      <vt:lpstr>STL算法</vt:lpstr>
      <vt:lpstr>STL算法概述</vt:lpstr>
      <vt:lpstr>STL算法概述</vt:lpstr>
      <vt:lpstr>STL算法概述</vt:lpstr>
      <vt:lpstr>for_each()算法</vt:lpstr>
      <vt:lpstr>for_each()算法</vt:lpstr>
      <vt:lpstr>PowerPoint 演示文稿</vt:lpstr>
      <vt:lpstr>非变动性算法</vt:lpstr>
      <vt:lpstr>COUNT()、count_if算法</vt:lpstr>
      <vt:lpstr>count_if示例</vt:lpstr>
      <vt:lpstr>MAX_ELEMENT(), mIN_ELEMENT()</vt:lpstr>
      <vt:lpstr>max/min示例</vt:lpstr>
      <vt:lpstr>find(), find_if()算法</vt:lpstr>
      <vt:lpstr>find(), find_if()示例</vt:lpstr>
      <vt:lpstr>变动性算法</vt:lpstr>
      <vt:lpstr>COPY(), COPY_BACKWARD</vt:lpstr>
      <vt:lpstr>copy_backward()示例</vt:lpstr>
      <vt:lpstr>transform()算法</vt:lpstr>
      <vt:lpstr>Count示例</vt:lpstr>
      <vt:lpstr>transform示例</vt:lpstr>
      <vt:lpstr>FILL(), FILL_n()算法</vt:lpstr>
      <vt:lpstr>fill_n示例</vt:lpstr>
      <vt:lpstr>移除性算法</vt:lpstr>
      <vt:lpstr>分析</vt:lpstr>
      <vt:lpstr>PowerPoint 演示文稿</vt:lpstr>
      <vt:lpstr>remove(), remove_if()</vt:lpstr>
      <vt:lpstr>remove_iF()示例程序</vt:lpstr>
      <vt:lpstr>变序性算法</vt:lpstr>
      <vt:lpstr>变序性算法</vt:lpstr>
      <vt:lpstr>rotate()示例</vt:lpstr>
      <vt:lpstr>random_shuffle()</vt:lpstr>
      <vt:lpstr>PowerPoint 演示文稿</vt:lpstr>
      <vt:lpstr>Partition()算法</vt:lpstr>
      <vt:lpstr>PowerPoint 演示文稿</vt:lpstr>
      <vt:lpstr>排序算法</vt:lpstr>
      <vt:lpstr>对所有元素排序</vt:lpstr>
      <vt:lpstr>PowerPoint 演示文稿</vt:lpstr>
      <vt:lpstr>部分排序</vt:lpstr>
      <vt:lpstr>PowerPoint 演示文稿</vt:lpstr>
      <vt:lpstr>根据第n个位置排序</vt:lpstr>
      <vt:lpstr>PowerPoint 演示文稿</vt:lpstr>
      <vt:lpstr>堆排序算法（ heap sort）</vt:lpstr>
      <vt:lpstr>heap算法</vt:lpstr>
      <vt:lpstr>PowerPoint 演示文稿</vt:lpstr>
      <vt:lpstr>已序区间算法</vt:lpstr>
      <vt:lpstr>binary_search()</vt:lpstr>
      <vt:lpstr>set容器专有的集合操作</vt:lpstr>
      <vt:lpstr>PowerPoint 演示文稿</vt:lpstr>
      <vt:lpstr>数值算法</vt:lpstr>
      <vt:lpstr>accumulate()累计算法</vt:lpstr>
      <vt:lpstr>PowerPoint 演示文稿</vt:lpstr>
      <vt:lpstr>adjacent_difference()差分</vt:lpstr>
      <vt:lpstr>PowerPoint 演示文稿</vt:lpstr>
      <vt:lpstr>partial_sum()部分和</vt:lpstr>
      <vt:lpstr>PowerPoint 演示文稿</vt:lpstr>
      <vt:lpstr>next_permutation()下一个排列</vt:lpstr>
      <vt:lpstr>PowerPoint 演示文稿</vt:lpstr>
      <vt:lpstr>prev_permutation()上一个排列</vt:lpstr>
      <vt:lpstr>PowerPoint 演示文稿</vt:lpstr>
      <vt:lpstr>随机数</vt:lpstr>
      <vt:lpstr>旧版C++随机数生成算法的局限</vt:lpstr>
      <vt:lpstr>新版随机数生成方法</vt:lpstr>
      <vt:lpstr>随机数引擎</vt:lpstr>
      <vt:lpstr>随机数引擎的操作</vt:lpstr>
      <vt:lpstr>随机数分布类</vt:lpstr>
      <vt:lpstr>随机数分布类</vt:lpstr>
      <vt:lpstr>理解u(e)</vt:lpstr>
      <vt:lpstr>定义在函数内部的RNG</vt:lpstr>
      <vt:lpstr>PowerPoint 演示文稿</vt:lpstr>
      <vt:lpstr>设置随机数发生器种子</vt:lpstr>
      <vt:lpstr>time(0)作为种子</vt:lpstr>
      <vt:lpstr>更简单更优质的随机数引擎</vt:lpstr>
      <vt:lpstr>多次调用，生成不同的序列</vt:lpstr>
      <vt:lpstr>部分随机数分布类型介绍 </vt:lpstr>
      <vt:lpstr>新版的shuffle</vt:lpstr>
      <vt:lpstr>常见数据类型的生成</vt:lpstr>
      <vt:lpstr>1. 生成随机整数序列</vt:lpstr>
      <vt:lpstr>生成的效果</vt:lpstr>
      <vt:lpstr>生成的效果</vt:lpstr>
      <vt:lpstr>2. 生成随机区间</vt:lpstr>
      <vt:lpstr>生成效果</vt:lpstr>
      <vt:lpstr>生成效果</vt:lpstr>
      <vt:lpstr>3. 生成长度均匀的随机区间</vt:lpstr>
      <vt:lpstr>PowerPoint 演示文稿</vt:lpstr>
      <vt:lpstr>生成效果</vt:lpstr>
      <vt:lpstr>4. 生成随机字符串</vt:lpstr>
      <vt:lpstr>5. 生成特殊规律的字符串</vt:lpstr>
      <vt:lpstr>生成一段相同字符的字符串</vt:lpstr>
      <vt:lpstr>PowerPoint 演示文稿</vt:lpstr>
      <vt:lpstr>6. 生成一般的树结构</vt:lpstr>
      <vt:lpstr>PowerPoint 演示文稿</vt:lpstr>
      <vt:lpstr>PowerPoint 演示文稿</vt:lpstr>
      <vt:lpstr>生成效果</vt:lpstr>
      <vt:lpstr>7. 生成菊花图</vt:lpstr>
      <vt:lpstr>8. 生成无向连通图</vt:lpstr>
      <vt:lpstr>PowerPoint 演示文稿</vt:lpstr>
      <vt:lpstr>PowerPoint 演示文稿</vt:lpstr>
      <vt:lpstr>生成效果</vt:lpstr>
      <vt:lpstr>9. 生成DAG</vt:lpstr>
      <vt:lpstr>PowerPoint 演示文稿</vt:lpstr>
      <vt:lpstr>PowerPoint 演示文稿</vt:lpstr>
      <vt:lpstr>生成效果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一维数组(2)</dc:title>
  <dc:creator>Stella</dc:creator>
  <cp:lastModifiedBy>Lingyun You</cp:lastModifiedBy>
  <cp:revision>683</cp:revision>
  <dcterms:created xsi:type="dcterms:W3CDTF">2019-03-04T07:22:00Z</dcterms:created>
  <dcterms:modified xsi:type="dcterms:W3CDTF">2023-04-15T03:30:46Z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