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259" r:id="rId19"/>
    <p:sldId id="260" r:id="rId20"/>
    <p:sldId id="261" r:id="rId21"/>
    <p:sldId id="310" r:id="rId22"/>
    <p:sldId id="311" r:id="rId23"/>
    <p:sldId id="312" r:id="rId24"/>
    <p:sldId id="335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336" r:id="rId45"/>
    <p:sldId id="258" r:id="rId46"/>
    <p:sldId id="337" r:id="rId47"/>
    <p:sldId id="338" r:id="rId48"/>
    <p:sldId id="340" r:id="rId49"/>
    <p:sldId id="339" r:id="rId50"/>
    <p:sldId id="341" r:id="rId51"/>
    <p:sldId id="342" r:id="rId52"/>
    <p:sldId id="343" r:id="rId53"/>
    <p:sldId id="344" r:id="rId54"/>
    <p:sldId id="347" r:id="rId55"/>
    <p:sldId id="345" r:id="rId56"/>
    <p:sldId id="348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9B59A-853F-19BB-E041-3914C18AB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6F32F1-0D64-DF61-98DC-2D7CA9E2C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76131-0FE5-4B68-987D-CE98F17D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40B-A4FF-41A5-91C4-742B879C72AB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1BD11-7227-EC04-1F9F-665E3988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BE56A-BED8-AEF0-3ABA-537C35A5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9657-B8CD-45CC-9FF6-6BD7B79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5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7C923-9C27-A1B2-255D-CAC8FA44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9307B2-0B5C-F178-31D7-51B3D4743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F3EAF-9E03-7A8A-51E6-42026D54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40B-A4FF-41A5-91C4-742B879C72AB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CB6B6-6701-5EEA-1F4D-79941B31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73675-CF1E-B873-365C-50D5043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9657-B8CD-45CC-9FF6-6BD7B79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7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0C3A4E-D6A9-4A69-EDAA-2A25F4674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B2D6F2-5EE6-470A-6ED2-F0FA33C20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F631-D30A-3410-9B7A-79DDCA62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40B-A4FF-41A5-91C4-742B879C72AB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E06BD-160C-2C9E-30A8-33093CDB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9413E-B818-A2AD-3B06-83B60AF8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9657-B8CD-45CC-9FF6-6BD7B79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0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011AD-8176-318E-82B3-D393E52B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923B7-1993-F78F-80E8-287FBC9B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05FFD-425D-D239-546E-39EA4146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40B-A4FF-41A5-91C4-742B879C72AB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1778C-617A-07A9-1CB7-E958E2B0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AAB16-5A14-7605-605B-E619E47F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9657-B8CD-45CC-9FF6-6BD7B79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3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7E34F-8AD5-BF8D-DCB8-1B72C94C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3A9C8-1165-9922-8A8A-F712A4FFE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28F49-7A19-FE80-37EC-D9FF2CD5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40B-A4FF-41A5-91C4-742B879C72AB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EE87C-AB58-0B4D-7469-60595593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C5717-5BE7-F935-9CAF-FBB1F64E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9657-B8CD-45CC-9FF6-6BD7B79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A5559-37B4-9E3A-392C-668FBB95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653AE-DD36-6532-BB91-C9E6B4248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8EF248-C950-EF04-66EF-B214E0075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2FA99D-38D5-139C-65E0-DB31FD75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40B-A4FF-41A5-91C4-742B879C72AB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2638D-F87B-B78E-581F-FA78DFD5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3E7821-33C3-AEAB-3232-B1B0A3CD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9657-B8CD-45CC-9FF6-6BD7B79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1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18F8A-6E45-EC5D-B78D-E2926C22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33C89-F94C-35A4-9BAE-A04778E5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2DD344-CF48-4F45-C477-D8788B84A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418CB5-FEF1-43D1-1596-F992D492E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8337DC-6C64-ACA3-A5A6-70371266A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BE42A1-3C67-4EB4-BBA0-C767D5BF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40B-A4FF-41A5-91C4-742B879C72AB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A853BB-2C2E-C38A-258D-5D39E82F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9FE1E4-536C-7C14-E046-0426E4D0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9657-B8CD-45CC-9FF6-6BD7B79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2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A24EF-CDEC-BEA7-4824-039494FD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10CF6D-3614-290B-B567-05E15F2B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40B-A4FF-41A5-91C4-742B879C72AB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F34123-529A-34EA-CBAD-0CF1CFBC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D83AD-4824-0A61-281D-89855662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9657-B8CD-45CC-9FF6-6BD7B79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27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E4A5F7-B636-0B00-C424-1732E1AD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40B-A4FF-41A5-91C4-742B879C72AB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007064-AC4F-F89B-8BE9-455D184F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A60E56-50D7-027C-5766-3BEE16E4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9657-B8CD-45CC-9FF6-6BD7B79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8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F2CBB-A065-F320-1692-5CAD5E35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4C43F-4D72-21BB-D86C-09D592F6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1FC1FF-30B8-09A2-F2BE-A03A7730C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33A02-54D0-5964-3D06-B7F2949B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40B-A4FF-41A5-91C4-742B879C72AB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58560-D6C4-15C1-8B46-9F523B3A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54C6E-0D75-39DE-F7CA-74912E80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9657-B8CD-45CC-9FF6-6BD7B79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1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487BA-A944-27A6-A63E-796F4878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4AE138-0598-8EBB-2917-F6F74EF36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177B6D-FF69-15A0-CD63-9E864FBBD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69D0A-C3EA-D96F-08D5-D3A95D5B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40B-A4FF-41A5-91C4-742B879C72AB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F66037-83DC-EA56-9AD5-18A89320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477DF-B5FC-2EDD-B7CC-B8631D16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9657-B8CD-45CC-9FF6-6BD7B79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9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C71B2D-E558-754C-3727-339FE096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8FE85-2720-AA99-3FC9-99D50500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F2B6C-EC76-E49A-34F4-2FC8BCD43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AB40B-A4FF-41A5-91C4-742B879C72AB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22D73-CDF9-195A-EEF4-B9F2560BD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8EFA2-B712-2DC7-7F59-95AD68430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9657-B8CD-45CC-9FF6-6BD7B797F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9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E7035-FB42-65DF-17FB-F5E6EB19F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1A4A4F-5676-EFFE-953C-3E5A2A070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47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66312-4903-0B78-9C64-4AB772DE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UVA11475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8CE-FF60-EC18-A2FF-51EB6889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给一个字符串</a:t>
            </a:r>
            <a:r>
              <a:rPr lang="en-US" altLang="zh-CN" dirty="0"/>
              <a:t>s</a:t>
            </a:r>
            <a:r>
              <a:rPr lang="zh-CN" altLang="en-US" dirty="0"/>
              <a:t>，问在</a:t>
            </a:r>
            <a:r>
              <a:rPr lang="en-US" altLang="zh-CN" dirty="0"/>
              <a:t>s</a:t>
            </a:r>
            <a:r>
              <a:rPr lang="zh-CN" altLang="en-US" dirty="0"/>
              <a:t>的末尾最少添加多少个字符把</a:t>
            </a:r>
            <a:r>
              <a:rPr lang="en-US" altLang="zh-CN" dirty="0"/>
              <a:t>s</a:t>
            </a:r>
            <a:r>
              <a:rPr lang="zh-CN" altLang="en-US" dirty="0"/>
              <a:t>变成回文的</a:t>
            </a:r>
          </a:p>
        </p:txBody>
      </p:sp>
    </p:spTree>
    <p:extLst>
      <p:ext uri="{BB962C8B-B14F-4D97-AF65-F5344CB8AC3E}">
        <p14:creationId xmlns:p14="http://schemas.microsoft.com/office/powerpoint/2010/main" val="273815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66312-4903-0B78-9C64-4AB772DE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UVA11475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8CE-FF60-EC18-A2FF-51EB6889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首先肯定添加一个反串就是回文的，只是不一定最小</a:t>
            </a:r>
            <a:endParaRPr lang="en-US" altLang="zh-CN" dirty="0"/>
          </a:p>
          <a:p>
            <a:r>
              <a:rPr lang="zh-CN" altLang="en-US" dirty="0"/>
              <a:t>发现如果</a:t>
            </a:r>
            <a:r>
              <a:rPr lang="en-US" altLang="zh-CN" dirty="0"/>
              <a:t>s</a:t>
            </a:r>
            <a:r>
              <a:rPr lang="zh-CN" altLang="en-US" dirty="0"/>
              <a:t>的一个后缀是回文的，那就不用添加这一段了</a:t>
            </a:r>
            <a:endParaRPr lang="en-US" altLang="zh-CN" dirty="0"/>
          </a:p>
          <a:p>
            <a:r>
              <a:rPr lang="zh-CN" altLang="en-US" dirty="0"/>
              <a:t>所以就用</a:t>
            </a:r>
            <a:r>
              <a:rPr lang="en-US" altLang="zh-CN" dirty="0" err="1"/>
              <a:t>manacher</a:t>
            </a:r>
            <a:r>
              <a:rPr lang="zh-CN" altLang="en-US" dirty="0"/>
              <a:t>求出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数组，如果</a:t>
            </a:r>
            <a:r>
              <a:rPr lang="en-US" altLang="zh-CN" dirty="0" err="1"/>
              <a:t>i+p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正好到达字符串末尾，就说明以</a:t>
            </a:r>
            <a:r>
              <a:rPr lang="en-US" altLang="zh-CN" dirty="0" err="1"/>
              <a:t>i</a:t>
            </a:r>
            <a:r>
              <a:rPr lang="zh-CN" altLang="en-US" dirty="0"/>
              <a:t>为中心是一个后缀回文串，然后找一个最大的满足条件的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即可，这一段就可以不用添加了</a:t>
            </a:r>
          </a:p>
        </p:txBody>
      </p:sp>
    </p:spTree>
    <p:extLst>
      <p:ext uri="{BB962C8B-B14F-4D97-AF65-F5344CB8AC3E}">
        <p14:creationId xmlns:p14="http://schemas.microsoft.com/office/powerpoint/2010/main" val="55463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66312-4903-0B78-9C64-4AB772DE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P1659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8CE-FF60-EC18-A2FF-51EB6889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求前</a:t>
            </a:r>
            <a:r>
              <a:rPr lang="en-US" altLang="zh-CN" dirty="0"/>
              <a:t>k</a:t>
            </a:r>
            <a:r>
              <a:rPr lang="zh-CN" altLang="en-US" dirty="0"/>
              <a:t>长的奇回文串的长度的乘积</a:t>
            </a:r>
          </a:p>
        </p:txBody>
      </p:sp>
    </p:spTree>
    <p:extLst>
      <p:ext uri="{BB962C8B-B14F-4D97-AF65-F5344CB8AC3E}">
        <p14:creationId xmlns:p14="http://schemas.microsoft.com/office/powerpoint/2010/main" val="2404247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66312-4903-0B78-9C64-4AB772DE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P1659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8CE-FF60-EC18-A2FF-51EB6889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先求出</a:t>
            </a:r>
            <a:r>
              <a:rPr lang="en-US" altLang="zh-CN" dirty="0" err="1"/>
              <a:t>cnt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]——</a:t>
            </a:r>
            <a:r>
              <a:rPr lang="zh-CN" altLang="en-US" dirty="0"/>
              <a:t>半径为</a:t>
            </a:r>
            <a:r>
              <a:rPr lang="en-US" altLang="zh-CN" dirty="0" err="1"/>
              <a:t>i</a:t>
            </a:r>
            <a:r>
              <a:rPr lang="zh-CN" altLang="en-US" dirty="0"/>
              <a:t>的回文串有多少个</a:t>
            </a:r>
            <a:endParaRPr lang="en-US" altLang="zh-CN" dirty="0"/>
          </a:p>
          <a:p>
            <a:r>
              <a:rPr lang="zh-CN" altLang="en-US" dirty="0"/>
              <a:t>然后不难用快速幂求前</a:t>
            </a:r>
            <a:r>
              <a:rPr lang="en-US" altLang="zh-CN" dirty="0"/>
              <a:t>k</a:t>
            </a:r>
            <a:r>
              <a:rPr lang="zh-CN" altLang="en-US" dirty="0"/>
              <a:t>长的回文串长度的乘积</a:t>
            </a:r>
            <a:endParaRPr lang="en-US" altLang="zh-CN" dirty="0"/>
          </a:p>
          <a:p>
            <a:r>
              <a:rPr lang="zh-CN" altLang="en-US" dirty="0"/>
              <a:t>考虑</a:t>
            </a:r>
            <a:r>
              <a:rPr lang="en-US" altLang="zh-CN" dirty="0" err="1"/>
              <a:t>cnt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怎么求，由于这是奇回文串，所以不用额外添加字符，然后如果</a:t>
            </a:r>
            <a:r>
              <a:rPr lang="en-US" altLang="zh-CN" dirty="0"/>
              <a:t>(</a:t>
            </a:r>
            <a:r>
              <a:rPr lang="en-US" altLang="zh-CN" dirty="0" err="1"/>
              <a:t>i,p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是回文串，半径为</a:t>
            </a:r>
            <a:r>
              <a:rPr lang="en-US" altLang="zh-CN" dirty="0"/>
              <a:t>[1,p[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的都是回文串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 err="1"/>
              <a:t>manacher</a:t>
            </a:r>
            <a:r>
              <a:rPr lang="zh-CN" altLang="en-US" dirty="0"/>
              <a:t>求出来一个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以后，就</a:t>
            </a:r>
            <a:r>
              <a:rPr lang="en-US" altLang="zh-CN" dirty="0"/>
              <a:t>[1,p[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区间加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当然为了总的时间复杂度是线性，区间加变成差分</a:t>
            </a:r>
            <a:r>
              <a:rPr lang="en-US" altLang="zh-CN" dirty="0"/>
              <a:t>+</a:t>
            </a:r>
            <a:r>
              <a:rPr lang="zh-CN" altLang="en-US" dirty="0"/>
              <a:t>前缀和</a:t>
            </a:r>
          </a:p>
        </p:txBody>
      </p:sp>
    </p:spTree>
    <p:extLst>
      <p:ext uri="{BB962C8B-B14F-4D97-AF65-F5344CB8AC3E}">
        <p14:creationId xmlns:p14="http://schemas.microsoft.com/office/powerpoint/2010/main" val="1704743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66312-4903-0B78-9C64-4AB772DE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P4555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8CE-FF60-EC18-A2FF-51EB6889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给一个字符串</a:t>
            </a:r>
            <a:r>
              <a:rPr lang="en-US" altLang="zh-CN" dirty="0"/>
              <a:t>s</a:t>
            </a:r>
            <a:r>
              <a:rPr lang="zh-CN" altLang="en-US" dirty="0"/>
              <a:t>，求</a:t>
            </a:r>
            <a:r>
              <a:rPr lang="en-US" altLang="zh-CN" dirty="0"/>
              <a:t>s</a:t>
            </a:r>
            <a:r>
              <a:rPr lang="zh-CN" altLang="en-US" dirty="0"/>
              <a:t>的最长子串，满足这个子串是由两个回文串拼接而成</a:t>
            </a:r>
          </a:p>
        </p:txBody>
      </p:sp>
    </p:spTree>
    <p:extLst>
      <p:ext uri="{BB962C8B-B14F-4D97-AF65-F5344CB8AC3E}">
        <p14:creationId xmlns:p14="http://schemas.microsoft.com/office/powerpoint/2010/main" val="364856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66312-4903-0B78-9C64-4AB772DE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P4555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8CE-FF60-EC18-A2FF-51EB6889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先跑个</a:t>
            </a:r>
            <a:r>
              <a:rPr lang="en-US" altLang="zh-CN" dirty="0" err="1"/>
              <a:t>manacher</a:t>
            </a:r>
            <a:endParaRPr lang="en-US" altLang="zh-CN" dirty="0"/>
          </a:p>
          <a:p>
            <a:r>
              <a:rPr lang="zh-CN" altLang="en-US" dirty="0"/>
              <a:t>再对于每个位置</a:t>
            </a:r>
            <a:r>
              <a:rPr lang="en-US" altLang="zh-CN" dirty="0" err="1"/>
              <a:t>i</a:t>
            </a:r>
            <a:r>
              <a:rPr lang="zh-CN" altLang="en-US" dirty="0"/>
              <a:t>，求出以</a:t>
            </a:r>
            <a:r>
              <a:rPr lang="en-US" altLang="zh-CN" dirty="0" err="1"/>
              <a:t>i</a:t>
            </a:r>
            <a:r>
              <a:rPr lang="zh-CN" altLang="en-US" dirty="0"/>
              <a:t>开头和以</a:t>
            </a:r>
            <a:r>
              <a:rPr lang="en-US" altLang="zh-CN" dirty="0" err="1"/>
              <a:t>i</a:t>
            </a:r>
            <a:r>
              <a:rPr lang="zh-CN" altLang="en-US" dirty="0"/>
              <a:t>结尾的最长回文串即可</a:t>
            </a:r>
            <a:endParaRPr lang="en-US" altLang="zh-CN" dirty="0"/>
          </a:p>
          <a:p>
            <a:r>
              <a:rPr lang="zh-CN" altLang="en-US" dirty="0"/>
              <a:t>具体求法是枚举</a:t>
            </a:r>
            <a:r>
              <a:rPr lang="en-US" altLang="zh-CN" dirty="0" err="1"/>
              <a:t>i</a:t>
            </a:r>
            <a:r>
              <a:rPr lang="zh-CN" altLang="en-US" dirty="0"/>
              <a:t>，然后</a:t>
            </a:r>
            <a:r>
              <a:rPr lang="en-US" altLang="zh-CN" dirty="0" err="1"/>
              <a:t>i+p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]-1</a:t>
            </a:r>
            <a:r>
              <a:rPr lang="zh-CN" altLang="en-US" dirty="0"/>
              <a:t>就是回文串右端点，那么就用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更新以</a:t>
            </a:r>
            <a:r>
              <a:rPr lang="en-US" altLang="zh-CN" dirty="0" err="1"/>
              <a:t>i+p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]-1</a:t>
            </a:r>
            <a:r>
              <a:rPr lang="zh-CN" altLang="en-US" dirty="0"/>
              <a:t>结尾的最长回文串，开头也类似</a:t>
            </a:r>
          </a:p>
        </p:txBody>
      </p:sp>
    </p:spTree>
    <p:extLst>
      <p:ext uri="{BB962C8B-B14F-4D97-AF65-F5344CB8AC3E}">
        <p14:creationId xmlns:p14="http://schemas.microsoft.com/office/powerpoint/2010/main" val="410004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66312-4903-0B78-9C64-4AB772DE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bzoj</a:t>
            </a:r>
            <a:r>
              <a:rPr lang="en-US" altLang="zh-CN" dirty="0"/>
              <a:t> 1100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8CE-FF60-EC18-A2FF-51EB6889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顺时针或者逆时针给出二维空间一个多边形顶点的坐标</a:t>
            </a:r>
            <a:endParaRPr lang="en-US" altLang="zh-CN" dirty="0"/>
          </a:p>
          <a:p>
            <a:r>
              <a:rPr lang="zh-CN" altLang="en-US" dirty="0"/>
              <a:t>问这个多边形有多少根对称轴</a:t>
            </a:r>
          </a:p>
        </p:txBody>
      </p:sp>
    </p:spTree>
    <p:extLst>
      <p:ext uri="{BB962C8B-B14F-4D97-AF65-F5344CB8AC3E}">
        <p14:creationId xmlns:p14="http://schemas.microsoft.com/office/powerpoint/2010/main" val="63184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66312-4903-0B78-9C64-4AB772DE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bzoj</a:t>
            </a:r>
            <a:r>
              <a:rPr lang="en-US" altLang="zh-CN" dirty="0"/>
              <a:t> 1100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8CE-FF60-EC18-A2FF-51EB6889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我们发现，对于这样的多边形来说，如果其对称，那么其两边的角和边都将一一对应相等，所以我们可以把边和角组合起来形成一个字符串</a:t>
            </a:r>
            <a:r>
              <a:rPr lang="en-US" altLang="zh-CN" dirty="0"/>
              <a:t>s</a:t>
            </a:r>
          </a:p>
          <a:p>
            <a:r>
              <a:rPr lang="zh-CN" altLang="en-US" dirty="0"/>
              <a:t>然后把环倍长，对</a:t>
            </a:r>
            <a:r>
              <a:rPr lang="en-US" altLang="zh-CN" dirty="0"/>
              <a:t>ss</a:t>
            </a:r>
            <a:r>
              <a:rPr lang="zh-CN" altLang="en-US" dirty="0"/>
              <a:t>跑一次</a:t>
            </a:r>
            <a:r>
              <a:rPr lang="en-US" altLang="zh-CN" dirty="0" err="1"/>
              <a:t>manacher</a:t>
            </a:r>
            <a:r>
              <a:rPr lang="zh-CN" altLang="en-US" dirty="0"/>
              <a:t>，对于每个点或来说，如果其最大回文长度 </a:t>
            </a:r>
            <a:r>
              <a:rPr lang="en-US" altLang="zh-CN" dirty="0"/>
              <a:t>&gt;= n</a:t>
            </a:r>
            <a:r>
              <a:rPr lang="zh-CN" altLang="en-US" dirty="0"/>
              <a:t>， 则对答案贡献一条对称轴。</a:t>
            </a:r>
          </a:p>
        </p:txBody>
      </p:sp>
    </p:spTree>
    <p:extLst>
      <p:ext uri="{BB962C8B-B14F-4D97-AF65-F5344CB8AC3E}">
        <p14:creationId xmlns:p14="http://schemas.microsoft.com/office/powerpoint/2010/main" val="332709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35B3C-99EE-A309-F584-AA5BE0043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89B655-9742-2B44-978C-E7D13360F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8D7DF-287B-3921-3F60-5CFAAC5B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Border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E0913-8552-009F-6514-EF96E086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|S|</a:t>
            </a:r>
            <a:r>
              <a:rPr lang="zh-CN" altLang="en-US" dirty="0"/>
              <a:t>表示</a:t>
            </a:r>
            <a:r>
              <a:rPr lang="en-US" altLang="zh-CN" dirty="0"/>
              <a:t>S</a:t>
            </a:r>
            <a:r>
              <a:rPr lang="zh-CN" altLang="en-US" dirty="0"/>
              <a:t>的长度。</a:t>
            </a:r>
          </a:p>
          <a:p>
            <a:r>
              <a:rPr lang="zh-CN" altLang="en-US" dirty="0"/>
              <a:t>若只有一个串，</a:t>
            </a:r>
            <a:r>
              <a:rPr lang="en-US" altLang="zh-CN" dirty="0"/>
              <a:t>n</a:t>
            </a:r>
            <a:r>
              <a:rPr lang="zh-CN" altLang="en-US" dirty="0"/>
              <a:t>一般指原串长度。 </a:t>
            </a:r>
            <a:r>
              <a:rPr lang="el-GR" altLang="zh-CN" dirty="0"/>
              <a:t>Σ</a:t>
            </a:r>
            <a:r>
              <a:rPr lang="zh-CN" altLang="en-US" dirty="0"/>
              <a:t>指字符集。</a:t>
            </a:r>
          </a:p>
          <a:p>
            <a:r>
              <a:rPr lang="en-US" altLang="zh-CN" dirty="0"/>
              <a:t>S[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个字符到第</a:t>
            </a:r>
            <a:r>
              <a:rPr lang="en-US" altLang="zh-CN" dirty="0"/>
              <a:t>j</a:t>
            </a:r>
            <a:r>
              <a:rPr lang="zh-CN" altLang="en-US" dirty="0"/>
              <a:t>个字符形成的子串。</a:t>
            </a:r>
          </a:p>
          <a:p>
            <a:r>
              <a:rPr lang="en-US" altLang="zh-CN" dirty="0"/>
              <a:t>Border: </a:t>
            </a:r>
            <a:r>
              <a:rPr lang="zh-CN" altLang="en-US" dirty="0"/>
              <a:t>字符串</a:t>
            </a:r>
            <a:r>
              <a:rPr lang="en-US" altLang="zh-CN" dirty="0"/>
              <a:t>S</a:t>
            </a:r>
            <a:r>
              <a:rPr lang="zh-CN" altLang="en-US" dirty="0"/>
              <a:t>的某个真公共前后缀，或者说就是能与后缀完全匹配的前缀，但又不是整个字符串。也就是</a:t>
            </a:r>
            <a:r>
              <a:rPr lang="en-US" altLang="zh-CN" dirty="0"/>
              <a:t>S[0,m]=S[n-</a:t>
            </a:r>
            <a:r>
              <a:rPr lang="en-US" altLang="zh-CN" dirty="0" err="1"/>
              <a:t>m,n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maxBorder</a:t>
            </a:r>
            <a:r>
              <a:rPr lang="en-US" altLang="zh-CN" dirty="0"/>
              <a:t>: </a:t>
            </a:r>
            <a:r>
              <a:rPr lang="zh-CN" altLang="en-US" dirty="0"/>
              <a:t>字符串的最长真公共前后缀。</a:t>
            </a:r>
          </a:p>
          <a:p>
            <a:r>
              <a:rPr lang="zh-CN" altLang="en-US" dirty="0"/>
              <a:t>周期</a:t>
            </a:r>
            <a:r>
              <a:rPr lang="en-US" altLang="zh-CN" dirty="0"/>
              <a:t>: </a:t>
            </a:r>
            <a:r>
              <a:rPr lang="zh-CN" altLang="en-US" dirty="0"/>
              <a:t>对于所有的</a:t>
            </a:r>
            <a:r>
              <a:rPr lang="en-US" altLang="zh-CN" dirty="0" err="1"/>
              <a:t>i</a:t>
            </a:r>
            <a:r>
              <a:rPr lang="zh-CN" altLang="en-US" dirty="0"/>
              <a:t>，存在</a:t>
            </a:r>
            <a:r>
              <a:rPr lang="en-US" altLang="zh-CN" dirty="0"/>
              <a:t>p</a:t>
            </a:r>
            <a:r>
              <a:rPr lang="zh-CN" altLang="en-US" dirty="0"/>
              <a:t>，有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]=S[</a:t>
            </a:r>
            <a:r>
              <a:rPr lang="en-US" altLang="zh-CN" dirty="0" err="1"/>
              <a:t>i+p</a:t>
            </a:r>
            <a:r>
              <a:rPr lang="en-US" altLang="zh-CN" dirty="0"/>
              <a:t>]</a:t>
            </a:r>
            <a:r>
              <a:rPr lang="zh-CN" altLang="en-US" dirty="0"/>
              <a:t>，则称</a:t>
            </a:r>
            <a:r>
              <a:rPr lang="en-US" altLang="zh-CN" dirty="0"/>
              <a:t>p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的周期</a:t>
            </a:r>
          </a:p>
        </p:txBody>
      </p:sp>
    </p:spTree>
    <p:extLst>
      <p:ext uri="{BB962C8B-B14F-4D97-AF65-F5344CB8AC3E}">
        <p14:creationId xmlns:p14="http://schemas.microsoft.com/office/powerpoint/2010/main" val="384975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EF49D-E435-D2A2-4802-10D1182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A9781-BAF8-6B2F-8F7D-235CA498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  <a:p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zh-CN" altLang="en-US" dirty="0"/>
              <a:t>前缀</a:t>
            </a:r>
            <a:endParaRPr lang="en-US" altLang="zh-CN" dirty="0"/>
          </a:p>
          <a:p>
            <a:r>
              <a:rPr lang="zh-CN" altLang="en-US" dirty="0"/>
              <a:t>后缀</a:t>
            </a:r>
            <a:endParaRPr lang="en-US" altLang="zh-CN" dirty="0"/>
          </a:p>
          <a:p>
            <a:r>
              <a:rPr lang="zh-CN" altLang="en-US" dirty="0"/>
              <a:t>子串、子序列</a:t>
            </a:r>
            <a:endParaRPr lang="en-US" altLang="zh-CN" dirty="0"/>
          </a:p>
          <a:p>
            <a:r>
              <a:rPr lang="zh-CN" altLang="en-US" dirty="0"/>
              <a:t>周期</a:t>
            </a:r>
            <a:endParaRPr lang="en-US" altLang="zh-CN" dirty="0"/>
          </a:p>
          <a:p>
            <a:r>
              <a:rPr lang="zh-CN" altLang="en-US" dirty="0"/>
              <a:t>字典序</a:t>
            </a:r>
            <a:endParaRPr lang="en-US" altLang="zh-CN" dirty="0"/>
          </a:p>
          <a:p>
            <a:r>
              <a:rPr lang="zh-CN" altLang="en-US" dirty="0"/>
              <a:t>回文串</a:t>
            </a:r>
          </a:p>
        </p:txBody>
      </p:sp>
    </p:spTree>
    <p:extLst>
      <p:ext uri="{BB962C8B-B14F-4D97-AF65-F5344CB8AC3E}">
        <p14:creationId xmlns:p14="http://schemas.microsoft.com/office/powerpoint/2010/main" val="2535566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8D7DF-287B-3921-3F60-5CFAAC5B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E0913-8552-009F-6514-EF96E086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对于字符串</a:t>
            </a:r>
            <a:r>
              <a:rPr lang="en-US" altLang="zh-CN" dirty="0"/>
              <a:t>S</a:t>
            </a:r>
            <a:r>
              <a:rPr lang="zh-CN" altLang="en-US" dirty="0"/>
              <a:t>的每个前缀</a:t>
            </a:r>
            <a:r>
              <a:rPr lang="en-US" altLang="zh-CN" dirty="0"/>
              <a:t>S[0,i]</a:t>
            </a:r>
            <a:r>
              <a:rPr lang="zh-CN" altLang="en-US" dirty="0"/>
              <a:t>，求出</a:t>
            </a:r>
            <a:r>
              <a:rPr lang="en-US" altLang="zh-CN" dirty="0"/>
              <a:t>|Border(S[0,i])|</a:t>
            </a:r>
          </a:p>
          <a:p>
            <a:r>
              <a:rPr lang="zh-CN" altLang="en-US" dirty="0"/>
              <a:t>特别地，规定</a:t>
            </a:r>
            <a:r>
              <a:rPr lang="en-US" altLang="zh-CN" dirty="0"/>
              <a:t>|Border(S[0,0])|=0</a:t>
            </a:r>
          </a:p>
          <a:p>
            <a:r>
              <a:rPr lang="zh-CN" altLang="en-US" dirty="0"/>
              <a:t>例如，对于字符串</a:t>
            </a:r>
            <a:r>
              <a:rPr lang="en-US" altLang="zh-CN" dirty="0" err="1"/>
              <a:t>abcabcd</a:t>
            </a:r>
            <a:endParaRPr lang="en-US" altLang="zh-CN" dirty="0"/>
          </a:p>
          <a:p>
            <a:r>
              <a:rPr lang="en-US" altLang="zh-CN" dirty="0"/>
              <a:t>Border</a:t>
            </a:r>
            <a:r>
              <a:rPr lang="zh-CN" altLang="en-US" dirty="0"/>
              <a:t>数组为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KMP</a:t>
            </a:r>
            <a:r>
              <a:rPr lang="zh-CN" altLang="en-US" dirty="0"/>
              <a:t>算法可以在</a:t>
            </a:r>
            <a:r>
              <a:rPr lang="en-US" altLang="zh-CN" dirty="0"/>
              <a:t>O(n)</a:t>
            </a:r>
            <a:r>
              <a:rPr lang="zh-CN" altLang="en-US" dirty="0"/>
              <a:t>的时间内求出</a:t>
            </a:r>
            <a:r>
              <a:rPr lang="en-US" altLang="zh-CN" dirty="0"/>
              <a:t>Border</a:t>
            </a:r>
            <a:r>
              <a:rPr lang="zh-CN" altLang="en-US" dirty="0"/>
              <a:t>数组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B2ED9C-2AD2-7809-AD23-6D8C73A08841}"/>
              </a:ext>
            </a:extLst>
          </p:cNvPr>
          <p:cNvGraphicFramePr>
            <a:graphicFrameLocks noGrp="1"/>
          </p:cNvGraphicFramePr>
          <p:nvPr/>
        </p:nvGraphicFramePr>
        <p:xfrm>
          <a:off x="1182916" y="3969812"/>
          <a:ext cx="52653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98">
                  <a:extLst>
                    <a:ext uri="{9D8B030D-6E8A-4147-A177-3AD203B41FA5}">
                      <a16:colId xmlns:a16="http://schemas.microsoft.com/office/drawing/2014/main" val="3265160283"/>
                    </a:ext>
                  </a:extLst>
                </a:gridCol>
                <a:gridCol w="752198">
                  <a:extLst>
                    <a:ext uri="{9D8B030D-6E8A-4147-A177-3AD203B41FA5}">
                      <a16:colId xmlns:a16="http://schemas.microsoft.com/office/drawing/2014/main" val="1211209870"/>
                    </a:ext>
                  </a:extLst>
                </a:gridCol>
                <a:gridCol w="752198">
                  <a:extLst>
                    <a:ext uri="{9D8B030D-6E8A-4147-A177-3AD203B41FA5}">
                      <a16:colId xmlns:a16="http://schemas.microsoft.com/office/drawing/2014/main" val="1585393608"/>
                    </a:ext>
                  </a:extLst>
                </a:gridCol>
                <a:gridCol w="752198">
                  <a:extLst>
                    <a:ext uri="{9D8B030D-6E8A-4147-A177-3AD203B41FA5}">
                      <a16:colId xmlns:a16="http://schemas.microsoft.com/office/drawing/2014/main" val="1506506588"/>
                    </a:ext>
                  </a:extLst>
                </a:gridCol>
                <a:gridCol w="752198">
                  <a:extLst>
                    <a:ext uri="{9D8B030D-6E8A-4147-A177-3AD203B41FA5}">
                      <a16:colId xmlns:a16="http://schemas.microsoft.com/office/drawing/2014/main" val="1699583411"/>
                    </a:ext>
                  </a:extLst>
                </a:gridCol>
                <a:gridCol w="752198">
                  <a:extLst>
                    <a:ext uri="{9D8B030D-6E8A-4147-A177-3AD203B41FA5}">
                      <a16:colId xmlns:a16="http://schemas.microsoft.com/office/drawing/2014/main" val="3873582899"/>
                    </a:ext>
                  </a:extLst>
                </a:gridCol>
                <a:gridCol w="752198">
                  <a:extLst>
                    <a:ext uri="{9D8B030D-6E8A-4147-A177-3AD203B41FA5}">
                      <a16:colId xmlns:a16="http://schemas.microsoft.com/office/drawing/2014/main" val="2883476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3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038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679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8D7DF-287B-3921-3F60-5CFAAC5B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E0913-8552-009F-6514-EF96E086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如果直接大暴力，那么是</a:t>
            </a:r>
            <a:r>
              <a:rPr lang="en-US" altLang="zh-CN" dirty="0"/>
              <a:t>O(n^3)</a:t>
            </a:r>
            <a:r>
              <a:rPr lang="zh-CN" altLang="en-US" dirty="0"/>
              <a:t>的，因为要枚举</a:t>
            </a:r>
            <a:r>
              <a:rPr lang="en-US" altLang="zh-CN" dirty="0" err="1"/>
              <a:t>i,j</a:t>
            </a:r>
            <a:r>
              <a:rPr lang="zh-CN" altLang="en-US" dirty="0"/>
              <a:t>再判断子串是否相等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285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8D7DF-287B-3921-3F60-5CFAAC5B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E0913-8552-009F-6514-EF96E086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如果直接大暴力，那么是</a:t>
            </a:r>
            <a:r>
              <a:rPr lang="en-US" altLang="zh-CN" dirty="0"/>
              <a:t>O(n^3)</a:t>
            </a:r>
            <a:r>
              <a:rPr lang="zh-CN" altLang="en-US" dirty="0"/>
              <a:t>的，因为要枚举</a:t>
            </a:r>
            <a:r>
              <a:rPr lang="en-US" altLang="zh-CN" dirty="0" err="1"/>
              <a:t>i,j</a:t>
            </a:r>
            <a:r>
              <a:rPr lang="zh-CN" altLang="en-US" dirty="0"/>
              <a:t>再判断子串</a:t>
            </a:r>
            <a:r>
              <a:rPr lang="en-US" altLang="zh-CN" dirty="0"/>
              <a:t>S[0,j]</a:t>
            </a:r>
            <a:r>
              <a:rPr lang="zh-CN" altLang="en-US" dirty="0"/>
              <a:t>和</a:t>
            </a:r>
            <a:r>
              <a:rPr lang="en-US" altLang="zh-CN" dirty="0"/>
              <a:t>S[</a:t>
            </a:r>
            <a:r>
              <a:rPr lang="en-US" altLang="zh-CN" dirty="0" err="1"/>
              <a:t>i-j,i</a:t>
            </a:r>
            <a:r>
              <a:rPr lang="en-US" altLang="zh-CN" dirty="0"/>
              <a:t>]</a:t>
            </a:r>
            <a:r>
              <a:rPr lang="zh-CN" altLang="en-US" dirty="0"/>
              <a:t>是否相等</a:t>
            </a:r>
            <a:endParaRPr lang="en-US" altLang="zh-CN" dirty="0"/>
          </a:p>
          <a:p>
            <a:r>
              <a:rPr lang="zh-CN" altLang="en-US" dirty="0"/>
              <a:t>但是首先可以观察一个性质，那就是</a:t>
            </a:r>
            <a:r>
              <a:rPr lang="en-US" altLang="zh-CN" dirty="0"/>
              <a:t>Border[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相比于</a:t>
            </a:r>
            <a:r>
              <a:rPr lang="en-US" altLang="zh-CN" dirty="0"/>
              <a:t>Border[i-1]</a:t>
            </a:r>
            <a:r>
              <a:rPr lang="zh-CN" altLang="en-US" dirty="0"/>
              <a:t>至多增加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j</a:t>
            </a:r>
            <a:r>
              <a:rPr lang="zh-CN" altLang="en-US" dirty="0"/>
              <a:t>的枚举范围就</a:t>
            </a:r>
            <a:r>
              <a:rPr lang="en-US" altLang="zh-CN" dirty="0"/>
              <a:t>[0,i-1]</a:t>
            </a:r>
            <a:r>
              <a:rPr lang="zh-CN" altLang="en-US" dirty="0"/>
              <a:t>变成了</a:t>
            </a:r>
            <a:r>
              <a:rPr lang="en-US" altLang="zh-CN" dirty="0"/>
              <a:t>[0,Border[i-1]+1]</a:t>
            </a:r>
          </a:p>
          <a:p>
            <a:r>
              <a:rPr lang="zh-CN" altLang="en-US" dirty="0"/>
              <a:t>用一些势能分析可以分析出来总的复杂度是</a:t>
            </a:r>
            <a:r>
              <a:rPr lang="en-US" altLang="zh-CN" dirty="0"/>
              <a:t>O(n^2)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2241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8D7DF-287B-3921-3F60-5CFAAC5B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E0913-8552-009F-6514-EF96E086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]=s[Border[i-1]]</a:t>
            </a:r>
            <a:r>
              <a:rPr lang="zh-CN" altLang="en-US" dirty="0"/>
              <a:t>时，</a:t>
            </a:r>
            <a:r>
              <a:rPr lang="en-US" altLang="zh-CN" dirty="0"/>
              <a:t>Border[</a:t>
            </a:r>
            <a:r>
              <a:rPr lang="en-US" altLang="zh-CN" dirty="0" err="1"/>
              <a:t>i</a:t>
            </a:r>
            <a:r>
              <a:rPr lang="en-US" altLang="zh-CN" dirty="0"/>
              <a:t>]=Border[i-1]+1</a:t>
            </a:r>
          </a:p>
          <a:p>
            <a:r>
              <a:rPr lang="zh-CN" altLang="en-US" dirty="0"/>
              <a:t>前面我们通过这个优化，把复杂度降到</a:t>
            </a:r>
            <a:r>
              <a:rPr lang="en-US" altLang="zh-CN" dirty="0"/>
              <a:t>O(n^2)</a:t>
            </a:r>
          </a:p>
          <a:p>
            <a:r>
              <a:rPr lang="zh-CN" altLang="en-US" dirty="0"/>
              <a:t>现在考虑当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]!=s[Border[i-1]]</a:t>
            </a:r>
            <a:r>
              <a:rPr lang="zh-CN" altLang="en-US" dirty="0"/>
              <a:t>时能否继续加速</a:t>
            </a:r>
            <a:endParaRPr lang="en-US" altLang="zh-CN" dirty="0"/>
          </a:p>
          <a:p>
            <a:r>
              <a:rPr lang="zh-CN" altLang="en-US" dirty="0"/>
              <a:t>发现不等的时候可以一直跳</a:t>
            </a:r>
            <a:r>
              <a:rPr lang="en-US" altLang="zh-CN" dirty="0"/>
              <a:t>border</a:t>
            </a:r>
            <a:r>
              <a:rPr lang="zh-CN" altLang="en-US" dirty="0"/>
              <a:t>，时间复杂度</a:t>
            </a:r>
            <a:r>
              <a:rPr lang="en-US" altLang="zh-CN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21925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42C78-5127-23BB-C0E4-54697A08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16E99-9402-F299-59C5-C3F5685E459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prefix_function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vector&lt;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(j &gt;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[j]) j =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 -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[j])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j;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pi;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1419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F9496-B214-D032-FA94-2AC82FC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Border</a:t>
            </a:r>
            <a:r>
              <a:rPr lang="zh-CN" altLang="en-US" dirty="0"/>
              <a:t>的初步应用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ECC4-03D7-5FE1-55B2-954CF6602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给两个字符串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，求</a:t>
            </a:r>
            <a:r>
              <a:rPr lang="en-US" altLang="zh-CN" dirty="0"/>
              <a:t>t</a:t>
            </a:r>
            <a:r>
              <a:rPr lang="zh-CN" altLang="en-US" dirty="0"/>
              <a:t>在</a:t>
            </a:r>
            <a:r>
              <a:rPr lang="en-US" altLang="zh-CN" dirty="0"/>
              <a:t>s</a:t>
            </a:r>
            <a:r>
              <a:rPr lang="zh-CN" altLang="en-US" dirty="0"/>
              <a:t>里面出现的每个位置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363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F9496-B214-D032-FA94-2AC82FC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Border</a:t>
            </a:r>
            <a:r>
              <a:rPr lang="zh-CN" altLang="en-US" dirty="0"/>
              <a:t>的初步应用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ECC4-03D7-5FE1-55B2-954CF6602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给两个字符串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，求</a:t>
            </a:r>
            <a:r>
              <a:rPr lang="en-US" altLang="zh-CN" dirty="0"/>
              <a:t>t</a:t>
            </a:r>
            <a:r>
              <a:rPr lang="zh-CN" altLang="en-US" dirty="0"/>
              <a:t>在</a:t>
            </a:r>
            <a:r>
              <a:rPr lang="en-US" altLang="zh-CN" dirty="0"/>
              <a:t>s</a:t>
            </a:r>
            <a:r>
              <a:rPr lang="zh-CN" altLang="en-US" dirty="0"/>
              <a:t>里面出现的每个位置</a:t>
            </a:r>
            <a:endParaRPr lang="en-US" altLang="zh-CN" dirty="0"/>
          </a:p>
          <a:p>
            <a:r>
              <a:rPr lang="zh-CN" altLang="en-US" dirty="0"/>
              <a:t>构造字符串</a:t>
            </a:r>
            <a:r>
              <a:rPr lang="en-US" altLang="zh-CN" dirty="0" err="1"/>
              <a:t>t#s</a:t>
            </a:r>
            <a:r>
              <a:rPr lang="zh-CN" altLang="en-US" dirty="0"/>
              <a:t>，对</a:t>
            </a:r>
            <a:r>
              <a:rPr lang="en-US" altLang="zh-CN" dirty="0" err="1"/>
              <a:t>t#s</a:t>
            </a:r>
            <a:r>
              <a:rPr lang="zh-CN" altLang="en-US" dirty="0"/>
              <a:t>求</a:t>
            </a:r>
            <a:r>
              <a:rPr lang="en-US" altLang="zh-CN" dirty="0"/>
              <a:t>Border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那么满足</a:t>
            </a:r>
            <a:r>
              <a:rPr lang="en-US" altLang="zh-CN" dirty="0"/>
              <a:t>Border[</a:t>
            </a:r>
            <a:r>
              <a:rPr lang="en-US" altLang="zh-CN" dirty="0" err="1"/>
              <a:t>i</a:t>
            </a:r>
            <a:r>
              <a:rPr lang="en-US" altLang="zh-CN" dirty="0"/>
              <a:t>]=|t|</a:t>
            </a:r>
            <a:r>
              <a:rPr lang="zh-CN" altLang="en-US" dirty="0"/>
              <a:t>且</a:t>
            </a:r>
            <a:r>
              <a:rPr lang="en-US" altLang="zh-CN" dirty="0" err="1"/>
              <a:t>i</a:t>
            </a:r>
            <a:r>
              <a:rPr lang="en-US" altLang="zh-CN" dirty="0"/>
              <a:t>&gt;|t|</a:t>
            </a:r>
            <a:r>
              <a:rPr lang="zh-CN" altLang="en-US" dirty="0"/>
              <a:t>的位置</a:t>
            </a:r>
            <a:r>
              <a:rPr lang="en-US" altLang="zh-CN" dirty="0" err="1"/>
              <a:t>i</a:t>
            </a:r>
            <a:r>
              <a:rPr lang="en-US" altLang="zh-CN" dirty="0"/>
              <a:t>-|t|-1</a:t>
            </a:r>
            <a:r>
              <a:rPr lang="zh-CN" altLang="en-US" dirty="0"/>
              <a:t>就是</a:t>
            </a:r>
            <a:r>
              <a:rPr lang="en-US" altLang="zh-CN" dirty="0"/>
              <a:t>s</a:t>
            </a:r>
            <a:r>
              <a:rPr lang="zh-CN" altLang="en-US" dirty="0"/>
              <a:t>里面出现</a:t>
            </a:r>
            <a:r>
              <a:rPr lang="en-US" altLang="zh-CN" dirty="0"/>
              <a:t>t</a:t>
            </a:r>
            <a:r>
              <a:rPr lang="zh-CN" altLang="en-US" dirty="0"/>
              <a:t>的位置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0137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FBF7-1F9E-4F1A-8C96-F4BFB69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Border</a:t>
            </a:r>
            <a:r>
              <a:rPr lang="zh-CN" altLang="en-US" dirty="0"/>
              <a:t>的初步应用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E79EB-54C6-488C-A88F-2B418AE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S[1,p]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的一个</a:t>
            </a:r>
            <a:r>
              <a:rPr lang="en-US" altLang="zh-CN" dirty="0"/>
              <a:t>Border </a:t>
            </a:r>
            <a:r>
              <a:rPr lang="en-US" altLang="zh-CN" dirty="0">
                <a:sym typeface="Wingdings" panose="05000000000000000000" pitchFamily="2" charset="2"/>
              </a:rPr>
              <a:t> n-p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>
                <a:sym typeface="Wingdings" panose="05000000000000000000" pitchFamily="2" charset="2"/>
              </a:rPr>
              <a:t>S</a:t>
            </a:r>
            <a:r>
              <a:rPr lang="zh-CN" altLang="en-US" dirty="0">
                <a:sym typeface="Wingdings" panose="05000000000000000000" pitchFamily="2" charset="2"/>
              </a:rPr>
              <a:t>的一个周期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2F1E25-EAA4-4F7A-80A0-0052D230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3472"/>
            <a:ext cx="7780670" cy="20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92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FBF7-1F9E-4F1A-8C96-F4BFB69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Border</a:t>
            </a:r>
            <a:r>
              <a:rPr lang="zh-CN" altLang="en-US" dirty="0"/>
              <a:t>相关的定理（</a:t>
            </a:r>
            <a:r>
              <a:rPr lang="en-US" altLang="zh-CN" dirty="0"/>
              <a:t>fail</a:t>
            </a:r>
            <a:r>
              <a:rPr lang="zh-CN" altLang="en-US" dirty="0"/>
              <a:t>树为主）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E79EB-54C6-488C-A88F-2B418AE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S[1,p]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的一个</a:t>
            </a:r>
            <a:r>
              <a:rPr lang="en-US" altLang="zh-CN" dirty="0"/>
              <a:t>Border </a:t>
            </a:r>
            <a:r>
              <a:rPr lang="en-US" altLang="zh-CN" dirty="0">
                <a:sym typeface="Wingdings" panose="05000000000000000000" pitchFamily="2" charset="2"/>
              </a:rPr>
              <a:t> n-p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>
                <a:sym typeface="Wingdings" panose="05000000000000000000" pitchFamily="2" charset="2"/>
              </a:rPr>
              <a:t>S</a:t>
            </a:r>
            <a:r>
              <a:rPr lang="zh-CN" altLang="en-US" dirty="0">
                <a:sym typeface="Wingdings" panose="05000000000000000000" pitchFamily="2" charset="2"/>
              </a:rPr>
              <a:t>的一个周期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KMP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en-US" altLang="zh-CN" dirty="0">
                <a:sym typeface="Wingdings" panose="05000000000000000000" pitchFamily="2" charset="2"/>
              </a:rPr>
              <a:t>fail</a:t>
            </a:r>
            <a:r>
              <a:rPr lang="zh-CN" altLang="en-US" dirty="0">
                <a:sym typeface="Wingdings" panose="05000000000000000000" pitchFamily="2" charset="2"/>
              </a:rPr>
              <a:t>数组刻画的就是各个前缀的</a:t>
            </a:r>
            <a:r>
              <a:rPr lang="en-US" altLang="zh-CN" dirty="0" err="1">
                <a:sym typeface="Wingdings" panose="05000000000000000000" pitchFamily="2" charset="2"/>
              </a:rPr>
              <a:t>maxBorder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Border(S)</a:t>
            </a:r>
            <a:r>
              <a:rPr lang="zh-CN" altLang="en-US" dirty="0">
                <a:sym typeface="Wingdings" panose="05000000000000000000" pitchFamily="2" charset="2"/>
              </a:rPr>
              <a:t>由</a:t>
            </a:r>
            <a:r>
              <a:rPr lang="en-US" altLang="zh-CN" dirty="0" err="1">
                <a:sym typeface="Wingdings" panose="05000000000000000000" pitchFamily="2" charset="2"/>
              </a:rPr>
              <a:t>maxBorder</a:t>
            </a:r>
            <a:r>
              <a:rPr lang="en-US" altLang="zh-CN" dirty="0">
                <a:sym typeface="Wingdings" panose="05000000000000000000" pitchFamily="2" charset="2"/>
              </a:rPr>
              <a:t>(S)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Border(</a:t>
            </a:r>
            <a:r>
              <a:rPr lang="en-US" altLang="zh-CN" dirty="0" err="1">
                <a:sym typeface="Wingdings" panose="05000000000000000000" pitchFamily="2" charset="2"/>
              </a:rPr>
              <a:t>maxBorder</a:t>
            </a:r>
            <a:r>
              <a:rPr lang="en-US" altLang="zh-CN" dirty="0">
                <a:sym typeface="Wingdings" panose="05000000000000000000" pitchFamily="2" charset="2"/>
              </a:rPr>
              <a:t>(S))</a:t>
            </a:r>
            <a:r>
              <a:rPr lang="zh-CN" altLang="en-US" dirty="0">
                <a:sym typeface="Wingdings" panose="05000000000000000000" pitchFamily="2" charset="2"/>
              </a:rPr>
              <a:t>两个部分组成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7037DA-C292-43F1-99C0-DEE83EA9A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91558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98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FBF7-1F9E-4F1A-8C96-F4BFB69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Border</a:t>
            </a:r>
            <a:r>
              <a:rPr lang="zh-CN" altLang="en-US" dirty="0"/>
              <a:t>相关的定理（</a:t>
            </a:r>
            <a:r>
              <a:rPr lang="en-US" altLang="zh-CN" dirty="0"/>
              <a:t>fail</a:t>
            </a:r>
            <a:r>
              <a:rPr lang="zh-CN" altLang="en-US" dirty="0"/>
              <a:t>树为主）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E79EB-54C6-488C-A88F-2B418AE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S[1,p]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的一个</a:t>
            </a:r>
            <a:r>
              <a:rPr lang="en-US" altLang="zh-CN" dirty="0"/>
              <a:t>Border </a:t>
            </a:r>
            <a:r>
              <a:rPr lang="en-US" altLang="zh-CN" dirty="0">
                <a:sym typeface="Wingdings" panose="05000000000000000000" pitchFamily="2" charset="2"/>
              </a:rPr>
              <a:t> n-p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>
                <a:sym typeface="Wingdings" panose="05000000000000000000" pitchFamily="2" charset="2"/>
              </a:rPr>
              <a:t>S</a:t>
            </a:r>
            <a:r>
              <a:rPr lang="zh-CN" altLang="en-US" dirty="0">
                <a:sym typeface="Wingdings" panose="05000000000000000000" pitchFamily="2" charset="2"/>
              </a:rPr>
              <a:t>的一个周期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KMP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en-US" altLang="zh-CN" dirty="0">
                <a:sym typeface="Wingdings" panose="05000000000000000000" pitchFamily="2" charset="2"/>
              </a:rPr>
              <a:t>fail</a:t>
            </a:r>
            <a:r>
              <a:rPr lang="zh-CN" altLang="en-US" dirty="0">
                <a:sym typeface="Wingdings" panose="05000000000000000000" pitchFamily="2" charset="2"/>
              </a:rPr>
              <a:t>数组刻画的就是各个前缀的</a:t>
            </a:r>
            <a:r>
              <a:rPr lang="en-US" altLang="zh-CN" dirty="0" err="1">
                <a:sym typeface="Wingdings" panose="05000000000000000000" pitchFamily="2" charset="2"/>
              </a:rPr>
              <a:t>maxBorder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Border(S)</a:t>
            </a:r>
            <a:r>
              <a:rPr lang="zh-CN" altLang="en-US" dirty="0">
                <a:sym typeface="Wingdings" panose="05000000000000000000" pitchFamily="2" charset="2"/>
              </a:rPr>
              <a:t>由</a:t>
            </a:r>
            <a:r>
              <a:rPr lang="en-US" altLang="zh-CN" dirty="0" err="1">
                <a:sym typeface="Wingdings" panose="05000000000000000000" pitchFamily="2" charset="2"/>
              </a:rPr>
              <a:t>maxBorder</a:t>
            </a:r>
            <a:r>
              <a:rPr lang="en-US" altLang="zh-CN" dirty="0">
                <a:sym typeface="Wingdings" panose="05000000000000000000" pitchFamily="2" charset="2"/>
              </a:rPr>
              <a:t>(S)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Border(</a:t>
            </a:r>
            <a:r>
              <a:rPr lang="en-US" altLang="zh-CN" dirty="0" err="1">
                <a:sym typeface="Wingdings" panose="05000000000000000000" pitchFamily="2" charset="2"/>
              </a:rPr>
              <a:t>maxBorder</a:t>
            </a:r>
            <a:r>
              <a:rPr lang="en-US" altLang="zh-CN" dirty="0">
                <a:sym typeface="Wingdings" panose="05000000000000000000" pitchFamily="2" charset="2"/>
              </a:rPr>
              <a:t>(S))</a:t>
            </a:r>
            <a:r>
              <a:rPr lang="zh-CN" altLang="en-US" dirty="0">
                <a:sym typeface="Wingdings" panose="05000000000000000000" pitchFamily="2" charset="2"/>
              </a:rPr>
              <a:t>两个部分组成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S</a:t>
            </a:r>
            <a:r>
              <a:rPr lang="zh-CN" altLang="en-US" dirty="0">
                <a:sym typeface="Wingdings" panose="05000000000000000000" pitchFamily="2" charset="2"/>
              </a:rPr>
              <a:t>的所有</a:t>
            </a:r>
            <a:r>
              <a:rPr lang="en-US" altLang="zh-CN" dirty="0">
                <a:sym typeface="Wingdings" panose="05000000000000000000" pitchFamily="2" charset="2"/>
              </a:rPr>
              <a:t>Border</a:t>
            </a:r>
            <a:r>
              <a:rPr lang="zh-CN" altLang="en-US" dirty="0">
                <a:sym typeface="Wingdings" panose="05000000000000000000" pitchFamily="2" charset="2"/>
              </a:rPr>
              <a:t>的长度为</a:t>
            </a:r>
            <a:r>
              <a:rPr lang="en-US" altLang="zh-CN" dirty="0">
                <a:sym typeface="Wingdings" panose="05000000000000000000" pitchFamily="2" charset="2"/>
              </a:rPr>
              <a:t>: {fail[n],fail[fail[n]],...}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利用</a:t>
            </a:r>
            <a:r>
              <a:rPr lang="en-US" altLang="zh-CN" dirty="0">
                <a:sym typeface="Wingdings" panose="05000000000000000000" pitchFamily="2" charset="2"/>
              </a:rPr>
              <a:t>KMP</a:t>
            </a:r>
            <a:r>
              <a:rPr lang="zh-CN" altLang="en-US" dirty="0">
                <a:sym typeface="Wingdings" panose="05000000000000000000" pitchFamily="2" charset="2"/>
              </a:rPr>
              <a:t>把</a:t>
            </a:r>
            <a:r>
              <a:rPr lang="en-US" altLang="zh-CN" dirty="0">
                <a:sym typeface="Wingdings" panose="05000000000000000000" pitchFamily="2" charset="2"/>
              </a:rPr>
              <a:t>fail</a:t>
            </a:r>
            <a:r>
              <a:rPr lang="zh-CN" altLang="en-US" dirty="0">
                <a:sym typeface="Wingdings" panose="05000000000000000000" pitchFamily="2" charset="2"/>
              </a:rPr>
              <a:t>树建出来（连边</a:t>
            </a:r>
            <a:r>
              <a:rPr lang="en-US" altLang="zh-CN" dirty="0">
                <a:sym typeface="Wingdings" panose="05000000000000000000" pitchFamily="2" charset="2"/>
              </a:rPr>
              <a:t>: (fail[n],n)</a:t>
            </a:r>
            <a:r>
              <a:rPr lang="zh-CN" altLang="en-US" dirty="0">
                <a:sym typeface="Wingdings" panose="05000000000000000000" pitchFamily="2" charset="2"/>
              </a:rPr>
              <a:t>），一个点的所有</a:t>
            </a:r>
            <a:r>
              <a:rPr lang="en-US" altLang="zh-CN" dirty="0">
                <a:sym typeface="Wingdings" panose="05000000000000000000" pitchFamily="2" charset="2"/>
              </a:rPr>
              <a:t>Border</a:t>
            </a:r>
            <a:r>
              <a:rPr lang="zh-CN" altLang="en-US" dirty="0">
                <a:sym typeface="Wingdings" panose="05000000000000000000" pitchFamily="2" charset="2"/>
              </a:rPr>
              <a:t>就是这个点到根的路径上的所有的点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904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C0F91-246A-7AAB-03FB-64406A9A2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8A846-46F0-F974-037C-9093B8739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18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FBF7-1F9E-4F1A-8C96-F4BFB69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Border</a:t>
            </a:r>
            <a:r>
              <a:rPr lang="zh-CN" altLang="en-US" dirty="0"/>
              <a:t>相关的定理（</a:t>
            </a:r>
            <a:r>
              <a:rPr lang="en-US" altLang="zh-CN" dirty="0"/>
              <a:t>fail</a:t>
            </a:r>
            <a:r>
              <a:rPr lang="zh-CN" altLang="en-US" dirty="0"/>
              <a:t>树为主）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E79EB-54C6-488C-A88F-2B418AE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</a:t>
            </a:r>
            <a:r>
              <a:rPr lang="en-US" altLang="zh-CN" dirty="0"/>
              <a:t>s</a:t>
            </a:r>
            <a:r>
              <a:rPr lang="zh-CN" altLang="en-US" dirty="0"/>
              <a:t>的每个前缀在</a:t>
            </a:r>
            <a:r>
              <a:rPr lang="en-US" altLang="zh-CN" dirty="0"/>
              <a:t>s</a:t>
            </a:r>
            <a:r>
              <a:rPr lang="zh-CN" altLang="en-US" dirty="0"/>
              <a:t>中出现的次数</a:t>
            </a:r>
            <a:endParaRPr lang="en-US" altLang="zh-CN" dirty="0"/>
          </a:p>
          <a:p>
            <a:r>
              <a:rPr lang="zh-CN" altLang="en-US" dirty="0">
                <a:sym typeface="Wingdings" panose="05000000000000000000" pitchFamily="2" charset="2"/>
              </a:rPr>
              <a:t>把</a:t>
            </a:r>
            <a:r>
              <a:rPr lang="en-US" altLang="zh-CN" dirty="0">
                <a:sym typeface="Wingdings" panose="05000000000000000000" pitchFamily="2" charset="2"/>
              </a:rPr>
              <a:t>fail</a:t>
            </a:r>
            <a:r>
              <a:rPr lang="zh-CN" altLang="en-US" dirty="0">
                <a:sym typeface="Wingdings" panose="05000000000000000000" pitchFamily="2" charset="2"/>
              </a:rPr>
              <a:t>树建出来，然后出现次数就是子树</a:t>
            </a:r>
            <a:r>
              <a:rPr lang="en-US" altLang="zh-CN" dirty="0">
                <a:sym typeface="Wingdings" panose="05000000000000000000" pitchFamily="2" charset="2"/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643448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FBF7-1F9E-4F1A-8C96-F4BFB69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Border</a:t>
            </a:r>
            <a:r>
              <a:rPr lang="zh-CN" altLang="en-US" dirty="0"/>
              <a:t>相关的定理（</a:t>
            </a:r>
            <a:r>
              <a:rPr lang="en-US" altLang="zh-CN" dirty="0"/>
              <a:t>fail</a:t>
            </a:r>
            <a:r>
              <a:rPr lang="zh-CN" altLang="en-US" dirty="0"/>
              <a:t>树为主）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E79EB-54C6-488C-A88F-2B418AE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</a:t>
            </a:r>
            <a:r>
              <a:rPr lang="en-US" altLang="zh-CN" dirty="0"/>
              <a:t>s</a:t>
            </a:r>
            <a:r>
              <a:rPr lang="zh-CN" altLang="en-US" dirty="0"/>
              <a:t>的每个前缀在</a:t>
            </a:r>
            <a:r>
              <a:rPr lang="en-US" altLang="zh-CN" dirty="0"/>
              <a:t>t</a:t>
            </a:r>
            <a:r>
              <a:rPr lang="zh-CN" altLang="en-US" dirty="0"/>
              <a:t>中出现的次数</a:t>
            </a:r>
            <a:endParaRPr lang="en-US" altLang="zh-CN" dirty="0"/>
          </a:p>
          <a:p>
            <a:r>
              <a:rPr lang="zh-CN" altLang="en-US" dirty="0">
                <a:sym typeface="Wingdings" panose="05000000000000000000" pitchFamily="2" charset="2"/>
              </a:rPr>
              <a:t>把</a:t>
            </a:r>
            <a:r>
              <a:rPr lang="en-US" altLang="zh-CN" dirty="0" err="1">
                <a:sym typeface="Wingdings" panose="05000000000000000000" pitchFamily="2" charset="2"/>
              </a:rPr>
              <a:t>s#t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en-US" altLang="zh-CN" dirty="0">
                <a:sym typeface="Wingdings" panose="05000000000000000000" pitchFamily="2" charset="2"/>
              </a:rPr>
              <a:t>fail</a:t>
            </a:r>
            <a:r>
              <a:rPr lang="zh-CN" altLang="en-US" dirty="0">
                <a:sym typeface="Wingdings" panose="05000000000000000000" pitchFamily="2" charset="2"/>
              </a:rPr>
              <a:t>树建出来，然后出现次数就是子树</a:t>
            </a:r>
            <a:r>
              <a:rPr lang="en-US" altLang="zh-CN" dirty="0">
                <a:sym typeface="Wingdings" panose="05000000000000000000" pitchFamily="2" charset="2"/>
              </a:rPr>
              <a:t>size</a:t>
            </a:r>
            <a:r>
              <a:rPr lang="zh-CN" altLang="en-US" dirty="0">
                <a:sym typeface="Wingdings" panose="05000000000000000000" pitchFamily="2" charset="2"/>
              </a:rPr>
              <a:t>，但是算</a:t>
            </a:r>
            <a:r>
              <a:rPr lang="en-US" altLang="zh-CN" dirty="0">
                <a:sym typeface="Wingdings" panose="05000000000000000000" pitchFamily="2" charset="2"/>
              </a:rPr>
              <a:t>size</a:t>
            </a:r>
            <a:r>
              <a:rPr lang="zh-CN" altLang="en-US" dirty="0">
                <a:sym typeface="Wingdings" panose="05000000000000000000" pitchFamily="2" charset="2"/>
              </a:rPr>
              <a:t>的过程中只把</a:t>
            </a:r>
            <a:r>
              <a:rPr lang="en-US" altLang="zh-CN" dirty="0">
                <a:sym typeface="Wingdings" panose="05000000000000000000" pitchFamily="2" charset="2"/>
              </a:rPr>
              <a:t>t</a:t>
            </a:r>
            <a:r>
              <a:rPr lang="zh-CN" altLang="en-US" dirty="0">
                <a:sym typeface="Wingdings" panose="05000000000000000000" pitchFamily="2" charset="2"/>
              </a:rPr>
              <a:t>的那些点算进去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2675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FBF7-1F9E-4F1A-8C96-F4BFB69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bzoj</a:t>
            </a:r>
            <a:r>
              <a:rPr lang="en-US" altLang="zh-CN" dirty="0"/>
              <a:t> 1511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E79EB-54C6-488C-A88F-2B418AE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对于一个仅含小写字母的字符串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，</a:t>
            </a:r>
            <a:r>
              <a:rPr lang="en-US" altLang="zh-CN" dirty="0">
                <a:sym typeface="Wingdings" panose="05000000000000000000" pitchFamily="2" charset="2"/>
              </a:rPr>
              <a:t>P</a:t>
            </a:r>
            <a:r>
              <a:rPr lang="zh-CN" altLang="en-US" dirty="0">
                <a:sym typeface="Wingdings" panose="05000000000000000000" pitchFamily="2" charset="2"/>
              </a:rPr>
              <a:t>为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的前缀且</a:t>
            </a:r>
            <a:r>
              <a:rPr lang="en-US" altLang="zh-CN" dirty="0">
                <a:sym typeface="Wingdings" panose="05000000000000000000" pitchFamily="2" charset="2"/>
              </a:rPr>
              <a:t>P!=A</a:t>
            </a:r>
            <a:r>
              <a:rPr lang="zh-CN" altLang="en-US" dirty="0">
                <a:sym typeface="Wingdings" panose="05000000000000000000" pitchFamily="2" charset="2"/>
              </a:rPr>
              <a:t>，那么我们称</a:t>
            </a:r>
            <a:r>
              <a:rPr lang="en-US" altLang="zh-CN" dirty="0">
                <a:sym typeface="Wingdings" panose="05000000000000000000" pitchFamily="2" charset="2"/>
              </a:rPr>
              <a:t>P</a:t>
            </a:r>
            <a:r>
              <a:rPr lang="zh-CN" altLang="en-US" dirty="0">
                <a:sym typeface="Wingdings" panose="05000000000000000000" pitchFamily="2" charset="2"/>
              </a:rPr>
              <a:t>为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en-US" altLang="zh-CN" dirty="0">
                <a:sym typeface="Wingdings" panose="05000000000000000000" pitchFamily="2" charset="2"/>
              </a:rPr>
              <a:t>proper</a:t>
            </a:r>
            <a:r>
              <a:rPr lang="zh-CN" altLang="en-US" dirty="0">
                <a:sym typeface="Wingdings" panose="05000000000000000000" pitchFamily="2" charset="2"/>
              </a:rPr>
              <a:t>前缀。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规定字符串</a:t>
            </a:r>
            <a:r>
              <a:rPr lang="en-US" altLang="zh-CN" dirty="0">
                <a:sym typeface="Wingdings" panose="05000000000000000000" pitchFamily="2" charset="2"/>
              </a:rPr>
              <a:t>Q</a:t>
            </a:r>
            <a:r>
              <a:rPr lang="zh-CN" altLang="en-US" dirty="0">
                <a:sym typeface="Wingdings" panose="05000000000000000000" pitchFamily="2" charset="2"/>
              </a:rPr>
              <a:t>（可以是空串）表示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的周期，当且仅当</a:t>
            </a:r>
            <a:r>
              <a:rPr lang="en-US" altLang="zh-CN" dirty="0">
                <a:sym typeface="Wingdings" panose="05000000000000000000" pitchFamily="2" charset="2"/>
              </a:rPr>
              <a:t>Q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en-US" altLang="zh-CN" dirty="0">
                <a:sym typeface="Wingdings" panose="05000000000000000000" pitchFamily="2" charset="2"/>
              </a:rPr>
              <a:t>proper</a:t>
            </a:r>
            <a:r>
              <a:rPr lang="zh-CN" altLang="en-US" dirty="0">
                <a:sym typeface="Wingdings" panose="05000000000000000000" pitchFamily="2" charset="2"/>
              </a:rPr>
              <a:t>前缀且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>
                <a:sym typeface="Wingdings" panose="05000000000000000000" pitchFamily="2" charset="2"/>
              </a:rPr>
              <a:t>Q+Q</a:t>
            </a:r>
            <a:r>
              <a:rPr lang="zh-CN" altLang="en-US" dirty="0">
                <a:sym typeface="Wingdings" panose="05000000000000000000" pitchFamily="2" charset="2"/>
              </a:rPr>
              <a:t>的前缀。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例如 </a:t>
            </a:r>
            <a:r>
              <a:rPr lang="en-US" altLang="zh-CN" dirty="0">
                <a:sym typeface="Wingdings" panose="05000000000000000000" pitchFamily="2" charset="2"/>
              </a:rPr>
              <a:t>ab </a:t>
            </a:r>
            <a:r>
              <a:rPr lang="zh-CN" altLang="en-US" dirty="0">
                <a:sym typeface="Wingdings" panose="05000000000000000000" pitchFamily="2" charset="2"/>
              </a:rPr>
              <a:t>是 </a:t>
            </a:r>
            <a:r>
              <a:rPr lang="en-US" altLang="zh-CN" dirty="0" err="1">
                <a:sym typeface="Wingdings" panose="05000000000000000000" pitchFamily="2" charset="2"/>
              </a:rPr>
              <a:t>abab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的一个周期，因为 </a:t>
            </a:r>
            <a:r>
              <a:rPr lang="en-US" altLang="zh-CN" dirty="0">
                <a:sym typeface="Wingdings" panose="05000000000000000000" pitchFamily="2" charset="2"/>
              </a:rPr>
              <a:t>ab </a:t>
            </a:r>
            <a:r>
              <a:rPr lang="zh-CN" altLang="en-US" dirty="0">
                <a:sym typeface="Wingdings" panose="05000000000000000000" pitchFamily="2" charset="2"/>
              </a:rPr>
              <a:t>是 </a:t>
            </a:r>
            <a:r>
              <a:rPr lang="en-US" altLang="zh-CN" dirty="0" err="1">
                <a:sym typeface="Wingdings" panose="05000000000000000000" pitchFamily="2" charset="2"/>
              </a:rPr>
              <a:t>abab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的 </a:t>
            </a:r>
            <a:r>
              <a:rPr lang="en-US" altLang="zh-CN" dirty="0">
                <a:sym typeface="Wingdings" panose="05000000000000000000" pitchFamily="2" charset="2"/>
              </a:rPr>
              <a:t>proper </a:t>
            </a:r>
            <a:r>
              <a:rPr lang="zh-CN" altLang="en-US" dirty="0">
                <a:sym typeface="Wingdings" panose="05000000000000000000" pitchFamily="2" charset="2"/>
              </a:rPr>
              <a:t>前缀，且 </a:t>
            </a:r>
            <a:r>
              <a:rPr lang="en-US" altLang="zh-CN" dirty="0" err="1">
                <a:sym typeface="Wingdings" panose="05000000000000000000" pitchFamily="2" charset="2"/>
              </a:rPr>
              <a:t>abab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是 </a:t>
            </a:r>
            <a:r>
              <a:rPr lang="en-US" altLang="zh-CN" dirty="0" err="1">
                <a:sym typeface="Wingdings" panose="05000000000000000000" pitchFamily="2" charset="2"/>
              </a:rPr>
              <a:t>ab+ab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的前缀。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求给定字符串所有前缀的最大周期长度之和。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|A|&lt;=1e6</a:t>
            </a:r>
          </a:p>
        </p:txBody>
      </p:sp>
    </p:spTree>
    <p:extLst>
      <p:ext uri="{BB962C8B-B14F-4D97-AF65-F5344CB8AC3E}">
        <p14:creationId xmlns:p14="http://schemas.microsoft.com/office/powerpoint/2010/main" val="4130843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FBF7-1F9E-4F1A-8C96-F4BFB69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bzoj</a:t>
            </a:r>
            <a:r>
              <a:rPr lang="en-US" altLang="zh-CN" dirty="0"/>
              <a:t> 1511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E79EB-54C6-488C-A88F-2B418AE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画图就可以发现这个题的周期的定义和我们之前说的周期比较相似（虽然表述差得有点远）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都是</a:t>
            </a:r>
            <a:r>
              <a:rPr lang="en-US" altLang="zh-CN" dirty="0">
                <a:sym typeface="Wingdings" panose="05000000000000000000" pitchFamily="2" charset="2"/>
              </a:rPr>
              <a:t>|A|-|Border(A)|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和一般的周期不同的地方是这里还要求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*</a:t>
            </a:r>
            <a:r>
              <a:rPr lang="en-US" altLang="zh-CN" dirty="0">
                <a:sym typeface="Wingdings" panose="05000000000000000000" pitchFamily="2" charset="2"/>
              </a:rPr>
              <a:t>(|A|-|Border(A)|)&gt;=|A|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化简就是</a:t>
            </a:r>
            <a:r>
              <a:rPr lang="en-US" altLang="zh-CN" dirty="0">
                <a:sym typeface="Wingdings" panose="05000000000000000000" pitchFamily="2" charset="2"/>
              </a:rPr>
              <a:t>Border(A)&lt;=|A|/2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另外，题目要求最大周期，所以应该是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|A|-|</a:t>
            </a:r>
            <a:r>
              <a:rPr lang="en-US" altLang="zh-CN" dirty="0" err="1">
                <a:sym typeface="Wingdings" panose="05000000000000000000" pitchFamily="2" charset="2"/>
              </a:rPr>
              <a:t>minBorder</a:t>
            </a:r>
            <a:r>
              <a:rPr lang="en-US" altLang="zh-CN" dirty="0">
                <a:sym typeface="Wingdings" panose="05000000000000000000" pitchFamily="2" charset="2"/>
              </a:rPr>
              <a:t>(A)| (</a:t>
            </a:r>
            <a:r>
              <a:rPr lang="en-US" altLang="zh-CN" dirty="0" err="1">
                <a:sym typeface="Wingdings" panose="05000000000000000000" pitchFamily="2" charset="2"/>
              </a:rPr>
              <a:t>minBorder</a:t>
            </a:r>
            <a:r>
              <a:rPr lang="en-US" altLang="zh-CN" dirty="0">
                <a:sym typeface="Wingdings" panose="05000000000000000000" pitchFamily="2" charset="2"/>
              </a:rPr>
              <a:t>(A)&lt;=|A|/2)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或者</a:t>
            </a:r>
            <a:r>
              <a:rPr lang="en-US" altLang="zh-CN" dirty="0">
                <a:sym typeface="Wingdings" panose="05000000000000000000" pitchFamily="2" charset="2"/>
              </a:rPr>
              <a:t>0 (</a:t>
            </a:r>
            <a:r>
              <a:rPr lang="en-US" altLang="zh-CN" dirty="0" err="1">
                <a:sym typeface="Wingdings" panose="05000000000000000000" pitchFamily="2" charset="2"/>
              </a:rPr>
              <a:t>minBorder</a:t>
            </a:r>
            <a:r>
              <a:rPr lang="en-US" altLang="zh-CN" dirty="0">
                <a:sym typeface="Wingdings" panose="05000000000000000000" pitchFamily="2" charset="2"/>
              </a:rPr>
              <a:t>(A)&gt;|A|/2)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758FCF-3BFD-4A72-BCFF-06C6DEA8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0"/>
            <a:ext cx="6581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68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FBF7-1F9E-4F1A-8C96-F4BFB69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bzoj</a:t>
            </a:r>
            <a:r>
              <a:rPr lang="en-US" altLang="zh-CN" dirty="0"/>
              <a:t> 1511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E79EB-54C6-488C-A88F-2B418AE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另外，题目要求最大周期，所以应该是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|A|-|</a:t>
            </a:r>
            <a:r>
              <a:rPr lang="en-US" altLang="zh-CN" dirty="0" err="1">
                <a:sym typeface="Wingdings" panose="05000000000000000000" pitchFamily="2" charset="2"/>
              </a:rPr>
              <a:t>minBorder</a:t>
            </a:r>
            <a:r>
              <a:rPr lang="en-US" altLang="zh-CN" dirty="0">
                <a:sym typeface="Wingdings" panose="05000000000000000000" pitchFamily="2" charset="2"/>
              </a:rPr>
              <a:t>(A)| (|</a:t>
            </a:r>
            <a:r>
              <a:rPr lang="en-US" altLang="zh-CN" dirty="0" err="1">
                <a:sym typeface="Wingdings" panose="05000000000000000000" pitchFamily="2" charset="2"/>
              </a:rPr>
              <a:t>minBorder</a:t>
            </a:r>
            <a:r>
              <a:rPr lang="en-US" altLang="zh-CN" dirty="0">
                <a:sym typeface="Wingdings" panose="05000000000000000000" pitchFamily="2" charset="2"/>
              </a:rPr>
              <a:t>(A)|&lt;=|A|/2)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或者</a:t>
            </a:r>
            <a:r>
              <a:rPr lang="en-US" altLang="zh-CN" dirty="0">
                <a:sym typeface="Wingdings" panose="05000000000000000000" pitchFamily="2" charset="2"/>
              </a:rPr>
              <a:t>0 (|</a:t>
            </a:r>
            <a:r>
              <a:rPr lang="en-US" altLang="zh-CN" dirty="0" err="1">
                <a:sym typeface="Wingdings" panose="05000000000000000000" pitchFamily="2" charset="2"/>
              </a:rPr>
              <a:t>minBorder</a:t>
            </a:r>
            <a:r>
              <a:rPr lang="en-US" altLang="zh-CN" dirty="0">
                <a:sym typeface="Wingdings" panose="05000000000000000000" pitchFamily="2" charset="2"/>
              </a:rPr>
              <a:t>(A)|&gt;|A|/2)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不过</a:t>
            </a:r>
            <a:r>
              <a:rPr lang="en-US" altLang="zh-CN" dirty="0">
                <a:sym typeface="Wingdings" panose="05000000000000000000" pitchFamily="2" charset="2"/>
              </a:rPr>
              <a:t>|</a:t>
            </a:r>
            <a:r>
              <a:rPr lang="en-US" altLang="zh-CN" dirty="0" err="1">
                <a:sym typeface="Wingdings" panose="05000000000000000000" pitchFamily="2" charset="2"/>
              </a:rPr>
              <a:t>minBorder</a:t>
            </a:r>
            <a:r>
              <a:rPr lang="en-US" altLang="zh-CN" dirty="0">
                <a:sym typeface="Wingdings" panose="05000000000000000000" pitchFamily="2" charset="2"/>
              </a:rPr>
              <a:t>(A)|</a:t>
            </a:r>
            <a:r>
              <a:rPr lang="zh-CN" altLang="en-US" dirty="0">
                <a:sym typeface="Wingdings" panose="05000000000000000000" pitchFamily="2" charset="2"/>
              </a:rPr>
              <a:t>不可能</a:t>
            </a:r>
            <a:r>
              <a:rPr lang="en-US" altLang="zh-CN" dirty="0">
                <a:sym typeface="Wingdings" panose="05000000000000000000" pitchFamily="2" charset="2"/>
              </a:rPr>
              <a:t>&gt;|A|/2</a:t>
            </a:r>
            <a:r>
              <a:rPr lang="zh-CN" altLang="en-US" dirty="0">
                <a:sym typeface="Wingdings" panose="05000000000000000000" pitchFamily="2" charset="2"/>
              </a:rPr>
              <a:t>（为什么？）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所以就是对于每个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的前缀</a:t>
            </a:r>
            <a:r>
              <a:rPr lang="en-US" altLang="zh-CN" dirty="0">
                <a:sym typeface="Wingdings" panose="05000000000000000000" pitchFamily="2" charset="2"/>
              </a:rPr>
              <a:t>A[1,i]</a:t>
            </a:r>
            <a:r>
              <a:rPr lang="zh-CN" altLang="en-US" dirty="0">
                <a:sym typeface="Wingdings" panose="05000000000000000000" pitchFamily="2" charset="2"/>
              </a:rPr>
              <a:t>求一下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en-US" altLang="zh-CN" dirty="0">
                <a:sym typeface="Wingdings" panose="05000000000000000000" pitchFamily="2" charset="2"/>
              </a:rPr>
              <a:t>-|</a:t>
            </a:r>
            <a:r>
              <a:rPr lang="en-US" altLang="zh-CN" dirty="0" err="1">
                <a:sym typeface="Wingdings" panose="05000000000000000000" pitchFamily="2" charset="2"/>
              </a:rPr>
              <a:t>minBorder</a:t>
            </a:r>
            <a:r>
              <a:rPr lang="en-US" altLang="zh-CN" dirty="0">
                <a:sym typeface="Wingdings" panose="05000000000000000000" pitchFamily="2" charset="2"/>
              </a:rPr>
              <a:t>(A[1,i])|</a:t>
            </a:r>
            <a:r>
              <a:rPr lang="zh-CN" altLang="en-US" dirty="0">
                <a:sym typeface="Wingdings" panose="05000000000000000000" pitchFamily="2" charset="2"/>
              </a:rPr>
              <a:t>，然后再求和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前面那个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zh-CN" altLang="en-US" dirty="0">
                <a:sym typeface="Wingdings" panose="05000000000000000000" pitchFamily="2" charset="2"/>
              </a:rPr>
              <a:t>相加直接等差数列求和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所以就是求每个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的前缀</a:t>
            </a:r>
            <a:r>
              <a:rPr lang="en-US" altLang="zh-CN" dirty="0">
                <a:sym typeface="Wingdings" panose="05000000000000000000" pitchFamily="2" charset="2"/>
              </a:rPr>
              <a:t>A[1,i]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en-US" altLang="zh-CN" dirty="0">
                <a:sym typeface="Wingdings" panose="05000000000000000000" pitchFamily="2" charset="2"/>
              </a:rPr>
              <a:t>|</a:t>
            </a:r>
            <a:r>
              <a:rPr lang="en-US" altLang="zh-CN" dirty="0" err="1">
                <a:sym typeface="Wingdings" panose="05000000000000000000" pitchFamily="2" charset="2"/>
              </a:rPr>
              <a:t>minBorder</a:t>
            </a:r>
            <a:r>
              <a:rPr lang="en-US" altLang="zh-CN" dirty="0">
                <a:sym typeface="Wingdings" panose="05000000000000000000" pitchFamily="2" charset="2"/>
              </a:rPr>
              <a:t>(A[1,i])|</a:t>
            </a:r>
            <a:r>
              <a:rPr lang="zh-CN" altLang="en-US" dirty="0">
                <a:sym typeface="Wingdings" panose="05000000000000000000" pitchFamily="2" charset="2"/>
              </a:rPr>
              <a:t>的和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758FCF-3BFD-4A72-BCFF-06C6DEA8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0"/>
            <a:ext cx="6581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42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FBF7-1F9E-4F1A-8C96-F4BFB69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bzoj</a:t>
            </a:r>
            <a:r>
              <a:rPr lang="en-US" altLang="zh-CN" dirty="0"/>
              <a:t> 1511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E79EB-54C6-488C-A88F-2B418AE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求每个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的前缀</a:t>
            </a:r>
            <a:r>
              <a:rPr lang="en-US" altLang="zh-CN" dirty="0">
                <a:sym typeface="Wingdings" panose="05000000000000000000" pitchFamily="2" charset="2"/>
              </a:rPr>
              <a:t>A[1,i]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en-US" altLang="zh-CN" dirty="0">
                <a:sym typeface="Wingdings" panose="05000000000000000000" pitchFamily="2" charset="2"/>
              </a:rPr>
              <a:t>|</a:t>
            </a:r>
            <a:r>
              <a:rPr lang="en-US" altLang="zh-CN" dirty="0" err="1">
                <a:sym typeface="Wingdings" panose="05000000000000000000" pitchFamily="2" charset="2"/>
              </a:rPr>
              <a:t>minBorder</a:t>
            </a:r>
            <a:r>
              <a:rPr lang="en-US" altLang="zh-CN" dirty="0">
                <a:sym typeface="Wingdings" panose="05000000000000000000" pitchFamily="2" charset="2"/>
              </a:rPr>
              <a:t>(A[1,i])|</a:t>
            </a:r>
            <a:r>
              <a:rPr lang="zh-CN" altLang="en-US" dirty="0">
                <a:sym typeface="Wingdings" panose="05000000000000000000" pitchFamily="2" charset="2"/>
              </a:rPr>
              <a:t>的和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利用</a:t>
            </a:r>
            <a:r>
              <a:rPr lang="en-US" altLang="zh-CN" dirty="0">
                <a:sym typeface="Wingdings" panose="05000000000000000000" pitchFamily="2" charset="2"/>
              </a:rPr>
              <a:t>KMP</a:t>
            </a:r>
            <a:r>
              <a:rPr lang="zh-CN" altLang="en-US" dirty="0">
                <a:sym typeface="Wingdings" panose="05000000000000000000" pitchFamily="2" charset="2"/>
              </a:rPr>
              <a:t>把</a:t>
            </a:r>
            <a:r>
              <a:rPr lang="en-US" altLang="zh-CN" dirty="0">
                <a:sym typeface="Wingdings" panose="05000000000000000000" pitchFamily="2" charset="2"/>
              </a:rPr>
              <a:t>fail</a:t>
            </a:r>
            <a:r>
              <a:rPr lang="zh-CN" altLang="en-US" dirty="0">
                <a:sym typeface="Wingdings" panose="05000000000000000000" pitchFamily="2" charset="2"/>
              </a:rPr>
              <a:t>树建出来，每个点的答案是从根往这个点的方向走，走的第一个点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要算这个答案只需</a:t>
            </a:r>
            <a:r>
              <a:rPr lang="en-US" altLang="zh-CN" dirty="0" err="1">
                <a:sym typeface="Wingdings" panose="05000000000000000000" pitchFamily="2" charset="2"/>
              </a:rPr>
              <a:t>dfs</a:t>
            </a:r>
            <a:r>
              <a:rPr lang="zh-CN" altLang="en-US" dirty="0">
                <a:sym typeface="Wingdings" panose="05000000000000000000" pitchFamily="2" charset="2"/>
              </a:rPr>
              <a:t>一下这棵树就完了，时间复杂度</a:t>
            </a:r>
            <a:r>
              <a:rPr lang="en-US" altLang="zh-CN" dirty="0">
                <a:sym typeface="Wingdings" panose="05000000000000000000" pitchFamily="2" charset="2"/>
              </a:rPr>
              <a:t>O(n)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758FCF-3BFD-4A72-BCFF-06C6DEA8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0"/>
            <a:ext cx="6581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24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FBF7-1F9E-4F1A-8C96-F4BFB69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bzoj</a:t>
            </a:r>
            <a:r>
              <a:rPr lang="en-US" altLang="zh-CN" dirty="0"/>
              <a:t> 3670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E79EB-54C6-488C-A88F-2B418AE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给一个由小写字母构成的字符串</a:t>
            </a:r>
            <a:r>
              <a:rPr lang="en-US" altLang="zh-CN" dirty="0">
                <a:sym typeface="Wingdings" panose="05000000000000000000" pitchFamily="2" charset="2"/>
              </a:rPr>
              <a:t>S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求</a:t>
            </a:r>
            <a:r>
              <a:rPr lang="en-US" altLang="zh-CN" dirty="0">
                <a:sym typeface="Wingdings" panose="05000000000000000000" pitchFamily="2" charset="2"/>
              </a:rPr>
              <a:t>S</a:t>
            </a:r>
            <a:r>
              <a:rPr lang="zh-CN" altLang="en-US" dirty="0">
                <a:sym typeface="Wingdings" panose="05000000000000000000" pitchFamily="2" charset="2"/>
              </a:rPr>
              <a:t>的每个前缀</a:t>
            </a:r>
            <a:r>
              <a:rPr lang="en-US" altLang="zh-CN" dirty="0">
                <a:sym typeface="Wingdings" panose="05000000000000000000" pitchFamily="2" charset="2"/>
              </a:rPr>
              <a:t>S[1,i]</a:t>
            </a:r>
            <a:r>
              <a:rPr lang="zh-CN" altLang="en-US" dirty="0">
                <a:sym typeface="Wingdings" panose="05000000000000000000" pitchFamily="2" charset="2"/>
              </a:rPr>
              <a:t>的长度不超过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en-US" altLang="zh-CN" dirty="0">
                <a:sym typeface="Wingdings" panose="05000000000000000000" pitchFamily="2" charset="2"/>
              </a:rPr>
              <a:t>/2</a:t>
            </a:r>
            <a:r>
              <a:rPr lang="zh-CN" altLang="en-US" dirty="0">
                <a:sym typeface="Wingdings" panose="05000000000000000000" pitchFamily="2" charset="2"/>
              </a:rPr>
              <a:t>的最长的</a:t>
            </a:r>
            <a:r>
              <a:rPr lang="en-US" altLang="zh-CN" dirty="0">
                <a:sym typeface="Wingdings" panose="05000000000000000000" pitchFamily="2" charset="2"/>
              </a:rPr>
              <a:t>Border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T&lt;=5,n&lt;=1e6</a:t>
            </a:r>
          </a:p>
        </p:txBody>
      </p:sp>
    </p:spTree>
    <p:extLst>
      <p:ext uri="{BB962C8B-B14F-4D97-AF65-F5344CB8AC3E}">
        <p14:creationId xmlns:p14="http://schemas.microsoft.com/office/powerpoint/2010/main" val="3203319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FBF7-1F9E-4F1A-8C96-F4BFB69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bzoj</a:t>
            </a:r>
            <a:r>
              <a:rPr lang="en-US" altLang="zh-CN" dirty="0"/>
              <a:t> 3670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E79EB-54C6-488C-A88F-2B418AE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还是把</a:t>
            </a:r>
            <a:r>
              <a:rPr lang="en-US" altLang="zh-CN" dirty="0">
                <a:sym typeface="Wingdings" panose="05000000000000000000" pitchFamily="2" charset="2"/>
              </a:rPr>
              <a:t>fail</a:t>
            </a:r>
            <a:r>
              <a:rPr lang="zh-CN" altLang="en-US" dirty="0">
                <a:sym typeface="Wingdings" panose="05000000000000000000" pitchFamily="2" charset="2"/>
              </a:rPr>
              <a:t>树建出来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对于一个点来说，这个点往上跳，</a:t>
            </a:r>
            <a:r>
              <a:rPr lang="en-US" altLang="zh-CN" dirty="0">
                <a:sym typeface="Wingdings" panose="05000000000000000000" pitchFamily="2" charset="2"/>
              </a:rPr>
              <a:t>Border</a:t>
            </a:r>
            <a:r>
              <a:rPr lang="zh-CN" altLang="en-US" dirty="0">
                <a:sym typeface="Wingdings" panose="05000000000000000000" pitchFamily="2" charset="2"/>
              </a:rPr>
              <a:t>的长度是递减的，所以跳到的第一个长度</a:t>
            </a:r>
            <a:r>
              <a:rPr lang="en-US" altLang="zh-CN" dirty="0">
                <a:sym typeface="Wingdings" panose="05000000000000000000" pitchFamily="2" charset="2"/>
              </a:rPr>
              <a:t>&lt;=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en-US" altLang="zh-CN" dirty="0">
                <a:sym typeface="Wingdings" panose="05000000000000000000" pitchFamily="2" charset="2"/>
              </a:rPr>
              <a:t>/2</a:t>
            </a:r>
            <a:r>
              <a:rPr lang="zh-CN" altLang="en-US" dirty="0">
                <a:sym typeface="Wingdings" panose="05000000000000000000" pitchFamily="2" charset="2"/>
              </a:rPr>
              <a:t>的点就是答案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如果用倍增加速这个跳的过程，那么复杂度是</a:t>
            </a:r>
            <a:r>
              <a:rPr lang="en-US" altLang="zh-CN" dirty="0">
                <a:sym typeface="Wingdings" panose="05000000000000000000" pitchFamily="2" charset="2"/>
              </a:rPr>
              <a:t>O(</a:t>
            </a:r>
            <a:r>
              <a:rPr lang="en-US" altLang="zh-CN" dirty="0" err="1">
                <a:sym typeface="Wingdings" panose="05000000000000000000" pitchFamily="2" charset="2"/>
              </a:rPr>
              <a:t>Tnlogn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zh-CN" altLang="en-US" dirty="0">
                <a:sym typeface="Wingdings" panose="05000000000000000000" pitchFamily="2" charset="2"/>
              </a:rPr>
              <a:t>，需要卡常才能过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拿</a:t>
            </a:r>
            <a:r>
              <a:rPr lang="en-US" altLang="zh-CN" dirty="0">
                <a:sym typeface="Wingdings" panose="05000000000000000000" pitchFamily="2" charset="2"/>
              </a:rPr>
              <a:t>fail</a:t>
            </a:r>
            <a:r>
              <a:rPr lang="zh-CN" altLang="en-US" dirty="0">
                <a:sym typeface="Wingdings" panose="05000000000000000000" pitchFamily="2" charset="2"/>
              </a:rPr>
              <a:t>树上一条根到叶子的链单独考虑，考虑如何线性求出这条链上所有点的答案，显然只需要双指针就可以了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整个</a:t>
            </a:r>
            <a:r>
              <a:rPr lang="en-US" altLang="zh-CN" dirty="0">
                <a:sym typeface="Wingdings" panose="05000000000000000000" pitchFamily="2" charset="2"/>
              </a:rPr>
              <a:t>fail</a:t>
            </a:r>
            <a:r>
              <a:rPr lang="zh-CN" altLang="en-US" dirty="0">
                <a:sym typeface="Wingdings" panose="05000000000000000000" pitchFamily="2" charset="2"/>
              </a:rPr>
              <a:t>树也是一样的，比较类似于</a:t>
            </a:r>
            <a:r>
              <a:rPr lang="en-US" altLang="zh-CN" dirty="0">
                <a:sym typeface="Wingdings" panose="05000000000000000000" pitchFamily="2" charset="2"/>
              </a:rPr>
              <a:t>KMP</a:t>
            </a:r>
            <a:r>
              <a:rPr lang="zh-CN" altLang="en-US" dirty="0">
                <a:sym typeface="Wingdings" panose="05000000000000000000" pitchFamily="2" charset="2"/>
              </a:rPr>
              <a:t>建</a:t>
            </a:r>
            <a:r>
              <a:rPr lang="en-US" altLang="zh-CN" dirty="0">
                <a:sym typeface="Wingdings" panose="05000000000000000000" pitchFamily="2" charset="2"/>
              </a:rPr>
              <a:t>fail</a:t>
            </a:r>
            <a:r>
              <a:rPr lang="zh-CN" altLang="en-US" dirty="0">
                <a:sym typeface="Wingdings" panose="05000000000000000000" pitchFamily="2" charset="2"/>
              </a:rPr>
              <a:t>数组的写法，不同的是，设当前点为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zh-CN" altLang="en-US" dirty="0">
                <a:sym typeface="Wingdings" panose="05000000000000000000" pitchFamily="2" charset="2"/>
              </a:rPr>
              <a:t>，若匹配长度超过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en-US" altLang="zh-CN" dirty="0">
                <a:sym typeface="Wingdings" panose="05000000000000000000" pitchFamily="2" charset="2"/>
              </a:rPr>
              <a:t>/2</a:t>
            </a:r>
            <a:r>
              <a:rPr lang="zh-CN" altLang="en-US" dirty="0">
                <a:sym typeface="Wingdings" panose="05000000000000000000" pitchFamily="2" charset="2"/>
              </a:rPr>
              <a:t>则停止，复杂度</a:t>
            </a:r>
            <a:r>
              <a:rPr lang="en-US" altLang="zh-CN" dirty="0">
                <a:sym typeface="Wingdings" panose="05000000000000000000" pitchFamily="2" charset="2"/>
              </a:rPr>
              <a:t>O(Tn)</a:t>
            </a:r>
          </a:p>
        </p:txBody>
      </p:sp>
    </p:spTree>
    <p:extLst>
      <p:ext uri="{BB962C8B-B14F-4D97-AF65-F5344CB8AC3E}">
        <p14:creationId xmlns:p14="http://schemas.microsoft.com/office/powerpoint/2010/main" val="546117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FBF7-1F9E-4F1A-8C96-F4BFB69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5829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E79EB-54C6-488C-A88F-2B418AE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有一个由小写字母构成的字符串</a:t>
            </a:r>
            <a:r>
              <a:rPr lang="en-US" altLang="zh-CN" dirty="0">
                <a:sym typeface="Wingdings" panose="05000000000000000000" pitchFamily="2" charset="2"/>
              </a:rPr>
              <a:t>S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m</a:t>
            </a:r>
            <a:r>
              <a:rPr lang="zh-CN" altLang="en-US" dirty="0">
                <a:sym typeface="Wingdings" panose="05000000000000000000" pitchFamily="2" charset="2"/>
              </a:rPr>
              <a:t>次询问，每次询问</a:t>
            </a:r>
            <a:r>
              <a:rPr lang="en-US" altLang="zh-CN" dirty="0">
                <a:sym typeface="Wingdings" panose="05000000000000000000" pitchFamily="2" charset="2"/>
              </a:rPr>
              <a:t>S[1,p],S[1,q]</a:t>
            </a:r>
            <a:r>
              <a:rPr lang="zh-CN" altLang="en-US" dirty="0">
                <a:sym typeface="Wingdings" panose="05000000000000000000" pitchFamily="2" charset="2"/>
              </a:rPr>
              <a:t>的最长公共</a:t>
            </a:r>
            <a:r>
              <a:rPr lang="en-US" altLang="zh-CN" dirty="0">
                <a:sym typeface="Wingdings" panose="05000000000000000000" pitchFamily="2" charset="2"/>
              </a:rPr>
              <a:t>Border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公共</a:t>
            </a:r>
            <a:r>
              <a:rPr lang="en-US" altLang="zh-CN" dirty="0">
                <a:sym typeface="Wingdings" panose="05000000000000000000" pitchFamily="2" charset="2"/>
              </a:rPr>
              <a:t>Border</a:t>
            </a:r>
            <a:r>
              <a:rPr lang="zh-CN" altLang="en-US" dirty="0">
                <a:sym typeface="Wingdings" panose="05000000000000000000" pitchFamily="2" charset="2"/>
              </a:rPr>
              <a:t>指的是既是</a:t>
            </a:r>
            <a:r>
              <a:rPr lang="en-US" altLang="zh-CN" dirty="0">
                <a:sym typeface="Wingdings" panose="05000000000000000000" pitchFamily="2" charset="2"/>
              </a:rPr>
              <a:t>S[1,p]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en-US" altLang="zh-CN" dirty="0">
                <a:sym typeface="Wingdings" panose="05000000000000000000" pitchFamily="2" charset="2"/>
              </a:rPr>
              <a:t>Border</a:t>
            </a:r>
            <a:r>
              <a:rPr lang="zh-CN" altLang="en-US" dirty="0">
                <a:sym typeface="Wingdings" panose="05000000000000000000" pitchFamily="2" charset="2"/>
              </a:rPr>
              <a:t>，又是</a:t>
            </a:r>
            <a:r>
              <a:rPr lang="en-US" altLang="zh-CN" dirty="0">
                <a:sym typeface="Wingdings" panose="05000000000000000000" pitchFamily="2" charset="2"/>
              </a:rPr>
              <a:t>S[1,q]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en-US" altLang="zh-CN" dirty="0">
                <a:sym typeface="Wingdings" panose="05000000000000000000" pitchFamily="2" charset="2"/>
              </a:rPr>
              <a:t>Border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n&lt;=1e6,m&lt;=1e5</a:t>
            </a:r>
          </a:p>
        </p:txBody>
      </p:sp>
    </p:spTree>
    <p:extLst>
      <p:ext uri="{BB962C8B-B14F-4D97-AF65-F5344CB8AC3E}">
        <p14:creationId xmlns:p14="http://schemas.microsoft.com/office/powerpoint/2010/main" val="4284551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FBF7-1F9E-4F1A-8C96-F4BFB69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5829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E79EB-54C6-488C-A88F-2B418AE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还是把</a:t>
            </a:r>
            <a:r>
              <a:rPr lang="en-US" altLang="zh-CN" dirty="0">
                <a:sym typeface="Wingdings" panose="05000000000000000000" pitchFamily="2" charset="2"/>
              </a:rPr>
              <a:t>fail</a:t>
            </a:r>
            <a:r>
              <a:rPr lang="zh-CN" altLang="en-US" dirty="0">
                <a:sym typeface="Wingdings" panose="05000000000000000000" pitchFamily="2" charset="2"/>
              </a:rPr>
              <a:t>树建出来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最长公共</a:t>
            </a:r>
            <a:r>
              <a:rPr lang="en-US" altLang="zh-CN" dirty="0">
                <a:sym typeface="Wingdings" panose="05000000000000000000" pitchFamily="2" charset="2"/>
              </a:rPr>
              <a:t>Border</a:t>
            </a:r>
            <a:r>
              <a:rPr lang="zh-CN" altLang="en-US" dirty="0">
                <a:sym typeface="Wingdings" panose="05000000000000000000" pitchFamily="2" charset="2"/>
              </a:rPr>
              <a:t>就是两个点的</a:t>
            </a:r>
            <a:r>
              <a:rPr lang="en-US" altLang="zh-CN" dirty="0" err="1">
                <a:sym typeface="Wingdings" panose="05000000000000000000" pitchFamily="2" charset="2"/>
              </a:rPr>
              <a:t>lca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另外，若</a:t>
            </a:r>
            <a:r>
              <a:rPr lang="en-US" altLang="zh-CN" dirty="0" err="1">
                <a:sym typeface="Wingdings" panose="05000000000000000000" pitchFamily="2" charset="2"/>
              </a:rPr>
              <a:t>lca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u,v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zh-CN" altLang="en-US" dirty="0">
                <a:sym typeface="Wingdings" panose="05000000000000000000" pitchFamily="2" charset="2"/>
              </a:rPr>
              <a:t>与</a:t>
            </a:r>
            <a:r>
              <a:rPr lang="en-US" altLang="zh-CN" dirty="0">
                <a:sym typeface="Wingdings" panose="05000000000000000000" pitchFamily="2" charset="2"/>
              </a:rPr>
              <a:t>u</a:t>
            </a:r>
            <a:r>
              <a:rPr lang="zh-CN" altLang="en-US" dirty="0">
                <a:sym typeface="Wingdings" panose="05000000000000000000" pitchFamily="2" charset="2"/>
              </a:rPr>
              <a:t>或</a:t>
            </a:r>
            <a:r>
              <a:rPr lang="en-US" altLang="zh-CN" dirty="0">
                <a:sym typeface="Wingdings" panose="05000000000000000000" pitchFamily="2" charset="2"/>
              </a:rPr>
              <a:t>v</a:t>
            </a:r>
            <a:r>
              <a:rPr lang="zh-CN" altLang="en-US" dirty="0">
                <a:sym typeface="Wingdings" panose="05000000000000000000" pitchFamily="2" charset="2"/>
              </a:rPr>
              <a:t>重合，还需向祖先跳一步。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171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4EC82-B554-5877-56CB-EB0A0FC7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10D19-6DD3-26E3-BE70-68676B8D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可以求出以每个位置为中心的最长回文子串</a:t>
            </a:r>
            <a:endParaRPr lang="en-US" altLang="zh-CN" dirty="0"/>
          </a:p>
          <a:p>
            <a:r>
              <a:rPr lang="zh-CN" altLang="en-US" dirty="0"/>
              <a:t>当然先考虑一个显然的暴力，就是以每个位置为中心，都暴力向两边扩展，时间复杂度显然是</a:t>
            </a:r>
            <a:r>
              <a:rPr lang="en-US" altLang="zh-CN" dirty="0"/>
              <a:t>O(n^2)</a:t>
            </a:r>
          </a:p>
          <a:p>
            <a:r>
              <a:rPr lang="zh-CN" altLang="en-US" dirty="0"/>
              <a:t>当然为了处理偶数长度的回文串，就在每个字符中间插入一个不出现的符号，如</a:t>
            </a:r>
            <a:r>
              <a:rPr lang="en-US" altLang="zh-CN" dirty="0"/>
              <a:t>#</a:t>
            </a:r>
          </a:p>
          <a:p>
            <a:r>
              <a:rPr lang="zh-CN" altLang="en-US" dirty="0"/>
              <a:t>例如原来的字符串是</a:t>
            </a:r>
            <a:r>
              <a:rPr lang="en-US" altLang="zh-CN" dirty="0" err="1"/>
              <a:t>ababaa</a:t>
            </a:r>
            <a:r>
              <a:rPr lang="zh-CN" altLang="en-US" dirty="0"/>
              <a:t>，处理过以后就变成</a:t>
            </a:r>
            <a:r>
              <a:rPr lang="en-US" altLang="zh-CN" dirty="0"/>
              <a:t>#a#b#a#b#a#a#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28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FBF7-1F9E-4F1A-8C96-F4BFB69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bzoj</a:t>
            </a:r>
            <a:r>
              <a:rPr lang="en-US" altLang="zh-CN" dirty="0"/>
              <a:t> 1535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E79EB-54C6-488C-A88F-2B418AE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为了在纸上印一个由小写字母构成的字符串</a:t>
            </a:r>
            <a:r>
              <a:rPr lang="en-US" altLang="zh-CN" dirty="0">
                <a:sym typeface="Wingdings" panose="05000000000000000000" pitchFamily="2" charset="2"/>
              </a:rPr>
              <a:t>S</a:t>
            </a:r>
            <a:r>
              <a:rPr lang="zh-CN" altLang="en-US" dirty="0">
                <a:sym typeface="Wingdings" panose="05000000000000000000" pitchFamily="2" charset="2"/>
              </a:rPr>
              <a:t>，打算刻一个印章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例如要印</a:t>
            </a:r>
            <a:r>
              <a:rPr lang="en-US" altLang="zh-CN" dirty="0" err="1">
                <a:sym typeface="Wingdings" panose="05000000000000000000" pitchFamily="2" charset="2"/>
              </a:rPr>
              <a:t>aaaaa</a:t>
            </a:r>
            <a:r>
              <a:rPr lang="zh-CN" altLang="en-US" dirty="0">
                <a:sym typeface="Wingdings" panose="05000000000000000000" pitchFamily="2" charset="2"/>
              </a:rPr>
              <a:t>，刻一个印章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，然后盖</a:t>
            </a:r>
            <a:r>
              <a:rPr lang="en-US" altLang="zh-CN" dirty="0">
                <a:sym typeface="Wingdings" panose="05000000000000000000" pitchFamily="2" charset="2"/>
              </a:rPr>
              <a:t>5</a:t>
            </a:r>
            <a:r>
              <a:rPr lang="zh-CN" altLang="en-US" dirty="0">
                <a:sym typeface="Wingdings" panose="05000000000000000000" pitchFamily="2" charset="2"/>
              </a:rPr>
              <a:t>下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要印</a:t>
            </a:r>
            <a:r>
              <a:rPr lang="en-US" altLang="zh-CN" dirty="0" err="1">
                <a:sym typeface="Wingdings" panose="05000000000000000000" pitchFamily="2" charset="2"/>
              </a:rPr>
              <a:t>ababa</a:t>
            </a:r>
            <a:r>
              <a:rPr lang="zh-CN" altLang="en-US" dirty="0">
                <a:sym typeface="Wingdings" panose="05000000000000000000" pitchFamily="2" charset="2"/>
              </a:rPr>
              <a:t>，刻一个印章</a:t>
            </a:r>
            <a:r>
              <a:rPr lang="en-US" altLang="zh-CN" dirty="0">
                <a:sym typeface="Wingdings" panose="05000000000000000000" pitchFamily="2" charset="2"/>
              </a:rPr>
              <a:t>aba</a:t>
            </a:r>
            <a:r>
              <a:rPr lang="zh-CN" altLang="en-US" dirty="0">
                <a:sym typeface="Wingdings" panose="05000000000000000000" pitchFamily="2" charset="2"/>
              </a:rPr>
              <a:t>，然后盖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下，第一下和第二下的首尾字母重叠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求印章最小的长度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n&lt;=5e5</a:t>
            </a:r>
          </a:p>
        </p:txBody>
      </p:sp>
    </p:spTree>
    <p:extLst>
      <p:ext uri="{BB962C8B-B14F-4D97-AF65-F5344CB8AC3E}">
        <p14:creationId xmlns:p14="http://schemas.microsoft.com/office/powerpoint/2010/main" val="138249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FBF7-1F9E-4F1A-8C96-F4BFB69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bzoj</a:t>
            </a:r>
            <a:r>
              <a:rPr lang="en-US" altLang="zh-CN" dirty="0"/>
              <a:t> 1535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E79EB-54C6-488C-A88F-2B418AE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首先这个印章一定是</a:t>
            </a:r>
            <a:r>
              <a:rPr lang="en-US" altLang="zh-CN" dirty="0">
                <a:sym typeface="Wingdings" panose="05000000000000000000" pitchFamily="2" charset="2"/>
              </a:rPr>
              <a:t>S</a:t>
            </a:r>
            <a:r>
              <a:rPr lang="zh-CN" altLang="en-US" dirty="0">
                <a:sym typeface="Wingdings" panose="05000000000000000000" pitchFamily="2" charset="2"/>
              </a:rPr>
              <a:t>的一个</a:t>
            </a:r>
            <a:r>
              <a:rPr lang="en-US" altLang="zh-CN" dirty="0">
                <a:sym typeface="Wingdings" panose="05000000000000000000" pitchFamily="2" charset="2"/>
              </a:rPr>
              <a:t>Border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另外，用印章在</a:t>
            </a:r>
            <a:r>
              <a:rPr lang="en-US" altLang="zh-CN" dirty="0">
                <a:sym typeface="Wingdings" panose="05000000000000000000" pitchFamily="2" charset="2"/>
              </a:rPr>
              <a:t>S</a:t>
            </a:r>
            <a:r>
              <a:rPr lang="zh-CN" altLang="en-US" dirty="0">
                <a:sym typeface="Wingdings" panose="05000000000000000000" pitchFamily="2" charset="2"/>
              </a:rPr>
              <a:t>上匹配，匹配到的所有位置能覆盖</a:t>
            </a:r>
            <a:r>
              <a:rPr lang="en-US" altLang="zh-CN" dirty="0">
                <a:sym typeface="Wingdings" panose="05000000000000000000" pitchFamily="2" charset="2"/>
              </a:rPr>
              <a:t>S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或者说匹配到的相邻位置的差的</a:t>
            </a:r>
            <a:r>
              <a:rPr lang="en-US" altLang="zh-CN" dirty="0">
                <a:sym typeface="Wingdings" panose="05000000000000000000" pitchFamily="2" charset="2"/>
              </a:rPr>
              <a:t>max&lt;=</a:t>
            </a:r>
            <a:r>
              <a:rPr lang="zh-CN" altLang="en-US" dirty="0">
                <a:sym typeface="Wingdings" panose="05000000000000000000" pitchFamily="2" charset="2"/>
              </a:rPr>
              <a:t>印章的长度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如果印章在</a:t>
            </a:r>
            <a:r>
              <a:rPr lang="en-US" altLang="zh-CN" dirty="0">
                <a:sym typeface="Wingdings" panose="05000000000000000000" pitchFamily="2" charset="2"/>
              </a:rPr>
              <a:t>S</a:t>
            </a:r>
            <a:r>
              <a:rPr lang="zh-CN" altLang="en-US" dirty="0">
                <a:sym typeface="Wingdings" panose="05000000000000000000" pitchFamily="2" charset="2"/>
              </a:rPr>
              <a:t>的中间一截有一个匹配，那就说明印章除了是</a:t>
            </a:r>
            <a:r>
              <a:rPr lang="en-US" altLang="zh-CN" dirty="0">
                <a:sym typeface="Wingdings" panose="05000000000000000000" pitchFamily="2" charset="2"/>
              </a:rPr>
              <a:t>S</a:t>
            </a:r>
            <a:r>
              <a:rPr lang="zh-CN" altLang="en-US" dirty="0">
                <a:sym typeface="Wingdings" panose="05000000000000000000" pitchFamily="2" charset="2"/>
              </a:rPr>
              <a:t>的一个</a:t>
            </a:r>
            <a:r>
              <a:rPr lang="en-US" altLang="zh-CN" dirty="0">
                <a:sym typeface="Wingdings" panose="05000000000000000000" pitchFamily="2" charset="2"/>
              </a:rPr>
              <a:t>Border</a:t>
            </a:r>
            <a:r>
              <a:rPr lang="zh-CN" altLang="en-US" dirty="0">
                <a:sym typeface="Wingdings" panose="05000000000000000000" pitchFamily="2" charset="2"/>
              </a:rPr>
              <a:t>以外，还是</a:t>
            </a:r>
            <a:r>
              <a:rPr lang="en-US" altLang="zh-CN" dirty="0">
                <a:sym typeface="Wingdings" panose="05000000000000000000" pitchFamily="2" charset="2"/>
              </a:rPr>
              <a:t>S</a:t>
            </a:r>
            <a:r>
              <a:rPr lang="zh-CN" altLang="en-US" dirty="0">
                <a:sym typeface="Wingdings" panose="05000000000000000000" pitchFamily="2" charset="2"/>
              </a:rPr>
              <a:t>的前缀的一个</a:t>
            </a:r>
            <a:r>
              <a:rPr lang="en-US" altLang="zh-CN" dirty="0">
                <a:sym typeface="Wingdings" panose="05000000000000000000" pitchFamily="2" charset="2"/>
              </a:rPr>
              <a:t>Border</a:t>
            </a:r>
          </a:p>
        </p:txBody>
      </p:sp>
    </p:spTree>
    <p:extLst>
      <p:ext uri="{BB962C8B-B14F-4D97-AF65-F5344CB8AC3E}">
        <p14:creationId xmlns:p14="http://schemas.microsoft.com/office/powerpoint/2010/main" val="551936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FBF7-1F9E-4F1A-8C96-F4BFB69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bzoj</a:t>
            </a:r>
            <a:r>
              <a:rPr lang="en-US" altLang="zh-CN" dirty="0"/>
              <a:t> 1535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E79EB-54C6-488C-A88F-2B418AE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所以用</a:t>
            </a:r>
            <a:r>
              <a:rPr lang="en-US" altLang="zh-CN" dirty="0">
                <a:sym typeface="Wingdings" panose="05000000000000000000" pitchFamily="2" charset="2"/>
              </a:rPr>
              <a:t>fail</a:t>
            </a:r>
            <a:r>
              <a:rPr lang="zh-CN" altLang="en-US" dirty="0">
                <a:sym typeface="Wingdings" panose="05000000000000000000" pitchFamily="2" charset="2"/>
              </a:rPr>
              <a:t>树的观点来看，印章需要满足以下条件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印章在根到点</a:t>
            </a: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zh-CN" altLang="en-US" dirty="0">
                <a:sym typeface="Wingdings" panose="05000000000000000000" pitchFamily="2" charset="2"/>
              </a:rPr>
              <a:t>的路径上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设印章是点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zh-CN" altLang="en-US" dirty="0">
                <a:sym typeface="Wingdings" panose="05000000000000000000" pitchFamily="2" charset="2"/>
              </a:rPr>
              <a:t>，那么点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zh-CN" altLang="en-US" dirty="0">
                <a:sym typeface="Wingdings" panose="05000000000000000000" pitchFamily="2" charset="2"/>
              </a:rPr>
              <a:t>的子树里面的点需要满足相邻差的</a:t>
            </a:r>
            <a:r>
              <a:rPr lang="en-US" altLang="zh-CN" dirty="0">
                <a:sym typeface="Wingdings" panose="05000000000000000000" pitchFamily="2" charset="2"/>
              </a:rPr>
              <a:t>max&lt;=I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印章的长度尽量短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7393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FBF7-1F9E-4F1A-8C96-F4BFB69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bzoj</a:t>
            </a:r>
            <a:r>
              <a:rPr lang="en-US" altLang="zh-CN" dirty="0"/>
              <a:t> 1535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E79EB-54C6-488C-A88F-2B418AE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考虑如何求这个印章的长度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就是从根往点</a:t>
            </a: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zh-CN" altLang="en-US" dirty="0">
                <a:sym typeface="Wingdings" panose="05000000000000000000" pitchFamily="2" charset="2"/>
              </a:rPr>
              <a:t>走，在走的过程中维护子树的相邻差的</a:t>
            </a:r>
            <a:r>
              <a:rPr lang="en-US" altLang="zh-CN" dirty="0">
                <a:sym typeface="Wingdings" panose="05000000000000000000" pitchFamily="2" charset="2"/>
              </a:rPr>
              <a:t>max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假设从点</a:t>
            </a:r>
            <a:r>
              <a:rPr lang="en-US" altLang="zh-CN" dirty="0">
                <a:sym typeface="Wingdings" panose="05000000000000000000" pitchFamily="2" charset="2"/>
              </a:rPr>
              <a:t>u</a:t>
            </a:r>
            <a:r>
              <a:rPr lang="zh-CN" altLang="en-US" dirty="0">
                <a:sym typeface="Wingdings" panose="05000000000000000000" pitchFamily="2" charset="2"/>
              </a:rPr>
              <a:t>走到点</a:t>
            </a:r>
            <a:r>
              <a:rPr lang="en-US" altLang="zh-CN" dirty="0">
                <a:sym typeface="Wingdings" panose="05000000000000000000" pitchFamily="2" charset="2"/>
              </a:rPr>
              <a:t>v</a:t>
            </a:r>
            <a:r>
              <a:rPr lang="zh-CN" altLang="en-US" dirty="0">
                <a:sym typeface="Wingdings" panose="05000000000000000000" pitchFamily="2" charset="2"/>
              </a:rPr>
              <a:t>，那么就把在点</a:t>
            </a:r>
            <a:r>
              <a:rPr lang="en-US" altLang="zh-CN" dirty="0">
                <a:sym typeface="Wingdings" panose="05000000000000000000" pitchFamily="2" charset="2"/>
              </a:rPr>
              <a:t>u</a:t>
            </a:r>
            <a:r>
              <a:rPr lang="zh-CN" altLang="en-US" dirty="0">
                <a:sym typeface="Wingdings" panose="05000000000000000000" pitchFamily="2" charset="2"/>
              </a:rPr>
              <a:t>的子树里面的点而不在点</a:t>
            </a:r>
            <a:r>
              <a:rPr lang="en-US" altLang="zh-CN" dirty="0">
                <a:sym typeface="Wingdings" panose="05000000000000000000" pitchFamily="2" charset="2"/>
              </a:rPr>
              <a:t>v</a:t>
            </a:r>
            <a:r>
              <a:rPr lang="zh-CN" altLang="en-US" dirty="0">
                <a:sym typeface="Wingdings" panose="05000000000000000000" pitchFamily="2" charset="2"/>
              </a:rPr>
              <a:t>的子树里面的点全部删去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找在点</a:t>
            </a:r>
            <a:r>
              <a:rPr lang="en-US" altLang="zh-CN" dirty="0">
                <a:sym typeface="Wingdings" panose="05000000000000000000" pitchFamily="2" charset="2"/>
              </a:rPr>
              <a:t>u</a:t>
            </a:r>
            <a:r>
              <a:rPr lang="zh-CN" altLang="en-US" dirty="0">
                <a:sym typeface="Wingdings" panose="05000000000000000000" pitchFamily="2" charset="2"/>
              </a:rPr>
              <a:t>的子树里面的点而不在点</a:t>
            </a:r>
            <a:r>
              <a:rPr lang="en-US" altLang="zh-CN" dirty="0">
                <a:sym typeface="Wingdings" panose="05000000000000000000" pitchFamily="2" charset="2"/>
              </a:rPr>
              <a:t>v</a:t>
            </a:r>
            <a:r>
              <a:rPr lang="zh-CN" altLang="en-US" dirty="0">
                <a:sym typeface="Wingdings" panose="05000000000000000000" pitchFamily="2" charset="2"/>
              </a:rPr>
              <a:t>的子树里面的点可以用</a:t>
            </a:r>
            <a:r>
              <a:rPr lang="en-US" altLang="zh-CN" dirty="0" err="1">
                <a:sym typeface="Wingdings" panose="05000000000000000000" pitchFamily="2" charset="2"/>
              </a:rPr>
              <a:t>dfs</a:t>
            </a:r>
            <a:r>
              <a:rPr lang="zh-CN" altLang="en-US" dirty="0">
                <a:sym typeface="Wingdings" panose="05000000000000000000" pitchFamily="2" charset="2"/>
              </a:rPr>
              <a:t>，先走</a:t>
            </a:r>
            <a:r>
              <a:rPr lang="en-US" altLang="zh-CN" dirty="0">
                <a:sym typeface="Wingdings" panose="05000000000000000000" pitchFamily="2" charset="2"/>
              </a:rPr>
              <a:t>u</a:t>
            </a:r>
            <a:r>
              <a:rPr lang="zh-CN" altLang="en-US" dirty="0">
                <a:sym typeface="Wingdings" panose="05000000000000000000" pitchFamily="2" charset="2"/>
              </a:rPr>
              <a:t>的子树里面非根到点</a:t>
            </a: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zh-CN" altLang="en-US" dirty="0">
                <a:sym typeface="Wingdings" panose="05000000000000000000" pitchFamily="2" charset="2"/>
              </a:rPr>
              <a:t>的链的部分，最后走点</a:t>
            </a:r>
            <a:r>
              <a:rPr lang="en-US" altLang="zh-CN" dirty="0">
                <a:sym typeface="Wingdings" panose="05000000000000000000" pitchFamily="2" charset="2"/>
              </a:rPr>
              <a:t>v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支持删除的数据结构可以用</a:t>
            </a:r>
            <a:r>
              <a:rPr lang="en-US" altLang="zh-CN" dirty="0">
                <a:sym typeface="Wingdings" panose="05000000000000000000" pitchFamily="2" charset="2"/>
              </a:rPr>
              <a:t>set</a:t>
            </a:r>
            <a:r>
              <a:rPr lang="zh-CN" altLang="en-US" dirty="0">
                <a:sym typeface="Wingdings" panose="05000000000000000000" pitchFamily="2" charset="2"/>
              </a:rPr>
              <a:t>或者链表，</a:t>
            </a:r>
            <a:r>
              <a:rPr lang="en-US" altLang="zh-CN" dirty="0">
                <a:sym typeface="Wingdings" panose="05000000000000000000" pitchFamily="2" charset="2"/>
              </a:rPr>
              <a:t>set</a:t>
            </a:r>
            <a:r>
              <a:rPr lang="zh-CN" altLang="en-US" dirty="0">
                <a:sym typeface="Wingdings" panose="05000000000000000000" pitchFamily="2" charset="2"/>
              </a:rPr>
              <a:t>比较方便但是多一个</a:t>
            </a:r>
            <a:r>
              <a:rPr lang="en-US" altLang="zh-CN" dirty="0">
                <a:sym typeface="Wingdings" panose="05000000000000000000" pitchFamily="2" charset="2"/>
              </a:rPr>
              <a:t>log</a:t>
            </a:r>
            <a:r>
              <a:rPr lang="zh-CN" altLang="en-US" dirty="0">
                <a:sym typeface="Wingdings" panose="05000000000000000000" pitchFamily="2" charset="2"/>
              </a:rPr>
              <a:t>，删完了就更新相邻差的</a:t>
            </a:r>
            <a:r>
              <a:rPr lang="en-US" altLang="zh-CN" dirty="0">
                <a:sym typeface="Wingdings" panose="05000000000000000000" pitchFamily="2" charset="2"/>
              </a:rPr>
              <a:t>max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每个点都只会被删一次，</a:t>
            </a:r>
            <a:r>
              <a:rPr lang="en-US" altLang="zh-CN" dirty="0" err="1">
                <a:sym typeface="Wingdings" panose="05000000000000000000" pitchFamily="2" charset="2"/>
              </a:rPr>
              <a:t>dfs</a:t>
            </a:r>
            <a:r>
              <a:rPr lang="zh-CN" altLang="en-US" dirty="0">
                <a:sym typeface="Wingdings" panose="05000000000000000000" pitchFamily="2" charset="2"/>
              </a:rPr>
              <a:t>一次，所以用链表实现是线性的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9085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E4B56-DFB4-EC6B-BEB9-BE0FB7AAA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EXKMP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A34194-A0EF-B956-5186-0881AF7EB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45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170F6-4151-FAFB-B4A3-F33F2FC8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LCP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642F1-19A9-28EB-E791-D8117A25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最长公共前缀</a:t>
            </a:r>
            <a:endParaRPr lang="en-US" altLang="zh-CN" dirty="0"/>
          </a:p>
          <a:p>
            <a:r>
              <a:rPr lang="zh-CN" altLang="en-US" dirty="0"/>
              <a:t>对于字符串</a:t>
            </a:r>
            <a:r>
              <a:rPr lang="en-US" altLang="zh-CN" dirty="0"/>
              <a:t>S</a:t>
            </a:r>
            <a:r>
              <a:rPr lang="zh-CN" altLang="en-US" dirty="0"/>
              <a:t>的每个后缀</a:t>
            </a:r>
            <a:r>
              <a:rPr lang="en-US" altLang="zh-CN" dirty="0"/>
              <a:t>S[i,n-1]</a:t>
            </a:r>
            <a:r>
              <a:rPr lang="zh-CN" altLang="en-US" dirty="0"/>
              <a:t>，求出</a:t>
            </a:r>
            <a:r>
              <a:rPr lang="en-US" altLang="zh-CN" dirty="0"/>
              <a:t>LCP(S,S[i,n-1])</a:t>
            </a:r>
          </a:p>
          <a:p>
            <a:r>
              <a:rPr lang="zh-CN" altLang="en-US" dirty="0"/>
              <a:t>其实和</a:t>
            </a:r>
            <a:r>
              <a:rPr lang="en-US" altLang="zh-CN" dirty="0"/>
              <a:t>Border</a:t>
            </a:r>
            <a:r>
              <a:rPr lang="zh-CN" altLang="en-US" dirty="0"/>
              <a:t>也比就像，所以叫</a:t>
            </a:r>
            <a:r>
              <a:rPr lang="en-US" altLang="zh-CN" dirty="0" err="1"/>
              <a:t>exkmp</a:t>
            </a:r>
            <a:r>
              <a:rPr lang="zh-CN" altLang="en-US" dirty="0"/>
              <a:t>，或者叫</a:t>
            </a:r>
            <a:r>
              <a:rPr lang="en-US" altLang="zh-CN" dirty="0"/>
              <a:t>z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例如，对于字符串</a:t>
            </a:r>
            <a:r>
              <a:rPr lang="en-US" altLang="zh-CN" dirty="0" err="1"/>
              <a:t>abcabcd</a:t>
            </a:r>
            <a:r>
              <a:rPr lang="zh-CN" altLang="en-US" dirty="0"/>
              <a:t>，</a:t>
            </a:r>
            <a:r>
              <a:rPr lang="en-US" altLang="zh-CN" dirty="0"/>
              <a:t>LCP</a:t>
            </a:r>
            <a:r>
              <a:rPr lang="zh-CN" altLang="en-US" dirty="0"/>
              <a:t>数组为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Exkmp</a:t>
            </a:r>
            <a:r>
              <a:rPr lang="zh-CN" altLang="en-US" dirty="0"/>
              <a:t>算法可以在</a:t>
            </a:r>
            <a:r>
              <a:rPr lang="en-US" altLang="zh-CN" dirty="0"/>
              <a:t>O(n)</a:t>
            </a:r>
            <a:r>
              <a:rPr lang="zh-CN" altLang="en-US" dirty="0"/>
              <a:t>的时间内求出</a:t>
            </a:r>
            <a:r>
              <a:rPr lang="en-US" altLang="zh-CN" dirty="0"/>
              <a:t>LCP</a:t>
            </a:r>
            <a:r>
              <a:rPr lang="zh-CN" altLang="en-US" dirty="0"/>
              <a:t>数组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5F6C724-29C0-3563-1AE9-5FDD039D7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95351"/>
              </p:ext>
            </p:extLst>
          </p:nvPr>
        </p:nvGraphicFramePr>
        <p:xfrm>
          <a:off x="1182916" y="3969812"/>
          <a:ext cx="52653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98">
                  <a:extLst>
                    <a:ext uri="{9D8B030D-6E8A-4147-A177-3AD203B41FA5}">
                      <a16:colId xmlns:a16="http://schemas.microsoft.com/office/drawing/2014/main" val="3265160283"/>
                    </a:ext>
                  </a:extLst>
                </a:gridCol>
                <a:gridCol w="752198">
                  <a:extLst>
                    <a:ext uri="{9D8B030D-6E8A-4147-A177-3AD203B41FA5}">
                      <a16:colId xmlns:a16="http://schemas.microsoft.com/office/drawing/2014/main" val="1211209870"/>
                    </a:ext>
                  </a:extLst>
                </a:gridCol>
                <a:gridCol w="752198">
                  <a:extLst>
                    <a:ext uri="{9D8B030D-6E8A-4147-A177-3AD203B41FA5}">
                      <a16:colId xmlns:a16="http://schemas.microsoft.com/office/drawing/2014/main" val="1585393608"/>
                    </a:ext>
                  </a:extLst>
                </a:gridCol>
                <a:gridCol w="752198">
                  <a:extLst>
                    <a:ext uri="{9D8B030D-6E8A-4147-A177-3AD203B41FA5}">
                      <a16:colId xmlns:a16="http://schemas.microsoft.com/office/drawing/2014/main" val="1506506588"/>
                    </a:ext>
                  </a:extLst>
                </a:gridCol>
                <a:gridCol w="752198">
                  <a:extLst>
                    <a:ext uri="{9D8B030D-6E8A-4147-A177-3AD203B41FA5}">
                      <a16:colId xmlns:a16="http://schemas.microsoft.com/office/drawing/2014/main" val="1699583411"/>
                    </a:ext>
                  </a:extLst>
                </a:gridCol>
                <a:gridCol w="752198">
                  <a:extLst>
                    <a:ext uri="{9D8B030D-6E8A-4147-A177-3AD203B41FA5}">
                      <a16:colId xmlns:a16="http://schemas.microsoft.com/office/drawing/2014/main" val="3873582899"/>
                    </a:ext>
                  </a:extLst>
                </a:gridCol>
                <a:gridCol w="752198">
                  <a:extLst>
                    <a:ext uri="{9D8B030D-6E8A-4147-A177-3AD203B41FA5}">
                      <a16:colId xmlns:a16="http://schemas.microsoft.com/office/drawing/2014/main" val="2883476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3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038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848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170F6-4151-FAFB-B4A3-F33F2FC8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LCP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642F1-19A9-28EB-E791-D8117A25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显然暴力是</a:t>
            </a:r>
            <a:r>
              <a:rPr lang="en-US" altLang="zh-CN" dirty="0"/>
              <a:t>O(n^2)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 err="1"/>
              <a:t>manacher</a:t>
            </a:r>
            <a:r>
              <a:rPr lang="zh-CN" altLang="en-US" dirty="0"/>
              <a:t>比较像，为了加速就要用之前的</a:t>
            </a:r>
            <a:r>
              <a:rPr lang="en-US" altLang="zh-CN" dirty="0" err="1"/>
              <a:t>lcp</a:t>
            </a:r>
            <a:r>
              <a:rPr lang="zh-CN" altLang="en-US" dirty="0"/>
              <a:t>数组的信息</a:t>
            </a:r>
            <a:endParaRPr lang="en-US" altLang="zh-CN" dirty="0"/>
          </a:p>
          <a:p>
            <a:r>
              <a:rPr lang="zh-CN" altLang="en-US" dirty="0"/>
              <a:t>我们称</a:t>
            </a:r>
            <a:r>
              <a:rPr lang="en-US" altLang="zh-CN" dirty="0"/>
              <a:t>[</a:t>
            </a:r>
            <a:r>
              <a:rPr lang="en-US" altLang="zh-CN" dirty="0" err="1"/>
              <a:t>j,j+lcp</a:t>
            </a:r>
            <a:r>
              <a:rPr lang="en-US" altLang="zh-CN" dirty="0"/>
              <a:t>[j]-1]</a:t>
            </a:r>
            <a:r>
              <a:rPr lang="zh-CN" altLang="en-US" dirty="0"/>
              <a:t>为</a:t>
            </a:r>
            <a:r>
              <a:rPr lang="en-US" altLang="zh-CN" dirty="0"/>
              <a:t>j</a:t>
            </a:r>
            <a:r>
              <a:rPr lang="zh-CN" altLang="en-US" dirty="0"/>
              <a:t>位置的匹配段，对于所有的</a:t>
            </a:r>
            <a:r>
              <a:rPr lang="en-US" altLang="zh-CN" dirty="0"/>
              <a:t>j&lt;</a:t>
            </a:r>
            <a:r>
              <a:rPr lang="en-US" altLang="zh-CN" dirty="0" err="1"/>
              <a:t>i</a:t>
            </a:r>
            <a:r>
              <a:rPr lang="zh-CN" altLang="en-US" dirty="0"/>
              <a:t>，维护一个右端点最大的匹配段，记作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在计算</a:t>
            </a:r>
            <a:r>
              <a:rPr lang="en-US" altLang="zh-CN" dirty="0" err="1"/>
              <a:t>lcp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的过程中分类讨论，如果</a:t>
            </a:r>
            <a:r>
              <a:rPr lang="en-US" altLang="zh-CN" dirty="0" err="1"/>
              <a:t>i</a:t>
            </a:r>
            <a:r>
              <a:rPr lang="en-US" altLang="zh-CN" dirty="0"/>
              <a:t>&gt;r</a:t>
            </a:r>
            <a:r>
              <a:rPr lang="zh-CN" altLang="en-US" dirty="0"/>
              <a:t>就直接暴力一个个判断</a:t>
            </a:r>
            <a:endParaRPr lang="en-US" altLang="zh-CN" dirty="0"/>
          </a:p>
          <a:p>
            <a:r>
              <a:rPr lang="zh-CN" altLang="en-US" dirty="0"/>
              <a:t>否则</a:t>
            </a:r>
            <a:r>
              <a:rPr lang="en-US" altLang="zh-CN" dirty="0" err="1"/>
              <a:t>i</a:t>
            </a:r>
            <a:r>
              <a:rPr lang="en-US" altLang="zh-CN" dirty="0"/>
              <a:t>&lt;=r</a:t>
            </a:r>
            <a:r>
              <a:rPr lang="zh-CN" altLang="en-US" dirty="0"/>
              <a:t>，分类讨论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2586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170F6-4151-FAFB-B4A3-F33F2FC8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LCP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642F1-19A9-28EB-E791-D8117A25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否则</a:t>
            </a:r>
            <a:r>
              <a:rPr lang="en-US" altLang="zh-CN" dirty="0" err="1"/>
              <a:t>i</a:t>
            </a:r>
            <a:r>
              <a:rPr lang="en-US" altLang="zh-CN" dirty="0"/>
              <a:t>&lt;=r</a:t>
            </a:r>
            <a:r>
              <a:rPr lang="zh-CN" altLang="en-US" dirty="0"/>
              <a:t>，根据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是右端点最大的匹配段，有</a:t>
            </a:r>
            <a:r>
              <a:rPr lang="en-US" altLang="zh-CN" dirty="0"/>
              <a:t>s[</a:t>
            </a:r>
            <a:r>
              <a:rPr lang="en-US" altLang="zh-CN" dirty="0" err="1"/>
              <a:t>i,r</a:t>
            </a:r>
            <a:r>
              <a:rPr lang="en-US" altLang="zh-CN" dirty="0"/>
              <a:t>]=s[</a:t>
            </a:r>
            <a:r>
              <a:rPr lang="en-US" altLang="zh-CN" dirty="0" err="1"/>
              <a:t>i</a:t>
            </a:r>
            <a:r>
              <a:rPr lang="en-US" altLang="zh-CN" dirty="0"/>
              <a:t>-</a:t>
            </a:r>
            <a:r>
              <a:rPr lang="en-US" altLang="zh-CN" dirty="0" err="1"/>
              <a:t>l,r</a:t>
            </a:r>
            <a:r>
              <a:rPr lang="en-US" altLang="zh-CN" dirty="0"/>
              <a:t>-l]</a:t>
            </a:r>
            <a:r>
              <a:rPr lang="zh-CN" altLang="en-US" dirty="0"/>
              <a:t>，因此</a:t>
            </a:r>
            <a:r>
              <a:rPr lang="en-US" altLang="zh-CN" dirty="0" err="1"/>
              <a:t>lcp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]&gt;=min(</a:t>
            </a:r>
            <a:r>
              <a:rPr lang="en-US" altLang="zh-CN" dirty="0" err="1"/>
              <a:t>lcp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-l],r-i+1)</a:t>
            </a:r>
            <a:r>
              <a:rPr lang="zh-CN" altLang="en-US" dirty="0"/>
              <a:t>，然后分类讨论：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 err="1"/>
              <a:t>lcp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-l]&lt;r-i+1</a:t>
            </a:r>
            <a:r>
              <a:rPr lang="zh-CN" altLang="en-US" dirty="0"/>
              <a:t>，那么</a:t>
            </a:r>
            <a:r>
              <a:rPr lang="en-US" altLang="zh-CN" dirty="0" err="1"/>
              <a:t>lcp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lcp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-l]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否则</a:t>
            </a:r>
            <a:r>
              <a:rPr lang="en-US" altLang="zh-CN" dirty="0" err="1"/>
              <a:t>lcp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-l]&gt;=r-i+1</a:t>
            </a:r>
            <a:r>
              <a:rPr lang="zh-CN" altLang="en-US" dirty="0"/>
              <a:t>，那么</a:t>
            </a:r>
            <a:r>
              <a:rPr lang="en-US" altLang="zh-CN" dirty="0" err="1"/>
              <a:t>lcp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]&gt;=r-i+1</a:t>
            </a:r>
            <a:r>
              <a:rPr lang="zh-CN" altLang="en-US" dirty="0"/>
              <a:t>，就先从</a:t>
            </a:r>
            <a:r>
              <a:rPr lang="en-US" altLang="zh-CN" dirty="0"/>
              <a:t>r-i+1</a:t>
            </a:r>
            <a:r>
              <a:rPr lang="zh-CN" altLang="en-US" dirty="0"/>
              <a:t>开始扩展</a:t>
            </a:r>
            <a:endParaRPr lang="en-US" altLang="zh-CN" dirty="0"/>
          </a:p>
          <a:p>
            <a:r>
              <a:rPr lang="zh-CN" altLang="en-US" dirty="0"/>
              <a:t>用和</a:t>
            </a:r>
            <a:r>
              <a:rPr lang="en-US" altLang="zh-CN" dirty="0" err="1"/>
              <a:t>manacher</a:t>
            </a:r>
            <a:r>
              <a:rPr lang="zh-CN" altLang="en-US" dirty="0"/>
              <a:t>类似的方法可以证明复杂度是</a:t>
            </a:r>
            <a:r>
              <a:rPr lang="en-US" altLang="zh-CN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198395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9D81F-D6F6-4A95-D61E-275BC856C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E881D7-02A0-926D-6C40-1172F852A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630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0A523-B1AD-EDE1-8C1A-F4FD073F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的方法和错误率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08391-0753-C56C-5B2C-0B9DB929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字符串常用多项式</a:t>
            </a:r>
            <a:r>
              <a:rPr lang="en-US" altLang="zh-CN" dirty="0"/>
              <a:t>hash</a:t>
            </a:r>
          </a:p>
          <a:p>
            <a:r>
              <a:rPr lang="en-US" altLang="zh-CN" dirty="0"/>
              <a:t>Hash(s)=\sum_{</a:t>
            </a:r>
            <a:r>
              <a:rPr lang="en-US" altLang="zh-CN" dirty="0" err="1"/>
              <a:t>i</a:t>
            </a:r>
            <a:r>
              <a:rPr lang="en-US" altLang="zh-CN" dirty="0"/>
              <a:t>=0}^{n-1} s[</a:t>
            </a:r>
            <a:r>
              <a:rPr lang="en-US" altLang="zh-CN" dirty="0" err="1"/>
              <a:t>i</a:t>
            </a:r>
            <a:r>
              <a:rPr lang="en-US" altLang="zh-CN" dirty="0"/>
              <a:t>]*b^(n-i-1) mod p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互质且</a:t>
            </a:r>
            <a:r>
              <a:rPr lang="en-US" altLang="zh-CN" dirty="0"/>
              <a:t>p&gt;b&gt;|</a:t>
            </a:r>
            <a:r>
              <a:rPr lang="el-GR" altLang="zh-CN" dirty="0"/>
              <a:t>Σ</a:t>
            </a:r>
            <a:r>
              <a:rPr lang="en-US" altLang="zh-CN" dirty="0"/>
              <a:t>|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一般是大质数或者自然溢出</a:t>
            </a:r>
            <a:r>
              <a:rPr lang="en-US" altLang="zh-CN" dirty="0"/>
              <a:t>(2^64)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71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4EC82-B554-5877-56CB-EB0A0FC7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10D19-6DD3-26E3-BE70-68676B8D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考虑加速这一过程</a:t>
            </a:r>
            <a:endParaRPr lang="en-US" altLang="zh-CN" dirty="0"/>
          </a:p>
          <a:p>
            <a:r>
              <a:rPr lang="zh-CN" altLang="en-US" dirty="0"/>
              <a:t>如果还是从左往右挨个求最长回文子串，能用到的信息就是之前求出来的每个位置的最大回文半径</a:t>
            </a:r>
            <a:endParaRPr lang="en-US" altLang="zh-CN" dirty="0"/>
          </a:p>
          <a:p>
            <a:r>
              <a:rPr lang="zh-CN" altLang="en-US" dirty="0"/>
              <a:t>假设现在做到点</a:t>
            </a:r>
            <a:r>
              <a:rPr lang="en-US" altLang="zh-CN" dirty="0" err="1"/>
              <a:t>i</a:t>
            </a:r>
            <a:r>
              <a:rPr lang="zh-CN" altLang="en-US" dirty="0"/>
              <a:t>，并且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关于</a:t>
            </a:r>
            <a:r>
              <a:rPr lang="en-US" altLang="zh-CN" dirty="0"/>
              <a:t>j</a:t>
            </a:r>
            <a:r>
              <a:rPr lang="zh-CN" altLang="en-US" dirty="0"/>
              <a:t>对称，且都在</a:t>
            </a:r>
            <a:r>
              <a:rPr lang="en-US" altLang="zh-CN" dirty="0"/>
              <a:t>j</a:t>
            </a:r>
            <a:r>
              <a:rPr lang="zh-CN" altLang="en-US" dirty="0"/>
              <a:t>位置的回文半径里面，那么</a:t>
            </a:r>
            <a:r>
              <a:rPr lang="en-US" altLang="zh-CN" dirty="0" err="1"/>
              <a:t>i</a:t>
            </a:r>
            <a:r>
              <a:rPr lang="zh-CN" altLang="en-US" dirty="0"/>
              <a:t>位置的回文半径是可以用到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处的信息加速的</a:t>
            </a:r>
            <a:endParaRPr lang="en-US" altLang="zh-CN" dirty="0"/>
          </a:p>
          <a:p>
            <a:r>
              <a:rPr lang="zh-CN" altLang="en-US" dirty="0"/>
              <a:t>我们定义</a:t>
            </a:r>
            <a:r>
              <a:rPr lang="en-US" altLang="zh-CN" dirty="0" err="1"/>
              <a:t>i</a:t>
            </a:r>
            <a:r>
              <a:rPr lang="zh-CN" altLang="en-US" dirty="0"/>
              <a:t>处的回文半径是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，在求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的过程中维护一个</a:t>
            </a:r>
            <a:r>
              <a:rPr lang="en-US" altLang="zh-CN" dirty="0" err="1"/>
              <a:t>j+p</a:t>
            </a:r>
            <a:r>
              <a:rPr lang="en-US" altLang="zh-CN" dirty="0"/>
              <a:t>[j](j&lt;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的最大值，也即是一个右端点最靠右的回文子串，再设</a:t>
            </a:r>
            <a:r>
              <a:rPr lang="en-US" altLang="zh-CN" dirty="0" err="1"/>
              <a:t>i</a:t>
            </a:r>
            <a:r>
              <a:rPr lang="zh-CN" altLang="en-US" dirty="0"/>
              <a:t>关于</a:t>
            </a:r>
            <a:r>
              <a:rPr lang="en-US" altLang="zh-CN" dirty="0"/>
              <a:t>j</a:t>
            </a:r>
            <a:r>
              <a:rPr lang="zh-CN" altLang="en-US" dirty="0"/>
              <a:t>的对称点在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33297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0A523-B1AD-EDE1-8C1A-F4FD073F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的方法和错误率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08391-0753-C56C-5B2C-0B9DB929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Hash(s)=Hash(t)</a:t>
            </a:r>
          </a:p>
          <a:p>
            <a:r>
              <a:rPr lang="zh-CN" altLang="en-US" dirty="0"/>
              <a:t>那说明</a:t>
            </a:r>
            <a:r>
              <a:rPr lang="en-US" altLang="zh-CN" dirty="0"/>
              <a:t>x=b</a:t>
            </a:r>
            <a:r>
              <a:rPr lang="zh-CN" altLang="en-US" dirty="0"/>
              <a:t>是多项式</a:t>
            </a:r>
            <a:endParaRPr lang="en-US" altLang="zh-CN" dirty="0"/>
          </a:p>
          <a:p>
            <a:r>
              <a:rPr lang="en-US" altLang="zh-CN" dirty="0"/>
              <a:t>\sum_{</a:t>
            </a:r>
            <a:r>
              <a:rPr lang="en-US" altLang="zh-CN" dirty="0" err="1"/>
              <a:t>i</a:t>
            </a:r>
            <a:r>
              <a:rPr lang="en-US" altLang="zh-CN" dirty="0"/>
              <a:t>=0}^{n-1} (s[</a:t>
            </a:r>
            <a:r>
              <a:rPr lang="en-US" altLang="zh-CN" dirty="0" err="1"/>
              <a:t>i</a:t>
            </a:r>
            <a:r>
              <a:rPr lang="en-US" altLang="zh-CN" dirty="0"/>
              <a:t>]-t[</a:t>
            </a:r>
            <a:r>
              <a:rPr lang="en-US" altLang="zh-CN" dirty="0" err="1"/>
              <a:t>i</a:t>
            </a:r>
            <a:r>
              <a:rPr lang="en-US" altLang="zh-CN" dirty="0"/>
              <a:t>])*x^(n-i-1)=0 (mod p)</a:t>
            </a:r>
            <a:r>
              <a:rPr lang="zh-CN" altLang="en-US" dirty="0"/>
              <a:t>的一个根</a:t>
            </a:r>
            <a:endParaRPr lang="en-US" altLang="zh-CN" dirty="0"/>
          </a:p>
          <a:p>
            <a:r>
              <a:rPr lang="zh-CN" altLang="en-US" dirty="0"/>
              <a:t>多项式</a:t>
            </a:r>
            <a:r>
              <a:rPr lang="en-US" altLang="zh-CN" dirty="0"/>
              <a:t>mod p</a:t>
            </a:r>
            <a:r>
              <a:rPr lang="zh-CN" altLang="en-US" dirty="0"/>
              <a:t>意义下有</a:t>
            </a:r>
            <a:r>
              <a:rPr lang="en-US" altLang="zh-CN" dirty="0"/>
              <a:t>n-1</a:t>
            </a:r>
            <a:r>
              <a:rPr lang="zh-CN" altLang="en-US" dirty="0"/>
              <a:t>个根，假设</a:t>
            </a:r>
            <a:r>
              <a:rPr lang="en-US" altLang="zh-CN" dirty="0"/>
              <a:t>p</a:t>
            </a:r>
            <a:r>
              <a:rPr lang="zh-CN" altLang="en-US" dirty="0"/>
              <a:t>是质数，那么</a:t>
            </a:r>
            <a:r>
              <a:rPr lang="en-US" altLang="zh-CN" dirty="0"/>
              <a:t>x=b</a:t>
            </a:r>
            <a:r>
              <a:rPr lang="zh-CN" altLang="en-US" dirty="0"/>
              <a:t>是根的概率是</a:t>
            </a:r>
            <a:r>
              <a:rPr lang="en-US" altLang="zh-CN" dirty="0"/>
              <a:t>(n-1)/p</a:t>
            </a:r>
          </a:p>
          <a:p>
            <a:r>
              <a:rPr lang="zh-CN" altLang="en-US" dirty="0"/>
              <a:t>如果不放心可以用不同的</a:t>
            </a:r>
            <a:r>
              <a:rPr lang="en-US" altLang="zh-CN" dirty="0"/>
              <a:t>(</a:t>
            </a:r>
            <a:r>
              <a:rPr lang="en-US" altLang="zh-CN" dirty="0" err="1"/>
              <a:t>b,p</a:t>
            </a:r>
            <a:r>
              <a:rPr lang="en-US" altLang="zh-CN" dirty="0"/>
              <a:t>)</a:t>
            </a:r>
            <a:r>
              <a:rPr lang="zh-CN" altLang="en-US" dirty="0"/>
              <a:t>多次哈希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567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0A523-B1AD-EDE1-8C1A-F4FD073F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08391-0753-C56C-5B2C-0B9DB929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判断字符串是否相等</a:t>
            </a:r>
            <a:endParaRPr lang="en-US" altLang="zh-CN" dirty="0"/>
          </a:p>
          <a:p>
            <a:r>
              <a:rPr lang="zh-CN" altLang="en-US" dirty="0"/>
              <a:t>当然就是看</a:t>
            </a:r>
            <a:r>
              <a:rPr lang="en-US" altLang="zh-CN" dirty="0"/>
              <a:t>hash</a:t>
            </a:r>
            <a:r>
              <a:rPr lang="zh-CN" altLang="en-US" dirty="0"/>
              <a:t>值是否相等</a:t>
            </a:r>
          </a:p>
        </p:txBody>
      </p:sp>
    </p:spTree>
    <p:extLst>
      <p:ext uri="{BB962C8B-B14F-4D97-AF65-F5344CB8AC3E}">
        <p14:creationId xmlns:p14="http://schemas.microsoft.com/office/powerpoint/2010/main" val="4149194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0A523-B1AD-EDE1-8C1A-F4FD073F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08391-0753-C56C-5B2C-0B9DB929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判断子串是否相等</a:t>
            </a:r>
            <a:endParaRPr lang="en-US" altLang="zh-CN" dirty="0"/>
          </a:p>
          <a:p>
            <a:r>
              <a:rPr lang="zh-CN" altLang="en-US" dirty="0"/>
              <a:t>子串也是可以用前缀和的方式取出来的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，因为要快速幂</a:t>
            </a:r>
            <a:endParaRPr lang="en-US" altLang="zh-CN" dirty="0"/>
          </a:p>
          <a:p>
            <a:r>
              <a:rPr lang="zh-CN" altLang="en-US" dirty="0"/>
              <a:t>可以离线预处理</a:t>
            </a:r>
            <a:r>
              <a:rPr lang="en-US" altLang="zh-CN" dirty="0"/>
              <a:t>O(1)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185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0A523-B1AD-EDE1-8C1A-F4FD073F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08391-0753-C56C-5B2C-0B9DB929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一旦可以</a:t>
            </a:r>
            <a:r>
              <a:rPr lang="en-US" altLang="zh-CN" dirty="0"/>
              <a:t>O(1)</a:t>
            </a:r>
            <a:r>
              <a:rPr lang="zh-CN" altLang="en-US" dirty="0"/>
              <a:t>判断子串是否相等，那么前面</a:t>
            </a:r>
            <a:r>
              <a:rPr lang="en-US" altLang="zh-CN" dirty="0" err="1"/>
              <a:t>manacher</a:t>
            </a:r>
            <a:r>
              <a:rPr lang="zh-CN" altLang="en-US" dirty="0"/>
              <a:t>、</a:t>
            </a:r>
            <a:r>
              <a:rPr lang="en-US" altLang="zh-CN" dirty="0" err="1"/>
              <a:t>kmp</a:t>
            </a:r>
            <a:r>
              <a:rPr lang="zh-CN" altLang="en-US" dirty="0"/>
              <a:t>、</a:t>
            </a:r>
            <a:r>
              <a:rPr lang="en-US" altLang="zh-CN" dirty="0" err="1"/>
              <a:t>exkmp</a:t>
            </a:r>
            <a:r>
              <a:rPr lang="zh-CN" altLang="en-US" dirty="0"/>
              <a:t>的很多暴力就可以在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时间完成了，这里的</a:t>
            </a:r>
            <a:r>
              <a:rPr lang="en-US" altLang="zh-CN" dirty="0" err="1"/>
              <a:t>logn</a:t>
            </a:r>
            <a:r>
              <a:rPr lang="zh-CN" altLang="en-US" dirty="0"/>
              <a:t>是二分答案的复杂度，也是一个可以接受的做法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6005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0A523-B1AD-EDE1-8C1A-F4FD073F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08391-0753-C56C-5B2C-0B9DB929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一旦可以</a:t>
            </a:r>
            <a:r>
              <a:rPr lang="en-US" altLang="zh-CN" dirty="0"/>
              <a:t>O(1)</a:t>
            </a:r>
            <a:r>
              <a:rPr lang="zh-CN" altLang="en-US" dirty="0"/>
              <a:t>判断子串是否相等，那么前面</a:t>
            </a:r>
            <a:r>
              <a:rPr lang="en-US" altLang="zh-CN" dirty="0" err="1"/>
              <a:t>manacher</a:t>
            </a:r>
            <a:r>
              <a:rPr lang="zh-CN" altLang="en-US" dirty="0"/>
              <a:t>、</a:t>
            </a:r>
            <a:r>
              <a:rPr lang="en-US" altLang="zh-CN" dirty="0" err="1"/>
              <a:t>kmp</a:t>
            </a:r>
            <a:r>
              <a:rPr lang="zh-CN" altLang="en-US" dirty="0"/>
              <a:t>、</a:t>
            </a:r>
            <a:r>
              <a:rPr lang="en-US" altLang="zh-CN" dirty="0" err="1"/>
              <a:t>exkmp</a:t>
            </a:r>
            <a:r>
              <a:rPr lang="zh-CN" altLang="en-US" dirty="0"/>
              <a:t>的很多暴力就可以在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时间完成了，这里的</a:t>
            </a:r>
            <a:r>
              <a:rPr lang="en-US" altLang="zh-CN" dirty="0" err="1"/>
              <a:t>logn</a:t>
            </a:r>
            <a:r>
              <a:rPr lang="zh-CN" altLang="en-US" dirty="0"/>
              <a:t>是二分答案的复杂度，也是一个可以接受的做法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en-US" altLang="zh-CN" dirty="0" err="1"/>
              <a:t>lcp</a:t>
            </a:r>
            <a:r>
              <a:rPr lang="zh-CN" altLang="en-US" dirty="0"/>
              <a:t>为例，这是可以二分答案的，二分以后就是判断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的长度为</a:t>
            </a:r>
            <a:r>
              <a:rPr lang="en-US" altLang="zh-CN" dirty="0"/>
              <a:t>mid</a:t>
            </a:r>
            <a:r>
              <a:rPr lang="zh-CN" altLang="en-US" dirty="0"/>
              <a:t>的前缀是否相等，那就是</a:t>
            </a:r>
            <a:r>
              <a:rPr lang="en-US" altLang="zh-CN" dirty="0"/>
              <a:t>hash+</a:t>
            </a:r>
            <a:r>
              <a:rPr lang="zh-CN" altLang="en-US" dirty="0"/>
              <a:t>预处理</a:t>
            </a:r>
            <a:r>
              <a:rPr lang="en-US" altLang="zh-CN" dirty="0"/>
              <a:t>O(1)</a:t>
            </a:r>
            <a:r>
              <a:rPr lang="zh-CN" altLang="en-US" dirty="0"/>
              <a:t>的事情了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3051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0A523-B1AD-EDE1-8C1A-F4FD073F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Tjoi</a:t>
            </a:r>
            <a:r>
              <a:rPr lang="en-US" altLang="zh-CN" dirty="0"/>
              <a:t> 2017 DNA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08391-0753-C56C-5B2C-0B9DB929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给两个字符串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，问</a:t>
            </a:r>
            <a:r>
              <a:rPr lang="en-US" altLang="zh-CN" dirty="0"/>
              <a:t>T</a:t>
            </a:r>
            <a:r>
              <a:rPr lang="zh-CN" altLang="en-US" dirty="0"/>
              <a:t>在</a:t>
            </a:r>
            <a:r>
              <a:rPr lang="en-US" altLang="zh-CN" dirty="0"/>
              <a:t>S</a:t>
            </a:r>
            <a:r>
              <a:rPr lang="zh-CN" altLang="en-US" dirty="0"/>
              <a:t>中出现的次数</a:t>
            </a:r>
            <a:endParaRPr lang="en-US" altLang="zh-CN" dirty="0"/>
          </a:p>
          <a:p>
            <a:r>
              <a:rPr lang="zh-CN" altLang="en-US" dirty="0"/>
              <a:t>注意这里的出现指的是可以有最多</a:t>
            </a:r>
            <a:r>
              <a:rPr lang="en-US" altLang="zh-CN" dirty="0"/>
              <a:t>3</a:t>
            </a:r>
            <a:r>
              <a:rPr lang="zh-CN" altLang="en-US" dirty="0"/>
              <a:t>个位置不同</a:t>
            </a:r>
          </a:p>
        </p:txBody>
      </p:sp>
    </p:spTree>
    <p:extLst>
      <p:ext uri="{BB962C8B-B14F-4D97-AF65-F5344CB8AC3E}">
        <p14:creationId xmlns:p14="http://schemas.microsoft.com/office/powerpoint/2010/main" val="685549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0A523-B1AD-EDE1-8C1A-F4FD073F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Tjoi</a:t>
            </a:r>
            <a:r>
              <a:rPr lang="en-US" altLang="zh-CN" dirty="0"/>
              <a:t> 2017 DNA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08391-0753-C56C-5B2C-0B9DB929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枚举起点</a:t>
            </a:r>
            <a:r>
              <a:rPr lang="en-US" altLang="zh-CN" dirty="0" err="1"/>
              <a:t>i</a:t>
            </a:r>
            <a:r>
              <a:rPr lang="zh-CN" altLang="en-US" dirty="0"/>
              <a:t>，判断</a:t>
            </a:r>
            <a:r>
              <a:rPr lang="en-US" altLang="zh-CN" dirty="0"/>
              <a:t>s[</a:t>
            </a:r>
            <a:r>
              <a:rPr lang="en-US" altLang="zh-CN" dirty="0" err="1"/>
              <a:t>i,i</a:t>
            </a:r>
            <a:r>
              <a:rPr lang="en-US" altLang="zh-CN" dirty="0"/>
              <a:t>+|t|-1]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是否最多</a:t>
            </a:r>
            <a:r>
              <a:rPr lang="en-US" altLang="zh-CN" dirty="0"/>
              <a:t>3</a:t>
            </a:r>
            <a:r>
              <a:rPr lang="zh-CN" altLang="en-US" dirty="0"/>
              <a:t>个位置不同</a:t>
            </a:r>
            <a:endParaRPr lang="en-US" altLang="zh-CN" dirty="0"/>
          </a:p>
          <a:p>
            <a:r>
              <a:rPr lang="zh-CN" altLang="en-US" dirty="0"/>
              <a:t>具体做法是用</a:t>
            </a:r>
            <a:r>
              <a:rPr lang="en-US" altLang="zh-CN" dirty="0"/>
              <a:t>hash</a:t>
            </a:r>
            <a:r>
              <a:rPr lang="zh-CN" altLang="en-US" dirty="0"/>
              <a:t>找到</a:t>
            </a:r>
            <a:r>
              <a:rPr lang="en-US" altLang="zh-CN" dirty="0"/>
              <a:t>s[</a:t>
            </a:r>
            <a:r>
              <a:rPr lang="en-US" altLang="zh-CN" dirty="0" err="1"/>
              <a:t>i,n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最长能匹配多少，即</a:t>
            </a:r>
            <a:r>
              <a:rPr lang="en-US" altLang="zh-CN" dirty="0" err="1"/>
              <a:t>lcp</a:t>
            </a:r>
            <a:r>
              <a:rPr lang="en-US" altLang="zh-CN" dirty="0"/>
              <a:t>(s[</a:t>
            </a:r>
            <a:r>
              <a:rPr lang="en-US" altLang="zh-CN" dirty="0" err="1"/>
              <a:t>i,n</a:t>
            </a:r>
            <a:r>
              <a:rPr lang="en-US" altLang="zh-CN" dirty="0"/>
              <a:t>],t)</a:t>
            </a:r>
            <a:r>
              <a:rPr lang="zh-CN" altLang="en-US" dirty="0"/>
              <a:t>，然后把第一次不匹配的那个位置的字符以前的都去掉，继续看能匹配多少，重复</a:t>
            </a:r>
            <a:r>
              <a:rPr lang="en-US" altLang="zh-CN" dirty="0"/>
              <a:t>3</a:t>
            </a:r>
            <a:r>
              <a:rPr lang="zh-CN" altLang="en-US" dirty="0"/>
              <a:t>次以后如果</a:t>
            </a:r>
            <a:r>
              <a:rPr lang="en-US" altLang="zh-CN" dirty="0"/>
              <a:t>t</a:t>
            </a:r>
            <a:r>
              <a:rPr lang="zh-CN" altLang="en-US" dirty="0"/>
              <a:t>被匹配完了那就可以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4EC82-B554-5877-56CB-EB0A0FC7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10D19-6DD3-26E3-BE70-68676B8D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我们定义</a:t>
            </a:r>
            <a:r>
              <a:rPr lang="en-US" altLang="zh-CN" dirty="0" err="1"/>
              <a:t>i</a:t>
            </a:r>
            <a:r>
              <a:rPr lang="zh-CN" altLang="en-US" dirty="0"/>
              <a:t>处的回文半径是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，在求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的过程中维护一个</a:t>
            </a:r>
            <a:r>
              <a:rPr lang="en-US" altLang="zh-CN" dirty="0" err="1"/>
              <a:t>j+p</a:t>
            </a:r>
            <a:r>
              <a:rPr lang="en-US" altLang="zh-CN" dirty="0"/>
              <a:t>[j](j&lt;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的最大值，也即是一个右端点最靠右的回文子串，再设</a:t>
            </a:r>
            <a:r>
              <a:rPr lang="en-US" altLang="zh-CN" dirty="0" err="1"/>
              <a:t>i</a:t>
            </a:r>
            <a:r>
              <a:rPr lang="zh-CN" altLang="en-US" dirty="0"/>
              <a:t>关于</a:t>
            </a:r>
            <a:r>
              <a:rPr lang="en-US" altLang="zh-CN" dirty="0"/>
              <a:t>j</a:t>
            </a:r>
            <a:r>
              <a:rPr lang="zh-CN" altLang="en-US" dirty="0"/>
              <a:t>的对称点在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如果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en-US" altLang="zh-CN" dirty="0" err="1"/>
              <a:t>j+p</a:t>
            </a:r>
            <a:r>
              <a:rPr lang="en-US" altLang="zh-CN" dirty="0"/>
              <a:t>[j]</a:t>
            </a:r>
            <a:r>
              <a:rPr lang="zh-CN" altLang="en-US" dirty="0"/>
              <a:t>，就说明</a:t>
            </a:r>
            <a:r>
              <a:rPr lang="en-US" altLang="zh-CN" dirty="0" err="1"/>
              <a:t>i</a:t>
            </a:r>
            <a:r>
              <a:rPr lang="zh-CN" altLang="en-US" dirty="0"/>
              <a:t>不在之前求出来的任何一个回文子串里面，那就不能用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的信息，就只好暴力扩展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dirty="0" err="1"/>
              <a:t>j+p</a:t>
            </a:r>
            <a:r>
              <a:rPr lang="en-US" altLang="zh-CN" dirty="0"/>
              <a:t>[j]</a:t>
            </a:r>
            <a:r>
              <a:rPr lang="zh-CN" altLang="en-US" dirty="0"/>
              <a:t>，根据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的回文子串左区间端点又分成三种情况</a:t>
            </a:r>
            <a:endParaRPr lang="en-US" altLang="zh-CN" dirty="0"/>
          </a:p>
          <a:p>
            <a:pPr lvl="1"/>
            <a:r>
              <a:rPr lang="en-US" altLang="zh-CN" dirty="0"/>
              <a:t>j-p[j]&lt;</a:t>
            </a:r>
            <a:r>
              <a:rPr lang="en-US" altLang="zh-CN" dirty="0" err="1"/>
              <a:t>i</a:t>
            </a:r>
            <a:r>
              <a:rPr lang="en-US" altLang="zh-CN" dirty="0"/>
              <a:t>’-p[</a:t>
            </a:r>
            <a:r>
              <a:rPr lang="en-US" altLang="zh-CN" dirty="0" err="1"/>
              <a:t>i</a:t>
            </a:r>
            <a:r>
              <a:rPr lang="en-US" altLang="zh-CN" dirty="0"/>
              <a:t>’]</a:t>
            </a:r>
            <a:r>
              <a:rPr lang="zh-CN" altLang="en-US" dirty="0"/>
              <a:t>，那么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]=p[</a:t>
            </a:r>
            <a:r>
              <a:rPr lang="en-US" altLang="zh-CN" dirty="0" err="1"/>
              <a:t>i</a:t>
            </a:r>
            <a:r>
              <a:rPr lang="en-US" altLang="zh-CN" dirty="0"/>
              <a:t>’]</a:t>
            </a:r>
            <a:r>
              <a:rPr lang="zh-CN" altLang="en-US" dirty="0"/>
              <a:t>，就是说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处的最长回文子串和</a:t>
            </a:r>
            <a:r>
              <a:rPr lang="en-US" altLang="zh-CN" dirty="0" err="1"/>
              <a:t>i</a:t>
            </a:r>
            <a:r>
              <a:rPr lang="zh-CN" altLang="en-US" dirty="0"/>
              <a:t>处完全一样</a:t>
            </a:r>
            <a:endParaRPr lang="en-US" altLang="zh-CN" dirty="0"/>
          </a:p>
          <a:p>
            <a:pPr lvl="1"/>
            <a:r>
              <a:rPr lang="en-US" altLang="zh-CN" dirty="0"/>
              <a:t>j-p[j]&gt;</a:t>
            </a:r>
            <a:r>
              <a:rPr lang="en-US" altLang="zh-CN" dirty="0" err="1"/>
              <a:t>i</a:t>
            </a:r>
            <a:r>
              <a:rPr lang="en-US" altLang="zh-CN" dirty="0"/>
              <a:t>’-p[</a:t>
            </a:r>
            <a:r>
              <a:rPr lang="en-US" altLang="zh-CN" dirty="0" err="1"/>
              <a:t>i</a:t>
            </a:r>
            <a:r>
              <a:rPr lang="en-US" altLang="zh-CN" dirty="0"/>
              <a:t>’]</a:t>
            </a:r>
            <a:r>
              <a:rPr lang="zh-CN" altLang="en-US" dirty="0"/>
              <a:t>，那么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j+p</a:t>
            </a:r>
            <a:r>
              <a:rPr lang="en-US" altLang="zh-CN" dirty="0"/>
              <a:t>[j]-i+1</a:t>
            </a:r>
            <a:r>
              <a:rPr lang="zh-CN" altLang="en-US" dirty="0"/>
              <a:t>，就是说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处的回文子串在半径较小的时候，和</a:t>
            </a:r>
            <a:r>
              <a:rPr lang="en-US" altLang="zh-CN" dirty="0" err="1"/>
              <a:t>i</a:t>
            </a:r>
            <a:r>
              <a:rPr lang="zh-CN" altLang="en-US" dirty="0"/>
              <a:t>处的是一样的，但是半径变大以后就不一样了（如果一样的话，</a:t>
            </a:r>
            <a:r>
              <a:rPr lang="en-US" altLang="zh-CN" dirty="0"/>
              <a:t>j</a:t>
            </a:r>
            <a:r>
              <a:rPr lang="zh-CN" altLang="en-US" dirty="0"/>
              <a:t>处的最长回文半径应该更大才对）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015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4EC82-B554-5877-56CB-EB0A0FC7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10D19-6DD3-26E3-BE70-68676B8D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我们定义</a:t>
            </a:r>
            <a:r>
              <a:rPr lang="en-US" altLang="zh-CN" dirty="0" err="1"/>
              <a:t>i</a:t>
            </a:r>
            <a:r>
              <a:rPr lang="zh-CN" altLang="en-US" dirty="0"/>
              <a:t>处的回文半径是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，在求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的过程中维护一个</a:t>
            </a:r>
            <a:r>
              <a:rPr lang="en-US" altLang="zh-CN" dirty="0" err="1"/>
              <a:t>j+p</a:t>
            </a:r>
            <a:r>
              <a:rPr lang="en-US" altLang="zh-CN" dirty="0"/>
              <a:t>[j](j&lt;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的最大值，也即是一个右端点最靠右的回文子串，再设</a:t>
            </a:r>
            <a:r>
              <a:rPr lang="en-US" altLang="zh-CN" dirty="0" err="1"/>
              <a:t>i</a:t>
            </a:r>
            <a:r>
              <a:rPr lang="zh-CN" altLang="en-US" dirty="0"/>
              <a:t>关于</a:t>
            </a:r>
            <a:r>
              <a:rPr lang="en-US" altLang="zh-CN" dirty="0"/>
              <a:t>j</a:t>
            </a:r>
            <a:r>
              <a:rPr lang="zh-CN" altLang="en-US" dirty="0"/>
              <a:t>的对称点在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如果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en-US" altLang="zh-CN" dirty="0" err="1"/>
              <a:t>j+p</a:t>
            </a:r>
            <a:r>
              <a:rPr lang="en-US" altLang="zh-CN" dirty="0"/>
              <a:t>[j]</a:t>
            </a:r>
            <a:r>
              <a:rPr lang="zh-CN" altLang="en-US" dirty="0"/>
              <a:t>，就说明</a:t>
            </a:r>
            <a:r>
              <a:rPr lang="en-US" altLang="zh-CN" dirty="0" err="1"/>
              <a:t>i</a:t>
            </a:r>
            <a:r>
              <a:rPr lang="zh-CN" altLang="en-US" dirty="0"/>
              <a:t>不在之前求出来的任何一个回文子串里面，那就不能用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的信息，就只好暴力扩展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dirty="0" err="1"/>
              <a:t>j+p</a:t>
            </a:r>
            <a:r>
              <a:rPr lang="en-US" altLang="zh-CN" dirty="0"/>
              <a:t>[j]</a:t>
            </a:r>
            <a:r>
              <a:rPr lang="zh-CN" altLang="en-US" dirty="0"/>
              <a:t>，根据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的回文子串左区间端点又分成三种情况</a:t>
            </a:r>
            <a:endParaRPr lang="en-US" altLang="zh-CN" dirty="0"/>
          </a:p>
          <a:p>
            <a:pPr lvl="1"/>
            <a:r>
              <a:rPr lang="en-US" altLang="zh-CN" dirty="0"/>
              <a:t>j-p[j]=</a:t>
            </a:r>
            <a:r>
              <a:rPr lang="en-US" altLang="zh-CN" dirty="0" err="1"/>
              <a:t>i</a:t>
            </a:r>
            <a:r>
              <a:rPr lang="en-US" altLang="zh-CN" dirty="0"/>
              <a:t>’-p[</a:t>
            </a:r>
            <a:r>
              <a:rPr lang="en-US" altLang="zh-CN" dirty="0" err="1"/>
              <a:t>i</a:t>
            </a:r>
            <a:r>
              <a:rPr lang="en-US" altLang="zh-CN" dirty="0"/>
              <a:t>’]</a:t>
            </a:r>
            <a:r>
              <a:rPr lang="zh-CN" altLang="en-US" dirty="0"/>
              <a:t>，可以知道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至少有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’]</a:t>
            </a:r>
            <a:r>
              <a:rPr lang="zh-CN" altLang="en-US" dirty="0"/>
              <a:t>，但是可能会更大，所以在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’]</a:t>
            </a:r>
            <a:r>
              <a:rPr lang="zh-CN" altLang="en-US" dirty="0"/>
              <a:t>的基础上暴力扩展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49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4EC82-B554-5877-56CB-EB0A0FC7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10D19-6DD3-26E3-BE70-68676B8D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虽然有暴力扩展的环节，但是可以发现右端点最靠右的回文子串，在算法运行过程中，右端点是一直增加的，所以暴力扩展的总时间是</a:t>
            </a:r>
            <a:r>
              <a:rPr lang="en-US" altLang="zh-CN" dirty="0"/>
              <a:t>O(n)</a:t>
            </a:r>
            <a:r>
              <a:rPr lang="zh-CN" altLang="en-US" dirty="0"/>
              <a:t>的，整个算法的复杂度也是</a:t>
            </a:r>
            <a:r>
              <a:rPr lang="en-US" altLang="zh-CN" dirty="0"/>
              <a:t>O(n)</a:t>
            </a:r>
            <a:r>
              <a:rPr lang="zh-CN" altLang="en-US" dirty="0"/>
              <a:t>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325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4EC82-B554-5877-56CB-EB0A0FC7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10D19-6DD3-26E3-BE70-68676B8D53E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Manacher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]&amp;&amp;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]&lt;=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]]==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]++;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39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4094</Words>
  <Application>Microsoft Office PowerPoint</Application>
  <PresentationFormat>宽屏</PresentationFormat>
  <Paragraphs>286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1" baseType="lpstr">
      <vt:lpstr>等线</vt:lpstr>
      <vt:lpstr>等线 Light</vt:lpstr>
      <vt:lpstr>Arial</vt:lpstr>
      <vt:lpstr>Consolas</vt:lpstr>
      <vt:lpstr>Office 主题​​</vt:lpstr>
      <vt:lpstr>字符串</vt:lpstr>
      <vt:lpstr>概念</vt:lpstr>
      <vt:lpstr>Manacher</vt:lpstr>
      <vt:lpstr>Manacher</vt:lpstr>
      <vt:lpstr>Manacher</vt:lpstr>
      <vt:lpstr>Manacher</vt:lpstr>
      <vt:lpstr>Manacher</vt:lpstr>
      <vt:lpstr>Manacher</vt:lpstr>
      <vt:lpstr>Manacher</vt:lpstr>
      <vt:lpstr>UVA11475</vt:lpstr>
      <vt:lpstr>UVA11475</vt:lpstr>
      <vt:lpstr>Luogu P1659</vt:lpstr>
      <vt:lpstr>Luogu P1659</vt:lpstr>
      <vt:lpstr>Luogu P4555</vt:lpstr>
      <vt:lpstr>Luogu P4555</vt:lpstr>
      <vt:lpstr>bzoj 1100</vt:lpstr>
      <vt:lpstr>bzoj 1100</vt:lpstr>
      <vt:lpstr>KMP</vt:lpstr>
      <vt:lpstr>Border</vt:lpstr>
      <vt:lpstr>KMP算法</vt:lpstr>
      <vt:lpstr>KMP算法</vt:lpstr>
      <vt:lpstr>KMP算法</vt:lpstr>
      <vt:lpstr>KMP算法</vt:lpstr>
      <vt:lpstr>KMP算法</vt:lpstr>
      <vt:lpstr>Border的初步应用</vt:lpstr>
      <vt:lpstr>Border的初步应用</vt:lpstr>
      <vt:lpstr>Border的初步应用</vt:lpstr>
      <vt:lpstr>Border相关的定理（fail树为主）</vt:lpstr>
      <vt:lpstr>Border相关的定理（fail树为主）</vt:lpstr>
      <vt:lpstr>Border相关的定理（fail树为主）</vt:lpstr>
      <vt:lpstr>Border相关的定理（fail树为主）</vt:lpstr>
      <vt:lpstr>bzoj 1511</vt:lpstr>
      <vt:lpstr>bzoj 1511</vt:lpstr>
      <vt:lpstr>bzoj 1511</vt:lpstr>
      <vt:lpstr>bzoj 1511</vt:lpstr>
      <vt:lpstr>bzoj 3670</vt:lpstr>
      <vt:lpstr>bzoj 3670</vt:lpstr>
      <vt:lpstr>luogu 5829</vt:lpstr>
      <vt:lpstr>luogu 5829</vt:lpstr>
      <vt:lpstr>bzoj 1535</vt:lpstr>
      <vt:lpstr>bzoj 1535</vt:lpstr>
      <vt:lpstr>bzoj 1535</vt:lpstr>
      <vt:lpstr>bzoj 1535</vt:lpstr>
      <vt:lpstr>EXKMP</vt:lpstr>
      <vt:lpstr>LCP数组</vt:lpstr>
      <vt:lpstr>LCP数组</vt:lpstr>
      <vt:lpstr>LCP数组</vt:lpstr>
      <vt:lpstr>HASH</vt:lpstr>
      <vt:lpstr>Hash的方法和错误率</vt:lpstr>
      <vt:lpstr>Hash的方法和错误率</vt:lpstr>
      <vt:lpstr>Hash的应用</vt:lpstr>
      <vt:lpstr>Hash的应用</vt:lpstr>
      <vt:lpstr>Hash的应用</vt:lpstr>
      <vt:lpstr>Hash的应用</vt:lpstr>
      <vt:lpstr>Tjoi 2017 DNA</vt:lpstr>
      <vt:lpstr>Tjoi 2017 DNA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</dc:title>
  <dc:creator>You Lingyun</dc:creator>
  <cp:lastModifiedBy>You Lingyun</cp:lastModifiedBy>
  <cp:revision>15</cp:revision>
  <dcterms:created xsi:type="dcterms:W3CDTF">2023-08-20T11:36:26Z</dcterms:created>
  <dcterms:modified xsi:type="dcterms:W3CDTF">2023-08-20T13:58:17Z</dcterms:modified>
</cp:coreProperties>
</file>