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5" d="100"/>
          <a:sy n="95" d="100"/>
        </p:scale>
        <p:origin x="6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18D-6D93-D809-6A7F-1D7A92B96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DD6BA-4268-26AF-BE01-32BBACB17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587CA-3B53-2E08-E425-E782E9BB6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3AAA-036B-31B4-8DF5-F2B43B37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4C82-6EEA-95E5-7DE4-51B241C1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CDA7-31B4-3A56-E181-C199AE49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6E2E5-8EEC-A6F8-A281-E25F44A47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FA9F-B96B-0D0D-6981-B1B11868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42D1E-427B-199C-CD87-A20AB3AA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D56A-69E1-BE4F-F665-5FC6F32F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5F932-DF9C-F04A-B8B2-604568D55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2FE6-2073-FF63-4389-58113C20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2EE19-E756-2019-1AFA-A515B76F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952B-20E6-CE2C-0E83-A9A4245C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D4EF-A9D8-34FC-36A6-AC154457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EA82-46A5-8F35-4B0D-0543ED5A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B961-EA18-B56F-A60A-8CB4EAF8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B4724-A448-C9CD-E082-C4325FF9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3CB4-B2BE-38FB-9476-EF696ED5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AE39-BE95-0088-7434-99316E67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E7FB-8FC4-FF58-FCA4-669C8F1A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E75D4-68A7-FA22-05EB-5B5C8E8E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11868-1A56-1152-EC99-1E97108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16922-2137-13CF-48C7-FD319011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2AAD-623F-D241-B649-03AA2523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9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30FA-2353-EF54-714B-FB2F4C06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E0D33-E428-9C43-0574-78002DF8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B203E-81EB-151E-1299-EA94EF0C9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C391C-608A-4274-F53F-67B0694B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9C4FB-7988-42BB-3FEC-7E51425E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30C84-96AD-B0A8-899C-A83F4E5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AA34-E9E6-D6DF-1A49-EEBC21FF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4255-BC5E-71F2-F67B-A93574EE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4EBD1-6BF2-6176-1B8C-26CA1F0D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B7C12-C8BC-6FAD-EF29-93834CDE8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4C88-F264-9957-746A-2A2ED69ED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796E6-AE46-58CA-1F40-469732EB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97EDC-8595-3F50-2294-67385FA0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BCDED-D16E-8415-FFC1-CC0BFAEA7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07A8-A8E2-23F3-BEB1-73D7F4AC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8A94D-72A6-1A5F-74EF-C72C5C2B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1E9A-2B54-FC44-C894-DA782374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A4988-7DA5-136D-7315-F99BB803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6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6FF34-0A1C-DAFC-D78B-320C3B3E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72D4B-25F9-F0D0-3E2D-F3F5DD17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FEE1-6216-F32E-A3EB-8EF344BD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333C-7BF4-A7B7-B239-450418C8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28F5-7657-1EEF-65A5-68708743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9FE85-64EB-265D-0B7C-07125881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71F5-8AA3-DDA8-F04E-AB9F4851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F028-9DBB-A1CE-C589-D872EC8B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5474-4457-F226-55C1-82A218FC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8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53FA-0054-82A1-3BCB-FEB956D2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40FF3-24C8-12EC-8746-11762652C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3F58-2A95-F2C9-C3EF-000A5F066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A9FB1-042E-5598-D38E-63C45AEF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2CB7-DB87-83E7-EEC0-63A4AC90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0C7FB-E9C6-93C6-8F1A-F130C144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8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B5A83-D6D8-9EAE-1103-75102C47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8E78-A43B-3CF8-85DD-D3BFD690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18E7-ABE1-9DDD-D8D2-AF374BC07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A349-E264-6045-97A7-F54228AEF22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BAAAC-CDCB-FBB5-63D5-7B886F7A8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B69A7-39C3-9F45-4BD9-4ED761AD2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A1783-3CFC-D94A-9C4C-CB893B7FA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1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31B5D2-34CD-2278-7988-A826C5FBBF6E}"/>
              </a:ext>
            </a:extLst>
          </p:cNvPr>
          <p:cNvSpPr txBox="1"/>
          <p:nvPr/>
        </p:nvSpPr>
        <p:spPr>
          <a:xfrm>
            <a:off x="1535316" y="27738"/>
            <a:ext cx="965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CMS832v2: HH-AKI- Visualization of flaws in the evaluation of  the numerator criteria for AKI (stage 2 or greater)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48180-437D-1E01-1E16-509DDE25B345}"/>
              </a:ext>
            </a:extLst>
          </p:cNvPr>
          <p:cNvSpPr txBox="1"/>
          <p:nvPr/>
        </p:nvSpPr>
        <p:spPr>
          <a:xfrm>
            <a:off x="124287" y="335938"/>
            <a:ext cx="1166385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1: Lowest serum creatinine value evaluated outside of the 7 days prior to the highest value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Measure logic appropriately identifies the high creatinine value of 1.9, however should evaluate the lowest value obtained within 7 days prior to the highest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AB9052-208C-B27C-65EC-342AE88B3159}"/>
              </a:ext>
            </a:extLst>
          </p:cNvPr>
          <p:cNvGraphicFramePr>
            <a:graphicFrameLocks noGrp="1"/>
          </p:cNvGraphicFramePr>
          <p:nvPr/>
        </p:nvGraphicFramePr>
        <p:xfrm>
          <a:off x="1082040" y="1103355"/>
          <a:ext cx="9961782" cy="2421077"/>
        </p:xfrm>
        <a:graphic>
          <a:graphicData uri="http://schemas.openxmlformats.org/drawingml/2006/table">
            <a:tbl>
              <a:tblPr/>
              <a:tblGrid>
                <a:gridCol w="1811958">
                  <a:extLst>
                    <a:ext uri="{9D8B030D-6E8A-4147-A177-3AD203B41FA5}">
                      <a16:colId xmlns:a16="http://schemas.microsoft.com/office/drawing/2014/main" val="1029519181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367216245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1599669252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1011031567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1538932993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2054862555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905503004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3352934464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3963646713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61842259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370463477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71788284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2010111086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510086993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1541745123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1798389826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3791672227"/>
                    </a:ext>
                  </a:extLst>
                </a:gridCol>
              </a:tblGrid>
              <a:tr h="26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1.5 Times Increase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316135"/>
                  </a:ext>
                </a:extLst>
              </a:tr>
              <a:tr h="55275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 Evaluation Period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53054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Inpatient Hospitalization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12742"/>
                  </a:ext>
                </a:extLst>
              </a:tr>
              <a:tr h="28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Creatinine Values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43996"/>
                  </a:ext>
                </a:extLst>
              </a:tr>
              <a:tr h="265323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027188"/>
                  </a:ext>
                </a:extLst>
              </a:tr>
              <a:tr h="2653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 Times Increase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060119"/>
                  </a:ext>
                </a:extLst>
              </a:tr>
              <a:tr h="49748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Encounter with 2.0 Times Serum Creatinine Increase' is not evaluated because the 1.5 times serum creatinine increase was not identified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8014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B2568A-8462-2C16-D4FB-D7318EC6BB93}"/>
              </a:ext>
            </a:extLst>
          </p:cNvPr>
          <p:cNvSpPr txBox="1"/>
          <p:nvPr/>
        </p:nvSpPr>
        <p:spPr>
          <a:xfrm>
            <a:off x="124287" y="3626739"/>
            <a:ext cx="1206771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RESULT: </a:t>
            </a:r>
            <a:r>
              <a:rPr lang="en-US" sz="1500" u="sng" dirty="0"/>
              <a:t>Encounter fails, in error</a:t>
            </a:r>
            <a:r>
              <a:rPr lang="en-US" sz="1500" dirty="0"/>
              <a:t>, to meet the 1.5 times and 2 times increase in serum creatinine, because while the logic correctly identifies the</a:t>
            </a:r>
          </a:p>
          <a:p>
            <a:r>
              <a:rPr lang="en-US" sz="1500" dirty="0"/>
              <a:t>                high value of 1.9 (day 4), it </a:t>
            </a:r>
            <a:r>
              <a:rPr lang="en-US" sz="1500" u="sng" dirty="0"/>
              <a:t>incorrectly evaluates the lowest value during the encounter</a:t>
            </a:r>
            <a:r>
              <a:rPr lang="en-US" sz="1500" dirty="0"/>
              <a:t>, 0.8 (day 15). The measure fails to identify an AKI</a:t>
            </a:r>
          </a:p>
          <a:p>
            <a:r>
              <a:rPr lang="en-US" sz="1500" dirty="0"/>
              <a:t>                (stage 2 or greater) because the lowest value, on day 15, is not within 7 days prior to the highest value, on day 4.</a:t>
            </a:r>
          </a:p>
          <a:p>
            <a:endParaRPr lang="en-US" sz="1500" b="1" dirty="0"/>
          </a:p>
          <a:p>
            <a:r>
              <a:rPr lang="en-US" sz="1600" b="1" dirty="0"/>
              <a:t>LOGIC INTENT: </a:t>
            </a:r>
            <a:r>
              <a:rPr lang="en-US" sz="1400" dirty="0"/>
              <a:t>The encounter should meet the numerator logic, based on measure intent. The logic is intended to evaluate the presence of AKI stage 2 as follows:</a:t>
            </a:r>
          </a:p>
          <a:p>
            <a:r>
              <a:rPr lang="en-US" sz="1400" dirty="0"/>
              <a:t>	1. </a:t>
            </a:r>
            <a:r>
              <a:rPr lang="en-US" sz="1500" dirty="0"/>
              <a:t>Determine the highest/earliest value during the encounter (1.9 on day 4); then determine the lowest within the prior 7 days </a:t>
            </a:r>
          </a:p>
          <a:p>
            <a:r>
              <a:rPr lang="en-US" sz="1500" dirty="0"/>
              <a:t>                           (0.9 on day 1), </a:t>
            </a:r>
          </a:p>
          <a:p>
            <a:r>
              <a:rPr lang="en-US" sz="1500" dirty="0"/>
              <a:t>	2. Evaluate if the highest value in step 1 represents a 1.5 times increase from the lowest value (in this case they do)</a:t>
            </a:r>
          </a:p>
          <a:p>
            <a:r>
              <a:rPr lang="en-US" sz="1500" dirty="0"/>
              <a:t>	3. The increase in serum creatinine in step 3 meets both the logic for the 1.5 times increase, as well as the 2.0 times increase; therefore, </a:t>
            </a:r>
          </a:p>
          <a:p>
            <a:r>
              <a:rPr lang="en-US" sz="1500" dirty="0"/>
              <a:t>                          this encounter should meet the numerator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AD394-FD99-4653-B2A7-98503EFA0908}"/>
              </a:ext>
            </a:extLst>
          </p:cNvPr>
          <p:cNvSpPr/>
          <p:nvPr/>
        </p:nvSpPr>
        <p:spPr>
          <a:xfrm>
            <a:off x="2893060" y="1929030"/>
            <a:ext cx="2049780" cy="5627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71EE847-1BB4-C2F7-B16B-D46FE1D1E690}"/>
              </a:ext>
            </a:extLst>
          </p:cNvPr>
          <p:cNvSpPr/>
          <p:nvPr/>
        </p:nvSpPr>
        <p:spPr>
          <a:xfrm rot="10800000">
            <a:off x="4573935" y="2528269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05C5627-3C79-89F6-00A9-1EF70851982E}"/>
              </a:ext>
            </a:extLst>
          </p:cNvPr>
          <p:cNvSpPr/>
          <p:nvPr/>
        </p:nvSpPr>
        <p:spPr>
          <a:xfrm rot="10800000">
            <a:off x="3044855" y="2528268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C625838-6AC7-C3D1-2771-99EB8823EAFC}"/>
              </a:ext>
            </a:extLst>
          </p:cNvPr>
          <p:cNvSpPr/>
          <p:nvPr/>
        </p:nvSpPr>
        <p:spPr>
          <a:xfrm rot="10800000">
            <a:off x="10716628" y="2528269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B2573-98FB-6864-2524-9021A466E3D0}"/>
              </a:ext>
            </a:extLst>
          </p:cNvPr>
          <p:cNvSpPr/>
          <p:nvPr/>
        </p:nvSpPr>
        <p:spPr>
          <a:xfrm>
            <a:off x="10538460" y="1925320"/>
            <a:ext cx="505358" cy="566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188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631B5D2-34CD-2278-7988-A826C5FBBF6E}"/>
              </a:ext>
            </a:extLst>
          </p:cNvPr>
          <p:cNvSpPr txBox="1"/>
          <p:nvPr/>
        </p:nvSpPr>
        <p:spPr>
          <a:xfrm>
            <a:off x="1535316" y="27738"/>
            <a:ext cx="965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CMS832v2: HH-AKI- Visualization of flaws in the evaluation of  the numerator criteria for AKI (stage 2 or greater)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C69AB-69B4-7C22-6D0F-F642215ED86A}"/>
              </a:ext>
            </a:extLst>
          </p:cNvPr>
          <p:cNvSpPr txBox="1"/>
          <p:nvPr/>
        </p:nvSpPr>
        <p:spPr>
          <a:xfrm>
            <a:off x="333350" y="245624"/>
            <a:ext cx="104970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Scenario 2: Only the initial high value is evaluated for a 2 times increase in serum creatinine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Measure logic only evaluates the high creatinine value of 1.6, however, it should evaluate the next highest creatinine value of 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6D4DA-908E-FE4B-8BB2-F2BC17E007D7}"/>
              </a:ext>
            </a:extLst>
          </p:cNvPr>
          <p:cNvSpPr txBox="1"/>
          <p:nvPr/>
        </p:nvSpPr>
        <p:spPr>
          <a:xfrm>
            <a:off x="195309" y="3618958"/>
            <a:ext cx="12104363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RESULT: </a:t>
            </a:r>
            <a:r>
              <a:rPr lang="en-US" sz="1500" u="sng" dirty="0"/>
              <a:t>Encounter fails, in error</a:t>
            </a:r>
            <a:r>
              <a:rPr lang="en-US" sz="1500" dirty="0"/>
              <a:t>, to meet the 1.5 times and 2 times increase in serum creatinine because the logic first identifies the highest value </a:t>
            </a:r>
          </a:p>
          <a:p>
            <a:r>
              <a:rPr lang="en-US" sz="1500" dirty="0"/>
              <a:t>                 (1.6 on day 14), then, </a:t>
            </a:r>
            <a:r>
              <a:rPr lang="en-US" sz="1500" u="sng" dirty="0"/>
              <a:t>in error, evaluates the lowest value during the encounter, 0.6</a:t>
            </a:r>
            <a:r>
              <a:rPr lang="en-US" sz="1500" dirty="0"/>
              <a:t> (day 5). While this represents a 2 times increase, the</a:t>
            </a:r>
          </a:p>
          <a:p>
            <a:r>
              <a:rPr lang="en-US" sz="1500" dirty="0"/>
              <a:t>                 encounter fails because the low value identified is greater than 7 days prior to the highest value.  </a:t>
            </a:r>
          </a:p>
          <a:p>
            <a:endParaRPr lang="en-US" sz="1400" dirty="0"/>
          </a:p>
          <a:p>
            <a:r>
              <a:rPr lang="en-US" sz="1600" b="1" dirty="0"/>
              <a:t>LOGIC INTENT: </a:t>
            </a:r>
            <a:r>
              <a:rPr lang="en-US" sz="1400" dirty="0"/>
              <a:t>The encounter should meet the numerator logic, based on measure intent. The logic is intended to evaluate the presence of AKI stage 2 as follows:</a:t>
            </a:r>
          </a:p>
          <a:p>
            <a:r>
              <a:rPr lang="en-US" sz="1500" dirty="0"/>
              <a:t>                       1. Determine the highest/earliest value during the encounter (1.6 on day 14); then determine the lowest within the prior 7 days </a:t>
            </a:r>
          </a:p>
          <a:p>
            <a:r>
              <a:rPr lang="en-US" sz="1500" dirty="0"/>
              <a:t>                           (1.1 on day 8), </a:t>
            </a:r>
          </a:p>
          <a:p>
            <a:r>
              <a:rPr lang="en-US" sz="1500" dirty="0"/>
              <a:t>                       2. Evaluate if the increase of the values in step 1 represent a 1.5 times increase (in this case they do not)</a:t>
            </a:r>
          </a:p>
          <a:p>
            <a:r>
              <a:rPr lang="en-US" sz="1500" dirty="0"/>
              <a:t>                       3. Determine the next highest/earliest value during the encounter (1.2 on day 7), then determine the lowest value within the prior 7 days</a:t>
            </a:r>
          </a:p>
          <a:p>
            <a:r>
              <a:rPr lang="en-US" sz="1500" dirty="0"/>
              <a:t>                           (0.6 on day 5)</a:t>
            </a:r>
          </a:p>
          <a:p>
            <a:r>
              <a:rPr lang="en-US" sz="1500" dirty="0"/>
              <a:t>                       4. The increase in serum creatinine in step 3 meets both the logic for the 1.5 times increase, as well as the 2.0 times increase; therefore, </a:t>
            </a:r>
          </a:p>
          <a:p>
            <a:r>
              <a:rPr lang="en-US" sz="1500" dirty="0"/>
              <a:t>                           this encounter should meet the numerator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132EF7-ACE9-18A5-8B7C-D24EF63055AF}"/>
              </a:ext>
            </a:extLst>
          </p:cNvPr>
          <p:cNvGraphicFramePr>
            <a:graphicFrameLocks noGrp="1"/>
          </p:cNvGraphicFramePr>
          <p:nvPr/>
        </p:nvGraphicFramePr>
        <p:xfrm>
          <a:off x="333350" y="1045843"/>
          <a:ext cx="11125607" cy="2467491"/>
        </p:xfrm>
        <a:graphic>
          <a:graphicData uri="http://schemas.openxmlformats.org/drawingml/2006/table">
            <a:tbl>
              <a:tblPr/>
              <a:tblGrid>
                <a:gridCol w="2228327">
                  <a:extLst>
                    <a:ext uri="{9D8B030D-6E8A-4147-A177-3AD203B41FA5}">
                      <a16:colId xmlns:a16="http://schemas.microsoft.com/office/drawing/2014/main" val="3295214596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4004024970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3084160661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4261311175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3676670531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666556582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1214878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3758316406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2719456167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1075288645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2234614446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3291781955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1038381553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2228838933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436323949"/>
                    </a:ext>
                  </a:extLst>
                </a:gridCol>
                <a:gridCol w="593152">
                  <a:extLst>
                    <a:ext uri="{9D8B030D-6E8A-4147-A177-3AD203B41FA5}">
                      <a16:colId xmlns:a16="http://schemas.microsoft.com/office/drawing/2014/main" val="684642398"/>
                    </a:ext>
                  </a:extLst>
                </a:gridCol>
              </a:tblGrid>
              <a:tr h="271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1.5 Times Increase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548836"/>
                  </a:ext>
                </a:extLst>
              </a:tr>
              <a:tr h="55462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Creatinine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AKI Evaluation Period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48344"/>
                  </a:ext>
                </a:extLst>
              </a:tr>
              <a:tr h="294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Inpatient Hospitalization Days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929800"/>
                  </a:ext>
                </a:extLst>
              </a:tr>
              <a:tr h="2942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Serum Creatinine Values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781514"/>
                  </a:ext>
                </a:extLst>
              </a:tr>
              <a:tr h="27165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87842"/>
                  </a:ext>
                </a:extLst>
              </a:tr>
              <a:tr h="271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sng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2 Times Increase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853634"/>
                  </a:ext>
                </a:extLst>
              </a:tr>
              <a:tr h="5093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15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Encounter with 2.0 Times Serum Creatinine Increase' is not evaluated because the 1.5 times serum creatinine increase was not identified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416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958C2589-C93C-E97B-2AA7-DE09430B5ACD}"/>
              </a:ext>
            </a:extLst>
          </p:cNvPr>
          <p:cNvSpPr/>
          <p:nvPr/>
        </p:nvSpPr>
        <p:spPr>
          <a:xfrm>
            <a:off x="2563906" y="1884680"/>
            <a:ext cx="4136317" cy="5806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DA947-5EDE-4DEC-FD90-0FB50D47D6BB}"/>
              </a:ext>
            </a:extLst>
          </p:cNvPr>
          <p:cNvSpPr/>
          <p:nvPr/>
        </p:nvSpPr>
        <p:spPr>
          <a:xfrm>
            <a:off x="6711404" y="1884679"/>
            <a:ext cx="4136316" cy="5806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DD5AFC7-2A8C-4D90-1848-E32318F30934}"/>
              </a:ext>
            </a:extLst>
          </p:cNvPr>
          <p:cNvSpPr/>
          <p:nvPr/>
        </p:nvSpPr>
        <p:spPr>
          <a:xfrm rot="10800000">
            <a:off x="6361862" y="2525888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0CEB39A-1A0F-EB55-DA2F-43EDD92CB9B1}"/>
              </a:ext>
            </a:extLst>
          </p:cNvPr>
          <p:cNvSpPr/>
          <p:nvPr/>
        </p:nvSpPr>
        <p:spPr>
          <a:xfrm rot="10800000">
            <a:off x="5136778" y="2525887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AF0519A-8BC5-DB1C-C6A4-93DEEAE2109A}"/>
              </a:ext>
            </a:extLst>
          </p:cNvPr>
          <p:cNvSpPr/>
          <p:nvPr/>
        </p:nvSpPr>
        <p:spPr>
          <a:xfrm rot="10800000">
            <a:off x="10498412" y="2538535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1C7769A-1316-38D1-335E-EF4B1EBD53BE}"/>
              </a:ext>
            </a:extLst>
          </p:cNvPr>
          <p:cNvSpPr/>
          <p:nvPr/>
        </p:nvSpPr>
        <p:spPr>
          <a:xfrm rot="10800000">
            <a:off x="6955112" y="2525887"/>
            <a:ext cx="178405" cy="2902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Rafiqi, Abdullah</dc:creator>
  <cp:lastModifiedBy>Bryn</cp:lastModifiedBy>
  <cp:revision>3</cp:revision>
  <dcterms:created xsi:type="dcterms:W3CDTF">2024-10-21T19:52:20Z</dcterms:created>
  <dcterms:modified xsi:type="dcterms:W3CDTF">2024-10-24T18:05:34Z</dcterms:modified>
</cp:coreProperties>
</file>