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18"/>
  </p:notesMasterIdLst>
  <p:sldIdLst>
    <p:sldId id="256" r:id="rId3"/>
    <p:sldId id="257" r:id="rId4"/>
    <p:sldId id="258" r:id="rId5"/>
    <p:sldId id="259" r:id="rId6"/>
    <p:sldId id="260" r:id="rId7"/>
    <p:sldId id="261" r:id="rId8"/>
    <p:sldId id="410" r:id="rId9"/>
    <p:sldId id="408" r:id="rId10"/>
    <p:sldId id="409" r:id="rId11"/>
    <p:sldId id="262" r:id="rId12"/>
    <p:sldId id="263" r:id="rId13"/>
    <p:sldId id="264" r:id="rId14"/>
    <p:sldId id="265" r:id="rId15"/>
    <p:sldId id="266" r:id="rId16"/>
    <p:sldId id="411" r:id="rId17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9"/>
    <p:restoredTop sz="89490"/>
  </p:normalViewPr>
  <p:slideViewPr>
    <p:cSldViewPr snapToGrid="0" snapToObjects="1">
      <p:cViewPr varScale="1">
        <p:scale>
          <a:sx n="82" d="100"/>
          <a:sy n="82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667A3B-65C1-934E-8D78-62EA100509F6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764FEA-17E6-174A-BE66-880AFE14A8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568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64FEA-17E6-174A-BE66-880AFE14A8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2974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Patrick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64FEA-17E6-174A-BE66-880AFE14A8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4061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Patrick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64FEA-17E6-174A-BE66-880AFE14A8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40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64FEA-17E6-174A-BE66-880AFE14A8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075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64FEA-17E6-174A-BE66-880AFE14A8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8267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64FEA-17E6-174A-BE66-880AFE14A8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813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64FEA-17E6-174A-BE66-880AFE14A8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276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JP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64FEA-17E6-174A-BE66-880AFE14A8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7676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Bryn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64FEA-17E6-174A-BE66-880AFE14A8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81594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Bryn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64FEA-17E6-174A-BE66-880AFE14A8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18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JP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764FEA-17E6-174A-BE66-880AFE14A8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41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6F8B3-070A-4CBD-90B3-68AB0743E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F12CDC-3CB3-4CD5-879A-07A68BDDB3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47AA1-48A5-4A90-842E-6520F88FBD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57FB9-D30D-410F-A036-54051B4DE213}" type="datetimeFigureOut">
              <a:rPr lang="en-US" smtClean="0"/>
              <a:t>8/11/2021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C1A81-CE0E-4CF0-869B-03AB06AF2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70BC64-0672-4063-85A4-50788A516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E1A82-525D-4736-9D44-F028EEBF19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342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880" cy="132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us/cqfmeasures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.com/DBCG/aphl-chronic-disease-surveillance-ig" TargetMode="External"/><Relationship Id="rId5" Type="http://schemas.openxmlformats.org/officeDocument/2006/relationships/hyperlink" Target="https://build.fhir.org/ig/HL7/fhir-medmorph/" TargetMode="External"/><Relationship Id="rId4" Type="http://schemas.openxmlformats.org/officeDocument/2006/relationships/hyperlink" Target="http://build.fhir.org/ig/HL7/case-reporting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hl7.org/fhir/us/cqfmeasures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://build.fhir.org/ig/HL7/case-reporting/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Relationship Id="rId6" Type="http://schemas.openxmlformats.org/officeDocument/2006/relationships/image" Target="../media/image6.pn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CustomShape 1"/>
          <p:cNvSpPr/>
          <p:nvPr/>
        </p:nvSpPr>
        <p:spPr>
          <a:xfrm>
            <a:off x="1523880" y="2443680"/>
            <a:ext cx="9143280" cy="10094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rmAutofit fontScale="87500"/>
          </a:bodyPr>
          <a:lstStyle/>
          <a:p>
            <a:pPr algn="ctr">
              <a:lnSpc>
                <a:spcPct val="90000"/>
              </a:lnSpc>
            </a:pPr>
            <a:r>
              <a:rPr lang="en-US" sz="5400" b="0" strike="noStrike" spc="-1" dirty="0">
                <a:solidFill>
                  <a:srgbClr val="000000"/>
                </a:solidFill>
                <a:latin typeface="Calibri Light"/>
              </a:rPr>
              <a:t>Chronic Disease Surveillance Demo II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77" name="CustomShape 2"/>
          <p:cNvSpPr/>
          <p:nvPr/>
        </p:nvSpPr>
        <p:spPr>
          <a:xfrm>
            <a:off x="1523880" y="3800160"/>
            <a:ext cx="9143280" cy="16549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algn="ctr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3600" b="0" strike="noStrike" spc="-1" dirty="0">
                <a:solidFill>
                  <a:srgbClr val="000000"/>
                </a:solidFill>
                <a:latin typeface="Calibri"/>
              </a:rPr>
              <a:t>August 12, 2021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Demo Scenario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838080" y="1689840"/>
            <a:ext cx="10514880" cy="4486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Simulates Patient visiting site, triggering reporting workflow</a:t>
            </a:r>
            <a:endParaRPr lang="en-US" sz="2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eCR Now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A</a:t>
            </a: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pp uses measures to produce measure reports and submits line-list data as appropriate</a:t>
            </a:r>
            <a:endParaRPr lang="en-US" sz="2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A bit technical since this is all “backend” stuff</a:t>
            </a:r>
            <a:endParaRPr lang="en-US" sz="2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Will show before and after of PHA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Demo Environment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91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BC2C5D-53F2-1542-B379-D4BBC41FCA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7043" y="1490432"/>
            <a:ext cx="8256954" cy="502085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Demo Discussion / Q&amp;A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94" name="TextShape 2"/>
          <p:cNvSpPr txBox="1"/>
          <p:nvPr/>
        </p:nvSpPr>
        <p:spPr>
          <a:xfrm>
            <a:off x="914400" y="1548881"/>
            <a:ext cx="10438560" cy="4721289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This portion of the demo showed collection and submission of the relevant data, which is the core functionality the project hoped to achieve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Analytics UI Demo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874080" y="1689840"/>
            <a:ext cx="10514880" cy="4486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This analytics UI demonstrates some of the possible ways in which the data collected could be used and visualized</a:t>
            </a:r>
            <a:endParaRPr lang="en-US" sz="2400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Stratifications shown are Gender, Age, Race, and Ethnicity</a:t>
            </a:r>
            <a:endParaRPr lang="en-US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Shows line-list data per subject (not for “seen patients”)</a:t>
            </a: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Same demonstration as last time, but connected to PHA Surveillance repository</a:t>
            </a: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400" spc="-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PHA Repository has “Seen Patients” data now</a:t>
            </a:r>
            <a:endParaRPr lang="en-US" sz="2400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Discussion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838080" y="1825560"/>
            <a:ext cx="10514880" cy="4350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spc="-1" dirty="0">
                <a:solidFill>
                  <a:srgbClr val="000000"/>
                </a:solidFill>
                <a:latin typeface="Calibri Light"/>
              </a:rPr>
              <a:t>Continued Testing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874080" y="1689840"/>
            <a:ext cx="10514880" cy="4486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Developed a test plan to ensure correct functionality using the demonstration use cases</a:t>
            </a: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Will make these test cases part of the testing suite</a:t>
            </a:r>
          </a:p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We would like to test a scenario around this in the </a:t>
            </a:r>
            <a:r>
              <a:rPr lang="en-US" sz="2400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eCR</a:t>
            </a:r>
            <a:r>
              <a:rPr lang="en-US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400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MedMorph</a:t>
            </a:r>
            <a:r>
              <a:rPr lang="en-US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track at FHIR </a:t>
            </a:r>
            <a:r>
              <a:rPr lang="en-US" sz="2400" spc="-1" dirty="0" err="1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Connectathon</a:t>
            </a:r>
            <a:r>
              <a:rPr lang="en-US" sz="2400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28 in September</a:t>
            </a:r>
          </a:p>
        </p:txBody>
      </p:sp>
    </p:spTree>
    <p:extLst>
      <p:ext uri="{BB962C8B-B14F-4D97-AF65-F5344CB8AC3E}">
        <p14:creationId xmlns:p14="http://schemas.microsoft.com/office/powerpoint/2010/main" val="1425430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Agenda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79" name="CustomShape 2"/>
          <p:cNvSpPr/>
          <p:nvPr/>
        </p:nvSpPr>
        <p:spPr>
          <a:xfrm>
            <a:off x="838080" y="1511559"/>
            <a:ext cx="10514880" cy="466460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Review of project goals</a:t>
            </a:r>
            <a:endParaRPr lang="en-US" sz="2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Overview of demo scenario / environment</a:t>
            </a:r>
            <a:endParaRPr lang="en-US" sz="28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End-to-end demo w/ Analytics UI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Project Goals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1" name="CustomShape 2"/>
          <p:cNvSpPr/>
          <p:nvPr/>
        </p:nvSpPr>
        <p:spPr>
          <a:xfrm>
            <a:off x="838080" y="1511559"/>
            <a:ext cx="10514880" cy="4963886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Demonstrate the usage of HL7 FHIR standards and existing infrastructure to enable chronic disease surveillance use cases</a:t>
            </a:r>
            <a:endParaRPr lang="en-US" sz="2800" b="0" strike="noStrike" spc="-1" dirty="0"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Core surveillance activities:</a:t>
            </a:r>
            <a:endParaRPr lang="en-US" sz="2800" spc="-1" dirty="0">
              <a:latin typeface="Arial"/>
            </a:endParaRPr>
          </a:p>
          <a:p>
            <a:pPr marL="914400" lvl="1" indent="-4572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Distribute reporting specifications to sites</a:t>
            </a:r>
            <a:endParaRPr lang="en-US" sz="2800" spc="-1" dirty="0">
              <a:latin typeface="Arial"/>
            </a:endParaRPr>
          </a:p>
          <a:p>
            <a:pPr marL="914400" lvl="1" indent="-4572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Data submission from sites</a:t>
            </a:r>
            <a:endParaRPr lang="en-US" sz="2800" b="0" strike="noStrike" spc="-1" dirty="0">
              <a:latin typeface="Arial"/>
            </a:endParaRPr>
          </a:p>
          <a:p>
            <a:pPr marL="457920" indent="-4572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Initial reporting scenarios:</a:t>
            </a:r>
          </a:p>
          <a:p>
            <a:pPr marL="915120" lvl="1" indent="-457200">
              <a:spcBef>
                <a:spcPts val="1134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Blood Pressure Control </a:t>
            </a:r>
            <a:endParaRPr lang="en-US" sz="2800" spc="-1" dirty="0">
              <a:solidFill>
                <a:srgbClr val="000000"/>
              </a:solidFill>
              <a:latin typeface="Calibri"/>
            </a:endParaRPr>
          </a:p>
          <a:p>
            <a:pPr marL="915120" lvl="1" indent="-457200">
              <a:spcBef>
                <a:spcPts val="1134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Diabetes A1C Control</a:t>
            </a:r>
            <a:endParaRPr lang="en-US" sz="2800" spc="-1" dirty="0">
              <a:latin typeface="Arial"/>
            </a:endParaRPr>
          </a:p>
          <a:p>
            <a:pPr marL="457920" indent="-457200">
              <a:spcBef>
                <a:spcPts val="1134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Proof of Concept Analytics UI </a:t>
            </a:r>
            <a:endParaRPr lang="en-US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Reporting Specification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3" name="CustomShape 2"/>
          <p:cNvSpPr/>
          <p:nvPr/>
        </p:nvSpPr>
        <p:spPr>
          <a:xfrm>
            <a:off x="874080" y="1492898"/>
            <a:ext cx="10514880" cy="46832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Related to various existing specifications</a:t>
            </a:r>
          </a:p>
          <a:p>
            <a:pPr marL="800100" lvl="1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Clinical Quality Measures -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hlinkClick r:id="rId3"/>
              </a:rPr>
              <a:t>http://hl7.org/fhir/us/cqfmeasures/</a:t>
            </a:r>
            <a:endParaRPr lang="en-US" sz="2400" b="0" strike="noStrike" spc="-1" dirty="0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800100" lvl="1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Electronic Case Reporting (eCR) -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hlinkClick r:id="rId4"/>
              </a:rPr>
              <a:t>http://build.fhir.org/ig/HL7/case-reporting/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800100" lvl="1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MedMorph - </a:t>
            </a:r>
            <a:r>
              <a:rPr lang="en-US" sz="2400" spc="-1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https://build.fhir.org/ig/HL7/fhir-medmorph/</a:t>
            </a:r>
            <a:endParaRPr lang="en-US" sz="2400" b="0" strike="noStrike" spc="-1" dirty="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100" lvl="1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Other supporting IGs</a:t>
            </a:r>
            <a:endParaRPr lang="en-US" sz="2400" b="0" strike="noStrike" spc="-1" dirty="0">
              <a:latin typeface="Arial"/>
            </a:endParaRPr>
          </a:p>
          <a:p>
            <a:pPr marL="72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Reporting Program Specification</a:t>
            </a:r>
          </a:p>
          <a:p>
            <a:pPr marL="800820" lvl="1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Shipped to sites, specifies indicators and reporting workflow</a:t>
            </a:r>
          </a:p>
          <a:p>
            <a:pPr marL="800820" lvl="1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https://github.com/DBCG/aphl-chronic-disease-surveillance-ig</a:t>
            </a:r>
            <a:endParaRPr lang="en-US" sz="2400" b="0" strike="noStrike" spc="-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800820" lvl="1" indent="-3429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eRSD: http://</a:t>
            </a:r>
            <a:r>
              <a:rPr lang="en-US" sz="2400" b="0" strike="noStrike" spc="-1" dirty="0" err="1">
                <a:latin typeface="Calibri" panose="020F0502020204030204" pitchFamily="34" charset="0"/>
                <a:cs typeface="Calibri" panose="020F0502020204030204" pitchFamily="34" charset="0"/>
              </a:rPr>
              <a:t>build.fhir.org</a:t>
            </a:r>
            <a:r>
              <a:rPr lang="en-US" sz="24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400" b="0" strike="noStrike" spc="-1" dirty="0" err="1">
                <a:latin typeface="Calibri" panose="020F0502020204030204" pitchFamily="34" charset="0"/>
                <a:cs typeface="Calibri" panose="020F0502020204030204" pitchFamily="34" charset="0"/>
              </a:rPr>
              <a:t>ig</a:t>
            </a:r>
            <a:r>
              <a:rPr lang="en-US" sz="2400" b="0" strike="noStrike" spc="-1" dirty="0">
                <a:latin typeface="Calibri" panose="020F0502020204030204" pitchFamily="34" charset="0"/>
                <a:cs typeface="Calibri" panose="020F0502020204030204" pitchFamily="34" charset="0"/>
              </a:rPr>
              <a:t>/HL7/case-reporting/electronic_reporting_and_surveillance_distribution_ersd_transaction_and_profiles.html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Data Submission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5" name="CustomShape 2"/>
          <p:cNvSpPr/>
          <p:nvPr/>
        </p:nvSpPr>
        <p:spPr>
          <a:xfrm>
            <a:off x="874080" y="1492898"/>
            <a:ext cx="10514880" cy="468326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400" spc="-1" dirty="0">
                <a:solidFill>
                  <a:srgbClr val="000000"/>
                </a:solidFill>
                <a:latin typeface="Calibri"/>
                <a:ea typeface="Noto Sans CJK SC"/>
              </a:rPr>
              <a:t>Also related to various existing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specifications</a:t>
            </a:r>
          </a:p>
          <a:p>
            <a:pPr marL="800100" lvl="1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Noto Sans CJK SC"/>
              </a:rPr>
              <a:t>Clinical Quality Measures -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hlinkClick r:id="rId3"/>
              </a:rPr>
              <a:t>http://hl7.org/fhir/us/cqfmeasures/</a:t>
            </a:r>
            <a:endParaRPr lang="en-US" sz="2400" b="0" strike="noStrike" spc="-1" dirty="0">
              <a:solidFill>
                <a:srgbClr val="000000"/>
              </a:solidFill>
              <a:latin typeface="Calibri"/>
              <a:ea typeface="Noto Sans CJK SC"/>
            </a:endParaRPr>
          </a:p>
          <a:p>
            <a:pPr marL="800100" lvl="1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Electronic Case Reporting (eCR) - </a:t>
            </a:r>
            <a:r>
              <a:rPr lang="en-US" sz="2400" b="0" strike="noStrike" spc="-1" dirty="0">
                <a:solidFill>
                  <a:srgbClr val="000000"/>
                </a:solidFill>
                <a:latin typeface="Calibri"/>
                <a:hlinkClick r:id="rId4"/>
              </a:rPr>
              <a:t>http://build.fhir.org/ig/HL7/case-reporting/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800100" lvl="1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Other supporting IGs</a:t>
            </a:r>
            <a:endParaRPr lang="en-US" sz="2400" b="0" strike="noStrike" spc="-1" dirty="0">
              <a:latin typeface="Arial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Submitted data can include:</a:t>
            </a:r>
            <a:endParaRPr lang="en-US" sz="2400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Reports on the measure(s)</a:t>
            </a:r>
            <a:endParaRPr lang="en-US" sz="2400" spc="-1" dirty="0">
              <a:latin typeface="Arial"/>
            </a:endParaRPr>
          </a:p>
          <a:p>
            <a:pPr marL="685800" lvl="1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Line-list data about patients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>
                <a:solidFill>
                  <a:srgbClr val="000000"/>
                </a:solidFill>
                <a:latin typeface="Calibri Light"/>
              </a:rPr>
              <a:t>Existing Infrastructure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87" name="CustomShape 2"/>
          <p:cNvSpPr/>
          <p:nvPr/>
        </p:nvSpPr>
        <p:spPr>
          <a:xfrm>
            <a:off x="874080" y="1548882"/>
            <a:ext cx="10514880" cy="46272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rmAutofit/>
          </a:bodyPr>
          <a:lstStyle/>
          <a:p>
            <a:pPr marL="342900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eCR Now App</a:t>
            </a:r>
            <a:endParaRPr lang="en-US" sz="2400" spc="-1" dirty="0">
              <a:latin typeface="Arial"/>
            </a:endParaRPr>
          </a:p>
          <a:p>
            <a:pPr marL="800100" lvl="1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Adds eCR capabilities to existing EHRs</a:t>
            </a:r>
            <a:endParaRPr lang="en-US" sz="2400" spc="-1" dirty="0">
              <a:latin typeface="Arial"/>
            </a:endParaRPr>
          </a:p>
          <a:p>
            <a:pPr marL="800100" lvl="1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Deployed to major EHRs</a:t>
            </a:r>
            <a:endParaRPr lang="en-US" sz="2400" spc="-1" dirty="0">
              <a:latin typeface="Arial"/>
            </a:endParaRPr>
          </a:p>
          <a:p>
            <a:pPr marL="800100" lvl="1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Enhanced to support the chronic surveillance reporting specification, in particular Measure reporting</a:t>
            </a:r>
            <a:endParaRPr lang="en-US" sz="2400" spc="-1" dirty="0">
              <a:solidFill>
                <a:srgbClr val="000000"/>
              </a:solidFill>
              <a:latin typeface="Calibri"/>
            </a:endParaRPr>
          </a:p>
          <a:p>
            <a:pPr marL="800100" lvl="1" indent="-342900">
              <a:lnSpc>
                <a:spcPct val="90000"/>
              </a:lnSpc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</a:rPr>
              <a:t>Executes workflow and submits data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838080" y="365040"/>
            <a:ext cx="10514880" cy="13248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latin typeface="Calibri Light"/>
              </a:rPr>
              <a:t>What’s New?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89" name="CustomShape 2"/>
          <p:cNvSpPr/>
          <p:nvPr/>
        </p:nvSpPr>
        <p:spPr>
          <a:xfrm>
            <a:off x="838080" y="1689840"/>
            <a:ext cx="10514880" cy="44863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Added support for the “Seen Patients” Cohort Measure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Measure data and line-list data is linked now (wasn’t previously)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Calculating aggregate data based on the individual submissions</a:t>
            </a: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Calibri"/>
              </a:rPr>
              <a:t>Added </a:t>
            </a:r>
            <a:r>
              <a:rPr lang="en-US" sz="2800" spc="-1" dirty="0" err="1">
                <a:solidFill>
                  <a:srgbClr val="000000"/>
                </a:solidFill>
                <a:latin typeface="Calibri"/>
              </a:rPr>
              <a:t>stratifier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 calculations (didn’t previously calculate)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228600" indent="-22788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</a:rPr>
              <a:t>UI is </a:t>
            </a:r>
            <a:r>
              <a:rPr lang="en-US" sz="2800" spc="-1" dirty="0">
                <a:solidFill>
                  <a:srgbClr val="000000"/>
                </a:solidFill>
                <a:latin typeface="Calibri"/>
              </a:rPr>
              <a:t>wired up to the PHA Surveillance Repository, instead of running on mock data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71137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667C0C-1B08-4E44-AE48-7269F94FD0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843" y="5861941"/>
            <a:ext cx="522265" cy="5559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03FF44B-5ACE-469B-8A6C-C967E3E875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8115" y="1822433"/>
            <a:ext cx="196030" cy="50469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48B9661-E3B2-469A-8753-A64EE16F79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059" y="3462974"/>
            <a:ext cx="555925" cy="5559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2B823E5-7533-46A4-A166-F3BA92DF64E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854" y="5028051"/>
            <a:ext cx="223262" cy="5559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1508709-EB77-4302-B0F4-5098A1585E2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8293" y="2623070"/>
            <a:ext cx="190457" cy="49034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3C65A18-D9E8-4226-BD46-D408DFC326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367" y="5861941"/>
            <a:ext cx="522265" cy="5559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ACE4177-0966-4AB5-9477-0A8408F4C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903" y="5861941"/>
            <a:ext cx="522265" cy="55592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37F8539-3032-4E59-A515-194AE27ED3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811" y="5861941"/>
            <a:ext cx="522265" cy="5559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E681EC1-0182-4EB6-9413-BAA7E38AB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144" y="5861941"/>
            <a:ext cx="522265" cy="5559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6687234-926E-45A7-A19B-2AA0C398E3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009" y="5861941"/>
            <a:ext cx="522265" cy="55592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F2457E1-3BB2-4BF5-AF2E-BAC44A8E52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779" y="5861941"/>
            <a:ext cx="522265" cy="55592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B78CD46-1399-4723-9F3F-033BE12755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303" y="5861941"/>
            <a:ext cx="522265" cy="55592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ACB1C68-C8BB-46D9-B210-9152671783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839" y="5861941"/>
            <a:ext cx="522265" cy="55592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060BF80-89D0-4F89-964D-771F2DC0F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747" y="5861941"/>
            <a:ext cx="522265" cy="55592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92C98C2-F629-4043-8615-447596BED2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080" y="5861941"/>
            <a:ext cx="522265" cy="55592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618B1F5-2D0E-4CE5-A120-E79898CF8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945" y="5861941"/>
            <a:ext cx="522265" cy="55592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F83AF29-C511-4FD8-B3C4-CE720F9754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166" y="5861941"/>
            <a:ext cx="522265" cy="55592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87C6D5A-E8E6-4A37-BE26-0E28B77D1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690" y="5861941"/>
            <a:ext cx="522265" cy="55592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F48968F-C399-4350-8A2C-7192757995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26" y="5861941"/>
            <a:ext cx="522265" cy="55592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41D5BB2-2780-407B-8C8C-EAEBE7979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134" y="5861941"/>
            <a:ext cx="522265" cy="55592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6ED182E-617F-42E1-A08A-7160F3F2AD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467" y="5861941"/>
            <a:ext cx="522265" cy="55592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663AAE9-D074-4B61-9376-67822D5801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332" y="5861941"/>
            <a:ext cx="522265" cy="55592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5E5F8B2-5A7B-4D9C-ABAD-AEE7180071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838" y="5861941"/>
            <a:ext cx="522265" cy="55592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5586235-3891-4269-9715-BC45C8EAB8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362" y="5861941"/>
            <a:ext cx="522265" cy="55592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9033346-A521-4F56-A18D-B0BC41649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898" y="5861941"/>
            <a:ext cx="522265" cy="55592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1D873286-3336-4321-BC94-3F831FA72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806" y="5861941"/>
            <a:ext cx="522265" cy="55592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8743BF2-81F2-466A-9A72-50209E9382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139" y="5861941"/>
            <a:ext cx="522265" cy="55592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78662B6C-BC40-46FC-8025-AFD59D7B24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004" y="5861941"/>
            <a:ext cx="522265" cy="55592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49DB1D5-F9E8-47F2-A36C-073B38FC421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312" y="5028051"/>
            <a:ext cx="223262" cy="55592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0CD1EFC-8420-4DE7-8DC4-888C0C5962E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770" y="5028051"/>
            <a:ext cx="223262" cy="55592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7EB56C9-BDCF-4449-8394-8B1F184EEE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409" y="5028051"/>
            <a:ext cx="223262" cy="55592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57ED5A11-4772-41FE-9C3C-B1AAD120F68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340" y="5028051"/>
            <a:ext cx="223262" cy="55592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36A36E4-17B8-44B3-808A-EB66287055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798" y="5028051"/>
            <a:ext cx="223262" cy="55592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BC197F57-B0B7-424D-BB68-2C898A2A787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728" y="5028051"/>
            <a:ext cx="223262" cy="55592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5C3D379E-ADAE-4F51-B812-63FE95125A3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293" y="5028051"/>
            <a:ext cx="223262" cy="55592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B9FAFA7-DEA4-42E6-B26C-A0C9954EA5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658" y="5028051"/>
            <a:ext cx="223262" cy="55592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32E5251B-45A7-48A0-8F34-03AB6528FF1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023" y="5028051"/>
            <a:ext cx="223262" cy="55592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F49197EE-05DA-48BF-8F99-C42D8DCDDD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722" y="5028051"/>
            <a:ext cx="223262" cy="55592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799654A-9DB7-4E55-B3AD-101B98D9A52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384" y="5028051"/>
            <a:ext cx="223262" cy="55592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F4984FA6-564A-4DB6-9F56-32198BC884D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794" y="5028051"/>
            <a:ext cx="223262" cy="55592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CF48946C-F236-4A26-8730-2DB67C5303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636" y="5028051"/>
            <a:ext cx="223262" cy="55592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D409E1C8-C4C8-49E7-8690-E4E7654331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001" y="5028051"/>
            <a:ext cx="223262" cy="55592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E68BA22E-B65C-46E9-BF0B-3B7EF3924A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197" y="5028051"/>
            <a:ext cx="223262" cy="555925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C27381E2-D007-4105-991B-511FB10A4C0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560" y="3462974"/>
            <a:ext cx="555925" cy="555925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6F303FD0-6936-4A51-841A-DEB7A3B232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168" y="3462974"/>
            <a:ext cx="555925" cy="55592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1C40FE47-4DF8-4071-B5B7-3FF1C639F3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554" y="3462974"/>
            <a:ext cx="555925" cy="555925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6AE02ED1-9AD6-4C47-8EC5-B0DF2DD94FA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621" y="3462974"/>
            <a:ext cx="555925" cy="555925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3379416F-B418-4F9C-A73F-642767D10C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067" y="3462974"/>
            <a:ext cx="555925" cy="555925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55A30251-7861-426F-962A-9A0C68317CC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741" y="3462974"/>
            <a:ext cx="555925" cy="555925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7CC35B27-005B-4B0C-B26B-AF44627B383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462" y="3462974"/>
            <a:ext cx="555925" cy="55592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C7073A2F-F79F-4AD9-B4D1-99C357FC9C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362" y="3462974"/>
            <a:ext cx="555925" cy="555925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51929E0F-AAD8-47E1-BB86-AD95BBEBC6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1160" y="3462974"/>
            <a:ext cx="555925" cy="555925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9C54DDE7-E964-4369-A3F7-2C0D6C386E1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2635" y="2623070"/>
            <a:ext cx="190457" cy="49034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42909C95-639C-41B5-8FDC-2E97A0A3B7C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0287" y="2623070"/>
            <a:ext cx="190457" cy="490345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DEDB739D-F233-4C3E-A23F-1F133D19F39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658" y="2623070"/>
            <a:ext cx="190457" cy="490345"/>
          </a:xfrm>
          <a:prstGeom prst="rect">
            <a:avLst/>
          </a:prstGeom>
        </p:spPr>
      </p:pic>
      <p:pic>
        <p:nvPicPr>
          <p:cNvPr id="73" name="Picture 72">
            <a:extLst>
              <a:ext uri="{FF2B5EF4-FFF2-40B4-BE49-F238E27FC236}">
                <a16:creationId xmlns:a16="http://schemas.microsoft.com/office/drawing/2014/main" id="{51A3CFBE-D9B2-44EB-A649-E46D9B57DE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258" y="2623070"/>
            <a:ext cx="190457" cy="490345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23D0264A-0FC7-4B1B-B07A-5C327015EF8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808" y="2623070"/>
            <a:ext cx="190457" cy="490345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A8ABC818-D886-474C-A985-AE4F4F7033A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9712" y="2623070"/>
            <a:ext cx="190457" cy="490345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A865C9FF-28C9-420A-B591-B7F4967F02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7262" y="1822433"/>
            <a:ext cx="196030" cy="50469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41DBE932-FA03-4E33-9352-488BBCE925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14632" y="1822433"/>
            <a:ext cx="196030" cy="504692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BC65D17F-2C7B-4EA8-8C90-74F285513CE0}"/>
              </a:ext>
            </a:extLst>
          </p:cNvPr>
          <p:cNvSpPr txBox="1"/>
          <p:nvPr/>
        </p:nvSpPr>
        <p:spPr>
          <a:xfrm>
            <a:off x="509630" y="5887549"/>
            <a:ext cx="1997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 population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F69E35A-7D29-4DA3-B548-C5453DB6B7CF}"/>
              </a:ext>
            </a:extLst>
          </p:cNvPr>
          <p:cNvSpPr txBox="1"/>
          <p:nvPr/>
        </p:nvSpPr>
        <p:spPr>
          <a:xfrm>
            <a:off x="509630" y="5074525"/>
            <a:ext cx="1458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Seen patients</a:t>
            </a:r>
          </a:p>
        </p:txBody>
      </p:sp>
      <p:pic>
        <p:nvPicPr>
          <p:cNvPr id="1026" name="Picture 2" descr="14 Walking Orange Man Icon Images - Orange Man Clip Art, Man Hiking Clip  Art and Person Walking Icon / Newdesignfile.com">
            <a:extLst>
              <a:ext uri="{FF2B5EF4-FFF2-40B4-BE49-F238E27FC236}">
                <a16:creationId xmlns:a16="http://schemas.microsoft.com/office/drawing/2014/main" id="{31169BD8-0101-4BF6-8E2C-FD89B2F4E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168" y="4291882"/>
            <a:ext cx="190457" cy="49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" descr="14 Walking Orange Man Icon Images - Orange Man Clip Art, Man Hiking Clip  Art and Person Walking Icon / Newdesignfile.com">
            <a:extLst>
              <a:ext uri="{FF2B5EF4-FFF2-40B4-BE49-F238E27FC236}">
                <a16:creationId xmlns:a16="http://schemas.microsoft.com/office/drawing/2014/main" id="{9B20E3DE-ED0E-42D2-A56C-BBD062CFE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035" y="4291882"/>
            <a:ext cx="190457" cy="49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 descr="14 Walking Orange Man Icon Images - Orange Man Clip Art, Man Hiking Clip  Art and Person Walking Icon / Newdesignfile.com">
            <a:extLst>
              <a:ext uri="{FF2B5EF4-FFF2-40B4-BE49-F238E27FC236}">
                <a16:creationId xmlns:a16="http://schemas.microsoft.com/office/drawing/2014/main" id="{1ADCBCD2-F648-435D-80D3-28F753462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409" y="4291882"/>
            <a:ext cx="190457" cy="49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" descr="14 Walking Orange Man Icon Images - Orange Man Clip Art, Man Hiking Clip  Art and Person Walking Icon / Newdesignfile.com">
            <a:extLst>
              <a:ext uri="{FF2B5EF4-FFF2-40B4-BE49-F238E27FC236}">
                <a16:creationId xmlns:a16="http://schemas.microsoft.com/office/drawing/2014/main" id="{D54D7185-11B4-4BE8-BCCE-B091120EC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635" y="4291882"/>
            <a:ext cx="190457" cy="49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" descr="14 Walking Orange Man Icon Images - Orange Man Clip Art, Man Hiking Clip  Art and Person Walking Icon / Newdesignfile.com">
            <a:extLst>
              <a:ext uri="{FF2B5EF4-FFF2-40B4-BE49-F238E27FC236}">
                <a16:creationId xmlns:a16="http://schemas.microsoft.com/office/drawing/2014/main" id="{0F48D3C3-AFC7-4E80-AC34-F9E4CA953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145" y="4291882"/>
            <a:ext cx="190457" cy="49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14 Walking Orange Man Icon Images - Orange Man Clip Art, Man Hiking Clip  Art and Person Walking Icon / Newdesignfile.com">
            <a:extLst>
              <a:ext uri="{FF2B5EF4-FFF2-40B4-BE49-F238E27FC236}">
                <a16:creationId xmlns:a16="http://schemas.microsoft.com/office/drawing/2014/main" id="{DBD3839C-5C72-4436-8F84-0FCDD1ABE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262" y="4291882"/>
            <a:ext cx="190457" cy="49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14 Walking Orange Man Icon Images - Orange Man Clip Art, Man Hiking Clip  Art and Person Walking Icon / Newdesignfile.com">
            <a:extLst>
              <a:ext uri="{FF2B5EF4-FFF2-40B4-BE49-F238E27FC236}">
                <a16:creationId xmlns:a16="http://schemas.microsoft.com/office/drawing/2014/main" id="{6A93A828-CA8C-46B5-B8BD-4E475A3D1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657" y="4291882"/>
            <a:ext cx="190457" cy="49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 descr="14 Walking Orange Man Icon Images - Orange Man Clip Art, Man Hiking Clip  Art and Person Walking Icon / Newdesignfile.com">
            <a:extLst>
              <a:ext uri="{FF2B5EF4-FFF2-40B4-BE49-F238E27FC236}">
                <a16:creationId xmlns:a16="http://schemas.microsoft.com/office/drawing/2014/main" id="{E7296D61-5B7F-46EB-BA69-380E2233C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880" y="4291882"/>
            <a:ext cx="190457" cy="49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 descr="14 Walking Orange Man Icon Images - Orange Man Clip Art, Man Hiking Clip  Art and Person Walking Icon / Newdesignfile.com">
            <a:extLst>
              <a:ext uri="{FF2B5EF4-FFF2-40B4-BE49-F238E27FC236}">
                <a16:creationId xmlns:a16="http://schemas.microsoft.com/office/drawing/2014/main" id="{1749BD08-5600-49D8-BA4B-A522D5052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258" y="4291882"/>
            <a:ext cx="190457" cy="49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2" descr="14 Walking Orange Man Icon Images - Orange Man Clip Art, Man Hiking Clip  Art and Person Walking Icon / Newdesignfile.com">
            <a:extLst>
              <a:ext uri="{FF2B5EF4-FFF2-40B4-BE49-F238E27FC236}">
                <a16:creationId xmlns:a16="http://schemas.microsoft.com/office/drawing/2014/main" id="{111C9A22-B3FB-476B-8E01-7E3329512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4632" y="4291882"/>
            <a:ext cx="190457" cy="49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" descr="14 Walking Orange Man Icon Images - Orange Man Clip Art, Man Hiking Clip  Art and Person Walking Icon / Newdesignfile.com">
            <a:extLst>
              <a:ext uri="{FF2B5EF4-FFF2-40B4-BE49-F238E27FC236}">
                <a16:creationId xmlns:a16="http://schemas.microsoft.com/office/drawing/2014/main" id="{EFF9B347-EAC0-4193-B820-6D1C5F41C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712" y="4291882"/>
            <a:ext cx="190457" cy="49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" descr="14 Walking Orange Man Icon Images - Orange Man Clip Art, Man Hiking Clip  Art and Person Walking Icon / Newdesignfile.com">
            <a:extLst>
              <a:ext uri="{FF2B5EF4-FFF2-40B4-BE49-F238E27FC236}">
                <a16:creationId xmlns:a16="http://schemas.microsoft.com/office/drawing/2014/main" id="{041DC38D-CBBE-4DFA-B118-E16E0B53A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001" y="4291882"/>
            <a:ext cx="190457" cy="49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" descr="14 Walking Orange Man Icon Images - Orange Man Clip Art, Man Hiking Clip  Art and Person Walking Icon / Newdesignfile.com">
            <a:extLst>
              <a:ext uri="{FF2B5EF4-FFF2-40B4-BE49-F238E27FC236}">
                <a16:creationId xmlns:a16="http://schemas.microsoft.com/office/drawing/2014/main" id="{E218F39E-0690-43C6-8BF1-0E4E7D2C8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599" y="4291882"/>
            <a:ext cx="190457" cy="49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D93ED8A2-8A82-4DC7-A09C-900297B4139D}"/>
              </a:ext>
            </a:extLst>
          </p:cNvPr>
          <p:cNvSpPr txBox="1"/>
          <p:nvPr/>
        </p:nvSpPr>
        <p:spPr>
          <a:xfrm>
            <a:off x="509630" y="4261502"/>
            <a:ext cx="18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Triggered patients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57798B2-4FAC-4520-A5BF-C604BA1D647A}"/>
              </a:ext>
            </a:extLst>
          </p:cNvPr>
          <p:cNvSpPr txBox="1"/>
          <p:nvPr/>
        </p:nvSpPr>
        <p:spPr>
          <a:xfrm>
            <a:off x="509630" y="3448479"/>
            <a:ext cx="1785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population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3E822F9-3F48-48C0-B8A1-B991F29D1A8A}"/>
              </a:ext>
            </a:extLst>
          </p:cNvPr>
          <p:cNvSpPr txBox="1"/>
          <p:nvPr/>
        </p:nvSpPr>
        <p:spPr>
          <a:xfrm>
            <a:off x="509630" y="2635456"/>
            <a:ext cx="1430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Denominator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0935DE7-93E9-47E7-9C64-9D4DB575A0C7}"/>
              </a:ext>
            </a:extLst>
          </p:cNvPr>
          <p:cNvSpPr txBox="1"/>
          <p:nvPr/>
        </p:nvSpPr>
        <p:spPr>
          <a:xfrm>
            <a:off x="509630" y="1822433"/>
            <a:ext cx="1215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Numerator</a:t>
            </a:r>
          </a:p>
        </p:txBody>
      </p:sp>
      <p:sp>
        <p:nvSpPr>
          <p:cNvPr id="99" name="Title 1">
            <a:extLst>
              <a:ext uri="{FF2B5EF4-FFF2-40B4-BE49-F238E27FC236}">
                <a16:creationId xmlns:a16="http://schemas.microsoft.com/office/drawing/2014/main" id="{AC7CC506-34AF-45A1-97EE-14B2AFCF5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000" dirty="0"/>
              <a:t>Surveillance Reporting Process (122 &amp; 165)</a:t>
            </a:r>
          </a:p>
        </p:txBody>
      </p:sp>
      <p:sp>
        <p:nvSpPr>
          <p:cNvPr id="82" name="Right Brace 81">
            <a:extLst>
              <a:ext uri="{FF2B5EF4-FFF2-40B4-BE49-F238E27FC236}">
                <a16:creationId xmlns:a16="http://schemas.microsoft.com/office/drawing/2014/main" id="{3AB86DC3-4FCC-4DD0-AADB-B91EAF4582EE}"/>
              </a:ext>
            </a:extLst>
          </p:cNvPr>
          <p:cNvSpPr/>
          <p:nvPr/>
        </p:nvSpPr>
        <p:spPr>
          <a:xfrm>
            <a:off x="10564874" y="1809663"/>
            <a:ext cx="190457" cy="220923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092418D-F691-4F3F-BC6D-81783C3606F2}"/>
              </a:ext>
            </a:extLst>
          </p:cNvPr>
          <p:cNvSpPr txBox="1"/>
          <p:nvPr/>
        </p:nvSpPr>
        <p:spPr>
          <a:xfrm>
            <a:off x="10752291" y="2603153"/>
            <a:ext cx="922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Sent to PHA</a:t>
            </a:r>
          </a:p>
        </p:txBody>
      </p:sp>
      <p:sp>
        <p:nvSpPr>
          <p:cNvPr id="102" name="Right Brace 101">
            <a:extLst>
              <a:ext uri="{FF2B5EF4-FFF2-40B4-BE49-F238E27FC236}">
                <a16:creationId xmlns:a16="http://schemas.microsoft.com/office/drawing/2014/main" id="{117E1730-F712-48B5-BE6B-91A31EECA98C}"/>
              </a:ext>
            </a:extLst>
          </p:cNvPr>
          <p:cNvSpPr/>
          <p:nvPr/>
        </p:nvSpPr>
        <p:spPr>
          <a:xfrm>
            <a:off x="10564873" y="4214455"/>
            <a:ext cx="190457" cy="618039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086D061-5ACF-43AD-959D-9318F3DCBFA5}"/>
              </a:ext>
            </a:extLst>
          </p:cNvPr>
          <p:cNvSpPr txBox="1"/>
          <p:nvPr/>
        </p:nvSpPr>
        <p:spPr>
          <a:xfrm>
            <a:off x="10808147" y="4121936"/>
            <a:ext cx="1273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Considered for reporting</a:t>
            </a:r>
          </a:p>
        </p:txBody>
      </p:sp>
    </p:spTree>
    <p:extLst>
      <p:ext uri="{BB962C8B-B14F-4D97-AF65-F5344CB8AC3E}">
        <p14:creationId xmlns:p14="http://schemas.microsoft.com/office/powerpoint/2010/main" val="4042617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E667C0C-1B08-4E44-AE48-7269F94FD0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6843" y="5861941"/>
            <a:ext cx="522265" cy="5559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48B9661-E3B2-469A-8753-A64EE16F79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3059" y="3462974"/>
            <a:ext cx="555925" cy="55592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2B823E5-7533-46A4-A166-F3BA92DF64E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38854" y="5028051"/>
            <a:ext cx="223262" cy="5559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3C65A18-D9E8-4226-BD46-D408DFC326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2367" y="5861941"/>
            <a:ext cx="522265" cy="5559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5ACE4177-0966-4AB5-9477-0A8408F4C3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2903" y="5861941"/>
            <a:ext cx="522265" cy="55592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437F8539-3032-4E59-A515-194AE27ED3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0811" y="5861941"/>
            <a:ext cx="522265" cy="55592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3E681EC1-0182-4EB6-9413-BAA7E38AB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144" y="5861941"/>
            <a:ext cx="522265" cy="55592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D6687234-926E-45A7-A19B-2AA0C398E3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8009" y="5861941"/>
            <a:ext cx="522265" cy="555925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CF2457E1-3BB2-4BF5-AF2E-BAC44A8E52A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779" y="5861941"/>
            <a:ext cx="522265" cy="555925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B78CD46-1399-4723-9F3F-033BE12755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0303" y="5861941"/>
            <a:ext cx="522265" cy="55592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ACB1C68-C8BB-46D9-B210-9152671783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839" y="5861941"/>
            <a:ext cx="522265" cy="555925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6060BF80-89D0-4F89-964D-771F2DC0F8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8747" y="5861941"/>
            <a:ext cx="522265" cy="55592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E92C98C2-F629-4043-8615-447596BED2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080" y="5861941"/>
            <a:ext cx="522265" cy="55592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F618B1F5-2D0E-4CE5-A120-E79898CF8D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5945" y="5861941"/>
            <a:ext cx="522265" cy="555925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F83AF29-C511-4FD8-B3C4-CE720F9754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4166" y="5861941"/>
            <a:ext cx="522265" cy="555925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587C6D5A-E8E6-4A37-BE26-0E28B77D1F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69690" y="5861941"/>
            <a:ext cx="522265" cy="55592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1F48968F-C399-4350-8A2C-7192757995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0226" y="5861941"/>
            <a:ext cx="522265" cy="555925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D41D5BB2-2780-407B-8C8C-EAEBE79795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8134" y="5861941"/>
            <a:ext cx="522265" cy="55592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86ED182E-617F-42E1-A08A-7160F3F2AD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5467" y="5861941"/>
            <a:ext cx="522265" cy="55592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663AAE9-D074-4B61-9376-67822D5801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5332" y="5861941"/>
            <a:ext cx="522265" cy="55592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B5E5F8B2-5A7B-4D9C-ABAD-AEE7180071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1838" y="5861941"/>
            <a:ext cx="522265" cy="555925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05586235-3891-4269-9715-BC45C8EAB8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7362" y="5861941"/>
            <a:ext cx="522265" cy="555925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29033346-A521-4F56-A18D-B0BC416491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7898" y="5861941"/>
            <a:ext cx="522265" cy="55592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1D873286-3336-4321-BC94-3F831FA72E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806" y="5861941"/>
            <a:ext cx="522265" cy="555925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28743BF2-81F2-466A-9A72-50209E9382C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139" y="5861941"/>
            <a:ext cx="522265" cy="555925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78662B6C-BC40-46FC-8025-AFD59D7B24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004" y="5861941"/>
            <a:ext cx="522265" cy="555925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D49DB1D5-F9E8-47F2-A36C-073B38FC42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312" y="5028051"/>
            <a:ext cx="223262" cy="555925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80CD1EFC-8420-4DE7-8DC4-888C0C5962E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1770" y="5028051"/>
            <a:ext cx="223262" cy="555925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57EB56C9-BDCF-4449-8394-8B1F184EEE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0409" y="5028051"/>
            <a:ext cx="223262" cy="55592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57ED5A11-4772-41FE-9C3C-B1AAD120F68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340" y="5028051"/>
            <a:ext cx="223262" cy="555925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36A36E4-17B8-44B3-808A-EB66287055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1798" y="5028051"/>
            <a:ext cx="223262" cy="555925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BC197F57-B0B7-424D-BB68-2C898A2A78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728" y="5028051"/>
            <a:ext cx="223262" cy="555925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5C3D379E-ADAE-4F51-B812-63FE95125A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0293" y="5028051"/>
            <a:ext cx="223262" cy="555925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B9FAFA7-DEA4-42E6-B26C-A0C9954EA5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77658" y="5028051"/>
            <a:ext cx="223262" cy="555925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32E5251B-45A7-48A0-8F34-03AB6528FF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5023" y="5028051"/>
            <a:ext cx="223262" cy="555925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F49197EE-05DA-48BF-8F99-C42D8DCDDD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2722" y="5028051"/>
            <a:ext cx="223262" cy="555925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7799654A-9DB7-4E55-B3AD-101B98D9A5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384" y="5028051"/>
            <a:ext cx="223262" cy="555925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F4984FA6-564A-4DB6-9F56-32198BC884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2794" y="5028051"/>
            <a:ext cx="223262" cy="555925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CF48946C-F236-4A26-8730-2DB67C5303F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74636" y="5028051"/>
            <a:ext cx="223262" cy="555925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D409E1C8-C4C8-49E7-8690-E4E76543317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2001" y="5028051"/>
            <a:ext cx="223262" cy="555925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E68BA22E-B65C-46E9-BF0B-3B7EF3924A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197" y="5028051"/>
            <a:ext cx="223262" cy="555925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C27381E2-D007-4105-991B-511FB10A4C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5560" y="3462974"/>
            <a:ext cx="555925" cy="555925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6F303FD0-6936-4A51-841A-DEB7A3B232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8168" y="3462974"/>
            <a:ext cx="555925" cy="555925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1C40FE47-4DF8-4071-B5B7-3FF1C639F3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7554" y="3462974"/>
            <a:ext cx="555925" cy="555925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6AE02ED1-9AD6-4C47-8EC5-B0DF2DD94FA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3621" y="3462974"/>
            <a:ext cx="555925" cy="555925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3379416F-B418-4F9C-A73F-642767D10C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3067" y="3462974"/>
            <a:ext cx="555925" cy="555925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55A30251-7861-426F-962A-9A0C68317C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741" y="3462974"/>
            <a:ext cx="555925" cy="555925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7CC35B27-005B-4B0C-B26B-AF44627B38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462" y="3462974"/>
            <a:ext cx="555925" cy="555925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C7073A2F-F79F-4AD9-B4D1-99C357FC9C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0362" y="3462974"/>
            <a:ext cx="555925" cy="555925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51929E0F-AAD8-47E1-BB86-AD95BBEBC6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1160" y="3462974"/>
            <a:ext cx="555925" cy="555925"/>
          </a:xfrm>
          <a:prstGeom prst="rect">
            <a:avLst/>
          </a:prstGeom>
        </p:spPr>
      </p:pic>
      <p:sp>
        <p:nvSpPr>
          <p:cNvPr id="79" name="TextBox 78">
            <a:extLst>
              <a:ext uri="{FF2B5EF4-FFF2-40B4-BE49-F238E27FC236}">
                <a16:creationId xmlns:a16="http://schemas.microsoft.com/office/drawing/2014/main" id="{BC65D17F-2C7B-4EA8-8C90-74F285513CE0}"/>
              </a:ext>
            </a:extLst>
          </p:cNvPr>
          <p:cNvSpPr txBox="1"/>
          <p:nvPr/>
        </p:nvSpPr>
        <p:spPr>
          <a:xfrm>
            <a:off x="509630" y="5887549"/>
            <a:ext cx="1997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General population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F69E35A-7D29-4DA3-B548-C5453DB6B7CF}"/>
              </a:ext>
            </a:extLst>
          </p:cNvPr>
          <p:cNvSpPr txBox="1"/>
          <p:nvPr/>
        </p:nvSpPr>
        <p:spPr>
          <a:xfrm>
            <a:off x="509630" y="5074525"/>
            <a:ext cx="1458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Seen patients</a:t>
            </a:r>
          </a:p>
        </p:txBody>
      </p:sp>
      <p:pic>
        <p:nvPicPr>
          <p:cNvPr id="1026" name="Picture 2" descr="14 Walking Orange Man Icon Images - Orange Man Clip Art, Man Hiking Clip  Art and Person Walking Icon / Newdesignfile.com">
            <a:extLst>
              <a:ext uri="{FF2B5EF4-FFF2-40B4-BE49-F238E27FC236}">
                <a16:creationId xmlns:a16="http://schemas.microsoft.com/office/drawing/2014/main" id="{31169BD8-0101-4BF6-8E2C-FD89B2F4EE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5168" y="4291882"/>
            <a:ext cx="190457" cy="49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3" name="Picture 2" descr="14 Walking Orange Man Icon Images - Orange Man Clip Art, Man Hiking Clip  Art and Person Walking Icon / Newdesignfile.com">
            <a:extLst>
              <a:ext uri="{FF2B5EF4-FFF2-40B4-BE49-F238E27FC236}">
                <a16:creationId xmlns:a16="http://schemas.microsoft.com/office/drawing/2014/main" id="{9B20E3DE-ED0E-42D2-A56C-BBD062CFE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7035" y="4291882"/>
            <a:ext cx="190457" cy="49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4" name="Picture 2" descr="14 Walking Orange Man Icon Images - Orange Man Clip Art, Man Hiking Clip  Art and Person Walking Icon / Newdesignfile.com">
            <a:extLst>
              <a:ext uri="{FF2B5EF4-FFF2-40B4-BE49-F238E27FC236}">
                <a16:creationId xmlns:a16="http://schemas.microsoft.com/office/drawing/2014/main" id="{1ADCBCD2-F648-435D-80D3-28F753462B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0409" y="4291882"/>
            <a:ext cx="190457" cy="49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5" name="Picture 2" descr="14 Walking Orange Man Icon Images - Orange Man Clip Art, Man Hiking Clip  Art and Person Walking Icon / Newdesignfile.com">
            <a:extLst>
              <a:ext uri="{FF2B5EF4-FFF2-40B4-BE49-F238E27FC236}">
                <a16:creationId xmlns:a16="http://schemas.microsoft.com/office/drawing/2014/main" id="{D54D7185-11B4-4BE8-BCCE-B091120EC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2635" y="4291882"/>
            <a:ext cx="190457" cy="49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6" name="Picture 2" descr="14 Walking Orange Man Icon Images - Orange Man Clip Art, Man Hiking Clip  Art and Person Walking Icon / Newdesignfile.com">
            <a:extLst>
              <a:ext uri="{FF2B5EF4-FFF2-40B4-BE49-F238E27FC236}">
                <a16:creationId xmlns:a16="http://schemas.microsoft.com/office/drawing/2014/main" id="{0F48D3C3-AFC7-4E80-AC34-F9E4CA953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145" y="4291882"/>
            <a:ext cx="190457" cy="49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7" name="Picture 2" descr="14 Walking Orange Man Icon Images - Orange Man Clip Art, Man Hiking Clip  Art and Person Walking Icon / Newdesignfile.com">
            <a:extLst>
              <a:ext uri="{FF2B5EF4-FFF2-40B4-BE49-F238E27FC236}">
                <a16:creationId xmlns:a16="http://schemas.microsoft.com/office/drawing/2014/main" id="{DBD3839C-5C72-4436-8F84-0FCDD1ABE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7262" y="4291882"/>
            <a:ext cx="190457" cy="49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8" name="Picture 2" descr="14 Walking Orange Man Icon Images - Orange Man Clip Art, Man Hiking Clip  Art and Person Walking Icon / Newdesignfile.com">
            <a:extLst>
              <a:ext uri="{FF2B5EF4-FFF2-40B4-BE49-F238E27FC236}">
                <a16:creationId xmlns:a16="http://schemas.microsoft.com/office/drawing/2014/main" id="{6A93A828-CA8C-46B5-B8BD-4E475A3D1D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657" y="4291882"/>
            <a:ext cx="190457" cy="49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9" name="Picture 2" descr="14 Walking Orange Man Icon Images - Orange Man Clip Art, Man Hiking Clip  Art and Person Walking Icon / Newdesignfile.com">
            <a:extLst>
              <a:ext uri="{FF2B5EF4-FFF2-40B4-BE49-F238E27FC236}">
                <a16:creationId xmlns:a16="http://schemas.microsoft.com/office/drawing/2014/main" id="{E7296D61-5B7F-46EB-BA69-380E2233CF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0880" y="4291882"/>
            <a:ext cx="190457" cy="49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0" name="Picture 2" descr="14 Walking Orange Man Icon Images - Orange Man Clip Art, Man Hiking Clip  Art and Person Walking Icon / Newdesignfile.com">
            <a:extLst>
              <a:ext uri="{FF2B5EF4-FFF2-40B4-BE49-F238E27FC236}">
                <a16:creationId xmlns:a16="http://schemas.microsoft.com/office/drawing/2014/main" id="{1749BD08-5600-49D8-BA4B-A522D5052C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91258" y="4291882"/>
            <a:ext cx="190457" cy="49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1" name="Picture 2" descr="14 Walking Orange Man Icon Images - Orange Man Clip Art, Man Hiking Clip  Art and Person Walking Icon / Newdesignfile.com">
            <a:extLst>
              <a:ext uri="{FF2B5EF4-FFF2-40B4-BE49-F238E27FC236}">
                <a16:creationId xmlns:a16="http://schemas.microsoft.com/office/drawing/2014/main" id="{111C9A22-B3FB-476B-8E01-7E3329512C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4632" y="4291882"/>
            <a:ext cx="190457" cy="49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" name="Picture 2" descr="14 Walking Orange Man Icon Images - Orange Man Clip Art, Man Hiking Clip  Art and Person Walking Icon / Newdesignfile.com">
            <a:extLst>
              <a:ext uri="{FF2B5EF4-FFF2-40B4-BE49-F238E27FC236}">
                <a16:creationId xmlns:a16="http://schemas.microsoft.com/office/drawing/2014/main" id="{EFF9B347-EAC0-4193-B820-6D1C5F41C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9712" y="4291882"/>
            <a:ext cx="190457" cy="49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3" name="Picture 2" descr="14 Walking Orange Man Icon Images - Orange Man Clip Art, Man Hiking Clip  Art and Person Walking Icon / Newdesignfile.com">
            <a:extLst>
              <a:ext uri="{FF2B5EF4-FFF2-40B4-BE49-F238E27FC236}">
                <a16:creationId xmlns:a16="http://schemas.microsoft.com/office/drawing/2014/main" id="{041DC38D-CBBE-4DFA-B118-E16E0B53A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2001" y="4291882"/>
            <a:ext cx="190457" cy="49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4" name="Picture 2" descr="14 Walking Orange Man Icon Images - Orange Man Clip Art, Man Hiking Clip  Art and Person Walking Icon / Newdesignfile.com">
            <a:extLst>
              <a:ext uri="{FF2B5EF4-FFF2-40B4-BE49-F238E27FC236}">
                <a16:creationId xmlns:a16="http://schemas.microsoft.com/office/drawing/2014/main" id="{E218F39E-0690-43C6-8BF1-0E4E7D2C8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1599" y="4291882"/>
            <a:ext cx="190457" cy="49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5" name="TextBox 94">
            <a:extLst>
              <a:ext uri="{FF2B5EF4-FFF2-40B4-BE49-F238E27FC236}">
                <a16:creationId xmlns:a16="http://schemas.microsoft.com/office/drawing/2014/main" id="{D93ED8A2-8A82-4DC7-A09C-900297B4139D}"/>
              </a:ext>
            </a:extLst>
          </p:cNvPr>
          <p:cNvSpPr txBox="1"/>
          <p:nvPr/>
        </p:nvSpPr>
        <p:spPr>
          <a:xfrm>
            <a:off x="509630" y="4261502"/>
            <a:ext cx="18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Triggered patients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57798B2-4FAC-4520-A5BF-C604BA1D647A}"/>
              </a:ext>
            </a:extLst>
          </p:cNvPr>
          <p:cNvSpPr txBox="1"/>
          <p:nvPr/>
        </p:nvSpPr>
        <p:spPr>
          <a:xfrm>
            <a:off x="509630" y="3448479"/>
            <a:ext cx="1785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Initial population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93E822F9-3F48-48C0-B8A1-B991F29D1A8A}"/>
              </a:ext>
            </a:extLst>
          </p:cNvPr>
          <p:cNvSpPr txBox="1"/>
          <p:nvPr/>
        </p:nvSpPr>
        <p:spPr>
          <a:xfrm>
            <a:off x="509630" y="2635456"/>
            <a:ext cx="1430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Denominator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0935DE7-93E9-47E7-9C64-9D4DB575A0C7}"/>
              </a:ext>
            </a:extLst>
          </p:cNvPr>
          <p:cNvSpPr txBox="1"/>
          <p:nvPr/>
        </p:nvSpPr>
        <p:spPr>
          <a:xfrm>
            <a:off x="509630" y="1822433"/>
            <a:ext cx="1215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Numerator</a:t>
            </a:r>
          </a:p>
        </p:txBody>
      </p:sp>
      <p:sp>
        <p:nvSpPr>
          <p:cNvPr id="99" name="Title 1">
            <a:extLst>
              <a:ext uri="{FF2B5EF4-FFF2-40B4-BE49-F238E27FC236}">
                <a16:creationId xmlns:a16="http://schemas.microsoft.com/office/drawing/2014/main" id="{AC7CC506-34AF-45A1-97EE-14B2AFCF5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3600" dirty="0"/>
              <a:t>Surveillance Reporting Process (seen patients)</a:t>
            </a:r>
          </a:p>
        </p:txBody>
      </p:sp>
      <p:sp>
        <p:nvSpPr>
          <p:cNvPr id="82" name="Right Brace 81">
            <a:extLst>
              <a:ext uri="{FF2B5EF4-FFF2-40B4-BE49-F238E27FC236}">
                <a16:creationId xmlns:a16="http://schemas.microsoft.com/office/drawing/2014/main" id="{3AB86DC3-4FCC-4DD0-AADB-B91EAF4582EE}"/>
              </a:ext>
            </a:extLst>
          </p:cNvPr>
          <p:cNvSpPr/>
          <p:nvPr/>
        </p:nvSpPr>
        <p:spPr>
          <a:xfrm>
            <a:off x="10564874" y="1809663"/>
            <a:ext cx="190457" cy="220923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3092418D-F691-4F3F-BC6D-81783C3606F2}"/>
              </a:ext>
            </a:extLst>
          </p:cNvPr>
          <p:cNvSpPr txBox="1"/>
          <p:nvPr/>
        </p:nvSpPr>
        <p:spPr>
          <a:xfrm>
            <a:off x="10752291" y="2603153"/>
            <a:ext cx="9225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Sent to PHA</a:t>
            </a:r>
          </a:p>
        </p:txBody>
      </p:sp>
      <p:sp>
        <p:nvSpPr>
          <p:cNvPr id="102" name="Right Brace 101">
            <a:extLst>
              <a:ext uri="{FF2B5EF4-FFF2-40B4-BE49-F238E27FC236}">
                <a16:creationId xmlns:a16="http://schemas.microsoft.com/office/drawing/2014/main" id="{117E1730-F712-48B5-BE6B-91A31EECA98C}"/>
              </a:ext>
            </a:extLst>
          </p:cNvPr>
          <p:cNvSpPr/>
          <p:nvPr/>
        </p:nvSpPr>
        <p:spPr>
          <a:xfrm>
            <a:off x="10564873" y="4214455"/>
            <a:ext cx="190457" cy="618039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086D061-5ACF-43AD-959D-9318F3DCBFA5}"/>
              </a:ext>
            </a:extLst>
          </p:cNvPr>
          <p:cNvSpPr txBox="1"/>
          <p:nvPr/>
        </p:nvSpPr>
        <p:spPr>
          <a:xfrm>
            <a:off x="10808147" y="4121936"/>
            <a:ext cx="12738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Considered for reporting</a:t>
            </a:r>
          </a:p>
        </p:txBody>
      </p:sp>
      <p:sp>
        <p:nvSpPr>
          <p:cNvPr id="101" name="Right Brace 100">
            <a:extLst>
              <a:ext uri="{FF2B5EF4-FFF2-40B4-BE49-F238E27FC236}">
                <a16:creationId xmlns:a16="http://schemas.microsoft.com/office/drawing/2014/main" id="{F1C53979-CAA3-4499-B207-819CFB905067}"/>
              </a:ext>
            </a:extLst>
          </p:cNvPr>
          <p:cNvSpPr/>
          <p:nvPr/>
        </p:nvSpPr>
        <p:spPr>
          <a:xfrm>
            <a:off x="2297025" y="1763624"/>
            <a:ext cx="190457" cy="2209236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ight Brace 103">
            <a:extLst>
              <a:ext uri="{FF2B5EF4-FFF2-40B4-BE49-F238E27FC236}">
                <a16:creationId xmlns:a16="http://schemas.microsoft.com/office/drawing/2014/main" id="{8456AA3E-2DDA-481C-B0A6-9E89951CFC4B}"/>
              </a:ext>
            </a:extLst>
          </p:cNvPr>
          <p:cNvSpPr/>
          <p:nvPr/>
        </p:nvSpPr>
        <p:spPr>
          <a:xfrm>
            <a:off x="2494937" y="3327329"/>
            <a:ext cx="190457" cy="618039"/>
          </a:xfrm>
          <a:prstGeom prst="rightBrac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D54D78-D44B-40FA-AF70-D0C0ABD3DCF2}"/>
              </a:ext>
            </a:extLst>
          </p:cNvPr>
          <p:cNvSpPr txBox="1"/>
          <p:nvPr/>
        </p:nvSpPr>
        <p:spPr>
          <a:xfrm>
            <a:off x="2496782" y="2683576"/>
            <a:ext cx="1130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/>
              <a:t>Proportion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D8C5476B-283C-4082-95EA-BF31ACDF98D6}"/>
              </a:ext>
            </a:extLst>
          </p:cNvPr>
          <p:cNvSpPr txBox="1"/>
          <p:nvPr/>
        </p:nvSpPr>
        <p:spPr>
          <a:xfrm>
            <a:off x="2662537" y="3479256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/>
              <a:t>Cohort</a:t>
            </a:r>
          </a:p>
        </p:txBody>
      </p:sp>
      <p:pic>
        <p:nvPicPr>
          <p:cNvPr id="106" name="Picture 2" descr="14 Walking Orange Man Icon Images - Orange Man Clip Art, Man Hiking Clip  Art and Person Walking Icon / Newdesignfile.com">
            <a:extLst>
              <a:ext uri="{FF2B5EF4-FFF2-40B4-BE49-F238E27FC236}">
                <a16:creationId xmlns:a16="http://schemas.microsoft.com/office/drawing/2014/main" id="{445D6C8F-2A70-493B-8669-83A08A6DFA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8614" y="4295099"/>
            <a:ext cx="190457" cy="49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" name="Picture 2" descr="14 Walking Orange Man Icon Images - Orange Man Clip Art, Man Hiking Clip  Art and Person Walking Icon / Newdesignfile.com">
            <a:extLst>
              <a:ext uri="{FF2B5EF4-FFF2-40B4-BE49-F238E27FC236}">
                <a16:creationId xmlns:a16="http://schemas.microsoft.com/office/drawing/2014/main" id="{D19A4DB5-72A5-4392-B0B1-3D4EF0BD18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709" y="4301587"/>
            <a:ext cx="190457" cy="49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" name="Picture 2" descr="14 Walking Orange Man Icon Images - Orange Man Clip Art, Man Hiking Clip  Art and Person Walking Icon / Newdesignfile.com">
            <a:extLst>
              <a:ext uri="{FF2B5EF4-FFF2-40B4-BE49-F238E27FC236}">
                <a16:creationId xmlns:a16="http://schemas.microsoft.com/office/drawing/2014/main" id="{DE74A7E2-09FD-4C6E-9D06-3D1ACDD7A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9975" y="4277921"/>
            <a:ext cx="190457" cy="49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7B0F3033-B924-4D37-8848-E7157C6493A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7176" y="3462974"/>
            <a:ext cx="555925" cy="555925"/>
          </a:xfrm>
          <a:prstGeom prst="rect">
            <a:avLst/>
          </a:prstGeom>
        </p:spPr>
      </p:pic>
      <p:pic>
        <p:nvPicPr>
          <p:cNvPr id="110" name="Picture 109">
            <a:extLst>
              <a:ext uri="{FF2B5EF4-FFF2-40B4-BE49-F238E27FC236}">
                <a16:creationId xmlns:a16="http://schemas.microsoft.com/office/drawing/2014/main" id="{359969EF-8339-4B17-8470-EE5517EE0C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0974" y="3462974"/>
            <a:ext cx="555925" cy="555925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BB54D52B-2DBC-4BC0-B95A-65B162D7FF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9492" y="3462974"/>
            <a:ext cx="555925" cy="555925"/>
          </a:xfrm>
          <a:prstGeom prst="rect">
            <a:avLst/>
          </a:prstGeom>
        </p:spPr>
      </p:pic>
      <p:pic>
        <p:nvPicPr>
          <p:cNvPr id="112" name="Picture 111">
            <a:extLst>
              <a:ext uri="{FF2B5EF4-FFF2-40B4-BE49-F238E27FC236}">
                <a16:creationId xmlns:a16="http://schemas.microsoft.com/office/drawing/2014/main" id="{4D4A4646-ABB8-415F-B156-3AF50F52FC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2116" y="3462974"/>
            <a:ext cx="555925" cy="555925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FC9CE9D9-EC85-4B53-A8E0-3AEC8E2E1A8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1536" y="3464987"/>
            <a:ext cx="555925" cy="555925"/>
          </a:xfrm>
          <a:prstGeom prst="rect">
            <a:avLst/>
          </a:prstGeom>
        </p:spPr>
      </p:pic>
      <p:pic>
        <p:nvPicPr>
          <p:cNvPr id="114" name="Picture 113">
            <a:extLst>
              <a:ext uri="{FF2B5EF4-FFF2-40B4-BE49-F238E27FC236}">
                <a16:creationId xmlns:a16="http://schemas.microsoft.com/office/drawing/2014/main" id="{120F194F-078B-48E2-9D3B-DCC01EB154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8494" y="3474443"/>
            <a:ext cx="555925" cy="55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177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3457</TotalTime>
  <Words>602</Words>
  <Application>Microsoft Office PowerPoint</Application>
  <PresentationFormat>Widescreen</PresentationFormat>
  <Paragraphs>101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Surveillance Reporting Process (122 &amp; 165)</vt:lpstr>
      <vt:lpstr>Surveillance Reporting Process (seen patients)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John W. Loonsk MD FACMI</dc:creator>
  <dc:description/>
  <cp:lastModifiedBy>Bryn</cp:lastModifiedBy>
  <cp:revision>145</cp:revision>
  <dcterms:created xsi:type="dcterms:W3CDTF">2021-04-01T11:02:07Z</dcterms:created>
  <dcterms:modified xsi:type="dcterms:W3CDTF">2021-08-11T21:12:04Z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Widescreen</vt:lpwstr>
  </property>
  <property fmtid="{D5CDD505-2E9C-101B-9397-08002B2CF9AE}" pid="3" name="Slides">
    <vt:i4>7</vt:i4>
  </property>
</Properties>
</file>