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4" r:id="rId3"/>
    <p:sldId id="258" r:id="rId4"/>
    <p:sldId id="267" r:id="rId5"/>
    <p:sldId id="268" r:id="rId6"/>
    <p:sldId id="266" r:id="rId7"/>
    <p:sldId id="262" r:id="rId8"/>
    <p:sldId id="269" r:id="rId9"/>
    <p:sldId id="265" r:id="rId10"/>
    <p:sldId id="259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D889A-C39B-A242-904E-EB25FB566949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240AD-98B9-144E-AB76-6F58B9FAF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87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240AD-98B9-144E-AB76-6F58B9FAF9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77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Advantage: having a CDS prompt a user for more info is a very valid and important use case. Disadvantage: However, the mechanism taken by CDS hooks is very tightly coupled to the EHR which is a problem.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240AD-98B9-144E-AB76-6F58B9FAF9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5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Discussions for Wed Q2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Comparing CQIF/CD Hooks/SOA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833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853545"/>
          </a:xfrm>
        </p:spPr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096756"/>
            <a:ext cx="8042276" cy="531071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Closely integrated with EHR</a:t>
            </a:r>
          </a:p>
          <a:p>
            <a:r>
              <a:rPr lang="en-US" dirty="0" smtClean="0"/>
              <a:t>Pre-fetch templates can encourage good performance</a:t>
            </a:r>
          </a:p>
          <a:p>
            <a:r>
              <a:rPr lang="en-US" dirty="0" smtClean="0"/>
              <a:t>Trigger event based though only WF event based</a:t>
            </a:r>
          </a:p>
          <a:p>
            <a:r>
              <a:rPr lang="en-US" dirty="0" smtClean="0"/>
              <a:t>Supports functionality that goes beyond simple alerts</a:t>
            </a:r>
          </a:p>
          <a:p>
            <a:pPr lvl="1"/>
            <a:r>
              <a:rPr lang="en-US" dirty="0" smtClean="0"/>
              <a:t>Human tasks</a:t>
            </a:r>
          </a:p>
          <a:p>
            <a:pPr lvl="1"/>
            <a:r>
              <a:rPr lang="en-US" dirty="0" smtClean="0"/>
              <a:t>Declarative guidance</a:t>
            </a:r>
          </a:p>
          <a:p>
            <a:r>
              <a:rPr lang="en-US" dirty="0" smtClean="0"/>
              <a:t>Specifies three action types in the form of ‘Cards’</a:t>
            </a:r>
          </a:p>
          <a:p>
            <a:pPr lvl="1"/>
            <a:r>
              <a:rPr lang="en-US" dirty="0" smtClean="0"/>
              <a:t>Cards as declarative and reusable descriptions of individual actions</a:t>
            </a:r>
          </a:p>
          <a:p>
            <a:r>
              <a:rPr lang="en-US" dirty="0" smtClean="0"/>
              <a:t>Clear need for this use-case for CQIF</a:t>
            </a:r>
          </a:p>
          <a:p>
            <a:pPr lvl="1"/>
            <a:r>
              <a:rPr lang="en-US" dirty="0" smtClean="0"/>
              <a:t>(also supported by DSS and implementations)</a:t>
            </a:r>
          </a:p>
          <a:p>
            <a:pPr lvl="1"/>
            <a:r>
              <a:rPr lang="en-US" dirty="0" smtClean="0"/>
              <a:t>Having a </a:t>
            </a:r>
            <a:r>
              <a:rPr lang="en-US" dirty="0"/>
              <a:t>CDS prompt a user for more info is a very valid and important use case</a:t>
            </a:r>
            <a:endParaRPr lang="en-US" dirty="0" smtClean="0"/>
          </a:p>
          <a:p>
            <a:r>
              <a:rPr lang="en-US" dirty="0" smtClean="0"/>
              <a:t>Introduces ‘Invoke human task’ app and </a:t>
            </a:r>
            <a:r>
              <a:rPr lang="en-US" dirty="0" err="1" smtClean="0"/>
              <a:t>stateful</a:t>
            </a:r>
            <a:r>
              <a:rPr lang="en-US" dirty="0" smtClean="0"/>
              <a:t> 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828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50568"/>
          </a:xfrm>
        </p:spPr>
        <p:txBody>
          <a:bodyPr/>
          <a:lstStyle/>
          <a:p>
            <a:r>
              <a:rPr lang="en-US" dirty="0" smtClean="0"/>
              <a:t>Discussion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815" y="949679"/>
            <a:ext cx="8672070" cy="5652308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Highly specialized </a:t>
            </a:r>
            <a:r>
              <a:rPr lang="en-US" dirty="0" err="1" smtClean="0"/>
              <a:t>eventing</a:t>
            </a:r>
            <a:r>
              <a:rPr lang="en-US" dirty="0" smtClean="0"/>
              <a:t> framework</a:t>
            </a:r>
          </a:p>
          <a:p>
            <a:pPr lvl="1"/>
            <a:r>
              <a:rPr lang="en-US" dirty="0" smtClean="0"/>
              <a:t>Can we generalize to support more use cases (anything can register for hook)</a:t>
            </a:r>
          </a:p>
          <a:p>
            <a:r>
              <a:rPr lang="en-US" dirty="0" smtClean="0"/>
              <a:t>CDS service MUST be integrated into EHR</a:t>
            </a:r>
          </a:p>
          <a:p>
            <a:pPr lvl="1"/>
            <a:r>
              <a:rPr lang="en-US" dirty="0" smtClean="0"/>
              <a:t>EHR APIs are not open for external CDS system calls</a:t>
            </a:r>
          </a:p>
          <a:p>
            <a:pPr lvl="1"/>
            <a:r>
              <a:rPr lang="en-US" dirty="0" smtClean="0"/>
              <a:t>Tightly couples CDS service to EHR</a:t>
            </a:r>
          </a:p>
          <a:p>
            <a:pPr lvl="2"/>
            <a:r>
              <a:rPr lang="en-US" dirty="0" smtClean="0"/>
              <a:t>Indirect access to API</a:t>
            </a:r>
          </a:p>
          <a:p>
            <a:pPr lvl="1"/>
            <a:r>
              <a:rPr lang="en-US" dirty="0" smtClean="0"/>
              <a:t>General purpose CDS services may need point-to-point wrappers</a:t>
            </a:r>
          </a:p>
          <a:p>
            <a:r>
              <a:rPr lang="en-US" dirty="0"/>
              <a:t>Proposed mechanism for human task taken by CDS Hooks is very tightly coupled to the EHR. </a:t>
            </a:r>
            <a:endParaRPr lang="en-US" dirty="0" smtClean="0"/>
          </a:p>
          <a:p>
            <a:pPr lvl="1"/>
            <a:r>
              <a:rPr lang="en-US" dirty="0"/>
              <a:t>Linking to app from CDS tightly couples the CDS engine with some app on the </a:t>
            </a:r>
            <a:r>
              <a:rPr lang="en-US" dirty="0" smtClean="0"/>
              <a:t>EHR</a:t>
            </a:r>
          </a:p>
          <a:p>
            <a:r>
              <a:rPr lang="en-US" dirty="0" smtClean="0"/>
              <a:t>Requires </a:t>
            </a:r>
            <a:r>
              <a:rPr lang="en-US" dirty="0" err="1" smtClean="0"/>
              <a:t>statefulness</a:t>
            </a:r>
            <a:r>
              <a:rPr lang="en-US" dirty="0" smtClean="0"/>
              <a:t>, yet should really be part of workflow – e.g., human review.</a:t>
            </a:r>
          </a:p>
          <a:p>
            <a:pPr lvl="1"/>
            <a:r>
              <a:rPr lang="en-US" dirty="0"/>
              <a:t>Having to answer a card before a decision. </a:t>
            </a:r>
            <a:endParaRPr lang="en-US" dirty="0" smtClean="0"/>
          </a:p>
          <a:p>
            <a:r>
              <a:rPr lang="en-US" dirty="0" smtClean="0"/>
              <a:t>Hooks are EHR specific but core set could be standardized (with vendor extensions supported)</a:t>
            </a:r>
          </a:p>
          <a:p>
            <a:pPr lvl="1"/>
            <a:r>
              <a:rPr lang="en-US" dirty="0" smtClean="0"/>
              <a:t>Is that desirable? If so, DSS can leverage same ‘registration’ mechanism.</a:t>
            </a:r>
          </a:p>
          <a:p>
            <a:r>
              <a:rPr lang="en-US" dirty="0" smtClean="0"/>
              <a:t>Notion of ‘Card’ might be </a:t>
            </a:r>
            <a:r>
              <a:rPr lang="en-US" dirty="0" err="1" smtClean="0"/>
              <a:t>overfitted</a:t>
            </a:r>
            <a:r>
              <a:rPr lang="en-US" dirty="0" smtClean="0"/>
              <a:t> to a specific UI paradigm</a:t>
            </a:r>
          </a:p>
          <a:p>
            <a:r>
              <a:rPr lang="en-US" dirty="0" smtClean="0"/>
              <a:t>Update action missing (can Delete/Create can achieve this?)</a:t>
            </a:r>
          </a:p>
          <a:p>
            <a:r>
              <a:rPr lang="en-US" dirty="0" smtClean="0"/>
              <a:t>Does not leverage DSS on FHIR spec just proposed</a:t>
            </a:r>
          </a:p>
        </p:txBody>
      </p:sp>
    </p:spTree>
    <p:extLst>
      <p:ext uri="{BB962C8B-B14F-4D97-AF65-F5344CB8AC3E}">
        <p14:creationId xmlns:p14="http://schemas.microsoft.com/office/powerpoint/2010/main" val="2470966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933639"/>
          </a:xfrm>
        </p:spPr>
        <p:txBody>
          <a:bodyPr/>
          <a:lstStyle/>
          <a:p>
            <a:r>
              <a:rPr lang="en-US" dirty="0" smtClean="0"/>
              <a:t>CQIF UC1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49276" y="5057328"/>
            <a:ext cx="8042275" cy="10419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EHR ‘</a:t>
            </a:r>
            <a:r>
              <a:rPr lang="en-US" dirty="0" smtClean="0"/>
              <a:t>Client’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49276" y="1444532"/>
            <a:ext cx="8042274" cy="16447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CDS Provider</a:t>
            </a:r>
          </a:p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8726" y="3643842"/>
            <a:ext cx="11651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Guidance</a:t>
            </a:r>
          </a:p>
          <a:p>
            <a:pPr algn="r"/>
            <a:r>
              <a:rPr lang="en-US" sz="1400" dirty="0" smtClean="0"/>
              <a:t>Request</a:t>
            </a:r>
          </a:p>
          <a:p>
            <a:pPr algn="r"/>
            <a:r>
              <a:rPr lang="en-US" sz="1400" dirty="0" smtClean="0"/>
              <a:t>(Module(s))</a:t>
            </a:r>
            <a:endParaRPr lang="en-US" sz="1400" dirty="0"/>
          </a:p>
        </p:txBody>
      </p:sp>
      <p:sp>
        <p:nvSpPr>
          <p:cNvPr id="10" name="Down Arrow 9"/>
          <p:cNvSpPr/>
          <p:nvPr/>
        </p:nvSpPr>
        <p:spPr>
          <a:xfrm rot="10800000">
            <a:off x="1933830" y="3180853"/>
            <a:ext cx="364526" cy="170753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" name="Down Arrow 11"/>
          <p:cNvSpPr/>
          <p:nvPr/>
        </p:nvSpPr>
        <p:spPr>
          <a:xfrm>
            <a:off x="7329011" y="3180853"/>
            <a:ext cx="364526" cy="170753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411603" y="3473683"/>
            <a:ext cx="1007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Guidance</a:t>
            </a:r>
          </a:p>
          <a:p>
            <a:pPr algn="r"/>
            <a:r>
              <a:rPr lang="en-US" sz="1400" dirty="0" smtClean="0"/>
              <a:t>Response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888077" y="2611230"/>
            <a:ext cx="1067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$guidance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088769" y="5035259"/>
            <a:ext cx="28926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(No pre-defined workflow</a:t>
            </a:r>
          </a:p>
          <a:p>
            <a:r>
              <a:rPr lang="en-US" sz="1400" dirty="0" smtClean="0"/>
              <a:t>hooks, implementation-</a:t>
            </a:r>
          </a:p>
          <a:p>
            <a:r>
              <a:rPr lang="en-US" sz="1400" dirty="0" smtClean="0"/>
              <a:t>specific)</a:t>
            </a:r>
            <a:endParaRPr lang="en-US" sz="1400" dirty="0"/>
          </a:p>
        </p:txBody>
      </p:sp>
      <p:sp>
        <p:nvSpPr>
          <p:cNvPr id="23" name="Oval 22"/>
          <p:cNvSpPr/>
          <p:nvPr/>
        </p:nvSpPr>
        <p:spPr>
          <a:xfrm>
            <a:off x="874336" y="1979338"/>
            <a:ext cx="1059493" cy="10012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Module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88769" y="1933570"/>
            <a:ext cx="1059493" cy="10012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Module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238863" y="1890391"/>
            <a:ext cx="1059493" cy="10012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Module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92773" y="5081425"/>
            <a:ext cx="1684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Process guidance</a:t>
            </a:r>
          </a:p>
          <a:p>
            <a:pPr algn="ctr"/>
            <a:r>
              <a:rPr lang="en-US" sz="1400" dirty="0" smtClean="0"/>
              <a:t>internally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9439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CDS Hook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49275" y="5331935"/>
            <a:ext cx="8042275" cy="12929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EHR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4164423" y="1893078"/>
            <a:ext cx="4427125" cy="103472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CDS Provider</a:t>
            </a:r>
            <a:endParaRPr lang="en-US" sz="2800" dirty="0"/>
          </a:p>
        </p:txBody>
      </p:sp>
      <p:sp>
        <p:nvSpPr>
          <p:cNvPr id="3" name="Down Arrow 2"/>
          <p:cNvSpPr/>
          <p:nvPr/>
        </p:nvSpPr>
        <p:spPr>
          <a:xfrm>
            <a:off x="2775225" y="3045387"/>
            <a:ext cx="364526" cy="2167491"/>
          </a:xfrm>
          <a:prstGeom prst="downArrow">
            <a:avLst/>
          </a:prstGeom>
          <a:gradFill flip="none" rotWithShape="1">
            <a:gsLst>
              <a:gs pos="0">
                <a:srgbClr val="008000"/>
              </a:gs>
              <a:gs pos="100000">
                <a:srgbClr val="FFFFFF"/>
              </a:gs>
            </a:gsLst>
            <a:lin ang="12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614222" y="3793230"/>
            <a:ext cx="1545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CDS Hook</a:t>
            </a:r>
          </a:p>
          <a:p>
            <a:pPr algn="r"/>
            <a:r>
              <a:rPr lang="en-US" sz="1400" dirty="0" smtClean="0"/>
              <a:t>(context + data)</a:t>
            </a:r>
            <a:endParaRPr lang="en-US" sz="1400" dirty="0"/>
          </a:p>
        </p:txBody>
      </p:sp>
      <p:sp>
        <p:nvSpPr>
          <p:cNvPr id="10" name="Down Arrow 9"/>
          <p:cNvSpPr/>
          <p:nvPr/>
        </p:nvSpPr>
        <p:spPr>
          <a:xfrm rot="10800000">
            <a:off x="5159537" y="3045388"/>
            <a:ext cx="364526" cy="217861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420422" y="5354820"/>
            <a:ext cx="134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$</a:t>
            </a:r>
            <a:r>
              <a:rPr lang="en-US" b="1" dirty="0" err="1" smtClean="0">
                <a:solidFill>
                  <a:srgbClr val="008000"/>
                </a:solidFill>
              </a:rPr>
              <a:t>cds</a:t>
            </a:r>
            <a:r>
              <a:rPr lang="en-US" b="1" dirty="0" smtClean="0">
                <a:solidFill>
                  <a:srgbClr val="008000"/>
                </a:solidFill>
              </a:rPr>
              <a:t>-hook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7641835" y="3045387"/>
            <a:ext cx="364526" cy="217861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160064" y="3802144"/>
            <a:ext cx="1481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Return</a:t>
            </a:r>
          </a:p>
          <a:p>
            <a:pPr algn="r"/>
            <a:r>
              <a:rPr lang="en-US" sz="1400" dirty="0" smtClean="0"/>
              <a:t>Card/Guidance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99327" y="3360387"/>
            <a:ext cx="23310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Register</a:t>
            </a:r>
          </a:p>
          <a:p>
            <a:pPr algn="r"/>
            <a:r>
              <a:rPr lang="en-US" sz="1400" dirty="0"/>
              <a:t>Interest on WF event</a:t>
            </a:r>
          </a:p>
          <a:p>
            <a:pPr algn="r"/>
            <a:r>
              <a:rPr lang="en-US" sz="1400" dirty="0"/>
              <a:t>Plus pre-fetch templates</a:t>
            </a:r>
          </a:p>
          <a:p>
            <a:pPr algn="r"/>
            <a:r>
              <a:rPr lang="en-US" sz="1400" dirty="0"/>
              <a:t>Triggering condition</a:t>
            </a:r>
          </a:p>
          <a:p>
            <a:pPr algn="r"/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5028" y="5375763"/>
            <a:ext cx="18123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Event fires</a:t>
            </a:r>
          </a:p>
          <a:p>
            <a:pPr algn="ctr"/>
            <a:r>
              <a:rPr lang="en-US" sz="1400" dirty="0" smtClean="0"/>
              <a:t>Condition passes</a:t>
            </a:r>
          </a:p>
          <a:p>
            <a:pPr algn="ctr"/>
            <a:r>
              <a:rPr lang="en-US" sz="1400" dirty="0" smtClean="0"/>
              <a:t>Construct hook </a:t>
            </a:r>
            <a:r>
              <a:rPr lang="en-US" sz="1400" dirty="0" err="1" smtClean="0"/>
              <a:t>req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692774" y="5377704"/>
            <a:ext cx="1684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Process guidance</a:t>
            </a:r>
          </a:p>
          <a:p>
            <a:pPr algn="ctr"/>
            <a:r>
              <a:rPr lang="en-US" sz="1400" dirty="0" smtClean="0"/>
              <a:t>internally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422" y="1604719"/>
            <a:ext cx="1193800" cy="1193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00850" y="1893078"/>
            <a:ext cx="1456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The registering </a:t>
            </a:r>
          </a:p>
          <a:p>
            <a:r>
              <a:rPr lang="en-US" sz="1400" dirty="0" smtClean="0"/>
              <a:t>entity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1385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 Use Case 1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49275" y="5331935"/>
            <a:ext cx="8042275" cy="12929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EHR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549275" y="1893078"/>
            <a:ext cx="8042274" cy="103472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CDS Listener</a:t>
            </a:r>
            <a:endParaRPr lang="en-US" sz="2800" dirty="0"/>
          </a:p>
        </p:txBody>
      </p:sp>
      <p:sp>
        <p:nvSpPr>
          <p:cNvPr id="3" name="Down Arrow 2"/>
          <p:cNvSpPr/>
          <p:nvPr/>
        </p:nvSpPr>
        <p:spPr>
          <a:xfrm>
            <a:off x="2775225" y="3045387"/>
            <a:ext cx="364526" cy="2167491"/>
          </a:xfrm>
          <a:prstGeom prst="downArrow">
            <a:avLst/>
          </a:prstGeom>
          <a:gradFill flip="none" rotWithShape="1">
            <a:gsLst>
              <a:gs pos="0">
                <a:srgbClr val="008000"/>
              </a:gs>
              <a:gs pos="100000">
                <a:srgbClr val="FFFFFF"/>
              </a:gs>
            </a:gsLst>
            <a:lin ang="12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684468" y="3793230"/>
            <a:ext cx="1720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Guidance Request</a:t>
            </a:r>
          </a:p>
          <a:p>
            <a:pPr algn="r"/>
            <a:r>
              <a:rPr lang="en-US" sz="1400" dirty="0" smtClean="0"/>
              <a:t>(context + data)</a:t>
            </a:r>
            <a:endParaRPr lang="en-US" sz="1400" dirty="0"/>
          </a:p>
        </p:txBody>
      </p:sp>
      <p:sp>
        <p:nvSpPr>
          <p:cNvPr id="10" name="Down Arrow 9"/>
          <p:cNvSpPr/>
          <p:nvPr/>
        </p:nvSpPr>
        <p:spPr>
          <a:xfrm rot="10800000">
            <a:off x="5404574" y="3045387"/>
            <a:ext cx="364526" cy="217861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8641" y="5354820"/>
            <a:ext cx="1502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8000"/>
                </a:solidFill>
              </a:rPr>
              <a:t>Workflow Event</a:t>
            </a:r>
          </a:p>
          <a:p>
            <a:r>
              <a:rPr lang="en-US" sz="1400" b="1" dirty="0" smtClean="0">
                <a:solidFill>
                  <a:srgbClr val="008000"/>
                </a:solidFill>
              </a:rPr>
              <a:t>Data Event</a:t>
            </a:r>
            <a:endParaRPr lang="en-US" sz="1400" b="1" dirty="0">
              <a:solidFill>
                <a:srgbClr val="008000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7641835" y="3045387"/>
            <a:ext cx="364526" cy="217861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454729" y="3802144"/>
            <a:ext cx="1187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Place Order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99327" y="3360387"/>
            <a:ext cx="23310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Register</a:t>
            </a:r>
          </a:p>
          <a:p>
            <a:pPr algn="r"/>
            <a:r>
              <a:rPr lang="en-US" sz="1400" dirty="0"/>
              <a:t>Interest on </a:t>
            </a:r>
            <a:r>
              <a:rPr lang="en-US" sz="1400" dirty="0" smtClean="0"/>
              <a:t>event</a:t>
            </a:r>
            <a:endParaRPr lang="en-US" sz="1400" dirty="0"/>
          </a:p>
          <a:p>
            <a:pPr algn="r"/>
            <a:r>
              <a:rPr lang="en-US" sz="1400" dirty="0"/>
              <a:t>Plus pre-fetch templates</a:t>
            </a:r>
          </a:p>
          <a:p>
            <a:pPr algn="r"/>
            <a:r>
              <a:rPr lang="en-US" sz="1400" dirty="0"/>
              <a:t>Triggering condition</a:t>
            </a:r>
          </a:p>
          <a:p>
            <a:pPr algn="r"/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800325" y="5375763"/>
            <a:ext cx="16417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Event fires</a:t>
            </a:r>
          </a:p>
          <a:p>
            <a:pPr algn="ctr"/>
            <a:r>
              <a:rPr lang="en-US" sz="1400" dirty="0" smtClean="0"/>
              <a:t>Condition passes</a:t>
            </a:r>
          </a:p>
          <a:p>
            <a:pPr algn="ctr"/>
            <a:r>
              <a:rPr lang="en-US" sz="1400" dirty="0" smtClean="0"/>
              <a:t>Construct hook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396161" y="5377704"/>
            <a:ext cx="78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OS API</a:t>
            </a:r>
          </a:p>
        </p:txBody>
      </p:sp>
    </p:spTree>
    <p:extLst>
      <p:ext uri="{BB962C8B-B14F-4D97-AF65-F5344CB8AC3E}">
        <p14:creationId xmlns:p14="http://schemas.microsoft.com/office/powerpoint/2010/main" val="387799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39126"/>
          </a:xfrm>
        </p:spPr>
        <p:txBody>
          <a:bodyPr/>
          <a:lstStyle/>
          <a:p>
            <a:r>
              <a:rPr lang="en-US" dirty="0" smtClean="0"/>
              <a:t>SOA Use Case 2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49275" y="5331935"/>
            <a:ext cx="8042275" cy="12929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EHR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3128199" y="1444532"/>
            <a:ext cx="5691981" cy="7422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CDS Listener</a:t>
            </a:r>
            <a:endParaRPr lang="en-US" sz="2800" dirty="0"/>
          </a:p>
        </p:txBody>
      </p:sp>
      <p:sp>
        <p:nvSpPr>
          <p:cNvPr id="3" name="Down Arrow 2"/>
          <p:cNvSpPr/>
          <p:nvPr/>
        </p:nvSpPr>
        <p:spPr>
          <a:xfrm rot="16200000">
            <a:off x="1685429" y="2917213"/>
            <a:ext cx="364526" cy="1265558"/>
          </a:xfrm>
          <a:prstGeom prst="downArrow">
            <a:avLst/>
          </a:prstGeom>
          <a:gradFill flip="none" rotWithShape="1">
            <a:gsLst>
              <a:gs pos="0">
                <a:srgbClr val="008000"/>
              </a:gs>
              <a:gs pos="100000">
                <a:srgbClr val="FFFFFF"/>
              </a:gs>
            </a:gsLst>
            <a:lin ang="12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780159" y="4613637"/>
            <a:ext cx="8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Publish</a:t>
            </a:r>
            <a:endParaRPr lang="en-US" sz="1400" dirty="0"/>
          </a:p>
        </p:txBody>
      </p:sp>
      <p:sp>
        <p:nvSpPr>
          <p:cNvPr id="10" name="Down Arrow 9"/>
          <p:cNvSpPr/>
          <p:nvPr/>
        </p:nvSpPr>
        <p:spPr>
          <a:xfrm rot="10800000">
            <a:off x="4607958" y="4336490"/>
            <a:ext cx="364526" cy="93328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075588" y="5331935"/>
            <a:ext cx="176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$Subscription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9275" y="4208153"/>
            <a:ext cx="23071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Register for WF event</a:t>
            </a:r>
          </a:p>
          <a:p>
            <a:pPr algn="r"/>
            <a:r>
              <a:rPr lang="en-US" sz="1400" dirty="0" smtClean="0"/>
              <a:t>Specify topic to publish</a:t>
            </a:r>
            <a:endParaRPr lang="en-US" sz="1400" dirty="0"/>
          </a:p>
          <a:p>
            <a:pPr algn="r"/>
            <a:r>
              <a:rPr lang="en-US" sz="1400" dirty="0" smtClean="0"/>
              <a:t>‘pre</a:t>
            </a:r>
            <a:r>
              <a:rPr lang="en-US" sz="1400" dirty="0"/>
              <a:t>-</a:t>
            </a:r>
            <a:r>
              <a:rPr lang="en-US" sz="1400" dirty="0" smtClean="0"/>
              <a:t>fetch’ </a:t>
            </a:r>
            <a:r>
              <a:rPr lang="en-US" sz="1400" dirty="0"/>
              <a:t>templates</a:t>
            </a:r>
          </a:p>
          <a:p>
            <a:pPr algn="r"/>
            <a:r>
              <a:rPr lang="en-US" sz="1400" dirty="0"/>
              <a:t>Triggering condition</a:t>
            </a:r>
          </a:p>
          <a:p>
            <a:pPr algn="r"/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621979" y="5375763"/>
            <a:ext cx="2058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Event fires</a:t>
            </a:r>
          </a:p>
          <a:p>
            <a:pPr algn="ctr"/>
            <a:r>
              <a:rPr lang="en-US" dirty="0" smtClean="0"/>
              <a:t>Condition passes</a:t>
            </a:r>
          </a:p>
          <a:p>
            <a:pPr algn="ctr"/>
            <a:r>
              <a:rPr lang="en-US" dirty="0" smtClean="0"/>
              <a:t>Payload is built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90348" y="5377704"/>
            <a:ext cx="2089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OMS API</a:t>
            </a:r>
          </a:p>
          <a:p>
            <a:pPr algn="ctr"/>
            <a:r>
              <a:rPr lang="en-US" dirty="0" smtClean="0"/>
              <a:t>UCS API</a:t>
            </a:r>
          </a:p>
          <a:p>
            <a:pPr algn="ctr"/>
            <a:r>
              <a:rPr lang="en-US" dirty="0" smtClean="0"/>
              <a:t>Clinician Registry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80" y="2725180"/>
            <a:ext cx="1193800" cy="1193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665689" y="2944050"/>
            <a:ext cx="3867001" cy="1346668"/>
            <a:chOff x="3245720" y="2944050"/>
            <a:chExt cx="3404491" cy="1346668"/>
          </a:xfrm>
        </p:grpSpPr>
        <p:sp>
          <p:nvSpPr>
            <p:cNvPr id="13" name="TextBox 12"/>
            <p:cNvSpPr txBox="1"/>
            <p:nvPr/>
          </p:nvSpPr>
          <p:spPr>
            <a:xfrm>
              <a:off x="4610810" y="3470327"/>
              <a:ext cx="18491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Return</a:t>
              </a:r>
            </a:p>
            <a:p>
              <a:pPr algn="r"/>
              <a:r>
                <a:rPr lang="en-US" dirty="0" smtClean="0"/>
                <a:t>Card/Guidance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245720" y="2944050"/>
              <a:ext cx="3404491" cy="134666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EPS</a:t>
              </a:r>
              <a:endParaRPr lang="en-US" sz="28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3312222" y="3062929"/>
              <a:ext cx="843349" cy="7969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Topic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3464622" y="3215329"/>
              <a:ext cx="843349" cy="7969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Topic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617022" y="3367729"/>
              <a:ext cx="843349" cy="7969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Topic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Down Arrow 20"/>
          <p:cNvSpPr/>
          <p:nvPr/>
        </p:nvSpPr>
        <p:spPr>
          <a:xfrm rot="10800000">
            <a:off x="5792495" y="2314583"/>
            <a:ext cx="364526" cy="50635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045273" y="2297719"/>
            <a:ext cx="1035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Subscribe</a:t>
            </a:r>
          </a:p>
          <a:p>
            <a:pPr algn="r"/>
            <a:r>
              <a:rPr lang="en-US" sz="1400" dirty="0" smtClean="0"/>
              <a:t>To Topic</a:t>
            </a:r>
            <a:endParaRPr lang="en-US" sz="1400" dirty="0"/>
          </a:p>
        </p:txBody>
      </p:sp>
      <p:sp>
        <p:nvSpPr>
          <p:cNvPr id="23" name="Down Arrow 22"/>
          <p:cNvSpPr/>
          <p:nvPr/>
        </p:nvSpPr>
        <p:spPr>
          <a:xfrm>
            <a:off x="4090628" y="2314585"/>
            <a:ext cx="364526" cy="55932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092555" y="2378718"/>
            <a:ext cx="68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Notify</a:t>
            </a:r>
            <a:endParaRPr lang="en-US" sz="1400" dirty="0"/>
          </a:p>
        </p:txBody>
      </p:sp>
      <p:sp>
        <p:nvSpPr>
          <p:cNvPr id="25" name="Down Arrow 24"/>
          <p:cNvSpPr/>
          <p:nvPr/>
        </p:nvSpPr>
        <p:spPr>
          <a:xfrm>
            <a:off x="7690146" y="2338955"/>
            <a:ext cx="364526" cy="290793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807632" y="3492659"/>
            <a:ext cx="116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Invoke</a:t>
            </a:r>
          </a:p>
          <a:p>
            <a:r>
              <a:rPr lang="en-US" sz="1400" dirty="0" smtClean="0"/>
              <a:t>(Brokered?)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46874" y="2878263"/>
            <a:ext cx="176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$Subscription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2971713" y="4357016"/>
            <a:ext cx="364526" cy="889876"/>
          </a:xfrm>
          <a:prstGeom prst="downArrow">
            <a:avLst/>
          </a:prstGeom>
          <a:gradFill flip="none" rotWithShape="1">
            <a:gsLst>
              <a:gs pos="0">
                <a:srgbClr val="008000"/>
              </a:gs>
              <a:gs pos="100000">
                <a:srgbClr val="FFFFFF"/>
              </a:gs>
            </a:gsLst>
            <a:lin ang="12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234913" y="2801319"/>
            <a:ext cx="1106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Create topic</a:t>
            </a:r>
            <a:endParaRPr lang="en-US" sz="1400" dirty="0"/>
          </a:p>
        </p:txBody>
      </p:sp>
      <p:sp>
        <p:nvSpPr>
          <p:cNvPr id="30" name="Down Arrow 29"/>
          <p:cNvSpPr/>
          <p:nvPr/>
        </p:nvSpPr>
        <p:spPr>
          <a:xfrm rot="1947770">
            <a:off x="6898233" y="2157528"/>
            <a:ext cx="364526" cy="162594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1" name="Down Arrow 30"/>
          <p:cNvSpPr/>
          <p:nvPr/>
        </p:nvSpPr>
        <p:spPr>
          <a:xfrm rot="19436781">
            <a:off x="6933906" y="3683814"/>
            <a:ext cx="364526" cy="162594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7799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853545"/>
          </a:xfrm>
        </p:spPr>
        <p:txBody>
          <a:bodyPr/>
          <a:lstStyle/>
          <a:p>
            <a:r>
              <a:rPr lang="en-US" dirty="0" smtClean="0"/>
              <a:t>CQIF UC2 (?)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49275" y="4074052"/>
            <a:ext cx="8042275" cy="2436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EHR is CDS Provider</a:t>
            </a:r>
          </a:p>
          <a:p>
            <a:pPr algn="ctr"/>
            <a:r>
              <a:rPr lang="en-US" dirty="0" smtClean="0"/>
              <a:t>Collocated with data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49276" y="1444532"/>
            <a:ext cx="8042274" cy="8151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4393" y="2582459"/>
            <a:ext cx="1209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Guidance</a:t>
            </a:r>
          </a:p>
          <a:p>
            <a:pPr algn="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 rot="10800000">
            <a:off x="6001613" y="2373820"/>
            <a:ext cx="364526" cy="160796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" name="Down Arrow 11"/>
          <p:cNvSpPr/>
          <p:nvPr/>
        </p:nvSpPr>
        <p:spPr>
          <a:xfrm>
            <a:off x="2112040" y="2406707"/>
            <a:ext cx="364526" cy="157508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504224" y="2579044"/>
            <a:ext cx="1235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Guidance</a:t>
            </a:r>
          </a:p>
          <a:p>
            <a:pPr algn="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88077" y="4235984"/>
            <a:ext cx="1320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$guidance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874336" y="4247426"/>
            <a:ext cx="1059493" cy="10012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Module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26736" y="4399826"/>
            <a:ext cx="1059493" cy="10012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Module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179136" y="4552226"/>
            <a:ext cx="1059493" cy="10012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Module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331536" y="4704626"/>
            <a:ext cx="1059493" cy="10012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Module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83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Blood Pressure Adjustment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49276" y="3387537"/>
            <a:ext cx="8042275" cy="12929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EHR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49276" y="1773384"/>
            <a:ext cx="8042274" cy="4863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Listener (</a:t>
            </a:r>
            <a:r>
              <a:rPr lang="en-US" dirty="0" err="1" smtClean="0"/>
              <a:t>stateful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8702" y="2448903"/>
            <a:ext cx="15451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Notify </a:t>
            </a:r>
          </a:p>
          <a:p>
            <a:pPr algn="r"/>
            <a:r>
              <a:rPr lang="en-US" sz="1400" dirty="0" smtClean="0"/>
              <a:t>of event </a:t>
            </a:r>
          </a:p>
          <a:p>
            <a:pPr algn="r"/>
            <a:r>
              <a:rPr lang="en-US" sz="1400" dirty="0" smtClean="0"/>
              <a:t>(context + data)</a:t>
            </a:r>
            <a:endParaRPr lang="en-US" sz="1400" dirty="0"/>
          </a:p>
        </p:txBody>
      </p:sp>
      <p:sp>
        <p:nvSpPr>
          <p:cNvPr id="10" name="Down Arrow 9"/>
          <p:cNvSpPr/>
          <p:nvPr/>
        </p:nvSpPr>
        <p:spPr>
          <a:xfrm rot="10800000">
            <a:off x="1933830" y="2373821"/>
            <a:ext cx="364526" cy="96033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404701" y="350488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cds</a:t>
            </a:r>
            <a:r>
              <a:rPr lang="en-US" dirty="0" smtClean="0"/>
              <a:t>-hook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3540554" y="2406708"/>
            <a:ext cx="364526" cy="96033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89752" y="2489062"/>
            <a:ext cx="7508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Return </a:t>
            </a:r>
          </a:p>
          <a:p>
            <a:pPr algn="r"/>
            <a:r>
              <a:rPr lang="en-US" sz="1400" dirty="0" smtClean="0"/>
              <a:t>‘App</a:t>
            </a:r>
          </a:p>
          <a:p>
            <a:pPr algn="r"/>
            <a:r>
              <a:rPr lang="en-US" sz="1400" dirty="0" smtClean="0"/>
              <a:t>Card’</a:t>
            </a:r>
            <a:endParaRPr lang="en-US" sz="1400" dirty="0"/>
          </a:p>
        </p:txBody>
      </p:sp>
      <p:sp>
        <p:nvSpPr>
          <p:cNvPr id="14" name="Down Arrow 13"/>
          <p:cNvSpPr/>
          <p:nvPr/>
        </p:nvSpPr>
        <p:spPr>
          <a:xfrm rot="10800000">
            <a:off x="5013479" y="4742397"/>
            <a:ext cx="364526" cy="146935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627815" y="6287277"/>
            <a:ext cx="8042274" cy="4863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Human Interface App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4183554" y="4742398"/>
            <a:ext cx="364526" cy="146935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717880" y="4984887"/>
            <a:ext cx="14656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Invoke</a:t>
            </a:r>
          </a:p>
          <a:p>
            <a:pPr algn="r"/>
            <a:r>
              <a:rPr lang="en-US" sz="1400" dirty="0" smtClean="0"/>
              <a:t>With</a:t>
            </a:r>
          </a:p>
          <a:p>
            <a:pPr algn="r"/>
            <a:r>
              <a:rPr lang="en-US" sz="1400" dirty="0" smtClean="0"/>
              <a:t>Activity id</a:t>
            </a:r>
            <a:endParaRPr lang="en-US" sz="1400" dirty="0"/>
          </a:p>
        </p:txBody>
      </p:sp>
      <p:sp>
        <p:nvSpPr>
          <p:cNvPr id="18" name="Down Arrow 17"/>
          <p:cNvSpPr/>
          <p:nvPr/>
        </p:nvSpPr>
        <p:spPr>
          <a:xfrm rot="10800000">
            <a:off x="6513790" y="2369700"/>
            <a:ext cx="364526" cy="96033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879861" y="2489062"/>
            <a:ext cx="15201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Notify on </a:t>
            </a:r>
          </a:p>
          <a:p>
            <a:r>
              <a:rPr lang="en-US" sz="1400" dirty="0" smtClean="0"/>
              <a:t>same hook with </a:t>
            </a:r>
          </a:p>
          <a:p>
            <a:r>
              <a:rPr lang="en-US" sz="1400" dirty="0" smtClean="0"/>
              <a:t>same activity id</a:t>
            </a:r>
            <a:endParaRPr lang="en-US" sz="1400" dirty="0"/>
          </a:p>
        </p:txBody>
      </p:sp>
      <p:sp>
        <p:nvSpPr>
          <p:cNvPr id="19" name="Down Arrow 18"/>
          <p:cNvSpPr/>
          <p:nvPr/>
        </p:nvSpPr>
        <p:spPr>
          <a:xfrm>
            <a:off x="7993878" y="2406708"/>
            <a:ext cx="364526" cy="96033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7012169" y="2630244"/>
            <a:ext cx="981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Guidance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47245" y="5123387"/>
            <a:ext cx="257063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How do you know</a:t>
            </a:r>
          </a:p>
          <a:p>
            <a:r>
              <a:rPr lang="en-US" sz="1100" dirty="0" smtClean="0"/>
              <a:t>Client has app?</a:t>
            </a:r>
          </a:p>
          <a:p>
            <a:r>
              <a:rPr lang="en-US" sz="1100" dirty="0" smtClean="0"/>
              <a:t>Could trigger be a non-human task?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19708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Generalization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49276" y="3387537"/>
            <a:ext cx="8042275" cy="12929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EHR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49276" y="1773384"/>
            <a:ext cx="8042274" cy="4863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Listener (</a:t>
            </a:r>
            <a:r>
              <a:rPr lang="en-US" dirty="0" err="1" smtClean="0"/>
              <a:t>stateful</a:t>
            </a:r>
            <a:r>
              <a:rPr lang="en-US" dirty="0" smtClean="0"/>
              <a:t> or stateless)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1" y="2410830"/>
            <a:ext cx="19338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Notify </a:t>
            </a:r>
          </a:p>
          <a:p>
            <a:pPr algn="r"/>
            <a:r>
              <a:rPr lang="en-US" dirty="0" smtClean="0"/>
              <a:t>of event </a:t>
            </a:r>
          </a:p>
          <a:p>
            <a:pPr algn="r"/>
            <a:r>
              <a:rPr lang="en-US" dirty="0" smtClean="0"/>
              <a:t>(context + data)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 rot="10800000">
            <a:off x="1933830" y="2373821"/>
            <a:ext cx="364526" cy="96033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404701" y="350488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cds</a:t>
            </a:r>
            <a:r>
              <a:rPr lang="en-US" dirty="0" smtClean="0"/>
              <a:t>-hook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3540554" y="2406708"/>
            <a:ext cx="364526" cy="96033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628000" y="2450989"/>
            <a:ext cx="9125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Return </a:t>
            </a:r>
          </a:p>
          <a:p>
            <a:pPr algn="r"/>
            <a:r>
              <a:rPr lang="en-US" dirty="0" smtClean="0"/>
              <a:t>‘Task</a:t>
            </a:r>
          </a:p>
          <a:p>
            <a:pPr algn="r"/>
            <a:r>
              <a:rPr lang="en-US" dirty="0" smtClean="0"/>
              <a:t>Card’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 rot="10800000">
            <a:off x="5013479" y="4742397"/>
            <a:ext cx="364526" cy="146935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627815" y="6287277"/>
            <a:ext cx="8042274" cy="4863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Manager Service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4183554" y="4742398"/>
            <a:ext cx="364526" cy="146935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717880" y="4946814"/>
            <a:ext cx="146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Add Task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 rot="10800000">
            <a:off x="6513790" y="2369700"/>
            <a:ext cx="364526" cy="96033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548080" y="2410830"/>
            <a:ext cx="1901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 on </a:t>
            </a:r>
          </a:p>
          <a:p>
            <a:r>
              <a:rPr lang="en-US" dirty="0" smtClean="0"/>
              <a:t>same hook with </a:t>
            </a:r>
          </a:p>
          <a:p>
            <a:r>
              <a:rPr lang="en-US" dirty="0" smtClean="0"/>
              <a:t>same activity id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>
            <a:off x="7993878" y="2406708"/>
            <a:ext cx="364526" cy="96033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878316" y="2746060"/>
            <a:ext cx="120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Guidance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7245" y="5123387"/>
            <a:ext cx="257063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How do you know</a:t>
            </a:r>
          </a:p>
          <a:p>
            <a:r>
              <a:rPr lang="en-US" sz="1100" dirty="0" smtClean="0"/>
              <a:t>Client has app?</a:t>
            </a:r>
          </a:p>
          <a:p>
            <a:r>
              <a:rPr lang="en-US" sz="1100" dirty="0" smtClean="0"/>
              <a:t>Could trigger be a non-human task?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5412643" y="4961164"/>
            <a:ext cx="146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Task Result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14182" y="4298970"/>
            <a:ext cx="3964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Task invocation decoupled from CDS system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49960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of DSS &amp; CDS Hooks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8988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Workflow hooks (not defined in spec) ~ </a:t>
            </a:r>
            <a:r>
              <a:rPr lang="en-US" dirty="0" err="1" smtClean="0"/>
              <a:t>CDS_Hook</a:t>
            </a:r>
            <a:r>
              <a:rPr lang="en-US" dirty="0" smtClean="0"/>
              <a:t> Event</a:t>
            </a:r>
          </a:p>
          <a:p>
            <a:pPr lvl="1"/>
            <a:r>
              <a:rPr lang="en-US" dirty="0" smtClean="0"/>
              <a:t>Did not want to specify WF hooks – consider implementation detail</a:t>
            </a:r>
          </a:p>
          <a:p>
            <a:pPr lvl="1"/>
            <a:r>
              <a:rPr lang="en-US" dirty="0" smtClean="0"/>
              <a:t>Should we standardize workflow events?</a:t>
            </a:r>
          </a:p>
          <a:p>
            <a:r>
              <a:rPr lang="en-US" dirty="0" err="1" smtClean="0"/>
              <a:t>GuidanceRequest</a:t>
            </a:r>
            <a:r>
              <a:rPr lang="en-US" dirty="0" smtClean="0"/>
              <a:t> ~ CDS Hook</a:t>
            </a:r>
          </a:p>
          <a:p>
            <a:r>
              <a:rPr lang="en-US" dirty="0" err="1" smtClean="0"/>
              <a:t>GuidanceResponse</a:t>
            </a:r>
            <a:r>
              <a:rPr lang="en-US" dirty="0" smtClean="0"/>
              <a:t> ~ {Cards}</a:t>
            </a:r>
          </a:p>
          <a:p>
            <a:r>
              <a:rPr lang="en-US" dirty="0" smtClean="0"/>
              <a:t>Action ~ Card</a:t>
            </a:r>
          </a:p>
          <a:p>
            <a:pPr lvl="1"/>
            <a:r>
              <a:rPr lang="en-US" dirty="0" smtClean="0"/>
              <a:t>Create ~ Create</a:t>
            </a:r>
          </a:p>
          <a:p>
            <a:pPr lvl="1"/>
            <a:r>
              <a:rPr lang="en-US" dirty="0" smtClean="0"/>
              <a:t>Delete ~ Delete</a:t>
            </a:r>
          </a:p>
          <a:p>
            <a:pPr lvl="1"/>
            <a:r>
              <a:rPr lang="en-US" dirty="0" smtClean="0"/>
              <a:t>Update ~ Delete, Create? Gap?</a:t>
            </a:r>
          </a:p>
          <a:p>
            <a:r>
              <a:rPr lang="en-US" dirty="0"/>
              <a:t>Create Action for </a:t>
            </a:r>
            <a:r>
              <a:rPr lang="en-US" dirty="0" err="1" smtClean="0"/>
              <a:t>CommunicationRequest</a:t>
            </a:r>
            <a:r>
              <a:rPr lang="en-US" dirty="0" smtClean="0"/>
              <a:t> ~ Information Card</a:t>
            </a:r>
          </a:p>
          <a:p>
            <a:r>
              <a:rPr lang="en-US" dirty="0"/>
              <a:t>Create/Delete/Update </a:t>
            </a:r>
            <a:r>
              <a:rPr lang="en-US" dirty="0" err="1" smtClean="0"/>
              <a:t>SomeRequest</a:t>
            </a:r>
            <a:r>
              <a:rPr lang="en-US" dirty="0" smtClean="0"/>
              <a:t> ~ Suggestion Card</a:t>
            </a:r>
          </a:p>
          <a:p>
            <a:r>
              <a:rPr lang="en-US" dirty="0" smtClean="0"/>
              <a:t>App link Card ~ May be done through a ‘Task Card’. </a:t>
            </a:r>
          </a:p>
          <a:p>
            <a:r>
              <a:rPr lang="en-US" dirty="0" smtClean="0"/>
              <a:t>Module ~ No equivalent in CDS Hook but could be achieved with callback URI (Or is it the Activity Id? Unclear)</a:t>
            </a:r>
          </a:p>
          <a:p>
            <a:r>
              <a:rPr lang="en-US" dirty="0"/>
              <a:t>knowledge module data </a:t>
            </a:r>
            <a:r>
              <a:rPr lang="en-US" dirty="0" smtClean="0"/>
              <a:t>requirements ~ </a:t>
            </a:r>
            <a:r>
              <a:rPr lang="en-US" dirty="0" err="1" smtClean="0"/>
              <a:t>Prefetch</a:t>
            </a:r>
            <a:r>
              <a:rPr lang="en-US" dirty="0" smtClean="0"/>
              <a:t>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753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2512</TotalTime>
  <Words>789</Words>
  <Application>Microsoft Macintosh PowerPoint</Application>
  <PresentationFormat>On-screen Show (4:3)</PresentationFormat>
  <Paragraphs>185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Breeze</vt:lpstr>
      <vt:lpstr>Discussions for Wed Q2</vt:lpstr>
      <vt:lpstr>CQIF UC1</vt:lpstr>
      <vt:lpstr>CDS Hook</vt:lpstr>
      <vt:lpstr>SOA Use Case 1</vt:lpstr>
      <vt:lpstr>SOA Use Case 2</vt:lpstr>
      <vt:lpstr>CQIF UC2 (?)</vt:lpstr>
      <vt:lpstr>Blood Pressure Adjustment</vt:lpstr>
      <vt:lpstr>Task Generalization</vt:lpstr>
      <vt:lpstr>Alignment of DSS &amp; CDS Hooks</vt:lpstr>
      <vt:lpstr>Benefits</vt:lpstr>
      <vt:lpstr>Discussion Areas</vt:lpstr>
    </vt:vector>
  </TitlesOfParts>
  <Company>Cognitive Medical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Claude Nanjo</dc:creator>
  <cp:lastModifiedBy>Claude Nanjo</cp:lastModifiedBy>
  <cp:revision>57</cp:revision>
  <dcterms:created xsi:type="dcterms:W3CDTF">2015-10-06T03:25:58Z</dcterms:created>
  <dcterms:modified xsi:type="dcterms:W3CDTF">2015-10-07T21:18:56Z</dcterms:modified>
</cp:coreProperties>
</file>