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F0BD-6FE6-42E0-926E-37CD7731CB9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9A0B-F8B8-4340-9896-206692EF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1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F0BD-6FE6-42E0-926E-37CD7731CB9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9A0B-F8B8-4340-9896-206692EF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6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F0BD-6FE6-42E0-926E-37CD7731CB9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9A0B-F8B8-4340-9896-206692EF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4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F0BD-6FE6-42E0-926E-37CD7731CB9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9A0B-F8B8-4340-9896-206692EF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7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F0BD-6FE6-42E0-926E-37CD7731CB9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9A0B-F8B8-4340-9896-206692EF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2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F0BD-6FE6-42E0-926E-37CD7731CB9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9A0B-F8B8-4340-9896-206692EF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4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F0BD-6FE6-42E0-926E-37CD7731CB9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9A0B-F8B8-4340-9896-206692EF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0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F0BD-6FE6-42E0-926E-37CD7731CB9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9A0B-F8B8-4340-9896-206692EF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9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F0BD-6FE6-42E0-926E-37CD7731CB9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9A0B-F8B8-4340-9896-206692EF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3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F0BD-6FE6-42E0-926E-37CD7731CB9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9A0B-F8B8-4340-9896-206692EF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8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F0BD-6FE6-42E0-926E-37CD7731CB9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9A0B-F8B8-4340-9896-206692EF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2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6F0BD-6FE6-42E0-926E-37CD7731CB9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9A0B-F8B8-4340-9896-206692EF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1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CQL-Based HQMF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Implementation and Usage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9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Reordering and indenting of criteria</a:t>
            </a:r>
          </a:p>
          <a:p>
            <a:r>
              <a:rPr lang="en-US" dirty="0" smtClean="0"/>
              <a:t>Utilize HTML functionality</a:t>
            </a:r>
          </a:p>
          <a:p>
            <a:pPr lvl="1"/>
            <a:r>
              <a:rPr lang="en-US" dirty="0" smtClean="0"/>
              <a:t>e.g. linking, expand/collapse and </a:t>
            </a:r>
            <a:r>
              <a:rPr lang="en-US" dirty="0" err="1" smtClean="0"/>
              <a:t>flyout</a:t>
            </a:r>
            <a:r>
              <a:rPr lang="en-US" dirty="0" smtClean="0"/>
              <a:t> options</a:t>
            </a:r>
          </a:p>
          <a:p>
            <a:pPr lvl="1"/>
            <a:r>
              <a:rPr lang="en-US" dirty="0" smtClean="0"/>
              <a:t>UX Review/508 Review</a:t>
            </a:r>
          </a:p>
          <a:p>
            <a:r>
              <a:rPr lang="en-US" dirty="0" smtClean="0"/>
              <a:t>Criteria Sections</a:t>
            </a:r>
          </a:p>
          <a:p>
            <a:r>
              <a:rPr lang="en-US" dirty="0" smtClean="0"/>
              <a:t>CQL Style Guide</a:t>
            </a:r>
          </a:p>
          <a:p>
            <a:r>
              <a:rPr lang="en-US" dirty="0" smtClean="0"/>
              <a:t>CQL Documentation Availability</a:t>
            </a:r>
          </a:p>
          <a:p>
            <a:r>
              <a:rPr lang="en-US" dirty="0" smtClean="0"/>
              <a:t>Common Library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6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Reordering and Indenting of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CQL expressions have been typically developed “bottom-up”</a:t>
            </a:r>
          </a:p>
          <a:p>
            <a:pPr lvl="1"/>
            <a:r>
              <a:rPr lang="en-US" dirty="0" smtClean="0"/>
              <a:t>Starting from the data elements and value sets</a:t>
            </a:r>
          </a:p>
          <a:p>
            <a:pPr lvl="1"/>
            <a:r>
              <a:rPr lang="en-US" dirty="0" smtClean="0"/>
              <a:t>Construct intermediate expressions to represent conceptual components of the criteria</a:t>
            </a:r>
          </a:p>
          <a:p>
            <a:pPr lvl="1"/>
            <a:r>
              <a:rPr lang="en-US" dirty="0" smtClean="0"/>
              <a:t>Combine these intermediates to produce the overall criteria</a:t>
            </a:r>
          </a:p>
          <a:p>
            <a:r>
              <a:rPr lang="en-US" dirty="0" smtClean="0"/>
              <a:t>This approach makes sense from an authoring perspective, but can be confusing to someone coming at the measure from the criteria sections</a:t>
            </a:r>
          </a:p>
          <a:p>
            <a:r>
              <a:rPr lang="en-US" dirty="0" smtClean="0"/>
              <a:t>Reorder the expressions “top-down”</a:t>
            </a:r>
          </a:p>
          <a:p>
            <a:pPr lvl="1"/>
            <a:r>
              <a:rPr lang="en-US" dirty="0" smtClean="0"/>
              <a:t>Starting from the top-level population criteria expressions</a:t>
            </a:r>
          </a:p>
          <a:p>
            <a:pPr lvl="1"/>
            <a:r>
              <a:rPr lang="en-US" dirty="0" smtClean="0"/>
              <a:t>Display the component expressions involved as they are encountered, and indented below the referencing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0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Utilize HTML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UX/Usability Review/508 Review</a:t>
            </a:r>
          </a:p>
          <a:p>
            <a:r>
              <a:rPr lang="en-US" dirty="0" smtClean="0"/>
              <a:t>Several options here</a:t>
            </a:r>
          </a:p>
          <a:p>
            <a:pPr lvl="1"/>
            <a:r>
              <a:rPr lang="en-US" dirty="0" smtClean="0"/>
              <a:t>Add hyper-links to the expressions to allow to be easily navigated</a:t>
            </a:r>
          </a:p>
          <a:p>
            <a:pPr lvl="2"/>
            <a:r>
              <a:rPr lang="en-US" dirty="0" smtClean="0"/>
              <a:t>Doesn’t work very well with native HTML functionality, the navigation is abrupt and often unclear what’s happening</a:t>
            </a:r>
          </a:p>
          <a:p>
            <a:pPr lvl="1"/>
            <a:r>
              <a:rPr lang="en-US" dirty="0" smtClean="0"/>
              <a:t>Add expand/collapse functionality to help organize the criteria expressions</a:t>
            </a:r>
          </a:p>
          <a:p>
            <a:pPr lvl="2"/>
            <a:r>
              <a:rPr lang="en-US" dirty="0" smtClean="0"/>
              <a:t>The solution is functional, but it doesn’t really add much because it just hides the criteria. For very large measures, this may be useful, but in general, probably not</a:t>
            </a:r>
          </a:p>
          <a:p>
            <a:pPr lvl="1"/>
            <a:r>
              <a:rPr lang="en-US" dirty="0" smtClean="0"/>
              <a:t>Add fly-outs to enable discovery without having to navigate</a:t>
            </a:r>
          </a:p>
          <a:p>
            <a:pPr lvl="2"/>
            <a:r>
              <a:rPr lang="en-US" dirty="0" smtClean="0"/>
              <a:t>This could be done in pure HTML with the “alt-text”, but it would rely on browser-specific behavior, and could potentially introduce some 508 compliance issues</a:t>
            </a:r>
          </a:p>
          <a:p>
            <a:pPr lvl="2"/>
            <a:r>
              <a:rPr lang="en-US" dirty="0" smtClean="0"/>
              <a:t>Adding java-script would enable some much more sophisticated </a:t>
            </a:r>
            <a:r>
              <a:rPr lang="en-US" dirty="0" smtClean="0"/>
              <a:t>functionality</a:t>
            </a:r>
          </a:p>
          <a:p>
            <a:r>
              <a:rPr lang="en-US" dirty="0" smtClean="0"/>
              <a:t>Specific coloring for </a:t>
            </a:r>
            <a:r>
              <a:rPr lang="en-US" dirty="0" err="1" smtClean="0"/>
              <a:t>valueset</a:t>
            </a:r>
            <a:r>
              <a:rPr lang="en-US" dirty="0" smtClean="0"/>
              <a:t> references</a:t>
            </a:r>
          </a:p>
          <a:p>
            <a:r>
              <a:rPr lang="en-US" dirty="0" smtClean="0"/>
              <a:t>Hyperlinks for </a:t>
            </a:r>
            <a:r>
              <a:rPr lang="en-US" dirty="0" err="1" smtClean="0"/>
              <a:t>valueset</a:t>
            </a:r>
            <a:r>
              <a:rPr lang="en-US" dirty="0" smtClean="0"/>
              <a:t> references to the data elements section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249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HQMF Guidance in ensuring all relevant criteria are displayed for a measure, even if the criteria is empty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96999"/>
              </p:ext>
            </p:extLst>
          </p:nvPr>
        </p:nvGraphicFramePr>
        <p:xfrm>
          <a:off x="838200" y="3009946"/>
          <a:ext cx="10209903" cy="2605546"/>
        </p:xfrm>
        <a:graphic>
          <a:graphicData uri="http://schemas.openxmlformats.org/drawingml/2006/table">
            <a:tbl>
              <a:tblPr/>
              <a:tblGrid>
                <a:gridCol w="1045169">
                  <a:extLst>
                    <a:ext uri="{9D8B030D-6E8A-4147-A177-3AD203B41FA5}">
                      <a16:colId xmlns:a16="http://schemas.microsoft.com/office/drawing/2014/main" val="2669192768"/>
                    </a:ext>
                  </a:extLst>
                </a:gridCol>
                <a:gridCol w="995028">
                  <a:extLst>
                    <a:ext uri="{9D8B030D-6E8A-4147-A177-3AD203B41FA5}">
                      <a16:colId xmlns:a16="http://schemas.microsoft.com/office/drawing/2014/main" val="3069052984"/>
                    </a:ext>
                  </a:extLst>
                </a:gridCol>
                <a:gridCol w="1184451">
                  <a:extLst>
                    <a:ext uri="{9D8B030D-6E8A-4147-A177-3AD203B41FA5}">
                      <a16:colId xmlns:a16="http://schemas.microsoft.com/office/drawing/2014/main" val="2959285967"/>
                    </a:ext>
                  </a:extLst>
                </a:gridCol>
                <a:gridCol w="1162166">
                  <a:extLst>
                    <a:ext uri="{9D8B030D-6E8A-4147-A177-3AD203B41FA5}">
                      <a16:colId xmlns:a16="http://schemas.microsoft.com/office/drawing/2014/main" val="2201670872"/>
                    </a:ext>
                  </a:extLst>
                </a:gridCol>
                <a:gridCol w="1174424">
                  <a:extLst>
                    <a:ext uri="{9D8B030D-6E8A-4147-A177-3AD203B41FA5}">
                      <a16:colId xmlns:a16="http://schemas.microsoft.com/office/drawing/2014/main" val="4028936953"/>
                    </a:ext>
                  </a:extLst>
                </a:gridCol>
                <a:gridCol w="1032913">
                  <a:extLst>
                    <a:ext uri="{9D8B030D-6E8A-4147-A177-3AD203B41FA5}">
                      <a16:colId xmlns:a16="http://schemas.microsoft.com/office/drawing/2014/main" val="711255563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1190970028"/>
                    </a:ext>
                  </a:extLst>
                </a:gridCol>
                <a:gridCol w="957144">
                  <a:extLst>
                    <a:ext uri="{9D8B030D-6E8A-4147-A177-3AD203B41FA5}">
                      <a16:colId xmlns:a16="http://schemas.microsoft.com/office/drawing/2014/main" val="2799551653"/>
                    </a:ext>
                  </a:extLst>
                </a:gridCol>
                <a:gridCol w="1610096">
                  <a:extLst>
                    <a:ext uri="{9D8B030D-6E8A-4147-A177-3AD203B41FA5}">
                      <a16:colId xmlns:a16="http://schemas.microsoft.com/office/drawing/2014/main" val="4156443668"/>
                    </a:ext>
                  </a:extLst>
                </a:gridCol>
              </a:tblGrid>
              <a:tr h="676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</a:rPr>
                        <a:t>Measure Score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</a:rPr>
                        <a:t>Initial Population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</a:rPr>
                        <a:t>Denominator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</a:rPr>
                        <a:t>Denominator Exclusion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</a:rPr>
                        <a:t>Denominator Exception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</a:rPr>
                        <a:t>Numerator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</a:rPr>
                        <a:t>Numerator Exclusion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</a:rPr>
                        <a:t>Measure Population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</a:rPr>
                        <a:t>Measure Population Exclusion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41375"/>
                  </a:ext>
                </a:extLst>
              </a:tr>
              <a:tr h="41720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</a:rPr>
                        <a:t>Proportion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Optional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Optional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Optional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868837"/>
                  </a:ext>
                </a:extLst>
              </a:tr>
              <a:tr h="41720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Optional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Optional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525327"/>
                  </a:ext>
                </a:extLst>
              </a:tr>
              <a:tr h="676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</a:rPr>
                        <a:t>Continuous Variable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Optional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086526"/>
                  </a:ext>
                </a:extLst>
              </a:tr>
              <a:tr h="41720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</a:rPr>
                        <a:t>Cohort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49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12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Style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 with Measure Authors to define a CQL Style Guide</a:t>
            </a:r>
          </a:p>
          <a:p>
            <a:r>
              <a:rPr lang="en-US" dirty="0" smtClean="0"/>
              <a:t>Specify conventions for</a:t>
            </a:r>
          </a:p>
          <a:p>
            <a:pPr lvl="1"/>
            <a:r>
              <a:rPr lang="en-US" dirty="0" smtClean="0"/>
              <a:t>White-space usage</a:t>
            </a:r>
          </a:p>
          <a:p>
            <a:pPr lvl="1"/>
            <a:r>
              <a:rPr lang="en-US" dirty="0" smtClean="0"/>
              <a:t>Naming</a:t>
            </a:r>
          </a:p>
          <a:p>
            <a:pPr lvl="1"/>
            <a:r>
              <a:rPr lang="en-US" dirty="0" smtClean="0"/>
              <a:t>Casing of identifiers</a:t>
            </a:r>
          </a:p>
          <a:p>
            <a:pPr lvl="1"/>
            <a:r>
              <a:rPr lang="en-US" dirty="0" smtClean="0"/>
              <a:t>Indenting style</a:t>
            </a:r>
          </a:p>
          <a:p>
            <a:pPr lvl="1"/>
            <a:r>
              <a:rPr lang="en-US" dirty="0" smtClean="0"/>
              <a:t>Expression organization (e.g. when is a block “too big”)</a:t>
            </a:r>
          </a:p>
          <a:p>
            <a:r>
              <a:rPr lang="en-US" dirty="0" smtClean="0"/>
              <a:t>Identify and establish guidance for common </a:t>
            </a:r>
            <a:r>
              <a:rPr lang="en-US" dirty="0" smtClean="0"/>
              <a:t>patterns</a:t>
            </a:r>
          </a:p>
          <a:p>
            <a:r>
              <a:rPr lang="en-US" dirty="0" smtClean="0"/>
              <a:t>Potentially develop tooling to support automatic formatting (a la </a:t>
            </a:r>
            <a:r>
              <a:rPr lang="en-US" dirty="0" err="1" smtClean="0"/>
              <a:t>GoFormat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4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Documentation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accessibility of relevant CQL documentation from the measure itself</a:t>
            </a:r>
          </a:p>
          <a:p>
            <a:pPr lvl="1"/>
            <a:r>
              <a:rPr lang="en-US" dirty="0" smtClean="0"/>
              <a:t>Could use hyper-links to an online CQL Reference</a:t>
            </a:r>
          </a:p>
          <a:p>
            <a:pPr lvl="1"/>
            <a:r>
              <a:rPr lang="en-US" dirty="0" smtClean="0"/>
              <a:t>Could embed documentation for CQL operations used within the measure</a:t>
            </a:r>
          </a:p>
          <a:p>
            <a:pPr lvl="2"/>
            <a:r>
              <a:rPr lang="en-US" dirty="0" smtClean="0"/>
              <a:t>As </a:t>
            </a:r>
            <a:r>
              <a:rPr lang="en-US" dirty="0" err="1" smtClean="0"/>
              <a:t>flyouts</a:t>
            </a:r>
            <a:r>
              <a:rPr lang="en-US" dirty="0" smtClean="0"/>
              <a:t> or a “documentation” section at the end of the measure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4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Library Usage/Documentation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artifact developers to establish common libraries</a:t>
            </a:r>
          </a:p>
          <a:p>
            <a:r>
              <a:rPr lang="en-US" dirty="0" smtClean="0"/>
              <a:t>As with any knowledge asset reuse effort, this would require</a:t>
            </a:r>
          </a:p>
          <a:p>
            <a:pPr lvl="1"/>
            <a:r>
              <a:rPr lang="en-US" dirty="0" smtClean="0"/>
              <a:t>Governance</a:t>
            </a:r>
          </a:p>
          <a:p>
            <a:pPr lvl="2"/>
            <a:r>
              <a:rPr lang="en-US" dirty="0" smtClean="0"/>
              <a:t>How are the assets developed, tested, approved, published, and maintained?</a:t>
            </a:r>
          </a:p>
          <a:p>
            <a:pPr lvl="1"/>
            <a:r>
              <a:rPr lang="en-US" dirty="0" smtClean="0"/>
              <a:t>Visibility</a:t>
            </a:r>
          </a:p>
          <a:p>
            <a:pPr lvl="2"/>
            <a:r>
              <a:rPr lang="en-US" dirty="0" smtClean="0"/>
              <a:t>How do artifact developers find relevant assets?</a:t>
            </a:r>
          </a:p>
          <a:p>
            <a:pPr lvl="1"/>
            <a:r>
              <a:rPr lang="en-US" dirty="0" smtClean="0"/>
              <a:t>Guidance</a:t>
            </a:r>
          </a:p>
          <a:p>
            <a:pPr lvl="2"/>
            <a:r>
              <a:rPr lang="en-US" dirty="0" smtClean="0"/>
              <a:t>How do artifact developers know how to use the assets?</a:t>
            </a:r>
          </a:p>
          <a:p>
            <a:r>
              <a:rPr lang="en-US" dirty="0" smtClean="0"/>
              <a:t>Documentation accessibility from the resulting artifacts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1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Questions/Discussion?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what a more complex measure would look like?</a:t>
            </a:r>
          </a:p>
          <a:p>
            <a:r>
              <a:rPr lang="en-US" dirty="0" smtClean="0"/>
              <a:t>Potentially look at Warfarin Time in Therapeutic range (179)</a:t>
            </a:r>
          </a:p>
          <a:p>
            <a:r>
              <a:rPr lang="en-US" dirty="0" smtClean="0"/>
              <a:t>Look at one with multiple populations (?)</a:t>
            </a:r>
          </a:p>
          <a:p>
            <a:r>
              <a:rPr lang="en-US" dirty="0" smtClean="0"/>
              <a:t>Composite Measures (?)</a:t>
            </a:r>
          </a:p>
          <a:p>
            <a:r>
              <a:rPr lang="en-US" dirty="0" smtClean="0"/>
              <a:t>Stratification (?)</a:t>
            </a:r>
          </a:p>
          <a:p>
            <a:r>
              <a:rPr lang="en-US" dirty="0" smtClean="0"/>
              <a:t>Risk Adjustment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7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553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CQL-Based HQMF</vt:lpstr>
      <vt:lpstr>Next Steps Review</vt:lpstr>
      <vt:lpstr>Reordering and Indenting of Criteria</vt:lpstr>
      <vt:lpstr>Utilize HTML Functionality</vt:lpstr>
      <vt:lpstr>Criteria Sections</vt:lpstr>
      <vt:lpstr>CQL Style Guide</vt:lpstr>
      <vt:lpstr>CQL Documentation Availability</vt:lpstr>
      <vt:lpstr>Common Library Usage/Documentation</vt:lpstr>
      <vt:lpstr>Questions/Discussion?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CQL-Based HQMF</dc:title>
  <dc:creator>Bryn</dc:creator>
  <cp:lastModifiedBy>Bryn</cp:lastModifiedBy>
  <cp:revision>13</cp:revision>
  <dcterms:created xsi:type="dcterms:W3CDTF">2016-02-09T15:58:33Z</dcterms:created>
  <dcterms:modified xsi:type="dcterms:W3CDTF">2016-02-09T20:54:51Z</dcterms:modified>
</cp:coreProperties>
</file>