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315-33C9-3848-1EBC-CD2872B7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AA7C-3623-B6EB-BCD0-7194F4DC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3D33-9C0B-98D7-F495-B8E1550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6B26-6D2C-18FC-E7AE-3F78390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88E-8BB7-4772-CD98-C458A2DA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E20-453C-45AE-DFDE-16AEC7B7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D443-E991-4C15-3281-5716A7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77E-EA6E-5D0A-B1AB-60BFC5B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D42D-AC38-B966-E777-85D071EB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2271-5DAA-A006-634B-9C66533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777F-285E-C90E-FCD2-F58BDECF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530A-EE82-F407-394C-BE1963A87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04B-5C9D-0DCF-4A6A-8A557E32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F39-7BC6-F7A8-1048-FB64A029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EEE2-6A1B-9555-777B-57DDA4E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C89-BFA9-8887-0541-F92EA392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2C7-1CB5-DABD-2BF9-57A4E2A1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C886-3161-EB6B-035E-60D2100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383-A16F-80D5-B714-6650A0A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703F-DE6E-364A-8439-04513F5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686-0F36-1320-FC91-DCC4813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D6E5-4813-802E-0BFA-4065C12F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E11-98BB-5E9A-AB1E-F3F6EEC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E547-8216-1589-5A1F-CBEB02D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4E2A-4DDF-BECD-3B1F-CDED78E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8C1-970D-4C01-D526-D2064CC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ABAB-C3CF-4352-8665-EE0BE51F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7E0E-EFA8-5DFE-F789-C795916F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9AC5-B93A-4726-B276-DA59EFD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2EEA-DE33-16EF-3C23-6FC9EE37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DC84-AF06-446E-B7BC-6E30F68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A53-B406-BBF5-478D-11389C27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A8A9-0B9F-B173-A562-8C7FE574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C06B-3819-E227-AB96-7EE344EF8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D2627-12C5-07AD-9DD2-9DF8B138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A42D-DEB2-6757-7F8B-52D7D9A9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0B87-D3C7-BFC0-2D3E-AE92553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4D34-66F2-533C-5161-360EA94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FCF8-C1A9-9FC2-86E9-E0A3001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750-806F-0868-E9B8-709F2F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29D4E-C04F-06DE-A937-7D2DF6A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1BE80-9150-1735-1F26-CC3348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6912-A946-EB5C-3F20-F473DA9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091B-8990-D60F-C3FB-3A5FDDE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4B4-0C41-0F8A-5526-13EB2879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41E50-884A-E1A5-F9D3-91C21AD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8B22-59D3-70A0-3DE2-5925D2C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18BB-8C21-972F-E42D-8AB5B30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0713-1EFF-0AF9-1E2C-D4C8B0C8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D549-BC64-5699-F6C1-00421DC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97-298F-6DE6-2398-FEE795F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C1A3-86EF-B40A-347E-1AB460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128-E5C9-D935-4F4D-7DFFC416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419E-739E-C4AF-74E1-004775B3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140F-DCB3-9DE9-7D11-D6B76230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4818-DDCF-8926-99C3-64A60437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BFAB-C21F-A626-2A95-3DE3932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E0E0-3DDE-B29A-20F7-5445EFD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018F-7487-D178-3F58-1826D13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4A2-BE21-76D7-A20D-675E9E1D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7466-6104-742F-B240-836B3AB2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E80-D09A-4A29-92F7-BFBF497E4A0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D357-516C-F492-5B85-C2CC1B82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FA02-254F-2499-85B8-A864B667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ECD-2CFF-FE85-31F3-8ADD366FE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 Calculation Tool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E281-E1DD-3BDF-3D8B-D1260AE5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Content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7415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787E-94CD-1006-4C60-2CBC96F5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8154-71D4-0756-B32B-D9318905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171E-7622-C947-B792-B9516560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A64F-19DB-AF81-298E-936C5DC0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Use Case Overview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Implementation Overview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370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F19F-54D7-EDC2-3AF2-DF43E006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4BA3-7A82-38CD-5AB4-CB7CF5B2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background and project</a:t>
            </a:r>
          </a:p>
        </p:txBody>
      </p:sp>
    </p:spTree>
    <p:extLst>
      <p:ext uri="{BB962C8B-B14F-4D97-AF65-F5344CB8AC3E}">
        <p14:creationId xmlns:p14="http://schemas.microsoft.com/office/powerpoint/2010/main" val="9157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AB94-A2CD-164B-8168-25808A1B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A743-1948-E650-DFDE-81691554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and certification</a:t>
            </a:r>
          </a:p>
          <a:p>
            <a:pPr lvl="1"/>
            <a:r>
              <a:rPr lang="en-US" dirty="0"/>
              <a:t>Validate that the integrated Measure Calculation Tool can correctly produce expected results when running the provider reporting for the certification test data set</a:t>
            </a:r>
          </a:p>
          <a:p>
            <a:r>
              <a:rPr lang="en-US" dirty="0"/>
              <a:t>Reporting Submission</a:t>
            </a:r>
          </a:p>
          <a:p>
            <a:pPr lvl="1"/>
            <a:r>
              <a:rPr lang="en-US" dirty="0"/>
              <a:t>Gather relevant data for the measure being reported from the provider system(s)</a:t>
            </a:r>
          </a:p>
          <a:p>
            <a:pPr lvl="1"/>
            <a:r>
              <a:rPr lang="en-US" dirty="0"/>
              <a:t>Validate data is available and conforms to expected profiles for the measure being reported</a:t>
            </a:r>
          </a:p>
          <a:p>
            <a:pPr lvl="1"/>
            <a:r>
              <a:rPr lang="en-US" dirty="0"/>
              <a:t>Calculate measure score</a:t>
            </a:r>
          </a:p>
          <a:p>
            <a:pPr lvl="1"/>
            <a:r>
              <a:rPr lang="en-US" dirty="0"/>
              <a:t>Submit relevant data and measure calculation</a:t>
            </a:r>
          </a:p>
        </p:txBody>
      </p:sp>
    </p:spTree>
    <p:extLst>
      <p:ext uri="{BB962C8B-B14F-4D97-AF65-F5344CB8AC3E}">
        <p14:creationId xmlns:p14="http://schemas.microsoft.com/office/powerpoint/2010/main" val="1811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806-FC2B-BC86-5498-5EF20A3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7586-82AB-FD66-826A-EA366246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 of the Measure Calculation Tool</a:t>
            </a:r>
          </a:p>
          <a:p>
            <a:pPr lvl="1"/>
            <a:r>
              <a:rPr lang="en-US" dirty="0"/>
              <a:t>Validate the prototype implementation against a known data set with a reference implementation server that provides known behavior</a:t>
            </a:r>
          </a:p>
          <a:p>
            <a:pPr lvl="2"/>
            <a:r>
              <a:rPr lang="en-US" dirty="0"/>
              <a:t>Ensures the Measure Calculation Tool validates and calculates correctly given a known test data set</a:t>
            </a:r>
          </a:p>
          <a:p>
            <a:r>
              <a:rPr lang="en-US" dirty="0"/>
              <a:t>Validation of provider data and environment</a:t>
            </a:r>
          </a:p>
          <a:p>
            <a:pPr lvl="1"/>
            <a:r>
              <a:rPr lang="en-US" dirty="0"/>
              <a:t>Validate the integration of the Measure Calculation Tool in a provider’s site performs as expected</a:t>
            </a:r>
          </a:p>
          <a:p>
            <a:pPr lvl="2"/>
            <a:r>
              <a:rPr lang="en-US" dirty="0"/>
              <a:t>Ensures the Measure Calculation Tool is implemented correctly and that the provider’s site system supports the expected endpoint behavior to correctly calculate measures</a:t>
            </a:r>
          </a:p>
          <a:p>
            <a:pPr lvl="2"/>
            <a:r>
              <a:rPr lang="en-US" dirty="0"/>
              <a:t>NOTE: This validation is performed with the data elements that are present in the prototype demonstration measure. Full validation would require additional test data development and testing</a:t>
            </a:r>
          </a:p>
        </p:txBody>
      </p:sp>
    </p:spTree>
    <p:extLst>
      <p:ext uri="{BB962C8B-B14F-4D97-AF65-F5344CB8AC3E}">
        <p14:creationId xmlns:p14="http://schemas.microsoft.com/office/powerpoint/2010/main" val="1626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7EF682-D81A-A3B9-9740-C6E40C49A91A}"/>
              </a:ext>
            </a:extLst>
          </p:cNvPr>
          <p:cNvSpPr/>
          <p:nvPr/>
        </p:nvSpPr>
        <p:spPr>
          <a:xfrm>
            <a:off x="4158581" y="1625466"/>
            <a:ext cx="3470818" cy="1240867"/>
          </a:xfrm>
          <a:prstGeom prst="rect">
            <a:avLst/>
          </a:prstGeom>
          <a:solidFill>
            <a:schemeClr val="bg1"/>
          </a:solidFill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52E21-DA23-44D7-6AB4-E1DE18B0A2A5}"/>
              </a:ext>
            </a:extLst>
          </p:cNvPr>
          <p:cNvSpPr/>
          <p:nvPr/>
        </p:nvSpPr>
        <p:spPr>
          <a:xfrm>
            <a:off x="4655909" y="3164754"/>
            <a:ext cx="3913177" cy="2110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CD1F-8B20-A27E-9C9E-DD5056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Submission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D4185-380A-865A-F849-D9D945592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55" y="3406907"/>
            <a:ext cx="1586677" cy="1586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8B9E3-0963-78FB-ED7C-3D1B3E951323}"/>
              </a:ext>
            </a:extLst>
          </p:cNvPr>
          <p:cNvSpPr/>
          <p:nvPr/>
        </p:nvSpPr>
        <p:spPr>
          <a:xfrm>
            <a:off x="5064013" y="3761897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75585-7A1E-F68B-D6AF-53FAB82E1D12}"/>
              </a:ext>
            </a:extLst>
          </p:cNvPr>
          <p:cNvSpPr/>
          <p:nvPr/>
        </p:nvSpPr>
        <p:spPr>
          <a:xfrm>
            <a:off x="7069505" y="3247402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B7A78-9281-DBE6-45B4-4C8B187896DC}"/>
              </a:ext>
            </a:extLst>
          </p:cNvPr>
          <p:cNvSpPr/>
          <p:nvPr/>
        </p:nvSpPr>
        <p:spPr>
          <a:xfrm>
            <a:off x="7069504" y="4261224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624DAF-3869-C698-A523-8D20538FA751}"/>
              </a:ext>
            </a:extLst>
          </p:cNvPr>
          <p:cNvSpPr/>
          <p:nvPr/>
        </p:nvSpPr>
        <p:spPr>
          <a:xfrm>
            <a:off x="5116398" y="5662249"/>
            <a:ext cx="1389441" cy="83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451E6-9B2C-E459-2D7F-16E085028B56}"/>
              </a:ext>
            </a:extLst>
          </p:cNvPr>
          <p:cNvSpPr txBox="1"/>
          <p:nvPr/>
        </p:nvSpPr>
        <p:spPr>
          <a:xfrm>
            <a:off x="2476790" y="4030533"/>
            <a:ext cx="130100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Reporting 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6E55F-E6A3-3A31-9E19-19D86C2733FF}"/>
              </a:ext>
            </a:extLst>
          </p:cNvPr>
          <p:cNvSpPr/>
          <p:nvPr/>
        </p:nvSpPr>
        <p:spPr>
          <a:xfrm>
            <a:off x="4396059" y="1834738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2A642-D525-F65F-D006-003404F6EC29}"/>
              </a:ext>
            </a:extLst>
          </p:cNvPr>
          <p:cNvSpPr/>
          <p:nvPr/>
        </p:nvSpPr>
        <p:spPr>
          <a:xfrm>
            <a:off x="6021016" y="1818507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B1E2E4-24EC-B9F7-6058-77D7DEE00DB4}"/>
              </a:ext>
            </a:extLst>
          </p:cNvPr>
          <p:cNvCxnSpPr>
            <a:cxnSpLocks/>
          </p:cNvCxnSpPr>
          <p:nvPr/>
        </p:nvCxnSpPr>
        <p:spPr>
          <a:xfrm>
            <a:off x="4032076" y="4030533"/>
            <a:ext cx="9834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071A40-DD80-BD2D-808C-CB8C5E193C17}"/>
              </a:ext>
            </a:extLst>
          </p:cNvPr>
          <p:cNvCxnSpPr>
            <a:cxnSpLocks/>
          </p:cNvCxnSpPr>
          <p:nvPr/>
        </p:nvCxnSpPr>
        <p:spPr>
          <a:xfrm flipH="1">
            <a:off x="4005227" y="4345166"/>
            <a:ext cx="9462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04D51E2B-41AC-74FE-5046-86D61D2E0BDB}"/>
              </a:ext>
            </a:extLst>
          </p:cNvPr>
          <p:cNvSpPr/>
          <p:nvPr/>
        </p:nvSpPr>
        <p:spPr>
          <a:xfrm>
            <a:off x="6505840" y="3932862"/>
            <a:ext cx="503496" cy="45787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E08A22F5-B821-1116-640A-CD13DD7CDB20}"/>
              </a:ext>
            </a:extLst>
          </p:cNvPr>
          <p:cNvSpPr/>
          <p:nvPr/>
        </p:nvSpPr>
        <p:spPr>
          <a:xfrm rot="10800000">
            <a:off x="6505840" y="4048869"/>
            <a:ext cx="503496" cy="45788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7FAD4D-192B-3F0F-2A4B-A825034F05AB}"/>
              </a:ext>
            </a:extLst>
          </p:cNvPr>
          <p:cNvCxnSpPr>
            <a:cxnSpLocks/>
          </p:cNvCxnSpPr>
          <p:nvPr/>
        </p:nvCxnSpPr>
        <p:spPr>
          <a:xfrm>
            <a:off x="5785500" y="4781688"/>
            <a:ext cx="0" cy="787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E35EE4-6A2F-872A-033A-03420292B73C}"/>
              </a:ext>
            </a:extLst>
          </p:cNvPr>
          <p:cNvCxnSpPr>
            <a:cxnSpLocks/>
          </p:cNvCxnSpPr>
          <p:nvPr/>
        </p:nvCxnSpPr>
        <p:spPr>
          <a:xfrm flipV="1">
            <a:off x="5510197" y="2816808"/>
            <a:ext cx="0" cy="86118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358B41-43B9-FB55-86DF-B840FBE0E2C9}"/>
              </a:ext>
            </a:extLst>
          </p:cNvPr>
          <p:cNvCxnSpPr>
            <a:cxnSpLocks/>
          </p:cNvCxnSpPr>
          <p:nvPr/>
        </p:nvCxnSpPr>
        <p:spPr>
          <a:xfrm flipV="1">
            <a:off x="6237784" y="2816808"/>
            <a:ext cx="0" cy="86118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2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7CF-96D6-5ACA-B737-DDB2D549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BA6A-E278-212E-F96D-C169C25E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MCT IG – Provides</a:t>
            </a:r>
          </a:p>
          <a:p>
            <a:pPr lvl="1"/>
            <a:r>
              <a:rPr lang="en-US" dirty="0"/>
              <a:t>Technical documentation</a:t>
            </a:r>
          </a:p>
          <a:p>
            <a:pPr lvl="1"/>
            <a:r>
              <a:rPr lang="en-US" dirty="0"/>
              <a:t>Conformance requirements</a:t>
            </a:r>
          </a:p>
          <a:p>
            <a:pPr lvl="1"/>
            <a:r>
              <a:rPr lang="en-US" dirty="0"/>
              <a:t>Testing/validation content</a:t>
            </a:r>
          </a:p>
          <a:p>
            <a:pPr lvl="1"/>
            <a:r>
              <a:rPr lang="en-US" dirty="0"/>
              <a:t>Implementation guidance</a:t>
            </a:r>
          </a:p>
          <a:p>
            <a:pPr lvl="1"/>
            <a:r>
              <a:rPr lang="en-US" dirty="0"/>
              <a:t>User guidance</a:t>
            </a:r>
          </a:p>
          <a:p>
            <a:r>
              <a:rPr lang="en-US" dirty="0"/>
              <a:t>Review the MCT</a:t>
            </a:r>
          </a:p>
          <a:p>
            <a:pPr lvl="1"/>
            <a:r>
              <a:rPr lang="en-US" dirty="0"/>
              <a:t>Service that combines available open source components into a single, easily deployable package that supports reporting calculation and submission</a:t>
            </a:r>
          </a:p>
        </p:txBody>
      </p:sp>
    </p:spTree>
    <p:extLst>
      <p:ext uri="{BB962C8B-B14F-4D97-AF65-F5344CB8AC3E}">
        <p14:creationId xmlns:p14="http://schemas.microsoft.com/office/powerpoint/2010/main" val="5997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1193-2693-3106-36EE-43632E86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79DC-334F-310F-E16C-F1771407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Implementation guidance and steps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Validation/Certification</a:t>
            </a:r>
          </a:p>
        </p:txBody>
      </p:sp>
    </p:spTree>
    <p:extLst>
      <p:ext uri="{BB962C8B-B14F-4D97-AF65-F5344CB8AC3E}">
        <p14:creationId xmlns:p14="http://schemas.microsoft.com/office/powerpoint/2010/main" val="244324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0EF0-9793-1063-7DA2-BB233E4C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2833-ACA7-806D-618B-EB8A2C30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Demonstrate configuration steps (briefly show configuration of CCN, </a:t>
            </a:r>
            <a:r>
              <a:rPr lang="en-US" dirty="0" err="1"/>
              <a:t>Receving</a:t>
            </a:r>
            <a:r>
              <a:rPr lang="en-US" dirty="0"/>
              <a:t> System Endpoint and Provider/Site configuration</a:t>
            </a:r>
          </a:p>
          <a:p>
            <a:r>
              <a:rPr lang="en-US" dirty="0"/>
              <a:t>Reporting Submission</a:t>
            </a:r>
          </a:p>
          <a:p>
            <a:pPr lvl="1"/>
            <a:r>
              <a:rPr lang="en-US" dirty="0"/>
              <a:t>Use the Reporting Client to demonstrate submission</a:t>
            </a:r>
          </a:p>
          <a:p>
            <a:pPr lvl="2"/>
            <a:r>
              <a:rPr lang="en-US" dirty="0"/>
              <a:t>Select Organization (display Facilities)</a:t>
            </a:r>
          </a:p>
          <a:p>
            <a:pPr lvl="2"/>
            <a:r>
              <a:rPr lang="en-US" dirty="0"/>
              <a:t>Select Measure</a:t>
            </a:r>
          </a:p>
          <a:p>
            <a:pPr lvl="2"/>
            <a:r>
              <a:rPr lang="en-US" dirty="0"/>
              <a:t>Select Reporting Period</a:t>
            </a:r>
          </a:p>
          <a:p>
            <a:pPr lvl="2"/>
            <a:r>
              <a:rPr lang="en-US" dirty="0"/>
              <a:t>Gather Data</a:t>
            </a:r>
          </a:p>
          <a:p>
            <a:pPr lvl="2"/>
            <a:r>
              <a:rPr lang="en-US" dirty="0"/>
              <a:t>View Validation Feedback and Calculation Result</a:t>
            </a:r>
          </a:p>
          <a:p>
            <a:pPr lvl="2"/>
            <a:r>
              <a:rPr lang="en-US" dirty="0"/>
              <a:t>Submit to Receiving System</a:t>
            </a:r>
          </a:p>
        </p:txBody>
      </p:sp>
    </p:spTree>
    <p:extLst>
      <p:ext uri="{BB962C8B-B14F-4D97-AF65-F5344CB8AC3E}">
        <p14:creationId xmlns:p14="http://schemas.microsoft.com/office/powerpoint/2010/main" val="15400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28723</TotalTime>
  <Words>342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Measure Calculation Tool Demonstration</vt:lpstr>
      <vt:lpstr>Agenda</vt:lpstr>
      <vt:lpstr>Background</vt:lpstr>
      <vt:lpstr>Use Case Overview</vt:lpstr>
      <vt:lpstr>Validation and Certification</vt:lpstr>
      <vt:lpstr>Reporting Submission</vt:lpstr>
      <vt:lpstr>Solution Overview</vt:lpstr>
      <vt:lpstr>Implementation Overview</vt:lpstr>
      <vt:lpstr>Demonstration</vt:lpstr>
      <vt:lpstr>Discussion/Q&amp;A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Calculation Platform</dc:title>
  <dc:creator>Bryn</dc:creator>
  <cp:lastModifiedBy>Bryn</cp:lastModifiedBy>
  <cp:revision>16</cp:revision>
  <dcterms:created xsi:type="dcterms:W3CDTF">2022-10-25T21:21:38Z</dcterms:created>
  <dcterms:modified xsi:type="dcterms:W3CDTF">2023-01-30T18:02:42Z</dcterms:modified>
</cp:coreProperties>
</file>