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305" r:id="rId4"/>
    <p:sldId id="259" r:id="rId5"/>
    <p:sldId id="260" r:id="rId6"/>
    <p:sldId id="261" r:id="rId7"/>
    <p:sldId id="262" r:id="rId8"/>
    <p:sldId id="263" r:id="rId9"/>
    <p:sldId id="277" r:id="rId10"/>
    <p:sldId id="278" r:id="rId11"/>
    <p:sldId id="291" r:id="rId12"/>
    <p:sldId id="292" r:id="rId13"/>
    <p:sldId id="293" r:id="rId14"/>
    <p:sldId id="294" r:id="rId15"/>
    <p:sldId id="264" r:id="rId16"/>
    <p:sldId id="265" r:id="rId17"/>
    <p:sldId id="287" r:id="rId18"/>
    <p:sldId id="288" r:id="rId19"/>
    <p:sldId id="299" r:id="rId20"/>
    <p:sldId id="300" r:id="rId21"/>
    <p:sldId id="289" r:id="rId22"/>
    <p:sldId id="290" r:id="rId23"/>
    <p:sldId id="268" r:id="rId24"/>
    <p:sldId id="269" r:id="rId25"/>
    <p:sldId id="285" r:id="rId26"/>
    <p:sldId id="286" r:id="rId27"/>
    <p:sldId id="283" r:id="rId28"/>
    <p:sldId id="284" r:id="rId29"/>
    <p:sldId id="270" r:id="rId30"/>
    <p:sldId id="271" r:id="rId31"/>
    <p:sldId id="280" r:id="rId32"/>
    <p:sldId id="303" r:id="rId33"/>
    <p:sldId id="306" r:id="rId34"/>
    <p:sldId id="297" r:id="rId35"/>
    <p:sldId id="304" r:id="rId36"/>
    <p:sldId id="281" r:id="rId37"/>
    <p:sldId id="282" r:id="rId38"/>
    <p:sldId id="295" r:id="rId39"/>
    <p:sldId id="296" r:id="rId40"/>
    <p:sldId id="272" r:id="rId41"/>
    <p:sldId id="27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yd Eisenberg" initials="FE" lastIdx="1" clrIdx="0">
    <p:extLst>
      <p:ext uri="{19B8F6BF-5375-455C-9EA6-DF929625EA0E}">
        <p15:presenceInfo xmlns:p15="http://schemas.microsoft.com/office/powerpoint/2012/main" userId="S::feisenberg@iparsimony.com::fd9ea258-2421-4b6e-9b3c-9c913b65f1fb" providerId="AD"/>
      </p:ext>
    </p:extLst>
  </p:cmAuthor>
  <p:cmAuthor id="2" name="Robert McClure" initials="RM" lastIdx="38" clrIdx="1">
    <p:extLst>
      <p:ext uri="{19B8F6BF-5375-455C-9EA6-DF929625EA0E}">
        <p15:presenceInfo xmlns:p15="http://schemas.microsoft.com/office/powerpoint/2012/main" userId="d9c7c52a9317fc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34"/>
    <p:restoredTop sz="81133"/>
  </p:normalViewPr>
  <p:slideViewPr>
    <p:cSldViewPr snapToGrid="0" snapToObjects="1">
      <p:cViewPr varScale="1">
        <p:scale>
          <a:sx n="164" d="100"/>
          <a:sy n="164" d="100"/>
        </p:scale>
        <p:origin x="6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06031-83FF-9844-B10E-EF06F0F80172}" type="datetimeFigureOut">
              <a:rPr lang="en-US" smtClean="0"/>
              <a:t>6/28/22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60618-B550-4C4E-9FB0-9BE6B4AF528E}" type="slidenum">
              <a:rPr lang="en-US" smtClean="0"/>
              <a:t>‹#›</a:t>
            </a:fld>
            <a:endParaRPr lang="en-US"/>
          </a:p>
        </p:txBody>
      </p:sp>
    </p:spTree>
    <p:extLst>
      <p:ext uri="{BB962C8B-B14F-4D97-AF65-F5344CB8AC3E}">
        <p14:creationId xmlns:p14="http://schemas.microsoft.com/office/powerpoint/2010/main" val="3607796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Solid items are preferred trigger approaches. Items with clear/white centers are available for implementation at sites without preferred trigger capabilities in existing software for CDS Hooks.</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2</a:t>
            </a:fld>
            <a:endParaRPr lang="en-US"/>
          </a:p>
        </p:txBody>
      </p:sp>
    </p:spTree>
    <p:extLst>
      <p:ext uri="{BB962C8B-B14F-4D97-AF65-F5344CB8AC3E}">
        <p14:creationId xmlns:p14="http://schemas.microsoft.com/office/powerpoint/2010/main" val="418833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4: Opioid Order for Chronic Pain. The algorithm defines a patient with chronic pain as a patient for whom practitioners prescribe opioid analgesics for a duration greater than or equal to 28 days.</a:t>
            </a:r>
          </a:p>
        </p:txBody>
      </p:sp>
      <p:sp>
        <p:nvSpPr>
          <p:cNvPr id="4" name="Slide Number Placeholder 3"/>
          <p:cNvSpPr>
            <a:spLocks noGrp="1"/>
          </p:cNvSpPr>
          <p:nvPr>
            <p:ph type="sldNum" sz="quarter" idx="5"/>
          </p:nvPr>
        </p:nvSpPr>
        <p:spPr/>
        <p:txBody>
          <a:bodyPr/>
          <a:lstStyle/>
          <a:p>
            <a:fld id="{9DC60618-B550-4C4E-9FB0-9BE6B4AF528E}" type="slidenum">
              <a:rPr lang="en-US" smtClean="0"/>
              <a:t>11</a:t>
            </a:fld>
            <a:endParaRPr lang="en-US"/>
          </a:p>
        </p:txBody>
      </p:sp>
    </p:spTree>
    <p:extLst>
      <p:ext uri="{BB962C8B-B14F-4D97-AF65-F5344CB8AC3E}">
        <p14:creationId xmlns:p14="http://schemas.microsoft.com/office/powerpoint/2010/main" val="613432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4: Opioid Order for Chronic Pain. The algorithm defines a patient with chronic pain as a patient for whom practitioners prescribe opioid analgesics for a duration greater than or equal to 28 days.</a:t>
            </a:r>
          </a:p>
          <a:p>
            <a:r>
              <a:rPr lang="en-US" sz="1200" i="1" kern="1200" dirty="0">
                <a:solidFill>
                  <a:schemeClr val="tx1"/>
                </a:solidFill>
                <a:effectLst/>
                <a:latin typeface="+mn-lt"/>
                <a:ea typeface="+mn-ea"/>
                <a:cs typeface="+mn-cs"/>
              </a:rPr>
              <a:t>Updated 5April2022</a:t>
            </a:r>
          </a:p>
        </p:txBody>
      </p:sp>
      <p:sp>
        <p:nvSpPr>
          <p:cNvPr id="4" name="Slide Number Placeholder 3"/>
          <p:cNvSpPr>
            <a:spLocks noGrp="1"/>
          </p:cNvSpPr>
          <p:nvPr>
            <p:ph type="sldNum" sz="quarter" idx="5"/>
          </p:nvPr>
        </p:nvSpPr>
        <p:spPr/>
        <p:txBody>
          <a:bodyPr/>
          <a:lstStyle/>
          <a:p>
            <a:fld id="{9DC60618-B550-4C4E-9FB0-9BE6B4AF528E}" type="slidenum">
              <a:rPr lang="en-US" smtClean="0"/>
              <a:t>12</a:t>
            </a:fld>
            <a:endParaRPr lang="en-US"/>
          </a:p>
        </p:txBody>
      </p:sp>
    </p:spTree>
    <p:extLst>
      <p:ext uri="{BB962C8B-B14F-4D97-AF65-F5344CB8AC3E}">
        <p14:creationId xmlns:p14="http://schemas.microsoft.com/office/powerpoint/2010/main" val="3071707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5. For acute pain. The algorithm defines a patient with acute pain as a patient for whom practitioners prescribe opioid analgesics for a duration less than 28 days.</a:t>
            </a:r>
          </a:p>
        </p:txBody>
      </p:sp>
      <p:sp>
        <p:nvSpPr>
          <p:cNvPr id="4" name="Slide Number Placeholder 3"/>
          <p:cNvSpPr>
            <a:spLocks noGrp="1"/>
          </p:cNvSpPr>
          <p:nvPr>
            <p:ph type="sldNum" sz="quarter" idx="5"/>
          </p:nvPr>
        </p:nvSpPr>
        <p:spPr/>
        <p:txBody>
          <a:bodyPr/>
          <a:lstStyle/>
          <a:p>
            <a:fld id="{9DC60618-B550-4C4E-9FB0-9BE6B4AF528E}" type="slidenum">
              <a:rPr lang="en-US" smtClean="0"/>
              <a:t>13</a:t>
            </a:fld>
            <a:endParaRPr lang="en-US"/>
          </a:p>
        </p:txBody>
      </p:sp>
    </p:spTree>
    <p:extLst>
      <p:ext uri="{BB962C8B-B14F-4D97-AF65-F5344CB8AC3E}">
        <p14:creationId xmlns:p14="http://schemas.microsoft.com/office/powerpoint/2010/main" val="160965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5. For acute pain. The algorithm defines a patient with acute pain as a patient for whom practitioners prescribe opioid analgesics for a duration less than 28 days.</a:t>
            </a:r>
          </a:p>
        </p:txBody>
      </p:sp>
      <p:sp>
        <p:nvSpPr>
          <p:cNvPr id="4" name="Slide Number Placeholder 3"/>
          <p:cNvSpPr>
            <a:spLocks noGrp="1"/>
          </p:cNvSpPr>
          <p:nvPr>
            <p:ph type="sldNum" sz="quarter" idx="5"/>
          </p:nvPr>
        </p:nvSpPr>
        <p:spPr/>
        <p:txBody>
          <a:bodyPr/>
          <a:lstStyle/>
          <a:p>
            <a:fld id="{9DC60618-B550-4C4E-9FB0-9BE6B4AF528E}" type="slidenum">
              <a:rPr lang="en-US" smtClean="0"/>
              <a:t>14</a:t>
            </a:fld>
            <a:endParaRPr lang="en-US"/>
          </a:p>
        </p:txBody>
      </p:sp>
    </p:spTree>
    <p:extLst>
      <p:ext uri="{BB962C8B-B14F-4D97-AF65-F5344CB8AC3E}">
        <p14:creationId xmlns:p14="http://schemas.microsoft.com/office/powerpoint/2010/main" val="2192481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2: Before starting opioid therapy for subacute and chronic pain, clinicians should establish treatment goals with all patients, including realistic goals for pain and function, and should consider how opioid therapy will be discontinued if benefits do not outweigh risks. Clinicians should continue opioid therapy only if there is clinically meaningful improvement in pain and function that outweighs risks to patient safety. Local implementations may consider requiring more frequent review or update to treatment plans.</a:t>
            </a:r>
          </a:p>
        </p:txBody>
      </p:sp>
      <p:sp>
        <p:nvSpPr>
          <p:cNvPr id="4" name="Slide Number Placeholder 3"/>
          <p:cNvSpPr>
            <a:spLocks noGrp="1"/>
          </p:cNvSpPr>
          <p:nvPr>
            <p:ph type="sldNum" sz="quarter" idx="5"/>
          </p:nvPr>
        </p:nvSpPr>
        <p:spPr/>
        <p:txBody>
          <a:bodyPr/>
          <a:lstStyle/>
          <a:p>
            <a:fld id="{9DC60618-B550-4C4E-9FB0-9BE6B4AF528E}" type="slidenum">
              <a:rPr lang="en-US" smtClean="0"/>
              <a:t>15</a:t>
            </a:fld>
            <a:endParaRPr lang="en-US"/>
          </a:p>
        </p:txBody>
      </p:sp>
    </p:spTree>
    <p:extLst>
      <p:ext uri="{BB962C8B-B14F-4D97-AF65-F5344CB8AC3E}">
        <p14:creationId xmlns:p14="http://schemas.microsoft.com/office/powerpoint/2010/main" val="1955965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2: Before starting opioid therapy for subacute and chronic pain, clinicians should establish treatment goals with all patients, including realistic goals for pain and function, and should consider how opioid therapy will be discontinued if benefits do not outweigh risks. Clinicians should continue opioid therapy only if there is clinically meaningful improvement in pain and function that outweighs risks to patient safety. Local implementations may consider requiring more frequent review or update to treatment plans.</a:t>
            </a:r>
          </a:p>
        </p:txBody>
      </p:sp>
      <p:sp>
        <p:nvSpPr>
          <p:cNvPr id="4" name="Slide Number Placeholder 3"/>
          <p:cNvSpPr>
            <a:spLocks noGrp="1"/>
          </p:cNvSpPr>
          <p:nvPr>
            <p:ph type="sldNum" sz="quarter" idx="5"/>
          </p:nvPr>
        </p:nvSpPr>
        <p:spPr/>
        <p:txBody>
          <a:bodyPr/>
          <a:lstStyle/>
          <a:p>
            <a:fld id="{9DC60618-B550-4C4E-9FB0-9BE6B4AF528E}" type="slidenum">
              <a:rPr lang="en-US" smtClean="0"/>
              <a:t>16</a:t>
            </a:fld>
            <a:endParaRPr lang="en-US"/>
          </a:p>
        </p:txBody>
      </p:sp>
    </p:spTree>
    <p:extLst>
      <p:ext uri="{BB962C8B-B14F-4D97-AF65-F5344CB8AC3E}">
        <p14:creationId xmlns:p14="http://schemas.microsoft.com/office/powerpoint/2010/main" val="1243539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4: When starting opioid therapy for acute, subacute, or chronic pain, clinicians should prescribe immediate-release opioids instead of extended-release/long-acting (ER/LA) opioids.</a:t>
            </a:r>
          </a:p>
        </p:txBody>
      </p:sp>
      <p:sp>
        <p:nvSpPr>
          <p:cNvPr id="4" name="Slide Number Placeholder 3"/>
          <p:cNvSpPr>
            <a:spLocks noGrp="1"/>
          </p:cNvSpPr>
          <p:nvPr>
            <p:ph type="sldNum" sz="quarter" idx="5"/>
          </p:nvPr>
        </p:nvSpPr>
        <p:spPr/>
        <p:txBody>
          <a:bodyPr/>
          <a:lstStyle/>
          <a:p>
            <a:fld id="{9DC60618-B550-4C4E-9FB0-9BE6B4AF528E}" type="slidenum">
              <a:rPr lang="en-US" smtClean="0"/>
              <a:t>17</a:t>
            </a:fld>
            <a:endParaRPr lang="en-US"/>
          </a:p>
        </p:txBody>
      </p:sp>
    </p:spTree>
    <p:extLst>
      <p:ext uri="{BB962C8B-B14F-4D97-AF65-F5344CB8AC3E}">
        <p14:creationId xmlns:p14="http://schemas.microsoft.com/office/powerpoint/2010/main" val="2122125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4: When starting opioid therapy for acute, subacute, or chronic pain, clinicians should prescribe immediate-release opioids instead of extended-release/long-acting (ER/LA) opioids.</a:t>
            </a:r>
          </a:p>
        </p:txBody>
      </p:sp>
      <p:sp>
        <p:nvSpPr>
          <p:cNvPr id="4" name="Slide Number Placeholder 3"/>
          <p:cNvSpPr>
            <a:spLocks noGrp="1"/>
          </p:cNvSpPr>
          <p:nvPr>
            <p:ph type="sldNum" sz="quarter" idx="5"/>
          </p:nvPr>
        </p:nvSpPr>
        <p:spPr/>
        <p:txBody>
          <a:bodyPr/>
          <a:lstStyle/>
          <a:p>
            <a:fld id="{9DC60618-B550-4C4E-9FB0-9BE6B4AF528E}" type="slidenum">
              <a:rPr lang="en-US" smtClean="0"/>
              <a:t>18</a:t>
            </a:fld>
            <a:endParaRPr lang="en-US"/>
          </a:p>
        </p:txBody>
      </p:sp>
    </p:spTree>
    <p:extLst>
      <p:ext uri="{BB962C8B-B14F-4D97-AF65-F5344CB8AC3E}">
        <p14:creationId xmlns:p14="http://schemas.microsoft.com/office/powerpoint/2010/main" val="1351647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4: When starting opioid therapy for chronic pain, clinicians should prescribe immediate-release opioids instead of extended-release/long-acting (ER/LA) opioids.</a:t>
            </a:r>
          </a:p>
        </p:txBody>
      </p:sp>
      <p:sp>
        <p:nvSpPr>
          <p:cNvPr id="4" name="Slide Number Placeholder 3"/>
          <p:cNvSpPr>
            <a:spLocks noGrp="1"/>
          </p:cNvSpPr>
          <p:nvPr>
            <p:ph type="sldNum" sz="quarter" idx="5"/>
          </p:nvPr>
        </p:nvSpPr>
        <p:spPr/>
        <p:txBody>
          <a:bodyPr/>
          <a:lstStyle/>
          <a:p>
            <a:fld id="{9DC60618-B550-4C4E-9FB0-9BE6B4AF528E}" type="slidenum">
              <a:rPr lang="en-US" smtClean="0"/>
              <a:t>19</a:t>
            </a:fld>
            <a:endParaRPr lang="en-US"/>
          </a:p>
        </p:txBody>
      </p:sp>
    </p:spTree>
    <p:extLst>
      <p:ext uri="{BB962C8B-B14F-4D97-AF65-F5344CB8AC3E}">
        <p14:creationId xmlns:p14="http://schemas.microsoft.com/office/powerpoint/2010/main" val="945493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4: When starting opioid therapy for chronic pain, clinicians should prescribe immediate-release opioids instead of extended-release/long-acting (ER/LA) opioids.</a:t>
            </a:r>
          </a:p>
        </p:txBody>
      </p:sp>
      <p:sp>
        <p:nvSpPr>
          <p:cNvPr id="4" name="Slide Number Placeholder 3"/>
          <p:cNvSpPr>
            <a:spLocks noGrp="1"/>
          </p:cNvSpPr>
          <p:nvPr>
            <p:ph type="sldNum" sz="quarter" idx="5"/>
          </p:nvPr>
        </p:nvSpPr>
        <p:spPr/>
        <p:txBody>
          <a:bodyPr/>
          <a:lstStyle/>
          <a:p>
            <a:fld id="{9DC60618-B550-4C4E-9FB0-9BE6B4AF528E}" type="slidenum">
              <a:rPr lang="en-US" smtClean="0"/>
              <a:t>20</a:t>
            </a:fld>
            <a:endParaRPr lang="en-US"/>
          </a:p>
        </p:txBody>
      </p:sp>
    </p:spTree>
    <p:extLst>
      <p:ext uri="{BB962C8B-B14F-4D97-AF65-F5344CB8AC3E}">
        <p14:creationId xmlns:p14="http://schemas.microsoft.com/office/powerpoint/2010/main" val="72725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 Nonpharmacologic therapy and nonopioid pharmacologic therapy are preferred for acute pain. Clinicians should consider opioid therapy only if expected benefits for both pain and function are anticipated to outweigh risks to the patient. If opioids are used, they should be combined with nonpharmacologic therapy and nonopioid pharmacologic therapy, as appropriate. </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3</a:t>
            </a:fld>
            <a:endParaRPr lang="en-US"/>
          </a:p>
        </p:txBody>
      </p:sp>
    </p:spTree>
    <p:extLst>
      <p:ext uri="{BB962C8B-B14F-4D97-AF65-F5344CB8AC3E}">
        <p14:creationId xmlns:p14="http://schemas.microsoft.com/office/powerpoint/2010/main" val="2737391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5: </a:t>
            </a:r>
            <a:r>
              <a:rPr lang="en-US" sz="1200" dirty="0">
                <a:solidFill>
                  <a:srgbClr val="191919"/>
                </a:solidFill>
                <a:latin typeface="TradeGothic"/>
              </a:rPr>
              <a:t>When opioids are started, clinicians should prescribe the lowest effective dosage. Clinicians should use caution when prescribing opioids at any dosage, should carefully reassess evidence of individual benefits and risks when considering increasing dosage to </a:t>
            </a:r>
            <a:r>
              <a:rPr lang="en-US" sz="1200" dirty="0">
                <a:solidFill>
                  <a:srgbClr val="191919"/>
                </a:solidFill>
                <a:latin typeface="Symbol" pitchFamily="2" charset="2"/>
              </a:rPr>
              <a:t>≥</a:t>
            </a:r>
            <a:r>
              <a:rPr lang="en-US" sz="1200" dirty="0">
                <a:solidFill>
                  <a:srgbClr val="191919"/>
                </a:solidFill>
                <a:latin typeface="TradeGothic"/>
              </a:rPr>
              <a:t>50 morphine milligram equivalents (MME)/day, and should avoid increasing dosage to </a:t>
            </a:r>
            <a:r>
              <a:rPr lang="en-US" sz="1200" dirty="0">
                <a:solidFill>
                  <a:srgbClr val="191919"/>
                </a:solidFill>
                <a:latin typeface="Symbol" pitchFamily="2" charset="2"/>
              </a:rPr>
              <a:t>≥</a:t>
            </a:r>
            <a:r>
              <a:rPr lang="en-US" sz="1200" dirty="0">
                <a:solidFill>
                  <a:srgbClr val="191919"/>
                </a:solidFill>
                <a:latin typeface="TradeGothic"/>
              </a:rPr>
              <a:t>90 MME/day or carefully justify a decision to titrate dosage to </a:t>
            </a:r>
            <a:r>
              <a:rPr lang="en-US" sz="1200" dirty="0">
                <a:solidFill>
                  <a:srgbClr val="191919"/>
                </a:solidFill>
                <a:latin typeface="Symbol" pitchFamily="2" charset="2"/>
              </a:rPr>
              <a:t>≥</a:t>
            </a:r>
            <a:r>
              <a:rPr lang="en-US" sz="1200" dirty="0">
                <a:solidFill>
                  <a:srgbClr val="191919"/>
                </a:solidFill>
                <a:latin typeface="TradeGothic"/>
              </a:rPr>
              <a:t>90 MME/day. </a:t>
            </a:r>
            <a:endParaRPr lang="en-US" sz="1200" dirty="0"/>
          </a:p>
        </p:txBody>
      </p:sp>
      <p:sp>
        <p:nvSpPr>
          <p:cNvPr id="4" name="Slide Number Placeholder 3"/>
          <p:cNvSpPr>
            <a:spLocks noGrp="1"/>
          </p:cNvSpPr>
          <p:nvPr>
            <p:ph type="sldNum" sz="quarter" idx="5"/>
          </p:nvPr>
        </p:nvSpPr>
        <p:spPr/>
        <p:txBody>
          <a:bodyPr/>
          <a:lstStyle/>
          <a:p>
            <a:fld id="{9DC60618-B550-4C4E-9FB0-9BE6B4AF528E}" type="slidenum">
              <a:rPr lang="en-US" smtClean="0"/>
              <a:t>21</a:t>
            </a:fld>
            <a:endParaRPr lang="en-US"/>
          </a:p>
        </p:txBody>
      </p:sp>
    </p:spTree>
    <p:extLst>
      <p:ext uri="{BB962C8B-B14F-4D97-AF65-F5344CB8AC3E}">
        <p14:creationId xmlns:p14="http://schemas.microsoft.com/office/powerpoint/2010/main" val="1772652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5: </a:t>
            </a:r>
            <a:r>
              <a:rPr lang="en-US" sz="1200" dirty="0">
                <a:solidFill>
                  <a:srgbClr val="191919"/>
                </a:solidFill>
                <a:latin typeface="TradeGothic"/>
              </a:rPr>
              <a:t>When opioids are started, clinicians should prescribe the lowest effective dosage. Clinicians should use caution when prescribing opioids at any dosage, should carefully reassess evidence of individual benefits and risks when considering increasing dosage to </a:t>
            </a:r>
            <a:r>
              <a:rPr lang="en-US" sz="1200" dirty="0">
                <a:solidFill>
                  <a:srgbClr val="191919"/>
                </a:solidFill>
                <a:latin typeface="Symbol" pitchFamily="2" charset="2"/>
              </a:rPr>
              <a:t>≥</a:t>
            </a:r>
            <a:r>
              <a:rPr lang="en-US" sz="1200" dirty="0">
                <a:solidFill>
                  <a:srgbClr val="191919"/>
                </a:solidFill>
                <a:latin typeface="TradeGothic"/>
              </a:rPr>
              <a:t>50 morphine milligram equivalents (MME)/day, and should avoid increasing dosage to </a:t>
            </a:r>
            <a:r>
              <a:rPr lang="en-US" sz="1200" dirty="0">
                <a:solidFill>
                  <a:srgbClr val="191919"/>
                </a:solidFill>
                <a:latin typeface="Symbol" pitchFamily="2" charset="2"/>
              </a:rPr>
              <a:t>≥</a:t>
            </a:r>
            <a:r>
              <a:rPr lang="en-US" sz="1200" dirty="0">
                <a:solidFill>
                  <a:srgbClr val="191919"/>
                </a:solidFill>
                <a:latin typeface="TradeGothic"/>
              </a:rPr>
              <a:t>90 MME/day or carefully justify a decision to titrate dosage to </a:t>
            </a:r>
            <a:r>
              <a:rPr lang="en-US" sz="1200" dirty="0">
                <a:solidFill>
                  <a:srgbClr val="191919"/>
                </a:solidFill>
                <a:latin typeface="Symbol" pitchFamily="2" charset="2"/>
              </a:rPr>
              <a:t>≥</a:t>
            </a:r>
            <a:r>
              <a:rPr lang="en-US" sz="1200" dirty="0">
                <a:solidFill>
                  <a:srgbClr val="191919"/>
                </a:solidFill>
                <a:latin typeface="TradeGothic"/>
              </a:rPr>
              <a:t>90 MME/day. </a:t>
            </a:r>
            <a:endParaRPr lang="en-US" sz="120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C60618-B550-4C4E-9FB0-9BE6B4AF528E}" type="slidenum">
              <a:rPr lang="en-US" smtClean="0"/>
              <a:t>22</a:t>
            </a:fld>
            <a:endParaRPr lang="en-US"/>
          </a:p>
        </p:txBody>
      </p:sp>
    </p:spTree>
    <p:extLst>
      <p:ext uri="{BB962C8B-B14F-4D97-AF65-F5344CB8AC3E}">
        <p14:creationId xmlns:p14="http://schemas.microsoft.com/office/powerpoint/2010/main" val="1445776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6: Long-term opioid use often begins with treatment of acute pain. When opioids are used for acute pain, clinicians should prescribe the lowest effective dose of </a:t>
            </a:r>
            <a:r>
              <a:rPr lang="en-US" sz="1200" i="1" kern="1200" dirty="0" err="1">
                <a:solidFill>
                  <a:schemeClr val="tx1"/>
                </a:solidFill>
                <a:effectLst/>
                <a:latin typeface="+mn-lt"/>
                <a:ea typeface="+mn-ea"/>
                <a:cs typeface="+mn-cs"/>
              </a:rPr>
              <a:t>iopioids</a:t>
            </a:r>
            <a:r>
              <a:rPr lang="en-US" sz="1200" i="1" kern="1200" dirty="0">
                <a:solidFill>
                  <a:schemeClr val="tx1"/>
                </a:solidFill>
                <a:effectLst/>
                <a:latin typeface="+mn-lt"/>
                <a:ea typeface="+mn-ea"/>
                <a:cs typeface="+mn-cs"/>
              </a:rPr>
              <a:t> and should prescribe no greater quantity than needed for the expected duration of pain severe enough to require opioids. Three days or less will often be sufficient; more than seven days will rarely be needed. The expressions define treatment for acute pain as prescriptions for less than 28 days of therapy. The rationale is that many physician will write recurring prescriptions such that they will not be called for refills on weekends; thus a prescription for 28 days would lead to a refill request on or before the same weekday as the visit.  Local implementations may want to configure the determination of prescription for acute pain differently.  Also, the algorithm provides a recommendation to the clinician for all such prescriptions longer than 7 days, and for all prescriptions for long acting opioids even if the duration is less than 7 days.</a:t>
            </a:r>
          </a:p>
        </p:txBody>
      </p:sp>
      <p:sp>
        <p:nvSpPr>
          <p:cNvPr id="4" name="Slide Number Placeholder 3"/>
          <p:cNvSpPr>
            <a:spLocks noGrp="1"/>
          </p:cNvSpPr>
          <p:nvPr>
            <p:ph type="sldNum" sz="quarter" idx="5"/>
          </p:nvPr>
        </p:nvSpPr>
        <p:spPr/>
        <p:txBody>
          <a:bodyPr/>
          <a:lstStyle/>
          <a:p>
            <a:fld id="{9DC60618-B550-4C4E-9FB0-9BE6B4AF528E}" type="slidenum">
              <a:rPr lang="en-US" smtClean="0"/>
              <a:t>23</a:t>
            </a:fld>
            <a:endParaRPr lang="en-US"/>
          </a:p>
        </p:txBody>
      </p:sp>
    </p:spTree>
    <p:extLst>
      <p:ext uri="{BB962C8B-B14F-4D97-AF65-F5344CB8AC3E}">
        <p14:creationId xmlns:p14="http://schemas.microsoft.com/office/powerpoint/2010/main" val="880631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6: Long-term opioid use often begins with treatment of acute pain. When opioids are used for acute pain, clinicians should prescribe the lowest effective dose of opioids and should prescribe no greater quantity than needed for the expected duration of pain severe enough to require opioids. Three days or less will often be sufficient; more than seven days will rarely be needed. The expressions define treatment for acute pain as prescriptions for less than 28 days of therapy. The rationale is that many physician will write recurring prescriptions such that they will not be called for refills on weekends; thus a prescription for 28 days would lead to a refill request on or before the same weekday as the visit.  Local implementations may want to configure the determination of prescription for acute pain differently.  Also, the algorithm provides a recommendation to the clinician for all such prescriptions longer than 7 days, and for all prescriptions for long acting opioids even if the duration is less than 7 days.</a:t>
            </a:r>
          </a:p>
        </p:txBody>
      </p:sp>
      <p:sp>
        <p:nvSpPr>
          <p:cNvPr id="4" name="Slide Number Placeholder 3"/>
          <p:cNvSpPr>
            <a:spLocks noGrp="1"/>
          </p:cNvSpPr>
          <p:nvPr>
            <p:ph type="sldNum" sz="quarter" idx="5"/>
          </p:nvPr>
        </p:nvSpPr>
        <p:spPr/>
        <p:txBody>
          <a:bodyPr/>
          <a:lstStyle/>
          <a:p>
            <a:fld id="{9DC60618-B550-4C4E-9FB0-9BE6B4AF528E}" type="slidenum">
              <a:rPr lang="en-US" smtClean="0"/>
              <a:t>24</a:t>
            </a:fld>
            <a:endParaRPr lang="en-US"/>
          </a:p>
        </p:txBody>
      </p:sp>
    </p:spTree>
    <p:extLst>
      <p:ext uri="{BB962C8B-B14F-4D97-AF65-F5344CB8AC3E}">
        <p14:creationId xmlns:p14="http://schemas.microsoft.com/office/powerpoint/2010/main" val="3447917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7: </a:t>
            </a:r>
            <a:r>
              <a:rPr lang="en-US" sz="1200" dirty="0">
                <a:solidFill>
                  <a:srgbClr val="191919"/>
                </a:solidFill>
                <a:latin typeface="TradeGothic"/>
              </a:rPr>
              <a:t>Clinicians should evaluate benefits and harms with patients within 1 to 4 weeks of starting opioid therapy for chronic pain or of dose escalation. Clinicians should evaluate benefits and harms of continued therapy with patients every 3 months or more frequently. If benefits do not outweigh harms of continued opioid therapy, clinicians should optimize other therapies and work with patients to taper opioids to lower dosages or to taper and discontinue opioids. </a:t>
            </a:r>
            <a:endParaRPr lang="en-US" sz="1200" dirty="0"/>
          </a:p>
        </p:txBody>
      </p:sp>
      <p:sp>
        <p:nvSpPr>
          <p:cNvPr id="4" name="Slide Number Placeholder 3"/>
          <p:cNvSpPr>
            <a:spLocks noGrp="1"/>
          </p:cNvSpPr>
          <p:nvPr>
            <p:ph type="sldNum" sz="quarter" idx="5"/>
          </p:nvPr>
        </p:nvSpPr>
        <p:spPr/>
        <p:txBody>
          <a:bodyPr/>
          <a:lstStyle/>
          <a:p>
            <a:fld id="{9DC60618-B550-4C4E-9FB0-9BE6B4AF528E}" type="slidenum">
              <a:rPr lang="en-US" smtClean="0"/>
              <a:t>25</a:t>
            </a:fld>
            <a:endParaRPr lang="en-US"/>
          </a:p>
        </p:txBody>
      </p:sp>
    </p:spTree>
    <p:extLst>
      <p:ext uri="{BB962C8B-B14F-4D97-AF65-F5344CB8AC3E}">
        <p14:creationId xmlns:p14="http://schemas.microsoft.com/office/powerpoint/2010/main" val="547667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7: </a:t>
            </a:r>
            <a:r>
              <a:rPr lang="en-US" sz="1200" dirty="0">
                <a:solidFill>
                  <a:srgbClr val="191919"/>
                </a:solidFill>
                <a:latin typeface="TradeGothic"/>
              </a:rPr>
              <a:t>Clinicians should evaluate benefits and harms with patients within 1 to 4 weeks of starting opioid therapy for chronic pain or of dose escalation. Clinicians should evaluate benefits and harms of continued therapy with patients every 3 months or more frequently. If benefits do not outweigh harms of continued opioid therapy, clinicians should optimize other therapies and work with patients to taper opioids to lower dosages or to taper and discontinue opioids.</a:t>
            </a:r>
            <a:endParaRPr lang="en-US" sz="1200" dirty="0"/>
          </a:p>
        </p:txBody>
      </p:sp>
      <p:sp>
        <p:nvSpPr>
          <p:cNvPr id="4" name="Slide Number Placeholder 3"/>
          <p:cNvSpPr>
            <a:spLocks noGrp="1"/>
          </p:cNvSpPr>
          <p:nvPr>
            <p:ph type="sldNum" sz="quarter" idx="5"/>
          </p:nvPr>
        </p:nvSpPr>
        <p:spPr/>
        <p:txBody>
          <a:bodyPr/>
          <a:lstStyle/>
          <a:p>
            <a:fld id="{9DC60618-B550-4C4E-9FB0-9BE6B4AF528E}" type="slidenum">
              <a:rPr lang="en-US" smtClean="0"/>
              <a:t>26</a:t>
            </a:fld>
            <a:endParaRPr lang="en-US"/>
          </a:p>
        </p:txBody>
      </p:sp>
    </p:spTree>
    <p:extLst>
      <p:ext uri="{BB962C8B-B14F-4D97-AF65-F5344CB8AC3E}">
        <p14:creationId xmlns:p14="http://schemas.microsoft.com/office/powerpoint/2010/main" val="1494711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8: </a:t>
            </a:r>
            <a:r>
              <a:rPr lang="en-US" dirty="0">
                <a:solidFill>
                  <a:srgbClr val="191919"/>
                </a:solidFill>
                <a:latin typeface="TradeGothic"/>
              </a:rPr>
              <a:t>Before starting and periodically during continuation of opioid therapy, clinicians should evaluate risk factors for opioid-related harms. Clinicians should incorporate into the management plan strategies to mitigate risk, including considering offering naloxone when factors that increase risk for opioid overdose, such as history of overdose, history of substance use disorder, higher opioid dosages (</a:t>
            </a:r>
            <a:r>
              <a:rPr lang="en-US" dirty="0">
                <a:solidFill>
                  <a:srgbClr val="191919"/>
                </a:solidFill>
                <a:latin typeface="Symbol" pitchFamily="2" charset="2"/>
              </a:rPr>
              <a:t>≥</a:t>
            </a:r>
            <a:r>
              <a:rPr lang="en-US" dirty="0">
                <a:solidFill>
                  <a:srgbClr val="191919"/>
                </a:solidFill>
                <a:latin typeface="TradeGothic"/>
              </a:rPr>
              <a:t>50 MME/day), or concurrent benzodiazepine use, are present. </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27</a:t>
            </a:fld>
            <a:endParaRPr lang="en-US"/>
          </a:p>
        </p:txBody>
      </p:sp>
    </p:spTree>
    <p:extLst>
      <p:ext uri="{BB962C8B-B14F-4D97-AF65-F5344CB8AC3E}">
        <p14:creationId xmlns:p14="http://schemas.microsoft.com/office/powerpoint/2010/main" val="321835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8: </a:t>
            </a:r>
            <a:r>
              <a:rPr lang="en-US" dirty="0">
                <a:solidFill>
                  <a:srgbClr val="191919"/>
                </a:solidFill>
                <a:latin typeface="TradeGothic"/>
              </a:rPr>
              <a:t>Before starting and periodically during continuation of opioid therapy, clinicians should evaluate risk factors for opioid-related harms. Clinicians should incorporate into the management plan strategies to mitigate risk, including considering offering naloxone when factors that increase risk for opioid overdose, such as history of overdose, history of substance use disorder, higher opioid dosages (</a:t>
            </a:r>
            <a:r>
              <a:rPr lang="en-US" dirty="0">
                <a:solidFill>
                  <a:srgbClr val="191919"/>
                </a:solidFill>
                <a:latin typeface="Symbol" pitchFamily="2" charset="2"/>
              </a:rPr>
              <a:t>≥</a:t>
            </a:r>
            <a:r>
              <a:rPr lang="en-US" dirty="0">
                <a:solidFill>
                  <a:srgbClr val="191919"/>
                </a:solidFill>
                <a:latin typeface="TradeGothic"/>
              </a:rPr>
              <a:t>50 MME/day), or concurrent benzodiazepine use, are present. </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28</a:t>
            </a:fld>
            <a:endParaRPr lang="en-US"/>
          </a:p>
        </p:txBody>
      </p:sp>
    </p:spTree>
    <p:extLst>
      <p:ext uri="{BB962C8B-B14F-4D97-AF65-F5344CB8AC3E}">
        <p14:creationId xmlns:p14="http://schemas.microsoft.com/office/powerpoint/2010/main" val="2008547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Recommendation 9: Clinicians should review the patient’s history of controlled substance prescriptions using state prescription drug monitoring program (PDMP) data to determine whether the patient is receiving opioid dosages or dangerous combinations that put him or her at high risk for overdose. Clinicians should review PDMP data when starting opioid therapy for chronic pain and periodically during opioid therapy for chronic pain, ranging from every prescription to every 3 months.</a:t>
            </a:r>
            <a:r>
              <a:rPr lang="en-US" dirty="0">
                <a:effectLst/>
              </a:rPr>
              <a:t>  Local implementations may wish to configure the timing for review of PDMP data based on local regulation and clinical need.</a:t>
            </a:r>
            <a:endParaRPr lang="en-US" sz="120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C60618-B550-4C4E-9FB0-9BE6B4AF528E}" type="slidenum">
              <a:rPr lang="en-US" smtClean="0"/>
              <a:t>29</a:t>
            </a:fld>
            <a:endParaRPr lang="en-US"/>
          </a:p>
        </p:txBody>
      </p:sp>
    </p:spTree>
    <p:extLst>
      <p:ext uri="{BB962C8B-B14F-4D97-AF65-F5344CB8AC3E}">
        <p14:creationId xmlns:p14="http://schemas.microsoft.com/office/powerpoint/2010/main" val="836907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Recommendation 9: Clinicians should review the patient’s history of controlled substance prescriptions using state prescription drug monitoring program (PDMP) data to determine whether the patient is receiving opioid dosages or dangerous combinations that put him or her at high risk for overdose. Clinicians should review PDMP data when starting opioid therapy for chronic pain and periodically during opioid therapy for chronic pain, ranging from every prescription to every 3 months.</a:t>
            </a:r>
            <a:r>
              <a:rPr lang="en-US" dirty="0">
                <a:effectLst/>
              </a:rPr>
              <a:t>  Local implementations may wish to configure the timing for review of PDMP data based on local regulation and clinical need.</a:t>
            </a:r>
            <a:endParaRPr lang="en-US" sz="120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C60618-B550-4C4E-9FB0-9BE6B4AF528E}" type="slidenum">
              <a:rPr lang="en-US" smtClean="0"/>
              <a:t>30</a:t>
            </a:fld>
            <a:endParaRPr lang="en-US"/>
          </a:p>
        </p:txBody>
      </p:sp>
    </p:spTree>
    <p:extLst>
      <p:ext uri="{BB962C8B-B14F-4D97-AF65-F5344CB8AC3E}">
        <p14:creationId xmlns:p14="http://schemas.microsoft.com/office/powerpoint/2010/main" val="4205441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 Nonpharmacologic therapy and nonopioid pharmacologic therapy are preferred for chronic pain. Clinicians should consider opioid therapy only if expected benefits for both pain and function are anticipated to outweigh risks to the patient. If opioids are used, they should be combined with nonpharmacologic therapy and nonopioid pharmacologic therapy, as appropriate. </a:t>
            </a:r>
          </a:p>
          <a:p>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4</a:t>
            </a:fld>
            <a:endParaRPr lang="en-US"/>
          </a:p>
        </p:txBody>
      </p:sp>
    </p:spTree>
    <p:extLst>
      <p:ext uri="{BB962C8B-B14F-4D97-AF65-F5344CB8AC3E}">
        <p14:creationId xmlns:p14="http://schemas.microsoft.com/office/powerpoint/2010/main" val="1196125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Recommendation 10: </a:t>
            </a:r>
            <a:r>
              <a:rPr lang="en-US" dirty="0">
                <a:solidFill>
                  <a:srgbClr val="191919"/>
                </a:solidFill>
                <a:latin typeface="TradeGothic"/>
              </a:rPr>
              <a:t>When prescribing opioids for chronic pain, clinicians should use urine drug testing before starting opioid therapy and consider urine drug testing at least annually to assess for prescribed medications as well as other controlled prescription drugs and illicit drugs. </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31</a:t>
            </a:fld>
            <a:endParaRPr lang="en-US"/>
          </a:p>
        </p:txBody>
      </p:sp>
    </p:spTree>
    <p:extLst>
      <p:ext uri="{BB962C8B-B14F-4D97-AF65-F5344CB8AC3E}">
        <p14:creationId xmlns:p14="http://schemas.microsoft.com/office/powerpoint/2010/main" val="4044411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Recommendation 10: </a:t>
            </a:r>
            <a:r>
              <a:rPr lang="en-US" dirty="0">
                <a:solidFill>
                  <a:srgbClr val="191919"/>
                </a:solidFill>
                <a:latin typeface="TradeGothic"/>
              </a:rPr>
              <a:t>When prescribing opioids for chronic pain, clinicians should use urine drug testing before starting opioid therapy and consider urine drug testing at least annually to assess for prescribed medications as well as other controlled prescription drugs and illicit drugs. </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32</a:t>
            </a:fld>
            <a:endParaRPr lang="en-US"/>
          </a:p>
        </p:txBody>
      </p:sp>
    </p:spTree>
    <p:extLst>
      <p:ext uri="{BB962C8B-B14F-4D97-AF65-F5344CB8AC3E}">
        <p14:creationId xmlns:p14="http://schemas.microsoft.com/office/powerpoint/2010/main" val="2518398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Recommendation 10: </a:t>
            </a:r>
            <a:r>
              <a:rPr lang="en-US" dirty="0">
                <a:solidFill>
                  <a:srgbClr val="191919"/>
                </a:solidFill>
                <a:latin typeface="TradeGothic"/>
              </a:rPr>
              <a:t>When prescribing opioids for chronic pain, clinicians should use urine drug testing before starting opioid therapy and consider urine drug testing at least annually to assess for prescribed medications as well as other controlled prescription drugs and illicit drugs. </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33</a:t>
            </a:fld>
            <a:endParaRPr lang="en-US"/>
          </a:p>
        </p:txBody>
      </p:sp>
    </p:spTree>
    <p:extLst>
      <p:ext uri="{BB962C8B-B14F-4D97-AF65-F5344CB8AC3E}">
        <p14:creationId xmlns:p14="http://schemas.microsoft.com/office/powerpoint/2010/main" val="82306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Recommendation 10: </a:t>
            </a:r>
            <a:r>
              <a:rPr lang="en-US" dirty="0">
                <a:solidFill>
                  <a:srgbClr val="191919"/>
                </a:solidFill>
                <a:latin typeface="TradeGothic"/>
              </a:rPr>
              <a:t>When prescribing opioids for chronic pain, clinicians should use urine drug testing before starting opioid therapy and consider urine drug testing at least annually to assess for prescribed medications as well as other controlled prescription drugs and illicit drugs. </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34</a:t>
            </a:fld>
            <a:endParaRPr lang="en-US"/>
          </a:p>
        </p:txBody>
      </p:sp>
    </p:spTree>
    <p:extLst>
      <p:ext uri="{BB962C8B-B14F-4D97-AF65-F5344CB8AC3E}">
        <p14:creationId xmlns:p14="http://schemas.microsoft.com/office/powerpoint/2010/main" val="39063862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Recommendation 10: </a:t>
            </a:r>
            <a:r>
              <a:rPr lang="en-US" dirty="0">
                <a:solidFill>
                  <a:srgbClr val="191919"/>
                </a:solidFill>
                <a:latin typeface="TradeGothic"/>
              </a:rPr>
              <a:t>When prescribing opioids for chronic pain, clinicians should use urine drug testing before starting opioid therapy and consider urine drug testing at least annually to assess for prescribed medications as well as other controlled prescription drugs and illicit drugs. </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35</a:t>
            </a:fld>
            <a:endParaRPr lang="en-US"/>
          </a:p>
        </p:txBody>
      </p:sp>
    </p:spTree>
    <p:extLst>
      <p:ext uri="{BB962C8B-B14F-4D97-AF65-F5344CB8AC3E}">
        <p14:creationId xmlns:p14="http://schemas.microsoft.com/office/powerpoint/2010/main" val="955181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Recommendation 11: </a:t>
            </a:r>
            <a:r>
              <a:rPr lang="en-US" dirty="0">
                <a:solidFill>
                  <a:srgbClr val="191919"/>
                </a:solidFill>
                <a:latin typeface="TradeGothic"/>
              </a:rPr>
              <a:t>Clinicians should avoid prescribing opioid pain medication and benzodiazepines concurrently whenever possible. </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36</a:t>
            </a:fld>
            <a:endParaRPr lang="en-US"/>
          </a:p>
        </p:txBody>
      </p:sp>
    </p:spTree>
    <p:extLst>
      <p:ext uri="{BB962C8B-B14F-4D97-AF65-F5344CB8AC3E}">
        <p14:creationId xmlns:p14="http://schemas.microsoft.com/office/powerpoint/2010/main" val="198967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Recommendation 11: </a:t>
            </a:r>
            <a:r>
              <a:rPr lang="en-US" dirty="0">
                <a:solidFill>
                  <a:srgbClr val="191919"/>
                </a:solidFill>
                <a:latin typeface="TradeGothic"/>
              </a:rPr>
              <a:t>Clinicians should avoid prescribing opioid pain medication and benzodiazepines concurrently whenever possible. </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37</a:t>
            </a:fld>
            <a:endParaRPr lang="en-US"/>
          </a:p>
        </p:txBody>
      </p:sp>
    </p:spTree>
    <p:extLst>
      <p:ext uri="{BB962C8B-B14F-4D97-AF65-F5344CB8AC3E}">
        <p14:creationId xmlns:p14="http://schemas.microsoft.com/office/powerpoint/2010/main" val="178683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12: Clinicians should offer or arrange evidence-based treatment (usually medication assisted treatment with buprenorphine or methadone in combination with behavioral therapies) for patients with opioid use disorder age 18 or older. Local implementations may wish to change age criteria based on local factors and local consideration.</a:t>
            </a:r>
          </a:p>
        </p:txBody>
      </p:sp>
      <p:sp>
        <p:nvSpPr>
          <p:cNvPr id="4" name="Slide Number Placeholder 3"/>
          <p:cNvSpPr>
            <a:spLocks noGrp="1"/>
          </p:cNvSpPr>
          <p:nvPr>
            <p:ph type="sldNum" sz="quarter" idx="5"/>
          </p:nvPr>
        </p:nvSpPr>
        <p:spPr/>
        <p:txBody>
          <a:bodyPr/>
          <a:lstStyle/>
          <a:p>
            <a:fld id="{9DC60618-B550-4C4E-9FB0-9BE6B4AF528E}" type="slidenum">
              <a:rPr lang="en-US" smtClean="0"/>
              <a:t>40</a:t>
            </a:fld>
            <a:endParaRPr lang="en-US"/>
          </a:p>
        </p:txBody>
      </p:sp>
    </p:spTree>
    <p:extLst>
      <p:ext uri="{BB962C8B-B14F-4D97-AF65-F5344CB8AC3E}">
        <p14:creationId xmlns:p14="http://schemas.microsoft.com/office/powerpoint/2010/main" val="31794478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12: Clinicians should offer or arrange evidence-based treatment (usually medication assisted treatment with buprenorphine or methadone in combination with behavioral therapies) for patients with opioid use disorder age 18 or older. Local implementations may wish to change age criteria based on local factors and local consideration.</a:t>
            </a:r>
          </a:p>
        </p:txBody>
      </p:sp>
      <p:sp>
        <p:nvSpPr>
          <p:cNvPr id="4" name="Slide Number Placeholder 3"/>
          <p:cNvSpPr>
            <a:spLocks noGrp="1"/>
          </p:cNvSpPr>
          <p:nvPr>
            <p:ph type="sldNum" sz="quarter" idx="5"/>
          </p:nvPr>
        </p:nvSpPr>
        <p:spPr/>
        <p:txBody>
          <a:bodyPr/>
          <a:lstStyle/>
          <a:p>
            <a:fld id="{9DC60618-B550-4C4E-9FB0-9BE6B4AF528E}" type="slidenum">
              <a:rPr lang="en-US" smtClean="0"/>
              <a:t>41</a:t>
            </a:fld>
            <a:endParaRPr lang="en-US"/>
          </a:p>
        </p:txBody>
      </p:sp>
    </p:spTree>
    <p:extLst>
      <p:ext uri="{BB962C8B-B14F-4D97-AF65-F5344CB8AC3E}">
        <p14:creationId xmlns:p14="http://schemas.microsoft.com/office/powerpoint/2010/main" val="274713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1: Opioid Review Useful.  Multiple recommendations use this sub-routine. The primary goal is to determine if the patient has a condition indicating end-of-life, thereby indicating that opioids use is most likely due to palliative care.  The sub-routine provides several options that individual sites may decide to implement but it provides local implementations to address only those data elements deemed appropriate by local clinical review panels and for which workflow to obtain the required structured data are feasible and reliable. The four data retrievals determine (a) age &lt; 18 years, and five data retrievals that represent indication of (b) sickle cell disease, (b) conditions indicating limited life expectancy, (c) an order for opioid agents used for end of life treatment which may be configured for local use, (d) an order for palliative care, and (e) malignancies that indicate end-stage disease with options for configuring a local system for more restrictive set of terminal cancer diagnoses, or a more expansive set of cancer diagnoses. Information from pilots suggests that some physicians may not trust EHR data to determine disease activity; hence, in some implementations, providers may prefer to manually request to turn off alerts for a given patient rather than systematically excluding all patients with potentially active disease.  Further, local implementations may wish to change age criteria based on local factors and local consideration.</a:t>
            </a:r>
          </a:p>
        </p:txBody>
      </p:sp>
      <p:sp>
        <p:nvSpPr>
          <p:cNvPr id="4" name="Slide Number Placeholder 3"/>
          <p:cNvSpPr>
            <a:spLocks noGrp="1"/>
          </p:cNvSpPr>
          <p:nvPr>
            <p:ph type="sldNum" sz="quarter" idx="5"/>
          </p:nvPr>
        </p:nvSpPr>
        <p:spPr/>
        <p:txBody>
          <a:bodyPr/>
          <a:lstStyle/>
          <a:p>
            <a:fld id="{9DC60618-B550-4C4E-9FB0-9BE6B4AF528E}" type="slidenum">
              <a:rPr lang="en-US" smtClean="0"/>
              <a:t>5</a:t>
            </a:fld>
            <a:endParaRPr lang="en-US"/>
          </a:p>
        </p:txBody>
      </p:sp>
    </p:spTree>
    <p:extLst>
      <p:ext uri="{BB962C8B-B14F-4D97-AF65-F5344CB8AC3E}">
        <p14:creationId xmlns:p14="http://schemas.microsoft.com/office/powerpoint/2010/main" val="3683957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1: Opioid Review Useful.  Multiple recommendations use this sub-routine. The primary goal is to determine if the patient has a condition indicating end-of-life, thereby indicating that opioids use is most likely due to palliative care.  The sub-routine provides several options that individual sites may decide to implement but it provides local implementations to address only those data elements deemed appropriate by local clinical review panels and for which workflow to obtain the required structured data are feasible and reliable. The four data retrievals determine (a) age &lt; 18 years, and three data retrievals that represent indication of end-of-life including (b) conditions indicating limited life expectancy, (c) an order for palliative care, and (d) malignancies that indicate end-stage disease. Information from pilots suggests that some physicians may not trust EHR data to determine disease activity; hence, in some implementations, providers may prefer to manually request to turn off alerts for a given patient rather than systematically excluding all patients with potentially active disease.  Further, local implementations may wish to change age criteria based on local factors and local consideration.</a:t>
            </a:r>
          </a:p>
        </p:txBody>
      </p:sp>
      <p:sp>
        <p:nvSpPr>
          <p:cNvPr id="4" name="Slide Number Placeholder 3"/>
          <p:cNvSpPr>
            <a:spLocks noGrp="1"/>
          </p:cNvSpPr>
          <p:nvPr>
            <p:ph type="sldNum" sz="quarter" idx="5"/>
          </p:nvPr>
        </p:nvSpPr>
        <p:spPr/>
        <p:txBody>
          <a:bodyPr/>
          <a:lstStyle/>
          <a:p>
            <a:fld id="{9DC60618-B550-4C4E-9FB0-9BE6B4AF528E}" type="slidenum">
              <a:rPr lang="en-US" smtClean="0"/>
              <a:t>6</a:t>
            </a:fld>
            <a:endParaRPr lang="en-US"/>
          </a:p>
        </p:txBody>
      </p:sp>
    </p:spTree>
    <p:extLst>
      <p:ext uri="{BB962C8B-B14F-4D97-AF65-F5344CB8AC3E}">
        <p14:creationId xmlns:p14="http://schemas.microsoft.com/office/powerpoint/2010/main" val="1074019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Sub-routine 2: Opioid naive. This sub-routine searches for evidence of opioid usage within the page 90-days (based on evidence of prescriptions, dispensing events or patient-reported opioid usage. Individual implementing organizations may have access to all or, only some of these data sources; therefore, local implementations may only use parts of this sub-routine. Those for whom the expression concludes true are considered opioid naïve; those for whom the expression concludes false are considered more chronic. Local implementations may choose to consider frequency for review of prior opioid use with shorter or longer time frames than 90 days.</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Implement one global configuration point to set all past medication queries at each particular site: “Can the implementing EHR support queries for past medications by date range? Yes or No”</a:t>
            </a:r>
          </a:p>
          <a:p>
            <a:r>
              <a:rPr lang="en-US" sz="1200" i="1" kern="1200" dirty="0">
                <a:solidFill>
                  <a:schemeClr val="tx1"/>
                </a:solidFill>
                <a:effectLst/>
                <a:latin typeface="+mn-lt"/>
                <a:ea typeface="+mn-ea"/>
                <a:cs typeface="+mn-cs"/>
              </a:rPr>
              <a:t>An evaluation to determine if a patient is opioid naive is not possible when a EHR system does not support queries for past medications by date range. </a:t>
            </a: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C60618-B550-4C4E-9FB0-9BE6B4AF528E}" type="slidenum">
              <a:rPr lang="en-US" smtClean="0"/>
              <a:t>7</a:t>
            </a:fld>
            <a:endParaRPr lang="en-US"/>
          </a:p>
        </p:txBody>
      </p:sp>
    </p:spTree>
    <p:extLst>
      <p:ext uri="{BB962C8B-B14F-4D97-AF65-F5344CB8AC3E}">
        <p14:creationId xmlns:p14="http://schemas.microsoft.com/office/powerpoint/2010/main" val="1471737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Sub-routine 2: Opioid naive. This sub-routine searches for evidence of opioid usage within the page 90-days (based on evidence of prescriptions, dispensing events or patient-reported opioid usage. Individual implementing organizations may have access to all or, only some of these data sources; therefore, local implementations may only use parts of this sub-routine. Those for whom the expression concludes true are considered opioid naïve; those for whom the expression concludes false are considered more chronic.</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Implement one global configuration point to set all past medication queries at each particular site: “Can the implementing EHR support queries for past medications by date range? Yes or No”</a:t>
            </a:r>
          </a:p>
          <a:p>
            <a:r>
              <a:rPr lang="en-US" sz="1200" i="1" kern="1200" dirty="0">
                <a:solidFill>
                  <a:schemeClr val="tx1"/>
                </a:solidFill>
                <a:effectLst/>
                <a:latin typeface="+mn-lt"/>
                <a:ea typeface="+mn-ea"/>
                <a:cs typeface="+mn-cs"/>
              </a:rPr>
              <a:t>An evaluation to determine if a patient is opioid naive is not possible when a EHR system does not support queries for past medications by date range.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8</a:t>
            </a:fld>
            <a:endParaRPr lang="en-US"/>
          </a:p>
        </p:txBody>
      </p:sp>
    </p:spTree>
    <p:extLst>
      <p:ext uri="{BB962C8B-B14F-4D97-AF65-F5344CB8AC3E}">
        <p14:creationId xmlns:p14="http://schemas.microsoft.com/office/powerpoint/2010/main" val="329837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Sub-Routine 3: Active Cancer Treatment. The sub-routine requires two office visits during the previous 12 months to assure the patient is a member of the practice. Further, it addresses office visits with an oncology specialist, OR a visit for a known malignant cancer condition defined by the CDC value set. </a:t>
            </a:r>
          </a:p>
        </p:txBody>
      </p:sp>
      <p:sp>
        <p:nvSpPr>
          <p:cNvPr id="4" name="Slide Number Placeholder 3"/>
          <p:cNvSpPr>
            <a:spLocks noGrp="1"/>
          </p:cNvSpPr>
          <p:nvPr>
            <p:ph type="sldNum" sz="quarter" idx="5"/>
          </p:nvPr>
        </p:nvSpPr>
        <p:spPr/>
        <p:txBody>
          <a:bodyPr/>
          <a:lstStyle/>
          <a:p>
            <a:fld id="{9DC60618-B550-4C4E-9FB0-9BE6B4AF528E}" type="slidenum">
              <a:rPr lang="en-US" smtClean="0"/>
              <a:t>9</a:t>
            </a:fld>
            <a:endParaRPr lang="en-US"/>
          </a:p>
        </p:txBody>
      </p:sp>
    </p:spTree>
    <p:extLst>
      <p:ext uri="{BB962C8B-B14F-4D97-AF65-F5344CB8AC3E}">
        <p14:creationId xmlns:p14="http://schemas.microsoft.com/office/powerpoint/2010/main" val="3094837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3: Active Cancer Treatment. The sub-routine requires two office visits during the previous 12 months to assure the patient is a member of the practice. Further, it addresses office visits with an oncology specialist, OR a visit for a known malignant cancer condition defined by the CDC value set.</a:t>
            </a:r>
          </a:p>
        </p:txBody>
      </p:sp>
      <p:sp>
        <p:nvSpPr>
          <p:cNvPr id="4" name="Slide Number Placeholder 3"/>
          <p:cNvSpPr>
            <a:spLocks noGrp="1"/>
          </p:cNvSpPr>
          <p:nvPr>
            <p:ph type="sldNum" sz="quarter" idx="5"/>
          </p:nvPr>
        </p:nvSpPr>
        <p:spPr/>
        <p:txBody>
          <a:bodyPr/>
          <a:lstStyle/>
          <a:p>
            <a:fld id="{9DC60618-B550-4C4E-9FB0-9BE6B4AF528E}" type="slidenum">
              <a:rPr lang="en-US" smtClean="0"/>
              <a:t>10</a:t>
            </a:fld>
            <a:endParaRPr lang="en-US"/>
          </a:p>
        </p:txBody>
      </p:sp>
    </p:spTree>
    <p:extLst>
      <p:ext uri="{BB962C8B-B14F-4D97-AF65-F5344CB8AC3E}">
        <p14:creationId xmlns:p14="http://schemas.microsoft.com/office/powerpoint/2010/main" val="273313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9CC-6169-EE47-8A42-0B9A136AF8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46379-EB7D-F140-AAD2-2A64EDEAE0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4D8EE5-A49A-8548-86B1-7BE95A9BEB9E}"/>
              </a:ext>
            </a:extLst>
          </p:cNvPr>
          <p:cNvSpPr>
            <a:spLocks noGrp="1"/>
          </p:cNvSpPr>
          <p:nvPr>
            <p:ph type="dt" sz="half" idx="10"/>
          </p:nvPr>
        </p:nvSpPr>
        <p:spPr/>
        <p:txBody>
          <a:bodyPr/>
          <a:lstStyle/>
          <a:p>
            <a:fld id="{B050169C-D840-EF4D-96A4-D376BAA6270D}" type="datetimeFigureOut">
              <a:rPr lang="en-US" smtClean="0"/>
              <a:t>6/28/22</a:t>
            </a:fld>
            <a:endParaRPr lang="en-US"/>
          </a:p>
        </p:txBody>
      </p:sp>
      <p:sp>
        <p:nvSpPr>
          <p:cNvPr id="5" name="Footer Placeholder 4">
            <a:extLst>
              <a:ext uri="{FF2B5EF4-FFF2-40B4-BE49-F238E27FC236}">
                <a16:creationId xmlns:a16="http://schemas.microsoft.com/office/drawing/2014/main" id="{31476023-500E-EC48-91DD-E39F7033E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B613B-B9D5-1647-A8DC-3A625F294D70}"/>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32841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B284-E37C-8448-A3F3-523608A8E6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816561-5A5F-B840-BD4D-1F427399D3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248B4-F223-5C45-9879-DDC888FE16FF}"/>
              </a:ext>
            </a:extLst>
          </p:cNvPr>
          <p:cNvSpPr>
            <a:spLocks noGrp="1"/>
          </p:cNvSpPr>
          <p:nvPr>
            <p:ph type="dt" sz="half" idx="10"/>
          </p:nvPr>
        </p:nvSpPr>
        <p:spPr/>
        <p:txBody>
          <a:bodyPr/>
          <a:lstStyle/>
          <a:p>
            <a:fld id="{B050169C-D840-EF4D-96A4-D376BAA6270D}" type="datetimeFigureOut">
              <a:rPr lang="en-US" smtClean="0"/>
              <a:t>6/28/22</a:t>
            </a:fld>
            <a:endParaRPr lang="en-US"/>
          </a:p>
        </p:txBody>
      </p:sp>
      <p:sp>
        <p:nvSpPr>
          <p:cNvPr id="5" name="Footer Placeholder 4">
            <a:extLst>
              <a:ext uri="{FF2B5EF4-FFF2-40B4-BE49-F238E27FC236}">
                <a16:creationId xmlns:a16="http://schemas.microsoft.com/office/drawing/2014/main" id="{3E757A95-1F7D-A54F-9EA0-6E26EF58E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F1BA9-498F-2347-BCE0-1C3553B834B4}"/>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422727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C787A-815A-C247-B300-393436049F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013F9F-4131-A548-93F5-79A3965FE0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20C04-D372-4949-93F0-373CB8EA1256}"/>
              </a:ext>
            </a:extLst>
          </p:cNvPr>
          <p:cNvSpPr>
            <a:spLocks noGrp="1"/>
          </p:cNvSpPr>
          <p:nvPr>
            <p:ph type="dt" sz="half" idx="10"/>
          </p:nvPr>
        </p:nvSpPr>
        <p:spPr/>
        <p:txBody>
          <a:bodyPr/>
          <a:lstStyle/>
          <a:p>
            <a:fld id="{B050169C-D840-EF4D-96A4-D376BAA6270D}" type="datetimeFigureOut">
              <a:rPr lang="en-US" smtClean="0"/>
              <a:t>6/28/22</a:t>
            </a:fld>
            <a:endParaRPr lang="en-US"/>
          </a:p>
        </p:txBody>
      </p:sp>
      <p:sp>
        <p:nvSpPr>
          <p:cNvPr id="5" name="Footer Placeholder 4">
            <a:extLst>
              <a:ext uri="{FF2B5EF4-FFF2-40B4-BE49-F238E27FC236}">
                <a16:creationId xmlns:a16="http://schemas.microsoft.com/office/drawing/2014/main" id="{45EE4536-1FE8-9944-96A8-7B2E9C333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64F8A-63FD-5047-B6DD-519CB448C91E}"/>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28448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A1F2-6617-4C4D-B775-1C1EC52BE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9F2EA-AF5A-5B45-8787-3EF56AD17F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D4FCE-C7DE-834C-97D8-822890CD426C}"/>
              </a:ext>
            </a:extLst>
          </p:cNvPr>
          <p:cNvSpPr>
            <a:spLocks noGrp="1"/>
          </p:cNvSpPr>
          <p:nvPr>
            <p:ph type="dt" sz="half" idx="10"/>
          </p:nvPr>
        </p:nvSpPr>
        <p:spPr/>
        <p:txBody>
          <a:bodyPr/>
          <a:lstStyle/>
          <a:p>
            <a:fld id="{B050169C-D840-EF4D-96A4-D376BAA6270D}" type="datetimeFigureOut">
              <a:rPr lang="en-US" smtClean="0"/>
              <a:t>6/28/22</a:t>
            </a:fld>
            <a:endParaRPr lang="en-US"/>
          </a:p>
        </p:txBody>
      </p:sp>
      <p:sp>
        <p:nvSpPr>
          <p:cNvPr id="5" name="Footer Placeholder 4">
            <a:extLst>
              <a:ext uri="{FF2B5EF4-FFF2-40B4-BE49-F238E27FC236}">
                <a16:creationId xmlns:a16="http://schemas.microsoft.com/office/drawing/2014/main" id="{D3ED19B4-C40E-1D45-9B7B-0153E7C3A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DCAF7-4B71-6542-B608-D151BB43BE76}"/>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105779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21DC-DA38-7D4A-A449-3B2FB623AC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74FE74-D6D5-3F46-B1B2-E405EDCC85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24AE99-9210-9249-92CB-A0AC0A65199B}"/>
              </a:ext>
            </a:extLst>
          </p:cNvPr>
          <p:cNvSpPr>
            <a:spLocks noGrp="1"/>
          </p:cNvSpPr>
          <p:nvPr>
            <p:ph type="dt" sz="half" idx="10"/>
          </p:nvPr>
        </p:nvSpPr>
        <p:spPr/>
        <p:txBody>
          <a:bodyPr/>
          <a:lstStyle/>
          <a:p>
            <a:fld id="{B050169C-D840-EF4D-96A4-D376BAA6270D}" type="datetimeFigureOut">
              <a:rPr lang="en-US" smtClean="0"/>
              <a:t>6/28/22</a:t>
            </a:fld>
            <a:endParaRPr lang="en-US"/>
          </a:p>
        </p:txBody>
      </p:sp>
      <p:sp>
        <p:nvSpPr>
          <p:cNvPr id="5" name="Footer Placeholder 4">
            <a:extLst>
              <a:ext uri="{FF2B5EF4-FFF2-40B4-BE49-F238E27FC236}">
                <a16:creationId xmlns:a16="http://schemas.microsoft.com/office/drawing/2014/main" id="{D14CDDBB-B22F-FB40-8D79-5DBFD1789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BEE02-E599-1D49-89A6-1E0D17A789CF}"/>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426035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550A-64C2-5144-9661-92A254847D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75639-E3C0-5741-87AA-36C06F0D66C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53ABF4-9C29-6041-9046-482652677A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04736F-690C-D744-ACFA-F1A028140A2B}"/>
              </a:ext>
            </a:extLst>
          </p:cNvPr>
          <p:cNvSpPr>
            <a:spLocks noGrp="1"/>
          </p:cNvSpPr>
          <p:nvPr>
            <p:ph type="dt" sz="half" idx="10"/>
          </p:nvPr>
        </p:nvSpPr>
        <p:spPr/>
        <p:txBody>
          <a:bodyPr/>
          <a:lstStyle/>
          <a:p>
            <a:fld id="{B050169C-D840-EF4D-96A4-D376BAA6270D}" type="datetimeFigureOut">
              <a:rPr lang="en-US" smtClean="0"/>
              <a:t>6/28/22</a:t>
            </a:fld>
            <a:endParaRPr lang="en-US"/>
          </a:p>
        </p:txBody>
      </p:sp>
      <p:sp>
        <p:nvSpPr>
          <p:cNvPr id="6" name="Footer Placeholder 5">
            <a:extLst>
              <a:ext uri="{FF2B5EF4-FFF2-40B4-BE49-F238E27FC236}">
                <a16:creationId xmlns:a16="http://schemas.microsoft.com/office/drawing/2014/main" id="{FFB3D0AD-BD53-B54C-9C29-CE560EFAA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66278-CFC7-174C-BE34-B37CD2739C11}"/>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22711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59B0-B833-2A48-BE72-BDAFDE1200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B224C-68A1-DA41-B4C7-1C4763E65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79BC20-C38D-D541-A2F5-E614527896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F038A0-25C1-D141-A701-593FE374D6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0E3D09-DE93-4B4F-83B2-55CD37EFF6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0BF1E9-DE95-AD48-A64F-BCFFA652F730}"/>
              </a:ext>
            </a:extLst>
          </p:cNvPr>
          <p:cNvSpPr>
            <a:spLocks noGrp="1"/>
          </p:cNvSpPr>
          <p:nvPr>
            <p:ph type="dt" sz="half" idx="10"/>
          </p:nvPr>
        </p:nvSpPr>
        <p:spPr/>
        <p:txBody>
          <a:bodyPr/>
          <a:lstStyle/>
          <a:p>
            <a:fld id="{B050169C-D840-EF4D-96A4-D376BAA6270D}" type="datetimeFigureOut">
              <a:rPr lang="en-US" smtClean="0"/>
              <a:t>6/28/22</a:t>
            </a:fld>
            <a:endParaRPr lang="en-US"/>
          </a:p>
        </p:txBody>
      </p:sp>
      <p:sp>
        <p:nvSpPr>
          <p:cNvPr id="8" name="Footer Placeholder 7">
            <a:extLst>
              <a:ext uri="{FF2B5EF4-FFF2-40B4-BE49-F238E27FC236}">
                <a16:creationId xmlns:a16="http://schemas.microsoft.com/office/drawing/2014/main" id="{4BE055E6-2448-8A4B-B83F-53EAAD08B3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A26F61-0C02-DF4A-A2BB-983ABAF38179}"/>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180497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940D-4C3B-FD49-8672-2AA6912F20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A2D717-52B4-4245-A8EE-AD2876AD3289}"/>
              </a:ext>
            </a:extLst>
          </p:cNvPr>
          <p:cNvSpPr>
            <a:spLocks noGrp="1"/>
          </p:cNvSpPr>
          <p:nvPr>
            <p:ph type="dt" sz="half" idx="10"/>
          </p:nvPr>
        </p:nvSpPr>
        <p:spPr/>
        <p:txBody>
          <a:bodyPr/>
          <a:lstStyle/>
          <a:p>
            <a:fld id="{B050169C-D840-EF4D-96A4-D376BAA6270D}" type="datetimeFigureOut">
              <a:rPr lang="en-US" smtClean="0"/>
              <a:t>6/28/22</a:t>
            </a:fld>
            <a:endParaRPr lang="en-US"/>
          </a:p>
        </p:txBody>
      </p:sp>
      <p:sp>
        <p:nvSpPr>
          <p:cNvPr id="4" name="Footer Placeholder 3">
            <a:extLst>
              <a:ext uri="{FF2B5EF4-FFF2-40B4-BE49-F238E27FC236}">
                <a16:creationId xmlns:a16="http://schemas.microsoft.com/office/drawing/2014/main" id="{71B3C9C3-F531-DA40-B22B-62396A4DE3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862A7-5C02-1342-BE5E-99557C6F7F78}"/>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3798266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7BB89-36F7-7041-A788-02394495104A}"/>
              </a:ext>
            </a:extLst>
          </p:cNvPr>
          <p:cNvSpPr>
            <a:spLocks noGrp="1"/>
          </p:cNvSpPr>
          <p:nvPr>
            <p:ph type="dt" sz="half" idx="10"/>
          </p:nvPr>
        </p:nvSpPr>
        <p:spPr/>
        <p:txBody>
          <a:bodyPr/>
          <a:lstStyle/>
          <a:p>
            <a:fld id="{B050169C-D840-EF4D-96A4-D376BAA6270D}" type="datetimeFigureOut">
              <a:rPr lang="en-US" smtClean="0"/>
              <a:t>6/28/22</a:t>
            </a:fld>
            <a:endParaRPr lang="en-US"/>
          </a:p>
        </p:txBody>
      </p:sp>
      <p:sp>
        <p:nvSpPr>
          <p:cNvPr id="3" name="Footer Placeholder 2">
            <a:extLst>
              <a:ext uri="{FF2B5EF4-FFF2-40B4-BE49-F238E27FC236}">
                <a16:creationId xmlns:a16="http://schemas.microsoft.com/office/drawing/2014/main" id="{D1E2B5DE-EC31-E24B-8D57-EC3136A47C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7F6681-04FF-8544-81A6-866EB8D40C5F}"/>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189022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169C-FF60-974A-8F30-76EE1C761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5A7E7A-6A31-2248-919B-B5A048CBC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7A1E52-5A65-3042-8795-3513E9AE3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57E048-EECB-CC4C-AC36-376BB90054E2}"/>
              </a:ext>
            </a:extLst>
          </p:cNvPr>
          <p:cNvSpPr>
            <a:spLocks noGrp="1"/>
          </p:cNvSpPr>
          <p:nvPr>
            <p:ph type="dt" sz="half" idx="10"/>
          </p:nvPr>
        </p:nvSpPr>
        <p:spPr/>
        <p:txBody>
          <a:bodyPr/>
          <a:lstStyle/>
          <a:p>
            <a:fld id="{B050169C-D840-EF4D-96A4-D376BAA6270D}" type="datetimeFigureOut">
              <a:rPr lang="en-US" smtClean="0"/>
              <a:t>6/28/22</a:t>
            </a:fld>
            <a:endParaRPr lang="en-US"/>
          </a:p>
        </p:txBody>
      </p:sp>
      <p:sp>
        <p:nvSpPr>
          <p:cNvPr id="6" name="Footer Placeholder 5">
            <a:extLst>
              <a:ext uri="{FF2B5EF4-FFF2-40B4-BE49-F238E27FC236}">
                <a16:creationId xmlns:a16="http://schemas.microsoft.com/office/drawing/2014/main" id="{EC126C65-7CC9-0540-9465-4986F638C0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D0C081-4924-5A47-B91A-0D6697A18AB2}"/>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195615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B260-C7F7-D746-8B2C-452F302E2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04D34B-504F-1342-863D-28A7C76E4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BB641B-DECB-2846-9E0E-3B4AA473D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91B1F5-4C9A-184E-8672-11F1BE2D1D0B}"/>
              </a:ext>
            </a:extLst>
          </p:cNvPr>
          <p:cNvSpPr>
            <a:spLocks noGrp="1"/>
          </p:cNvSpPr>
          <p:nvPr>
            <p:ph type="dt" sz="half" idx="10"/>
          </p:nvPr>
        </p:nvSpPr>
        <p:spPr/>
        <p:txBody>
          <a:bodyPr/>
          <a:lstStyle/>
          <a:p>
            <a:fld id="{B050169C-D840-EF4D-96A4-D376BAA6270D}" type="datetimeFigureOut">
              <a:rPr lang="en-US" smtClean="0"/>
              <a:t>6/28/22</a:t>
            </a:fld>
            <a:endParaRPr lang="en-US"/>
          </a:p>
        </p:txBody>
      </p:sp>
      <p:sp>
        <p:nvSpPr>
          <p:cNvPr id="6" name="Footer Placeholder 5">
            <a:extLst>
              <a:ext uri="{FF2B5EF4-FFF2-40B4-BE49-F238E27FC236}">
                <a16:creationId xmlns:a16="http://schemas.microsoft.com/office/drawing/2014/main" id="{56D6CF2A-5F23-5441-B8FE-BE1D95A41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6D27C-97F0-8246-9A06-D379C786D574}"/>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1175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35900D-7B77-3748-ACA3-30AAE3165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BDA96C-1FA7-144B-A4ED-237750DB4C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F5B49-6409-BF48-AD49-9BE5BFADE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0169C-D840-EF4D-96A4-D376BAA6270D}" type="datetimeFigureOut">
              <a:rPr lang="en-US" smtClean="0"/>
              <a:t>6/28/22</a:t>
            </a:fld>
            <a:endParaRPr lang="en-US"/>
          </a:p>
        </p:txBody>
      </p:sp>
      <p:sp>
        <p:nvSpPr>
          <p:cNvPr id="5" name="Footer Placeholder 4">
            <a:extLst>
              <a:ext uri="{FF2B5EF4-FFF2-40B4-BE49-F238E27FC236}">
                <a16:creationId xmlns:a16="http://schemas.microsoft.com/office/drawing/2014/main" id="{35536CDF-F6EC-0C4C-8551-1E160EC7D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39975C-006E-B743-99D4-C15EE41ED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916BB-B1B9-F04D-8835-68C93695272D}" type="slidenum">
              <a:rPr lang="en-US" smtClean="0"/>
              <a:t>‹#›</a:t>
            </a:fld>
            <a:endParaRPr lang="en-US"/>
          </a:p>
        </p:txBody>
      </p:sp>
    </p:spTree>
    <p:extLst>
      <p:ext uri="{BB962C8B-B14F-4D97-AF65-F5344CB8AC3E}">
        <p14:creationId xmlns:p14="http://schemas.microsoft.com/office/powerpoint/2010/main" val="16216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0FD0-9EB0-2B4A-B49D-FDE991B0F804}"/>
              </a:ext>
            </a:extLst>
          </p:cNvPr>
          <p:cNvSpPr>
            <a:spLocks noGrp="1"/>
          </p:cNvSpPr>
          <p:nvPr>
            <p:ph type="ctrTitle"/>
          </p:nvPr>
        </p:nvSpPr>
        <p:spPr/>
        <p:txBody>
          <a:bodyPr>
            <a:normAutofit fontScale="90000"/>
          </a:bodyPr>
          <a:lstStyle/>
          <a:p>
            <a:r>
              <a:rPr lang="en-US" dirty="0"/>
              <a:t>CDC Opioid Prescribing Guidelines: </a:t>
            </a:r>
            <a:br>
              <a:rPr lang="en-US" dirty="0"/>
            </a:br>
            <a:r>
              <a:rPr lang="en-US" sz="5300" dirty="0"/>
              <a:t>Recommendations 1, 2, 3, 4, 5, 6, 7, 8, 9, 10, 11, 12</a:t>
            </a:r>
          </a:p>
        </p:txBody>
      </p:sp>
      <p:sp>
        <p:nvSpPr>
          <p:cNvPr id="3" name="Subtitle 2">
            <a:extLst>
              <a:ext uri="{FF2B5EF4-FFF2-40B4-BE49-F238E27FC236}">
                <a16:creationId xmlns:a16="http://schemas.microsoft.com/office/drawing/2014/main" id="{0D596C78-CDFB-A243-B606-EB0AED7990A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1394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Sub-routine 3: Active Cancer Treatment</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1935629767"/>
              </p:ext>
            </p:extLst>
          </p:nvPr>
        </p:nvGraphicFramePr>
        <p:xfrm>
          <a:off x="522162" y="1269764"/>
          <a:ext cx="10515600" cy="519080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795603398"/>
                    </a:ext>
                  </a:extLst>
                </a:gridCol>
                <a:gridCol w="1232458">
                  <a:extLst>
                    <a:ext uri="{9D8B030D-6E8A-4147-A177-3AD203B41FA5}">
                      <a16:colId xmlns:a16="http://schemas.microsoft.com/office/drawing/2014/main" val="1665810937"/>
                    </a:ext>
                  </a:extLst>
                </a:gridCol>
                <a:gridCol w="4025342">
                  <a:extLst>
                    <a:ext uri="{9D8B030D-6E8A-4147-A177-3AD203B41FA5}">
                      <a16:colId xmlns:a16="http://schemas.microsoft.com/office/drawing/2014/main" val="1243888245"/>
                    </a:ext>
                  </a:extLst>
                </a:gridCol>
                <a:gridCol w="2628900">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Sub-routine 3: Active Cancer Treatment</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Two </a:t>
                      </a:r>
                      <a:br>
                        <a:rPr lang="en-US" sz="1800" dirty="0">
                          <a:effectLst/>
                          <a:latin typeface="Calibri" panose="020F0502020204030204" pitchFamily="34" charset="0"/>
                          <a:ea typeface="Times New Roman" panose="02020603050405020304" pitchFamily="18" charset="0"/>
                          <a:cs typeface="Calibri" panose="020F0502020204030204" pitchFamily="34" charset="0"/>
                        </a:rPr>
                      </a:br>
                      <a:r>
                        <a:rPr lang="en-US" sz="1800" dirty="0">
                          <a:effectLst/>
                          <a:latin typeface="Calibri" panose="020F0502020204030204" pitchFamily="34" charset="0"/>
                          <a:ea typeface="Times New Roman" panose="02020603050405020304" pitchFamily="18" charset="0"/>
                          <a:cs typeface="Calibri" panose="020F0502020204030204" pitchFamily="34" charset="0"/>
                        </a:rPr>
                        <a:t>office visits within the past 12 months</a:t>
                      </a:r>
                    </a:p>
                    <a:p>
                      <a:pPr marL="0" marR="0">
                        <a:lnSpc>
                          <a:spcPct val="90000"/>
                        </a:lnSpc>
                        <a:spcBef>
                          <a:spcPts val="0"/>
                        </a:spcBef>
                        <a:spcAft>
                          <a:spcPts val="0"/>
                        </a:spcAft>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Look for a minimum of two distinct encounters within 12 months of the date of the current visit for which each of the following is true:</a:t>
                      </a:r>
                    </a:p>
                    <a:p>
                      <a:pPr marL="285750" marR="0" indent="-285750">
                        <a:lnSpc>
                          <a:spcPct val="9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encounter diagnosis (primary or secondary or co-morbidity diagnosis) is listed in the CDC Malignant Cancer Conditions value set</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Office Visit</a:t>
                      </a:r>
                    </a:p>
                    <a:p>
                      <a:pPr marL="0" marR="0" indent="0">
                        <a:lnSpc>
                          <a:spcPct val="90000"/>
                        </a:lnSpc>
                        <a:spcBef>
                          <a:spcPts val="0"/>
                        </a:spcBef>
                        <a:spcAft>
                          <a:spcPts val="0"/>
                        </a:spcAft>
                        <a:buFont typeface="Arial" panose="020B0604020202020204" pitchFamily="34" charset="0"/>
                        <a:buNone/>
                      </a:pPr>
                      <a:endPar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4012149817"/>
                  </a:ext>
                </a:extLst>
              </a:tr>
              <a:tr h="538146">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Office visits with an oncology specialist present</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285750" marR="0" indent="-285750">
                        <a:lnSpc>
                          <a:spcPct val="9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encounter is performed by an oncologist as defined in the oncology specialty designations using the National Uniform Claim Committee (NUCC) classifications.</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Oncology specialty designations (NUCC)</a:t>
                      </a:r>
                    </a:p>
                    <a:p>
                      <a:pPr marL="0" marR="0" indent="0">
                        <a:lnSpc>
                          <a:spcPct val="90000"/>
                        </a:lnSpc>
                        <a:spcBef>
                          <a:spcPts val="0"/>
                        </a:spcBef>
                        <a:spcAft>
                          <a:spcPts val="0"/>
                        </a:spcAft>
                        <a:buFont typeface="Arial" panose="020B0604020202020204" pitchFamily="34" charset="0"/>
                        <a:buNone/>
                      </a:pPr>
                      <a:endPar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60356441"/>
                  </a:ext>
                </a:extLst>
              </a:tr>
              <a:tr h="538146">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Office visits including CDC malignant cancer condition</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encounter diagnosis (primary or secondary or co-morbidity diagnosis) is listed in the CDC Malignant Cancer Conditions value set</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CDC malignant cancer conditions</a:t>
                      </a:r>
                    </a:p>
                    <a:p>
                      <a:pPr marL="0" marR="0" indent="0">
                        <a:lnSpc>
                          <a:spcPct val="90000"/>
                        </a:lnSpc>
                        <a:spcBef>
                          <a:spcPts val="0"/>
                        </a:spcBef>
                        <a:spcAft>
                          <a:spcPts val="0"/>
                        </a:spcAft>
                        <a:buFont typeface="Arial" panose="020B0604020202020204" pitchFamily="34" charset="0"/>
                        <a:buNone/>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053512803"/>
                  </a:ext>
                </a:extLst>
              </a:tr>
            </a:tbl>
          </a:graphicData>
        </a:graphic>
      </p:graphicFrame>
    </p:spTree>
    <p:extLst>
      <p:ext uri="{BB962C8B-B14F-4D97-AF65-F5344CB8AC3E}">
        <p14:creationId xmlns:p14="http://schemas.microsoft.com/office/powerpoint/2010/main" val="41325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415968" y="497368"/>
            <a:ext cx="11210925" cy="744836"/>
          </a:xfrm>
          <a:solidFill>
            <a:schemeClr val="tx1"/>
          </a:solidFill>
        </p:spPr>
        <p:txBody>
          <a:bodyPr vert="horz" lIns="91440" tIns="45720" rIns="91440" bIns="45720" rtlCol="0" anchor="ctr">
            <a:normAutofit/>
          </a:bodyPr>
          <a:lstStyle/>
          <a:p>
            <a:pPr algn="ctr"/>
            <a:r>
              <a:rPr lang="en-US" sz="3200" kern="1200" dirty="0">
                <a:solidFill>
                  <a:schemeClr val="bg1"/>
                </a:solidFill>
                <a:latin typeface="+mj-lt"/>
                <a:ea typeface="+mj-ea"/>
                <a:cs typeface="+mj-cs"/>
              </a:rPr>
              <a:t>Sub-routine 4: Opioid order for subacute or chronic pain</a:t>
            </a:r>
          </a:p>
        </p:txBody>
      </p:sp>
      <p:sp>
        <p:nvSpPr>
          <p:cNvPr id="6" name="TextBox 5">
            <a:extLst>
              <a:ext uri="{FF2B5EF4-FFF2-40B4-BE49-F238E27FC236}">
                <a16:creationId xmlns:a16="http://schemas.microsoft.com/office/drawing/2014/main" id="{0F4ABAEB-A985-1449-A993-638AFC2C0AF0}"/>
              </a:ext>
            </a:extLst>
          </p:cNvPr>
          <p:cNvSpPr txBox="1"/>
          <p:nvPr/>
        </p:nvSpPr>
        <p:spPr>
          <a:xfrm>
            <a:off x="10236530" y="3550722"/>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071C5F37-2251-AE4C-88E5-EE532A97AD5B}"/>
              </a:ext>
            </a:extLst>
          </p:cNvPr>
          <p:cNvPicPr>
            <a:picLocks noChangeAspect="1"/>
          </p:cNvPicPr>
          <p:nvPr/>
        </p:nvPicPr>
        <p:blipFill>
          <a:blip r:embed="rId3"/>
          <a:stretch>
            <a:fillRect/>
          </a:stretch>
        </p:blipFill>
        <p:spPr>
          <a:xfrm>
            <a:off x="1462820" y="1668800"/>
            <a:ext cx="9262642" cy="4994223"/>
          </a:xfrm>
          <a:prstGeom prst="rect">
            <a:avLst/>
          </a:prstGeom>
        </p:spPr>
      </p:pic>
    </p:spTree>
    <p:extLst>
      <p:ext uri="{BB962C8B-B14F-4D97-AF65-F5344CB8AC3E}">
        <p14:creationId xmlns:p14="http://schemas.microsoft.com/office/powerpoint/2010/main" val="114353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normAutofit/>
          </a:bodyPr>
          <a:lstStyle/>
          <a:p>
            <a:r>
              <a:rPr lang="en-US" sz="3600" dirty="0"/>
              <a:t>Sub-routine 4: Opioid order for subacute or chronic pain</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3217546505"/>
              </p:ext>
            </p:extLst>
          </p:nvPr>
        </p:nvGraphicFramePr>
        <p:xfrm>
          <a:off x="248575" y="1269764"/>
          <a:ext cx="11718522" cy="3709474"/>
        </p:xfrm>
        <a:graphic>
          <a:graphicData uri="http://schemas.openxmlformats.org/drawingml/2006/table">
            <a:tbl>
              <a:tblPr firstRow="1" bandRow="1">
                <a:tableStyleId>{5C22544A-7EE6-4342-B048-85BDC9FD1C3A}</a:tableStyleId>
              </a:tblPr>
              <a:tblGrid>
                <a:gridCol w="2929630">
                  <a:extLst>
                    <a:ext uri="{9D8B030D-6E8A-4147-A177-3AD203B41FA5}">
                      <a16:colId xmlns:a16="http://schemas.microsoft.com/office/drawing/2014/main" val="1795603398"/>
                    </a:ext>
                  </a:extLst>
                </a:gridCol>
                <a:gridCol w="1373444">
                  <a:extLst>
                    <a:ext uri="{9D8B030D-6E8A-4147-A177-3AD203B41FA5}">
                      <a16:colId xmlns:a16="http://schemas.microsoft.com/office/drawing/2014/main" val="1665810937"/>
                    </a:ext>
                  </a:extLst>
                </a:gridCol>
                <a:gridCol w="4485818">
                  <a:extLst>
                    <a:ext uri="{9D8B030D-6E8A-4147-A177-3AD203B41FA5}">
                      <a16:colId xmlns:a16="http://schemas.microsoft.com/office/drawing/2014/main" val="1243888245"/>
                    </a:ext>
                  </a:extLst>
                </a:gridCol>
                <a:gridCol w="2929630">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Sub-routine 4: Opioid order for subacute or chronic pain</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 with expected supply duration &gt;= 28 days</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 with a supply duration of &gt;= 28 days</a:t>
                      </a:r>
                    </a:p>
                    <a:p>
                      <a:pPr marL="285750" marR="0" indent="-285750">
                        <a:lnSpc>
                          <a:spcPct val="9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Subacute definition = order for opioid analgesics with ambulatory misuse potential with a supply duration of one to two months.</a:t>
                      </a:r>
                    </a:p>
                    <a:p>
                      <a:pPr marL="285750" marR="0" indent="-285750">
                        <a:lnSpc>
                          <a:spcPct val="9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Chronic pain definition =  order for opioid analgesics with ambulatory misuse potential with a supply duration of &gt;= two months.</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3125721885"/>
                  </a:ext>
                </a:extLst>
              </a:tr>
            </a:tbl>
          </a:graphicData>
        </a:graphic>
      </p:graphicFrame>
    </p:spTree>
    <p:extLst>
      <p:ext uri="{BB962C8B-B14F-4D97-AF65-F5344CB8AC3E}">
        <p14:creationId xmlns:p14="http://schemas.microsoft.com/office/powerpoint/2010/main" val="189296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415968" y="497368"/>
            <a:ext cx="11210925" cy="744836"/>
          </a:xfrm>
          <a:solidFill>
            <a:schemeClr val="tx1"/>
          </a:solidFill>
        </p:spPr>
        <p:txBody>
          <a:bodyPr vert="horz" lIns="91440" tIns="45720" rIns="91440" bIns="45720" rtlCol="0" anchor="ctr">
            <a:normAutofit/>
          </a:bodyPr>
          <a:lstStyle/>
          <a:p>
            <a:pPr algn="ctr"/>
            <a:r>
              <a:rPr lang="en-US" sz="3200" kern="1200" dirty="0">
                <a:solidFill>
                  <a:schemeClr val="bg1"/>
                </a:solidFill>
                <a:latin typeface="+mj-lt"/>
                <a:ea typeface="+mj-ea"/>
                <a:cs typeface="+mj-cs"/>
              </a:rPr>
              <a:t>Sub-routine </a:t>
            </a:r>
            <a:r>
              <a:rPr lang="en-US" sz="3200" dirty="0">
                <a:solidFill>
                  <a:schemeClr val="bg1"/>
                </a:solidFill>
              </a:rPr>
              <a:t>5</a:t>
            </a:r>
            <a:r>
              <a:rPr lang="en-US" sz="3200" kern="1200" dirty="0">
                <a:solidFill>
                  <a:schemeClr val="bg1"/>
                </a:solidFill>
                <a:latin typeface="+mj-lt"/>
                <a:ea typeface="+mj-ea"/>
                <a:cs typeface="+mj-cs"/>
              </a:rPr>
              <a:t>: For acute pain</a:t>
            </a:r>
          </a:p>
        </p:txBody>
      </p:sp>
      <p:sp>
        <p:nvSpPr>
          <p:cNvPr id="6" name="TextBox 5">
            <a:extLst>
              <a:ext uri="{FF2B5EF4-FFF2-40B4-BE49-F238E27FC236}">
                <a16:creationId xmlns:a16="http://schemas.microsoft.com/office/drawing/2014/main" id="{0F4ABAEB-A985-1449-A993-638AFC2C0AF0}"/>
              </a:ext>
            </a:extLst>
          </p:cNvPr>
          <p:cNvSpPr txBox="1"/>
          <p:nvPr/>
        </p:nvSpPr>
        <p:spPr>
          <a:xfrm>
            <a:off x="10236530" y="3550722"/>
            <a:ext cx="184731" cy="369332"/>
          </a:xfrm>
          <a:prstGeom prst="rect">
            <a:avLst/>
          </a:prstGeom>
          <a:noFill/>
        </p:spPr>
        <p:txBody>
          <a:bodyPr wrap="none" rtlCol="0">
            <a:spAutoFit/>
          </a:bodyPr>
          <a:lstStyle/>
          <a:p>
            <a:endParaRPr lang="en-US" dirty="0"/>
          </a:p>
        </p:txBody>
      </p:sp>
      <p:pic>
        <p:nvPicPr>
          <p:cNvPr id="2" name="Picture 1">
            <a:extLst>
              <a:ext uri="{FF2B5EF4-FFF2-40B4-BE49-F238E27FC236}">
                <a16:creationId xmlns:a16="http://schemas.microsoft.com/office/drawing/2014/main" id="{CB2D6F73-CEB3-7740-9932-196E14216930}"/>
              </a:ext>
            </a:extLst>
          </p:cNvPr>
          <p:cNvPicPr>
            <a:picLocks noChangeAspect="1"/>
          </p:cNvPicPr>
          <p:nvPr/>
        </p:nvPicPr>
        <p:blipFill>
          <a:blip r:embed="rId3"/>
          <a:stretch>
            <a:fillRect/>
          </a:stretch>
        </p:blipFill>
        <p:spPr>
          <a:xfrm>
            <a:off x="2692400" y="1428750"/>
            <a:ext cx="6807200" cy="4000500"/>
          </a:xfrm>
          <a:prstGeom prst="rect">
            <a:avLst/>
          </a:prstGeom>
        </p:spPr>
      </p:pic>
    </p:spTree>
    <p:extLst>
      <p:ext uri="{BB962C8B-B14F-4D97-AF65-F5344CB8AC3E}">
        <p14:creationId xmlns:p14="http://schemas.microsoft.com/office/powerpoint/2010/main" val="2893904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Sub-routine 5: For acute pain</a:t>
            </a:r>
          </a:p>
        </p:txBody>
      </p:sp>
      <p:graphicFrame>
        <p:nvGraphicFramePr>
          <p:cNvPr id="4" name="Table 3">
            <a:extLst>
              <a:ext uri="{FF2B5EF4-FFF2-40B4-BE49-F238E27FC236}">
                <a16:creationId xmlns:a16="http://schemas.microsoft.com/office/drawing/2014/main" id="{878F2260-5FA6-4749-8A8F-A6B3F878AC7E}"/>
              </a:ext>
            </a:extLst>
          </p:cNvPr>
          <p:cNvGraphicFramePr>
            <a:graphicFrameLocks noGrp="1"/>
          </p:cNvGraphicFramePr>
          <p:nvPr>
            <p:extLst>
              <p:ext uri="{D42A27DB-BD31-4B8C-83A1-F6EECF244321}">
                <p14:modId xmlns:p14="http://schemas.microsoft.com/office/powerpoint/2010/main" val="980279737"/>
              </p:ext>
            </p:extLst>
          </p:nvPr>
        </p:nvGraphicFramePr>
        <p:xfrm>
          <a:off x="248575" y="1269764"/>
          <a:ext cx="11718522" cy="2090986"/>
        </p:xfrm>
        <a:graphic>
          <a:graphicData uri="http://schemas.openxmlformats.org/drawingml/2006/table">
            <a:tbl>
              <a:tblPr firstRow="1" bandRow="1">
                <a:tableStyleId>{5C22544A-7EE6-4342-B048-85BDC9FD1C3A}</a:tableStyleId>
              </a:tblPr>
              <a:tblGrid>
                <a:gridCol w="2929630">
                  <a:extLst>
                    <a:ext uri="{9D8B030D-6E8A-4147-A177-3AD203B41FA5}">
                      <a16:colId xmlns:a16="http://schemas.microsoft.com/office/drawing/2014/main" val="1795603398"/>
                    </a:ext>
                  </a:extLst>
                </a:gridCol>
                <a:gridCol w="1373444">
                  <a:extLst>
                    <a:ext uri="{9D8B030D-6E8A-4147-A177-3AD203B41FA5}">
                      <a16:colId xmlns:a16="http://schemas.microsoft.com/office/drawing/2014/main" val="1665810937"/>
                    </a:ext>
                  </a:extLst>
                </a:gridCol>
                <a:gridCol w="4485818">
                  <a:extLst>
                    <a:ext uri="{9D8B030D-6E8A-4147-A177-3AD203B41FA5}">
                      <a16:colId xmlns:a16="http://schemas.microsoft.com/office/drawing/2014/main" val="1243888245"/>
                    </a:ext>
                  </a:extLst>
                </a:gridCol>
                <a:gridCol w="2929630">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Sub-routine 5: For acute pain</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 of duration &lt; 28 days</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Look for an existing prescription (order) for opioid analgesics with ambulatory misuse potential of duration &lt; 28 days</a:t>
                      </a:r>
                    </a:p>
                  </a:txBody>
                  <a:tcPr marL="68580" marR="68580" marT="0" marB="0"/>
                </a:tc>
                <a:tc>
                  <a:txBody>
                    <a:bodyPr/>
                    <a:lstStyle/>
                    <a:p>
                      <a:pPr marL="0" marR="0" indent="0">
                        <a:lnSpc>
                          <a:spcPct val="80000"/>
                        </a:lnSpc>
                        <a:spcBef>
                          <a:spcPts val="0"/>
                        </a:spcBef>
                        <a:spcAft>
                          <a:spcPts val="0"/>
                        </a:spcAft>
                        <a:buFont typeface="Arial" panose="020B0604020202020204" pitchFamily="34" charse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2149817"/>
                  </a:ext>
                </a:extLst>
              </a:tr>
            </a:tbl>
          </a:graphicData>
        </a:graphic>
      </p:graphicFrame>
    </p:spTree>
    <p:extLst>
      <p:ext uri="{BB962C8B-B14F-4D97-AF65-F5344CB8AC3E}">
        <p14:creationId xmlns:p14="http://schemas.microsoft.com/office/powerpoint/2010/main" val="308042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290606" y="-105522"/>
            <a:ext cx="10515600" cy="1325563"/>
          </a:xfrm>
        </p:spPr>
        <p:txBody>
          <a:bodyPr/>
          <a:lstStyle/>
          <a:p>
            <a:r>
              <a:rPr lang="en-US" dirty="0"/>
              <a:t>Recommendation 2</a:t>
            </a:r>
          </a:p>
        </p:txBody>
      </p:sp>
      <p:sp>
        <p:nvSpPr>
          <p:cNvPr id="3" name="Rectangle 2">
            <a:extLst>
              <a:ext uri="{FF2B5EF4-FFF2-40B4-BE49-F238E27FC236}">
                <a16:creationId xmlns:a16="http://schemas.microsoft.com/office/drawing/2014/main" id="{3EACAB1B-4DBB-9143-8013-C9CF013260B0}"/>
              </a:ext>
            </a:extLst>
          </p:cNvPr>
          <p:cNvSpPr/>
          <p:nvPr/>
        </p:nvSpPr>
        <p:spPr>
          <a:xfrm>
            <a:off x="5742864" y="70377"/>
            <a:ext cx="5886151" cy="1384995"/>
          </a:xfrm>
          <a:prstGeom prst="rect">
            <a:avLst/>
          </a:prstGeom>
        </p:spPr>
        <p:txBody>
          <a:bodyPr wrap="square">
            <a:spAutoFit/>
          </a:bodyPr>
          <a:lstStyle/>
          <a:p>
            <a:r>
              <a:rPr lang="en-US" sz="1400" dirty="0">
                <a:solidFill>
                  <a:srgbClr val="191919"/>
                </a:solidFill>
                <a:latin typeface="Calibri" panose="020F0502020204030204" pitchFamily="34" charset="0"/>
                <a:cs typeface="Calibri" panose="020F0502020204030204" pitchFamily="34" charset="0"/>
              </a:rPr>
              <a:t>Before starting opioid therapy for subacute and chronic pain, clinicians should establish treatment goals with all patients, including realistic goals for pain and function, and should consider how opioid therapy will be discontinued if benefits do not outweigh risks. Clinicians should continue opioid therapy only if there is clinically meaningful improvement in pain and function that outweighs risks to patient safety. </a:t>
            </a:r>
            <a:endParaRPr lang="en-US" sz="14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D3277E3D-2D05-0C21-D4C5-030D4BCD0FDF}"/>
              </a:ext>
            </a:extLst>
          </p:cNvPr>
          <p:cNvPicPr>
            <a:picLocks noChangeAspect="1"/>
          </p:cNvPicPr>
          <p:nvPr/>
        </p:nvPicPr>
        <p:blipFill>
          <a:blip r:embed="rId3"/>
          <a:stretch>
            <a:fillRect/>
          </a:stretch>
        </p:blipFill>
        <p:spPr>
          <a:xfrm>
            <a:off x="0" y="1827842"/>
            <a:ext cx="12192000" cy="4442182"/>
          </a:xfrm>
          <a:prstGeom prst="rect">
            <a:avLst/>
          </a:prstGeom>
        </p:spPr>
      </p:pic>
    </p:spTree>
    <p:extLst>
      <p:ext uri="{BB962C8B-B14F-4D97-AF65-F5344CB8AC3E}">
        <p14:creationId xmlns:p14="http://schemas.microsoft.com/office/powerpoint/2010/main" val="321877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2</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2887138361"/>
              </p:ext>
            </p:extLst>
          </p:nvPr>
        </p:nvGraphicFramePr>
        <p:xfrm>
          <a:off x="600973" y="1281678"/>
          <a:ext cx="10990053" cy="4747171"/>
        </p:xfrm>
        <a:graphic>
          <a:graphicData uri="http://schemas.openxmlformats.org/drawingml/2006/table">
            <a:tbl>
              <a:tblPr firstRow="1" bandRow="1">
                <a:tableStyleId>{5C22544A-7EE6-4342-B048-85BDC9FD1C3A}</a:tableStyleId>
              </a:tblPr>
              <a:tblGrid>
                <a:gridCol w="1409950">
                  <a:extLst>
                    <a:ext uri="{9D8B030D-6E8A-4147-A177-3AD203B41FA5}">
                      <a16:colId xmlns:a16="http://schemas.microsoft.com/office/drawing/2014/main" val="1795603398"/>
                    </a:ext>
                  </a:extLst>
                </a:gridCol>
                <a:gridCol w="1144971">
                  <a:extLst>
                    <a:ext uri="{9D8B030D-6E8A-4147-A177-3AD203B41FA5}">
                      <a16:colId xmlns:a16="http://schemas.microsoft.com/office/drawing/2014/main" val="361743636"/>
                    </a:ext>
                  </a:extLst>
                </a:gridCol>
                <a:gridCol w="5761529">
                  <a:extLst>
                    <a:ext uri="{9D8B030D-6E8A-4147-A177-3AD203B41FA5}">
                      <a16:colId xmlns:a16="http://schemas.microsoft.com/office/drawing/2014/main" val="1243888245"/>
                    </a:ext>
                  </a:extLst>
                </a:gridCol>
                <a:gridCol w="2673603">
                  <a:extLst>
                    <a:ext uri="{9D8B030D-6E8A-4147-A177-3AD203B41FA5}">
                      <a16:colId xmlns:a16="http://schemas.microsoft.com/office/drawing/2014/main" val="392756427"/>
                    </a:ext>
                  </a:extLst>
                </a:gridCol>
              </a:tblGrid>
              <a:tr h="445066">
                <a:tc gridSpan="4">
                  <a:txBody>
                    <a:bodyPr/>
                    <a:lstStyle/>
                    <a:p>
                      <a:pPr algn="ctr">
                        <a:lnSpc>
                          <a:spcPct val="80000"/>
                        </a:lnSpc>
                      </a:pPr>
                      <a:r>
                        <a:rPr lang="en-US" sz="1700" dirty="0">
                          <a:latin typeface="Calibri" panose="020F0502020204030204" pitchFamily="34" charset="0"/>
                          <a:cs typeface="Calibri" panose="020F0502020204030204" pitchFamily="34" charset="0"/>
                        </a:rPr>
                        <a:t>Recommendation 2</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300703">
                <a:tc>
                  <a:txBody>
                    <a:bodyPr/>
                    <a:lstStyle/>
                    <a:p>
                      <a:pPr marL="0" marR="0">
                        <a:lnSpc>
                          <a:spcPct val="8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8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8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8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399895">
                <a:tc>
                  <a:txBody>
                    <a:bodyPr/>
                    <a:lstStyle/>
                    <a:p>
                      <a:pPr marL="0" marR="0" indent="0">
                        <a:lnSpc>
                          <a:spcPct val="80000"/>
                        </a:lnSpc>
                        <a:spcBef>
                          <a:spcPts val="0"/>
                        </a:spcBef>
                        <a:spcAft>
                          <a:spcPts val="0"/>
                        </a:spcAft>
                        <a:buFont typeface="Arial" panose="020B0604020202020204" pitchFamily="34" charset="0"/>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Opioid order for subacute and chronic pain? </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Symbol" pitchFamily="2" charset="2"/>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See sub-routine 4</a:t>
                      </a:r>
                    </a:p>
                  </a:txBody>
                  <a:tcPr marL="68580" marR="68580" marT="0" marB="0"/>
                </a:tc>
                <a:tc>
                  <a:txBody>
                    <a:bodyPr/>
                    <a:lstStyle/>
                    <a:p>
                      <a:pPr marL="292100" marR="0" indent="0">
                        <a:lnSpc>
                          <a:spcPct val="80000"/>
                        </a:lnSpc>
                        <a:spcBef>
                          <a:spcPts val="0"/>
                        </a:spcBef>
                        <a:spcAft>
                          <a:spcPts val="0"/>
                        </a:spcAft>
                        <a:tabLst/>
                      </a:pP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4023138954"/>
                  </a:ext>
                </a:extLst>
              </a:tr>
              <a:tr h="437737">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292100" marR="0" indent="0">
                        <a:lnSpc>
                          <a:spcPct val="80000"/>
                        </a:lnSpc>
                        <a:spcBef>
                          <a:spcPts val="0"/>
                        </a:spcBef>
                        <a:spcAft>
                          <a:spcPts val="0"/>
                        </a:spcAft>
                        <a:tabLst/>
                      </a:pP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147797771"/>
                  </a:ext>
                </a:extLst>
              </a:tr>
              <a:tr h="333512">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Opioid naïve?</a:t>
                      </a:r>
                    </a:p>
                  </a:txBody>
                  <a:tcPr marL="68580" marR="68580" marT="0" marB="0"/>
                </a:tc>
                <a:tc>
                  <a:txBody>
                    <a:bodyPr/>
                    <a:lstStyle/>
                    <a:p>
                      <a:pPr marL="0" marR="0" indent="0">
                        <a:lnSpc>
                          <a:spcPct val="80000"/>
                        </a:lnSpc>
                        <a:spcBef>
                          <a:spcPts val="0"/>
                        </a:spcBef>
                        <a:spcAft>
                          <a:spcPts val="0"/>
                        </a:spcAft>
                        <a:buFont typeface="Arial" panose="020B0604020202020204" pitchFamily="34" charset="0"/>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lvl="0" indent="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See sub-routine 2</a:t>
                      </a:r>
                    </a:p>
                  </a:txBody>
                  <a:tcPr marL="68580" marR="68580" marT="0" marB="0"/>
                </a:tc>
                <a:tc>
                  <a:txBody>
                    <a:bodyPr/>
                    <a:lstStyle/>
                    <a:p>
                      <a:pPr marL="292100" marR="0" indent="0">
                        <a:lnSpc>
                          <a:spcPct val="80000"/>
                        </a:lnSpc>
                        <a:spcBef>
                          <a:spcPts val="0"/>
                        </a:spcBef>
                        <a:spcAft>
                          <a:spcPts val="0"/>
                        </a:spcAft>
                        <a:tabLst/>
                      </a:pP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78848248"/>
                  </a:ext>
                </a:extLst>
              </a:tr>
              <a:tr h="760315">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Pain treatment plan created or edited in past 90 days?</a:t>
                      </a:r>
                    </a:p>
                  </a:txBody>
                  <a:tcPr marL="68580" marR="68580" marT="0" marB="0"/>
                </a:tc>
                <a:tc>
                  <a:txBody>
                    <a:bodyPr/>
                    <a:lstStyle/>
                    <a:p>
                      <a:pPr marL="0" marR="0" indent="0">
                        <a:lnSpc>
                          <a:spcPct val="80000"/>
                        </a:lnSpc>
                        <a:spcBef>
                          <a:spcPts val="0"/>
                        </a:spcBef>
                        <a:spcAft>
                          <a:spcPts val="0"/>
                        </a:spcAft>
                        <a:buFont typeface="Arial" panose="020B0604020202020204" pitchFamily="34" charset="0"/>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Look for a pain treatment plan that has been established or edited within the past 90 days (including the day of the visit). The following criteria should be met:</a:t>
                      </a:r>
                    </a:p>
                    <a:p>
                      <a:pPr marL="342900" marR="0" lvl="0" indent="-342900">
                        <a:lnSpc>
                          <a:spcPct val="80000"/>
                        </a:lnSpc>
                        <a:spcBef>
                          <a:spcPts val="0"/>
                        </a:spcBef>
                        <a:spcAft>
                          <a:spcPts val="0"/>
                        </a:spcAft>
                        <a:buFont typeface="Symbol"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the treatment plan has an initiation date or</a:t>
                      </a:r>
                      <a:r>
                        <a:rPr lang="en-US" sz="1600" u="none" dirty="0">
                          <a:effectLst/>
                          <a:latin typeface="Calibri" panose="020F0502020204030204" pitchFamily="34" charset="0"/>
                          <a:ea typeface="Calibri" panose="020F0502020204030204" pitchFamily="34" charset="0"/>
                          <a:cs typeface="Calibri" panose="020F0502020204030204" pitchFamily="34" charset="0"/>
                        </a:rPr>
                        <a:t> an </a:t>
                      </a:r>
                      <a:r>
                        <a:rPr lang="en-US" sz="1600" dirty="0">
                          <a:effectLst/>
                          <a:latin typeface="Calibri" panose="020F0502020204030204" pitchFamily="34" charset="0"/>
                          <a:ea typeface="Calibri" panose="020F0502020204030204" pitchFamily="34" charset="0"/>
                          <a:cs typeface="Calibri" panose="020F0502020204030204" pitchFamily="34" charset="0"/>
                        </a:rPr>
                        <a:t>edited date within the past 90 days.</a:t>
                      </a:r>
                    </a:p>
                    <a:p>
                      <a:pPr marL="342900" marR="0" lvl="0" indent="-342900">
                        <a:lnSpc>
                          <a:spcPct val="80000"/>
                        </a:lnSpc>
                        <a:spcBef>
                          <a:spcPts val="0"/>
                        </a:spcBef>
                        <a:spcAft>
                          <a:spcPts val="0"/>
                        </a:spcAft>
                        <a:buFont typeface="Symbol"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the treatment plan should have been created or reviewed within the past 90 days by the </a:t>
                      </a:r>
                      <a:r>
                        <a:rPr lang="en-US" sz="1600" b="1" dirty="0">
                          <a:effectLst/>
                          <a:latin typeface="Calibri" panose="020F0502020204030204" pitchFamily="34" charset="0"/>
                          <a:ea typeface="Calibri" panose="020F0502020204030204" pitchFamily="34" charset="0"/>
                          <a:cs typeface="Calibri" panose="020F0502020204030204" pitchFamily="34" charset="0"/>
                        </a:rPr>
                        <a:t>same individual</a:t>
                      </a:r>
                      <a:r>
                        <a:rPr lang="en-US" sz="1600" dirty="0">
                          <a:effectLst/>
                          <a:latin typeface="Calibri" panose="020F0502020204030204" pitchFamily="34" charset="0"/>
                          <a:ea typeface="Calibri" panose="020F0502020204030204" pitchFamily="34" charset="0"/>
                          <a:cs typeface="Calibri" panose="020F0502020204030204" pitchFamily="34" charset="0"/>
                        </a:rPr>
                        <a:t> who is writing the new prescription.</a:t>
                      </a:r>
                    </a:p>
                  </a:txBody>
                  <a:tcPr marL="68580" marR="68580" marT="0" marB="0"/>
                </a:tc>
                <a:tc>
                  <a:txBody>
                    <a:bodyPr/>
                    <a:lstStyle/>
                    <a:p>
                      <a:pPr marL="0" marR="0" indent="0">
                        <a:lnSpc>
                          <a:spcPct val="80000"/>
                        </a:lnSpc>
                        <a:spcBef>
                          <a:spcPts val="0"/>
                        </a:spcBef>
                        <a:spcAft>
                          <a:spcPts val="0"/>
                        </a:spcAft>
                        <a:buFont typeface="Arial" panose="020B0604020202020204" pitchFamily="34" charset="0"/>
                        <a:buNone/>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Pain treatment plan</a:t>
                      </a:r>
                      <a:endParaRPr lang="en-US" sz="160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070753397"/>
                  </a:ext>
                </a:extLst>
              </a:tr>
              <a:tr h="760315">
                <a:tc>
                  <a:txBody>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1600" dirty="0">
                          <a:effectLst/>
                          <a:latin typeface="Calibri" panose="020F0502020204030204" pitchFamily="34" charset="0"/>
                          <a:ea typeface="Times New Roman" panose="02020603050405020304" pitchFamily="18" charset="0"/>
                          <a:cs typeface="Calibri" panose="020F0502020204030204" pitchFamily="34" charset="0"/>
                        </a:rPr>
                        <a:t>Pain management procedure in past 90 days?</a:t>
                      </a:r>
                    </a:p>
                  </a:txBody>
                  <a:tcPr marL="68580" marR="68580" marT="0" marB="0"/>
                </a:tc>
                <a:tc>
                  <a:txBody>
                    <a:bodyPr/>
                    <a:lstStyle/>
                    <a:p>
                      <a:pPr marL="0" marR="0" indent="0">
                        <a:lnSpc>
                          <a:spcPct val="80000"/>
                        </a:lnSpc>
                        <a:spcBef>
                          <a:spcPts val="0"/>
                        </a:spcBef>
                        <a:spcAft>
                          <a:spcPts val="0"/>
                        </a:spcAft>
                        <a:buFont typeface="Arial" panose="020B0604020202020204" pitchFamily="34" charset="0"/>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342900" marR="0" lvl="0" indent="-342900">
                        <a:lnSpc>
                          <a:spcPct val="80000"/>
                        </a:lnSpc>
                        <a:spcBef>
                          <a:spcPts val="0"/>
                        </a:spcBef>
                        <a:spcAft>
                          <a:spcPts val="0"/>
                        </a:spcAft>
                        <a:buFont typeface="Symbol" pitchFamily="2" charset="2"/>
                        <a:buChar char=""/>
                      </a:pPr>
                      <a:r>
                        <a:rPr lang="en-US" sz="1600" dirty="0">
                          <a:effectLst/>
                          <a:latin typeface="Calibri" panose="020F0502020204030204" pitchFamily="34" charset="0"/>
                          <a:ea typeface="Times New Roman" panose="02020603050405020304" pitchFamily="18" charset="0"/>
                          <a:cs typeface="Calibri" panose="020F0502020204030204" pitchFamily="34" charset="0"/>
                        </a:rPr>
                        <a:t>Look for a pain management procedure (including the procedure to review a pain management treatment plan) that occurred within the past 90 days (including the day of the visit).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Calibri" panose="020F0502020204030204" pitchFamily="34" charset="0"/>
                          <a:ea typeface="+mn-ea"/>
                          <a:cs typeface="Calibri" panose="020F0502020204030204" pitchFamily="34" charset="0"/>
                        </a:rPr>
                        <a:t>Pain management procedure</a:t>
                      </a:r>
                      <a:endParaRPr lang="en-US" sz="160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4278375865"/>
                  </a:ext>
                </a:extLst>
              </a:tr>
            </a:tbl>
          </a:graphicData>
        </a:graphic>
      </p:graphicFrame>
      <p:sp>
        <p:nvSpPr>
          <p:cNvPr id="4" name="TextBox 3">
            <a:extLst>
              <a:ext uri="{FF2B5EF4-FFF2-40B4-BE49-F238E27FC236}">
                <a16:creationId xmlns:a16="http://schemas.microsoft.com/office/drawing/2014/main" id="{E4186739-5604-6992-B290-EFC3C124AB87}"/>
              </a:ext>
            </a:extLst>
          </p:cNvPr>
          <p:cNvSpPr txBox="1"/>
          <p:nvPr/>
        </p:nvSpPr>
        <p:spPr>
          <a:xfrm>
            <a:off x="77649" y="74951"/>
            <a:ext cx="4501846" cy="830997"/>
          </a:xfrm>
          <a:prstGeom prst="rect">
            <a:avLst/>
          </a:prstGeom>
          <a:noFill/>
        </p:spPr>
        <p:txBody>
          <a:bodyPr wrap="square" rtlCol="0">
            <a:spAutoFit/>
          </a:bodyPr>
          <a:lstStyle/>
          <a:p>
            <a:r>
              <a:rPr lang="en-US" sz="2400" b="1" dirty="0">
                <a:solidFill>
                  <a:srgbClr val="FF0000"/>
                </a:solidFill>
              </a:rPr>
              <a:t>NOT UPDATED FOR 2022 GUIDELINE UPDATE DRAFT</a:t>
            </a:r>
          </a:p>
        </p:txBody>
      </p:sp>
    </p:spTree>
    <p:extLst>
      <p:ext uri="{BB962C8B-B14F-4D97-AF65-F5344CB8AC3E}">
        <p14:creationId xmlns:p14="http://schemas.microsoft.com/office/powerpoint/2010/main" val="3713230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3</a:t>
            </a:r>
          </a:p>
        </p:txBody>
      </p:sp>
      <p:sp>
        <p:nvSpPr>
          <p:cNvPr id="2" name="Rectangle 1">
            <a:extLst>
              <a:ext uri="{FF2B5EF4-FFF2-40B4-BE49-F238E27FC236}">
                <a16:creationId xmlns:a16="http://schemas.microsoft.com/office/drawing/2014/main" id="{67767090-698C-284D-8852-E57F2772ABFC}"/>
              </a:ext>
            </a:extLst>
          </p:cNvPr>
          <p:cNvSpPr/>
          <p:nvPr/>
        </p:nvSpPr>
        <p:spPr>
          <a:xfrm>
            <a:off x="5724144" y="474619"/>
            <a:ext cx="6096000" cy="923330"/>
          </a:xfrm>
          <a:prstGeom prst="rect">
            <a:avLst/>
          </a:prstGeom>
        </p:spPr>
        <p:txBody>
          <a:bodyPr>
            <a:spAutoFit/>
          </a:bodyPr>
          <a:lstStyle/>
          <a:p>
            <a:r>
              <a:rPr lang="en-US" dirty="0">
                <a:solidFill>
                  <a:srgbClr val="191919"/>
                </a:solidFill>
                <a:latin typeface="Calibri" panose="020F0502020204030204" pitchFamily="34" charset="0"/>
                <a:cs typeface="Calibri" panose="020F0502020204030204" pitchFamily="34" charset="0"/>
              </a:rPr>
              <a:t>When starting opioid therapy for acute, subacute, or chronic pain, clinicians should prescribe immediate-release opioids instead of extended-release/long-acting (ER/LA) opioids. </a:t>
            </a: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134BDF7-214D-6997-C46E-189A2EB98F11}"/>
              </a:ext>
            </a:extLst>
          </p:cNvPr>
          <p:cNvPicPr>
            <a:picLocks noChangeAspect="1"/>
          </p:cNvPicPr>
          <p:nvPr/>
        </p:nvPicPr>
        <p:blipFill>
          <a:blip r:embed="rId3"/>
          <a:stretch>
            <a:fillRect/>
          </a:stretch>
        </p:blipFill>
        <p:spPr>
          <a:xfrm>
            <a:off x="260350" y="1690688"/>
            <a:ext cx="11671300" cy="4813300"/>
          </a:xfrm>
          <a:prstGeom prst="rect">
            <a:avLst/>
          </a:prstGeom>
        </p:spPr>
      </p:pic>
    </p:spTree>
    <p:extLst>
      <p:ext uri="{BB962C8B-B14F-4D97-AF65-F5344CB8AC3E}">
        <p14:creationId xmlns:p14="http://schemas.microsoft.com/office/powerpoint/2010/main" val="2849806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3</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1183722393"/>
              </p:ext>
            </p:extLst>
          </p:nvPr>
        </p:nvGraphicFramePr>
        <p:xfrm>
          <a:off x="638354" y="1546033"/>
          <a:ext cx="10990052" cy="3818196"/>
        </p:xfrm>
        <a:graphic>
          <a:graphicData uri="http://schemas.openxmlformats.org/drawingml/2006/table">
            <a:tbl>
              <a:tblPr firstRow="1" bandRow="1">
                <a:tableStyleId>{5C22544A-7EE6-4342-B048-85BDC9FD1C3A}</a:tableStyleId>
              </a:tblPr>
              <a:tblGrid>
                <a:gridCol w="2747513">
                  <a:extLst>
                    <a:ext uri="{9D8B030D-6E8A-4147-A177-3AD203B41FA5}">
                      <a16:colId xmlns:a16="http://schemas.microsoft.com/office/drawing/2014/main" val="1795603398"/>
                    </a:ext>
                  </a:extLst>
                </a:gridCol>
                <a:gridCol w="1213027">
                  <a:extLst>
                    <a:ext uri="{9D8B030D-6E8A-4147-A177-3AD203B41FA5}">
                      <a16:colId xmlns:a16="http://schemas.microsoft.com/office/drawing/2014/main" val="928593272"/>
                    </a:ext>
                  </a:extLst>
                </a:gridCol>
                <a:gridCol w="3675530">
                  <a:extLst>
                    <a:ext uri="{9D8B030D-6E8A-4147-A177-3AD203B41FA5}">
                      <a16:colId xmlns:a16="http://schemas.microsoft.com/office/drawing/2014/main" val="1243888245"/>
                    </a:ext>
                  </a:extLst>
                </a:gridCol>
                <a:gridCol w="3353982">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Recommendation 4</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354871">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Is this order for extended release opioid analgesics with ambulatory misuse potential?</a:t>
                      </a:r>
                    </a:p>
                  </a:txBody>
                  <a:tcPr marL="68580" marR="68580" marT="0" marB="0"/>
                </a:tc>
                <a:tc>
                  <a:txBody>
                    <a:bodyPr/>
                    <a:lstStyle/>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a new prescription for extended release opioids.</a:t>
                      </a:r>
                    </a:p>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[Ideally the order should be selected prior to being committed to the system]</a:t>
                      </a:r>
                    </a:p>
                  </a:txBody>
                  <a:tcPr marL="68580" marR="68580" marT="0" marB="0"/>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700" dirty="0">
                          <a:effectLst/>
                          <a:latin typeface="Calibri" panose="020F0502020204030204" pitchFamily="34" charset="0"/>
                          <a:ea typeface="Times New Roman" panose="02020603050405020304" pitchFamily="18" charset="0"/>
                          <a:cs typeface="Calibri" panose="020F0502020204030204" pitchFamily="34" charset="0"/>
                        </a:rPr>
                        <a:t>Extended release opioid analgesics with ambulatory misuse potential</a:t>
                      </a:r>
                    </a:p>
                  </a:txBody>
                  <a:tcPr marL="68580" marR="68580" marT="0" marB="0"/>
                </a:tc>
                <a:extLst>
                  <a:ext uri="{0D108BD9-81ED-4DB2-BD59-A6C34878D82A}">
                    <a16:rowId xmlns:a16="http://schemas.microsoft.com/office/drawing/2014/main" val="4012149817"/>
                  </a:ext>
                </a:extLst>
              </a:tr>
              <a:tr h="406952">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342900" marR="0" lvl="0" indent="-342900" rtl="0">
                        <a:spcBef>
                          <a:spcPts val="0"/>
                        </a:spcBef>
                        <a:spcAft>
                          <a:spcPts val="0"/>
                        </a:spcAft>
                        <a:buFont typeface="Symbol" pitchFamily="2" charset="2"/>
                        <a:buChar char=""/>
                      </a:pP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14031682"/>
                  </a:ext>
                </a:extLst>
              </a:tr>
              <a:tr h="760315">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naïve?</a:t>
                      </a:r>
                    </a:p>
                  </a:txBody>
                  <a:tcPr marL="68580" marR="68580" marT="0" marB="0"/>
                </a:tc>
                <a:tc>
                  <a:txBody>
                    <a:bodyPr/>
                    <a:lstStyle/>
                    <a:p>
                      <a:pPr marL="0" marR="0" lvl="0" indent="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2</a:t>
                      </a:r>
                    </a:p>
                  </a:txBody>
                  <a:tcPr marL="68580" marR="68580" marT="0" marB="0"/>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985447081"/>
                  </a:ext>
                </a:extLst>
              </a:tr>
              <a:tr h="760315">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Immediate release opioid analgesic with ambulatory misuse potential</a:t>
                      </a:r>
                    </a:p>
                  </a:txBody>
                  <a:tcPr marL="68580" marR="68580" marT="0" marB="0"/>
                </a:tc>
                <a:tc>
                  <a:txBody>
                    <a:bodyPr/>
                    <a:lstStyle/>
                    <a:p>
                      <a:pPr marL="0" marR="0" lvl="0" indent="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Recommend changing order to an immediate release opioid</a:t>
                      </a:r>
                    </a:p>
                  </a:txBody>
                  <a:tcPr marL="68580" marR="68580" marT="0" marB="0"/>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Immediate release opioid analgesics with ambulatory misuse potential</a:t>
                      </a:r>
                    </a:p>
                  </a:txBody>
                  <a:tcPr marL="68580" marR="68580" marT="0" marB="0"/>
                </a:tc>
                <a:extLst>
                  <a:ext uri="{0D108BD9-81ED-4DB2-BD59-A6C34878D82A}">
                    <a16:rowId xmlns:a16="http://schemas.microsoft.com/office/drawing/2014/main" val="1615899575"/>
                  </a:ext>
                </a:extLst>
              </a:tr>
            </a:tbl>
          </a:graphicData>
        </a:graphic>
      </p:graphicFrame>
    </p:spTree>
    <p:extLst>
      <p:ext uri="{BB962C8B-B14F-4D97-AF65-F5344CB8AC3E}">
        <p14:creationId xmlns:p14="http://schemas.microsoft.com/office/powerpoint/2010/main" val="333223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371856" y="821234"/>
            <a:ext cx="10515600" cy="1325563"/>
          </a:xfrm>
        </p:spPr>
        <p:txBody>
          <a:bodyPr/>
          <a:lstStyle/>
          <a:p>
            <a:r>
              <a:rPr lang="en-US" dirty="0"/>
              <a:t>Recommendation 4 Patient View</a:t>
            </a:r>
          </a:p>
        </p:txBody>
      </p:sp>
      <p:sp>
        <p:nvSpPr>
          <p:cNvPr id="2" name="Rectangle 1">
            <a:extLst>
              <a:ext uri="{FF2B5EF4-FFF2-40B4-BE49-F238E27FC236}">
                <a16:creationId xmlns:a16="http://schemas.microsoft.com/office/drawing/2014/main" id="{67767090-698C-284D-8852-E57F2772ABFC}"/>
              </a:ext>
            </a:extLst>
          </p:cNvPr>
          <p:cNvSpPr/>
          <p:nvPr/>
        </p:nvSpPr>
        <p:spPr>
          <a:xfrm>
            <a:off x="5724144" y="244518"/>
            <a:ext cx="6096000" cy="923330"/>
          </a:xfrm>
          <a:prstGeom prst="rect">
            <a:avLst/>
          </a:prstGeom>
        </p:spPr>
        <p:txBody>
          <a:bodyPr>
            <a:spAutoFit/>
          </a:bodyPr>
          <a:lstStyle/>
          <a:p>
            <a:r>
              <a:rPr lang="en-US" dirty="0">
                <a:solidFill>
                  <a:srgbClr val="191919"/>
                </a:solidFill>
                <a:latin typeface="Calibri" panose="020F0502020204030204" pitchFamily="34" charset="0"/>
                <a:cs typeface="Calibri" panose="020F0502020204030204" pitchFamily="34" charset="0"/>
              </a:rPr>
              <a:t>When starting opioid therapy for chronic pain, clinicians should prescribe immediate-release opioids instead of extended-release/long-acting (ER/LA) opioids. </a:t>
            </a: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74871F5-A5B5-A342-9063-CF30277CE50D}"/>
              </a:ext>
            </a:extLst>
          </p:cNvPr>
          <p:cNvPicPr>
            <a:picLocks noChangeAspect="1"/>
          </p:cNvPicPr>
          <p:nvPr/>
        </p:nvPicPr>
        <p:blipFill>
          <a:blip r:embed="rId3"/>
          <a:stretch>
            <a:fillRect/>
          </a:stretch>
        </p:blipFill>
        <p:spPr>
          <a:xfrm>
            <a:off x="1165605" y="1848494"/>
            <a:ext cx="9292039" cy="5009506"/>
          </a:xfrm>
          <a:prstGeom prst="rect">
            <a:avLst/>
          </a:prstGeom>
        </p:spPr>
      </p:pic>
      <p:sp>
        <p:nvSpPr>
          <p:cNvPr id="6" name="TextBox 5">
            <a:extLst>
              <a:ext uri="{FF2B5EF4-FFF2-40B4-BE49-F238E27FC236}">
                <a16:creationId xmlns:a16="http://schemas.microsoft.com/office/drawing/2014/main" id="{767F7DAF-E47F-AD19-FC5D-628F065E3310}"/>
              </a:ext>
            </a:extLst>
          </p:cNvPr>
          <p:cNvSpPr txBox="1"/>
          <p:nvPr/>
        </p:nvSpPr>
        <p:spPr>
          <a:xfrm>
            <a:off x="77649" y="74951"/>
            <a:ext cx="4501846" cy="830997"/>
          </a:xfrm>
          <a:prstGeom prst="rect">
            <a:avLst/>
          </a:prstGeom>
          <a:noFill/>
        </p:spPr>
        <p:txBody>
          <a:bodyPr wrap="square" rtlCol="0">
            <a:spAutoFit/>
          </a:bodyPr>
          <a:lstStyle/>
          <a:p>
            <a:r>
              <a:rPr lang="en-US" sz="2400" b="1" dirty="0">
                <a:solidFill>
                  <a:srgbClr val="FF0000"/>
                </a:solidFill>
              </a:rPr>
              <a:t>NOT UPDATED FOR 2022 GUIDELINE UPDATE DRAFT</a:t>
            </a:r>
          </a:p>
        </p:txBody>
      </p:sp>
    </p:spTree>
    <p:extLst>
      <p:ext uri="{BB962C8B-B14F-4D97-AF65-F5344CB8AC3E}">
        <p14:creationId xmlns:p14="http://schemas.microsoft.com/office/powerpoint/2010/main" val="269117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11205" y="-36127"/>
            <a:ext cx="10515600" cy="1325563"/>
          </a:xfrm>
        </p:spPr>
        <p:txBody>
          <a:bodyPr>
            <a:normAutofit/>
          </a:bodyPr>
          <a:lstStyle/>
          <a:p>
            <a:r>
              <a:rPr lang="en-US" sz="4000" dirty="0"/>
              <a:t>CDC Opioid Prescribing Guideline Trigger Overview</a:t>
            </a:r>
          </a:p>
        </p:txBody>
      </p:sp>
      <p:grpSp>
        <p:nvGrpSpPr>
          <p:cNvPr id="31" name="Group 30">
            <a:extLst>
              <a:ext uri="{FF2B5EF4-FFF2-40B4-BE49-F238E27FC236}">
                <a16:creationId xmlns:a16="http://schemas.microsoft.com/office/drawing/2014/main" id="{327BF47D-A212-D54F-A018-044CE3AE01AC}"/>
              </a:ext>
            </a:extLst>
          </p:cNvPr>
          <p:cNvGrpSpPr/>
          <p:nvPr/>
        </p:nvGrpSpPr>
        <p:grpSpPr>
          <a:xfrm>
            <a:off x="3226358" y="925421"/>
            <a:ext cx="5739283" cy="5347968"/>
            <a:chOff x="3226358" y="1330150"/>
            <a:chExt cx="5739283" cy="5347968"/>
          </a:xfrm>
        </p:grpSpPr>
        <p:pic>
          <p:nvPicPr>
            <p:cNvPr id="6" name="Picture 5">
              <a:extLst>
                <a:ext uri="{FF2B5EF4-FFF2-40B4-BE49-F238E27FC236}">
                  <a16:creationId xmlns:a16="http://schemas.microsoft.com/office/drawing/2014/main" id="{EEB515E7-D6C9-EF4B-8C41-5705D5111014}"/>
                </a:ext>
              </a:extLst>
            </p:cNvPr>
            <p:cNvPicPr>
              <a:picLocks noChangeAspect="1"/>
            </p:cNvPicPr>
            <p:nvPr/>
          </p:nvPicPr>
          <p:blipFill>
            <a:blip r:embed="rId3"/>
            <a:stretch>
              <a:fillRect/>
            </a:stretch>
          </p:blipFill>
          <p:spPr>
            <a:xfrm>
              <a:off x="3226358" y="1330150"/>
              <a:ext cx="5739283" cy="5347968"/>
            </a:xfrm>
            <a:prstGeom prst="rect">
              <a:avLst/>
            </a:prstGeom>
          </p:spPr>
        </p:pic>
        <p:cxnSp>
          <p:nvCxnSpPr>
            <p:cNvPr id="26" name="Straight Connector 25">
              <a:extLst>
                <a:ext uri="{FF2B5EF4-FFF2-40B4-BE49-F238E27FC236}">
                  <a16:creationId xmlns:a16="http://schemas.microsoft.com/office/drawing/2014/main" id="{F4359233-8C00-604C-9DEE-40435AD0125C}"/>
                </a:ext>
              </a:extLst>
            </p:cNvPr>
            <p:cNvCxnSpPr/>
            <p:nvPr/>
          </p:nvCxnSpPr>
          <p:spPr>
            <a:xfrm>
              <a:off x="7043853" y="1375120"/>
              <a:ext cx="0" cy="5239058"/>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7B44EC2-822A-1040-B70B-D8CA7369D6EB}"/>
                </a:ext>
              </a:extLst>
            </p:cNvPr>
            <p:cNvGrpSpPr/>
            <p:nvPr/>
          </p:nvGrpSpPr>
          <p:grpSpPr>
            <a:xfrm>
              <a:off x="3226358" y="1375120"/>
              <a:ext cx="5685294" cy="5239058"/>
              <a:chOff x="3226358" y="1375120"/>
              <a:chExt cx="5685294" cy="5239058"/>
            </a:xfrm>
          </p:grpSpPr>
          <p:cxnSp>
            <p:nvCxnSpPr>
              <p:cNvPr id="9" name="Straight Connector 8">
                <a:extLst>
                  <a:ext uri="{FF2B5EF4-FFF2-40B4-BE49-F238E27FC236}">
                    <a16:creationId xmlns:a16="http://schemas.microsoft.com/office/drawing/2014/main" id="{F9B8C084-C530-7B49-9985-516975AF6FD3}"/>
                  </a:ext>
                </a:extLst>
              </p:cNvPr>
              <p:cNvCxnSpPr>
                <a:cxnSpLocks/>
              </p:cNvCxnSpPr>
              <p:nvPr/>
            </p:nvCxnSpPr>
            <p:spPr>
              <a:xfrm>
                <a:off x="3226358" y="1375120"/>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508910-DE74-E140-9F3E-619B0EAFC02C}"/>
                  </a:ext>
                </a:extLst>
              </p:cNvPr>
              <p:cNvCxnSpPr>
                <a:cxnSpLocks/>
              </p:cNvCxnSpPr>
              <p:nvPr/>
            </p:nvCxnSpPr>
            <p:spPr>
              <a:xfrm>
                <a:off x="3226358" y="1789845"/>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CFA9B5-4A8C-A44A-BF53-5B58C28F4D86}"/>
                  </a:ext>
                </a:extLst>
              </p:cNvPr>
              <p:cNvCxnSpPr>
                <a:cxnSpLocks/>
              </p:cNvCxnSpPr>
              <p:nvPr/>
            </p:nvCxnSpPr>
            <p:spPr>
              <a:xfrm>
                <a:off x="3226358" y="2204570"/>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C93BD5-6F24-9F43-BE07-B46054591E9D}"/>
                  </a:ext>
                </a:extLst>
              </p:cNvPr>
              <p:cNvCxnSpPr>
                <a:cxnSpLocks/>
              </p:cNvCxnSpPr>
              <p:nvPr/>
            </p:nvCxnSpPr>
            <p:spPr>
              <a:xfrm>
                <a:off x="3226358" y="2604305"/>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6C8CB7-77FE-754E-9FEE-787A78512C41}"/>
                  </a:ext>
                </a:extLst>
              </p:cNvPr>
              <p:cNvCxnSpPr>
                <a:cxnSpLocks/>
              </p:cNvCxnSpPr>
              <p:nvPr/>
            </p:nvCxnSpPr>
            <p:spPr>
              <a:xfrm>
                <a:off x="3226358" y="3009040"/>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7F71B6-9CE5-8F4F-A085-1BCCF1A3ABB5}"/>
                  </a:ext>
                </a:extLst>
              </p:cNvPr>
              <p:cNvCxnSpPr>
                <a:cxnSpLocks/>
              </p:cNvCxnSpPr>
              <p:nvPr/>
            </p:nvCxnSpPr>
            <p:spPr>
              <a:xfrm>
                <a:off x="3226358" y="6614178"/>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275EC0-995E-124C-98EB-EF4AAB81835D}"/>
                  </a:ext>
                </a:extLst>
              </p:cNvPr>
              <p:cNvCxnSpPr>
                <a:cxnSpLocks/>
              </p:cNvCxnSpPr>
              <p:nvPr/>
            </p:nvCxnSpPr>
            <p:spPr>
              <a:xfrm>
                <a:off x="3226358" y="6201953"/>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8CF1A1-041D-D04F-8A76-C4CD122F5C79}"/>
                  </a:ext>
                </a:extLst>
              </p:cNvPr>
              <p:cNvCxnSpPr>
                <a:cxnSpLocks/>
              </p:cNvCxnSpPr>
              <p:nvPr/>
            </p:nvCxnSpPr>
            <p:spPr>
              <a:xfrm>
                <a:off x="3226358" y="5782226"/>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335DCE9-FD9A-C14D-AF24-448676D491FB}"/>
                  </a:ext>
                </a:extLst>
              </p:cNvPr>
              <p:cNvCxnSpPr>
                <a:cxnSpLocks/>
              </p:cNvCxnSpPr>
              <p:nvPr/>
            </p:nvCxnSpPr>
            <p:spPr>
              <a:xfrm>
                <a:off x="3226358" y="5362500"/>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6998C6C-CF0B-FB4E-8BF3-927B2AA90D90}"/>
                  </a:ext>
                </a:extLst>
              </p:cNvPr>
              <p:cNvCxnSpPr>
                <a:cxnSpLocks/>
              </p:cNvCxnSpPr>
              <p:nvPr/>
            </p:nvCxnSpPr>
            <p:spPr>
              <a:xfrm>
                <a:off x="3226358" y="4972758"/>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8647B7-6CEC-BB41-B220-11B6C7E9E5C8}"/>
                  </a:ext>
                </a:extLst>
              </p:cNvPr>
              <p:cNvCxnSpPr>
                <a:cxnSpLocks/>
              </p:cNvCxnSpPr>
              <p:nvPr/>
            </p:nvCxnSpPr>
            <p:spPr>
              <a:xfrm>
                <a:off x="3226358" y="4583011"/>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9BCB91-D90A-A645-85D3-528FF6FDCD29}"/>
                  </a:ext>
                </a:extLst>
              </p:cNvPr>
              <p:cNvCxnSpPr>
                <a:cxnSpLocks/>
              </p:cNvCxnSpPr>
              <p:nvPr/>
            </p:nvCxnSpPr>
            <p:spPr>
              <a:xfrm>
                <a:off x="3226358" y="4185775"/>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4F92CC0-DEE6-F745-8226-11DA7A4F9F20}"/>
                  </a:ext>
                </a:extLst>
              </p:cNvPr>
              <p:cNvCxnSpPr>
                <a:cxnSpLocks/>
              </p:cNvCxnSpPr>
              <p:nvPr/>
            </p:nvCxnSpPr>
            <p:spPr>
              <a:xfrm>
                <a:off x="3226358" y="3796025"/>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95B917-7872-BC4E-8064-F7A40F188541}"/>
                  </a:ext>
                </a:extLst>
              </p:cNvPr>
              <p:cNvCxnSpPr>
                <a:cxnSpLocks/>
              </p:cNvCxnSpPr>
              <p:nvPr/>
            </p:nvCxnSpPr>
            <p:spPr>
              <a:xfrm>
                <a:off x="3226358" y="3406280"/>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BC5B7F6-E70C-A048-87CC-ECF9FEDCB6CF}"/>
                  </a:ext>
                </a:extLst>
              </p:cNvPr>
              <p:cNvCxnSpPr/>
              <p:nvPr/>
            </p:nvCxnSpPr>
            <p:spPr>
              <a:xfrm>
                <a:off x="3226358" y="1375120"/>
                <a:ext cx="0" cy="5239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2F4AD7-D200-9C47-8148-26009283E858}"/>
                  </a:ext>
                </a:extLst>
              </p:cNvPr>
              <p:cNvCxnSpPr/>
              <p:nvPr/>
            </p:nvCxnSpPr>
            <p:spPr>
              <a:xfrm>
                <a:off x="8911652" y="1375120"/>
                <a:ext cx="0" cy="5239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F7C817-C30F-4541-AEAA-A4BFD564C8E6}"/>
                  </a:ext>
                </a:extLst>
              </p:cNvPr>
              <p:cNvCxnSpPr/>
              <p:nvPr/>
            </p:nvCxnSpPr>
            <p:spPr>
              <a:xfrm>
                <a:off x="5162587" y="1375120"/>
                <a:ext cx="0" cy="5239058"/>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0" name="TextBox 29">
            <a:extLst>
              <a:ext uri="{FF2B5EF4-FFF2-40B4-BE49-F238E27FC236}">
                <a16:creationId xmlns:a16="http://schemas.microsoft.com/office/drawing/2014/main" id="{4C5B2F10-3811-5B4A-8DF2-9CC62514B379}"/>
              </a:ext>
            </a:extLst>
          </p:cNvPr>
          <p:cNvSpPr txBox="1"/>
          <p:nvPr/>
        </p:nvSpPr>
        <p:spPr>
          <a:xfrm>
            <a:off x="89942" y="6241649"/>
            <a:ext cx="1184971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effectLst/>
                <a:latin typeface="+mn-lt"/>
                <a:ea typeface="+mn-ea"/>
                <a:cs typeface="+mn-cs"/>
              </a:rPr>
              <a:t>Solid items are preferred trigger approaches. Items with clear/white centers are available for implementation at sites without preferred trigger capabilities in existing software for CDS Hooks.</a:t>
            </a:r>
            <a:endParaRPr lang="en-US" dirty="0"/>
          </a:p>
        </p:txBody>
      </p:sp>
    </p:spTree>
    <p:extLst>
      <p:ext uri="{BB962C8B-B14F-4D97-AF65-F5344CB8AC3E}">
        <p14:creationId xmlns:p14="http://schemas.microsoft.com/office/powerpoint/2010/main" val="177847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4 Patient View</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2406268650"/>
              </p:ext>
            </p:extLst>
          </p:nvPr>
        </p:nvGraphicFramePr>
        <p:xfrm>
          <a:off x="638354" y="1546033"/>
          <a:ext cx="10990052" cy="3818196"/>
        </p:xfrm>
        <a:graphic>
          <a:graphicData uri="http://schemas.openxmlformats.org/drawingml/2006/table">
            <a:tbl>
              <a:tblPr firstRow="1" bandRow="1">
                <a:tableStyleId>{5C22544A-7EE6-4342-B048-85BDC9FD1C3A}</a:tableStyleId>
              </a:tblPr>
              <a:tblGrid>
                <a:gridCol w="2747513">
                  <a:extLst>
                    <a:ext uri="{9D8B030D-6E8A-4147-A177-3AD203B41FA5}">
                      <a16:colId xmlns:a16="http://schemas.microsoft.com/office/drawing/2014/main" val="1795603398"/>
                    </a:ext>
                  </a:extLst>
                </a:gridCol>
                <a:gridCol w="1213027">
                  <a:extLst>
                    <a:ext uri="{9D8B030D-6E8A-4147-A177-3AD203B41FA5}">
                      <a16:colId xmlns:a16="http://schemas.microsoft.com/office/drawing/2014/main" val="928593272"/>
                    </a:ext>
                  </a:extLst>
                </a:gridCol>
                <a:gridCol w="3675530">
                  <a:extLst>
                    <a:ext uri="{9D8B030D-6E8A-4147-A177-3AD203B41FA5}">
                      <a16:colId xmlns:a16="http://schemas.microsoft.com/office/drawing/2014/main" val="1243888245"/>
                    </a:ext>
                  </a:extLst>
                </a:gridCol>
                <a:gridCol w="3353982">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Recommendation 4</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Order exists for extended release opioid analgesics with ambulatory misuse potential?</a:t>
                      </a:r>
                    </a:p>
                  </a:txBody>
                  <a:tcPr marL="68580" marR="68580" marT="0" marB="0"/>
                </a:tc>
                <a:tc>
                  <a:txBody>
                    <a:bodyPr/>
                    <a:lstStyle/>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an existing prescription for extended release opioids.</a:t>
                      </a:r>
                    </a:p>
                  </a:txBody>
                  <a:tcPr marL="68580" marR="68580" marT="0" marB="0"/>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700" dirty="0">
                          <a:effectLst/>
                          <a:latin typeface="Calibri" panose="020F0502020204030204" pitchFamily="34" charset="0"/>
                          <a:ea typeface="Times New Roman" panose="02020603050405020304" pitchFamily="18" charset="0"/>
                          <a:cs typeface="Calibri" panose="020F0502020204030204" pitchFamily="34" charset="0"/>
                        </a:rPr>
                        <a:t>Extended release opioid analgesics with ambulatory misuse potential</a:t>
                      </a:r>
                    </a:p>
                  </a:txBody>
                  <a:tcPr marL="68580" marR="68580" marT="0" marB="0"/>
                </a:tc>
                <a:extLst>
                  <a:ext uri="{0D108BD9-81ED-4DB2-BD59-A6C34878D82A}">
                    <a16:rowId xmlns:a16="http://schemas.microsoft.com/office/drawing/2014/main" val="4012149817"/>
                  </a:ext>
                </a:extLst>
              </a:tr>
              <a:tr h="406952">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342900" marR="0" lvl="0" indent="-342900" rtl="0">
                        <a:spcBef>
                          <a:spcPts val="0"/>
                        </a:spcBef>
                        <a:spcAft>
                          <a:spcPts val="0"/>
                        </a:spcAft>
                        <a:buFont typeface="Symbol" pitchFamily="2" charset="2"/>
                        <a:buChar char=""/>
                      </a:pP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14031682"/>
                  </a:ext>
                </a:extLst>
              </a:tr>
              <a:tr h="760315">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naïve?</a:t>
                      </a:r>
                    </a:p>
                  </a:txBody>
                  <a:tcPr marL="68580" marR="68580" marT="0" marB="0"/>
                </a:tc>
                <a:tc>
                  <a:txBody>
                    <a:bodyPr/>
                    <a:lstStyle/>
                    <a:p>
                      <a:pPr marL="0" marR="0" lvl="0" indent="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2</a:t>
                      </a:r>
                    </a:p>
                  </a:txBody>
                  <a:tcPr marL="68580" marR="68580" marT="0" marB="0"/>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985447081"/>
                  </a:ext>
                </a:extLst>
              </a:tr>
              <a:tr h="760315">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Immediate release opioid analgesic with ambulatory misuse potential</a:t>
                      </a:r>
                    </a:p>
                  </a:txBody>
                  <a:tcPr marL="68580" marR="68580" marT="0" marB="0"/>
                </a:tc>
                <a:tc>
                  <a:txBody>
                    <a:bodyPr/>
                    <a:lstStyle/>
                    <a:p>
                      <a:pPr marL="0" marR="0" lvl="0" indent="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Recommend changing the medication to an immediate release opioid</a:t>
                      </a:r>
                    </a:p>
                  </a:txBody>
                  <a:tcPr marL="68580" marR="68580" marT="0" marB="0"/>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Immediate release opioid analgesics with ambulatory misuse potential</a:t>
                      </a:r>
                    </a:p>
                  </a:txBody>
                  <a:tcPr marL="68580" marR="68580" marT="0" marB="0"/>
                </a:tc>
                <a:extLst>
                  <a:ext uri="{0D108BD9-81ED-4DB2-BD59-A6C34878D82A}">
                    <a16:rowId xmlns:a16="http://schemas.microsoft.com/office/drawing/2014/main" val="1615899575"/>
                  </a:ext>
                </a:extLst>
              </a:tr>
            </a:tbl>
          </a:graphicData>
        </a:graphic>
      </p:graphicFrame>
      <p:sp>
        <p:nvSpPr>
          <p:cNvPr id="4" name="TextBox 3">
            <a:extLst>
              <a:ext uri="{FF2B5EF4-FFF2-40B4-BE49-F238E27FC236}">
                <a16:creationId xmlns:a16="http://schemas.microsoft.com/office/drawing/2014/main" id="{BD1CA16E-37F7-1F18-E00C-C4045D9B2E5B}"/>
              </a:ext>
            </a:extLst>
          </p:cNvPr>
          <p:cNvSpPr txBox="1"/>
          <p:nvPr/>
        </p:nvSpPr>
        <p:spPr>
          <a:xfrm>
            <a:off x="77649" y="74951"/>
            <a:ext cx="4501846" cy="830997"/>
          </a:xfrm>
          <a:prstGeom prst="rect">
            <a:avLst/>
          </a:prstGeom>
          <a:noFill/>
        </p:spPr>
        <p:txBody>
          <a:bodyPr wrap="square" rtlCol="0">
            <a:spAutoFit/>
          </a:bodyPr>
          <a:lstStyle/>
          <a:p>
            <a:r>
              <a:rPr lang="en-US" sz="2400" b="1" dirty="0">
                <a:solidFill>
                  <a:srgbClr val="FF0000"/>
                </a:solidFill>
              </a:rPr>
              <a:t>NOT UPDATED FOR 2022 GUIDELINE UPDATE DRAFT</a:t>
            </a:r>
          </a:p>
        </p:txBody>
      </p:sp>
    </p:spTree>
    <p:extLst>
      <p:ext uri="{BB962C8B-B14F-4D97-AF65-F5344CB8AC3E}">
        <p14:creationId xmlns:p14="http://schemas.microsoft.com/office/powerpoint/2010/main" val="3399693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Recommendations 4-5</a:t>
            </a:r>
          </a:p>
        </p:txBody>
      </p:sp>
      <p:sp>
        <p:nvSpPr>
          <p:cNvPr id="3" name="Rectangle 2">
            <a:extLst>
              <a:ext uri="{FF2B5EF4-FFF2-40B4-BE49-F238E27FC236}">
                <a16:creationId xmlns:a16="http://schemas.microsoft.com/office/drawing/2014/main" id="{AACD37C5-5D5C-2743-BFD1-D4A5381361FB}"/>
              </a:ext>
            </a:extLst>
          </p:cNvPr>
          <p:cNvSpPr/>
          <p:nvPr/>
        </p:nvSpPr>
        <p:spPr>
          <a:xfrm>
            <a:off x="6105608" y="43702"/>
            <a:ext cx="6096000" cy="1169551"/>
          </a:xfrm>
          <a:prstGeom prst="rect">
            <a:avLst/>
          </a:prstGeom>
        </p:spPr>
        <p:txBody>
          <a:bodyPr>
            <a:spAutoFit/>
          </a:bodyPr>
          <a:lstStyle/>
          <a:p>
            <a:r>
              <a:rPr lang="en-US" sz="1400" dirty="0">
                <a:solidFill>
                  <a:srgbClr val="191919"/>
                </a:solidFill>
                <a:latin typeface="Calibri" panose="020F0502020204030204" pitchFamily="34" charset="0"/>
                <a:cs typeface="Calibri" panose="020F0502020204030204" pitchFamily="34" charset="0"/>
              </a:rPr>
              <a:t>When opioids are started or continuing opioid therapy, clinicians should prescribe the lowest effective dosage. Clinicians should use caution when prescribing opioids at any dosage, should carefully reassess evidence of individual benefits and risks when considering increasing dosage to ≥50 morphine milligram equivalents (MME)/day</a:t>
            </a:r>
            <a:endParaRPr 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A889836-5324-F546-B7A7-84BF826E674E}"/>
              </a:ext>
            </a:extLst>
          </p:cNvPr>
          <p:cNvSpPr txBox="1"/>
          <p:nvPr/>
        </p:nvSpPr>
        <p:spPr>
          <a:xfrm>
            <a:off x="3048625" y="3244334"/>
            <a:ext cx="6097248" cy="369332"/>
          </a:xfrm>
          <a:prstGeom prst="rect">
            <a:avLst/>
          </a:prstGeom>
          <a:noFill/>
        </p:spPr>
        <p:txBody>
          <a:bodyPr wrap="square">
            <a:spAutoFit/>
          </a:bodyPr>
          <a:lstStyle/>
          <a:p>
            <a:pPr algn="ctr"/>
            <a:r>
              <a:rPr lang="en-US" dirty="0">
                <a:solidFill>
                  <a:srgbClr val="FFFFFF"/>
                </a:solidFill>
                <a:effectLst/>
                <a:latin typeface="Helvetica Neue" panose="02000503000000020004" pitchFamily="2" charset="0"/>
              </a:rPr>
              <a:t>Order sign</a:t>
            </a:r>
          </a:p>
        </p:txBody>
      </p:sp>
      <p:pic>
        <p:nvPicPr>
          <p:cNvPr id="4" name="Picture 3">
            <a:extLst>
              <a:ext uri="{FF2B5EF4-FFF2-40B4-BE49-F238E27FC236}">
                <a16:creationId xmlns:a16="http://schemas.microsoft.com/office/drawing/2014/main" id="{71F20E9B-D8C0-E0C8-9194-E593038650BF}"/>
              </a:ext>
            </a:extLst>
          </p:cNvPr>
          <p:cNvPicPr>
            <a:picLocks noChangeAspect="1"/>
          </p:cNvPicPr>
          <p:nvPr/>
        </p:nvPicPr>
        <p:blipFill>
          <a:blip r:embed="rId3"/>
          <a:stretch>
            <a:fillRect/>
          </a:stretch>
        </p:blipFill>
        <p:spPr>
          <a:xfrm>
            <a:off x="57150" y="1561993"/>
            <a:ext cx="12077700" cy="4787900"/>
          </a:xfrm>
          <a:prstGeom prst="rect">
            <a:avLst/>
          </a:prstGeom>
        </p:spPr>
      </p:pic>
    </p:spTree>
    <p:extLst>
      <p:ext uri="{BB962C8B-B14F-4D97-AF65-F5344CB8AC3E}">
        <p14:creationId xmlns:p14="http://schemas.microsoft.com/office/powerpoint/2010/main" val="4138867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5</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595032274"/>
              </p:ext>
            </p:extLst>
          </p:nvPr>
        </p:nvGraphicFramePr>
        <p:xfrm>
          <a:off x="500174" y="1358118"/>
          <a:ext cx="11243025" cy="2645701"/>
        </p:xfrm>
        <a:graphic>
          <a:graphicData uri="http://schemas.openxmlformats.org/drawingml/2006/table">
            <a:tbl>
              <a:tblPr firstRow="1" bandRow="1">
                <a:tableStyleId>{5C22544A-7EE6-4342-B048-85BDC9FD1C3A}</a:tableStyleId>
              </a:tblPr>
              <a:tblGrid>
                <a:gridCol w="2419874">
                  <a:extLst>
                    <a:ext uri="{9D8B030D-6E8A-4147-A177-3AD203B41FA5}">
                      <a16:colId xmlns:a16="http://schemas.microsoft.com/office/drawing/2014/main" val="1795603398"/>
                    </a:ext>
                  </a:extLst>
                </a:gridCol>
                <a:gridCol w="1166430">
                  <a:extLst>
                    <a:ext uri="{9D8B030D-6E8A-4147-A177-3AD203B41FA5}">
                      <a16:colId xmlns:a16="http://schemas.microsoft.com/office/drawing/2014/main" val="928593272"/>
                    </a:ext>
                  </a:extLst>
                </a:gridCol>
                <a:gridCol w="4225536">
                  <a:extLst>
                    <a:ext uri="{9D8B030D-6E8A-4147-A177-3AD203B41FA5}">
                      <a16:colId xmlns:a16="http://schemas.microsoft.com/office/drawing/2014/main" val="1243888245"/>
                    </a:ext>
                  </a:extLst>
                </a:gridCol>
                <a:gridCol w="3431185">
                  <a:extLst>
                    <a:ext uri="{9D8B030D-6E8A-4147-A177-3AD203B41FA5}">
                      <a16:colId xmlns:a16="http://schemas.microsoft.com/office/drawing/2014/main" val="392756427"/>
                    </a:ext>
                  </a:extLst>
                </a:gridCol>
              </a:tblGrid>
              <a:tr h="348282">
                <a:tc gridSpan="4">
                  <a:txBody>
                    <a:bodyPr/>
                    <a:lstStyle/>
                    <a:p>
                      <a:pPr algn="ctr"/>
                      <a:r>
                        <a:rPr lang="en-US" sz="1800" dirty="0">
                          <a:latin typeface="Calibri" panose="020F0502020204030204" pitchFamily="34" charset="0"/>
                          <a:cs typeface="Calibri" panose="020F0502020204030204" pitchFamily="34" charset="0"/>
                        </a:rPr>
                        <a:t>Recommendation 5</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323491">
                <a:tc>
                  <a:txBody>
                    <a:bodyPr/>
                    <a:lstStyle/>
                    <a:p>
                      <a:pPr marL="0" marR="0">
                        <a:lnSpc>
                          <a:spcPct val="8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342900" marR="0" lvl="0" indent="-342900" rtl="0">
                        <a:lnSpc>
                          <a:spcPct val="80000"/>
                        </a:lnSpc>
                        <a:spcBef>
                          <a:spcPts val="0"/>
                        </a:spcBef>
                        <a:spcAft>
                          <a:spcPts val="0"/>
                        </a:spcAft>
                        <a:buFont typeface="Symbol" pitchFamily="2" charset="2"/>
                        <a:buChar char=""/>
                      </a:pPr>
                      <a:endPar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14031682"/>
                  </a:ext>
                </a:extLst>
              </a:tr>
              <a:tr h="760315">
                <a:tc>
                  <a:txBody>
                    <a:bodyPr/>
                    <a:lstStyle/>
                    <a:p>
                      <a:pPr marL="0" marR="0">
                        <a:lnSpc>
                          <a:spcPct val="8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Calculate MME for prescription + active opioids</a:t>
                      </a:r>
                    </a:p>
                  </a:txBody>
                  <a:tcPr marL="68580" marR="68580" marT="0" marB="0"/>
                </a:tc>
                <a:tc>
                  <a:txBody>
                    <a:bodyPr/>
                    <a:lstStyle/>
                    <a:p>
                      <a:pPr marL="0" marR="0" lvl="0" indent="0">
                        <a:lnSpc>
                          <a:spcPct val="8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0" lvl="0" indent="0">
                        <a:lnSpc>
                          <a:spcPct val="80000"/>
                        </a:lnSpc>
                        <a:spcBef>
                          <a:spcPts val="0"/>
                        </a:spcBef>
                        <a:spcAft>
                          <a:spcPts val="0"/>
                        </a:spcAft>
                        <a:buFont typeface="Symbol" pitchFamily="2" charset="2"/>
                        <a:buNone/>
                      </a:pPr>
                      <a:r>
                        <a:rPr lang="en-US" sz="15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Current calculation uses known order (prescription) data. Note – for as needed (PRN) medication, the daily dose assumes the maximum dose the patient may take any given day if a range is present. Ideally, dispensed data could be used to determine the medication dispensed to the patient.</a:t>
                      </a:r>
                      <a:endPar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342900" marR="0" lvl="0" indent="-342900" rtl="0">
                        <a:lnSpc>
                          <a:spcPct val="80000"/>
                        </a:lnSpc>
                        <a:spcBef>
                          <a:spcPts val="0"/>
                        </a:spcBef>
                        <a:spcAft>
                          <a:spcPts val="0"/>
                        </a:spcAft>
                        <a:buFont typeface="Symbol" pitchFamily="2" charset="2"/>
                        <a:buChar char=""/>
                      </a:pPr>
                      <a:endPar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832626082"/>
                  </a:ext>
                </a:extLst>
              </a:tr>
              <a:tr h="305958">
                <a:tc>
                  <a:txBody>
                    <a:bodyPr/>
                    <a:lstStyle/>
                    <a:p>
                      <a:pPr marL="0" marR="0">
                        <a:lnSpc>
                          <a:spcPct val="8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MME &gt;=50?</a:t>
                      </a:r>
                    </a:p>
                  </a:txBody>
                  <a:tcPr marL="68580" marR="68580" marT="0" marB="0"/>
                </a:tc>
                <a:tc>
                  <a:txBody>
                    <a:bodyPr/>
                    <a:lstStyle/>
                    <a:p>
                      <a:pPr marL="0" marR="0" lvl="0" indent="0">
                        <a:lnSpc>
                          <a:spcPct val="8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a:lnSpc>
                          <a:spcPct val="8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MME result is &gt;= 50 </a:t>
                      </a:r>
                    </a:p>
                  </a:txBody>
                  <a:tcPr marL="68580" marR="68580" marT="0" marB="0"/>
                </a:tc>
                <a:tc>
                  <a:txBody>
                    <a:bodyPr/>
                    <a:lstStyle/>
                    <a:p>
                      <a:pPr marL="342900" marR="0" lvl="0" indent="-342900" rtl="0">
                        <a:lnSpc>
                          <a:spcPct val="80000"/>
                        </a:lnSpc>
                        <a:spcBef>
                          <a:spcPts val="0"/>
                        </a:spcBef>
                        <a:spcAft>
                          <a:spcPts val="0"/>
                        </a:spcAft>
                        <a:buFont typeface="Symbol" pitchFamily="2" charset="2"/>
                        <a:buChar char=""/>
                      </a:pPr>
                      <a:endPar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68191800"/>
                  </a:ext>
                </a:extLst>
              </a:tr>
            </a:tbl>
          </a:graphicData>
        </a:graphic>
      </p:graphicFrame>
      <p:sp>
        <p:nvSpPr>
          <p:cNvPr id="4" name="TextBox 3">
            <a:extLst>
              <a:ext uri="{FF2B5EF4-FFF2-40B4-BE49-F238E27FC236}">
                <a16:creationId xmlns:a16="http://schemas.microsoft.com/office/drawing/2014/main" id="{AF7F98F0-296B-A2A4-1584-AC7366A25133}"/>
              </a:ext>
            </a:extLst>
          </p:cNvPr>
          <p:cNvSpPr txBox="1"/>
          <p:nvPr/>
        </p:nvSpPr>
        <p:spPr>
          <a:xfrm>
            <a:off x="77649" y="74951"/>
            <a:ext cx="4501846" cy="830997"/>
          </a:xfrm>
          <a:prstGeom prst="rect">
            <a:avLst/>
          </a:prstGeom>
          <a:noFill/>
        </p:spPr>
        <p:txBody>
          <a:bodyPr wrap="square" rtlCol="0">
            <a:spAutoFit/>
          </a:bodyPr>
          <a:lstStyle/>
          <a:p>
            <a:r>
              <a:rPr lang="en-US" sz="2400" b="1" dirty="0">
                <a:solidFill>
                  <a:srgbClr val="FF0000"/>
                </a:solidFill>
              </a:rPr>
              <a:t>NOT UPDATED FOR 2022 GUIDELINE UPDATE DRAFT</a:t>
            </a:r>
          </a:p>
        </p:txBody>
      </p:sp>
    </p:spTree>
    <p:extLst>
      <p:ext uri="{BB962C8B-B14F-4D97-AF65-F5344CB8AC3E}">
        <p14:creationId xmlns:p14="http://schemas.microsoft.com/office/powerpoint/2010/main" val="3865557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6</a:t>
            </a:r>
          </a:p>
        </p:txBody>
      </p:sp>
      <p:sp>
        <p:nvSpPr>
          <p:cNvPr id="2" name="Rectangle 1">
            <a:extLst>
              <a:ext uri="{FF2B5EF4-FFF2-40B4-BE49-F238E27FC236}">
                <a16:creationId xmlns:a16="http://schemas.microsoft.com/office/drawing/2014/main" id="{0890B385-A45C-ED4F-98B6-744765A399D3}"/>
              </a:ext>
            </a:extLst>
          </p:cNvPr>
          <p:cNvSpPr/>
          <p:nvPr/>
        </p:nvSpPr>
        <p:spPr>
          <a:xfrm>
            <a:off x="5474909" y="0"/>
            <a:ext cx="6650736" cy="1754326"/>
          </a:xfrm>
          <a:prstGeom prst="rect">
            <a:avLst/>
          </a:prstGeom>
        </p:spPr>
        <p:txBody>
          <a:bodyPr wrap="square">
            <a:spAutoFit/>
          </a:bodyPr>
          <a:lstStyle/>
          <a:p>
            <a:r>
              <a:rPr lang="en-US" dirty="0">
                <a:solidFill>
                  <a:srgbClr val="191919"/>
                </a:solidFill>
                <a:latin typeface="Calibri" panose="020F0502020204030204" pitchFamily="34" charset="0"/>
                <a:cs typeface="Calibri" panose="020F0502020204030204" pitchFamily="34" charset="0"/>
              </a:rPr>
              <a:t>Long-term opioid use often begins with treatment of acute pain. When opioids are used for acute pain, clinicians should prescribe the lowest effective dose of opioids and should prescribe no greater quantity than needed for the expected duration of pain severe enough to require opioids. Three days or less will often be sufficient; more than seven days will rarely be needed. </a:t>
            </a:r>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19B04A7-5339-65B8-22CA-A471C50B1677}"/>
              </a:ext>
            </a:extLst>
          </p:cNvPr>
          <p:cNvPicPr>
            <a:picLocks noChangeAspect="1"/>
          </p:cNvPicPr>
          <p:nvPr/>
        </p:nvPicPr>
        <p:blipFill>
          <a:blip r:embed="rId3"/>
          <a:stretch>
            <a:fillRect/>
          </a:stretch>
        </p:blipFill>
        <p:spPr>
          <a:xfrm>
            <a:off x="147234" y="1754326"/>
            <a:ext cx="11702133" cy="5028723"/>
          </a:xfrm>
          <a:prstGeom prst="rect">
            <a:avLst/>
          </a:prstGeom>
        </p:spPr>
      </p:pic>
    </p:spTree>
    <p:extLst>
      <p:ext uri="{BB962C8B-B14F-4D97-AF65-F5344CB8AC3E}">
        <p14:creationId xmlns:p14="http://schemas.microsoft.com/office/powerpoint/2010/main" val="4161233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98795"/>
            <a:ext cx="10515600" cy="1325563"/>
          </a:xfrm>
        </p:spPr>
        <p:txBody>
          <a:bodyPr/>
          <a:lstStyle/>
          <a:p>
            <a:r>
              <a:rPr lang="en-US" dirty="0"/>
              <a:t>Recommendation 6</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586191518"/>
              </p:ext>
            </p:extLst>
          </p:nvPr>
        </p:nvGraphicFramePr>
        <p:xfrm>
          <a:off x="531822" y="1056939"/>
          <a:ext cx="10990052" cy="3606501"/>
        </p:xfrm>
        <a:graphic>
          <a:graphicData uri="http://schemas.openxmlformats.org/drawingml/2006/table">
            <a:tbl>
              <a:tblPr firstRow="1" bandRow="1">
                <a:tableStyleId>{5C22544A-7EE6-4342-B048-85BDC9FD1C3A}</a:tableStyleId>
              </a:tblPr>
              <a:tblGrid>
                <a:gridCol w="2747513">
                  <a:extLst>
                    <a:ext uri="{9D8B030D-6E8A-4147-A177-3AD203B41FA5}">
                      <a16:colId xmlns:a16="http://schemas.microsoft.com/office/drawing/2014/main" val="1795603398"/>
                    </a:ext>
                  </a:extLst>
                </a:gridCol>
                <a:gridCol w="1213027">
                  <a:extLst>
                    <a:ext uri="{9D8B030D-6E8A-4147-A177-3AD203B41FA5}">
                      <a16:colId xmlns:a16="http://schemas.microsoft.com/office/drawing/2014/main" val="4179062391"/>
                    </a:ext>
                  </a:extLst>
                </a:gridCol>
                <a:gridCol w="4281999">
                  <a:extLst>
                    <a:ext uri="{9D8B030D-6E8A-4147-A177-3AD203B41FA5}">
                      <a16:colId xmlns:a16="http://schemas.microsoft.com/office/drawing/2014/main" val="1243888245"/>
                    </a:ext>
                  </a:extLst>
                </a:gridCol>
                <a:gridCol w="2747513">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Recommendation 6</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with ambulatory misuse potential?</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Trigger based on a new prescription (order) for opioids in the relevant value set – ideally the prescription should be selected prior to being committed to the system</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2149817"/>
                  </a:ext>
                </a:extLst>
              </a:tr>
              <a:tr h="354201">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For acute pain</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5</a:t>
                      </a:r>
                    </a:p>
                  </a:txBody>
                  <a:tcPr marL="68580" marR="68580" marT="0" marB="0"/>
                </a:tc>
                <a:tc>
                  <a:txBody>
                    <a:bodyPr/>
                    <a:lstStyle/>
                    <a:p>
                      <a:pPr marL="342900" marR="0" lvl="0" indent="-342900" rtl="0">
                        <a:spcBef>
                          <a:spcPts val="0"/>
                        </a:spcBef>
                        <a:spcAft>
                          <a:spcPts val="0"/>
                        </a:spcAft>
                        <a:buFont typeface="Symbol" pitchFamily="2" charset="2"/>
                        <a:buChar cha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57855210"/>
                  </a:ext>
                </a:extLst>
              </a:tr>
              <a:tr h="338354">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342900" marR="0" lvl="0" indent="-342900" rtl="0">
                        <a:spcBef>
                          <a:spcPts val="0"/>
                        </a:spcBef>
                        <a:spcAft>
                          <a:spcPts val="0"/>
                        </a:spcAft>
                        <a:buFont typeface="Symbol" pitchFamily="2" charset="2"/>
                        <a:buChar cha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139409816"/>
                  </a:ext>
                </a:extLst>
              </a:tr>
              <a:tr h="760315">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 for &gt; 7 days?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Determine if the new prescription (order) has an intended duration of &gt; 7 days</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 typeface="Symbol" pitchFamily="2" charset="2"/>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2562865361"/>
                  </a:ext>
                </a:extLst>
              </a:tr>
            </a:tbl>
          </a:graphicData>
        </a:graphic>
      </p:graphicFrame>
    </p:spTree>
    <p:extLst>
      <p:ext uri="{BB962C8B-B14F-4D97-AF65-F5344CB8AC3E}">
        <p14:creationId xmlns:p14="http://schemas.microsoft.com/office/powerpoint/2010/main" val="3425352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7</a:t>
            </a:r>
          </a:p>
        </p:txBody>
      </p:sp>
      <p:sp>
        <p:nvSpPr>
          <p:cNvPr id="3" name="Rectangle 2">
            <a:extLst>
              <a:ext uri="{FF2B5EF4-FFF2-40B4-BE49-F238E27FC236}">
                <a16:creationId xmlns:a16="http://schemas.microsoft.com/office/drawing/2014/main" id="{6AD733CE-7158-EB4D-AC06-42B4F806A77D}"/>
              </a:ext>
            </a:extLst>
          </p:cNvPr>
          <p:cNvSpPr/>
          <p:nvPr/>
        </p:nvSpPr>
        <p:spPr>
          <a:xfrm>
            <a:off x="5468112" y="268571"/>
            <a:ext cx="6681216" cy="1384995"/>
          </a:xfrm>
          <a:prstGeom prst="rect">
            <a:avLst/>
          </a:prstGeom>
        </p:spPr>
        <p:txBody>
          <a:bodyPr wrap="square">
            <a:spAutoFit/>
          </a:bodyPr>
          <a:lstStyle/>
          <a:p>
            <a:r>
              <a:rPr lang="en-US" sz="1400" dirty="0">
                <a:solidFill>
                  <a:srgbClr val="191919"/>
                </a:solidFill>
                <a:latin typeface="Calibri" panose="020F0502020204030204" pitchFamily="34" charset="0"/>
                <a:cs typeface="Calibri" panose="020F0502020204030204" pitchFamily="34" charset="0"/>
              </a:rPr>
              <a:t>Clinicians should evaluate benefits and harms with patients within 1 to 4 weeks of starting opioid therapy for chronic pain or of dose escalation. Clinicians should evaluate benefits and harms of continued therapy with patients every 3 months or more frequently. If benefits do not outweigh harms of continued opioid therapy, clinicians should optimize other therapies and work with patients to taper opioids to lower dosages or to taper and discontinue opioids. </a:t>
            </a:r>
            <a:endParaRPr lang="en-US" sz="14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C6C27D9-48DC-A5FA-3D7B-BAA447459FF0}"/>
              </a:ext>
            </a:extLst>
          </p:cNvPr>
          <p:cNvPicPr>
            <a:picLocks noChangeAspect="1"/>
          </p:cNvPicPr>
          <p:nvPr/>
        </p:nvPicPr>
        <p:blipFill>
          <a:blip r:embed="rId3"/>
          <a:stretch>
            <a:fillRect/>
          </a:stretch>
        </p:blipFill>
        <p:spPr>
          <a:xfrm>
            <a:off x="0" y="1438274"/>
            <a:ext cx="12192000" cy="5210896"/>
          </a:xfrm>
          <a:prstGeom prst="rect">
            <a:avLst/>
          </a:prstGeom>
        </p:spPr>
      </p:pic>
    </p:spTree>
    <p:extLst>
      <p:ext uri="{BB962C8B-B14F-4D97-AF65-F5344CB8AC3E}">
        <p14:creationId xmlns:p14="http://schemas.microsoft.com/office/powerpoint/2010/main" val="3825293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7</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1591020109"/>
              </p:ext>
            </p:extLst>
          </p:nvPr>
        </p:nvGraphicFramePr>
        <p:xfrm>
          <a:off x="691620" y="1323030"/>
          <a:ext cx="10990052" cy="2572149"/>
        </p:xfrm>
        <a:graphic>
          <a:graphicData uri="http://schemas.openxmlformats.org/drawingml/2006/table">
            <a:tbl>
              <a:tblPr firstRow="1" bandRow="1">
                <a:tableStyleId>{5C22544A-7EE6-4342-B048-85BDC9FD1C3A}</a:tableStyleId>
              </a:tblPr>
              <a:tblGrid>
                <a:gridCol w="2690772">
                  <a:extLst>
                    <a:ext uri="{9D8B030D-6E8A-4147-A177-3AD203B41FA5}">
                      <a16:colId xmlns:a16="http://schemas.microsoft.com/office/drawing/2014/main" val="1795603398"/>
                    </a:ext>
                  </a:extLst>
                </a:gridCol>
                <a:gridCol w="1154097">
                  <a:extLst>
                    <a:ext uri="{9D8B030D-6E8A-4147-A177-3AD203B41FA5}">
                      <a16:colId xmlns:a16="http://schemas.microsoft.com/office/drawing/2014/main" val="4179062391"/>
                    </a:ext>
                  </a:extLst>
                </a:gridCol>
                <a:gridCol w="4696288">
                  <a:extLst>
                    <a:ext uri="{9D8B030D-6E8A-4147-A177-3AD203B41FA5}">
                      <a16:colId xmlns:a16="http://schemas.microsoft.com/office/drawing/2014/main" val="1243888245"/>
                    </a:ext>
                  </a:extLst>
                </a:gridCol>
                <a:gridCol w="2448895">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Recommendation 7</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order for subacute or chronic pain?</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See sub-routine 4</a:t>
                      </a:r>
                    </a:p>
                  </a:txBody>
                  <a:tcPr marL="68580" marR="68580" marT="0" marB="0"/>
                </a:tc>
                <a:tc>
                  <a:txBody>
                    <a:bodyPr/>
                    <a:lstStyle/>
                    <a:p>
                      <a:pPr marL="0" marR="0" lvl="0" indent="0" rtl="0">
                        <a:lnSpc>
                          <a:spcPct val="90000"/>
                        </a:lnSpc>
                        <a:spcBef>
                          <a:spcPts val="0"/>
                        </a:spcBef>
                        <a:spcAft>
                          <a:spcPts val="0"/>
                        </a:spcAft>
                        <a:buFont typeface="Symbol" pitchFamily="2" charset="2"/>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012149817"/>
                  </a:ext>
                </a:extLst>
              </a:tr>
              <a:tr h="279982">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342900" marR="0" lvl="0" indent="-342900" rtl="0">
                        <a:lnSpc>
                          <a:spcPct val="90000"/>
                        </a:lnSpc>
                        <a:spcBef>
                          <a:spcPts val="0"/>
                        </a:spcBef>
                        <a:spcAft>
                          <a:spcPts val="0"/>
                        </a:spcAft>
                        <a:buFont typeface="Symbol" pitchFamily="2" charset="2"/>
                        <a:buChar cha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139409816"/>
                  </a:ext>
                </a:extLst>
              </a:tr>
              <a:tr h="760315">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misuse assessment procedure not performed in last 90 days?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Absence of an opioid misuse assessment procedure in the last 90 days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b="0" i="0" u="none" strike="noStrike" kern="1200" dirty="0">
                          <a:solidFill>
                            <a:schemeClr val="tx1"/>
                          </a:solidFill>
                          <a:effectLst/>
                          <a:latin typeface="+mn-lt"/>
                          <a:ea typeface="+mn-ea"/>
                          <a:cs typeface="+mn-cs"/>
                        </a:rPr>
                        <a:t>Opioid misuse assessment procedure</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74883227"/>
                  </a:ext>
                </a:extLst>
              </a:tr>
            </a:tbl>
          </a:graphicData>
        </a:graphic>
      </p:graphicFrame>
    </p:spTree>
    <p:extLst>
      <p:ext uri="{BB962C8B-B14F-4D97-AF65-F5344CB8AC3E}">
        <p14:creationId xmlns:p14="http://schemas.microsoft.com/office/powerpoint/2010/main" val="2683504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0" y="0"/>
            <a:ext cx="10515600" cy="679903"/>
          </a:xfrm>
        </p:spPr>
        <p:txBody>
          <a:bodyPr>
            <a:normAutofit fontScale="90000"/>
          </a:bodyPr>
          <a:lstStyle/>
          <a:p>
            <a:r>
              <a:rPr lang="en-US" dirty="0"/>
              <a:t>Recommendation 8</a:t>
            </a:r>
          </a:p>
        </p:txBody>
      </p:sp>
      <p:sp>
        <p:nvSpPr>
          <p:cNvPr id="2" name="Rectangle 1">
            <a:extLst>
              <a:ext uri="{FF2B5EF4-FFF2-40B4-BE49-F238E27FC236}">
                <a16:creationId xmlns:a16="http://schemas.microsoft.com/office/drawing/2014/main" id="{834854DF-B97E-BC46-8D98-A703F7108410}"/>
              </a:ext>
            </a:extLst>
          </p:cNvPr>
          <p:cNvSpPr/>
          <p:nvPr/>
        </p:nvSpPr>
        <p:spPr>
          <a:xfrm>
            <a:off x="4483223" y="0"/>
            <a:ext cx="7708777" cy="1588127"/>
          </a:xfrm>
          <a:prstGeom prst="rect">
            <a:avLst/>
          </a:prstGeom>
        </p:spPr>
        <p:txBody>
          <a:bodyPr wrap="square">
            <a:spAutoFit/>
          </a:bodyPr>
          <a:lstStyle/>
          <a:p>
            <a:pPr>
              <a:lnSpc>
                <a:spcPct val="90000"/>
              </a:lnSpc>
            </a:pPr>
            <a:r>
              <a:rPr lang="en-US" dirty="0">
                <a:solidFill>
                  <a:srgbClr val="191919"/>
                </a:solidFill>
                <a:latin typeface="Calibri" panose="020F0502020204030204" pitchFamily="34" charset="0"/>
                <a:cs typeface="Calibri" panose="020F0502020204030204" pitchFamily="34" charset="0"/>
              </a:rPr>
              <a:t>Before starting and periodically during continuation of opioid therapy, clinicians should evaluate risk factors for opioid-related harms. Clinicians should incorporate into the management plan strategies to mitigate risk, including considering offering naloxone when factors that increase risk for opioid overdose, such as history of overdose, history of substance use disorder, higher opioid dosages (≥50 MME/day), or concurrent benzodiazepine use, are present. </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A58AC21-8967-16DA-43BE-88494C6B57E8}"/>
              </a:ext>
            </a:extLst>
          </p:cNvPr>
          <p:cNvPicPr>
            <a:picLocks noChangeAspect="1"/>
          </p:cNvPicPr>
          <p:nvPr/>
        </p:nvPicPr>
        <p:blipFill>
          <a:blip r:embed="rId3"/>
          <a:stretch>
            <a:fillRect/>
          </a:stretch>
        </p:blipFill>
        <p:spPr>
          <a:xfrm>
            <a:off x="1633928" y="1433668"/>
            <a:ext cx="8340354" cy="5424332"/>
          </a:xfrm>
          <a:prstGeom prst="rect">
            <a:avLst/>
          </a:prstGeom>
        </p:spPr>
      </p:pic>
    </p:spTree>
    <p:extLst>
      <p:ext uri="{BB962C8B-B14F-4D97-AF65-F5344CB8AC3E}">
        <p14:creationId xmlns:p14="http://schemas.microsoft.com/office/powerpoint/2010/main" val="2052408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8</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88249241"/>
              </p:ext>
            </p:extLst>
          </p:nvPr>
        </p:nvGraphicFramePr>
        <p:xfrm>
          <a:off x="464676" y="1483559"/>
          <a:ext cx="11262647" cy="3887816"/>
        </p:xfrm>
        <a:graphic>
          <a:graphicData uri="http://schemas.openxmlformats.org/drawingml/2006/table">
            <a:tbl>
              <a:tblPr firstRow="1" bandRow="1">
                <a:tableStyleId>{5C22544A-7EE6-4342-B048-85BDC9FD1C3A}</a:tableStyleId>
              </a:tblPr>
              <a:tblGrid>
                <a:gridCol w="2815662">
                  <a:extLst>
                    <a:ext uri="{9D8B030D-6E8A-4147-A177-3AD203B41FA5}">
                      <a16:colId xmlns:a16="http://schemas.microsoft.com/office/drawing/2014/main" val="1795603398"/>
                    </a:ext>
                  </a:extLst>
                </a:gridCol>
                <a:gridCol w="1042235">
                  <a:extLst>
                    <a:ext uri="{9D8B030D-6E8A-4147-A177-3AD203B41FA5}">
                      <a16:colId xmlns:a16="http://schemas.microsoft.com/office/drawing/2014/main" val="4179062391"/>
                    </a:ext>
                  </a:extLst>
                </a:gridCol>
                <a:gridCol w="4894217">
                  <a:extLst>
                    <a:ext uri="{9D8B030D-6E8A-4147-A177-3AD203B41FA5}">
                      <a16:colId xmlns:a16="http://schemas.microsoft.com/office/drawing/2014/main" val="1243888245"/>
                    </a:ext>
                  </a:extLst>
                </a:gridCol>
                <a:gridCol w="2510533">
                  <a:extLst>
                    <a:ext uri="{9D8B030D-6E8A-4147-A177-3AD203B41FA5}">
                      <a16:colId xmlns:a16="http://schemas.microsoft.com/office/drawing/2014/main" val="392756427"/>
                    </a:ext>
                  </a:extLst>
                </a:gridCol>
              </a:tblGrid>
              <a:tr h="353666">
                <a:tc gridSpan="4">
                  <a:txBody>
                    <a:bodyPr/>
                    <a:lstStyle/>
                    <a:p>
                      <a:pPr algn="ctr"/>
                      <a:r>
                        <a:rPr lang="en-US" sz="1600" dirty="0">
                          <a:latin typeface="Calibri" panose="020F0502020204030204" pitchFamily="34" charset="0"/>
                          <a:cs typeface="Calibri" panose="020F0502020204030204" pitchFamily="34" charset="0"/>
                        </a:rPr>
                        <a:t>Recommendation 8</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341975">
                <a:tc>
                  <a:txBody>
                    <a:bodyPr/>
                    <a:lstStyle/>
                    <a:p>
                      <a:pPr marL="0" marR="0">
                        <a:lnSpc>
                          <a:spcPct val="9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0" marR="0" lvl="0" indent="0" rtl="0">
                        <a:lnSpc>
                          <a:spcPct val="90000"/>
                        </a:lnSpc>
                        <a:spcBef>
                          <a:spcPts val="0"/>
                        </a:spcBef>
                        <a:spcAft>
                          <a:spcPts val="0"/>
                        </a:spcAft>
                        <a:buFont typeface="Symbol" pitchFamily="2" charset="2"/>
                        <a:buNone/>
                      </a:pPr>
                      <a:endPar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139409816"/>
                  </a:ext>
                </a:extLst>
              </a:tr>
              <a:tr h="504000">
                <a:tc>
                  <a:txBody>
                    <a:bodyPr/>
                    <a:lstStyle/>
                    <a:p>
                      <a:pPr marL="0" marR="0">
                        <a:lnSpc>
                          <a:spcPct val="9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No evidence of current naloxone medications?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Find evidence of naloxone medication prescription (An active medication order for naloxone)</a:t>
                      </a:r>
                      <a:endParaRPr lang="en-US" sz="15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rtl="0">
                        <a:lnSpc>
                          <a:spcPct val="90000"/>
                        </a:lnSpc>
                        <a:spcBef>
                          <a:spcPts val="0"/>
                        </a:spcBef>
                        <a:spcAft>
                          <a:spcPts val="0"/>
                        </a:spcAft>
                        <a:buFont typeface="Symbol" pitchFamily="2" charset="2"/>
                        <a:buNone/>
                        <a:tabLst/>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Naloxone medications</a:t>
                      </a:r>
                    </a:p>
                  </a:txBody>
                  <a:tcPr marL="68580" marR="68580" marT="0" marB="0"/>
                </a:tc>
                <a:extLst>
                  <a:ext uri="{0D108BD9-81ED-4DB2-BD59-A6C34878D82A}">
                    <a16:rowId xmlns:a16="http://schemas.microsoft.com/office/drawing/2014/main" val="2070753397"/>
                  </a:ext>
                </a:extLst>
              </a:tr>
              <a:tr h="570945">
                <a:tc>
                  <a:txBody>
                    <a:bodyPr/>
                    <a:lstStyle/>
                    <a:p>
                      <a:pPr marL="0" marR="0">
                        <a:lnSpc>
                          <a:spcPct val="9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Currently receiving benzodiazepine or other central nervous system depressant medications?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Find evidence of benzodiazepine prescription (An active medication order for benzodiazepine or other central nervous system depressant medications)</a:t>
                      </a:r>
                      <a:endParaRPr lang="en-US" sz="15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rtl="0">
                        <a:lnSpc>
                          <a:spcPct val="90000"/>
                        </a:lnSpc>
                        <a:spcBef>
                          <a:spcPts val="0"/>
                        </a:spcBef>
                        <a:spcAft>
                          <a:spcPts val="0"/>
                        </a:spcAft>
                        <a:buFont typeface="Symbol" pitchFamily="2" charset="2"/>
                        <a:buNone/>
                        <a:tabLst/>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Benzodiazepine or other central nervous system depressant medications</a:t>
                      </a:r>
                    </a:p>
                  </a:txBody>
                  <a:tcPr marL="68580" marR="68580" marT="0" marB="0"/>
                </a:tc>
                <a:extLst>
                  <a:ext uri="{0D108BD9-81ED-4DB2-BD59-A6C34878D82A}">
                    <a16:rowId xmlns:a16="http://schemas.microsoft.com/office/drawing/2014/main" val="3474883227"/>
                  </a:ext>
                </a:extLst>
              </a:tr>
              <a:tr h="0">
                <a:tc>
                  <a:txBody>
                    <a:bodyPr/>
                    <a:lstStyle/>
                    <a:p>
                      <a:pPr marL="0" marR="0">
                        <a:lnSpc>
                          <a:spcPct val="9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MME (morphine milligram equivalents &gt;50)</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Determine MME from existing active prescriptions (Recommendation 5), or future scope: dispensed medications, or patient-reported medications</a:t>
                      </a:r>
                    </a:p>
                  </a:txBody>
                  <a:tcPr marL="68580" marR="68580" marT="0" marB="0"/>
                </a:tc>
                <a:tc>
                  <a:txBody>
                    <a:bodyPr/>
                    <a:lstStyle/>
                    <a:p>
                      <a:pPr marL="0" marR="0" lvl="0" indent="0" rtl="0">
                        <a:lnSpc>
                          <a:spcPct val="90000"/>
                        </a:lnSpc>
                        <a:spcBef>
                          <a:spcPts val="0"/>
                        </a:spcBef>
                        <a:spcAft>
                          <a:spcPts val="0"/>
                        </a:spcAft>
                        <a:buFont typeface="Symbol" pitchFamily="2" charset="2"/>
                        <a:buNone/>
                      </a:pPr>
                      <a:endPar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02156837"/>
                  </a:ext>
                </a:extLst>
              </a:tr>
              <a:tr h="760315">
                <a:tc>
                  <a:txBody>
                    <a:bodyPr/>
                    <a:lstStyle/>
                    <a:p>
                      <a:pPr marL="0" marR="0">
                        <a:lnSpc>
                          <a:spcPct val="9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History of conditions documenting substance misuse disorder?</a:t>
                      </a:r>
                    </a:p>
                  </a:txBody>
                  <a:tcPr marL="68580" marR="68580" marT="0" marB="0"/>
                </a:tc>
                <a:tc>
                  <a:txBody>
                    <a:bodyPr/>
                    <a:lstStyle/>
                    <a:p>
                      <a:pPr marL="0" marR="0" lvl="0" indent="0" rtl="0">
                        <a:lnSpc>
                          <a:spcPct val="90000"/>
                        </a:lnSpc>
                        <a:spcBef>
                          <a:spcPts val="0"/>
                        </a:spcBef>
                        <a:spcAft>
                          <a:spcPts val="0"/>
                        </a:spcAft>
                        <a:buFont typeface="Symbol" pitchFamily="2" charset="2"/>
                        <a:buNone/>
                      </a:pPr>
                      <a:endParaRPr lang="en-US" sz="15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Find evidence conditions documenting substance misuse in problem list or past medical history</a:t>
                      </a:r>
                    </a:p>
                  </a:txBody>
                  <a:tcPr marL="68580" marR="68580" marT="0" marB="0"/>
                </a:tc>
                <a:tc>
                  <a:txBody>
                    <a:bodyPr/>
                    <a:lstStyle/>
                    <a:p>
                      <a:pPr marL="0" marR="0" lvl="0" indent="0" rtl="0">
                        <a:lnSpc>
                          <a:spcPct val="90000"/>
                        </a:lnSpc>
                        <a:spcBef>
                          <a:spcPts val="0"/>
                        </a:spcBef>
                        <a:spcAft>
                          <a:spcPts val="0"/>
                        </a:spcAft>
                        <a:buFont typeface="Symbol" pitchFamily="2" charset="2"/>
                        <a:buNone/>
                        <a:tabLst/>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Conditions documenting substance misuse disorder</a:t>
                      </a:r>
                    </a:p>
                  </a:txBody>
                  <a:tcPr marL="68580" marR="68580" marT="0" marB="0"/>
                </a:tc>
                <a:extLst>
                  <a:ext uri="{0D108BD9-81ED-4DB2-BD59-A6C34878D82A}">
                    <a16:rowId xmlns:a16="http://schemas.microsoft.com/office/drawing/2014/main" val="3279774390"/>
                  </a:ext>
                </a:extLst>
              </a:tr>
            </a:tbl>
          </a:graphicData>
        </a:graphic>
      </p:graphicFrame>
    </p:spTree>
    <p:extLst>
      <p:ext uri="{BB962C8B-B14F-4D97-AF65-F5344CB8AC3E}">
        <p14:creationId xmlns:p14="http://schemas.microsoft.com/office/powerpoint/2010/main" val="106601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9</a:t>
            </a:r>
          </a:p>
        </p:txBody>
      </p:sp>
      <p:sp>
        <p:nvSpPr>
          <p:cNvPr id="2" name="Rectangle 1">
            <a:extLst>
              <a:ext uri="{FF2B5EF4-FFF2-40B4-BE49-F238E27FC236}">
                <a16:creationId xmlns:a16="http://schemas.microsoft.com/office/drawing/2014/main" id="{90B168FB-9827-C343-A284-5338C941E44C}"/>
              </a:ext>
            </a:extLst>
          </p:cNvPr>
          <p:cNvSpPr/>
          <p:nvPr/>
        </p:nvSpPr>
        <p:spPr>
          <a:xfrm>
            <a:off x="5540375" y="119766"/>
            <a:ext cx="6096000" cy="1815882"/>
          </a:xfrm>
          <a:prstGeom prst="rect">
            <a:avLst/>
          </a:prstGeom>
        </p:spPr>
        <p:txBody>
          <a:bodyPr>
            <a:spAutoFit/>
          </a:bodyPr>
          <a:lstStyle/>
          <a:p>
            <a:r>
              <a:rPr lang="en-US" sz="1600" dirty="0">
                <a:solidFill>
                  <a:srgbClr val="191919"/>
                </a:solidFill>
                <a:latin typeface="Calibri" panose="020F0502020204030204" pitchFamily="34" charset="0"/>
                <a:cs typeface="Calibri" panose="020F0502020204030204" pitchFamily="34" charset="0"/>
              </a:rPr>
              <a:t>Clinicians should review the patient’s history of controlled substance prescriptions using state prescription drug monitoring program (PDMP) data to determine whether the patient is receiving opioid dosages or dangerous combinations that put him or her at high risk for overdose. Clinicians should review PDMP data when starting opioid therapy for chronic pain and periodically during opioid therapy for chronic pain, ranging from every prescription to every 3 months. </a:t>
            </a:r>
            <a:endParaRPr lang="en-US" sz="16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98DFF1C-C68E-BDE0-47D5-F31B2CFAB34B}"/>
              </a:ext>
            </a:extLst>
          </p:cNvPr>
          <p:cNvPicPr>
            <a:picLocks noChangeAspect="1"/>
          </p:cNvPicPr>
          <p:nvPr/>
        </p:nvPicPr>
        <p:blipFill>
          <a:blip r:embed="rId3"/>
          <a:stretch>
            <a:fillRect/>
          </a:stretch>
        </p:blipFill>
        <p:spPr>
          <a:xfrm>
            <a:off x="0" y="1935648"/>
            <a:ext cx="12192000" cy="4791831"/>
          </a:xfrm>
          <a:prstGeom prst="rect">
            <a:avLst/>
          </a:prstGeom>
        </p:spPr>
      </p:pic>
    </p:spTree>
    <p:extLst>
      <p:ext uri="{BB962C8B-B14F-4D97-AF65-F5344CB8AC3E}">
        <p14:creationId xmlns:p14="http://schemas.microsoft.com/office/powerpoint/2010/main" val="210643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1</a:t>
            </a:r>
          </a:p>
        </p:txBody>
      </p:sp>
      <p:sp>
        <p:nvSpPr>
          <p:cNvPr id="2" name="Rectangle 1">
            <a:extLst>
              <a:ext uri="{FF2B5EF4-FFF2-40B4-BE49-F238E27FC236}">
                <a16:creationId xmlns:a16="http://schemas.microsoft.com/office/drawing/2014/main" id="{75FEC1DF-D4DD-BA44-B941-7C5D3E23D2CD}"/>
              </a:ext>
            </a:extLst>
          </p:cNvPr>
          <p:cNvSpPr/>
          <p:nvPr/>
        </p:nvSpPr>
        <p:spPr>
          <a:xfrm>
            <a:off x="5321808" y="154168"/>
            <a:ext cx="6565392" cy="1569660"/>
          </a:xfrm>
          <a:prstGeom prst="rect">
            <a:avLst/>
          </a:prstGeom>
        </p:spPr>
        <p:txBody>
          <a:bodyPr wrap="square">
            <a:spAutoFit/>
          </a:bodyPr>
          <a:lstStyle/>
          <a:p>
            <a:r>
              <a:rPr lang="en-US" sz="1600" dirty="0">
                <a:solidFill>
                  <a:srgbClr val="191919"/>
                </a:solidFill>
                <a:latin typeface="Calibri" panose="020F0502020204030204" pitchFamily="34" charset="0"/>
                <a:cs typeface="Calibri" panose="020F0502020204030204" pitchFamily="34" charset="0"/>
              </a:rPr>
              <a:t>Nonpharmacologic therapy and nonopioid pharmacologic therapy are preferred for acute pain. Clinicians should consider opioid therapy only if expected benefits for both pain and function are anticipated to outweigh risks to the patient. If opioids are used, they should be combined with nonpharmacologic therapy and nonopioid pharmacologic therapy, as appropriate. </a:t>
            </a:r>
            <a:endParaRPr lang="en-US" sz="16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6F0B723-B1B6-8BEF-36B4-2FAE27EA1009}"/>
              </a:ext>
            </a:extLst>
          </p:cNvPr>
          <p:cNvPicPr>
            <a:picLocks noChangeAspect="1"/>
          </p:cNvPicPr>
          <p:nvPr/>
        </p:nvPicPr>
        <p:blipFill>
          <a:blip r:embed="rId3"/>
          <a:stretch>
            <a:fillRect/>
          </a:stretch>
        </p:blipFill>
        <p:spPr>
          <a:xfrm>
            <a:off x="836359" y="1641602"/>
            <a:ext cx="9813010" cy="5195690"/>
          </a:xfrm>
          <a:prstGeom prst="rect">
            <a:avLst/>
          </a:prstGeom>
        </p:spPr>
      </p:pic>
    </p:spTree>
    <p:extLst>
      <p:ext uri="{BB962C8B-B14F-4D97-AF65-F5344CB8AC3E}">
        <p14:creationId xmlns:p14="http://schemas.microsoft.com/office/powerpoint/2010/main" val="814110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9</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2581885079"/>
              </p:ext>
            </p:extLst>
          </p:nvPr>
        </p:nvGraphicFramePr>
        <p:xfrm>
          <a:off x="638354" y="1536094"/>
          <a:ext cx="10990052" cy="4727008"/>
        </p:xfrm>
        <a:graphic>
          <a:graphicData uri="http://schemas.openxmlformats.org/drawingml/2006/table">
            <a:tbl>
              <a:tblPr firstRow="1" bandRow="1">
                <a:tableStyleId>{5C22544A-7EE6-4342-B048-85BDC9FD1C3A}</a:tableStyleId>
              </a:tblPr>
              <a:tblGrid>
                <a:gridCol w="2747513">
                  <a:extLst>
                    <a:ext uri="{9D8B030D-6E8A-4147-A177-3AD203B41FA5}">
                      <a16:colId xmlns:a16="http://schemas.microsoft.com/office/drawing/2014/main" val="1795603398"/>
                    </a:ext>
                  </a:extLst>
                </a:gridCol>
                <a:gridCol w="1293709">
                  <a:extLst>
                    <a:ext uri="{9D8B030D-6E8A-4147-A177-3AD203B41FA5}">
                      <a16:colId xmlns:a16="http://schemas.microsoft.com/office/drawing/2014/main" val="3379660690"/>
                    </a:ext>
                  </a:extLst>
                </a:gridCol>
                <a:gridCol w="4201317">
                  <a:extLst>
                    <a:ext uri="{9D8B030D-6E8A-4147-A177-3AD203B41FA5}">
                      <a16:colId xmlns:a16="http://schemas.microsoft.com/office/drawing/2014/main" val="1243888245"/>
                    </a:ext>
                  </a:extLst>
                </a:gridCol>
                <a:gridCol w="2747513">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Recommendation 9</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lnSpc>
                          <a:spcPct val="90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331734">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0" marR="0" lvl="0" indent="0">
                        <a:lnSpc>
                          <a:spcPct val="90000"/>
                        </a:lnSpc>
                        <a:spcBef>
                          <a:spcPts val="0"/>
                        </a:spcBef>
                        <a:spcAft>
                          <a:spcPts val="0"/>
                        </a:spcAft>
                        <a:buFont typeface="Symbol" pitchFamily="2" charset="2"/>
                        <a:buNone/>
                      </a:pP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24557323"/>
                  </a:ext>
                </a:extLst>
              </a:tr>
              <a:tr h="760315">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PDMP review procedure in past 90 days?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No</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Look for evidence of a prescription drug monitoring program (PDMP) review procedure (may need to modify time interval for review based on local practice / regulation)</a:t>
                      </a:r>
                    </a:p>
                    <a:p>
                      <a:pPr marL="346075" marR="0" lvl="0" indent="0" rtl="0">
                        <a:lnSpc>
                          <a:spcPct val="90000"/>
                        </a:lnSpc>
                        <a:spcBef>
                          <a:spcPts val="0"/>
                        </a:spcBef>
                        <a:spcAft>
                          <a:spcPts val="0"/>
                        </a:spcAft>
                        <a:buFont typeface="Symbol" pitchFamily="2" charset="2"/>
                        <a:buNone/>
                        <a:tabLst/>
                      </a:pPr>
                      <a:r>
                        <a:rPr lang="en-US" sz="1800" dirty="0">
                          <a:effectLst/>
                          <a:latin typeface="Calibri" panose="020F0502020204030204" pitchFamily="34" charset="0"/>
                          <a:ea typeface="Calibri" panose="020F0502020204030204" pitchFamily="34" charset="0"/>
                          <a:cs typeface="Calibri" panose="020F0502020204030204" pitchFamily="34" charset="0"/>
                        </a:rPr>
                        <a:t>[Evidence for the PDMP review procedure may potentially originate in a PDMP Smart App that provides the code once PDMP review procedure has been completed.]</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PDMP review procedure</a:t>
                      </a:r>
                    </a:p>
                  </a:txBody>
                  <a:tcPr marL="68580" marR="68580" marT="0" marB="0"/>
                </a:tc>
                <a:extLst>
                  <a:ext uri="{0D108BD9-81ED-4DB2-BD59-A6C34878D82A}">
                    <a16:rowId xmlns:a16="http://schemas.microsoft.com/office/drawing/2014/main" val="2070753397"/>
                  </a:ext>
                </a:extLst>
              </a:tr>
              <a:tr h="760315">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PDMP data reviewed finding in past 90 days?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No</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Documentation (i.e., a finding) that PDMP review has occurred) in last 90 days (may need to modify time interval for review based on local practice / regulation)</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PDMP data reviewed finding</a:t>
                      </a:r>
                    </a:p>
                    <a:p>
                      <a:pPr marL="0" marR="0" lvl="0" indent="0">
                        <a:lnSpc>
                          <a:spcPct val="90000"/>
                        </a:lnSpc>
                        <a:spcBef>
                          <a:spcPts val="0"/>
                        </a:spcBef>
                        <a:spcAft>
                          <a:spcPts val="0"/>
                        </a:spcAft>
                        <a:buFont typeface="Symbol" pitchFamily="2" charset="2"/>
                        <a:buNone/>
                      </a:pP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794221890"/>
                  </a:ext>
                </a:extLst>
              </a:tr>
            </a:tbl>
          </a:graphicData>
        </a:graphic>
      </p:graphicFrame>
    </p:spTree>
    <p:extLst>
      <p:ext uri="{BB962C8B-B14F-4D97-AF65-F5344CB8AC3E}">
        <p14:creationId xmlns:p14="http://schemas.microsoft.com/office/powerpoint/2010/main" val="1837972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0" y="0"/>
            <a:ext cx="10515600" cy="1325563"/>
          </a:xfrm>
        </p:spPr>
        <p:txBody>
          <a:bodyPr/>
          <a:lstStyle/>
          <a:p>
            <a:r>
              <a:rPr lang="en-US" dirty="0"/>
              <a:t>Recommendation 10</a:t>
            </a:r>
          </a:p>
        </p:txBody>
      </p:sp>
      <p:sp>
        <p:nvSpPr>
          <p:cNvPr id="2" name="Rectangle 1">
            <a:extLst>
              <a:ext uri="{FF2B5EF4-FFF2-40B4-BE49-F238E27FC236}">
                <a16:creationId xmlns:a16="http://schemas.microsoft.com/office/drawing/2014/main" id="{7B280FB0-2DD5-3241-9798-DB6BBA640243}"/>
              </a:ext>
            </a:extLst>
          </p:cNvPr>
          <p:cNvSpPr/>
          <p:nvPr/>
        </p:nvSpPr>
        <p:spPr>
          <a:xfrm>
            <a:off x="5624712" y="62616"/>
            <a:ext cx="6511809" cy="1200329"/>
          </a:xfrm>
          <a:prstGeom prst="rect">
            <a:avLst/>
          </a:prstGeom>
        </p:spPr>
        <p:txBody>
          <a:bodyPr wrap="square">
            <a:spAutoFit/>
          </a:bodyPr>
          <a:lstStyle/>
          <a:p>
            <a:r>
              <a:rPr lang="en-US" dirty="0">
                <a:solidFill>
                  <a:srgbClr val="191919"/>
                </a:solidFill>
                <a:latin typeface="Calibri" panose="020F0502020204030204" pitchFamily="34" charset="0"/>
                <a:cs typeface="Calibri" panose="020F0502020204030204" pitchFamily="34" charset="0"/>
              </a:rPr>
              <a:t>When prescribing opioids for chronic pain, clinicians should use urine drug testing before starting opioid therapy and consider urine drug testing at least annually to assess for prescribed medications as well as other controlled prescription drugs and illicit drugs. </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50C205F-A13B-A3AE-08BF-B9A137E1044B}"/>
              </a:ext>
            </a:extLst>
          </p:cNvPr>
          <p:cNvPicPr>
            <a:picLocks noChangeAspect="1"/>
          </p:cNvPicPr>
          <p:nvPr/>
        </p:nvPicPr>
        <p:blipFill>
          <a:blip r:embed="rId3"/>
          <a:stretch>
            <a:fillRect/>
          </a:stretch>
        </p:blipFill>
        <p:spPr>
          <a:xfrm>
            <a:off x="576303" y="854430"/>
            <a:ext cx="6808053" cy="6052352"/>
          </a:xfrm>
          <a:prstGeom prst="rect">
            <a:avLst/>
          </a:prstGeom>
        </p:spPr>
      </p:pic>
    </p:spTree>
    <p:extLst>
      <p:ext uri="{BB962C8B-B14F-4D97-AF65-F5344CB8AC3E}">
        <p14:creationId xmlns:p14="http://schemas.microsoft.com/office/powerpoint/2010/main" val="818113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10</a:t>
            </a:r>
            <a:br>
              <a:rPr lang="en-US" dirty="0"/>
            </a:br>
            <a:r>
              <a:rPr lang="en-US" dirty="0"/>
              <a:t>Result Report Details </a:t>
            </a:r>
            <a:r>
              <a:rPr lang="en-US" dirty="0">
                <a:highlight>
                  <a:srgbClr val="FFFF00"/>
                </a:highlight>
              </a:rPr>
              <a:t>Example</a:t>
            </a:r>
            <a:endParaRPr lang="en-US" dirty="0"/>
          </a:p>
        </p:txBody>
      </p:sp>
      <p:graphicFrame>
        <p:nvGraphicFramePr>
          <p:cNvPr id="6" name="Table 5">
            <a:extLst>
              <a:ext uri="{FF2B5EF4-FFF2-40B4-BE49-F238E27FC236}">
                <a16:creationId xmlns:a16="http://schemas.microsoft.com/office/drawing/2014/main" id="{4440EA6C-4FF3-6444-6AFA-94507D4C2928}"/>
              </a:ext>
            </a:extLst>
          </p:cNvPr>
          <p:cNvGraphicFramePr>
            <a:graphicFrameLocks noGrp="1"/>
          </p:cNvGraphicFramePr>
          <p:nvPr>
            <p:extLst>
              <p:ext uri="{D42A27DB-BD31-4B8C-83A1-F6EECF244321}">
                <p14:modId xmlns:p14="http://schemas.microsoft.com/office/powerpoint/2010/main" val="2374710336"/>
              </p:ext>
            </p:extLst>
          </p:nvPr>
        </p:nvGraphicFramePr>
        <p:xfrm>
          <a:off x="1092887" y="2214837"/>
          <a:ext cx="8520670" cy="3779520"/>
        </p:xfrm>
        <a:graphic>
          <a:graphicData uri="http://schemas.openxmlformats.org/drawingml/2006/table">
            <a:tbl>
              <a:tblPr firstRow="1" bandRow="1">
                <a:tableStyleId>{5C22544A-7EE6-4342-B048-85BDC9FD1C3A}</a:tableStyleId>
              </a:tblPr>
              <a:tblGrid>
                <a:gridCol w="1412556">
                  <a:extLst>
                    <a:ext uri="{9D8B030D-6E8A-4147-A177-3AD203B41FA5}">
                      <a16:colId xmlns:a16="http://schemas.microsoft.com/office/drawing/2014/main" val="3567139026"/>
                    </a:ext>
                  </a:extLst>
                </a:gridCol>
                <a:gridCol w="1794708">
                  <a:extLst>
                    <a:ext uri="{9D8B030D-6E8A-4147-A177-3AD203B41FA5}">
                      <a16:colId xmlns:a16="http://schemas.microsoft.com/office/drawing/2014/main" val="3612975983"/>
                    </a:ext>
                  </a:extLst>
                </a:gridCol>
                <a:gridCol w="1533865">
                  <a:extLst>
                    <a:ext uri="{9D8B030D-6E8A-4147-A177-3AD203B41FA5}">
                      <a16:colId xmlns:a16="http://schemas.microsoft.com/office/drawing/2014/main" val="3606667561"/>
                    </a:ext>
                  </a:extLst>
                </a:gridCol>
                <a:gridCol w="1394687">
                  <a:extLst>
                    <a:ext uri="{9D8B030D-6E8A-4147-A177-3AD203B41FA5}">
                      <a16:colId xmlns:a16="http://schemas.microsoft.com/office/drawing/2014/main" val="1913844957"/>
                    </a:ext>
                  </a:extLst>
                </a:gridCol>
                <a:gridCol w="2384854">
                  <a:extLst>
                    <a:ext uri="{9D8B030D-6E8A-4147-A177-3AD203B41FA5}">
                      <a16:colId xmlns:a16="http://schemas.microsoft.com/office/drawing/2014/main" val="2565279733"/>
                    </a:ext>
                  </a:extLst>
                </a:gridCol>
              </a:tblGrid>
              <a:tr h="370840">
                <a:tc>
                  <a:txBody>
                    <a:bodyPr/>
                    <a:lstStyle/>
                    <a:p>
                      <a:endParaRPr lang="en-US" dirty="0"/>
                    </a:p>
                  </a:txBody>
                  <a:tcPr/>
                </a:tc>
                <a:tc>
                  <a:txBody>
                    <a:bodyPr/>
                    <a:lstStyle/>
                    <a:p>
                      <a:endParaRPr lang="en-US"/>
                    </a:p>
                  </a:txBody>
                  <a:tcPr/>
                </a:tc>
                <a:tc>
                  <a:txBody>
                    <a:bodyPr/>
                    <a:lstStyle/>
                    <a:p>
                      <a:r>
                        <a:rPr lang="en-US" dirty="0"/>
                        <a:t>5/20/2020</a:t>
                      </a:r>
                    </a:p>
                  </a:txBody>
                  <a:tcPr/>
                </a:tc>
                <a:tc>
                  <a:txBody>
                    <a:bodyPr/>
                    <a:lstStyle/>
                    <a:p>
                      <a:r>
                        <a:rPr lang="en-US" dirty="0"/>
                        <a:t>11/13/2020</a:t>
                      </a:r>
                    </a:p>
                  </a:txBody>
                  <a:tcPr/>
                </a:tc>
                <a:tc>
                  <a:txBody>
                    <a:bodyPr/>
                    <a:lstStyle/>
                    <a:p>
                      <a:r>
                        <a:rPr lang="en-US" dirty="0"/>
                        <a:t>2/01/2020</a:t>
                      </a:r>
                    </a:p>
                  </a:txBody>
                  <a:tcPr/>
                </a:tc>
                <a:extLst>
                  <a:ext uri="{0D108BD9-81ED-4DB2-BD59-A6C34878D82A}">
                    <a16:rowId xmlns:a16="http://schemas.microsoft.com/office/drawing/2014/main" val="3868031485"/>
                  </a:ext>
                </a:extLst>
              </a:tr>
              <a:tr h="370840">
                <a:tc>
                  <a:txBody>
                    <a:bodyPr/>
                    <a:lstStyle/>
                    <a:p>
                      <a:r>
                        <a:rPr lang="en-US" dirty="0"/>
                        <a:t>Urine 9-drug screen</a:t>
                      </a:r>
                    </a:p>
                  </a:txBody>
                  <a:tcPr/>
                </a:tc>
                <a:tc>
                  <a:txBody>
                    <a:bodyPr/>
                    <a:lstStyle/>
                    <a:p>
                      <a:r>
                        <a:rPr lang="en-US" dirty="0"/>
                        <a:t>Cocaine</a:t>
                      </a:r>
                    </a:p>
                  </a:txBody>
                  <a:tcPr/>
                </a:tc>
                <a:tc>
                  <a:txBody>
                    <a:bodyPr/>
                    <a:lstStyle/>
                    <a:p>
                      <a:r>
                        <a:rPr lang="en-US" dirty="0"/>
                        <a:t>Positive</a:t>
                      </a:r>
                    </a:p>
                  </a:txBody>
                  <a:tcPr/>
                </a:tc>
                <a:tc>
                  <a:txBody>
                    <a:bodyPr/>
                    <a:lstStyle/>
                    <a:p>
                      <a:endParaRPr lang="en-US" dirty="0"/>
                    </a:p>
                  </a:txBody>
                  <a:tcPr/>
                </a:tc>
                <a:tc>
                  <a:txBody>
                    <a:bodyPr/>
                    <a:lstStyle/>
                    <a:p>
                      <a:r>
                        <a:rPr lang="en-US" dirty="0"/>
                        <a:t>Negative</a:t>
                      </a:r>
                    </a:p>
                  </a:txBody>
                  <a:tcPr/>
                </a:tc>
                <a:extLst>
                  <a:ext uri="{0D108BD9-81ED-4DB2-BD59-A6C34878D82A}">
                    <a16:rowId xmlns:a16="http://schemas.microsoft.com/office/drawing/2014/main" val="1866172315"/>
                  </a:ext>
                </a:extLst>
              </a:tr>
              <a:tr h="370840">
                <a:tc>
                  <a:txBody>
                    <a:bodyPr/>
                    <a:lstStyle/>
                    <a:p>
                      <a:endParaRPr lang="en-US" dirty="0"/>
                    </a:p>
                  </a:txBody>
                  <a:tcPr/>
                </a:tc>
                <a:tc>
                  <a:txBody>
                    <a:bodyPr/>
                    <a:lstStyle/>
                    <a:p>
                      <a:r>
                        <a:rPr lang="en-US" dirty="0"/>
                        <a:t>Benzodiazepines</a:t>
                      </a:r>
                    </a:p>
                  </a:txBody>
                  <a:tcPr/>
                </a:tc>
                <a:tc>
                  <a:txBody>
                    <a:bodyPr/>
                    <a:lstStyle/>
                    <a:p>
                      <a:r>
                        <a:rPr lang="en-US" dirty="0"/>
                        <a:t>Positive</a:t>
                      </a:r>
                    </a:p>
                  </a:txBody>
                  <a:tcPr/>
                </a:tc>
                <a:tc>
                  <a:txBody>
                    <a:bodyPr/>
                    <a:lstStyle/>
                    <a:p>
                      <a:endParaRPr lang="en-US" dirty="0"/>
                    </a:p>
                  </a:txBody>
                  <a:tcPr/>
                </a:tc>
                <a:tc>
                  <a:txBody>
                    <a:bodyPr/>
                    <a:lstStyle/>
                    <a:p>
                      <a:r>
                        <a:rPr lang="en-US" dirty="0"/>
                        <a:t>Negative</a:t>
                      </a:r>
                    </a:p>
                  </a:txBody>
                  <a:tcPr/>
                </a:tc>
                <a:extLst>
                  <a:ext uri="{0D108BD9-81ED-4DB2-BD59-A6C34878D82A}">
                    <a16:rowId xmlns:a16="http://schemas.microsoft.com/office/drawing/2014/main" val="2331276550"/>
                  </a:ext>
                </a:extLst>
              </a:tr>
              <a:tr h="370840">
                <a:tc>
                  <a:txBody>
                    <a:bodyPr/>
                    <a:lstStyle/>
                    <a:p>
                      <a:endParaRPr lang="en-US"/>
                    </a:p>
                  </a:txBody>
                  <a:tcPr/>
                </a:tc>
                <a:tc>
                  <a:txBody>
                    <a:bodyPr/>
                    <a:lstStyle/>
                    <a:p>
                      <a:r>
                        <a:rPr lang="en-US" dirty="0"/>
                        <a:t>PCP</a:t>
                      </a:r>
                    </a:p>
                  </a:txBody>
                  <a:tcPr/>
                </a:tc>
                <a:tc>
                  <a:txBody>
                    <a:bodyPr/>
                    <a:lstStyle/>
                    <a:p>
                      <a:r>
                        <a:rPr lang="en-US" dirty="0"/>
                        <a:t>Negative</a:t>
                      </a:r>
                    </a:p>
                  </a:txBody>
                  <a:tcPr/>
                </a:tc>
                <a:tc>
                  <a:txBody>
                    <a:bodyPr/>
                    <a:lstStyle/>
                    <a:p>
                      <a:endParaRPr lang="en-US"/>
                    </a:p>
                  </a:txBody>
                  <a:tcPr/>
                </a:tc>
                <a:tc>
                  <a:txBody>
                    <a:bodyPr/>
                    <a:lstStyle/>
                    <a:p>
                      <a:r>
                        <a:rPr lang="en-US" b="1" dirty="0"/>
                        <a:t>Positive</a:t>
                      </a:r>
                    </a:p>
                  </a:txBody>
                  <a:tcPr/>
                </a:tc>
                <a:extLst>
                  <a:ext uri="{0D108BD9-81ED-4DB2-BD59-A6C34878D82A}">
                    <a16:rowId xmlns:a16="http://schemas.microsoft.com/office/drawing/2014/main" val="1123026055"/>
                  </a:ext>
                </a:extLst>
              </a:tr>
              <a:tr h="370840">
                <a:tc>
                  <a:txBody>
                    <a:bodyPr/>
                    <a:lstStyle/>
                    <a:p>
                      <a:endParaRPr lang="en-US"/>
                    </a:p>
                  </a:txBody>
                  <a:tcPr/>
                </a:tc>
                <a:tc>
                  <a:txBody>
                    <a:bodyPr/>
                    <a:lstStyle/>
                    <a:p>
                      <a:r>
                        <a:rPr lang="en-US" dirty="0"/>
                        <a:t>Alcohol</a:t>
                      </a:r>
                    </a:p>
                  </a:txBody>
                  <a:tcPr/>
                </a:tc>
                <a:tc>
                  <a:txBody>
                    <a:bodyPr/>
                    <a:lstStyle/>
                    <a:p>
                      <a:r>
                        <a:rPr lang="en-US" dirty="0"/>
                        <a:t>Negative</a:t>
                      </a:r>
                    </a:p>
                  </a:txBody>
                  <a:tcPr/>
                </a:tc>
                <a:tc>
                  <a:txBody>
                    <a:bodyPr/>
                    <a:lstStyle/>
                    <a:p>
                      <a:endParaRPr lang="en-US" dirty="0"/>
                    </a:p>
                  </a:txBody>
                  <a:tcPr/>
                </a:tc>
                <a:tc>
                  <a:txBody>
                    <a:bodyPr/>
                    <a:lstStyle/>
                    <a:p>
                      <a:r>
                        <a:rPr lang="en-US" dirty="0"/>
                        <a:t>Negative</a:t>
                      </a:r>
                    </a:p>
                  </a:txBody>
                  <a:tcPr/>
                </a:tc>
                <a:extLst>
                  <a:ext uri="{0D108BD9-81ED-4DB2-BD59-A6C34878D82A}">
                    <a16:rowId xmlns:a16="http://schemas.microsoft.com/office/drawing/2014/main" val="3541793062"/>
                  </a:ext>
                </a:extLst>
              </a:tr>
              <a:tr h="370840">
                <a:tc>
                  <a:txBody>
                    <a:bodyPr/>
                    <a:lstStyle/>
                    <a:p>
                      <a:endParaRPr lang="en-US" dirty="0"/>
                    </a:p>
                  </a:txBody>
                  <a:tcPr/>
                </a:tc>
                <a:tc>
                  <a:txBody>
                    <a:bodyPr/>
                    <a:lstStyle/>
                    <a:p>
                      <a:r>
                        <a:rPr lang="en-US" dirty="0"/>
                        <a:t>THC</a:t>
                      </a:r>
                    </a:p>
                  </a:txBody>
                  <a:tcPr/>
                </a:tc>
                <a:tc>
                  <a:txBody>
                    <a:bodyPr/>
                    <a:lstStyle/>
                    <a:p>
                      <a:r>
                        <a:rPr lang="en-US" dirty="0"/>
                        <a:t>Negative</a:t>
                      </a:r>
                    </a:p>
                  </a:txBody>
                  <a:tcPr/>
                </a:tc>
                <a:tc>
                  <a:txBody>
                    <a:bodyPr/>
                    <a:lstStyle/>
                    <a:p>
                      <a:endParaRPr lang="en-US"/>
                    </a:p>
                  </a:txBody>
                  <a:tcPr/>
                </a:tc>
                <a:tc>
                  <a:txBody>
                    <a:bodyPr/>
                    <a:lstStyle/>
                    <a:p>
                      <a:r>
                        <a:rPr lang="en-US" dirty="0"/>
                        <a:t>Negative</a:t>
                      </a:r>
                    </a:p>
                  </a:txBody>
                  <a:tcPr/>
                </a:tc>
                <a:extLst>
                  <a:ext uri="{0D108BD9-81ED-4DB2-BD59-A6C34878D82A}">
                    <a16:rowId xmlns:a16="http://schemas.microsoft.com/office/drawing/2014/main" val="2836718173"/>
                  </a:ext>
                </a:extLst>
              </a:tr>
              <a:tr h="370840">
                <a:tc>
                  <a:txBody>
                    <a:bodyPr/>
                    <a:lstStyle/>
                    <a:p>
                      <a:endParaRPr lang="en-US"/>
                    </a:p>
                  </a:txBody>
                  <a:tcPr/>
                </a:tc>
                <a:tc>
                  <a:txBody>
                    <a:bodyPr/>
                    <a:lstStyle/>
                    <a:p>
                      <a:r>
                        <a:rPr lang="en-US" dirty="0"/>
                        <a:t>Opiate</a:t>
                      </a:r>
                    </a:p>
                  </a:txBody>
                  <a:tcPr/>
                </a:tc>
                <a:tc>
                  <a:txBody>
                    <a:bodyPr/>
                    <a:lstStyle/>
                    <a:p>
                      <a:r>
                        <a:rPr lang="en-US" b="1" dirty="0"/>
                        <a:t>Positive</a:t>
                      </a:r>
                    </a:p>
                  </a:txBody>
                  <a:tcPr/>
                </a:tc>
                <a:tc>
                  <a:txBody>
                    <a:bodyPr/>
                    <a:lstStyle/>
                    <a:p>
                      <a:endParaRPr lang="en-US"/>
                    </a:p>
                  </a:txBody>
                  <a:tcPr/>
                </a:tc>
                <a:tc>
                  <a:txBody>
                    <a:bodyPr/>
                    <a:lstStyle/>
                    <a:p>
                      <a:r>
                        <a:rPr lang="en-US" b="1" dirty="0"/>
                        <a:t>Positive</a:t>
                      </a:r>
                    </a:p>
                  </a:txBody>
                  <a:tcPr/>
                </a:tc>
                <a:extLst>
                  <a:ext uri="{0D108BD9-81ED-4DB2-BD59-A6C34878D82A}">
                    <a16:rowId xmlns:a16="http://schemas.microsoft.com/office/drawing/2014/main" val="2835738096"/>
                  </a:ext>
                </a:extLst>
              </a:tr>
              <a:tr h="370840">
                <a:tc>
                  <a:txBody>
                    <a:bodyPr/>
                    <a:lstStyle/>
                    <a:p>
                      <a:r>
                        <a:rPr lang="en-US" dirty="0"/>
                        <a:t>Reflex Cocaine confirmatory</a:t>
                      </a:r>
                    </a:p>
                  </a:txBody>
                  <a:tcPr/>
                </a:tc>
                <a:tc>
                  <a:txBody>
                    <a:bodyPr/>
                    <a:lstStyle/>
                    <a:p>
                      <a:r>
                        <a:rPr lang="en-US" dirty="0"/>
                        <a:t>Cocaine</a:t>
                      </a:r>
                    </a:p>
                  </a:txBody>
                  <a:tcPr/>
                </a:tc>
                <a:tc>
                  <a:txBody>
                    <a:bodyPr/>
                    <a:lstStyle/>
                    <a:p>
                      <a:endParaRPr lang="en-US" dirty="0"/>
                    </a:p>
                  </a:txBody>
                  <a:tcPr/>
                </a:tc>
                <a:tc>
                  <a:txBody>
                    <a:bodyPr/>
                    <a:lstStyle/>
                    <a:p>
                      <a:r>
                        <a:rPr lang="en-US" dirty="0"/>
                        <a:t>Negative</a:t>
                      </a:r>
                    </a:p>
                  </a:txBody>
                  <a:tcPr/>
                </a:tc>
                <a:tc>
                  <a:txBody>
                    <a:bodyPr/>
                    <a:lstStyle/>
                    <a:p>
                      <a:endParaRPr lang="en-US" dirty="0"/>
                    </a:p>
                  </a:txBody>
                  <a:tcPr/>
                </a:tc>
                <a:extLst>
                  <a:ext uri="{0D108BD9-81ED-4DB2-BD59-A6C34878D82A}">
                    <a16:rowId xmlns:a16="http://schemas.microsoft.com/office/drawing/2014/main" val="2640457081"/>
                  </a:ext>
                </a:extLst>
              </a:tr>
            </a:tbl>
          </a:graphicData>
        </a:graphic>
      </p:graphicFrame>
      <p:sp>
        <p:nvSpPr>
          <p:cNvPr id="7" name="TextBox 6">
            <a:extLst>
              <a:ext uri="{FF2B5EF4-FFF2-40B4-BE49-F238E27FC236}">
                <a16:creationId xmlns:a16="http://schemas.microsoft.com/office/drawing/2014/main" id="{3BB55D32-0C27-55BB-240B-F1D498AAA292}"/>
              </a:ext>
            </a:extLst>
          </p:cNvPr>
          <p:cNvSpPr txBox="1"/>
          <p:nvPr/>
        </p:nvSpPr>
        <p:spPr>
          <a:xfrm>
            <a:off x="1012371" y="1959429"/>
            <a:ext cx="6955972" cy="369332"/>
          </a:xfrm>
          <a:prstGeom prst="rect">
            <a:avLst/>
          </a:prstGeom>
          <a:noFill/>
        </p:spPr>
        <p:txBody>
          <a:bodyPr wrap="square" rtlCol="0">
            <a:spAutoFit/>
          </a:bodyPr>
          <a:lstStyle/>
          <a:p>
            <a:r>
              <a:rPr lang="en-US" dirty="0">
                <a:highlight>
                  <a:srgbClr val="FFFF00"/>
                </a:highlight>
              </a:rPr>
              <a:t>Table opens when user selects “+ click here for details”</a:t>
            </a:r>
          </a:p>
        </p:txBody>
      </p:sp>
      <p:sp>
        <p:nvSpPr>
          <p:cNvPr id="8" name="TextBox 7">
            <a:extLst>
              <a:ext uri="{FF2B5EF4-FFF2-40B4-BE49-F238E27FC236}">
                <a16:creationId xmlns:a16="http://schemas.microsoft.com/office/drawing/2014/main" id="{C2ABF963-E4D1-731E-D6B5-21C68D235A3C}"/>
              </a:ext>
            </a:extLst>
          </p:cNvPr>
          <p:cNvSpPr txBox="1"/>
          <p:nvPr/>
        </p:nvSpPr>
        <p:spPr>
          <a:xfrm>
            <a:off x="1196141" y="6263597"/>
            <a:ext cx="6254983" cy="369332"/>
          </a:xfrm>
          <a:prstGeom prst="rect">
            <a:avLst/>
          </a:prstGeom>
          <a:noFill/>
        </p:spPr>
        <p:txBody>
          <a:bodyPr wrap="square" rtlCol="0">
            <a:spAutoFit/>
          </a:bodyPr>
          <a:lstStyle/>
          <a:p>
            <a:r>
              <a:rPr lang="en-US" dirty="0"/>
              <a:t>* Visually flag known issues (bolded above)</a:t>
            </a:r>
          </a:p>
        </p:txBody>
      </p:sp>
    </p:spTree>
    <p:extLst>
      <p:ext uri="{BB962C8B-B14F-4D97-AF65-F5344CB8AC3E}">
        <p14:creationId xmlns:p14="http://schemas.microsoft.com/office/powerpoint/2010/main" val="118370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10</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nvGraphicFramePr>
        <p:xfrm>
          <a:off x="544754" y="1341694"/>
          <a:ext cx="10990052" cy="3673426"/>
        </p:xfrm>
        <a:graphic>
          <a:graphicData uri="http://schemas.openxmlformats.org/drawingml/2006/table">
            <a:tbl>
              <a:tblPr firstRow="1" bandRow="1">
                <a:tableStyleId>{5C22544A-7EE6-4342-B048-85BDC9FD1C3A}</a:tableStyleId>
              </a:tblPr>
              <a:tblGrid>
                <a:gridCol w="2097646">
                  <a:extLst>
                    <a:ext uri="{9D8B030D-6E8A-4147-A177-3AD203B41FA5}">
                      <a16:colId xmlns:a16="http://schemas.microsoft.com/office/drawing/2014/main" val="1795603398"/>
                    </a:ext>
                  </a:extLst>
                </a:gridCol>
                <a:gridCol w="1144800">
                  <a:extLst>
                    <a:ext uri="{9D8B030D-6E8A-4147-A177-3AD203B41FA5}">
                      <a16:colId xmlns:a16="http://schemas.microsoft.com/office/drawing/2014/main" val="3379660690"/>
                    </a:ext>
                  </a:extLst>
                </a:gridCol>
                <a:gridCol w="3362400">
                  <a:extLst>
                    <a:ext uri="{9D8B030D-6E8A-4147-A177-3AD203B41FA5}">
                      <a16:colId xmlns:a16="http://schemas.microsoft.com/office/drawing/2014/main" val="1243888245"/>
                    </a:ext>
                  </a:extLst>
                </a:gridCol>
                <a:gridCol w="4385206">
                  <a:extLst>
                    <a:ext uri="{9D8B030D-6E8A-4147-A177-3AD203B41FA5}">
                      <a16:colId xmlns:a16="http://schemas.microsoft.com/office/drawing/2014/main" val="392756427"/>
                    </a:ext>
                  </a:extLst>
                </a:gridCol>
              </a:tblGrid>
              <a:tr h="445066">
                <a:tc gridSpan="4">
                  <a:txBody>
                    <a:bodyPr/>
                    <a:lstStyle/>
                    <a:p>
                      <a:pPr algn="ctr"/>
                      <a:r>
                        <a:rPr lang="en-US" sz="1700" dirty="0">
                          <a:latin typeface="Calibri" panose="020F0502020204030204" pitchFamily="34" charset="0"/>
                          <a:cs typeface="Calibri" panose="020F0502020204030204" pitchFamily="34" charset="0"/>
                        </a:rPr>
                        <a:t>Recommendation 10</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Trigger based on a new prescription (order) for opioids in the relevant value set – ideally the prescription should be selected prior to being committed to the system</a:t>
                      </a:r>
                    </a:p>
                  </a:txBody>
                  <a:tcPr marL="68580" marR="68580" marT="0" marB="0"/>
                </a:tc>
                <a:tc>
                  <a:txBody>
                    <a:bodyPr/>
                    <a:lstStyle/>
                    <a:p>
                      <a:pPr marL="342900" marR="0" lvl="0" indent="-342900" rtl="0">
                        <a:lnSpc>
                          <a:spcPct val="90000"/>
                        </a:lnSpc>
                        <a:spcBef>
                          <a:spcPts val="0"/>
                        </a:spcBef>
                        <a:spcAft>
                          <a:spcPts val="0"/>
                        </a:spcAft>
                        <a:buFont typeface="Symbol" pitchFamily="2" charset="2"/>
                        <a:buChar char=""/>
                      </a:pPr>
                      <a:r>
                        <a:rPr lang="en-US" sz="17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2149817"/>
                  </a:ext>
                </a:extLst>
              </a:tr>
              <a:tr h="331734">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For chronic pain?</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See sub-routine 4</a:t>
                      </a:r>
                    </a:p>
                  </a:txBody>
                  <a:tcPr marL="68580" marR="68580" marT="0" marB="0"/>
                </a:tc>
                <a:tc>
                  <a:txBody>
                    <a:bodyPr/>
                    <a:lstStyle/>
                    <a:p>
                      <a:pPr marL="342900" marR="0" lvl="0" indent="-342900">
                        <a:lnSpc>
                          <a:spcPct val="90000"/>
                        </a:lnSpc>
                        <a:spcBef>
                          <a:spcPts val="0"/>
                        </a:spcBef>
                        <a:spcAft>
                          <a:spcPts val="0"/>
                        </a:spcAft>
                        <a:buFont typeface="Symbol" pitchFamily="2" charset="2"/>
                        <a:buChar char=""/>
                      </a:pP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07301966"/>
                  </a:ext>
                </a:extLst>
              </a:tr>
              <a:tr h="331734">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342900" marR="0" lvl="0" indent="-342900">
                        <a:lnSpc>
                          <a:spcPct val="90000"/>
                        </a:lnSpc>
                        <a:spcBef>
                          <a:spcPts val="0"/>
                        </a:spcBef>
                        <a:spcAft>
                          <a:spcPts val="0"/>
                        </a:spcAft>
                        <a:buFont typeface="Symbol" pitchFamily="2" charset="2"/>
                        <a:buChar char=""/>
                      </a:pP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24557323"/>
                  </a:ext>
                </a:extLst>
              </a:tr>
              <a:tr h="760315">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Urine screening test not performed within the last 12 months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No urine drug screening in the last 12 months – </a:t>
                      </a: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Any urine drug screening in either value set fulfills the expression.</a:t>
                      </a:r>
                    </a:p>
                  </a:txBody>
                  <a:tcPr marL="68580" marR="68580" marT="0" marB="0"/>
                </a:tc>
                <a:tc>
                  <a:txBody>
                    <a:bodyPr/>
                    <a:lstStyle/>
                    <a:p>
                      <a:pPr marL="342900" marR="0" lvl="0" indent="-342900" algn="l" defTabSz="914400" rtl="0" eaLnBrk="1" fontAlgn="auto" latinLnBrk="0" hangingPunct="1">
                        <a:lnSpc>
                          <a:spcPct val="90000"/>
                        </a:lnSpc>
                        <a:spcBef>
                          <a:spcPts val="0"/>
                        </a:spcBef>
                        <a:spcAft>
                          <a:spcPts val="0"/>
                        </a:spcAft>
                        <a:buClrTx/>
                        <a:buSzTx/>
                        <a:buFont typeface="Symbol" pitchFamily="2" charset="2"/>
                        <a:buChar char=""/>
                        <a:tabLst/>
                        <a:defRPr/>
                      </a:pPr>
                      <a:r>
                        <a:rPr lang="en-US" sz="1700" b="0" i="0" kern="1200" dirty="0" err="1">
                          <a:solidFill>
                            <a:schemeClr val="dk1"/>
                          </a:solidFill>
                          <a:effectLst/>
                          <a:highlight>
                            <a:srgbClr val="FFFF00"/>
                          </a:highlight>
                          <a:latin typeface="+mn-lt"/>
                          <a:ea typeface="+mn-ea"/>
                          <a:cs typeface="+mn-cs"/>
                        </a:rPr>
                        <a:t>ValueSet</a:t>
                      </a:r>
                      <a:r>
                        <a:rPr lang="en-US" sz="1700" b="0" i="0" kern="1200" dirty="0">
                          <a:solidFill>
                            <a:schemeClr val="dk1"/>
                          </a:solidFill>
                          <a:effectLst/>
                          <a:highlight>
                            <a:srgbClr val="FFFF00"/>
                          </a:highlight>
                          <a:latin typeface="+mn-lt"/>
                          <a:ea typeface="+mn-ea"/>
                          <a:cs typeface="+mn-cs"/>
                        </a:rPr>
                        <a:t>/</a:t>
                      </a:r>
                      <a:r>
                        <a:rPr lang="en-US" sz="1800" b="0" i="0" u="none" strike="noStrike" kern="1200" dirty="0">
                          <a:solidFill>
                            <a:schemeClr val="dk1"/>
                          </a:solidFill>
                          <a:effectLst/>
                          <a:highlight>
                            <a:srgbClr val="FFFF00"/>
                          </a:highlight>
                          <a:latin typeface="+mn-lt"/>
                          <a:ea typeface="+mn-ea"/>
                          <a:cs typeface="+mn-cs"/>
                        </a:rPr>
                        <a:t>Non-opioid illicit drug urine screening</a:t>
                      </a:r>
                      <a:endParaRPr lang="en-US" sz="1700" b="0" i="0" kern="1200" dirty="0">
                        <a:solidFill>
                          <a:srgbClr val="FF0000"/>
                        </a:solidFill>
                        <a:effectLst/>
                        <a:highlight>
                          <a:srgbClr val="FFFF00"/>
                        </a:highlight>
                        <a:latin typeface="+mn-lt"/>
                        <a:ea typeface="+mn-ea"/>
                        <a:cs typeface="+mn-cs"/>
                      </a:endParaRPr>
                    </a:p>
                    <a:p>
                      <a:pPr marL="342900" marR="0" lvl="0" indent="-342900" algn="l" defTabSz="914400" rtl="0" eaLnBrk="1" fontAlgn="auto" latinLnBrk="0" hangingPunct="1">
                        <a:lnSpc>
                          <a:spcPct val="90000"/>
                        </a:lnSpc>
                        <a:spcBef>
                          <a:spcPts val="0"/>
                        </a:spcBef>
                        <a:spcAft>
                          <a:spcPts val="0"/>
                        </a:spcAft>
                        <a:buClrTx/>
                        <a:buSzTx/>
                        <a:buFont typeface="Symbol" pitchFamily="2" charset="2"/>
                        <a:buChar char=""/>
                        <a:tabLst/>
                        <a:defRPr/>
                      </a:pPr>
                      <a:r>
                        <a:rPr lang="en-US" sz="1700" b="0" i="0" kern="1200" dirty="0" err="1">
                          <a:solidFill>
                            <a:schemeClr val="dk1"/>
                          </a:solidFill>
                          <a:effectLst/>
                          <a:highlight>
                            <a:srgbClr val="FFFF00"/>
                          </a:highlight>
                          <a:latin typeface="+mn-lt"/>
                          <a:ea typeface="+mn-ea"/>
                          <a:cs typeface="+mn-cs"/>
                        </a:rPr>
                        <a:t>ValueSet</a:t>
                      </a:r>
                      <a:r>
                        <a:rPr lang="en-US" sz="1700" b="0" i="0" kern="1200" dirty="0">
                          <a:solidFill>
                            <a:schemeClr val="dk1"/>
                          </a:solidFill>
                          <a:effectLst/>
                          <a:highlight>
                            <a:srgbClr val="FFFF00"/>
                          </a:highlight>
                          <a:latin typeface="+mn-lt"/>
                          <a:ea typeface="+mn-ea"/>
                          <a:cs typeface="+mn-cs"/>
                        </a:rPr>
                        <a:t>/</a:t>
                      </a:r>
                      <a:r>
                        <a:rPr lang="en-US" sz="1800" b="0" i="0" u="none" strike="noStrike" kern="1200" dirty="0">
                          <a:solidFill>
                            <a:schemeClr val="dk1"/>
                          </a:solidFill>
                          <a:effectLst/>
                          <a:highlight>
                            <a:srgbClr val="FFFF00"/>
                          </a:highlight>
                          <a:latin typeface="+mn-lt"/>
                          <a:ea typeface="+mn-ea"/>
                          <a:cs typeface="+mn-cs"/>
                        </a:rPr>
                        <a:t>Opioid drug urine screening</a:t>
                      </a:r>
                      <a:endParaRPr lang="en-US" sz="1700" dirty="0">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07498256"/>
                  </a:ext>
                </a:extLst>
              </a:tr>
            </a:tbl>
          </a:graphicData>
        </a:graphic>
      </p:graphicFrame>
      <p:graphicFrame>
        <p:nvGraphicFramePr>
          <p:cNvPr id="4" name="Table 3">
            <a:extLst>
              <a:ext uri="{FF2B5EF4-FFF2-40B4-BE49-F238E27FC236}">
                <a16:creationId xmlns:a16="http://schemas.microsoft.com/office/drawing/2014/main" id="{FB3F3C10-1A46-0D4B-8D1C-D65784ED4A66}"/>
              </a:ext>
            </a:extLst>
          </p:cNvPr>
          <p:cNvGraphicFramePr>
            <a:graphicFrameLocks noGrp="1"/>
          </p:cNvGraphicFramePr>
          <p:nvPr/>
        </p:nvGraphicFramePr>
        <p:xfrm>
          <a:off x="544754" y="1341694"/>
          <a:ext cx="10990052" cy="5418709"/>
        </p:xfrm>
        <a:graphic>
          <a:graphicData uri="http://schemas.openxmlformats.org/drawingml/2006/table">
            <a:tbl>
              <a:tblPr firstRow="1" bandRow="1">
                <a:tableStyleId>{5C22544A-7EE6-4342-B048-85BDC9FD1C3A}</a:tableStyleId>
              </a:tblPr>
              <a:tblGrid>
                <a:gridCol w="2097646">
                  <a:extLst>
                    <a:ext uri="{9D8B030D-6E8A-4147-A177-3AD203B41FA5}">
                      <a16:colId xmlns:a16="http://schemas.microsoft.com/office/drawing/2014/main" val="1795603398"/>
                    </a:ext>
                  </a:extLst>
                </a:gridCol>
                <a:gridCol w="1144800">
                  <a:extLst>
                    <a:ext uri="{9D8B030D-6E8A-4147-A177-3AD203B41FA5}">
                      <a16:colId xmlns:a16="http://schemas.microsoft.com/office/drawing/2014/main" val="3379660690"/>
                    </a:ext>
                  </a:extLst>
                </a:gridCol>
                <a:gridCol w="3362400">
                  <a:extLst>
                    <a:ext uri="{9D8B030D-6E8A-4147-A177-3AD203B41FA5}">
                      <a16:colId xmlns:a16="http://schemas.microsoft.com/office/drawing/2014/main" val="1243888245"/>
                    </a:ext>
                  </a:extLst>
                </a:gridCol>
                <a:gridCol w="4385206">
                  <a:extLst>
                    <a:ext uri="{9D8B030D-6E8A-4147-A177-3AD203B41FA5}">
                      <a16:colId xmlns:a16="http://schemas.microsoft.com/office/drawing/2014/main" val="392756427"/>
                    </a:ext>
                  </a:extLst>
                </a:gridCol>
              </a:tblGrid>
              <a:tr h="519734">
                <a:tc gridSpan="4">
                  <a:txBody>
                    <a:bodyPr/>
                    <a:lstStyle/>
                    <a:p>
                      <a:pPr algn="ctr"/>
                      <a:r>
                        <a:rPr lang="en-US" sz="1700" dirty="0">
                          <a:latin typeface="Calibri" panose="020F0502020204030204" pitchFamily="34" charset="0"/>
                          <a:cs typeface="Calibri" panose="020F0502020204030204" pitchFamily="34" charset="0"/>
                        </a:rPr>
                        <a:t>Recommendation 10</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544582">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44582">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order for subacute or chronic pain?</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See sub-routine 4</a:t>
                      </a:r>
                    </a:p>
                  </a:txBody>
                  <a:tcPr marL="68580" marR="68580" marT="0" marB="0"/>
                </a:tc>
                <a:tc>
                  <a:txBody>
                    <a:bodyPr/>
                    <a:lstStyle/>
                    <a:p>
                      <a:pPr marL="0" marR="0" lvl="0" indent="0">
                        <a:lnSpc>
                          <a:spcPct val="90000"/>
                        </a:lnSpc>
                        <a:spcBef>
                          <a:spcPts val="0"/>
                        </a:spcBef>
                        <a:spcAft>
                          <a:spcPts val="0"/>
                        </a:spcAft>
                        <a:buFont typeface="Symbol" pitchFamily="2" charset="2"/>
                        <a:buNone/>
                      </a:pP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747596168"/>
                  </a:ext>
                </a:extLst>
              </a:tr>
              <a:tr h="387388">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0" marR="0" lvl="0" indent="0">
                        <a:lnSpc>
                          <a:spcPct val="90000"/>
                        </a:lnSpc>
                        <a:spcBef>
                          <a:spcPts val="0"/>
                        </a:spcBef>
                        <a:spcAft>
                          <a:spcPts val="0"/>
                        </a:spcAft>
                        <a:buFont typeface="Symbol" pitchFamily="2" charset="2"/>
                        <a:buNone/>
                      </a:pP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24557323"/>
                  </a:ext>
                </a:extLst>
              </a:tr>
              <a:tr h="1089163">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Non-opioid drug urine screen test not performed within the last 12 months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No urine screening test performed within the last 12 months.</a:t>
                      </a: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800" b="0" i="0" u="none" strike="noStrike" kern="1200" dirty="0">
                          <a:solidFill>
                            <a:schemeClr val="tx1"/>
                          </a:solidFill>
                          <a:effectLst/>
                          <a:latin typeface="Calibri" panose="020F0502020204030204" pitchFamily="34" charset="0"/>
                          <a:ea typeface="+mn-ea"/>
                          <a:cs typeface="Calibri" panose="020F0502020204030204" pitchFamily="34" charset="0"/>
                        </a:rPr>
                        <a:t>Non-opioid drug urine screen</a:t>
                      </a:r>
                      <a:endParaRPr lang="en-US" sz="1700" b="0" i="0"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2307498256"/>
                  </a:ext>
                </a:extLst>
              </a:tr>
              <a:tr h="1089163">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drug urine screen test not performed within the last 12 months?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 opioid drug urine screening test performed within the last 12 months.</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600" b="0" i="0" u="none" strike="noStrike" kern="1200" dirty="0">
                          <a:solidFill>
                            <a:schemeClr val="tx1"/>
                          </a:solidFill>
                          <a:effectLst/>
                          <a:latin typeface="Calibri" panose="020F0502020204030204" pitchFamily="34" charset="0"/>
                          <a:ea typeface="+mn-ea"/>
                          <a:cs typeface="Calibri" panose="020F0502020204030204" pitchFamily="34" charset="0"/>
                        </a:rPr>
                        <a:t>Opioid drug urine screen</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82073678"/>
                  </a:ext>
                </a:extLst>
              </a:tr>
              <a:tr h="1089163">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Urine drug screen results contain cocaine or PCP?</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drug screen contains cocaine or PCP for 1 recommendation; Urine drug screen contains no cocaine or PCP for 2nd recommendation</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Cocaine or PCP result in urine drug screen</a:t>
                      </a:r>
                    </a:p>
                  </a:txBody>
                  <a:tcPr marL="68580" marR="68580" marT="0" marB="0"/>
                </a:tc>
                <a:extLst>
                  <a:ext uri="{0D108BD9-81ED-4DB2-BD59-A6C34878D82A}">
                    <a16:rowId xmlns:a16="http://schemas.microsoft.com/office/drawing/2014/main" val="332668800"/>
                  </a:ext>
                </a:extLst>
              </a:tr>
            </a:tbl>
          </a:graphicData>
        </a:graphic>
      </p:graphicFrame>
    </p:spTree>
    <p:extLst>
      <p:ext uri="{BB962C8B-B14F-4D97-AF65-F5344CB8AC3E}">
        <p14:creationId xmlns:p14="http://schemas.microsoft.com/office/powerpoint/2010/main" val="2888319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347472" y="1027906"/>
            <a:ext cx="10515600" cy="1325563"/>
          </a:xfrm>
        </p:spPr>
        <p:txBody>
          <a:bodyPr/>
          <a:lstStyle/>
          <a:p>
            <a:r>
              <a:rPr lang="en-US" dirty="0"/>
              <a:t>Recommendation 10 Patient View</a:t>
            </a:r>
          </a:p>
        </p:txBody>
      </p:sp>
      <p:sp>
        <p:nvSpPr>
          <p:cNvPr id="2" name="Rectangle 1">
            <a:extLst>
              <a:ext uri="{FF2B5EF4-FFF2-40B4-BE49-F238E27FC236}">
                <a16:creationId xmlns:a16="http://schemas.microsoft.com/office/drawing/2014/main" id="{7B280FB0-2DD5-3241-9798-DB6BBA640243}"/>
              </a:ext>
            </a:extLst>
          </p:cNvPr>
          <p:cNvSpPr/>
          <p:nvPr/>
        </p:nvSpPr>
        <p:spPr>
          <a:xfrm>
            <a:off x="5377343" y="213360"/>
            <a:ext cx="6467185" cy="1200329"/>
          </a:xfrm>
          <a:prstGeom prst="rect">
            <a:avLst/>
          </a:prstGeom>
        </p:spPr>
        <p:txBody>
          <a:bodyPr wrap="square">
            <a:spAutoFit/>
          </a:bodyPr>
          <a:lstStyle/>
          <a:p>
            <a:r>
              <a:rPr lang="en-US" dirty="0">
                <a:solidFill>
                  <a:srgbClr val="191919"/>
                </a:solidFill>
                <a:latin typeface="Calibri" panose="020F0502020204030204" pitchFamily="34" charset="0"/>
                <a:cs typeface="Calibri" panose="020F0502020204030204" pitchFamily="34" charset="0"/>
              </a:rPr>
              <a:t>When prescribing opioids for chronic pain, clinicians should use urine drug testing before starting opioid therapy and consider urine drug testing at least annually to assess for prescribed medications as well as other controlled prescription drugs and illicit drugs. </a:t>
            </a:r>
            <a:endParaRPr lang="en-US"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4220B5E-D485-0249-A72E-E9F00502BFC1}"/>
              </a:ext>
            </a:extLst>
          </p:cNvPr>
          <p:cNvPicPr>
            <a:picLocks noChangeAspect="1"/>
          </p:cNvPicPr>
          <p:nvPr/>
        </p:nvPicPr>
        <p:blipFill>
          <a:blip r:embed="rId3"/>
          <a:stretch>
            <a:fillRect/>
          </a:stretch>
        </p:blipFill>
        <p:spPr>
          <a:xfrm>
            <a:off x="3320321" y="1657406"/>
            <a:ext cx="8148134" cy="5200593"/>
          </a:xfrm>
          <a:prstGeom prst="rect">
            <a:avLst/>
          </a:prstGeom>
        </p:spPr>
      </p:pic>
      <p:sp>
        <p:nvSpPr>
          <p:cNvPr id="4" name="TextBox 3">
            <a:extLst>
              <a:ext uri="{FF2B5EF4-FFF2-40B4-BE49-F238E27FC236}">
                <a16:creationId xmlns:a16="http://schemas.microsoft.com/office/drawing/2014/main" id="{F6671814-A30A-D87A-8C50-C4B45F77C7EC}"/>
              </a:ext>
            </a:extLst>
          </p:cNvPr>
          <p:cNvSpPr txBox="1"/>
          <p:nvPr/>
        </p:nvSpPr>
        <p:spPr>
          <a:xfrm>
            <a:off x="77649" y="74951"/>
            <a:ext cx="4501846" cy="830997"/>
          </a:xfrm>
          <a:prstGeom prst="rect">
            <a:avLst/>
          </a:prstGeom>
          <a:noFill/>
        </p:spPr>
        <p:txBody>
          <a:bodyPr wrap="square" rtlCol="0">
            <a:spAutoFit/>
          </a:bodyPr>
          <a:lstStyle/>
          <a:p>
            <a:r>
              <a:rPr lang="en-US" sz="2400" b="1" dirty="0">
                <a:solidFill>
                  <a:srgbClr val="FF0000"/>
                </a:solidFill>
              </a:rPr>
              <a:t>NOT UPDATED FOR 2022 GUIDELINE UPDATE DRAFT</a:t>
            </a:r>
          </a:p>
        </p:txBody>
      </p:sp>
    </p:spTree>
    <p:extLst>
      <p:ext uri="{BB962C8B-B14F-4D97-AF65-F5344CB8AC3E}">
        <p14:creationId xmlns:p14="http://schemas.microsoft.com/office/powerpoint/2010/main" val="3242685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10 Patient View</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nvGraphicFramePr>
        <p:xfrm>
          <a:off x="544754" y="1341694"/>
          <a:ext cx="10990052" cy="3673426"/>
        </p:xfrm>
        <a:graphic>
          <a:graphicData uri="http://schemas.openxmlformats.org/drawingml/2006/table">
            <a:tbl>
              <a:tblPr firstRow="1" bandRow="1">
                <a:tableStyleId>{5C22544A-7EE6-4342-B048-85BDC9FD1C3A}</a:tableStyleId>
              </a:tblPr>
              <a:tblGrid>
                <a:gridCol w="2097646">
                  <a:extLst>
                    <a:ext uri="{9D8B030D-6E8A-4147-A177-3AD203B41FA5}">
                      <a16:colId xmlns:a16="http://schemas.microsoft.com/office/drawing/2014/main" val="1795603398"/>
                    </a:ext>
                  </a:extLst>
                </a:gridCol>
                <a:gridCol w="1144800">
                  <a:extLst>
                    <a:ext uri="{9D8B030D-6E8A-4147-A177-3AD203B41FA5}">
                      <a16:colId xmlns:a16="http://schemas.microsoft.com/office/drawing/2014/main" val="3379660690"/>
                    </a:ext>
                  </a:extLst>
                </a:gridCol>
                <a:gridCol w="3362400">
                  <a:extLst>
                    <a:ext uri="{9D8B030D-6E8A-4147-A177-3AD203B41FA5}">
                      <a16:colId xmlns:a16="http://schemas.microsoft.com/office/drawing/2014/main" val="1243888245"/>
                    </a:ext>
                  </a:extLst>
                </a:gridCol>
                <a:gridCol w="4385206">
                  <a:extLst>
                    <a:ext uri="{9D8B030D-6E8A-4147-A177-3AD203B41FA5}">
                      <a16:colId xmlns:a16="http://schemas.microsoft.com/office/drawing/2014/main" val="392756427"/>
                    </a:ext>
                  </a:extLst>
                </a:gridCol>
              </a:tblGrid>
              <a:tr h="445066">
                <a:tc gridSpan="4">
                  <a:txBody>
                    <a:bodyPr/>
                    <a:lstStyle/>
                    <a:p>
                      <a:pPr algn="ctr"/>
                      <a:r>
                        <a:rPr lang="en-US" sz="1700" dirty="0">
                          <a:latin typeface="Calibri" panose="020F0502020204030204" pitchFamily="34" charset="0"/>
                          <a:cs typeface="Calibri" panose="020F0502020204030204" pitchFamily="34" charset="0"/>
                        </a:rPr>
                        <a:t>Recommendation 10</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Trigger based on a new prescription (order) for opioids in the relevant value set – ideally the prescription should be selected prior to being committed to the system</a:t>
                      </a:r>
                    </a:p>
                  </a:txBody>
                  <a:tcPr marL="68580" marR="68580" marT="0" marB="0"/>
                </a:tc>
                <a:tc>
                  <a:txBody>
                    <a:bodyPr/>
                    <a:lstStyle/>
                    <a:p>
                      <a:pPr marL="342900" marR="0" lvl="0" indent="-342900" rtl="0">
                        <a:lnSpc>
                          <a:spcPct val="90000"/>
                        </a:lnSpc>
                        <a:spcBef>
                          <a:spcPts val="0"/>
                        </a:spcBef>
                        <a:spcAft>
                          <a:spcPts val="0"/>
                        </a:spcAft>
                        <a:buFont typeface="Symbol" pitchFamily="2" charset="2"/>
                        <a:buChar char=""/>
                      </a:pPr>
                      <a:r>
                        <a:rPr lang="en-US" sz="17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2149817"/>
                  </a:ext>
                </a:extLst>
              </a:tr>
              <a:tr h="331734">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For chronic pain?</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See sub-routine 4</a:t>
                      </a:r>
                    </a:p>
                  </a:txBody>
                  <a:tcPr marL="68580" marR="68580" marT="0" marB="0"/>
                </a:tc>
                <a:tc>
                  <a:txBody>
                    <a:bodyPr/>
                    <a:lstStyle/>
                    <a:p>
                      <a:pPr marL="342900" marR="0" lvl="0" indent="-342900">
                        <a:lnSpc>
                          <a:spcPct val="90000"/>
                        </a:lnSpc>
                        <a:spcBef>
                          <a:spcPts val="0"/>
                        </a:spcBef>
                        <a:spcAft>
                          <a:spcPts val="0"/>
                        </a:spcAft>
                        <a:buFont typeface="Symbol" pitchFamily="2" charset="2"/>
                        <a:buChar char=""/>
                      </a:pP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07301966"/>
                  </a:ext>
                </a:extLst>
              </a:tr>
              <a:tr h="331734">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342900" marR="0" lvl="0" indent="-342900">
                        <a:lnSpc>
                          <a:spcPct val="90000"/>
                        </a:lnSpc>
                        <a:spcBef>
                          <a:spcPts val="0"/>
                        </a:spcBef>
                        <a:spcAft>
                          <a:spcPts val="0"/>
                        </a:spcAft>
                        <a:buFont typeface="Symbol" pitchFamily="2" charset="2"/>
                        <a:buChar char=""/>
                      </a:pP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24557323"/>
                  </a:ext>
                </a:extLst>
              </a:tr>
              <a:tr h="760315">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Urine screening test not performed within the last 12 months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No urine drug screening in the last 12 months – </a:t>
                      </a: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Any urine drug screening in either value set fulfills the expression.</a:t>
                      </a:r>
                    </a:p>
                  </a:txBody>
                  <a:tcPr marL="68580" marR="68580" marT="0" marB="0"/>
                </a:tc>
                <a:tc>
                  <a:txBody>
                    <a:bodyPr/>
                    <a:lstStyle/>
                    <a:p>
                      <a:pPr marL="342900" marR="0" lvl="0" indent="-342900" algn="l" defTabSz="914400" rtl="0" eaLnBrk="1" fontAlgn="auto" latinLnBrk="0" hangingPunct="1">
                        <a:lnSpc>
                          <a:spcPct val="90000"/>
                        </a:lnSpc>
                        <a:spcBef>
                          <a:spcPts val="0"/>
                        </a:spcBef>
                        <a:spcAft>
                          <a:spcPts val="0"/>
                        </a:spcAft>
                        <a:buClrTx/>
                        <a:buSzTx/>
                        <a:buFont typeface="Symbol" pitchFamily="2" charset="2"/>
                        <a:buChar char=""/>
                        <a:tabLst/>
                        <a:defRPr/>
                      </a:pPr>
                      <a:r>
                        <a:rPr lang="en-US" sz="1700" b="0" i="0" kern="1200" dirty="0" err="1">
                          <a:solidFill>
                            <a:schemeClr val="dk1"/>
                          </a:solidFill>
                          <a:effectLst/>
                          <a:highlight>
                            <a:srgbClr val="FFFF00"/>
                          </a:highlight>
                          <a:latin typeface="+mn-lt"/>
                          <a:ea typeface="+mn-ea"/>
                          <a:cs typeface="+mn-cs"/>
                        </a:rPr>
                        <a:t>ValueSet</a:t>
                      </a:r>
                      <a:r>
                        <a:rPr lang="en-US" sz="1700" b="0" i="0" kern="1200" dirty="0">
                          <a:solidFill>
                            <a:schemeClr val="dk1"/>
                          </a:solidFill>
                          <a:effectLst/>
                          <a:highlight>
                            <a:srgbClr val="FFFF00"/>
                          </a:highlight>
                          <a:latin typeface="+mn-lt"/>
                          <a:ea typeface="+mn-ea"/>
                          <a:cs typeface="+mn-cs"/>
                        </a:rPr>
                        <a:t>/</a:t>
                      </a:r>
                      <a:r>
                        <a:rPr lang="en-US" sz="1800" b="0" i="0" u="none" strike="noStrike" kern="1200" dirty="0">
                          <a:solidFill>
                            <a:schemeClr val="dk1"/>
                          </a:solidFill>
                          <a:effectLst/>
                          <a:highlight>
                            <a:srgbClr val="FFFF00"/>
                          </a:highlight>
                          <a:latin typeface="+mn-lt"/>
                          <a:ea typeface="+mn-ea"/>
                          <a:cs typeface="+mn-cs"/>
                        </a:rPr>
                        <a:t>Non-opioid illicit drug urine screening</a:t>
                      </a:r>
                      <a:endParaRPr lang="en-US" sz="1700" b="0" i="0" kern="1200" dirty="0">
                        <a:solidFill>
                          <a:srgbClr val="FF0000"/>
                        </a:solidFill>
                        <a:effectLst/>
                        <a:highlight>
                          <a:srgbClr val="FFFF00"/>
                        </a:highlight>
                        <a:latin typeface="+mn-lt"/>
                        <a:ea typeface="+mn-ea"/>
                        <a:cs typeface="+mn-cs"/>
                      </a:endParaRPr>
                    </a:p>
                    <a:p>
                      <a:pPr marL="342900" marR="0" lvl="0" indent="-342900" algn="l" defTabSz="914400" rtl="0" eaLnBrk="1" fontAlgn="auto" latinLnBrk="0" hangingPunct="1">
                        <a:lnSpc>
                          <a:spcPct val="90000"/>
                        </a:lnSpc>
                        <a:spcBef>
                          <a:spcPts val="0"/>
                        </a:spcBef>
                        <a:spcAft>
                          <a:spcPts val="0"/>
                        </a:spcAft>
                        <a:buClrTx/>
                        <a:buSzTx/>
                        <a:buFont typeface="Symbol" pitchFamily="2" charset="2"/>
                        <a:buChar char=""/>
                        <a:tabLst/>
                        <a:defRPr/>
                      </a:pPr>
                      <a:r>
                        <a:rPr lang="en-US" sz="1700" b="0" i="0" kern="1200" dirty="0" err="1">
                          <a:solidFill>
                            <a:schemeClr val="dk1"/>
                          </a:solidFill>
                          <a:effectLst/>
                          <a:highlight>
                            <a:srgbClr val="FFFF00"/>
                          </a:highlight>
                          <a:latin typeface="+mn-lt"/>
                          <a:ea typeface="+mn-ea"/>
                          <a:cs typeface="+mn-cs"/>
                        </a:rPr>
                        <a:t>ValueSet</a:t>
                      </a:r>
                      <a:r>
                        <a:rPr lang="en-US" sz="1700" b="0" i="0" kern="1200" dirty="0">
                          <a:solidFill>
                            <a:schemeClr val="dk1"/>
                          </a:solidFill>
                          <a:effectLst/>
                          <a:highlight>
                            <a:srgbClr val="FFFF00"/>
                          </a:highlight>
                          <a:latin typeface="+mn-lt"/>
                          <a:ea typeface="+mn-ea"/>
                          <a:cs typeface="+mn-cs"/>
                        </a:rPr>
                        <a:t>/</a:t>
                      </a:r>
                      <a:r>
                        <a:rPr lang="en-US" sz="1800" b="0" i="0" u="none" strike="noStrike" kern="1200" dirty="0">
                          <a:solidFill>
                            <a:schemeClr val="dk1"/>
                          </a:solidFill>
                          <a:effectLst/>
                          <a:highlight>
                            <a:srgbClr val="FFFF00"/>
                          </a:highlight>
                          <a:latin typeface="+mn-lt"/>
                          <a:ea typeface="+mn-ea"/>
                          <a:cs typeface="+mn-cs"/>
                        </a:rPr>
                        <a:t>Opioid drug urine screening</a:t>
                      </a:r>
                      <a:endParaRPr lang="en-US" sz="1700" dirty="0">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07498256"/>
                  </a:ext>
                </a:extLst>
              </a:tr>
            </a:tbl>
          </a:graphicData>
        </a:graphic>
      </p:graphicFrame>
      <p:graphicFrame>
        <p:nvGraphicFramePr>
          <p:cNvPr id="4" name="Table 3">
            <a:extLst>
              <a:ext uri="{FF2B5EF4-FFF2-40B4-BE49-F238E27FC236}">
                <a16:creationId xmlns:a16="http://schemas.microsoft.com/office/drawing/2014/main" id="{FB3F3C10-1A46-0D4B-8D1C-D65784ED4A66}"/>
              </a:ext>
            </a:extLst>
          </p:cNvPr>
          <p:cNvGraphicFramePr>
            <a:graphicFrameLocks noGrp="1"/>
          </p:cNvGraphicFramePr>
          <p:nvPr/>
        </p:nvGraphicFramePr>
        <p:xfrm>
          <a:off x="544754" y="1341694"/>
          <a:ext cx="10990052" cy="5263775"/>
        </p:xfrm>
        <a:graphic>
          <a:graphicData uri="http://schemas.openxmlformats.org/drawingml/2006/table">
            <a:tbl>
              <a:tblPr firstRow="1" bandRow="1">
                <a:tableStyleId>{5C22544A-7EE6-4342-B048-85BDC9FD1C3A}</a:tableStyleId>
              </a:tblPr>
              <a:tblGrid>
                <a:gridCol w="2097646">
                  <a:extLst>
                    <a:ext uri="{9D8B030D-6E8A-4147-A177-3AD203B41FA5}">
                      <a16:colId xmlns:a16="http://schemas.microsoft.com/office/drawing/2014/main" val="1795603398"/>
                    </a:ext>
                  </a:extLst>
                </a:gridCol>
                <a:gridCol w="1144800">
                  <a:extLst>
                    <a:ext uri="{9D8B030D-6E8A-4147-A177-3AD203B41FA5}">
                      <a16:colId xmlns:a16="http://schemas.microsoft.com/office/drawing/2014/main" val="3379660690"/>
                    </a:ext>
                  </a:extLst>
                </a:gridCol>
                <a:gridCol w="3362400">
                  <a:extLst>
                    <a:ext uri="{9D8B030D-6E8A-4147-A177-3AD203B41FA5}">
                      <a16:colId xmlns:a16="http://schemas.microsoft.com/office/drawing/2014/main" val="1243888245"/>
                    </a:ext>
                  </a:extLst>
                </a:gridCol>
                <a:gridCol w="4385206">
                  <a:extLst>
                    <a:ext uri="{9D8B030D-6E8A-4147-A177-3AD203B41FA5}">
                      <a16:colId xmlns:a16="http://schemas.microsoft.com/office/drawing/2014/main" val="392756427"/>
                    </a:ext>
                  </a:extLst>
                </a:gridCol>
              </a:tblGrid>
              <a:tr h="519734">
                <a:tc gridSpan="4">
                  <a:txBody>
                    <a:bodyPr/>
                    <a:lstStyle/>
                    <a:p>
                      <a:pPr algn="ctr"/>
                      <a:r>
                        <a:rPr lang="en-US" sz="1700" dirty="0">
                          <a:latin typeface="Calibri" panose="020F0502020204030204" pitchFamily="34" charset="0"/>
                          <a:cs typeface="Calibri" panose="020F0502020204030204" pitchFamily="34" charset="0"/>
                        </a:rPr>
                        <a:t>Recommendation 10</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544582">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44582">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order for chronic pain?</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See sub-routine 4</a:t>
                      </a:r>
                    </a:p>
                  </a:txBody>
                  <a:tcPr marL="68580" marR="68580" marT="0" marB="0"/>
                </a:tc>
                <a:tc>
                  <a:txBody>
                    <a:bodyPr/>
                    <a:lstStyle/>
                    <a:p>
                      <a:pPr marL="0" marR="0" lvl="0" indent="0">
                        <a:lnSpc>
                          <a:spcPct val="90000"/>
                        </a:lnSpc>
                        <a:spcBef>
                          <a:spcPts val="0"/>
                        </a:spcBef>
                        <a:spcAft>
                          <a:spcPts val="0"/>
                        </a:spcAft>
                        <a:buFont typeface="Symbol" pitchFamily="2" charset="2"/>
                        <a:buNone/>
                      </a:pP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747596168"/>
                  </a:ext>
                </a:extLst>
              </a:tr>
              <a:tr h="387388">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0" marR="0" lvl="0" indent="0">
                        <a:lnSpc>
                          <a:spcPct val="90000"/>
                        </a:lnSpc>
                        <a:spcBef>
                          <a:spcPts val="0"/>
                        </a:spcBef>
                        <a:spcAft>
                          <a:spcPts val="0"/>
                        </a:spcAft>
                        <a:buFont typeface="Symbol" pitchFamily="2" charset="2"/>
                        <a:buNone/>
                      </a:pP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24557323"/>
                  </a:ext>
                </a:extLst>
              </a:tr>
              <a:tr h="1089163">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Non-opioid drug urine screen test not performed within the last 12 months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No urine screening test performed within the last 12 months.</a:t>
                      </a: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800" b="0" i="0" u="none" strike="noStrike" kern="1200" dirty="0">
                          <a:solidFill>
                            <a:schemeClr val="tx1"/>
                          </a:solidFill>
                          <a:effectLst/>
                          <a:latin typeface="Calibri" panose="020F0502020204030204" pitchFamily="34" charset="0"/>
                          <a:ea typeface="+mn-ea"/>
                          <a:cs typeface="Calibri" panose="020F0502020204030204" pitchFamily="34" charset="0"/>
                        </a:rPr>
                        <a:t>Non-opioid drug urine screen</a:t>
                      </a:r>
                      <a:endParaRPr lang="en-US" sz="1700" b="0" i="0"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2307498256"/>
                  </a:ext>
                </a:extLst>
              </a:tr>
              <a:tr h="1089163">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drug urine screen test not performed within the last 12 months?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 opioid drug urine screening test performed within the last 12 months.</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600" b="0" i="0" u="none" strike="noStrike" kern="1200" dirty="0">
                          <a:solidFill>
                            <a:schemeClr val="tx1"/>
                          </a:solidFill>
                          <a:effectLst/>
                          <a:latin typeface="Calibri" panose="020F0502020204030204" pitchFamily="34" charset="0"/>
                          <a:ea typeface="+mn-ea"/>
                          <a:cs typeface="Calibri" panose="020F0502020204030204" pitchFamily="34" charset="0"/>
                        </a:rPr>
                        <a:t>Opioid drug urine screen</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endPar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82073678"/>
                  </a:ext>
                </a:extLst>
              </a:tr>
              <a:tr h="1089163">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Urine drug screen results contain cocaine or PCP?</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drug screen contains cocaine or PCP for 1 recommendation; Urine drug screen contains no cocaine or PCP for 2nd recommendation</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7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Cocaine or PCP result in urine drug screen</a:t>
                      </a:r>
                    </a:p>
                  </a:txBody>
                  <a:tcPr marL="68580" marR="68580" marT="0" marB="0"/>
                </a:tc>
                <a:extLst>
                  <a:ext uri="{0D108BD9-81ED-4DB2-BD59-A6C34878D82A}">
                    <a16:rowId xmlns:a16="http://schemas.microsoft.com/office/drawing/2014/main" val="332668800"/>
                  </a:ext>
                </a:extLst>
              </a:tr>
            </a:tbl>
          </a:graphicData>
        </a:graphic>
      </p:graphicFrame>
      <p:sp>
        <p:nvSpPr>
          <p:cNvPr id="6" name="TextBox 5">
            <a:extLst>
              <a:ext uri="{FF2B5EF4-FFF2-40B4-BE49-F238E27FC236}">
                <a16:creationId xmlns:a16="http://schemas.microsoft.com/office/drawing/2014/main" id="{0F963F99-DCA4-6D57-0342-EBE25CDFD143}"/>
              </a:ext>
            </a:extLst>
          </p:cNvPr>
          <p:cNvSpPr txBox="1"/>
          <p:nvPr/>
        </p:nvSpPr>
        <p:spPr>
          <a:xfrm>
            <a:off x="77649" y="74951"/>
            <a:ext cx="4501846" cy="830997"/>
          </a:xfrm>
          <a:prstGeom prst="rect">
            <a:avLst/>
          </a:prstGeom>
          <a:noFill/>
        </p:spPr>
        <p:txBody>
          <a:bodyPr wrap="square" rtlCol="0">
            <a:spAutoFit/>
          </a:bodyPr>
          <a:lstStyle/>
          <a:p>
            <a:r>
              <a:rPr lang="en-US" sz="2400" b="1" dirty="0">
                <a:solidFill>
                  <a:srgbClr val="FF0000"/>
                </a:solidFill>
              </a:rPr>
              <a:t>NOT UPDATED FOR 2022 GUIDELINE UPDATE DRAFT</a:t>
            </a:r>
          </a:p>
        </p:txBody>
      </p:sp>
    </p:spTree>
    <p:extLst>
      <p:ext uri="{BB962C8B-B14F-4D97-AF65-F5344CB8AC3E}">
        <p14:creationId xmlns:p14="http://schemas.microsoft.com/office/powerpoint/2010/main" val="1948195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11</a:t>
            </a:r>
          </a:p>
        </p:txBody>
      </p:sp>
      <p:sp>
        <p:nvSpPr>
          <p:cNvPr id="2" name="Rectangle 1">
            <a:extLst>
              <a:ext uri="{FF2B5EF4-FFF2-40B4-BE49-F238E27FC236}">
                <a16:creationId xmlns:a16="http://schemas.microsoft.com/office/drawing/2014/main" id="{D814B54B-7174-E040-A632-F352ACFDD8A0}"/>
              </a:ext>
            </a:extLst>
          </p:cNvPr>
          <p:cNvSpPr/>
          <p:nvPr/>
        </p:nvSpPr>
        <p:spPr>
          <a:xfrm>
            <a:off x="7640715" y="104576"/>
            <a:ext cx="4035552" cy="923330"/>
          </a:xfrm>
          <a:prstGeom prst="rect">
            <a:avLst/>
          </a:prstGeom>
        </p:spPr>
        <p:txBody>
          <a:bodyPr wrap="square">
            <a:spAutoFit/>
          </a:bodyPr>
          <a:lstStyle/>
          <a:p>
            <a:r>
              <a:rPr lang="en-US" dirty="0">
                <a:solidFill>
                  <a:srgbClr val="191919"/>
                </a:solidFill>
                <a:latin typeface="Calibri" panose="020F0502020204030204" pitchFamily="34" charset="0"/>
                <a:cs typeface="Calibri" panose="020F0502020204030204" pitchFamily="34" charset="0"/>
              </a:rPr>
              <a:t>Clinicians should avoid prescribing opioid pain medication and benzodiazepines concurrently whenever possible. </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F39E0B6-14F5-769D-10EF-BE755CEFEF13}"/>
              </a:ext>
            </a:extLst>
          </p:cNvPr>
          <p:cNvPicPr>
            <a:picLocks noChangeAspect="1"/>
          </p:cNvPicPr>
          <p:nvPr/>
        </p:nvPicPr>
        <p:blipFill>
          <a:blip r:embed="rId3"/>
          <a:stretch>
            <a:fillRect/>
          </a:stretch>
        </p:blipFill>
        <p:spPr>
          <a:xfrm>
            <a:off x="757002" y="1257101"/>
            <a:ext cx="11248765" cy="5600899"/>
          </a:xfrm>
          <a:prstGeom prst="rect">
            <a:avLst/>
          </a:prstGeom>
        </p:spPr>
      </p:pic>
    </p:spTree>
    <p:extLst>
      <p:ext uri="{BB962C8B-B14F-4D97-AF65-F5344CB8AC3E}">
        <p14:creationId xmlns:p14="http://schemas.microsoft.com/office/powerpoint/2010/main" val="3978761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767179" y="0"/>
            <a:ext cx="10515600" cy="1325563"/>
          </a:xfrm>
        </p:spPr>
        <p:txBody>
          <a:bodyPr/>
          <a:lstStyle/>
          <a:p>
            <a:r>
              <a:rPr lang="en-US" dirty="0"/>
              <a:t>Recommendation 11</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1395941675"/>
              </p:ext>
            </p:extLst>
          </p:nvPr>
        </p:nvGraphicFramePr>
        <p:xfrm>
          <a:off x="529953" y="1380175"/>
          <a:ext cx="10990052" cy="4022501"/>
        </p:xfrm>
        <a:graphic>
          <a:graphicData uri="http://schemas.openxmlformats.org/drawingml/2006/table">
            <a:tbl>
              <a:tblPr firstRow="1" bandRow="1">
                <a:tableStyleId>{5C22544A-7EE6-4342-B048-85BDC9FD1C3A}</a:tableStyleId>
              </a:tblPr>
              <a:tblGrid>
                <a:gridCol w="2051580">
                  <a:extLst>
                    <a:ext uri="{9D8B030D-6E8A-4147-A177-3AD203B41FA5}">
                      <a16:colId xmlns:a16="http://schemas.microsoft.com/office/drawing/2014/main" val="1795603398"/>
                    </a:ext>
                  </a:extLst>
                </a:gridCol>
                <a:gridCol w="1091953">
                  <a:extLst>
                    <a:ext uri="{9D8B030D-6E8A-4147-A177-3AD203B41FA5}">
                      <a16:colId xmlns:a16="http://schemas.microsoft.com/office/drawing/2014/main" val="3379660690"/>
                    </a:ext>
                  </a:extLst>
                </a:gridCol>
                <a:gridCol w="5347027">
                  <a:extLst>
                    <a:ext uri="{9D8B030D-6E8A-4147-A177-3AD203B41FA5}">
                      <a16:colId xmlns:a16="http://schemas.microsoft.com/office/drawing/2014/main" val="1243888245"/>
                    </a:ext>
                  </a:extLst>
                </a:gridCol>
                <a:gridCol w="2499492">
                  <a:extLst>
                    <a:ext uri="{9D8B030D-6E8A-4147-A177-3AD203B41FA5}">
                      <a16:colId xmlns:a16="http://schemas.microsoft.com/office/drawing/2014/main" val="392756427"/>
                    </a:ext>
                  </a:extLst>
                </a:gridCol>
              </a:tblGrid>
              <a:tr h="328704">
                <a:tc gridSpan="4">
                  <a:txBody>
                    <a:bodyPr/>
                    <a:lstStyle/>
                    <a:p>
                      <a:pPr algn="ctr"/>
                      <a:r>
                        <a:rPr lang="en-US" sz="1600" dirty="0">
                          <a:latin typeface="Calibri" panose="020F0502020204030204" pitchFamily="34" charset="0"/>
                          <a:cs typeface="Calibri" panose="020F0502020204030204" pitchFamily="34" charset="0"/>
                        </a:rPr>
                        <a:t>Recommendation 11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443129">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727392">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a:t>
                      </a:r>
                    </a:p>
                  </a:txBody>
                  <a:tcPr marL="68580" marR="68580" marT="0" marB="0"/>
                </a:tc>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Trigger based on a new prescription (order) for opioid analgesics with ambulatory misuse potential – ideally the prescription should be selected prior to being committed to the system.</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2149817"/>
                  </a:ext>
                </a:extLst>
              </a:tr>
              <a:tr h="548674">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Order for benzodiazepine medications and other central nervous system depressants?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Trigger based on a new prescription (order) for opioids, benzodiazepines, or other central nervous system depressants in the relevant value sets – ideally the prescription should be selected prior to being committed to the system.</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Symbol" pitchFamily="2" charset="2"/>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Benzodiazepine and other central nervous system depressant medications </a:t>
                      </a:r>
                    </a:p>
                    <a:p>
                      <a:pPr marL="0" marR="0" lvl="0" indent="0">
                        <a:lnSpc>
                          <a:spcPct val="80000"/>
                        </a:lnSpc>
                        <a:spcBef>
                          <a:spcPts val="0"/>
                        </a:spcBef>
                        <a:spcAft>
                          <a:spcPts val="0"/>
                        </a:spcAft>
                        <a:buFont typeface="Symbol" pitchFamily="2" charset="2"/>
                        <a:buNone/>
                      </a:pP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83500662"/>
                  </a:ext>
                </a:extLst>
              </a:tr>
              <a:tr h="303342">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0" marR="0" lvl="0" indent="0">
                        <a:lnSpc>
                          <a:spcPct val="80000"/>
                        </a:lnSpc>
                        <a:spcBef>
                          <a:spcPts val="0"/>
                        </a:spcBef>
                        <a:spcAft>
                          <a:spcPts val="0"/>
                        </a:spcAft>
                        <a:buFont typeface="Symbol" pitchFamily="2" charset="2"/>
                        <a:buNone/>
                      </a:pP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24557323"/>
                  </a:ext>
                </a:extLst>
              </a:tr>
              <a:tr h="950167">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Receiving both opioid with ambulatory use potential and benzodiazepine and other central nervous system depressants?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New prescription is for an opioid and existing use of benzodiazepine or other central nervous system depressant evident, OR</a:t>
                      </a:r>
                    </a:p>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New prescription is for benzodiazepine or other central nervous system depressant and existing use of opioids evident.</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Symbol" pitchFamily="2" charset="2"/>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p>
                      <a:pPr marL="0" marR="0" lvl="0" indent="0" algn="l" defTabSz="914400" rtl="0" eaLnBrk="1" fontAlgn="auto" latinLnBrk="0" hangingPunct="1">
                        <a:lnSpc>
                          <a:spcPct val="80000"/>
                        </a:lnSpc>
                        <a:spcBef>
                          <a:spcPts val="0"/>
                        </a:spcBef>
                        <a:spcAft>
                          <a:spcPts val="0"/>
                        </a:spcAft>
                        <a:buClrTx/>
                        <a:buSzTx/>
                        <a:buFont typeface="Symbol" pitchFamily="2" charset="2"/>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Benzodiazepine and other central nervous system depressant medications</a:t>
                      </a:r>
                    </a:p>
                  </a:txBody>
                  <a:tcPr marL="68580" marR="68580" marT="0" marB="0"/>
                </a:tc>
                <a:extLst>
                  <a:ext uri="{0D108BD9-81ED-4DB2-BD59-A6C34878D82A}">
                    <a16:rowId xmlns:a16="http://schemas.microsoft.com/office/drawing/2014/main" val="2070753397"/>
                  </a:ext>
                </a:extLst>
              </a:tr>
            </a:tbl>
          </a:graphicData>
        </a:graphic>
      </p:graphicFrame>
    </p:spTree>
    <p:extLst>
      <p:ext uri="{BB962C8B-B14F-4D97-AF65-F5344CB8AC3E}">
        <p14:creationId xmlns:p14="http://schemas.microsoft.com/office/powerpoint/2010/main" val="1368701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BE9CD0-07A1-D443-BB6C-043DCB7B7B0F}"/>
              </a:ext>
            </a:extLst>
          </p:cNvPr>
          <p:cNvSpPr>
            <a:spLocks noGrp="1"/>
          </p:cNvSpPr>
          <p:nvPr>
            <p:ph type="title"/>
          </p:nvPr>
        </p:nvSpPr>
        <p:spPr>
          <a:xfrm>
            <a:off x="259359" y="440626"/>
            <a:ext cx="10515600" cy="1325563"/>
          </a:xfrm>
        </p:spPr>
        <p:txBody>
          <a:bodyPr/>
          <a:lstStyle/>
          <a:p>
            <a:r>
              <a:rPr lang="en-US" dirty="0"/>
              <a:t>Recommendation 11 Patient View</a:t>
            </a:r>
          </a:p>
        </p:txBody>
      </p:sp>
      <p:sp>
        <p:nvSpPr>
          <p:cNvPr id="5" name="Rectangle 4">
            <a:extLst>
              <a:ext uri="{FF2B5EF4-FFF2-40B4-BE49-F238E27FC236}">
                <a16:creationId xmlns:a16="http://schemas.microsoft.com/office/drawing/2014/main" id="{897E0C58-7EB2-1047-B005-DFE391215215}"/>
              </a:ext>
            </a:extLst>
          </p:cNvPr>
          <p:cNvSpPr/>
          <p:nvPr/>
        </p:nvSpPr>
        <p:spPr>
          <a:xfrm>
            <a:off x="7640715" y="104576"/>
            <a:ext cx="4035552" cy="923330"/>
          </a:xfrm>
          <a:prstGeom prst="rect">
            <a:avLst/>
          </a:prstGeom>
        </p:spPr>
        <p:txBody>
          <a:bodyPr wrap="square">
            <a:spAutoFit/>
          </a:bodyPr>
          <a:lstStyle/>
          <a:p>
            <a:r>
              <a:rPr lang="en-US" dirty="0">
                <a:solidFill>
                  <a:srgbClr val="191919"/>
                </a:solidFill>
                <a:latin typeface="Calibri" panose="020F0502020204030204" pitchFamily="34" charset="0"/>
                <a:cs typeface="Calibri" panose="020F0502020204030204" pitchFamily="34" charset="0"/>
              </a:rPr>
              <a:t>Clinicians should avoid prescribing opioid pain medication and benzodiazepines concurrently whenever possible. </a:t>
            </a:r>
            <a:endParaRPr lang="en-US"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D9BC9BAD-E25F-4441-A4A8-3A2513115B94}"/>
              </a:ext>
            </a:extLst>
          </p:cNvPr>
          <p:cNvPicPr>
            <a:picLocks noChangeAspect="1"/>
          </p:cNvPicPr>
          <p:nvPr/>
        </p:nvPicPr>
        <p:blipFill>
          <a:blip r:embed="rId2"/>
          <a:stretch>
            <a:fillRect/>
          </a:stretch>
        </p:blipFill>
        <p:spPr>
          <a:xfrm>
            <a:off x="322288" y="1363956"/>
            <a:ext cx="11247620" cy="5505663"/>
          </a:xfrm>
          <a:prstGeom prst="rect">
            <a:avLst/>
          </a:prstGeom>
        </p:spPr>
      </p:pic>
      <p:sp>
        <p:nvSpPr>
          <p:cNvPr id="6" name="TextBox 5">
            <a:extLst>
              <a:ext uri="{FF2B5EF4-FFF2-40B4-BE49-F238E27FC236}">
                <a16:creationId xmlns:a16="http://schemas.microsoft.com/office/drawing/2014/main" id="{9AC25BC9-4DF7-1778-AD67-D880BDC2FDFC}"/>
              </a:ext>
            </a:extLst>
          </p:cNvPr>
          <p:cNvSpPr txBox="1"/>
          <p:nvPr/>
        </p:nvSpPr>
        <p:spPr>
          <a:xfrm>
            <a:off x="77649" y="74951"/>
            <a:ext cx="4501846" cy="830997"/>
          </a:xfrm>
          <a:prstGeom prst="rect">
            <a:avLst/>
          </a:prstGeom>
          <a:noFill/>
        </p:spPr>
        <p:txBody>
          <a:bodyPr wrap="square" rtlCol="0">
            <a:spAutoFit/>
          </a:bodyPr>
          <a:lstStyle/>
          <a:p>
            <a:r>
              <a:rPr lang="en-US" sz="2400" b="1" dirty="0">
                <a:solidFill>
                  <a:srgbClr val="FF0000"/>
                </a:solidFill>
              </a:rPr>
              <a:t>NOT UPDATED FOR 2022 GUIDELINE UPDATE DRAFT</a:t>
            </a:r>
          </a:p>
        </p:txBody>
      </p:sp>
    </p:spTree>
    <p:extLst>
      <p:ext uri="{BB962C8B-B14F-4D97-AF65-F5344CB8AC3E}">
        <p14:creationId xmlns:p14="http://schemas.microsoft.com/office/powerpoint/2010/main" val="1325524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F37579-4277-3349-95F0-D806EAF90C1D}"/>
              </a:ext>
            </a:extLst>
          </p:cNvPr>
          <p:cNvSpPr>
            <a:spLocks noGrp="1"/>
          </p:cNvSpPr>
          <p:nvPr>
            <p:ph type="title"/>
          </p:nvPr>
        </p:nvSpPr>
        <p:spPr>
          <a:xfrm>
            <a:off x="767179" y="0"/>
            <a:ext cx="10515600" cy="1325563"/>
          </a:xfrm>
        </p:spPr>
        <p:txBody>
          <a:bodyPr/>
          <a:lstStyle/>
          <a:p>
            <a:r>
              <a:rPr lang="en-US" dirty="0"/>
              <a:t>Recommendation 11 Patient View</a:t>
            </a:r>
          </a:p>
        </p:txBody>
      </p:sp>
      <p:graphicFrame>
        <p:nvGraphicFramePr>
          <p:cNvPr id="5" name="Table 4">
            <a:extLst>
              <a:ext uri="{FF2B5EF4-FFF2-40B4-BE49-F238E27FC236}">
                <a16:creationId xmlns:a16="http://schemas.microsoft.com/office/drawing/2014/main" id="{366ACDD2-C666-8847-80B5-95C492F075F7}"/>
              </a:ext>
            </a:extLst>
          </p:cNvPr>
          <p:cNvGraphicFramePr>
            <a:graphicFrameLocks noGrp="1"/>
          </p:cNvGraphicFramePr>
          <p:nvPr>
            <p:extLst>
              <p:ext uri="{D42A27DB-BD31-4B8C-83A1-F6EECF244321}">
                <p14:modId xmlns:p14="http://schemas.microsoft.com/office/powerpoint/2010/main" val="756030844"/>
              </p:ext>
            </p:extLst>
          </p:nvPr>
        </p:nvGraphicFramePr>
        <p:xfrm>
          <a:off x="600974" y="1027906"/>
          <a:ext cx="10990052" cy="3424896"/>
        </p:xfrm>
        <a:graphic>
          <a:graphicData uri="http://schemas.openxmlformats.org/drawingml/2006/table">
            <a:tbl>
              <a:tblPr firstRow="1" bandRow="1">
                <a:tableStyleId>{5C22544A-7EE6-4342-B048-85BDC9FD1C3A}</a:tableStyleId>
              </a:tblPr>
              <a:tblGrid>
                <a:gridCol w="2051580">
                  <a:extLst>
                    <a:ext uri="{9D8B030D-6E8A-4147-A177-3AD203B41FA5}">
                      <a16:colId xmlns:a16="http://schemas.microsoft.com/office/drawing/2014/main" val="1795603398"/>
                    </a:ext>
                  </a:extLst>
                </a:gridCol>
                <a:gridCol w="1091953">
                  <a:extLst>
                    <a:ext uri="{9D8B030D-6E8A-4147-A177-3AD203B41FA5}">
                      <a16:colId xmlns:a16="http://schemas.microsoft.com/office/drawing/2014/main" val="3379660690"/>
                    </a:ext>
                  </a:extLst>
                </a:gridCol>
                <a:gridCol w="5099006">
                  <a:extLst>
                    <a:ext uri="{9D8B030D-6E8A-4147-A177-3AD203B41FA5}">
                      <a16:colId xmlns:a16="http://schemas.microsoft.com/office/drawing/2014/main" val="1243888245"/>
                    </a:ext>
                  </a:extLst>
                </a:gridCol>
                <a:gridCol w="2747513">
                  <a:extLst>
                    <a:ext uri="{9D8B030D-6E8A-4147-A177-3AD203B41FA5}">
                      <a16:colId xmlns:a16="http://schemas.microsoft.com/office/drawing/2014/main" val="392756427"/>
                    </a:ext>
                  </a:extLst>
                </a:gridCol>
              </a:tblGrid>
              <a:tr h="445066">
                <a:tc gridSpan="4">
                  <a:txBody>
                    <a:bodyPr/>
                    <a:lstStyle/>
                    <a:p>
                      <a:pPr algn="ctr"/>
                      <a:r>
                        <a:rPr lang="en-US" sz="1600" dirty="0">
                          <a:latin typeface="Calibri" panose="020F0502020204030204" pitchFamily="34" charset="0"/>
                          <a:cs typeface="Calibri" panose="020F0502020204030204" pitchFamily="34" charset="0"/>
                        </a:rPr>
                        <a:t>Recommendation 11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487634">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Order exists for opioid analgesics with ambulatory misuse potential?</a:t>
                      </a:r>
                    </a:p>
                  </a:txBody>
                  <a:tcPr marL="68580" marR="68580" marT="0" marB="0"/>
                </a:tc>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Trigger based on an existing prescription (order) for opioid analgesics with ambulatory misuse potential.</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2149817"/>
                  </a:ext>
                </a:extLst>
              </a:tr>
              <a:tr h="331734">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Order for benzodiazepine medications?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Trigger based on patient view, then search for an existing prescription (order) for opioids or benzodiazepines in the relevant value sets.</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Symbol" pitchFamily="2" charset="2"/>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Benzodiazepine medications</a:t>
                      </a:r>
                    </a:p>
                    <a:p>
                      <a:pPr marL="0" marR="0" lvl="0" indent="0">
                        <a:lnSpc>
                          <a:spcPct val="80000"/>
                        </a:lnSpc>
                        <a:spcBef>
                          <a:spcPts val="0"/>
                        </a:spcBef>
                        <a:spcAft>
                          <a:spcPts val="0"/>
                        </a:spcAft>
                        <a:buFont typeface="Symbol" pitchFamily="2" charset="2"/>
                        <a:buNone/>
                      </a:pP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83500662"/>
                  </a:ext>
                </a:extLst>
              </a:tr>
              <a:tr h="331734">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0" marR="0" lvl="0" indent="0">
                        <a:lnSpc>
                          <a:spcPct val="80000"/>
                        </a:lnSpc>
                        <a:spcBef>
                          <a:spcPts val="0"/>
                        </a:spcBef>
                        <a:spcAft>
                          <a:spcPts val="0"/>
                        </a:spcAft>
                        <a:buFont typeface="Symbol" pitchFamily="2" charset="2"/>
                        <a:buNone/>
                      </a:pP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24557323"/>
                  </a:ext>
                </a:extLst>
              </a:tr>
              <a:tr h="760315">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Receiving both opioid with ambulatory use potential and benzodiazepine?</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Existing prescriptions for both an opioid and a prescription for benzodiazepine.</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Symbol" pitchFamily="2" charset="2"/>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p>
                      <a:pPr marL="0" marR="0" lvl="0" indent="0" algn="l" defTabSz="914400" rtl="0" eaLnBrk="1" fontAlgn="auto" latinLnBrk="0" hangingPunct="1">
                        <a:lnSpc>
                          <a:spcPct val="80000"/>
                        </a:lnSpc>
                        <a:spcBef>
                          <a:spcPts val="0"/>
                        </a:spcBef>
                        <a:spcAft>
                          <a:spcPts val="0"/>
                        </a:spcAft>
                        <a:buClrTx/>
                        <a:buSzTx/>
                        <a:buFont typeface="Symbol" pitchFamily="2" charset="2"/>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Benzodiazepine medications</a:t>
                      </a:r>
                    </a:p>
                  </a:txBody>
                  <a:tcPr marL="68580" marR="68580" marT="0" marB="0"/>
                </a:tc>
                <a:extLst>
                  <a:ext uri="{0D108BD9-81ED-4DB2-BD59-A6C34878D82A}">
                    <a16:rowId xmlns:a16="http://schemas.microsoft.com/office/drawing/2014/main" val="2070753397"/>
                  </a:ext>
                </a:extLst>
              </a:tr>
            </a:tbl>
          </a:graphicData>
        </a:graphic>
      </p:graphicFrame>
      <p:sp>
        <p:nvSpPr>
          <p:cNvPr id="6" name="TextBox 5">
            <a:extLst>
              <a:ext uri="{FF2B5EF4-FFF2-40B4-BE49-F238E27FC236}">
                <a16:creationId xmlns:a16="http://schemas.microsoft.com/office/drawing/2014/main" id="{7AEAE441-F3E5-8672-3D2F-BEB1424955BF}"/>
              </a:ext>
            </a:extLst>
          </p:cNvPr>
          <p:cNvSpPr txBox="1"/>
          <p:nvPr/>
        </p:nvSpPr>
        <p:spPr>
          <a:xfrm>
            <a:off x="77649" y="74951"/>
            <a:ext cx="4501846" cy="830997"/>
          </a:xfrm>
          <a:prstGeom prst="rect">
            <a:avLst/>
          </a:prstGeom>
          <a:noFill/>
        </p:spPr>
        <p:txBody>
          <a:bodyPr wrap="square" rtlCol="0">
            <a:spAutoFit/>
          </a:bodyPr>
          <a:lstStyle/>
          <a:p>
            <a:r>
              <a:rPr lang="en-US" sz="2400" b="1" dirty="0">
                <a:solidFill>
                  <a:srgbClr val="FF0000"/>
                </a:solidFill>
              </a:rPr>
              <a:t>NOT UPDATED FOR 2022 GUIDELINE UPDATE DRAFT</a:t>
            </a:r>
          </a:p>
        </p:txBody>
      </p:sp>
    </p:spTree>
    <p:extLst>
      <p:ext uri="{BB962C8B-B14F-4D97-AF65-F5344CB8AC3E}">
        <p14:creationId xmlns:p14="http://schemas.microsoft.com/office/powerpoint/2010/main" val="116869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1</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3301195196"/>
              </p:ext>
            </p:extLst>
          </p:nvPr>
        </p:nvGraphicFramePr>
        <p:xfrm>
          <a:off x="860612" y="1536094"/>
          <a:ext cx="10576645" cy="2409773"/>
        </p:xfrm>
        <a:graphic>
          <a:graphicData uri="http://schemas.openxmlformats.org/drawingml/2006/table">
            <a:tbl>
              <a:tblPr firstRow="1" bandRow="1">
                <a:tableStyleId>{5C22544A-7EE6-4342-B048-85BDC9FD1C3A}</a:tableStyleId>
              </a:tblPr>
              <a:tblGrid>
                <a:gridCol w="2689945">
                  <a:extLst>
                    <a:ext uri="{9D8B030D-6E8A-4147-A177-3AD203B41FA5}">
                      <a16:colId xmlns:a16="http://schemas.microsoft.com/office/drawing/2014/main" val="1795603398"/>
                    </a:ext>
                  </a:extLst>
                </a:gridCol>
                <a:gridCol w="1258835">
                  <a:extLst>
                    <a:ext uri="{9D8B030D-6E8A-4147-A177-3AD203B41FA5}">
                      <a16:colId xmlns:a16="http://schemas.microsoft.com/office/drawing/2014/main" val="1959262507"/>
                    </a:ext>
                  </a:extLst>
                </a:gridCol>
                <a:gridCol w="3998965">
                  <a:extLst>
                    <a:ext uri="{9D8B030D-6E8A-4147-A177-3AD203B41FA5}">
                      <a16:colId xmlns:a16="http://schemas.microsoft.com/office/drawing/2014/main" val="1243888245"/>
                    </a:ext>
                  </a:extLst>
                </a:gridCol>
                <a:gridCol w="2628900">
                  <a:extLst>
                    <a:ext uri="{9D8B030D-6E8A-4147-A177-3AD203B41FA5}">
                      <a16:colId xmlns:a16="http://schemas.microsoft.com/office/drawing/2014/main" val="392756427"/>
                    </a:ext>
                  </a:extLst>
                </a:gridCol>
              </a:tblGrid>
              <a:tr h="485484">
                <a:tc gridSpan="4">
                  <a:txBody>
                    <a:bodyPr/>
                    <a:lstStyle/>
                    <a:p>
                      <a:pPr algn="ctr"/>
                      <a:r>
                        <a:rPr lang="en-US" sz="1800" dirty="0">
                          <a:latin typeface="Calibri" panose="020F0502020204030204" pitchFamily="34" charset="0"/>
                          <a:cs typeface="Calibri" panose="020F0502020204030204" pitchFamily="34" charset="0"/>
                        </a:rPr>
                        <a:t>Recommendation 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479523">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432562">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order for acute pain?</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5</a:t>
                      </a:r>
                    </a:p>
                  </a:txBody>
                  <a:tcPr marL="68580" marR="68580" marT="0" marB="0"/>
                </a:tc>
                <a:tc>
                  <a:txBody>
                    <a:bodyPr/>
                    <a:lstStyle/>
                    <a:p>
                      <a:pPr marL="0" marR="0">
                        <a:spcBef>
                          <a:spcPts val="0"/>
                        </a:spcBef>
                        <a:spcAft>
                          <a:spcPts val="0"/>
                        </a:spcAft>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272237314"/>
                  </a:ext>
                </a:extLst>
              </a:tr>
              <a:tr h="432562">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0" marR="0">
                        <a:spcBef>
                          <a:spcPts val="0"/>
                        </a:spcBef>
                        <a:spcAft>
                          <a:spcPts val="0"/>
                        </a:spcAft>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939134907"/>
                  </a:ext>
                </a:extLst>
              </a:tr>
              <a:tr h="394447">
                <a:tc>
                  <a:txBody>
                    <a:bodyPr/>
                    <a:lstStyle/>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naïve?</a:t>
                      </a:r>
                    </a:p>
                  </a:txBody>
                  <a:tcPr marL="68580" marR="68580" marT="0" marB="0"/>
                </a:tc>
                <a:tc>
                  <a:txBody>
                    <a:bodyPr/>
                    <a:lstStyle/>
                    <a:p>
                      <a:pPr marL="0" marR="0" indent="0">
                        <a:lnSpc>
                          <a:spcPct val="80000"/>
                        </a:lnSpc>
                        <a:spcBef>
                          <a:spcPts val="0"/>
                        </a:spcBef>
                        <a:spcAft>
                          <a:spcPts val="0"/>
                        </a:spcAft>
                        <a:buFont typeface="Arial" panose="020B0604020202020204" pitchFamily="34" charset="0"/>
                        <a:buNone/>
                      </a:pPr>
                      <a:r>
                        <a:rPr lang="en-US" sz="17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lvl="0" indent="0">
                        <a:lnSpc>
                          <a:spcPct val="8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See sub-routine 2</a:t>
                      </a:r>
                    </a:p>
                  </a:txBody>
                  <a:tcPr marL="68580" marR="68580" marT="0" marB="0"/>
                </a:tc>
                <a:tc>
                  <a:txBody>
                    <a:bodyPr/>
                    <a:lstStyle/>
                    <a:p>
                      <a:pPr marL="0" marR="0">
                        <a:spcBef>
                          <a:spcPts val="0"/>
                        </a:spcBef>
                        <a:spcAft>
                          <a:spcPts val="0"/>
                        </a:spcAft>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4041417367"/>
                  </a:ext>
                </a:extLst>
              </a:tr>
            </a:tbl>
          </a:graphicData>
        </a:graphic>
      </p:graphicFrame>
    </p:spTree>
    <p:extLst>
      <p:ext uri="{BB962C8B-B14F-4D97-AF65-F5344CB8AC3E}">
        <p14:creationId xmlns:p14="http://schemas.microsoft.com/office/powerpoint/2010/main" val="2377048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12</a:t>
            </a:r>
          </a:p>
        </p:txBody>
      </p:sp>
      <p:sp>
        <p:nvSpPr>
          <p:cNvPr id="2" name="Rectangle 1">
            <a:extLst>
              <a:ext uri="{FF2B5EF4-FFF2-40B4-BE49-F238E27FC236}">
                <a16:creationId xmlns:a16="http://schemas.microsoft.com/office/drawing/2014/main" id="{49D41BE9-D772-714B-A92D-CCC936713ECB}"/>
              </a:ext>
            </a:extLst>
          </p:cNvPr>
          <p:cNvSpPr/>
          <p:nvPr/>
        </p:nvSpPr>
        <p:spPr>
          <a:xfrm>
            <a:off x="5772912" y="579412"/>
            <a:ext cx="6096000" cy="1200329"/>
          </a:xfrm>
          <a:prstGeom prst="rect">
            <a:avLst/>
          </a:prstGeom>
        </p:spPr>
        <p:txBody>
          <a:bodyPr>
            <a:spAutoFit/>
          </a:bodyPr>
          <a:lstStyle/>
          <a:p>
            <a:r>
              <a:rPr lang="en-US" dirty="0">
                <a:solidFill>
                  <a:srgbClr val="191919"/>
                </a:solidFill>
                <a:latin typeface="Calibri" panose="020F0502020204030204" pitchFamily="34" charset="0"/>
                <a:cs typeface="Calibri" panose="020F0502020204030204" pitchFamily="34" charset="0"/>
              </a:rPr>
              <a:t>Clinicians should offer or arrange evidence-based treatment (usually medication- assisted treatment with buprenorphine or methadone in combination with behavioral therapies) for patients with opioid use disorder. </a:t>
            </a: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19B0493-90FD-7D82-D4EA-39263B879AC4}"/>
              </a:ext>
            </a:extLst>
          </p:cNvPr>
          <p:cNvPicPr>
            <a:picLocks noChangeAspect="1"/>
          </p:cNvPicPr>
          <p:nvPr/>
        </p:nvPicPr>
        <p:blipFill>
          <a:blip r:embed="rId3"/>
          <a:stretch>
            <a:fillRect/>
          </a:stretch>
        </p:blipFill>
        <p:spPr>
          <a:xfrm>
            <a:off x="228184" y="2097373"/>
            <a:ext cx="11480800" cy="4267200"/>
          </a:xfrm>
          <a:prstGeom prst="rect">
            <a:avLst/>
          </a:prstGeom>
        </p:spPr>
      </p:pic>
    </p:spTree>
    <p:extLst>
      <p:ext uri="{BB962C8B-B14F-4D97-AF65-F5344CB8AC3E}">
        <p14:creationId xmlns:p14="http://schemas.microsoft.com/office/powerpoint/2010/main" val="2336866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900967"/>
          </a:xfrm>
        </p:spPr>
        <p:txBody>
          <a:bodyPr/>
          <a:lstStyle/>
          <a:p>
            <a:r>
              <a:rPr lang="en-US" dirty="0"/>
              <a:t>Recommendation 12</a:t>
            </a:r>
          </a:p>
        </p:txBody>
      </p:sp>
      <p:graphicFrame>
        <p:nvGraphicFramePr>
          <p:cNvPr id="4" name="Table 3">
            <a:extLst>
              <a:ext uri="{FF2B5EF4-FFF2-40B4-BE49-F238E27FC236}">
                <a16:creationId xmlns:a16="http://schemas.microsoft.com/office/drawing/2014/main" id="{00F6BD60-D988-A344-8717-029D00F11E11}"/>
              </a:ext>
            </a:extLst>
          </p:cNvPr>
          <p:cNvGraphicFramePr>
            <a:graphicFrameLocks noGrp="1"/>
          </p:cNvGraphicFramePr>
          <p:nvPr>
            <p:extLst>
              <p:ext uri="{D42A27DB-BD31-4B8C-83A1-F6EECF244321}">
                <p14:modId xmlns:p14="http://schemas.microsoft.com/office/powerpoint/2010/main" val="95759617"/>
              </p:ext>
            </p:extLst>
          </p:nvPr>
        </p:nvGraphicFramePr>
        <p:xfrm>
          <a:off x="140678" y="1266092"/>
          <a:ext cx="11707447" cy="3506956"/>
        </p:xfrm>
        <a:graphic>
          <a:graphicData uri="http://schemas.openxmlformats.org/drawingml/2006/table">
            <a:tbl>
              <a:tblPr firstRow="1" bandRow="1">
                <a:tableStyleId>{5C22544A-7EE6-4342-B048-85BDC9FD1C3A}</a:tableStyleId>
              </a:tblPr>
              <a:tblGrid>
                <a:gridCol w="2592159">
                  <a:extLst>
                    <a:ext uri="{9D8B030D-6E8A-4147-A177-3AD203B41FA5}">
                      <a16:colId xmlns:a16="http://schemas.microsoft.com/office/drawing/2014/main" val="1795603398"/>
                    </a:ext>
                  </a:extLst>
                </a:gridCol>
                <a:gridCol w="1191604">
                  <a:extLst>
                    <a:ext uri="{9D8B030D-6E8A-4147-A177-3AD203B41FA5}">
                      <a16:colId xmlns:a16="http://schemas.microsoft.com/office/drawing/2014/main" val="3440193640"/>
                    </a:ext>
                  </a:extLst>
                </a:gridCol>
                <a:gridCol w="4169316">
                  <a:extLst>
                    <a:ext uri="{9D8B030D-6E8A-4147-A177-3AD203B41FA5}">
                      <a16:colId xmlns:a16="http://schemas.microsoft.com/office/drawing/2014/main" val="1243888245"/>
                    </a:ext>
                  </a:extLst>
                </a:gridCol>
                <a:gridCol w="3754368">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Recommendation 12</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Age &gt;= 18</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Age greater than or equal to 18 years</a:t>
                      </a:r>
                    </a:p>
                  </a:txBody>
                  <a:tcPr marL="68580" marR="68580" marT="0" marB="0"/>
                </a:tc>
                <a:tc>
                  <a:txBody>
                    <a:bodyPr/>
                    <a:lstStyle/>
                    <a:p>
                      <a:pPr marL="342900" marR="0" lvl="0" indent="-342900" rtl="0">
                        <a:lnSpc>
                          <a:spcPct val="90000"/>
                        </a:lnSpc>
                        <a:spcBef>
                          <a:spcPts val="0"/>
                        </a:spcBef>
                        <a:spcAft>
                          <a:spcPts val="0"/>
                        </a:spcAft>
                        <a:buFont typeface="Symbol" pitchFamily="2" charset="2"/>
                        <a:buChar char=""/>
                      </a:pPr>
                      <a:endParaRPr lang="en-US"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58508223"/>
                  </a:ext>
                </a:extLst>
              </a:tr>
              <a:tr h="538146">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Presence of diagnosis of opioid misuse disorders in past 90 days?</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Look for an active condition of opioid misuse disorder </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Opioid misuse disorders</a:t>
                      </a:r>
                    </a:p>
                  </a:txBody>
                  <a:tcPr marL="68580" marR="68580" marT="0" marB="0"/>
                </a:tc>
                <a:extLst>
                  <a:ext uri="{0D108BD9-81ED-4DB2-BD59-A6C34878D82A}">
                    <a16:rowId xmlns:a16="http://schemas.microsoft.com/office/drawing/2014/main" val="2170422361"/>
                  </a:ext>
                </a:extLst>
              </a:tr>
              <a:tr h="641563">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buprenorphine or methadone medications in the past 90 days?</a:t>
                      </a:r>
                    </a:p>
                    <a:p>
                      <a:pPr marL="0" marR="0">
                        <a:lnSpc>
                          <a:spcPct val="90000"/>
                        </a:lnSpc>
                        <a:spcBef>
                          <a:spcPts val="0"/>
                        </a:spcBef>
                        <a:spcAft>
                          <a:spcPts val="0"/>
                        </a:spcAft>
                      </a:pPr>
                      <a:endParaRPr lang="en-US" sz="1800" dirty="0">
                        <a:effectLst/>
                        <a:highlight>
                          <a:srgbClr val="FFFF00"/>
                        </a:highligh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No</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A prescription (order) for buprenorphine or methadone medications in past 90 days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Buprenorphine and methadone medications</a:t>
                      </a:r>
                    </a:p>
                  </a:txBody>
                  <a:tcPr marL="68580" marR="68580" marT="0" marB="0"/>
                </a:tc>
                <a:extLst>
                  <a:ext uri="{0D108BD9-81ED-4DB2-BD59-A6C34878D82A}">
                    <a16:rowId xmlns:a16="http://schemas.microsoft.com/office/drawing/2014/main" val="4012149817"/>
                  </a:ext>
                </a:extLst>
              </a:tr>
            </a:tbl>
          </a:graphicData>
        </a:graphic>
      </p:graphicFrame>
    </p:spTree>
    <p:extLst>
      <p:ext uri="{BB962C8B-B14F-4D97-AF65-F5344CB8AC3E}">
        <p14:creationId xmlns:p14="http://schemas.microsoft.com/office/powerpoint/2010/main" val="351463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Sub-routine 1: Opioid Review Useful</a:t>
            </a:r>
          </a:p>
        </p:txBody>
      </p:sp>
      <p:sp>
        <p:nvSpPr>
          <p:cNvPr id="6" name="TextBox 5">
            <a:extLst>
              <a:ext uri="{FF2B5EF4-FFF2-40B4-BE49-F238E27FC236}">
                <a16:creationId xmlns:a16="http://schemas.microsoft.com/office/drawing/2014/main" id="{0F4ABAEB-A985-1449-A993-638AFC2C0AF0}"/>
              </a:ext>
            </a:extLst>
          </p:cNvPr>
          <p:cNvSpPr txBox="1"/>
          <p:nvPr/>
        </p:nvSpPr>
        <p:spPr>
          <a:xfrm>
            <a:off x="10236530" y="3550722"/>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C0246BB4-2380-1A40-F76A-A2503B55B345}"/>
              </a:ext>
            </a:extLst>
          </p:cNvPr>
          <p:cNvPicPr>
            <a:picLocks noChangeAspect="1"/>
          </p:cNvPicPr>
          <p:nvPr/>
        </p:nvPicPr>
        <p:blipFill>
          <a:blip r:embed="rId3"/>
          <a:stretch>
            <a:fillRect/>
          </a:stretch>
        </p:blipFill>
        <p:spPr>
          <a:xfrm>
            <a:off x="2608288" y="1366971"/>
            <a:ext cx="7471259" cy="5491029"/>
          </a:xfrm>
          <a:prstGeom prst="rect">
            <a:avLst/>
          </a:prstGeom>
        </p:spPr>
      </p:pic>
    </p:spTree>
    <p:extLst>
      <p:ext uri="{BB962C8B-B14F-4D97-AF65-F5344CB8AC3E}">
        <p14:creationId xmlns:p14="http://schemas.microsoft.com/office/powerpoint/2010/main" val="419260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Sub-routine 1: Opioid Review Useful</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1772110891"/>
              </p:ext>
            </p:extLst>
          </p:nvPr>
        </p:nvGraphicFramePr>
        <p:xfrm>
          <a:off x="838200" y="1355865"/>
          <a:ext cx="10671312" cy="5319255"/>
        </p:xfrm>
        <a:graphic>
          <a:graphicData uri="http://schemas.openxmlformats.org/drawingml/2006/table">
            <a:tbl>
              <a:tblPr firstRow="1" bandRow="1">
                <a:tableStyleId>{5C22544A-7EE6-4342-B048-85BDC9FD1C3A}</a:tableStyleId>
              </a:tblPr>
              <a:tblGrid>
                <a:gridCol w="2069270">
                  <a:extLst>
                    <a:ext uri="{9D8B030D-6E8A-4147-A177-3AD203B41FA5}">
                      <a16:colId xmlns:a16="http://schemas.microsoft.com/office/drawing/2014/main" val="1795603398"/>
                    </a:ext>
                  </a:extLst>
                </a:gridCol>
                <a:gridCol w="1172162">
                  <a:extLst>
                    <a:ext uri="{9D8B030D-6E8A-4147-A177-3AD203B41FA5}">
                      <a16:colId xmlns:a16="http://schemas.microsoft.com/office/drawing/2014/main" val="2521906947"/>
                    </a:ext>
                  </a:extLst>
                </a:gridCol>
                <a:gridCol w="3868615">
                  <a:extLst>
                    <a:ext uri="{9D8B030D-6E8A-4147-A177-3AD203B41FA5}">
                      <a16:colId xmlns:a16="http://schemas.microsoft.com/office/drawing/2014/main" val="1243888245"/>
                    </a:ext>
                  </a:extLst>
                </a:gridCol>
                <a:gridCol w="3561265">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Sub-routine 1: Opioid Review Useful</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Age &lt; 18 years?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Calculate age from date of birth; exclude patients with age less than 18 years at the time of the prescription</a:t>
                      </a:r>
                    </a:p>
                  </a:txBody>
                  <a:tcPr marL="68580" marR="68580" marT="0" marB="0"/>
                </a:tc>
                <a:tc>
                  <a:txBody>
                    <a:bodyPr/>
                    <a:lstStyle/>
                    <a:p>
                      <a:pPr marL="0" marR="0">
                        <a:lnSpc>
                          <a:spcPct val="90000"/>
                        </a:lnSpc>
                        <a:spcBef>
                          <a:spcPts val="0"/>
                        </a:spcBef>
                        <a:spcAft>
                          <a:spcPts val="0"/>
                        </a:spcAft>
                      </a:pP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Date of birth</a:t>
                      </a:r>
                    </a:p>
                  </a:txBody>
                  <a:tcPr marL="68580" marR="68580" marT="0" marB="0"/>
                </a:tc>
                <a:extLst>
                  <a:ext uri="{0D108BD9-81ED-4DB2-BD59-A6C34878D82A}">
                    <a16:rowId xmlns:a16="http://schemas.microsoft.com/office/drawing/2014/main" val="458918413"/>
                  </a:ext>
                </a:extLst>
              </a:tr>
              <a:tr h="538146">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Evidence of sickle cell disease</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patients with a diagnosis or problem list entry indicating sickle cell disease</a:t>
                      </a:r>
                    </a:p>
                  </a:txBody>
                  <a:tcPr marL="68580" marR="68580" marT="0" marB="0"/>
                </a:tc>
                <a:tc>
                  <a:txBody>
                    <a:bodyPr/>
                    <a:lstStyle/>
                    <a:p>
                      <a:pPr marL="0" marR="0">
                        <a:lnSpc>
                          <a:spcPct val="90000"/>
                        </a:lnSpc>
                        <a:spcBef>
                          <a:spcPts val="0"/>
                        </a:spcBef>
                        <a:spcAft>
                          <a:spcPts val="0"/>
                        </a:spcAft>
                      </a:pP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Sickle cell disease condition</a:t>
                      </a:r>
                    </a:p>
                  </a:txBody>
                  <a:tcPr marL="68580" marR="68580" marT="0" marB="0"/>
                </a:tc>
                <a:extLst>
                  <a:ext uri="{0D108BD9-81ED-4DB2-BD59-A6C34878D82A}">
                    <a16:rowId xmlns:a16="http://schemas.microsoft.com/office/drawing/2014/main" val="3959285746"/>
                  </a:ext>
                </a:extLst>
              </a:tr>
              <a:tr h="538146">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Limited life expectancy conditions present?</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documented findings consistent with those listed in the limited life expectancy value set (terminal illness, bad prognosis, pre-terminal)</a:t>
                      </a:r>
                    </a:p>
                  </a:txBody>
                  <a:tcPr marL="68580" marR="68580" marT="0" marB="0"/>
                </a:tc>
                <a:tc>
                  <a:txBody>
                    <a:bodyPr/>
                    <a:lstStyle/>
                    <a:p>
                      <a:pPr marL="0" marR="0">
                        <a:lnSpc>
                          <a:spcPct val="90000"/>
                        </a:lnSpc>
                        <a:spcBef>
                          <a:spcPts val="0"/>
                        </a:spcBef>
                        <a:spcAft>
                          <a:spcPts val="0"/>
                        </a:spcAft>
                      </a:pP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Limited life expectancy conditions</a:t>
                      </a:r>
                    </a:p>
                  </a:txBody>
                  <a:tcPr marL="68580" marR="68580" marT="0" marB="0"/>
                </a:tc>
                <a:extLst>
                  <a:ext uri="{0D108BD9-81ED-4DB2-BD59-A6C34878D82A}">
                    <a16:rowId xmlns:a16="http://schemas.microsoft.com/office/drawing/2014/main" val="4012149817"/>
                  </a:ext>
                </a:extLst>
              </a:tr>
              <a:tr h="760315">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Order for therapies indicating end of life care in past 90 days?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patients with an existing order for therapies indicating end of life care written within past 90 days</a:t>
                      </a:r>
                    </a:p>
                  </a:txBody>
                  <a:tcPr marL="68580" marR="68580" marT="0" marB="0"/>
                </a:tc>
                <a:tc>
                  <a:txBody>
                    <a:bodyPr/>
                    <a:lstStyle/>
                    <a:p>
                      <a:pPr marL="0" marR="0">
                        <a:lnSpc>
                          <a:spcPct val="90000"/>
                        </a:lnSpc>
                        <a:spcBef>
                          <a:spcPts val="0"/>
                        </a:spcBef>
                        <a:spcAft>
                          <a:spcPts val="0"/>
                        </a:spcAft>
                      </a:pP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Therapies indicating end of life care</a:t>
                      </a:r>
                    </a:p>
                  </a:txBody>
                  <a:tcPr marL="68580" marR="68580" marT="0" marB="0"/>
                </a:tc>
                <a:extLst>
                  <a:ext uri="{0D108BD9-81ED-4DB2-BD59-A6C34878D82A}">
                    <a16:rowId xmlns:a16="http://schemas.microsoft.com/office/drawing/2014/main" val="2070753397"/>
                  </a:ext>
                </a:extLst>
              </a:tr>
              <a:tr h="320742">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Active cancer treatment?</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See sub-routine 3</a:t>
                      </a:r>
                    </a:p>
                  </a:txBody>
                  <a:tcPr marL="68580" marR="68580" marT="0" marB="0"/>
                </a:tc>
                <a:tc>
                  <a:txBody>
                    <a:bodyPr/>
                    <a:lstStyle/>
                    <a:p>
                      <a:pPr marL="0" marR="0">
                        <a:lnSpc>
                          <a:spcPct val="90000"/>
                        </a:lnSpc>
                        <a:spcBef>
                          <a:spcPts val="0"/>
                        </a:spcBef>
                        <a:spcAft>
                          <a:spcPts val="0"/>
                        </a:spcAft>
                      </a:pP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See sub-routine 3</a:t>
                      </a:r>
                    </a:p>
                  </a:txBody>
                  <a:tcPr marL="68580" marR="68580" marT="0" marB="0"/>
                </a:tc>
                <a:extLst>
                  <a:ext uri="{0D108BD9-81ED-4DB2-BD59-A6C34878D82A}">
                    <a16:rowId xmlns:a16="http://schemas.microsoft.com/office/drawing/2014/main" val="3224804211"/>
                  </a:ext>
                </a:extLst>
              </a:tr>
              <a:tr h="849466">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Conditions Likely Terminal for opioid prescribing present?</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patients with </a:t>
                      </a:r>
                      <a:r>
                        <a:rPr lang="en-US" sz="1700" i="1" dirty="0">
                          <a:effectLst/>
                          <a:latin typeface="Calibri" panose="020F0502020204030204" pitchFamily="34" charset="0"/>
                          <a:ea typeface="Times New Roman" panose="02020603050405020304" pitchFamily="18" charset="0"/>
                          <a:cs typeface="Calibri" panose="020F0502020204030204" pitchFamily="34" charset="0"/>
                        </a:rPr>
                        <a:t>active</a:t>
                      </a:r>
                      <a:r>
                        <a:rPr lang="en-US" sz="1700" dirty="0">
                          <a:effectLst/>
                          <a:latin typeface="Calibri" panose="020F0502020204030204" pitchFamily="34" charset="0"/>
                          <a:ea typeface="Times New Roman" panose="02020603050405020304" pitchFamily="18" charset="0"/>
                          <a:cs typeface="Calibri" panose="020F0502020204030204" pitchFamily="34" charset="0"/>
                        </a:rPr>
                        <a:t> conditions in the value set end-of-life-conditions</a:t>
                      </a:r>
                    </a:p>
                  </a:txBody>
                  <a:tcPr marL="68580" marR="68580" marT="0" marB="0"/>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1600" b="0" i="0" u="none" strike="noStrike" dirty="0">
                          <a:solidFill>
                            <a:schemeClr val="tx1"/>
                          </a:solidFill>
                          <a:effectLst/>
                          <a:latin typeface="Roboto"/>
                        </a:rPr>
                        <a:t>Conditions likely terminal for opioid prescribing </a:t>
                      </a:r>
                      <a:endPar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186339079"/>
                  </a:ext>
                </a:extLst>
              </a:tr>
            </a:tbl>
          </a:graphicData>
        </a:graphic>
      </p:graphicFrame>
    </p:spTree>
    <p:extLst>
      <p:ext uri="{BB962C8B-B14F-4D97-AF65-F5344CB8AC3E}">
        <p14:creationId xmlns:p14="http://schemas.microsoft.com/office/powerpoint/2010/main" val="4692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149786" y="365125"/>
            <a:ext cx="4903694" cy="1325563"/>
          </a:xfrm>
        </p:spPr>
        <p:txBody>
          <a:bodyPr/>
          <a:lstStyle/>
          <a:p>
            <a:r>
              <a:rPr lang="en-US" dirty="0"/>
              <a:t>Sub-routine 2: Opioid Naïve </a:t>
            </a:r>
          </a:p>
        </p:txBody>
      </p:sp>
      <p:pic>
        <p:nvPicPr>
          <p:cNvPr id="2" name="Picture 1">
            <a:extLst>
              <a:ext uri="{FF2B5EF4-FFF2-40B4-BE49-F238E27FC236}">
                <a16:creationId xmlns:a16="http://schemas.microsoft.com/office/drawing/2014/main" id="{F92EF2FD-BB51-B044-B064-2779B4E90075}"/>
              </a:ext>
            </a:extLst>
          </p:cNvPr>
          <p:cNvPicPr>
            <a:picLocks noChangeAspect="1"/>
          </p:cNvPicPr>
          <p:nvPr/>
        </p:nvPicPr>
        <p:blipFill>
          <a:blip r:embed="rId3"/>
          <a:stretch>
            <a:fillRect/>
          </a:stretch>
        </p:blipFill>
        <p:spPr>
          <a:xfrm>
            <a:off x="1828800" y="494950"/>
            <a:ext cx="9124950" cy="6274149"/>
          </a:xfrm>
          <a:prstGeom prst="rect">
            <a:avLst/>
          </a:prstGeom>
        </p:spPr>
      </p:pic>
    </p:spTree>
    <p:extLst>
      <p:ext uri="{BB962C8B-B14F-4D97-AF65-F5344CB8AC3E}">
        <p14:creationId xmlns:p14="http://schemas.microsoft.com/office/powerpoint/2010/main" val="237811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451094"/>
            <a:ext cx="10515600" cy="1325563"/>
          </a:xfrm>
        </p:spPr>
        <p:txBody>
          <a:bodyPr/>
          <a:lstStyle/>
          <a:p>
            <a:r>
              <a:rPr lang="en-US" dirty="0"/>
              <a:t>Sub-routine 2: Opioid Naive</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798891616"/>
              </p:ext>
            </p:extLst>
          </p:nvPr>
        </p:nvGraphicFramePr>
        <p:xfrm>
          <a:off x="363748" y="1441915"/>
          <a:ext cx="10990052" cy="4181645"/>
        </p:xfrm>
        <a:graphic>
          <a:graphicData uri="http://schemas.openxmlformats.org/drawingml/2006/table">
            <a:tbl>
              <a:tblPr firstRow="1" bandRow="1">
                <a:tableStyleId>{5C22544A-7EE6-4342-B048-85BDC9FD1C3A}</a:tableStyleId>
              </a:tblPr>
              <a:tblGrid>
                <a:gridCol w="2747513">
                  <a:extLst>
                    <a:ext uri="{9D8B030D-6E8A-4147-A177-3AD203B41FA5}">
                      <a16:colId xmlns:a16="http://schemas.microsoft.com/office/drawing/2014/main" val="1795603398"/>
                    </a:ext>
                  </a:extLst>
                </a:gridCol>
                <a:gridCol w="1085601">
                  <a:extLst>
                    <a:ext uri="{9D8B030D-6E8A-4147-A177-3AD203B41FA5}">
                      <a16:colId xmlns:a16="http://schemas.microsoft.com/office/drawing/2014/main" val="2773487384"/>
                    </a:ext>
                  </a:extLst>
                </a:gridCol>
                <a:gridCol w="4009292">
                  <a:extLst>
                    <a:ext uri="{9D8B030D-6E8A-4147-A177-3AD203B41FA5}">
                      <a16:colId xmlns:a16="http://schemas.microsoft.com/office/drawing/2014/main" val="1243888245"/>
                    </a:ext>
                  </a:extLst>
                </a:gridCol>
                <a:gridCol w="3147646">
                  <a:extLst>
                    <a:ext uri="{9D8B030D-6E8A-4147-A177-3AD203B41FA5}">
                      <a16:colId xmlns:a16="http://schemas.microsoft.com/office/drawing/2014/main" val="392756427"/>
                    </a:ext>
                  </a:extLst>
                </a:gridCol>
              </a:tblGrid>
              <a:tr h="401620">
                <a:tc gridSpan="4">
                  <a:txBody>
                    <a:bodyPr/>
                    <a:lstStyle/>
                    <a:p>
                      <a:pPr algn="ctr">
                        <a:lnSpc>
                          <a:spcPct val="90000"/>
                        </a:lnSpc>
                      </a:pPr>
                      <a:r>
                        <a:rPr lang="en-US" sz="1700" dirty="0">
                          <a:latin typeface="Calibri" panose="020F0502020204030204" pitchFamily="34" charset="0"/>
                          <a:cs typeface="Calibri" panose="020F0502020204030204" pitchFamily="34" charset="0"/>
                        </a:rPr>
                        <a:t>Sub-routine 2: Opioid Naive</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441143">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1052055">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 prescription in past 90 days excluding the last 24 hours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an existing prescription (order) for opioid that is in the value set for opioid with ambulatory misuse potential authored within the past 90 days (excluding the last 24 hours)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2149817"/>
                  </a:ext>
                </a:extLst>
              </a:tr>
              <a:tr h="981961">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t>
                      </a: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ambulatory misuse potential reported </a:t>
                      </a:r>
                      <a:r>
                        <a:rPr lang="en-US" sz="1700" dirty="0">
                          <a:effectLst/>
                          <a:latin typeface="Calibri" panose="020F0502020204030204" pitchFamily="34" charset="0"/>
                          <a:ea typeface="Times New Roman" panose="02020603050405020304" pitchFamily="18" charset="0"/>
                          <a:cs typeface="Calibri" panose="020F0502020204030204" pitchFamily="34" charset="0"/>
                        </a:rPr>
                        <a:t>as being taken excluding the last 24 hour</a:t>
                      </a:r>
                      <a:r>
                        <a:rPr lang="en-US" sz="17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evidence of active medication on the medication list that is in the value set for opioid with ambulatory care misuse potential (excluding the last 24 hours)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2070753397"/>
                  </a:ext>
                </a:extLst>
              </a:tr>
              <a:tr h="1124544">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 dispensing event in past 90 days excluding the last 24 hours</a:t>
                      </a:r>
                      <a:r>
                        <a:rPr lang="en-US" sz="17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evidence of a dispensing event for medication that is in the value set for opioid with ambulatory use potential occurring within the past 90 days (excluding the last 24 hours)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3224804211"/>
                  </a:ext>
                </a:extLst>
              </a:tr>
            </a:tbl>
          </a:graphicData>
        </a:graphic>
      </p:graphicFrame>
      <p:sp>
        <p:nvSpPr>
          <p:cNvPr id="3" name="Rectangle 2">
            <a:extLst>
              <a:ext uri="{FF2B5EF4-FFF2-40B4-BE49-F238E27FC236}">
                <a16:creationId xmlns:a16="http://schemas.microsoft.com/office/drawing/2014/main" id="{47633307-9F13-4A4F-B121-17FD608714FD}"/>
              </a:ext>
            </a:extLst>
          </p:cNvPr>
          <p:cNvSpPr/>
          <p:nvPr/>
        </p:nvSpPr>
        <p:spPr>
          <a:xfrm>
            <a:off x="77649" y="5623560"/>
            <a:ext cx="12114351" cy="1181862"/>
          </a:xfrm>
          <a:prstGeom prst="rect">
            <a:avLst/>
          </a:prstGeom>
        </p:spPr>
        <p:txBody>
          <a:bodyPr wrap="square">
            <a:spAutoFit/>
          </a:bodyPr>
          <a:lstStyle/>
          <a:p>
            <a:pPr marL="177800" indent="-177800">
              <a:lnSpc>
                <a:spcPct val="90000"/>
              </a:lnSpc>
            </a:pPr>
            <a:r>
              <a:rPr lang="en-US" sz="1400" dirty="0">
                <a:solidFill>
                  <a:srgbClr val="FF0000"/>
                </a:solidFill>
                <a:latin typeface="Calibri" panose="020F0502020204030204" pitchFamily="34" charset="0"/>
                <a:ea typeface="Times New Roman" panose="02020603050405020304" pitchFamily="18" charset="0"/>
                <a:cs typeface="Calibri" panose="020F0502020204030204" pitchFamily="34" charset="0"/>
              </a:rPr>
              <a:t>*</a:t>
            </a:r>
            <a:r>
              <a:rPr lang="en-US" sz="1400" dirty="0">
                <a:latin typeface="Calibri" panose="020F0502020204030204" pitchFamily="34" charset="0"/>
                <a:ea typeface="Times New Roman" panose="02020603050405020304" pitchFamily="18" charset="0"/>
                <a:cs typeface="Calibri" panose="020F0502020204030204" pitchFamily="34" charset="0"/>
              </a:rPr>
              <a:t> Future consideration: Current algorithm addresses only orders (prescriptions). </a:t>
            </a:r>
            <a:endParaRPr lang="en-US" sz="400" dirty="0">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endParaRPr lang="en-US" sz="400" dirty="0">
              <a:latin typeface="Calibri" panose="020F0502020204030204" pitchFamily="34" charset="0"/>
              <a:ea typeface="Times New Roman" panose="02020603050405020304" pitchFamily="18" charset="0"/>
              <a:cs typeface="Calibri" panose="020F0502020204030204" pitchFamily="34" charset="0"/>
            </a:endParaRPr>
          </a:p>
          <a:p>
            <a:pPr marL="231775" indent="-231775"/>
            <a:r>
              <a:rPr lang="en-US" sz="1400" dirty="0">
                <a:latin typeface="Calibri" panose="020F0502020204030204" pitchFamily="34" charset="0"/>
                <a:ea typeface="Times New Roman" panose="02020603050405020304" pitchFamily="18" charset="0"/>
                <a:cs typeface="Calibri" panose="020F0502020204030204" pitchFamily="34" charset="0"/>
              </a:rPr>
              <a:t>1 – </a:t>
            </a:r>
            <a:r>
              <a:rPr lang="en-US" sz="1400" i="1" dirty="0">
                <a:latin typeface="Calibri" panose="020F0502020204030204" pitchFamily="34" charset="0"/>
                <a:cs typeface="Calibri" panose="020F0502020204030204" pitchFamily="34" charset="0"/>
              </a:rPr>
              <a:t>Implement one global configuration point to set all past medication queries at each particular site: “Can the implementing EHR support queries for past medications by date range? Yes or No”.  An evaluation to determine if a patient is opioid naive is not possible when a EHR system does not support queries for past medications by date range. </a:t>
            </a:r>
          </a:p>
          <a:p>
            <a:pPr>
              <a:lnSpc>
                <a:spcPct val="90000"/>
              </a:lnSpc>
            </a:pPr>
            <a:r>
              <a:rPr lang="en-US" sz="1400" dirty="0">
                <a:latin typeface="Calibri" panose="020F0502020204030204" pitchFamily="34" charset="0"/>
                <a:ea typeface="Times New Roman" panose="02020603050405020304" pitchFamily="18" charset="0"/>
                <a:cs typeface="Calibri" panose="020F0502020204030204" pitchFamily="34" charset="0"/>
              </a:rPr>
              <a:t>2 – orders use </a:t>
            </a:r>
            <a:r>
              <a:rPr lang="en-US" sz="1400" dirty="0" err="1">
                <a:latin typeface="Calibri" panose="020F0502020204030204" pitchFamily="34" charset="0"/>
                <a:ea typeface="Times New Roman" panose="02020603050405020304" pitchFamily="18" charset="0"/>
                <a:cs typeface="Calibri" panose="020F0502020204030204" pitchFamily="34" charset="0"/>
              </a:rPr>
              <a:t>RxNorm</a:t>
            </a:r>
            <a:r>
              <a:rPr lang="en-US" sz="1400" dirty="0">
                <a:latin typeface="Calibri" panose="020F0502020204030204" pitchFamily="34" charset="0"/>
                <a:ea typeface="Times New Roman" panose="02020603050405020304" pitchFamily="18" charset="0"/>
                <a:cs typeface="Calibri" panose="020F0502020204030204" pitchFamily="34" charset="0"/>
              </a:rPr>
              <a:t>, but medication lists and dispensed medication will require an NDC value set and/or local mapping of NDC to </a:t>
            </a:r>
            <a:r>
              <a:rPr lang="en-US" sz="1400" dirty="0" err="1">
                <a:latin typeface="Calibri" panose="020F0502020204030204" pitchFamily="34" charset="0"/>
                <a:ea typeface="Times New Roman" panose="02020603050405020304" pitchFamily="18" charset="0"/>
                <a:cs typeface="Calibri" panose="020F0502020204030204" pitchFamily="34" charset="0"/>
              </a:rPr>
              <a:t>RxNorm</a:t>
            </a:r>
            <a:r>
              <a:rPr lang="en-US" sz="1400" dirty="0">
                <a:latin typeface="Calibri" panose="020F0502020204030204" pitchFamily="34" charset="0"/>
                <a:ea typeface="Times New Roman" panose="02020603050405020304" pitchFamily="18" charset="0"/>
                <a:cs typeface="Calibri" panose="020F0502020204030204" pitchFamily="34" charset="0"/>
              </a:rPr>
              <a:t> to enable this element</a:t>
            </a:r>
          </a:p>
        </p:txBody>
      </p:sp>
    </p:spTree>
    <p:extLst>
      <p:ext uri="{BB962C8B-B14F-4D97-AF65-F5344CB8AC3E}">
        <p14:creationId xmlns:p14="http://schemas.microsoft.com/office/powerpoint/2010/main" val="25947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Sub-routine 3: Active Cancer Treatment</a:t>
            </a:r>
          </a:p>
        </p:txBody>
      </p:sp>
      <p:sp>
        <p:nvSpPr>
          <p:cNvPr id="6" name="TextBox 5">
            <a:extLst>
              <a:ext uri="{FF2B5EF4-FFF2-40B4-BE49-F238E27FC236}">
                <a16:creationId xmlns:a16="http://schemas.microsoft.com/office/drawing/2014/main" id="{0F4ABAEB-A985-1449-A993-638AFC2C0AF0}"/>
              </a:ext>
            </a:extLst>
          </p:cNvPr>
          <p:cNvSpPr txBox="1"/>
          <p:nvPr/>
        </p:nvSpPr>
        <p:spPr>
          <a:xfrm>
            <a:off x="10236530" y="3550722"/>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A4ACCE0A-894D-0245-8D7A-F7FB851951C6}"/>
              </a:ext>
            </a:extLst>
          </p:cNvPr>
          <p:cNvPicPr>
            <a:picLocks noChangeAspect="1"/>
          </p:cNvPicPr>
          <p:nvPr/>
        </p:nvPicPr>
        <p:blipFill>
          <a:blip r:embed="rId3"/>
          <a:stretch>
            <a:fillRect/>
          </a:stretch>
        </p:blipFill>
        <p:spPr>
          <a:xfrm>
            <a:off x="1441554" y="1995878"/>
            <a:ext cx="9144000" cy="4305300"/>
          </a:xfrm>
          <a:prstGeom prst="rect">
            <a:avLst/>
          </a:prstGeom>
        </p:spPr>
      </p:pic>
    </p:spTree>
    <p:extLst>
      <p:ext uri="{BB962C8B-B14F-4D97-AF65-F5344CB8AC3E}">
        <p14:creationId xmlns:p14="http://schemas.microsoft.com/office/powerpoint/2010/main" val="3560111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43739</TotalTime>
  <Words>6450</Words>
  <Application>Microsoft Macintosh PowerPoint</Application>
  <PresentationFormat>Widescreen</PresentationFormat>
  <Paragraphs>574</Paragraphs>
  <Slides>41</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Helvetica Neue</vt:lpstr>
      <vt:lpstr>Roboto</vt:lpstr>
      <vt:lpstr>Symbol</vt:lpstr>
      <vt:lpstr>TradeGothic</vt:lpstr>
      <vt:lpstr>Office Theme</vt:lpstr>
      <vt:lpstr>CDC Opioid Prescribing Guidelines:  Recommendations 1, 2, 3, 4, 5, 6, 7, 8, 9, 10, 11, 12</vt:lpstr>
      <vt:lpstr>CDC Opioid Prescribing Guideline Trigger Overview</vt:lpstr>
      <vt:lpstr>Recommendation 1</vt:lpstr>
      <vt:lpstr>Recommendation 1</vt:lpstr>
      <vt:lpstr>Sub-routine 1: Opioid Review Useful</vt:lpstr>
      <vt:lpstr>Sub-routine 1: Opioid Review Useful</vt:lpstr>
      <vt:lpstr>Sub-routine 2: Opioid Naïve </vt:lpstr>
      <vt:lpstr>Sub-routine 2: Opioid Naive</vt:lpstr>
      <vt:lpstr>Sub-routine 3: Active Cancer Treatment</vt:lpstr>
      <vt:lpstr>Sub-routine 3: Active Cancer Treatment</vt:lpstr>
      <vt:lpstr>Sub-routine 4: Opioid order for subacute or chronic pain</vt:lpstr>
      <vt:lpstr>Sub-routine 4: Opioid order for subacute or chronic pain</vt:lpstr>
      <vt:lpstr>Sub-routine 5: For acute pain</vt:lpstr>
      <vt:lpstr>Sub-routine 5: For acute pain</vt:lpstr>
      <vt:lpstr>Recommendation 2</vt:lpstr>
      <vt:lpstr>Recommendation 2</vt:lpstr>
      <vt:lpstr>Recommendation 3</vt:lpstr>
      <vt:lpstr>Recommendation 3</vt:lpstr>
      <vt:lpstr>Recommendation 4 Patient View</vt:lpstr>
      <vt:lpstr>Recommendation 4 Patient View</vt:lpstr>
      <vt:lpstr>Recommendations 4-5</vt:lpstr>
      <vt:lpstr>Recommendation 5</vt:lpstr>
      <vt:lpstr>Recommendation 6</vt:lpstr>
      <vt:lpstr>Recommendation 6</vt:lpstr>
      <vt:lpstr>Recommendation 7</vt:lpstr>
      <vt:lpstr>Recommendation 7</vt:lpstr>
      <vt:lpstr>Recommendation 8</vt:lpstr>
      <vt:lpstr>Recommendation 8</vt:lpstr>
      <vt:lpstr>Recommendation 9</vt:lpstr>
      <vt:lpstr>Recommendation 9</vt:lpstr>
      <vt:lpstr>Recommendation 10</vt:lpstr>
      <vt:lpstr>Recommendation 10 Result Report Details Example</vt:lpstr>
      <vt:lpstr>Recommendation 10</vt:lpstr>
      <vt:lpstr>Recommendation 10 Patient View</vt:lpstr>
      <vt:lpstr>Recommendation 10 Patient View</vt:lpstr>
      <vt:lpstr>Recommendation 11</vt:lpstr>
      <vt:lpstr>Recommendation 11</vt:lpstr>
      <vt:lpstr>Recommendation 11 Patient View</vt:lpstr>
      <vt:lpstr>Recommendation 11 Patient View</vt:lpstr>
      <vt:lpstr>Recommendation 12</vt:lpstr>
      <vt:lpstr>Recommendation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 Opioid Prescribing Guidelines:  Recommendations 1, 2, 3, 6, 9, 12</dc:title>
  <dc:creator>Floyd Eisenberg</dc:creator>
  <cp:lastModifiedBy>Floyd Eisenberg</cp:lastModifiedBy>
  <cp:revision>220</cp:revision>
  <dcterms:created xsi:type="dcterms:W3CDTF">2019-04-23T19:44:15Z</dcterms:created>
  <dcterms:modified xsi:type="dcterms:W3CDTF">2022-06-28T12:08:05Z</dcterms:modified>
</cp:coreProperties>
</file>