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81" r:id="rId3"/>
    <p:sldId id="306" r:id="rId4"/>
    <p:sldId id="303" r:id="rId5"/>
    <p:sldId id="304" r:id="rId6"/>
    <p:sldId id="305" r:id="rId7"/>
    <p:sldId id="307" r:id="rId8"/>
    <p:sldId id="322" r:id="rId9"/>
    <p:sldId id="323" r:id="rId10"/>
    <p:sldId id="308" r:id="rId11"/>
    <p:sldId id="293" r:id="rId12"/>
    <p:sldId id="294" r:id="rId13"/>
    <p:sldId id="258" r:id="rId14"/>
    <p:sldId id="292" r:id="rId15"/>
    <p:sldId id="295" r:id="rId16"/>
    <p:sldId id="297" r:id="rId17"/>
    <p:sldId id="299" r:id="rId18"/>
    <p:sldId id="300" r:id="rId19"/>
    <p:sldId id="296" r:id="rId20"/>
    <p:sldId id="298" r:id="rId21"/>
    <p:sldId id="301" r:id="rId22"/>
    <p:sldId id="309" r:id="rId23"/>
    <p:sldId id="310" r:id="rId24"/>
    <p:sldId id="311" r:id="rId25"/>
    <p:sldId id="314" r:id="rId26"/>
    <p:sldId id="315" r:id="rId27"/>
    <p:sldId id="316" r:id="rId28"/>
    <p:sldId id="317" r:id="rId29"/>
    <p:sldId id="318" r:id="rId30"/>
    <p:sldId id="319" r:id="rId31"/>
    <p:sldId id="32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06" autoAdjust="0"/>
    <p:restoredTop sz="94687" autoAdjust="0"/>
  </p:normalViewPr>
  <p:slideViewPr>
    <p:cSldViewPr>
      <p:cViewPr varScale="1">
        <p:scale>
          <a:sx n="69" d="100"/>
          <a:sy n="69" d="100"/>
        </p:scale>
        <p:origin x="-8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913F893-9318-4AAE-9710-F666566A2D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9CD1F-22D5-4B77-8105-AB651D191D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7A5BC90-791B-4C4E-B9AF-F81AD8C81D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EA6F7A-47F5-4B77-A3AB-550FC2097A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28CCB07-BAC7-48A3-B08C-4EB8EC1ECE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6ED69E-506F-4FCB-80B7-7CA85F7E7E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437AF-9DE7-4259-958E-EB94B09C22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9B714-FE0A-48C8-A0DA-75AADDA92F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1441FD-8EA6-4253-A46F-B095D29ECF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C8F5FA-C940-46A9-B5C9-9A1B95D156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51AE38-078F-4C57-B15A-F6AAE881AC5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C6FBD59-FD38-44C1-8931-D1B3D0E7BE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DOM</a:t>
            </a:r>
            <a:r>
              <a:rPr lang="zh-CN" altLang="en-US" sz="3600" dirty="0"/>
              <a:t>对象操纵</a:t>
            </a:r>
            <a:r>
              <a:rPr lang="zh-CN" altLang="en-US" sz="3600" dirty="0" smtClean="0"/>
              <a:t>表格</a:t>
            </a:r>
            <a:r>
              <a:rPr lang="en-US" altLang="zh-CN" sz="3600" dirty="0" smtClean="0"/>
              <a:t>&amp;&amp;  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 </a:t>
            </a:r>
            <a:r>
              <a:rPr lang="en-US" altLang="zh-CN" sz="3600" dirty="0" err="1"/>
              <a:t>JSon</a:t>
            </a:r>
            <a:r>
              <a:rPr lang="zh-CN" altLang="en-US" sz="3600" dirty="0"/>
              <a:t>入门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0116" name="Oval 4"/>
          <p:cNvSpPr>
            <a:spLocks noGrp="1" noChangeArrowheads="1"/>
          </p:cNvSpPr>
          <p:nvPr>
            <p:ph idx="1"/>
          </p:nvPr>
        </p:nvSpPr>
        <p:spPr>
          <a:xfrm>
            <a:off x="1258888" y="2492375"/>
            <a:ext cx="6192837" cy="16573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0"/>
              <a:t>第二部分</a:t>
            </a:r>
            <a:r>
              <a:rPr lang="en-US" altLang="zh-CN" b="0"/>
              <a:t>:JSon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文件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51450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感受以下代码，请说说这段代码描述的含义</a:t>
            </a:r>
            <a:r>
              <a:rPr lang="en-US" altLang="zh-CN" sz="180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＜</a:t>
            </a:r>
            <a:r>
              <a:rPr lang="en-US" altLang="zh-CN" sz="1800"/>
              <a:t>contact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＜</a:t>
            </a:r>
            <a:r>
              <a:rPr lang="en-US" altLang="zh-CN" sz="1800"/>
              <a:t>friend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　＜</a:t>
            </a:r>
            <a:r>
              <a:rPr lang="en-US" altLang="zh-CN" sz="1800"/>
              <a:t>name</a:t>
            </a:r>
            <a:r>
              <a:rPr lang="zh-CN" altLang="en-US" sz="1800"/>
              <a:t>＞</a:t>
            </a:r>
            <a:r>
              <a:rPr lang="en-US" altLang="zh-CN" sz="1800"/>
              <a:t>Michael</a:t>
            </a:r>
            <a:r>
              <a:rPr lang="zh-CN" altLang="en-US" sz="1800"/>
              <a:t>＜</a:t>
            </a:r>
            <a:r>
              <a:rPr lang="en-US" altLang="zh-CN" sz="1800"/>
              <a:t>/name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　＜</a:t>
            </a:r>
            <a:r>
              <a:rPr lang="en-US" altLang="zh-CN" sz="1800"/>
              <a:t>email</a:t>
            </a:r>
            <a:r>
              <a:rPr lang="zh-CN" altLang="en-US" sz="1800"/>
              <a:t>＞</a:t>
            </a:r>
            <a:r>
              <a:rPr lang="en-US" altLang="zh-CN" sz="1800"/>
              <a:t>17bity@gmail.com</a:t>
            </a:r>
            <a:r>
              <a:rPr lang="zh-CN" altLang="en-US" sz="1800"/>
              <a:t>＜</a:t>
            </a:r>
            <a:r>
              <a:rPr lang="en-US" altLang="zh-CN" sz="1800"/>
              <a:t>/email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　＜</a:t>
            </a:r>
            <a:r>
              <a:rPr lang="en-US" altLang="zh-CN" sz="1800"/>
              <a:t>homepage</a:t>
            </a:r>
            <a:r>
              <a:rPr lang="zh-CN" altLang="en-US" sz="1800"/>
              <a:t>＞</a:t>
            </a:r>
            <a:r>
              <a:rPr lang="en-US" altLang="zh-CN" sz="1800"/>
              <a:t>http://www.jialing.net</a:t>
            </a:r>
            <a:r>
              <a:rPr lang="zh-CN" altLang="en-US" sz="1800"/>
              <a:t>＜</a:t>
            </a:r>
            <a:r>
              <a:rPr lang="en-US" altLang="zh-CN" sz="1800"/>
              <a:t>/homepage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＜</a:t>
            </a:r>
            <a:r>
              <a:rPr lang="en-US" altLang="zh-CN" sz="1800"/>
              <a:t>/friend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＜</a:t>
            </a:r>
            <a:r>
              <a:rPr lang="en-US" altLang="zh-CN" sz="1800"/>
              <a:t>friend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　＜</a:t>
            </a:r>
            <a:r>
              <a:rPr lang="en-US" altLang="zh-CN" sz="1800"/>
              <a:t>name</a:t>
            </a:r>
            <a:r>
              <a:rPr lang="zh-CN" altLang="en-US" sz="1800"/>
              <a:t>＞</a:t>
            </a:r>
            <a:r>
              <a:rPr lang="en-US" altLang="zh-CN" sz="1800"/>
              <a:t>John</a:t>
            </a:r>
            <a:r>
              <a:rPr lang="zh-CN" altLang="en-US" sz="1800"/>
              <a:t>＜</a:t>
            </a:r>
            <a:r>
              <a:rPr lang="en-US" altLang="zh-CN" sz="1800"/>
              <a:t>/name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　＜</a:t>
            </a:r>
            <a:r>
              <a:rPr lang="en-US" altLang="zh-CN" sz="1800"/>
              <a:t>email</a:t>
            </a:r>
            <a:r>
              <a:rPr lang="zh-CN" altLang="en-US" sz="1800"/>
              <a:t>＞</a:t>
            </a:r>
            <a:r>
              <a:rPr lang="en-US" altLang="zh-CN" sz="1800"/>
              <a:t>john@gmail.com</a:t>
            </a:r>
            <a:r>
              <a:rPr lang="zh-CN" altLang="en-US" sz="1800"/>
              <a:t>＜</a:t>
            </a:r>
            <a:r>
              <a:rPr lang="en-US" altLang="zh-CN" sz="1800"/>
              <a:t>/email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　＜</a:t>
            </a:r>
            <a:r>
              <a:rPr lang="en-US" altLang="zh-CN" sz="1800"/>
              <a:t>homepage</a:t>
            </a:r>
            <a:r>
              <a:rPr lang="zh-CN" altLang="en-US" sz="1800"/>
              <a:t>＞</a:t>
            </a:r>
            <a:r>
              <a:rPr lang="en-US" altLang="zh-CN" sz="1800"/>
              <a:t>http://www.john.com</a:t>
            </a:r>
            <a:r>
              <a:rPr lang="zh-CN" altLang="en-US" sz="1800"/>
              <a:t>＜</a:t>
            </a:r>
            <a:r>
              <a:rPr lang="en-US" altLang="zh-CN" sz="1800"/>
              <a:t>/homepage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＜</a:t>
            </a:r>
            <a:r>
              <a:rPr lang="en-US" altLang="zh-CN" sz="1800"/>
              <a:t>/friend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＜</a:t>
            </a:r>
            <a:r>
              <a:rPr lang="en-US" altLang="zh-CN" sz="1800"/>
              <a:t>friend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　＜</a:t>
            </a:r>
            <a:r>
              <a:rPr lang="en-US" altLang="zh-CN" sz="1800"/>
              <a:t>name</a:t>
            </a:r>
            <a:r>
              <a:rPr lang="zh-CN" altLang="en-US" sz="1800"/>
              <a:t>＞</a:t>
            </a:r>
            <a:r>
              <a:rPr lang="en-US" altLang="zh-CN" sz="1800"/>
              <a:t>Peggy</a:t>
            </a:r>
            <a:r>
              <a:rPr lang="zh-CN" altLang="en-US" sz="1800"/>
              <a:t>＜</a:t>
            </a:r>
            <a:r>
              <a:rPr lang="en-US" altLang="zh-CN" sz="1800"/>
              <a:t>/name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　＜</a:t>
            </a:r>
            <a:r>
              <a:rPr lang="en-US" altLang="zh-CN" sz="1800"/>
              <a:t>email</a:t>
            </a:r>
            <a:r>
              <a:rPr lang="zh-CN" altLang="en-US" sz="1800"/>
              <a:t>＞</a:t>
            </a:r>
            <a:r>
              <a:rPr lang="en-US" altLang="zh-CN" sz="1800"/>
              <a:t>peggy@gmail.com</a:t>
            </a:r>
            <a:r>
              <a:rPr lang="zh-CN" altLang="en-US" sz="1800"/>
              <a:t>＜</a:t>
            </a:r>
            <a:r>
              <a:rPr lang="en-US" altLang="zh-CN" sz="1800"/>
              <a:t>/email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　＜</a:t>
            </a:r>
            <a:r>
              <a:rPr lang="en-US" altLang="zh-CN" sz="1800"/>
              <a:t>homepage</a:t>
            </a:r>
            <a:r>
              <a:rPr lang="zh-CN" altLang="en-US" sz="1800"/>
              <a:t>＞</a:t>
            </a:r>
            <a:r>
              <a:rPr lang="en-US" altLang="zh-CN" sz="1800"/>
              <a:t>http://www.peggy.com</a:t>
            </a:r>
            <a:r>
              <a:rPr lang="zh-CN" altLang="en-US" sz="1800"/>
              <a:t>＜</a:t>
            </a:r>
            <a:r>
              <a:rPr lang="en-US" altLang="zh-CN" sz="1800"/>
              <a:t>/homepage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＜</a:t>
            </a:r>
            <a:r>
              <a:rPr lang="en-US" altLang="zh-CN" sz="1800"/>
              <a:t>/friend</a:t>
            </a:r>
            <a:r>
              <a:rPr lang="zh-CN" altLang="en-US" sz="1800"/>
              <a:t>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＜</a:t>
            </a:r>
            <a:r>
              <a:rPr lang="en-US" altLang="zh-CN" sz="1800"/>
              <a:t>/contact</a:t>
            </a:r>
            <a:r>
              <a:rPr lang="zh-CN" altLang="en-US" sz="1800"/>
              <a:t>＞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另外一种解决方案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800"/>
              <a:t>[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</a:t>
            </a:r>
            <a:r>
              <a:rPr lang="en-US" altLang="zh-CN" sz="1800"/>
              <a:t>name:"Michael",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</a:t>
            </a:r>
            <a:r>
              <a:rPr lang="en-US" altLang="zh-CN" sz="1800"/>
              <a:t>email:"17bity@gmail.com",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</a:t>
            </a:r>
            <a:r>
              <a:rPr lang="en-US" altLang="zh-CN" sz="1800"/>
              <a:t>homepage:"http://www.jialing.net"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},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</a:t>
            </a:r>
            <a:r>
              <a:rPr lang="en-US" altLang="zh-CN" sz="1800"/>
              <a:t>name:"John",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</a:t>
            </a:r>
            <a:r>
              <a:rPr lang="en-US" altLang="zh-CN" sz="1800"/>
              <a:t>email:"john@gmail.com",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</a:t>
            </a:r>
            <a:r>
              <a:rPr lang="en-US" altLang="zh-CN" sz="1800"/>
              <a:t>homepage:"http://www.jobn.com"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},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</a:t>
            </a:r>
            <a:r>
              <a:rPr lang="en-US" altLang="zh-CN" sz="1800"/>
              <a:t>name:"Peggy",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</a:t>
            </a:r>
            <a:r>
              <a:rPr lang="en-US" altLang="zh-CN" sz="1800"/>
              <a:t>email:"peggy@gmail.com",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　</a:t>
            </a:r>
            <a:r>
              <a:rPr lang="en-US" altLang="zh-CN" sz="1800"/>
              <a:t>homepage:"http://www.peggy.com"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为什么要使用</a:t>
            </a:r>
            <a:r>
              <a:rPr lang="en-US" altLang="zh-CN"/>
              <a:t>JSON</a:t>
            </a:r>
            <a:r>
              <a:rPr lang="zh-CN" altLang="en-US"/>
              <a:t>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/>
              <a:t>尽管有许多宣传关于 </a:t>
            </a:r>
            <a:r>
              <a:rPr lang="en-US" altLang="zh-CN" sz="2800"/>
              <a:t>XML </a:t>
            </a:r>
            <a:r>
              <a:rPr lang="zh-CN" altLang="en-US" sz="2800"/>
              <a:t>如何拥有跨平台，跨语言的优势，但在普通的 </a:t>
            </a:r>
            <a:r>
              <a:rPr lang="en-US" altLang="zh-CN" sz="2800"/>
              <a:t>Web </a:t>
            </a:r>
            <a:r>
              <a:rPr lang="zh-CN" altLang="en-US" sz="2800"/>
              <a:t>应用中，开发者经常为 </a:t>
            </a:r>
            <a:r>
              <a:rPr lang="en-US" altLang="zh-CN" sz="2800"/>
              <a:t>XML </a:t>
            </a:r>
            <a:r>
              <a:rPr lang="zh-CN" altLang="en-US" sz="2800"/>
              <a:t>的解析伤透了脑筋，无论是服务器端生成或处理 </a:t>
            </a:r>
            <a:r>
              <a:rPr lang="en-US" altLang="zh-CN" sz="2800"/>
              <a:t>XML</a:t>
            </a:r>
            <a:r>
              <a:rPr lang="zh-CN" altLang="en-US" sz="2800"/>
              <a:t>，还是客户端用 </a:t>
            </a:r>
            <a:r>
              <a:rPr lang="en-US" altLang="zh-CN" sz="2800"/>
              <a:t>JavaScript </a:t>
            </a:r>
            <a:r>
              <a:rPr lang="zh-CN" altLang="en-US" sz="2800"/>
              <a:t>解析 </a:t>
            </a:r>
            <a:r>
              <a:rPr lang="en-US" altLang="zh-CN" sz="2800"/>
              <a:t>XML</a:t>
            </a:r>
            <a:r>
              <a:rPr lang="zh-CN" altLang="en-US" sz="2800"/>
              <a:t>，都常常导致复杂的代码，极低的开发效率。实际上，对于大多数 </a:t>
            </a:r>
            <a:r>
              <a:rPr lang="en-US" altLang="zh-CN" sz="2800"/>
              <a:t>Web </a:t>
            </a:r>
            <a:r>
              <a:rPr lang="zh-CN" altLang="en-US" sz="2800"/>
              <a:t>应用来说，他们根本不需要复杂的 </a:t>
            </a:r>
            <a:r>
              <a:rPr lang="en-US" altLang="zh-CN" sz="2800"/>
              <a:t>XML </a:t>
            </a:r>
            <a:r>
              <a:rPr lang="zh-CN" altLang="en-US" sz="2800"/>
              <a:t>来传输数据，</a:t>
            </a:r>
            <a:r>
              <a:rPr lang="en-US" altLang="zh-CN" sz="2800"/>
              <a:t>XML </a:t>
            </a:r>
            <a:r>
              <a:rPr lang="zh-CN" altLang="en-US" sz="2800"/>
              <a:t>的扩展性很少具有优势，许多 </a:t>
            </a:r>
            <a:r>
              <a:rPr lang="en-US" altLang="zh-CN" sz="2800"/>
              <a:t>AJAX </a:t>
            </a:r>
            <a:r>
              <a:rPr lang="zh-CN" altLang="en-US" sz="2800"/>
              <a:t>应用甚至直接返回 </a:t>
            </a:r>
            <a:r>
              <a:rPr lang="en-US" altLang="zh-CN" sz="2800"/>
              <a:t>HTML </a:t>
            </a:r>
            <a:r>
              <a:rPr lang="zh-CN" altLang="en-US" sz="2800"/>
              <a:t>片段来构建动态 </a:t>
            </a:r>
            <a:r>
              <a:rPr lang="en-US" altLang="zh-CN" sz="2800"/>
              <a:t>Web </a:t>
            </a:r>
            <a:r>
              <a:rPr lang="zh-CN" altLang="en-US" sz="2800"/>
              <a:t>页面。和返回 </a:t>
            </a:r>
            <a:r>
              <a:rPr lang="en-US" altLang="zh-CN" sz="2800"/>
              <a:t>XML </a:t>
            </a:r>
            <a:r>
              <a:rPr lang="zh-CN" altLang="en-US" sz="2800"/>
              <a:t>并解析它相比，返回 </a:t>
            </a:r>
            <a:r>
              <a:rPr lang="en-US" altLang="zh-CN" sz="2800"/>
              <a:t>HTML </a:t>
            </a:r>
            <a:r>
              <a:rPr lang="zh-CN" altLang="en-US" sz="2800"/>
              <a:t>片段大大降低了系统的复杂性，但同时缺少了一定的灵活性。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en-US"/>
              <a:t>是什么？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JSON(JavaScript Object Notation) </a:t>
            </a:r>
            <a:r>
              <a:rPr lang="zh-CN" altLang="en-US"/>
              <a:t>是一种轻量级的数据交换格式，比</a:t>
            </a:r>
            <a:r>
              <a:rPr lang="en-US" altLang="zh-CN"/>
              <a:t>XML</a:t>
            </a:r>
            <a:r>
              <a:rPr lang="zh-CN" altLang="en-US"/>
              <a:t>更轻巧，易于阅读和编写，同时也易于机器解析和生成。它基于</a:t>
            </a:r>
            <a:r>
              <a:rPr lang="en-US" altLang="zh-CN"/>
              <a:t>ECMA262</a:t>
            </a:r>
            <a:r>
              <a:rPr lang="zh-CN" altLang="en-US"/>
              <a:t>语言规范（</a:t>
            </a:r>
            <a:r>
              <a:rPr lang="en-US" altLang="zh-CN"/>
              <a:t>1999-12</a:t>
            </a:r>
            <a:r>
              <a:rPr lang="zh-CN" altLang="en-US"/>
              <a:t>第三版）中</a:t>
            </a:r>
            <a:r>
              <a:rPr lang="en-US" altLang="zh-CN"/>
              <a:t>JavaScript</a:t>
            </a:r>
            <a:r>
              <a:rPr lang="zh-CN" altLang="en-US"/>
              <a:t>编程语言的一个子集。 </a:t>
            </a:r>
            <a:r>
              <a:rPr lang="en-US" altLang="zh-CN"/>
              <a:t>JSON</a:t>
            </a:r>
            <a:r>
              <a:rPr lang="zh-CN" altLang="en-US"/>
              <a:t>采用与编程语言无关的文本格式，但是也使用了类</a:t>
            </a:r>
            <a:r>
              <a:rPr lang="en-US" altLang="zh-CN"/>
              <a:t>C</a:t>
            </a:r>
            <a:r>
              <a:rPr lang="zh-CN" altLang="en-US"/>
              <a:t>语言（包括</a:t>
            </a:r>
            <a:r>
              <a:rPr lang="en-US" altLang="zh-CN"/>
              <a:t>C</a:t>
            </a:r>
            <a:r>
              <a:rPr lang="zh-CN" altLang="en-US"/>
              <a:t>， </a:t>
            </a:r>
            <a:r>
              <a:rPr lang="en-US" altLang="zh-CN"/>
              <a:t>C++</a:t>
            </a:r>
            <a:r>
              <a:rPr lang="zh-CN" altLang="en-US"/>
              <a:t>， </a:t>
            </a:r>
            <a:r>
              <a:rPr lang="en-US" altLang="zh-CN"/>
              <a:t>C#</a:t>
            </a:r>
            <a:r>
              <a:rPr lang="zh-CN" altLang="en-US"/>
              <a:t>， </a:t>
            </a:r>
            <a:r>
              <a:rPr lang="en-US" altLang="zh-CN"/>
              <a:t>Java</a:t>
            </a:r>
            <a:r>
              <a:rPr lang="zh-CN" altLang="en-US"/>
              <a:t>， </a:t>
            </a:r>
            <a:r>
              <a:rPr lang="en-US" altLang="zh-CN"/>
              <a:t>JavaScript</a:t>
            </a:r>
            <a:r>
              <a:rPr lang="zh-CN" altLang="en-US"/>
              <a:t>， </a:t>
            </a:r>
            <a:r>
              <a:rPr lang="en-US" altLang="zh-CN"/>
              <a:t>Perl</a:t>
            </a:r>
            <a:r>
              <a:rPr lang="zh-CN" altLang="en-US"/>
              <a:t>， </a:t>
            </a:r>
            <a:r>
              <a:rPr lang="en-US" altLang="zh-CN"/>
              <a:t>Python</a:t>
            </a:r>
            <a:r>
              <a:rPr lang="zh-CN" altLang="en-US"/>
              <a:t>等）的习惯，这些特性使</a:t>
            </a:r>
            <a:r>
              <a:rPr lang="en-US" altLang="zh-CN"/>
              <a:t>JSON</a:t>
            </a:r>
            <a:r>
              <a:rPr lang="zh-CN" altLang="en-US"/>
              <a:t>成为理想的数据交换格式。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JSON</a:t>
            </a:r>
            <a:r>
              <a:rPr lang="zh-CN" altLang="en-US"/>
              <a:t>访问对象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对象是属性、值对的集合。一个对象的开始于“</a:t>
            </a:r>
            <a:r>
              <a:rPr lang="en-US" altLang="zh-CN" sz="2800"/>
              <a:t>{”</a:t>
            </a:r>
            <a:r>
              <a:rPr lang="zh-CN" altLang="en-US" sz="2800"/>
              <a:t>，结束于“</a:t>
            </a:r>
            <a:r>
              <a:rPr lang="en-US" altLang="zh-CN" sz="2800"/>
              <a:t>}”</a:t>
            </a:r>
            <a:r>
              <a:rPr lang="zh-CN" altLang="en-US" sz="2800"/>
              <a:t>。每一个属性名和值间用“</a:t>
            </a:r>
            <a:r>
              <a:rPr lang="en-US" altLang="zh-CN" sz="2800"/>
              <a:t>:”</a:t>
            </a:r>
            <a:r>
              <a:rPr lang="zh-CN" altLang="en-US" sz="2800"/>
              <a:t>提示，属性间用“</a:t>
            </a:r>
            <a:r>
              <a:rPr lang="en-US" altLang="zh-CN" sz="2800"/>
              <a:t>,”</a:t>
            </a:r>
            <a:r>
              <a:rPr lang="zh-CN" altLang="en-US" sz="2800"/>
              <a:t>分隔。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var stu={id:"1",name:"aaa",sex:"</a:t>
            </a:r>
            <a:r>
              <a:rPr lang="zh-CN" altLang="en-US" sz="2800"/>
              <a:t>男</a:t>
            </a:r>
            <a:r>
              <a:rPr lang="en-US" altLang="zh-CN" sz="2800"/>
              <a:t>"};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访问属性</a:t>
            </a:r>
            <a:r>
              <a:rPr lang="en-US" altLang="zh-CN" sz="2800"/>
              <a:t>:  stu.id    stu.name  </a:t>
            </a:r>
            <a:r>
              <a:rPr lang="zh-CN" altLang="en-US" sz="2800"/>
              <a:t>或 </a:t>
            </a:r>
            <a:r>
              <a:rPr lang="en-US" altLang="zh-CN" sz="2800"/>
              <a:t>stu[“id”] 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遍历属性</a:t>
            </a:r>
            <a:r>
              <a:rPr lang="en-US" altLang="zh-CN" sz="2800"/>
              <a:t>:for(var key in stu){alert(key);}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遍历属性值</a:t>
            </a:r>
            <a:r>
              <a:rPr lang="en-US" altLang="zh-CN" sz="2800"/>
              <a:t>:for(var key in stu){	        alert(stu[key])	;}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动态设置属性值</a:t>
            </a:r>
            <a:r>
              <a:rPr lang="en-US" altLang="zh-CN" sz="2800"/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    stu.name=“xxx”;   stu[“name”]=“yyy”;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字符串与</a:t>
            </a:r>
            <a:r>
              <a:rPr lang="en-US" altLang="zh-CN"/>
              <a:t>JSON</a:t>
            </a:r>
            <a:r>
              <a:rPr lang="zh-CN" altLang="en-US"/>
              <a:t>的转换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en-US"/>
              <a:t>类型的字符串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var stu="{id:'1',name:'aaa',sex:'</a:t>
            </a:r>
            <a:r>
              <a:rPr lang="zh-CN" altLang="en-US"/>
              <a:t>男</a:t>
            </a:r>
            <a:r>
              <a:rPr lang="en-US" altLang="zh-CN"/>
              <a:t>'}";</a:t>
            </a:r>
          </a:p>
          <a:p>
            <a:r>
              <a:rPr lang="zh-CN" altLang="en-US"/>
              <a:t>转换为</a:t>
            </a:r>
            <a:r>
              <a:rPr lang="en-US" altLang="zh-CN"/>
              <a:t>JSON</a:t>
            </a:r>
            <a:r>
              <a:rPr lang="zh-CN" altLang="en-US"/>
              <a:t>对象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var newStu=eval("("+stu+")");</a:t>
            </a:r>
          </a:p>
          <a:p>
            <a:r>
              <a:rPr lang="zh-CN" altLang="en-US"/>
              <a:t>访问属性：</a:t>
            </a:r>
          </a:p>
          <a:p>
            <a:pPr lvl="1"/>
            <a:r>
              <a:rPr lang="zh-CN" altLang="en-US"/>
              <a:t>与前页一样。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复杂点的</a:t>
            </a:r>
            <a:r>
              <a:rPr lang="en-US" altLang="zh-CN"/>
              <a:t>JSON</a:t>
            </a:r>
            <a:r>
              <a:rPr lang="zh-CN" altLang="en-US"/>
              <a:t>对象：</a:t>
            </a:r>
          </a:p>
          <a:p>
            <a:r>
              <a:rPr lang="en-US" altLang="zh-CN"/>
              <a:t>var stu={id:'1',name:{firstName:"</a:t>
            </a:r>
            <a:r>
              <a:rPr lang="zh-CN" altLang="en-US"/>
              <a:t>张</a:t>
            </a:r>
            <a:r>
              <a:rPr lang="en-US" altLang="zh-CN"/>
              <a:t>",lastName:"</a:t>
            </a:r>
            <a:r>
              <a:rPr lang="zh-CN" altLang="en-US"/>
              <a:t>海军</a:t>
            </a:r>
            <a:r>
              <a:rPr lang="en-US" altLang="zh-CN"/>
              <a:t>"},sex:'</a:t>
            </a:r>
            <a:r>
              <a:rPr lang="zh-CN" altLang="en-US"/>
              <a:t>男</a:t>
            </a:r>
            <a:r>
              <a:rPr lang="en-US" altLang="zh-CN"/>
              <a:t>'};</a:t>
            </a:r>
          </a:p>
          <a:p>
            <a:r>
              <a:rPr lang="zh-CN" altLang="en-US"/>
              <a:t>获取属性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stu.name.firstName</a:t>
            </a:r>
          </a:p>
          <a:p>
            <a:pPr lvl="1"/>
            <a:r>
              <a:rPr lang="en-US" altLang="zh-CN"/>
              <a:t>stu["name"]["firstName"]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</a:t>
            </a:r>
            <a:r>
              <a:rPr lang="en-US" altLang="zh-CN"/>
              <a:t>JSON</a:t>
            </a:r>
            <a:r>
              <a:rPr lang="zh-CN" altLang="en-US"/>
              <a:t>添加方法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var stu={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id:'1',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name:"</a:t>
            </a:r>
            <a:r>
              <a:rPr lang="zh-CN" altLang="en-US" sz="1800"/>
              <a:t>张海军</a:t>
            </a:r>
            <a:r>
              <a:rPr lang="en-US" altLang="zh-CN" sz="1800"/>
              <a:t>",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sex:'</a:t>
            </a:r>
            <a:r>
              <a:rPr lang="zh-CN" altLang="en-US" sz="1800"/>
              <a:t>男</a:t>
            </a:r>
            <a:r>
              <a:rPr lang="en-US" altLang="zh-CN" sz="1800"/>
              <a:t>',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age:"30",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teach:function(){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alert("</a:t>
            </a:r>
            <a:r>
              <a:rPr lang="zh-CN" altLang="en-US" sz="1800"/>
              <a:t>他是老师，所以在学校上课</a:t>
            </a:r>
            <a:r>
              <a:rPr lang="en-US" altLang="zh-CN" sz="1800"/>
              <a:t>!");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	},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info:function()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	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return "</a:t>
            </a:r>
            <a:r>
              <a:rPr lang="zh-CN" altLang="en-US" sz="1800"/>
              <a:t>他今年</a:t>
            </a:r>
            <a:r>
              <a:rPr lang="en-US" altLang="zh-CN" sz="1800"/>
              <a:t>"+this.age+"</a:t>
            </a:r>
            <a:r>
              <a:rPr lang="zh-CN" altLang="en-US" sz="1800"/>
              <a:t>岁</a:t>
            </a:r>
            <a:r>
              <a:rPr lang="en-US" altLang="zh-CN" sz="1800"/>
              <a:t>";	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	}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};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				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stu.teach();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alert(stu.info());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 alert(stu[“info”]());    //</a:t>
            </a:r>
            <a:r>
              <a:rPr lang="zh-CN" altLang="en-US" sz="1800"/>
              <a:t>这种方式也行。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JSON</a:t>
            </a:r>
            <a:r>
              <a:rPr lang="zh-CN" altLang="en-US"/>
              <a:t>访问数组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数组是有顺序的值的集合。一个数组开始于“</a:t>
            </a:r>
            <a:r>
              <a:rPr lang="en-US" altLang="zh-CN" sz="2000"/>
              <a:t>[”</a:t>
            </a:r>
            <a:r>
              <a:rPr lang="zh-CN" altLang="en-US" sz="2000"/>
              <a:t>，结束于“</a:t>
            </a:r>
            <a:r>
              <a:rPr lang="en-US" altLang="zh-CN" sz="2000"/>
              <a:t>]”</a:t>
            </a:r>
            <a:r>
              <a:rPr lang="zh-CN" altLang="en-US" sz="2000"/>
              <a:t>，值之间用“</a:t>
            </a:r>
            <a:r>
              <a:rPr lang="en-US" altLang="zh-CN" sz="2000"/>
              <a:t>,”</a:t>
            </a:r>
            <a:r>
              <a:rPr lang="zh-CN" altLang="en-US" sz="2000"/>
              <a:t>分隔。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var stus=[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	{id:"1",name:"</a:t>
            </a:r>
            <a:r>
              <a:rPr lang="zh-CN" altLang="en-US" sz="2000"/>
              <a:t>张三</a:t>
            </a:r>
            <a:r>
              <a:rPr lang="en-US" altLang="zh-CN" sz="2000"/>
              <a:t>",age:"20"},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	{id:"2",name:"</a:t>
            </a:r>
            <a:r>
              <a:rPr lang="zh-CN" altLang="en-US" sz="2000"/>
              <a:t>李四</a:t>
            </a:r>
            <a:r>
              <a:rPr lang="en-US" altLang="zh-CN" sz="2000"/>
              <a:t>",age:"21"},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	{id:"3",name:"</a:t>
            </a:r>
            <a:r>
              <a:rPr lang="zh-CN" altLang="en-US" sz="2000"/>
              <a:t>王五</a:t>
            </a:r>
            <a:r>
              <a:rPr lang="en-US" altLang="zh-CN" sz="2000"/>
              <a:t>",age:"22"}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       ]; 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遍历</a:t>
            </a:r>
            <a:r>
              <a:rPr lang="en-US" altLang="zh-CN" sz="2000"/>
              <a:t>: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      for(var i=0;i&lt;stus.length;i++)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     for(var key in stus[i])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    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         alert("---"+stus[i][key]);	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   }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zh-CN"/>
              <a:t>1.DOM</a:t>
            </a:r>
            <a:r>
              <a:rPr lang="zh-CN" altLang="en-US"/>
              <a:t>对象的其它常用方法。</a:t>
            </a:r>
          </a:p>
          <a:p>
            <a:pPr marL="609600" indent="-609600"/>
            <a:r>
              <a:rPr lang="en-US" altLang="zh-CN"/>
              <a:t>2.DOM</a:t>
            </a:r>
            <a:r>
              <a:rPr lang="zh-CN" altLang="en-US"/>
              <a:t>操作表格。</a:t>
            </a:r>
          </a:p>
          <a:p>
            <a:pPr marL="609600" indent="-609600"/>
            <a:r>
              <a:rPr lang="en-US" altLang="zh-CN"/>
              <a:t>3.</a:t>
            </a:r>
            <a:r>
              <a:rPr lang="zh-CN" altLang="en-US"/>
              <a:t>为什么要使用</a:t>
            </a:r>
            <a:r>
              <a:rPr lang="en-US" altLang="zh-CN"/>
              <a:t>JSON</a:t>
            </a:r>
            <a:r>
              <a:rPr lang="zh-CN" altLang="en-US"/>
              <a:t>？</a:t>
            </a:r>
          </a:p>
          <a:p>
            <a:pPr marL="609600" indent="-609600"/>
            <a:r>
              <a:rPr lang="en-US" altLang="zh-CN"/>
              <a:t>4.</a:t>
            </a:r>
            <a:r>
              <a:rPr lang="zh-CN" altLang="en-US"/>
              <a:t>如何使用</a:t>
            </a:r>
            <a:r>
              <a:rPr lang="en-US" altLang="zh-CN"/>
              <a:t>JSON</a:t>
            </a:r>
            <a:r>
              <a:rPr lang="zh-CN" altLang="en-US"/>
              <a:t>？</a:t>
            </a:r>
          </a:p>
          <a:p>
            <a:pPr marL="609600" indent="-609600"/>
            <a:r>
              <a:rPr lang="en-US" altLang="zh-CN"/>
              <a:t>5.JavaScript</a:t>
            </a:r>
            <a:r>
              <a:rPr lang="zh-CN" altLang="en-US"/>
              <a:t>中的</a:t>
            </a:r>
            <a:r>
              <a:rPr lang="en-US" altLang="zh-CN"/>
              <a:t>OOP</a:t>
            </a:r>
            <a:r>
              <a:rPr lang="zh-CN" altLang="en-US"/>
              <a:t>简单认识。</a:t>
            </a:r>
          </a:p>
          <a:p>
            <a:pPr marL="609600" indent="-609600"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r>
              <a:rPr lang="en-US" altLang="zh-CN"/>
              <a:t>:JSON</a:t>
            </a:r>
            <a:r>
              <a:rPr lang="zh-CN" altLang="en-US"/>
              <a:t>的优点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zh-CN" sz="2800"/>
              <a:t>1.</a:t>
            </a:r>
            <a:r>
              <a:rPr lang="zh-CN" altLang="en-US" sz="2800"/>
              <a:t>轻量级的数据交换格式</a:t>
            </a:r>
          </a:p>
          <a:p>
            <a:pPr marL="609600" indent="-609600"/>
            <a:r>
              <a:rPr lang="en-US" altLang="zh-CN" sz="2800"/>
              <a:t>2.</a:t>
            </a:r>
            <a:r>
              <a:rPr lang="zh-CN" altLang="en-US" sz="2800"/>
              <a:t>人们读写更加容易</a:t>
            </a:r>
          </a:p>
          <a:p>
            <a:pPr marL="609600" indent="-609600"/>
            <a:r>
              <a:rPr lang="en-US" altLang="zh-CN" sz="2800"/>
              <a:t>3.</a:t>
            </a:r>
            <a:r>
              <a:rPr lang="zh-CN" altLang="en-US" sz="2800"/>
              <a:t>易于机器的解析和生成</a:t>
            </a:r>
          </a:p>
          <a:p>
            <a:pPr marL="609600" indent="-609600"/>
            <a:r>
              <a:rPr lang="en-US" altLang="zh-CN" sz="2800"/>
              <a:t>4.</a:t>
            </a:r>
            <a:r>
              <a:rPr lang="zh-CN" altLang="en-US" sz="2800"/>
              <a:t>能够通过</a:t>
            </a:r>
            <a:r>
              <a:rPr lang="en-US" altLang="zh-CN" sz="2800"/>
              <a:t>JavaScript</a:t>
            </a:r>
            <a:r>
              <a:rPr lang="zh-CN" altLang="en-US" sz="2800"/>
              <a:t>中</a:t>
            </a:r>
            <a:r>
              <a:rPr lang="en-US" altLang="zh-CN" sz="2800"/>
              <a:t>eval()</a:t>
            </a:r>
            <a:r>
              <a:rPr lang="zh-CN" altLang="en-US" sz="2800"/>
              <a:t>函数解析</a:t>
            </a:r>
            <a:r>
              <a:rPr lang="en-US" altLang="zh-CN" sz="2800"/>
              <a:t>JSON</a:t>
            </a:r>
          </a:p>
          <a:p>
            <a:pPr marL="609600" indent="-609600"/>
            <a:r>
              <a:rPr lang="en-US" altLang="zh-CN" sz="2800"/>
              <a:t>5.JSON</a:t>
            </a:r>
            <a:r>
              <a:rPr lang="zh-CN" altLang="en-US" sz="2800"/>
              <a:t>支持多语言。包括：</a:t>
            </a:r>
            <a:r>
              <a:rPr lang="en-US" altLang="zh-CN" sz="2800"/>
              <a:t>ActionScript, C, C#, ColdFusion, E, Java, JavaScript, ML, Objective CAML, Perl, PHP, Python, Rebol, Ruby, and Lua.</a:t>
            </a:r>
          </a:p>
          <a:p>
            <a:pPr marL="609600" indent="-609600"/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1547813" y="2420938"/>
            <a:ext cx="6264275" cy="2520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/>
              <a:t>第二部分</a:t>
            </a:r>
            <a:r>
              <a:rPr lang="en-US" altLang="zh-CN" sz="2400"/>
              <a:t>:JavaScript</a:t>
            </a:r>
            <a:r>
              <a:rPr lang="zh-CN" altLang="en-US" sz="2400"/>
              <a:t>中的</a:t>
            </a:r>
            <a:r>
              <a:rPr lang="en-US" altLang="zh-CN" sz="2400"/>
              <a:t>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apply()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Javascript</a:t>
            </a:r>
            <a:r>
              <a:rPr lang="zh-CN" altLang="en-US"/>
              <a:t>的每个</a:t>
            </a:r>
            <a:r>
              <a:rPr lang="en-US" altLang="zh-CN"/>
              <a:t>Function</a:t>
            </a:r>
            <a:r>
              <a:rPr lang="zh-CN" altLang="en-US"/>
              <a:t>对象中有一个</a:t>
            </a:r>
            <a:r>
              <a:rPr lang="en-US" altLang="zh-CN"/>
              <a:t>apply</a:t>
            </a:r>
            <a:r>
              <a:rPr lang="zh-CN" altLang="en-US"/>
              <a:t>方法 </a:t>
            </a:r>
          </a:p>
          <a:p>
            <a:pPr lvl="1">
              <a:lnSpc>
                <a:spcPct val="90000"/>
              </a:lnSpc>
            </a:pPr>
            <a:r>
              <a:rPr lang="zh-CN" altLang="en-US" i="1"/>
              <a:t>语法：</a:t>
            </a:r>
            <a:r>
              <a:rPr lang="en-US" altLang="zh-CN" i="1"/>
              <a:t>function</a:t>
            </a:r>
            <a:r>
              <a:rPr lang="en-US" altLang="zh-CN"/>
              <a:t>.apply([</a:t>
            </a:r>
            <a:r>
              <a:rPr lang="en-US" altLang="zh-CN" i="1"/>
              <a:t>thisObj</a:t>
            </a:r>
            <a:r>
              <a:rPr lang="en-US" altLang="zh-CN"/>
              <a:t>[,</a:t>
            </a:r>
            <a:r>
              <a:rPr lang="en-US" altLang="zh-CN" i="1"/>
              <a:t>argArray</a:t>
            </a:r>
            <a:r>
              <a:rPr lang="en-US" altLang="zh-CN"/>
              <a:t>]])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功能：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可以用来代替另一个对象调用一个方法，将一个函数的对象上下文从初始的上下文改变为由 </a:t>
            </a:r>
            <a:r>
              <a:rPr lang="en-US" altLang="zh-CN" i="1"/>
              <a:t>thisObj</a:t>
            </a:r>
            <a:r>
              <a:rPr lang="en-US" altLang="zh-CN"/>
              <a:t> </a:t>
            </a:r>
            <a:r>
              <a:rPr lang="zh-CN" altLang="en-US"/>
              <a:t>指定的新对象。 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用来模拟多态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另外一个相似的方法</a:t>
            </a:r>
          </a:p>
          <a:p>
            <a:pPr lvl="2">
              <a:lnSpc>
                <a:spcPct val="90000"/>
              </a:lnSpc>
            </a:pPr>
            <a:r>
              <a:rPr lang="en-US" altLang="zh-CN" i="1"/>
              <a:t>function</a:t>
            </a:r>
            <a:r>
              <a:rPr lang="en-US" altLang="zh-CN"/>
              <a:t>.call([</a:t>
            </a:r>
            <a:r>
              <a:rPr lang="en-US" altLang="zh-CN" i="1"/>
              <a:t>thisObj</a:t>
            </a:r>
            <a:r>
              <a:rPr lang="en-US" altLang="zh-CN"/>
              <a:t>[,</a:t>
            </a:r>
            <a:r>
              <a:rPr lang="en-US" altLang="zh-CN" i="1"/>
              <a:t>arg1</a:t>
            </a:r>
            <a:r>
              <a:rPr lang="en-US" altLang="zh-CN"/>
              <a:t>[</a:t>
            </a:r>
            <a:r>
              <a:rPr lang="en-US" altLang="zh-CN" i="1"/>
              <a:t>, arg2</a:t>
            </a:r>
            <a:r>
              <a:rPr lang="en-US" altLang="zh-CN"/>
              <a:t>[</a:t>
            </a:r>
            <a:r>
              <a:rPr lang="en-US" altLang="zh-CN" i="1"/>
              <a:t>, </a:t>
            </a:r>
            <a:r>
              <a:rPr lang="en-US" altLang="zh-CN"/>
              <a:t>[</a:t>
            </a:r>
            <a:r>
              <a:rPr lang="en-US" altLang="zh-CN" i="1"/>
              <a:t>,.argN</a:t>
            </a:r>
            <a:r>
              <a:rPr lang="en-US" altLang="zh-CN"/>
              <a:t>]]]]])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000"/>
              <a:t>	function Object1(name){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	this.name = name;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	this.fun1 = function(){alert("这是第一个方法。");};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	this.fun2 = function(){alert("这是第二个方法。");};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}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function Object2(name){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	Object1.apply(this, [name]);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}</a:t>
            </a:r>
          </a:p>
          <a:p>
            <a:pPr>
              <a:lnSpc>
                <a:spcPct val="80000"/>
              </a:lnSpc>
            </a:pPr>
            <a:endParaRPr lang="zh-CN" altLang="zh-CN" sz="2000"/>
          </a:p>
          <a:p>
            <a:pPr>
              <a:lnSpc>
                <a:spcPct val="80000"/>
              </a:lnSpc>
            </a:pPr>
            <a:r>
              <a:rPr lang="zh-CN" altLang="zh-CN" sz="2000"/>
              <a:t>	var o2 = new Object2("中华人民共和国");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o2.fun1();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o2.fun2();</a:t>
            </a:r>
          </a:p>
          <a:p>
            <a:pPr>
              <a:lnSpc>
                <a:spcPct val="80000"/>
              </a:lnSpc>
            </a:pPr>
            <a:r>
              <a:rPr lang="zh-CN" altLang="zh-CN" sz="2000"/>
              <a:t>	alert(o2.name);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自定义对象 </a:t>
            </a:r>
          </a:p>
          <a:p>
            <a:pPr lvl="1"/>
            <a:r>
              <a:rPr lang="zh-CN" altLang="en-US"/>
              <a:t>根据</a:t>
            </a:r>
            <a:r>
              <a:rPr lang="en-US" altLang="zh-CN"/>
              <a:t>JS</a:t>
            </a:r>
            <a:r>
              <a:rPr lang="zh-CN" altLang="en-US"/>
              <a:t>的对象扩展机制，用户可以自定义</a:t>
            </a:r>
            <a:r>
              <a:rPr lang="en-US" altLang="zh-CN"/>
              <a:t>JS</a:t>
            </a:r>
            <a:r>
              <a:rPr lang="zh-CN" altLang="en-US"/>
              <a:t>对象，这与</a:t>
            </a:r>
            <a:r>
              <a:rPr lang="en-US" altLang="zh-CN"/>
              <a:t>Java</a:t>
            </a:r>
            <a:r>
              <a:rPr lang="zh-CN" altLang="en-US"/>
              <a:t>语言有类似的地方。</a:t>
            </a:r>
          </a:p>
          <a:p>
            <a:pPr lvl="2"/>
            <a:r>
              <a:rPr lang="zh-CN" altLang="en-US"/>
              <a:t>如：</a:t>
            </a:r>
            <a:r>
              <a:rPr lang="en-US" altLang="zh-CN"/>
              <a:t>Math</a:t>
            </a:r>
            <a:r>
              <a:rPr lang="zh-CN" altLang="en-US"/>
              <a:t>、</a:t>
            </a:r>
            <a:r>
              <a:rPr lang="en-US" altLang="zh-CN"/>
              <a:t>Date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等</a:t>
            </a:r>
          </a:p>
          <a:p>
            <a:r>
              <a:rPr lang="zh-CN" altLang="en-US"/>
              <a:t>原型（</a:t>
            </a:r>
            <a:r>
              <a:rPr lang="en-US" altLang="zh-CN"/>
              <a:t>prototype</a:t>
            </a:r>
            <a:r>
              <a:rPr lang="zh-CN" altLang="en-US"/>
              <a:t>） </a:t>
            </a:r>
          </a:p>
          <a:p>
            <a:pPr lvl="1"/>
            <a:r>
              <a:rPr lang="zh-CN" altLang="en-US"/>
              <a:t>通过</a:t>
            </a:r>
            <a:r>
              <a:rPr lang="en-US" altLang="zh-CN"/>
              <a:t>prototype</a:t>
            </a:r>
            <a:r>
              <a:rPr lang="zh-CN" altLang="en-US"/>
              <a:t>可以为对象在运行期间添加新的属性和方法。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创建对象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构造函数方式</a:t>
            </a:r>
          </a:p>
          <a:p>
            <a:pPr lvl="1"/>
            <a:r>
              <a:rPr lang="zh-CN" altLang="en-US"/>
              <a:t>编写一个构造函数，并通过</a:t>
            </a:r>
            <a:r>
              <a:rPr lang="en-US" altLang="zh-CN"/>
              <a:t>new</a:t>
            </a:r>
            <a:r>
              <a:rPr lang="zh-CN" altLang="en-US"/>
              <a:t>方式来创建对象，构造函数本可以带有构造参数。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i="1"/>
              <a:t>可以在对象中定义私有成员、实例成员和类成员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	//</a:t>
            </a:r>
            <a:r>
              <a:rPr lang="zh-CN" altLang="en-US" sz="2400"/>
              <a:t>订单构造函数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	</a:t>
            </a:r>
            <a:r>
              <a:rPr lang="en-US" altLang="zh-CN" sz="2400"/>
              <a:t>function Order(date, total){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	this.date = date;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	this.total = total;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	this.calc = function(name){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		alert(name + "</a:t>
            </a:r>
            <a:r>
              <a:rPr lang="zh-CN" altLang="en-US" sz="2400"/>
              <a:t>正在统计</a:t>
            </a:r>
            <a:r>
              <a:rPr lang="en-US" altLang="zh-CN" sz="2400"/>
              <a:t>" + this.date + "</a:t>
            </a:r>
            <a:r>
              <a:rPr lang="zh-CN" altLang="en-US" sz="2400"/>
              <a:t>下的订单</a:t>
            </a:r>
            <a:r>
              <a:rPr lang="en-US" altLang="zh-CN" sz="2400"/>
              <a:t>,</a:t>
            </a:r>
            <a:r>
              <a:rPr lang="zh-CN" altLang="en-US" sz="2400"/>
              <a:t>总数为</a:t>
            </a:r>
            <a:r>
              <a:rPr lang="en-US" altLang="zh-CN" sz="2400"/>
              <a:t>" + this.total);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var o = new Order(new Date(), 10);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	o.calc(“aaa");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对象属性的定义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私有属性</a:t>
            </a:r>
          </a:p>
          <a:p>
            <a:pPr lvl="1"/>
            <a:r>
              <a:rPr lang="zh-CN" altLang="en-US" sz="2400"/>
              <a:t>私有属性只能在构造函数内部定义与使用。 </a:t>
            </a:r>
          </a:p>
          <a:p>
            <a:r>
              <a:rPr lang="zh-CN" altLang="en-US" sz="2800"/>
              <a:t>实例属性</a:t>
            </a:r>
          </a:p>
          <a:p>
            <a:pPr lvl="1"/>
            <a:r>
              <a:rPr lang="zh-CN" altLang="en-US" sz="2400"/>
              <a:t>必须在对象实例化后才能使用</a:t>
            </a:r>
          </a:p>
          <a:p>
            <a:pPr lvl="2"/>
            <a:r>
              <a:rPr lang="en-US" altLang="zh-CN" sz="2000"/>
              <a:t>prototype</a:t>
            </a:r>
            <a:r>
              <a:rPr lang="zh-CN" altLang="en-US" sz="2000"/>
              <a:t>方式，语法格式：</a:t>
            </a:r>
            <a:r>
              <a:rPr lang="en-US" altLang="zh-CN" sz="2000"/>
              <a:t>functionName.prototype.propertyName=value</a:t>
            </a:r>
          </a:p>
          <a:p>
            <a:pPr lvl="2"/>
            <a:r>
              <a:rPr lang="en-US" altLang="zh-CN" sz="2000"/>
              <a:t>this</a:t>
            </a:r>
            <a:r>
              <a:rPr lang="zh-CN" altLang="en-US" sz="2000"/>
              <a:t>方式，语法格式：</a:t>
            </a:r>
            <a:r>
              <a:rPr lang="en-US" altLang="zh-CN" sz="2000"/>
              <a:t>this.propertyName=value </a:t>
            </a:r>
          </a:p>
          <a:p>
            <a:r>
              <a:rPr lang="zh-CN" altLang="en-US" sz="2800"/>
              <a:t>类属性 </a:t>
            </a:r>
          </a:p>
          <a:p>
            <a:pPr lvl="1"/>
            <a:r>
              <a:rPr lang="zh-CN" altLang="en-US" sz="2400"/>
              <a:t>直接通过类名去使用</a:t>
            </a:r>
          </a:p>
          <a:p>
            <a:pPr lvl="2"/>
            <a:r>
              <a:rPr lang="zh-CN" altLang="en-US" sz="2000"/>
              <a:t>语法格式：</a:t>
            </a:r>
            <a:r>
              <a:rPr lang="en-US" altLang="zh-CN" sz="2000"/>
              <a:t>functionName.propertyName=value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	function Customer(){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    this.name = "</a:t>
            </a:r>
            <a:r>
              <a:rPr lang="zh-CN" altLang="en-US" sz="2000"/>
              <a:t>北大青鸟</a:t>
            </a:r>
            <a:r>
              <a:rPr lang="en-US" altLang="zh-CN" sz="2000"/>
              <a:t>"; </a:t>
            </a:r>
            <a:r>
              <a:rPr lang="en-US" altLang="zh-CN" sz="1800" i="1">
                <a:solidFill>
                  <a:srgbClr val="008000"/>
                </a:solidFill>
              </a:rPr>
              <a:t>//</a:t>
            </a:r>
            <a:r>
              <a:rPr lang="zh-CN" altLang="en-US" sz="1800" i="1">
                <a:solidFill>
                  <a:srgbClr val="008000"/>
                </a:solidFill>
              </a:rPr>
              <a:t>对象属性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	    </a:t>
            </a:r>
            <a:r>
              <a:rPr lang="en-US" altLang="zh-CN" sz="2000"/>
              <a:t>var browser = (document.all ? "IE" : "FireFox"); </a:t>
            </a:r>
            <a:r>
              <a:rPr lang="en-US" altLang="zh-CN" sz="1800" i="1">
                <a:solidFill>
                  <a:srgbClr val="008000"/>
                </a:solidFill>
              </a:rPr>
              <a:t>//</a:t>
            </a:r>
            <a:r>
              <a:rPr lang="zh-CN" altLang="en-US" sz="1800" i="1">
                <a:solidFill>
                  <a:srgbClr val="008000"/>
                </a:solidFill>
              </a:rPr>
              <a:t>私有属性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	    </a:t>
            </a:r>
            <a:r>
              <a:rPr lang="en-US" altLang="zh-CN" sz="2000"/>
              <a:t>Customer.prototype.theBrowser = browser; </a:t>
            </a:r>
            <a:r>
              <a:rPr lang="en-US" altLang="zh-CN" sz="1800" i="1">
                <a:solidFill>
                  <a:srgbClr val="008000"/>
                </a:solidFill>
              </a:rPr>
              <a:t>//</a:t>
            </a:r>
            <a:r>
              <a:rPr lang="zh-CN" altLang="en-US" sz="1800" i="1">
                <a:solidFill>
                  <a:srgbClr val="008000"/>
                </a:solidFill>
              </a:rPr>
              <a:t>对象属性</a:t>
            </a:r>
            <a:r>
              <a:rPr lang="zh-CN" altLang="en-US" sz="1800" i="1">
                <a:solidFill>
                  <a:schemeClr val="folHlink"/>
                </a:solidFill>
              </a:rPr>
              <a:t> 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	</a:t>
            </a:r>
            <a:r>
              <a:rPr lang="en-US" altLang="zh-CN" sz="2000"/>
              <a:t>}</a:t>
            </a:r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	Customer.company = "</a:t>
            </a:r>
            <a:r>
              <a:rPr lang="zh-CN" altLang="en-US" sz="2000"/>
              <a:t>北大青鸟教育集团</a:t>
            </a:r>
            <a:r>
              <a:rPr lang="en-US" altLang="zh-CN" sz="2000"/>
              <a:t>"; </a:t>
            </a:r>
            <a:r>
              <a:rPr lang="en-US" altLang="zh-CN" sz="1800" i="1">
                <a:solidFill>
                  <a:srgbClr val="008000"/>
                </a:solidFill>
              </a:rPr>
              <a:t>//</a:t>
            </a:r>
            <a:r>
              <a:rPr lang="zh-CN" altLang="en-US" sz="1800" i="1">
                <a:solidFill>
                  <a:srgbClr val="008000"/>
                </a:solidFill>
              </a:rPr>
              <a:t>类属性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	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    </a:t>
            </a:r>
            <a:r>
              <a:rPr lang="en-US" altLang="zh-CN" sz="1800" i="1">
                <a:solidFill>
                  <a:srgbClr val="008000"/>
                </a:solidFill>
              </a:rPr>
              <a:t>//Test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alert(Customer.company);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var c = new Customer();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alert(c.name + "\r\n" + c.theBrowser);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对象方法的定义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私有方法 </a:t>
            </a:r>
          </a:p>
          <a:p>
            <a:pPr lvl="1"/>
            <a:r>
              <a:rPr lang="zh-CN" altLang="en-US"/>
              <a:t>私有方法只能在对象内部使用 </a:t>
            </a:r>
          </a:p>
          <a:p>
            <a:r>
              <a:rPr lang="zh-CN" altLang="en-US"/>
              <a:t>实例方法 </a:t>
            </a:r>
          </a:p>
          <a:p>
            <a:pPr lvl="1"/>
            <a:r>
              <a:rPr lang="zh-CN" altLang="en-US"/>
              <a:t>实例方法必须在对象实例化后才能使用</a:t>
            </a:r>
          </a:p>
          <a:p>
            <a:pPr lvl="1"/>
            <a:r>
              <a:rPr lang="zh-CN" altLang="en-US"/>
              <a:t>语法与对象属性相同 </a:t>
            </a:r>
          </a:p>
          <a:p>
            <a:r>
              <a:rPr lang="zh-CN" altLang="en-US"/>
              <a:t>类方法 </a:t>
            </a:r>
          </a:p>
          <a:p>
            <a:pPr lvl="1"/>
            <a:r>
              <a:rPr lang="zh-CN" altLang="en-US"/>
              <a:t>类方法可以直接通过类名去使用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 DOM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HTML DOM </a:t>
            </a:r>
            <a:r>
              <a:rPr lang="zh-CN" altLang="en-US" sz="2400"/>
              <a:t>定义了访问和操作</a:t>
            </a:r>
            <a:r>
              <a:rPr lang="en-US" altLang="zh-CN" sz="2400"/>
              <a:t>HTML</a:t>
            </a:r>
            <a:r>
              <a:rPr lang="zh-CN" altLang="en-US" sz="2400"/>
              <a:t>文档的标准方法。</a:t>
            </a:r>
          </a:p>
          <a:p>
            <a:r>
              <a:rPr lang="en-US" altLang="zh-CN" sz="2400"/>
              <a:t>HTML DOM </a:t>
            </a:r>
            <a:r>
              <a:rPr lang="zh-CN" altLang="en-US" sz="2400"/>
              <a:t>把 </a:t>
            </a:r>
            <a:r>
              <a:rPr lang="en-US" altLang="zh-CN" sz="2400"/>
              <a:t>HTML </a:t>
            </a:r>
            <a:r>
              <a:rPr lang="zh-CN" altLang="en-US" sz="2400"/>
              <a:t>文档呈现为带有</a:t>
            </a:r>
            <a:r>
              <a:rPr lang="zh-CN" altLang="en-US" sz="2400">
                <a:solidFill>
                  <a:srgbClr val="00CCFF"/>
                </a:solidFill>
              </a:rPr>
              <a:t>元素、属性和文本的树结构（节点树）</a:t>
            </a:r>
            <a:r>
              <a:rPr lang="zh-CN" altLang="en-US">
                <a:solidFill>
                  <a:srgbClr val="00CCFF"/>
                </a:solidFill>
              </a:rPr>
              <a:t>。</a:t>
            </a:r>
          </a:p>
          <a:p>
            <a:endParaRPr lang="en-US" altLang="zh-CN">
              <a:solidFill>
                <a:srgbClr val="00CCFF"/>
              </a:solidFill>
            </a:endParaRPr>
          </a:p>
        </p:txBody>
      </p:sp>
      <p:sp>
        <p:nvSpPr>
          <p:cNvPr id="87045" name="AutoShape 5" descr="DOM HTML TREE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87046" name="Picture 6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781300"/>
            <a:ext cx="6911975" cy="3190875"/>
          </a:xfrm>
          <a:prstGeom prst="rect">
            <a:avLst/>
          </a:prstGeom>
          <a:noFill/>
        </p:spPr>
      </p:pic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500563" y="2205038"/>
            <a:ext cx="4175125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整个文档是一个文档节点</a:t>
            </a:r>
          </a:p>
          <a:p>
            <a:pPr algn="ctr"/>
            <a:r>
              <a:rPr lang="zh-CN" altLang="en-US"/>
              <a:t>每个 </a:t>
            </a:r>
            <a:r>
              <a:rPr lang="en-US" altLang="zh-CN"/>
              <a:t>HTML </a:t>
            </a:r>
            <a:r>
              <a:rPr lang="zh-CN" altLang="en-US"/>
              <a:t>标签是一个元素节点 </a:t>
            </a:r>
          </a:p>
          <a:p>
            <a:pPr algn="ctr"/>
            <a:r>
              <a:rPr lang="zh-CN" altLang="en-US"/>
              <a:t>包含在 </a:t>
            </a:r>
            <a:r>
              <a:rPr lang="en-US" altLang="zh-CN"/>
              <a:t>HTML </a:t>
            </a:r>
            <a:r>
              <a:rPr lang="zh-CN" altLang="en-US"/>
              <a:t>元素中的文本是文本节点 </a:t>
            </a:r>
          </a:p>
          <a:p>
            <a:pPr algn="ctr"/>
            <a:r>
              <a:rPr lang="zh-CN" altLang="en-US"/>
              <a:t>每一个 </a:t>
            </a:r>
            <a:r>
              <a:rPr lang="en-US" altLang="zh-CN"/>
              <a:t>HTML </a:t>
            </a:r>
            <a:r>
              <a:rPr lang="zh-CN" altLang="en-US"/>
              <a:t>属性是一个属性节点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	function Miss(){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     var you = function(){alert(“Miss you”);}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1800" i="1">
                <a:solidFill>
                  <a:srgbClr val="008000"/>
                </a:solidFill>
              </a:rPr>
              <a:t>私有方法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zh-CN" altLang="en-US" sz="2000"/>
              <a:t>	     </a:t>
            </a:r>
            <a:r>
              <a:rPr lang="en-US" altLang="zh-CN" sz="2000"/>
              <a:t>this.me = function(){alert(“miss me”);}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1800" i="1">
                <a:solidFill>
                  <a:srgbClr val="008000"/>
                </a:solidFill>
              </a:rPr>
              <a:t>对象方法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zh-CN" altLang="en-US" sz="2000"/>
              <a:t>             </a:t>
            </a:r>
            <a:r>
              <a:rPr lang="en-US" altLang="zh-CN" sz="1800" i="1">
                <a:solidFill>
                  <a:srgbClr val="008000"/>
                </a:solidFill>
              </a:rPr>
              <a:t>//</a:t>
            </a:r>
            <a:r>
              <a:rPr lang="zh-CN" altLang="en-US" sz="1800" i="1">
                <a:solidFill>
                  <a:srgbClr val="008000"/>
                </a:solidFill>
              </a:rPr>
              <a:t>对象方法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	     </a:t>
            </a:r>
            <a:r>
              <a:rPr lang="en-US" altLang="zh-CN" sz="2000"/>
              <a:t>Miss.prototype.he = function(){alert("miss him");}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</a:t>
            </a:r>
            <a:r>
              <a:rPr lang="en-US" altLang="zh-CN" sz="1800" i="1">
                <a:solidFill>
                  <a:srgbClr val="008000"/>
                </a:solidFill>
              </a:rPr>
              <a:t>//</a:t>
            </a:r>
            <a:r>
              <a:rPr lang="zh-CN" altLang="en-US" sz="1800" i="1">
                <a:solidFill>
                  <a:srgbClr val="008000"/>
                </a:solidFill>
              </a:rPr>
              <a:t>类方法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	</a:t>
            </a:r>
            <a:r>
              <a:rPr lang="en-US" altLang="zh-CN" sz="2000"/>
              <a:t>Miss.she = function(){alert("miss she");}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Miss.she();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var m = new Miss();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m.me();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    m.he();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102403" name="Picture 3" descr="selfdefinesummar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447800"/>
            <a:ext cx="8229600" cy="28527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深入学习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DOM</a:t>
            </a:r>
            <a:r>
              <a:rPr lang="zh-CN" altLang="en-US" sz="2800"/>
              <a:t>对象的常用方法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getElementById();getElementsByName();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getElementsByTagName();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createElement();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createTextNode();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appendChild();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replaceChild(</a:t>
            </a:r>
            <a:r>
              <a:rPr lang="zh-CN" altLang="en-US" sz="2400"/>
              <a:t>新节点</a:t>
            </a:r>
            <a:r>
              <a:rPr lang="en-US" altLang="zh-CN" sz="2400"/>
              <a:t>,</a:t>
            </a:r>
            <a:r>
              <a:rPr lang="zh-CN" altLang="en-US" sz="2400"/>
              <a:t>老节点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insertBefore(</a:t>
            </a:r>
            <a:r>
              <a:rPr lang="zh-CN" altLang="en-US" sz="2400"/>
              <a:t>新节点</a:t>
            </a:r>
            <a:r>
              <a:rPr lang="en-US" altLang="zh-CN" sz="2400"/>
              <a:t>,</a:t>
            </a:r>
            <a:r>
              <a:rPr lang="zh-CN" altLang="en-US" sz="2400"/>
              <a:t>老节点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cloneNode(true/false) true</a:t>
            </a:r>
            <a:r>
              <a:rPr lang="zh-CN" altLang="en-US" sz="2400"/>
              <a:t>为</a:t>
            </a:r>
            <a:r>
              <a:rPr lang="en-US" altLang="zh-CN" sz="2400"/>
              <a:t>clone</a:t>
            </a:r>
            <a:r>
              <a:rPr lang="zh-CN" altLang="en-US" sz="2400"/>
              <a:t>内容</a:t>
            </a:r>
            <a:r>
              <a:rPr lang="en-US" altLang="zh-CN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hasChildNodes()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removeChild()</a:t>
            </a:r>
          </a:p>
          <a:p>
            <a:pPr lvl="1"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深入学习</a:t>
            </a:r>
            <a:r>
              <a:rPr lang="en-US" altLang="zh-CN"/>
              <a:t>(</a:t>
            </a:r>
            <a:r>
              <a:rPr lang="zh-CN" altLang="en-US"/>
              <a:t>二</a:t>
            </a:r>
            <a:r>
              <a:rPr lang="en-US" altLang="zh-CN"/>
              <a:t>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DOM</a:t>
            </a:r>
            <a:r>
              <a:rPr lang="zh-CN" altLang="en-US" sz="2800"/>
              <a:t>对象的常用属性</a:t>
            </a:r>
            <a:r>
              <a:rPr lang="en-US" altLang="zh-CN" sz="2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nodeName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nodeType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nodeValue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children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childNodes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parentNode:</a:t>
            </a:r>
            <a:r>
              <a:rPr lang="zh-CN" altLang="en-US" sz="2400"/>
              <a:t>找到元素的父节点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tagName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firstChild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lastChild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nextSibling </a:t>
            </a:r>
            <a:r>
              <a:rPr lang="zh-CN" altLang="en-US" sz="2400"/>
              <a:t>目标节点的下一个节点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previousSibling </a:t>
            </a:r>
            <a:r>
              <a:rPr lang="zh-CN" altLang="en-US" sz="2400"/>
              <a:t>目标节点的上一个节点</a:t>
            </a:r>
          </a:p>
          <a:p>
            <a:pPr lvl="1">
              <a:lnSpc>
                <a:spcPct val="80000"/>
              </a:lnSpc>
            </a:pPr>
            <a:endParaRPr lang="zh-CN" altLang="en-US" sz="2400"/>
          </a:p>
          <a:p>
            <a:pPr lvl="1">
              <a:lnSpc>
                <a:spcPct val="80000"/>
              </a:lnSpc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之</a:t>
            </a:r>
            <a:r>
              <a:rPr lang="en-US" altLang="zh-CN"/>
              <a:t>table</a:t>
            </a:r>
            <a:r>
              <a:rPr lang="zh-CN" altLang="en-US"/>
              <a:t>深入学习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为了协助建立表格，</a:t>
            </a:r>
            <a:r>
              <a:rPr lang="en-US" altLang="zh-CN"/>
              <a:t>HTML DOM</a:t>
            </a:r>
            <a:r>
              <a:rPr lang="zh-CN" altLang="en-US"/>
              <a:t>给</a:t>
            </a:r>
            <a:r>
              <a:rPr lang="en-US" altLang="zh-CN"/>
              <a:t>&lt;table/&gt;,&lt;tbody/&gt;</a:t>
            </a:r>
            <a:r>
              <a:rPr lang="zh-CN" altLang="en-US"/>
              <a:t>和</a:t>
            </a:r>
            <a:r>
              <a:rPr lang="en-US" altLang="zh-CN"/>
              <a:t>&lt;tr/&gt;</a:t>
            </a:r>
            <a:r>
              <a:rPr lang="zh-CN" altLang="en-US"/>
              <a:t>等元素添加了一些特性和方法。</a:t>
            </a:r>
          </a:p>
          <a:p>
            <a:r>
              <a:rPr lang="zh-CN" altLang="en-US"/>
              <a:t> </a:t>
            </a: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781300"/>
            <a:ext cx="8137525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之</a:t>
            </a:r>
            <a:r>
              <a:rPr lang="en-US" altLang="zh-CN"/>
              <a:t>table</a:t>
            </a:r>
            <a:r>
              <a:rPr lang="zh-CN" altLang="en-US"/>
              <a:t>深入学习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12875"/>
            <a:ext cx="7488238" cy="446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添加一行</a:t>
            </a:r>
            <a:r>
              <a:rPr lang="en-US" altLang="zh-CN" sz="2000"/>
              <a:t>: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var t1=document.getElementById("t1");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var row1=t1.insertRow(t1.rows.length);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row1.insertCell(0).innerHTML="</a:t>
            </a:r>
            <a:r>
              <a:rPr lang="zh-CN" altLang="en-US" sz="2000"/>
              <a:t>张三</a:t>
            </a:r>
            <a:r>
              <a:rPr lang="en-US" altLang="zh-CN" sz="200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row1.insertCell(1).innerHTML="</a:t>
            </a:r>
            <a:r>
              <a:rPr lang="zh-CN" altLang="en-US" sz="2000"/>
              <a:t>李四</a:t>
            </a:r>
            <a:r>
              <a:rPr lang="en-US" altLang="zh-CN" sz="2000"/>
              <a:t>";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删除一行</a:t>
            </a:r>
            <a:r>
              <a:rPr lang="en-US" altLang="zh-CN" sz="2000"/>
              <a:t>: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var t1=document.getElementById("t1");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t1.deleteRow(document.getElementById("tr1").sectionRowIndex);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修改一行</a:t>
            </a:r>
            <a:r>
              <a:rPr lang="en-US" altLang="zh-CN" sz="2000"/>
              <a:t>: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var t1=document.getElementById("t1");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var row= t1.rows[document.getElementById("tr1").sectionRowIndex];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row.cells[0].innerHTML="xxx";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row.cells[1].innerHTML="yyy";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600"/>
              <a:t>function getIndex(obj){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var o=event.srcElement;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if(o.tagName=="DIV"){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currRow=o.parentElement.parentElement.rowIndex;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    currCell=o.parentElement.cellIndex;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function add(obj){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obj.insertRow(currRow+1);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var maxCell=obj.rows[0].cells.length;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for(var i=0;i&lt;maxCell;i++){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obj.rows[currRow+1].insertCell(i);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obj.rows[currRow+1].cells[i].innerHTML="&lt;div contentEditable&gt;0&lt;/div&gt;";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function deleteRow(obj){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obj.deleteRow(currRow);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</TotalTime>
  <Words>1179</Words>
  <Application>Microsoft Office PowerPoint</Application>
  <PresentationFormat>全屏显示(4:3)</PresentationFormat>
  <Paragraphs>270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宋体</vt:lpstr>
      <vt:lpstr>黑体</vt:lpstr>
      <vt:lpstr>楷体_GB2312</vt:lpstr>
      <vt:lpstr>华丽</vt:lpstr>
      <vt:lpstr>DOM对象操纵表格&amp;&amp;    JSon入门</vt:lpstr>
      <vt:lpstr>本章目标</vt:lpstr>
      <vt:lpstr>HTML DOM</vt:lpstr>
      <vt:lpstr>DOM深入学习(一)</vt:lpstr>
      <vt:lpstr>DOM深入学习(二)</vt:lpstr>
      <vt:lpstr>DOM之table深入学习</vt:lpstr>
      <vt:lpstr>DOM之table深入学习</vt:lpstr>
      <vt:lpstr>幻灯片 8</vt:lpstr>
      <vt:lpstr>幻灯片 9</vt:lpstr>
      <vt:lpstr>幻灯片 10</vt:lpstr>
      <vt:lpstr>XML文件</vt:lpstr>
      <vt:lpstr>另外一种解决方案</vt:lpstr>
      <vt:lpstr>为什么要使用JSON？</vt:lpstr>
      <vt:lpstr>JSON是什么？</vt:lpstr>
      <vt:lpstr>用JSON访问对象</vt:lpstr>
      <vt:lpstr>字符串与JSON的转换</vt:lpstr>
      <vt:lpstr>幻灯片 17</vt:lpstr>
      <vt:lpstr>为JSON添加方法</vt:lpstr>
      <vt:lpstr>用JSON访问数组</vt:lpstr>
      <vt:lpstr>小结:JSON的优点</vt:lpstr>
      <vt:lpstr>幻灯片 21</vt:lpstr>
      <vt:lpstr>apply()</vt:lpstr>
      <vt:lpstr>示例</vt:lpstr>
      <vt:lpstr>基本概念</vt:lpstr>
      <vt:lpstr>创建对象</vt:lpstr>
      <vt:lpstr>示例</vt:lpstr>
      <vt:lpstr>对象属性的定义</vt:lpstr>
      <vt:lpstr>示例</vt:lpstr>
      <vt:lpstr>对象方法的定义</vt:lpstr>
      <vt:lpstr>示例</vt:lpstr>
      <vt:lpstr>小结</vt:lpstr>
    </vt:vector>
  </TitlesOfParts>
  <Company>school51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DOM对象操纵表格&amp;&amp;    JSon入门</dc:title>
  <dc:creator>zhangjun</dc:creator>
  <cp:lastModifiedBy>zhangjun</cp:lastModifiedBy>
  <cp:revision>1</cp:revision>
  <dcterms:created xsi:type="dcterms:W3CDTF">2010-07-01T21:28:12Z</dcterms:created>
  <dcterms:modified xsi:type="dcterms:W3CDTF">2010-07-01T21:29:54Z</dcterms:modified>
</cp:coreProperties>
</file>