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</p:sldMasterIdLst>
  <p:notesMasterIdLst>
    <p:notesMasterId r:id="rId53"/>
  </p:notesMasterIdLst>
  <p:sldIdLst>
    <p:sldId id="256" r:id="rId3"/>
    <p:sldId id="258" r:id="rId4"/>
    <p:sldId id="394" r:id="rId5"/>
    <p:sldId id="395" r:id="rId6"/>
    <p:sldId id="396" r:id="rId7"/>
    <p:sldId id="397" r:id="rId8"/>
    <p:sldId id="399" r:id="rId9"/>
    <p:sldId id="400" r:id="rId10"/>
    <p:sldId id="401" r:id="rId11"/>
    <p:sldId id="441" r:id="rId12"/>
    <p:sldId id="403" r:id="rId13"/>
    <p:sldId id="404" r:id="rId14"/>
    <p:sldId id="405" r:id="rId15"/>
    <p:sldId id="402" r:id="rId16"/>
    <p:sldId id="406" r:id="rId17"/>
    <p:sldId id="407" r:id="rId18"/>
    <p:sldId id="408" r:id="rId19"/>
    <p:sldId id="409" r:id="rId20"/>
    <p:sldId id="410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43" r:id="rId47"/>
    <p:sldId id="445" r:id="rId48"/>
    <p:sldId id="442" r:id="rId49"/>
    <p:sldId id="412" r:id="rId50"/>
    <p:sldId id="446" r:id="rId51"/>
    <p:sldId id="259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E2"/>
    <a:srgbClr val="3399FF"/>
    <a:srgbClr val="66FF66"/>
    <a:srgbClr val="00FF00"/>
    <a:srgbClr val="FF0000"/>
    <a:srgbClr val="B2B2B2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034" autoAdjust="0"/>
  </p:normalViewPr>
  <p:slideViewPr>
    <p:cSldViewPr>
      <p:cViewPr varScale="1">
        <p:scale>
          <a:sx n="94" d="100"/>
          <a:sy n="94" d="100"/>
        </p:scale>
        <p:origin x="-88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30E938B-F8B3-4CEC-969E-1F2B89803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0824D-9B03-44BB-99D9-089573ED2B34}" type="slidenum">
              <a:rPr lang="en-US" altLang="zh-CN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请在此填写对学员学习完此课件后的收获，言语要简练，明确。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B3A51-9FF0-45FF-90D8-4D5071A4AFEB}" type="slidenum">
              <a:rPr lang="en-US" altLang="zh-CN" smtClean="0">
                <a:ea typeface="宋体" pitchFamily="2" charset="-122"/>
              </a:rPr>
              <a:pPr/>
              <a:t>11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3BB03-283C-4A31-B30E-99C03E8524AC}" type="slidenum">
              <a:rPr lang="en-US" altLang="zh-CN" smtClean="0">
                <a:ea typeface="宋体" pitchFamily="2" charset="-122"/>
              </a:rPr>
              <a:pPr/>
              <a:t>12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E6FAF-BB18-41DD-AAEE-7FE8F9360054}" type="slidenum">
              <a:rPr lang="en-US" altLang="zh-CN" smtClean="0">
                <a:ea typeface="宋体" pitchFamily="2" charset="-122"/>
              </a:rPr>
              <a:pPr/>
              <a:t>13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DAD69-450F-419B-A14B-45E101E2068A}" type="slidenum">
              <a:rPr lang="en-US" altLang="zh-CN" smtClean="0">
                <a:ea typeface="宋体" pitchFamily="2" charset="-122"/>
              </a:rPr>
              <a:pPr/>
              <a:t>14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F1141-EA8F-4F4F-8197-A88EF5294E8A}" type="slidenum">
              <a:rPr lang="en-US" altLang="zh-CN" smtClean="0">
                <a:ea typeface="宋体" pitchFamily="2" charset="-122"/>
              </a:rPr>
              <a:pPr/>
              <a:t>15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7CF12-75DD-429E-BB69-5DE4E0E446E0}" type="slidenum">
              <a:rPr lang="en-US" altLang="zh-CN" smtClean="0">
                <a:ea typeface="宋体" pitchFamily="2" charset="-122"/>
              </a:rPr>
              <a:pPr/>
              <a:t>16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FA01E-7AE1-4CC4-99CB-0A25E15E89FA}" type="slidenum">
              <a:rPr lang="en-US" altLang="zh-CN" smtClean="0">
                <a:ea typeface="宋体" pitchFamily="2" charset="-122"/>
              </a:rPr>
              <a:pPr/>
              <a:t>17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9FBEA-0D38-40D6-BBF5-E70851783F89}" type="slidenum">
              <a:rPr lang="en-US" altLang="zh-CN" smtClean="0">
                <a:ea typeface="宋体" pitchFamily="2" charset="-122"/>
              </a:rPr>
              <a:pPr/>
              <a:t>18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ED77D-ED4D-4D2C-936B-EE56F855EB18}" type="slidenum">
              <a:rPr lang="en-US" altLang="zh-CN" smtClean="0">
                <a:ea typeface="宋体" pitchFamily="2" charset="-122"/>
              </a:rPr>
              <a:pPr/>
              <a:t>19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CB029-1318-4792-BF0E-C5D66D6D62B2}" type="slidenum">
              <a:rPr lang="en-US" altLang="zh-CN" smtClean="0">
                <a:ea typeface="宋体" pitchFamily="2" charset="-122"/>
              </a:rPr>
              <a:pPr/>
              <a:t>47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请在此填写对学员学习完此课件后的收获，言语要简练，明确。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EAFB2-20E1-484A-87B1-FD9A738373C8}" type="slidenum">
              <a:rPr lang="en-US" altLang="zh-CN" smtClean="0">
                <a:ea typeface="宋体" pitchFamily="2" charset="-122"/>
              </a:rPr>
              <a:pPr/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2DEAB-CD34-4C41-996D-FAE75E080113}" type="slidenum">
              <a:rPr lang="en-US" altLang="zh-CN" smtClean="0">
                <a:ea typeface="宋体" pitchFamily="2" charset="-122"/>
              </a:rPr>
              <a:pPr/>
              <a:t>48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DED8D-0377-4948-BAD6-9D456756EE62}" type="slidenum">
              <a:rPr lang="en-US" altLang="zh-CN" smtClean="0">
                <a:ea typeface="宋体" pitchFamily="2" charset="-122"/>
              </a:rPr>
              <a:pPr/>
              <a:t>49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B38B8-63F8-4158-B24B-7328051F3253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CD738-7EC4-4C02-99FC-33340F10BBFD}" type="slidenum">
              <a:rPr lang="en-US" altLang="zh-CN" smtClean="0">
                <a:ea typeface="宋体" pitchFamily="2" charset="-122"/>
              </a:rPr>
              <a:pPr/>
              <a:t>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A7D92-2580-4F3F-BCDB-445AD5ECA406}" type="slidenum">
              <a:rPr lang="en-US" altLang="zh-CN" smtClean="0">
                <a:ea typeface="宋体" pitchFamily="2" charset="-122"/>
              </a:rPr>
              <a:pPr/>
              <a:t>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3CDE2-7F60-46B3-B673-EC8B34D540DD}" type="slidenum">
              <a:rPr lang="en-US" altLang="zh-CN" smtClean="0">
                <a:ea typeface="宋体" pitchFamily="2" charset="-122"/>
              </a:rPr>
              <a:pPr/>
              <a:t>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0F57-C86E-463F-8639-FBDB1C710500}" type="slidenum">
              <a:rPr lang="en-US" altLang="zh-CN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A8711-7A5B-4A3D-873E-9D889BEC6D5B}" type="slidenum">
              <a:rPr lang="en-US" altLang="zh-CN" smtClean="0">
                <a:ea typeface="宋体" pitchFamily="2" charset="-122"/>
              </a:rPr>
              <a:pPr/>
              <a:t>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对于每一部分的内容，请注明：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 </a:t>
            </a:r>
            <a:r>
              <a:rPr lang="zh-CN" altLang="en-US" smtClean="0">
                <a:ea typeface="宋体" pitchFamily="2" charset="-122"/>
              </a:rPr>
              <a:t>课件演绎思路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 </a:t>
            </a:r>
            <a:r>
              <a:rPr lang="zh-CN" altLang="en-US" smtClean="0">
                <a:ea typeface="宋体" pitchFamily="2" charset="-122"/>
              </a:rPr>
              <a:t>课件演绎方法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9F43B-E6B2-4FD1-B8CD-425EEC02E827}" type="slidenum">
              <a:rPr lang="en-US" altLang="zh-CN" smtClean="0">
                <a:ea typeface="宋体" pitchFamily="2" charset="-122"/>
              </a:rPr>
              <a:pPr/>
              <a:t>10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请在此填写对学员学习完此课件后的收获，言语要简练，明确。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p1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772400" cy="1470025"/>
          </a:xfrm>
        </p:spPr>
        <p:txBody>
          <a:bodyPr/>
          <a:lstStyle>
            <a:lvl1pPr>
              <a:defRPr sz="4400">
                <a:solidFill>
                  <a:srgbClr val="0087E2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429000"/>
            <a:ext cx="7088187" cy="12731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B4408-D740-414F-A5B9-85BDC3FA5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52425"/>
            <a:ext cx="2125662" cy="6100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52425"/>
            <a:ext cx="6229350" cy="6100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44A98-890C-4B47-A483-26CC967AB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352425"/>
            <a:ext cx="84963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268413"/>
            <a:ext cx="3744912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0300" y="1268413"/>
            <a:ext cx="37465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7668-623A-44D6-8594-F6834A5FC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352425"/>
            <a:ext cx="84963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268413"/>
            <a:ext cx="7643812" cy="51847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75E58-94EF-447A-8B05-CA05F3AE0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744912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EE0EC-C9DF-4D44-B4B5-380634BD3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52425"/>
            <a:ext cx="2125662" cy="538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52425"/>
            <a:ext cx="6229350" cy="538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EE6F-88A1-49F8-B84B-F4D8CEC7F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268413"/>
            <a:ext cx="37449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0300" y="1268413"/>
            <a:ext cx="37465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CF144-8B81-4458-886C-294FA0102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A8E3-3657-4E71-88AA-F20981F4D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7CF08-397C-4B52-9DF9-EF85A1BA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989AC-D313-403B-9846-17CE6E043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0C362-AED2-42E6-8723-7CD917803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F619D-EC03-4EC1-ADAE-010E00B9C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43663"/>
            <a:ext cx="9144000" cy="414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52425"/>
            <a:ext cx="849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268413"/>
            <a:ext cx="764381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9588" y="6572250"/>
            <a:ext cx="2895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6613" y="6243638"/>
            <a:ext cx="6588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719FD907-74A8-4DD5-910E-45756CA80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43638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956550" y="188913"/>
            <a:ext cx="1114425" cy="298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kumimoji="0" lang="zh-CN" altLang="en-US" sz="1400" b="0">
                <a:solidFill>
                  <a:schemeClr val="tx1"/>
                </a:solidFill>
                <a:latin typeface="Arial" charset="0"/>
                <a:ea typeface="宋体" charset="-122"/>
              </a:rPr>
              <a:t>秘密▲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4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68413"/>
            <a:ext cx="9144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52425"/>
            <a:ext cx="849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64381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87E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600" smtClean="0"/>
              <a:t> Linux </a:t>
            </a:r>
            <a:r>
              <a:rPr lang="zh-CN" altLang="en-US" sz="3600" smtClean="0"/>
              <a:t>使用基础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</a:t>
            </a:r>
          </a:p>
          <a:p>
            <a:pPr eaLnBrk="1" hangingPunct="1"/>
            <a:r>
              <a:rPr lang="zh-CN" altLang="en-US" smtClean="0"/>
              <a:t>编写时间：</a:t>
            </a:r>
            <a:r>
              <a:rPr lang="en-US" altLang="zh-CN" smtClean="0"/>
              <a:t>2011-04-19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4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41350" y="2316163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7" name="Oval 5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5475" y="3448050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955800" y="2316163"/>
            <a:ext cx="5373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 shell基本概述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944688" y="3467100"/>
            <a:ext cx="48148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ea typeface="华文楷体" pitchFamily="2" charset="-122"/>
              </a:rPr>
              <a:t>Linux的基本命令</a:t>
            </a:r>
          </a:p>
        </p:txBody>
      </p:sp>
      <p:sp>
        <p:nvSpPr>
          <p:cNvPr id="20" name="Oval 8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3888" y="4611688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27225" y="4711700"/>
            <a:ext cx="55022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Linux系统的环境变量的配置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646113"/>
            <a:ext cx="8456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52" tIns="45227" rIns="90452" bIns="45227" anchor="ctr"/>
          <a:lstStyle/>
          <a:p>
            <a:pPr algn="ctr" defTabSz="904875"/>
            <a:endParaRPr lang="zh-CN" altLang="en-US" sz="3700">
              <a:solidFill>
                <a:srgbClr val="0B2E82"/>
              </a:solidFill>
              <a:ea typeface="华文细黑" pitchFamily="2" charset="-122"/>
            </a:endParaRPr>
          </a:p>
        </p:txBody>
      </p:sp>
      <p:sp>
        <p:nvSpPr>
          <p:cNvPr id="14347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使用基础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altLang="zh-CN" sz="3300" smtClean="0"/>
              <a:t> </a:t>
            </a:r>
            <a:r>
              <a:rPr lang="zh-CN" sz="3300" smtClean="0"/>
              <a:t>文件和目录管理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要学会使用Linux，首先要掌握的就是基本的文件与目录操作命令。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定位文件与目录命令:</a:t>
            </a: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cd pwd find(*) locate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浏览文件命令:</a:t>
            </a: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cat   more   less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目录操作命令:</a:t>
            </a: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mkdir   rmdir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文件操作命令:</a:t>
            </a: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touch  rm  cp  mv  ln tar   gzip  gunzip  whereis whatis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定位文件和目录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1. pwd - 显示用户所在的位置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	显示用户所在的位置。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root]# pwd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/root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    在Linux文本环境，对于命令前的“[root@Localhost root]#”，其中“root”表示登录用户名，“Localhost”代表计算机名，而“ ”后边表示的是用户当前目录，最后的字符为命令提示符。 Linux操作系统默认是使用普通用户账号登录系统，默认的命令提示符为“$”，如果使用root即超级用户账号登录系统后，则默认的命令提示符为“#”。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73088"/>
          </a:xfrm>
        </p:spPr>
        <p:txBody>
          <a:bodyPr/>
          <a:lstStyle/>
          <a:p>
            <a:r>
              <a:rPr lang="zh-CN" sz="3300" smtClean="0"/>
              <a:t>定位文件和目录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2. cd - 命令用来改变工作目录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在使用cd进入某个目录时，用户必须具有对该目录的读权限。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(1) 改变当前所处的目录，如果用户当前处于/root目录，想进入/etc目录。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 # cd  /etc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 etc]  # pwd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/etc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注意cd后的空格。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(2)返回上级目录。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 # cd  ..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 /] # pwd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注意“.”和“..”的用法。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定位文件和目录 </a:t>
            </a:r>
            <a:endParaRPr 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121443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2. cd - 命令用来改变工作目录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(3)回到用户主目录。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 /] # cd  ~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 # pwd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/root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	返回到用户主目录也可以直接执行命令“cd”。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	在Linux系统中，“~”表示为登录主目录，“.”表示目前所在的目录，“..”表示目前目录位置的上一层目录。对于“root”用户的主目录是“/root”，其他一般用户的主目录默认在“/home”下，例如，对于“student”用户，默认主目录为“/home/student”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	如果要在最近工作过的两个目录间切换，可以执行命令“cd –”。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定位文件和目录 </a:t>
            </a:r>
            <a:endParaRPr lang="zh-CN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84931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3. find - 在硬盘上查找文件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find是Linux功能最为强大，使用也是较为复杂的命令。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Find命令格式：find [&lt;路径&gt;] [匹配条件]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路径：希望查询文件或文件集的目录列表，目录间用空格分隔。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匹配条件：希望查询的文件的匹配标准或说明。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rgbClr val="FF0000"/>
                </a:solidFill>
                <a:latin typeface="+mn-lt"/>
                <a:ea typeface="+mn-ea"/>
              </a:rPr>
              <a:t>例：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从根目录开始查找文件名为passwd的文件。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  root@Localhost root:~# find / -name passwd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  /etc/pam.d/passwd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  /etc/passwd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  /var/cache/system-tools-backends/backup/2/etc/passwd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  ……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注：感兴趣的同学可自行查阅相关资料，要注意的一点是find命令是在文件系统（硬盘）中进行查找。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0" lang="zh-CN" altLang="en-US" sz="24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定位文件和目录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285875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4. locate - 用来定位文件或目录。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	同find命令相比较，locate命令是从</a:t>
            </a:r>
            <a:r>
              <a:rPr kumimoji="0" lang="zh-CN" altLang="en-US" sz="2500" b="0" kern="0" dirty="0">
                <a:solidFill>
                  <a:srgbClr val="FF0000"/>
                </a:solidFill>
                <a:latin typeface="+mn-lt"/>
                <a:ea typeface="+mn-ea"/>
              </a:rPr>
              <a:t>数据库</a:t>
            </a: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中查找，而不是每次搜索文件系统。因为是从数据库中查找，locate的速度远远快于find命令。但是，使用locate命令查找的结果仅仅是在</a:t>
            </a:r>
            <a:r>
              <a:rPr kumimoji="0" lang="zh-CN" altLang="en-US" sz="2500" b="0" kern="0" dirty="0">
                <a:solidFill>
                  <a:srgbClr val="FF0000"/>
                </a:solidFill>
                <a:latin typeface="+mn-lt"/>
                <a:ea typeface="+mn-ea"/>
              </a:rPr>
              <a:t>当前数据库</a:t>
            </a: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kumimoji="0" lang="zh-CN" altLang="en-US" sz="2500" b="0" kern="0" dirty="0">
                <a:solidFill>
                  <a:srgbClr val="FF0000"/>
                </a:solidFill>
                <a:latin typeface="+mn-lt"/>
                <a:ea typeface="+mn-ea"/>
              </a:rPr>
              <a:t>结果可能会没有find准确</a:t>
            </a: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查找apt.conf文件。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root@Localhost root:~#locate *.conf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/usr/share/tmake/solaris-g++/tmake.conf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/usr/share/tmake/sunos-g++/tmake.conf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┆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注意：比find比较查找速度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456613" cy="546100"/>
          </a:xfrm>
        </p:spPr>
        <p:txBody>
          <a:bodyPr/>
          <a:lstStyle/>
          <a:p>
            <a:r>
              <a:rPr lang="zh-CN" sz="3300" smtClean="0"/>
              <a:t>浏览文件和目录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1. ls - 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用来显示用户当前或指定目录的内容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	在</a:t>
            </a: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ls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命令中还可以使用通配符“*”、“？”。这样可以使用户很方便地查找特定形式的文件和目录。如果不指定目录，将显示当前目录的内容，否则显示指定目录的内容。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(1) 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输出根目录下文件或目录的详细信息。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root@Localhost root:~# ls –l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总用量 </a:t>
            </a: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84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drwxr-xr-x            2   root root  4096  2007-05-19 05:00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bindrwxr-xr-x       3   root root  4096  2007-05-19 05:45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bootlrwxrwxrwx   1   root root    11    2007-05-19 04:26  cdrom -&gt; media/cdrom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drwxr-xr-x          12  root root 13720  2007-07-20 23:55   dev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357313"/>
            <a:ext cx="8493125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(2) 列出当前目录下所有文件（包括隐含文件）。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 # ls  –a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.  .evolution   .ICEauthority  .openoffice.org2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..  .gconf  .java  .profile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.aptitude .gconfd    .kde   .qt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.┆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 Linux 系统的隐含文件是文件名“.”以开头。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(3) 列出目录下所有文件或目录的详细信息。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r[root@Localhost root] # ls   –la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drwxr-xr-x 35 root root  4096 2007-07-01 16:16 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drwxr-xr-x  2 root root  4096 2007-06-03 16:00 Downloads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500" b="0" kern="0" dirty="0">
                <a:solidFill>
                  <a:schemeClr val="tx1"/>
                </a:solidFill>
                <a:latin typeface="+mn-lt"/>
                <a:ea typeface="+mn-ea"/>
              </a:rPr>
              <a:t>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57188"/>
            <a:ext cx="8456613" cy="546100"/>
          </a:xfrm>
        </p:spPr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5750" y="121443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(4) 列出包括子目录下的所有文件。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[root@Localhost root] # ls –R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. 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Desktop  Downloads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./Desktop: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Arland Catalogue1.xls  Screenshot-Index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./Downloads: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4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41350" y="2316163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7" name="Oval 5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5475" y="3448050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955800" y="2316163"/>
            <a:ext cx="5373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ea typeface="华文楷体" pitchFamily="2" charset="-122"/>
              </a:rPr>
              <a:t>Linux shell基本概述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944688" y="3467100"/>
            <a:ext cx="48148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Linux的基本命令</a:t>
            </a:r>
          </a:p>
        </p:txBody>
      </p:sp>
      <p:sp>
        <p:nvSpPr>
          <p:cNvPr id="20" name="Oval 8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3888" y="4611688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927225" y="4711700"/>
            <a:ext cx="55022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Linux系统的环境变量的配置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646113"/>
            <a:ext cx="8456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52" tIns="45227" rIns="90452" bIns="45227" anchor="ctr"/>
          <a:lstStyle/>
          <a:p>
            <a:pPr algn="ctr" defTabSz="904875"/>
            <a:endParaRPr lang="zh-CN" altLang="en-US" sz="3700">
              <a:solidFill>
                <a:srgbClr val="0B2E82"/>
              </a:solidFill>
              <a:ea typeface="华文细黑" pitchFamily="2" charset="-122"/>
            </a:endParaRPr>
          </a:p>
        </p:txBody>
      </p:sp>
      <p:sp>
        <p:nvSpPr>
          <p:cNvPr id="6155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使用基础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496300" cy="647700"/>
          </a:xfrm>
        </p:spPr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2. head - 用来查看文件的开头部分</a:t>
            </a:r>
          </a:p>
          <a:p>
            <a:pPr>
              <a:buFontTx/>
              <a:buNone/>
            </a:pPr>
            <a:r>
              <a:rPr lang="zh-CN" altLang="en-US" smtClean="0"/>
              <a:t>    本命令只限于查看文件的前几行，看不到文件实际上有多长。按照默认设置，查看文件的前十行。</a:t>
            </a:r>
          </a:p>
          <a:p>
            <a:pPr>
              <a:buFontTx/>
              <a:buNone/>
            </a:pPr>
            <a:r>
              <a:rPr lang="zh-CN" altLang="en-US" smtClean="0"/>
              <a:t>    查看文件/etc/profile前五行。</a:t>
            </a:r>
          </a:p>
          <a:p>
            <a:pPr lvl="1">
              <a:buFontTx/>
              <a:buNone/>
            </a:pPr>
            <a:r>
              <a:rPr lang="zh-CN" altLang="en-US" smtClean="0"/>
              <a:t>[root@Localhost root:] # head -5 /etc/profile# /etc/profile# /etc/profile</a:t>
            </a:r>
          </a:p>
          <a:p>
            <a:pPr lvl="1">
              <a:buFontTx/>
              <a:buNone/>
            </a:pPr>
            <a:endParaRPr lang="zh-CN" altLang="en-US" smtClean="0"/>
          </a:p>
          <a:p>
            <a:pPr lvl="1">
              <a:buFontTx/>
              <a:buNone/>
            </a:pPr>
            <a:r>
              <a:rPr lang="zh-CN" altLang="en-US" smtClean="0"/>
              <a:t># System wide environment and startup programs, for login setup</a:t>
            </a:r>
          </a:p>
          <a:p>
            <a:pPr lvl="1">
              <a:buFontTx/>
              <a:buNone/>
            </a:pPr>
            <a:r>
              <a:rPr lang="zh-CN" altLang="en-US" smtClean="0"/>
              <a:t># Functions and aliases go in /etc/bashrc</a:t>
            </a:r>
          </a:p>
          <a:p>
            <a:pPr lvl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428625"/>
            <a:ext cx="8496300" cy="647700"/>
          </a:xfrm>
        </p:spPr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643812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3. tail - 查看文件结尾部分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在缺省状态tail命令用于查看文件结尾的十行，与head命令恰恰相反。这有助于查看日志文件的最后十行来阅读重要的系统消息，还可以使用tail来观察日志文件被更新的过程。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500" smtClean="0"/>
              <a:t>(1) 即时观察/var/log/messages的变化。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500" smtClean="0"/>
              <a:t>[root@Localhost root] # tail -f /var/log/messages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500" smtClean="0"/>
              <a:t>   使用此命令，/var/log/messages文件内容一有变化将马上在屏幕显示出来。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456612" cy="546100"/>
          </a:xfrm>
        </p:spPr>
        <p:txBody>
          <a:bodyPr/>
          <a:lstStyle/>
          <a:p>
            <a:r>
              <a:rPr lang="zh-CN" sz="3300" smtClean="0"/>
              <a:t>浏览文件和目录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87463"/>
            <a:ext cx="8493125" cy="51704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100" dirty="0"/>
              <a:t>4. cat - 合并文件或者显示文件的内容</a:t>
            </a:r>
          </a:p>
          <a:p>
            <a:pPr>
              <a:buFontTx/>
              <a:buNone/>
              <a:defRPr/>
            </a:pPr>
            <a:r>
              <a:rPr lang="zh-CN" altLang="en-US" sz="2100" dirty="0"/>
              <a:t>     </a:t>
            </a:r>
            <a:endParaRPr lang="en-US" altLang="zh-CN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    cat</a:t>
            </a:r>
            <a:r>
              <a:rPr lang="zh-CN" altLang="en-US" dirty="0"/>
              <a:t>是“concatenate”的缩写，即合并文件。该命令可以显示文件的内容，或者是将多个文件合并成一个文件。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cs typeface="+mn-cs"/>
              </a:rPr>
              <a:t>(</a:t>
            </a:r>
            <a:r>
              <a:rPr lang="zh-CN" altLang="en-US" sz="2400" dirty="0">
                <a:cs typeface="+mn-cs"/>
              </a:rPr>
              <a:t>1)使用cat阅读短文。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cs typeface="+mn-cs"/>
              </a:rPr>
              <a:t>[root@Localhost root] # cat /etc/</a:t>
            </a:r>
            <a:r>
              <a:rPr lang="zh-CN" altLang="en-US" sz="2400" dirty="0" smtClean="0">
                <a:cs typeface="+mn-cs"/>
              </a:rPr>
              <a:t>profile</a:t>
            </a:r>
            <a:endParaRPr lang="zh-CN" altLang="en-US" sz="2400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73225"/>
            <a:ext cx="7643813" cy="45418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(</a:t>
            </a:r>
            <a:r>
              <a:rPr lang="en-US" altLang="zh-CN" smtClean="0"/>
              <a:t>2</a:t>
            </a:r>
            <a:r>
              <a:rPr lang="zh-CN" altLang="en-US" smtClean="0"/>
              <a:t>)追加file2文件到file1。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cat  file2 &gt;&gt; file1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cat  file1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(</a:t>
            </a:r>
            <a:r>
              <a:rPr lang="en-US" altLang="zh-CN" smtClean="0"/>
              <a:t>3</a:t>
            </a:r>
            <a:r>
              <a:rPr lang="zh-CN" altLang="en-US" smtClean="0"/>
              <a:t>)合并file2与 file1文件到file3。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cat  file2  file1 &gt; file3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cat file3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按Ctrl＋d结束输入。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496300" cy="647700"/>
          </a:xfrm>
        </p:spPr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5. more - 显示文件的内容</a:t>
            </a:r>
          </a:p>
          <a:p>
            <a:pPr>
              <a:buFontTx/>
              <a:buNone/>
            </a:pPr>
            <a:r>
              <a:rPr lang="zh-CN" altLang="en-US" smtClean="0"/>
              <a:t>    more命令是一般用于要显示的内容会超过一个屏幕的情况。为了避免画面显示时瞬间就闪过去，用户可以使用more命令，让画面在显示满一页时暂停，此时可按空格健继续显示下一个画面，按b键就会往回（back）一页显示或按Q键停止显示。</a:t>
            </a:r>
          </a:p>
          <a:p>
            <a:pPr>
              <a:buFontTx/>
              <a:buNone/>
            </a:pPr>
            <a:r>
              <a:rPr lang="zh-CN" altLang="en-US" smtClean="0"/>
              <a:t>(1)显示/etc/profile文本文件的内容。</a:t>
            </a:r>
          </a:p>
          <a:p>
            <a:pPr>
              <a:buFontTx/>
              <a:buNone/>
            </a:pPr>
            <a:r>
              <a:rPr lang="zh-CN" altLang="en-US" smtClean="0"/>
              <a:t>	[root@Localhost root] # more  /etc/profile</a:t>
            </a:r>
          </a:p>
          <a:p>
            <a:pPr>
              <a:buFontTx/>
              <a:buNone/>
            </a:pPr>
            <a:r>
              <a:rPr lang="zh-CN" altLang="en-US" smtClean="0"/>
              <a:t>	屏幕在显示满一屏时暂停，此时可按空格健继续显示下一屏，不像cat命令那样对不能一屏显示的就一闪而过到最后一屏。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浏览文件和目录 </a:t>
            </a:r>
            <a:endParaRPr 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5. more - 显示文件的内容</a:t>
            </a:r>
          </a:p>
          <a:p>
            <a:pPr>
              <a:buFontTx/>
              <a:buNone/>
            </a:pPr>
            <a:r>
              <a:rPr lang="zh-CN" altLang="en-US" smtClean="0"/>
              <a:t>(2)当用ls命令查看文件列表时，如果文件太多，则可配合more命令使用。</a:t>
            </a:r>
          </a:p>
          <a:p>
            <a:pPr>
              <a:buFontTx/>
              <a:buNone/>
            </a:pPr>
            <a:r>
              <a:rPr lang="zh-CN" altLang="en-US" smtClean="0"/>
              <a:t>	[root@Localhost root] # ls  -al  | more</a:t>
            </a:r>
          </a:p>
          <a:p>
            <a:pPr>
              <a:buFontTx/>
              <a:buNone/>
            </a:pPr>
            <a:r>
              <a:rPr lang="zh-CN" altLang="en-US" smtClean="0"/>
              <a:t>    以长格形式显示当前目录下的文件列表，显示满一个屏幕便暂停，可按空格键继续显示下一画面，或按q键结束。</a:t>
            </a:r>
          </a:p>
          <a:p>
            <a:pPr>
              <a:buFontTx/>
              <a:buNone/>
            </a:pPr>
            <a:r>
              <a:rPr lang="zh-CN" altLang="en-US" smtClean="0"/>
              <a:t>6. less-显示文件内容</a:t>
            </a:r>
          </a:p>
          <a:p>
            <a:pPr>
              <a:buFontTx/>
              <a:buNone/>
            </a:pPr>
            <a:r>
              <a:rPr lang="zh-CN" altLang="en-US" smtClean="0"/>
              <a:t>    less命令与more命令的区别。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搜索文件内容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7643813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搜索文件内容可以使用grep命令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1. grep - 在文件中查找指定的字串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grep除了可以查找固定的字符串，还可以使用较为复杂的匹配模式。要实现复杂的匹配模式，需要使用如下的表达符号：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	?  匹配字符串中的一个字符。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	*  匹配任意个字符。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	\*  匹配“*”字符。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	\?  匹配“?”字符。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	\） 匹配“）”字符。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(1)搜索profile文件中字符串then并输出。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500" smtClean="0"/>
              <a:t>	[root@Localhost root] # grep then  /etc/profile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496300" cy="647700"/>
          </a:xfrm>
        </p:spPr>
        <p:txBody>
          <a:bodyPr/>
          <a:lstStyle/>
          <a:p>
            <a:r>
              <a:rPr lang="zh-CN" sz="3300" smtClean="0"/>
              <a:t>搜索文件内容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7643813" cy="47863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搜索文件内容可以使用grep命令</a:t>
            </a:r>
          </a:p>
          <a:p>
            <a:pPr>
              <a:buFontTx/>
              <a:buNone/>
            </a:pPr>
            <a:r>
              <a:rPr lang="zh-CN" altLang="en-US" smtClean="0"/>
              <a:t>1. grep - 在文件中查找指定的字串</a:t>
            </a:r>
          </a:p>
          <a:p>
            <a:pPr>
              <a:buFontTx/>
              <a:buNone/>
            </a:pPr>
            <a:r>
              <a:rPr lang="zh-CN" altLang="en-US" smtClean="0"/>
              <a:t>(2)搜索profile文件中字符串then并以显示行数输出。</a:t>
            </a:r>
          </a:p>
          <a:p>
            <a:pPr lvl="1">
              <a:buFontTx/>
              <a:buNone/>
            </a:pPr>
            <a:r>
              <a:rPr lang="zh-CN" altLang="en-US" smtClean="0"/>
              <a:t>[root@Localhost root] #  grep -n then /etc/profile</a:t>
            </a:r>
          </a:p>
          <a:p>
            <a:pPr lvl="1">
              <a:buFontTx/>
              <a:buNone/>
            </a:pPr>
            <a:r>
              <a:rPr lang="zh-CN" altLang="en-US" smtClean="0"/>
              <a:t>7:      if ! echo $PATH | /bin/egrep -q "(^|:)$1($|:)" ; then</a:t>
            </a:r>
          </a:p>
          <a:p>
            <a:pPr lvl="1">
              <a:buFontTx/>
              <a:buNone/>
            </a:pPr>
            <a:r>
              <a:rPr lang="zh-CN" altLang="en-US" smtClean="0"/>
              <a:t>8:         if [ "$2" = "after" ] ; then</a:t>
            </a:r>
          </a:p>
          <a:p>
            <a:pPr lvl="1">
              <a:buFontTx/>
              <a:buNone/>
            </a:pPr>
            <a:r>
              <a:rPr lang="zh-CN" altLang="en-US" smtClean="0"/>
              <a:t>17:if [ `id -u` = 0 ]; then</a:t>
            </a:r>
          </a:p>
          <a:p>
            <a:pPr lvl="1">
              <a:buFontTx/>
              <a:buNone/>
            </a:pPr>
            <a:r>
              <a:rPr lang="zh-CN" altLang="en-US" smtClean="0"/>
              <a:t>37:if [ -z "$INPUTRC" -a ! -f "$HOME/.inputrc" ]; then</a:t>
            </a:r>
          </a:p>
          <a:p>
            <a:pPr>
              <a:buFontTx/>
              <a:buNone/>
            </a:pPr>
            <a:r>
              <a:rPr lang="zh-CN" altLang="en-US" smtClean="0"/>
              <a:t>      44:    if [ -r "$i" ]; then</a:t>
            </a:r>
          </a:p>
          <a:p>
            <a:pPr>
              <a:buFontTx/>
              <a:buNone/>
            </a:pPr>
            <a:r>
              <a:rPr lang="zh-CN" altLang="en-US" smtClean="0"/>
              <a:t>显示说明在/etc/profile文件的7,8,17,37,44行包含then字符串。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96300" cy="647700"/>
          </a:xfrm>
        </p:spPr>
        <p:txBody>
          <a:bodyPr/>
          <a:lstStyle/>
          <a:p>
            <a:r>
              <a:rPr lang="zh-CN" sz="3300" smtClean="0"/>
              <a:t>操作文件和目录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43000"/>
            <a:ext cx="7643813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1. cp - </a:t>
            </a:r>
            <a:r>
              <a:rPr lang="zh-CN" smtClean="0"/>
              <a:t>复制文件或目录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）复制文件</a:t>
            </a:r>
            <a:r>
              <a:rPr lang="zh-CN" altLang="zh-CN" smtClean="0"/>
              <a:t>/etc/profile</a:t>
            </a:r>
            <a:r>
              <a:rPr lang="zh-CN" smtClean="0"/>
              <a:t>到当前目录。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cp  /etc/profile .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</a:t>
            </a:r>
            <a:r>
              <a:rPr lang="zh-CN" smtClean="0"/>
              <a:t>）复制</a:t>
            </a:r>
            <a:r>
              <a:rPr lang="zh-CN" altLang="zh-CN" smtClean="0"/>
              <a:t>/etc/apt</a:t>
            </a:r>
            <a:r>
              <a:rPr lang="zh-CN" smtClean="0"/>
              <a:t>目录下所有的内容，包括所有子目录到当前目录。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cp  – R  /etc/apt  .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3</a:t>
            </a:r>
            <a:r>
              <a:rPr lang="zh-CN" smtClean="0"/>
              <a:t>）使用通配符复制</a:t>
            </a:r>
            <a:r>
              <a:rPr lang="zh-CN" altLang="zh-CN" smtClean="0"/>
              <a:t>etc</a:t>
            </a:r>
            <a:r>
              <a:rPr lang="zh-CN" smtClean="0"/>
              <a:t>目录下</a:t>
            </a:r>
            <a:r>
              <a:rPr lang="zh-CN" altLang="zh-CN" smtClean="0"/>
              <a:t>mail</a:t>
            </a:r>
            <a:r>
              <a:rPr lang="zh-CN" smtClean="0"/>
              <a:t>开头的所有文件到当前目录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cp /etc/mail*  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670925" cy="47863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2. touch - </a:t>
            </a:r>
            <a:r>
              <a:rPr lang="zh-CN" smtClean="0"/>
              <a:t>生成一个空文件或修改文件的存取</a:t>
            </a:r>
            <a:r>
              <a:rPr lang="zh-CN" altLang="zh-CN" smtClean="0"/>
              <a:t>/</a:t>
            </a:r>
            <a:r>
              <a:rPr lang="zh-CN" smtClean="0"/>
              <a:t>修改的时间记录值。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）将当前下的文件时间修改为系统的当前时间。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touch *  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ls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2) </a:t>
            </a:r>
            <a:r>
              <a:rPr lang="zh-CN" smtClean="0"/>
              <a:t>新建文件。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touch  test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ls</a:t>
            </a:r>
          </a:p>
          <a:p>
            <a:pPr>
              <a:buFontTx/>
              <a:buNone/>
            </a:pPr>
            <a:r>
              <a:rPr lang="zh-CN" altLang="zh-CN" smtClean="0"/>
              <a:t>-rw-r--r--  1 root root    0 2007-07-13 18:10 test</a:t>
            </a:r>
            <a:r>
              <a:rPr lang="zh-CN" smtClean="0"/>
              <a:t>　</a:t>
            </a:r>
          </a:p>
          <a:p>
            <a:pPr>
              <a:buFontTx/>
              <a:buNone/>
            </a:pPr>
            <a:r>
              <a:rPr lang="zh-CN" smtClean="0"/>
              <a:t>注：若文件存在，则修改为系统的当前时间；若文件不存在，则生成一个为当前时间的空文件。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kumimoji="1" lang="en-US" altLang="zh-CN" smtClean="0"/>
              <a:t> </a:t>
            </a:r>
            <a:endParaRPr kumimoji="1" lang="zh-CN" altLang="en-US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313" y="428625"/>
            <a:ext cx="84566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kumimoji="0" lang="zh-CN" altLang="en-US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什么是shell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4168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是一种特殊的程序，它是用户与操作系统内核之间的桥梁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当用户登录成功，系统会启动一个交互式的</a:t>
            </a: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来提示用户输入指令，对于初学者大都通过交互式使用</a:t>
            </a: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，但如果总要输入一组大致相同命令，自然希望将工作自动化。把命令写到一个文件中，即脚本文件，写脚本文件就是</a:t>
            </a:r>
            <a:r>
              <a:rPr kumimoji="0" lang="zh-CN" alt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100" b="0" kern="0" dirty="0">
                <a:solidFill>
                  <a:schemeClr val="tx1"/>
                </a:solidFill>
                <a:latin typeface="+mn-lt"/>
                <a:ea typeface="+mn-ea"/>
              </a:rPr>
              <a:t>编程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84725" y="2462213"/>
            <a:ext cx="4167188" cy="2676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539875"/>
            <a:ext cx="8597900" cy="45243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2. touch - </a:t>
            </a:r>
            <a:r>
              <a:rPr lang="zh-CN" smtClean="0"/>
              <a:t>生成一个空文件或修改文件的存取</a:t>
            </a:r>
            <a:r>
              <a:rPr lang="zh-CN" altLang="zh-CN" smtClean="0"/>
              <a:t>/</a:t>
            </a:r>
            <a:r>
              <a:rPr lang="zh-CN" smtClean="0"/>
              <a:t>修改的时间记录值。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3</a:t>
            </a:r>
            <a:r>
              <a:rPr lang="zh-CN" smtClean="0"/>
              <a:t>）将</a:t>
            </a:r>
            <a:r>
              <a:rPr lang="zh-CN" altLang="zh-CN" smtClean="0"/>
              <a:t>test</a:t>
            </a:r>
            <a:r>
              <a:rPr lang="zh-CN" smtClean="0"/>
              <a:t>文件的日期改为</a:t>
            </a:r>
            <a:r>
              <a:rPr lang="zh-CN" altLang="zh-CN" smtClean="0"/>
              <a:t>20080710</a:t>
            </a:r>
            <a:r>
              <a:rPr lang="zh-CN" smtClean="0"/>
              <a:t>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touch –d 20070710  test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ls</a:t>
            </a:r>
          </a:p>
          <a:p>
            <a:pPr>
              <a:buFontTx/>
              <a:buNone/>
            </a:pPr>
            <a:r>
              <a:rPr lang="zh-CN" altLang="zh-CN" smtClean="0"/>
              <a:t>-rw-r--r--  1 jenod jenod    0 2007-07-10 00:00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7643813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3. mv - </a:t>
            </a:r>
            <a:r>
              <a:rPr lang="zh-CN" smtClean="0"/>
              <a:t>移动文件</a:t>
            </a:r>
          </a:p>
          <a:p>
            <a:pPr>
              <a:buFontTx/>
              <a:buNone/>
            </a:pPr>
            <a:r>
              <a:rPr lang="zh-CN" smtClean="0"/>
              <a:t>可以将文件及目录移到另一目录下，或更改文件及目录的名称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）将</a:t>
            </a:r>
            <a:r>
              <a:rPr lang="zh-CN" altLang="zh-CN" smtClean="0"/>
              <a:t>test</a:t>
            </a:r>
            <a:r>
              <a:rPr lang="zh-CN" smtClean="0"/>
              <a:t>文件移动上层目录。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mv  test  ../   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</a:t>
            </a:r>
            <a:r>
              <a:rPr lang="zh-CN" smtClean="0"/>
              <a:t>）将</a:t>
            </a:r>
            <a:r>
              <a:rPr lang="zh-CN" altLang="zh-CN" smtClean="0"/>
              <a:t>profile</a:t>
            </a:r>
            <a:r>
              <a:rPr lang="zh-CN" smtClean="0"/>
              <a:t>改名为</a:t>
            </a:r>
            <a:r>
              <a:rPr lang="zh-CN" altLang="zh-CN" smtClean="0"/>
              <a:t>profile.back</a:t>
            </a:r>
            <a:r>
              <a:rPr lang="zh-CN" smtClean="0"/>
              <a:t>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mv profile  profile1.back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071563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4. rm - </a:t>
            </a:r>
            <a:r>
              <a:rPr lang="zh-CN" smtClean="0"/>
              <a:t>删除文件和目录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）删除文件主目录下</a:t>
            </a:r>
            <a:r>
              <a:rPr lang="zh-CN" altLang="zh-CN" smtClean="0"/>
              <a:t>file1</a:t>
            </a:r>
            <a:r>
              <a:rPr lang="zh-CN" smtClean="0"/>
              <a:t>文件。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rm  profile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</a:t>
            </a:r>
            <a:r>
              <a:rPr lang="zh-CN" smtClean="0"/>
              <a:t>）删除文件主目录下</a:t>
            </a:r>
            <a:r>
              <a:rPr lang="zh-CN" altLang="zh-CN" smtClean="0"/>
              <a:t>file2</a:t>
            </a:r>
            <a:r>
              <a:rPr lang="zh-CN" smtClean="0"/>
              <a:t>文件时给以提示。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rm –i file2</a:t>
            </a:r>
          </a:p>
          <a:p>
            <a:pPr>
              <a:buFontTx/>
              <a:buNone/>
            </a:pPr>
            <a:r>
              <a:rPr lang="zh-CN" smtClean="0"/>
              <a:t>：是否删除一般文件“</a:t>
            </a:r>
            <a:r>
              <a:rPr lang="zh-CN" altLang="zh-CN" smtClean="0"/>
              <a:t>file2”</a:t>
            </a:r>
            <a:r>
              <a:rPr lang="zh-CN" smtClean="0"/>
              <a:t>？  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3</a:t>
            </a:r>
            <a:r>
              <a:rPr lang="zh-CN" smtClean="0"/>
              <a:t>）递归删除目录。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rm -r apt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4</a:t>
            </a:r>
            <a:r>
              <a:rPr lang="zh-CN" smtClean="0"/>
              <a:t>）强制递归删除目录。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rm –rf  apt</a:t>
            </a:r>
          </a:p>
          <a:p>
            <a:pPr>
              <a:buFontTx/>
              <a:buNone/>
            </a:pPr>
            <a:r>
              <a:rPr lang="zh-CN" smtClean="0"/>
              <a:t>不给提示直接删除</a:t>
            </a:r>
            <a:r>
              <a:rPr lang="zh-CN" altLang="zh-CN" smtClean="0"/>
              <a:t>apt</a:t>
            </a:r>
            <a:r>
              <a:rPr lang="zh-CN" smtClean="0"/>
              <a:t>目录下的文件与</a:t>
            </a:r>
            <a:r>
              <a:rPr lang="zh-CN" altLang="zh-CN" smtClean="0"/>
              <a:t>apt</a:t>
            </a:r>
            <a:r>
              <a:rPr lang="zh-CN" smtClean="0"/>
              <a:t>目录。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5. mkdir - </a:t>
            </a:r>
            <a:r>
              <a:rPr lang="zh-CN" smtClean="0"/>
              <a:t>创建目录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）在当前目录下建立新目录</a:t>
            </a:r>
            <a:r>
              <a:rPr lang="zh-CN" altLang="zh-CN" smtClean="0"/>
              <a:t>dir1</a:t>
            </a:r>
            <a:r>
              <a:rPr lang="zh-CN" smtClean="0"/>
              <a:t>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mkdir dir1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</a:t>
            </a:r>
            <a:r>
              <a:rPr lang="zh-CN" smtClean="0"/>
              <a:t>）若当前目录下无</a:t>
            </a:r>
            <a:r>
              <a:rPr lang="zh-CN" altLang="zh-CN" smtClean="0"/>
              <a:t>book</a:t>
            </a:r>
            <a:r>
              <a:rPr lang="zh-CN" smtClean="0"/>
              <a:t>目录，在当前目录创建</a:t>
            </a:r>
            <a:r>
              <a:rPr lang="zh-CN" altLang="zh-CN" smtClean="0"/>
              <a:t>book/Linux</a:t>
            </a:r>
            <a:r>
              <a:rPr lang="zh-CN" smtClean="0"/>
              <a:t>子目录。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mkdir   book/Linuxmkdir</a:t>
            </a:r>
          </a:p>
          <a:p>
            <a:pPr>
              <a:buFontTx/>
              <a:buNone/>
            </a:pPr>
            <a:r>
              <a:rPr lang="zh-CN" altLang="zh-CN" smtClean="0"/>
              <a:t>: </a:t>
            </a:r>
            <a:r>
              <a:rPr lang="zh-CN" smtClean="0"/>
              <a:t>无法创建目录‘</a:t>
            </a:r>
            <a:r>
              <a:rPr lang="zh-CN" altLang="zh-CN" smtClean="0"/>
              <a:t>book/Linux’: No such file or directory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 mkdir –p  /book/Linux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ls</a:t>
            </a:r>
          </a:p>
          <a:p>
            <a:pPr>
              <a:buFontTx/>
              <a:buNone/>
            </a:pPr>
            <a:r>
              <a:rPr lang="zh-CN" altLang="zh-CN" smtClean="0"/>
              <a:t>book  jenod</a:t>
            </a:r>
          </a:p>
          <a:p>
            <a:pPr>
              <a:buFontTx/>
              <a:buNone/>
            </a:pPr>
            <a:r>
              <a:rPr lang="zh-CN" smtClean="0"/>
              <a:t>一次创建多层目录要加</a:t>
            </a:r>
            <a:r>
              <a:rPr lang="zh-CN" altLang="zh-CN" smtClean="0"/>
              <a:t>-p</a:t>
            </a:r>
            <a:r>
              <a:rPr lang="zh-CN" smtClean="0"/>
              <a:t>参数。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操作文件和目录</a:t>
            </a:r>
            <a:endParaRPr lang="zh-CN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6. rmdir - </a:t>
            </a:r>
            <a:r>
              <a:rPr lang="zh-CN" smtClean="0"/>
              <a:t>删除目录</a:t>
            </a:r>
          </a:p>
          <a:p>
            <a:pPr>
              <a:buFontTx/>
              <a:buNone/>
            </a:pPr>
            <a:r>
              <a:rPr lang="zh-CN" altLang="zh-CN" smtClean="0"/>
              <a:t>	</a:t>
            </a:r>
            <a:r>
              <a:rPr lang="zh-CN" smtClean="0"/>
              <a:t>与创建目录类似，加上</a:t>
            </a:r>
            <a:r>
              <a:rPr lang="zh-CN" altLang="zh-CN" smtClean="0"/>
              <a:t>-p</a:t>
            </a:r>
            <a:r>
              <a:rPr lang="zh-CN" smtClean="0"/>
              <a:t>参数表示如果删除一个目录后，其父目录为空，则将其父目录一同删除。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1</a:t>
            </a:r>
            <a:r>
              <a:rPr lang="zh-CN" smtClean="0"/>
              <a:t>）删除目录。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 rmdir dir1</a:t>
            </a:r>
          </a:p>
          <a:p>
            <a:pPr>
              <a:buFontTx/>
              <a:buNone/>
            </a:pPr>
            <a:r>
              <a:rPr lang="zh-CN" smtClean="0"/>
              <a:t>（</a:t>
            </a:r>
            <a:r>
              <a:rPr lang="zh-CN" altLang="zh-CN" smtClean="0"/>
              <a:t>2</a:t>
            </a:r>
            <a:r>
              <a:rPr lang="zh-CN" smtClean="0"/>
              <a:t>）删除当前目录下的</a:t>
            </a:r>
            <a:r>
              <a:rPr lang="zh-CN" altLang="zh-CN" smtClean="0"/>
              <a:t>book/Linux</a:t>
            </a:r>
            <a:r>
              <a:rPr lang="zh-CN" smtClean="0"/>
              <a:t>子目录，如果</a:t>
            </a:r>
            <a:r>
              <a:rPr lang="zh-CN" altLang="zh-CN" smtClean="0"/>
              <a:t>book</a:t>
            </a:r>
            <a:r>
              <a:rPr lang="zh-CN" smtClean="0"/>
              <a:t>目录为空，也删除该目录。</a:t>
            </a:r>
          </a:p>
          <a:p>
            <a:pPr>
              <a:buFontTx/>
              <a:buNone/>
            </a:pPr>
            <a:r>
              <a:rPr lang="zh-CN" altLang="zh-CN" smtClean="0"/>
              <a:t>[root@Localhost root] #  rmdir  –p  book/Linux</a:t>
            </a:r>
          </a:p>
          <a:p>
            <a:pPr>
              <a:buFontTx/>
              <a:buNone/>
            </a:pPr>
            <a:r>
              <a:rPr lang="zh-CN" altLang="zh-CN" smtClean="0"/>
              <a:t>	book</a:t>
            </a:r>
            <a:r>
              <a:rPr lang="zh-CN" smtClean="0"/>
              <a:t>目录不为空则保留。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1. shutdown - 关机命令</a:t>
            </a:r>
          </a:p>
          <a:p>
            <a:pPr>
              <a:buFontTx/>
              <a:buNone/>
            </a:pPr>
            <a:r>
              <a:rPr lang="zh-CN" altLang="en-US" smtClean="0"/>
              <a:t>执行此命令时，每个用户都会收到一条信息，从中可以得到关机的最后期限。一般只有root账号才有权执行此命令。</a:t>
            </a:r>
          </a:p>
          <a:p>
            <a:pPr>
              <a:buFontTx/>
              <a:buNone/>
            </a:pPr>
            <a:r>
              <a:rPr lang="zh-CN" altLang="en-US" smtClean="0"/>
              <a:t>（1）立即关机。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shutdown –h now</a:t>
            </a:r>
          </a:p>
          <a:p>
            <a:pPr>
              <a:buFontTx/>
              <a:buNone/>
            </a:pPr>
            <a:r>
              <a:rPr lang="zh-CN" altLang="en-US" smtClean="0"/>
              <a:t>（2）关闭系统后重启系统。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shutdown –r</a:t>
            </a:r>
          </a:p>
          <a:p>
            <a:pPr>
              <a:buFontTx/>
              <a:buNone/>
            </a:pPr>
            <a:r>
              <a:rPr lang="zh-CN" altLang="en-US" smtClean="0"/>
              <a:t>（3）系统1分钟后重启。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shutdown －r  +1minutes</a:t>
            </a:r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613775" cy="45243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1. shutdown - 关机命令</a:t>
            </a:r>
          </a:p>
          <a:p>
            <a:pPr>
              <a:buFontTx/>
              <a:buNone/>
            </a:pPr>
            <a:r>
              <a:rPr lang="zh-CN" altLang="en-US" smtClean="0"/>
              <a:t>（4）系统15：30后重启。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shutdown –r  15：30  </a:t>
            </a:r>
          </a:p>
          <a:p>
            <a:pPr>
              <a:buFontTx/>
              <a:buNone/>
            </a:pPr>
            <a:r>
              <a:rPr lang="zh-CN" altLang="en-US" smtClean="0"/>
              <a:t>	Shutdown常用的时间参数有hh：mm或+m两种模式。hh：mm格式表示在几点几分执行shutdown命令。例如“shutdown 10:45”表示将在10:45执行shutdown。+m表示m分钟后执行shutdown。比较特别的用法是以now表示立即执行shutdown。</a:t>
            </a:r>
          </a:p>
          <a:p>
            <a:pPr>
              <a:buFontTx/>
              <a:buNone/>
            </a:pPr>
            <a:r>
              <a:rPr lang="zh-CN" altLang="en-US" smtClean="0"/>
              <a:t>（5）最安全的关机方法。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Sync；Sync；Sync；shutdown –h now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7643812" cy="51847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2. logname - 显示登录时的用户名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显示登录时的用户名。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logname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root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3. who—查看系统中登录的用户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（1）查看用户自己的信息。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who –m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（2）显示登录的用户名和数量。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[root@Localhost root] # who  -q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root student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users=2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4. id - 显示当前用户名和所属组名</a:t>
            </a:r>
          </a:p>
          <a:p>
            <a:pPr>
              <a:buFontTx/>
              <a:buNone/>
            </a:pPr>
            <a:r>
              <a:rPr lang="zh-CN" altLang="en-US" smtClean="0"/>
              <a:t>显示当前用户名和所属组名。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id</a:t>
            </a:r>
          </a:p>
          <a:p>
            <a:pPr>
              <a:buFontTx/>
              <a:buNone/>
            </a:pPr>
            <a:r>
              <a:rPr lang="zh-CN" altLang="en-US" smtClean="0"/>
              <a:t>uid=0（root）  gid=0（root）  groups=0（root）</a:t>
            </a:r>
          </a:p>
          <a:p>
            <a:pPr>
              <a:buFontTx/>
              <a:buNone/>
            </a:pPr>
            <a:r>
              <a:rPr lang="zh-CN" altLang="en-US" smtClean="0"/>
              <a:t>表示当前用户是root，其组名也是root。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43000"/>
            <a:ext cx="8648700" cy="55006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5. su - 改变用户身份</a:t>
            </a:r>
          </a:p>
          <a:p>
            <a:pPr>
              <a:buFontTx/>
              <a:buNone/>
            </a:pPr>
            <a:r>
              <a:rPr lang="zh-CN" altLang="en-US" sz="2000" smtClean="0"/>
              <a:t>su 意思是“substitute users（代替用户）”，在使用某个用户登录系统后，允许改变用户身份，改用其他用户身份继续使用系统。</a:t>
            </a:r>
          </a:p>
          <a:p>
            <a:pPr>
              <a:buFontTx/>
              <a:buNone/>
            </a:pPr>
            <a:r>
              <a:rPr lang="zh-CN" altLang="en-US" sz="2000" smtClean="0"/>
              <a:t>（1）改变超级用户root用户到student用户。</a:t>
            </a:r>
          </a:p>
          <a:p>
            <a:pPr>
              <a:buFontTx/>
              <a:buNone/>
            </a:pPr>
            <a:r>
              <a:rPr lang="zh-CN" altLang="en-US" sz="2000" smtClean="0"/>
              <a:t>[root@Localhost root] # su stduent</a:t>
            </a:r>
          </a:p>
          <a:p>
            <a:pPr>
              <a:buFontTx/>
              <a:buNone/>
            </a:pPr>
            <a:r>
              <a:rPr lang="zh-CN" altLang="en-US" sz="2000" smtClean="0"/>
              <a:t>$</a:t>
            </a:r>
          </a:p>
          <a:p>
            <a:pPr>
              <a:buFontTx/>
              <a:buNone/>
            </a:pPr>
            <a:r>
              <a:rPr lang="zh-CN" altLang="en-US" sz="2000" smtClean="0"/>
              <a:t>$cd  //切换到student用户家目录</a:t>
            </a:r>
          </a:p>
          <a:p>
            <a:pPr>
              <a:buFontTx/>
              <a:buNone/>
            </a:pPr>
            <a:r>
              <a:rPr lang="zh-CN" altLang="en-US" sz="2000" smtClean="0"/>
              <a:t>（2）改变超级用户student用户到root用户。</a:t>
            </a:r>
          </a:p>
          <a:p>
            <a:pPr>
              <a:buFontTx/>
              <a:buNone/>
            </a:pPr>
            <a:r>
              <a:rPr lang="zh-CN" altLang="en-US" sz="2000" smtClean="0"/>
              <a:t>$ su root</a:t>
            </a:r>
          </a:p>
          <a:p>
            <a:pPr>
              <a:buFontTx/>
              <a:buNone/>
            </a:pPr>
            <a:r>
              <a:rPr lang="zh-CN" altLang="en-US" sz="2000" smtClean="0"/>
              <a:t>Password:</a:t>
            </a:r>
          </a:p>
          <a:p>
            <a:pPr>
              <a:buFontTx/>
              <a:buNone/>
            </a:pPr>
            <a:r>
              <a:rPr lang="zh-CN" altLang="en-US" sz="2000" smtClean="0"/>
              <a:t>[root@Localhost root] # </a:t>
            </a:r>
          </a:p>
          <a:p>
            <a:pPr>
              <a:buFontTx/>
              <a:buNone/>
            </a:pPr>
            <a:r>
              <a:rPr lang="zh-CN" altLang="en-US" sz="2000" smtClean="0"/>
              <a:t>为了安全，变换到root用户时要输入root用户密码。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4313" y="428625"/>
            <a:ext cx="84566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kumimoji="0" lang="zh-CN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什么是</a:t>
            </a:r>
            <a:r>
              <a:rPr kumimoji="0" lang="zh-CN" altLang="zh-CN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shell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625" y="15001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zh-CN" sz="2400" b="0" kern="0">
                <a:solidFill>
                  <a:srgbClr val="FF0000"/>
                </a:solidFill>
                <a:latin typeface="+mn-lt"/>
                <a:ea typeface="+mn-ea"/>
              </a:rPr>
              <a:t>bash 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是一个增强的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bourne 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（标准的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UNIX 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），也是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Linux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上默认的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如果想要了解自己所使用的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Linux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有哪些版本的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，可以查看</a:t>
            </a: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/etc/shell</a:t>
            </a:r>
            <a:r>
              <a:rPr kumimoji="0" lang="zh-CN" sz="2400" b="0" kern="0">
                <a:solidFill>
                  <a:schemeClr val="tx1"/>
                </a:solidFill>
                <a:latin typeface="+mn-lt"/>
                <a:ea typeface="+mn-ea"/>
              </a:rPr>
              <a:t>文件。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zh-CN" sz="2400" b="0" kern="0">
                <a:solidFill>
                  <a:schemeClr val="tx1"/>
                </a:solidFill>
                <a:latin typeface="+mn-lt"/>
                <a:ea typeface="+mn-ea"/>
              </a:rPr>
              <a:t>cat /etc/shells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456612" cy="546100"/>
          </a:xfrm>
        </p:spPr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493125" cy="50561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6. man - 获得命令帮助</a:t>
            </a:r>
          </a:p>
          <a:p>
            <a:pPr>
              <a:buFontTx/>
              <a:buNone/>
            </a:pPr>
            <a:r>
              <a:rPr lang="zh-CN" altLang="en-US" smtClean="0"/>
              <a:t>要想查看某个命令的使用手册页（man page），只要输入man后跟该命令的名称即可。</a:t>
            </a:r>
          </a:p>
          <a:p>
            <a:pPr>
              <a:buFontTx/>
              <a:buNone/>
            </a:pPr>
            <a:r>
              <a:rPr lang="zh-CN" altLang="en-US" smtClean="0"/>
              <a:t>（1）查看ls的使用手册。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man  ls</a:t>
            </a:r>
          </a:p>
          <a:p>
            <a:pPr>
              <a:buFontTx/>
              <a:buNone/>
            </a:pPr>
            <a:r>
              <a:rPr lang="zh-CN" altLang="en-US" smtClean="0"/>
              <a:t>使用man命令，首先进入man page环境，要退出man page帮助直接按q。</a:t>
            </a:r>
          </a:p>
          <a:p>
            <a:pPr>
              <a:buFontTx/>
              <a:buNone/>
            </a:pPr>
            <a:r>
              <a:rPr lang="zh-CN" altLang="en-US" smtClean="0"/>
              <a:t>其他man page按键：</a:t>
            </a:r>
          </a:p>
          <a:p>
            <a:pPr>
              <a:buFontTx/>
              <a:buNone/>
            </a:pPr>
            <a:r>
              <a:rPr lang="zh-CN" altLang="en-US" smtClean="0"/>
              <a:t>    	空格  	向下翻页  page up	向下翻页</a:t>
            </a:r>
          </a:p>
          <a:p>
            <a:pPr>
              <a:buFontTx/>
              <a:buNone/>
            </a:pPr>
            <a:r>
              <a:rPr lang="zh-CN" altLang="en-US" smtClean="0"/>
              <a:t>	page down 向下翻页 /word    	查找word单词</a:t>
            </a:r>
          </a:p>
          <a:p>
            <a:pPr>
              <a:buFontTx/>
              <a:buNone/>
            </a:pPr>
            <a:r>
              <a:rPr lang="zh-CN" altLang="en-US" smtClean="0"/>
              <a:t>（2）查看man自己的使用手册。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 man  man</a:t>
            </a:r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7643812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7. date - 命令可以显示/修改当前的日期时间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（1）显示系统当前时间。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[root@Localhost root] # date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（2）将时间更改为12月10日10点23分2010年。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[root@Localhost root] # date 121010232010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8. cal - 显示日历或年历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（1）显示当月的日历。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[root@Localhost root] # 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（2）显示2010年12月的日历。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[root@Localhost root] # cal 12 2010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（3）显示2003年的日历。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/>
              <a:t>[root@Localhost root] # cal - y 2003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9. df - 查看磁盘命令</a:t>
            </a:r>
          </a:p>
          <a:p>
            <a:pPr>
              <a:buFontTx/>
              <a:buNone/>
            </a:pPr>
            <a:r>
              <a:rPr lang="zh-CN" altLang="en-US" smtClean="0"/>
              <a:t>检查文件系统的磁盘空间占用情况。可以利用该命令来获取硬盘被占用了多少空间，目前还剩下多少空间等信息。</a:t>
            </a:r>
          </a:p>
          <a:p>
            <a:pPr>
              <a:buFontTx/>
              <a:buNone/>
            </a:pPr>
            <a:r>
              <a:rPr lang="zh-CN" altLang="en-US" smtClean="0"/>
              <a:t>(1) 查看文件系统各个分区的占用情况。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df</a:t>
            </a:r>
          </a:p>
          <a:p>
            <a:pPr>
              <a:buFontTx/>
              <a:buNone/>
            </a:pPr>
            <a:r>
              <a:rPr lang="zh-CN" altLang="en-US" smtClean="0"/>
              <a:t>   </a:t>
            </a:r>
            <a:r>
              <a:rPr lang="zh-CN" altLang="en-US" sz="2000" smtClean="0"/>
              <a:t>文件系统      1k-块             已用    可用           已用%  挂载点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   </a:t>
            </a:r>
            <a:r>
              <a:rPr lang="zh-CN" altLang="en-US" sz="2000" smtClean="0"/>
              <a:t>/dev/hda2     28834744  3785064  23584956  14%    /</a:t>
            </a:r>
          </a:p>
          <a:p>
            <a:pPr>
              <a:buFontTx/>
              <a:buNone/>
            </a:pPr>
            <a:r>
              <a:rPr lang="zh-CN" altLang="en-US" sz="2000" smtClean="0"/>
              <a:t>   /dev/hda1      474443     20924      429022      5%    /boot</a:t>
            </a:r>
          </a:p>
          <a:p>
            <a:pPr>
              <a:buFontTx/>
              <a:buNone/>
            </a:pPr>
            <a:r>
              <a:rPr lang="zh-CN" altLang="en-US" smtClean="0"/>
              <a:t>df命令默认以K为单位显示分区情况，如果要M为单位命令为：df –m。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7643812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9. df - 查看磁盘命令</a:t>
            </a:r>
          </a:p>
          <a:p>
            <a:pPr>
              <a:buFontTx/>
              <a:buNone/>
            </a:pPr>
            <a:r>
              <a:rPr lang="zh-CN" altLang="en-US" smtClean="0"/>
              <a:t>(2) 查看文件系统的各个分区的占用情况并显示文件类型。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df –T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zh-CN" altLang="en-US" sz="2000" smtClean="0"/>
              <a:t>文件系统               1k-块          已用    	   可用      已用%  挂载点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zh-CN" altLang="en-US" sz="2000" smtClean="0"/>
              <a:t>/dev/hda2   ext3   28834744   3785064  23584956  14%  /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zh-CN" altLang="en-US" sz="2000" smtClean="0"/>
              <a:t>/dev/hda1   ext3   474443     	20924       429022      5%  /boot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7643813" cy="5184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10. du - 查看目录或文件容量</a:t>
            </a:r>
          </a:p>
          <a:p>
            <a:pPr>
              <a:buFontTx/>
              <a:buNone/>
            </a:pPr>
            <a:r>
              <a:rPr lang="zh-CN" altLang="en-US" smtClean="0"/>
              <a:t>（1）列出/etc目录下与文件所占容量。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du  / etc</a:t>
            </a:r>
          </a:p>
          <a:p>
            <a:pPr>
              <a:buFontTx/>
              <a:buNone/>
            </a:pPr>
            <a:r>
              <a:rPr lang="zh-CN" altLang="en-US" smtClean="0"/>
              <a:t>（2）以m为单位列出/home目录下与文件所占容量。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du  -m / etc</a:t>
            </a:r>
          </a:p>
          <a:p>
            <a:pPr>
              <a:buFontTx/>
              <a:buNone/>
            </a:pPr>
            <a:r>
              <a:rPr lang="zh-CN" altLang="en-US" smtClean="0"/>
              <a:t>（3)仅仅列出/etc目录容量。</a:t>
            </a:r>
          </a:p>
          <a:p>
            <a:pPr>
              <a:buFontTx/>
              <a:buNone/>
            </a:pPr>
            <a:r>
              <a:rPr lang="zh-CN" altLang="en-US" smtClean="0"/>
              <a:t>[root@Localhost root] # du  -s  / etc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500063" y="1500188"/>
            <a:ext cx="7929562" cy="4197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Linux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系统中的每个文件和目录都有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种不同的用户：</a:t>
            </a:r>
            <a:endParaRPr kumimoji="0" lang="en-US" altLang="zh-CN" sz="23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r>
              <a:rPr kumimoji="0" lang="en-US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文件主（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user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）、同组用户（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group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）、可以访问系统的其他用户（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others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）。不同的用户都有相应访问权限，用它确定用户可以通过何种方式对文件和目录进行访问和操作。访问权限规定不同用户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种访问文件或目录的方式：读（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）、写（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w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）、可执行或查找（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）。</a:t>
            </a:r>
          </a:p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文件访问权限：</a:t>
            </a:r>
          </a:p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    读权限（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）表示只允许指定用户读取相应文件的内容，禁止对它做任何的更改操作。写权限（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w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）表示允许指定用户打开并修改文件。执行权限（</a:t>
            </a:r>
            <a:r>
              <a:rPr kumimoji="0" lang="zh-CN" altLang="zh-CN" sz="2300" b="0" kern="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kumimoji="0" lang="zh-CN" altLang="en-US" sz="2300" b="0" kern="0" dirty="0">
                <a:solidFill>
                  <a:srgbClr val="000000"/>
                </a:solidFill>
                <a:latin typeface="+mn-ea"/>
                <a:ea typeface="+mn-ea"/>
              </a:rPr>
              <a:t>）表示允许指定用户将该文件作为一个程序执行。 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300" smtClean="0"/>
              <a:t>简单系统管理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357188" y="1304925"/>
            <a:ext cx="8286750" cy="4872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11.</a:t>
            </a: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改变或设置文件或目录的访问权限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Arial"/>
                <a:ea typeface="华文细黑"/>
              </a:rPr>
              <a:t>。</a:t>
            </a:r>
          </a:p>
          <a:p>
            <a:pPr>
              <a:defRPr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由于3类用户的这9个属性是三个三个一组的，可以使用数字来代表各个属性，各属性的对照表如下：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	r： 4 	w：2 	x：1 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同类用户权限组合可以是数字是相加。例如，文件主的权限为“rwx”，用数字表示为7（4+2+1），同组用户为“r-x”， 用数字表示为5（4+1）。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endParaRPr lang="zh-CN" altLang="en-US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例：将文件profile的权限重新设置为文件主与组用户可以读写，其他用户只读。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	root@localhost:~# chmod  664  profile 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	root@localhost:~# ls -l  profile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 	-rw-rw-r-- 1 root root 369 2007-07-14 01:50 profile</a:t>
            </a:r>
          </a:p>
          <a:p>
            <a:pPr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以上等同于命令chmod u=rw,g=rw,o=r  profile。</a:t>
            </a:r>
          </a:p>
          <a:p>
            <a:pPr marL="339725" indent="-339725" defTabSz="904875" eaLnBrk="0" hangingPunct="0">
              <a:spcBef>
                <a:spcPct val="20000"/>
              </a:spcBef>
              <a:buClr>
                <a:srgbClr val="0B2E82"/>
              </a:buClr>
              <a:defRPr/>
            </a:pPr>
            <a:endParaRPr kumimoji="0" lang="zh-CN" altLang="en-US" sz="2300" b="0" kern="0" dirty="0">
              <a:solidFill>
                <a:schemeClr val="tx1"/>
              </a:solidFill>
              <a:latin typeface="Arial"/>
              <a:ea typeface="华文细黑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4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41350" y="2316163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7" name="Oval 5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5475" y="3448050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955800" y="2316163"/>
            <a:ext cx="5373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 shell基本概述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944688" y="3467100"/>
            <a:ext cx="48148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ea typeface="华文楷体" pitchFamily="2" charset="-122"/>
              </a:rPr>
              <a:t>Linux的基本命令</a:t>
            </a:r>
          </a:p>
        </p:txBody>
      </p:sp>
      <p:sp>
        <p:nvSpPr>
          <p:cNvPr id="20" name="Oval 8">
            <a:hlinkClick r:id="rId3" action="ppaction://hlinksldjump"/>
          </p:cNvPr>
          <p:cNvSpPr>
            <a:spLocks noChangeAspect="1" noChangeArrowheads="1"/>
          </p:cNvSpPr>
          <p:nvPr/>
        </p:nvSpPr>
        <p:spPr bwMode="auto">
          <a:xfrm>
            <a:off x="623888" y="4611688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927225" y="4711700"/>
            <a:ext cx="55022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50" tIns="41275" rIns="82550" bIns="41275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0000"/>
                </a:solidFill>
                <a:ea typeface="华文楷体" pitchFamily="2" charset="-122"/>
              </a:rPr>
              <a:t>Linux系统的环境变量的配置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646113"/>
            <a:ext cx="8456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52" tIns="45227" rIns="90452" bIns="45227" anchor="ctr"/>
          <a:lstStyle/>
          <a:p>
            <a:pPr algn="ctr" defTabSz="904875"/>
            <a:endParaRPr lang="zh-CN" altLang="en-US" sz="3700">
              <a:solidFill>
                <a:srgbClr val="0B2E82"/>
              </a:solidFill>
              <a:ea typeface="华文细黑" pitchFamily="2" charset="-122"/>
            </a:endParaRPr>
          </a:p>
        </p:txBody>
      </p:sp>
      <p:sp>
        <p:nvSpPr>
          <p:cNvPr id="52235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使用基础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71500"/>
            <a:ext cx="8456613" cy="546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3200" kern="1200" dirty="0" smtClean="0">
                <a:latin typeface="Times New Roman" pitchFamily="18" charset="0"/>
                <a:ea typeface="华文楷体" pitchFamily="2" charset="-122"/>
                <a:cs typeface="+mn-cs"/>
              </a:rPr>
              <a:t>Linux系统的环境变量的配置</a:t>
            </a:r>
            <a:endParaRPr kumimoji="1" lang="zh-CN" altLang="en-US" sz="3200" kern="1200" dirty="0">
              <a:latin typeface="Times New Roman" pitchFamily="18" charset="0"/>
              <a:ea typeface="华文楷体" pitchFamily="2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查看环境变量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$PATH: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root@localhost:~# echo $PATH</a:t>
            </a: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使用 </a:t>
            </a:r>
            <a:r>
              <a:rPr kumimoji="0" lang="en-US" altLang="zh-CN" sz="2400" b="0" kern="0" dirty="0" err="1">
                <a:solidFill>
                  <a:schemeClr val="tx1"/>
                </a:solidFill>
                <a:latin typeface="+mn-lt"/>
                <a:ea typeface="+mn-ea"/>
              </a:rPr>
              <a:t>env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命令查看所有的环境变量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zh-CN" altLang="en-US" sz="2400" b="0" kern="0" dirty="0">
                <a:solidFill>
                  <a:srgbClr val="000000"/>
                </a:solidFill>
                <a:latin typeface="Arial"/>
                <a:ea typeface="宋体"/>
              </a:rPr>
              <a:t>root@localhost:~# </a:t>
            </a:r>
            <a:r>
              <a:rPr kumimoji="0" lang="en-US" altLang="zh-CN" sz="2400" b="0" kern="0" dirty="0" err="1">
                <a:solidFill>
                  <a:srgbClr val="000000"/>
                </a:solidFill>
                <a:latin typeface="Arial"/>
                <a:ea typeface="宋体"/>
              </a:rPr>
              <a:t>env</a:t>
            </a: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71500"/>
            <a:ext cx="8456613" cy="546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3200" kern="1200" dirty="0" smtClean="0">
                <a:latin typeface="Times New Roman" pitchFamily="18" charset="0"/>
                <a:ea typeface="华文楷体" pitchFamily="2" charset="-122"/>
                <a:cs typeface="+mn-cs"/>
              </a:rPr>
              <a:t>Linux系统的环境变量的配置</a:t>
            </a:r>
            <a:endParaRPr kumimoji="1" lang="zh-CN" altLang="en-US" sz="3200" kern="1200" dirty="0">
              <a:latin typeface="Times New Roman" pitchFamily="18" charset="0"/>
              <a:ea typeface="华文楷体" pitchFamily="2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Demo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0" lang="en-US" altLang="zh-CN" sz="24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        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看一个实际的环境变量设置的例子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……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00063"/>
            <a:ext cx="8456612" cy="546100"/>
          </a:xfrm>
        </p:spPr>
        <p:txBody>
          <a:bodyPr/>
          <a:lstStyle/>
          <a:p>
            <a:r>
              <a:rPr lang="zh-CN" altLang="en-US" sz="3300" smtClean="0"/>
              <a:t>为什么要使用命令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在Linux系统中，也有非常好用的GUI，为什么还要学习命令？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历史原因：</a:t>
            </a: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在Linux早期的版本中，由于不支持图形化操作，用户基本上都是使用命令行方式来对系统进行操作，另一方面，Linux发行版本众多，但不同发行版之间Linux命令操作都是相似的；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命令优势：</a:t>
            </a: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现在虽然有了图形化操作界面，但是掌握常用的一些Linux命令是非常方便的。Linux命令是Linux操作系统的一大优势，命令行操作的运行不需要占用过多的系统资源，功能也十分强大，几乎所有的Linux操作都可以通过命令完成。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熟练掌握Linux命令操作也是领会Linux系统精髓的必然途径。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rgbClr val="FF0000"/>
                </a:solidFill>
                <a:latin typeface="+mn-lt"/>
                <a:ea typeface="+mn-ea"/>
              </a:rPr>
              <a:t>远程管理（Telnet、SSH)要求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altLang="en-US" sz="3300" smtClean="0"/>
              <a:t>怎样进入命令环境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5750" y="1428750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图形化环境还提供了一种仿真“终端”，在“终端”下的命令操作与纯文本环境的命令操作是完全一样的，在Redhat Linux 上打开“终端”方法是点击“主菜单”—“系统工具”—“终端”或在“桌面单击右键”—“新建终端”。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以ssh（Secure SHell）或tel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ne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t 方式登录到Linux系统。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456613" cy="546100"/>
          </a:xfrm>
        </p:spPr>
        <p:txBody>
          <a:bodyPr/>
          <a:lstStyle/>
          <a:p>
            <a:r>
              <a:rPr lang="zh-CN" altLang="en-US" sz="3300" smtClean="0"/>
              <a:t>终端命令提示符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>
                <a:solidFill>
                  <a:schemeClr val="tx1"/>
                </a:solidFill>
                <a:latin typeface="+mn-lt"/>
                <a:ea typeface="+mn-ea"/>
              </a:rPr>
              <a:t>[root@localhost root]#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331913" y="2232025"/>
            <a:ext cx="1001712" cy="379413"/>
          </a:xfrm>
          <a:prstGeom prst="borderCallout1">
            <a:avLst>
              <a:gd name="adj1" fmla="val 17509"/>
              <a:gd name="adj2" fmla="val -7606"/>
              <a:gd name="adj3" fmla="val -75972"/>
              <a:gd name="adj4" fmla="val -164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用户名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2306638" y="2247900"/>
            <a:ext cx="1001712" cy="377825"/>
          </a:xfrm>
          <a:prstGeom prst="borderCallout1">
            <a:avLst>
              <a:gd name="adj1" fmla="val 17509"/>
              <a:gd name="adj2" fmla="val -7606"/>
              <a:gd name="adj3" fmla="val -75972"/>
              <a:gd name="adj4" fmla="val -164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主机名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400425" y="2217738"/>
            <a:ext cx="2020888" cy="379412"/>
          </a:xfrm>
          <a:prstGeom prst="borderCallout1">
            <a:avLst>
              <a:gd name="adj1" fmla="val 30199"/>
              <a:gd name="adj2" fmla="val -3769"/>
              <a:gd name="adj3" fmla="val -76005"/>
              <a:gd name="adj4" fmla="val -8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当前工作的目录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071938" y="2286000"/>
            <a:ext cx="2020887" cy="1201738"/>
          </a:xfrm>
          <a:prstGeom prst="borderCallout1">
            <a:avLst>
              <a:gd name="adj1" fmla="val 9514"/>
              <a:gd name="adj2" fmla="val -3769"/>
              <a:gd name="adj3" fmla="val -40009"/>
              <a:gd name="adj4" fmla="val -10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此提示符一般有两，#和$，#表示root用户，而$表示一般用户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4" grpId="1" bldLvl="0" animBg="1" autoUpdateAnimBg="0"/>
      <p:bldP spid="5" grpId="0" bldLvl="0" autoUpdateAnimBg="0"/>
      <p:bldP spid="5" grpId="1" bldLvl="0" animBg="1" autoUpdateAnimBg="0"/>
      <p:bldP spid="5" grpId="2" bldLvl="0" autoUpdateAnimBg="0"/>
      <p:bldP spid="5" grpId="3" bldLvl="0" autoUpdateAnimBg="0"/>
      <p:bldP spid="5" grpId="4" bldLvl="0" autoUpdateAnimBg="0"/>
      <p:bldP spid="5" grpId="5" bldLvl="0" animBg="1" autoUpdateAnimBg="0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456612" cy="546100"/>
          </a:xfrm>
        </p:spPr>
        <p:txBody>
          <a:bodyPr/>
          <a:lstStyle/>
          <a:p>
            <a:r>
              <a:rPr lang="zh-CN" altLang="zh-CN" sz="3300" smtClean="0"/>
              <a:t>linux</a:t>
            </a:r>
            <a:r>
              <a:rPr lang="zh-CN" sz="3300" smtClean="0"/>
              <a:t>命令格式说明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8788" y="1538288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command  [-options]  [arguments (或parameters)]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选项是对命令的特别定义，以-开始，多个选项可用一个-连起来</a:t>
            </a:r>
          </a:p>
          <a:p>
            <a:pPr marL="1600200" lvl="3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kumimoji="0" lang="zh-CN" altLang="en-US" b="0" kern="0" dirty="0">
                <a:solidFill>
                  <a:schemeClr val="tx1"/>
                </a:solidFill>
                <a:latin typeface="+mn-lt"/>
                <a:ea typeface="+mn-ea"/>
              </a:rPr>
              <a:t>如ls -l -a与ls -la相同  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200" b="0" kern="0" dirty="0">
                <a:solidFill>
                  <a:schemeClr val="tx1"/>
                </a:solidFill>
                <a:latin typeface="+mn-lt"/>
                <a:ea typeface="+mn-ea"/>
              </a:rPr>
              <a:t>单字符选项前使用一个减号（-），单词（多字符）选项前使用两个减号（--）</a:t>
            </a:r>
          </a:p>
          <a:p>
            <a:pPr marL="1600200" lvl="3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kumimoji="0" lang="zh-CN" altLang="en-US" b="0" kern="0" dirty="0">
                <a:solidFill>
                  <a:schemeClr val="tx1"/>
                </a:solidFill>
                <a:latin typeface="+mn-lt"/>
                <a:ea typeface="+mn-ea"/>
              </a:rPr>
              <a:t>如ls --help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456612" cy="546100"/>
          </a:xfrm>
        </p:spPr>
        <p:txBody>
          <a:bodyPr/>
          <a:lstStyle/>
          <a:p>
            <a:r>
              <a:rPr lang="zh-CN" altLang="zh-CN" sz="3300" smtClean="0"/>
              <a:t>linux</a:t>
            </a:r>
            <a:r>
              <a:rPr lang="zh-CN" sz="3300" smtClean="0"/>
              <a:t>命令格式说明</a:t>
            </a:r>
            <a:endParaRPr lang="zh-CN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00063" y="1357313"/>
            <a:ext cx="849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命令与参数区分大小写，命令名一般由小写的英文字母构成，往往是表示相应功能的英文单词或单词的缩写 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2"/>
              </a:buClr>
              <a:buSzPct val="45000"/>
              <a:buFont typeface="Wingdings" pitchFamily="2" charset="2"/>
              <a:buChar char="n"/>
              <a:defRPr/>
            </a:pP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如</a:t>
            </a:r>
            <a:r>
              <a:rPr kumimoji="0" lang="zh-CN" alt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cp</a:t>
            </a: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是</a:t>
            </a:r>
            <a:r>
              <a:rPr kumimoji="0" lang="zh-CN" alt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copy</a:t>
            </a: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的缩写，表示拷贝文件 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2"/>
              </a:buClr>
              <a:buSzPct val="45000"/>
              <a:buFont typeface="Wingdings" pitchFamily="2" charset="2"/>
              <a:buChar char="n"/>
              <a:defRPr/>
            </a:pP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演示命令：</a:t>
            </a:r>
            <a:r>
              <a:rPr kumimoji="0" lang="zh-CN" alt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date</a:t>
            </a: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kumimoji="0" lang="zh-CN" alt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Date</a:t>
            </a:r>
            <a:r>
              <a:rPr kumimoji="0" 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kumimoji="0" lang="zh-CN" altLang="zh-CN" sz="2000" b="0" kern="0" dirty="0">
                <a:solidFill>
                  <a:schemeClr val="tx1"/>
                </a:solidFill>
                <a:latin typeface="+mn-lt"/>
                <a:ea typeface="+mn-ea"/>
              </a:rPr>
              <a:t>DATE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最简单的命令只有命令名，复杂的</a:t>
            </a:r>
            <a:r>
              <a:rPr kumimoji="0" lang="zh-CN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Shell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命</a:t>
            </a: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令可以有多个参数。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操作参数可以是文件也可以是目录，有些命令必须使用多个操作参数， 如</a:t>
            </a:r>
            <a:r>
              <a:rPr kumimoji="0" lang="zh-CN" alt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cp</a:t>
            </a: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命令必须指定源操作对象和目标操作对象。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kumimoji="0" lang="zh-CN" sz="2400" b="0" kern="0" dirty="0">
                <a:solidFill>
                  <a:schemeClr val="tx1"/>
                </a:solidFill>
                <a:latin typeface="+mn-lt"/>
                <a:ea typeface="+mn-ea"/>
              </a:rPr>
              <a:t>命令名、参数和操作参数都作为命令执行时的输入，它们之间用空格分隔开。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87E2"/>
      </a:dk2>
      <a:lt2>
        <a:srgbClr val="808080"/>
      </a:lt2>
      <a:accent1>
        <a:srgbClr val="0087E2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3EE"/>
      </a:accent5>
      <a:accent6>
        <a:srgbClr val="E7B900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blank 1">
        <a:dk1>
          <a:srgbClr val="C0C0C0"/>
        </a:dk1>
        <a:lt1>
          <a:srgbClr val="FFFFFF"/>
        </a:lt1>
        <a:dk2>
          <a:srgbClr val="000000"/>
        </a:dk2>
        <a:lt2>
          <a:srgbClr val="0099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0087E2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C3EE"/>
        </a:accent5>
        <a:accent6>
          <a:srgbClr val="E7B9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27129</TotalTime>
  <Words>3828</Words>
  <Application>Microsoft Office PowerPoint</Application>
  <PresentationFormat>全屏显示(4:3)</PresentationFormat>
  <Paragraphs>510</Paragraphs>
  <Slides>50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Times New Roman</vt:lpstr>
      <vt:lpstr>宋体</vt:lpstr>
      <vt:lpstr>Arial</vt:lpstr>
      <vt:lpstr>Wingdings</vt:lpstr>
      <vt:lpstr>黑体</vt:lpstr>
      <vt:lpstr>华文楷体</vt:lpstr>
      <vt:lpstr>华文细黑</vt:lpstr>
      <vt:lpstr>blank</vt:lpstr>
      <vt:lpstr>自定义设计方案</vt:lpstr>
      <vt:lpstr> Linux 使用基础</vt:lpstr>
      <vt:lpstr>Linux使用基础</vt:lpstr>
      <vt:lpstr> </vt:lpstr>
      <vt:lpstr>幻灯片 4</vt:lpstr>
      <vt:lpstr>为什么要使用命令</vt:lpstr>
      <vt:lpstr>怎样进入命令环境</vt:lpstr>
      <vt:lpstr>终端命令提示符</vt:lpstr>
      <vt:lpstr>linux命令格式说明</vt:lpstr>
      <vt:lpstr>linux命令格式说明</vt:lpstr>
      <vt:lpstr>Linux使用基础</vt:lpstr>
      <vt:lpstr> 文件和目录管理 </vt:lpstr>
      <vt:lpstr>定位文件和目录 </vt:lpstr>
      <vt:lpstr>定位文件和目录 </vt:lpstr>
      <vt:lpstr>定位文件和目录 </vt:lpstr>
      <vt:lpstr>定位文件和目录 </vt:lpstr>
      <vt:lpstr>定位文件和目录</vt:lpstr>
      <vt:lpstr>浏览文件和目录 </vt:lpstr>
      <vt:lpstr>浏览文件和目录 </vt:lpstr>
      <vt:lpstr>浏览文件和目录 </vt:lpstr>
      <vt:lpstr>浏览文件和目录 </vt:lpstr>
      <vt:lpstr>浏览文件和目录 </vt:lpstr>
      <vt:lpstr>浏览文件和目录 </vt:lpstr>
      <vt:lpstr>浏览文件和目录 </vt:lpstr>
      <vt:lpstr>浏览文件和目录 </vt:lpstr>
      <vt:lpstr>浏览文件和目录 </vt:lpstr>
      <vt:lpstr>搜索文件内容</vt:lpstr>
      <vt:lpstr>搜索文件内容</vt:lpstr>
      <vt:lpstr>操作文件和目录</vt:lpstr>
      <vt:lpstr>操作文件和目录</vt:lpstr>
      <vt:lpstr>操作文件和目录</vt:lpstr>
      <vt:lpstr>操作文件和目录</vt:lpstr>
      <vt:lpstr>操作文件和目录</vt:lpstr>
      <vt:lpstr>操作文件和目录</vt:lpstr>
      <vt:lpstr>操作文件和目录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简单系统管理</vt:lpstr>
      <vt:lpstr>Linux使用基础</vt:lpstr>
      <vt:lpstr>Linux系统的环境变量的配置</vt:lpstr>
      <vt:lpstr>Linux系统的环境变量的配置</vt:lpstr>
      <vt:lpstr>幻灯片 50</vt:lpstr>
    </vt:vector>
  </TitlesOfParts>
  <Company>中兴通讯股份有限公司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中兴通讯</dc:creator>
  <cp:keywords>培训教材</cp:keywords>
  <cp:lastModifiedBy>jvv</cp:lastModifiedBy>
  <cp:revision>465</cp:revision>
  <dcterms:created xsi:type="dcterms:W3CDTF">2009-10-28T14:20:47Z</dcterms:created>
  <dcterms:modified xsi:type="dcterms:W3CDTF">2012-08-23T06:17:48Z</dcterms:modified>
</cp:coreProperties>
</file>