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7" r:id="rId3"/>
    <p:sldId id="258" r:id="rId5"/>
    <p:sldId id="322" r:id="rId6"/>
    <p:sldId id="395" r:id="rId7"/>
    <p:sldId id="373" r:id="rId8"/>
    <p:sldId id="377" r:id="rId9"/>
    <p:sldId id="376" r:id="rId10"/>
    <p:sldId id="375" r:id="rId11"/>
    <p:sldId id="374" r:id="rId12"/>
    <p:sldId id="380" r:id="rId13"/>
    <p:sldId id="379" r:id="rId14"/>
    <p:sldId id="384" r:id="rId15"/>
    <p:sldId id="381" r:id="rId16"/>
    <p:sldId id="382" r:id="rId17"/>
    <p:sldId id="383" r:id="rId18"/>
    <p:sldId id="378" r:id="rId19"/>
    <p:sldId id="387" r:id="rId20"/>
    <p:sldId id="386" r:id="rId21"/>
    <p:sldId id="385" r:id="rId22"/>
    <p:sldId id="393" r:id="rId23"/>
    <p:sldId id="336" r:id="rId24"/>
  </p:sldIdLst>
  <p:sldSz cx="9144000" cy="514477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BE6"/>
    <a:srgbClr val="EC61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84" autoAdjust="0"/>
    <p:restoredTop sz="94660"/>
  </p:normalViewPr>
  <p:slideViewPr>
    <p:cSldViewPr snapToGrid="0">
      <p:cViewPr varScale="1">
        <p:scale>
          <a:sx n="89" d="100"/>
          <a:sy n="89" d="100"/>
        </p:scale>
        <p:origin x="504" y="56"/>
      </p:cViewPr>
      <p:guideLst>
        <p:guide orient="horz" pos="1670"/>
        <p:guide pos="2920"/>
      </p:guideLst>
    </p:cSldViewPr>
  </p:slideViewPr>
  <p:notesTextViewPr>
    <p:cViewPr>
      <p:scale>
        <a:sx n="1" d="1"/>
        <a:sy n="1" d="1"/>
      </p:scale>
      <p:origin x="0" y="0"/>
    </p:cViewPr>
  </p:notesTextViewPr>
  <p:sorterViewPr>
    <p:cViewPr>
      <p:scale>
        <a:sx n="54" d="100"/>
        <a:sy n="54" d="100"/>
      </p:scale>
      <p:origin x="0" y="0"/>
    </p:cViewPr>
  </p:sorterViewPr>
  <p:notesViewPr>
    <p:cSldViewPr snapToGrid="0">
      <p:cViewPr varScale="1">
        <p:scale>
          <a:sx n="68" d="100"/>
          <a:sy n="68" d="100"/>
        </p:scale>
        <p:origin x="2808" y="78"/>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525E0DA-E95C-4536-AAD4-41F346617EC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59B11086-B717-4977-A361-77E48C98E6E5}">
      <dgm:prSet phldrT="[文本]"/>
      <dgm:spPr/>
      <dgm:t>
        <a:bodyPr/>
        <a:lstStyle/>
        <a:p>
          <a:r>
            <a:rPr lang="zh-CN" altLang="zh-CN" dirty="0"/>
            <a:t>概念模型</a:t>
          </a:r>
          <a:endParaRPr lang="zh-CN" altLang="en-US" dirty="0"/>
        </a:p>
      </dgm:t>
    </dgm:pt>
    <dgm:pt modelId="{9D29C8B1-4F28-4727-AA7E-1FCEA4A57DB7}" cxnId="{056FAA7F-92B1-4E99-AECC-8211F698B92D}" type="parTrans">
      <dgm:prSet/>
      <dgm:spPr/>
      <dgm:t>
        <a:bodyPr/>
        <a:lstStyle/>
        <a:p>
          <a:endParaRPr lang="zh-CN" altLang="en-US"/>
        </a:p>
      </dgm:t>
    </dgm:pt>
    <dgm:pt modelId="{1787F261-57C0-4D06-9DBE-44C121A0226D}" cxnId="{056FAA7F-92B1-4E99-AECC-8211F698B92D}" type="sibTrans">
      <dgm:prSet/>
      <dgm:spPr/>
      <dgm:t>
        <a:bodyPr/>
        <a:lstStyle/>
        <a:p>
          <a:endParaRPr lang="zh-CN" altLang="en-US"/>
        </a:p>
      </dgm:t>
    </dgm:pt>
    <dgm:pt modelId="{A052D91E-4FE3-45E8-8335-D35BA7C256F5}">
      <dgm:prSet phldrT="[文本]" custT="1"/>
      <dgm:spPr/>
      <dgm:t>
        <a:bodyPr/>
        <a:lstStyle/>
        <a:p>
          <a:r>
            <a:rPr lang="zh-CN" altLang="en-US" sz="1400" dirty="0"/>
            <a:t>概念模型是按用户的观点来对数据和信息建模，主要用于数据库设计。</a:t>
          </a:r>
        </a:p>
      </dgm:t>
    </dgm:pt>
    <dgm:pt modelId="{86AF60CD-787B-4AA8-A8C0-3CE63B61B010}" cxnId="{2E19806E-079D-4932-ACF2-DC12C517B33F}" type="parTrans">
      <dgm:prSet/>
      <dgm:spPr/>
      <dgm:t>
        <a:bodyPr/>
        <a:lstStyle/>
        <a:p>
          <a:endParaRPr lang="zh-CN" altLang="en-US"/>
        </a:p>
      </dgm:t>
    </dgm:pt>
    <dgm:pt modelId="{5B3089CA-D7D6-414A-83A2-F775700154A0}" cxnId="{2E19806E-079D-4932-ACF2-DC12C517B33F}" type="sibTrans">
      <dgm:prSet/>
      <dgm:spPr/>
      <dgm:t>
        <a:bodyPr/>
        <a:lstStyle/>
        <a:p>
          <a:endParaRPr lang="zh-CN" altLang="en-US"/>
        </a:p>
      </dgm:t>
    </dgm:pt>
    <dgm:pt modelId="{935BAEF1-BAE4-45CC-9AED-E75DE896549C}">
      <dgm:prSet phldrT="[文本]"/>
      <dgm:spPr/>
      <dgm:t>
        <a:bodyPr/>
        <a:lstStyle/>
        <a:p>
          <a:r>
            <a:rPr lang="zh-CN" altLang="zh-CN" dirty="0"/>
            <a:t>逻辑模型</a:t>
          </a:r>
          <a:endParaRPr lang="zh-CN" altLang="en-US" dirty="0"/>
        </a:p>
      </dgm:t>
    </dgm:pt>
    <dgm:pt modelId="{D213936B-C93C-4F88-8698-8C4CC10567CB}" cxnId="{EB3CC1A5-896B-4057-944A-BA11945D51EE}" type="parTrans">
      <dgm:prSet/>
      <dgm:spPr/>
      <dgm:t>
        <a:bodyPr/>
        <a:lstStyle/>
        <a:p>
          <a:endParaRPr lang="zh-CN" altLang="en-US"/>
        </a:p>
      </dgm:t>
    </dgm:pt>
    <dgm:pt modelId="{08DADFAA-4872-41E7-B4EA-7BB81B9E57FD}" cxnId="{EB3CC1A5-896B-4057-944A-BA11945D51EE}" type="sibTrans">
      <dgm:prSet/>
      <dgm:spPr/>
      <dgm:t>
        <a:bodyPr/>
        <a:lstStyle/>
        <a:p>
          <a:endParaRPr lang="zh-CN" altLang="en-US"/>
        </a:p>
      </dgm:t>
    </dgm:pt>
    <dgm:pt modelId="{A687BC02-E4BE-407E-9331-003BA7F75372}">
      <dgm:prSet phldrT="[文本]" custT="1"/>
      <dgm:spPr/>
      <dgm:t>
        <a:bodyPr/>
        <a:lstStyle/>
        <a:p>
          <a:r>
            <a:rPr lang="zh-CN" altLang="en-US" sz="1400" dirty="0"/>
            <a:t>关系模型</a:t>
          </a:r>
        </a:p>
      </dgm:t>
    </dgm:pt>
    <dgm:pt modelId="{C689E84F-92FE-4D8E-A336-5B5485762C47}" cxnId="{243411A1-12E4-43DA-9280-D61B3615D341}" type="parTrans">
      <dgm:prSet/>
      <dgm:spPr/>
      <dgm:t>
        <a:bodyPr/>
        <a:lstStyle/>
        <a:p>
          <a:endParaRPr lang="zh-CN" altLang="en-US"/>
        </a:p>
      </dgm:t>
    </dgm:pt>
    <dgm:pt modelId="{91592CE4-BAD4-4AC7-BA2A-B141674A1CFB}" cxnId="{243411A1-12E4-43DA-9280-D61B3615D341}" type="sibTrans">
      <dgm:prSet/>
      <dgm:spPr/>
      <dgm:t>
        <a:bodyPr/>
        <a:lstStyle/>
        <a:p>
          <a:endParaRPr lang="zh-CN" altLang="en-US"/>
        </a:p>
      </dgm:t>
    </dgm:pt>
    <dgm:pt modelId="{F4B46E00-35C6-435D-8CBE-D9C59E51AE04}">
      <dgm:prSet phldrT="[文本]"/>
      <dgm:spPr/>
      <dgm:t>
        <a:bodyPr/>
        <a:lstStyle/>
        <a:p>
          <a:r>
            <a:rPr lang="zh-CN" altLang="zh-CN" dirty="0"/>
            <a:t>物理模型</a:t>
          </a:r>
          <a:endParaRPr lang="zh-CN" altLang="en-US" dirty="0"/>
        </a:p>
      </dgm:t>
    </dgm:pt>
    <dgm:pt modelId="{83565833-B59B-45F7-BC12-09EB7A50D8BE}" cxnId="{0542E33F-6652-43FB-AEBB-7F26085FA9D1}" type="parTrans">
      <dgm:prSet/>
      <dgm:spPr/>
      <dgm:t>
        <a:bodyPr/>
        <a:lstStyle/>
        <a:p>
          <a:endParaRPr lang="zh-CN" altLang="en-US"/>
        </a:p>
      </dgm:t>
    </dgm:pt>
    <dgm:pt modelId="{7C00604F-5B0C-4CCF-AF8B-79682D9F0D8E}" cxnId="{0542E33F-6652-43FB-AEBB-7F26085FA9D1}" type="sibTrans">
      <dgm:prSet/>
      <dgm:spPr/>
      <dgm:t>
        <a:bodyPr/>
        <a:lstStyle/>
        <a:p>
          <a:endParaRPr lang="zh-CN" altLang="en-US"/>
        </a:p>
      </dgm:t>
    </dgm:pt>
    <dgm:pt modelId="{292877D6-CEFE-43E0-B6F2-3D3046BA73B2}">
      <dgm:prSet phldrT="[文本]" custT="1"/>
      <dgm:spPr/>
      <dgm:t>
        <a:bodyPr/>
        <a:lstStyle/>
        <a:p>
          <a:r>
            <a:rPr lang="zh-CN" altLang="en-US" sz="1400" dirty="0"/>
            <a:t>物理模型是对数据最底层的抽象，它描述数据在磁盘上的存储方式和存取方法。</a:t>
          </a:r>
        </a:p>
      </dgm:t>
    </dgm:pt>
    <dgm:pt modelId="{B4AEA4BE-8EC7-473A-AE91-21BAB6128C1C}" cxnId="{D2E6C3BE-0D55-49FD-BB22-D2BF0DAD1C40}" type="parTrans">
      <dgm:prSet/>
      <dgm:spPr/>
      <dgm:t>
        <a:bodyPr/>
        <a:lstStyle/>
        <a:p>
          <a:endParaRPr lang="zh-CN" altLang="en-US"/>
        </a:p>
      </dgm:t>
    </dgm:pt>
    <dgm:pt modelId="{6F10F86E-09F8-487A-ADAA-173AA051DA53}" cxnId="{D2E6C3BE-0D55-49FD-BB22-D2BF0DAD1C40}" type="sibTrans">
      <dgm:prSet/>
      <dgm:spPr/>
      <dgm:t>
        <a:bodyPr/>
        <a:lstStyle/>
        <a:p>
          <a:endParaRPr lang="zh-CN" altLang="en-US"/>
        </a:p>
      </dgm:t>
    </dgm:pt>
    <dgm:pt modelId="{0AE32FE8-9A02-46F5-A825-A53DAFBDE3F5}">
      <dgm:prSet phldrT="[文本]" custT="1"/>
      <dgm:spPr/>
      <dgm:t>
        <a:bodyPr/>
        <a:lstStyle/>
        <a:p>
          <a:r>
            <a:rPr lang="zh-CN" altLang="en-US" sz="1400" dirty="0"/>
            <a:t>层次模型</a:t>
          </a:r>
        </a:p>
      </dgm:t>
    </dgm:pt>
    <dgm:pt modelId="{7B31AB1A-D13D-46AB-B63D-2B3A9735603E}" cxnId="{DFFFFE57-6014-4989-9276-5ED7A0B16FD5}" type="parTrans">
      <dgm:prSet/>
      <dgm:spPr/>
      <dgm:t>
        <a:bodyPr/>
        <a:lstStyle/>
        <a:p>
          <a:endParaRPr lang="zh-CN" altLang="en-US"/>
        </a:p>
      </dgm:t>
    </dgm:pt>
    <dgm:pt modelId="{77A038A8-C16B-4A6F-B57C-F2AF7C8C7909}" cxnId="{DFFFFE57-6014-4989-9276-5ED7A0B16FD5}" type="sibTrans">
      <dgm:prSet/>
      <dgm:spPr/>
      <dgm:t>
        <a:bodyPr/>
        <a:lstStyle/>
        <a:p>
          <a:endParaRPr lang="zh-CN" altLang="en-US"/>
        </a:p>
      </dgm:t>
    </dgm:pt>
    <dgm:pt modelId="{35C9B8FA-0D7C-4FF3-A934-EA8AE7C940DE}">
      <dgm:prSet phldrT="[文本]" custT="1"/>
      <dgm:spPr/>
      <dgm:t>
        <a:bodyPr/>
        <a:lstStyle/>
        <a:p>
          <a:r>
            <a:rPr lang="zh-CN" altLang="en-US" sz="1400" dirty="0"/>
            <a:t>网状模型</a:t>
          </a:r>
        </a:p>
      </dgm:t>
    </dgm:pt>
    <dgm:pt modelId="{3A66AF6F-6640-42A4-9FAB-F41D7A7472C4}" cxnId="{EBD4F681-8A2A-4C3D-93B0-4C18E70A2F32}" type="parTrans">
      <dgm:prSet/>
      <dgm:spPr/>
      <dgm:t>
        <a:bodyPr/>
        <a:lstStyle/>
        <a:p>
          <a:endParaRPr lang="zh-CN" altLang="en-US"/>
        </a:p>
      </dgm:t>
    </dgm:pt>
    <dgm:pt modelId="{58008D62-3718-4928-BF57-5E19A28B70AA}" cxnId="{EBD4F681-8A2A-4C3D-93B0-4C18E70A2F32}" type="sibTrans">
      <dgm:prSet/>
      <dgm:spPr/>
      <dgm:t>
        <a:bodyPr/>
        <a:lstStyle/>
        <a:p>
          <a:endParaRPr lang="zh-CN" altLang="en-US"/>
        </a:p>
      </dgm:t>
    </dgm:pt>
    <dgm:pt modelId="{8F1BCB9B-7C97-4D98-A671-8517B4FA2BB1}">
      <dgm:prSet phldrT="[文本]" custT="1"/>
      <dgm:spPr/>
      <dgm:t>
        <a:bodyPr/>
        <a:lstStyle/>
        <a:p>
          <a:r>
            <a:rPr lang="zh-CN" altLang="en-US" sz="1400" dirty="0"/>
            <a:t>面向对象模型</a:t>
          </a:r>
        </a:p>
      </dgm:t>
    </dgm:pt>
    <dgm:pt modelId="{3567F1EE-4C9A-40CE-8288-E3F60B59B2D4}" cxnId="{15B69E5D-624B-4286-AAC9-CF6446C87138}" type="parTrans">
      <dgm:prSet/>
      <dgm:spPr/>
      <dgm:t>
        <a:bodyPr/>
        <a:lstStyle/>
        <a:p>
          <a:endParaRPr lang="zh-CN" altLang="en-US"/>
        </a:p>
      </dgm:t>
    </dgm:pt>
    <dgm:pt modelId="{9D8D3156-D277-4D81-BD3E-9BC9E168DBF4}" cxnId="{15B69E5D-624B-4286-AAC9-CF6446C87138}" type="sibTrans">
      <dgm:prSet/>
      <dgm:spPr/>
      <dgm:t>
        <a:bodyPr/>
        <a:lstStyle/>
        <a:p>
          <a:endParaRPr lang="zh-CN" altLang="en-US"/>
        </a:p>
      </dgm:t>
    </dgm:pt>
    <dgm:pt modelId="{4A654EE4-6B73-4216-BC99-A31EF0944452}">
      <dgm:prSet phldrT="[文本]" custT="1"/>
      <dgm:spPr/>
      <dgm:t>
        <a:bodyPr/>
        <a:lstStyle/>
        <a:p>
          <a:r>
            <a:rPr lang="en-US" sz="1400" dirty="0"/>
            <a:t>E-R</a:t>
          </a:r>
          <a:r>
            <a:rPr lang="zh-CN" sz="1400" dirty="0"/>
            <a:t>概念模型</a:t>
          </a:r>
          <a:endParaRPr lang="zh-CN" altLang="en-US" sz="1400" dirty="0"/>
        </a:p>
      </dgm:t>
    </dgm:pt>
    <dgm:pt modelId="{074F2D78-A7C1-4A43-A3D7-7D5BB5404861}" cxnId="{F25B9157-EC7E-4100-BC62-4334DFBFD047}" type="parTrans">
      <dgm:prSet/>
      <dgm:spPr/>
      <dgm:t>
        <a:bodyPr/>
        <a:lstStyle/>
        <a:p>
          <a:endParaRPr lang="zh-CN" altLang="en-US"/>
        </a:p>
      </dgm:t>
    </dgm:pt>
    <dgm:pt modelId="{73CB5BB2-CCCB-466A-B686-E404BD2D20A1}" cxnId="{F25B9157-EC7E-4100-BC62-4334DFBFD047}" type="sibTrans">
      <dgm:prSet/>
      <dgm:spPr/>
      <dgm:t>
        <a:bodyPr/>
        <a:lstStyle/>
        <a:p>
          <a:endParaRPr lang="zh-CN" altLang="en-US"/>
        </a:p>
      </dgm:t>
    </dgm:pt>
    <dgm:pt modelId="{8BBEC001-4273-4729-98AA-4FA6156A2214}" type="pres">
      <dgm:prSet presAssocID="{A525E0DA-E95C-4536-AAD4-41F346617EC5}" presName="linearFlow" presStyleCnt="0">
        <dgm:presLayoutVars>
          <dgm:dir/>
          <dgm:animLvl val="lvl"/>
          <dgm:resizeHandles val="exact"/>
        </dgm:presLayoutVars>
      </dgm:prSet>
      <dgm:spPr/>
    </dgm:pt>
    <dgm:pt modelId="{4CCFFB0F-EB9F-467A-9236-BF04FEDABAD8}" type="pres">
      <dgm:prSet presAssocID="{59B11086-B717-4977-A361-77E48C98E6E5}" presName="composite" presStyleCnt="0"/>
      <dgm:spPr/>
    </dgm:pt>
    <dgm:pt modelId="{1A71839E-38B0-422C-8FE1-2983C7771998}" type="pres">
      <dgm:prSet presAssocID="{59B11086-B717-4977-A361-77E48C98E6E5}" presName="parTx" presStyleLbl="node1" presStyleIdx="0" presStyleCnt="3">
        <dgm:presLayoutVars>
          <dgm:chMax val="0"/>
          <dgm:chPref val="0"/>
          <dgm:bulletEnabled val="1"/>
        </dgm:presLayoutVars>
      </dgm:prSet>
      <dgm:spPr/>
    </dgm:pt>
    <dgm:pt modelId="{F9B5890D-DC45-410C-A892-C0957788612B}" type="pres">
      <dgm:prSet presAssocID="{59B11086-B717-4977-A361-77E48C98E6E5}" presName="parSh" presStyleLbl="node1" presStyleIdx="0" presStyleCnt="3"/>
      <dgm:spPr/>
    </dgm:pt>
    <dgm:pt modelId="{32D0F887-9458-499D-97A3-491CCD1A2255}" type="pres">
      <dgm:prSet presAssocID="{59B11086-B717-4977-A361-77E48C98E6E5}" presName="desTx" presStyleLbl="fgAcc1" presStyleIdx="0" presStyleCnt="3" custScaleX="135553">
        <dgm:presLayoutVars>
          <dgm:bulletEnabled val="1"/>
        </dgm:presLayoutVars>
      </dgm:prSet>
      <dgm:spPr/>
    </dgm:pt>
    <dgm:pt modelId="{B9DD2B14-F2A9-4057-B5D3-62E0AC1E60A1}" type="pres">
      <dgm:prSet presAssocID="{1787F261-57C0-4D06-9DBE-44C121A0226D}" presName="sibTrans" presStyleLbl="sibTrans2D1" presStyleIdx="0" presStyleCnt="2"/>
      <dgm:spPr/>
    </dgm:pt>
    <dgm:pt modelId="{FCFAD1E2-A8CA-49C0-8312-8EE9A2F52EAB}" type="pres">
      <dgm:prSet presAssocID="{1787F261-57C0-4D06-9DBE-44C121A0226D}" presName="connTx" presStyleLbl="sibTrans2D1" presStyleIdx="0" presStyleCnt="2"/>
      <dgm:spPr/>
    </dgm:pt>
    <dgm:pt modelId="{5E596746-1159-450C-9845-376DE801BAD1}" type="pres">
      <dgm:prSet presAssocID="{935BAEF1-BAE4-45CC-9AED-E75DE896549C}" presName="composite" presStyleCnt="0"/>
      <dgm:spPr/>
    </dgm:pt>
    <dgm:pt modelId="{C76E88EA-A220-4826-A125-CDA7A7DA1B14}" type="pres">
      <dgm:prSet presAssocID="{935BAEF1-BAE4-45CC-9AED-E75DE896549C}" presName="parTx" presStyleLbl="node1" presStyleIdx="0" presStyleCnt="3">
        <dgm:presLayoutVars>
          <dgm:chMax val="0"/>
          <dgm:chPref val="0"/>
          <dgm:bulletEnabled val="1"/>
        </dgm:presLayoutVars>
      </dgm:prSet>
      <dgm:spPr/>
    </dgm:pt>
    <dgm:pt modelId="{6E32FB17-55AB-4DEA-9ED3-2CADD4E2D05E}" type="pres">
      <dgm:prSet presAssocID="{935BAEF1-BAE4-45CC-9AED-E75DE896549C}" presName="parSh" presStyleLbl="node1" presStyleIdx="1" presStyleCnt="3"/>
      <dgm:spPr/>
    </dgm:pt>
    <dgm:pt modelId="{6BD35876-4A9B-4E90-BC81-B09D74D9C662}" type="pres">
      <dgm:prSet presAssocID="{935BAEF1-BAE4-45CC-9AED-E75DE896549C}" presName="desTx" presStyleLbl="fgAcc1" presStyleIdx="1" presStyleCnt="3" custScaleX="140019">
        <dgm:presLayoutVars>
          <dgm:bulletEnabled val="1"/>
        </dgm:presLayoutVars>
      </dgm:prSet>
      <dgm:spPr/>
    </dgm:pt>
    <dgm:pt modelId="{0FF8CDF8-563E-45B0-9597-351BA02E5EED}" type="pres">
      <dgm:prSet presAssocID="{08DADFAA-4872-41E7-B4EA-7BB81B9E57FD}" presName="sibTrans" presStyleLbl="sibTrans2D1" presStyleIdx="1" presStyleCnt="2"/>
      <dgm:spPr/>
    </dgm:pt>
    <dgm:pt modelId="{DB6729E9-BBDA-4F6D-976F-69A29A4D606D}" type="pres">
      <dgm:prSet presAssocID="{08DADFAA-4872-41E7-B4EA-7BB81B9E57FD}" presName="connTx" presStyleLbl="sibTrans2D1" presStyleIdx="1" presStyleCnt="2"/>
      <dgm:spPr/>
    </dgm:pt>
    <dgm:pt modelId="{FB064977-4231-44EC-B01C-3A4FAD1851CF}" type="pres">
      <dgm:prSet presAssocID="{F4B46E00-35C6-435D-8CBE-D9C59E51AE04}" presName="composite" presStyleCnt="0"/>
      <dgm:spPr/>
    </dgm:pt>
    <dgm:pt modelId="{71348D39-A98F-4846-A175-CD9657071756}" type="pres">
      <dgm:prSet presAssocID="{F4B46E00-35C6-435D-8CBE-D9C59E51AE04}" presName="parTx" presStyleLbl="node1" presStyleIdx="1" presStyleCnt="3">
        <dgm:presLayoutVars>
          <dgm:chMax val="0"/>
          <dgm:chPref val="0"/>
          <dgm:bulletEnabled val="1"/>
        </dgm:presLayoutVars>
      </dgm:prSet>
      <dgm:spPr/>
    </dgm:pt>
    <dgm:pt modelId="{9753740D-D9B3-4D71-A870-913D1E94EC98}" type="pres">
      <dgm:prSet presAssocID="{F4B46E00-35C6-435D-8CBE-D9C59E51AE04}" presName="parSh" presStyleLbl="node1" presStyleIdx="2" presStyleCnt="3"/>
      <dgm:spPr/>
    </dgm:pt>
    <dgm:pt modelId="{F91985E6-7C85-49B2-B937-8C07E7FEAAD8}" type="pres">
      <dgm:prSet presAssocID="{F4B46E00-35C6-435D-8CBE-D9C59E51AE04}" presName="desTx" presStyleLbl="fgAcc1" presStyleIdx="2" presStyleCnt="3" custScaleX="131939">
        <dgm:presLayoutVars>
          <dgm:bulletEnabled val="1"/>
        </dgm:presLayoutVars>
      </dgm:prSet>
      <dgm:spPr/>
    </dgm:pt>
  </dgm:ptLst>
  <dgm:cxnLst>
    <dgm:cxn modelId="{79DC5F09-F344-48DD-B44A-08F533838E08}" type="presOf" srcId="{F4B46E00-35C6-435D-8CBE-D9C59E51AE04}" destId="{71348D39-A98F-4846-A175-CD9657071756}" srcOrd="0" destOrd="0" presId="urn:microsoft.com/office/officeart/2005/8/layout/process3"/>
    <dgm:cxn modelId="{D7DB870F-B747-4A97-BDEB-B2FAA40EA04A}" type="presOf" srcId="{A687BC02-E4BE-407E-9331-003BA7F75372}" destId="{6BD35876-4A9B-4E90-BC81-B09D74D9C662}" srcOrd="0" destOrd="0" presId="urn:microsoft.com/office/officeart/2005/8/layout/process3"/>
    <dgm:cxn modelId="{6D4D0118-4DA0-464F-887D-D7D587A0A586}" type="presOf" srcId="{08DADFAA-4872-41E7-B4EA-7BB81B9E57FD}" destId="{DB6729E9-BBDA-4F6D-976F-69A29A4D606D}" srcOrd="1" destOrd="0" presId="urn:microsoft.com/office/officeart/2005/8/layout/process3"/>
    <dgm:cxn modelId="{E454413E-1EC1-4A16-A1E1-928E16A9F868}" type="presOf" srcId="{4A654EE4-6B73-4216-BC99-A31EF0944452}" destId="{32D0F887-9458-499D-97A3-491CCD1A2255}" srcOrd="0" destOrd="1" presId="urn:microsoft.com/office/officeart/2005/8/layout/process3"/>
    <dgm:cxn modelId="{0542E33F-6652-43FB-AEBB-7F26085FA9D1}" srcId="{A525E0DA-E95C-4536-AAD4-41F346617EC5}" destId="{F4B46E00-35C6-435D-8CBE-D9C59E51AE04}" srcOrd="2" destOrd="0" parTransId="{83565833-B59B-45F7-BC12-09EB7A50D8BE}" sibTransId="{7C00604F-5B0C-4CCF-AF8B-79682D9F0D8E}"/>
    <dgm:cxn modelId="{FBB9375C-0321-46E8-9C6B-26D0ACF79CAD}" type="presOf" srcId="{935BAEF1-BAE4-45CC-9AED-E75DE896549C}" destId="{C76E88EA-A220-4826-A125-CDA7A7DA1B14}" srcOrd="0" destOrd="0" presId="urn:microsoft.com/office/officeart/2005/8/layout/process3"/>
    <dgm:cxn modelId="{780E035D-7503-4589-AA1C-808C5286B073}" type="presOf" srcId="{59B11086-B717-4977-A361-77E48C98E6E5}" destId="{1A71839E-38B0-422C-8FE1-2983C7771998}" srcOrd="0" destOrd="0" presId="urn:microsoft.com/office/officeart/2005/8/layout/process3"/>
    <dgm:cxn modelId="{15B69E5D-624B-4286-AAC9-CF6446C87138}" srcId="{935BAEF1-BAE4-45CC-9AED-E75DE896549C}" destId="{8F1BCB9B-7C97-4D98-A671-8517B4FA2BB1}" srcOrd="3" destOrd="0" parTransId="{3567F1EE-4C9A-40CE-8288-E3F60B59B2D4}" sibTransId="{9D8D3156-D277-4D81-BD3E-9BC9E168DBF4}"/>
    <dgm:cxn modelId="{531E3165-E9FF-48D8-94A2-49D999FF88BC}" type="presOf" srcId="{292877D6-CEFE-43E0-B6F2-3D3046BA73B2}" destId="{F91985E6-7C85-49B2-B937-8C07E7FEAAD8}" srcOrd="0" destOrd="0" presId="urn:microsoft.com/office/officeart/2005/8/layout/process3"/>
    <dgm:cxn modelId="{98E25A45-BE56-4F1B-91DB-AB47D2931841}" type="presOf" srcId="{F4B46E00-35C6-435D-8CBE-D9C59E51AE04}" destId="{9753740D-D9B3-4D71-A870-913D1E94EC98}" srcOrd="1" destOrd="0" presId="urn:microsoft.com/office/officeart/2005/8/layout/process3"/>
    <dgm:cxn modelId="{BE8B8048-DC73-4C38-B361-8B7E1DB1DEFF}" type="presOf" srcId="{59B11086-B717-4977-A361-77E48C98E6E5}" destId="{F9B5890D-DC45-410C-A892-C0957788612B}" srcOrd="1" destOrd="0" presId="urn:microsoft.com/office/officeart/2005/8/layout/process3"/>
    <dgm:cxn modelId="{2E19806E-079D-4932-ACF2-DC12C517B33F}" srcId="{59B11086-B717-4977-A361-77E48C98E6E5}" destId="{A052D91E-4FE3-45E8-8335-D35BA7C256F5}" srcOrd="0" destOrd="0" parTransId="{86AF60CD-787B-4AA8-A8C0-3CE63B61B010}" sibTransId="{5B3089CA-D7D6-414A-83A2-F775700154A0}"/>
    <dgm:cxn modelId="{2F5BED75-7EB1-4F8E-9FBF-6ED9CEA84192}" type="presOf" srcId="{1787F261-57C0-4D06-9DBE-44C121A0226D}" destId="{FCFAD1E2-A8CA-49C0-8312-8EE9A2F52EAB}" srcOrd="1" destOrd="0" presId="urn:microsoft.com/office/officeart/2005/8/layout/process3"/>
    <dgm:cxn modelId="{F0E8CB76-B20F-48F5-B3F0-62D90CDB3BAB}" type="presOf" srcId="{A525E0DA-E95C-4536-AAD4-41F346617EC5}" destId="{8BBEC001-4273-4729-98AA-4FA6156A2214}" srcOrd="0" destOrd="0" presId="urn:microsoft.com/office/officeart/2005/8/layout/process3"/>
    <dgm:cxn modelId="{02DE7977-7F34-41A5-B2D0-65800237B8C2}" type="presOf" srcId="{1787F261-57C0-4D06-9DBE-44C121A0226D}" destId="{B9DD2B14-F2A9-4057-B5D3-62E0AC1E60A1}" srcOrd="0" destOrd="0" presId="urn:microsoft.com/office/officeart/2005/8/layout/process3"/>
    <dgm:cxn modelId="{F25B9157-EC7E-4100-BC62-4334DFBFD047}" srcId="{59B11086-B717-4977-A361-77E48C98E6E5}" destId="{4A654EE4-6B73-4216-BC99-A31EF0944452}" srcOrd="1" destOrd="0" parTransId="{074F2D78-A7C1-4A43-A3D7-7D5BB5404861}" sibTransId="{73CB5BB2-CCCB-466A-B686-E404BD2D20A1}"/>
    <dgm:cxn modelId="{DFFFFE57-6014-4989-9276-5ED7A0B16FD5}" srcId="{935BAEF1-BAE4-45CC-9AED-E75DE896549C}" destId="{0AE32FE8-9A02-46F5-A825-A53DAFBDE3F5}" srcOrd="1" destOrd="0" parTransId="{7B31AB1A-D13D-46AB-B63D-2B3A9735603E}" sibTransId="{77A038A8-C16B-4A6F-B57C-F2AF7C8C7909}"/>
    <dgm:cxn modelId="{049DBD7D-5C59-4473-93A8-C7DED62BE2AB}" type="presOf" srcId="{0AE32FE8-9A02-46F5-A825-A53DAFBDE3F5}" destId="{6BD35876-4A9B-4E90-BC81-B09D74D9C662}" srcOrd="0" destOrd="1" presId="urn:microsoft.com/office/officeart/2005/8/layout/process3"/>
    <dgm:cxn modelId="{056FAA7F-92B1-4E99-AECC-8211F698B92D}" srcId="{A525E0DA-E95C-4536-AAD4-41F346617EC5}" destId="{59B11086-B717-4977-A361-77E48C98E6E5}" srcOrd="0" destOrd="0" parTransId="{9D29C8B1-4F28-4727-AA7E-1FCEA4A57DB7}" sibTransId="{1787F261-57C0-4D06-9DBE-44C121A0226D}"/>
    <dgm:cxn modelId="{EBD4F681-8A2A-4C3D-93B0-4C18E70A2F32}" srcId="{935BAEF1-BAE4-45CC-9AED-E75DE896549C}" destId="{35C9B8FA-0D7C-4FF3-A934-EA8AE7C940DE}" srcOrd="2" destOrd="0" parTransId="{3A66AF6F-6640-42A4-9FAB-F41D7A7472C4}" sibTransId="{58008D62-3718-4928-BF57-5E19A28B70AA}"/>
    <dgm:cxn modelId="{0B9BDC8C-1D02-464F-A6E5-660F2FEAF70B}" type="presOf" srcId="{935BAEF1-BAE4-45CC-9AED-E75DE896549C}" destId="{6E32FB17-55AB-4DEA-9ED3-2CADD4E2D05E}" srcOrd="1" destOrd="0" presId="urn:microsoft.com/office/officeart/2005/8/layout/process3"/>
    <dgm:cxn modelId="{DA6F4091-228B-4957-869C-188E6237EDBA}" type="presOf" srcId="{35C9B8FA-0D7C-4FF3-A934-EA8AE7C940DE}" destId="{6BD35876-4A9B-4E90-BC81-B09D74D9C662}" srcOrd="0" destOrd="2" presId="urn:microsoft.com/office/officeart/2005/8/layout/process3"/>
    <dgm:cxn modelId="{243411A1-12E4-43DA-9280-D61B3615D341}" srcId="{935BAEF1-BAE4-45CC-9AED-E75DE896549C}" destId="{A687BC02-E4BE-407E-9331-003BA7F75372}" srcOrd="0" destOrd="0" parTransId="{C689E84F-92FE-4D8E-A336-5B5485762C47}" sibTransId="{91592CE4-BAD4-4AC7-BA2A-B141674A1CFB}"/>
    <dgm:cxn modelId="{EB3CC1A5-896B-4057-944A-BA11945D51EE}" srcId="{A525E0DA-E95C-4536-AAD4-41F346617EC5}" destId="{935BAEF1-BAE4-45CC-9AED-E75DE896549C}" srcOrd="1" destOrd="0" parTransId="{D213936B-C93C-4F88-8698-8C4CC10567CB}" sibTransId="{08DADFAA-4872-41E7-B4EA-7BB81B9E57FD}"/>
    <dgm:cxn modelId="{A169D7B9-204D-459A-AA20-3EAA10609E93}" type="presOf" srcId="{A052D91E-4FE3-45E8-8335-D35BA7C256F5}" destId="{32D0F887-9458-499D-97A3-491CCD1A2255}" srcOrd="0" destOrd="0" presId="urn:microsoft.com/office/officeart/2005/8/layout/process3"/>
    <dgm:cxn modelId="{723744BA-391B-42E9-8CFB-71F98C2FC83C}" type="presOf" srcId="{08DADFAA-4872-41E7-B4EA-7BB81B9E57FD}" destId="{0FF8CDF8-563E-45B0-9597-351BA02E5EED}" srcOrd="0" destOrd="0" presId="urn:microsoft.com/office/officeart/2005/8/layout/process3"/>
    <dgm:cxn modelId="{D2E6C3BE-0D55-49FD-BB22-D2BF0DAD1C40}" srcId="{F4B46E00-35C6-435D-8CBE-D9C59E51AE04}" destId="{292877D6-CEFE-43E0-B6F2-3D3046BA73B2}" srcOrd="0" destOrd="0" parTransId="{B4AEA4BE-8EC7-473A-AE91-21BAB6128C1C}" sibTransId="{6F10F86E-09F8-487A-ADAA-173AA051DA53}"/>
    <dgm:cxn modelId="{AC149EEC-2CE5-417C-B508-2764952E589D}" type="presOf" srcId="{8F1BCB9B-7C97-4D98-A671-8517B4FA2BB1}" destId="{6BD35876-4A9B-4E90-BC81-B09D74D9C662}" srcOrd="0" destOrd="3" presId="urn:microsoft.com/office/officeart/2005/8/layout/process3"/>
    <dgm:cxn modelId="{93966066-8200-49C5-8866-48400EF683B1}" type="presParOf" srcId="{8BBEC001-4273-4729-98AA-4FA6156A2214}" destId="{4CCFFB0F-EB9F-467A-9236-BF04FEDABAD8}" srcOrd="0" destOrd="0" presId="urn:microsoft.com/office/officeart/2005/8/layout/process3"/>
    <dgm:cxn modelId="{B67542DF-3AD5-4DB7-8BF2-BE5A75B1709C}" type="presParOf" srcId="{4CCFFB0F-EB9F-467A-9236-BF04FEDABAD8}" destId="{1A71839E-38B0-422C-8FE1-2983C7771998}" srcOrd="0" destOrd="0" presId="urn:microsoft.com/office/officeart/2005/8/layout/process3"/>
    <dgm:cxn modelId="{EC03F4E5-B6C0-4443-9B65-BDE1F7787B21}" type="presParOf" srcId="{4CCFFB0F-EB9F-467A-9236-BF04FEDABAD8}" destId="{F9B5890D-DC45-410C-A892-C0957788612B}" srcOrd="1" destOrd="0" presId="urn:microsoft.com/office/officeart/2005/8/layout/process3"/>
    <dgm:cxn modelId="{C7665729-4D49-4A1B-9D78-BB61A4332205}" type="presParOf" srcId="{4CCFFB0F-EB9F-467A-9236-BF04FEDABAD8}" destId="{32D0F887-9458-499D-97A3-491CCD1A2255}" srcOrd="2" destOrd="0" presId="urn:microsoft.com/office/officeart/2005/8/layout/process3"/>
    <dgm:cxn modelId="{58F950C3-87D5-4A31-B08C-FFCB7A518785}" type="presParOf" srcId="{8BBEC001-4273-4729-98AA-4FA6156A2214}" destId="{B9DD2B14-F2A9-4057-B5D3-62E0AC1E60A1}" srcOrd="1" destOrd="0" presId="urn:microsoft.com/office/officeart/2005/8/layout/process3"/>
    <dgm:cxn modelId="{2A69EF6A-CB3F-4F5D-8FA3-61472FD10C37}" type="presParOf" srcId="{B9DD2B14-F2A9-4057-B5D3-62E0AC1E60A1}" destId="{FCFAD1E2-A8CA-49C0-8312-8EE9A2F52EAB}" srcOrd="0" destOrd="0" presId="urn:microsoft.com/office/officeart/2005/8/layout/process3"/>
    <dgm:cxn modelId="{0F886082-0C52-4E6E-88B8-2256580B064C}" type="presParOf" srcId="{8BBEC001-4273-4729-98AA-4FA6156A2214}" destId="{5E596746-1159-450C-9845-376DE801BAD1}" srcOrd="2" destOrd="0" presId="urn:microsoft.com/office/officeart/2005/8/layout/process3"/>
    <dgm:cxn modelId="{8EDE9222-A004-4220-AC7C-6BD345E0FAD9}" type="presParOf" srcId="{5E596746-1159-450C-9845-376DE801BAD1}" destId="{C76E88EA-A220-4826-A125-CDA7A7DA1B14}" srcOrd="0" destOrd="0" presId="urn:microsoft.com/office/officeart/2005/8/layout/process3"/>
    <dgm:cxn modelId="{2051D35C-4E05-4480-B142-C584E706EF3C}" type="presParOf" srcId="{5E596746-1159-450C-9845-376DE801BAD1}" destId="{6E32FB17-55AB-4DEA-9ED3-2CADD4E2D05E}" srcOrd="1" destOrd="0" presId="urn:microsoft.com/office/officeart/2005/8/layout/process3"/>
    <dgm:cxn modelId="{E075CEB3-D0A8-437C-83C3-171DC0B0B450}" type="presParOf" srcId="{5E596746-1159-450C-9845-376DE801BAD1}" destId="{6BD35876-4A9B-4E90-BC81-B09D74D9C662}" srcOrd="2" destOrd="0" presId="urn:microsoft.com/office/officeart/2005/8/layout/process3"/>
    <dgm:cxn modelId="{88F3F38E-F736-4C26-A947-600647924762}" type="presParOf" srcId="{8BBEC001-4273-4729-98AA-4FA6156A2214}" destId="{0FF8CDF8-563E-45B0-9597-351BA02E5EED}" srcOrd="3" destOrd="0" presId="urn:microsoft.com/office/officeart/2005/8/layout/process3"/>
    <dgm:cxn modelId="{E11F1512-1A81-4A24-AA6D-CA9371EF5BB7}" type="presParOf" srcId="{0FF8CDF8-563E-45B0-9597-351BA02E5EED}" destId="{DB6729E9-BBDA-4F6D-976F-69A29A4D606D}" srcOrd="0" destOrd="0" presId="urn:microsoft.com/office/officeart/2005/8/layout/process3"/>
    <dgm:cxn modelId="{065A351D-35F7-4BE6-B9A2-7B81C18345BE}" type="presParOf" srcId="{8BBEC001-4273-4729-98AA-4FA6156A2214}" destId="{FB064977-4231-44EC-B01C-3A4FAD1851CF}" srcOrd="4" destOrd="0" presId="urn:microsoft.com/office/officeart/2005/8/layout/process3"/>
    <dgm:cxn modelId="{E95A0730-7320-443D-B3AD-B4A025644B18}" type="presParOf" srcId="{FB064977-4231-44EC-B01C-3A4FAD1851CF}" destId="{71348D39-A98F-4846-A175-CD9657071756}" srcOrd="0" destOrd="0" presId="urn:microsoft.com/office/officeart/2005/8/layout/process3"/>
    <dgm:cxn modelId="{ABD320CB-E443-4B92-87BE-D2DD113D8F14}" type="presParOf" srcId="{FB064977-4231-44EC-B01C-3A4FAD1851CF}" destId="{9753740D-D9B3-4D71-A870-913D1E94EC98}" srcOrd="1" destOrd="0" presId="urn:microsoft.com/office/officeart/2005/8/layout/process3"/>
    <dgm:cxn modelId="{88FA8350-8FC2-4E34-9F41-497A2F590AC5}" type="presParOf" srcId="{FB064977-4231-44EC-B01C-3A4FAD1851CF}" destId="{F91985E6-7C85-49B2-B937-8C07E7FEAAD8}"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890D-DC45-410C-A892-C0957788612B}">
      <dsp:nvSpPr>
        <dsp:cNvPr id="0" name=""/>
        <dsp:cNvSpPr/>
      </dsp:nvSpPr>
      <dsp:spPr>
        <a:xfrm>
          <a:off x="2822"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概念模型</a:t>
          </a:r>
        </a:p>
      </dsp:txBody>
      <dsp:txXfrm>
        <a:off x="2822" y="532954"/>
        <a:ext cx="1229097" cy="463691"/>
      </dsp:txXfrm>
    </dsp:sp>
    <dsp:sp modelId="{32D0F887-9458-499D-97A3-491CCD1A2255}">
      <dsp:nvSpPr>
        <dsp:cNvPr id="0" name=""/>
        <dsp:cNvSpPr/>
      </dsp:nvSpPr>
      <dsp:spPr>
        <a:xfrm>
          <a:off x="36075" y="996645"/>
          <a:ext cx="1666077"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概念模型是按用户的观点来对数据和信息建模，主要用于数据库设计。</a:t>
          </a:r>
        </a:p>
        <a:p>
          <a:pPr marL="114300" lvl="1" indent="-114300" algn="l" defTabSz="622300">
            <a:lnSpc>
              <a:spcPct val="90000"/>
            </a:lnSpc>
            <a:spcBef>
              <a:spcPct val="0"/>
            </a:spcBef>
            <a:spcAft>
              <a:spcPct val="15000"/>
            </a:spcAft>
            <a:buChar char="•"/>
          </a:pPr>
          <a:r>
            <a:rPr lang="en-US" sz="1400" kern="1200" dirty="0"/>
            <a:t>E-R</a:t>
          </a:r>
          <a:r>
            <a:rPr lang="zh-CN" sz="1400" kern="1200" dirty="0"/>
            <a:t>概念模型</a:t>
          </a:r>
          <a:endParaRPr lang="zh-CN" altLang="en-US" sz="1400" kern="1200" dirty="0"/>
        </a:p>
      </dsp:txBody>
      <dsp:txXfrm>
        <a:off x="84873" y="1045443"/>
        <a:ext cx="1568481" cy="2436804"/>
      </dsp:txXfrm>
    </dsp:sp>
    <dsp:sp modelId="{B9DD2B14-F2A9-4057-B5D3-62E0AC1E60A1}">
      <dsp:nvSpPr>
        <dsp:cNvPr id="0" name=""/>
        <dsp:cNvSpPr/>
      </dsp:nvSpPr>
      <dsp:spPr>
        <a:xfrm>
          <a:off x="1472869" y="611795"/>
          <a:ext cx="510812" cy="306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472869" y="672997"/>
        <a:ext cx="419009" cy="183605"/>
      </dsp:txXfrm>
    </dsp:sp>
    <dsp:sp modelId="{6E32FB17-55AB-4DEA-9ED3-2CADD4E2D05E}">
      <dsp:nvSpPr>
        <dsp:cNvPr id="0" name=""/>
        <dsp:cNvSpPr/>
      </dsp:nvSpPr>
      <dsp:spPr>
        <a:xfrm>
          <a:off x="2195716"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逻辑模型</a:t>
          </a:r>
        </a:p>
      </dsp:txBody>
      <dsp:txXfrm>
        <a:off x="2195716" y="532954"/>
        <a:ext cx="1229097" cy="463691"/>
      </dsp:txXfrm>
    </dsp:sp>
    <dsp:sp modelId="{6BD35876-4A9B-4E90-BC81-B09D74D9C662}">
      <dsp:nvSpPr>
        <dsp:cNvPr id="0" name=""/>
        <dsp:cNvSpPr/>
      </dsp:nvSpPr>
      <dsp:spPr>
        <a:xfrm>
          <a:off x="2201523" y="996645"/>
          <a:ext cx="1720969"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关系模型</a:t>
          </a:r>
        </a:p>
        <a:p>
          <a:pPr marL="114300" lvl="1" indent="-114300" algn="l" defTabSz="622300">
            <a:lnSpc>
              <a:spcPct val="90000"/>
            </a:lnSpc>
            <a:spcBef>
              <a:spcPct val="0"/>
            </a:spcBef>
            <a:spcAft>
              <a:spcPct val="15000"/>
            </a:spcAft>
            <a:buChar char="•"/>
          </a:pPr>
          <a:r>
            <a:rPr lang="zh-CN" altLang="en-US" sz="1400" kern="1200" dirty="0"/>
            <a:t>层次模型</a:t>
          </a:r>
        </a:p>
        <a:p>
          <a:pPr marL="114300" lvl="1" indent="-114300" algn="l" defTabSz="622300">
            <a:lnSpc>
              <a:spcPct val="90000"/>
            </a:lnSpc>
            <a:spcBef>
              <a:spcPct val="0"/>
            </a:spcBef>
            <a:spcAft>
              <a:spcPct val="15000"/>
            </a:spcAft>
            <a:buChar char="•"/>
          </a:pPr>
          <a:r>
            <a:rPr lang="zh-CN" altLang="en-US" sz="1400" kern="1200" dirty="0"/>
            <a:t>网状模型</a:t>
          </a:r>
        </a:p>
        <a:p>
          <a:pPr marL="114300" lvl="1" indent="-114300" algn="l" defTabSz="622300">
            <a:lnSpc>
              <a:spcPct val="90000"/>
            </a:lnSpc>
            <a:spcBef>
              <a:spcPct val="0"/>
            </a:spcBef>
            <a:spcAft>
              <a:spcPct val="15000"/>
            </a:spcAft>
            <a:buChar char="•"/>
          </a:pPr>
          <a:r>
            <a:rPr lang="zh-CN" altLang="en-US" sz="1400" kern="1200" dirty="0"/>
            <a:t>面向对象模型</a:t>
          </a:r>
        </a:p>
      </dsp:txBody>
      <dsp:txXfrm>
        <a:off x="2251928" y="1047050"/>
        <a:ext cx="1620159" cy="2433590"/>
      </dsp:txXfrm>
    </dsp:sp>
    <dsp:sp modelId="{0FF8CDF8-563E-45B0-9597-351BA02E5EED}">
      <dsp:nvSpPr>
        <dsp:cNvPr id="0" name=""/>
        <dsp:cNvSpPr/>
      </dsp:nvSpPr>
      <dsp:spPr>
        <a:xfrm>
          <a:off x="3672624" y="611795"/>
          <a:ext cx="525358" cy="306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672624" y="672997"/>
        <a:ext cx="433555" cy="183605"/>
      </dsp:txXfrm>
    </dsp:sp>
    <dsp:sp modelId="{9753740D-D9B3-4D71-A870-913D1E94EC98}">
      <dsp:nvSpPr>
        <dsp:cNvPr id="0" name=""/>
        <dsp:cNvSpPr/>
      </dsp:nvSpPr>
      <dsp:spPr>
        <a:xfrm>
          <a:off x="4416056"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物理模型</a:t>
          </a:r>
        </a:p>
      </dsp:txBody>
      <dsp:txXfrm>
        <a:off x="4416056" y="532954"/>
        <a:ext cx="1229097" cy="463691"/>
      </dsp:txXfrm>
    </dsp:sp>
    <dsp:sp modelId="{F91985E6-7C85-49B2-B937-8C07E7FEAAD8}">
      <dsp:nvSpPr>
        <dsp:cNvPr id="0" name=""/>
        <dsp:cNvSpPr/>
      </dsp:nvSpPr>
      <dsp:spPr>
        <a:xfrm>
          <a:off x="4471518" y="996645"/>
          <a:ext cx="1621658"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物理模型是对数据最底层的抽象，它描述数据在磁盘上的存储方式和存取方法。</a:t>
          </a:r>
        </a:p>
      </dsp:txBody>
      <dsp:txXfrm>
        <a:off x="4519015" y="1044142"/>
        <a:ext cx="1526664" cy="24394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228F0348-EDBC-4C79-BD13-0D73DC56D530}"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6CBC975E-624D-4D21-9BC9-0A36EB6955C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6356DF9-DDDA-4B7A-9322-81DB99D39756}" type="datetimeFigureOut">
              <a:rPr lang="zh-CN" altLang="en-US"/>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fld id="{1B1B307D-0303-4F53-B1A8-026D49FDF3B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A31CD87F-3588-49D7-ADE2-FF6467C37D2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615FF4F5-9371-476A-BE04-93AB41AD12A4}"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E7DBBCCF-BC77-45AE-A54B-CC24FCD3591A}"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349919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314857"/>
            <a:ext cx="7772400" cy="1372744"/>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2709541"/>
            <a:ext cx="7772400" cy="900056"/>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3715898"/>
            <a:ext cx="9147765" cy="1434509"/>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fld id="{65E124E7-17E9-4D82-BE90-ED58B487BE81}" type="datetime1">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BEEFFB48-3C70-474D-87EA-79DA1E55DA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11341"/>
            <a:ext cx="8229600" cy="3290569"/>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F7C98A37-525A-4EB1-BC0F-5DCE68399ED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2EF14CF-40F9-4E8E-9F52-3AFA34CBBB05}" type="slidenum">
              <a:rPr lang="zh-CN" altLang="en-US" smtClean="0"/>
            </a:fld>
            <a:endParaRPr lang="zh-CN" alt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6045"/>
            <a:ext cx="1777470" cy="4195866"/>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6044"/>
            <a:ext cx="6324600" cy="419586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B595DA99-E6B6-4EDF-9388-C0CF1027696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64E41F1D-E065-463C-9CB9-DB4BFB246384}"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829330B0-B26C-484E-AA17-842CBA519CDE}"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50F6F033-B35E-4DD3-99D3-3F5E45161083}"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630A85E2-EFA6-4092-838D-DDE076E64B21}"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7F108226-9618-4D5E-A38F-F652B461696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D6169937-4220-4487-BFE4-1694849C45C5}"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56D613C4-9262-46AF-A451-7E1F5B114480}"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08205924-4EB0-487B-B391-C8F0F4C8E380}"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9FF4AC5A-7E8B-4EF8-ACB7-74F8E6CEE484}"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9CD7D8DA-9682-4F1B-9951-8449EC3D79D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773FDDB4-EC27-4287-9872-9F29EA09F8A8}"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B6DF4F02-2D59-4C93-B335-5716A3EC578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795031"/>
            <a:ext cx="7772400" cy="1372023"/>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199464"/>
            <a:ext cx="4572000" cy="1091503"/>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a:defRPr/>
            </a:pPr>
            <a:fld id="{34E1BBC1-604F-4E19-810F-26B038F80224}"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EBD3547A-7B02-4894-A4A2-70FA01857AC8}" type="slidenum">
              <a:rPr lang="zh-CN" altLang="en-US" smtClean="0"/>
            </a:fld>
            <a:endParaRPr lang="zh-CN" altLang="en-US"/>
          </a:p>
        </p:txBody>
      </p:sp>
      <p:sp>
        <p:nvSpPr>
          <p:cNvPr id="7" name="燕尾形 6"/>
          <p:cNvSpPr/>
          <p:nvPr/>
        </p:nvSpPr>
        <p:spPr>
          <a:xfrm>
            <a:off x="3636680"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95AB9877-51CA-43BC-9F11-FD08DB65AB65}"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A4508DEB-06FB-4257-8CF4-84950F1EA243}"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
        <p:nvSpPr>
          <p:cNvPr id="9" name="矩形 8"/>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51"/>
            <a:ext cx="8229600" cy="857515"/>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058904"/>
            <a:ext cx="4040188"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9" y="4058904"/>
            <a:ext cx="4041775"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083556"/>
            <a:ext cx="4040188" cy="2957235"/>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8" y="1083556"/>
            <a:ext cx="4041775" cy="2957235"/>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E6FDD104-F6A8-45DC-9218-9F1C4298A75B}" type="datetime1">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9F226D3E-C650-4497-AEA9-F11572F1F9FE}" type="slidenum">
              <a:rPr lang="zh-CN" altLang="en-US" smtClean="0"/>
            </a:fld>
            <a:endParaRPr lang="zh-CN" altLang="en-US"/>
          </a:p>
        </p:txBody>
      </p:sp>
      <p:sp>
        <p:nvSpPr>
          <p:cNvPr id="10" name="矩形 9"/>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B200B030-8F77-4C0E-94AE-1D2F6E500E51}"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B51F5A74-D84F-47B6-8B93-3B8945278773}"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A0428EF-A435-4C19-A83A-DCD493592CA2}" type="datetime1">
              <a:rPr lang="zh-CN" altLang="en-US" smtClean="0"/>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AC9730D6-B572-4D6D-8939-EB6B49B081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8729"/>
            <a:ext cx="7481776" cy="343006"/>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4017566"/>
            <a:ext cx="3974592" cy="686012"/>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05803"/>
            <a:ext cx="7479792" cy="3430059"/>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4807442"/>
            <a:ext cx="1920240" cy="274405"/>
          </a:xfrm>
        </p:spPr>
        <p:txBody>
          <a:bodyPr/>
          <a:lstStyle/>
          <a:p>
            <a:pPr>
              <a:defRPr/>
            </a:pPr>
            <a:fld id="{0E4E7EA8-1628-4934-820D-08E2A0844253}"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DD7AA01C-53FA-4846-B136-E4938FC79375}" type="slidenum">
              <a:rPr lang="zh-CN" altLang="en-US" smtClean="0"/>
            </a:fld>
            <a:endParaRPr lang="zh-CN" altLang="en-US"/>
          </a:p>
        </p:txBody>
      </p:sp>
      <p:sp>
        <p:nvSpPr>
          <p:cNvPr id="8" name="矩形 7"/>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4083812"/>
            <a:ext cx="7162800" cy="48632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42520"/>
            <a:ext cx="8686800" cy="329285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fld id="{8DE5B012-8FC7-4636-857B-1023B09E85B1}" type="datetime1">
              <a:rPr lang="zh-CN" altLang="en-US" smtClean="0"/>
            </a:fld>
            <a:endParaRPr lang="zh-CN" altLang="en-US"/>
          </a:p>
        </p:txBody>
      </p:sp>
      <p:sp>
        <p:nvSpPr>
          <p:cNvPr id="6" name="页脚占位符 5"/>
          <p:cNvSpPr>
            <a:spLocks noGrp="1"/>
          </p:cNvSpPr>
          <p:nvPr>
            <p:ph type="ftr" sz="quarter" idx="11"/>
          </p:nvPr>
        </p:nvSpPr>
        <p:spPr>
          <a:xfrm>
            <a:off x="4380075" y="4807442"/>
            <a:ext cx="2350681" cy="273928"/>
          </a:xfrm>
        </p:spPr>
        <p:txBody>
          <a:bodyPr/>
          <a:lstStyle>
            <a:lvl1pPr>
              <a:defRPr>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C27C45C5-C209-4CAA-B794-49BD90ED741D}" type="slidenum">
              <a:rPr lang="zh-CN" altLang="en-US" smtClean="0"/>
            </a:fld>
            <a:endParaRPr lang="zh-CN" altLang="en-US"/>
          </a:p>
        </p:txBody>
      </p:sp>
      <p:sp>
        <p:nvSpPr>
          <p:cNvPr id="2" name="标题 1"/>
          <p:cNvSpPr>
            <a:spLocks noGrp="1"/>
          </p:cNvSpPr>
          <p:nvPr>
            <p:ph type="title"/>
          </p:nvPr>
        </p:nvSpPr>
        <p:spPr>
          <a:xfrm>
            <a:off x="228600" y="3649968"/>
            <a:ext cx="8075432" cy="42213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4344782"/>
            <a:ext cx="3402314" cy="81090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矩形 13"/>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任意多边形 12"/>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4344782"/>
            <a:ext cx="3402314" cy="810901"/>
          </a:xfrm>
          <a:prstGeom prst="rtTriangle">
            <a:avLst/>
          </a:prstGeom>
          <a:blipFill>
            <a:blip r:embed="rId2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06043"/>
            <a:ext cx="8229600" cy="857515"/>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111340"/>
            <a:ext cx="8229600" cy="339552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4807442"/>
            <a:ext cx="1920240" cy="274405"/>
          </a:xfrm>
          <a:prstGeom prst="rect">
            <a:avLst/>
          </a:prstGeom>
        </p:spPr>
        <p:txBody>
          <a:bodyPr vert="horz" anchor="b"/>
          <a:lstStyle>
            <a:lvl1pPr algn="l" eaLnBrk="1" latinLnBrk="0" hangingPunct="1">
              <a:defRPr kumimoji="0" sz="1000">
                <a:solidFill>
                  <a:schemeClr val="tx1"/>
                </a:solidFill>
              </a:defRPr>
            </a:lvl1pPr>
          </a:lstStyle>
          <a:p>
            <a:pPr>
              <a:defRPr/>
            </a:pPr>
            <a:fld id="{B595DA99-E6B6-4EDF-9388-C0CF10276961}" type="datetime1">
              <a:rPr lang="zh-CN" altLang="en-US" smtClean="0"/>
            </a:fld>
            <a:endParaRPr lang="zh-CN" altLang="en-US"/>
          </a:p>
        </p:txBody>
      </p:sp>
      <p:sp>
        <p:nvSpPr>
          <p:cNvPr id="22" name="页脚占位符 21"/>
          <p:cNvSpPr>
            <a:spLocks noGrp="1"/>
          </p:cNvSpPr>
          <p:nvPr>
            <p:ph type="ftr" sz="quarter" idx="3"/>
          </p:nvPr>
        </p:nvSpPr>
        <p:spPr>
          <a:xfrm>
            <a:off x="4380075" y="4807442"/>
            <a:ext cx="2350681" cy="273928"/>
          </a:xfrm>
          <a:prstGeom prst="rect">
            <a:avLst/>
          </a:prstGeom>
        </p:spPr>
        <p:txBody>
          <a:bodyPr vert="horz" anchor="b"/>
          <a:lstStyle>
            <a:lvl1pPr algn="r" eaLnBrk="1" latinLnBrk="0" hangingPunct="1">
              <a:defRPr kumimoji="0" sz="1000">
                <a:solidFill>
                  <a:schemeClr val="tx1"/>
                </a:solidFill>
              </a:defRPr>
            </a:lvl1pPr>
          </a:lstStyle>
          <a:p>
            <a:pPr>
              <a:defRPr/>
            </a:pPr>
            <a:endParaRPr lang="zh-CN" altLang="en-US"/>
          </a:p>
        </p:txBody>
      </p:sp>
      <p:sp>
        <p:nvSpPr>
          <p:cNvPr id="18" name="灯片编号占位符 17"/>
          <p:cNvSpPr>
            <a:spLocks noGrp="1"/>
          </p:cNvSpPr>
          <p:nvPr>
            <p:ph type="sldNum" sz="quarter" idx="4"/>
          </p:nvPr>
        </p:nvSpPr>
        <p:spPr>
          <a:xfrm>
            <a:off x="8647272" y="4807442"/>
            <a:ext cx="365760" cy="273928"/>
          </a:xfrm>
          <a:prstGeom prst="rect">
            <a:avLst/>
          </a:prstGeom>
        </p:spPr>
        <p:txBody>
          <a:bodyPr vert="horz" anchor="b"/>
          <a:lstStyle>
            <a:lvl1pPr algn="r" eaLnBrk="1" latinLnBrk="0" hangingPunct="1">
              <a:defRPr kumimoji="0" sz="1000" b="0">
                <a:solidFill>
                  <a:schemeClr val="tx1"/>
                </a:solidFill>
              </a:defRPr>
            </a:lvl1pPr>
          </a:lstStyle>
          <a:p>
            <a:fld id="{64E41F1D-E065-463C-9CB9-DB4BFB24638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slide" Target="slide21.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月亮门 moon gate">
            <a:hlinkClick r:id="" action="ppaction://media"/>
          </p:cNvPr>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0875" y="1293814"/>
            <a:ext cx="573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114804" y="1903412"/>
            <a:ext cx="4856205" cy="900246"/>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t>第一章程</a:t>
            </a:r>
            <a:r>
              <a:rPr lang="zh-CN" altLang="zh-CN" sz="3600" b="1" dirty="0"/>
              <a:t>数据库基础</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2560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477840"/>
            <a:ext cx="436086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H_Entry_1"/>
          <p:cNvSpPr txBox="1"/>
          <p:nvPr>
            <p:custDataLst>
              <p:tags r:id="rId3"/>
            </p:custDataLst>
          </p:nvPr>
        </p:nvSpPr>
        <p:spPr>
          <a:xfrm>
            <a:off x="4114800" y="477838"/>
            <a:ext cx="5029200" cy="55562"/>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3"/>
          </a:solidFill>
          <a:ln>
            <a:solidFill>
              <a:schemeClr val="accent3"/>
            </a:solidFill>
          </a:ln>
        </p:spPr>
        <p:txBody>
          <a:bodyPr lIns="54000" tIns="0" rIns="216000" bIns="0" anchor="ctr">
            <a:normAutofit fontScale="25000" lnSpcReduction="20000"/>
          </a:bodyPr>
          <a:lstStyle/>
          <a:p>
            <a:pPr algn="ctr" eaLnBrk="1" fontAlgn="auto" hangingPunct="1">
              <a:spcBef>
                <a:spcPts val="0"/>
              </a:spcBef>
              <a:spcAft>
                <a:spcPts val="0"/>
              </a:spcAft>
              <a:defRPr/>
            </a:pPr>
            <a:endParaRPr lang="en-US" altLang="zh-CN"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607" name="MH_Entry_3">
            <a:hlinkClick r:id="rId4" action="ppaction://hlinksldjump"/>
          </p:cNvPr>
          <p:cNvSpPr/>
          <p:nvPr>
            <p:custDataLst>
              <p:tags r:id="rId5"/>
            </p:custDataLst>
          </p:nvPr>
        </p:nvSpPr>
        <p:spPr bwMode="auto">
          <a:xfrm>
            <a:off x="4114800" y="660402"/>
            <a:ext cx="5029200" cy="55563"/>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08" name="MH_Entry_4"/>
          <p:cNvSpPr/>
          <p:nvPr>
            <p:custDataLst>
              <p:tags r:id="rId6"/>
            </p:custDataLst>
          </p:nvPr>
        </p:nvSpPr>
        <p:spPr bwMode="auto">
          <a:xfrm>
            <a:off x="4114800" y="4116388"/>
            <a:ext cx="5029200" cy="57150"/>
          </a:xfrm>
          <a:custGeom>
            <a:avLst/>
            <a:gdLst>
              <a:gd name="T0" fmla="*/ 0 w 2773194"/>
              <a:gd name="T1" fmla="*/ 0 h 253350"/>
              <a:gd name="T2" fmla="*/ 3548515 w 2773194"/>
              <a:gd name="T3" fmla="*/ 0 h 253350"/>
              <a:gd name="T4" fmla="*/ 3923225 w 2773194"/>
              <a:gd name="T5" fmla="*/ 4409 h 253350"/>
              <a:gd name="T6" fmla="*/ 0 w 2773194"/>
              <a:gd name="T7" fmla="*/ 4409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2"/>
          </a:solidFill>
          <a:ln w="9525">
            <a:solidFill>
              <a:schemeClr val="accent2"/>
            </a:solidFill>
            <a:miter lim="800000"/>
          </a:ln>
        </p:spPr>
        <p:txBody>
          <a:bodyPr lIns="54000" tIns="0" rIns="216000" bIns="0" anchor="ctr"/>
          <a:lstStyle/>
          <a:p>
            <a:endParaRPr lang="zh-CN" altLang="en-US"/>
          </a:p>
        </p:txBody>
      </p:sp>
      <p:sp>
        <p:nvSpPr>
          <p:cNvPr id="25609" name="MH_Entry_3">
            <a:hlinkClick r:id="rId4" action="ppaction://hlinksldjump"/>
          </p:cNvPr>
          <p:cNvSpPr/>
          <p:nvPr>
            <p:custDataLst>
              <p:tags r:id="rId7"/>
            </p:custDataLst>
          </p:nvPr>
        </p:nvSpPr>
        <p:spPr bwMode="auto">
          <a:xfrm>
            <a:off x="4114800" y="4300538"/>
            <a:ext cx="5029200" cy="55562"/>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1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8E46018-1C93-4F60-AC95-B4AE4F26A491}"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TextBox 5"/>
          <p:cNvSpPr txBox="1"/>
          <p:nvPr/>
        </p:nvSpPr>
        <p:spPr>
          <a:xfrm>
            <a:off x="4114483" y="2933066"/>
            <a:ext cx="3949700" cy="622300"/>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fontAlgn="auto" hangingPunct="1">
              <a:lnSpc>
                <a:spcPct val="150000"/>
              </a:lnSpc>
              <a:spcBef>
                <a:spcPts val="0"/>
              </a:spcBef>
              <a:spcAft>
                <a:spcPts val="0"/>
              </a:spcAft>
              <a:defRPr/>
            </a:pPr>
            <a:r>
              <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rPr>
              <a:t>演讲人：陈秋劲</a:t>
            </a:r>
            <a:endPar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graphicFrame>
        <p:nvGraphicFramePr>
          <p:cNvPr id="6" name="表格 5"/>
          <p:cNvGraphicFramePr>
            <a:graphicFrameLocks noGrp="1"/>
          </p:cNvGraphicFramePr>
          <p:nvPr>
            <p:custDataLst>
              <p:tags r:id="rId1"/>
            </p:custDataLst>
          </p:nvPr>
        </p:nvGraphicFramePr>
        <p:xfrm>
          <a:off x="2670810" y="1860391"/>
          <a:ext cx="4165600" cy="984250"/>
        </p:xfrm>
        <a:graphic>
          <a:graphicData uri="http://schemas.openxmlformats.org/drawingml/2006/table">
            <a:tbl>
              <a:tblPr firstRow="1" firstCol="1" bandRow="1"/>
              <a:tblGrid>
                <a:gridCol w="966470"/>
                <a:gridCol w="966470"/>
                <a:gridCol w="1157605"/>
                <a:gridCol w="1075055"/>
              </a:tblGrid>
              <a:tr h="243205">
                <a:tc rowSpan="2">
                  <a:txBody>
                    <a:bodyPr/>
                    <a:lstStyle/>
                    <a:p>
                      <a:pPr indent="266700" algn="ctr">
                        <a:spcAft>
                          <a:spcPts val="0"/>
                        </a:spcAft>
                      </a:pPr>
                      <a:r>
                        <a:rPr lang="zh-CN" sz="1050" dirty="0">
                          <a:effectLst/>
                          <a:latin typeface="宋体" panose="02010600030101010101" pitchFamily="2" charset="-122"/>
                          <a:cs typeface="宋体" panose="02010600030101010101" pitchFamily="2" charset="-122"/>
                        </a:rPr>
                        <a:t>姓名</a:t>
                      </a:r>
                      <a:endParaRPr lang="zh-CN" sz="1200" dirty="0">
                        <a:effectLst/>
                        <a:latin typeface="宋体" panose="02010600030101010101" pitchFamily="2" charset="-122"/>
                        <a:cs typeface="宋体" panose="02010600030101010101" pitchFamily="2" charset="-122"/>
                      </a:endParaRPr>
                    </a:p>
                  </a:txBody>
                  <a:tcPr marL="0" marR="0" marT="0" marB="0" anchor="ctr" anchorCtr="1">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6700" algn="ctr">
                        <a:spcAft>
                          <a:spcPts val="0"/>
                        </a:spcAft>
                      </a:pPr>
                      <a:r>
                        <a:rPr lang="zh-CN" sz="1050" dirty="0">
                          <a:effectLst/>
                          <a:latin typeface="宋体" panose="02010600030101010101" pitchFamily="2" charset="-122"/>
                          <a:cs typeface="宋体" panose="02010600030101010101" pitchFamily="2" charset="-122"/>
                        </a:rPr>
                        <a:t>所在学院</a:t>
                      </a:r>
                      <a:endParaRPr lang="zh-CN" sz="1200" dirty="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6700" algn="ctr">
                        <a:spcAft>
                          <a:spcPts val="0"/>
                        </a:spcAft>
                      </a:pPr>
                      <a:r>
                        <a:rPr lang="zh-CN" sz="1050">
                          <a:effectLst/>
                          <a:latin typeface="宋体" panose="02010600030101010101" pitchFamily="2" charset="-122"/>
                          <a:cs typeface="宋体" panose="02010600030101010101" pitchFamily="2" charset="-122"/>
                        </a:rPr>
                        <a:t>成绩</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251460">
                <a:tc vMerge="1">
                  <a:tcPr/>
                </a:tc>
                <a:tc vMerge="1">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云操作系统</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数据库</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680">
                <a:tc>
                  <a:txBody>
                    <a:bodyPr/>
                    <a:lstStyle/>
                    <a:p>
                      <a:pPr indent="266700" algn="ctr">
                        <a:spcAft>
                          <a:spcPts val="0"/>
                        </a:spcAft>
                      </a:pPr>
                      <a:r>
                        <a:rPr lang="zh-CN" sz="1050">
                          <a:effectLst/>
                          <a:latin typeface="宋体" panose="02010600030101010101" pitchFamily="2" charset="-122"/>
                          <a:cs typeface="宋体" panose="02010600030101010101" pitchFamily="2" charset="-122"/>
                        </a:rPr>
                        <a:t>朱博</a:t>
                      </a:r>
                      <a:endParaRPr lang="zh-CN" sz="1200">
                        <a:effectLst/>
                        <a:latin typeface="宋体" panose="02010600030101010101" pitchFamily="2" charset="-122"/>
                        <a:cs typeface="宋体" panose="02010600030101010101" pitchFamily="2" charset="-122"/>
                      </a:endParaRPr>
                    </a:p>
                  </a:txBody>
                  <a:tcPr marL="0" marR="0" marT="0" marB="0" anchor="ctr" anchorCtr="1">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计算机学院</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dirty="0">
                          <a:effectLst/>
                          <a:latin typeface="宋体" panose="02010600030101010101" pitchFamily="2" charset="-122"/>
                          <a:cs typeface="宋体" panose="02010600030101010101" pitchFamily="2" charset="-122"/>
                        </a:rPr>
                        <a:t>86</a:t>
                      </a:r>
                      <a:endParaRPr lang="zh-CN" sz="1200" dirty="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a:effectLst/>
                          <a:latin typeface="宋体" panose="02010600030101010101" pitchFamily="2" charset="-122"/>
                          <a:cs typeface="宋体" panose="02010600030101010101" pitchFamily="2" charset="-122"/>
                        </a:rPr>
                        <a:t>83</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05">
                <a:tc>
                  <a:txBody>
                    <a:bodyPr/>
                    <a:lstStyle/>
                    <a:p>
                      <a:pPr indent="266700" algn="ctr">
                        <a:spcAft>
                          <a:spcPts val="0"/>
                        </a:spcAft>
                      </a:pPr>
                      <a:r>
                        <a:rPr lang="zh-CN" sz="1050">
                          <a:effectLst/>
                          <a:latin typeface="宋体" panose="02010600030101010101" pitchFamily="2" charset="-122"/>
                          <a:cs typeface="宋体" panose="02010600030101010101" pitchFamily="2" charset="-122"/>
                        </a:rPr>
                        <a:t>龙婷秀</a:t>
                      </a:r>
                      <a:endParaRPr lang="zh-CN" sz="1200">
                        <a:effectLst/>
                        <a:latin typeface="宋体" panose="02010600030101010101" pitchFamily="2" charset="-122"/>
                        <a:cs typeface="宋体" panose="02010600030101010101" pitchFamily="2" charset="-122"/>
                      </a:endParaRPr>
                    </a:p>
                  </a:txBody>
                  <a:tcPr marL="0" marR="0" marT="0" marB="0" anchor="ctr" anchorCtr="1">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dirty="0">
                          <a:effectLst/>
                          <a:latin typeface="宋体" panose="02010600030101010101" pitchFamily="2" charset="-122"/>
                          <a:cs typeface="宋体" panose="02010600030101010101" pitchFamily="2" charset="-122"/>
                        </a:rPr>
                        <a:t>计算机学院</a:t>
                      </a:r>
                      <a:endParaRPr lang="zh-CN" sz="1200" dirty="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a:effectLst/>
                          <a:latin typeface="宋体" panose="02010600030101010101" pitchFamily="2" charset="-122"/>
                          <a:cs typeface="宋体" panose="02010600030101010101" pitchFamily="2" charset="-122"/>
                        </a:rPr>
                        <a:t>61</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a:effectLst/>
                          <a:latin typeface="宋体" panose="02010600030101010101" pitchFamily="2" charset="-122"/>
                          <a:cs typeface="宋体" panose="02010600030101010101" pitchFamily="2" charset="-122"/>
                        </a:rPr>
                        <a:t>69</a:t>
                      </a:r>
                      <a:endParaRPr lang="zh-CN" sz="1200">
                        <a:effectLst/>
                        <a:latin typeface="宋体" panose="02010600030101010101" pitchFamily="2" charset="-122"/>
                        <a:cs typeface="宋体" panose="02010600030101010101" pitchFamily="2" charset="-122"/>
                      </a:endParaRPr>
                    </a:p>
                  </a:txBody>
                  <a:tcPr marL="0" marR="0" marT="0" marB="0" anchor="ctr" anchorCtr="1">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2"/>
            </p:custDataLst>
          </p:nvPr>
        </p:nvGraphicFramePr>
        <p:xfrm>
          <a:off x="2740041" y="3521618"/>
          <a:ext cx="4096385" cy="851535"/>
        </p:xfrm>
        <a:graphic>
          <a:graphicData uri="http://schemas.openxmlformats.org/drawingml/2006/table">
            <a:tbl>
              <a:tblPr firstRow="1" firstCol="1" bandRow="1"/>
              <a:tblGrid>
                <a:gridCol w="822960"/>
                <a:gridCol w="1109980"/>
                <a:gridCol w="1235075"/>
                <a:gridCol w="928370"/>
              </a:tblGrid>
              <a:tr h="320040">
                <a:tc>
                  <a:txBody>
                    <a:bodyPr/>
                    <a:lstStyle/>
                    <a:p>
                      <a:pPr indent="266700" algn="ctr">
                        <a:spcAft>
                          <a:spcPts val="0"/>
                        </a:spcAft>
                      </a:pPr>
                      <a:r>
                        <a:rPr lang="zh-CN" sz="1050">
                          <a:effectLst/>
                          <a:latin typeface="宋体" panose="02010600030101010101" pitchFamily="2" charset="-122"/>
                          <a:cs typeface="宋体" panose="02010600030101010101" pitchFamily="2" charset="-122"/>
                        </a:rPr>
                        <a:t>姓名</a:t>
                      </a:r>
                      <a:endParaRPr lang="zh-CN" sz="1200">
                        <a:effectLst/>
                        <a:latin typeface="宋体" panose="02010600030101010101" pitchFamily="2" charset="-122"/>
                        <a:cs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所在学院</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云操作系统</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数据库</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380">
                <a:tc>
                  <a:txBody>
                    <a:bodyPr/>
                    <a:lstStyle/>
                    <a:p>
                      <a:pPr indent="266700" algn="ctr">
                        <a:spcAft>
                          <a:spcPts val="0"/>
                        </a:spcAft>
                      </a:pPr>
                      <a:r>
                        <a:rPr lang="zh-CN" sz="1050">
                          <a:effectLst/>
                          <a:latin typeface="宋体" panose="02010600030101010101" pitchFamily="2" charset="-122"/>
                          <a:cs typeface="宋体" panose="02010600030101010101" pitchFamily="2" charset="-122"/>
                        </a:rPr>
                        <a:t>朱博</a:t>
                      </a:r>
                      <a:endParaRPr lang="zh-CN" sz="1200">
                        <a:effectLst/>
                        <a:latin typeface="宋体" panose="02010600030101010101" pitchFamily="2" charset="-122"/>
                        <a:cs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计算机学院</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a:effectLst/>
                          <a:latin typeface="宋体" panose="02010600030101010101" pitchFamily="2" charset="-122"/>
                          <a:cs typeface="宋体" panose="02010600030101010101" pitchFamily="2" charset="-122"/>
                        </a:rPr>
                        <a:t>86</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dirty="0">
                          <a:effectLst/>
                          <a:latin typeface="宋体" panose="02010600030101010101" pitchFamily="2" charset="-122"/>
                          <a:cs typeface="宋体" panose="02010600030101010101" pitchFamily="2" charset="-122"/>
                        </a:rPr>
                        <a:t>83</a:t>
                      </a:r>
                      <a:endParaRPr lang="zh-CN" sz="1200" dirty="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115">
                <a:tc>
                  <a:txBody>
                    <a:bodyPr/>
                    <a:lstStyle/>
                    <a:p>
                      <a:pPr indent="266700" algn="ctr">
                        <a:spcAft>
                          <a:spcPts val="0"/>
                        </a:spcAft>
                      </a:pPr>
                      <a:r>
                        <a:rPr lang="zh-CN" sz="1050">
                          <a:effectLst/>
                          <a:latin typeface="宋体" panose="02010600030101010101" pitchFamily="2" charset="-122"/>
                          <a:cs typeface="宋体" panose="02010600030101010101" pitchFamily="2" charset="-122"/>
                        </a:rPr>
                        <a:t>龙婷秀</a:t>
                      </a:r>
                      <a:endParaRPr lang="zh-CN" sz="1200">
                        <a:effectLst/>
                        <a:latin typeface="宋体" panose="02010600030101010101" pitchFamily="2" charset="-122"/>
                        <a:cs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050">
                          <a:effectLst/>
                          <a:latin typeface="宋体" panose="02010600030101010101" pitchFamily="2" charset="-122"/>
                          <a:cs typeface="宋体" panose="02010600030101010101" pitchFamily="2" charset="-122"/>
                        </a:rPr>
                        <a:t>计算机学院</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a:effectLst/>
                          <a:latin typeface="宋体" panose="02010600030101010101" pitchFamily="2" charset="-122"/>
                          <a:cs typeface="宋体" panose="02010600030101010101" pitchFamily="2" charset="-122"/>
                        </a:rPr>
                        <a:t>61</a:t>
                      </a:r>
                      <a:endParaRPr lang="zh-CN" sz="120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050" dirty="0">
                          <a:effectLst/>
                          <a:latin typeface="宋体" panose="02010600030101010101" pitchFamily="2" charset="-122"/>
                          <a:cs typeface="宋体" panose="02010600030101010101" pitchFamily="2" charset="-122"/>
                        </a:rPr>
                        <a:t>69</a:t>
                      </a:r>
                      <a:endParaRPr lang="zh-CN" sz="1200" dirty="0">
                        <a:effectLst/>
                        <a:latin typeface="宋体" panose="02010600030101010101" pitchFamily="2" charset="-122"/>
                        <a:cs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1822445" y="624243"/>
            <a:ext cx="582183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9875" algn="l"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例如表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中，成绩这个属性可以分割为云操作系统和数据库两个成绩，这个表是复合表，不是二维表，这样的关系在数据库中不允许存在。将表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进行重新设计，形成如表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所示就可以了。</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9" name="矩形 8"/>
          <p:cNvSpPr/>
          <p:nvPr/>
        </p:nvSpPr>
        <p:spPr>
          <a:xfrm>
            <a:off x="3742777" y="1490974"/>
            <a:ext cx="1721946" cy="369332"/>
          </a:xfrm>
          <a:prstGeom prst="rect">
            <a:avLst/>
          </a:prstGeom>
        </p:spPr>
        <p:txBody>
          <a:bodyPr wrap="none">
            <a:spAutoFit/>
          </a:bodyPr>
          <a:lstStyle/>
          <a:p>
            <a:pPr lvl="0" indent="266700"/>
            <a:r>
              <a:rPr lang="zh-CN" altLang="en-US" dirty="0">
                <a:cs typeface="宋体" panose="02010600030101010101" pitchFamily="2" charset="-122"/>
              </a:rPr>
              <a:t>表</a:t>
            </a:r>
            <a:r>
              <a:rPr lang="en-US" altLang="zh-CN" dirty="0">
                <a:cs typeface="宋体" panose="02010600030101010101" pitchFamily="2" charset="-122"/>
              </a:rPr>
              <a:t>1.3 </a:t>
            </a:r>
            <a:r>
              <a:rPr lang="zh-CN" altLang="en-US" dirty="0">
                <a:cs typeface="宋体" panose="02010600030101010101" pitchFamily="2" charset="-122"/>
              </a:rPr>
              <a:t>复合表</a:t>
            </a:r>
            <a:endParaRPr lang="zh-CN" altLang="en-US" sz="800" dirty="0"/>
          </a:p>
        </p:txBody>
      </p:sp>
      <p:sp>
        <p:nvSpPr>
          <p:cNvPr id="10" name="矩形 9"/>
          <p:cNvSpPr/>
          <p:nvPr/>
        </p:nvSpPr>
        <p:spPr>
          <a:xfrm>
            <a:off x="3813931" y="3151924"/>
            <a:ext cx="1721946" cy="369332"/>
          </a:xfrm>
          <a:prstGeom prst="rect">
            <a:avLst/>
          </a:prstGeom>
        </p:spPr>
        <p:txBody>
          <a:bodyPr wrap="none">
            <a:spAutoFit/>
          </a:bodyPr>
          <a:lstStyle/>
          <a:p>
            <a:pPr lvl="0" indent="266700"/>
            <a:r>
              <a:rPr lang="zh-CN" altLang="en-US" dirty="0">
                <a:cs typeface="宋体" panose="02010600030101010101" pitchFamily="2" charset="-122"/>
              </a:rPr>
              <a:t>表</a:t>
            </a:r>
            <a:r>
              <a:rPr lang="en-US" altLang="zh-CN" dirty="0">
                <a:cs typeface="宋体" panose="02010600030101010101" pitchFamily="2" charset="-122"/>
              </a:rPr>
              <a:t>1.4 </a:t>
            </a:r>
            <a:r>
              <a:rPr lang="zh-CN" altLang="en-US" dirty="0">
                <a:cs typeface="宋体" panose="02010600030101010101" pitchFamily="2" charset="-122"/>
              </a:rPr>
              <a:t>二维表</a:t>
            </a:r>
            <a:endParaRPr lang="zh-CN" alt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1600" dirty="0"/>
              <a:t>在概念模型的设计中得到的</a:t>
            </a:r>
            <a:r>
              <a:rPr lang="en-US" altLang="zh-CN" sz="1600" dirty="0"/>
              <a:t>E-R</a:t>
            </a:r>
            <a:r>
              <a:rPr lang="zh-CN" altLang="zh-CN" sz="1600" dirty="0"/>
              <a:t>图是由实体、属性和联系三部分组成的，而关系模型设计的结果是一组关系模式的集合，所以要将</a:t>
            </a:r>
            <a:r>
              <a:rPr lang="en-US" altLang="zh-CN" sz="1600" dirty="0"/>
              <a:t>E-R</a:t>
            </a:r>
            <a:r>
              <a:rPr lang="zh-CN" altLang="zh-CN" sz="1600" dirty="0"/>
              <a:t>图转化为关系模型，实际上就是将实体、属性和联系转换成为关系模式。转换遵循的原则如下。</a:t>
            </a:r>
            <a:endParaRPr lang="zh-CN" altLang="zh-CN" sz="1600" dirty="0"/>
          </a:p>
          <a:p>
            <a:pPr lvl="0"/>
            <a:r>
              <a:rPr lang="zh-CN" altLang="zh-CN" sz="1600" dirty="0"/>
              <a:t>每个实体转换成为一个关系。其中实体的属性就是关系的属性，属性在二维表中用列名来表示，实体的主键就是关系的主键。</a:t>
            </a:r>
            <a:endParaRPr lang="zh-CN" altLang="zh-CN" sz="1600" dirty="0"/>
          </a:p>
          <a:p>
            <a:pPr lvl="0"/>
            <a:r>
              <a:rPr lang="zh-CN" altLang="zh-CN" sz="1600" dirty="0"/>
              <a:t>每个联系转换成为一个关系。关系的属性由与该联系相连的实体的主键和该联系自身的属性组成。关系的主键的确定方法：</a:t>
            </a:r>
            <a:r>
              <a:rPr lang="en-US" altLang="zh-CN" sz="1600" dirty="0"/>
              <a:t>	</a:t>
            </a:r>
            <a:endParaRPr lang="en-US" altLang="zh-CN" sz="1600" dirty="0"/>
          </a:p>
          <a:p>
            <a:pPr lvl="1">
              <a:buFont typeface="Wingdings" panose="05000000000000000000" pitchFamily="2" charset="2"/>
              <a:buChar char="p"/>
            </a:pPr>
            <a:r>
              <a:rPr lang="zh-CN" altLang="zh-CN" sz="1400" dirty="0"/>
              <a:t>对于</a:t>
            </a:r>
            <a:r>
              <a:rPr lang="en-US" altLang="zh-CN" sz="1400" dirty="0"/>
              <a:t>1:1</a:t>
            </a:r>
            <a:r>
              <a:rPr lang="zh-CN" altLang="zh-CN" sz="1400" dirty="0"/>
              <a:t>的联系，每个实体的主键均是关系的候选键；</a:t>
            </a:r>
            <a:endParaRPr lang="zh-CN" altLang="zh-CN" sz="1400" dirty="0"/>
          </a:p>
          <a:p>
            <a:pPr lvl="1">
              <a:buFont typeface="Wingdings" panose="05000000000000000000" pitchFamily="2" charset="2"/>
              <a:buChar char="p"/>
            </a:pPr>
            <a:r>
              <a:rPr lang="zh-CN" altLang="zh-CN" sz="1400" dirty="0"/>
              <a:t>对于</a:t>
            </a:r>
            <a:r>
              <a:rPr lang="en-US" altLang="zh-CN" sz="1400" dirty="0"/>
              <a:t>1:n</a:t>
            </a:r>
            <a:r>
              <a:rPr lang="zh-CN" altLang="zh-CN" sz="1400" dirty="0"/>
              <a:t>的联系，关系的主键是</a:t>
            </a:r>
            <a:r>
              <a:rPr lang="en-US" altLang="zh-CN" sz="1400" dirty="0"/>
              <a:t>n</a:t>
            </a:r>
            <a:r>
              <a:rPr lang="zh-CN" altLang="zh-CN" sz="1400" dirty="0"/>
              <a:t>端实体的主键；</a:t>
            </a:r>
            <a:endParaRPr lang="zh-CN" altLang="zh-CN" sz="1400" dirty="0"/>
          </a:p>
          <a:p>
            <a:pPr lvl="1">
              <a:buFont typeface="Wingdings" panose="05000000000000000000" pitchFamily="2" charset="2"/>
              <a:buChar char="p"/>
            </a:pPr>
            <a:r>
              <a:rPr lang="zh-CN" altLang="zh-CN" sz="1400" dirty="0"/>
              <a:t>对于</a:t>
            </a:r>
            <a:r>
              <a:rPr lang="en-US" altLang="zh-CN" sz="1400" dirty="0"/>
              <a:t>m:n</a:t>
            </a:r>
            <a:r>
              <a:rPr lang="zh-CN" altLang="zh-CN" sz="1400" dirty="0"/>
              <a:t>的联系，关系的主键是两端实体主键的组合。</a:t>
            </a:r>
            <a:endParaRPr lang="zh-CN" altLang="zh-CN" sz="1400" dirty="0"/>
          </a:p>
          <a:p>
            <a:pPr lvl="0"/>
            <a:r>
              <a:rPr lang="zh-CN" altLang="zh-CN" sz="1600" dirty="0"/>
              <a:t>有相同主键的关系可以合并为一个关系。</a:t>
            </a:r>
            <a:endParaRPr lang="zh-CN" altLang="zh-CN" sz="1600" dirty="0"/>
          </a:p>
          <a:p>
            <a:endParaRPr lang="zh-CN" altLang="en-US" sz="14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pPr lvl="2" algn="l" rtl="0">
              <a:spcBef>
                <a:spcPct val="0"/>
              </a:spcBef>
            </a:pPr>
            <a:r>
              <a:rPr lang="en-US" altLang="zh-CN" sz="4100" kern="1200" dirty="0">
                <a:solidFill>
                  <a:schemeClr val="tx2"/>
                </a:solidFill>
                <a:latin typeface="+mj-lt"/>
                <a:ea typeface="+mj-ea"/>
                <a:cs typeface="+mj-cs"/>
              </a:rPr>
              <a:t>1.2.5E-R</a:t>
            </a:r>
            <a:r>
              <a:rPr lang="zh-CN" altLang="zh-CN" sz="4100" kern="1200" dirty="0">
                <a:solidFill>
                  <a:schemeClr val="tx2"/>
                </a:solidFill>
                <a:latin typeface="+mj-lt"/>
                <a:ea typeface="+mj-ea"/>
                <a:cs typeface="+mj-cs"/>
              </a:rPr>
              <a:t>图转化为关系模型</a:t>
            </a:r>
            <a:endParaRPr lang="zh-CN" altLang="en-US" sz="4100" kern="1200" dirty="0">
              <a:solidFill>
                <a:schemeClr val="tx2"/>
              </a:solidFill>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562100" lvl="2" indent="-457200">
              <a:buFont typeface="Wingdings" panose="05000000000000000000" pitchFamily="2" charset="2"/>
              <a:buAutoNum type="arabicPeriod"/>
              <a:defRPr/>
            </a:pPr>
            <a:r>
              <a:rPr lang="zh-CN" altLang="en-US" b="1" dirty="0"/>
              <a:t>联系两个表的关键字称为</a:t>
            </a:r>
            <a:r>
              <a:rPr lang="en-US" altLang="zh-CN" b="1" dirty="0"/>
              <a:t>______</a:t>
            </a:r>
            <a:r>
              <a:rPr lang="zh-CN" altLang="en-US" b="1" dirty="0"/>
              <a:t>。</a:t>
            </a:r>
            <a:endParaRPr lang="zh-CN" altLang="en-US" b="1" dirty="0"/>
          </a:p>
          <a:p>
            <a:pPr marL="1562100" lvl="2" indent="-457200">
              <a:buFont typeface="Wingdings" panose="05000000000000000000" pitchFamily="2" charset="2"/>
              <a:buAutoNum type="arabicPeriod"/>
              <a:defRPr/>
            </a:pPr>
            <a:r>
              <a:rPr lang="zh-CN" altLang="en-US" b="1" dirty="0"/>
              <a:t>关系中主码的取值必须唯一且非空，这条规则是</a:t>
            </a:r>
            <a:r>
              <a:rPr lang="en-US" altLang="zh-CN" b="1" dirty="0"/>
              <a:t>___</a:t>
            </a:r>
            <a:r>
              <a:rPr lang="zh-CN" altLang="en-US" b="1" dirty="0"/>
              <a:t>完整性规则。</a:t>
            </a:r>
            <a:endParaRPr lang="zh-CN" altLang="en-US" b="1" dirty="0"/>
          </a:p>
          <a:p>
            <a:pPr marL="1562100" lvl="2" indent="-457200">
              <a:buFont typeface="Wingdings" panose="05000000000000000000" pitchFamily="2" charset="2"/>
              <a:buAutoNum type="arabicPeriod"/>
              <a:defRPr/>
            </a:pPr>
            <a:r>
              <a:rPr lang="zh-CN" altLang="en-US" b="1" dirty="0"/>
              <a:t>关系模式是对关系结构的定义，是对关系</a:t>
            </a:r>
            <a:r>
              <a:rPr lang="en-US" altLang="zh-CN" b="1" dirty="0"/>
              <a:t>____</a:t>
            </a:r>
            <a:r>
              <a:rPr lang="zh-CN" altLang="en-US" b="1" dirty="0"/>
              <a:t>的描述。关系是二维表格，是对</a:t>
            </a:r>
            <a:r>
              <a:rPr lang="en-US" altLang="zh-CN" b="1" dirty="0"/>
              <a:t>____</a:t>
            </a:r>
            <a:r>
              <a:rPr lang="zh-CN" altLang="en-US" b="1" dirty="0"/>
              <a:t>的描述。</a:t>
            </a:r>
            <a:endParaRPr lang="zh-CN" altLang="en-US" b="1" dirty="0"/>
          </a:p>
          <a:p>
            <a:pPr marL="1562100" lvl="2" indent="-457200">
              <a:buFont typeface="Wingdings" panose="05000000000000000000" pitchFamily="2" charset="2"/>
              <a:buAutoNum type="arabicPeriod"/>
              <a:defRPr/>
            </a:pPr>
            <a:r>
              <a:rPr lang="zh-CN" altLang="en-US" b="1" dirty="0"/>
              <a:t>对于</a:t>
            </a:r>
            <a:r>
              <a:rPr lang="en-US" altLang="zh-CN" b="1" dirty="0"/>
              <a:t>1:1</a:t>
            </a:r>
            <a:r>
              <a:rPr lang="zh-CN" altLang="en-US" b="1" dirty="0"/>
              <a:t>的联系，</a:t>
            </a:r>
            <a:r>
              <a:rPr lang="en-US" altLang="zh-CN" b="1" dirty="0"/>
              <a:t>____</a:t>
            </a:r>
            <a:r>
              <a:rPr lang="zh-CN" altLang="en-US" b="1" dirty="0"/>
              <a:t>均是该联系关系的候选码。</a:t>
            </a:r>
            <a:endParaRPr lang="zh-CN" altLang="en-US" b="1" dirty="0"/>
          </a:p>
          <a:p>
            <a:pPr marL="1562100" lvl="2" indent="-457200">
              <a:buFont typeface="Wingdings" panose="05000000000000000000" pitchFamily="2" charset="2"/>
              <a:buAutoNum type="arabicPeriod"/>
              <a:defRPr/>
            </a:pPr>
            <a:r>
              <a:rPr lang="zh-CN" altLang="en-US" b="1" dirty="0"/>
              <a:t>对于</a:t>
            </a:r>
            <a:r>
              <a:rPr lang="en-US" altLang="zh-CN" b="1" dirty="0"/>
              <a:t>1:N</a:t>
            </a:r>
            <a:r>
              <a:rPr lang="zh-CN" altLang="en-US" b="1" dirty="0"/>
              <a:t>的联系，关系的码是</a:t>
            </a:r>
            <a:r>
              <a:rPr lang="en-US" altLang="zh-CN" b="1" dirty="0"/>
              <a:t>______</a:t>
            </a:r>
            <a:r>
              <a:rPr lang="zh-CN" altLang="en-US" b="1" dirty="0"/>
              <a:t>。</a:t>
            </a:r>
            <a:endParaRPr lang="zh-CN" altLang="en-US" b="1" dirty="0"/>
          </a:p>
          <a:p>
            <a:pPr marL="1562100" lvl="2" indent="-457200">
              <a:buFont typeface="Wingdings" panose="05000000000000000000" pitchFamily="2" charset="2"/>
              <a:buAutoNum type="arabicPeriod"/>
              <a:defRPr/>
            </a:pPr>
            <a:r>
              <a:rPr lang="zh-CN" altLang="en-US" b="1" dirty="0"/>
              <a:t>对于</a:t>
            </a:r>
            <a:r>
              <a:rPr lang="en-US" altLang="zh-CN" b="1" dirty="0"/>
              <a:t>M:N</a:t>
            </a:r>
            <a:r>
              <a:rPr lang="zh-CN" altLang="en-US" b="1" dirty="0"/>
              <a:t>的联系，关系的码是</a:t>
            </a:r>
            <a:r>
              <a:rPr lang="en-US" altLang="zh-CN" b="1" dirty="0"/>
              <a:t>______</a:t>
            </a:r>
            <a:r>
              <a:rPr lang="zh-CN" altLang="en-US" b="1" dirty="0"/>
              <a:t>。</a:t>
            </a:r>
            <a:endParaRPr lang="zh-CN" altLang="en-US"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dirty="0"/>
              <a:t>课堂练习</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graphicFrame>
        <p:nvGraphicFramePr>
          <p:cNvPr id="7" name="表格 6"/>
          <p:cNvGraphicFramePr>
            <a:graphicFrameLocks noGrp="1"/>
          </p:cNvGraphicFramePr>
          <p:nvPr>
            <p:custDataLst>
              <p:tags r:id="rId1"/>
            </p:custDataLst>
          </p:nvPr>
        </p:nvGraphicFramePr>
        <p:xfrm>
          <a:off x="998454" y="2751447"/>
          <a:ext cx="4067810" cy="772795"/>
        </p:xfrm>
        <a:graphic>
          <a:graphicData uri="http://schemas.openxmlformats.org/drawingml/2006/table">
            <a:tbl>
              <a:tblPr firstRow="1" firstCol="1" bandRow="1"/>
              <a:tblGrid>
                <a:gridCol w="574040"/>
                <a:gridCol w="1170305"/>
                <a:gridCol w="723900"/>
                <a:gridCol w="723900"/>
                <a:gridCol w="450215"/>
                <a:gridCol w="425450"/>
              </a:tblGrid>
              <a:tr h="191770">
                <a:tc>
                  <a:txBody>
                    <a:bodyPr/>
                    <a:lstStyle/>
                    <a:p>
                      <a:pPr algn="ctr">
                        <a:spcAft>
                          <a:spcPts val="0"/>
                        </a:spcAft>
                      </a:pPr>
                      <a:r>
                        <a:rPr lang="zh-CN" sz="1050" kern="100" dirty="0">
                          <a:effectLst/>
                          <a:latin typeface="Calibri" panose="020F0502020204030204"/>
                          <a:ea typeface="宋体" panose="02010600030101010101" pitchFamily="2" charset="-122"/>
                          <a:cs typeface="Times New Roman" panose="02020603050405020304"/>
                        </a:rPr>
                        <a:t>课程号</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课程名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授课教师</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开课学期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学时</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学分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770">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计算机文化基础</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李平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32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770">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计算机硬件基础</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童华</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80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485">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103</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程序设计基础</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王印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effectLst/>
                          <a:latin typeface="Calibri" panose="020F0502020204030204"/>
                          <a:ea typeface="宋体" panose="02010600030101010101" pitchFamily="2" charset="-122"/>
                          <a:cs typeface="Times New Roman" panose="02020603050405020304"/>
                        </a:rPr>
                        <a:t>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64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effectLst/>
                          <a:latin typeface="Calibri" panose="020F0502020204030204"/>
                          <a:ea typeface="宋体" panose="02010600030101010101" pitchFamily="2" charset="-122"/>
                          <a:cs typeface="Times New Roman" panose="02020603050405020304"/>
                        </a:rPr>
                        <a:t>4</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998371" y="923911"/>
            <a:ext cx="69825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6700" algn="l"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根据以上转换原则，可将图</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 </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所示的学生选修课程</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E-R</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图转换为关系模型，当关系模型已有具体数据时，就可以转化为关系表：</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266700" algn="l"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）学生信息表如表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所示，根据实际情况，学生的学号是不可能重复的，所以选学号为主键；</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266700" algn="l"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）课程表如表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所示，根据实际情况，课程号或课程名是不可能重复的，但为了后期数据库操作和管理方便，所以选课程号为主键。</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9" name="矩形 8"/>
          <p:cNvSpPr/>
          <p:nvPr/>
        </p:nvSpPr>
        <p:spPr>
          <a:xfrm>
            <a:off x="2015265" y="2451447"/>
            <a:ext cx="1287145" cy="275590"/>
          </a:xfrm>
          <a:prstGeom prst="rect">
            <a:avLst/>
          </a:prstGeom>
        </p:spPr>
        <p:txBody>
          <a:bodyPr wrap="none">
            <a:spAutoFit/>
          </a:bodyPr>
          <a:lstStyle/>
          <a:p>
            <a:pPr lvl="0" indent="266700"/>
            <a:r>
              <a:rPr lang="zh-CN" altLang="en-US" sz="1200" dirty="0">
                <a:solidFill>
                  <a:prstClr val="black"/>
                </a:solidFill>
                <a:cs typeface="Times New Roman" panose="02020603050405020304" pitchFamily="18" charset="0"/>
              </a:rPr>
              <a:t>表</a:t>
            </a:r>
            <a:r>
              <a:rPr lang="en-US" altLang="zh-CN" sz="1200" dirty="0">
                <a:solidFill>
                  <a:prstClr val="black"/>
                </a:solidFill>
                <a:cs typeface="Times New Roman" panose="02020603050405020304" pitchFamily="18" charset="0"/>
              </a:rPr>
              <a:t>1.5 </a:t>
            </a:r>
            <a:r>
              <a:rPr lang="zh-CN" altLang="en-US" sz="1200" dirty="0">
                <a:solidFill>
                  <a:prstClr val="black"/>
                </a:solidFill>
                <a:cs typeface="Times New Roman" panose="02020603050405020304" pitchFamily="18" charset="0"/>
              </a:rPr>
              <a:t>课程表</a:t>
            </a:r>
            <a:endParaRPr lang="zh-CN" altLang="en-US" sz="1200" dirty="0">
              <a:solidFill>
                <a:prstClr val="black"/>
              </a:solidFill>
              <a:cs typeface="Times New Roman" panose="02020603050405020304" pitchFamily="18" charset="0"/>
            </a:endParaRPr>
          </a:p>
        </p:txBody>
      </p:sp>
      <p:grpSp>
        <p:nvGrpSpPr>
          <p:cNvPr id="2" name="Group 32"/>
          <p:cNvGrpSpPr/>
          <p:nvPr/>
        </p:nvGrpSpPr>
        <p:grpSpPr bwMode="auto">
          <a:xfrm>
            <a:off x="6025200" y="2308974"/>
            <a:ext cx="2987675" cy="2776296"/>
            <a:chOff x="1632" y="1200"/>
            <a:chExt cx="2208" cy="2712"/>
          </a:xfrm>
        </p:grpSpPr>
        <p:grpSp>
          <p:nvGrpSpPr>
            <p:cNvPr id="4" name="Group 33"/>
            <p:cNvGrpSpPr/>
            <p:nvPr/>
          </p:nvGrpSpPr>
          <p:grpSpPr bwMode="auto">
            <a:xfrm>
              <a:off x="1632" y="1200"/>
              <a:ext cx="1008" cy="2712"/>
              <a:chOff x="1056" y="1344"/>
              <a:chExt cx="1008" cy="2712"/>
            </a:xfrm>
          </p:grpSpPr>
          <p:sp>
            <p:nvSpPr>
              <p:cNvPr id="5" name="Text Box 34"/>
              <p:cNvSpPr txBox="1">
                <a:spLocks noChangeArrowheads="1"/>
              </p:cNvSpPr>
              <p:nvPr/>
            </p:nvSpPr>
            <p:spPr bwMode="auto">
              <a:xfrm>
                <a:off x="1104" y="1344"/>
                <a:ext cx="816" cy="361"/>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课程</a:t>
                </a:r>
                <a:endParaRPr kumimoji="1" lang="zh-CN" altLang="en-US" sz="1800">
                  <a:solidFill>
                    <a:srgbClr val="000000"/>
                  </a:solidFill>
                </a:endParaRPr>
              </a:p>
            </p:txBody>
          </p:sp>
          <p:sp>
            <p:nvSpPr>
              <p:cNvPr id="6" name="AutoShape 35"/>
              <p:cNvSpPr>
                <a:spLocks noChangeArrowheads="1"/>
              </p:cNvSpPr>
              <p:nvPr/>
            </p:nvSpPr>
            <p:spPr bwMode="auto">
              <a:xfrm>
                <a:off x="1056" y="2112"/>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选修</a:t>
                </a:r>
                <a:endParaRPr kumimoji="1" lang="zh-CN" altLang="en-US">
                  <a:solidFill>
                    <a:srgbClr val="000000"/>
                  </a:solidFill>
                  <a:latin typeface="Times New Roman" panose="02020603050405020304" pitchFamily="18" charset="0"/>
                </a:endParaRPr>
              </a:p>
            </p:txBody>
          </p:sp>
          <p:sp>
            <p:nvSpPr>
              <p:cNvPr id="10" name="Text Box 36"/>
              <p:cNvSpPr txBox="1">
                <a:spLocks noChangeArrowheads="1"/>
              </p:cNvSpPr>
              <p:nvPr/>
            </p:nvSpPr>
            <p:spPr bwMode="auto">
              <a:xfrm>
                <a:off x="1152" y="3168"/>
                <a:ext cx="816" cy="361"/>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学生</a:t>
                </a:r>
                <a:endParaRPr kumimoji="1" lang="zh-CN" altLang="en-US" sz="1800">
                  <a:solidFill>
                    <a:srgbClr val="000000"/>
                  </a:solidFill>
                </a:endParaRPr>
              </a:p>
            </p:txBody>
          </p:sp>
          <p:sp>
            <p:nvSpPr>
              <p:cNvPr id="11" name="Line 37"/>
              <p:cNvSpPr>
                <a:spLocks noChangeShapeType="1"/>
              </p:cNvSpPr>
              <p:nvPr/>
            </p:nvSpPr>
            <p:spPr bwMode="auto">
              <a:xfrm flipV="1">
                <a:off x="1536" y="163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12" name="Line 38"/>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13" name="Text Box 39"/>
              <p:cNvSpPr txBox="1">
                <a:spLocks noChangeArrowheads="1"/>
              </p:cNvSpPr>
              <p:nvPr/>
            </p:nvSpPr>
            <p:spPr bwMode="auto">
              <a:xfrm>
                <a:off x="1152" y="1776"/>
                <a:ext cx="2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m</a:t>
                </a:r>
                <a:endParaRPr kumimoji="1" lang="en-US" altLang="zh-CN" sz="1800" b="0">
                  <a:solidFill>
                    <a:srgbClr val="000000"/>
                  </a:solidFill>
                </a:endParaRPr>
              </a:p>
            </p:txBody>
          </p:sp>
          <p:sp>
            <p:nvSpPr>
              <p:cNvPr id="14" name="Text Box 40"/>
              <p:cNvSpPr txBox="1">
                <a:spLocks noChangeArrowheads="1"/>
              </p:cNvSpPr>
              <p:nvPr/>
            </p:nvSpPr>
            <p:spPr bwMode="auto">
              <a:xfrm>
                <a:off x="1200" y="2735"/>
                <a:ext cx="2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n</a:t>
                </a:r>
                <a:endParaRPr kumimoji="1" lang="en-US" altLang="zh-CN" sz="1800" b="0">
                  <a:solidFill>
                    <a:srgbClr val="000000"/>
                  </a:solidFill>
                </a:endParaRPr>
              </a:p>
            </p:txBody>
          </p:sp>
          <p:sp>
            <p:nvSpPr>
              <p:cNvPr id="15" name="Text Box 41"/>
              <p:cNvSpPr txBox="1">
                <a:spLocks noChangeArrowheads="1"/>
              </p:cNvSpPr>
              <p:nvPr/>
            </p:nvSpPr>
            <p:spPr bwMode="auto">
              <a:xfrm>
                <a:off x="1200" y="3695"/>
                <a:ext cx="8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endParaRPr kumimoji="1" lang="zh-CN" altLang="zh-CN" sz="1800" b="0">
                  <a:solidFill>
                    <a:srgbClr val="000000"/>
                  </a:solidFill>
                </a:endParaRPr>
              </a:p>
            </p:txBody>
          </p:sp>
        </p:grpSp>
        <p:sp>
          <p:nvSpPr>
            <p:cNvPr id="16" name="Oval 42"/>
            <p:cNvSpPr>
              <a:spLocks noChangeArrowheads="1"/>
            </p:cNvSpPr>
            <p:nvPr/>
          </p:nvSpPr>
          <p:spPr bwMode="auto">
            <a:xfrm>
              <a:off x="3072" y="2016"/>
              <a:ext cx="768" cy="336"/>
            </a:xfrm>
            <a:prstGeom prst="ellipse">
              <a:avLst/>
            </a:prstGeom>
            <a:solidFill>
              <a:schemeClr val="accent1"/>
            </a:solidFill>
            <a:ln w="9525">
              <a:solidFill>
                <a:schemeClr val="tx1"/>
              </a:solidFill>
              <a:round/>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成绩</a:t>
              </a:r>
              <a:endParaRPr kumimoji="1" lang="zh-CN" altLang="en-US" b="1">
                <a:solidFill>
                  <a:srgbClr val="000000"/>
                </a:solidFill>
                <a:latin typeface="Times New Roman" panose="02020603050405020304" pitchFamily="18" charset="0"/>
              </a:endParaRPr>
            </a:p>
          </p:txBody>
        </p:sp>
        <p:sp>
          <p:nvSpPr>
            <p:cNvPr id="17" name="Line 43"/>
            <p:cNvSpPr>
              <a:spLocks noChangeShapeType="1"/>
            </p:cNvSpPr>
            <p:nvPr/>
          </p:nvSpPr>
          <p:spPr bwMode="auto">
            <a:xfrm>
              <a:off x="2592" y="220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grpSp>
      <p:graphicFrame>
        <p:nvGraphicFramePr>
          <p:cNvPr id="18" name="表格 17"/>
          <p:cNvGraphicFramePr>
            <a:graphicFrameLocks noGrp="1"/>
          </p:cNvGraphicFramePr>
          <p:nvPr>
            <p:custDataLst>
              <p:tags r:id="rId2"/>
            </p:custDataLst>
          </p:nvPr>
        </p:nvGraphicFramePr>
        <p:xfrm>
          <a:off x="581514" y="3917007"/>
          <a:ext cx="5319395" cy="998855"/>
        </p:xfrm>
        <a:graphic>
          <a:graphicData uri="http://schemas.openxmlformats.org/drawingml/2006/table">
            <a:tbl>
              <a:tblPr firstRow="1" firstCol="1" bandRow="1"/>
              <a:tblGrid>
                <a:gridCol w="958215"/>
                <a:gridCol w="608330"/>
                <a:gridCol w="501650"/>
                <a:gridCol w="895985"/>
                <a:gridCol w="724535"/>
                <a:gridCol w="920750"/>
                <a:gridCol w="709930"/>
              </a:tblGrid>
              <a:tr h="198755">
                <a:tc>
                  <a:txBody>
                    <a:bodyPr/>
                    <a:p>
                      <a:pPr algn="just">
                        <a:spcAft>
                          <a:spcPts val="0"/>
                        </a:spcAft>
                      </a:pPr>
                      <a:r>
                        <a:rPr lang="zh-CN" sz="1050" kern="100" dirty="0">
                          <a:effectLst/>
                          <a:latin typeface="Calibri" panose="020F0502020204030204"/>
                          <a:ea typeface="宋体" panose="02010600030101010101" pitchFamily="2" charset="-122"/>
                          <a:cs typeface="Times New Roman" panose="02020603050405020304"/>
                        </a:rPr>
                        <a:t>学号</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性别</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出生日期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专业名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所在学院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课程号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215">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朱博</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1998-10-15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101</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龙婷婷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1998-11-05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2016110201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曹科梅</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1998-06-09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信息安全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75">
                <a:tc>
                  <a:txBody>
                    <a:bodyPr/>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2016110301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李娟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1998-08-24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网络工程</a:t>
                      </a:r>
                      <a:r>
                        <a:rPr lang="en-US" sz="1050" kern="100">
                          <a:effectLst/>
                          <a:latin typeface="Calibri" panose="020F0502020204030204"/>
                          <a:ea typeface="宋体" panose="02010600030101010101" pitchFamily="2" charset="-122"/>
                          <a:cs typeface="Times New Roman" panose="02020603050405020304"/>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103</a:t>
                      </a:r>
                      <a:endParaRPr lang="en-US"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Rectangle 1"/>
          <p:cNvSpPr>
            <a:spLocks noChangeArrowheads="1"/>
          </p:cNvSpPr>
          <p:nvPr/>
        </p:nvSpPr>
        <p:spPr bwMode="auto">
          <a:xfrm>
            <a:off x="581343" y="3641408"/>
            <a:ext cx="410068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4572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表</a:t>
            </a:r>
            <a:r>
              <a:rPr kumimoji="0" lang="en-US"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 </a:t>
            </a:r>
            <a:r>
              <a:rPr kumimoji="0" lang="zh-CN" altLang="en-US"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学生表</a:t>
            </a:r>
            <a:endParaRPr kumimoji="0" lang="zh-CN" altLang="en-US"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1400" dirty="0"/>
              <a:t>（</a:t>
            </a:r>
            <a:r>
              <a:rPr lang="en-US" altLang="zh-CN" sz="1400" dirty="0"/>
              <a:t>3</a:t>
            </a:r>
            <a:r>
              <a:rPr lang="zh-CN" altLang="zh-CN" sz="1400" dirty="0"/>
              <a:t>）选修表如表</a:t>
            </a:r>
            <a:r>
              <a:rPr lang="en-US" altLang="zh-CN" sz="1400" dirty="0"/>
              <a:t>1.2</a:t>
            </a:r>
            <a:r>
              <a:rPr lang="zh-CN" altLang="zh-CN" sz="1400" dirty="0"/>
              <a:t>（学生成绩表）所示，根据</a:t>
            </a:r>
            <a:r>
              <a:rPr lang="en-US" altLang="zh-CN" sz="1400" dirty="0"/>
              <a:t>E-R</a:t>
            </a:r>
            <a:r>
              <a:rPr lang="zh-CN" altLang="zh-CN" sz="1400" dirty="0"/>
              <a:t>图转化为</a:t>
            </a:r>
            <a:endParaRPr lang="zh-CN" altLang="zh-CN" sz="1400" dirty="0"/>
          </a:p>
          <a:p>
            <a:r>
              <a:rPr lang="zh-CN" altLang="zh-CN" sz="1400" dirty="0"/>
              <a:t>关系模型的原则，选修是</a:t>
            </a:r>
            <a:r>
              <a:rPr lang="en-US" altLang="zh-CN" sz="1400" dirty="0"/>
              <a:t>m:n</a:t>
            </a:r>
            <a:r>
              <a:rPr lang="zh-CN" altLang="zh-CN" sz="1400" dirty="0"/>
              <a:t>的联系类型，其主键是两端实体</a:t>
            </a:r>
            <a:endParaRPr lang="zh-CN" altLang="zh-CN" sz="1400" dirty="0"/>
          </a:p>
          <a:p>
            <a:r>
              <a:rPr lang="zh-CN" altLang="zh-CN" sz="1400" dirty="0"/>
              <a:t>主键的组合，这两端实体分学别是学生和课程，所以选修表的</a:t>
            </a:r>
            <a:endParaRPr lang="zh-CN" altLang="zh-CN" sz="1400" dirty="0"/>
          </a:p>
          <a:p>
            <a:r>
              <a:rPr lang="zh-CN" altLang="zh-CN" sz="1400" dirty="0"/>
              <a:t>主键为（学号，课程号），外键是学号（是学生表的主键）和</a:t>
            </a:r>
            <a:endParaRPr lang="zh-CN" altLang="zh-CN" sz="1400" dirty="0"/>
          </a:p>
          <a:p>
            <a:r>
              <a:rPr lang="zh-CN" altLang="zh-CN" sz="1400" dirty="0"/>
              <a:t>课程号（是课程表的主键）。</a:t>
            </a:r>
            <a:endParaRPr lang="zh-CN" altLang="zh-CN" sz="1400" dirty="0"/>
          </a:p>
          <a:p>
            <a:r>
              <a:rPr lang="zh-CN" altLang="zh-CN" sz="1400" dirty="0"/>
              <a:t>将</a:t>
            </a:r>
            <a:r>
              <a:rPr lang="en-US" altLang="zh-CN" sz="1400" dirty="0"/>
              <a:t>E-R</a:t>
            </a:r>
            <a:r>
              <a:rPr lang="zh-CN" altLang="zh-CN" sz="1400" dirty="0"/>
              <a:t>图转换为关系模型时，如果没有具体数据时，可以用关系模式来代替关系表。学生表、课程表和选修表的关系模式如下：</a:t>
            </a:r>
            <a:endParaRPr lang="zh-CN" altLang="zh-CN" sz="1400" dirty="0"/>
          </a:p>
          <a:p>
            <a:r>
              <a:rPr lang="zh-CN" altLang="zh-CN" sz="1400" dirty="0"/>
              <a:t>学生表（</a:t>
            </a:r>
            <a:r>
              <a:rPr lang="zh-CN" altLang="zh-CN" sz="1400" u="sng" dirty="0"/>
              <a:t>学号</a:t>
            </a:r>
            <a:r>
              <a:rPr lang="zh-CN" altLang="zh-CN" sz="1400" dirty="0"/>
              <a:t>，姓名，性别，出生日期，专业名，所在学院，联系电话，总学分）主键：学号</a:t>
            </a:r>
            <a:endParaRPr lang="zh-CN" altLang="zh-CN" sz="1400" dirty="0"/>
          </a:p>
          <a:p>
            <a:r>
              <a:rPr lang="zh-CN" altLang="zh-CN" sz="1400" dirty="0"/>
              <a:t>课程表（</a:t>
            </a:r>
            <a:r>
              <a:rPr lang="zh-CN" altLang="zh-CN" sz="1400" u="sng" dirty="0"/>
              <a:t>课程号</a:t>
            </a:r>
            <a:r>
              <a:rPr lang="zh-CN" altLang="zh-CN" sz="1400" dirty="0"/>
              <a:t>，课程名，授课教师，开课学期，学时，学分）主键：课程号</a:t>
            </a:r>
            <a:endParaRPr lang="zh-CN" altLang="zh-CN" sz="1400" dirty="0"/>
          </a:p>
          <a:p>
            <a:r>
              <a:rPr lang="zh-CN" altLang="zh-CN" sz="1400" dirty="0"/>
              <a:t>选修表（</a:t>
            </a:r>
            <a:r>
              <a:rPr lang="zh-CN" altLang="zh-CN" sz="1400" u="sng" dirty="0"/>
              <a:t>学号</a:t>
            </a:r>
            <a:r>
              <a:rPr lang="zh-CN" altLang="zh-CN" sz="1400" dirty="0"/>
              <a:t>，</a:t>
            </a:r>
            <a:r>
              <a:rPr lang="zh-CN" altLang="zh-CN" sz="1400" u="sng" dirty="0"/>
              <a:t>课程号</a:t>
            </a:r>
            <a:r>
              <a:rPr lang="zh-CN" altLang="zh-CN" sz="1400" dirty="0"/>
              <a:t>，成绩，学分）主键：学号</a:t>
            </a:r>
            <a:r>
              <a:rPr lang="en-US" altLang="zh-CN" sz="1400" dirty="0"/>
              <a:t>+</a:t>
            </a:r>
            <a:r>
              <a:rPr lang="zh-CN" altLang="zh-CN" sz="1400" dirty="0"/>
              <a:t>课程号，外键：学号，课程号</a:t>
            </a:r>
            <a:endParaRPr lang="zh-CN" altLang="zh-CN" sz="1400" dirty="0"/>
          </a:p>
          <a:p>
            <a:endParaRPr lang="zh-CN" altLang="en-US" sz="14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endParaRPr lang="zh-CN" altLang="en-US"/>
          </a:p>
        </p:txBody>
      </p:sp>
      <p:grpSp>
        <p:nvGrpSpPr>
          <p:cNvPr id="22535" name="Group 32"/>
          <p:cNvGrpSpPr/>
          <p:nvPr/>
        </p:nvGrpSpPr>
        <p:grpSpPr bwMode="auto">
          <a:xfrm>
            <a:off x="6218723" y="376972"/>
            <a:ext cx="2428443" cy="2233513"/>
            <a:chOff x="1631" y="1234"/>
            <a:chExt cx="2203" cy="2678"/>
          </a:xfrm>
        </p:grpSpPr>
        <p:grpSp>
          <p:nvGrpSpPr>
            <p:cNvPr id="22536" name="Group 33"/>
            <p:cNvGrpSpPr/>
            <p:nvPr/>
          </p:nvGrpSpPr>
          <p:grpSpPr bwMode="auto">
            <a:xfrm>
              <a:off x="1631" y="1234"/>
              <a:ext cx="1009" cy="2678"/>
              <a:chOff x="1055" y="1378"/>
              <a:chExt cx="1009" cy="2678"/>
            </a:xfrm>
          </p:grpSpPr>
          <p:sp>
            <p:nvSpPr>
              <p:cNvPr id="22539" name="Text Box 34"/>
              <p:cNvSpPr txBox="1">
                <a:spLocks noChangeArrowheads="1"/>
              </p:cNvSpPr>
              <p:nvPr/>
            </p:nvSpPr>
            <p:spPr bwMode="auto">
              <a:xfrm>
                <a:off x="1128" y="1378"/>
                <a:ext cx="816" cy="442"/>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课程</a:t>
                </a:r>
                <a:endParaRPr kumimoji="1" lang="zh-CN" altLang="en-US" sz="1800">
                  <a:solidFill>
                    <a:srgbClr val="000000"/>
                  </a:solidFill>
                </a:endParaRPr>
              </a:p>
            </p:txBody>
          </p:sp>
          <p:sp>
            <p:nvSpPr>
              <p:cNvPr id="22540" name="AutoShape 35"/>
              <p:cNvSpPr>
                <a:spLocks noChangeArrowheads="1"/>
              </p:cNvSpPr>
              <p:nvPr/>
            </p:nvSpPr>
            <p:spPr bwMode="auto">
              <a:xfrm>
                <a:off x="1055" y="2240"/>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选修</a:t>
                </a:r>
                <a:endParaRPr kumimoji="1" lang="zh-CN" altLang="en-US">
                  <a:solidFill>
                    <a:srgbClr val="000000"/>
                  </a:solidFill>
                  <a:latin typeface="Times New Roman" panose="02020603050405020304" pitchFamily="18" charset="0"/>
                </a:endParaRPr>
              </a:p>
            </p:txBody>
          </p:sp>
          <p:sp>
            <p:nvSpPr>
              <p:cNvPr id="22541" name="Text Box 36"/>
              <p:cNvSpPr txBox="1">
                <a:spLocks noChangeArrowheads="1"/>
              </p:cNvSpPr>
              <p:nvPr/>
            </p:nvSpPr>
            <p:spPr bwMode="auto">
              <a:xfrm>
                <a:off x="1152" y="3168"/>
                <a:ext cx="816" cy="442"/>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学生</a:t>
                </a:r>
                <a:endParaRPr kumimoji="1" lang="zh-CN" altLang="en-US" sz="1800">
                  <a:solidFill>
                    <a:srgbClr val="000000"/>
                  </a:solidFill>
                </a:endParaRPr>
              </a:p>
            </p:txBody>
          </p:sp>
          <p:sp>
            <p:nvSpPr>
              <p:cNvPr id="22542" name="Line 37"/>
              <p:cNvSpPr>
                <a:spLocks noChangeShapeType="1"/>
              </p:cNvSpPr>
              <p:nvPr/>
            </p:nvSpPr>
            <p:spPr bwMode="auto">
              <a:xfrm flipV="1">
                <a:off x="1536" y="1757"/>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43" name="Line 38"/>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44" name="Text Box 39"/>
              <p:cNvSpPr txBox="1">
                <a:spLocks noChangeArrowheads="1"/>
              </p:cNvSpPr>
              <p:nvPr/>
            </p:nvSpPr>
            <p:spPr bwMode="auto">
              <a:xfrm>
                <a:off x="1152" y="1776"/>
                <a:ext cx="2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m</a:t>
                </a:r>
                <a:endParaRPr kumimoji="1" lang="en-US" altLang="zh-CN" sz="1800" b="0">
                  <a:solidFill>
                    <a:srgbClr val="000000"/>
                  </a:solidFill>
                </a:endParaRPr>
              </a:p>
            </p:txBody>
          </p:sp>
          <p:sp>
            <p:nvSpPr>
              <p:cNvPr id="22545" name="Text Box 40"/>
              <p:cNvSpPr txBox="1">
                <a:spLocks noChangeArrowheads="1"/>
              </p:cNvSpPr>
              <p:nvPr/>
            </p:nvSpPr>
            <p:spPr bwMode="auto">
              <a:xfrm>
                <a:off x="1200" y="2735"/>
                <a:ext cx="2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n</a:t>
                </a:r>
                <a:endParaRPr kumimoji="1" lang="en-US" altLang="zh-CN" sz="1800" b="0">
                  <a:solidFill>
                    <a:srgbClr val="000000"/>
                  </a:solidFill>
                </a:endParaRPr>
              </a:p>
            </p:txBody>
          </p:sp>
          <p:sp>
            <p:nvSpPr>
              <p:cNvPr id="22546" name="Text Box 41"/>
              <p:cNvSpPr txBox="1">
                <a:spLocks noChangeArrowheads="1"/>
              </p:cNvSpPr>
              <p:nvPr/>
            </p:nvSpPr>
            <p:spPr bwMode="auto">
              <a:xfrm>
                <a:off x="1200" y="3695"/>
                <a:ext cx="8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endParaRPr kumimoji="1" lang="zh-CN" altLang="zh-CN" sz="1800" b="0">
                  <a:solidFill>
                    <a:srgbClr val="000000"/>
                  </a:solidFill>
                </a:endParaRPr>
              </a:p>
            </p:txBody>
          </p:sp>
        </p:grpSp>
        <p:sp>
          <p:nvSpPr>
            <p:cNvPr id="22537" name="Oval 42"/>
            <p:cNvSpPr>
              <a:spLocks noChangeArrowheads="1"/>
            </p:cNvSpPr>
            <p:nvPr/>
          </p:nvSpPr>
          <p:spPr bwMode="auto">
            <a:xfrm>
              <a:off x="3066" y="2114"/>
              <a:ext cx="768" cy="336"/>
            </a:xfrm>
            <a:prstGeom prst="ellipse">
              <a:avLst/>
            </a:prstGeom>
            <a:solidFill>
              <a:schemeClr val="accent1"/>
            </a:solidFill>
            <a:ln w="9525">
              <a:solidFill>
                <a:schemeClr val="tx1"/>
              </a:solidFill>
              <a:round/>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成绩</a:t>
              </a:r>
              <a:endParaRPr kumimoji="1" lang="zh-CN" altLang="en-US" b="1">
                <a:solidFill>
                  <a:srgbClr val="000000"/>
                </a:solidFill>
                <a:latin typeface="Times New Roman" panose="02020603050405020304" pitchFamily="18" charset="0"/>
              </a:endParaRPr>
            </a:p>
          </p:txBody>
        </p:sp>
        <p:sp>
          <p:nvSpPr>
            <p:cNvPr id="22538" name="Line 43"/>
            <p:cNvSpPr>
              <a:spLocks noChangeShapeType="1"/>
            </p:cNvSpPr>
            <p:nvPr/>
          </p:nvSpPr>
          <p:spPr bwMode="auto">
            <a:xfrm>
              <a:off x="2586" y="2306"/>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137" y="926856"/>
            <a:ext cx="8229600" cy="1335081"/>
          </a:xfrm>
        </p:spPr>
        <p:txBody>
          <a:bodyPr>
            <a:normAutofit/>
          </a:bodyPr>
          <a:lstStyle/>
          <a:p>
            <a:r>
              <a:rPr lang="zh-CN" altLang="zh-CN" sz="1600" dirty="0"/>
              <a:t>关系的完整性规则是对关系的约束条件，通过这些约束条件可以保证数据库中数据的合理性、正确性和一致性。关系模型中包括</a:t>
            </a:r>
            <a:r>
              <a:rPr lang="en-US" altLang="zh-CN" sz="1600" dirty="0"/>
              <a:t>3</a:t>
            </a:r>
            <a:r>
              <a:rPr lang="zh-CN" altLang="zh-CN" sz="1600" dirty="0"/>
              <a:t>类完整性约束：实体完整性、参照完整性和用户自定义完整性。其中实体完整性和参照完整性是关系模型中必须满足的完整性约束条件，由数据库系统自动支持；用户自定义完整性是用户在应用数据库时对具体领域中所定义的约束条件。</a:t>
            </a:r>
            <a:endParaRPr lang="zh-CN" altLang="zh-CN" sz="1600" dirty="0"/>
          </a:p>
          <a:p>
            <a:endParaRPr lang="zh-CN" altLang="en-US" sz="16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a:xfrm>
            <a:off x="473242" y="85728"/>
            <a:ext cx="8229600" cy="857515"/>
          </a:xfrm>
        </p:spPr>
        <p:txBody>
          <a:bodyPr>
            <a:normAutofit/>
          </a:bodyPr>
          <a:lstStyle/>
          <a:p>
            <a:pPr lvl="1" algn="l" rtl="0">
              <a:spcBef>
                <a:spcPct val="0"/>
              </a:spcBef>
            </a:pPr>
            <a:r>
              <a:rPr lang="en-US" altLang="zh-CN" sz="4000" dirty="0">
                <a:latin typeface="黑体" panose="02010609060101010101" charset="-122"/>
                <a:ea typeface="黑体" panose="02010609060101010101" charset="-122"/>
              </a:rPr>
              <a:t>1.3</a:t>
            </a:r>
            <a:r>
              <a:rPr lang="zh-CN" altLang="zh-CN" sz="4000" dirty="0">
                <a:latin typeface="黑体" panose="02010609060101010101" charset="-122"/>
                <a:ea typeface="黑体" panose="02010609060101010101" charset="-122"/>
              </a:rPr>
              <a:t>关系的完整性</a:t>
            </a:r>
            <a:endParaRPr lang="zh-CN" altLang="en-US" sz="4000" dirty="0">
              <a:latin typeface="黑体" panose="02010609060101010101" charset="-122"/>
              <a:ea typeface="黑体" panose="02010609060101010101" charset="-122"/>
            </a:endParaRPr>
          </a:p>
        </p:txBody>
      </p:sp>
      <p:pic>
        <p:nvPicPr>
          <p:cNvPr id="126978"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14760" t="17994" r="13905" b="19672"/>
          <a:stretch>
            <a:fillRect/>
          </a:stretch>
        </p:blipFill>
        <p:spPr bwMode="auto">
          <a:xfrm>
            <a:off x="3327002" y="2077234"/>
            <a:ext cx="5552304" cy="272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1254871"/>
          </a:xfrm>
        </p:spPr>
        <p:txBody>
          <a:bodyPr>
            <a:normAutofit fontScale="62500" lnSpcReduction="20000"/>
          </a:bodyPr>
          <a:lstStyle/>
          <a:p>
            <a:pPr marL="609600" indent="-609600">
              <a:defRPr/>
            </a:pPr>
            <a:r>
              <a:rPr lang="zh-CN" altLang="en-US" sz="2800" b="1" dirty="0"/>
              <a:t>规则要求：</a:t>
            </a:r>
            <a:endParaRPr lang="zh-CN" altLang="en-US" sz="2800" b="1" dirty="0"/>
          </a:p>
          <a:p>
            <a:pPr marL="1257300" lvl="1" indent="-533400">
              <a:defRPr/>
            </a:pPr>
            <a:r>
              <a:rPr lang="zh-CN" altLang="en-US" sz="2400" b="1" dirty="0"/>
              <a:t>在任何关系的任何一个元组中，主键的值</a:t>
            </a:r>
            <a:r>
              <a:rPr lang="zh-CN" altLang="en-US" sz="2400" b="1" dirty="0">
                <a:solidFill>
                  <a:schemeClr val="tx2"/>
                </a:solidFill>
                <a:effectLst>
                  <a:outerShdw blurRad="38100" dist="38100" dir="2700000" algn="tl">
                    <a:srgbClr val="000000"/>
                  </a:outerShdw>
                </a:effectLst>
              </a:rPr>
              <a:t>不能为空值、也不能取重复的值</a:t>
            </a:r>
            <a:r>
              <a:rPr lang="zh-CN" altLang="en-US" sz="2400" b="1" dirty="0"/>
              <a:t>。</a:t>
            </a:r>
            <a:endParaRPr lang="zh-CN" altLang="en-US" sz="2400" b="1" dirty="0"/>
          </a:p>
          <a:p>
            <a:pPr marL="609600" indent="-609600">
              <a:defRPr/>
            </a:pPr>
            <a:r>
              <a:rPr lang="zh-CN" altLang="en-US" sz="2800" b="1" dirty="0"/>
              <a:t>目的：用于保证数据库表中的每一个元组都是存在且唯一的。</a:t>
            </a:r>
            <a:endParaRPr lang="zh-CN" altLang="en-US" sz="2800" b="1" dirty="0"/>
          </a:p>
          <a:p>
            <a:pPr marL="609600" indent="-609600">
              <a:buFont typeface="Wingdings" panose="05000000000000000000" pitchFamily="2" charset="2"/>
              <a:buNone/>
              <a:defRPr/>
            </a:pPr>
            <a:r>
              <a:rPr lang="zh-CN" altLang="en-US" sz="2800" b="1" dirty="0">
                <a:solidFill>
                  <a:schemeClr val="tx2"/>
                </a:solidFill>
                <a:effectLst>
                  <a:outerShdw blurRad="38100" dist="38100" dir="2700000" algn="tl">
                    <a:srgbClr val="000000"/>
                  </a:outerShdw>
                </a:effectLst>
              </a:rPr>
              <a:t>请思考：</a:t>
            </a:r>
            <a:r>
              <a:rPr lang="zh-CN" altLang="en-US" sz="2800" b="1" dirty="0"/>
              <a:t>下面的关系是否违反实体完整性规则？</a:t>
            </a:r>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en-US" altLang="zh-CN" sz="4400" dirty="0">
                <a:solidFill>
                  <a:srgbClr val="0000FF"/>
                </a:solidFill>
                <a:effectLst/>
                <a:latin typeface="Arial Narrow" pitchFamily="34" charset="0"/>
              </a:rPr>
              <a:t>1.</a:t>
            </a:r>
            <a:r>
              <a:rPr lang="zh-CN" altLang="en-US" sz="4400" dirty="0">
                <a:solidFill>
                  <a:srgbClr val="0000FF"/>
                </a:solidFill>
                <a:effectLst/>
              </a:rPr>
              <a:t>实体完整性规则</a:t>
            </a:r>
            <a:endParaRPr lang="zh-CN" altLang="en-US" dirty="0"/>
          </a:p>
        </p:txBody>
      </p:sp>
      <p:grpSp>
        <p:nvGrpSpPr>
          <p:cNvPr id="5" name="Group 4"/>
          <p:cNvGrpSpPr/>
          <p:nvPr/>
        </p:nvGrpSpPr>
        <p:grpSpPr bwMode="auto">
          <a:xfrm>
            <a:off x="1304815" y="2372519"/>
            <a:ext cx="6723063" cy="2054225"/>
            <a:chOff x="913" y="1393"/>
            <a:chExt cx="3838" cy="1294"/>
          </a:xfrm>
        </p:grpSpPr>
        <p:grpSp>
          <p:nvGrpSpPr>
            <p:cNvPr id="6" name="Group 5"/>
            <p:cNvGrpSpPr/>
            <p:nvPr/>
          </p:nvGrpSpPr>
          <p:grpSpPr bwMode="auto">
            <a:xfrm>
              <a:off x="920" y="1394"/>
              <a:ext cx="3824" cy="1292"/>
              <a:chOff x="920" y="1394"/>
              <a:chExt cx="3824" cy="1292"/>
            </a:xfrm>
          </p:grpSpPr>
          <p:grpSp>
            <p:nvGrpSpPr>
              <p:cNvPr id="8" name="Group 6"/>
              <p:cNvGrpSpPr/>
              <p:nvPr/>
            </p:nvGrpSpPr>
            <p:grpSpPr bwMode="auto">
              <a:xfrm>
                <a:off x="920" y="1394"/>
                <a:ext cx="758" cy="215"/>
                <a:chOff x="920" y="1394"/>
                <a:chExt cx="758" cy="215"/>
              </a:xfrm>
            </p:grpSpPr>
            <p:sp>
              <p:nvSpPr>
                <p:cNvPr id="96" name="Rectangle 7"/>
                <p:cNvSpPr>
                  <a:spLocks noChangeArrowheads="1"/>
                </p:cNvSpPr>
                <p:nvPr/>
              </p:nvSpPr>
              <p:spPr bwMode="auto">
                <a:xfrm>
                  <a:off x="980" y="1394"/>
                  <a:ext cx="6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学号</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97" name="Rectangle 8"/>
                <p:cNvSpPr>
                  <a:spLocks noChangeArrowheads="1"/>
                </p:cNvSpPr>
                <p:nvPr/>
              </p:nvSpPr>
              <p:spPr bwMode="auto">
                <a:xfrm>
                  <a:off x="920" y="1398"/>
                  <a:ext cx="758"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 name="Group 9"/>
              <p:cNvGrpSpPr/>
              <p:nvPr/>
            </p:nvGrpSpPr>
            <p:grpSpPr bwMode="auto">
              <a:xfrm>
                <a:off x="1686" y="1394"/>
                <a:ext cx="759" cy="215"/>
                <a:chOff x="1686" y="1394"/>
                <a:chExt cx="759" cy="215"/>
              </a:xfrm>
            </p:grpSpPr>
            <p:sp>
              <p:nvSpPr>
                <p:cNvPr id="94" name="Rectangle 10"/>
                <p:cNvSpPr>
                  <a:spLocks noChangeArrowheads="1"/>
                </p:cNvSpPr>
                <p:nvPr/>
              </p:nvSpPr>
              <p:spPr bwMode="auto">
                <a:xfrm>
                  <a:off x="1746" y="1394"/>
                  <a:ext cx="63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姓名</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95" name="Rectangle 11"/>
                <p:cNvSpPr>
                  <a:spLocks noChangeArrowheads="1"/>
                </p:cNvSpPr>
                <p:nvPr/>
              </p:nvSpPr>
              <p:spPr bwMode="auto">
                <a:xfrm>
                  <a:off x="1686" y="1398"/>
                  <a:ext cx="75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 name="Group 12"/>
              <p:cNvGrpSpPr/>
              <p:nvPr/>
            </p:nvGrpSpPr>
            <p:grpSpPr bwMode="auto">
              <a:xfrm>
                <a:off x="2453" y="1394"/>
                <a:ext cx="652" cy="215"/>
                <a:chOff x="2453" y="1394"/>
                <a:chExt cx="652" cy="215"/>
              </a:xfrm>
            </p:grpSpPr>
            <p:sp>
              <p:nvSpPr>
                <p:cNvPr id="92" name="Rectangle 13"/>
                <p:cNvSpPr>
                  <a:spLocks noChangeArrowheads="1"/>
                </p:cNvSpPr>
                <p:nvPr/>
              </p:nvSpPr>
              <p:spPr bwMode="auto">
                <a:xfrm>
                  <a:off x="2513" y="1394"/>
                  <a:ext cx="53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性别</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93" name="Rectangle 14"/>
                <p:cNvSpPr>
                  <a:spLocks noChangeArrowheads="1"/>
                </p:cNvSpPr>
                <p:nvPr/>
              </p:nvSpPr>
              <p:spPr bwMode="auto">
                <a:xfrm>
                  <a:off x="2453" y="1398"/>
                  <a:ext cx="652"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 name="Group 15"/>
              <p:cNvGrpSpPr/>
              <p:nvPr/>
            </p:nvGrpSpPr>
            <p:grpSpPr bwMode="auto">
              <a:xfrm>
                <a:off x="3113" y="1394"/>
                <a:ext cx="554" cy="215"/>
                <a:chOff x="3113" y="1394"/>
                <a:chExt cx="554" cy="215"/>
              </a:xfrm>
            </p:grpSpPr>
            <p:sp>
              <p:nvSpPr>
                <p:cNvPr id="90" name="Rectangle 16"/>
                <p:cNvSpPr>
                  <a:spLocks noChangeArrowheads="1"/>
                </p:cNvSpPr>
                <p:nvPr/>
              </p:nvSpPr>
              <p:spPr bwMode="auto">
                <a:xfrm>
                  <a:off x="3173" y="1394"/>
                  <a:ext cx="4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年龄</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91" name="Rectangle 17"/>
                <p:cNvSpPr>
                  <a:spLocks noChangeArrowheads="1"/>
                </p:cNvSpPr>
                <p:nvPr/>
              </p:nvSpPr>
              <p:spPr bwMode="auto">
                <a:xfrm>
                  <a:off x="3113" y="1398"/>
                  <a:ext cx="554"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2" name="Group 18"/>
              <p:cNvGrpSpPr/>
              <p:nvPr/>
            </p:nvGrpSpPr>
            <p:grpSpPr bwMode="auto">
              <a:xfrm>
                <a:off x="3675" y="1394"/>
                <a:ext cx="1069" cy="215"/>
                <a:chOff x="3675" y="1394"/>
                <a:chExt cx="1069" cy="215"/>
              </a:xfrm>
            </p:grpSpPr>
            <p:sp>
              <p:nvSpPr>
                <p:cNvPr id="88" name="Rectangle 19"/>
                <p:cNvSpPr>
                  <a:spLocks noChangeArrowheads="1"/>
                </p:cNvSpPr>
                <p:nvPr/>
              </p:nvSpPr>
              <p:spPr bwMode="auto">
                <a:xfrm>
                  <a:off x="3735" y="1394"/>
                  <a:ext cx="94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系编号</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89" name="Rectangle 20"/>
                <p:cNvSpPr>
                  <a:spLocks noChangeArrowheads="1"/>
                </p:cNvSpPr>
                <p:nvPr/>
              </p:nvSpPr>
              <p:spPr bwMode="auto">
                <a:xfrm>
                  <a:off x="3675" y="1398"/>
                  <a:ext cx="106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3" name="Group 21"/>
              <p:cNvGrpSpPr/>
              <p:nvPr/>
            </p:nvGrpSpPr>
            <p:grpSpPr bwMode="auto">
              <a:xfrm>
                <a:off x="920" y="1609"/>
                <a:ext cx="758" cy="216"/>
                <a:chOff x="920" y="1609"/>
                <a:chExt cx="758" cy="216"/>
              </a:xfrm>
            </p:grpSpPr>
            <p:sp>
              <p:nvSpPr>
                <p:cNvPr id="86" name="Rectangle 22"/>
                <p:cNvSpPr>
                  <a:spLocks noChangeArrowheads="1"/>
                </p:cNvSpPr>
                <p:nvPr/>
              </p:nvSpPr>
              <p:spPr bwMode="auto">
                <a:xfrm>
                  <a:off x="980" y="1609"/>
                  <a:ext cx="6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03001</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87" name="Rectangle 23"/>
                <p:cNvSpPr>
                  <a:spLocks noChangeArrowheads="1"/>
                </p:cNvSpPr>
                <p:nvPr/>
              </p:nvSpPr>
              <p:spPr bwMode="auto">
                <a:xfrm>
                  <a:off x="920" y="1613"/>
                  <a:ext cx="758"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4" name="Group 24"/>
              <p:cNvGrpSpPr/>
              <p:nvPr/>
            </p:nvGrpSpPr>
            <p:grpSpPr bwMode="auto">
              <a:xfrm>
                <a:off x="1686" y="1609"/>
                <a:ext cx="759" cy="216"/>
                <a:chOff x="1686" y="1609"/>
                <a:chExt cx="759" cy="216"/>
              </a:xfrm>
            </p:grpSpPr>
            <p:sp>
              <p:nvSpPr>
                <p:cNvPr id="84" name="Rectangle 25"/>
                <p:cNvSpPr>
                  <a:spLocks noChangeArrowheads="1"/>
                </p:cNvSpPr>
                <p:nvPr/>
              </p:nvSpPr>
              <p:spPr bwMode="auto">
                <a:xfrm>
                  <a:off x="1746" y="1609"/>
                  <a:ext cx="63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马力刚</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85" name="Rectangle 26"/>
                <p:cNvSpPr>
                  <a:spLocks noChangeArrowheads="1"/>
                </p:cNvSpPr>
                <p:nvPr/>
              </p:nvSpPr>
              <p:spPr bwMode="auto">
                <a:xfrm>
                  <a:off x="1686" y="1613"/>
                  <a:ext cx="759"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5" name="Group 27"/>
              <p:cNvGrpSpPr/>
              <p:nvPr/>
            </p:nvGrpSpPr>
            <p:grpSpPr bwMode="auto">
              <a:xfrm>
                <a:off x="2453" y="1609"/>
                <a:ext cx="652" cy="216"/>
                <a:chOff x="2453" y="1609"/>
                <a:chExt cx="652" cy="216"/>
              </a:xfrm>
            </p:grpSpPr>
            <p:sp>
              <p:nvSpPr>
                <p:cNvPr id="82" name="Rectangle 28"/>
                <p:cNvSpPr>
                  <a:spLocks noChangeArrowheads="1"/>
                </p:cNvSpPr>
                <p:nvPr/>
              </p:nvSpPr>
              <p:spPr bwMode="auto">
                <a:xfrm>
                  <a:off x="2513" y="1609"/>
                  <a:ext cx="5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男</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83" name="Rectangle 29"/>
                <p:cNvSpPr>
                  <a:spLocks noChangeArrowheads="1"/>
                </p:cNvSpPr>
                <p:nvPr/>
              </p:nvSpPr>
              <p:spPr bwMode="auto">
                <a:xfrm>
                  <a:off x="2453" y="1613"/>
                  <a:ext cx="652"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6" name="Group 30"/>
              <p:cNvGrpSpPr/>
              <p:nvPr/>
            </p:nvGrpSpPr>
            <p:grpSpPr bwMode="auto">
              <a:xfrm>
                <a:off x="3113" y="1609"/>
                <a:ext cx="554" cy="216"/>
                <a:chOff x="3113" y="1609"/>
                <a:chExt cx="554" cy="216"/>
              </a:xfrm>
            </p:grpSpPr>
            <p:sp>
              <p:nvSpPr>
                <p:cNvPr id="80" name="Rectangle 31"/>
                <p:cNvSpPr>
                  <a:spLocks noChangeArrowheads="1"/>
                </p:cNvSpPr>
                <p:nvPr/>
              </p:nvSpPr>
              <p:spPr bwMode="auto">
                <a:xfrm>
                  <a:off x="3173" y="1609"/>
                  <a:ext cx="4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21</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81" name="Rectangle 32"/>
                <p:cNvSpPr>
                  <a:spLocks noChangeArrowheads="1"/>
                </p:cNvSpPr>
                <p:nvPr/>
              </p:nvSpPr>
              <p:spPr bwMode="auto">
                <a:xfrm>
                  <a:off x="3113" y="1613"/>
                  <a:ext cx="554"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7" name="Group 33"/>
              <p:cNvGrpSpPr/>
              <p:nvPr/>
            </p:nvGrpSpPr>
            <p:grpSpPr bwMode="auto">
              <a:xfrm>
                <a:off x="3675" y="1609"/>
                <a:ext cx="1069" cy="216"/>
                <a:chOff x="3675" y="1609"/>
                <a:chExt cx="1069" cy="216"/>
              </a:xfrm>
            </p:grpSpPr>
            <p:sp>
              <p:nvSpPr>
                <p:cNvPr id="78" name="Rectangle 34"/>
                <p:cNvSpPr>
                  <a:spLocks noChangeArrowheads="1"/>
                </p:cNvSpPr>
                <p:nvPr/>
              </p:nvSpPr>
              <p:spPr bwMode="auto">
                <a:xfrm>
                  <a:off x="3735" y="1609"/>
                  <a:ext cx="94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01</a:t>
                  </a:r>
                  <a:endPar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79" name="Rectangle 35"/>
                <p:cNvSpPr>
                  <a:spLocks noChangeArrowheads="1"/>
                </p:cNvSpPr>
                <p:nvPr/>
              </p:nvSpPr>
              <p:spPr bwMode="auto">
                <a:xfrm>
                  <a:off x="3675" y="1613"/>
                  <a:ext cx="1069"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8" name="Group 36"/>
              <p:cNvGrpSpPr/>
              <p:nvPr/>
            </p:nvGrpSpPr>
            <p:grpSpPr bwMode="auto">
              <a:xfrm>
                <a:off x="920" y="1825"/>
                <a:ext cx="758" cy="215"/>
                <a:chOff x="920" y="1825"/>
                <a:chExt cx="758" cy="215"/>
              </a:xfrm>
            </p:grpSpPr>
            <p:sp>
              <p:nvSpPr>
                <p:cNvPr id="76" name="Rectangle 37"/>
                <p:cNvSpPr>
                  <a:spLocks noChangeArrowheads="1"/>
                </p:cNvSpPr>
                <p:nvPr/>
              </p:nvSpPr>
              <p:spPr bwMode="auto">
                <a:xfrm>
                  <a:off x="980" y="1825"/>
                  <a:ext cx="6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03102</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77" name="Rectangle 38"/>
                <p:cNvSpPr>
                  <a:spLocks noChangeArrowheads="1"/>
                </p:cNvSpPr>
                <p:nvPr/>
              </p:nvSpPr>
              <p:spPr bwMode="auto">
                <a:xfrm>
                  <a:off x="920" y="1829"/>
                  <a:ext cx="758"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9" name="Group 39"/>
              <p:cNvGrpSpPr/>
              <p:nvPr/>
            </p:nvGrpSpPr>
            <p:grpSpPr bwMode="auto">
              <a:xfrm>
                <a:off x="1686" y="1825"/>
                <a:ext cx="759" cy="215"/>
                <a:chOff x="1686" y="1825"/>
                <a:chExt cx="759" cy="215"/>
              </a:xfrm>
            </p:grpSpPr>
            <p:sp>
              <p:nvSpPr>
                <p:cNvPr id="74" name="Rectangle 40"/>
                <p:cNvSpPr>
                  <a:spLocks noChangeArrowheads="1"/>
                </p:cNvSpPr>
                <p:nvPr/>
              </p:nvSpPr>
              <p:spPr bwMode="auto">
                <a:xfrm>
                  <a:off x="1746" y="1825"/>
                  <a:ext cx="63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黑体" panose="02010609060101010101" charset="-122"/>
                      <a:ea typeface="黑体" panose="02010609060101010101" charset="-122"/>
                    </a:rPr>
                    <a:t>王萍华</a:t>
                  </a:r>
                  <a:endParaRPr kumimoji="0" lang="zh-CN" altLang="en-US" sz="1800" b="0" i="0" u="none" strike="noStrike" kern="0" cap="none" spc="0" normalizeH="0" baseline="0" noProof="0" dirty="0">
                    <a:ln>
                      <a:noFill/>
                    </a:ln>
                    <a:solidFill>
                      <a:srgbClr val="000000"/>
                    </a:solidFill>
                    <a:effectLst/>
                    <a:uLnTx/>
                    <a:uFillTx/>
                    <a:latin typeface="黑体" panose="02010609060101010101" charset="-122"/>
                    <a:ea typeface="黑体" panose="02010609060101010101" charset="-122"/>
                  </a:endParaRPr>
                </a:p>
              </p:txBody>
            </p:sp>
            <p:sp>
              <p:nvSpPr>
                <p:cNvPr id="75" name="Rectangle 41"/>
                <p:cNvSpPr>
                  <a:spLocks noChangeArrowheads="1"/>
                </p:cNvSpPr>
                <p:nvPr/>
              </p:nvSpPr>
              <p:spPr bwMode="auto">
                <a:xfrm>
                  <a:off x="1686" y="1829"/>
                  <a:ext cx="75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0" name="Group 42"/>
              <p:cNvGrpSpPr/>
              <p:nvPr/>
            </p:nvGrpSpPr>
            <p:grpSpPr bwMode="auto">
              <a:xfrm>
                <a:off x="2453" y="1825"/>
                <a:ext cx="652" cy="215"/>
                <a:chOff x="2453" y="1825"/>
                <a:chExt cx="652" cy="215"/>
              </a:xfrm>
            </p:grpSpPr>
            <p:sp>
              <p:nvSpPr>
                <p:cNvPr id="72" name="Rectangle 43"/>
                <p:cNvSpPr>
                  <a:spLocks noChangeArrowheads="1"/>
                </p:cNvSpPr>
                <p:nvPr/>
              </p:nvSpPr>
              <p:spPr bwMode="auto">
                <a:xfrm>
                  <a:off x="2513" y="1825"/>
                  <a:ext cx="53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女</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73" name="Rectangle 44"/>
                <p:cNvSpPr>
                  <a:spLocks noChangeArrowheads="1"/>
                </p:cNvSpPr>
                <p:nvPr/>
              </p:nvSpPr>
              <p:spPr bwMode="auto">
                <a:xfrm>
                  <a:off x="2453" y="1829"/>
                  <a:ext cx="652"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1" name="Group 45"/>
              <p:cNvGrpSpPr/>
              <p:nvPr/>
            </p:nvGrpSpPr>
            <p:grpSpPr bwMode="auto">
              <a:xfrm>
                <a:off x="3113" y="1825"/>
                <a:ext cx="554" cy="215"/>
                <a:chOff x="3113" y="1825"/>
                <a:chExt cx="554" cy="215"/>
              </a:xfrm>
            </p:grpSpPr>
            <p:sp>
              <p:nvSpPr>
                <p:cNvPr id="70" name="Rectangle 46"/>
                <p:cNvSpPr>
                  <a:spLocks noChangeArrowheads="1"/>
                </p:cNvSpPr>
                <p:nvPr/>
              </p:nvSpPr>
              <p:spPr bwMode="auto">
                <a:xfrm>
                  <a:off x="3173" y="1825"/>
                  <a:ext cx="4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20</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71" name="Rectangle 47"/>
                <p:cNvSpPr>
                  <a:spLocks noChangeArrowheads="1"/>
                </p:cNvSpPr>
                <p:nvPr/>
              </p:nvSpPr>
              <p:spPr bwMode="auto">
                <a:xfrm>
                  <a:off x="3113" y="1829"/>
                  <a:ext cx="554"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2" name="Group 48"/>
              <p:cNvGrpSpPr/>
              <p:nvPr/>
            </p:nvGrpSpPr>
            <p:grpSpPr bwMode="auto">
              <a:xfrm>
                <a:off x="3675" y="1825"/>
                <a:ext cx="1069" cy="215"/>
                <a:chOff x="3675" y="1825"/>
                <a:chExt cx="1069" cy="215"/>
              </a:xfrm>
            </p:grpSpPr>
            <p:sp>
              <p:nvSpPr>
                <p:cNvPr id="68" name="Rectangle 49"/>
                <p:cNvSpPr>
                  <a:spLocks noChangeArrowheads="1"/>
                </p:cNvSpPr>
                <p:nvPr/>
              </p:nvSpPr>
              <p:spPr bwMode="auto">
                <a:xfrm>
                  <a:off x="3735" y="1825"/>
                  <a:ext cx="94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02</a:t>
                  </a:r>
                  <a:endPar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69" name="Rectangle 50"/>
                <p:cNvSpPr>
                  <a:spLocks noChangeArrowheads="1"/>
                </p:cNvSpPr>
                <p:nvPr/>
              </p:nvSpPr>
              <p:spPr bwMode="auto">
                <a:xfrm>
                  <a:off x="3675" y="1829"/>
                  <a:ext cx="106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3" name="Group 51"/>
              <p:cNvGrpSpPr/>
              <p:nvPr/>
            </p:nvGrpSpPr>
            <p:grpSpPr bwMode="auto">
              <a:xfrm>
                <a:off x="920" y="2040"/>
                <a:ext cx="758" cy="215"/>
                <a:chOff x="920" y="2040"/>
                <a:chExt cx="758" cy="215"/>
              </a:xfrm>
            </p:grpSpPr>
            <p:sp>
              <p:nvSpPr>
                <p:cNvPr id="66" name="Rectangle 52"/>
                <p:cNvSpPr>
                  <a:spLocks noChangeArrowheads="1"/>
                </p:cNvSpPr>
                <p:nvPr/>
              </p:nvSpPr>
              <p:spPr bwMode="auto">
                <a:xfrm>
                  <a:off x="980" y="2040"/>
                  <a:ext cx="6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03223</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67" name="Rectangle 53"/>
                <p:cNvSpPr>
                  <a:spLocks noChangeArrowheads="1"/>
                </p:cNvSpPr>
                <p:nvPr/>
              </p:nvSpPr>
              <p:spPr bwMode="auto">
                <a:xfrm>
                  <a:off x="920" y="2044"/>
                  <a:ext cx="758"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4" name="Group 54"/>
              <p:cNvGrpSpPr/>
              <p:nvPr/>
            </p:nvGrpSpPr>
            <p:grpSpPr bwMode="auto">
              <a:xfrm>
                <a:off x="1686" y="2040"/>
                <a:ext cx="759" cy="215"/>
                <a:chOff x="1686" y="2040"/>
                <a:chExt cx="759" cy="215"/>
              </a:xfrm>
            </p:grpSpPr>
            <p:sp>
              <p:nvSpPr>
                <p:cNvPr id="64" name="Rectangle 55"/>
                <p:cNvSpPr>
                  <a:spLocks noChangeArrowheads="1"/>
                </p:cNvSpPr>
                <p:nvPr/>
              </p:nvSpPr>
              <p:spPr bwMode="auto">
                <a:xfrm>
                  <a:off x="1746" y="2040"/>
                  <a:ext cx="63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王平</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65" name="Rectangle 56"/>
                <p:cNvSpPr>
                  <a:spLocks noChangeArrowheads="1"/>
                </p:cNvSpPr>
                <p:nvPr/>
              </p:nvSpPr>
              <p:spPr bwMode="auto">
                <a:xfrm>
                  <a:off x="1686" y="2044"/>
                  <a:ext cx="75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5" name="Group 57"/>
              <p:cNvGrpSpPr/>
              <p:nvPr/>
            </p:nvGrpSpPr>
            <p:grpSpPr bwMode="auto">
              <a:xfrm>
                <a:off x="2453" y="2040"/>
                <a:ext cx="652" cy="215"/>
                <a:chOff x="2453" y="2040"/>
                <a:chExt cx="652" cy="215"/>
              </a:xfrm>
            </p:grpSpPr>
            <p:sp>
              <p:nvSpPr>
                <p:cNvPr id="62" name="Rectangle 58"/>
                <p:cNvSpPr>
                  <a:spLocks noChangeArrowheads="1"/>
                </p:cNvSpPr>
                <p:nvPr/>
              </p:nvSpPr>
              <p:spPr bwMode="auto">
                <a:xfrm>
                  <a:off x="2513" y="2040"/>
                  <a:ext cx="53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男</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63" name="Rectangle 59"/>
                <p:cNvSpPr>
                  <a:spLocks noChangeArrowheads="1"/>
                </p:cNvSpPr>
                <p:nvPr/>
              </p:nvSpPr>
              <p:spPr bwMode="auto">
                <a:xfrm>
                  <a:off x="2453" y="2044"/>
                  <a:ext cx="652"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6" name="Group 60"/>
              <p:cNvGrpSpPr/>
              <p:nvPr/>
            </p:nvGrpSpPr>
            <p:grpSpPr bwMode="auto">
              <a:xfrm>
                <a:off x="3113" y="2040"/>
                <a:ext cx="554" cy="215"/>
                <a:chOff x="3113" y="2040"/>
                <a:chExt cx="554" cy="215"/>
              </a:xfrm>
            </p:grpSpPr>
            <p:sp>
              <p:nvSpPr>
                <p:cNvPr id="60" name="Rectangle 61"/>
                <p:cNvSpPr>
                  <a:spLocks noChangeArrowheads="1"/>
                </p:cNvSpPr>
                <p:nvPr/>
              </p:nvSpPr>
              <p:spPr bwMode="auto">
                <a:xfrm>
                  <a:off x="3173" y="2040"/>
                  <a:ext cx="4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21</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61" name="Rectangle 62"/>
                <p:cNvSpPr>
                  <a:spLocks noChangeArrowheads="1"/>
                </p:cNvSpPr>
                <p:nvPr/>
              </p:nvSpPr>
              <p:spPr bwMode="auto">
                <a:xfrm>
                  <a:off x="3113" y="2044"/>
                  <a:ext cx="554"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7" name="Group 63"/>
              <p:cNvGrpSpPr/>
              <p:nvPr/>
            </p:nvGrpSpPr>
            <p:grpSpPr bwMode="auto">
              <a:xfrm>
                <a:off x="3675" y="2040"/>
                <a:ext cx="1069" cy="215"/>
                <a:chOff x="3675" y="2040"/>
                <a:chExt cx="1069" cy="215"/>
              </a:xfrm>
            </p:grpSpPr>
            <p:sp>
              <p:nvSpPr>
                <p:cNvPr id="58" name="Rectangle 64"/>
                <p:cNvSpPr>
                  <a:spLocks noChangeArrowheads="1"/>
                </p:cNvSpPr>
                <p:nvPr/>
              </p:nvSpPr>
              <p:spPr bwMode="auto">
                <a:xfrm>
                  <a:off x="3735" y="2040"/>
                  <a:ext cx="94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03</a:t>
                  </a:r>
                  <a:endPar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59" name="Rectangle 65"/>
                <p:cNvSpPr>
                  <a:spLocks noChangeArrowheads="1"/>
                </p:cNvSpPr>
                <p:nvPr/>
              </p:nvSpPr>
              <p:spPr bwMode="auto">
                <a:xfrm>
                  <a:off x="3675" y="2044"/>
                  <a:ext cx="106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8" name="Group 66"/>
              <p:cNvGrpSpPr/>
              <p:nvPr/>
            </p:nvGrpSpPr>
            <p:grpSpPr bwMode="auto">
              <a:xfrm>
                <a:off x="920" y="2255"/>
                <a:ext cx="758" cy="216"/>
                <a:chOff x="920" y="2255"/>
                <a:chExt cx="758" cy="216"/>
              </a:xfrm>
            </p:grpSpPr>
            <p:sp>
              <p:nvSpPr>
                <p:cNvPr id="56" name="Rectangle 67"/>
                <p:cNvSpPr>
                  <a:spLocks noChangeArrowheads="1"/>
                </p:cNvSpPr>
                <p:nvPr/>
              </p:nvSpPr>
              <p:spPr bwMode="auto">
                <a:xfrm>
                  <a:off x="980" y="2255"/>
                  <a:ext cx="6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57" name="Rectangle 68"/>
                <p:cNvSpPr>
                  <a:spLocks noChangeArrowheads="1"/>
                </p:cNvSpPr>
                <p:nvPr/>
              </p:nvSpPr>
              <p:spPr bwMode="auto">
                <a:xfrm>
                  <a:off x="920" y="2259"/>
                  <a:ext cx="758"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 name="Group 69"/>
              <p:cNvGrpSpPr/>
              <p:nvPr/>
            </p:nvGrpSpPr>
            <p:grpSpPr bwMode="auto">
              <a:xfrm>
                <a:off x="1686" y="2255"/>
                <a:ext cx="759" cy="216"/>
                <a:chOff x="1686" y="2255"/>
                <a:chExt cx="759" cy="216"/>
              </a:xfrm>
            </p:grpSpPr>
            <p:sp>
              <p:nvSpPr>
                <p:cNvPr id="54" name="Rectangle 70"/>
                <p:cNvSpPr>
                  <a:spLocks noChangeArrowheads="1"/>
                </p:cNvSpPr>
                <p:nvPr/>
              </p:nvSpPr>
              <p:spPr bwMode="auto">
                <a:xfrm>
                  <a:off x="1746" y="2255"/>
                  <a:ext cx="63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张华</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55" name="Rectangle 71"/>
                <p:cNvSpPr>
                  <a:spLocks noChangeArrowheads="1"/>
                </p:cNvSpPr>
                <p:nvPr/>
              </p:nvSpPr>
              <p:spPr bwMode="auto">
                <a:xfrm>
                  <a:off x="1686" y="2259"/>
                  <a:ext cx="759"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 name="Group 72"/>
              <p:cNvGrpSpPr/>
              <p:nvPr/>
            </p:nvGrpSpPr>
            <p:grpSpPr bwMode="auto">
              <a:xfrm>
                <a:off x="2453" y="2255"/>
                <a:ext cx="652" cy="216"/>
                <a:chOff x="2453" y="2255"/>
                <a:chExt cx="652" cy="216"/>
              </a:xfrm>
            </p:grpSpPr>
            <p:sp>
              <p:nvSpPr>
                <p:cNvPr id="52" name="Rectangle 73"/>
                <p:cNvSpPr>
                  <a:spLocks noChangeArrowheads="1"/>
                </p:cNvSpPr>
                <p:nvPr/>
              </p:nvSpPr>
              <p:spPr bwMode="auto">
                <a:xfrm>
                  <a:off x="2513" y="2255"/>
                  <a:ext cx="53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男</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53" name="Rectangle 74"/>
                <p:cNvSpPr>
                  <a:spLocks noChangeArrowheads="1"/>
                </p:cNvSpPr>
                <p:nvPr/>
              </p:nvSpPr>
              <p:spPr bwMode="auto">
                <a:xfrm>
                  <a:off x="2453" y="2259"/>
                  <a:ext cx="652"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1" name="Group 75"/>
              <p:cNvGrpSpPr/>
              <p:nvPr/>
            </p:nvGrpSpPr>
            <p:grpSpPr bwMode="auto">
              <a:xfrm>
                <a:off x="3113" y="2255"/>
                <a:ext cx="554" cy="216"/>
                <a:chOff x="3113" y="2255"/>
                <a:chExt cx="554" cy="216"/>
              </a:xfrm>
            </p:grpSpPr>
            <p:sp>
              <p:nvSpPr>
                <p:cNvPr id="50" name="Rectangle 76"/>
                <p:cNvSpPr>
                  <a:spLocks noChangeArrowheads="1"/>
                </p:cNvSpPr>
                <p:nvPr/>
              </p:nvSpPr>
              <p:spPr bwMode="auto">
                <a:xfrm>
                  <a:off x="3173" y="2255"/>
                  <a:ext cx="4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22</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51" name="Rectangle 77"/>
                <p:cNvSpPr>
                  <a:spLocks noChangeArrowheads="1"/>
                </p:cNvSpPr>
                <p:nvPr/>
              </p:nvSpPr>
              <p:spPr bwMode="auto">
                <a:xfrm>
                  <a:off x="3113" y="2259"/>
                  <a:ext cx="554"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Group 78"/>
              <p:cNvGrpSpPr/>
              <p:nvPr/>
            </p:nvGrpSpPr>
            <p:grpSpPr bwMode="auto">
              <a:xfrm>
                <a:off x="3675" y="2255"/>
                <a:ext cx="1069" cy="216"/>
                <a:chOff x="3675" y="2255"/>
                <a:chExt cx="1069" cy="216"/>
              </a:xfrm>
            </p:grpSpPr>
            <p:sp>
              <p:nvSpPr>
                <p:cNvPr id="48" name="Rectangle 79"/>
                <p:cNvSpPr>
                  <a:spLocks noChangeArrowheads="1"/>
                </p:cNvSpPr>
                <p:nvPr/>
              </p:nvSpPr>
              <p:spPr bwMode="auto">
                <a:xfrm>
                  <a:off x="3735" y="2255"/>
                  <a:ext cx="94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04</a:t>
                  </a:r>
                  <a:endPar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49" name="Rectangle 80"/>
                <p:cNvSpPr>
                  <a:spLocks noChangeArrowheads="1"/>
                </p:cNvSpPr>
                <p:nvPr/>
              </p:nvSpPr>
              <p:spPr bwMode="auto">
                <a:xfrm>
                  <a:off x="3675" y="2259"/>
                  <a:ext cx="1069" cy="208"/>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3" name="Group 81"/>
              <p:cNvGrpSpPr/>
              <p:nvPr/>
            </p:nvGrpSpPr>
            <p:grpSpPr bwMode="auto">
              <a:xfrm>
                <a:off x="920" y="2471"/>
                <a:ext cx="758" cy="215"/>
                <a:chOff x="920" y="2471"/>
                <a:chExt cx="758" cy="215"/>
              </a:xfrm>
            </p:grpSpPr>
            <p:sp>
              <p:nvSpPr>
                <p:cNvPr id="46" name="Rectangle 82"/>
                <p:cNvSpPr>
                  <a:spLocks noChangeArrowheads="1"/>
                </p:cNvSpPr>
                <p:nvPr/>
              </p:nvSpPr>
              <p:spPr bwMode="auto">
                <a:xfrm>
                  <a:off x="980" y="2471"/>
                  <a:ext cx="6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03001</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47" name="Rectangle 83"/>
                <p:cNvSpPr>
                  <a:spLocks noChangeArrowheads="1"/>
                </p:cNvSpPr>
                <p:nvPr/>
              </p:nvSpPr>
              <p:spPr bwMode="auto">
                <a:xfrm>
                  <a:off x="920" y="2475"/>
                  <a:ext cx="758"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4" name="Group 84"/>
              <p:cNvGrpSpPr/>
              <p:nvPr/>
            </p:nvGrpSpPr>
            <p:grpSpPr bwMode="auto">
              <a:xfrm>
                <a:off x="1686" y="2471"/>
                <a:ext cx="759" cy="215"/>
                <a:chOff x="1686" y="2471"/>
                <a:chExt cx="759" cy="215"/>
              </a:xfrm>
            </p:grpSpPr>
            <p:sp>
              <p:nvSpPr>
                <p:cNvPr id="44" name="Rectangle 85"/>
                <p:cNvSpPr>
                  <a:spLocks noChangeArrowheads="1"/>
                </p:cNvSpPr>
                <p:nvPr/>
              </p:nvSpPr>
              <p:spPr bwMode="auto">
                <a:xfrm>
                  <a:off x="1746" y="2471"/>
                  <a:ext cx="63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李萍</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45" name="Rectangle 86"/>
                <p:cNvSpPr>
                  <a:spLocks noChangeArrowheads="1"/>
                </p:cNvSpPr>
                <p:nvPr/>
              </p:nvSpPr>
              <p:spPr bwMode="auto">
                <a:xfrm>
                  <a:off x="1686" y="2475"/>
                  <a:ext cx="75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5" name="Group 87"/>
              <p:cNvGrpSpPr/>
              <p:nvPr/>
            </p:nvGrpSpPr>
            <p:grpSpPr bwMode="auto">
              <a:xfrm>
                <a:off x="2453" y="2471"/>
                <a:ext cx="652" cy="215"/>
                <a:chOff x="2453" y="2471"/>
                <a:chExt cx="652" cy="215"/>
              </a:xfrm>
            </p:grpSpPr>
            <p:sp>
              <p:nvSpPr>
                <p:cNvPr id="42" name="Rectangle 88"/>
                <p:cNvSpPr>
                  <a:spLocks noChangeArrowheads="1"/>
                </p:cNvSpPr>
                <p:nvPr/>
              </p:nvSpPr>
              <p:spPr bwMode="auto">
                <a:xfrm>
                  <a:off x="2513" y="2471"/>
                  <a:ext cx="53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女</a:t>
                  </a:r>
                  <a:endParaRPr kumimoji="0" lang="zh-CN" altLang="en-US"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43" name="Rectangle 89"/>
                <p:cNvSpPr>
                  <a:spLocks noChangeArrowheads="1"/>
                </p:cNvSpPr>
                <p:nvPr/>
              </p:nvSpPr>
              <p:spPr bwMode="auto">
                <a:xfrm>
                  <a:off x="2453" y="2475"/>
                  <a:ext cx="652"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6" name="Group 90"/>
              <p:cNvGrpSpPr/>
              <p:nvPr/>
            </p:nvGrpSpPr>
            <p:grpSpPr bwMode="auto">
              <a:xfrm>
                <a:off x="3113" y="2471"/>
                <a:ext cx="554" cy="215"/>
                <a:chOff x="3113" y="2471"/>
                <a:chExt cx="554" cy="215"/>
              </a:xfrm>
            </p:grpSpPr>
            <p:sp>
              <p:nvSpPr>
                <p:cNvPr id="40" name="Rectangle 91"/>
                <p:cNvSpPr>
                  <a:spLocks noChangeArrowheads="1"/>
                </p:cNvSpPr>
                <p:nvPr/>
              </p:nvSpPr>
              <p:spPr bwMode="auto">
                <a:xfrm>
                  <a:off x="3173" y="2471"/>
                  <a:ext cx="4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rPr>
                    <a:t>19</a:t>
                  </a:r>
                  <a:endParaRPr kumimoji="0" lang="en-US" altLang="zh-CN" sz="1800" b="0" i="0" u="none" strike="noStrike" kern="0" cap="none" spc="0" normalizeH="0" baseline="0" noProof="0">
                    <a:ln>
                      <a:noFill/>
                    </a:ln>
                    <a:solidFill>
                      <a:srgbClr val="000000"/>
                    </a:solidFill>
                    <a:effectLst/>
                    <a:uLnTx/>
                    <a:uFillTx/>
                    <a:latin typeface="Franklin Gothic Medium" panose="020B0603020102020204" pitchFamily="34" charset="0"/>
                    <a:ea typeface="黑体" panose="02010609060101010101" charset="-122"/>
                  </a:endParaRPr>
                </a:p>
              </p:txBody>
            </p:sp>
            <p:sp>
              <p:nvSpPr>
                <p:cNvPr id="41" name="Rectangle 92"/>
                <p:cNvSpPr>
                  <a:spLocks noChangeArrowheads="1"/>
                </p:cNvSpPr>
                <p:nvPr/>
              </p:nvSpPr>
              <p:spPr bwMode="auto">
                <a:xfrm>
                  <a:off x="3113" y="2475"/>
                  <a:ext cx="554"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7" name="Group 93"/>
              <p:cNvGrpSpPr/>
              <p:nvPr/>
            </p:nvGrpSpPr>
            <p:grpSpPr bwMode="auto">
              <a:xfrm>
                <a:off x="3675" y="2471"/>
                <a:ext cx="1069" cy="215"/>
                <a:chOff x="3675" y="2471"/>
                <a:chExt cx="1069" cy="215"/>
              </a:xfrm>
            </p:grpSpPr>
            <p:sp>
              <p:nvSpPr>
                <p:cNvPr id="38" name="Rectangle 94"/>
                <p:cNvSpPr>
                  <a:spLocks noChangeArrowheads="1"/>
                </p:cNvSpPr>
                <p:nvPr/>
              </p:nvSpPr>
              <p:spPr bwMode="auto">
                <a:xfrm>
                  <a:off x="3735" y="2471"/>
                  <a:ext cx="94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rPr>
                    <a:t>05</a:t>
                  </a:r>
                  <a:endParaRPr kumimoji="0" lang="en-US" altLang="zh-CN" sz="1800" b="0" i="0" u="none" strike="noStrike" kern="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39" name="Rectangle 95"/>
                <p:cNvSpPr>
                  <a:spLocks noChangeArrowheads="1"/>
                </p:cNvSpPr>
                <p:nvPr/>
              </p:nvSpPr>
              <p:spPr bwMode="auto">
                <a:xfrm>
                  <a:off x="3675" y="2475"/>
                  <a:ext cx="1069" cy="207"/>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7" name="Rectangle 96"/>
            <p:cNvSpPr>
              <a:spLocks noChangeArrowheads="1"/>
            </p:cNvSpPr>
            <p:nvPr/>
          </p:nvSpPr>
          <p:spPr bwMode="auto">
            <a:xfrm>
              <a:off x="913" y="1393"/>
              <a:ext cx="3838" cy="1294"/>
            </a:xfrm>
            <a:prstGeom prst="rect">
              <a:avLst/>
            </a:prstGeom>
            <a:noFill/>
            <a:ln w="12700">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1647902"/>
          </a:xfrm>
        </p:spPr>
        <p:txBody>
          <a:bodyPr>
            <a:normAutofit fontScale="92500" lnSpcReduction="20000"/>
          </a:bodyPr>
          <a:lstStyle/>
          <a:p>
            <a:pPr marL="609600" indent="-609600">
              <a:defRPr/>
            </a:pPr>
            <a:r>
              <a:rPr lang="zh-CN" altLang="en-US" b="1" dirty="0"/>
              <a:t>规则要求：</a:t>
            </a:r>
            <a:endParaRPr lang="zh-CN" altLang="en-US" b="1" dirty="0"/>
          </a:p>
          <a:p>
            <a:pPr marL="1257300" lvl="1" indent="-533400">
              <a:defRPr/>
            </a:pPr>
            <a:r>
              <a:rPr lang="zh-CN" altLang="en-US" b="1" dirty="0">
                <a:latin typeface="Arial" panose="020B0604020202020204" pitchFamily="34" charset="0"/>
              </a:rPr>
              <a:t>“</a:t>
            </a:r>
            <a:r>
              <a:rPr lang="zh-CN" altLang="en-US" b="1" dirty="0"/>
              <a:t>不引用不存在的实体</a:t>
            </a:r>
            <a:r>
              <a:rPr lang="zh-CN" altLang="en-US" b="1" dirty="0">
                <a:latin typeface="Arial" panose="020B0604020202020204" pitchFamily="34" charset="0"/>
              </a:rPr>
              <a:t>”</a:t>
            </a:r>
            <a:r>
              <a:rPr lang="zh-CN" altLang="en-US" b="1" dirty="0"/>
              <a:t>。即：不允许在一个关系中引用另一个关系中不存在的元组。</a:t>
            </a:r>
            <a:endParaRPr lang="zh-CN" altLang="en-US" b="1" dirty="0"/>
          </a:p>
          <a:p>
            <a:pPr marL="609600" indent="-609600">
              <a:defRPr/>
            </a:pPr>
            <a:r>
              <a:rPr lang="zh-CN" altLang="en-US" b="1" dirty="0"/>
              <a:t>目的</a:t>
            </a:r>
            <a:endParaRPr lang="zh-CN" altLang="en-US" b="1" dirty="0"/>
          </a:p>
          <a:p>
            <a:pPr marL="1257300" lvl="1" indent="-533400">
              <a:defRPr/>
            </a:pPr>
            <a:r>
              <a:rPr lang="zh-CN" altLang="en-US" b="1" dirty="0"/>
              <a:t>用于确保相关联的表间的数据保持一致。</a:t>
            </a:r>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fontScale="90000"/>
          </a:bodyPr>
          <a:lstStyle/>
          <a:p>
            <a:r>
              <a:rPr lang="en-US" altLang="zh-CN" sz="4400" dirty="0">
                <a:solidFill>
                  <a:srgbClr val="0000FF"/>
                </a:solidFill>
                <a:effectLst/>
                <a:latin typeface="Arial Narrow" pitchFamily="34" charset="0"/>
              </a:rPr>
              <a:t>2.</a:t>
            </a:r>
            <a:r>
              <a:rPr lang="zh-CN" altLang="en-US" sz="4400" dirty="0">
                <a:solidFill>
                  <a:srgbClr val="0000FF"/>
                </a:solidFill>
                <a:effectLst/>
              </a:rPr>
              <a:t>参照完整性规则（引用完整性规则）</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1022260"/>
          </a:xfrm>
        </p:spPr>
        <p:txBody>
          <a:bodyPr/>
          <a:lstStyle/>
          <a:p>
            <a:pPr marL="609600" indent="-609600">
              <a:lnSpc>
                <a:spcPct val="80000"/>
              </a:lnSpc>
              <a:buFont typeface="Wingdings" panose="05000000000000000000" pitchFamily="2" charset="2"/>
              <a:buNone/>
              <a:defRPr/>
            </a:pPr>
            <a:r>
              <a:rPr lang="zh-CN" altLang="en-US" sz="2800" b="1" dirty="0">
                <a:solidFill>
                  <a:schemeClr val="tx2"/>
                </a:solidFill>
                <a:effectLst>
                  <a:outerShdw blurRad="38100" dist="38100" dir="2700000" algn="tl">
                    <a:srgbClr val="000000"/>
                  </a:outerShdw>
                </a:effectLst>
              </a:rPr>
              <a:t>请思考：</a:t>
            </a:r>
            <a:r>
              <a:rPr lang="zh-CN" altLang="en-US" sz="2400" b="1" dirty="0"/>
              <a:t>下面两个关系是否违反参照完整性规则？</a:t>
            </a:r>
            <a:endParaRPr lang="zh-CN" altLang="en-US" sz="2400" b="1" dirty="0"/>
          </a:p>
          <a:p>
            <a:pPr marL="1257300" lvl="1" indent="-533400">
              <a:lnSpc>
                <a:spcPct val="80000"/>
              </a:lnSpc>
              <a:buFont typeface="Wingdings" panose="05000000000000000000" pitchFamily="2" charset="2"/>
              <a:buNone/>
              <a:defRPr/>
            </a:pPr>
            <a:r>
              <a:rPr lang="zh-CN" altLang="en-US" sz="2400" b="1" dirty="0">
                <a:latin typeface="黑体" panose="02010609060101010101" charset="-122"/>
                <a:ea typeface="黑体" panose="02010609060101010101" charset="-122"/>
              </a:rPr>
              <a:t>    系表（主表）         学生表（从表）</a:t>
            </a:r>
            <a:endParaRPr lang="zh-CN" altLang="en-US" sz="2400" b="1" dirty="0">
              <a:latin typeface="黑体" panose="02010609060101010101" charset="-122"/>
              <a:ea typeface="黑体" panose="02010609060101010101" charset="-122"/>
            </a:endParaRPr>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endParaRPr lang="zh-CN" altLang="en-US"/>
          </a:p>
        </p:txBody>
      </p:sp>
      <p:graphicFrame>
        <p:nvGraphicFramePr>
          <p:cNvPr id="5" name="Group 269"/>
          <p:cNvGraphicFramePr/>
          <p:nvPr>
            <p:custDataLst>
              <p:tags r:id="rId1"/>
            </p:custDataLst>
          </p:nvPr>
        </p:nvGraphicFramePr>
        <p:xfrm>
          <a:off x="4615280" y="1994987"/>
          <a:ext cx="3668713" cy="1368426"/>
        </p:xfrm>
        <a:graphic>
          <a:graphicData uri="http://schemas.openxmlformats.org/drawingml/2006/table">
            <a:tbl>
              <a:tblPr/>
              <a:tblGrid>
                <a:gridCol w="704850"/>
                <a:gridCol w="822325"/>
                <a:gridCol w="660400"/>
                <a:gridCol w="660400"/>
                <a:gridCol w="820738"/>
              </a:tblGrid>
              <a:tr h="352425">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学号</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姓名</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性别</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年龄</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系编号</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03001</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马力刚</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男</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21</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01</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2425">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03102</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王萍华</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女</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20</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 </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09563">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03223</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王平</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男</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21</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05</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6" name="Group 271"/>
          <p:cNvGraphicFramePr/>
          <p:nvPr>
            <p:custDataLst>
              <p:tags r:id="rId2"/>
            </p:custDataLst>
          </p:nvPr>
        </p:nvGraphicFramePr>
        <p:xfrm>
          <a:off x="579855" y="1996574"/>
          <a:ext cx="3816350" cy="1370013"/>
        </p:xfrm>
        <a:graphic>
          <a:graphicData uri="http://schemas.openxmlformats.org/drawingml/2006/table">
            <a:tbl>
              <a:tblPr/>
              <a:tblGrid>
                <a:gridCol w="793750"/>
                <a:gridCol w="795338"/>
                <a:gridCol w="793750"/>
                <a:gridCol w="795337"/>
                <a:gridCol w="638175"/>
              </a:tblGrid>
              <a:tr h="298450">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系编号</a:t>
                      </a:r>
                      <a:endPar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系名</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系主任</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办公室</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电话</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5600">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01</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计算机</a:t>
                      </a:r>
                      <a:endPar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龚小勇</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205</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6003</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5600">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02</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通信</a:t>
                      </a:r>
                      <a:endPar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谭中华</a:t>
                      </a:r>
                      <a:endParaRPr kumimoji="0" lang="zh-CN" altLang="en-US" sz="1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207</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6025</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03</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电子</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袁　勇</a:t>
                      </a:r>
                      <a:endParaRPr kumimoji="0" lang="zh-CN" altLang="en-US"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210</a:t>
                      </a:r>
                      <a:endParaRPr kumimoji="0" lang="en-US" altLang="zh-CN" sz="1400" b="1" i="0" u="none" strike="noStrike" cap="none" normalizeH="0" baseline="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rtl="0" eaLnBrk="1" latinLnBrk="0" hangingPunct="1">
                        <a:defRPr kumimoji="0" kern="1200">
                          <a:solidFill>
                            <a:schemeClr val="tx1"/>
                          </a:solidFill>
                          <a:latin typeface="黑体" panose="02010609060101010101" charset="-122"/>
                          <a:ea typeface="黑体" panose="02010609060101010101" charset="-122"/>
                        </a:defRPr>
                      </a:lvl1pPr>
                      <a:lvl2pPr marL="457200" algn="l" rtl="0" eaLnBrk="1" latinLnBrk="0" hangingPunct="1">
                        <a:defRPr kumimoji="0" kern="1200">
                          <a:solidFill>
                            <a:schemeClr val="tx1"/>
                          </a:solidFill>
                          <a:latin typeface="黑体" panose="02010609060101010101" charset="-122"/>
                          <a:ea typeface="黑体" panose="02010609060101010101" charset="-122"/>
                        </a:defRPr>
                      </a:lvl2pPr>
                      <a:lvl3pPr marL="914400" algn="l" rtl="0" eaLnBrk="1" latinLnBrk="0" hangingPunct="1">
                        <a:defRPr kumimoji="0" kern="1200">
                          <a:solidFill>
                            <a:schemeClr val="tx1"/>
                          </a:solidFill>
                          <a:latin typeface="黑体" panose="02010609060101010101" charset="-122"/>
                          <a:ea typeface="黑体" panose="02010609060101010101" charset="-122"/>
                        </a:defRPr>
                      </a:lvl3pPr>
                      <a:lvl4pPr marL="1371600" algn="l" rtl="0" eaLnBrk="1" latinLnBrk="0" hangingPunct="1">
                        <a:defRPr kumimoji="0" kern="1200">
                          <a:solidFill>
                            <a:schemeClr val="tx1"/>
                          </a:solidFill>
                          <a:latin typeface="黑体" panose="02010609060101010101" charset="-122"/>
                          <a:ea typeface="黑体" panose="02010609060101010101" charset="-122"/>
                        </a:defRPr>
                      </a:lvl4pPr>
                      <a:lvl5pPr marL="1828800" algn="l" rtl="0" eaLnBrk="1" latinLnBrk="0" hangingPunct="1">
                        <a:defRPr kumimoji="0" kern="1200">
                          <a:solidFill>
                            <a:schemeClr val="tx1"/>
                          </a:solidFill>
                          <a:latin typeface="黑体" panose="02010609060101010101" charset="-122"/>
                          <a:ea typeface="黑体" panose="02010609060101010101" charset="-122"/>
                        </a:defRPr>
                      </a:lvl5pPr>
                      <a:lvl6pPr marL="2286000" algn="l" rtl="0" eaLnBrk="1" latinLnBrk="0" hangingPunct="1">
                        <a:defRPr kumimoji="0" kern="1200">
                          <a:solidFill>
                            <a:schemeClr val="tx1"/>
                          </a:solidFill>
                          <a:latin typeface="黑体" panose="02010609060101010101" charset="-122"/>
                          <a:ea typeface="黑体" panose="02010609060101010101" charset="-122"/>
                        </a:defRPr>
                      </a:lvl6pPr>
                      <a:lvl7pPr marL="2743200" algn="l" rtl="0" eaLnBrk="1" latinLnBrk="0" hangingPunct="1">
                        <a:defRPr kumimoji="0" kern="1200">
                          <a:solidFill>
                            <a:schemeClr val="tx1"/>
                          </a:solidFill>
                          <a:latin typeface="黑体" panose="02010609060101010101" charset="-122"/>
                          <a:ea typeface="黑体" panose="02010609060101010101" charset="-122"/>
                        </a:defRPr>
                      </a:lvl7pPr>
                      <a:lvl8pPr marL="3200400" algn="l" rtl="0" eaLnBrk="1" latinLnBrk="0" hangingPunct="1">
                        <a:defRPr kumimoji="0" kern="1200">
                          <a:solidFill>
                            <a:schemeClr val="tx1"/>
                          </a:solidFill>
                          <a:latin typeface="黑体" panose="02010609060101010101" charset="-122"/>
                          <a:ea typeface="黑体" panose="02010609060101010101" charset="-122"/>
                        </a:defRPr>
                      </a:lvl8pPr>
                      <a:lvl9pPr marL="3657600" algn="l" rtl="0" eaLnBrk="1" latinLnBrk="0" hangingPunct="1">
                        <a:defRPr kumimoji="0" kern="1200">
                          <a:solidFill>
                            <a:schemeClr val="tx1"/>
                          </a:solidFill>
                          <a:latin typeface="黑体" panose="02010609060101010101" charset="-122"/>
                          <a:ea typeface="黑体" panose="02010609060101010101"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outerShdw blurRad="38100" dist="38100" dir="2700000" algn="tl">
                              <a:srgbClr val="FFFFFF"/>
                            </a:outerShdw>
                          </a:effectLst>
                          <a:latin typeface="Arial Narrow" pitchFamily="34" charset="0"/>
                          <a:ea typeface="宋体" panose="02010600030101010101" pitchFamily="2" charset="-122"/>
                        </a:rPr>
                        <a:t>6018</a:t>
                      </a:r>
                      <a:endParaRPr kumimoji="0" lang="en-US" altLang="zh-CN" sz="1400" b="1" i="0" u="none" strike="noStrike" cap="none" normalizeH="0" baseline="0" dirty="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7" name="矩形 6"/>
          <p:cNvSpPr/>
          <p:nvPr/>
        </p:nvSpPr>
        <p:spPr>
          <a:xfrm>
            <a:off x="930441" y="3461698"/>
            <a:ext cx="7154779" cy="1180323"/>
          </a:xfrm>
          <a:prstGeom prst="rect">
            <a:avLst/>
          </a:prstGeom>
        </p:spPr>
        <p:txBody>
          <a:bodyPr wrap="square">
            <a:spAutoFit/>
          </a:bodyPr>
          <a:lstStyle/>
          <a:p>
            <a:pPr marL="609600" lvl="0" indent="-609600" defTabSz="914400">
              <a:lnSpc>
                <a:spcPct val="80000"/>
              </a:lnSpc>
              <a:spcBef>
                <a:spcPct val="35000"/>
              </a:spcBef>
              <a:buClr>
                <a:srgbClr val="FF33CC"/>
              </a:buClr>
              <a:buFont typeface="Wingdings" panose="05000000000000000000" pitchFamily="2" charset="2"/>
              <a:buChar char="ü"/>
              <a:defRPr/>
            </a:pPr>
            <a:r>
              <a:rPr lang="zh-CN" altLang="en-US" sz="1400" b="1" kern="0" dirty="0">
                <a:solidFill>
                  <a:srgbClr val="000000"/>
                </a:solidFill>
                <a:effectLst>
                  <a:outerShdw blurRad="38100" dist="38100" dir="2700000" algn="tl">
                    <a:srgbClr val="FFFFFF"/>
                  </a:outerShdw>
                </a:effectLst>
                <a:latin typeface="黑体" panose="02010609060101010101" charset="-122"/>
                <a:ea typeface="黑体" panose="02010609060101010101" charset="-122"/>
              </a:rPr>
              <a:t>说明</a:t>
            </a:r>
            <a:endParaRPr lang="zh-CN" altLang="en-US" sz="1400" b="1" kern="0" dirty="0">
              <a:solidFill>
                <a:srgbClr val="000000"/>
              </a:solidFill>
              <a:effectLst>
                <a:outerShdw blurRad="38100" dist="38100" dir="2700000" algn="tl">
                  <a:srgbClr val="FFFFFF"/>
                </a:outerShdw>
              </a:effectLst>
              <a:latin typeface="黑体" panose="02010609060101010101" charset="-122"/>
              <a:ea typeface="黑体" panose="02010609060101010101" charset="-122"/>
            </a:endParaRPr>
          </a:p>
          <a:p>
            <a:pPr marL="1257300" lvl="1" indent="-533400" defTabSz="914400">
              <a:lnSpc>
                <a:spcPct val="80000"/>
              </a:lnSpc>
              <a:spcBef>
                <a:spcPct val="35000"/>
              </a:spcBef>
              <a:buClr>
                <a:srgbClr val="33CC33"/>
              </a:buClr>
              <a:buSzPct val="90000"/>
              <a:buFont typeface="Wingdings" panose="05000000000000000000" pitchFamily="2" charset="2"/>
              <a:buChar char="u"/>
              <a:defRPr/>
            </a:pPr>
            <a:r>
              <a:rPr lang="zh-CN" altLang="en-US" sz="1400" b="1" kern="0" dirty="0">
                <a:solidFill>
                  <a:srgbClr val="000000"/>
                </a:solidFill>
                <a:effectLst>
                  <a:outerShdw blurRad="38100" dist="38100" dir="2700000" algn="tl">
                    <a:srgbClr val="FFFFFF"/>
                  </a:outerShdw>
                </a:effectLst>
                <a:latin typeface="宋体" panose="02010600030101010101" pitchFamily="2" charset="-122"/>
              </a:rPr>
              <a:t>从表的</a:t>
            </a:r>
            <a:r>
              <a:rPr lang="zh-CN" altLang="en-US" sz="1400" b="1" kern="0" dirty="0">
                <a:solidFill>
                  <a:srgbClr val="000000"/>
                </a:solidFill>
                <a:effectLst>
                  <a:outerShdw blurRad="38100" dist="38100" dir="2700000" algn="tl">
                    <a:srgbClr val="FFFFFF"/>
                  </a:outerShdw>
                </a:effectLst>
                <a:latin typeface="Arial" panose="020B0604020202020204" pitchFamily="34" charset="0"/>
              </a:rPr>
              <a:t>“</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系编号（外键）</a:t>
            </a:r>
            <a:r>
              <a:rPr lang="zh-CN" altLang="en-US" sz="1400" b="1" kern="0" dirty="0">
                <a:solidFill>
                  <a:srgbClr val="000000"/>
                </a:solidFill>
                <a:effectLst>
                  <a:outerShdw blurRad="38100" dist="38100" dir="2700000" algn="tl">
                    <a:srgbClr val="FFFFFF"/>
                  </a:outerShdw>
                </a:effectLst>
                <a:latin typeface="Arial" panose="020B0604020202020204" pitchFamily="34" charset="0"/>
              </a:rPr>
              <a:t>”</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的取值只能为两种情况：</a:t>
            </a:r>
            <a:endParaRPr lang="zh-CN" altLang="en-US" sz="1400" b="1" kern="0" dirty="0">
              <a:solidFill>
                <a:srgbClr val="000000"/>
              </a:solidFill>
              <a:effectLst>
                <a:outerShdw blurRad="38100" dist="38100" dir="2700000" algn="tl">
                  <a:srgbClr val="FFFFFF"/>
                </a:outerShdw>
              </a:effectLst>
              <a:latin typeface="宋体" panose="02010600030101010101" pitchFamily="2" charset="-122"/>
            </a:endParaRPr>
          </a:p>
          <a:p>
            <a:pPr marL="1562100" lvl="2" indent="-457200" defTabSz="914400">
              <a:lnSpc>
                <a:spcPct val="80000"/>
              </a:lnSpc>
              <a:spcBef>
                <a:spcPct val="35000"/>
              </a:spcBef>
              <a:buClr>
                <a:srgbClr val="D60093"/>
              </a:buClr>
              <a:buSzPct val="85000"/>
              <a:buFont typeface="Wingdings" panose="05000000000000000000" pitchFamily="2" charset="2"/>
              <a:buChar char="v"/>
              <a:defRPr/>
            </a:pPr>
            <a:r>
              <a:rPr lang="zh-CN" altLang="en-US" sz="1400" b="1" kern="0" dirty="0">
                <a:solidFill>
                  <a:srgbClr val="000000"/>
                </a:solidFill>
                <a:effectLst>
                  <a:outerShdw blurRad="38100" dist="38100" dir="2700000" algn="tl">
                    <a:srgbClr val="FFFFFF"/>
                  </a:outerShdw>
                </a:effectLst>
                <a:latin typeface="宋体" panose="02010600030101010101" pitchFamily="2" charset="-122"/>
              </a:rPr>
              <a:t>若取非空值，则它必须是主表中</a:t>
            </a:r>
            <a:r>
              <a:rPr lang="zh-CN" altLang="en-US" sz="1400" b="1" kern="0" dirty="0">
                <a:solidFill>
                  <a:srgbClr val="CC3300"/>
                </a:solidFill>
                <a:effectLst>
                  <a:outerShdw blurRad="38100" dist="38100" dir="2700000" algn="tl">
                    <a:srgbClr val="000000"/>
                  </a:outerShdw>
                </a:effectLst>
                <a:latin typeface="宋体" panose="02010600030101010101" pitchFamily="2" charset="-122"/>
              </a:rPr>
              <a:t>存在的值</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a:t>
            </a:r>
            <a:endParaRPr lang="zh-CN" altLang="en-US" sz="1400" b="1" kern="0" dirty="0">
              <a:solidFill>
                <a:srgbClr val="000000"/>
              </a:solidFill>
              <a:effectLst>
                <a:outerShdw blurRad="38100" dist="38100" dir="2700000" algn="tl">
                  <a:srgbClr val="FFFFFF"/>
                </a:outerShdw>
              </a:effectLst>
              <a:latin typeface="宋体" panose="02010600030101010101" pitchFamily="2" charset="-122"/>
            </a:endParaRPr>
          </a:p>
          <a:p>
            <a:pPr marL="1562100" lvl="2" indent="-457200" defTabSz="914400">
              <a:lnSpc>
                <a:spcPct val="80000"/>
              </a:lnSpc>
              <a:spcBef>
                <a:spcPct val="35000"/>
              </a:spcBef>
              <a:buClr>
                <a:srgbClr val="D60093"/>
              </a:buClr>
              <a:buSzPct val="85000"/>
              <a:buFont typeface="Wingdings" panose="05000000000000000000" pitchFamily="2" charset="2"/>
              <a:buChar char="v"/>
              <a:defRPr/>
            </a:pPr>
            <a:r>
              <a:rPr lang="zh-CN" altLang="en-US" sz="1400" b="1" kern="0" dirty="0">
                <a:solidFill>
                  <a:srgbClr val="000000"/>
                </a:solidFill>
                <a:effectLst>
                  <a:outerShdw blurRad="38100" dist="38100" dir="2700000" algn="tl">
                    <a:srgbClr val="FFFFFF"/>
                  </a:outerShdw>
                </a:effectLst>
                <a:latin typeface="宋体" panose="02010600030101010101" pitchFamily="2" charset="-122"/>
              </a:rPr>
              <a:t>取空值</a:t>
            </a:r>
            <a:r>
              <a:rPr lang="en-US" altLang="zh-CN" sz="1400" b="1" kern="0" dirty="0">
                <a:solidFill>
                  <a:srgbClr val="000000"/>
                </a:solidFill>
                <a:effectLst>
                  <a:outerShdw blurRad="38100" dist="38100" dir="2700000" algn="tl">
                    <a:srgbClr val="FFFFFF"/>
                  </a:outerShdw>
                </a:effectLst>
                <a:latin typeface="宋体" panose="02010600030101010101" pitchFamily="2" charset="-122"/>
              </a:rPr>
              <a:t>(null)</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。表明尚未给学生分配专业。</a:t>
            </a:r>
            <a:r>
              <a:rPr lang="en-US" altLang="zh-CN" sz="1400" b="1" kern="0" dirty="0">
                <a:solidFill>
                  <a:srgbClr val="000000"/>
                </a:solidFill>
                <a:effectLst>
                  <a:outerShdw blurRad="38100" dist="38100" dir="2700000" algn="tl">
                    <a:srgbClr val="FFFFFF"/>
                  </a:outerShdw>
                </a:effectLst>
                <a:latin typeface="宋体" panose="02010600030101010101" pitchFamily="2" charset="-122"/>
              </a:rPr>
              <a:t>null</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不等于</a:t>
            </a:r>
            <a:r>
              <a:rPr lang="en-US" altLang="zh-CN" sz="1400" b="1" kern="0" dirty="0">
                <a:solidFill>
                  <a:srgbClr val="000000"/>
                </a:solidFill>
                <a:effectLst>
                  <a:outerShdw blurRad="38100" dist="38100" dir="2700000" algn="tl">
                    <a:srgbClr val="FFFFFF"/>
                  </a:outerShdw>
                </a:effectLst>
                <a:latin typeface="宋体" panose="02010600030101010101" pitchFamily="2" charset="-122"/>
              </a:rPr>
              <a:t>0</a:t>
            </a:r>
            <a:r>
              <a:rPr lang="zh-CN" altLang="en-US" sz="1400" b="1" kern="0" dirty="0">
                <a:solidFill>
                  <a:srgbClr val="000000"/>
                </a:solidFill>
                <a:effectLst>
                  <a:outerShdw blurRad="38100" dist="38100" dir="2700000" algn="tl">
                    <a:srgbClr val="FFFFFF"/>
                  </a:outerShdw>
                </a:effectLst>
                <a:latin typeface="宋体" panose="02010600030101010101" pitchFamily="2" charset="-122"/>
              </a:rPr>
              <a:t>或空字符串。</a:t>
            </a:r>
            <a:endParaRPr lang="zh-CN" altLang="en-US" sz="1400" b="1" kern="0" dirty="0">
              <a:solidFill>
                <a:srgbClr val="000000"/>
              </a:solidFill>
              <a:effectLst>
                <a:outerShdw blurRad="38100" dist="38100" dir="2700000" algn="tl">
                  <a:srgbClr val="FFFFFF"/>
                </a:outerShdw>
              </a:effectLst>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09600" indent="-609600">
              <a:defRPr/>
            </a:pPr>
            <a:r>
              <a:rPr lang="zh-CN" altLang="en-US" b="1" dirty="0"/>
              <a:t>规则要求</a:t>
            </a:r>
            <a:endParaRPr lang="zh-CN" altLang="en-US" b="1" dirty="0"/>
          </a:p>
          <a:p>
            <a:pPr marL="1257300" lvl="1" indent="-533400">
              <a:defRPr/>
            </a:pPr>
            <a:r>
              <a:rPr lang="zh-CN" altLang="en-US" b="1" dirty="0"/>
              <a:t>由用户根据实际情况，定义表中属性的取值范围</a:t>
            </a:r>
            <a:endParaRPr lang="zh-CN" altLang="en-US" b="1" dirty="0"/>
          </a:p>
          <a:p>
            <a:pPr marL="1562100" lvl="2" indent="-457200">
              <a:defRPr/>
            </a:pPr>
            <a:r>
              <a:rPr lang="zh-CN" altLang="en-US" b="1" dirty="0"/>
              <a:t>例如：性别只能是男和女、年龄不能为负值、成绩在</a:t>
            </a:r>
            <a:r>
              <a:rPr lang="en-US" altLang="zh-CN" b="1" dirty="0"/>
              <a:t>0</a:t>
            </a:r>
            <a:r>
              <a:rPr lang="en-US" altLang="zh-CN" b="1" dirty="0">
                <a:latin typeface="Arial" panose="020B0604020202020204" pitchFamily="34" charset="0"/>
              </a:rPr>
              <a:t>—</a:t>
            </a:r>
            <a:r>
              <a:rPr lang="en-US" altLang="zh-CN" b="1" dirty="0"/>
              <a:t>100</a:t>
            </a:r>
            <a:r>
              <a:rPr lang="zh-CN" altLang="en-US" b="1" dirty="0"/>
              <a:t>之间等。</a:t>
            </a:r>
            <a:endParaRPr lang="zh-CN" altLang="en-US" b="1" dirty="0"/>
          </a:p>
          <a:p>
            <a:pPr marL="1562100" lvl="2" indent="-457200">
              <a:defRPr/>
            </a:pPr>
            <a:endParaRPr lang="zh-CN" altLang="en-US" b="1" dirty="0"/>
          </a:p>
          <a:p>
            <a:pPr marL="609600" indent="-609600">
              <a:defRPr/>
            </a:pPr>
            <a:r>
              <a:rPr lang="zh-CN" altLang="en-US" b="1" dirty="0"/>
              <a:t>目的</a:t>
            </a:r>
            <a:endParaRPr lang="zh-CN" altLang="en-US" b="1" dirty="0"/>
          </a:p>
          <a:p>
            <a:pPr marL="1257300" lvl="1" indent="-533400">
              <a:defRPr/>
            </a:pPr>
            <a:r>
              <a:rPr lang="zh-CN" altLang="en-US" b="1" dirty="0"/>
              <a:t>用于保证给定字段中数据的有效性</a:t>
            </a:r>
            <a:r>
              <a:rPr lang="en-US" altLang="zh-CN" b="1" dirty="0"/>
              <a:t>,</a:t>
            </a:r>
            <a:r>
              <a:rPr lang="zh-CN" altLang="en-US" b="1" dirty="0"/>
              <a:t>即保证数据的取值在有效的范围内。</a:t>
            </a:r>
            <a:endParaRPr lang="zh-CN" altLang="en-US"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fontScale="90000"/>
          </a:bodyPr>
          <a:lstStyle/>
          <a:p>
            <a:r>
              <a:rPr lang="en-US" altLang="zh-CN" sz="4400" dirty="0">
                <a:solidFill>
                  <a:srgbClr val="0000FF"/>
                </a:solidFill>
                <a:effectLst/>
                <a:latin typeface="Arial Narrow" pitchFamily="34" charset="0"/>
              </a:rPr>
              <a:t>3.</a:t>
            </a:r>
            <a:r>
              <a:rPr lang="zh-CN" altLang="en-US" sz="4400" dirty="0">
                <a:solidFill>
                  <a:srgbClr val="0000FF"/>
                </a:solidFill>
                <a:effectLst/>
              </a:rPr>
              <a:t>域完整性规则</a:t>
            </a:r>
            <a:r>
              <a:rPr lang="en-US" altLang="zh-CN" sz="4400" dirty="0">
                <a:solidFill>
                  <a:srgbClr val="0000FF"/>
                </a:solidFill>
                <a:effectLst/>
              </a:rPr>
              <a:t>(</a:t>
            </a:r>
            <a:r>
              <a:rPr lang="zh-CN" altLang="en-US" sz="4400" dirty="0">
                <a:solidFill>
                  <a:srgbClr val="0000FF"/>
                </a:solidFill>
                <a:effectLst/>
              </a:rPr>
              <a:t>用户定义完整性规则</a:t>
            </a:r>
            <a:r>
              <a:rPr lang="en-US" altLang="zh-CN" sz="4400" dirty="0">
                <a:solidFill>
                  <a:srgbClr val="0000FF"/>
                </a:solidFill>
                <a:effectLst/>
              </a:rPr>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5"/>
          <p:cNvSpPr>
            <a:spLocks noChangeArrowheads="1"/>
          </p:cNvSpPr>
          <p:nvPr/>
        </p:nvSpPr>
        <p:spPr bwMode="auto">
          <a:xfrm flipH="1">
            <a:off x="3389316" y="510506"/>
            <a:ext cx="1976771" cy="4385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r>
              <a:rPr lang="zh-CN" altLang="zh-CN" sz="2400" dirty="0"/>
              <a:t>学习目标</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6B2987-501E-4887-91C7-220E8D28878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1899486" y="1519557"/>
            <a:ext cx="4572000" cy="120032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marL="285750" lvl="0" indent="-285750">
              <a:buFont typeface="Wingdings" panose="05000000000000000000" pitchFamily="2" charset="2"/>
              <a:buChar char="p"/>
            </a:pPr>
            <a:r>
              <a:rPr lang="zh-CN" altLang="zh-CN" dirty="0"/>
              <a:t>掌握</a:t>
            </a:r>
            <a:r>
              <a:rPr lang="en-US" altLang="zh-CN" dirty="0"/>
              <a:t>E-R</a:t>
            </a:r>
            <a:r>
              <a:rPr lang="zh-CN" altLang="zh-CN" dirty="0"/>
              <a:t>图的绘制的方法</a:t>
            </a:r>
            <a:endParaRPr lang="zh-CN" altLang="zh-CN" dirty="0"/>
          </a:p>
          <a:p>
            <a:pPr marL="285750" lvl="0" indent="-285750">
              <a:buFont typeface="Wingdings" panose="05000000000000000000" pitchFamily="2" charset="2"/>
              <a:buChar char="p"/>
            </a:pPr>
            <a:r>
              <a:rPr lang="zh-CN" altLang="zh-CN" dirty="0"/>
              <a:t>掌握将</a:t>
            </a:r>
            <a:r>
              <a:rPr lang="en-US" altLang="zh-CN" dirty="0"/>
              <a:t>E-R</a:t>
            </a:r>
            <a:r>
              <a:rPr lang="zh-CN" altLang="zh-CN" dirty="0"/>
              <a:t>模型转换为关系模型的方法</a:t>
            </a:r>
            <a:endParaRPr lang="zh-CN" altLang="zh-CN" dirty="0"/>
          </a:p>
          <a:p>
            <a:pPr marL="285750" lvl="0" indent="-285750">
              <a:buFont typeface="Wingdings" panose="05000000000000000000" pitchFamily="2" charset="2"/>
              <a:buChar char="p"/>
            </a:pPr>
            <a:r>
              <a:rPr lang="zh-CN" altLang="zh-CN" dirty="0"/>
              <a:t>理解关系的完整性规则</a:t>
            </a:r>
            <a:endParaRPr lang="zh-CN" altLang="zh-CN" dirty="0"/>
          </a:p>
          <a:p>
            <a:pPr marL="285750" lvl="0" indent="-285750">
              <a:buFont typeface="Wingdings" panose="05000000000000000000" pitchFamily="2" charset="2"/>
              <a:buChar char="p"/>
            </a:pPr>
            <a:r>
              <a:rPr lang="zh-CN" altLang="zh-CN" dirty="0"/>
              <a:t>理解关系规范化</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81405" y="1844675"/>
            <a:ext cx="6997700" cy="2395855"/>
          </a:xfrm>
        </p:spPr>
        <p:txBody>
          <a:bodyPr/>
          <a:p>
            <a:pPr marL="109855" indent="0">
              <a:buNone/>
            </a:pPr>
            <a:r>
              <a:rPr lang="zh-CN" altLang="en-US"/>
              <a:t>商店和顾客两个实体，分析各自的属性，他们之间可能有购物，请画出E</a:t>
            </a:r>
            <a:r>
              <a:rPr lang="en-US" altLang="zh-CN"/>
              <a:t>-</a:t>
            </a:r>
            <a:r>
              <a:rPr lang="zh-CN" altLang="en-US"/>
              <a:t>R图（用亿图画或手工绘制），然后转换为关系模型。</a:t>
            </a:r>
            <a:endParaRPr lang="zh-CN" altLang="en-US"/>
          </a:p>
        </p:txBody>
      </p:sp>
      <p:sp>
        <p:nvSpPr>
          <p:cNvPr id="3" name="标题 2"/>
          <p:cNvSpPr>
            <a:spLocks noGrp="1"/>
          </p:cNvSpPr>
          <p:nvPr>
            <p:ph type="title"/>
          </p:nvPr>
        </p:nvSpPr>
        <p:spPr>
          <a:xfrm>
            <a:off x="465455" y="747063"/>
            <a:ext cx="8229600" cy="857515"/>
          </a:xfrm>
        </p:spPr>
        <p:txBody>
          <a:bodyPr/>
          <a:p>
            <a:r>
              <a:rPr lang="zh-CN" altLang="en-US"/>
              <a:t>课后作业：</a:t>
            </a:r>
            <a:endParaRPr lang="zh-CN" altLang="en-US"/>
          </a:p>
        </p:txBody>
      </p:sp>
      <p:sp>
        <p:nvSpPr>
          <p:cNvPr id="4" name="灯片编号占位符 3"/>
          <p:cNvSpPr>
            <a:spLocks noGrp="1"/>
          </p:cNvSpPr>
          <p:nvPr>
            <p:ph type="sldNum" sz="quarter" idx="12"/>
          </p:nvPr>
        </p:nvSpPr>
        <p:spPr/>
        <p:txBody>
          <a:bodyPr/>
          <a:p>
            <a:fld id="{A5F5D1B4-357C-414B-A7CB-6DB8941E1ADE}"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5225" y="2005013"/>
            <a:ext cx="4140200" cy="90024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solidFill>
                  <a:schemeClr val="accent3"/>
                </a:solidFill>
                <a:latin typeface="微软雅黑" panose="020B0503020204020204" pitchFamily="34" charset="-122"/>
                <a:ea typeface="微软雅黑" panose="020B0503020204020204" pitchFamily="34" charset="-122"/>
                <a:cs typeface="Clear Sans Light" pitchFamily="34" charset="0"/>
              </a:rPr>
              <a:t>  谢谢观看</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63491"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00588" y="544515"/>
            <a:ext cx="436086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BD9A2B-CBCE-4442-AA7E-642F517019C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Tree>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6"/>
          <p:cNvSpPr/>
          <p:nvPr/>
        </p:nvSpPr>
        <p:spPr bwMode="auto">
          <a:xfrm>
            <a:off x="3875881" y="1458912"/>
            <a:ext cx="4114800" cy="61118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1BBBE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grpSp>
        <p:nvGrpSpPr>
          <p:cNvPr id="31746" name="Group 3"/>
          <p:cNvGrpSpPr/>
          <p:nvPr/>
        </p:nvGrpSpPr>
        <p:grpSpPr bwMode="auto">
          <a:xfrm>
            <a:off x="1825629" y="2070100"/>
            <a:ext cx="1103313" cy="1103313"/>
            <a:chOff x="2999559" y="2734405"/>
            <a:chExt cx="1472651" cy="1472650"/>
          </a:xfrm>
        </p:grpSpPr>
        <p:sp>
          <p:nvSpPr>
            <p:cNvPr id="14" name="Oval 13"/>
            <p:cNvSpPr/>
            <p:nvPr/>
          </p:nvSpPr>
          <p:spPr>
            <a:xfrm>
              <a:off x="2999559" y="2734405"/>
              <a:ext cx="1472651" cy="1472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16" name="Oval 15"/>
            <p:cNvSpPr/>
            <p:nvPr/>
          </p:nvSpPr>
          <p:spPr>
            <a:xfrm>
              <a:off x="3126694" y="2861540"/>
              <a:ext cx="1218380" cy="121838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31766" name="Rectangle 23"/>
            <p:cNvSpPr>
              <a:spLocks noChangeArrowheads="1"/>
            </p:cNvSpPr>
            <p:nvPr/>
          </p:nvSpPr>
          <p:spPr bwMode="auto">
            <a:xfrm>
              <a:off x="3226695" y="3239915"/>
              <a:ext cx="1114208" cy="49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标 题</a:t>
              </a:r>
              <a:endParaRPr lang="en-GB" altLang="zh-CN" dirty="0">
                <a:solidFill>
                  <a:schemeClr val="accent1"/>
                </a:solidFill>
                <a:latin typeface="微软雅黑" panose="020B0503020204020204" pitchFamily="34" charset="-122"/>
                <a:ea typeface="微软雅黑" panose="020B0503020204020204" pitchFamily="34" charset="-122"/>
              </a:endParaRPr>
            </a:p>
          </p:txBody>
        </p:sp>
      </p:grpSp>
      <p:grpSp>
        <p:nvGrpSpPr>
          <p:cNvPr id="31747" name="Group 29"/>
          <p:cNvGrpSpPr/>
          <p:nvPr/>
        </p:nvGrpSpPr>
        <p:grpSpPr bwMode="auto">
          <a:xfrm>
            <a:off x="0" y="547690"/>
            <a:ext cx="7989888" cy="4111625"/>
            <a:chOff x="0" y="730879"/>
            <a:chExt cx="10652441" cy="5479705"/>
          </a:xfrm>
        </p:grpSpPr>
        <p:grpSp>
          <p:nvGrpSpPr>
            <p:cNvPr id="31750" name="Group 4"/>
            <p:cNvGrpSpPr/>
            <p:nvPr/>
          </p:nvGrpSpPr>
          <p:grpSpPr bwMode="auto">
            <a:xfrm>
              <a:off x="0" y="730879"/>
              <a:ext cx="10652441" cy="5479705"/>
              <a:chOff x="-4093176" y="-217744"/>
              <a:chExt cx="14178398" cy="7293488"/>
            </a:xfrm>
          </p:grpSpPr>
          <p:sp>
            <p:nvSpPr>
              <p:cNvPr id="27" name="Freeform 10"/>
              <p:cNvSpPr/>
              <p:nvPr/>
            </p:nvSpPr>
            <p:spPr>
              <a:xfrm>
                <a:off x="1704482" y="5991578"/>
                <a:ext cx="7662383"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p:spPr>
            <p:style>
              <a:lnRef idx="1">
                <a:schemeClr val="accent1"/>
              </a:lnRef>
              <a:fillRef idx="3">
                <a:schemeClr val="accent1"/>
              </a:fillRef>
              <a:effectRef idx="2">
                <a:schemeClr val="accent1"/>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6" name="Block Arc 5"/>
              <p:cNvSpPr/>
              <p:nvPr/>
            </p:nvSpPr>
            <p:spPr>
              <a:xfrm>
                <a:off x="-4093176" y="-217744"/>
                <a:ext cx="7293438" cy="7293488"/>
              </a:xfrm>
              <a:prstGeom prst="blockArc">
                <a:avLst>
                  <a:gd name="adj1" fmla="val 17512150"/>
                  <a:gd name="adj2" fmla="val 4645288"/>
                  <a:gd name="adj3" fmla="val 4194"/>
                </a:avLst>
              </a:prstGeom>
              <a:ln>
                <a:solidFill>
                  <a:schemeClr val="accent3"/>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2064977" y="41328"/>
                <a:ext cx="7301889" cy="108416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8" name="Oval 7"/>
              <p:cNvSpPr/>
              <p:nvPr/>
            </p:nvSpPr>
            <p:spPr>
              <a:xfrm>
                <a:off x="1388876" y="-93841"/>
                <a:ext cx="1355018" cy="135450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3177726" y="2888324"/>
                <a:ext cx="6907496" cy="1081351"/>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0" name="Oval 9"/>
              <p:cNvSpPr/>
              <p:nvPr/>
            </p:nvSpPr>
            <p:spPr>
              <a:xfrm>
                <a:off x="2501625" y="2750340"/>
                <a:ext cx="1355018" cy="1357321"/>
              </a:xfrm>
              <a:prstGeom prst="ellipse">
                <a:avLst/>
              </a:prstGeom>
              <a:ln>
                <a:solidFill>
                  <a:schemeClr val="accent3"/>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2783333" y="4513167"/>
                <a:ext cx="7301889"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2" name="Oval 11"/>
              <p:cNvSpPr/>
              <p:nvPr/>
            </p:nvSpPr>
            <p:spPr>
              <a:xfrm>
                <a:off x="2107233" y="4377998"/>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Oval 11"/>
              <p:cNvSpPr/>
              <p:nvPr/>
            </p:nvSpPr>
            <p:spPr>
              <a:xfrm>
                <a:off x="837913" y="5721240"/>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9" name="TextBox 18"/>
            <p:cNvSpPr txBox="1"/>
            <p:nvPr/>
          </p:nvSpPr>
          <p:spPr>
            <a:xfrm>
              <a:off x="4319816" y="1175178"/>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703584" y="2131482"/>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253202" y="3264595"/>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4626712" y="2107151"/>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874417" y="4446446"/>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951431" y="5455643"/>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05</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748" name="文本框 1"/>
          <p:cNvSpPr txBox="1">
            <a:spLocks noChangeArrowheads="1"/>
          </p:cNvSpPr>
          <p:nvPr/>
        </p:nvSpPr>
        <p:spPr bwMode="auto">
          <a:xfrm>
            <a:off x="485775" y="222250"/>
            <a:ext cx="3367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输入标题</a:t>
            </a:r>
            <a:endParaRPr lang="zh-CN" altLang="en-US"/>
          </a:p>
        </p:txBody>
      </p:sp>
      <p:sp>
        <p:nvSpPr>
          <p:cNvPr id="31749"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640A8B-71C3-48DE-B94F-BFB547E600BB}"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4012288" y="890864"/>
            <a:ext cx="1338828" cy="369332"/>
          </a:xfrm>
          <a:prstGeom prst="rect">
            <a:avLst/>
          </a:prstGeom>
        </p:spPr>
        <p:txBody>
          <a:bodyPr wrap="none">
            <a:spAutoFit/>
          </a:bodyPr>
          <a:lstStyle/>
          <a:p>
            <a:r>
              <a:rPr lang="zh-CN" altLang="zh-CN" dirty="0"/>
              <a:t>数据库系统</a:t>
            </a:r>
            <a:endParaRPr lang="zh-CN" altLang="zh-CN" b="1" dirty="0"/>
          </a:p>
        </p:txBody>
      </p:sp>
      <p:sp>
        <p:nvSpPr>
          <p:cNvPr id="3" name="矩形 2"/>
          <p:cNvSpPr/>
          <p:nvPr/>
        </p:nvSpPr>
        <p:spPr>
          <a:xfrm>
            <a:off x="4257675" y="1620039"/>
            <a:ext cx="1107996" cy="369332"/>
          </a:xfrm>
          <a:prstGeom prst="rect">
            <a:avLst/>
          </a:prstGeom>
        </p:spPr>
        <p:txBody>
          <a:bodyPr wrap="none">
            <a:spAutoFit/>
          </a:bodyPr>
          <a:lstStyle/>
          <a:p>
            <a:r>
              <a:rPr lang="zh-CN" altLang="zh-CN" dirty="0"/>
              <a:t>数据模型</a:t>
            </a:r>
            <a:endParaRPr lang="zh-CN" altLang="zh-CN" b="1" dirty="0"/>
          </a:p>
        </p:txBody>
      </p:sp>
      <p:sp>
        <p:nvSpPr>
          <p:cNvPr id="5" name="矩形 4"/>
          <p:cNvSpPr/>
          <p:nvPr/>
        </p:nvSpPr>
        <p:spPr>
          <a:xfrm>
            <a:off x="4572001" y="3335615"/>
            <a:ext cx="1800493" cy="369332"/>
          </a:xfrm>
          <a:prstGeom prst="rect">
            <a:avLst/>
          </a:prstGeom>
        </p:spPr>
        <p:txBody>
          <a:bodyPr wrap="none">
            <a:spAutoFit/>
          </a:bodyPr>
          <a:lstStyle/>
          <a:p>
            <a:r>
              <a:rPr lang="zh-CN" altLang="zh-CN" dirty="0"/>
              <a:t>关系模式规范化</a:t>
            </a:r>
            <a:endParaRPr lang="zh-CN" altLang="zh-CN" b="1" dirty="0"/>
          </a:p>
        </p:txBody>
      </p:sp>
      <p:sp>
        <p:nvSpPr>
          <p:cNvPr id="31" name="Oval 7"/>
          <p:cNvSpPr/>
          <p:nvPr/>
        </p:nvSpPr>
        <p:spPr bwMode="auto">
          <a:xfrm>
            <a:off x="3336930" y="1401762"/>
            <a:ext cx="763587" cy="763588"/>
          </a:xfrm>
          <a:prstGeom prst="ellipse">
            <a:avLst/>
          </a:prstGeom>
          <a:solidFill>
            <a:schemeClr val="bg1">
              <a:lumMod val="95000"/>
            </a:schemeClr>
          </a:solidFill>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TextBox 12"/>
          <p:cNvSpPr txBox="1"/>
          <p:nvPr/>
        </p:nvSpPr>
        <p:spPr>
          <a:xfrm>
            <a:off x="3535161" y="1595240"/>
            <a:ext cx="455453" cy="369332"/>
          </a:xfrm>
          <a:prstGeom prst="rect">
            <a:avLst/>
          </a:prstGeom>
          <a:noFill/>
        </p:spPr>
        <p:txBody>
          <a:bodyPr wrap="square" rtlCol="0">
            <a:spAutoFit/>
          </a:bodyPr>
          <a:lstStyle/>
          <a:p>
            <a:r>
              <a:rPr lang="en-US" altLang="zh-CN" dirty="0"/>
              <a:t>02</a:t>
            </a:r>
            <a:endParaRPr lang="zh-CN" altLang="en-US" dirty="0"/>
          </a:p>
        </p:txBody>
      </p:sp>
      <p:sp>
        <p:nvSpPr>
          <p:cNvPr id="15" name="矩形 14"/>
          <p:cNvSpPr/>
          <p:nvPr/>
        </p:nvSpPr>
        <p:spPr>
          <a:xfrm>
            <a:off x="3899490" y="4169053"/>
            <a:ext cx="1228221" cy="369332"/>
          </a:xfrm>
          <a:prstGeom prst="rect">
            <a:avLst/>
          </a:prstGeom>
        </p:spPr>
        <p:txBody>
          <a:bodyPr wrap="none">
            <a:spAutoFit/>
          </a:bodyPr>
          <a:lstStyle/>
          <a:p>
            <a:r>
              <a:rPr lang="en-US" altLang="zh-CN" dirty="0" err="1"/>
              <a:t>MySql</a:t>
            </a:r>
            <a:r>
              <a:rPr lang="zh-CN" altLang="zh-CN" dirty="0"/>
              <a:t>简介</a:t>
            </a:r>
            <a:endParaRPr lang="zh-CN" altLang="zh-CN" b="1" dirty="0"/>
          </a:p>
        </p:txBody>
      </p:sp>
      <p:sp>
        <p:nvSpPr>
          <p:cNvPr id="18" name="矩形 17"/>
          <p:cNvSpPr/>
          <p:nvPr/>
        </p:nvSpPr>
        <p:spPr>
          <a:xfrm>
            <a:off x="4572003" y="2418833"/>
            <a:ext cx="1846659" cy="369332"/>
          </a:xfrm>
          <a:prstGeom prst="rect">
            <a:avLst/>
          </a:prstGeom>
        </p:spPr>
        <p:txBody>
          <a:bodyPr wrap="none" lIns="0" rIns="0">
            <a:spAutoFit/>
          </a:bodyPr>
          <a:lstStyle/>
          <a:p>
            <a:pPr lvl="1"/>
            <a:r>
              <a:rPr lang="zh-CN" altLang="zh-CN" dirty="0">
                <a:solidFill>
                  <a:prstClr val="black"/>
                </a:solidFill>
              </a:rPr>
              <a:t>关系的完整性</a:t>
            </a:r>
            <a:endParaRPr lang="zh-CN" altLang="zh-CN" b="1" dirty="0">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3733" y="701935"/>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矩形 2"/>
          <p:cNvSpPr/>
          <p:nvPr/>
        </p:nvSpPr>
        <p:spPr>
          <a:xfrm>
            <a:off x="824230" y="445770"/>
            <a:ext cx="1595120" cy="368300"/>
          </a:xfrm>
          <a:prstGeom prst="rect">
            <a:avLst/>
          </a:prstGeom>
        </p:spPr>
        <p:txBody>
          <a:bodyPr wrap="square">
            <a:spAutoFit/>
            <a:scene3d>
              <a:camera prst="orthographicFront"/>
              <a:lightRig rig="threePt" dir="t"/>
            </a:scene3d>
          </a:bodyPr>
          <a:lstStyle/>
          <a:p>
            <a:r>
              <a:rPr lang="zh-CN"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数据模型</a:t>
            </a:r>
            <a:endParaRPr lang="zh-CN"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1551649"/>
          </a:xfrm>
        </p:spPr>
        <p:txBody>
          <a:bodyPr>
            <a:normAutofit/>
          </a:bodyPr>
          <a:lstStyle/>
          <a:p>
            <a:r>
              <a:rPr lang="zh-CN" altLang="zh-CN" sz="1400" dirty="0"/>
              <a:t>关系模型是逻辑模型中的一种，也是使用得最为广泛的一种逻辑模型。关系模型采用二维表结构的形式来表示实体和实体间的联系。关系模型以关系数学为基础，操作对象和操作结果都是二维表。关系模型是由数据库技术的奠基人之一，美国</a:t>
            </a:r>
            <a:r>
              <a:rPr lang="en-US" altLang="zh-CN" sz="1400" dirty="0"/>
              <a:t>IBM</a:t>
            </a:r>
            <a:r>
              <a:rPr lang="zh-CN" altLang="zh-CN" sz="1400" dirty="0"/>
              <a:t>公司的</a:t>
            </a:r>
            <a:r>
              <a:rPr lang="en-US" altLang="zh-CN" sz="1400" dirty="0" err="1"/>
              <a:t>E.F.Codd</a:t>
            </a:r>
            <a:r>
              <a:rPr lang="zh-CN" altLang="zh-CN" sz="1400" dirty="0"/>
              <a:t>于</a:t>
            </a:r>
            <a:r>
              <a:rPr lang="en-US" altLang="zh-CN" sz="1400" dirty="0"/>
              <a:t>1970</a:t>
            </a:r>
            <a:r>
              <a:rPr lang="zh-CN" altLang="zh-CN" sz="1400" dirty="0"/>
              <a:t>年提出（</a:t>
            </a:r>
            <a:r>
              <a:rPr lang="en-US" altLang="zh-CN" sz="1400" dirty="0" err="1"/>
              <a:t>E.F.Codd</a:t>
            </a:r>
            <a:r>
              <a:rPr lang="zh-CN" altLang="zh-CN" sz="1400" dirty="0"/>
              <a:t>于</a:t>
            </a:r>
            <a:r>
              <a:rPr lang="en-US" altLang="zh-CN" sz="1400" dirty="0"/>
              <a:t>1981</a:t>
            </a:r>
            <a:r>
              <a:rPr lang="zh-CN" altLang="zh-CN" sz="1400" dirty="0"/>
              <a:t>年获得</a:t>
            </a:r>
            <a:r>
              <a:rPr lang="en-US" altLang="zh-CN" sz="1400" dirty="0"/>
              <a:t>ACM</a:t>
            </a:r>
            <a:r>
              <a:rPr lang="zh-CN" altLang="zh-CN" sz="1400" dirty="0"/>
              <a:t>图灵奖）。自</a:t>
            </a:r>
            <a:r>
              <a:rPr lang="en-US" altLang="zh-CN" sz="1400" dirty="0"/>
              <a:t>20</a:t>
            </a:r>
            <a:r>
              <a:rPr lang="zh-CN" altLang="zh-CN" sz="1400" dirty="0"/>
              <a:t>世纪</a:t>
            </a:r>
            <a:r>
              <a:rPr lang="en-US" altLang="zh-CN" sz="1400" dirty="0"/>
              <a:t>80</a:t>
            </a:r>
            <a:r>
              <a:rPr lang="zh-CN" altLang="zh-CN" sz="1400" dirty="0"/>
              <a:t>年代以来所推出的数据库管理系统几乎都支持关系模型。</a:t>
            </a:r>
            <a:endParaRPr lang="zh-CN" altLang="zh-CN" sz="1400" dirty="0"/>
          </a:p>
          <a:p>
            <a:r>
              <a:rPr lang="zh-CN" altLang="zh-CN" sz="1400" dirty="0"/>
              <a:t>关系模型中数据的逻辑结构是一张二维表，它由行和列组成。</a:t>
            </a:r>
            <a:r>
              <a:rPr lang="zh-CN" altLang="en-US" sz="1400" dirty="0"/>
              <a:t>如下表。</a:t>
            </a:r>
            <a:endParaRPr lang="zh-CN" altLang="en-US" sz="14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r>
              <a:rPr lang="en-US" altLang="zh-CN" b="0" dirty="0">
                <a:effectLst/>
              </a:rPr>
              <a:t>1.2.3 </a:t>
            </a:r>
            <a:r>
              <a:rPr lang="zh-CN" altLang="zh-CN" b="0" dirty="0">
                <a:effectLst/>
              </a:rPr>
              <a:t>关系模型</a:t>
            </a:r>
            <a:endParaRPr lang="zh-CN" altLang="en-US" dirty="0"/>
          </a:p>
        </p:txBody>
      </p:sp>
      <p:graphicFrame>
        <p:nvGraphicFramePr>
          <p:cNvPr id="5" name="表格 4"/>
          <p:cNvGraphicFramePr>
            <a:graphicFrameLocks noGrp="1"/>
          </p:cNvGraphicFramePr>
          <p:nvPr>
            <p:custDataLst>
              <p:tags r:id="rId1"/>
            </p:custDataLst>
          </p:nvPr>
        </p:nvGraphicFramePr>
        <p:xfrm>
          <a:off x="1829924" y="2818457"/>
          <a:ext cx="5319395" cy="965200"/>
        </p:xfrm>
        <a:graphic>
          <a:graphicData uri="http://schemas.openxmlformats.org/drawingml/2006/table">
            <a:tbl>
              <a:tblPr firstRow="1" firstCol="1" bandRow="1"/>
              <a:tblGrid>
                <a:gridCol w="958215"/>
                <a:gridCol w="608330"/>
                <a:gridCol w="501650"/>
                <a:gridCol w="895985"/>
                <a:gridCol w="724535"/>
                <a:gridCol w="920750"/>
                <a:gridCol w="709930"/>
              </a:tblGrid>
              <a:tr h="198755">
                <a:tc>
                  <a:txBody>
                    <a:bodyPr/>
                    <a:lstStyle/>
                    <a:p>
                      <a:pPr algn="just">
                        <a:spcAft>
                          <a:spcPts val="0"/>
                        </a:spcAft>
                      </a:pPr>
                      <a:r>
                        <a:rPr lang="zh-CN" sz="1050" kern="100" dirty="0">
                          <a:effectLst/>
                          <a:latin typeface="Calibri" panose="020F0502020204030204"/>
                          <a:ea typeface="宋体" panose="02010600030101010101" pitchFamily="2" charset="-122"/>
                          <a:cs typeface="Times New Roman" panose="02020603050405020304"/>
                        </a:rPr>
                        <a:t>学号</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性别</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出生日期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专业名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所在学院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总学分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朱博</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1998-10-15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Null</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龙婷婷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1998-11-05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Null</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2016110201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曹科梅</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1998-06-09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信息安全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Null</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75">
                <a:tc>
                  <a:txBody>
                    <a:bodyPr/>
                    <a:lstStyle/>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2016110301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李娟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1998-08-24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网络工程</a:t>
                      </a:r>
                      <a:r>
                        <a:rPr lang="en-US" sz="1050" kern="100">
                          <a:effectLst/>
                          <a:latin typeface="Calibri" panose="020F0502020204030204"/>
                          <a:ea typeface="宋体" panose="02010600030101010101" pitchFamily="2" charset="-122"/>
                          <a:cs typeface="Times New Roman" panose="02020603050405020304"/>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Null</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912938" y="2400399"/>
            <a:ext cx="41006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 </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学生表</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a:t>1. </a:t>
            </a:r>
            <a:r>
              <a:rPr lang="zh-CN" altLang="zh-CN" dirty="0"/>
              <a:t>关系（</a:t>
            </a:r>
            <a:r>
              <a:rPr lang="en-US" altLang="zh-CN" dirty="0"/>
              <a:t>Relation</a:t>
            </a:r>
            <a:r>
              <a:rPr lang="zh-CN" altLang="zh-CN" dirty="0"/>
              <a:t>）</a:t>
            </a:r>
            <a:endParaRPr lang="zh-CN" altLang="zh-CN" dirty="0"/>
          </a:p>
          <a:p>
            <a:r>
              <a:rPr lang="zh-CN" altLang="zh-CN" dirty="0"/>
              <a:t>一个关系就是一张二维表，如表</a:t>
            </a:r>
            <a:r>
              <a:rPr lang="en-US" altLang="zh-CN" dirty="0"/>
              <a:t>1.1</a:t>
            </a:r>
            <a:r>
              <a:rPr lang="zh-CN" altLang="zh-CN" dirty="0"/>
              <a:t>所示。每个关系都有一个关系名，如表</a:t>
            </a:r>
            <a:r>
              <a:rPr lang="en-US" altLang="zh-CN" dirty="0"/>
              <a:t>1.1</a:t>
            </a:r>
            <a:r>
              <a:rPr lang="zh-CN" altLang="zh-CN" dirty="0"/>
              <a:t>所表示的关系，其名称为学生信息表。</a:t>
            </a:r>
            <a:endParaRPr lang="zh-CN" altLang="zh-CN" dirty="0"/>
          </a:p>
          <a:p>
            <a:r>
              <a:rPr lang="en-US" altLang="zh-CN" dirty="0"/>
              <a:t>2. </a:t>
            </a:r>
            <a:r>
              <a:rPr lang="zh-CN" altLang="zh-CN" dirty="0"/>
              <a:t>元组（</a:t>
            </a:r>
            <a:r>
              <a:rPr lang="en-US" altLang="zh-CN" dirty="0"/>
              <a:t>Tuple</a:t>
            </a:r>
            <a:r>
              <a:rPr lang="zh-CN" altLang="zh-CN" dirty="0"/>
              <a:t>）</a:t>
            </a:r>
            <a:endParaRPr lang="zh-CN" altLang="zh-CN" dirty="0"/>
          </a:p>
          <a:p>
            <a:r>
              <a:rPr lang="zh-CN" altLang="zh-CN" dirty="0"/>
              <a:t>元组也称为记录，关系中的每一行对应一个元组，例如表</a:t>
            </a:r>
            <a:r>
              <a:rPr lang="en-US" altLang="zh-CN" dirty="0"/>
              <a:t>1.1</a:t>
            </a:r>
            <a:r>
              <a:rPr lang="zh-CN" altLang="zh-CN" dirty="0"/>
              <a:t>就是由</a:t>
            </a:r>
            <a:r>
              <a:rPr lang="en-US" altLang="zh-CN" dirty="0"/>
              <a:t>4</a:t>
            </a:r>
            <a:r>
              <a:rPr lang="zh-CN" altLang="zh-CN" dirty="0"/>
              <a:t>个元组组成的。</a:t>
            </a:r>
            <a:endParaRPr lang="zh-CN" altLang="zh-CN" dirty="0"/>
          </a:p>
          <a:p>
            <a:r>
              <a:rPr lang="en-US" altLang="zh-CN" dirty="0"/>
              <a:t>3</a:t>
            </a:r>
            <a:r>
              <a:rPr lang="zh-CN" altLang="zh-CN" dirty="0"/>
              <a:t>．属性（</a:t>
            </a:r>
            <a:r>
              <a:rPr lang="en-US" altLang="zh-CN" dirty="0"/>
              <a:t>Attribute</a:t>
            </a:r>
            <a:r>
              <a:rPr lang="zh-CN" altLang="en-US" dirty="0"/>
              <a:t>）：字段</a:t>
            </a:r>
            <a:endParaRPr lang="zh-CN" altLang="zh-CN" dirty="0"/>
          </a:p>
          <a:p>
            <a:r>
              <a:rPr lang="zh-CN" altLang="zh-CN" dirty="0"/>
              <a:t>二维表的一列即为一个属性，每个属性的名称称为属性名，一个二维表的属性名不能重复。例如表</a:t>
            </a:r>
            <a:r>
              <a:rPr lang="en-US" altLang="zh-CN" dirty="0"/>
              <a:t>1.1</a:t>
            </a:r>
            <a:r>
              <a:rPr lang="zh-CN" altLang="zh-CN" dirty="0"/>
              <a:t>有</a:t>
            </a:r>
            <a:r>
              <a:rPr lang="en-US" altLang="zh-CN" dirty="0"/>
              <a:t>8</a:t>
            </a:r>
            <a:r>
              <a:rPr lang="zh-CN" altLang="zh-CN" dirty="0"/>
              <a:t>个属性，分别是：学号，姓名，性别，出生日期，专业名，所在学院，联系电话和总学分；在表</a:t>
            </a:r>
            <a:r>
              <a:rPr lang="en-US" altLang="zh-CN" dirty="0"/>
              <a:t>1.1</a:t>
            </a:r>
            <a:r>
              <a:rPr lang="zh-CN" altLang="zh-CN" dirty="0"/>
              <a:t>中属性名的下面各行的内容，如：</a:t>
            </a:r>
            <a:r>
              <a:rPr lang="en-US" altLang="zh-CN" dirty="0"/>
              <a:t>2016110101</a:t>
            </a:r>
            <a:r>
              <a:rPr lang="zh-CN" altLang="zh-CN" dirty="0"/>
              <a:t>，朱博，男，</a:t>
            </a:r>
            <a:r>
              <a:rPr lang="en-US" altLang="zh-CN" dirty="0"/>
              <a:t>1998-10-15</a:t>
            </a:r>
            <a:r>
              <a:rPr lang="zh-CN" altLang="zh-CN" dirty="0"/>
              <a:t>，云计算，计算机学院，</a:t>
            </a:r>
            <a:r>
              <a:rPr lang="en-US" altLang="zh-CN" dirty="0"/>
              <a:t>13845125452</a:t>
            </a:r>
            <a:r>
              <a:rPr lang="zh-CN" altLang="zh-CN" dirty="0"/>
              <a:t>，</a:t>
            </a:r>
            <a:r>
              <a:rPr lang="en-US" altLang="zh-CN" dirty="0"/>
              <a:t>null</a:t>
            </a:r>
            <a:r>
              <a:rPr lang="zh-CN" altLang="zh-CN" dirty="0"/>
              <a:t>就是属性值，这些属性值组成一个元组。</a:t>
            </a:r>
            <a:endParaRPr lang="zh-CN" altLang="zh-CN" dirty="0"/>
          </a:p>
          <a:p>
            <a:r>
              <a:rPr lang="en-US" altLang="zh-CN" dirty="0"/>
              <a:t>4. </a:t>
            </a:r>
            <a:r>
              <a:rPr lang="zh-CN" altLang="zh-CN" dirty="0"/>
              <a:t>域（</a:t>
            </a:r>
            <a:r>
              <a:rPr lang="en-US" altLang="zh-CN" dirty="0"/>
              <a:t>Domain</a:t>
            </a:r>
            <a:r>
              <a:rPr lang="zh-CN" altLang="zh-CN" dirty="0"/>
              <a:t>）</a:t>
            </a:r>
            <a:endParaRPr lang="zh-CN" altLang="zh-CN" dirty="0"/>
          </a:p>
          <a:p>
            <a:r>
              <a:rPr lang="zh-CN" altLang="zh-CN" dirty="0"/>
              <a:t>属性的取值范围称为域。例如“性别”这个属性，其取值范围只能是男或女。</a:t>
            </a:r>
            <a:endParaRPr lang="zh-CN" altLang="zh-CN" dirty="0"/>
          </a:p>
          <a:p>
            <a:r>
              <a:rPr lang="en-US" altLang="zh-CN" dirty="0"/>
              <a:t>5. </a:t>
            </a:r>
            <a:r>
              <a:rPr lang="zh-CN" altLang="zh-CN" dirty="0"/>
              <a:t>关系模式（</a:t>
            </a:r>
            <a:r>
              <a:rPr lang="en-US" altLang="zh-CN" dirty="0"/>
              <a:t>Relation Mode</a:t>
            </a:r>
            <a:r>
              <a:rPr lang="zh-CN" altLang="zh-CN" dirty="0"/>
              <a:t>）</a:t>
            </a:r>
            <a:endParaRPr lang="zh-CN" altLang="zh-CN" dirty="0"/>
          </a:p>
          <a:p>
            <a:r>
              <a:rPr lang="zh-CN" altLang="zh-CN" dirty="0"/>
              <a:t>对关系信息结构和语义的描述称为关系模式。关系模式用关系名、属性名及其主键来表示，如学生表的关系模式可表示为：学生表（学号，姓名，性别，出生日期，专业名，所在学院，联系电话，总学分），其中学号为主键。</a:t>
            </a:r>
            <a:endParaRPr lang="zh-CN" altLang="zh-CN"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dirty="0"/>
              <a:t>关系模型的术语一</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a:t>6. </a:t>
            </a:r>
            <a:r>
              <a:rPr lang="zh-CN" altLang="zh-CN" dirty="0"/>
              <a:t>候选键（</a:t>
            </a:r>
            <a:r>
              <a:rPr lang="en-US" altLang="zh-CN" dirty="0"/>
              <a:t>Candidate Key</a:t>
            </a:r>
            <a:r>
              <a:rPr lang="zh-CN" altLang="zh-CN" dirty="0"/>
              <a:t>）</a:t>
            </a:r>
            <a:endParaRPr lang="zh-CN" altLang="zh-CN" dirty="0"/>
          </a:p>
          <a:p>
            <a:r>
              <a:rPr lang="zh-CN" altLang="zh-CN" dirty="0"/>
              <a:t>在一个关系中，如果关系中的某一个属性或属性的组合能唯一标识一个元组，则称该属性或属性的组合为候选键，候选键又称为候选码，可简称为键或码。例如，在学生情况表中，如果姓名没有重名的情况下，学号和姓名都可以作为候选键。</a:t>
            </a:r>
            <a:endParaRPr lang="zh-CN" altLang="zh-CN" dirty="0"/>
          </a:p>
          <a:p>
            <a:r>
              <a:rPr lang="en-US" altLang="zh-CN" dirty="0"/>
              <a:t>7. </a:t>
            </a:r>
            <a:r>
              <a:rPr lang="zh-CN" altLang="zh-CN" dirty="0"/>
              <a:t>主键（</a:t>
            </a:r>
            <a:r>
              <a:rPr lang="en-US" altLang="zh-CN" dirty="0"/>
              <a:t>Primary Key</a:t>
            </a:r>
            <a:r>
              <a:rPr lang="zh-CN" altLang="zh-CN" dirty="0"/>
              <a:t>）</a:t>
            </a:r>
            <a:endParaRPr lang="zh-CN" altLang="zh-CN" dirty="0"/>
          </a:p>
          <a:p>
            <a:r>
              <a:rPr lang="zh-CN" altLang="zh-CN" dirty="0"/>
              <a:t>用户选定的用于标识元组的候选键称为主键，主键又称为主码。例如，在学生情况表，在学号和姓名两个候选键中选择学号用为元组的标识，则学号就称为主键。主键的属性值不能为空值（</a:t>
            </a:r>
            <a:r>
              <a:rPr lang="en-US" altLang="zh-CN" dirty="0"/>
              <a:t>null</a:t>
            </a:r>
            <a:r>
              <a:rPr lang="zh-CN" altLang="zh-CN" dirty="0"/>
              <a:t>）。</a:t>
            </a:r>
            <a:endParaRPr lang="zh-CN" altLang="zh-CN" dirty="0"/>
          </a:p>
          <a:p>
            <a:r>
              <a:rPr lang="en-US" altLang="zh-CN" dirty="0"/>
              <a:t>8. </a:t>
            </a:r>
            <a:r>
              <a:rPr lang="zh-CN" altLang="zh-CN" dirty="0"/>
              <a:t>主属性（</a:t>
            </a:r>
            <a:r>
              <a:rPr lang="en-US" altLang="zh-CN" dirty="0"/>
              <a:t>Prime Attribute</a:t>
            </a:r>
            <a:r>
              <a:rPr lang="zh-CN" altLang="zh-CN" dirty="0"/>
              <a:t>）和非主属性（</a:t>
            </a:r>
            <a:r>
              <a:rPr lang="en-US" altLang="zh-CN" dirty="0"/>
              <a:t>Non-Prime Attribute</a:t>
            </a:r>
            <a:r>
              <a:rPr lang="zh-CN" altLang="zh-CN" dirty="0"/>
              <a:t>）</a:t>
            </a:r>
            <a:endParaRPr lang="zh-CN" altLang="zh-CN" dirty="0"/>
          </a:p>
          <a:p>
            <a:r>
              <a:rPr lang="zh-CN" altLang="zh-CN" dirty="0"/>
              <a:t>候选键中的属性称为主属性，如学号和姓名是主属性；非候选码的属性称为非主属性，如性别，出生日期，专业名，所在学院，联系电话和总学分。</a:t>
            </a:r>
            <a:endParaRPr lang="zh-CN" altLang="zh-CN" dirty="0"/>
          </a:p>
          <a:p>
            <a:r>
              <a:rPr lang="en-US" altLang="zh-CN" dirty="0"/>
              <a:t>9. </a:t>
            </a:r>
            <a:r>
              <a:rPr lang="zh-CN" altLang="zh-CN" dirty="0"/>
              <a:t>外键（</a:t>
            </a:r>
            <a:r>
              <a:rPr lang="en-US" altLang="zh-CN" dirty="0"/>
              <a:t>Foreign Key</a:t>
            </a:r>
            <a:r>
              <a:rPr lang="zh-CN" altLang="zh-CN" dirty="0"/>
              <a:t>）</a:t>
            </a:r>
            <a:endParaRPr lang="zh-CN" altLang="zh-CN" dirty="0"/>
          </a:p>
          <a:p>
            <a:r>
              <a:rPr lang="zh-CN" altLang="zh-CN" dirty="0"/>
              <a:t>一个关系的某个属性不是该关系的主键，或只是该关系主键的组成部分，但却是另一个关系的主键，则这样的属性称为该关系的外键。外键用于实现表与表之间的联系。例如在表</a:t>
            </a:r>
            <a:r>
              <a:rPr lang="en-US" altLang="zh-CN" dirty="0"/>
              <a:t>1.1</a:t>
            </a:r>
            <a:r>
              <a:rPr lang="zh-CN" altLang="zh-CN" dirty="0"/>
              <a:t>（学生情况表）中，学号是主键，在表</a:t>
            </a:r>
            <a:r>
              <a:rPr lang="en-US" altLang="zh-CN" dirty="0"/>
              <a:t>1.2</a:t>
            </a:r>
            <a:r>
              <a:rPr lang="zh-CN" altLang="zh-CN" dirty="0"/>
              <a:t>（选修表）中学号和课程号是主键（由两个属性组成），这里的学号就是表</a:t>
            </a:r>
            <a:r>
              <a:rPr lang="en-US" altLang="zh-CN" dirty="0"/>
              <a:t>1.2</a:t>
            </a:r>
            <a:r>
              <a:rPr lang="zh-CN" altLang="zh-CN" dirty="0"/>
              <a:t>（选修表）的外键，通过学号可以使学生情况表和学生成绩表建立关联关系。</a:t>
            </a:r>
            <a:endParaRPr lang="zh-CN" altLang="zh-CN"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dirty="0"/>
              <a:t>关系模型的术语二</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custDataLst>
              <p:tags r:id="rId1"/>
            </p:custDataLst>
          </p:nvPr>
        </p:nvGraphicFramePr>
        <p:xfrm>
          <a:off x="6074735" y="1732915"/>
          <a:ext cx="2734945" cy="871855"/>
        </p:xfrm>
        <a:graphic>
          <a:graphicData uri="http://schemas.openxmlformats.org/drawingml/2006/table">
            <a:tbl>
              <a:tblPr firstRow="1" firstCol="1" bandRow="1"/>
              <a:tblGrid>
                <a:gridCol w="584835"/>
                <a:gridCol w="854075"/>
                <a:gridCol w="739140"/>
                <a:gridCol w="556895"/>
              </a:tblGrid>
              <a:tr h="228600">
                <a:tc>
                  <a:txBody>
                    <a:bodyPr/>
                    <a:lstStyle/>
                    <a:p>
                      <a:pPr algn="ctr">
                        <a:spcAft>
                          <a:spcPts val="0"/>
                        </a:spcAft>
                      </a:pPr>
                      <a:r>
                        <a:rPr lang="zh-CN" sz="1050" kern="100" dirty="0">
                          <a:effectLst/>
                          <a:latin typeface="Calibri" panose="020F0502020204030204"/>
                          <a:ea typeface="宋体" panose="02010600030101010101" pitchFamily="2" charset="-122"/>
                          <a:cs typeface="Times New Roman" panose="02020603050405020304"/>
                        </a:rPr>
                        <a:t>课程号</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课程名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对应专业</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系</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630">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数据库</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网络</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050" kern="100">
                          <a:effectLst/>
                          <a:latin typeface="Calibri" panose="020F0502020204030204"/>
                          <a:ea typeface="宋体" panose="02010600030101010101" pitchFamily="2" charset="-122"/>
                          <a:cs typeface="Times New Roman" panose="02020603050405020304"/>
                        </a:rPr>
                        <a:t>数控</a:t>
                      </a:r>
                      <a:endParaRPr lang="zh-CN" alt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995">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python</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软件</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050" kern="100">
                          <a:effectLst/>
                          <a:latin typeface="Calibri" panose="020F0502020204030204"/>
                          <a:ea typeface="宋体" panose="02010600030101010101" pitchFamily="2" charset="-122"/>
                          <a:cs typeface="Times New Roman" panose="02020603050405020304"/>
                          <a:sym typeface="+mn-ea"/>
                        </a:rPr>
                        <a:t>计算机</a:t>
                      </a:r>
                      <a:endParaRPr lang="zh-CN" alt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630">
                <a:tc>
                  <a:txBody>
                    <a:bodyPr/>
                    <a:lstStyle/>
                    <a:p>
                      <a:pPr algn="ctr">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a:ea typeface="宋体" panose="02010600030101010101" pitchFamily="2" charset="-122"/>
                          <a:cs typeface="Times New Roman" panose="02020603050405020304"/>
                        </a:rPr>
                        <a:t>计算机网络</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effectLst/>
                          <a:latin typeface="Calibri" panose="020F0502020204030204"/>
                          <a:ea typeface="宋体" panose="02010600030101010101" pitchFamily="2" charset="-122"/>
                          <a:cs typeface="Times New Roman" panose="02020603050405020304"/>
                        </a:rPr>
                        <a:t>信管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050" kern="100">
                          <a:effectLst/>
                          <a:latin typeface="Calibri" panose="020F0502020204030204"/>
                          <a:ea typeface="宋体" panose="02010600030101010101" pitchFamily="2" charset="-122"/>
                          <a:cs typeface="Times New Roman" panose="02020603050405020304"/>
                          <a:sym typeface="+mn-ea"/>
                        </a:rPr>
                        <a:t>计算机</a:t>
                      </a:r>
                      <a:endParaRPr lang="en-US" alt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dirty="0"/>
              <a:t>关系模型的术语三</a:t>
            </a:r>
            <a:endParaRPr lang="zh-CN" altLang="en-US" dirty="0"/>
          </a:p>
        </p:txBody>
      </p:sp>
      <p:sp>
        <p:nvSpPr>
          <p:cNvPr id="8" name="Rectangle 2"/>
          <p:cNvSpPr>
            <a:spLocks noChangeArrowheads="1"/>
          </p:cNvSpPr>
          <p:nvPr/>
        </p:nvSpPr>
        <p:spPr bwMode="auto">
          <a:xfrm>
            <a:off x="626578" y="3324245"/>
            <a:ext cx="593778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66700" algn="l" defTabSz="4572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主表和从表</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266700" algn="l" defTabSz="4572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在通过外键相关联的两个表中，主表是指以另一张表的外键作为主键的表，从表是指外键所在的表。例如，在表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和表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是外键（学号）所在的表，是从表；表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是以表</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的外键（学号）作为主键，是主表。</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9" name="矩形 8"/>
          <p:cNvSpPr/>
          <p:nvPr/>
        </p:nvSpPr>
        <p:spPr>
          <a:xfrm>
            <a:off x="6186725" y="1240885"/>
            <a:ext cx="1704340" cy="368300"/>
          </a:xfrm>
          <a:prstGeom prst="rect">
            <a:avLst/>
          </a:prstGeom>
        </p:spPr>
        <p:txBody>
          <a:bodyPr wrap="none">
            <a:spAutoFit/>
          </a:bodyPr>
          <a:lstStyle/>
          <a:p>
            <a:pPr lvl="0" indent="266700"/>
            <a:r>
              <a:rPr lang="zh-CN" altLang="en-US" dirty="0">
                <a:cs typeface="Times New Roman" panose="02020603050405020304" pitchFamily="18" charset="0"/>
              </a:rPr>
              <a:t>表</a:t>
            </a:r>
            <a:r>
              <a:rPr lang="en-US" altLang="zh-CN" dirty="0">
                <a:cs typeface="Times New Roman" panose="02020603050405020304" pitchFamily="18" charset="0"/>
              </a:rPr>
              <a:t>1.2 </a:t>
            </a:r>
            <a:r>
              <a:rPr lang="zh-CN" altLang="en-US" dirty="0">
                <a:cs typeface="Times New Roman" panose="02020603050405020304" pitchFamily="18" charset="0"/>
              </a:rPr>
              <a:t>课程</a:t>
            </a:r>
            <a:r>
              <a:rPr lang="zh-CN" altLang="en-US" dirty="0">
                <a:cs typeface="Times New Roman" panose="02020603050405020304" pitchFamily="18" charset="0"/>
              </a:rPr>
              <a:t>表</a:t>
            </a:r>
            <a:endParaRPr lang="zh-CN" altLang="en-US" sz="800" dirty="0"/>
          </a:p>
        </p:txBody>
      </p:sp>
      <p:graphicFrame>
        <p:nvGraphicFramePr>
          <p:cNvPr id="5" name="表格 4"/>
          <p:cNvGraphicFramePr>
            <a:graphicFrameLocks noGrp="1"/>
          </p:cNvGraphicFramePr>
          <p:nvPr>
            <p:custDataLst>
              <p:tags r:id="rId2"/>
            </p:custDataLst>
          </p:nvPr>
        </p:nvGraphicFramePr>
        <p:xfrm>
          <a:off x="378314" y="1686252"/>
          <a:ext cx="5319395" cy="965200"/>
        </p:xfrm>
        <a:graphic>
          <a:graphicData uri="http://schemas.openxmlformats.org/drawingml/2006/table">
            <a:tbl>
              <a:tblPr firstRow="1" firstCol="1" bandRow="1"/>
              <a:tblGrid>
                <a:gridCol w="958215"/>
                <a:gridCol w="608330"/>
                <a:gridCol w="501650"/>
                <a:gridCol w="895985"/>
                <a:gridCol w="724535"/>
                <a:gridCol w="920750"/>
                <a:gridCol w="709930"/>
              </a:tblGrid>
              <a:tr h="198755">
                <a:tc>
                  <a:txBody>
                    <a:bodyPr/>
                    <a:p>
                      <a:pPr algn="just">
                        <a:spcAft>
                          <a:spcPts val="0"/>
                        </a:spcAft>
                      </a:pPr>
                      <a:r>
                        <a:rPr lang="zh-CN" sz="1050" kern="100" dirty="0">
                          <a:effectLst/>
                          <a:latin typeface="Calibri" panose="020F0502020204030204"/>
                          <a:ea typeface="宋体" panose="02010600030101010101" pitchFamily="2" charset="-122"/>
                          <a:cs typeface="Times New Roman" panose="02020603050405020304"/>
                        </a:rPr>
                        <a:t>学号</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性别</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出生日期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专业名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所在学院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课程号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朱博</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1998-10-15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101</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2016110102</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龙婷婷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1998-11-05</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云计算</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755">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2016110201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曹科梅</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1998-06-09</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信息安全</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102</a:t>
                      </a:r>
                      <a:endParaRPr lang="en-US"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75">
                <a:tc>
                  <a:txBody>
                    <a:bodyPr/>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2016110301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李娟</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女</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a:effectLst/>
                          <a:latin typeface="Calibri" panose="020F0502020204030204"/>
                          <a:ea typeface="宋体" panose="02010600030101010101" pitchFamily="2" charset="-122"/>
                          <a:cs typeface="Times New Roman" panose="02020603050405020304"/>
                        </a:rPr>
                        <a:t>1998-08-24</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网络工程</a:t>
                      </a:r>
                      <a:r>
                        <a:rPr lang="en-US" sz="1050" kern="100">
                          <a:effectLst/>
                          <a:latin typeface="Calibri" panose="020F0502020204030204"/>
                          <a:ea typeface="宋体" panose="02010600030101010101" pitchFamily="2" charset="-122"/>
                          <a:cs typeface="Times New Roman" panose="02020603050405020304"/>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050" kern="100">
                          <a:effectLst/>
                          <a:latin typeface="Calibri" panose="020F0502020204030204"/>
                          <a:ea typeface="宋体" panose="02010600030101010101" pitchFamily="2" charset="-122"/>
                          <a:cs typeface="Times New Roman" panose="02020603050405020304"/>
                        </a:rPr>
                        <a:t>计算机学院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en-US" sz="1050" kern="100" dirty="0">
                          <a:effectLst/>
                          <a:latin typeface="Calibri" panose="020F0502020204030204"/>
                          <a:ea typeface="宋体" panose="02010600030101010101" pitchFamily="2" charset="-122"/>
                          <a:cs typeface="Times New Roman" panose="02020603050405020304"/>
                        </a:rPr>
                        <a:t>101</a:t>
                      </a:r>
                      <a:endParaRPr lang="en-US" sz="105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78143" y="1287780"/>
            <a:ext cx="4100684"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4572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表</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 </a:t>
            </a: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学生表</a:t>
            </a:r>
            <a:endPar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2409902"/>
          </a:xfrm>
        </p:spPr>
        <p:txBody>
          <a:bodyPr>
            <a:normAutofit/>
          </a:bodyPr>
          <a:lstStyle/>
          <a:p>
            <a:r>
              <a:rPr lang="zh-CN" altLang="zh-CN" sz="1400" dirty="0"/>
              <a:t>关系可以用二维表来表示，但在关系数据库中，关系必须是规范化的，关系具有如下的性质：</a:t>
            </a:r>
            <a:endParaRPr lang="zh-CN" altLang="zh-CN" sz="1400" dirty="0"/>
          </a:p>
          <a:p>
            <a:r>
              <a:rPr lang="en-US" altLang="zh-CN" sz="1400" dirty="0"/>
              <a:t>1. </a:t>
            </a:r>
            <a:r>
              <a:rPr lang="zh-CN" altLang="zh-CN" sz="1400" dirty="0"/>
              <a:t>每个关系只有一种关系模式；</a:t>
            </a:r>
            <a:endParaRPr lang="zh-CN" altLang="zh-CN" sz="1400" dirty="0"/>
          </a:p>
          <a:p>
            <a:r>
              <a:rPr lang="en-US" altLang="zh-CN" sz="1400" dirty="0"/>
              <a:t>2. </a:t>
            </a:r>
            <a:r>
              <a:rPr lang="zh-CN" altLang="zh-CN" sz="1400" dirty="0"/>
              <a:t>同一属性的属性值具有同质性，即取值具有相同的意义，如性别这个属性，取值为男或女，其意义都是用于表示性别；</a:t>
            </a:r>
            <a:endParaRPr lang="zh-CN" altLang="zh-CN" sz="1400" dirty="0"/>
          </a:p>
          <a:p>
            <a:r>
              <a:rPr lang="en-US" altLang="zh-CN" sz="1400" dirty="0"/>
              <a:t>3. </a:t>
            </a:r>
            <a:r>
              <a:rPr lang="zh-CN" altLang="zh-CN" sz="1400" dirty="0"/>
              <a:t>同一个关系中属性名不能重复；</a:t>
            </a:r>
            <a:endParaRPr lang="zh-CN" altLang="zh-CN" sz="1400" dirty="0"/>
          </a:p>
          <a:p>
            <a:r>
              <a:rPr lang="en-US" altLang="zh-CN" sz="1400" dirty="0"/>
              <a:t>4. </a:t>
            </a:r>
            <a:r>
              <a:rPr lang="zh-CN" altLang="zh-CN" sz="1400" dirty="0"/>
              <a:t>同一个关系中不能有相同的元组，即二维表的不同行之间不能出现属性值都相同的情况；</a:t>
            </a:r>
            <a:endParaRPr lang="zh-CN" altLang="zh-CN" sz="1400" dirty="0"/>
          </a:p>
          <a:p>
            <a:r>
              <a:rPr lang="en-US" altLang="zh-CN" sz="1400" dirty="0"/>
              <a:t>5. </a:t>
            </a:r>
            <a:r>
              <a:rPr lang="zh-CN" altLang="zh-CN" sz="1400" dirty="0"/>
              <a:t>关系中行的顺序无关性，即行的次序可以任意交换，并不影响数据的意义；</a:t>
            </a:r>
            <a:endParaRPr lang="zh-CN" altLang="zh-CN" sz="1400" dirty="0"/>
          </a:p>
          <a:p>
            <a:r>
              <a:rPr lang="en-US" altLang="zh-CN" sz="1400" dirty="0"/>
              <a:t>6. </a:t>
            </a:r>
            <a:r>
              <a:rPr lang="zh-CN" altLang="zh-CN" sz="1400" dirty="0"/>
              <a:t>关系中列的顺序无关性，即行的次序可以任意交换，并不影响数据的意义；</a:t>
            </a:r>
            <a:endParaRPr lang="zh-CN" altLang="zh-CN" sz="1400" dirty="0"/>
          </a:p>
          <a:p>
            <a:r>
              <a:rPr lang="en-US" altLang="zh-CN" sz="1400" dirty="0"/>
              <a:t>7. </a:t>
            </a:r>
            <a:r>
              <a:rPr lang="zh-CN" altLang="zh-CN" sz="1400" dirty="0"/>
              <a:t>关系中的每个属性必须是不可分割的。</a:t>
            </a:r>
            <a:endParaRPr lang="zh-CN" altLang="en-US" sz="14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r>
              <a:rPr lang="en-US" altLang="zh-CN" b="0" dirty="0">
                <a:effectLst/>
              </a:rPr>
              <a:t>1.2.4 </a:t>
            </a:r>
            <a:r>
              <a:rPr lang="zh-CN" altLang="zh-CN" b="0" dirty="0">
                <a:effectLst/>
              </a:rPr>
              <a:t>关系的性质</a:t>
            </a:r>
            <a:endParaRPr lang="zh-CN" altLang="en-US" dirty="0"/>
          </a:p>
        </p:txBody>
      </p:sp>
    </p:spTree>
  </p:cSld>
  <p:clrMapOvr>
    <a:masterClrMapping/>
  </p:clrMapOvr>
</p:sld>
</file>

<file path=ppt/tags/tag1.xml><?xml version="1.0" encoding="utf-8"?>
<p:tagLst xmlns:p="http://schemas.openxmlformats.org/presentationml/2006/main">
  <p:tag name="MH" val="20160427150712"/>
  <p:tag name="MH_LIBRARY" val="CONTENTS"/>
  <p:tag name="MH_TYPE" val="ENTRY"/>
  <p:tag name="ID" val="545818"/>
  <p:tag name="MH_ORDER" val="1"/>
</p:tagLst>
</file>

<file path=ppt/tags/tag10.xml><?xml version="1.0" encoding="utf-8"?>
<p:tagLst xmlns:p="http://schemas.openxmlformats.org/presentationml/2006/main">
  <p:tag name="KSO_WM_UNIT_TABLE_BEAUTIFY" val="smartTable{43ddc34f-8a87-496a-a676-3fa587762c80}"/>
</p:tagLst>
</file>

<file path=ppt/tags/tag11.xml><?xml version="1.0" encoding="utf-8"?>
<p:tagLst xmlns:p="http://schemas.openxmlformats.org/presentationml/2006/main">
  <p:tag name="KSO_WM_UNIT_TABLE_BEAUTIFY" val="smartTable{7b34f269-e570-4c41-96e3-c95561df8d12}"/>
</p:tagLst>
</file>

<file path=ppt/tags/tag12.xml><?xml version="1.0" encoding="utf-8"?>
<p:tagLst xmlns:p="http://schemas.openxmlformats.org/presentationml/2006/main">
  <p:tag name="KSO_WM_UNIT_TABLE_BEAUTIFY" val="smartTable{3d05a6b5-61c0-44d4-ac20-455e0ed9a848}"/>
</p:tagLst>
</file>

<file path=ppt/tags/tag13.xml><?xml version="1.0" encoding="utf-8"?>
<p:tagLst xmlns:p="http://schemas.openxmlformats.org/presentationml/2006/main">
  <p:tag name="KSO_WM_UNIT_TABLE_BEAUTIFY" val="smartTable{093081ac-98e0-435b-a022-eea73aab0c6f}"/>
</p:tagLst>
</file>

<file path=ppt/tags/tag2.xml><?xml version="1.0" encoding="utf-8"?>
<p:tagLst xmlns:p="http://schemas.openxmlformats.org/presentationml/2006/main">
  <p:tag name="MH" val="20160427150712"/>
  <p:tag name="MH_LIBRARY" val="CONTENTS"/>
  <p:tag name="MH_TYPE" val="ENTRY"/>
  <p:tag name="ID" val="545818"/>
  <p:tag name="MH_ORDER" val="3"/>
</p:tagLst>
</file>

<file path=ppt/tags/tag3.xml><?xml version="1.0" encoding="utf-8"?>
<p:tagLst xmlns:p="http://schemas.openxmlformats.org/presentationml/2006/main">
  <p:tag name="MH" val="20160427150712"/>
  <p:tag name="MH_LIBRARY" val="CONTENTS"/>
  <p:tag name="MH_TYPE" val="ENTRY"/>
  <p:tag name="ID" val="545818"/>
  <p:tag name="MH_ORDER" val="4"/>
</p:tagLst>
</file>

<file path=ppt/tags/tag4.xml><?xml version="1.0" encoding="utf-8"?>
<p:tagLst xmlns:p="http://schemas.openxmlformats.org/presentationml/2006/main">
  <p:tag name="MH" val="20160427150712"/>
  <p:tag name="MH_LIBRARY" val="CONTENTS"/>
  <p:tag name="MH_TYPE" val="ENTRY"/>
  <p:tag name="ID" val="545818"/>
  <p:tag name="MH_ORDER" val="3"/>
</p:tagLst>
</file>

<file path=ppt/tags/tag5.xml><?xml version="1.0" encoding="utf-8"?>
<p:tagLst xmlns:p="http://schemas.openxmlformats.org/presentationml/2006/main">
  <p:tag name="KSO_WM_UNIT_TABLE_BEAUTIFY" val="smartTable{423f9e95-816f-4e53-86de-bb1f86b86909}"/>
</p:tagLst>
</file>

<file path=ppt/tags/tag6.xml><?xml version="1.0" encoding="utf-8"?>
<p:tagLst xmlns:p="http://schemas.openxmlformats.org/presentationml/2006/main">
  <p:tag name="KSO_WM_UNIT_TABLE_BEAUTIFY" val="smartTable{a4643d19-8464-44ca-94d2-c94007da147f}"/>
</p:tagLst>
</file>

<file path=ppt/tags/tag7.xml><?xml version="1.0" encoding="utf-8"?>
<p:tagLst xmlns:p="http://schemas.openxmlformats.org/presentationml/2006/main">
  <p:tag name="KSO_WM_UNIT_TABLE_BEAUTIFY" val="smartTable{7b34f269-e570-4c41-96e3-c95561df8d12}"/>
</p:tagLst>
</file>

<file path=ppt/tags/tag8.xml><?xml version="1.0" encoding="utf-8"?>
<p:tagLst xmlns:p="http://schemas.openxmlformats.org/presentationml/2006/main">
  <p:tag name="KSO_WM_UNIT_TABLE_BEAUTIFY" val="smartTable{0ac445be-5024-4f83-990a-46b755f65ff9}"/>
</p:tagLst>
</file>

<file path=ppt/tags/tag9.xml><?xml version="1.0" encoding="utf-8"?>
<p:tagLst xmlns:p="http://schemas.openxmlformats.org/presentationml/2006/main">
  <p:tag name="KSO_WM_UNIT_TABLE_BEAUTIFY" val="smartTable{39d14458-d322-4814-a329-a81c7ee4393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4416</Words>
  <Application>WPS 演示</Application>
  <PresentationFormat>自定义</PresentationFormat>
  <Paragraphs>732</Paragraphs>
  <Slides>21</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21</vt:i4>
      </vt:variant>
    </vt:vector>
  </HeadingPairs>
  <TitlesOfParts>
    <vt:vector size="43" baseType="lpstr">
      <vt:lpstr>Arial</vt:lpstr>
      <vt:lpstr>宋体</vt:lpstr>
      <vt:lpstr>Wingdings</vt:lpstr>
      <vt:lpstr>Calibri</vt:lpstr>
      <vt:lpstr>Wingdings 3</vt:lpstr>
      <vt:lpstr>Verdana</vt:lpstr>
      <vt:lpstr>Wingdings 2</vt:lpstr>
      <vt:lpstr>等线</vt:lpstr>
      <vt:lpstr>微软雅黑</vt:lpstr>
      <vt:lpstr>Clear Sans Light</vt:lpstr>
      <vt:lpstr>Segoe Print</vt:lpstr>
      <vt:lpstr>Calibri</vt:lpstr>
      <vt:lpstr>Times New Roman</vt:lpstr>
      <vt:lpstr>Times New Roman</vt:lpstr>
      <vt:lpstr>Lucida Sans Unicode</vt:lpstr>
      <vt:lpstr>Arial Unicode MS</vt:lpstr>
      <vt:lpstr>黑体</vt:lpstr>
      <vt:lpstr>Symbol</vt:lpstr>
      <vt:lpstr>Wingdings</vt:lpstr>
      <vt:lpstr>Arial Narrow</vt:lpstr>
      <vt:lpstr>Franklin Gothic Medium</vt:lpstr>
      <vt:lpstr>聚合</vt:lpstr>
      <vt:lpstr>PowerPoint 演示文稿</vt:lpstr>
      <vt:lpstr>PowerPoint 演示文稿</vt:lpstr>
      <vt:lpstr>PowerPoint 演示文稿</vt:lpstr>
      <vt:lpstr>PowerPoint 演示文稿</vt:lpstr>
      <vt:lpstr>1.2.3 关系模型</vt:lpstr>
      <vt:lpstr>关系模型的术语一</vt:lpstr>
      <vt:lpstr>关系模型的术语二</vt:lpstr>
      <vt:lpstr>关系模型的术语三</vt:lpstr>
      <vt:lpstr>1.2.4 关系的性质</vt:lpstr>
      <vt:lpstr>PowerPoint 演示文稿</vt:lpstr>
      <vt:lpstr>1.2.5E-R图转化为关系模型</vt:lpstr>
      <vt:lpstr>课堂练习</vt:lpstr>
      <vt:lpstr>PowerPoint 演示文稿</vt:lpstr>
      <vt:lpstr>PowerPoint 演示文稿</vt:lpstr>
      <vt:lpstr>1.3关系的完整性</vt:lpstr>
      <vt:lpstr>1.实体完整性规则</vt:lpstr>
      <vt:lpstr>2.参照完整性规则（引用完整性规则）</vt:lpstr>
      <vt:lpstr>PowerPoint 演示文稿</vt:lpstr>
      <vt:lpstr>3.域完整性规则(用户定义完整性规则)</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剑光血影2</cp:lastModifiedBy>
  <cp:revision>49</cp:revision>
  <dcterms:created xsi:type="dcterms:W3CDTF">2017-06-22T09:46:00Z</dcterms:created>
  <dcterms:modified xsi:type="dcterms:W3CDTF">2020-03-02T06:42:29Z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