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7" r:id="rId3"/>
    <p:sldId id="258" r:id="rId5"/>
    <p:sldId id="322" r:id="rId6"/>
    <p:sldId id="408" r:id="rId7"/>
    <p:sldId id="390" r:id="rId8"/>
    <p:sldId id="389" r:id="rId9"/>
    <p:sldId id="388" r:id="rId10"/>
    <p:sldId id="393" r:id="rId11"/>
    <p:sldId id="392" r:id="rId12"/>
    <p:sldId id="391" r:id="rId13"/>
    <p:sldId id="394" r:id="rId14"/>
    <p:sldId id="395" r:id="rId15"/>
    <p:sldId id="396" r:id="rId16"/>
    <p:sldId id="397" r:id="rId17"/>
    <p:sldId id="410" r:id="rId18"/>
    <p:sldId id="399" r:id="rId19"/>
    <p:sldId id="336" r:id="rId20"/>
  </p:sldIdLst>
  <p:sldSz cx="9144000" cy="514477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BE6"/>
    <a:srgbClr val="EC61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84" autoAdjust="0"/>
    <p:restoredTop sz="94660"/>
  </p:normalViewPr>
  <p:slideViewPr>
    <p:cSldViewPr snapToGrid="0">
      <p:cViewPr varScale="1">
        <p:scale>
          <a:sx n="89" d="100"/>
          <a:sy n="89" d="100"/>
        </p:scale>
        <p:origin x="504" y="56"/>
      </p:cViewPr>
      <p:guideLst>
        <p:guide orient="horz" pos="1658"/>
        <p:guide pos="2880"/>
      </p:guideLst>
    </p:cSldViewPr>
  </p:slideViewPr>
  <p:notesTextViewPr>
    <p:cViewPr>
      <p:scale>
        <a:sx n="1" d="1"/>
        <a:sy n="1" d="1"/>
      </p:scale>
      <p:origin x="0" y="0"/>
    </p:cViewPr>
  </p:notesTextViewPr>
  <p:sorterViewPr>
    <p:cViewPr>
      <p:scale>
        <a:sx n="54" d="100"/>
        <a:sy n="54" d="100"/>
      </p:scale>
      <p:origin x="0" y="0"/>
    </p:cViewPr>
  </p:sorterViewPr>
  <p:notesViewPr>
    <p:cSldViewPr snapToGrid="0">
      <p:cViewPr varScale="1">
        <p:scale>
          <a:sx n="68" d="100"/>
          <a:sy n="68" d="100"/>
        </p:scale>
        <p:origin x="2808" y="78"/>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228F0348-EDBC-4C79-BD13-0D73DC56D530}"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6CBC975E-624D-4D21-9BC9-0A36EB6955CD}"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6356DF9-DDDA-4B7A-9322-81DB99D39756}" type="datetimeFigureOut">
              <a:rPr lang="zh-CN" altLang="en-US"/>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fld id="{1B1B307D-0303-4F53-B1A8-026D49FDF3B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A31CD87F-3588-49D7-ADE2-FF6467C37D2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615FF4F5-9371-476A-BE04-93AB41AD12A4}"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E7DBBCCF-BC77-45AE-A54B-CC24FCD3591A}"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349919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314857"/>
            <a:ext cx="7772400" cy="1372744"/>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2709541"/>
            <a:ext cx="7772400" cy="900056"/>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3715898"/>
            <a:ext cx="9147765" cy="1434509"/>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fld id="{65E124E7-17E9-4D82-BE90-ED58B487BE81}" type="datetime1">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BEEFFB48-3C70-474D-87EA-79DA1E55DA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11341"/>
            <a:ext cx="8229600" cy="3290569"/>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F7C98A37-525A-4EB1-BC0F-5DCE68399ED1}"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A2EF14CF-40F9-4E8E-9F52-3AFA34CBBB05}" type="slidenum">
              <a:rPr lang="zh-CN" altLang="en-US" smtClean="0"/>
            </a:fld>
            <a:endParaRPr lang="zh-CN" altLang="en-US"/>
          </a:p>
        </p:txBody>
      </p:sp>
      <p:sp>
        <p:nvSpPr>
          <p:cNvPr id="7" name="矩形 6"/>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6045"/>
            <a:ext cx="1777470" cy="4195866"/>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6044"/>
            <a:ext cx="6324600" cy="419586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B595DA99-E6B6-4EDF-9388-C0CF10276961}"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64E41F1D-E065-463C-9CB9-DB4BFB246384}"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829330B0-B26C-484E-AA17-842CBA519CDE}"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50F6F033-B35E-4DD3-99D3-3F5E45161083}"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630A85E2-EFA6-4092-838D-DDE076E64B21}"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7F108226-9618-4D5E-A38F-F652B461696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D6169937-4220-4487-BFE4-1694849C45C5}"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56D613C4-9262-46AF-A451-7E1F5B114480}"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08205924-4EB0-487B-B391-C8F0F4C8E380}"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9FF4AC5A-7E8B-4EF8-ACB7-74F8E6CEE484}"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9CD7D8DA-9682-4F1B-9951-8449EC3D79DE}"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773FDDB4-EC27-4287-9872-9F29EA09F8A8}"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B6DF4F02-2D59-4C93-B335-5716A3EC578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795031"/>
            <a:ext cx="7772400" cy="1372023"/>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199464"/>
            <a:ext cx="4572000" cy="1091503"/>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pPr>
              <a:defRPr/>
            </a:pPr>
            <a:fld id="{34E1BBC1-604F-4E19-810F-26B038F80224}"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EBD3547A-7B02-4894-A4A2-70FA01857AC8}" type="slidenum">
              <a:rPr lang="zh-CN" altLang="en-US" smtClean="0"/>
            </a:fld>
            <a:endParaRPr lang="zh-CN" altLang="en-US"/>
          </a:p>
        </p:txBody>
      </p:sp>
      <p:sp>
        <p:nvSpPr>
          <p:cNvPr id="7" name="燕尾形 6"/>
          <p:cNvSpPr/>
          <p:nvPr/>
        </p:nvSpPr>
        <p:spPr>
          <a:xfrm>
            <a:off x="3636680" y="2254801"/>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2254801"/>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95AB9877-51CA-43BC-9F11-FD08DB65AB65}"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A4508DEB-06FB-4257-8CF4-84950F1EA243}"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
        <p:nvSpPr>
          <p:cNvPr id="9" name="矩形 8"/>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51"/>
            <a:ext cx="8229600" cy="857515"/>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4058904"/>
            <a:ext cx="4040188"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9" y="4058904"/>
            <a:ext cx="4041775"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083556"/>
            <a:ext cx="4040188" cy="2957235"/>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8" y="1083556"/>
            <a:ext cx="4041775" cy="2957235"/>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fld id="{E6FDD104-F6A8-45DC-9218-9F1C4298A75B}" type="datetime1">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fld id="{9F226D3E-C650-4497-AEA9-F11572F1F9FE}" type="slidenum">
              <a:rPr lang="zh-CN" altLang="en-US" smtClean="0"/>
            </a:fld>
            <a:endParaRPr lang="zh-CN" altLang="en-US"/>
          </a:p>
        </p:txBody>
      </p:sp>
      <p:sp>
        <p:nvSpPr>
          <p:cNvPr id="10" name="矩形 9"/>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B200B030-8F77-4C0E-94AE-1D2F6E500E51}"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B51F5A74-D84F-47B6-8B93-3B8945278773}"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
        <p:nvSpPr>
          <p:cNvPr id="7" name="矩形 6"/>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A0428EF-A435-4C19-A83A-DCD493592CA2}" type="datetime1">
              <a:rPr lang="zh-CN" altLang="en-US" smtClean="0"/>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fld id="{AC9730D6-B572-4D6D-8939-EB6B49B081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8729"/>
            <a:ext cx="7481776" cy="343006"/>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4017566"/>
            <a:ext cx="3974592" cy="686012"/>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05803"/>
            <a:ext cx="7479792" cy="3430059"/>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4807442"/>
            <a:ext cx="1920240" cy="274405"/>
          </a:xfrm>
        </p:spPr>
        <p:txBody>
          <a:bodyPr/>
          <a:lstStyle/>
          <a:p>
            <a:pPr>
              <a:defRPr/>
            </a:pPr>
            <a:fld id="{0E4E7EA8-1628-4934-820D-08E2A0844253}"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DD7AA01C-53FA-4846-B136-E4938FC79375}" type="slidenum">
              <a:rPr lang="zh-CN" altLang="en-US" smtClean="0"/>
            </a:fld>
            <a:endParaRPr lang="zh-CN" altLang="en-US"/>
          </a:p>
        </p:txBody>
      </p:sp>
      <p:sp>
        <p:nvSpPr>
          <p:cNvPr id="8" name="矩形 7"/>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4083812"/>
            <a:ext cx="7162800" cy="486324"/>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42520"/>
            <a:ext cx="8686800" cy="329285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a:defRPr/>
            </a:pPr>
            <a:fld id="{8DE5B012-8FC7-4636-857B-1023B09E85B1}" type="datetime1">
              <a:rPr lang="zh-CN" altLang="en-US" smtClean="0"/>
            </a:fld>
            <a:endParaRPr lang="zh-CN" altLang="en-US"/>
          </a:p>
        </p:txBody>
      </p:sp>
      <p:sp>
        <p:nvSpPr>
          <p:cNvPr id="6" name="页脚占位符 5"/>
          <p:cNvSpPr>
            <a:spLocks noGrp="1"/>
          </p:cNvSpPr>
          <p:nvPr>
            <p:ph type="ftr" sz="quarter" idx="11"/>
          </p:nvPr>
        </p:nvSpPr>
        <p:spPr>
          <a:xfrm>
            <a:off x="4380075" y="4807442"/>
            <a:ext cx="2350681" cy="273928"/>
          </a:xfrm>
        </p:spPr>
        <p:txBody>
          <a:bodyPr/>
          <a:lstStyle>
            <a:lvl1pPr>
              <a:defRPr>
                <a:solidFill>
                  <a:schemeClr val="tx1"/>
                </a:solidFill>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C27C45C5-C209-4CAA-B794-49BD90ED741D}" type="slidenum">
              <a:rPr lang="zh-CN" altLang="en-US" smtClean="0"/>
            </a:fld>
            <a:endParaRPr lang="zh-CN" altLang="en-US"/>
          </a:p>
        </p:txBody>
      </p:sp>
      <p:sp>
        <p:nvSpPr>
          <p:cNvPr id="2" name="标题 1"/>
          <p:cNvSpPr>
            <a:spLocks noGrp="1"/>
          </p:cNvSpPr>
          <p:nvPr>
            <p:ph type="title"/>
          </p:nvPr>
        </p:nvSpPr>
        <p:spPr>
          <a:xfrm>
            <a:off x="228600" y="3649968"/>
            <a:ext cx="8075432" cy="42213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4344782"/>
            <a:ext cx="3402314" cy="81090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3742486"/>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3742486"/>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矩形 13"/>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jpe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任意多边形 12"/>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4344782"/>
            <a:ext cx="3402314" cy="810901"/>
          </a:xfrm>
          <a:prstGeom prst="rtTriangle">
            <a:avLst/>
          </a:prstGeom>
          <a:blipFill>
            <a:blip r:embed="rId2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06043"/>
            <a:ext cx="8229600" cy="857515"/>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111340"/>
            <a:ext cx="8229600" cy="3395520"/>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4807442"/>
            <a:ext cx="1920240" cy="274405"/>
          </a:xfrm>
          <a:prstGeom prst="rect">
            <a:avLst/>
          </a:prstGeom>
        </p:spPr>
        <p:txBody>
          <a:bodyPr vert="horz" anchor="b"/>
          <a:lstStyle>
            <a:lvl1pPr algn="l" eaLnBrk="1" latinLnBrk="0" hangingPunct="1">
              <a:defRPr kumimoji="0" sz="1000">
                <a:solidFill>
                  <a:schemeClr val="tx1"/>
                </a:solidFill>
              </a:defRPr>
            </a:lvl1pPr>
          </a:lstStyle>
          <a:p>
            <a:pPr>
              <a:defRPr/>
            </a:pPr>
            <a:fld id="{B595DA99-E6B6-4EDF-9388-C0CF10276961}" type="datetime1">
              <a:rPr lang="zh-CN" altLang="en-US" smtClean="0"/>
            </a:fld>
            <a:endParaRPr lang="zh-CN" altLang="en-US"/>
          </a:p>
        </p:txBody>
      </p:sp>
      <p:sp>
        <p:nvSpPr>
          <p:cNvPr id="22" name="页脚占位符 21"/>
          <p:cNvSpPr>
            <a:spLocks noGrp="1"/>
          </p:cNvSpPr>
          <p:nvPr>
            <p:ph type="ftr" sz="quarter" idx="3"/>
          </p:nvPr>
        </p:nvSpPr>
        <p:spPr>
          <a:xfrm>
            <a:off x="4380075" y="4807442"/>
            <a:ext cx="2350681" cy="273928"/>
          </a:xfrm>
          <a:prstGeom prst="rect">
            <a:avLst/>
          </a:prstGeom>
        </p:spPr>
        <p:txBody>
          <a:bodyPr vert="horz" anchor="b"/>
          <a:lstStyle>
            <a:lvl1pPr algn="r" eaLnBrk="1" latinLnBrk="0" hangingPunct="1">
              <a:defRPr kumimoji="0" sz="1000">
                <a:solidFill>
                  <a:schemeClr val="tx1"/>
                </a:solidFill>
              </a:defRPr>
            </a:lvl1pPr>
          </a:lstStyle>
          <a:p>
            <a:pPr>
              <a:defRPr/>
            </a:pPr>
            <a:endParaRPr lang="zh-CN" altLang="en-US"/>
          </a:p>
        </p:txBody>
      </p:sp>
      <p:sp>
        <p:nvSpPr>
          <p:cNvPr id="18" name="灯片编号占位符 17"/>
          <p:cNvSpPr>
            <a:spLocks noGrp="1"/>
          </p:cNvSpPr>
          <p:nvPr>
            <p:ph type="sldNum" sz="quarter" idx="4"/>
          </p:nvPr>
        </p:nvSpPr>
        <p:spPr>
          <a:xfrm>
            <a:off x="8647272" y="4807442"/>
            <a:ext cx="365760" cy="273928"/>
          </a:xfrm>
          <a:prstGeom prst="rect">
            <a:avLst/>
          </a:prstGeom>
        </p:spPr>
        <p:txBody>
          <a:bodyPr vert="horz" anchor="b"/>
          <a:lstStyle>
            <a:lvl1pPr algn="r" eaLnBrk="1" latinLnBrk="0" hangingPunct="1">
              <a:defRPr kumimoji="0" sz="1000" b="0">
                <a:solidFill>
                  <a:schemeClr val="tx1"/>
                </a:solidFill>
              </a:defRPr>
            </a:lvl1pPr>
          </a:lstStyle>
          <a:p>
            <a:fld id="{64E41F1D-E065-463C-9CB9-DB4BFB24638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slide" Target="slide17.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月亮门 moon gate">
            <a:hlinkClick r:id="" action="ppaction://media"/>
          </p:cNvPr>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0875" y="1293814"/>
            <a:ext cx="573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114804" y="1903412"/>
            <a:ext cx="4856205" cy="900246"/>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fontAlgn="auto" hangingPunct="1">
              <a:lnSpc>
                <a:spcPct val="150000"/>
              </a:lnSpc>
              <a:spcBef>
                <a:spcPts val="0"/>
              </a:spcBef>
              <a:spcAft>
                <a:spcPts val="0"/>
              </a:spcAft>
              <a:defRPr/>
            </a:pPr>
            <a:r>
              <a:rPr lang="zh-CN" altLang="en-US" sz="3600" b="1" dirty="0"/>
              <a:t>第一章程</a:t>
            </a:r>
            <a:r>
              <a:rPr lang="zh-CN" altLang="zh-CN" sz="3600" b="1" dirty="0"/>
              <a:t>数据库基础</a:t>
            </a:r>
            <a:endParaRPr lang="id-ID" altLang="zh-CN" sz="36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pic>
        <p:nvPicPr>
          <p:cNvPr id="2560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477840"/>
            <a:ext cx="4360863"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H_Entry_1"/>
          <p:cNvSpPr txBox="1"/>
          <p:nvPr>
            <p:custDataLst>
              <p:tags r:id="rId3"/>
            </p:custDataLst>
          </p:nvPr>
        </p:nvSpPr>
        <p:spPr>
          <a:xfrm>
            <a:off x="4114800" y="477838"/>
            <a:ext cx="5029200" cy="55562"/>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3"/>
          </a:solidFill>
          <a:ln>
            <a:solidFill>
              <a:schemeClr val="accent3"/>
            </a:solidFill>
          </a:ln>
        </p:spPr>
        <p:txBody>
          <a:bodyPr lIns="54000" tIns="0" rIns="216000" bIns="0" anchor="ctr">
            <a:normAutofit fontScale="25000" lnSpcReduction="20000"/>
          </a:bodyPr>
          <a:lstStyle/>
          <a:p>
            <a:pPr algn="ctr" eaLnBrk="1" fontAlgn="auto" hangingPunct="1">
              <a:spcBef>
                <a:spcPts val="0"/>
              </a:spcBef>
              <a:spcAft>
                <a:spcPts val="0"/>
              </a:spcAft>
              <a:defRPr/>
            </a:pPr>
            <a:endParaRPr lang="en-US" altLang="zh-CN"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607" name="MH_Entry_3">
            <a:hlinkClick r:id="rId4" action="ppaction://hlinksldjump"/>
          </p:cNvPr>
          <p:cNvSpPr/>
          <p:nvPr>
            <p:custDataLst>
              <p:tags r:id="rId5"/>
            </p:custDataLst>
          </p:nvPr>
        </p:nvSpPr>
        <p:spPr bwMode="auto">
          <a:xfrm>
            <a:off x="4114800" y="660402"/>
            <a:ext cx="5029200" cy="55563"/>
          </a:xfrm>
          <a:custGeom>
            <a:avLst/>
            <a:gdLst>
              <a:gd name="T0" fmla="*/ 0 w 2773194"/>
              <a:gd name="T1" fmla="*/ 0 h 253350"/>
              <a:gd name="T2" fmla="*/ 3548515 w 2773194"/>
              <a:gd name="T3" fmla="*/ 0 h 253350"/>
              <a:gd name="T4" fmla="*/ 3923225 w 2773194"/>
              <a:gd name="T5" fmla="*/ 4168 h 253350"/>
              <a:gd name="T6" fmla="*/ 0 w 2773194"/>
              <a:gd name="T7" fmla="*/ 416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ln>
        </p:spPr>
        <p:txBody>
          <a:bodyPr lIns="54000" tIns="0" rIns="216000" bIns="0" anchor="ctr"/>
          <a:lstStyle/>
          <a:p>
            <a:endParaRPr lang="zh-CN" altLang="en-US"/>
          </a:p>
        </p:txBody>
      </p:sp>
      <p:sp>
        <p:nvSpPr>
          <p:cNvPr id="25608" name="MH_Entry_4"/>
          <p:cNvSpPr/>
          <p:nvPr>
            <p:custDataLst>
              <p:tags r:id="rId6"/>
            </p:custDataLst>
          </p:nvPr>
        </p:nvSpPr>
        <p:spPr bwMode="auto">
          <a:xfrm>
            <a:off x="4114800" y="4116388"/>
            <a:ext cx="5029200" cy="57150"/>
          </a:xfrm>
          <a:custGeom>
            <a:avLst/>
            <a:gdLst>
              <a:gd name="T0" fmla="*/ 0 w 2773194"/>
              <a:gd name="T1" fmla="*/ 0 h 253350"/>
              <a:gd name="T2" fmla="*/ 3548515 w 2773194"/>
              <a:gd name="T3" fmla="*/ 0 h 253350"/>
              <a:gd name="T4" fmla="*/ 3923225 w 2773194"/>
              <a:gd name="T5" fmla="*/ 4409 h 253350"/>
              <a:gd name="T6" fmla="*/ 0 w 2773194"/>
              <a:gd name="T7" fmla="*/ 4409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2"/>
          </a:solidFill>
          <a:ln w="9525">
            <a:solidFill>
              <a:schemeClr val="accent2"/>
            </a:solidFill>
            <a:miter lim="800000"/>
          </a:ln>
        </p:spPr>
        <p:txBody>
          <a:bodyPr lIns="54000" tIns="0" rIns="216000" bIns="0" anchor="ctr"/>
          <a:lstStyle/>
          <a:p>
            <a:endParaRPr lang="zh-CN" altLang="en-US"/>
          </a:p>
        </p:txBody>
      </p:sp>
      <p:sp>
        <p:nvSpPr>
          <p:cNvPr id="25609" name="MH_Entry_3">
            <a:hlinkClick r:id="rId4" action="ppaction://hlinksldjump"/>
          </p:cNvPr>
          <p:cNvSpPr/>
          <p:nvPr>
            <p:custDataLst>
              <p:tags r:id="rId7"/>
            </p:custDataLst>
          </p:nvPr>
        </p:nvSpPr>
        <p:spPr bwMode="auto">
          <a:xfrm>
            <a:off x="4114800" y="4300538"/>
            <a:ext cx="5029200" cy="55562"/>
          </a:xfrm>
          <a:custGeom>
            <a:avLst/>
            <a:gdLst>
              <a:gd name="T0" fmla="*/ 0 w 2773194"/>
              <a:gd name="T1" fmla="*/ 0 h 253350"/>
              <a:gd name="T2" fmla="*/ 3548515 w 2773194"/>
              <a:gd name="T3" fmla="*/ 0 h 253350"/>
              <a:gd name="T4" fmla="*/ 3923225 w 2773194"/>
              <a:gd name="T5" fmla="*/ 4168 h 253350"/>
              <a:gd name="T6" fmla="*/ 0 w 2773194"/>
              <a:gd name="T7" fmla="*/ 416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ln>
        </p:spPr>
        <p:txBody>
          <a:bodyPr lIns="54000" tIns="0" rIns="216000" bIns="0" anchor="ctr"/>
          <a:lstStyle/>
          <a:p>
            <a:endParaRPr lang="zh-CN" altLang="en-US"/>
          </a:p>
        </p:txBody>
      </p:sp>
      <p:sp>
        <p:nvSpPr>
          <p:cNvPr id="2561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8E46018-1C93-4F60-AC95-B4AE4F26A491}"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TextBox 5"/>
          <p:cNvSpPr txBox="1"/>
          <p:nvPr/>
        </p:nvSpPr>
        <p:spPr>
          <a:xfrm>
            <a:off x="4216083" y="2941956"/>
            <a:ext cx="3949700" cy="622300"/>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fontAlgn="auto" hangingPunct="1">
              <a:lnSpc>
                <a:spcPct val="150000"/>
              </a:lnSpc>
              <a:spcBef>
                <a:spcPts val="0"/>
              </a:spcBef>
              <a:spcAft>
                <a:spcPts val="0"/>
              </a:spcAft>
              <a:defRPr/>
            </a:pPr>
            <a:r>
              <a:rPr lang="zh-CN" altLang="en-US" sz="2400" b="1" dirty="0">
                <a:solidFill>
                  <a:schemeClr val="accent3"/>
                </a:solidFill>
                <a:latin typeface="微软雅黑" panose="020B0503020204020204" pitchFamily="34" charset="-122"/>
                <a:ea typeface="微软雅黑" panose="020B0503020204020204" pitchFamily="34" charset="-122"/>
                <a:cs typeface="Clear Sans Light" pitchFamily="34" charset="0"/>
              </a:rPr>
              <a:t>演讲人：陈秋劲</a:t>
            </a:r>
            <a:endParaRPr lang="zh-CN" altLang="en-US" sz="24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sz="4800" dirty="0">
                <a:solidFill>
                  <a:srgbClr val="0000FF"/>
                </a:solidFill>
                <a:effectLst/>
              </a:rPr>
              <a:t>第三范式</a:t>
            </a:r>
            <a:r>
              <a:rPr lang="en-US" altLang="zh-CN" sz="4400" dirty="0">
                <a:solidFill>
                  <a:srgbClr val="0000FF"/>
                </a:solidFill>
                <a:effectLst/>
                <a:latin typeface="Arial Black" panose="020B0A04020102020204" pitchFamily="34" charset="0"/>
              </a:rPr>
              <a:t>(3NF)</a:t>
            </a:r>
            <a:endParaRPr lang="zh-CN" altLang="en-US" dirty="0"/>
          </a:p>
        </p:txBody>
      </p:sp>
      <p:sp>
        <p:nvSpPr>
          <p:cNvPr id="5" name="Rectangle 3"/>
          <p:cNvSpPr txBox="1">
            <a:spLocks noChangeArrowheads="1"/>
          </p:cNvSpPr>
          <p:nvPr/>
        </p:nvSpPr>
        <p:spPr>
          <a:xfrm>
            <a:off x="366545" y="1130968"/>
            <a:ext cx="8378825" cy="3850605"/>
          </a:xfrm>
          <a:prstGeom prst="rect">
            <a:avLst/>
          </a:prstGeom>
          <a:ln cap="flat"/>
        </p:spPr>
        <p:txBody>
          <a:bodyPr vert="horz">
            <a:normAutofit/>
          </a:bodyPr>
          <a:lst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609600" indent="-609600">
              <a:lnSpc>
                <a:spcPct val="90000"/>
              </a:lnSpc>
              <a:defRPr/>
            </a:pPr>
            <a:r>
              <a:rPr lang="zh-CN" altLang="en-US" b="1" dirty="0"/>
              <a:t>定义</a:t>
            </a:r>
            <a:endParaRPr lang="zh-CN" altLang="en-US" b="1" dirty="0"/>
          </a:p>
          <a:p>
            <a:pPr marL="990600" lvl="1" indent="-266700">
              <a:lnSpc>
                <a:spcPct val="90000"/>
              </a:lnSpc>
              <a:defRPr/>
            </a:pPr>
            <a:r>
              <a:rPr lang="zh-CN" altLang="en-US" b="1" dirty="0"/>
              <a:t>如果关系模式</a:t>
            </a:r>
            <a:r>
              <a:rPr lang="en-US" altLang="zh-CN" b="1" dirty="0"/>
              <a:t>R</a:t>
            </a:r>
            <a:r>
              <a:rPr lang="zh-CN" altLang="en-US" b="1" dirty="0"/>
              <a:t>为第二范式，且</a:t>
            </a:r>
            <a:r>
              <a:rPr lang="en-US" altLang="zh-CN" b="1" dirty="0"/>
              <a:t>R</a:t>
            </a:r>
            <a:r>
              <a:rPr lang="zh-CN" altLang="en-US" b="1" dirty="0"/>
              <a:t>中每个非主属性都</a:t>
            </a:r>
            <a:r>
              <a:rPr lang="zh-CN" altLang="en-US" sz="3200" b="1" dirty="0">
                <a:solidFill>
                  <a:schemeClr val="tx2"/>
                </a:solidFill>
                <a:effectLst>
                  <a:outerShdw blurRad="38100" dist="38100" dir="2700000" algn="tl">
                    <a:srgbClr val="000000"/>
                  </a:outerShdw>
                </a:effectLst>
                <a:latin typeface="华文琥珀" pitchFamily="2" charset="-122"/>
                <a:ea typeface="华文琥珀" pitchFamily="2" charset="-122"/>
              </a:rPr>
              <a:t>不</a:t>
            </a:r>
            <a:r>
              <a:rPr lang="zh-CN" altLang="en-US" b="1" dirty="0">
                <a:solidFill>
                  <a:schemeClr val="tx2"/>
                </a:solidFill>
                <a:effectLst>
                  <a:outerShdw blurRad="38100" dist="38100" dir="2700000" algn="tl">
                    <a:srgbClr val="000000"/>
                  </a:outerShdw>
                </a:effectLst>
              </a:rPr>
              <a:t>传递函数依赖于</a:t>
            </a:r>
            <a:r>
              <a:rPr lang="en-US" altLang="zh-CN" b="1" dirty="0"/>
              <a:t>R</a:t>
            </a:r>
            <a:r>
              <a:rPr lang="zh-CN" altLang="en-US" b="1" dirty="0"/>
              <a:t>的主码，则称</a:t>
            </a:r>
            <a:r>
              <a:rPr lang="en-US" altLang="zh-CN" b="1" dirty="0"/>
              <a:t>R</a:t>
            </a:r>
            <a:r>
              <a:rPr lang="zh-CN" altLang="en-US" b="1" dirty="0"/>
              <a:t>属于</a:t>
            </a:r>
            <a:r>
              <a:rPr lang="en-US" altLang="zh-CN" b="1" dirty="0"/>
              <a:t>3NF</a:t>
            </a:r>
            <a:r>
              <a:rPr lang="zh-CN" altLang="en-US" b="1" dirty="0"/>
              <a:t>。</a:t>
            </a:r>
            <a:endParaRPr lang="zh-CN" altLang="en-US" b="1" dirty="0"/>
          </a:p>
          <a:p>
            <a:pPr marL="609600" indent="-609600">
              <a:lnSpc>
                <a:spcPct val="90000"/>
              </a:lnSpc>
              <a:defRPr/>
            </a:pPr>
            <a:r>
              <a:rPr lang="zh-CN" altLang="en-US" b="1" dirty="0"/>
              <a:t>示例</a:t>
            </a:r>
            <a:endParaRPr lang="zh-CN" altLang="en-US" b="1" dirty="0"/>
          </a:p>
          <a:p>
            <a:pPr marL="990600" lvl="1" indent="-266700">
              <a:lnSpc>
                <a:spcPct val="90000"/>
              </a:lnSpc>
              <a:defRPr/>
            </a:pPr>
            <a:r>
              <a:rPr lang="zh-CN" altLang="en-US" b="1" dirty="0"/>
              <a:t>下列关系模式是</a:t>
            </a:r>
            <a:r>
              <a:rPr lang="en-US" altLang="zh-CN" b="1" dirty="0"/>
              <a:t>2NF</a:t>
            </a:r>
            <a:r>
              <a:rPr lang="zh-CN" altLang="en-US" b="1" dirty="0"/>
              <a:t>，是否为</a:t>
            </a:r>
            <a:r>
              <a:rPr lang="en-US" altLang="zh-CN" b="1" dirty="0"/>
              <a:t>3NF</a:t>
            </a:r>
            <a:r>
              <a:rPr lang="zh-CN" altLang="en-US" b="1" dirty="0"/>
              <a:t>？为什么？</a:t>
            </a:r>
            <a:endParaRPr lang="zh-CN" altLang="en-US" b="1" dirty="0"/>
          </a:p>
          <a:p>
            <a:pPr marL="990600" lvl="1" indent="-266700">
              <a:lnSpc>
                <a:spcPct val="90000"/>
              </a:lnSpc>
              <a:buFont typeface="Wingdings" panose="05000000000000000000" pitchFamily="2" charset="2"/>
              <a:buNone/>
              <a:defRPr/>
            </a:pPr>
            <a:r>
              <a:rPr lang="zh-CN" altLang="en-US" b="1" dirty="0"/>
              <a:t>	</a:t>
            </a:r>
            <a:r>
              <a:rPr lang="en-US" altLang="zh-CN" b="1" dirty="0"/>
              <a:t>SD</a:t>
            </a:r>
            <a:r>
              <a:rPr lang="zh-CN" altLang="en-US" b="1" dirty="0"/>
              <a:t>（学号，姓名，系名，系主任）</a:t>
            </a:r>
            <a:endParaRPr lang="zh-CN" altLang="en-US" b="1" dirty="0"/>
          </a:p>
          <a:p>
            <a:pPr marL="1314450" lvl="2" indent="-209550">
              <a:lnSpc>
                <a:spcPct val="90000"/>
              </a:lnSpc>
              <a:defRPr/>
            </a:pPr>
            <a:endParaRPr lang="zh-CN" altLang="en-US" b="1" dirty="0"/>
          </a:p>
          <a:p>
            <a:pPr marL="609600" indent="-609600">
              <a:lnSpc>
                <a:spcPct val="90000"/>
              </a:lnSpc>
              <a:defRPr/>
            </a:pPr>
            <a:endParaRPr lang="en-US" altLang="zh-CN" b="1" dirty="0"/>
          </a:p>
          <a:p>
            <a:pPr marL="609600" indent="-609600">
              <a:lnSpc>
                <a:spcPct val="90000"/>
              </a:lnSpc>
              <a:defRPr/>
            </a:pPr>
            <a:r>
              <a:rPr lang="zh-CN" altLang="en-US" b="1" dirty="0"/>
              <a:t>解决方法：消除传递函数依赖。</a:t>
            </a:r>
            <a:endParaRPr lang="zh-CN" altLang="en-US" b="1" dirty="0"/>
          </a:p>
        </p:txBody>
      </p:sp>
      <p:sp>
        <p:nvSpPr>
          <p:cNvPr id="6" name="Rectangle 4"/>
          <p:cNvSpPr>
            <a:spLocks noChangeArrowheads="1"/>
          </p:cNvSpPr>
          <p:nvPr/>
        </p:nvSpPr>
        <p:spPr bwMode="auto">
          <a:xfrm>
            <a:off x="1002632" y="3467767"/>
            <a:ext cx="7391400" cy="409575"/>
          </a:xfrm>
          <a:prstGeom prst="rect">
            <a:avLst/>
          </a:prstGeom>
          <a:solidFill>
            <a:schemeClr val="bg1"/>
          </a:solidFill>
          <a:ln w="12700">
            <a:solidFill>
              <a:srgbClr val="0033CC"/>
            </a:solidFill>
            <a:miter lim="800000"/>
          </a:ln>
          <a:effectLst/>
        </p:spPr>
        <p:txBody>
          <a:bodyPr lIns="92075" tIns="46038" rIns="92075" bIns="46038">
            <a:spAutoFit/>
          </a:bodyPr>
          <a:lstStyle/>
          <a:p>
            <a:pPr algn="l">
              <a:spcBef>
                <a:spcPct val="50000"/>
              </a:spcBef>
              <a:defRPr/>
            </a:pPr>
            <a:r>
              <a:rPr lang="zh-CN" altLang="en-US" dirty="0">
                <a:solidFill>
                  <a:schemeClr val="tx1"/>
                </a:solidFill>
                <a:effectLst>
                  <a:outerShdw blurRad="38100" dist="38100" dir="2700000" algn="tl">
                    <a:srgbClr val="FFFFFF"/>
                  </a:outerShdw>
                </a:effectLst>
                <a:latin typeface="黑体" panose="02010609060101010101" pitchFamily="2" charset="-122"/>
                <a:ea typeface="黑体" panose="02010609060101010101" pitchFamily="2" charset="-122"/>
              </a:rPr>
              <a:t>不是。因为：学号→系名，系名→系主任，存在传递依赖关系。</a:t>
            </a:r>
            <a:endParaRPr lang="zh-CN" altLang="en-US" dirty="0">
              <a:solidFill>
                <a:schemeClr val="tx1"/>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checkerboard(across)">
                                      <p:cBhvr>
                                        <p:cTn id="1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609600" indent="-609600">
              <a:lnSpc>
                <a:spcPct val="90000"/>
              </a:lnSpc>
              <a:defRPr/>
            </a:pPr>
            <a:r>
              <a:rPr lang="zh-CN" altLang="en-US" sz="2800" b="1" dirty="0"/>
              <a:t>分解为</a:t>
            </a:r>
            <a:r>
              <a:rPr lang="en-US" altLang="zh-CN" sz="2800" b="1" dirty="0"/>
              <a:t>3NF</a:t>
            </a:r>
            <a:r>
              <a:rPr lang="zh-CN" altLang="en-US" sz="2800" b="1" dirty="0"/>
              <a:t>的方法：</a:t>
            </a:r>
            <a:endParaRPr lang="zh-CN" altLang="en-US" sz="2800" b="1" dirty="0"/>
          </a:p>
          <a:p>
            <a:pPr marL="990600" lvl="1" indent="-266700" algn="just">
              <a:lnSpc>
                <a:spcPct val="90000"/>
              </a:lnSpc>
              <a:defRPr/>
            </a:pPr>
            <a:r>
              <a:rPr lang="zh-CN" altLang="en-US" sz="1900" b="1" dirty="0"/>
              <a:t>把直接对主码函数依赖的非主属性与决定它们的主码放在一个关系模式中。</a:t>
            </a:r>
            <a:endParaRPr lang="zh-CN" altLang="en-US" sz="1900" b="1" dirty="0">
              <a:latin typeface="Times New Roman" panose="02020603050405020304" pitchFamily="18" charset="0"/>
            </a:endParaRPr>
          </a:p>
          <a:p>
            <a:pPr marL="990600" lvl="1" indent="-266700" algn="just">
              <a:lnSpc>
                <a:spcPct val="90000"/>
              </a:lnSpc>
              <a:defRPr/>
            </a:pPr>
            <a:r>
              <a:rPr lang="zh-CN" altLang="en-US" sz="1900" b="1" dirty="0"/>
              <a:t>把造成传递函数依赖的决定因素连同被它们决定的属性放在一个关系模式中。</a:t>
            </a:r>
            <a:endParaRPr lang="zh-CN" altLang="en-US" sz="1900" b="1" dirty="0">
              <a:latin typeface="Times New Roman" panose="02020603050405020304" pitchFamily="18" charset="0"/>
            </a:endParaRPr>
          </a:p>
          <a:p>
            <a:pPr marL="990600" lvl="1" indent="-266700" algn="just">
              <a:lnSpc>
                <a:spcPct val="90000"/>
              </a:lnSpc>
              <a:defRPr/>
            </a:pPr>
            <a:r>
              <a:rPr lang="zh-CN" altLang="en-US" sz="1900" b="1" dirty="0"/>
              <a:t>检查分解后的新模式，如果不是</a:t>
            </a:r>
            <a:r>
              <a:rPr lang="en-US" altLang="zh-CN" sz="1900" b="1" dirty="0"/>
              <a:t>3NF</a:t>
            </a:r>
            <a:r>
              <a:rPr lang="zh-CN" altLang="en-US" sz="1900" b="1" dirty="0"/>
              <a:t>，则继续按照前面的方法进行分解，直到达到要求。</a:t>
            </a:r>
            <a:endParaRPr lang="zh-CN" altLang="en-US" sz="1900" b="1" dirty="0"/>
          </a:p>
          <a:p>
            <a:pPr marL="990600" lvl="1" indent="-266700" algn="just">
              <a:lnSpc>
                <a:spcPct val="90000"/>
              </a:lnSpc>
              <a:defRPr/>
            </a:pPr>
            <a:endParaRPr lang="zh-CN" altLang="en-US" sz="2400" b="1" dirty="0"/>
          </a:p>
          <a:p>
            <a:pPr marL="609600" indent="-609600">
              <a:lnSpc>
                <a:spcPct val="90000"/>
              </a:lnSpc>
              <a:defRPr/>
            </a:pPr>
            <a:r>
              <a:rPr lang="zh-CN" altLang="en-US" sz="2800" b="1" dirty="0"/>
              <a:t>关系模式</a:t>
            </a:r>
            <a:r>
              <a:rPr lang="en-US" altLang="zh-CN" sz="2800" b="1" dirty="0"/>
              <a:t>SD</a:t>
            </a:r>
            <a:r>
              <a:rPr lang="zh-CN" altLang="en-US" sz="2800" b="1" dirty="0"/>
              <a:t>的分解结果如下：</a:t>
            </a:r>
            <a:endParaRPr lang="zh-CN" altLang="en-US" sz="2800" b="1" dirty="0"/>
          </a:p>
          <a:p>
            <a:pPr marL="990600" lvl="1" indent="-266700">
              <a:lnSpc>
                <a:spcPct val="90000"/>
              </a:lnSpc>
              <a:defRPr/>
            </a:pPr>
            <a:r>
              <a:rPr lang="en-US" altLang="zh-CN" sz="2400" b="1" dirty="0"/>
              <a:t>SD1</a:t>
            </a:r>
            <a:r>
              <a:rPr lang="zh-CN" altLang="en-US" sz="2400" b="1" dirty="0"/>
              <a:t>（学号，姓名，系名）</a:t>
            </a:r>
            <a:endParaRPr lang="zh-CN" altLang="en-US" sz="2400" b="1" dirty="0"/>
          </a:p>
          <a:p>
            <a:pPr marL="990600" lvl="1" indent="-266700">
              <a:lnSpc>
                <a:spcPct val="90000"/>
              </a:lnSpc>
              <a:defRPr/>
            </a:pPr>
            <a:r>
              <a:rPr lang="en-US" altLang="zh-CN" sz="2400" b="1" dirty="0"/>
              <a:t>SD2</a:t>
            </a:r>
            <a:r>
              <a:rPr lang="zh-CN" altLang="en-US" sz="2400" b="1" dirty="0"/>
              <a:t>（系名，系主任）</a:t>
            </a:r>
            <a:endParaRPr lang="zh-CN" altLang="en-US" sz="2400" b="1"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sz="4400" dirty="0">
                <a:solidFill>
                  <a:srgbClr val="0000FF"/>
                </a:solidFill>
                <a:effectLst/>
              </a:rPr>
              <a:t>第三范式</a:t>
            </a:r>
            <a:r>
              <a:rPr lang="en-US" altLang="zh-CN" sz="4000" dirty="0">
                <a:solidFill>
                  <a:srgbClr val="0000FF"/>
                </a:solidFill>
                <a:effectLst/>
                <a:latin typeface="Arial Black" panose="020B0A04020102020204" pitchFamily="34" charset="0"/>
              </a:rPr>
              <a:t>(3NF)</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a:t>BCNF</a:t>
            </a:r>
            <a:r>
              <a:rPr lang="zh-CN" altLang="zh-CN" dirty="0"/>
              <a:t>：关系模式</a:t>
            </a:r>
            <a:r>
              <a:rPr lang="en-US" altLang="zh-CN" dirty="0"/>
              <a:t>R</a:t>
            </a:r>
            <a:r>
              <a:rPr lang="zh-CN" altLang="zh-CN" dirty="0"/>
              <a:t>的所有非主属性依赖于整个主属性，则称</a:t>
            </a:r>
            <a:r>
              <a:rPr lang="en-US" altLang="zh-CN" dirty="0"/>
              <a:t>R</a:t>
            </a:r>
            <a:r>
              <a:rPr lang="zh-CN" altLang="zh-CN" dirty="0"/>
              <a:t>满足</a:t>
            </a:r>
            <a:r>
              <a:rPr lang="en-US" altLang="zh-CN" dirty="0"/>
              <a:t>BCNF</a:t>
            </a:r>
            <a:r>
              <a:rPr lang="zh-CN" altLang="zh-CN" dirty="0"/>
              <a:t>。</a:t>
            </a:r>
            <a:r>
              <a:rPr lang="en-US" altLang="zh-CN" dirty="0"/>
              <a:t>BCNF</a:t>
            </a:r>
            <a:r>
              <a:rPr lang="zh-CN" altLang="zh-CN" dirty="0"/>
              <a:t>是比</a:t>
            </a:r>
            <a:r>
              <a:rPr lang="en-US" altLang="zh-CN" dirty="0"/>
              <a:t>3NF</a:t>
            </a:r>
            <a:r>
              <a:rPr lang="zh-CN" altLang="zh-CN" dirty="0"/>
              <a:t>更高级别的范式。</a:t>
            </a:r>
            <a:endParaRPr lang="zh-CN" altLang="zh-CN" dirty="0"/>
          </a:p>
          <a:p>
            <a:r>
              <a:rPr lang="zh-CN" altLang="zh-CN" dirty="0"/>
              <a:t>根据</a:t>
            </a:r>
            <a:r>
              <a:rPr lang="en-US" altLang="zh-CN" dirty="0"/>
              <a:t>BCNF</a:t>
            </a:r>
            <a:r>
              <a:rPr lang="zh-CN" altLang="zh-CN" dirty="0"/>
              <a:t>的定义，可以知道满足</a:t>
            </a:r>
            <a:r>
              <a:rPr lang="en-US" altLang="zh-CN" dirty="0"/>
              <a:t>BCNF</a:t>
            </a:r>
            <a:r>
              <a:rPr lang="zh-CN" altLang="zh-CN" dirty="0"/>
              <a:t>的关系模式具有以下特点：</a:t>
            </a:r>
            <a:endParaRPr lang="zh-CN" altLang="zh-CN" dirty="0"/>
          </a:p>
          <a:p>
            <a:pPr lvl="0"/>
            <a:r>
              <a:rPr lang="zh-CN" altLang="zh-CN" dirty="0"/>
              <a:t>所有非键属性对每一个键属性都是完全函数依赖；</a:t>
            </a:r>
            <a:endParaRPr lang="zh-CN" altLang="zh-CN" dirty="0"/>
          </a:p>
          <a:p>
            <a:pPr lvl="0"/>
            <a:r>
              <a:rPr lang="zh-CN" altLang="zh-CN" dirty="0"/>
              <a:t>所有的键属性对每一个不包含它的键也是完全函数依赖；</a:t>
            </a:r>
            <a:endParaRPr lang="zh-CN" altLang="zh-CN" dirty="0"/>
          </a:p>
          <a:p>
            <a:pPr lvl="0"/>
            <a:r>
              <a:rPr lang="zh-CN" altLang="zh-CN" dirty="0"/>
              <a:t>没有任何属性完全函数依赖于非键的任何一组属性。</a:t>
            </a:r>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a:bodyPr>
          <a:lstStyle/>
          <a:p>
            <a:r>
              <a:rPr lang="en-US" altLang="zh-CN" sz="2400" b="0" dirty="0">
                <a:effectLst/>
              </a:rPr>
              <a:t>1.4.4 </a:t>
            </a:r>
            <a:r>
              <a:rPr lang="zh-CN" altLang="zh-CN" sz="2400" b="0" dirty="0">
                <a:effectLst/>
              </a:rPr>
              <a:t>增强第三范式（</a:t>
            </a:r>
            <a:r>
              <a:rPr lang="en-US" altLang="zh-CN" sz="2400" b="0" dirty="0">
                <a:effectLst/>
              </a:rPr>
              <a:t>BCNF</a:t>
            </a:r>
            <a:r>
              <a:rPr lang="zh-CN" altLang="zh-CN" sz="2400" b="0" dirty="0">
                <a:effectLst/>
              </a:rPr>
              <a:t>，</a:t>
            </a:r>
            <a:r>
              <a:rPr lang="en-US" altLang="zh-CN" sz="2400" b="0" dirty="0">
                <a:effectLst/>
              </a:rPr>
              <a:t>Boyce-</a:t>
            </a:r>
            <a:r>
              <a:rPr lang="en-US" altLang="zh-CN" sz="2400" b="0" dirty="0" err="1">
                <a:effectLst/>
              </a:rPr>
              <a:t>Codd</a:t>
            </a:r>
            <a:r>
              <a:rPr lang="en-US" altLang="zh-CN" sz="2400" b="0" dirty="0">
                <a:effectLst/>
              </a:rPr>
              <a:t> Normal Form</a:t>
            </a:r>
            <a:r>
              <a:rPr lang="zh-CN" altLang="zh-CN" sz="2400" b="0" dirty="0">
                <a:effectLst/>
              </a:rPr>
              <a:t>）</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32114"/>
            <a:ext cx="8229600" cy="3374746"/>
          </a:xfrm>
        </p:spPr>
        <p:txBody>
          <a:bodyPr>
            <a:normAutofit/>
          </a:bodyPr>
          <a:lstStyle/>
          <a:p>
            <a:r>
              <a:rPr lang="zh-CN" altLang="zh-CN" sz="1600" dirty="0"/>
              <a:t>例如，要学生关系模式</a:t>
            </a:r>
            <a:r>
              <a:rPr lang="en-US" altLang="zh-CN" sz="1600" dirty="0"/>
              <a:t>S </a:t>
            </a:r>
            <a:r>
              <a:rPr lang="zh-CN" altLang="zh-CN" sz="1600" dirty="0"/>
              <a:t>（</a:t>
            </a:r>
            <a:r>
              <a:rPr lang="zh-CN" altLang="zh-CN" sz="1600" u="sng" dirty="0"/>
              <a:t>学号</a:t>
            </a:r>
            <a:r>
              <a:rPr lang="zh-CN" altLang="zh-CN" sz="1600" dirty="0"/>
              <a:t>，姓名，性别，出生日期，系名）中，如果姓名有重名的情况，则主键学号是该模型唯一决因素，所以</a:t>
            </a:r>
            <a:r>
              <a:rPr lang="en-US" altLang="zh-CN" sz="1600" dirty="0"/>
              <a:t>S</a:t>
            </a:r>
            <a:r>
              <a:rPr lang="zh-CN" altLang="zh-CN" sz="1600" dirty="0"/>
              <a:t>是</a:t>
            </a:r>
            <a:r>
              <a:rPr lang="en-US" altLang="zh-CN" sz="1600" dirty="0"/>
              <a:t>BCNF</a:t>
            </a:r>
            <a:r>
              <a:rPr lang="zh-CN" altLang="zh-CN" sz="1600" dirty="0"/>
              <a:t>范式；如果姓名没有重名，则学号和姓名都是候选键，且除候选键外，该模型没有其它决定因素，所以</a:t>
            </a:r>
            <a:r>
              <a:rPr lang="en-US" altLang="zh-CN" sz="1600" dirty="0"/>
              <a:t>S</a:t>
            </a:r>
            <a:r>
              <a:rPr lang="zh-CN" altLang="zh-CN" sz="1600" dirty="0"/>
              <a:t>仍是</a:t>
            </a:r>
            <a:r>
              <a:rPr lang="en-US" altLang="zh-CN" sz="1600" dirty="0"/>
              <a:t>BCNF</a:t>
            </a:r>
            <a:r>
              <a:rPr lang="zh-CN" altLang="zh-CN" sz="1600" dirty="0"/>
              <a:t>范式。</a:t>
            </a:r>
            <a:endParaRPr lang="zh-CN" altLang="zh-CN" sz="1600" dirty="0"/>
          </a:p>
          <a:p>
            <a:r>
              <a:rPr lang="zh-CN" altLang="zh-CN" sz="1600" dirty="0"/>
              <a:t>例如：设关系模式</a:t>
            </a:r>
            <a:r>
              <a:rPr lang="en-US" altLang="zh-CN" sz="1600" dirty="0"/>
              <a:t>S-T-J</a:t>
            </a:r>
            <a:r>
              <a:rPr lang="zh-CN" altLang="zh-CN" sz="1600" dirty="0"/>
              <a:t>（学生，教师，课程）。</a:t>
            </a:r>
            <a:endParaRPr lang="zh-CN" altLang="zh-CN" sz="1600" dirty="0"/>
          </a:p>
          <a:p>
            <a:r>
              <a:rPr lang="zh-CN" altLang="zh-CN" sz="1600" dirty="0"/>
              <a:t>其中：每位教师只教一门课程；每门课程有若干教师；某一学生选定某门课后就只有一位固定教师授课。</a:t>
            </a:r>
            <a:endParaRPr lang="zh-CN" altLang="zh-CN" sz="1600" dirty="0"/>
          </a:p>
          <a:p>
            <a:r>
              <a:rPr lang="zh-CN" altLang="zh-CN" sz="1600" dirty="0"/>
              <a:t>根据上述假设，可知该关系模式具有如下的函数依赖：</a:t>
            </a:r>
            <a:endParaRPr lang="zh-CN" altLang="zh-CN" sz="1600" dirty="0"/>
          </a:p>
          <a:p>
            <a:r>
              <a:rPr lang="zh-CN" altLang="zh-CN" sz="1600" dirty="0"/>
              <a:t>（学生，课程）→教师，（学生，教师）→课程，教师→课程。</a:t>
            </a:r>
            <a:endParaRPr lang="zh-CN" altLang="zh-CN" sz="1600" dirty="0"/>
          </a:p>
          <a:p>
            <a:r>
              <a:rPr lang="zh-CN" altLang="zh-CN" sz="1600" dirty="0"/>
              <a:t>该关系模式的候选键为（学生，课程），（学生，教师）。因为该关系模式所有属性都是主属性，所以</a:t>
            </a:r>
            <a:r>
              <a:rPr lang="en-US" altLang="zh-CN" sz="1600" dirty="0"/>
              <a:t>S-T-J</a:t>
            </a:r>
            <a:r>
              <a:rPr lang="zh-CN" altLang="zh-CN" sz="1600" dirty="0"/>
              <a:t>满足</a:t>
            </a:r>
            <a:r>
              <a:rPr lang="en-US" altLang="zh-CN" sz="1600" dirty="0"/>
              <a:t>3NF</a:t>
            </a:r>
            <a:r>
              <a:rPr lang="zh-CN" altLang="zh-CN" sz="1600" dirty="0"/>
              <a:t>，但不满足</a:t>
            </a:r>
            <a:r>
              <a:rPr lang="en-US" altLang="zh-CN" sz="1600" dirty="0"/>
              <a:t>BCNF</a:t>
            </a:r>
            <a:r>
              <a:rPr lang="zh-CN" altLang="zh-CN" sz="1600" dirty="0"/>
              <a:t>，因为教师属性是课程决定因素，但教师属性是单一属性，不是键。</a:t>
            </a:r>
            <a:endParaRPr lang="zh-CN" altLang="zh-CN" sz="1600" dirty="0"/>
          </a:p>
          <a:p>
            <a:endParaRPr lang="zh-CN" altLang="en-US" sz="16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1600" dirty="0"/>
              <a:t>不属于</a:t>
            </a:r>
            <a:r>
              <a:rPr lang="en-US" altLang="zh-CN" sz="1600" dirty="0"/>
              <a:t>BCNF</a:t>
            </a:r>
            <a:r>
              <a:rPr lang="zh-CN" altLang="zh-CN" sz="1600" dirty="0"/>
              <a:t>的关系模式存在数据冗余，比如有</a:t>
            </a:r>
            <a:r>
              <a:rPr lang="en-US" altLang="zh-CN" sz="1600" dirty="0"/>
              <a:t>40</a:t>
            </a:r>
            <a:r>
              <a:rPr lang="zh-CN" altLang="zh-CN" sz="1600" dirty="0"/>
              <a:t>个学生选定某一门课程，则教师与该课程的关系就会重复存储</a:t>
            </a:r>
            <a:r>
              <a:rPr lang="en-US" altLang="zh-CN" sz="1600" dirty="0"/>
              <a:t>40</a:t>
            </a:r>
            <a:r>
              <a:rPr lang="zh-CN" altLang="zh-CN" sz="1600" dirty="0"/>
              <a:t>次。可以将</a:t>
            </a:r>
            <a:r>
              <a:rPr lang="en-US" altLang="zh-CN" sz="1600" dirty="0"/>
              <a:t>3NF</a:t>
            </a:r>
            <a:r>
              <a:rPr lang="zh-CN" altLang="zh-CN" sz="1600" dirty="0"/>
              <a:t>分解为</a:t>
            </a:r>
            <a:r>
              <a:rPr lang="en-US" altLang="zh-CN" sz="1600" dirty="0"/>
              <a:t>BCNF</a:t>
            </a:r>
            <a:r>
              <a:rPr lang="zh-CN" altLang="zh-CN" sz="1600" dirty="0"/>
              <a:t>的关系模式，以消除数据冗余。将</a:t>
            </a:r>
            <a:r>
              <a:rPr lang="en-US" altLang="zh-CN" sz="1600" dirty="0"/>
              <a:t>3NF</a:t>
            </a:r>
            <a:r>
              <a:rPr lang="zh-CN" altLang="zh-CN" sz="1600" dirty="0"/>
              <a:t>分解为</a:t>
            </a:r>
            <a:r>
              <a:rPr lang="en-US" altLang="zh-CN" sz="1600" dirty="0"/>
              <a:t>BCNF</a:t>
            </a:r>
            <a:r>
              <a:rPr lang="zh-CN" altLang="zh-CN" sz="1600" dirty="0"/>
              <a:t>的关系模式的方法：</a:t>
            </a:r>
            <a:endParaRPr lang="zh-CN" altLang="zh-CN" sz="1600" dirty="0"/>
          </a:p>
          <a:p>
            <a:r>
              <a:rPr lang="zh-CN" altLang="zh-CN" sz="1600" dirty="0"/>
              <a:t>（</a:t>
            </a:r>
            <a:r>
              <a:rPr lang="en-US" altLang="zh-CN" sz="1600" dirty="0"/>
              <a:t>1</a:t>
            </a:r>
            <a:r>
              <a:rPr lang="zh-CN" altLang="zh-CN" sz="1600" dirty="0"/>
              <a:t>）在</a:t>
            </a:r>
            <a:r>
              <a:rPr lang="en-US" altLang="zh-CN" sz="1600" dirty="0"/>
              <a:t>3NF</a:t>
            </a:r>
            <a:r>
              <a:rPr lang="zh-CN" altLang="zh-CN" sz="1600" dirty="0"/>
              <a:t>关系模式中去掉一些主属性，只保留主键，使该关系模式只有唯一候选键；</a:t>
            </a:r>
            <a:endParaRPr lang="zh-CN" altLang="zh-CN" sz="1600" dirty="0"/>
          </a:p>
          <a:p>
            <a:r>
              <a:rPr lang="zh-CN" altLang="zh-CN" sz="1600" dirty="0"/>
              <a:t>（</a:t>
            </a:r>
            <a:r>
              <a:rPr lang="en-US" altLang="zh-CN" sz="1600" dirty="0"/>
              <a:t>2</a:t>
            </a:r>
            <a:r>
              <a:rPr lang="zh-CN" altLang="zh-CN" sz="1600" dirty="0"/>
              <a:t>）把去掉的主属性分别同各自的非主属性组成新的关系模式；</a:t>
            </a:r>
            <a:endParaRPr lang="zh-CN" altLang="zh-CN" sz="1600" dirty="0"/>
          </a:p>
          <a:p>
            <a:r>
              <a:rPr lang="zh-CN" altLang="zh-CN" sz="1600" dirty="0"/>
              <a:t>（</a:t>
            </a:r>
            <a:r>
              <a:rPr lang="en-US" altLang="zh-CN" sz="1600" dirty="0"/>
              <a:t>3</a:t>
            </a:r>
            <a:r>
              <a:rPr lang="zh-CN" altLang="zh-CN" sz="1600" dirty="0"/>
              <a:t>）检查分解结果，如果仍有不满足</a:t>
            </a:r>
            <a:r>
              <a:rPr lang="en-US" altLang="zh-CN" sz="1600" dirty="0"/>
              <a:t>BCNF</a:t>
            </a:r>
            <a:r>
              <a:rPr lang="zh-CN" altLang="zh-CN" sz="1600" dirty="0"/>
              <a:t>，则按前两步骤继续分解。</a:t>
            </a:r>
            <a:endParaRPr lang="zh-CN" altLang="zh-CN" sz="1600" dirty="0"/>
          </a:p>
          <a:p>
            <a:r>
              <a:rPr lang="zh-CN" altLang="zh-CN" sz="1600" dirty="0"/>
              <a:t>按此方法，将</a:t>
            </a:r>
            <a:r>
              <a:rPr lang="en-US" altLang="zh-CN" sz="1600" dirty="0"/>
              <a:t>S-T-J</a:t>
            </a:r>
            <a:r>
              <a:rPr lang="zh-CN" altLang="zh-CN" sz="1600" dirty="0"/>
              <a:t>关系模式分解为满足</a:t>
            </a:r>
            <a:r>
              <a:rPr lang="en-US" altLang="zh-CN" sz="1600" dirty="0"/>
              <a:t>BCNF</a:t>
            </a:r>
            <a:r>
              <a:rPr lang="zh-CN" altLang="zh-CN" sz="1600" dirty="0"/>
              <a:t>的两个关系模式：</a:t>
            </a:r>
            <a:r>
              <a:rPr lang="en-US" altLang="zh-CN" sz="1600" dirty="0"/>
              <a:t>S-T</a:t>
            </a:r>
            <a:r>
              <a:rPr lang="zh-CN" altLang="zh-CN" sz="1600" dirty="0"/>
              <a:t>（学生，教师），</a:t>
            </a:r>
            <a:r>
              <a:rPr lang="en-US" altLang="zh-CN" sz="1600" dirty="0"/>
              <a:t>T-J</a:t>
            </a:r>
            <a:r>
              <a:rPr lang="zh-CN" altLang="zh-CN" sz="1600" dirty="0"/>
              <a:t>（教师，课程）。</a:t>
            </a:r>
            <a:endParaRPr lang="zh-CN" altLang="zh-CN" sz="1600" dirty="0"/>
          </a:p>
          <a:p>
            <a:endParaRPr lang="zh-CN" altLang="en-US" sz="16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56540" y="756920"/>
            <a:ext cx="8430260" cy="3749675"/>
          </a:xfrm>
        </p:spPr>
        <p:txBody>
          <a:bodyPr>
            <a:normAutofit/>
          </a:bodyPr>
          <a:p>
            <a:pPr marL="109855" indent="0">
              <a:buNone/>
            </a:pPr>
            <a:r>
              <a:rPr lang="en-US" altLang="zh-CN"/>
              <a:t>1NF</a:t>
            </a:r>
            <a:r>
              <a:rPr lang="zh-CN" altLang="en-US"/>
              <a:t>、</a:t>
            </a:r>
            <a:r>
              <a:rPr lang="en-US" altLang="zh-CN"/>
              <a:t>2NF</a:t>
            </a:r>
            <a:r>
              <a:rPr lang="zh-CN" altLang="en-US"/>
              <a:t>：</a:t>
            </a:r>
            <a:r>
              <a:rPr lang="zh-CN" altLang="en-US">
                <a:solidFill>
                  <a:srgbClr val="0070C0"/>
                </a:solidFill>
                <a:latin typeface="楷体" panose="02010609060101010101" charset="-122"/>
                <a:ea typeface="楷体" panose="02010609060101010101" charset="-122"/>
              </a:rPr>
              <a:t>存在数据冗余、插入异常、删除异常、更新异常；</a:t>
            </a:r>
            <a:endParaRPr lang="zh-CN" altLang="en-US"/>
          </a:p>
          <a:p>
            <a:pPr marL="109855" indent="0">
              <a:buNone/>
            </a:pPr>
            <a:r>
              <a:rPr lang="en-US" altLang="zh-CN"/>
              <a:t>3NF</a:t>
            </a:r>
            <a:r>
              <a:rPr lang="zh-CN" altLang="en-US"/>
              <a:t>：</a:t>
            </a:r>
            <a:r>
              <a:rPr lang="zh-CN" altLang="en-US">
                <a:solidFill>
                  <a:srgbClr val="0070C0"/>
                </a:solidFill>
                <a:latin typeface="楷体" panose="02010609060101010101" charset="-122"/>
                <a:ea typeface="楷体" panose="02010609060101010101" charset="-122"/>
              </a:rPr>
              <a:t>存在删除异常；</a:t>
            </a:r>
            <a:endParaRPr lang="zh-CN" altLang="en-US">
              <a:solidFill>
                <a:srgbClr val="0070C0"/>
              </a:solidFill>
              <a:latin typeface="楷体" panose="02010609060101010101" charset="-122"/>
              <a:ea typeface="楷体" panose="02010609060101010101" charset="-122"/>
            </a:endParaRPr>
          </a:p>
          <a:p>
            <a:pPr marL="109855" indent="0">
              <a:buNone/>
            </a:pPr>
            <a:r>
              <a:rPr lang="en-US" altLang="zh-CN">
                <a:solidFill>
                  <a:srgbClr val="FF0000"/>
                </a:solidFill>
                <a:latin typeface="楷体" panose="02010609060101010101" charset="-122"/>
                <a:ea typeface="楷体" panose="02010609060101010101" charset="-122"/>
              </a:rPr>
              <a:t>* </a:t>
            </a:r>
            <a:r>
              <a:rPr lang="zh-CN" altLang="en-US">
                <a:solidFill>
                  <a:srgbClr val="FF0000"/>
                </a:solidFill>
                <a:latin typeface="楷体" panose="02010609060101010101" charset="-122"/>
                <a:ea typeface="楷体" panose="02010609060101010101" charset="-122"/>
              </a:rPr>
              <a:t>以上是最低要求，必须达到。</a:t>
            </a:r>
            <a:endParaRPr lang="zh-CN" altLang="en-US">
              <a:solidFill>
                <a:srgbClr val="FF0000"/>
              </a:solidFill>
              <a:latin typeface="楷体" panose="02010609060101010101" charset="-122"/>
              <a:ea typeface="楷体" panose="02010609060101010101" charset="-122"/>
            </a:endParaRPr>
          </a:p>
          <a:p>
            <a:pPr marL="109855" indent="0">
              <a:buNone/>
            </a:pPr>
            <a:endParaRPr lang="zh-CN" altLang="en-US">
              <a:solidFill>
                <a:schemeClr val="accent2"/>
              </a:solidFill>
              <a:latin typeface="楷体" panose="02010609060101010101" charset="-122"/>
              <a:ea typeface="楷体" panose="02010609060101010101" charset="-122"/>
            </a:endParaRPr>
          </a:p>
          <a:p>
            <a:pPr marL="109855" indent="0">
              <a:buNone/>
            </a:pPr>
            <a:r>
              <a:rPr lang="zh-CN" altLang="en-US"/>
              <a:t>BCNF、4</a:t>
            </a:r>
            <a:r>
              <a:rPr lang="en-US" altLang="zh-CN"/>
              <a:t>NF</a:t>
            </a:r>
            <a:r>
              <a:rPr lang="zh-CN" altLang="en-US"/>
              <a:t>、</a:t>
            </a:r>
            <a:r>
              <a:rPr lang="en-US" altLang="zh-CN"/>
              <a:t>5NF</a:t>
            </a:r>
            <a:r>
              <a:rPr lang="zh-CN" altLang="en-US"/>
              <a:t>：</a:t>
            </a:r>
            <a:r>
              <a:rPr lang="zh-CN" altLang="en-US">
                <a:solidFill>
                  <a:srgbClr val="0070C0"/>
                </a:solidFill>
                <a:latin typeface="楷体" panose="02010609060101010101" charset="-122"/>
                <a:ea typeface="楷体" panose="02010609060101010101" charset="-122"/>
              </a:rPr>
              <a:t>存在数据冗余；</a:t>
            </a:r>
            <a:endParaRPr lang="zh-CN" altLang="en-US">
              <a:solidFill>
                <a:srgbClr val="0070C0"/>
              </a:solidFill>
              <a:latin typeface="楷体" panose="02010609060101010101" charset="-122"/>
              <a:ea typeface="楷体" panose="02010609060101010101" charset="-122"/>
            </a:endParaRPr>
          </a:p>
          <a:p>
            <a:pPr marL="109855" indent="0">
              <a:buNone/>
            </a:pPr>
            <a:r>
              <a:rPr lang="en-US" altLang="zh-CN">
                <a:solidFill>
                  <a:srgbClr val="FF0000"/>
                </a:solidFill>
                <a:latin typeface="楷体" panose="02010609060101010101" charset="-122"/>
                <a:ea typeface="楷体" panose="02010609060101010101" charset="-122"/>
              </a:rPr>
              <a:t>*</a:t>
            </a:r>
            <a:r>
              <a:rPr lang="zh-CN" altLang="en-US">
                <a:solidFill>
                  <a:srgbClr val="FF0000"/>
                </a:solidFill>
                <a:latin typeface="楷体" panose="02010609060101010101" charset="-122"/>
                <a:ea typeface="楷体" panose="02010609060101010101" charset="-122"/>
              </a:rPr>
              <a:t>不是必要，用的不多。</a:t>
            </a:r>
            <a:endParaRPr lang="zh-CN" altLang="en-US">
              <a:solidFill>
                <a:srgbClr val="FF0000"/>
              </a:solidFill>
              <a:latin typeface="楷体" panose="02010609060101010101" charset="-122"/>
              <a:ea typeface="楷体" panose="02010609060101010101" charset="-122"/>
            </a:endParaRPr>
          </a:p>
        </p:txBody>
      </p:sp>
      <p:sp>
        <p:nvSpPr>
          <p:cNvPr id="4" name="灯片编号占位符 3"/>
          <p:cNvSpPr>
            <a:spLocks noGrp="1"/>
          </p:cNvSpPr>
          <p:nvPr>
            <p:ph type="sldNum" sz="quarter" idx="12"/>
          </p:nvPr>
        </p:nvSpPr>
        <p:spPr/>
        <p:txBody>
          <a:bodyPr/>
          <a:p>
            <a:fld id="{A5F5D1B4-357C-414B-A7CB-6DB8941E1ADE}"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1800" dirty="0"/>
              <a:t>任务一、设有商店和顾客两个实体，</a:t>
            </a:r>
            <a:r>
              <a:rPr lang="en-US" altLang="zh-CN" sz="1800" dirty="0"/>
              <a:t>“</a:t>
            </a:r>
            <a:r>
              <a:rPr lang="zh-CN" altLang="zh-CN" sz="1800" dirty="0"/>
              <a:t>商店</a:t>
            </a:r>
            <a:r>
              <a:rPr lang="en-US" altLang="zh-CN" sz="1800" dirty="0"/>
              <a:t>”</a:t>
            </a:r>
            <a:r>
              <a:rPr lang="zh-CN" altLang="zh-CN" sz="1800" dirty="0"/>
              <a:t>有属性：商店编号、商店名、地址、电话，</a:t>
            </a:r>
            <a:r>
              <a:rPr lang="en-US" altLang="zh-CN" sz="1800" dirty="0"/>
              <a:t>“</a:t>
            </a:r>
            <a:r>
              <a:rPr lang="zh-CN" altLang="zh-CN" sz="1800" dirty="0"/>
              <a:t>顾客</a:t>
            </a:r>
            <a:r>
              <a:rPr lang="en-US" altLang="zh-CN" sz="1800" dirty="0"/>
              <a:t>”</a:t>
            </a:r>
            <a:r>
              <a:rPr lang="zh-CN" altLang="zh-CN" sz="1800" dirty="0"/>
              <a:t>有属性：顾客编号、姓名、地址、年龄、性别。假设一个商店有多个顾客购物，一个顾客可以到多个商店购物，顾客每次去商店购物有一个消费金额和日期。</a:t>
            </a:r>
            <a:endParaRPr lang="zh-CN" altLang="zh-CN" sz="1800" dirty="0"/>
          </a:p>
          <a:p>
            <a:r>
              <a:rPr lang="zh-CN" altLang="zh-CN" sz="1800" dirty="0"/>
              <a:t>试画出</a:t>
            </a:r>
            <a:r>
              <a:rPr lang="en-US" altLang="zh-CN" sz="1800" dirty="0"/>
              <a:t>ER</a:t>
            </a:r>
            <a:r>
              <a:rPr lang="zh-CN" altLang="zh-CN" sz="1800" dirty="0"/>
              <a:t>图，并注明属性和联系类型。</a:t>
            </a:r>
            <a:endParaRPr lang="zh-CN" altLang="zh-CN" sz="1800" dirty="0"/>
          </a:p>
          <a:p>
            <a:r>
              <a:rPr lang="zh-CN" altLang="zh-CN" sz="1800" dirty="0"/>
              <a:t>任务二、假设每个学生选修若干门课程，且每个学生每选一门课只有一个成绩；每个教师只担任一门课的教学，一门课由若干教师任教；一位教师可以指导多个学生，一个学生在某个时间和地点只能被一位教师指导。</a:t>
            </a:r>
            <a:r>
              <a:rPr lang="en-US" altLang="zh-CN" sz="1800" dirty="0"/>
              <a:t>“</a:t>
            </a:r>
            <a:r>
              <a:rPr lang="zh-CN" altLang="zh-CN" sz="1800" dirty="0"/>
              <a:t>学生</a:t>
            </a:r>
            <a:r>
              <a:rPr lang="en-US" altLang="zh-CN" sz="1800" dirty="0"/>
              <a:t>”</a:t>
            </a:r>
            <a:r>
              <a:rPr lang="zh-CN" altLang="zh-CN" sz="1800" dirty="0"/>
              <a:t>有属性：学号、姓名、性别、专业名。</a:t>
            </a:r>
            <a:r>
              <a:rPr lang="en-US" altLang="zh-CN" sz="1800" dirty="0"/>
              <a:t>“</a:t>
            </a:r>
            <a:r>
              <a:rPr lang="zh-CN" altLang="zh-CN" sz="1800" dirty="0"/>
              <a:t>教师</a:t>
            </a:r>
            <a:r>
              <a:rPr lang="en-US" altLang="zh-CN" sz="1800" dirty="0"/>
              <a:t>”</a:t>
            </a:r>
            <a:r>
              <a:rPr lang="zh-CN" altLang="zh-CN" sz="1800" dirty="0"/>
              <a:t>有属性：职工号、教师姓名、职称，</a:t>
            </a:r>
            <a:r>
              <a:rPr lang="en-US" altLang="zh-CN" sz="1800" dirty="0"/>
              <a:t>“</a:t>
            </a:r>
            <a:r>
              <a:rPr lang="zh-CN" altLang="zh-CN" sz="1800" dirty="0"/>
              <a:t>课程</a:t>
            </a:r>
            <a:r>
              <a:rPr lang="en-US" altLang="zh-CN" sz="1800" dirty="0"/>
              <a:t>”</a:t>
            </a:r>
            <a:r>
              <a:rPr lang="zh-CN" altLang="zh-CN" sz="1800" dirty="0"/>
              <a:t>有属性：课程号、课程名。</a:t>
            </a:r>
            <a:endParaRPr lang="zh-CN" altLang="zh-CN" sz="1800" dirty="0"/>
          </a:p>
          <a:p>
            <a:r>
              <a:rPr lang="zh-CN" altLang="zh-CN" sz="1800" dirty="0"/>
              <a:t>试画出</a:t>
            </a:r>
            <a:r>
              <a:rPr lang="en-US" altLang="zh-CN" sz="1800" dirty="0"/>
              <a:t>ER</a:t>
            </a:r>
            <a:r>
              <a:rPr lang="zh-CN" altLang="zh-CN" sz="1800" dirty="0"/>
              <a:t>图，并注明属性和联系类型。</a:t>
            </a:r>
            <a:endParaRPr lang="zh-CN" altLang="zh-CN" sz="1800" dirty="0"/>
          </a:p>
          <a:p>
            <a:endParaRPr lang="zh-CN" altLang="en-US" sz="18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a:bodyPr>
          <a:lstStyle/>
          <a:p>
            <a:r>
              <a:rPr lang="zh-CN" altLang="zh-CN" dirty="0"/>
              <a:t>【课外实践】</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5225" y="2005013"/>
            <a:ext cx="4140200" cy="900246"/>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fontAlgn="auto" hangingPunct="1">
              <a:lnSpc>
                <a:spcPct val="150000"/>
              </a:lnSpc>
              <a:spcBef>
                <a:spcPts val="0"/>
              </a:spcBef>
              <a:spcAft>
                <a:spcPts val="0"/>
              </a:spcAft>
              <a:defRPr/>
            </a:pPr>
            <a:r>
              <a:rPr lang="zh-CN" altLang="en-US" sz="3600" b="1" dirty="0">
                <a:solidFill>
                  <a:schemeClr val="accent3"/>
                </a:solidFill>
                <a:latin typeface="微软雅黑" panose="020B0503020204020204" pitchFamily="34" charset="-122"/>
                <a:ea typeface="微软雅黑" panose="020B0503020204020204" pitchFamily="34" charset="-122"/>
                <a:cs typeface="Clear Sans Light" pitchFamily="34" charset="0"/>
              </a:rPr>
              <a:t>  谢谢观看</a:t>
            </a:r>
            <a:endParaRPr lang="id-ID" altLang="zh-CN" sz="36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pic>
        <p:nvPicPr>
          <p:cNvPr id="63491"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00588" y="544515"/>
            <a:ext cx="436086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BD9A2B-CBCE-4442-AA7E-642F517019CE}"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Tree>
  </p:cSld>
  <p:clrMapOvr>
    <a:masterClrMapping/>
  </p:clrMapOvr>
  <p:transition advTm="1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5"/>
          <p:cNvSpPr>
            <a:spLocks noChangeArrowheads="1"/>
          </p:cNvSpPr>
          <p:nvPr/>
        </p:nvSpPr>
        <p:spPr bwMode="auto">
          <a:xfrm flipH="1">
            <a:off x="3389316" y="510506"/>
            <a:ext cx="1976771" cy="4385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r>
              <a:rPr lang="zh-CN" altLang="zh-CN" sz="2400" dirty="0"/>
              <a:t>学习目标</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6B2987-501E-4887-91C7-220E8D28878E}"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矩形 1"/>
          <p:cNvSpPr/>
          <p:nvPr/>
        </p:nvSpPr>
        <p:spPr>
          <a:xfrm>
            <a:off x="1899486" y="1519557"/>
            <a:ext cx="4572000" cy="203132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marL="285750" lvl="0" indent="-285750">
              <a:buFont typeface="Wingdings" panose="05000000000000000000" pitchFamily="2" charset="2"/>
              <a:buChar char="p"/>
            </a:pPr>
            <a:r>
              <a:rPr lang="zh-CN" altLang="zh-CN" dirty="0"/>
              <a:t>了解数据库系统的基本概念</a:t>
            </a:r>
            <a:endParaRPr lang="zh-CN" altLang="zh-CN" dirty="0"/>
          </a:p>
          <a:p>
            <a:pPr marL="285750" lvl="0" indent="-285750">
              <a:buFont typeface="Wingdings" panose="05000000000000000000" pitchFamily="2" charset="2"/>
              <a:buChar char="p"/>
            </a:pPr>
            <a:r>
              <a:rPr lang="zh-CN" altLang="zh-CN" dirty="0"/>
              <a:t>理解数据模型的类型及相关概念</a:t>
            </a:r>
            <a:endParaRPr lang="zh-CN" altLang="zh-CN" dirty="0"/>
          </a:p>
          <a:p>
            <a:pPr marL="285750" lvl="0" indent="-285750">
              <a:buFont typeface="Wingdings" panose="05000000000000000000" pitchFamily="2" charset="2"/>
              <a:buChar char="p"/>
            </a:pPr>
            <a:r>
              <a:rPr lang="zh-CN" altLang="zh-CN" dirty="0"/>
              <a:t>理解关系、关系模型相关概念</a:t>
            </a:r>
            <a:endParaRPr lang="zh-CN" altLang="zh-CN" dirty="0"/>
          </a:p>
          <a:p>
            <a:pPr marL="285750" lvl="0" indent="-285750">
              <a:buFont typeface="Wingdings" panose="05000000000000000000" pitchFamily="2" charset="2"/>
              <a:buChar char="p"/>
            </a:pPr>
            <a:r>
              <a:rPr lang="zh-CN" altLang="zh-CN" dirty="0"/>
              <a:t>掌握</a:t>
            </a:r>
            <a:r>
              <a:rPr lang="en-US" altLang="zh-CN" dirty="0"/>
              <a:t>E-R</a:t>
            </a:r>
            <a:r>
              <a:rPr lang="zh-CN" altLang="zh-CN" dirty="0"/>
              <a:t>图的绘制的方法</a:t>
            </a:r>
            <a:endParaRPr lang="zh-CN" altLang="zh-CN" dirty="0"/>
          </a:p>
          <a:p>
            <a:pPr marL="285750" lvl="0" indent="-285750">
              <a:buFont typeface="Wingdings" panose="05000000000000000000" pitchFamily="2" charset="2"/>
              <a:buChar char="p"/>
            </a:pPr>
            <a:r>
              <a:rPr lang="zh-CN" altLang="zh-CN" dirty="0"/>
              <a:t>掌握将</a:t>
            </a:r>
            <a:r>
              <a:rPr lang="en-US" altLang="zh-CN" dirty="0"/>
              <a:t>E-R</a:t>
            </a:r>
            <a:r>
              <a:rPr lang="zh-CN" altLang="zh-CN" dirty="0"/>
              <a:t>模型转换为关系模型的方法</a:t>
            </a:r>
            <a:endParaRPr lang="zh-CN" altLang="zh-CN" dirty="0"/>
          </a:p>
          <a:p>
            <a:pPr marL="285750" lvl="0" indent="-285750">
              <a:buFont typeface="Wingdings" panose="05000000000000000000" pitchFamily="2" charset="2"/>
              <a:buChar char="p"/>
            </a:pPr>
            <a:r>
              <a:rPr lang="zh-CN" altLang="zh-CN" dirty="0"/>
              <a:t>理解关系的完整性规则</a:t>
            </a:r>
            <a:endParaRPr lang="zh-CN" altLang="zh-CN" dirty="0"/>
          </a:p>
          <a:p>
            <a:pPr marL="285750" lvl="0" indent="-285750">
              <a:buFont typeface="Wingdings" panose="05000000000000000000" pitchFamily="2" charset="2"/>
              <a:buChar char="p"/>
            </a:pPr>
            <a:r>
              <a:rPr lang="zh-CN" altLang="zh-CN" dirty="0"/>
              <a:t>理解关系规范化</a:t>
            </a: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6"/>
          <p:cNvSpPr/>
          <p:nvPr/>
        </p:nvSpPr>
        <p:spPr bwMode="auto">
          <a:xfrm>
            <a:off x="3875881" y="1458912"/>
            <a:ext cx="4114800" cy="611188"/>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1BBBE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grpSp>
        <p:nvGrpSpPr>
          <p:cNvPr id="31746" name="Group 3"/>
          <p:cNvGrpSpPr/>
          <p:nvPr/>
        </p:nvGrpSpPr>
        <p:grpSpPr bwMode="auto">
          <a:xfrm>
            <a:off x="1825629" y="2070100"/>
            <a:ext cx="1103313" cy="1103313"/>
            <a:chOff x="2999559" y="2734405"/>
            <a:chExt cx="1472651" cy="1472650"/>
          </a:xfrm>
        </p:grpSpPr>
        <p:sp>
          <p:nvSpPr>
            <p:cNvPr id="14" name="Oval 13"/>
            <p:cNvSpPr/>
            <p:nvPr/>
          </p:nvSpPr>
          <p:spPr>
            <a:xfrm>
              <a:off x="2999559" y="2734405"/>
              <a:ext cx="1472651" cy="14726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900">
                <a:latin typeface="微软雅黑" panose="020B0503020204020204" pitchFamily="34" charset="-122"/>
                <a:ea typeface="微软雅黑" panose="020B0503020204020204" pitchFamily="34" charset="-122"/>
              </a:endParaRPr>
            </a:p>
          </p:txBody>
        </p:sp>
        <p:sp>
          <p:nvSpPr>
            <p:cNvPr id="16" name="Oval 15"/>
            <p:cNvSpPr/>
            <p:nvPr/>
          </p:nvSpPr>
          <p:spPr>
            <a:xfrm>
              <a:off x="3126694" y="2861540"/>
              <a:ext cx="1218380" cy="121838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900">
                <a:latin typeface="微软雅黑" panose="020B0503020204020204" pitchFamily="34" charset="-122"/>
                <a:ea typeface="微软雅黑" panose="020B0503020204020204" pitchFamily="34" charset="-122"/>
              </a:endParaRPr>
            </a:p>
          </p:txBody>
        </p:sp>
        <p:sp>
          <p:nvSpPr>
            <p:cNvPr id="31766" name="Rectangle 23"/>
            <p:cNvSpPr>
              <a:spLocks noChangeArrowheads="1"/>
            </p:cNvSpPr>
            <p:nvPr/>
          </p:nvSpPr>
          <p:spPr bwMode="auto">
            <a:xfrm>
              <a:off x="3226695" y="3239915"/>
              <a:ext cx="1114208" cy="49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dirty="0">
                  <a:solidFill>
                    <a:schemeClr val="accent1"/>
                  </a:solidFill>
                  <a:latin typeface="微软雅黑" panose="020B0503020204020204" pitchFamily="34" charset="-122"/>
                  <a:ea typeface="微软雅黑" panose="020B0503020204020204" pitchFamily="34" charset="-122"/>
                </a:rPr>
                <a:t>标 题</a:t>
              </a:r>
              <a:endParaRPr lang="en-GB" altLang="zh-CN" dirty="0">
                <a:solidFill>
                  <a:schemeClr val="accent1"/>
                </a:solidFill>
                <a:latin typeface="微软雅黑" panose="020B0503020204020204" pitchFamily="34" charset="-122"/>
                <a:ea typeface="微软雅黑" panose="020B0503020204020204" pitchFamily="34" charset="-122"/>
              </a:endParaRPr>
            </a:p>
          </p:txBody>
        </p:sp>
      </p:grpSp>
      <p:grpSp>
        <p:nvGrpSpPr>
          <p:cNvPr id="31747" name="Group 29"/>
          <p:cNvGrpSpPr/>
          <p:nvPr/>
        </p:nvGrpSpPr>
        <p:grpSpPr bwMode="auto">
          <a:xfrm>
            <a:off x="0" y="547690"/>
            <a:ext cx="7989888" cy="4111625"/>
            <a:chOff x="0" y="730879"/>
            <a:chExt cx="10652441" cy="5479705"/>
          </a:xfrm>
        </p:grpSpPr>
        <p:grpSp>
          <p:nvGrpSpPr>
            <p:cNvPr id="31750" name="Group 4"/>
            <p:cNvGrpSpPr/>
            <p:nvPr/>
          </p:nvGrpSpPr>
          <p:grpSpPr bwMode="auto">
            <a:xfrm>
              <a:off x="0" y="730879"/>
              <a:ext cx="10652441" cy="5479705"/>
              <a:chOff x="-4093176" y="-217744"/>
              <a:chExt cx="14178398" cy="7293488"/>
            </a:xfrm>
          </p:grpSpPr>
          <p:sp>
            <p:nvSpPr>
              <p:cNvPr id="27" name="Freeform 10"/>
              <p:cNvSpPr/>
              <p:nvPr/>
            </p:nvSpPr>
            <p:spPr>
              <a:xfrm>
                <a:off x="1704482" y="5991578"/>
                <a:ext cx="7662383" cy="1084166"/>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p:spPr>
            <p:style>
              <a:lnRef idx="1">
                <a:schemeClr val="accent1"/>
              </a:lnRef>
              <a:fillRef idx="3">
                <a:schemeClr val="accent1"/>
              </a:fillRef>
              <a:effectRef idx="2">
                <a:schemeClr val="accent1"/>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6" name="Block Arc 5"/>
              <p:cNvSpPr/>
              <p:nvPr/>
            </p:nvSpPr>
            <p:spPr>
              <a:xfrm>
                <a:off x="-4093176" y="-217744"/>
                <a:ext cx="7293438" cy="7293488"/>
              </a:xfrm>
              <a:prstGeom prst="blockArc">
                <a:avLst>
                  <a:gd name="adj1" fmla="val 17512150"/>
                  <a:gd name="adj2" fmla="val 4645288"/>
                  <a:gd name="adj3" fmla="val 4194"/>
                </a:avLst>
              </a:prstGeom>
              <a:ln>
                <a:solidFill>
                  <a:schemeClr val="accent3"/>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2064977" y="41328"/>
                <a:ext cx="7301889" cy="1084168"/>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8" name="Oval 7"/>
              <p:cNvSpPr/>
              <p:nvPr/>
            </p:nvSpPr>
            <p:spPr>
              <a:xfrm>
                <a:off x="1388876" y="-93841"/>
                <a:ext cx="1355018" cy="135450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3177726" y="2888324"/>
                <a:ext cx="6907496" cy="1081351"/>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10" name="Oval 9"/>
              <p:cNvSpPr/>
              <p:nvPr/>
            </p:nvSpPr>
            <p:spPr>
              <a:xfrm>
                <a:off x="2501625" y="2750340"/>
                <a:ext cx="1355018" cy="1357321"/>
              </a:xfrm>
              <a:prstGeom prst="ellipse">
                <a:avLst/>
              </a:prstGeom>
              <a:ln>
                <a:solidFill>
                  <a:schemeClr val="accent3"/>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2783333" y="4513167"/>
                <a:ext cx="7301889" cy="1084166"/>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12" name="Oval 11"/>
              <p:cNvSpPr/>
              <p:nvPr/>
            </p:nvSpPr>
            <p:spPr>
              <a:xfrm>
                <a:off x="2107233" y="4377998"/>
                <a:ext cx="1355018" cy="1354504"/>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Oval 11"/>
              <p:cNvSpPr/>
              <p:nvPr/>
            </p:nvSpPr>
            <p:spPr>
              <a:xfrm>
                <a:off x="837913" y="5721240"/>
                <a:ext cx="1355018" cy="1354504"/>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9" name="TextBox 18"/>
            <p:cNvSpPr txBox="1"/>
            <p:nvPr/>
          </p:nvSpPr>
          <p:spPr>
            <a:xfrm>
              <a:off x="4319816" y="1175178"/>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4703584" y="2131482"/>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253202" y="3264595"/>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4626712" y="2107151"/>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874417" y="4446446"/>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3951431" y="5455643"/>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05</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1748" name="文本框 1"/>
          <p:cNvSpPr txBox="1">
            <a:spLocks noChangeArrowheads="1"/>
          </p:cNvSpPr>
          <p:nvPr/>
        </p:nvSpPr>
        <p:spPr bwMode="auto">
          <a:xfrm>
            <a:off x="485775" y="222250"/>
            <a:ext cx="3367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t>输入标题</a:t>
            </a:r>
            <a:endParaRPr lang="zh-CN" altLang="en-US"/>
          </a:p>
        </p:txBody>
      </p:sp>
      <p:sp>
        <p:nvSpPr>
          <p:cNvPr id="31749"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9640A8B-71C3-48DE-B94F-BFB547E600BB}"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矩形 1"/>
          <p:cNvSpPr/>
          <p:nvPr/>
        </p:nvSpPr>
        <p:spPr>
          <a:xfrm>
            <a:off x="4012288" y="890864"/>
            <a:ext cx="1338828" cy="369332"/>
          </a:xfrm>
          <a:prstGeom prst="rect">
            <a:avLst/>
          </a:prstGeom>
        </p:spPr>
        <p:txBody>
          <a:bodyPr wrap="none">
            <a:spAutoFit/>
          </a:bodyPr>
          <a:lstStyle/>
          <a:p>
            <a:r>
              <a:rPr lang="zh-CN" altLang="zh-CN" dirty="0"/>
              <a:t>数据库系统</a:t>
            </a:r>
            <a:endParaRPr lang="zh-CN" altLang="zh-CN" b="1" dirty="0"/>
          </a:p>
        </p:txBody>
      </p:sp>
      <p:sp>
        <p:nvSpPr>
          <p:cNvPr id="3" name="矩形 2"/>
          <p:cNvSpPr/>
          <p:nvPr/>
        </p:nvSpPr>
        <p:spPr>
          <a:xfrm>
            <a:off x="4257675" y="1620039"/>
            <a:ext cx="1107996" cy="369332"/>
          </a:xfrm>
          <a:prstGeom prst="rect">
            <a:avLst/>
          </a:prstGeom>
        </p:spPr>
        <p:txBody>
          <a:bodyPr wrap="none">
            <a:spAutoFit/>
          </a:bodyPr>
          <a:lstStyle/>
          <a:p>
            <a:r>
              <a:rPr lang="zh-CN" altLang="zh-CN" dirty="0"/>
              <a:t>数据模型</a:t>
            </a:r>
            <a:endParaRPr lang="zh-CN" altLang="zh-CN" b="1" dirty="0"/>
          </a:p>
        </p:txBody>
      </p:sp>
      <p:sp>
        <p:nvSpPr>
          <p:cNvPr id="5" name="矩形 4"/>
          <p:cNvSpPr/>
          <p:nvPr/>
        </p:nvSpPr>
        <p:spPr>
          <a:xfrm>
            <a:off x="4572001" y="3335615"/>
            <a:ext cx="1800493" cy="369332"/>
          </a:xfrm>
          <a:prstGeom prst="rect">
            <a:avLst/>
          </a:prstGeom>
        </p:spPr>
        <p:txBody>
          <a:bodyPr wrap="none">
            <a:spAutoFit/>
          </a:bodyPr>
          <a:lstStyle/>
          <a:p>
            <a:r>
              <a:rPr lang="zh-CN" altLang="zh-CN" dirty="0"/>
              <a:t>关系模式规范化</a:t>
            </a:r>
            <a:endParaRPr lang="zh-CN" altLang="zh-CN" b="1" dirty="0"/>
          </a:p>
        </p:txBody>
      </p:sp>
      <p:sp>
        <p:nvSpPr>
          <p:cNvPr id="31" name="Oval 7"/>
          <p:cNvSpPr/>
          <p:nvPr/>
        </p:nvSpPr>
        <p:spPr bwMode="auto">
          <a:xfrm>
            <a:off x="3336930" y="1401762"/>
            <a:ext cx="763587" cy="763588"/>
          </a:xfrm>
          <a:prstGeom prst="ellipse">
            <a:avLst/>
          </a:prstGeom>
          <a:solidFill>
            <a:schemeClr val="bg1">
              <a:lumMod val="95000"/>
            </a:schemeClr>
          </a:solidFill>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TextBox 12"/>
          <p:cNvSpPr txBox="1"/>
          <p:nvPr/>
        </p:nvSpPr>
        <p:spPr>
          <a:xfrm>
            <a:off x="3535161" y="1595240"/>
            <a:ext cx="455453" cy="369332"/>
          </a:xfrm>
          <a:prstGeom prst="rect">
            <a:avLst/>
          </a:prstGeom>
          <a:noFill/>
        </p:spPr>
        <p:txBody>
          <a:bodyPr wrap="square" rtlCol="0">
            <a:spAutoFit/>
          </a:bodyPr>
          <a:lstStyle/>
          <a:p>
            <a:r>
              <a:rPr lang="en-US" altLang="zh-CN" dirty="0"/>
              <a:t>02</a:t>
            </a:r>
            <a:endParaRPr lang="zh-CN" altLang="en-US" dirty="0"/>
          </a:p>
        </p:txBody>
      </p:sp>
      <p:sp>
        <p:nvSpPr>
          <p:cNvPr id="15" name="矩形 14"/>
          <p:cNvSpPr/>
          <p:nvPr/>
        </p:nvSpPr>
        <p:spPr>
          <a:xfrm>
            <a:off x="3899490" y="4169053"/>
            <a:ext cx="1228221" cy="369332"/>
          </a:xfrm>
          <a:prstGeom prst="rect">
            <a:avLst/>
          </a:prstGeom>
        </p:spPr>
        <p:txBody>
          <a:bodyPr wrap="none">
            <a:spAutoFit/>
          </a:bodyPr>
          <a:lstStyle/>
          <a:p>
            <a:r>
              <a:rPr lang="en-US" altLang="zh-CN" dirty="0" err="1"/>
              <a:t>MySql</a:t>
            </a:r>
            <a:r>
              <a:rPr lang="zh-CN" altLang="zh-CN" dirty="0"/>
              <a:t>简介</a:t>
            </a:r>
            <a:endParaRPr lang="zh-CN" altLang="zh-CN" b="1" dirty="0"/>
          </a:p>
        </p:txBody>
      </p:sp>
      <p:sp>
        <p:nvSpPr>
          <p:cNvPr id="18" name="矩形 17"/>
          <p:cNvSpPr/>
          <p:nvPr/>
        </p:nvSpPr>
        <p:spPr>
          <a:xfrm>
            <a:off x="4572003" y="2418833"/>
            <a:ext cx="1846659" cy="369332"/>
          </a:xfrm>
          <a:prstGeom prst="rect">
            <a:avLst/>
          </a:prstGeom>
        </p:spPr>
        <p:txBody>
          <a:bodyPr wrap="none" lIns="0" rIns="0">
            <a:spAutoFit/>
          </a:bodyPr>
          <a:lstStyle/>
          <a:p>
            <a:pPr lvl="1"/>
            <a:r>
              <a:rPr lang="zh-CN" altLang="zh-CN" dirty="0">
                <a:solidFill>
                  <a:prstClr val="black"/>
                </a:solidFill>
              </a:rPr>
              <a:t>关系的完整性</a:t>
            </a:r>
            <a:endParaRPr lang="zh-CN" altLang="zh-CN" b="1" dirty="0">
              <a:solidFill>
                <a:prstClr val="blac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A5F5D1B4-357C-414B-A7CB-6DB8941E1ADE}" type="slidenum">
              <a:rPr lang="zh-CN" altLang="en-US" smtClean="0"/>
            </a:fld>
            <a:endParaRPr lang="zh-CN" altLang="en-US"/>
          </a:p>
        </p:txBody>
      </p:sp>
      <p:graphicFrame>
        <p:nvGraphicFramePr>
          <p:cNvPr id="10" name="表格 9"/>
          <p:cNvGraphicFramePr/>
          <p:nvPr>
            <p:custDataLst>
              <p:tags r:id="rId1"/>
            </p:custDataLst>
          </p:nvPr>
        </p:nvGraphicFramePr>
        <p:xfrm>
          <a:off x="2509520" y="1035050"/>
          <a:ext cx="6310630" cy="3573780"/>
        </p:xfrm>
        <a:graphic>
          <a:graphicData uri="http://schemas.openxmlformats.org/drawingml/2006/table">
            <a:tbl>
              <a:tblPr firstRow="1" bandRow="1">
                <a:tableStyleId>{5C22544A-7EE6-4342-B048-85BDC9FD1C3A}</a:tableStyleId>
              </a:tblPr>
              <a:tblGrid>
                <a:gridCol w="1059180"/>
                <a:gridCol w="772160"/>
                <a:gridCol w="587375"/>
                <a:gridCol w="972185"/>
                <a:gridCol w="888365"/>
                <a:gridCol w="800735"/>
                <a:gridCol w="572135"/>
                <a:gridCol w="658495"/>
              </a:tblGrid>
              <a:tr h="312420">
                <a:tc>
                  <a:txBody>
                    <a:bodyPr/>
                    <a:p>
                      <a:pPr indent="0" algn="ctr">
                        <a:buNone/>
                      </a:pPr>
                      <a:r>
                        <a:rPr lang="zh-CN" sz="14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学 号</a:t>
                      </a:r>
                      <a:endParaRPr lang="zh-CN" altLang="en-US" sz="14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姓 名</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性别</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出生日期</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系 名</a:t>
                      </a:r>
                      <a:endParaRPr lang="zh-CN" altLang="en-US" sz="1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系主任</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chemeClr val="accent2"/>
                          </a:solidFill>
                          <a:latin typeface="微软雅黑" panose="020B0503020204020204" pitchFamily="34" charset="-122"/>
                          <a:ea typeface="微软雅黑" panose="020B0503020204020204" pitchFamily="34" charset="-122"/>
                        </a:rPr>
                        <a:t>课程号</a:t>
                      </a:r>
                      <a:endParaRPr lang="zh-CN" altLang="en-US" sz="1400" b="1">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400" b="1">
                          <a:solidFill>
                            <a:srgbClr val="000000"/>
                          </a:solidFill>
                          <a:latin typeface="微软雅黑" panose="020B0503020204020204" pitchFamily="34" charset="-122"/>
                          <a:ea typeface="微软雅黑" panose="020B0503020204020204" pitchFamily="34" charset="-122"/>
                        </a:rPr>
                        <a:t>成绩</a:t>
                      </a:r>
                      <a:endParaRPr lang="zh-CN" altLang="en-US" sz="1400" b="1">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朱军</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1998-10-15</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77</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朱军</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为</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1998-10-15</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102</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83</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朱军</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1998-10-15</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103</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82</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朱军</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1998-10-15</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105</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69</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2016110102</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龙妙秀</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女</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1998-11-05</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64</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2016110102</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龙妙秀</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女</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1998-11-05</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102</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58</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2016110102</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龙妙秀</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女</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1998-11-05</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104</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68</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2016110103</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张庆国</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1999-01-09</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69</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20J6110103</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张庆国</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1999-01-09</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103</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88</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2016110103</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张庆国</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1999-01-09</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计算机系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武春岭</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105</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77</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2016120101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李成</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1998-07-09</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机电系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王春强</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78</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2016120101</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李成</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1998-07-09</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机电系</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solidFill>
                            <a:srgbClr val="000000"/>
                          </a:solidFill>
                          <a:latin typeface="微软雅黑" panose="020B0503020204020204" pitchFamily="34" charset="-122"/>
                          <a:ea typeface="微软雅黑" panose="020B0503020204020204" pitchFamily="34" charset="-122"/>
                        </a:rPr>
                        <a:t>王春强</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chemeClr val="accent2"/>
                          </a:solidFill>
                          <a:latin typeface="微软雅黑" panose="020B0503020204020204" pitchFamily="34" charset="-122"/>
                          <a:ea typeface="微软雅黑" panose="020B0503020204020204" pitchFamily="34" charset="-122"/>
                        </a:rPr>
                        <a:t>203</a:t>
                      </a:r>
                      <a:endParaRPr lang="en-US" altLang="en-US" sz="1200" b="0">
                        <a:solidFill>
                          <a:schemeClr val="accent2"/>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微软雅黑" panose="020B0503020204020204" pitchFamily="34" charset="-122"/>
                          <a:ea typeface="微软雅黑" panose="020B0503020204020204" pitchFamily="34" charset="-122"/>
                        </a:rPr>
                        <a:t>63</a:t>
                      </a:r>
                      <a:endParaRPr lang="en-US" altLang="en-US" sz="1200" b="0">
                        <a:solidFill>
                          <a:srgbClr val="000000"/>
                        </a:solidFill>
                        <a:latin typeface="微软雅黑" panose="020B0503020204020204" pitchFamily="34" charset="-122"/>
                        <a:ea typeface="微软雅黑" panose="020B0503020204020204" pitchFamily="34"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 name="内容占位符 1"/>
          <p:cNvSpPr>
            <a:spLocks noGrp="1"/>
          </p:cNvSpPr>
          <p:nvPr/>
        </p:nvSpPr>
        <p:spPr>
          <a:xfrm>
            <a:off x="170180" y="240030"/>
            <a:ext cx="8229600" cy="1686560"/>
          </a:xfrm>
          <a:prstGeom prst="rect">
            <a:avLst/>
          </a:prstGeom>
        </p:spPr>
        <p:txBody>
          <a:bodyPr vert="horz">
            <a:normAutofit fontScale="70000"/>
          </a:bodyPr>
          <a:lst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0" indent="0">
              <a:lnSpc>
                <a:spcPct val="90000"/>
              </a:lnSpc>
              <a:spcBef>
                <a:spcPct val="35000"/>
              </a:spcBef>
              <a:buClr>
                <a:srgbClr val="FF33CC"/>
              </a:buClr>
              <a:buNone/>
              <a:defRPr/>
            </a:pPr>
            <a:r>
              <a:rPr lang="zh-CN" altLang="en-US" sz="2800" b="1" dirty="0">
                <a:effectLst>
                  <a:outerShdw blurRad="38100" dist="38100" dir="2700000" algn="tl">
                    <a:srgbClr val="FFFFFF"/>
                  </a:outerShdw>
                </a:effectLst>
                <a:latin typeface="黑体" panose="02010609060101010101" pitchFamily="2" charset="-122"/>
                <a:ea typeface="黑体" panose="02010609060101010101" pitchFamily="2" charset="-122"/>
              </a:rPr>
              <a:t>可能存在的问题：</a:t>
            </a:r>
            <a:endParaRPr lang="zh-CN" altLang="en-US" sz="2800" b="1" dirty="0">
              <a:effectLst>
                <a:outerShdw blurRad="38100" dist="38100" dir="2700000" algn="tl">
                  <a:srgbClr val="FFFFFF"/>
                </a:outerShdw>
              </a:effectLst>
              <a:latin typeface="黑体" panose="02010609060101010101" pitchFamily="2" charset="-122"/>
              <a:ea typeface="黑体" panose="02010609060101010101" pitchFamily="2" charset="-122"/>
            </a:endParaRPr>
          </a:p>
          <a:p>
            <a:pPr marL="285750" indent="-285750">
              <a:lnSpc>
                <a:spcPct val="90000"/>
              </a:lnSpc>
              <a:spcBef>
                <a:spcPct val="35000"/>
              </a:spcBef>
              <a:buClr>
                <a:srgbClr val="FF33CC"/>
              </a:buClr>
              <a:buFont typeface="Wingdings" panose="05000000000000000000" charset="0"/>
              <a:buChar char="l"/>
              <a:defRPr/>
            </a:pPr>
            <a:r>
              <a:rPr lang="zh-CN" altLang="en-US" sz="2200" b="1" dirty="0">
                <a:effectLst>
                  <a:outerShdw blurRad="38100" dist="38100" dir="2700000" algn="tl">
                    <a:srgbClr val="FFFFFF"/>
                  </a:outerShdw>
                </a:effectLst>
                <a:latin typeface="宋体" panose="02010600030101010101" pitchFamily="2" charset="-122"/>
              </a:rPr>
              <a:t>数据冗余：占用空间</a:t>
            </a:r>
            <a:endParaRPr lang="zh-CN" altLang="en-US" sz="2200" b="1" dirty="0">
              <a:effectLst>
                <a:outerShdw blurRad="38100" dist="38100" dir="2700000" algn="tl">
                  <a:srgbClr val="FFFFFF"/>
                </a:outerShdw>
              </a:effectLst>
              <a:latin typeface="宋体" panose="02010600030101010101" pitchFamily="2" charset="-122"/>
            </a:endParaRPr>
          </a:p>
          <a:p>
            <a:pPr marL="285750" indent="-285750">
              <a:lnSpc>
                <a:spcPct val="90000"/>
              </a:lnSpc>
              <a:spcBef>
                <a:spcPct val="35000"/>
              </a:spcBef>
              <a:buClr>
                <a:srgbClr val="FF33CC"/>
              </a:buClr>
              <a:buFont typeface="Wingdings" panose="05000000000000000000" charset="0"/>
              <a:buChar char="l"/>
              <a:defRPr/>
            </a:pPr>
            <a:r>
              <a:rPr lang="zh-CN" altLang="en-US" sz="2200" b="1" dirty="0">
                <a:effectLst>
                  <a:outerShdw blurRad="38100" dist="38100" dir="2700000" algn="tl">
                    <a:srgbClr val="FFFFFF"/>
                  </a:outerShdw>
                </a:effectLst>
                <a:latin typeface="宋体" panose="02010600030101010101" pitchFamily="2" charset="-122"/>
              </a:rPr>
              <a:t>插入异常：无法新增</a:t>
            </a:r>
            <a:endParaRPr lang="zh-CN" altLang="en-US" sz="2200" b="1" dirty="0">
              <a:effectLst>
                <a:outerShdw blurRad="38100" dist="38100" dir="2700000" algn="tl">
                  <a:srgbClr val="FFFFFF"/>
                </a:outerShdw>
              </a:effectLst>
              <a:latin typeface="宋体" panose="02010600030101010101" pitchFamily="2" charset="-122"/>
            </a:endParaRPr>
          </a:p>
          <a:p>
            <a:pPr marL="285750" indent="-285750">
              <a:lnSpc>
                <a:spcPct val="90000"/>
              </a:lnSpc>
              <a:spcBef>
                <a:spcPct val="35000"/>
              </a:spcBef>
              <a:buClr>
                <a:srgbClr val="FF33CC"/>
              </a:buClr>
              <a:buFont typeface="Wingdings" panose="05000000000000000000" charset="0"/>
              <a:buChar char="l"/>
              <a:defRPr/>
            </a:pPr>
            <a:r>
              <a:rPr lang="zh-CN" altLang="en-US" sz="2200" b="1" dirty="0">
                <a:effectLst>
                  <a:outerShdw blurRad="38100" dist="38100" dir="2700000" algn="tl">
                    <a:srgbClr val="FFFFFF"/>
                  </a:outerShdw>
                </a:effectLst>
                <a:latin typeface="宋体" panose="02010600030101010101" pitchFamily="2" charset="-122"/>
              </a:rPr>
              <a:t>删除异常：数据丢失</a:t>
            </a:r>
            <a:endParaRPr lang="zh-CN" altLang="en-US" sz="2200" b="1" dirty="0">
              <a:effectLst>
                <a:outerShdw blurRad="38100" dist="38100" dir="2700000" algn="tl">
                  <a:srgbClr val="FFFFFF"/>
                </a:outerShdw>
              </a:effectLst>
              <a:latin typeface="宋体" panose="02010600030101010101" pitchFamily="2" charset="-122"/>
            </a:endParaRPr>
          </a:p>
          <a:p>
            <a:pPr marL="285750" indent="-285750">
              <a:lnSpc>
                <a:spcPct val="90000"/>
              </a:lnSpc>
              <a:spcBef>
                <a:spcPct val="35000"/>
              </a:spcBef>
              <a:buClr>
                <a:srgbClr val="FF33CC"/>
              </a:buClr>
              <a:buFont typeface="Wingdings" panose="05000000000000000000" charset="0"/>
              <a:buChar char="l"/>
              <a:defRPr/>
            </a:pPr>
            <a:r>
              <a:rPr lang="zh-CN" altLang="en-US" sz="2200" b="1" dirty="0">
                <a:effectLst>
                  <a:outerShdw blurRad="38100" dist="38100" dir="2700000" algn="tl">
                    <a:srgbClr val="FFFFFF"/>
                  </a:outerShdw>
                </a:effectLst>
                <a:latin typeface="宋体" panose="02010600030101010101" pitchFamily="2" charset="-122"/>
              </a:rPr>
              <a:t>更新异常：修改量大</a:t>
            </a:r>
            <a:endParaRPr lang="zh-CN" altLang="en-US" sz="2200" b="1" dirty="0">
              <a:effectLst>
                <a:outerShdw blurRad="38100" dist="38100" dir="2700000" algn="tl">
                  <a:srgbClr val="FFFFFF"/>
                </a:outerShdw>
              </a:effectLst>
              <a:latin typeface="宋体" panose="02010600030101010101" pitchFamily="2" charset="-122"/>
            </a:endParaRPr>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17955"/>
            <a:ext cx="8229600" cy="3270885"/>
          </a:xfrm>
        </p:spPr>
        <p:txBody>
          <a:bodyPr>
            <a:normAutofit/>
          </a:bodyPr>
          <a:lstStyle/>
          <a:p>
            <a:r>
              <a:rPr lang="zh-CN" altLang="zh-CN" sz="1800" dirty="0">
                <a:sym typeface="+mn-ea"/>
              </a:rPr>
              <a:t>利用规范化理论对关系模式进行规范化。</a:t>
            </a:r>
            <a:endParaRPr lang="zh-CN" altLang="zh-CN" sz="1800" dirty="0"/>
          </a:p>
          <a:p>
            <a:endParaRPr lang="zh-CN" altLang="zh-CN" sz="1800" dirty="0"/>
          </a:p>
          <a:p>
            <a:r>
              <a:rPr lang="zh-CN" altLang="zh-CN" sz="1800" dirty="0"/>
              <a:t>满足特定要求的关系模式称为</a:t>
            </a:r>
            <a:r>
              <a:rPr lang="zh-CN" altLang="zh-CN" sz="1800" dirty="0">
                <a:solidFill>
                  <a:srgbClr val="FF0000"/>
                </a:solidFill>
                <a:effectLst>
                  <a:outerShdw blurRad="38100" dist="19050" dir="2700000" algn="tl" rotWithShape="0">
                    <a:schemeClr val="dk1">
                      <a:alpha val="40000"/>
                    </a:schemeClr>
                  </a:outerShdw>
                </a:effectLst>
              </a:rPr>
              <a:t>范式</a:t>
            </a:r>
            <a:r>
              <a:rPr lang="zh-CN" altLang="zh-CN" sz="1800" dirty="0"/>
              <a:t>，按其规范化程度从低到高可分为</a:t>
            </a:r>
            <a:r>
              <a:rPr lang="en-US" altLang="zh-CN" sz="1800" dirty="0"/>
              <a:t>5</a:t>
            </a:r>
            <a:r>
              <a:rPr lang="zh-CN" altLang="zh-CN" sz="1800" dirty="0"/>
              <a:t>级范式（</a:t>
            </a:r>
            <a:r>
              <a:rPr lang="en-US" altLang="zh-CN" sz="1800" dirty="0"/>
              <a:t>Normal Form</a:t>
            </a:r>
            <a:r>
              <a:rPr lang="zh-CN" altLang="zh-CN" sz="1800" dirty="0"/>
              <a:t>），分别称为</a:t>
            </a:r>
            <a:r>
              <a:rPr lang="en-US" altLang="zh-CN" sz="1800" dirty="0"/>
              <a:t>1NF</a:t>
            </a:r>
            <a:r>
              <a:rPr lang="zh-CN" altLang="zh-CN" sz="1800" dirty="0"/>
              <a:t>，</a:t>
            </a:r>
            <a:r>
              <a:rPr lang="en-US" altLang="zh-CN" sz="1800" dirty="0"/>
              <a:t>2NF</a:t>
            </a:r>
            <a:r>
              <a:rPr lang="zh-CN" altLang="zh-CN" sz="1800" dirty="0"/>
              <a:t>，</a:t>
            </a:r>
            <a:r>
              <a:rPr lang="en-US" altLang="zh-CN" sz="1800" dirty="0"/>
              <a:t>3NF</a:t>
            </a:r>
            <a:r>
              <a:rPr lang="zh-CN" altLang="zh-CN" sz="1800" dirty="0"/>
              <a:t>（</a:t>
            </a:r>
            <a:r>
              <a:rPr lang="en-US" altLang="zh-CN" sz="1800" dirty="0"/>
              <a:t>BCNF</a:t>
            </a:r>
            <a:r>
              <a:rPr lang="zh-CN" altLang="zh-CN" sz="1800" dirty="0"/>
              <a:t>），</a:t>
            </a:r>
            <a:r>
              <a:rPr lang="en-US" altLang="zh-CN" sz="1800" dirty="0"/>
              <a:t>4NF</a:t>
            </a:r>
            <a:r>
              <a:rPr lang="zh-CN" altLang="zh-CN" sz="1800" dirty="0"/>
              <a:t>和</a:t>
            </a:r>
            <a:r>
              <a:rPr lang="en-US" altLang="zh-CN" sz="1800" dirty="0"/>
              <a:t>5NF</a:t>
            </a:r>
            <a:r>
              <a:rPr lang="zh-CN" altLang="zh-CN" sz="1800" dirty="0"/>
              <a:t>。</a:t>
            </a:r>
            <a:endParaRPr lang="zh-CN" altLang="zh-CN" sz="1800" dirty="0"/>
          </a:p>
          <a:p>
            <a:endParaRPr lang="en-US" altLang="zh-CN" sz="1800" dirty="0"/>
          </a:p>
          <a:p>
            <a:r>
              <a:rPr lang="zh-CN" altLang="zh-CN" sz="1800" dirty="0"/>
              <a:t>规范化程度较高的范式是较低范式的子集，一个低一级范式的关系模式，通过分解可以转换为若干个高一级范式的关系模式，这个过程称为</a:t>
            </a:r>
            <a:r>
              <a:rPr lang="zh-CN" altLang="zh-CN" sz="1800" dirty="0">
                <a:ln/>
                <a:solidFill>
                  <a:srgbClr val="FF0000"/>
                </a:solidFill>
                <a:effectLst>
                  <a:outerShdw blurRad="38100" dist="19050" dir="2700000" algn="tl" rotWithShape="0">
                    <a:schemeClr val="dk1">
                      <a:alpha val="40000"/>
                    </a:schemeClr>
                  </a:outerShdw>
                </a:effectLst>
              </a:rPr>
              <a:t>关系的规范化</a:t>
            </a:r>
            <a:r>
              <a:rPr lang="zh-CN" altLang="zh-CN" sz="1800" dirty="0"/>
              <a:t>。</a:t>
            </a:r>
            <a:endParaRPr lang="zh-CN" altLang="zh-CN" sz="1800" dirty="0"/>
          </a:p>
          <a:p>
            <a:r>
              <a:rPr lang="zh-CN" altLang="zh-CN" sz="1800" dirty="0"/>
              <a:t>关系规范化的</a:t>
            </a:r>
            <a:r>
              <a:rPr lang="zh-CN" altLang="zh-CN" sz="1800" dirty="0">
                <a:solidFill>
                  <a:srgbClr val="FF0000"/>
                </a:solidFill>
                <a:effectLst>
                  <a:outerShdw blurRad="38100" dist="19050" dir="2700000" algn="tl" rotWithShape="0">
                    <a:schemeClr val="dk1">
                      <a:alpha val="40000"/>
                    </a:schemeClr>
                  </a:outerShdw>
                </a:effectLst>
              </a:rPr>
              <a:t>基本方法是</a:t>
            </a:r>
            <a:r>
              <a:rPr lang="zh-CN" altLang="zh-CN" sz="1800" dirty="0"/>
              <a:t>逐步</a:t>
            </a:r>
            <a:r>
              <a:rPr lang="zh-CN" altLang="zh-CN" sz="1800" dirty="0">
                <a:solidFill>
                  <a:srgbClr val="0070C0"/>
                </a:solidFill>
                <a:effectLst>
                  <a:outerShdw blurRad="38100" dist="38100" dir="2700000" algn="tl">
                    <a:srgbClr val="000000">
                      <a:alpha val="43137"/>
                    </a:srgbClr>
                  </a:outerShdw>
                </a:effectLst>
              </a:rPr>
              <a:t>消除</a:t>
            </a:r>
            <a:r>
              <a:rPr lang="zh-CN" altLang="zh-CN" sz="1800" dirty="0"/>
              <a:t>关系模式中不恰当的</a:t>
            </a:r>
            <a:r>
              <a:rPr lang="zh-CN" altLang="zh-CN" sz="1800" dirty="0">
                <a:solidFill>
                  <a:srgbClr val="0070C0"/>
                </a:solidFill>
                <a:effectLst>
                  <a:outerShdw blurRad="38100" dist="38100" dir="2700000" algn="tl">
                    <a:srgbClr val="000000">
                      <a:alpha val="43137"/>
                    </a:srgbClr>
                  </a:outerShdw>
                </a:effectLst>
              </a:rPr>
              <a:t>数据依赖</a:t>
            </a:r>
            <a:r>
              <a:rPr lang="zh-CN" altLang="zh-CN" sz="1800" dirty="0">
                <a:solidFill>
                  <a:srgbClr val="92D050"/>
                </a:solidFill>
              </a:rPr>
              <a:t>，</a:t>
            </a:r>
            <a:r>
              <a:rPr lang="zh-CN" altLang="zh-CN" sz="1800" dirty="0"/>
              <a:t>使关系模式达到某种程度的分离，用一个关系来表达一事或一物。</a:t>
            </a:r>
            <a:endParaRPr lang="zh-CN" altLang="zh-CN" sz="1800" dirty="0"/>
          </a:p>
          <a:p>
            <a:endParaRPr lang="zh-CN" altLang="zh-CN" sz="1400" dirty="0"/>
          </a:p>
          <a:p>
            <a:endParaRPr lang="zh-CN" altLang="en-US" sz="1400"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normAutofit/>
          </a:bodyPr>
          <a:lstStyle/>
          <a:p>
            <a:r>
              <a:rPr lang="en-US" altLang="zh-CN" b="0" dirty="0">
                <a:effectLst/>
              </a:rPr>
              <a:t>1.4 </a:t>
            </a:r>
            <a:r>
              <a:rPr lang="zh-CN" altLang="zh-CN" b="0" dirty="0">
                <a:effectLst/>
              </a:rPr>
              <a:t>关系模式规范化</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11341"/>
            <a:ext cx="8229600" cy="1038302"/>
          </a:xfrm>
        </p:spPr>
        <p:txBody>
          <a:bodyPr>
            <a:normAutofit fontScale="62500" lnSpcReduction="20000"/>
          </a:bodyPr>
          <a:lstStyle/>
          <a:p>
            <a:pPr marL="609600" indent="-609600">
              <a:defRPr/>
            </a:pPr>
            <a:r>
              <a:rPr lang="zh-CN" altLang="en-US" b="1" dirty="0"/>
              <a:t>定义</a:t>
            </a:r>
            <a:endParaRPr lang="zh-CN" altLang="en-US" b="1" dirty="0"/>
          </a:p>
          <a:p>
            <a:pPr marL="990600" lvl="1" indent="-266700">
              <a:defRPr/>
            </a:pPr>
            <a:r>
              <a:rPr lang="zh-CN" altLang="en-US" sz="2400" b="1" dirty="0"/>
              <a:t>如果关系模式</a:t>
            </a:r>
            <a:r>
              <a:rPr lang="en-US" altLang="zh-CN" sz="2400" b="1" dirty="0"/>
              <a:t>R</a:t>
            </a:r>
            <a:r>
              <a:rPr lang="zh-CN" altLang="en-US" sz="2400" b="1" dirty="0"/>
              <a:t>的每个属性都是不可分解的，则称</a:t>
            </a:r>
            <a:r>
              <a:rPr lang="en-US" altLang="zh-CN" sz="2400" b="1" dirty="0"/>
              <a:t>R</a:t>
            </a:r>
            <a:r>
              <a:rPr lang="zh-CN" altLang="en-US" sz="2400" b="1" dirty="0"/>
              <a:t>属于</a:t>
            </a:r>
            <a:r>
              <a:rPr lang="en-US" altLang="zh-CN" sz="2400" b="1" dirty="0"/>
              <a:t>1NF</a:t>
            </a:r>
            <a:r>
              <a:rPr lang="zh-CN" altLang="en-US" sz="2400" b="1" dirty="0"/>
              <a:t>。</a:t>
            </a:r>
            <a:endParaRPr lang="zh-CN" altLang="en-US" sz="2400" b="1" dirty="0"/>
          </a:p>
          <a:p>
            <a:pPr marL="990600" lvl="1" indent="-266700">
              <a:defRPr/>
            </a:pPr>
            <a:r>
              <a:rPr lang="zh-CN" altLang="en-US" sz="2400" b="1" dirty="0"/>
              <a:t>第一范式是对关系的最低要求。</a:t>
            </a:r>
            <a:endParaRPr lang="zh-CN" altLang="en-US" sz="2400" b="1" dirty="0"/>
          </a:p>
          <a:p>
            <a:pPr marL="609600" indent="-609600">
              <a:defRPr/>
            </a:pPr>
            <a:r>
              <a:rPr lang="zh-CN" altLang="en-US" sz="2800" b="1" dirty="0"/>
              <a:t>示例</a:t>
            </a:r>
            <a:r>
              <a:rPr lang="en-US" altLang="zh-CN" sz="2800" b="1" dirty="0"/>
              <a:t>:</a:t>
            </a:r>
            <a:r>
              <a:rPr lang="zh-CN" altLang="en-US" sz="2800" b="1" dirty="0"/>
              <a:t>判断哪一张表是</a:t>
            </a:r>
            <a:r>
              <a:rPr lang="en-US" altLang="zh-CN" sz="2800" b="1" dirty="0"/>
              <a:t>1NF</a:t>
            </a:r>
            <a:r>
              <a:rPr lang="zh-CN" altLang="en-US" sz="2800" b="1" dirty="0"/>
              <a:t>？</a:t>
            </a:r>
            <a:endParaRPr lang="zh-CN" altLang="en-US" sz="2800" b="1"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sz="4800" dirty="0">
                <a:solidFill>
                  <a:srgbClr val="0000FF"/>
                </a:solidFill>
                <a:effectLst/>
              </a:rPr>
              <a:t>第一范式</a:t>
            </a:r>
            <a:r>
              <a:rPr lang="en-US" altLang="zh-CN" sz="4400" dirty="0">
                <a:solidFill>
                  <a:srgbClr val="0000FF"/>
                </a:solidFill>
                <a:effectLst/>
                <a:latin typeface="Arial Black" panose="020B0A04020102020204" pitchFamily="34" charset="0"/>
              </a:rPr>
              <a:t>(1NF)</a:t>
            </a:r>
            <a:endParaRPr lang="zh-CN" altLang="en-US" dirty="0"/>
          </a:p>
        </p:txBody>
      </p:sp>
      <p:pic>
        <p:nvPicPr>
          <p:cNvPr id="1280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2438" y="2221832"/>
            <a:ext cx="6453688"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11340"/>
            <a:ext cx="8229600" cy="1581062"/>
          </a:xfrm>
        </p:spPr>
        <p:txBody>
          <a:bodyPr>
            <a:normAutofit fontScale="70000" lnSpcReduction="20000"/>
          </a:bodyPr>
          <a:lstStyle/>
          <a:p>
            <a:pPr marL="609600" indent="-609600">
              <a:lnSpc>
                <a:spcPct val="90000"/>
              </a:lnSpc>
              <a:spcBef>
                <a:spcPct val="35000"/>
              </a:spcBef>
              <a:buClr>
                <a:srgbClr val="FF33CC"/>
              </a:buClr>
              <a:buFont typeface="Wingdings" panose="05000000000000000000" pitchFamily="2" charset="2"/>
              <a:buChar char="ü"/>
              <a:defRPr/>
            </a:pPr>
            <a:r>
              <a:rPr lang="zh-CN" altLang="en-US" sz="2800" b="1" dirty="0">
                <a:effectLst>
                  <a:outerShdw blurRad="38100" dist="38100" dir="2700000" algn="tl">
                    <a:srgbClr val="FFFFFF"/>
                  </a:outerShdw>
                </a:effectLst>
                <a:latin typeface="黑体" panose="02010609060101010101" pitchFamily="2" charset="-122"/>
                <a:ea typeface="黑体" panose="02010609060101010101" pitchFamily="2" charset="-122"/>
              </a:rPr>
              <a:t>第一范式可能存在的问题：</a:t>
            </a:r>
            <a:endParaRPr lang="zh-CN" altLang="en-US" sz="2800" b="1" dirty="0">
              <a:effectLst>
                <a:outerShdw blurRad="38100" dist="38100" dir="2700000" algn="tl">
                  <a:srgbClr val="FFFFFF"/>
                </a:outerShdw>
              </a:effectLst>
              <a:latin typeface="黑体" panose="02010609060101010101" pitchFamily="2" charset="-122"/>
              <a:ea typeface="黑体" panose="02010609060101010101" pitchFamily="2" charset="-122"/>
            </a:endParaRPr>
          </a:p>
          <a:p>
            <a:pPr marL="990600" lvl="1" indent="-266700">
              <a:lnSpc>
                <a:spcPct val="90000"/>
              </a:lnSpc>
              <a:spcBef>
                <a:spcPct val="35000"/>
              </a:spcBef>
              <a:buClr>
                <a:srgbClr val="33CC33"/>
              </a:buClr>
              <a:buSzPct val="90000"/>
              <a:buFont typeface="Wingdings" panose="05000000000000000000" pitchFamily="2" charset="2"/>
              <a:buChar char="u"/>
              <a:defRPr/>
            </a:pPr>
            <a:r>
              <a:rPr lang="zh-CN" altLang="en-US" sz="2200" b="1" dirty="0">
                <a:effectLst>
                  <a:outerShdw blurRad="38100" dist="38100" dir="2700000" algn="tl">
                    <a:srgbClr val="FFFFFF"/>
                  </a:outerShdw>
                </a:effectLst>
                <a:latin typeface="宋体" panose="02010600030101010101" pitchFamily="2" charset="-122"/>
              </a:rPr>
              <a:t>数据冗余：如各位老师的信息重复。</a:t>
            </a:r>
            <a:endParaRPr lang="zh-CN" altLang="en-US" sz="2200" b="1" dirty="0">
              <a:effectLst>
                <a:outerShdw blurRad="38100" dist="38100" dir="2700000" algn="tl">
                  <a:srgbClr val="FFFFFF"/>
                </a:outerShdw>
              </a:effectLst>
              <a:latin typeface="宋体" panose="02010600030101010101" pitchFamily="2" charset="-122"/>
            </a:endParaRPr>
          </a:p>
          <a:p>
            <a:pPr marL="990600" lvl="1" indent="-266700">
              <a:lnSpc>
                <a:spcPct val="90000"/>
              </a:lnSpc>
              <a:spcBef>
                <a:spcPct val="35000"/>
              </a:spcBef>
              <a:buClr>
                <a:srgbClr val="33CC33"/>
              </a:buClr>
              <a:buSzPct val="90000"/>
              <a:buFont typeface="Wingdings" panose="05000000000000000000" pitchFamily="2" charset="2"/>
              <a:buChar char="u"/>
              <a:defRPr/>
            </a:pPr>
            <a:r>
              <a:rPr lang="zh-CN" altLang="en-US" sz="2200" b="1" dirty="0">
                <a:effectLst>
                  <a:outerShdw blurRad="38100" dist="38100" dir="2700000" algn="tl">
                    <a:srgbClr val="FFFFFF"/>
                  </a:outerShdw>
                </a:effectLst>
                <a:latin typeface="宋体" panose="02010600030101010101" pitchFamily="2" charset="-122"/>
              </a:rPr>
              <a:t>插入异常：如果要插入刘老师的个人信息，但刘老师未开课，会造成缺关键字</a:t>
            </a:r>
            <a:r>
              <a:rPr lang="zh-CN" altLang="en-US" sz="2200" b="1" dirty="0">
                <a:effectLst>
                  <a:outerShdw blurRad="38100" dist="38100" dir="2700000" algn="tl">
                    <a:srgbClr val="FFFFFF"/>
                  </a:outerShdw>
                </a:effectLst>
              </a:rPr>
              <a:t>“</a:t>
            </a:r>
            <a:r>
              <a:rPr lang="zh-CN" altLang="en-US" sz="2200" b="1" dirty="0">
                <a:effectLst>
                  <a:outerShdw blurRad="38100" dist="38100" dir="2700000" algn="tl">
                    <a:srgbClr val="FFFFFF"/>
                  </a:outerShdw>
                </a:effectLst>
                <a:latin typeface="宋体" panose="02010600030101010101" pitchFamily="2" charset="-122"/>
              </a:rPr>
              <a:t>学号</a:t>
            </a:r>
            <a:r>
              <a:rPr lang="zh-CN" altLang="en-US" sz="2200" b="1" dirty="0">
                <a:effectLst>
                  <a:outerShdw blurRad="38100" dist="38100" dir="2700000" algn="tl">
                    <a:srgbClr val="FFFFFF"/>
                  </a:outerShdw>
                </a:effectLst>
              </a:rPr>
              <a:t>”</a:t>
            </a:r>
            <a:r>
              <a:rPr lang="zh-CN" altLang="en-US" sz="2200" b="1" dirty="0">
                <a:effectLst>
                  <a:outerShdw blurRad="38100" dist="38100" dir="2700000" algn="tl">
                    <a:srgbClr val="FFFFFF"/>
                  </a:outerShdw>
                </a:effectLst>
                <a:latin typeface="宋体" panose="02010600030101010101" pitchFamily="2" charset="-122"/>
              </a:rPr>
              <a:t>、</a:t>
            </a:r>
            <a:r>
              <a:rPr lang="zh-CN" altLang="en-US" sz="2200" b="1" dirty="0">
                <a:effectLst>
                  <a:outerShdw blurRad="38100" dist="38100" dir="2700000" algn="tl">
                    <a:srgbClr val="FFFFFF"/>
                  </a:outerShdw>
                </a:effectLst>
              </a:rPr>
              <a:t>“</a:t>
            </a:r>
            <a:r>
              <a:rPr lang="zh-CN" altLang="en-US" sz="2200" b="1" dirty="0">
                <a:effectLst>
                  <a:outerShdw blurRad="38100" dist="38100" dir="2700000" algn="tl">
                    <a:srgbClr val="FFFFFF"/>
                  </a:outerShdw>
                </a:effectLst>
                <a:latin typeface="宋体" panose="02010600030101010101" pitchFamily="2" charset="-122"/>
              </a:rPr>
              <a:t>课程号</a:t>
            </a:r>
            <a:r>
              <a:rPr lang="zh-CN" altLang="en-US" sz="2200" b="1" dirty="0">
                <a:effectLst>
                  <a:outerShdw blurRad="38100" dist="38100" dir="2700000" algn="tl">
                    <a:srgbClr val="FFFFFF"/>
                  </a:outerShdw>
                </a:effectLst>
              </a:rPr>
              <a:t>”</a:t>
            </a:r>
            <a:r>
              <a:rPr lang="zh-CN" altLang="en-US" sz="2200" b="1" dirty="0">
                <a:effectLst>
                  <a:outerShdw blurRad="38100" dist="38100" dir="2700000" algn="tl">
                    <a:srgbClr val="FFFFFF"/>
                  </a:outerShdw>
                </a:effectLst>
                <a:latin typeface="宋体" panose="02010600030101010101" pitchFamily="2" charset="-122"/>
              </a:rPr>
              <a:t>。</a:t>
            </a:r>
            <a:endParaRPr lang="zh-CN" altLang="en-US" sz="2200" b="1" dirty="0">
              <a:effectLst>
                <a:outerShdw blurRad="38100" dist="38100" dir="2700000" algn="tl">
                  <a:srgbClr val="FFFFFF"/>
                </a:outerShdw>
              </a:effectLst>
              <a:latin typeface="宋体" panose="02010600030101010101" pitchFamily="2" charset="-122"/>
            </a:endParaRPr>
          </a:p>
          <a:p>
            <a:pPr marL="990600" lvl="1" indent="-266700">
              <a:lnSpc>
                <a:spcPct val="90000"/>
              </a:lnSpc>
              <a:spcBef>
                <a:spcPct val="35000"/>
              </a:spcBef>
              <a:buClr>
                <a:srgbClr val="33CC33"/>
              </a:buClr>
              <a:buSzPct val="90000"/>
              <a:buFont typeface="Wingdings" panose="05000000000000000000" pitchFamily="2" charset="2"/>
              <a:buChar char="u"/>
              <a:defRPr/>
            </a:pPr>
            <a:r>
              <a:rPr lang="zh-CN" altLang="en-US" sz="2200" b="1" dirty="0">
                <a:effectLst>
                  <a:outerShdw blurRad="38100" dist="38100" dir="2700000" algn="tl">
                    <a:srgbClr val="FFFFFF"/>
                  </a:outerShdw>
                </a:effectLst>
                <a:latin typeface="宋体" panose="02010600030101010101" pitchFamily="2" charset="-122"/>
              </a:rPr>
              <a:t>删除异常：当要删除 课程号</a:t>
            </a:r>
            <a:r>
              <a:rPr lang="en-US" altLang="zh-CN" sz="2200" b="1" dirty="0">
                <a:effectLst>
                  <a:outerShdw blurRad="38100" dist="38100" dir="2700000" algn="tl">
                    <a:srgbClr val="FFFFFF"/>
                  </a:outerShdw>
                </a:effectLst>
                <a:latin typeface="宋体" panose="02010600030101010101" pitchFamily="2" charset="-122"/>
              </a:rPr>
              <a:t>=</a:t>
            </a:r>
            <a:r>
              <a:rPr lang="en-US" altLang="zh-CN" sz="2200" b="1" dirty="0">
                <a:effectLst>
                  <a:outerShdw blurRad="38100" dist="38100" dir="2700000" algn="tl">
                    <a:srgbClr val="FFFFFF"/>
                  </a:outerShdw>
                </a:effectLst>
              </a:rPr>
              <a:t>“</a:t>
            </a:r>
            <a:r>
              <a:rPr lang="en-US" altLang="zh-CN" sz="2200" b="1" dirty="0">
                <a:effectLst>
                  <a:outerShdw blurRad="38100" dist="38100" dir="2700000" algn="tl">
                    <a:srgbClr val="FFFFFF"/>
                  </a:outerShdw>
                </a:effectLst>
                <a:latin typeface="宋体" panose="02010600030101010101" pitchFamily="2" charset="-122"/>
              </a:rPr>
              <a:t>C3</a:t>
            </a:r>
            <a:r>
              <a:rPr lang="en-US" altLang="zh-CN" sz="2200" b="1" dirty="0">
                <a:effectLst>
                  <a:outerShdw blurRad="38100" dist="38100" dir="2700000" algn="tl">
                    <a:srgbClr val="FFFFFF"/>
                  </a:outerShdw>
                </a:effectLst>
              </a:rPr>
              <a:t>”</a:t>
            </a:r>
            <a:r>
              <a:rPr lang="en-US" altLang="zh-CN" sz="2200" b="1" dirty="0">
                <a:effectLst>
                  <a:outerShdw blurRad="38100" dist="38100" dir="2700000" algn="tl">
                    <a:srgbClr val="FFFFFF"/>
                  </a:outerShdw>
                </a:effectLst>
                <a:latin typeface="宋体" panose="02010600030101010101" pitchFamily="2" charset="-122"/>
              </a:rPr>
              <a:t> </a:t>
            </a:r>
            <a:r>
              <a:rPr lang="zh-CN" altLang="en-US" sz="2200" b="1" dirty="0">
                <a:effectLst>
                  <a:outerShdw blurRad="38100" dist="38100" dir="2700000" algn="tl">
                    <a:srgbClr val="FFFFFF"/>
                  </a:outerShdw>
                </a:effectLst>
                <a:latin typeface="宋体" panose="02010600030101010101" pitchFamily="2" charset="-122"/>
              </a:rPr>
              <a:t>的元组，会丢失李老师的信息。</a:t>
            </a:r>
            <a:endParaRPr lang="zh-CN" altLang="en-US" sz="2200" b="1" dirty="0">
              <a:effectLst>
                <a:outerShdw blurRad="38100" dist="38100" dir="2700000" algn="tl">
                  <a:srgbClr val="FFFFFF"/>
                </a:outerShdw>
              </a:effectLst>
              <a:latin typeface="宋体" panose="02010600030101010101" pitchFamily="2" charset="-122"/>
            </a:endParaRPr>
          </a:p>
          <a:p>
            <a:pPr marL="990600" lvl="1" indent="-266700">
              <a:lnSpc>
                <a:spcPct val="90000"/>
              </a:lnSpc>
              <a:spcBef>
                <a:spcPct val="35000"/>
              </a:spcBef>
              <a:buClr>
                <a:srgbClr val="33CC33"/>
              </a:buClr>
              <a:buSzPct val="90000"/>
              <a:buFont typeface="Wingdings" panose="05000000000000000000" pitchFamily="2" charset="2"/>
              <a:buChar char="u"/>
              <a:defRPr/>
            </a:pPr>
            <a:r>
              <a:rPr lang="zh-CN" altLang="en-US" sz="2200" b="1" dirty="0">
                <a:effectLst>
                  <a:outerShdw blurRad="38100" dist="38100" dir="2700000" algn="tl">
                    <a:srgbClr val="FFFFFF"/>
                  </a:outerShdw>
                </a:effectLst>
                <a:latin typeface="宋体" panose="02010600030101010101" pitchFamily="2" charset="-122"/>
              </a:rPr>
              <a:t>修改量大。</a:t>
            </a:r>
            <a:endParaRPr lang="zh-CN" altLang="en-US" sz="2200" b="1" dirty="0">
              <a:effectLst>
                <a:outerShdw blurRad="38100" dist="38100" dir="2700000" algn="tl">
                  <a:srgbClr val="FFFFFF"/>
                </a:outerShdw>
              </a:effectLst>
              <a:latin typeface="宋体" panose="02010600030101010101" pitchFamily="2" charset="-122"/>
            </a:endParaRPr>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a:xfrm>
            <a:off x="457200" y="206044"/>
            <a:ext cx="8229600" cy="668252"/>
          </a:xfrm>
        </p:spPr>
        <p:txBody>
          <a:bodyPr>
            <a:normAutofit fontScale="90000"/>
          </a:bodyPr>
          <a:lstStyle/>
          <a:p>
            <a:r>
              <a:rPr lang="zh-CN" altLang="en-US" sz="4800" dirty="0">
                <a:solidFill>
                  <a:srgbClr val="0000FF"/>
                </a:solidFill>
                <a:effectLst/>
              </a:rPr>
              <a:t>第一范式</a:t>
            </a:r>
            <a:r>
              <a:rPr lang="en-US" altLang="zh-CN" sz="4400" dirty="0">
                <a:solidFill>
                  <a:srgbClr val="0000FF"/>
                </a:solidFill>
                <a:effectLst/>
                <a:latin typeface="Arial Black" panose="020B0A04020102020204" pitchFamily="34" charset="0"/>
              </a:rPr>
              <a:t>(1NF)</a:t>
            </a:r>
            <a:endParaRPr lang="zh-CN" altLang="en-US" dirty="0"/>
          </a:p>
        </p:txBody>
      </p:sp>
      <p:pic>
        <p:nvPicPr>
          <p:cNvPr id="129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6032" y="2692402"/>
            <a:ext cx="6434388" cy="195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marL="609600" indent="-609600">
              <a:defRPr/>
            </a:pPr>
            <a:r>
              <a:rPr lang="zh-CN" altLang="en-US" sz="2800" b="1" dirty="0"/>
              <a:t>定义</a:t>
            </a:r>
            <a:endParaRPr lang="zh-CN" altLang="en-US" sz="2800" b="1" dirty="0"/>
          </a:p>
          <a:p>
            <a:pPr marL="990600" lvl="1" indent="-266700">
              <a:defRPr/>
            </a:pPr>
            <a:r>
              <a:rPr lang="zh-CN" altLang="en-US" sz="2400" b="1" dirty="0"/>
              <a:t>如果关系模式</a:t>
            </a:r>
            <a:r>
              <a:rPr lang="en-US" altLang="zh-CN" sz="2400" b="1" dirty="0"/>
              <a:t>R</a:t>
            </a:r>
            <a:r>
              <a:rPr lang="zh-CN" altLang="en-US" sz="2400" b="1" dirty="0"/>
              <a:t>为第一范式，且</a:t>
            </a:r>
            <a:r>
              <a:rPr lang="en-US" altLang="zh-CN" sz="2400" b="1" dirty="0"/>
              <a:t>R</a:t>
            </a:r>
            <a:r>
              <a:rPr lang="zh-CN" altLang="en-US" sz="2400" b="1" dirty="0"/>
              <a:t>中</a:t>
            </a:r>
            <a:r>
              <a:rPr lang="zh-CN" altLang="en-US" sz="2400" b="1" dirty="0">
                <a:solidFill>
                  <a:schemeClr val="tx2"/>
                </a:solidFill>
                <a:effectLst>
                  <a:outerShdw blurRad="38100" dist="38100" dir="2700000" algn="tl">
                    <a:srgbClr val="000000"/>
                  </a:outerShdw>
                </a:effectLst>
              </a:rPr>
              <a:t>每个</a:t>
            </a:r>
            <a:r>
              <a:rPr lang="zh-CN" altLang="en-US" sz="2400" b="1" dirty="0"/>
              <a:t>非主属性</a:t>
            </a:r>
            <a:r>
              <a:rPr lang="zh-CN" altLang="en-US" sz="2400" b="1" dirty="0">
                <a:solidFill>
                  <a:schemeClr val="tx2"/>
                </a:solidFill>
                <a:effectLst>
                  <a:outerShdw blurRad="38100" dist="38100" dir="2700000" algn="tl">
                    <a:srgbClr val="000000"/>
                  </a:outerShdw>
                </a:effectLst>
              </a:rPr>
              <a:t>完全函数依赖</a:t>
            </a:r>
            <a:r>
              <a:rPr lang="zh-CN" altLang="en-US" sz="2400" b="1" dirty="0"/>
              <a:t>于</a:t>
            </a:r>
            <a:r>
              <a:rPr lang="en-US" altLang="zh-CN" sz="2400" b="1" dirty="0"/>
              <a:t>R</a:t>
            </a:r>
            <a:r>
              <a:rPr lang="zh-CN" altLang="en-US" sz="2400" b="1" dirty="0"/>
              <a:t>的主码，则称</a:t>
            </a:r>
            <a:r>
              <a:rPr lang="en-US" altLang="zh-CN" sz="2400" b="1" dirty="0"/>
              <a:t>R</a:t>
            </a:r>
            <a:r>
              <a:rPr lang="zh-CN" altLang="en-US" sz="2400" b="1" dirty="0"/>
              <a:t>属于</a:t>
            </a:r>
            <a:r>
              <a:rPr lang="en-US" altLang="zh-CN" sz="2400" b="1" dirty="0"/>
              <a:t>2NF</a:t>
            </a:r>
            <a:r>
              <a:rPr lang="zh-CN" altLang="en-US" sz="2400" b="1" dirty="0"/>
              <a:t>。</a:t>
            </a:r>
            <a:endParaRPr lang="zh-CN" altLang="en-US" sz="2400" b="1" dirty="0"/>
          </a:p>
          <a:p>
            <a:pPr marL="609600" indent="-609600">
              <a:defRPr/>
            </a:pPr>
            <a:r>
              <a:rPr lang="zh-CN" altLang="en-US" sz="2800" b="1" dirty="0"/>
              <a:t>示例</a:t>
            </a:r>
            <a:endParaRPr lang="zh-CN" altLang="en-US" sz="2800" b="1" dirty="0"/>
          </a:p>
          <a:p>
            <a:pPr marL="990600" lvl="1" indent="-266700">
              <a:defRPr/>
            </a:pPr>
            <a:r>
              <a:rPr lang="zh-CN" altLang="en-US" sz="2400" b="1" dirty="0"/>
              <a:t>下列关系模式是</a:t>
            </a:r>
            <a:r>
              <a:rPr lang="en-US" altLang="zh-CN" sz="2400" b="1" dirty="0"/>
              <a:t>1NF</a:t>
            </a:r>
            <a:r>
              <a:rPr lang="zh-CN" altLang="en-US" sz="2400" b="1" dirty="0"/>
              <a:t>，是否是</a:t>
            </a:r>
            <a:r>
              <a:rPr lang="en-US" altLang="zh-CN" sz="2400" b="1" dirty="0"/>
              <a:t>2NF</a:t>
            </a:r>
            <a:r>
              <a:rPr lang="zh-CN" altLang="en-US" sz="2400" b="1" dirty="0"/>
              <a:t>？为什么？</a:t>
            </a:r>
            <a:endParaRPr lang="zh-CN" altLang="en-US" sz="2400" b="1" dirty="0"/>
          </a:p>
          <a:p>
            <a:pPr marL="990600" lvl="1" indent="-266700">
              <a:buFont typeface="Wingdings" panose="05000000000000000000" pitchFamily="2" charset="2"/>
              <a:buNone/>
              <a:defRPr/>
            </a:pPr>
            <a:r>
              <a:rPr lang="zh-CN" altLang="en-US" sz="2400" b="1" dirty="0"/>
              <a:t>	</a:t>
            </a:r>
            <a:r>
              <a:rPr lang="en-US" altLang="zh-CN" sz="2400" b="1" dirty="0"/>
              <a:t>SCD</a:t>
            </a:r>
            <a:r>
              <a:rPr lang="zh-CN" altLang="en-US" sz="2400" b="1" dirty="0"/>
              <a:t>（学号，姓名，课程号，成绩，系名，系主任）</a:t>
            </a:r>
            <a:endParaRPr lang="zh-CN" altLang="en-US" sz="2400" b="1" dirty="0"/>
          </a:p>
          <a:p>
            <a:pPr marL="1314450" lvl="2" indent="-209550">
              <a:defRPr/>
            </a:pPr>
            <a:r>
              <a:rPr lang="zh-CN" altLang="en-US" sz="2200" b="1" dirty="0"/>
              <a:t>主码为复合码：学号</a:t>
            </a:r>
            <a:r>
              <a:rPr lang="en-US" altLang="zh-CN" sz="2200" b="1" dirty="0"/>
              <a:t>+</a:t>
            </a:r>
            <a:r>
              <a:rPr lang="zh-CN" altLang="en-US" sz="2200" b="1" dirty="0"/>
              <a:t>课程号</a:t>
            </a:r>
            <a:endParaRPr lang="zh-CN" altLang="en-US" sz="2200" b="1" dirty="0"/>
          </a:p>
          <a:p>
            <a:pPr marL="1314450" lvl="2" indent="-209550">
              <a:defRPr/>
            </a:pPr>
            <a:endParaRPr lang="zh-CN" altLang="en-US" sz="2200" b="1" dirty="0"/>
          </a:p>
          <a:p>
            <a:pPr marL="1314450" lvl="2" indent="-209550">
              <a:defRPr/>
            </a:pPr>
            <a:endParaRPr lang="zh-CN" altLang="en-US" sz="2200" b="1" dirty="0"/>
          </a:p>
          <a:p>
            <a:pPr marL="609600" indent="-609600">
              <a:defRPr/>
            </a:pPr>
            <a:endParaRPr lang="en-US" altLang="zh-CN" sz="2800" b="1" dirty="0"/>
          </a:p>
          <a:p>
            <a:pPr marL="609600" indent="-609600">
              <a:defRPr/>
            </a:pPr>
            <a:r>
              <a:rPr lang="zh-CN" altLang="en-US" sz="2800" b="1" dirty="0"/>
              <a:t>解决方法：消除部分函数依赖。</a:t>
            </a:r>
            <a:endParaRPr lang="zh-CN" altLang="en-US" sz="2800" b="1"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sz="4800" dirty="0">
                <a:solidFill>
                  <a:srgbClr val="0000FF"/>
                </a:solidFill>
                <a:effectLst/>
              </a:rPr>
              <a:t>第二范式</a:t>
            </a:r>
            <a:r>
              <a:rPr lang="en-US" altLang="zh-CN" sz="4400" dirty="0">
                <a:solidFill>
                  <a:srgbClr val="0000FF"/>
                </a:solidFill>
                <a:effectLst/>
                <a:latin typeface="Arial Black" panose="020B0A04020102020204" pitchFamily="34" charset="0"/>
              </a:rPr>
              <a:t>(2NF)</a:t>
            </a:r>
            <a:endParaRPr lang="zh-CN" altLang="en-US" dirty="0"/>
          </a:p>
        </p:txBody>
      </p:sp>
      <p:sp>
        <p:nvSpPr>
          <p:cNvPr id="5" name="Rectangle 4"/>
          <p:cNvSpPr>
            <a:spLocks noChangeArrowheads="1"/>
          </p:cNvSpPr>
          <p:nvPr/>
        </p:nvSpPr>
        <p:spPr bwMode="auto">
          <a:xfrm>
            <a:off x="1892968" y="3312695"/>
            <a:ext cx="6934200" cy="714375"/>
          </a:xfrm>
          <a:prstGeom prst="rect">
            <a:avLst/>
          </a:prstGeom>
          <a:solidFill>
            <a:srgbClr val="CCECFF"/>
          </a:solidFill>
          <a:ln w="12700">
            <a:solidFill>
              <a:srgbClr val="0033CC"/>
            </a:solidFill>
            <a:miter lim="800000"/>
          </a:ln>
          <a:effectLst/>
        </p:spPr>
        <p:txBody>
          <a:bodyPr lIns="92075" tIns="46038" rIns="92075" bIns="46038">
            <a:spAutoFit/>
          </a:bodyPr>
          <a:lstStyle/>
          <a:p>
            <a:pPr marL="765175" marR="0" lvl="0" indent="-765175" algn="l" defTabSz="914400" eaLnBrk="1" fontAlgn="auto" latinLnBrk="0" hangingPunct="1">
              <a:lnSpc>
                <a:spcPct val="100000"/>
              </a:lnSpc>
              <a:spcBef>
                <a:spcPct val="50000"/>
              </a:spcBef>
              <a:spcAft>
                <a:spcPts val="0"/>
              </a:spcAft>
              <a:buClrTx/>
              <a:buSzTx/>
              <a:buFontTx/>
              <a:buNone/>
              <a:defRPr/>
            </a:pPr>
            <a:r>
              <a:rPr kumimoji="0" lang="zh-CN" altLang="en-US" sz="1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rPr>
              <a:t>不是。因为：</a:t>
            </a:r>
            <a:r>
              <a:rPr kumimoji="0" lang="zh-CN" altLang="en-US" sz="1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rPr>
              <a:t>“</a:t>
            </a:r>
            <a:r>
              <a:rPr kumimoji="0" lang="zh-CN" altLang="en-US" sz="1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rPr>
              <a:t>姓名、系名、系主任</a:t>
            </a:r>
            <a:r>
              <a:rPr kumimoji="0" lang="zh-CN" altLang="en-US" sz="1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Arial" panose="020B0604020202020204" pitchFamily="34" charset="0"/>
                <a:ea typeface="黑体" panose="02010609060101010101" pitchFamily="2" charset="-122"/>
              </a:rPr>
              <a:t>”</a:t>
            </a:r>
            <a:r>
              <a:rPr kumimoji="0" lang="zh-CN" altLang="en-US" sz="1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rPr>
              <a:t>与主码是部分函数依赖（即：只依赖于学号）</a:t>
            </a:r>
            <a:endParaRPr kumimoji="0" lang="zh-CN" altLang="en-US" sz="1800" b="0" i="0" u="none" strike="noStrike" kern="0" cap="none" spc="0" normalizeH="0" baseline="0" noProof="0" dirty="0">
              <a:ln>
                <a:noFill/>
              </a:ln>
              <a:solidFill>
                <a:srgbClr val="00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sz="4400" dirty="0">
                <a:solidFill>
                  <a:srgbClr val="0000FF"/>
                </a:solidFill>
                <a:effectLst/>
              </a:rPr>
              <a:t>第二范式</a:t>
            </a:r>
            <a:r>
              <a:rPr lang="en-US" altLang="zh-CN" sz="4000" dirty="0">
                <a:solidFill>
                  <a:srgbClr val="0000FF"/>
                </a:solidFill>
                <a:effectLst/>
                <a:latin typeface="Arial Black" panose="020B0A04020102020204" pitchFamily="34" charset="0"/>
              </a:rPr>
              <a:t>(2NF)</a:t>
            </a:r>
            <a:endParaRPr lang="zh-CN" altLang="en-US" dirty="0"/>
          </a:p>
        </p:txBody>
      </p:sp>
      <p:sp>
        <p:nvSpPr>
          <p:cNvPr id="5" name="Rectangle 3"/>
          <p:cNvSpPr>
            <a:spLocks noGrp="1" noChangeArrowheads="1"/>
          </p:cNvSpPr>
          <p:nvPr>
            <p:ph idx="1"/>
          </p:nvPr>
        </p:nvSpPr>
        <p:spPr>
          <a:ln cap="flat"/>
        </p:spPr>
        <p:txBody>
          <a:bodyPr>
            <a:normAutofit/>
          </a:bodyPr>
          <a:lstStyle/>
          <a:p>
            <a:pPr marL="609600" indent="-609600">
              <a:lnSpc>
                <a:spcPct val="90000"/>
              </a:lnSpc>
              <a:defRPr/>
            </a:pPr>
            <a:r>
              <a:rPr lang="zh-CN" altLang="en-US" sz="1800" b="1" dirty="0"/>
              <a:t>分解为</a:t>
            </a:r>
            <a:r>
              <a:rPr lang="en-US" altLang="zh-CN" sz="1800" b="1" dirty="0"/>
              <a:t>2NF</a:t>
            </a:r>
            <a:r>
              <a:rPr lang="zh-CN" altLang="en-US" sz="1800" b="1" dirty="0"/>
              <a:t>的方法：</a:t>
            </a:r>
            <a:endParaRPr lang="zh-CN" altLang="en-US" sz="1800" b="1" dirty="0"/>
          </a:p>
          <a:p>
            <a:pPr marL="990600" lvl="1" indent="-266700" algn="just">
              <a:lnSpc>
                <a:spcPct val="90000"/>
              </a:lnSpc>
              <a:defRPr/>
            </a:pPr>
            <a:r>
              <a:rPr lang="zh-CN" altLang="en-US" sz="1800" b="1" dirty="0"/>
              <a:t>把关系模式中对主码完全函数依赖的非主属性与决定它们的主码放在一个关系模式中。</a:t>
            </a:r>
            <a:endParaRPr lang="zh-CN" altLang="en-US" sz="1800" b="1" dirty="0">
              <a:latin typeface="Times New Roman" panose="02020603050405020304" pitchFamily="18" charset="0"/>
            </a:endParaRPr>
          </a:p>
          <a:p>
            <a:pPr marL="990600" lvl="1" indent="-266700" algn="just">
              <a:lnSpc>
                <a:spcPct val="90000"/>
              </a:lnSpc>
              <a:defRPr/>
            </a:pPr>
            <a:r>
              <a:rPr lang="zh-CN" altLang="en-US" sz="1800" b="1" dirty="0"/>
              <a:t>把对主码部分函数依赖的非主属性和决定它们的主属性放在一个关系模式中。</a:t>
            </a:r>
            <a:endParaRPr lang="zh-CN" altLang="en-US" sz="1800" b="1" dirty="0">
              <a:latin typeface="Times New Roman" panose="02020603050405020304" pitchFamily="18" charset="0"/>
            </a:endParaRPr>
          </a:p>
          <a:p>
            <a:pPr marL="990600" lvl="1" indent="-266700">
              <a:lnSpc>
                <a:spcPct val="90000"/>
              </a:lnSpc>
              <a:defRPr/>
            </a:pPr>
            <a:r>
              <a:rPr lang="zh-CN" altLang="en-US" sz="1800" b="1" dirty="0"/>
              <a:t>检查分解后的新模式，如果仍不是</a:t>
            </a:r>
            <a:r>
              <a:rPr lang="en-US" altLang="zh-CN" sz="1800" b="1" dirty="0"/>
              <a:t>2NF</a:t>
            </a:r>
            <a:r>
              <a:rPr lang="zh-CN" altLang="en-US" sz="1800" b="1" dirty="0"/>
              <a:t>，则继续按照前面的方法进行分解，直到达到要求。</a:t>
            </a:r>
            <a:endParaRPr lang="zh-CN" altLang="en-US" sz="1800" b="1" dirty="0"/>
          </a:p>
          <a:p>
            <a:pPr marL="990600" lvl="1" indent="-266700">
              <a:lnSpc>
                <a:spcPct val="90000"/>
              </a:lnSpc>
              <a:defRPr/>
            </a:pPr>
            <a:endParaRPr lang="zh-CN" altLang="en-US" sz="1800" b="1" dirty="0"/>
          </a:p>
          <a:p>
            <a:pPr marL="609600" indent="-609600">
              <a:lnSpc>
                <a:spcPct val="90000"/>
              </a:lnSpc>
              <a:defRPr/>
            </a:pPr>
            <a:r>
              <a:rPr lang="zh-CN" altLang="en-US" sz="1800" b="1" dirty="0"/>
              <a:t>关系模式</a:t>
            </a:r>
            <a:r>
              <a:rPr lang="en-US" altLang="zh-CN" sz="1800" b="1" dirty="0"/>
              <a:t>SCD</a:t>
            </a:r>
            <a:r>
              <a:rPr lang="zh-CN" altLang="en-US" sz="1800" b="1" dirty="0"/>
              <a:t>的分解结果如下：</a:t>
            </a:r>
            <a:endParaRPr lang="zh-CN" altLang="en-US" sz="1800" b="1" dirty="0"/>
          </a:p>
          <a:p>
            <a:pPr marL="990600" lvl="1" indent="-266700">
              <a:lnSpc>
                <a:spcPct val="90000"/>
              </a:lnSpc>
              <a:defRPr/>
            </a:pPr>
            <a:r>
              <a:rPr lang="en-US" altLang="zh-CN" sz="1800" b="1" dirty="0"/>
              <a:t>SC</a:t>
            </a:r>
            <a:r>
              <a:rPr lang="zh-CN" altLang="en-US" sz="1800" b="1" dirty="0"/>
              <a:t>（学号，课程号，成绩）</a:t>
            </a:r>
            <a:endParaRPr lang="zh-CN" altLang="en-US" sz="1800" b="1" dirty="0"/>
          </a:p>
          <a:p>
            <a:pPr marL="990600" lvl="1" indent="-266700">
              <a:lnSpc>
                <a:spcPct val="90000"/>
              </a:lnSpc>
              <a:defRPr/>
            </a:pPr>
            <a:r>
              <a:rPr lang="en-US" altLang="zh-CN" sz="1800" b="1" dirty="0"/>
              <a:t>SD</a:t>
            </a:r>
            <a:r>
              <a:rPr lang="zh-CN" altLang="en-US" sz="1800" b="1" dirty="0"/>
              <a:t>（学号，姓名，系名，系主任）</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linds(horizontal)">
                                      <p:cBhvr>
                                        <p:cTn id="7" dur="500"/>
                                        <p:tgtEl>
                                          <p:spTgt spid="5">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blinds(horizontal)">
                                      <p:cBhvr>
                                        <p:cTn id="1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60427150712"/>
  <p:tag name="MH_LIBRARY" val="CONTENTS"/>
  <p:tag name="MH_TYPE" val="ENTRY"/>
  <p:tag name="ID" val="545818"/>
  <p:tag name="MH_ORDER" val="1"/>
</p:tagLst>
</file>

<file path=ppt/tags/tag2.xml><?xml version="1.0" encoding="utf-8"?>
<p:tagLst xmlns:p="http://schemas.openxmlformats.org/presentationml/2006/main">
  <p:tag name="MH" val="20160427150712"/>
  <p:tag name="MH_LIBRARY" val="CONTENTS"/>
  <p:tag name="MH_TYPE" val="ENTRY"/>
  <p:tag name="ID" val="545818"/>
  <p:tag name="MH_ORDER" val="3"/>
</p:tagLst>
</file>

<file path=ppt/tags/tag3.xml><?xml version="1.0" encoding="utf-8"?>
<p:tagLst xmlns:p="http://schemas.openxmlformats.org/presentationml/2006/main">
  <p:tag name="MH" val="20160427150712"/>
  <p:tag name="MH_LIBRARY" val="CONTENTS"/>
  <p:tag name="MH_TYPE" val="ENTRY"/>
  <p:tag name="ID" val="545818"/>
  <p:tag name="MH_ORDER" val="4"/>
</p:tagLst>
</file>

<file path=ppt/tags/tag4.xml><?xml version="1.0" encoding="utf-8"?>
<p:tagLst xmlns:p="http://schemas.openxmlformats.org/presentationml/2006/main">
  <p:tag name="MH" val="20160427150712"/>
  <p:tag name="MH_LIBRARY" val="CONTENTS"/>
  <p:tag name="MH_TYPE" val="ENTRY"/>
  <p:tag name="ID" val="545818"/>
  <p:tag name="MH_ORDER" val="3"/>
</p:tagLst>
</file>

<file path=ppt/tags/tag5.xml><?xml version="1.0" encoding="utf-8"?>
<p:tagLst xmlns:p="http://schemas.openxmlformats.org/presentationml/2006/main">
  <p:tag name="KSO_WM_UNIT_TABLE_BEAUTIFY" val="smartTable{4809af28-23a2-47d7-96ad-6afa5ee934a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2921</Words>
  <Application>WPS 演示</Application>
  <PresentationFormat>自定义</PresentationFormat>
  <Paragraphs>411</Paragraphs>
  <Slides>17</Slides>
  <Notes>3</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17</vt:i4>
      </vt:variant>
    </vt:vector>
  </HeadingPairs>
  <TitlesOfParts>
    <vt:vector size="41" baseType="lpstr">
      <vt:lpstr>Arial</vt:lpstr>
      <vt:lpstr>宋体</vt:lpstr>
      <vt:lpstr>Wingdings</vt:lpstr>
      <vt:lpstr>Calibri</vt:lpstr>
      <vt:lpstr>Wingdings 3</vt:lpstr>
      <vt:lpstr>Verdana</vt:lpstr>
      <vt:lpstr>Wingdings 2</vt:lpstr>
      <vt:lpstr>等线</vt:lpstr>
      <vt:lpstr>微软雅黑</vt:lpstr>
      <vt:lpstr>Clear Sans Light</vt:lpstr>
      <vt:lpstr>Segoe Print</vt:lpstr>
      <vt:lpstr>Symbol</vt:lpstr>
      <vt:lpstr>Arial Black</vt:lpstr>
      <vt:lpstr>黑体</vt:lpstr>
      <vt:lpstr>Times New Roman</vt:lpstr>
      <vt:lpstr>华文琥珀</vt:lpstr>
      <vt:lpstr>Lucida Sans Unicode</vt:lpstr>
      <vt:lpstr>Arial Unicode MS</vt:lpstr>
      <vt:lpstr>Wingdings</vt:lpstr>
      <vt:lpstr>Arial</vt:lpstr>
      <vt:lpstr>MingLiU</vt:lpstr>
      <vt:lpstr>仿宋</vt:lpstr>
      <vt:lpstr>楷体</vt:lpstr>
      <vt:lpstr>聚合</vt:lpstr>
      <vt:lpstr>PowerPoint 演示文稿</vt:lpstr>
      <vt:lpstr>PowerPoint 演示文稿</vt:lpstr>
      <vt:lpstr>PowerPoint 演示文稿</vt:lpstr>
      <vt:lpstr>PowerPoint 演示文稿</vt:lpstr>
      <vt:lpstr>1.4 关系模式规范化</vt:lpstr>
      <vt:lpstr>第一范式(1NF)</vt:lpstr>
      <vt:lpstr>第一范式(1NF)</vt:lpstr>
      <vt:lpstr>第二范式(2NF)</vt:lpstr>
      <vt:lpstr>第二范式(2NF)</vt:lpstr>
      <vt:lpstr>第三范式(3NF)</vt:lpstr>
      <vt:lpstr>第三范式(3NF)</vt:lpstr>
      <vt:lpstr>1.4.4 增强第三范式（BCNF，Boyce-Codd Normal Form）</vt:lpstr>
      <vt:lpstr>PowerPoint 演示文稿</vt:lpstr>
      <vt:lpstr>PowerPoint 演示文稿</vt:lpstr>
      <vt:lpstr>PowerPoint 演示文稿</vt:lpstr>
      <vt:lpstr>【课外实践】</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cp:lastModifiedBy>剑光血影2</cp:lastModifiedBy>
  <cp:revision>48</cp:revision>
  <dcterms:created xsi:type="dcterms:W3CDTF">2017-06-22T09:46:00Z</dcterms:created>
  <dcterms:modified xsi:type="dcterms:W3CDTF">2020-02-29T11:01:36Z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