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2"/>
  </p:handoutMasterIdLst>
  <p:sldIdLst>
    <p:sldId id="257" r:id="rId3"/>
    <p:sldId id="258" r:id="rId5"/>
    <p:sldId id="322" r:id="rId6"/>
    <p:sldId id="445" r:id="rId7"/>
    <p:sldId id="446" r:id="rId8"/>
    <p:sldId id="447" r:id="rId9"/>
    <p:sldId id="448" r:id="rId10"/>
    <p:sldId id="362" r:id="rId11"/>
    <p:sldId id="363" r:id="rId12"/>
    <p:sldId id="402" r:id="rId13"/>
    <p:sldId id="405" r:id="rId14"/>
    <p:sldId id="404" r:id="rId15"/>
    <p:sldId id="403" r:id="rId16"/>
    <p:sldId id="407" r:id="rId17"/>
    <p:sldId id="408" r:id="rId18"/>
    <p:sldId id="406" r:id="rId19"/>
    <p:sldId id="411" r:id="rId20"/>
    <p:sldId id="412" r:id="rId21"/>
    <p:sldId id="410" r:id="rId22"/>
    <p:sldId id="409" r:id="rId23"/>
    <p:sldId id="417" r:id="rId24"/>
    <p:sldId id="413" r:id="rId25"/>
    <p:sldId id="414" r:id="rId26"/>
    <p:sldId id="415" r:id="rId27"/>
    <p:sldId id="418" r:id="rId28"/>
    <p:sldId id="419" r:id="rId29"/>
    <p:sldId id="420" r:id="rId30"/>
    <p:sldId id="416" r:id="rId31"/>
    <p:sldId id="421" r:id="rId32"/>
    <p:sldId id="422" r:id="rId33"/>
    <p:sldId id="423" r:id="rId34"/>
    <p:sldId id="426" r:id="rId35"/>
    <p:sldId id="427" r:id="rId36"/>
    <p:sldId id="424" r:id="rId37"/>
    <p:sldId id="428" r:id="rId38"/>
    <p:sldId id="429" r:id="rId39"/>
    <p:sldId id="431" r:id="rId40"/>
    <p:sldId id="432" r:id="rId41"/>
    <p:sldId id="430" r:id="rId42"/>
    <p:sldId id="433" r:id="rId43"/>
    <p:sldId id="425" r:id="rId44"/>
    <p:sldId id="436" r:id="rId45"/>
    <p:sldId id="435" r:id="rId46"/>
    <p:sldId id="434" r:id="rId47"/>
    <p:sldId id="438" r:id="rId48"/>
    <p:sldId id="439" r:id="rId49"/>
    <p:sldId id="399" r:id="rId50"/>
    <p:sldId id="336" r:id="rId51"/>
  </p:sldIdLst>
  <p:sldSz cx="9144000" cy="514477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BBE6"/>
    <a:srgbClr val="EC61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84" autoAdjust="0"/>
    <p:restoredTop sz="94660"/>
  </p:normalViewPr>
  <p:slideViewPr>
    <p:cSldViewPr snapToGrid="0">
      <p:cViewPr varScale="1">
        <p:scale>
          <a:sx n="89" d="100"/>
          <a:sy n="89" d="100"/>
        </p:scale>
        <p:origin x="504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4" d="100"/>
        <a:sy n="54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2808" y="7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5" Type="http://schemas.openxmlformats.org/officeDocument/2006/relationships/tableStyles" Target="tableStyles.xml"/><Relationship Id="rId54" Type="http://schemas.openxmlformats.org/officeDocument/2006/relationships/viewProps" Target="viewProps.xml"/><Relationship Id="rId53" Type="http://schemas.openxmlformats.org/officeDocument/2006/relationships/presProps" Target="presProps.xml"/><Relationship Id="rId52" Type="http://schemas.openxmlformats.org/officeDocument/2006/relationships/handoutMaster" Target="handoutMasters/handoutMaster1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28F0348-EDBC-4C79-BD13-0D73DC56D530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6CBC975E-624D-4D21-9BC9-0A36EB6955CD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6356DF9-DDDA-4B7A-9322-81DB99D39756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fld id="{1B1B307D-0303-4F53-B1A8-026D49FDF3B9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7388" y="1143000"/>
            <a:ext cx="5483225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sz="900">
                <a:solidFill>
                  <a:schemeClr val="tx1"/>
                </a:solidFill>
                <a:latin typeface="等线" panose="02010600030101010101" pitchFamily="2" charset="-122"/>
              </a:defRPr>
            </a:lvl1pPr>
            <a:lvl2pPr marL="742950" indent="-285750" defTabSz="457200">
              <a:defRPr sz="900">
                <a:solidFill>
                  <a:schemeClr val="tx1"/>
                </a:solidFill>
                <a:latin typeface="等线" panose="02010600030101010101" pitchFamily="2" charset="-122"/>
              </a:defRPr>
            </a:lvl2pPr>
            <a:lvl3pPr marL="1143000" indent="-228600" defTabSz="457200">
              <a:defRPr sz="900">
                <a:solidFill>
                  <a:schemeClr val="tx1"/>
                </a:solidFill>
                <a:latin typeface="等线" panose="02010600030101010101" pitchFamily="2" charset="-122"/>
              </a:defRPr>
            </a:lvl3pPr>
            <a:lvl4pPr marL="1600200" indent="-228600" defTabSz="457200">
              <a:defRPr sz="900">
                <a:solidFill>
                  <a:schemeClr val="tx1"/>
                </a:solidFill>
                <a:latin typeface="等线" panose="02010600030101010101" pitchFamily="2" charset="-122"/>
              </a:defRPr>
            </a:lvl4pPr>
            <a:lvl5pPr marL="2057400" indent="-228600" defTabSz="457200">
              <a:defRPr sz="900">
                <a:solidFill>
                  <a:schemeClr val="tx1"/>
                </a:solidFill>
                <a:latin typeface="等线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等线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等线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等线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等线" panose="02010600030101010101" pitchFamily="2" charset="-122"/>
              </a:defRPr>
            </a:lvl9pPr>
          </a:lstStyle>
          <a:p>
            <a:fld id="{A31CD87F-3588-49D7-ADE2-FF6467C37D23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7388" y="1143000"/>
            <a:ext cx="5483225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sz="900">
                <a:solidFill>
                  <a:schemeClr val="tx1"/>
                </a:solidFill>
                <a:latin typeface="等线" panose="02010600030101010101" pitchFamily="2" charset="-122"/>
              </a:defRPr>
            </a:lvl1pPr>
            <a:lvl2pPr marL="742950" indent="-285750" defTabSz="457200">
              <a:defRPr sz="900">
                <a:solidFill>
                  <a:schemeClr val="tx1"/>
                </a:solidFill>
                <a:latin typeface="等线" panose="02010600030101010101" pitchFamily="2" charset="-122"/>
              </a:defRPr>
            </a:lvl2pPr>
            <a:lvl3pPr marL="1143000" indent="-228600" defTabSz="457200">
              <a:defRPr sz="900">
                <a:solidFill>
                  <a:schemeClr val="tx1"/>
                </a:solidFill>
                <a:latin typeface="等线" panose="02010600030101010101" pitchFamily="2" charset="-122"/>
              </a:defRPr>
            </a:lvl3pPr>
            <a:lvl4pPr marL="1600200" indent="-228600" defTabSz="457200">
              <a:defRPr sz="900">
                <a:solidFill>
                  <a:schemeClr val="tx1"/>
                </a:solidFill>
                <a:latin typeface="等线" panose="02010600030101010101" pitchFamily="2" charset="-122"/>
              </a:defRPr>
            </a:lvl4pPr>
            <a:lvl5pPr marL="2057400" indent="-228600" defTabSz="457200">
              <a:defRPr sz="900">
                <a:solidFill>
                  <a:schemeClr val="tx1"/>
                </a:solidFill>
                <a:latin typeface="等线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等线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等线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等线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等线" panose="02010600030101010101" pitchFamily="2" charset="-122"/>
              </a:defRPr>
            </a:lvl9pPr>
          </a:lstStyle>
          <a:p>
            <a:fld id="{615FF4F5-9371-476A-BE04-93AB41AD12A4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7388" y="1143000"/>
            <a:ext cx="5483225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sz="900">
                <a:solidFill>
                  <a:schemeClr val="tx1"/>
                </a:solidFill>
                <a:latin typeface="等线" panose="02010600030101010101" pitchFamily="2" charset="-122"/>
              </a:defRPr>
            </a:lvl1pPr>
            <a:lvl2pPr marL="742950" indent="-285750" defTabSz="457200">
              <a:defRPr sz="900">
                <a:solidFill>
                  <a:schemeClr val="tx1"/>
                </a:solidFill>
                <a:latin typeface="等线" panose="02010600030101010101" pitchFamily="2" charset="-122"/>
              </a:defRPr>
            </a:lvl2pPr>
            <a:lvl3pPr marL="1143000" indent="-228600" defTabSz="457200">
              <a:defRPr sz="900">
                <a:solidFill>
                  <a:schemeClr val="tx1"/>
                </a:solidFill>
                <a:latin typeface="等线" panose="02010600030101010101" pitchFamily="2" charset="-122"/>
              </a:defRPr>
            </a:lvl3pPr>
            <a:lvl4pPr marL="1600200" indent="-228600" defTabSz="457200">
              <a:defRPr sz="900">
                <a:solidFill>
                  <a:schemeClr val="tx1"/>
                </a:solidFill>
                <a:latin typeface="等线" panose="02010600030101010101" pitchFamily="2" charset="-122"/>
              </a:defRPr>
            </a:lvl4pPr>
            <a:lvl5pPr marL="2057400" indent="-228600" defTabSz="457200">
              <a:defRPr sz="900">
                <a:solidFill>
                  <a:schemeClr val="tx1"/>
                </a:solidFill>
                <a:latin typeface="等线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等线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等线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等线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等线" panose="02010600030101010101" pitchFamily="2" charset="-122"/>
              </a:defRPr>
            </a:lvl9pPr>
          </a:lstStyle>
          <a:p>
            <a:fld id="{E7DBBCCF-BC77-45AE-A54B-CC24FCD3591A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349919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314857"/>
            <a:ext cx="7772400" cy="1372744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2709541"/>
            <a:ext cx="7772400" cy="900056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3715898"/>
            <a:ext cx="9147765" cy="1434509"/>
            <a:chOff x="-3765" y="4832896"/>
            <a:chExt cx="9147765" cy="2032192"/>
          </a:xfrm>
        </p:grpSpPr>
        <p:sp>
          <p:nvSpPr>
            <p:cNvPr id="7" name="任意多边形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5E124E7-17E9-4D82-BE90-ED58B487BE81}" type="datetime1">
              <a:rPr lang="zh-CN" altLang="en-US" smtClean="0"/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EEFFB48-3C70-474D-87EA-79DA1E55DA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11341"/>
            <a:ext cx="8229600" cy="3290569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C98A37-525A-4EB1-BC0F-5DCE68399ED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14CF-40F9-4E8E-9F52-3AFA34CBBB05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231776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06045"/>
            <a:ext cx="1777470" cy="4195866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44"/>
            <a:ext cx="6324600" cy="419586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95DA99-E6B6-4EDF-9388-C0CF1027696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41F1D-E065-463C-9CB9-DB4BFB2463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231776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3 New 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231776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231776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231776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231776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231776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231776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29330B0-B26C-484E-AA17-842CBA519CDE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F6F033-B35E-4DD3-99D3-3F5E451610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231776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30A85E2-EFA6-4092-838D-DDE076E64B21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108226-9618-4D5E-A38F-F652B461696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169937-4220-4487-BFE4-1694849C45C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D1B4-357C-414B-A7CB-6DB8941E1ADE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231776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6D613C4-9262-46AF-A451-7E1F5B114480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205924-4EB0-487B-B391-C8F0F4C8E38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231776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FF4AC5A-7E8B-4EF8-ACB7-74F8E6CEE484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D7D8DA-9682-4F1B-9951-8449EC3D79D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231776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73FDDB4-EC27-4287-9872-9F29EA09F8A8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DF4F02-2D59-4C93-B335-5716A3EC578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795031"/>
            <a:ext cx="7772400" cy="1372023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199464"/>
            <a:ext cx="4572000" cy="1091503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4E1BBC1-604F-4E19-810F-26B038F8022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547A-7B02-4894-A4A2-70FA01857AC8}" type="slidenum">
              <a:rPr lang="zh-CN" altLang="en-US" smtClean="0"/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2254801"/>
            <a:ext cx="182880" cy="171503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2254801"/>
            <a:ext cx="182880" cy="171503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11340"/>
            <a:ext cx="4038600" cy="3395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11340"/>
            <a:ext cx="4038600" cy="3395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B9877-51CA-43BC-9F11-FD08DB65AB65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08DEB-06FB-4257-8CF4-84950F1EA243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231776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851"/>
            <a:ext cx="8229600" cy="857515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4058904"/>
            <a:ext cx="4040188" cy="571676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9" y="4058904"/>
            <a:ext cx="4041775" cy="571676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083556"/>
            <a:ext cx="4040188" cy="2957235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083556"/>
            <a:ext cx="4041775" cy="2957235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FDD104-F6A8-45DC-9218-9F1C4298A75B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6D3E-C650-4497-AEA9-F11572F1F9FE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231776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00B030-8F77-4C0E-94AE-1D2F6E500E51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F5A74-D84F-47B6-8B93-3B8945278773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231776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0428EF-A435-4C19-A83A-DCD493592CA2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30D6-B572-4D6D-8939-EB6B49B081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3658729"/>
            <a:ext cx="7481776" cy="343006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4017566"/>
            <a:ext cx="3974592" cy="686012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05803"/>
            <a:ext cx="7479792" cy="343005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4807442"/>
            <a:ext cx="1920240" cy="274405"/>
          </a:xfrm>
        </p:spPr>
        <p:txBody>
          <a:bodyPr/>
          <a:lstStyle/>
          <a:p>
            <a:pPr>
              <a:defRPr/>
            </a:pPr>
            <a:fld id="{0E4E7EA8-1628-4934-820D-08E2A0844253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AA01C-53FA-4846-B136-E4938FC79375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231776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4083812"/>
            <a:ext cx="7162800" cy="486324"/>
          </a:xfrm>
          <a:noFill/>
        </p:spPr>
        <p:txBody>
          <a:bodyPr lIns="91440" tIns="0" rIns="91440" anchor="t"/>
          <a:lstStyle>
            <a:lvl1pPr marL="0" marR="18415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42520"/>
            <a:ext cx="8686800" cy="3292856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DE5B012-8FC7-4636-857B-1023B09E85B1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5" y="4807442"/>
            <a:ext cx="2350681" cy="27392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27C45C5-C209-4CAA-B794-49BD90ED741D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3649968"/>
            <a:ext cx="8075432" cy="42213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/>
          <p:nvPr/>
        </p:nvSpPr>
        <p:spPr bwMode="auto">
          <a:xfrm>
            <a:off x="499273" y="4460079"/>
            <a:ext cx="4940624" cy="6910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/>
          <p:nvPr/>
        </p:nvSpPr>
        <p:spPr bwMode="auto">
          <a:xfrm>
            <a:off x="485717" y="4455633"/>
            <a:ext cx="3690451" cy="700304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/>
          <p:nvPr/>
        </p:nvSpPr>
        <p:spPr bwMode="auto">
          <a:xfrm>
            <a:off x="-6042" y="4344782"/>
            <a:ext cx="3402314" cy="810901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4342144"/>
            <a:ext cx="3405509" cy="813538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3742486"/>
            <a:ext cx="182880" cy="171503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3742486"/>
            <a:ext cx="182880" cy="171503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4" name="矩形 13"/>
          <p:cNvSpPr/>
          <p:nvPr userDrawn="1"/>
        </p:nvSpPr>
        <p:spPr>
          <a:xfrm>
            <a:off x="0" y="231776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4" Type="http://schemas.openxmlformats.org/officeDocument/2006/relationships/theme" Target="../theme/theme1.xml"/><Relationship Id="rId23" Type="http://schemas.openxmlformats.org/officeDocument/2006/relationships/image" Target="../media/image1.jpeg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/>
          <p:nvPr/>
        </p:nvSpPr>
        <p:spPr bwMode="auto">
          <a:xfrm>
            <a:off x="499273" y="4460079"/>
            <a:ext cx="4940624" cy="6910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/>
          <p:nvPr/>
        </p:nvSpPr>
        <p:spPr bwMode="auto">
          <a:xfrm>
            <a:off x="485717" y="4455633"/>
            <a:ext cx="3690451" cy="700304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/>
          <p:nvPr/>
        </p:nvSpPr>
        <p:spPr bwMode="auto">
          <a:xfrm>
            <a:off x="-6042" y="4344782"/>
            <a:ext cx="3402314" cy="810901"/>
          </a:xfrm>
          <a:prstGeom prst="rtTriangle">
            <a:avLst/>
          </a:prstGeom>
          <a:blipFill>
            <a:blip r:embed="rId2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4342144"/>
            <a:ext cx="3405509" cy="813538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06043"/>
            <a:ext cx="8229600" cy="857515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111340"/>
            <a:ext cx="8229600" cy="33955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  <a:p>
            <a:pPr lvl="1" eaLnBrk="1" latinLnBrk="0" hangingPunct="1"/>
            <a:r>
              <a:rPr kumimoji="0" lang="zh-CN" altLang="en-US"/>
              <a:t>第二级</a:t>
            </a:r>
            <a:endParaRPr kumimoji="0" lang="zh-CN" altLang="en-US"/>
          </a:p>
          <a:p>
            <a:pPr lvl="2" eaLnBrk="1" latinLnBrk="0" hangingPunct="1"/>
            <a:r>
              <a:rPr kumimoji="0" lang="zh-CN" altLang="en-US"/>
              <a:t>第三级</a:t>
            </a:r>
            <a:endParaRPr kumimoji="0" lang="zh-CN" altLang="en-US"/>
          </a:p>
          <a:p>
            <a:pPr lvl="3" eaLnBrk="1" latinLnBrk="0" hangingPunct="1"/>
            <a:r>
              <a:rPr kumimoji="0" lang="zh-CN" altLang="en-US"/>
              <a:t>第四级</a:t>
            </a:r>
            <a:endParaRPr kumimoji="0" lang="zh-CN" altLang="en-US"/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4807442"/>
            <a:ext cx="1920240" cy="27440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595DA99-E6B6-4EDF-9388-C0CF10276961}" type="datetime1">
              <a:rPr lang="zh-CN" altLang="en-US" smtClean="0"/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5" y="4807442"/>
            <a:ext cx="2350681" cy="273928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4807442"/>
            <a:ext cx="365760" cy="273928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64E41F1D-E065-463C-9CB9-DB4BFB24638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665" indent="-228600" algn="l" rtl="0" eaLnBrk="1" latinLnBrk="0" hangingPunct="1">
        <a:spcBef>
          <a:spcPts val="325"/>
        </a:spcBef>
        <a:buClr>
          <a:schemeClr val="accent1"/>
        </a:buClr>
        <a:buFont typeface="Verdana" panose="020B0604030504040204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790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slide" Target="slide48.xml"/><Relationship Id="rId3" Type="http://schemas.openxmlformats.org/officeDocument/2006/relationships/tags" Target="../tags/tag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file:///C:\Users\Administrator\AppData\Roaming\Tencent\Users\627209720\QQ\WinTemp\RichOle\N4VDUG%25R3N_S6%7d%5b%5b8B)4VQM.png" TargetMode="Externa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file:///C:\Users\Administrator\AppData\Roaming\Tencent\Users\627209720\QQ\WinTemp\RichOle\F99K7HT)J%25FP%251~AK)UDYH4.png" TargetMode="Externa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file:///C:\Users\Administrator\AppData\Roaming\Tencent\Users\627209720\QQ\WinTemp\RichOle\1T%5dH%5dN%25T$%5bVWANW0P(31S%7d4.png" TargetMode="Externa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file:///C:\Users\Administrator\AppData\Roaming\Tencent\Users\627209720\QQ\WinTemp\RichOle\%5d%25P6MUVWSV%5b$NFE3O%25J~%5bEH.png" TargetMode="Externa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file:///C:\Users\Administrator\AppData\Roaming\Tencent\Users\627209720\QQ\WinTemp\RichOle\%5bFIVM@%7b~%5bAF9SDR%60YU%5b%5dJAX.png" TargetMode="External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file:///C:\Users\Administrator\AppData\Roaming\Tencent\Users\627209720\QQ\WinTemp\RichOle\4P9G6%7bZEO%7dAACJA2XZ1NH8S.png" TargetMode="External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9.png"/><Relationship Id="rId2" Type="http://schemas.openxmlformats.org/officeDocument/2006/relationships/image" Target="file:///C:\Users\Administrator\AppData\Roaming\Tencent\Users\627209720\QQ\WinTemp\RichOle\O$8T9DK~CLB4@QO%60FZYDUUH.png" TargetMode="External"/><Relationship Id="rId1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file:///C:\Users\Administrator\AppData\Roaming\Tencent\Users\627209720\QQ\WinTemp\RichOle\D%7b1C)RA%25GPI%6094SWPI@%7d%60_E.png" TargetMode="External"/><Relationship Id="rId1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file:///C:\Users\Administrator\AppData\Roaming\Tencent\Users\627209720\QQ\WinTemp\RichOle\S5_RZ%5bNCS09E6X%5bC7%25U98%60T.png" TargetMode="External"/><Relationship Id="rId1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file:///C:\Users\Administrator\AppData\Roaming\Tencent\Users\627209720\QQ\WinTemp\RichOle\BHTPG_8E3%7dQXYX63NFG6ZOW.png" TargetMode="External"/><Relationship Id="rId1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file:///C:\Users\Administrator\AppData\Roaming\Tencent\Users\627209720\QQ\WinTemp\RichOle\%7b9ZE7$@QOS_P%60PJM0B2$)%5d0.png" TargetMode="External"/><Relationship Id="rId1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file:///C:\Users\Administrator\AppData\Roaming\Tencent\Users\627209720\QQ\WinTemp\RichOle\L(DOT6(H)2Q)D0@0(5F%7bLFY.png" TargetMode="External"/><Relationship Id="rId1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5.png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://lib.csdn.net/base/dotnet" TargetMode="External"/><Relationship Id="rId3" Type="http://schemas.openxmlformats.org/officeDocument/2006/relationships/hyperlink" Target="http://lib.csdn.net/base/hadoop" TargetMode="External"/><Relationship Id="rId2" Type="http://schemas.openxmlformats.org/officeDocument/2006/relationships/hyperlink" Target="http://lib.csdn.net/base/architecture" TargetMode="External"/><Relationship Id="rId1" Type="http://schemas.openxmlformats.org/officeDocument/2006/relationships/hyperlink" Target="http://lib.csdn.net/base/php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hyperlink" Target="https://dev.mysql.com/downloads/mysq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月亮门 moon gate">
            <a:hlinkClick r:id="" action="ppaction://media"/>
          </p:cNvPr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0875" y="1293814"/>
            <a:ext cx="5730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114804" y="1903412"/>
            <a:ext cx="4856205" cy="117724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zh-CN" sz="3600" dirty="0"/>
              <a:t>第</a:t>
            </a:r>
            <a:r>
              <a:rPr lang="en-US" altLang="zh-CN" sz="3600" dirty="0"/>
              <a:t>2 </a:t>
            </a:r>
            <a:r>
              <a:rPr lang="zh-CN" altLang="zh-CN" sz="3600" dirty="0"/>
              <a:t>章</a:t>
            </a:r>
            <a:r>
              <a:rPr lang="en-US" altLang="zh-CN" sz="3600" dirty="0"/>
              <a:t>  MySQL</a:t>
            </a:r>
            <a:r>
              <a:rPr lang="zh-CN" altLang="zh-CN" sz="3600" dirty="0"/>
              <a:t>的安装与配置</a:t>
            </a:r>
            <a:endParaRPr lang="zh-CN" altLang="zh-CN" sz="3600" b="1" dirty="0"/>
          </a:p>
        </p:txBody>
      </p:sp>
      <p:pic>
        <p:nvPicPr>
          <p:cNvPr id="25604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6063" y="477840"/>
            <a:ext cx="4360863" cy="435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/>
          <p:cNvSpPr txBox="1"/>
          <p:nvPr/>
        </p:nvSpPr>
        <p:spPr>
          <a:xfrm>
            <a:off x="4040188" y="2870201"/>
            <a:ext cx="3949700" cy="622300"/>
          </a:xfrm>
          <a:prstGeom prst="rect">
            <a:avLst/>
          </a:prstGeom>
          <a:noFill/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 Light" pitchFamily="34" charset="0"/>
              </a:rPr>
              <a:t>演讲人：</a:t>
            </a:r>
            <a:r>
              <a:rPr lang="zh-CN" sz="24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 Light" pitchFamily="34" charset="0"/>
              </a:rPr>
              <a:t>陈秋劲</a:t>
            </a:r>
            <a:endParaRPr lang="zh-CN" sz="2400" b="1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itchFamily="34" charset="0"/>
            </a:endParaRPr>
          </a:p>
        </p:txBody>
      </p:sp>
      <p:sp>
        <p:nvSpPr>
          <p:cNvPr id="9" name="MH_Entry_1"/>
          <p:cNvSpPr txBox="1"/>
          <p:nvPr>
            <p:custDataLst>
              <p:tags r:id="rId3"/>
            </p:custDataLst>
          </p:nvPr>
        </p:nvSpPr>
        <p:spPr>
          <a:xfrm>
            <a:off x="4114800" y="477838"/>
            <a:ext cx="5029200" cy="55562"/>
          </a:xfrm>
          <a:custGeom>
            <a:avLst/>
            <a:gdLst>
              <a:gd name="connsiteX0" fmla="*/ 0 w 2773194"/>
              <a:gd name="connsiteY0" fmla="*/ 0 h 253350"/>
              <a:gd name="connsiteX1" fmla="*/ 2508325 w 2773194"/>
              <a:gd name="connsiteY1" fmla="*/ 0 h 253350"/>
              <a:gd name="connsiteX2" fmla="*/ 2773194 w 2773194"/>
              <a:gd name="connsiteY2" fmla="*/ 253350 h 253350"/>
              <a:gd name="connsiteX3" fmla="*/ 0 w 2773194"/>
              <a:gd name="connsiteY3" fmla="*/ 253350 h 25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3194" h="253350">
                <a:moveTo>
                  <a:pt x="0" y="0"/>
                </a:moveTo>
                <a:lnTo>
                  <a:pt x="2508325" y="0"/>
                </a:lnTo>
                <a:lnTo>
                  <a:pt x="2773194" y="253350"/>
                </a:lnTo>
                <a:lnTo>
                  <a:pt x="0" y="253350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lIns="54000" tIns="0" rIns="216000" bIns="0"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607" name="MH_Entry_3">
            <a:hlinkClick r:id="rId4" action="ppaction://hlinksldjump"/>
          </p:cNvPr>
          <p:cNvSpPr/>
          <p:nvPr>
            <p:custDataLst>
              <p:tags r:id="rId5"/>
            </p:custDataLst>
          </p:nvPr>
        </p:nvSpPr>
        <p:spPr bwMode="auto">
          <a:xfrm>
            <a:off x="4114800" y="660402"/>
            <a:ext cx="5029200" cy="55563"/>
          </a:xfrm>
          <a:custGeom>
            <a:avLst/>
            <a:gdLst>
              <a:gd name="T0" fmla="*/ 0 w 2773194"/>
              <a:gd name="T1" fmla="*/ 0 h 253350"/>
              <a:gd name="T2" fmla="*/ 3548515 w 2773194"/>
              <a:gd name="T3" fmla="*/ 0 h 253350"/>
              <a:gd name="T4" fmla="*/ 3923225 w 2773194"/>
              <a:gd name="T5" fmla="*/ 4168 h 253350"/>
              <a:gd name="T6" fmla="*/ 0 w 2773194"/>
              <a:gd name="T7" fmla="*/ 4168 h 253350"/>
              <a:gd name="T8" fmla="*/ 0 60000 65536"/>
              <a:gd name="T9" fmla="*/ 0 60000 65536"/>
              <a:gd name="T10" fmla="*/ 0 60000 65536"/>
              <a:gd name="T11" fmla="*/ 0 60000 65536"/>
              <a:gd name="T12" fmla="*/ 0 w 2773194"/>
              <a:gd name="T13" fmla="*/ 0 h 253350"/>
              <a:gd name="T14" fmla="*/ 2773194 w 2773194"/>
              <a:gd name="T15" fmla="*/ 253350 h 2533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73194" h="253350">
                <a:moveTo>
                  <a:pt x="0" y="0"/>
                </a:moveTo>
                <a:lnTo>
                  <a:pt x="2508325" y="0"/>
                </a:lnTo>
                <a:lnTo>
                  <a:pt x="2773194" y="253350"/>
                </a:lnTo>
                <a:lnTo>
                  <a:pt x="0" y="253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miter lim="800000"/>
          </a:ln>
        </p:spPr>
        <p:txBody>
          <a:bodyPr lIns="54000" tIns="0" rIns="216000" bIns="0" anchor="ctr"/>
          <a:lstStyle/>
          <a:p>
            <a:endParaRPr lang="zh-CN" altLang="en-US"/>
          </a:p>
        </p:txBody>
      </p:sp>
      <p:sp>
        <p:nvSpPr>
          <p:cNvPr id="25608" name="MH_Entry_4"/>
          <p:cNvSpPr/>
          <p:nvPr>
            <p:custDataLst>
              <p:tags r:id="rId6"/>
            </p:custDataLst>
          </p:nvPr>
        </p:nvSpPr>
        <p:spPr bwMode="auto">
          <a:xfrm>
            <a:off x="4114800" y="4116388"/>
            <a:ext cx="5029200" cy="57150"/>
          </a:xfrm>
          <a:custGeom>
            <a:avLst/>
            <a:gdLst>
              <a:gd name="T0" fmla="*/ 0 w 2773194"/>
              <a:gd name="T1" fmla="*/ 0 h 253350"/>
              <a:gd name="T2" fmla="*/ 3548515 w 2773194"/>
              <a:gd name="T3" fmla="*/ 0 h 253350"/>
              <a:gd name="T4" fmla="*/ 3923225 w 2773194"/>
              <a:gd name="T5" fmla="*/ 4409 h 253350"/>
              <a:gd name="T6" fmla="*/ 0 w 2773194"/>
              <a:gd name="T7" fmla="*/ 4409 h 253350"/>
              <a:gd name="T8" fmla="*/ 0 60000 65536"/>
              <a:gd name="T9" fmla="*/ 0 60000 65536"/>
              <a:gd name="T10" fmla="*/ 0 60000 65536"/>
              <a:gd name="T11" fmla="*/ 0 60000 65536"/>
              <a:gd name="T12" fmla="*/ 0 w 2773194"/>
              <a:gd name="T13" fmla="*/ 0 h 253350"/>
              <a:gd name="T14" fmla="*/ 2773194 w 2773194"/>
              <a:gd name="T15" fmla="*/ 253350 h 2533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73194" h="253350">
                <a:moveTo>
                  <a:pt x="0" y="0"/>
                </a:moveTo>
                <a:lnTo>
                  <a:pt x="2508325" y="0"/>
                </a:lnTo>
                <a:lnTo>
                  <a:pt x="2773194" y="253350"/>
                </a:lnTo>
                <a:lnTo>
                  <a:pt x="0" y="253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miter lim="800000"/>
          </a:ln>
        </p:spPr>
        <p:txBody>
          <a:bodyPr lIns="54000" tIns="0" rIns="216000" bIns="0" anchor="ctr"/>
          <a:lstStyle/>
          <a:p>
            <a:endParaRPr lang="zh-CN" altLang="en-US"/>
          </a:p>
        </p:txBody>
      </p:sp>
      <p:sp>
        <p:nvSpPr>
          <p:cNvPr id="25609" name="MH_Entry_3">
            <a:hlinkClick r:id="rId4" action="ppaction://hlinksldjump"/>
          </p:cNvPr>
          <p:cNvSpPr/>
          <p:nvPr>
            <p:custDataLst>
              <p:tags r:id="rId7"/>
            </p:custDataLst>
          </p:nvPr>
        </p:nvSpPr>
        <p:spPr bwMode="auto">
          <a:xfrm>
            <a:off x="4114800" y="4300538"/>
            <a:ext cx="5029200" cy="55562"/>
          </a:xfrm>
          <a:custGeom>
            <a:avLst/>
            <a:gdLst>
              <a:gd name="T0" fmla="*/ 0 w 2773194"/>
              <a:gd name="T1" fmla="*/ 0 h 253350"/>
              <a:gd name="T2" fmla="*/ 3548515 w 2773194"/>
              <a:gd name="T3" fmla="*/ 0 h 253350"/>
              <a:gd name="T4" fmla="*/ 3923225 w 2773194"/>
              <a:gd name="T5" fmla="*/ 4168 h 253350"/>
              <a:gd name="T6" fmla="*/ 0 w 2773194"/>
              <a:gd name="T7" fmla="*/ 4168 h 253350"/>
              <a:gd name="T8" fmla="*/ 0 60000 65536"/>
              <a:gd name="T9" fmla="*/ 0 60000 65536"/>
              <a:gd name="T10" fmla="*/ 0 60000 65536"/>
              <a:gd name="T11" fmla="*/ 0 60000 65536"/>
              <a:gd name="T12" fmla="*/ 0 w 2773194"/>
              <a:gd name="T13" fmla="*/ 0 h 253350"/>
              <a:gd name="T14" fmla="*/ 2773194 w 2773194"/>
              <a:gd name="T15" fmla="*/ 253350 h 2533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73194" h="253350">
                <a:moveTo>
                  <a:pt x="0" y="0"/>
                </a:moveTo>
                <a:lnTo>
                  <a:pt x="2508325" y="0"/>
                </a:lnTo>
                <a:lnTo>
                  <a:pt x="2773194" y="253350"/>
                </a:lnTo>
                <a:lnTo>
                  <a:pt x="0" y="253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miter lim="800000"/>
          </a:ln>
        </p:spPr>
        <p:txBody>
          <a:bodyPr lIns="54000" tIns="0" rIns="216000" bIns="0" anchor="ctr"/>
          <a:lstStyle/>
          <a:p>
            <a:endParaRPr lang="zh-CN" altLang="en-US"/>
          </a:p>
        </p:txBody>
      </p:sp>
      <p:sp>
        <p:nvSpPr>
          <p:cNvPr id="25610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08E46018-1C93-4F60-AC95-B4AE4F26A491}" type="slidenum">
              <a:rPr lang="zh-CN" altLang="en-US">
                <a:solidFill>
                  <a:srgbClr val="898989"/>
                </a:solidFill>
                <a:ea typeface="等线" panose="02010600030101010101" pitchFamily="2" charset="-122"/>
              </a:rPr>
            </a:fld>
            <a:endParaRPr lang="zh-CN" altLang="en-US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30D6-B572-4D6D-8939-EB6B49B08139}" type="slidenum">
              <a:rPr lang="zh-CN" altLang="en-US" smtClean="0"/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35" y="401320"/>
            <a:ext cx="52705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1968181" y="3607275"/>
            <a:ext cx="66794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可以去</a:t>
            </a:r>
            <a:r>
              <a:rPr lang="zh-CN" alt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点击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up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注册一个免费的帐户，这样能够：快速访问</a:t>
            </a:r>
            <a:r>
              <a:rPr lang="en-US" altLang="zh-CN" kern="100" dirty="0">
                <a:latin typeface="Times New Roman" panose="02020603050405020304" pitchFamily="18" charset="0"/>
              </a:rPr>
              <a:t>MySQL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软件，下载白皮书和演示文稿，在</a:t>
            </a:r>
            <a:r>
              <a:rPr lang="en-US" altLang="zh-CN" kern="100" dirty="0">
                <a:latin typeface="Times New Roman" panose="02020603050405020304" pitchFamily="18" charset="0"/>
              </a:rPr>
              <a:t>MySQL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的论坛发帖，</a:t>
            </a:r>
            <a:r>
              <a:rPr lang="en-US" altLang="zh-CN" kern="100" dirty="0">
                <a:latin typeface="Times New Roman" panose="02020603050405020304" pitchFamily="18" charset="0"/>
              </a:rPr>
              <a:t> MySQL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kern="100" dirty="0">
                <a:latin typeface="Times New Roman" panose="02020603050405020304" pitchFamily="18" charset="0"/>
              </a:rPr>
              <a:t>bug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报告、缺陷跟踪系统等。在此直接单击“</a:t>
            </a:r>
            <a:r>
              <a:rPr lang="en-US" altLang="zh-CN" kern="100" dirty="0">
                <a:latin typeface="Times New Roman" panose="02020603050405020304" pitchFamily="18" charset="0"/>
              </a:rPr>
              <a:t>No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thanks,just</a:t>
            </a:r>
            <a:r>
              <a:rPr lang="en-US" altLang="zh-CN" kern="100" dirty="0">
                <a:latin typeface="Times New Roman" panose="02020603050405020304" pitchFamily="18" charset="0"/>
              </a:rPr>
              <a:t> start my download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”开始下载</a:t>
            </a:r>
            <a:r>
              <a:rPr lang="en-US" altLang="zh-CN" kern="100" dirty="0">
                <a:latin typeface="Times New Roman" panose="02020603050405020304" pitchFamily="18" charset="0"/>
              </a:rPr>
              <a:t>MySQL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安装包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30D6-B572-4D6D-8939-EB6B49B08139}" type="slidenum">
              <a:rPr lang="zh-CN" altLang="en-US" smtClean="0"/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85834" y="49561"/>
            <a:ext cx="2125980" cy="6235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kern="100" dirty="0">
                <a:latin typeface="黑体" panose="02010609060101010101" pitchFamily="49" charset="-122"/>
              </a:rPr>
              <a:t>MySQL</a:t>
            </a:r>
            <a:r>
              <a:rPr lang="zh-CN" altLang="zh-CN" kern="100" dirty="0">
                <a:latin typeface="Times New Roman" panose="02020603050405020304" pitchFamily="18" charset="0"/>
                <a:ea typeface="黑体" panose="02010609060101010101" pitchFamily="49" charset="-122"/>
              </a:rPr>
              <a:t>的安装与配置</a:t>
            </a:r>
            <a:endParaRPr lang="zh-CN" altLang="zh-CN" sz="2000" b="1" kern="1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644147" y="924298"/>
            <a:ext cx="318600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MySQL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下载完成后，找到安装文件“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mysql-installer-community-5.7.17.0.msi”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双击后开始安装，如图所示。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96" y="778569"/>
            <a:ext cx="4597560" cy="340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181600" y="2696051"/>
            <a:ext cx="318600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indent="266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勾选“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 accept the license terms”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设置安装许可，然后单击“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Next”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进入下图所示的“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Choose a Setup Type”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界面。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30D6-B572-4D6D-8939-EB6B49B08139}" type="slidenum">
              <a:rPr lang="zh-CN" altLang="en-US" smtClean="0"/>
            </a:fld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4763"/>
            <a:ext cx="4424401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4508810" y="280056"/>
            <a:ext cx="4572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</a:rPr>
              <a:t>选择安装类型：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</a:rPr>
              <a:t>【</a:t>
            </a:r>
            <a:r>
              <a:rPr lang="en-US" altLang="zh-CN" kern="100" dirty="0">
                <a:latin typeface="Times New Roman" panose="02020603050405020304" pitchFamily="18" charset="0"/>
              </a:rPr>
              <a:t>Developer default</a:t>
            </a:r>
            <a:r>
              <a:rPr lang="zh-CN" altLang="zh-CN" kern="100" dirty="0">
                <a:latin typeface="Times New Roman" panose="02020603050405020304" pitchFamily="18" charset="0"/>
              </a:rPr>
              <a:t>，开发者默认】</a:t>
            </a:r>
            <a:r>
              <a:rPr lang="en-US" altLang="zh-CN" kern="100" dirty="0">
                <a:latin typeface="Times New Roman" panose="02020603050405020304" pitchFamily="18" charset="0"/>
              </a:rPr>
              <a:t>, </a:t>
            </a:r>
            <a:r>
              <a:rPr lang="zh-CN" altLang="zh-CN" kern="100" dirty="0">
                <a:latin typeface="Times New Roman" panose="02020603050405020304" pitchFamily="18" charset="0"/>
              </a:rPr>
              <a:t>此项可以安装</a:t>
            </a:r>
            <a:r>
              <a:rPr lang="en-US" altLang="zh-CN" kern="100" dirty="0">
                <a:latin typeface="Times New Roman" panose="02020603050405020304" pitchFamily="18" charset="0"/>
              </a:rPr>
              <a:t>MySQL</a:t>
            </a:r>
            <a:r>
              <a:rPr lang="zh-CN" altLang="zh-CN" kern="100" dirty="0">
                <a:latin typeface="Times New Roman" panose="02020603050405020304" pitchFamily="18" charset="0"/>
              </a:rPr>
              <a:t>服务器和</a:t>
            </a:r>
            <a:r>
              <a:rPr lang="en-US" altLang="zh-CN" kern="100" dirty="0">
                <a:latin typeface="Times New Roman" panose="02020603050405020304" pitchFamily="18" charset="0"/>
              </a:rPr>
              <a:t>MySQL</a:t>
            </a:r>
            <a:r>
              <a:rPr lang="zh-CN" altLang="zh-CN" kern="100" dirty="0">
                <a:latin typeface="Times New Roman" panose="02020603050405020304" pitchFamily="18" charset="0"/>
              </a:rPr>
              <a:t>应用开发所需的工具；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</a:rPr>
              <a:t>【</a:t>
            </a:r>
            <a:r>
              <a:rPr lang="en-US" altLang="zh-CN" kern="100" dirty="0">
                <a:latin typeface="Times New Roman" panose="02020603050405020304" pitchFamily="18" charset="0"/>
              </a:rPr>
              <a:t>Server only</a:t>
            </a:r>
            <a:r>
              <a:rPr lang="zh-CN" altLang="zh-CN" kern="100" dirty="0">
                <a:latin typeface="Times New Roman" panose="02020603050405020304" pitchFamily="18" charset="0"/>
              </a:rPr>
              <a:t>，仅服务器】，只安装</a:t>
            </a:r>
            <a:r>
              <a:rPr lang="en-US" altLang="zh-CN" kern="100" dirty="0">
                <a:latin typeface="Times New Roman" panose="02020603050405020304" pitchFamily="18" charset="0"/>
              </a:rPr>
              <a:t>MySQL</a:t>
            </a:r>
            <a:r>
              <a:rPr lang="zh-CN" altLang="zh-CN" kern="100" dirty="0">
                <a:latin typeface="Times New Roman" panose="02020603050405020304" pitchFamily="18" charset="0"/>
              </a:rPr>
              <a:t>服务器；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</a:rPr>
              <a:t>【</a:t>
            </a:r>
            <a:r>
              <a:rPr lang="en-US" altLang="zh-CN" kern="100" dirty="0">
                <a:latin typeface="Times New Roman" panose="02020603050405020304" pitchFamily="18" charset="0"/>
              </a:rPr>
              <a:t>Client only</a:t>
            </a:r>
            <a:r>
              <a:rPr lang="zh-CN" altLang="zh-CN" kern="100" dirty="0">
                <a:latin typeface="Times New Roman" panose="02020603050405020304" pitchFamily="18" charset="0"/>
              </a:rPr>
              <a:t>，仅客户机】，安装</a:t>
            </a:r>
            <a:r>
              <a:rPr lang="en-US" altLang="zh-CN" kern="100" dirty="0">
                <a:latin typeface="Times New Roman" panose="02020603050405020304" pitchFamily="18" charset="0"/>
              </a:rPr>
              <a:t>MySQL</a:t>
            </a:r>
            <a:r>
              <a:rPr lang="zh-CN" altLang="zh-CN" kern="100" dirty="0">
                <a:latin typeface="Times New Roman" panose="02020603050405020304" pitchFamily="18" charset="0"/>
              </a:rPr>
              <a:t>应用开发所需的工具，但不包括</a:t>
            </a:r>
            <a:r>
              <a:rPr lang="en-US" altLang="zh-CN" kern="100" dirty="0">
                <a:latin typeface="Times New Roman" panose="02020603050405020304" pitchFamily="18" charset="0"/>
              </a:rPr>
              <a:t>MySQL</a:t>
            </a:r>
            <a:r>
              <a:rPr lang="zh-CN" altLang="zh-CN" kern="100" dirty="0">
                <a:latin typeface="Times New Roman" panose="02020603050405020304" pitchFamily="18" charset="0"/>
              </a:rPr>
              <a:t>服务器本身；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</a:rPr>
              <a:t>【</a:t>
            </a:r>
            <a:r>
              <a:rPr lang="en-US" altLang="zh-CN" kern="100" dirty="0">
                <a:latin typeface="Times New Roman" panose="02020603050405020304" pitchFamily="18" charset="0"/>
              </a:rPr>
              <a:t>Full</a:t>
            </a:r>
            <a:r>
              <a:rPr lang="zh-CN" altLang="zh-CN" kern="100" dirty="0">
                <a:latin typeface="Times New Roman" panose="02020603050405020304" pitchFamily="18" charset="0"/>
              </a:rPr>
              <a:t>，完全安装】，安装所有可用的功能，包括</a:t>
            </a:r>
            <a:r>
              <a:rPr lang="en-US" altLang="zh-CN" kern="100" dirty="0">
                <a:latin typeface="Times New Roman" panose="02020603050405020304" pitchFamily="18" charset="0"/>
              </a:rPr>
              <a:t>MySQL</a:t>
            </a:r>
            <a:r>
              <a:rPr lang="zh-CN" altLang="zh-CN" kern="100" dirty="0">
                <a:latin typeface="Times New Roman" panose="02020603050405020304" pitchFamily="18" charset="0"/>
              </a:rPr>
              <a:t>服务器，</a:t>
            </a:r>
            <a:r>
              <a:rPr lang="en-US" altLang="zh-CN" kern="100" dirty="0">
                <a:latin typeface="Times New Roman" panose="02020603050405020304" pitchFamily="18" charset="0"/>
              </a:rPr>
              <a:t>MySQL </a:t>
            </a:r>
            <a:r>
              <a:rPr lang="zh-CN" altLang="zh-CN" kern="100" dirty="0">
                <a:latin typeface="Times New Roman" panose="02020603050405020304" pitchFamily="18" charset="0"/>
              </a:rPr>
              <a:t>工作台，</a:t>
            </a:r>
            <a:r>
              <a:rPr lang="en-US" altLang="zh-CN" kern="100" dirty="0">
                <a:latin typeface="Times New Roman" panose="02020603050405020304" pitchFamily="18" charset="0"/>
              </a:rPr>
              <a:t>MySQL</a:t>
            </a:r>
            <a:r>
              <a:rPr lang="zh-CN" altLang="zh-CN" kern="100" dirty="0">
                <a:latin typeface="Times New Roman" panose="02020603050405020304" pitchFamily="18" charset="0"/>
              </a:rPr>
              <a:t>连接器、文档、示例等；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</a:rPr>
              <a:t>【</a:t>
            </a:r>
            <a:r>
              <a:rPr lang="en-US" altLang="zh-CN" kern="100" dirty="0">
                <a:latin typeface="Times New Roman" panose="02020603050405020304" pitchFamily="18" charset="0"/>
              </a:rPr>
              <a:t>Custom</a:t>
            </a:r>
            <a:r>
              <a:rPr lang="zh-CN" altLang="zh-CN" kern="100" dirty="0">
                <a:latin typeface="Times New Roman" panose="02020603050405020304" pitchFamily="18" charset="0"/>
              </a:rPr>
              <a:t>，自定义】，定制安装想要安装的组件。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</a:rPr>
              <a:t>在此，选择【</a:t>
            </a:r>
            <a:r>
              <a:rPr lang="en-US" altLang="zh-CN" kern="100" dirty="0">
                <a:latin typeface="Times New Roman" panose="02020603050405020304" pitchFamily="18" charset="0"/>
              </a:rPr>
              <a:t>Developer default</a:t>
            </a:r>
            <a:r>
              <a:rPr lang="zh-CN" altLang="zh-CN" kern="100" dirty="0">
                <a:latin typeface="Times New Roman" panose="02020603050405020304" pitchFamily="18" charset="0"/>
              </a:rPr>
              <a:t>，开发者默认】，然后单击“</a:t>
            </a:r>
            <a:r>
              <a:rPr lang="en-US" altLang="zh-CN" kern="100" dirty="0">
                <a:latin typeface="Times New Roman" panose="02020603050405020304" pitchFamily="18" charset="0"/>
              </a:rPr>
              <a:t>next</a:t>
            </a:r>
            <a:r>
              <a:rPr lang="zh-CN" altLang="zh-CN" kern="100" dirty="0">
                <a:latin typeface="Times New Roman" panose="02020603050405020304" pitchFamily="18" charset="0"/>
              </a:rPr>
              <a:t>”，出现如图</a:t>
            </a:r>
            <a:r>
              <a:rPr lang="en-US" altLang="zh-CN" kern="100" dirty="0">
                <a:latin typeface="Times New Roman" panose="02020603050405020304" pitchFamily="18" charset="0"/>
              </a:rPr>
              <a:t>2.8</a:t>
            </a:r>
            <a:r>
              <a:rPr lang="zh-CN" altLang="zh-CN" kern="100" dirty="0">
                <a:latin typeface="Times New Roman" panose="02020603050405020304" pitchFamily="18" charset="0"/>
              </a:rPr>
              <a:t>所示的“</a:t>
            </a:r>
            <a:r>
              <a:rPr lang="en-US" altLang="zh-CN" kern="100" dirty="0">
                <a:latin typeface="Times New Roman" panose="02020603050405020304" pitchFamily="18" charset="0"/>
              </a:rPr>
              <a:t>Path Conflicts</a:t>
            </a:r>
            <a:r>
              <a:rPr lang="zh-CN" altLang="zh-CN" kern="100" dirty="0">
                <a:latin typeface="Times New Roman" panose="02020603050405020304" pitchFamily="18" charset="0"/>
              </a:rPr>
              <a:t>”路径冲突提示。</a:t>
            </a:r>
            <a:endParaRPr lang="zh-CN" altLang="zh-CN" kern="1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30D6-B572-4D6D-8939-EB6B49B08139}" type="slidenum">
              <a:rPr lang="zh-CN" altLang="en-US" smtClean="0"/>
            </a:fld>
            <a:endParaRPr lang="zh-CN" altLang="en-US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905" y="198119"/>
            <a:ext cx="3688675" cy="355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7175" y="3749308"/>
            <a:ext cx="70294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indent="266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2.8 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路径冲突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如图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2.8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所示，其提示路径冲突产生的原因是在重新安装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MySQL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时与以前安装的路径相同了，可以在原路径上覆盖安装，也可以修改路径重新安装。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30D6-B572-4D6D-8939-EB6B49B08139}" type="slidenum">
              <a:rPr lang="zh-CN" altLang="en-US" smtClean="0"/>
            </a:fld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09550" y="740798"/>
            <a:ext cx="551973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然后单击“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next”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，进入图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2.9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的安装界面。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5" name="Picture 1" descr="C:\Users\Administrator\AppData\Roaming\Tencent\Users\627209720\QQ\WinTemp\RichOle\N4VDUG%R3N_S6}[[8B)4VQM.png"/>
          <p:cNvPicPr>
            <a:picLocks noChangeAspect="1" noChangeArrowheads="1"/>
          </p:cNvPicPr>
          <p:nvPr/>
        </p:nvPicPr>
        <p:blipFill>
          <a:blip r:embed="rId1"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015" y="1281430"/>
            <a:ext cx="4615815" cy="3439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30D6-B572-4D6D-8939-EB6B49B08139}" type="slidenum">
              <a:rPr lang="zh-CN" altLang="en-US" smtClean="0"/>
            </a:fld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1438" y="313632"/>
            <a:ext cx="642675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在图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2.9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中，单击“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Execute”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后开始安装（会自动安装其余组件），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安装完成后，如图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2.10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所示。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890" y="1116965"/>
            <a:ext cx="4870450" cy="3618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30D6-B572-4D6D-8939-EB6B49B08139}" type="slidenum">
              <a:rPr lang="zh-CN" altLang="en-US" smtClean="0"/>
            </a:fld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45085"/>
            <a:ext cx="683430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在图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2.10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中，单击“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next”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，进入如图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2.11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所示的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MySQL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产品配置界面。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8193" name="Picture 1" descr="C:\Users\Administrator\AppData\Roaming\Tencent\Users\627209720\QQ\WinTemp\RichOle\F99K7HT)J%FP%1~AK)UDYH4.png"/>
          <p:cNvPicPr>
            <a:picLocks noChangeAspect="1" noChangeArrowheads="1"/>
          </p:cNvPicPr>
          <p:nvPr/>
        </p:nvPicPr>
        <p:blipFill>
          <a:blip r:embed="rId1"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129" y="1173480"/>
            <a:ext cx="4729707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30D6-B572-4D6D-8939-EB6B49B08139}" type="slidenum">
              <a:rPr lang="zh-CN" altLang="en-US" smtClean="0"/>
            </a:fld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0007" y="234684"/>
            <a:ext cx="710088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在图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2.11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界面下，采用默认值，单击“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Next”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进入图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2.12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所示界面。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7" name="Picture 1" descr="C:\Users\Administrator\AppData\Roaming\Tencent\Users\627209720\QQ\WinTemp\RichOle\1T]H]N%T$[VWANW0P(31S}4.png"/>
          <p:cNvPicPr>
            <a:picLocks noChangeAspect="1" noChangeArrowheads="1"/>
          </p:cNvPicPr>
          <p:nvPr/>
        </p:nvPicPr>
        <p:blipFill>
          <a:blip r:embed="rId1"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661" y="1104149"/>
            <a:ext cx="44894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30D6-B572-4D6D-8939-EB6B49B08139}" type="slidenum">
              <a:rPr lang="zh-CN" altLang="en-US" smtClean="0"/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28662" y="420091"/>
            <a:ext cx="727948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spcAft>
                <a:spcPts val="0"/>
              </a:spcAft>
            </a:pPr>
            <a:r>
              <a:rPr lang="zh-CN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在图</a:t>
            </a:r>
            <a:r>
              <a:rPr lang="en-US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2.12</a:t>
            </a:r>
            <a:r>
              <a:rPr lang="zh-CN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的“</a:t>
            </a:r>
            <a:r>
              <a:rPr lang="en-US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Server Configuration Type</a:t>
            </a:r>
            <a:r>
              <a:rPr lang="zh-CN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”中，为</a:t>
            </a:r>
            <a:r>
              <a:rPr lang="en-US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MySQL</a:t>
            </a:r>
            <a:r>
              <a:rPr lang="zh-CN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服务器安装选择正确的服务器配置类型，不同的配置类型将确定系统将分配多少资源</a:t>
            </a:r>
            <a:r>
              <a:rPr lang="en-US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MySQL</a:t>
            </a:r>
            <a:r>
              <a:rPr lang="zh-CN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服务器。</a:t>
            </a:r>
            <a:r>
              <a:rPr lang="en-US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MySQL</a:t>
            </a:r>
            <a:r>
              <a:rPr lang="zh-CN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提供了三种类型：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·</a:t>
            </a:r>
            <a:r>
              <a:rPr lang="en-US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Development Machine</a:t>
            </a:r>
            <a:r>
              <a:rPr lang="zh-CN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：开发机，该类型将会使用最小数量的内存资源，用于个人用桌面工作站。作为初学者建议选本项，这样占用的内存资源较少，机器上还可运行其它多个桌面应用程序。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·</a:t>
            </a:r>
            <a:r>
              <a:rPr lang="en-US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Server Machine</a:t>
            </a:r>
            <a:r>
              <a:rPr lang="zh-CN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：服务器，该类型将会使用中等大小的内存，选本项表示</a:t>
            </a:r>
            <a:r>
              <a:rPr lang="en-US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MySQL</a:t>
            </a:r>
            <a:r>
              <a:rPr lang="zh-CN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服务器可以同其它应用服务一起运行，如</a:t>
            </a:r>
            <a:r>
              <a:rPr lang="en-US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FTP</a:t>
            </a:r>
            <a:r>
              <a:rPr lang="zh-CN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、</a:t>
            </a:r>
            <a:r>
              <a:rPr lang="en-US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Web</a:t>
            </a:r>
            <a:r>
              <a:rPr lang="zh-CN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、</a:t>
            </a:r>
            <a:r>
              <a:rPr lang="en-US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Email</a:t>
            </a:r>
            <a:r>
              <a:rPr lang="zh-CN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服务器等。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·</a:t>
            </a:r>
            <a:r>
              <a:rPr lang="en-US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Dedicated Machine</a:t>
            </a:r>
            <a:r>
              <a:rPr lang="zh-CN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：专用服务器，该类型将会使用尽可能多的内存资源，选本项表示只运行</a:t>
            </a:r>
            <a:r>
              <a:rPr lang="en-US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MySQL</a:t>
            </a:r>
            <a:r>
              <a:rPr lang="zh-CN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服务器，而没有其它应用服务。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在图</a:t>
            </a:r>
            <a:r>
              <a:rPr lang="en-US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2.12</a:t>
            </a:r>
            <a:r>
              <a:rPr lang="zh-CN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的“</a:t>
            </a:r>
            <a:r>
              <a:rPr lang="en-US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Connectivity</a:t>
            </a:r>
            <a:r>
              <a:rPr lang="zh-CN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”中，选择要连接到该服务器的方式。勾选“</a:t>
            </a:r>
            <a:r>
              <a:rPr lang="en-US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TCP/IP</a:t>
            </a:r>
            <a:r>
              <a:rPr lang="zh-CN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”，表示启动</a:t>
            </a:r>
            <a:r>
              <a:rPr lang="en-US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TCP/IP</a:t>
            </a:r>
            <a:r>
              <a:rPr lang="zh-CN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连接；端口号“</a:t>
            </a:r>
            <a:r>
              <a:rPr lang="en-US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Port Number</a:t>
            </a:r>
            <a:r>
              <a:rPr lang="zh-CN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”默认为</a:t>
            </a:r>
            <a:r>
              <a:rPr lang="en-US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3306</a:t>
            </a:r>
            <a:r>
              <a:rPr lang="zh-CN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号端口；如果</a:t>
            </a:r>
            <a:r>
              <a:rPr lang="en-US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MySQL</a:t>
            </a:r>
            <a:r>
              <a:rPr lang="zh-CN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安装在服务器上，一定要勾选“</a:t>
            </a:r>
            <a:r>
              <a:rPr lang="en-US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Open Firewall port for network access</a:t>
            </a:r>
            <a:r>
              <a:rPr lang="zh-CN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”项使同一网络内的用户可访问该端口。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然后单击“</a:t>
            </a:r>
            <a:r>
              <a:rPr lang="en-US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next</a:t>
            </a:r>
            <a:r>
              <a:rPr lang="zh-CN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”进入图</a:t>
            </a:r>
            <a:r>
              <a:rPr lang="en-US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2.13</a:t>
            </a:r>
            <a:r>
              <a:rPr lang="zh-CN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所示的“</a:t>
            </a:r>
            <a:r>
              <a:rPr lang="en-US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Account and Roles</a:t>
            </a:r>
            <a:r>
              <a:rPr lang="zh-CN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”界面。</a:t>
            </a:r>
            <a:endParaRPr lang="zh-CN" altLang="zh-CN" kern="1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30D6-B572-4D6D-8939-EB6B49B08139}" type="slidenum">
              <a:rPr lang="zh-CN" altLang="en-US" smtClean="0"/>
            </a:fld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0241" name="Picture 1" descr="C:\Users\Administrator\AppData\Roaming\Tencent\Users\627209720\QQ\WinTemp\RichOle\]%P6MUVWSV[$NFE3O%J~[EH.png"/>
          <p:cNvPicPr>
            <a:picLocks noChangeAspect="1" noChangeArrowheads="1"/>
          </p:cNvPicPr>
          <p:nvPr/>
        </p:nvPicPr>
        <p:blipFill>
          <a:blip r:embed="rId1"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907" y="294005"/>
            <a:ext cx="4184650" cy="311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6907" y="3405406"/>
            <a:ext cx="7340471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indent="266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图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2.13 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帐户与角色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在图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2.13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中，输入系统默认用户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root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的密码（至少要求四位长度，如果是单一的字符密码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会提示强度为“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Weak”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，如果把数字，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大小写字母及符号相结合，并达到一定长度后，将提示强度为“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Strong”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）。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单击“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add User”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可创建新的</a:t>
            </a: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MySQl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用户账户。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Box 25"/>
          <p:cNvSpPr>
            <a:spLocks noChangeArrowheads="1"/>
          </p:cNvSpPr>
          <p:nvPr/>
        </p:nvSpPr>
        <p:spPr bwMode="auto">
          <a:xfrm flipH="1">
            <a:off x="3389316" y="510506"/>
            <a:ext cx="1976771" cy="43858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 algn="ctr" eaLnBrk="1" hangingPunct="1"/>
            <a:r>
              <a:rPr lang="zh-CN" altLang="zh-CN" sz="2400" dirty="0"/>
              <a:t>学习目标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660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B16B2987-501E-4887-91C7-220E8D28878E}" type="slidenum">
              <a:rPr lang="zh-CN" altLang="en-US">
                <a:solidFill>
                  <a:srgbClr val="898989"/>
                </a:solidFill>
                <a:ea typeface="等线" panose="02010600030101010101" pitchFamily="2" charset="-122"/>
              </a:rPr>
            </a:fld>
            <a:endParaRPr lang="zh-CN" altLang="en-US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99486" y="1519557"/>
            <a:ext cx="4572000" cy="203132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p"/>
            </a:pPr>
            <a:r>
              <a:rPr lang="zh-CN" altLang="zh-CN" dirty="0"/>
              <a:t>了解</a:t>
            </a:r>
            <a:r>
              <a:rPr lang="en-US" altLang="zh-CN" dirty="0"/>
              <a:t>MySQL</a:t>
            </a:r>
            <a:r>
              <a:rPr lang="zh-CN" altLang="zh-CN" dirty="0"/>
              <a:t>的特点</a:t>
            </a:r>
            <a:endParaRPr lang="zh-CN" altLang="zh-CN" dirty="0"/>
          </a:p>
          <a:p>
            <a:pPr marL="285750" lvl="0" indent="-285750">
              <a:buFont typeface="Wingdings" panose="05000000000000000000" pitchFamily="2" charset="2"/>
              <a:buChar char="p"/>
            </a:pPr>
            <a:r>
              <a:rPr lang="zh-CN" altLang="zh-CN" dirty="0"/>
              <a:t>掌握</a:t>
            </a:r>
            <a:r>
              <a:rPr lang="en-US" altLang="zh-CN" dirty="0"/>
              <a:t>MySQL</a:t>
            </a:r>
            <a:r>
              <a:rPr lang="zh-CN" altLang="zh-CN" dirty="0"/>
              <a:t>的下载和安装方法</a:t>
            </a:r>
            <a:endParaRPr lang="zh-CN" altLang="zh-CN" dirty="0"/>
          </a:p>
          <a:p>
            <a:pPr marL="285750" lvl="0" indent="-285750">
              <a:buFont typeface="Wingdings" panose="05000000000000000000" pitchFamily="2" charset="2"/>
              <a:buChar char="p"/>
            </a:pPr>
            <a:r>
              <a:rPr lang="zh-CN" altLang="zh-CN" dirty="0"/>
              <a:t>掌握</a:t>
            </a:r>
            <a:r>
              <a:rPr lang="en-US" altLang="zh-CN" dirty="0"/>
              <a:t>MySQL</a:t>
            </a:r>
            <a:r>
              <a:rPr lang="zh-CN" altLang="zh-CN" dirty="0"/>
              <a:t>服务的启动方法</a:t>
            </a:r>
            <a:endParaRPr lang="zh-CN" altLang="zh-CN" dirty="0"/>
          </a:p>
          <a:p>
            <a:pPr marL="285750" lvl="0" indent="-285750">
              <a:buFont typeface="Wingdings" panose="05000000000000000000" pitchFamily="2" charset="2"/>
              <a:buChar char="p"/>
            </a:pPr>
            <a:r>
              <a:rPr lang="zh-CN" altLang="zh-CN" dirty="0"/>
              <a:t>掌握</a:t>
            </a:r>
            <a:r>
              <a:rPr lang="en-US" altLang="zh-CN" dirty="0"/>
              <a:t>MySQL</a:t>
            </a:r>
            <a:r>
              <a:rPr lang="zh-CN" altLang="zh-CN" dirty="0"/>
              <a:t>在命令行方式下的登录方法</a:t>
            </a:r>
            <a:endParaRPr lang="zh-CN" altLang="zh-CN" dirty="0"/>
          </a:p>
          <a:p>
            <a:pPr marL="285750" lvl="0" indent="-285750">
              <a:buFont typeface="Wingdings" panose="05000000000000000000" pitchFamily="2" charset="2"/>
              <a:buChar char="p"/>
            </a:pPr>
            <a:r>
              <a:rPr lang="zh-CN" altLang="zh-CN" dirty="0"/>
              <a:t>了解</a:t>
            </a:r>
            <a:r>
              <a:rPr lang="en-US" altLang="zh-CN" dirty="0"/>
              <a:t>MySQL</a:t>
            </a:r>
            <a:r>
              <a:rPr lang="zh-CN" altLang="zh-CN" dirty="0"/>
              <a:t>的图形管理工具</a:t>
            </a:r>
            <a:endParaRPr lang="zh-CN" altLang="zh-CN" dirty="0"/>
          </a:p>
          <a:p>
            <a:pPr marL="285750" lvl="0" indent="-285750">
              <a:buFont typeface="Wingdings" panose="05000000000000000000" pitchFamily="2" charset="2"/>
              <a:buChar char="p"/>
            </a:pPr>
            <a:r>
              <a:rPr lang="zh-CN" altLang="zh-CN" dirty="0"/>
              <a:t>掌握</a:t>
            </a:r>
            <a:r>
              <a:rPr lang="en-US" altLang="zh-CN" dirty="0"/>
              <a:t>MySQL</a:t>
            </a:r>
            <a:r>
              <a:rPr lang="zh-CN" altLang="zh-CN" dirty="0"/>
              <a:t>在图形管理工具</a:t>
            </a:r>
            <a:r>
              <a:rPr lang="en-US" altLang="zh-CN" dirty="0" err="1"/>
              <a:t>SQLyog</a:t>
            </a:r>
            <a:r>
              <a:rPr lang="zh-CN" altLang="zh-CN" dirty="0"/>
              <a:t>下的登录方法</a:t>
            </a:r>
            <a:endParaRPr lang="zh-CN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30D6-B572-4D6D-8939-EB6B49B08139}" type="slidenum">
              <a:rPr lang="zh-CN" altLang="en-US" smtClean="0"/>
            </a:fld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74711"/>
            <a:ext cx="519648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单击“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next”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后，进入图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2.14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所示的“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Windows Service”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界面。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265" name="Picture 1" descr="C:\Users\Administrator\AppData\Roaming\Tencent\Users\627209720\QQ\WinTemp\RichOle\[FIVM@{~[AF9SDR`YU[]JAX.png"/>
          <p:cNvPicPr>
            <a:picLocks noChangeAspect="1" noChangeArrowheads="1"/>
          </p:cNvPicPr>
          <p:nvPr/>
        </p:nvPicPr>
        <p:blipFill>
          <a:blip r:embed="rId1"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30" y="619760"/>
            <a:ext cx="4962525" cy="3676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27050" y="4531995"/>
            <a:ext cx="3529013" cy="275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Windows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服务配置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02250" y="1296670"/>
            <a:ext cx="3796030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>
              <a:spcAft>
                <a:spcPts val="0"/>
              </a:spcAft>
            </a:pPr>
            <a:r>
              <a:rPr lang="zh-CN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在图</a:t>
            </a:r>
            <a:r>
              <a:rPr lang="en-US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2.14</a:t>
            </a:r>
            <a:r>
              <a:rPr lang="zh-CN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中，在“</a:t>
            </a:r>
            <a:r>
              <a:rPr lang="en-US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Windows Service Name</a:t>
            </a:r>
            <a:r>
              <a:rPr lang="zh-CN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”后输入</a:t>
            </a:r>
            <a:r>
              <a:rPr lang="en-US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Windows</a:t>
            </a:r>
            <a:r>
              <a:rPr lang="zh-CN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服务名，这里输入“</a:t>
            </a:r>
            <a:r>
              <a:rPr lang="en-US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MySQL57</a:t>
            </a:r>
            <a:r>
              <a:rPr lang="zh-CN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”，其余项采用默认值。然后单击“</a:t>
            </a:r>
            <a:r>
              <a:rPr lang="en-US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next</a:t>
            </a:r>
            <a:r>
              <a:rPr lang="zh-CN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”进入图</a:t>
            </a:r>
            <a:r>
              <a:rPr lang="en-US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2.15</a:t>
            </a:r>
            <a:r>
              <a:rPr lang="zh-CN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所示的</a:t>
            </a:r>
            <a:r>
              <a:rPr lang="zh-CN" altLang="zh-CN" sz="1400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“</a:t>
            </a:r>
            <a:r>
              <a:rPr lang="en-US" altLang="zh-CN" sz="1400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plugins and extensions</a:t>
            </a:r>
            <a:r>
              <a:rPr lang="zh-CN" altLang="zh-CN" sz="1400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”</a:t>
            </a:r>
            <a:r>
              <a:rPr lang="zh-CN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界面。</a:t>
            </a:r>
            <a:endParaRPr lang="zh-CN" altLang="zh-CN" sz="1400" kern="1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30D6-B572-4D6D-8939-EB6B49B08139}" type="slidenum">
              <a:rPr lang="zh-CN" altLang="en-US" smtClean="0"/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514340" y="574040"/>
            <a:ext cx="3498850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>
              <a:spcAft>
                <a:spcPts val="0"/>
              </a:spcAft>
            </a:pPr>
            <a:r>
              <a:rPr lang="zh-CN" altLang="en-US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在</a:t>
            </a:r>
            <a:r>
              <a:rPr lang="zh-CN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图</a:t>
            </a:r>
            <a:r>
              <a:rPr lang="en-US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2.15</a:t>
            </a:r>
            <a:r>
              <a:rPr lang="zh-CN" altLang="en-US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界面中</a:t>
            </a:r>
            <a:r>
              <a:rPr lang="zh-CN" altLang="zh-CN" dirty="0">
                <a:latin typeface="Times New Roman" panose="02020603050405020304" pitchFamily="18" charset="0"/>
                <a:cs typeface="宋体" panose="02010600030101010101" pitchFamily="2" charset="-122"/>
              </a:rPr>
              <a:t>采用默认值，然后单击“</a:t>
            </a:r>
            <a:r>
              <a:rPr lang="en-US" altLang="zh-CN" dirty="0">
                <a:latin typeface="Times New Roman" panose="02020603050405020304" pitchFamily="18" charset="0"/>
                <a:cs typeface="宋体" panose="02010600030101010101" pitchFamily="2" charset="-122"/>
              </a:rPr>
              <a:t>next”</a:t>
            </a:r>
            <a:r>
              <a:rPr lang="zh-CN" altLang="en-US" dirty="0">
                <a:latin typeface="Times New Roman" panose="02020603050405020304" pitchFamily="18" charset="0"/>
                <a:cs typeface="宋体" panose="02010600030101010101" pitchFamily="2" charset="-122"/>
              </a:rPr>
              <a:t>进入图</a:t>
            </a:r>
            <a:r>
              <a:rPr lang="en-US" altLang="zh-CN" dirty="0">
                <a:latin typeface="Times New Roman" panose="02020603050405020304" pitchFamily="18" charset="0"/>
                <a:cs typeface="宋体" panose="02010600030101010101" pitchFamily="2" charset="-122"/>
              </a:rPr>
              <a:t>2.16</a:t>
            </a:r>
            <a:r>
              <a:rPr lang="zh-CN" altLang="en-US" dirty="0">
                <a:latin typeface="Times New Roman" panose="02020603050405020304" pitchFamily="18" charset="0"/>
                <a:cs typeface="宋体" panose="02010600030101010101" pitchFamily="2" charset="-122"/>
              </a:rPr>
              <a:t>所示“</a:t>
            </a:r>
            <a:r>
              <a:rPr lang="en-US" altLang="zh-CN" dirty="0">
                <a:latin typeface="Times New Roman" panose="02020603050405020304" pitchFamily="18" charset="0"/>
                <a:cs typeface="宋体" panose="02010600030101010101" pitchFamily="2" charset="-122"/>
              </a:rPr>
              <a:t>Apply Server Configuration”</a:t>
            </a:r>
            <a:r>
              <a:rPr lang="zh-CN" altLang="en-US" dirty="0">
                <a:latin typeface="Times New Roman" panose="02020603050405020304" pitchFamily="18" charset="0"/>
                <a:cs typeface="宋体" panose="02010600030101010101" pitchFamily="2" charset="-122"/>
              </a:rPr>
              <a:t>界面</a:t>
            </a:r>
            <a:r>
              <a:rPr lang="en-US" altLang="zh-CN" dirty="0">
                <a:latin typeface="Times New Roman" panose="02020603050405020304" pitchFamily="18" charset="0"/>
                <a:cs typeface="宋体" panose="02010600030101010101" pitchFamily="2" charset="-122"/>
              </a:rPr>
              <a:t>.</a:t>
            </a:r>
            <a:endParaRPr lang="en-US" altLang="zh-CN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3313" name="Picture 1" descr="C:\Users\Administrator\AppData\Roaming\Tencent\Users\627209720\QQ\WinTemp\RichOle\4P9G6{ZEO}AACJA2XZ1NH8S.png"/>
          <p:cNvPicPr>
            <a:picLocks noChangeAspect="1" noChangeArrowheads="1"/>
          </p:cNvPicPr>
          <p:nvPr/>
        </p:nvPicPr>
        <p:blipFill>
          <a:blip r:embed="rId1"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" y="457200"/>
            <a:ext cx="5025390" cy="372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37870" y="4501197"/>
            <a:ext cx="3857625" cy="306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插件和扩展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30D6-B572-4D6D-8939-EB6B49B08139}" type="slidenum">
              <a:rPr lang="zh-CN" altLang="en-US" smtClean="0"/>
            </a:fld>
            <a:endParaRPr lang="zh-CN" altLang="en-US"/>
          </a:p>
        </p:txBody>
      </p:sp>
      <p:pic>
        <p:nvPicPr>
          <p:cNvPr id="12289" name="Picture 1" descr="C:\Users\Administrator\AppData\Roaming\Tencent\Users\627209720\QQ\WinTemp\RichOle\O$8T9DK~CLB4@QO`FZYDUUH.png"/>
          <p:cNvPicPr>
            <a:picLocks noChangeAspect="1" noChangeArrowheads="1"/>
          </p:cNvPicPr>
          <p:nvPr/>
        </p:nvPicPr>
        <p:blipFill>
          <a:blip r:embed="rId1"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4051300" cy="299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1125403" y="3537228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图</a:t>
            </a:r>
            <a:r>
              <a:rPr lang="en-US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2.16 </a:t>
            </a:r>
            <a:r>
              <a:rPr lang="zh-CN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应用配置</a:t>
            </a:r>
            <a:endParaRPr lang="zh-CN" altLang="zh-CN" sz="1400" kern="100" dirty="0">
              <a:latin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15302" y="58479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304800" algn="just">
              <a:spcAft>
                <a:spcPts val="0"/>
              </a:spcAft>
            </a:pPr>
            <a:r>
              <a:rPr lang="zh-CN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在图</a:t>
            </a:r>
            <a:r>
              <a:rPr lang="en-US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2.16</a:t>
            </a:r>
            <a:r>
              <a:rPr lang="zh-CN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中单击“</a:t>
            </a:r>
            <a:r>
              <a:rPr lang="en-US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Execute</a:t>
            </a:r>
            <a:r>
              <a:rPr lang="zh-CN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”后，将前面所有的配置完整的一次性执行完成，执行完成后如图</a:t>
            </a:r>
            <a:r>
              <a:rPr lang="en-US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2.17</a:t>
            </a:r>
            <a:r>
              <a:rPr lang="zh-CN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所示。</a:t>
            </a:r>
            <a:endParaRPr lang="zh-CN" altLang="zh-CN" sz="1400" kern="100" dirty="0">
              <a:latin typeface="Times New Roman" panose="02020603050405020304" pitchFamily="18" charset="0"/>
            </a:endParaRPr>
          </a:p>
        </p:txBody>
      </p:sp>
      <p:pic>
        <p:nvPicPr>
          <p:cNvPr id="12291" name="Picture 3" descr="]~LFZ_]C{RU2Z2]_DXI@9`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572" y="1508125"/>
            <a:ext cx="4203700" cy="311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5262578" y="4712038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图</a:t>
            </a:r>
            <a:r>
              <a:rPr lang="en-US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2.17 </a:t>
            </a:r>
            <a:r>
              <a:rPr lang="zh-CN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执行应用配置</a:t>
            </a:r>
            <a:endParaRPr lang="zh-CN" altLang="zh-CN" sz="1400" kern="1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30D6-B572-4D6D-8939-EB6B49B08139}" type="slidenum">
              <a:rPr lang="zh-CN" altLang="en-US" smtClean="0"/>
            </a:fld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74711"/>
            <a:ext cx="572483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在图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2.17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中单击“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Finish”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后，进入图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2.18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所示“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Connect To Server”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界面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337" name="Picture 1" descr="C:\Users\Administrator\AppData\Roaming\Tencent\Users\627209720\QQ\WinTemp\RichOle\D{1C)RA%GPI`94SWPI@}`_E.png"/>
          <p:cNvPicPr>
            <a:picLocks noChangeAspect="1" noChangeArrowheads="1"/>
          </p:cNvPicPr>
          <p:nvPr/>
        </p:nvPicPr>
        <p:blipFill>
          <a:blip r:embed="rId1"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511" y="692149"/>
            <a:ext cx="4235450" cy="313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88920" y="4131726"/>
            <a:ext cx="439340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图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2.18 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连接到服务器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30D6-B572-4D6D-8939-EB6B49B08139}" type="slidenum">
              <a:rPr lang="zh-CN" altLang="en-US" smtClean="0"/>
            </a:fld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7150" y="262733"/>
            <a:ext cx="71016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在图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2.18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所示中，输入用户名“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root”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和前面设置的口令，点“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Check”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连接到服务器，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提示连接成功后，单击“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next”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进入如图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2.19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所示“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Apply Server Configuration”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界面。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361" name="Picture 1" descr="C:\Users\Administrator\AppData\Roaming\Tencent\Users\627209720\QQ\WinTemp\RichOle\S5_RZ[NCS09E6X[C7%U98`T.png"/>
          <p:cNvPicPr>
            <a:picLocks noChangeAspect="1" noChangeArrowheads="1"/>
          </p:cNvPicPr>
          <p:nvPr/>
        </p:nvPicPr>
        <p:blipFill>
          <a:blip r:embed="rId1"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669" y="1032669"/>
            <a:ext cx="4159250" cy="307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36800" y="4205742"/>
            <a:ext cx="5064919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indent="304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图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2.19 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应用服务配置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单击图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2.19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中“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Execute”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，执行完成后，可见如图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2.20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所示界面。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30D6-B572-4D6D-8939-EB6B49B08139}" type="slidenum">
              <a:rPr lang="zh-CN" altLang="en-US" smtClean="0"/>
            </a:fld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6385" name="Picture 1" descr="C:\Users\Administrator\AppData\Roaming\Tencent\Users\627209720\QQ\WinTemp\RichOle\BHTPG_8E3}QXYX63NFG6ZOW.png"/>
          <p:cNvPicPr>
            <a:picLocks noChangeAspect="1" noChangeArrowheads="1"/>
          </p:cNvPicPr>
          <p:nvPr/>
        </p:nvPicPr>
        <p:blipFill>
          <a:blip r:embed="rId1"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32740"/>
            <a:ext cx="4114800" cy="305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3586261"/>
            <a:ext cx="42576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图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2.20 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应用配置执行完毕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30D6-B572-4D6D-8939-EB6B49B08139}" type="slidenum">
              <a:rPr lang="zh-CN" altLang="en-US" smtClean="0"/>
            </a:fld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33010"/>
            <a:ext cx="42594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在图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2.20</a:t>
            </a:r>
            <a:r>
              <a:rPr kumimoji="0" lang="zh-C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中单击“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Finish”</a:t>
            </a:r>
            <a:r>
              <a:rPr kumimoji="0" lang="zh-C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后进入如图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2.21</a:t>
            </a:r>
            <a:r>
              <a:rPr kumimoji="0" lang="zh-C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所示界面。</a:t>
            </a: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409" name="Picture 1" descr="C:\Users\Administrator\AppData\Roaming\Tencent\Users\627209720\QQ\WinTemp\RichOle\{9ZE7$@QOS_P`PJM0B2$)]0.png"/>
          <p:cNvPicPr>
            <a:picLocks noChangeAspect="1" noChangeArrowheads="1"/>
          </p:cNvPicPr>
          <p:nvPr/>
        </p:nvPicPr>
        <p:blipFill>
          <a:blip r:embed="rId1"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375" y="424180"/>
            <a:ext cx="4159250" cy="307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3503940"/>
            <a:ext cx="682430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2.21 </a:t>
            </a:r>
            <a:r>
              <a:rPr kumimoji="0" lang="zh-C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产品配置</a:t>
            </a: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0" lang="zh-C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在图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2.21</a:t>
            </a:r>
            <a:r>
              <a:rPr kumimoji="0" lang="zh-C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中单击</a:t>
            </a:r>
            <a:r>
              <a:rPr kumimoji="0" lang="zh-C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next”</a:t>
            </a:r>
            <a:r>
              <a:rPr kumimoji="0" lang="zh-C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后，进入如图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2.22</a:t>
            </a:r>
            <a:r>
              <a:rPr kumimoji="0" lang="zh-C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所示</a:t>
            </a:r>
            <a:r>
              <a:rPr kumimoji="0" lang="zh-C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Installation Complete”</a:t>
            </a:r>
            <a:r>
              <a:rPr kumimoji="0" lang="zh-C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安装完成界面</a:t>
            </a:r>
            <a:r>
              <a:rPr kumimoji="0" lang="zh-C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30D6-B572-4D6D-8939-EB6B49B08139}" type="slidenum">
              <a:rPr lang="zh-CN" altLang="en-US" smtClean="0"/>
            </a:fld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74711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 sz="1400"/>
          </a:p>
        </p:txBody>
      </p:sp>
      <p:pic>
        <p:nvPicPr>
          <p:cNvPr id="18433" name="Picture 1" descr="C:\Users\Administrator\AppData\Roaming\Tencent\Users\627209720\QQ\WinTemp\RichOle\L(DOT6(H)2Q)D0@0(5F{LFY.png"/>
          <p:cNvPicPr>
            <a:picLocks noChangeAspect="1" noChangeArrowheads="1"/>
          </p:cNvPicPr>
          <p:nvPr/>
        </p:nvPicPr>
        <p:blipFill>
          <a:blip r:embed="rId1"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50" y="382905"/>
            <a:ext cx="4229100" cy="313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855760" y="3861991"/>
            <a:ext cx="640194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indent="2762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762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2.22 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安装完成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762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安装完成后，打开“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Windows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任务管理器”窗口，可以看到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MySQL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服务进程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762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MySQLd.exe”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已经启动。如图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2.23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所示。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30D6-B572-4D6D-8939-EB6B49B08139}" type="slidenum">
              <a:rPr lang="zh-CN" altLang="en-US" smtClean="0"/>
            </a:fld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081" y="121444"/>
            <a:ext cx="3384550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19655" y="3949224"/>
            <a:ext cx="487203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indent="2762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762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2.23 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已启动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MySQL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服务进程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762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至此，已完成了在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Windows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系统下的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MySQL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的安装任务。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MySQL</a:t>
            </a:r>
            <a:r>
              <a:rPr lang="zh-CN" altLang="zh-CN" sz="2000" dirty="0"/>
              <a:t>安装安成后，默认是已启动。但如果因故关闭或未启动，则需要启动服务进程，否则客启端无法连接数据库。下面介绍如何启动</a:t>
            </a:r>
            <a:r>
              <a:rPr lang="en-US" altLang="zh-CN" sz="2000" dirty="0"/>
              <a:t>MySQL</a:t>
            </a:r>
            <a:r>
              <a:rPr lang="zh-CN" altLang="zh-CN" sz="2000" dirty="0"/>
              <a:t>服务器和登录</a:t>
            </a:r>
            <a:r>
              <a:rPr lang="en-US" altLang="zh-CN" sz="2000" dirty="0"/>
              <a:t>MySQL</a:t>
            </a:r>
            <a:r>
              <a:rPr lang="zh-CN" altLang="zh-CN" sz="2000" dirty="0"/>
              <a:t>的方法。</a:t>
            </a:r>
            <a:endParaRPr lang="zh-CN" altLang="zh-CN" sz="2000" dirty="0"/>
          </a:p>
          <a:p>
            <a:r>
              <a:rPr lang="en-US" altLang="zh-CN" sz="2000" b="1" dirty="0"/>
              <a:t>1. </a:t>
            </a:r>
            <a:r>
              <a:rPr lang="zh-CN" altLang="zh-CN" sz="2000" b="1" dirty="0"/>
              <a:t>查看</a:t>
            </a:r>
            <a:r>
              <a:rPr lang="en-US" altLang="zh-CN" sz="2000" b="1" dirty="0"/>
              <a:t>MySQL</a:t>
            </a:r>
            <a:r>
              <a:rPr lang="zh-CN" altLang="zh-CN" sz="2000" b="1" dirty="0"/>
              <a:t>服务是否已启动</a:t>
            </a:r>
            <a:endParaRPr lang="zh-CN" altLang="zh-CN" sz="2000" dirty="0"/>
          </a:p>
          <a:p>
            <a:r>
              <a:rPr lang="zh-CN" altLang="zh-CN" sz="2000" dirty="0"/>
              <a:t>除了前面通过</a:t>
            </a:r>
            <a:r>
              <a:rPr lang="en-US" altLang="zh-CN" sz="2000" dirty="0"/>
              <a:t>Windows</a:t>
            </a:r>
            <a:r>
              <a:rPr lang="zh-CN" altLang="zh-CN" sz="2000" dirty="0"/>
              <a:t>任务管理器查看外，还可以通过“</a:t>
            </a:r>
            <a:r>
              <a:rPr lang="en-US" altLang="zh-CN" sz="2000" dirty="0"/>
              <a:t>Windows</a:t>
            </a:r>
            <a:r>
              <a:rPr lang="zh-CN" altLang="zh-CN" sz="2000" dirty="0"/>
              <a:t>服务管理器”来查看，操作步骤如下：</a:t>
            </a:r>
            <a:endParaRPr lang="zh-CN" altLang="zh-CN" sz="2000" dirty="0"/>
          </a:p>
          <a:p>
            <a:r>
              <a:rPr lang="zh-CN" altLang="zh-CN" sz="2000" dirty="0"/>
              <a:t>单击“开始”菜单下的“运行”，在“打开”文本框中输入“</a:t>
            </a:r>
            <a:r>
              <a:rPr lang="en-US" altLang="zh-CN" sz="2000" dirty="0" err="1"/>
              <a:t>Services.msc</a:t>
            </a:r>
            <a:r>
              <a:rPr lang="zh-CN" altLang="zh-CN" sz="2000" dirty="0"/>
              <a:t>”后单击“确定”，打开“</a:t>
            </a:r>
            <a:r>
              <a:rPr lang="en-US" altLang="zh-CN" sz="2000" dirty="0"/>
              <a:t>Windows</a:t>
            </a:r>
            <a:r>
              <a:rPr lang="zh-CN" altLang="zh-CN" sz="2000" dirty="0"/>
              <a:t>服务管理器”，如图</a:t>
            </a:r>
            <a:r>
              <a:rPr lang="en-US" altLang="zh-CN" sz="2000" dirty="0"/>
              <a:t>2.24</a:t>
            </a:r>
            <a:r>
              <a:rPr lang="zh-CN" altLang="zh-CN" sz="2000" dirty="0"/>
              <a:t>所示：</a:t>
            </a:r>
            <a:endParaRPr lang="zh-CN" altLang="zh-CN" sz="2000" dirty="0"/>
          </a:p>
          <a:p>
            <a:endParaRPr lang="zh-CN" altLang="en-US" sz="2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30D6-B572-4D6D-8939-EB6B49B0813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kern="100" dirty="0">
                <a:latin typeface="黑体" panose="02010609060101010101" pitchFamily="49" charset="-122"/>
                <a:cs typeface="Times New Roman" panose="02020603050405020304" pitchFamily="18" charset="0"/>
              </a:rPr>
              <a:t>MySQL</a:t>
            </a:r>
            <a:r>
              <a:rPr lang="zh-CN" altLang="zh-CN" kern="100" dirty="0">
                <a:latin typeface="Arial" panose="020B0604020202020204" pitchFamily="34" charset="0"/>
                <a:cs typeface="Times New Roman" panose="02020603050405020304" pitchFamily="18" charset="0"/>
              </a:rPr>
              <a:t>服务的启动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6"/>
          <p:cNvSpPr/>
          <p:nvPr/>
        </p:nvSpPr>
        <p:spPr bwMode="auto">
          <a:xfrm>
            <a:off x="3875881" y="1458912"/>
            <a:ext cx="4114800" cy="611188"/>
          </a:xfrm>
          <a:custGeom>
            <a:avLst/>
            <a:gdLst>
              <a:gd name="connsiteX0" fmla="*/ 0 w 7301111"/>
              <a:gd name="connsiteY0" fmla="*/ 0 h 1083733"/>
              <a:gd name="connsiteX1" fmla="*/ 7301111 w 7301111"/>
              <a:gd name="connsiteY1" fmla="*/ 0 h 1083733"/>
              <a:gd name="connsiteX2" fmla="*/ 7301111 w 7301111"/>
              <a:gd name="connsiteY2" fmla="*/ 1083733 h 1083733"/>
              <a:gd name="connsiteX3" fmla="*/ 0 w 7301111"/>
              <a:gd name="connsiteY3" fmla="*/ 1083733 h 1083733"/>
              <a:gd name="connsiteX4" fmla="*/ 0 w 7301111"/>
              <a:gd name="connsiteY4" fmla="*/ 0 h 1083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1111" h="1083733">
                <a:moveTo>
                  <a:pt x="0" y="0"/>
                </a:moveTo>
                <a:lnTo>
                  <a:pt x="7301111" y="0"/>
                </a:lnTo>
                <a:lnTo>
                  <a:pt x="7301111" y="1083733"/>
                </a:lnTo>
                <a:lnTo>
                  <a:pt x="0" y="1083733"/>
                </a:lnTo>
                <a:lnTo>
                  <a:pt x="0" y="0"/>
                </a:lnTo>
                <a:close/>
              </a:path>
            </a:pathLst>
          </a:custGeom>
          <a:solidFill>
            <a:srgbClr val="1BBBE6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60213" tIns="142240" rIns="142240" bIns="142240" spcCol="1270" anchor="ctr"/>
          <a:lstStyle/>
          <a:p>
            <a:pPr defTabSz="1866900" eaLnBrk="1" fontAlgn="auto" hangingPunct="1">
              <a:lnSpc>
                <a:spcPct val="90000"/>
              </a:lnSpc>
              <a:spcAft>
                <a:spcPct val="35000"/>
              </a:spcAft>
              <a:defRPr/>
            </a:pPr>
            <a:endParaRPr lang="en-GB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746" name="Group 3"/>
          <p:cNvGrpSpPr/>
          <p:nvPr/>
        </p:nvGrpSpPr>
        <p:grpSpPr bwMode="auto">
          <a:xfrm>
            <a:off x="1825629" y="2070100"/>
            <a:ext cx="1103313" cy="1103313"/>
            <a:chOff x="2999559" y="2734405"/>
            <a:chExt cx="1472651" cy="1472650"/>
          </a:xfrm>
        </p:grpSpPr>
        <p:sp>
          <p:nvSpPr>
            <p:cNvPr id="14" name="Oval 13"/>
            <p:cNvSpPr/>
            <p:nvPr/>
          </p:nvSpPr>
          <p:spPr>
            <a:xfrm>
              <a:off x="2999559" y="2734405"/>
              <a:ext cx="1472651" cy="14726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3126694" y="2861540"/>
              <a:ext cx="1218380" cy="121838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766" name="Rectangle 23"/>
            <p:cNvSpPr>
              <a:spLocks noChangeArrowheads="1"/>
            </p:cNvSpPr>
            <p:nvPr/>
          </p:nvSpPr>
          <p:spPr bwMode="auto">
            <a:xfrm>
              <a:off x="3226695" y="3239915"/>
              <a:ext cx="1114208" cy="492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 题</a:t>
              </a:r>
              <a:endParaRPr lang="en-GB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747" name="Group 29"/>
          <p:cNvGrpSpPr/>
          <p:nvPr/>
        </p:nvGrpSpPr>
        <p:grpSpPr bwMode="auto">
          <a:xfrm>
            <a:off x="0" y="547690"/>
            <a:ext cx="7989888" cy="4111625"/>
            <a:chOff x="0" y="730879"/>
            <a:chExt cx="10652441" cy="5479705"/>
          </a:xfrm>
        </p:grpSpPr>
        <p:grpSp>
          <p:nvGrpSpPr>
            <p:cNvPr id="31750" name="Group 4"/>
            <p:cNvGrpSpPr/>
            <p:nvPr/>
          </p:nvGrpSpPr>
          <p:grpSpPr bwMode="auto">
            <a:xfrm>
              <a:off x="0" y="730879"/>
              <a:ext cx="10652441" cy="5479705"/>
              <a:chOff x="-4093176" y="-217744"/>
              <a:chExt cx="14178398" cy="7293488"/>
            </a:xfrm>
          </p:grpSpPr>
          <p:sp>
            <p:nvSpPr>
              <p:cNvPr id="27" name="Freeform 10"/>
              <p:cNvSpPr/>
              <p:nvPr/>
            </p:nvSpPr>
            <p:spPr>
              <a:xfrm>
                <a:off x="1704482" y="5991578"/>
                <a:ext cx="7662383" cy="1084166"/>
              </a:xfrm>
              <a:custGeom>
                <a:avLst/>
                <a:gdLst>
                  <a:gd name="connsiteX0" fmla="*/ 0 w 7301111"/>
                  <a:gd name="connsiteY0" fmla="*/ 0 h 1083733"/>
                  <a:gd name="connsiteX1" fmla="*/ 7301111 w 7301111"/>
                  <a:gd name="connsiteY1" fmla="*/ 0 h 1083733"/>
                  <a:gd name="connsiteX2" fmla="*/ 7301111 w 7301111"/>
                  <a:gd name="connsiteY2" fmla="*/ 1083733 h 1083733"/>
                  <a:gd name="connsiteX3" fmla="*/ 0 w 7301111"/>
                  <a:gd name="connsiteY3" fmla="*/ 1083733 h 1083733"/>
                  <a:gd name="connsiteX4" fmla="*/ 0 w 7301111"/>
                  <a:gd name="connsiteY4" fmla="*/ 0 h 1083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01111" h="1083733">
                    <a:moveTo>
                      <a:pt x="0" y="0"/>
                    </a:moveTo>
                    <a:lnTo>
                      <a:pt x="7301111" y="0"/>
                    </a:lnTo>
                    <a:lnTo>
                      <a:pt x="7301111" y="1083733"/>
                    </a:lnTo>
                    <a:lnTo>
                      <a:pt x="0" y="1083733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860213" tIns="142240" rIns="142240" bIns="142240" spcCol="1270" anchor="ctr"/>
              <a:lstStyle/>
              <a:p>
                <a:pPr defTabSz="1866900" eaLnBrk="1" fontAlgn="auto" hangingPunct="1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endParaRPr lang="en-GB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" name="Block Arc 5"/>
              <p:cNvSpPr/>
              <p:nvPr/>
            </p:nvSpPr>
            <p:spPr>
              <a:xfrm>
                <a:off x="-4093176" y="-217744"/>
                <a:ext cx="7293438" cy="7293488"/>
              </a:xfrm>
              <a:prstGeom prst="blockArc">
                <a:avLst>
                  <a:gd name="adj1" fmla="val 17512150"/>
                  <a:gd name="adj2" fmla="val 4645288"/>
                  <a:gd name="adj3" fmla="val 4194"/>
                </a:avLst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7" name="Freeform 6"/>
              <p:cNvSpPr/>
              <p:nvPr/>
            </p:nvSpPr>
            <p:spPr>
              <a:xfrm>
                <a:off x="2064977" y="41328"/>
                <a:ext cx="7301889" cy="1084168"/>
              </a:xfrm>
              <a:custGeom>
                <a:avLst/>
                <a:gdLst>
                  <a:gd name="connsiteX0" fmla="*/ 0 w 7301111"/>
                  <a:gd name="connsiteY0" fmla="*/ 0 h 1083733"/>
                  <a:gd name="connsiteX1" fmla="*/ 7301111 w 7301111"/>
                  <a:gd name="connsiteY1" fmla="*/ 0 h 1083733"/>
                  <a:gd name="connsiteX2" fmla="*/ 7301111 w 7301111"/>
                  <a:gd name="connsiteY2" fmla="*/ 1083733 h 1083733"/>
                  <a:gd name="connsiteX3" fmla="*/ 0 w 7301111"/>
                  <a:gd name="connsiteY3" fmla="*/ 1083733 h 1083733"/>
                  <a:gd name="connsiteX4" fmla="*/ 0 w 7301111"/>
                  <a:gd name="connsiteY4" fmla="*/ 0 h 1083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01111" h="1083733">
                    <a:moveTo>
                      <a:pt x="0" y="0"/>
                    </a:moveTo>
                    <a:lnTo>
                      <a:pt x="7301111" y="0"/>
                    </a:lnTo>
                    <a:lnTo>
                      <a:pt x="7301111" y="1083733"/>
                    </a:lnTo>
                    <a:lnTo>
                      <a:pt x="0" y="10837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lIns="860213" tIns="142240" rIns="142240" bIns="142240" spcCol="1270" anchor="ctr"/>
              <a:lstStyle/>
              <a:p>
                <a:pPr defTabSz="1866900" eaLnBrk="1" fontAlgn="auto" hangingPunct="1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endParaRPr lang="en-GB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1388876" y="-93841"/>
                <a:ext cx="1355018" cy="1354506"/>
              </a:xfrm>
              <a:prstGeom prst="ellips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9" name="Freeform 8"/>
              <p:cNvSpPr/>
              <p:nvPr/>
            </p:nvSpPr>
            <p:spPr>
              <a:xfrm>
                <a:off x="3177726" y="2888324"/>
                <a:ext cx="6907496" cy="1081351"/>
              </a:xfrm>
              <a:custGeom>
                <a:avLst/>
                <a:gdLst>
                  <a:gd name="connsiteX0" fmla="*/ 0 w 6907174"/>
                  <a:gd name="connsiteY0" fmla="*/ 0 h 1083733"/>
                  <a:gd name="connsiteX1" fmla="*/ 6907174 w 6907174"/>
                  <a:gd name="connsiteY1" fmla="*/ 0 h 1083733"/>
                  <a:gd name="connsiteX2" fmla="*/ 6907174 w 6907174"/>
                  <a:gd name="connsiteY2" fmla="*/ 1083733 h 1083733"/>
                  <a:gd name="connsiteX3" fmla="*/ 0 w 6907174"/>
                  <a:gd name="connsiteY3" fmla="*/ 1083733 h 1083733"/>
                  <a:gd name="connsiteX4" fmla="*/ 0 w 6907174"/>
                  <a:gd name="connsiteY4" fmla="*/ 0 h 1083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07174" h="1083733">
                    <a:moveTo>
                      <a:pt x="0" y="0"/>
                    </a:moveTo>
                    <a:lnTo>
                      <a:pt x="6907174" y="0"/>
                    </a:lnTo>
                    <a:lnTo>
                      <a:pt x="6907174" y="1083733"/>
                    </a:lnTo>
                    <a:lnTo>
                      <a:pt x="0" y="10837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lIns="860213" tIns="142240" rIns="142240" bIns="142240" spcCol="1270" anchor="ctr"/>
              <a:lstStyle/>
              <a:p>
                <a:pPr defTabSz="1866900" eaLnBrk="1" fontAlgn="auto" hangingPunct="1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endParaRPr lang="en-GB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2501625" y="2750340"/>
                <a:ext cx="1355018" cy="1357321"/>
              </a:xfrm>
              <a:prstGeom prst="ellips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1" name="Freeform 10"/>
              <p:cNvSpPr/>
              <p:nvPr/>
            </p:nvSpPr>
            <p:spPr>
              <a:xfrm>
                <a:off x="2783333" y="4513167"/>
                <a:ext cx="7301889" cy="1084166"/>
              </a:xfrm>
              <a:custGeom>
                <a:avLst/>
                <a:gdLst>
                  <a:gd name="connsiteX0" fmla="*/ 0 w 7301111"/>
                  <a:gd name="connsiteY0" fmla="*/ 0 h 1083733"/>
                  <a:gd name="connsiteX1" fmla="*/ 7301111 w 7301111"/>
                  <a:gd name="connsiteY1" fmla="*/ 0 h 1083733"/>
                  <a:gd name="connsiteX2" fmla="*/ 7301111 w 7301111"/>
                  <a:gd name="connsiteY2" fmla="*/ 1083733 h 1083733"/>
                  <a:gd name="connsiteX3" fmla="*/ 0 w 7301111"/>
                  <a:gd name="connsiteY3" fmla="*/ 1083733 h 1083733"/>
                  <a:gd name="connsiteX4" fmla="*/ 0 w 7301111"/>
                  <a:gd name="connsiteY4" fmla="*/ 0 h 1083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01111" h="1083733">
                    <a:moveTo>
                      <a:pt x="0" y="0"/>
                    </a:moveTo>
                    <a:lnTo>
                      <a:pt x="7301111" y="0"/>
                    </a:lnTo>
                    <a:lnTo>
                      <a:pt x="7301111" y="1083733"/>
                    </a:lnTo>
                    <a:lnTo>
                      <a:pt x="0" y="10837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lIns="860213" tIns="142240" rIns="142240" bIns="142240" spcCol="1270" anchor="ctr"/>
              <a:lstStyle/>
              <a:p>
                <a:pPr defTabSz="1866900" eaLnBrk="1" fontAlgn="auto" hangingPunct="1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endParaRPr lang="en-GB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2107233" y="4377998"/>
                <a:ext cx="1355018" cy="1354504"/>
              </a:xfrm>
              <a:prstGeom prst="ellips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6" name="Oval 11"/>
              <p:cNvSpPr/>
              <p:nvPr/>
            </p:nvSpPr>
            <p:spPr>
              <a:xfrm>
                <a:off x="837913" y="5721240"/>
                <a:ext cx="1355018" cy="1354504"/>
              </a:xfrm>
              <a:prstGeom prst="ellips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sp>
          <p:nvSpPr>
            <p:cNvPr id="19" name="TextBox 18"/>
            <p:cNvSpPr txBox="1"/>
            <p:nvPr/>
          </p:nvSpPr>
          <p:spPr>
            <a:xfrm>
              <a:off x="4319816" y="1175178"/>
              <a:ext cx="605251" cy="49222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03584" y="2131482"/>
              <a:ext cx="605251" cy="49222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253202" y="3264595"/>
              <a:ext cx="605251" cy="49222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626712" y="2107151"/>
              <a:ext cx="605251" cy="49222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874417" y="4446446"/>
              <a:ext cx="605251" cy="49222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951431" y="5455643"/>
              <a:ext cx="605251" cy="49222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endPara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1748" name="文本框 1"/>
          <p:cNvSpPr txBox="1">
            <a:spLocks noChangeArrowheads="1"/>
          </p:cNvSpPr>
          <p:nvPr/>
        </p:nvSpPr>
        <p:spPr bwMode="auto">
          <a:xfrm>
            <a:off x="485775" y="222250"/>
            <a:ext cx="33670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输入标题</a:t>
            </a:r>
            <a:endParaRPr lang="zh-CN" altLang="en-US"/>
          </a:p>
        </p:txBody>
      </p:sp>
      <p:sp>
        <p:nvSpPr>
          <p:cNvPr id="31749" name="灯片编号占位符 2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F9640A8B-71C3-48DE-B94F-BFB547E600BB}" type="slidenum">
              <a:rPr lang="zh-CN" altLang="en-US">
                <a:solidFill>
                  <a:srgbClr val="898989"/>
                </a:solidFill>
                <a:ea typeface="等线" panose="02010600030101010101" pitchFamily="2" charset="-122"/>
              </a:rPr>
            </a:fld>
            <a:endParaRPr lang="zh-CN" altLang="en-US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12288" y="890864"/>
            <a:ext cx="1210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Mysql</a:t>
            </a:r>
            <a:r>
              <a:rPr lang="zh-CN" altLang="en-US" dirty="0"/>
              <a:t>简介</a:t>
            </a:r>
            <a:endParaRPr lang="zh-CN" altLang="zh-CN" b="1" dirty="0"/>
          </a:p>
        </p:txBody>
      </p:sp>
      <p:sp>
        <p:nvSpPr>
          <p:cNvPr id="3" name="矩形 2"/>
          <p:cNvSpPr/>
          <p:nvPr/>
        </p:nvSpPr>
        <p:spPr>
          <a:xfrm>
            <a:off x="4257675" y="1620039"/>
            <a:ext cx="2230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MySQL</a:t>
            </a:r>
            <a:r>
              <a:rPr lang="zh-CN" altLang="zh-CN" dirty="0"/>
              <a:t>的下载和安装</a:t>
            </a:r>
            <a:endParaRPr lang="zh-CN" altLang="zh-CN" b="1" dirty="0"/>
          </a:p>
        </p:txBody>
      </p:sp>
      <p:sp>
        <p:nvSpPr>
          <p:cNvPr id="5" name="矩形 4"/>
          <p:cNvSpPr/>
          <p:nvPr/>
        </p:nvSpPr>
        <p:spPr>
          <a:xfrm>
            <a:off x="4329059" y="3335615"/>
            <a:ext cx="20434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MySQL</a:t>
            </a:r>
            <a:r>
              <a:rPr lang="zh-CN" altLang="zh-CN" dirty="0"/>
              <a:t>的登录</a:t>
            </a:r>
            <a:endParaRPr lang="zh-CN" altLang="zh-CN" b="1" dirty="0"/>
          </a:p>
        </p:txBody>
      </p:sp>
      <p:sp>
        <p:nvSpPr>
          <p:cNvPr id="31" name="Oval 7"/>
          <p:cNvSpPr/>
          <p:nvPr/>
        </p:nvSpPr>
        <p:spPr bwMode="auto">
          <a:xfrm>
            <a:off x="3336930" y="1401762"/>
            <a:ext cx="763587" cy="76358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TextBox 12"/>
          <p:cNvSpPr txBox="1"/>
          <p:nvPr/>
        </p:nvSpPr>
        <p:spPr>
          <a:xfrm>
            <a:off x="3535161" y="1595240"/>
            <a:ext cx="455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899490" y="416905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课外实践</a:t>
            </a:r>
            <a:endParaRPr lang="zh-CN" altLang="zh-CN" b="1" dirty="0"/>
          </a:p>
        </p:txBody>
      </p:sp>
      <p:sp>
        <p:nvSpPr>
          <p:cNvPr id="18" name="矩形 17"/>
          <p:cNvSpPr/>
          <p:nvPr/>
        </p:nvSpPr>
        <p:spPr>
          <a:xfrm>
            <a:off x="4572003" y="2418833"/>
            <a:ext cx="1814599" cy="369332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r>
              <a:rPr lang="en-US" altLang="zh-CN" dirty="0"/>
              <a:t>MySQL</a:t>
            </a:r>
            <a:r>
              <a:rPr lang="zh-CN" altLang="zh-CN" dirty="0"/>
              <a:t>服务的启动</a:t>
            </a:r>
            <a:endParaRPr lang="zh-CN" altLang="zh-CN"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30D6-B572-4D6D-8939-EB6B49B08139}" type="slidenum">
              <a:rPr lang="zh-CN" altLang="en-US" smtClean="0"/>
            </a:fld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409417"/>
            <a:ext cx="5791548" cy="2016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28712" y="2364770"/>
            <a:ext cx="555069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indent="2762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762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2.24 MySQL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服务已启动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762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从“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Windows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服务管理器”可见，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MySQL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服务已启动，并且启动类型为自动；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762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在该服务上右键，从弹出的快捷菜单中可根据需要进行各种操作，包括启动、停止、暂停、恢复等，还可以在属性中选择启动方式。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30D6-B572-4D6D-8939-EB6B49B08139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513681" y="471448"/>
            <a:ext cx="5036344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indent="2762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762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kumimoji="0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启动和暂停</a:t>
            </a: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MySQL</a:t>
            </a:r>
            <a:r>
              <a:rPr kumimoji="0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服务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762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单击“开始”菜单下的“运行”，在“打开”文本框中输入“</a:t>
            </a: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cmd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后单击“确定”，打开命令行模式，如图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2.25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所示：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1257300"/>
            <a:ext cx="4692650" cy="168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857375" y="3411756"/>
            <a:ext cx="5965031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indent="2762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762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2.25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通过命令行方式启动和暂停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MySQL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服务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762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启动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MySQL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服务命令：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net start mysql57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；停止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MySQL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服务命令：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net stop mysql57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762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注意：这里的“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mysql57”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是服务的名字，是在前面安装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MySQL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服务器时，在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Windows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服务配置时设置的，见图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2.14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所示。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MySQL</a:t>
            </a:r>
            <a:r>
              <a:rPr lang="zh-CN" altLang="zh-CN" dirty="0"/>
              <a:t>服务启动后，便可以通过客户端来登录</a:t>
            </a:r>
            <a:r>
              <a:rPr lang="en-US" altLang="zh-CN" dirty="0"/>
              <a:t>MySQL</a:t>
            </a:r>
            <a:r>
              <a:rPr lang="zh-CN" altLang="zh-CN" dirty="0"/>
              <a:t>数据库了。下面介绍三种登录</a:t>
            </a:r>
            <a:r>
              <a:rPr lang="en-US" altLang="zh-CN" dirty="0"/>
              <a:t>MySQL</a:t>
            </a:r>
            <a:r>
              <a:rPr lang="zh-CN" altLang="zh-CN" dirty="0"/>
              <a:t>数据库的方式。</a:t>
            </a:r>
            <a:endParaRPr lang="zh-CN" altLang="zh-CN" dirty="0"/>
          </a:p>
          <a:p>
            <a:r>
              <a:rPr lang="en-US" altLang="zh-CN" dirty="0"/>
              <a:t>2.4.1</a:t>
            </a:r>
            <a:r>
              <a:rPr lang="zh-CN" altLang="zh-CN" dirty="0"/>
              <a:t>以</a:t>
            </a:r>
            <a:r>
              <a:rPr lang="en-US" altLang="zh-CN" dirty="0"/>
              <a:t>Windows</a:t>
            </a:r>
            <a:r>
              <a:rPr lang="zh-CN" altLang="zh-CN" dirty="0"/>
              <a:t>命令行方式登录</a:t>
            </a:r>
            <a:endParaRPr lang="zh-CN" altLang="zh-CN" b="1" dirty="0"/>
          </a:p>
          <a:p>
            <a:r>
              <a:rPr lang="zh-CN" altLang="zh-CN" dirty="0"/>
              <a:t>单击“开始”菜单下的“运行”，在“打开”文本框中输入“</a:t>
            </a:r>
            <a:r>
              <a:rPr lang="en-US" altLang="zh-CN" dirty="0" err="1"/>
              <a:t>cmd</a:t>
            </a:r>
            <a:r>
              <a:rPr lang="zh-CN" altLang="zh-CN" dirty="0"/>
              <a:t>”后，单击“确定”，打开命令行模式，按如图</a:t>
            </a:r>
            <a:r>
              <a:rPr lang="en-US" altLang="zh-CN" dirty="0"/>
              <a:t>2.26</a:t>
            </a:r>
            <a:r>
              <a:rPr lang="zh-CN" altLang="zh-CN" dirty="0"/>
              <a:t>所示输入命令。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D1B4-357C-414B-A7CB-6DB8941E1ADE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MySQL</a:t>
            </a:r>
            <a:r>
              <a:rPr lang="zh-CN" altLang="zh-CN" dirty="0"/>
              <a:t>的登录</a:t>
            </a: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D1B4-357C-414B-A7CB-6DB8941E1ADE}" type="slidenum">
              <a:rPr lang="zh-CN" altLang="en-US" smtClean="0"/>
            </a:fld>
            <a:endParaRPr lang="zh-CN" alt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290513"/>
            <a:ext cx="439420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4822031" y="607258"/>
            <a:ext cx="4079082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6225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1</a:t>
            </a:r>
            <a:r>
              <a:rPr lang="zh-CN" altLang="en-US" kern="100" dirty="0">
                <a:latin typeface="Times New Roman" panose="02020603050405020304" pitchFamily="18" charset="0"/>
              </a:rPr>
              <a:t>、</a:t>
            </a:r>
            <a:r>
              <a:rPr lang="zh-CN" kern="100" dirty="0">
                <a:latin typeface="Times New Roman" panose="02020603050405020304" pitchFamily="18" charset="0"/>
              </a:rPr>
              <a:t>需要配置</a:t>
            </a:r>
            <a:r>
              <a:rPr lang="zh-CN" altLang="zh-CN" kern="100" dirty="0">
                <a:latin typeface="Times New Roman" panose="02020603050405020304" pitchFamily="18" charset="0"/>
              </a:rPr>
              <a:t>安装路径到环境变量：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indent="276225" algn="just"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</a:rPr>
              <a:t>“</a:t>
            </a:r>
            <a:r>
              <a:rPr lang="en-US" altLang="zh-CN" kern="100" dirty="0">
                <a:latin typeface="Times New Roman" panose="02020603050405020304" pitchFamily="18" charset="0"/>
              </a:rPr>
              <a:t>d:\program files\</a:t>
            </a:r>
            <a:r>
              <a:rPr lang="en-US" altLang="zh-CN" kern="100" dirty="0" err="1">
                <a:latin typeface="Times New Roman" panose="02020603050405020304" pitchFamily="18" charset="0"/>
              </a:rPr>
              <a:t>mysql</a:t>
            </a:r>
            <a:r>
              <a:rPr lang="en-US" altLang="zh-CN" kern="100" dirty="0">
                <a:latin typeface="Times New Roman" panose="02020603050405020304" pitchFamily="18" charset="0"/>
              </a:rPr>
              <a:t>\</a:t>
            </a:r>
            <a:r>
              <a:rPr lang="en-US" altLang="zh-CN" kern="100" dirty="0" err="1">
                <a:latin typeface="Times New Roman" panose="02020603050405020304" pitchFamily="18" charset="0"/>
              </a:rPr>
              <a:t>mysql</a:t>
            </a:r>
            <a:r>
              <a:rPr lang="en-US" altLang="zh-CN" kern="100" dirty="0">
                <a:latin typeface="Times New Roman" panose="02020603050405020304" pitchFamily="18" charset="0"/>
              </a:rPr>
              <a:t> server 5.7\bin</a:t>
            </a:r>
            <a:r>
              <a:rPr lang="zh-CN" altLang="zh-CN" kern="100" dirty="0">
                <a:latin typeface="Times New Roman" panose="02020603050405020304" pitchFamily="18" charset="0"/>
              </a:rPr>
              <a:t>”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indent="276225" algn="just">
              <a:spcAft>
                <a:spcPts val="0"/>
              </a:spcAft>
            </a:pPr>
            <a:endParaRPr lang="zh-CN" altLang="zh-CN" kern="100" dirty="0">
              <a:latin typeface="Times New Roman" panose="02020603050405020304" pitchFamily="18" charset="0"/>
            </a:endParaRPr>
          </a:p>
          <a:p>
            <a:pPr indent="276225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2</a:t>
            </a:r>
            <a:r>
              <a:rPr lang="zh-CN" altLang="en-US" kern="100" dirty="0">
                <a:latin typeface="Times New Roman" panose="02020603050405020304" pitchFamily="18" charset="0"/>
              </a:rPr>
              <a:t>、</a:t>
            </a:r>
            <a:r>
              <a:rPr lang="zh-CN" altLang="zh-CN" kern="100" dirty="0">
                <a:latin typeface="Times New Roman" panose="02020603050405020304" pitchFamily="18" charset="0"/>
              </a:rPr>
              <a:t>使用命令：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indent="276225" algn="just">
              <a:spcAft>
                <a:spcPts val="0"/>
              </a:spcAft>
            </a:pPr>
            <a:r>
              <a:rPr lang="en-US" altLang="zh-CN" kern="100" dirty="0" err="1">
                <a:latin typeface="Times New Roman" panose="02020603050405020304" pitchFamily="18" charset="0"/>
              </a:rPr>
              <a:t>mysql</a:t>
            </a:r>
            <a:r>
              <a:rPr lang="en-US" altLang="zh-CN" kern="100" dirty="0">
                <a:latin typeface="Times New Roman" panose="02020603050405020304" pitchFamily="18" charset="0"/>
              </a:rPr>
              <a:t> –h 127.0.0.1 –u root –p</a:t>
            </a:r>
            <a:endParaRPr lang="en-US" altLang="zh-CN" kern="100" dirty="0">
              <a:latin typeface="Times New Roman" panose="02020603050405020304" pitchFamily="18" charset="0"/>
            </a:endParaRPr>
          </a:p>
          <a:p>
            <a:pPr indent="276225" algn="just"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</a:rPr>
              <a:t>其中</a:t>
            </a:r>
            <a:r>
              <a:rPr lang="en-US" altLang="zh-CN" kern="100" dirty="0">
                <a:latin typeface="Times New Roman" panose="02020603050405020304" pitchFamily="18" charset="0"/>
              </a:rPr>
              <a:t>127.0.0.1</a:t>
            </a:r>
            <a:r>
              <a:rPr lang="zh-CN" altLang="zh-CN" kern="100" dirty="0">
                <a:latin typeface="Times New Roman" panose="02020603050405020304" pitchFamily="18" charset="0"/>
              </a:rPr>
              <a:t>是服务器的主机地址，</a:t>
            </a:r>
            <a:r>
              <a:rPr lang="en-US" altLang="zh-CN" kern="100" dirty="0">
                <a:latin typeface="Times New Roman" panose="02020603050405020304" pitchFamily="18" charset="0"/>
              </a:rPr>
              <a:t>-u</a:t>
            </a:r>
            <a:r>
              <a:rPr lang="zh-CN" altLang="zh-CN" kern="100" dirty="0">
                <a:latin typeface="Times New Roman" panose="02020603050405020304" pitchFamily="18" charset="0"/>
              </a:rPr>
              <a:t>后的</a:t>
            </a:r>
            <a:r>
              <a:rPr lang="en-US" altLang="zh-CN" kern="100" dirty="0">
                <a:latin typeface="Times New Roman" panose="02020603050405020304" pitchFamily="18" charset="0"/>
              </a:rPr>
              <a:t>root</a:t>
            </a:r>
            <a:r>
              <a:rPr lang="zh-CN" altLang="zh-CN" kern="100" dirty="0">
                <a:latin typeface="Times New Roman" panose="02020603050405020304" pitchFamily="18" charset="0"/>
              </a:rPr>
              <a:t>是登录数据库的用户名，</a:t>
            </a:r>
            <a:r>
              <a:rPr lang="en-US" altLang="zh-CN" kern="100" dirty="0">
                <a:latin typeface="Times New Roman" panose="02020603050405020304" pitchFamily="18" charset="0"/>
              </a:rPr>
              <a:t>-p</a:t>
            </a:r>
            <a:r>
              <a:rPr lang="zh-CN" altLang="zh-CN" kern="100" dirty="0">
                <a:latin typeface="Times New Roman" panose="02020603050405020304" pitchFamily="18" charset="0"/>
              </a:rPr>
              <a:t>后是登录密码；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indent="276225" algn="just">
              <a:spcAft>
                <a:spcPts val="0"/>
              </a:spcAft>
            </a:pPr>
            <a:endParaRPr lang="zh-CN" altLang="zh-CN" kern="100" dirty="0">
              <a:latin typeface="Times New Roman" panose="02020603050405020304" pitchFamily="18" charset="0"/>
            </a:endParaRPr>
          </a:p>
          <a:p>
            <a:pPr indent="276225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3</a:t>
            </a:r>
            <a:r>
              <a:rPr lang="zh-CN" altLang="en-US" kern="100" dirty="0">
                <a:latin typeface="Times New Roman" panose="02020603050405020304" pitchFamily="18" charset="0"/>
              </a:rPr>
              <a:t>、</a:t>
            </a:r>
            <a:r>
              <a:rPr lang="zh-CN" altLang="zh-CN" kern="100" dirty="0">
                <a:latin typeface="Times New Roman" panose="02020603050405020304" pitchFamily="18" charset="0"/>
              </a:rPr>
              <a:t>命令提示符变为“</a:t>
            </a:r>
            <a:r>
              <a:rPr lang="en-US" altLang="zh-CN" kern="100" dirty="0">
                <a:latin typeface="Times New Roman" panose="02020603050405020304" pitchFamily="18" charset="0"/>
              </a:rPr>
              <a:t>MySQL&gt;</a:t>
            </a:r>
            <a:r>
              <a:rPr lang="zh-CN" altLang="zh-CN" kern="100" dirty="0">
                <a:latin typeface="Times New Roman" panose="02020603050405020304" pitchFamily="18" charset="0"/>
              </a:rPr>
              <a:t>”，表示已经成功登录</a:t>
            </a:r>
            <a:r>
              <a:rPr lang="en-US" altLang="zh-CN" kern="100" dirty="0">
                <a:latin typeface="Times New Roman" panose="02020603050405020304" pitchFamily="18" charset="0"/>
              </a:rPr>
              <a:t>MySQL</a:t>
            </a:r>
            <a:r>
              <a:rPr lang="zh-CN" altLang="zh-CN" kern="100" dirty="0">
                <a:latin typeface="Times New Roman" panose="02020603050405020304" pitchFamily="18" charset="0"/>
              </a:rPr>
              <a:t>服务器了。</a:t>
            </a:r>
            <a:endParaRPr lang="zh-CN" altLang="zh-CN" kern="100" dirty="0">
              <a:latin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5129" y="3222903"/>
            <a:ext cx="3181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76225" algn="ctr"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</a:rPr>
              <a:t>图</a:t>
            </a:r>
            <a:r>
              <a:rPr lang="en-US" altLang="zh-CN" kern="100" dirty="0">
                <a:latin typeface="Times New Roman" panose="02020603050405020304" pitchFamily="18" charset="0"/>
              </a:rPr>
              <a:t>2.26 Windows</a:t>
            </a:r>
            <a:r>
              <a:rPr lang="zh-CN" altLang="zh-CN" kern="100" dirty="0">
                <a:latin typeface="Times New Roman" panose="02020603050405020304" pitchFamily="18" charset="0"/>
              </a:rPr>
              <a:t>命令行登录</a:t>
            </a:r>
            <a:endParaRPr lang="zh-CN" altLang="zh-CN" kern="1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D1B4-357C-414B-A7CB-6DB8941E1ADE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16461" y="32254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改环境变量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00024" y="1098888"/>
            <a:ext cx="70723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6225" algn="just"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</a:rPr>
              <a:t>修改环境变量，</a:t>
            </a:r>
            <a:r>
              <a:rPr lang="zh-CN" altLang="en-US" kern="100" dirty="0">
                <a:latin typeface="Times New Roman" panose="02020603050405020304" pitchFamily="18" charset="0"/>
              </a:rPr>
              <a:t>可以使得</a:t>
            </a:r>
            <a:r>
              <a:rPr lang="zh-CN" altLang="zh-CN" kern="100" dirty="0">
                <a:latin typeface="Times New Roman" panose="02020603050405020304" pitchFamily="18" charset="0"/>
              </a:rPr>
              <a:t>进入</a:t>
            </a:r>
            <a:r>
              <a:rPr lang="en-US" altLang="zh-CN" kern="100" dirty="0">
                <a:latin typeface="Times New Roman" panose="02020603050405020304" pitchFamily="18" charset="0"/>
              </a:rPr>
              <a:t>Windows</a:t>
            </a:r>
            <a:r>
              <a:rPr lang="zh-CN" altLang="zh-CN" kern="100" dirty="0">
                <a:latin typeface="Times New Roman" panose="02020603050405020304" pitchFamily="18" charset="0"/>
              </a:rPr>
              <a:t>命令行方式后，直接输入登录</a:t>
            </a:r>
            <a:r>
              <a:rPr lang="en-US" altLang="zh-CN" kern="100" dirty="0">
                <a:latin typeface="Times New Roman" panose="02020603050405020304" pitchFamily="18" charset="0"/>
              </a:rPr>
              <a:t>MySQL</a:t>
            </a:r>
            <a:r>
              <a:rPr lang="zh-CN" altLang="zh-CN" kern="100" dirty="0">
                <a:latin typeface="Times New Roman" panose="02020603050405020304" pitchFamily="18" charset="0"/>
              </a:rPr>
              <a:t>命令，而不</a:t>
            </a:r>
            <a:r>
              <a:rPr lang="zh-CN" altLang="en-US" kern="100" dirty="0">
                <a:latin typeface="Times New Roman" panose="02020603050405020304" pitchFamily="18" charset="0"/>
              </a:rPr>
              <a:t>用</a:t>
            </a:r>
            <a:r>
              <a:rPr lang="zh-CN" altLang="zh-CN" kern="100" dirty="0">
                <a:latin typeface="Times New Roman" panose="02020603050405020304" pitchFamily="18" charset="0"/>
              </a:rPr>
              <a:t>去输入改变路径的命令。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indent="276225" algn="just"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</a:rPr>
              <a:t>首先，复制安装路径“</a:t>
            </a:r>
            <a:r>
              <a:rPr lang="en-US" altLang="zh-CN" kern="100" dirty="0">
                <a:latin typeface="Times New Roman" panose="02020603050405020304" pitchFamily="18" charset="0"/>
              </a:rPr>
              <a:t>d:\program files\</a:t>
            </a:r>
            <a:r>
              <a:rPr lang="en-US" altLang="zh-CN" kern="100" dirty="0" err="1">
                <a:latin typeface="Times New Roman" panose="02020603050405020304" pitchFamily="18" charset="0"/>
              </a:rPr>
              <a:t>mysql</a:t>
            </a:r>
            <a:r>
              <a:rPr lang="en-US" altLang="zh-CN" kern="100" dirty="0">
                <a:latin typeface="Times New Roman" panose="02020603050405020304" pitchFamily="18" charset="0"/>
              </a:rPr>
              <a:t>\</a:t>
            </a:r>
            <a:r>
              <a:rPr lang="en-US" altLang="zh-CN" kern="100" dirty="0" err="1">
                <a:latin typeface="Times New Roman" panose="02020603050405020304" pitchFamily="18" charset="0"/>
              </a:rPr>
              <a:t>mysql</a:t>
            </a:r>
            <a:r>
              <a:rPr lang="en-US" altLang="zh-CN" kern="100" dirty="0">
                <a:latin typeface="Times New Roman" panose="02020603050405020304" pitchFamily="18" charset="0"/>
              </a:rPr>
              <a:t> server 5.7\bin</a:t>
            </a:r>
            <a:r>
              <a:rPr lang="zh-CN" altLang="zh-CN" kern="100" dirty="0">
                <a:latin typeface="Times New Roman" panose="02020603050405020304" pitchFamily="18" charset="0"/>
              </a:rPr>
              <a:t>”。然后在桌面的“计算机”上点右键“属性”，进入如图</a:t>
            </a:r>
            <a:r>
              <a:rPr lang="en-US" altLang="zh-CN" kern="100" dirty="0">
                <a:latin typeface="Times New Roman" panose="02020603050405020304" pitchFamily="18" charset="0"/>
              </a:rPr>
              <a:t>2.27</a:t>
            </a:r>
            <a:r>
              <a:rPr lang="zh-CN" altLang="zh-CN" kern="100" dirty="0">
                <a:latin typeface="Times New Roman" panose="02020603050405020304" pitchFamily="18" charset="0"/>
              </a:rPr>
              <a:t>所示的系统界面。</a:t>
            </a:r>
            <a:endParaRPr lang="zh-CN" altLang="zh-CN" kern="1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30D6-B572-4D6D-8939-EB6B49B08139}" type="slidenum">
              <a:rPr lang="zh-CN" altLang="en-US" smtClean="0"/>
            </a:fld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25" y="323215"/>
            <a:ext cx="4752975" cy="327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801972" y="3853418"/>
            <a:ext cx="5307806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indent="2762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762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2.27 </a:t>
            </a:r>
            <a:r>
              <a:rPr kumimoji="0" lang="zh-C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系统界面</a:t>
            </a: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762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然后点如图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2.27</a:t>
            </a:r>
            <a:r>
              <a:rPr kumimoji="0" lang="zh-C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中的“更改设置”，进入“系统属性”界面，在此界面中点击“高级”选项卡，进入如图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2.28</a:t>
            </a:r>
            <a:r>
              <a:rPr kumimoji="0" lang="zh-C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所示的界面。</a:t>
            </a: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30D6-B572-4D6D-8939-EB6B49B08139}" type="slidenum">
              <a:rPr lang="zh-CN" altLang="en-US" smtClean="0"/>
            </a:fld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525" y="457200"/>
            <a:ext cx="2774950" cy="288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33464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indent="2762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762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2.28 </a:t>
            </a: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系统属性</a:t>
            </a:r>
            <a:endParaRPr kumimoji="0" lang="zh-CN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762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在图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2.28</a:t>
            </a: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中单击“环境变量”，进入如图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2.29</a:t>
            </a: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所示的环境变量设置界面。</a:t>
            </a: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30D6-B572-4D6D-8939-EB6B49B08139}" type="slidenum">
              <a:rPr lang="zh-CN" altLang="en-US" smtClean="0"/>
            </a:fld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855" y="169704"/>
            <a:ext cx="2889250" cy="295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75310" y="3372663"/>
            <a:ext cx="4407694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indent="2762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762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2.29 </a:t>
            </a: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环境变量</a:t>
            </a:r>
            <a:endParaRPr kumimoji="0" lang="zh-CN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762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在图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2.29</a:t>
            </a: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中，先选择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path</a:t>
            </a: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变量，然后点“编辑”，进入如图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2.30</a:t>
            </a: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所示“编辑用户用量”界面，将前面复制的路径粘贴到“变量值”后的对话框中。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546" y="1160383"/>
            <a:ext cx="2578100" cy="97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618514" y="2574893"/>
            <a:ext cx="380761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indent="2762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762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2.30 </a:t>
            </a: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编辑用户变量</a:t>
            </a:r>
            <a:endParaRPr kumimoji="0" lang="zh-CN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762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这样设置后，在以后使用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Windows</a:t>
            </a: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命令行方式时，就可以直接输入登录服务器命令而不用再输入路径信息了。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30D6-B572-4D6D-8939-EB6B49B08139}" type="slidenum">
              <a:rPr lang="zh-CN" altLang="en-US" smtClean="0"/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42841" y="35834"/>
            <a:ext cx="5529263" cy="551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kern="100" dirty="0">
                <a:latin typeface="黑体" panose="02010609060101010101" pitchFamily="49" charset="-122"/>
              </a:rPr>
              <a:t>2.4.2 </a:t>
            </a:r>
            <a:r>
              <a:rPr lang="zh-CN" altLang="zh-CN" kern="100" dirty="0">
                <a:latin typeface="Times New Roman" panose="02020603050405020304" pitchFamily="18" charset="0"/>
                <a:ea typeface="黑体" panose="02010609060101010101" pitchFamily="49" charset="-122"/>
              </a:rPr>
              <a:t>使用</a:t>
            </a:r>
            <a:r>
              <a:rPr lang="en-US" altLang="zh-CN" kern="100" dirty="0">
                <a:latin typeface="Times New Roman" panose="02020603050405020304" pitchFamily="18" charset="0"/>
                <a:ea typeface="黑体" panose="02010609060101010101" pitchFamily="49" charset="-122"/>
              </a:rPr>
              <a:t>MySQL Command Line Client</a:t>
            </a:r>
            <a:r>
              <a:rPr lang="zh-CN" altLang="zh-CN" kern="100" dirty="0">
                <a:latin typeface="Times New Roman" panose="02020603050405020304" pitchFamily="18" charset="0"/>
                <a:ea typeface="黑体" panose="02010609060101010101" pitchFamily="49" charset="-122"/>
              </a:rPr>
              <a:t>登录</a:t>
            </a:r>
            <a:endParaRPr lang="zh-CN" altLang="zh-CN" sz="2000" b="1" kern="1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743141" y="923803"/>
            <a:ext cx="552926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2762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打开“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MySQL Command Line Client”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窗口操作步骤：“开始”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—“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所有程序”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—“MySQL”—“MySQL Server 5.7”—“MySQL 5.7 Command Line Client”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，在“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MySQL Command Line Client”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中输入口令，即可登录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MySQL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数据库，如图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2.31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所示。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26625" name="Picture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473" y="2181922"/>
            <a:ext cx="48006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713249" y="4398969"/>
            <a:ext cx="248300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276225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2.31</a:t>
            </a: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MySQL Command Line Client</a:t>
            </a: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登录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30D6-B572-4D6D-8939-EB6B49B08139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8776" y="0"/>
            <a:ext cx="6402080" cy="496649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1600" dirty="0"/>
              <a:t>MySQL</a:t>
            </a:r>
            <a:r>
              <a:rPr lang="zh-CN" altLang="zh-CN" sz="1600" dirty="0"/>
              <a:t>是一个关系型数据库管理系统，由瑞典</a:t>
            </a:r>
            <a:r>
              <a:rPr lang="en-US" altLang="zh-CN" sz="1600" dirty="0"/>
              <a:t>MySQL AB </a:t>
            </a:r>
            <a:r>
              <a:rPr lang="zh-CN" altLang="zh-CN" sz="1600" dirty="0"/>
              <a:t>公司开发，目前属于</a:t>
            </a:r>
            <a:r>
              <a:rPr lang="en-US" altLang="zh-CN" sz="1600" dirty="0"/>
              <a:t> Oracle </a:t>
            </a:r>
            <a:r>
              <a:rPr lang="zh-CN" altLang="zh-CN" sz="1600" dirty="0"/>
              <a:t>旗下产品。</a:t>
            </a:r>
            <a:r>
              <a:rPr lang="en-US" altLang="zh-CN" sz="1600" dirty="0"/>
              <a:t>MySQL </a:t>
            </a:r>
            <a:r>
              <a:rPr lang="zh-CN" altLang="zh-CN" sz="1600" dirty="0"/>
              <a:t>是一个真正的多用户、多线程</a:t>
            </a:r>
            <a:r>
              <a:rPr lang="en-US" altLang="zh-CN" sz="1600" dirty="0"/>
              <a:t>SQL</a:t>
            </a:r>
            <a:r>
              <a:rPr lang="zh-CN" altLang="zh-CN" sz="1600" dirty="0"/>
              <a:t>数据库服务器。</a:t>
            </a:r>
            <a:endParaRPr lang="en-US" altLang="zh-CN" sz="1600" dirty="0"/>
          </a:p>
          <a:p>
            <a:r>
              <a:rPr lang="en-US" altLang="zh-CN" sz="1600" dirty="0"/>
              <a:t> MySQL</a:t>
            </a:r>
            <a:r>
              <a:rPr lang="zh-CN" altLang="zh-CN" sz="1600" dirty="0"/>
              <a:t>是一个客户机</a:t>
            </a:r>
            <a:r>
              <a:rPr lang="en-US" altLang="zh-CN" sz="1600" dirty="0"/>
              <a:t>/</a:t>
            </a:r>
            <a:r>
              <a:rPr lang="zh-CN" altLang="zh-CN" sz="1600" dirty="0"/>
              <a:t>服务器结构的实现，它由一个服务器守护程序</a:t>
            </a:r>
            <a:r>
              <a:rPr lang="en-US" altLang="zh-CN" sz="1600" dirty="0" err="1"/>
              <a:t>mysqld</a:t>
            </a:r>
            <a:r>
              <a:rPr lang="zh-CN" altLang="zh-CN" sz="1600" dirty="0"/>
              <a:t>和许多不同的客户程序以及库组成的。</a:t>
            </a:r>
            <a:endParaRPr lang="en-US" altLang="zh-CN" sz="1600" dirty="0"/>
          </a:p>
          <a:p>
            <a:r>
              <a:rPr lang="en-US" altLang="zh-CN" sz="1600" dirty="0"/>
              <a:t>MySQL </a:t>
            </a:r>
            <a:r>
              <a:rPr lang="zh-CN" altLang="zh-CN" sz="1600" dirty="0"/>
              <a:t>最流行的关系型数据库管理系统，在</a:t>
            </a:r>
            <a:r>
              <a:rPr lang="en-US" altLang="zh-CN" sz="1600" dirty="0"/>
              <a:t> WEB </a:t>
            </a:r>
            <a:r>
              <a:rPr lang="zh-CN" altLang="zh-CN" sz="1600" dirty="0"/>
              <a:t>应用方面</a:t>
            </a:r>
            <a:r>
              <a:rPr lang="en-US" altLang="zh-CN" sz="1600" dirty="0"/>
              <a:t>MySQL</a:t>
            </a:r>
            <a:r>
              <a:rPr lang="zh-CN" altLang="zh-CN" sz="1600" dirty="0"/>
              <a:t>是最好的</a:t>
            </a:r>
            <a:r>
              <a:rPr lang="en-US" altLang="zh-CN" sz="1600" dirty="0"/>
              <a:t> RDBMS (Relational Database Management System</a:t>
            </a:r>
            <a:r>
              <a:rPr lang="zh-CN" altLang="zh-CN" sz="1600" dirty="0"/>
              <a:t>，关系数据库管理系统</a:t>
            </a:r>
            <a:r>
              <a:rPr lang="en-US" altLang="zh-CN" sz="1600" dirty="0"/>
              <a:t>) </a:t>
            </a:r>
            <a:r>
              <a:rPr lang="zh-CN" altLang="zh-CN" sz="1600" dirty="0"/>
              <a:t>应用软件之一。</a:t>
            </a:r>
            <a:r>
              <a:rPr lang="en-US" altLang="zh-CN" sz="1600" dirty="0"/>
              <a:t> MySQL</a:t>
            </a:r>
            <a:r>
              <a:rPr lang="zh-CN" altLang="zh-CN" sz="1600" dirty="0"/>
              <a:t>是一种关联数据库管理系统，关联数据库将数据保存在不同的表中，而不是将所有数据放在一个大仓库内，这样就增加了速度并提高了灵活性。</a:t>
            </a:r>
            <a:r>
              <a:rPr lang="en-US" altLang="zh-CN" sz="1600" dirty="0"/>
              <a:t>MySQL</a:t>
            </a:r>
            <a:r>
              <a:rPr lang="zh-CN" altLang="zh-CN" sz="1600" dirty="0"/>
              <a:t>所使用的</a:t>
            </a:r>
            <a:r>
              <a:rPr lang="en-US" altLang="zh-CN" sz="1600" dirty="0"/>
              <a:t> SQL </a:t>
            </a:r>
            <a:r>
              <a:rPr lang="zh-CN" altLang="zh-CN" sz="1600" dirty="0"/>
              <a:t>语言是用于访问数据库的最常用标准化语言。</a:t>
            </a:r>
            <a:endParaRPr lang="en-US" altLang="zh-CN" sz="1600" dirty="0"/>
          </a:p>
          <a:p>
            <a:r>
              <a:rPr lang="en-US" altLang="zh-CN" sz="1600" dirty="0"/>
              <a:t>MySQL </a:t>
            </a:r>
            <a:r>
              <a:rPr lang="zh-CN" altLang="zh-CN" sz="1600" dirty="0"/>
              <a:t>软件采用了双授权政策，它分为社区版和商业版，由于其体积小、速度快、总体拥有成本低，尤其是开放源码这一特点，使得</a:t>
            </a:r>
            <a:r>
              <a:rPr lang="en-US" altLang="zh-CN" sz="1600" dirty="0"/>
              <a:t>MySQL</a:t>
            </a:r>
            <a:r>
              <a:rPr lang="zh-CN" altLang="zh-CN" sz="1600" dirty="0"/>
              <a:t>被广泛地应用在</a:t>
            </a:r>
            <a:r>
              <a:rPr lang="en-US" altLang="zh-CN" sz="1600" dirty="0"/>
              <a:t>Internet</a:t>
            </a:r>
            <a:r>
              <a:rPr lang="zh-CN" altLang="zh-CN" sz="1600" dirty="0"/>
              <a:t>上的大中小型网站网中作为网站数据库，例如像</a:t>
            </a:r>
            <a:r>
              <a:rPr lang="en-US" altLang="zh-CN" sz="1600" dirty="0"/>
              <a:t>Facebook</a:t>
            </a:r>
            <a:r>
              <a:rPr lang="zh-CN" altLang="zh-CN" sz="1600" dirty="0"/>
              <a:t>、</a:t>
            </a:r>
            <a:r>
              <a:rPr lang="en-US" altLang="zh-CN" sz="1600" dirty="0"/>
              <a:t>Google</a:t>
            </a:r>
            <a:r>
              <a:rPr lang="zh-CN" altLang="zh-CN" sz="1600" dirty="0"/>
              <a:t>、新浪、网易、百度等大型网站也在使用</a:t>
            </a:r>
            <a:r>
              <a:rPr lang="en-US" altLang="zh-CN" sz="1600" dirty="0"/>
              <a:t>MySQL</a:t>
            </a:r>
            <a:r>
              <a:rPr lang="zh-CN" altLang="zh-CN" sz="1600" dirty="0"/>
              <a:t>作为网站数据库。 </a:t>
            </a:r>
            <a:endParaRPr lang="zh-CN" altLang="en-US" sz="16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D1B4-357C-414B-A7CB-6DB8941E1ADE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290320" y="143828"/>
            <a:ext cx="7396480" cy="721995"/>
          </a:xfrm>
        </p:spPr>
        <p:txBody>
          <a:bodyPr wrap="square">
            <a:spAutoFit/>
          </a:bodyPr>
          <a:lstStyle/>
          <a:p>
            <a:pPr lvl="0" algn="just" defTabSz="457200" eaLnBrk="0" fontAlgn="base" hangingPunct="0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  <a:buClrTx/>
              <a:buSzTx/>
              <a:buFontTx/>
            </a:pPr>
            <a:r>
              <a:rPr lang="en-US" altLang="zh-CN" sz="2800" b="0" kern="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MySql</a:t>
            </a:r>
            <a:r>
              <a:rPr lang="en-US" altLang="zh-CN" sz="2800" b="0" kern="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简介</a:t>
            </a:r>
            <a:endParaRPr lang="en-US" altLang="zh-CN" sz="2800" b="0" kern="1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爆炸形 1 4"/>
          <p:cNvSpPr/>
          <p:nvPr/>
        </p:nvSpPr>
        <p:spPr>
          <a:xfrm>
            <a:off x="344906" y="232613"/>
            <a:ext cx="834190" cy="633663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30D6-B572-4D6D-8939-EB6B49B08139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725365" y="1211009"/>
          <a:ext cx="3656957" cy="1361535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828074"/>
                <a:gridCol w="1828883"/>
              </a:tblGrid>
              <a:tr h="2737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字段名称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数据类型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663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学号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Char(10)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7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姓名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Varchar(10)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7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性别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Char(2)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7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年龄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Int(3)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69885" y="545923"/>
            <a:ext cx="436256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indent="2762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762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然后，在数据库“</a:t>
            </a: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studyMySQL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下创建一个名为“学生表”的表，表结构如表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2.1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所示。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25365" y="280421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indent="276225" defTabSz="914400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学生表结构</a:t>
            </a:r>
            <a:endParaRPr lang="zh-CN" altLang="en-US" dirty="0"/>
          </a:p>
          <a:p>
            <a:pPr lvl="0" indent="276225" defTabSz="914400"/>
            <a:r>
              <a:rPr lang="zh-CN" altLang="en-US" dirty="0">
                <a:latin typeface="宋体" panose="02010600030101010101" pitchFamily="2" charset="-122"/>
                <a:cs typeface="Times New Roman" panose="02020603050405020304" pitchFamily="18" charset="0"/>
              </a:rPr>
              <a:t>按表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</a:t>
            </a:r>
            <a:r>
              <a:rPr lang="zh-CN" altLang="en-US" dirty="0">
                <a:latin typeface="宋体" panose="02010600030101010101" pitchFamily="2" charset="-122"/>
                <a:cs typeface="Times New Roman" panose="02020603050405020304" pitchFamily="18" charset="0"/>
              </a:rPr>
              <a:t>结构，在命令行模式下创建表，并查看是否成功创建及表的结构如图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2.33</a:t>
            </a:r>
            <a:r>
              <a:rPr lang="zh-CN" altLang="en-US" dirty="0">
                <a:latin typeface="宋体" panose="02010600030101010101" pitchFamily="2" charset="-122"/>
                <a:cs typeface="Times New Roman" panose="02020603050405020304" pitchFamily="18" charset="0"/>
              </a:rPr>
              <a:t>所示。</a:t>
            </a:r>
            <a:r>
              <a:rPr lang="zh-CN" altLang="en-US" dirty="0"/>
              <a:t> 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D1B4-357C-414B-A7CB-6DB8941E1ADE}" type="slidenum">
              <a:rPr lang="zh-CN" altLang="en-US" smtClean="0"/>
            </a:fld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8673" name="Picture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710" y="457200"/>
            <a:ext cx="46990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411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276225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2.33 </a:t>
            </a: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命令行模式下建表及查看</a:t>
            </a: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b="1" dirty="0"/>
              <a:t>1</a:t>
            </a:r>
            <a:r>
              <a:rPr lang="zh-CN" altLang="zh-CN" b="1" dirty="0"/>
              <a:t>．</a:t>
            </a:r>
            <a:r>
              <a:rPr lang="en-US" altLang="zh-CN" b="1" dirty="0" err="1"/>
              <a:t>Navicat</a:t>
            </a:r>
            <a:endParaRPr lang="zh-CN" altLang="zh-CN" dirty="0"/>
          </a:p>
          <a:p>
            <a:r>
              <a:rPr lang="en-US" altLang="zh-CN" dirty="0" err="1"/>
              <a:t>Navicat</a:t>
            </a:r>
            <a:r>
              <a:rPr lang="zh-CN" altLang="zh-CN" dirty="0"/>
              <a:t>是一个强大的</a:t>
            </a:r>
            <a:r>
              <a:rPr lang="en-US" altLang="zh-CN" dirty="0"/>
              <a:t>MySQL</a:t>
            </a:r>
            <a:r>
              <a:rPr lang="zh-CN" altLang="zh-CN" dirty="0"/>
              <a:t>数据库管理和开发工具。它与微软</a:t>
            </a:r>
            <a:r>
              <a:rPr lang="en-US" altLang="zh-CN" dirty="0"/>
              <a:t>SQL Server</a:t>
            </a:r>
            <a:r>
              <a:rPr lang="zh-CN" altLang="zh-CN" dirty="0"/>
              <a:t>的管理器很像，使用图形化的用户界面，可以让用户使用和管理更为轻松。有免费中文版本提供。</a:t>
            </a:r>
            <a:endParaRPr lang="zh-CN" altLang="zh-CN" dirty="0"/>
          </a:p>
          <a:p>
            <a:r>
              <a:rPr lang="zh-CN" altLang="zh-CN" dirty="0"/>
              <a:t>下载地址：</a:t>
            </a:r>
            <a:r>
              <a:rPr lang="en-US" altLang="zh-CN" dirty="0"/>
              <a:t>https://www.navicat.com/download/</a:t>
            </a:r>
            <a:endParaRPr lang="zh-CN" altLang="zh-CN" dirty="0"/>
          </a:p>
          <a:p>
            <a:r>
              <a:rPr lang="en-US" altLang="zh-CN" b="1" dirty="0"/>
              <a:t>2.phpMyAdmin</a:t>
            </a:r>
            <a:endParaRPr lang="zh-CN" altLang="zh-CN" dirty="0"/>
          </a:p>
          <a:p>
            <a:r>
              <a:rPr lang="en-US" altLang="zh-CN" dirty="0"/>
              <a:t>phpMyAdmin</a:t>
            </a:r>
            <a:r>
              <a:rPr lang="zh-CN" altLang="zh-CN" dirty="0"/>
              <a:t>是最常用的</a:t>
            </a:r>
            <a:r>
              <a:rPr lang="en-US" altLang="zh-CN" dirty="0"/>
              <a:t>MySQL</a:t>
            </a:r>
            <a:r>
              <a:rPr lang="zh-CN" altLang="zh-CN" dirty="0"/>
              <a:t>维护工具之一，是一个用</a:t>
            </a:r>
            <a:r>
              <a:rPr lang="en-US" altLang="zh-CN" dirty="0">
                <a:hlinkClick r:id="rId1" tooltip="PHP知识库"/>
              </a:rPr>
              <a:t>PHP</a:t>
            </a:r>
            <a:r>
              <a:rPr lang="zh-CN" altLang="zh-CN" dirty="0"/>
              <a:t>开发的基于</a:t>
            </a:r>
            <a:r>
              <a:rPr lang="en-US" altLang="zh-CN" dirty="0"/>
              <a:t>Web</a:t>
            </a:r>
            <a:r>
              <a:rPr lang="zh-CN" altLang="zh-CN" dirty="0"/>
              <a:t>方式</a:t>
            </a:r>
            <a:r>
              <a:rPr lang="en-US" altLang="zh-CN" dirty="0" err="1">
                <a:hlinkClick r:id="rId2" tooltip="大型网站架构知识库"/>
              </a:rPr>
              <a:t>架构</a:t>
            </a:r>
            <a:r>
              <a:rPr lang="zh-CN" altLang="zh-CN" dirty="0"/>
              <a:t>在网站主机上的</a:t>
            </a:r>
            <a:r>
              <a:rPr lang="en-US" altLang="zh-CN" dirty="0"/>
              <a:t>MySQL</a:t>
            </a:r>
            <a:r>
              <a:rPr lang="zh-CN" altLang="zh-CN" dirty="0"/>
              <a:t>管理工具，支持中文，管理数据库非常方便。不足之处在于对</a:t>
            </a:r>
            <a:r>
              <a:rPr lang="en-US" altLang="zh-CN" dirty="0" err="1">
                <a:hlinkClick r:id="rId3" tooltip="Hadoop知识库"/>
              </a:rPr>
              <a:t>大数据</a:t>
            </a:r>
            <a:r>
              <a:rPr lang="zh-CN" altLang="zh-CN" dirty="0"/>
              <a:t>库的备份和恢复不方便。</a:t>
            </a:r>
            <a:endParaRPr lang="zh-CN" altLang="zh-CN" dirty="0"/>
          </a:p>
          <a:p>
            <a:r>
              <a:rPr lang="zh-CN" altLang="zh-CN" dirty="0"/>
              <a:t>下载地址：</a:t>
            </a:r>
            <a:r>
              <a:rPr lang="en-US" altLang="zh-CN" dirty="0"/>
              <a:t>http://www.phpmyadmin</a:t>
            </a:r>
            <a:r>
              <a:rPr lang="en-US" altLang="zh-CN" dirty="0">
                <a:hlinkClick r:id="rId4" tooltip=".NET知识库"/>
              </a:rPr>
              <a:t>.NET</a:t>
            </a:r>
            <a:r>
              <a:rPr lang="en-US" altLang="zh-CN" dirty="0"/>
              <a:t>/</a:t>
            </a:r>
            <a:endParaRPr lang="zh-CN" altLang="zh-CN" dirty="0"/>
          </a:p>
          <a:p>
            <a:r>
              <a:rPr lang="en-US" altLang="zh-CN" b="1" dirty="0"/>
              <a:t>3</a:t>
            </a:r>
            <a:r>
              <a:rPr lang="zh-CN" altLang="zh-CN" b="1" dirty="0"/>
              <a:t>、</a:t>
            </a:r>
            <a:r>
              <a:rPr lang="en-US" altLang="zh-CN" b="1" dirty="0"/>
              <a:t>MySQL GUI Tools</a:t>
            </a:r>
            <a:endParaRPr lang="zh-CN" altLang="zh-CN" dirty="0"/>
          </a:p>
          <a:p>
            <a:r>
              <a:rPr lang="en-US" altLang="zh-CN" dirty="0"/>
              <a:t>MySQL GUI Tools</a:t>
            </a:r>
            <a:r>
              <a:rPr lang="zh-CN" altLang="zh-CN" dirty="0"/>
              <a:t>是</a:t>
            </a:r>
            <a:r>
              <a:rPr lang="en-US" altLang="zh-CN" dirty="0"/>
              <a:t>MySQL</a:t>
            </a:r>
            <a:r>
              <a:rPr lang="zh-CN" altLang="zh-CN" dirty="0"/>
              <a:t>官方提供的图形化管理工具，功能很强大，没有中文界面。</a:t>
            </a:r>
            <a:endParaRPr lang="zh-CN" altLang="zh-CN" dirty="0"/>
          </a:p>
          <a:p>
            <a:r>
              <a:rPr lang="zh-CN" altLang="zh-CN" dirty="0"/>
              <a:t>下载地址：</a:t>
            </a:r>
            <a:r>
              <a:rPr lang="en-US" altLang="zh-CN" dirty="0"/>
              <a:t>http://dev.mysql.com/downloads/gui-tools/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D1B4-357C-414B-A7CB-6DB8941E1ADE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57200" y="198900"/>
            <a:ext cx="8229600" cy="857515"/>
          </a:xfrm>
        </p:spPr>
        <p:txBody>
          <a:bodyPr>
            <a:normAutofit fontScale="90000"/>
          </a:bodyPr>
          <a:lstStyle/>
          <a:p>
            <a:r>
              <a:rPr lang="en-US" altLang="zh-CN" b="0" dirty="0">
                <a:effectLst/>
              </a:rPr>
              <a:t>2.4.3 </a:t>
            </a:r>
            <a:r>
              <a:rPr lang="zh-CN" altLang="zh-CN" b="0" dirty="0">
                <a:effectLst/>
              </a:rPr>
              <a:t>登录</a:t>
            </a:r>
            <a:r>
              <a:rPr lang="en-US" altLang="zh-CN" b="0" dirty="0">
                <a:effectLst/>
              </a:rPr>
              <a:t>MySQL</a:t>
            </a:r>
            <a:r>
              <a:rPr lang="zh-CN" altLang="zh-CN" b="0" dirty="0">
                <a:effectLst/>
              </a:rPr>
              <a:t>的图形管理工具介绍</a:t>
            </a:r>
            <a:endParaRPr lang="zh-CN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b="1" dirty="0"/>
              <a:t>4</a:t>
            </a:r>
            <a:r>
              <a:rPr lang="zh-CN" altLang="zh-CN" b="1" dirty="0"/>
              <a:t>、</a:t>
            </a:r>
            <a:r>
              <a:rPr lang="en-US" altLang="zh-CN" b="1" dirty="0"/>
              <a:t>MySQL ODBC Connector</a:t>
            </a:r>
            <a:endParaRPr lang="zh-CN" altLang="zh-CN" dirty="0"/>
          </a:p>
          <a:p>
            <a:r>
              <a:rPr lang="en-US" altLang="zh-CN" dirty="0"/>
              <a:t>MySQL</a:t>
            </a:r>
            <a:r>
              <a:rPr lang="zh-CN" altLang="zh-CN" dirty="0"/>
              <a:t>官方提供的</a:t>
            </a:r>
            <a:r>
              <a:rPr lang="en-US" altLang="zh-CN" dirty="0"/>
              <a:t>ODBC</a:t>
            </a:r>
            <a:r>
              <a:rPr lang="zh-CN" altLang="zh-CN" dirty="0"/>
              <a:t>接口程序，在安装了</a:t>
            </a:r>
            <a:r>
              <a:rPr lang="en-US" altLang="zh-CN" dirty="0"/>
              <a:t>MySQL ODBC Connector</a:t>
            </a:r>
            <a:r>
              <a:rPr lang="zh-CN" altLang="zh-CN" dirty="0"/>
              <a:t>程序后，系统就可以通过</a:t>
            </a:r>
            <a:r>
              <a:rPr lang="en-US" altLang="zh-CN" dirty="0"/>
              <a:t>ODBC</a:t>
            </a:r>
            <a:r>
              <a:rPr lang="zh-CN" altLang="zh-CN" dirty="0"/>
              <a:t>来访问</a:t>
            </a:r>
            <a:r>
              <a:rPr lang="en-US" altLang="zh-CN" dirty="0"/>
              <a:t>MySQL</a:t>
            </a:r>
            <a:r>
              <a:rPr lang="zh-CN" altLang="zh-CN" dirty="0"/>
              <a:t>，这样就可以实现</a:t>
            </a:r>
            <a:r>
              <a:rPr lang="en-US" altLang="zh-CN" dirty="0" err="1"/>
              <a:t>SQLServer</a:t>
            </a:r>
            <a:r>
              <a:rPr lang="zh-CN" altLang="zh-CN" dirty="0"/>
              <a:t>、</a:t>
            </a:r>
            <a:r>
              <a:rPr lang="en-US" altLang="zh-CN" dirty="0"/>
              <a:t>Access</a:t>
            </a:r>
            <a:r>
              <a:rPr lang="zh-CN" altLang="zh-CN" dirty="0"/>
              <a:t>和</a:t>
            </a:r>
            <a:r>
              <a:rPr lang="en-US" altLang="zh-CN" dirty="0"/>
              <a:t>MySQL</a:t>
            </a:r>
            <a:r>
              <a:rPr lang="zh-CN" altLang="zh-CN" dirty="0"/>
              <a:t>之间的数据转换，以及可以使用</a:t>
            </a:r>
            <a:r>
              <a:rPr lang="en-US" altLang="zh-CN" dirty="0"/>
              <a:t>ASP</a:t>
            </a:r>
            <a:r>
              <a:rPr lang="zh-CN" altLang="zh-CN" dirty="0"/>
              <a:t>访问</a:t>
            </a:r>
            <a:r>
              <a:rPr lang="en-US" altLang="zh-CN" dirty="0"/>
              <a:t>MySQL</a:t>
            </a:r>
            <a:r>
              <a:rPr lang="zh-CN" altLang="zh-CN" dirty="0"/>
              <a:t>数据库。</a:t>
            </a:r>
            <a:endParaRPr lang="zh-CN" altLang="zh-CN" dirty="0"/>
          </a:p>
          <a:p>
            <a:r>
              <a:rPr lang="zh-CN" altLang="zh-CN" dirty="0"/>
              <a:t>下载地址：</a:t>
            </a:r>
            <a:r>
              <a:rPr lang="en-US" altLang="zh-CN" dirty="0"/>
              <a:t>http://dev.mysql.com/downloads/connector/odbc/</a:t>
            </a:r>
            <a:endParaRPr lang="zh-CN" altLang="zh-CN" dirty="0"/>
          </a:p>
          <a:p>
            <a:r>
              <a:rPr lang="en-US" altLang="zh-CN" b="1" dirty="0"/>
              <a:t>5.SQLyog</a:t>
            </a:r>
            <a:endParaRPr lang="zh-CN" altLang="zh-CN" dirty="0"/>
          </a:p>
          <a:p>
            <a:r>
              <a:rPr lang="zh-CN" altLang="zh-CN" dirty="0"/>
              <a:t>在众多的第三方图形化</a:t>
            </a:r>
            <a:r>
              <a:rPr lang="en-US" altLang="zh-CN" dirty="0"/>
              <a:t>MySQL</a:t>
            </a:r>
            <a:r>
              <a:rPr lang="zh-CN" altLang="zh-CN" dirty="0"/>
              <a:t>工具中，受到业界大量认可的就是</a:t>
            </a:r>
            <a:r>
              <a:rPr lang="en-US" altLang="zh-CN" dirty="0" err="1"/>
              <a:t>SQLyog</a:t>
            </a:r>
            <a:r>
              <a:rPr lang="zh-CN" altLang="zh-CN" dirty="0"/>
              <a:t>了。 </a:t>
            </a:r>
            <a:r>
              <a:rPr lang="en-US" altLang="zh-CN" dirty="0" err="1"/>
              <a:t>SQLyog</a:t>
            </a:r>
            <a:r>
              <a:rPr lang="zh-CN" altLang="zh-CN" dirty="0"/>
              <a:t>是一个易于使用的、快速而简洁的图形化管理</a:t>
            </a:r>
            <a:r>
              <a:rPr lang="en-US" altLang="zh-CN" dirty="0"/>
              <a:t>MYSQL</a:t>
            </a:r>
            <a:r>
              <a:rPr lang="zh-CN" altLang="zh-CN" dirty="0"/>
              <a:t>数据库的工具，它能够在任何地点通过网络来维护和管理远端的</a:t>
            </a:r>
            <a:r>
              <a:rPr lang="en-US" altLang="zh-CN" dirty="0"/>
              <a:t>MySQL</a:t>
            </a:r>
            <a:r>
              <a:rPr lang="zh-CN" altLang="zh-CN" dirty="0"/>
              <a:t>数据库。在互联网上有免费的中文版提供下载。</a:t>
            </a:r>
            <a:endParaRPr lang="zh-CN" altLang="zh-CN" dirty="0"/>
          </a:p>
          <a:p>
            <a:r>
              <a:rPr lang="zh-CN" altLang="zh-CN" dirty="0"/>
              <a:t>下载地址：</a:t>
            </a:r>
            <a:r>
              <a:rPr lang="en-US" altLang="zh-CN" dirty="0"/>
              <a:t>http://sqlyog.en.softonic.com/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D1B4-357C-414B-A7CB-6DB8941E1ADE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0" dirty="0">
                <a:effectLst/>
              </a:rPr>
              <a:t>2.4.3 </a:t>
            </a:r>
            <a:r>
              <a:rPr lang="zh-CN" altLang="zh-CN" b="0" dirty="0">
                <a:effectLst/>
              </a:rPr>
              <a:t>登录</a:t>
            </a:r>
            <a:r>
              <a:rPr lang="en-US" altLang="zh-CN" b="0" dirty="0">
                <a:effectLst/>
              </a:rPr>
              <a:t>MySQL</a:t>
            </a:r>
            <a:r>
              <a:rPr lang="zh-CN" altLang="zh-CN" b="0" dirty="0">
                <a:effectLst/>
              </a:rPr>
              <a:t>的图形管理工具介绍</a:t>
            </a:r>
            <a:endParaRPr lang="zh-CN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17672" y="900156"/>
            <a:ext cx="7883366" cy="550026"/>
          </a:xfrm>
        </p:spPr>
        <p:txBody>
          <a:bodyPr>
            <a:normAutofit fontScale="55000" lnSpcReduction="20000"/>
          </a:bodyPr>
          <a:lstStyle/>
          <a:p>
            <a:r>
              <a:rPr lang="zh-CN" altLang="zh-CN" dirty="0"/>
              <a:t>通过</a:t>
            </a:r>
            <a:r>
              <a:rPr lang="en-US" altLang="zh-CN" dirty="0" err="1"/>
              <a:t>SQLyog</a:t>
            </a:r>
            <a:r>
              <a:rPr lang="zh-CN" altLang="zh-CN" dirty="0"/>
              <a:t>图形化软件登录</a:t>
            </a:r>
            <a:r>
              <a:rPr lang="en-US" altLang="zh-CN" dirty="0"/>
              <a:t>MySQL</a:t>
            </a:r>
            <a:r>
              <a:rPr lang="zh-CN" altLang="zh-CN" dirty="0"/>
              <a:t>数据库的简单操作如下。</a:t>
            </a:r>
            <a:endParaRPr lang="zh-CN" altLang="zh-CN" dirty="0"/>
          </a:p>
          <a:p>
            <a:r>
              <a:rPr lang="zh-CN" altLang="zh-CN" dirty="0"/>
              <a:t>下载安装好</a:t>
            </a:r>
            <a:r>
              <a:rPr lang="en-US" altLang="zh-CN" dirty="0" err="1"/>
              <a:t>SQLyog</a:t>
            </a:r>
            <a:r>
              <a:rPr lang="zh-CN" altLang="zh-CN" dirty="0"/>
              <a:t>后，打开</a:t>
            </a:r>
            <a:r>
              <a:rPr lang="en-US" altLang="zh-CN" dirty="0" err="1"/>
              <a:t>SQLyog</a:t>
            </a:r>
            <a:r>
              <a:rPr lang="zh-CN" altLang="zh-CN" dirty="0"/>
              <a:t>，出现如图</a:t>
            </a:r>
            <a:r>
              <a:rPr lang="en-US" altLang="zh-CN" dirty="0"/>
              <a:t>2.30</a:t>
            </a:r>
            <a:r>
              <a:rPr lang="zh-CN" altLang="zh-CN" dirty="0"/>
              <a:t>所示的登录对话界面。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D1B4-357C-414B-A7CB-6DB8941E1ADE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b="0" dirty="0">
                <a:effectLst/>
              </a:rPr>
              <a:t>2.4.4 MySQL</a:t>
            </a:r>
            <a:r>
              <a:rPr lang="zh-CN" altLang="zh-CN" sz="2400" b="0" dirty="0">
                <a:effectLst/>
              </a:rPr>
              <a:t>的图形管理工具——</a:t>
            </a:r>
            <a:r>
              <a:rPr lang="en-US" altLang="zh-CN" sz="2400" b="0" dirty="0" err="1">
                <a:effectLst/>
              </a:rPr>
              <a:t>SQLyog</a:t>
            </a:r>
            <a:r>
              <a:rPr lang="zh-CN" altLang="zh-CN" sz="2400" b="0" dirty="0">
                <a:effectLst/>
              </a:rPr>
              <a:t>登录</a:t>
            </a:r>
            <a:endParaRPr lang="zh-CN" altLang="en-US" sz="24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9697" name="Picture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030" y="1450182"/>
            <a:ext cx="393065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778918" y="4602805"/>
            <a:ext cx="442198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indent="2762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宋体" panose="02010600030101010101" pitchFamily="2" charset="-122"/>
              </a:rPr>
              <a:t>图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宋体" panose="02010600030101010101" pitchFamily="2" charset="-122"/>
              </a:rPr>
              <a:t>2.30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宋体" panose="02010600030101010101" pitchFamily="2" charset="-122"/>
              </a:rPr>
              <a:t>用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宋体" panose="02010600030101010101" pitchFamily="2" charset="-122"/>
              </a:rPr>
              <a:t>SQLyog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宋体" panose="02010600030101010101" pitchFamily="2" charset="-122"/>
              </a:rPr>
              <a:t>连接到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宋体" panose="02010600030101010101" pitchFamily="2" charset="-122"/>
              </a:rPr>
              <a:t>MySQL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宋体" panose="02010600030101010101" pitchFamily="2" charset="-122"/>
              </a:rPr>
              <a:t>服务器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宋体" panose="02010600030101010101" pitchFamily="2" charset="-122"/>
            </a:endParaRPr>
          </a:p>
          <a:p>
            <a:pPr marL="0" marR="0" lvl="0" indent="2762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图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2.30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中的各项均是系统默认值，其中：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111340"/>
            <a:ext cx="8229600" cy="2017623"/>
          </a:xfrm>
        </p:spPr>
        <p:txBody>
          <a:bodyPr>
            <a:normAutofit fontScale="77500" lnSpcReduction="20000"/>
          </a:bodyPr>
          <a:lstStyle/>
          <a:p>
            <a:r>
              <a:rPr lang="zh-CN" altLang="zh-CN" dirty="0"/>
              <a:t>“保存的连接”：输入一个连接名，这里采用默认名“新连接”；</a:t>
            </a:r>
            <a:endParaRPr lang="zh-CN" altLang="zh-CN" dirty="0"/>
          </a:p>
          <a:p>
            <a:r>
              <a:rPr lang="zh-CN" altLang="zh-CN" dirty="0"/>
              <a:t>“我的</a:t>
            </a:r>
            <a:r>
              <a:rPr lang="en-US" altLang="zh-CN" dirty="0"/>
              <a:t>SQL</a:t>
            </a:r>
            <a:r>
              <a:rPr lang="zh-CN" altLang="zh-CN" dirty="0"/>
              <a:t>主机地址”：</a:t>
            </a:r>
            <a:r>
              <a:rPr lang="en-US" altLang="zh-CN" dirty="0"/>
              <a:t>localhost</a:t>
            </a:r>
            <a:r>
              <a:rPr lang="zh-CN" altLang="zh-CN" dirty="0"/>
              <a:t>，这里输入的是</a:t>
            </a:r>
            <a:r>
              <a:rPr lang="en-US" altLang="zh-CN" dirty="0"/>
              <a:t>MySQL</a:t>
            </a:r>
            <a:r>
              <a:rPr lang="zh-CN" altLang="zh-CN" dirty="0"/>
              <a:t>服务器地址，由于</a:t>
            </a:r>
            <a:r>
              <a:rPr lang="en-US" altLang="zh-CN" dirty="0"/>
              <a:t>MySQL</a:t>
            </a:r>
            <a:r>
              <a:rPr lang="zh-CN" altLang="zh-CN" dirty="0"/>
              <a:t>服务器安装在本机，因此主机地址为</a:t>
            </a:r>
            <a:r>
              <a:rPr lang="en-US" altLang="zh-CN" dirty="0"/>
              <a:t>localhost</a:t>
            </a:r>
            <a:r>
              <a:rPr lang="zh-CN" altLang="zh-CN" dirty="0"/>
              <a:t>，否则应输入</a:t>
            </a:r>
            <a:r>
              <a:rPr lang="en-US" altLang="zh-CN" dirty="0"/>
              <a:t>MySQL</a:t>
            </a:r>
            <a:r>
              <a:rPr lang="zh-CN" altLang="zh-CN" dirty="0"/>
              <a:t>服务器地址；“用户名”、“密码”和“端口</a:t>
            </a:r>
            <a:r>
              <a:rPr lang="en-US" altLang="zh-CN" dirty="0"/>
              <a:t>’</a:t>
            </a:r>
            <a:r>
              <a:rPr lang="zh-CN" altLang="zh-CN" dirty="0"/>
              <a:t>，输入安装时设置的用户名和密码及端口，这里用户名采用默认用户名“</a:t>
            </a:r>
            <a:r>
              <a:rPr lang="en-US" altLang="zh-CN" dirty="0"/>
              <a:t>root</a:t>
            </a:r>
            <a:r>
              <a:rPr lang="zh-CN" altLang="zh-CN" dirty="0"/>
              <a:t>”，端口为默认端口号</a:t>
            </a:r>
            <a:r>
              <a:rPr lang="en-US" altLang="zh-CN" dirty="0"/>
              <a:t>3306</a:t>
            </a:r>
            <a:r>
              <a:rPr lang="zh-CN" altLang="zh-CN" dirty="0"/>
              <a:t>。</a:t>
            </a:r>
            <a:endParaRPr lang="zh-CN" altLang="zh-CN" dirty="0"/>
          </a:p>
          <a:p>
            <a:r>
              <a:rPr lang="zh-CN" altLang="zh-CN" dirty="0"/>
              <a:t>然后单接“连接”，进入</a:t>
            </a:r>
            <a:r>
              <a:rPr lang="en-US" altLang="zh-CN" dirty="0" err="1"/>
              <a:t>SQLyog</a:t>
            </a:r>
            <a:r>
              <a:rPr lang="zh-CN" altLang="zh-CN" dirty="0"/>
              <a:t>软件操作界面，如图</a:t>
            </a:r>
            <a:r>
              <a:rPr lang="en-US" altLang="zh-CN" dirty="0"/>
              <a:t>2.31</a:t>
            </a:r>
            <a:r>
              <a:rPr lang="zh-CN" altLang="zh-CN" dirty="0"/>
              <a:t>所示。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D1B4-357C-414B-A7CB-6DB8941E1ADE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D1B4-357C-414B-A7CB-6DB8941E1ADE}" type="slidenum">
              <a:rPr lang="zh-CN" altLang="en-US" smtClean="0"/>
            </a:fld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30721" name="Picture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070" y="351790"/>
            <a:ext cx="6246495" cy="3443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396811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宋体" panose="02010600030101010101" pitchFamily="2" charset="-122"/>
              </a:rPr>
              <a:t>图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宋体" panose="02010600030101010101" pitchFamily="2" charset="-122"/>
              </a:rPr>
              <a:t>2.31 SQLyog</a:t>
            </a: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宋体" panose="02010600030101010101" pitchFamily="2" charset="-122"/>
              </a:rPr>
              <a:t>操作界面</a:t>
            </a: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任务一、下载、安装并配置</a:t>
            </a:r>
            <a:r>
              <a:rPr lang="en-US" altLang="zh-CN" dirty="0"/>
              <a:t>MySQL</a:t>
            </a:r>
            <a:r>
              <a:rPr lang="zh-CN" altLang="zh-CN" dirty="0"/>
              <a:t>服务器；</a:t>
            </a:r>
            <a:endParaRPr lang="zh-CN" altLang="zh-CN" dirty="0"/>
          </a:p>
          <a:p>
            <a:r>
              <a:rPr lang="zh-CN" altLang="zh-CN" dirty="0"/>
              <a:t>任务二、 通过</a:t>
            </a:r>
            <a:r>
              <a:rPr lang="en-US" altLang="zh-CN" dirty="0"/>
              <a:t>net</a:t>
            </a:r>
            <a:r>
              <a:rPr lang="zh-CN" altLang="zh-CN" dirty="0"/>
              <a:t>命令启动与暂停</a:t>
            </a:r>
            <a:r>
              <a:rPr lang="en-US" altLang="zh-CN" dirty="0"/>
              <a:t>MySQL</a:t>
            </a:r>
            <a:r>
              <a:rPr lang="zh-CN" altLang="zh-CN" dirty="0"/>
              <a:t>服务；</a:t>
            </a:r>
            <a:endParaRPr lang="zh-CN" altLang="zh-CN" dirty="0"/>
          </a:p>
          <a:p>
            <a:r>
              <a:rPr lang="zh-CN" altLang="zh-CN" dirty="0"/>
              <a:t>任务三、分别在“</a:t>
            </a:r>
            <a:r>
              <a:rPr lang="en-US" altLang="zh-CN" dirty="0"/>
              <a:t>Windows</a:t>
            </a:r>
            <a:r>
              <a:rPr lang="zh-CN" altLang="zh-CN" dirty="0"/>
              <a:t>的</a:t>
            </a:r>
            <a:r>
              <a:rPr lang="en-US" altLang="zh-CN" dirty="0"/>
              <a:t>CMD</a:t>
            </a:r>
            <a:r>
              <a:rPr lang="zh-CN" altLang="zh-CN" dirty="0"/>
              <a:t>模式”和“</a:t>
            </a:r>
            <a:r>
              <a:rPr lang="en-US" altLang="zh-CN" dirty="0"/>
              <a:t>MySQL Command Line Client</a:t>
            </a:r>
            <a:r>
              <a:rPr lang="zh-CN" altLang="zh-CN" dirty="0"/>
              <a:t>”下登录</a:t>
            </a:r>
            <a:r>
              <a:rPr lang="en-US" altLang="zh-CN" dirty="0"/>
              <a:t>MySQL</a:t>
            </a:r>
            <a:r>
              <a:rPr lang="zh-CN" altLang="zh-CN" dirty="0"/>
              <a:t>服务器；</a:t>
            </a:r>
            <a:endParaRPr lang="zh-CN" altLang="zh-CN" dirty="0"/>
          </a:p>
          <a:p>
            <a:r>
              <a:rPr lang="zh-CN" altLang="zh-CN" dirty="0"/>
              <a:t>任务四、</a:t>
            </a:r>
            <a:r>
              <a:rPr lang="en-US" altLang="zh-CN" dirty="0" err="1"/>
              <a:t>SQLyog</a:t>
            </a:r>
            <a:r>
              <a:rPr lang="zh-CN" altLang="zh-CN" dirty="0"/>
              <a:t>软件的下载、安装与登录</a:t>
            </a:r>
            <a:r>
              <a:rPr lang="en-US" altLang="zh-CN" dirty="0"/>
              <a:t>MySQL</a:t>
            </a:r>
            <a:r>
              <a:rPr lang="zh-CN" altLang="zh-CN"/>
              <a:t>服务器。</a:t>
            </a:r>
            <a:endParaRPr lang="zh-CN" altLang="zh-CN"/>
          </a:p>
          <a:p>
            <a:endParaRPr lang="zh-CN" altLang="en-US" sz="1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D1B4-357C-414B-A7CB-6DB8941E1ADE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【课外实践】</a:t>
            </a:r>
            <a:endParaRPr lang="zh-CN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65225" y="2005013"/>
            <a:ext cx="4140200" cy="900246"/>
          </a:xfrm>
          <a:prstGeom prst="rect">
            <a:avLst/>
          </a:prstGeom>
          <a:noFill/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 Light" pitchFamily="34" charset="0"/>
              </a:rPr>
              <a:t>  谢谢观看</a:t>
            </a:r>
            <a:endParaRPr lang="id-ID" altLang="zh-CN" sz="3600" b="1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itchFamily="34" charset="0"/>
            </a:endParaRPr>
          </a:p>
        </p:txBody>
      </p:sp>
      <p:pic>
        <p:nvPicPr>
          <p:cNvPr id="63491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588" y="544515"/>
            <a:ext cx="4360862" cy="435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2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4ABD9A2B-CBCE-4442-AA7E-642F517019CE}" type="slidenum">
              <a:rPr lang="zh-CN" altLang="en-US">
                <a:solidFill>
                  <a:srgbClr val="898989"/>
                </a:solidFill>
                <a:ea typeface="等线" panose="02010600030101010101" pitchFamily="2" charset="-122"/>
              </a:rPr>
            </a:fld>
            <a:endParaRPr lang="zh-CN" altLang="en-US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 advTm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144270"/>
            <a:ext cx="8229600" cy="3592460"/>
          </a:xfrm>
        </p:spPr>
        <p:txBody>
          <a:bodyPr>
            <a:normAutofit fontScale="62500" lnSpcReduction="20000"/>
          </a:bodyPr>
          <a:lstStyle/>
          <a:p>
            <a:pPr marL="109855" indent="0">
              <a:lnSpc>
                <a:spcPct val="120000"/>
              </a:lnSpc>
              <a:buNone/>
            </a:pPr>
            <a:r>
              <a:rPr lang="en-US" altLang="zh-CN" dirty="0"/>
              <a:t>MySQL</a:t>
            </a:r>
            <a:r>
              <a:rPr lang="zh-CN" altLang="zh-CN" dirty="0"/>
              <a:t>数据库主要有以下特点：</a:t>
            </a:r>
            <a:endParaRPr lang="zh-CN" altLang="zh-CN" dirty="0"/>
          </a:p>
          <a:p>
            <a:pPr marL="109855" lvl="0" indent="0">
              <a:lnSpc>
                <a:spcPct val="120000"/>
              </a:lnSpc>
              <a:buNone/>
            </a:pPr>
            <a:r>
              <a:rPr lang="zh-CN" altLang="zh-CN" dirty="0"/>
              <a:t>可移植性：用</a:t>
            </a:r>
            <a:r>
              <a:rPr lang="en-US" altLang="zh-CN" dirty="0"/>
              <a:t>C</a:t>
            </a:r>
            <a:r>
              <a:rPr lang="zh-CN" altLang="zh-CN" dirty="0"/>
              <a:t>和</a:t>
            </a:r>
            <a:r>
              <a:rPr lang="en-US" altLang="zh-CN" dirty="0"/>
              <a:t>C++</a:t>
            </a:r>
            <a:r>
              <a:rPr lang="zh-CN" altLang="zh-CN" dirty="0"/>
              <a:t>编写，并用大量不同的编译器测试，保证了源代码的可移植性。</a:t>
            </a:r>
            <a:endParaRPr lang="zh-CN" altLang="zh-CN" dirty="0"/>
          </a:p>
          <a:p>
            <a:pPr marL="109855" lvl="0" indent="0">
              <a:lnSpc>
                <a:spcPct val="120000"/>
              </a:lnSpc>
              <a:buNone/>
            </a:pPr>
            <a:r>
              <a:rPr lang="zh-CN" altLang="zh-CN" dirty="0"/>
              <a:t>多平台支持</a:t>
            </a:r>
            <a:r>
              <a:rPr lang="zh-CN" altLang="en-US" dirty="0"/>
              <a:t>：</a:t>
            </a:r>
            <a:r>
              <a:rPr lang="en-US" altLang="zh-CN" dirty="0"/>
              <a:t>MySQL</a:t>
            </a:r>
            <a:r>
              <a:rPr lang="zh-CN" altLang="zh-CN" dirty="0"/>
              <a:t>支持如</a:t>
            </a:r>
            <a:r>
              <a:rPr lang="en-US" altLang="zh-CN" dirty="0"/>
              <a:t>Linux</a:t>
            </a:r>
            <a:r>
              <a:rPr lang="zh-CN" altLang="zh-CN" dirty="0"/>
              <a:t>、</a:t>
            </a:r>
            <a:r>
              <a:rPr lang="en-US" altLang="zh-CN" dirty="0"/>
              <a:t>MAC</a:t>
            </a:r>
            <a:r>
              <a:rPr lang="zh-CN" altLang="zh-CN" dirty="0"/>
              <a:t>、</a:t>
            </a:r>
            <a:r>
              <a:rPr lang="en-US" altLang="zh-CN" dirty="0"/>
              <a:t>Windows</a:t>
            </a:r>
            <a:r>
              <a:rPr lang="zh-CN" altLang="zh-CN" dirty="0"/>
              <a:t>等多种操作系统，在一个操作系统中实现的应用可以很方便地移植到共他操作系统。</a:t>
            </a:r>
            <a:endParaRPr lang="zh-CN" altLang="zh-CN" dirty="0"/>
          </a:p>
          <a:p>
            <a:pPr marL="109855" lvl="0" indent="0">
              <a:lnSpc>
                <a:spcPct val="120000"/>
              </a:lnSpc>
              <a:buNone/>
            </a:pPr>
            <a:r>
              <a:rPr lang="zh-CN" altLang="zh-CN" dirty="0"/>
              <a:t>强大的查询功能</a:t>
            </a:r>
            <a:r>
              <a:rPr lang="zh-CN" altLang="en-US" dirty="0"/>
              <a:t>：</a:t>
            </a:r>
            <a:r>
              <a:rPr lang="zh-CN" altLang="zh-CN" dirty="0"/>
              <a:t>支持常见的</a:t>
            </a:r>
            <a:r>
              <a:rPr lang="en-US" altLang="zh-CN" dirty="0"/>
              <a:t>SQL</a:t>
            </a:r>
            <a:r>
              <a:rPr lang="zh-CN" altLang="zh-CN" dirty="0"/>
              <a:t>语句规范，可以对不同表的查询在同一查询中实现，支持子查询、视图、存储过程、</a:t>
            </a:r>
            <a:r>
              <a:rPr lang="en-US" altLang="zh-CN" dirty="0"/>
              <a:t>.</a:t>
            </a:r>
            <a:r>
              <a:rPr lang="zh-CN" altLang="zh-CN" dirty="0"/>
              <a:t>触发器、事务、外键约束等等功能。</a:t>
            </a:r>
            <a:endParaRPr lang="zh-CN" altLang="zh-CN" dirty="0"/>
          </a:p>
          <a:p>
            <a:pPr marL="109855" lvl="0" indent="0">
              <a:lnSpc>
                <a:spcPct val="120000"/>
              </a:lnSpc>
              <a:buNone/>
            </a:pPr>
            <a:r>
              <a:rPr lang="zh-CN" altLang="zh-CN" dirty="0"/>
              <a:t>支持大型的数据库</a:t>
            </a:r>
            <a:r>
              <a:rPr lang="zh-CN" altLang="en-US" dirty="0"/>
              <a:t>：</a:t>
            </a:r>
            <a:r>
              <a:rPr lang="zh-CN" altLang="zh-CN" dirty="0"/>
              <a:t>可以处理拥有上千万条记录的大型数据库，在前面提到过，像国内外的很多大型网站都在使用</a:t>
            </a:r>
            <a:r>
              <a:rPr lang="en-US" altLang="zh-CN" dirty="0"/>
              <a:t>MySQL</a:t>
            </a:r>
            <a:r>
              <a:rPr lang="zh-CN" altLang="zh-CN" dirty="0"/>
              <a:t>作为网站数据库。</a:t>
            </a:r>
            <a:endParaRPr lang="zh-CN" altLang="zh-CN" dirty="0"/>
          </a:p>
          <a:p>
            <a:pPr marL="109855" lvl="0" indent="0">
              <a:lnSpc>
                <a:spcPct val="120000"/>
              </a:lnSpc>
              <a:buNone/>
            </a:pPr>
            <a:r>
              <a:rPr lang="zh-CN" altLang="zh-CN" dirty="0"/>
              <a:t>完全免费</a:t>
            </a:r>
            <a:r>
              <a:rPr lang="zh-CN" altLang="en-US" dirty="0"/>
              <a:t>：</a:t>
            </a:r>
            <a:r>
              <a:rPr lang="zh-CN" altLang="zh-CN" dirty="0"/>
              <a:t>在网上可以任意下载</a:t>
            </a:r>
            <a:r>
              <a:rPr lang="en-US" altLang="zh-CN" dirty="0"/>
              <a:t>,</a:t>
            </a:r>
            <a:r>
              <a:rPr lang="zh-CN" altLang="zh-CN" dirty="0"/>
              <a:t>并且可以查看到它的源文件</a:t>
            </a:r>
            <a:r>
              <a:rPr lang="en-US" altLang="zh-CN" dirty="0"/>
              <a:t>,</a:t>
            </a:r>
            <a:r>
              <a:rPr lang="zh-CN" altLang="zh-CN" dirty="0"/>
              <a:t>进行必要的修改。</a:t>
            </a:r>
            <a:endParaRPr lang="zh-CN" altLang="zh-CN" dirty="0"/>
          </a:p>
          <a:p>
            <a:pPr marL="109855" lvl="0" indent="0">
              <a:lnSpc>
                <a:spcPct val="120000"/>
              </a:lnSpc>
              <a:buNone/>
            </a:pPr>
            <a:r>
              <a:rPr lang="zh-CN" altLang="zh-CN" dirty="0"/>
              <a:t>稳定性</a:t>
            </a:r>
            <a:r>
              <a:rPr lang="zh-CN" altLang="en-US" dirty="0"/>
              <a:t>：</a:t>
            </a:r>
            <a:r>
              <a:rPr lang="en-US" altLang="zh-CN" dirty="0"/>
              <a:t>MySQL</a:t>
            </a:r>
            <a:r>
              <a:rPr lang="zh-CN" altLang="zh-CN" dirty="0"/>
              <a:t>服务器的功能齐全，运行速度很快，十分可靠，有很好的安全感。</a:t>
            </a:r>
            <a:endParaRPr lang="zh-CN" altLang="zh-CN" dirty="0"/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D1B4-357C-414B-A7CB-6DB8941E1ADE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329690" y="232410"/>
            <a:ext cx="7357110" cy="521970"/>
          </a:xfrm>
        </p:spPr>
        <p:txBody>
          <a:bodyPr wrap="square">
            <a:spAutoFit/>
          </a:bodyPr>
          <a:lstStyle/>
          <a:p>
            <a:pPr lvl="0" algn="just" defTabSz="457200" eaLnBrk="0" fontAlgn="base" hangingPunct="0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  <a:buClrTx/>
              <a:buSzTx/>
              <a:buFontTx/>
            </a:pPr>
            <a:r>
              <a:rPr lang="en-US" altLang="zh-CN" sz="2800" b="0" kern="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MySQL</a:t>
            </a:r>
            <a:r>
              <a:rPr lang="en-US" altLang="zh-CN" sz="2800" b="0" kern="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的特性</a:t>
            </a:r>
            <a:r>
              <a:rPr lang="en-US" altLang="zh-CN" sz="2800" b="0" kern="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endParaRPr lang="en-US" altLang="zh-CN" sz="2800" b="0" kern="1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爆炸形 1 4"/>
          <p:cNvSpPr/>
          <p:nvPr/>
        </p:nvSpPr>
        <p:spPr>
          <a:xfrm>
            <a:off x="344906" y="232613"/>
            <a:ext cx="834190" cy="633663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/>
              <a:t>1. </a:t>
            </a:r>
            <a:r>
              <a:rPr lang="zh-CN" altLang="zh-CN" dirty="0"/>
              <a:t>按操作系统分类</a:t>
            </a:r>
            <a:endParaRPr lang="zh-CN" altLang="zh-CN" dirty="0"/>
          </a:p>
          <a:p>
            <a:r>
              <a:rPr lang="zh-CN" altLang="zh-CN" dirty="0"/>
              <a:t>按操作系统类型，</a:t>
            </a:r>
            <a:r>
              <a:rPr lang="en-US" altLang="zh-CN" dirty="0"/>
              <a:t>MySQL</a:t>
            </a:r>
            <a:r>
              <a:rPr lang="zh-CN" altLang="zh-CN" dirty="0"/>
              <a:t>可分为</a:t>
            </a:r>
            <a:r>
              <a:rPr lang="en-US" altLang="zh-CN" dirty="0"/>
              <a:t>Windows</a:t>
            </a:r>
            <a:r>
              <a:rPr lang="zh-CN" altLang="zh-CN" dirty="0"/>
              <a:t>版、</a:t>
            </a:r>
            <a:r>
              <a:rPr lang="en-US" altLang="zh-CN" dirty="0"/>
              <a:t>UNIX</a:t>
            </a:r>
            <a:r>
              <a:rPr lang="zh-CN" altLang="zh-CN" dirty="0"/>
              <a:t>版、</a:t>
            </a:r>
            <a:r>
              <a:rPr lang="en-US" altLang="zh-CN" dirty="0"/>
              <a:t>Linux</a:t>
            </a:r>
            <a:r>
              <a:rPr lang="zh-CN" altLang="zh-CN" dirty="0"/>
              <a:t>版以及</a:t>
            </a:r>
            <a:r>
              <a:rPr lang="en-US" altLang="zh-CN" dirty="0"/>
              <a:t>Mac OS</a:t>
            </a:r>
            <a:r>
              <a:rPr lang="zh-CN" altLang="zh-CN" dirty="0"/>
              <a:t>版。同时，针对这些操作系统的不同版本，也有相应的</a:t>
            </a:r>
            <a:r>
              <a:rPr lang="en-US" altLang="zh-CN" dirty="0" err="1"/>
              <a:t>MySQl</a:t>
            </a:r>
            <a:r>
              <a:rPr lang="zh-CN" altLang="zh-CN" dirty="0"/>
              <a:t>版本。因此在下载</a:t>
            </a:r>
            <a:r>
              <a:rPr lang="en-US" altLang="zh-CN" dirty="0"/>
              <a:t>MySQL</a:t>
            </a:r>
            <a:r>
              <a:rPr lang="zh-CN" altLang="zh-CN" dirty="0"/>
              <a:t>时，需要根据不同的操作系统及版本选择下载相应的</a:t>
            </a:r>
            <a:r>
              <a:rPr lang="en-US" altLang="zh-CN" dirty="0"/>
              <a:t>MySQL</a:t>
            </a:r>
            <a:r>
              <a:rPr lang="zh-CN" altLang="zh-CN" dirty="0"/>
              <a:t>。</a:t>
            </a:r>
            <a:endParaRPr lang="zh-CN" altLang="zh-CN" dirty="0"/>
          </a:p>
          <a:p>
            <a:r>
              <a:rPr lang="en-US" altLang="zh-CN" dirty="0"/>
              <a:t>2.</a:t>
            </a:r>
            <a:r>
              <a:rPr lang="zh-CN" altLang="zh-CN" dirty="0"/>
              <a:t>按用户群分类</a:t>
            </a:r>
            <a:endParaRPr lang="zh-CN" altLang="zh-CN" dirty="0"/>
          </a:p>
          <a:p>
            <a:r>
              <a:rPr lang="zh-CN" altLang="zh-CN" dirty="0"/>
              <a:t>针对不同的用户群，</a:t>
            </a:r>
            <a:r>
              <a:rPr lang="en-US" altLang="zh-CN" dirty="0"/>
              <a:t>MySQL</a:t>
            </a:r>
            <a:r>
              <a:rPr lang="zh-CN" altLang="zh-CN" dirty="0"/>
              <a:t>可分为以下四个不同的版本。</a:t>
            </a:r>
            <a:endParaRPr lang="zh-CN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</a:t>
            </a:r>
            <a:r>
              <a:rPr lang="en-US" altLang="zh-CN" dirty="0"/>
              <a:t> MySQL Community Server </a:t>
            </a:r>
            <a:r>
              <a:rPr lang="zh-CN" altLang="zh-CN" dirty="0"/>
              <a:t>社区版本，开源免费，但不提供官方技术支持。 </a:t>
            </a:r>
            <a:endParaRPr lang="zh-CN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en-US" altLang="zh-CN" dirty="0"/>
              <a:t> MySQL Enterprise Edition </a:t>
            </a:r>
            <a:r>
              <a:rPr lang="zh-CN" altLang="zh-CN" dirty="0"/>
              <a:t>企业版本，需付费，可以试用</a:t>
            </a:r>
            <a:r>
              <a:rPr lang="en-US" altLang="zh-CN" dirty="0"/>
              <a:t>30</a:t>
            </a:r>
            <a:r>
              <a:rPr lang="zh-CN" altLang="zh-CN" dirty="0"/>
              <a:t>天。 </a:t>
            </a:r>
            <a:endParaRPr lang="zh-CN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</a:t>
            </a:r>
            <a:r>
              <a:rPr lang="en-US" altLang="zh-CN" dirty="0"/>
              <a:t> MySQL Cluster </a:t>
            </a:r>
            <a:r>
              <a:rPr lang="zh-CN" altLang="zh-CN" dirty="0"/>
              <a:t>集群版，开源免费。可将几个</a:t>
            </a:r>
            <a:r>
              <a:rPr lang="en-US" altLang="zh-CN" dirty="0"/>
              <a:t>MySQL Server</a:t>
            </a:r>
            <a:r>
              <a:rPr lang="zh-CN" altLang="zh-CN" dirty="0"/>
              <a:t>封装成一个</a:t>
            </a:r>
            <a:r>
              <a:rPr lang="en-US" altLang="zh-CN" dirty="0"/>
              <a:t>Server</a:t>
            </a:r>
            <a:r>
              <a:rPr lang="zh-CN" altLang="zh-CN" dirty="0"/>
              <a:t>。 </a:t>
            </a:r>
            <a:endParaRPr lang="zh-CN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</a:t>
            </a:r>
            <a:r>
              <a:rPr lang="en-US" altLang="zh-CN" dirty="0"/>
              <a:t> MySQL Cluster CGE </a:t>
            </a:r>
            <a:r>
              <a:rPr lang="zh-CN" altLang="zh-CN" dirty="0"/>
              <a:t>高级集群版，需付费。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D1B4-357C-414B-A7CB-6DB8941E1ADE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242695" y="233680"/>
            <a:ext cx="7444105" cy="660400"/>
          </a:xfrm>
        </p:spPr>
        <p:txBody>
          <a:bodyPr wrap="square">
            <a:spAutoFit/>
          </a:bodyPr>
          <a:lstStyle/>
          <a:p>
            <a:pPr lvl="0" algn="just" defTabSz="457200" eaLnBrk="0" fontAlgn="base" hangingPunct="0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  <a:buClrTx/>
              <a:buSzTx/>
              <a:buFontTx/>
            </a:pPr>
            <a:r>
              <a:rPr lang="en-US" altLang="zh-CN" sz="2800" b="0" kern="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MySQL</a:t>
            </a:r>
            <a:r>
              <a:rPr lang="en-US" altLang="zh-CN" sz="2800" b="0" kern="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的版本</a:t>
            </a:r>
            <a:endParaRPr lang="en-US" altLang="zh-CN" sz="2800" b="0" kern="1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爆炸形 1 4"/>
          <p:cNvSpPr/>
          <p:nvPr/>
        </p:nvSpPr>
        <p:spPr>
          <a:xfrm>
            <a:off x="344906" y="232613"/>
            <a:ext cx="834190" cy="633663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/>
              <a:t>MySQL5.7.17</a:t>
            </a:r>
            <a:r>
              <a:rPr lang="zh-CN" altLang="zh-CN" dirty="0"/>
              <a:t>，在版本号</a:t>
            </a:r>
            <a:r>
              <a:rPr lang="en-US" altLang="zh-CN" dirty="0"/>
              <a:t>5.7.17</a:t>
            </a:r>
            <a:r>
              <a:rPr lang="zh-CN" altLang="zh-CN" dirty="0"/>
              <a:t>中：</a:t>
            </a:r>
            <a:endParaRPr lang="zh-CN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</a:t>
            </a:r>
            <a:r>
              <a:rPr lang="en-US" altLang="zh-CN" dirty="0"/>
              <a:t>’5’</a:t>
            </a:r>
            <a:r>
              <a:rPr lang="zh-CN" altLang="zh-CN" dirty="0"/>
              <a:t>表示主版本号，描述了文件格式；</a:t>
            </a:r>
            <a:endParaRPr lang="zh-CN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en-US" altLang="zh-CN" dirty="0"/>
              <a:t>’7’</a:t>
            </a:r>
            <a:r>
              <a:rPr lang="zh-CN" altLang="zh-CN" dirty="0"/>
              <a:t>表示发行级别，主版本号和发行级别构成了发行序列号；</a:t>
            </a:r>
            <a:endParaRPr lang="zh-CN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</a:t>
            </a:r>
            <a:r>
              <a:rPr lang="en-US" altLang="zh-CN" dirty="0"/>
              <a:t>’17’</a:t>
            </a:r>
            <a:r>
              <a:rPr lang="zh-CN" altLang="zh-CN" dirty="0"/>
              <a:t>表示此发行系列内的版本号，序列内每发行一个新版该版本号会增加</a:t>
            </a:r>
            <a:r>
              <a:rPr lang="en-US" altLang="zh-CN" dirty="0"/>
              <a:t>1.</a:t>
            </a:r>
            <a:endParaRPr lang="en-US" altLang="zh-CN" dirty="0"/>
          </a:p>
          <a:p>
            <a:endParaRPr lang="zh-CN" altLang="zh-CN" dirty="0"/>
          </a:p>
          <a:p>
            <a:r>
              <a:rPr lang="zh-CN" altLang="zh-CN" dirty="0"/>
              <a:t>在发行版本号中可能还会含有后缀，用该后缀标示发行版的稳定级别。可能的后缀有：</a:t>
            </a:r>
            <a:endParaRPr lang="zh-CN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）没有后缀，说明这是一个稳定版（</a:t>
            </a:r>
            <a:r>
              <a:rPr lang="en-US" altLang="zh-CN" dirty="0"/>
              <a:t>General </a:t>
            </a:r>
            <a:r>
              <a:rPr lang="en-US" altLang="zh-CN" dirty="0" err="1"/>
              <a:t>Avaliablity</a:t>
            </a:r>
            <a:r>
              <a:rPr lang="zh-CN" altLang="zh-CN" dirty="0"/>
              <a:t>，</a:t>
            </a:r>
            <a:r>
              <a:rPr lang="en-US" altLang="zh-CN" dirty="0"/>
              <a:t>GA)</a:t>
            </a:r>
            <a:r>
              <a:rPr lang="zh-CN" altLang="zh-CN" dirty="0"/>
              <a:t>，说明已经通过早期发行阶段的测试，修复了重大</a:t>
            </a:r>
            <a:r>
              <a:rPr lang="en-US" altLang="zh-CN" dirty="0"/>
              <a:t>bug</a:t>
            </a:r>
            <a:r>
              <a:rPr lang="zh-CN" altLang="zh-CN" dirty="0"/>
              <a:t>，已经稳定并适合产品环境。只有一些关键的修复才会被该发行版应用。</a:t>
            </a:r>
            <a:endParaRPr lang="zh-CN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en-US" altLang="zh-CN" dirty="0" err="1"/>
              <a:t>mN</a:t>
            </a:r>
            <a:r>
              <a:rPr lang="zh-CN" altLang="zh-CN" dirty="0"/>
              <a:t>。这是一类里程碑式的版本号。每一个里程碑内的版本号可能只关注测试完善一部分特性，当这部分特性完善后则开始下一个里程碑。</a:t>
            </a:r>
            <a:endParaRPr lang="zh-CN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</a:t>
            </a:r>
            <a:r>
              <a:rPr lang="en-US" altLang="zh-CN" dirty="0" err="1"/>
              <a:t>rc</a:t>
            </a:r>
            <a:r>
              <a:rPr lang="zh-CN" altLang="zh-CN" dirty="0"/>
              <a:t>。表明这是候选发布版本，预示该版本已经经过内部测试，所有已知的致命</a:t>
            </a:r>
            <a:r>
              <a:rPr lang="en-US" altLang="zh-CN" dirty="0"/>
              <a:t>bug</a:t>
            </a:r>
            <a:r>
              <a:rPr lang="zh-CN" altLang="zh-CN" dirty="0"/>
              <a:t>被修复。但由于该版本尚未被长时间广泛使用，是一个发行了一段时间的</a:t>
            </a:r>
            <a:r>
              <a:rPr lang="en-US" altLang="zh-CN" dirty="0"/>
              <a:t>beta</a:t>
            </a:r>
            <a:r>
              <a:rPr lang="zh-CN" altLang="zh-CN" dirty="0"/>
              <a:t>版本。</a:t>
            </a:r>
            <a:endParaRPr lang="zh-CN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</a:t>
            </a:r>
            <a:r>
              <a:rPr lang="en-US" altLang="zh-CN" dirty="0"/>
              <a:t>alpha</a:t>
            </a:r>
            <a:r>
              <a:rPr lang="zh-CN" altLang="zh-CN" dirty="0"/>
              <a:t>和</a:t>
            </a:r>
            <a:r>
              <a:rPr lang="en-US" altLang="zh-CN" dirty="0"/>
              <a:t>beta</a:t>
            </a:r>
            <a:r>
              <a:rPr lang="zh-CN" altLang="zh-CN" dirty="0"/>
              <a:t>：</a:t>
            </a:r>
            <a:r>
              <a:rPr lang="en-US" altLang="zh-CN" dirty="0"/>
              <a:t>alpha</a:t>
            </a:r>
            <a:r>
              <a:rPr lang="zh-CN" altLang="zh-CN" dirty="0"/>
              <a:t>版是发行包含大量未被完全测试的新代码；</a:t>
            </a:r>
            <a:r>
              <a:rPr lang="en-US" altLang="zh-CN" dirty="0"/>
              <a:t>beta</a:t>
            </a:r>
            <a:r>
              <a:rPr lang="zh-CN" altLang="zh-CN" dirty="0"/>
              <a:t>版表明所有新代码已被测试，在一个月内没有出现致命错误，并且没有计划新增可能导致不稳定的新功能。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D1B4-357C-414B-A7CB-6DB8941E1ADE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242695" y="143828"/>
            <a:ext cx="7444105" cy="721995"/>
          </a:xfrm>
        </p:spPr>
        <p:txBody>
          <a:bodyPr wrap="square">
            <a:spAutoFit/>
          </a:bodyPr>
          <a:lstStyle/>
          <a:p>
            <a:pPr lvl="0" algn="just" defTabSz="457200" eaLnBrk="0" fontAlgn="base" hangingPunct="0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  <a:buClrTx/>
              <a:buSzTx/>
              <a:buFontTx/>
            </a:pPr>
            <a:r>
              <a:rPr lang="en-US" altLang="zh-CN" sz="2800" b="0" kern="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MySQL</a:t>
            </a:r>
            <a:r>
              <a:rPr lang="en-US" altLang="zh-CN" sz="2800" b="0" kern="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的版本号</a:t>
            </a:r>
            <a:endParaRPr lang="en-US" altLang="zh-CN" sz="2800" b="0" kern="1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爆炸形 1 4"/>
          <p:cNvSpPr/>
          <p:nvPr/>
        </p:nvSpPr>
        <p:spPr>
          <a:xfrm>
            <a:off x="344906" y="232613"/>
            <a:ext cx="834190" cy="633663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30D6-B572-4D6D-8939-EB6B49B08139}" type="slidenum">
              <a:rPr lang="zh-CN" altLang="en-US" smtClean="0"/>
            </a:fld>
            <a:endParaRPr lang="zh-CN" altLang="en-US"/>
          </a:p>
        </p:txBody>
      </p:sp>
      <p:sp>
        <p:nvSpPr>
          <p:cNvPr id="4" name="爆炸形 1 3"/>
          <p:cNvSpPr/>
          <p:nvPr/>
        </p:nvSpPr>
        <p:spPr>
          <a:xfrm>
            <a:off x="344906" y="232613"/>
            <a:ext cx="834190" cy="633663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276350" y="131013"/>
            <a:ext cx="3916680" cy="836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28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MySQL</a:t>
            </a:r>
            <a:r>
              <a:rPr lang="zh-CN" altLang="zh-CN" sz="2800" kern="100" dirty="0"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的下载和安装</a:t>
            </a:r>
            <a:endParaRPr lang="zh-CN" altLang="zh-CN" sz="2800" b="1" kern="100" dirty="0">
              <a:effectLst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2504" y="122570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对于不同的操作系统，</a:t>
            </a:r>
            <a:r>
              <a:rPr lang="en-US" altLang="zh-CN" kern="100" dirty="0">
                <a:latin typeface="Times New Roman" panose="02020603050405020304" pitchFamily="18" charset="0"/>
              </a:rPr>
              <a:t>MySQL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都提供了相应的版本，如图所示</a:t>
            </a:r>
            <a:r>
              <a:rPr lang="zh-CN" alt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dirty="0"/>
          </a:p>
        </p:txBody>
      </p:sp>
      <p:pic>
        <p:nvPicPr>
          <p:cNvPr id="1026" name="Picture 2" descr="%4QCSJK[TWV8G[SCLKNML9P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030" y="1225550"/>
            <a:ext cx="2924175" cy="303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30D6-B572-4D6D-8939-EB6B49B08139}" type="slidenum">
              <a:rPr lang="zh-CN" altLang="en-US" smtClean="0"/>
            </a:fld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78510" y="706120"/>
            <a:ext cx="7621270" cy="1159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65048" rIns="91440" bIns="165048" numCol="1" anchor="ctr" anchorCtr="0" compatLnSpc="1">
            <a:spAutoFit/>
          </a:bodyPr>
          <a:lstStyle>
            <a:lvl1pPr indent="2762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MySQL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的下载地址：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1"/>
              </a:rPr>
              <a:t>https://dev.mysql.com/downloads/mysql/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defTabSz="914400"/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MySQL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的下载页面中，</a:t>
            </a:r>
            <a:r>
              <a:rPr lang="zh-CN" altLang="zh-CN" dirty="0"/>
              <a:t>选择安装平台：</a:t>
            </a:r>
            <a:r>
              <a:rPr lang="en-US" altLang="zh-CN" dirty="0"/>
              <a:t>Microsoft Windows</a:t>
            </a:r>
            <a:r>
              <a:rPr lang="zh-CN" altLang="zh-CN" dirty="0"/>
              <a:t>，点击“</a:t>
            </a:r>
            <a:r>
              <a:rPr lang="en-US" altLang="zh-CN" dirty="0"/>
              <a:t>Download</a:t>
            </a:r>
            <a:r>
              <a:rPr lang="zh-CN" altLang="zh-CN" dirty="0"/>
              <a:t>”</a:t>
            </a:r>
            <a:r>
              <a:rPr lang="en-US" altLang="zh-CN" dirty="0"/>
              <a:t>,</a:t>
            </a:r>
            <a:r>
              <a:rPr lang="zh-CN" altLang="zh-CN" dirty="0"/>
              <a:t>进入</a:t>
            </a:r>
            <a:r>
              <a:rPr lang="zh-CN" altLang="en-US" dirty="0"/>
              <a:t>右下</a:t>
            </a:r>
            <a:r>
              <a:rPr lang="zh-CN" altLang="zh-CN" dirty="0"/>
              <a:t>图所示界面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7" y="2309491"/>
            <a:ext cx="3040926" cy="171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818" y="2359021"/>
            <a:ext cx="527050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MH" val="20160427150712"/>
  <p:tag name="MH_LIBRARY" val="CONTENTS"/>
  <p:tag name="MH_TYPE" val="ENTRY"/>
  <p:tag name="ID" val="545818"/>
  <p:tag name="MH_ORDER" val="1"/>
</p:tagLst>
</file>

<file path=ppt/tags/tag2.xml><?xml version="1.0" encoding="utf-8"?>
<p:tagLst xmlns:p="http://schemas.openxmlformats.org/presentationml/2006/main">
  <p:tag name="MH" val="20160427150712"/>
  <p:tag name="MH_LIBRARY" val="CONTENTS"/>
  <p:tag name="MH_TYPE" val="ENTRY"/>
  <p:tag name="ID" val="545818"/>
  <p:tag name="MH_ORDER" val="3"/>
</p:tagLst>
</file>

<file path=ppt/tags/tag3.xml><?xml version="1.0" encoding="utf-8"?>
<p:tagLst xmlns:p="http://schemas.openxmlformats.org/presentationml/2006/main">
  <p:tag name="MH" val="20160427150712"/>
  <p:tag name="MH_LIBRARY" val="CONTENTS"/>
  <p:tag name="MH_TYPE" val="ENTRY"/>
  <p:tag name="ID" val="545818"/>
  <p:tag name="MH_ORDER" val="4"/>
</p:tagLst>
</file>

<file path=ppt/tags/tag4.xml><?xml version="1.0" encoding="utf-8"?>
<p:tagLst xmlns:p="http://schemas.openxmlformats.org/presentationml/2006/main">
  <p:tag name="MH" val="20160427150712"/>
  <p:tag name="MH_LIBRARY" val="CONTENTS"/>
  <p:tag name="MH_TYPE" val="ENTRY"/>
  <p:tag name="ID" val="545818"/>
  <p:tag name="MH_ORDER" val="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7381</Words>
  <Application>WPS 演示</Application>
  <PresentationFormat>自定义</PresentationFormat>
  <Paragraphs>408</Paragraphs>
  <Slides>48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66" baseType="lpstr">
      <vt:lpstr>Arial</vt:lpstr>
      <vt:lpstr>宋体</vt:lpstr>
      <vt:lpstr>Wingdings</vt:lpstr>
      <vt:lpstr>Calibri</vt:lpstr>
      <vt:lpstr>Wingdings 3</vt:lpstr>
      <vt:lpstr>Verdana</vt:lpstr>
      <vt:lpstr>Wingdings 2</vt:lpstr>
      <vt:lpstr>等线</vt:lpstr>
      <vt:lpstr>微软雅黑</vt:lpstr>
      <vt:lpstr>Clear Sans Light</vt:lpstr>
      <vt:lpstr>Segoe Print</vt:lpstr>
      <vt:lpstr>黑体</vt:lpstr>
      <vt:lpstr>Times New Roman</vt:lpstr>
      <vt:lpstr>Lucida Sans Unicode</vt:lpstr>
      <vt:lpstr>Arial Unicode MS</vt:lpstr>
      <vt:lpstr>Symbol</vt:lpstr>
      <vt:lpstr>Wingdings</vt:lpstr>
      <vt:lpstr>聚合</vt:lpstr>
      <vt:lpstr>PowerPoint 演示文稿</vt:lpstr>
      <vt:lpstr>PowerPoint 演示文稿</vt:lpstr>
      <vt:lpstr>PowerPoint 演示文稿</vt:lpstr>
      <vt:lpstr>1.5 MySql简介</vt:lpstr>
      <vt:lpstr>1.5.1 MySQL的特性 </vt:lpstr>
      <vt:lpstr>1.5.2 MySQL的版本</vt:lpstr>
      <vt:lpstr>3. MySQL的版本号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2.3 MySQL服务的启动</vt:lpstr>
      <vt:lpstr>PowerPoint 演示文稿</vt:lpstr>
      <vt:lpstr>PowerPoint 演示文稿</vt:lpstr>
      <vt:lpstr>2.4 MySQL的登录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2.4.3 登录MySQL的图形管理工具介绍</vt:lpstr>
      <vt:lpstr>2.4.3 登录MySQL的图形管理工具介绍</vt:lpstr>
      <vt:lpstr>2.4.4 MySQL的图形管理工具——SQLyog登录</vt:lpstr>
      <vt:lpstr>PowerPoint 演示文稿</vt:lpstr>
      <vt:lpstr>PowerPoint 演示文稿</vt:lpstr>
      <vt:lpstr>【课外实践】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www.33ppt.com</dc:title>
  <dc:creator>www.33ppt.com</dc:creator>
  <cp:lastModifiedBy>剑光血影2</cp:lastModifiedBy>
  <cp:revision>64</cp:revision>
  <dcterms:created xsi:type="dcterms:W3CDTF">2017-06-22T09:46:00Z</dcterms:created>
  <dcterms:modified xsi:type="dcterms:W3CDTF">2020-02-29T11:01:24Z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