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8385;&#29256;-60\\20\subject_holdright_94,179,198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3107055" y="35185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1875155"/>
            <a:ext cx="6350000" cy="1440180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0"/>
            </p:custDataLst>
          </p:nvPr>
        </p:nvSpPr>
        <p:spPr>
          <a:xfrm>
            <a:off x="3107055" y="3721735"/>
            <a:ext cx="5977890" cy="1233170"/>
          </a:xfrm>
        </p:spPr>
        <p:txBody>
          <a:bodyPr vert="horz" wrap="square" lIns="90000" tIns="46800" rIns="90000" bIns="4680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201036" y="2496502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201036" y="4087813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3107055" y="4746943"/>
            <a:ext cx="59778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3107055" y="2197418"/>
            <a:ext cx="59778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54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03613"/>
            <a:ext cx="720090" cy="55438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31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610628"/>
            <a:ext cx="1620202" cy="124737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370"/>
            <a:ext cx="1620202" cy="1028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629979" y="2610168"/>
            <a:ext cx="4932045" cy="163766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kumimoji="0" lang="zh-CN" altLang="en-US" sz="8000" b="0" i="0" spc="8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03613"/>
            <a:ext cx="720090" cy="554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5438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5716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0" y="2227580"/>
            <a:ext cx="7574280" cy="1087755"/>
          </a:xfrm>
        </p:spPr>
        <p:txBody>
          <a:bodyPr>
            <a:noAutofit/>
          </a:bodyPr>
          <a:lstStyle/>
          <a:p>
            <a:r>
              <a:rPr lang="zh-CN" altLang="zh-CN" sz="6000" dirty="0"/>
              <a:t>第</a:t>
            </a:r>
            <a:r>
              <a:rPr lang="en-US" altLang="zh-CN" sz="6000" dirty="0"/>
              <a:t>3 </a:t>
            </a:r>
            <a:r>
              <a:rPr lang="zh-CN" altLang="zh-CN" sz="6000" dirty="0"/>
              <a:t>章</a:t>
            </a:r>
            <a:r>
              <a:rPr lang="en-US" altLang="zh-CN" sz="6000" dirty="0"/>
              <a:t>  </a:t>
            </a:r>
            <a:r>
              <a:rPr lang="zh-CN" altLang="zh-CN" sz="6000" dirty="0"/>
              <a:t>创建数据库</a:t>
            </a:r>
            <a:br>
              <a:rPr lang="zh-CN" altLang="zh-CN" sz="6000" b="1" dirty="0"/>
            </a:br>
            <a:endParaRPr lang="zh-CN" altLang="zh-CN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7" y="3743537"/>
            <a:ext cx="6987645" cy="1388534"/>
          </a:xfrm>
        </p:spPr>
        <p:txBody>
          <a:bodyPr/>
          <a:lstStyle/>
          <a:p>
            <a:pPr algn="ctr"/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教师   陈秋劲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3.3.2 选择数据库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54768"/>
            <a:ext cx="10852237" cy="5388907"/>
          </a:xfrm>
        </p:spPr>
        <p:txBody>
          <a:bodyPr/>
          <a:lstStyle/>
          <a:p>
            <a:r>
              <a:rPr lang="zh-CN" altLang="en-US" sz="1800"/>
              <a:t>在MySQL数据库管理系统中，存在了许多数据库，在对具体的某个数据库操作之前，一定要先选择这个数据库。</a:t>
            </a:r>
            <a:endParaRPr lang="zh-CN" altLang="en-US" sz="1800"/>
          </a:p>
          <a:p>
            <a:r>
              <a:rPr lang="zh-CN" altLang="en-US" sz="1800"/>
              <a:t>在命令行下，选择数据库的语法规则：</a:t>
            </a:r>
            <a:endParaRPr lang="zh-CN" altLang="en-US" sz="1800"/>
          </a:p>
          <a:p>
            <a:r>
              <a:rPr lang="zh-CN" altLang="en-US" sz="1800"/>
              <a:t>USE database_name</a:t>
            </a:r>
            <a:endParaRPr lang="zh-CN" altLang="en-US" sz="1800"/>
          </a:p>
          <a:p>
            <a:r>
              <a:rPr lang="zh-CN" altLang="en-US" sz="1800"/>
              <a:t>其中，database_name参数表示要选择的数据库名。</a:t>
            </a:r>
            <a:endParaRPr lang="zh-CN" altLang="en-US" sz="1800"/>
          </a:p>
          <a:p>
            <a:r>
              <a:rPr lang="zh-CN" altLang="en-US" sz="1800"/>
              <a:t>注意，在选择数据库之前，需要确定MySQL数据库管理系统中已经存在该数据库。</a:t>
            </a:r>
            <a:endParaRPr lang="zh-CN" altLang="en-US" sz="1800"/>
          </a:p>
          <a:p>
            <a:r>
              <a:rPr lang="zh-CN" altLang="en-US" sz="1800"/>
              <a:t>例3.4 执行SQL语句，选择名为DB3的数据库。</a:t>
            </a:r>
            <a:endParaRPr lang="zh-CN" altLang="en-US" sz="1800"/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345440"/>
            <a:ext cx="10019030" cy="1261110"/>
          </a:xfrm>
        </p:spPr>
        <p:txBody>
          <a:bodyPr/>
          <a:lstStyle/>
          <a:p>
            <a:r>
              <a:rPr lang="zh-CN" altLang="en-US">
                <a:sym typeface="+mn-ea"/>
              </a:rPr>
              <a:t>3.3.2 选择数据库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277620"/>
            <a:ext cx="10019030" cy="4650740"/>
          </a:xfrm>
        </p:spPr>
        <p:txBody>
          <a:bodyPr>
            <a:noAutofit/>
          </a:bodyPr>
          <a:lstStyle/>
          <a:p>
            <a:r>
              <a:rPr lang="zh-CN" altLang="en-US" sz="2000"/>
              <a:t>mysql&gt; use db3</a:t>
            </a:r>
            <a:endParaRPr lang="zh-CN" altLang="en-US" sz="2000"/>
          </a:p>
          <a:p>
            <a:r>
              <a:rPr lang="zh-CN" altLang="en-US" sz="2000"/>
              <a:t>ERROR 1049 (42000): Unknown database 'db3'</a:t>
            </a:r>
            <a:endParaRPr lang="zh-CN" altLang="en-US" sz="2000"/>
          </a:p>
          <a:p>
            <a:r>
              <a:rPr lang="zh-CN" altLang="en-US" sz="2000"/>
              <a:t>发生错误，原因是MySQL数据库管理系统中不存在该数据库。因此，在选择数据库前，可用上一小节讲的用“show database”来查看一下该数据库是否存在。</a:t>
            </a:r>
            <a:endParaRPr lang="zh-CN" altLang="en-US" sz="2000"/>
          </a:p>
          <a:p>
            <a:r>
              <a:rPr lang="zh-CN" altLang="en-US" sz="2000"/>
              <a:t>例3.5 执行SQL语句，选择名为DB的数据库。</a:t>
            </a:r>
            <a:endParaRPr lang="zh-CN" altLang="en-US" sz="2000"/>
          </a:p>
          <a:p>
            <a:r>
              <a:rPr lang="zh-CN" altLang="en-US" sz="2000"/>
              <a:t>mysql&gt; use db</a:t>
            </a:r>
            <a:endParaRPr lang="zh-CN" altLang="en-US" sz="2000"/>
          </a:p>
          <a:p>
            <a:r>
              <a:rPr lang="zh-CN" altLang="en-US" sz="2000"/>
              <a:t>Database changed</a:t>
            </a:r>
            <a:endParaRPr lang="zh-CN" altLang="en-US" sz="2000"/>
          </a:p>
          <a:p>
            <a:r>
              <a:rPr lang="zh-CN" altLang="en-US" sz="2000"/>
              <a:t>这里的提示是Database changed，说明数据库已选择成功。</a:t>
            </a:r>
            <a:endParaRPr lang="zh-CN" altLang="en-US" sz="2000"/>
          </a:p>
          <a:p>
            <a:r>
              <a:rPr lang="zh-CN" altLang="en-US" sz="2000"/>
              <a:t>在客户端软件SQLyog中，通过命令行方式，执行USE命令来选择数据库。另外，还可以在SQLyog的“对象浏览器”中，用鼠标左键单击要选择的数据库，完成数据库的选择。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zh-CN" altLang="en-US"/>
              <a:t>3.3.3 删除数据库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278255"/>
            <a:ext cx="10019030" cy="4712970"/>
          </a:xfrm>
        </p:spPr>
        <p:txBody>
          <a:bodyPr>
            <a:noAutofit/>
          </a:bodyPr>
          <a:lstStyle/>
          <a:p>
            <a:r>
              <a:rPr lang="zh-CN" altLang="en-US" sz="2000"/>
              <a:t>通过命令行方式删除数据库</a:t>
            </a:r>
            <a:endParaRPr lang="zh-CN" altLang="en-US" sz="2000"/>
          </a:p>
          <a:p>
            <a:r>
              <a:rPr lang="zh-CN" altLang="en-US" sz="2000"/>
              <a:t>通过命令行方式删除数据库的语法形式如下：</a:t>
            </a:r>
            <a:endParaRPr lang="zh-CN" altLang="en-US" sz="2000"/>
          </a:p>
          <a:p>
            <a:r>
              <a:rPr lang="zh-CN" altLang="en-US" sz="2000"/>
              <a:t>DROP DATABASE database_name</a:t>
            </a:r>
            <a:endParaRPr lang="zh-CN" altLang="en-US" sz="2000"/>
          </a:p>
          <a:p>
            <a:r>
              <a:rPr lang="zh-CN" altLang="en-US" sz="2000"/>
              <a:t>其中，database_name就是要删除的数据库名。</a:t>
            </a:r>
            <a:endParaRPr lang="zh-CN" altLang="en-US" sz="2000"/>
          </a:p>
          <a:p>
            <a:r>
              <a:rPr lang="zh-CN" altLang="en-US" sz="2000"/>
              <a:t>例3.6 通过命令行方式删除数据库。</a:t>
            </a:r>
            <a:endParaRPr lang="zh-CN" altLang="en-US" sz="2000"/>
          </a:p>
          <a:p>
            <a:r>
              <a:rPr lang="zh-CN" altLang="en-US" sz="2000"/>
              <a:t>在删除数据库前，先查询MySQL数据库管理系统中已存在有哪些数据库。</a:t>
            </a:r>
            <a:endParaRPr lang="zh-CN" altLang="en-US" sz="2000"/>
          </a:p>
          <a:p>
            <a:r>
              <a:rPr lang="zh-CN" altLang="en-US" sz="2000"/>
              <a:t>删除用户数据库DB1（不能删除系统数据库，否则系统会出错）：</a:t>
            </a:r>
            <a:endParaRPr lang="zh-CN" altLang="en-US" sz="2000"/>
          </a:p>
          <a:p>
            <a:r>
              <a:rPr lang="zh-CN" altLang="en-US" sz="2000"/>
              <a:t>mysql&gt; drop database db1;</a:t>
            </a:r>
            <a:endParaRPr lang="zh-CN" altLang="en-US" sz="2000"/>
          </a:p>
          <a:p>
            <a:r>
              <a:rPr lang="zh-CN" altLang="en-US" sz="2000"/>
              <a:t>Query OK, 0 rows affected (0.00 sec)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1027434"/>
            <a:ext cx="10852237" cy="441964"/>
          </a:xfrm>
        </p:spPr>
        <p:txBody>
          <a:bodyPr/>
          <a:lstStyle/>
          <a:p>
            <a:r>
              <a:rPr lang="zh-CN" altLang="en-US">
                <a:sym typeface="+mn-ea"/>
              </a:rPr>
              <a:t>2 通过客户端软件SQLyog来删除数据库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936115"/>
            <a:ext cx="10372725" cy="5388610"/>
          </a:xfrm>
        </p:spPr>
        <p:txBody>
          <a:bodyPr>
            <a:normAutofit/>
          </a:bodyPr>
          <a:lstStyle/>
          <a:p>
            <a:r>
              <a:rPr lang="zh-CN" altLang="en-US" sz="2000"/>
              <a:t>在客户端软件中，也可以采用命令行方式删除数据库db，其语法格式与Command Line Client一样，在此不再重复。下面讲通过图形界面来删除数据库。</a:t>
            </a:r>
            <a:endParaRPr lang="zh-CN" altLang="en-US" sz="2000"/>
          </a:p>
          <a:p>
            <a:r>
              <a:rPr lang="zh-CN" altLang="en-US" sz="2000"/>
              <a:t>例3.7在SQLyog中用图形界面方式删除db2数据库。</a:t>
            </a:r>
            <a:endParaRPr lang="zh-CN" altLang="en-US" sz="2000"/>
          </a:p>
          <a:p>
            <a:r>
              <a:rPr lang="zh-CN" altLang="en-US" sz="2000"/>
              <a:t>在SQLyog中用图形界面方式删除db2数据库的过程：在db2数据库上右键，在弹出的快捷菜单中选“更多数据库操作”——“删除数据库”如图3.16所示。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741680"/>
          </a:xfrm>
        </p:spPr>
        <p:txBody>
          <a:bodyPr/>
          <a:lstStyle/>
          <a:p>
            <a:r>
              <a:rPr lang="zh-CN" altLang="en-US"/>
              <a:t>3.4 数据库存储引擎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660" y="1833245"/>
            <a:ext cx="10019030" cy="4786630"/>
          </a:xfrm>
        </p:spPr>
        <p:txBody>
          <a:bodyPr>
            <a:normAutofit/>
          </a:bodyPr>
          <a:lstStyle/>
          <a:p>
            <a:r>
              <a:rPr lang="zh-CN" altLang="en-US" sz="1800"/>
              <a:t>存储引擎就是如何存取数据、建立索引、更新和查询数据的实现方法。在数据库管理系统（DBMS）中，不同的存储引擎提供不同的存储机制、索引方法和锁定水平等。</a:t>
            </a:r>
            <a:endParaRPr lang="zh-CN" altLang="en-US" sz="1800"/>
          </a:p>
          <a:p>
            <a:r>
              <a:rPr lang="zh-CN" altLang="en-US" sz="1800"/>
              <a:t>3.4.1 MySQL存储引擎简介</a:t>
            </a:r>
            <a:endParaRPr lang="zh-CN" altLang="en-US" sz="1800"/>
          </a:p>
          <a:p>
            <a:r>
              <a:rPr lang="zh-CN" altLang="en-US" sz="1800"/>
              <a:t>    在MySQL5.7中提供了多种不同的存储引擎。存储引擎是针对表而言的，同一个MySQL数据库中的不同的表，可以使用不同的存储引警。MySQL5.7提供的存储引擎有：InnoDB、MRG_MYISAM， Memory，BLACKHOLE，MyISAM，CSV，Archive，PERFORMANCE_ SCHEMA ，Federated等，在SQLyog中（也可以在Command Line Client中）用show engines命令查看系统所支持的存储引擎类型，结果如图3.18所示。</a:t>
            </a:r>
            <a:endParaRPr lang="zh-CN" altLang="en-US" sz="1800"/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5880" y="1134745"/>
            <a:ext cx="10019030" cy="3665855"/>
          </a:xfrm>
        </p:spPr>
        <p:txBody>
          <a:bodyPr>
            <a:normAutofit/>
          </a:bodyPr>
          <a:lstStyle/>
          <a:p>
            <a:r>
              <a:rPr lang="zh-CN" altLang="en-US" sz="2000"/>
              <a:t>Support列表示该存储引擎是否能使用，YES表示可以使用，NO表示不能使用，DEFAULT表示该引擎为当前默认的存储引擎；</a:t>
            </a:r>
            <a:endParaRPr lang="zh-CN" altLang="en-US" sz="2000"/>
          </a:p>
          <a:p>
            <a:r>
              <a:rPr lang="zh-CN" altLang="en-US" sz="2000"/>
              <a:t>Comment列表示该引擎的评论；</a:t>
            </a:r>
            <a:endParaRPr lang="zh-CN" altLang="en-US" sz="2000"/>
          </a:p>
          <a:p>
            <a:r>
              <a:rPr lang="zh-CN" altLang="en-US" sz="2000"/>
              <a:t>Transactions列表示该存储引擎是否支持事务；</a:t>
            </a:r>
            <a:endParaRPr lang="zh-CN" altLang="en-US" sz="2000"/>
          </a:p>
          <a:p>
            <a:r>
              <a:rPr lang="zh-CN" altLang="en-US" sz="2000"/>
              <a:t>XA列表示该存储引擎支持的分布式是否符合XA规范；</a:t>
            </a:r>
            <a:endParaRPr lang="zh-CN" altLang="en-US" sz="2000"/>
          </a:p>
          <a:p>
            <a:r>
              <a:rPr lang="zh-CN" altLang="en-US" sz="2000"/>
              <a:t>Savepoints列表示该存储引擎是否支持事务处理中的保存点。</a:t>
            </a:r>
            <a:endParaRPr lang="zh-CN" altLang="en-US" sz="2000"/>
          </a:p>
          <a:p>
            <a:r>
              <a:rPr lang="zh-CN" altLang="en-US" sz="2000"/>
              <a:t>下面对介绍MySQL中常用的存储引擎。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0" y="0"/>
            <a:ext cx="10019030" cy="1129030"/>
          </a:xfrm>
        </p:spPr>
        <p:txBody>
          <a:bodyPr/>
          <a:lstStyle/>
          <a:p>
            <a:r>
              <a:rPr lang="zh-CN" altLang="en-US"/>
              <a:t>3.4.2  InnoDB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847725"/>
            <a:ext cx="10410825" cy="5730240"/>
          </a:xfrm>
        </p:spPr>
        <p:txBody>
          <a:bodyPr>
            <a:noAutofit/>
          </a:bodyPr>
          <a:lstStyle/>
          <a:p>
            <a:r>
              <a:rPr lang="zh-CN" altLang="en-US"/>
              <a:t>InnoDB是一种事务型存储引擎，在MySQL5.5.5之后，InnoDB就作为默认的存储引擎。InnoDB存储引擎现已经被很多互联网公司使用。在InnoDB中引入了行级锁定和外键约束，其主要特征有：</a:t>
            </a:r>
            <a:endParaRPr lang="zh-CN" altLang="en-US"/>
          </a:p>
          <a:p>
            <a:r>
              <a:rPr lang="zh-CN" altLang="en-US"/>
              <a:t>1.</a:t>
            </a:r>
            <a:r>
              <a:rPr lang="zh-CN" altLang="en-US" b="1"/>
              <a:t>多表查询能力：</a:t>
            </a:r>
            <a:r>
              <a:rPr lang="zh-CN" altLang="en-US"/>
              <a:t>MySQL查询中，使用InnoDB存储引擎的表可以自由地与其它存储类型的表混合查询。</a:t>
            </a:r>
            <a:endParaRPr lang="zh-CN" altLang="en-US"/>
          </a:p>
          <a:p>
            <a:r>
              <a:rPr lang="zh-CN" altLang="en-US"/>
              <a:t>2.</a:t>
            </a:r>
            <a:r>
              <a:rPr lang="zh-CN" altLang="en-US" b="1"/>
              <a:t>高性能：</a:t>
            </a:r>
            <a:r>
              <a:rPr lang="zh-CN" altLang="en-US"/>
              <a:t>InnoDB存储引擎的CPU效率非常高，这为处理巨大数据量提供了高性能的保证，因此InnoDB存储引擎被用在众多需要高性能的大型数据库站点上。</a:t>
            </a:r>
            <a:endParaRPr lang="zh-CN" altLang="en-US"/>
          </a:p>
          <a:p>
            <a:r>
              <a:rPr lang="zh-CN" altLang="en-US"/>
              <a:t>3.</a:t>
            </a:r>
            <a:r>
              <a:rPr lang="zh-CN" altLang="en-US" b="1"/>
              <a:t>自动灾难恢复：</a:t>
            </a:r>
            <a:r>
              <a:rPr lang="zh-CN" altLang="en-US"/>
              <a:t>与其它存储引擎不同，InnoDB给MySQL提供了具有提交、回滚和崩溃恢复能力的事务安全能力，使表能够自动从灾难中恢复过来。</a:t>
            </a:r>
            <a:endParaRPr lang="zh-CN" altLang="en-US"/>
          </a:p>
          <a:p>
            <a:r>
              <a:rPr lang="zh-CN" altLang="en-US"/>
              <a:t>4.</a:t>
            </a:r>
            <a:r>
              <a:rPr lang="zh-CN" altLang="en-US" b="1"/>
              <a:t>外键约束：</a:t>
            </a:r>
            <a:r>
              <a:rPr lang="zh-CN" altLang="en-US"/>
              <a:t>MySQL支持外键的存储引擎只有InnoDB，外键所在的表为子表，外键依赖的表为父表。当删除、更新父表的某条记录时，子表也必须相应的改变。在创建索引时，可指定删除、更新父表对子表的相应操作。</a:t>
            </a:r>
            <a:endParaRPr lang="zh-CN" altLang="en-US"/>
          </a:p>
          <a:p>
            <a:r>
              <a:rPr lang="zh-CN" altLang="en-US"/>
              <a:t>5.</a:t>
            </a:r>
            <a:r>
              <a:rPr lang="zh-CN" altLang="en-US" b="1"/>
              <a:t>支持自动增加列AUTO_INCREMENT属性：</a:t>
            </a:r>
            <a:r>
              <a:rPr lang="zh-CN" altLang="en-US"/>
              <a:t>存储表中的数据时，每张表的存储都是按主键顺序存放，如果表没有定义主键，则InnoDB存储引擎会为每一行生与一个6字节的ROWID，并以此作为主键，此ROWID由自动增长列的值进行填充。</a:t>
            </a:r>
            <a:endParaRPr lang="zh-CN" altLang="en-US"/>
          </a:p>
          <a:p>
            <a:r>
              <a:rPr lang="zh-CN" altLang="en-US"/>
              <a:t>    InnoDB不创建目录，在使用InnoDB存储引擎时，MySQL将在MySQL数据目录下创建一个名为ibdata1的10MB的自动扩展数据文件，以及两个名为ib_logfile0和ib_logfile1的5MB的日志文件。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261110"/>
          </a:xfrm>
        </p:spPr>
        <p:txBody>
          <a:bodyPr/>
          <a:lstStyle/>
          <a:p>
            <a:r>
              <a:rPr lang="zh-CN" altLang="en-US"/>
              <a:t>3.4.3  MyISAM存储引擎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946275"/>
            <a:ext cx="10019030" cy="4640580"/>
          </a:xfrm>
        </p:spPr>
        <p:txBody>
          <a:bodyPr/>
          <a:lstStyle/>
          <a:p>
            <a:r>
              <a:rPr lang="zh-CN" altLang="en-US" sz="1800"/>
              <a:t>基于MyISAM存储引擎的表是独立于操作系统的，这说明可以轻松地将其从Windows服务器移植到Linux服务器；每当我们建立一个MyISAM引擎的表时，就会在本地磁盘上建立3个文件，文件名是以表的名字作为主文件名，扩展名分别为：.frm，.MYD和.MYI。</a:t>
            </a:r>
            <a:endParaRPr lang="zh-CN" altLang="en-US" sz="1800"/>
          </a:p>
          <a:p>
            <a:r>
              <a:rPr lang="zh-CN" altLang="en-US" sz="1800"/>
              <a:t>例如，建一个基于MyISAM存储引擎的表DB1，那么就会生成以下三个文件：DB1.frm（存储表定义），DB1.MYD（存储数据），DB1.MYI（存储索引）。</a:t>
            </a:r>
            <a:endParaRPr lang="zh-CN" altLang="en-US" sz="1800"/>
          </a:p>
          <a:p>
            <a:r>
              <a:rPr lang="zh-CN" altLang="en-US" sz="1800"/>
              <a:t>MyISAM存储引擎在MySQL5.5.5之前的版本中是默认的存储引擎，主要用于Web、数据仓储和其它应用环境中，具有很高的插入、查询速度，因此常用于选择密集型的表和插入密集型的表中。但由于MyISAM存储引擎不支持事务，这就意味着有事务处理需求的表，不能使用MyISAM存储引擎。</a:t>
            </a:r>
            <a:endParaRPr lang="zh-CN" altLang="en-US" sz="1800"/>
          </a:p>
          <a:p>
            <a:r>
              <a:rPr lang="zh-CN" altLang="en-US" sz="1800"/>
              <a:t>MYISAM存储引擎的优点是占用空间小，相对InnoDB来说处理速度更快；缺点是不支持事务的完整性和并发性约束。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142875"/>
            <a:ext cx="10019030" cy="1119505"/>
          </a:xfrm>
        </p:spPr>
        <p:txBody>
          <a:bodyPr/>
          <a:lstStyle/>
          <a:p>
            <a:r>
              <a:rPr lang="zh-CN" altLang="en-US"/>
              <a:t>3.4.4 MEMORY存储引擎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022350"/>
            <a:ext cx="10385425" cy="5276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/>
              <a:t>MySQL Memory存储引擎实现最快的响应时间，采用的逻辑存储介质是系统内存。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当mysql的守护进程崩溃时，所有数据都会丢失。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Memory存储引擎的特点有：</a:t>
            </a:r>
            <a:endParaRPr lang="zh-CN" altLang="en-US" b="1"/>
          </a:p>
          <a:p>
            <a:r>
              <a:rPr lang="zh-CN" altLang="en-US"/>
              <a:t>1不支持BLOB和TEXT这样的长度可变的数据类型；虽VARCHAR也是一种长度可变的类型，但因为它在MySQL内部当作长度固定不变的CHAR类型，所以可以使用；</a:t>
            </a:r>
            <a:endParaRPr lang="zh-CN" altLang="en-US"/>
          </a:p>
          <a:p>
            <a:r>
              <a:rPr lang="zh-CN" altLang="en-US"/>
              <a:t>3存储在Memory表中的数据如果突然丢失，不会对应用服务产生实质的负面影响；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当目标数据较小，而且被非常频繁地访问时可使用Memory存储引擎，并可以通过参数max_heap_table_size控制Memory表的大小；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 对要求必须立即可用临时数据，可以存放在Memory表中，以加快访问速度；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 Memory表支持AUTO_INCREMENT列和对包含了NULL值的列的索引。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 当不再需要Memory表的内容时，需要释放Memory表使用的内存，可执行DELETE FROM或TRUNCATE TABLE，或者使用DROP TABLE将整个表删除。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741680"/>
          </a:xfrm>
        </p:spPr>
        <p:txBody>
          <a:bodyPr/>
          <a:lstStyle/>
          <a:p>
            <a:r>
              <a:rPr lang="zh-CN" altLang="en-US"/>
              <a:t>3.4.5 默认存储引擎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1684655"/>
            <a:ext cx="10019030" cy="4106545"/>
          </a:xfrm>
        </p:spPr>
        <p:txBody>
          <a:bodyPr>
            <a:noAutofit/>
          </a:bodyPr>
          <a:lstStyle/>
          <a:p>
            <a:r>
              <a:rPr lang="zh-CN" altLang="en-US"/>
              <a:t>在前面提到过，在MySQL5.5.5之后，InnoDB就作为默认的存储引擎，可根据应用需要来修改MySQL的默认存储引擎。</a:t>
            </a:r>
            <a:endParaRPr lang="zh-CN" altLang="en-US"/>
          </a:p>
          <a:p>
            <a:r>
              <a:rPr lang="zh-CN" altLang="en-US"/>
              <a:t>在图XX可见，当前默认的存储引擎是InnoDB，也可以通过命令来查看默认存储引擎。</a:t>
            </a:r>
            <a:endParaRPr lang="zh-CN" altLang="en-US"/>
          </a:p>
          <a:p>
            <a:r>
              <a:rPr lang="zh-CN" altLang="en-US"/>
              <a:t>例3.8 在MySQL中通过SHOW VARIABLES来查看默认存储引擎。</a:t>
            </a:r>
            <a:endParaRPr lang="zh-CN" altLang="en-US"/>
          </a:p>
          <a:p>
            <a:r>
              <a:rPr lang="zh-CN" altLang="en-US"/>
              <a:t>mysql&gt; show variables like 'default_storage_engine';</a:t>
            </a:r>
            <a:endParaRPr lang="zh-CN" altLang="en-US"/>
          </a:p>
          <a:p>
            <a:r>
              <a:rPr lang="zh-CN" altLang="en-US"/>
              <a:t>+--------------------------------+----------+</a:t>
            </a:r>
            <a:endParaRPr lang="zh-CN" altLang="en-US"/>
          </a:p>
          <a:p>
            <a:r>
              <a:rPr lang="zh-CN" altLang="en-US"/>
              <a:t>| Variable_name                |  Value  |</a:t>
            </a:r>
            <a:endParaRPr lang="zh-CN" altLang="en-US"/>
          </a:p>
          <a:p>
            <a:r>
              <a:rPr lang="zh-CN" altLang="en-US"/>
              <a:t>+--------------------------------+----------+</a:t>
            </a:r>
            <a:endParaRPr lang="zh-CN" altLang="en-US"/>
          </a:p>
          <a:p>
            <a:r>
              <a:rPr lang="zh-CN" altLang="en-US"/>
              <a:t>| default_storage_engine   | InnoDB |</a:t>
            </a:r>
            <a:endParaRPr lang="zh-CN" altLang="en-US"/>
          </a:p>
          <a:p>
            <a:r>
              <a:rPr lang="zh-CN" altLang="en-US"/>
              <a:t>+--------------------------------+----------+</a:t>
            </a:r>
            <a:endParaRPr lang="zh-CN" altLang="en-US"/>
          </a:p>
          <a:p>
            <a:r>
              <a:rPr lang="zh-CN" altLang="en-US"/>
              <a:t>结果显示，默认存储引擎为InnoDB。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0785" y="1295399"/>
            <a:ext cx="10018713" cy="3124201"/>
          </a:xfrm>
        </p:spPr>
        <p:txBody>
          <a:bodyPr/>
          <a:lstStyle/>
          <a:p>
            <a:pPr lvl="0"/>
            <a:r>
              <a:rPr lang="zh-CN" altLang="zh-CN" sz="2800" dirty="0"/>
              <a:t>了解数据库的基本概念</a:t>
            </a:r>
            <a:endParaRPr lang="zh-CN" altLang="zh-CN" sz="2800" dirty="0"/>
          </a:p>
          <a:p>
            <a:pPr lvl="0"/>
            <a:r>
              <a:rPr lang="zh-CN" altLang="zh-CN" sz="2800" dirty="0"/>
              <a:t>掌握创建数据库的方法</a:t>
            </a:r>
            <a:endParaRPr lang="zh-CN" altLang="zh-CN" sz="2800" dirty="0"/>
          </a:p>
          <a:p>
            <a:pPr lvl="0"/>
            <a:r>
              <a:rPr lang="zh-CN" altLang="zh-CN" sz="2800" dirty="0"/>
              <a:t>掌握查看和删除数据库方法</a:t>
            </a:r>
            <a:endParaRPr lang="zh-CN" altLang="zh-CN" sz="2800" dirty="0"/>
          </a:p>
          <a:p>
            <a:pPr lvl="0"/>
            <a:r>
              <a:rPr lang="zh-CN" altLang="zh-CN" sz="2800" dirty="0"/>
              <a:t>了解数据库存储引擎的特点</a:t>
            </a:r>
            <a:endParaRPr lang="zh-CN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695" y="815975"/>
            <a:ext cx="9690735" cy="6299835"/>
          </a:xfrm>
        </p:spPr>
        <p:txBody>
          <a:bodyPr/>
          <a:lstStyle/>
          <a:p>
            <a:r>
              <a:rPr lang="zh-CN" altLang="en-US" sz="1800"/>
              <a:t>在MySQL系统中，如果需要修改默认存储引擎，可以通过修改MySQL数据库管理系统的配置文件my.ini，具体方法如下：</a:t>
            </a:r>
            <a:endParaRPr lang="zh-CN" altLang="en-US" sz="1800"/>
          </a:p>
          <a:p>
            <a:r>
              <a:rPr lang="zh-CN" altLang="en-US" sz="1800" b="1"/>
              <a:t>打开my.ini配置文件</a:t>
            </a:r>
            <a:r>
              <a:rPr lang="zh-CN" altLang="en-US" sz="1800"/>
              <a:t>，找到其中的[mysqld]组，（部分）内容如下：</a:t>
            </a:r>
            <a:endParaRPr lang="zh-CN" altLang="en-US" sz="1800"/>
          </a:p>
          <a:p>
            <a:r>
              <a:rPr lang="en-US" altLang="zh-CN" sz="1800"/>
              <a:t>......</a:t>
            </a:r>
            <a:endParaRPr lang="en-US" altLang="zh-CN" sz="1800"/>
          </a:p>
          <a:p>
            <a:r>
              <a:rPr lang="zh-CN" altLang="en-US" sz="1800"/>
              <a:t>character-set-server=utf8                                    //服务器端的字符集   </a:t>
            </a:r>
            <a:endParaRPr lang="zh-CN" altLang="en-US" sz="1800"/>
          </a:p>
          <a:p>
            <a:r>
              <a:rPr lang="zh-CN" altLang="en-US" sz="1800"/>
              <a:t># The default storage engine that will be used when create new tables when</a:t>
            </a:r>
            <a:endParaRPr lang="zh-CN" altLang="en-US" sz="1800"/>
          </a:p>
          <a:p>
            <a:r>
              <a:rPr lang="zh-CN" altLang="en-US" sz="1800"/>
              <a:t>default-storage-engine=INNODB                             //默认存储引擎</a:t>
            </a:r>
            <a:endParaRPr lang="zh-CN" altLang="en-US" sz="1800"/>
          </a:p>
          <a:p>
            <a:r>
              <a:rPr lang="zh-CN" altLang="en-US" sz="1800"/>
              <a:t>……</a:t>
            </a:r>
            <a:endParaRPr lang="zh-CN" altLang="en-US" sz="1800"/>
          </a:p>
          <a:p>
            <a:r>
              <a:rPr lang="zh-CN" altLang="en-US" sz="1800"/>
              <a:t>如果想要设置默认引擎为MyISAM，只需将“default-storage-engine=INNODB”改为“default-storage-engine=MyISAM”后，保存my.ini文件即可。</a:t>
            </a:r>
            <a:endParaRPr lang="zh-CN" altLang="en-US" sz="1800"/>
          </a:p>
          <a:p>
            <a:r>
              <a:rPr lang="zh-CN" altLang="en-US" sz="1800" b="1"/>
              <a:t>注意，修改my.ini文件后，需要将MySQL服务器重新启动才能使更改生效。</a:t>
            </a:r>
            <a:endParaRPr lang="zh-CN" altLang="en-US" sz="1800" b="1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810" y="534670"/>
            <a:ext cx="10019030" cy="912495"/>
          </a:xfrm>
        </p:spPr>
        <p:txBody>
          <a:bodyPr/>
          <a:lstStyle/>
          <a:p>
            <a:r>
              <a:rPr lang="zh-CN" altLang="en-US"/>
              <a:t>3.4.6存储引擎的比较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10" y="1447165"/>
            <a:ext cx="9401175" cy="116776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不同存储引擎的特点不同，可以适应的需求也不同，表3.1列出了几种存储引擎的功能特性。</a:t>
            </a:r>
            <a:endParaRPr lang="zh-CN" altLang="en-US" sz="1600" dirty="0"/>
          </a:p>
          <a:p>
            <a:r>
              <a:rPr lang="zh-CN" altLang="en-US" sz="1600" dirty="0"/>
              <a:t>表3.1 不存储引擎特性比较</a:t>
            </a:r>
            <a:endParaRPr lang="zh-CN" altLang="en-US" sz="1600" dirty="0"/>
          </a:p>
          <a:p>
            <a:endParaRPr lang="zh-CN" altLang="en-US" sz="16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65810" y="2631440"/>
          <a:ext cx="5422900" cy="309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040"/>
                <a:gridCol w="1180465"/>
                <a:gridCol w="1053465"/>
                <a:gridCol w="1053465"/>
                <a:gridCol w="1053465"/>
              </a:tblGrid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特性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MyISAM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InnoDB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Memory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Archive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存储限制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256TB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64TB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支持事务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全文索引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哈希索引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集群索引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数据压缩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数据缓存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内存使用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66840" y="2463165"/>
            <a:ext cx="53467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InnoDB存储引擎能提供提交、回滚和崩溃恢复能力的事务安全能力，以及并发控制的能力；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MyISAM存储引擎能提供对表的插入和查询的高效率处理能力；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Memory存储引擎主要用于在数据库不大，临时存放数据，且对数据安全性要求不高时，MySQL可使用该引擎作为临时表，存放查询的中间结果；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Archive存储引擎支持高并发的插入操作，可用于只有Insert和Select操作的情况，Archive存储引擎非常适合归档数据存储，如记录日志信息。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对数据库的不同的表可灵活选择不同的存储引擎，选择合适的存储引擎，将会提高整个数据库的性能。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32" y="1064264"/>
            <a:ext cx="10852237" cy="441964"/>
          </a:xfrm>
        </p:spPr>
        <p:txBody>
          <a:bodyPr/>
          <a:lstStyle/>
          <a:p>
            <a:r>
              <a:rPr lang="zh-CN" altLang="en-US">
                <a:sym typeface="+mn-ea"/>
              </a:rPr>
              <a:t>【课外实践】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8460" y="1506220"/>
            <a:ext cx="9161780" cy="3729355"/>
          </a:xfrm>
        </p:spPr>
        <p:txBody>
          <a:bodyPr>
            <a:normAutofit/>
          </a:bodyPr>
          <a:lstStyle/>
          <a:p>
            <a:endParaRPr lang="zh-CN" altLang="en-US" sz="1800"/>
          </a:p>
          <a:p>
            <a:r>
              <a:rPr lang="zh-CN" altLang="en-US" sz="1800"/>
              <a:t>任务一. 使用命令行方式创建一个名为XSCJ1的数据库，使用SQLyog图形界面方式创建一个名为XSCJ2的数据库。</a:t>
            </a:r>
            <a:endParaRPr lang="zh-CN" altLang="en-US" sz="1800"/>
          </a:p>
          <a:p>
            <a:r>
              <a:rPr lang="zh-CN" altLang="en-US" sz="1800"/>
              <a:t>任务二. 分别在命令行方式下和图形界面方式下打开数据库；</a:t>
            </a:r>
            <a:endParaRPr lang="zh-CN" altLang="en-US" sz="1800"/>
          </a:p>
          <a:p>
            <a:r>
              <a:rPr lang="zh-CN" altLang="en-US" sz="1800"/>
              <a:t>任务三. 查看XSCJ1数据库中kc表的存储引擎，并将存储引擎设置MyISAM存储引擎。</a:t>
            </a:r>
            <a:endParaRPr lang="zh-CN" altLang="en-US" sz="1800"/>
          </a:p>
          <a:p>
            <a:r>
              <a:rPr lang="zh-CN" altLang="en-US" sz="1800"/>
              <a:t>任务四. 分别使用命令行方式和图形界面方式删除数据库XSCJ1。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altLang="zh-CN" dirty="0"/>
              <a:t>3.1 MySQL</a:t>
            </a:r>
            <a:r>
              <a:rPr lang="zh-CN" altLang="zh-CN" dirty="0"/>
              <a:t>数据库概述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085" y="1475739"/>
            <a:ext cx="10018713" cy="2514601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数据库是存储数据和数据对象的容器，是数据库管理系统的核心。在</a:t>
            </a:r>
            <a:r>
              <a:rPr lang="en-US" altLang="zh-CN" sz="2000" dirty="0"/>
              <a:t>MySQL</a:t>
            </a:r>
            <a:r>
              <a:rPr lang="zh-CN" altLang="zh-CN" sz="2000" dirty="0"/>
              <a:t>中，数据库分为系统数据库和用户数据库两大类。</a:t>
            </a:r>
            <a:endParaRPr lang="zh-CN" altLang="zh-CN" sz="2000" dirty="0"/>
          </a:p>
          <a:p>
            <a:r>
              <a:rPr lang="en-US" altLang="zh-CN" sz="2000" b="1" dirty="0"/>
              <a:t>1 </a:t>
            </a:r>
            <a:r>
              <a:rPr lang="zh-CN" altLang="zh-CN" sz="2000" b="1" dirty="0"/>
              <a:t>系统数据库</a:t>
            </a:r>
            <a:endParaRPr lang="zh-CN" altLang="zh-CN" sz="2000" dirty="0"/>
          </a:p>
          <a:p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78920" y="3077300"/>
            <a:ext cx="3228880" cy="3067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8330" y="3077210"/>
            <a:ext cx="568452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ym typeface="+mn-ea"/>
              </a:rPr>
              <a:t>MySQL</a:t>
            </a:r>
            <a:r>
              <a:rPr lang="zh-CN" altLang="zh-CN" sz="2000" dirty="0">
                <a:sym typeface="+mn-ea"/>
              </a:rPr>
              <a:t>安装完成后，将会在其</a:t>
            </a:r>
            <a:r>
              <a:rPr lang="en-US" altLang="zh-CN" sz="2000" dirty="0">
                <a:sym typeface="+mn-ea"/>
              </a:rPr>
              <a:t>data</a:t>
            </a:r>
            <a:r>
              <a:rPr lang="zh-CN" altLang="zh-CN" sz="2000" dirty="0">
                <a:sym typeface="+mn-ea"/>
              </a:rPr>
              <a:t>目录下自动创建几个必需的数据库，用户不能直接修改这些数据库，可以在</a:t>
            </a:r>
            <a:r>
              <a:rPr lang="en-US" altLang="zh-CN" sz="2000" dirty="0">
                <a:sym typeface="+mn-ea"/>
              </a:rPr>
              <a:t>Command Line Client</a:t>
            </a:r>
            <a:r>
              <a:rPr lang="zh-CN" altLang="zh-CN" sz="2000" dirty="0">
                <a:sym typeface="+mn-ea"/>
              </a:rPr>
              <a:t>模式下，用</a:t>
            </a:r>
            <a:r>
              <a:rPr lang="en-US" altLang="zh-CN" sz="2000" dirty="0">
                <a:sym typeface="+mn-ea"/>
              </a:rPr>
              <a:t>SHOW DATABASE</a:t>
            </a:r>
            <a:r>
              <a:rPr lang="zh-CN" altLang="zh-CN" sz="2000" dirty="0">
                <a:sym typeface="+mn-ea"/>
              </a:rPr>
              <a:t>命令查看这些系统数据库，如图</a:t>
            </a:r>
            <a:r>
              <a:rPr lang="en-US" altLang="zh-CN" sz="2000" dirty="0">
                <a:sym typeface="+mn-ea"/>
              </a:rPr>
              <a:t>3.1</a:t>
            </a:r>
            <a:r>
              <a:rPr lang="zh-CN" altLang="zh-CN" sz="2000" dirty="0">
                <a:sym typeface="+mn-ea"/>
              </a:rPr>
              <a:t>所示：</a:t>
            </a:r>
            <a:endParaRPr lang="zh-CN" altLang="zh-CN" sz="20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4220" y="724535"/>
            <a:ext cx="9178925" cy="413385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各个系统数据库的作用如下。</a:t>
            </a:r>
            <a:endParaRPr lang="zh-CN" altLang="zh-CN" dirty="0"/>
          </a:p>
          <a:p>
            <a:pPr lvl="0"/>
            <a:r>
              <a:rPr lang="en-US" altLang="zh-CN" dirty="0" err="1"/>
              <a:t>information_schema</a:t>
            </a:r>
            <a:r>
              <a:rPr lang="zh-CN" altLang="zh-CN" dirty="0"/>
              <a:t>数据库：用于存储系统中一些数据库对象信息，如用户表信息、列信息、权限信息、字符集和分区信息等；</a:t>
            </a:r>
            <a:endParaRPr lang="zh-CN" altLang="zh-CN" dirty="0"/>
          </a:p>
          <a:p>
            <a:pPr lvl="0"/>
            <a:r>
              <a:rPr lang="en-US" altLang="zh-CN" dirty="0" err="1"/>
              <a:t>mysql</a:t>
            </a:r>
            <a:r>
              <a:rPr lang="zh-CN" altLang="zh-CN" dirty="0"/>
              <a:t>数据库：用于存储系统的用户权限；</a:t>
            </a:r>
            <a:endParaRPr lang="zh-CN" altLang="zh-CN" dirty="0"/>
          </a:p>
          <a:p>
            <a:pPr lvl="0"/>
            <a:r>
              <a:rPr lang="en-US" altLang="zh-CN" dirty="0" err="1"/>
              <a:t>performance_schema</a:t>
            </a:r>
            <a:r>
              <a:rPr lang="zh-CN" altLang="zh-CN" dirty="0"/>
              <a:t>数据库：用于存储数据库服务器性能参数；</a:t>
            </a:r>
            <a:endParaRPr lang="zh-CN" altLang="zh-CN" dirty="0"/>
          </a:p>
          <a:p>
            <a:pPr lvl="0"/>
            <a:r>
              <a:rPr lang="en-US" altLang="zh-CN" dirty="0" err="1"/>
              <a:t>sakila</a:t>
            </a:r>
            <a:r>
              <a:rPr lang="zh-CN" altLang="zh-CN" dirty="0"/>
              <a:t>数据库：用于存放数据库样本，该库中的表都是一些样本表。</a:t>
            </a:r>
            <a:endParaRPr lang="zh-CN" altLang="zh-CN" dirty="0"/>
          </a:p>
          <a:p>
            <a:pPr lvl="0"/>
            <a:r>
              <a:rPr lang="en-US" altLang="zh-CN" dirty="0"/>
              <a:t>sys</a:t>
            </a:r>
            <a:r>
              <a:rPr lang="zh-CN" altLang="zh-CN" dirty="0"/>
              <a:t>数据库：这个数据库是</a:t>
            </a:r>
            <a:r>
              <a:rPr lang="en-US" altLang="zh-CN" dirty="0"/>
              <a:t>mysql5.7</a:t>
            </a:r>
            <a:r>
              <a:rPr lang="zh-CN" altLang="zh-CN" dirty="0"/>
              <a:t>增加了的系统数据库，通过这个库可以快速的了解系统的元数据信息，这个库可以方便数据库管理员查看到数据库的很多信息，从而为解决数据库的性能瓶颈提供帮助。</a:t>
            </a:r>
            <a:endParaRPr lang="zh-CN" altLang="zh-CN" dirty="0"/>
          </a:p>
          <a:p>
            <a:pPr lvl="0"/>
            <a:r>
              <a:rPr lang="en-US" altLang="zh-CN" dirty="0"/>
              <a:t>world</a:t>
            </a:r>
            <a:r>
              <a:rPr lang="zh-CN" altLang="zh-CN" dirty="0"/>
              <a:t>数据库：提供了关于城市、国家和语言的相关信息。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97145" y="549978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+mn-ea"/>
              </a:rPr>
              <a:t> 注意，用户不能随意删除系统自带的数据库，否则会使</a:t>
            </a:r>
            <a:r>
              <a:rPr lang="en-US" altLang="zh-CN" sz="2000" kern="100" dirty="0">
                <a:latin typeface="+mn-ea"/>
              </a:rPr>
              <a:t>MySQL</a:t>
            </a:r>
            <a:r>
              <a:rPr lang="zh-CN" altLang="zh-CN" sz="2000" kern="100" dirty="0">
                <a:latin typeface="+mn-ea"/>
              </a:rPr>
              <a:t>不能正常运行。</a:t>
            </a:r>
            <a:endParaRPr lang="zh-CN" altLang="zh-CN" sz="2000" kern="100" dirty="0">
              <a:latin typeface="+mn-ea"/>
            </a:endParaRPr>
          </a:p>
        </p:txBody>
      </p:sp>
      <p:sp>
        <p:nvSpPr>
          <p:cNvPr id="5" name="爆炸形: 8 pt  4"/>
          <p:cNvSpPr/>
          <p:nvPr/>
        </p:nvSpPr>
        <p:spPr>
          <a:xfrm>
            <a:off x="3993515" y="5499785"/>
            <a:ext cx="828675" cy="7078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0625"/>
          </a:xfrm>
        </p:spPr>
        <p:txBody>
          <a:bodyPr/>
          <a:lstStyle/>
          <a:p>
            <a:r>
              <a:rPr lang="en-US" altLang="zh-CN" b="1" dirty="0"/>
              <a:t>2 </a:t>
            </a:r>
            <a:r>
              <a:rPr lang="zh-CN" altLang="zh-CN" b="1" dirty="0"/>
              <a:t>用户数据库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795" y="2157095"/>
            <a:ext cx="9123045" cy="2543175"/>
          </a:xfrm>
        </p:spPr>
        <p:txBody>
          <a:bodyPr/>
          <a:lstStyle/>
          <a:p>
            <a:r>
              <a:rPr lang="zh-CN" altLang="zh-CN" sz="1800" dirty="0"/>
              <a:t>用户数据库是用户根据开发需求而建立的数据库，例如，用户建立一个名叫“</a:t>
            </a:r>
            <a:r>
              <a:rPr lang="en-US" altLang="zh-CN" sz="1800" dirty="0"/>
              <a:t>XSCJ</a:t>
            </a:r>
            <a:r>
              <a:rPr lang="zh-CN" altLang="zh-CN" sz="1800" dirty="0"/>
              <a:t>”的用户数据库后，可以在</a:t>
            </a:r>
            <a:r>
              <a:rPr lang="en-US" altLang="zh-CN" sz="1800" dirty="0"/>
              <a:t>Command Line Client</a:t>
            </a:r>
            <a:r>
              <a:rPr lang="zh-CN" altLang="zh-CN" sz="1800" dirty="0"/>
              <a:t>模式下，用</a:t>
            </a:r>
            <a:r>
              <a:rPr lang="en-US" altLang="zh-CN" sz="1800" dirty="0"/>
              <a:t>SHOW DATABASE</a:t>
            </a:r>
            <a:r>
              <a:rPr lang="zh-CN" altLang="zh-CN" sz="1800" dirty="0"/>
              <a:t>命令查看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zh-CN" sz="1800" dirty="0"/>
              <a:t>在客户端软件</a:t>
            </a:r>
            <a:r>
              <a:rPr lang="en-US" altLang="zh-CN" sz="1800" dirty="0" err="1"/>
              <a:t>SQLyog</a:t>
            </a:r>
            <a:r>
              <a:rPr lang="zh-CN" altLang="zh-CN" sz="1800" dirty="0"/>
              <a:t>中查看数据库，只需双击窗口左侧的服务器名“</a:t>
            </a:r>
            <a:r>
              <a:rPr lang="en-US" altLang="zh-CN" sz="1800" dirty="0" err="1"/>
              <a:t>root@locahost</a:t>
            </a:r>
            <a:r>
              <a:rPr lang="zh-CN" altLang="zh-CN" sz="1800" dirty="0"/>
              <a:t>”即可</a:t>
            </a:r>
            <a:endParaRPr lang="zh-CN" altLang="zh-CN" sz="18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 对象标识符的命名规则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438400"/>
            <a:ext cx="9350375" cy="3742690"/>
          </a:xfrm>
        </p:spPr>
        <p:txBody>
          <a:bodyPr>
            <a:noAutofit/>
          </a:bodyPr>
          <a:lstStyle/>
          <a:p>
            <a:r>
              <a:rPr lang="zh-CN" altLang="en-US"/>
              <a:t>在MySQL中的所有对象都需要命名，各对象标识符的命名规则如下：</a:t>
            </a:r>
            <a:endParaRPr lang="zh-CN" altLang="en-US"/>
          </a:p>
          <a:p>
            <a:r>
              <a:rPr lang="zh-CN" altLang="en-US"/>
              <a:t>名称由大小写形式的英文字母、中文、数字、下划线、@、#、$、下划线以及其它语言的字母字符等符号组成；</a:t>
            </a:r>
            <a:endParaRPr lang="zh-CN" altLang="en-US"/>
          </a:p>
          <a:p>
            <a:r>
              <a:rPr lang="zh-CN" altLang="en-US"/>
              <a:t>名称首字母不能是数字和$符号，并且对不加引号的标识符不允许完全由数字字符构成（与数字难以区分）；</a:t>
            </a:r>
            <a:endParaRPr lang="zh-CN" altLang="en-US"/>
          </a:p>
          <a:p>
            <a:r>
              <a:rPr lang="zh-CN" altLang="en-US"/>
              <a:t>名称长度不超过128个字符；</a:t>
            </a:r>
            <a:endParaRPr lang="zh-CN" altLang="en-US"/>
          </a:p>
          <a:p>
            <a:r>
              <a:rPr lang="zh-CN" altLang="en-US"/>
              <a:t>名称中不允许有空格和特殊字符；</a:t>
            </a:r>
            <a:endParaRPr lang="zh-CN" altLang="en-US"/>
          </a:p>
          <a:p>
            <a:r>
              <a:rPr lang="zh-CN" altLang="en-US"/>
              <a:t>名称不能使用MySQL的保留字。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024890"/>
          </a:xfrm>
        </p:spPr>
        <p:txBody>
          <a:bodyPr/>
          <a:lstStyle/>
          <a:p>
            <a:r>
              <a:rPr lang="zh-CN" altLang="en-US"/>
              <a:t>3.2  创建数据库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2033905"/>
            <a:ext cx="10019030" cy="3926205"/>
          </a:xfrm>
        </p:spPr>
        <p:txBody>
          <a:bodyPr>
            <a:noAutofit/>
          </a:bodyPr>
          <a:lstStyle/>
          <a:p>
            <a:r>
              <a:rPr lang="zh-CN" altLang="en-US"/>
              <a:t> 创建数据库的方法有命令行方式和图形化界面方式两种。命令行方式包括：Windows命令行方式、MySQL Command Line Client命令行方式、客户端软件SQLyog的命令行方式；图形化界面方式是采用各种客户端软件来实现，如采用SQLyog的图形化界面。</a:t>
            </a:r>
            <a:endParaRPr lang="zh-CN" altLang="en-US"/>
          </a:p>
          <a:p>
            <a:r>
              <a:rPr lang="zh-CN" altLang="en-US"/>
              <a:t>对数据库的操作，采用图形化界面方式简单易学，适合于初学者学习，或者用于完成一些初始化的工作；掌握命令行模式难度比图形化界面方式更大，但在实际应用中，命令行方式更适用，在各种编程语言、脚本语言中调用数据库，都需要采用MySQL命令形式实现。下面分别介绍这两种方式创建数据库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8430" y="256540"/>
            <a:ext cx="10019030" cy="1119505"/>
          </a:xfrm>
        </p:spPr>
        <p:txBody>
          <a:bodyPr/>
          <a:lstStyle/>
          <a:p>
            <a:r>
              <a:rPr lang="zh-CN" altLang="en-US"/>
              <a:t>3.2.2 命令行方式下创建数据库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430" y="1225550"/>
            <a:ext cx="10321925" cy="5201285"/>
          </a:xfrm>
        </p:spPr>
        <p:txBody>
          <a:bodyPr>
            <a:noAutofit/>
          </a:bodyPr>
          <a:lstStyle/>
          <a:p>
            <a:r>
              <a:rPr lang="zh-CN" altLang="en-US" sz="1800"/>
              <a:t>创建数据库有三种命令行方式：Windows命令行方式、MySQL Command Line Client命令行方式和客户端软件SQLyog的命令行</a:t>
            </a:r>
            <a:r>
              <a:rPr lang="zh-CN" altLang="en-US" sz="1000"/>
              <a:t>方式</a:t>
            </a:r>
            <a:r>
              <a:rPr lang="zh-CN" altLang="en-US" sz="1800"/>
              <a:t>，这三种方式的语法结构完全相同。</a:t>
            </a:r>
            <a:endParaRPr lang="zh-CN" altLang="en-US" sz="1800"/>
          </a:p>
          <a:p>
            <a:r>
              <a:rPr lang="zh-CN" altLang="en-US" sz="1800"/>
              <a:t>在MySQL中创建数据库的语法结构如下：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</a:t>
            </a:r>
            <a:r>
              <a:rPr lang="zh-CN" altLang="en-US" sz="1800" b="1"/>
              <a:t>CREATE DATABASE database_name</a:t>
            </a:r>
            <a:endParaRPr lang="zh-CN" altLang="en-US" sz="1800"/>
          </a:p>
          <a:p>
            <a:r>
              <a:rPr lang="zh-CN" altLang="en-US" sz="1800"/>
              <a:t>其中，CREATE DATABASE是创建数据库的关键字，database_name参数是所有创建的数据库的名字，注意在命名时，需要按前面讲述的“对象标识符的命名规则”来命名。</a:t>
            </a:r>
            <a:endParaRPr lang="zh-CN" altLang="en-US" sz="1800"/>
          </a:p>
          <a:p>
            <a:r>
              <a:rPr lang="zh-CN" altLang="en-US" sz="1800"/>
              <a:t>例3.2 在MySQL Command Line Client命令行方式下创建一个名为XSCJ的数据库。</a:t>
            </a:r>
            <a:endParaRPr lang="zh-CN" altLang="en-US" sz="1800"/>
          </a:p>
          <a:p>
            <a:r>
              <a:rPr lang="zh-CN" altLang="en-US" sz="1800"/>
              <a:t>创建数据库的命令为：</a:t>
            </a:r>
            <a:r>
              <a:rPr lang="zh-CN" altLang="en-US" sz="1800" b="1"/>
              <a:t>create database XSCJ；</a:t>
            </a:r>
            <a:r>
              <a:rPr lang="zh-CN" altLang="en-US" sz="1800"/>
              <a:t>在执行完该命令后，产生一行提示：“Query OK，1 row affected (0.00 sec) ”,这句提示的含义是：</a:t>
            </a:r>
            <a:endParaRPr lang="zh-CN" altLang="en-US" sz="1800"/>
          </a:p>
          <a:p>
            <a:r>
              <a:rPr lang="zh-CN" altLang="en-US" sz="1800"/>
              <a:t>Query OK 表示SQL语句成功执行；</a:t>
            </a:r>
            <a:endParaRPr lang="zh-CN" altLang="en-US" sz="1800"/>
          </a:p>
          <a:p>
            <a:r>
              <a:rPr lang="zh-CN" altLang="en-US" sz="1800"/>
              <a:t>1 row affected 表示影响了数据库中的一行记录；</a:t>
            </a:r>
            <a:endParaRPr lang="zh-CN" altLang="en-US" sz="1800"/>
          </a:p>
          <a:p>
            <a:r>
              <a:rPr lang="zh-CN" altLang="en-US" sz="1800"/>
              <a:t>0.00 sec 表示操作的执行时间，由于这是一个非常简单的命令，执行时间连0.01秒都不到。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3.3 数据库相关操作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995" y="2149475"/>
            <a:ext cx="10019030" cy="3641725"/>
          </a:xfrm>
        </p:spPr>
        <p:txBody>
          <a:bodyPr/>
          <a:lstStyle/>
          <a:p>
            <a:r>
              <a:rPr lang="zh-CN" altLang="en-US" sz="2800"/>
              <a:t>3.3.1 数据库查看</a:t>
            </a:r>
            <a:endParaRPr lang="zh-CN" altLang="en-US" sz="2800"/>
          </a:p>
          <a:p>
            <a:r>
              <a:rPr lang="zh-CN" altLang="en-US" sz="2800"/>
              <a:t>关于数据库的查看，一种是通过MySQL Command Line Client命令行方式下用“show databases”来查看（如在3.1节中查看系统数据库和用户数据库等）。另一种是在客户端软件SQLyog中查看（如图3.12所示）。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REFSHAPE" val="19542787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REFSHAPE" val="19543454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REFSHAPE" val="19543250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REFSHAPE" val="195435084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REFSHAPE" val="19543617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REFSHAPE" val="195430052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9"/>
</p:tagLst>
</file>

<file path=ppt/tags/tag139.xml><?xml version="1.0" encoding="utf-8"?>
<p:tagLst xmlns:p="http://schemas.openxmlformats.org/presentationml/2006/main">
  <p:tag name="REFSHAPE" val="195428964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9"/>
</p:tagLst>
</file>

<file path=ppt/tags/tag14.xml><?xml version="1.0" encoding="utf-8"?>
<p:tagLst xmlns:p="http://schemas.openxmlformats.org/presentationml/2006/main">
  <p:tag name="REFSHAPE" val="195433724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REFSHAPE" val="195429644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REFSHAPE" val="19542842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REFSHAPE" val="19542910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1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6、40、43"/>
</p:tagLst>
</file>

<file path=ppt/tags/tag144.xml><?xml version="1.0" encoding="utf-8"?>
<p:tagLst xmlns:p="http://schemas.openxmlformats.org/presentationml/2006/main">
  <p:tag name="KSO_WM_SLIDE_MODEL_TYPE" val="cover"/>
  <p:tag name="KSO_WM_TEMPLATE_CATEGORY" val="custom"/>
  <p:tag name="KSO_WM_TEMPLATE_INDEX" val="20204319"/>
</p:tagLst>
</file>

<file path=ppt/tags/tag145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46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47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48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49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.xml><?xml version="1.0" encoding="utf-8"?>
<p:tagLst xmlns:p="http://schemas.openxmlformats.org/presentationml/2006/main">
  <p:tag name="REFSHAPE" val="19543481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1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2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3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4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5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6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7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8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59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.xml><?xml version="1.0" encoding="utf-8"?>
<p:tagLst xmlns:p="http://schemas.openxmlformats.org/presentationml/2006/main">
  <p:tag name="REFSHAPE" val="195434676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1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2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3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4.xml><?xml version="1.0" encoding="utf-8"?>
<p:tagLst xmlns:p="http://schemas.openxmlformats.org/presentationml/2006/main">
  <p:tag name="KSO_WM_UNIT_TABLE_BEAUTIFY" val="smartTable{7c96d467-e0e9-4037-ac10-0583e6bbfced}"/>
</p:tagLst>
</file>

<file path=ppt/tags/tag165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66.xml><?xml version="1.0" encoding="utf-8"?>
<p:tagLst xmlns:p="http://schemas.openxmlformats.org/presentationml/2006/main">
  <p:tag name="KSO_WM_TEMPLATE_CATEGORY" val="custom"/>
  <p:tag name="KSO_WM_TEMPLATE_INDEX" val="20204319"/>
</p:tagLst>
</file>

<file path=ppt/tags/tag17.xml><?xml version="1.0" encoding="utf-8"?>
<p:tagLst xmlns:p="http://schemas.openxmlformats.org/presentationml/2006/main">
  <p:tag name="REFSHAPE" val="195433316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REFSHAPE" val="195434948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REFSHAPE" val="19543345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REFSHAPE" val="19542991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REFSHAPE" val="19543413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REFSHAPE" val="19543522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REFSHAPE" val="195435356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REFSHAPE" val="19543576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REFSHAPE" val="195433996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REFSHAPE" val="19543386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REFSHAPE" val="195432228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REFSHAPE" val="19543549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REFSHAPE" val="195435628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REFSHAPE" val="19543236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REFSHAPE" val="195428148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REFSHAPE" val="19543590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REFSHAPE" val="19543304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REFSHAPE" val="195433588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REFSHAPE" val="195434268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REFSHAPE" val="19543440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REFSHAPE" val="195436036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REFSHAPE" val="19543685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REFSHAPE" val="195439164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REFSHAPE" val="195437396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REFSHAPE" val="19543930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REFSHAPE" val="195428284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REFSHAPE" val="19544011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REFSHAPE" val="19543658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REFSHAPE" val="19543943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REFSHAPE" val="19543957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REFSHAPE" val="19543726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REFSHAPE" val="195438484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REFSHAPE" val="19544025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REFSHAPE" val="195439844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REFSHAPE" val="19543998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REFSHAPE" val="195436988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REFSHAPE" val="19543902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REFSHAPE" val="19543821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REFSHAPE" val="19544038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REFSHAPE" val="19543862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REFSHAPE" val="195440524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REFSHAPE" val="19544066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REFSHAPE" val="195440796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REFSHAPE" val="19543753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REFSHAPE" val="195437804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REFSHAPE" val="19543794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REFSHAPE" val="195429236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REFSHAPE" val="195438076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REFSHAPE" val="195438348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REFSHAPE" val="195438756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REFSHAPE" val="19543889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REFSHAPE" val="195444468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REFSHAPE" val="19544474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REFSHAPE" val="19544501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REFSHAPE" val="19544161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REFSHAPE" val="195444876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REFSHAPE" val="19544406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REFSHAPE" val="195430188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REFSHAPE" val="195445148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REFSHAPE" val="19544134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REFSHAPE" val="195442564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REFSHAPE" val="195440932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REFSHAPE" val="195443108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REFSHAPE" val="195443652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REFSHAPE" val="195443788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REFSHAPE" val="19543318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REFSHAPE" val="195436308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EEF"/>
      </a:dk2>
      <a:lt2>
        <a:srgbClr val="FBFCFC"/>
      </a:lt2>
      <a:accent1>
        <a:srgbClr val="5EB3C5"/>
      </a:accent1>
      <a:accent2>
        <a:srgbClr val="5CA4D6"/>
      </a:accent2>
      <a:accent3>
        <a:srgbClr val="6C92DA"/>
      </a:accent3>
      <a:accent4>
        <a:srgbClr val="8A7ECB"/>
      </a:accent4>
      <a:accent5>
        <a:srgbClr val="AC6CAA"/>
      </a:accent5>
      <a:accent6>
        <a:srgbClr val="C55E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6385</Words>
  <Application>WPS 演示</Application>
  <PresentationFormat>自定义</PresentationFormat>
  <Paragraphs>288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Arial</vt:lpstr>
      <vt:lpstr>华文楷体</vt:lpstr>
      <vt:lpstr>Corbel</vt:lpstr>
      <vt:lpstr>微软雅黑</vt:lpstr>
      <vt:lpstr>Arial Unicode MS</vt:lpstr>
      <vt:lpstr>Calibri</vt:lpstr>
      <vt:lpstr>汉仪旗黑-85S</vt:lpstr>
      <vt:lpstr>黑体</vt:lpstr>
      <vt:lpstr>幼圆</vt:lpstr>
      <vt:lpstr>汉仪乐喵体W</vt:lpstr>
      <vt:lpstr>楷体</vt:lpstr>
      <vt:lpstr>Office 主题​​</vt:lpstr>
      <vt:lpstr>第3 章  创建数据库 </vt:lpstr>
      <vt:lpstr>PowerPoint 演示文稿</vt:lpstr>
      <vt:lpstr>3.1 MySQL数据库概述</vt:lpstr>
      <vt:lpstr>PowerPoint 演示文稿</vt:lpstr>
      <vt:lpstr>2 用户数据库</vt:lpstr>
      <vt:lpstr>4 对象标识符的命名规则</vt:lpstr>
      <vt:lpstr>3.2  创建数据库</vt:lpstr>
      <vt:lpstr>3.2.2 命令行方式下创建数据库</vt:lpstr>
      <vt:lpstr>3.3 数据库相关操作 </vt:lpstr>
      <vt:lpstr>3.3.2 选择数据库</vt:lpstr>
      <vt:lpstr>3.3.2 选择数据库</vt:lpstr>
      <vt:lpstr>3.3.3 删除数据库</vt:lpstr>
      <vt:lpstr>2 通过客户端软件SQLyog来删除数据库</vt:lpstr>
      <vt:lpstr>3.4 数据库存储引擎</vt:lpstr>
      <vt:lpstr>PowerPoint 演示文稿</vt:lpstr>
      <vt:lpstr>3.4.2  InnoDB</vt:lpstr>
      <vt:lpstr>3.4.3  MyISAM存储引擎</vt:lpstr>
      <vt:lpstr>3.4.4 MEMORY存储引擎</vt:lpstr>
      <vt:lpstr>3.4.5 默认存储引擎</vt:lpstr>
      <vt:lpstr>PowerPoint 演示文稿</vt:lpstr>
      <vt:lpstr>3.4.6存储引擎的比较</vt:lpstr>
      <vt:lpstr>【课外实践】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 章  创建数据库 </dc:title>
  <dc:creator>chen qiao</dc:creator>
  <cp:lastModifiedBy>剑光血影2</cp:lastModifiedBy>
  <cp:revision>10</cp:revision>
  <dcterms:created xsi:type="dcterms:W3CDTF">2018-12-16T04:07:00Z</dcterms:created>
  <dcterms:modified xsi:type="dcterms:W3CDTF">2020-03-06T13:31:24Z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