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4mePMtg26yMEV1Dm1wYpUDyf6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84" y="1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291118" y="2924175"/>
            <a:ext cx="3730897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2068969" y="729687"/>
            <a:ext cx="19753262" cy="3730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505" lvl="1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754" lvl="2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9006" lvl="3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257" lvl="4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509" lvl="5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760" lvl="6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8012" lvl="7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5262" lvl="8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68543" y="11430266"/>
            <a:ext cx="26335038" cy="932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4047332" y="2170556"/>
            <a:ext cx="26335038" cy="2784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505" lvl="1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754" lvl="2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9006" lvl="3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257" lvl="4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509" lvl="5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760" lvl="6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8012" lvl="7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5262" lvl="8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292124" y="10226675"/>
            <a:ext cx="37306954" cy="70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584248" y="18653125"/>
            <a:ext cx="30722711" cy="841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280"/>
              </a:spcBef>
              <a:spcAft>
                <a:spcPts val="0"/>
              </a:spcAft>
              <a:buClr>
                <a:schemeClr val="dk1"/>
              </a:buClr>
              <a:buSzPts val="16400"/>
              <a:buFont typeface="Times"/>
              <a:buNone/>
              <a:defRPr/>
            </a:lvl1pPr>
            <a:lvl2pPr lvl="1" algn="ctr">
              <a:lnSpc>
                <a:spcPct val="100000"/>
              </a:lnSpc>
              <a:spcBef>
                <a:spcPts val="2881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Times"/>
              <a:buNone/>
              <a:defRPr/>
            </a:lvl2pPr>
            <a:lvl3pPr lvl="2" algn="ctr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Times"/>
              <a:buNone/>
              <a:defRPr/>
            </a:lvl3pPr>
            <a:lvl4pPr lvl="3" algn="ctr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Times"/>
              <a:buNone/>
              <a:defRPr/>
            </a:lvl4pPr>
            <a:lvl5pPr lvl="4" algn="ctr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Times"/>
              <a:buNone/>
              <a:defRPr/>
            </a:lvl5pPr>
            <a:lvl6pPr lvl="5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"/>
              <a:buNone/>
              <a:defRPr/>
            </a:lvl6pPr>
            <a:lvl7pPr lvl="6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"/>
              <a:buNone/>
              <a:defRPr/>
            </a:lvl7pPr>
            <a:lvl8pPr lvl="7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"/>
              <a:buNone/>
              <a:defRPr/>
            </a:lvl8pPr>
            <a:lvl9pPr lvl="8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291118" y="2924175"/>
            <a:ext cx="3730897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291118" y="9507538"/>
            <a:ext cx="37308971" cy="1975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505" lvl="1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754" lvl="2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9006" lvl="3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257" lvl="4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509" lvl="5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760" lvl="6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8012" lvl="7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5262" lvl="8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1" y="21153446"/>
            <a:ext cx="37306954" cy="653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1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1" y="13952538"/>
            <a:ext cx="37306954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marL="457251" lvl="0" indent="-2286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505" lvl="1" indent="-2286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754" lvl="2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9006" lvl="3" indent="-228625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257" lvl="4" indent="-228625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509" lvl="5" indent="-228625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760" lvl="6" indent="-228625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8012" lvl="7" indent="-228625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5262" lvl="8" indent="-228625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291118" y="2924175"/>
            <a:ext cx="3730897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292126" y="9509126"/>
            <a:ext cx="18585745" cy="197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40644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505" lvl="1" indent="-38104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754" lvl="2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9006" lvl="3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257" lvl="4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509" lvl="5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760" lvl="6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8012" lvl="7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5262" lvl="8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013338" y="9509126"/>
            <a:ext cx="18585745" cy="197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40644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505" lvl="1" indent="-38104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754" lvl="2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9006" lvl="3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257" lvl="4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509" lvl="5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760" lvl="6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8012" lvl="7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5262" lvl="8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282" y="1317625"/>
            <a:ext cx="3950264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283" y="7369183"/>
            <a:ext cx="19392899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marL="457251" lvl="0" indent="-228625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505" lvl="1" indent="-2286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754" lvl="2" indent="-2286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9006" lvl="3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257" lvl="4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509" lvl="5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760" lvl="6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8012" lvl="7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5262" lvl="8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283" y="10439408"/>
            <a:ext cx="19392899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38104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505" lvl="1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754" lvl="2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9006" lvl="3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257" lvl="4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509" lvl="5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760" lvl="6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8012" lvl="7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5262" lvl="8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5555" y="7369183"/>
            <a:ext cx="19401367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marL="457251" lvl="0" indent="-228625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505" lvl="1" indent="-2286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754" lvl="2" indent="-2286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9006" lvl="3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257" lvl="4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509" lvl="5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760" lvl="6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8012" lvl="7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5262" lvl="8" indent="-22862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5555" y="10439408"/>
            <a:ext cx="19401367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38104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505" lvl="1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754" lvl="2" indent="-3429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9006" lvl="3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257" lvl="4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509" lvl="5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760" lvl="6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8012" lvl="7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5262" lvl="8" indent="-330237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291118" y="2924175"/>
            <a:ext cx="3730897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279" y="1311275"/>
            <a:ext cx="14439899" cy="55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525" y="1311282"/>
            <a:ext cx="24536399" cy="2809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43184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505" lvl="1" indent="-40644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754" lvl="2" indent="-38104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9006" lvl="3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257" lvl="4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509" lvl="5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760" lvl="6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8012" lvl="7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5262" lvl="8" indent="-3556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279" y="6888163"/>
            <a:ext cx="14439899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228625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505" lvl="1" indent="-228625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754" lvl="2" indent="-22862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9006" lvl="3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257" lvl="4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509" lvl="5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760" lvl="6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8012" lvl="7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5262" lvl="8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3545" y="23042571"/>
            <a:ext cx="26334155" cy="27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3545" y="2941639"/>
            <a:ext cx="26334155" cy="1975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3545" y="25763546"/>
            <a:ext cx="26334155" cy="38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51" lvl="0" indent="-228625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505" lvl="1" indent="-228625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754" lvl="2" indent="-22862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9006" lvl="3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257" lvl="4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509" lvl="5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760" lvl="6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8012" lvl="7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5262" lvl="8" indent="-22862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291118" y="2924175"/>
            <a:ext cx="3730897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8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8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8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8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8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291118" y="9507538"/>
            <a:ext cx="37308971" cy="1975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marR="0" lvl="0" indent="-1270000" algn="l" rtl="0">
              <a:lnSpc>
                <a:spcPct val="100000"/>
              </a:lnSpc>
              <a:spcBef>
                <a:spcPts val="3280"/>
              </a:spcBef>
              <a:spcAft>
                <a:spcPts val="0"/>
              </a:spcAft>
              <a:buClr>
                <a:schemeClr val="dk1"/>
              </a:buClr>
              <a:buSzPts val="16400"/>
              <a:buFont typeface="Times"/>
              <a:buChar char="•"/>
              <a:defRPr sz="16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114300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Times"/>
              <a:buChar char="–"/>
              <a:defRPr sz="14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1016000" algn="l" rtl="0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Times"/>
              <a:buChar char="•"/>
              <a:defRPr sz="1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889000" algn="l" rtl="0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Times"/>
              <a:buChar char="–"/>
              <a:defRPr sz="10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889000" algn="l" rtl="0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Times"/>
              <a:buChar char="»"/>
              <a:defRPr sz="10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"/>
              <a:buChar char="»"/>
              <a:defRPr sz="10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"/>
              <a:buChar char="»"/>
              <a:defRPr sz="10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"/>
              <a:buChar char="»"/>
              <a:defRPr sz="10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"/>
              <a:buChar char="»"/>
              <a:defRPr sz="10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291114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889" y="29994225"/>
            <a:ext cx="13897429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6086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E2D"/>
            </a:gs>
            <a:gs pos="32000">
              <a:srgbClr val="FF3E2D"/>
            </a:gs>
            <a:gs pos="10000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4764"/>
            <a:ext cx="43891200" cy="3662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7200"/>
            </a:pPr>
            <a:r>
              <a:rPr lang="en-US" sz="7200" b="1" dirty="0">
                <a:solidFill>
                  <a:srgbClr val="0070C0"/>
                </a:solidFill>
              </a:rPr>
              <a:t>Facial Electromyography Collection Device</a:t>
            </a:r>
            <a:endParaRPr sz="8803" b="1" dirty="0">
              <a:solidFill>
                <a:srgbClr val="0070C0"/>
              </a:solidFill>
            </a:endParaRPr>
          </a:p>
          <a:p>
            <a:pPr algn="ctr">
              <a:buSzPts val="4800"/>
            </a:pPr>
            <a:r>
              <a:rPr lang="en-US" sz="4800" dirty="0" err="1">
                <a:solidFill>
                  <a:schemeClr val="lt1"/>
                </a:solidFill>
              </a:rPr>
              <a:t>Chuong</a:t>
            </a:r>
            <a:r>
              <a:rPr lang="en-US" sz="4800" dirty="0">
                <a:solidFill>
                  <a:schemeClr val="lt1"/>
                </a:solidFill>
              </a:rPr>
              <a:t> Nguyen, </a:t>
            </a:r>
            <a:r>
              <a:rPr lang="en-US" sz="4800" dirty="0" err="1">
                <a:solidFill>
                  <a:schemeClr val="lt1"/>
                </a:solidFill>
              </a:rPr>
              <a:t>Toan</a:t>
            </a:r>
            <a:r>
              <a:rPr lang="en-US" sz="4800" dirty="0">
                <a:solidFill>
                  <a:schemeClr val="lt1"/>
                </a:solidFill>
              </a:rPr>
              <a:t> Vu, Johnathan Nguyen</a:t>
            </a:r>
            <a:endParaRPr dirty="0"/>
          </a:p>
          <a:p>
            <a:pPr algn="ctr">
              <a:buSzPts val="4000"/>
            </a:pPr>
            <a:r>
              <a:rPr lang="en-US" sz="4001" dirty="0">
                <a:solidFill>
                  <a:schemeClr val="lt1"/>
                </a:solidFill>
              </a:rPr>
              <a:t>Cullen College of Engineering at University of Houston</a:t>
            </a:r>
            <a:endParaRPr dirty="0"/>
          </a:p>
          <a:p>
            <a:pPr algn="ctr">
              <a:buSzPts val="3600"/>
            </a:pPr>
            <a:r>
              <a:rPr lang="en-US" sz="3600" i="1" dirty="0">
                <a:solidFill>
                  <a:srgbClr val="0070C0"/>
                </a:solidFill>
              </a:rPr>
              <a:t>Sponsor: Dr. Rose T. Faghih</a:t>
            </a:r>
            <a:endParaRPr dirty="0"/>
          </a:p>
          <a:p>
            <a:pPr algn="ctr">
              <a:buSzPts val="3600"/>
            </a:pPr>
            <a:r>
              <a:rPr lang="en-US" sz="3600" i="1" dirty="0">
                <a:solidFill>
                  <a:srgbClr val="0070C0"/>
                </a:solidFill>
              </a:rPr>
              <a:t>Project Manager: Dr. Steven Pei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3203576" y="746125"/>
            <a:ext cx="188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76012" y="158217"/>
            <a:ext cx="86868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7200"/>
            </a:pPr>
            <a:r>
              <a:rPr lang="en-US" sz="7200" b="1" dirty="0">
                <a:solidFill>
                  <a:schemeClr val="lt1"/>
                </a:solidFill>
              </a:rPr>
              <a:t>Computational</a:t>
            </a:r>
            <a:endParaRPr dirty="0"/>
          </a:p>
          <a:p>
            <a:pPr>
              <a:buSzPts val="7200"/>
            </a:pPr>
            <a:r>
              <a:rPr lang="en-US" sz="7200" b="1" dirty="0">
                <a:solidFill>
                  <a:schemeClr val="lt1"/>
                </a:solidFill>
              </a:rPr>
              <a:t>Medicine</a:t>
            </a:r>
            <a:endParaRPr dirty="0"/>
          </a:p>
          <a:p>
            <a:pPr>
              <a:buSzPts val="7200"/>
            </a:pPr>
            <a:r>
              <a:rPr lang="en-US" sz="7200" b="1" dirty="0">
                <a:solidFill>
                  <a:schemeClr val="lt1"/>
                </a:solidFill>
              </a:rPr>
              <a:t>Lab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34220453" y="104227"/>
            <a:ext cx="9372600" cy="352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5400"/>
            </a:pPr>
            <a:r>
              <a:rPr lang="en-US" sz="5401" dirty="0">
                <a:solidFill>
                  <a:schemeClr val="lt1"/>
                </a:solidFill>
              </a:rPr>
              <a:t>U N I V E R S I T Y  of</a:t>
            </a:r>
            <a:endParaRPr dirty="0"/>
          </a:p>
          <a:p>
            <a:pPr algn="ctr">
              <a:buSzPts val="11500"/>
            </a:pPr>
            <a:r>
              <a:rPr lang="en-US" sz="11500" b="1" dirty="0">
                <a:solidFill>
                  <a:schemeClr val="lt1"/>
                </a:solidFill>
              </a:rPr>
              <a:t>Houston</a:t>
            </a:r>
            <a:endParaRPr dirty="0"/>
          </a:p>
          <a:p>
            <a:pPr algn="ctr">
              <a:buSzPts val="5400"/>
            </a:pPr>
            <a:r>
              <a:rPr lang="en-US" sz="5401" dirty="0">
                <a:solidFill>
                  <a:schemeClr val="lt1"/>
                </a:solidFill>
              </a:rPr>
              <a:t>Cullen College of Engineering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EB4560-1CF2-42BA-B84F-18AB6D2760DE}"/>
              </a:ext>
            </a:extLst>
          </p:cNvPr>
          <p:cNvGrpSpPr/>
          <p:nvPr/>
        </p:nvGrpSpPr>
        <p:grpSpPr>
          <a:xfrm>
            <a:off x="204498" y="18378688"/>
            <a:ext cx="14123672" cy="6494045"/>
            <a:chOff x="3186697" y="18290095"/>
            <a:chExt cx="14123672" cy="6494045"/>
          </a:xfrm>
        </p:grpSpPr>
        <p:grpSp>
          <p:nvGrpSpPr>
            <p:cNvPr id="93" name="Google Shape;93;p1"/>
            <p:cNvGrpSpPr/>
            <p:nvPr/>
          </p:nvGrpSpPr>
          <p:grpSpPr>
            <a:xfrm>
              <a:off x="3460269" y="18290095"/>
              <a:ext cx="13850100" cy="6494045"/>
              <a:chOff x="717069" y="18290091"/>
              <a:chExt cx="13850100" cy="6494045"/>
            </a:xfrm>
          </p:grpSpPr>
          <p:sp>
            <p:nvSpPr>
              <p:cNvPr id="94" name="Google Shape;94;p1"/>
              <p:cNvSpPr txBox="1"/>
              <p:nvPr/>
            </p:nvSpPr>
            <p:spPr>
              <a:xfrm>
                <a:off x="717069" y="18290091"/>
                <a:ext cx="13850100" cy="649404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3200"/>
                </a:pPr>
                <a:r>
                  <a:rPr lang="en-US" sz="3200" i="1" dirty="0">
                    <a:solidFill>
                      <a:schemeClr val="dk1"/>
                    </a:solidFill>
                  </a:rPr>
                  <a:t>Machine Learning Model</a:t>
                </a:r>
                <a:endParaRPr dirty="0"/>
              </a:p>
              <a:p>
                <a:pPr marL="571563" indent="-571563">
                  <a:buClr>
                    <a:schemeClr val="dk1"/>
                  </a:buClr>
                  <a:buSzPts val="3200"/>
                  <a:buFont typeface="Noto Sans Symbols"/>
                  <a:buChar char="⮚"/>
                </a:pPr>
                <a:r>
                  <a:rPr lang="en-US" sz="3200" i="1" dirty="0">
                    <a:solidFill>
                      <a:schemeClr val="dk1"/>
                    </a:solidFill>
                  </a:rPr>
                  <a:t>Dataset of </a:t>
                </a:r>
                <a:r>
                  <a:rPr lang="en-US" sz="3200" dirty="0">
                    <a:solidFill>
                      <a:schemeClr val="dk1"/>
                    </a:solidFill>
                  </a:rPr>
                  <a:t>2,033,500 data points</a:t>
                </a:r>
                <a:endParaRPr dirty="0"/>
              </a:p>
              <a:p>
                <a:pPr marL="571563" indent="-571563">
                  <a:buClr>
                    <a:schemeClr val="dk1"/>
                  </a:buClr>
                  <a:buSzPts val="3200"/>
                  <a:buFont typeface="Noto Sans Symbols"/>
                  <a:buChar char="⮚"/>
                </a:pPr>
                <a:r>
                  <a:rPr lang="en-US" sz="3200" dirty="0">
                    <a:solidFill>
                      <a:schemeClr val="dk1"/>
                    </a:solidFill>
                  </a:rPr>
                  <a:t>Sample size: 512 data points</a:t>
                </a:r>
                <a:endParaRPr dirty="0"/>
              </a:p>
              <a:p>
                <a:pPr marL="571563" indent="-571563">
                  <a:buClr>
                    <a:schemeClr val="dk1"/>
                  </a:buClr>
                  <a:buSzPts val="3200"/>
                  <a:buFont typeface="Noto Sans Symbols"/>
                  <a:buChar char="⮚"/>
                </a:pPr>
                <a:r>
                  <a:rPr lang="en-US" sz="3200" dirty="0">
                    <a:solidFill>
                      <a:schemeClr val="dk1"/>
                    </a:solidFill>
                  </a:rPr>
                  <a:t>Overlap: 462 data points</a:t>
                </a:r>
                <a:endParaRPr dirty="0"/>
              </a:p>
              <a:p>
                <a:pPr marL="571563" indent="-571563">
                  <a:buClr>
                    <a:schemeClr val="dk1"/>
                  </a:buClr>
                  <a:buSzPts val="3200"/>
                  <a:buFont typeface="Noto Sans Symbols"/>
                  <a:buChar char="⮚"/>
                </a:pPr>
                <a:r>
                  <a:rPr lang="en-US" sz="3200" dirty="0">
                    <a:solidFill>
                      <a:schemeClr val="dk1"/>
                    </a:solidFill>
                  </a:rPr>
                  <a:t>Neural Network: Recurrent Neural Network with Long-Short Term Memory Layers</a:t>
                </a:r>
                <a:endParaRPr dirty="0"/>
              </a:p>
              <a:p>
                <a:pPr marL="571563" indent="-368342">
                  <a:buClr>
                    <a:schemeClr val="dk1"/>
                  </a:buClr>
                  <a:buSzPts val="3200"/>
                </a:pPr>
                <a:endParaRPr sz="3200" i="1" dirty="0">
                  <a:solidFill>
                    <a:schemeClr val="dk1"/>
                  </a:solidFill>
                </a:endParaRPr>
              </a:p>
              <a:p>
                <a:pPr marL="571563" indent="-368342">
                  <a:buClr>
                    <a:schemeClr val="dk1"/>
                  </a:buClr>
                  <a:buSzPts val="3200"/>
                </a:pPr>
                <a:endParaRPr sz="3200" i="1" dirty="0">
                  <a:solidFill>
                    <a:schemeClr val="dk1"/>
                  </a:solidFill>
                </a:endParaRPr>
              </a:p>
              <a:p>
                <a:pPr marL="571563" indent="-368342">
                  <a:buClr>
                    <a:schemeClr val="dk1"/>
                  </a:buClr>
                  <a:buSzPts val="3200"/>
                </a:pPr>
                <a:endParaRPr sz="3200" i="1" dirty="0">
                  <a:solidFill>
                    <a:schemeClr val="dk1"/>
                  </a:solidFill>
                </a:endParaRPr>
              </a:p>
              <a:p>
                <a:pPr marL="571563" indent="-368342">
                  <a:buClr>
                    <a:schemeClr val="dk1"/>
                  </a:buClr>
                  <a:buSzPts val="3200"/>
                </a:pPr>
                <a:endParaRPr sz="3200" i="1" dirty="0">
                  <a:solidFill>
                    <a:schemeClr val="dk1"/>
                  </a:solidFill>
                </a:endParaRPr>
              </a:p>
              <a:p>
                <a:pPr marL="571563" indent="-368342">
                  <a:buClr>
                    <a:schemeClr val="dk1"/>
                  </a:buClr>
                  <a:buSzPts val="3200"/>
                </a:pPr>
                <a:endParaRPr sz="3200" i="1" dirty="0">
                  <a:solidFill>
                    <a:schemeClr val="dk1"/>
                  </a:solidFill>
                </a:endParaRPr>
              </a:p>
              <a:p>
                <a:pPr marL="571563" indent="-368342">
                  <a:buClr>
                    <a:schemeClr val="dk1"/>
                  </a:buClr>
                  <a:buSzPts val="3200"/>
                </a:pPr>
                <a:endParaRPr sz="3200" i="1" dirty="0">
                  <a:solidFill>
                    <a:schemeClr val="dk1"/>
                  </a:solidFill>
                </a:endParaRPr>
              </a:p>
              <a:p>
                <a:pPr algn="ctr">
                  <a:buSzPts val="3200"/>
                </a:pPr>
                <a:r>
                  <a:rPr lang="en-US" sz="3200" i="1" dirty="0">
                    <a:solidFill>
                      <a:schemeClr val="dk1"/>
                    </a:solidFill>
                  </a:rPr>
                  <a:t>Figure 2: Machine Learning Model Structure</a:t>
                </a:r>
                <a:endParaRPr dirty="0"/>
              </a:p>
            </p:txBody>
          </p:sp>
          <p:pic>
            <p:nvPicPr>
              <p:cNvPr id="95" name="Google Shape;95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912064" y="21309861"/>
                <a:ext cx="6757399" cy="23980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6" name="Google Shape;96;p1" descr="A picture containing icon&#10;&#10;Description automatically generated"/>
            <p:cNvPicPr preferRelativeResize="0"/>
            <p:nvPr/>
          </p:nvPicPr>
          <p:blipFill rotWithShape="1"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688" b="94727" l="10742" r="90625">
                          <a14:foregroundMark x1="69727" y1="9570" x2="52539" y2="4688"/>
                          <a14:foregroundMark x1="52539" y1="4688" x2="33398" y2="10547"/>
                          <a14:foregroundMark x1="23621" y1="80408" x2="23966" y2="81908"/>
                          <a14:foregroundMark x1="22089" y1="73761" x2="22544" y2="75737"/>
                          <a14:foregroundMark x1="19205" y1="61241" x2="20499" y2="66858"/>
                          <a14:foregroundMark x1="16211" y1="48242" x2="16946" y2="51432"/>
                          <a14:foregroundMark x1="38131" y1="90856" x2="39453" y2="91602"/>
                          <a14:foregroundMark x1="27811" y1="85035" x2="29219" y2="85829"/>
                          <a14:foregroundMark x1="39453" y1="91602" x2="40039" y2="94727"/>
                          <a14:foregroundMark x1="16327" y1="56836" x2="16084" y2="55939"/>
                          <a14:foregroundMark x1="17969" y1="62891" x2="17440" y2="60938"/>
                          <a14:foregroundMark x1="11133" y1="60156" x2="10742" y2="62500"/>
                          <a14:backgroundMark x1="34570" y1="88867" x2="28906" y2="85156"/>
                          <a14:backgroundMark x1="26563" y1="85156" x2="25000" y2="85352"/>
                          <a14:backgroundMark x1="25586" y1="85156" x2="27734" y2="85156"/>
                          <a14:backgroundMark x1="27539" y1="85156" x2="24414" y2="84570"/>
                          <a14:backgroundMark x1="34961" y1="88477" x2="36523" y2="91602"/>
                          <a14:backgroundMark x1="46289" y1="88281" x2="53125" y2="90234"/>
                          <a14:backgroundMark x1="45898" y1="91602" x2="53320" y2="93164"/>
                          <a14:backgroundMark x1="57031" y1="91797" x2="64453" y2="91016"/>
                          <a14:backgroundMark x1="67188" y1="92188" x2="64453" y2="83594"/>
                          <a14:backgroundMark x1="60742" y1="89844" x2="60938" y2="82617"/>
                          <a14:backgroundMark x1="63281" y1="91016" x2="49414" y2="88281"/>
                          <a14:backgroundMark x1="60742" y1="90234" x2="60742" y2="90039"/>
                          <a14:backgroundMark x1="54883" y1="82422" x2="48438" y2="86133"/>
                          <a14:backgroundMark x1="61328" y1="82227" x2="46484" y2="81641"/>
                          <a14:backgroundMark x1="48047" y1="83398" x2="40039" y2="75977"/>
                          <a14:backgroundMark x1="42969" y1="80664" x2="30273" y2="75781"/>
                          <a14:backgroundMark x1="36914" y1="77148" x2="22461" y2="74414"/>
                          <a14:backgroundMark x1="26563" y1="77344" x2="23242" y2="60156"/>
                          <a14:backgroundMark x1="26172" y1="64648" x2="22266" y2="53516"/>
                          <a14:backgroundMark x1="16697" y1="59084" x2="16406" y2="59375"/>
                          <a14:backgroundMark x1="19531" y1="56250" x2="17074" y2="58707"/>
                          <a14:backgroundMark x1="26758" y1="71289" x2="25000" y2="80664"/>
                          <a14:backgroundMark x1="23828" y1="77344" x2="23242" y2="69531"/>
                          <a14:backgroundMark x1="27930" y1="73828" x2="49219" y2="77344"/>
                          <a14:backgroundMark x1="33594" y1="58398" x2="45508" y2="75586"/>
                          <a14:backgroundMark x1="31836" y1="56055" x2="30664" y2="53516"/>
                          <a14:backgroundMark x1="25195" y1="50391" x2="40430" y2="60938"/>
                          <a14:backgroundMark x1="40430" y1="60938" x2="46094" y2="67969"/>
                          <a14:backgroundMark x1="52539" y1="84375" x2="53711" y2="77539"/>
                          <a14:backgroundMark x1="61523" y1="86523" x2="66602" y2="82422"/>
                          <a14:backgroundMark x1="67578" y1="83398" x2="64258" y2="70117"/>
                          <a14:backgroundMark x1="65039" y1="75781" x2="69336" y2="62109"/>
                          <a14:backgroundMark x1="71094" y1="63086" x2="78516" y2="52930"/>
                          <a14:backgroundMark x1="78516" y1="52930" x2="82031" y2="42578"/>
                          <a14:backgroundMark x1="82031" y1="42578" x2="82617" y2="33594"/>
                          <a14:backgroundMark x1="92383" y1="13672" x2="90820" y2="42383"/>
                          <a14:backgroundMark x1="24609" y1="45898" x2="24023" y2="28516"/>
                          <a14:backgroundMark x1="24023" y1="28516" x2="34570" y2="14453"/>
                          <a14:backgroundMark x1="34570" y1="14453" x2="51563" y2="9375"/>
                          <a14:backgroundMark x1="51563" y1="9375" x2="69141" y2="12500"/>
                          <a14:backgroundMark x1="69141" y1="12500" x2="73633" y2="16797"/>
                          <a14:backgroundMark x1="15039" y1="70898" x2="16797" y2="90430"/>
                          <a14:backgroundMark x1="16992" y1="54492" x2="16406" y2="56055"/>
                          <a14:backgroundMark x1="16797" y1="56836" x2="16797" y2="56836"/>
                          <a14:backgroundMark x1="15820" y1="59180" x2="15820" y2="59180"/>
                          <a14:backgroundMark x1="15039" y1="59570" x2="15039" y2="59570"/>
                          <a14:backgroundMark x1="14648" y1="59961" x2="14648" y2="59961"/>
                          <a14:backgroundMark x1="14063" y1="60156" x2="14063" y2="60156"/>
                          <a14:backgroundMark x1="16602" y1="58789" x2="16602" y2="58789"/>
                          <a14:backgroundMark x1="17773" y1="60938" x2="17773" y2="60938"/>
                          <a14:backgroundMark x1="18359" y1="60547" x2="18359" y2="60547"/>
                          <a14:backgroundMark x1="17383" y1="60156" x2="17383" y2="60156"/>
                          <a14:backgroundMark x1="17383" y1="59766" x2="17383" y2="59766"/>
                          <a14:backgroundMark x1="17383" y1="59766" x2="16406" y2="59961"/>
                          <a14:backgroundMark x1="16602" y1="59961" x2="16602" y2="59961"/>
                          <a14:backgroundMark x1="18164" y1="55664" x2="18164" y2="54688"/>
                          <a14:backgroundMark x1="18164" y1="52148" x2="16602" y2="54492"/>
                          <a14:backgroundMark x1="17773" y1="51953" x2="16406" y2="53906"/>
                          <a14:backgroundMark x1="17383" y1="51367" x2="17383" y2="51367"/>
                          <a14:backgroundMark x1="16992" y1="58203" x2="16406" y2="59180"/>
                          <a14:backgroundMark x1="16016" y1="58008" x2="17773" y2="55859"/>
                          <a14:backgroundMark x1="16797" y1="57422" x2="15039" y2="57813"/>
                          <a14:backgroundMark x1="22461" y1="66797" x2="22656" y2="73047"/>
                          <a14:backgroundMark x1="83008" y1="33594" x2="75586" y2="18555"/>
                        </a14:backgroundRemoval>
                      </a14:imgEffect>
                    </a14:imgLayer>
                  </a14:imgProps>
                </a:ext>
              </a:extLst>
            </a:blip>
            <a:srcRect l="9720"/>
            <a:stretch/>
          </p:blipFill>
          <p:spPr>
            <a:xfrm flipH="1">
              <a:off x="3186697" y="22014122"/>
              <a:ext cx="2501769" cy="27387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1"/>
          <p:cNvGrpSpPr/>
          <p:nvPr/>
        </p:nvGrpSpPr>
        <p:grpSpPr>
          <a:xfrm>
            <a:off x="204498" y="3691194"/>
            <a:ext cx="14123776" cy="4649846"/>
            <a:chOff x="976511" y="4317139"/>
            <a:chExt cx="18183002" cy="6427198"/>
          </a:xfrm>
        </p:grpSpPr>
        <p:sp>
          <p:nvSpPr>
            <p:cNvPr id="98" name="Google Shape;98;p1"/>
            <p:cNvSpPr txBox="1"/>
            <p:nvPr/>
          </p:nvSpPr>
          <p:spPr>
            <a:xfrm>
              <a:off x="1328709" y="5511718"/>
              <a:ext cx="17830804" cy="52326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SzPts val="4800"/>
              </a:pPr>
              <a:r>
                <a:rPr lang="en-US" sz="4800" b="1" u="sng" dirty="0">
                  <a:solidFill>
                    <a:srgbClr val="262672"/>
                  </a:solidFill>
                </a:rPr>
                <a:t>Overview</a:t>
              </a:r>
              <a:endParaRPr dirty="0"/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b="1" dirty="0">
                  <a:solidFill>
                    <a:schemeClr val="dk1"/>
                  </a:solidFill>
                </a:rPr>
                <a:t>70%</a:t>
              </a:r>
              <a:r>
                <a:rPr lang="en-US" sz="3200" dirty="0">
                  <a:solidFill>
                    <a:schemeClr val="dk1"/>
                  </a:solidFill>
                </a:rPr>
                <a:t> of adults experience at least one traumatic event[1]</a:t>
              </a:r>
              <a:endParaRPr dirty="0"/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b="1" dirty="0">
                  <a:solidFill>
                    <a:schemeClr val="dk1"/>
                  </a:solidFill>
                </a:rPr>
                <a:t>90% </a:t>
              </a:r>
              <a:r>
                <a:rPr lang="en-US" sz="3200" dirty="0">
                  <a:solidFill>
                    <a:schemeClr val="dk1"/>
                  </a:solidFill>
                </a:rPr>
                <a:t>suicide cases related to psychiatric disorders [2]</a:t>
              </a:r>
              <a:endParaRPr sz="3200" b="1" dirty="0">
                <a:solidFill>
                  <a:schemeClr val="dk1"/>
                </a:solidFill>
              </a:endParaRPr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Psychotherapy success rate: </a:t>
              </a:r>
              <a:r>
                <a:rPr lang="en-US" sz="3200" b="1" dirty="0">
                  <a:solidFill>
                    <a:schemeClr val="dk1"/>
                  </a:solidFill>
                </a:rPr>
                <a:t>50% </a:t>
              </a:r>
              <a:r>
                <a:rPr lang="en-US" sz="3200" dirty="0">
                  <a:solidFill>
                    <a:schemeClr val="dk1"/>
                  </a:solidFill>
                </a:rPr>
                <a:t>[3]</a:t>
              </a:r>
              <a:endParaRPr dirty="0"/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Better medical data measurements and accurate diagnosis</a:t>
              </a:r>
              <a:endParaRPr dirty="0"/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Facial Electromyography (EMG) signals collection and analysis</a:t>
              </a:r>
              <a:endParaRPr sz="3200" b="1" dirty="0">
                <a:solidFill>
                  <a:srgbClr val="262672"/>
                </a:solidFill>
              </a:endParaRPr>
            </a:p>
            <a:p>
              <a:pPr marL="685878" indent="-482655">
                <a:buClr>
                  <a:schemeClr val="dk1"/>
                </a:buClr>
                <a:buSzPts val="3200"/>
              </a:pPr>
              <a:endParaRPr sz="3200" dirty="0">
                <a:solidFill>
                  <a:schemeClr val="dk1"/>
                </a:solidFill>
              </a:endParaRPr>
            </a:p>
          </p:txBody>
        </p:sp>
        <p:pic>
          <p:nvPicPr>
            <p:cNvPr id="99" name="Google Shape;99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6511" y="4317139"/>
              <a:ext cx="2060183" cy="20601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1"/>
          <p:cNvGrpSpPr/>
          <p:nvPr/>
        </p:nvGrpSpPr>
        <p:grpSpPr>
          <a:xfrm>
            <a:off x="478070" y="8938011"/>
            <a:ext cx="14115903" cy="8710036"/>
            <a:chOff x="678003" y="9047355"/>
            <a:chExt cx="14115903" cy="8710036"/>
          </a:xfrm>
        </p:grpSpPr>
        <p:sp>
          <p:nvSpPr>
            <p:cNvPr id="101" name="Google Shape;101;p1"/>
            <p:cNvSpPr txBox="1"/>
            <p:nvPr/>
          </p:nvSpPr>
          <p:spPr>
            <a:xfrm>
              <a:off x="678003" y="9047355"/>
              <a:ext cx="13850204" cy="87100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SzPts val="4800"/>
              </a:pPr>
              <a:r>
                <a:rPr lang="en-US" sz="4800" b="1" dirty="0">
                  <a:solidFill>
                    <a:srgbClr val="262672"/>
                  </a:solidFill>
                </a:rPr>
                <a:t>Materials and Methods</a:t>
              </a:r>
              <a:endParaRPr dirty="0"/>
            </a:p>
            <a:p>
              <a:pPr>
                <a:buSzPts val="3200"/>
              </a:pPr>
              <a:r>
                <a:rPr lang="en-US" sz="3200" i="1" dirty="0">
                  <a:solidFill>
                    <a:schemeClr val="dk1"/>
                  </a:solidFill>
                </a:rPr>
                <a:t>Data collection</a:t>
              </a:r>
              <a:endParaRPr sz="3200" b="1" i="1" dirty="0">
                <a:solidFill>
                  <a:srgbClr val="262672"/>
                </a:solidFill>
              </a:endParaRPr>
            </a:p>
            <a:p>
              <a:pPr marL="571563" lvl="1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Collect EMG signals with 3 </a:t>
              </a:r>
              <a:r>
                <a:rPr lang="en-US" sz="3200" dirty="0" err="1">
                  <a:solidFill>
                    <a:schemeClr val="dk1"/>
                  </a:solidFill>
                </a:rPr>
                <a:t>Myoware</a:t>
              </a:r>
              <a:r>
                <a:rPr lang="en-US" sz="3200" dirty="0">
                  <a:solidFill>
                    <a:schemeClr val="dk1"/>
                  </a:solidFill>
                </a:rPr>
                <a:t> muscle sensors</a:t>
              </a:r>
              <a:endParaRPr dirty="0"/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Electrodes are attached at the Corrugator </a:t>
              </a:r>
              <a:r>
                <a:rPr lang="en-US" sz="3200" dirty="0" err="1">
                  <a:solidFill>
                    <a:schemeClr val="dk1"/>
                  </a:solidFill>
                </a:rPr>
                <a:t>supercilii</a:t>
              </a:r>
              <a:r>
                <a:rPr lang="en-US" sz="3200" dirty="0">
                  <a:solidFill>
                    <a:schemeClr val="dk1"/>
                  </a:solidFill>
                </a:rPr>
                <a:t>, orbicularis oculi, and </a:t>
              </a:r>
              <a:r>
                <a:rPr lang="en-US" sz="3200" dirty="0" err="1">
                  <a:solidFill>
                    <a:schemeClr val="dk1"/>
                  </a:solidFill>
                </a:rPr>
                <a:t>levator</a:t>
              </a:r>
              <a:r>
                <a:rPr lang="en-US" sz="3200" dirty="0">
                  <a:solidFill>
                    <a:schemeClr val="dk1"/>
                  </a:solidFill>
                </a:rPr>
                <a:t> labii superioris alaeque nasi muscles</a:t>
              </a:r>
              <a:endParaRPr dirty="0"/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Signals are sampled at 1 [</a:t>
              </a:r>
              <a:r>
                <a:rPr lang="en-US" sz="3200" dirty="0" err="1">
                  <a:solidFill>
                    <a:schemeClr val="dk1"/>
                  </a:solidFill>
                </a:rPr>
                <a:t>KHz</a:t>
              </a:r>
              <a:r>
                <a:rPr lang="en-US" sz="3200" dirty="0">
                  <a:solidFill>
                    <a:schemeClr val="dk1"/>
                  </a:solidFill>
                </a:rPr>
                <a:t>] on ESP32S microcontroller</a:t>
              </a:r>
              <a:endParaRPr dirty="0"/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Data is sent to user’s smartphone via Bluetooth Low Energy</a:t>
              </a:r>
              <a:endParaRPr dirty="0"/>
            </a:p>
            <a:p>
              <a:pPr marL="571563" indent="-368342">
                <a:buClr>
                  <a:schemeClr val="dk1"/>
                </a:buClr>
                <a:buSzPts val="3200"/>
              </a:pPr>
              <a:endParaRPr sz="3200" dirty="0">
                <a:solidFill>
                  <a:schemeClr val="dk1"/>
                </a:solidFill>
              </a:endParaRPr>
            </a:p>
            <a:p>
              <a:pPr marL="571563" indent="-368342">
                <a:buClr>
                  <a:schemeClr val="dk1"/>
                </a:buClr>
                <a:buSzPts val="3200"/>
              </a:pPr>
              <a:endParaRPr sz="3200" dirty="0">
                <a:solidFill>
                  <a:schemeClr val="dk1"/>
                </a:solidFill>
              </a:endParaRPr>
            </a:p>
            <a:p>
              <a:pPr marL="571563" indent="-368342">
                <a:buClr>
                  <a:schemeClr val="dk1"/>
                </a:buClr>
                <a:buSzPts val="3200"/>
              </a:pPr>
              <a:endParaRPr sz="3200" dirty="0">
                <a:solidFill>
                  <a:schemeClr val="dk1"/>
                </a:solidFill>
              </a:endParaRPr>
            </a:p>
            <a:p>
              <a:pPr marL="571563" indent="-368342">
                <a:buClr>
                  <a:schemeClr val="dk1"/>
                </a:buClr>
                <a:buSzPts val="3200"/>
              </a:pPr>
              <a:endParaRPr sz="3200" dirty="0">
                <a:solidFill>
                  <a:schemeClr val="dk1"/>
                </a:solidFill>
              </a:endParaRPr>
            </a:p>
            <a:p>
              <a:pPr marL="571563" indent="-368342">
                <a:buClr>
                  <a:schemeClr val="dk1"/>
                </a:buClr>
                <a:buSzPts val="3200"/>
              </a:pPr>
              <a:endParaRPr sz="3200" dirty="0">
                <a:solidFill>
                  <a:schemeClr val="dk1"/>
                </a:solidFill>
              </a:endParaRPr>
            </a:p>
            <a:p>
              <a:pPr marL="571563" indent="-368342">
                <a:buClr>
                  <a:schemeClr val="dk1"/>
                </a:buClr>
                <a:buSzPts val="3200"/>
              </a:pPr>
              <a:endParaRPr sz="3200" dirty="0">
                <a:solidFill>
                  <a:schemeClr val="dk1"/>
                </a:solidFill>
              </a:endParaRPr>
            </a:p>
            <a:p>
              <a:pPr>
                <a:buSzPts val="3200"/>
              </a:pPr>
              <a:endParaRPr sz="3200" dirty="0">
                <a:solidFill>
                  <a:schemeClr val="dk1"/>
                </a:solidFill>
              </a:endParaRPr>
            </a:p>
            <a:p>
              <a:pPr>
                <a:buSzPts val="3200"/>
              </a:pPr>
              <a:endParaRPr sz="3200" dirty="0">
                <a:solidFill>
                  <a:schemeClr val="dk1"/>
                </a:solidFill>
              </a:endParaRPr>
            </a:p>
            <a:p>
              <a:pPr algn="ctr">
                <a:buSzPts val="3200"/>
              </a:pPr>
              <a:endParaRPr sz="3200" i="1" dirty="0">
                <a:solidFill>
                  <a:schemeClr val="dk1"/>
                </a:solidFill>
              </a:endParaRPr>
            </a:p>
            <a:p>
              <a:pPr algn="ctr">
                <a:buSzPts val="3200"/>
              </a:pPr>
              <a:r>
                <a:rPr lang="en-US" sz="3200" i="1" dirty="0">
                  <a:solidFill>
                    <a:schemeClr val="dk1"/>
                  </a:solidFill>
                </a:rPr>
                <a:t>Figure 1: EMG Data Collection Process</a:t>
              </a:r>
              <a:endParaRPr dirty="0"/>
            </a:p>
          </p:txBody>
        </p:sp>
        <p:grpSp>
          <p:nvGrpSpPr>
            <p:cNvPr id="102" name="Google Shape;102;p1"/>
            <p:cNvGrpSpPr/>
            <p:nvPr/>
          </p:nvGrpSpPr>
          <p:grpSpPr>
            <a:xfrm>
              <a:off x="1150890" y="13084627"/>
              <a:ext cx="13643016" cy="3895459"/>
              <a:chOff x="1171247" y="13941056"/>
              <a:chExt cx="13643016" cy="3895459"/>
            </a:xfrm>
          </p:grpSpPr>
          <p:pic>
            <p:nvPicPr>
              <p:cNvPr id="103" name="Google Shape;103;p1" descr="A picture containing electronics, camera&#10;&#10;Description automatically generated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-5400000" flipH="1">
                <a:off x="4652840" y="16691431"/>
                <a:ext cx="1104406" cy="11857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4" name="Google Shape;104;p1"/>
              <p:cNvGrpSpPr/>
              <p:nvPr/>
            </p:nvGrpSpPr>
            <p:grpSpPr>
              <a:xfrm>
                <a:off x="1171247" y="13941056"/>
                <a:ext cx="13643016" cy="3701009"/>
                <a:chOff x="1171247" y="13941056"/>
                <a:chExt cx="13643016" cy="3701009"/>
              </a:xfrm>
            </p:grpSpPr>
            <p:pic>
              <p:nvPicPr>
                <p:cNvPr id="105" name="Google Shape;105;p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1171247" y="14018952"/>
                  <a:ext cx="3354038" cy="35114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Google Shape;106;p1" descr="A picture containing electronics, camera&#10;&#10;Description automatically generated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 rot="-5400000" flipH="1">
                  <a:off x="4743528" y="13978274"/>
                  <a:ext cx="1104406" cy="118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7" name="Google Shape;107;p1" descr="A picture containing electronics, camera&#10;&#10;Description automatically generated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 rot="-5400000" flipH="1">
                  <a:off x="4122373" y="15356438"/>
                  <a:ext cx="1104406" cy="118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8" name="Google Shape;108;p1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139965" y="14226345"/>
                  <a:ext cx="4432994" cy="3096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9" name="Google Shape;109;p1" descr="Shape&#10;&#10;Description automatically generated with low confidence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10965273" y="13941056"/>
                  <a:ext cx="3848990" cy="35849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0" name="Google Shape;110;p1" descr="Icon&#10;&#10;Description automatically generated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l="18141" t="17217" r="23167" b="15321"/>
                <a:stretch/>
              </p:blipFill>
              <p:spPr>
                <a:xfrm flipH="1">
                  <a:off x="5455883" y="15396256"/>
                  <a:ext cx="1031622" cy="1104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1" name="Google Shape;111;p1" descr="Icon&#10;&#10;Description automatically generated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l="18141" t="17217" r="23167" b="15321"/>
                <a:stretch/>
              </p:blipFill>
              <p:spPr>
                <a:xfrm rot="1200000" flipH="1">
                  <a:off x="5938682" y="14397969"/>
                  <a:ext cx="1031622" cy="1104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2" name="Google Shape;112;p1" descr="Icon&#10;&#10;Description automatically generated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l="18141" t="17217" r="23167" b="15321"/>
                <a:stretch/>
              </p:blipFill>
              <p:spPr>
                <a:xfrm rot="9600000">
                  <a:off x="5940722" y="16394542"/>
                  <a:ext cx="1031622" cy="1104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3" name="Google Shape;113;p1" descr="Icon&#10;&#10;Description automatically generated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l="19481" t="10000" r="8725" b="28488"/>
                <a:stretch/>
              </p:blipFill>
              <p:spPr>
                <a:xfrm>
                  <a:off x="10396407" y="14802030"/>
                  <a:ext cx="1037186" cy="8313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4" name="Google Shape;114;p1"/>
                <p:cNvSpPr/>
                <p:nvPr/>
              </p:nvSpPr>
              <p:spPr>
                <a:xfrm>
                  <a:off x="10120273" y="15583044"/>
                  <a:ext cx="1443894" cy="41772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0070C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chemeClr val="dk1"/>
                    </a:buClr>
                    <a:buSzPts val="2400"/>
                  </a:pPr>
                  <a:endParaRPr sz="24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</p:grpSp>
      <p:sp>
        <p:nvSpPr>
          <p:cNvPr id="116" name="Google Shape;116;p1"/>
          <p:cNvSpPr txBox="1"/>
          <p:nvPr/>
        </p:nvSpPr>
        <p:spPr>
          <a:xfrm>
            <a:off x="29562926" y="4647217"/>
            <a:ext cx="13850100" cy="5970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en-US" sz="4800" b="1" dirty="0">
                <a:solidFill>
                  <a:srgbClr val="262672"/>
                </a:solidFill>
              </a:rPr>
              <a:t>Discussion</a:t>
            </a:r>
            <a:endParaRPr dirty="0"/>
          </a:p>
          <a:p>
            <a:pPr marL="571563" indent="-571563">
              <a:buClr>
                <a:schemeClr val="dk1"/>
              </a:buClr>
              <a:buSzPts val="3200"/>
              <a:buFont typeface="Noto Sans Symbols"/>
              <a:buChar char="⮚"/>
            </a:pPr>
            <a:endParaRPr dirty="0"/>
          </a:p>
          <a:p>
            <a:pPr marL="571563" lvl="0" indent="-571563">
              <a:buSzPts val="3200"/>
              <a:buFont typeface="Noto Sans Symbols"/>
              <a:buChar char="⮚"/>
            </a:pPr>
            <a:r>
              <a:rPr lang="en-US" sz="3200" dirty="0"/>
              <a:t>User-friendly mobile application can collect and display EMG data from ESP32S in real-time</a:t>
            </a:r>
          </a:p>
          <a:p>
            <a:pPr marL="571563" indent="-571563">
              <a:buSzPts val="3200"/>
              <a:buFont typeface="Noto Sans Symbols"/>
              <a:buChar char="⮚"/>
            </a:pPr>
            <a:r>
              <a:rPr lang="en-US" sz="3200" dirty="0"/>
              <a:t>Emotion prediction using facial EMG was successful with ~89% accuracy during the development</a:t>
            </a:r>
          </a:p>
          <a:p>
            <a:pPr marL="571563" lvl="0" indent="-571563">
              <a:buSzPts val="3200"/>
              <a:buFont typeface="Noto Sans Symbols"/>
              <a:buChar char="⮚"/>
            </a:pPr>
            <a:r>
              <a:rPr lang="en-US" sz="3200" dirty="0"/>
              <a:t>Emotions can be predicted using a machine learning model deployed on the app, but the deployment needs to be calibrated for higher accuracy</a:t>
            </a:r>
          </a:p>
          <a:p>
            <a:pPr marL="571563" lvl="0" indent="-571563">
              <a:buSzPts val="3200"/>
              <a:buFont typeface="Noto Sans Symbols"/>
              <a:buChar char="⮚"/>
            </a:pPr>
            <a:r>
              <a:rPr lang="en-US" sz="3200" dirty="0"/>
              <a:t>This prediction is only for three emotions (happy, sad, angry) and is done on only one subject.</a:t>
            </a:r>
          </a:p>
          <a:p>
            <a:pPr marL="571563" lvl="0" indent="-571563">
              <a:buSzPts val="3200"/>
              <a:buFont typeface="Noto Sans Symbols"/>
              <a:buChar char="⮚"/>
            </a:pPr>
            <a:r>
              <a:rPr lang="en-US" sz="3200" dirty="0"/>
              <a:t>Emotion prediction successful but more data needed to make the device viable.</a:t>
            </a:r>
          </a:p>
        </p:txBody>
      </p:sp>
      <p:sp>
        <p:nvSpPr>
          <p:cNvPr id="117" name="Google Shape;117;p1"/>
          <p:cNvSpPr txBox="1"/>
          <p:nvPr/>
        </p:nvSpPr>
        <p:spPr>
          <a:xfrm>
            <a:off x="29497477" y="11450697"/>
            <a:ext cx="13850100" cy="9510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en-US" sz="4800" b="1" dirty="0">
                <a:solidFill>
                  <a:srgbClr val="262672"/>
                </a:solidFill>
              </a:rPr>
              <a:t>Conclusions</a:t>
            </a:r>
            <a:endParaRPr dirty="0"/>
          </a:p>
          <a:p>
            <a:pPr lvl="0">
              <a:lnSpc>
                <a:spcPct val="125000"/>
              </a:lnSpc>
              <a:buSzPts val="4800"/>
            </a:pPr>
            <a:r>
              <a:rPr lang="en-US" sz="3200" i="1" dirty="0">
                <a:solidFill>
                  <a:schemeClr val="dk1"/>
                </a:solidFill>
              </a:rPr>
              <a:t>Implications:</a:t>
            </a:r>
          </a:p>
          <a:p>
            <a:pPr marL="571563" lvl="0" indent="-571563"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dirty="0">
                <a:solidFill>
                  <a:schemeClr val="dk1"/>
                </a:solidFill>
              </a:rPr>
              <a:t>This device predicts a person’s emotion using EMG signals in order to monitor their mental health.</a:t>
            </a:r>
            <a:endParaRPr lang="en-US" sz="3200" dirty="0"/>
          </a:p>
          <a:p>
            <a:pPr marL="571563" lvl="0" indent="-571563"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dirty="0">
                <a:solidFill>
                  <a:schemeClr val="dk1"/>
                </a:solidFill>
              </a:rPr>
              <a:t>With this device, psychiatrist can collect data on a patient’s mental health, and hopefully give a more accurate diagnosis with a better treatment plan for the patient. </a:t>
            </a:r>
          </a:p>
          <a:p>
            <a:pPr lvl="0"/>
            <a:r>
              <a:rPr lang="en-US" sz="3200" i="1" dirty="0">
                <a:solidFill>
                  <a:schemeClr val="dk1"/>
                </a:solidFill>
              </a:rPr>
              <a:t>Further work:</a:t>
            </a:r>
          </a:p>
          <a:p>
            <a:pPr marL="571563" lvl="0" indent="-571563"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dirty="0">
                <a:solidFill>
                  <a:schemeClr val="dk1"/>
                </a:solidFill>
              </a:rPr>
              <a:t>An unobtrusive wearable should be made to house the components and to make the devices portable</a:t>
            </a:r>
            <a:endParaRPr lang="en-US" sz="3200" dirty="0"/>
          </a:p>
          <a:p>
            <a:pPr marL="571563" lvl="0" indent="-571563"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dirty="0">
                <a:solidFill>
                  <a:schemeClr val="dk1"/>
                </a:solidFill>
              </a:rPr>
              <a:t>A larger dataset with more emotions and subjects should be worked on so the device will be able to be used on multiple people and predict more emotions.</a:t>
            </a:r>
          </a:p>
          <a:p>
            <a:pPr marL="571563" lvl="0" indent="-571563">
              <a:buClr>
                <a:schemeClr val="dk1"/>
              </a:buClr>
              <a:buSzPts val="3200"/>
              <a:buChar char="⮚"/>
            </a:pPr>
            <a:r>
              <a:rPr lang="en-US" sz="3200" dirty="0">
                <a:solidFill>
                  <a:schemeClr val="dk1"/>
                </a:solidFill>
              </a:rPr>
              <a:t>Use more sensors to increase the accuracy of the machine learning model when the scope of the project gets bigger.</a:t>
            </a:r>
          </a:p>
          <a:p>
            <a:pPr marL="571563" lvl="0" indent="-571563">
              <a:buClr>
                <a:schemeClr val="dk1"/>
              </a:buClr>
              <a:buSzPts val="3200"/>
              <a:buChar char="⮚"/>
            </a:pPr>
            <a:r>
              <a:rPr lang="en-US" sz="3200" dirty="0">
                <a:solidFill>
                  <a:schemeClr val="dk1"/>
                </a:solidFill>
              </a:rPr>
              <a:t>Connect app to a cloud database so that medical professionals can monitor a patient’s mental health anywhere</a:t>
            </a:r>
          </a:p>
          <a:p>
            <a:pPr marL="685878" indent="-406446">
              <a:buClr>
                <a:schemeClr val="dk1"/>
              </a:buClr>
              <a:buSzPts val="4400"/>
            </a:pP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9546330" y="21793608"/>
            <a:ext cx="13850100" cy="741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en-US" sz="4800" b="1" dirty="0">
                <a:solidFill>
                  <a:srgbClr val="262672"/>
                </a:solidFill>
              </a:rPr>
              <a:t>References</a:t>
            </a:r>
            <a:endParaRPr dirty="0"/>
          </a:p>
          <a:p>
            <a:pPr marL="571563" indent="-571563"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dirty="0">
                <a:solidFill>
                  <a:schemeClr val="dk1"/>
                </a:solidFill>
              </a:rPr>
              <a:t>[1] Hull, M., 2020. PTSD Statistics. [online] The Recovery Village. Available at: &lt;https://www.therecoveryvillage.com/mental-health/ptsd/related/ptsd-statistics/&gt; [Accessed 16 September 2020]</a:t>
            </a:r>
            <a:br>
              <a:rPr lang="en-US" sz="3200" dirty="0">
                <a:solidFill>
                  <a:schemeClr val="dk1"/>
                </a:solidFill>
              </a:rPr>
            </a:br>
            <a:endParaRPr sz="3200" dirty="0">
              <a:solidFill>
                <a:schemeClr val="dk1"/>
              </a:solidFill>
            </a:endParaRPr>
          </a:p>
          <a:p>
            <a:pPr marL="571563" indent="-571563"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dirty="0">
                <a:solidFill>
                  <a:schemeClr val="dk1"/>
                </a:solidFill>
              </a:rPr>
              <a:t>[2] Depression and Bipolar Support Alliance. 2020. Depression Statistics - Depression And Bipolar Support Alliance. [online] Available at: &lt;https://www.dbsalliance.org/education/depression/statistics/&gt; [Accessed 16 September 2020].</a:t>
            </a:r>
          </a:p>
          <a:p>
            <a:pPr marL="571563" indent="-571563">
              <a:buClr>
                <a:schemeClr val="dk1"/>
              </a:buClr>
              <a:buSzPts val="3200"/>
              <a:buFont typeface="Noto Sans Symbols"/>
              <a:buChar char="⮚"/>
            </a:pPr>
            <a:endParaRPr lang="en-US" sz="4400" dirty="0">
              <a:solidFill>
                <a:schemeClr val="dk1"/>
              </a:solidFill>
            </a:endParaRPr>
          </a:p>
          <a:p>
            <a:pPr marL="571563" indent="-571563"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dirty="0"/>
              <a:t>[3] Miller, S., 2015. The Failure Rate of Psychotherapy: What it is and what we can do?. [online] Scottdmiller.com. Available at: &lt;https://www.scottdmiller.com/the-failure-rate-of-psychotherapy-what-it-is-and-what-we-can-do/&gt; [Accessed 16 September 2020].</a:t>
            </a:r>
            <a:endParaRPr sz="8000" dirty="0">
              <a:solidFill>
                <a:schemeClr val="dk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B91CEA-5725-43AD-9189-621A94ADC322}"/>
              </a:ext>
            </a:extLst>
          </p:cNvPr>
          <p:cNvGrpSpPr/>
          <p:nvPr/>
        </p:nvGrpSpPr>
        <p:grpSpPr>
          <a:xfrm>
            <a:off x="439003" y="25502296"/>
            <a:ext cx="13889167" cy="7100072"/>
            <a:chOff x="3298035" y="25235794"/>
            <a:chExt cx="13889167" cy="7100072"/>
          </a:xfrm>
        </p:grpSpPr>
        <p:sp>
          <p:nvSpPr>
            <p:cNvPr id="115" name="Google Shape;115;p1"/>
            <p:cNvSpPr txBox="1"/>
            <p:nvPr/>
          </p:nvSpPr>
          <p:spPr>
            <a:xfrm>
              <a:off x="3298035" y="25235794"/>
              <a:ext cx="13889167" cy="71000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3200"/>
              </a:pPr>
              <a:r>
                <a:rPr lang="en-US" sz="3200" i="1" dirty="0">
                  <a:solidFill>
                    <a:schemeClr val="dk1"/>
                  </a:solidFill>
                </a:rPr>
                <a:t>Smartphone Application</a:t>
              </a:r>
              <a:endParaRPr dirty="0"/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Save data to a .csv file</a:t>
              </a:r>
              <a:endParaRPr sz="3200" dirty="0">
                <a:solidFill>
                  <a:schemeClr val="dk1"/>
                </a:solidFill>
              </a:endParaRPr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Machine Learning model deployment</a:t>
              </a:r>
              <a:endParaRPr dirty="0"/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Real-time EMG signals data visualization </a:t>
              </a:r>
              <a:br>
                <a:rPr lang="en-US" sz="3200" dirty="0">
                  <a:solidFill>
                    <a:schemeClr val="dk1"/>
                  </a:solidFill>
                </a:rPr>
              </a:br>
              <a:r>
                <a:rPr lang="en-US" sz="3200" dirty="0">
                  <a:solidFill>
                    <a:schemeClr val="dk1"/>
                  </a:solidFill>
                </a:rPr>
                <a:t>using </a:t>
              </a:r>
              <a:r>
                <a:rPr lang="en-US" sz="3200" dirty="0" err="1">
                  <a:solidFill>
                    <a:schemeClr val="dk1"/>
                  </a:solidFill>
                </a:rPr>
                <a:t>CorePlot</a:t>
              </a:r>
              <a:endParaRPr sz="3200" dirty="0">
                <a:solidFill>
                  <a:schemeClr val="dk1"/>
                </a:solidFill>
              </a:endParaRPr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Predicted emotions are displayed using </a:t>
              </a:r>
              <a:br>
                <a:rPr lang="en-US" sz="3200" dirty="0">
                  <a:solidFill>
                    <a:schemeClr val="dk1"/>
                  </a:solidFill>
                </a:rPr>
              </a:br>
              <a:r>
                <a:rPr lang="en-US" sz="3200" dirty="0">
                  <a:solidFill>
                    <a:schemeClr val="dk1"/>
                  </a:solidFill>
                </a:rPr>
                <a:t>emoticons and preset labels</a:t>
              </a:r>
            </a:p>
            <a:p>
              <a:pPr marL="571563" indent="-571563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Buttons to connect to and disconnect from the </a:t>
              </a:r>
            </a:p>
            <a:p>
              <a:pPr>
                <a:buClr>
                  <a:schemeClr val="dk1"/>
                </a:buClr>
                <a:buSzPts val="3200"/>
              </a:pPr>
              <a:r>
                <a:rPr lang="en-US" sz="3200" dirty="0">
                  <a:solidFill>
                    <a:schemeClr val="dk1"/>
                  </a:solidFill>
                </a:rPr>
                <a:t>     microcontroller</a:t>
              </a:r>
            </a:p>
          </p:txBody>
        </p:sp>
        <p:pic>
          <p:nvPicPr>
            <p:cNvPr id="120" name="Google Shape;120;p1"/>
            <p:cNvPicPr preferRelativeResize="0"/>
            <p:nvPr/>
          </p:nvPicPr>
          <p:blipFill>
            <a:blip r:embed="rId13"/>
            <a:srcRect/>
            <a:stretch/>
          </p:blipFill>
          <p:spPr>
            <a:xfrm>
              <a:off x="12606941" y="25908198"/>
              <a:ext cx="4152156" cy="49704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"/>
            <p:cNvSpPr/>
            <p:nvPr/>
          </p:nvSpPr>
          <p:spPr>
            <a:xfrm>
              <a:off x="12003033" y="31191781"/>
              <a:ext cx="4894390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3200" i="1" dirty="0">
                  <a:solidFill>
                    <a:schemeClr val="dk1"/>
                  </a:solidFill>
                </a:rPr>
                <a:t>Figure 3: User Interface of the mobile application</a:t>
              </a:r>
              <a:endParaRPr sz="3200" i="1" dirty="0"/>
            </a:p>
          </p:txBody>
        </p:sp>
      </p:grpSp>
      <p:sp>
        <p:nvSpPr>
          <p:cNvPr id="42" name="Google Shape;118;p1">
            <a:extLst>
              <a:ext uri="{FF2B5EF4-FFF2-40B4-BE49-F238E27FC236}">
                <a16:creationId xmlns:a16="http://schemas.microsoft.com/office/drawing/2014/main" id="{CBD493D5-9D9B-45D0-B045-CFB2F09E0E6E}"/>
              </a:ext>
            </a:extLst>
          </p:cNvPr>
          <p:cNvSpPr txBox="1"/>
          <p:nvPr/>
        </p:nvSpPr>
        <p:spPr>
          <a:xfrm>
            <a:off x="29497477" y="30043639"/>
            <a:ext cx="13850100" cy="23082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en-US" sz="4800" b="1" dirty="0">
                <a:solidFill>
                  <a:srgbClr val="262672"/>
                </a:solidFill>
              </a:rPr>
              <a:t>Acknowledgement</a:t>
            </a:r>
            <a:endParaRPr lang="en-US" dirty="0"/>
          </a:p>
          <a:p>
            <a:pPr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</a:rPr>
              <a:t>Our team would like to acknowledge the Computational Medicine Laboratory, our project manager, Dr. Steven Pei, and our mentor, Md. </a:t>
            </a:r>
            <a:r>
              <a:rPr lang="en-US" sz="3200" dirty="0" err="1">
                <a:solidFill>
                  <a:schemeClr val="dk1"/>
                </a:solidFill>
              </a:rPr>
              <a:t>Rafiul</a:t>
            </a:r>
            <a:r>
              <a:rPr lang="en-US" sz="3200" dirty="0">
                <a:solidFill>
                  <a:schemeClr val="dk1"/>
                </a:solidFill>
              </a:rPr>
              <a:t> Amin.</a:t>
            </a:r>
            <a:endParaRPr sz="3200" dirty="0">
              <a:solidFill>
                <a:schemeClr val="dk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6ECB8F-8A27-4A13-A2B6-A86B79D8AB7C}"/>
              </a:ext>
            </a:extLst>
          </p:cNvPr>
          <p:cNvGrpSpPr/>
          <p:nvPr/>
        </p:nvGrpSpPr>
        <p:grpSpPr>
          <a:xfrm>
            <a:off x="15012252" y="5717519"/>
            <a:ext cx="13850100" cy="25299193"/>
            <a:chOff x="15020550" y="8681733"/>
            <a:chExt cx="13850100" cy="2529919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17253693" y="16252336"/>
              <a:ext cx="1434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400"/>
              </a:pP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15020550" y="8681733"/>
              <a:ext cx="13850100" cy="2529919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SzPts val="4800"/>
              </a:pPr>
              <a:r>
                <a:rPr lang="en-US" sz="4800" b="1" dirty="0">
                  <a:solidFill>
                    <a:srgbClr val="262672"/>
                  </a:solidFill>
                </a:rPr>
                <a:t>Results</a:t>
              </a:r>
              <a:endParaRPr lang="en-US" dirty="0"/>
            </a:p>
            <a:p>
              <a:r>
                <a:rPr lang="en-US" sz="3200" i="1" dirty="0">
                  <a:solidFill>
                    <a:schemeClr val="dk1"/>
                  </a:solidFill>
                </a:rPr>
                <a:t>Functionalities:</a:t>
              </a:r>
              <a:endParaRPr lang="en-US" dirty="0"/>
            </a:p>
            <a:p>
              <a:pPr marL="457251" lvl="1" indent="-457251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Real-time EMG Signal Collection and Visualization</a:t>
              </a:r>
              <a:endParaRPr dirty="0"/>
            </a:p>
            <a:p>
              <a:pPr marL="457251" lvl="1" indent="-457251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Neural Network Machine Learning model deployed on an iOS Mobile Application</a:t>
              </a:r>
              <a:endParaRPr dirty="0"/>
            </a:p>
            <a:p>
              <a:pPr marL="457251" lvl="1" indent="-457251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Recorded data are saved locally on the user’s phone</a:t>
              </a:r>
              <a:endParaRPr dirty="0"/>
            </a:p>
            <a:p>
              <a:pPr marL="457251" lvl="1" indent="-457251">
                <a:buClr>
                  <a:schemeClr val="dk1"/>
                </a:buClr>
                <a:buSzPts val="3200"/>
                <a:buFont typeface="Noto Sans Symbols"/>
                <a:buChar char="⮚"/>
              </a:pPr>
              <a:r>
                <a:rPr lang="en-US" sz="3200" dirty="0">
                  <a:solidFill>
                    <a:schemeClr val="dk1"/>
                  </a:solidFill>
                </a:rPr>
                <a:t>Users can manually control the collecting process using the reconnect/disconnect buttons</a:t>
              </a:r>
              <a:endParaRPr sz="3200" dirty="0">
                <a:solidFill>
                  <a:schemeClr val="dk1"/>
                </a:solidFill>
              </a:endParaRPr>
            </a:p>
            <a:p>
              <a:r>
                <a:rPr lang="en-US" sz="3200" i="1" dirty="0">
                  <a:solidFill>
                    <a:schemeClr val="dk1"/>
                  </a:solidFill>
                </a:rPr>
                <a:t>Machine Learning Model Performance:</a:t>
              </a:r>
              <a:endParaRPr sz="3200" i="1" dirty="0">
                <a:solidFill>
                  <a:schemeClr val="dk1"/>
                </a:solidFill>
              </a:endParaRPr>
            </a:p>
            <a:p>
              <a:pPr marL="457251" indent="-431849">
                <a:buClr>
                  <a:schemeClr val="dk1"/>
                </a:buClr>
                <a:buSzPts val="3200"/>
                <a:buChar char="➢"/>
              </a:pPr>
              <a:r>
                <a:rPr lang="en-US" sz="3200" dirty="0">
                  <a:solidFill>
                    <a:schemeClr val="dk1"/>
                  </a:solidFill>
                </a:rPr>
                <a:t>Machine learning model accuracy is 90% on train dataset, 86% on validation dataset, and 89% on test</a:t>
              </a:r>
              <a:endParaRPr sz="3200" dirty="0">
                <a:solidFill>
                  <a:schemeClr val="dk1"/>
                </a:solidFill>
              </a:endParaRPr>
            </a:p>
            <a:p>
              <a:pPr marL="45725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lang="en-US"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algn="ctr"/>
              <a:r>
                <a:rPr lang="en-US" sz="3200" i="1" dirty="0">
                  <a:solidFill>
                    <a:schemeClr val="dk1"/>
                  </a:solidFill>
                </a:rPr>
                <a:t>Figure 4: Accuracy of Machine Learning Model</a:t>
              </a: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endParaRPr lang="en-US" sz="2400" i="1" dirty="0">
                <a:solidFill>
                  <a:schemeClr val="dk1"/>
                </a:solidFill>
              </a:endParaRPr>
            </a:p>
            <a:p>
              <a:pPr algn="ctr"/>
              <a:r>
                <a:rPr lang="en-US" sz="3200" i="1" dirty="0">
                  <a:solidFill>
                    <a:schemeClr val="dk1"/>
                  </a:solidFill>
                </a:rPr>
                <a:t>Figure 5: Loss Approximation of the Machine Learning Model</a:t>
              </a:r>
            </a:p>
            <a:p>
              <a:pPr algn="ctr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lang="en-US" sz="3200" dirty="0">
                <a:solidFill>
                  <a:schemeClr val="dk1"/>
                </a:solidFill>
              </a:endParaRPr>
            </a:p>
            <a:p>
              <a:pPr lvl="1"/>
              <a:endParaRPr lang="en-US"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lang="en-US"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lvl="1"/>
              <a:endParaRPr sz="3200" dirty="0">
                <a:solidFill>
                  <a:schemeClr val="dk1"/>
                </a:solidFill>
              </a:endParaRPr>
            </a:p>
            <a:p>
              <a:pPr algn="ctr"/>
              <a:r>
                <a:rPr lang="en-US" sz="3200" i="1" dirty="0">
                  <a:solidFill>
                    <a:schemeClr val="dk1"/>
                  </a:solidFill>
                </a:rPr>
                <a:t>Figure 6: Predicted emotion compared to true emotion on 7316 samples</a:t>
              </a:r>
              <a:endParaRPr sz="3200" i="1" dirty="0">
                <a:solidFill>
                  <a:schemeClr val="dk1"/>
                </a:solidFill>
              </a:endParaRPr>
            </a:p>
            <a:p>
              <a:pPr algn="ctr"/>
              <a:endParaRPr sz="2400" i="1" dirty="0">
                <a:solidFill>
                  <a:schemeClr val="dk1"/>
                </a:solidFill>
              </a:endParaRPr>
            </a:p>
            <a:p>
              <a:pPr marL="25402">
                <a:buClr>
                  <a:schemeClr val="dk1"/>
                </a:buClr>
                <a:buSzPts val="3200"/>
              </a:pPr>
              <a:endParaRPr lang="en-US" sz="3200" i="1" dirty="0">
                <a:latin typeface="Arial" panose="020B0604020202020204" pitchFamily="34" charset="0"/>
              </a:endParaRPr>
            </a:p>
            <a:p>
              <a:pPr marL="25402">
                <a:buClr>
                  <a:schemeClr val="dk1"/>
                </a:buClr>
                <a:buSzPts val="3200"/>
              </a:pPr>
              <a:r>
                <a:rPr lang="en-US" sz="3200" i="1" dirty="0">
                  <a:latin typeface="Arial" panose="020B0604020202020204" pitchFamily="34" charset="0"/>
                </a:rPr>
                <a:t>Live demonstration of the project is provided</a:t>
              </a:r>
              <a:endParaRPr sz="3200" dirty="0">
                <a:solidFill>
                  <a:schemeClr val="dk1"/>
                </a:solidFill>
              </a:endParaRPr>
            </a:p>
            <a:p>
              <a:pPr lvl="3"/>
              <a:endParaRPr dirty="0"/>
            </a:p>
          </p:txBody>
        </p:sp>
        <p:pic>
          <p:nvPicPr>
            <p:cNvPr id="125" name="Google Shape;125;p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7961235" y="25273914"/>
              <a:ext cx="7238997" cy="6350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8396666" y="14857720"/>
              <a:ext cx="6803566" cy="446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A3F9298A-D60F-4D6D-9E66-C5002FE35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478218" y="19973338"/>
              <a:ext cx="6722014" cy="4481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756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Times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Delson</dc:creator>
  <cp:lastModifiedBy>Vu, Toan P</cp:lastModifiedBy>
  <cp:revision>11</cp:revision>
  <dcterms:created xsi:type="dcterms:W3CDTF">2001-09-14T01:03:10Z</dcterms:created>
  <dcterms:modified xsi:type="dcterms:W3CDTF">2021-04-27T07:06:07Z</dcterms:modified>
</cp:coreProperties>
</file>