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5"/>
  </p:notesMasterIdLst>
  <p:handoutMasterIdLst>
    <p:handoutMasterId r:id="rId26"/>
  </p:handoutMasterIdLst>
  <p:sldIdLst>
    <p:sldId id="3086" r:id="rId2"/>
    <p:sldId id="3107" r:id="rId3"/>
    <p:sldId id="3113" r:id="rId4"/>
    <p:sldId id="3120" r:id="rId5"/>
    <p:sldId id="3121" r:id="rId6"/>
    <p:sldId id="3122" r:id="rId7"/>
    <p:sldId id="3209" r:id="rId8"/>
    <p:sldId id="3210" r:id="rId9"/>
    <p:sldId id="3211" r:id="rId10"/>
    <p:sldId id="3212" r:id="rId11"/>
    <p:sldId id="3213" r:id="rId12"/>
    <p:sldId id="3214" r:id="rId13"/>
    <p:sldId id="3215" r:id="rId14"/>
    <p:sldId id="3217" r:id="rId15"/>
    <p:sldId id="3216" r:id="rId16"/>
    <p:sldId id="3218" r:id="rId17"/>
    <p:sldId id="3219" r:id="rId18"/>
    <p:sldId id="3220" r:id="rId19"/>
    <p:sldId id="3221" r:id="rId20"/>
    <p:sldId id="3222" r:id="rId21"/>
    <p:sldId id="3223" r:id="rId22"/>
    <p:sldId id="3224" r:id="rId23"/>
    <p:sldId id="3225" r:id="rId24"/>
  </p:sldIdLst>
  <p:sldSz cx="12858750" cy="723265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84E4B"/>
    <a:srgbClr val="FBB600"/>
    <a:srgbClr val="28C7D4"/>
    <a:srgbClr val="F94D4D"/>
    <a:srgbClr val="FEFEFE"/>
    <a:srgbClr val="FFFFFF"/>
    <a:srgbClr val="8F1A12"/>
    <a:srgbClr val="26C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6" autoAdjust="0"/>
    <p:restoredTop sz="92986" autoAdjust="0"/>
  </p:normalViewPr>
  <p:slideViewPr>
    <p:cSldViewPr>
      <p:cViewPr>
        <p:scale>
          <a:sx n="100" d="100"/>
          <a:sy n="100" d="100"/>
        </p:scale>
        <p:origin x="600" y="-240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2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3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2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2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2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4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165823" y="338671"/>
            <a:ext cx="8692574" cy="1989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53" y="338671"/>
            <a:ext cx="150680" cy="1989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1105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08695" y="4427165"/>
            <a:ext cx="122413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dirty="0">
                <a:solidFill>
                  <a:srgbClr val="7030A0"/>
                </a:solidFill>
                <a:cs typeface="Arial" panose="020B0604020202020204" pitchFamily="34" charset="0"/>
              </a:rPr>
              <a:t>金融</a:t>
            </a:r>
            <a:r>
              <a:rPr lang="zh-CN" altLang="en-US" sz="5400" b="1" dirty="0" smtClean="0">
                <a:solidFill>
                  <a:srgbClr val="7030A0"/>
                </a:solidFill>
                <a:cs typeface="Arial" panose="020B0604020202020204" pitchFamily="34" charset="0"/>
              </a:rPr>
              <a:t>处自主开发数据分析系统介绍</a:t>
            </a:r>
            <a:endParaRPr lang="zh-CN" altLang="en-US" sz="5400" b="1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261023" y="5560541"/>
            <a:ext cx="6408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cap="all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金融处 王利</a:t>
            </a:r>
            <a:endParaRPr lang="zh-CN" altLang="en-US" sz="2800" cap="all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6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0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9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332" grpId="1" animBg="1"/>
      <p:bldP spid="12" grpId="0"/>
      <p:bldP spid="12" grpId="1"/>
      <p:bldP spid="13" grpId="0"/>
      <p:bldP spid="1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2"/>
          <p:cNvSpPr txBox="1"/>
          <p:nvPr/>
        </p:nvSpPr>
        <p:spPr>
          <a:xfrm>
            <a:off x="310935" y="162227"/>
            <a:ext cx="5052986" cy="6093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、自主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开发满足业务发展需要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91" y="1096045"/>
            <a:ext cx="10513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、处室数据查询的档案及数据管理</a:t>
            </a:r>
            <a:endParaRPr lang="zh-CN" altLang="en-US" sz="4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55" y="1960141"/>
            <a:ext cx="2664296" cy="4736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98" y="2326143"/>
            <a:ext cx="6115963" cy="34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4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2"/>
          <p:cNvSpPr txBox="1"/>
          <p:nvPr/>
        </p:nvSpPr>
        <p:spPr>
          <a:xfrm>
            <a:off x="310935" y="162227"/>
            <a:ext cx="5052986" cy="6093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、自主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开发满足业务发展需要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91" y="1096045"/>
            <a:ext cx="1051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已经完成的工作</a:t>
            </a:r>
            <a:endParaRPr lang="en-US" altLang="zh-CN" sz="4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、完成数据传输通道和统一的传输格式规范制定</a:t>
            </a:r>
            <a:endParaRPr lang="zh-CN" altLang="en-US" sz="4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43" y="2824237"/>
            <a:ext cx="8424936" cy="414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333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2"/>
          <p:cNvSpPr txBox="1"/>
          <p:nvPr/>
        </p:nvSpPr>
        <p:spPr>
          <a:xfrm>
            <a:off x="310935" y="162227"/>
            <a:ext cx="5052986" cy="6093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、自主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开发满足业务发展需要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91" y="109604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、精简原始库的基础上完成了核心系统二级库基础表建设</a:t>
            </a:r>
            <a:endParaRPr lang="zh-CN" altLang="en-US" sz="4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83" y="1888133"/>
            <a:ext cx="6684045" cy="502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56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2"/>
          <p:cNvSpPr txBox="1"/>
          <p:nvPr/>
        </p:nvSpPr>
        <p:spPr>
          <a:xfrm>
            <a:off x="310935" y="162227"/>
            <a:ext cx="5052986" cy="6093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、自主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开发满足业务发展需要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91" y="1096045"/>
            <a:ext cx="10513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、处室及区县数据查询的档案和数据管理</a:t>
            </a:r>
            <a:endParaRPr lang="zh-CN" altLang="en-US" sz="4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1" y="2176165"/>
            <a:ext cx="554183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407" y="2176165"/>
            <a:ext cx="5515024" cy="451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21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8100" y="448"/>
            <a:ext cx="12896057" cy="723175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81303" y="617581"/>
            <a:ext cx="12961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pPr algn="ctr"/>
            <a:r>
              <a:rPr lang="en-US" altLang="zh-CN" sz="10200" i="0" dirty="0" smtClean="0">
                <a:solidFill>
                  <a:schemeClr val="accent1"/>
                </a:solidFill>
                <a:latin typeface="Agency FB" panose="020B0503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10200" i="0" dirty="0">
              <a:solidFill>
                <a:schemeClr val="accent1"/>
              </a:solidFill>
              <a:latin typeface="Agency FB" panose="020B0503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800965" y="2279575"/>
            <a:ext cx="325682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21063" y="1987223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pPr algn="ctr"/>
            <a:r>
              <a:rPr lang="zh-CN" altLang="en-US" sz="3200" i="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未来的设想</a:t>
            </a:r>
            <a:endParaRPr lang="zh-CN" altLang="en-US" sz="3200" i="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0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2"/>
          <p:cNvSpPr txBox="1"/>
          <p:nvPr/>
        </p:nvSpPr>
        <p:spPr>
          <a:xfrm>
            <a:off x="310935" y="162227"/>
            <a:ext cx="2539478" cy="6093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、未来的设想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91" y="1096045"/>
            <a:ext cx="1051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大数据技术方心未艾，金融处同志紧跟时代的脉搏，正在尝试将最新的大数据技术应用到金融审计之中</a:t>
            </a:r>
            <a:endParaRPr lang="zh-CN" altLang="en-US" sz="4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71" y="2824236"/>
            <a:ext cx="5953404" cy="409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4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2"/>
          <p:cNvSpPr txBox="1"/>
          <p:nvPr/>
        </p:nvSpPr>
        <p:spPr>
          <a:xfrm>
            <a:off x="310935" y="162227"/>
            <a:ext cx="2539478" cy="6093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、未来的设想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91" y="1096045"/>
            <a:ext cx="10513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应用图数据库实现资金流水的可视化</a:t>
            </a:r>
            <a:endParaRPr lang="zh-CN" altLang="en-US" sz="4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5" y="1888133"/>
            <a:ext cx="10058400" cy="490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7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2"/>
          <p:cNvSpPr txBox="1"/>
          <p:nvPr/>
        </p:nvSpPr>
        <p:spPr>
          <a:xfrm>
            <a:off x="310935" y="162227"/>
            <a:ext cx="2539478" cy="6093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、未来的设想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91" y="109604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应用智能分析训练“疑点数据”，通过“深度学习框架</a:t>
            </a:r>
            <a:r>
              <a:rPr lang="en-US" altLang="zh-CN" sz="40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”实现模型建立</a:t>
            </a:r>
            <a:endParaRPr lang="zh-CN" altLang="en-US" sz="4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27" y="2558721"/>
            <a:ext cx="6801983" cy="37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1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8100" y="448"/>
            <a:ext cx="12896057" cy="723175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81303" y="617581"/>
            <a:ext cx="12961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pPr algn="ctr"/>
            <a:r>
              <a:rPr lang="en-US" altLang="zh-CN" sz="10200" i="0" dirty="0" smtClean="0">
                <a:solidFill>
                  <a:schemeClr val="accent1"/>
                </a:solidFill>
                <a:latin typeface="Agency FB" panose="020B0503020202020204" pitchFamily="34" charset="0"/>
                <a:ea typeface="+mj-ea"/>
                <a:cs typeface="Arial" panose="020B0604020202020204" pitchFamily="34" charset="0"/>
              </a:rPr>
              <a:t>04</a:t>
            </a:r>
            <a:endParaRPr lang="zh-CN" altLang="en-US" sz="10200" i="0" dirty="0">
              <a:solidFill>
                <a:schemeClr val="accent1"/>
              </a:solidFill>
              <a:latin typeface="Agency FB" panose="020B0503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800965" y="2279575"/>
            <a:ext cx="325682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21063" y="1987223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pPr algn="ctr"/>
            <a:r>
              <a:rPr lang="zh-CN" altLang="en-US" sz="3200" i="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存在的问题</a:t>
            </a:r>
            <a:endParaRPr lang="zh-CN" altLang="en-US" sz="3200" i="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3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2"/>
          <p:cNvSpPr txBox="1"/>
          <p:nvPr/>
        </p:nvSpPr>
        <p:spPr>
          <a:xfrm>
            <a:off x="310935" y="162227"/>
            <a:ext cx="2539478" cy="6093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、存在的问题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91" y="1096045"/>
            <a:ext cx="1051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、现有的大数据平台体系不适合“图数据库”和“深度学习框架”的运行。二级库的建设将满足前期研究的需要</a:t>
            </a:r>
            <a:endParaRPr lang="zh-CN" altLang="en-US" sz="4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99" y="3112269"/>
            <a:ext cx="4844655" cy="36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58017" y="266076"/>
            <a:ext cx="1627369" cy="1548969"/>
            <a:chOff x="1369560" y="1867224"/>
            <a:chExt cx="1157526" cy="1101761"/>
          </a:xfrm>
        </p:grpSpPr>
        <p:sp>
          <p:nvSpPr>
            <p:cNvPr id="35" name="TextBox 34"/>
            <p:cNvSpPr txBox="1"/>
            <p:nvPr/>
          </p:nvSpPr>
          <p:spPr>
            <a:xfrm>
              <a:off x="1369560" y="1867224"/>
              <a:ext cx="1157526" cy="88036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436" baseline="12000" dirty="0">
                  <a:solidFill>
                    <a:srgbClr val="7030A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98632" y="2524993"/>
              <a:ext cx="1099376" cy="443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937" baseline="12000" dirty="0">
                  <a:solidFill>
                    <a:srgbClr val="7030A0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Franklin Gothic Book" panose="020B0503020102020204" pitchFamily="34" charset="0"/>
                  <a:ea typeface="微软雅黑" pitchFamily="34" charset="-122"/>
                </a:rPr>
                <a:t>CONTENT</a:t>
              </a:r>
              <a:endParaRPr lang="zh-CN" altLang="en-US" sz="3937" baseline="12000" dirty="0">
                <a:solidFill>
                  <a:srgbClr val="7030A0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Franklin Gothic Book" panose="020B0503020102020204" pitchFamily="34" charset="0"/>
                <a:ea typeface="微软雅黑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609213" y="1815045"/>
            <a:ext cx="485261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现有大数据平台应用情况介绍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490246" y="1743199"/>
            <a:ext cx="860230" cy="709226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61423" y="2707400"/>
            <a:ext cx="4493538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自主开发满足业务发展需要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5709295" y="2657486"/>
            <a:ext cx="860230" cy="709226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941543" y="3704571"/>
            <a:ext cx="1980029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未来的设想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6836916" y="3632726"/>
            <a:ext cx="860230" cy="709226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1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251240" y="4680129"/>
            <a:ext cx="1980029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存在的问题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8254061" y="4607965"/>
            <a:ext cx="860230" cy="709226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1"/>
                </a:solidFill>
                <a:latin typeface="Agency FB" panose="020B0503020202020204" pitchFamily="34" charset="0"/>
                <a:cs typeface="+mn-ea"/>
                <a:sym typeface="+mn-lt"/>
              </a:rPr>
              <a:t>04</a:t>
            </a:r>
            <a:endParaRPr lang="zh-CN" altLang="en-US" sz="4000" dirty="0">
              <a:solidFill>
                <a:schemeClr val="accent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74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 animBg="1"/>
      <p:bldP spid="34" grpId="0"/>
      <p:bldP spid="37" grpId="0" animBg="1"/>
      <p:bldP spid="39" grpId="0"/>
      <p:bldP spid="40" grpId="0" animBg="1"/>
      <p:bldP spid="42" grpId="0"/>
      <p:bldP spid="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2"/>
          <p:cNvSpPr txBox="1"/>
          <p:nvPr/>
        </p:nvSpPr>
        <p:spPr>
          <a:xfrm>
            <a:off x="310935" y="162227"/>
            <a:ext cx="2539478" cy="6093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、存在的问题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91" y="1096045"/>
            <a:ext cx="10513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、审计人员的知识结构需要及时更新</a:t>
            </a:r>
            <a:endParaRPr lang="zh-CN" altLang="en-US" sz="4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32" y="2248172"/>
            <a:ext cx="6768752" cy="45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95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2"/>
          <p:cNvSpPr txBox="1"/>
          <p:nvPr/>
        </p:nvSpPr>
        <p:spPr>
          <a:xfrm>
            <a:off x="310935" y="162227"/>
            <a:ext cx="2539478" cy="6093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、存在的问题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91" y="1096045"/>
            <a:ext cx="105131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、现有硬件，主要是办公用笔记本无法满足“图数据库”和“深度学习平台”的需要。</a:t>
            </a:r>
            <a:endParaRPr lang="en-US" altLang="zh-CN" sz="4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“图数据库”需要将数据大量读入计算机内存，有别于普通数据库依靠磁盘存储数据</a:t>
            </a:r>
            <a:endParaRPr lang="en-US" altLang="zh-CN" sz="4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当前的“深度学习平台”普遍依靠</a:t>
            </a:r>
            <a:r>
              <a:rPr lang="en-US" altLang="zh-CN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专业显卡实现</a:t>
            </a:r>
            <a:r>
              <a:rPr lang="en-US" altLang="zh-CN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加速学习</a:t>
            </a:r>
            <a:endParaRPr lang="en-US" altLang="zh-CN" sz="4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05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2"/>
          <p:cNvSpPr txBox="1"/>
          <p:nvPr/>
        </p:nvSpPr>
        <p:spPr>
          <a:xfrm>
            <a:off x="310935" y="162227"/>
            <a:ext cx="2539478" cy="6093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、存在的问题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5" y="1024037"/>
            <a:ext cx="8845599" cy="49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7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2791" y="1096045"/>
            <a:ext cx="1051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金融大数据分析，大有可为，同时又任重道远，需要大家砥砺前行，</a:t>
            </a:r>
            <a:r>
              <a:rPr lang="zh-CN" altLang="en-US" sz="4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百折不挠，不忘初心</a:t>
            </a:r>
            <a:r>
              <a:rPr lang="en-US" altLang="zh-CN" sz="4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4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方得始终！</a:t>
            </a:r>
            <a:endParaRPr lang="zh-CN" altLang="en-US" sz="4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27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8100" y="448"/>
            <a:ext cx="12896057" cy="723175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925059" y="617581"/>
            <a:ext cx="10086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pPr algn="ctr"/>
            <a:r>
              <a:rPr lang="en-US" altLang="zh-CN" sz="10200" i="0" dirty="0">
                <a:solidFill>
                  <a:schemeClr val="accent1"/>
                </a:solidFill>
                <a:latin typeface="Agency FB" panose="020B0503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10200" i="0" dirty="0">
              <a:solidFill>
                <a:schemeClr val="accent1"/>
              </a:solidFill>
              <a:latin typeface="Agency FB" panose="020B0503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800965" y="2279575"/>
            <a:ext cx="325682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21063" y="1987223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pPr algn="ctr"/>
            <a:r>
              <a:rPr lang="zh-CN" altLang="en-US" sz="3200" i="0" dirty="0">
                <a:solidFill>
                  <a:schemeClr val="accent1"/>
                </a:solidFill>
                <a:latin typeface="Agency FB" panose="020B0503020202020204" pitchFamily="34" charset="0"/>
              </a:rPr>
              <a:t>现有大数据平台应用情况介绍</a:t>
            </a:r>
          </a:p>
        </p:txBody>
      </p:sp>
    </p:spTree>
    <p:extLst>
      <p:ext uri="{BB962C8B-B14F-4D97-AF65-F5344CB8AC3E}">
        <p14:creationId xmlns:p14="http://schemas.microsoft.com/office/powerpoint/2010/main" val="212956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2"/>
          <p:cNvSpPr txBox="1"/>
          <p:nvPr/>
        </p:nvSpPr>
        <p:spPr>
          <a:xfrm>
            <a:off x="310935" y="162227"/>
            <a:ext cx="542167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、现有大数据平台应用情况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91" y="1096045"/>
            <a:ext cx="10729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已经建成“重庆农商行”、“重庆银行”、“三峡银行”三个大数据基础平台</a:t>
            </a:r>
            <a:endParaRPr lang="zh-CN" altLang="en-US" sz="4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6727" y="2600597"/>
            <a:ext cx="11141036" cy="4299044"/>
            <a:chOff x="596727" y="2600597"/>
            <a:chExt cx="11141036" cy="42990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727" y="2600597"/>
              <a:ext cx="4989215" cy="195183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1382" y="2879013"/>
              <a:ext cx="5236381" cy="1457391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191" y="4552429"/>
              <a:ext cx="4176464" cy="2347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93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791" y="1096045"/>
            <a:ext cx="90730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已经实现的功能</a:t>
            </a:r>
            <a:endParaRPr lang="en-US" altLang="zh-CN" sz="4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定期的银行业务数据的采集转换</a:t>
            </a:r>
            <a:endParaRPr lang="en-US" altLang="zh-CN" sz="4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基础分析模型的建立</a:t>
            </a:r>
            <a:endParaRPr lang="en-US" altLang="zh-CN" sz="4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基础数据查询</a:t>
            </a:r>
            <a:endParaRPr lang="zh-CN" altLang="en-US" sz="4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2"/>
          <p:cNvSpPr txBox="1"/>
          <p:nvPr/>
        </p:nvSpPr>
        <p:spPr>
          <a:xfrm>
            <a:off x="310935" y="162227"/>
            <a:ext cx="542167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、现有大数据平台应用情况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263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791" y="1096045"/>
            <a:ext cx="105131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en-US" altLang="zh-CN" sz="4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、数据规划还不够统一</a:t>
            </a:r>
            <a:endParaRPr lang="en-US" altLang="zh-CN" sz="4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、模型实用性不高</a:t>
            </a:r>
            <a:endParaRPr lang="en-US" altLang="zh-CN" sz="4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、日常处室查询未有完整的档案和数据管理</a:t>
            </a:r>
            <a:endParaRPr lang="en-US" altLang="zh-CN" sz="4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、大数据量的分析查询，效率较低</a:t>
            </a:r>
            <a:endParaRPr lang="en-US" altLang="zh-CN" sz="4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、现有的体系结构已经不适应“深度学习”和“智能审计”的需要</a:t>
            </a:r>
            <a:endParaRPr lang="zh-CN" altLang="en-US" sz="4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22"/>
          <p:cNvSpPr txBox="1"/>
          <p:nvPr/>
        </p:nvSpPr>
        <p:spPr>
          <a:xfrm>
            <a:off x="310935" y="162227"/>
            <a:ext cx="542167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、现有大数据平台应用情况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676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8100" y="448"/>
            <a:ext cx="12896057" cy="723175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81303" y="617581"/>
            <a:ext cx="12961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pPr algn="ctr"/>
            <a:r>
              <a:rPr lang="en-US" altLang="zh-CN" sz="10200" i="0" dirty="0" smtClean="0">
                <a:solidFill>
                  <a:schemeClr val="accent1"/>
                </a:solidFill>
                <a:latin typeface="Agency FB" panose="020B0503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10200" i="0" dirty="0">
              <a:solidFill>
                <a:schemeClr val="accent1"/>
              </a:solidFill>
              <a:latin typeface="Agency FB" panose="020B0503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800965" y="2279575"/>
            <a:ext cx="325682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21063" y="1987223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pPr algn="ctr"/>
            <a:r>
              <a:rPr lang="zh-CN" altLang="en-US" sz="3200" i="0" dirty="0">
                <a:solidFill>
                  <a:schemeClr val="accent1"/>
                </a:solidFill>
                <a:latin typeface="Agency FB" panose="020B0503020202020204" pitchFamily="34" charset="0"/>
              </a:rPr>
              <a:t>自主开发满足业务发展需要</a:t>
            </a:r>
          </a:p>
        </p:txBody>
      </p:sp>
    </p:spTree>
    <p:extLst>
      <p:ext uri="{BB962C8B-B14F-4D97-AF65-F5344CB8AC3E}">
        <p14:creationId xmlns:p14="http://schemas.microsoft.com/office/powerpoint/2010/main" val="364382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2"/>
          <p:cNvSpPr txBox="1"/>
          <p:nvPr/>
        </p:nvSpPr>
        <p:spPr>
          <a:xfrm>
            <a:off x="310935" y="162227"/>
            <a:ext cx="5052986" cy="6093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、自主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开发满足业务发展需要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91" y="1096045"/>
            <a:ext cx="907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金融审计对数据分析的需求</a:t>
            </a:r>
            <a:endParaRPr lang="en-US" altLang="zh-CN" sz="4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、在远端银行数据库的基础上，建立局内分析用二级库</a:t>
            </a:r>
            <a:endParaRPr lang="en-US" altLang="zh-CN" sz="4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52711" y="3035037"/>
            <a:ext cx="3384376" cy="4037672"/>
            <a:chOff x="452711" y="3035037"/>
            <a:chExt cx="3384376" cy="4037672"/>
          </a:xfrm>
        </p:grpSpPr>
        <p:sp>
          <p:nvSpPr>
            <p:cNvPr id="4" name="矩形 3"/>
            <p:cNvSpPr/>
            <p:nvPr/>
          </p:nvSpPr>
          <p:spPr>
            <a:xfrm>
              <a:off x="452711" y="3035037"/>
              <a:ext cx="3384376" cy="4037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32" y="3286612"/>
              <a:ext cx="840407" cy="119457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935" y="3286612"/>
              <a:ext cx="840407" cy="119457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528" y="4601153"/>
              <a:ext cx="840407" cy="119457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28775" y="6424637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银行原始数据库</a:t>
              </a:r>
              <a:endParaRPr lang="zh-CN" altLang="en-US" dirty="0"/>
            </a:p>
          </p:txBody>
        </p:sp>
      </p:grpSp>
      <p:sp>
        <p:nvSpPr>
          <p:cNvPr id="9" name="虚尾箭头 8"/>
          <p:cNvSpPr/>
          <p:nvPr/>
        </p:nvSpPr>
        <p:spPr>
          <a:xfrm>
            <a:off x="4197127" y="3976365"/>
            <a:ext cx="3096344" cy="2304256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提取高危人群数据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869535" y="3508313"/>
            <a:ext cx="2632880" cy="3240360"/>
            <a:chOff x="8044967" y="3472309"/>
            <a:chExt cx="2632880" cy="3240360"/>
          </a:xfrm>
        </p:grpSpPr>
        <p:sp>
          <p:nvSpPr>
            <p:cNvPr id="11" name="矩形 10"/>
            <p:cNvSpPr/>
            <p:nvPr/>
          </p:nvSpPr>
          <p:spPr>
            <a:xfrm>
              <a:off x="8044967" y="3472309"/>
              <a:ext cx="2632880" cy="3240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审计局二级库</a:t>
              </a:r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815" y="3760341"/>
              <a:ext cx="777652" cy="1105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313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2"/>
          <p:cNvSpPr txBox="1"/>
          <p:nvPr/>
        </p:nvSpPr>
        <p:spPr>
          <a:xfrm>
            <a:off x="310935" y="162227"/>
            <a:ext cx="5052986" cy="6093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、自主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开发满足业务发展需要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91" y="1096045"/>
            <a:ext cx="1051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、在二级库重点</a:t>
            </a:r>
            <a:r>
              <a:rPr lang="zh-CN" altLang="en-US" sz="4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人群的</a:t>
            </a:r>
            <a:r>
              <a:rPr lang="zh-CN" altLang="en-US" sz="4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监控基础之上</a:t>
            </a:r>
            <a:r>
              <a:rPr lang="zh-CN" altLang="en-US" sz="4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，构建智能分析模型，将智能分析模型应用于远端银行数据库的大量数据分析</a:t>
            </a:r>
            <a:endParaRPr lang="zh-CN" altLang="en-US" sz="4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013551" y="2896245"/>
            <a:ext cx="3384376" cy="4037672"/>
            <a:chOff x="452711" y="3035037"/>
            <a:chExt cx="3384376" cy="4037672"/>
          </a:xfrm>
        </p:grpSpPr>
        <p:sp>
          <p:nvSpPr>
            <p:cNvPr id="5" name="矩形 4"/>
            <p:cNvSpPr/>
            <p:nvPr/>
          </p:nvSpPr>
          <p:spPr>
            <a:xfrm>
              <a:off x="452711" y="3035037"/>
              <a:ext cx="3384376" cy="4037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32" y="3286612"/>
              <a:ext cx="840407" cy="119457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935" y="3286612"/>
              <a:ext cx="840407" cy="11945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528" y="4601153"/>
              <a:ext cx="840407" cy="119457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28775" y="6424637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银行原始数据库</a:t>
              </a:r>
              <a:endParaRPr lang="zh-CN" altLang="en-US" dirty="0"/>
            </a:p>
          </p:txBody>
        </p:sp>
      </p:grpSp>
      <p:sp>
        <p:nvSpPr>
          <p:cNvPr id="10" name="虚尾箭头 9"/>
          <p:cNvSpPr/>
          <p:nvPr/>
        </p:nvSpPr>
        <p:spPr>
          <a:xfrm>
            <a:off x="4197127" y="3976365"/>
            <a:ext cx="3096344" cy="2304256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模型反馈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68735" y="3414817"/>
            <a:ext cx="2632880" cy="3240360"/>
            <a:chOff x="8044967" y="3472309"/>
            <a:chExt cx="2632880" cy="3240360"/>
          </a:xfrm>
        </p:grpSpPr>
        <p:sp>
          <p:nvSpPr>
            <p:cNvPr id="12" name="矩形 11"/>
            <p:cNvSpPr/>
            <p:nvPr/>
          </p:nvSpPr>
          <p:spPr>
            <a:xfrm>
              <a:off x="8044967" y="3472309"/>
              <a:ext cx="2632880" cy="3240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审计局二级库</a:t>
              </a:r>
              <a:endParaRPr lang="zh-CN" altLang="en-US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815" y="3760341"/>
              <a:ext cx="777652" cy="1105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378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第一PPT，www.1ppt.com">
  <a:themeElements>
    <a:clrScheme name="自定义 3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7C7C7C"/>
      </a:accent2>
      <a:accent3>
        <a:srgbClr val="7030A0"/>
      </a:accent3>
      <a:accent4>
        <a:srgbClr val="7C7C7C"/>
      </a:accent4>
      <a:accent5>
        <a:srgbClr val="7030A0"/>
      </a:accent5>
      <a:accent6>
        <a:srgbClr val="7C7C7C"/>
      </a:accent6>
      <a:hlink>
        <a:srgbClr val="7030A0"/>
      </a:hlink>
      <a:folHlink>
        <a:srgbClr val="7C7C7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551</Words>
  <Application>Microsoft Office PowerPoint</Application>
  <PresentationFormat>自定义</PresentationFormat>
  <Paragraphs>76</Paragraphs>
  <Slides>23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教师说课</dc:title>
  <dc:creator/>
  <cp:lastModifiedBy/>
  <cp:revision>1</cp:revision>
  <dcterms:created xsi:type="dcterms:W3CDTF">2016-10-17T14:00:15Z</dcterms:created>
  <dcterms:modified xsi:type="dcterms:W3CDTF">2018-01-03T06:45:29Z</dcterms:modified>
</cp:coreProperties>
</file>