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4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30" r:id="rId2"/>
    <p:sldId id="334" r:id="rId3"/>
    <p:sldId id="363" r:id="rId4"/>
    <p:sldId id="366" r:id="rId5"/>
    <p:sldId id="367" r:id="rId6"/>
    <p:sldId id="335" r:id="rId7"/>
    <p:sldId id="336" r:id="rId8"/>
    <p:sldId id="338" r:id="rId9"/>
    <p:sldId id="343" r:id="rId10"/>
    <p:sldId id="341" r:id="rId11"/>
    <p:sldId id="364" r:id="rId12"/>
    <p:sldId id="342" r:id="rId13"/>
    <p:sldId id="365" r:id="rId14"/>
    <p:sldId id="347" r:id="rId15"/>
    <p:sldId id="348" r:id="rId16"/>
    <p:sldId id="346" r:id="rId17"/>
    <p:sldId id="345" r:id="rId18"/>
    <p:sldId id="328" r:id="rId19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5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long Zhu" initials="X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00CC"/>
    <a:srgbClr val="FFFF00"/>
    <a:srgbClr val="050EBB"/>
    <a:srgbClr val="996633"/>
    <a:srgbClr val="F08510"/>
    <a:srgbClr val="E8800E"/>
    <a:srgbClr val="6666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94660"/>
  </p:normalViewPr>
  <p:slideViewPr>
    <p:cSldViewPr showGuides="1">
      <p:cViewPr>
        <p:scale>
          <a:sx n="250" d="100"/>
          <a:sy n="250" d="100"/>
        </p:scale>
        <p:origin x="-1704" y="-2880"/>
      </p:cViewPr>
      <p:guideLst>
        <p:guide orient="horz" pos="2095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K:\CFD\droplet%20particle\&#26080;&#37327;&#32434;&#21442;&#25968;&#35774;&#35745;2%20(&#33258;&#21160;&#20445;&#23384;&#30340;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7;&#21487;&#29233;\Desktop\&#21333;&#39063;&#31890;&#30896;&#25758;&#35770;&#25991;\&#26080;&#37327;&#32434;&#21442;&#25968;&#35774;&#35745;2%20(&#33258;&#21160;&#20445;&#23384;&#30340;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7;&#21487;&#29233;\Desktop\&#21333;&#39063;&#31890;&#30896;&#25758;&#35770;&#25991;\&#26080;&#37327;&#32434;&#21442;&#25968;&#35774;&#35745;2%20(&#33258;&#21160;&#20445;&#23384;&#30340;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7;&#21487;&#29233;\Desktop\&#21333;&#39063;&#31890;&#30896;&#25758;&#35770;&#25991;\&#26080;&#37327;&#32434;&#21442;&#25968;&#35774;&#35745;2%20(&#33258;&#21160;&#20445;&#23384;&#30340;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K:\CFD\droplet%20particle\&#26080;&#37327;&#32434;&#21442;&#25968;&#35774;&#35745;2%20(&#33258;&#21160;&#20445;&#23384;&#30340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K:\CFD\droplet%20particle\&#26080;&#37327;&#32434;&#21442;&#25968;&#35774;&#35745;2%20(&#33258;&#21160;&#20445;&#23384;&#30340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K:\CFD\droplet%20particle\&#26080;&#37327;&#32434;&#21442;&#25968;&#35774;&#35745;2%20(&#33258;&#21160;&#20445;&#23384;&#30340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roplet%20partcle%20&#25968;&#20540;&#27169;&#25311;&#30740;&#31350;&#25968;&#25454;&#21450;&#20998;&#26512;&#25991;&#20214;\&#26080;&#37327;&#32434;&#21442;&#25968;&#35774;&#35745;2%20(&#33258;&#21160;&#20445;&#23384;&#30340;)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roplet%20partcle%20&#25968;&#20540;&#27169;&#25311;&#30740;&#31350;&#25968;&#25454;&#21450;&#20998;&#26512;&#25991;&#20214;\&#26080;&#37327;&#32434;&#21442;&#25968;&#35774;&#35745;2%20(&#33258;&#21160;&#20445;&#23384;&#30340;)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roplet%20partcle%20&#25968;&#20540;&#27169;&#25311;&#30740;&#31350;&#25968;&#25454;&#21450;&#20998;&#26512;&#25991;&#20214;\&#26080;&#37327;&#32434;&#21442;&#25968;&#35774;&#35745;2%20(&#33258;&#21160;&#20445;&#23384;&#30340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roplet%20partcle%20&#25968;&#20540;&#27169;&#25311;&#30740;&#31350;&#25968;&#25454;&#21450;&#20998;&#26512;&#25991;&#20214;\&#26080;&#37327;&#32434;&#21442;&#25968;&#35774;&#35745;2%20(&#33258;&#21160;&#20445;&#23384;&#30340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3567;&#21487;&#29233;\Desktop\&#21333;&#39063;&#31890;&#30896;&#25758;&#35770;&#25991;\&#26080;&#37327;&#32434;&#21442;&#25968;&#35774;&#35745;2%20(&#33258;&#21160;&#20445;&#23384;&#30340;)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7609561752988E-2"/>
          <c:y val="4.0858357534205601E-2"/>
          <c:w val="0.87467783671474797"/>
          <c:h val="0.82190695910137701"/>
        </c:manualLayout>
      </c:layout>
      <c:scatterChart>
        <c:scatterStyle val="lineMarker"/>
        <c:varyColors val="0"/>
        <c:ser>
          <c:idx val="0"/>
          <c:order val="0"/>
          <c:tx>
            <c:strRef>
              <c:f>临界点拟合曲线!$G$125</c:f>
              <c:strCache>
                <c:ptCount val="1"/>
                <c:pt idx="0">
                  <c:v>反弹临界点，接触角168.4-91.4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临界点拟合曲线!$F$126:$F$130</c:f>
              <c:numCache>
                <c:formatCode>General</c:formatCode>
                <c:ptCount val="5"/>
                <c:pt idx="0">
                  <c:v>9.6500000000000006E-3</c:v>
                </c:pt>
                <c:pt idx="1">
                  <c:v>2.1600000000000001E-2</c:v>
                </c:pt>
                <c:pt idx="2">
                  <c:v>4.8300000000000003E-2</c:v>
                </c:pt>
                <c:pt idx="3">
                  <c:v>0.108</c:v>
                </c:pt>
                <c:pt idx="4">
                  <c:v>0.24199999999999999</c:v>
                </c:pt>
              </c:numCache>
            </c:numRef>
          </c:xVal>
          <c:yVal>
            <c:numRef>
              <c:f>临界点拟合曲线!$G$126:$G$130</c:f>
              <c:numCache>
                <c:formatCode>General</c:formatCode>
                <c:ptCount val="5"/>
                <c:pt idx="0">
                  <c:v>377.12884615384598</c:v>
                </c:pt>
                <c:pt idx="1">
                  <c:v>175.99346153846199</c:v>
                </c:pt>
                <c:pt idx="2">
                  <c:v>84.8539903846154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17-4F89-9D2B-B5D4FB203677}"/>
            </c:ext>
          </c:extLst>
        </c:ser>
        <c:ser>
          <c:idx val="1"/>
          <c:order val="1"/>
          <c:tx>
            <c:strRef>
              <c:f>临界点拟合曲线!$H$125</c:f>
              <c:strCache>
                <c:ptCount val="1"/>
                <c:pt idx="0">
                  <c:v>液滴完整临界点，接触角168.4-91.4，粘度0.00104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power"/>
            <c:dispRSqr val="0"/>
            <c:dispEq val="0"/>
          </c:trendline>
          <c:xVal>
            <c:numRef>
              <c:f>临界点拟合曲线!$F$126:$F$130</c:f>
              <c:numCache>
                <c:formatCode>General</c:formatCode>
                <c:ptCount val="5"/>
                <c:pt idx="0">
                  <c:v>9.6500000000000006E-3</c:v>
                </c:pt>
                <c:pt idx="1">
                  <c:v>2.1600000000000001E-2</c:v>
                </c:pt>
                <c:pt idx="2">
                  <c:v>4.8300000000000003E-2</c:v>
                </c:pt>
                <c:pt idx="3">
                  <c:v>0.108</c:v>
                </c:pt>
                <c:pt idx="4">
                  <c:v>0.24199999999999999</c:v>
                </c:pt>
              </c:numCache>
            </c:numRef>
          </c:xVal>
          <c:yVal>
            <c:numRef>
              <c:f>临界点拟合曲线!$H$126:$H$130</c:f>
              <c:numCache>
                <c:formatCode>General</c:formatCode>
                <c:ptCount val="5"/>
                <c:pt idx="0">
                  <c:v>471.41105769230802</c:v>
                </c:pt>
                <c:pt idx="1">
                  <c:v>241.86529999999999</c:v>
                </c:pt>
                <c:pt idx="2">
                  <c:v>133.69999999999999</c:v>
                </c:pt>
                <c:pt idx="3">
                  <c:v>44</c:v>
                </c:pt>
                <c:pt idx="4">
                  <c:v>26.18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17-4F89-9D2B-B5D4FB203677}"/>
            </c:ext>
          </c:extLst>
        </c:ser>
        <c:ser>
          <c:idx val="2"/>
          <c:order val="2"/>
          <c:tx>
            <c:strRef>
              <c:f>临界点拟合曲线!$I$125</c:f>
              <c:strCache>
                <c:ptCount val="1"/>
                <c:pt idx="0">
                  <c:v>成膜临界点，168.4-91.4，粘度0.00104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dash"/>
              </a:ln>
              <a:effectLst/>
            </c:spPr>
            <c:trendlineType val="power"/>
            <c:dispRSqr val="0"/>
            <c:dispEq val="0"/>
          </c:trendline>
          <c:xVal>
            <c:numRef>
              <c:f>临界点拟合曲线!$F$126:$F$130</c:f>
              <c:numCache>
                <c:formatCode>General</c:formatCode>
                <c:ptCount val="5"/>
                <c:pt idx="0">
                  <c:v>9.6500000000000006E-3</c:v>
                </c:pt>
                <c:pt idx="1">
                  <c:v>2.1600000000000001E-2</c:v>
                </c:pt>
                <c:pt idx="2">
                  <c:v>4.8300000000000003E-2</c:v>
                </c:pt>
                <c:pt idx="3">
                  <c:v>0.108</c:v>
                </c:pt>
                <c:pt idx="4">
                  <c:v>0.24199999999999999</c:v>
                </c:pt>
              </c:numCache>
            </c:numRef>
          </c:xVal>
          <c:yVal>
            <c:numRef>
              <c:f>临界点拟合曲线!$I$126:$I$130</c:f>
              <c:numCache>
                <c:formatCode>General</c:formatCode>
                <c:ptCount val="5"/>
                <c:pt idx="0">
                  <c:v>686.37450000000001</c:v>
                </c:pt>
                <c:pt idx="1">
                  <c:v>303.96584999999999</c:v>
                </c:pt>
                <c:pt idx="2">
                  <c:v>153.22626666666699</c:v>
                </c:pt>
                <c:pt idx="3">
                  <c:v>71.780190384615395</c:v>
                </c:pt>
                <c:pt idx="4">
                  <c:v>29.265973619653799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817-4F89-9D2B-B5D4FB203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479152"/>
        <c:axId val="359479568"/>
      </c:scatterChart>
      <c:valAx>
        <c:axId val="359479152"/>
        <c:scaling>
          <c:logBase val="2"/>
          <c:orientation val="minMax"/>
          <c:max val="0.3"/>
          <c:min val="8.9999999999999993E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zh-CN" altLang="en-US" sz="11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奥内佐格数，</a:t>
                </a:r>
                <a:r>
                  <a:rPr lang="en-US" altLang="zh-CN" sz="11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Oh</a:t>
                </a:r>
                <a:endParaRPr lang="zh-CN" altLang="en-U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59479568"/>
        <c:crosses val="autoZero"/>
        <c:crossBetween val="midCat"/>
      </c:valAx>
      <c:valAx>
        <c:axId val="359479568"/>
        <c:scaling>
          <c:logBase val="2"/>
          <c:orientation val="minMax"/>
          <c:max val="800"/>
          <c:min val="2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zh-CN" alt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雷诺数，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endParaRPr lang="zh-CN" alt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94089517158501101"/>
              <c:y val="0.319470375138468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59479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dirty="0"/>
              <a:t>Splashing </a:t>
            </a:r>
            <a:r>
              <a:rPr lang="zh-CN" altLang="en-US" dirty="0"/>
              <a:t>临界点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5129976788970498E-2"/>
          <c:y val="5.2896475845090697E-2"/>
          <c:w val="0.90952448376833805"/>
          <c:h val="0.66817695310800596"/>
        </c:manualLayout>
      </c:layout>
      <c:scatterChart>
        <c:scatterStyle val="lineMarker"/>
        <c:varyColors val="0"/>
        <c:ser>
          <c:idx val="5"/>
          <c:order val="0"/>
          <c:tx>
            <c:strRef>
              <c:f>论文接触角影响边界作图!$AI$3</c:f>
              <c:strCache>
                <c:ptCount val="1"/>
                <c:pt idx="0">
                  <c:v>成膜临界点，168.4-91.4，粘度0.00104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noFill/>
              <a:ln w="15875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论文接触角影响边界作图!$AI$4:$AI$20</c:f>
              <c:numCache>
                <c:formatCode>General</c:formatCode>
                <c:ptCount val="17"/>
                <c:pt idx="0">
                  <c:v>2.8365611403490898</c:v>
                </c:pt>
                <c:pt idx="3">
                  <c:v>2.4828247941691099</c:v>
                </c:pt>
                <c:pt idx="5">
                  <c:v>2.1853332201959201</c:v>
                </c:pt>
                <c:pt idx="7">
                  <c:v>1.8560046058902</c:v>
                </c:pt>
                <c:pt idx="8">
                  <c:v>1.4663629767881301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6D-409A-87DD-9E6604555FEC}"/>
            </c:ext>
          </c:extLst>
        </c:ser>
        <c:ser>
          <c:idx val="6"/>
          <c:order val="1"/>
          <c:tx>
            <c:strRef>
              <c:f>论文接触角影响边界作图!$AJ$3</c:f>
              <c:strCache>
                <c:ptCount val="1"/>
                <c:pt idx="0">
                  <c:v>成膜临界点，接触角168.4-91.4，粘度0.0052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noFill/>
              <a:ln w="15875">
                <a:solidFill>
                  <a:srgbClr val="0070C0"/>
                </a:solidFill>
              </a:ln>
              <a:effectLst/>
            </c:spPr>
          </c:marker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论文接触角影响边界作图!$AJ$4:$AJ$20</c:f>
              <c:numCache>
                <c:formatCode>General</c:formatCode>
                <c:ptCount val="17"/>
                <c:pt idx="5">
                  <c:v>2.1694063642521102</c:v>
                </c:pt>
                <c:pt idx="7">
                  <c:v>1.9684829485539399</c:v>
                </c:pt>
                <c:pt idx="8">
                  <c:v>1.5391710963545999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C6D-409A-87DD-9E6604555FEC}"/>
            </c:ext>
          </c:extLst>
        </c:ser>
        <c:ser>
          <c:idx val="7"/>
          <c:order val="2"/>
          <c:tx>
            <c:strRef>
              <c:f>论文接触角影响边界作图!$AK$3</c:f>
              <c:strCache>
                <c:ptCount val="1"/>
                <c:pt idx="0">
                  <c:v>成膜临界点，接触角90-23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5875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论文接触角影响边界作图!$AK$4:$AK$20</c:f>
              <c:numCache>
                <c:formatCode>General</c:formatCode>
                <c:ptCount val="17"/>
                <c:pt idx="0">
                  <c:v>3.5387011914746198</c:v>
                </c:pt>
                <c:pt idx="5">
                  <c:v>2.4665488991915199</c:v>
                </c:pt>
                <c:pt idx="7">
                  <c:v>1.9668359855034101</c:v>
                </c:pt>
                <c:pt idx="8">
                  <c:v>1.6207062477957099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C6D-409A-87DD-9E6604555FEC}"/>
            </c:ext>
          </c:extLst>
        </c:ser>
        <c:ser>
          <c:idx val="8"/>
          <c:order val="3"/>
          <c:tx>
            <c:strRef>
              <c:f>论文接触角影响边界作图!$AL$3</c:f>
              <c:strCache>
                <c:ptCount val="1"/>
                <c:pt idx="0">
                  <c:v>成膜临界点，接触角62-17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noFill/>
              <a:ln w="1587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B05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论文接触角影响边界作图!$AL$4:$AL$20</c:f>
              <c:numCache>
                <c:formatCode>General</c:formatCode>
                <c:ptCount val="17"/>
                <c:pt idx="2">
                  <c:v>3.42672743203069</c:v>
                </c:pt>
                <c:pt idx="4">
                  <c:v>2.8952485149884302</c:v>
                </c:pt>
                <c:pt idx="6">
                  <c:v>2.3560258571931199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C6D-409A-87DD-9E6604555FEC}"/>
            </c:ext>
          </c:extLst>
        </c:ser>
        <c:ser>
          <c:idx val="9"/>
          <c:order val="4"/>
          <c:tx>
            <c:strRef>
              <c:f>论文接触角影响边界作图!$AM$3</c:f>
              <c:strCache>
                <c:ptCount val="1"/>
                <c:pt idx="0">
                  <c:v>成膜临界点，接触角152-15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5875">
                <a:solidFill>
                  <a:srgbClr val="7030A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7030A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论文接触角影响边界作图!$AM$4:$AM$20</c:f>
              <c:numCache>
                <c:formatCode>General</c:formatCode>
                <c:ptCount val="17"/>
                <c:pt idx="2">
                  <c:v>2.7525810114197</c:v>
                </c:pt>
                <c:pt idx="3">
                  <c:v>2.5836683369911402</c:v>
                </c:pt>
                <c:pt idx="6">
                  <c:v>2.0476520209342999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C6D-409A-87DD-9E6604555FEC}"/>
            </c:ext>
          </c:extLst>
        </c:ser>
        <c:ser>
          <c:idx val="11"/>
          <c:order val="5"/>
          <c:tx>
            <c:strRef>
              <c:f>论文接触角影响边界作图!$AO$3</c:f>
              <c:strCache>
                <c:ptCount val="1"/>
                <c:pt idx="0">
                  <c:v>成膜临界点，接触角25-7.5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rgbClr val="E8800E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E8800E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论文接触角影响边界作图!$AO$4:$AO$20</c:f>
              <c:numCache>
                <c:formatCode>General</c:formatCode>
                <c:ptCount val="17"/>
                <c:pt idx="0">
                  <c:v>3.6910638015597401</c:v>
                </c:pt>
                <c:pt idx="3">
                  <c:v>3.2376711958106399</c:v>
                </c:pt>
                <c:pt idx="5">
                  <c:v>2.65321251377534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C6D-409A-87DD-9E6604555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2389640"/>
        <c:axId val="622387400"/>
      </c:scatterChart>
      <c:valAx>
        <c:axId val="622389640"/>
        <c:scaling>
          <c:orientation val="minMax"/>
          <c:max val="-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log10(Oh)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22387400"/>
        <c:crosses val="autoZero"/>
        <c:crossBetween val="midCat"/>
      </c:valAx>
      <c:valAx>
        <c:axId val="622387400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/>
                  <a:t>log10(Re)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95559836972412004"/>
              <c:y val="0.355388282789671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22389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0567239712926399E-2"/>
          <c:y val="0.78856944082684899"/>
          <c:w val="0.97464600054288897"/>
          <c:h val="0.1996655463142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zh-CN" altLang="en-US"/>
              <a:t>完整临界点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5129976788970498E-2"/>
          <c:y val="5.2896475845090697E-2"/>
          <c:w val="0.90952448376833805"/>
          <c:h val="0.66817695310800596"/>
        </c:manualLayout>
      </c:layout>
      <c:scatterChart>
        <c:scatterStyle val="lineMarker"/>
        <c:varyColors val="0"/>
        <c:ser>
          <c:idx val="0"/>
          <c:order val="0"/>
          <c:tx>
            <c:strRef>
              <c:f>论文接触角影响边界作图!$AD$3</c:f>
              <c:strCache>
                <c:ptCount val="1"/>
                <c:pt idx="0">
                  <c:v>液滴完整临界点，接触角168.4-91.4，粘度0.00104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noFill/>
              <a:ln w="15875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论文接触角影响边界作图!$AD$4:$AD$20</c:f>
              <c:numCache>
                <c:formatCode>General</c:formatCode>
                <c:ptCount val="17"/>
                <c:pt idx="0">
                  <c:v>2.67339976537207</c:v>
                </c:pt>
                <c:pt idx="3">
                  <c:v>2.3835735653461501</c:v>
                </c:pt>
                <c:pt idx="5">
                  <c:v>2.1261314072619801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4C-4CA3-A428-63D55803D8D6}"/>
            </c:ext>
          </c:extLst>
        </c:ser>
        <c:ser>
          <c:idx val="1"/>
          <c:order val="1"/>
          <c:tx>
            <c:strRef>
              <c:f>论文接触角影响边界作图!$AE$3</c:f>
              <c:strCache>
                <c:ptCount val="1"/>
                <c:pt idx="0">
                  <c:v>液滴完整临界点，接触角168.4-91.4，粘度0.0052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noFill/>
              <a:ln w="15875">
                <a:solidFill>
                  <a:srgbClr val="0070C0"/>
                </a:solidFill>
              </a:ln>
              <a:effectLst/>
            </c:spPr>
          </c:marker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论文接触角影响边界作图!$AE$4:$AE$20</c:f>
              <c:numCache>
                <c:formatCode>General</c:formatCode>
                <c:ptCount val="17"/>
                <c:pt idx="5">
                  <c:v>2.08837311334289</c:v>
                </c:pt>
                <c:pt idx="7">
                  <c:v>1.81537184127915</c:v>
                </c:pt>
                <c:pt idx="8">
                  <c:v>1.46932987656112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4C-4CA3-A428-63D55803D8D6}"/>
            </c:ext>
          </c:extLst>
        </c:ser>
        <c:ser>
          <c:idx val="2"/>
          <c:order val="2"/>
          <c:tx>
            <c:strRef>
              <c:f>论文接触角影响边界作图!$AF$3</c:f>
              <c:strCache>
                <c:ptCount val="1"/>
                <c:pt idx="0">
                  <c:v>液滴完整临界点，接触角90-23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5875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论文接触角影响边界作图!$AF$4:$AF$20</c:f>
              <c:numCache>
                <c:formatCode>General</c:formatCode>
                <c:ptCount val="17"/>
                <c:pt idx="0">
                  <c:v>2.6112983622964299</c:v>
                </c:pt>
                <c:pt idx="1">
                  <c:v>2.5942185193244498</c:v>
                </c:pt>
                <c:pt idx="5">
                  <c:v>2.11737830473646</c:v>
                </c:pt>
                <c:pt idx="6">
                  <c:v>2.0017860787606501</c:v>
                </c:pt>
                <c:pt idx="7">
                  <c:v>1.6812412373755901</c:v>
                </c:pt>
                <c:pt idx="8">
                  <c:v>1.4874280986539199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44C-4CA3-A428-63D55803D8D6}"/>
            </c:ext>
          </c:extLst>
        </c:ser>
        <c:ser>
          <c:idx val="3"/>
          <c:order val="3"/>
          <c:tx>
            <c:strRef>
              <c:f>论文接触角影响边界作图!$AG$3</c:f>
              <c:strCache>
                <c:ptCount val="1"/>
                <c:pt idx="0">
                  <c:v>液滴完整临界点，接触角62-17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noFill/>
              <a:ln w="1587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B05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论文接触角影响边界作图!$AG$4:$AG$20</c:f>
              <c:numCache>
                <c:formatCode>General</c:formatCode>
                <c:ptCount val="17"/>
                <c:pt idx="2">
                  <c:v>2.40039849330834</c:v>
                </c:pt>
                <c:pt idx="4">
                  <c:v>2.1407611828025801</c:v>
                </c:pt>
                <c:pt idx="6">
                  <c:v>1.9111753709322401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44C-4CA3-A428-63D55803D8D6}"/>
            </c:ext>
          </c:extLst>
        </c:ser>
        <c:ser>
          <c:idx val="4"/>
          <c:order val="4"/>
          <c:tx>
            <c:strRef>
              <c:f>论文接触角影响边界作图!$AH$3</c:f>
              <c:strCache>
                <c:ptCount val="1"/>
                <c:pt idx="0">
                  <c:v>液滴完整临界点，接触角152-15.2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5875">
                <a:solidFill>
                  <a:srgbClr val="7030A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7030A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论文接触角影响边界作图!$AH$4:$AH$20</c:f>
              <c:numCache>
                <c:formatCode>General</c:formatCode>
                <c:ptCount val="17"/>
                <c:pt idx="2">
                  <c:v>2.5184978053863301</c:v>
                </c:pt>
                <c:pt idx="3">
                  <c:v>2.3546410027476599</c:v>
                </c:pt>
                <c:pt idx="5">
                  <c:v>2.11737830473646</c:v>
                </c:pt>
                <c:pt idx="6">
                  <c:v>1.98475273946187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44C-4CA3-A428-63D55803D8D6}"/>
            </c:ext>
          </c:extLst>
        </c:ser>
        <c:ser>
          <c:idx val="12"/>
          <c:order val="5"/>
          <c:tx>
            <c:strRef>
              <c:f>论文接触角影响边界作图!$AP$3</c:f>
              <c:strCache>
                <c:ptCount val="1"/>
                <c:pt idx="0">
                  <c:v>液滴完整临界点，接触角25-7.5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rgbClr val="F0851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E8800E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论文接触角影响边界作图!$AP$4:$AP$20</c:f>
              <c:numCache>
                <c:formatCode>General</c:formatCode>
                <c:ptCount val="17"/>
                <c:pt idx="0">
                  <c:v>2.5575072019056599</c:v>
                </c:pt>
                <c:pt idx="3">
                  <c:v>2.2376711958106399</c:v>
                </c:pt>
                <c:pt idx="5">
                  <c:v>1.9733232776810901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44C-4CA3-A428-63D55803D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2389640"/>
        <c:axId val="622387400"/>
      </c:scatterChart>
      <c:valAx>
        <c:axId val="622389640"/>
        <c:scaling>
          <c:orientation val="minMax"/>
          <c:max val="-0.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log10(</a:t>
                </a:r>
                <a:r>
                  <a:rPr lang="en-US" i="1" dirty="0"/>
                  <a:t>Oh</a:t>
                </a:r>
                <a:r>
                  <a:rPr lang="en-US" dirty="0"/>
                  <a:t>)</a:t>
                </a:r>
                <a:endParaRPr lang="zh-C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22387400"/>
        <c:crosses val="autoZero"/>
        <c:crossBetween val="midCat"/>
      </c:valAx>
      <c:valAx>
        <c:axId val="622387400"/>
        <c:scaling>
          <c:orientation val="minMax"/>
          <c:min val="1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dirty="0"/>
                  <a:t>log10(</a:t>
                </a:r>
                <a:r>
                  <a:rPr lang="en-US" altLang="zh-CN" i="1" dirty="0"/>
                  <a:t>Re</a:t>
                </a:r>
                <a:r>
                  <a:rPr lang="en-US" altLang="zh-CN" dirty="0"/>
                  <a:t>)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0.95559836972412004"/>
              <c:y val="0.355388282789671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22389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5692187724026098E-2"/>
          <c:y val="0.79083530906585098"/>
          <c:w val="0.93416374792615797"/>
          <c:h val="0.198304397492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zh-CN" altLang="en-US" dirty="0"/>
              <a:t>反弹临界点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5129976788970498E-2"/>
          <c:y val="5.2896475845090697E-2"/>
          <c:w val="0.90952448376833805"/>
          <c:h val="0.66817695310800596"/>
        </c:manualLayout>
      </c:layout>
      <c:scatterChart>
        <c:scatterStyle val="lineMarker"/>
        <c:varyColors val="0"/>
        <c:ser>
          <c:idx val="13"/>
          <c:order val="0"/>
          <c:tx>
            <c:strRef>
              <c:f>论文接触角影响边界作图!$AQ$3</c:f>
              <c:strCache>
                <c:ptCount val="1"/>
                <c:pt idx="0">
                  <c:v>反弹，接触角80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15875">
                <a:solidFill>
                  <a:srgbClr val="666699"/>
                </a:solidFill>
              </a:ln>
              <a:effectLst/>
            </c:spPr>
          </c:marker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论文接触角影响边界作图!$AQ$4:$AQ$20</c:f>
              <c:numCache>
                <c:formatCode>General</c:formatCode>
                <c:ptCount val="17"/>
                <c:pt idx="12">
                  <c:v>2.34240654633065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D9-4D23-876E-6BD39D4A6138}"/>
            </c:ext>
          </c:extLst>
        </c:ser>
        <c:ser>
          <c:idx val="14"/>
          <c:order val="1"/>
          <c:tx>
            <c:strRef>
              <c:f>论文接触角影响边界作图!$AR$3</c:f>
              <c:strCache>
                <c:ptCount val="1"/>
                <c:pt idx="0">
                  <c:v>反弹，接触角90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15875">
                <a:solidFill>
                  <a:srgbClr val="CC00CC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>
                    <a:lumMod val="80000"/>
                    <a:lumOff val="2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>
                    <a:lumMod val="80000"/>
                    <a:lumOff val="2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论文接触角影响边界作图!$AR$4:$AR$20</c:f>
              <c:numCache>
                <c:formatCode>General</c:formatCode>
                <c:ptCount val="17"/>
                <c:pt idx="12">
                  <c:v>2.40039849330834</c:v>
                </c:pt>
                <c:pt idx="13">
                  <c:v>2.1256974363666998</c:v>
                </c:pt>
                <c:pt idx="15">
                  <c:v>1.9744297610360599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2D9-4D23-876E-6BD39D4A6138}"/>
            </c:ext>
          </c:extLst>
        </c:ser>
        <c:ser>
          <c:idx val="15"/>
          <c:order val="2"/>
          <c:tx>
            <c:strRef>
              <c:f>论文接触角影响边界作图!$AS$3</c:f>
              <c:strCache>
                <c:ptCount val="1"/>
                <c:pt idx="0">
                  <c:v>反弹，接触角100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5"/>
            <c:spPr>
              <a:noFill/>
              <a:ln w="15875">
                <a:solidFill>
                  <a:srgbClr val="996633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99663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4">
                    <a:lumMod val="80000"/>
                    <a:lumOff val="2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论文接触角影响边界作图!$AS$4:$AS$20</c:f>
              <c:numCache>
                <c:formatCode>General</c:formatCode>
                <c:ptCount val="17"/>
                <c:pt idx="12">
                  <c:v>2.40039849330834</c:v>
                </c:pt>
                <c:pt idx="13">
                  <c:v>2.1740021159412599</c:v>
                </c:pt>
                <c:pt idx="15">
                  <c:v>1.9744297610360599</c:v>
                </c:pt>
                <c:pt idx="16">
                  <c:v>1.84509804001426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2D9-4D23-876E-6BD39D4A6138}"/>
            </c:ext>
          </c:extLst>
        </c:ser>
        <c:ser>
          <c:idx val="16"/>
          <c:order val="3"/>
          <c:tx>
            <c:strRef>
              <c:f>论文接触角影响边界作图!$AT$3</c:f>
              <c:strCache>
                <c:ptCount val="1"/>
                <c:pt idx="0">
                  <c:v>反弹，接触角120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noFill/>
              <a:ln w="1587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B05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论文接触角影响边界作图!$AT$4:$AT$20</c:f>
              <c:numCache>
                <c:formatCode>General</c:formatCode>
                <c:ptCount val="17"/>
                <c:pt idx="12">
                  <c:v>2.4515510157557201</c:v>
                </c:pt>
                <c:pt idx="13">
                  <c:v>2.1852831263509498</c:v>
                </c:pt>
                <c:pt idx="15">
                  <c:v>2.0536110070836799</c:v>
                </c:pt>
                <c:pt idx="16">
                  <c:v>1.8952485149884299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2D9-4D23-876E-6BD39D4A6138}"/>
            </c:ext>
          </c:extLst>
        </c:ser>
        <c:ser>
          <c:idx val="17"/>
          <c:order val="4"/>
          <c:tx>
            <c:strRef>
              <c:f>论文接触角影响边界作图!$AU$3</c:f>
              <c:strCache>
                <c:ptCount val="1"/>
                <c:pt idx="0">
                  <c:v>反弹，接触角151.2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1587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论文接触角影响边界作图!$AU$4:$AU$20</c:f>
              <c:numCache>
                <c:formatCode>General</c:formatCode>
                <c:ptCount val="17"/>
                <c:pt idx="12">
                  <c:v>2.5387011914746198</c:v>
                </c:pt>
                <c:pt idx="13">
                  <c:v>2.2754597567000401</c:v>
                </c:pt>
                <c:pt idx="15">
                  <c:v>2.1205577967142899</c:v>
                </c:pt>
                <c:pt idx="16">
                  <c:v>1.9444665376586101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2D9-4D23-876E-6BD39D4A6138}"/>
            </c:ext>
          </c:extLst>
        </c:ser>
        <c:ser>
          <c:idx val="18"/>
          <c:order val="5"/>
          <c:tx>
            <c:strRef>
              <c:f>论文接触角影响边界作图!$AV$3</c:f>
              <c:strCache>
                <c:ptCount val="1"/>
                <c:pt idx="0">
                  <c:v>反弹，接触角168.4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5875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论文接触角影响边界作图!$AV$4:$AV$20</c:f>
              <c:numCache>
                <c:formatCode>General</c:formatCode>
                <c:ptCount val="17"/>
                <c:pt idx="12">
                  <c:v>2.57648975236402</c:v>
                </c:pt>
                <c:pt idx="13">
                  <c:v>2.2931885236604699</c:v>
                </c:pt>
                <c:pt idx="15">
                  <c:v>2.1307769618959802</c:v>
                </c:pt>
                <c:pt idx="16">
                  <c:v>1.9444665376586101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2D9-4D23-876E-6BD39D4A6138}"/>
            </c:ext>
          </c:extLst>
        </c:ser>
        <c:ser>
          <c:idx val="19"/>
          <c:order val="6"/>
          <c:tx>
            <c:strRef>
              <c:f>论文接触角影响边界作图!$AW$3</c:f>
              <c:strCache>
                <c:ptCount val="1"/>
                <c:pt idx="0">
                  <c:v>反弹，接触角168.4-91.4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noFill/>
              <a:ln w="15875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论文接触角影响边界作图!$AW$4:$AW$20</c:f>
              <c:numCache>
                <c:formatCode>General</c:formatCode>
                <c:ptCount val="17"/>
                <c:pt idx="12">
                  <c:v>2.57648975236402</c:v>
                </c:pt>
                <c:pt idx="14">
                  <c:v>2.2454965333225898</c:v>
                </c:pt>
                <c:pt idx="16">
                  <c:v>1.92867227047538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2D9-4D23-876E-6BD39D4A61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2389640"/>
        <c:axId val="622387400"/>
      </c:scatterChart>
      <c:valAx>
        <c:axId val="622389640"/>
        <c:scaling>
          <c:orientation val="minMax"/>
          <c:max val="-1.100000000000000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log10(</a:t>
                </a:r>
                <a:r>
                  <a:rPr lang="en-US" i="1" dirty="0"/>
                  <a:t>Oh</a:t>
                </a:r>
                <a:r>
                  <a:rPr lang="en-US" dirty="0"/>
                  <a:t>)</a:t>
                </a:r>
                <a:endParaRPr lang="zh-C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22387400"/>
        <c:crosses val="autoZero"/>
        <c:crossBetween val="midCat"/>
      </c:valAx>
      <c:valAx>
        <c:axId val="622387400"/>
        <c:scaling>
          <c:orientation val="minMax"/>
          <c:min val="1.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dirty="0"/>
                  <a:t>log10(</a:t>
                </a:r>
                <a:r>
                  <a:rPr lang="en-US" altLang="zh-CN" i="1" dirty="0"/>
                  <a:t>Re</a:t>
                </a:r>
                <a:r>
                  <a:rPr lang="en-US" altLang="zh-CN" dirty="0"/>
                  <a:t>)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0.95559836972412004"/>
              <c:y val="0.355388282789671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22389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55093938560421E-2"/>
          <c:y val="0.82944336992257195"/>
          <c:w val="0.96068999404614797"/>
          <c:h val="0.152896901256503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破裂临界条件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47441629408843E-2"/>
          <c:y val="7.9076690756121198E-2"/>
          <c:w val="0.91886736214605103"/>
          <c:h val="0.581948009923417"/>
        </c:manualLayout>
      </c:layout>
      <c:scatterChart>
        <c:scatterStyle val="lineMarker"/>
        <c:varyColors val="0"/>
        <c:ser>
          <c:idx val="0"/>
          <c:order val="0"/>
          <c:tx>
            <c:strRef>
              <c:f>临界点拟合曲线!$U$6</c:f>
              <c:strCache>
                <c:ptCount val="1"/>
                <c:pt idx="0">
                  <c:v>液滴完整临界点，接触角168.4-91.4，粘度0.00104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临界点拟合曲线!$U$7:$U$31</c:f>
              <c:numCache>
                <c:formatCode>General</c:formatCode>
                <c:ptCount val="25"/>
                <c:pt idx="0">
                  <c:v>471.41105769230802</c:v>
                </c:pt>
                <c:pt idx="6">
                  <c:v>241.86529999999999</c:v>
                </c:pt>
                <c:pt idx="8">
                  <c:v>133.69999999999999</c:v>
                </c:pt>
                <c:pt idx="16">
                  <c:v>44</c:v>
                </c:pt>
                <c:pt idx="19">
                  <c:v>26.18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30-4F62-A7D4-279CFCA9F620}"/>
            </c:ext>
          </c:extLst>
        </c:ser>
        <c:ser>
          <c:idx val="1"/>
          <c:order val="1"/>
          <c:tx>
            <c:strRef>
              <c:f>临界点拟合曲线!$V$6</c:f>
              <c:strCache>
                <c:ptCount val="1"/>
                <c:pt idx="0">
                  <c:v>液滴完整临界点，接触角168.4-91.4，粘度0.0052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临界点拟合曲线!$V$7:$V$31</c:f>
              <c:numCache>
                <c:formatCode>General</c:formatCode>
                <c:ptCount val="25"/>
                <c:pt idx="9">
                  <c:v>122.566875</c:v>
                </c:pt>
                <c:pt idx="17">
                  <c:v>65.369</c:v>
                </c:pt>
                <c:pt idx="20">
                  <c:v>29.4665897435898</c:v>
                </c:pt>
                <c:pt idx="22">
                  <c:v>11.643333333333301</c:v>
                </c:pt>
                <c:pt idx="23">
                  <c:v>22.4</c:v>
                </c:pt>
                <c:pt idx="24">
                  <c:v>3.4929999999999999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30-4F62-A7D4-279CFCA9F620}"/>
            </c:ext>
          </c:extLst>
        </c:ser>
        <c:ser>
          <c:idx val="2"/>
          <c:order val="2"/>
          <c:tx>
            <c:strRef>
              <c:f>临界点拟合曲线!$W$6</c:f>
              <c:strCache>
                <c:ptCount val="1"/>
                <c:pt idx="0">
                  <c:v>液滴完整临界点，接触角90-23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临界点拟合曲线!$W$7:$W$31</c:f>
              <c:numCache>
                <c:formatCode>General</c:formatCode>
                <c:ptCount val="25"/>
                <c:pt idx="1">
                  <c:v>408.6</c:v>
                </c:pt>
                <c:pt idx="2">
                  <c:v>392.84254807692298</c:v>
                </c:pt>
                <c:pt idx="10">
                  <c:v>131.03228205128201</c:v>
                </c:pt>
                <c:pt idx="13">
                  <c:v>100.412106666667</c:v>
                </c:pt>
                <c:pt idx="17">
                  <c:v>48</c:v>
                </c:pt>
                <c:pt idx="20">
                  <c:v>30.720487179487201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730-4F62-A7D4-279CFCA9F620}"/>
            </c:ext>
          </c:extLst>
        </c:ser>
        <c:ser>
          <c:idx val="3"/>
          <c:order val="3"/>
          <c:tx>
            <c:strRef>
              <c:f>临界点拟合曲线!$X$6</c:f>
              <c:strCache>
                <c:ptCount val="1"/>
                <c:pt idx="0">
                  <c:v>液滴完整临界点，接触角62-17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临界点拟合曲线!$X$7:$X$31</c:f>
              <c:numCache>
                <c:formatCode>General</c:formatCode>
                <c:ptCount val="25"/>
                <c:pt idx="4">
                  <c:v>251.41923076923101</c:v>
                </c:pt>
                <c:pt idx="7">
                  <c:v>138.28057692307701</c:v>
                </c:pt>
                <c:pt idx="14">
                  <c:v>81.503333333333302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730-4F62-A7D4-279CFCA9F620}"/>
            </c:ext>
          </c:extLst>
        </c:ser>
        <c:ser>
          <c:idx val="4"/>
          <c:order val="4"/>
          <c:tx>
            <c:strRef>
              <c:f>临界点拟合曲线!$Y$6</c:f>
              <c:strCache>
                <c:ptCount val="1"/>
                <c:pt idx="0">
                  <c:v>液滴完整临界点，接触角152-15.2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临界点拟合曲线!$Y$7:$Y$31</c:f>
              <c:numCache>
                <c:formatCode>General</c:formatCode>
                <c:ptCount val="25"/>
                <c:pt idx="4">
                  <c:v>329.98774038461499</c:v>
                </c:pt>
                <c:pt idx="6">
                  <c:v>226.277307692308</c:v>
                </c:pt>
                <c:pt idx="11">
                  <c:v>131.03228205128201</c:v>
                </c:pt>
                <c:pt idx="14">
                  <c:v>96.550102564102602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730-4F62-A7D4-279CFCA9F620}"/>
            </c:ext>
          </c:extLst>
        </c:ser>
        <c:ser>
          <c:idx val="5"/>
          <c:order val="5"/>
          <c:tx>
            <c:strRef>
              <c:f>临界点拟合曲线!$Z$6</c:f>
              <c:strCache>
                <c:ptCount val="1"/>
                <c:pt idx="0">
                  <c:v>成膜临界点，168.4-91.4，粘度0.00104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dash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0.25898519466519299"/>
                  <c:y val="-0.256276098338037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zh-CN" sz="9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baseline="0">
                        <a:solidFill>
                          <a:srgbClr val="0070C0"/>
                        </a:solidFill>
                      </a:rPr>
                      <a:t>y = 7.9152x</a:t>
                    </a:r>
                    <a:r>
                      <a:rPr lang="en-US" altLang="zh-CN" baseline="30000">
                        <a:solidFill>
                          <a:srgbClr val="0070C0"/>
                        </a:solidFill>
                      </a:rPr>
                      <a:t>-0.963</a:t>
                    </a:r>
                    <a:r>
                      <a:rPr lang="en-US" altLang="zh-CN" baseline="0">
                        <a:solidFill>
                          <a:srgbClr val="0070C0"/>
                        </a:solidFill>
                      </a:rPr>
                      <a:t/>
                    </a:r>
                    <a:br>
                      <a:rPr lang="en-US" altLang="zh-CN" baseline="0">
                        <a:solidFill>
                          <a:srgbClr val="0070C0"/>
                        </a:solidFill>
                      </a:rPr>
                    </a:br>
                    <a:r>
                      <a:rPr lang="en-US" altLang="zh-CN" baseline="0">
                        <a:solidFill>
                          <a:srgbClr val="0070C0"/>
                        </a:solidFill>
                      </a:rPr>
                      <a:t>R² = 0.9981</a:t>
                    </a:r>
                    <a:endParaRPr lang="en-US" altLang="zh-CN">
                      <a:solidFill>
                        <a:srgbClr val="0070C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临界点拟合曲线!$Z$7:$Z$31</c:f>
              <c:numCache>
                <c:formatCode>General</c:formatCode>
                <c:ptCount val="25"/>
                <c:pt idx="0">
                  <c:v>686.37450000000001</c:v>
                </c:pt>
                <c:pt idx="6">
                  <c:v>303.96584999999999</c:v>
                </c:pt>
                <c:pt idx="8">
                  <c:v>153.22626666666699</c:v>
                </c:pt>
                <c:pt idx="16">
                  <c:v>71.780190384615395</c:v>
                </c:pt>
                <c:pt idx="19">
                  <c:v>29.265973619653799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730-4F62-A7D4-279CFCA9F620}"/>
            </c:ext>
          </c:extLst>
        </c:ser>
        <c:ser>
          <c:idx val="6"/>
          <c:order val="6"/>
          <c:tx>
            <c:strRef>
              <c:f>临界点拟合曲线!$AA$6</c:f>
              <c:strCache>
                <c:ptCount val="1"/>
                <c:pt idx="0">
                  <c:v>成膜临界点，接触角168.4-91.4，粘度0.0052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临界点拟合曲线!$AA$7:$AA$31</c:f>
              <c:numCache>
                <c:formatCode>General</c:formatCode>
                <c:ptCount val="25"/>
                <c:pt idx="9">
                  <c:v>147.70879807692299</c:v>
                </c:pt>
                <c:pt idx="17">
                  <c:v>93</c:v>
                </c:pt>
                <c:pt idx="20">
                  <c:v>34.607569230769201</c:v>
                </c:pt>
                <c:pt idx="22">
                  <c:v>34.93</c:v>
                </c:pt>
                <c:pt idx="23">
                  <c:v>55</c:v>
                </c:pt>
                <c:pt idx="24">
                  <c:v>34.93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730-4F62-A7D4-279CFCA9F620}"/>
            </c:ext>
          </c:extLst>
        </c:ser>
        <c:ser>
          <c:idx val="7"/>
          <c:order val="7"/>
          <c:tx>
            <c:strRef>
              <c:f>临界点拟合曲线!$AB$6</c:f>
              <c:strCache>
                <c:ptCount val="1"/>
                <c:pt idx="0">
                  <c:v>成膜临界点，接触角90-23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dash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0.40949890863730698"/>
                  <c:y val="-0.4351599571333830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临界点拟合曲线!$AB$7:$AB$31</c:f>
              <c:numCache>
                <c:formatCode>General</c:formatCode>
                <c:ptCount val="25"/>
                <c:pt idx="3">
                  <c:v>3457.0144230769201</c:v>
                </c:pt>
                <c:pt idx="12">
                  <c:v>292.78505128205097</c:v>
                </c:pt>
                <c:pt idx="18">
                  <c:v>92.647986538461595</c:v>
                </c:pt>
                <c:pt idx="21">
                  <c:v>41.754784615384601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730-4F62-A7D4-279CFCA9F620}"/>
            </c:ext>
          </c:extLst>
        </c:ser>
        <c:ser>
          <c:idx val="8"/>
          <c:order val="8"/>
          <c:tx>
            <c:strRef>
              <c:f>临界点拟合曲线!$AC$6</c:f>
              <c:strCache>
                <c:ptCount val="1"/>
                <c:pt idx="0">
                  <c:v>成膜临界点，接触角62-17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B050"/>
                </a:solidFill>
                <a:prstDash val="dash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0.44369562445177102"/>
                  <c:y val="-0.50900727408973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zh-CN" sz="9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baseline="0">
                        <a:solidFill>
                          <a:srgbClr val="00B050"/>
                        </a:solidFill>
                      </a:rPr>
                      <a:t>y = 3.8543x</a:t>
                    </a:r>
                    <a:r>
                      <a:rPr lang="en-US" altLang="zh-CN" baseline="30000">
                        <a:solidFill>
                          <a:srgbClr val="00B050"/>
                        </a:solidFill>
                      </a:rPr>
                      <a:t>-1.53</a:t>
                    </a:r>
                    <a:r>
                      <a:rPr lang="en-US" altLang="zh-CN" baseline="0">
                        <a:solidFill>
                          <a:srgbClr val="00B050"/>
                        </a:solidFill>
                      </a:rPr>
                      <a:t/>
                    </a:r>
                    <a:br>
                      <a:rPr lang="en-US" altLang="zh-CN" baseline="0">
                        <a:solidFill>
                          <a:srgbClr val="00B050"/>
                        </a:solidFill>
                      </a:rPr>
                    </a:br>
                    <a:r>
                      <a:rPr lang="en-US" altLang="zh-CN" baseline="0">
                        <a:solidFill>
                          <a:srgbClr val="00B050"/>
                        </a:solidFill>
                      </a:rPr>
                      <a:t>R² = 1</a:t>
                    </a:r>
                    <a:endParaRPr lang="en-US" altLang="zh-CN">
                      <a:solidFill>
                        <a:srgbClr val="00B05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临界点拟合曲线!$AC$7:$AC$31</c:f>
              <c:numCache>
                <c:formatCode>General</c:formatCode>
                <c:ptCount val="25"/>
                <c:pt idx="5">
                  <c:v>2671.3293269230799</c:v>
                </c:pt>
                <c:pt idx="7">
                  <c:v>785.68509615384596</c:v>
                </c:pt>
                <c:pt idx="15">
                  <c:v>227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730-4F62-A7D4-279CFCA9F620}"/>
            </c:ext>
          </c:extLst>
        </c:ser>
        <c:ser>
          <c:idx val="9"/>
          <c:order val="9"/>
          <c:tx>
            <c:strRef>
              <c:f>临界点拟合曲线!$AD$6</c:f>
              <c:strCache>
                <c:ptCount val="1"/>
                <c:pt idx="0">
                  <c:v>成膜临界点，接触角152-15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7030A0"/>
                </a:solidFill>
                <a:prstDash val="dash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0.36334136968585901"/>
                  <c:y val="-0.32909840611787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zh-CN" sz="9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baseline="0">
                        <a:solidFill>
                          <a:srgbClr val="7030A0"/>
                        </a:solidFill>
                      </a:rPr>
                      <a:t>y = 7.4872x</a:t>
                    </a:r>
                    <a:r>
                      <a:rPr lang="en-US" altLang="zh-CN" baseline="30000">
                        <a:solidFill>
                          <a:srgbClr val="7030A0"/>
                        </a:solidFill>
                      </a:rPr>
                      <a:t>-1.017</a:t>
                    </a:r>
                    <a:r>
                      <a:rPr lang="en-US" altLang="zh-CN" baseline="0">
                        <a:solidFill>
                          <a:srgbClr val="7030A0"/>
                        </a:solidFill>
                      </a:rPr>
                      <a:t/>
                    </a:r>
                    <a:br>
                      <a:rPr lang="en-US" altLang="zh-CN" baseline="0">
                        <a:solidFill>
                          <a:srgbClr val="7030A0"/>
                        </a:solidFill>
                      </a:rPr>
                    </a:br>
                    <a:r>
                      <a:rPr lang="en-US" altLang="zh-CN" baseline="0">
                        <a:solidFill>
                          <a:srgbClr val="7030A0"/>
                        </a:solidFill>
                      </a:rPr>
                      <a:t>R² = 0.9987</a:t>
                    </a:r>
                    <a:endParaRPr lang="en-US" altLang="zh-CN">
                      <a:solidFill>
                        <a:srgbClr val="7030A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临界点拟合曲线!$AD$7:$AD$31</c:f>
              <c:numCache>
                <c:formatCode>General</c:formatCode>
                <c:ptCount val="25"/>
                <c:pt idx="5">
                  <c:v>565.69326923076903</c:v>
                </c:pt>
                <c:pt idx="6">
                  <c:v>383.414326923077</c:v>
                </c:pt>
                <c:pt idx="15">
                  <c:v>111.596871794872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A730-4F62-A7D4-279CFCA9F620}"/>
            </c:ext>
          </c:extLst>
        </c:ser>
        <c:ser>
          <c:idx val="10"/>
          <c:order val="10"/>
          <c:tx>
            <c:strRef>
              <c:f>临界点拟合曲线!$AE$6</c:f>
              <c:strCache>
                <c:ptCount val="1"/>
                <c:pt idx="0">
                  <c:v>破裂临界点，拟合曲线y=10.156x^(-0.808),R2=0.973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临界点拟合曲线!$AE$7:$AE$31</c:f>
              <c:numCache>
                <c:formatCode>General</c:formatCode>
                <c:ptCount val="25"/>
                <c:pt idx="0">
                  <c:v>431.742322098138</c:v>
                </c:pt>
                <c:pt idx="1">
                  <c:v>431.742322098138</c:v>
                </c:pt>
                <c:pt idx="2">
                  <c:v>431.742322098138</c:v>
                </c:pt>
                <c:pt idx="3">
                  <c:v>431.742322098138</c:v>
                </c:pt>
                <c:pt idx="4">
                  <c:v>321.48945585765102</c:v>
                </c:pt>
                <c:pt idx="5">
                  <c:v>321.48945585765102</c:v>
                </c:pt>
                <c:pt idx="6">
                  <c:v>225.156278224798</c:v>
                </c:pt>
                <c:pt idx="7">
                  <c:v>167.71515112653299</c:v>
                </c:pt>
                <c:pt idx="8">
                  <c:v>117.515028584002</c:v>
                </c:pt>
                <c:pt idx="9">
                  <c:v>117.515028584002</c:v>
                </c:pt>
                <c:pt idx="10">
                  <c:v>117.515028584002</c:v>
                </c:pt>
                <c:pt idx="11">
                  <c:v>117.515028584002</c:v>
                </c:pt>
                <c:pt idx="12">
                  <c:v>117.515028584002</c:v>
                </c:pt>
                <c:pt idx="13">
                  <c:v>87.477109974514093</c:v>
                </c:pt>
                <c:pt idx="14">
                  <c:v>87.477109974514093</c:v>
                </c:pt>
                <c:pt idx="15">
                  <c:v>87.477109974514093</c:v>
                </c:pt>
                <c:pt idx="16">
                  <c:v>61.3361196965256</c:v>
                </c:pt>
                <c:pt idx="17">
                  <c:v>61.3361196965256</c:v>
                </c:pt>
                <c:pt idx="18">
                  <c:v>61.3361196965256</c:v>
                </c:pt>
                <c:pt idx="19">
                  <c:v>31.959492659076101</c:v>
                </c:pt>
                <c:pt idx="20">
                  <c:v>31.959492659076101</c:v>
                </c:pt>
                <c:pt idx="21">
                  <c:v>31.959492659076101</c:v>
                </c:pt>
                <c:pt idx="22">
                  <c:v>17.199578806463801</c:v>
                </c:pt>
                <c:pt idx="23">
                  <c:v>16.708925947294201</c:v>
                </c:pt>
                <c:pt idx="24">
                  <c:v>9.8315615571965296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A730-4F62-A7D4-279CFCA9F620}"/>
            </c:ext>
          </c:extLst>
        </c:ser>
        <c:ser>
          <c:idx val="11"/>
          <c:order val="11"/>
          <c:tx>
            <c:strRef>
              <c:f>临界点拟合曲线!$AF$6</c:f>
              <c:strCache>
                <c:ptCount val="1"/>
                <c:pt idx="0">
                  <c:v>成膜临界点，接触角25-7.5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临界点拟合曲线!$AF$7:$AF$31</c:f>
              <c:numCache>
                <c:formatCode>General</c:formatCode>
                <c:ptCount val="25"/>
                <c:pt idx="3">
                  <c:v>4509.8</c:v>
                </c:pt>
                <c:pt idx="6">
                  <c:v>1728.5072115384601</c:v>
                </c:pt>
                <c:pt idx="10">
                  <c:v>450</c:v>
                </c:pt>
                <c:pt idx="22">
                  <c:v>34.93</c:v>
                </c:pt>
                <c:pt idx="24">
                  <c:v>34.93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A730-4F62-A7D4-279CFCA9F620}"/>
            </c:ext>
          </c:extLst>
        </c:ser>
        <c:ser>
          <c:idx val="12"/>
          <c:order val="12"/>
          <c:tx>
            <c:strRef>
              <c:f>临界点拟合曲线!$AG$6</c:f>
              <c:strCache>
                <c:ptCount val="1"/>
                <c:pt idx="0">
                  <c:v>液滴完整临界点，接触角25-7.5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临界点拟合曲线!$AG$7:$AG$31</c:f>
              <c:numCache>
                <c:formatCode>General</c:formatCode>
                <c:ptCount val="25"/>
                <c:pt idx="3">
                  <c:v>361</c:v>
                </c:pt>
                <c:pt idx="6">
                  <c:v>172.850721153846</c:v>
                </c:pt>
                <c:pt idx="10">
                  <c:v>94.042307692307702</c:v>
                </c:pt>
                <c:pt idx="22">
                  <c:v>11.643333333333301</c:v>
                </c:pt>
                <c:pt idx="24">
                  <c:v>3.4929999999999999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A730-4F62-A7D4-279CFCA9F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688560"/>
        <c:axId val="529686480"/>
      </c:scatterChart>
      <c:valAx>
        <c:axId val="529688560"/>
        <c:scaling>
          <c:logBase val="2"/>
          <c:orientation val="minMax"/>
          <c:max val="1.2"/>
          <c:min val="8.0000000000000002E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Oh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686480"/>
        <c:crosses val="autoZero"/>
        <c:crossBetween val="midCat"/>
      </c:valAx>
      <c:valAx>
        <c:axId val="529686480"/>
        <c:scaling>
          <c:logBase val="10"/>
          <c:orientation val="minMax"/>
          <c:max val="5000"/>
          <c:min val="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688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119721808246103E-3"/>
          <c:y val="0.72678483682690398"/>
          <c:w val="0.99336313959264799"/>
          <c:h val="0.261038603051330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ysClr val="windowText" lastClr="000000"/>
          </a:solidFill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7441629408843E-2"/>
          <c:y val="7.9076690756121198E-2"/>
          <c:w val="0.91886736214605103"/>
          <c:h val="0.82965645301902702"/>
        </c:manualLayout>
      </c:layout>
      <c:scatterChart>
        <c:scatterStyle val="lineMarker"/>
        <c:varyColors val="0"/>
        <c:ser>
          <c:idx val="0"/>
          <c:order val="0"/>
          <c:tx>
            <c:strRef>
              <c:f>临界点拟合曲线!$U$6</c:f>
              <c:strCache>
                <c:ptCount val="1"/>
                <c:pt idx="0">
                  <c:v>液滴完整临界点，接触角168.4-91.4，粘度0.00104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临界点拟合曲线!$U$7:$U$31</c:f>
              <c:numCache>
                <c:formatCode>General</c:formatCode>
                <c:ptCount val="25"/>
                <c:pt idx="0">
                  <c:v>471.41105769230802</c:v>
                </c:pt>
                <c:pt idx="6">
                  <c:v>241.86529999999999</c:v>
                </c:pt>
                <c:pt idx="8">
                  <c:v>133.69999999999999</c:v>
                </c:pt>
                <c:pt idx="16">
                  <c:v>44</c:v>
                </c:pt>
                <c:pt idx="19">
                  <c:v>26.18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353-A94E-F67CF2D50396}"/>
            </c:ext>
          </c:extLst>
        </c:ser>
        <c:ser>
          <c:idx val="1"/>
          <c:order val="1"/>
          <c:tx>
            <c:strRef>
              <c:f>临界点拟合曲线!$V$6</c:f>
              <c:strCache>
                <c:ptCount val="1"/>
                <c:pt idx="0">
                  <c:v>液滴完整临界点，接触角168.4-91.4，粘度0.0052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临界点拟合曲线!$V$7:$V$31</c:f>
              <c:numCache>
                <c:formatCode>General</c:formatCode>
                <c:ptCount val="25"/>
                <c:pt idx="9">
                  <c:v>122.566875</c:v>
                </c:pt>
                <c:pt idx="17">
                  <c:v>65.369</c:v>
                </c:pt>
                <c:pt idx="20">
                  <c:v>29.4665897435898</c:v>
                </c:pt>
                <c:pt idx="22">
                  <c:v>11.643333333333301</c:v>
                </c:pt>
                <c:pt idx="23">
                  <c:v>22.4</c:v>
                </c:pt>
                <c:pt idx="24">
                  <c:v>3.4929999999999999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E5-4353-A94E-F67CF2D50396}"/>
            </c:ext>
          </c:extLst>
        </c:ser>
        <c:ser>
          <c:idx val="2"/>
          <c:order val="2"/>
          <c:tx>
            <c:strRef>
              <c:f>临界点拟合曲线!$W$6</c:f>
              <c:strCache>
                <c:ptCount val="1"/>
                <c:pt idx="0">
                  <c:v>液滴完整临界点，接触角90-23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临界点拟合曲线!$W$7:$W$31</c:f>
              <c:numCache>
                <c:formatCode>General</c:formatCode>
                <c:ptCount val="25"/>
                <c:pt idx="1">
                  <c:v>408.6</c:v>
                </c:pt>
                <c:pt idx="2">
                  <c:v>392.84254807692298</c:v>
                </c:pt>
                <c:pt idx="10">
                  <c:v>131.03228205128201</c:v>
                </c:pt>
                <c:pt idx="13">
                  <c:v>100.412106666667</c:v>
                </c:pt>
                <c:pt idx="17">
                  <c:v>48</c:v>
                </c:pt>
                <c:pt idx="20">
                  <c:v>30.720487179487201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3E5-4353-A94E-F67CF2D50396}"/>
            </c:ext>
          </c:extLst>
        </c:ser>
        <c:ser>
          <c:idx val="3"/>
          <c:order val="3"/>
          <c:tx>
            <c:strRef>
              <c:f>临界点拟合曲线!$X$6</c:f>
              <c:strCache>
                <c:ptCount val="1"/>
                <c:pt idx="0">
                  <c:v>液滴完整临界点，接触角62-17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临界点拟合曲线!$X$7:$X$31</c:f>
              <c:numCache>
                <c:formatCode>General</c:formatCode>
                <c:ptCount val="25"/>
                <c:pt idx="4">
                  <c:v>251.41923076923101</c:v>
                </c:pt>
                <c:pt idx="7">
                  <c:v>138.28057692307701</c:v>
                </c:pt>
                <c:pt idx="14">
                  <c:v>81.503333333333302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3E5-4353-A94E-F67CF2D50396}"/>
            </c:ext>
          </c:extLst>
        </c:ser>
        <c:ser>
          <c:idx val="4"/>
          <c:order val="4"/>
          <c:tx>
            <c:strRef>
              <c:f>临界点拟合曲线!$Y$6</c:f>
              <c:strCache>
                <c:ptCount val="1"/>
                <c:pt idx="0">
                  <c:v>液滴完整临界点，接触角152-15.2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临界点拟合曲线!$Y$7:$Y$31</c:f>
              <c:numCache>
                <c:formatCode>General</c:formatCode>
                <c:ptCount val="25"/>
                <c:pt idx="4">
                  <c:v>329.98774038461499</c:v>
                </c:pt>
                <c:pt idx="6">
                  <c:v>226.277307692308</c:v>
                </c:pt>
                <c:pt idx="11">
                  <c:v>131.03228205128201</c:v>
                </c:pt>
                <c:pt idx="14">
                  <c:v>96.550102564102602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3E5-4353-A94E-F67CF2D50396}"/>
            </c:ext>
          </c:extLst>
        </c:ser>
        <c:ser>
          <c:idx val="5"/>
          <c:order val="5"/>
          <c:tx>
            <c:strRef>
              <c:f>临界点拟合曲线!$Z$6</c:f>
              <c:strCache>
                <c:ptCount val="1"/>
                <c:pt idx="0">
                  <c:v>成膜临界点，168.4-91.4，粘度0.00104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临界点拟合曲线!$Z$7:$Z$31</c:f>
              <c:numCache>
                <c:formatCode>General</c:formatCode>
                <c:ptCount val="25"/>
                <c:pt idx="0">
                  <c:v>686.37450000000001</c:v>
                </c:pt>
                <c:pt idx="6">
                  <c:v>303.96584999999999</c:v>
                </c:pt>
                <c:pt idx="8">
                  <c:v>153.22626666666699</c:v>
                </c:pt>
                <c:pt idx="16">
                  <c:v>71.780190384615395</c:v>
                </c:pt>
                <c:pt idx="19">
                  <c:v>29.265973619653799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3E5-4353-A94E-F67CF2D50396}"/>
            </c:ext>
          </c:extLst>
        </c:ser>
        <c:ser>
          <c:idx val="6"/>
          <c:order val="6"/>
          <c:tx>
            <c:strRef>
              <c:f>临界点拟合曲线!$AA$6</c:f>
              <c:strCache>
                <c:ptCount val="1"/>
                <c:pt idx="0">
                  <c:v>成膜临界点，接触角168.4-91.4，粘度0.0052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临界点拟合曲线!$AA$7:$AA$31</c:f>
              <c:numCache>
                <c:formatCode>General</c:formatCode>
                <c:ptCount val="25"/>
                <c:pt idx="9">
                  <c:v>147.70879807692299</c:v>
                </c:pt>
                <c:pt idx="17">
                  <c:v>93</c:v>
                </c:pt>
                <c:pt idx="20">
                  <c:v>34.607569230769201</c:v>
                </c:pt>
                <c:pt idx="22">
                  <c:v>34.93</c:v>
                </c:pt>
                <c:pt idx="23">
                  <c:v>55</c:v>
                </c:pt>
                <c:pt idx="24">
                  <c:v>34.93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3E5-4353-A94E-F67CF2D50396}"/>
            </c:ext>
          </c:extLst>
        </c:ser>
        <c:ser>
          <c:idx val="7"/>
          <c:order val="7"/>
          <c:tx>
            <c:strRef>
              <c:f>临界点拟合曲线!$AB$6</c:f>
              <c:strCache>
                <c:ptCount val="1"/>
                <c:pt idx="0">
                  <c:v>成膜临界点，接触角90-23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临界点拟合曲线!$AB$7:$AB$31</c:f>
              <c:numCache>
                <c:formatCode>General</c:formatCode>
                <c:ptCount val="25"/>
                <c:pt idx="3">
                  <c:v>3457.0144230769201</c:v>
                </c:pt>
                <c:pt idx="12">
                  <c:v>292.78505128205097</c:v>
                </c:pt>
                <c:pt idx="18">
                  <c:v>92.647986538461595</c:v>
                </c:pt>
                <c:pt idx="21">
                  <c:v>41.754784615384601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3E5-4353-A94E-F67CF2D50396}"/>
            </c:ext>
          </c:extLst>
        </c:ser>
        <c:ser>
          <c:idx val="8"/>
          <c:order val="8"/>
          <c:tx>
            <c:strRef>
              <c:f>临界点拟合曲线!$AC$6</c:f>
              <c:strCache>
                <c:ptCount val="1"/>
                <c:pt idx="0">
                  <c:v>成膜临界点，接触角62-17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临界点拟合曲线!$AC$7:$AC$31</c:f>
              <c:numCache>
                <c:formatCode>General</c:formatCode>
                <c:ptCount val="25"/>
                <c:pt idx="5">
                  <c:v>2671.3293269230799</c:v>
                </c:pt>
                <c:pt idx="7">
                  <c:v>785.68509615384596</c:v>
                </c:pt>
                <c:pt idx="15">
                  <c:v>227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3E5-4353-A94E-F67CF2D50396}"/>
            </c:ext>
          </c:extLst>
        </c:ser>
        <c:ser>
          <c:idx val="9"/>
          <c:order val="9"/>
          <c:tx>
            <c:strRef>
              <c:f>临界点拟合曲线!$AD$6</c:f>
              <c:strCache>
                <c:ptCount val="1"/>
                <c:pt idx="0">
                  <c:v>成膜临界点，接触角152-15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临界点拟合曲线!$AD$7:$AD$31</c:f>
              <c:numCache>
                <c:formatCode>General</c:formatCode>
                <c:ptCount val="25"/>
                <c:pt idx="5">
                  <c:v>565.69326923076903</c:v>
                </c:pt>
                <c:pt idx="6">
                  <c:v>383.414326923077</c:v>
                </c:pt>
                <c:pt idx="15">
                  <c:v>111.596871794872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3E5-4353-A94E-F67CF2D50396}"/>
            </c:ext>
          </c:extLst>
        </c:ser>
        <c:ser>
          <c:idx val="11"/>
          <c:order val="10"/>
          <c:tx>
            <c:strRef>
              <c:f>临界点拟合曲线!$AF$6</c:f>
              <c:strCache>
                <c:ptCount val="1"/>
                <c:pt idx="0">
                  <c:v>成膜临界点，接触角25-7.5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rgbClr val="F0851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临界点拟合曲线!$AF$7:$AF$31</c:f>
              <c:numCache>
                <c:formatCode>General</c:formatCode>
                <c:ptCount val="25"/>
                <c:pt idx="3">
                  <c:v>4509.8</c:v>
                </c:pt>
                <c:pt idx="6">
                  <c:v>1728.5072115384601</c:v>
                </c:pt>
                <c:pt idx="10">
                  <c:v>450</c:v>
                </c:pt>
                <c:pt idx="22">
                  <c:v>34.93</c:v>
                </c:pt>
                <c:pt idx="24">
                  <c:v>34.93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3E5-4353-A94E-F67CF2D50396}"/>
            </c:ext>
          </c:extLst>
        </c:ser>
        <c:ser>
          <c:idx val="12"/>
          <c:order val="11"/>
          <c:tx>
            <c:strRef>
              <c:f>临界点拟合曲线!$AG$6</c:f>
              <c:strCache>
                <c:ptCount val="1"/>
                <c:pt idx="0">
                  <c:v>液滴完整临界点，接触角25-7.5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临界点拟合曲线!$AG$7:$AG$31</c:f>
              <c:numCache>
                <c:formatCode>General</c:formatCode>
                <c:ptCount val="25"/>
                <c:pt idx="3">
                  <c:v>361</c:v>
                </c:pt>
                <c:pt idx="6">
                  <c:v>172.850721153846</c:v>
                </c:pt>
                <c:pt idx="10">
                  <c:v>94.042307692307702</c:v>
                </c:pt>
                <c:pt idx="22">
                  <c:v>11.643333333333301</c:v>
                </c:pt>
                <c:pt idx="24">
                  <c:v>3.4929999999999999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F3E5-4353-A94E-F67CF2D50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688560"/>
        <c:axId val="529686480"/>
      </c:scatterChart>
      <c:valAx>
        <c:axId val="529688560"/>
        <c:scaling>
          <c:logBase val="2"/>
          <c:orientation val="minMax"/>
          <c:max val="1.2"/>
          <c:min val="8.0000000000000002E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奥内佐格数，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Oh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529686480"/>
        <c:crosses val="autoZero"/>
        <c:crossBetween val="midCat"/>
      </c:valAx>
      <c:valAx>
        <c:axId val="529686480"/>
        <c:scaling>
          <c:logBase val="10"/>
          <c:orientation val="minMax"/>
          <c:max val="5000"/>
          <c:min val="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雷诺数，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95391891860970301"/>
              <c:y val="0.409659112737588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529688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ysClr val="windowText" lastClr="000000"/>
          </a:solidFill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7441629408843E-2"/>
          <c:y val="7.9076690756121198E-2"/>
          <c:w val="0.91886736214605103"/>
          <c:h val="0.82965645301902702"/>
        </c:manualLayout>
      </c:layout>
      <c:scatterChart>
        <c:scatterStyle val="lineMarker"/>
        <c:varyColors val="0"/>
        <c:ser>
          <c:idx val="0"/>
          <c:order val="0"/>
          <c:tx>
            <c:strRef>
              <c:f>临界点拟合曲线!$U$6</c:f>
              <c:strCache>
                <c:ptCount val="1"/>
                <c:pt idx="0">
                  <c:v>液滴完整临界点，接触角168.4-91.4，粘度0.00104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临界点拟合曲线!$U$7:$U$31</c:f>
              <c:numCache>
                <c:formatCode>General</c:formatCode>
                <c:ptCount val="25"/>
                <c:pt idx="0">
                  <c:v>471.41105769230802</c:v>
                </c:pt>
                <c:pt idx="6">
                  <c:v>241.86529999999999</c:v>
                </c:pt>
                <c:pt idx="8">
                  <c:v>133.69999999999999</c:v>
                </c:pt>
                <c:pt idx="16">
                  <c:v>44</c:v>
                </c:pt>
                <c:pt idx="19">
                  <c:v>26.18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67-40DB-88CD-60733AD953A1}"/>
            </c:ext>
          </c:extLst>
        </c:ser>
        <c:ser>
          <c:idx val="1"/>
          <c:order val="1"/>
          <c:tx>
            <c:strRef>
              <c:f>临界点拟合曲线!$V$6</c:f>
              <c:strCache>
                <c:ptCount val="1"/>
                <c:pt idx="0">
                  <c:v>液滴完整临界点，接触角168.4-91.4，粘度0.0052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临界点拟合曲线!$V$7:$V$31</c:f>
              <c:numCache>
                <c:formatCode>General</c:formatCode>
                <c:ptCount val="25"/>
                <c:pt idx="9">
                  <c:v>122.566875</c:v>
                </c:pt>
                <c:pt idx="17">
                  <c:v>65.369</c:v>
                </c:pt>
                <c:pt idx="20">
                  <c:v>29.4665897435898</c:v>
                </c:pt>
                <c:pt idx="22">
                  <c:v>11.643333333333301</c:v>
                </c:pt>
                <c:pt idx="23">
                  <c:v>22.4</c:v>
                </c:pt>
                <c:pt idx="24">
                  <c:v>3.4929999999999999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67-40DB-88CD-60733AD953A1}"/>
            </c:ext>
          </c:extLst>
        </c:ser>
        <c:ser>
          <c:idx val="2"/>
          <c:order val="2"/>
          <c:tx>
            <c:strRef>
              <c:f>临界点拟合曲线!$W$6</c:f>
              <c:strCache>
                <c:ptCount val="1"/>
                <c:pt idx="0">
                  <c:v>液滴完整临界点，接触角90-23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临界点拟合曲线!$W$7:$W$31</c:f>
              <c:numCache>
                <c:formatCode>General</c:formatCode>
                <c:ptCount val="25"/>
                <c:pt idx="1">
                  <c:v>408.6</c:v>
                </c:pt>
                <c:pt idx="2">
                  <c:v>392.84254807692298</c:v>
                </c:pt>
                <c:pt idx="10">
                  <c:v>131.03228205128201</c:v>
                </c:pt>
                <c:pt idx="13">
                  <c:v>100.412106666667</c:v>
                </c:pt>
                <c:pt idx="17">
                  <c:v>48</c:v>
                </c:pt>
                <c:pt idx="20">
                  <c:v>30.720487179487201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167-40DB-88CD-60733AD953A1}"/>
            </c:ext>
          </c:extLst>
        </c:ser>
        <c:ser>
          <c:idx val="3"/>
          <c:order val="3"/>
          <c:tx>
            <c:strRef>
              <c:f>临界点拟合曲线!$X$6</c:f>
              <c:strCache>
                <c:ptCount val="1"/>
                <c:pt idx="0">
                  <c:v>液滴完整临界点，接触角62-17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临界点拟合曲线!$X$7:$X$31</c:f>
              <c:numCache>
                <c:formatCode>General</c:formatCode>
                <c:ptCount val="25"/>
                <c:pt idx="4">
                  <c:v>251.41923076923101</c:v>
                </c:pt>
                <c:pt idx="7">
                  <c:v>138.28057692307701</c:v>
                </c:pt>
                <c:pt idx="14">
                  <c:v>81.503333333333302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167-40DB-88CD-60733AD953A1}"/>
            </c:ext>
          </c:extLst>
        </c:ser>
        <c:ser>
          <c:idx val="4"/>
          <c:order val="4"/>
          <c:tx>
            <c:strRef>
              <c:f>临界点拟合曲线!$Y$6</c:f>
              <c:strCache>
                <c:ptCount val="1"/>
                <c:pt idx="0">
                  <c:v>液滴完整临界点，接触角152-15.2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临界点拟合曲线!$Y$7:$Y$31</c:f>
              <c:numCache>
                <c:formatCode>General</c:formatCode>
                <c:ptCount val="25"/>
                <c:pt idx="4">
                  <c:v>329.98774038461499</c:v>
                </c:pt>
                <c:pt idx="6">
                  <c:v>226.277307692308</c:v>
                </c:pt>
                <c:pt idx="11">
                  <c:v>131.03228205128201</c:v>
                </c:pt>
                <c:pt idx="14">
                  <c:v>96.550102564102602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167-40DB-88CD-60733AD953A1}"/>
            </c:ext>
          </c:extLst>
        </c:ser>
        <c:ser>
          <c:idx val="5"/>
          <c:order val="5"/>
          <c:tx>
            <c:strRef>
              <c:f>临界点拟合曲线!$Z$6</c:f>
              <c:strCache>
                <c:ptCount val="1"/>
                <c:pt idx="0">
                  <c:v>成膜临界点，168.4-91.4，粘度0.00104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临界点拟合曲线!$Z$7:$Z$31</c:f>
              <c:numCache>
                <c:formatCode>General</c:formatCode>
                <c:ptCount val="25"/>
                <c:pt idx="0">
                  <c:v>686.37450000000001</c:v>
                </c:pt>
                <c:pt idx="6">
                  <c:v>303.96584999999999</c:v>
                </c:pt>
                <c:pt idx="8">
                  <c:v>153.22626666666699</c:v>
                </c:pt>
                <c:pt idx="16">
                  <c:v>71.780190384615395</c:v>
                </c:pt>
                <c:pt idx="19">
                  <c:v>29.265973619653799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167-40DB-88CD-60733AD953A1}"/>
            </c:ext>
          </c:extLst>
        </c:ser>
        <c:ser>
          <c:idx val="6"/>
          <c:order val="6"/>
          <c:tx>
            <c:strRef>
              <c:f>临界点拟合曲线!$AA$6</c:f>
              <c:strCache>
                <c:ptCount val="1"/>
                <c:pt idx="0">
                  <c:v>成膜临界点，接触角168.4-91.4，粘度0.0052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临界点拟合曲线!$AA$7:$AA$31</c:f>
              <c:numCache>
                <c:formatCode>General</c:formatCode>
                <c:ptCount val="25"/>
                <c:pt idx="9">
                  <c:v>147.70879807692299</c:v>
                </c:pt>
                <c:pt idx="17">
                  <c:v>93</c:v>
                </c:pt>
                <c:pt idx="20">
                  <c:v>34.607569230769201</c:v>
                </c:pt>
                <c:pt idx="22">
                  <c:v>34.93</c:v>
                </c:pt>
                <c:pt idx="23">
                  <c:v>55</c:v>
                </c:pt>
                <c:pt idx="24">
                  <c:v>34.93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167-40DB-88CD-60733AD953A1}"/>
            </c:ext>
          </c:extLst>
        </c:ser>
        <c:ser>
          <c:idx val="7"/>
          <c:order val="7"/>
          <c:tx>
            <c:strRef>
              <c:f>临界点拟合曲线!$AB$6</c:f>
              <c:strCache>
                <c:ptCount val="1"/>
                <c:pt idx="0">
                  <c:v>成膜临界点，接触角90-23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临界点拟合曲线!$AB$7:$AB$31</c:f>
              <c:numCache>
                <c:formatCode>General</c:formatCode>
                <c:ptCount val="25"/>
                <c:pt idx="3">
                  <c:v>3457.0144230769201</c:v>
                </c:pt>
                <c:pt idx="12">
                  <c:v>292.78505128205097</c:v>
                </c:pt>
                <c:pt idx="18">
                  <c:v>92.647986538461595</c:v>
                </c:pt>
                <c:pt idx="21">
                  <c:v>41.754784615384601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167-40DB-88CD-60733AD953A1}"/>
            </c:ext>
          </c:extLst>
        </c:ser>
        <c:ser>
          <c:idx val="8"/>
          <c:order val="8"/>
          <c:tx>
            <c:strRef>
              <c:f>临界点拟合曲线!$AC$6</c:f>
              <c:strCache>
                <c:ptCount val="1"/>
                <c:pt idx="0">
                  <c:v>成膜临界点，接触角62-17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临界点拟合曲线!$AC$7:$AC$31</c:f>
              <c:numCache>
                <c:formatCode>General</c:formatCode>
                <c:ptCount val="25"/>
                <c:pt idx="5">
                  <c:v>2671.3293269230799</c:v>
                </c:pt>
                <c:pt idx="7">
                  <c:v>785.68509615384596</c:v>
                </c:pt>
                <c:pt idx="15">
                  <c:v>227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167-40DB-88CD-60733AD953A1}"/>
            </c:ext>
          </c:extLst>
        </c:ser>
        <c:ser>
          <c:idx val="9"/>
          <c:order val="9"/>
          <c:tx>
            <c:strRef>
              <c:f>临界点拟合曲线!$AD$6</c:f>
              <c:strCache>
                <c:ptCount val="1"/>
                <c:pt idx="0">
                  <c:v>成膜临界点，接触角152-15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临界点拟合曲线!$AD$7:$AD$31</c:f>
              <c:numCache>
                <c:formatCode>General</c:formatCode>
                <c:ptCount val="25"/>
                <c:pt idx="5">
                  <c:v>565.69326923076903</c:v>
                </c:pt>
                <c:pt idx="6">
                  <c:v>383.414326923077</c:v>
                </c:pt>
                <c:pt idx="15">
                  <c:v>111.596871794872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167-40DB-88CD-60733AD953A1}"/>
            </c:ext>
          </c:extLst>
        </c:ser>
        <c:ser>
          <c:idx val="11"/>
          <c:order val="10"/>
          <c:tx>
            <c:strRef>
              <c:f>临界点拟合曲线!$AF$6</c:f>
              <c:strCache>
                <c:ptCount val="1"/>
                <c:pt idx="0">
                  <c:v>成膜临界点，接触角25-7.5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rgbClr val="F08510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临界点拟合曲线!$AF$7:$AF$31</c:f>
              <c:numCache>
                <c:formatCode>General</c:formatCode>
                <c:ptCount val="25"/>
                <c:pt idx="3">
                  <c:v>4509.8</c:v>
                </c:pt>
                <c:pt idx="6">
                  <c:v>1728.5072115384601</c:v>
                </c:pt>
                <c:pt idx="10">
                  <c:v>450</c:v>
                </c:pt>
                <c:pt idx="22">
                  <c:v>34.93</c:v>
                </c:pt>
                <c:pt idx="24">
                  <c:v>34.93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E167-40DB-88CD-60733AD953A1}"/>
            </c:ext>
          </c:extLst>
        </c:ser>
        <c:ser>
          <c:idx val="12"/>
          <c:order val="11"/>
          <c:tx>
            <c:strRef>
              <c:f>临界点拟合曲线!$AG$6</c:f>
              <c:strCache>
                <c:ptCount val="1"/>
                <c:pt idx="0">
                  <c:v>液滴完整临界点，接触角25-7.5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临界点拟合曲线!$T$7:$T$31</c:f>
              <c:numCache>
                <c:formatCode>General</c:formatCode>
                <c:ptCount val="25"/>
                <c:pt idx="0">
                  <c:v>9.6500000000000006E-3</c:v>
                </c:pt>
                <c:pt idx="1">
                  <c:v>9.6500000000000006E-3</c:v>
                </c:pt>
                <c:pt idx="2">
                  <c:v>9.6500000000000006E-3</c:v>
                </c:pt>
                <c:pt idx="3">
                  <c:v>9.6500000000000006E-3</c:v>
                </c:pt>
                <c:pt idx="4">
                  <c:v>1.3899999999999999E-2</c:v>
                </c:pt>
                <c:pt idx="5">
                  <c:v>1.3899999999999999E-2</c:v>
                </c:pt>
                <c:pt idx="6">
                  <c:v>2.1600000000000001E-2</c:v>
                </c:pt>
                <c:pt idx="7">
                  <c:v>3.1099999999999999E-2</c:v>
                </c:pt>
                <c:pt idx="8">
                  <c:v>4.8300000000000003E-2</c:v>
                </c:pt>
                <c:pt idx="9">
                  <c:v>4.8300000000000003E-2</c:v>
                </c:pt>
                <c:pt idx="10">
                  <c:v>4.8300000000000003E-2</c:v>
                </c:pt>
                <c:pt idx="11">
                  <c:v>4.8300000000000003E-2</c:v>
                </c:pt>
                <c:pt idx="12">
                  <c:v>4.8300000000000003E-2</c:v>
                </c:pt>
                <c:pt idx="13">
                  <c:v>6.9599999999999995E-2</c:v>
                </c:pt>
                <c:pt idx="14">
                  <c:v>6.9599999999999995E-2</c:v>
                </c:pt>
                <c:pt idx="15">
                  <c:v>6.9599999999999995E-2</c:v>
                </c:pt>
                <c:pt idx="16">
                  <c:v>0.108</c:v>
                </c:pt>
                <c:pt idx="17">
                  <c:v>0.108</c:v>
                </c:pt>
                <c:pt idx="18">
                  <c:v>0.108</c:v>
                </c:pt>
                <c:pt idx="19">
                  <c:v>0.24199999999999999</c:v>
                </c:pt>
                <c:pt idx="20">
                  <c:v>0.24199999999999999</c:v>
                </c:pt>
                <c:pt idx="21">
                  <c:v>0.24199999999999999</c:v>
                </c:pt>
                <c:pt idx="22">
                  <c:v>0.52100000000000002</c:v>
                </c:pt>
                <c:pt idx="23">
                  <c:v>0.54</c:v>
                </c:pt>
                <c:pt idx="24">
                  <c:v>1.0409999999999999</c:v>
                </c:pt>
              </c:numCache>
            </c:numRef>
          </c:xVal>
          <c:yVal>
            <c:numRef>
              <c:f>临界点拟合曲线!$AG$7:$AG$31</c:f>
              <c:numCache>
                <c:formatCode>General</c:formatCode>
                <c:ptCount val="25"/>
                <c:pt idx="3">
                  <c:v>361</c:v>
                </c:pt>
                <c:pt idx="6">
                  <c:v>172.850721153846</c:v>
                </c:pt>
                <c:pt idx="10">
                  <c:v>94.042307692307702</c:v>
                </c:pt>
                <c:pt idx="22">
                  <c:v>11.643333333333301</c:v>
                </c:pt>
                <c:pt idx="24">
                  <c:v>3.4929999999999999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E167-40DB-88CD-60733AD95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688560"/>
        <c:axId val="529686480"/>
      </c:scatterChart>
      <c:valAx>
        <c:axId val="529688560"/>
        <c:scaling>
          <c:logBase val="2"/>
          <c:orientation val="minMax"/>
          <c:max val="1.2"/>
          <c:min val="8.0000000000000002E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奥内佐格数，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Oh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529686480"/>
        <c:crosses val="autoZero"/>
        <c:crossBetween val="midCat"/>
      </c:valAx>
      <c:valAx>
        <c:axId val="529686480"/>
        <c:scaling>
          <c:logBase val="10"/>
          <c:orientation val="minMax"/>
          <c:max val="5000"/>
          <c:min val="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雷诺数，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95391891860970301"/>
              <c:y val="0.409659112737588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529688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ysClr val="windowText" lastClr="000000"/>
          </a:solidFill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217192391042595E-2"/>
          <c:y val="2.9705644072373801E-2"/>
          <c:w val="0.87810614089805095"/>
          <c:h val="0.796983505606223"/>
        </c:manualLayout>
      </c:layout>
      <c:scatterChart>
        <c:scatterStyle val="lineMarker"/>
        <c:varyColors val="0"/>
        <c:ser>
          <c:idx val="0"/>
          <c:order val="0"/>
          <c:tx>
            <c:strRef>
              <c:f>论文临界点作图!$Z$2</c:f>
              <c:strCache>
                <c:ptCount val="1"/>
                <c:pt idx="0">
                  <c:v>Rebounding regime (A)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15875">
                <a:solidFill>
                  <a:srgbClr val="0000CC"/>
                </a:solidFill>
              </a:ln>
              <a:effectLst/>
            </c:spPr>
          </c:marker>
          <c:xVal>
            <c:numRef>
              <c:f>论文临界点作图!$Y$3:$Y$139</c:f>
              <c:numCache>
                <c:formatCode>General</c:formatCode>
                <c:ptCount val="137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-1.3327618533216301</c:v>
                </c:pt>
                <c:pt idx="50">
                  <c:v>-1.3162817557003299</c:v>
                </c:pt>
                <c:pt idx="51">
                  <c:v>-1.3162817557003299</c:v>
                </c:pt>
                <c:pt idx="52">
                  <c:v>-1.3162817557003299</c:v>
                </c:pt>
                <c:pt idx="53">
                  <c:v>-1.3162817557003299</c:v>
                </c:pt>
                <c:pt idx="54">
                  <c:v>-1.3162817557003299</c:v>
                </c:pt>
                <c:pt idx="55">
                  <c:v>-1.3162817557003299</c:v>
                </c:pt>
                <c:pt idx="56">
                  <c:v>-1.3162817557003299</c:v>
                </c:pt>
                <c:pt idx="57">
                  <c:v>-1.3162817557003299</c:v>
                </c:pt>
                <c:pt idx="58">
                  <c:v>-1.3162817557003299</c:v>
                </c:pt>
                <c:pt idx="59">
                  <c:v>-1.3162817557003299</c:v>
                </c:pt>
                <c:pt idx="60">
                  <c:v>-1.3162817557003299</c:v>
                </c:pt>
                <c:pt idx="61">
                  <c:v>-1.3162817557003299</c:v>
                </c:pt>
                <c:pt idx="62">
                  <c:v>-1.3162817557003299</c:v>
                </c:pt>
                <c:pt idx="63">
                  <c:v>-1.3162817557003299</c:v>
                </c:pt>
                <c:pt idx="64">
                  <c:v>-1.3162817557003299</c:v>
                </c:pt>
                <c:pt idx="65">
                  <c:v>-1.3162817557003299</c:v>
                </c:pt>
                <c:pt idx="66">
                  <c:v>-1.3162817557003299</c:v>
                </c:pt>
                <c:pt idx="67">
                  <c:v>-1.3162817557003299</c:v>
                </c:pt>
                <c:pt idx="68">
                  <c:v>-1.3162817557003299</c:v>
                </c:pt>
                <c:pt idx="69">
                  <c:v>-1.3162817557003299</c:v>
                </c:pt>
                <c:pt idx="71">
                  <c:v>-0.96679675353232497</c:v>
                </c:pt>
                <c:pt idx="72">
                  <c:v>-0.96679675353232497</c:v>
                </c:pt>
                <c:pt idx="73">
                  <c:v>-0.96679675353232497</c:v>
                </c:pt>
                <c:pt idx="74">
                  <c:v>-0.96679675353232497</c:v>
                </c:pt>
                <c:pt idx="75">
                  <c:v>-0.96679675353232497</c:v>
                </c:pt>
                <c:pt idx="76">
                  <c:v>-0.96679675353232497</c:v>
                </c:pt>
                <c:pt idx="77">
                  <c:v>-0.96679675353232497</c:v>
                </c:pt>
                <c:pt idx="78">
                  <c:v>-0.96679675353232497</c:v>
                </c:pt>
                <c:pt idx="79">
                  <c:v>-0.96679675353232497</c:v>
                </c:pt>
                <c:pt idx="80">
                  <c:v>-0.96679675353232497</c:v>
                </c:pt>
                <c:pt idx="81">
                  <c:v>-0.98383009409671696</c:v>
                </c:pt>
                <c:pt idx="82">
                  <c:v>-0.98383009409671696</c:v>
                </c:pt>
                <c:pt idx="83">
                  <c:v>-0.98383009409671696</c:v>
                </c:pt>
                <c:pt idx="84">
                  <c:v>-0.96679675353232497</c:v>
                </c:pt>
                <c:pt idx="85">
                  <c:v>-0.96679675353232497</c:v>
                </c:pt>
                <c:pt idx="86">
                  <c:v>-0.96679675353232497</c:v>
                </c:pt>
                <c:pt idx="87">
                  <c:v>-0.96679675353232497</c:v>
                </c:pt>
                <c:pt idx="88">
                  <c:v>-0.96679675353232497</c:v>
                </c:pt>
                <c:pt idx="89">
                  <c:v>-0.96679675353232497</c:v>
                </c:pt>
                <c:pt idx="90">
                  <c:v>-0.96679675353232497</c:v>
                </c:pt>
                <c:pt idx="91">
                  <c:v>-0.96679675353232497</c:v>
                </c:pt>
                <c:pt idx="92">
                  <c:v>-0.98383009409671696</c:v>
                </c:pt>
                <c:pt idx="93">
                  <c:v>-0.98383009409671696</c:v>
                </c:pt>
                <c:pt idx="94">
                  <c:v>-0.98383009409671696</c:v>
                </c:pt>
                <c:pt idx="96">
                  <c:v>-0.96679675353232497</c:v>
                </c:pt>
                <c:pt idx="97">
                  <c:v>-0.96679675353232497</c:v>
                </c:pt>
                <c:pt idx="98">
                  <c:v>-0.96679675353232497</c:v>
                </c:pt>
                <c:pt idx="99">
                  <c:v>-0.96679675353232497</c:v>
                </c:pt>
                <c:pt idx="100">
                  <c:v>-0.96679675353232497</c:v>
                </c:pt>
                <c:pt idx="101">
                  <c:v>-0.96679675353232497</c:v>
                </c:pt>
                <c:pt idx="102">
                  <c:v>-0.96679675353232497</c:v>
                </c:pt>
                <c:pt idx="103">
                  <c:v>-0.96679675353232497</c:v>
                </c:pt>
                <c:pt idx="104">
                  <c:v>-0.96679675353232497</c:v>
                </c:pt>
                <c:pt idx="105">
                  <c:v>-0.96679675353232497</c:v>
                </c:pt>
                <c:pt idx="106">
                  <c:v>-0.96679675353232497</c:v>
                </c:pt>
                <c:pt idx="107">
                  <c:v>-0.96679675353232497</c:v>
                </c:pt>
                <c:pt idx="108">
                  <c:v>-0.96679675353232497</c:v>
                </c:pt>
                <c:pt idx="109">
                  <c:v>-0.96679675353232497</c:v>
                </c:pt>
                <c:pt idx="111">
                  <c:v>-0.61675850968683099</c:v>
                </c:pt>
                <c:pt idx="112">
                  <c:v>-0.61675850968683099</c:v>
                </c:pt>
                <c:pt idx="113">
                  <c:v>-0.61675850968683099</c:v>
                </c:pt>
                <c:pt idx="114">
                  <c:v>-0.61675850968683099</c:v>
                </c:pt>
                <c:pt idx="115">
                  <c:v>-0.61675850968683099</c:v>
                </c:pt>
                <c:pt idx="116">
                  <c:v>-0.61675850968683099</c:v>
                </c:pt>
                <c:pt idx="117">
                  <c:v>-0.61675850968683099</c:v>
                </c:pt>
                <c:pt idx="118">
                  <c:v>-0.61675850968683099</c:v>
                </c:pt>
                <c:pt idx="119">
                  <c:v>-0.61675850968683099</c:v>
                </c:pt>
                <c:pt idx="120">
                  <c:v>-0.61675850968683099</c:v>
                </c:pt>
                <c:pt idx="121">
                  <c:v>-0.61675850968683099</c:v>
                </c:pt>
                <c:pt idx="122">
                  <c:v>-0.61675850968683099</c:v>
                </c:pt>
                <c:pt idx="124">
                  <c:v>-0.61675856508152804</c:v>
                </c:pt>
                <c:pt idx="125">
                  <c:v>-0.61675856508152804</c:v>
                </c:pt>
                <c:pt idx="126">
                  <c:v>-0.61675856508152804</c:v>
                </c:pt>
                <c:pt idx="127">
                  <c:v>-0.61675856508152804</c:v>
                </c:pt>
                <c:pt idx="128">
                  <c:v>-0.61675856508152804</c:v>
                </c:pt>
                <c:pt idx="129">
                  <c:v>-0.61675856508152804</c:v>
                </c:pt>
                <c:pt idx="130">
                  <c:v>-0.61675856508152804</c:v>
                </c:pt>
                <c:pt idx="131">
                  <c:v>-0.61675856508152804</c:v>
                </c:pt>
                <c:pt idx="132">
                  <c:v>-0.61675856508152804</c:v>
                </c:pt>
                <c:pt idx="133">
                  <c:v>-0.61675856508152804</c:v>
                </c:pt>
                <c:pt idx="134">
                  <c:v>-0.61675856508152804</c:v>
                </c:pt>
                <c:pt idx="135">
                  <c:v>-0.61675856508152804</c:v>
                </c:pt>
                <c:pt idx="136">
                  <c:v>-0.61675856508152804</c:v>
                </c:pt>
              </c:numCache>
            </c:numRef>
          </c:xVal>
          <c:yVal>
            <c:numRef>
              <c:f>论文临界点作图!$Z$3:$Z$139</c:f>
              <c:numCache>
                <c:formatCode>General</c:formatCode>
                <c:ptCount val="137"/>
                <c:pt idx="0">
                  <c:v>2.3723697697080901</c:v>
                </c:pt>
                <c:pt idx="1">
                  <c:v>2.5184978053863301</c:v>
                </c:pt>
                <c:pt idx="18">
                  <c:v>2.0158224461942802</c:v>
                </c:pt>
                <c:pt idx="19">
                  <c:v>2.1694063642521102</c:v>
                </c:pt>
                <c:pt idx="20">
                  <c:v>2.2048786824143298</c:v>
                </c:pt>
                <c:pt idx="21">
                  <c:v>2.2376711958106399</c:v>
                </c:pt>
                <c:pt idx="22">
                  <c:v>2.2454965333225898</c:v>
                </c:pt>
                <c:pt idx="36">
                  <c:v>1.4142323597463</c:v>
                </c:pt>
                <c:pt idx="50">
                  <c:v>1.67339976537207</c:v>
                </c:pt>
                <c:pt idx="51">
                  <c:v>1.81952780105031</c:v>
                </c:pt>
                <c:pt idx="52">
                  <c:v>1.85903634233399</c:v>
                </c:pt>
                <c:pt idx="53">
                  <c:v>1.8775197480279999</c:v>
                </c:pt>
                <c:pt idx="54">
                  <c:v>1.8952485149884299</c:v>
                </c:pt>
                <c:pt idx="55">
                  <c:v>1.8952485149884299</c:v>
                </c:pt>
                <c:pt idx="56">
                  <c:v>1.91228185428721</c:v>
                </c:pt>
                <c:pt idx="57">
                  <c:v>1.92867227047538</c:v>
                </c:pt>
                <c:pt idx="58">
                  <c:v>1.9444665376586101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B9-4D48-97E0-C18CA231C3CA}"/>
            </c:ext>
          </c:extLst>
        </c:ser>
        <c:ser>
          <c:idx val="1"/>
          <c:order val="1"/>
          <c:tx>
            <c:strRef>
              <c:f>论文临界点作图!$AA$2</c:f>
              <c:strCache>
                <c:ptCount val="1"/>
                <c:pt idx="0">
                  <c:v>Complete atachment regime (B)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论文临界点作图!$Y$3:$Y$139</c:f>
              <c:numCache>
                <c:formatCode>General</c:formatCode>
                <c:ptCount val="137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-1.3327618533216301</c:v>
                </c:pt>
                <c:pt idx="50">
                  <c:v>-1.3162817557003299</c:v>
                </c:pt>
                <c:pt idx="51">
                  <c:v>-1.3162817557003299</c:v>
                </c:pt>
                <c:pt idx="52">
                  <c:v>-1.3162817557003299</c:v>
                </c:pt>
                <c:pt idx="53">
                  <c:v>-1.3162817557003299</c:v>
                </c:pt>
                <c:pt idx="54">
                  <c:v>-1.3162817557003299</c:v>
                </c:pt>
                <c:pt idx="55">
                  <c:v>-1.3162817557003299</c:v>
                </c:pt>
                <c:pt idx="56">
                  <c:v>-1.3162817557003299</c:v>
                </c:pt>
                <c:pt idx="57">
                  <c:v>-1.3162817557003299</c:v>
                </c:pt>
                <c:pt idx="58">
                  <c:v>-1.3162817557003299</c:v>
                </c:pt>
                <c:pt idx="59">
                  <c:v>-1.3162817557003299</c:v>
                </c:pt>
                <c:pt idx="60">
                  <c:v>-1.3162817557003299</c:v>
                </c:pt>
                <c:pt idx="61">
                  <c:v>-1.3162817557003299</c:v>
                </c:pt>
                <c:pt idx="62">
                  <c:v>-1.3162817557003299</c:v>
                </c:pt>
                <c:pt idx="63">
                  <c:v>-1.3162817557003299</c:v>
                </c:pt>
                <c:pt idx="64">
                  <c:v>-1.3162817557003299</c:v>
                </c:pt>
                <c:pt idx="65">
                  <c:v>-1.3162817557003299</c:v>
                </c:pt>
                <c:pt idx="66">
                  <c:v>-1.3162817557003299</c:v>
                </c:pt>
                <c:pt idx="67">
                  <c:v>-1.3162817557003299</c:v>
                </c:pt>
                <c:pt idx="68">
                  <c:v>-1.3162817557003299</c:v>
                </c:pt>
                <c:pt idx="69">
                  <c:v>-1.3162817557003299</c:v>
                </c:pt>
                <c:pt idx="71">
                  <c:v>-0.96679675353232497</c:v>
                </c:pt>
                <c:pt idx="72">
                  <c:v>-0.96679675353232497</c:v>
                </c:pt>
                <c:pt idx="73">
                  <c:v>-0.96679675353232497</c:v>
                </c:pt>
                <c:pt idx="74">
                  <c:v>-0.96679675353232497</c:v>
                </c:pt>
                <c:pt idx="75">
                  <c:v>-0.96679675353232497</c:v>
                </c:pt>
                <c:pt idx="76">
                  <c:v>-0.96679675353232497</c:v>
                </c:pt>
                <c:pt idx="77">
                  <c:v>-0.96679675353232497</c:v>
                </c:pt>
                <c:pt idx="78">
                  <c:v>-0.96679675353232497</c:v>
                </c:pt>
                <c:pt idx="79">
                  <c:v>-0.96679675353232497</c:v>
                </c:pt>
                <c:pt idx="80">
                  <c:v>-0.96679675353232497</c:v>
                </c:pt>
                <c:pt idx="81">
                  <c:v>-0.98383009409671696</c:v>
                </c:pt>
                <c:pt idx="82">
                  <c:v>-0.98383009409671696</c:v>
                </c:pt>
                <c:pt idx="83">
                  <c:v>-0.98383009409671696</c:v>
                </c:pt>
                <c:pt idx="84">
                  <c:v>-0.96679675353232497</c:v>
                </c:pt>
                <c:pt idx="85">
                  <c:v>-0.96679675353232497</c:v>
                </c:pt>
                <c:pt idx="86">
                  <c:v>-0.96679675353232497</c:v>
                </c:pt>
                <c:pt idx="87">
                  <c:v>-0.96679675353232497</c:v>
                </c:pt>
                <c:pt idx="88">
                  <c:v>-0.96679675353232497</c:v>
                </c:pt>
                <c:pt idx="89">
                  <c:v>-0.96679675353232497</c:v>
                </c:pt>
                <c:pt idx="90">
                  <c:v>-0.96679675353232497</c:v>
                </c:pt>
                <c:pt idx="91">
                  <c:v>-0.96679675353232497</c:v>
                </c:pt>
                <c:pt idx="92">
                  <c:v>-0.98383009409671696</c:v>
                </c:pt>
                <c:pt idx="93">
                  <c:v>-0.98383009409671696</c:v>
                </c:pt>
                <c:pt idx="94">
                  <c:v>-0.98383009409671696</c:v>
                </c:pt>
                <c:pt idx="96">
                  <c:v>-0.96679675353232497</c:v>
                </c:pt>
                <c:pt idx="97">
                  <c:v>-0.96679675353232497</c:v>
                </c:pt>
                <c:pt idx="98">
                  <c:v>-0.96679675353232497</c:v>
                </c:pt>
                <c:pt idx="99">
                  <c:v>-0.96679675353232497</c:v>
                </c:pt>
                <c:pt idx="100">
                  <c:v>-0.96679675353232497</c:v>
                </c:pt>
                <c:pt idx="101">
                  <c:v>-0.96679675353232497</c:v>
                </c:pt>
                <c:pt idx="102">
                  <c:v>-0.96679675353232497</c:v>
                </c:pt>
                <c:pt idx="103">
                  <c:v>-0.96679675353232497</c:v>
                </c:pt>
                <c:pt idx="104">
                  <c:v>-0.96679675353232497</c:v>
                </c:pt>
                <c:pt idx="105">
                  <c:v>-0.96679675353232497</c:v>
                </c:pt>
                <c:pt idx="106">
                  <c:v>-0.96679675353232497</c:v>
                </c:pt>
                <c:pt idx="107">
                  <c:v>-0.96679675353232497</c:v>
                </c:pt>
                <c:pt idx="108">
                  <c:v>-0.96679675353232497</c:v>
                </c:pt>
                <c:pt idx="109">
                  <c:v>-0.96679675353232497</c:v>
                </c:pt>
                <c:pt idx="111">
                  <c:v>-0.61675850968683099</c:v>
                </c:pt>
                <c:pt idx="112">
                  <c:v>-0.61675850968683099</c:v>
                </c:pt>
                <c:pt idx="113">
                  <c:v>-0.61675850968683099</c:v>
                </c:pt>
                <c:pt idx="114">
                  <c:v>-0.61675850968683099</c:v>
                </c:pt>
                <c:pt idx="115">
                  <c:v>-0.61675850968683099</c:v>
                </c:pt>
                <c:pt idx="116">
                  <c:v>-0.61675850968683099</c:v>
                </c:pt>
                <c:pt idx="117">
                  <c:v>-0.61675850968683099</c:v>
                </c:pt>
                <c:pt idx="118">
                  <c:v>-0.61675850968683099</c:v>
                </c:pt>
                <c:pt idx="119">
                  <c:v>-0.61675850968683099</c:v>
                </c:pt>
                <c:pt idx="120">
                  <c:v>-0.61675850968683099</c:v>
                </c:pt>
                <c:pt idx="121">
                  <c:v>-0.61675850968683099</c:v>
                </c:pt>
                <c:pt idx="122">
                  <c:v>-0.61675850968683099</c:v>
                </c:pt>
                <c:pt idx="124">
                  <c:v>-0.61675856508152804</c:v>
                </c:pt>
                <c:pt idx="125">
                  <c:v>-0.61675856508152804</c:v>
                </c:pt>
                <c:pt idx="126">
                  <c:v>-0.61675856508152804</c:v>
                </c:pt>
                <c:pt idx="127">
                  <c:v>-0.61675856508152804</c:v>
                </c:pt>
                <c:pt idx="128">
                  <c:v>-0.61675856508152804</c:v>
                </c:pt>
                <c:pt idx="129">
                  <c:v>-0.61675856508152804</c:v>
                </c:pt>
                <c:pt idx="130">
                  <c:v>-0.61675856508152804</c:v>
                </c:pt>
                <c:pt idx="131">
                  <c:v>-0.61675856508152804</c:v>
                </c:pt>
                <c:pt idx="132">
                  <c:v>-0.61675856508152804</c:v>
                </c:pt>
                <c:pt idx="133">
                  <c:v>-0.61675856508152804</c:v>
                </c:pt>
                <c:pt idx="134">
                  <c:v>-0.61675856508152804</c:v>
                </c:pt>
                <c:pt idx="135">
                  <c:v>-0.61675856508152804</c:v>
                </c:pt>
                <c:pt idx="136">
                  <c:v>-0.61675856508152804</c:v>
                </c:pt>
              </c:numCache>
            </c:numRef>
          </c:xVal>
          <c:yVal>
            <c:numRef>
              <c:f>论文临界点作图!$AA$3:$AA$139</c:f>
              <c:numCache>
                <c:formatCode>General</c:formatCode>
                <c:ptCount val="137"/>
                <c:pt idx="2">
                  <c:v>2.55800634667</c:v>
                </c:pt>
                <c:pt idx="3">
                  <c:v>2.57648975236402</c:v>
                </c:pt>
                <c:pt idx="4">
                  <c:v>2.5942185193244498</c:v>
                </c:pt>
                <c:pt idx="5">
                  <c:v>2.67339976537207</c:v>
                </c:pt>
                <c:pt idx="23">
                  <c:v>2.2531833619888801</c:v>
                </c:pt>
                <c:pt idx="24">
                  <c:v>2.2754597567000401</c:v>
                </c:pt>
                <c:pt idx="25">
                  <c:v>2.3168524418582601</c:v>
                </c:pt>
                <c:pt idx="26">
                  <c:v>2.3665402260473698</c:v>
                </c:pt>
                <c:pt idx="37">
                  <c:v>1.9704182870376801</c:v>
                </c:pt>
                <c:pt idx="38">
                  <c:v>2.0573034066104801</c:v>
                </c:pt>
                <c:pt idx="59">
                  <c:v>1.9744297610360599</c:v>
                </c:pt>
                <c:pt idx="60">
                  <c:v>2.0536110070836799</c:v>
                </c:pt>
                <c:pt idx="61">
                  <c:v>2.08837311334289</c:v>
                </c:pt>
                <c:pt idx="71">
                  <c:v>1.4667244186703701</c:v>
                </c:pt>
                <c:pt idx="72">
                  <c:v>1.5542133576528701</c:v>
                </c:pt>
                <c:pt idx="73">
                  <c:v>1.5879192141448</c:v>
                </c:pt>
                <c:pt idx="74">
                  <c:v>1.61788243752224</c:v>
                </c:pt>
                <c:pt idx="75">
                  <c:v>1.61788243752224</c:v>
                </c:pt>
                <c:pt idx="76">
                  <c:v>1.64343654199463</c:v>
                </c:pt>
                <c:pt idx="77">
                  <c:v>1.64343654199463</c:v>
                </c:pt>
                <c:pt idx="78">
                  <c:v>1.6652163163178699</c:v>
                </c:pt>
                <c:pt idx="79">
                  <c:v>1.7057498627549601</c:v>
                </c:pt>
                <c:pt idx="80">
                  <c:v>1.7057498627549601</c:v>
                </c:pt>
                <c:pt idx="81">
                  <c:v>1.76775441433436</c:v>
                </c:pt>
                <c:pt idx="82">
                  <c:v>1.76775441433436</c:v>
                </c:pt>
                <c:pt idx="96">
                  <c:v>1.3168524418582599</c:v>
                </c:pt>
                <c:pt idx="97">
                  <c:v>1.4704363599160899</c:v>
                </c:pt>
                <c:pt idx="98">
                  <c:v>1.61788243752224</c:v>
                </c:pt>
                <c:pt idx="99">
                  <c:v>1.7068235208590199</c:v>
                </c:pt>
                <c:pt idx="100">
                  <c:v>1.7668214505343101</c:v>
                </c:pt>
                <c:pt idx="111">
                  <c:v>1.3559405891585701</c:v>
                </c:pt>
                <c:pt idx="112">
                  <c:v>1.41840830040044</c:v>
                </c:pt>
                <c:pt idx="113">
                  <c:v>1.46932987656112</c:v>
                </c:pt>
                <c:pt idx="124">
                  <c:v>1.0013521120707201</c:v>
                </c:pt>
                <c:pt idx="125">
                  <c:v>1.1396548102370101</c:v>
                </c:pt>
                <c:pt idx="126">
                  <c:v>1.1774433711264001</c:v>
                </c:pt>
                <c:pt idx="127">
                  <c:v>1.35594069994796</c:v>
                </c:pt>
                <c:pt idx="128">
                  <c:v>1.417992619409</c:v>
                </c:pt>
                <c:pt idx="129">
                  <c:v>1.4434397416214799</c:v>
                </c:pt>
                <c:pt idx="130">
                  <c:v>1.4663629767881301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1B9-4D48-97E0-C18CA231C3CA}"/>
            </c:ext>
          </c:extLst>
        </c:ser>
        <c:ser>
          <c:idx val="2"/>
          <c:order val="2"/>
          <c:tx>
            <c:strRef>
              <c:f>论文临界点作图!$AB$2</c:f>
              <c:strCache>
                <c:ptCount val="1"/>
                <c:pt idx="0">
                  <c:v>Transition regime (C)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5875">
                <a:solidFill>
                  <a:srgbClr val="F08510"/>
                </a:solidFill>
              </a:ln>
              <a:effectLst/>
            </c:spPr>
          </c:marker>
          <c:xVal>
            <c:numRef>
              <c:f>论文临界点作图!$Y$3:$Y$139</c:f>
              <c:numCache>
                <c:formatCode>General</c:formatCode>
                <c:ptCount val="137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-1.3327618533216301</c:v>
                </c:pt>
                <c:pt idx="50">
                  <c:v>-1.3162817557003299</c:v>
                </c:pt>
                <c:pt idx="51">
                  <c:v>-1.3162817557003299</c:v>
                </c:pt>
                <c:pt idx="52">
                  <c:v>-1.3162817557003299</c:v>
                </c:pt>
                <c:pt idx="53">
                  <c:v>-1.3162817557003299</c:v>
                </c:pt>
                <c:pt idx="54">
                  <c:v>-1.3162817557003299</c:v>
                </c:pt>
                <c:pt idx="55">
                  <c:v>-1.3162817557003299</c:v>
                </c:pt>
                <c:pt idx="56">
                  <c:v>-1.3162817557003299</c:v>
                </c:pt>
                <c:pt idx="57">
                  <c:v>-1.3162817557003299</c:v>
                </c:pt>
                <c:pt idx="58">
                  <c:v>-1.3162817557003299</c:v>
                </c:pt>
                <c:pt idx="59">
                  <c:v>-1.3162817557003299</c:v>
                </c:pt>
                <c:pt idx="60">
                  <c:v>-1.3162817557003299</c:v>
                </c:pt>
                <c:pt idx="61">
                  <c:v>-1.3162817557003299</c:v>
                </c:pt>
                <c:pt idx="62">
                  <c:v>-1.3162817557003299</c:v>
                </c:pt>
                <c:pt idx="63">
                  <c:v>-1.3162817557003299</c:v>
                </c:pt>
                <c:pt idx="64">
                  <c:v>-1.3162817557003299</c:v>
                </c:pt>
                <c:pt idx="65">
                  <c:v>-1.3162817557003299</c:v>
                </c:pt>
                <c:pt idx="66">
                  <c:v>-1.3162817557003299</c:v>
                </c:pt>
                <c:pt idx="67">
                  <c:v>-1.3162817557003299</c:v>
                </c:pt>
                <c:pt idx="68">
                  <c:v>-1.3162817557003299</c:v>
                </c:pt>
                <c:pt idx="69">
                  <c:v>-1.3162817557003299</c:v>
                </c:pt>
                <c:pt idx="71">
                  <c:v>-0.96679675353232497</c:v>
                </c:pt>
                <c:pt idx="72">
                  <c:v>-0.96679675353232497</c:v>
                </c:pt>
                <c:pt idx="73">
                  <c:v>-0.96679675353232497</c:v>
                </c:pt>
                <c:pt idx="74">
                  <c:v>-0.96679675353232497</c:v>
                </c:pt>
                <c:pt idx="75">
                  <c:v>-0.96679675353232497</c:v>
                </c:pt>
                <c:pt idx="76">
                  <c:v>-0.96679675353232497</c:v>
                </c:pt>
                <c:pt idx="77">
                  <c:v>-0.96679675353232497</c:v>
                </c:pt>
                <c:pt idx="78">
                  <c:v>-0.96679675353232497</c:v>
                </c:pt>
                <c:pt idx="79">
                  <c:v>-0.96679675353232497</c:v>
                </c:pt>
                <c:pt idx="80">
                  <c:v>-0.96679675353232497</c:v>
                </c:pt>
                <c:pt idx="81">
                  <c:v>-0.98383009409671696</c:v>
                </c:pt>
                <c:pt idx="82">
                  <c:v>-0.98383009409671696</c:v>
                </c:pt>
                <c:pt idx="83">
                  <c:v>-0.98383009409671696</c:v>
                </c:pt>
                <c:pt idx="84">
                  <c:v>-0.96679675353232497</c:v>
                </c:pt>
                <c:pt idx="85">
                  <c:v>-0.96679675353232497</c:v>
                </c:pt>
                <c:pt idx="86">
                  <c:v>-0.96679675353232497</c:v>
                </c:pt>
                <c:pt idx="87">
                  <c:v>-0.96679675353232497</c:v>
                </c:pt>
                <c:pt idx="88">
                  <c:v>-0.96679675353232497</c:v>
                </c:pt>
                <c:pt idx="89">
                  <c:v>-0.96679675353232497</c:v>
                </c:pt>
                <c:pt idx="90">
                  <c:v>-0.96679675353232497</c:v>
                </c:pt>
                <c:pt idx="91">
                  <c:v>-0.96679675353232497</c:v>
                </c:pt>
                <c:pt idx="92">
                  <c:v>-0.98383009409671696</c:v>
                </c:pt>
                <c:pt idx="93">
                  <c:v>-0.98383009409671696</c:v>
                </c:pt>
                <c:pt idx="94">
                  <c:v>-0.98383009409671696</c:v>
                </c:pt>
                <c:pt idx="96">
                  <c:v>-0.96679675353232497</c:v>
                </c:pt>
                <c:pt idx="97">
                  <c:v>-0.96679675353232497</c:v>
                </c:pt>
                <c:pt idx="98">
                  <c:v>-0.96679675353232497</c:v>
                </c:pt>
                <c:pt idx="99">
                  <c:v>-0.96679675353232497</c:v>
                </c:pt>
                <c:pt idx="100">
                  <c:v>-0.96679675353232497</c:v>
                </c:pt>
                <c:pt idx="101">
                  <c:v>-0.96679675353232497</c:v>
                </c:pt>
                <c:pt idx="102">
                  <c:v>-0.96679675353232497</c:v>
                </c:pt>
                <c:pt idx="103">
                  <c:v>-0.96679675353232497</c:v>
                </c:pt>
                <c:pt idx="104">
                  <c:v>-0.96679675353232497</c:v>
                </c:pt>
                <c:pt idx="105">
                  <c:v>-0.96679675353232497</c:v>
                </c:pt>
                <c:pt idx="106">
                  <c:v>-0.96679675353232497</c:v>
                </c:pt>
                <c:pt idx="107">
                  <c:v>-0.96679675353232497</c:v>
                </c:pt>
                <c:pt idx="108">
                  <c:v>-0.96679675353232497</c:v>
                </c:pt>
                <c:pt idx="109">
                  <c:v>-0.96679675353232497</c:v>
                </c:pt>
                <c:pt idx="111">
                  <c:v>-0.61675850968683099</c:v>
                </c:pt>
                <c:pt idx="112">
                  <c:v>-0.61675850968683099</c:v>
                </c:pt>
                <c:pt idx="113">
                  <c:v>-0.61675850968683099</c:v>
                </c:pt>
                <c:pt idx="114">
                  <c:v>-0.61675850968683099</c:v>
                </c:pt>
                <c:pt idx="115">
                  <c:v>-0.61675850968683099</c:v>
                </c:pt>
                <c:pt idx="116">
                  <c:v>-0.61675850968683099</c:v>
                </c:pt>
                <c:pt idx="117">
                  <c:v>-0.61675850968683099</c:v>
                </c:pt>
                <c:pt idx="118">
                  <c:v>-0.61675850968683099</c:v>
                </c:pt>
                <c:pt idx="119">
                  <c:v>-0.61675850968683099</c:v>
                </c:pt>
                <c:pt idx="120">
                  <c:v>-0.61675850968683099</c:v>
                </c:pt>
                <c:pt idx="121">
                  <c:v>-0.61675850968683099</c:v>
                </c:pt>
                <c:pt idx="122">
                  <c:v>-0.61675850968683099</c:v>
                </c:pt>
                <c:pt idx="124">
                  <c:v>-0.61675856508152804</c:v>
                </c:pt>
                <c:pt idx="125">
                  <c:v>-0.61675856508152804</c:v>
                </c:pt>
                <c:pt idx="126">
                  <c:v>-0.61675856508152804</c:v>
                </c:pt>
                <c:pt idx="127">
                  <c:v>-0.61675856508152804</c:v>
                </c:pt>
                <c:pt idx="128">
                  <c:v>-0.61675856508152804</c:v>
                </c:pt>
                <c:pt idx="129">
                  <c:v>-0.61675856508152804</c:v>
                </c:pt>
                <c:pt idx="130">
                  <c:v>-0.61675856508152804</c:v>
                </c:pt>
                <c:pt idx="131">
                  <c:v>-0.61675856508152804</c:v>
                </c:pt>
                <c:pt idx="132">
                  <c:v>-0.61675856508152804</c:v>
                </c:pt>
                <c:pt idx="133">
                  <c:v>-0.61675856508152804</c:v>
                </c:pt>
                <c:pt idx="134">
                  <c:v>-0.61675856508152804</c:v>
                </c:pt>
                <c:pt idx="135">
                  <c:v>-0.61675856508152804</c:v>
                </c:pt>
                <c:pt idx="136">
                  <c:v>-0.61675856508152804</c:v>
                </c:pt>
              </c:numCache>
            </c:numRef>
          </c:xVal>
          <c:yVal>
            <c:numRef>
              <c:f>论文临界点作图!$AB$3:$AB$139</c:f>
              <c:numCache>
                <c:formatCode>General</c:formatCode>
                <c:ptCount val="137"/>
                <c:pt idx="6">
                  <c:v>2.7147924505302998</c:v>
                </c:pt>
                <c:pt idx="7">
                  <c:v>2.7525810114197</c:v>
                </c:pt>
                <c:pt idx="8">
                  <c:v>2.81952780105031</c:v>
                </c:pt>
                <c:pt idx="27">
                  <c:v>2.40579352519504</c:v>
                </c:pt>
                <c:pt idx="28">
                  <c:v>2.4657914548703301</c:v>
                </c:pt>
                <c:pt idx="39">
                  <c:v>2.0916982447870001</c:v>
                </c:pt>
                <c:pt idx="40">
                  <c:v>2.10898587968116</c:v>
                </c:pt>
                <c:pt idx="41">
                  <c:v>2.11737830473646</c:v>
                </c:pt>
                <c:pt idx="42">
                  <c:v>2.11945131335932</c:v>
                </c:pt>
                <c:pt idx="43">
                  <c:v>2.1682998808971399</c:v>
                </c:pt>
                <c:pt idx="62">
                  <c:v>2.1205577967142899</c:v>
                </c:pt>
                <c:pt idx="63">
                  <c:v>2.1694063642521102</c:v>
                </c:pt>
                <c:pt idx="83">
                  <c:v>1.8560046058902</c:v>
                </c:pt>
                <c:pt idx="84">
                  <c:v>1.8560046058902</c:v>
                </c:pt>
                <c:pt idx="85">
                  <c:v>1.9668359855034101</c:v>
                </c:pt>
                <c:pt idx="86">
                  <c:v>1.9668359855034101</c:v>
                </c:pt>
                <c:pt idx="101">
                  <c:v>1.81537184127915</c:v>
                </c:pt>
                <c:pt idx="102">
                  <c:v>1.8277222796655801</c:v>
                </c:pt>
                <c:pt idx="103">
                  <c:v>1.8397311871386</c:v>
                </c:pt>
                <c:pt idx="104">
                  <c:v>1.85524335331685</c:v>
                </c:pt>
                <c:pt idx="114">
                  <c:v>1.4784732560009901</c:v>
                </c:pt>
                <c:pt idx="115">
                  <c:v>1.4874280986539199</c:v>
                </c:pt>
                <c:pt idx="116">
                  <c:v>1.50650197960124</c:v>
                </c:pt>
                <c:pt idx="117">
                  <c:v>1.5391710963545999</c:v>
                </c:pt>
                <c:pt idx="131">
                  <c:v>1.53948579932139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1B9-4D48-97E0-C18CA231C3CA}"/>
            </c:ext>
          </c:extLst>
        </c:ser>
        <c:ser>
          <c:idx val="3"/>
          <c:order val="3"/>
          <c:tx>
            <c:strRef>
              <c:f>论文临界点作图!$AC$2</c:f>
              <c:strCache>
                <c:ptCount val="1"/>
                <c:pt idx="0">
                  <c:v>Splashing regime (D)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noFill/>
              <a:ln w="15875">
                <a:solidFill>
                  <a:srgbClr val="FF0000"/>
                </a:solidFill>
              </a:ln>
              <a:effectLst/>
            </c:spPr>
          </c:marker>
          <c:xVal>
            <c:numRef>
              <c:f>论文临界点作图!$Y$3:$Y$139</c:f>
              <c:numCache>
                <c:formatCode>General</c:formatCode>
                <c:ptCount val="137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-1.3327618533216301</c:v>
                </c:pt>
                <c:pt idx="50">
                  <c:v>-1.3162817557003299</c:v>
                </c:pt>
                <c:pt idx="51">
                  <c:v>-1.3162817557003299</c:v>
                </c:pt>
                <c:pt idx="52">
                  <c:v>-1.3162817557003299</c:v>
                </c:pt>
                <c:pt idx="53">
                  <c:v>-1.3162817557003299</c:v>
                </c:pt>
                <c:pt idx="54">
                  <c:v>-1.3162817557003299</c:v>
                </c:pt>
                <c:pt idx="55">
                  <c:v>-1.3162817557003299</c:v>
                </c:pt>
                <c:pt idx="56">
                  <c:v>-1.3162817557003299</c:v>
                </c:pt>
                <c:pt idx="57">
                  <c:v>-1.3162817557003299</c:v>
                </c:pt>
                <c:pt idx="58">
                  <c:v>-1.3162817557003299</c:v>
                </c:pt>
                <c:pt idx="59">
                  <c:v>-1.3162817557003299</c:v>
                </c:pt>
                <c:pt idx="60">
                  <c:v>-1.3162817557003299</c:v>
                </c:pt>
                <c:pt idx="61">
                  <c:v>-1.3162817557003299</c:v>
                </c:pt>
                <c:pt idx="62">
                  <c:v>-1.3162817557003299</c:v>
                </c:pt>
                <c:pt idx="63">
                  <c:v>-1.3162817557003299</c:v>
                </c:pt>
                <c:pt idx="64">
                  <c:v>-1.3162817557003299</c:v>
                </c:pt>
                <c:pt idx="65">
                  <c:v>-1.3162817557003299</c:v>
                </c:pt>
                <c:pt idx="66">
                  <c:v>-1.3162817557003299</c:v>
                </c:pt>
                <c:pt idx="67">
                  <c:v>-1.3162817557003299</c:v>
                </c:pt>
                <c:pt idx="68">
                  <c:v>-1.3162817557003299</c:v>
                </c:pt>
                <c:pt idx="69">
                  <c:v>-1.3162817557003299</c:v>
                </c:pt>
                <c:pt idx="71">
                  <c:v>-0.96679675353232497</c:v>
                </c:pt>
                <c:pt idx="72">
                  <c:v>-0.96679675353232497</c:v>
                </c:pt>
                <c:pt idx="73">
                  <c:v>-0.96679675353232497</c:v>
                </c:pt>
                <c:pt idx="74">
                  <c:v>-0.96679675353232497</c:v>
                </c:pt>
                <c:pt idx="75">
                  <c:v>-0.96679675353232497</c:v>
                </c:pt>
                <c:pt idx="76">
                  <c:v>-0.96679675353232497</c:v>
                </c:pt>
                <c:pt idx="77">
                  <c:v>-0.96679675353232497</c:v>
                </c:pt>
                <c:pt idx="78">
                  <c:v>-0.96679675353232497</c:v>
                </c:pt>
                <c:pt idx="79">
                  <c:v>-0.96679675353232497</c:v>
                </c:pt>
                <c:pt idx="80">
                  <c:v>-0.96679675353232497</c:v>
                </c:pt>
                <c:pt idx="81">
                  <c:v>-0.98383009409671696</c:v>
                </c:pt>
                <c:pt idx="82">
                  <c:v>-0.98383009409671696</c:v>
                </c:pt>
                <c:pt idx="83">
                  <c:v>-0.98383009409671696</c:v>
                </c:pt>
                <c:pt idx="84">
                  <c:v>-0.96679675353232497</c:v>
                </c:pt>
                <c:pt idx="85">
                  <c:v>-0.96679675353232497</c:v>
                </c:pt>
                <c:pt idx="86">
                  <c:v>-0.96679675353232497</c:v>
                </c:pt>
                <c:pt idx="87">
                  <c:v>-0.96679675353232497</c:v>
                </c:pt>
                <c:pt idx="88">
                  <c:v>-0.96679675353232497</c:v>
                </c:pt>
                <c:pt idx="89">
                  <c:v>-0.96679675353232497</c:v>
                </c:pt>
                <c:pt idx="90">
                  <c:v>-0.96679675353232497</c:v>
                </c:pt>
                <c:pt idx="91">
                  <c:v>-0.96679675353232497</c:v>
                </c:pt>
                <c:pt idx="92">
                  <c:v>-0.98383009409671696</c:v>
                </c:pt>
                <c:pt idx="93">
                  <c:v>-0.98383009409671696</c:v>
                </c:pt>
                <c:pt idx="94">
                  <c:v>-0.98383009409671696</c:v>
                </c:pt>
                <c:pt idx="96">
                  <c:v>-0.96679675353232497</c:v>
                </c:pt>
                <c:pt idx="97">
                  <c:v>-0.96679675353232497</c:v>
                </c:pt>
                <c:pt idx="98">
                  <c:v>-0.96679675353232497</c:v>
                </c:pt>
                <c:pt idx="99">
                  <c:v>-0.96679675353232497</c:v>
                </c:pt>
                <c:pt idx="100">
                  <c:v>-0.96679675353232497</c:v>
                </c:pt>
                <c:pt idx="101">
                  <c:v>-0.96679675353232497</c:v>
                </c:pt>
                <c:pt idx="102">
                  <c:v>-0.96679675353232497</c:v>
                </c:pt>
                <c:pt idx="103">
                  <c:v>-0.96679675353232497</c:v>
                </c:pt>
                <c:pt idx="104">
                  <c:v>-0.96679675353232497</c:v>
                </c:pt>
                <c:pt idx="105">
                  <c:v>-0.96679675353232497</c:v>
                </c:pt>
                <c:pt idx="106">
                  <c:v>-0.96679675353232497</c:v>
                </c:pt>
                <c:pt idx="107">
                  <c:v>-0.96679675353232497</c:v>
                </c:pt>
                <c:pt idx="108">
                  <c:v>-0.96679675353232497</c:v>
                </c:pt>
                <c:pt idx="109">
                  <c:v>-0.96679675353232497</c:v>
                </c:pt>
                <c:pt idx="111">
                  <c:v>-0.61675850968683099</c:v>
                </c:pt>
                <c:pt idx="112">
                  <c:v>-0.61675850968683099</c:v>
                </c:pt>
                <c:pt idx="113">
                  <c:v>-0.61675850968683099</c:v>
                </c:pt>
                <c:pt idx="114">
                  <c:v>-0.61675850968683099</c:v>
                </c:pt>
                <c:pt idx="115">
                  <c:v>-0.61675850968683099</c:v>
                </c:pt>
                <c:pt idx="116">
                  <c:v>-0.61675850968683099</c:v>
                </c:pt>
                <c:pt idx="117">
                  <c:v>-0.61675850968683099</c:v>
                </c:pt>
                <c:pt idx="118">
                  <c:v>-0.61675850968683099</c:v>
                </c:pt>
                <c:pt idx="119">
                  <c:v>-0.61675850968683099</c:v>
                </c:pt>
                <c:pt idx="120">
                  <c:v>-0.61675850968683099</c:v>
                </c:pt>
                <c:pt idx="121">
                  <c:v>-0.61675850968683099</c:v>
                </c:pt>
                <c:pt idx="122">
                  <c:v>-0.61675850968683099</c:v>
                </c:pt>
                <c:pt idx="124">
                  <c:v>-0.61675856508152804</c:v>
                </c:pt>
                <c:pt idx="125">
                  <c:v>-0.61675856508152804</c:v>
                </c:pt>
                <c:pt idx="126">
                  <c:v>-0.61675856508152804</c:v>
                </c:pt>
                <c:pt idx="127">
                  <c:v>-0.61675856508152804</c:v>
                </c:pt>
                <c:pt idx="128">
                  <c:v>-0.61675856508152804</c:v>
                </c:pt>
                <c:pt idx="129">
                  <c:v>-0.61675856508152804</c:v>
                </c:pt>
                <c:pt idx="130">
                  <c:v>-0.61675856508152804</c:v>
                </c:pt>
                <c:pt idx="131">
                  <c:v>-0.61675856508152804</c:v>
                </c:pt>
                <c:pt idx="132">
                  <c:v>-0.61675856508152804</c:v>
                </c:pt>
                <c:pt idx="133">
                  <c:v>-0.61675856508152804</c:v>
                </c:pt>
                <c:pt idx="134">
                  <c:v>-0.61675856508152804</c:v>
                </c:pt>
                <c:pt idx="135">
                  <c:v>-0.61675856508152804</c:v>
                </c:pt>
                <c:pt idx="136">
                  <c:v>-0.61675856508152804</c:v>
                </c:pt>
              </c:numCache>
            </c:numRef>
          </c:xVal>
          <c:yVal>
            <c:numRef>
              <c:f>论文临界点作图!$AC$3:$AC$139</c:f>
              <c:numCache>
                <c:formatCode>General</c:formatCode>
                <c:ptCount val="137"/>
                <c:pt idx="9">
                  <c:v>2.8683763685881298</c:v>
                </c:pt>
                <c:pt idx="10">
                  <c:v>2.9038486867503499</c:v>
                </c:pt>
                <c:pt idx="11">
                  <c:v>2.93664120014666</c:v>
                </c:pt>
                <c:pt idx="12">
                  <c:v>2.9671305222945601</c:v>
                </c:pt>
                <c:pt idx="13">
                  <c:v>3.1647614592063502</c:v>
                </c:pt>
                <c:pt idx="14">
                  <c:v>3.3168524418582601</c:v>
                </c:pt>
                <c:pt idx="15">
                  <c:v>3.40579352519504</c:v>
                </c:pt>
                <c:pt idx="16">
                  <c:v>3.4929437009139401</c:v>
                </c:pt>
                <c:pt idx="29">
                  <c:v>2.5143418456151698</c:v>
                </c:pt>
                <c:pt idx="30">
                  <c:v>2.6675702217113502</c:v>
                </c:pt>
                <c:pt idx="31">
                  <c:v>2.81745479242745</c:v>
                </c:pt>
                <c:pt idx="32">
                  <c:v>2.9671305222945601</c:v>
                </c:pt>
                <c:pt idx="33">
                  <c:v>3.05481570822205</c:v>
                </c:pt>
                <c:pt idx="34">
                  <c:v>3.14371223253946</c:v>
                </c:pt>
                <c:pt idx="44">
                  <c:v>2.3196762521317198</c:v>
                </c:pt>
                <c:pt idx="45">
                  <c:v>2.4693298765611198</c:v>
                </c:pt>
                <c:pt idx="46">
                  <c:v>2.5576545020486199</c:v>
                </c:pt>
                <c:pt idx="47">
                  <c:v>2.6200536639285099</c:v>
                </c:pt>
                <c:pt idx="48">
                  <c:v>2.8203033129214998</c:v>
                </c:pt>
                <c:pt idx="64">
                  <c:v>2.2048786824143298</c:v>
                </c:pt>
                <c:pt idx="65">
                  <c:v>2.3168524418582601</c:v>
                </c:pt>
                <c:pt idx="66">
                  <c:v>2.4657914548703301</c:v>
                </c:pt>
                <c:pt idx="67">
                  <c:v>2.61788243752224</c:v>
                </c:pt>
                <c:pt idx="68">
                  <c:v>2.7068235208590199</c:v>
                </c:pt>
                <c:pt idx="69">
                  <c:v>2.7939736965779201</c:v>
                </c:pt>
                <c:pt idx="87">
                  <c:v>2.1172362166078602</c:v>
                </c:pt>
                <c:pt idx="88">
                  <c:v>2.1172362166078602</c:v>
                </c:pt>
                <c:pt idx="89">
                  <c:v>2.2848993204661698</c:v>
                </c:pt>
                <c:pt idx="90">
                  <c:v>2.2848993204661698</c:v>
                </c:pt>
                <c:pt idx="91">
                  <c:v>2.3728790431848101</c:v>
                </c:pt>
                <c:pt idx="92">
                  <c:v>2.3728790431848101</c:v>
                </c:pt>
                <c:pt idx="93">
                  <c:v>2.4609905795218499</c:v>
                </c:pt>
                <c:pt idx="94">
                  <c:v>2.4609905795218499</c:v>
                </c:pt>
                <c:pt idx="105">
                  <c:v>1.9686002173753301</c:v>
                </c:pt>
                <c:pt idx="106">
                  <c:v>2.1184847880914299</c:v>
                </c:pt>
                <c:pt idx="107">
                  <c:v>2.26816051795854</c:v>
                </c:pt>
                <c:pt idx="108">
                  <c:v>2.3558457038860299</c:v>
                </c:pt>
                <c:pt idx="109">
                  <c:v>2.4447422282034399</c:v>
                </c:pt>
                <c:pt idx="118">
                  <c:v>1.6207062477957099</c:v>
                </c:pt>
                <c:pt idx="119">
                  <c:v>1.7703598722250999</c:v>
                </c:pt>
                <c:pt idx="120">
                  <c:v>1.9210836595924901</c:v>
                </c:pt>
                <c:pt idx="121">
                  <c:v>2.0056733750639699</c:v>
                </c:pt>
                <c:pt idx="122">
                  <c:v>2.1042999692866999</c:v>
                </c:pt>
                <c:pt idx="132">
                  <c:v>1.61677606495667</c:v>
                </c:pt>
                <c:pt idx="133">
                  <c:v>1.76720685953651</c:v>
                </c:pt>
                <c:pt idx="134">
                  <c:v>1.91780606062065</c:v>
                </c:pt>
                <c:pt idx="135">
                  <c:v>2.0058884299220501</c:v>
                </c:pt>
                <c:pt idx="136">
                  <c:v>2.09389731967633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1B9-4D48-97E0-C18CA231C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217120"/>
        <c:axId val="366223776"/>
      </c:scatterChart>
      <c:valAx>
        <c:axId val="366217120"/>
        <c:scaling>
          <c:orientation val="minMax"/>
          <c:max val="-0.5"/>
          <c:min val="-2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dirty="0"/>
                  <a:t>log</a:t>
                </a:r>
                <a:r>
                  <a:rPr lang="en-US" sz="1400" baseline="-25000" dirty="0"/>
                  <a:t>10</a:t>
                </a:r>
                <a:r>
                  <a:rPr lang="en-US" sz="1400" dirty="0"/>
                  <a:t>(</a:t>
                </a:r>
                <a:r>
                  <a:rPr lang="en-US" sz="1400" i="1" dirty="0"/>
                  <a:t>Oh</a:t>
                </a:r>
                <a:r>
                  <a:rPr lang="en-US" sz="1400" dirty="0"/>
                  <a:t>)</a:t>
                </a:r>
                <a:endParaRPr lang="zh-CN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66223776"/>
        <c:crosses val="autoZero"/>
        <c:crossBetween val="midCat"/>
      </c:valAx>
      <c:valAx>
        <c:axId val="366223776"/>
        <c:scaling>
          <c:orientation val="minMax"/>
          <c:max val="3.5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 dirty="0"/>
                  <a:t>l</a:t>
                </a:r>
                <a:r>
                  <a:rPr lang="en-US" sz="1400" dirty="0"/>
                  <a:t>og</a:t>
                </a:r>
                <a:r>
                  <a:rPr lang="en-US" sz="1400" baseline="-25000" dirty="0"/>
                  <a:t>10</a:t>
                </a:r>
                <a:r>
                  <a:rPr lang="en-US" sz="1400" dirty="0"/>
                  <a:t>(</a:t>
                </a:r>
                <a:r>
                  <a:rPr lang="en-US" sz="1400" i="1" dirty="0"/>
                  <a:t>Re</a:t>
                </a:r>
                <a:r>
                  <a:rPr lang="en-US" sz="1400" dirty="0"/>
                  <a:t>)</a:t>
                </a:r>
                <a:endParaRPr lang="zh-CN" sz="1400" dirty="0"/>
              </a:p>
            </c:rich>
          </c:tx>
          <c:layout>
            <c:manualLayout>
              <c:xMode val="edge"/>
              <c:yMode val="edge"/>
              <c:x val="0.94630387671562699"/>
              <c:y val="0.384246439894446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6621712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1658662460113102E-3"/>
          <c:y val="0.92106208841097104"/>
          <c:w val="0.98326036960284902"/>
          <c:h val="6.27348330040976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217192391042595E-2"/>
          <c:y val="2.9705644072373801E-2"/>
          <c:w val="0.87810614089805095"/>
          <c:h val="0.796983505606223"/>
        </c:manualLayout>
      </c:layout>
      <c:scatterChart>
        <c:scatterStyle val="lineMarker"/>
        <c:varyColors val="0"/>
        <c:ser>
          <c:idx val="0"/>
          <c:order val="0"/>
          <c:tx>
            <c:strRef>
              <c:f>论文临界点作图!$Z$2</c:f>
              <c:strCache>
                <c:ptCount val="1"/>
                <c:pt idx="0">
                  <c:v>Rebounding regime (A)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15875">
                <a:solidFill>
                  <a:srgbClr val="0000CC"/>
                </a:solidFill>
              </a:ln>
              <a:effectLst/>
            </c:spPr>
          </c:marker>
          <c:xVal>
            <c:numRef>
              <c:f>论文临界点作图!$Y$3:$Y$139</c:f>
              <c:numCache>
                <c:formatCode>General</c:formatCode>
                <c:ptCount val="137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-1.3327618533216301</c:v>
                </c:pt>
                <c:pt idx="50">
                  <c:v>-1.3162817557003299</c:v>
                </c:pt>
                <c:pt idx="51">
                  <c:v>-1.3162817557003299</c:v>
                </c:pt>
                <c:pt idx="52">
                  <c:v>-1.3162817557003299</c:v>
                </c:pt>
                <c:pt idx="53">
                  <c:v>-1.3162817557003299</c:v>
                </c:pt>
                <c:pt idx="54">
                  <c:v>-1.3162817557003299</c:v>
                </c:pt>
                <c:pt idx="55">
                  <c:v>-1.3162817557003299</c:v>
                </c:pt>
                <c:pt idx="56">
                  <c:v>-1.3162817557003299</c:v>
                </c:pt>
                <c:pt idx="57">
                  <c:v>-1.3162817557003299</c:v>
                </c:pt>
                <c:pt idx="58">
                  <c:v>-1.3162817557003299</c:v>
                </c:pt>
                <c:pt idx="59">
                  <c:v>-1.3162817557003299</c:v>
                </c:pt>
                <c:pt idx="60">
                  <c:v>-1.3162817557003299</c:v>
                </c:pt>
                <c:pt idx="61">
                  <c:v>-1.3162817557003299</c:v>
                </c:pt>
                <c:pt idx="62">
                  <c:v>-1.3162817557003299</c:v>
                </c:pt>
                <c:pt idx="63">
                  <c:v>-1.3162817557003299</c:v>
                </c:pt>
                <c:pt idx="64">
                  <c:v>-1.3162817557003299</c:v>
                </c:pt>
                <c:pt idx="65">
                  <c:v>-1.3162817557003299</c:v>
                </c:pt>
                <c:pt idx="66">
                  <c:v>-1.3162817557003299</c:v>
                </c:pt>
                <c:pt idx="67">
                  <c:v>-1.3162817557003299</c:v>
                </c:pt>
                <c:pt idx="68">
                  <c:v>-1.3162817557003299</c:v>
                </c:pt>
                <c:pt idx="69">
                  <c:v>-1.3162817557003299</c:v>
                </c:pt>
                <c:pt idx="71">
                  <c:v>-0.96679675353232497</c:v>
                </c:pt>
                <c:pt idx="72">
                  <c:v>-0.96679675353232497</c:v>
                </c:pt>
                <c:pt idx="73">
                  <c:v>-0.96679675353232497</c:v>
                </c:pt>
                <c:pt idx="74">
                  <c:v>-0.96679675353232497</c:v>
                </c:pt>
                <c:pt idx="75">
                  <c:v>-0.96679675353232497</c:v>
                </c:pt>
                <c:pt idx="76">
                  <c:v>-0.96679675353232497</c:v>
                </c:pt>
                <c:pt idx="77">
                  <c:v>-0.96679675353232497</c:v>
                </c:pt>
                <c:pt idx="78">
                  <c:v>-0.96679675353232497</c:v>
                </c:pt>
                <c:pt idx="79">
                  <c:v>-0.96679675353232497</c:v>
                </c:pt>
                <c:pt idx="80">
                  <c:v>-0.96679675353232497</c:v>
                </c:pt>
                <c:pt idx="81">
                  <c:v>-0.98383009409671696</c:v>
                </c:pt>
                <c:pt idx="82">
                  <c:v>-0.98383009409671696</c:v>
                </c:pt>
                <c:pt idx="83">
                  <c:v>-0.98383009409671696</c:v>
                </c:pt>
                <c:pt idx="84">
                  <c:v>-0.96679675353232497</c:v>
                </c:pt>
                <c:pt idx="85">
                  <c:v>-0.96679675353232497</c:v>
                </c:pt>
                <c:pt idx="86">
                  <c:v>-0.96679675353232497</c:v>
                </c:pt>
                <c:pt idx="87">
                  <c:v>-0.96679675353232497</c:v>
                </c:pt>
                <c:pt idx="88">
                  <c:v>-0.96679675353232497</c:v>
                </c:pt>
                <c:pt idx="89">
                  <c:v>-0.96679675353232497</c:v>
                </c:pt>
                <c:pt idx="90">
                  <c:v>-0.96679675353232497</c:v>
                </c:pt>
                <c:pt idx="91">
                  <c:v>-0.96679675353232497</c:v>
                </c:pt>
                <c:pt idx="92">
                  <c:v>-0.98383009409671696</c:v>
                </c:pt>
                <c:pt idx="93">
                  <c:v>-0.98383009409671696</c:v>
                </c:pt>
                <c:pt idx="94">
                  <c:v>-0.98383009409671696</c:v>
                </c:pt>
                <c:pt idx="96">
                  <c:v>-0.96679675353232497</c:v>
                </c:pt>
                <c:pt idx="97">
                  <c:v>-0.96679675353232497</c:v>
                </c:pt>
                <c:pt idx="98">
                  <c:v>-0.96679675353232497</c:v>
                </c:pt>
                <c:pt idx="99">
                  <c:v>-0.96679675353232497</c:v>
                </c:pt>
                <c:pt idx="100">
                  <c:v>-0.96679675353232497</c:v>
                </c:pt>
                <c:pt idx="101">
                  <c:v>-0.96679675353232497</c:v>
                </c:pt>
                <c:pt idx="102">
                  <c:v>-0.96679675353232497</c:v>
                </c:pt>
                <c:pt idx="103">
                  <c:v>-0.96679675353232497</c:v>
                </c:pt>
                <c:pt idx="104">
                  <c:v>-0.96679675353232497</c:v>
                </c:pt>
                <c:pt idx="105">
                  <c:v>-0.96679675353232497</c:v>
                </c:pt>
                <c:pt idx="106">
                  <c:v>-0.96679675353232497</c:v>
                </c:pt>
                <c:pt idx="107">
                  <c:v>-0.96679675353232497</c:v>
                </c:pt>
                <c:pt idx="108">
                  <c:v>-0.96679675353232497</c:v>
                </c:pt>
                <c:pt idx="109">
                  <c:v>-0.96679675353232497</c:v>
                </c:pt>
                <c:pt idx="111">
                  <c:v>-0.61675850968683099</c:v>
                </c:pt>
                <c:pt idx="112">
                  <c:v>-0.61675850968683099</c:v>
                </c:pt>
                <c:pt idx="113">
                  <c:v>-0.61675850968683099</c:v>
                </c:pt>
                <c:pt idx="114">
                  <c:v>-0.61675850968683099</c:v>
                </c:pt>
                <c:pt idx="115">
                  <c:v>-0.61675850968683099</c:v>
                </c:pt>
                <c:pt idx="116">
                  <c:v>-0.61675850968683099</c:v>
                </c:pt>
                <c:pt idx="117">
                  <c:v>-0.61675850968683099</c:v>
                </c:pt>
                <c:pt idx="118">
                  <c:v>-0.61675850968683099</c:v>
                </c:pt>
                <c:pt idx="119">
                  <c:v>-0.61675850968683099</c:v>
                </c:pt>
                <c:pt idx="120">
                  <c:v>-0.61675850968683099</c:v>
                </c:pt>
                <c:pt idx="121">
                  <c:v>-0.61675850968683099</c:v>
                </c:pt>
                <c:pt idx="122">
                  <c:v>-0.61675850968683099</c:v>
                </c:pt>
                <c:pt idx="124">
                  <c:v>-0.61675856508152804</c:v>
                </c:pt>
                <c:pt idx="125">
                  <c:v>-0.61675856508152804</c:v>
                </c:pt>
                <c:pt idx="126">
                  <c:v>-0.61675856508152804</c:v>
                </c:pt>
                <c:pt idx="127">
                  <c:v>-0.61675856508152804</c:v>
                </c:pt>
                <c:pt idx="128">
                  <c:v>-0.61675856508152804</c:v>
                </c:pt>
                <c:pt idx="129">
                  <c:v>-0.61675856508152804</c:v>
                </c:pt>
                <c:pt idx="130">
                  <c:v>-0.61675856508152804</c:v>
                </c:pt>
                <c:pt idx="131">
                  <c:v>-0.61675856508152804</c:v>
                </c:pt>
                <c:pt idx="132">
                  <c:v>-0.61675856508152804</c:v>
                </c:pt>
                <c:pt idx="133">
                  <c:v>-0.61675856508152804</c:v>
                </c:pt>
                <c:pt idx="134">
                  <c:v>-0.61675856508152804</c:v>
                </c:pt>
                <c:pt idx="135">
                  <c:v>-0.61675856508152804</c:v>
                </c:pt>
                <c:pt idx="136">
                  <c:v>-0.61675856508152804</c:v>
                </c:pt>
              </c:numCache>
            </c:numRef>
          </c:xVal>
          <c:yVal>
            <c:numRef>
              <c:f>论文临界点作图!$Z$3:$Z$139</c:f>
              <c:numCache>
                <c:formatCode>General</c:formatCode>
                <c:ptCount val="137"/>
                <c:pt idx="0">
                  <c:v>2.3723697697080901</c:v>
                </c:pt>
                <c:pt idx="1">
                  <c:v>2.5184978053863301</c:v>
                </c:pt>
                <c:pt idx="18">
                  <c:v>2.0158224461942802</c:v>
                </c:pt>
                <c:pt idx="19">
                  <c:v>2.1694063642521102</c:v>
                </c:pt>
                <c:pt idx="20">
                  <c:v>2.2048786824143298</c:v>
                </c:pt>
                <c:pt idx="21">
                  <c:v>2.2376711958106399</c:v>
                </c:pt>
                <c:pt idx="22">
                  <c:v>2.2454965333225898</c:v>
                </c:pt>
                <c:pt idx="36">
                  <c:v>1.4142323597463</c:v>
                </c:pt>
                <c:pt idx="50">
                  <c:v>1.67339976537207</c:v>
                </c:pt>
                <c:pt idx="51">
                  <c:v>1.81952780105031</c:v>
                </c:pt>
                <c:pt idx="52">
                  <c:v>1.85903634233399</c:v>
                </c:pt>
                <c:pt idx="53">
                  <c:v>1.8775197480279999</c:v>
                </c:pt>
                <c:pt idx="54">
                  <c:v>1.8952485149884299</c:v>
                </c:pt>
                <c:pt idx="55">
                  <c:v>1.8952485149884299</c:v>
                </c:pt>
                <c:pt idx="56">
                  <c:v>1.91228185428721</c:v>
                </c:pt>
                <c:pt idx="57">
                  <c:v>1.92867227047538</c:v>
                </c:pt>
                <c:pt idx="58">
                  <c:v>1.9444665376586101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C7-4E4F-A8DB-DC2BCB5E8A41}"/>
            </c:ext>
          </c:extLst>
        </c:ser>
        <c:ser>
          <c:idx val="1"/>
          <c:order val="1"/>
          <c:tx>
            <c:strRef>
              <c:f>论文临界点作图!$AA$2</c:f>
              <c:strCache>
                <c:ptCount val="1"/>
                <c:pt idx="0">
                  <c:v>Complete atachment regime (B)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论文临界点作图!$Y$3:$Y$139</c:f>
              <c:numCache>
                <c:formatCode>General</c:formatCode>
                <c:ptCount val="137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-1.3327618533216301</c:v>
                </c:pt>
                <c:pt idx="50">
                  <c:v>-1.3162817557003299</c:v>
                </c:pt>
                <c:pt idx="51">
                  <c:v>-1.3162817557003299</c:v>
                </c:pt>
                <c:pt idx="52">
                  <c:v>-1.3162817557003299</c:v>
                </c:pt>
                <c:pt idx="53">
                  <c:v>-1.3162817557003299</c:v>
                </c:pt>
                <c:pt idx="54">
                  <c:v>-1.3162817557003299</c:v>
                </c:pt>
                <c:pt idx="55">
                  <c:v>-1.3162817557003299</c:v>
                </c:pt>
                <c:pt idx="56">
                  <c:v>-1.3162817557003299</c:v>
                </c:pt>
                <c:pt idx="57">
                  <c:v>-1.3162817557003299</c:v>
                </c:pt>
                <c:pt idx="58">
                  <c:v>-1.3162817557003299</c:v>
                </c:pt>
                <c:pt idx="59">
                  <c:v>-1.3162817557003299</c:v>
                </c:pt>
                <c:pt idx="60">
                  <c:v>-1.3162817557003299</c:v>
                </c:pt>
                <c:pt idx="61">
                  <c:v>-1.3162817557003299</c:v>
                </c:pt>
                <c:pt idx="62">
                  <c:v>-1.3162817557003299</c:v>
                </c:pt>
                <c:pt idx="63">
                  <c:v>-1.3162817557003299</c:v>
                </c:pt>
                <c:pt idx="64">
                  <c:v>-1.3162817557003299</c:v>
                </c:pt>
                <c:pt idx="65">
                  <c:v>-1.3162817557003299</c:v>
                </c:pt>
                <c:pt idx="66">
                  <c:v>-1.3162817557003299</c:v>
                </c:pt>
                <c:pt idx="67">
                  <c:v>-1.3162817557003299</c:v>
                </c:pt>
                <c:pt idx="68">
                  <c:v>-1.3162817557003299</c:v>
                </c:pt>
                <c:pt idx="69">
                  <c:v>-1.3162817557003299</c:v>
                </c:pt>
                <c:pt idx="71">
                  <c:v>-0.96679675353232497</c:v>
                </c:pt>
                <c:pt idx="72">
                  <c:v>-0.96679675353232497</c:v>
                </c:pt>
                <c:pt idx="73">
                  <c:v>-0.96679675353232497</c:v>
                </c:pt>
                <c:pt idx="74">
                  <c:v>-0.96679675353232497</c:v>
                </c:pt>
                <c:pt idx="75">
                  <c:v>-0.96679675353232497</c:v>
                </c:pt>
                <c:pt idx="76">
                  <c:v>-0.96679675353232497</c:v>
                </c:pt>
                <c:pt idx="77">
                  <c:v>-0.96679675353232497</c:v>
                </c:pt>
                <c:pt idx="78">
                  <c:v>-0.96679675353232497</c:v>
                </c:pt>
                <c:pt idx="79">
                  <c:v>-0.96679675353232497</c:v>
                </c:pt>
                <c:pt idx="80">
                  <c:v>-0.96679675353232497</c:v>
                </c:pt>
                <c:pt idx="81">
                  <c:v>-0.98383009409671696</c:v>
                </c:pt>
                <c:pt idx="82">
                  <c:v>-0.98383009409671696</c:v>
                </c:pt>
                <c:pt idx="83">
                  <c:v>-0.98383009409671696</c:v>
                </c:pt>
                <c:pt idx="84">
                  <c:v>-0.96679675353232497</c:v>
                </c:pt>
                <c:pt idx="85">
                  <c:v>-0.96679675353232497</c:v>
                </c:pt>
                <c:pt idx="86">
                  <c:v>-0.96679675353232497</c:v>
                </c:pt>
                <c:pt idx="87">
                  <c:v>-0.96679675353232497</c:v>
                </c:pt>
                <c:pt idx="88">
                  <c:v>-0.96679675353232497</c:v>
                </c:pt>
                <c:pt idx="89">
                  <c:v>-0.96679675353232497</c:v>
                </c:pt>
                <c:pt idx="90">
                  <c:v>-0.96679675353232497</c:v>
                </c:pt>
                <c:pt idx="91">
                  <c:v>-0.96679675353232497</c:v>
                </c:pt>
                <c:pt idx="92">
                  <c:v>-0.98383009409671696</c:v>
                </c:pt>
                <c:pt idx="93">
                  <c:v>-0.98383009409671696</c:v>
                </c:pt>
                <c:pt idx="94">
                  <c:v>-0.98383009409671696</c:v>
                </c:pt>
                <c:pt idx="96">
                  <c:v>-0.96679675353232497</c:v>
                </c:pt>
                <c:pt idx="97">
                  <c:v>-0.96679675353232497</c:v>
                </c:pt>
                <c:pt idx="98">
                  <c:v>-0.96679675353232497</c:v>
                </c:pt>
                <c:pt idx="99">
                  <c:v>-0.96679675353232497</c:v>
                </c:pt>
                <c:pt idx="100">
                  <c:v>-0.96679675353232497</c:v>
                </c:pt>
                <c:pt idx="101">
                  <c:v>-0.96679675353232497</c:v>
                </c:pt>
                <c:pt idx="102">
                  <c:v>-0.96679675353232497</c:v>
                </c:pt>
                <c:pt idx="103">
                  <c:v>-0.96679675353232497</c:v>
                </c:pt>
                <c:pt idx="104">
                  <c:v>-0.96679675353232497</c:v>
                </c:pt>
                <c:pt idx="105">
                  <c:v>-0.96679675353232497</c:v>
                </c:pt>
                <c:pt idx="106">
                  <c:v>-0.96679675353232497</c:v>
                </c:pt>
                <c:pt idx="107">
                  <c:v>-0.96679675353232497</c:v>
                </c:pt>
                <c:pt idx="108">
                  <c:v>-0.96679675353232497</c:v>
                </c:pt>
                <c:pt idx="109">
                  <c:v>-0.96679675353232497</c:v>
                </c:pt>
                <c:pt idx="111">
                  <c:v>-0.61675850968683099</c:v>
                </c:pt>
                <c:pt idx="112">
                  <c:v>-0.61675850968683099</c:v>
                </c:pt>
                <c:pt idx="113">
                  <c:v>-0.61675850968683099</c:v>
                </c:pt>
                <c:pt idx="114">
                  <c:v>-0.61675850968683099</c:v>
                </c:pt>
                <c:pt idx="115">
                  <c:v>-0.61675850968683099</c:v>
                </c:pt>
                <c:pt idx="116">
                  <c:v>-0.61675850968683099</c:v>
                </c:pt>
                <c:pt idx="117">
                  <c:v>-0.61675850968683099</c:v>
                </c:pt>
                <c:pt idx="118">
                  <c:v>-0.61675850968683099</c:v>
                </c:pt>
                <c:pt idx="119">
                  <c:v>-0.61675850968683099</c:v>
                </c:pt>
                <c:pt idx="120">
                  <c:v>-0.61675850968683099</c:v>
                </c:pt>
                <c:pt idx="121">
                  <c:v>-0.61675850968683099</c:v>
                </c:pt>
                <c:pt idx="122">
                  <c:v>-0.61675850968683099</c:v>
                </c:pt>
                <c:pt idx="124">
                  <c:v>-0.61675856508152804</c:v>
                </c:pt>
                <c:pt idx="125">
                  <c:v>-0.61675856508152804</c:v>
                </c:pt>
                <c:pt idx="126">
                  <c:v>-0.61675856508152804</c:v>
                </c:pt>
                <c:pt idx="127">
                  <c:v>-0.61675856508152804</c:v>
                </c:pt>
                <c:pt idx="128">
                  <c:v>-0.61675856508152804</c:v>
                </c:pt>
                <c:pt idx="129">
                  <c:v>-0.61675856508152804</c:v>
                </c:pt>
                <c:pt idx="130">
                  <c:v>-0.61675856508152804</c:v>
                </c:pt>
                <c:pt idx="131">
                  <c:v>-0.61675856508152804</c:v>
                </c:pt>
                <c:pt idx="132">
                  <c:v>-0.61675856508152804</c:v>
                </c:pt>
                <c:pt idx="133">
                  <c:v>-0.61675856508152804</c:v>
                </c:pt>
                <c:pt idx="134">
                  <c:v>-0.61675856508152804</c:v>
                </c:pt>
                <c:pt idx="135">
                  <c:v>-0.61675856508152804</c:v>
                </c:pt>
                <c:pt idx="136">
                  <c:v>-0.61675856508152804</c:v>
                </c:pt>
              </c:numCache>
            </c:numRef>
          </c:xVal>
          <c:yVal>
            <c:numRef>
              <c:f>论文临界点作图!$AA$3:$AA$139</c:f>
              <c:numCache>
                <c:formatCode>General</c:formatCode>
                <c:ptCount val="137"/>
                <c:pt idx="2">
                  <c:v>2.55800634667</c:v>
                </c:pt>
                <c:pt idx="3">
                  <c:v>2.57648975236402</c:v>
                </c:pt>
                <c:pt idx="4">
                  <c:v>2.5942185193244498</c:v>
                </c:pt>
                <c:pt idx="5">
                  <c:v>2.67339976537207</c:v>
                </c:pt>
                <c:pt idx="23">
                  <c:v>2.2531833619888801</c:v>
                </c:pt>
                <c:pt idx="24">
                  <c:v>2.2754597567000401</c:v>
                </c:pt>
                <c:pt idx="25">
                  <c:v>2.3168524418582601</c:v>
                </c:pt>
                <c:pt idx="26">
                  <c:v>2.3665402260473698</c:v>
                </c:pt>
                <c:pt idx="37">
                  <c:v>1.9704182870376801</c:v>
                </c:pt>
                <c:pt idx="38">
                  <c:v>2.0573034066104801</c:v>
                </c:pt>
                <c:pt idx="59">
                  <c:v>1.9744297610360599</c:v>
                </c:pt>
                <c:pt idx="60">
                  <c:v>2.0536110070836799</c:v>
                </c:pt>
                <c:pt idx="61">
                  <c:v>2.08837311334289</c:v>
                </c:pt>
                <c:pt idx="71">
                  <c:v>1.4667244186703701</c:v>
                </c:pt>
                <c:pt idx="72">
                  <c:v>1.5542133576528701</c:v>
                </c:pt>
                <c:pt idx="73">
                  <c:v>1.5879192141448</c:v>
                </c:pt>
                <c:pt idx="74">
                  <c:v>1.61788243752224</c:v>
                </c:pt>
                <c:pt idx="75">
                  <c:v>1.61788243752224</c:v>
                </c:pt>
                <c:pt idx="76">
                  <c:v>1.64343654199463</c:v>
                </c:pt>
                <c:pt idx="77">
                  <c:v>1.64343654199463</c:v>
                </c:pt>
                <c:pt idx="78">
                  <c:v>1.6652163163178699</c:v>
                </c:pt>
                <c:pt idx="79">
                  <c:v>1.7057498627549601</c:v>
                </c:pt>
                <c:pt idx="80">
                  <c:v>1.7057498627549601</c:v>
                </c:pt>
                <c:pt idx="81">
                  <c:v>1.76775441433436</c:v>
                </c:pt>
                <c:pt idx="82">
                  <c:v>1.76775441433436</c:v>
                </c:pt>
                <c:pt idx="96">
                  <c:v>1.3168524418582599</c:v>
                </c:pt>
                <c:pt idx="97">
                  <c:v>1.4704363599160899</c:v>
                </c:pt>
                <c:pt idx="98">
                  <c:v>1.61788243752224</c:v>
                </c:pt>
                <c:pt idx="99">
                  <c:v>1.7068235208590199</c:v>
                </c:pt>
                <c:pt idx="100">
                  <c:v>1.7668214505343101</c:v>
                </c:pt>
                <c:pt idx="111">
                  <c:v>1.3559405891585701</c:v>
                </c:pt>
                <c:pt idx="112">
                  <c:v>1.41840830040044</c:v>
                </c:pt>
                <c:pt idx="113">
                  <c:v>1.46932987656112</c:v>
                </c:pt>
                <c:pt idx="124">
                  <c:v>1.0013521120707201</c:v>
                </c:pt>
                <c:pt idx="125">
                  <c:v>1.1396548102370101</c:v>
                </c:pt>
                <c:pt idx="126">
                  <c:v>1.1774433711264001</c:v>
                </c:pt>
                <c:pt idx="127">
                  <c:v>1.35594069994796</c:v>
                </c:pt>
                <c:pt idx="128">
                  <c:v>1.417992619409</c:v>
                </c:pt>
                <c:pt idx="129">
                  <c:v>1.4434397416214799</c:v>
                </c:pt>
                <c:pt idx="130">
                  <c:v>1.4663629767881301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C7-4E4F-A8DB-DC2BCB5E8A41}"/>
            </c:ext>
          </c:extLst>
        </c:ser>
        <c:ser>
          <c:idx val="2"/>
          <c:order val="2"/>
          <c:tx>
            <c:strRef>
              <c:f>论文临界点作图!$AB$2</c:f>
              <c:strCache>
                <c:ptCount val="1"/>
                <c:pt idx="0">
                  <c:v>Transition regime (C)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5875">
                <a:solidFill>
                  <a:srgbClr val="F08510"/>
                </a:solidFill>
              </a:ln>
              <a:effectLst/>
            </c:spPr>
          </c:marker>
          <c:xVal>
            <c:numRef>
              <c:f>论文临界点作图!$Y$3:$Y$139</c:f>
              <c:numCache>
                <c:formatCode>General</c:formatCode>
                <c:ptCount val="137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-1.3327618533216301</c:v>
                </c:pt>
                <c:pt idx="50">
                  <c:v>-1.3162817557003299</c:v>
                </c:pt>
                <c:pt idx="51">
                  <c:v>-1.3162817557003299</c:v>
                </c:pt>
                <c:pt idx="52">
                  <c:v>-1.3162817557003299</c:v>
                </c:pt>
                <c:pt idx="53">
                  <c:v>-1.3162817557003299</c:v>
                </c:pt>
                <c:pt idx="54">
                  <c:v>-1.3162817557003299</c:v>
                </c:pt>
                <c:pt idx="55">
                  <c:v>-1.3162817557003299</c:v>
                </c:pt>
                <c:pt idx="56">
                  <c:v>-1.3162817557003299</c:v>
                </c:pt>
                <c:pt idx="57">
                  <c:v>-1.3162817557003299</c:v>
                </c:pt>
                <c:pt idx="58">
                  <c:v>-1.3162817557003299</c:v>
                </c:pt>
                <c:pt idx="59">
                  <c:v>-1.3162817557003299</c:v>
                </c:pt>
                <c:pt idx="60">
                  <c:v>-1.3162817557003299</c:v>
                </c:pt>
                <c:pt idx="61">
                  <c:v>-1.3162817557003299</c:v>
                </c:pt>
                <c:pt idx="62">
                  <c:v>-1.3162817557003299</c:v>
                </c:pt>
                <c:pt idx="63">
                  <c:v>-1.3162817557003299</c:v>
                </c:pt>
                <c:pt idx="64">
                  <c:v>-1.3162817557003299</c:v>
                </c:pt>
                <c:pt idx="65">
                  <c:v>-1.3162817557003299</c:v>
                </c:pt>
                <c:pt idx="66">
                  <c:v>-1.3162817557003299</c:v>
                </c:pt>
                <c:pt idx="67">
                  <c:v>-1.3162817557003299</c:v>
                </c:pt>
                <c:pt idx="68">
                  <c:v>-1.3162817557003299</c:v>
                </c:pt>
                <c:pt idx="69">
                  <c:v>-1.3162817557003299</c:v>
                </c:pt>
                <c:pt idx="71">
                  <c:v>-0.96679675353232497</c:v>
                </c:pt>
                <c:pt idx="72">
                  <c:v>-0.96679675353232497</c:v>
                </c:pt>
                <c:pt idx="73">
                  <c:v>-0.96679675353232497</c:v>
                </c:pt>
                <c:pt idx="74">
                  <c:v>-0.96679675353232497</c:v>
                </c:pt>
                <c:pt idx="75">
                  <c:v>-0.96679675353232497</c:v>
                </c:pt>
                <c:pt idx="76">
                  <c:v>-0.96679675353232497</c:v>
                </c:pt>
                <c:pt idx="77">
                  <c:v>-0.96679675353232497</c:v>
                </c:pt>
                <c:pt idx="78">
                  <c:v>-0.96679675353232497</c:v>
                </c:pt>
                <c:pt idx="79">
                  <c:v>-0.96679675353232497</c:v>
                </c:pt>
                <c:pt idx="80">
                  <c:v>-0.96679675353232497</c:v>
                </c:pt>
                <c:pt idx="81">
                  <c:v>-0.98383009409671696</c:v>
                </c:pt>
                <c:pt idx="82">
                  <c:v>-0.98383009409671696</c:v>
                </c:pt>
                <c:pt idx="83">
                  <c:v>-0.98383009409671696</c:v>
                </c:pt>
                <c:pt idx="84">
                  <c:v>-0.96679675353232497</c:v>
                </c:pt>
                <c:pt idx="85">
                  <c:v>-0.96679675353232497</c:v>
                </c:pt>
                <c:pt idx="86">
                  <c:v>-0.96679675353232497</c:v>
                </c:pt>
                <c:pt idx="87">
                  <c:v>-0.96679675353232497</c:v>
                </c:pt>
                <c:pt idx="88">
                  <c:v>-0.96679675353232497</c:v>
                </c:pt>
                <c:pt idx="89">
                  <c:v>-0.96679675353232497</c:v>
                </c:pt>
                <c:pt idx="90">
                  <c:v>-0.96679675353232497</c:v>
                </c:pt>
                <c:pt idx="91">
                  <c:v>-0.96679675353232497</c:v>
                </c:pt>
                <c:pt idx="92">
                  <c:v>-0.98383009409671696</c:v>
                </c:pt>
                <c:pt idx="93">
                  <c:v>-0.98383009409671696</c:v>
                </c:pt>
                <c:pt idx="94">
                  <c:v>-0.98383009409671696</c:v>
                </c:pt>
                <c:pt idx="96">
                  <c:v>-0.96679675353232497</c:v>
                </c:pt>
                <c:pt idx="97">
                  <c:v>-0.96679675353232497</c:v>
                </c:pt>
                <c:pt idx="98">
                  <c:v>-0.96679675353232497</c:v>
                </c:pt>
                <c:pt idx="99">
                  <c:v>-0.96679675353232497</c:v>
                </c:pt>
                <c:pt idx="100">
                  <c:v>-0.96679675353232497</c:v>
                </c:pt>
                <c:pt idx="101">
                  <c:v>-0.96679675353232497</c:v>
                </c:pt>
                <c:pt idx="102">
                  <c:v>-0.96679675353232497</c:v>
                </c:pt>
                <c:pt idx="103">
                  <c:v>-0.96679675353232497</c:v>
                </c:pt>
                <c:pt idx="104">
                  <c:v>-0.96679675353232497</c:v>
                </c:pt>
                <c:pt idx="105">
                  <c:v>-0.96679675353232497</c:v>
                </c:pt>
                <c:pt idx="106">
                  <c:v>-0.96679675353232497</c:v>
                </c:pt>
                <c:pt idx="107">
                  <c:v>-0.96679675353232497</c:v>
                </c:pt>
                <c:pt idx="108">
                  <c:v>-0.96679675353232497</c:v>
                </c:pt>
                <c:pt idx="109">
                  <c:v>-0.96679675353232497</c:v>
                </c:pt>
                <c:pt idx="111">
                  <c:v>-0.61675850968683099</c:v>
                </c:pt>
                <c:pt idx="112">
                  <c:v>-0.61675850968683099</c:v>
                </c:pt>
                <c:pt idx="113">
                  <c:v>-0.61675850968683099</c:v>
                </c:pt>
                <c:pt idx="114">
                  <c:v>-0.61675850968683099</c:v>
                </c:pt>
                <c:pt idx="115">
                  <c:v>-0.61675850968683099</c:v>
                </c:pt>
                <c:pt idx="116">
                  <c:v>-0.61675850968683099</c:v>
                </c:pt>
                <c:pt idx="117">
                  <c:v>-0.61675850968683099</c:v>
                </c:pt>
                <c:pt idx="118">
                  <c:v>-0.61675850968683099</c:v>
                </c:pt>
                <c:pt idx="119">
                  <c:v>-0.61675850968683099</c:v>
                </c:pt>
                <c:pt idx="120">
                  <c:v>-0.61675850968683099</c:v>
                </c:pt>
                <c:pt idx="121">
                  <c:v>-0.61675850968683099</c:v>
                </c:pt>
                <c:pt idx="122">
                  <c:v>-0.61675850968683099</c:v>
                </c:pt>
                <c:pt idx="124">
                  <c:v>-0.61675856508152804</c:v>
                </c:pt>
                <c:pt idx="125">
                  <c:v>-0.61675856508152804</c:v>
                </c:pt>
                <c:pt idx="126">
                  <c:v>-0.61675856508152804</c:v>
                </c:pt>
                <c:pt idx="127">
                  <c:v>-0.61675856508152804</c:v>
                </c:pt>
                <c:pt idx="128">
                  <c:v>-0.61675856508152804</c:v>
                </c:pt>
                <c:pt idx="129">
                  <c:v>-0.61675856508152804</c:v>
                </c:pt>
                <c:pt idx="130">
                  <c:v>-0.61675856508152804</c:v>
                </c:pt>
                <c:pt idx="131">
                  <c:v>-0.61675856508152804</c:v>
                </c:pt>
                <c:pt idx="132">
                  <c:v>-0.61675856508152804</c:v>
                </c:pt>
                <c:pt idx="133">
                  <c:v>-0.61675856508152804</c:v>
                </c:pt>
                <c:pt idx="134">
                  <c:v>-0.61675856508152804</c:v>
                </c:pt>
                <c:pt idx="135">
                  <c:v>-0.61675856508152804</c:v>
                </c:pt>
                <c:pt idx="136">
                  <c:v>-0.61675856508152804</c:v>
                </c:pt>
              </c:numCache>
            </c:numRef>
          </c:xVal>
          <c:yVal>
            <c:numRef>
              <c:f>论文临界点作图!$AB$3:$AB$139</c:f>
              <c:numCache>
                <c:formatCode>General</c:formatCode>
                <c:ptCount val="137"/>
                <c:pt idx="6">
                  <c:v>2.7147924505302998</c:v>
                </c:pt>
                <c:pt idx="7">
                  <c:v>2.7525810114197</c:v>
                </c:pt>
                <c:pt idx="8">
                  <c:v>2.81952780105031</c:v>
                </c:pt>
                <c:pt idx="27">
                  <c:v>2.40579352519504</c:v>
                </c:pt>
                <c:pt idx="28">
                  <c:v>2.4657914548703301</c:v>
                </c:pt>
                <c:pt idx="39">
                  <c:v>2.0916982447870001</c:v>
                </c:pt>
                <c:pt idx="40">
                  <c:v>2.10898587968116</c:v>
                </c:pt>
                <c:pt idx="41">
                  <c:v>2.11737830473646</c:v>
                </c:pt>
                <c:pt idx="42">
                  <c:v>2.11945131335932</c:v>
                </c:pt>
                <c:pt idx="43">
                  <c:v>2.1682998808971399</c:v>
                </c:pt>
                <c:pt idx="62">
                  <c:v>2.1205577967142899</c:v>
                </c:pt>
                <c:pt idx="63">
                  <c:v>2.1694063642521102</c:v>
                </c:pt>
                <c:pt idx="83">
                  <c:v>1.8560046058902</c:v>
                </c:pt>
                <c:pt idx="84">
                  <c:v>1.8560046058902</c:v>
                </c:pt>
                <c:pt idx="85">
                  <c:v>1.9668359855034101</c:v>
                </c:pt>
                <c:pt idx="86">
                  <c:v>1.9668359855034101</c:v>
                </c:pt>
                <c:pt idx="101">
                  <c:v>1.81537184127915</c:v>
                </c:pt>
                <c:pt idx="102">
                  <c:v>1.8277222796655801</c:v>
                </c:pt>
                <c:pt idx="103">
                  <c:v>1.8397311871386</c:v>
                </c:pt>
                <c:pt idx="104">
                  <c:v>1.85524335331685</c:v>
                </c:pt>
                <c:pt idx="114">
                  <c:v>1.4784732560009901</c:v>
                </c:pt>
                <c:pt idx="115">
                  <c:v>1.4874280986539199</c:v>
                </c:pt>
                <c:pt idx="116">
                  <c:v>1.50650197960124</c:v>
                </c:pt>
                <c:pt idx="117">
                  <c:v>1.5391710963545999</c:v>
                </c:pt>
                <c:pt idx="131">
                  <c:v>1.53948579932139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6C7-4E4F-A8DB-DC2BCB5E8A41}"/>
            </c:ext>
          </c:extLst>
        </c:ser>
        <c:ser>
          <c:idx val="3"/>
          <c:order val="3"/>
          <c:tx>
            <c:strRef>
              <c:f>论文临界点作图!$AC$2</c:f>
              <c:strCache>
                <c:ptCount val="1"/>
                <c:pt idx="0">
                  <c:v>Splashing regime (D)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noFill/>
              <a:ln w="15875">
                <a:solidFill>
                  <a:srgbClr val="FF0000"/>
                </a:solidFill>
              </a:ln>
              <a:effectLst/>
            </c:spPr>
          </c:marker>
          <c:xVal>
            <c:numRef>
              <c:f>论文临界点作图!$Y$3:$Y$139</c:f>
              <c:numCache>
                <c:formatCode>General</c:formatCode>
                <c:ptCount val="137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-1.3327618533216301</c:v>
                </c:pt>
                <c:pt idx="50">
                  <c:v>-1.3162817557003299</c:v>
                </c:pt>
                <c:pt idx="51">
                  <c:v>-1.3162817557003299</c:v>
                </c:pt>
                <c:pt idx="52">
                  <c:v>-1.3162817557003299</c:v>
                </c:pt>
                <c:pt idx="53">
                  <c:v>-1.3162817557003299</c:v>
                </c:pt>
                <c:pt idx="54">
                  <c:v>-1.3162817557003299</c:v>
                </c:pt>
                <c:pt idx="55">
                  <c:v>-1.3162817557003299</c:v>
                </c:pt>
                <c:pt idx="56">
                  <c:v>-1.3162817557003299</c:v>
                </c:pt>
                <c:pt idx="57">
                  <c:v>-1.3162817557003299</c:v>
                </c:pt>
                <c:pt idx="58">
                  <c:v>-1.3162817557003299</c:v>
                </c:pt>
                <c:pt idx="59">
                  <c:v>-1.3162817557003299</c:v>
                </c:pt>
                <c:pt idx="60">
                  <c:v>-1.3162817557003299</c:v>
                </c:pt>
                <c:pt idx="61">
                  <c:v>-1.3162817557003299</c:v>
                </c:pt>
                <c:pt idx="62">
                  <c:v>-1.3162817557003299</c:v>
                </c:pt>
                <c:pt idx="63">
                  <c:v>-1.3162817557003299</c:v>
                </c:pt>
                <c:pt idx="64">
                  <c:v>-1.3162817557003299</c:v>
                </c:pt>
                <c:pt idx="65">
                  <c:v>-1.3162817557003299</c:v>
                </c:pt>
                <c:pt idx="66">
                  <c:v>-1.3162817557003299</c:v>
                </c:pt>
                <c:pt idx="67">
                  <c:v>-1.3162817557003299</c:v>
                </c:pt>
                <c:pt idx="68">
                  <c:v>-1.3162817557003299</c:v>
                </c:pt>
                <c:pt idx="69">
                  <c:v>-1.3162817557003299</c:v>
                </c:pt>
                <c:pt idx="71">
                  <c:v>-0.96679675353232497</c:v>
                </c:pt>
                <c:pt idx="72">
                  <c:v>-0.96679675353232497</c:v>
                </c:pt>
                <c:pt idx="73">
                  <c:v>-0.96679675353232497</c:v>
                </c:pt>
                <c:pt idx="74">
                  <c:v>-0.96679675353232497</c:v>
                </c:pt>
                <c:pt idx="75">
                  <c:v>-0.96679675353232497</c:v>
                </c:pt>
                <c:pt idx="76">
                  <c:v>-0.96679675353232497</c:v>
                </c:pt>
                <c:pt idx="77">
                  <c:v>-0.96679675353232497</c:v>
                </c:pt>
                <c:pt idx="78">
                  <c:v>-0.96679675353232497</c:v>
                </c:pt>
                <c:pt idx="79">
                  <c:v>-0.96679675353232497</c:v>
                </c:pt>
                <c:pt idx="80">
                  <c:v>-0.96679675353232497</c:v>
                </c:pt>
                <c:pt idx="81">
                  <c:v>-0.98383009409671696</c:v>
                </c:pt>
                <c:pt idx="82">
                  <c:v>-0.98383009409671696</c:v>
                </c:pt>
                <c:pt idx="83">
                  <c:v>-0.98383009409671696</c:v>
                </c:pt>
                <c:pt idx="84">
                  <c:v>-0.96679675353232497</c:v>
                </c:pt>
                <c:pt idx="85">
                  <c:v>-0.96679675353232497</c:v>
                </c:pt>
                <c:pt idx="86">
                  <c:v>-0.96679675353232497</c:v>
                </c:pt>
                <c:pt idx="87">
                  <c:v>-0.96679675353232497</c:v>
                </c:pt>
                <c:pt idx="88">
                  <c:v>-0.96679675353232497</c:v>
                </c:pt>
                <c:pt idx="89">
                  <c:v>-0.96679675353232497</c:v>
                </c:pt>
                <c:pt idx="90">
                  <c:v>-0.96679675353232497</c:v>
                </c:pt>
                <c:pt idx="91">
                  <c:v>-0.96679675353232497</c:v>
                </c:pt>
                <c:pt idx="92">
                  <c:v>-0.98383009409671696</c:v>
                </c:pt>
                <c:pt idx="93">
                  <c:v>-0.98383009409671696</c:v>
                </c:pt>
                <c:pt idx="94">
                  <c:v>-0.98383009409671696</c:v>
                </c:pt>
                <c:pt idx="96">
                  <c:v>-0.96679675353232497</c:v>
                </c:pt>
                <c:pt idx="97">
                  <c:v>-0.96679675353232497</c:v>
                </c:pt>
                <c:pt idx="98">
                  <c:v>-0.96679675353232497</c:v>
                </c:pt>
                <c:pt idx="99">
                  <c:v>-0.96679675353232497</c:v>
                </c:pt>
                <c:pt idx="100">
                  <c:v>-0.96679675353232497</c:v>
                </c:pt>
                <c:pt idx="101">
                  <c:v>-0.96679675353232497</c:v>
                </c:pt>
                <c:pt idx="102">
                  <c:v>-0.96679675353232497</c:v>
                </c:pt>
                <c:pt idx="103">
                  <c:v>-0.96679675353232497</c:v>
                </c:pt>
                <c:pt idx="104">
                  <c:v>-0.96679675353232497</c:v>
                </c:pt>
                <c:pt idx="105">
                  <c:v>-0.96679675353232497</c:v>
                </c:pt>
                <c:pt idx="106">
                  <c:v>-0.96679675353232497</c:v>
                </c:pt>
                <c:pt idx="107">
                  <c:v>-0.96679675353232497</c:v>
                </c:pt>
                <c:pt idx="108">
                  <c:v>-0.96679675353232497</c:v>
                </c:pt>
                <c:pt idx="109">
                  <c:v>-0.96679675353232497</c:v>
                </c:pt>
                <c:pt idx="111">
                  <c:v>-0.61675850968683099</c:v>
                </c:pt>
                <c:pt idx="112">
                  <c:v>-0.61675850968683099</c:v>
                </c:pt>
                <c:pt idx="113">
                  <c:v>-0.61675850968683099</c:v>
                </c:pt>
                <c:pt idx="114">
                  <c:v>-0.61675850968683099</c:v>
                </c:pt>
                <c:pt idx="115">
                  <c:v>-0.61675850968683099</c:v>
                </c:pt>
                <c:pt idx="116">
                  <c:v>-0.61675850968683099</c:v>
                </c:pt>
                <c:pt idx="117">
                  <c:v>-0.61675850968683099</c:v>
                </c:pt>
                <c:pt idx="118">
                  <c:v>-0.61675850968683099</c:v>
                </c:pt>
                <c:pt idx="119">
                  <c:v>-0.61675850968683099</c:v>
                </c:pt>
                <c:pt idx="120">
                  <c:v>-0.61675850968683099</c:v>
                </c:pt>
                <c:pt idx="121">
                  <c:v>-0.61675850968683099</c:v>
                </c:pt>
                <c:pt idx="122">
                  <c:v>-0.61675850968683099</c:v>
                </c:pt>
                <c:pt idx="124">
                  <c:v>-0.61675856508152804</c:v>
                </c:pt>
                <c:pt idx="125">
                  <c:v>-0.61675856508152804</c:v>
                </c:pt>
                <c:pt idx="126">
                  <c:v>-0.61675856508152804</c:v>
                </c:pt>
                <c:pt idx="127">
                  <c:v>-0.61675856508152804</c:v>
                </c:pt>
                <c:pt idx="128">
                  <c:v>-0.61675856508152804</c:v>
                </c:pt>
                <c:pt idx="129">
                  <c:v>-0.61675856508152804</c:v>
                </c:pt>
                <c:pt idx="130">
                  <c:v>-0.61675856508152804</c:v>
                </c:pt>
                <c:pt idx="131">
                  <c:v>-0.61675856508152804</c:v>
                </c:pt>
                <c:pt idx="132">
                  <c:v>-0.61675856508152804</c:v>
                </c:pt>
                <c:pt idx="133">
                  <c:v>-0.61675856508152804</c:v>
                </c:pt>
                <c:pt idx="134">
                  <c:v>-0.61675856508152804</c:v>
                </c:pt>
                <c:pt idx="135">
                  <c:v>-0.61675856508152804</c:v>
                </c:pt>
                <c:pt idx="136">
                  <c:v>-0.61675856508152804</c:v>
                </c:pt>
              </c:numCache>
            </c:numRef>
          </c:xVal>
          <c:yVal>
            <c:numRef>
              <c:f>论文临界点作图!$AC$3:$AC$139</c:f>
              <c:numCache>
                <c:formatCode>General</c:formatCode>
                <c:ptCount val="137"/>
                <c:pt idx="9">
                  <c:v>2.8683763685881298</c:v>
                </c:pt>
                <c:pt idx="10">
                  <c:v>2.9038486867503499</c:v>
                </c:pt>
                <c:pt idx="11">
                  <c:v>2.93664120014666</c:v>
                </c:pt>
                <c:pt idx="12">
                  <c:v>2.9671305222945601</c:v>
                </c:pt>
                <c:pt idx="13">
                  <c:v>3.1647614592063502</c:v>
                </c:pt>
                <c:pt idx="14">
                  <c:v>3.3168524418582601</c:v>
                </c:pt>
                <c:pt idx="15">
                  <c:v>3.40579352519504</c:v>
                </c:pt>
                <c:pt idx="16">
                  <c:v>3.4929437009139401</c:v>
                </c:pt>
                <c:pt idx="29">
                  <c:v>2.5143418456151698</c:v>
                </c:pt>
                <c:pt idx="30">
                  <c:v>2.6675702217113502</c:v>
                </c:pt>
                <c:pt idx="31">
                  <c:v>2.81745479242745</c:v>
                </c:pt>
                <c:pt idx="32">
                  <c:v>2.9671305222945601</c:v>
                </c:pt>
                <c:pt idx="33">
                  <c:v>3.05481570822205</c:v>
                </c:pt>
                <c:pt idx="34">
                  <c:v>3.14371223253946</c:v>
                </c:pt>
                <c:pt idx="44">
                  <c:v>2.3196762521317198</c:v>
                </c:pt>
                <c:pt idx="45">
                  <c:v>2.4693298765611198</c:v>
                </c:pt>
                <c:pt idx="46">
                  <c:v>2.5576545020486199</c:v>
                </c:pt>
                <c:pt idx="47">
                  <c:v>2.6200536639285099</c:v>
                </c:pt>
                <c:pt idx="48">
                  <c:v>2.8203033129214998</c:v>
                </c:pt>
                <c:pt idx="64">
                  <c:v>2.2048786824143298</c:v>
                </c:pt>
                <c:pt idx="65">
                  <c:v>2.3168524418582601</c:v>
                </c:pt>
                <c:pt idx="66">
                  <c:v>2.4657914548703301</c:v>
                </c:pt>
                <c:pt idx="67">
                  <c:v>2.61788243752224</c:v>
                </c:pt>
                <c:pt idx="68">
                  <c:v>2.7068235208590199</c:v>
                </c:pt>
                <c:pt idx="69">
                  <c:v>2.7939736965779201</c:v>
                </c:pt>
                <c:pt idx="87">
                  <c:v>2.1172362166078602</c:v>
                </c:pt>
                <c:pt idx="88">
                  <c:v>2.1172362166078602</c:v>
                </c:pt>
                <c:pt idx="89">
                  <c:v>2.2848993204661698</c:v>
                </c:pt>
                <c:pt idx="90">
                  <c:v>2.2848993204661698</c:v>
                </c:pt>
                <c:pt idx="91">
                  <c:v>2.3728790431848101</c:v>
                </c:pt>
                <c:pt idx="92">
                  <c:v>2.3728790431848101</c:v>
                </c:pt>
                <c:pt idx="93">
                  <c:v>2.4609905795218499</c:v>
                </c:pt>
                <c:pt idx="94">
                  <c:v>2.4609905795218499</c:v>
                </c:pt>
                <c:pt idx="105">
                  <c:v>1.9686002173753301</c:v>
                </c:pt>
                <c:pt idx="106">
                  <c:v>2.1184847880914299</c:v>
                </c:pt>
                <c:pt idx="107">
                  <c:v>2.26816051795854</c:v>
                </c:pt>
                <c:pt idx="108">
                  <c:v>2.3558457038860299</c:v>
                </c:pt>
                <c:pt idx="109">
                  <c:v>2.4447422282034399</c:v>
                </c:pt>
                <c:pt idx="118">
                  <c:v>1.6207062477957099</c:v>
                </c:pt>
                <c:pt idx="119">
                  <c:v>1.7703598722250999</c:v>
                </c:pt>
                <c:pt idx="120">
                  <c:v>1.9210836595924901</c:v>
                </c:pt>
                <c:pt idx="121">
                  <c:v>2.0056733750639699</c:v>
                </c:pt>
                <c:pt idx="122">
                  <c:v>2.1042999692866999</c:v>
                </c:pt>
                <c:pt idx="132">
                  <c:v>1.61677606495667</c:v>
                </c:pt>
                <c:pt idx="133">
                  <c:v>1.76720685953651</c:v>
                </c:pt>
                <c:pt idx="134">
                  <c:v>1.91780606062065</c:v>
                </c:pt>
                <c:pt idx="135">
                  <c:v>2.0058884299220501</c:v>
                </c:pt>
                <c:pt idx="136">
                  <c:v>2.09389731967633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6C7-4E4F-A8DB-DC2BCB5E8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217120"/>
        <c:axId val="366223776"/>
      </c:scatterChart>
      <c:valAx>
        <c:axId val="366217120"/>
        <c:scaling>
          <c:orientation val="minMax"/>
          <c:max val="-0.5"/>
          <c:min val="-2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dirty="0"/>
                  <a:t>log</a:t>
                </a:r>
                <a:r>
                  <a:rPr lang="en-US" sz="1400" baseline="-25000" dirty="0"/>
                  <a:t>10</a:t>
                </a:r>
                <a:r>
                  <a:rPr lang="en-US" sz="1400" dirty="0"/>
                  <a:t>(</a:t>
                </a:r>
                <a:r>
                  <a:rPr lang="en-US" sz="1400" i="1" dirty="0"/>
                  <a:t>Oh</a:t>
                </a:r>
                <a:r>
                  <a:rPr lang="en-US" sz="1400" dirty="0"/>
                  <a:t>)</a:t>
                </a:r>
                <a:endParaRPr lang="zh-CN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66223776"/>
        <c:crosses val="autoZero"/>
        <c:crossBetween val="midCat"/>
      </c:valAx>
      <c:valAx>
        <c:axId val="366223776"/>
        <c:scaling>
          <c:orientation val="minMax"/>
          <c:max val="3.5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 dirty="0"/>
                  <a:t>l</a:t>
                </a:r>
                <a:r>
                  <a:rPr lang="en-US" sz="1400" dirty="0"/>
                  <a:t>og</a:t>
                </a:r>
                <a:r>
                  <a:rPr lang="en-US" sz="1400" baseline="-25000" dirty="0"/>
                  <a:t>10</a:t>
                </a:r>
                <a:r>
                  <a:rPr lang="en-US" sz="1400" dirty="0"/>
                  <a:t>(</a:t>
                </a:r>
                <a:r>
                  <a:rPr lang="en-US" sz="1400" i="1" dirty="0"/>
                  <a:t>Re</a:t>
                </a:r>
                <a:r>
                  <a:rPr lang="en-US" sz="1400" dirty="0"/>
                  <a:t>)</a:t>
                </a:r>
                <a:endParaRPr lang="zh-CN" sz="1400" dirty="0"/>
              </a:p>
            </c:rich>
          </c:tx>
          <c:layout>
            <c:manualLayout>
              <c:xMode val="edge"/>
              <c:yMode val="edge"/>
              <c:x val="0.94630387671562699"/>
              <c:y val="0.384246439894446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66217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1658662460113102E-3"/>
          <c:y val="0.92106208841097104"/>
          <c:w val="0.98326036960284902"/>
          <c:h val="6.27348330040976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401396580785E-2"/>
          <c:y val="3.5106670267350801E-2"/>
          <c:w val="0.87569824299292198"/>
          <c:h val="0.78776028326880099"/>
        </c:manualLayout>
      </c:layout>
      <c:scatterChart>
        <c:scatterStyle val="lineMarker"/>
        <c:varyColors val="0"/>
        <c:ser>
          <c:idx val="0"/>
          <c:order val="0"/>
          <c:tx>
            <c:strRef>
              <c:f>论文临界点作图!$AN$2</c:f>
              <c:strCache>
                <c:ptCount val="1"/>
                <c:pt idx="0">
                  <c:v>Rebounding regime (A)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15875">
                <a:solidFill>
                  <a:srgbClr val="0000CC"/>
                </a:solidFill>
              </a:ln>
              <a:effectLst/>
            </c:spPr>
          </c:marker>
          <c:xVal>
            <c:numRef>
              <c:f>论文临界点作图!$AM$3:$AM$90</c:f>
              <c:numCache>
                <c:formatCode>General</c:formatCode>
                <c:ptCount val="88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7">
                  <c:v>0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5">
                  <c:v>0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0</c:v>
                </c:pt>
                <c:pt idx="49">
                  <c:v>-0.96679675353232497</c:v>
                </c:pt>
                <c:pt idx="50">
                  <c:v>-0.96679675353232497</c:v>
                </c:pt>
                <c:pt idx="51">
                  <c:v>-0.96679675353232497</c:v>
                </c:pt>
                <c:pt idx="52">
                  <c:v>-0.96679675353232497</c:v>
                </c:pt>
                <c:pt idx="53">
                  <c:v>-0.96679675353232497</c:v>
                </c:pt>
                <c:pt idx="54">
                  <c:v>-0.96679675353232497</c:v>
                </c:pt>
                <c:pt idx="55">
                  <c:v>-0.96679675353232497</c:v>
                </c:pt>
                <c:pt idx="56">
                  <c:v>-0.96679675353232497</c:v>
                </c:pt>
                <c:pt idx="57">
                  <c:v>-0.96679675353232497</c:v>
                </c:pt>
                <c:pt idx="58">
                  <c:v>-0.96679675353232497</c:v>
                </c:pt>
                <c:pt idx="59">
                  <c:v>-0.96679675353232497</c:v>
                </c:pt>
                <c:pt idx="60">
                  <c:v>-0.98383009409671696</c:v>
                </c:pt>
                <c:pt idx="61">
                  <c:v>-0.98383009409671696</c:v>
                </c:pt>
                <c:pt idx="62">
                  <c:v>-0.98383009409671696</c:v>
                </c:pt>
                <c:pt idx="63">
                  <c:v>-0.96679675353232497</c:v>
                </c:pt>
                <c:pt idx="64">
                  <c:v>-0.96679675353232497</c:v>
                </c:pt>
                <c:pt idx="65">
                  <c:v>-0.96679675353232497</c:v>
                </c:pt>
                <c:pt idx="66">
                  <c:v>-0.96679675353232497</c:v>
                </c:pt>
                <c:pt idx="67">
                  <c:v>-0.96679675353232497</c:v>
                </c:pt>
                <c:pt idx="68">
                  <c:v>-0.96679675353232497</c:v>
                </c:pt>
                <c:pt idx="69">
                  <c:v>-0.96679675353232497</c:v>
                </c:pt>
                <c:pt idx="70">
                  <c:v>-0.96679675353232497</c:v>
                </c:pt>
                <c:pt idx="71">
                  <c:v>-0.98383009409671696</c:v>
                </c:pt>
                <c:pt idx="72">
                  <c:v>-0.98383009409671696</c:v>
                </c:pt>
                <c:pt idx="73">
                  <c:v>-0.98383009409671696</c:v>
                </c:pt>
                <c:pt idx="74">
                  <c:v>0</c:v>
                </c:pt>
                <c:pt idx="75">
                  <c:v>-0.61675856508152804</c:v>
                </c:pt>
                <c:pt idx="76">
                  <c:v>-0.61675856508152804</c:v>
                </c:pt>
                <c:pt idx="77">
                  <c:v>-0.61675856508152804</c:v>
                </c:pt>
                <c:pt idx="78">
                  <c:v>-0.61675856508152804</c:v>
                </c:pt>
                <c:pt idx="79">
                  <c:v>-0.61675856508152804</c:v>
                </c:pt>
                <c:pt idx="80">
                  <c:v>-0.61675856508152804</c:v>
                </c:pt>
                <c:pt idx="81">
                  <c:v>-0.61675856508152804</c:v>
                </c:pt>
                <c:pt idx="82">
                  <c:v>-0.61675856508152804</c:v>
                </c:pt>
                <c:pt idx="83">
                  <c:v>-0.61675856508152804</c:v>
                </c:pt>
                <c:pt idx="84">
                  <c:v>-0.61675856508152804</c:v>
                </c:pt>
                <c:pt idx="85">
                  <c:v>-0.61675856508152804</c:v>
                </c:pt>
                <c:pt idx="86">
                  <c:v>-0.61675856508152804</c:v>
                </c:pt>
                <c:pt idx="87">
                  <c:v>-0.61675856508152804</c:v>
                </c:pt>
              </c:numCache>
            </c:numRef>
          </c:xVal>
          <c:yVal>
            <c:numRef>
              <c:f>论文临界点作图!$AN$3:$AN$90</c:f>
              <c:numCache>
                <c:formatCode>General</c:formatCode>
                <c:ptCount val="88"/>
                <c:pt idx="0">
                  <c:v>2.3723697697080901</c:v>
                </c:pt>
                <c:pt idx="1">
                  <c:v>2.5184978053863301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2.0158224461942802</c:v>
                </c:pt>
                <c:pt idx="19">
                  <c:v>2.1694063642521102</c:v>
                </c:pt>
                <c:pt idx="20">
                  <c:v>2.2048786824143298</c:v>
                </c:pt>
                <c:pt idx="21">
                  <c:v>2.2376711958106399</c:v>
                </c:pt>
                <c:pt idx="22">
                  <c:v>2.2454965333225898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1.4142323597463</c:v>
                </c:pt>
                <c:pt idx="37">
                  <c:v>1.93951925261862</c:v>
                </c:pt>
                <c:pt idx="38">
                  <c:v>1.8129133566428599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BA-41F7-9B24-8C65F17D1B82}"/>
            </c:ext>
          </c:extLst>
        </c:ser>
        <c:ser>
          <c:idx val="1"/>
          <c:order val="1"/>
          <c:tx>
            <c:strRef>
              <c:f>论文临界点作图!$AO$2</c:f>
              <c:strCache>
                <c:ptCount val="1"/>
                <c:pt idx="0">
                  <c:v>Complete atachment regime (B)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论文临界点作图!$AM$3:$AM$90</c:f>
              <c:numCache>
                <c:formatCode>General</c:formatCode>
                <c:ptCount val="88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7">
                  <c:v>0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5">
                  <c:v>0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0</c:v>
                </c:pt>
                <c:pt idx="49">
                  <c:v>-0.96679675353232497</c:v>
                </c:pt>
                <c:pt idx="50">
                  <c:v>-0.96679675353232497</c:v>
                </c:pt>
                <c:pt idx="51">
                  <c:v>-0.96679675353232497</c:v>
                </c:pt>
                <c:pt idx="52">
                  <c:v>-0.96679675353232497</c:v>
                </c:pt>
                <c:pt idx="53">
                  <c:v>-0.96679675353232497</c:v>
                </c:pt>
                <c:pt idx="54">
                  <c:v>-0.96679675353232497</c:v>
                </c:pt>
                <c:pt idx="55">
                  <c:v>-0.96679675353232497</c:v>
                </c:pt>
                <c:pt idx="56">
                  <c:v>-0.96679675353232497</c:v>
                </c:pt>
                <c:pt idx="57">
                  <c:v>-0.96679675353232497</c:v>
                </c:pt>
                <c:pt idx="58">
                  <c:v>-0.96679675353232497</c:v>
                </c:pt>
                <c:pt idx="59">
                  <c:v>-0.96679675353232497</c:v>
                </c:pt>
                <c:pt idx="60">
                  <c:v>-0.98383009409671696</c:v>
                </c:pt>
                <c:pt idx="61">
                  <c:v>-0.98383009409671696</c:v>
                </c:pt>
                <c:pt idx="62">
                  <c:v>-0.98383009409671696</c:v>
                </c:pt>
                <c:pt idx="63">
                  <c:v>-0.96679675353232497</c:v>
                </c:pt>
                <c:pt idx="64">
                  <c:v>-0.96679675353232497</c:v>
                </c:pt>
                <c:pt idx="65">
                  <c:v>-0.96679675353232497</c:v>
                </c:pt>
                <c:pt idx="66">
                  <c:v>-0.96679675353232497</c:v>
                </c:pt>
                <c:pt idx="67">
                  <c:v>-0.96679675353232497</c:v>
                </c:pt>
                <c:pt idx="68">
                  <c:v>-0.96679675353232497</c:v>
                </c:pt>
                <c:pt idx="69">
                  <c:v>-0.96679675353232497</c:v>
                </c:pt>
                <c:pt idx="70">
                  <c:v>-0.96679675353232497</c:v>
                </c:pt>
                <c:pt idx="71">
                  <c:v>-0.98383009409671696</c:v>
                </c:pt>
                <c:pt idx="72">
                  <c:v>-0.98383009409671696</c:v>
                </c:pt>
                <c:pt idx="73">
                  <c:v>-0.98383009409671696</c:v>
                </c:pt>
                <c:pt idx="74">
                  <c:v>0</c:v>
                </c:pt>
                <c:pt idx="75">
                  <c:v>-0.61675856508152804</c:v>
                </c:pt>
                <c:pt idx="76">
                  <c:v>-0.61675856508152804</c:v>
                </c:pt>
                <c:pt idx="77">
                  <c:v>-0.61675856508152804</c:v>
                </c:pt>
                <c:pt idx="78">
                  <c:v>-0.61675856508152804</c:v>
                </c:pt>
                <c:pt idx="79">
                  <c:v>-0.61675856508152804</c:v>
                </c:pt>
                <c:pt idx="80">
                  <c:v>-0.61675856508152804</c:v>
                </c:pt>
                <c:pt idx="81">
                  <c:v>-0.61675856508152804</c:v>
                </c:pt>
                <c:pt idx="82">
                  <c:v>-0.61675856508152804</c:v>
                </c:pt>
                <c:pt idx="83">
                  <c:v>-0.61675856508152804</c:v>
                </c:pt>
                <c:pt idx="84">
                  <c:v>-0.61675856508152804</c:v>
                </c:pt>
                <c:pt idx="85">
                  <c:v>-0.61675856508152804</c:v>
                </c:pt>
                <c:pt idx="86">
                  <c:v>-0.61675856508152804</c:v>
                </c:pt>
                <c:pt idx="87">
                  <c:v>-0.61675856508152804</c:v>
                </c:pt>
              </c:numCache>
            </c:numRef>
          </c:xVal>
          <c:yVal>
            <c:numRef>
              <c:f>论文临界点作图!$AO$3:$AO$90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2.55800634667</c:v>
                </c:pt>
                <c:pt idx="3">
                  <c:v>2.57648975236402</c:v>
                </c:pt>
                <c:pt idx="4">
                  <c:v>2.5942185193244498</c:v>
                </c:pt>
                <c:pt idx="5">
                  <c:v>2.67339976537207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2.2531833619888801</c:v>
                </c:pt>
                <c:pt idx="24">
                  <c:v>2.2754597567000401</c:v>
                </c:pt>
                <c:pt idx="25">
                  <c:v>2.3168524418582601</c:v>
                </c:pt>
                <c:pt idx="26">
                  <c:v>2.3665402260473698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1.9704182870376801</c:v>
                </c:pt>
                <c:pt idx="38">
                  <c:v>2.0573034066104801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1.4667244186703701</c:v>
                </c:pt>
                <c:pt idx="51">
                  <c:v>1.5542133576528701</c:v>
                </c:pt>
                <c:pt idx="52">
                  <c:v>1.5879192141448</c:v>
                </c:pt>
                <c:pt idx="53">
                  <c:v>1.61788243752224</c:v>
                </c:pt>
                <c:pt idx="54">
                  <c:v>1.61788243752224</c:v>
                </c:pt>
                <c:pt idx="55">
                  <c:v>1.64343654199463</c:v>
                </c:pt>
                <c:pt idx="56">
                  <c:v>1.64343654199463</c:v>
                </c:pt>
                <c:pt idx="57">
                  <c:v>1.6652163163178699</c:v>
                </c:pt>
                <c:pt idx="58">
                  <c:v>1.7057498627549601</c:v>
                </c:pt>
                <c:pt idx="59">
                  <c:v>1.7057498627549601</c:v>
                </c:pt>
                <c:pt idx="60">
                  <c:v>1.76775441433436</c:v>
                </c:pt>
                <c:pt idx="61">
                  <c:v>1.76775441433436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1.0013521120707201</c:v>
                </c:pt>
                <c:pt idx="76">
                  <c:v>1.1396548102370101</c:v>
                </c:pt>
                <c:pt idx="77">
                  <c:v>1.1774433711264001</c:v>
                </c:pt>
                <c:pt idx="78">
                  <c:v>1.35594069994796</c:v>
                </c:pt>
                <c:pt idx="79">
                  <c:v>1.417992619409</c:v>
                </c:pt>
                <c:pt idx="80">
                  <c:v>1.4434397416214799</c:v>
                </c:pt>
                <c:pt idx="81">
                  <c:v>1.4663629767881301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4BA-41F7-9B24-8C65F17D1B82}"/>
            </c:ext>
          </c:extLst>
        </c:ser>
        <c:ser>
          <c:idx val="2"/>
          <c:order val="2"/>
          <c:tx>
            <c:strRef>
              <c:f>论文临界点作图!$AP$2</c:f>
              <c:strCache>
                <c:ptCount val="1"/>
                <c:pt idx="0">
                  <c:v>Transition regime (C)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5875">
                <a:solidFill>
                  <a:srgbClr val="E8800E"/>
                </a:solidFill>
              </a:ln>
              <a:effectLst/>
            </c:spPr>
          </c:marker>
          <c:xVal>
            <c:numRef>
              <c:f>论文临界点作图!$AM$3:$AM$90</c:f>
              <c:numCache>
                <c:formatCode>General</c:formatCode>
                <c:ptCount val="88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7">
                  <c:v>0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5">
                  <c:v>0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0</c:v>
                </c:pt>
                <c:pt idx="49">
                  <c:v>-0.96679675353232497</c:v>
                </c:pt>
                <c:pt idx="50">
                  <c:v>-0.96679675353232497</c:v>
                </c:pt>
                <c:pt idx="51">
                  <c:v>-0.96679675353232497</c:v>
                </c:pt>
                <c:pt idx="52">
                  <c:v>-0.96679675353232497</c:v>
                </c:pt>
                <c:pt idx="53">
                  <c:v>-0.96679675353232497</c:v>
                </c:pt>
                <c:pt idx="54">
                  <c:v>-0.96679675353232497</c:v>
                </c:pt>
                <c:pt idx="55">
                  <c:v>-0.96679675353232497</c:v>
                </c:pt>
                <c:pt idx="56">
                  <c:v>-0.96679675353232497</c:v>
                </c:pt>
                <c:pt idx="57">
                  <c:v>-0.96679675353232497</c:v>
                </c:pt>
                <c:pt idx="58">
                  <c:v>-0.96679675353232497</c:v>
                </c:pt>
                <c:pt idx="59">
                  <c:v>-0.96679675353232497</c:v>
                </c:pt>
                <c:pt idx="60">
                  <c:v>-0.98383009409671696</c:v>
                </c:pt>
                <c:pt idx="61">
                  <c:v>-0.98383009409671696</c:v>
                </c:pt>
                <c:pt idx="62">
                  <c:v>-0.98383009409671696</c:v>
                </c:pt>
                <c:pt idx="63">
                  <c:v>-0.96679675353232497</c:v>
                </c:pt>
                <c:pt idx="64">
                  <c:v>-0.96679675353232497</c:v>
                </c:pt>
                <c:pt idx="65">
                  <c:v>-0.96679675353232497</c:v>
                </c:pt>
                <c:pt idx="66">
                  <c:v>-0.96679675353232497</c:v>
                </c:pt>
                <c:pt idx="67">
                  <c:v>-0.96679675353232497</c:v>
                </c:pt>
                <c:pt idx="68">
                  <c:v>-0.96679675353232497</c:v>
                </c:pt>
                <c:pt idx="69">
                  <c:v>-0.96679675353232497</c:v>
                </c:pt>
                <c:pt idx="70">
                  <c:v>-0.96679675353232497</c:v>
                </c:pt>
                <c:pt idx="71">
                  <c:v>-0.98383009409671696</c:v>
                </c:pt>
                <c:pt idx="72">
                  <c:v>-0.98383009409671696</c:v>
                </c:pt>
                <c:pt idx="73">
                  <c:v>-0.98383009409671696</c:v>
                </c:pt>
                <c:pt idx="74">
                  <c:v>0</c:v>
                </c:pt>
                <c:pt idx="75">
                  <c:v>-0.61675856508152804</c:v>
                </c:pt>
                <c:pt idx="76">
                  <c:v>-0.61675856508152804</c:v>
                </c:pt>
                <c:pt idx="77">
                  <c:v>-0.61675856508152804</c:v>
                </c:pt>
                <c:pt idx="78">
                  <c:v>-0.61675856508152804</c:v>
                </c:pt>
                <c:pt idx="79">
                  <c:v>-0.61675856508152804</c:v>
                </c:pt>
                <c:pt idx="80">
                  <c:v>-0.61675856508152804</c:v>
                </c:pt>
                <c:pt idx="81">
                  <c:v>-0.61675856508152804</c:v>
                </c:pt>
                <c:pt idx="82">
                  <c:v>-0.61675856508152804</c:v>
                </c:pt>
                <c:pt idx="83">
                  <c:v>-0.61675856508152804</c:v>
                </c:pt>
                <c:pt idx="84">
                  <c:v>-0.61675856508152804</c:v>
                </c:pt>
                <c:pt idx="85">
                  <c:v>-0.61675856508152804</c:v>
                </c:pt>
                <c:pt idx="86">
                  <c:v>-0.61675856508152804</c:v>
                </c:pt>
                <c:pt idx="87">
                  <c:v>-0.61675856508152804</c:v>
                </c:pt>
              </c:numCache>
            </c:numRef>
          </c:xVal>
          <c:yVal>
            <c:numRef>
              <c:f>论文临界点作图!$AP$3:$AP$90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2.7147924505302998</c:v>
                </c:pt>
                <c:pt idx="7">
                  <c:v>2.7525810114197</c:v>
                </c:pt>
                <c:pt idx="8">
                  <c:v>2.81952780105031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2.40579352519504</c:v>
                </c:pt>
                <c:pt idx="28">
                  <c:v>2.4657914548703301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2.0916982447870001</c:v>
                </c:pt>
                <c:pt idx="40">
                  <c:v>2.10898587968116</c:v>
                </c:pt>
                <c:pt idx="41">
                  <c:v>2.11737830473646</c:v>
                </c:pt>
                <c:pt idx="42">
                  <c:v>2.11945131335932</c:v>
                </c:pt>
                <c:pt idx="43">
                  <c:v>2.1682998808971399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1.8560046058902</c:v>
                </c:pt>
                <c:pt idx="63">
                  <c:v>1.8560046058902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1.53948579932139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4BA-41F7-9B24-8C65F17D1B82}"/>
            </c:ext>
          </c:extLst>
        </c:ser>
        <c:ser>
          <c:idx val="3"/>
          <c:order val="3"/>
          <c:tx>
            <c:strRef>
              <c:f>论文临界点作图!$AQ$2</c:f>
              <c:strCache>
                <c:ptCount val="1"/>
                <c:pt idx="0">
                  <c:v>Splashing regime (D)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noFill/>
              <a:ln w="15875">
                <a:solidFill>
                  <a:srgbClr val="FF0000"/>
                </a:solidFill>
              </a:ln>
              <a:effectLst/>
            </c:spPr>
          </c:marker>
          <c:xVal>
            <c:numRef>
              <c:f>论文临界点作图!$AM$3:$AM$90</c:f>
              <c:numCache>
                <c:formatCode>General</c:formatCode>
                <c:ptCount val="88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7">
                  <c:v>0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5">
                  <c:v>0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0</c:v>
                </c:pt>
                <c:pt idx="49">
                  <c:v>-0.96679675353232497</c:v>
                </c:pt>
                <c:pt idx="50">
                  <c:v>-0.96679675353232497</c:v>
                </c:pt>
                <c:pt idx="51">
                  <c:v>-0.96679675353232497</c:v>
                </c:pt>
                <c:pt idx="52">
                  <c:v>-0.96679675353232497</c:v>
                </c:pt>
                <c:pt idx="53">
                  <c:v>-0.96679675353232497</c:v>
                </c:pt>
                <c:pt idx="54">
                  <c:v>-0.96679675353232497</c:v>
                </c:pt>
                <c:pt idx="55">
                  <c:v>-0.96679675353232497</c:v>
                </c:pt>
                <c:pt idx="56">
                  <c:v>-0.96679675353232497</c:v>
                </c:pt>
                <c:pt idx="57">
                  <c:v>-0.96679675353232497</c:v>
                </c:pt>
                <c:pt idx="58">
                  <c:v>-0.96679675353232497</c:v>
                </c:pt>
                <c:pt idx="59">
                  <c:v>-0.96679675353232497</c:v>
                </c:pt>
                <c:pt idx="60">
                  <c:v>-0.98383009409671696</c:v>
                </c:pt>
                <c:pt idx="61">
                  <c:v>-0.98383009409671696</c:v>
                </c:pt>
                <c:pt idx="62">
                  <c:v>-0.98383009409671696</c:v>
                </c:pt>
                <c:pt idx="63">
                  <c:v>-0.96679675353232497</c:v>
                </c:pt>
                <c:pt idx="64">
                  <c:v>-0.96679675353232497</c:v>
                </c:pt>
                <c:pt idx="65">
                  <c:v>-0.96679675353232497</c:v>
                </c:pt>
                <c:pt idx="66">
                  <c:v>-0.96679675353232497</c:v>
                </c:pt>
                <c:pt idx="67">
                  <c:v>-0.96679675353232497</c:v>
                </c:pt>
                <c:pt idx="68">
                  <c:v>-0.96679675353232497</c:v>
                </c:pt>
                <c:pt idx="69">
                  <c:v>-0.96679675353232497</c:v>
                </c:pt>
                <c:pt idx="70">
                  <c:v>-0.96679675353232497</c:v>
                </c:pt>
                <c:pt idx="71">
                  <c:v>-0.98383009409671696</c:v>
                </c:pt>
                <c:pt idx="72">
                  <c:v>-0.98383009409671696</c:v>
                </c:pt>
                <c:pt idx="73">
                  <c:v>-0.98383009409671696</c:v>
                </c:pt>
                <c:pt idx="74">
                  <c:v>0</c:v>
                </c:pt>
                <c:pt idx="75">
                  <c:v>-0.61675856508152804</c:v>
                </c:pt>
                <c:pt idx="76">
                  <c:v>-0.61675856508152804</c:v>
                </c:pt>
                <c:pt idx="77">
                  <c:v>-0.61675856508152804</c:v>
                </c:pt>
                <c:pt idx="78">
                  <c:v>-0.61675856508152804</c:v>
                </c:pt>
                <c:pt idx="79">
                  <c:v>-0.61675856508152804</c:v>
                </c:pt>
                <c:pt idx="80">
                  <c:v>-0.61675856508152804</c:v>
                </c:pt>
                <c:pt idx="81">
                  <c:v>-0.61675856508152804</c:v>
                </c:pt>
                <c:pt idx="82">
                  <c:v>-0.61675856508152804</c:v>
                </c:pt>
                <c:pt idx="83">
                  <c:v>-0.61675856508152804</c:v>
                </c:pt>
                <c:pt idx="84">
                  <c:v>-0.61675856508152804</c:v>
                </c:pt>
                <c:pt idx="85">
                  <c:v>-0.61675856508152804</c:v>
                </c:pt>
                <c:pt idx="86">
                  <c:v>-0.61675856508152804</c:v>
                </c:pt>
                <c:pt idx="87">
                  <c:v>-0.61675856508152804</c:v>
                </c:pt>
              </c:numCache>
            </c:numRef>
          </c:xVal>
          <c:yVal>
            <c:numRef>
              <c:f>论文临界点作图!$AQ$3:$AQ$90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2.8683763685881298</c:v>
                </c:pt>
                <c:pt idx="10">
                  <c:v>2.9038486867503499</c:v>
                </c:pt>
                <c:pt idx="11">
                  <c:v>2.93664120014666</c:v>
                </c:pt>
                <c:pt idx="12">
                  <c:v>2.9671305222945601</c:v>
                </c:pt>
                <c:pt idx="13">
                  <c:v>3.1647614592063502</c:v>
                </c:pt>
                <c:pt idx="14">
                  <c:v>3.3168524418582601</c:v>
                </c:pt>
                <c:pt idx="15">
                  <c:v>3.40579352519504</c:v>
                </c:pt>
                <c:pt idx="16">
                  <c:v>3.4929437009139401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2.5143418456151698</c:v>
                </c:pt>
                <c:pt idx="30">
                  <c:v>2.6675702217113502</c:v>
                </c:pt>
                <c:pt idx="31">
                  <c:v>2.81745479242745</c:v>
                </c:pt>
                <c:pt idx="32">
                  <c:v>2.9671305222945601</c:v>
                </c:pt>
                <c:pt idx="33">
                  <c:v>3.05481570822205</c:v>
                </c:pt>
                <c:pt idx="34">
                  <c:v>3.14371223253946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2.3196762521317198</c:v>
                </c:pt>
                <c:pt idx="45">
                  <c:v>2.4693298765611198</c:v>
                </c:pt>
                <c:pt idx="46">
                  <c:v>2.5576545020486199</c:v>
                </c:pt>
                <c:pt idx="47">
                  <c:v>2.6200536639285099</c:v>
                </c:pt>
                <c:pt idx="48">
                  <c:v>2.8203033129214998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1.9668359855034101</c:v>
                </c:pt>
                <c:pt idx="65">
                  <c:v>1.9668359855034101</c:v>
                </c:pt>
                <c:pt idx="66">
                  <c:v>2.1172362166078602</c:v>
                </c:pt>
                <c:pt idx="67">
                  <c:v>2.1172362166078602</c:v>
                </c:pt>
                <c:pt idx="68">
                  <c:v>2.2848993204661698</c:v>
                </c:pt>
                <c:pt idx="69">
                  <c:v>2.2848993204661698</c:v>
                </c:pt>
                <c:pt idx="70">
                  <c:v>2.3728790431848101</c:v>
                </c:pt>
                <c:pt idx="71">
                  <c:v>2.3728790431848101</c:v>
                </c:pt>
                <c:pt idx="72">
                  <c:v>2.4609905795218499</c:v>
                </c:pt>
                <c:pt idx="73">
                  <c:v>2.4609905795218499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1.61677606495667</c:v>
                </c:pt>
                <c:pt idx="84">
                  <c:v>1.76720685953651</c:v>
                </c:pt>
                <c:pt idx="85">
                  <c:v>1.91780606062065</c:v>
                </c:pt>
                <c:pt idx="86">
                  <c:v>2.0058884299220501</c:v>
                </c:pt>
                <c:pt idx="87">
                  <c:v>2.09389731967633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4BA-41F7-9B24-8C65F17D1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217120"/>
        <c:axId val="366223776"/>
      </c:scatterChart>
      <c:valAx>
        <c:axId val="366217120"/>
        <c:scaling>
          <c:orientation val="minMax"/>
          <c:max val="-0.5"/>
          <c:min val="-2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dirty="0"/>
                  <a:t>log</a:t>
                </a:r>
                <a:r>
                  <a:rPr lang="en-US" sz="1400" baseline="-25000" dirty="0"/>
                  <a:t>10</a:t>
                </a:r>
                <a:r>
                  <a:rPr lang="en-US" sz="1400" dirty="0"/>
                  <a:t>(</a:t>
                </a:r>
                <a:r>
                  <a:rPr lang="en-US" sz="1400" i="1" dirty="0"/>
                  <a:t>Oh</a:t>
                </a:r>
                <a:r>
                  <a:rPr lang="en-US" sz="1400" dirty="0"/>
                  <a:t>)</a:t>
                </a:r>
                <a:endParaRPr lang="zh-CN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66223776"/>
        <c:crosses val="autoZero"/>
        <c:crossBetween val="midCat"/>
      </c:valAx>
      <c:valAx>
        <c:axId val="366223776"/>
        <c:scaling>
          <c:orientation val="minMax"/>
          <c:max val="3.5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dirty="0"/>
                  <a:t>log</a:t>
                </a:r>
                <a:r>
                  <a:rPr lang="en-US" sz="1400" baseline="-25000" dirty="0"/>
                  <a:t>10</a:t>
                </a:r>
                <a:r>
                  <a:rPr lang="en-US" sz="1400" dirty="0"/>
                  <a:t>(</a:t>
                </a:r>
                <a:r>
                  <a:rPr lang="en-US" sz="1400" i="1" dirty="0"/>
                  <a:t>Re</a:t>
                </a:r>
                <a:r>
                  <a:rPr lang="en-US" sz="1400" dirty="0"/>
                  <a:t>)</a:t>
                </a:r>
                <a:endParaRPr lang="zh-CN" sz="1400" dirty="0"/>
              </a:p>
            </c:rich>
          </c:tx>
          <c:layout>
            <c:manualLayout>
              <c:xMode val="edge"/>
              <c:yMode val="edge"/>
              <c:x val="0.94871177462075595"/>
              <c:y val="0.375651578524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6621712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4.7579683408824902E-3"/>
          <c:y val="0.92410900633239901"/>
          <c:w val="0.99524203165911795"/>
          <c:h val="5.97615380642452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730315434625574E-2"/>
          <c:y val="3.5106754982139061E-2"/>
          <c:w val="0.87569824299292198"/>
          <c:h val="0.78776028326880099"/>
        </c:manualLayout>
      </c:layout>
      <c:scatterChart>
        <c:scatterStyle val="lineMarker"/>
        <c:varyColors val="0"/>
        <c:ser>
          <c:idx val="0"/>
          <c:order val="0"/>
          <c:tx>
            <c:strRef>
              <c:f>论文临界点作图!$AN$2</c:f>
              <c:strCache>
                <c:ptCount val="1"/>
                <c:pt idx="0">
                  <c:v>Rebounding regime (A)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15875">
                <a:solidFill>
                  <a:srgbClr val="0000CC"/>
                </a:solidFill>
              </a:ln>
              <a:effectLst/>
            </c:spPr>
          </c:marker>
          <c:xVal>
            <c:numRef>
              <c:f>论文临界点作图!$AM$3:$AM$90</c:f>
              <c:numCache>
                <c:formatCode>General</c:formatCode>
                <c:ptCount val="88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7">
                  <c:v>0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5">
                  <c:v>0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0</c:v>
                </c:pt>
                <c:pt idx="49">
                  <c:v>-0.96679675353232497</c:v>
                </c:pt>
                <c:pt idx="50">
                  <c:v>-0.96679675353232497</c:v>
                </c:pt>
                <c:pt idx="51">
                  <c:v>-0.96679675353232497</c:v>
                </c:pt>
                <c:pt idx="52">
                  <c:v>-0.96679675353232497</c:v>
                </c:pt>
                <c:pt idx="53">
                  <c:v>-0.96679675353232497</c:v>
                </c:pt>
                <c:pt idx="54">
                  <c:v>-0.96679675353232497</c:v>
                </c:pt>
                <c:pt idx="55">
                  <c:v>-0.96679675353232497</c:v>
                </c:pt>
                <c:pt idx="56">
                  <c:v>-0.96679675353232497</c:v>
                </c:pt>
                <c:pt idx="57">
                  <c:v>-0.96679675353232497</c:v>
                </c:pt>
                <c:pt idx="58">
                  <c:v>-0.96679675353232497</c:v>
                </c:pt>
                <c:pt idx="59">
                  <c:v>-0.96679675353232497</c:v>
                </c:pt>
                <c:pt idx="60">
                  <c:v>-0.98383009409671696</c:v>
                </c:pt>
                <c:pt idx="61">
                  <c:v>-0.98383009409671696</c:v>
                </c:pt>
                <c:pt idx="62">
                  <c:v>-0.98383009409671696</c:v>
                </c:pt>
                <c:pt idx="63">
                  <c:v>-0.96679675353232497</c:v>
                </c:pt>
                <c:pt idx="64">
                  <c:v>-0.96679675353232497</c:v>
                </c:pt>
                <c:pt idx="65">
                  <c:v>-0.96679675353232497</c:v>
                </c:pt>
                <c:pt idx="66">
                  <c:v>-0.96679675353232497</c:v>
                </c:pt>
                <c:pt idx="67">
                  <c:v>-0.96679675353232497</c:v>
                </c:pt>
                <c:pt idx="68">
                  <c:v>-0.96679675353232497</c:v>
                </c:pt>
                <c:pt idx="69">
                  <c:v>-0.96679675353232497</c:v>
                </c:pt>
                <c:pt idx="70">
                  <c:v>-0.96679675353232497</c:v>
                </c:pt>
                <c:pt idx="71">
                  <c:v>-0.98383009409671696</c:v>
                </c:pt>
                <c:pt idx="72">
                  <c:v>-0.98383009409671696</c:v>
                </c:pt>
                <c:pt idx="73">
                  <c:v>-0.98383009409671696</c:v>
                </c:pt>
                <c:pt idx="74">
                  <c:v>0</c:v>
                </c:pt>
                <c:pt idx="75">
                  <c:v>-0.61675856508152804</c:v>
                </c:pt>
                <c:pt idx="76">
                  <c:v>-0.61675856508152804</c:v>
                </c:pt>
                <c:pt idx="77">
                  <c:v>-0.61675856508152804</c:v>
                </c:pt>
                <c:pt idx="78">
                  <c:v>-0.61675856508152804</c:v>
                </c:pt>
                <c:pt idx="79">
                  <c:v>-0.61675856508152804</c:v>
                </c:pt>
                <c:pt idx="80">
                  <c:v>-0.61675856508152804</c:v>
                </c:pt>
                <c:pt idx="81">
                  <c:v>-0.61675856508152804</c:v>
                </c:pt>
                <c:pt idx="82">
                  <c:v>-0.61675856508152804</c:v>
                </c:pt>
                <c:pt idx="83">
                  <c:v>-0.61675856508152804</c:v>
                </c:pt>
                <c:pt idx="84">
                  <c:v>-0.61675856508152804</c:v>
                </c:pt>
                <c:pt idx="85">
                  <c:v>-0.61675856508152804</c:v>
                </c:pt>
                <c:pt idx="86">
                  <c:v>-0.61675856508152804</c:v>
                </c:pt>
                <c:pt idx="87">
                  <c:v>-0.61675856508152804</c:v>
                </c:pt>
              </c:numCache>
            </c:numRef>
          </c:xVal>
          <c:yVal>
            <c:numRef>
              <c:f>论文临界点作图!$AN$3:$AN$90</c:f>
              <c:numCache>
                <c:formatCode>General</c:formatCode>
                <c:ptCount val="88"/>
                <c:pt idx="0">
                  <c:v>2.3723697697080901</c:v>
                </c:pt>
                <c:pt idx="1">
                  <c:v>2.5184978053863301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2.0158224461942802</c:v>
                </c:pt>
                <c:pt idx="19">
                  <c:v>2.1694063642521102</c:v>
                </c:pt>
                <c:pt idx="20">
                  <c:v>2.2048786824143298</c:v>
                </c:pt>
                <c:pt idx="21">
                  <c:v>2.2376711958106399</c:v>
                </c:pt>
                <c:pt idx="22">
                  <c:v>2.2454965333225898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1.4142323597463</c:v>
                </c:pt>
                <c:pt idx="37">
                  <c:v>1.93951925261862</c:v>
                </c:pt>
                <c:pt idx="38">
                  <c:v>1.8129133566428599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79-45D6-B24C-CE0634F4CA8C}"/>
            </c:ext>
          </c:extLst>
        </c:ser>
        <c:ser>
          <c:idx val="1"/>
          <c:order val="1"/>
          <c:tx>
            <c:strRef>
              <c:f>论文临界点作图!$AO$2</c:f>
              <c:strCache>
                <c:ptCount val="1"/>
                <c:pt idx="0">
                  <c:v>Complete atachment regime (B)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论文临界点作图!$AM$3:$AM$90</c:f>
              <c:numCache>
                <c:formatCode>General</c:formatCode>
                <c:ptCount val="88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7">
                  <c:v>0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5">
                  <c:v>0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0</c:v>
                </c:pt>
                <c:pt idx="49">
                  <c:v>-0.96679675353232497</c:v>
                </c:pt>
                <c:pt idx="50">
                  <c:v>-0.96679675353232497</c:v>
                </c:pt>
                <c:pt idx="51">
                  <c:v>-0.96679675353232497</c:v>
                </c:pt>
                <c:pt idx="52">
                  <c:v>-0.96679675353232497</c:v>
                </c:pt>
                <c:pt idx="53">
                  <c:v>-0.96679675353232497</c:v>
                </c:pt>
                <c:pt idx="54">
                  <c:v>-0.96679675353232497</c:v>
                </c:pt>
                <c:pt idx="55">
                  <c:v>-0.96679675353232497</c:v>
                </c:pt>
                <c:pt idx="56">
                  <c:v>-0.96679675353232497</c:v>
                </c:pt>
                <c:pt idx="57">
                  <c:v>-0.96679675353232497</c:v>
                </c:pt>
                <c:pt idx="58">
                  <c:v>-0.96679675353232497</c:v>
                </c:pt>
                <c:pt idx="59">
                  <c:v>-0.96679675353232497</c:v>
                </c:pt>
                <c:pt idx="60">
                  <c:v>-0.98383009409671696</c:v>
                </c:pt>
                <c:pt idx="61">
                  <c:v>-0.98383009409671696</c:v>
                </c:pt>
                <c:pt idx="62">
                  <c:v>-0.98383009409671696</c:v>
                </c:pt>
                <c:pt idx="63">
                  <c:v>-0.96679675353232497</c:v>
                </c:pt>
                <c:pt idx="64">
                  <c:v>-0.96679675353232497</c:v>
                </c:pt>
                <c:pt idx="65">
                  <c:v>-0.96679675353232497</c:v>
                </c:pt>
                <c:pt idx="66">
                  <c:v>-0.96679675353232497</c:v>
                </c:pt>
                <c:pt idx="67">
                  <c:v>-0.96679675353232497</c:v>
                </c:pt>
                <c:pt idx="68">
                  <c:v>-0.96679675353232497</c:v>
                </c:pt>
                <c:pt idx="69">
                  <c:v>-0.96679675353232497</c:v>
                </c:pt>
                <c:pt idx="70">
                  <c:v>-0.96679675353232497</c:v>
                </c:pt>
                <c:pt idx="71">
                  <c:v>-0.98383009409671696</c:v>
                </c:pt>
                <c:pt idx="72">
                  <c:v>-0.98383009409671696</c:v>
                </c:pt>
                <c:pt idx="73">
                  <c:v>-0.98383009409671696</c:v>
                </c:pt>
                <c:pt idx="74">
                  <c:v>0</c:v>
                </c:pt>
                <c:pt idx="75">
                  <c:v>-0.61675856508152804</c:v>
                </c:pt>
                <c:pt idx="76">
                  <c:v>-0.61675856508152804</c:v>
                </c:pt>
                <c:pt idx="77">
                  <c:v>-0.61675856508152804</c:v>
                </c:pt>
                <c:pt idx="78">
                  <c:v>-0.61675856508152804</c:v>
                </c:pt>
                <c:pt idx="79">
                  <c:v>-0.61675856508152804</c:v>
                </c:pt>
                <c:pt idx="80">
                  <c:v>-0.61675856508152804</c:v>
                </c:pt>
                <c:pt idx="81">
                  <c:v>-0.61675856508152804</c:v>
                </c:pt>
                <c:pt idx="82">
                  <c:v>-0.61675856508152804</c:v>
                </c:pt>
                <c:pt idx="83">
                  <c:v>-0.61675856508152804</c:v>
                </c:pt>
                <c:pt idx="84">
                  <c:v>-0.61675856508152804</c:v>
                </c:pt>
                <c:pt idx="85">
                  <c:v>-0.61675856508152804</c:v>
                </c:pt>
                <c:pt idx="86">
                  <c:v>-0.61675856508152804</c:v>
                </c:pt>
                <c:pt idx="87">
                  <c:v>-0.61675856508152804</c:v>
                </c:pt>
              </c:numCache>
            </c:numRef>
          </c:xVal>
          <c:yVal>
            <c:numRef>
              <c:f>论文临界点作图!$AO$3:$AO$90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2.55800634667</c:v>
                </c:pt>
                <c:pt idx="3">
                  <c:v>2.57648975236402</c:v>
                </c:pt>
                <c:pt idx="4">
                  <c:v>2.5942185193244498</c:v>
                </c:pt>
                <c:pt idx="5">
                  <c:v>2.67339976537207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2.2531833619888801</c:v>
                </c:pt>
                <c:pt idx="24">
                  <c:v>2.2754597567000401</c:v>
                </c:pt>
                <c:pt idx="25">
                  <c:v>2.3168524418582601</c:v>
                </c:pt>
                <c:pt idx="26">
                  <c:v>2.3665402260473698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1.9704182870376801</c:v>
                </c:pt>
                <c:pt idx="38">
                  <c:v>2.0573034066104801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1.4667244186703701</c:v>
                </c:pt>
                <c:pt idx="51">
                  <c:v>1.5542133576528701</c:v>
                </c:pt>
                <c:pt idx="52">
                  <c:v>1.5879192141448</c:v>
                </c:pt>
                <c:pt idx="53">
                  <c:v>1.61788243752224</c:v>
                </c:pt>
                <c:pt idx="54">
                  <c:v>1.61788243752224</c:v>
                </c:pt>
                <c:pt idx="55">
                  <c:v>1.64343654199463</c:v>
                </c:pt>
                <c:pt idx="56">
                  <c:v>1.64343654199463</c:v>
                </c:pt>
                <c:pt idx="57">
                  <c:v>1.6652163163178699</c:v>
                </c:pt>
                <c:pt idx="58">
                  <c:v>1.7057498627549601</c:v>
                </c:pt>
                <c:pt idx="59">
                  <c:v>1.7057498627549601</c:v>
                </c:pt>
                <c:pt idx="60">
                  <c:v>1.76775441433436</c:v>
                </c:pt>
                <c:pt idx="61">
                  <c:v>1.76775441433436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1.0013521120707201</c:v>
                </c:pt>
                <c:pt idx="76">
                  <c:v>1.1396548102370101</c:v>
                </c:pt>
                <c:pt idx="77">
                  <c:v>1.1774433711264001</c:v>
                </c:pt>
                <c:pt idx="78">
                  <c:v>1.35594069994796</c:v>
                </c:pt>
                <c:pt idx="79">
                  <c:v>1.417992619409</c:v>
                </c:pt>
                <c:pt idx="80">
                  <c:v>1.4434397416214799</c:v>
                </c:pt>
                <c:pt idx="81">
                  <c:v>1.4663629767881301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D79-45D6-B24C-CE0634F4CA8C}"/>
            </c:ext>
          </c:extLst>
        </c:ser>
        <c:ser>
          <c:idx val="2"/>
          <c:order val="2"/>
          <c:tx>
            <c:strRef>
              <c:f>论文临界点作图!$AP$2</c:f>
              <c:strCache>
                <c:ptCount val="1"/>
                <c:pt idx="0">
                  <c:v>Transition regime (C)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5875">
                <a:solidFill>
                  <a:srgbClr val="E8800E"/>
                </a:solidFill>
              </a:ln>
              <a:effectLst/>
            </c:spPr>
          </c:marker>
          <c:xVal>
            <c:numRef>
              <c:f>论文临界点作图!$AM$3:$AM$90</c:f>
              <c:numCache>
                <c:formatCode>General</c:formatCode>
                <c:ptCount val="88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7">
                  <c:v>0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5">
                  <c:v>0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0</c:v>
                </c:pt>
                <c:pt idx="49">
                  <c:v>-0.96679675353232497</c:v>
                </c:pt>
                <c:pt idx="50">
                  <c:v>-0.96679675353232497</c:v>
                </c:pt>
                <c:pt idx="51">
                  <c:v>-0.96679675353232497</c:v>
                </c:pt>
                <c:pt idx="52">
                  <c:v>-0.96679675353232497</c:v>
                </c:pt>
                <c:pt idx="53">
                  <c:v>-0.96679675353232497</c:v>
                </c:pt>
                <c:pt idx="54">
                  <c:v>-0.96679675353232497</c:v>
                </c:pt>
                <c:pt idx="55">
                  <c:v>-0.96679675353232497</c:v>
                </c:pt>
                <c:pt idx="56">
                  <c:v>-0.96679675353232497</c:v>
                </c:pt>
                <c:pt idx="57">
                  <c:v>-0.96679675353232497</c:v>
                </c:pt>
                <c:pt idx="58">
                  <c:v>-0.96679675353232497</c:v>
                </c:pt>
                <c:pt idx="59">
                  <c:v>-0.96679675353232497</c:v>
                </c:pt>
                <c:pt idx="60">
                  <c:v>-0.98383009409671696</c:v>
                </c:pt>
                <c:pt idx="61">
                  <c:v>-0.98383009409671696</c:v>
                </c:pt>
                <c:pt idx="62">
                  <c:v>-0.98383009409671696</c:v>
                </c:pt>
                <c:pt idx="63">
                  <c:v>-0.96679675353232497</c:v>
                </c:pt>
                <c:pt idx="64">
                  <c:v>-0.96679675353232497</c:v>
                </c:pt>
                <c:pt idx="65">
                  <c:v>-0.96679675353232497</c:v>
                </c:pt>
                <c:pt idx="66">
                  <c:v>-0.96679675353232497</c:v>
                </c:pt>
                <c:pt idx="67">
                  <c:v>-0.96679675353232497</c:v>
                </c:pt>
                <c:pt idx="68">
                  <c:v>-0.96679675353232497</c:v>
                </c:pt>
                <c:pt idx="69">
                  <c:v>-0.96679675353232497</c:v>
                </c:pt>
                <c:pt idx="70">
                  <c:v>-0.96679675353232497</c:v>
                </c:pt>
                <c:pt idx="71">
                  <c:v>-0.98383009409671696</c:v>
                </c:pt>
                <c:pt idx="72">
                  <c:v>-0.98383009409671696</c:v>
                </c:pt>
                <c:pt idx="73">
                  <c:v>-0.98383009409671696</c:v>
                </c:pt>
                <c:pt idx="74">
                  <c:v>0</c:v>
                </c:pt>
                <c:pt idx="75">
                  <c:v>-0.61675856508152804</c:v>
                </c:pt>
                <c:pt idx="76">
                  <c:v>-0.61675856508152804</c:v>
                </c:pt>
                <c:pt idx="77">
                  <c:v>-0.61675856508152804</c:v>
                </c:pt>
                <c:pt idx="78">
                  <c:v>-0.61675856508152804</c:v>
                </c:pt>
                <c:pt idx="79">
                  <c:v>-0.61675856508152804</c:v>
                </c:pt>
                <c:pt idx="80">
                  <c:v>-0.61675856508152804</c:v>
                </c:pt>
                <c:pt idx="81">
                  <c:v>-0.61675856508152804</c:v>
                </c:pt>
                <c:pt idx="82">
                  <c:v>-0.61675856508152804</c:v>
                </c:pt>
                <c:pt idx="83">
                  <c:v>-0.61675856508152804</c:v>
                </c:pt>
                <c:pt idx="84">
                  <c:v>-0.61675856508152804</c:v>
                </c:pt>
                <c:pt idx="85">
                  <c:v>-0.61675856508152804</c:v>
                </c:pt>
                <c:pt idx="86">
                  <c:v>-0.61675856508152804</c:v>
                </c:pt>
                <c:pt idx="87">
                  <c:v>-0.61675856508152804</c:v>
                </c:pt>
              </c:numCache>
            </c:numRef>
          </c:xVal>
          <c:yVal>
            <c:numRef>
              <c:f>论文临界点作图!$AP$3:$AP$90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2.7147924505302998</c:v>
                </c:pt>
                <c:pt idx="7">
                  <c:v>2.7525810114197</c:v>
                </c:pt>
                <c:pt idx="8">
                  <c:v>2.81952780105031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2.40579352519504</c:v>
                </c:pt>
                <c:pt idx="28">
                  <c:v>2.4657914548703301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2.0916982447870001</c:v>
                </c:pt>
                <c:pt idx="40">
                  <c:v>2.10898587968116</c:v>
                </c:pt>
                <c:pt idx="41">
                  <c:v>2.11737830473646</c:v>
                </c:pt>
                <c:pt idx="42">
                  <c:v>2.11945131335932</c:v>
                </c:pt>
                <c:pt idx="43">
                  <c:v>2.1682998808971399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1.8560046058902</c:v>
                </c:pt>
                <c:pt idx="63">
                  <c:v>1.8560046058902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1.53948579932139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D79-45D6-B24C-CE0634F4CA8C}"/>
            </c:ext>
          </c:extLst>
        </c:ser>
        <c:ser>
          <c:idx val="3"/>
          <c:order val="3"/>
          <c:tx>
            <c:strRef>
              <c:f>论文临界点作图!$AQ$2</c:f>
              <c:strCache>
                <c:ptCount val="1"/>
                <c:pt idx="0">
                  <c:v>Splashing regime (D)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noFill/>
              <a:ln w="15875">
                <a:solidFill>
                  <a:srgbClr val="FF0000"/>
                </a:solidFill>
              </a:ln>
              <a:effectLst/>
            </c:spPr>
          </c:marker>
          <c:xVal>
            <c:numRef>
              <c:f>论文临界点作图!$AM$3:$AM$90</c:f>
              <c:numCache>
                <c:formatCode>General</c:formatCode>
                <c:ptCount val="88"/>
                <c:pt idx="0">
                  <c:v>-2.01525176003635</c:v>
                </c:pt>
                <c:pt idx="1">
                  <c:v>-2.01525176003635</c:v>
                </c:pt>
                <c:pt idx="2">
                  <c:v>-2.01525176003635</c:v>
                </c:pt>
                <c:pt idx="3">
                  <c:v>-2.01525176003635</c:v>
                </c:pt>
                <c:pt idx="4">
                  <c:v>-2.01525176003635</c:v>
                </c:pt>
                <c:pt idx="5">
                  <c:v>-2.01525176003635</c:v>
                </c:pt>
                <c:pt idx="6">
                  <c:v>-2.01525176003635</c:v>
                </c:pt>
                <c:pt idx="7">
                  <c:v>-2.01525176003635</c:v>
                </c:pt>
                <c:pt idx="8">
                  <c:v>-2.01525176003635</c:v>
                </c:pt>
                <c:pt idx="9">
                  <c:v>-2.01525176003635</c:v>
                </c:pt>
                <c:pt idx="10">
                  <c:v>-2.01525176003635</c:v>
                </c:pt>
                <c:pt idx="11">
                  <c:v>-2.01525176003635</c:v>
                </c:pt>
                <c:pt idx="12">
                  <c:v>-2.01525176003635</c:v>
                </c:pt>
                <c:pt idx="13">
                  <c:v>-2.01525176003635</c:v>
                </c:pt>
                <c:pt idx="14">
                  <c:v>-2.01525176003635</c:v>
                </c:pt>
                <c:pt idx="15">
                  <c:v>-2.01525176003635</c:v>
                </c:pt>
                <c:pt idx="16">
                  <c:v>-2.01525176003635</c:v>
                </c:pt>
                <c:pt idx="17">
                  <c:v>0</c:v>
                </c:pt>
                <c:pt idx="18">
                  <c:v>-1.6657667578683399</c:v>
                </c:pt>
                <c:pt idx="19">
                  <c:v>-1.6657667578683399</c:v>
                </c:pt>
                <c:pt idx="20">
                  <c:v>-1.6657667578683399</c:v>
                </c:pt>
                <c:pt idx="21">
                  <c:v>-1.6657667578683399</c:v>
                </c:pt>
                <c:pt idx="22">
                  <c:v>-1.6657667578683399</c:v>
                </c:pt>
                <c:pt idx="23">
                  <c:v>-1.6657667578683399</c:v>
                </c:pt>
                <c:pt idx="24">
                  <c:v>-1.6657667578683399</c:v>
                </c:pt>
                <c:pt idx="25">
                  <c:v>-1.6657667578683399</c:v>
                </c:pt>
                <c:pt idx="26">
                  <c:v>-1.6657667578683399</c:v>
                </c:pt>
                <c:pt idx="27">
                  <c:v>-1.6657667578683399</c:v>
                </c:pt>
                <c:pt idx="28">
                  <c:v>-1.6657667578683399</c:v>
                </c:pt>
                <c:pt idx="29">
                  <c:v>-1.6657667578683399</c:v>
                </c:pt>
                <c:pt idx="30">
                  <c:v>-1.6657667578683399</c:v>
                </c:pt>
                <c:pt idx="31">
                  <c:v>-1.6657667578683399</c:v>
                </c:pt>
                <c:pt idx="32">
                  <c:v>-1.6657667578683399</c:v>
                </c:pt>
                <c:pt idx="33">
                  <c:v>-1.6657667578683399</c:v>
                </c:pt>
                <c:pt idx="34">
                  <c:v>-1.6657667578683399</c:v>
                </c:pt>
                <c:pt idx="35">
                  <c:v>0</c:v>
                </c:pt>
                <c:pt idx="36">
                  <c:v>-1.3157285140228501</c:v>
                </c:pt>
                <c:pt idx="37">
                  <c:v>-1.3157285140228501</c:v>
                </c:pt>
                <c:pt idx="38">
                  <c:v>-1.3157285140228501</c:v>
                </c:pt>
                <c:pt idx="39">
                  <c:v>-1.3157285140228501</c:v>
                </c:pt>
                <c:pt idx="40">
                  <c:v>-1.3157285140228501</c:v>
                </c:pt>
                <c:pt idx="41">
                  <c:v>-1.3157285140228501</c:v>
                </c:pt>
                <c:pt idx="42">
                  <c:v>-1.3157285140228501</c:v>
                </c:pt>
                <c:pt idx="43">
                  <c:v>-1.3157285140228501</c:v>
                </c:pt>
                <c:pt idx="44">
                  <c:v>-1.3157285140228501</c:v>
                </c:pt>
                <c:pt idx="45">
                  <c:v>-1.3157285140228501</c:v>
                </c:pt>
                <c:pt idx="46">
                  <c:v>-1.3157285140228501</c:v>
                </c:pt>
                <c:pt idx="47">
                  <c:v>-1.3157285140228501</c:v>
                </c:pt>
                <c:pt idx="48">
                  <c:v>0</c:v>
                </c:pt>
                <c:pt idx="49">
                  <c:v>-0.96679675353232497</c:v>
                </c:pt>
                <c:pt idx="50">
                  <c:v>-0.96679675353232497</c:v>
                </c:pt>
                <c:pt idx="51">
                  <c:v>-0.96679675353232497</c:v>
                </c:pt>
                <c:pt idx="52">
                  <c:v>-0.96679675353232497</c:v>
                </c:pt>
                <c:pt idx="53">
                  <c:v>-0.96679675353232497</c:v>
                </c:pt>
                <c:pt idx="54">
                  <c:v>-0.96679675353232497</c:v>
                </c:pt>
                <c:pt idx="55">
                  <c:v>-0.96679675353232497</c:v>
                </c:pt>
                <c:pt idx="56">
                  <c:v>-0.96679675353232497</c:v>
                </c:pt>
                <c:pt idx="57">
                  <c:v>-0.96679675353232497</c:v>
                </c:pt>
                <c:pt idx="58">
                  <c:v>-0.96679675353232497</c:v>
                </c:pt>
                <c:pt idx="59">
                  <c:v>-0.96679675353232497</c:v>
                </c:pt>
                <c:pt idx="60">
                  <c:v>-0.98383009409671696</c:v>
                </c:pt>
                <c:pt idx="61">
                  <c:v>-0.98383009409671696</c:v>
                </c:pt>
                <c:pt idx="62">
                  <c:v>-0.98383009409671696</c:v>
                </c:pt>
                <c:pt idx="63">
                  <c:v>-0.96679675353232497</c:v>
                </c:pt>
                <c:pt idx="64">
                  <c:v>-0.96679675353232497</c:v>
                </c:pt>
                <c:pt idx="65">
                  <c:v>-0.96679675353232497</c:v>
                </c:pt>
                <c:pt idx="66">
                  <c:v>-0.96679675353232497</c:v>
                </c:pt>
                <c:pt idx="67">
                  <c:v>-0.96679675353232497</c:v>
                </c:pt>
                <c:pt idx="68">
                  <c:v>-0.96679675353232497</c:v>
                </c:pt>
                <c:pt idx="69">
                  <c:v>-0.96679675353232497</c:v>
                </c:pt>
                <c:pt idx="70">
                  <c:v>-0.96679675353232497</c:v>
                </c:pt>
                <c:pt idx="71">
                  <c:v>-0.98383009409671696</c:v>
                </c:pt>
                <c:pt idx="72">
                  <c:v>-0.98383009409671696</c:v>
                </c:pt>
                <c:pt idx="73">
                  <c:v>-0.98383009409671696</c:v>
                </c:pt>
                <c:pt idx="74">
                  <c:v>0</c:v>
                </c:pt>
                <c:pt idx="75">
                  <c:v>-0.61675856508152804</c:v>
                </c:pt>
                <c:pt idx="76">
                  <c:v>-0.61675856508152804</c:v>
                </c:pt>
                <c:pt idx="77">
                  <c:v>-0.61675856508152804</c:v>
                </c:pt>
                <c:pt idx="78">
                  <c:v>-0.61675856508152804</c:v>
                </c:pt>
                <c:pt idx="79">
                  <c:v>-0.61675856508152804</c:v>
                </c:pt>
                <c:pt idx="80">
                  <c:v>-0.61675856508152804</c:v>
                </c:pt>
                <c:pt idx="81">
                  <c:v>-0.61675856508152804</c:v>
                </c:pt>
                <c:pt idx="82">
                  <c:v>-0.61675856508152804</c:v>
                </c:pt>
                <c:pt idx="83">
                  <c:v>-0.61675856508152804</c:v>
                </c:pt>
                <c:pt idx="84">
                  <c:v>-0.61675856508152804</c:v>
                </c:pt>
                <c:pt idx="85">
                  <c:v>-0.61675856508152804</c:v>
                </c:pt>
                <c:pt idx="86">
                  <c:v>-0.61675856508152804</c:v>
                </c:pt>
                <c:pt idx="87">
                  <c:v>-0.61675856508152804</c:v>
                </c:pt>
              </c:numCache>
            </c:numRef>
          </c:xVal>
          <c:yVal>
            <c:numRef>
              <c:f>论文临界点作图!$AQ$3:$AQ$90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2.8683763685881298</c:v>
                </c:pt>
                <c:pt idx="10">
                  <c:v>2.9038486867503499</c:v>
                </c:pt>
                <c:pt idx="11">
                  <c:v>2.93664120014666</c:v>
                </c:pt>
                <c:pt idx="12">
                  <c:v>2.9671305222945601</c:v>
                </c:pt>
                <c:pt idx="13">
                  <c:v>3.1647614592063502</c:v>
                </c:pt>
                <c:pt idx="14">
                  <c:v>3.3168524418582601</c:v>
                </c:pt>
                <c:pt idx="15">
                  <c:v>3.40579352519504</c:v>
                </c:pt>
                <c:pt idx="16">
                  <c:v>3.4929437009139401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2.5143418456151698</c:v>
                </c:pt>
                <c:pt idx="30">
                  <c:v>2.6675702217113502</c:v>
                </c:pt>
                <c:pt idx="31">
                  <c:v>2.81745479242745</c:v>
                </c:pt>
                <c:pt idx="32">
                  <c:v>2.9671305222945601</c:v>
                </c:pt>
                <c:pt idx="33">
                  <c:v>3.05481570822205</c:v>
                </c:pt>
                <c:pt idx="34">
                  <c:v>3.14371223253946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2.3196762521317198</c:v>
                </c:pt>
                <c:pt idx="45">
                  <c:v>2.4693298765611198</c:v>
                </c:pt>
                <c:pt idx="46">
                  <c:v>2.5576545020486199</c:v>
                </c:pt>
                <c:pt idx="47">
                  <c:v>2.6200536639285099</c:v>
                </c:pt>
                <c:pt idx="48">
                  <c:v>2.8203033129214998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1.9668359855034101</c:v>
                </c:pt>
                <c:pt idx="65">
                  <c:v>1.9668359855034101</c:v>
                </c:pt>
                <c:pt idx="66">
                  <c:v>2.1172362166078602</c:v>
                </c:pt>
                <c:pt idx="67">
                  <c:v>2.1172362166078602</c:v>
                </c:pt>
                <c:pt idx="68">
                  <c:v>2.2848993204661698</c:v>
                </c:pt>
                <c:pt idx="69">
                  <c:v>2.2848993204661698</c:v>
                </c:pt>
                <c:pt idx="70">
                  <c:v>2.3728790431848101</c:v>
                </c:pt>
                <c:pt idx="71">
                  <c:v>2.3728790431848101</c:v>
                </c:pt>
                <c:pt idx="72">
                  <c:v>2.4609905795218499</c:v>
                </c:pt>
                <c:pt idx="73">
                  <c:v>2.4609905795218499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1.61677606495667</c:v>
                </c:pt>
                <c:pt idx="84">
                  <c:v>1.76720685953651</c:v>
                </c:pt>
                <c:pt idx="85">
                  <c:v>1.91780606062065</c:v>
                </c:pt>
                <c:pt idx="86">
                  <c:v>2.0058884299220501</c:v>
                </c:pt>
                <c:pt idx="87">
                  <c:v>2.09389731967633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D79-45D6-B24C-CE0634F4C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217120"/>
        <c:axId val="366223776"/>
      </c:scatterChart>
      <c:valAx>
        <c:axId val="366217120"/>
        <c:scaling>
          <c:orientation val="minMax"/>
          <c:max val="-0.5"/>
          <c:min val="-2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dirty="0"/>
                  <a:t>log</a:t>
                </a:r>
                <a:r>
                  <a:rPr lang="en-US" sz="1400" baseline="-25000" dirty="0"/>
                  <a:t>10</a:t>
                </a:r>
                <a:r>
                  <a:rPr lang="en-US" sz="1400" dirty="0"/>
                  <a:t>(</a:t>
                </a:r>
                <a:r>
                  <a:rPr lang="en-US" sz="1400" i="1" dirty="0"/>
                  <a:t>Oh</a:t>
                </a:r>
                <a:r>
                  <a:rPr lang="en-US" sz="1400" dirty="0"/>
                  <a:t>)</a:t>
                </a:r>
                <a:endParaRPr lang="zh-CN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66223776"/>
        <c:crosses val="autoZero"/>
        <c:crossBetween val="midCat"/>
      </c:valAx>
      <c:valAx>
        <c:axId val="366223776"/>
        <c:scaling>
          <c:orientation val="minMax"/>
          <c:max val="3.5"/>
          <c:min val="1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6621712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4.7579683408824902E-3"/>
          <c:y val="0.92410900633239901"/>
          <c:w val="0.99524203165911795"/>
          <c:h val="5.97615380642452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508595697247802E-2"/>
          <c:y val="4.4413239192629697E-2"/>
          <c:w val="0.87914595582431099"/>
          <c:h val="0.61076799916008295"/>
        </c:manualLayout>
      </c:layout>
      <c:scatterChart>
        <c:scatterStyle val="lineMarker"/>
        <c:varyColors val="0"/>
        <c:ser>
          <c:idx val="0"/>
          <c:order val="0"/>
          <c:tx>
            <c:strRef>
              <c:f>论文接触角影响边界作图!$AD$3</c:f>
              <c:strCache>
                <c:ptCount val="1"/>
                <c:pt idx="0">
                  <c:v>液滴完整临界点，接触角168.4-91.4，粘度0.00104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noFill/>
              <a:ln w="12700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论文接触角影响边界作图!$AD$4:$AD$20</c:f>
              <c:numCache>
                <c:formatCode>General</c:formatCode>
                <c:ptCount val="17"/>
                <c:pt idx="0">
                  <c:v>2.67339976537207</c:v>
                </c:pt>
                <c:pt idx="3">
                  <c:v>2.3835735653461501</c:v>
                </c:pt>
                <c:pt idx="5">
                  <c:v>2.1261314072619801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A4-4CFF-B97E-7AF4BD2D168E}"/>
            </c:ext>
          </c:extLst>
        </c:ser>
        <c:ser>
          <c:idx val="1"/>
          <c:order val="1"/>
          <c:tx>
            <c:strRef>
              <c:f>论文接触角影响边界作图!$AE$3</c:f>
              <c:strCache>
                <c:ptCount val="1"/>
                <c:pt idx="0">
                  <c:v>液滴完整临界点，接触角168.4-91.4，粘度0.0052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noFill/>
              <a:ln w="12700">
                <a:solidFill>
                  <a:srgbClr val="0070C0"/>
                </a:solidFill>
              </a:ln>
              <a:effectLst/>
            </c:spPr>
          </c:marker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论文接触角影响边界作图!$AE$4:$AE$20</c:f>
              <c:numCache>
                <c:formatCode>General</c:formatCode>
                <c:ptCount val="17"/>
                <c:pt idx="5">
                  <c:v>2.08837311334289</c:v>
                </c:pt>
                <c:pt idx="7">
                  <c:v>1.81537184127915</c:v>
                </c:pt>
                <c:pt idx="8">
                  <c:v>1.46932987656112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CA4-4CFF-B97E-7AF4BD2D168E}"/>
            </c:ext>
          </c:extLst>
        </c:ser>
        <c:ser>
          <c:idx val="2"/>
          <c:order val="2"/>
          <c:tx>
            <c:strRef>
              <c:f>论文接触角影响边界作图!$AF$3</c:f>
              <c:strCache>
                <c:ptCount val="1"/>
                <c:pt idx="0">
                  <c:v>液滴完整临界点，接触角90-23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2700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论文接触角影响边界作图!$AF$4:$AF$20</c:f>
              <c:numCache>
                <c:formatCode>General</c:formatCode>
                <c:ptCount val="17"/>
                <c:pt idx="0">
                  <c:v>2.6112983622964299</c:v>
                </c:pt>
                <c:pt idx="1">
                  <c:v>2.5942185193244498</c:v>
                </c:pt>
                <c:pt idx="5">
                  <c:v>2.11737830473646</c:v>
                </c:pt>
                <c:pt idx="6">
                  <c:v>2.0017860787606501</c:v>
                </c:pt>
                <c:pt idx="7">
                  <c:v>1.6812412373755901</c:v>
                </c:pt>
                <c:pt idx="8">
                  <c:v>1.4874280986539199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CA4-4CFF-B97E-7AF4BD2D168E}"/>
            </c:ext>
          </c:extLst>
        </c:ser>
        <c:ser>
          <c:idx val="3"/>
          <c:order val="3"/>
          <c:tx>
            <c:strRef>
              <c:f>论文接触角影响边界作图!$AG$3</c:f>
              <c:strCache>
                <c:ptCount val="1"/>
                <c:pt idx="0">
                  <c:v>液滴完整临界点，接触角62-17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noFill/>
              <a:ln w="12700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论文接触角影响边界作图!$AG$4:$AG$20</c:f>
              <c:numCache>
                <c:formatCode>General</c:formatCode>
                <c:ptCount val="17"/>
                <c:pt idx="2">
                  <c:v>2.40039849330834</c:v>
                </c:pt>
                <c:pt idx="4">
                  <c:v>2.1407611828025801</c:v>
                </c:pt>
                <c:pt idx="6">
                  <c:v>1.9111753709322401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CA4-4CFF-B97E-7AF4BD2D168E}"/>
            </c:ext>
          </c:extLst>
        </c:ser>
        <c:ser>
          <c:idx val="4"/>
          <c:order val="4"/>
          <c:tx>
            <c:strRef>
              <c:f>论文接触角影响边界作图!$AH$3</c:f>
              <c:strCache>
                <c:ptCount val="1"/>
                <c:pt idx="0">
                  <c:v>液滴完整临界点，接触角152-15.2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2700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论文接触角影响边界作图!$AH$4:$AH$20</c:f>
              <c:numCache>
                <c:formatCode>General</c:formatCode>
                <c:ptCount val="17"/>
                <c:pt idx="2">
                  <c:v>2.5184978053863301</c:v>
                </c:pt>
                <c:pt idx="3">
                  <c:v>2.3546410027476599</c:v>
                </c:pt>
                <c:pt idx="5">
                  <c:v>2.11737830473646</c:v>
                </c:pt>
                <c:pt idx="6">
                  <c:v>1.98475273946187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4-4CFF-B97E-7AF4BD2D168E}"/>
            </c:ext>
          </c:extLst>
        </c:ser>
        <c:ser>
          <c:idx val="5"/>
          <c:order val="5"/>
          <c:tx>
            <c:strRef>
              <c:f>论文接触角影响边界作图!$AI$3</c:f>
              <c:strCache>
                <c:ptCount val="1"/>
                <c:pt idx="0">
                  <c:v>成膜临界点，168.4-91.4，粘度0.00104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noFill/>
              <a:ln w="12700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论文接触角影响边界作图!$AI$4:$AI$20</c:f>
              <c:numCache>
                <c:formatCode>General</c:formatCode>
                <c:ptCount val="17"/>
                <c:pt idx="0">
                  <c:v>2.8365611403490898</c:v>
                </c:pt>
                <c:pt idx="3">
                  <c:v>2.4828247941691099</c:v>
                </c:pt>
                <c:pt idx="5">
                  <c:v>2.1853332201959201</c:v>
                </c:pt>
                <c:pt idx="7">
                  <c:v>1.8560046058902</c:v>
                </c:pt>
                <c:pt idx="8">
                  <c:v>1.4663629767881301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CA4-4CFF-B97E-7AF4BD2D168E}"/>
            </c:ext>
          </c:extLst>
        </c:ser>
        <c:ser>
          <c:idx val="6"/>
          <c:order val="6"/>
          <c:tx>
            <c:strRef>
              <c:f>论文接触角影响边界作图!$AJ$3</c:f>
              <c:strCache>
                <c:ptCount val="1"/>
                <c:pt idx="0">
                  <c:v>成膜临界点，接触角168.4-91.4，粘度0.0052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noFill/>
              <a:ln w="12700">
                <a:solidFill>
                  <a:srgbClr val="FF0000"/>
                </a:solidFill>
              </a:ln>
              <a:effectLst/>
            </c:spPr>
          </c:marker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论文接触角影响边界作图!$AJ$4:$AJ$20</c:f>
              <c:numCache>
                <c:formatCode>General</c:formatCode>
                <c:ptCount val="17"/>
                <c:pt idx="5">
                  <c:v>2.1694063642521102</c:v>
                </c:pt>
                <c:pt idx="7">
                  <c:v>1.9684829485539399</c:v>
                </c:pt>
                <c:pt idx="8">
                  <c:v>1.5391710963545999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CA4-4CFF-B97E-7AF4BD2D168E}"/>
            </c:ext>
          </c:extLst>
        </c:ser>
        <c:ser>
          <c:idx val="7"/>
          <c:order val="7"/>
          <c:tx>
            <c:strRef>
              <c:f>论文接触角影响边界作图!$AK$3</c:f>
              <c:strCache>
                <c:ptCount val="1"/>
                <c:pt idx="0">
                  <c:v>成膜临界点，接触角90-23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2700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论文接触角影响边界作图!$AK$4:$AK$20</c:f>
              <c:numCache>
                <c:formatCode>General</c:formatCode>
                <c:ptCount val="17"/>
                <c:pt idx="0">
                  <c:v>3.5387011914746198</c:v>
                </c:pt>
                <c:pt idx="5">
                  <c:v>2.4665488991915199</c:v>
                </c:pt>
                <c:pt idx="7">
                  <c:v>1.9668359855034101</c:v>
                </c:pt>
                <c:pt idx="8">
                  <c:v>1.6207062477957099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CA4-4CFF-B97E-7AF4BD2D168E}"/>
            </c:ext>
          </c:extLst>
        </c:ser>
        <c:ser>
          <c:idx val="8"/>
          <c:order val="8"/>
          <c:tx>
            <c:strRef>
              <c:f>论文接触角影响边界作图!$AL$3</c:f>
              <c:strCache>
                <c:ptCount val="1"/>
                <c:pt idx="0">
                  <c:v>成膜临界点，接触角62-17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noFill/>
              <a:ln w="12700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论文接触角影响边界作图!$AL$4:$AL$20</c:f>
              <c:numCache>
                <c:formatCode>General</c:formatCode>
                <c:ptCount val="17"/>
                <c:pt idx="2">
                  <c:v>3.42672743203069</c:v>
                </c:pt>
                <c:pt idx="4">
                  <c:v>2.8952485149884302</c:v>
                </c:pt>
                <c:pt idx="6">
                  <c:v>2.3560258571931199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8CA4-4CFF-B97E-7AF4BD2D168E}"/>
            </c:ext>
          </c:extLst>
        </c:ser>
        <c:ser>
          <c:idx val="9"/>
          <c:order val="9"/>
          <c:tx>
            <c:strRef>
              <c:f>论文接触角影响边界作图!$AM$3</c:f>
              <c:strCache>
                <c:ptCount val="1"/>
                <c:pt idx="0">
                  <c:v>成膜临界点，接触角152-15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2700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论文接触角影响边界作图!$AM$4:$AM$20</c:f>
              <c:numCache>
                <c:formatCode>General</c:formatCode>
                <c:ptCount val="17"/>
                <c:pt idx="2">
                  <c:v>2.7525810114197</c:v>
                </c:pt>
                <c:pt idx="3">
                  <c:v>2.5836683369911402</c:v>
                </c:pt>
                <c:pt idx="6">
                  <c:v>2.0476520209342999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8CA4-4CFF-B97E-7AF4BD2D168E}"/>
            </c:ext>
          </c:extLst>
        </c:ser>
        <c:ser>
          <c:idx val="11"/>
          <c:order val="10"/>
          <c:tx>
            <c:strRef>
              <c:f>论文接触角影响边界作图!$AO$3</c:f>
              <c:strCache>
                <c:ptCount val="1"/>
                <c:pt idx="0">
                  <c:v>成膜临界点，接触角25-7.5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12700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论文接触角影响边界作图!$AO$4:$AO$20</c:f>
              <c:numCache>
                <c:formatCode>General</c:formatCode>
                <c:ptCount val="17"/>
                <c:pt idx="0">
                  <c:v>3.6910638015597401</c:v>
                </c:pt>
                <c:pt idx="3">
                  <c:v>3.2376711958106399</c:v>
                </c:pt>
                <c:pt idx="5">
                  <c:v>2.65321251377534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8CA4-4CFF-B97E-7AF4BD2D168E}"/>
            </c:ext>
          </c:extLst>
        </c:ser>
        <c:ser>
          <c:idx val="12"/>
          <c:order val="11"/>
          <c:tx>
            <c:strRef>
              <c:f>论文接触角影响边界作图!$AP$3</c:f>
              <c:strCache>
                <c:ptCount val="1"/>
                <c:pt idx="0">
                  <c:v>液滴完整临界点，接触角25-7.5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12700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论文接触角影响边界作图!$AP$4:$AP$20</c:f>
              <c:numCache>
                <c:formatCode>General</c:formatCode>
                <c:ptCount val="17"/>
                <c:pt idx="0">
                  <c:v>2.5575072019056599</c:v>
                </c:pt>
                <c:pt idx="3">
                  <c:v>2.2376711958106399</c:v>
                </c:pt>
                <c:pt idx="5">
                  <c:v>1.9733232776810901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8CA4-4CFF-B97E-7AF4BD2D168E}"/>
            </c:ext>
          </c:extLst>
        </c:ser>
        <c:ser>
          <c:idx val="13"/>
          <c:order val="12"/>
          <c:tx>
            <c:strRef>
              <c:f>论文接触角影响边界作图!$AQ$3</c:f>
              <c:strCache>
                <c:ptCount val="1"/>
                <c:pt idx="0">
                  <c:v>反弹，接触角80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论文接触角影响边界作图!$AQ$4:$AQ$20</c:f>
              <c:numCache>
                <c:formatCode>General</c:formatCode>
                <c:ptCount val="17"/>
                <c:pt idx="12">
                  <c:v>2.34240654633065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8CA4-4CFF-B97E-7AF4BD2D168E}"/>
            </c:ext>
          </c:extLst>
        </c:ser>
        <c:ser>
          <c:idx val="14"/>
          <c:order val="13"/>
          <c:tx>
            <c:strRef>
              <c:f>论文接触角影响边界作图!$AR$3</c:f>
              <c:strCache>
                <c:ptCount val="1"/>
                <c:pt idx="0">
                  <c:v>反弹，接触角90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论文接触角影响边界作图!$AR$4:$AR$20</c:f>
              <c:numCache>
                <c:formatCode>General</c:formatCode>
                <c:ptCount val="17"/>
                <c:pt idx="12">
                  <c:v>2.40039849330834</c:v>
                </c:pt>
                <c:pt idx="13">
                  <c:v>2.1256974363666998</c:v>
                </c:pt>
                <c:pt idx="15">
                  <c:v>1.9744297610360599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8CA4-4CFF-B97E-7AF4BD2D168E}"/>
            </c:ext>
          </c:extLst>
        </c:ser>
        <c:ser>
          <c:idx val="15"/>
          <c:order val="14"/>
          <c:tx>
            <c:strRef>
              <c:f>论文接触角影响边界作图!$AS$3</c:f>
              <c:strCache>
                <c:ptCount val="1"/>
                <c:pt idx="0">
                  <c:v>反弹，接触角100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论文接触角影响边界作图!$AS$4:$AS$20</c:f>
              <c:numCache>
                <c:formatCode>General</c:formatCode>
                <c:ptCount val="17"/>
                <c:pt idx="12">
                  <c:v>2.40039849330834</c:v>
                </c:pt>
                <c:pt idx="13">
                  <c:v>2.1740021159412599</c:v>
                </c:pt>
                <c:pt idx="15">
                  <c:v>1.9744297610360599</c:v>
                </c:pt>
                <c:pt idx="16">
                  <c:v>1.84509804001426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8CA4-4CFF-B97E-7AF4BD2D168E}"/>
            </c:ext>
          </c:extLst>
        </c:ser>
        <c:ser>
          <c:idx val="16"/>
          <c:order val="15"/>
          <c:tx>
            <c:strRef>
              <c:f>论文接触角影响边界作图!$AT$3</c:f>
              <c:strCache>
                <c:ptCount val="1"/>
                <c:pt idx="0">
                  <c:v>反弹，接触角120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论文接触角影响边界作图!$AT$4:$AT$20</c:f>
              <c:numCache>
                <c:formatCode>General</c:formatCode>
                <c:ptCount val="17"/>
                <c:pt idx="12">
                  <c:v>2.4515510157557201</c:v>
                </c:pt>
                <c:pt idx="13">
                  <c:v>2.1852831263509498</c:v>
                </c:pt>
                <c:pt idx="15">
                  <c:v>2.0536110070836799</c:v>
                </c:pt>
                <c:pt idx="16">
                  <c:v>1.8952485149884299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8CA4-4CFF-B97E-7AF4BD2D168E}"/>
            </c:ext>
          </c:extLst>
        </c:ser>
        <c:ser>
          <c:idx val="17"/>
          <c:order val="16"/>
          <c:tx>
            <c:strRef>
              <c:f>论文接触角影响边界作图!$AU$3</c:f>
              <c:strCache>
                <c:ptCount val="1"/>
                <c:pt idx="0">
                  <c:v>反弹，接触角151.2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论文接触角影响边界作图!$AU$4:$AU$20</c:f>
              <c:numCache>
                <c:formatCode>General</c:formatCode>
                <c:ptCount val="17"/>
                <c:pt idx="12">
                  <c:v>2.5387011914746198</c:v>
                </c:pt>
                <c:pt idx="13">
                  <c:v>2.2754597567000401</c:v>
                </c:pt>
                <c:pt idx="15">
                  <c:v>2.1205577967142899</c:v>
                </c:pt>
                <c:pt idx="16">
                  <c:v>1.9444665376586101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8CA4-4CFF-B97E-7AF4BD2D168E}"/>
            </c:ext>
          </c:extLst>
        </c:ser>
        <c:ser>
          <c:idx val="18"/>
          <c:order val="17"/>
          <c:tx>
            <c:strRef>
              <c:f>论文接触角影响边界作图!$AV$3</c:f>
              <c:strCache>
                <c:ptCount val="1"/>
                <c:pt idx="0">
                  <c:v>反弹，接触角168.4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论文接触角影响边界作图!$AV$4:$AV$20</c:f>
              <c:numCache>
                <c:formatCode>General</c:formatCode>
                <c:ptCount val="17"/>
                <c:pt idx="12">
                  <c:v>2.57648975236402</c:v>
                </c:pt>
                <c:pt idx="13">
                  <c:v>2.2931885236604699</c:v>
                </c:pt>
                <c:pt idx="15">
                  <c:v>2.1307769618959802</c:v>
                </c:pt>
                <c:pt idx="16">
                  <c:v>1.9444665376586101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8CA4-4CFF-B97E-7AF4BD2D168E}"/>
            </c:ext>
          </c:extLst>
        </c:ser>
        <c:ser>
          <c:idx val="19"/>
          <c:order val="18"/>
          <c:tx>
            <c:strRef>
              <c:f>论文接触角影响边界作图!$AW$3</c:f>
              <c:strCache>
                <c:ptCount val="1"/>
                <c:pt idx="0">
                  <c:v>反弹，接触角168.4-91.4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论文接触角影响边界作图!$AC$4:$AC$20</c:f>
              <c:numCache>
                <c:formatCode>General</c:formatCode>
                <c:ptCount val="17"/>
                <c:pt idx="0">
                  <c:v>-2.01547268665621</c:v>
                </c:pt>
                <c:pt idx="1">
                  <c:v>-2.01547268665621</c:v>
                </c:pt>
                <c:pt idx="2">
                  <c:v>-1.8569851997459099</c:v>
                </c:pt>
                <c:pt idx="3">
                  <c:v>-1.66554624884907</c:v>
                </c:pt>
                <c:pt idx="4">
                  <c:v>-1.5072396109731601</c:v>
                </c:pt>
                <c:pt idx="5">
                  <c:v>-1.3160528692484901</c:v>
                </c:pt>
                <c:pt idx="6">
                  <c:v>-1.15739076038944</c:v>
                </c:pt>
                <c:pt idx="7">
                  <c:v>-0.96657624451305002</c:v>
                </c:pt>
                <c:pt idx="8">
                  <c:v>-0.61618463401956902</c:v>
                </c:pt>
                <c:pt idx="9">
                  <c:v>-0.283162276700476</c:v>
                </c:pt>
                <c:pt idx="10">
                  <c:v>-0.267606240177031</c:v>
                </c:pt>
                <c:pt idx="11">
                  <c:v>1.7450729510536101E-2</c:v>
                </c:pt>
                <c:pt idx="12">
                  <c:v>-2.01547268665621</c:v>
                </c:pt>
                <c:pt idx="13">
                  <c:v>-1.7144426909922299</c:v>
                </c:pt>
                <c:pt idx="14">
                  <c:v>-1.66554624884907</c:v>
                </c:pt>
                <c:pt idx="15">
                  <c:v>-1.5072396109731601</c:v>
                </c:pt>
                <c:pt idx="16">
                  <c:v>-1.3160528692484901</c:v>
                </c:pt>
              </c:numCache>
            </c:numRef>
          </c:xVal>
          <c:yVal>
            <c:numRef>
              <c:f>论文接触角影响边界作图!$AW$4:$AW$20</c:f>
              <c:numCache>
                <c:formatCode>General</c:formatCode>
                <c:ptCount val="17"/>
                <c:pt idx="12">
                  <c:v>2.57648975236402</c:v>
                </c:pt>
                <c:pt idx="14">
                  <c:v>2.2454965333225898</c:v>
                </c:pt>
                <c:pt idx="16">
                  <c:v>1.92867227047538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CA4-4CFF-B97E-7AF4BD2D1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2389640"/>
        <c:axId val="622387400"/>
      </c:scatterChart>
      <c:valAx>
        <c:axId val="622389640"/>
        <c:scaling>
          <c:orientation val="minMax"/>
          <c:max val="-0.5"/>
          <c:min val="-2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dirty="0"/>
                  <a:t>log</a:t>
                </a:r>
                <a:r>
                  <a:rPr lang="en-US" sz="1400" baseline="-25000" dirty="0"/>
                  <a:t>10</a:t>
                </a:r>
                <a:r>
                  <a:rPr lang="en-US" sz="1400" dirty="0"/>
                  <a:t>(</a:t>
                </a:r>
                <a:r>
                  <a:rPr lang="en-US" sz="1400" i="1" dirty="0"/>
                  <a:t>Oh</a:t>
                </a:r>
                <a:r>
                  <a:rPr lang="en-US" sz="1400" dirty="0"/>
                  <a:t>)</a:t>
                </a:r>
                <a:endParaRPr lang="zh-CN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22387400"/>
        <c:crosses val="autoZero"/>
        <c:crossBetween val="midCat"/>
      </c:valAx>
      <c:valAx>
        <c:axId val="622387400"/>
        <c:scaling>
          <c:orientation val="minMax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dirty="0"/>
                  <a:t>log</a:t>
                </a:r>
                <a:r>
                  <a:rPr lang="en-US" sz="1400" baseline="-25000" dirty="0"/>
                  <a:t>10</a:t>
                </a:r>
                <a:r>
                  <a:rPr lang="en-US" sz="1400" dirty="0"/>
                  <a:t>(</a:t>
                </a:r>
                <a:r>
                  <a:rPr lang="en-US" sz="1400" i="1" dirty="0"/>
                  <a:t>Re</a:t>
                </a:r>
                <a:r>
                  <a:rPr lang="en-US" sz="1400" dirty="0"/>
                  <a:t>)</a:t>
                </a:r>
                <a:endParaRPr lang="zh-CN" sz="1400" dirty="0"/>
              </a:p>
            </c:rich>
          </c:tx>
          <c:layout>
            <c:manualLayout>
              <c:xMode val="edge"/>
              <c:yMode val="edge"/>
              <c:x val="0.95559835471933396"/>
              <c:y val="0.333165495740628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2238964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7311449607470702E-3"/>
          <c:y val="0.75020779198054199"/>
          <c:w val="0.99013235005669098"/>
          <c:h val="0.23868080527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0.07067</cdr:x>
      <cdr:y>0.06943</cdr:y>
    </cdr:from>
    <cdr:to>
      <cdr:x>0.88974</cdr:x>
      <cdr:y>0.76808</cdr:y>
    </cdr:to>
    <cdr:sp macro="" textlink="">
      <cdr:nvSpPr>
        <cdr:cNvPr id="2" name="直角三角形 1"/>
        <cdr:cNvSpPr/>
      </cdr:nvSpPr>
      <cdr:spPr>
        <a:xfrm xmlns:a="http://schemas.openxmlformats.org/drawingml/2006/main" rot="10800000">
          <a:off x="292862" y="231890"/>
          <a:ext cx="3394234" cy="2333561"/>
        </a:xfrm>
        <a:prstGeom xmlns:a="http://schemas.openxmlformats.org/drawingml/2006/main" prst="rtTriangle">
          <a:avLst/>
        </a:prstGeom>
        <a:solidFill xmlns:a="http://schemas.openxmlformats.org/drawingml/2006/main">
          <a:srgbClr val="FFC000">
            <a:alpha val="20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vert="horz" wrap="none" lIns="45720" tIns="45720" rIns="45720" bIns="45720" anchor="t" anchorCtr="0">
          <a:normAutofit/>
        </a:bodyPr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0.07115</cdr:x>
      <cdr:y>0.20913</cdr:y>
    </cdr:from>
    <cdr:to>
      <cdr:x>0.48815</cdr:x>
      <cdr:y>0.54706</cdr:y>
    </cdr:to>
    <cdr:cxnSp macro="">
      <cdr:nvCxnSpPr>
        <cdr:cNvPr id="3" name="直接连接符 2"/>
        <cdr:cNvCxnSpPr/>
      </cdr:nvCxnSpPr>
      <cdr:spPr>
        <a:xfrm xmlns:a="http://schemas.openxmlformats.org/drawingml/2006/main">
          <a:off x="294862" y="698525"/>
          <a:ext cx="1728057" cy="112871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70C0"/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0.06659</cdr:x>
      <cdr:y>0.20835</cdr:y>
    </cdr:from>
    <cdr:to>
      <cdr:x>0.90452</cdr:x>
      <cdr:y>0.64582</cdr:y>
    </cdr:to>
    <cdr:cxnSp macro="">
      <cdr:nvCxnSpPr>
        <cdr:cNvPr id="2" name="直接连接符 1"/>
        <cdr:cNvCxnSpPr/>
      </cdr:nvCxnSpPr>
      <cdr:spPr>
        <a:xfrm xmlns:a="http://schemas.openxmlformats.org/drawingml/2006/main">
          <a:off x="351215" y="979841"/>
          <a:ext cx="4419484" cy="2057346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chemeClr val="tx1"/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0.06659</cdr:x>
      <cdr:y>0.20835</cdr:y>
    </cdr:from>
    <cdr:to>
      <cdr:x>0.90452</cdr:x>
      <cdr:y>0.64582</cdr:y>
    </cdr:to>
    <cdr:cxnSp macro="">
      <cdr:nvCxnSpPr>
        <cdr:cNvPr id="2" name="直接连接符 1"/>
        <cdr:cNvCxnSpPr/>
      </cdr:nvCxnSpPr>
      <cdr:spPr>
        <a:xfrm xmlns:a="http://schemas.openxmlformats.org/drawingml/2006/main">
          <a:off x="351215" y="979841"/>
          <a:ext cx="4419484" cy="2057346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chemeClr val="tx1"/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0.05821</cdr:x>
      <cdr:y>0.33333</cdr:y>
    </cdr:from>
    <cdr:to>
      <cdr:x>0.53556</cdr:x>
      <cdr:y>0.47778</cdr:y>
    </cdr:to>
    <cdr:sp macro="" textlink="">
      <cdr:nvSpPr>
        <cdr:cNvPr id="2" name="直角三角形 1"/>
        <cdr:cNvSpPr/>
      </cdr:nvSpPr>
      <cdr:spPr>
        <a:xfrm xmlns:a="http://schemas.openxmlformats.org/drawingml/2006/main">
          <a:off x="380990" y="2285939"/>
          <a:ext cx="3124118" cy="990574"/>
        </a:xfrm>
        <a:prstGeom xmlns:a="http://schemas.openxmlformats.org/drawingml/2006/main" prst="rtTriangle">
          <a:avLst/>
        </a:prstGeom>
        <a:solidFill xmlns:a="http://schemas.openxmlformats.org/drawingml/2006/main">
          <a:srgbClr val="E8800E">
            <a:alpha val="20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noAutofit/>
        </a:bodyPr>
        <a:lstStyle xmlns:a="http://schemas.openxmlformats.org/drawingml/2006/main"/>
        <a:p xmlns:a="http://schemas.openxmlformats.org/drawingml/2006/main">
          <a:endParaRPr lang="zh-CN" altLang="en-US"/>
        </a:p>
      </cdr:txBody>
    </cdr:sp>
  </cdr:relSizeAnchor>
  <cdr:relSizeAnchor xmlns:cdr="http://schemas.openxmlformats.org/drawingml/2006/chartDrawing">
    <cdr:from>
      <cdr:x>0.05821</cdr:x>
      <cdr:y>0.47778</cdr:y>
    </cdr:from>
    <cdr:to>
      <cdr:x>0.52392</cdr:x>
      <cdr:y>0.65556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380990" y="3276513"/>
          <a:ext cx="3047920" cy="1219168"/>
        </a:xfrm>
        <a:prstGeom xmlns:a="http://schemas.openxmlformats.org/drawingml/2006/main" prst="rect">
          <a:avLst/>
        </a:prstGeom>
        <a:solidFill xmlns:a="http://schemas.openxmlformats.org/drawingml/2006/main">
          <a:srgbClr val="E8800E">
            <a:alpha val="20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noAutofit/>
        </a:bodyPr>
        <a:lstStyle xmlns:a="http://schemas.openxmlformats.org/drawingml/2006/main"/>
        <a:p xmlns:a="http://schemas.openxmlformats.org/drawingml/2006/main">
          <a:endParaRPr lang="zh-CN" altLang="en-US"/>
        </a:p>
      </cdr:txBody>
    </cdr:sp>
  </cdr:relSizeAnchor>
  <cdr:relSizeAnchor xmlns:cdr="http://schemas.openxmlformats.org/drawingml/2006/chartDrawing">
    <cdr:from>
      <cdr:x>0.03645</cdr:x>
      <cdr:y>0.42965</cdr:y>
    </cdr:from>
    <cdr:to>
      <cdr:x>0.95364</cdr:x>
      <cdr:y>0.46175</cdr:y>
    </cdr:to>
    <cdr:sp macro="" textlink="">
      <cdr:nvSpPr>
        <cdr:cNvPr id="4" name="矩形 3"/>
        <cdr:cNvSpPr/>
      </cdr:nvSpPr>
      <cdr:spPr>
        <a:xfrm xmlns:a="http://schemas.openxmlformats.org/drawingml/2006/main" rot="1033719">
          <a:off x="238567" y="2946442"/>
          <a:ext cx="6002794" cy="220146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>
            <a:alpha val="20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horz" wrap="none" lIns="45720" tIns="45720" rIns="45720" bIns="45720" anchor="t" anchorCtr="0">
          <a:normAutofit/>
        </a:bodyPr>
        <a:lstStyle xmlns:a="http://schemas.openxmlformats.org/drawingml/2006/main"/>
        <a:p xmlns:a="http://schemas.openxmlformats.org/drawingml/2006/main">
          <a:endParaRPr lang="zh-CN" altLang="en-US"/>
        </a:p>
      </cdr:txBody>
    </cdr:sp>
  </cdr:relSizeAnchor>
  <cdr:relSizeAnchor xmlns:cdr="http://schemas.openxmlformats.org/drawingml/2006/chartDrawing">
    <cdr:from>
      <cdr:x>0.06486</cdr:x>
      <cdr:y>0.23758</cdr:y>
    </cdr:from>
    <cdr:to>
      <cdr:x>0.99034</cdr:x>
      <cdr:y>0.43565</cdr:y>
    </cdr:to>
    <cdr:sp macro="" textlink="">
      <cdr:nvSpPr>
        <cdr:cNvPr id="5" name="直角三角形 4"/>
        <cdr:cNvSpPr/>
      </cdr:nvSpPr>
      <cdr:spPr>
        <a:xfrm xmlns:a="http://schemas.openxmlformats.org/drawingml/2006/main" rot="1034712">
          <a:off x="424485" y="1629292"/>
          <a:ext cx="6057081" cy="1358337"/>
        </a:xfrm>
        <a:prstGeom xmlns:a="http://schemas.openxmlformats.org/drawingml/2006/main" prst="rtTriangle">
          <a:avLst/>
        </a:prstGeom>
        <a:solidFill xmlns:a="http://schemas.openxmlformats.org/drawingml/2006/main">
          <a:schemeClr val="tx1">
            <a:alpha val="2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vert="horz" wrap="none" lIns="45720" tIns="45720" rIns="45720" bIns="45720" anchor="t" anchorCtr="0">
          <a:normAutofit/>
        </a:bodyPr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0.05689</cdr:x>
      <cdr:y>0.11111</cdr:y>
    </cdr:from>
    <cdr:to>
      <cdr:x>0.11739</cdr:x>
      <cdr:y>0.29484</cdr:y>
    </cdr:to>
    <cdr:sp macro="" textlink="">
      <cdr:nvSpPr>
        <cdr:cNvPr id="6" name="直角三角形 5"/>
        <cdr:cNvSpPr/>
      </cdr:nvSpPr>
      <cdr:spPr>
        <a:xfrm xmlns:a="http://schemas.openxmlformats.org/drawingml/2006/main" rot="5400000">
          <a:off x="-59700" y="1193979"/>
          <a:ext cx="1260000" cy="396000"/>
        </a:xfrm>
        <a:prstGeom xmlns:a="http://schemas.openxmlformats.org/drawingml/2006/main" prst="rtTriangle">
          <a:avLst/>
        </a:prstGeom>
        <a:solidFill xmlns:a="http://schemas.openxmlformats.org/drawingml/2006/main">
          <a:schemeClr val="tx1">
            <a:alpha val="2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horz" wrap="none" lIns="45720" tIns="45720" rIns="45720" bIns="45720" anchor="t" anchorCtr="0">
          <a:norm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0.05821</cdr:x>
      <cdr:y>0.07791</cdr:y>
    </cdr:from>
    <cdr:to>
      <cdr:x>0.93514</cdr:x>
      <cdr:y>0.56318</cdr:y>
    </cdr:to>
    <cdr:sp macro="" textlink="">
      <cdr:nvSpPr>
        <cdr:cNvPr id="7" name="直角三角形 6"/>
        <cdr:cNvSpPr/>
      </cdr:nvSpPr>
      <cdr:spPr>
        <a:xfrm xmlns:a="http://schemas.openxmlformats.org/drawingml/2006/main" rot="10800000">
          <a:off x="380972" y="534293"/>
          <a:ext cx="5739294" cy="3327882"/>
        </a:xfrm>
        <a:prstGeom xmlns:a="http://schemas.openxmlformats.org/drawingml/2006/main" prst="rtTriangle">
          <a:avLst/>
        </a:prstGeom>
        <a:solidFill xmlns:a="http://schemas.openxmlformats.org/drawingml/2006/main">
          <a:srgbClr val="0070C0">
            <a:alpha val="20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vert="horz" wrap="none" lIns="45720" tIns="45720" rIns="45720" bIns="45720" anchor="t" anchorCtr="0">
          <a:normAutofit/>
        </a:bodyPr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0.10478</cdr:x>
      <cdr:y>0.36667</cdr:y>
    </cdr:from>
    <cdr:to>
      <cdr:x>0.3842</cdr:x>
      <cdr:y>0.46667</cdr:y>
    </cdr:to>
    <cdr:cxnSp macro="">
      <cdr:nvCxnSpPr>
        <cdr:cNvPr id="8" name="直接连接符 7"/>
        <cdr:cNvCxnSpPr/>
      </cdr:nvCxnSpPr>
      <cdr:spPr>
        <a:xfrm xmlns:a="http://schemas.openxmlformats.org/drawingml/2006/main">
          <a:off x="685762" y="2514557"/>
          <a:ext cx="1828772" cy="685758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/>
          </a:solidFill>
          <a:prstDash val="lg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0.05568</cdr:x>
      <cdr:y>0.30096</cdr:y>
    </cdr:from>
    <cdr:to>
      <cdr:x>0.06267</cdr:x>
      <cdr:y>0.32222</cdr:y>
    </cdr:to>
    <cdr:sp macro="" textlink="">
      <cdr:nvSpPr>
        <cdr:cNvPr id="9" name="直角三角形 8"/>
        <cdr:cNvSpPr/>
      </cdr:nvSpPr>
      <cdr:spPr>
        <a:xfrm xmlns:a="http://schemas.openxmlformats.org/drawingml/2006/main" rot="5400000">
          <a:off x="314388" y="2113974"/>
          <a:ext cx="145815" cy="45719"/>
        </a:xfrm>
        <a:prstGeom xmlns:a="http://schemas.openxmlformats.org/drawingml/2006/main" prst="rtTriangle">
          <a:avLst/>
        </a:prstGeom>
        <a:solidFill xmlns:a="http://schemas.openxmlformats.org/drawingml/2006/main">
          <a:srgbClr val="FF0000">
            <a:alpha val="20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horz" wrap="none" lIns="45720" tIns="45720" rIns="45720" bIns="45720" anchor="t" anchorCtr="0">
          <a:norm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D9142-EA09-402E-BD25-E6430313C837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642D5-10D5-4341-A022-80625F7FAB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8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7.png"/><Relationship Id="rId39" Type="http://schemas.openxmlformats.org/officeDocument/2006/relationships/image" Target="../media/image54.png"/><Relationship Id="rId21" Type="http://schemas.openxmlformats.org/officeDocument/2006/relationships/image" Target="../media/image27.png"/><Relationship Id="rId34" Type="http://schemas.openxmlformats.org/officeDocument/2006/relationships/image" Target="../media/image50.png"/><Relationship Id="rId42" Type="http://schemas.openxmlformats.org/officeDocument/2006/relationships/image" Target="../media/image57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5.png"/><Relationship Id="rId32" Type="http://schemas.openxmlformats.org/officeDocument/2006/relationships/image" Target="../media/image48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34.png"/><Relationship Id="rId28" Type="http://schemas.openxmlformats.org/officeDocument/2006/relationships/image" Target="../media/image44.png"/><Relationship Id="rId36" Type="http://schemas.openxmlformats.org/officeDocument/2006/relationships/image" Target="../media/image5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47.png"/><Relationship Id="rId44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3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32.png"/><Relationship Id="rId43" Type="http://schemas.openxmlformats.org/officeDocument/2006/relationships/image" Target="../media/image58.png"/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6.png"/><Relationship Id="rId33" Type="http://schemas.openxmlformats.org/officeDocument/2006/relationships/image" Target="../media/image49.png"/><Relationship Id="rId38" Type="http://schemas.openxmlformats.org/officeDocument/2006/relationships/image" Target="../media/image53.png"/><Relationship Id="rId46" Type="http://schemas.openxmlformats.org/officeDocument/2006/relationships/image" Target="../media/image61.png"/><Relationship Id="rId20" Type="http://schemas.openxmlformats.org/officeDocument/2006/relationships/image" Target="../media/image26.png"/><Relationship Id="rId41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2.png"/><Relationship Id="rId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2.png"/><Relationship Id="rId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7175" descr="PPT内页副本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" name="矩形 67"/>
          <p:cNvSpPr/>
          <p:nvPr/>
        </p:nvSpPr>
        <p:spPr>
          <a:xfrm>
            <a:off x="6029405" y="1353430"/>
            <a:ext cx="2733485" cy="4843116"/>
          </a:xfrm>
          <a:prstGeom prst="rect">
            <a:avLst/>
          </a:prstGeom>
          <a:solidFill>
            <a:srgbClr val="0000CC">
              <a:alpha val="30000"/>
            </a:srgbClr>
          </a:solidFill>
          <a:ln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219169" y="1353431"/>
            <a:ext cx="3644254" cy="486480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3" name="标题 7178"/>
          <p:cNvSpPr>
            <a:spLocks noGrp="1"/>
          </p:cNvSpPr>
          <p:nvPr>
            <p:ph type="title"/>
          </p:nvPr>
        </p:nvSpPr>
        <p:spPr>
          <a:xfrm>
            <a:off x="168684" y="226485"/>
            <a:ext cx="5241494" cy="563562"/>
          </a:xfrm>
        </p:spPr>
        <p:txBody>
          <a:bodyPr anchor="ctr" anchorCtr="0"/>
          <a:lstStyle/>
          <a:p>
            <a:pPr algn="l"/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微细液滴与烟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尘颗粒作用的形态学及动力学演变规律</a:t>
            </a:r>
            <a:endParaRPr lang="zh-CN" altLang="zh-CN" sz="3200" b="1" dirty="0">
              <a:solidFill>
                <a:schemeClr val="bg1">
                  <a:lumMod val="9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298" y="5935383"/>
            <a:ext cx="9703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完整反弹     完整附着  完全包裹附着</a:t>
            </a:r>
            <a:r>
              <a:rPr lang="en-US" altLang="zh-CN" sz="11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1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模拟与实验）破裂后完全附着 破裂后部分残留    成膜破裂     成膜破裂</a:t>
            </a:r>
            <a:r>
              <a:rPr lang="en-US" altLang="zh-CN" sz="11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1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模拟与实验） 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17621" y="6504272"/>
            <a:ext cx="401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雾滴与颗粒碰撞行为分类</a:t>
            </a:r>
          </a:p>
        </p:txBody>
      </p:sp>
      <p:pic>
        <p:nvPicPr>
          <p:cNvPr id="22" name="图片 21"/>
          <p:cNvPicPr/>
          <p:nvPr/>
        </p:nvPicPr>
        <p:blipFill>
          <a:blip r:embed="rId3"/>
          <a:srcRect t="33571" r="65126" b="33668"/>
          <a:stretch>
            <a:fillRect/>
          </a:stretch>
        </p:blipFill>
        <p:spPr>
          <a:xfrm>
            <a:off x="7648588" y="2345338"/>
            <a:ext cx="968797" cy="852265"/>
          </a:xfrm>
          <a:prstGeom prst="rect">
            <a:avLst/>
          </a:prstGeom>
          <a:ln>
            <a:noFill/>
          </a:ln>
        </p:spPr>
      </p:pic>
      <p:pic>
        <p:nvPicPr>
          <p:cNvPr id="27" name="图片 26"/>
          <p:cNvPicPr/>
          <p:nvPr/>
        </p:nvPicPr>
        <p:blipFill>
          <a:blip r:embed="rId3"/>
          <a:srcRect r="64898" b="67040"/>
          <a:stretch>
            <a:fillRect/>
          </a:stretch>
        </p:blipFill>
        <p:spPr>
          <a:xfrm>
            <a:off x="7648588" y="1430847"/>
            <a:ext cx="968797" cy="853624"/>
          </a:xfrm>
          <a:prstGeom prst="rect">
            <a:avLst/>
          </a:prstGeom>
          <a:ln>
            <a:noFill/>
          </a:ln>
        </p:spPr>
      </p:pic>
      <p:pic>
        <p:nvPicPr>
          <p:cNvPr id="28" name="图片 27"/>
          <p:cNvPicPr/>
          <p:nvPr/>
        </p:nvPicPr>
        <p:blipFill>
          <a:blip r:embed="rId3"/>
          <a:srcRect t="67141" r="64914"/>
          <a:stretch>
            <a:fillRect/>
          </a:stretch>
        </p:blipFill>
        <p:spPr>
          <a:xfrm>
            <a:off x="7648588" y="3259829"/>
            <a:ext cx="968797" cy="856561"/>
          </a:xfrm>
          <a:prstGeom prst="rect">
            <a:avLst/>
          </a:prstGeom>
          <a:ln>
            <a:noFill/>
          </a:ln>
        </p:spPr>
      </p:pic>
      <p:pic>
        <p:nvPicPr>
          <p:cNvPr id="29" name="图片 28"/>
          <p:cNvPicPr/>
          <p:nvPr/>
        </p:nvPicPr>
        <p:blipFill>
          <a:blip r:embed="rId4"/>
          <a:srcRect r="64932" b="69019"/>
          <a:stretch>
            <a:fillRect/>
          </a:stretch>
        </p:blipFill>
        <p:spPr>
          <a:xfrm>
            <a:off x="7648588" y="4171145"/>
            <a:ext cx="971550" cy="863600"/>
          </a:xfrm>
          <a:prstGeom prst="rect">
            <a:avLst/>
          </a:prstGeom>
          <a:ln>
            <a:noFill/>
          </a:ln>
        </p:spPr>
      </p:pic>
      <p:pic>
        <p:nvPicPr>
          <p:cNvPr id="31" name="图片 30"/>
          <p:cNvPicPr/>
          <p:nvPr/>
        </p:nvPicPr>
        <p:blipFill rotWithShape="1">
          <a:blip r:embed="rId4"/>
          <a:srcRect t="69996" r="64914"/>
          <a:stretch>
            <a:fillRect/>
          </a:stretch>
        </p:blipFill>
        <p:spPr bwMode="auto">
          <a:xfrm>
            <a:off x="7648588" y="5092031"/>
            <a:ext cx="971550" cy="835660"/>
          </a:xfrm>
          <a:prstGeom prst="rect">
            <a:avLst/>
          </a:prstGeom>
          <a:ln>
            <a:noFill/>
          </a:ln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5"/>
          <a:srcRect l="7795" r="18726"/>
          <a:stretch>
            <a:fillRect/>
          </a:stretch>
        </p:blipFill>
        <p:spPr bwMode="auto">
          <a:xfrm rot="5400000">
            <a:off x="6925303" y="1506330"/>
            <a:ext cx="840916" cy="720000"/>
          </a:xfrm>
          <a:prstGeom prst="rect">
            <a:avLst/>
          </a:prstGeom>
          <a:ln>
            <a:noFill/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6"/>
          <a:srcRect l="5102" r="18858"/>
          <a:stretch>
            <a:fillRect/>
          </a:stretch>
        </p:blipFill>
        <p:spPr bwMode="auto">
          <a:xfrm rot="5400000">
            <a:off x="6911270" y="2412579"/>
            <a:ext cx="868982" cy="720000"/>
          </a:xfrm>
          <a:prstGeom prst="rect">
            <a:avLst/>
          </a:prstGeom>
          <a:ln>
            <a:noFill/>
          </a:ln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7"/>
          <a:srcRect l="1281" r="23450"/>
          <a:stretch>
            <a:fillRect/>
          </a:stretch>
        </p:blipFill>
        <p:spPr bwMode="auto">
          <a:xfrm rot="5400000">
            <a:off x="6908247" y="3326940"/>
            <a:ext cx="857641" cy="72000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8"/>
          <a:srcRect l="11212" r="15197"/>
          <a:stretch>
            <a:fillRect/>
          </a:stretch>
        </p:blipFill>
        <p:spPr bwMode="auto">
          <a:xfrm rot="5400000">
            <a:off x="6915536" y="4240906"/>
            <a:ext cx="851756" cy="728693"/>
          </a:xfrm>
          <a:prstGeom prst="rect">
            <a:avLst/>
          </a:prstGeom>
          <a:ln>
            <a:noFill/>
          </a:ln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8"/>
          <a:srcRect l="11211" r="15874"/>
          <a:stretch>
            <a:fillRect/>
          </a:stretch>
        </p:blipFill>
        <p:spPr bwMode="auto">
          <a:xfrm rot="5400000">
            <a:off x="6928827" y="5159650"/>
            <a:ext cx="833869" cy="720000"/>
          </a:xfrm>
          <a:prstGeom prst="rect">
            <a:avLst/>
          </a:prstGeom>
          <a:ln>
            <a:noFill/>
          </a:ln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9"/>
          <a:srcRect l="2" r="25749"/>
          <a:stretch>
            <a:fillRect/>
          </a:stretch>
        </p:blipFill>
        <p:spPr bwMode="auto">
          <a:xfrm rot="5400000">
            <a:off x="1272290" y="1502202"/>
            <a:ext cx="849174" cy="72000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10"/>
          <a:srcRect l="-1" r="24761"/>
          <a:stretch>
            <a:fillRect/>
          </a:stretch>
        </p:blipFill>
        <p:spPr bwMode="auto">
          <a:xfrm rot="5400000">
            <a:off x="1267321" y="2401127"/>
            <a:ext cx="859112" cy="720000"/>
          </a:xfrm>
          <a:prstGeom prst="rect">
            <a:avLst/>
          </a:prstGeom>
          <a:ln>
            <a:noFill/>
          </a:ln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1"/>
          <a:srcRect l="-1" r="23311"/>
          <a:stretch>
            <a:fillRect/>
          </a:stretch>
        </p:blipFill>
        <p:spPr bwMode="auto">
          <a:xfrm rot="5400000">
            <a:off x="1260430" y="3322479"/>
            <a:ext cx="872893" cy="720000"/>
          </a:xfrm>
          <a:prstGeom prst="rect">
            <a:avLst/>
          </a:prstGeom>
          <a:ln>
            <a:noFill/>
          </a:ln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12"/>
          <a:srcRect l="-1" r="23935"/>
          <a:stretch>
            <a:fillRect/>
          </a:stretch>
        </p:blipFill>
        <p:spPr bwMode="auto">
          <a:xfrm rot="5400000">
            <a:off x="1263278" y="4230380"/>
            <a:ext cx="868376" cy="720000"/>
          </a:xfrm>
          <a:prstGeom prst="rect">
            <a:avLst/>
          </a:prstGeom>
          <a:ln>
            <a:noFill/>
          </a:ln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3"/>
          <a:srcRect l="1" r="23833"/>
          <a:stretch>
            <a:fillRect/>
          </a:stretch>
        </p:blipFill>
        <p:spPr bwMode="auto">
          <a:xfrm rot="5400000">
            <a:off x="1262688" y="5149346"/>
            <a:ext cx="868376" cy="720000"/>
          </a:xfrm>
          <a:prstGeom prst="rect">
            <a:avLst/>
          </a:prstGeom>
          <a:ln>
            <a:noFill/>
          </a:ln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4"/>
          <a:srcRect r="29220"/>
          <a:stretch>
            <a:fillRect/>
          </a:stretch>
        </p:blipFill>
        <p:spPr bwMode="auto">
          <a:xfrm rot="5400000">
            <a:off x="355308" y="1496689"/>
            <a:ext cx="855564" cy="720000"/>
          </a:xfrm>
          <a:prstGeom prst="rect">
            <a:avLst/>
          </a:prstGeom>
          <a:ln>
            <a:noFill/>
          </a:ln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15"/>
          <a:srcRect r="28924"/>
          <a:stretch>
            <a:fillRect/>
          </a:stretch>
        </p:blipFill>
        <p:spPr bwMode="auto">
          <a:xfrm rot="5400000">
            <a:off x="347607" y="2400872"/>
            <a:ext cx="856431" cy="720000"/>
          </a:xfrm>
          <a:prstGeom prst="rect">
            <a:avLst/>
          </a:prstGeom>
          <a:ln>
            <a:noFill/>
          </a:ln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16"/>
          <a:srcRect r="29406"/>
          <a:stretch>
            <a:fillRect/>
          </a:stretch>
        </p:blipFill>
        <p:spPr bwMode="auto">
          <a:xfrm rot="5400000">
            <a:off x="344385" y="3316966"/>
            <a:ext cx="852996" cy="720000"/>
          </a:xfrm>
          <a:prstGeom prst="rect">
            <a:avLst/>
          </a:prstGeom>
          <a:ln>
            <a:noFill/>
          </a:ln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17"/>
          <a:srcRect r="27346"/>
          <a:stretch>
            <a:fillRect/>
          </a:stretch>
        </p:blipFill>
        <p:spPr bwMode="auto">
          <a:xfrm rot="5400000">
            <a:off x="333439" y="4220396"/>
            <a:ext cx="874887" cy="720000"/>
          </a:xfrm>
          <a:prstGeom prst="rect">
            <a:avLst/>
          </a:prstGeom>
          <a:ln>
            <a:noFill/>
          </a:ln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8"/>
          <a:srcRect l="2" r="27492"/>
          <a:stretch>
            <a:fillRect/>
          </a:stretch>
        </p:blipFill>
        <p:spPr bwMode="auto">
          <a:xfrm rot="5400000">
            <a:off x="333791" y="5140929"/>
            <a:ext cx="874184" cy="720000"/>
          </a:xfrm>
          <a:prstGeom prst="rect">
            <a:avLst/>
          </a:prstGeom>
          <a:ln>
            <a:noFill/>
          </a:ln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19"/>
          <a:srcRect l="-1" r="26443"/>
          <a:stretch>
            <a:fillRect/>
          </a:stretch>
        </p:blipFill>
        <p:spPr>
          <a:xfrm rot="5400000">
            <a:off x="3902100" y="1496689"/>
            <a:ext cx="840633" cy="7200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20"/>
          <a:srcRect r="24912"/>
          <a:stretch>
            <a:fillRect/>
          </a:stretch>
        </p:blipFill>
        <p:spPr>
          <a:xfrm rot="5400000">
            <a:off x="3900210" y="2403051"/>
            <a:ext cx="856430" cy="72000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21"/>
          <a:srcRect r="24837"/>
          <a:stretch>
            <a:fillRect/>
          </a:stretch>
        </p:blipFill>
        <p:spPr>
          <a:xfrm rot="5400000">
            <a:off x="3899440" y="3316657"/>
            <a:ext cx="857969" cy="72000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22"/>
          <a:srcRect r="23628"/>
          <a:stretch>
            <a:fillRect/>
          </a:stretch>
        </p:blipFill>
        <p:spPr>
          <a:xfrm rot="5400000">
            <a:off x="3890982" y="4222572"/>
            <a:ext cx="874886" cy="72000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23"/>
          <a:srcRect r="27095"/>
          <a:stretch>
            <a:fillRect/>
          </a:stretch>
        </p:blipFill>
        <p:spPr>
          <a:xfrm rot="5400000">
            <a:off x="5013251" y="1486774"/>
            <a:ext cx="835833" cy="72000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24"/>
          <a:srcRect r="24663"/>
          <a:stretch>
            <a:fillRect/>
          </a:stretch>
        </p:blipFill>
        <p:spPr>
          <a:xfrm rot="5400000">
            <a:off x="4999654" y="2387551"/>
            <a:ext cx="863027" cy="7200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25"/>
          <a:srcRect r="24016"/>
          <a:stretch>
            <a:fillRect/>
          </a:stretch>
        </p:blipFill>
        <p:spPr>
          <a:xfrm rot="5400000">
            <a:off x="3894113" y="5140205"/>
            <a:ext cx="868377" cy="72000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26"/>
          <a:srcRect r="25169"/>
          <a:stretch>
            <a:fillRect/>
          </a:stretch>
        </p:blipFill>
        <p:spPr>
          <a:xfrm rot="5400000">
            <a:off x="5003062" y="3305337"/>
            <a:ext cx="856212" cy="72000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27"/>
          <a:srcRect r="23414"/>
          <a:stretch>
            <a:fillRect/>
          </a:stretch>
        </p:blipFill>
        <p:spPr>
          <a:xfrm rot="5400000">
            <a:off x="4992155" y="4225502"/>
            <a:ext cx="878026" cy="72000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28"/>
          <a:srcRect r="25140"/>
          <a:stretch>
            <a:fillRect/>
          </a:stretch>
        </p:blipFill>
        <p:spPr>
          <a:xfrm rot="5400000">
            <a:off x="5003401" y="5134700"/>
            <a:ext cx="855531" cy="7200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04911" y="1353430"/>
            <a:ext cx="86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298021" y="1353430"/>
            <a:ext cx="0" cy="46907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087989" y="990664"/>
            <a:ext cx="312411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韦伯数</a:t>
            </a:r>
          </a:p>
        </p:txBody>
      </p:sp>
      <p:sp>
        <p:nvSpPr>
          <p:cNvPr id="66" name="文本框 65"/>
          <p:cNvSpPr txBox="1"/>
          <p:nvPr/>
        </p:nvSpPr>
        <p:spPr>
          <a:xfrm rot="16200000">
            <a:off x="-520021" y="3415632"/>
            <a:ext cx="118540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碰撞时间</a:t>
            </a:r>
          </a:p>
        </p:txBody>
      </p:sp>
      <p:sp>
        <p:nvSpPr>
          <p:cNvPr id="69" name="矩形 68"/>
          <p:cNvSpPr/>
          <p:nvPr/>
        </p:nvSpPr>
        <p:spPr>
          <a:xfrm>
            <a:off x="4909848" y="1353431"/>
            <a:ext cx="1043360" cy="48648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2371183" y="6164266"/>
            <a:ext cx="141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液滴完全附着区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580214" y="6156621"/>
            <a:ext cx="1272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液滴成膜破裂区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5030059" y="6156621"/>
            <a:ext cx="72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过渡区</a:t>
            </a:r>
          </a:p>
        </p:txBody>
      </p:sp>
      <p:pic>
        <p:nvPicPr>
          <p:cNvPr id="49" name="图片 48"/>
          <p:cNvPicPr/>
          <p:nvPr/>
        </p:nvPicPr>
        <p:blipFill rotWithShape="1">
          <a:blip r:embed="rId29"/>
          <a:srcRect r="24936"/>
          <a:stretch>
            <a:fillRect/>
          </a:stretch>
        </p:blipFill>
        <p:spPr>
          <a:xfrm rot="5400000">
            <a:off x="2238789" y="1497553"/>
            <a:ext cx="857499" cy="719455"/>
          </a:xfrm>
          <a:prstGeom prst="rect">
            <a:avLst/>
          </a:prstGeom>
        </p:spPr>
      </p:pic>
      <p:pic>
        <p:nvPicPr>
          <p:cNvPr id="50" name="图片 49"/>
          <p:cNvPicPr/>
          <p:nvPr/>
        </p:nvPicPr>
        <p:blipFill rotWithShape="1">
          <a:blip r:embed="rId30"/>
          <a:srcRect r="23445"/>
          <a:stretch>
            <a:fillRect/>
          </a:stretch>
        </p:blipFill>
        <p:spPr>
          <a:xfrm rot="5400000">
            <a:off x="2253716" y="2406084"/>
            <a:ext cx="869192" cy="719455"/>
          </a:xfrm>
          <a:prstGeom prst="rect">
            <a:avLst/>
          </a:prstGeom>
        </p:spPr>
      </p:pic>
      <p:pic>
        <p:nvPicPr>
          <p:cNvPr id="51" name="图片 50"/>
          <p:cNvPicPr/>
          <p:nvPr/>
        </p:nvPicPr>
        <p:blipFill rotWithShape="1">
          <a:blip r:embed="rId31"/>
          <a:srcRect r="23181"/>
          <a:stretch>
            <a:fillRect/>
          </a:stretch>
        </p:blipFill>
        <p:spPr>
          <a:xfrm rot="5400000">
            <a:off x="2234771" y="3316279"/>
            <a:ext cx="877551" cy="719455"/>
          </a:xfrm>
          <a:prstGeom prst="rect">
            <a:avLst/>
          </a:prstGeom>
        </p:spPr>
      </p:pic>
      <p:pic>
        <p:nvPicPr>
          <p:cNvPr id="65" name="图片 64"/>
          <p:cNvPicPr/>
          <p:nvPr/>
        </p:nvPicPr>
        <p:blipFill rotWithShape="1">
          <a:blip r:embed="rId32"/>
          <a:srcRect r="22751"/>
          <a:stretch>
            <a:fillRect/>
          </a:stretch>
        </p:blipFill>
        <p:spPr>
          <a:xfrm rot="5400000">
            <a:off x="2218756" y="4230655"/>
            <a:ext cx="877552" cy="719455"/>
          </a:xfrm>
          <a:prstGeom prst="rect">
            <a:avLst/>
          </a:prstGeom>
        </p:spPr>
      </p:pic>
      <p:pic>
        <p:nvPicPr>
          <p:cNvPr id="67" name="图片 66"/>
          <p:cNvPicPr/>
          <p:nvPr/>
        </p:nvPicPr>
        <p:blipFill rotWithShape="1">
          <a:blip r:embed="rId33"/>
          <a:srcRect r="22649"/>
          <a:stretch>
            <a:fillRect/>
          </a:stretch>
        </p:blipFill>
        <p:spPr>
          <a:xfrm rot="5400000">
            <a:off x="2217683" y="5143958"/>
            <a:ext cx="879697" cy="719455"/>
          </a:xfrm>
          <a:prstGeom prst="rect">
            <a:avLst/>
          </a:prstGeom>
        </p:spPr>
      </p:pic>
      <p:pic>
        <p:nvPicPr>
          <p:cNvPr id="77" name="图片 76"/>
          <p:cNvPicPr/>
          <p:nvPr/>
        </p:nvPicPr>
        <p:blipFill rotWithShape="1">
          <a:blip r:embed="rId34"/>
          <a:srcRect r="25540"/>
          <a:stretch>
            <a:fillRect/>
          </a:stretch>
        </p:blipFill>
        <p:spPr>
          <a:xfrm rot="5400000">
            <a:off x="6045394" y="1501474"/>
            <a:ext cx="849658" cy="719455"/>
          </a:xfrm>
          <a:prstGeom prst="rect">
            <a:avLst/>
          </a:prstGeom>
        </p:spPr>
      </p:pic>
      <p:pic>
        <p:nvPicPr>
          <p:cNvPr id="78" name="图片 77"/>
          <p:cNvPicPr/>
          <p:nvPr/>
        </p:nvPicPr>
        <p:blipFill rotWithShape="1">
          <a:blip r:embed="rId35"/>
          <a:srcRect r="24140"/>
          <a:stretch>
            <a:fillRect/>
          </a:stretch>
        </p:blipFill>
        <p:spPr>
          <a:xfrm rot="5400000">
            <a:off x="6037407" y="2407864"/>
            <a:ext cx="865629" cy="719455"/>
          </a:xfrm>
          <a:prstGeom prst="rect">
            <a:avLst/>
          </a:prstGeom>
        </p:spPr>
      </p:pic>
      <p:pic>
        <p:nvPicPr>
          <p:cNvPr id="79" name="图片 78"/>
          <p:cNvPicPr/>
          <p:nvPr/>
        </p:nvPicPr>
        <p:blipFill rotWithShape="1">
          <a:blip r:embed="rId36"/>
          <a:srcRect r="23885"/>
          <a:stretch>
            <a:fillRect/>
          </a:stretch>
        </p:blipFill>
        <p:spPr>
          <a:xfrm rot="5400000">
            <a:off x="6031060" y="3320783"/>
            <a:ext cx="868544" cy="719455"/>
          </a:xfrm>
          <a:prstGeom prst="rect">
            <a:avLst/>
          </a:prstGeom>
        </p:spPr>
      </p:pic>
      <p:pic>
        <p:nvPicPr>
          <p:cNvPr id="80" name="图片 79"/>
          <p:cNvPicPr/>
          <p:nvPr/>
        </p:nvPicPr>
        <p:blipFill rotWithShape="1">
          <a:blip r:embed="rId37"/>
          <a:srcRect r="23192"/>
          <a:stretch>
            <a:fillRect/>
          </a:stretch>
        </p:blipFill>
        <p:spPr>
          <a:xfrm rot="5400000">
            <a:off x="6031473" y="4231201"/>
            <a:ext cx="876459" cy="719455"/>
          </a:xfrm>
          <a:prstGeom prst="rect">
            <a:avLst/>
          </a:prstGeom>
        </p:spPr>
      </p:pic>
      <p:pic>
        <p:nvPicPr>
          <p:cNvPr id="81" name="图片 80"/>
          <p:cNvPicPr/>
          <p:nvPr/>
        </p:nvPicPr>
        <p:blipFill rotWithShape="1">
          <a:blip r:embed="rId38"/>
          <a:srcRect r="26189"/>
          <a:stretch>
            <a:fillRect/>
          </a:stretch>
        </p:blipFill>
        <p:spPr>
          <a:xfrm rot="5400000">
            <a:off x="6044206" y="5162681"/>
            <a:ext cx="842251" cy="719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020520" y="2336330"/>
            <a:ext cx="678642" cy="853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023646" y="3240406"/>
            <a:ext cx="678514" cy="8559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3020970" y="4159761"/>
            <a:ext cx="691449" cy="8715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2"/>
          <a:srcRect b="5646"/>
          <a:stretch>
            <a:fillRect/>
          </a:stretch>
        </p:blipFill>
        <p:spPr>
          <a:xfrm>
            <a:off x="3033275" y="1437917"/>
            <a:ext cx="655504" cy="8481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3"/>
          <a:srcRect l="5252" t="-3249" r="-5252" b="3249"/>
          <a:stretch>
            <a:fillRect/>
          </a:stretch>
        </p:blipFill>
        <p:spPr>
          <a:xfrm>
            <a:off x="3026381" y="5068561"/>
            <a:ext cx="715533" cy="8663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图表 33"/>
          <p:cNvGraphicFramePr/>
          <p:nvPr/>
        </p:nvGraphicFramePr>
        <p:xfrm>
          <a:off x="1934845" y="1077595"/>
          <a:ext cx="5274310" cy="470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2286060" y="2286030"/>
            <a:ext cx="4625894" cy="213354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286060" y="2514624"/>
            <a:ext cx="2666930" cy="1219168"/>
          </a:xfrm>
          <a:prstGeom prst="line">
            <a:avLst/>
          </a:prstGeom>
          <a:ln w="222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直角三角形 10"/>
          <p:cNvSpPr/>
          <p:nvPr/>
        </p:nvSpPr>
        <p:spPr>
          <a:xfrm rot="10800000">
            <a:off x="2286059" y="2038385"/>
            <a:ext cx="4625895" cy="2171643"/>
          </a:xfrm>
          <a:prstGeom prst="rtTriangl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86060" y="1219258"/>
            <a:ext cx="4625895" cy="81912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2286058" y="2514624"/>
            <a:ext cx="2666932" cy="1219168"/>
          </a:xfrm>
          <a:prstGeom prst="rtTriangle">
            <a:avLst/>
          </a:prstGeom>
          <a:solidFill>
            <a:srgbClr val="E8800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286057" y="3733792"/>
            <a:ext cx="2666933" cy="1219168"/>
          </a:xfrm>
          <a:prstGeom prst="rect">
            <a:avLst/>
          </a:prstGeom>
          <a:solidFill>
            <a:srgbClr val="E8800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1476701">
            <a:off x="2109982" y="3379155"/>
            <a:ext cx="4968000" cy="180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476701">
            <a:off x="2087305" y="3144633"/>
            <a:ext cx="5004421" cy="18000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直角三角形 54"/>
          <p:cNvSpPr/>
          <p:nvPr/>
        </p:nvSpPr>
        <p:spPr>
          <a:xfrm>
            <a:off x="4952990" y="3733792"/>
            <a:ext cx="1915784" cy="880138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952991" y="4613930"/>
            <a:ext cx="1958964" cy="3390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直角三角形 63"/>
          <p:cNvSpPr/>
          <p:nvPr/>
        </p:nvSpPr>
        <p:spPr>
          <a:xfrm rot="1626570">
            <a:off x="6857051" y="4420978"/>
            <a:ext cx="99476" cy="196725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直角三角形 64"/>
          <p:cNvSpPr/>
          <p:nvPr/>
        </p:nvSpPr>
        <p:spPr>
          <a:xfrm rot="1635180">
            <a:off x="6857213" y="4208844"/>
            <a:ext cx="99476" cy="196725"/>
          </a:xfrm>
          <a:prstGeom prst="rtTriangl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直角三角形 65"/>
          <p:cNvSpPr/>
          <p:nvPr/>
        </p:nvSpPr>
        <p:spPr>
          <a:xfrm rot="1394468" flipH="1" flipV="1">
            <a:off x="2245183" y="2089996"/>
            <a:ext cx="71951" cy="192079"/>
          </a:xfrm>
          <a:prstGeom prst="rtTriangl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直角三角形 66"/>
          <p:cNvSpPr/>
          <p:nvPr/>
        </p:nvSpPr>
        <p:spPr>
          <a:xfrm rot="1394468" flipH="1" flipV="1">
            <a:off x="2242349" y="2325894"/>
            <a:ext cx="92632" cy="192079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片 51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4" b="19513"/>
          <a:stretch>
            <a:fillRect/>
          </a:stretch>
        </p:blipFill>
        <p:spPr bwMode="auto">
          <a:xfrm>
            <a:off x="5733051" y="1910049"/>
            <a:ext cx="49812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图片 6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49"/>
          <a:stretch>
            <a:fillRect/>
          </a:stretch>
        </p:blipFill>
        <p:spPr bwMode="auto">
          <a:xfrm>
            <a:off x="5827754" y="4223602"/>
            <a:ext cx="496800" cy="6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直接箭头连接符 74"/>
          <p:cNvCxnSpPr/>
          <p:nvPr/>
        </p:nvCxnSpPr>
        <p:spPr>
          <a:xfrm flipV="1">
            <a:off x="2819446" y="2118763"/>
            <a:ext cx="152545" cy="3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713356" y="4001972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solidFill>
                  <a:srgbClr val="F08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aseline="0" dirty="0">
              <a:solidFill>
                <a:srgbClr val="F08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574" y="4349184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94029" y="2316351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8843" y="1981766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5"/>
          <a:srcRect r="25169"/>
          <a:stretch>
            <a:fillRect/>
          </a:stretch>
        </p:blipFill>
        <p:spPr>
          <a:xfrm rot="5400000">
            <a:off x="2689858" y="1547729"/>
            <a:ext cx="592276" cy="49805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6"/>
          <a:srcRect l="2" r="27492"/>
          <a:stretch>
            <a:fillRect/>
          </a:stretch>
        </p:blipFill>
        <p:spPr bwMode="auto">
          <a:xfrm rot="5400000">
            <a:off x="2975101" y="3955872"/>
            <a:ext cx="599525" cy="493784"/>
          </a:xfrm>
          <a:prstGeom prst="rect">
            <a:avLst/>
          </a:prstGeom>
          <a:ln>
            <a:noFill/>
          </a:ln>
        </p:spPr>
      </p:pic>
      <p:cxnSp>
        <p:nvCxnSpPr>
          <p:cNvPr id="32" name="直接连接符 31"/>
          <p:cNvCxnSpPr/>
          <p:nvPr/>
        </p:nvCxnSpPr>
        <p:spPr>
          <a:xfrm>
            <a:off x="4952990" y="3736929"/>
            <a:ext cx="0" cy="1216031"/>
          </a:xfrm>
          <a:prstGeom prst="line">
            <a:avLst/>
          </a:prstGeom>
          <a:ln w="222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 rot="1476701">
            <a:off x="2087305" y="3144633"/>
            <a:ext cx="5004421" cy="18000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77110" y="1214120"/>
            <a:ext cx="1363980" cy="846455"/>
          </a:xfrm>
          <a:prstGeom prst="rect">
            <a:avLst/>
          </a:prstGeom>
          <a:solidFill>
            <a:srgbClr val="E8800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2277110" y="2060575"/>
            <a:ext cx="1363980" cy="627380"/>
          </a:xfrm>
          <a:prstGeom prst="rtTriangle">
            <a:avLst/>
          </a:prstGeom>
          <a:solidFill>
            <a:srgbClr val="E8800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图表 33"/>
          <p:cNvGraphicFramePr/>
          <p:nvPr/>
        </p:nvGraphicFramePr>
        <p:xfrm>
          <a:off x="1934845" y="1077595"/>
          <a:ext cx="5274310" cy="470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2286060" y="2286030"/>
            <a:ext cx="4625894" cy="213354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286060" y="2514624"/>
            <a:ext cx="2666930" cy="1219168"/>
          </a:xfrm>
          <a:prstGeom prst="line">
            <a:avLst/>
          </a:prstGeom>
          <a:ln w="222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直角三角形 10"/>
          <p:cNvSpPr/>
          <p:nvPr/>
        </p:nvSpPr>
        <p:spPr>
          <a:xfrm rot="10800000">
            <a:off x="3641090" y="2660650"/>
            <a:ext cx="3270885" cy="1549400"/>
          </a:xfrm>
          <a:prstGeom prst="rtTriangl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41090" y="1219200"/>
            <a:ext cx="3270885" cy="144145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2286058" y="2514624"/>
            <a:ext cx="2666932" cy="1219168"/>
          </a:xfrm>
          <a:prstGeom prst="rtTriangle">
            <a:avLst/>
          </a:prstGeom>
          <a:solidFill>
            <a:srgbClr val="E8800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286057" y="3733792"/>
            <a:ext cx="2666933" cy="1219168"/>
          </a:xfrm>
          <a:prstGeom prst="rect">
            <a:avLst/>
          </a:prstGeom>
          <a:solidFill>
            <a:srgbClr val="E8800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1476701">
            <a:off x="2109982" y="3379155"/>
            <a:ext cx="4968000" cy="180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直角三角形 54"/>
          <p:cNvSpPr/>
          <p:nvPr/>
        </p:nvSpPr>
        <p:spPr>
          <a:xfrm>
            <a:off x="4952990" y="3733792"/>
            <a:ext cx="1915784" cy="880138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952991" y="4613930"/>
            <a:ext cx="1958964" cy="3390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直角三角形 63"/>
          <p:cNvSpPr/>
          <p:nvPr/>
        </p:nvSpPr>
        <p:spPr>
          <a:xfrm rot="1626570">
            <a:off x="6857051" y="4420978"/>
            <a:ext cx="99476" cy="196725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直角三角形 64"/>
          <p:cNvSpPr/>
          <p:nvPr/>
        </p:nvSpPr>
        <p:spPr>
          <a:xfrm rot="1635180">
            <a:off x="6857213" y="4208844"/>
            <a:ext cx="99476" cy="196725"/>
          </a:xfrm>
          <a:prstGeom prst="rtTriangl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直角三角形 65"/>
          <p:cNvSpPr/>
          <p:nvPr/>
        </p:nvSpPr>
        <p:spPr>
          <a:xfrm rot="1394468" flipH="1" flipV="1">
            <a:off x="2245183" y="2089996"/>
            <a:ext cx="71951" cy="192079"/>
          </a:xfrm>
          <a:prstGeom prst="rtTriangl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直角三角形 66"/>
          <p:cNvSpPr/>
          <p:nvPr/>
        </p:nvSpPr>
        <p:spPr>
          <a:xfrm rot="1394468" flipH="1" flipV="1">
            <a:off x="2242349" y="2325894"/>
            <a:ext cx="92632" cy="192079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片 51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4" b="19513"/>
          <a:stretch>
            <a:fillRect/>
          </a:stretch>
        </p:blipFill>
        <p:spPr bwMode="auto">
          <a:xfrm>
            <a:off x="5733051" y="1910049"/>
            <a:ext cx="49812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图片 6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49"/>
          <a:stretch>
            <a:fillRect/>
          </a:stretch>
        </p:blipFill>
        <p:spPr bwMode="auto">
          <a:xfrm>
            <a:off x="5827754" y="4223602"/>
            <a:ext cx="496800" cy="6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直接箭头连接符 74"/>
          <p:cNvCxnSpPr>
            <a:endCxn id="30" idx="3"/>
          </p:cNvCxnSpPr>
          <p:nvPr/>
        </p:nvCxnSpPr>
        <p:spPr>
          <a:xfrm flipV="1">
            <a:off x="3962446" y="2573698"/>
            <a:ext cx="153035" cy="32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713356" y="4001972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solidFill>
                  <a:srgbClr val="F08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aseline="0" dirty="0">
              <a:solidFill>
                <a:srgbClr val="F08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574" y="4349184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34464" y="2743071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8843" y="1981766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5"/>
          <a:srcRect r="25169"/>
          <a:stretch>
            <a:fillRect/>
          </a:stretch>
        </p:blipFill>
        <p:spPr>
          <a:xfrm rot="5400000">
            <a:off x="3818888" y="2028424"/>
            <a:ext cx="592276" cy="49805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6"/>
          <a:srcRect l="2" r="27492"/>
          <a:stretch>
            <a:fillRect/>
          </a:stretch>
        </p:blipFill>
        <p:spPr bwMode="auto">
          <a:xfrm rot="5400000">
            <a:off x="2975101" y="3955872"/>
            <a:ext cx="599525" cy="493784"/>
          </a:xfrm>
          <a:prstGeom prst="rect">
            <a:avLst/>
          </a:prstGeom>
          <a:ln>
            <a:noFill/>
          </a:ln>
        </p:spPr>
      </p:pic>
      <p:cxnSp>
        <p:nvCxnSpPr>
          <p:cNvPr id="32" name="直接连接符 31"/>
          <p:cNvCxnSpPr/>
          <p:nvPr/>
        </p:nvCxnSpPr>
        <p:spPr>
          <a:xfrm>
            <a:off x="4952990" y="3736929"/>
            <a:ext cx="0" cy="1216031"/>
          </a:xfrm>
          <a:prstGeom prst="line">
            <a:avLst/>
          </a:prstGeom>
          <a:ln w="222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691130" y="1651635"/>
            <a:ext cx="692785" cy="436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图表 27"/>
          <p:cNvGraphicFramePr/>
          <p:nvPr/>
        </p:nvGraphicFramePr>
        <p:xfrm>
          <a:off x="1961851" y="1066862"/>
          <a:ext cx="5274310" cy="4724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2286060" y="2286030"/>
            <a:ext cx="4625894" cy="213354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286060" y="2514624"/>
            <a:ext cx="2666930" cy="1219168"/>
          </a:xfrm>
          <a:prstGeom prst="line">
            <a:avLst/>
          </a:prstGeom>
          <a:ln w="222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直角三角形 10"/>
          <p:cNvSpPr/>
          <p:nvPr/>
        </p:nvSpPr>
        <p:spPr>
          <a:xfrm rot="10800000">
            <a:off x="2298167" y="2066834"/>
            <a:ext cx="4613786" cy="2114520"/>
          </a:xfrm>
          <a:prstGeom prst="rtTriangl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75991" y="1233942"/>
            <a:ext cx="4625895" cy="83570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2286058" y="2514624"/>
            <a:ext cx="2666932" cy="1219168"/>
          </a:xfrm>
          <a:prstGeom prst="rtTriangle">
            <a:avLst/>
          </a:prstGeom>
          <a:solidFill>
            <a:srgbClr val="E8800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286057" y="3733792"/>
            <a:ext cx="2666933" cy="1219168"/>
          </a:xfrm>
          <a:prstGeom prst="rect">
            <a:avLst/>
          </a:prstGeom>
          <a:solidFill>
            <a:srgbClr val="E8800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1476701">
            <a:off x="2109982" y="3379155"/>
            <a:ext cx="4968000" cy="180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476701">
            <a:off x="2087305" y="3144633"/>
            <a:ext cx="5004421" cy="18000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直角三角形 54"/>
          <p:cNvSpPr/>
          <p:nvPr/>
        </p:nvSpPr>
        <p:spPr>
          <a:xfrm>
            <a:off x="4952990" y="3733792"/>
            <a:ext cx="1915784" cy="880138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952991" y="4613930"/>
            <a:ext cx="1958964" cy="3390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直角三角形 63"/>
          <p:cNvSpPr/>
          <p:nvPr/>
        </p:nvSpPr>
        <p:spPr>
          <a:xfrm rot="1626570">
            <a:off x="6857051" y="4420978"/>
            <a:ext cx="99476" cy="196725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直角三角形 64"/>
          <p:cNvSpPr/>
          <p:nvPr/>
        </p:nvSpPr>
        <p:spPr>
          <a:xfrm rot="1635180">
            <a:off x="6857213" y="4208844"/>
            <a:ext cx="99476" cy="196725"/>
          </a:xfrm>
          <a:prstGeom prst="rtTriangl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直角三角形 65"/>
          <p:cNvSpPr/>
          <p:nvPr/>
        </p:nvSpPr>
        <p:spPr>
          <a:xfrm rot="1394468" flipH="1" flipV="1">
            <a:off x="2245183" y="2089996"/>
            <a:ext cx="71951" cy="192079"/>
          </a:xfrm>
          <a:prstGeom prst="rtTriangl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直角三角形 66"/>
          <p:cNvSpPr/>
          <p:nvPr/>
        </p:nvSpPr>
        <p:spPr>
          <a:xfrm rot="1394468" flipH="1" flipV="1">
            <a:off x="2242349" y="2325894"/>
            <a:ext cx="92632" cy="192079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片 51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4" b="19513"/>
          <a:stretch>
            <a:fillRect/>
          </a:stretch>
        </p:blipFill>
        <p:spPr bwMode="auto">
          <a:xfrm>
            <a:off x="5733051" y="1910049"/>
            <a:ext cx="49812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图片 6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49"/>
          <a:stretch>
            <a:fillRect/>
          </a:stretch>
        </p:blipFill>
        <p:spPr bwMode="auto">
          <a:xfrm>
            <a:off x="5796330" y="4223602"/>
            <a:ext cx="496800" cy="6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直接箭头连接符 74"/>
          <p:cNvCxnSpPr/>
          <p:nvPr/>
        </p:nvCxnSpPr>
        <p:spPr>
          <a:xfrm flipV="1">
            <a:off x="2819446" y="2118763"/>
            <a:ext cx="152545" cy="3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298168" y="2083593"/>
            <a:ext cx="4603718" cy="2126436"/>
          </a:xfrm>
          <a:prstGeom prst="line">
            <a:avLst/>
          </a:prstGeom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62100" y="4210029"/>
            <a:ext cx="609584" cy="0"/>
          </a:xfrm>
          <a:prstGeom prst="line">
            <a:avLst/>
          </a:prstGeom>
          <a:ln w="222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62100" y="4417427"/>
            <a:ext cx="609584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62100" y="4613930"/>
            <a:ext cx="609584" cy="0"/>
          </a:xfrm>
          <a:prstGeom prst="line">
            <a:avLst/>
          </a:prstGeom>
          <a:ln w="222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713356" y="4001972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solidFill>
                  <a:srgbClr val="F08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aseline="0" dirty="0">
              <a:solidFill>
                <a:srgbClr val="F08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61646" y="4349184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45145" y="2271074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408843" y="1981766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/>
          <a:srcRect r="25169"/>
          <a:stretch>
            <a:fillRect/>
          </a:stretch>
        </p:blipFill>
        <p:spPr>
          <a:xfrm rot="5400000">
            <a:off x="2698034" y="1561539"/>
            <a:ext cx="592276" cy="49805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6"/>
          <a:srcRect l="2" r="27492"/>
          <a:stretch>
            <a:fillRect/>
          </a:stretch>
        </p:blipFill>
        <p:spPr bwMode="auto">
          <a:xfrm rot="5400000">
            <a:off x="2975101" y="3955872"/>
            <a:ext cx="599525" cy="493784"/>
          </a:xfrm>
          <a:prstGeom prst="rect">
            <a:avLst/>
          </a:prstGeom>
          <a:ln>
            <a:noFill/>
          </a:ln>
        </p:spPr>
      </p:pic>
      <p:cxnSp>
        <p:nvCxnSpPr>
          <p:cNvPr id="30" name="直接连接符 29"/>
          <p:cNvCxnSpPr/>
          <p:nvPr/>
        </p:nvCxnSpPr>
        <p:spPr>
          <a:xfrm>
            <a:off x="4952990" y="3736929"/>
            <a:ext cx="0" cy="1216031"/>
          </a:xfrm>
          <a:prstGeom prst="line">
            <a:avLst/>
          </a:prstGeom>
          <a:ln w="222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>
            <a:off x="2173408" y="2508090"/>
            <a:ext cx="2666932" cy="1235632"/>
          </a:xfrm>
          <a:prstGeom prst="rtTriangle">
            <a:avLst/>
          </a:prstGeom>
          <a:pattFill prst="wdDnDiag">
            <a:fgClr>
              <a:srgbClr val="E8800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1476701">
            <a:off x="2001868" y="3395725"/>
            <a:ext cx="4968000" cy="180000"/>
          </a:xfrm>
          <a:prstGeom prst="rect">
            <a:avLst/>
          </a:prstGeom>
          <a:pattFill prst="lgConfetti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直角三角形 63"/>
          <p:cNvSpPr/>
          <p:nvPr/>
        </p:nvSpPr>
        <p:spPr>
          <a:xfrm rot="1626570">
            <a:off x="6744903" y="4420978"/>
            <a:ext cx="99476" cy="196725"/>
          </a:xfrm>
          <a:prstGeom prst="rtTriangle">
            <a:avLst/>
          </a:prstGeom>
          <a:pattFill prst="lgConfetti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直角三角形 54"/>
          <p:cNvSpPr/>
          <p:nvPr/>
        </p:nvSpPr>
        <p:spPr>
          <a:xfrm>
            <a:off x="4813863" y="3733792"/>
            <a:ext cx="1967879" cy="880138"/>
          </a:xfrm>
          <a:prstGeom prst="rtTriangle">
            <a:avLst/>
          </a:prstGeom>
          <a:pattFill prst="lgConfetti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822778" y="4613930"/>
            <a:ext cx="1958964" cy="339030"/>
          </a:xfrm>
          <a:prstGeom prst="rect">
            <a:avLst/>
          </a:prstGeom>
          <a:pattFill prst="lgConfetti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2195304" y="2552381"/>
            <a:ext cx="2666930" cy="1219168"/>
          </a:xfrm>
          <a:prstGeom prst="line">
            <a:avLst/>
          </a:prstGeom>
          <a:ln w="222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直角三角形 10"/>
          <p:cNvSpPr/>
          <p:nvPr/>
        </p:nvSpPr>
        <p:spPr>
          <a:xfrm rot="10800000">
            <a:off x="3508317" y="2698114"/>
            <a:ext cx="3273425" cy="1492337"/>
          </a:xfrm>
          <a:prstGeom prst="rtTriangle">
            <a:avLst/>
          </a:prstGeom>
          <a:pattFill prst="openDmnd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31131" y="1233805"/>
            <a:ext cx="3250611" cy="1464310"/>
          </a:xfrm>
          <a:prstGeom prst="rect">
            <a:avLst/>
          </a:prstGeom>
          <a:pattFill prst="openDmnd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71763" y="3733792"/>
            <a:ext cx="2666933" cy="1219168"/>
          </a:xfrm>
          <a:prstGeom prst="rect">
            <a:avLst/>
          </a:prstGeom>
          <a:pattFill prst="wdDnDiag">
            <a:fgClr>
              <a:srgbClr val="E8800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476701">
            <a:off x="1977967" y="3170658"/>
            <a:ext cx="4993039" cy="180000"/>
          </a:xfrm>
          <a:prstGeom prst="rect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直角三角形 64"/>
          <p:cNvSpPr/>
          <p:nvPr/>
        </p:nvSpPr>
        <p:spPr>
          <a:xfrm rot="1635180">
            <a:off x="6737010" y="4232499"/>
            <a:ext cx="99476" cy="196725"/>
          </a:xfrm>
          <a:prstGeom prst="rtTriangl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直角三角形 65"/>
          <p:cNvSpPr/>
          <p:nvPr/>
        </p:nvSpPr>
        <p:spPr>
          <a:xfrm rot="1394468" flipH="1" flipV="1">
            <a:off x="2236236" y="2089996"/>
            <a:ext cx="71951" cy="192079"/>
          </a:xfrm>
          <a:prstGeom prst="rtTriangl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直角三角形 66"/>
          <p:cNvSpPr/>
          <p:nvPr/>
        </p:nvSpPr>
        <p:spPr>
          <a:xfrm rot="1394468" flipH="1" flipV="1">
            <a:off x="2233402" y="2325894"/>
            <a:ext cx="92632" cy="192079"/>
          </a:xfrm>
          <a:prstGeom prst="rtTriangle">
            <a:avLst/>
          </a:prstGeom>
          <a:pattFill prst="lgConfetti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片 51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4" b="19513"/>
          <a:stretch>
            <a:fillRect/>
          </a:stretch>
        </p:blipFill>
        <p:spPr bwMode="auto">
          <a:xfrm>
            <a:off x="5580658" y="1910049"/>
            <a:ext cx="49812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图片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49"/>
          <a:stretch>
            <a:fillRect/>
          </a:stretch>
        </p:blipFill>
        <p:spPr bwMode="auto">
          <a:xfrm>
            <a:off x="5643937" y="4223602"/>
            <a:ext cx="496800" cy="6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直接箭头连接符 74"/>
          <p:cNvCxnSpPr/>
          <p:nvPr/>
        </p:nvCxnSpPr>
        <p:spPr>
          <a:xfrm flipV="1">
            <a:off x="3842114" y="2467075"/>
            <a:ext cx="152545" cy="3031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62100" y="4210029"/>
            <a:ext cx="609584" cy="0"/>
          </a:xfrm>
          <a:prstGeom prst="line">
            <a:avLst/>
          </a:prstGeom>
          <a:ln w="222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62100" y="4417427"/>
            <a:ext cx="609584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62100" y="4613930"/>
            <a:ext cx="609584" cy="0"/>
          </a:xfrm>
          <a:prstGeom prst="line">
            <a:avLst/>
          </a:prstGeom>
          <a:ln w="222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258945" y="4357368"/>
            <a:ext cx="334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573727" y="2748342"/>
            <a:ext cx="3041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r="25169"/>
          <a:stretch>
            <a:fillRect/>
          </a:stretch>
        </p:blipFill>
        <p:spPr>
          <a:xfrm rot="5400000">
            <a:off x="3748421" y="1904885"/>
            <a:ext cx="592276" cy="49805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5"/>
          <a:srcRect l="2" r="27492"/>
          <a:stretch>
            <a:fillRect/>
          </a:stretch>
        </p:blipFill>
        <p:spPr bwMode="auto">
          <a:xfrm rot="5400000">
            <a:off x="2822708" y="3955872"/>
            <a:ext cx="599525" cy="493784"/>
          </a:xfrm>
          <a:prstGeom prst="rect">
            <a:avLst/>
          </a:prstGeom>
          <a:ln>
            <a:noFill/>
          </a:ln>
        </p:spPr>
      </p:pic>
      <p:cxnSp>
        <p:nvCxnSpPr>
          <p:cNvPr id="30" name="直接连接符 29"/>
          <p:cNvCxnSpPr/>
          <p:nvPr/>
        </p:nvCxnSpPr>
        <p:spPr>
          <a:xfrm>
            <a:off x="4845635" y="3781043"/>
            <a:ext cx="0" cy="1216031"/>
          </a:xfrm>
          <a:prstGeom prst="line">
            <a:avLst/>
          </a:prstGeom>
          <a:ln w="222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直角三角形 3"/>
          <p:cNvSpPr/>
          <p:nvPr/>
        </p:nvSpPr>
        <p:spPr>
          <a:xfrm rot="10800000">
            <a:off x="2180132" y="2104661"/>
            <a:ext cx="1393593" cy="622830"/>
          </a:xfrm>
          <a:prstGeom prst="rtTriangle">
            <a:avLst/>
          </a:prstGeom>
          <a:pattFill prst="openDmnd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71763" y="1231349"/>
            <a:ext cx="1435651" cy="889012"/>
          </a:xfrm>
          <a:prstGeom prst="rect">
            <a:avLst/>
          </a:prstGeom>
          <a:pattFill prst="openDmnd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483447" y="4019727"/>
            <a:ext cx="334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aseline="0" dirty="0" smtClean="0">
                <a:solidFill>
                  <a:srgbClr val="F08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aseline="0" dirty="0">
              <a:solidFill>
                <a:srgbClr val="F08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02316" y="1997239"/>
            <a:ext cx="334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aseline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aseline="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直角三角形 41"/>
          <p:cNvSpPr/>
          <p:nvPr/>
        </p:nvSpPr>
        <p:spPr>
          <a:xfrm rot="12471830">
            <a:off x="2103279" y="2302414"/>
            <a:ext cx="136968" cy="249124"/>
          </a:xfrm>
          <a:prstGeom prst="rtTriangle">
            <a:avLst/>
          </a:prstGeom>
          <a:pattFill prst="lgConfetti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2163844" y="2309228"/>
            <a:ext cx="4625894" cy="213354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189994" y="2103129"/>
            <a:ext cx="4582208" cy="2099623"/>
          </a:xfrm>
          <a:prstGeom prst="line">
            <a:avLst/>
          </a:prstGeom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直角三角形 42"/>
          <p:cNvSpPr/>
          <p:nvPr/>
        </p:nvSpPr>
        <p:spPr>
          <a:xfrm rot="12440079">
            <a:off x="2124308" y="2114984"/>
            <a:ext cx="99476" cy="196725"/>
          </a:xfrm>
          <a:prstGeom prst="rtTriangl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68835" y="1092849"/>
            <a:ext cx="382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zh-CN" alt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768835" y="1831519"/>
            <a:ext cx="382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endParaRPr lang="zh-CN" alt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68835" y="2586090"/>
            <a:ext cx="382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endParaRPr lang="zh-CN" alt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762251" y="3337987"/>
            <a:ext cx="382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endParaRPr lang="zh-CN" alt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251" y="4060538"/>
            <a:ext cx="382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lang="zh-CN" alt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769269" y="4805998"/>
            <a:ext cx="382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 rot="16200000">
            <a:off x="6726336" y="2880289"/>
            <a:ext cx="99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i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CN" sz="14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图表 27"/>
          <p:cNvGraphicFramePr/>
          <p:nvPr>
            <p:extLst>
              <p:ext uri="{D42A27DB-BD31-4B8C-83A1-F6EECF244321}">
                <p14:modId xmlns:p14="http://schemas.microsoft.com/office/powerpoint/2010/main" val="2462389724"/>
              </p:ext>
            </p:extLst>
          </p:nvPr>
        </p:nvGraphicFramePr>
        <p:xfrm>
          <a:off x="1961851" y="1066862"/>
          <a:ext cx="5274310" cy="4724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371684" y="-76107"/>
          <a:ext cx="6544780" cy="6857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直角三角形 2"/>
          <p:cNvSpPr/>
          <p:nvPr/>
        </p:nvSpPr>
        <p:spPr>
          <a:xfrm>
            <a:off x="4792944" y="3124208"/>
            <a:ext cx="2666930" cy="838178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91950" y="3962386"/>
            <a:ext cx="2700000" cy="4571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52674" y="228684"/>
            <a:ext cx="5739276" cy="22859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977144" y="2175955"/>
            <a:ext cx="2666930" cy="986352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77144" y="2211943"/>
            <a:ext cx="2783724" cy="96417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987600" y="2375348"/>
            <a:ext cx="2773268" cy="858971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977144" y="2438426"/>
            <a:ext cx="2666930" cy="838178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51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4" b="19513"/>
          <a:stretch>
            <a:fillRect/>
          </a:stretch>
        </p:blipFill>
        <p:spPr bwMode="auto">
          <a:xfrm>
            <a:off x="5686850" y="1423131"/>
            <a:ext cx="540000" cy="58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6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49"/>
          <a:stretch>
            <a:fillRect/>
          </a:stretch>
        </p:blipFill>
        <p:spPr bwMode="auto">
          <a:xfrm>
            <a:off x="5677220" y="3699720"/>
            <a:ext cx="540000" cy="65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/>
          <p:cNvSpPr txBox="1"/>
          <p:nvPr/>
        </p:nvSpPr>
        <p:spPr>
          <a:xfrm>
            <a:off x="2667156" y="3515054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solidFill>
                  <a:srgbClr val="F085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aseline="0" dirty="0">
              <a:solidFill>
                <a:srgbClr val="F085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15446" y="3862266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88517" y="1310182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362643" y="1494848"/>
            <a:ext cx="4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直角三角形 28"/>
          <p:cNvSpPr/>
          <p:nvPr/>
        </p:nvSpPr>
        <p:spPr>
          <a:xfrm>
            <a:off x="1736121" y="458341"/>
            <a:ext cx="304792" cy="152396"/>
          </a:xfrm>
          <a:prstGeom prst="rtTriangl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720598" y="609674"/>
            <a:ext cx="320315" cy="8703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4038614" y="5867336"/>
            <a:ext cx="380990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角三角形 30"/>
          <p:cNvSpPr/>
          <p:nvPr/>
        </p:nvSpPr>
        <p:spPr>
          <a:xfrm>
            <a:off x="2051477" y="630363"/>
            <a:ext cx="92751" cy="53398"/>
          </a:xfrm>
          <a:prstGeom prst="rtTriangl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5"/>
          <a:srcRect l="2" r="27492"/>
          <a:stretch>
            <a:fillRect/>
          </a:stretch>
        </p:blipFill>
        <p:spPr bwMode="auto">
          <a:xfrm rot="5400000">
            <a:off x="2914640" y="3447070"/>
            <a:ext cx="660859" cy="544300"/>
          </a:xfrm>
          <a:prstGeom prst="rect">
            <a:avLst/>
          </a:prstGeom>
          <a:ln>
            <a:noFill/>
          </a:ln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/>
          <a:srcRect r="25169"/>
          <a:stretch>
            <a:fillRect/>
          </a:stretch>
        </p:blipFill>
        <p:spPr>
          <a:xfrm rot="5400000">
            <a:off x="2117840" y="1194324"/>
            <a:ext cx="644449" cy="54192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038614" y="6019732"/>
            <a:ext cx="3809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038614" y="6172128"/>
            <a:ext cx="38099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447882" y="152486"/>
          <a:ext cx="6019642" cy="6476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381110" y="76288"/>
          <a:ext cx="7619800" cy="6629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1371684" y="0"/>
          <a:ext cx="6476830" cy="678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7175" descr="PPT内页副本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33" y="-14511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标题 7178"/>
          <p:cNvSpPr>
            <a:spLocks noGrp="1"/>
          </p:cNvSpPr>
          <p:nvPr>
            <p:ph type="title"/>
          </p:nvPr>
        </p:nvSpPr>
        <p:spPr>
          <a:xfrm>
            <a:off x="168683" y="226485"/>
            <a:ext cx="5259625" cy="563562"/>
          </a:xfrm>
        </p:spPr>
        <p:txBody>
          <a:bodyPr anchor="ctr" anchorCtr="0"/>
          <a:lstStyle/>
          <a:p>
            <a:pPr algn="l"/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微细液滴与烟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尘颗粒作用的形态学及动力学演变规律</a:t>
            </a:r>
            <a:endParaRPr lang="zh-CN" altLang="zh-CN" sz="3200" b="1" dirty="0">
              <a:solidFill>
                <a:schemeClr val="bg1">
                  <a:lumMod val="9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3040" y="3461961"/>
            <a:ext cx="40985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6. </a:t>
            </a: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颗粒表面液滴残留比例无量纲拟合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5" y="1118821"/>
            <a:ext cx="4069709" cy="247550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804" y="5541823"/>
            <a:ext cx="2275314" cy="28629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648198" y="3470690"/>
            <a:ext cx="41908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7. </a:t>
            </a: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撞击后颗粒承受动量比例无量纲拟合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5"/>
          <a:srcRect l="43266" t="-879" b="55480"/>
          <a:stretch>
            <a:fillRect/>
          </a:stretch>
        </p:blipFill>
        <p:spPr>
          <a:xfrm>
            <a:off x="5410178" y="4678318"/>
            <a:ext cx="2176561" cy="251378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28412" y="6314638"/>
            <a:ext cx="41908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8. </a:t>
            </a: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撞击过程液滴破裂行为临界点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90709" y="4390424"/>
            <a:ext cx="41908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液滴</a:t>
            </a:r>
            <a:r>
              <a:rPr lang="zh-CN" altLang="en-US" sz="1400" baseline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成膜破裂</a:t>
            </a: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临界点</a:t>
            </a:r>
            <a:r>
              <a:rPr lang="zh-CN" altLang="en-US" sz="1400" baseline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判别式</a:t>
            </a: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704880" y="3896876"/>
            <a:ext cx="419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液滴</a:t>
            </a:r>
            <a:r>
              <a:rPr lang="zh-CN" altLang="en-US" sz="1400" baseline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破裂</a:t>
            </a: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临界点</a:t>
            </a:r>
            <a:r>
              <a:rPr lang="zh-CN" altLang="en-US" sz="1400" baseline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判别式</a:t>
            </a: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55" y="3923101"/>
            <a:ext cx="4072538" cy="243637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178" y="5130937"/>
            <a:ext cx="2879794" cy="25169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5"/>
          <a:srcRect l="42640" t="71835"/>
          <a:stretch>
            <a:fillRect/>
          </a:stretch>
        </p:blipFill>
        <p:spPr>
          <a:xfrm>
            <a:off x="5410178" y="4267178"/>
            <a:ext cx="2200588" cy="155952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250713" y="4876762"/>
            <a:ext cx="419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液滴成膜破裂区</a:t>
            </a:r>
            <a:r>
              <a:rPr lang="zh-CN" altLang="en-US" sz="1400" baseline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颗粒承受动量</a:t>
            </a:r>
            <a:r>
              <a:rPr lang="zh-CN" altLang="en-US" sz="1400" baseline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预测式</a:t>
            </a: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267208" y="5294863"/>
            <a:ext cx="419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液滴成膜破裂区</a:t>
            </a:r>
            <a:r>
              <a:rPr lang="zh-CN" altLang="en-US" sz="1400" baseline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液体残留比例</a:t>
            </a:r>
            <a:r>
              <a:rPr lang="zh-CN" altLang="en-US" sz="1400" baseline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预测式</a:t>
            </a: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812918" y="5929066"/>
            <a:ext cx="3691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以上预测模型可为喷雾洗消系统的</a:t>
            </a:r>
            <a:r>
              <a:rPr lang="zh-CN" altLang="en-US" sz="1400" baseline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工况参数优化</a:t>
            </a: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及洗消</a:t>
            </a:r>
            <a:r>
              <a:rPr lang="zh-CN" altLang="en-US" sz="1400" baseline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添加剂开发</a:t>
            </a: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提供重要理论指导。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611" y="1119293"/>
            <a:ext cx="3595992" cy="247503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766779" y="3995667"/>
            <a:ext cx="3572968" cy="1842035"/>
          </a:xfrm>
          <a:prstGeom prst="rect">
            <a:avLst/>
          </a:prstGeom>
          <a:noFill/>
          <a:ln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1100229" y="1353430"/>
            <a:ext cx="856571" cy="4864808"/>
          </a:xfrm>
          <a:prstGeom prst="rect">
            <a:avLst/>
          </a:prstGeom>
          <a:solidFill>
            <a:srgbClr val="0000CC">
              <a:alpha val="20000"/>
            </a:srgb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334317" y="1353430"/>
            <a:ext cx="1818989" cy="4843116"/>
          </a:xfrm>
          <a:prstGeom prst="rect">
            <a:avLst/>
          </a:prstGeom>
          <a:solidFill>
            <a:srgbClr val="E8800E">
              <a:alpha val="30000"/>
            </a:srgbClr>
          </a:solidFill>
          <a:ln>
            <a:solidFill>
              <a:srgbClr val="F0851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057347" y="1353431"/>
            <a:ext cx="2971372" cy="486480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3" name="标题 7178"/>
          <p:cNvSpPr>
            <a:spLocks noGrp="1"/>
          </p:cNvSpPr>
          <p:nvPr>
            <p:ph type="title"/>
          </p:nvPr>
        </p:nvSpPr>
        <p:spPr>
          <a:xfrm>
            <a:off x="168684" y="226485"/>
            <a:ext cx="5241494" cy="563562"/>
          </a:xfrm>
        </p:spPr>
        <p:txBody>
          <a:bodyPr anchor="ctr" anchorCtr="0"/>
          <a:lstStyle/>
          <a:p>
            <a:pPr algn="l"/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微细液滴与烟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尘颗粒作用的形态学及动力学演变规律</a:t>
            </a:r>
            <a:endParaRPr lang="zh-CN" altLang="zh-CN" sz="3200" b="1" dirty="0">
              <a:solidFill>
                <a:schemeClr val="bg1">
                  <a:lumMod val="9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3278" y="5935383"/>
            <a:ext cx="734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aseline="0" dirty="0">
                <a:latin typeface="宋体" panose="02010600030101010101" pitchFamily="2" charset="-122"/>
              </a:rPr>
              <a:t>完整反弹     完整附着    完全包裹附着  破裂后完全附着   破裂后部分残留     成膜破裂    成膜破裂</a:t>
            </a:r>
            <a:endParaRPr lang="zh-CN" altLang="en-US" sz="1100" dirty="0">
              <a:latin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4741" y="6511800"/>
            <a:ext cx="401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4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雾滴与颗粒碰撞行为分类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/>
          <a:srcRect l="7795" r="18726"/>
          <a:stretch>
            <a:fillRect/>
          </a:stretch>
        </p:blipFill>
        <p:spPr bwMode="auto">
          <a:xfrm rot="5400000">
            <a:off x="7230215" y="1506330"/>
            <a:ext cx="840916" cy="720000"/>
          </a:xfrm>
          <a:prstGeom prst="rect">
            <a:avLst/>
          </a:prstGeom>
          <a:ln>
            <a:noFill/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/>
          <a:srcRect l="5102" r="18858"/>
          <a:stretch>
            <a:fillRect/>
          </a:stretch>
        </p:blipFill>
        <p:spPr bwMode="auto">
          <a:xfrm rot="5400000">
            <a:off x="7216182" y="2412579"/>
            <a:ext cx="868982" cy="720000"/>
          </a:xfrm>
          <a:prstGeom prst="rect">
            <a:avLst/>
          </a:prstGeom>
          <a:ln>
            <a:noFill/>
          </a:ln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l="1281" r="23450"/>
          <a:stretch>
            <a:fillRect/>
          </a:stretch>
        </p:blipFill>
        <p:spPr bwMode="auto">
          <a:xfrm rot="5400000">
            <a:off x="7213159" y="3326940"/>
            <a:ext cx="857641" cy="72000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5"/>
          <a:srcRect l="11212" r="15197"/>
          <a:stretch>
            <a:fillRect/>
          </a:stretch>
        </p:blipFill>
        <p:spPr bwMode="auto">
          <a:xfrm rot="5400000">
            <a:off x="7220448" y="4240906"/>
            <a:ext cx="851756" cy="728693"/>
          </a:xfrm>
          <a:prstGeom prst="rect">
            <a:avLst/>
          </a:prstGeom>
          <a:ln>
            <a:noFill/>
          </a:ln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/>
          <a:srcRect l="11211" r="15874"/>
          <a:stretch>
            <a:fillRect/>
          </a:stretch>
        </p:blipFill>
        <p:spPr bwMode="auto">
          <a:xfrm rot="5400000">
            <a:off x="7233739" y="5159650"/>
            <a:ext cx="833869" cy="720000"/>
          </a:xfrm>
          <a:prstGeom prst="rect">
            <a:avLst/>
          </a:prstGeom>
          <a:ln>
            <a:noFill/>
          </a:ln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6"/>
          <a:srcRect l="2" r="25749"/>
          <a:stretch>
            <a:fillRect/>
          </a:stretch>
        </p:blipFill>
        <p:spPr bwMode="auto">
          <a:xfrm rot="5400000">
            <a:off x="2110468" y="1502202"/>
            <a:ext cx="849174" cy="72000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7"/>
          <a:srcRect l="-1" r="24761"/>
          <a:stretch>
            <a:fillRect/>
          </a:stretch>
        </p:blipFill>
        <p:spPr bwMode="auto">
          <a:xfrm rot="5400000">
            <a:off x="2105499" y="2401127"/>
            <a:ext cx="859112" cy="720000"/>
          </a:xfrm>
          <a:prstGeom prst="rect">
            <a:avLst/>
          </a:prstGeom>
          <a:ln>
            <a:noFill/>
          </a:ln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8"/>
          <a:srcRect l="-1" r="23311"/>
          <a:stretch>
            <a:fillRect/>
          </a:stretch>
        </p:blipFill>
        <p:spPr bwMode="auto">
          <a:xfrm rot="5400000">
            <a:off x="2098608" y="3322479"/>
            <a:ext cx="872893" cy="720000"/>
          </a:xfrm>
          <a:prstGeom prst="rect">
            <a:avLst/>
          </a:prstGeom>
          <a:ln>
            <a:noFill/>
          </a:ln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9"/>
          <a:srcRect l="-1" r="23935"/>
          <a:stretch>
            <a:fillRect/>
          </a:stretch>
        </p:blipFill>
        <p:spPr bwMode="auto">
          <a:xfrm rot="5400000">
            <a:off x="2101456" y="4230380"/>
            <a:ext cx="868376" cy="720000"/>
          </a:xfrm>
          <a:prstGeom prst="rect">
            <a:avLst/>
          </a:prstGeom>
          <a:ln>
            <a:noFill/>
          </a:ln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0"/>
          <a:srcRect l="1" r="23833"/>
          <a:stretch>
            <a:fillRect/>
          </a:stretch>
        </p:blipFill>
        <p:spPr bwMode="auto">
          <a:xfrm rot="5400000">
            <a:off x="2100866" y="5149346"/>
            <a:ext cx="868376" cy="720000"/>
          </a:xfrm>
          <a:prstGeom prst="rect">
            <a:avLst/>
          </a:prstGeom>
          <a:ln>
            <a:noFill/>
          </a:ln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1"/>
          <a:srcRect r="29220"/>
          <a:stretch>
            <a:fillRect/>
          </a:stretch>
        </p:blipFill>
        <p:spPr bwMode="auto">
          <a:xfrm rot="5400000">
            <a:off x="1117288" y="1496689"/>
            <a:ext cx="855564" cy="720000"/>
          </a:xfrm>
          <a:prstGeom prst="rect">
            <a:avLst/>
          </a:prstGeom>
          <a:ln>
            <a:noFill/>
          </a:ln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12"/>
          <a:srcRect r="28924"/>
          <a:stretch>
            <a:fillRect/>
          </a:stretch>
        </p:blipFill>
        <p:spPr bwMode="auto">
          <a:xfrm rot="5400000">
            <a:off x="1109587" y="2400872"/>
            <a:ext cx="856431" cy="720000"/>
          </a:xfrm>
          <a:prstGeom prst="rect">
            <a:avLst/>
          </a:prstGeom>
          <a:ln>
            <a:noFill/>
          </a:ln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13"/>
          <a:srcRect r="29406"/>
          <a:stretch>
            <a:fillRect/>
          </a:stretch>
        </p:blipFill>
        <p:spPr bwMode="auto">
          <a:xfrm rot="5400000">
            <a:off x="1106365" y="3316966"/>
            <a:ext cx="852996" cy="720000"/>
          </a:xfrm>
          <a:prstGeom prst="rect">
            <a:avLst/>
          </a:prstGeom>
          <a:ln>
            <a:noFill/>
          </a:ln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14"/>
          <a:srcRect r="27346"/>
          <a:stretch>
            <a:fillRect/>
          </a:stretch>
        </p:blipFill>
        <p:spPr bwMode="auto">
          <a:xfrm rot="5400000">
            <a:off x="1095419" y="4220396"/>
            <a:ext cx="874887" cy="720000"/>
          </a:xfrm>
          <a:prstGeom prst="rect">
            <a:avLst/>
          </a:prstGeom>
          <a:ln>
            <a:noFill/>
          </a:ln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5"/>
          <a:srcRect l="2" r="27492"/>
          <a:stretch>
            <a:fillRect/>
          </a:stretch>
        </p:blipFill>
        <p:spPr bwMode="auto">
          <a:xfrm rot="5400000">
            <a:off x="1100710" y="5141194"/>
            <a:ext cx="874184" cy="720000"/>
          </a:xfrm>
          <a:prstGeom prst="rect">
            <a:avLst/>
          </a:prstGeom>
          <a:ln>
            <a:noFill/>
          </a:ln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16"/>
          <a:srcRect l="-1" r="26443"/>
          <a:stretch>
            <a:fillRect/>
          </a:stretch>
        </p:blipFill>
        <p:spPr>
          <a:xfrm rot="5400000">
            <a:off x="4020277" y="1508169"/>
            <a:ext cx="840633" cy="7200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17"/>
          <a:srcRect r="24912"/>
          <a:stretch>
            <a:fillRect/>
          </a:stretch>
        </p:blipFill>
        <p:spPr>
          <a:xfrm rot="5400000">
            <a:off x="4012378" y="2403051"/>
            <a:ext cx="856430" cy="72000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8"/>
          <a:srcRect r="24837"/>
          <a:stretch>
            <a:fillRect/>
          </a:stretch>
        </p:blipFill>
        <p:spPr>
          <a:xfrm rot="5400000">
            <a:off x="4011609" y="3316657"/>
            <a:ext cx="857969" cy="72000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19"/>
          <a:srcRect r="23628"/>
          <a:stretch>
            <a:fillRect/>
          </a:stretch>
        </p:blipFill>
        <p:spPr>
          <a:xfrm rot="5400000">
            <a:off x="4003150" y="4231716"/>
            <a:ext cx="874886" cy="72000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20"/>
          <a:srcRect r="27095"/>
          <a:stretch>
            <a:fillRect/>
          </a:stretch>
        </p:blipFill>
        <p:spPr>
          <a:xfrm rot="5400000">
            <a:off x="5276065" y="1486774"/>
            <a:ext cx="835833" cy="72000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21"/>
          <a:srcRect r="24663"/>
          <a:stretch>
            <a:fillRect/>
          </a:stretch>
        </p:blipFill>
        <p:spPr>
          <a:xfrm rot="5400000">
            <a:off x="5262468" y="2387551"/>
            <a:ext cx="863027" cy="7200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22"/>
          <a:srcRect r="24016"/>
          <a:stretch>
            <a:fillRect/>
          </a:stretch>
        </p:blipFill>
        <p:spPr>
          <a:xfrm rot="5400000">
            <a:off x="4008344" y="5141194"/>
            <a:ext cx="868377" cy="72000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23"/>
          <a:srcRect r="25169"/>
          <a:stretch>
            <a:fillRect/>
          </a:stretch>
        </p:blipFill>
        <p:spPr>
          <a:xfrm rot="5400000">
            <a:off x="5265876" y="3305337"/>
            <a:ext cx="856212" cy="72000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24"/>
          <a:srcRect r="23414"/>
          <a:stretch>
            <a:fillRect/>
          </a:stretch>
        </p:blipFill>
        <p:spPr>
          <a:xfrm rot="5400000">
            <a:off x="5254969" y="4225502"/>
            <a:ext cx="878026" cy="72000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25"/>
          <a:srcRect r="25140"/>
          <a:stretch>
            <a:fillRect/>
          </a:stretch>
        </p:blipFill>
        <p:spPr>
          <a:xfrm rot="5400000">
            <a:off x="5266215" y="5159650"/>
            <a:ext cx="855531" cy="7200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990693" y="1353430"/>
            <a:ext cx="734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983803" y="1353429"/>
            <a:ext cx="0" cy="504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114812" y="956902"/>
            <a:ext cx="3124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韦伯数</a:t>
            </a:r>
          </a:p>
        </p:txBody>
      </p:sp>
      <p:sp>
        <p:nvSpPr>
          <p:cNvPr id="66" name="文本框 65"/>
          <p:cNvSpPr txBox="1"/>
          <p:nvPr/>
        </p:nvSpPr>
        <p:spPr>
          <a:xfrm rot="16200000">
            <a:off x="152517" y="3395114"/>
            <a:ext cx="118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碰撞时间</a:t>
            </a:r>
          </a:p>
        </p:txBody>
      </p:sp>
      <p:sp>
        <p:nvSpPr>
          <p:cNvPr id="69" name="矩形 68"/>
          <p:cNvSpPr/>
          <p:nvPr/>
        </p:nvSpPr>
        <p:spPr>
          <a:xfrm>
            <a:off x="5129709" y="1365969"/>
            <a:ext cx="1105440" cy="486480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2971842" y="6164266"/>
            <a:ext cx="141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液滴完全附着区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629346" y="6156621"/>
            <a:ext cx="1272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08510"/>
                </a:solidFill>
                <a:latin typeface="宋体" panose="02010600030101010101" pitchFamily="2" charset="-122"/>
              </a:rPr>
              <a:t>液滴成膜破裂区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5372019" y="6156621"/>
            <a:ext cx="72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</a:rPr>
              <a:t>过渡区</a:t>
            </a:r>
          </a:p>
        </p:txBody>
      </p:sp>
      <p:pic>
        <p:nvPicPr>
          <p:cNvPr id="49" name="图片 48"/>
          <p:cNvPicPr/>
          <p:nvPr/>
        </p:nvPicPr>
        <p:blipFill rotWithShape="1">
          <a:blip r:embed="rId26"/>
          <a:srcRect r="24936"/>
          <a:stretch>
            <a:fillRect/>
          </a:stretch>
        </p:blipFill>
        <p:spPr>
          <a:xfrm rot="5400000">
            <a:off x="3040305" y="1496961"/>
            <a:ext cx="857499" cy="719455"/>
          </a:xfrm>
          <a:prstGeom prst="rect">
            <a:avLst/>
          </a:prstGeom>
        </p:spPr>
      </p:pic>
      <p:pic>
        <p:nvPicPr>
          <p:cNvPr id="50" name="图片 49"/>
          <p:cNvPicPr/>
          <p:nvPr/>
        </p:nvPicPr>
        <p:blipFill rotWithShape="1">
          <a:blip r:embed="rId27"/>
          <a:srcRect r="23445"/>
          <a:stretch>
            <a:fillRect/>
          </a:stretch>
        </p:blipFill>
        <p:spPr>
          <a:xfrm rot="5400000">
            <a:off x="3034458" y="2404800"/>
            <a:ext cx="869192" cy="719455"/>
          </a:xfrm>
          <a:prstGeom prst="rect">
            <a:avLst/>
          </a:prstGeom>
        </p:spPr>
      </p:pic>
      <p:pic>
        <p:nvPicPr>
          <p:cNvPr id="51" name="图片 50"/>
          <p:cNvPicPr/>
          <p:nvPr/>
        </p:nvPicPr>
        <p:blipFill rotWithShape="1">
          <a:blip r:embed="rId28"/>
          <a:srcRect r="23181"/>
          <a:stretch>
            <a:fillRect/>
          </a:stretch>
        </p:blipFill>
        <p:spPr>
          <a:xfrm rot="5400000">
            <a:off x="3030278" y="3316624"/>
            <a:ext cx="877551" cy="719455"/>
          </a:xfrm>
          <a:prstGeom prst="rect">
            <a:avLst/>
          </a:prstGeom>
        </p:spPr>
      </p:pic>
      <p:pic>
        <p:nvPicPr>
          <p:cNvPr id="65" name="图片 64"/>
          <p:cNvPicPr/>
          <p:nvPr/>
        </p:nvPicPr>
        <p:blipFill rotWithShape="1">
          <a:blip r:embed="rId29"/>
          <a:srcRect r="22751"/>
          <a:stretch>
            <a:fillRect/>
          </a:stretch>
        </p:blipFill>
        <p:spPr>
          <a:xfrm rot="5400000">
            <a:off x="3030467" y="4223003"/>
            <a:ext cx="877552" cy="719455"/>
          </a:xfrm>
          <a:prstGeom prst="rect">
            <a:avLst/>
          </a:prstGeom>
        </p:spPr>
      </p:pic>
      <p:pic>
        <p:nvPicPr>
          <p:cNvPr id="67" name="图片 66"/>
          <p:cNvPicPr/>
          <p:nvPr/>
        </p:nvPicPr>
        <p:blipFill rotWithShape="1">
          <a:blip r:embed="rId30"/>
          <a:srcRect r="22649"/>
          <a:stretch>
            <a:fillRect/>
          </a:stretch>
        </p:blipFill>
        <p:spPr>
          <a:xfrm rot="5400000">
            <a:off x="3035121" y="5146109"/>
            <a:ext cx="879697" cy="719455"/>
          </a:xfrm>
          <a:prstGeom prst="rect">
            <a:avLst/>
          </a:prstGeom>
        </p:spPr>
      </p:pic>
      <p:pic>
        <p:nvPicPr>
          <p:cNvPr id="77" name="图片 76"/>
          <p:cNvPicPr/>
          <p:nvPr/>
        </p:nvPicPr>
        <p:blipFill rotWithShape="1">
          <a:blip r:embed="rId31"/>
          <a:srcRect r="25540"/>
          <a:stretch>
            <a:fillRect/>
          </a:stretch>
        </p:blipFill>
        <p:spPr>
          <a:xfrm rot="5400000">
            <a:off x="6350306" y="1501474"/>
            <a:ext cx="849658" cy="719455"/>
          </a:xfrm>
          <a:prstGeom prst="rect">
            <a:avLst/>
          </a:prstGeom>
        </p:spPr>
      </p:pic>
      <p:pic>
        <p:nvPicPr>
          <p:cNvPr id="78" name="图片 77"/>
          <p:cNvPicPr/>
          <p:nvPr/>
        </p:nvPicPr>
        <p:blipFill rotWithShape="1">
          <a:blip r:embed="rId32"/>
          <a:srcRect r="24140"/>
          <a:stretch>
            <a:fillRect/>
          </a:stretch>
        </p:blipFill>
        <p:spPr>
          <a:xfrm rot="5400000">
            <a:off x="6342319" y="2407864"/>
            <a:ext cx="865629" cy="719455"/>
          </a:xfrm>
          <a:prstGeom prst="rect">
            <a:avLst/>
          </a:prstGeom>
        </p:spPr>
      </p:pic>
      <p:pic>
        <p:nvPicPr>
          <p:cNvPr id="79" name="图片 78"/>
          <p:cNvPicPr/>
          <p:nvPr/>
        </p:nvPicPr>
        <p:blipFill rotWithShape="1">
          <a:blip r:embed="rId33"/>
          <a:srcRect r="23885"/>
          <a:stretch>
            <a:fillRect/>
          </a:stretch>
        </p:blipFill>
        <p:spPr>
          <a:xfrm rot="5400000">
            <a:off x="6335972" y="3320783"/>
            <a:ext cx="868544" cy="719455"/>
          </a:xfrm>
          <a:prstGeom prst="rect">
            <a:avLst/>
          </a:prstGeom>
        </p:spPr>
      </p:pic>
      <p:pic>
        <p:nvPicPr>
          <p:cNvPr id="80" name="图片 79"/>
          <p:cNvPicPr/>
          <p:nvPr/>
        </p:nvPicPr>
        <p:blipFill rotWithShape="1">
          <a:blip r:embed="rId34"/>
          <a:srcRect r="23192"/>
          <a:stretch>
            <a:fillRect/>
          </a:stretch>
        </p:blipFill>
        <p:spPr>
          <a:xfrm rot="5400000">
            <a:off x="6336385" y="4231201"/>
            <a:ext cx="876459" cy="719455"/>
          </a:xfrm>
          <a:prstGeom prst="rect">
            <a:avLst/>
          </a:prstGeom>
        </p:spPr>
      </p:pic>
      <p:pic>
        <p:nvPicPr>
          <p:cNvPr id="81" name="图片 80"/>
          <p:cNvPicPr/>
          <p:nvPr/>
        </p:nvPicPr>
        <p:blipFill rotWithShape="1">
          <a:blip r:embed="rId35"/>
          <a:srcRect r="26189"/>
          <a:stretch>
            <a:fillRect/>
          </a:stretch>
        </p:blipFill>
        <p:spPr>
          <a:xfrm rot="5400000">
            <a:off x="6349118" y="5162681"/>
            <a:ext cx="842251" cy="719455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1219288" y="6169403"/>
            <a:ext cx="72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反弹区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4291803" y="864103"/>
            <a:ext cx="1619296" cy="467035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126816" y="860573"/>
            <a:ext cx="2415955" cy="4673887"/>
          </a:xfrm>
          <a:prstGeom prst="rect">
            <a:avLst/>
          </a:prstGeom>
          <a:pattFill prst="dkVert">
            <a:fgClr>
              <a:srgbClr val="0070C0"/>
            </a:fgClr>
            <a:bgClr>
              <a:schemeClr val="bg1"/>
            </a:bgClr>
          </a:patt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09704" y="869356"/>
            <a:ext cx="836549" cy="4665104"/>
          </a:xfrm>
          <a:prstGeom prst="rect">
            <a:avLst/>
          </a:prstGeom>
          <a:pattFill prst="wdDnDiag">
            <a:fgClr>
              <a:srgbClr val="E8800E"/>
            </a:fgClr>
            <a:bgClr>
              <a:schemeClr val="bg1"/>
            </a:bgClr>
          </a:pattFill>
          <a:ln>
            <a:solidFill>
              <a:srgbClr val="F0851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676477" y="860573"/>
            <a:ext cx="2375894" cy="4673887"/>
          </a:xfrm>
          <a:prstGeom prst="rect">
            <a:avLst/>
          </a:prstGeom>
          <a:pattFill prst="lgConfetti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/>
          <a:srcRect l="3" r="24966"/>
          <a:stretch/>
        </p:blipFill>
        <p:spPr bwMode="auto">
          <a:xfrm rot="5400000">
            <a:off x="1670520" y="1011694"/>
            <a:ext cx="858128" cy="720000"/>
          </a:xfrm>
          <a:prstGeom prst="rect">
            <a:avLst/>
          </a:prstGeom>
          <a:ln>
            <a:noFill/>
          </a:ln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/>
          <a:srcRect l="-1" r="24847"/>
          <a:stretch/>
        </p:blipFill>
        <p:spPr bwMode="auto">
          <a:xfrm rot="5400000">
            <a:off x="1669737" y="2838614"/>
            <a:ext cx="855416" cy="720000"/>
          </a:xfrm>
          <a:prstGeom prst="rect">
            <a:avLst/>
          </a:prstGeom>
          <a:ln>
            <a:noFill/>
          </a:ln>
        </p:spPr>
      </p:pic>
      <p:grpSp>
        <p:nvGrpSpPr>
          <p:cNvPr id="93" name="组合 92"/>
          <p:cNvGrpSpPr/>
          <p:nvPr/>
        </p:nvGrpSpPr>
        <p:grpSpPr>
          <a:xfrm>
            <a:off x="1734905" y="1849305"/>
            <a:ext cx="722630" cy="3611880"/>
            <a:chOff x="4076" y="3686"/>
            <a:chExt cx="1138" cy="5688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4"/>
            <a:srcRect r="24148"/>
            <a:stretch/>
          </p:blipFill>
          <p:spPr bwMode="auto">
            <a:xfrm rot="5400000">
              <a:off x="3965" y="3801"/>
              <a:ext cx="1364" cy="113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92" name="组合 91"/>
            <p:cNvGrpSpPr/>
            <p:nvPr/>
          </p:nvGrpSpPr>
          <p:grpSpPr>
            <a:xfrm>
              <a:off x="4076" y="6559"/>
              <a:ext cx="1138" cy="2815"/>
              <a:chOff x="4076" y="6559"/>
              <a:chExt cx="1138" cy="2815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5"/>
              <a:srcRect l="-1" r="23800"/>
              <a:stretch/>
            </p:blipFill>
            <p:spPr bwMode="auto">
              <a:xfrm rot="5400000">
                <a:off x="3958" y="6677"/>
                <a:ext cx="1370" cy="113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 rotWithShape="1">
              <a:blip r:embed="rId6"/>
              <a:srcRect l="1" r="23833"/>
              <a:stretch>
                <a:fillRect/>
              </a:stretch>
            </p:blipFill>
            <p:spPr bwMode="auto">
              <a:xfrm rot="5400000">
                <a:off x="3963" y="8123"/>
                <a:ext cx="1368" cy="113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7"/>
          <a:srcRect r="29220"/>
          <a:stretch>
            <a:fillRect/>
          </a:stretch>
        </p:blipFill>
        <p:spPr bwMode="auto">
          <a:xfrm rot="5400000">
            <a:off x="608675" y="1011417"/>
            <a:ext cx="855564" cy="720000"/>
          </a:xfrm>
          <a:prstGeom prst="rect">
            <a:avLst/>
          </a:prstGeom>
          <a:ln>
            <a:noFill/>
          </a:ln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8"/>
          <a:srcRect r="28151"/>
          <a:stretch/>
        </p:blipFill>
        <p:spPr bwMode="auto">
          <a:xfrm rot="5400000">
            <a:off x="594319" y="1922267"/>
            <a:ext cx="865738" cy="720000"/>
          </a:xfrm>
          <a:prstGeom prst="rect">
            <a:avLst/>
          </a:prstGeom>
          <a:ln>
            <a:noFill/>
          </a:ln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9"/>
          <a:srcRect r="29406"/>
          <a:stretch>
            <a:fillRect/>
          </a:stretch>
        </p:blipFill>
        <p:spPr bwMode="auto">
          <a:xfrm rot="5400000">
            <a:off x="597751" y="2838725"/>
            <a:ext cx="852996" cy="720000"/>
          </a:xfrm>
          <a:prstGeom prst="rect">
            <a:avLst/>
          </a:prstGeom>
          <a:ln>
            <a:noFill/>
          </a:ln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10"/>
          <a:srcRect r="27346"/>
          <a:stretch>
            <a:fillRect/>
          </a:stretch>
        </p:blipFill>
        <p:spPr bwMode="auto">
          <a:xfrm rot="5400000">
            <a:off x="586805" y="3750982"/>
            <a:ext cx="874887" cy="720000"/>
          </a:xfrm>
          <a:prstGeom prst="rect">
            <a:avLst/>
          </a:prstGeom>
          <a:ln>
            <a:noFill/>
          </a:ln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1"/>
          <a:srcRect l="2" r="27492"/>
          <a:stretch>
            <a:fillRect/>
          </a:stretch>
        </p:blipFill>
        <p:spPr bwMode="auto">
          <a:xfrm rot="5400000">
            <a:off x="584696" y="4668211"/>
            <a:ext cx="874184" cy="720000"/>
          </a:xfrm>
          <a:prstGeom prst="rect">
            <a:avLst/>
          </a:prstGeom>
          <a:ln>
            <a:noFill/>
          </a:ln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12"/>
          <a:srcRect l="-1" r="25132"/>
          <a:stretch/>
        </p:blipFill>
        <p:spPr>
          <a:xfrm rot="5400000">
            <a:off x="3203577" y="1021108"/>
            <a:ext cx="855616" cy="720000"/>
          </a:xfrm>
          <a:prstGeom prst="rect">
            <a:avLst/>
          </a:prstGeom>
        </p:spPr>
      </p:pic>
      <p:grpSp>
        <p:nvGrpSpPr>
          <p:cNvPr id="90" name="组合 89"/>
          <p:cNvGrpSpPr/>
          <p:nvPr/>
        </p:nvGrpSpPr>
        <p:grpSpPr>
          <a:xfrm>
            <a:off x="3271091" y="1859817"/>
            <a:ext cx="722630" cy="1777365"/>
            <a:chOff x="6601" y="3691"/>
            <a:chExt cx="1138" cy="2799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13"/>
            <a:srcRect l="-1" r="24283"/>
            <a:stretch/>
          </p:blipFill>
          <p:spPr>
            <a:xfrm rot="5400000">
              <a:off x="6492" y="3804"/>
              <a:ext cx="1360" cy="1134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 rotWithShape="1">
            <a:blip r:embed="rId14"/>
            <a:srcRect r="24837"/>
            <a:stretch>
              <a:fillRect/>
            </a:stretch>
          </p:blipFill>
          <p:spPr>
            <a:xfrm rot="5400000">
              <a:off x="6492" y="5248"/>
              <a:ext cx="1351" cy="1134"/>
            </a:xfrm>
            <a:prstGeom prst="rect">
              <a:avLst/>
            </a:prstGeom>
          </p:spPr>
        </p:pic>
      </p:grpSp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15"/>
          <a:srcRect r="24367"/>
          <a:stretch/>
        </p:blipFill>
        <p:spPr>
          <a:xfrm rot="5400000">
            <a:off x="3195885" y="3758834"/>
            <a:ext cx="866417" cy="72000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16"/>
          <a:srcRect r="25636"/>
          <a:stretch/>
        </p:blipFill>
        <p:spPr>
          <a:xfrm rot="5400000">
            <a:off x="4285749" y="1012586"/>
            <a:ext cx="852556" cy="72000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7"/>
          <a:srcRect r="24663"/>
          <a:stretch>
            <a:fillRect/>
          </a:stretch>
        </p:blipFill>
        <p:spPr>
          <a:xfrm rot="5400000">
            <a:off x="4280513" y="1923621"/>
            <a:ext cx="863027" cy="7200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18"/>
          <a:srcRect r="24016"/>
          <a:stretch>
            <a:fillRect/>
          </a:stretch>
        </p:blipFill>
        <p:spPr>
          <a:xfrm rot="5400000">
            <a:off x="3194905" y="4673464"/>
            <a:ext cx="868377" cy="720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4349240" y="2770906"/>
            <a:ext cx="726440" cy="2687320"/>
            <a:chOff x="10056" y="5098"/>
            <a:chExt cx="1144" cy="4232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19"/>
            <a:srcRect r="24940"/>
            <a:stretch/>
          </p:blipFill>
          <p:spPr>
            <a:xfrm rot="5400000">
              <a:off x="9957" y="5207"/>
              <a:ext cx="1352" cy="1134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20"/>
            <a:srcRect r="24876"/>
            <a:stretch/>
          </p:blipFill>
          <p:spPr>
            <a:xfrm rot="5400000">
              <a:off x="9949" y="6645"/>
              <a:ext cx="1357" cy="1134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21"/>
            <a:srcRect r="24442"/>
            <a:stretch/>
          </p:blipFill>
          <p:spPr>
            <a:xfrm rot="5400000">
              <a:off x="9943" y="8083"/>
              <a:ext cx="1360" cy="1134"/>
            </a:xfrm>
            <a:prstGeom prst="rect">
              <a:avLst/>
            </a:prstGeom>
          </p:spPr>
        </p:pic>
      </p:grpSp>
      <p:cxnSp>
        <p:nvCxnSpPr>
          <p:cNvPr id="9" name="直接箭头连接符 8"/>
          <p:cNvCxnSpPr/>
          <p:nvPr/>
        </p:nvCxnSpPr>
        <p:spPr>
          <a:xfrm flipV="1">
            <a:off x="368057" y="614804"/>
            <a:ext cx="8244000" cy="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66664" y="609161"/>
            <a:ext cx="0" cy="5652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052370" y="183415"/>
            <a:ext cx="3124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宋体" panose="02010600030101010101" pitchFamily="2" charset="-122"/>
              </a:rPr>
              <a:t>We </a:t>
            </a:r>
            <a:r>
              <a:rPr lang="en-US" altLang="zh-CN" sz="2400" b="1" dirty="0">
                <a:latin typeface="宋体" panose="02010600030101010101" pitchFamily="2" charset="-122"/>
              </a:rPr>
              <a:t>or </a:t>
            </a:r>
            <a:r>
              <a:rPr lang="en-US" altLang="zh-CN" sz="2400" b="1" i="1" dirty="0">
                <a:latin typeface="宋体" panose="02010600030101010101" pitchFamily="2" charset="-122"/>
              </a:rPr>
              <a:t>Re</a:t>
            </a:r>
            <a:endParaRPr lang="zh-CN" altLang="en-US" sz="2400" b="1" i="1" dirty="0">
              <a:latin typeface="宋体" panose="02010600030101010101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 rot="16200000">
            <a:off x="-1653551" y="2796732"/>
            <a:ext cx="349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</a:rPr>
              <a:t>Collision process time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828872" y="612024"/>
            <a:ext cx="216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baseline="0" dirty="0">
                <a:solidFill>
                  <a:srgbClr val="FF0000"/>
                </a:solidFill>
                <a:latin typeface="宋体" panose="02010600030101010101" pitchFamily="2" charset="-122"/>
              </a:rPr>
              <a:t>Complete </a:t>
            </a:r>
            <a:r>
              <a:rPr lang="en-US" altLang="zh-CN" sz="1100" b="1" baseline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coalescence </a:t>
            </a:r>
            <a:r>
              <a:rPr lang="en-US" altLang="zh-CN" sz="1100" b="1" baseline="0" dirty="0">
                <a:solidFill>
                  <a:srgbClr val="FF0000"/>
                </a:solidFill>
                <a:latin typeface="宋体" panose="02010600030101010101" pitchFamily="2" charset="-122"/>
              </a:rPr>
              <a:t>regime</a:t>
            </a:r>
            <a:endParaRPr lang="zh-CN" altLang="en-US" sz="11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478181" y="612024"/>
            <a:ext cx="2087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baseline="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Skirt splashing regime</a:t>
            </a:r>
            <a:endParaRPr lang="zh-CN" altLang="en-US" sz="1100" b="1" baseline="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191010" y="609674"/>
            <a:ext cx="2028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baseline="0" dirty="0" smtClean="0">
                <a:latin typeface="宋体" panose="02010600030101010101" pitchFamily="2" charset="-122"/>
              </a:rPr>
              <a:t>Ligament ripping regime</a:t>
            </a:r>
            <a:endParaRPr lang="zh-CN" altLang="en-US" sz="1100" b="1" baseline="0" dirty="0">
              <a:latin typeface="宋体" panose="02010600030101010101" pitchFamily="2" charset="-122"/>
            </a:endParaRPr>
          </a:p>
        </p:txBody>
      </p:sp>
      <p:pic>
        <p:nvPicPr>
          <p:cNvPr id="77" name="图片 76"/>
          <p:cNvPicPr/>
          <p:nvPr/>
        </p:nvPicPr>
        <p:blipFill rotWithShape="1">
          <a:blip r:embed="rId22"/>
          <a:srcRect r="25098"/>
          <a:stretch/>
        </p:blipFill>
        <p:spPr>
          <a:xfrm rot="5400000">
            <a:off x="6127467" y="1007146"/>
            <a:ext cx="854696" cy="719455"/>
          </a:xfrm>
          <a:prstGeom prst="rect">
            <a:avLst/>
          </a:prstGeom>
        </p:spPr>
      </p:pic>
      <p:pic>
        <p:nvPicPr>
          <p:cNvPr id="78" name="图片 77"/>
          <p:cNvPicPr/>
          <p:nvPr/>
        </p:nvPicPr>
        <p:blipFill rotWithShape="1">
          <a:blip r:embed="rId23"/>
          <a:srcRect r="24694"/>
          <a:stretch/>
        </p:blipFill>
        <p:spPr>
          <a:xfrm rot="5400000">
            <a:off x="6128552" y="1919219"/>
            <a:ext cx="859299" cy="719455"/>
          </a:xfrm>
          <a:prstGeom prst="rect">
            <a:avLst/>
          </a:prstGeom>
        </p:spPr>
      </p:pic>
      <p:pic>
        <p:nvPicPr>
          <p:cNvPr id="79" name="图片 78"/>
          <p:cNvPicPr/>
          <p:nvPr/>
        </p:nvPicPr>
        <p:blipFill rotWithShape="1">
          <a:blip r:embed="rId24"/>
          <a:srcRect r="24487"/>
          <a:stretch/>
        </p:blipFill>
        <p:spPr>
          <a:xfrm rot="5400000">
            <a:off x="6123980" y="2832413"/>
            <a:ext cx="861667" cy="719455"/>
          </a:xfrm>
          <a:prstGeom prst="rect">
            <a:avLst/>
          </a:prstGeom>
        </p:spPr>
      </p:pic>
      <p:pic>
        <p:nvPicPr>
          <p:cNvPr id="80" name="图片 79"/>
          <p:cNvPicPr/>
          <p:nvPr/>
        </p:nvPicPr>
        <p:blipFill rotWithShape="1">
          <a:blip r:embed="rId25"/>
          <a:srcRect l="1" r="24584"/>
          <a:stretch/>
        </p:blipFill>
        <p:spPr>
          <a:xfrm rot="5400000">
            <a:off x="6124008" y="3747338"/>
            <a:ext cx="860565" cy="719455"/>
          </a:xfrm>
          <a:prstGeom prst="rect">
            <a:avLst/>
          </a:prstGeom>
        </p:spPr>
      </p:pic>
      <p:pic>
        <p:nvPicPr>
          <p:cNvPr id="81" name="图片 80"/>
          <p:cNvPicPr/>
          <p:nvPr/>
        </p:nvPicPr>
        <p:blipFill rotWithShape="1">
          <a:blip r:embed="rId26"/>
          <a:srcRect r="24313"/>
          <a:stretch/>
        </p:blipFill>
        <p:spPr>
          <a:xfrm rot="5400000">
            <a:off x="6121252" y="4660167"/>
            <a:ext cx="863658" cy="719455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360270" y="609674"/>
            <a:ext cx="1712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baseline="0" dirty="0">
                <a:solidFill>
                  <a:srgbClr val="E8800E"/>
                </a:solidFill>
                <a:latin typeface="宋体" panose="02010600030101010101" pitchFamily="2" charset="-122"/>
              </a:rPr>
              <a:t>Rebounding regime</a:t>
            </a:r>
            <a:endParaRPr lang="zh-CN" altLang="en-US" sz="1100" b="1" baseline="0" dirty="0">
              <a:solidFill>
                <a:srgbClr val="E8800E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0966" y="5578286"/>
            <a:ext cx="7954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No. </a:t>
            </a:r>
            <a:r>
              <a:rPr lang="en-US" altLang="zh-CN" sz="1050" baseline="0" dirty="0" smtClean="0">
                <a:latin typeface="Times New Roman" panose="02020603050405020304" pitchFamily="18" charset="0"/>
                <a:ea typeface="等线" panose="02010600030101010101" charset="-122"/>
              </a:rPr>
              <a:t>110</a:t>
            </a:r>
          </a:p>
          <a:p>
            <a:r>
              <a:rPr lang="en-US" altLang="zh-CN" sz="1050" i="1" baseline="0" dirty="0" smtClean="0">
                <a:latin typeface="Times New Roman" panose="02020603050405020304" pitchFamily="18" charset="0"/>
                <a:ea typeface="等线" panose="02010600030101010101" charset="-122"/>
              </a:rPr>
              <a:t>We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= 10.0</a:t>
            </a:r>
          </a:p>
          <a:p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</a:rPr>
              <a:t>Re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 = 29.3</a:t>
            </a:r>
          </a:p>
          <a:p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</a:rPr>
              <a:t>Oh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 = 0.108</a:t>
            </a:r>
            <a:endParaRPr lang="zh-CN" altLang="en-US" sz="1050" baseline="0" dirty="0"/>
          </a:p>
        </p:txBody>
      </p:sp>
      <p:sp>
        <p:nvSpPr>
          <p:cNvPr id="5" name="矩形 4"/>
          <p:cNvSpPr/>
          <p:nvPr/>
        </p:nvSpPr>
        <p:spPr>
          <a:xfrm>
            <a:off x="3253986" y="5577809"/>
            <a:ext cx="862737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No</a:t>
            </a:r>
            <a:r>
              <a:rPr lang="en-US" altLang="zh-CN" sz="1050" baseline="0" dirty="0" smtClean="0">
                <a:latin typeface="Times New Roman" panose="02020603050405020304" pitchFamily="18" charset="0"/>
                <a:ea typeface="等线" panose="02010600030101010101" charset="-122"/>
              </a:rPr>
              <a:t>. 17</a:t>
            </a:r>
          </a:p>
          <a:p>
            <a:r>
              <a:rPr lang="en-US" altLang="zh-CN" sz="1050" i="1" baseline="0" dirty="0" smtClean="0">
                <a:latin typeface="Times New Roman" panose="02020603050405020304" pitchFamily="18" charset="0"/>
                <a:ea typeface="等线" panose="02010600030101010101" charset="-122"/>
              </a:rPr>
              <a:t>We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= 30.4</a:t>
            </a:r>
          </a:p>
          <a:p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</a:rPr>
              <a:t>Re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= </a:t>
            </a:r>
            <a:r>
              <a:rPr lang="en-US" altLang="zh-CN" sz="1050" baseline="0" dirty="0" smtClean="0">
                <a:latin typeface="Times New Roman" panose="02020603050405020304" pitchFamily="18" charset="0"/>
                <a:ea typeface="等线" panose="02010600030101010101" charset="-122"/>
              </a:rPr>
              <a:t>114.1</a:t>
            </a:r>
            <a:endParaRPr lang="en-US" altLang="zh-CN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  <a:p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</a:rPr>
              <a:t>Oh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= 0.0483</a:t>
            </a:r>
            <a:endParaRPr lang="zh-CN" altLang="en-US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9660" y="5573210"/>
            <a:ext cx="8627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No. </a:t>
            </a:r>
            <a:r>
              <a:rPr lang="en-US" altLang="zh-CN" sz="1050" baseline="0" dirty="0" smtClean="0">
                <a:latin typeface="Times New Roman" panose="02020603050405020304" pitchFamily="18" charset="0"/>
                <a:ea typeface="等线" panose="02010600030101010101" charset="-122"/>
              </a:rPr>
              <a:t>10</a:t>
            </a:r>
          </a:p>
          <a:p>
            <a:r>
              <a:rPr lang="en-US" altLang="zh-CN" sz="1050" i="1" baseline="0" dirty="0" smtClean="0">
                <a:latin typeface="Times New Roman" panose="02020603050405020304" pitchFamily="18" charset="0"/>
                <a:ea typeface="等线" panose="02010600030101010101" charset="-122"/>
              </a:rPr>
              <a:t>We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= 50.7</a:t>
            </a:r>
          </a:p>
          <a:p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</a:rPr>
              <a:t>Re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= 147.3</a:t>
            </a:r>
          </a:p>
          <a:p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</a:rPr>
              <a:t>Oh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= 0.0483</a:t>
            </a:r>
            <a:endParaRPr lang="zh-CN" altLang="en-US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7263" y="5567704"/>
            <a:ext cx="93006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aseline="0" dirty="0" smtClean="0">
                <a:latin typeface="Times New Roman" panose="02020603050405020304" pitchFamily="18" charset="0"/>
                <a:ea typeface="等线" panose="02010600030101010101" charset="-122"/>
              </a:rPr>
              <a:t>No.136</a:t>
            </a:r>
          </a:p>
          <a:p>
            <a:r>
              <a:rPr lang="en-US" altLang="zh-CN" sz="1050" i="1" baseline="0" dirty="0" smtClean="0">
                <a:latin typeface="Times New Roman" panose="02020603050405020304" pitchFamily="18" charset="0"/>
                <a:ea typeface="等线" panose="02010600030101010101" charset="-122"/>
              </a:rPr>
              <a:t>We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= 10.2</a:t>
            </a:r>
          </a:p>
          <a:p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</a:rPr>
              <a:t>Re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= </a:t>
            </a:r>
            <a:r>
              <a:rPr lang="en-US" altLang="zh-CN" sz="1050" baseline="0" dirty="0" smtClean="0">
                <a:latin typeface="Times New Roman" panose="02020603050405020304" pitchFamily="18" charset="0"/>
                <a:ea typeface="等线" panose="02010600030101010101" charset="-122"/>
              </a:rPr>
              <a:t>330.0</a:t>
            </a:r>
            <a:endParaRPr lang="en-US" altLang="zh-CN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  <a:p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</a:rPr>
              <a:t>Oh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= </a:t>
            </a:r>
            <a:r>
              <a:rPr lang="en-US" altLang="zh-CN" sz="1050" baseline="0" dirty="0" smtClean="0">
                <a:latin typeface="Times New Roman" panose="02020603050405020304" pitchFamily="18" charset="0"/>
                <a:ea typeface="等线" panose="02010600030101010101" charset="-122"/>
              </a:rPr>
              <a:t>0.00965</a:t>
            </a:r>
          </a:p>
        </p:txBody>
      </p:sp>
      <p:sp>
        <p:nvSpPr>
          <p:cNvPr id="2" name="矩形 1"/>
          <p:cNvSpPr/>
          <p:nvPr/>
        </p:nvSpPr>
        <p:spPr>
          <a:xfrm>
            <a:off x="5118934" y="5573210"/>
            <a:ext cx="8627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No. 125</a:t>
            </a:r>
          </a:p>
          <a:p>
            <a:pPr algn="l"/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We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= 39.8</a:t>
            </a:r>
            <a:endParaRPr lang="en-US" altLang="zh-CN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  <a:p>
            <a:pPr algn="l"/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Re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= 292.3</a:t>
            </a:r>
            <a:endParaRPr lang="en-US" altLang="zh-CN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  <a:p>
            <a:pPr algn="l"/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Oh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= 0.0216</a:t>
            </a:r>
            <a:endParaRPr lang="en-US" altLang="zh-CN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7"/>
          <a:srcRect r="25596"/>
          <a:stretch>
            <a:fillRect/>
          </a:stretch>
        </p:blipFill>
        <p:spPr>
          <a:xfrm rot="5400000">
            <a:off x="5061957" y="1010847"/>
            <a:ext cx="846657" cy="720090"/>
          </a:xfrm>
          <a:prstGeom prst="rect">
            <a:avLst/>
          </a:prstGeom>
        </p:spPr>
      </p:pic>
      <p:grpSp>
        <p:nvGrpSpPr>
          <p:cNvPr id="84" name="组合 83"/>
          <p:cNvGrpSpPr/>
          <p:nvPr/>
        </p:nvGrpSpPr>
        <p:grpSpPr>
          <a:xfrm>
            <a:off x="5124922" y="1854281"/>
            <a:ext cx="725805" cy="3604260"/>
            <a:chOff x="8759" y="3672"/>
            <a:chExt cx="1143" cy="567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8"/>
            <a:srcRect r="24450"/>
            <a:stretch/>
          </p:blipFill>
          <p:spPr>
            <a:xfrm rot="5400000">
              <a:off x="8648" y="3783"/>
              <a:ext cx="1356" cy="1134"/>
            </a:xfrm>
            <a:prstGeom prst="rect">
              <a:avLst/>
            </a:prstGeom>
          </p:spPr>
        </p:pic>
        <p:grpSp>
          <p:nvGrpSpPr>
            <p:cNvPr id="42" name="组合 41"/>
            <p:cNvGrpSpPr/>
            <p:nvPr/>
          </p:nvGrpSpPr>
          <p:grpSpPr>
            <a:xfrm>
              <a:off x="8767" y="5112"/>
              <a:ext cx="1135" cy="4236"/>
              <a:chOff x="8166" y="5123"/>
              <a:chExt cx="1135" cy="4236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29"/>
              <a:srcRect r="24244"/>
              <a:stretch/>
            </p:blipFill>
            <p:spPr>
              <a:xfrm rot="5400000">
                <a:off x="8053" y="8112"/>
                <a:ext cx="1360" cy="1134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30"/>
              <a:srcRect r="24647"/>
              <a:stretch/>
            </p:blipFill>
            <p:spPr>
              <a:xfrm rot="5400000">
                <a:off x="8055" y="6673"/>
                <a:ext cx="1358" cy="1134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31"/>
              <a:srcRect r="24621"/>
              <a:stretch/>
            </p:blipFill>
            <p:spPr>
              <a:xfrm rot="5400000">
                <a:off x="8055" y="5234"/>
                <a:ext cx="1355" cy="1134"/>
              </a:xfrm>
              <a:prstGeom prst="rect">
                <a:avLst/>
              </a:prstGeom>
            </p:spPr>
          </p:pic>
        </p:grpSp>
      </p:grpSp>
      <p:sp>
        <p:nvSpPr>
          <p:cNvPr id="14" name="矩形 13"/>
          <p:cNvSpPr/>
          <p:nvPr/>
        </p:nvSpPr>
        <p:spPr>
          <a:xfrm>
            <a:off x="2452857" y="5584353"/>
            <a:ext cx="7920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No. </a:t>
            </a:r>
            <a:r>
              <a:rPr lang="en-US" altLang="zh-CN" sz="1050" baseline="0" dirty="0" smtClean="0">
                <a:latin typeface="Times New Roman" panose="02020603050405020304" pitchFamily="18" charset="0"/>
                <a:ea typeface="等线" panose="02010600030101010101" charset="-122"/>
              </a:rPr>
              <a:t>227</a:t>
            </a:r>
            <a:endParaRPr lang="en-US" altLang="zh-CN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  <a:p>
            <a:pPr algn="l"/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</a:rPr>
              <a:t>We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= </a:t>
            </a:r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22.6</a:t>
            </a:r>
          </a:p>
          <a:p>
            <a:pPr algn="l"/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</a:rPr>
              <a:t>Re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=  44.0</a:t>
            </a:r>
          </a:p>
          <a:p>
            <a:pPr algn="l"/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</a:rPr>
              <a:t>Oh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= 0.108</a:t>
            </a:r>
            <a:endParaRPr lang="zh-CN" altLang="en-US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2"/>
          <a:srcRect r="25286"/>
          <a:stretch/>
        </p:blipFill>
        <p:spPr>
          <a:xfrm rot="5400000">
            <a:off x="2433996" y="1013488"/>
            <a:ext cx="854449" cy="720090"/>
          </a:xfrm>
          <a:prstGeom prst="rect">
            <a:avLst/>
          </a:prstGeom>
        </p:spPr>
      </p:pic>
      <p:grpSp>
        <p:nvGrpSpPr>
          <p:cNvPr id="91" name="组合 90"/>
          <p:cNvGrpSpPr/>
          <p:nvPr/>
        </p:nvGrpSpPr>
        <p:grpSpPr>
          <a:xfrm>
            <a:off x="2504216" y="1848987"/>
            <a:ext cx="723265" cy="3609340"/>
            <a:chOff x="5313" y="3675"/>
            <a:chExt cx="1139" cy="568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3"/>
            <a:srcRect r="24467"/>
            <a:stretch/>
          </p:blipFill>
          <p:spPr>
            <a:xfrm rot="5400000">
              <a:off x="5198" y="3790"/>
              <a:ext cx="1364" cy="1134"/>
            </a:xfrm>
            <a:prstGeom prst="rect">
              <a:avLst/>
            </a:prstGeom>
          </p:spPr>
        </p:pic>
        <p:grpSp>
          <p:nvGrpSpPr>
            <p:cNvPr id="87" name="组合 86"/>
            <p:cNvGrpSpPr/>
            <p:nvPr/>
          </p:nvGrpSpPr>
          <p:grpSpPr>
            <a:xfrm>
              <a:off x="5313" y="5133"/>
              <a:ext cx="1139" cy="4226"/>
              <a:chOff x="4420" y="5119"/>
              <a:chExt cx="1139" cy="4226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 rotWithShape="1">
              <a:blip r:embed="rId34"/>
              <a:srcRect l="1" r="25127"/>
              <a:stretch/>
            </p:blipFill>
            <p:spPr>
              <a:xfrm rot="5400000">
                <a:off x="4314" y="5225"/>
                <a:ext cx="1345" cy="1134"/>
              </a:xfrm>
              <a:prstGeom prst="rect">
                <a:avLst/>
              </a:prstGeom>
            </p:spPr>
          </p:pic>
          <p:grpSp>
            <p:nvGrpSpPr>
              <p:cNvPr id="86" name="组合 85"/>
              <p:cNvGrpSpPr/>
              <p:nvPr/>
            </p:nvGrpSpPr>
            <p:grpSpPr>
              <a:xfrm>
                <a:off x="4425" y="6541"/>
                <a:ext cx="1134" cy="2804"/>
                <a:chOff x="4425" y="6541"/>
                <a:chExt cx="1134" cy="2804"/>
              </a:xfrm>
            </p:grpSpPr>
            <p:pic>
              <p:nvPicPr>
                <p:cNvPr id="67" name="图片 66"/>
                <p:cNvPicPr/>
                <p:nvPr/>
              </p:nvPicPr>
              <p:blipFill rotWithShape="1">
                <a:blip r:embed="rId35"/>
                <a:srcRect r="23827"/>
                <a:stretch/>
              </p:blipFill>
              <p:spPr>
                <a:xfrm rot="5400000">
                  <a:off x="4311" y="8096"/>
                  <a:ext cx="1364" cy="1133"/>
                </a:xfrm>
                <a:prstGeom prst="rect">
                  <a:avLst/>
                </a:prstGeom>
              </p:spPr>
            </p:pic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 rotWithShape="1">
                <a:blip r:embed="rId36"/>
                <a:srcRect r="24518"/>
                <a:stretch/>
              </p:blipFill>
              <p:spPr>
                <a:xfrm rot="5400000">
                  <a:off x="4310" y="6656"/>
                  <a:ext cx="1364" cy="113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1" name="矩形 20"/>
          <p:cNvSpPr/>
          <p:nvPr/>
        </p:nvSpPr>
        <p:spPr>
          <a:xfrm>
            <a:off x="6978059" y="5585860"/>
            <a:ext cx="8627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No. 2</a:t>
            </a:r>
          </a:p>
          <a:p>
            <a:pPr algn="l"/>
            <a:r>
              <a:rPr lang="en-US" altLang="zh-CN" sz="1050" i="1" baseline="0" dirty="0" smtClean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We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= 994.2</a:t>
            </a:r>
            <a:endParaRPr lang="en-US" altLang="zh-CN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  <a:p>
            <a:pPr algn="l"/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Re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= 661.2</a:t>
            </a:r>
            <a:endParaRPr lang="en-US" altLang="zh-CN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  <a:p>
            <a:pPr algn="l"/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Oh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= 0.0483</a:t>
            </a:r>
            <a:endParaRPr lang="en-US" altLang="zh-CN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7"/>
          <a:srcRect r="24807"/>
          <a:stretch/>
        </p:blipFill>
        <p:spPr>
          <a:xfrm rot="5400000">
            <a:off x="6897728" y="3747572"/>
            <a:ext cx="859463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8"/>
          <a:srcRect r="23953"/>
          <a:stretch/>
        </p:blipFill>
        <p:spPr>
          <a:xfrm rot="5400000">
            <a:off x="6891321" y="4658275"/>
            <a:ext cx="866808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9"/>
          <a:srcRect r="24276"/>
          <a:stretch>
            <a:fillRect/>
          </a:stretch>
        </p:blipFill>
        <p:spPr>
          <a:xfrm rot="5400000">
            <a:off x="6895661" y="1919301"/>
            <a:ext cx="863600" cy="72009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0"/>
          <a:srcRect r="24489"/>
          <a:stretch/>
        </p:blipFill>
        <p:spPr>
          <a:xfrm rot="5400000">
            <a:off x="6897356" y="2832823"/>
            <a:ext cx="860208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1"/>
          <a:srcRect r="25265"/>
          <a:stretch>
            <a:fillRect/>
          </a:stretch>
        </p:blipFill>
        <p:spPr>
          <a:xfrm rot="5400000">
            <a:off x="6901534" y="1008249"/>
            <a:ext cx="851853" cy="72009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154479" y="5583805"/>
            <a:ext cx="8627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No. 8</a:t>
            </a:r>
          </a:p>
          <a:p>
            <a:pPr algn="l"/>
            <a:r>
              <a:rPr lang="en-US" altLang="zh-CN" sz="1050" i="1" baseline="0" dirty="0" smtClean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We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= 101.8</a:t>
            </a:r>
            <a:endParaRPr lang="en-US" altLang="zh-CN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  <a:p>
            <a:pPr algn="l"/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Re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= 208.8</a:t>
            </a:r>
            <a:endParaRPr lang="en-US" altLang="zh-CN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  <a:p>
            <a:pPr algn="l"/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Oh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= 0.0483</a:t>
            </a:r>
            <a:endParaRPr lang="en-US" altLang="zh-CN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56629" y="5583805"/>
            <a:ext cx="93006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</a:rPr>
              <a:t>No. </a:t>
            </a:r>
            <a:r>
              <a:rPr lang="en-US" altLang="zh-CN" sz="1050" baseline="0" dirty="0" smtClean="0">
                <a:latin typeface="Times New Roman" panose="02020603050405020304" pitchFamily="18" charset="0"/>
                <a:ea typeface="等线" panose="02010600030101010101" charset="-122"/>
              </a:rPr>
              <a:t>139</a:t>
            </a:r>
          </a:p>
          <a:p>
            <a:pPr algn="l"/>
            <a:r>
              <a:rPr lang="en-US" altLang="zh-CN" sz="1050" i="1" baseline="0" dirty="0" smtClean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We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= 604.1 </a:t>
            </a:r>
            <a:endParaRPr lang="en-US" altLang="zh-CN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  <a:p>
            <a:pPr algn="l"/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Re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=  2545.6</a:t>
            </a:r>
            <a:endParaRPr lang="en-US" altLang="zh-CN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  <a:p>
            <a:pPr algn="l"/>
            <a:r>
              <a:rPr lang="en-US" altLang="zh-CN" sz="1050" i="1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Oh </a:t>
            </a:r>
            <a:r>
              <a:rPr lang="en-US" altLang="zh-CN" sz="1050" baseline="0" dirty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= </a:t>
            </a:r>
            <a:r>
              <a:rPr lang="en-US" altLang="zh-CN" sz="1050" baseline="0" dirty="0" smtClean="0"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0.00965</a:t>
            </a:r>
            <a:endParaRPr lang="en-US" altLang="zh-CN" sz="1050" baseline="0" dirty="0">
              <a:latin typeface="Times New Roman" panose="02020603050405020304" pitchFamily="18" charset="0"/>
              <a:ea typeface="等线" panose="02010600030101010101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7737837" y="1846661"/>
            <a:ext cx="723265" cy="3606800"/>
            <a:chOff x="6595" y="3660"/>
            <a:chExt cx="1139" cy="5680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2"/>
            <a:srcRect r="23680"/>
            <a:stretch>
              <a:fillRect/>
            </a:stretch>
          </p:blipFill>
          <p:spPr>
            <a:xfrm rot="5400000">
              <a:off x="6475" y="8087"/>
              <a:ext cx="1373" cy="1134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43"/>
            <a:srcRect l="-1" r="25074"/>
            <a:stretch/>
          </p:blipFill>
          <p:spPr>
            <a:xfrm rot="5400000">
              <a:off x="6489" y="6655"/>
              <a:ext cx="1351" cy="1134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44"/>
            <a:srcRect r="24926"/>
            <a:stretch/>
          </p:blipFill>
          <p:spPr>
            <a:xfrm rot="5400000">
              <a:off x="6491" y="5217"/>
              <a:ext cx="1348" cy="1134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 rotWithShape="1">
            <a:blip r:embed="rId45"/>
            <a:srcRect r="24548"/>
            <a:stretch/>
          </p:blipFill>
          <p:spPr>
            <a:xfrm rot="5400000">
              <a:off x="6488" y="3772"/>
              <a:ext cx="1357" cy="1134"/>
            </a:xfrm>
            <a:prstGeom prst="rect">
              <a:avLst/>
            </a:prstGeom>
          </p:spPr>
        </p:pic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46"/>
          <a:srcRect r="25276"/>
          <a:stretch>
            <a:fillRect/>
          </a:stretch>
        </p:blipFill>
        <p:spPr>
          <a:xfrm rot="5400000">
            <a:off x="7673373" y="1007127"/>
            <a:ext cx="854097" cy="720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87"/>
          <p:cNvPicPr>
            <a:picLocks noChangeAspect="1"/>
          </p:cNvPicPr>
          <p:nvPr/>
        </p:nvPicPr>
        <p:blipFill rotWithShape="1">
          <a:blip r:embed="rId2"/>
          <a:srcRect l="16297" t="11398" r="2208" b="29338"/>
          <a:stretch/>
        </p:blipFill>
        <p:spPr>
          <a:xfrm>
            <a:off x="2057466" y="2514624"/>
            <a:ext cx="6095840" cy="1981147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1969611" y="4495772"/>
            <a:ext cx="12191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17294" y="4507431"/>
            <a:ext cx="114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Axis X</a:t>
            </a:r>
            <a:endParaRPr lang="zh-CN" altLang="en-US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 rot="16200000">
            <a:off x="1213459" y="3358631"/>
            <a:ext cx="114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Axis Y</a:t>
            </a:r>
            <a:endParaRPr lang="zh-CN" altLang="en-US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1969611" y="3276604"/>
            <a:ext cx="0" cy="1219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064000" y="4502994"/>
            <a:ext cx="121916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3810020" y="4502994"/>
            <a:ext cx="396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droplet velocity and gravity</a:t>
            </a:r>
            <a:endParaRPr lang="zh-CN" altLang="en-US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819446" y="3074837"/>
            <a:ext cx="16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Droplet</a:t>
            </a:r>
            <a:endParaRPr lang="zh-CN" altLang="en-US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887650" y="3166244"/>
            <a:ext cx="16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endParaRPr lang="zh-CN" altLang="en-US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267208" y="3487638"/>
            <a:ext cx="0" cy="5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5105386" y="3648404"/>
            <a:ext cx="19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 of symmetry</a:t>
            </a:r>
            <a:endParaRPr lang="zh-CN" altLang="en-US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3200436" y="3432404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5943564" y="399827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6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1085655" y="3757022"/>
            <a:ext cx="717608" cy="767114"/>
          </a:xfrm>
          <a:prstGeom prst="rect">
            <a:avLst/>
          </a:prstGeom>
          <a:solidFill>
            <a:srgbClr val="0000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6186953" y="3213399"/>
            <a:ext cx="294399" cy="2758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5444526" y="3213399"/>
            <a:ext cx="403925" cy="27857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4788922" y="3136067"/>
            <a:ext cx="308887" cy="3139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4116608" y="3033232"/>
            <a:ext cx="288000" cy="28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3444581" y="3058204"/>
            <a:ext cx="252000" cy="252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751236" y="3102202"/>
            <a:ext cx="216000" cy="21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079354" y="3123162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28872" y="3277812"/>
            <a:ext cx="4825419" cy="2501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830907" y="2826401"/>
            <a:ext cx="685783" cy="6967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514012" y="2826873"/>
            <a:ext cx="685783" cy="6921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3206791" y="2826873"/>
            <a:ext cx="685783" cy="6921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3895909" y="2826873"/>
            <a:ext cx="685783" cy="6921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586550" y="2828674"/>
            <a:ext cx="685783" cy="693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5273978" y="2826872"/>
            <a:ext cx="685783" cy="6921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5959761" y="2826642"/>
            <a:ext cx="685783" cy="6941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1103" t="19637" r="46565" b="20091"/>
          <a:stretch/>
        </p:blipFill>
        <p:spPr>
          <a:xfrm rot="5400000">
            <a:off x="1775312" y="3800257"/>
            <a:ext cx="761981" cy="6857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1103" t="19583" r="46565" b="20309"/>
          <a:stretch/>
        </p:blipFill>
        <p:spPr>
          <a:xfrm rot="5400000">
            <a:off x="2471059" y="3800256"/>
            <a:ext cx="761980" cy="68578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102" t="19738" r="46565" b="20065"/>
          <a:stretch/>
        </p:blipFill>
        <p:spPr>
          <a:xfrm rot="5400000">
            <a:off x="3168975" y="3800257"/>
            <a:ext cx="761982" cy="6857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l="11103" t="19612" r="46565" b="20192"/>
          <a:stretch/>
        </p:blipFill>
        <p:spPr>
          <a:xfrm rot="5400000">
            <a:off x="3864723" y="3800255"/>
            <a:ext cx="761980" cy="68578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/>
          <a:srcRect l="11103" t="19476" r="46565" b="20131"/>
          <a:stretch/>
        </p:blipFill>
        <p:spPr>
          <a:xfrm rot="5400000">
            <a:off x="4561554" y="3800254"/>
            <a:ext cx="761980" cy="68578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/>
          <a:srcRect l="11103" t="19742" r="46565" b="19743"/>
          <a:stretch/>
        </p:blipFill>
        <p:spPr>
          <a:xfrm rot="5400000">
            <a:off x="5257300" y="3800255"/>
            <a:ext cx="761980" cy="6857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/>
          <a:srcRect l="11103" t="19842" r="46565" b="19841"/>
          <a:stretch/>
        </p:blipFill>
        <p:spPr>
          <a:xfrm rot="5400000">
            <a:off x="5953046" y="3800256"/>
            <a:ext cx="761979" cy="6857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2" name="椭圆 71"/>
          <p:cNvSpPr/>
          <p:nvPr/>
        </p:nvSpPr>
        <p:spPr>
          <a:xfrm>
            <a:off x="2022163" y="4077081"/>
            <a:ext cx="268123" cy="26417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tx1"/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2714942" y="4077081"/>
            <a:ext cx="268123" cy="2641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100000">
                <a:schemeClr val="tx1"/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3413561" y="4082139"/>
            <a:ext cx="268123" cy="2641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100000">
                <a:schemeClr val="tx1"/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4107725" y="4079047"/>
            <a:ext cx="268123" cy="2641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100000">
                <a:schemeClr val="tx1"/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4805651" y="4077484"/>
            <a:ext cx="268123" cy="2641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100000">
                <a:schemeClr val="tx1"/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5504205" y="4073156"/>
            <a:ext cx="268123" cy="2641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100000">
                <a:schemeClr val="tx1"/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198332" y="4077081"/>
            <a:ext cx="268123" cy="2641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98000">
                <a:schemeClr val="tx1"/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043116" y="4000972"/>
            <a:ext cx="89320" cy="13507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889609" y="4136047"/>
            <a:ext cx="154617" cy="71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2696780" y="4002138"/>
            <a:ext cx="18889" cy="24386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2652252" y="4240818"/>
            <a:ext cx="66326" cy="15239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311874" y="4103641"/>
            <a:ext cx="138374" cy="20214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453466" y="4299567"/>
            <a:ext cx="18217" cy="154172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弧形 38"/>
          <p:cNvSpPr/>
          <p:nvPr/>
        </p:nvSpPr>
        <p:spPr>
          <a:xfrm rot="16466005">
            <a:off x="1987094" y="4063041"/>
            <a:ext cx="161517" cy="189955"/>
          </a:xfrm>
          <a:prstGeom prst="arc">
            <a:avLst>
              <a:gd name="adj1" fmla="val 16585714"/>
              <a:gd name="adj2" fmla="val 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/>
          <p:nvPr/>
        </p:nvSpPr>
        <p:spPr>
          <a:xfrm rot="13741767">
            <a:off x="2674936" y="4135889"/>
            <a:ext cx="187329" cy="188252"/>
          </a:xfrm>
          <a:prstGeom prst="arc">
            <a:avLst>
              <a:gd name="adj1" fmla="val 16585714"/>
              <a:gd name="adj2" fmla="val 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弧形 53"/>
          <p:cNvSpPr/>
          <p:nvPr/>
        </p:nvSpPr>
        <p:spPr>
          <a:xfrm rot="11539914">
            <a:off x="3410881" y="4178327"/>
            <a:ext cx="161517" cy="189955"/>
          </a:xfrm>
          <a:prstGeom prst="arc">
            <a:avLst>
              <a:gd name="adj1" fmla="val 16585714"/>
              <a:gd name="adj2" fmla="val 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 flipH="1" flipV="1">
            <a:off x="4181333" y="4334470"/>
            <a:ext cx="64378" cy="21699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4037786" y="4215793"/>
            <a:ext cx="144273" cy="1208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4724810" y="4143145"/>
            <a:ext cx="116270" cy="162524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4842238" y="4303118"/>
            <a:ext cx="17945" cy="15417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5392845" y="4224407"/>
            <a:ext cx="112784" cy="124702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5501825" y="4035003"/>
            <a:ext cx="1740" cy="19340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6224714" y="4004023"/>
            <a:ext cx="147537" cy="118752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008166" y="4054904"/>
            <a:ext cx="230048" cy="6195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弧形 74"/>
          <p:cNvSpPr/>
          <p:nvPr/>
        </p:nvSpPr>
        <p:spPr>
          <a:xfrm rot="10996946">
            <a:off x="4132765" y="4198790"/>
            <a:ext cx="161517" cy="189955"/>
          </a:xfrm>
          <a:prstGeom prst="arc">
            <a:avLst>
              <a:gd name="adj1" fmla="val 16585714"/>
              <a:gd name="adj2" fmla="val 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弧形 75"/>
          <p:cNvSpPr/>
          <p:nvPr/>
        </p:nvSpPr>
        <p:spPr>
          <a:xfrm rot="11487945">
            <a:off x="4793375" y="4158018"/>
            <a:ext cx="161517" cy="189955"/>
          </a:xfrm>
          <a:prstGeom prst="arc">
            <a:avLst>
              <a:gd name="adj1" fmla="val 16585714"/>
              <a:gd name="adj2" fmla="val 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弧形 76"/>
          <p:cNvSpPr/>
          <p:nvPr/>
        </p:nvSpPr>
        <p:spPr>
          <a:xfrm rot="13995160">
            <a:off x="5469062" y="4116155"/>
            <a:ext cx="161517" cy="189955"/>
          </a:xfrm>
          <a:prstGeom prst="arc">
            <a:avLst>
              <a:gd name="adj1" fmla="val 16585714"/>
              <a:gd name="adj2" fmla="val 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弧形 77"/>
          <p:cNvSpPr/>
          <p:nvPr/>
        </p:nvSpPr>
        <p:spPr>
          <a:xfrm rot="17974714">
            <a:off x="6165328" y="4056862"/>
            <a:ext cx="165697" cy="196758"/>
          </a:xfrm>
          <a:prstGeom prst="arc">
            <a:avLst>
              <a:gd name="adj1" fmla="val 16585714"/>
              <a:gd name="adj2" fmla="val 0"/>
            </a:avLst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733540" y="3842230"/>
            <a:ext cx="228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i="1" baseline="0" dirty="0" smtClean="0">
                <a:solidFill>
                  <a:srgbClr val="FFFF00"/>
                </a:solidFill>
                <a:latin typeface="Symbol" panose="05050102010706020507" pitchFamily="18" charset="2"/>
              </a:rPr>
              <a:t>a</a:t>
            </a:r>
            <a:endParaRPr lang="zh-CN" altLang="en-US" sz="1000" b="1" i="1" baseline="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567605" y="4196912"/>
            <a:ext cx="260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i="1" baseline="0" dirty="0" smtClean="0">
                <a:solidFill>
                  <a:srgbClr val="FFFF00"/>
                </a:solidFill>
                <a:latin typeface="Symbol" panose="05050102010706020507" pitchFamily="18" charset="2"/>
              </a:rPr>
              <a:t>b</a:t>
            </a:r>
            <a:endParaRPr lang="zh-CN" altLang="en-US" sz="1000" b="1" i="1" baseline="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252193" y="4058966"/>
            <a:ext cx="260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i="1" baseline="0" dirty="0" smtClean="0">
                <a:solidFill>
                  <a:srgbClr val="FFFF00"/>
                </a:solidFill>
                <a:latin typeface="Symbol" panose="05050102010706020507" pitchFamily="18" charset="2"/>
              </a:rPr>
              <a:t>b</a:t>
            </a:r>
            <a:endParaRPr lang="zh-CN" altLang="en-US" sz="1000" b="1" i="1" baseline="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60145" y="3866268"/>
            <a:ext cx="260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i="1" baseline="0" dirty="0" smtClean="0">
                <a:solidFill>
                  <a:srgbClr val="FFFF00"/>
                </a:solidFill>
                <a:latin typeface="Symbol" panose="05050102010706020507" pitchFamily="18" charset="2"/>
              </a:rPr>
              <a:t>b</a:t>
            </a:r>
            <a:endParaRPr lang="zh-CN" altLang="en-US" sz="1000" b="1" i="1" baseline="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476200" y="4077081"/>
            <a:ext cx="228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i="1" baseline="0" dirty="0" smtClean="0">
                <a:solidFill>
                  <a:srgbClr val="FFFF00"/>
                </a:solidFill>
                <a:latin typeface="Symbol" panose="05050102010706020507" pitchFamily="18" charset="2"/>
              </a:rPr>
              <a:t>a</a:t>
            </a:r>
            <a:endParaRPr lang="zh-CN" altLang="en-US" sz="1000" b="1" i="1" baseline="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84314" y="4196747"/>
            <a:ext cx="228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i="1" baseline="0" dirty="0" smtClean="0">
                <a:solidFill>
                  <a:srgbClr val="FFFF00"/>
                </a:solidFill>
                <a:latin typeface="Symbol" panose="05050102010706020507" pitchFamily="18" charset="2"/>
              </a:rPr>
              <a:t>a</a:t>
            </a:r>
            <a:endParaRPr lang="zh-CN" altLang="en-US" sz="1000" b="1" i="1" baseline="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936044" y="4239020"/>
            <a:ext cx="228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i="1" baseline="0" dirty="0" smtClean="0">
                <a:solidFill>
                  <a:srgbClr val="FFFF00"/>
                </a:solidFill>
                <a:latin typeface="Symbol" panose="05050102010706020507" pitchFamily="18" charset="2"/>
              </a:rPr>
              <a:t>a</a:t>
            </a:r>
            <a:endParaRPr lang="zh-CN" altLang="en-US" sz="1000" b="1" i="1" baseline="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sp>
        <p:nvSpPr>
          <p:cNvPr id="64" name="右箭头 63"/>
          <p:cNvSpPr/>
          <p:nvPr/>
        </p:nvSpPr>
        <p:spPr>
          <a:xfrm>
            <a:off x="1828872" y="3532369"/>
            <a:ext cx="2400112" cy="201423"/>
          </a:xfrm>
          <a:prstGeom prst="rightArrow">
            <a:avLst/>
          </a:prstGeom>
          <a:gradFill flip="none" rotWithShape="1">
            <a:gsLst>
              <a:gs pos="0">
                <a:srgbClr val="050EBB">
                  <a:tint val="66000"/>
                  <a:satMod val="160000"/>
                </a:srgbClr>
              </a:gs>
              <a:gs pos="50000">
                <a:srgbClr val="050EBB">
                  <a:tint val="44500"/>
                  <a:satMod val="160000"/>
                </a:srgbClr>
              </a:gs>
              <a:gs pos="100000">
                <a:srgbClr val="050EBB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右箭头 86"/>
          <p:cNvSpPr/>
          <p:nvPr/>
        </p:nvSpPr>
        <p:spPr>
          <a:xfrm>
            <a:off x="4259923" y="3535287"/>
            <a:ext cx="2400112" cy="196237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522115" y="3484868"/>
            <a:ext cx="98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</a:t>
            </a:r>
            <a:endParaRPr lang="zh-CN" alt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134177" y="3488277"/>
            <a:ext cx="98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Recoiling</a:t>
            </a:r>
            <a:endParaRPr lang="zh-CN" alt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131194" y="3955186"/>
            <a:ext cx="62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aseline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collision</a:t>
            </a:r>
            <a:endParaRPr lang="zh-CN" altLang="en-US" sz="1000" baseline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61855" y="2991757"/>
            <a:ext cx="11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measurement</a:t>
            </a:r>
            <a:endParaRPr lang="zh-CN" altLang="en-US" sz="10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7333" y="2824609"/>
            <a:ext cx="45719" cy="395048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839769" y="2828760"/>
            <a:ext cx="45719" cy="395048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3547689" y="2826496"/>
            <a:ext cx="45719" cy="395048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4236899" y="2826496"/>
            <a:ext cx="45719" cy="395048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915710" y="2826931"/>
            <a:ext cx="45719" cy="395048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5623630" y="2828818"/>
            <a:ext cx="45719" cy="395048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6312840" y="2828818"/>
            <a:ext cx="45719" cy="395048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/>
          <p:cNvCxnSpPr/>
          <p:nvPr/>
        </p:nvCxnSpPr>
        <p:spPr>
          <a:xfrm>
            <a:off x="2016378" y="3114539"/>
            <a:ext cx="69232" cy="1626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V="1">
            <a:off x="2079354" y="3272881"/>
            <a:ext cx="2464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692724" y="3114539"/>
            <a:ext cx="69232" cy="1626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V="1">
            <a:off x="2752564" y="3272887"/>
            <a:ext cx="2464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3387936" y="3102202"/>
            <a:ext cx="75772" cy="17216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V="1">
            <a:off x="3459862" y="3270713"/>
            <a:ext cx="2464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4043887" y="3080996"/>
            <a:ext cx="99761" cy="1966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4135798" y="3272881"/>
            <a:ext cx="2464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4780805" y="3067352"/>
            <a:ext cx="61433" cy="2031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V="1">
            <a:off x="4774140" y="3266994"/>
            <a:ext cx="2464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H="1">
            <a:off x="5457368" y="3117508"/>
            <a:ext cx="277718" cy="1577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5459589" y="3270428"/>
            <a:ext cx="2464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H="1">
            <a:off x="6187792" y="3095803"/>
            <a:ext cx="232262" cy="1828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199748" y="3273953"/>
            <a:ext cx="2464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2013513" y="3035531"/>
            <a:ext cx="20232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b="1" i="1" baseline="0" dirty="0" smtClean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endParaRPr lang="zh-CN" altLang="en-US" sz="1000" b="1" i="1" baseline="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616138" y="3032412"/>
            <a:ext cx="26065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b="1" i="1" baseline="0" dirty="0" smtClean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endParaRPr lang="zh-CN" altLang="en-US" sz="1000" b="1" i="1" baseline="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27" name="弧形 126"/>
          <p:cNvSpPr/>
          <p:nvPr/>
        </p:nvSpPr>
        <p:spPr>
          <a:xfrm rot="19646455">
            <a:off x="2019929" y="3209749"/>
            <a:ext cx="161517" cy="189955"/>
          </a:xfrm>
          <a:prstGeom prst="arc">
            <a:avLst>
              <a:gd name="adj1" fmla="val 16585714"/>
              <a:gd name="adj2" fmla="val 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弧形 127"/>
          <p:cNvSpPr/>
          <p:nvPr/>
        </p:nvSpPr>
        <p:spPr>
          <a:xfrm rot="19646455">
            <a:off x="2687578" y="3215226"/>
            <a:ext cx="161517" cy="189955"/>
          </a:xfrm>
          <a:prstGeom prst="arc">
            <a:avLst>
              <a:gd name="adj1" fmla="val 16585714"/>
              <a:gd name="adj2" fmla="val 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弧形 128"/>
          <p:cNvSpPr/>
          <p:nvPr/>
        </p:nvSpPr>
        <p:spPr>
          <a:xfrm rot="20092747">
            <a:off x="3377983" y="3210792"/>
            <a:ext cx="161517" cy="189955"/>
          </a:xfrm>
          <a:prstGeom prst="arc">
            <a:avLst>
              <a:gd name="adj1" fmla="val 16585714"/>
              <a:gd name="adj2" fmla="val 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弧形 129"/>
          <p:cNvSpPr/>
          <p:nvPr/>
        </p:nvSpPr>
        <p:spPr>
          <a:xfrm rot="20092747">
            <a:off x="4059818" y="3207694"/>
            <a:ext cx="161517" cy="189955"/>
          </a:xfrm>
          <a:prstGeom prst="arc">
            <a:avLst>
              <a:gd name="adj1" fmla="val 16585714"/>
              <a:gd name="adj2" fmla="val 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2698600" y="3038005"/>
            <a:ext cx="2071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b="1" i="1" baseline="0" dirty="0" smtClean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endParaRPr lang="zh-CN" altLang="en-US" sz="1000" b="1" i="1" baseline="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3443726" y="3029788"/>
            <a:ext cx="22859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b="1" i="1" baseline="0" dirty="0" smtClean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endParaRPr lang="zh-CN" altLang="en-US" sz="1000" b="1" i="1" baseline="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050537" y="3023857"/>
            <a:ext cx="22859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b="1" i="1" baseline="0" dirty="0" smtClean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endParaRPr lang="zh-CN" altLang="en-US" sz="1000" b="1" i="1" baseline="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34" name="弧形 133"/>
          <p:cNvSpPr/>
          <p:nvPr/>
        </p:nvSpPr>
        <p:spPr>
          <a:xfrm rot="21299114">
            <a:off x="4730515" y="3174051"/>
            <a:ext cx="158711" cy="190272"/>
          </a:xfrm>
          <a:prstGeom prst="arc">
            <a:avLst>
              <a:gd name="adj1" fmla="val 16585714"/>
              <a:gd name="adj2" fmla="val 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弧形 134"/>
          <p:cNvSpPr/>
          <p:nvPr/>
        </p:nvSpPr>
        <p:spPr>
          <a:xfrm rot="21299114">
            <a:off x="5518459" y="3202835"/>
            <a:ext cx="95729" cy="157835"/>
          </a:xfrm>
          <a:prstGeom prst="arc">
            <a:avLst>
              <a:gd name="adj1" fmla="val 16585714"/>
              <a:gd name="adj2" fmla="val 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弧形 135"/>
          <p:cNvSpPr/>
          <p:nvPr/>
        </p:nvSpPr>
        <p:spPr>
          <a:xfrm rot="21299114">
            <a:off x="6252103" y="3195361"/>
            <a:ext cx="95729" cy="157835"/>
          </a:xfrm>
          <a:prstGeom prst="arc">
            <a:avLst>
              <a:gd name="adj1" fmla="val 16585714"/>
              <a:gd name="adj2" fmla="val 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/>
          <p:cNvSpPr txBox="1"/>
          <p:nvPr/>
        </p:nvSpPr>
        <p:spPr>
          <a:xfrm>
            <a:off x="5400029" y="3024073"/>
            <a:ext cx="26065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b="1" i="1" baseline="0" dirty="0" smtClean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endParaRPr lang="zh-CN" altLang="en-US" sz="1000" b="1" i="1" baseline="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085812" y="3033359"/>
            <a:ext cx="26065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b="1" i="1" baseline="0" dirty="0" smtClean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endParaRPr lang="zh-CN" altLang="en-US" sz="1000" b="1" i="1" baseline="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087994" y="2825324"/>
            <a:ext cx="741895" cy="6967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171441" y="2852351"/>
            <a:ext cx="1" cy="18000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2864817" y="2861430"/>
            <a:ext cx="1" cy="18000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3570547" y="2855531"/>
            <a:ext cx="1" cy="18000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4259757" y="2857226"/>
            <a:ext cx="1" cy="18000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4937274" y="2887450"/>
            <a:ext cx="1" cy="180000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5646488" y="2888232"/>
            <a:ext cx="1" cy="180000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6335698" y="2883158"/>
            <a:ext cx="1" cy="180000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2155582" y="3820972"/>
            <a:ext cx="1" cy="180000"/>
          </a:xfrm>
          <a:prstGeom prst="straightConnector1">
            <a:avLst/>
          </a:prstGeom>
          <a:ln w="15875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2852997" y="3841290"/>
            <a:ext cx="1" cy="180000"/>
          </a:xfrm>
          <a:prstGeom prst="straightConnector1">
            <a:avLst/>
          </a:prstGeom>
          <a:ln w="15875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3547158" y="3823971"/>
            <a:ext cx="1" cy="180000"/>
          </a:xfrm>
          <a:prstGeom prst="straightConnector1">
            <a:avLst/>
          </a:prstGeom>
          <a:ln w="15875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4241538" y="3823971"/>
            <a:ext cx="1" cy="180000"/>
          </a:xfrm>
          <a:prstGeom prst="straightConnector1">
            <a:avLst/>
          </a:prstGeom>
          <a:ln w="15875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4937400" y="3825996"/>
            <a:ext cx="1" cy="180000"/>
          </a:xfrm>
          <a:prstGeom prst="straightConnector1">
            <a:avLst/>
          </a:prstGeom>
          <a:ln w="15875">
            <a:solidFill>
              <a:schemeClr val="bg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643108" y="3830147"/>
            <a:ext cx="1" cy="180000"/>
          </a:xfrm>
          <a:prstGeom prst="straightConnector1">
            <a:avLst/>
          </a:prstGeom>
          <a:ln w="15875">
            <a:solidFill>
              <a:schemeClr val="bg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6328889" y="3827438"/>
            <a:ext cx="1" cy="180000"/>
          </a:xfrm>
          <a:prstGeom prst="straightConnector1">
            <a:avLst/>
          </a:prstGeom>
          <a:ln w="15875">
            <a:solidFill>
              <a:schemeClr val="bg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0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600278" y="1524050"/>
          <a:ext cx="4144010" cy="334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直角三角形 11"/>
          <p:cNvSpPr/>
          <p:nvPr/>
        </p:nvSpPr>
        <p:spPr>
          <a:xfrm>
            <a:off x="3656630" y="3205590"/>
            <a:ext cx="1517650" cy="1022350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>
            <a:off x="1883544" y="2222575"/>
            <a:ext cx="1771642" cy="1173333"/>
          </a:xfrm>
          <a:prstGeom prst="rtTriangl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95140" y="3395908"/>
            <a:ext cx="1760046" cy="95839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094287">
            <a:off x="1541793" y="2971968"/>
            <a:ext cx="4137092" cy="14021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/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56630" y="4227940"/>
            <a:ext cx="1540510" cy="127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5" name="文本框 1084"/>
          <p:cNvSpPr txBox="1">
            <a:spLocks noChangeArrowheads="1"/>
          </p:cNvSpPr>
          <p:nvPr/>
        </p:nvSpPr>
        <p:spPr bwMode="auto">
          <a:xfrm>
            <a:off x="3772422" y="3689426"/>
            <a:ext cx="650875" cy="16033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完整附着区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文本框 1085"/>
          <p:cNvSpPr txBox="1">
            <a:spLocks noChangeArrowheads="1"/>
          </p:cNvSpPr>
          <p:nvPr/>
        </p:nvSpPr>
        <p:spPr bwMode="auto">
          <a:xfrm>
            <a:off x="2256359" y="3179838"/>
            <a:ext cx="409575" cy="17145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反弹区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7" name="文本框 1086"/>
          <p:cNvSpPr txBox="1">
            <a:spLocks noChangeArrowheads="1"/>
          </p:cNvSpPr>
          <p:nvPr/>
        </p:nvSpPr>
        <p:spPr bwMode="auto">
          <a:xfrm rot="2056884">
            <a:off x="2813293" y="2565234"/>
            <a:ext cx="431800" cy="1762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过渡区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文本框 1087"/>
          <p:cNvSpPr txBox="1">
            <a:spLocks noChangeArrowheads="1"/>
          </p:cNvSpPr>
          <p:nvPr/>
        </p:nvSpPr>
        <p:spPr bwMode="auto">
          <a:xfrm>
            <a:off x="4278834" y="2049538"/>
            <a:ext cx="679450" cy="1746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E8800E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膜状破裂区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E8800E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84110" y="4356210"/>
            <a:ext cx="97790" cy="45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pic>
        <p:nvPicPr>
          <p:cNvPr id="2080" name="图片 5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9" t="3687" r="1767" b="4289"/>
          <a:stretch>
            <a:fillRect/>
          </a:stretch>
        </p:blipFill>
        <p:spPr bwMode="auto">
          <a:xfrm>
            <a:off x="4243909" y="2238451"/>
            <a:ext cx="387350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图片 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7492"/>
          <a:stretch>
            <a:fillRect/>
          </a:stretch>
        </p:blipFill>
        <p:spPr bwMode="auto">
          <a:xfrm>
            <a:off x="2438456" y="3371926"/>
            <a:ext cx="358775" cy="43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" name="图片 6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49"/>
          <a:stretch>
            <a:fillRect/>
          </a:stretch>
        </p:blipFill>
        <p:spPr bwMode="auto">
          <a:xfrm>
            <a:off x="4114812" y="3864051"/>
            <a:ext cx="3587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直接箭头连接符 39"/>
          <p:cNvCxnSpPr/>
          <p:nvPr/>
        </p:nvCxnSpPr>
        <p:spPr>
          <a:xfrm flipV="1">
            <a:off x="3064175" y="2301350"/>
            <a:ext cx="193040" cy="26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81" name="图片 513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4" b="19513"/>
          <a:stretch>
            <a:fillRect/>
          </a:stretch>
        </p:blipFill>
        <p:spPr bwMode="auto">
          <a:xfrm>
            <a:off x="4628084" y="2232101"/>
            <a:ext cx="358775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图片 514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84" y="1859038"/>
            <a:ext cx="34607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图片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959" y="3870401"/>
            <a:ext cx="3429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图片 5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69"/>
          <a:stretch>
            <a:fillRect/>
          </a:stretch>
        </p:blipFill>
        <p:spPr bwMode="auto">
          <a:xfrm>
            <a:off x="3259659" y="1859038"/>
            <a:ext cx="363538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4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2092350">
            <a:off x="1771900" y="2627008"/>
            <a:ext cx="2016051" cy="13747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/>
          <a:lstStyle/>
          <a:p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863729">
            <a:off x="3604369" y="3219144"/>
            <a:ext cx="97543" cy="161940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0"/>
          <a:srcRect l="26592" r="26626"/>
          <a:stretch>
            <a:fillRect/>
          </a:stretch>
        </p:blipFill>
        <p:spPr>
          <a:xfrm>
            <a:off x="2133664" y="3371926"/>
            <a:ext cx="304791" cy="43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425376" y="334423"/>
          <a:ext cx="6293248" cy="6189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425376" y="334423"/>
          <a:ext cx="6118346" cy="507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1828872" y="914466"/>
            <a:ext cx="3886098" cy="2590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981268" y="762070"/>
            <a:ext cx="3581306" cy="26669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57466" y="685872"/>
            <a:ext cx="3505108" cy="2743128"/>
          </a:xfrm>
          <a:prstGeom prst="line">
            <a:avLst/>
          </a:prstGeom>
          <a:ln w="19050">
            <a:solidFill>
              <a:srgbClr val="F0851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828872" y="1600248"/>
            <a:ext cx="3733702" cy="1828752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905070" y="1752644"/>
            <a:ext cx="3581306" cy="1676356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866971" y="2057436"/>
            <a:ext cx="3771801" cy="1447762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5562574" y="3429000"/>
            <a:ext cx="1828752" cy="129536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486376" y="3429000"/>
            <a:ext cx="1904950" cy="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324554" y="3048010"/>
            <a:ext cx="304792" cy="22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332120" y="3543298"/>
            <a:ext cx="304792" cy="22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>
            <a:off x="1905211" y="2095535"/>
            <a:ext cx="3695462" cy="1409663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>
            <a:off x="5638772" y="3505197"/>
            <a:ext cx="1523961" cy="1066773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05070" y="3505197"/>
            <a:ext cx="3733702" cy="144776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638772" y="4571969"/>
            <a:ext cx="1523961" cy="38099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直角三角形 44"/>
          <p:cNvSpPr/>
          <p:nvPr/>
        </p:nvSpPr>
        <p:spPr>
          <a:xfrm rot="10800000">
            <a:off x="2065077" y="659267"/>
            <a:ext cx="3535596" cy="2769731"/>
          </a:xfrm>
          <a:prstGeom prst="rtTriangle">
            <a:avLst/>
          </a:prstGeom>
          <a:solidFill>
            <a:srgbClr val="E8800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600673" y="647773"/>
            <a:ext cx="1546788" cy="2769731"/>
          </a:xfrm>
          <a:prstGeom prst="rect">
            <a:avLst/>
          </a:prstGeom>
          <a:solidFill>
            <a:srgbClr val="F0851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1087"/>
          <p:cNvSpPr txBox="1">
            <a:spLocks noChangeArrowheads="1"/>
          </p:cNvSpPr>
          <p:nvPr/>
        </p:nvSpPr>
        <p:spPr bwMode="auto">
          <a:xfrm>
            <a:off x="5307753" y="1265020"/>
            <a:ext cx="851612" cy="172686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E8800E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膜状破裂区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rgbClr val="E8800E"/>
              </a:solidFill>
              <a:effectLst/>
            </a:endParaRPr>
          </a:p>
        </p:txBody>
      </p:sp>
      <p:pic>
        <p:nvPicPr>
          <p:cNvPr id="48" name="图片 5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9" t="3687" r="1767" b="4289"/>
          <a:stretch>
            <a:fillRect/>
          </a:stretch>
        </p:blipFill>
        <p:spPr bwMode="auto">
          <a:xfrm>
            <a:off x="5181584" y="1473040"/>
            <a:ext cx="52915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图片 51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4" b="19513"/>
          <a:stretch>
            <a:fillRect/>
          </a:stretch>
        </p:blipFill>
        <p:spPr bwMode="auto">
          <a:xfrm>
            <a:off x="5710742" y="1462503"/>
            <a:ext cx="49812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1084"/>
          <p:cNvSpPr txBox="1">
            <a:spLocks noChangeArrowheads="1"/>
          </p:cNvSpPr>
          <p:nvPr/>
        </p:nvSpPr>
        <p:spPr bwMode="auto">
          <a:xfrm>
            <a:off x="3626582" y="3600871"/>
            <a:ext cx="1405435" cy="12056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完整附着区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charset="0"/>
                <a:cs typeface="Arial" panose="020B0604020202020204" pitchFamily="34" charset="0"/>
              </a:rPr>
              <a:t>与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反弹区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</a:endParaRPr>
          </a:p>
        </p:txBody>
      </p:sp>
      <p:pic>
        <p:nvPicPr>
          <p:cNvPr id="51" name="图片 6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49"/>
          <a:stretch>
            <a:fillRect/>
          </a:stretch>
        </p:blipFill>
        <p:spPr bwMode="auto">
          <a:xfrm>
            <a:off x="3907366" y="3880440"/>
            <a:ext cx="442174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05" y="3876879"/>
            <a:ext cx="428824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直角三角形 52"/>
          <p:cNvSpPr/>
          <p:nvPr/>
        </p:nvSpPr>
        <p:spPr>
          <a:xfrm rot="10800000">
            <a:off x="5596202" y="3455602"/>
            <a:ext cx="1566530" cy="1078265"/>
          </a:xfrm>
          <a:prstGeom prst="rtTriangl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1087"/>
          <p:cNvSpPr txBox="1">
            <a:spLocks noChangeArrowheads="1"/>
          </p:cNvSpPr>
          <p:nvPr/>
        </p:nvSpPr>
        <p:spPr bwMode="auto">
          <a:xfrm>
            <a:off x="6098565" y="3529006"/>
            <a:ext cx="679450" cy="1746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baseline="0" dirty="0">
                <a:latin typeface="Calibri" panose="020F0502020204030204" charset="0"/>
                <a:cs typeface="Arial" panose="020B0604020202020204" pitchFamily="34" charset="0"/>
              </a:rPr>
              <a:t>过渡区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8" name="图片 4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7492"/>
          <a:stretch>
            <a:fillRect/>
          </a:stretch>
        </p:blipFill>
        <p:spPr bwMode="auto">
          <a:xfrm>
            <a:off x="5034471" y="3879795"/>
            <a:ext cx="44378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直角三角形 58"/>
          <p:cNvSpPr/>
          <p:nvPr/>
        </p:nvSpPr>
        <p:spPr>
          <a:xfrm rot="7728031">
            <a:off x="3103021" y="918268"/>
            <a:ext cx="1228598" cy="3741340"/>
          </a:xfrm>
          <a:prstGeom prst="rtTriangl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直角三角形 59"/>
          <p:cNvSpPr/>
          <p:nvPr/>
        </p:nvSpPr>
        <p:spPr>
          <a:xfrm rot="13132107">
            <a:off x="1503081" y="746577"/>
            <a:ext cx="880177" cy="1135608"/>
          </a:xfrm>
          <a:prstGeom prst="rtTriangl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1087"/>
          <p:cNvSpPr txBox="1">
            <a:spLocks noChangeArrowheads="1"/>
          </p:cNvSpPr>
          <p:nvPr/>
        </p:nvSpPr>
        <p:spPr bwMode="auto">
          <a:xfrm rot="1412854">
            <a:off x="2302410" y="2159846"/>
            <a:ext cx="679450" cy="1746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baseline="0" dirty="0">
                <a:latin typeface="Calibri" panose="020F0502020204030204" charset="0"/>
                <a:cs typeface="Arial" panose="020B0604020202020204" pitchFamily="34" charset="0"/>
              </a:rPr>
              <a:t>过渡区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28872" y="533476"/>
            <a:ext cx="380990" cy="125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430125" y="813470"/>
            <a:ext cx="479694" cy="1295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8"/>
          <a:srcRect l="26753"/>
          <a:stretch>
            <a:fillRect/>
          </a:stretch>
        </p:blipFill>
        <p:spPr>
          <a:xfrm>
            <a:off x="4648198" y="3885369"/>
            <a:ext cx="391906" cy="5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425376" y="334423"/>
          <a:ext cx="6118346" cy="507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1828872" y="914466"/>
            <a:ext cx="3886098" cy="2590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981268" y="762070"/>
            <a:ext cx="3581306" cy="26669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57466" y="685872"/>
            <a:ext cx="3505108" cy="2743128"/>
          </a:xfrm>
          <a:prstGeom prst="line">
            <a:avLst/>
          </a:prstGeom>
          <a:ln w="19050">
            <a:solidFill>
              <a:srgbClr val="F0851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828872" y="1600248"/>
            <a:ext cx="3733702" cy="1828752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905070" y="1752644"/>
            <a:ext cx="3581306" cy="1676356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866971" y="2057436"/>
            <a:ext cx="3771801" cy="1447762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5562574" y="3429000"/>
            <a:ext cx="1828752" cy="1295366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486376" y="3429000"/>
            <a:ext cx="1904950" cy="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324554" y="3048010"/>
            <a:ext cx="304792" cy="22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332120" y="3543298"/>
            <a:ext cx="304792" cy="22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>
            <a:off x="1905211" y="2095535"/>
            <a:ext cx="3695462" cy="1409663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>
            <a:off x="5638772" y="3505197"/>
            <a:ext cx="1523961" cy="1066773"/>
          </a:xfrm>
          <a:prstGeom prst="rt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05070" y="3505197"/>
            <a:ext cx="3733702" cy="144776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638772" y="4571969"/>
            <a:ext cx="1523961" cy="38099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直角三角形 44"/>
          <p:cNvSpPr/>
          <p:nvPr/>
        </p:nvSpPr>
        <p:spPr>
          <a:xfrm rot="10800000">
            <a:off x="2065077" y="659267"/>
            <a:ext cx="3535596" cy="2769731"/>
          </a:xfrm>
          <a:prstGeom prst="rtTriangl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600673" y="647773"/>
            <a:ext cx="1546788" cy="2769731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1087"/>
          <p:cNvSpPr txBox="1">
            <a:spLocks noChangeArrowheads="1"/>
          </p:cNvSpPr>
          <p:nvPr/>
        </p:nvSpPr>
        <p:spPr bwMode="auto">
          <a:xfrm>
            <a:off x="5307753" y="1265020"/>
            <a:ext cx="851612" cy="172686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E8800E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膜状破裂区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rgbClr val="E8800E"/>
              </a:solidFill>
              <a:effectLst/>
            </a:endParaRPr>
          </a:p>
        </p:txBody>
      </p:sp>
      <p:pic>
        <p:nvPicPr>
          <p:cNvPr id="48" name="图片 5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9" t="3687" r="1767" b="4289"/>
          <a:stretch>
            <a:fillRect/>
          </a:stretch>
        </p:blipFill>
        <p:spPr bwMode="auto">
          <a:xfrm>
            <a:off x="5181584" y="1473040"/>
            <a:ext cx="52915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图片 51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4" b="19513"/>
          <a:stretch>
            <a:fillRect/>
          </a:stretch>
        </p:blipFill>
        <p:spPr bwMode="auto">
          <a:xfrm>
            <a:off x="5710742" y="1462503"/>
            <a:ext cx="49812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1084"/>
          <p:cNvSpPr txBox="1">
            <a:spLocks noChangeArrowheads="1"/>
          </p:cNvSpPr>
          <p:nvPr/>
        </p:nvSpPr>
        <p:spPr bwMode="auto">
          <a:xfrm>
            <a:off x="3626582" y="3600871"/>
            <a:ext cx="1405435" cy="12056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完整附着区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charset="0"/>
                <a:cs typeface="Arial" panose="020B0604020202020204" pitchFamily="34" charset="0"/>
              </a:rPr>
              <a:t>与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alibri" panose="020F0502020204030204" charset="0"/>
                <a:cs typeface="Arial" panose="020B0604020202020204" pitchFamily="34" charset="0"/>
              </a:rPr>
              <a:t>反弹区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</a:endParaRPr>
          </a:p>
        </p:txBody>
      </p:sp>
      <p:pic>
        <p:nvPicPr>
          <p:cNvPr id="51" name="图片 6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49"/>
          <a:stretch>
            <a:fillRect/>
          </a:stretch>
        </p:blipFill>
        <p:spPr bwMode="auto">
          <a:xfrm>
            <a:off x="3907366" y="3880440"/>
            <a:ext cx="442174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05" y="3876879"/>
            <a:ext cx="428824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直角三角形 52"/>
          <p:cNvSpPr/>
          <p:nvPr/>
        </p:nvSpPr>
        <p:spPr>
          <a:xfrm rot="10800000">
            <a:off x="5596202" y="3455602"/>
            <a:ext cx="1566530" cy="1078265"/>
          </a:xfrm>
          <a:prstGeom prst="rtTriangl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1087"/>
          <p:cNvSpPr txBox="1">
            <a:spLocks noChangeArrowheads="1"/>
          </p:cNvSpPr>
          <p:nvPr/>
        </p:nvSpPr>
        <p:spPr bwMode="auto">
          <a:xfrm>
            <a:off x="6098565" y="3529006"/>
            <a:ext cx="679450" cy="1746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baseline="0" dirty="0">
                <a:latin typeface="Calibri" panose="020F0502020204030204" charset="0"/>
                <a:cs typeface="Arial" panose="020B0604020202020204" pitchFamily="34" charset="0"/>
              </a:rPr>
              <a:t>过渡区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8" name="图片 4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7492"/>
          <a:stretch>
            <a:fillRect/>
          </a:stretch>
        </p:blipFill>
        <p:spPr bwMode="auto">
          <a:xfrm>
            <a:off x="5034471" y="3879795"/>
            <a:ext cx="44378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直角三角形 58"/>
          <p:cNvSpPr/>
          <p:nvPr/>
        </p:nvSpPr>
        <p:spPr>
          <a:xfrm rot="7728031">
            <a:off x="3103021" y="918268"/>
            <a:ext cx="1228598" cy="3741340"/>
          </a:xfrm>
          <a:prstGeom prst="rtTriangl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直角三角形 59"/>
          <p:cNvSpPr/>
          <p:nvPr/>
        </p:nvSpPr>
        <p:spPr>
          <a:xfrm rot="13132107">
            <a:off x="1503081" y="746577"/>
            <a:ext cx="880177" cy="1135608"/>
          </a:xfrm>
          <a:prstGeom prst="rtTriangl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1087"/>
          <p:cNvSpPr txBox="1">
            <a:spLocks noChangeArrowheads="1"/>
          </p:cNvSpPr>
          <p:nvPr/>
        </p:nvSpPr>
        <p:spPr bwMode="auto">
          <a:xfrm rot="1412854">
            <a:off x="2302410" y="2159846"/>
            <a:ext cx="679450" cy="1746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baseline="0" dirty="0">
                <a:latin typeface="Calibri" panose="020F0502020204030204" charset="0"/>
                <a:cs typeface="Arial" panose="020B0604020202020204" pitchFamily="34" charset="0"/>
              </a:rPr>
              <a:t>过渡区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28872" y="533476"/>
            <a:ext cx="380990" cy="125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430125" y="813470"/>
            <a:ext cx="479694" cy="1295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8"/>
          <a:srcRect l="26753"/>
          <a:stretch>
            <a:fillRect/>
          </a:stretch>
        </p:blipFill>
        <p:spPr>
          <a:xfrm>
            <a:off x="4648198" y="3885369"/>
            <a:ext cx="391906" cy="54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IwOWNiZGQwZDA2ZWZkZTc3YTllYWIwYTU3M2M0Mzk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508</Words>
  <Application>Microsoft Office PowerPoint</Application>
  <PresentationFormat>全屏显示(4:3)</PresentationFormat>
  <Paragraphs>158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黑体</vt:lpstr>
      <vt:lpstr>华文新魏</vt:lpstr>
      <vt:lpstr>宋体</vt:lpstr>
      <vt:lpstr>Arial</vt:lpstr>
      <vt:lpstr>Calibri</vt:lpstr>
      <vt:lpstr>Symbol</vt:lpstr>
      <vt:lpstr>Times New Roman</vt:lpstr>
      <vt:lpstr>默认设计模板</vt:lpstr>
      <vt:lpstr>微细液滴与烟/尘颗粒作用的形态学及动力学演变规律</vt:lpstr>
      <vt:lpstr>微细液滴与烟/尘颗粒作用的形态学及动力学演变规律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微细液滴与烟/尘颗粒作用的形态学及动力学演变规律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USTC</dc:creator>
  <cp:lastModifiedBy>PC</cp:lastModifiedBy>
  <cp:revision>384</cp:revision>
  <dcterms:created xsi:type="dcterms:W3CDTF">2020-05-12T02:52:00Z</dcterms:created>
  <dcterms:modified xsi:type="dcterms:W3CDTF">2023-09-01T13:17:16Z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2052-11.1.0.12598</vt:lpwstr>
  </property>
  <property fmtid="{D5CDD505-2E9C-101B-9397-08002B2CF9AE}" pid="4" name="ICV">
    <vt:lpwstr>FFE937A375F14848B2C92BFA1EBA5191</vt:lpwstr>
  </property>
</Properties>
</file>