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1" r:id="rId3"/>
    <p:sldId id="276" r:id="rId4"/>
    <p:sldId id="277" r:id="rId5"/>
    <p:sldId id="283" r:id="rId6"/>
    <p:sldId id="284" r:id="rId7"/>
    <p:sldId id="285" r:id="rId8"/>
    <p:sldId id="286" r:id="rId9"/>
    <p:sldId id="287" r:id="rId10"/>
    <p:sldId id="278" r:id="rId11"/>
    <p:sldId id="279" r:id="rId12"/>
    <p:sldId id="282" r:id="rId13"/>
    <p:sldId id="280" r:id="rId14"/>
    <p:sldId id="281" r:id="rId15"/>
    <p:sldId id="288" r:id="rId16"/>
    <p:sldId id="289" r:id="rId17"/>
    <p:sldId id="290" r:id="rId18"/>
    <p:sldId id="294" r:id="rId19"/>
    <p:sldId id="295" r:id="rId20"/>
    <p:sldId id="296" r:id="rId21"/>
    <p:sldId id="315" r:id="rId22"/>
    <p:sldId id="297" r:id="rId23"/>
    <p:sldId id="313" r:id="rId24"/>
    <p:sldId id="298" r:id="rId25"/>
    <p:sldId id="299" r:id="rId26"/>
    <p:sldId id="300" r:id="rId27"/>
    <p:sldId id="301" r:id="rId28"/>
    <p:sldId id="302" r:id="rId29"/>
    <p:sldId id="303" r:id="rId30"/>
    <p:sldId id="316" r:id="rId31"/>
    <p:sldId id="305" r:id="rId32"/>
    <p:sldId id="317" r:id="rId33"/>
    <p:sldId id="310" r:id="rId34"/>
    <p:sldId id="319" r:id="rId35"/>
    <p:sldId id="311" r:id="rId36"/>
    <p:sldId id="318" r:id="rId37"/>
    <p:sldId id="307" r:id="rId38"/>
    <p:sldId id="308" r:id="rId39"/>
    <p:sldId id="312" r:id="rId40"/>
    <p:sldId id="309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>
      <p:cViewPr varScale="1">
        <p:scale>
          <a:sx n="80" d="100"/>
          <a:sy n="80" d="100"/>
        </p:scale>
        <p:origin x="610" y="4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E3-441B-BDAC-F4298A82D8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17</c:v>
                </c:pt>
                <c:pt idx="2">
                  <c:v>34</c:v>
                </c:pt>
                <c:pt idx="3">
                  <c:v>51</c:v>
                </c:pt>
                <c:pt idx="4">
                  <c:v>68</c:v>
                </c:pt>
                <c:pt idx="5">
                  <c:v>84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E3-441B-BDAC-F4298A82D8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Spend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18</c:v>
                </c:pt>
                <c:pt idx="3">
                  <c:v>35</c:v>
                </c:pt>
                <c:pt idx="4">
                  <c:v>50</c:v>
                </c:pt>
                <c:pt idx="5">
                  <c:v>72</c:v>
                </c:pt>
                <c:pt idx="6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E3-441B-BDAC-F4298A82D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410072"/>
        <c:axId val="246410856"/>
      </c:lineChart>
      <c:catAx>
        <c:axId val="246410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6410856"/>
        <c:crosses val="autoZero"/>
        <c:auto val="1"/>
        <c:lblAlgn val="ctr"/>
        <c:lblOffset val="100"/>
        <c:noMultiLvlLbl val="0"/>
      </c:catAx>
      <c:valAx>
        <c:axId val="246410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64100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047" y="1447800"/>
            <a:ext cx="9753600" cy="3048001"/>
          </a:xfrm>
        </p:spPr>
        <p:txBody>
          <a:bodyPr/>
          <a:lstStyle/>
          <a:p>
            <a:pPr algn="ctr"/>
            <a:r>
              <a:rPr lang="en-US" dirty="0"/>
              <a:t>Rotary </a:t>
            </a:r>
            <a:r>
              <a:rPr lang="en-US"/>
              <a:t>Youth Driver </a:t>
            </a:r>
            <a:r>
              <a:rPr lang="en-US" dirty="0"/>
              <a:t>Awareness Project</a:t>
            </a:r>
            <a:br>
              <a:rPr lang="en-US" dirty="0"/>
            </a:br>
            <a:r>
              <a:rPr lang="en-US" sz="1800" dirty="0"/>
              <a:t>COIT20273: Software Design and 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Members:</a:t>
            </a:r>
          </a:p>
          <a:p>
            <a:r>
              <a:rPr lang="en-US" sz="1800" dirty="0" err="1"/>
              <a:t>Bijay</a:t>
            </a:r>
            <a:r>
              <a:rPr lang="en-US" sz="1800" dirty="0"/>
              <a:t> </a:t>
            </a:r>
            <a:r>
              <a:rPr lang="en-US" sz="1800" dirty="0" err="1"/>
              <a:t>Shahi</a:t>
            </a:r>
            <a:r>
              <a:rPr lang="en-US" sz="1800" dirty="0"/>
              <a:t> (12021856)</a:t>
            </a:r>
          </a:p>
          <a:p>
            <a:r>
              <a:rPr lang="en-US" sz="1800" dirty="0"/>
              <a:t>Keshav Khadka (S0280624)</a:t>
            </a:r>
          </a:p>
          <a:p>
            <a:r>
              <a:rPr lang="en-US" sz="1800" dirty="0"/>
              <a:t>Pratik Shrestha (S0282733)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4724398" cy="4343400"/>
          </a:xfrm>
        </p:spPr>
        <p:txBody>
          <a:bodyPr>
            <a:normAutofit/>
          </a:bodyPr>
          <a:lstStyle/>
          <a:p>
            <a:r>
              <a:rPr lang="en-MY" dirty="0"/>
              <a:t>Administrators should be able to:</a:t>
            </a:r>
            <a:endParaRPr lang="en-US" dirty="0"/>
          </a:p>
          <a:p>
            <a:pPr lvl="1" fontAlgn="base"/>
            <a:r>
              <a:rPr lang="en-MY" dirty="0"/>
              <a:t>Create/read/update/delete quiz questions</a:t>
            </a:r>
            <a:endParaRPr lang="en-US" dirty="0"/>
          </a:p>
          <a:p>
            <a:pPr lvl="1" fontAlgn="base"/>
            <a:r>
              <a:rPr lang="en-MY" dirty="0"/>
              <a:t>Give an explanation on each question as hints</a:t>
            </a:r>
            <a:endParaRPr lang="en-US" dirty="0"/>
          </a:p>
          <a:p>
            <a:pPr lvl="1" fontAlgn="base"/>
            <a:r>
              <a:rPr lang="en-MY" dirty="0"/>
              <a:t>View the report of quizzes undertaken by students</a:t>
            </a:r>
            <a:endParaRPr lang="en-US" dirty="0"/>
          </a:p>
          <a:p>
            <a:pPr lvl="1" fontAlgn="base"/>
            <a:r>
              <a:rPr lang="en-MY" dirty="0"/>
              <a:t>View quiz answers submitted by individual student</a:t>
            </a:r>
            <a:endParaRPr lang="en-US" dirty="0"/>
          </a:p>
          <a:p>
            <a:pPr lvl="1" fontAlgn="base"/>
            <a:r>
              <a:rPr lang="en-MY" dirty="0"/>
              <a:t>Filter quiz results by date, student name and email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0612" y="1828800"/>
            <a:ext cx="47243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Students should be able to:</a:t>
            </a:r>
            <a:endParaRPr lang="en-US" dirty="0"/>
          </a:p>
          <a:p>
            <a:pPr lvl="1" fontAlgn="base"/>
            <a:r>
              <a:rPr lang="en-MY" dirty="0"/>
              <a:t>Attempt quiz questions</a:t>
            </a:r>
          </a:p>
          <a:p>
            <a:pPr lvl="1" fontAlgn="base"/>
            <a:r>
              <a:rPr lang="en-MY" dirty="0"/>
              <a:t>View learning outcome</a:t>
            </a:r>
            <a:endParaRPr lang="en-US" dirty="0"/>
          </a:p>
          <a:p>
            <a:pPr lvl="1" fontAlgn="base"/>
            <a:r>
              <a:rPr lang="en-MY" dirty="0"/>
              <a:t>View the results of their attempts</a:t>
            </a:r>
            <a:endParaRPr lang="en-US" dirty="0"/>
          </a:p>
          <a:p>
            <a:pPr lvl="1" fontAlgn="base"/>
            <a:r>
              <a:rPr lang="en-MY" dirty="0"/>
              <a:t>View the right answers for the questions</a:t>
            </a:r>
            <a:endParaRPr lang="en-US" dirty="0"/>
          </a:p>
          <a:p>
            <a:pPr lvl="1" fontAlgn="base"/>
            <a:r>
              <a:rPr lang="en-MY" dirty="0"/>
              <a:t>View the explanation (hints) of each question provided by administrator</a:t>
            </a:r>
            <a:endParaRPr lang="en-US" dirty="0"/>
          </a:p>
          <a:p>
            <a:pPr lvl="1" fontAlgn="base"/>
            <a:r>
              <a:rPr lang="en-MY" dirty="0"/>
              <a:t>Review their performances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MY" dirty="0"/>
              <a:t>Strong security, authentication and authorisation mechanism.</a:t>
            </a:r>
            <a:endParaRPr lang="en-US" dirty="0"/>
          </a:p>
          <a:p>
            <a:pPr lvl="0" fontAlgn="base"/>
            <a:r>
              <a:rPr lang="en-MY" dirty="0"/>
              <a:t>Database design in third normal form (3NF).</a:t>
            </a:r>
            <a:endParaRPr lang="en-US" dirty="0"/>
          </a:p>
          <a:p>
            <a:pPr lvl="0" fontAlgn="base"/>
            <a:r>
              <a:rPr lang="en-MY" dirty="0"/>
              <a:t>Well documented and indented coding, flexible for enhancement.</a:t>
            </a:r>
            <a:endParaRPr lang="en-US" dirty="0"/>
          </a:p>
          <a:p>
            <a:pPr lvl="0" fontAlgn="base"/>
            <a:r>
              <a:rPr lang="en-MY" dirty="0"/>
              <a:t>Interactive and responsive user interface.</a:t>
            </a:r>
            <a:endParaRPr lang="en-US" dirty="0"/>
          </a:p>
          <a:p>
            <a:pPr lvl="0" fontAlgn="base"/>
            <a:r>
              <a:rPr lang="en-MY" dirty="0"/>
              <a:t>Speed, reliable and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Requirement priority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008883"/>
              </p:ext>
            </p:extLst>
          </p:nvPr>
        </p:nvGraphicFramePr>
        <p:xfrm>
          <a:off x="1217614" y="990601"/>
          <a:ext cx="8381998" cy="566935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712949">
                  <a:extLst>
                    <a:ext uri="{9D8B030D-6E8A-4147-A177-3AD203B41FA5}">
                      <a16:colId xmlns:a16="http://schemas.microsoft.com/office/drawing/2014/main" val="3396813782"/>
                    </a:ext>
                  </a:extLst>
                </a:gridCol>
                <a:gridCol w="1669049">
                  <a:extLst>
                    <a:ext uri="{9D8B030D-6E8A-4147-A177-3AD203B41FA5}">
                      <a16:colId xmlns:a16="http://schemas.microsoft.com/office/drawing/2014/main" val="2445379925"/>
                    </a:ext>
                  </a:extLst>
                </a:gridCol>
              </a:tblGrid>
              <a:tr h="341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Requirement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89036584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Create/read/update/delete quiz questions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959469491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Give an explanation on each question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818677149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report of quizzes undertaken by students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02838917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quiz answers submitted by individual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90828724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Filter quiz results by date, student name and email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268757057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Attempt quiz questions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83725707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results of their attempts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205730340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right answers for the questions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82626276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explanation of each question provided by administrator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436611923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Review their performances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4172068977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Strong security, authentication and authorisation mechanism must be implemented.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563085193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Database design must be in third normal form (3NF).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39106595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Coding must be documented, well indented and flexible for enhancement.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532351769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Interactive and responsive user interfaces must be implemented.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294245755"/>
                  </a:ext>
                </a:extLst>
              </a:tr>
              <a:tr h="36739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System must perform better in all aspects in terms of speed, reliability and availability.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52764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97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286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Use-cases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499" y="914400"/>
            <a:ext cx="5355826" cy="57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Mapping of requirements to use cases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864" y="990600"/>
            <a:ext cx="4991098" cy="57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Software architecture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2" y="990600"/>
            <a:ext cx="10807812" cy="564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MVC Layer 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72" y="1371599"/>
            <a:ext cx="10949482" cy="52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Entity Relationship Diagram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37" y="990600"/>
            <a:ext cx="92011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(Home page)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1" y="1538298"/>
            <a:ext cx="9372601" cy="49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(Personal detail form)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7" y="1143000"/>
            <a:ext cx="10115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5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interactive and informative three-tiered software application that allows the students to take a quiz or a survey on road safety awareness.</a:t>
            </a:r>
          </a:p>
          <a:p>
            <a:r>
              <a:rPr lang="en-US" dirty="0"/>
              <a:t>The system allows students to: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Attempt quiz questions with multiple choices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results of their attempts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right answers for the questions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Review their performances</a:t>
            </a:r>
          </a:p>
          <a:p>
            <a:r>
              <a:rPr lang="en-US" dirty="0"/>
              <a:t>And allows administrator to: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Create/read/update/delete quiz questions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report of quizzes undertaken by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list)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19200"/>
            <a:ext cx="11153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 learning outcome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676400"/>
            <a:ext cx="8701087" cy="48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Questions)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066800"/>
            <a:ext cx="8524875" cy="56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Questions) </a:t>
            </a:r>
            <a:br>
              <a:rPr lang="en-US" sz="3600" dirty="0"/>
            </a:br>
            <a:r>
              <a:rPr lang="en-US" sz="3600" dirty="0"/>
              <a:t>Continued.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395984"/>
            <a:ext cx="8848725" cy="32480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4876800"/>
            <a:ext cx="4114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Answers with result)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778177D-25D2-4FE9-9647-D72812E53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3" y="1495177"/>
            <a:ext cx="5791200" cy="5010646"/>
          </a:xfrm>
        </p:spPr>
      </p:pic>
    </p:spTree>
    <p:extLst>
      <p:ext uri="{BB962C8B-B14F-4D97-AF65-F5344CB8AC3E}">
        <p14:creationId xmlns:p14="http://schemas.microsoft.com/office/powerpoint/2010/main" val="31579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Login form)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FB20B-74ED-4AE4-AE57-8508D0F6E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219200"/>
            <a:ext cx="8991600" cy="53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Dashboard)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05" y="1524000"/>
            <a:ext cx="9828212" cy="40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Create Quiz)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6AC2C-80FE-41AE-94D7-645C3D44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90" y="1371600"/>
            <a:ext cx="8208646" cy="472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Quiz List)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C3EFE9-F518-4B26-8EBD-1B447923D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62" y="1600199"/>
            <a:ext cx="8570902" cy="4800602"/>
          </a:xfrm>
        </p:spPr>
      </p:pic>
    </p:spTree>
    <p:extLst>
      <p:ext uri="{BB962C8B-B14F-4D97-AF65-F5344CB8AC3E}">
        <p14:creationId xmlns:p14="http://schemas.microsoft.com/office/powerpoint/2010/main" val="340656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Create questions list)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792A1C-C7FA-45A8-B312-C940C038B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3" y="1535379"/>
            <a:ext cx="8229600" cy="4930242"/>
          </a:xfrm>
        </p:spPr>
      </p:pic>
    </p:spTree>
    <p:extLst>
      <p:ext uri="{BB962C8B-B14F-4D97-AF65-F5344CB8AC3E}">
        <p14:creationId xmlns:p14="http://schemas.microsoft.com/office/powerpoint/2010/main" val="28557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Project Constraints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8890391"/>
              </p:ext>
            </p:extLst>
          </p:nvPr>
        </p:nvGraphicFramePr>
        <p:xfrm>
          <a:off x="6704012" y="1807191"/>
          <a:ext cx="3690388" cy="2400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1275747400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Scope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Enhance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Accept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17614" y="1807191"/>
            <a:ext cx="5410198" cy="4343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Scope</a:t>
            </a:r>
          </a:p>
          <a:p>
            <a:pPr lvl="1"/>
            <a:r>
              <a:rPr lang="en-MY" dirty="0"/>
              <a:t>The project will cover the overall initial expectations as mapped in system requirements.</a:t>
            </a:r>
          </a:p>
          <a:p>
            <a:r>
              <a:rPr lang="en-MY" dirty="0"/>
              <a:t>Time</a:t>
            </a:r>
          </a:p>
          <a:p>
            <a:pPr lvl="1"/>
            <a:r>
              <a:rPr lang="en-US" dirty="0"/>
              <a:t>The project is expected to be aligned with the deadlines of milestones and report submission due dates as per </a:t>
            </a:r>
            <a:r>
              <a:rPr lang="en-MY" dirty="0"/>
              <a:t>the unit profile of the course COIT20273.</a:t>
            </a:r>
          </a:p>
          <a:p>
            <a:r>
              <a:rPr lang="en-MY" dirty="0"/>
              <a:t>Cost</a:t>
            </a:r>
          </a:p>
          <a:p>
            <a:pPr lvl="1"/>
            <a:r>
              <a:rPr lang="en-MY" dirty="0"/>
              <a:t>The only cost for the project is the labour hours of the team members dedicated to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Create questions and answers)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79CED9-9431-41E3-ACEE-C9E146369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4" y="1559493"/>
            <a:ext cx="7619998" cy="4882014"/>
          </a:xfrm>
        </p:spPr>
      </p:pic>
    </p:spTree>
    <p:extLst>
      <p:ext uri="{BB962C8B-B14F-4D97-AF65-F5344CB8AC3E}">
        <p14:creationId xmlns:p14="http://schemas.microsoft.com/office/powerpoint/2010/main" val="36861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user List)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CE0F73D-818E-46C2-8B8A-CDE59E485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3" y="1570270"/>
            <a:ext cx="7620000" cy="4860460"/>
          </a:xfrm>
        </p:spPr>
      </p:pic>
    </p:spTree>
    <p:extLst>
      <p:ext uri="{BB962C8B-B14F-4D97-AF65-F5344CB8AC3E}">
        <p14:creationId xmlns:p14="http://schemas.microsoft.com/office/powerpoint/2010/main" val="30618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Create user)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0A730A-CF74-4DF6-A52D-30DFAC085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4" y="1531846"/>
            <a:ext cx="7924798" cy="4937308"/>
          </a:xfrm>
        </p:spPr>
      </p:pic>
    </p:spTree>
    <p:extLst>
      <p:ext uri="{BB962C8B-B14F-4D97-AF65-F5344CB8AC3E}">
        <p14:creationId xmlns:p14="http://schemas.microsoft.com/office/powerpoint/2010/main" val="37129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Student list)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FF0409-6CF5-40B8-9053-BDD4B1F5E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3" y="1571933"/>
            <a:ext cx="7924800" cy="4857134"/>
          </a:xfrm>
        </p:spPr>
      </p:pic>
    </p:spTree>
    <p:extLst>
      <p:ext uri="{BB962C8B-B14F-4D97-AF65-F5344CB8AC3E}">
        <p14:creationId xmlns:p14="http://schemas.microsoft.com/office/powerpoint/2010/main" val="4746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Individual attempt Report)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7FF53-8808-496E-9B9A-6D193C08A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4" y="1331794"/>
            <a:ext cx="7772400" cy="51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Quiz attempt Report list)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DCECA3-31B9-4A7D-8EFF-7ADEC143B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3" y="1516152"/>
            <a:ext cx="7772400" cy="4968696"/>
          </a:xfrm>
        </p:spPr>
      </p:pic>
    </p:spTree>
    <p:extLst>
      <p:ext uri="{BB962C8B-B14F-4D97-AF65-F5344CB8AC3E}">
        <p14:creationId xmlns:p14="http://schemas.microsoft.com/office/powerpoint/2010/main" val="168019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Quiz attempt Enquiries list)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DBC34-C8FE-49FC-9657-55FC8A1B2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4" y="1717954"/>
            <a:ext cx="7772398" cy="4565092"/>
          </a:xfrm>
        </p:spPr>
      </p:pic>
    </p:spTree>
    <p:extLst>
      <p:ext uri="{BB962C8B-B14F-4D97-AF65-F5344CB8AC3E}">
        <p14:creationId xmlns:p14="http://schemas.microsoft.com/office/powerpoint/2010/main" val="200479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Effort graph</a:t>
            </a:r>
          </a:p>
        </p:txBody>
      </p:sp>
      <p:graphicFrame>
        <p:nvGraphicFramePr>
          <p:cNvPr id="5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026034"/>
              </p:ext>
            </p:extLst>
          </p:nvPr>
        </p:nvGraphicFramePr>
        <p:xfrm>
          <a:off x="1674812" y="1447800"/>
          <a:ext cx="9448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33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skills</a:t>
            </a:r>
          </a:p>
          <a:p>
            <a:r>
              <a:rPr lang="en-US" dirty="0"/>
              <a:t>Leadership skills</a:t>
            </a:r>
          </a:p>
          <a:p>
            <a:r>
              <a:rPr lang="en-US" dirty="0"/>
              <a:t>Team work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Risk management</a:t>
            </a:r>
          </a:p>
          <a:p>
            <a:r>
              <a:rPr lang="en-US" dirty="0"/>
              <a:t>Quality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51144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Room for improvement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interactivity can be improved</a:t>
            </a:r>
          </a:p>
          <a:p>
            <a:r>
              <a:rPr lang="en-US" dirty="0"/>
              <a:t>More statistical report on students and quiz attempts can be implemented </a:t>
            </a:r>
          </a:p>
          <a:p>
            <a:r>
              <a:rPr lang="en-US" dirty="0"/>
              <a:t>Graphical reporting can be implemented</a:t>
            </a:r>
          </a:p>
          <a:p>
            <a:r>
              <a:rPr lang="en-US" dirty="0"/>
              <a:t>Content 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Hardware and Software requirements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7614" y="1828800"/>
            <a:ext cx="10210798" cy="4343400"/>
          </a:xfrm>
        </p:spPr>
        <p:txBody>
          <a:bodyPr/>
          <a:lstStyle/>
          <a:p>
            <a:r>
              <a:rPr lang="en-US" dirty="0"/>
              <a:t>Platform: J2EE platform</a:t>
            </a:r>
          </a:p>
          <a:p>
            <a:r>
              <a:rPr lang="en-US" dirty="0"/>
              <a:t>Server: Glassfish 4.1.1 or above (open source)</a:t>
            </a:r>
          </a:p>
          <a:p>
            <a:r>
              <a:rPr lang="en-US" dirty="0"/>
              <a:t>Database server: </a:t>
            </a:r>
            <a:r>
              <a:rPr lang="en-US" dirty="0" err="1"/>
              <a:t>Embeded</a:t>
            </a:r>
            <a:r>
              <a:rPr lang="en-US" dirty="0"/>
              <a:t> Derby (open source)</a:t>
            </a:r>
          </a:p>
          <a:p>
            <a:r>
              <a:rPr lang="en-US" dirty="0"/>
              <a:t>Operating system: Windows server 2003 or above, Linux server</a:t>
            </a:r>
          </a:p>
          <a:p>
            <a:r>
              <a:rPr lang="en-US" dirty="0"/>
              <a:t>Development tool: </a:t>
            </a:r>
            <a:r>
              <a:rPr lang="en-US" dirty="0" err="1"/>
              <a:t>Netbeans</a:t>
            </a:r>
            <a:r>
              <a:rPr lang="en-US" dirty="0"/>
              <a:t> (IDE)</a:t>
            </a:r>
          </a:p>
          <a:p>
            <a:r>
              <a:rPr lang="en-US" dirty="0"/>
              <a:t>Project Professional 2016 for WBS</a:t>
            </a:r>
          </a:p>
          <a:p>
            <a:r>
              <a:rPr lang="en-US" dirty="0"/>
              <a:t>MS Visio, Draw.io for Use case, Database design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8194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33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Work Breakdown structure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212" y="990600"/>
            <a:ext cx="5585382" cy="5675062"/>
          </a:xfrm>
          <a:prstGeom prst="rect">
            <a:avLst/>
          </a:prstGeom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76200"/>
            <a:ext cx="5573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Milestones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384022"/>
              </p:ext>
            </p:extLst>
          </p:nvPr>
        </p:nvGraphicFramePr>
        <p:xfrm>
          <a:off x="1903414" y="1255780"/>
          <a:ext cx="8381998" cy="50688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340228">
                  <a:extLst>
                    <a:ext uri="{9D8B030D-6E8A-4147-A177-3AD203B41FA5}">
                      <a16:colId xmlns:a16="http://schemas.microsoft.com/office/drawing/2014/main" val="1117525842"/>
                    </a:ext>
                  </a:extLst>
                </a:gridCol>
                <a:gridCol w="2041770">
                  <a:extLst>
                    <a:ext uri="{9D8B030D-6E8A-4147-A177-3AD203B41FA5}">
                      <a16:colId xmlns:a16="http://schemas.microsoft.com/office/drawing/2014/main" val="158794396"/>
                    </a:ext>
                  </a:extLst>
                </a:gridCol>
              </a:tblGrid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Milestones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Deadlines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74920250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Project plan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28/07/2017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221106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1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04/08/2017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0368924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Requirement specification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11/08/2017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8095779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2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25/08/2017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75683481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Design document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25/08/2017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6487867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3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08/09/2017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65515290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4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22/09/2017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69898616"/>
                  </a:ext>
                </a:extLst>
              </a:tr>
              <a:tr h="7746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Implementation and testing document submission project review and project portfolio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22/09/2017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87956496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Project review and project portfolio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06/10/2017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0107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9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Risk plan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664706"/>
              </p:ext>
            </p:extLst>
          </p:nvPr>
        </p:nvGraphicFramePr>
        <p:xfrm>
          <a:off x="989012" y="990600"/>
          <a:ext cx="9753601" cy="566524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54228">
                  <a:extLst>
                    <a:ext uri="{9D8B030D-6E8A-4147-A177-3AD203B41FA5}">
                      <a16:colId xmlns:a16="http://schemas.microsoft.com/office/drawing/2014/main" val="3977239070"/>
                    </a:ext>
                  </a:extLst>
                </a:gridCol>
                <a:gridCol w="993772">
                  <a:extLst>
                    <a:ext uri="{9D8B030D-6E8A-4147-A177-3AD203B41FA5}">
                      <a16:colId xmlns:a16="http://schemas.microsoft.com/office/drawing/2014/main" val="1159629548"/>
                    </a:ext>
                  </a:extLst>
                </a:gridCol>
                <a:gridCol w="2614576">
                  <a:extLst>
                    <a:ext uri="{9D8B030D-6E8A-4147-A177-3AD203B41FA5}">
                      <a16:colId xmlns:a16="http://schemas.microsoft.com/office/drawing/2014/main" val="4258621434"/>
                    </a:ext>
                  </a:extLst>
                </a:gridCol>
                <a:gridCol w="2140304">
                  <a:extLst>
                    <a:ext uri="{9D8B030D-6E8A-4147-A177-3AD203B41FA5}">
                      <a16:colId xmlns:a16="http://schemas.microsoft.com/office/drawing/2014/main" val="2557501862"/>
                    </a:ext>
                  </a:extLst>
                </a:gridCol>
                <a:gridCol w="1950721">
                  <a:extLst>
                    <a:ext uri="{9D8B030D-6E8A-4147-A177-3AD203B41FA5}">
                      <a16:colId xmlns:a16="http://schemas.microsoft.com/office/drawing/2014/main" val="3295583457"/>
                    </a:ext>
                  </a:extLst>
                </a:gridCol>
              </a:tblGrid>
              <a:tr h="365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Risk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Probability from 1 to 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Effect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Indicators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Strategy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406223681"/>
                  </a:ext>
                </a:extLst>
              </a:tr>
              <a:tr h="6166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Workload from other courses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May not meet all requirement of the project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Giving less time to the project on fulfilling the demand from other course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Try to fulfil the project and push the project ahead as possible to give enough time for other course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51914388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System crash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Loss of hours of work and work overload to team members to recover the previous work done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Error message on screen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Maintain repository of codebase for version control and regular database backup plan.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37650089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Not meeting project requirement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Negative review or rating from the client that affects portfolio of the company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Slow progress towards meeting the requirement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Weekly progress must be submitted to the Project Manager and difficulty area must be discussed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5828197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Loss of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Future decisions and planning can be effected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All submitted data in the backend database are empty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If version control and daily backup are implemented on time, data loss can be resolved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265478556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Illness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Plan changes and other team member will overtake the task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Team member not reporting for more than 2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Implement pair programming so that there is no any dependency of a single person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2867900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09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quality plan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165278"/>
              </p:ext>
            </p:extLst>
          </p:nvPr>
        </p:nvGraphicFramePr>
        <p:xfrm>
          <a:off x="3579812" y="1219200"/>
          <a:ext cx="4572000" cy="52463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09193">
                  <a:extLst>
                    <a:ext uri="{9D8B030D-6E8A-4147-A177-3AD203B41FA5}">
                      <a16:colId xmlns:a16="http://schemas.microsoft.com/office/drawing/2014/main" val="273921542"/>
                    </a:ext>
                  </a:extLst>
                </a:gridCol>
                <a:gridCol w="1858799">
                  <a:extLst>
                    <a:ext uri="{9D8B030D-6E8A-4147-A177-3AD203B41FA5}">
                      <a16:colId xmlns:a16="http://schemas.microsoft.com/office/drawing/2014/main" val="741976587"/>
                    </a:ext>
                  </a:extLst>
                </a:gridCol>
                <a:gridCol w="1404008">
                  <a:extLst>
                    <a:ext uri="{9D8B030D-6E8A-4147-A177-3AD203B41FA5}">
                      <a16:colId xmlns:a16="http://schemas.microsoft.com/office/drawing/2014/main" val="1163546849"/>
                    </a:ext>
                  </a:extLst>
                </a:gridCol>
              </a:tblGrid>
              <a:tr h="269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Metric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Standard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Measuring Method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672786515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Reliability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reliable with consistent outcomes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4085392770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Performance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consistent and stable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539598965"/>
                  </a:ext>
                </a:extLst>
              </a:tr>
              <a:tr h="7741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Material Cost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Hardware cost should be kept as low as possible but the quality must not be compromised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Auditing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571851892"/>
                  </a:ext>
                </a:extLst>
              </a:tr>
              <a:tr h="7741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Product Availability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available 24/7 as the product can be accessed by anyone from anywhere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532103850"/>
                  </a:ext>
                </a:extLst>
              </a:tr>
              <a:tr h="605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Security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Proper security level should be maintained and proper ACL should be implemented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913756806"/>
                  </a:ext>
                </a:extLst>
              </a:tr>
              <a:tr h="605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Functionality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have all functionality meeting the requirement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461364487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User Interface (UI)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UI should be responsive and interactive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User feedback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6202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frican continent presentation (widescreen).potx" id="{F42A0941-6CB4-4809-B667-50A0FBFDAED3}" vid="{EA80EFC7-A52F-45C2-BB2C-FFB3BF4A7346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African continent presentation (widescreen)</Template>
  <TotalTime>437</TotalTime>
  <Words>1035</Words>
  <Application>Microsoft Office PowerPoint</Application>
  <PresentationFormat>Custom</PresentationFormat>
  <Paragraphs>208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Times New Roman</vt:lpstr>
      <vt:lpstr>Webdings</vt:lpstr>
      <vt:lpstr>African continent presentation 16x9</vt:lpstr>
      <vt:lpstr>Rotary Youth Driver Awareness Project COIT20273: Software Design and Development Project</vt:lpstr>
      <vt:lpstr>Project Objectives</vt:lpstr>
      <vt:lpstr>Project Constraints</vt:lpstr>
      <vt:lpstr>Hardware and Software requirements </vt:lpstr>
      <vt:lpstr>Work Breakdown structure</vt:lpstr>
      <vt:lpstr>PowerPoint Presentation</vt:lpstr>
      <vt:lpstr>Milestones</vt:lpstr>
      <vt:lpstr>Risk plan</vt:lpstr>
      <vt:lpstr>quality plan</vt:lpstr>
      <vt:lpstr>Functional Requirements</vt:lpstr>
      <vt:lpstr>Non-functional requirements</vt:lpstr>
      <vt:lpstr>Requirement priority</vt:lpstr>
      <vt:lpstr>Use-cases</vt:lpstr>
      <vt:lpstr>Mapping of requirements to use cases</vt:lpstr>
      <vt:lpstr>RYDA Software architecture </vt:lpstr>
      <vt:lpstr>RYDA MVC Layer Modelling</vt:lpstr>
      <vt:lpstr>RYDA Entity Relationship Diagram </vt:lpstr>
      <vt:lpstr>ryda User Interface (Home page)</vt:lpstr>
      <vt:lpstr>ryda User Interface (Personal detail form)</vt:lpstr>
      <vt:lpstr>ryda User Interface (Quiz list)</vt:lpstr>
      <vt:lpstr>Quiz learning outcome</vt:lpstr>
      <vt:lpstr>ryda User Interface (Quiz Questions)</vt:lpstr>
      <vt:lpstr>ryda User Interface (Quiz Questions)  Continued. </vt:lpstr>
      <vt:lpstr>ryda User Interface (Quiz Answers with result)</vt:lpstr>
      <vt:lpstr>ryda User Interface (Admin Login form)</vt:lpstr>
      <vt:lpstr>ryda User Interface (Admin Dashboard)</vt:lpstr>
      <vt:lpstr>ryda User Interface (Admin Create Quiz)</vt:lpstr>
      <vt:lpstr>ryda User Interface (Admin Quiz List)</vt:lpstr>
      <vt:lpstr>ryda User Interface  (Admin Create questions list)</vt:lpstr>
      <vt:lpstr>ryda User Interface  (Admin Create questions and answers)</vt:lpstr>
      <vt:lpstr>ryda User Interface  (admin user List)</vt:lpstr>
      <vt:lpstr>ryda User Interface  (admin Create user)</vt:lpstr>
      <vt:lpstr>ryda User Interface  (admin Student list)</vt:lpstr>
      <vt:lpstr>ryda User Interface  (admin Individual attempt Report)</vt:lpstr>
      <vt:lpstr>ryda User Interface  (admin Quiz attempt Report list)</vt:lpstr>
      <vt:lpstr>ryda User Interface  (admin Quiz attempt Enquiries list)</vt:lpstr>
      <vt:lpstr>Effort graph</vt:lpstr>
      <vt:lpstr>Learnings</vt:lpstr>
      <vt:lpstr>Room for improvement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Rotary Youth Drive Awareness Project COIT20273: Software Design and Development Project</dc:title>
  <dc:creator>Keshav Khadka</dc:creator>
  <cp:lastModifiedBy>Keshav Khadka</cp:lastModifiedBy>
  <cp:revision>57</cp:revision>
  <dcterms:created xsi:type="dcterms:W3CDTF">2017-09-23T06:47:37Z</dcterms:created>
  <dcterms:modified xsi:type="dcterms:W3CDTF">2017-10-05T08:11:20Z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